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10207"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4090"/>
      </w:tblGrid>
      <w:tr w:rsidR="00C9161D" w:rsidRPr="00381E08" w14:paraId="07F6750D" w14:textId="77777777" w:rsidTr="00DE24F6">
        <w:trPr>
          <w:trHeight w:val="844"/>
        </w:trPr>
        <w:tc>
          <w:tcPr>
            <w:tcW w:w="976" w:type="dxa"/>
            <w:tcBorders>
              <w:bottom w:val="single" w:sz="12" w:space="0" w:color="auto"/>
            </w:tcBorders>
          </w:tcPr>
          <w:p w14:paraId="1DEFF495" w14:textId="77777777" w:rsidR="00C9161D" w:rsidRPr="00381E08" w:rsidRDefault="00C9161D" w:rsidP="00321985">
            <w:r w:rsidRPr="00381E08">
              <w:rPr>
                <w:noProof/>
                <w:lang w:val="en-US"/>
              </w:rPr>
              <w:drawing>
                <wp:anchor distT="0" distB="0" distL="114300" distR="114300" simplePos="0" relativeHeight="251658241" behindDoc="0" locked="0" layoutInCell="1" allowOverlap="1" wp14:anchorId="33099486" wp14:editId="523A0092">
                  <wp:simplePos x="0" y="0"/>
                  <wp:positionH relativeFrom="column">
                    <wp:posOffset>365</wp:posOffset>
                  </wp:positionH>
                  <wp:positionV relativeFrom="page">
                    <wp:posOffset>-122</wp:posOffset>
                  </wp:positionV>
                  <wp:extent cx="476250" cy="402590"/>
                  <wp:effectExtent l="0" t="0" r="0" b="0"/>
                  <wp:wrapNone/>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250" cy="402590"/>
                          </a:xfrm>
                          <a:prstGeom prst="rect">
                            <a:avLst/>
                          </a:prstGeom>
                          <a:noFill/>
                          <a:ln>
                            <a:noFill/>
                          </a:ln>
                        </pic:spPr>
                      </pic:pic>
                    </a:graphicData>
                  </a:graphic>
                </wp:anchor>
              </w:drawing>
            </w:r>
          </w:p>
        </w:tc>
        <w:tc>
          <w:tcPr>
            <w:tcW w:w="5141" w:type="dxa"/>
            <w:tcBorders>
              <w:bottom w:val="single" w:sz="12" w:space="0" w:color="auto"/>
            </w:tcBorders>
            <w:shd w:val="clear" w:color="auto" w:fill="auto"/>
            <w:tcFitText/>
          </w:tcPr>
          <w:p w14:paraId="1986B63F" w14:textId="5BB9FBAD" w:rsidR="00FA663B" w:rsidRPr="00381E08" w:rsidRDefault="00C737BD" w:rsidP="00321985">
            <w:r w:rsidRPr="00541A35">
              <w:rPr>
                <w:noProof/>
                <w:lang w:val="en-US"/>
              </w:rPr>
              <w:drawing>
                <wp:anchor distT="0" distB="0" distL="114300" distR="114300" simplePos="0" relativeHeight="251658240" behindDoc="0" locked="0" layoutInCell="1" allowOverlap="1" wp14:anchorId="155B53A2" wp14:editId="66485CFC">
                  <wp:simplePos x="0" y="0"/>
                  <wp:positionH relativeFrom="column">
                    <wp:posOffset>-121303</wp:posOffset>
                  </wp:positionH>
                  <wp:positionV relativeFrom="page">
                    <wp:posOffset>-77403</wp:posOffset>
                  </wp:positionV>
                  <wp:extent cx="941011" cy="593387"/>
                  <wp:effectExtent l="0" t="0" r="0"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3"/>
                          <a:stretch>
                            <a:fillRect/>
                          </a:stretch>
                        </pic:blipFill>
                        <pic:spPr>
                          <a:xfrm>
                            <a:off x="0" y="0"/>
                            <a:ext cx="941011" cy="593387"/>
                          </a:xfrm>
                          <a:prstGeom prst="rect">
                            <a:avLst/>
                          </a:prstGeom>
                        </pic:spPr>
                      </pic:pic>
                    </a:graphicData>
                  </a:graphic>
                  <wp14:sizeRelH relativeFrom="margin">
                    <wp14:pctWidth>0</wp14:pctWidth>
                  </wp14:sizeRelH>
                  <wp14:sizeRelV relativeFrom="margin">
                    <wp14:pctHeight>0</wp14:pctHeight>
                  </wp14:sizeRelV>
                </wp:anchor>
              </w:drawing>
            </w:r>
          </w:p>
        </w:tc>
        <w:tc>
          <w:tcPr>
            <w:tcW w:w="4090" w:type="dxa"/>
            <w:tcBorders>
              <w:bottom w:val="single" w:sz="12" w:space="0" w:color="auto"/>
            </w:tcBorders>
          </w:tcPr>
          <w:p w14:paraId="600A589D" w14:textId="77777777" w:rsidR="00C9161D" w:rsidRPr="00A271FF" w:rsidRDefault="00C9161D" w:rsidP="00C9161D">
            <w:pPr>
              <w:jc w:val="right"/>
              <w:rPr>
                <w:rFonts w:ascii="Arial" w:hAnsi="Arial" w:cs="Arial"/>
                <w:b/>
                <w:sz w:val="32"/>
                <w:szCs w:val="32"/>
              </w:rPr>
            </w:pPr>
            <w:r w:rsidRPr="00A271FF">
              <w:rPr>
                <w:rFonts w:ascii="Arial" w:hAnsi="Arial" w:cs="Arial"/>
                <w:b/>
                <w:sz w:val="32"/>
                <w:szCs w:val="32"/>
              </w:rPr>
              <w:t>CBD</w:t>
            </w:r>
          </w:p>
        </w:tc>
      </w:tr>
      <w:tr w:rsidR="00C9161D" w:rsidRPr="00381E08" w14:paraId="6F751905" w14:textId="77777777" w:rsidTr="00CF1848">
        <w:tc>
          <w:tcPr>
            <w:tcW w:w="6117" w:type="dxa"/>
            <w:gridSpan w:val="2"/>
            <w:tcBorders>
              <w:top w:val="single" w:sz="12" w:space="0" w:color="auto"/>
              <w:bottom w:val="single" w:sz="36" w:space="0" w:color="auto"/>
            </w:tcBorders>
            <w:vAlign w:val="center"/>
          </w:tcPr>
          <w:p w14:paraId="14F52A6C" w14:textId="77777777" w:rsidR="00C9161D" w:rsidRPr="00381E08" w:rsidRDefault="00C9161D" w:rsidP="00C9161D">
            <w:r w:rsidRPr="00381E08">
              <w:rPr>
                <w:noProof/>
                <w:lang w:val="en-US"/>
              </w:rPr>
              <w:drawing>
                <wp:inline distT="0" distB="0" distL="0" distR="0" wp14:anchorId="7BABC8B6" wp14:editId="083FE5C8">
                  <wp:extent cx="2887853" cy="1080000"/>
                  <wp:effectExtent l="0" t="0" r="8255" b="12700"/>
                  <wp:docPr id="4" name="Picture 4" descr="Macintosh HD:Users:bilodeau:Desktop:logos:template 2017:cbd.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Macintosh HD:Users:bilodeau:Desktop:logos:template 2017:cbd.emf"/>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87853" cy="1080000"/>
                          </a:xfrm>
                          <a:prstGeom prst="rect">
                            <a:avLst/>
                          </a:prstGeom>
                          <a:noFill/>
                          <a:ln>
                            <a:noFill/>
                          </a:ln>
                        </pic:spPr>
                      </pic:pic>
                    </a:graphicData>
                  </a:graphic>
                </wp:inline>
              </w:drawing>
            </w:r>
          </w:p>
        </w:tc>
        <w:tc>
          <w:tcPr>
            <w:tcW w:w="4090" w:type="dxa"/>
            <w:tcBorders>
              <w:top w:val="single" w:sz="12" w:space="0" w:color="auto"/>
              <w:bottom w:val="single" w:sz="36" w:space="0" w:color="auto"/>
            </w:tcBorders>
          </w:tcPr>
          <w:p w14:paraId="1C693BA4" w14:textId="77777777" w:rsidR="00C9161D" w:rsidRPr="00381E08" w:rsidRDefault="00C9161D" w:rsidP="00176CEE">
            <w:pPr>
              <w:ind w:left="1215"/>
              <w:rPr>
                <w:szCs w:val="22"/>
              </w:rPr>
            </w:pPr>
            <w:r w:rsidRPr="00381E08">
              <w:rPr>
                <w:szCs w:val="22"/>
              </w:rPr>
              <w:t>Distr.</w:t>
            </w:r>
          </w:p>
          <w:p w14:paraId="35000EB4" w14:textId="34102BF8" w:rsidR="005B5F5F" w:rsidRPr="00381E08" w:rsidRDefault="00000000" w:rsidP="005B5F5F">
            <w:pPr>
              <w:ind w:left="1215"/>
              <w:jc w:val="left"/>
              <w:rPr>
                <w:kern w:val="22"/>
                <w:szCs w:val="22"/>
              </w:rPr>
            </w:pPr>
            <w:sdt>
              <w:sdtPr>
                <w:rPr>
                  <w:kern w:val="22"/>
                  <w:szCs w:val="22"/>
                </w:rPr>
                <w:alias w:val="Status"/>
                <w:tag w:val=""/>
                <w:id w:val="307985777"/>
                <w:placeholder>
                  <w:docPart w:val="7918E102A29243ECBA584FC9B9D3220E"/>
                </w:placeholder>
                <w:dataBinding w:prefixMappings="xmlns:ns0='http://purl.org/dc/elements/1.1/' xmlns:ns1='http://schemas.openxmlformats.org/package/2006/metadata/core-properties' " w:xpath="/ns1:coreProperties[1]/ns1:contentStatus[1]" w:storeItemID="{6C3C8BC8-F283-45AE-878A-BAB7291924A1}"/>
                <w:text/>
              </w:sdtPr>
              <w:sdtContent>
                <w:r w:rsidR="00A271FF">
                  <w:rPr>
                    <w:kern w:val="22"/>
                    <w:szCs w:val="22"/>
                  </w:rPr>
                  <w:t>GENERAL</w:t>
                </w:r>
              </w:sdtContent>
            </w:sdt>
          </w:p>
          <w:p w14:paraId="06715052" w14:textId="77777777" w:rsidR="00C9161D" w:rsidRPr="00381E08" w:rsidRDefault="00C9161D" w:rsidP="00176CEE">
            <w:pPr>
              <w:ind w:left="1215"/>
              <w:rPr>
                <w:szCs w:val="22"/>
              </w:rPr>
            </w:pPr>
          </w:p>
          <w:p w14:paraId="44230134" w14:textId="0323F7B3" w:rsidR="00C9161D" w:rsidRPr="00381E08" w:rsidRDefault="00000000" w:rsidP="00176CEE">
            <w:pPr>
              <w:ind w:left="1215"/>
              <w:rPr>
                <w:szCs w:val="22"/>
              </w:rPr>
            </w:pPr>
            <w:sdt>
              <w:sdtPr>
                <w:rPr>
                  <w:lang w:val="en-US"/>
                </w:rPr>
                <w:alias w:val="Subject"/>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Content>
                <w:r w:rsidR="00A271FF">
                  <w:rPr>
                    <w:lang w:val="en-US"/>
                  </w:rPr>
                  <w:t>CBD/NP/CB-IAC/2023/1/2</w:t>
                </w:r>
              </w:sdtContent>
            </w:sdt>
          </w:p>
          <w:p w14:paraId="55B9DF90" w14:textId="50ACAC72" w:rsidR="00BB517D" w:rsidRPr="00381E08" w:rsidRDefault="00000000" w:rsidP="00BB517D">
            <w:pPr>
              <w:ind w:left="1215"/>
              <w:jc w:val="left"/>
              <w:rPr>
                <w:kern w:val="22"/>
                <w:szCs w:val="22"/>
              </w:rPr>
            </w:pPr>
            <w:sdt>
              <w:sdtPr>
                <w:rPr>
                  <w:kern w:val="22"/>
                  <w:szCs w:val="22"/>
                </w:rPr>
                <w:alias w:val="Publish Date"/>
                <w:tag w:val=""/>
                <w:id w:val="276757068"/>
                <w:placeholder>
                  <w:docPart w:val="996A8EFF0BE541A39B77D102FCF996AD"/>
                </w:placeholder>
                <w:dataBinding w:prefixMappings="xmlns:ns0='http://schemas.microsoft.com/office/2006/coverPageProps' " w:xpath="/ns0:CoverPageProperties[1]/ns0:PublishDate[1]" w:storeItemID="{55AF091B-3C7A-41E3-B477-F2FDAA23CFDA}"/>
                <w:date w:fullDate="2023-05-31T00:00:00Z">
                  <w:dateFormat w:val="d MMMM yyyy"/>
                  <w:lid w:val="en-US"/>
                  <w:storeMappedDataAs w:val="dateTime"/>
                  <w:calendar w:val="gregorian"/>
                </w:date>
              </w:sdtPr>
              <w:sdtContent>
                <w:r w:rsidR="00A271FF">
                  <w:rPr>
                    <w:kern w:val="22"/>
                    <w:szCs w:val="22"/>
                    <w:lang w:val="en-US"/>
                  </w:rPr>
                  <w:t>31 May 2023</w:t>
                </w:r>
              </w:sdtContent>
            </w:sdt>
          </w:p>
          <w:p w14:paraId="159892DF" w14:textId="77777777" w:rsidR="00C9161D" w:rsidRPr="00381E08" w:rsidRDefault="00C9161D" w:rsidP="00176CEE">
            <w:pPr>
              <w:ind w:left="1215"/>
              <w:rPr>
                <w:szCs w:val="22"/>
              </w:rPr>
            </w:pPr>
          </w:p>
          <w:p w14:paraId="19472D49" w14:textId="47000EF9" w:rsidR="00C9161D" w:rsidRPr="00381E08" w:rsidRDefault="00C9161D" w:rsidP="00176CEE">
            <w:pPr>
              <w:ind w:left="1215"/>
              <w:rPr>
                <w:szCs w:val="22"/>
              </w:rPr>
            </w:pPr>
            <w:r w:rsidRPr="00A271FF">
              <w:rPr>
                <w:szCs w:val="22"/>
              </w:rPr>
              <w:t>ENGLISH</w:t>
            </w:r>
            <w:r w:rsidR="00973DFE">
              <w:rPr>
                <w:szCs w:val="22"/>
              </w:rPr>
              <w:t xml:space="preserve"> ONLY</w:t>
            </w:r>
          </w:p>
          <w:p w14:paraId="5AA10CCE" w14:textId="77777777" w:rsidR="00C9161D" w:rsidRPr="00381E08" w:rsidRDefault="00C9161D"/>
        </w:tc>
      </w:tr>
    </w:tbl>
    <w:p w14:paraId="1E83F4D0" w14:textId="77777777" w:rsidR="0084442B" w:rsidRPr="00381E08" w:rsidRDefault="0084442B" w:rsidP="0084442B">
      <w:pPr>
        <w:pStyle w:val="Cornernotation"/>
        <w:ind w:right="5682"/>
        <w:rPr>
          <w:snapToGrid w:val="0"/>
          <w:kern w:val="22"/>
        </w:rPr>
      </w:pPr>
      <w:r w:rsidRPr="00A271FF">
        <w:rPr>
          <w:snapToGrid w:val="0"/>
          <w:kern w:val="22"/>
        </w:rPr>
        <w:t>INFORMAL</w:t>
      </w:r>
      <w:r w:rsidRPr="00381E08">
        <w:rPr>
          <w:snapToGrid w:val="0"/>
          <w:kern w:val="22"/>
        </w:rPr>
        <w:t xml:space="preserve"> </w:t>
      </w:r>
      <w:r w:rsidRPr="00A271FF">
        <w:rPr>
          <w:snapToGrid w:val="0"/>
          <w:kern w:val="22"/>
        </w:rPr>
        <w:t>A</w:t>
      </w:r>
      <w:r w:rsidRPr="00381E08">
        <w:rPr>
          <w:snapToGrid w:val="0"/>
          <w:kern w:val="22"/>
        </w:rPr>
        <w:t>DVI</w:t>
      </w:r>
      <w:r w:rsidRPr="00A271FF">
        <w:rPr>
          <w:snapToGrid w:val="0"/>
          <w:kern w:val="22"/>
        </w:rPr>
        <w:t>SORY</w:t>
      </w:r>
      <w:r w:rsidRPr="00381E08">
        <w:rPr>
          <w:snapToGrid w:val="0"/>
          <w:kern w:val="22"/>
        </w:rPr>
        <w:t xml:space="preserve"> </w:t>
      </w:r>
      <w:r w:rsidRPr="00A271FF">
        <w:rPr>
          <w:snapToGrid w:val="0"/>
          <w:kern w:val="22"/>
        </w:rPr>
        <w:t>COMMITTEE</w:t>
      </w:r>
      <w:r w:rsidRPr="00381E08">
        <w:rPr>
          <w:snapToGrid w:val="0"/>
          <w:kern w:val="22"/>
        </w:rPr>
        <w:t xml:space="preserve"> </w:t>
      </w:r>
      <w:r w:rsidRPr="00A271FF">
        <w:rPr>
          <w:snapToGrid w:val="0"/>
          <w:kern w:val="22"/>
        </w:rPr>
        <w:t>ON</w:t>
      </w:r>
      <w:r w:rsidRPr="00381E08">
        <w:rPr>
          <w:snapToGrid w:val="0"/>
          <w:kern w:val="22"/>
        </w:rPr>
        <w:t xml:space="preserve"> </w:t>
      </w:r>
      <w:r w:rsidRPr="00A271FF">
        <w:rPr>
          <w:snapToGrid w:val="0"/>
          <w:kern w:val="22"/>
        </w:rPr>
        <w:t>CAPACITY</w:t>
      </w:r>
      <w:r w:rsidRPr="00381E08">
        <w:rPr>
          <w:snapToGrid w:val="0"/>
          <w:kern w:val="22"/>
        </w:rPr>
        <w:noBreakHyphen/>
      </w:r>
      <w:r w:rsidRPr="00A271FF">
        <w:rPr>
          <w:snapToGrid w:val="0"/>
          <w:kern w:val="22"/>
        </w:rPr>
        <w:t>BUILDING</w:t>
      </w:r>
      <w:r w:rsidRPr="00381E08">
        <w:rPr>
          <w:snapToGrid w:val="0"/>
          <w:kern w:val="22"/>
        </w:rPr>
        <w:t xml:space="preserve"> </w:t>
      </w:r>
      <w:r w:rsidRPr="00A271FF">
        <w:rPr>
          <w:snapToGrid w:val="0"/>
          <w:kern w:val="22"/>
        </w:rPr>
        <w:t>FOR</w:t>
      </w:r>
      <w:r w:rsidRPr="00381E08">
        <w:rPr>
          <w:snapToGrid w:val="0"/>
          <w:kern w:val="22"/>
        </w:rPr>
        <w:t xml:space="preserve"> </w:t>
      </w:r>
      <w:r w:rsidRPr="00A271FF">
        <w:rPr>
          <w:snapToGrid w:val="0"/>
          <w:kern w:val="22"/>
        </w:rPr>
        <w:t>THE</w:t>
      </w:r>
      <w:r w:rsidRPr="00381E08">
        <w:rPr>
          <w:snapToGrid w:val="0"/>
          <w:kern w:val="22"/>
        </w:rPr>
        <w:t xml:space="preserve"> </w:t>
      </w:r>
      <w:r w:rsidRPr="00A271FF">
        <w:rPr>
          <w:snapToGrid w:val="0"/>
          <w:kern w:val="22"/>
        </w:rPr>
        <w:t>IMPLEMENTATION</w:t>
      </w:r>
      <w:r w:rsidRPr="00381E08">
        <w:rPr>
          <w:snapToGrid w:val="0"/>
          <w:kern w:val="22"/>
        </w:rPr>
        <w:t xml:space="preserve"> </w:t>
      </w:r>
      <w:r w:rsidRPr="00A271FF">
        <w:rPr>
          <w:snapToGrid w:val="0"/>
          <w:kern w:val="22"/>
        </w:rPr>
        <w:t>OF</w:t>
      </w:r>
      <w:r w:rsidRPr="00381E08">
        <w:rPr>
          <w:snapToGrid w:val="0"/>
          <w:kern w:val="22"/>
        </w:rPr>
        <w:t xml:space="preserve"> </w:t>
      </w:r>
      <w:r w:rsidRPr="00A271FF">
        <w:rPr>
          <w:snapToGrid w:val="0"/>
          <w:kern w:val="22"/>
        </w:rPr>
        <w:t>THE</w:t>
      </w:r>
      <w:r w:rsidRPr="00381E08">
        <w:rPr>
          <w:snapToGrid w:val="0"/>
          <w:kern w:val="22"/>
        </w:rPr>
        <w:t xml:space="preserve"> </w:t>
      </w:r>
      <w:r w:rsidRPr="00A271FF">
        <w:rPr>
          <w:snapToGrid w:val="0"/>
          <w:kern w:val="22"/>
        </w:rPr>
        <w:t>NAGOYA</w:t>
      </w:r>
      <w:r w:rsidRPr="00381E08">
        <w:rPr>
          <w:snapToGrid w:val="0"/>
          <w:kern w:val="22"/>
        </w:rPr>
        <w:t xml:space="preserve"> </w:t>
      </w:r>
      <w:r w:rsidRPr="00A271FF">
        <w:rPr>
          <w:snapToGrid w:val="0"/>
          <w:kern w:val="22"/>
        </w:rPr>
        <w:t>PROTOCOL</w:t>
      </w:r>
    </w:p>
    <w:p w14:paraId="130C7F5E" w14:textId="203DF96F" w:rsidR="00134846" w:rsidRPr="00381E08" w:rsidRDefault="0084442B" w:rsidP="00134846">
      <w:pPr>
        <w:ind w:left="284" w:hanging="284"/>
        <w:jc w:val="left"/>
        <w:rPr>
          <w:snapToGrid w:val="0"/>
          <w:kern w:val="22"/>
          <w:szCs w:val="22"/>
          <w:lang w:eastAsia="nb-NO"/>
        </w:rPr>
      </w:pPr>
      <w:r w:rsidRPr="00381E08">
        <w:rPr>
          <w:snapToGrid w:val="0"/>
          <w:kern w:val="22"/>
          <w:szCs w:val="22"/>
          <w:lang w:eastAsia="nb-NO"/>
        </w:rPr>
        <w:t>Fifth</w:t>
      </w:r>
      <w:r w:rsidR="00134846" w:rsidRPr="00381E08">
        <w:rPr>
          <w:snapToGrid w:val="0"/>
          <w:kern w:val="22"/>
          <w:szCs w:val="22"/>
          <w:lang w:eastAsia="nb-NO"/>
        </w:rPr>
        <w:t xml:space="preserve"> meeting</w:t>
      </w:r>
    </w:p>
    <w:p w14:paraId="617EF6D0" w14:textId="44E8AB7A" w:rsidR="00134846" w:rsidRPr="00381E08" w:rsidRDefault="00134846" w:rsidP="00134846">
      <w:pPr>
        <w:ind w:left="284" w:hanging="284"/>
        <w:jc w:val="left"/>
        <w:rPr>
          <w:snapToGrid w:val="0"/>
          <w:kern w:val="22"/>
          <w:szCs w:val="22"/>
          <w:lang w:eastAsia="nb-NO"/>
        </w:rPr>
      </w:pPr>
      <w:r w:rsidRPr="00381E08">
        <w:rPr>
          <w:snapToGrid w:val="0"/>
          <w:kern w:val="22"/>
          <w:szCs w:val="22"/>
          <w:lang w:eastAsia="nb-NO"/>
        </w:rPr>
        <w:t xml:space="preserve">Montreal, Canada, </w:t>
      </w:r>
      <w:r w:rsidR="0084442B" w:rsidRPr="00381E08">
        <w:rPr>
          <w:snapToGrid w:val="0"/>
          <w:kern w:val="22"/>
          <w:szCs w:val="22"/>
          <w:lang w:eastAsia="nb-NO"/>
        </w:rPr>
        <w:t>20</w:t>
      </w:r>
      <w:r w:rsidR="00F93454" w:rsidRPr="0077405C">
        <w:rPr>
          <w:snapToGrid w:val="0"/>
          <w:kern w:val="22"/>
          <w:szCs w:val="22"/>
          <w:lang w:eastAsia="nb-NO"/>
        </w:rPr>
        <w:t>–</w:t>
      </w:r>
      <w:r w:rsidR="0084442B" w:rsidRPr="00381E08">
        <w:rPr>
          <w:snapToGrid w:val="0"/>
          <w:kern w:val="22"/>
          <w:szCs w:val="22"/>
          <w:lang w:eastAsia="nb-NO"/>
        </w:rPr>
        <w:t>22 June 2023</w:t>
      </w:r>
    </w:p>
    <w:p w14:paraId="5ECF7635" w14:textId="2D074E80" w:rsidR="00C9161D" w:rsidRPr="00381E08" w:rsidRDefault="00134846" w:rsidP="00C9161D">
      <w:r w:rsidRPr="00381E08">
        <w:rPr>
          <w:snapToGrid w:val="0"/>
          <w:kern w:val="22"/>
          <w:szCs w:val="22"/>
        </w:rPr>
        <w:t>Item</w:t>
      </w:r>
      <w:r w:rsidRPr="00A271FF">
        <w:rPr>
          <w:snapToGrid w:val="0"/>
          <w:kern w:val="22"/>
          <w:szCs w:val="22"/>
        </w:rPr>
        <w:t xml:space="preserve"> </w:t>
      </w:r>
      <w:r w:rsidR="008579B8" w:rsidRPr="00A271FF">
        <w:rPr>
          <w:snapToGrid w:val="0"/>
          <w:kern w:val="22"/>
          <w:szCs w:val="22"/>
        </w:rPr>
        <w:t>4</w:t>
      </w:r>
      <w:r w:rsidRPr="00A271FF">
        <w:rPr>
          <w:snapToGrid w:val="0"/>
          <w:kern w:val="22"/>
          <w:szCs w:val="22"/>
        </w:rPr>
        <w:t xml:space="preserve"> o</w:t>
      </w:r>
      <w:r w:rsidRPr="00381E08">
        <w:rPr>
          <w:snapToGrid w:val="0"/>
          <w:kern w:val="22"/>
          <w:szCs w:val="22"/>
        </w:rPr>
        <w:t>f the provisional agenda</w:t>
      </w:r>
      <w:r w:rsidR="00F83AC7" w:rsidRPr="00381E08">
        <w:rPr>
          <w:rStyle w:val="FootnoteReference"/>
          <w:rFonts w:eastAsiaTheme="majorEastAsia"/>
          <w:snapToGrid w:val="0"/>
          <w:kern w:val="22"/>
          <w:szCs w:val="22"/>
          <w:vertAlign w:val="baseline"/>
        </w:rPr>
        <w:footnoteReference w:customMarkFollows="1" w:id="2"/>
        <w:t>*</w:t>
      </w:r>
    </w:p>
    <w:p w14:paraId="44F8D70F" w14:textId="0C5B3C8D" w:rsidR="00725CCB" w:rsidRPr="00381E08" w:rsidRDefault="00000000" w:rsidP="00454F39">
      <w:pPr>
        <w:pStyle w:val="Style1"/>
        <w:spacing w:before="240"/>
        <w:outlineLvl w:val="9"/>
        <w:rPr>
          <w:bCs w:val="0"/>
          <w:i w:val="0"/>
        </w:rPr>
      </w:pPr>
      <w:sdt>
        <w:sdtPr>
          <w:rPr>
            <w:bCs w:val="0"/>
            <w:i w:val="0"/>
            <w:caps/>
            <w:kern w:val="22"/>
            <w:szCs w:val="22"/>
          </w:rPr>
          <w:alias w:val="Title"/>
          <w:tag w:val=""/>
          <w:id w:val="501471663"/>
          <w:placeholder>
            <w:docPart w:val="C15509B8F06D4A418B0A57DCC015A12E"/>
          </w:placeholder>
          <w:dataBinding w:prefixMappings="xmlns:ns0='http://purl.org/dc/elements/1.1/' xmlns:ns1='http://schemas.openxmlformats.org/package/2006/metadata/core-properties' " w:xpath="/ns1:coreProperties[1]/ns0:title[1]" w:storeItemID="{6C3C8BC8-F283-45AE-878A-BAB7291924A1}"/>
          <w:text/>
        </w:sdtPr>
        <w:sdtContent>
          <w:r w:rsidR="00A271FF">
            <w:rPr>
              <w:bCs w:val="0"/>
              <w:i w:val="0"/>
              <w:caps/>
              <w:kern w:val="22"/>
              <w:szCs w:val="22"/>
            </w:rPr>
            <w:t>First draft of the revised strategic framework for capacity-building and development to support the effective implementation of the nagoya protocol</w:t>
          </w:r>
        </w:sdtContent>
      </w:sdt>
    </w:p>
    <w:p w14:paraId="46AAF872" w14:textId="5FB48318" w:rsidR="00CA5CCE" w:rsidRPr="00381E08" w:rsidRDefault="0030169D" w:rsidP="00402062">
      <w:pPr>
        <w:pStyle w:val="Style1"/>
        <w:outlineLvl w:val="9"/>
        <w:rPr>
          <w:b w:val="0"/>
        </w:rPr>
      </w:pPr>
      <w:r w:rsidRPr="00381E08">
        <w:rPr>
          <w:b w:val="0"/>
        </w:rPr>
        <w:t>Note by the Executive Secretary</w:t>
      </w:r>
    </w:p>
    <w:p w14:paraId="388920D0" w14:textId="4061E9E8" w:rsidR="00DF53EB" w:rsidRPr="00381E08" w:rsidDel="00DF53EB" w:rsidRDefault="007D54FC" w:rsidP="00545DD7">
      <w:pPr>
        <w:pStyle w:val="Heading1"/>
        <w:numPr>
          <w:ilvl w:val="0"/>
          <w:numId w:val="6"/>
        </w:numPr>
        <w:tabs>
          <w:tab w:val="clear" w:pos="720"/>
        </w:tabs>
      </w:pPr>
      <w:r w:rsidRPr="00381E08">
        <w:t>I</w:t>
      </w:r>
      <w:r w:rsidR="00DF53EB" w:rsidRPr="00381E08">
        <w:t>ntroduction</w:t>
      </w:r>
    </w:p>
    <w:p w14:paraId="3D563A13" w14:textId="7BEDBFD9" w:rsidR="00594F3E" w:rsidRPr="00381E08" w:rsidRDefault="00CA5CCE" w:rsidP="0003005A">
      <w:pPr>
        <w:pStyle w:val="Para1"/>
        <w:numPr>
          <w:ilvl w:val="0"/>
          <w:numId w:val="9"/>
        </w:numPr>
        <w:suppressLineNumbers/>
        <w:tabs>
          <w:tab w:val="left" w:pos="720"/>
        </w:tabs>
        <w:suppressAutoHyphens/>
        <w:snapToGrid w:val="0"/>
        <w:ind w:left="0" w:firstLine="0"/>
        <w:rPr>
          <w:kern w:val="22"/>
          <w:szCs w:val="22"/>
        </w:rPr>
      </w:pPr>
      <w:r w:rsidRPr="00381E08">
        <w:rPr>
          <w:kern w:val="22"/>
          <w:szCs w:val="22"/>
        </w:rPr>
        <w:t xml:space="preserve">In its decision </w:t>
      </w:r>
      <w:hyperlink r:id="rId15" w:history="1">
        <w:hyperlink r:id="rId16" w:history="1">
          <w:hyperlink r:id="rId17" w:history="1">
            <w:r w:rsidR="008D62CB" w:rsidRPr="00A271FF">
              <w:rPr>
                <w:kern w:val="22"/>
                <w:szCs w:val="22"/>
              </w:rPr>
              <w:t>NP</w:t>
            </w:r>
            <w:r w:rsidR="008D62CB" w:rsidRPr="00381E08">
              <w:rPr>
                <w:kern w:val="22"/>
                <w:szCs w:val="22"/>
              </w:rPr>
              <w:t>-4/7</w:t>
            </w:r>
          </w:hyperlink>
        </w:hyperlink>
      </w:hyperlink>
      <w:r w:rsidRPr="00381E08">
        <w:rPr>
          <w:kern w:val="22"/>
          <w:szCs w:val="22"/>
        </w:rPr>
        <w:t>, the Conference of the Parties serving as the meeting of the Parties to the Nagoya Protocol requested the Executive Secretary</w:t>
      </w:r>
      <w:r w:rsidR="00CC5E27" w:rsidRPr="00381E08">
        <w:rPr>
          <w:kern w:val="22"/>
          <w:szCs w:val="22"/>
        </w:rPr>
        <w:t xml:space="preserve"> to</w:t>
      </w:r>
      <w:r w:rsidRPr="00381E08">
        <w:rPr>
          <w:kern w:val="22"/>
          <w:szCs w:val="22"/>
        </w:rPr>
        <w:t xml:space="preserve"> </w:t>
      </w:r>
      <w:r w:rsidR="00902BEF" w:rsidRPr="00381E08">
        <w:rPr>
          <w:kern w:val="22"/>
          <w:szCs w:val="22"/>
        </w:rPr>
        <w:t>prepare, in consultation with Parties, a revised strategic framework for capacity</w:t>
      </w:r>
      <w:r w:rsidR="00BF1304" w:rsidRPr="00381E08">
        <w:rPr>
          <w:kern w:val="22"/>
          <w:szCs w:val="22"/>
        </w:rPr>
        <w:t>-</w:t>
      </w:r>
      <w:r w:rsidR="00902BEF" w:rsidRPr="00381E08">
        <w:rPr>
          <w:kern w:val="22"/>
          <w:szCs w:val="22"/>
        </w:rPr>
        <w:t xml:space="preserve">building and development to support the effective implementation of the Protocol, in line with the Kunming-Montreal Global Biodiversity Framework and the long-term strategic framework for capacity-building and development, taking into account the findings of the evaluation, for the consideration of the Subsidiary Body on Implementation at its fourth meeting and for adoption by the Conference of the Parties serving as the meeting of the Parties to the Protocol at its fifth meeting. </w:t>
      </w:r>
    </w:p>
    <w:p w14:paraId="27FFB9CB" w14:textId="399E25A2" w:rsidR="00044287" w:rsidRPr="00381E08" w:rsidRDefault="00D225A8" w:rsidP="00044287">
      <w:pPr>
        <w:pStyle w:val="Para1"/>
        <w:numPr>
          <w:ilvl w:val="0"/>
          <w:numId w:val="9"/>
        </w:numPr>
        <w:suppressLineNumbers/>
        <w:tabs>
          <w:tab w:val="left" w:pos="720"/>
        </w:tabs>
        <w:suppressAutoHyphens/>
        <w:snapToGrid w:val="0"/>
        <w:ind w:left="0" w:firstLine="0"/>
      </w:pPr>
      <w:r w:rsidRPr="00381E08">
        <w:t xml:space="preserve">Under </w:t>
      </w:r>
      <w:hyperlink r:id="rId18" w:history="1">
        <w:r w:rsidR="00044287" w:rsidRPr="00381E08">
          <w:t>Article 22</w:t>
        </w:r>
      </w:hyperlink>
      <w:r w:rsidR="00044287" w:rsidRPr="00381E08">
        <w:rPr>
          <w:kern w:val="22"/>
        </w:rPr>
        <w:t xml:space="preserve"> of the Protocol</w:t>
      </w:r>
      <w:r w:rsidRPr="00381E08">
        <w:rPr>
          <w:kern w:val="22"/>
        </w:rPr>
        <w:t>,</w:t>
      </w:r>
      <w:r w:rsidR="00044287" w:rsidRPr="00381E08">
        <w:rPr>
          <w:kern w:val="22"/>
        </w:rPr>
        <w:t xml:space="preserve"> Parties </w:t>
      </w:r>
      <w:r w:rsidRPr="00381E08">
        <w:rPr>
          <w:kern w:val="22"/>
        </w:rPr>
        <w:t xml:space="preserve">are required </w:t>
      </w:r>
      <w:r w:rsidR="00044287" w:rsidRPr="00381E08">
        <w:rPr>
          <w:kern w:val="22"/>
        </w:rPr>
        <w:t xml:space="preserve">to </w:t>
      </w:r>
      <w:r w:rsidR="00044287" w:rsidRPr="00A271FF">
        <w:rPr>
          <w:kern w:val="22"/>
        </w:rPr>
        <w:t>cooperate in</w:t>
      </w:r>
      <w:r w:rsidR="00044287" w:rsidRPr="00381E08">
        <w:rPr>
          <w:kern w:val="22"/>
        </w:rPr>
        <w:t xml:space="preserve"> </w:t>
      </w:r>
      <w:r w:rsidR="008D17EE" w:rsidRPr="00381E08">
        <w:rPr>
          <w:kern w:val="22"/>
        </w:rPr>
        <w:t xml:space="preserve">the areas of </w:t>
      </w:r>
      <w:r w:rsidR="00044287" w:rsidRPr="00381E08">
        <w:rPr>
          <w:kern w:val="22"/>
        </w:rPr>
        <w:t>capacity-building and</w:t>
      </w:r>
      <w:r w:rsidR="00044287" w:rsidRPr="00381E08">
        <w:rPr>
          <w:kern w:val="22"/>
          <w:szCs w:val="22"/>
        </w:rPr>
        <w:t xml:space="preserve"> </w:t>
      </w:r>
      <w:r w:rsidR="00044287" w:rsidRPr="00381E08">
        <w:rPr>
          <w:kern w:val="22"/>
        </w:rPr>
        <w:t>development</w:t>
      </w:r>
      <w:r w:rsidR="00044287" w:rsidRPr="00381E08">
        <w:rPr>
          <w:kern w:val="22"/>
          <w:szCs w:val="22"/>
        </w:rPr>
        <w:t xml:space="preserve">. </w:t>
      </w:r>
      <w:r w:rsidR="00044287" w:rsidRPr="00381E08">
        <w:rPr>
          <w:kern w:val="22"/>
        </w:rPr>
        <w:t>The strategic framework for capacity-building and development adopted in decision</w:t>
      </w:r>
      <w:r w:rsidR="00044287" w:rsidRPr="00381E08">
        <w:rPr>
          <w:kern w:val="22"/>
          <w:szCs w:val="22"/>
        </w:rPr>
        <w:t xml:space="preserve"> </w:t>
      </w:r>
      <w:hyperlink r:id="rId19" w:history="1">
        <w:r w:rsidR="00044287" w:rsidRPr="00A271FF">
          <w:t>NP</w:t>
        </w:r>
        <w:r w:rsidR="00044287" w:rsidRPr="00381E08">
          <w:t>-1/8</w:t>
        </w:r>
      </w:hyperlink>
      <w:r w:rsidR="00044287" w:rsidRPr="00381E08">
        <w:rPr>
          <w:kern w:val="22"/>
          <w:szCs w:val="22"/>
        </w:rPr>
        <w:t xml:space="preserve"> </w:t>
      </w:r>
      <w:r w:rsidR="0097219A" w:rsidRPr="00381E08">
        <w:rPr>
          <w:kern w:val="22"/>
          <w:szCs w:val="22"/>
        </w:rPr>
        <w:t xml:space="preserve">is </w:t>
      </w:r>
      <w:r w:rsidR="00044287" w:rsidRPr="00381E08">
        <w:rPr>
          <w:kern w:val="22"/>
        </w:rPr>
        <w:t xml:space="preserve">aimed </w:t>
      </w:r>
      <w:r w:rsidR="0097219A" w:rsidRPr="00381E08">
        <w:rPr>
          <w:kern w:val="22"/>
        </w:rPr>
        <w:t>a</w:t>
      </w:r>
      <w:r w:rsidR="00044287" w:rsidRPr="00381E08">
        <w:rPr>
          <w:kern w:val="22"/>
        </w:rPr>
        <w:t>t facilitat</w:t>
      </w:r>
      <w:r w:rsidR="0097219A" w:rsidRPr="00381E08">
        <w:rPr>
          <w:kern w:val="22"/>
        </w:rPr>
        <w:t>ing</w:t>
      </w:r>
      <w:r w:rsidR="00044287" w:rsidRPr="00381E08">
        <w:rPr>
          <w:kern w:val="22"/>
        </w:rPr>
        <w:t xml:space="preserve"> cooperation among Parties, donors and other actors on capacity-building and development </w:t>
      </w:r>
      <w:r w:rsidR="00473374" w:rsidRPr="00381E08">
        <w:rPr>
          <w:kern w:val="22"/>
        </w:rPr>
        <w:t xml:space="preserve">for the effective implementation of the Protocol </w:t>
      </w:r>
      <w:r w:rsidR="00044287" w:rsidRPr="00381E08">
        <w:rPr>
          <w:kern w:val="22"/>
        </w:rPr>
        <w:t xml:space="preserve">and </w:t>
      </w:r>
      <w:r w:rsidR="00A81079">
        <w:rPr>
          <w:kern w:val="22"/>
        </w:rPr>
        <w:t xml:space="preserve">at </w:t>
      </w:r>
      <w:r w:rsidR="00044287" w:rsidRPr="00381E08">
        <w:rPr>
          <w:kern w:val="22"/>
        </w:rPr>
        <w:t>foster</w:t>
      </w:r>
      <w:r w:rsidR="0097219A" w:rsidRPr="00381E08">
        <w:rPr>
          <w:kern w:val="22"/>
        </w:rPr>
        <w:t>ing</w:t>
      </w:r>
      <w:r w:rsidR="00044287" w:rsidRPr="00381E08">
        <w:rPr>
          <w:kern w:val="22"/>
        </w:rPr>
        <w:t xml:space="preserve"> a strategic, coherent and coordinated approach</w:t>
      </w:r>
      <w:r w:rsidR="00044287" w:rsidRPr="00381E08">
        <w:rPr>
          <w:kern w:val="22"/>
          <w:szCs w:val="22"/>
        </w:rPr>
        <w:t xml:space="preserve">. </w:t>
      </w:r>
      <w:r w:rsidR="005914D7">
        <w:rPr>
          <w:kern w:val="22"/>
          <w:szCs w:val="22"/>
        </w:rPr>
        <w:t xml:space="preserve">In </w:t>
      </w:r>
      <w:r w:rsidR="005914D7">
        <w:rPr>
          <w:kern w:val="22"/>
        </w:rPr>
        <w:t>t</w:t>
      </w:r>
      <w:r w:rsidR="00044287" w:rsidRPr="00381E08">
        <w:rPr>
          <w:kern w:val="22"/>
        </w:rPr>
        <w:t>he evaluation of the framework undertaken in 2019</w:t>
      </w:r>
      <w:r w:rsidR="005914D7">
        <w:rPr>
          <w:kern w:val="22"/>
        </w:rPr>
        <w:t>,</w:t>
      </w:r>
      <w:r w:rsidR="00044287" w:rsidRPr="00381E08">
        <w:rPr>
          <w:vertAlign w:val="superscript"/>
        </w:rPr>
        <w:footnoteReference w:id="3"/>
      </w:r>
      <w:r w:rsidR="00044287" w:rsidRPr="00381E08">
        <w:rPr>
          <w:kern w:val="22"/>
          <w:szCs w:val="22"/>
        </w:rPr>
        <w:t xml:space="preserve"> </w:t>
      </w:r>
      <w:r w:rsidR="005914D7">
        <w:rPr>
          <w:kern w:val="22"/>
          <w:szCs w:val="22"/>
        </w:rPr>
        <w:t xml:space="preserve">it was </w:t>
      </w:r>
      <w:r w:rsidR="00044287" w:rsidRPr="00381E08">
        <w:rPr>
          <w:kern w:val="22"/>
        </w:rPr>
        <w:t xml:space="preserve">found that </w:t>
      </w:r>
      <w:r w:rsidR="005914D7">
        <w:rPr>
          <w:kern w:val="22"/>
        </w:rPr>
        <w:t>the framework</w:t>
      </w:r>
      <w:r w:rsidR="008C5939">
        <w:rPr>
          <w:kern w:val="22"/>
        </w:rPr>
        <w:t xml:space="preserve"> </w:t>
      </w:r>
      <w:r w:rsidR="00044287" w:rsidRPr="00381E08">
        <w:rPr>
          <w:kern w:val="22"/>
        </w:rPr>
        <w:t>was used primarily as a guide in</w:t>
      </w:r>
      <w:r w:rsidR="00044287" w:rsidRPr="00381E08">
        <w:rPr>
          <w:kern w:val="22"/>
          <w:szCs w:val="22"/>
        </w:rPr>
        <w:t xml:space="preserve"> </w:t>
      </w:r>
      <w:r w:rsidR="00044287" w:rsidRPr="00381E08">
        <w:rPr>
          <w:kern w:val="22"/>
        </w:rPr>
        <w:t>the design of capacity-building and development interventions</w:t>
      </w:r>
      <w:r w:rsidR="00044287" w:rsidRPr="00381E08">
        <w:t xml:space="preserve"> and</w:t>
      </w:r>
      <w:r w:rsidR="00044287" w:rsidRPr="00381E08">
        <w:rPr>
          <w:kern w:val="22"/>
        </w:rPr>
        <w:t xml:space="preserve"> </w:t>
      </w:r>
      <w:r w:rsidR="008C5939">
        <w:rPr>
          <w:kern w:val="22"/>
        </w:rPr>
        <w:t xml:space="preserve">that it </w:t>
      </w:r>
      <w:r w:rsidR="00044287" w:rsidRPr="00381E08">
        <w:rPr>
          <w:kern w:val="22"/>
        </w:rPr>
        <w:t>helped to provide a common language and road</w:t>
      </w:r>
      <w:r w:rsidR="00BB3A57" w:rsidRPr="00381E08">
        <w:rPr>
          <w:kern w:val="22"/>
        </w:rPr>
        <w:t xml:space="preserve"> </w:t>
      </w:r>
      <w:r w:rsidR="00044287" w:rsidRPr="00381E08">
        <w:rPr>
          <w:kern w:val="22"/>
        </w:rPr>
        <w:t xml:space="preserve">map for building the capacities </w:t>
      </w:r>
      <w:r w:rsidR="00BB3A57" w:rsidRPr="00381E08">
        <w:rPr>
          <w:kern w:val="22"/>
        </w:rPr>
        <w:t xml:space="preserve">necessary </w:t>
      </w:r>
      <w:r w:rsidR="00044287" w:rsidRPr="00381E08">
        <w:rPr>
          <w:kern w:val="22"/>
        </w:rPr>
        <w:t>to operationali</w:t>
      </w:r>
      <w:r w:rsidR="00246FD2" w:rsidRPr="00381E08">
        <w:rPr>
          <w:kern w:val="22"/>
        </w:rPr>
        <w:t>z</w:t>
      </w:r>
      <w:r w:rsidR="00044287" w:rsidRPr="00381E08">
        <w:rPr>
          <w:kern w:val="22"/>
        </w:rPr>
        <w:t>e the Protocol</w:t>
      </w:r>
      <w:r w:rsidR="00044287" w:rsidRPr="00381E08">
        <w:rPr>
          <w:kern w:val="22"/>
          <w:szCs w:val="22"/>
        </w:rPr>
        <w:t>.</w:t>
      </w:r>
    </w:p>
    <w:p w14:paraId="18876948" w14:textId="3860CEA0" w:rsidR="00044287" w:rsidRPr="00381E08" w:rsidRDefault="00914E36" w:rsidP="00044287">
      <w:pPr>
        <w:pStyle w:val="Para1"/>
        <w:numPr>
          <w:ilvl w:val="0"/>
          <w:numId w:val="9"/>
        </w:numPr>
        <w:suppressLineNumbers/>
        <w:tabs>
          <w:tab w:val="left" w:pos="720"/>
        </w:tabs>
        <w:suppressAutoHyphens/>
        <w:snapToGrid w:val="0"/>
        <w:ind w:left="0" w:firstLine="0"/>
      </w:pPr>
      <w:r>
        <w:rPr>
          <w:kern w:val="22"/>
        </w:rPr>
        <w:t>I</w:t>
      </w:r>
      <w:r w:rsidR="003B222A" w:rsidRPr="00381E08">
        <w:rPr>
          <w:kern w:val="22"/>
        </w:rPr>
        <w:t xml:space="preserve">n the </w:t>
      </w:r>
      <w:r>
        <w:rPr>
          <w:kern w:val="22"/>
        </w:rPr>
        <w:t xml:space="preserve">same </w:t>
      </w:r>
      <w:r w:rsidR="00044287" w:rsidRPr="00381E08">
        <w:rPr>
          <w:kern w:val="22"/>
        </w:rPr>
        <w:t>evaluation</w:t>
      </w:r>
      <w:r w:rsidR="00010B8F" w:rsidRPr="00381E08">
        <w:rPr>
          <w:kern w:val="22"/>
        </w:rPr>
        <w:t>,</w:t>
      </w:r>
      <w:r w:rsidR="00044287" w:rsidRPr="00381E08">
        <w:rPr>
          <w:kern w:val="22"/>
        </w:rPr>
        <w:t xml:space="preserve"> </w:t>
      </w:r>
      <w:r w:rsidR="003B222A" w:rsidRPr="00381E08">
        <w:rPr>
          <w:kern w:val="22"/>
        </w:rPr>
        <w:t>as well as in</w:t>
      </w:r>
      <w:r w:rsidR="00044287" w:rsidRPr="00381E08">
        <w:rPr>
          <w:kern w:val="22"/>
        </w:rPr>
        <w:t xml:space="preserve"> the first assessment and review of the</w:t>
      </w:r>
      <w:r w:rsidR="00044287" w:rsidRPr="00381E08">
        <w:rPr>
          <w:kern w:val="22"/>
          <w:szCs w:val="22"/>
        </w:rPr>
        <w:t xml:space="preserve"> </w:t>
      </w:r>
      <w:r w:rsidR="00044287" w:rsidRPr="00381E08">
        <w:rPr>
          <w:kern w:val="22"/>
        </w:rPr>
        <w:t>Protocol</w:t>
      </w:r>
      <w:r w:rsidR="00044287" w:rsidRPr="00381E08">
        <w:rPr>
          <w:vertAlign w:val="superscript"/>
        </w:rPr>
        <w:footnoteReference w:id="4"/>
      </w:r>
      <w:r w:rsidR="00044287" w:rsidRPr="00A271FF">
        <w:rPr>
          <w:kern w:val="22"/>
        </w:rPr>
        <w:t xml:space="preserve"> </w:t>
      </w:r>
      <w:r w:rsidR="00044287" w:rsidRPr="00381E08">
        <w:rPr>
          <w:kern w:val="22"/>
        </w:rPr>
        <w:t xml:space="preserve">undertaken </w:t>
      </w:r>
      <w:r w:rsidR="00FF1EAF" w:rsidRPr="00381E08">
        <w:rPr>
          <w:kern w:val="22"/>
        </w:rPr>
        <w:t>the previous year</w:t>
      </w:r>
      <w:r w:rsidR="00010B8F" w:rsidRPr="00381E08">
        <w:rPr>
          <w:kern w:val="22"/>
        </w:rPr>
        <w:t>,</w:t>
      </w:r>
      <w:r w:rsidR="007828B0" w:rsidRPr="00381E08">
        <w:rPr>
          <w:kern w:val="22"/>
        </w:rPr>
        <w:t xml:space="preserve"> </w:t>
      </w:r>
      <w:r>
        <w:rPr>
          <w:kern w:val="22"/>
        </w:rPr>
        <w:t xml:space="preserve">it was also </w:t>
      </w:r>
      <w:r w:rsidR="00044287" w:rsidRPr="00381E08">
        <w:rPr>
          <w:kern w:val="22"/>
        </w:rPr>
        <w:t>found that significant progress ha</w:t>
      </w:r>
      <w:r w:rsidR="00060E32" w:rsidRPr="00A271FF">
        <w:rPr>
          <w:kern w:val="22"/>
        </w:rPr>
        <w:t>d</w:t>
      </w:r>
      <w:r w:rsidR="00044287" w:rsidRPr="00381E08">
        <w:rPr>
          <w:kern w:val="22"/>
        </w:rPr>
        <w:t xml:space="preserve"> been made </w:t>
      </w:r>
      <w:r w:rsidR="00FF1EAF" w:rsidRPr="00381E08">
        <w:rPr>
          <w:kern w:val="22"/>
        </w:rPr>
        <w:t xml:space="preserve">in the </w:t>
      </w:r>
      <w:r w:rsidR="00044287" w:rsidRPr="00381E08">
        <w:rPr>
          <w:kern w:val="22"/>
        </w:rPr>
        <w:t xml:space="preserve">implementation </w:t>
      </w:r>
      <w:r w:rsidR="005D7319" w:rsidRPr="00381E08">
        <w:rPr>
          <w:kern w:val="22"/>
        </w:rPr>
        <w:t xml:space="preserve">of the Protocol </w:t>
      </w:r>
      <w:r w:rsidR="00044287" w:rsidRPr="00381E08">
        <w:rPr>
          <w:kern w:val="22"/>
        </w:rPr>
        <w:t xml:space="preserve">since its adoption in 2010 and entry into force in 2014. </w:t>
      </w:r>
      <w:r w:rsidR="00885052" w:rsidRPr="00381E08">
        <w:rPr>
          <w:kern w:val="22"/>
        </w:rPr>
        <w:t xml:space="preserve">Such </w:t>
      </w:r>
      <w:r w:rsidR="00044287" w:rsidRPr="00381E08">
        <w:rPr>
          <w:kern w:val="22"/>
        </w:rPr>
        <w:t xml:space="preserve">success </w:t>
      </w:r>
      <w:r w:rsidR="00885052" w:rsidRPr="00381E08">
        <w:rPr>
          <w:kern w:val="22"/>
        </w:rPr>
        <w:t>wa</w:t>
      </w:r>
      <w:r w:rsidR="00044287" w:rsidRPr="00381E08">
        <w:rPr>
          <w:kern w:val="22"/>
        </w:rPr>
        <w:t xml:space="preserve">s intrinsically linked to the capacity-building and development efforts undertaken through various national, </w:t>
      </w:r>
      <w:proofErr w:type="gramStart"/>
      <w:r w:rsidR="00044287" w:rsidRPr="00381E08">
        <w:rPr>
          <w:kern w:val="22"/>
        </w:rPr>
        <w:t>regional</w:t>
      </w:r>
      <w:proofErr w:type="gramEnd"/>
      <w:r w:rsidR="00044287" w:rsidRPr="00381E08">
        <w:rPr>
          <w:kern w:val="22"/>
        </w:rPr>
        <w:t xml:space="preserve"> and global access and benefit-sharing initiatives and projects. The Global Environmental Facility and other donors have invested important financial resources and supported projects and initiatives benefiting numerous</w:t>
      </w:r>
      <w:r w:rsidR="00044287" w:rsidRPr="00381E08">
        <w:rPr>
          <w:kern w:val="22"/>
          <w:szCs w:val="22"/>
        </w:rPr>
        <w:t xml:space="preserve"> </w:t>
      </w:r>
      <w:r w:rsidR="00044287" w:rsidRPr="00381E08">
        <w:rPr>
          <w:kern w:val="22"/>
        </w:rPr>
        <w:t>Parties</w:t>
      </w:r>
      <w:r w:rsidR="00044287" w:rsidRPr="00381E08">
        <w:rPr>
          <w:kern w:val="22"/>
          <w:szCs w:val="22"/>
        </w:rPr>
        <w:t xml:space="preserve">. </w:t>
      </w:r>
    </w:p>
    <w:p w14:paraId="1DDE9C0A" w14:textId="1D35F9E2" w:rsidR="00044287" w:rsidRPr="00381E08" w:rsidRDefault="00217E05" w:rsidP="00044287">
      <w:pPr>
        <w:pStyle w:val="Para1"/>
        <w:numPr>
          <w:ilvl w:val="0"/>
          <w:numId w:val="9"/>
        </w:numPr>
        <w:suppressLineNumbers/>
        <w:tabs>
          <w:tab w:val="left" w:pos="720"/>
        </w:tabs>
        <w:suppressAutoHyphens/>
        <w:snapToGrid w:val="0"/>
        <w:ind w:left="0" w:firstLine="0"/>
      </w:pPr>
      <w:r>
        <w:rPr>
          <w:kern w:val="22"/>
        </w:rPr>
        <w:t>T</w:t>
      </w:r>
      <w:r w:rsidR="00044287" w:rsidRPr="00381E08">
        <w:rPr>
          <w:kern w:val="22"/>
        </w:rPr>
        <w:t>h</w:t>
      </w:r>
      <w:r w:rsidR="008F24FD" w:rsidRPr="00381E08">
        <w:rPr>
          <w:kern w:val="22"/>
        </w:rPr>
        <w:t>o</w:t>
      </w:r>
      <w:r w:rsidR="00044287" w:rsidRPr="00381E08">
        <w:rPr>
          <w:kern w:val="22"/>
        </w:rPr>
        <w:t xml:space="preserve">se efforts </w:t>
      </w:r>
      <w:r>
        <w:rPr>
          <w:kern w:val="22"/>
        </w:rPr>
        <w:t>notwithstanding</w:t>
      </w:r>
      <w:r w:rsidR="00DA1296">
        <w:rPr>
          <w:kern w:val="22"/>
        </w:rPr>
        <w:t xml:space="preserve">, </w:t>
      </w:r>
      <w:r w:rsidR="00044287" w:rsidRPr="00381E08">
        <w:rPr>
          <w:kern w:val="22"/>
        </w:rPr>
        <w:t>many Parties still lack the capacity and financial</w:t>
      </w:r>
      <w:r w:rsidR="00EF1C21" w:rsidRPr="00381E08">
        <w:rPr>
          <w:kern w:val="22"/>
        </w:rPr>
        <w:t xml:space="preserve">, </w:t>
      </w:r>
      <w:proofErr w:type="gramStart"/>
      <w:r w:rsidR="00EF1C21" w:rsidRPr="00381E08">
        <w:rPr>
          <w:kern w:val="22"/>
        </w:rPr>
        <w:t>technical</w:t>
      </w:r>
      <w:proofErr w:type="gramEnd"/>
      <w:r w:rsidR="00EF1C21" w:rsidRPr="00381E08">
        <w:rPr>
          <w:kern w:val="22"/>
        </w:rPr>
        <w:t xml:space="preserve"> and technological infrastructur</w:t>
      </w:r>
      <w:r w:rsidR="001A4AFF">
        <w:rPr>
          <w:kern w:val="22"/>
        </w:rPr>
        <w:t>e</w:t>
      </w:r>
      <w:r w:rsidR="00044287" w:rsidRPr="00381E08">
        <w:rPr>
          <w:kern w:val="22"/>
        </w:rPr>
        <w:t xml:space="preserve"> </w:t>
      </w:r>
      <w:r w:rsidR="008F24FD" w:rsidRPr="00381E08">
        <w:rPr>
          <w:kern w:val="22"/>
        </w:rPr>
        <w:t xml:space="preserve">necessary </w:t>
      </w:r>
      <w:r w:rsidR="00044287" w:rsidRPr="00381E08">
        <w:rPr>
          <w:kern w:val="22"/>
        </w:rPr>
        <w:t>to make the Protocol operational. Capacity-building and development support therefore continue</w:t>
      </w:r>
      <w:r w:rsidR="00D8778F">
        <w:rPr>
          <w:kern w:val="22"/>
        </w:rPr>
        <w:t>s</w:t>
      </w:r>
      <w:r w:rsidR="00044287" w:rsidRPr="00381E08">
        <w:rPr>
          <w:kern w:val="22"/>
        </w:rPr>
        <w:t xml:space="preserve"> to be essential to make progress on the implementation of the Protocol, especially </w:t>
      </w:r>
      <w:r w:rsidR="00044287" w:rsidRPr="00381E08">
        <w:rPr>
          <w:kern w:val="22"/>
        </w:rPr>
        <w:lastRenderedPageBreak/>
        <w:t>for developing country Parties</w:t>
      </w:r>
      <w:r w:rsidR="009C574C">
        <w:rPr>
          <w:kern w:val="22"/>
        </w:rPr>
        <w:t>,</w:t>
      </w:r>
      <w:r w:rsidR="00044287" w:rsidRPr="00381E08">
        <w:rPr>
          <w:kern w:val="22"/>
        </w:rPr>
        <w:t xml:space="preserve"> </w:t>
      </w:r>
      <w:proofErr w:type="gramStart"/>
      <w:r w:rsidR="006B5704">
        <w:rPr>
          <w:kern w:val="22"/>
        </w:rPr>
        <w:t xml:space="preserve">in particular </w:t>
      </w:r>
      <w:r w:rsidR="006B5704" w:rsidRPr="006B5704">
        <w:rPr>
          <w:kern w:val="22"/>
        </w:rPr>
        <w:t>the</w:t>
      </w:r>
      <w:proofErr w:type="gramEnd"/>
      <w:r w:rsidR="006B5704" w:rsidRPr="006B5704">
        <w:rPr>
          <w:kern w:val="22"/>
        </w:rPr>
        <w:t xml:space="preserve"> least developed countries </w:t>
      </w:r>
      <w:r w:rsidR="00044287" w:rsidRPr="00381E08">
        <w:rPr>
          <w:kern w:val="22"/>
        </w:rPr>
        <w:t xml:space="preserve">and </w:t>
      </w:r>
      <w:r w:rsidR="00044287" w:rsidRPr="00A271FF">
        <w:rPr>
          <w:kern w:val="22"/>
        </w:rPr>
        <w:t xml:space="preserve">small island developing </w:t>
      </w:r>
      <w:r w:rsidR="000B5E2E" w:rsidRPr="00A271FF">
        <w:rPr>
          <w:kern w:val="22"/>
        </w:rPr>
        <w:t>S</w:t>
      </w:r>
      <w:r w:rsidR="00044287" w:rsidRPr="00A271FF">
        <w:rPr>
          <w:kern w:val="22"/>
        </w:rPr>
        <w:t>tates</w:t>
      </w:r>
      <w:r w:rsidR="00044287" w:rsidRPr="00381E08">
        <w:rPr>
          <w:kern w:val="22"/>
        </w:rPr>
        <w:t xml:space="preserve"> among them, and Parties with economies in transition.</w:t>
      </w:r>
    </w:p>
    <w:p w14:paraId="0014FDE9" w14:textId="51246015" w:rsidR="00044287" w:rsidRPr="00381E08" w:rsidRDefault="00CF42D5" w:rsidP="00044287">
      <w:pPr>
        <w:pStyle w:val="Para1"/>
        <w:numPr>
          <w:ilvl w:val="0"/>
          <w:numId w:val="9"/>
        </w:numPr>
        <w:suppressLineNumbers/>
        <w:tabs>
          <w:tab w:val="left" w:pos="720"/>
        </w:tabs>
        <w:suppressAutoHyphens/>
        <w:snapToGrid w:val="0"/>
        <w:ind w:left="0" w:firstLine="0"/>
        <w:rPr>
          <w:kern w:val="22"/>
          <w:szCs w:val="22"/>
        </w:rPr>
      </w:pPr>
      <w:r w:rsidRPr="00381E08">
        <w:rPr>
          <w:kern w:val="22"/>
        </w:rPr>
        <w:t>In addition</w:t>
      </w:r>
      <w:r w:rsidR="00044287" w:rsidRPr="00381E08">
        <w:rPr>
          <w:kern w:val="22"/>
        </w:rPr>
        <w:t xml:space="preserve">, Parties </w:t>
      </w:r>
      <w:r w:rsidRPr="00381E08">
        <w:rPr>
          <w:kern w:val="22"/>
        </w:rPr>
        <w:t xml:space="preserve">have been relying </w:t>
      </w:r>
      <w:r w:rsidR="00044287" w:rsidRPr="00381E08">
        <w:rPr>
          <w:kern w:val="22"/>
        </w:rPr>
        <w:t xml:space="preserve">on international </w:t>
      </w:r>
      <w:r w:rsidR="00EF1C21" w:rsidRPr="00381E08">
        <w:rPr>
          <w:kern w:val="22"/>
        </w:rPr>
        <w:t>development assistance</w:t>
      </w:r>
      <w:r w:rsidR="00044287" w:rsidRPr="00381E08">
        <w:rPr>
          <w:kern w:val="22"/>
        </w:rPr>
        <w:t xml:space="preserve"> to implement the Protocol</w:t>
      </w:r>
      <w:r w:rsidR="006B7CB0">
        <w:rPr>
          <w:kern w:val="22"/>
        </w:rPr>
        <w:t>.</w:t>
      </w:r>
      <w:r w:rsidR="00044287" w:rsidRPr="00381E08">
        <w:rPr>
          <w:kern w:val="22"/>
        </w:rPr>
        <w:t xml:space="preserve"> </w:t>
      </w:r>
      <w:r w:rsidR="006B7CB0">
        <w:rPr>
          <w:kern w:val="22"/>
        </w:rPr>
        <w:t>C</w:t>
      </w:r>
      <w:r w:rsidR="00044287" w:rsidRPr="00381E08">
        <w:rPr>
          <w:kern w:val="22"/>
        </w:rPr>
        <w:t>apacity</w:t>
      </w:r>
      <w:r w:rsidR="002424FF" w:rsidRPr="00381E08">
        <w:rPr>
          <w:kern w:val="22"/>
        </w:rPr>
        <w:t>-</w:t>
      </w:r>
      <w:r w:rsidR="00044287" w:rsidRPr="00381E08">
        <w:rPr>
          <w:kern w:val="22"/>
        </w:rPr>
        <w:t>development efforts, especially in developing countries, have</w:t>
      </w:r>
      <w:r w:rsidR="00044287" w:rsidRPr="00381E08">
        <w:rPr>
          <w:kern w:val="22"/>
          <w:szCs w:val="22"/>
        </w:rPr>
        <w:t xml:space="preserve"> </w:t>
      </w:r>
      <w:r w:rsidR="006B7CB0">
        <w:rPr>
          <w:kern w:val="22"/>
          <w:szCs w:val="22"/>
        </w:rPr>
        <w:t xml:space="preserve">thus </w:t>
      </w:r>
      <w:r w:rsidR="00044287" w:rsidRPr="00381E08">
        <w:rPr>
          <w:kern w:val="22"/>
        </w:rPr>
        <w:t xml:space="preserve">been undertaken in the context of externally funded short-term projects often carried out in silos and without a strong enabling environment </w:t>
      </w:r>
      <w:r w:rsidR="00087CC8">
        <w:rPr>
          <w:kern w:val="22"/>
        </w:rPr>
        <w:t xml:space="preserve">conducive </w:t>
      </w:r>
      <w:r w:rsidR="00044287" w:rsidRPr="00381E08">
        <w:rPr>
          <w:kern w:val="22"/>
        </w:rPr>
        <w:t>to bring</w:t>
      </w:r>
      <w:r w:rsidR="00837CA9">
        <w:rPr>
          <w:kern w:val="22"/>
        </w:rPr>
        <w:t>ing</w:t>
      </w:r>
      <w:r w:rsidR="00044287" w:rsidRPr="00381E08">
        <w:rPr>
          <w:kern w:val="22"/>
        </w:rPr>
        <w:t xml:space="preserve"> about desired changes</w:t>
      </w:r>
      <w:r w:rsidR="00EF1C21" w:rsidRPr="00381E08">
        <w:rPr>
          <w:kern w:val="22"/>
        </w:rPr>
        <w:t xml:space="preserve"> and impacts</w:t>
      </w:r>
      <w:r w:rsidR="00044287" w:rsidRPr="00381E08">
        <w:rPr>
          <w:kern w:val="22"/>
          <w:szCs w:val="22"/>
        </w:rPr>
        <w:t>.</w:t>
      </w:r>
    </w:p>
    <w:p w14:paraId="405D71B1" w14:textId="40875565" w:rsidR="00044287" w:rsidRPr="00381E08" w:rsidRDefault="009953FD" w:rsidP="00044287">
      <w:pPr>
        <w:pStyle w:val="Para1"/>
        <w:numPr>
          <w:ilvl w:val="0"/>
          <w:numId w:val="9"/>
        </w:numPr>
        <w:suppressLineNumbers/>
        <w:tabs>
          <w:tab w:val="left" w:pos="720"/>
        </w:tabs>
        <w:suppressAutoHyphens/>
        <w:snapToGrid w:val="0"/>
        <w:ind w:left="0" w:firstLine="0"/>
        <w:rPr>
          <w:kern w:val="22"/>
          <w:szCs w:val="22"/>
        </w:rPr>
      </w:pPr>
      <w:r w:rsidRPr="00381E08">
        <w:rPr>
          <w:kern w:val="22"/>
        </w:rPr>
        <w:t>In t</w:t>
      </w:r>
      <w:r w:rsidR="00044287" w:rsidRPr="00381E08">
        <w:rPr>
          <w:kern w:val="22"/>
        </w:rPr>
        <w:t xml:space="preserve">he long-term strategic framework </w:t>
      </w:r>
      <w:r w:rsidR="004C31A3" w:rsidRPr="00381E08">
        <w:rPr>
          <w:kern w:val="22"/>
        </w:rPr>
        <w:t xml:space="preserve">for </w:t>
      </w:r>
      <w:r w:rsidR="00044287" w:rsidRPr="00381E08">
        <w:rPr>
          <w:kern w:val="22"/>
        </w:rPr>
        <w:t xml:space="preserve">capacity-building and development </w:t>
      </w:r>
      <w:r w:rsidR="00876DC5">
        <w:rPr>
          <w:kern w:val="22"/>
        </w:rPr>
        <w:t xml:space="preserve">that it </w:t>
      </w:r>
      <w:r w:rsidR="00044287" w:rsidRPr="00381E08">
        <w:rPr>
          <w:kern w:val="22"/>
        </w:rPr>
        <w:t xml:space="preserve">adopted </w:t>
      </w:r>
      <w:r w:rsidR="00876DC5">
        <w:rPr>
          <w:kern w:val="22"/>
        </w:rPr>
        <w:t>with</w:t>
      </w:r>
      <w:r w:rsidR="006922AD">
        <w:rPr>
          <w:kern w:val="22"/>
        </w:rPr>
        <w:t xml:space="preserve"> </w:t>
      </w:r>
      <w:r w:rsidR="00044287" w:rsidRPr="00381E08">
        <w:rPr>
          <w:kern w:val="22"/>
        </w:rPr>
        <w:t>decision</w:t>
      </w:r>
      <w:r w:rsidR="004D6A54">
        <w:rPr>
          <w:kern w:val="22"/>
        </w:rPr>
        <w:t> </w:t>
      </w:r>
      <w:hyperlink r:id="rId20" w:history="1">
        <w:r w:rsidR="00044287" w:rsidRPr="00381E08">
          <w:t>15/8</w:t>
        </w:r>
      </w:hyperlink>
      <w:r w:rsidR="006922AD">
        <w:t>,</w:t>
      </w:r>
      <w:r w:rsidR="00044287" w:rsidRPr="00381E08">
        <w:rPr>
          <w:kern w:val="22"/>
          <w:szCs w:val="22"/>
        </w:rPr>
        <w:t xml:space="preserve"> </w:t>
      </w:r>
      <w:r w:rsidR="007D666E" w:rsidRPr="00381E08">
        <w:rPr>
          <w:kern w:val="22"/>
          <w:szCs w:val="22"/>
        </w:rPr>
        <w:t xml:space="preserve">the </w:t>
      </w:r>
      <w:r w:rsidR="007D666E" w:rsidRPr="00A271FF">
        <w:rPr>
          <w:kern w:val="22"/>
          <w:szCs w:val="22"/>
        </w:rPr>
        <w:t>Conference of the Parties to the Convention on Biological Diversity</w:t>
      </w:r>
      <w:r w:rsidR="004A174A" w:rsidRPr="00381E08">
        <w:rPr>
          <w:kern w:val="22"/>
          <w:szCs w:val="22"/>
        </w:rPr>
        <w:t>,</w:t>
      </w:r>
      <w:r w:rsidR="007D666E" w:rsidRPr="00381E08">
        <w:rPr>
          <w:kern w:val="22"/>
          <w:szCs w:val="22"/>
        </w:rPr>
        <w:t xml:space="preserve"> </w:t>
      </w:r>
      <w:r w:rsidR="00044287" w:rsidRPr="00381E08">
        <w:rPr>
          <w:kern w:val="22"/>
        </w:rPr>
        <w:t>in addition to recogni</w:t>
      </w:r>
      <w:r w:rsidR="004A174A" w:rsidRPr="00381E08">
        <w:rPr>
          <w:kern w:val="22"/>
        </w:rPr>
        <w:t>z</w:t>
      </w:r>
      <w:r w:rsidR="00044287" w:rsidRPr="00381E08">
        <w:rPr>
          <w:kern w:val="22"/>
        </w:rPr>
        <w:t>ing th</w:t>
      </w:r>
      <w:r w:rsidR="00A11038" w:rsidRPr="00381E08">
        <w:rPr>
          <w:kern w:val="22"/>
        </w:rPr>
        <w:t>o</w:t>
      </w:r>
      <w:r w:rsidR="00044287" w:rsidRPr="00381E08">
        <w:rPr>
          <w:kern w:val="22"/>
        </w:rPr>
        <w:t>se shortcomings</w:t>
      </w:r>
      <w:r w:rsidR="00044287" w:rsidRPr="00381E08">
        <w:rPr>
          <w:kern w:val="22"/>
          <w:szCs w:val="22"/>
        </w:rPr>
        <w:t xml:space="preserve">, </w:t>
      </w:r>
      <w:r w:rsidR="00044287" w:rsidRPr="00381E08">
        <w:rPr>
          <w:kern w:val="22"/>
        </w:rPr>
        <w:t>highlight</w:t>
      </w:r>
      <w:r w:rsidR="004B6C22" w:rsidRPr="00381E08">
        <w:rPr>
          <w:kern w:val="22"/>
        </w:rPr>
        <w:t>ed</w:t>
      </w:r>
      <w:r w:rsidR="00044287" w:rsidRPr="00381E08">
        <w:rPr>
          <w:kern w:val="22"/>
        </w:rPr>
        <w:t xml:space="preserve"> </w:t>
      </w:r>
      <w:r w:rsidR="00916E45">
        <w:rPr>
          <w:kern w:val="22"/>
        </w:rPr>
        <w:t xml:space="preserve">the fact </w:t>
      </w:r>
      <w:r w:rsidR="00044287" w:rsidRPr="00381E08">
        <w:rPr>
          <w:kern w:val="22"/>
        </w:rPr>
        <w:t>that many countries ha</w:t>
      </w:r>
      <w:r w:rsidR="006922AD">
        <w:rPr>
          <w:kern w:val="22"/>
        </w:rPr>
        <w:t>d</w:t>
      </w:r>
      <w:r w:rsidR="00044287" w:rsidRPr="00381E08">
        <w:rPr>
          <w:kern w:val="22"/>
        </w:rPr>
        <w:t xml:space="preserve"> not yet adopted systemic, longer</w:t>
      </w:r>
      <w:r w:rsidR="004B2347">
        <w:rPr>
          <w:kern w:val="22"/>
        </w:rPr>
        <w:t>-</w:t>
      </w:r>
      <w:r w:rsidR="00044287" w:rsidRPr="00381E08">
        <w:rPr>
          <w:kern w:val="22"/>
        </w:rPr>
        <w:t>term and institutionalized approaches to capacity</w:t>
      </w:r>
      <w:r w:rsidR="00044287" w:rsidRPr="00381E08">
        <w:rPr>
          <w:kern w:val="22"/>
          <w:szCs w:val="22"/>
        </w:rPr>
        <w:t>-</w:t>
      </w:r>
      <w:r w:rsidR="00044287" w:rsidRPr="00381E08">
        <w:rPr>
          <w:kern w:val="22"/>
        </w:rPr>
        <w:t>building and development</w:t>
      </w:r>
      <w:r w:rsidR="00044287" w:rsidRPr="00381E08">
        <w:rPr>
          <w:kern w:val="22"/>
          <w:szCs w:val="22"/>
        </w:rPr>
        <w:t xml:space="preserve">. </w:t>
      </w:r>
      <w:r w:rsidR="00044287" w:rsidRPr="00381E08">
        <w:rPr>
          <w:kern w:val="22"/>
        </w:rPr>
        <w:t>The long-term strategic framework seeks to catalyse institutionalized capacity</w:t>
      </w:r>
      <w:r w:rsidR="00044287" w:rsidRPr="00381E08">
        <w:rPr>
          <w:kern w:val="22"/>
          <w:szCs w:val="22"/>
        </w:rPr>
        <w:t>-</w:t>
      </w:r>
      <w:r w:rsidR="00044287" w:rsidRPr="00381E08">
        <w:rPr>
          <w:kern w:val="22"/>
        </w:rPr>
        <w:t>building and development interventions that are robust,</w:t>
      </w:r>
      <w:r w:rsidR="00EF1C21" w:rsidRPr="00381E08">
        <w:rPr>
          <w:kern w:val="22"/>
        </w:rPr>
        <w:t xml:space="preserve"> synergized,</w:t>
      </w:r>
      <w:r w:rsidR="00044287" w:rsidRPr="00381E08">
        <w:rPr>
          <w:kern w:val="22"/>
        </w:rPr>
        <w:t xml:space="preserve"> coordinated and delivered in a holistic and complementary manner. It also seeks to promote </w:t>
      </w:r>
      <w:r w:rsidR="00C01C02">
        <w:rPr>
          <w:kern w:val="22"/>
        </w:rPr>
        <w:t xml:space="preserve">the </w:t>
      </w:r>
      <w:r w:rsidR="00044287" w:rsidRPr="00381E08">
        <w:rPr>
          <w:kern w:val="22"/>
        </w:rPr>
        <w:t>coherence, efficiency and effectiveness of capacity</w:t>
      </w:r>
      <w:r w:rsidR="00044287" w:rsidRPr="00381E08">
        <w:rPr>
          <w:kern w:val="22"/>
          <w:szCs w:val="22"/>
        </w:rPr>
        <w:t>-</w:t>
      </w:r>
      <w:r w:rsidR="00044287" w:rsidRPr="00381E08">
        <w:rPr>
          <w:kern w:val="22"/>
        </w:rPr>
        <w:t>building and development efforts at all levels through strategic and harmonized approaches.</w:t>
      </w:r>
      <w:r w:rsidR="00044287" w:rsidRPr="00381E08">
        <w:rPr>
          <w:kern w:val="22"/>
          <w:szCs w:val="22"/>
        </w:rPr>
        <w:t xml:space="preserve"> </w:t>
      </w:r>
    </w:p>
    <w:p w14:paraId="5BDF66EC" w14:textId="1D14C543" w:rsidR="00044287" w:rsidRPr="00381E08" w:rsidRDefault="00044287" w:rsidP="00044287">
      <w:pPr>
        <w:pStyle w:val="Para1"/>
        <w:numPr>
          <w:ilvl w:val="0"/>
          <w:numId w:val="9"/>
        </w:numPr>
        <w:suppressLineNumbers/>
        <w:tabs>
          <w:tab w:val="left" w:pos="720"/>
        </w:tabs>
        <w:suppressAutoHyphens/>
        <w:snapToGrid w:val="0"/>
        <w:ind w:left="0" w:firstLine="0"/>
        <w:rPr>
          <w:kern w:val="22"/>
          <w:szCs w:val="22"/>
        </w:rPr>
      </w:pPr>
      <w:r w:rsidRPr="00381E08">
        <w:rPr>
          <w:kern w:val="22"/>
        </w:rPr>
        <w:t xml:space="preserve">One of the key strategies proposed </w:t>
      </w:r>
      <w:r w:rsidR="00EF384C" w:rsidRPr="00381E08">
        <w:rPr>
          <w:kern w:val="22"/>
        </w:rPr>
        <w:t>in</w:t>
      </w:r>
      <w:r w:rsidRPr="00381E08">
        <w:rPr>
          <w:kern w:val="22"/>
        </w:rPr>
        <w:t xml:space="preserve"> the long-term strategic framework is the elaboration of thematic capacity</w:t>
      </w:r>
      <w:r w:rsidRPr="00381E08">
        <w:rPr>
          <w:kern w:val="22"/>
          <w:szCs w:val="22"/>
        </w:rPr>
        <w:t>-</w:t>
      </w:r>
      <w:r w:rsidRPr="00381E08">
        <w:rPr>
          <w:kern w:val="22"/>
        </w:rPr>
        <w:t>building and development action plans</w:t>
      </w:r>
      <w:r w:rsidRPr="00381E08">
        <w:rPr>
          <w:kern w:val="22"/>
          <w:szCs w:val="22"/>
        </w:rPr>
        <w:t xml:space="preserve">. </w:t>
      </w:r>
      <w:r w:rsidRPr="00381E08">
        <w:rPr>
          <w:kern w:val="22"/>
        </w:rPr>
        <w:t>In line with th</w:t>
      </w:r>
      <w:r w:rsidR="00F3307B" w:rsidRPr="00381E08">
        <w:rPr>
          <w:kern w:val="22"/>
        </w:rPr>
        <w:t>at</w:t>
      </w:r>
      <w:r w:rsidRPr="00381E08">
        <w:rPr>
          <w:kern w:val="22"/>
        </w:rPr>
        <w:t xml:space="preserve"> guidance</w:t>
      </w:r>
      <w:r w:rsidRPr="00A271FF">
        <w:rPr>
          <w:kern w:val="22"/>
          <w:szCs w:val="22"/>
        </w:rPr>
        <w:t>,</w:t>
      </w:r>
      <w:r w:rsidRPr="00A271FF">
        <w:rPr>
          <w:kern w:val="22"/>
        </w:rPr>
        <w:t xml:space="preserve"> and</w:t>
      </w:r>
      <w:r w:rsidRPr="00381E08">
        <w:rPr>
          <w:kern w:val="22"/>
        </w:rPr>
        <w:t xml:space="preserve"> to avoid redundancies and overlap</w:t>
      </w:r>
      <w:r w:rsidRPr="00381E08">
        <w:rPr>
          <w:kern w:val="22"/>
          <w:szCs w:val="22"/>
        </w:rPr>
        <w:t>,</w:t>
      </w:r>
      <w:r w:rsidRPr="00381E08">
        <w:rPr>
          <w:kern w:val="22"/>
        </w:rPr>
        <w:t xml:space="preserve"> it is proposed that the revised strategic framework for capacity-building and development for the effective implementation of the Protocol be referred to as the</w:t>
      </w:r>
      <w:r w:rsidRPr="00381E08">
        <w:rPr>
          <w:kern w:val="22"/>
          <w:szCs w:val="22"/>
        </w:rPr>
        <w:t xml:space="preserve"> </w:t>
      </w:r>
      <w:r w:rsidRPr="00381E08">
        <w:rPr>
          <w:kern w:val="22"/>
        </w:rPr>
        <w:t xml:space="preserve">capacity-building and development action plan for the </w:t>
      </w:r>
      <w:r w:rsidRPr="00381E08">
        <w:t xml:space="preserve">Nagoya </w:t>
      </w:r>
      <w:r w:rsidRPr="00381E08">
        <w:rPr>
          <w:kern w:val="22"/>
        </w:rPr>
        <w:t>Protocol</w:t>
      </w:r>
      <w:r w:rsidRPr="00381E08">
        <w:rPr>
          <w:kern w:val="22"/>
          <w:szCs w:val="22"/>
        </w:rPr>
        <w:t>.</w:t>
      </w:r>
    </w:p>
    <w:p w14:paraId="247C481F" w14:textId="519F2E75" w:rsidR="00044287" w:rsidRPr="00381E08" w:rsidRDefault="00044287" w:rsidP="00044287">
      <w:pPr>
        <w:pStyle w:val="Para1"/>
        <w:numPr>
          <w:ilvl w:val="0"/>
          <w:numId w:val="9"/>
        </w:numPr>
        <w:suppressLineNumbers/>
        <w:tabs>
          <w:tab w:val="left" w:pos="720"/>
        </w:tabs>
        <w:suppressAutoHyphens/>
        <w:snapToGrid w:val="0"/>
        <w:ind w:left="0" w:firstLine="0"/>
        <w:rPr>
          <w:kern w:val="22"/>
          <w:szCs w:val="22"/>
        </w:rPr>
      </w:pPr>
      <w:r w:rsidRPr="00381E08">
        <w:rPr>
          <w:kern w:val="22"/>
        </w:rPr>
        <w:t xml:space="preserve">The Kunming-Montreal Global Biodiversity Framework sets out ambitious targets and goals that will not be met unless urgent and transformative actions are taken </w:t>
      </w:r>
      <w:r w:rsidR="00B50949">
        <w:rPr>
          <w:kern w:val="22"/>
        </w:rPr>
        <w:t xml:space="preserve">through a </w:t>
      </w:r>
      <w:r w:rsidRPr="00381E08">
        <w:rPr>
          <w:kern w:val="22"/>
        </w:rPr>
        <w:t>whole</w:t>
      </w:r>
      <w:r w:rsidR="00B50949">
        <w:rPr>
          <w:kern w:val="22"/>
        </w:rPr>
        <w:t>-</w:t>
      </w:r>
      <w:r w:rsidRPr="00381E08">
        <w:rPr>
          <w:kern w:val="22"/>
        </w:rPr>
        <w:t>of</w:t>
      </w:r>
      <w:r w:rsidR="00B50949">
        <w:rPr>
          <w:kern w:val="22"/>
        </w:rPr>
        <w:t>-</w:t>
      </w:r>
      <w:r w:rsidRPr="00381E08">
        <w:rPr>
          <w:kern w:val="22"/>
        </w:rPr>
        <w:t xml:space="preserve">government and </w:t>
      </w:r>
      <w:r w:rsidR="00444B75">
        <w:rPr>
          <w:kern w:val="22"/>
        </w:rPr>
        <w:t>whole</w:t>
      </w:r>
      <w:r w:rsidR="00B50949">
        <w:rPr>
          <w:kern w:val="22"/>
        </w:rPr>
        <w:t>-</w:t>
      </w:r>
      <w:r w:rsidR="00444B75">
        <w:rPr>
          <w:kern w:val="22"/>
        </w:rPr>
        <w:t>of</w:t>
      </w:r>
      <w:r w:rsidR="00B50949">
        <w:rPr>
          <w:kern w:val="22"/>
        </w:rPr>
        <w:t>-</w:t>
      </w:r>
      <w:r w:rsidRPr="00381E08">
        <w:rPr>
          <w:kern w:val="22"/>
        </w:rPr>
        <w:t>society</w:t>
      </w:r>
      <w:r w:rsidR="00B50949">
        <w:rPr>
          <w:kern w:val="22"/>
        </w:rPr>
        <w:t xml:space="preserve"> approach</w:t>
      </w:r>
      <w:r w:rsidRPr="00381E08">
        <w:rPr>
          <w:kern w:val="22"/>
        </w:rPr>
        <w:t>.</w:t>
      </w:r>
      <w:r w:rsidRPr="00381E08">
        <w:rPr>
          <w:kern w:val="22"/>
          <w:szCs w:val="22"/>
        </w:rPr>
        <w:t xml:space="preserve"> </w:t>
      </w:r>
      <w:r w:rsidRPr="00381E08">
        <w:rPr>
          <w:kern w:val="22"/>
        </w:rPr>
        <w:t>Goal</w:t>
      </w:r>
      <w:r w:rsidR="00FE3780">
        <w:rPr>
          <w:kern w:val="22"/>
        </w:rPr>
        <w:t> </w:t>
      </w:r>
      <w:r w:rsidRPr="00381E08">
        <w:rPr>
          <w:kern w:val="22"/>
        </w:rPr>
        <w:t>C and Target 13</w:t>
      </w:r>
      <w:r w:rsidR="00335E1C" w:rsidRPr="00381E08">
        <w:rPr>
          <w:kern w:val="22"/>
        </w:rPr>
        <w:t>,</w:t>
      </w:r>
      <w:r w:rsidRPr="00381E08">
        <w:rPr>
          <w:kern w:val="22"/>
          <w:szCs w:val="22"/>
        </w:rPr>
        <w:t xml:space="preserve"> </w:t>
      </w:r>
      <w:r w:rsidRPr="00381E08">
        <w:rPr>
          <w:kern w:val="22"/>
        </w:rPr>
        <w:t>in addition to raising the profile and importance of access and benefit</w:t>
      </w:r>
      <w:r w:rsidRPr="00381E08">
        <w:rPr>
          <w:kern w:val="22"/>
          <w:szCs w:val="22"/>
        </w:rPr>
        <w:t>-</w:t>
      </w:r>
      <w:r w:rsidRPr="00381E08">
        <w:rPr>
          <w:kern w:val="22"/>
        </w:rPr>
        <w:t>sharing</w:t>
      </w:r>
      <w:r w:rsidR="00335E1C" w:rsidRPr="00381E08">
        <w:rPr>
          <w:kern w:val="22"/>
        </w:rPr>
        <w:t>,</w:t>
      </w:r>
      <w:r w:rsidRPr="00381E08">
        <w:rPr>
          <w:kern w:val="22"/>
          <w:szCs w:val="22"/>
        </w:rPr>
        <w:t xml:space="preserve"> </w:t>
      </w:r>
      <w:r w:rsidRPr="00381E08">
        <w:rPr>
          <w:kern w:val="22"/>
        </w:rPr>
        <w:t>also call for all stakeholders to ramp up efforts by taking effective capacity-building</w:t>
      </w:r>
      <w:r w:rsidR="00C24A49" w:rsidRPr="00381E08">
        <w:rPr>
          <w:kern w:val="22"/>
        </w:rPr>
        <w:t xml:space="preserve"> and development</w:t>
      </w:r>
      <w:r w:rsidRPr="00381E08">
        <w:rPr>
          <w:kern w:val="22"/>
        </w:rPr>
        <w:t xml:space="preserve"> measures at all levels.</w:t>
      </w:r>
    </w:p>
    <w:p w14:paraId="2DF53E2D" w14:textId="1CE73C71" w:rsidR="007C6E7E" w:rsidRPr="00381E08" w:rsidRDefault="007C6E7E" w:rsidP="007C6E7E">
      <w:pPr>
        <w:pStyle w:val="Para1"/>
        <w:numPr>
          <w:ilvl w:val="0"/>
          <w:numId w:val="9"/>
        </w:numPr>
        <w:suppressLineNumbers/>
        <w:tabs>
          <w:tab w:val="left" w:pos="720"/>
        </w:tabs>
        <w:suppressAutoHyphens/>
        <w:snapToGrid w:val="0"/>
        <w:ind w:left="0" w:firstLine="0"/>
        <w:rPr>
          <w:kern w:val="22"/>
          <w:szCs w:val="22"/>
        </w:rPr>
      </w:pPr>
      <w:r w:rsidRPr="00381E08">
        <w:rPr>
          <w:kern w:val="22"/>
          <w:szCs w:val="22"/>
        </w:rPr>
        <w:t xml:space="preserve">The present document consists of </w:t>
      </w:r>
      <w:r w:rsidR="00DC4EDB" w:rsidRPr="00381E08">
        <w:rPr>
          <w:kern w:val="22"/>
          <w:szCs w:val="22"/>
        </w:rPr>
        <w:t>a draft</w:t>
      </w:r>
      <w:r w:rsidRPr="00381E08">
        <w:rPr>
          <w:kern w:val="22"/>
          <w:szCs w:val="22"/>
        </w:rPr>
        <w:t xml:space="preserve"> </w:t>
      </w:r>
      <w:r w:rsidR="008A17EE" w:rsidRPr="00381E08">
        <w:rPr>
          <w:kern w:val="22"/>
          <w:szCs w:val="22"/>
        </w:rPr>
        <w:t>revised</w:t>
      </w:r>
      <w:r w:rsidRPr="00381E08">
        <w:rPr>
          <w:kern w:val="22"/>
          <w:szCs w:val="22"/>
        </w:rPr>
        <w:t xml:space="preserve"> strategic framework prepared by the Secretariat for consideration </w:t>
      </w:r>
      <w:r w:rsidR="00965AE7" w:rsidRPr="00381E08">
        <w:rPr>
          <w:kern w:val="22"/>
          <w:szCs w:val="22"/>
        </w:rPr>
        <w:t>by</w:t>
      </w:r>
      <w:r w:rsidRPr="00381E08">
        <w:rPr>
          <w:kern w:val="22"/>
          <w:szCs w:val="22"/>
        </w:rPr>
        <w:t xml:space="preserve"> the Informal Advisory Committee </w:t>
      </w:r>
      <w:r w:rsidR="00E04CDC" w:rsidRPr="00E04CDC">
        <w:rPr>
          <w:kern w:val="22"/>
          <w:szCs w:val="22"/>
        </w:rPr>
        <w:t xml:space="preserve">for the </w:t>
      </w:r>
      <w:r w:rsidR="00E04CDC">
        <w:rPr>
          <w:kern w:val="22"/>
          <w:szCs w:val="22"/>
        </w:rPr>
        <w:t>I</w:t>
      </w:r>
      <w:r w:rsidR="00E04CDC" w:rsidRPr="00E04CDC">
        <w:rPr>
          <w:kern w:val="22"/>
          <w:szCs w:val="22"/>
        </w:rPr>
        <w:t xml:space="preserve">mplementation of the </w:t>
      </w:r>
      <w:r w:rsidR="00E04CDC">
        <w:rPr>
          <w:kern w:val="22"/>
          <w:szCs w:val="22"/>
        </w:rPr>
        <w:t>N</w:t>
      </w:r>
      <w:r w:rsidR="00E04CDC" w:rsidRPr="00E04CDC">
        <w:rPr>
          <w:kern w:val="22"/>
          <w:szCs w:val="22"/>
        </w:rPr>
        <w:t xml:space="preserve">agoya </w:t>
      </w:r>
      <w:r w:rsidR="00E04CDC">
        <w:rPr>
          <w:kern w:val="22"/>
          <w:szCs w:val="22"/>
        </w:rPr>
        <w:t>P</w:t>
      </w:r>
      <w:r w:rsidR="00E04CDC" w:rsidRPr="00E04CDC">
        <w:rPr>
          <w:kern w:val="22"/>
          <w:szCs w:val="22"/>
        </w:rPr>
        <w:t xml:space="preserve">rotocol </w:t>
      </w:r>
      <w:r w:rsidRPr="00381E08">
        <w:rPr>
          <w:kern w:val="22"/>
          <w:szCs w:val="22"/>
        </w:rPr>
        <w:t xml:space="preserve">at its fifth meeting. </w:t>
      </w:r>
      <w:r w:rsidR="003A00C2" w:rsidRPr="00381E08">
        <w:rPr>
          <w:kern w:val="22"/>
          <w:szCs w:val="22"/>
        </w:rPr>
        <w:t xml:space="preserve">It takes account of </w:t>
      </w:r>
      <w:r w:rsidR="004A4C09" w:rsidRPr="00381E08">
        <w:rPr>
          <w:kern w:val="22"/>
          <w:szCs w:val="22"/>
        </w:rPr>
        <w:t>comments</w:t>
      </w:r>
      <w:r w:rsidR="009C156E" w:rsidRPr="00381E08">
        <w:rPr>
          <w:kern w:val="22"/>
          <w:szCs w:val="22"/>
        </w:rPr>
        <w:t xml:space="preserve"> </w:t>
      </w:r>
      <w:r w:rsidR="00787A20" w:rsidRPr="00381E08">
        <w:rPr>
          <w:kern w:val="22"/>
          <w:szCs w:val="22"/>
        </w:rPr>
        <w:t xml:space="preserve">provided </w:t>
      </w:r>
      <w:r w:rsidR="009C2D86" w:rsidRPr="00381E08">
        <w:rPr>
          <w:kern w:val="22"/>
          <w:szCs w:val="22"/>
        </w:rPr>
        <w:t xml:space="preserve">by </w:t>
      </w:r>
      <w:r w:rsidR="00FD641F" w:rsidRPr="00381E08">
        <w:rPr>
          <w:kern w:val="22"/>
          <w:szCs w:val="22"/>
        </w:rPr>
        <w:t xml:space="preserve">members of the </w:t>
      </w:r>
      <w:r w:rsidR="001F01ED" w:rsidRPr="00381E08">
        <w:rPr>
          <w:kern w:val="22"/>
          <w:szCs w:val="22"/>
        </w:rPr>
        <w:t xml:space="preserve">Committee </w:t>
      </w:r>
      <w:r w:rsidR="00842BC3" w:rsidRPr="00381E08">
        <w:rPr>
          <w:kern w:val="22"/>
          <w:szCs w:val="22"/>
        </w:rPr>
        <w:t>during</w:t>
      </w:r>
      <w:r w:rsidR="003A00C2" w:rsidRPr="00381E08">
        <w:rPr>
          <w:kern w:val="22"/>
          <w:szCs w:val="22"/>
        </w:rPr>
        <w:t xml:space="preserve"> </w:t>
      </w:r>
      <w:r w:rsidR="00537D37" w:rsidRPr="00381E08">
        <w:rPr>
          <w:kern w:val="22"/>
          <w:szCs w:val="22"/>
        </w:rPr>
        <w:t>the online forum</w:t>
      </w:r>
      <w:r w:rsidR="001D7B2B" w:rsidRPr="00381E08">
        <w:rPr>
          <w:kern w:val="22"/>
          <w:szCs w:val="22"/>
        </w:rPr>
        <w:t xml:space="preserve"> convened by the Secretariat </w:t>
      </w:r>
      <w:r w:rsidR="007F2A83" w:rsidRPr="00381E08">
        <w:rPr>
          <w:kern w:val="22"/>
          <w:szCs w:val="22"/>
        </w:rPr>
        <w:t>from 10</w:t>
      </w:r>
      <w:r w:rsidR="00BE7511" w:rsidRPr="00381E08">
        <w:rPr>
          <w:kern w:val="22"/>
          <w:szCs w:val="22"/>
        </w:rPr>
        <w:t xml:space="preserve"> to </w:t>
      </w:r>
      <w:r w:rsidR="00C52133" w:rsidRPr="00381E08">
        <w:rPr>
          <w:kern w:val="22"/>
          <w:szCs w:val="22"/>
        </w:rPr>
        <w:t>29</w:t>
      </w:r>
      <w:r w:rsidR="00E47510">
        <w:rPr>
          <w:kern w:val="22"/>
          <w:szCs w:val="22"/>
        </w:rPr>
        <w:t> </w:t>
      </w:r>
      <w:r w:rsidR="00C52133" w:rsidRPr="00381E08">
        <w:rPr>
          <w:kern w:val="22"/>
          <w:szCs w:val="22"/>
        </w:rPr>
        <w:t>May 2023.</w:t>
      </w:r>
      <w:r w:rsidR="002C41E4" w:rsidRPr="00381E08">
        <w:rPr>
          <w:rStyle w:val="FootnoteReference"/>
          <w:kern w:val="22"/>
          <w:szCs w:val="22"/>
        </w:rPr>
        <w:footnoteReference w:id="5"/>
      </w:r>
      <w:r w:rsidR="00C52133" w:rsidRPr="00381E08">
        <w:rPr>
          <w:kern w:val="22"/>
          <w:szCs w:val="22"/>
        </w:rPr>
        <w:t xml:space="preserve"> </w:t>
      </w:r>
      <w:r w:rsidR="00EE23A0" w:rsidRPr="00381E08">
        <w:rPr>
          <w:kern w:val="22"/>
          <w:szCs w:val="22"/>
        </w:rPr>
        <w:t xml:space="preserve">At </w:t>
      </w:r>
      <w:r w:rsidR="002D2F45">
        <w:rPr>
          <w:kern w:val="22"/>
          <w:szCs w:val="22"/>
        </w:rPr>
        <w:t>the</w:t>
      </w:r>
      <w:r w:rsidR="002D2F45" w:rsidRPr="00381E08">
        <w:rPr>
          <w:kern w:val="22"/>
          <w:szCs w:val="22"/>
        </w:rPr>
        <w:t xml:space="preserve"> </w:t>
      </w:r>
      <w:r w:rsidR="00411D44" w:rsidRPr="00381E08">
        <w:rPr>
          <w:kern w:val="22"/>
          <w:szCs w:val="22"/>
        </w:rPr>
        <w:t xml:space="preserve">present </w:t>
      </w:r>
      <w:r w:rsidR="002E1E97" w:rsidRPr="00381E08">
        <w:rPr>
          <w:kern w:val="22"/>
          <w:szCs w:val="22"/>
        </w:rPr>
        <w:t xml:space="preserve">meeting, </w:t>
      </w:r>
      <w:r w:rsidR="00EE23A0" w:rsidRPr="00381E08">
        <w:rPr>
          <w:kern w:val="22"/>
          <w:szCs w:val="22"/>
        </w:rPr>
        <w:t xml:space="preserve">the </w:t>
      </w:r>
      <w:r w:rsidRPr="00381E08">
        <w:rPr>
          <w:kern w:val="22"/>
          <w:szCs w:val="22"/>
        </w:rPr>
        <w:t xml:space="preserve">Committee </w:t>
      </w:r>
      <w:r w:rsidR="00B33670">
        <w:rPr>
          <w:kern w:val="22"/>
          <w:szCs w:val="22"/>
        </w:rPr>
        <w:t>is</w:t>
      </w:r>
      <w:r w:rsidRPr="00381E08">
        <w:rPr>
          <w:kern w:val="22"/>
          <w:szCs w:val="22"/>
        </w:rPr>
        <w:t xml:space="preserve"> invited to review the </w:t>
      </w:r>
      <w:r w:rsidR="008A17EE" w:rsidRPr="00381E08">
        <w:rPr>
          <w:kern w:val="22"/>
          <w:szCs w:val="22"/>
        </w:rPr>
        <w:t xml:space="preserve">elements </w:t>
      </w:r>
      <w:r w:rsidR="001D244F" w:rsidRPr="00381E08">
        <w:rPr>
          <w:kern w:val="22"/>
          <w:szCs w:val="22"/>
        </w:rPr>
        <w:t xml:space="preserve">comprising the framework </w:t>
      </w:r>
      <w:r w:rsidR="008A17EE" w:rsidRPr="00381E08">
        <w:rPr>
          <w:kern w:val="22"/>
          <w:szCs w:val="22"/>
        </w:rPr>
        <w:t>and</w:t>
      </w:r>
      <w:r w:rsidRPr="00381E08">
        <w:rPr>
          <w:kern w:val="22"/>
          <w:szCs w:val="22"/>
        </w:rPr>
        <w:t xml:space="preserve"> support </w:t>
      </w:r>
      <w:r w:rsidR="00822968" w:rsidRPr="00381E08">
        <w:rPr>
          <w:kern w:val="22"/>
          <w:szCs w:val="22"/>
        </w:rPr>
        <w:t xml:space="preserve">it </w:t>
      </w:r>
      <w:r w:rsidRPr="00381E08">
        <w:rPr>
          <w:kern w:val="22"/>
          <w:szCs w:val="22"/>
        </w:rPr>
        <w:t>revision and updating</w:t>
      </w:r>
      <w:r w:rsidR="009F70E9" w:rsidRPr="00381E08">
        <w:rPr>
          <w:kern w:val="22"/>
          <w:szCs w:val="22"/>
        </w:rPr>
        <w:t>,</w:t>
      </w:r>
      <w:r w:rsidRPr="00381E08">
        <w:rPr>
          <w:kern w:val="22"/>
          <w:szCs w:val="22"/>
        </w:rPr>
        <w:t xml:space="preserve"> as requested by the </w:t>
      </w:r>
      <w:r w:rsidR="00822968" w:rsidRPr="00381E08">
        <w:rPr>
          <w:kern w:val="22"/>
          <w:szCs w:val="22"/>
        </w:rPr>
        <w:t xml:space="preserve">Conference of the </w:t>
      </w:r>
      <w:r w:rsidRPr="00381E08">
        <w:rPr>
          <w:kern w:val="22"/>
          <w:szCs w:val="22"/>
        </w:rPr>
        <w:t xml:space="preserve">Parties </w:t>
      </w:r>
      <w:r w:rsidR="00822968" w:rsidRPr="00381E08">
        <w:rPr>
          <w:kern w:val="22"/>
          <w:szCs w:val="22"/>
        </w:rPr>
        <w:t xml:space="preserve">serving as the meeting of the Parties to the Nagoya Protocol in paragraph 6 of </w:t>
      </w:r>
      <w:r w:rsidR="00155559" w:rsidRPr="00381E08">
        <w:rPr>
          <w:kern w:val="22"/>
          <w:szCs w:val="22"/>
        </w:rPr>
        <w:t xml:space="preserve">decision </w:t>
      </w:r>
      <w:r w:rsidR="00155559" w:rsidRPr="00A271FF">
        <w:rPr>
          <w:kern w:val="22"/>
          <w:szCs w:val="22"/>
        </w:rPr>
        <w:t>NP</w:t>
      </w:r>
      <w:r w:rsidR="00155559" w:rsidRPr="00381E08">
        <w:rPr>
          <w:kern w:val="22"/>
          <w:szCs w:val="22"/>
        </w:rPr>
        <w:t>-4/7</w:t>
      </w:r>
      <w:r w:rsidR="00822968" w:rsidRPr="00381E08">
        <w:rPr>
          <w:kern w:val="22"/>
          <w:szCs w:val="22"/>
        </w:rPr>
        <w:t>.</w:t>
      </w:r>
    </w:p>
    <w:p w14:paraId="345F1F3B" w14:textId="5C21FB05" w:rsidR="007C6E7E" w:rsidRPr="00381E08" w:rsidRDefault="007C6E7E" w:rsidP="007C6E7E">
      <w:pPr>
        <w:pStyle w:val="Para1"/>
        <w:numPr>
          <w:ilvl w:val="0"/>
          <w:numId w:val="9"/>
        </w:numPr>
        <w:suppressLineNumbers/>
        <w:tabs>
          <w:tab w:val="left" w:pos="720"/>
        </w:tabs>
        <w:suppressAutoHyphens/>
        <w:snapToGrid w:val="0"/>
        <w:ind w:left="0" w:firstLine="0"/>
        <w:rPr>
          <w:kern w:val="22"/>
          <w:szCs w:val="22"/>
        </w:rPr>
      </w:pPr>
      <w:r w:rsidRPr="00381E08">
        <w:rPr>
          <w:kern w:val="22"/>
          <w:szCs w:val="22"/>
        </w:rPr>
        <w:t xml:space="preserve">The input </w:t>
      </w:r>
      <w:r w:rsidR="00D528C0" w:rsidRPr="00381E08">
        <w:rPr>
          <w:kern w:val="22"/>
          <w:szCs w:val="22"/>
        </w:rPr>
        <w:t>provided</w:t>
      </w:r>
      <w:r w:rsidRPr="00381E08">
        <w:rPr>
          <w:kern w:val="22"/>
          <w:szCs w:val="22"/>
        </w:rPr>
        <w:t xml:space="preserve"> by the Informal Advisory Committee will be used to </w:t>
      </w:r>
      <w:r w:rsidR="00ED7796" w:rsidRPr="00381E08">
        <w:rPr>
          <w:kern w:val="22"/>
          <w:szCs w:val="22"/>
        </w:rPr>
        <w:t xml:space="preserve">refine </w:t>
      </w:r>
      <w:r w:rsidRPr="00381E08">
        <w:rPr>
          <w:kern w:val="22"/>
          <w:szCs w:val="22"/>
        </w:rPr>
        <w:t xml:space="preserve">the draft revised framework </w:t>
      </w:r>
      <w:r w:rsidR="0043705A" w:rsidRPr="00381E08">
        <w:rPr>
          <w:kern w:val="22"/>
          <w:szCs w:val="22"/>
        </w:rPr>
        <w:t>to</w:t>
      </w:r>
      <w:r w:rsidRPr="00381E08">
        <w:rPr>
          <w:kern w:val="22"/>
          <w:szCs w:val="22"/>
        </w:rPr>
        <w:t xml:space="preserve"> be submitted for consideration </w:t>
      </w:r>
      <w:r w:rsidR="0075668B" w:rsidRPr="00381E08">
        <w:rPr>
          <w:kern w:val="22"/>
          <w:szCs w:val="22"/>
        </w:rPr>
        <w:t xml:space="preserve">by </w:t>
      </w:r>
      <w:r w:rsidRPr="00381E08">
        <w:rPr>
          <w:kern w:val="22"/>
          <w:szCs w:val="22"/>
        </w:rPr>
        <w:t>the Subsidiary Body on Implementation at its fourth meeting.</w:t>
      </w:r>
    </w:p>
    <w:p w14:paraId="732E7024" w14:textId="1EA7CFDA" w:rsidR="00395CD7" w:rsidRPr="00381E08" w:rsidRDefault="009568CF" w:rsidP="00EF17C3">
      <w:pPr>
        <w:pStyle w:val="Heading1"/>
        <w:numPr>
          <w:ilvl w:val="0"/>
          <w:numId w:val="6"/>
        </w:numPr>
        <w:tabs>
          <w:tab w:val="clear" w:pos="720"/>
        </w:tabs>
      </w:pPr>
      <w:r w:rsidRPr="00A271FF">
        <w:t>ISSUES</w:t>
      </w:r>
      <w:r w:rsidR="006B4543" w:rsidRPr="00381E08">
        <w:t xml:space="preserve"> for c</w:t>
      </w:r>
      <w:r w:rsidR="00395CD7" w:rsidRPr="00381E08">
        <w:t>onsideration</w:t>
      </w:r>
      <w:r w:rsidR="00A83C47" w:rsidRPr="00381E08">
        <w:t xml:space="preserve"> </w:t>
      </w:r>
      <w:r w:rsidR="001E14E4" w:rsidRPr="00A271FF">
        <w:t>BY</w:t>
      </w:r>
      <w:r w:rsidR="001E14E4" w:rsidRPr="00381E08">
        <w:t xml:space="preserve"> </w:t>
      </w:r>
      <w:r w:rsidR="00A83C47" w:rsidRPr="00381E08">
        <w:t>the Informal Advisory Committee</w:t>
      </w:r>
    </w:p>
    <w:p w14:paraId="70C5611D" w14:textId="428CDF1B" w:rsidR="00395CD7" w:rsidRPr="00381E08" w:rsidRDefault="00A13D69" w:rsidP="00AC2084">
      <w:pPr>
        <w:pStyle w:val="Para1"/>
        <w:numPr>
          <w:ilvl w:val="0"/>
          <w:numId w:val="9"/>
        </w:numPr>
        <w:suppressLineNumbers/>
        <w:tabs>
          <w:tab w:val="left" w:pos="720"/>
        </w:tabs>
        <w:suppressAutoHyphens/>
        <w:snapToGrid w:val="0"/>
        <w:ind w:left="0" w:firstLine="0"/>
        <w:rPr>
          <w:kern w:val="22"/>
          <w:szCs w:val="22"/>
        </w:rPr>
      </w:pPr>
      <w:r w:rsidRPr="00381E08">
        <w:rPr>
          <w:kern w:val="22"/>
          <w:szCs w:val="22"/>
        </w:rPr>
        <w:t xml:space="preserve">The Informal Advisory Committee </w:t>
      </w:r>
      <w:r w:rsidR="00B31823" w:rsidRPr="00381E08">
        <w:rPr>
          <w:kern w:val="22"/>
          <w:szCs w:val="22"/>
        </w:rPr>
        <w:t>is invited</w:t>
      </w:r>
      <w:r w:rsidRPr="00381E08">
        <w:rPr>
          <w:kern w:val="22"/>
          <w:szCs w:val="22"/>
        </w:rPr>
        <w:t xml:space="preserve"> to consider t</w:t>
      </w:r>
      <w:r w:rsidR="001A6BC7" w:rsidRPr="00381E08">
        <w:rPr>
          <w:kern w:val="22"/>
          <w:szCs w:val="22"/>
        </w:rPr>
        <w:t>he draft revised frame</w:t>
      </w:r>
      <w:r w:rsidR="00C468F0" w:rsidRPr="00381E08">
        <w:rPr>
          <w:kern w:val="22"/>
          <w:szCs w:val="22"/>
        </w:rPr>
        <w:t xml:space="preserve">work </w:t>
      </w:r>
      <w:r w:rsidR="00B31823" w:rsidRPr="00381E08">
        <w:rPr>
          <w:kern w:val="22"/>
          <w:szCs w:val="22"/>
        </w:rPr>
        <w:t xml:space="preserve">contained </w:t>
      </w:r>
      <w:r w:rsidR="00C468F0" w:rsidRPr="00381E08">
        <w:rPr>
          <w:kern w:val="22"/>
          <w:szCs w:val="22"/>
        </w:rPr>
        <w:t xml:space="preserve">in the annex, including </w:t>
      </w:r>
      <w:r w:rsidR="00344B4F">
        <w:rPr>
          <w:kern w:val="22"/>
          <w:szCs w:val="22"/>
        </w:rPr>
        <w:t xml:space="preserve">the outputs </w:t>
      </w:r>
      <w:r w:rsidR="00AC2084" w:rsidRPr="00381E08">
        <w:rPr>
          <w:kern w:val="22"/>
          <w:szCs w:val="22"/>
        </w:rPr>
        <w:t>and activities presented in the appendix.</w:t>
      </w:r>
    </w:p>
    <w:p w14:paraId="77030491" w14:textId="4AD79B4D" w:rsidR="00142E8D" w:rsidRPr="00381E08" w:rsidRDefault="00AC2084" w:rsidP="00142E8D">
      <w:pPr>
        <w:pStyle w:val="Para1"/>
        <w:numPr>
          <w:ilvl w:val="0"/>
          <w:numId w:val="9"/>
        </w:numPr>
        <w:suppressLineNumbers/>
        <w:tabs>
          <w:tab w:val="left" w:pos="720"/>
        </w:tabs>
        <w:suppressAutoHyphens/>
        <w:snapToGrid w:val="0"/>
        <w:ind w:left="0" w:firstLine="0"/>
        <w:rPr>
          <w:kern w:val="22"/>
          <w:szCs w:val="22"/>
        </w:rPr>
      </w:pPr>
      <w:r w:rsidRPr="00381E08">
        <w:rPr>
          <w:kern w:val="22"/>
          <w:szCs w:val="22"/>
        </w:rPr>
        <w:t xml:space="preserve">The </w:t>
      </w:r>
      <w:r w:rsidR="00223502" w:rsidRPr="00381E08">
        <w:rPr>
          <w:kern w:val="22"/>
          <w:szCs w:val="22"/>
        </w:rPr>
        <w:t xml:space="preserve">Informal Advisory </w:t>
      </w:r>
      <w:r w:rsidRPr="00381E08">
        <w:rPr>
          <w:kern w:val="22"/>
          <w:szCs w:val="22"/>
        </w:rPr>
        <w:t xml:space="preserve">Committee may </w:t>
      </w:r>
      <w:r w:rsidR="00757F9D" w:rsidRPr="00381E08">
        <w:rPr>
          <w:kern w:val="22"/>
          <w:szCs w:val="22"/>
        </w:rPr>
        <w:t>wish</w:t>
      </w:r>
      <w:r w:rsidRPr="00381E08">
        <w:rPr>
          <w:kern w:val="22"/>
          <w:szCs w:val="22"/>
        </w:rPr>
        <w:t xml:space="preserve"> to </w:t>
      </w:r>
      <w:r w:rsidR="002F4587" w:rsidRPr="00381E08">
        <w:rPr>
          <w:kern w:val="22"/>
          <w:szCs w:val="22"/>
        </w:rPr>
        <w:t xml:space="preserve">make </w:t>
      </w:r>
      <w:r w:rsidR="00956A09" w:rsidRPr="00381E08">
        <w:rPr>
          <w:kern w:val="22"/>
          <w:szCs w:val="22"/>
        </w:rPr>
        <w:t>recommend</w:t>
      </w:r>
      <w:r w:rsidR="002F4587" w:rsidRPr="00381E08">
        <w:rPr>
          <w:kern w:val="22"/>
          <w:szCs w:val="22"/>
        </w:rPr>
        <w:t>ations regard</w:t>
      </w:r>
      <w:r w:rsidR="0093323D">
        <w:rPr>
          <w:kern w:val="22"/>
          <w:szCs w:val="22"/>
        </w:rPr>
        <w:t>ing</w:t>
      </w:r>
      <w:r w:rsidR="002F4587" w:rsidRPr="00381E08">
        <w:rPr>
          <w:kern w:val="22"/>
          <w:szCs w:val="22"/>
        </w:rPr>
        <w:t xml:space="preserve"> </w:t>
      </w:r>
      <w:r w:rsidRPr="00381E08">
        <w:rPr>
          <w:kern w:val="22"/>
          <w:szCs w:val="22"/>
        </w:rPr>
        <w:t xml:space="preserve">the next steps in the development of the </w:t>
      </w:r>
      <w:r w:rsidR="00EF17C3" w:rsidRPr="00381E08">
        <w:rPr>
          <w:kern w:val="22"/>
          <w:szCs w:val="22"/>
        </w:rPr>
        <w:t>revised framework</w:t>
      </w:r>
      <w:r w:rsidR="00A11FBF" w:rsidRPr="00381E08">
        <w:rPr>
          <w:kern w:val="22"/>
          <w:szCs w:val="22"/>
        </w:rPr>
        <w:t xml:space="preserve">. </w:t>
      </w:r>
      <w:r w:rsidR="00AB2040" w:rsidRPr="00381E08">
        <w:rPr>
          <w:kern w:val="22"/>
          <w:szCs w:val="22"/>
        </w:rPr>
        <w:t xml:space="preserve">The fourth </w:t>
      </w:r>
      <w:r w:rsidR="00DB1C0B" w:rsidRPr="00381E08">
        <w:rPr>
          <w:kern w:val="22"/>
          <w:szCs w:val="22"/>
        </w:rPr>
        <w:t xml:space="preserve">meeting of the Subsidiary Body on Implementation is tentatively scheduled </w:t>
      </w:r>
      <w:r w:rsidR="002655B7" w:rsidRPr="00381E08">
        <w:rPr>
          <w:kern w:val="22"/>
          <w:szCs w:val="22"/>
        </w:rPr>
        <w:t>for May 2</w:t>
      </w:r>
      <w:r w:rsidR="002274BB" w:rsidRPr="00381E08">
        <w:rPr>
          <w:kern w:val="22"/>
          <w:szCs w:val="22"/>
        </w:rPr>
        <w:t>024</w:t>
      </w:r>
      <w:r w:rsidR="00952C1E" w:rsidRPr="00381E08">
        <w:rPr>
          <w:kern w:val="22"/>
          <w:szCs w:val="22"/>
        </w:rPr>
        <w:t>,</w:t>
      </w:r>
      <w:r w:rsidR="00A638DB" w:rsidRPr="00381E08">
        <w:rPr>
          <w:kern w:val="22"/>
          <w:szCs w:val="22"/>
        </w:rPr>
        <w:t xml:space="preserve"> </w:t>
      </w:r>
      <w:r w:rsidR="00952C1E" w:rsidRPr="00381E08">
        <w:rPr>
          <w:kern w:val="22"/>
          <w:szCs w:val="22"/>
        </w:rPr>
        <w:t xml:space="preserve">which will </w:t>
      </w:r>
      <w:r w:rsidR="001E2B19" w:rsidRPr="00381E08">
        <w:rPr>
          <w:kern w:val="22"/>
          <w:szCs w:val="22"/>
        </w:rPr>
        <w:t>provide some additional time for the</w:t>
      </w:r>
      <w:r w:rsidR="00276A11" w:rsidRPr="00381E08">
        <w:rPr>
          <w:kern w:val="22"/>
          <w:szCs w:val="22"/>
        </w:rPr>
        <w:t xml:space="preserve"> further</w:t>
      </w:r>
      <w:r w:rsidR="001E2B19" w:rsidRPr="00381E08">
        <w:rPr>
          <w:kern w:val="22"/>
          <w:szCs w:val="22"/>
        </w:rPr>
        <w:t xml:space="preserve"> development of the revised framework. </w:t>
      </w:r>
      <w:r w:rsidR="00AF001A" w:rsidRPr="00381E08">
        <w:rPr>
          <w:kern w:val="22"/>
          <w:szCs w:val="22"/>
        </w:rPr>
        <w:t xml:space="preserve">The </w:t>
      </w:r>
      <w:r w:rsidR="00276A11" w:rsidRPr="00381E08">
        <w:rPr>
          <w:kern w:val="22"/>
          <w:szCs w:val="22"/>
        </w:rPr>
        <w:t>Committee may wish t</w:t>
      </w:r>
      <w:r w:rsidR="00BA6BE5" w:rsidRPr="00381E08">
        <w:rPr>
          <w:kern w:val="22"/>
          <w:szCs w:val="22"/>
        </w:rPr>
        <w:t xml:space="preserve">o continue </w:t>
      </w:r>
      <w:r w:rsidR="00191EA9" w:rsidRPr="00381E08">
        <w:rPr>
          <w:kern w:val="22"/>
          <w:szCs w:val="22"/>
        </w:rPr>
        <w:t xml:space="preserve">to </w:t>
      </w:r>
      <w:r w:rsidR="00BA6BE5" w:rsidRPr="00381E08">
        <w:rPr>
          <w:kern w:val="22"/>
          <w:szCs w:val="22"/>
        </w:rPr>
        <w:t>work on the draft through the online forum</w:t>
      </w:r>
      <w:r w:rsidR="00961CA2" w:rsidRPr="00381E08">
        <w:rPr>
          <w:kern w:val="22"/>
          <w:szCs w:val="22"/>
        </w:rPr>
        <w:t xml:space="preserve"> by providing a final round o</w:t>
      </w:r>
      <w:r w:rsidR="006F57D3" w:rsidRPr="00381E08">
        <w:rPr>
          <w:kern w:val="22"/>
          <w:szCs w:val="22"/>
        </w:rPr>
        <w:t>f comments</w:t>
      </w:r>
      <w:r w:rsidR="00890419" w:rsidRPr="00381E08">
        <w:rPr>
          <w:kern w:val="22"/>
          <w:szCs w:val="22"/>
        </w:rPr>
        <w:t xml:space="preserve"> after the </w:t>
      </w:r>
      <w:r w:rsidR="001253B5" w:rsidRPr="00381E08">
        <w:rPr>
          <w:kern w:val="22"/>
          <w:szCs w:val="22"/>
        </w:rPr>
        <w:t xml:space="preserve">present </w:t>
      </w:r>
      <w:r w:rsidR="00890419" w:rsidRPr="00381E08">
        <w:rPr>
          <w:kern w:val="22"/>
          <w:szCs w:val="22"/>
        </w:rPr>
        <w:t>meeting</w:t>
      </w:r>
      <w:r w:rsidR="001253B5" w:rsidRPr="00381E08">
        <w:rPr>
          <w:kern w:val="22"/>
          <w:szCs w:val="22"/>
        </w:rPr>
        <w:t>.</w:t>
      </w:r>
      <w:r w:rsidR="006F57D3" w:rsidRPr="00381E08">
        <w:rPr>
          <w:kern w:val="22"/>
          <w:szCs w:val="22"/>
        </w:rPr>
        <w:t xml:space="preserve"> The comme</w:t>
      </w:r>
      <w:r w:rsidR="000F5A58" w:rsidRPr="00381E08">
        <w:rPr>
          <w:kern w:val="22"/>
          <w:szCs w:val="22"/>
        </w:rPr>
        <w:t xml:space="preserve">nts would be </w:t>
      </w:r>
      <w:proofErr w:type="gramStart"/>
      <w:r w:rsidR="00B978DF" w:rsidRPr="00381E08">
        <w:rPr>
          <w:kern w:val="22"/>
          <w:szCs w:val="22"/>
        </w:rPr>
        <w:t>taken into account</w:t>
      </w:r>
      <w:proofErr w:type="gramEnd"/>
      <w:r w:rsidR="00B978DF" w:rsidRPr="00381E08">
        <w:rPr>
          <w:kern w:val="22"/>
          <w:szCs w:val="22"/>
        </w:rPr>
        <w:t xml:space="preserve"> </w:t>
      </w:r>
      <w:r w:rsidR="000F5A58" w:rsidRPr="00381E08">
        <w:rPr>
          <w:kern w:val="22"/>
          <w:szCs w:val="22"/>
        </w:rPr>
        <w:t xml:space="preserve">by the Secretariat </w:t>
      </w:r>
      <w:r w:rsidR="00B978DF" w:rsidRPr="00381E08">
        <w:rPr>
          <w:kern w:val="22"/>
          <w:szCs w:val="22"/>
        </w:rPr>
        <w:t xml:space="preserve">in </w:t>
      </w:r>
      <w:r w:rsidR="003C323E" w:rsidRPr="00381E08">
        <w:rPr>
          <w:kern w:val="22"/>
          <w:szCs w:val="22"/>
        </w:rPr>
        <w:t xml:space="preserve">the preparation of </w:t>
      </w:r>
      <w:r w:rsidR="000F5A58" w:rsidRPr="00381E08">
        <w:rPr>
          <w:kern w:val="22"/>
          <w:szCs w:val="22"/>
        </w:rPr>
        <w:t xml:space="preserve">a final version of the revised framework </w:t>
      </w:r>
      <w:r w:rsidR="00B978DF" w:rsidRPr="00381E08">
        <w:rPr>
          <w:kern w:val="22"/>
          <w:szCs w:val="22"/>
        </w:rPr>
        <w:t xml:space="preserve">to be </w:t>
      </w:r>
      <w:r w:rsidR="000F5A58" w:rsidRPr="00381E08">
        <w:rPr>
          <w:kern w:val="22"/>
          <w:szCs w:val="22"/>
        </w:rPr>
        <w:t xml:space="preserve">presented </w:t>
      </w:r>
      <w:r w:rsidR="00C404F3" w:rsidRPr="00381E08">
        <w:rPr>
          <w:kern w:val="22"/>
          <w:szCs w:val="22"/>
        </w:rPr>
        <w:t xml:space="preserve">to </w:t>
      </w:r>
      <w:r w:rsidR="00FF556B" w:rsidRPr="00381E08">
        <w:rPr>
          <w:kern w:val="22"/>
          <w:szCs w:val="22"/>
        </w:rPr>
        <w:t xml:space="preserve">the Committee </w:t>
      </w:r>
      <w:r w:rsidR="00FE6603" w:rsidRPr="00381E08">
        <w:rPr>
          <w:kern w:val="22"/>
          <w:szCs w:val="22"/>
        </w:rPr>
        <w:t xml:space="preserve">through a webinar </w:t>
      </w:r>
      <w:r w:rsidR="00B978DF" w:rsidRPr="00381E08">
        <w:rPr>
          <w:kern w:val="22"/>
          <w:szCs w:val="22"/>
        </w:rPr>
        <w:t>scheduled for</w:t>
      </w:r>
      <w:r w:rsidR="00FE6603" w:rsidRPr="00381E08">
        <w:rPr>
          <w:kern w:val="22"/>
          <w:szCs w:val="22"/>
        </w:rPr>
        <w:t xml:space="preserve"> the fourth quarter of 2023.</w:t>
      </w:r>
    </w:p>
    <w:p w14:paraId="57595C48" w14:textId="602EF8D4" w:rsidR="00142E8D" w:rsidRPr="00381E08" w:rsidRDefault="008D65EE" w:rsidP="00142E8D">
      <w:pPr>
        <w:pStyle w:val="Para1"/>
        <w:numPr>
          <w:ilvl w:val="0"/>
          <w:numId w:val="9"/>
        </w:numPr>
        <w:suppressLineNumbers/>
        <w:tabs>
          <w:tab w:val="left" w:pos="720"/>
        </w:tabs>
        <w:suppressAutoHyphens/>
        <w:snapToGrid w:val="0"/>
        <w:ind w:left="0" w:firstLine="0"/>
        <w:rPr>
          <w:kern w:val="22"/>
          <w:szCs w:val="22"/>
        </w:rPr>
      </w:pPr>
      <w:r w:rsidRPr="00381E08">
        <w:rPr>
          <w:kern w:val="22"/>
          <w:szCs w:val="22"/>
        </w:rPr>
        <w:lastRenderedPageBreak/>
        <w:t>Lastly</w:t>
      </w:r>
      <w:r w:rsidR="00945FCC" w:rsidRPr="00381E08">
        <w:rPr>
          <w:kern w:val="22"/>
          <w:szCs w:val="22"/>
        </w:rPr>
        <w:t>,</w:t>
      </w:r>
      <w:r w:rsidR="00142E8D" w:rsidRPr="00381E08">
        <w:rPr>
          <w:kern w:val="22"/>
          <w:szCs w:val="22"/>
        </w:rPr>
        <w:t xml:space="preserve"> the </w:t>
      </w:r>
      <w:r w:rsidR="00815D10" w:rsidRPr="00381E08">
        <w:rPr>
          <w:kern w:val="22"/>
          <w:szCs w:val="22"/>
        </w:rPr>
        <w:t xml:space="preserve">Informal Advisory Committee </w:t>
      </w:r>
      <w:r w:rsidR="00FE6603" w:rsidRPr="00381E08">
        <w:rPr>
          <w:kern w:val="22"/>
          <w:szCs w:val="22"/>
        </w:rPr>
        <w:t xml:space="preserve">may </w:t>
      </w:r>
      <w:r w:rsidR="003B2388" w:rsidRPr="00381E08">
        <w:rPr>
          <w:kern w:val="22"/>
          <w:szCs w:val="22"/>
        </w:rPr>
        <w:t xml:space="preserve">wish </w:t>
      </w:r>
      <w:r w:rsidR="00FE6603" w:rsidRPr="00381E08">
        <w:rPr>
          <w:kern w:val="22"/>
          <w:szCs w:val="22"/>
        </w:rPr>
        <w:t xml:space="preserve">to </w:t>
      </w:r>
      <w:r w:rsidR="00FF654E" w:rsidRPr="00381E08">
        <w:rPr>
          <w:kern w:val="22"/>
          <w:szCs w:val="22"/>
        </w:rPr>
        <w:t xml:space="preserve">make recommendations </w:t>
      </w:r>
      <w:r w:rsidR="002538AC" w:rsidRPr="00381E08">
        <w:rPr>
          <w:kern w:val="22"/>
          <w:szCs w:val="22"/>
        </w:rPr>
        <w:t>regard</w:t>
      </w:r>
      <w:r w:rsidR="005E4A6C">
        <w:rPr>
          <w:kern w:val="22"/>
          <w:szCs w:val="22"/>
        </w:rPr>
        <w:t>ing</w:t>
      </w:r>
      <w:r w:rsidR="00FF654E" w:rsidRPr="00381E08">
        <w:rPr>
          <w:kern w:val="22"/>
          <w:szCs w:val="22"/>
        </w:rPr>
        <w:t xml:space="preserve"> </w:t>
      </w:r>
      <w:r w:rsidR="00FE6603" w:rsidRPr="00381E08">
        <w:rPr>
          <w:kern w:val="22"/>
          <w:szCs w:val="22"/>
        </w:rPr>
        <w:t xml:space="preserve">the potential role </w:t>
      </w:r>
      <w:r w:rsidR="00825EB9" w:rsidRPr="00381E08">
        <w:rPr>
          <w:kern w:val="22"/>
          <w:szCs w:val="22"/>
        </w:rPr>
        <w:t xml:space="preserve">that </w:t>
      </w:r>
      <w:r w:rsidR="00EC6963" w:rsidRPr="00381E08">
        <w:rPr>
          <w:kern w:val="22"/>
          <w:szCs w:val="22"/>
        </w:rPr>
        <w:t>it</w:t>
      </w:r>
      <w:r w:rsidR="00442881" w:rsidRPr="00381E08">
        <w:rPr>
          <w:kern w:val="22"/>
          <w:szCs w:val="22"/>
        </w:rPr>
        <w:t xml:space="preserve"> </w:t>
      </w:r>
      <w:r w:rsidR="00FE6603" w:rsidRPr="00381E08">
        <w:rPr>
          <w:kern w:val="22"/>
          <w:szCs w:val="22"/>
        </w:rPr>
        <w:t xml:space="preserve">could play </w:t>
      </w:r>
      <w:r w:rsidR="00227E63" w:rsidRPr="00381E08">
        <w:rPr>
          <w:kern w:val="22"/>
          <w:szCs w:val="22"/>
        </w:rPr>
        <w:t xml:space="preserve">in supporting the </w:t>
      </w:r>
      <w:r w:rsidR="007612C3" w:rsidRPr="00381E08">
        <w:rPr>
          <w:kern w:val="22"/>
          <w:szCs w:val="22"/>
        </w:rPr>
        <w:t xml:space="preserve">implementation </w:t>
      </w:r>
      <w:r w:rsidR="00116CCC" w:rsidRPr="00381E08">
        <w:rPr>
          <w:kern w:val="22"/>
          <w:szCs w:val="22"/>
        </w:rPr>
        <w:t>of the action plan by</w:t>
      </w:r>
      <w:r w:rsidR="002D6CD1" w:rsidRPr="00381E08">
        <w:rPr>
          <w:kern w:val="22"/>
          <w:szCs w:val="22"/>
        </w:rPr>
        <w:t xml:space="preserve"> Parties</w:t>
      </w:r>
      <w:r w:rsidR="007612C3" w:rsidRPr="00381E08">
        <w:rPr>
          <w:kern w:val="22"/>
          <w:szCs w:val="22"/>
        </w:rPr>
        <w:t xml:space="preserve"> and</w:t>
      </w:r>
      <w:r w:rsidR="00E82740">
        <w:rPr>
          <w:kern w:val="22"/>
          <w:szCs w:val="22"/>
        </w:rPr>
        <w:t xml:space="preserve"> other Governments</w:t>
      </w:r>
      <w:r w:rsidR="007F4BC4" w:rsidRPr="00381E08">
        <w:rPr>
          <w:kern w:val="22"/>
          <w:szCs w:val="22"/>
        </w:rPr>
        <w:t xml:space="preserve">, </w:t>
      </w:r>
      <w:r w:rsidR="005A735C" w:rsidRPr="00381E08">
        <w:rPr>
          <w:kern w:val="22"/>
          <w:szCs w:val="22"/>
        </w:rPr>
        <w:t xml:space="preserve">indigenous peoples and local communities, international, </w:t>
      </w:r>
      <w:proofErr w:type="gramStart"/>
      <w:r w:rsidR="005A735C" w:rsidRPr="00381E08">
        <w:rPr>
          <w:kern w:val="22"/>
          <w:szCs w:val="22"/>
        </w:rPr>
        <w:t>regional</w:t>
      </w:r>
      <w:proofErr w:type="gramEnd"/>
      <w:r w:rsidR="005A735C" w:rsidRPr="00381E08">
        <w:rPr>
          <w:kern w:val="22"/>
          <w:szCs w:val="22"/>
        </w:rPr>
        <w:t xml:space="preserve"> and national organizations, donors</w:t>
      </w:r>
      <w:r w:rsidR="004837FA" w:rsidRPr="00381E08">
        <w:rPr>
          <w:kern w:val="22"/>
          <w:szCs w:val="22"/>
        </w:rPr>
        <w:t>,</w:t>
      </w:r>
      <w:r w:rsidR="005A735C" w:rsidRPr="00381E08">
        <w:rPr>
          <w:kern w:val="22"/>
          <w:szCs w:val="22"/>
        </w:rPr>
        <w:t xml:space="preserve"> including regional development banks, the business sector, the research community and groups representing women and young people</w:t>
      </w:r>
      <w:r w:rsidR="00145020" w:rsidRPr="00381E08">
        <w:rPr>
          <w:kern w:val="22"/>
          <w:szCs w:val="22"/>
        </w:rPr>
        <w:t>.</w:t>
      </w:r>
    </w:p>
    <w:p w14:paraId="0FF6F5B2" w14:textId="77777777" w:rsidR="00227D93" w:rsidRPr="00381E08" w:rsidRDefault="00227D93" w:rsidP="00A271FF">
      <w:pPr>
        <w:pStyle w:val="Para1"/>
        <w:suppressLineNumbers/>
        <w:tabs>
          <w:tab w:val="left" w:pos="720"/>
        </w:tabs>
        <w:suppressAutoHyphens/>
        <w:snapToGrid w:val="0"/>
        <w:rPr>
          <w:kern w:val="22"/>
          <w:szCs w:val="22"/>
        </w:rPr>
      </w:pPr>
    </w:p>
    <w:p w14:paraId="52734882" w14:textId="77777777" w:rsidR="00227D93" w:rsidRPr="00381E08" w:rsidRDefault="00227D93">
      <w:pPr>
        <w:jc w:val="left"/>
        <w:rPr>
          <w:snapToGrid w:val="0"/>
          <w:kern w:val="22"/>
          <w:szCs w:val="22"/>
        </w:rPr>
        <w:sectPr w:rsidR="00227D93" w:rsidRPr="00381E08" w:rsidSect="00FA5583">
          <w:headerReference w:type="even" r:id="rId21"/>
          <w:headerReference w:type="default" r:id="rId22"/>
          <w:pgSz w:w="12240" w:h="15840" w:code="1"/>
          <w:pgMar w:top="562" w:right="1382" w:bottom="1138" w:left="1382" w:header="706" w:footer="706" w:gutter="0"/>
          <w:cols w:space="708"/>
          <w:titlePg/>
          <w:docGrid w:linePitch="360"/>
        </w:sectPr>
      </w:pPr>
    </w:p>
    <w:p w14:paraId="4BB33B1C" w14:textId="2BED8CB2" w:rsidR="00B62B97" w:rsidRPr="00381E08" w:rsidRDefault="00B2786E" w:rsidP="00A271FF">
      <w:pPr>
        <w:jc w:val="left"/>
        <w:rPr>
          <w:i/>
          <w:iCs/>
          <w:kern w:val="22"/>
          <w:szCs w:val="22"/>
        </w:rPr>
      </w:pPr>
      <w:r w:rsidRPr="00A271FF">
        <w:rPr>
          <w:i/>
          <w:iCs/>
          <w:kern w:val="22"/>
          <w:szCs w:val="22"/>
        </w:rPr>
        <w:lastRenderedPageBreak/>
        <w:t>Annex</w:t>
      </w:r>
    </w:p>
    <w:p w14:paraId="3E2932B8" w14:textId="6619D97E" w:rsidR="00B2786E" w:rsidRPr="00A271FF" w:rsidRDefault="000D06D1" w:rsidP="00FE2E0C">
      <w:pPr>
        <w:pStyle w:val="Para1"/>
        <w:suppressLineNumbers/>
        <w:tabs>
          <w:tab w:val="left" w:pos="720"/>
        </w:tabs>
        <w:suppressAutoHyphens/>
        <w:snapToGrid w:val="0"/>
        <w:jc w:val="center"/>
        <w:rPr>
          <w:b/>
          <w:bCs/>
          <w:kern w:val="22"/>
          <w:szCs w:val="22"/>
        </w:rPr>
      </w:pPr>
      <w:r w:rsidRPr="00A271FF">
        <w:rPr>
          <w:b/>
          <w:bCs/>
        </w:rPr>
        <w:t>CAPACITY</w:t>
      </w:r>
      <w:r w:rsidRPr="00381E08">
        <w:rPr>
          <w:b/>
          <w:bCs/>
        </w:rPr>
        <w:t>-</w:t>
      </w:r>
      <w:r w:rsidRPr="00A271FF">
        <w:rPr>
          <w:b/>
          <w:bCs/>
        </w:rPr>
        <w:t>BUILDING</w:t>
      </w:r>
      <w:r w:rsidRPr="00381E08">
        <w:rPr>
          <w:b/>
          <w:bCs/>
        </w:rPr>
        <w:t xml:space="preserve"> </w:t>
      </w:r>
      <w:r w:rsidRPr="00A271FF">
        <w:rPr>
          <w:b/>
          <w:bCs/>
        </w:rPr>
        <w:t>AND</w:t>
      </w:r>
      <w:r w:rsidRPr="00381E08">
        <w:rPr>
          <w:b/>
          <w:bCs/>
        </w:rPr>
        <w:t xml:space="preserve"> </w:t>
      </w:r>
      <w:r w:rsidRPr="00A271FF">
        <w:rPr>
          <w:b/>
          <w:bCs/>
        </w:rPr>
        <w:t>D</w:t>
      </w:r>
      <w:r w:rsidR="00C4626D" w:rsidRPr="00A271FF">
        <w:rPr>
          <w:b/>
          <w:bCs/>
        </w:rPr>
        <w:t>E</w:t>
      </w:r>
      <w:r w:rsidRPr="00A271FF">
        <w:rPr>
          <w:b/>
          <w:bCs/>
        </w:rPr>
        <w:t>VELOPMENT</w:t>
      </w:r>
      <w:r w:rsidRPr="00381E08">
        <w:rPr>
          <w:b/>
          <w:bCs/>
        </w:rPr>
        <w:t xml:space="preserve"> </w:t>
      </w:r>
      <w:r w:rsidR="0097253D" w:rsidRPr="00A271FF">
        <w:rPr>
          <w:b/>
          <w:bCs/>
        </w:rPr>
        <w:t>ACTION</w:t>
      </w:r>
      <w:r w:rsidR="0097253D" w:rsidRPr="00381E08">
        <w:rPr>
          <w:b/>
          <w:bCs/>
        </w:rPr>
        <w:t xml:space="preserve"> </w:t>
      </w:r>
      <w:r w:rsidR="0097253D" w:rsidRPr="00A271FF">
        <w:rPr>
          <w:b/>
          <w:bCs/>
        </w:rPr>
        <w:t>PLAN</w:t>
      </w:r>
      <w:r w:rsidRPr="00381E08">
        <w:rPr>
          <w:b/>
          <w:bCs/>
        </w:rPr>
        <w:t xml:space="preserve"> </w:t>
      </w:r>
      <w:r w:rsidRPr="00A271FF">
        <w:rPr>
          <w:b/>
          <w:bCs/>
        </w:rPr>
        <w:t>FOR</w:t>
      </w:r>
      <w:r w:rsidRPr="00381E08">
        <w:rPr>
          <w:b/>
          <w:bCs/>
        </w:rPr>
        <w:t xml:space="preserve"> </w:t>
      </w:r>
      <w:r w:rsidRPr="00A271FF">
        <w:rPr>
          <w:b/>
          <w:bCs/>
        </w:rPr>
        <w:t>THE</w:t>
      </w:r>
      <w:r w:rsidRPr="00381E08">
        <w:rPr>
          <w:b/>
          <w:bCs/>
        </w:rPr>
        <w:t xml:space="preserve"> </w:t>
      </w:r>
      <w:r w:rsidRPr="00A271FF">
        <w:rPr>
          <w:b/>
          <w:bCs/>
        </w:rPr>
        <w:t>NAGOYA</w:t>
      </w:r>
      <w:r w:rsidRPr="00381E08">
        <w:rPr>
          <w:b/>
          <w:bCs/>
        </w:rPr>
        <w:t xml:space="preserve"> </w:t>
      </w:r>
      <w:r w:rsidRPr="00A271FF">
        <w:rPr>
          <w:b/>
          <w:bCs/>
        </w:rPr>
        <w:t>PROTOCOL</w:t>
      </w:r>
    </w:p>
    <w:p w14:paraId="0B62E902" w14:textId="2D79A37F" w:rsidR="003137EE" w:rsidRPr="00381E08" w:rsidRDefault="00527434" w:rsidP="00E01F9F">
      <w:pPr>
        <w:pStyle w:val="Heading1"/>
        <w:numPr>
          <w:ilvl w:val="0"/>
          <w:numId w:val="29"/>
        </w:numPr>
        <w:tabs>
          <w:tab w:val="clear" w:pos="720"/>
        </w:tabs>
      </w:pPr>
      <w:r w:rsidRPr="00A271FF">
        <w:t>i</w:t>
      </w:r>
      <w:r w:rsidRPr="00381E08">
        <w:t>ntroduction</w:t>
      </w:r>
    </w:p>
    <w:p w14:paraId="547D6C9F" w14:textId="2504F940" w:rsidR="003137EE" w:rsidRPr="00381E08" w:rsidRDefault="00A26134" w:rsidP="00F40097">
      <w:pPr>
        <w:pStyle w:val="Heading2"/>
        <w:numPr>
          <w:ilvl w:val="0"/>
          <w:numId w:val="4"/>
        </w:numPr>
        <w:tabs>
          <w:tab w:val="clear" w:pos="720"/>
        </w:tabs>
        <w:ind w:left="0" w:firstLine="0"/>
      </w:pPr>
      <w:r w:rsidRPr="00381E08">
        <w:t xml:space="preserve">Purpose </w:t>
      </w:r>
    </w:p>
    <w:p w14:paraId="66087E3D" w14:textId="1BCFBAAC" w:rsidR="0041008E" w:rsidRPr="00381E08" w:rsidRDefault="007938F9" w:rsidP="00A271FF">
      <w:pPr>
        <w:pStyle w:val="Para1"/>
        <w:numPr>
          <w:ilvl w:val="0"/>
          <w:numId w:val="36"/>
        </w:numPr>
        <w:suppressLineNumbers/>
        <w:tabs>
          <w:tab w:val="left" w:pos="720"/>
        </w:tabs>
        <w:suppressAutoHyphens/>
        <w:snapToGrid w:val="0"/>
        <w:ind w:left="0" w:firstLine="0"/>
      </w:pPr>
      <w:r w:rsidRPr="00381E08">
        <w:rPr>
          <w:snapToGrid/>
          <w:kern w:val="22"/>
        </w:rPr>
        <w:t>The capacity-building and development action</w:t>
      </w:r>
      <w:r w:rsidRPr="00381E08">
        <w:t xml:space="preserve"> </w:t>
      </w:r>
      <w:r w:rsidR="00A745A4" w:rsidRPr="00381E08">
        <w:t>plan</w:t>
      </w:r>
      <w:r w:rsidRPr="00381E08">
        <w:t xml:space="preserve"> for the Nagoya Protocol</w:t>
      </w:r>
      <w:r w:rsidR="00A745A4" w:rsidRPr="00381E08">
        <w:t xml:space="preserve"> </w:t>
      </w:r>
      <w:r w:rsidR="006D3034" w:rsidRPr="00381E08">
        <w:t xml:space="preserve">is </w:t>
      </w:r>
      <w:r w:rsidR="00DF5F9E" w:rsidRPr="00381E08">
        <w:rPr>
          <w:snapToGrid/>
          <w:kern w:val="22"/>
        </w:rPr>
        <w:t>aim</w:t>
      </w:r>
      <w:r w:rsidR="006D3034" w:rsidRPr="00381E08">
        <w:rPr>
          <w:snapToGrid/>
          <w:kern w:val="22"/>
        </w:rPr>
        <w:t>ed</w:t>
      </w:r>
      <w:r w:rsidR="00DF5F9E" w:rsidRPr="00381E08">
        <w:rPr>
          <w:snapToGrid/>
          <w:kern w:val="22"/>
        </w:rPr>
        <w:t xml:space="preserve"> </w:t>
      </w:r>
      <w:r w:rsidR="006D3034" w:rsidRPr="00381E08">
        <w:rPr>
          <w:snapToGrid/>
          <w:kern w:val="22"/>
        </w:rPr>
        <w:t>a</w:t>
      </w:r>
      <w:r w:rsidR="00DF5F9E" w:rsidRPr="00381E08">
        <w:rPr>
          <w:snapToGrid/>
          <w:kern w:val="22"/>
        </w:rPr>
        <w:t xml:space="preserve">t </w:t>
      </w:r>
      <w:r w:rsidR="005213D5" w:rsidRPr="00381E08">
        <w:rPr>
          <w:snapToGrid/>
          <w:kern w:val="22"/>
        </w:rPr>
        <w:t>improv</w:t>
      </w:r>
      <w:r w:rsidR="006D3034" w:rsidRPr="00381E08">
        <w:rPr>
          <w:snapToGrid/>
          <w:kern w:val="22"/>
        </w:rPr>
        <w:t>ing</w:t>
      </w:r>
      <w:r w:rsidR="00B52A9D" w:rsidRPr="00381E08">
        <w:rPr>
          <w:snapToGrid/>
          <w:kern w:val="22"/>
        </w:rPr>
        <w:t xml:space="preserve"> the effectiveness</w:t>
      </w:r>
      <w:r w:rsidR="00C24A49" w:rsidRPr="00381E08">
        <w:rPr>
          <w:snapToGrid/>
          <w:kern w:val="22"/>
        </w:rPr>
        <w:t xml:space="preserve"> and efficiency</w:t>
      </w:r>
      <w:r w:rsidR="00B52A9D" w:rsidRPr="00381E08">
        <w:rPr>
          <w:snapToGrid/>
          <w:kern w:val="22"/>
        </w:rPr>
        <w:t xml:space="preserve"> of</w:t>
      </w:r>
      <w:r w:rsidR="001C6568" w:rsidRPr="00381E08">
        <w:rPr>
          <w:snapToGrid/>
          <w:kern w:val="22"/>
        </w:rPr>
        <w:t xml:space="preserve"> capacity-building and development interventions </w:t>
      </w:r>
      <w:r w:rsidR="00AB404E" w:rsidRPr="00381E08">
        <w:rPr>
          <w:snapToGrid/>
          <w:kern w:val="22"/>
        </w:rPr>
        <w:t>by</w:t>
      </w:r>
      <w:r w:rsidR="007430F2" w:rsidRPr="00381E08">
        <w:rPr>
          <w:snapToGrid/>
          <w:kern w:val="22"/>
          <w:szCs w:val="22"/>
        </w:rPr>
        <w:t>:</w:t>
      </w:r>
      <w:r w:rsidR="0041008E" w:rsidRPr="00381E08">
        <w:rPr>
          <w:snapToGrid/>
          <w:kern w:val="22"/>
        </w:rPr>
        <w:t xml:space="preserve"> (a)</w:t>
      </w:r>
      <w:r w:rsidR="005213D5" w:rsidRPr="00381E08">
        <w:rPr>
          <w:snapToGrid/>
          <w:kern w:val="22"/>
          <w:szCs w:val="22"/>
        </w:rPr>
        <w:t xml:space="preserve"> </w:t>
      </w:r>
      <w:r w:rsidR="00A2500D" w:rsidRPr="00381E08">
        <w:rPr>
          <w:snapToGrid/>
          <w:kern w:val="22"/>
        </w:rPr>
        <w:t>promoting</w:t>
      </w:r>
      <w:r w:rsidR="00220819" w:rsidRPr="00381E08">
        <w:rPr>
          <w:snapToGrid/>
          <w:kern w:val="22"/>
        </w:rPr>
        <w:t xml:space="preserve"> a s</w:t>
      </w:r>
      <w:r w:rsidR="007112DE" w:rsidRPr="00381E08">
        <w:rPr>
          <w:snapToGrid/>
          <w:kern w:val="22"/>
        </w:rPr>
        <w:t>et of</w:t>
      </w:r>
      <w:r w:rsidR="004B31CA" w:rsidRPr="00381E08">
        <w:rPr>
          <w:snapToGrid/>
          <w:kern w:val="22"/>
        </w:rPr>
        <w:t xml:space="preserve"> concepts and</w:t>
      </w:r>
      <w:r w:rsidR="00220819" w:rsidRPr="00381E08">
        <w:rPr>
          <w:snapToGrid/>
          <w:kern w:val="22"/>
        </w:rPr>
        <w:t xml:space="preserve"> principles that foster</w:t>
      </w:r>
      <w:r w:rsidR="00C24A49" w:rsidRPr="00381E08">
        <w:rPr>
          <w:snapToGrid/>
          <w:kern w:val="22"/>
        </w:rPr>
        <w:t xml:space="preserve"> strategic and</w:t>
      </w:r>
      <w:r w:rsidR="00220819" w:rsidRPr="00381E08">
        <w:rPr>
          <w:snapToGrid/>
          <w:kern w:val="22"/>
        </w:rPr>
        <w:t xml:space="preserve"> long</w:t>
      </w:r>
      <w:r w:rsidR="00400848" w:rsidRPr="00381E08">
        <w:rPr>
          <w:snapToGrid/>
          <w:kern w:val="22"/>
        </w:rPr>
        <w:t>er</w:t>
      </w:r>
      <w:r w:rsidR="00220819" w:rsidRPr="00381E08">
        <w:rPr>
          <w:snapToGrid/>
          <w:kern w:val="22"/>
        </w:rPr>
        <w:t>-term capacity-building and development; (b)</w:t>
      </w:r>
      <w:r w:rsidR="000F5B96" w:rsidRPr="00381E08">
        <w:rPr>
          <w:snapToGrid/>
          <w:kern w:val="22"/>
        </w:rPr>
        <w:t> </w:t>
      </w:r>
      <w:r w:rsidR="00527227" w:rsidRPr="00381E08">
        <w:rPr>
          <w:snapToGrid/>
          <w:kern w:val="22"/>
        </w:rPr>
        <w:t>articulating</w:t>
      </w:r>
      <w:r w:rsidR="00756E25" w:rsidRPr="00381E08">
        <w:rPr>
          <w:snapToGrid/>
          <w:kern w:val="22"/>
        </w:rPr>
        <w:t xml:space="preserve"> </w:t>
      </w:r>
      <w:r w:rsidR="009B3423" w:rsidRPr="00381E08">
        <w:rPr>
          <w:snapToGrid/>
          <w:kern w:val="22"/>
        </w:rPr>
        <w:t>the</w:t>
      </w:r>
      <w:r w:rsidR="00756E25" w:rsidRPr="00381E08">
        <w:rPr>
          <w:snapToGrid/>
          <w:kern w:val="22"/>
        </w:rPr>
        <w:t xml:space="preserve"> </w:t>
      </w:r>
      <w:r w:rsidR="004B6B02" w:rsidRPr="00381E08">
        <w:rPr>
          <w:snapToGrid/>
          <w:kern w:val="22"/>
        </w:rPr>
        <w:t xml:space="preserve">changes expected </w:t>
      </w:r>
      <w:r w:rsidR="006D3034" w:rsidRPr="00381E08">
        <w:rPr>
          <w:snapToGrid/>
          <w:kern w:val="22"/>
        </w:rPr>
        <w:t xml:space="preserve">from </w:t>
      </w:r>
      <w:r w:rsidR="00832BA9" w:rsidRPr="00381E08">
        <w:rPr>
          <w:snapToGrid/>
          <w:kern w:val="22"/>
        </w:rPr>
        <w:t>capacity-building and development</w:t>
      </w:r>
      <w:r w:rsidR="0052793A" w:rsidRPr="00381E08">
        <w:rPr>
          <w:snapToGrid/>
          <w:kern w:val="22"/>
        </w:rPr>
        <w:t>,</w:t>
      </w:r>
      <w:r w:rsidR="00B83058" w:rsidRPr="00381E08">
        <w:rPr>
          <w:snapToGrid/>
          <w:kern w:val="22"/>
        </w:rPr>
        <w:t xml:space="preserve"> </w:t>
      </w:r>
      <w:r w:rsidR="00F57729" w:rsidRPr="00381E08">
        <w:rPr>
          <w:snapToGrid/>
          <w:kern w:val="22"/>
        </w:rPr>
        <w:t>while</w:t>
      </w:r>
      <w:r w:rsidR="00DD1976" w:rsidRPr="00381E08">
        <w:rPr>
          <w:snapToGrid/>
          <w:kern w:val="22"/>
          <w:szCs w:val="22"/>
        </w:rPr>
        <w:t xml:space="preserve"> </w:t>
      </w:r>
      <w:r w:rsidR="00170FBC" w:rsidRPr="00381E08">
        <w:rPr>
          <w:snapToGrid/>
          <w:kern w:val="22"/>
        </w:rPr>
        <w:t>d</w:t>
      </w:r>
      <w:r w:rsidR="0003435D" w:rsidRPr="00381E08">
        <w:rPr>
          <w:snapToGrid/>
          <w:kern w:val="22"/>
        </w:rPr>
        <w:t>escribing</w:t>
      </w:r>
      <w:r w:rsidR="00B47A85" w:rsidRPr="00381E08">
        <w:rPr>
          <w:snapToGrid/>
          <w:kern w:val="22"/>
        </w:rPr>
        <w:t xml:space="preserve"> </w:t>
      </w:r>
      <w:r w:rsidR="005E55DF" w:rsidRPr="00381E08">
        <w:rPr>
          <w:snapToGrid/>
          <w:kern w:val="22"/>
        </w:rPr>
        <w:t>underlying</w:t>
      </w:r>
      <w:r w:rsidR="00B47A85" w:rsidRPr="00381E08">
        <w:rPr>
          <w:snapToGrid/>
          <w:kern w:val="22"/>
        </w:rPr>
        <w:t xml:space="preserve"> assumptions</w:t>
      </w:r>
      <w:r w:rsidR="00C24A49" w:rsidRPr="00381E08">
        <w:rPr>
          <w:snapToGrid/>
          <w:kern w:val="22"/>
        </w:rPr>
        <w:t xml:space="preserve"> </w:t>
      </w:r>
      <w:r w:rsidR="00BD7811">
        <w:t>t</w:t>
      </w:r>
      <w:r w:rsidR="00BD7811" w:rsidRPr="00BD7811">
        <w:rPr>
          <w:snapToGrid/>
          <w:kern w:val="22"/>
        </w:rPr>
        <w:t xml:space="preserve">hat underpin the expected results </w:t>
      </w:r>
      <w:r w:rsidR="00C24A49" w:rsidRPr="00381E08">
        <w:rPr>
          <w:snapToGrid/>
          <w:kern w:val="22"/>
        </w:rPr>
        <w:t>and frame</w:t>
      </w:r>
      <w:r w:rsidR="0052793A" w:rsidRPr="00381E08">
        <w:rPr>
          <w:snapToGrid/>
          <w:kern w:val="22"/>
        </w:rPr>
        <w:t xml:space="preserve"> </w:t>
      </w:r>
      <w:r w:rsidR="00C24A49" w:rsidRPr="00381E08">
        <w:rPr>
          <w:snapToGrid/>
          <w:kern w:val="22"/>
        </w:rPr>
        <w:t>conditions that must be met to ensure success</w:t>
      </w:r>
      <w:r w:rsidR="009D68D1" w:rsidRPr="00381E08">
        <w:rPr>
          <w:snapToGrid/>
          <w:kern w:val="22"/>
          <w:szCs w:val="22"/>
        </w:rPr>
        <w:t>; (</w:t>
      </w:r>
      <w:r w:rsidR="007430F2" w:rsidRPr="00381E08">
        <w:rPr>
          <w:snapToGrid/>
          <w:kern w:val="22"/>
        </w:rPr>
        <w:t>c</w:t>
      </w:r>
      <w:r w:rsidR="00D25FF0" w:rsidRPr="00381E08">
        <w:rPr>
          <w:snapToGrid/>
          <w:kern w:val="22"/>
          <w:szCs w:val="22"/>
        </w:rPr>
        <w:t>)</w:t>
      </w:r>
      <w:r w:rsidR="000F5B96" w:rsidRPr="00381E08">
        <w:rPr>
          <w:snapToGrid/>
          <w:kern w:val="22"/>
        </w:rPr>
        <w:t> </w:t>
      </w:r>
      <w:r w:rsidR="00DD1976" w:rsidRPr="00381E08">
        <w:rPr>
          <w:snapToGrid/>
          <w:kern w:val="22"/>
        </w:rPr>
        <w:t xml:space="preserve">identifying priority </w:t>
      </w:r>
      <w:r w:rsidR="00CE06EE" w:rsidRPr="00381E08">
        <w:rPr>
          <w:snapToGrid/>
          <w:kern w:val="22"/>
        </w:rPr>
        <w:t xml:space="preserve">outcome </w:t>
      </w:r>
      <w:r w:rsidR="00DD1976" w:rsidRPr="00381E08">
        <w:rPr>
          <w:snapToGrid/>
          <w:kern w:val="22"/>
        </w:rPr>
        <w:t>areas for capacity-building and development</w:t>
      </w:r>
      <w:r w:rsidR="005E7952" w:rsidRPr="00381E08">
        <w:rPr>
          <w:snapToGrid/>
          <w:kern w:val="22"/>
        </w:rPr>
        <w:t>,</w:t>
      </w:r>
      <w:r w:rsidR="00DD1976" w:rsidRPr="00381E08">
        <w:rPr>
          <w:snapToGrid/>
          <w:kern w:val="22"/>
        </w:rPr>
        <w:t xml:space="preserve"> along with indicative </w:t>
      </w:r>
      <w:r w:rsidR="00767334" w:rsidRPr="00381E08">
        <w:rPr>
          <w:snapToGrid/>
          <w:kern w:val="22"/>
        </w:rPr>
        <w:t xml:space="preserve">outputs and </w:t>
      </w:r>
      <w:r w:rsidR="00DD1976" w:rsidRPr="00381E08">
        <w:rPr>
          <w:snapToGrid/>
          <w:kern w:val="22"/>
        </w:rPr>
        <w:t>activities</w:t>
      </w:r>
      <w:r w:rsidR="009D68D1" w:rsidRPr="00381E08">
        <w:rPr>
          <w:snapToGrid/>
          <w:kern w:val="22"/>
        </w:rPr>
        <w:t xml:space="preserve">; (d) identifying potential </w:t>
      </w:r>
      <w:r w:rsidR="005D6547" w:rsidRPr="00381E08">
        <w:rPr>
          <w:snapToGrid/>
          <w:kern w:val="22"/>
        </w:rPr>
        <w:t>contributions</w:t>
      </w:r>
      <w:r w:rsidR="00C4272F" w:rsidRPr="00381E08">
        <w:rPr>
          <w:snapToGrid/>
          <w:kern w:val="22"/>
        </w:rPr>
        <w:t xml:space="preserve"> that</w:t>
      </w:r>
      <w:r w:rsidR="005D6547" w:rsidRPr="00381E08">
        <w:rPr>
          <w:snapToGrid/>
          <w:kern w:val="22"/>
        </w:rPr>
        <w:t xml:space="preserve"> different </w:t>
      </w:r>
      <w:r w:rsidR="00852480" w:rsidRPr="00381E08">
        <w:rPr>
          <w:snapToGrid/>
          <w:kern w:val="22"/>
        </w:rPr>
        <w:t>actors</w:t>
      </w:r>
      <w:r w:rsidR="005D6547" w:rsidRPr="00381E08">
        <w:rPr>
          <w:snapToGrid/>
          <w:kern w:val="22"/>
        </w:rPr>
        <w:t xml:space="preserve"> can make</w:t>
      </w:r>
      <w:r w:rsidR="00A93991" w:rsidRPr="00381E08">
        <w:rPr>
          <w:snapToGrid/>
          <w:kern w:val="22"/>
        </w:rPr>
        <w:t xml:space="preserve"> to enhance efforts</w:t>
      </w:r>
      <w:r w:rsidR="005E7952" w:rsidRPr="00381E08">
        <w:rPr>
          <w:snapToGrid/>
          <w:kern w:val="22"/>
        </w:rPr>
        <w:t>;</w:t>
      </w:r>
      <w:r w:rsidR="008916B1" w:rsidRPr="00381E08">
        <w:rPr>
          <w:snapToGrid/>
          <w:kern w:val="22"/>
        </w:rPr>
        <w:t xml:space="preserve"> and (e) </w:t>
      </w:r>
      <w:r w:rsidR="003A14FD" w:rsidRPr="00381E08">
        <w:rPr>
          <w:snapToGrid/>
          <w:kern w:val="22"/>
        </w:rPr>
        <w:t>fostering cooperation</w:t>
      </w:r>
      <w:r w:rsidR="00C24A49" w:rsidRPr="00381E08">
        <w:rPr>
          <w:snapToGrid/>
          <w:kern w:val="22"/>
        </w:rPr>
        <w:t>, synergies</w:t>
      </w:r>
      <w:r w:rsidR="00EC59A5" w:rsidRPr="00381E08">
        <w:rPr>
          <w:snapToGrid/>
          <w:kern w:val="22"/>
        </w:rPr>
        <w:t xml:space="preserve"> and </w:t>
      </w:r>
      <w:r w:rsidR="003A14FD" w:rsidRPr="00381E08">
        <w:rPr>
          <w:snapToGrid/>
          <w:kern w:val="22"/>
        </w:rPr>
        <w:t xml:space="preserve">coordination </w:t>
      </w:r>
      <w:r w:rsidR="00EC59A5" w:rsidRPr="00381E08">
        <w:rPr>
          <w:snapToGrid/>
          <w:kern w:val="22"/>
        </w:rPr>
        <w:t xml:space="preserve">at </w:t>
      </w:r>
      <w:r w:rsidR="00AD7C49" w:rsidRPr="00381E08">
        <w:rPr>
          <w:snapToGrid/>
          <w:kern w:val="22"/>
        </w:rPr>
        <w:t xml:space="preserve">the </w:t>
      </w:r>
      <w:r w:rsidR="00EC59A5" w:rsidRPr="00381E08">
        <w:rPr>
          <w:snapToGrid/>
          <w:kern w:val="22"/>
        </w:rPr>
        <w:t>international, regional and national levels,</w:t>
      </w:r>
      <w:r w:rsidR="003A14FD" w:rsidRPr="00381E08">
        <w:rPr>
          <w:snapToGrid/>
          <w:kern w:val="22"/>
          <w:szCs w:val="22"/>
        </w:rPr>
        <w:t xml:space="preserve"> </w:t>
      </w:r>
      <w:r w:rsidR="00EC59A5" w:rsidRPr="00381E08">
        <w:rPr>
          <w:snapToGrid/>
          <w:kern w:val="22"/>
        </w:rPr>
        <w:t>as well as</w:t>
      </w:r>
      <w:r w:rsidR="003A14FD" w:rsidRPr="00381E08">
        <w:rPr>
          <w:snapToGrid/>
          <w:kern w:val="22"/>
        </w:rPr>
        <w:t xml:space="preserve"> </w:t>
      </w:r>
      <w:r w:rsidR="00871C88" w:rsidRPr="00381E08">
        <w:rPr>
          <w:snapToGrid/>
          <w:kern w:val="22"/>
        </w:rPr>
        <w:t>the sharing of experiences and lessons</w:t>
      </w:r>
      <w:r w:rsidR="00D04BBA" w:rsidRPr="00381E08">
        <w:rPr>
          <w:snapToGrid/>
          <w:kern w:val="22"/>
        </w:rPr>
        <w:t xml:space="preserve"> </w:t>
      </w:r>
      <w:r w:rsidR="3FF2093C" w:rsidRPr="00381E08">
        <w:t xml:space="preserve">learned </w:t>
      </w:r>
      <w:r w:rsidR="00D04BBA" w:rsidRPr="00381E08">
        <w:rPr>
          <w:snapToGrid/>
          <w:kern w:val="22"/>
        </w:rPr>
        <w:t>among stakeholders</w:t>
      </w:r>
      <w:r w:rsidR="00871C88" w:rsidRPr="00381E08">
        <w:rPr>
          <w:snapToGrid/>
          <w:kern w:val="22"/>
          <w:szCs w:val="22"/>
        </w:rPr>
        <w:t>.</w:t>
      </w:r>
      <w:r w:rsidR="00113CEA" w:rsidRPr="00381E08">
        <w:rPr>
          <w:snapToGrid/>
          <w:kern w:val="22"/>
          <w:szCs w:val="22"/>
        </w:rPr>
        <w:t xml:space="preserve"> </w:t>
      </w:r>
      <w:r w:rsidR="0041008E" w:rsidRPr="00381E08">
        <w:rPr>
          <w:snapToGrid/>
          <w:kern w:val="22"/>
        </w:rPr>
        <w:t>Th</w:t>
      </w:r>
      <w:r w:rsidR="00AD7C49" w:rsidRPr="00381E08">
        <w:rPr>
          <w:snapToGrid/>
          <w:kern w:val="22"/>
        </w:rPr>
        <w:t>e</w:t>
      </w:r>
      <w:r w:rsidR="00852480" w:rsidRPr="00381E08">
        <w:rPr>
          <w:snapToGrid/>
          <w:kern w:val="22"/>
        </w:rPr>
        <w:t xml:space="preserve"> </w:t>
      </w:r>
      <w:r w:rsidR="006366A6" w:rsidRPr="00381E08">
        <w:rPr>
          <w:snapToGrid/>
          <w:kern w:val="22"/>
        </w:rPr>
        <w:t>a</w:t>
      </w:r>
      <w:r w:rsidR="0041008E" w:rsidRPr="00381E08">
        <w:rPr>
          <w:snapToGrid/>
          <w:kern w:val="22"/>
        </w:rPr>
        <w:t xml:space="preserve">ction </w:t>
      </w:r>
      <w:r w:rsidR="006366A6" w:rsidRPr="00381E08">
        <w:rPr>
          <w:snapToGrid/>
          <w:kern w:val="22"/>
        </w:rPr>
        <w:t>p</w:t>
      </w:r>
      <w:r w:rsidR="0041008E" w:rsidRPr="00381E08">
        <w:rPr>
          <w:snapToGrid/>
          <w:kern w:val="22"/>
        </w:rPr>
        <w:t>lan</w:t>
      </w:r>
      <w:r w:rsidR="00113CEA" w:rsidRPr="00381E08">
        <w:rPr>
          <w:snapToGrid/>
          <w:kern w:val="22"/>
          <w:szCs w:val="22"/>
        </w:rPr>
        <w:t xml:space="preserve"> </w:t>
      </w:r>
      <w:r w:rsidR="0041008E" w:rsidRPr="00381E08">
        <w:rPr>
          <w:snapToGrid/>
          <w:kern w:val="22"/>
        </w:rPr>
        <w:t xml:space="preserve">covers the same period as </w:t>
      </w:r>
      <w:r w:rsidR="00A91BA8" w:rsidRPr="00381E08">
        <w:rPr>
          <w:snapToGrid/>
          <w:kern w:val="22"/>
        </w:rPr>
        <w:t xml:space="preserve">the action-oriented targets of the Kunming-Montreal </w:t>
      </w:r>
      <w:r w:rsidR="000F5B96" w:rsidRPr="00381E08">
        <w:rPr>
          <w:snapToGrid/>
          <w:kern w:val="22"/>
        </w:rPr>
        <w:t xml:space="preserve">Global Biodiversity </w:t>
      </w:r>
      <w:r w:rsidR="002D21F6" w:rsidRPr="00381E08">
        <w:rPr>
          <w:snapToGrid/>
          <w:kern w:val="22"/>
        </w:rPr>
        <w:t>F</w:t>
      </w:r>
      <w:r w:rsidR="003174EA" w:rsidRPr="00381E08">
        <w:rPr>
          <w:snapToGrid/>
          <w:kern w:val="22"/>
        </w:rPr>
        <w:t>ramework</w:t>
      </w:r>
      <w:r w:rsidR="00AD7C49" w:rsidRPr="00381E08">
        <w:rPr>
          <w:snapToGrid/>
          <w:kern w:val="22"/>
        </w:rPr>
        <w:t>, that is,</w:t>
      </w:r>
      <w:r w:rsidR="003174EA" w:rsidRPr="00381E08">
        <w:rPr>
          <w:snapToGrid/>
          <w:kern w:val="22"/>
        </w:rPr>
        <w:t xml:space="preserve"> </w:t>
      </w:r>
      <w:r w:rsidR="0041008E" w:rsidRPr="00381E08">
        <w:rPr>
          <w:snapToGrid/>
          <w:kern w:val="22"/>
        </w:rPr>
        <w:t>up to 2030.</w:t>
      </w:r>
    </w:p>
    <w:p w14:paraId="539CE628" w14:textId="135458FC" w:rsidR="000D0896" w:rsidRPr="00381E08" w:rsidRDefault="00DD73F9" w:rsidP="00F40097">
      <w:pPr>
        <w:pStyle w:val="Heading2"/>
        <w:numPr>
          <w:ilvl w:val="0"/>
          <w:numId w:val="4"/>
        </w:numPr>
        <w:tabs>
          <w:tab w:val="clear" w:pos="720"/>
        </w:tabs>
        <w:ind w:left="0" w:firstLine="0"/>
      </w:pPr>
      <w:r w:rsidRPr="00381E08">
        <w:t>Target</w:t>
      </w:r>
      <w:r w:rsidR="000D0896" w:rsidRPr="00381E08">
        <w:t xml:space="preserve"> audience</w:t>
      </w:r>
    </w:p>
    <w:p w14:paraId="0D13EB4D" w14:textId="0BCF7A37" w:rsidR="00E61F5C" w:rsidRPr="00381E08" w:rsidRDefault="008A1B3A" w:rsidP="00A271FF">
      <w:pPr>
        <w:pStyle w:val="Para1"/>
        <w:numPr>
          <w:ilvl w:val="0"/>
          <w:numId w:val="36"/>
        </w:numPr>
        <w:suppressLineNumbers/>
        <w:tabs>
          <w:tab w:val="left" w:pos="720"/>
        </w:tabs>
        <w:suppressAutoHyphens/>
        <w:snapToGrid w:val="0"/>
        <w:ind w:left="0" w:firstLine="0"/>
        <w:rPr>
          <w:snapToGrid/>
          <w:kern w:val="22"/>
          <w:szCs w:val="22"/>
        </w:rPr>
      </w:pPr>
      <w:r w:rsidRPr="00381E08">
        <w:rPr>
          <w:snapToGrid/>
          <w:kern w:val="22"/>
        </w:rPr>
        <w:t xml:space="preserve">The </w:t>
      </w:r>
      <w:r w:rsidR="003B52AB" w:rsidRPr="00381E08">
        <w:rPr>
          <w:snapToGrid/>
          <w:kern w:val="22"/>
        </w:rPr>
        <w:t>target audience</w:t>
      </w:r>
      <w:r w:rsidR="00E00C1E" w:rsidRPr="00381E08">
        <w:rPr>
          <w:snapToGrid/>
          <w:kern w:val="22"/>
        </w:rPr>
        <w:t xml:space="preserve"> </w:t>
      </w:r>
      <w:r w:rsidR="00EA4DDB" w:rsidRPr="00381E08">
        <w:rPr>
          <w:snapToGrid/>
          <w:kern w:val="22"/>
        </w:rPr>
        <w:t xml:space="preserve">comprises </w:t>
      </w:r>
      <w:r w:rsidR="00A11F12" w:rsidRPr="00381E08">
        <w:rPr>
          <w:snapToGrid/>
          <w:kern w:val="22"/>
        </w:rPr>
        <w:t>all</w:t>
      </w:r>
      <w:r w:rsidR="004B764F" w:rsidRPr="00381E08">
        <w:rPr>
          <w:snapToGrid/>
          <w:kern w:val="22"/>
        </w:rPr>
        <w:t xml:space="preserve"> </w:t>
      </w:r>
      <w:r w:rsidR="0065626B" w:rsidRPr="00381E08">
        <w:rPr>
          <w:snapToGrid/>
          <w:kern w:val="22"/>
        </w:rPr>
        <w:t>actors</w:t>
      </w:r>
      <w:r w:rsidR="004B764F" w:rsidRPr="00381E08">
        <w:rPr>
          <w:snapToGrid/>
          <w:kern w:val="22"/>
        </w:rPr>
        <w:t xml:space="preserve"> </w:t>
      </w:r>
      <w:r w:rsidR="00E51EAE" w:rsidRPr="00381E08">
        <w:rPr>
          <w:snapToGrid/>
          <w:kern w:val="22"/>
        </w:rPr>
        <w:t>planning to</w:t>
      </w:r>
      <w:r w:rsidR="004B764F" w:rsidRPr="00381E08">
        <w:rPr>
          <w:snapToGrid/>
          <w:kern w:val="22"/>
          <w:szCs w:val="22"/>
        </w:rPr>
        <w:t xml:space="preserve"> </w:t>
      </w:r>
      <w:r w:rsidR="00F96914" w:rsidRPr="00381E08">
        <w:rPr>
          <w:snapToGrid/>
          <w:kern w:val="22"/>
        </w:rPr>
        <w:t>facilita</w:t>
      </w:r>
      <w:r w:rsidR="00E51EAE" w:rsidRPr="00381E08">
        <w:rPr>
          <w:snapToGrid/>
          <w:kern w:val="22"/>
        </w:rPr>
        <w:t>te</w:t>
      </w:r>
      <w:r w:rsidR="00F96914" w:rsidRPr="00381E08">
        <w:rPr>
          <w:snapToGrid/>
          <w:kern w:val="22"/>
        </w:rPr>
        <w:t xml:space="preserve"> capacity-building and development </w:t>
      </w:r>
      <w:r w:rsidR="00060E8F">
        <w:rPr>
          <w:snapToGrid/>
          <w:kern w:val="22"/>
        </w:rPr>
        <w:t xml:space="preserve">assistance </w:t>
      </w:r>
      <w:r w:rsidR="00F96914" w:rsidRPr="00381E08">
        <w:rPr>
          <w:snapToGrid/>
          <w:kern w:val="22"/>
        </w:rPr>
        <w:t xml:space="preserve">to support </w:t>
      </w:r>
      <w:r w:rsidR="00756F36" w:rsidRPr="00381E08">
        <w:rPr>
          <w:snapToGrid/>
          <w:kern w:val="22"/>
        </w:rPr>
        <w:t xml:space="preserve">the </w:t>
      </w:r>
      <w:r w:rsidR="00F96914" w:rsidRPr="00381E08">
        <w:rPr>
          <w:snapToGrid/>
          <w:kern w:val="22"/>
        </w:rPr>
        <w:t>implementation of the Protocol. Th</w:t>
      </w:r>
      <w:r w:rsidR="00E51EAE" w:rsidRPr="00381E08">
        <w:rPr>
          <w:snapToGrid/>
          <w:kern w:val="22"/>
        </w:rPr>
        <w:t>is includes</w:t>
      </w:r>
      <w:r w:rsidR="00F96914" w:rsidRPr="00381E08">
        <w:rPr>
          <w:snapToGrid/>
          <w:kern w:val="22"/>
          <w:szCs w:val="22"/>
        </w:rPr>
        <w:t xml:space="preserve"> </w:t>
      </w:r>
      <w:r w:rsidR="00A811AC" w:rsidRPr="00381E08">
        <w:rPr>
          <w:snapToGrid/>
          <w:kern w:val="22"/>
        </w:rPr>
        <w:t xml:space="preserve">Parties, </w:t>
      </w:r>
      <w:r w:rsidR="008D77A8">
        <w:rPr>
          <w:snapToGrid/>
          <w:kern w:val="22"/>
        </w:rPr>
        <w:t xml:space="preserve">other </w:t>
      </w:r>
      <w:proofErr w:type="gramStart"/>
      <w:r w:rsidR="008D77A8">
        <w:rPr>
          <w:snapToGrid/>
          <w:kern w:val="22"/>
        </w:rPr>
        <w:t xml:space="preserve">Governments </w:t>
      </w:r>
      <w:r w:rsidR="00A811AC" w:rsidRPr="00381E08">
        <w:rPr>
          <w:snapToGrid/>
          <w:kern w:val="22"/>
        </w:rPr>
        <w:t>,</w:t>
      </w:r>
      <w:proofErr w:type="gramEnd"/>
      <w:r w:rsidR="00A811AC" w:rsidRPr="00381E08">
        <w:rPr>
          <w:snapToGrid/>
          <w:kern w:val="22"/>
        </w:rPr>
        <w:t xml:space="preserve"> indigenous peoples and local communities,</w:t>
      </w:r>
      <w:r w:rsidR="00F51075" w:rsidRPr="00381E08">
        <w:rPr>
          <w:snapToGrid/>
          <w:kern w:val="22"/>
        </w:rPr>
        <w:t xml:space="preserve"> international, regional and national</w:t>
      </w:r>
      <w:r w:rsidR="00A811AC" w:rsidRPr="00381E08">
        <w:rPr>
          <w:snapToGrid/>
          <w:kern w:val="22"/>
          <w:szCs w:val="22"/>
        </w:rPr>
        <w:t xml:space="preserve"> </w:t>
      </w:r>
      <w:r w:rsidR="00594FDB" w:rsidRPr="00381E08">
        <w:rPr>
          <w:snapToGrid/>
          <w:kern w:val="22"/>
        </w:rPr>
        <w:t>organizations</w:t>
      </w:r>
      <w:r w:rsidR="009F4B5B" w:rsidRPr="00381E08">
        <w:rPr>
          <w:snapToGrid/>
          <w:kern w:val="22"/>
          <w:szCs w:val="22"/>
        </w:rPr>
        <w:t>,</w:t>
      </w:r>
      <w:r w:rsidR="00C359A8" w:rsidRPr="00381E08">
        <w:rPr>
          <w:snapToGrid/>
          <w:kern w:val="22"/>
        </w:rPr>
        <w:t xml:space="preserve"> donor</w:t>
      </w:r>
      <w:r w:rsidR="00C359A8" w:rsidRPr="00A271FF">
        <w:rPr>
          <w:snapToGrid/>
          <w:kern w:val="22"/>
        </w:rPr>
        <w:t>s</w:t>
      </w:r>
      <w:r w:rsidR="00671FA2" w:rsidRPr="00A271FF">
        <w:rPr>
          <w:snapToGrid/>
          <w:kern w:val="22"/>
        </w:rPr>
        <w:t>,</w:t>
      </w:r>
      <w:r w:rsidR="005801DB" w:rsidRPr="00A271FF">
        <w:rPr>
          <w:snapToGrid/>
          <w:kern w:val="22"/>
        </w:rPr>
        <w:t xml:space="preserve"> including</w:t>
      </w:r>
      <w:r w:rsidR="005801DB" w:rsidRPr="00381E08">
        <w:rPr>
          <w:snapToGrid/>
          <w:kern w:val="22"/>
        </w:rPr>
        <w:t xml:space="preserve"> regional development banks</w:t>
      </w:r>
      <w:r w:rsidR="002C0CCD" w:rsidRPr="00381E08">
        <w:rPr>
          <w:snapToGrid/>
          <w:kern w:val="22"/>
          <w:szCs w:val="22"/>
        </w:rPr>
        <w:t>,</w:t>
      </w:r>
      <w:r w:rsidR="00594FDB" w:rsidRPr="00381E08">
        <w:rPr>
          <w:snapToGrid/>
          <w:kern w:val="22"/>
        </w:rPr>
        <w:t xml:space="preserve"> the business sector, the research community</w:t>
      </w:r>
      <w:r w:rsidR="00C4272F" w:rsidRPr="00A271FF">
        <w:rPr>
          <w:snapToGrid/>
          <w:kern w:val="22"/>
        </w:rPr>
        <w:t xml:space="preserve"> </w:t>
      </w:r>
      <w:r w:rsidR="00594FDB" w:rsidRPr="00A271FF">
        <w:rPr>
          <w:snapToGrid/>
          <w:kern w:val="22"/>
        </w:rPr>
        <w:t>and</w:t>
      </w:r>
      <w:r w:rsidR="00594FDB" w:rsidRPr="00381E08">
        <w:rPr>
          <w:snapToGrid/>
          <w:kern w:val="22"/>
        </w:rPr>
        <w:t xml:space="preserve"> </w:t>
      </w:r>
      <w:r w:rsidR="00F51075" w:rsidRPr="00381E08">
        <w:rPr>
          <w:snapToGrid/>
          <w:kern w:val="22"/>
        </w:rPr>
        <w:t>groups</w:t>
      </w:r>
      <w:r w:rsidR="002C0CCD" w:rsidRPr="00381E08">
        <w:rPr>
          <w:snapToGrid/>
          <w:kern w:val="22"/>
        </w:rPr>
        <w:t xml:space="preserve"> representing </w:t>
      </w:r>
      <w:r w:rsidR="00AE6BCE" w:rsidRPr="00381E08">
        <w:rPr>
          <w:snapToGrid/>
          <w:kern w:val="22"/>
        </w:rPr>
        <w:t xml:space="preserve">women and </w:t>
      </w:r>
      <w:r w:rsidR="00EC7DC2" w:rsidRPr="00381E08">
        <w:rPr>
          <w:snapToGrid/>
          <w:kern w:val="22"/>
        </w:rPr>
        <w:t>young people</w:t>
      </w:r>
      <w:r w:rsidR="00A62E1A" w:rsidRPr="00381E08">
        <w:rPr>
          <w:snapToGrid/>
          <w:kern w:val="22"/>
          <w:szCs w:val="22"/>
        </w:rPr>
        <w:t>.</w:t>
      </w:r>
      <w:r w:rsidR="00207F52" w:rsidRPr="00381E08">
        <w:rPr>
          <w:snapToGrid/>
          <w:kern w:val="22"/>
          <w:szCs w:val="22"/>
        </w:rPr>
        <w:t xml:space="preserve"> </w:t>
      </w:r>
      <w:r w:rsidR="006645F4" w:rsidRPr="00381E08">
        <w:rPr>
          <w:snapToGrid/>
          <w:kern w:val="22"/>
        </w:rPr>
        <w:t xml:space="preserve">In each country, </w:t>
      </w:r>
      <w:r w:rsidR="007C4905" w:rsidRPr="00381E08">
        <w:rPr>
          <w:snapToGrid/>
          <w:kern w:val="22"/>
        </w:rPr>
        <w:t xml:space="preserve">the target audience will </w:t>
      </w:r>
      <w:r w:rsidR="00FE6D50" w:rsidRPr="00381E08">
        <w:rPr>
          <w:snapToGrid/>
          <w:kern w:val="22"/>
        </w:rPr>
        <w:t xml:space="preserve">vary </w:t>
      </w:r>
      <w:r w:rsidR="007C4905" w:rsidRPr="00381E08">
        <w:rPr>
          <w:snapToGrid/>
          <w:kern w:val="22"/>
        </w:rPr>
        <w:t>depend</w:t>
      </w:r>
      <w:r w:rsidR="00FE6D50" w:rsidRPr="00381E08">
        <w:rPr>
          <w:snapToGrid/>
          <w:kern w:val="22"/>
        </w:rPr>
        <w:t>ing</w:t>
      </w:r>
      <w:r w:rsidR="007C4905" w:rsidRPr="00381E08">
        <w:rPr>
          <w:snapToGrid/>
          <w:kern w:val="22"/>
          <w:szCs w:val="22"/>
        </w:rPr>
        <w:t xml:space="preserve"> </w:t>
      </w:r>
      <w:r w:rsidR="00A83462" w:rsidRPr="00381E08">
        <w:rPr>
          <w:snapToGrid/>
          <w:kern w:val="22"/>
        </w:rPr>
        <w:t>on national circumstances, needs and priorities</w:t>
      </w:r>
      <w:r w:rsidR="00190F44" w:rsidRPr="00381E08">
        <w:rPr>
          <w:snapToGrid/>
          <w:kern w:val="22"/>
          <w:szCs w:val="22"/>
        </w:rPr>
        <w:t xml:space="preserve">. </w:t>
      </w:r>
    </w:p>
    <w:p w14:paraId="1DB0F255" w14:textId="231FC042" w:rsidR="008704A4" w:rsidRPr="00381E08" w:rsidRDefault="00A62E1A" w:rsidP="00A271FF">
      <w:pPr>
        <w:pStyle w:val="Para1"/>
        <w:numPr>
          <w:ilvl w:val="0"/>
          <w:numId w:val="36"/>
        </w:numPr>
        <w:suppressLineNumbers/>
        <w:tabs>
          <w:tab w:val="left" w:pos="720"/>
        </w:tabs>
        <w:suppressAutoHyphens/>
        <w:snapToGrid w:val="0"/>
        <w:ind w:left="0" w:firstLine="0"/>
      </w:pPr>
      <w:r w:rsidRPr="00381E08">
        <w:rPr>
          <w:snapToGrid/>
          <w:kern w:val="22"/>
        </w:rPr>
        <w:t xml:space="preserve">The plan </w:t>
      </w:r>
      <w:r w:rsidR="00182B1F" w:rsidRPr="00381E08">
        <w:rPr>
          <w:snapToGrid/>
          <w:kern w:val="22"/>
        </w:rPr>
        <w:t xml:space="preserve">is </w:t>
      </w:r>
      <w:r w:rsidRPr="00381E08">
        <w:rPr>
          <w:snapToGrid/>
          <w:kern w:val="22"/>
        </w:rPr>
        <w:t>aim</w:t>
      </w:r>
      <w:r w:rsidR="00182B1F" w:rsidRPr="00381E08">
        <w:rPr>
          <w:snapToGrid/>
          <w:kern w:val="22"/>
        </w:rPr>
        <w:t>ed</w:t>
      </w:r>
      <w:r w:rsidRPr="00381E08">
        <w:rPr>
          <w:snapToGrid/>
          <w:kern w:val="22"/>
        </w:rPr>
        <w:t xml:space="preserve"> </w:t>
      </w:r>
      <w:r w:rsidR="00182B1F" w:rsidRPr="00381E08">
        <w:rPr>
          <w:snapToGrid/>
          <w:kern w:val="22"/>
        </w:rPr>
        <w:t>a</w:t>
      </w:r>
      <w:r w:rsidRPr="00381E08">
        <w:rPr>
          <w:snapToGrid/>
          <w:kern w:val="22"/>
        </w:rPr>
        <w:t>t benefit</w:t>
      </w:r>
      <w:r w:rsidR="00182B1F" w:rsidRPr="00381E08">
        <w:rPr>
          <w:snapToGrid/>
          <w:kern w:val="22"/>
        </w:rPr>
        <w:t>ing</w:t>
      </w:r>
      <w:r w:rsidRPr="00381E08">
        <w:rPr>
          <w:snapToGrid/>
          <w:kern w:val="22"/>
        </w:rPr>
        <w:t xml:space="preserve"> </w:t>
      </w:r>
      <w:r w:rsidR="00FF5F47">
        <w:rPr>
          <w:snapToGrid/>
          <w:kern w:val="22"/>
        </w:rPr>
        <w:t xml:space="preserve">primarily </w:t>
      </w:r>
      <w:r w:rsidR="008704A4" w:rsidRPr="00381E08">
        <w:rPr>
          <w:snapToGrid/>
          <w:kern w:val="22"/>
        </w:rPr>
        <w:t>developing countr</w:t>
      </w:r>
      <w:r w:rsidR="004D4531">
        <w:rPr>
          <w:snapToGrid/>
          <w:kern w:val="22"/>
        </w:rPr>
        <w:t>y P</w:t>
      </w:r>
      <w:r w:rsidR="00C85A2D">
        <w:rPr>
          <w:snapToGrid/>
          <w:kern w:val="22"/>
        </w:rPr>
        <w:t>a</w:t>
      </w:r>
      <w:r w:rsidR="004D4531">
        <w:rPr>
          <w:snapToGrid/>
          <w:kern w:val="22"/>
        </w:rPr>
        <w:t>rties</w:t>
      </w:r>
      <w:r w:rsidR="00182B1F" w:rsidRPr="00381E08">
        <w:rPr>
          <w:snapToGrid/>
          <w:kern w:val="22"/>
        </w:rPr>
        <w:t>,</w:t>
      </w:r>
      <w:r w:rsidR="008704A4" w:rsidRPr="00381E08">
        <w:rPr>
          <w:snapToGrid/>
          <w:kern w:val="22"/>
        </w:rPr>
        <w:t xml:space="preserve"> </w:t>
      </w:r>
      <w:proofErr w:type="gramStart"/>
      <w:r w:rsidR="008704A4" w:rsidRPr="00381E08">
        <w:rPr>
          <w:snapToGrid/>
          <w:kern w:val="22"/>
        </w:rPr>
        <w:t xml:space="preserve">in particular </w:t>
      </w:r>
      <w:r w:rsidR="00C85A2D">
        <w:rPr>
          <w:snapToGrid/>
          <w:kern w:val="22"/>
        </w:rPr>
        <w:t>the</w:t>
      </w:r>
      <w:proofErr w:type="gramEnd"/>
      <w:r w:rsidR="00C85A2D">
        <w:rPr>
          <w:snapToGrid/>
          <w:kern w:val="22"/>
        </w:rPr>
        <w:t xml:space="preserve"> </w:t>
      </w:r>
      <w:r w:rsidR="008704A4" w:rsidRPr="00381E08">
        <w:rPr>
          <w:snapToGrid/>
          <w:kern w:val="22"/>
        </w:rPr>
        <w:t xml:space="preserve">least developed countries </w:t>
      </w:r>
      <w:r w:rsidR="00770285" w:rsidRPr="00381E08">
        <w:rPr>
          <w:snapToGrid/>
          <w:kern w:val="22"/>
        </w:rPr>
        <w:t xml:space="preserve">and </w:t>
      </w:r>
      <w:r w:rsidR="00770285" w:rsidRPr="00A271FF">
        <w:rPr>
          <w:snapToGrid/>
          <w:kern w:val="22"/>
        </w:rPr>
        <w:t>small island developing States</w:t>
      </w:r>
      <w:r w:rsidR="00770285" w:rsidRPr="00381E08">
        <w:rPr>
          <w:snapToGrid/>
          <w:kern w:val="22"/>
        </w:rPr>
        <w:t xml:space="preserve"> among them</w:t>
      </w:r>
      <w:r w:rsidR="00770285" w:rsidRPr="00A271FF">
        <w:rPr>
          <w:snapToGrid/>
          <w:kern w:val="22"/>
        </w:rPr>
        <w:t>, and</w:t>
      </w:r>
      <w:r w:rsidR="00770285" w:rsidRPr="00381E08">
        <w:rPr>
          <w:snapToGrid/>
          <w:kern w:val="22"/>
        </w:rPr>
        <w:t xml:space="preserve"> Parties with economies in transition</w:t>
      </w:r>
      <w:r w:rsidR="000477FD" w:rsidRPr="00381E08">
        <w:rPr>
          <w:snapToGrid/>
          <w:kern w:val="22"/>
          <w:szCs w:val="22"/>
        </w:rPr>
        <w:t xml:space="preserve">. </w:t>
      </w:r>
      <w:r w:rsidR="00FF5F47">
        <w:rPr>
          <w:snapToGrid/>
          <w:kern w:val="22"/>
        </w:rPr>
        <w:t>This</w:t>
      </w:r>
      <w:r w:rsidR="006A0E12" w:rsidRPr="00381E08">
        <w:rPr>
          <w:snapToGrid/>
          <w:kern w:val="22"/>
        </w:rPr>
        <w:t>,</w:t>
      </w:r>
      <w:r w:rsidR="00FB23F4" w:rsidRPr="00381E08">
        <w:rPr>
          <w:snapToGrid/>
          <w:kern w:val="22"/>
        </w:rPr>
        <w:t xml:space="preserve"> </w:t>
      </w:r>
      <w:r w:rsidR="00443F30">
        <w:rPr>
          <w:snapToGrid/>
          <w:kern w:val="22"/>
        </w:rPr>
        <w:t xml:space="preserve">however, </w:t>
      </w:r>
      <w:r w:rsidR="00FB23F4" w:rsidRPr="00381E08">
        <w:rPr>
          <w:snapToGrid/>
          <w:kern w:val="22"/>
        </w:rPr>
        <w:t>does not</w:t>
      </w:r>
      <w:r w:rsidR="0020073E" w:rsidRPr="00381E08">
        <w:rPr>
          <w:snapToGrid/>
          <w:kern w:val="22"/>
          <w:szCs w:val="22"/>
        </w:rPr>
        <w:t xml:space="preserve"> </w:t>
      </w:r>
      <w:r w:rsidR="001703F6" w:rsidRPr="00381E08">
        <w:rPr>
          <w:snapToGrid/>
          <w:kern w:val="22"/>
        </w:rPr>
        <w:t>preclude</w:t>
      </w:r>
      <w:r w:rsidR="0020073E" w:rsidRPr="00381E08">
        <w:rPr>
          <w:snapToGrid/>
          <w:kern w:val="22"/>
        </w:rPr>
        <w:t xml:space="preserve"> capacity-building and development programming </w:t>
      </w:r>
      <w:r w:rsidR="002301BC" w:rsidRPr="00381E08">
        <w:rPr>
          <w:snapToGrid/>
          <w:kern w:val="22"/>
        </w:rPr>
        <w:t>from</w:t>
      </w:r>
      <w:r w:rsidR="0020073E" w:rsidRPr="00381E08">
        <w:rPr>
          <w:snapToGrid/>
          <w:kern w:val="22"/>
          <w:szCs w:val="22"/>
        </w:rPr>
        <w:t xml:space="preserve"> </w:t>
      </w:r>
      <w:r w:rsidR="002301BC" w:rsidRPr="00381E08">
        <w:rPr>
          <w:snapToGrid/>
          <w:kern w:val="22"/>
        </w:rPr>
        <w:t>targeting</w:t>
      </w:r>
      <w:r w:rsidR="0020073E" w:rsidRPr="00381E08">
        <w:rPr>
          <w:snapToGrid/>
          <w:kern w:val="22"/>
        </w:rPr>
        <w:t xml:space="preserve"> relevant stakeholders in the developed world. </w:t>
      </w:r>
      <w:r w:rsidR="00516C94" w:rsidRPr="00381E08">
        <w:rPr>
          <w:snapToGrid/>
          <w:kern w:val="22"/>
        </w:rPr>
        <w:t>By</w:t>
      </w:r>
      <w:r w:rsidR="00844C00" w:rsidRPr="00381E08">
        <w:rPr>
          <w:snapToGrid/>
          <w:kern w:val="22"/>
        </w:rPr>
        <w:t xml:space="preserve"> s</w:t>
      </w:r>
      <w:r w:rsidR="00944833" w:rsidRPr="00381E08">
        <w:rPr>
          <w:snapToGrid/>
          <w:kern w:val="22"/>
        </w:rPr>
        <w:t>trengthening the capacities</w:t>
      </w:r>
      <w:r w:rsidR="00170873">
        <w:rPr>
          <w:snapToGrid/>
          <w:kern w:val="22"/>
        </w:rPr>
        <w:t xml:space="preserve"> of</w:t>
      </w:r>
      <w:r w:rsidR="00493018" w:rsidRPr="00381E08">
        <w:rPr>
          <w:snapToGrid/>
          <w:kern w:val="22"/>
          <w:szCs w:val="22"/>
        </w:rPr>
        <w:t>,</w:t>
      </w:r>
      <w:r w:rsidR="00944833" w:rsidRPr="00381E08">
        <w:rPr>
          <w:snapToGrid/>
          <w:kern w:val="22"/>
          <w:szCs w:val="22"/>
        </w:rPr>
        <w:t xml:space="preserve"> </w:t>
      </w:r>
      <w:r w:rsidR="00516C94" w:rsidRPr="00381E08">
        <w:rPr>
          <w:snapToGrid/>
          <w:kern w:val="22"/>
        </w:rPr>
        <w:t>for example</w:t>
      </w:r>
      <w:r w:rsidR="00493018" w:rsidRPr="00381E08">
        <w:rPr>
          <w:snapToGrid/>
          <w:kern w:val="22"/>
          <w:szCs w:val="22"/>
        </w:rPr>
        <w:t>,</w:t>
      </w:r>
      <w:r w:rsidR="00516C94" w:rsidRPr="00381E08">
        <w:rPr>
          <w:snapToGrid/>
          <w:kern w:val="22"/>
          <w:szCs w:val="22"/>
        </w:rPr>
        <w:t xml:space="preserve"> </w:t>
      </w:r>
      <w:r w:rsidR="00944833" w:rsidRPr="00381E08">
        <w:rPr>
          <w:snapToGrid/>
          <w:kern w:val="22"/>
        </w:rPr>
        <w:t>the business sector and research community in</w:t>
      </w:r>
      <w:r w:rsidR="00723349" w:rsidRPr="00381E08">
        <w:rPr>
          <w:snapToGrid/>
          <w:kern w:val="22"/>
          <w:szCs w:val="22"/>
        </w:rPr>
        <w:t xml:space="preserve"> </w:t>
      </w:r>
      <w:r w:rsidR="00844C00" w:rsidRPr="00381E08">
        <w:rPr>
          <w:snapToGrid/>
          <w:kern w:val="22"/>
        </w:rPr>
        <w:t xml:space="preserve">developed </w:t>
      </w:r>
      <w:r w:rsidR="00944833" w:rsidRPr="00381E08">
        <w:rPr>
          <w:snapToGrid/>
          <w:kern w:val="22"/>
        </w:rPr>
        <w:t>countries</w:t>
      </w:r>
      <w:r w:rsidR="00EA4658" w:rsidRPr="00381E08">
        <w:rPr>
          <w:snapToGrid/>
          <w:kern w:val="22"/>
        </w:rPr>
        <w:t>,</w:t>
      </w:r>
      <w:r w:rsidR="00944833" w:rsidRPr="00381E08">
        <w:rPr>
          <w:snapToGrid/>
          <w:kern w:val="22"/>
        </w:rPr>
        <w:t xml:space="preserve"> to comply with the Protocol</w:t>
      </w:r>
      <w:r w:rsidR="00BD0B3F">
        <w:rPr>
          <w:snapToGrid/>
          <w:kern w:val="22"/>
        </w:rPr>
        <w:t>,</w:t>
      </w:r>
      <w:r w:rsidR="00944833" w:rsidRPr="00381E08">
        <w:rPr>
          <w:snapToGrid/>
          <w:kern w:val="22"/>
        </w:rPr>
        <w:t xml:space="preserve"> </w:t>
      </w:r>
      <w:r w:rsidR="00FA4915" w:rsidRPr="00381E08">
        <w:rPr>
          <w:snapToGrid/>
          <w:kern w:val="22"/>
        </w:rPr>
        <w:t>important progress can be made</w:t>
      </w:r>
      <w:r w:rsidR="00D04B58" w:rsidRPr="00381E08">
        <w:rPr>
          <w:snapToGrid/>
          <w:kern w:val="22"/>
          <w:szCs w:val="22"/>
        </w:rPr>
        <w:t xml:space="preserve"> </w:t>
      </w:r>
      <w:r w:rsidR="00FA4915" w:rsidRPr="00381E08">
        <w:rPr>
          <w:snapToGrid/>
          <w:kern w:val="22"/>
        </w:rPr>
        <w:t>in</w:t>
      </w:r>
      <w:r w:rsidR="00D04B58" w:rsidRPr="00381E08">
        <w:rPr>
          <w:snapToGrid/>
          <w:kern w:val="22"/>
        </w:rPr>
        <w:t xml:space="preserve"> its </w:t>
      </w:r>
      <w:r w:rsidR="00430CEB">
        <w:rPr>
          <w:snapToGrid/>
          <w:kern w:val="22"/>
        </w:rPr>
        <w:t>implementation</w:t>
      </w:r>
      <w:r w:rsidR="00E76ADD" w:rsidRPr="00381E08">
        <w:t>,</w:t>
      </w:r>
      <w:r w:rsidR="00844C00" w:rsidRPr="00381E08">
        <w:rPr>
          <w:snapToGrid/>
          <w:kern w:val="22"/>
          <w:szCs w:val="22"/>
        </w:rPr>
        <w:t xml:space="preserve"> </w:t>
      </w:r>
      <w:r w:rsidR="00740E79" w:rsidRPr="00381E08">
        <w:rPr>
          <w:snapToGrid/>
          <w:kern w:val="22"/>
        </w:rPr>
        <w:t>thus</w:t>
      </w:r>
      <w:r w:rsidR="00844C00" w:rsidRPr="00381E08">
        <w:rPr>
          <w:snapToGrid/>
          <w:kern w:val="22"/>
          <w:szCs w:val="22"/>
        </w:rPr>
        <w:t xml:space="preserve"> </w:t>
      </w:r>
      <w:r w:rsidR="00A91192" w:rsidRPr="00381E08">
        <w:rPr>
          <w:snapToGrid/>
          <w:kern w:val="22"/>
        </w:rPr>
        <w:t>contribut</w:t>
      </w:r>
      <w:r w:rsidR="00740E79" w:rsidRPr="00381E08">
        <w:rPr>
          <w:snapToGrid/>
          <w:kern w:val="22"/>
        </w:rPr>
        <w:t>ing</w:t>
      </w:r>
      <w:r w:rsidR="00A91192" w:rsidRPr="00381E08">
        <w:rPr>
          <w:snapToGrid/>
          <w:kern w:val="22"/>
        </w:rPr>
        <w:t xml:space="preserve"> to increasing the</w:t>
      </w:r>
      <w:r w:rsidR="00210F4E" w:rsidRPr="00381E08">
        <w:rPr>
          <w:snapToGrid/>
          <w:kern w:val="22"/>
        </w:rPr>
        <w:t xml:space="preserve"> fair and equitable sharing of benefits that arise from the utilization of genetic resources</w:t>
      </w:r>
      <w:r w:rsidR="00C24A49" w:rsidRPr="00381E08">
        <w:rPr>
          <w:snapToGrid/>
          <w:kern w:val="22"/>
        </w:rPr>
        <w:t xml:space="preserve"> and associated traditional knowledge</w:t>
      </w:r>
      <w:r w:rsidR="00D04B58" w:rsidRPr="00381E08">
        <w:rPr>
          <w:snapToGrid/>
          <w:kern w:val="22"/>
          <w:szCs w:val="22"/>
        </w:rPr>
        <w:t xml:space="preserve">. </w:t>
      </w:r>
    </w:p>
    <w:p w14:paraId="575768C2" w14:textId="1E9F4A33" w:rsidR="00415E39" w:rsidRPr="00A271FF" w:rsidRDefault="00026B55">
      <w:pPr>
        <w:pStyle w:val="Para1"/>
        <w:numPr>
          <w:ilvl w:val="0"/>
          <w:numId w:val="36"/>
        </w:numPr>
        <w:suppressLineNumbers/>
        <w:tabs>
          <w:tab w:val="left" w:pos="720"/>
        </w:tabs>
        <w:suppressAutoHyphens/>
        <w:snapToGrid w:val="0"/>
        <w:ind w:left="0" w:firstLine="0"/>
      </w:pPr>
      <w:r w:rsidRPr="00381E08">
        <w:rPr>
          <w:kern w:val="22"/>
          <w:szCs w:val="22"/>
        </w:rPr>
        <w:t>T</w:t>
      </w:r>
      <w:r w:rsidR="009944B2" w:rsidRPr="00381E08">
        <w:rPr>
          <w:kern w:val="22"/>
          <w:szCs w:val="22"/>
        </w:rPr>
        <w:t>able</w:t>
      </w:r>
      <w:r w:rsidR="009944B2" w:rsidRPr="00A271FF">
        <w:rPr>
          <w:kern w:val="22"/>
          <w:szCs w:val="22"/>
        </w:rPr>
        <w:t xml:space="preserve"> </w:t>
      </w:r>
      <w:r w:rsidRPr="00A271FF">
        <w:rPr>
          <w:kern w:val="22"/>
          <w:szCs w:val="22"/>
        </w:rPr>
        <w:t xml:space="preserve">2 </w:t>
      </w:r>
      <w:r w:rsidR="009944B2" w:rsidRPr="00A271FF">
        <w:rPr>
          <w:kern w:val="22"/>
          <w:szCs w:val="22"/>
        </w:rPr>
        <w:t>p</w:t>
      </w:r>
      <w:r w:rsidR="009944B2" w:rsidRPr="00381E08">
        <w:rPr>
          <w:kern w:val="22"/>
          <w:szCs w:val="22"/>
        </w:rPr>
        <w:t xml:space="preserve">rovides an overview of </w:t>
      </w:r>
      <w:r w:rsidR="00527EAA">
        <w:rPr>
          <w:kern w:val="22"/>
          <w:szCs w:val="22"/>
        </w:rPr>
        <w:t xml:space="preserve">the </w:t>
      </w:r>
      <w:r w:rsidR="00E016C9" w:rsidRPr="00381E08">
        <w:rPr>
          <w:kern w:val="22"/>
          <w:szCs w:val="22"/>
        </w:rPr>
        <w:t xml:space="preserve">actors involved in </w:t>
      </w:r>
      <w:r w:rsidR="00645DE5" w:rsidRPr="00381E08">
        <w:rPr>
          <w:kern w:val="22"/>
          <w:szCs w:val="22"/>
        </w:rPr>
        <w:t xml:space="preserve">the development </w:t>
      </w:r>
      <w:r w:rsidR="0093234D" w:rsidRPr="00381E08">
        <w:rPr>
          <w:kern w:val="22"/>
          <w:szCs w:val="22"/>
        </w:rPr>
        <w:t xml:space="preserve">and implementation </w:t>
      </w:r>
      <w:r w:rsidR="00645DE5" w:rsidRPr="00381E08">
        <w:rPr>
          <w:kern w:val="22"/>
          <w:szCs w:val="22"/>
        </w:rPr>
        <w:t xml:space="preserve">of </w:t>
      </w:r>
      <w:r w:rsidR="004D7A54" w:rsidRPr="00381E08">
        <w:rPr>
          <w:kern w:val="22"/>
          <w:szCs w:val="22"/>
        </w:rPr>
        <w:t xml:space="preserve">access and benefit-sharing </w:t>
      </w:r>
      <w:r w:rsidR="00645DE5" w:rsidRPr="00381E08">
        <w:rPr>
          <w:kern w:val="22"/>
          <w:szCs w:val="22"/>
        </w:rPr>
        <w:t>systems</w:t>
      </w:r>
      <w:r w:rsidR="0029128C" w:rsidRPr="00381E08">
        <w:rPr>
          <w:kern w:val="22"/>
          <w:szCs w:val="22"/>
        </w:rPr>
        <w:t>.</w:t>
      </w:r>
      <w:r w:rsidR="002652C8" w:rsidRPr="00381E08">
        <w:rPr>
          <w:kern w:val="22"/>
          <w:szCs w:val="22"/>
        </w:rPr>
        <w:t xml:space="preserve"> When </w:t>
      </w:r>
      <w:r w:rsidR="00BF2399" w:rsidRPr="00381E08">
        <w:rPr>
          <w:kern w:val="22"/>
          <w:szCs w:val="22"/>
        </w:rPr>
        <w:t xml:space="preserve">a </w:t>
      </w:r>
      <w:r w:rsidR="003076A2" w:rsidRPr="00381E08">
        <w:rPr>
          <w:kern w:val="22"/>
          <w:szCs w:val="22"/>
        </w:rPr>
        <w:t>sector</w:t>
      </w:r>
      <w:r w:rsidR="00D45747" w:rsidRPr="00381E08">
        <w:rPr>
          <w:kern w:val="22"/>
          <w:szCs w:val="22"/>
        </w:rPr>
        <w:t xml:space="preserve"> </w:t>
      </w:r>
      <w:r w:rsidR="00BF2399" w:rsidRPr="00381E08">
        <w:rPr>
          <w:kern w:val="22"/>
          <w:szCs w:val="22"/>
        </w:rPr>
        <w:t xml:space="preserve">is referred to </w:t>
      </w:r>
      <w:r w:rsidR="00D45747" w:rsidRPr="00381E08">
        <w:rPr>
          <w:kern w:val="22"/>
          <w:szCs w:val="22"/>
        </w:rPr>
        <w:t xml:space="preserve">in the action plan, </w:t>
      </w:r>
      <w:r w:rsidR="0018502C" w:rsidRPr="00381E08">
        <w:rPr>
          <w:kern w:val="22"/>
          <w:szCs w:val="22"/>
        </w:rPr>
        <w:t>it</w:t>
      </w:r>
      <w:r w:rsidR="00BF2399" w:rsidRPr="00381E08">
        <w:rPr>
          <w:kern w:val="22"/>
          <w:szCs w:val="22"/>
        </w:rPr>
        <w:t xml:space="preserve"> </w:t>
      </w:r>
      <w:r w:rsidR="00EC3EA7" w:rsidRPr="00381E08">
        <w:rPr>
          <w:kern w:val="22"/>
          <w:szCs w:val="22"/>
        </w:rPr>
        <w:t xml:space="preserve">includes </w:t>
      </w:r>
      <w:r w:rsidR="00614ECC" w:rsidRPr="00381E08">
        <w:rPr>
          <w:kern w:val="22"/>
          <w:szCs w:val="22"/>
        </w:rPr>
        <w:t xml:space="preserve">all </w:t>
      </w:r>
      <w:r w:rsidR="00A2486A" w:rsidRPr="00381E08">
        <w:rPr>
          <w:kern w:val="22"/>
          <w:szCs w:val="22"/>
        </w:rPr>
        <w:t>different type</w:t>
      </w:r>
      <w:r w:rsidR="00667200">
        <w:rPr>
          <w:kern w:val="22"/>
          <w:szCs w:val="22"/>
        </w:rPr>
        <w:t>s</w:t>
      </w:r>
      <w:r w:rsidR="00A2486A" w:rsidRPr="00381E08">
        <w:rPr>
          <w:kern w:val="22"/>
          <w:szCs w:val="22"/>
        </w:rPr>
        <w:t xml:space="preserve"> of </w:t>
      </w:r>
      <w:r w:rsidR="00612DD8" w:rsidRPr="00381E08">
        <w:rPr>
          <w:kern w:val="22"/>
          <w:szCs w:val="22"/>
        </w:rPr>
        <w:t>actors listed for that sector.</w:t>
      </w:r>
    </w:p>
    <w:p w14:paraId="061E25F8" w14:textId="0F4EABD8" w:rsidR="00026B55" w:rsidRPr="00381E08" w:rsidRDefault="00026B55" w:rsidP="00A271FF">
      <w:pPr>
        <w:pStyle w:val="Para1"/>
        <w:suppressLineNumbers/>
        <w:tabs>
          <w:tab w:val="left" w:pos="720"/>
        </w:tabs>
        <w:suppressAutoHyphens/>
        <w:snapToGrid w:val="0"/>
        <w:jc w:val="left"/>
      </w:pPr>
      <w:r w:rsidRPr="00381E08">
        <w:t>Table 1</w:t>
      </w:r>
      <w:r w:rsidR="004B6BA1" w:rsidRPr="00381E08">
        <w:br/>
      </w:r>
      <w:r w:rsidR="004B6BA1" w:rsidRPr="00A271FF">
        <w:rPr>
          <w:b/>
          <w:bCs/>
          <w:kern w:val="22"/>
          <w:szCs w:val="22"/>
        </w:rPr>
        <w:t xml:space="preserve">Actors involved in the development and implementation of access and benefit-sharing </w:t>
      </w:r>
      <w:proofErr w:type="gramStart"/>
      <w:r w:rsidR="004B6BA1" w:rsidRPr="00A271FF">
        <w:rPr>
          <w:b/>
          <w:bCs/>
          <w:kern w:val="22"/>
          <w:szCs w:val="22"/>
        </w:rPr>
        <w:t>systems</w:t>
      </w:r>
      <w:proofErr w:type="gramEnd"/>
    </w:p>
    <w:tbl>
      <w:tblPr>
        <w:tblStyle w:val="TableGrid"/>
        <w:tblW w:w="0" w:type="auto"/>
        <w:tblLook w:val="04A0" w:firstRow="1" w:lastRow="0" w:firstColumn="1" w:lastColumn="0" w:noHBand="0" w:noVBand="1"/>
      </w:tblPr>
      <w:tblGrid>
        <w:gridCol w:w="3155"/>
        <w:gridCol w:w="6311"/>
      </w:tblGrid>
      <w:tr w:rsidR="006E2EF2" w:rsidRPr="00381E08" w14:paraId="15D11F4B" w14:textId="77777777" w:rsidTr="006E2EF2">
        <w:tc>
          <w:tcPr>
            <w:tcW w:w="3155" w:type="dxa"/>
          </w:tcPr>
          <w:p w14:paraId="79684448" w14:textId="36156FC9" w:rsidR="006E2EF2" w:rsidRPr="00A271FF" w:rsidRDefault="00D75853" w:rsidP="00123A5C">
            <w:pPr>
              <w:pStyle w:val="Para1"/>
              <w:suppressLineNumbers/>
              <w:tabs>
                <w:tab w:val="left" w:pos="720"/>
              </w:tabs>
              <w:suppressAutoHyphens/>
              <w:snapToGrid w:val="0"/>
              <w:jc w:val="left"/>
            </w:pPr>
            <w:r w:rsidRPr="00A271FF">
              <w:t xml:space="preserve">Government </w:t>
            </w:r>
          </w:p>
        </w:tc>
        <w:tc>
          <w:tcPr>
            <w:tcW w:w="6311" w:type="dxa"/>
          </w:tcPr>
          <w:p w14:paraId="02F1EB00" w14:textId="671DF832" w:rsidR="006E2EF2" w:rsidRPr="00381E08" w:rsidRDefault="00D81B4C" w:rsidP="00123A5C">
            <w:pPr>
              <w:pStyle w:val="Para1"/>
              <w:suppressLineNumbers/>
              <w:tabs>
                <w:tab w:val="left" w:pos="720"/>
              </w:tabs>
              <w:suppressAutoHyphens/>
              <w:snapToGrid w:val="0"/>
              <w:jc w:val="left"/>
              <w:rPr>
                <w:b/>
                <w:bCs/>
                <w:lang w:val="en-US"/>
              </w:rPr>
            </w:pPr>
            <w:r w:rsidRPr="00381E08">
              <w:rPr>
                <w:lang w:val="en-US"/>
              </w:rPr>
              <w:t>Access and benefit-sharing n</w:t>
            </w:r>
            <w:r w:rsidR="00D75853" w:rsidRPr="00381E08">
              <w:rPr>
                <w:lang w:val="en-US"/>
              </w:rPr>
              <w:t xml:space="preserve">ational </w:t>
            </w:r>
            <w:r w:rsidRPr="00381E08">
              <w:rPr>
                <w:lang w:val="en-US"/>
              </w:rPr>
              <w:t>f</w:t>
            </w:r>
            <w:r w:rsidR="00D75853" w:rsidRPr="00381E08">
              <w:rPr>
                <w:lang w:val="en-US"/>
              </w:rPr>
              <w:t>o</w:t>
            </w:r>
            <w:r w:rsidR="009544A4" w:rsidRPr="00381E08">
              <w:rPr>
                <w:lang w:val="en-US"/>
              </w:rPr>
              <w:t>cal</w:t>
            </w:r>
            <w:r w:rsidR="0034403C" w:rsidRPr="00381E08">
              <w:rPr>
                <w:lang w:val="en-US"/>
              </w:rPr>
              <w:t xml:space="preserve"> </w:t>
            </w:r>
            <w:r w:rsidRPr="00381E08">
              <w:rPr>
                <w:lang w:val="en-US"/>
              </w:rPr>
              <w:t>p</w:t>
            </w:r>
            <w:r w:rsidR="0034403C" w:rsidRPr="00381E08">
              <w:rPr>
                <w:lang w:val="en-US"/>
              </w:rPr>
              <w:t>oints</w:t>
            </w:r>
            <w:r w:rsidR="00E6616B" w:rsidRPr="00381E08">
              <w:rPr>
                <w:lang w:val="en-US"/>
              </w:rPr>
              <w:t xml:space="preserve">, other </w:t>
            </w:r>
            <w:r w:rsidR="000B2E75" w:rsidRPr="00381E08">
              <w:rPr>
                <w:lang w:val="en-US"/>
              </w:rPr>
              <w:t>relevant</w:t>
            </w:r>
            <w:r w:rsidR="00E6616B" w:rsidRPr="00381E08">
              <w:rPr>
                <w:lang w:val="en-US"/>
              </w:rPr>
              <w:t xml:space="preserve"> </w:t>
            </w:r>
            <w:r w:rsidR="00A64163" w:rsidRPr="00381E08">
              <w:rPr>
                <w:lang w:val="en-US"/>
              </w:rPr>
              <w:t>n</w:t>
            </w:r>
            <w:r w:rsidR="00E6616B" w:rsidRPr="00381E08">
              <w:rPr>
                <w:lang w:val="en-US"/>
              </w:rPr>
              <w:t xml:space="preserve">ational </w:t>
            </w:r>
            <w:r w:rsidR="00A64163" w:rsidRPr="00381E08">
              <w:rPr>
                <w:lang w:val="en-US"/>
              </w:rPr>
              <w:t>f</w:t>
            </w:r>
            <w:r w:rsidR="00E6616B" w:rsidRPr="00381E08">
              <w:rPr>
                <w:lang w:val="en-US"/>
              </w:rPr>
              <w:t xml:space="preserve">ocal </w:t>
            </w:r>
            <w:r w:rsidR="00A64163" w:rsidRPr="00381E08">
              <w:rPr>
                <w:lang w:val="en-US"/>
              </w:rPr>
              <w:t>p</w:t>
            </w:r>
            <w:r w:rsidR="00E6616B" w:rsidRPr="00381E08">
              <w:rPr>
                <w:lang w:val="en-US"/>
              </w:rPr>
              <w:t xml:space="preserve">oints under the </w:t>
            </w:r>
            <w:r w:rsidR="004D7A54" w:rsidRPr="00A271FF">
              <w:rPr>
                <w:lang w:val="en-US"/>
              </w:rPr>
              <w:t>Convention on Biological Diversity</w:t>
            </w:r>
            <w:r w:rsidR="0076576A" w:rsidRPr="00381E08">
              <w:rPr>
                <w:lang w:val="en-US"/>
              </w:rPr>
              <w:t xml:space="preserve">, </w:t>
            </w:r>
            <w:r w:rsidR="005C6667" w:rsidRPr="00381E08">
              <w:rPr>
                <w:lang w:val="en-US"/>
              </w:rPr>
              <w:t xml:space="preserve">representatives of </w:t>
            </w:r>
            <w:r w:rsidR="00A64163" w:rsidRPr="00381E08">
              <w:rPr>
                <w:lang w:val="en-US"/>
              </w:rPr>
              <w:t>c</w:t>
            </w:r>
            <w:r w:rsidR="00F97386" w:rsidRPr="00381E08">
              <w:rPr>
                <w:lang w:val="en-US"/>
              </w:rPr>
              <w:t>omp</w:t>
            </w:r>
            <w:r w:rsidR="002D6BD1" w:rsidRPr="00381E08">
              <w:rPr>
                <w:lang w:val="en-US"/>
              </w:rPr>
              <w:t>e</w:t>
            </w:r>
            <w:r w:rsidR="002B7E6C" w:rsidRPr="00381E08">
              <w:rPr>
                <w:lang w:val="en-US"/>
              </w:rPr>
              <w:t>te</w:t>
            </w:r>
            <w:r w:rsidR="00F97386" w:rsidRPr="00381E08">
              <w:rPr>
                <w:lang w:val="en-US"/>
              </w:rPr>
              <w:t xml:space="preserve">nt </w:t>
            </w:r>
            <w:r w:rsidR="00A64163" w:rsidRPr="00381E08">
              <w:rPr>
                <w:lang w:val="en-US"/>
              </w:rPr>
              <w:t>n</w:t>
            </w:r>
            <w:r w:rsidR="00F97386" w:rsidRPr="00381E08">
              <w:rPr>
                <w:lang w:val="en-US"/>
              </w:rPr>
              <w:t xml:space="preserve">ational </w:t>
            </w:r>
            <w:r w:rsidR="00A64163" w:rsidRPr="00381E08">
              <w:rPr>
                <w:lang w:val="en-US"/>
              </w:rPr>
              <w:t>a</w:t>
            </w:r>
            <w:r w:rsidR="00F97386" w:rsidRPr="00381E08">
              <w:rPr>
                <w:lang w:val="en-US"/>
              </w:rPr>
              <w:t>uthori</w:t>
            </w:r>
            <w:r w:rsidR="002D6BD1" w:rsidRPr="00381E08">
              <w:rPr>
                <w:lang w:val="en-US"/>
              </w:rPr>
              <w:t>ties</w:t>
            </w:r>
            <w:r w:rsidR="00C1613F" w:rsidRPr="00381E08">
              <w:rPr>
                <w:lang w:val="en-US"/>
              </w:rPr>
              <w:t>, government in</w:t>
            </w:r>
            <w:r w:rsidR="00924A75" w:rsidRPr="00381E08">
              <w:rPr>
                <w:lang w:val="en-US"/>
              </w:rPr>
              <w:t xml:space="preserve">stitutions </w:t>
            </w:r>
            <w:r w:rsidR="007D331B" w:rsidRPr="00381E08">
              <w:rPr>
                <w:lang w:val="en-US"/>
              </w:rPr>
              <w:t xml:space="preserve">with a role in </w:t>
            </w:r>
            <w:r w:rsidR="004A67D5" w:rsidRPr="00381E08">
              <w:rPr>
                <w:lang w:val="en-US"/>
              </w:rPr>
              <w:t xml:space="preserve">the </w:t>
            </w:r>
            <w:r w:rsidR="004D7A54" w:rsidRPr="00381E08">
              <w:rPr>
                <w:lang w:val="en-US"/>
              </w:rPr>
              <w:t xml:space="preserve">access and benefit-sharing </w:t>
            </w:r>
            <w:r w:rsidR="001D1679" w:rsidRPr="00381E08">
              <w:rPr>
                <w:lang w:val="en-US"/>
              </w:rPr>
              <w:t>system (</w:t>
            </w:r>
            <w:proofErr w:type="gramStart"/>
            <w:r w:rsidR="00A64163" w:rsidRPr="00381E08">
              <w:rPr>
                <w:lang w:val="en-US"/>
              </w:rPr>
              <w:t>e.g.</w:t>
            </w:r>
            <w:proofErr w:type="gramEnd"/>
            <w:r w:rsidR="00A64163" w:rsidRPr="00381E08">
              <w:rPr>
                <w:lang w:val="en-US"/>
              </w:rPr>
              <w:t xml:space="preserve"> </w:t>
            </w:r>
            <w:r w:rsidR="001D1679" w:rsidRPr="00381E08">
              <w:rPr>
                <w:lang w:val="en-US"/>
              </w:rPr>
              <w:t xml:space="preserve">checkpoints </w:t>
            </w:r>
            <w:r w:rsidR="00A64163" w:rsidRPr="00381E08">
              <w:rPr>
                <w:lang w:val="en-US"/>
              </w:rPr>
              <w:t xml:space="preserve">and </w:t>
            </w:r>
            <w:r w:rsidR="001D1679" w:rsidRPr="00381E08">
              <w:rPr>
                <w:lang w:val="en-US"/>
              </w:rPr>
              <w:t>publishing authorities</w:t>
            </w:r>
            <w:r w:rsidR="00185BA9" w:rsidRPr="00381E08">
              <w:rPr>
                <w:lang w:val="en-US"/>
              </w:rPr>
              <w:t>)</w:t>
            </w:r>
            <w:r w:rsidR="00FB258A" w:rsidRPr="00381E08">
              <w:rPr>
                <w:lang w:val="en-US"/>
              </w:rPr>
              <w:t xml:space="preserve"> and</w:t>
            </w:r>
            <w:r w:rsidR="002D6BD1" w:rsidRPr="00381E08">
              <w:rPr>
                <w:lang w:val="en-US"/>
              </w:rPr>
              <w:t xml:space="preserve"> </w:t>
            </w:r>
            <w:r w:rsidR="000B2E75" w:rsidRPr="00381E08">
              <w:rPr>
                <w:lang w:val="en-US"/>
              </w:rPr>
              <w:t xml:space="preserve">line </w:t>
            </w:r>
            <w:r w:rsidR="00D65289" w:rsidRPr="00381E08">
              <w:rPr>
                <w:lang w:val="en-US"/>
              </w:rPr>
              <w:t>ministries</w:t>
            </w:r>
            <w:r w:rsidR="000B2E75" w:rsidRPr="00381E08">
              <w:rPr>
                <w:lang w:val="en-US"/>
              </w:rPr>
              <w:t>,</w:t>
            </w:r>
            <w:r w:rsidR="006C66CC" w:rsidRPr="00381E08">
              <w:rPr>
                <w:lang w:val="en-US"/>
              </w:rPr>
              <w:t xml:space="preserve"> agencies and</w:t>
            </w:r>
            <w:r w:rsidR="000B2E75" w:rsidRPr="00381E08">
              <w:rPr>
                <w:lang w:val="en-US"/>
              </w:rPr>
              <w:t xml:space="preserve"> </w:t>
            </w:r>
            <w:r w:rsidR="002428B5" w:rsidRPr="00381E08">
              <w:rPr>
                <w:lang w:val="en-US"/>
              </w:rPr>
              <w:t>policymakers</w:t>
            </w:r>
          </w:p>
        </w:tc>
      </w:tr>
      <w:tr w:rsidR="006E2EF2" w:rsidRPr="00381E08" w14:paraId="369452D5" w14:textId="77777777" w:rsidTr="006E2EF2">
        <w:tc>
          <w:tcPr>
            <w:tcW w:w="3155" w:type="dxa"/>
          </w:tcPr>
          <w:p w14:paraId="12AA2DE2" w14:textId="7F4E3FA5" w:rsidR="006E2EF2" w:rsidRPr="00A271FF" w:rsidRDefault="00DB6738" w:rsidP="00123A5C">
            <w:pPr>
              <w:pStyle w:val="Para1"/>
              <w:suppressLineNumbers/>
              <w:tabs>
                <w:tab w:val="left" w:pos="720"/>
              </w:tabs>
              <w:suppressAutoHyphens/>
              <w:snapToGrid w:val="0"/>
              <w:jc w:val="left"/>
              <w:rPr>
                <w:lang w:val="en-US"/>
              </w:rPr>
            </w:pPr>
            <w:r w:rsidRPr="00A271FF">
              <w:rPr>
                <w:lang w:val="en-US"/>
              </w:rPr>
              <w:t>Indigenous peoples and local communities</w:t>
            </w:r>
          </w:p>
        </w:tc>
        <w:tc>
          <w:tcPr>
            <w:tcW w:w="6311" w:type="dxa"/>
          </w:tcPr>
          <w:p w14:paraId="43ABF2F4" w14:textId="1662998E" w:rsidR="006E2EF2" w:rsidRPr="00381E08" w:rsidRDefault="00AE1BEC" w:rsidP="00123A5C">
            <w:pPr>
              <w:pStyle w:val="Para1"/>
              <w:suppressLineNumbers/>
              <w:tabs>
                <w:tab w:val="left" w:pos="720"/>
              </w:tabs>
              <w:suppressAutoHyphens/>
              <w:snapToGrid w:val="0"/>
              <w:jc w:val="left"/>
              <w:rPr>
                <w:lang w:val="en-US"/>
              </w:rPr>
            </w:pPr>
            <w:r w:rsidRPr="00381E08">
              <w:rPr>
                <w:lang w:val="en-US"/>
              </w:rPr>
              <w:t xml:space="preserve">Leaders and representatives </w:t>
            </w:r>
            <w:r w:rsidR="00C10EC9" w:rsidRPr="00381E08">
              <w:rPr>
                <w:lang w:val="en-US"/>
              </w:rPr>
              <w:t xml:space="preserve">of </w:t>
            </w:r>
            <w:r w:rsidR="00560B98" w:rsidRPr="00381E08">
              <w:rPr>
                <w:lang w:val="en-US"/>
              </w:rPr>
              <w:t>ind</w:t>
            </w:r>
            <w:r w:rsidR="001A5C50" w:rsidRPr="00381E08">
              <w:rPr>
                <w:lang w:val="en-US"/>
              </w:rPr>
              <w:t>igenous peoples and local communities</w:t>
            </w:r>
          </w:p>
        </w:tc>
      </w:tr>
      <w:tr w:rsidR="00D75853" w:rsidRPr="00381E08" w14:paraId="40253388" w14:textId="77777777">
        <w:tc>
          <w:tcPr>
            <w:tcW w:w="3155" w:type="dxa"/>
          </w:tcPr>
          <w:p w14:paraId="3EED7A8D" w14:textId="6711007B" w:rsidR="00D75853" w:rsidRPr="00A271FF" w:rsidRDefault="007866C0" w:rsidP="00123A5C">
            <w:pPr>
              <w:pStyle w:val="Para1"/>
              <w:suppressLineNumbers/>
              <w:tabs>
                <w:tab w:val="left" w:pos="720"/>
              </w:tabs>
              <w:suppressAutoHyphens/>
              <w:snapToGrid w:val="0"/>
              <w:jc w:val="left"/>
              <w:rPr>
                <w:lang w:val="en-US"/>
              </w:rPr>
            </w:pPr>
            <w:r w:rsidRPr="00A271FF">
              <w:rPr>
                <w:lang w:val="en-US"/>
              </w:rPr>
              <w:t>Research community</w:t>
            </w:r>
          </w:p>
        </w:tc>
        <w:tc>
          <w:tcPr>
            <w:tcW w:w="6311" w:type="dxa"/>
          </w:tcPr>
          <w:p w14:paraId="378338C2" w14:textId="73355FD7" w:rsidR="00D75853" w:rsidRPr="00381E08" w:rsidRDefault="00FD7F2B" w:rsidP="00123A5C">
            <w:pPr>
              <w:pStyle w:val="Para1"/>
              <w:suppressLineNumbers/>
              <w:tabs>
                <w:tab w:val="left" w:pos="720"/>
              </w:tabs>
              <w:suppressAutoHyphens/>
              <w:snapToGrid w:val="0"/>
              <w:jc w:val="left"/>
              <w:rPr>
                <w:lang w:val="en-US"/>
              </w:rPr>
            </w:pPr>
            <w:r w:rsidRPr="00381E08">
              <w:rPr>
                <w:lang w:val="en-US"/>
              </w:rPr>
              <w:t xml:space="preserve">Researchers, </w:t>
            </w:r>
            <w:r w:rsidR="007066D7" w:rsidRPr="00381E08">
              <w:rPr>
                <w:lang w:val="en-US"/>
              </w:rPr>
              <w:t>scienti</w:t>
            </w:r>
            <w:r w:rsidR="00443582" w:rsidRPr="00381E08">
              <w:rPr>
                <w:lang w:val="en-US"/>
              </w:rPr>
              <w:t>sts</w:t>
            </w:r>
            <w:r w:rsidR="007066D7" w:rsidRPr="00381E08">
              <w:rPr>
                <w:lang w:val="en-US"/>
              </w:rPr>
              <w:t xml:space="preserve">, </w:t>
            </w:r>
            <w:r w:rsidR="007D3122">
              <w:rPr>
                <w:lang w:val="en-US"/>
              </w:rPr>
              <w:t>academics</w:t>
            </w:r>
            <w:r w:rsidR="00ED5AA4" w:rsidRPr="00381E08">
              <w:rPr>
                <w:lang w:val="en-US"/>
              </w:rPr>
              <w:t xml:space="preserve">, </w:t>
            </w:r>
            <w:r w:rsidR="00396F71" w:rsidRPr="00381E08">
              <w:rPr>
                <w:lang w:val="en-US"/>
              </w:rPr>
              <w:t>botanical gar</w:t>
            </w:r>
            <w:r w:rsidR="00085D38" w:rsidRPr="00381E08">
              <w:rPr>
                <w:lang w:val="en-US"/>
              </w:rPr>
              <w:t>dens, seed banks</w:t>
            </w:r>
          </w:p>
        </w:tc>
      </w:tr>
      <w:tr w:rsidR="00D75853" w:rsidRPr="00381E08" w14:paraId="5810E602" w14:textId="77777777">
        <w:tc>
          <w:tcPr>
            <w:tcW w:w="3155" w:type="dxa"/>
          </w:tcPr>
          <w:p w14:paraId="16166166" w14:textId="1879899C" w:rsidR="00D75853" w:rsidRPr="00A271FF" w:rsidRDefault="002953A3" w:rsidP="00123A5C">
            <w:pPr>
              <w:pStyle w:val="Para1"/>
              <w:suppressLineNumbers/>
              <w:tabs>
                <w:tab w:val="left" w:pos="720"/>
              </w:tabs>
              <w:suppressAutoHyphens/>
              <w:snapToGrid w:val="0"/>
              <w:jc w:val="left"/>
              <w:rPr>
                <w:lang w:val="en-US"/>
              </w:rPr>
            </w:pPr>
            <w:r w:rsidRPr="00A271FF">
              <w:rPr>
                <w:lang w:val="en-US"/>
              </w:rPr>
              <w:lastRenderedPageBreak/>
              <w:t>Business sector</w:t>
            </w:r>
          </w:p>
        </w:tc>
        <w:tc>
          <w:tcPr>
            <w:tcW w:w="6311" w:type="dxa"/>
          </w:tcPr>
          <w:p w14:paraId="73A33ABA" w14:textId="009EA175" w:rsidR="00D75853" w:rsidRPr="00381E08" w:rsidRDefault="00825692" w:rsidP="00123A5C">
            <w:pPr>
              <w:pStyle w:val="Para1"/>
              <w:suppressLineNumbers/>
              <w:tabs>
                <w:tab w:val="left" w:pos="720"/>
              </w:tabs>
              <w:suppressAutoHyphens/>
              <w:snapToGrid w:val="0"/>
              <w:jc w:val="left"/>
              <w:rPr>
                <w:lang w:val="en-US"/>
              </w:rPr>
            </w:pPr>
            <w:r w:rsidRPr="00381E08">
              <w:rPr>
                <w:lang w:val="en-US"/>
              </w:rPr>
              <w:t>Representatives of s</w:t>
            </w:r>
            <w:r w:rsidR="00CF0E14" w:rsidRPr="00381E08">
              <w:rPr>
                <w:lang w:val="en-US"/>
              </w:rPr>
              <w:t>mall and medium</w:t>
            </w:r>
            <w:r w:rsidR="00DB6E45" w:rsidRPr="00381E08">
              <w:rPr>
                <w:lang w:val="en-US"/>
              </w:rPr>
              <w:t>-</w:t>
            </w:r>
            <w:r w:rsidR="00F350A7" w:rsidRPr="00381E08">
              <w:rPr>
                <w:lang w:val="en-US"/>
              </w:rPr>
              <w:t>sized</w:t>
            </w:r>
            <w:r w:rsidR="00CF0E14" w:rsidRPr="00381E08">
              <w:rPr>
                <w:lang w:val="en-US"/>
              </w:rPr>
              <w:t xml:space="preserve"> enterprises,</w:t>
            </w:r>
            <w:r w:rsidR="007B33CA" w:rsidRPr="00381E08">
              <w:rPr>
                <w:lang w:val="en-US"/>
              </w:rPr>
              <w:t xml:space="preserve"> private business</w:t>
            </w:r>
            <w:r w:rsidR="00952D0A">
              <w:rPr>
                <w:lang w:val="en-US"/>
              </w:rPr>
              <w:t>es</w:t>
            </w:r>
            <w:r w:rsidR="007B33CA" w:rsidRPr="00381E08">
              <w:rPr>
                <w:lang w:val="en-US"/>
              </w:rPr>
              <w:t xml:space="preserve">, </w:t>
            </w:r>
            <w:proofErr w:type="gramStart"/>
            <w:r w:rsidR="003F6761" w:rsidRPr="00381E08">
              <w:rPr>
                <w:lang w:val="en-US"/>
              </w:rPr>
              <w:t>companies</w:t>
            </w:r>
            <w:proofErr w:type="gramEnd"/>
            <w:r w:rsidR="00E13A4F" w:rsidRPr="00381E08">
              <w:rPr>
                <w:lang w:val="en-US"/>
              </w:rPr>
              <w:t xml:space="preserve"> and</w:t>
            </w:r>
            <w:r w:rsidRPr="00381E08">
              <w:rPr>
                <w:lang w:val="en-US"/>
              </w:rPr>
              <w:t xml:space="preserve"> </w:t>
            </w:r>
            <w:r w:rsidR="007B33CA" w:rsidRPr="00381E08">
              <w:rPr>
                <w:lang w:val="en-US"/>
              </w:rPr>
              <w:t>industries</w:t>
            </w:r>
            <w:r w:rsidR="00085E9E" w:rsidRPr="00381E08">
              <w:rPr>
                <w:lang w:val="en-US"/>
              </w:rPr>
              <w:t xml:space="preserve"> from </w:t>
            </w:r>
            <w:r w:rsidR="00DB6E45" w:rsidRPr="00381E08">
              <w:rPr>
                <w:lang w:val="en-US"/>
              </w:rPr>
              <w:t xml:space="preserve">sectors </w:t>
            </w:r>
            <w:r w:rsidR="009527A7" w:rsidRPr="00381E08">
              <w:rPr>
                <w:lang w:val="en-US"/>
              </w:rPr>
              <w:t>relevant</w:t>
            </w:r>
            <w:r w:rsidR="00085E9E" w:rsidRPr="00381E08">
              <w:rPr>
                <w:lang w:val="en-US"/>
              </w:rPr>
              <w:t xml:space="preserve"> </w:t>
            </w:r>
            <w:r w:rsidR="00DB6E45" w:rsidRPr="00A271FF">
              <w:rPr>
                <w:lang w:val="en-US"/>
              </w:rPr>
              <w:t>to access</w:t>
            </w:r>
            <w:r w:rsidR="00DB6E45" w:rsidRPr="00381E08">
              <w:rPr>
                <w:lang w:val="en-US"/>
              </w:rPr>
              <w:t xml:space="preserve"> and benefit-sharing </w:t>
            </w:r>
            <w:r w:rsidR="009527A7" w:rsidRPr="00381E08">
              <w:rPr>
                <w:lang w:val="en-US"/>
              </w:rPr>
              <w:t>(</w:t>
            </w:r>
            <w:r w:rsidR="00CC4C1A" w:rsidRPr="00381E08">
              <w:rPr>
                <w:lang w:val="en-US"/>
              </w:rPr>
              <w:t xml:space="preserve">agriculture, biotechnology, botanicals, </w:t>
            </w:r>
            <w:r w:rsidR="00300868" w:rsidRPr="00381E08">
              <w:rPr>
                <w:lang w:val="en-US"/>
              </w:rPr>
              <w:t>cosmetics,</w:t>
            </w:r>
            <w:r w:rsidR="006C66CC" w:rsidRPr="00381E08">
              <w:rPr>
                <w:lang w:val="en-US"/>
              </w:rPr>
              <w:t xml:space="preserve"> nutraceuticals,</w:t>
            </w:r>
            <w:r w:rsidR="00300868" w:rsidRPr="00381E08">
              <w:rPr>
                <w:lang w:val="en-US"/>
              </w:rPr>
              <w:t xml:space="preserve"> food and beverage</w:t>
            </w:r>
            <w:r w:rsidR="00900AB7">
              <w:rPr>
                <w:lang w:val="en-US"/>
              </w:rPr>
              <w:t>s</w:t>
            </w:r>
            <w:r w:rsidR="00300868" w:rsidRPr="00A271FF">
              <w:rPr>
                <w:lang w:val="en-US"/>
              </w:rPr>
              <w:t xml:space="preserve">, </w:t>
            </w:r>
            <w:r w:rsidR="00B35191" w:rsidRPr="00A271FF">
              <w:rPr>
                <w:lang w:val="en-US"/>
              </w:rPr>
              <w:t>and</w:t>
            </w:r>
            <w:r w:rsidR="00B35191" w:rsidRPr="00381E08">
              <w:rPr>
                <w:lang w:val="en-US"/>
              </w:rPr>
              <w:t xml:space="preserve"> </w:t>
            </w:r>
            <w:r w:rsidR="00300868" w:rsidRPr="00381E08">
              <w:rPr>
                <w:lang w:val="en-US"/>
              </w:rPr>
              <w:t>pharmaceuticals</w:t>
            </w:r>
            <w:r w:rsidR="0010115C" w:rsidRPr="00381E08">
              <w:rPr>
                <w:lang w:val="en-US"/>
              </w:rPr>
              <w:t>)</w:t>
            </w:r>
          </w:p>
        </w:tc>
      </w:tr>
      <w:tr w:rsidR="007866C0" w:rsidRPr="00381E08" w14:paraId="544C1515" w14:textId="77777777">
        <w:tc>
          <w:tcPr>
            <w:tcW w:w="3155" w:type="dxa"/>
          </w:tcPr>
          <w:p w14:paraId="6EC75713" w14:textId="7FC3602A" w:rsidR="007866C0" w:rsidRPr="00A271FF" w:rsidRDefault="001208FB" w:rsidP="00123A5C">
            <w:pPr>
              <w:pStyle w:val="Para1"/>
              <w:suppressLineNumbers/>
              <w:tabs>
                <w:tab w:val="left" w:pos="720"/>
              </w:tabs>
              <w:suppressAutoHyphens/>
              <w:snapToGrid w:val="0"/>
              <w:jc w:val="left"/>
              <w:rPr>
                <w:lang w:val="en-US"/>
              </w:rPr>
            </w:pPr>
            <w:r w:rsidRPr="00A271FF">
              <w:rPr>
                <w:lang w:val="en-US"/>
              </w:rPr>
              <w:t>Civil society</w:t>
            </w:r>
          </w:p>
        </w:tc>
        <w:tc>
          <w:tcPr>
            <w:tcW w:w="6311" w:type="dxa"/>
          </w:tcPr>
          <w:p w14:paraId="70645635" w14:textId="666C2062" w:rsidR="007866C0" w:rsidRPr="00381E08" w:rsidRDefault="00046ABF" w:rsidP="00123A5C">
            <w:pPr>
              <w:pStyle w:val="Para1"/>
              <w:suppressLineNumbers/>
              <w:tabs>
                <w:tab w:val="left" w:pos="720"/>
              </w:tabs>
              <w:suppressAutoHyphens/>
              <w:snapToGrid w:val="0"/>
              <w:jc w:val="left"/>
              <w:rPr>
                <w:lang w:val="en-US"/>
              </w:rPr>
            </w:pPr>
            <w:r w:rsidRPr="00381E08">
              <w:rPr>
                <w:lang w:val="en-US"/>
              </w:rPr>
              <w:t xml:space="preserve">Representatives of </w:t>
            </w:r>
            <w:r w:rsidR="001208FB" w:rsidRPr="00381E08">
              <w:rPr>
                <w:lang w:val="en-US"/>
              </w:rPr>
              <w:t>women</w:t>
            </w:r>
            <w:r w:rsidR="00B35191" w:rsidRPr="00381E08">
              <w:rPr>
                <w:lang w:val="en-US"/>
              </w:rPr>
              <w:t>’s</w:t>
            </w:r>
            <w:r w:rsidR="001208FB" w:rsidRPr="00381E08">
              <w:rPr>
                <w:lang w:val="en-US"/>
              </w:rPr>
              <w:t xml:space="preserve"> </w:t>
            </w:r>
            <w:r w:rsidR="00FF5024">
              <w:rPr>
                <w:lang w:val="en-US"/>
              </w:rPr>
              <w:t xml:space="preserve">and youth </w:t>
            </w:r>
            <w:r w:rsidR="001208FB" w:rsidRPr="00381E08">
              <w:rPr>
                <w:lang w:val="en-US"/>
              </w:rPr>
              <w:t xml:space="preserve">groups, </w:t>
            </w:r>
            <w:r w:rsidR="003E524E" w:rsidRPr="00A271FF">
              <w:rPr>
                <w:lang w:val="en-US"/>
              </w:rPr>
              <w:t xml:space="preserve">non-governmental </w:t>
            </w:r>
            <w:proofErr w:type="gramStart"/>
            <w:r w:rsidR="003E524E" w:rsidRPr="00A271FF">
              <w:rPr>
                <w:lang w:val="en-US"/>
              </w:rPr>
              <w:t>organization</w:t>
            </w:r>
            <w:r w:rsidR="003E524E" w:rsidRPr="00381E08">
              <w:rPr>
                <w:lang w:val="en-US"/>
              </w:rPr>
              <w:t>s</w:t>
            </w:r>
            <w:proofErr w:type="gramEnd"/>
            <w:r w:rsidR="008A094A" w:rsidRPr="00381E08">
              <w:rPr>
                <w:lang w:val="en-US"/>
              </w:rPr>
              <w:t xml:space="preserve"> or other local stakeholder groups</w:t>
            </w:r>
          </w:p>
        </w:tc>
      </w:tr>
    </w:tbl>
    <w:p w14:paraId="7C685D31" w14:textId="49B54428" w:rsidR="004409F8" w:rsidRPr="00381E08" w:rsidRDefault="004409F8" w:rsidP="00F40097">
      <w:pPr>
        <w:pStyle w:val="Heading2"/>
        <w:numPr>
          <w:ilvl w:val="0"/>
          <w:numId w:val="4"/>
        </w:numPr>
        <w:tabs>
          <w:tab w:val="clear" w:pos="720"/>
        </w:tabs>
        <w:ind w:left="0" w:firstLine="0"/>
      </w:pPr>
      <w:r w:rsidRPr="00381E08">
        <w:t>How to use the capacity-building and development action plan</w:t>
      </w:r>
    </w:p>
    <w:p w14:paraId="1EC46FB9" w14:textId="57A81A32" w:rsidR="00765CA8" w:rsidRPr="00381E08" w:rsidRDefault="005A1B37" w:rsidP="00A271FF">
      <w:pPr>
        <w:pStyle w:val="Para1"/>
        <w:numPr>
          <w:ilvl w:val="0"/>
          <w:numId w:val="36"/>
        </w:numPr>
        <w:suppressLineNumbers/>
        <w:tabs>
          <w:tab w:val="left" w:pos="720"/>
        </w:tabs>
        <w:suppressAutoHyphens/>
        <w:snapToGrid w:val="0"/>
        <w:ind w:left="0" w:firstLine="0"/>
      </w:pPr>
      <w:r w:rsidRPr="00381E08">
        <w:rPr>
          <w:kern w:val="22"/>
        </w:rPr>
        <w:t xml:space="preserve">The action plan </w:t>
      </w:r>
      <w:r w:rsidR="003B1DDD" w:rsidRPr="00381E08">
        <w:rPr>
          <w:kern w:val="22"/>
        </w:rPr>
        <w:t xml:space="preserve">can be used </w:t>
      </w:r>
      <w:r w:rsidR="007A3A5F" w:rsidRPr="00381E08">
        <w:rPr>
          <w:kern w:val="22"/>
        </w:rPr>
        <w:t>for various purposes</w:t>
      </w:r>
      <w:r w:rsidR="00C74403" w:rsidRPr="00381E08">
        <w:rPr>
          <w:kern w:val="22"/>
        </w:rPr>
        <w:t>,</w:t>
      </w:r>
      <w:r w:rsidR="00CA2171" w:rsidRPr="00381E08">
        <w:rPr>
          <w:kern w:val="22"/>
        </w:rPr>
        <w:t xml:space="preserve"> </w:t>
      </w:r>
      <w:r w:rsidR="000F2064" w:rsidRPr="00381E08">
        <w:rPr>
          <w:kern w:val="22"/>
        </w:rPr>
        <w:t xml:space="preserve">including </w:t>
      </w:r>
      <w:r w:rsidR="00792987" w:rsidRPr="00381E08">
        <w:rPr>
          <w:kern w:val="22"/>
        </w:rPr>
        <w:t xml:space="preserve">(a) </w:t>
      </w:r>
      <w:r w:rsidR="00CA2171" w:rsidRPr="00381E08">
        <w:rPr>
          <w:kern w:val="22"/>
        </w:rPr>
        <w:t xml:space="preserve">the design of capacity-building and development </w:t>
      </w:r>
      <w:r w:rsidR="0091414C" w:rsidRPr="00381E08">
        <w:rPr>
          <w:kern w:val="22"/>
        </w:rPr>
        <w:t>programmes and projects</w:t>
      </w:r>
      <w:r w:rsidR="0038729D" w:rsidRPr="00381E08">
        <w:rPr>
          <w:kern w:val="22"/>
        </w:rPr>
        <w:t xml:space="preserve"> at the global, regional and national levels</w:t>
      </w:r>
      <w:r w:rsidR="0091414C" w:rsidRPr="00381E08">
        <w:rPr>
          <w:kern w:val="22"/>
        </w:rPr>
        <w:t xml:space="preserve"> to</w:t>
      </w:r>
      <w:r w:rsidR="00D24C1B" w:rsidRPr="00381E08">
        <w:rPr>
          <w:kern w:val="22"/>
        </w:rPr>
        <w:t xml:space="preserve"> support the implementation of the Protocol</w:t>
      </w:r>
      <w:r w:rsidR="00792987" w:rsidRPr="00381E08">
        <w:rPr>
          <w:kern w:val="22"/>
        </w:rPr>
        <w:t xml:space="preserve">; (b) </w:t>
      </w:r>
      <w:r w:rsidR="00DB2EEA" w:rsidRPr="00381E08">
        <w:rPr>
          <w:kern w:val="22"/>
        </w:rPr>
        <w:t xml:space="preserve">the </w:t>
      </w:r>
      <w:r w:rsidR="00BB76CD" w:rsidRPr="00381E08">
        <w:rPr>
          <w:kern w:val="22"/>
        </w:rPr>
        <w:t xml:space="preserve">development of national </w:t>
      </w:r>
      <w:r w:rsidR="007E3048" w:rsidRPr="00381E08">
        <w:rPr>
          <w:kern w:val="22"/>
        </w:rPr>
        <w:t xml:space="preserve">strategies and </w:t>
      </w:r>
      <w:r w:rsidR="00BB76CD" w:rsidRPr="00381E08">
        <w:rPr>
          <w:kern w:val="22"/>
        </w:rPr>
        <w:t xml:space="preserve">programmes </w:t>
      </w:r>
      <w:r w:rsidR="007E3048" w:rsidRPr="00381E08">
        <w:rPr>
          <w:kern w:val="22"/>
        </w:rPr>
        <w:t xml:space="preserve">to implement the Protocol; (c) </w:t>
      </w:r>
      <w:r w:rsidR="00DB2EEA" w:rsidRPr="00381E08">
        <w:rPr>
          <w:kern w:val="22"/>
        </w:rPr>
        <w:t xml:space="preserve">the </w:t>
      </w:r>
      <w:r w:rsidR="000148A2" w:rsidRPr="00381E08">
        <w:rPr>
          <w:kern w:val="22"/>
        </w:rPr>
        <w:t xml:space="preserve">development of capacity-building plans related to the Protocol as part of </w:t>
      </w:r>
      <w:r w:rsidR="006D1025" w:rsidRPr="00381E08">
        <w:rPr>
          <w:kern w:val="22"/>
        </w:rPr>
        <w:t>n</w:t>
      </w:r>
      <w:r w:rsidR="00AD0190" w:rsidRPr="00381E08">
        <w:rPr>
          <w:kern w:val="22"/>
        </w:rPr>
        <w:t xml:space="preserve">ational </w:t>
      </w:r>
      <w:r w:rsidR="006D1025" w:rsidRPr="00381E08">
        <w:rPr>
          <w:kern w:val="22"/>
        </w:rPr>
        <w:t>b</w:t>
      </w:r>
      <w:r w:rsidR="00AD0190" w:rsidRPr="00381E08">
        <w:rPr>
          <w:kern w:val="22"/>
        </w:rPr>
        <w:t xml:space="preserve">iodiversity </w:t>
      </w:r>
      <w:r w:rsidR="006D1025" w:rsidRPr="00381E08">
        <w:rPr>
          <w:kern w:val="22"/>
        </w:rPr>
        <w:t>s</w:t>
      </w:r>
      <w:r w:rsidR="00556E8F" w:rsidRPr="00381E08">
        <w:rPr>
          <w:kern w:val="22"/>
        </w:rPr>
        <w:t xml:space="preserve">trategies and </w:t>
      </w:r>
      <w:r w:rsidR="006D1025" w:rsidRPr="00381E08">
        <w:rPr>
          <w:kern w:val="22"/>
        </w:rPr>
        <w:t>a</w:t>
      </w:r>
      <w:r w:rsidR="00556E8F" w:rsidRPr="00381E08">
        <w:rPr>
          <w:kern w:val="22"/>
        </w:rPr>
        <w:t xml:space="preserve">ction </w:t>
      </w:r>
      <w:r w:rsidR="006D1025" w:rsidRPr="00381E08">
        <w:rPr>
          <w:kern w:val="22"/>
        </w:rPr>
        <w:t>p</w:t>
      </w:r>
      <w:r w:rsidR="00556E8F" w:rsidRPr="00381E08">
        <w:rPr>
          <w:kern w:val="22"/>
        </w:rPr>
        <w:t>lans</w:t>
      </w:r>
      <w:r w:rsidR="00556E8F" w:rsidRPr="00381E08">
        <w:rPr>
          <w:kern w:val="22"/>
          <w:szCs w:val="22"/>
        </w:rPr>
        <w:t xml:space="preserve">; </w:t>
      </w:r>
      <w:r w:rsidR="00D842B2" w:rsidRPr="00381E08">
        <w:rPr>
          <w:kern w:val="22"/>
          <w:szCs w:val="22"/>
        </w:rPr>
        <w:t>(</w:t>
      </w:r>
      <w:r w:rsidR="002F4414" w:rsidRPr="00381E08">
        <w:rPr>
          <w:kern w:val="22"/>
        </w:rPr>
        <w:t xml:space="preserve">d) </w:t>
      </w:r>
      <w:r w:rsidR="00C750AF" w:rsidRPr="00381E08">
        <w:rPr>
          <w:kern w:val="22"/>
        </w:rPr>
        <w:t xml:space="preserve">as a reference </w:t>
      </w:r>
      <w:r w:rsidR="00C742D8" w:rsidRPr="00381E08">
        <w:rPr>
          <w:kern w:val="22"/>
        </w:rPr>
        <w:t>to guide</w:t>
      </w:r>
      <w:r w:rsidR="00C750AF" w:rsidRPr="00381E08">
        <w:rPr>
          <w:kern w:val="22"/>
          <w:szCs w:val="22"/>
        </w:rPr>
        <w:t xml:space="preserve"> </w:t>
      </w:r>
      <w:r w:rsidR="00C742D8" w:rsidRPr="00381E08">
        <w:rPr>
          <w:kern w:val="22"/>
        </w:rPr>
        <w:t>the</w:t>
      </w:r>
      <w:r w:rsidR="00C750AF" w:rsidRPr="00381E08">
        <w:rPr>
          <w:kern w:val="22"/>
          <w:szCs w:val="22"/>
        </w:rPr>
        <w:t xml:space="preserve"> </w:t>
      </w:r>
      <w:r w:rsidR="005E35A9" w:rsidRPr="00381E08">
        <w:rPr>
          <w:kern w:val="22"/>
        </w:rPr>
        <w:t xml:space="preserve">capacity-building and development programmatic </w:t>
      </w:r>
      <w:r w:rsidR="005E35A9" w:rsidRPr="00381E08">
        <w:rPr>
          <w:snapToGrid/>
          <w:kern w:val="22"/>
        </w:rPr>
        <w:t>directions</w:t>
      </w:r>
      <w:r w:rsidR="00C742D8" w:rsidRPr="00381E08">
        <w:rPr>
          <w:kern w:val="22"/>
        </w:rPr>
        <w:t xml:space="preserve"> of the</w:t>
      </w:r>
      <w:r w:rsidR="00CB40E4" w:rsidRPr="00381E08">
        <w:rPr>
          <w:kern w:val="22"/>
        </w:rPr>
        <w:t xml:space="preserve"> </w:t>
      </w:r>
      <w:r w:rsidR="00C742D8" w:rsidRPr="00381E08">
        <w:rPr>
          <w:kern w:val="22"/>
        </w:rPr>
        <w:t>financial mechanism</w:t>
      </w:r>
      <w:r w:rsidR="002165C5" w:rsidRPr="00381E08">
        <w:rPr>
          <w:kern w:val="22"/>
        </w:rPr>
        <w:t xml:space="preserve"> of the Protocol</w:t>
      </w:r>
      <w:r w:rsidR="00CB40E4" w:rsidRPr="00381E08">
        <w:rPr>
          <w:kern w:val="22"/>
        </w:rPr>
        <w:t xml:space="preserve">, the Global </w:t>
      </w:r>
      <w:r w:rsidR="00C742D8" w:rsidRPr="00381E08">
        <w:rPr>
          <w:kern w:val="22"/>
        </w:rPr>
        <w:t>E</w:t>
      </w:r>
      <w:r w:rsidR="00CB40E4" w:rsidRPr="00381E08">
        <w:rPr>
          <w:kern w:val="22"/>
        </w:rPr>
        <w:t>nvironmental Facility</w:t>
      </w:r>
      <w:r w:rsidR="00885FE8" w:rsidRPr="00381E08">
        <w:rPr>
          <w:kern w:val="22"/>
        </w:rPr>
        <w:t xml:space="preserve"> and other donors;</w:t>
      </w:r>
      <w:r w:rsidR="003D1CC3" w:rsidRPr="00381E08">
        <w:rPr>
          <w:kern w:val="22"/>
        </w:rPr>
        <w:t xml:space="preserve"> </w:t>
      </w:r>
      <w:r w:rsidR="007A3A5F" w:rsidRPr="00381E08">
        <w:rPr>
          <w:kern w:val="22"/>
        </w:rPr>
        <w:t xml:space="preserve">and </w:t>
      </w:r>
      <w:r w:rsidR="003D1CC3" w:rsidRPr="00381E08">
        <w:rPr>
          <w:kern w:val="22"/>
        </w:rPr>
        <w:t>(e) as a tool to foster</w:t>
      </w:r>
      <w:r w:rsidR="00DC21D3" w:rsidRPr="00381E08">
        <w:rPr>
          <w:kern w:val="22"/>
        </w:rPr>
        <w:t xml:space="preserve"> the engagement of </w:t>
      </w:r>
      <w:r w:rsidR="00DF1F02" w:rsidRPr="00381E08">
        <w:rPr>
          <w:kern w:val="22"/>
        </w:rPr>
        <w:t>stakeholders</w:t>
      </w:r>
      <w:r w:rsidR="002165C5" w:rsidRPr="00381E08">
        <w:rPr>
          <w:kern w:val="22"/>
        </w:rPr>
        <w:t>,</w:t>
      </w:r>
      <w:r w:rsidR="00DF1F02" w:rsidRPr="00381E08">
        <w:rPr>
          <w:kern w:val="22"/>
        </w:rPr>
        <w:t xml:space="preserve"> </w:t>
      </w:r>
      <w:r w:rsidR="00DC7674" w:rsidRPr="00381E08">
        <w:rPr>
          <w:kern w:val="22"/>
        </w:rPr>
        <w:t xml:space="preserve">such as </w:t>
      </w:r>
      <w:r w:rsidR="009C7541" w:rsidRPr="00381E08">
        <w:rPr>
          <w:kern w:val="22"/>
        </w:rPr>
        <w:t xml:space="preserve">indigenous peoples and local communities, </w:t>
      </w:r>
      <w:r w:rsidR="00372CB2" w:rsidRPr="00381E08">
        <w:rPr>
          <w:kern w:val="22"/>
        </w:rPr>
        <w:t xml:space="preserve">the business sector, research community, academia and organizations representing women and </w:t>
      </w:r>
      <w:r w:rsidR="008E2EC6" w:rsidRPr="00381E08">
        <w:rPr>
          <w:kern w:val="22"/>
        </w:rPr>
        <w:t>young people</w:t>
      </w:r>
      <w:r w:rsidR="00372CB2" w:rsidRPr="00381E08">
        <w:rPr>
          <w:kern w:val="22"/>
          <w:szCs w:val="22"/>
        </w:rPr>
        <w:t>.</w:t>
      </w:r>
      <w:r w:rsidR="00DF1F02" w:rsidRPr="00381E08">
        <w:rPr>
          <w:kern w:val="22"/>
          <w:szCs w:val="22"/>
        </w:rPr>
        <w:t xml:space="preserve"> </w:t>
      </w:r>
    </w:p>
    <w:p w14:paraId="2502A0D4" w14:textId="4E91ED4A" w:rsidR="009F2AA8" w:rsidRPr="00381E08" w:rsidRDefault="00E34C2C" w:rsidP="00A271FF">
      <w:pPr>
        <w:pStyle w:val="Heading1"/>
        <w:numPr>
          <w:ilvl w:val="0"/>
          <w:numId w:val="29"/>
        </w:numPr>
        <w:tabs>
          <w:tab w:val="clear" w:pos="720"/>
        </w:tabs>
        <w:ind w:hanging="578"/>
        <w:jc w:val="left"/>
      </w:pPr>
      <w:r w:rsidRPr="00381E08">
        <w:t xml:space="preserve">Links to the </w:t>
      </w:r>
      <w:r w:rsidR="00F17ED9" w:rsidRPr="00381E08">
        <w:t>Kunming</w:t>
      </w:r>
      <w:r w:rsidR="00C8621D" w:rsidRPr="00381E08">
        <w:t>-Montreal</w:t>
      </w:r>
      <w:r w:rsidR="00F17ED9" w:rsidRPr="00381E08">
        <w:t xml:space="preserve"> Global Biodiversity Framework</w:t>
      </w:r>
      <w:r w:rsidR="005E1A53" w:rsidRPr="00381E08">
        <w:t xml:space="preserve">, the long-term strategic framework for capacity-building and development </w:t>
      </w:r>
      <w:r w:rsidR="005F5C27" w:rsidRPr="00381E08">
        <w:t xml:space="preserve">and </w:t>
      </w:r>
      <w:r w:rsidR="00BF69D2" w:rsidRPr="00381E08">
        <w:t>the sustainable development goals</w:t>
      </w:r>
    </w:p>
    <w:p w14:paraId="5DDF644D" w14:textId="04593D44" w:rsidR="00926E2A" w:rsidRPr="00381E08" w:rsidRDefault="00E373C0" w:rsidP="00A271FF">
      <w:pPr>
        <w:pStyle w:val="Para1"/>
        <w:numPr>
          <w:ilvl w:val="0"/>
          <w:numId w:val="36"/>
        </w:numPr>
        <w:suppressLineNumbers/>
        <w:tabs>
          <w:tab w:val="left" w:pos="720"/>
        </w:tabs>
        <w:suppressAutoHyphens/>
        <w:snapToGrid w:val="0"/>
        <w:ind w:left="0" w:firstLine="0"/>
      </w:pPr>
      <w:r w:rsidRPr="00381E08">
        <w:rPr>
          <w:kern w:val="22"/>
        </w:rPr>
        <w:t>Th</w:t>
      </w:r>
      <w:r w:rsidR="005E71B0" w:rsidRPr="00381E08">
        <w:rPr>
          <w:kern w:val="22"/>
        </w:rPr>
        <w:t>e</w:t>
      </w:r>
      <w:r w:rsidR="006F2537" w:rsidRPr="00381E08">
        <w:rPr>
          <w:kern w:val="22"/>
        </w:rPr>
        <w:t xml:space="preserve"> action</w:t>
      </w:r>
      <w:r w:rsidR="006C16BE" w:rsidRPr="00381E08">
        <w:rPr>
          <w:kern w:val="22"/>
        </w:rPr>
        <w:t xml:space="preserve"> plan</w:t>
      </w:r>
      <w:r w:rsidR="00E50EE2" w:rsidRPr="00381E08">
        <w:rPr>
          <w:kern w:val="22"/>
        </w:rPr>
        <w:t xml:space="preserve"> contributes directly to the implementation of Target 13</w:t>
      </w:r>
      <w:r w:rsidR="00020363">
        <w:rPr>
          <w:kern w:val="22"/>
        </w:rPr>
        <w:t xml:space="preserve"> </w:t>
      </w:r>
      <w:r w:rsidR="00E50EE2" w:rsidRPr="00381E08">
        <w:rPr>
          <w:kern w:val="22"/>
        </w:rPr>
        <w:t xml:space="preserve">of the Kunming-Montreal </w:t>
      </w:r>
      <w:r w:rsidR="49678841" w:rsidRPr="00381E08">
        <w:t>G</w:t>
      </w:r>
      <w:r w:rsidR="00E50EE2" w:rsidRPr="00381E08">
        <w:rPr>
          <w:kern w:val="22"/>
        </w:rPr>
        <w:t xml:space="preserve">lobal </w:t>
      </w:r>
      <w:r w:rsidR="6261C8BC" w:rsidRPr="00381E08">
        <w:t>B</w:t>
      </w:r>
      <w:r w:rsidR="00E50EE2" w:rsidRPr="00381E08">
        <w:rPr>
          <w:kern w:val="22"/>
        </w:rPr>
        <w:t xml:space="preserve">iodiversity </w:t>
      </w:r>
      <w:r w:rsidR="218C57D9" w:rsidRPr="00381E08">
        <w:t>F</w:t>
      </w:r>
      <w:r w:rsidR="00E50EE2" w:rsidRPr="00381E08">
        <w:rPr>
          <w:kern w:val="22"/>
        </w:rPr>
        <w:t>ramework</w:t>
      </w:r>
      <w:r w:rsidR="00EA7A24" w:rsidRPr="00381E08">
        <w:rPr>
          <w:kern w:val="22"/>
        </w:rPr>
        <w:t xml:space="preserve"> </w:t>
      </w:r>
      <w:r w:rsidR="000B6B74" w:rsidRPr="00381E08">
        <w:rPr>
          <w:kern w:val="22"/>
        </w:rPr>
        <w:t>(T</w:t>
      </w:r>
      <w:r w:rsidR="00EA7A24" w:rsidRPr="00381E08">
        <w:rPr>
          <w:kern w:val="22"/>
        </w:rPr>
        <w:t>ake effective legal, policy, administrative and capacity</w:t>
      </w:r>
      <w:r w:rsidR="000E7634" w:rsidRPr="00381E08">
        <w:rPr>
          <w:kern w:val="22"/>
        </w:rPr>
        <w:noBreakHyphen/>
      </w:r>
      <w:r w:rsidR="00EA7A24" w:rsidRPr="00381E08">
        <w:rPr>
          <w:kern w:val="22"/>
        </w:rPr>
        <w:t>building measures at all levels, as appropriate, to ensure the fair and equitable sharing of benefits that arise from the utilization of genetic resources and from digital sequence information on genetic resources, as well as traditional knowledge associated with genetic resources</w:t>
      </w:r>
      <w:r w:rsidR="00EA7A24" w:rsidRPr="00A271FF">
        <w:rPr>
          <w:kern w:val="22"/>
        </w:rPr>
        <w:t>, and</w:t>
      </w:r>
      <w:r w:rsidR="00EA7A24" w:rsidRPr="00381E08">
        <w:rPr>
          <w:kern w:val="22"/>
        </w:rPr>
        <w:t xml:space="preserve"> facilitating appropriate access to genetic resources</w:t>
      </w:r>
      <w:r w:rsidR="00EA7A24" w:rsidRPr="00A271FF">
        <w:rPr>
          <w:kern w:val="22"/>
        </w:rPr>
        <w:t>, and</w:t>
      </w:r>
      <w:r w:rsidR="00EA7A24" w:rsidRPr="00381E08">
        <w:rPr>
          <w:kern w:val="22"/>
        </w:rPr>
        <w:t xml:space="preserve"> by 2030, facilitating a significant increase of the benefits shared, in accordance with applicable international access and benefit-sharing instruments</w:t>
      </w:r>
      <w:r w:rsidR="00E77DC4" w:rsidRPr="00381E08">
        <w:rPr>
          <w:kern w:val="22"/>
        </w:rPr>
        <w:t>)</w:t>
      </w:r>
      <w:r w:rsidR="00EA4C9A" w:rsidRPr="00381E08">
        <w:rPr>
          <w:kern w:val="22"/>
          <w:szCs w:val="22"/>
        </w:rPr>
        <w:t xml:space="preserve">. </w:t>
      </w:r>
      <w:r w:rsidR="006425A7" w:rsidRPr="00381E08">
        <w:rPr>
          <w:kern w:val="22"/>
        </w:rPr>
        <w:t xml:space="preserve">The plan </w:t>
      </w:r>
      <w:r w:rsidR="00ED1FE9" w:rsidRPr="00381E08">
        <w:rPr>
          <w:kern w:val="22"/>
        </w:rPr>
        <w:t>supports</w:t>
      </w:r>
      <w:r w:rsidR="006425A7" w:rsidRPr="00381E08">
        <w:rPr>
          <w:kern w:val="22"/>
        </w:rPr>
        <w:t xml:space="preserve"> the development of</w:t>
      </w:r>
      <w:r w:rsidR="00EA4C9A" w:rsidRPr="00381E08">
        <w:rPr>
          <w:kern w:val="22"/>
        </w:rPr>
        <w:t xml:space="preserve"> effective </w:t>
      </w:r>
      <w:r w:rsidR="009E629B" w:rsidRPr="00381E08">
        <w:rPr>
          <w:kern w:val="22"/>
        </w:rPr>
        <w:t>capacity-building measures</w:t>
      </w:r>
      <w:r w:rsidR="006425A7" w:rsidRPr="00381E08">
        <w:rPr>
          <w:kern w:val="22"/>
          <w:szCs w:val="22"/>
        </w:rPr>
        <w:t xml:space="preserve"> </w:t>
      </w:r>
      <w:r w:rsidR="00482E6E" w:rsidRPr="00381E08">
        <w:rPr>
          <w:kern w:val="22"/>
        </w:rPr>
        <w:t>for implement</w:t>
      </w:r>
      <w:r w:rsidR="0020614B">
        <w:rPr>
          <w:kern w:val="22"/>
        </w:rPr>
        <w:t>ing</w:t>
      </w:r>
      <w:r w:rsidR="00482E6E" w:rsidRPr="00381E08">
        <w:rPr>
          <w:kern w:val="22"/>
        </w:rPr>
        <w:t xml:space="preserve"> the Protocol</w:t>
      </w:r>
      <w:r w:rsidR="00EA34AC" w:rsidRPr="00381E08">
        <w:rPr>
          <w:kern w:val="22"/>
        </w:rPr>
        <w:t>, thus contributing to the fair and equitable sharing of benefits that arise from the utilization of genetic resources</w:t>
      </w:r>
      <w:r w:rsidR="006C66CC" w:rsidRPr="00381E08">
        <w:rPr>
          <w:kern w:val="22"/>
        </w:rPr>
        <w:t xml:space="preserve"> and associated traditional knowledge</w:t>
      </w:r>
      <w:r w:rsidR="00926E2A" w:rsidRPr="00381E08">
        <w:rPr>
          <w:kern w:val="22"/>
          <w:szCs w:val="22"/>
        </w:rPr>
        <w:t xml:space="preserve">. </w:t>
      </w:r>
    </w:p>
    <w:p w14:paraId="159CBD07" w14:textId="650A9877" w:rsidR="00887096" w:rsidRPr="00381E08" w:rsidRDefault="00574390" w:rsidP="00A271FF">
      <w:pPr>
        <w:pStyle w:val="Para1"/>
        <w:numPr>
          <w:ilvl w:val="0"/>
          <w:numId w:val="36"/>
        </w:numPr>
        <w:suppressLineNumbers/>
        <w:suppressAutoHyphens/>
        <w:snapToGrid w:val="0"/>
        <w:ind w:left="0" w:firstLine="0"/>
        <w:rPr>
          <w:kern w:val="22"/>
          <w:szCs w:val="22"/>
        </w:rPr>
      </w:pPr>
      <w:r w:rsidRPr="00381E08">
        <w:rPr>
          <w:kern w:val="22"/>
        </w:rPr>
        <w:t xml:space="preserve">The action plan </w:t>
      </w:r>
      <w:r w:rsidR="00B236AF" w:rsidRPr="00381E08">
        <w:rPr>
          <w:kern w:val="22"/>
        </w:rPr>
        <w:t>also</w:t>
      </w:r>
      <w:r w:rsidR="00F1646F" w:rsidRPr="00381E08">
        <w:rPr>
          <w:kern w:val="22"/>
          <w:szCs w:val="22"/>
        </w:rPr>
        <w:t xml:space="preserve"> </w:t>
      </w:r>
      <w:r w:rsidR="002E5149" w:rsidRPr="00381E08">
        <w:rPr>
          <w:kern w:val="22"/>
        </w:rPr>
        <w:t>has</w:t>
      </w:r>
      <w:r w:rsidR="00F1646F" w:rsidRPr="00381E08">
        <w:rPr>
          <w:kern w:val="22"/>
        </w:rPr>
        <w:t xml:space="preserve"> direct </w:t>
      </w:r>
      <w:r w:rsidR="00B236AF" w:rsidRPr="00381E08">
        <w:rPr>
          <w:kern w:val="22"/>
        </w:rPr>
        <w:t>link</w:t>
      </w:r>
      <w:r w:rsidR="00F1646F" w:rsidRPr="00381E08">
        <w:rPr>
          <w:kern w:val="22"/>
        </w:rPr>
        <w:t>s</w:t>
      </w:r>
      <w:r w:rsidR="00B236AF" w:rsidRPr="00381E08">
        <w:rPr>
          <w:kern w:val="22"/>
        </w:rPr>
        <w:t xml:space="preserve"> to </w:t>
      </w:r>
      <w:r w:rsidR="00887096" w:rsidRPr="00381E08">
        <w:rPr>
          <w:kern w:val="22"/>
        </w:rPr>
        <w:t xml:space="preserve">other targets </w:t>
      </w:r>
      <w:r w:rsidR="00B236AF" w:rsidRPr="00381E08">
        <w:rPr>
          <w:kern w:val="22"/>
        </w:rPr>
        <w:t xml:space="preserve">of the </w:t>
      </w:r>
      <w:r w:rsidR="00C348CE" w:rsidRPr="00381E08">
        <w:rPr>
          <w:kern w:val="22"/>
        </w:rPr>
        <w:t>Kunming-Montreal G</w:t>
      </w:r>
      <w:r w:rsidR="00B236AF" w:rsidRPr="00381E08">
        <w:rPr>
          <w:kern w:val="22"/>
        </w:rPr>
        <w:t xml:space="preserve">lobal </w:t>
      </w:r>
      <w:r w:rsidR="00C348CE" w:rsidRPr="00381E08">
        <w:rPr>
          <w:kern w:val="22"/>
        </w:rPr>
        <w:t>B</w:t>
      </w:r>
      <w:r w:rsidR="00B236AF" w:rsidRPr="00381E08">
        <w:rPr>
          <w:kern w:val="22"/>
        </w:rPr>
        <w:t xml:space="preserve">iodiversity </w:t>
      </w:r>
      <w:r w:rsidR="00C348CE" w:rsidRPr="00381E08">
        <w:rPr>
          <w:kern w:val="22"/>
        </w:rPr>
        <w:t>F</w:t>
      </w:r>
      <w:r w:rsidR="00B236AF" w:rsidRPr="00381E08">
        <w:rPr>
          <w:kern w:val="22"/>
        </w:rPr>
        <w:t>ramework</w:t>
      </w:r>
      <w:r w:rsidR="004C421C" w:rsidRPr="00381E08">
        <w:rPr>
          <w:kern w:val="22"/>
        </w:rPr>
        <w:t>, namely</w:t>
      </w:r>
      <w:r w:rsidR="00F1646F" w:rsidRPr="00381E08">
        <w:rPr>
          <w:kern w:val="22"/>
          <w:szCs w:val="22"/>
        </w:rPr>
        <w:t>:</w:t>
      </w:r>
    </w:p>
    <w:p w14:paraId="521C50E6" w14:textId="132D04B1" w:rsidR="00D74F03" w:rsidRPr="00381E08" w:rsidRDefault="00E77FA3" w:rsidP="00A271FF">
      <w:pPr>
        <w:pStyle w:val="Para1"/>
        <w:suppressLineNumbers/>
        <w:tabs>
          <w:tab w:val="left" w:pos="720"/>
        </w:tabs>
        <w:suppressAutoHyphens/>
        <w:snapToGrid w:val="0"/>
        <w:ind w:left="709"/>
        <w:rPr>
          <w:kern w:val="22"/>
          <w:szCs w:val="22"/>
        </w:rPr>
      </w:pPr>
      <w:r w:rsidRPr="00381E08">
        <w:rPr>
          <w:kern w:val="22"/>
          <w:szCs w:val="22"/>
        </w:rPr>
        <w:t>(a)</w:t>
      </w:r>
      <w:r w:rsidR="00292FA4">
        <w:rPr>
          <w:kern w:val="22"/>
          <w:szCs w:val="22"/>
        </w:rPr>
        <w:tab/>
      </w:r>
      <w:r w:rsidR="00887096" w:rsidRPr="00381E08">
        <w:rPr>
          <w:kern w:val="22"/>
          <w:szCs w:val="22"/>
        </w:rPr>
        <w:t>Target 15</w:t>
      </w:r>
      <w:r w:rsidR="0037292C" w:rsidRPr="00381E08">
        <w:rPr>
          <w:kern w:val="22"/>
          <w:szCs w:val="22"/>
        </w:rPr>
        <w:t>,</w:t>
      </w:r>
      <w:r w:rsidR="00887096" w:rsidRPr="00381E08">
        <w:rPr>
          <w:kern w:val="22"/>
          <w:szCs w:val="22"/>
        </w:rPr>
        <w:t xml:space="preserve"> </w:t>
      </w:r>
      <w:r w:rsidR="00171568">
        <w:rPr>
          <w:kern w:val="22"/>
          <w:szCs w:val="22"/>
        </w:rPr>
        <w:t xml:space="preserve">on </w:t>
      </w:r>
      <w:r w:rsidR="0037292C" w:rsidRPr="00381E08">
        <w:rPr>
          <w:kern w:val="22"/>
          <w:szCs w:val="22"/>
        </w:rPr>
        <w:t>t</w:t>
      </w:r>
      <w:r w:rsidR="00535B22" w:rsidRPr="00381E08">
        <w:rPr>
          <w:kern w:val="22"/>
          <w:szCs w:val="22"/>
        </w:rPr>
        <w:t>ak</w:t>
      </w:r>
      <w:r w:rsidR="0037292C" w:rsidRPr="00381E08">
        <w:rPr>
          <w:kern w:val="22"/>
          <w:szCs w:val="22"/>
        </w:rPr>
        <w:t>ing</w:t>
      </w:r>
      <w:r w:rsidR="00535B22" w:rsidRPr="00381E08">
        <w:rPr>
          <w:kern w:val="22"/>
          <w:szCs w:val="22"/>
        </w:rPr>
        <w:t xml:space="preserve"> legal, administrative or policy measures to encourage and enable business</w:t>
      </w:r>
      <w:r w:rsidR="00535B22" w:rsidRPr="00A271FF">
        <w:rPr>
          <w:kern w:val="22"/>
          <w:szCs w:val="22"/>
        </w:rPr>
        <w:t>, and</w:t>
      </w:r>
      <w:r w:rsidR="00535B22" w:rsidRPr="00381E08">
        <w:rPr>
          <w:kern w:val="22"/>
          <w:szCs w:val="22"/>
        </w:rPr>
        <w:t xml:space="preserve"> in particular to ensure that large and transnational companies and financial institutions</w:t>
      </w:r>
      <w:r w:rsidR="00E03F27" w:rsidRPr="00381E08">
        <w:rPr>
          <w:kern w:val="22"/>
          <w:szCs w:val="22"/>
        </w:rPr>
        <w:t>, inter alia,</w:t>
      </w:r>
      <w:r w:rsidR="00535B22" w:rsidRPr="00A271FF">
        <w:rPr>
          <w:kern w:val="22"/>
          <w:szCs w:val="22"/>
        </w:rPr>
        <w:t xml:space="preserve"> </w:t>
      </w:r>
      <w:r w:rsidR="000A0142" w:rsidRPr="00381E08">
        <w:rPr>
          <w:kern w:val="22"/>
          <w:szCs w:val="22"/>
        </w:rPr>
        <w:t>r</w:t>
      </w:r>
      <w:r w:rsidR="00535B22" w:rsidRPr="00A271FF">
        <w:rPr>
          <w:kern w:val="22"/>
          <w:szCs w:val="22"/>
        </w:rPr>
        <w:t xml:space="preserve">eport on compliance with </w:t>
      </w:r>
      <w:r w:rsidR="00D426A4" w:rsidRPr="00381E08">
        <w:t>access and benefit-sharing</w:t>
      </w:r>
      <w:r w:rsidR="00D426A4" w:rsidRPr="00A271FF">
        <w:rPr>
          <w:kern w:val="22"/>
          <w:szCs w:val="22"/>
        </w:rPr>
        <w:t xml:space="preserve"> </w:t>
      </w:r>
      <w:r w:rsidR="00535B22" w:rsidRPr="00A271FF">
        <w:rPr>
          <w:kern w:val="22"/>
          <w:szCs w:val="22"/>
        </w:rPr>
        <w:t>regulations and measures, as applicable</w:t>
      </w:r>
      <w:r w:rsidR="00712D6B">
        <w:rPr>
          <w:kern w:val="22"/>
          <w:szCs w:val="22"/>
        </w:rPr>
        <w:t>,</w:t>
      </w:r>
      <w:r w:rsidR="00535B22" w:rsidRPr="00381E08">
        <w:rPr>
          <w:kern w:val="22"/>
          <w:szCs w:val="22"/>
        </w:rPr>
        <w:t xml:space="preserve"> in order to progressively reduce negative impacts on biodiversity, increase positive impacts, reduce biodiversity-related risks to business and financial institutions and promote actions to ensure sustainable patterns of production</w:t>
      </w:r>
      <w:r w:rsidR="00C348CE" w:rsidRPr="00381E08">
        <w:rPr>
          <w:kern w:val="22"/>
          <w:szCs w:val="22"/>
        </w:rPr>
        <w:t>;</w:t>
      </w:r>
    </w:p>
    <w:p w14:paraId="1BDF4AEA" w14:textId="746813A8" w:rsidR="00887096" w:rsidRPr="00381E08" w:rsidRDefault="00E77FA3" w:rsidP="00A271FF">
      <w:pPr>
        <w:pStyle w:val="Para1"/>
        <w:suppressLineNumbers/>
        <w:tabs>
          <w:tab w:val="left" w:pos="720"/>
        </w:tabs>
        <w:suppressAutoHyphens/>
        <w:snapToGrid w:val="0"/>
        <w:ind w:left="709"/>
        <w:rPr>
          <w:kern w:val="22"/>
          <w:szCs w:val="22"/>
        </w:rPr>
      </w:pPr>
      <w:r w:rsidRPr="00381E08">
        <w:rPr>
          <w:kern w:val="22"/>
          <w:szCs w:val="22"/>
        </w:rPr>
        <w:t>(b)</w:t>
      </w:r>
      <w:r w:rsidRPr="00381E08">
        <w:rPr>
          <w:kern w:val="22"/>
          <w:szCs w:val="22"/>
        </w:rPr>
        <w:tab/>
      </w:r>
      <w:r w:rsidR="00887096" w:rsidRPr="00381E08">
        <w:rPr>
          <w:kern w:val="22"/>
          <w:szCs w:val="22"/>
        </w:rPr>
        <w:t>Target 20</w:t>
      </w:r>
      <w:r w:rsidR="000A0142" w:rsidRPr="00381E08">
        <w:rPr>
          <w:kern w:val="22"/>
          <w:szCs w:val="22"/>
        </w:rPr>
        <w:t>,</w:t>
      </w:r>
      <w:r w:rsidR="00A1449A" w:rsidRPr="00381E08">
        <w:rPr>
          <w:kern w:val="22"/>
          <w:szCs w:val="22"/>
        </w:rPr>
        <w:t xml:space="preserve"> </w:t>
      </w:r>
      <w:r w:rsidR="00171568">
        <w:rPr>
          <w:kern w:val="22"/>
          <w:szCs w:val="22"/>
        </w:rPr>
        <w:t>on</w:t>
      </w:r>
      <w:r w:rsidR="000A0142" w:rsidRPr="00381E08">
        <w:rPr>
          <w:kern w:val="22"/>
          <w:szCs w:val="22"/>
        </w:rPr>
        <w:t xml:space="preserve"> s</w:t>
      </w:r>
      <w:r w:rsidR="006917CB" w:rsidRPr="00381E08">
        <w:rPr>
          <w:kern w:val="22"/>
          <w:szCs w:val="22"/>
        </w:rPr>
        <w:t>trengthen</w:t>
      </w:r>
      <w:r w:rsidR="000A0142" w:rsidRPr="00381E08">
        <w:rPr>
          <w:kern w:val="22"/>
          <w:szCs w:val="22"/>
        </w:rPr>
        <w:t>ing</w:t>
      </w:r>
      <w:r w:rsidR="00A1449A" w:rsidRPr="00381E08">
        <w:rPr>
          <w:kern w:val="22"/>
          <w:szCs w:val="22"/>
        </w:rPr>
        <w:t xml:space="preserve"> capacity</w:t>
      </w:r>
      <w:r w:rsidR="006917CB" w:rsidRPr="00381E08">
        <w:rPr>
          <w:kern w:val="22"/>
          <w:szCs w:val="22"/>
        </w:rPr>
        <w:t>-building and development, access to and transfer of technology</w:t>
      </w:r>
      <w:r w:rsidR="006917CB" w:rsidRPr="00A271FF">
        <w:rPr>
          <w:kern w:val="22"/>
          <w:szCs w:val="22"/>
        </w:rPr>
        <w:t>, and</w:t>
      </w:r>
      <w:r w:rsidR="006917CB" w:rsidRPr="00381E08">
        <w:rPr>
          <w:kern w:val="22"/>
          <w:szCs w:val="22"/>
        </w:rPr>
        <w:t xml:space="preserve"> promote development of and access to innovation and technical and scientific cooperation</w:t>
      </w:r>
      <w:r w:rsidR="002C2360" w:rsidRPr="00381E08">
        <w:rPr>
          <w:kern w:val="22"/>
          <w:szCs w:val="22"/>
        </w:rPr>
        <w:t>.</w:t>
      </w:r>
    </w:p>
    <w:p w14:paraId="5D71AA64" w14:textId="2DC92540" w:rsidR="00E80638" w:rsidRPr="00381E08" w:rsidRDefault="00E80638" w:rsidP="00A271FF">
      <w:pPr>
        <w:pStyle w:val="Para1"/>
        <w:numPr>
          <w:ilvl w:val="0"/>
          <w:numId w:val="36"/>
        </w:numPr>
        <w:suppressLineNumbers/>
        <w:suppressAutoHyphens/>
        <w:snapToGrid w:val="0"/>
        <w:ind w:left="0" w:firstLine="0"/>
        <w:rPr>
          <w:kern w:val="22"/>
          <w:szCs w:val="22"/>
        </w:rPr>
      </w:pPr>
      <w:r w:rsidRPr="00381E08">
        <w:rPr>
          <w:kern w:val="22"/>
        </w:rPr>
        <w:t>Th</w:t>
      </w:r>
      <w:r w:rsidR="006835DC" w:rsidRPr="00381E08">
        <w:rPr>
          <w:kern w:val="22"/>
        </w:rPr>
        <w:t>e</w:t>
      </w:r>
      <w:r w:rsidR="000847BA" w:rsidRPr="00381E08">
        <w:rPr>
          <w:kern w:val="22"/>
        </w:rPr>
        <w:t xml:space="preserve"> </w:t>
      </w:r>
      <w:r w:rsidR="007E5F2D" w:rsidRPr="00381E08">
        <w:rPr>
          <w:kern w:val="22"/>
        </w:rPr>
        <w:t xml:space="preserve">present </w:t>
      </w:r>
      <w:r w:rsidR="006835DC" w:rsidRPr="00381E08">
        <w:rPr>
          <w:kern w:val="22"/>
        </w:rPr>
        <w:t xml:space="preserve">action </w:t>
      </w:r>
      <w:r w:rsidR="000847BA" w:rsidRPr="00381E08">
        <w:rPr>
          <w:kern w:val="22"/>
        </w:rPr>
        <w:t>plan</w:t>
      </w:r>
      <w:r w:rsidR="00332D7E" w:rsidRPr="00381E08" w:rsidDel="005E6419">
        <w:rPr>
          <w:kern w:val="22"/>
          <w:szCs w:val="22"/>
        </w:rPr>
        <w:t xml:space="preserve"> </w:t>
      </w:r>
      <w:r w:rsidR="005E6419" w:rsidRPr="00381E08">
        <w:rPr>
          <w:kern w:val="22"/>
        </w:rPr>
        <w:t xml:space="preserve">is to </w:t>
      </w:r>
      <w:r w:rsidR="00332D7E" w:rsidRPr="00381E08">
        <w:rPr>
          <w:kern w:val="22"/>
        </w:rPr>
        <w:t xml:space="preserve">be considered as one of the thematic </w:t>
      </w:r>
      <w:r w:rsidR="00696EA1" w:rsidRPr="00381E08">
        <w:rPr>
          <w:kern w:val="22"/>
        </w:rPr>
        <w:t xml:space="preserve">action plans proposed </w:t>
      </w:r>
      <w:r w:rsidR="006835DC" w:rsidRPr="00381E08">
        <w:rPr>
          <w:kern w:val="22"/>
        </w:rPr>
        <w:t xml:space="preserve">under </w:t>
      </w:r>
      <w:r w:rsidR="00696EA1" w:rsidRPr="00381E08">
        <w:rPr>
          <w:kern w:val="22"/>
        </w:rPr>
        <w:t xml:space="preserve">the long-term </w:t>
      </w:r>
      <w:r w:rsidR="00CB7116" w:rsidRPr="00381E08">
        <w:rPr>
          <w:kern w:val="22"/>
        </w:rPr>
        <w:t xml:space="preserve">strategic </w:t>
      </w:r>
      <w:r w:rsidR="00696EA1" w:rsidRPr="00381E08">
        <w:rPr>
          <w:kern w:val="22"/>
        </w:rPr>
        <w:t>framework</w:t>
      </w:r>
      <w:r w:rsidR="00CB7116" w:rsidRPr="00381E08">
        <w:rPr>
          <w:kern w:val="22"/>
        </w:rPr>
        <w:t xml:space="preserve"> for capacity-building and development</w:t>
      </w:r>
      <w:r w:rsidR="006917CB" w:rsidRPr="00381E08">
        <w:rPr>
          <w:kern w:val="22"/>
        </w:rPr>
        <w:t xml:space="preserve"> (decision 15/8)</w:t>
      </w:r>
      <w:r w:rsidR="00696EA1" w:rsidRPr="00381E08">
        <w:rPr>
          <w:kern w:val="22"/>
          <w:szCs w:val="22"/>
        </w:rPr>
        <w:t xml:space="preserve">. </w:t>
      </w:r>
      <w:r w:rsidR="00161AA8" w:rsidRPr="00381E08">
        <w:rPr>
          <w:kern w:val="22"/>
        </w:rPr>
        <w:t xml:space="preserve">Key concepts </w:t>
      </w:r>
      <w:r w:rsidR="00D41030" w:rsidRPr="00381E08">
        <w:rPr>
          <w:kern w:val="22"/>
        </w:rPr>
        <w:t>presented in the long-term framework</w:t>
      </w:r>
      <w:r w:rsidR="00814FCF" w:rsidRPr="00381E08">
        <w:rPr>
          <w:kern w:val="22"/>
        </w:rPr>
        <w:t>,</w:t>
      </w:r>
      <w:r w:rsidR="00D41030" w:rsidRPr="00381E08">
        <w:rPr>
          <w:kern w:val="22"/>
        </w:rPr>
        <w:t xml:space="preserve"> </w:t>
      </w:r>
      <w:r w:rsidR="00161AA8" w:rsidRPr="00381E08">
        <w:rPr>
          <w:kern w:val="22"/>
        </w:rPr>
        <w:t>including the definition of capacity-bui</w:t>
      </w:r>
      <w:r w:rsidR="00757004" w:rsidRPr="00381E08">
        <w:rPr>
          <w:kern w:val="22"/>
        </w:rPr>
        <w:t>lding and development</w:t>
      </w:r>
      <w:r w:rsidR="00814FCF" w:rsidRPr="00381E08">
        <w:rPr>
          <w:kern w:val="22"/>
        </w:rPr>
        <w:t>,</w:t>
      </w:r>
      <w:r w:rsidR="00757004" w:rsidRPr="00381E08">
        <w:rPr>
          <w:kern w:val="22"/>
        </w:rPr>
        <w:t xml:space="preserve"> </w:t>
      </w:r>
      <w:r w:rsidR="003E685F" w:rsidRPr="00381E08">
        <w:rPr>
          <w:kern w:val="22"/>
        </w:rPr>
        <w:t xml:space="preserve">have been </w:t>
      </w:r>
      <w:r w:rsidR="003548B1" w:rsidRPr="00381E08">
        <w:rPr>
          <w:kern w:val="22"/>
        </w:rPr>
        <w:t>incorporated</w:t>
      </w:r>
      <w:r w:rsidR="00164A4C">
        <w:rPr>
          <w:kern w:val="22"/>
        </w:rPr>
        <w:t>,</w:t>
      </w:r>
      <w:r w:rsidR="003E685F" w:rsidRPr="00381E08">
        <w:rPr>
          <w:kern w:val="22"/>
          <w:szCs w:val="22"/>
        </w:rPr>
        <w:t xml:space="preserve"> </w:t>
      </w:r>
      <w:r w:rsidR="00814FCF" w:rsidRPr="00381E08">
        <w:rPr>
          <w:kern w:val="22"/>
        </w:rPr>
        <w:t xml:space="preserve">together </w:t>
      </w:r>
      <w:r w:rsidR="00162263" w:rsidRPr="00381E08">
        <w:rPr>
          <w:kern w:val="22"/>
        </w:rPr>
        <w:t>with guiding principles and relevant approaches and strategies</w:t>
      </w:r>
      <w:r w:rsidR="003E685F" w:rsidRPr="00381E08">
        <w:rPr>
          <w:kern w:val="22"/>
          <w:szCs w:val="22"/>
        </w:rPr>
        <w:t xml:space="preserve">. </w:t>
      </w:r>
    </w:p>
    <w:p w14:paraId="59710C29" w14:textId="6B62AB59" w:rsidR="00E333D5" w:rsidRPr="00381E08" w:rsidRDefault="00E333D5" w:rsidP="00A271FF">
      <w:pPr>
        <w:pStyle w:val="Para1"/>
        <w:numPr>
          <w:ilvl w:val="0"/>
          <w:numId w:val="36"/>
        </w:numPr>
        <w:suppressLineNumbers/>
        <w:tabs>
          <w:tab w:val="left" w:pos="720"/>
        </w:tabs>
        <w:suppressAutoHyphens/>
        <w:snapToGrid w:val="0"/>
        <w:ind w:left="0" w:firstLine="0"/>
        <w:rPr>
          <w:kern w:val="22"/>
          <w:szCs w:val="22"/>
        </w:rPr>
      </w:pPr>
      <w:r w:rsidRPr="00381E08">
        <w:rPr>
          <w:kern w:val="22"/>
        </w:rPr>
        <w:t>The action</w:t>
      </w:r>
      <w:r w:rsidR="003357FE" w:rsidRPr="00381E08">
        <w:t xml:space="preserve"> plan</w:t>
      </w:r>
      <w:r w:rsidRPr="00381E08">
        <w:rPr>
          <w:kern w:val="22"/>
        </w:rPr>
        <w:t xml:space="preserve"> can also help to support Parties </w:t>
      </w:r>
      <w:r w:rsidR="00845A12" w:rsidRPr="00381E08">
        <w:rPr>
          <w:kern w:val="22"/>
        </w:rPr>
        <w:t xml:space="preserve">with </w:t>
      </w:r>
      <w:r w:rsidR="00FC14C1" w:rsidRPr="00381E08">
        <w:rPr>
          <w:kern w:val="22"/>
        </w:rPr>
        <w:t>meeting</w:t>
      </w:r>
      <w:r w:rsidRPr="00381E08">
        <w:rPr>
          <w:kern w:val="22"/>
        </w:rPr>
        <w:t xml:space="preserve"> the Sustainable Development Goals</w:t>
      </w:r>
      <w:r w:rsidR="005D1663" w:rsidRPr="00A271FF">
        <w:rPr>
          <w:kern w:val="22"/>
        </w:rPr>
        <w:t>,</w:t>
      </w:r>
      <w:r w:rsidR="001A3C09" w:rsidRPr="00A271FF">
        <w:rPr>
          <w:kern w:val="22"/>
        </w:rPr>
        <w:t xml:space="preserve"> </w:t>
      </w:r>
      <w:r w:rsidR="00941DC2" w:rsidRPr="00A271FF">
        <w:rPr>
          <w:kern w:val="22"/>
        </w:rPr>
        <w:t>a</w:t>
      </w:r>
      <w:r w:rsidR="005D1663" w:rsidRPr="00A271FF">
        <w:rPr>
          <w:kern w:val="22"/>
        </w:rPr>
        <w:t>nd</w:t>
      </w:r>
      <w:r w:rsidR="005D1663" w:rsidRPr="00381E08">
        <w:rPr>
          <w:kern w:val="22"/>
        </w:rPr>
        <w:t xml:space="preserve"> i</w:t>
      </w:r>
      <w:r w:rsidR="001A3C09" w:rsidRPr="00381E08">
        <w:rPr>
          <w:kern w:val="22"/>
        </w:rPr>
        <w:t xml:space="preserve">t directly contributes to </w:t>
      </w:r>
      <w:r w:rsidR="005D1663" w:rsidRPr="00381E08">
        <w:rPr>
          <w:kern w:val="22"/>
        </w:rPr>
        <w:t xml:space="preserve">the </w:t>
      </w:r>
      <w:r w:rsidR="001A3C09" w:rsidRPr="00381E08">
        <w:rPr>
          <w:kern w:val="22"/>
        </w:rPr>
        <w:t>achiev</w:t>
      </w:r>
      <w:r w:rsidR="005D1663" w:rsidRPr="00381E08">
        <w:rPr>
          <w:kern w:val="22"/>
        </w:rPr>
        <w:t>ement of</w:t>
      </w:r>
      <w:r w:rsidR="001A3C09" w:rsidRPr="00381E08">
        <w:rPr>
          <w:kern w:val="22"/>
        </w:rPr>
        <w:t xml:space="preserve"> </w:t>
      </w:r>
      <w:r w:rsidR="00814F43">
        <w:rPr>
          <w:kern w:val="22"/>
        </w:rPr>
        <w:t>t</w:t>
      </w:r>
      <w:r w:rsidR="001A3C09" w:rsidRPr="00381E08">
        <w:rPr>
          <w:kern w:val="22"/>
        </w:rPr>
        <w:t>arget 15.</w:t>
      </w:r>
      <w:r w:rsidR="00394361" w:rsidRPr="00381E08">
        <w:rPr>
          <w:kern w:val="22"/>
        </w:rPr>
        <w:t>6</w:t>
      </w:r>
      <w:r w:rsidR="00152196" w:rsidRPr="00381E08">
        <w:rPr>
          <w:kern w:val="22"/>
          <w:szCs w:val="22"/>
        </w:rPr>
        <w:t xml:space="preserve"> </w:t>
      </w:r>
      <w:r w:rsidR="00D57CF1" w:rsidRPr="00A271FF">
        <w:rPr>
          <w:kern w:val="22"/>
        </w:rPr>
        <w:t>(</w:t>
      </w:r>
      <w:r w:rsidR="00152196" w:rsidRPr="00A271FF">
        <w:rPr>
          <w:kern w:val="22"/>
        </w:rPr>
        <w:t xml:space="preserve">Promote fair and equitable sharing of the benefits </w:t>
      </w:r>
      <w:r w:rsidR="00152196" w:rsidRPr="00A271FF">
        <w:rPr>
          <w:kern w:val="22"/>
        </w:rPr>
        <w:lastRenderedPageBreak/>
        <w:t>arising from the utilization of genetic resources and promote appropriate access to such resources, as internationally agreed</w:t>
      </w:r>
      <w:r w:rsidR="00D57CF1" w:rsidRPr="00A271FF">
        <w:rPr>
          <w:kern w:val="22"/>
        </w:rPr>
        <w:t>)</w:t>
      </w:r>
      <w:r w:rsidRPr="00381E08">
        <w:rPr>
          <w:kern w:val="22"/>
          <w:szCs w:val="22"/>
        </w:rPr>
        <w:t>.</w:t>
      </w:r>
    </w:p>
    <w:p w14:paraId="19E71558" w14:textId="49A62C9D" w:rsidR="004874BE" w:rsidRPr="00591751" w:rsidRDefault="00CB7116" w:rsidP="00A271FF">
      <w:pPr>
        <w:pStyle w:val="Heading1"/>
        <w:numPr>
          <w:ilvl w:val="0"/>
          <w:numId w:val="29"/>
        </w:numPr>
        <w:tabs>
          <w:tab w:val="clear" w:pos="720"/>
        </w:tabs>
        <w:ind w:left="0" w:firstLine="0"/>
      </w:pPr>
      <w:r w:rsidRPr="00591751">
        <w:t>Key concepts and guiding principles</w:t>
      </w:r>
    </w:p>
    <w:p w14:paraId="5C65954E" w14:textId="4DB8D81D" w:rsidR="00CB7116" w:rsidRPr="00381E08" w:rsidRDefault="002538AC" w:rsidP="00A271FF">
      <w:pPr>
        <w:pStyle w:val="Heading2"/>
        <w:tabs>
          <w:tab w:val="clear" w:pos="720"/>
        </w:tabs>
        <w:ind w:left="360"/>
      </w:pPr>
      <w:r w:rsidRPr="00381E08">
        <w:t>A.</w:t>
      </w:r>
      <w:r w:rsidRPr="00381E08">
        <w:tab/>
      </w:r>
      <w:r w:rsidR="00E2683E" w:rsidRPr="00381E08">
        <w:t>Key concepts</w:t>
      </w:r>
    </w:p>
    <w:p w14:paraId="3B80EE03" w14:textId="77361011" w:rsidR="0024770A" w:rsidRPr="00381E08" w:rsidRDefault="00C8350F" w:rsidP="00A271FF">
      <w:pPr>
        <w:pStyle w:val="Para1"/>
        <w:numPr>
          <w:ilvl w:val="0"/>
          <w:numId w:val="36"/>
        </w:numPr>
        <w:suppressLineNumbers/>
        <w:tabs>
          <w:tab w:val="left" w:pos="720"/>
        </w:tabs>
        <w:suppressAutoHyphens/>
        <w:snapToGrid w:val="0"/>
        <w:ind w:left="0" w:firstLine="0"/>
        <w:rPr>
          <w:snapToGrid/>
          <w:kern w:val="22"/>
          <w:szCs w:val="22"/>
        </w:rPr>
      </w:pPr>
      <w:r w:rsidRPr="00381E08">
        <w:rPr>
          <w:snapToGrid/>
          <w:kern w:val="22"/>
        </w:rPr>
        <w:t>In line with the long-term strategic framework, capacity</w:t>
      </w:r>
      <w:r w:rsidR="00BE19A1" w:rsidRPr="00381E08">
        <w:rPr>
          <w:snapToGrid/>
          <w:kern w:val="22"/>
        </w:rPr>
        <w:t>-</w:t>
      </w:r>
      <w:r w:rsidRPr="00381E08">
        <w:rPr>
          <w:snapToGrid/>
          <w:kern w:val="22"/>
        </w:rPr>
        <w:t xml:space="preserve">building and development </w:t>
      </w:r>
      <w:r w:rsidR="009D233F" w:rsidRPr="00381E08">
        <w:rPr>
          <w:snapToGrid/>
          <w:kern w:val="22"/>
        </w:rPr>
        <w:t>are</w:t>
      </w:r>
      <w:r w:rsidRPr="00381E08">
        <w:rPr>
          <w:snapToGrid/>
          <w:kern w:val="22"/>
        </w:rPr>
        <w:t xml:space="preserve"> understood as the process whereby people, organizations and society </w:t>
      </w:r>
      <w:proofErr w:type="gramStart"/>
      <w:r w:rsidRPr="00381E08">
        <w:rPr>
          <w:snapToGrid/>
          <w:kern w:val="22"/>
        </w:rPr>
        <w:t>as a whole unleash</w:t>
      </w:r>
      <w:proofErr w:type="gramEnd"/>
      <w:r w:rsidRPr="00381E08">
        <w:rPr>
          <w:snapToGrid/>
          <w:kern w:val="22"/>
        </w:rPr>
        <w:t xml:space="preserve">, strengthen, create, adapt and maintain capacity over time </w:t>
      </w:r>
      <w:r w:rsidRPr="00381E08">
        <w:rPr>
          <w:kern w:val="22"/>
        </w:rPr>
        <w:t>to</w:t>
      </w:r>
      <w:r w:rsidRPr="00381E08">
        <w:rPr>
          <w:snapToGrid/>
          <w:kern w:val="22"/>
        </w:rPr>
        <w:t xml:space="preserve"> achieve positive biodiversity results</w:t>
      </w:r>
      <w:r w:rsidR="000F4B20" w:rsidRPr="00381E08">
        <w:rPr>
          <w:snapToGrid/>
          <w:kern w:val="22"/>
          <w:szCs w:val="22"/>
        </w:rPr>
        <w:t xml:space="preserve">. </w:t>
      </w:r>
    </w:p>
    <w:p w14:paraId="0656B5F7" w14:textId="280E4F49" w:rsidR="00A2740F" w:rsidRPr="00381E08" w:rsidRDefault="00C92981" w:rsidP="00A271FF">
      <w:pPr>
        <w:pStyle w:val="Para1"/>
        <w:numPr>
          <w:ilvl w:val="0"/>
          <w:numId w:val="36"/>
        </w:numPr>
        <w:suppressLineNumbers/>
        <w:tabs>
          <w:tab w:val="left" w:pos="720"/>
        </w:tabs>
        <w:suppressAutoHyphens/>
        <w:snapToGrid w:val="0"/>
        <w:ind w:left="0" w:firstLine="0"/>
      </w:pPr>
      <w:r w:rsidRPr="00381E08">
        <w:rPr>
          <w:snapToGrid/>
          <w:kern w:val="22"/>
        </w:rPr>
        <w:t xml:space="preserve">An important notion </w:t>
      </w:r>
      <w:r w:rsidR="006D51A4" w:rsidRPr="00381E08">
        <w:rPr>
          <w:snapToGrid/>
          <w:kern w:val="22"/>
        </w:rPr>
        <w:t>introduced by the long-term strategic framework</w:t>
      </w:r>
      <w:r w:rsidR="00CF55ED" w:rsidRPr="00381E08">
        <w:rPr>
          <w:snapToGrid/>
          <w:kern w:val="22"/>
        </w:rPr>
        <w:t xml:space="preserve"> is </w:t>
      </w:r>
      <w:r w:rsidR="00667A82" w:rsidRPr="00381E08">
        <w:rPr>
          <w:snapToGrid/>
          <w:kern w:val="22"/>
        </w:rPr>
        <w:t xml:space="preserve">that effective change is dependent on </w:t>
      </w:r>
      <w:r w:rsidR="00EC0D48" w:rsidRPr="00381E08">
        <w:rPr>
          <w:snapToGrid/>
          <w:kern w:val="22"/>
        </w:rPr>
        <w:t>securing</w:t>
      </w:r>
      <w:r w:rsidR="00667A82" w:rsidRPr="00381E08">
        <w:rPr>
          <w:snapToGrid/>
          <w:kern w:val="22"/>
        </w:rPr>
        <w:t xml:space="preserve"> the relevant capacit</w:t>
      </w:r>
      <w:r w:rsidR="05FF3671" w:rsidRPr="00381E08">
        <w:t>ies</w:t>
      </w:r>
      <w:r w:rsidR="00667A82" w:rsidRPr="00381E08">
        <w:rPr>
          <w:snapToGrid/>
          <w:kern w:val="22"/>
        </w:rPr>
        <w:t xml:space="preserve"> </w:t>
      </w:r>
      <w:r w:rsidR="00CF55ED" w:rsidRPr="00381E08">
        <w:rPr>
          <w:snapToGrid/>
          <w:kern w:val="22"/>
        </w:rPr>
        <w:t>at all levels within systems and societies</w:t>
      </w:r>
      <w:r w:rsidR="008F0C2B" w:rsidRPr="00381E08">
        <w:rPr>
          <w:snapToGrid/>
          <w:kern w:val="22"/>
          <w:szCs w:val="22"/>
        </w:rPr>
        <w:t>.</w:t>
      </w:r>
      <w:r w:rsidR="00B32EE0" w:rsidRPr="00381E08">
        <w:rPr>
          <w:snapToGrid/>
          <w:kern w:val="22"/>
          <w:szCs w:val="22"/>
        </w:rPr>
        <w:t xml:space="preserve"> </w:t>
      </w:r>
      <w:r w:rsidR="00AF3CA2" w:rsidRPr="00381E08">
        <w:rPr>
          <w:snapToGrid/>
          <w:kern w:val="22"/>
        </w:rPr>
        <w:t>In th</w:t>
      </w:r>
      <w:r w:rsidR="00F60344" w:rsidRPr="00381E08">
        <w:rPr>
          <w:snapToGrid/>
          <w:kern w:val="22"/>
        </w:rPr>
        <w:t>e</w:t>
      </w:r>
      <w:r w:rsidR="0067307F" w:rsidRPr="00381E08">
        <w:rPr>
          <w:snapToGrid/>
          <w:kern w:val="22"/>
        </w:rPr>
        <w:t xml:space="preserve"> context</w:t>
      </w:r>
      <w:r w:rsidR="00F60344" w:rsidRPr="00381E08">
        <w:rPr>
          <w:snapToGrid/>
          <w:kern w:val="22"/>
        </w:rPr>
        <w:t xml:space="preserve"> of</w:t>
      </w:r>
      <w:r w:rsidR="00AF3CA2" w:rsidRPr="00381E08">
        <w:rPr>
          <w:snapToGrid/>
          <w:kern w:val="22"/>
          <w:szCs w:val="22"/>
        </w:rPr>
        <w:t xml:space="preserve"> </w:t>
      </w:r>
      <w:r w:rsidR="005B3A22" w:rsidRPr="00381E08">
        <w:rPr>
          <w:snapToGrid/>
          <w:kern w:val="22"/>
        </w:rPr>
        <w:t>th</w:t>
      </w:r>
      <w:r w:rsidR="00662B06" w:rsidRPr="00381E08">
        <w:rPr>
          <w:snapToGrid/>
          <w:kern w:val="22"/>
        </w:rPr>
        <w:t>e</w:t>
      </w:r>
      <w:r w:rsidR="005B3A22" w:rsidRPr="00381E08">
        <w:rPr>
          <w:snapToGrid/>
          <w:kern w:val="22"/>
        </w:rPr>
        <w:t xml:space="preserve"> </w:t>
      </w:r>
      <w:r w:rsidR="00662B06" w:rsidRPr="00381E08">
        <w:rPr>
          <w:snapToGrid/>
          <w:kern w:val="22"/>
        </w:rPr>
        <w:t xml:space="preserve">present </w:t>
      </w:r>
      <w:r w:rsidR="005B3A22" w:rsidRPr="00381E08">
        <w:rPr>
          <w:snapToGrid/>
          <w:kern w:val="22"/>
        </w:rPr>
        <w:t>plan</w:t>
      </w:r>
      <w:r w:rsidR="00EC0D48" w:rsidRPr="00381E08">
        <w:rPr>
          <w:snapToGrid/>
          <w:kern w:val="22"/>
          <w:szCs w:val="22"/>
        </w:rPr>
        <w:t>,</w:t>
      </w:r>
      <w:r w:rsidR="00AF3CA2" w:rsidRPr="00381E08">
        <w:rPr>
          <w:snapToGrid/>
          <w:kern w:val="22"/>
        </w:rPr>
        <w:t xml:space="preserve"> three levels</w:t>
      </w:r>
      <w:r w:rsidR="00F60344" w:rsidRPr="00381E08">
        <w:rPr>
          <w:snapToGrid/>
          <w:kern w:val="22"/>
        </w:rPr>
        <w:t xml:space="preserve"> are considered</w:t>
      </w:r>
      <w:r w:rsidR="009726C6" w:rsidRPr="00381E08">
        <w:rPr>
          <w:snapToGrid/>
          <w:kern w:val="22"/>
        </w:rPr>
        <w:t>,</w:t>
      </w:r>
      <w:r w:rsidR="00AF3CA2" w:rsidRPr="00381E08">
        <w:rPr>
          <w:snapToGrid/>
          <w:kern w:val="22"/>
        </w:rPr>
        <w:t xml:space="preserve"> </w:t>
      </w:r>
      <w:r w:rsidR="009726C6" w:rsidRPr="00381E08">
        <w:rPr>
          <w:snapToGrid/>
          <w:kern w:val="22"/>
        </w:rPr>
        <w:t xml:space="preserve">namely, </w:t>
      </w:r>
      <w:r w:rsidR="00AF3CA2" w:rsidRPr="00381E08">
        <w:rPr>
          <w:snapToGrid/>
          <w:kern w:val="22"/>
        </w:rPr>
        <w:t>the enabling environment</w:t>
      </w:r>
      <w:r w:rsidR="009726C6" w:rsidRPr="00381E08">
        <w:rPr>
          <w:snapToGrid/>
          <w:kern w:val="22"/>
        </w:rPr>
        <w:t xml:space="preserve"> level</w:t>
      </w:r>
      <w:r w:rsidR="00AF3CA2" w:rsidRPr="00381E08">
        <w:rPr>
          <w:snapToGrid/>
          <w:kern w:val="22"/>
        </w:rPr>
        <w:t xml:space="preserve">, </w:t>
      </w:r>
      <w:r w:rsidR="009726C6" w:rsidRPr="00381E08">
        <w:rPr>
          <w:snapToGrid/>
          <w:kern w:val="22"/>
        </w:rPr>
        <w:t xml:space="preserve">the </w:t>
      </w:r>
      <w:r w:rsidR="00AF3CA2" w:rsidRPr="00381E08">
        <w:rPr>
          <w:snapToGrid/>
          <w:kern w:val="22"/>
        </w:rPr>
        <w:t xml:space="preserve">organizational </w:t>
      </w:r>
      <w:proofErr w:type="gramStart"/>
      <w:r w:rsidR="009726C6" w:rsidRPr="00381E08">
        <w:rPr>
          <w:snapToGrid/>
          <w:kern w:val="22"/>
        </w:rPr>
        <w:t>level</w:t>
      </w:r>
      <w:proofErr w:type="gramEnd"/>
      <w:r w:rsidR="009726C6" w:rsidRPr="00381E08">
        <w:rPr>
          <w:snapToGrid/>
          <w:kern w:val="22"/>
        </w:rPr>
        <w:t xml:space="preserve"> </w:t>
      </w:r>
      <w:r w:rsidR="00AF3CA2" w:rsidRPr="00381E08">
        <w:rPr>
          <w:snapToGrid/>
          <w:kern w:val="22"/>
        </w:rPr>
        <w:t xml:space="preserve">and </w:t>
      </w:r>
      <w:r w:rsidR="00E223CB">
        <w:rPr>
          <w:snapToGrid/>
          <w:kern w:val="22"/>
        </w:rPr>
        <w:t xml:space="preserve">the </w:t>
      </w:r>
      <w:r w:rsidR="00AF3CA2" w:rsidRPr="00381E08">
        <w:rPr>
          <w:snapToGrid/>
          <w:kern w:val="22"/>
        </w:rPr>
        <w:t>individual level</w:t>
      </w:r>
      <w:r w:rsidR="00D44C2A" w:rsidRPr="00381E08">
        <w:rPr>
          <w:snapToGrid/>
          <w:kern w:val="22"/>
        </w:rPr>
        <w:t>.</w:t>
      </w:r>
      <w:r w:rsidR="00AF3CA2" w:rsidRPr="00381E08">
        <w:rPr>
          <w:snapToGrid/>
          <w:kern w:val="22"/>
          <w:vertAlign w:val="superscript"/>
        </w:rPr>
        <w:footnoteReference w:id="6"/>
      </w:r>
      <w:r w:rsidR="00A85FE7" w:rsidRPr="00381E08">
        <w:rPr>
          <w:snapToGrid/>
          <w:kern w:val="22"/>
          <w:szCs w:val="22"/>
        </w:rPr>
        <w:t xml:space="preserve"> </w:t>
      </w:r>
    </w:p>
    <w:p w14:paraId="7A38EA6A" w14:textId="135720F1" w:rsidR="003D653B" w:rsidRPr="00381E08" w:rsidRDefault="00F26B99" w:rsidP="00A271FF">
      <w:pPr>
        <w:pStyle w:val="Para1"/>
        <w:numPr>
          <w:ilvl w:val="0"/>
          <w:numId w:val="36"/>
        </w:numPr>
        <w:suppressLineNumbers/>
        <w:tabs>
          <w:tab w:val="left" w:pos="720"/>
        </w:tabs>
        <w:suppressAutoHyphens/>
        <w:snapToGrid w:val="0"/>
        <w:ind w:left="0" w:firstLine="0"/>
      </w:pPr>
      <w:r w:rsidRPr="00381E08">
        <w:rPr>
          <w:snapToGrid/>
          <w:kern w:val="22"/>
        </w:rPr>
        <w:t>When designing capacity-building and development programmes</w:t>
      </w:r>
      <w:r w:rsidR="00F60344" w:rsidRPr="00381E08">
        <w:rPr>
          <w:snapToGrid/>
          <w:kern w:val="22"/>
          <w:szCs w:val="22"/>
        </w:rPr>
        <w:t>,</w:t>
      </w:r>
      <w:r w:rsidRPr="00381E08">
        <w:rPr>
          <w:snapToGrid/>
          <w:kern w:val="22"/>
        </w:rPr>
        <w:t xml:space="preserve"> careful consideration needs to be given to all three</w:t>
      </w:r>
      <w:r w:rsidR="00101A2A" w:rsidRPr="00381E08">
        <w:rPr>
          <w:snapToGrid/>
          <w:kern w:val="22"/>
        </w:rPr>
        <w:t xml:space="preserve"> interconnected</w:t>
      </w:r>
      <w:r w:rsidRPr="00381E08">
        <w:rPr>
          <w:snapToGrid/>
          <w:kern w:val="22"/>
        </w:rPr>
        <w:t xml:space="preserve"> levels</w:t>
      </w:r>
      <w:r w:rsidR="00101A2A" w:rsidRPr="00381E08">
        <w:rPr>
          <w:snapToGrid/>
          <w:kern w:val="22"/>
          <w:szCs w:val="22"/>
        </w:rPr>
        <w:t xml:space="preserve">. </w:t>
      </w:r>
      <w:r w:rsidR="00A2740F" w:rsidRPr="00381E08">
        <w:rPr>
          <w:snapToGrid/>
          <w:kern w:val="22"/>
        </w:rPr>
        <w:t xml:space="preserve">Individuals cannot </w:t>
      </w:r>
      <w:r w:rsidR="00CD468E" w:rsidRPr="00381E08">
        <w:rPr>
          <w:snapToGrid/>
          <w:kern w:val="22"/>
        </w:rPr>
        <w:t>use</w:t>
      </w:r>
      <w:r w:rsidR="00A2740F" w:rsidRPr="00381E08">
        <w:rPr>
          <w:snapToGrid/>
          <w:kern w:val="22"/>
        </w:rPr>
        <w:t xml:space="preserve"> their capacity if they </w:t>
      </w:r>
      <w:r w:rsidR="005A28C7" w:rsidRPr="00381E08">
        <w:rPr>
          <w:snapToGrid/>
          <w:kern w:val="22"/>
        </w:rPr>
        <w:t>lack</w:t>
      </w:r>
      <w:r w:rsidR="00A2740F" w:rsidRPr="00381E08">
        <w:rPr>
          <w:snapToGrid/>
          <w:kern w:val="22"/>
        </w:rPr>
        <w:t xml:space="preserve"> the resources</w:t>
      </w:r>
      <w:r w:rsidR="006C66CC" w:rsidRPr="00381E08">
        <w:rPr>
          <w:snapToGrid/>
          <w:kern w:val="22"/>
        </w:rPr>
        <w:t xml:space="preserve"> and infrastructure</w:t>
      </w:r>
      <w:r w:rsidR="00A2740F" w:rsidRPr="00381E08">
        <w:rPr>
          <w:snapToGrid/>
          <w:kern w:val="22"/>
        </w:rPr>
        <w:t xml:space="preserve"> need</w:t>
      </w:r>
      <w:r w:rsidR="00AE4172" w:rsidRPr="00381E08">
        <w:rPr>
          <w:snapToGrid/>
          <w:kern w:val="22"/>
        </w:rPr>
        <w:t>ed</w:t>
      </w:r>
      <w:r w:rsidR="00A2740F" w:rsidRPr="00381E08">
        <w:rPr>
          <w:snapToGrid/>
          <w:kern w:val="22"/>
        </w:rPr>
        <w:t xml:space="preserve"> to do their work. </w:t>
      </w:r>
      <w:r w:rsidR="00AE4172" w:rsidRPr="00381E08">
        <w:rPr>
          <w:snapToGrid/>
          <w:kern w:val="22"/>
        </w:rPr>
        <w:t>O</w:t>
      </w:r>
      <w:r w:rsidR="00A2740F" w:rsidRPr="00381E08">
        <w:rPr>
          <w:snapToGrid/>
          <w:kern w:val="22"/>
        </w:rPr>
        <w:t>rgani</w:t>
      </w:r>
      <w:r w:rsidR="00FC0D9C" w:rsidRPr="00381E08">
        <w:rPr>
          <w:snapToGrid/>
          <w:kern w:val="22"/>
        </w:rPr>
        <w:t>z</w:t>
      </w:r>
      <w:r w:rsidR="00A2740F" w:rsidRPr="00381E08">
        <w:rPr>
          <w:snapToGrid/>
          <w:kern w:val="22"/>
        </w:rPr>
        <w:t xml:space="preserve">ations may have good policies and systems but will not be </w:t>
      </w:r>
      <w:r w:rsidR="00A63EE6" w:rsidRPr="00381E08">
        <w:rPr>
          <w:snapToGrid/>
          <w:kern w:val="22"/>
        </w:rPr>
        <w:t>e</w:t>
      </w:r>
      <w:r w:rsidR="00A2740F" w:rsidRPr="00381E08">
        <w:rPr>
          <w:snapToGrid/>
          <w:kern w:val="22"/>
        </w:rPr>
        <w:t xml:space="preserve">ffective without skilled and competent staff. </w:t>
      </w:r>
      <w:r w:rsidR="005142E2">
        <w:rPr>
          <w:snapToGrid/>
          <w:kern w:val="22"/>
        </w:rPr>
        <w:t>They</w:t>
      </w:r>
      <w:r w:rsidR="00A2740F" w:rsidRPr="00381E08">
        <w:rPr>
          <w:snapToGrid/>
          <w:kern w:val="22"/>
        </w:rPr>
        <w:t xml:space="preserve"> also need an </w:t>
      </w:r>
      <w:r w:rsidR="005A28C7" w:rsidRPr="00381E08">
        <w:rPr>
          <w:snapToGrid/>
          <w:kern w:val="22"/>
        </w:rPr>
        <w:t xml:space="preserve">enabling </w:t>
      </w:r>
      <w:r w:rsidR="00A2740F" w:rsidRPr="00381E08">
        <w:rPr>
          <w:snapToGrid/>
          <w:kern w:val="22"/>
        </w:rPr>
        <w:t xml:space="preserve">environment, for example, appropriate </w:t>
      </w:r>
      <w:r w:rsidR="5908AE63" w:rsidRPr="00381E08">
        <w:t xml:space="preserve">and functional </w:t>
      </w:r>
      <w:r w:rsidR="00A2740F" w:rsidRPr="00381E08">
        <w:rPr>
          <w:snapToGrid/>
          <w:kern w:val="22"/>
        </w:rPr>
        <w:t xml:space="preserve">legal frameworks. </w:t>
      </w:r>
      <w:r w:rsidR="008C2D1E" w:rsidRPr="00381E08">
        <w:rPr>
          <w:snapToGrid/>
          <w:kern w:val="22"/>
        </w:rPr>
        <w:t>I</w:t>
      </w:r>
      <w:r w:rsidR="00A2740F" w:rsidRPr="00381E08">
        <w:rPr>
          <w:snapToGrid/>
          <w:kern w:val="22"/>
        </w:rPr>
        <w:t>ndividuals and organi</w:t>
      </w:r>
      <w:r w:rsidR="00FC0D9C" w:rsidRPr="00381E08">
        <w:rPr>
          <w:snapToGrid/>
          <w:kern w:val="22"/>
        </w:rPr>
        <w:t>z</w:t>
      </w:r>
      <w:r w:rsidR="00A2740F" w:rsidRPr="00381E08">
        <w:rPr>
          <w:snapToGrid/>
          <w:kern w:val="22"/>
        </w:rPr>
        <w:t xml:space="preserve">ations </w:t>
      </w:r>
      <w:r w:rsidR="008C2D1E" w:rsidRPr="00381E08">
        <w:rPr>
          <w:snapToGrid/>
          <w:kern w:val="22"/>
        </w:rPr>
        <w:t xml:space="preserve">alike </w:t>
      </w:r>
      <w:r w:rsidR="00A2740F" w:rsidRPr="00381E08">
        <w:rPr>
          <w:snapToGrid/>
          <w:kern w:val="22"/>
        </w:rPr>
        <w:t xml:space="preserve">will only </w:t>
      </w:r>
      <w:r w:rsidR="00824035" w:rsidRPr="00381E08">
        <w:rPr>
          <w:snapToGrid/>
          <w:kern w:val="22"/>
        </w:rPr>
        <w:t>succeed</w:t>
      </w:r>
      <w:r w:rsidR="00A2740F" w:rsidRPr="00381E08">
        <w:rPr>
          <w:snapToGrid/>
          <w:kern w:val="22"/>
        </w:rPr>
        <w:t xml:space="preserve"> in a supportive environment where change is enabled</w:t>
      </w:r>
      <w:r w:rsidR="006C66CC" w:rsidRPr="00381E08">
        <w:rPr>
          <w:snapToGrid/>
          <w:kern w:val="22"/>
        </w:rPr>
        <w:t xml:space="preserve"> and fostered</w:t>
      </w:r>
      <w:r w:rsidR="001333FF" w:rsidRPr="00381E08">
        <w:rPr>
          <w:snapToGrid/>
          <w:kern w:val="22"/>
          <w:szCs w:val="22"/>
        </w:rPr>
        <w:t xml:space="preserve">. </w:t>
      </w:r>
      <w:r w:rsidR="008F7DCF" w:rsidRPr="00381E08">
        <w:rPr>
          <w:snapToGrid/>
          <w:kern w:val="22"/>
        </w:rPr>
        <w:t>At the opposite end</w:t>
      </w:r>
      <w:r w:rsidR="001333FF" w:rsidRPr="00381E08">
        <w:rPr>
          <w:snapToGrid/>
          <w:kern w:val="22"/>
          <w:szCs w:val="22"/>
        </w:rPr>
        <w:t>,</w:t>
      </w:r>
      <w:r w:rsidR="00A2740F" w:rsidRPr="00381E08">
        <w:rPr>
          <w:snapToGrid/>
          <w:kern w:val="22"/>
        </w:rPr>
        <w:t xml:space="preserve"> policies and laws can only be </w:t>
      </w:r>
      <w:r w:rsidR="00B07DA8">
        <w:rPr>
          <w:snapToGrid/>
          <w:kern w:val="22"/>
        </w:rPr>
        <w:t>implemented</w:t>
      </w:r>
      <w:r w:rsidR="009C021F" w:rsidRPr="00381E08">
        <w:rPr>
          <w:snapToGrid/>
          <w:kern w:val="22"/>
        </w:rPr>
        <w:t xml:space="preserve"> </w:t>
      </w:r>
      <w:r w:rsidR="00A2740F" w:rsidRPr="00381E08">
        <w:rPr>
          <w:snapToGrid/>
          <w:kern w:val="22"/>
        </w:rPr>
        <w:t>when relevant organi</w:t>
      </w:r>
      <w:r w:rsidR="00D922A7" w:rsidRPr="00381E08">
        <w:rPr>
          <w:snapToGrid/>
          <w:kern w:val="22"/>
        </w:rPr>
        <w:t>z</w:t>
      </w:r>
      <w:r w:rsidR="00A2740F" w:rsidRPr="00381E08">
        <w:rPr>
          <w:snapToGrid/>
          <w:kern w:val="22"/>
        </w:rPr>
        <w:t xml:space="preserve">ations and individuals have the capacity to turn them into action. </w:t>
      </w:r>
    </w:p>
    <w:p w14:paraId="47C7D43E" w14:textId="239213D6" w:rsidR="006726C3" w:rsidRPr="00381E08" w:rsidRDefault="000F2838" w:rsidP="00A271FF">
      <w:pPr>
        <w:pStyle w:val="Para1"/>
        <w:numPr>
          <w:ilvl w:val="0"/>
          <w:numId w:val="36"/>
        </w:numPr>
        <w:suppressLineNumbers/>
        <w:tabs>
          <w:tab w:val="left" w:pos="720"/>
        </w:tabs>
        <w:suppressAutoHyphens/>
        <w:snapToGrid w:val="0"/>
        <w:ind w:left="0" w:firstLine="0"/>
      </w:pPr>
      <w:r w:rsidRPr="00381E08">
        <w:rPr>
          <w:snapToGrid/>
          <w:kern w:val="22"/>
        </w:rPr>
        <w:t>Equally</w:t>
      </w:r>
      <w:r w:rsidR="00191789" w:rsidRPr="00381E08">
        <w:rPr>
          <w:snapToGrid/>
          <w:kern w:val="22"/>
        </w:rPr>
        <w:t xml:space="preserve"> important </w:t>
      </w:r>
      <w:r w:rsidRPr="00381E08">
        <w:rPr>
          <w:snapToGrid/>
          <w:kern w:val="22"/>
        </w:rPr>
        <w:t>to designing effective interventions</w:t>
      </w:r>
      <w:r w:rsidR="00191789" w:rsidRPr="00381E08">
        <w:rPr>
          <w:snapToGrid/>
          <w:kern w:val="22"/>
        </w:rPr>
        <w:t xml:space="preserve"> is the need to consider the </w:t>
      </w:r>
      <w:r w:rsidR="006A5C3C" w:rsidRPr="00381E08">
        <w:rPr>
          <w:snapToGrid/>
          <w:kern w:val="22"/>
        </w:rPr>
        <w:t xml:space="preserve">various </w:t>
      </w:r>
      <w:r w:rsidR="00191789" w:rsidRPr="00381E08">
        <w:rPr>
          <w:snapToGrid/>
          <w:kern w:val="22"/>
        </w:rPr>
        <w:t>types of capacit</w:t>
      </w:r>
      <w:r w:rsidR="18CF0029" w:rsidRPr="00381E08">
        <w:t>ies</w:t>
      </w:r>
      <w:r w:rsidR="00A30D58" w:rsidRPr="00381E08">
        <w:rPr>
          <w:snapToGrid/>
          <w:kern w:val="22"/>
        </w:rPr>
        <w:t xml:space="preserve"> that </w:t>
      </w:r>
      <w:r w:rsidR="006B049A" w:rsidRPr="00381E08">
        <w:rPr>
          <w:snapToGrid/>
          <w:kern w:val="22"/>
        </w:rPr>
        <w:t>individuals and organi</w:t>
      </w:r>
      <w:r w:rsidR="006E2942" w:rsidRPr="00381E08">
        <w:rPr>
          <w:snapToGrid/>
          <w:kern w:val="22"/>
        </w:rPr>
        <w:t>z</w:t>
      </w:r>
      <w:r w:rsidR="006B049A" w:rsidRPr="00381E08">
        <w:rPr>
          <w:snapToGrid/>
          <w:kern w:val="22"/>
        </w:rPr>
        <w:t xml:space="preserve">ations </w:t>
      </w:r>
      <w:r w:rsidR="00EA2436">
        <w:rPr>
          <w:snapToGrid/>
          <w:kern w:val="22"/>
        </w:rPr>
        <w:t>must have</w:t>
      </w:r>
      <w:r w:rsidR="00EA2436" w:rsidRPr="00381E08">
        <w:rPr>
          <w:snapToGrid/>
          <w:kern w:val="22"/>
        </w:rPr>
        <w:t xml:space="preserve"> </w:t>
      </w:r>
      <w:r w:rsidR="006B049A" w:rsidRPr="00381E08">
        <w:rPr>
          <w:snapToGrid/>
          <w:kern w:val="22"/>
        </w:rPr>
        <w:t>to function effectively</w:t>
      </w:r>
      <w:r w:rsidR="006B049A" w:rsidRPr="00381E08">
        <w:t xml:space="preserve"> </w:t>
      </w:r>
      <w:r w:rsidR="009D5B20" w:rsidRPr="00381E08">
        <w:t xml:space="preserve">and </w:t>
      </w:r>
      <w:r w:rsidR="7E93672A" w:rsidRPr="00381E08">
        <w:t>efficiently</w:t>
      </w:r>
      <w:r w:rsidR="003B279A">
        <w:t>, which comprise</w:t>
      </w:r>
      <w:r w:rsidR="006B049A" w:rsidRPr="00381E08">
        <w:rPr>
          <w:snapToGrid/>
          <w:kern w:val="22"/>
        </w:rPr>
        <w:t xml:space="preserve"> </w:t>
      </w:r>
      <w:r w:rsidR="003B279A" w:rsidRPr="00381E08">
        <w:rPr>
          <w:snapToGrid/>
          <w:kern w:val="22"/>
        </w:rPr>
        <w:t xml:space="preserve">technical, </w:t>
      </w:r>
      <w:proofErr w:type="gramStart"/>
      <w:r w:rsidR="003B279A" w:rsidRPr="00381E08">
        <w:rPr>
          <w:snapToGrid/>
          <w:kern w:val="22"/>
        </w:rPr>
        <w:t>technological</w:t>
      </w:r>
      <w:proofErr w:type="gramEnd"/>
      <w:r w:rsidR="003B279A" w:rsidRPr="00381E08">
        <w:rPr>
          <w:snapToGrid/>
          <w:kern w:val="22"/>
        </w:rPr>
        <w:t xml:space="preserve"> and functional capacities</w:t>
      </w:r>
      <w:r w:rsidR="003B279A">
        <w:rPr>
          <w:snapToGrid/>
          <w:kern w:val="22"/>
        </w:rPr>
        <w:t>,</w:t>
      </w:r>
      <w:r w:rsidR="00AD129C" w:rsidRPr="00381E08">
        <w:rPr>
          <w:rStyle w:val="FootnoteReference"/>
          <w:snapToGrid/>
          <w:kern w:val="22"/>
        </w:rPr>
        <w:footnoteReference w:id="7"/>
      </w:r>
      <w:r w:rsidR="003B279A" w:rsidRPr="00381E08">
        <w:rPr>
          <w:snapToGrid/>
          <w:kern w:val="22"/>
        </w:rPr>
        <w:t xml:space="preserve"> </w:t>
      </w:r>
      <w:r w:rsidR="006B049A" w:rsidRPr="00381E08">
        <w:rPr>
          <w:snapToGrid/>
          <w:kern w:val="22"/>
        </w:rPr>
        <w:t>and for enabling conditions to be in place.</w:t>
      </w:r>
    </w:p>
    <w:p w14:paraId="4CF551CA" w14:textId="73544CC5" w:rsidR="006726C3" w:rsidRPr="00381E08" w:rsidRDefault="00B37DFF" w:rsidP="00A271FF">
      <w:pPr>
        <w:pStyle w:val="Para1"/>
        <w:numPr>
          <w:ilvl w:val="0"/>
          <w:numId w:val="36"/>
        </w:numPr>
        <w:suppressLineNumbers/>
        <w:tabs>
          <w:tab w:val="left" w:pos="720"/>
        </w:tabs>
        <w:suppressAutoHyphens/>
        <w:snapToGrid w:val="0"/>
        <w:ind w:left="0" w:firstLine="0"/>
      </w:pPr>
      <w:r w:rsidRPr="00381E08">
        <w:rPr>
          <w:snapToGrid/>
          <w:kern w:val="22"/>
        </w:rPr>
        <w:t>Lastly</w:t>
      </w:r>
      <w:r w:rsidR="006726C3" w:rsidRPr="00381E08">
        <w:rPr>
          <w:snapToGrid/>
          <w:kern w:val="22"/>
        </w:rPr>
        <w:t xml:space="preserve">, </w:t>
      </w:r>
      <w:r w:rsidR="00E45B18" w:rsidRPr="00381E08">
        <w:rPr>
          <w:snapToGrid/>
          <w:kern w:val="22"/>
        </w:rPr>
        <w:t xml:space="preserve">it </w:t>
      </w:r>
      <w:r w:rsidR="00BF3E20" w:rsidRPr="00381E08">
        <w:rPr>
          <w:snapToGrid/>
          <w:kern w:val="22"/>
        </w:rPr>
        <w:t>should be kept</w:t>
      </w:r>
      <w:r w:rsidR="007E7809" w:rsidRPr="00381E08">
        <w:rPr>
          <w:snapToGrid/>
          <w:kern w:val="22"/>
        </w:rPr>
        <w:t xml:space="preserve"> in mind</w:t>
      </w:r>
      <w:r w:rsidR="00C25863" w:rsidRPr="00381E08">
        <w:rPr>
          <w:snapToGrid/>
          <w:kern w:val="22"/>
        </w:rPr>
        <w:t xml:space="preserve"> that capacity-building and development </w:t>
      </w:r>
      <w:r w:rsidR="00160FBE" w:rsidRPr="00381E08">
        <w:rPr>
          <w:snapToGrid/>
          <w:kern w:val="22"/>
        </w:rPr>
        <w:t xml:space="preserve">are </w:t>
      </w:r>
      <w:r w:rsidR="00C25863" w:rsidRPr="00381E08">
        <w:rPr>
          <w:snapToGrid/>
          <w:kern w:val="22"/>
        </w:rPr>
        <w:t xml:space="preserve">an </w:t>
      </w:r>
      <w:r w:rsidR="003E78A0" w:rsidRPr="00381E08">
        <w:rPr>
          <w:snapToGrid/>
          <w:kern w:val="22"/>
        </w:rPr>
        <w:t>ongoing</w:t>
      </w:r>
      <w:r w:rsidR="00C25863" w:rsidRPr="00381E08">
        <w:rPr>
          <w:snapToGrid/>
          <w:kern w:val="22"/>
          <w:szCs w:val="22"/>
        </w:rPr>
        <w:t xml:space="preserve"> </w:t>
      </w:r>
      <w:r w:rsidR="004522FF" w:rsidRPr="00381E08">
        <w:rPr>
          <w:snapToGrid/>
          <w:kern w:val="22"/>
        </w:rPr>
        <w:t>iterative</w:t>
      </w:r>
      <w:r w:rsidR="00C25863" w:rsidRPr="00381E08">
        <w:rPr>
          <w:snapToGrid/>
          <w:kern w:val="22"/>
        </w:rPr>
        <w:t xml:space="preserve"> process</w:t>
      </w:r>
      <w:r w:rsidR="00366691" w:rsidRPr="00381E08">
        <w:rPr>
          <w:snapToGrid/>
          <w:kern w:val="22"/>
        </w:rPr>
        <w:t xml:space="preserve"> with constant feedback loops and flexibility for revis</w:t>
      </w:r>
      <w:r w:rsidR="00264274" w:rsidRPr="00381E08">
        <w:rPr>
          <w:snapToGrid/>
          <w:kern w:val="22"/>
        </w:rPr>
        <w:t>ing</w:t>
      </w:r>
      <w:r w:rsidR="782172C1" w:rsidRPr="00381E08">
        <w:t>, updating</w:t>
      </w:r>
      <w:r w:rsidR="00874ABE" w:rsidRPr="00381E08">
        <w:rPr>
          <w:snapToGrid/>
          <w:kern w:val="22"/>
        </w:rPr>
        <w:t xml:space="preserve"> and adapting</w:t>
      </w:r>
      <w:r w:rsidR="00366691" w:rsidRPr="00381E08">
        <w:rPr>
          <w:snapToGrid/>
          <w:kern w:val="22"/>
        </w:rPr>
        <w:t xml:space="preserve"> strategie</w:t>
      </w:r>
      <w:r w:rsidR="003E78A0" w:rsidRPr="00381E08">
        <w:rPr>
          <w:snapToGrid/>
          <w:kern w:val="22"/>
        </w:rPr>
        <w:t>s</w:t>
      </w:r>
      <w:r w:rsidR="0072469C" w:rsidRPr="00381E08">
        <w:rPr>
          <w:snapToGrid/>
          <w:kern w:val="22"/>
        </w:rPr>
        <w:t xml:space="preserve">. </w:t>
      </w:r>
      <w:r w:rsidR="004664D4" w:rsidRPr="00381E08">
        <w:rPr>
          <w:snapToGrid/>
          <w:kern w:val="22"/>
        </w:rPr>
        <w:t xml:space="preserve">The </w:t>
      </w:r>
      <w:r w:rsidR="008C4BF4" w:rsidRPr="00381E08">
        <w:rPr>
          <w:snapToGrid/>
          <w:kern w:val="22"/>
        </w:rPr>
        <w:t xml:space="preserve">process </w:t>
      </w:r>
      <w:r w:rsidR="006F48E6" w:rsidRPr="00381E08">
        <w:rPr>
          <w:snapToGrid/>
          <w:kern w:val="22"/>
        </w:rPr>
        <w:t>should</w:t>
      </w:r>
      <w:r w:rsidR="0072469C" w:rsidRPr="00381E08">
        <w:rPr>
          <w:snapToGrid/>
          <w:kern w:val="22"/>
        </w:rPr>
        <w:t xml:space="preserve"> encompass</w:t>
      </w:r>
      <w:r w:rsidR="008D5323" w:rsidRPr="00381E08">
        <w:rPr>
          <w:snapToGrid/>
          <w:kern w:val="22"/>
          <w:szCs w:val="22"/>
        </w:rPr>
        <w:t xml:space="preserve"> </w:t>
      </w:r>
      <w:r w:rsidR="0072469C" w:rsidRPr="00381E08">
        <w:rPr>
          <w:snapToGrid/>
          <w:kern w:val="22"/>
        </w:rPr>
        <w:t>interventions not only for</w:t>
      </w:r>
      <w:r w:rsidR="00041161" w:rsidRPr="00381E08">
        <w:rPr>
          <w:snapToGrid/>
          <w:kern w:val="22"/>
        </w:rPr>
        <w:t xml:space="preserve"> capacity analysis (analysing existing capacity and identifying needs and gaps) and</w:t>
      </w:r>
      <w:r w:rsidR="0072469C" w:rsidRPr="00381E08">
        <w:rPr>
          <w:snapToGrid/>
          <w:kern w:val="22"/>
        </w:rPr>
        <w:t xml:space="preserve"> development (enhancing capacities or creating new ones), but also for capacity utilization (mobilizing, </w:t>
      </w:r>
      <w:proofErr w:type="gramStart"/>
      <w:r w:rsidR="0072469C" w:rsidRPr="00381E08">
        <w:rPr>
          <w:snapToGrid/>
          <w:kern w:val="22"/>
        </w:rPr>
        <w:t>deploying</w:t>
      </w:r>
      <w:proofErr w:type="gramEnd"/>
      <w:r w:rsidR="0072469C" w:rsidRPr="00381E08">
        <w:rPr>
          <w:snapToGrid/>
          <w:kern w:val="22"/>
        </w:rPr>
        <w:t xml:space="preserve"> and utilizing existing capacities)</w:t>
      </w:r>
      <w:r w:rsidR="0072469C" w:rsidRPr="00A271FF">
        <w:rPr>
          <w:snapToGrid/>
          <w:kern w:val="22"/>
        </w:rPr>
        <w:t xml:space="preserve"> and</w:t>
      </w:r>
      <w:r w:rsidR="0072469C" w:rsidRPr="00381E08">
        <w:rPr>
          <w:snapToGrid/>
          <w:kern w:val="22"/>
        </w:rPr>
        <w:t xml:space="preserve"> retention (nurturing</w:t>
      </w:r>
      <w:r w:rsidR="6854CD81" w:rsidRPr="00381E08">
        <w:t>, maintaining</w:t>
      </w:r>
      <w:r w:rsidR="0072469C" w:rsidRPr="00381E08">
        <w:rPr>
          <w:snapToGrid/>
          <w:kern w:val="22"/>
        </w:rPr>
        <w:t xml:space="preserve"> and sustaining the capacity created over time).</w:t>
      </w:r>
    </w:p>
    <w:p w14:paraId="23A038E1" w14:textId="3AA64D4A" w:rsidR="0093169E" w:rsidRPr="00381E08" w:rsidRDefault="002538AC" w:rsidP="00A271FF">
      <w:pPr>
        <w:pStyle w:val="Heading2"/>
        <w:tabs>
          <w:tab w:val="clear" w:pos="720"/>
        </w:tabs>
        <w:ind w:left="360"/>
      </w:pPr>
      <w:r w:rsidRPr="00381E08">
        <w:t>B.</w:t>
      </w:r>
      <w:r w:rsidRPr="00381E08">
        <w:tab/>
      </w:r>
      <w:r w:rsidR="00582058" w:rsidRPr="00381E08">
        <w:t>Guiding principles</w:t>
      </w:r>
    </w:p>
    <w:p w14:paraId="577C6810" w14:textId="1A093F4E" w:rsidR="00EC1E4B" w:rsidRPr="00381E08" w:rsidRDefault="0052770A" w:rsidP="00A271FF">
      <w:pPr>
        <w:pStyle w:val="Para1"/>
        <w:numPr>
          <w:ilvl w:val="0"/>
          <w:numId w:val="36"/>
        </w:numPr>
        <w:suppressLineNumbers/>
        <w:tabs>
          <w:tab w:val="left" w:pos="720"/>
        </w:tabs>
        <w:suppressAutoHyphens/>
        <w:snapToGrid w:val="0"/>
        <w:ind w:left="0" w:firstLine="0"/>
        <w:rPr>
          <w:kern w:val="22"/>
          <w:szCs w:val="22"/>
        </w:rPr>
      </w:pPr>
      <w:r w:rsidRPr="00381E08">
        <w:rPr>
          <w:kern w:val="22"/>
        </w:rPr>
        <w:t xml:space="preserve">To ensure </w:t>
      </w:r>
      <w:r w:rsidR="00065AF5" w:rsidRPr="00381E08">
        <w:rPr>
          <w:kern w:val="22"/>
        </w:rPr>
        <w:t xml:space="preserve">that </w:t>
      </w:r>
      <w:r w:rsidRPr="00381E08">
        <w:rPr>
          <w:kern w:val="22"/>
        </w:rPr>
        <w:t xml:space="preserve">interventions are </w:t>
      </w:r>
      <w:r w:rsidR="00287F7E" w:rsidRPr="00381E08">
        <w:rPr>
          <w:kern w:val="22"/>
        </w:rPr>
        <w:t>relevant and</w:t>
      </w:r>
      <w:r w:rsidRPr="00381E08">
        <w:rPr>
          <w:kern w:val="22"/>
        </w:rPr>
        <w:t xml:space="preserve"> effective, t</w:t>
      </w:r>
      <w:r w:rsidR="00534383" w:rsidRPr="00381E08">
        <w:rPr>
          <w:kern w:val="22"/>
        </w:rPr>
        <w:t>he design and implementation of capacity</w:t>
      </w:r>
      <w:r w:rsidR="00B32526" w:rsidRPr="00381E08">
        <w:rPr>
          <w:kern w:val="22"/>
        </w:rPr>
        <w:noBreakHyphen/>
      </w:r>
      <w:r w:rsidR="00534383" w:rsidRPr="00381E08">
        <w:rPr>
          <w:kern w:val="22"/>
        </w:rPr>
        <w:t xml:space="preserve">building and development plans, </w:t>
      </w:r>
      <w:r w:rsidR="00534383" w:rsidRPr="00381E08">
        <w:rPr>
          <w:snapToGrid/>
          <w:kern w:val="22"/>
        </w:rPr>
        <w:t>programmes</w:t>
      </w:r>
      <w:r w:rsidR="00534383" w:rsidRPr="00381E08">
        <w:rPr>
          <w:kern w:val="22"/>
          <w:szCs w:val="22"/>
        </w:rPr>
        <w:t xml:space="preserve">, </w:t>
      </w:r>
      <w:proofErr w:type="gramStart"/>
      <w:r w:rsidR="00534383" w:rsidRPr="00381E08">
        <w:rPr>
          <w:kern w:val="22"/>
        </w:rPr>
        <w:t>projects</w:t>
      </w:r>
      <w:proofErr w:type="gramEnd"/>
      <w:r w:rsidR="00534383" w:rsidRPr="00381E08">
        <w:rPr>
          <w:kern w:val="22"/>
        </w:rPr>
        <w:t xml:space="preserve"> and other initiatives in support of the implementation of the Protocol should be guided by</w:t>
      </w:r>
      <w:r w:rsidR="00FA26DF" w:rsidRPr="00381E08">
        <w:rPr>
          <w:kern w:val="22"/>
        </w:rPr>
        <w:t xml:space="preserve"> </w:t>
      </w:r>
      <w:r w:rsidR="00720C63" w:rsidRPr="00381E08">
        <w:rPr>
          <w:kern w:val="22"/>
        </w:rPr>
        <w:t>a series of</w:t>
      </w:r>
      <w:r w:rsidR="00534383" w:rsidRPr="00381E08">
        <w:rPr>
          <w:kern w:val="22"/>
        </w:rPr>
        <w:t xml:space="preserve"> principles</w:t>
      </w:r>
      <w:r w:rsidR="00720C63" w:rsidRPr="00381E08">
        <w:rPr>
          <w:kern w:val="22"/>
        </w:rPr>
        <w:t xml:space="preserve">, </w:t>
      </w:r>
      <w:r w:rsidR="00BB1E9C">
        <w:rPr>
          <w:kern w:val="22"/>
        </w:rPr>
        <w:t>that is</w:t>
      </w:r>
      <w:r w:rsidR="00720C63" w:rsidRPr="00381E08">
        <w:rPr>
          <w:kern w:val="22"/>
        </w:rPr>
        <w:t>, they should</w:t>
      </w:r>
      <w:r w:rsidR="00B32526" w:rsidRPr="00381E08">
        <w:rPr>
          <w:kern w:val="22"/>
        </w:rPr>
        <w:t>:</w:t>
      </w:r>
      <w:r w:rsidR="0024224C" w:rsidRPr="00381E08">
        <w:rPr>
          <w:kern w:val="22"/>
          <w:vertAlign w:val="superscript"/>
        </w:rPr>
        <w:footnoteReference w:id="8"/>
      </w:r>
      <w:r w:rsidR="00746E9C" w:rsidRPr="00381E08">
        <w:rPr>
          <w:kern w:val="22"/>
          <w:szCs w:val="22"/>
        </w:rPr>
        <w:t xml:space="preserve"> </w:t>
      </w:r>
    </w:p>
    <w:p w14:paraId="0A64CA30" w14:textId="15B523BD" w:rsidR="00726606" w:rsidRPr="00381E08" w:rsidRDefault="00F866BC" w:rsidP="00A271FF">
      <w:pPr>
        <w:pStyle w:val="ListParagraph"/>
        <w:numPr>
          <w:ilvl w:val="0"/>
          <w:numId w:val="38"/>
        </w:numPr>
        <w:tabs>
          <w:tab w:val="left" w:pos="1418"/>
        </w:tabs>
        <w:spacing w:before="120" w:after="120"/>
        <w:ind w:left="0" w:firstLine="709"/>
        <w:contextualSpacing w:val="0"/>
      </w:pPr>
      <w:r w:rsidRPr="00381E08">
        <w:t xml:space="preserve">Be based </w:t>
      </w:r>
      <w:r w:rsidR="00FB5904" w:rsidRPr="00381E08">
        <w:t>on</w:t>
      </w:r>
      <w:r w:rsidR="00097262" w:rsidRPr="00381E08">
        <w:t xml:space="preserve"> an</w:t>
      </w:r>
      <w:r w:rsidR="00FB5904" w:rsidRPr="00381E08">
        <w:t xml:space="preserve"> i</w:t>
      </w:r>
      <w:r w:rsidR="00192CC5" w:rsidRPr="00381E08">
        <w:t xml:space="preserve">nclusive analysis of the </w:t>
      </w:r>
      <w:r w:rsidR="00506D13" w:rsidRPr="00381E08">
        <w:t xml:space="preserve">national </w:t>
      </w:r>
      <w:r w:rsidR="00192CC5" w:rsidRPr="00381E08">
        <w:t xml:space="preserve">context, </w:t>
      </w:r>
      <w:r w:rsidR="00CB2E9B" w:rsidRPr="00381E08">
        <w:t xml:space="preserve">stakeholders, </w:t>
      </w:r>
      <w:r w:rsidR="00192CC5" w:rsidRPr="00381E08">
        <w:t xml:space="preserve">existing capacities and </w:t>
      </w:r>
      <w:proofErr w:type="gramStart"/>
      <w:r w:rsidR="00192CC5" w:rsidRPr="00381E08">
        <w:t>needs</w:t>
      </w:r>
      <w:r w:rsidR="00C07FCE" w:rsidRPr="00381E08">
        <w:t>;</w:t>
      </w:r>
      <w:proofErr w:type="gramEnd"/>
    </w:p>
    <w:p w14:paraId="5E9690ED" w14:textId="6FCE5A24" w:rsidR="00726606" w:rsidRPr="00381E08" w:rsidRDefault="00D952F9" w:rsidP="00A271FF">
      <w:pPr>
        <w:pStyle w:val="ListParagraph"/>
        <w:numPr>
          <w:ilvl w:val="0"/>
          <w:numId w:val="38"/>
        </w:numPr>
        <w:tabs>
          <w:tab w:val="left" w:pos="1418"/>
        </w:tabs>
        <w:spacing w:before="120" w:after="120"/>
        <w:ind w:left="0" w:firstLine="709"/>
        <w:contextualSpacing w:val="0"/>
      </w:pPr>
      <w:r w:rsidRPr="00381E08">
        <w:t xml:space="preserve">Ensure </w:t>
      </w:r>
      <w:r w:rsidR="3342AD59" w:rsidRPr="00381E08">
        <w:t xml:space="preserve">political and technical </w:t>
      </w:r>
      <w:r w:rsidRPr="00381E08">
        <w:t xml:space="preserve">ownership </w:t>
      </w:r>
      <w:r w:rsidR="00C87241" w:rsidRPr="00381E08">
        <w:t>and commitment</w:t>
      </w:r>
      <w:r w:rsidR="001002B2">
        <w:t xml:space="preserve"> by </w:t>
      </w:r>
      <w:proofErr w:type="gramStart"/>
      <w:r w:rsidR="001002B2">
        <w:t>countries</w:t>
      </w:r>
      <w:r w:rsidR="00C87241" w:rsidRPr="00381E08">
        <w:t>;</w:t>
      </w:r>
      <w:proofErr w:type="gramEnd"/>
      <w:r w:rsidR="00C87241" w:rsidRPr="00381E08">
        <w:t xml:space="preserve"> </w:t>
      </w:r>
    </w:p>
    <w:p w14:paraId="57C0AE79" w14:textId="057B4805" w:rsidR="00726606" w:rsidRPr="00381E08" w:rsidRDefault="003C38C4" w:rsidP="00A271FF">
      <w:pPr>
        <w:pStyle w:val="ListParagraph"/>
        <w:numPr>
          <w:ilvl w:val="0"/>
          <w:numId w:val="38"/>
        </w:numPr>
        <w:tabs>
          <w:tab w:val="left" w:pos="1418"/>
        </w:tabs>
        <w:spacing w:before="120" w:after="120"/>
        <w:ind w:left="0" w:firstLine="709"/>
        <w:contextualSpacing w:val="0"/>
        <w:rPr>
          <w:lang w:val="en-US"/>
        </w:rPr>
      </w:pPr>
      <w:r w:rsidRPr="00381E08">
        <w:rPr>
          <w:lang w:val="en-US"/>
        </w:rPr>
        <w:t>Take</w:t>
      </w:r>
      <w:r w:rsidR="26576ADC" w:rsidRPr="00381E08">
        <w:rPr>
          <w:lang w:val="en-US"/>
        </w:rPr>
        <w:t xml:space="preserve"> a</w:t>
      </w:r>
      <w:r w:rsidRPr="00381E08">
        <w:rPr>
          <w:lang w:val="en-US"/>
        </w:rPr>
        <w:t xml:space="preserve"> long-term programmatic approach with </w:t>
      </w:r>
      <w:r w:rsidR="009934F7" w:rsidRPr="00381E08">
        <w:rPr>
          <w:lang w:val="en-US"/>
        </w:rPr>
        <w:t xml:space="preserve">an </w:t>
      </w:r>
      <w:r w:rsidRPr="00381E08">
        <w:rPr>
          <w:lang w:val="en-US"/>
        </w:rPr>
        <w:t>emphasis on</w:t>
      </w:r>
      <w:r w:rsidR="00352B94" w:rsidRPr="00381E08">
        <w:rPr>
          <w:lang w:val="en-US"/>
        </w:rPr>
        <w:t xml:space="preserve"> sustainability and</w:t>
      </w:r>
      <w:r w:rsidRPr="00381E08">
        <w:rPr>
          <w:lang w:val="en-US"/>
        </w:rPr>
        <w:t xml:space="preserve"> the</w:t>
      </w:r>
      <w:r w:rsidR="00352B94" w:rsidRPr="00381E08">
        <w:rPr>
          <w:lang w:val="en-US"/>
        </w:rPr>
        <w:t xml:space="preserve"> retention of </w:t>
      </w:r>
      <w:proofErr w:type="gramStart"/>
      <w:r w:rsidR="00352B94" w:rsidRPr="00381E08">
        <w:rPr>
          <w:lang w:val="en-US"/>
        </w:rPr>
        <w:t>capacities;</w:t>
      </w:r>
      <w:proofErr w:type="gramEnd"/>
    </w:p>
    <w:p w14:paraId="0D93435B" w14:textId="5A6509DE" w:rsidR="00726606" w:rsidRPr="00381E08" w:rsidRDefault="008A3A11" w:rsidP="00A271FF">
      <w:pPr>
        <w:pStyle w:val="ListParagraph"/>
        <w:numPr>
          <w:ilvl w:val="0"/>
          <w:numId w:val="38"/>
        </w:numPr>
        <w:tabs>
          <w:tab w:val="left" w:pos="1418"/>
        </w:tabs>
        <w:spacing w:before="120" w:after="120"/>
        <w:ind w:left="0" w:firstLine="709"/>
        <w:contextualSpacing w:val="0"/>
      </w:pPr>
      <w:r w:rsidRPr="00381E08">
        <w:lastRenderedPageBreak/>
        <w:t>Promote strategic and integrated system-wide approaches to capacity</w:t>
      </w:r>
      <w:r w:rsidR="00E57658" w:rsidRPr="00381E08">
        <w:t>-</w:t>
      </w:r>
      <w:r w:rsidR="77C9F6CC" w:rsidRPr="00381E08">
        <w:t xml:space="preserve">building and </w:t>
      </w:r>
      <w:proofErr w:type="gramStart"/>
      <w:r w:rsidRPr="00381E08">
        <w:t>development;</w:t>
      </w:r>
      <w:proofErr w:type="gramEnd"/>
      <w:r w:rsidRPr="00381E08">
        <w:t xml:space="preserve"> </w:t>
      </w:r>
    </w:p>
    <w:p w14:paraId="6ABB0932" w14:textId="1CDFF1FB" w:rsidR="00726606" w:rsidRPr="00381E08" w:rsidRDefault="0073077E" w:rsidP="00A271FF">
      <w:pPr>
        <w:pStyle w:val="ListParagraph"/>
        <w:numPr>
          <w:ilvl w:val="0"/>
          <w:numId w:val="38"/>
        </w:numPr>
        <w:tabs>
          <w:tab w:val="left" w:pos="1418"/>
        </w:tabs>
        <w:spacing w:before="120" w:after="120"/>
        <w:ind w:left="0" w:firstLine="709"/>
        <w:contextualSpacing w:val="0"/>
      </w:pPr>
      <w:r w:rsidRPr="00381E08">
        <w:t xml:space="preserve">Be built upon </w:t>
      </w:r>
      <w:r w:rsidR="00C07FCE" w:rsidRPr="00381E08">
        <w:t>recognized good practice</w:t>
      </w:r>
      <w:r w:rsidR="00312AC5" w:rsidRPr="00381E08">
        <w:t>s</w:t>
      </w:r>
      <w:r w:rsidR="00C07FCE" w:rsidRPr="00381E08">
        <w:t xml:space="preserve"> and lessons </w:t>
      </w:r>
      <w:proofErr w:type="gramStart"/>
      <w:r w:rsidR="00C07FCE" w:rsidRPr="00381E08">
        <w:t>learned;</w:t>
      </w:r>
      <w:proofErr w:type="gramEnd"/>
    </w:p>
    <w:p w14:paraId="09DB947E" w14:textId="22076E31" w:rsidR="00726606" w:rsidRPr="00381E08" w:rsidRDefault="00F85BB8" w:rsidP="00A271FF">
      <w:pPr>
        <w:pStyle w:val="ListParagraph"/>
        <w:numPr>
          <w:ilvl w:val="0"/>
          <w:numId w:val="38"/>
        </w:numPr>
        <w:tabs>
          <w:tab w:val="left" w:pos="1418"/>
        </w:tabs>
        <w:spacing w:before="120" w:after="120"/>
        <w:ind w:left="0" w:firstLine="709"/>
        <w:contextualSpacing w:val="0"/>
      </w:pPr>
      <w:r w:rsidRPr="00381E08">
        <w:t>Integrate</w:t>
      </w:r>
      <w:r w:rsidR="003C4AB2" w:rsidRPr="00381E08">
        <w:t xml:space="preserve"> </w:t>
      </w:r>
      <w:r w:rsidR="009E42DF" w:rsidRPr="00381E08">
        <w:t xml:space="preserve">the perspectives of indigenous peoples and local communities </w:t>
      </w:r>
      <w:r w:rsidR="00F54F9A">
        <w:t xml:space="preserve">and </w:t>
      </w:r>
      <w:r w:rsidR="00971C74" w:rsidRPr="00381E08">
        <w:t xml:space="preserve">of </w:t>
      </w:r>
      <w:r w:rsidR="009E42DF" w:rsidRPr="00381E08">
        <w:t>young people</w:t>
      </w:r>
      <w:r w:rsidR="00971C74" w:rsidRPr="00381E08">
        <w:t xml:space="preserve"> and gender perspectives</w:t>
      </w:r>
      <w:r w:rsidR="009E42DF" w:rsidRPr="00381E08">
        <w:t xml:space="preserve">, </w:t>
      </w:r>
      <w:proofErr w:type="gramStart"/>
      <w:r w:rsidR="009E42DF" w:rsidRPr="00381E08">
        <w:t>taking into account</w:t>
      </w:r>
      <w:proofErr w:type="gramEnd"/>
      <w:r w:rsidR="009E42DF" w:rsidRPr="00381E08">
        <w:t xml:space="preserve"> the Gender Plan of Action</w:t>
      </w:r>
      <w:r w:rsidR="00E57658" w:rsidRPr="00381E08">
        <w:t>;</w:t>
      </w:r>
      <w:r w:rsidR="000540B0" w:rsidRPr="00381E08">
        <w:rPr>
          <w:rStyle w:val="FootnoteReference"/>
        </w:rPr>
        <w:footnoteReference w:id="9"/>
      </w:r>
    </w:p>
    <w:p w14:paraId="34C096EF" w14:textId="1D83A83F" w:rsidR="009B2BA6" w:rsidRPr="00381E08" w:rsidRDefault="00FA35AB" w:rsidP="00A271FF">
      <w:pPr>
        <w:pStyle w:val="ListParagraph"/>
        <w:numPr>
          <w:ilvl w:val="0"/>
          <w:numId w:val="38"/>
        </w:numPr>
        <w:tabs>
          <w:tab w:val="left" w:pos="1418"/>
        </w:tabs>
        <w:spacing w:before="120" w:after="120"/>
        <w:ind w:left="0" w:firstLine="709"/>
        <w:contextualSpacing w:val="0"/>
      </w:pPr>
      <w:r w:rsidRPr="00381E08">
        <w:t>In</w:t>
      </w:r>
      <w:r w:rsidR="003970AF" w:rsidRPr="00381E08">
        <w:t>clude</w:t>
      </w:r>
      <w:r w:rsidRPr="00381E08">
        <w:t xml:space="preserve"> monitoring, evaluation and</w:t>
      </w:r>
      <w:r w:rsidR="00B923D0" w:rsidRPr="00381E08">
        <w:t xml:space="preserve"> adaptive management and</w:t>
      </w:r>
      <w:r w:rsidRPr="00381E08">
        <w:t xml:space="preserve"> learning</w:t>
      </w:r>
      <w:r w:rsidR="00701694" w:rsidRPr="00381E08">
        <w:t xml:space="preserve"> as integral </w:t>
      </w:r>
      <w:proofErr w:type="gramStart"/>
      <w:r w:rsidR="00701694" w:rsidRPr="00381E08">
        <w:t>parts</w:t>
      </w:r>
      <w:r w:rsidR="00251697" w:rsidRPr="00381E08">
        <w:t>;</w:t>
      </w:r>
      <w:proofErr w:type="gramEnd"/>
    </w:p>
    <w:p w14:paraId="2C193CE5" w14:textId="33B613D1" w:rsidR="008B28D0" w:rsidRPr="00381E08" w:rsidRDefault="00962453" w:rsidP="00A271FF">
      <w:pPr>
        <w:pStyle w:val="ListParagraph"/>
        <w:numPr>
          <w:ilvl w:val="0"/>
          <w:numId w:val="38"/>
        </w:numPr>
        <w:tabs>
          <w:tab w:val="left" w:pos="1418"/>
        </w:tabs>
        <w:spacing w:before="120" w:after="120"/>
        <w:ind w:left="0" w:firstLine="709"/>
        <w:contextualSpacing w:val="0"/>
      </w:pPr>
      <w:r w:rsidRPr="00381E08">
        <w:t>Encourage</w:t>
      </w:r>
      <w:r w:rsidR="00023CD8" w:rsidRPr="00381E08">
        <w:t xml:space="preserve"> synergies</w:t>
      </w:r>
      <w:r w:rsidR="00B923D0" w:rsidRPr="00381E08">
        <w:t>, mainstreaming, integration</w:t>
      </w:r>
      <w:r w:rsidR="00023CD8" w:rsidRPr="00381E08">
        <w:t xml:space="preserve"> and</w:t>
      </w:r>
      <w:r w:rsidRPr="00381E08">
        <w:t xml:space="preserve"> </w:t>
      </w:r>
      <w:r w:rsidR="000C765B" w:rsidRPr="00381E08">
        <w:t>m</w:t>
      </w:r>
      <w:r w:rsidR="007859C1" w:rsidRPr="00381E08">
        <w:t>utual</w:t>
      </w:r>
      <w:r w:rsidR="00A437AE" w:rsidRPr="00381E08">
        <w:t>ly</w:t>
      </w:r>
      <w:r w:rsidR="007859C1" w:rsidRPr="00381E08">
        <w:t xml:space="preserve"> supportiv</w:t>
      </w:r>
      <w:r w:rsidR="00D83CA5" w:rsidRPr="00381E08">
        <w:t xml:space="preserve">e implementation </w:t>
      </w:r>
      <w:r w:rsidR="00F165C1" w:rsidRPr="00381E08">
        <w:t>with</w:t>
      </w:r>
      <w:r w:rsidR="007A76C0" w:rsidRPr="00381E08">
        <w:t xml:space="preserve"> other in</w:t>
      </w:r>
      <w:r w:rsidR="00810B0E" w:rsidRPr="00381E08">
        <w:t xml:space="preserve">ternational </w:t>
      </w:r>
      <w:r w:rsidR="00BA1A91" w:rsidRPr="00381E08">
        <w:t xml:space="preserve">access and benefit-sharing </w:t>
      </w:r>
      <w:r w:rsidR="00810B0E" w:rsidRPr="00381E08">
        <w:t>instruments</w:t>
      </w:r>
      <w:r w:rsidR="00251697" w:rsidRPr="00381E08">
        <w:t>.</w:t>
      </w:r>
    </w:p>
    <w:p w14:paraId="3A373DD8" w14:textId="6B2300B4" w:rsidR="00C07FCE" w:rsidRPr="00381E08" w:rsidRDefault="00300FA6" w:rsidP="00E01F9F">
      <w:pPr>
        <w:pStyle w:val="Heading1"/>
        <w:numPr>
          <w:ilvl w:val="0"/>
          <w:numId w:val="29"/>
        </w:numPr>
        <w:tabs>
          <w:tab w:val="clear" w:pos="720"/>
        </w:tabs>
      </w:pPr>
      <w:r w:rsidRPr="00381E08">
        <w:t>Theory of change and</w:t>
      </w:r>
      <w:r w:rsidR="00857A6E" w:rsidRPr="00381E08">
        <w:t xml:space="preserve"> results</w:t>
      </w:r>
      <w:r w:rsidR="004213AD" w:rsidRPr="00381E08">
        <w:t xml:space="preserve"> </w:t>
      </w:r>
      <w:r w:rsidR="00857A6E" w:rsidRPr="00381E08">
        <w:t>chain</w:t>
      </w:r>
    </w:p>
    <w:p w14:paraId="1CCC04BA" w14:textId="613D186E" w:rsidR="00F10CEE" w:rsidRPr="00381E08" w:rsidRDefault="003D0466" w:rsidP="00A271FF">
      <w:pPr>
        <w:pStyle w:val="Para1"/>
        <w:numPr>
          <w:ilvl w:val="0"/>
          <w:numId w:val="36"/>
        </w:numPr>
        <w:suppressLineNumbers/>
        <w:suppressAutoHyphens/>
        <w:snapToGrid w:val="0"/>
        <w:ind w:left="0" w:firstLine="0"/>
        <w:rPr>
          <w:kern w:val="22"/>
          <w:szCs w:val="22"/>
        </w:rPr>
      </w:pPr>
      <w:r w:rsidRPr="00381E08">
        <w:rPr>
          <w:kern w:val="22"/>
        </w:rPr>
        <w:t xml:space="preserve">The </w:t>
      </w:r>
      <w:r w:rsidR="000753D7" w:rsidRPr="00381E08">
        <w:t xml:space="preserve">action </w:t>
      </w:r>
      <w:r w:rsidRPr="00381E08">
        <w:rPr>
          <w:kern w:val="22"/>
        </w:rPr>
        <w:t xml:space="preserve">plan draws attention to </w:t>
      </w:r>
      <w:r w:rsidR="00475BC0" w:rsidRPr="00381E08">
        <w:rPr>
          <w:kern w:val="22"/>
        </w:rPr>
        <w:t>capacity-building and development not only a</w:t>
      </w:r>
      <w:r w:rsidRPr="00381E08">
        <w:rPr>
          <w:kern w:val="22"/>
        </w:rPr>
        <w:t>s a</w:t>
      </w:r>
      <w:r w:rsidR="00C557BD" w:rsidRPr="00381E08">
        <w:rPr>
          <w:kern w:val="22"/>
        </w:rPr>
        <w:t>n important</w:t>
      </w:r>
      <w:r w:rsidR="00475BC0" w:rsidRPr="00381E08">
        <w:rPr>
          <w:kern w:val="22"/>
        </w:rPr>
        <w:t xml:space="preserve"> means</w:t>
      </w:r>
      <w:r w:rsidR="00C557BD" w:rsidRPr="00381E08">
        <w:rPr>
          <w:kern w:val="22"/>
          <w:szCs w:val="22"/>
        </w:rPr>
        <w:t xml:space="preserve"> </w:t>
      </w:r>
      <w:r w:rsidR="00B11135" w:rsidRPr="00381E08">
        <w:rPr>
          <w:kern w:val="22"/>
        </w:rPr>
        <w:t>of</w:t>
      </w:r>
      <w:r w:rsidR="00C557BD" w:rsidRPr="00381E08">
        <w:rPr>
          <w:kern w:val="22"/>
        </w:rPr>
        <w:t xml:space="preserve"> implementation</w:t>
      </w:r>
      <w:r w:rsidR="00EF6D28" w:rsidRPr="00381E08">
        <w:rPr>
          <w:kern w:val="22"/>
        </w:rPr>
        <w:t xml:space="preserve"> but also </w:t>
      </w:r>
      <w:r w:rsidR="00C557BD" w:rsidRPr="00381E08">
        <w:rPr>
          <w:kern w:val="22"/>
        </w:rPr>
        <w:t xml:space="preserve">as </w:t>
      </w:r>
      <w:r w:rsidR="00EF6D28" w:rsidRPr="00381E08">
        <w:rPr>
          <w:kern w:val="22"/>
        </w:rPr>
        <w:t xml:space="preserve">an </w:t>
      </w:r>
      <w:proofErr w:type="gramStart"/>
      <w:r w:rsidR="00EF6D28" w:rsidRPr="00381E08">
        <w:rPr>
          <w:kern w:val="22"/>
        </w:rPr>
        <w:t>end</w:t>
      </w:r>
      <w:r w:rsidRPr="00381E08">
        <w:rPr>
          <w:kern w:val="22"/>
        </w:rPr>
        <w:t xml:space="preserve"> in itself</w:t>
      </w:r>
      <w:proofErr w:type="gramEnd"/>
      <w:r w:rsidR="00EF6D28" w:rsidRPr="00381E08">
        <w:rPr>
          <w:kern w:val="22"/>
          <w:szCs w:val="22"/>
        </w:rPr>
        <w:t>.</w:t>
      </w:r>
      <w:r w:rsidR="00475BC0" w:rsidRPr="00381E08">
        <w:rPr>
          <w:kern w:val="22"/>
          <w:szCs w:val="22"/>
        </w:rPr>
        <w:t xml:space="preserve"> </w:t>
      </w:r>
      <w:r w:rsidR="00C40660" w:rsidRPr="00381E08">
        <w:rPr>
          <w:kern w:val="22"/>
        </w:rPr>
        <w:t>T</w:t>
      </w:r>
      <w:r w:rsidR="00BE579D" w:rsidRPr="00381E08">
        <w:rPr>
          <w:kern w:val="22"/>
        </w:rPr>
        <w:t>o better understand the changes that th</w:t>
      </w:r>
      <w:r w:rsidR="003A25DD" w:rsidRPr="00381E08">
        <w:rPr>
          <w:kern w:val="22"/>
        </w:rPr>
        <w:t>e</w:t>
      </w:r>
      <w:r w:rsidR="00BE579D" w:rsidRPr="00381E08">
        <w:rPr>
          <w:kern w:val="22"/>
        </w:rPr>
        <w:t xml:space="preserve"> plan i</w:t>
      </w:r>
      <w:r w:rsidR="00824CA1" w:rsidRPr="00381E08">
        <w:rPr>
          <w:kern w:val="22"/>
        </w:rPr>
        <w:t>s expected to bring about, a</w:t>
      </w:r>
      <w:r w:rsidR="005954FE" w:rsidRPr="00381E08">
        <w:rPr>
          <w:kern w:val="22"/>
        </w:rPr>
        <w:t>n overarching</w:t>
      </w:r>
      <w:r w:rsidR="00824CA1" w:rsidRPr="00381E08">
        <w:rPr>
          <w:kern w:val="22"/>
        </w:rPr>
        <w:t xml:space="preserve"> theory of change</w:t>
      </w:r>
      <w:r w:rsidR="00DF0690" w:rsidRPr="00381E08">
        <w:rPr>
          <w:rStyle w:val="FootnoteReference"/>
          <w:kern w:val="22"/>
        </w:rPr>
        <w:footnoteReference w:id="10"/>
      </w:r>
      <w:r w:rsidR="00824CA1" w:rsidRPr="00381E08">
        <w:rPr>
          <w:kern w:val="22"/>
        </w:rPr>
        <w:t xml:space="preserve"> has </w:t>
      </w:r>
      <w:r w:rsidR="00DF0690" w:rsidRPr="00381E08">
        <w:rPr>
          <w:kern w:val="22"/>
        </w:rPr>
        <w:t>been developed</w:t>
      </w:r>
      <w:r w:rsidR="005462B4" w:rsidRPr="00381E08">
        <w:rPr>
          <w:kern w:val="22"/>
        </w:rPr>
        <w:t>,</w:t>
      </w:r>
      <w:r w:rsidR="003A25DD" w:rsidRPr="00381E08">
        <w:rPr>
          <w:kern w:val="22"/>
        </w:rPr>
        <w:t xml:space="preserve"> </w:t>
      </w:r>
      <w:r w:rsidR="00C00125" w:rsidRPr="00381E08">
        <w:rPr>
          <w:kern w:val="22"/>
        </w:rPr>
        <w:t xml:space="preserve">together </w:t>
      </w:r>
      <w:r w:rsidR="003A25DD" w:rsidRPr="00381E08">
        <w:rPr>
          <w:kern w:val="22"/>
        </w:rPr>
        <w:t xml:space="preserve">with a </w:t>
      </w:r>
      <w:r w:rsidR="008372A5" w:rsidRPr="00381E08">
        <w:rPr>
          <w:kern w:val="22"/>
        </w:rPr>
        <w:t>results</w:t>
      </w:r>
      <w:r w:rsidR="004213AD" w:rsidRPr="00381E08">
        <w:rPr>
          <w:kern w:val="22"/>
        </w:rPr>
        <w:t xml:space="preserve"> </w:t>
      </w:r>
      <w:r w:rsidR="008372A5" w:rsidRPr="00381E08">
        <w:rPr>
          <w:kern w:val="22"/>
        </w:rPr>
        <w:t>chain</w:t>
      </w:r>
      <w:r w:rsidR="003A25DD" w:rsidRPr="00381E08">
        <w:rPr>
          <w:kern w:val="22"/>
        </w:rPr>
        <w:t xml:space="preserve"> (see </w:t>
      </w:r>
      <w:r w:rsidR="00317D25" w:rsidRPr="00381E08">
        <w:rPr>
          <w:kern w:val="22"/>
        </w:rPr>
        <w:t>b</w:t>
      </w:r>
      <w:r w:rsidR="00D04207" w:rsidRPr="00381E08">
        <w:rPr>
          <w:kern w:val="22"/>
        </w:rPr>
        <w:t>ox 1</w:t>
      </w:r>
      <w:r w:rsidR="003A25DD" w:rsidRPr="00381E08">
        <w:rPr>
          <w:kern w:val="22"/>
          <w:szCs w:val="22"/>
        </w:rPr>
        <w:t>)</w:t>
      </w:r>
      <w:r w:rsidR="00F10CEE" w:rsidRPr="00381E08">
        <w:rPr>
          <w:kern w:val="22"/>
          <w:szCs w:val="22"/>
        </w:rPr>
        <w:t xml:space="preserve">. </w:t>
      </w:r>
    </w:p>
    <w:p w14:paraId="585A1DE6" w14:textId="1CDCB19A" w:rsidR="00242CAE" w:rsidRPr="00381E08" w:rsidRDefault="00F10CEE" w:rsidP="00A271FF">
      <w:pPr>
        <w:pStyle w:val="Para1"/>
        <w:numPr>
          <w:ilvl w:val="0"/>
          <w:numId w:val="36"/>
        </w:numPr>
        <w:suppressLineNumbers/>
        <w:suppressAutoHyphens/>
        <w:snapToGrid w:val="0"/>
        <w:ind w:left="0" w:firstLine="0"/>
        <w:rPr>
          <w:kern w:val="22"/>
          <w:szCs w:val="22"/>
        </w:rPr>
      </w:pPr>
      <w:r w:rsidRPr="00381E08">
        <w:rPr>
          <w:rFonts w:asciiTheme="majorBidi" w:hAnsiTheme="majorBidi" w:cstheme="majorBidi"/>
        </w:rPr>
        <w:t xml:space="preserve">The theory of change </w:t>
      </w:r>
      <w:r w:rsidR="00CE5E16" w:rsidRPr="00381E08">
        <w:rPr>
          <w:rFonts w:asciiTheme="majorBidi" w:hAnsiTheme="majorBidi" w:cstheme="majorBidi"/>
        </w:rPr>
        <w:t xml:space="preserve">of the plan </w:t>
      </w:r>
      <w:r w:rsidRPr="00381E08">
        <w:rPr>
          <w:rFonts w:asciiTheme="majorBidi" w:hAnsiTheme="majorBidi" w:cstheme="majorBidi"/>
        </w:rPr>
        <w:t>holds that</w:t>
      </w:r>
      <w:r w:rsidR="00CE5E16" w:rsidRPr="00381E08">
        <w:rPr>
          <w:rFonts w:asciiTheme="majorBidi" w:hAnsiTheme="majorBidi" w:cstheme="majorBidi"/>
        </w:rPr>
        <w:t>,</w:t>
      </w:r>
      <w:r w:rsidRPr="00381E08">
        <w:rPr>
          <w:rFonts w:asciiTheme="majorBidi" w:hAnsiTheme="majorBidi" w:cstheme="majorBidi"/>
        </w:rPr>
        <w:t xml:space="preserve"> </w:t>
      </w:r>
      <w:r w:rsidRPr="00A271FF">
        <w:rPr>
          <w:rFonts w:asciiTheme="majorBidi" w:hAnsiTheme="majorBidi" w:cstheme="majorBidi"/>
        </w:rPr>
        <w:t>if</w:t>
      </w:r>
      <w:r w:rsidRPr="00381E08">
        <w:rPr>
          <w:rFonts w:asciiTheme="majorBidi" w:hAnsiTheme="majorBidi" w:cstheme="majorBidi"/>
        </w:rPr>
        <w:t xml:space="preserve"> adequate human, financial, </w:t>
      </w:r>
      <w:proofErr w:type="gramStart"/>
      <w:r w:rsidRPr="00381E08">
        <w:rPr>
          <w:rFonts w:asciiTheme="majorBidi" w:hAnsiTheme="majorBidi" w:cstheme="majorBidi"/>
        </w:rPr>
        <w:t>material</w:t>
      </w:r>
      <w:proofErr w:type="gramEnd"/>
      <w:r w:rsidRPr="00381E08">
        <w:rPr>
          <w:rFonts w:asciiTheme="majorBidi" w:hAnsiTheme="majorBidi" w:cstheme="majorBidi"/>
        </w:rPr>
        <w:t xml:space="preserve"> and technological resources are invested</w:t>
      </w:r>
      <w:r w:rsidR="00CE5E16" w:rsidRPr="00A271FF">
        <w:rPr>
          <w:rFonts w:asciiTheme="majorBidi" w:hAnsiTheme="majorBidi" w:cstheme="majorBidi"/>
        </w:rPr>
        <w:t>,</w:t>
      </w:r>
      <w:r w:rsidRPr="00A271FF">
        <w:rPr>
          <w:rFonts w:asciiTheme="majorBidi" w:hAnsiTheme="majorBidi" w:cstheme="majorBidi"/>
        </w:rPr>
        <w:t xml:space="preserve"> then</w:t>
      </w:r>
      <w:r w:rsidRPr="00381E08">
        <w:rPr>
          <w:rFonts w:asciiTheme="majorBidi" w:hAnsiTheme="majorBidi" w:cstheme="majorBidi"/>
        </w:rPr>
        <w:t xml:space="preserve"> activities that</w:t>
      </w:r>
      <w:r w:rsidR="005B7C3B" w:rsidRPr="00381E08">
        <w:rPr>
          <w:rFonts w:asciiTheme="majorBidi" w:hAnsiTheme="majorBidi" w:cstheme="majorBidi"/>
        </w:rPr>
        <w:t xml:space="preserve"> analyse the </w:t>
      </w:r>
      <w:r w:rsidR="00021AC9" w:rsidRPr="00381E08">
        <w:rPr>
          <w:rFonts w:asciiTheme="majorBidi" w:hAnsiTheme="majorBidi" w:cstheme="majorBidi"/>
        </w:rPr>
        <w:t xml:space="preserve">context and </w:t>
      </w:r>
      <w:r w:rsidRPr="00381E08">
        <w:rPr>
          <w:rFonts w:asciiTheme="majorBidi" w:hAnsiTheme="majorBidi" w:cstheme="majorBidi"/>
        </w:rPr>
        <w:t xml:space="preserve">needs, </w:t>
      </w:r>
      <w:r w:rsidR="00021AC9" w:rsidRPr="00381E08">
        <w:rPr>
          <w:rFonts w:asciiTheme="majorBidi" w:hAnsiTheme="majorBidi" w:cstheme="majorBidi"/>
        </w:rPr>
        <w:t>map</w:t>
      </w:r>
      <w:r w:rsidR="00352EE0" w:rsidRPr="00381E08">
        <w:rPr>
          <w:rFonts w:asciiTheme="majorBidi" w:hAnsiTheme="majorBidi" w:cstheme="majorBidi"/>
        </w:rPr>
        <w:t xml:space="preserve"> and engage</w:t>
      </w:r>
      <w:r w:rsidR="00021AC9" w:rsidRPr="00381E08">
        <w:rPr>
          <w:rFonts w:asciiTheme="majorBidi" w:hAnsiTheme="majorBidi" w:cstheme="majorBidi"/>
        </w:rPr>
        <w:t xml:space="preserve"> </w:t>
      </w:r>
      <w:r w:rsidRPr="00381E08">
        <w:rPr>
          <w:rFonts w:asciiTheme="majorBidi" w:hAnsiTheme="majorBidi" w:cstheme="majorBidi"/>
        </w:rPr>
        <w:t>stakeholders, design effective capacity-building and development interventions and strengthen multi-stakeholder coordination mechanisms</w:t>
      </w:r>
      <w:r w:rsidR="00B25004" w:rsidRPr="00381E08">
        <w:rPr>
          <w:rFonts w:asciiTheme="majorBidi" w:hAnsiTheme="majorBidi" w:cstheme="majorBidi"/>
        </w:rPr>
        <w:t xml:space="preserve"> at the national level</w:t>
      </w:r>
      <w:r w:rsidRPr="00381E08">
        <w:rPr>
          <w:rFonts w:asciiTheme="majorBidi" w:hAnsiTheme="majorBidi" w:cstheme="majorBidi"/>
        </w:rPr>
        <w:t xml:space="preserve"> can be carried out. </w:t>
      </w:r>
      <w:r w:rsidRPr="00A271FF">
        <w:rPr>
          <w:rFonts w:asciiTheme="majorBidi" w:hAnsiTheme="majorBidi" w:cstheme="majorBidi"/>
        </w:rPr>
        <w:t>If</w:t>
      </w:r>
      <w:r w:rsidRPr="00381E08">
        <w:rPr>
          <w:rFonts w:asciiTheme="majorBidi" w:hAnsiTheme="majorBidi" w:cstheme="majorBidi"/>
        </w:rPr>
        <w:t xml:space="preserve"> th</w:t>
      </w:r>
      <w:r w:rsidR="00172930" w:rsidRPr="00381E08">
        <w:rPr>
          <w:rFonts w:asciiTheme="majorBidi" w:hAnsiTheme="majorBidi" w:cstheme="majorBidi"/>
        </w:rPr>
        <w:t>o</w:t>
      </w:r>
      <w:r w:rsidRPr="00381E08">
        <w:rPr>
          <w:rFonts w:asciiTheme="majorBidi" w:hAnsiTheme="majorBidi" w:cstheme="majorBidi"/>
        </w:rPr>
        <w:t>se activities are carried out</w:t>
      </w:r>
      <w:r w:rsidRPr="00A271FF">
        <w:rPr>
          <w:rFonts w:asciiTheme="majorBidi" w:hAnsiTheme="majorBidi" w:cstheme="majorBidi"/>
        </w:rPr>
        <w:t>, then</w:t>
      </w:r>
      <w:r w:rsidRPr="00381E08">
        <w:rPr>
          <w:rFonts w:asciiTheme="majorBidi" w:hAnsiTheme="majorBidi" w:cstheme="majorBidi"/>
          <w:i/>
          <w:iCs/>
        </w:rPr>
        <w:t xml:space="preserve"> </w:t>
      </w:r>
      <w:r w:rsidRPr="00381E08">
        <w:rPr>
          <w:rFonts w:asciiTheme="majorBidi" w:hAnsiTheme="majorBidi" w:cstheme="majorBidi"/>
        </w:rPr>
        <w:t>high-quality long</w:t>
      </w:r>
      <w:r w:rsidR="009A59C6" w:rsidRPr="00381E08">
        <w:rPr>
          <w:rFonts w:asciiTheme="majorBidi" w:hAnsiTheme="majorBidi" w:cstheme="majorBidi"/>
        </w:rPr>
        <w:noBreakHyphen/>
      </w:r>
      <w:r w:rsidRPr="00381E08">
        <w:rPr>
          <w:rFonts w:asciiTheme="majorBidi" w:hAnsiTheme="majorBidi" w:cstheme="majorBidi"/>
        </w:rPr>
        <w:t>term plans or programmes and strategic partnerships dedicated to capacity-building and development for the Protocol will be</w:t>
      </w:r>
      <w:r w:rsidRPr="00381E08">
        <w:rPr>
          <w:rFonts w:asciiTheme="majorBidi" w:hAnsiTheme="majorBidi" w:cstheme="majorBidi"/>
          <w:i/>
          <w:iCs/>
        </w:rPr>
        <w:t xml:space="preserve"> </w:t>
      </w:r>
      <w:r w:rsidRPr="00381E08">
        <w:rPr>
          <w:rFonts w:asciiTheme="majorBidi" w:hAnsiTheme="majorBidi" w:cstheme="majorBidi"/>
        </w:rPr>
        <w:t xml:space="preserve">created. </w:t>
      </w:r>
      <w:r w:rsidRPr="00A271FF">
        <w:rPr>
          <w:rFonts w:asciiTheme="majorBidi" w:hAnsiTheme="majorBidi" w:cstheme="majorBidi"/>
        </w:rPr>
        <w:t>If</w:t>
      </w:r>
      <w:r w:rsidRPr="00381E08">
        <w:rPr>
          <w:rFonts w:asciiTheme="majorBidi" w:hAnsiTheme="majorBidi" w:cstheme="majorBidi"/>
        </w:rPr>
        <w:t xml:space="preserve"> th</w:t>
      </w:r>
      <w:r w:rsidR="00D3704C" w:rsidRPr="00381E08">
        <w:rPr>
          <w:rFonts w:asciiTheme="majorBidi" w:hAnsiTheme="majorBidi" w:cstheme="majorBidi"/>
        </w:rPr>
        <w:t>o</w:t>
      </w:r>
      <w:r w:rsidRPr="00381E08">
        <w:rPr>
          <w:rFonts w:asciiTheme="majorBidi" w:hAnsiTheme="majorBidi" w:cstheme="majorBidi"/>
        </w:rPr>
        <w:t xml:space="preserve">se outputs </w:t>
      </w:r>
      <w:r w:rsidR="00FD17EF" w:rsidRPr="00381E08">
        <w:rPr>
          <w:rFonts w:asciiTheme="majorBidi" w:hAnsiTheme="majorBidi" w:cstheme="majorBidi"/>
        </w:rPr>
        <w:t>are produced</w:t>
      </w:r>
      <w:r w:rsidRPr="00A271FF">
        <w:rPr>
          <w:rFonts w:asciiTheme="majorBidi" w:hAnsiTheme="majorBidi" w:cstheme="majorBidi"/>
        </w:rPr>
        <w:t>, then</w:t>
      </w:r>
      <w:r w:rsidRPr="00381E08">
        <w:rPr>
          <w:rFonts w:asciiTheme="majorBidi" w:hAnsiTheme="majorBidi" w:cstheme="majorBidi"/>
        </w:rPr>
        <w:t xml:space="preserve"> knowledge and capacities will be developed, </w:t>
      </w:r>
      <w:proofErr w:type="gramStart"/>
      <w:r w:rsidR="00FD17EF" w:rsidRPr="00381E08">
        <w:rPr>
          <w:rFonts w:asciiTheme="majorBidi" w:hAnsiTheme="majorBidi" w:cstheme="majorBidi"/>
        </w:rPr>
        <w:t>used</w:t>
      </w:r>
      <w:proofErr w:type="gramEnd"/>
      <w:r w:rsidRPr="00381E08">
        <w:rPr>
          <w:rFonts w:asciiTheme="majorBidi" w:hAnsiTheme="majorBidi" w:cstheme="majorBidi"/>
        </w:rPr>
        <w:t xml:space="preserve"> and retained at all levels to implement the Protocol</w:t>
      </w:r>
      <w:r w:rsidR="00B70C02" w:rsidRPr="00381E08">
        <w:rPr>
          <w:rFonts w:asciiTheme="majorBidi" w:hAnsiTheme="majorBidi" w:cstheme="majorBidi"/>
        </w:rPr>
        <w:t xml:space="preserve"> effectively</w:t>
      </w:r>
      <w:r w:rsidRPr="00381E08">
        <w:rPr>
          <w:rFonts w:asciiTheme="majorBidi" w:hAnsiTheme="majorBidi" w:cstheme="majorBidi"/>
        </w:rPr>
        <w:t xml:space="preserve">. </w:t>
      </w:r>
      <w:r w:rsidRPr="00A271FF">
        <w:rPr>
          <w:rFonts w:asciiTheme="majorBidi" w:hAnsiTheme="majorBidi" w:cstheme="majorBidi"/>
        </w:rPr>
        <w:t>If</w:t>
      </w:r>
      <w:r w:rsidRPr="00381E08">
        <w:rPr>
          <w:rFonts w:asciiTheme="majorBidi" w:hAnsiTheme="majorBidi" w:cstheme="majorBidi"/>
        </w:rPr>
        <w:t xml:space="preserve"> capacities are built, developed, </w:t>
      </w:r>
      <w:proofErr w:type="gramStart"/>
      <w:r w:rsidR="00B70C02" w:rsidRPr="00381E08">
        <w:rPr>
          <w:rFonts w:asciiTheme="majorBidi" w:hAnsiTheme="majorBidi" w:cstheme="majorBidi"/>
        </w:rPr>
        <w:t>used</w:t>
      </w:r>
      <w:proofErr w:type="gramEnd"/>
      <w:r w:rsidRPr="00381E08">
        <w:rPr>
          <w:rFonts w:asciiTheme="majorBidi" w:hAnsiTheme="majorBidi" w:cstheme="majorBidi"/>
        </w:rPr>
        <w:t xml:space="preserve"> and retained at the individual, organizational and enabling environment levels to implement the Protocol</w:t>
      </w:r>
      <w:r w:rsidR="0070712E" w:rsidRPr="00381E08">
        <w:rPr>
          <w:rFonts w:asciiTheme="majorBidi" w:hAnsiTheme="majorBidi" w:cstheme="majorBidi"/>
        </w:rPr>
        <w:t xml:space="preserve"> effectively</w:t>
      </w:r>
      <w:r w:rsidRPr="00A271FF">
        <w:rPr>
          <w:rFonts w:asciiTheme="majorBidi" w:hAnsiTheme="majorBidi" w:cstheme="majorBidi"/>
        </w:rPr>
        <w:t>, then</w:t>
      </w:r>
      <w:r w:rsidRPr="00381E08">
        <w:rPr>
          <w:rFonts w:asciiTheme="majorBidi" w:hAnsiTheme="majorBidi" w:cstheme="majorBidi"/>
        </w:rPr>
        <w:t xml:space="preserve"> benefits from the utilization of genetic resources will be shared fairly and equitably</w:t>
      </w:r>
      <w:r w:rsidR="0070712E" w:rsidRPr="00381E08">
        <w:rPr>
          <w:rFonts w:asciiTheme="majorBidi" w:hAnsiTheme="majorBidi" w:cstheme="majorBidi"/>
        </w:rPr>
        <w:t>,</w:t>
      </w:r>
      <w:r w:rsidRPr="00381E08">
        <w:rPr>
          <w:rFonts w:asciiTheme="majorBidi" w:hAnsiTheme="majorBidi" w:cstheme="majorBidi"/>
        </w:rPr>
        <w:t xml:space="preserve"> thereby contributing to the conservation and sustainable use of biodiversity. </w:t>
      </w:r>
    </w:p>
    <w:p w14:paraId="2CF4E505" w14:textId="0E72BB5A" w:rsidR="00F10CEE" w:rsidRPr="00381E08" w:rsidRDefault="00F10CEE" w:rsidP="00A271FF">
      <w:pPr>
        <w:pStyle w:val="Para1"/>
        <w:numPr>
          <w:ilvl w:val="0"/>
          <w:numId w:val="36"/>
        </w:numPr>
        <w:suppressLineNumbers/>
        <w:tabs>
          <w:tab w:val="left" w:pos="720"/>
        </w:tabs>
        <w:suppressAutoHyphens/>
        <w:snapToGrid w:val="0"/>
        <w:ind w:left="0" w:firstLine="0"/>
        <w:rPr>
          <w:kern w:val="22"/>
          <w:szCs w:val="22"/>
        </w:rPr>
      </w:pPr>
      <w:r w:rsidRPr="00381E08">
        <w:t>Underpinning th</w:t>
      </w:r>
      <w:r w:rsidR="002E5D10" w:rsidRPr="00381E08">
        <w:t>e</w:t>
      </w:r>
      <w:r w:rsidRPr="00381E08">
        <w:t xml:space="preserve"> theory of change are several assumptions. </w:t>
      </w:r>
      <w:r w:rsidR="008D2327">
        <w:t xml:space="preserve">According to it, </w:t>
      </w:r>
      <w:r w:rsidRPr="00381E08">
        <w:t xml:space="preserve">results can only be achieved </w:t>
      </w:r>
      <w:r w:rsidR="00FF7004">
        <w:t>if</w:t>
      </w:r>
      <w:r w:rsidRPr="00381E08">
        <w:t xml:space="preserve"> the following conditions are </w:t>
      </w:r>
      <w:r w:rsidR="009D1E3B" w:rsidRPr="00381E08">
        <w:t>met</w:t>
      </w:r>
      <w:r w:rsidRPr="00381E08">
        <w:t>:</w:t>
      </w:r>
    </w:p>
    <w:p w14:paraId="4A02CBC7" w14:textId="6E0235D5" w:rsidR="00F10CEE" w:rsidRPr="00381E08" w:rsidRDefault="00F10CEE" w:rsidP="00A271FF">
      <w:pPr>
        <w:pStyle w:val="ListParagraph"/>
        <w:numPr>
          <w:ilvl w:val="0"/>
          <w:numId w:val="39"/>
        </w:numPr>
        <w:tabs>
          <w:tab w:val="left" w:pos="1134"/>
          <w:tab w:val="left" w:pos="1742"/>
          <w:tab w:val="left" w:pos="2693"/>
          <w:tab w:val="left" w:pos="3182"/>
          <w:tab w:val="left" w:pos="3658"/>
          <w:tab w:val="left" w:pos="4133"/>
          <w:tab w:val="left" w:pos="4622"/>
          <w:tab w:val="left" w:pos="5098"/>
          <w:tab w:val="left" w:pos="5573"/>
          <w:tab w:val="left" w:pos="6048"/>
        </w:tabs>
        <w:spacing w:before="120" w:after="120"/>
        <w:ind w:left="0" w:firstLine="709"/>
        <w:contextualSpacing w:val="0"/>
      </w:pPr>
      <w:r w:rsidRPr="00381E08">
        <w:t>Adequate financial</w:t>
      </w:r>
      <w:r w:rsidR="7DBF4F95" w:rsidRPr="00381E08">
        <w:t>, technical, technological</w:t>
      </w:r>
      <w:r w:rsidRPr="00381E08">
        <w:t xml:space="preserve"> and human resources are made available for capacity-building and </w:t>
      </w:r>
      <w:proofErr w:type="gramStart"/>
      <w:r w:rsidRPr="00381E08">
        <w:t>development;</w:t>
      </w:r>
      <w:proofErr w:type="gramEnd"/>
    </w:p>
    <w:p w14:paraId="68507EC3" w14:textId="5AD2175C" w:rsidR="00F10CEE" w:rsidRPr="00381E08" w:rsidRDefault="009D1E3B" w:rsidP="00A271FF">
      <w:pPr>
        <w:pStyle w:val="ListParagraph"/>
        <w:numPr>
          <w:ilvl w:val="0"/>
          <w:numId w:val="39"/>
        </w:numPr>
        <w:tabs>
          <w:tab w:val="left" w:pos="1134"/>
          <w:tab w:val="left" w:pos="1742"/>
          <w:tab w:val="left" w:pos="2693"/>
          <w:tab w:val="left" w:pos="3182"/>
          <w:tab w:val="left" w:pos="3658"/>
          <w:tab w:val="left" w:pos="4133"/>
          <w:tab w:val="left" w:pos="4622"/>
          <w:tab w:val="left" w:pos="5098"/>
          <w:tab w:val="left" w:pos="5573"/>
          <w:tab w:val="left" w:pos="6048"/>
        </w:tabs>
        <w:spacing w:before="120" w:after="120"/>
        <w:ind w:left="0" w:firstLine="709"/>
        <w:contextualSpacing w:val="0"/>
        <w:rPr>
          <w:szCs w:val="22"/>
        </w:rPr>
      </w:pPr>
      <w:r w:rsidRPr="00381E08">
        <w:rPr>
          <w:szCs w:val="22"/>
        </w:rPr>
        <w:t>A w</w:t>
      </w:r>
      <w:r w:rsidR="00F10CEE" w:rsidRPr="00381E08">
        <w:rPr>
          <w:szCs w:val="22"/>
        </w:rPr>
        <w:t>hole</w:t>
      </w:r>
      <w:r w:rsidR="004F301D" w:rsidRPr="00381E08">
        <w:rPr>
          <w:szCs w:val="22"/>
        </w:rPr>
        <w:t>-</w:t>
      </w:r>
      <w:r w:rsidR="00F10CEE" w:rsidRPr="00381E08">
        <w:rPr>
          <w:szCs w:val="22"/>
        </w:rPr>
        <w:t>of</w:t>
      </w:r>
      <w:r w:rsidR="004F301D" w:rsidRPr="00381E08">
        <w:rPr>
          <w:szCs w:val="22"/>
        </w:rPr>
        <w:t>-</w:t>
      </w:r>
      <w:r w:rsidR="00F10CEE" w:rsidRPr="00381E08">
        <w:rPr>
          <w:szCs w:val="22"/>
        </w:rPr>
        <w:t xml:space="preserve">government and </w:t>
      </w:r>
      <w:r w:rsidR="00DA20E7" w:rsidRPr="00381E08">
        <w:rPr>
          <w:szCs w:val="22"/>
        </w:rPr>
        <w:t>whole-of-</w:t>
      </w:r>
      <w:r w:rsidR="00F10CEE" w:rsidRPr="00381E08">
        <w:rPr>
          <w:szCs w:val="22"/>
        </w:rPr>
        <w:t>society approach</w:t>
      </w:r>
      <w:r w:rsidR="00B923D0" w:rsidRPr="00381E08">
        <w:rPr>
          <w:szCs w:val="22"/>
        </w:rPr>
        <w:t xml:space="preserve"> is</w:t>
      </w:r>
      <w:r w:rsidR="00F10CEE" w:rsidRPr="00381E08">
        <w:rPr>
          <w:szCs w:val="22"/>
        </w:rPr>
        <w:t xml:space="preserve"> </w:t>
      </w:r>
      <w:proofErr w:type="gramStart"/>
      <w:r w:rsidR="00F10CEE" w:rsidRPr="00381E08">
        <w:rPr>
          <w:szCs w:val="22"/>
        </w:rPr>
        <w:t>taken;</w:t>
      </w:r>
      <w:proofErr w:type="gramEnd"/>
    </w:p>
    <w:p w14:paraId="34242664" w14:textId="3CC4D805" w:rsidR="00914E95" w:rsidRPr="00381E08" w:rsidRDefault="00914E95" w:rsidP="00A271FF">
      <w:pPr>
        <w:pStyle w:val="ListParagraph"/>
        <w:numPr>
          <w:ilvl w:val="0"/>
          <w:numId w:val="39"/>
        </w:numPr>
        <w:tabs>
          <w:tab w:val="left" w:pos="1134"/>
          <w:tab w:val="left" w:pos="1742"/>
          <w:tab w:val="left" w:pos="2693"/>
          <w:tab w:val="left" w:pos="3182"/>
          <w:tab w:val="left" w:pos="3658"/>
          <w:tab w:val="left" w:pos="4133"/>
          <w:tab w:val="left" w:pos="4622"/>
          <w:tab w:val="left" w:pos="5098"/>
          <w:tab w:val="left" w:pos="5573"/>
          <w:tab w:val="left" w:pos="6048"/>
        </w:tabs>
        <w:spacing w:before="120" w:after="120"/>
        <w:ind w:left="0" w:firstLine="709"/>
        <w:contextualSpacing w:val="0"/>
      </w:pPr>
      <w:r w:rsidRPr="00381E08">
        <w:t xml:space="preserve">Capacity-building and development </w:t>
      </w:r>
      <w:r w:rsidR="00C14DC1" w:rsidRPr="00381E08">
        <w:t>are</w:t>
      </w:r>
      <w:r w:rsidRPr="00381E08">
        <w:t xml:space="preserve"> prioriti</w:t>
      </w:r>
      <w:r w:rsidR="004F301D" w:rsidRPr="00381E08">
        <w:t>z</w:t>
      </w:r>
      <w:r w:rsidRPr="00381E08">
        <w:t>ed in national</w:t>
      </w:r>
      <w:r w:rsidR="000B57C9" w:rsidRPr="00381E08">
        <w:t xml:space="preserve"> </w:t>
      </w:r>
      <w:r w:rsidR="004F301D" w:rsidRPr="00381E08">
        <w:t xml:space="preserve">access and benefit-sharing </w:t>
      </w:r>
      <w:proofErr w:type="gramStart"/>
      <w:r w:rsidRPr="00381E08">
        <w:t>plan</w:t>
      </w:r>
      <w:r w:rsidR="000B57C9" w:rsidRPr="00381E08">
        <w:t>s</w:t>
      </w:r>
      <w:r w:rsidR="00E426FB" w:rsidRPr="00381E08">
        <w:t>;</w:t>
      </w:r>
      <w:proofErr w:type="gramEnd"/>
      <w:r w:rsidRPr="00381E08">
        <w:t xml:space="preserve"> </w:t>
      </w:r>
    </w:p>
    <w:p w14:paraId="731BE723" w14:textId="22377538" w:rsidR="00F10CEE" w:rsidRPr="00381E08" w:rsidRDefault="1883BC51" w:rsidP="00A271FF">
      <w:pPr>
        <w:pStyle w:val="ListParagraph"/>
        <w:numPr>
          <w:ilvl w:val="0"/>
          <w:numId w:val="39"/>
        </w:numPr>
        <w:tabs>
          <w:tab w:val="left" w:pos="1134"/>
          <w:tab w:val="left" w:pos="1742"/>
          <w:tab w:val="left" w:pos="2693"/>
          <w:tab w:val="left" w:pos="3182"/>
          <w:tab w:val="left" w:pos="3658"/>
          <w:tab w:val="left" w:pos="4133"/>
          <w:tab w:val="left" w:pos="4622"/>
          <w:tab w:val="left" w:pos="5098"/>
          <w:tab w:val="left" w:pos="5573"/>
          <w:tab w:val="left" w:pos="6048"/>
        </w:tabs>
        <w:spacing w:before="120" w:after="120"/>
        <w:ind w:left="0" w:firstLine="709"/>
        <w:contextualSpacing w:val="0"/>
      </w:pPr>
      <w:r w:rsidRPr="00381E08">
        <w:t xml:space="preserve">Capacity-building </w:t>
      </w:r>
      <w:r w:rsidR="33F26A70" w:rsidRPr="00381E08">
        <w:t xml:space="preserve">and development </w:t>
      </w:r>
      <w:r w:rsidRPr="00381E08">
        <w:t xml:space="preserve">interventions </w:t>
      </w:r>
      <w:r w:rsidR="00B2699D" w:rsidRPr="00381E08">
        <w:t>are</w:t>
      </w:r>
      <w:r w:rsidRPr="00381E08">
        <w:t xml:space="preserve"> designed according to the guidance in th</w:t>
      </w:r>
      <w:r w:rsidR="00B2699D" w:rsidRPr="00381E08">
        <w:t>e</w:t>
      </w:r>
      <w:r w:rsidRPr="00381E08">
        <w:t xml:space="preserve"> </w:t>
      </w:r>
      <w:r w:rsidR="00B2699D" w:rsidRPr="00381E08">
        <w:t xml:space="preserve">present </w:t>
      </w:r>
      <w:r w:rsidR="00AF3B77" w:rsidRPr="00381E08">
        <w:t xml:space="preserve">action </w:t>
      </w:r>
      <w:proofErr w:type="gramStart"/>
      <w:r w:rsidRPr="00381E08">
        <w:t>plan</w:t>
      </w:r>
      <w:r w:rsidR="00F10CEE" w:rsidRPr="00381E08">
        <w:t>;</w:t>
      </w:r>
      <w:proofErr w:type="gramEnd"/>
    </w:p>
    <w:p w14:paraId="107F23ED" w14:textId="4498AAE1" w:rsidR="00F10CEE" w:rsidRPr="00381E08" w:rsidRDefault="00F10CEE" w:rsidP="00A271FF">
      <w:pPr>
        <w:pStyle w:val="ListParagraph"/>
        <w:numPr>
          <w:ilvl w:val="0"/>
          <w:numId w:val="39"/>
        </w:numPr>
        <w:tabs>
          <w:tab w:val="left" w:pos="1134"/>
          <w:tab w:val="left" w:pos="1742"/>
          <w:tab w:val="left" w:pos="2693"/>
          <w:tab w:val="left" w:pos="3182"/>
          <w:tab w:val="left" w:pos="3658"/>
          <w:tab w:val="left" w:pos="4133"/>
          <w:tab w:val="left" w:pos="4622"/>
          <w:tab w:val="left" w:pos="5098"/>
          <w:tab w:val="left" w:pos="5573"/>
          <w:tab w:val="left" w:pos="6048"/>
        </w:tabs>
        <w:spacing w:before="120" w:after="120"/>
        <w:ind w:left="0" w:firstLine="709"/>
        <w:contextualSpacing w:val="0"/>
      </w:pPr>
      <w:r w:rsidRPr="00381E08">
        <w:t>The products</w:t>
      </w:r>
      <w:r w:rsidR="3C6434C7" w:rsidRPr="00381E08">
        <w:t xml:space="preserve"> </w:t>
      </w:r>
      <w:r w:rsidR="00A27B58">
        <w:t xml:space="preserve">and </w:t>
      </w:r>
      <w:r w:rsidRPr="00381E08">
        <w:t xml:space="preserve">services (outputs) generated in the context of the plan are relevant and </w:t>
      </w:r>
      <w:proofErr w:type="gramStart"/>
      <w:r w:rsidRPr="00381E08">
        <w:t>effective;</w:t>
      </w:r>
      <w:proofErr w:type="gramEnd"/>
      <w:r w:rsidRPr="00381E08">
        <w:t xml:space="preserve"> </w:t>
      </w:r>
    </w:p>
    <w:p w14:paraId="7891F876" w14:textId="2FE042CB" w:rsidR="00F10CEE" w:rsidRPr="00381E08" w:rsidRDefault="00B2699D" w:rsidP="00A271FF">
      <w:pPr>
        <w:pStyle w:val="ListParagraph"/>
        <w:numPr>
          <w:ilvl w:val="0"/>
          <w:numId w:val="39"/>
        </w:numPr>
        <w:tabs>
          <w:tab w:val="left" w:pos="1134"/>
          <w:tab w:val="left" w:pos="1742"/>
          <w:tab w:val="left" w:pos="2693"/>
          <w:tab w:val="left" w:pos="3182"/>
          <w:tab w:val="left" w:pos="3658"/>
          <w:tab w:val="left" w:pos="4133"/>
          <w:tab w:val="left" w:pos="4622"/>
          <w:tab w:val="left" w:pos="5098"/>
          <w:tab w:val="left" w:pos="5573"/>
          <w:tab w:val="left" w:pos="6048"/>
        </w:tabs>
        <w:spacing w:before="120" w:after="120"/>
        <w:ind w:left="0" w:firstLine="709"/>
        <w:contextualSpacing w:val="0"/>
        <w:rPr>
          <w:szCs w:val="22"/>
        </w:rPr>
      </w:pPr>
      <w:r w:rsidRPr="00381E08">
        <w:rPr>
          <w:szCs w:val="22"/>
        </w:rPr>
        <w:t>The i</w:t>
      </w:r>
      <w:r w:rsidR="00F10CEE" w:rsidRPr="00381E08">
        <w:rPr>
          <w:szCs w:val="22"/>
        </w:rPr>
        <w:t>mplementation of the Protocol leads to benefit</w:t>
      </w:r>
      <w:r w:rsidR="008E03DC" w:rsidRPr="00381E08">
        <w:rPr>
          <w:szCs w:val="22"/>
        </w:rPr>
        <w:t>-</w:t>
      </w:r>
      <w:proofErr w:type="gramStart"/>
      <w:r w:rsidR="00F10CEE" w:rsidRPr="00381E08">
        <w:rPr>
          <w:szCs w:val="22"/>
        </w:rPr>
        <w:t>sharing;</w:t>
      </w:r>
      <w:proofErr w:type="gramEnd"/>
    </w:p>
    <w:p w14:paraId="6AD03295" w14:textId="77105011" w:rsidR="00242CAE" w:rsidRPr="00381E08" w:rsidRDefault="00F10CEE" w:rsidP="00A271FF">
      <w:pPr>
        <w:pStyle w:val="ListParagraph"/>
        <w:numPr>
          <w:ilvl w:val="0"/>
          <w:numId w:val="39"/>
        </w:numPr>
        <w:tabs>
          <w:tab w:val="left" w:pos="1134"/>
          <w:tab w:val="left" w:pos="1742"/>
          <w:tab w:val="left" w:pos="2693"/>
          <w:tab w:val="left" w:pos="3182"/>
          <w:tab w:val="left" w:pos="3658"/>
          <w:tab w:val="left" w:pos="4133"/>
          <w:tab w:val="left" w:pos="4622"/>
          <w:tab w:val="left" w:pos="5098"/>
          <w:tab w:val="left" w:pos="5573"/>
          <w:tab w:val="left" w:pos="6048"/>
        </w:tabs>
        <w:spacing w:before="120" w:after="120"/>
        <w:ind w:left="0" w:firstLine="709"/>
        <w:contextualSpacing w:val="0"/>
        <w:rPr>
          <w:szCs w:val="22"/>
        </w:rPr>
      </w:pPr>
      <w:r w:rsidRPr="00381E08">
        <w:rPr>
          <w:szCs w:val="22"/>
        </w:rPr>
        <w:t>Benefit</w:t>
      </w:r>
      <w:r w:rsidR="00A27B58">
        <w:rPr>
          <w:szCs w:val="22"/>
        </w:rPr>
        <w:t>-</w:t>
      </w:r>
      <w:r w:rsidRPr="00381E08">
        <w:rPr>
          <w:szCs w:val="22"/>
        </w:rPr>
        <w:t>sharing</w:t>
      </w:r>
      <w:r w:rsidR="00A27B58">
        <w:rPr>
          <w:szCs w:val="22"/>
        </w:rPr>
        <w:t xml:space="preserve"> </w:t>
      </w:r>
      <w:r w:rsidRPr="00381E08">
        <w:rPr>
          <w:szCs w:val="22"/>
        </w:rPr>
        <w:t>contributes to the conservation and sustainable use of biodiversity.</w:t>
      </w:r>
    </w:p>
    <w:p w14:paraId="7886FF02" w14:textId="46622EF9" w:rsidR="00F10CEE" w:rsidRPr="00381E08" w:rsidRDefault="00F10CEE" w:rsidP="00A271FF">
      <w:pPr>
        <w:pStyle w:val="Para1"/>
        <w:keepNext/>
        <w:numPr>
          <w:ilvl w:val="0"/>
          <w:numId w:val="36"/>
        </w:numPr>
        <w:suppressLineNumbers/>
        <w:suppressAutoHyphens/>
        <w:snapToGrid w:val="0"/>
        <w:ind w:left="0" w:firstLine="0"/>
        <w:rPr>
          <w:rFonts w:asciiTheme="majorBidi" w:hAnsiTheme="majorBidi" w:cstheme="majorBidi"/>
          <w:szCs w:val="22"/>
        </w:rPr>
      </w:pPr>
      <w:r w:rsidRPr="00381E08">
        <w:rPr>
          <w:rFonts w:asciiTheme="majorBidi" w:hAnsiTheme="majorBidi" w:cstheme="majorBidi"/>
        </w:rPr>
        <w:t xml:space="preserve">At the same time, </w:t>
      </w:r>
      <w:r w:rsidR="00B9608C" w:rsidRPr="00381E08">
        <w:rPr>
          <w:rFonts w:asciiTheme="majorBidi" w:hAnsiTheme="majorBidi" w:cstheme="majorBidi"/>
        </w:rPr>
        <w:t xml:space="preserve">several factors </w:t>
      </w:r>
      <w:r w:rsidRPr="00381E08">
        <w:rPr>
          <w:rFonts w:asciiTheme="majorBidi" w:hAnsiTheme="majorBidi" w:cstheme="majorBidi"/>
        </w:rPr>
        <w:t>may hinder expected accomplishments</w:t>
      </w:r>
      <w:r w:rsidR="00676551" w:rsidRPr="00381E08">
        <w:rPr>
          <w:rFonts w:asciiTheme="majorBidi" w:hAnsiTheme="majorBidi" w:cstheme="majorBidi"/>
        </w:rPr>
        <w:t>,</w:t>
      </w:r>
      <w:r w:rsidRPr="00381E08">
        <w:rPr>
          <w:rFonts w:asciiTheme="majorBidi" w:hAnsiTheme="majorBidi" w:cstheme="majorBidi"/>
        </w:rPr>
        <w:t xml:space="preserve"> </w:t>
      </w:r>
      <w:r w:rsidR="00676551" w:rsidRPr="00381E08">
        <w:rPr>
          <w:rFonts w:asciiTheme="majorBidi" w:hAnsiTheme="majorBidi" w:cstheme="majorBidi"/>
        </w:rPr>
        <w:t>such as</w:t>
      </w:r>
      <w:r w:rsidRPr="00381E08">
        <w:rPr>
          <w:rFonts w:asciiTheme="majorBidi" w:hAnsiTheme="majorBidi" w:cstheme="majorBidi"/>
        </w:rPr>
        <w:t>:</w:t>
      </w:r>
    </w:p>
    <w:p w14:paraId="6DF1D6FA" w14:textId="07844443" w:rsidR="00F10CEE" w:rsidRPr="00381E08" w:rsidRDefault="00F10CEE" w:rsidP="00A271FF">
      <w:pPr>
        <w:pStyle w:val="ListParagraph"/>
        <w:numPr>
          <w:ilvl w:val="0"/>
          <w:numId w:val="40"/>
        </w:numPr>
        <w:tabs>
          <w:tab w:val="left" w:pos="1134"/>
          <w:tab w:val="left" w:pos="1742"/>
          <w:tab w:val="left" w:pos="2693"/>
          <w:tab w:val="left" w:pos="3182"/>
          <w:tab w:val="left" w:pos="3658"/>
          <w:tab w:val="left" w:pos="4133"/>
          <w:tab w:val="left" w:pos="4622"/>
          <w:tab w:val="left" w:pos="5098"/>
          <w:tab w:val="left" w:pos="5573"/>
          <w:tab w:val="left" w:pos="6048"/>
        </w:tabs>
        <w:spacing w:before="120" w:after="120"/>
        <w:ind w:left="0" w:firstLine="697"/>
        <w:contextualSpacing w:val="0"/>
      </w:pPr>
      <w:r w:rsidRPr="00381E08">
        <w:t>Insufficient political</w:t>
      </w:r>
      <w:r w:rsidR="005B09FA">
        <w:t xml:space="preserve"> will</w:t>
      </w:r>
      <w:r w:rsidRPr="00381E08">
        <w:t xml:space="preserve"> </w:t>
      </w:r>
      <w:r w:rsidR="00B923D0" w:rsidRPr="00381E08">
        <w:t xml:space="preserve">and </w:t>
      </w:r>
      <w:r w:rsidR="5C108E48" w:rsidRPr="00381E08">
        <w:t xml:space="preserve">technical </w:t>
      </w:r>
      <w:r w:rsidR="006713AC" w:rsidRPr="00381E08">
        <w:t>knowledge</w:t>
      </w:r>
      <w:r w:rsidR="67D6E1E4" w:rsidRPr="00381E08">
        <w:t xml:space="preserve">, </w:t>
      </w:r>
      <w:r w:rsidRPr="00381E08">
        <w:t xml:space="preserve">commitment </w:t>
      </w:r>
      <w:r w:rsidR="634DC8C4" w:rsidRPr="00381E08">
        <w:t>and support</w:t>
      </w:r>
      <w:r w:rsidRPr="00381E08">
        <w:t xml:space="preserve"> at the national, regional and global </w:t>
      </w:r>
      <w:proofErr w:type="gramStart"/>
      <w:r w:rsidRPr="00381E08">
        <w:t>levels;</w:t>
      </w:r>
      <w:proofErr w:type="gramEnd"/>
    </w:p>
    <w:p w14:paraId="71D11A58" w14:textId="39FADA5C" w:rsidR="00F10CEE" w:rsidRPr="00381E08" w:rsidRDefault="00F10CEE" w:rsidP="00A271FF">
      <w:pPr>
        <w:pStyle w:val="ListParagraph"/>
        <w:numPr>
          <w:ilvl w:val="0"/>
          <w:numId w:val="40"/>
        </w:numPr>
        <w:tabs>
          <w:tab w:val="left" w:pos="1134"/>
          <w:tab w:val="left" w:pos="1742"/>
          <w:tab w:val="left" w:pos="2693"/>
          <w:tab w:val="left" w:pos="3182"/>
          <w:tab w:val="left" w:pos="3658"/>
          <w:tab w:val="left" w:pos="4133"/>
          <w:tab w:val="left" w:pos="4622"/>
          <w:tab w:val="left" w:pos="5098"/>
          <w:tab w:val="left" w:pos="5573"/>
          <w:tab w:val="left" w:pos="6048"/>
        </w:tabs>
        <w:spacing w:before="120" w:after="120"/>
        <w:ind w:left="0" w:firstLine="697"/>
        <w:contextualSpacing w:val="0"/>
      </w:pPr>
      <w:r w:rsidRPr="00381E08">
        <w:lastRenderedPageBreak/>
        <w:t xml:space="preserve">Insufficient resources to support </w:t>
      </w:r>
      <w:r w:rsidR="3929CD08" w:rsidRPr="00381E08">
        <w:t xml:space="preserve">and maintain </w:t>
      </w:r>
      <w:r w:rsidRPr="00381E08">
        <w:t xml:space="preserve">capacity-building and development at the national </w:t>
      </w:r>
      <w:proofErr w:type="gramStart"/>
      <w:r w:rsidRPr="00381E08">
        <w:t>level;</w:t>
      </w:r>
      <w:proofErr w:type="gramEnd"/>
    </w:p>
    <w:p w14:paraId="7DECA6F7" w14:textId="77777777" w:rsidR="00F10CEE" w:rsidRPr="00381E08" w:rsidRDefault="00F10CEE" w:rsidP="00A271FF">
      <w:pPr>
        <w:pStyle w:val="ListParagraph"/>
        <w:numPr>
          <w:ilvl w:val="0"/>
          <w:numId w:val="40"/>
        </w:numPr>
        <w:tabs>
          <w:tab w:val="left" w:pos="1134"/>
          <w:tab w:val="left" w:pos="1742"/>
          <w:tab w:val="left" w:pos="2693"/>
          <w:tab w:val="left" w:pos="3182"/>
          <w:tab w:val="left" w:pos="3658"/>
          <w:tab w:val="left" w:pos="4133"/>
          <w:tab w:val="left" w:pos="4622"/>
          <w:tab w:val="left" w:pos="5098"/>
          <w:tab w:val="left" w:pos="5573"/>
          <w:tab w:val="left" w:pos="6048"/>
        </w:tabs>
        <w:spacing w:before="120" w:after="120"/>
        <w:ind w:left="0" w:firstLine="697"/>
        <w:contextualSpacing w:val="0"/>
        <w:rPr>
          <w:szCs w:val="22"/>
        </w:rPr>
      </w:pPr>
      <w:r w:rsidRPr="00381E08">
        <w:rPr>
          <w:szCs w:val="22"/>
        </w:rPr>
        <w:t xml:space="preserve">Lack of capacity-building providers with technical expertise to support the </w:t>
      </w:r>
      <w:proofErr w:type="gramStart"/>
      <w:r w:rsidRPr="00381E08">
        <w:rPr>
          <w:szCs w:val="22"/>
        </w:rPr>
        <w:t>plan;</w:t>
      </w:r>
      <w:proofErr w:type="gramEnd"/>
    </w:p>
    <w:p w14:paraId="2A40C1B4" w14:textId="783B74BC" w:rsidR="007E6E85" w:rsidRPr="00381E08" w:rsidRDefault="00F10CEE" w:rsidP="00A271FF">
      <w:pPr>
        <w:pStyle w:val="ListParagraph"/>
        <w:numPr>
          <w:ilvl w:val="0"/>
          <w:numId w:val="40"/>
        </w:numPr>
        <w:tabs>
          <w:tab w:val="left" w:pos="1134"/>
          <w:tab w:val="left" w:pos="1742"/>
          <w:tab w:val="left" w:pos="2693"/>
          <w:tab w:val="left" w:pos="3182"/>
          <w:tab w:val="left" w:pos="3658"/>
          <w:tab w:val="left" w:pos="4133"/>
          <w:tab w:val="left" w:pos="4622"/>
          <w:tab w:val="left" w:pos="5098"/>
          <w:tab w:val="left" w:pos="5573"/>
          <w:tab w:val="left" w:pos="6048"/>
        </w:tabs>
        <w:spacing w:before="120" w:after="120"/>
        <w:ind w:left="0" w:firstLine="697"/>
        <w:contextualSpacing w:val="0"/>
      </w:pPr>
      <w:r w:rsidRPr="00381E08">
        <w:t xml:space="preserve">Competing priorities </w:t>
      </w:r>
      <w:r w:rsidR="3657B6EB" w:rsidRPr="00381E08">
        <w:t>and demands</w:t>
      </w:r>
      <w:r w:rsidRPr="00381E08">
        <w:t xml:space="preserve"> at the national level.</w:t>
      </w:r>
    </w:p>
    <w:p w14:paraId="046F173E" w14:textId="2F421E59" w:rsidR="00301222" w:rsidRPr="00381E08" w:rsidRDefault="00721951" w:rsidP="00A271FF">
      <w:pPr>
        <w:pStyle w:val="Para1"/>
        <w:numPr>
          <w:ilvl w:val="0"/>
          <w:numId w:val="36"/>
        </w:numPr>
        <w:suppressLineNumbers/>
        <w:tabs>
          <w:tab w:val="left" w:pos="720"/>
        </w:tabs>
        <w:suppressAutoHyphens/>
        <w:snapToGrid w:val="0"/>
        <w:spacing w:before="0" w:after="0"/>
        <w:ind w:left="0" w:firstLine="0"/>
        <w:jc w:val="left"/>
      </w:pPr>
      <w:r w:rsidRPr="00381E08">
        <w:t>Box</w:t>
      </w:r>
      <w:r w:rsidRPr="00A271FF">
        <w:t xml:space="preserve"> 1 s</w:t>
      </w:r>
      <w:r w:rsidRPr="00381E08">
        <w:t>hows</w:t>
      </w:r>
      <w:r w:rsidR="00EA1D9C" w:rsidRPr="00381E08">
        <w:t xml:space="preserve"> the </w:t>
      </w:r>
      <w:r w:rsidR="00B534F7" w:rsidRPr="00381E08">
        <w:t>causal linkage between</w:t>
      </w:r>
      <w:r w:rsidR="00EA1D9C" w:rsidRPr="00381E08">
        <w:t xml:space="preserve"> inputs,</w:t>
      </w:r>
      <w:r w:rsidR="008F641E" w:rsidRPr="00381E08">
        <w:t xml:space="preserve"> </w:t>
      </w:r>
      <w:r w:rsidR="00550469">
        <w:t xml:space="preserve">activities, </w:t>
      </w:r>
      <w:r w:rsidR="008F641E" w:rsidRPr="00381E08">
        <w:t xml:space="preserve">outputs, </w:t>
      </w:r>
      <w:proofErr w:type="gramStart"/>
      <w:r w:rsidR="008F641E" w:rsidRPr="00381E08">
        <w:t>outcomes</w:t>
      </w:r>
      <w:proofErr w:type="gramEnd"/>
      <w:r w:rsidR="008F641E" w:rsidRPr="00381E08">
        <w:t xml:space="preserve"> and impact</w:t>
      </w:r>
      <w:r w:rsidR="00EA1D9C" w:rsidRPr="00381E08">
        <w:t xml:space="preserve"> </w:t>
      </w:r>
      <w:r w:rsidR="00486A8B" w:rsidRPr="00381E08">
        <w:t>based on the theory of change</w:t>
      </w:r>
      <w:r w:rsidRPr="00381E08">
        <w:t>.</w:t>
      </w:r>
      <w:r w:rsidR="00EA1D9C" w:rsidRPr="00381E08">
        <w:t xml:space="preserve"> </w:t>
      </w:r>
    </w:p>
    <w:p w14:paraId="5BB0C1D3" w14:textId="77777777" w:rsidR="00721951" w:rsidRPr="00381E08" w:rsidRDefault="00721951" w:rsidP="00721951">
      <w:pPr>
        <w:pStyle w:val="Para1"/>
        <w:suppressLineNumbers/>
        <w:tabs>
          <w:tab w:val="left" w:pos="720"/>
        </w:tabs>
        <w:suppressAutoHyphens/>
        <w:snapToGrid w:val="0"/>
        <w:spacing w:before="0" w:after="0"/>
        <w:jc w:val="left"/>
      </w:pPr>
    </w:p>
    <w:tbl>
      <w:tblPr>
        <w:tblStyle w:val="TableGrid"/>
        <w:tblW w:w="0" w:type="auto"/>
        <w:tblLook w:val="04A0" w:firstRow="1" w:lastRow="0" w:firstColumn="1" w:lastColumn="0" w:noHBand="0" w:noVBand="1"/>
      </w:tblPr>
      <w:tblGrid>
        <w:gridCol w:w="9466"/>
      </w:tblGrid>
      <w:tr w:rsidR="001F6FBC" w:rsidRPr="00381E08" w14:paraId="6E2E5D1E" w14:textId="77777777" w:rsidTr="001F6FBC">
        <w:tc>
          <w:tcPr>
            <w:tcW w:w="9466" w:type="dxa"/>
          </w:tcPr>
          <w:p w14:paraId="2581AB5E" w14:textId="6C3158C8" w:rsidR="001F6FBC" w:rsidRPr="00A271FF" w:rsidRDefault="003059D4" w:rsidP="00A271FF">
            <w:pPr>
              <w:pStyle w:val="Para1"/>
              <w:suppressLineNumbers/>
              <w:tabs>
                <w:tab w:val="left" w:pos="720"/>
              </w:tabs>
              <w:suppressAutoHyphens/>
              <w:snapToGrid w:val="0"/>
              <w:jc w:val="left"/>
              <w:rPr>
                <w:b/>
                <w:bCs/>
                <w:szCs w:val="22"/>
              </w:rPr>
            </w:pPr>
            <w:r w:rsidRPr="00381E08">
              <w:rPr>
                <w:szCs w:val="22"/>
              </w:rPr>
              <w:br w:type="page"/>
            </w:r>
            <w:r w:rsidR="001F6FBC" w:rsidRPr="00A271FF">
              <w:rPr>
                <w:szCs w:val="22"/>
              </w:rPr>
              <w:t>Box 1</w:t>
            </w:r>
            <w:r w:rsidR="00B9608C" w:rsidRPr="00A271FF">
              <w:rPr>
                <w:szCs w:val="22"/>
              </w:rPr>
              <w:br/>
            </w:r>
            <w:r w:rsidR="001F6FBC" w:rsidRPr="00A271FF">
              <w:rPr>
                <w:b/>
                <w:bCs/>
                <w:szCs w:val="22"/>
              </w:rPr>
              <w:t>Results</w:t>
            </w:r>
            <w:r w:rsidR="004213AD" w:rsidRPr="00381E08">
              <w:rPr>
                <w:b/>
                <w:bCs/>
                <w:szCs w:val="22"/>
              </w:rPr>
              <w:t xml:space="preserve"> </w:t>
            </w:r>
            <w:r w:rsidR="00492153" w:rsidRPr="00A271FF">
              <w:rPr>
                <w:b/>
                <w:bCs/>
                <w:szCs w:val="22"/>
              </w:rPr>
              <w:t>chain</w:t>
            </w:r>
          </w:p>
          <w:p w14:paraId="26186FFB" w14:textId="77777777" w:rsidR="00B9608C" w:rsidRPr="00381E08" w:rsidRDefault="001F6FBC" w:rsidP="00A271FF">
            <w:pPr>
              <w:suppressAutoHyphens/>
              <w:spacing w:before="120"/>
              <w:ind w:left="360"/>
              <w:rPr>
                <w:b/>
                <w:bCs/>
                <w:color w:val="000000" w:themeColor="text1"/>
                <w:kern w:val="22"/>
              </w:rPr>
            </w:pPr>
            <w:r w:rsidRPr="00381E08">
              <w:rPr>
                <w:b/>
                <w:bCs/>
                <w:color w:val="000000" w:themeColor="text1"/>
                <w:kern w:val="22"/>
              </w:rPr>
              <w:t>Inputs</w:t>
            </w:r>
          </w:p>
          <w:p w14:paraId="1FB63C97" w14:textId="4BE8510C" w:rsidR="001F6FBC" w:rsidRPr="00381E08" w:rsidRDefault="001F6FBC" w:rsidP="00A271FF">
            <w:pPr>
              <w:suppressAutoHyphens/>
              <w:ind w:left="360"/>
              <w:rPr>
                <w:color w:val="000000" w:themeColor="text1"/>
                <w:kern w:val="22"/>
              </w:rPr>
            </w:pPr>
            <w:r w:rsidRPr="00784093">
              <w:rPr>
                <w:color w:val="000000" w:themeColor="text1"/>
                <w:kern w:val="22"/>
              </w:rPr>
              <w:t>Adequate</w:t>
            </w:r>
            <w:r w:rsidRPr="00381E08">
              <w:rPr>
                <w:b/>
                <w:bCs/>
                <w:color w:val="000000" w:themeColor="text1"/>
                <w:kern w:val="22"/>
              </w:rPr>
              <w:t xml:space="preserve"> </w:t>
            </w:r>
            <w:r w:rsidRPr="00381E08">
              <w:rPr>
                <w:color w:val="000000" w:themeColor="text1"/>
                <w:kern w:val="22"/>
              </w:rPr>
              <w:t xml:space="preserve">money, time, staff, materials, information, technology, </w:t>
            </w:r>
            <w:proofErr w:type="gramStart"/>
            <w:r w:rsidR="00BF2A32" w:rsidRPr="00381E08">
              <w:rPr>
                <w:color w:val="000000" w:themeColor="text1"/>
                <w:kern w:val="22"/>
              </w:rPr>
              <w:t>equipment</w:t>
            </w:r>
            <w:proofErr w:type="gramEnd"/>
            <w:r w:rsidRPr="00381E08">
              <w:rPr>
                <w:color w:val="000000" w:themeColor="text1"/>
                <w:kern w:val="22"/>
              </w:rPr>
              <w:t xml:space="preserve"> and partners</w:t>
            </w:r>
            <w:r w:rsidR="00787DB8" w:rsidRPr="00381E08">
              <w:rPr>
                <w:color w:val="000000" w:themeColor="text1"/>
                <w:kern w:val="22"/>
              </w:rPr>
              <w:t>,</w:t>
            </w:r>
            <w:r w:rsidRPr="00381E08">
              <w:rPr>
                <w:color w:val="000000" w:themeColor="text1"/>
                <w:kern w:val="22"/>
              </w:rPr>
              <w:t xml:space="preserve"> enabling a programmatic approach to capacity development for the Nagoya Protocol</w:t>
            </w:r>
            <w:r w:rsidR="003571AA" w:rsidRPr="00381E08">
              <w:rPr>
                <w:color w:val="000000" w:themeColor="text1"/>
                <w:kern w:val="22"/>
              </w:rPr>
              <w:t>.</w:t>
            </w:r>
          </w:p>
          <w:p w14:paraId="2D3F2DD2" w14:textId="2A7A130D" w:rsidR="001F6FBC" w:rsidRPr="00381E08" w:rsidRDefault="001F6FBC" w:rsidP="00A271FF">
            <w:pPr>
              <w:suppressAutoHyphens/>
              <w:spacing w:before="120"/>
              <w:ind w:left="360"/>
              <w:rPr>
                <w:b/>
                <w:bCs/>
                <w:color w:val="000000" w:themeColor="text1"/>
                <w:kern w:val="22"/>
              </w:rPr>
            </w:pPr>
            <w:r w:rsidRPr="00381E08">
              <w:rPr>
                <w:b/>
                <w:bCs/>
                <w:color w:val="000000" w:themeColor="text1"/>
                <w:kern w:val="22"/>
              </w:rPr>
              <w:t>Activities</w:t>
            </w:r>
          </w:p>
          <w:p w14:paraId="6BCD9745" w14:textId="28399D76" w:rsidR="001F6FBC" w:rsidRPr="00381E08" w:rsidRDefault="001F6FBC" w:rsidP="00F40097">
            <w:pPr>
              <w:pStyle w:val="ListParagraph"/>
              <w:numPr>
                <w:ilvl w:val="0"/>
                <w:numId w:val="14"/>
              </w:numPr>
              <w:suppressAutoHyphens/>
            </w:pPr>
            <w:r w:rsidRPr="00381E08">
              <w:rPr>
                <w:color w:val="000000" w:themeColor="text1"/>
                <w:kern w:val="22"/>
              </w:rPr>
              <w:t>Carry out participatory, country-</w:t>
            </w:r>
            <w:proofErr w:type="gramStart"/>
            <w:r w:rsidRPr="00381E08">
              <w:rPr>
                <w:color w:val="000000" w:themeColor="text1"/>
                <w:kern w:val="22"/>
              </w:rPr>
              <w:t>driven</w:t>
            </w:r>
            <w:proofErr w:type="gramEnd"/>
            <w:r w:rsidRPr="00381E08">
              <w:rPr>
                <w:color w:val="000000" w:themeColor="text1"/>
                <w:kern w:val="22"/>
              </w:rPr>
              <w:t xml:space="preserve"> </w:t>
            </w:r>
            <w:r w:rsidR="4BCAF575" w:rsidRPr="00381E08">
              <w:rPr>
                <w:color w:val="000000" w:themeColor="text1"/>
                <w:kern w:val="22"/>
              </w:rPr>
              <w:t xml:space="preserve">and </w:t>
            </w:r>
            <w:r w:rsidR="00E21BBA" w:rsidRPr="00381E08">
              <w:rPr>
                <w:color w:val="000000" w:themeColor="text1"/>
                <w:kern w:val="22"/>
              </w:rPr>
              <w:t>country-</w:t>
            </w:r>
            <w:r w:rsidR="4BCAF575" w:rsidRPr="00381E08">
              <w:rPr>
                <w:color w:val="000000" w:themeColor="text1"/>
                <w:kern w:val="22"/>
              </w:rPr>
              <w:t xml:space="preserve">owned </w:t>
            </w:r>
            <w:r w:rsidRPr="00381E08">
              <w:rPr>
                <w:color w:val="000000" w:themeColor="text1"/>
                <w:kern w:val="22"/>
              </w:rPr>
              <w:t xml:space="preserve">stakeholder analyses and needs assessments </w:t>
            </w:r>
            <w:r w:rsidR="002522E6" w:rsidRPr="00381E08">
              <w:rPr>
                <w:color w:val="000000" w:themeColor="text1"/>
                <w:kern w:val="22"/>
              </w:rPr>
              <w:t xml:space="preserve">to </w:t>
            </w:r>
            <w:r w:rsidRPr="00381E08">
              <w:rPr>
                <w:color w:val="000000" w:themeColor="text1"/>
                <w:kern w:val="22"/>
              </w:rPr>
              <w:t>design capacity-building and development interventions</w:t>
            </w:r>
            <w:r w:rsidR="00F93A29" w:rsidRPr="00381E08">
              <w:rPr>
                <w:color w:val="000000" w:themeColor="text1"/>
                <w:kern w:val="22"/>
              </w:rPr>
              <w:t>.</w:t>
            </w:r>
          </w:p>
          <w:p w14:paraId="493124EE" w14:textId="39FFD331" w:rsidR="001F6FBC" w:rsidRPr="00381E08" w:rsidRDefault="001F6FBC" w:rsidP="00F40097">
            <w:pPr>
              <w:pStyle w:val="ListParagraph"/>
              <w:numPr>
                <w:ilvl w:val="0"/>
                <w:numId w:val="12"/>
              </w:numPr>
              <w:suppressAutoHyphens/>
              <w:ind w:left="720"/>
              <w:rPr>
                <w:color w:val="000000" w:themeColor="text1"/>
              </w:rPr>
            </w:pPr>
            <w:r w:rsidRPr="00381E08">
              <w:rPr>
                <w:color w:val="000000" w:themeColor="text1"/>
                <w:kern w:val="22"/>
              </w:rPr>
              <w:t>Integrate Protocol</w:t>
            </w:r>
            <w:r w:rsidR="00F96FB7" w:rsidRPr="00381E08">
              <w:rPr>
                <w:color w:val="000000" w:themeColor="text1"/>
                <w:kern w:val="22"/>
              </w:rPr>
              <w:t>-related</w:t>
            </w:r>
            <w:r w:rsidRPr="00381E08">
              <w:rPr>
                <w:color w:val="000000" w:themeColor="text1"/>
                <w:kern w:val="22"/>
              </w:rPr>
              <w:t xml:space="preserve"> capacity-building and development in </w:t>
            </w:r>
            <w:r w:rsidR="008C305C" w:rsidRPr="00381E08">
              <w:rPr>
                <w:color w:val="000000" w:themeColor="text1"/>
                <w:kern w:val="22"/>
              </w:rPr>
              <w:t xml:space="preserve">the </w:t>
            </w:r>
            <w:r w:rsidRPr="00381E08">
              <w:rPr>
                <w:color w:val="000000" w:themeColor="text1"/>
                <w:kern w:val="22"/>
              </w:rPr>
              <w:t>planning</w:t>
            </w:r>
            <w:r w:rsidR="014596C3" w:rsidRPr="00381E08">
              <w:rPr>
                <w:color w:val="000000" w:themeColor="text1"/>
                <w:kern w:val="22"/>
              </w:rPr>
              <w:t>, financing</w:t>
            </w:r>
            <w:r w:rsidRPr="00381E08">
              <w:rPr>
                <w:color w:val="000000" w:themeColor="text1"/>
                <w:kern w:val="22"/>
              </w:rPr>
              <w:t xml:space="preserve"> and implementation</w:t>
            </w:r>
            <w:r w:rsidR="008C305C" w:rsidRPr="00381E08">
              <w:rPr>
                <w:color w:val="000000" w:themeColor="text1"/>
                <w:kern w:val="22"/>
              </w:rPr>
              <w:t xml:space="preserve"> of national biodiversity strategies and action plan</w:t>
            </w:r>
            <w:r w:rsidR="00DE475B" w:rsidRPr="00381E08">
              <w:rPr>
                <w:color w:val="000000" w:themeColor="text1"/>
                <w:kern w:val="22"/>
              </w:rPr>
              <w:t>s</w:t>
            </w:r>
            <w:r w:rsidR="00F93A29" w:rsidRPr="00381E08">
              <w:rPr>
                <w:color w:val="000000" w:themeColor="text1"/>
                <w:kern w:val="22"/>
              </w:rPr>
              <w:t>.</w:t>
            </w:r>
          </w:p>
          <w:p w14:paraId="7D62A9D4" w14:textId="2655D199" w:rsidR="001F6FBC" w:rsidRPr="00381E08" w:rsidRDefault="001F6FBC" w:rsidP="00F40097">
            <w:pPr>
              <w:pStyle w:val="ListParagraph"/>
              <w:numPr>
                <w:ilvl w:val="0"/>
                <w:numId w:val="12"/>
              </w:numPr>
              <w:suppressAutoHyphens/>
              <w:ind w:left="720"/>
              <w:rPr>
                <w:color w:val="000000" w:themeColor="text1"/>
              </w:rPr>
            </w:pPr>
            <w:r w:rsidRPr="00381E08">
              <w:rPr>
                <w:color w:val="000000" w:themeColor="text1"/>
                <w:kern w:val="22"/>
              </w:rPr>
              <w:t>Design</w:t>
            </w:r>
            <w:r w:rsidR="00103708" w:rsidRPr="00381E08">
              <w:rPr>
                <w:color w:val="000000" w:themeColor="text1"/>
                <w:kern w:val="22"/>
              </w:rPr>
              <w:t xml:space="preserve"> </w:t>
            </w:r>
            <w:r w:rsidRPr="00381E08">
              <w:rPr>
                <w:color w:val="000000" w:themeColor="text1"/>
                <w:kern w:val="22"/>
              </w:rPr>
              <w:t>long</w:t>
            </w:r>
            <w:r w:rsidR="00DD6B5F" w:rsidRPr="00381E08">
              <w:rPr>
                <w:color w:val="000000" w:themeColor="text1"/>
                <w:kern w:val="22"/>
              </w:rPr>
              <w:t>er</w:t>
            </w:r>
            <w:r w:rsidRPr="00381E08">
              <w:rPr>
                <w:color w:val="000000" w:themeColor="text1"/>
                <w:kern w:val="22"/>
              </w:rPr>
              <w:t>-term programmes and projects that foster capacity-building and development at the individual, organizational and enabling environment levels</w:t>
            </w:r>
            <w:r w:rsidR="00F93A29" w:rsidRPr="00381E08">
              <w:rPr>
                <w:color w:val="000000" w:themeColor="text1"/>
                <w:kern w:val="22"/>
              </w:rPr>
              <w:t>.</w:t>
            </w:r>
          </w:p>
          <w:p w14:paraId="4D1A3562" w14:textId="28ADD7EB" w:rsidR="001F6FBC" w:rsidRPr="00381E08" w:rsidRDefault="001F6FBC" w:rsidP="00F40097">
            <w:pPr>
              <w:pStyle w:val="ListParagraph"/>
              <w:numPr>
                <w:ilvl w:val="0"/>
                <w:numId w:val="12"/>
              </w:numPr>
              <w:suppressAutoHyphens/>
              <w:ind w:left="720"/>
            </w:pPr>
            <w:r w:rsidRPr="00381E08">
              <w:rPr>
                <w:color w:val="000000" w:themeColor="text1"/>
                <w:kern w:val="22"/>
              </w:rPr>
              <w:t>Establish or strengthen multi-stakeholder coordination mechanisms at the national and local levels</w:t>
            </w:r>
            <w:r w:rsidR="00F93A29" w:rsidRPr="00381E08">
              <w:rPr>
                <w:color w:val="000000" w:themeColor="text1"/>
                <w:kern w:val="22"/>
              </w:rPr>
              <w:t>.</w:t>
            </w:r>
          </w:p>
          <w:p w14:paraId="774EAC8C" w14:textId="304123BF" w:rsidR="001F6FBC" w:rsidRPr="00A271FF" w:rsidRDefault="001F6FBC" w:rsidP="00A271FF">
            <w:pPr>
              <w:pStyle w:val="ListParagraph"/>
              <w:numPr>
                <w:ilvl w:val="0"/>
                <w:numId w:val="12"/>
              </w:numPr>
              <w:suppressAutoHyphens/>
              <w:ind w:left="720"/>
              <w:rPr>
                <w:kern w:val="22"/>
              </w:rPr>
            </w:pPr>
            <w:r w:rsidRPr="00381E08">
              <w:rPr>
                <w:color w:val="000000" w:themeColor="text1"/>
                <w:kern w:val="22"/>
              </w:rPr>
              <w:t>Leverage cooperative</w:t>
            </w:r>
            <w:r w:rsidR="00B923D0" w:rsidRPr="00381E08">
              <w:rPr>
                <w:color w:val="000000" w:themeColor="text1"/>
                <w:kern w:val="22"/>
              </w:rPr>
              <w:t>, synergistic</w:t>
            </w:r>
            <w:r w:rsidRPr="00381E08">
              <w:rPr>
                <w:color w:val="000000" w:themeColor="text1"/>
                <w:kern w:val="22"/>
              </w:rPr>
              <w:t xml:space="preserve"> and collaborative action through network and partnership development. </w:t>
            </w:r>
          </w:p>
          <w:p w14:paraId="203E7CE9" w14:textId="4E0513E7" w:rsidR="001F6FBC" w:rsidRPr="00381E08" w:rsidRDefault="001F6FBC" w:rsidP="00A271FF">
            <w:pPr>
              <w:suppressAutoHyphens/>
              <w:spacing w:before="120"/>
              <w:ind w:left="360"/>
              <w:rPr>
                <w:b/>
                <w:bCs/>
                <w:kern w:val="22"/>
              </w:rPr>
            </w:pPr>
            <w:r w:rsidRPr="00A271FF">
              <w:rPr>
                <w:b/>
                <w:bCs/>
                <w:color w:val="000000" w:themeColor="text1"/>
                <w:kern w:val="22"/>
              </w:rPr>
              <w:t>Outputs</w:t>
            </w:r>
          </w:p>
          <w:p w14:paraId="184AB403" w14:textId="03141017" w:rsidR="001F6FBC" w:rsidRPr="00381E08" w:rsidRDefault="001F6FBC" w:rsidP="00F40097">
            <w:pPr>
              <w:pStyle w:val="ListParagraph"/>
              <w:numPr>
                <w:ilvl w:val="0"/>
                <w:numId w:val="13"/>
              </w:numPr>
              <w:suppressAutoHyphens/>
              <w:ind w:left="720"/>
              <w:rPr>
                <w:color w:val="000000" w:themeColor="text1"/>
                <w:kern w:val="22"/>
              </w:rPr>
            </w:pPr>
            <w:r w:rsidRPr="00381E08">
              <w:rPr>
                <w:color w:val="000000" w:themeColor="text1"/>
                <w:kern w:val="22"/>
              </w:rPr>
              <w:t xml:space="preserve">High-quality plans or programmes and targeted interventions </w:t>
            </w:r>
            <w:r w:rsidR="00087730" w:rsidRPr="00381E08">
              <w:rPr>
                <w:color w:val="000000" w:themeColor="text1"/>
                <w:kern w:val="22"/>
              </w:rPr>
              <w:t xml:space="preserve">implemented </w:t>
            </w:r>
            <w:r w:rsidRPr="00381E08">
              <w:rPr>
                <w:color w:val="000000" w:themeColor="text1"/>
                <w:kern w:val="22"/>
              </w:rPr>
              <w:t>to strengthen capacities at all levels for the effective implementation of the Protocol</w:t>
            </w:r>
            <w:r w:rsidR="00F93A29" w:rsidRPr="00381E08">
              <w:rPr>
                <w:color w:val="000000" w:themeColor="text1"/>
                <w:kern w:val="22"/>
              </w:rPr>
              <w:t>.</w:t>
            </w:r>
          </w:p>
          <w:p w14:paraId="04E8A7DE" w14:textId="6F8C2B87" w:rsidR="001F6FBC" w:rsidRPr="00381E08" w:rsidRDefault="001F6FBC" w:rsidP="00F40097">
            <w:pPr>
              <w:pStyle w:val="ListParagraph"/>
              <w:numPr>
                <w:ilvl w:val="0"/>
                <w:numId w:val="13"/>
              </w:numPr>
              <w:suppressAutoHyphens/>
              <w:ind w:left="720"/>
              <w:rPr>
                <w:color w:val="000000" w:themeColor="text1"/>
                <w:kern w:val="22"/>
              </w:rPr>
            </w:pPr>
            <w:r w:rsidRPr="00381E08">
              <w:rPr>
                <w:color w:val="000000" w:themeColor="text1"/>
                <w:kern w:val="22"/>
              </w:rPr>
              <w:t xml:space="preserve">Increased number of </w:t>
            </w:r>
            <w:r w:rsidR="00DE475B" w:rsidRPr="00381E08">
              <w:rPr>
                <w:color w:val="000000" w:themeColor="text1"/>
                <w:kern w:val="22"/>
              </w:rPr>
              <w:t>national biodiversity strategies and action plan</w:t>
            </w:r>
            <w:r w:rsidRPr="00381E08">
              <w:rPr>
                <w:color w:val="000000" w:themeColor="text1"/>
                <w:kern w:val="22"/>
              </w:rPr>
              <w:t xml:space="preserve"> with capacity</w:t>
            </w:r>
            <w:r w:rsidR="00DE475B" w:rsidRPr="00381E08">
              <w:rPr>
                <w:color w:val="000000" w:themeColor="text1"/>
                <w:kern w:val="22"/>
              </w:rPr>
              <w:t>-</w:t>
            </w:r>
            <w:r w:rsidR="00B923D0" w:rsidRPr="00381E08">
              <w:rPr>
                <w:color w:val="000000" w:themeColor="text1"/>
                <w:kern w:val="22"/>
              </w:rPr>
              <w:t xml:space="preserve">building and </w:t>
            </w:r>
            <w:r w:rsidRPr="00381E08">
              <w:rPr>
                <w:color w:val="000000" w:themeColor="text1"/>
                <w:kern w:val="22"/>
              </w:rPr>
              <w:t>development plans for the Protocol</w:t>
            </w:r>
            <w:r w:rsidR="00F93A29" w:rsidRPr="00381E08">
              <w:rPr>
                <w:color w:val="000000" w:themeColor="text1"/>
                <w:kern w:val="22"/>
              </w:rPr>
              <w:t>.</w:t>
            </w:r>
          </w:p>
          <w:p w14:paraId="6C7C9BC7" w14:textId="216F89F2" w:rsidR="001F6FBC" w:rsidRPr="00381E08" w:rsidRDefault="00137205" w:rsidP="00F40097">
            <w:pPr>
              <w:pStyle w:val="ListParagraph"/>
              <w:numPr>
                <w:ilvl w:val="0"/>
                <w:numId w:val="13"/>
              </w:numPr>
              <w:suppressAutoHyphens/>
              <w:ind w:left="720"/>
              <w:rPr>
                <w:color w:val="000000" w:themeColor="text1"/>
                <w:kern w:val="22"/>
              </w:rPr>
            </w:pPr>
            <w:r w:rsidRPr="00381E08">
              <w:rPr>
                <w:color w:val="000000" w:themeColor="text1"/>
                <w:kern w:val="22"/>
              </w:rPr>
              <w:t>Increased e</w:t>
            </w:r>
            <w:r w:rsidR="001F6FBC" w:rsidRPr="00381E08">
              <w:rPr>
                <w:color w:val="000000" w:themeColor="text1"/>
                <w:kern w:val="22"/>
              </w:rPr>
              <w:t>ngagement of different stakeholders</w:t>
            </w:r>
            <w:r w:rsidR="00343E39">
              <w:rPr>
                <w:color w:val="000000" w:themeColor="text1"/>
                <w:kern w:val="22"/>
              </w:rPr>
              <w:t>,</w:t>
            </w:r>
            <w:r w:rsidR="001F6FBC" w:rsidRPr="00381E08">
              <w:rPr>
                <w:color w:val="000000" w:themeColor="text1"/>
                <w:kern w:val="22"/>
              </w:rPr>
              <w:t xml:space="preserve"> including national officials from user and provider countries, </w:t>
            </w:r>
            <w:r w:rsidR="00484563" w:rsidRPr="00381E08">
              <w:rPr>
                <w:color w:val="000000" w:themeColor="text1"/>
                <w:kern w:val="22"/>
              </w:rPr>
              <w:t>indigenous peoples and local communities</w:t>
            </w:r>
            <w:r w:rsidR="001F6FBC" w:rsidRPr="00381E08">
              <w:rPr>
                <w:color w:val="000000" w:themeColor="text1"/>
                <w:kern w:val="22"/>
              </w:rPr>
              <w:t>,</w:t>
            </w:r>
            <w:r w:rsidR="00B923D0" w:rsidRPr="00381E08">
              <w:rPr>
                <w:color w:val="000000" w:themeColor="text1"/>
                <w:kern w:val="22"/>
              </w:rPr>
              <w:t xml:space="preserve"> </w:t>
            </w:r>
            <w:r w:rsidR="00687C80" w:rsidRPr="00381E08">
              <w:rPr>
                <w:color w:val="000000" w:themeColor="text1"/>
                <w:kern w:val="22"/>
              </w:rPr>
              <w:t xml:space="preserve">academia, </w:t>
            </w:r>
            <w:r w:rsidR="00207371">
              <w:rPr>
                <w:color w:val="000000" w:themeColor="text1"/>
                <w:kern w:val="22"/>
              </w:rPr>
              <w:t xml:space="preserve">the </w:t>
            </w:r>
            <w:r w:rsidR="00687C80" w:rsidRPr="00381E08">
              <w:rPr>
                <w:color w:val="000000" w:themeColor="text1"/>
                <w:kern w:val="22"/>
              </w:rPr>
              <w:t>research</w:t>
            </w:r>
            <w:r w:rsidR="001F6FBC" w:rsidRPr="00381E08">
              <w:rPr>
                <w:color w:val="000000" w:themeColor="text1"/>
                <w:kern w:val="22"/>
              </w:rPr>
              <w:t xml:space="preserve"> </w:t>
            </w:r>
            <w:r w:rsidR="00484563" w:rsidRPr="00381E08">
              <w:rPr>
                <w:color w:val="000000" w:themeColor="text1"/>
                <w:kern w:val="22"/>
              </w:rPr>
              <w:t>commun</w:t>
            </w:r>
            <w:r w:rsidR="00EC355F" w:rsidRPr="00381E08">
              <w:rPr>
                <w:color w:val="000000" w:themeColor="text1"/>
                <w:kern w:val="22"/>
              </w:rPr>
              <w:t>ity</w:t>
            </w:r>
            <w:r w:rsidR="00207371">
              <w:rPr>
                <w:color w:val="000000" w:themeColor="text1"/>
                <w:kern w:val="22"/>
              </w:rPr>
              <w:t>,</w:t>
            </w:r>
            <w:r w:rsidR="001F6FBC" w:rsidRPr="00381E08">
              <w:rPr>
                <w:color w:val="000000" w:themeColor="text1"/>
                <w:kern w:val="22"/>
              </w:rPr>
              <w:t xml:space="preserve"> </w:t>
            </w:r>
            <w:r w:rsidR="00207371">
              <w:rPr>
                <w:color w:val="000000" w:themeColor="text1"/>
                <w:kern w:val="22"/>
              </w:rPr>
              <w:t xml:space="preserve">the </w:t>
            </w:r>
            <w:r w:rsidR="001F6FBC" w:rsidRPr="00381E08">
              <w:rPr>
                <w:color w:val="000000" w:themeColor="text1"/>
                <w:kern w:val="22"/>
              </w:rPr>
              <w:t>business</w:t>
            </w:r>
            <w:r w:rsidR="00484563" w:rsidRPr="00381E08">
              <w:rPr>
                <w:color w:val="000000" w:themeColor="text1"/>
                <w:kern w:val="22"/>
              </w:rPr>
              <w:t xml:space="preserve"> sector</w:t>
            </w:r>
            <w:r w:rsidR="001F6FBC" w:rsidRPr="00381E08">
              <w:rPr>
                <w:color w:val="000000" w:themeColor="text1"/>
                <w:kern w:val="22"/>
              </w:rPr>
              <w:t xml:space="preserve"> </w:t>
            </w:r>
            <w:r w:rsidR="00DF5BA3">
              <w:rPr>
                <w:color w:val="000000" w:themeColor="text1"/>
                <w:kern w:val="22"/>
              </w:rPr>
              <w:t xml:space="preserve">and youth </w:t>
            </w:r>
            <w:r w:rsidR="001F6FBC" w:rsidRPr="00381E08">
              <w:rPr>
                <w:color w:val="000000" w:themeColor="text1"/>
                <w:kern w:val="22"/>
              </w:rPr>
              <w:t>and women’s groups</w:t>
            </w:r>
            <w:r w:rsidR="00343E39">
              <w:rPr>
                <w:color w:val="000000" w:themeColor="text1"/>
                <w:kern w:val="22"/>
              </w:rPr>
              <w:t>,</w:t>
            </w:r>
            <w:r w:rsidR="001F6FBC" w:rsidRPr="00381E08">
              <w:rPr>
                <w:color w:val="000000" w:themeColor="text1"/>
                <w:kern w:val="22"/>
              </w:rPr>
              <w:t xml:space="preserve"> in capacity-building and development</w:t>
            </w:r>
            <w:r w:rsidR="00F93A29" w:rsidRPr="00381E08">
              <w:rPr>
                <w:color w:val="000000" w:themeColor="text1"/>
                <w:kern w:val="22"/>
              </w:rPr>
              <w:t>.</w:t>
            </w:r>
            <w:r w:rsidR="001F6FBC" w:rsidRPr="00381E08">
              <w:rPr>
                <w:color w:val="000000" w:themeColor="text1"/>
                <w:kern w:val="22"/>
              </w:rPr>
              <w:t xml:space="preserve"> </w:t>
            </w:r>
          </w:p>
          <w:p w14:paraId="037120FA" w14:textId="1274C0EA" w:rsidR="001F6FBC" w:rsidRPr="00381E08" w:rsidRDefault="001F6FBC" w:rsidP="00F40097">
            <w:pPr>
              <w:pStyle w:val="ListParagraph"/>
              <w:numPr>
                <w:ilvl w:val="0"/>
                <w:numId w:val="13"/>
              </w:numPr>
              <w:suppressAutoHyphens/>
              <w:ind w:left="720"/>
              <w:rPr>
                <w:color w:val="000000" w:themeColor="text1"/>
                <w:kern w:val="22"/>
              </w:rPr>
            </w:pPr>
            <w:r w:rsidRPr="00381E08">
              <w:rPr>
                <w:color w:val="000000" w:themeColor="text1"/>
                <w:kern w:val="22"/>
              </w:rPr>
              <w:t>Strategic partnerships and learning networks</w:t>
            </w:r>
            <w:r w:rsidR="00841215">
              <w:rPr>
                <w:color w:val="000000" w:themeColor="text1"/>
                <w:kern w:val="22"/>
              </w:rPr>
              <w:t xml:space="preserve"> established</w:t>
            </w:r>
            <w:r w:rsidRPr="00381E08">
              <w:rPr>
                <w:color w:val="000000" w:themeColor="text1"/>
                <w:kern w:val="22"/>
              </w:rPr>
              <w:t xml:space="preserve">, especially to facilitate </w:t>
            </w:r>
            <w:r w:rsidRPr="00381E08">
              <w:t>technical and scientific cooperation</w:t>
            </w:r>
            <w:r w:rsidR="00A86634" w:rsidRPr="00381E08">
              <w:t xml:space="preserve"> and joint</w:t>
            </w:r>
            <w:r w:rsidR="006A0AD8" w:rsidRPr="00381E08">
              <w:t xml:space="preserve"> technology</w:t>
            </w:r>
            <w:r w:rsidR="00C83ED7" w:rsidRPr="00381E08">
              <w:t xml:space="preserve"> </w:t>
            </w:r>
            <w:r w:rsidR="00FE3E78" w:rsidRPr="00381E08">
              <w:t>develo</w:t>
            </w:r>
            <w:r w:rsidR="00831A87" w:rsidRPr="00381E08">
              <w:t>pment</w:t>
            </w:r>
            <w:r w:rsidR="00AB1885">
              <w:rPr>
                <w:color w:val="000000" w:themeColor="text1"/>
                <w:kern w:val="22"/>
              </w:rPr>
              <w:t>.</w:t>
            </w:r>
          </w:p>
          <w:p w14:paraId="260AB7B7" w14:textId="24198A2E" w:rsidR="001F6FBC" w:rsidRPr="00381E08" w:rsidRDefault="001F6FBC" w:rsidP="00F40097">
            <w:pPr>
              <w:pStyle w:val="ListParagraph"/>
              <w:numPr>
                <w:ilvl w:val="0"/>
                <w:numId w:val="13"/>
              </w:numPr>
              <w:suppressAutoHyphens/>
              <w:ind w:left="720"/>
              <w:rPr>
                <w:color w:val="000000" w:themeColor="text1"/>
                <w:kern w:val="22"/>
              </w:rPr>
            </w:pPr>
            <w:r w:rsidRPr="00381E08">
              <w:rPr>
                <w:color w:val="000000" w:themeColor="text1"/>
                <w:kern w:val="22"/>
              </w:rPr>
              <w:t xml:space="preserve">Effective coordination and cooperation mechanisms at </w:t>
            </w:r>
            <w:r w:rsidR="0036760A" w:rsidRPr="00381E08">
              <w:rPr>
                <w:color w:val="000000" w:themeColor="text1"/>
                <w:kern w:val="22"/>
              </w:rPr>
              <w:t xml:space="preserve">the </w:t>
            </w:r>
            <w:r w:rsidRPr="00381E08">
              <w:rPr>
                <w:color w:val="000000" w:themeColor="text1"/>
                <w:kern w:val="22"/>
              </w:rPr>
              <w:t xml:space="preserve">subnational, </w:t>
            </w:r>
            <w:proofErr w:type="gramStart"/>
            <w:r w:rsidRPr="00381E08">
              <w:rPr>
                <w:color w:val="000000" w:themeColor="text1"/>
                <w:kern w:val="22"/>
              </w:rPr>
              <w:t>national</w:t>
            </w:r>
            <w:proofErr w:type="gramEnd"/>
            <w:r w:rsidRPr="00381E08">
              <w:rPr>
                <w:color w:val="000000" w:themeColor="text1"/>
                <w:kern w:val="22"/>
              </w:rPr>
              <w:t xml:space="preserve"> and international levels.</w:t>
            </w:r>
          </w:p>
          <w:p w14:paraId="0436B75C" w14:textId="4D379F15" w:rsidR="001F6FBC" w:rsidRPr="00A271FF" w:rsidRDefault="00C31D23" w:rsidP="00A271FF">
            <w:pPr>
              <w:pStyle w:val="ListParagraph"/>
              <w:numPr>
                <w:ilvl w:val="0"/>
                <w:numId w:val="13"/>
              </w:numPr>
              <w:suppressAutoHyphens/>
              <w:ind w:left="720"/>
              <w:rPr>
                <w:color w:val="000000" w:themeColor="text1"/>
                <w:kern w:val="22"/>
              </w:rPr>
            </w:pPr>
            <w:r w:rsidRPr="00381E08">
              <w:rPr>
                <w:color w:val="000000" w:themeColor="text1"/>
                <w:kern w:val="22"/>
              </w:rPr>
              <w:t>Available relevant n</w:t>
            </w:r>
            <w:r w:rsidR="00DC1E72" w:rsidRPr="00381E08">
              <w:rPr>
                <w:color w:val="000000" w:themeColor="text1"/>
                <w:kern w:val="22"/>
              </w:rPr>
              <w:t xml:space="preserve">ational information </w:t>
            </w:r>
            <w:r w:rsidRPr="00381E08">
              <w:rPr>
                <w:color w:val="000000" w:themeColor="text1"/>
                <w:kern w:val="22"/>
              </w:rPr>
              <w:t xml:space="preserve">published </w:t>
            </w:r>
            <w:r w:rsidR="00BC38BF" w:rsidRPr="00381E08">
              <w:rPr>
                <w:color w:val="000000" w:themeColor="text1"/>
                <w:kern w:val="22"/>
              </w:rPr>
              <w:t>and kept up</w:t>
            </w:r>
            <w:r w:rsidR="00AC373B">
              <w:rPr>
                <w:color w:val="000000" w:themeColor="text1"/>
                <w:kern w:val="22"/>
              </w:rPr>
              <w:t xml:space="preserve"> </w:t>
            </w:r>
            <w:r w:rsidR="00BC38BF" w:rsidRPr="00381E08">
              <w:rPr>
                <w:color w:val="000000" w:themeColor="text1"/>
                <w:kern w:val="22"/>
              </w:rPr>
              <w:t>to</w:t>
            </w:r>
            <w:r w:rsidR="00AC373B">
              <w:rPr>
                <w:color w:val="000000" w:themeColor="text1"/>
                <w:kern w:val="22"/>
              </w:rPr>
              <w:t xml:space="preserve"> </w:t>
            </w:r>
            <w:r w:rsidR="00BC38BF" w:rsidRPr="00381E08">
              <w:rPr>
                <w:color w:val="000000" w:themeColor="text1"/>
                <w:kern w:val="22"/>
              </w:rPr>
              <w:t xml:space="preserve">date </w:t>
            </w:r>
            <w:r w:rsidRPr="00381E08">
              <w:rPr>
                <w:color w:val="000000" w:themeColor="text1"/>
                <w:kern w:val="22"/>
              </w:rPr>
              <w:t xml:space="preserve">on the </w:t>
            </w:r>
            <w:r w:rsidR="00DE475B" w:rsidRPr="00381E08">
              <w:rPr>
                <w:color w:val="000000" w:themeColor="text1"/>
                <w:kern w:val="22"/>
              </w:rPr>
              <w:t xml:space="preserve">Access and Benefit-sharing </w:t>
            </w:r>
            <w:r w:rsidR="00526733" w:rsidRPr="00381E08">
              <w:rPr>
                <w:color w:val="000000" w:themeColor="text1"/>
                <w:kern w:val="22"/>
              </w:rPr>
              <w:t>Clearing-House</w:t>
            </w:r>
            <w:r w:rsidR="00644CDA" w:rsidRPr="00381E08">
              <w:rPr>
                <w:color w:val="000000" w:themeColor="text1"/>
                <w:kern w:val="22"/>
              </w:rPr>
              <w:t xml:space="preserve"> platform</w:t>
            </w:r>
            <w:r w:rsidR="00DE475B" w:rsidRPr="00381E08">
              <w:rPr>
                <w:color w:val="000000" w:themeColor="text1"/>
                <w:kern w:val="22"/>
              </w:rPr>
              <w:t>.</w:t>
            </w:r>
          </w:p>
          <w:p w14:paraId="2D25DD63" w14:textId="592D2B3E" w:rsidR="00B9608C" w:rsidRPr="00381E08" w:rsidRDefault="001F6FBC" w:rsidP="00A271FF">
            <w:pPr>
              <w:suppressAutoHyphens/>
              <w:spacing w:before="120"/>
              <w:ind w:left="360"/>
              <w:rPr>
                <w:color w:val="000000" w:themeColor="text1"/>
                <w:kern w:val="22"/>
              </w:rPr>
            </w:pPr>
            <w:r w:rsidRPr="00381E08">
              <w:rPr>
                <w:b/>
                <w:bCs/>
                <w:color w:val="000000" w:themeColor="text1"/>
                <w:kern w:val="22"/>
              </w:rPr>
              <w:t xml:space="preserve">Immediate </w:t>
            </w:r>
            <w:r w:rsidR="008B06AB" w:rsidRPr="00381E08">
              <w:rPr>
                <w:b/>
                <w:bCs/>
                <w:color w:val="000000" w:themeColor="text1"/>
                <w:kern w:val="22"/>
              </w:rPr>
              <w:t>o</w:t>
            </w:r>
            <w:r w:rsidRPr="00381E08">
              <w:rPr>
                <w:b/>
                <w:bCs/>
                <w:color w:val="000000" w:themeColor="text1"/>
                <w:kern w:val="22"/>
              </w:rPr>
              <w:t>utcomes</w:t>
            </w:r>
          </w:p>
          <w:p w14:paraId="1D24DCCD" w14:textId="4EB34F74" w:rsidR="001F6FBC" w:rsidRPr="00381E08" w:rsidRDefault="001C23FE" w:rsidP="00A271FF">
            <w:pPr>
              <w:suppressAutoHyphens/>
              <w:spacing w:before="120"/>
              <w:ind w:left="360"/>
              <w:rPr>
                <w:color w:val="000000" w:themeColor="text1"/>
                <w:kern w:val="22"/>
              </w:rPr>
            </w:pPr>
            <w:r w:rsidRPr="00381E08">
              <w:rPr>
                <w:color w:val="000000" w:themeColor="text1"/>
                <w:kern w:val="22"/>
              </w:rPr>
              <w:t>There is an i</w:t>
            </w:r>
            <w:r w:rsidR="00B222CA" w:rsidRPr="00381E08">
              <w:rPr>
                <w:color w:val="000000" w:themeColor="text1"/>
                <w:kern w:val="22"/>
              </w:rPr>
              <w:t>ncrease in c</w:t>
            </w:r>
            <w:r w:rsidR="001F6FBC" w:rsidRPr="00381E08">
              <w:rPr>
                <w:color w:val="000000" w:themeColor="text1"/>
                <w:kern w:val="22"/>
              </w:rPr>
              <w:t>apacities (technical</w:t>
            </w:r>
            <w:r w:rsidR="0042207C">
              <w:rPr>
                <w:color w:val="000000" w:themeColor="text1"/>
                <w:kern w:val="22"/>
              </w:rPr>
              <w:t xml:space="preserve">, </w:t>
            </w:r>
            <w:proofErr w:type="gramStart"/>
            <w:r w:rsidR="0042207C">
              <w:rPr>
                <w:color w:val="000000" w:themeColor="text1"/>
                <w:kern w:val="22"/>
              </w:rPr>
              <w:t>technological</w:t>
            </w:r>
            <w:proofErr w:type="gramEnd"/>
            <w:r w:rsidR="001F6FBC" w:rsidRPr="00381E08">
              <w:rPr>
                <w:color w:val="000000" w:themeColor="text1"/>
                <w:kern w:val="22"/>
              </w:rPr>
              <w:t xml:space="preserve"> and functional in key areas) developed, </w:t>
            </w:r>
            <w:r w:rsidRPr="00381E08">
              <w:rPr>
                <w:color w:val="000000" w:themeColor="text1"/>
                <w:kern w:val="22"/>
              </w:rPr>
              <w:t>used</w:t>
            </w:r>
            <w:r w:rsidR="3898A82E" w:rsidRPr="00381E08">
              <w:rPr>
                <w:color w:val="000000" w:themeColor="text1"/>
                <w:kern w:val="22"/>
              </w:rPr>
              <w:t>, maintained</w:t>
            </w:r>
            <w:r w:rsidR="001F6FBC" w:rsidRPr="00381E08">
              <w:rPr>
                <w:color w:val="000000" w:themeColor="text1"/>
                <w:kern w:val="22"/>
              </w:rPr>
              <w:t xml:space="preserve"> and retained at the individual, organizational and enabling environment levels to implement the Protocol</w:t>
            </w:r>
            <w:r w:rsidRPr="00381E08">
              <w:rPr>
                <w:color w:val="000000" w:themeColor="text1"/>
                <w:kern w:val="22"/>
              </w:rPr>
              <w:t xml:space="preserve"> effectively</w:t>
            </w:r>
            <w:r w:rsidR="001F6FBC" w:rsidRPr="00381E08">
              <w:rPr>
                <w:color w:val="000000" w:themeColor="text1"/>
                <w:kern w:val="22"/>
              </w:rPr>
              <w:t>.</w:t>
            </w:r>
          </w:p>
          <w:p w14:paraId="1BA35003" w14:textId="0F8D3F0A" w:rsidR="00B9608C" w:rsidRPr="00381E08" w:rsidRDefault="001F6FBC" w:rsidP="00A271FF">
            <w:pPr>
              <w:keepNext/>
              <w:suppressAutoHyphens/>
              <w:spacing w:before="120"/>
              <w:ind w:left="357"/>
              <w:rPr>
                <w:b/>
                <w:bCs/>
                <w:color w:val="000000" w:themeColor="text1"/>
                <w:kern w:val="22"/>
              </w:rPr>
            </w:pPr>
            <w:r w:rsidRPr="00381E08">
              <w:rPr>
                <w:b/>
                <w:bCs/>
                <w:color w:val="000000" w:themeColor="text1"/>
                <w:kern w:val="22"/>
              </w:rPr>
              <w:t xml:space="preserve">Intermediate </w:t>
            </w:r>
            <w:r w:rsidR="008B06AB" w:rsidRPr="00381E08">
              <w:rPr>
                <w:b/>
                <w:bCs/>
                <w:color w:val="000000" w:themeColor="text1"/>
                <w:kern w:val="22"/>
              </w:rPr>
              <w:t>o</w:t>
            </w:r>
            <w:r w:rsidRPr="00381E08">
              <w:rPr>
                <w:b/>
                <w:bCs/>
                <w:color w:val="000000" w:themeColor="text1"/>
                <w:kern w:val="22"/>
              </w:rPr>
              <w:t>utcome</w:t>
            </w:r>
          </w:p>
          <w:p w14:paraId="2A803C91" w14:textId="7CA615B4" w:rsidR="001F6FBC" w:rsidRPr="00381E08" w:rsidRDefault="00F906A0" w:rsidP="00A271FF">
            <w:pPr>
              <w:suppressAutoHyphens/>
              <w:spacing w:before="120"/>
              <w:ind w:left="360"/>
            </w:pPr>
            <w:r w:rsidRPr="00381E08">
              <w:rPr>
                <w:color w:val="000000" w:themeColor="text1"/>
                <w:kern w:val="22"/>
              </w:rPr>
              <w:t>The</w:t>
            </w:r>
            <w:r w:rsidRPr="00381E08">
              <w:rPr>
                <w:b/>
                <w:bCs/>
                <w:color w:val="000000" w:themeColor="text1"/>
                <w:kern w:val="22"/>
              </w:rPr>
              <w:t xml:space="preserve"> </w:t>
            </w:r>
            <w:r w:rsidR="00B8410B" w:rsidRPr="00381E08">
              <w:rPr>
                <w:color w:val="000000" w:themeColor="text1"/>
                <w:kern w:val="22"/>
              </w:rPr>
              <w:t>P</w:t>
            </w:r>
            <w:r w:rsidR="001F6FBC" w:rsidRPr="00381E08">
              <w:rPr>
                <w:color w:val="000000" w:themeColor="text1"/>
                <w:kern w:val="22"/>
              </w:rPr>
              <w:t xml:space="preserve">rotocol is </w:t>
            </w:r>
            <w:r w:rsidR="001903B9" w:rsidRPr="00381E08">
              <w:rPr>
                <w:color w:val="000000" w:themeColor="text1"/>
                <w:kern w:val="22"/>
              </w:rPr>
              <w:t>implemented</w:t>
            </w:r>
            <w:r w:rsidR="00883067">
              <w:rPr>
                <w:color w:val="000000" w:themeColor="text1"/>
                <w:kern w:val="22"/>
              </w:rPr>
              <w:t>,</w:t>
            </w:r>
            <w:r w:rsidR="001903B9" w:rsidRPr="00381E08">
              <w:rPr>
                <w:color w:val="000000" w:themeColor="text1"/>
                <w:kern w:val="22"/>
              </w:rPr>
              <w:t xml:space="preserve"> </w:t>
            </w:r>
            <w:r w:rsidR="001F6FBC" w:rsidRPr="00381E08">
              <w:rPr>
                <w:color w:val="000000" w:themeColor="text1"/>
                <w:kern w:val="22"/>
              </w:rPr>
              <w:t>and</w:t>
            </w:r>
            <w:r w:rsidR="001F6FBC" w:rsidRPr="00381E08">
              <w:rPr>
                <w:b/>
                <w:bCs/>
                <w:color w:val="000000" w:themeColor="text1"/>
                <w:kern w:val="22"/>
              </w:rPr>
              <w:t xml:space="preserve"> </w:t>
            </w:r>
            <w:r w:rsidR="001F6FBC" w:rsidRPr="00381E08">
              <w:rPr>
                <w:color w:val="000000" w:themeColor="text1"/>
                <w:kern w:val="22"/>
              </w:rPr>
              <w:t>b</w:t>
            </w:r>
            <w:r w:rsidR="001F6FBC" w:rsidRPr="00381E08">
              <w:t xml:space="preserve">enefits </w:t>
            </w:r>
            <w:r w:rsidR="66C47B01" w:rsidRPr="00381E08">
              <w:t>generated</w:t>
            </w:r>
            <w:r w:rsidR="7ADF005E" w:rsidRPr="00381E08">
              <w:t xml:space="preserve"> </w:t>
            </w:r>
            <w:r w:rsidR="001F6FBC" w:rsidRPr="00381E08">
              <w:t xml:space="preserve">from the </w:t>
            </w:r>
            <w:r w:rsidR="001C23FE" w:rsidRPr="00381E08">
              <w:t xml:space="preserve">utilization </w:t>
            </w:r>
            <w:r w:rsidR="001F6FBC" w:rsidRPr="00381E08">
              <w:t xml:space="preserve">of genetic resources </w:t>
            </w:r>
            <w:r w:rsidR="343304BF" w:rsidRPr="00381E08">
              <w:t xml:space="preserve">and associated traditional knowledge </w:t>
            </w:r>
            <w:r w:rsidR="001F6FBC" w:rsidRPr="00381E08">
              <w:t>are shared fairly and equitably</w:t>
            </w:r>
            <w:r w:rsidR="009A3EF8" w:rsidRPr="00381E08">
              <w:t>, thereby</w:t>
            </w:r>
            <w:r w:rsidR="001F6FBC" w:rsidRPr="00381E08">
              <w:t xml:space="preserve"> contributing to the conservation and sustainable use of biodiversity.</w:t>
            </w:r>
          </w:p>
          <w:p w14:paraId="69F9A72D" w14:textId="0A9BA28A" w:rsidR="00B9608C" w:rsidRPr="00381E08" w:rsidRDefault="0007251C" w:rsidP="00774503">
            <w:pPr>
              <w:keepNext/>
              <w:suppressAutoHyphens/>
              <w:spacing w:before="120"/>
              <w:ind w:left="357"/>
              <w:rPr>
                <w:b/>
                <w:bCs/>
              </w:rPr>
            </w:pPr>
            <w:r w:rsidRPr="00A271FF">
              <w:rPr>
                <w:b/>
                <w:bCs/>
                <w:color w:val="000000" w:themeColor="text1"/>
                <w:kern w:val="22"/>
              </w:rPr>
              <w:lastRenderedPageBreak/>
              <w:t>Impact</w:t>
            </w:r>
          </w:p>
          <w:p w14:paraId="59AD7355" w14:textId="73259FF3" w:rsidR="001F6FBC" w:rsidRPr="00381E08" w:rsidRDefault="009A3EF8" w:rsidP="00A271FF">
            <w:pPr>
              <w:suppressAutoHyphens/>
              <w:spacing w:before="120"/>
              <w:ind w:left="360"/>
              <w:rPr>
                <w:b/>
                <w:bCs/>
              </w:rPr>
            </w:pPr>
            <w:r w:rsidRPr="00A271FF">
              <w:rPr>
                <w:color w:val="000000" w:themeColor="text1"/>
                <w:kern w:val="22"/>
              </w:rPr>
              <w:t>B</w:t>
            </w:r>
            <w:r w:rsidR="001F6FBC" w:rsidRPr="00A271FF">
              <w:rPr>
                <w:color w:val="000000" w:themeColor="text1"/>
                <w:kern w:val="22"/>
              </w:rPr>
              <w:t>iodiversity</w:t>
            </w:r>
            <w:r w:rsidR="001F6FBC" w:rsidRPr="00381E08">
              <w:t xml:space="preserve"> is valued, conserved, </w:t>
            </w:r>
            <w:proofErr w:type="gramStart"/>
            <w:r w:rsidR="001F6FBC" w:rsidRPr="00381E08">
              <w:t>restored</w:t>
            </w:r>
            <w:proofErr w:type="gramEnd"/>
            <w:r w:rsidR="001F6FBC" w:rsidRPr="00381E08">
              <w:t xml:space="preserve"> and wisely used, maintaining ecosystem services, sustaining a healthy planet and delivering benefits essential for all people.</w:t>
            </w:r>
          </w:p>
        </w:tc>
      </w:tr>
    </w:tbl>
    <w:p w14:paraId="39B1514D" w14:textId="2A0E0B8F" w:rsidR="008E16E5" w:rsidRPr="00381E08" w:rsidRDefault="007F05A9" w:rsidP="00A271FF">
      <w:pPr>
        <w:pStyle w:val="Heading2"/>
        <w:tabs>
          <w:tab w:val="clear" w:pos="720"/>
        </w:tabs>
        <w:ind w:left="360"/>
      </w:pPr>
      <w:r w:rsidRPr="00381E08">
        <w:lastRenderedPageBreak/>
        <w:t>Key outcome</w:t>
      </w:r>
      <w:r w:rsidR="00AA7C51" w:rsidRPr="00381E08">
        <w:t xml:space="preserve"> </w:t>
      </w:r>
      <w:r w:rsidRPr="00381E08">
        <w:t xml:space="preserve">areas </w:t>
      </w:r>
    </w:p>
    <w:p w14:paraId="55F4C376" w14:textId="4D87F1A9" w:rsidR="00B945E0" w:rsidRPr="00381E08" w:rsidRDefault="004B6BA1">
      <w:pPr>
        <w:pStyle w:val="Para1"/>
        <w:numPr>
          <w:ilvl w:val="0"/>
          <w:numId w:val="36"/>
        </w:numPr>
        <w:suppressLineNumbers/>
        <w:tabs>
          <w:tab w:val="left" w:pos="720"/>
        </w:tabs>
        <w:suppressAutoHyphens/>
        <w:snapToGrid w:val="0"/>
        <w:ind w:left="0" w:firstLine="0"/>
        <w:rPr>
          <w:rFonts w:asciiTheme="majorBidi" w:hAnsiTheme="majorBidi" w:cstheme="majorBidi"/>
        </w:rPr>
      </w:pPr>
      <w:r w:rsidRPr="00381E08">
        <w:rPr>
          <w:rFonts w:asciiTheme="majorBidi" w:hAnsiTheme="majorBidi" w:cstheme="majorBidi"/>
        </w:rPr>
        <w:t>Table</w:t>
      </w:r>
      <w:r w:rsidRPr="00A271FF">
        <w:rPr>
          <w:rFonts w:asciiTheme="majorBidi" w:hAnsiTheme="majorBidi" w:cstheme="majorBidi"/>
        </w:rPr>
        <w:t xml:space="preserve"> 2 </w:t>
      </w:r>
      <w:r w:rsidR="003242C9">
        <w:rPr>
          <w:rFonts w:asciiTheme="majorBidi" w:hAnsiTheme="majorBidi" w:cstheme="majorBidi"/>
        </w:rPr>
        <w:t>shows</w:t>
      </w:r>
      <w:r w:rsidRPr="00381E08">
        <w:rPr>
          <w:rFonts w:asciiTheme="majorBidi" w:hAnsiTheme="majorBidi" w:cstheme="majorBidi"/>
        </w:rPr>
        <w:t xml:space="preserve"> </w:t>
      </w:r>
      <w:r w:rsidR="0074690B" w:rsidRPr="00381E08">
        <w:rPr>
          <w:rFonts w:asciiTheme="majorBidi" w:hAnsiTheme="majorBidi" w:cstheme="majorBidi"/>
        </w:rPr>
        <w:t xml:space="preserve">immediate </w:t>
      </w:r>
      <w:r w:rsidR="00F520DA" w:rsidRPr="00381E08">
        <w:rPr>
          <w:rFonts w:asciiTheme="majorBidi" w:hAnsiTheme="majorBidi" w:cstheme="majorBidi"/>
        </w:rPr>
        <w:t>outcome areas</w:t>
      </w:r>
      <w:r w:rsidR="00687600" w:rsidRPr="00381E08">
        <w:rPr>
          <w:rFonts w:asciiTheme="majorBidi" w:hAnsiTheme="majorBidi" w:cstheme="majorBidi"/>
        </w:rPr>
        <w:t xml:space="preserve"> for capacity-building and development</w:t>
      </w:r>
      <w:r w:rsidR="009D70A9" w:rsidRPr="00381E08">
        <w:rPr>
          <w:rFonts w:asciiTheme="majorBidi" w:hAnsiTheme="majorBidi" w:cstheme="majorBidi"/>
        </w:rPr>
        <w:t>,</w:t>
      </w:r>
      <w:r w:rsidR="00CE0EDF" w:rsidRPr="00381E08">
        <w:rPr>
          <w:rFonts w:asciiTheme="majorBidi" w:hAnsiTheme="majorBidi" w:cstheme="majorBidi"/>
        </w:rPr>
        <w:t xml:space="preserve"> along with the primary </w:t>
      </w:r>
      <w:r w:rsidR="008469BB" w:rsidRPr="00381E08">
        <w:rPr>
          <w:rFonts w:asciiTheme="majorBidi" w:hAnsiTheme="majorBidi" w:cstheme="majorBidi"/>
        </w:rPr>
        <w:t>target groups</w:t>
      </w:r>
      <w:r w:rsidR="0060724D" w:rsidRPr="00381E08">
        <w:rPr>
          <w:rFonts w:asciiTheme="majorBidi" w:hAnsiTheme="majorBidi" w:cstheme="majorBidi"/>
        </w:rPr>
        <w:t xml:space="preserve"> </w:t>
      </w:r>
      <w:r w:rsidR="009D70A9" w:rsidRPr="00381E08">
        <w:rPr>
          <w:rFonts w:asciiTheme="majorBidi" w:hAnsiTheme="majorBidi" w:cstheme="majorBidi"/>
        </w:rPr>
        <w:t xml:space="preserve">that </w:t>
      </w:r>
      <w:r w:rsidR="0060724D" w:rsidRPr="00381E08">
        <w:rPr>
          <w:rFonts w:asciiTheme="majorBidi" w:hAnsiTheme="majorBidi" w:cstheme="majorBidi"/>
        </w:rPr>
        <w:t>have been identified</w:t>
      </w:r>
      <w:r w:rsidR="0018502C" w:rsidRPr="00381E08">
        <w:rPr>
          <w:rFonts w:asciiTheme="majorBidi" w:hAnsiTheme="majorBidi" w:cstheme="majorBidi"/>
        </w:rPr>
        <w:t>.</w:t>
      </w:r>
    </w:p>
    <w:p w14:paraId="4F0F37C8" w14:textId="160825D4" w:rsidR="00026B55" w:rsidRPr="00381E08" w:rsidRDefault="0018502C" w:rsidP="00A271FF">
      <w:pPr>
        <w:pStyle w:val="Para1"/>
        <w:keepNext/>
        <w:suppressLineNumbers/>
        <w:tabs>
          <w:tab w:val="left" w:pos="720"/>
        </w:tabs>
        <w:suppressAutoHyphens/>
        <w:snapToGrid w:val="0"/>
        <w:jc w:val="left"/>
        <w:rPr>
          <w:rFonts w:asciiTheme="majorBidi" w:hAnsiTheme="majorBidi" w:cstheme="majorBidi"/>
        </w:rPr>
      </w:pPr>
      <w:r w:rsidRPr="00381E08">
        <w:rPr>
          <w:rFonts w:asciiTheme="majorBidi" w:hAnsiTheme="majorBidi" w:cstheme="majorBidi"/>
        </w:rPr>
        <w:t>Table 2.</w:t>
      </w:r>
      <w:r w:rsidR="00026B55" w:rsidRPr="00381E08">
        <w:rPr>
          <w:rFonts w:asciiTheme="majorBidi" w:hAnsiTheme="majorBidi" w:cstheme="majorBidi"/>
        </w:rPr>
        <w:br/>
      </w:r>
      <w:r w:rsidR="007D7460">
        <w:rPr>
          <w:rFonts w:asciiTheme="majorBidi" w:hAnsiTheme="majorBidi" w:cstheme="majorBidi"/>
          <w:b/>
          <w:bCs/>
        </w:rPr>
        <w:t>Key o</w:t>
      </w:r>
      <w:r w:rsidR="00026B55" w:rsidRPr="00A271FF">
        <w:rPr>
          <w:rFonts w:asciiTheme="majorBidi" w:hAnsiTheme="majorBidi" w:cstheme="majorBidi"/>
          <w:b/>
          <w:bCs/>
        </w:rPr>
        <w:t>utcome areas for capacity-building and development and primary target groups</w:t>
      </w:r>
    </w:p>
    <w:tbl>
      <w:tblPr>
        <w:tblStyle w:val="TableGrid"/>
        <w:tblW w:w="0" w:type="auto"/>
        <w:tblInd w:w="-5" w:type="dxa"/>
        <w:tblLook w:val="04A0" w:firstRow="1" w:lastRow="0" w:firstColumn="1" w:lastColumn="0" w:noHBand="0" w:noVBand="1"/>
      </w:tblPr>
      <w:tblGrid>
        <w:gridCol w:w="4881"/>
        <w:gridCol w:w="4590"/>
      </w:tblGrid>
      <w:tr w:rsidR="009D7784" w:rsidRPr="00381E08" w14:paraId="5AA0D8A8" w14:textId="77777777" w:rsidTr="00A271FF">
        <w:tc>
          <w:tcPr>
            <w:tcW w:w="4881" w:type="dxa"/>
            <w:vAlign w:val="center"/>
          </w:tcPr>
          <w:p w14:paraId="11BABFFF" w14:textId="734EB1EA" w:rsidR="00B945E0" w:rsidRPr="00A271FF" w:rsidRDefault="00F8230A" w:rsidP="00A271FF">
            <w:pPr>
              <w:keepNext/>
              <w:spacing w:before="60" w:after="60"/>
              <w:rPr>
                <w:i/>
                <w:iCs/>
              </w:rPr>
            </w:pPr>
            <w:r w:rsidRPr="00381E08">
              <w:rPr>
                <w:i/>
                <w:iCs/>
              </w:rPr>
              <w:t>Key o</w:t>
            </w:r>
            <w:r w:rsidR="00433C2F" w:rsidRPr="00A271FF">
              <w:rPr>
                <w:i/>
                <w:iCs/>
              </w:rPr>
              <w:t>utcome area</w:t>
            </w:r>
            <w:r w:rsidRPr="00381E08">
              <w:rPr>
                <w:i/>
                <w:iCs/>
              </w:rPr>
              <w:t>s</w:t>
            </w:r>
          </w:p>
        </w:tc>
        <w:tc>
          <w:tcPr>
            <w:tcW w:w="4590" w:type="dxa"/>
            <w:vAlign w:val="center"/>
          </w:tcPr>
          <w:p w14:paraId="446465C4" w14:textId="46346C8F" w:rsidR="00B945E0" w:rsidRPr="00A271FF" w:rsidRDefault="00480E51" w:rsidP="00A271FF">
            <w:pPr>
              <w:spacing w:before="60" w:after="60"/>
              <w:rPr>
                <w:i/>
                <w:iCs/>
              </w:rPr>
            </w:pPr>
            <w:r w:rsidRPr="00A271FF">
              <w:rPr>
                <w:i/>
                <w:iCs/>
              </w:rPr>
              <w:t>Primary t</w:t>
            </w:r>
            <w:r w:rsidR="00D84E73" w:rsidRPr="00A271FF">
              <w:rPr>
                <w:i/>
                <w:iCs/>
              </w:rPr>
              <w:t>arget groups for capacity-building</w:t>
            </w:r>
            <w:r w:rsidR="00433C2F" w:rsidRPr="00A271FF">
              <w:rPr>
                <w:i/>
                <w:iCs/>
              </w:rPr>
              <w:t xml:space="preserve"> </w:t>
            </w:r>
          </w:p>
        </w:tc>
      </w:tr>
      <w:tr w:rsidR="009D7784" w:rsidRPr="00381E08" w14:paraId="4012B6C6" w14:textId="77777777" w:rsidTr="00A271FF">
        <w:tc>
          <w:tcPr>
            <w:tcW w:w="4881" w:type="dxa"/>
          </w:tcPr>
          <w:p w14:paraId="67A497AB" w14:textId="2D0C4FD3" w:rsidR="00B945E0" w:rsidRPr="00381E08" w:rsidRDefault="0080380E" w:rsidP="00A271FF">
            <w:pPr>
              <w:pStyle w:val="ListParagraph"/>
              <w:numPr>
                <w:ilvl w:val="0"/>
                <w:numId w:val="15"/>
              </w:numPr>
              <w:spacing w:before="120"/>
              <w:ind w:left="313"/>
              <w:jc w:val="left"/>
            </w:pPr>
            <w:r w:rsidRPr="00381E08">
              <w:t>Strengthened</w:t>
            </w:r>
            <w:r w:rsidR="00B8103A" w:rsidRPr="00381E08">
              <w:t xml:space="preserve"> c</w:t>
            </w:r>
            <w:r w:rsidR="00433C2F" w:rsidRPr="00381E08">
              <w:t xml:space="preserve">apacity to implement and comply with the obligations of </w:t>
            </w:r>
            <w:r w:rsidR="00433C2F" w:rsidRPr="007D7460">
              <w:rPr>
                <w:szCs w:val="22"/>
              </w:rPr>
              <w:t xml:space="preserve">the </w:t>
            </w:r>
            <w:r w:rsidR="00800F4A" w:rsidRPr="00A271FF">
              <w:rPr>
                <w:szCs w:val="22"/>
              </w:rPr>
              <w:t>Nagoya</w:t>
            </w:r>
            <w:r w:rsidR="00800F4A" w:rsidRPr="00A271FF">
              <w:rPr>
                <w:kern w:val="22"/>
                <w:szCs w:val="22"/>
              </w:rPr>
              <w:t xml:space="preserve"> </w:t>
            </w:r>
            <w:r w:rsidR="00433C2F" w:rsidRPr="007D7460">
              <w:rPr>
                <w:szCs w:val="22"/>
              </w:rPr>
              <w:t>Protocol</w:t>
            </w:r>
          </w:p>
        </w:tc>
        <w:tc>
          <w:tcPr>
            <w:tcW w:w="4590" w:type="dxa"/>
          </w:tcPr>
          <w:p w14:paraId="38F03126" w14:textId="6C8AB16F" w:rsidR="00B945E0" w:rsidRPr="00381E08" w:rsidRDefault="003022DB" w:rsidP="00A271FF">
            <w:pPr>
              <w:pStyle w:val="ListParagraph"/>
              <w:numPr>
                <w:ilvl w:val="0"/>
                <w:numId w:val="16"/>
              </w:numPr>
              <w:spacing w:before="60"/>
              <w:ind w:left="404" w:hanging="357"/>
              <w:contextualSpacing w:val="0"/>
              <w:jc w:val="left"/>
            </w:pPr>
            <w:r w:rsidRPr="00381E08">
              <w:t>Governme</w:t>
            </w:r>
            <w:r w:rsidR="00EC3D7F" w:rsidRPr="00381E08">
              <w:t>nts</w:t>
            </w:r>
            <w:r w:rsidR="00397408" w:rsidRPr="00381E08">
              <w:t xml:space="preserve"> in provider and user coun</w:t>
            </w:r>
            <w:r w:rsidR="00017961" w:rsidRPr="00381E08">
              <w:t>tries</w:t>
            </w:r>
          </w:p>
          <w:p w14:paraId="62F53F98" w14:textId="5EB88301" w:rsidR="003022DB" w:rsidRPr="00381E08" w:rsidRDefault="003022DB" w:rsidP="00A271FF">
            <w:pPr>
              <w:pStyle w:val="ListParagraph"/>
              <w:numPr>
                <w:ilvl w:val="0"/>
                <w:numId w:val="16"/>
              </w:numPr>
              <w:ind w:left="404" w:hanging="357"/>
              <w:contextualSpacing w:val="0"/>
              <w:jc w:val="left"/>
            </w:pPr>
            <w:r w:rsidRPr="00381E08">
              <w:t>Research</w:t>
            </w:r>
            <w:r w:rsidR="008863A8" w:rsidRPr="00381E08">
              <w:t xml:space="preserve"> community and academia</w:t>
            </w:r>
            <w:r w:rsidR="00397408" w:rsidRPr="00381E08">
              <w:t xml:space="preserve"> </w:t>
            </w:r>
          </w:p>
          <w:p w14:paraId="27D44CFF" w14:textId="77777777" w:rsidR="009D7784" w:rsidRPr="00381E08" w:rsidRDefault="009D7784" w:rsidP="00A271FF">
            <w:pPr>
              <w:pStyle w:val="ListParagraph"/>
              <w:numPr>
                <w:ilvl w:val="0"/>
                <w:numId w:val="16"/>
              </w:numPr>
              <w:ind w:left="404" w:hanging="357"/>
              <w:contextualSpacing w:val="0"/>
              <w:jc w:val="left"/>
            </w:pPr>
            <w:r w:rsidRPr="00381E08">
              <w:t>Business</w:t>
            </w:r>
            <w:r w:rsidR="008863A8" w:rsidRPr="00381E08">
              <w:t xml:space="preserve"> sector</w:t>
            </w:r>
          </w:p>
          <w:p w14:paraId="305B77E1" w14:textId="7995D822" w:rsidR="00687C80" w:rsidRPr="00381E08" w:rsidRDefault="00687C80" w:rsidP="00A271FF">
            <w:pPr>
              <w:pStyle w:val="ListParagraph"/>
              <w:numPr>
                <w:ilvl w:val="0"/>
                <w:numId w:val="16"/>
              </w:numPr>
              <w:spacing w:after="120"/>
              <w:ind w:left="404" w:hanging="357"/>
              <w:contextualSpacing w:val="0"/>
              <w:jc w:val="left"/>
            </w:pPr>
            <w:r w:rsidRPr="00381E08">
              <w:t xml:space="preserve">Civil </w:t>
            </w:r>
            <w:r w:rsidR="00054AED" w:rsidRPr="00381E08">
              <w:t>s</w:t>
            </w:r>
            <w:r w:rsidRPr="00381E08">
              <w:t xml:space="preserve">ociety </w:t>
            </w:r>
            <w:r w:rsidR="00054AED" w:rsidRPr="00381E08">
              <w:t>o</w:t>
            </w:r>
            <w:r w:rsidRPr="00381E08">
              <w:t>rganizations</w:t>
            </w:r>
          </w:p>
        </w:tc>
      </w:tr>
      <w:tr w:rsidR="009D7784" w:rsidRPr="00381E08" w14:paraId="149BAF7D" w14:textId="77777777" w:rsidTr="00A271FF">
        <w:tc>
          <w:tcPr>
            <w:tcW w:w="4881" w:type="dxa"/>
          </w:tcPr>
          <w:p w14:paraId="28FAA113" w14:textId="699E867A" w:rsidR="00B945E0" w:rsidRPr="00381E08" w:rsidRDefault="00B8103A" w:rsidP="00A271FF">
            <w:pPr>
              <w:pStyle w:val="ListParagraph"/>
              <w:numPr>
                <w:ilvl w:val="0"/>
                <w:numId w:val="15"/>
              </w:numPr>
              <w:spacing w:before="120" w:after="60"/>
              <w:ind w:left="313"/>
              <w:jc w:val="left"/>
            </w:pPr>
            <w:r w:rsidRPr="00381E08">
              <w:t>Strengthened c</w:t>
            </w:r>
            <w:r w:rsidR="00397408" w:rsidRPr="00381E08">
              <w:t>apacity to develop, implement and enforce domestic legis</w:t>
            </w:r>
            <w:r w:rsidR="00EC3D7F" w:rsidRPr="00381E08">
              <w:t>lative, administrative or policy measures on access and benefit-sharing</w:t>
            </w:r>
          </w:p>
        </w:tc>
        <w:tc>
          <w:tcPr>
            <w:tcW w:w="4590" w:type="dxa"/>
          </w:tcPr>
          <w:p w14:paraId="320212E5" w14:textId="13750AEB" w:rsidR="00B77E13" w:rsidRPr="00381E08" w:rsidRDefault="00EC3D7F" w:rsidP="00A271FF">
            <w:pPr>
              <w:pStyle w:val="ListParagraph"/>
              <w:numPr>
                <w:ilvl w:val="0"/>
                <w:numId w:val="16"/>
              </w:numPr>
              <w:spacing w:before="120"/>
              <w:ind w:left="402" w:hanging="357"/>
              <w:contextualSpacing w:val="0"/>
              <w:jc w:val="left"/>
            </w:pPr>
            <w:r w:rsidRPr="00381E08">
              <w:t>Governments</w:t>
            </w:r>
            <w:r w:rsidR="005E62C3" w:rsidRPr="00381E08">
              <w:t xml:space="preserve"> </w:t>
            </w:r>
          </w:p>
        </w:tc>
      </w:tr>
      <w:tr w:rsidR="009D7784" w:rsidRPr="00381E08" w14:paraId="042ED5C1" w14:textId="77777777" w:rsidTr="00A271FF">
        <w:tc>
          <w:tcPr>
            <w:tcW w:w="4881" w:type="dxa"/>
          </w:tcPr>
          <w:p w14:paraId="33A80F26" w14:textId="0E7073BA" w:rsidR="00B945E0" w:rsidRPr="00381E08" w:rsidRDefault="009C2231" w:rsidP="00A271FF">
            <w:pPr>
              <w:pStyle w:val="ListParagraph"/>
              <w:numPr>
                <w:ilvl w:val="0"/>
                <w:numId w:val="15"/>
              </w:numPr>
              <w:spacing w:before="120"/>
              <w:ind w:left="313"/>
              <w:jc w:val="left"/>
            </w:pPr>
            <w:r w:rsidRPr="00381E08">
              <w:t>Strengthened c</w:t>
            </w:r>
            <w:r w:rsidR="001E1C7E" w:rsidRPr="00381E08">
              <w:t>apacity to negotiate mutually agreed terms</w:t>
            </w:r>
          </w:p>
        </w:tc>
        <w:tc>
          <w:tcPr>
            <w:tcW w:w="4590" w:type="dxa"/>
          </w:tcPr>
          <w:p w14:paraId="0636BE51" w14:textId="7B5EE245" w:rsidR="00EB5B69" w:rsidRPr="00381E08" w:rsidRDefault="001E1C7E" w:rsidP="00A271FF">
            <w:pPr>
              <w:pStyle w:val="ListParagraph"/>
              <w:numPr>
                <w:ilvl w:val="0"/>
                <w:numId w:val="16"/>
              </w:numPr>
              <w:spacing w:before="60"/>
              <w:ind w:left="404" w:hanging="357"/>
              <w:contextualSpacing w:val="0"/>
              <w:jc w:val="left"/>
            </w:pPr>
            <w:r w:rsidRPr="00381E08">
              <w:t>Governments</w:t>
            </w:r>
          </w:p>
          <w:p w14:paraId="70F7DFD8" w14:textId="6055C7F7" w:rsidR="00EB5B69" w:rsidRPr="00381E08" w:rsidRDefault="009D2570" w:rsidP="00A271FF">
            <w:pPr>
              <w:pStyle w:val="ListParagraph"/>
              <w:numPr>
                <w:ilvl w:val="0"/>
                <w:numId w:val="16"/>
              </w:numPr>
              <w:ind w:left="404" w:hanging="357"/>
              <w:contextualSpacing w:val="0"/>
              <w:jc w:val="left"/>
            </w:pPr>
            <w:r w:rsidRPr="00381E08">
              <w:t>Indigenous peoples and local communities</w:t>
            </w:r>
          </w:p>
          <w:p w14:paraId="5159FC3F" w14:textId="1FA45E34" w:rsidR="001E1C7E" w:rsidRPr="00381E08" w:rsidRDefault="00687C80" w:rsidP="00A271FF">
            <w:pPr>
              <w:pStyle w:val="ListParagraph"/>
              <w:numPr>
                <w:ilvl w:val="0"/>
                <w:numId w:val="16"/>
              </w:numPr>
              <w:spacing w:after="120"/>
              <w:ind w:left="404" w:hanging="357"/>
              <w:contextualSpacing w:val="0"/>
              <w:jc w:val="left"/>
            </w:pPr>
            <w:r w:rsidRPr="00381E08">
              <w:t xml:space="preserve">Civil </w:t>
            </w:r>
            <w:r w:rsidR="00054AED" w:rsidRPr="00381E08">
              <w:t>s</w:t>
            </w:r>
            <w:r w:rsidRPr="00381E08">
              <w:t xml:space="preserve">ociety </w:t>
            </w:r>
            <w:r w:rsidR="00054AED" w:rsidRPr="00381E08">
              <w:t>o</w:t>
            </w:r>
            <w:r w:rsidRPr="00381E08">
              <w:t>rganizations</w:t>
            </w:r>
          </w:p>
        </w:tc>
      </w:tr>
      <w:tr w:rsidR="00E3287D" w:rsidRPr="00381E08" w14:paraId="687C1902" w14:textId="77777777" w:rsidTr="00A271FF">
        <w:tc>
          <w:tcPr>
            <w:tcW w:w="4881" w:type="dxa"/>
          </w:tcPr>
          <w:p w14:paraId="4A447182" w14:textId="7FBEAAA8" w:rsidR="00E3287D" w:rsidRPr="00381E08" w:rsidRDefault="00E3287D" w:rsidP="00A271FF">
            <w:pPr>
              <w:pStyle w:val="ListParagraph"/>
              <w:numPr>
                <w:ilvl w:val="0"/>
                <w:numId w:val="15"/>
              </w:numPr>
              <w:spacing w:before="120"/>
              <w:ind w:left="313"/>
              <w:jc w:val="left"/>
            </w:pPr>
            <w:r w:rsidRPr="00381E08">
              <w:t>Strengthened capacit</w:t>
            </w:r>
            <w:r w:rsidR="00914741" w:rsidRPr="00381E08">
              <w:t>y</w:t>
            </w:r>
            <w:r w:rsidRPr="00381E08">
              <w:t xml:space="preserve"> of indigenous peoples and local communities to participate in the implementation of the </w:t>
            </w:r>
            <w:r w:rsidR="004D090B" w:rsidRPr="00381E08">
              <w:t xml:space="preserve">Nagoya </w:t>
            </w:r>
            <w:r w:rsidRPr="00381E08">
              <w:t>Protocol</w:t>
            </w:r>
          </w:p>
        </w:tc>
        <w:tc>
          <w:tcPr>
            <w:tcW w:w="4590" w:type="dxa"/>
          </w:tcPr>
          <w:p w14:paraId="7CE5890B" w14:textId="77777777" w:rsidR="00E3287D" w:rsidRPr="00381E08" w:rsidRDefault="00E3287D" w:rsidP="00A271FF">
            <w:pPr>
              <w:pStyle w:val="ListParagraph"/>
              <w:numPr>
                <w:ilvl w:val="0"/>
                <w:numId w:val="16"/>
              </w:numPr>
              <w:spacing w:before="60"/>
              <w:ind w:left="404" w:hanging="357"/>
              <w:contextualSpacing w:val="0"/>
              <w:jc w:val="left"/>
            </w:pPr>
            <w:r w:rsidRPr="00381E08">
              <w:t>Indigenous peoples and local communities</w:t>
            </w:r>
          </w:p>
          <w:p w14:paraId="3EC36164" w14:textId="0919BFA6" w:rsidR="00687C80" w:rsidRPr="00381E08" w:rsidRDefault="00687C80" w:rsidP="00A271FF">
            <w:pPr>
              <w:pStyle w:val="ListParagraph"/>
              <w:numPr>
                <w:ilvl w:val="0"/>
                <w:numId w:val="16"/>
              </w:numPr>
              <w:ind w:left="404" w:hanging="357"/>
              <w:contextualSpacing w:val="0"/>
              <w:jc w:val="left"/>
            </w:pPr>
            <w:r w:rsidRPr="00381E08">
              <w:t xml:space="preserve">Civil </w:t>
            </w:r>
            <w:r w:rsidR="00054AED" w:rsidRPr="00381E08">
              <w:t>s</w:t>
            </w:r>
            <w:r w:rsidRPr="00381E08">
              <w:t xml:space="preserve">ociety </w:t>
            </w:r>
            <w:r w:rsidR="00054AED" w:rsidRPr="00381E08">
              <w:t>o</w:t>
            </w:r>
            <w:r w:rsidRPr="00381E08">
              <w:t>rganizations</w:t>
            </w:r>
          </w:p>
        </w:tc>
      </w:tr>
      <w:tr w:rsidR="00E3287D" w:rsidRPr="00381E08" w14:paraId="0B46AA9A" w14:textId="77777777" w:rsidTr="00A271FF">
        <w:tc>
          <w:tcPr>
            <w:tcW w:w="4881" w:type="dxa"/>
          </w:tcPr>
          <w:p w14:paraId="13CB10ED" w14:textId="501FDA98" w:rsidR="00E3287D" w:rsidRPr="00381E08" w:rsidRDefault="00E3287D" w:rsidP="00A271FF">
            <w:pPr>
              <w:pStyle w:val="ListParagraph"/>
              <w:numPr>
                <w:ilvl w:val="0"/>
                <w:numId w:val="15"/>
              </w:numPr>
              <w:spacing w:before="120" w:after="60"/>
              <w:ind w:left="313"/>
              <w:jc w:val="left"/>
            </w:pPr>
            <w:r w:rsidRPr="00381E08">
              <w:t xml:space="preserve">Strengthened capacity to undertake endogenous biodiversity-based research and development </w:t>
            </w:r>
            <w:r w:rsidR="00A13AA7" w:rsidRPr="00381E08">
              <w:t>to</w:t>
            </w:r>
            <w:r w:rsidR="00EF11DB" w:rsidRPr="00381E08">
              <w:t xml:space="preserve"> add value to genetic resources</w:t>
            </w:r>
          </w:p>
        </w:tc>
        <w:tc>
          <w:tcPr>
            <w:tcW w:w="4590" w:type="dxa"/>
          </w:tcPr>
          <w:p w14:paraId="07BA25FB" w14:textId="3D82442F" w:rsidR="00E3287D" w:rsidRPr="00381E08" w:rsidRDefault="00E3287D" w:rsidP="00A271FF">
            <w:pPr>
              <w:pStyle w:val="ListParagraph"/>
              <w:numPr>
                <w:ilvl w:val="0"/>
                <w:numId w:val="16"/>
              </w:numPr>
              <w:spacing w:before="60"/>
              <w:ind w:left="404" w:hanging="357"/>
              <w:contextualSpacing w:val="0"/>
              <w:jc w:val="left"/>
            </w:pPr>
            <w:r w:rsidRPr="00381E08">
              <w:t>Government</w:t>
            </w:r>
          </w:p>
          <w:p w14:paraId="6A1B8DBA" w14:textId="1E25CF29" w:rsidR="00E3287D" w:rsidRPr="00381E08" w:rsidRDefault="00E3287D" w:rsidP="00A271FF">
            <w:pPr>
              <w:pStyle w:val="ListParagraph"/>
              <w:numPr>
                <w:ilvl w:val="0"/>
                <w:numId w:val="16"/>
              </w:numPr>
              <w:ind w:left="404" w:hanging="357"/>
              <w:contextualSpacing w:val="0"/>
              <w:jc w:val="left"/>
            </w:pPr>
            <w:r w:rsidRPr="00381E08">
              <w:t>Research community and academia</w:t>
            </w:r>
          </w:p>
          <w:p w14:paraId="1A9204EA" w14:textId="46858AA7" w:rsidR="00E3287D" w:rsidRPr="00381E08" w:rsidRDefault="00E3287D" w:rsidP="00A271FF">
            <w:pPr>
              <w:pStyle w:val="ListParagraph"/>
              <w:numPr>
                <w:ilvl w:val="0"/>
                <w:numId w:val="16"/>
              </w:numPr>
              <w:ind w:left="404" w:hanging="357"/>
              <w:contextualSpacing w:val="0"/>
              <w:jc w:val="left"/>
            </w:pPr>
            <w:r w:rsidRPr="00381E08">
              <w:t>Indigenous peoples and local communities</w:t>
            </w:r>
          </w:p>
          <w:p w14:paraId="4C7AFE02" w14:textId="77777777" w:rsidR="00E3287D" w:rsidRPr="00381E08" w:rsidRDefault="00E3287D" w:rsidP="00A271FF">
            <w:pPr>
              <w:pStyle w:val="ListParagraph"/>
              <w:numPr>
                <w:ilvl w:val="0"/>
                <w:numId w:val="16"/>
              </w:numPr>
              <w:ind w:left="404" w:hanging="357"/>
              <w:contextualSpacing w:val="0"/>
              <w:jc w:val="left"/>
            </w:pPr>
            <w:r w:rsidRPr="00381E08">
              <w:t>Business sector</w:t>
            </w:r>
          </w:p>
          <w:p w14:paraId="70551655" w14:textId="332DD038" w:rsidR="00687C80" w:rsidRPr="00381E08" w:rsidRDefault="00687C80" w:rsidP="00A271FF">
            <w:pPr>
              <w:pStyle w:val="ListParagraph"/>
              <w:numPr>
                <w:ilvl w:val="0"/>
                <w:numId w:val="16"/>
              </w:numPr>
              <w:spacing w:after="120"/>
              <w:ind w:left="404" w:hanging="357"/>
              <w:contextualSpacing w:val="0"/>
              <w:jc w:val="left"/>
            </w:pPr>
            <w:r w:rsidRPr="00381E08">
              <w:t xml:space="preserve">Civil </w:t>
            </w:r>
            <w:r w:rsidR="00054AED" w:rsidRPr="00381E08">
              <w:t>s</w:t>
            </w:r>
            <w:r w:rsidRPr="00381E08">
              <w:t xml:space="preserve">ociety </w:t>
            </w:r>
            <w:r w:rsidR="00054AED" w:rsidRPr="00381E08">
              <w:t>o</w:t>
            </w:r>
            <w:r w:rsidRPr="00381E08">
              <w:t>rganizations</w:t>
            </w:r>
          </w:p>
        </w:tc>
      </w:tr>
    </w:tbl>
    <w:p w14:paraId="14D3B656" w14:textId="365DCDE8" w:rsidR="00410CFB" w:rsidRPr="00381E08" w:rsidRDefault="00DE2151" w:rsidP="00A271FF">
      <w:pPr>
        <w:pStyle w:val="Para1"/>
        <w:numPr>
          <w:ilvl w:val="0"/>
          <w:numId w:val="36"/>
        </w:numPr>
        <w:suppressLineNumbers/>
        <w:tabs>
          <w:tab w:val="left" w:pos="720"/>
        </w:tabs>
        <w:suppressAutoHyphens/>
        <w:snapToGrid w:val="0"/>
        <w:ind w:left="0" w:firstLine="0"/>
        <w:rPr>
          <w:rFonts w:asciiTheme="majorBidi" w:hAnsiTheme="majorBidi" w:cstheme="majorBidi"/>
        </w:rPr>
      </w:pPr>
      <w:r w:rsidRPr="00381E08">
        <w:rPr>
          <w:rFonts w:asciiTheme="majorBidi" w:hAnsiTheme="majorBidi" w:cstheme="majorBidi"/>
        </w:rPr>
        <w:t xml:space="preserve">In addition to the key </w:t>
      </w:r>
      <w:r w:rsidR="00F8230A" w:rsidRPr="00381E08">
        <w:rPr>
          <w:rFonts w:asciiTheme="majorBidi" w:hAnsiTheme="majorBidi" w:cstheme="majorBidi"/>
        </w:rPr>
        <w:t xml:space="preserve">outcome </w:t>
      </w:r>
      <w:r w:rsidRPr="00381E08">
        <w:rPr>
          <w:rFonts w:asciiTheme="majorBidi" w:hAnsiTheme="majorBidi" w:cstheme="majorBidi"/>
        </w:rPr>
        <w:t>areas</w:t>
      </w:r>
      <w:r w:rsidR="00F8230A" w:rsidRPr="00381E08">
        <w:rPr>
          <w:rFonts w:asciiTheme="majorBidi" w:hAnsiTheme="majorBidi" w:cstheme="majorBidi"/>
        </w:rPr>
        <w:t xml:space="preserve"> listed above</w:t>
      </w:r>
      <w:r w:rsidRPr="00381E08">
        <w:rPr>
          <w:rFonts w:asciiTheme="majorBidi" w:hAnsiTheme="majorBidi" w:cstheme="majorBidi"/>
        </w:rPr>
        <w:t xml:space="preserve">, </w:t>
      </w:r>
      <w:r w:rsidR="00922E61" w:rsidRPr="00381E08">
        <w:rPr>
          <w:rFonts w:asciiTheme="majorBidi" w:hAnsiTheme="majorBidi" w:cstheme="majorBidi"/>
        </w:rPr>
        <w:t xml:space="preserve">multi-stakeholder </w:t>
      </w:r>
      <w:r w:rsidR="00F14D5F" w:rsidRPr="00381E08">
        <w:rPr>
          <w:rFonts w:asciiTheme="majorBidi" w:hAnsiTheme="majorBidi" w:cstheme="majorBidi"/>
        </w:rPr>
        <w:t>engagement and collaboration</w:t>
      </w:r>
      <w:r w:rsidR="00361F7B" w:rsidRPr="00381E08">
        <w:rPr>
          <w:rFonts w:asciiTheme="majorBidi" w:hAnsiTheme="majorBidi" w:cstheme="majorBidi"/>
        </w:rPr>
        <w:t xml:space="preserve">, </w:t>
      </w:r>
      <w:r w:rsidR="00C90A91" w:rsidRPr="00381E08">
        <w:rPr>
          <w:rFonts w:asciiTheme="majorBidi" w:hAnsiTheme="majorBidi" w:cstheme="majorBidi"/>
        </w:rPr>
        <w:t xml:space="preserve">strategic </w:t>
      </w:r>
      <w:r w:rsidRPr="00381E08">
        <w:rPr>
          <w:rFonts w:asciiTheme="majorBidi" w:hAnsiTheme="majorBidi" w:cstheme="majorBidi"/>
        </w:rPr>
        <w:t>communication</w:t>
      </w:r>
      <w:r w:rsidR="00E36830" w:rsidRPr="00381E08">
        <w:rPr>
          <w:rFonts w:asciiTheme="majorBidi" w:hAnsiTheme="majorBidi" w:cstheme="majorBidi"/>
        </w:rPr>
        <w:t>,</w:t>
      </w:r>
      <w:r w:rsidR="00F14D5F" w:rsidRPr="00381E08">
        <w:rPr>
          <w:rFonts w:asciiTheme="majorBidi" w:hAnsiTheme="majorBidi" w:cstheme="majorBidi"/>
        </w:rPr>
        <w:t xml:space="preserve"> including</w:t>
      </w:r>
      <w:r w:rsidRPr="00381E08">
        <w:rPr>
          <w:rFonts w:asciiTheme="majorBidi" w:hAnsiTheme="majorBidi" w:cstheme="majorBidi"/>
        </w:rPr>
        <w:t xml:space="preserve"> awareness</w:t>
      </w:r>
      <w:r w:rsidR="006F6D18" w:rsidRPr="00381E08">
        <w:rPr>
          <w:rFonts w:asciiTheme="majorBidi" w:hAnsiTheme="majorBidi" w:cstheme="majorBidi"/>
        </w:rPr>
        <w:t>-</w:t>
      </w:r>
      <w:r w:rsidR="00622BC5" w:rsidRPr="00381E08">
        <w:rPr>
          <w:rFonts w:asciiTheme="majorBidi" w:hAnsiTheme="majorBidi" w:cstheme="majorBidi"/>
        </w:rPr>
        <w:t>raising</w:t>
      </w:r>
      <w:r w:rsidR="00622BC5" w:rsidRPr="00A271FF">
        <w:rPr>
          <w:rFonts w:asciiTheme="majorBidi" w:hAnsiTheme="majorBidi" w:cstheme="majorBidi"/>
        </w:rPr>
        <w:t>,</w:t>
      </w:r>
      <w:r w:rsidRPr="00A271FF">
        <w:rPr>
          <w:rFonts w:asciiTheme="majorBidi" w:hAnsiTheme="majorBidi" w:cstheme="majorBidi"/>
        </w:rPr>
        <w:t xml:space="preserve"> and</w:t>
      </w:r>
      <w:r w:rsidRPr="00381E08">
        <w:rPr>
          <w:rFonts w:asciiTheme="majorBidi" w:hAnsiTheme="majorBidi" w:cstheme="majorBidi"/>
        </w:rPr>
        <w:t xml:space="preserve"> gender </w:t>
      </w:r>
      <w:r w:rsidR="00525DD3">
        <w:rPr>
          <w:rFonts w:asciiTheme="majorBidi" w:hAnsiTheme="majorBidi" w:cstheme="majorBidi"/>
        </w:rPr>
        <w:t xml:space="preserve">issues </w:t>
      </w:r>
      <w:r w:rsidR="000B6127" w:rsidRPr="00381E08">
        <w:rPr>
          <w:rFonts w:asciiTheme="majorBidi" w:hAnsiTheme="majorBidi" w:cstheme="majorBidi"/>
        </w:rPr>
        <w:t>have been identified as important cross-</w:t>
      </w:r>
      <w:r w:rsidR="00A629A4" w:rsidRPr="00381E08">
        <w:rPr>
          <w:rFonts w:asciiTheme="majorBidi" w:hAnsiTheme="majorBidi" w:cstheme="majorBidi"/>
        </w:rPr>
        <w:t>cutting</w:t>
      </w:r>
      <w:r w:rsidR="000B6127" w:rsidRPr="00381E08">
        <w:rPr>
          <w:rFonts w:asciiTheme="majorBidi" w:hAnsiTheme="majorBidi" w:cstheme="majorBidi"/>
        </w:rPr>
        <w:t xml:space="preserve"> </w:t>
      </w:r>
      <w:r w:rsidR="009F3B5D" w:rsidRPr="00381E08">
        <w:rPr>
          <w:rFonts w:asciiTheme="majorBidi" w:hAnsiTheme="majorBidi" w:cstheme="majorBidi"/>
        </w:rPr>
        <w:t>areas for capacity-building and development</w:t>
      </w:r>
      <w:r w:rsidR="00C90A91" w:rsidRPr="00381E08">
        <w:rPr>
          <w:rFonts w:asciiTheme="majorBidi" w:hAnsiTheme="majorBidi" w:cstheme="majorBidi"/>
        </w:rPr>
        <w:t>.</w:t>
      </w:r>
      <w:r w:rsidR="00C4150C" w:rsidRPr="00381E08">
        <w:rPr>
          <w:rFonts w:asciiTheme="majorBidi" w:hAnsiTheme="majorBidi" w:cstheme="majorBidi"/>
        </w:rPr>
        <w:t xml:space="preserve"> </w:t>
      </w:r>
      <w:r w:rsidR="009B0A83" w:rsidRPr="00381E08">
        <w:rPr>
          <w:rFonts w:asciiTheme="majorBidi" w:hAnsiTheme="majorBidi" w:cstheme="majorBidi"/>
        </w:rPr>
        <w:t xml:space="preserve">Such </w:t>
      </w:r>
      <w:r w:rsidR="00D712B7" w:rsidRPr="00381E08">
        <w:rPr>
          <w:rFonts w:asciiTheme="majorBidi" w:hAnsiTheme="majorBidi" w:cstheme="majorBidi"/>
        </w:rPr>
        <w:t xml:space="preserve">cross-cutting capacities underpin the success in the other key outcome areas that have been identified. </w:t>
      </w:r>
      <w:r w:rsidR="00031AC6" w:rsidRPr="00381E08">
        <w:rPr>
          <w:rFonts w:asciiTheme="majorBidi" w:hAnsiTheme="majorBidi" w:cstheme="majorBidi"/>
        </w:rPr>
        <w:t>For each</w:t>
      </w:r>
      <w:r w:rsidR="00940CCC" w:rsidRPr="00381E08">
        <w:rPr>
          <w:rFonts w:asciiTheme="majorBidi" w:hAnsiTheme="majorBidi" w:cstheme="majorBidi"/>
        </w:rPr>
        <w:t xml:space="preserve"> key</w:t>
      </w:r>
      <w:r w:rsidR="00031AC6" w:rsidRPr="00381E08">
        <w:rPr>
          <w:rFonts w:asciiTheme="majorBidi" w:hAnsiTheme="majorBidi" w:cstheme="majorBidi"/>
        </w:rPr>
        <w:t xml:space="preserve"> outcome area, a list of indicative outputs and activities</w:t>
      </w:r>
      <w:r w:rsidR="00CD201B" w:rsidRPr="00381E08">
        <w:rPr>
          <w:rFonts w:asciiTheme="majorBidi" w:hAnsiTheme="majorBidi" w:cstheme="majorBidi"/>
        </w:rPr>
        <w:t xml:space="preserve"> that could be </w:t>
      </w:r>
      <w:r w:rsidR="00913D5A" w:rsidRPr="00381E08">
        <w:rPr>
          <w:rFonts w:asciiTheme="majorBidi" w:hAnsiTheme="majorBidi" w:cstheme="majorBidi"/>
        </w:rPr>
        <w:t xml:space="preserve">considered </w:t>
      </w:r>
      <w:r w:rsidR="00B22BF4" w:rsidRPr="00381E08">
        <w:rPr>
          <w:rFonts w:asciiTheme="majorBidi" w:hAnsiTheme="majorBidi" w:cstheme="majorBidi"/>
        </w:rPr>
        <w:t>in the design of</w:t>
      </w:r>
      <w:r w:rsidR="00CD201B" w:rsidRPr="00381E08">
        <w:rPr>
          <w:rFonts w:asciiTheme="majorBidi" w:hAnsiTheme="majorBidi" w:cstheme="majorBidi"/>
        </w:rPr>
        <w:t xml:space="preserve"> capacity</w:t>
      </w:r>
      <w:r w:rsidR="00B1328E" w:rsidRPr="00381E08">
        <w:rPr>
          <w:rFonts w:asciiTheme="majorBidi" w:hAnsiTheme="majorBidi" w:cstheme="majorBidi"/>
        </w:rPr>
        <w:t>-building and development programmes and projects</w:t>
      </w:r>
      <w:r w:rsidR="00031AC6" w:rsidRPr="00381E08">
        <w:rPr>
          <w:rFonts w:asciiTheme="majorBidi" w:hAnsiTheme="majorBidi" w:cstheme="majorBidi"/>
        </w:rPr>
        <w:t xml:space="preserve"> have been</w:t>
      </w:r>
      <w:r w:rsidR="00CD201B" w:rsidRPr="00381E08">
        <w:rPr>
          <w:rFonts w:asciiTheme="majorBidi" w:hAnsiTheme="majorBidi" w:cstheme="majorBidi"/>
        </w:rPr>
        <w:t xml:space="preserve"> included in the appendix</w:t>
      </w:r>
      <w:r w:rsidR="009B0A83" w:rsidRPr="00381E08">
        <w:rPr>
          <w:rFonts w:asciiTheme="majorBidi" w:hAnsiTheme="majorBidi" w:cstheme="majorBidi"/>
        </w:rPr>
        <w:t>,</w:t>
      </w:r>
      <w:r w:rsidR="00CD201B" w:rsidRPr="00381E08">
        <w:rPr>
          <w:rFonts w:asciiTheme="majorBidi" w:hAnsiTheme="majorBidi" w:cstheme="majorBidi"/>
        </w:rPr>
        <w:t xml:space="preserve"> following result-based management logic.</w:t>
      </w:r>
      <w:r w:rsidR="00031AC6" w:rsidRPr="00381E08">
        <w:rPr>
          <w:rFonts w:asciiTheme="majorBidi" w:hAnsiTheme="majorBidi" w:cstheme="majorBidi"/>
        </w:rPr>
        <w:t xml:space="preserve"> </w:t>
      </w:r>
      <w:r w:rsidR="00B75964" w:rsidRPr="00381E08">
        <w:rPr>
          <w:rFonts w:asciiTheme="majorBidi" w:hAnsiTheme="majorBidi" w:cstheme="majorBidi"/>
        </w:rPr>
        <w:t>The relevance of th</w:t>
      </w:r>
      <w:r w:rsidR="004F5A8B" w:rsidRPr="00381E08">
        <w:rPr>
          <w:rFonts w:asciiTheme="majorBidi" w:hAnsiTheme="majorBidi" w:cstheme="majorBidi"/>
        </w:rPr>
        <w:t>o</w:t>
      </w:r>
      <w:r w:rsidR="00B75964" w:rsidRPr="00381E08">
        <w:rPr>
          <w:rFonts w:asciiTheme="majorBidi" w:hAnsiTheme="majorBidi" w:cstheme="majorBidi"/>
        </w:rPr>
        <w:t xml:space="preserve">se </w:t>
      </w:r>
      <w:r w:rsidR="00464851" w:rsidRPr="00381E08">
        <w:rPr>
          <w:rFonts w:asciiTheme="majorBidi" w:hAnsiTheme="majorBidi" w:cstheme="majorBidi"/>
        </w:rPr>
        <w:t xml:space="preserve">outputs and </w:t>
      </w:r>
      <w:r w:rsidR="00B75964" w:rsidRPr="00381E08">
        <w:rPr>
          <w:rFonts w:asciiTheme="majorBidi" w:hAnsiTheme="majorBidi" w:cstheme="majorBidi"/>
        </w:rPr>
        <w:t xml:space="preserve">activities will depend on the </w:t>
      </w:r>
      <w:r w:rsidR="00FE6D01" w:rsidRPr="00381E08">
        <w:rPr>
          <w:rFonts w:asciiTheme="majorBidi" w:hAnsiTheme="majorBidi" w:cstheme="majorBidi"/>
        </w:rPr>
        <w:t>national circumstances</w:t>
      </w:r>
      <w:r w:rsidR="001A6CAD" w:rsidRPr="00381E08">
        <w:rPr>
          <w:rFonts w:asciiTheme="majorBidi" w:hAnsiTheme="majorBidi" w:cstheme="majorBidi"/>
        </w:rPr>
        <w:t>, current capacities</w:t>
      </w:r>
      <w:r w:rsidR="00FE6D01" w:rsidRPr="00381E08">
        <w:rPr>
          <w:rFonts w:asciiTheme="majorBidi" w:hAnsiTheme="majorBidi" w:cstheme="majorBidi"/>
        </w:rPr>
        <w:t xml:space="preserve"> and needs and </w:t>
      </w:r>
      <w:r w:rsidR="001A6CAD" w:rsidRPr="00381E08">
        <w:rPr>
          <w:rFonts w:asciiTheme="majorBidi" w:hAnsiTheme="majorBidi" w:cstheme="majorBidi"/>
        </w:rPr>
        <w:t xml:space="preserve">should be used in </w:t>
      </w:r>
      <w:r w:rsidR="11831CB4" w:rsidRPr="00381E08">
        <w:rPr>
          <w:rFonts w:asciiTheme="majorBidi" w:hAnsiTheme="majorBidi" w:cstheme="majorBidi"/>
        </w:rPr>
        <w:t xml:space="preserve">a </w:t>
      </w:r>
      <w:r w:rsidR="001A6CAD" w:rsidRPr="00381E08">
        <w:rPr>
          <w:rFonts w:asciiTheme="majorBidi" w:hAnsiTheme="majorBidi" w:cstheme="majorBidi"/>
        </w:rPr>
        <w:t xml:space="preserve">flexible and adaptive </w:t>
      </w:r>
      <w:r w:rsidR="1AAC69C3" w:rsidRPr="00381E08">
        <w:rPr>
          <w:rFonts w:asciiTheme="majorBidi" w:hAnsiTheme="majorBidi" w:cstheme="majorBidi"/>
        </w:rPr>
        <w:t>manner</w:t>
      </w:r>
      <w:r w:rsidR="001A6CAD" w:rsidRPr="00381E08">
        <w:rPr>
          <w:rFonts w:asciiTheme="majorBidi" w:hAnsiTheme="majorBidi" w:cstheme="majorBidi"/>
        </w:rPr>
        <w:t>.</w:t>
      </w:r>
    </w:p>
    <w:p w14:paraId="362FA831" w14:textId="7A8E4A80" w:rsidR="008E16E5" w:rsidRPr="00381E08" w:rsidRDefault="005E136C" w:rsidP="00E01F9F">
      <w:pPr>
        <w:pStyle w:val="Heading1"/>
        <w:numPr>
          <w:ilvl w:val="0"/>
          <w:numId w:val="29"/>
        </w:numPr>
        <w:tabs>
          <w:tab w:val="clear" w:pos="720"/>
        </w:tabs>
      </w:pPr>
      <w:r w:rsidRPr="00381E08">
        <w:t>Cooperation</w:t>
      </w:r>
      <w:r w:rsidR="00797664" w:rsidRPr="00381E08">
        <w:t xml:space="preserve"> </w:t>
      </w:r>
      <w:r w:rsidR="00797664" w:rsidRPr="00A271FF">
        <w:t>AND</w:t>
      </w:r>
      <w:r w:rsidR="00797664" w:rsidRPr="00381E08">
        <w:t xml:space="preserve"> </w:t>
      </w:r>
      <w:r w:rsidR="00797664" w:rsidRPr="00A271FF">
        <w:t>COORDINATION</w:t>
      </w:r>
    </w:p>
    <w:p w14:paraId="3E5D2221" w14:textId="5291AA78" w:rsidR="00030E23" w:rsidRPr="00A271FF" w:rsidRDefault="00270106" w:rsidP="00CD0BB4">
      <w:pPr>
        <w:pStyle w:val="Para1"/>
        <w:numPr>
          <w:ilvl w:val="0"/>
          <w:numId w:val="36"/>
        </w:numPr>
        <w:suppressLineNumbers/>
        <w:tabs>
          <w:tab w:val="left" w:pos="720"/>
        </w:tabs>
        <w:suppressAutoHyphens/>
        <w:snapToGrid w:val="0"/>
        <w:ind w:left="0" w:firstLine="0"/>
        <w:rPr>
          <w:rFonts w:asciiTheme="majorBidi" w:hAnsiTheme="majorBidi" w:cstheme="majorBidi"/>
          <w:b/>
          <w:bCs/>
        </w:rPr>
      </w:pPr>
      <w:r w:rsidRPr="00381E08">
        <w:rPr>
          <w:rFonts w:asciiTheme="majorBidi" w:hAnsiTheme="majorBidi" w:cstheme="majorBidi"/>
        </w:rPr>
        <w:t>A</w:t>
      </w:r>
      <w:r w:rsidR="00DD2BD6" w:rsidRPr="00381E08">
        <w:rPr>
          <w:rFonts w:asciiTheme="majorBidi" w:hAnsiTheme="majorBidi" w:cstheme="majorBidi"/>
        </w:rPr>
        <w:t xml:space="preserve">ll </w:t>
      </w:r>
      <w:r w:rsidR="00376EA0" w:rsidRPr="00381E08">
        <w:rPr>
          <w:rFonts w:asciiTheme="majorBidi" w:hAnsiTheme="majorBidi" w:cstheme="majorBidi"/>
        </w:rPr>
        <w:t>actors</w:t>
      </w:r>
      <w:r w:rsidR="00F72533" w:rsidRPr="00381E08">
        <w:rPr>
          <w:rFonts w:asciiTheme="majorBidi" w:hAnsiTheme="majorBidi" w:cstheme="majorBidi"/>
        </w:rPr>
        <w:t xml:space="preserve"> </w:t>
      </w:r>
      <w:r w:rsidR="00DD2BD6" w:rsidRPr="00381E08">
        <w:rPr>
          <w:rFonts w:asciiTheme="majorBidi" w:hAnsiTheme="majorBidi" w:cstheme="majorBidi"/>
        </w:rPr>
        <w:t>are</w:t>
      </w:r>
      <w:r w:rsidR="00030E23" w:rsidRPr="00381E08">
        <w:rPr>
          <w:rFonts w:asciiTheme="majorBidi" w:hAnsiTheme="majorBidi" w:cstheme="majorBidi"/>
        </w:rPr>
        <w:t xml:space="preserve"> encouraged to use existing mechanisms</w:t>
      </w:r>
      <w:r w:rsidR="007D41AA" w:rsidRPr="00381E08">
        <w:rPr>
          <w:rFonts w:asciiTheme="majorBidi" w:hAnsiTheme="majorBidi" w:cstheme="majorBidi"/>
        </w:rPr>
        <w:t xml:space="preserve"> </w:t>
      </w:r>
      <w:r w:rsidR="00EC3E0B" w:rsidRPr="00381E08">
        <w:rPr>
          <w:rFonts w:asciiTheme="majorBidi" w:hAnsiTheme="majorBidi" w:cstheme="majorBidi"/>
        </w:rPr>
        <w:t>and strategies</w:t>
      </w:r>
      <w:r w:rsidR="00F96597" w:rsidRPr="00381E08">
        <w:rPr>
          <w:rFonts w:asciiTheme="majorBidi" w:hAnsiTheme="majorBidi" w:cstheme="majorBidi"/>
        </w:rPr>
        <w:t xml:space="preserve"> or establish new ones</w:t>
      </w:r>
      <w:r w:rsidR="00030E23" w:rsidRPr="00381E08">
        <w:rPr>
          <w:rFonts w:asciiTheme="majorBidi" w:hAnsiTheme="majorBidi" w:cstheme="majorBidi"/>
        </w:rPr>
        <w:t xml:space="preserve"> to facilitate cooperation on capacity-building and development for the implementation of the Protocol.</w:t>
      </w:r>
      <w:r w:rsidR="0020152C" w:rsidRPr="00381E08">
        <w:rPr>
          <w:rFonts w:asciiTheme="majorBidi" w:hAnsiTheme="majorBidi" w:cstheme="majorBidi"/>
        </w:rPr>
        <w:t xml:space="preserve"> </w:t>
      </w:r>
    </w:p>
    <w:p w14:paraId="670179E7" w14:textId="71E7F82E" w:rsidR="00257851" w:rsidRPr="00381E08" w:rsidRDefault="00BD5F07" w:rsidP="00A271FF">
      <w:pPr>
        <w:pStyle w:val="Para1"/>
        <w:numPr>
          <w:ilvl w:val="0"/>
          <w:numId w:val="36"/>
        </w:numPr>
        <w:suppressLineNumbers/>
        <w:tabs>
          <w:tab w:val="left" w:pos="720"/>
        </w:tabs>
        <w:suppressAutoHyphens/>
        <w:snapToGrid w:val="0"/>
        <w:ind w:left="0" w:firstLine="0"/>
        <w:rPr>
          <w:szCs w:val="22"/>
        </w:rPr>
      </w:pPr>
      <w:r w:rsidRPr="00A271FF">
        <w:rPr>
          <w:rFonts w:asciiTheme="majorBidi" w:hAnsiTheme="majorBidi" w:cstheme="majorBidi"/>
        </w:rPr>
        <w:t xml:space="preserve">A </w:t>
      </w:r>
      <w:r w:rsidRPr="00381E08">
        <w:rPr>
          <w:rFonts w:asciiTheme="majorBidi" w:hAnsiTheme="majorBidi" w:cstheme="majorBidi"/>
        </w:rPr>
        <w:t>widespread</w:t>
      </w:r>
      <w:r w:rsidRPr="00A271FF">
        <w:rPr>
          <w:rFonts w:asciiTheme="majorBidi" w:hAnsiTheme="majorBidi" w:cstheme="majorBidi"/>
        </w:rPr>
        <w:t xml:space="preserve"> </w:t>
      </w:r>
      <w:r w:rsidR="004B7CA6" w:rsidRPr="00A271FF">
        <w:rPr>
          <w:rFonts w:asciiTheme="majorBidi" w:hAnsiTheme="majorBidi" w:cstheme="majorBidi"/>
        </w:rPr>
        <w:t>constraint</w:t>
      </w:r>
      <w:r w:rsidRPr="00A271FF">
        <w:rPr>
          <w:rFonts w:asciiTheme="majorBidi" w:hAnsiTheme="majorBidi" w:cstheme="majorBidi"/>
        </w:rPr>
        <w:t xml:space="preserve"> for the implementation </w:t>
      </w:r>
      <w:r w:rsidR="00A74BE2" w:rsidRPr="00A271FF">
        <w:rPr>
          <w:rFonts w:asciiTheme="majorBidi" w:hAnsiTheme="majorBidi" w:cstheme="majorBidi"/>
        </w:rPr>
        <w:t>of the plan</w:t>
      </w:r>
      <w:r w:rsidRPr="00A271FF">
        <w:rPr>
          <w:rFonts w:asciiTheme="majorBidi" w:hAnsiTheme="majorBidi" w:cstheme="majorBidi"/>
        </w:rPr>
        <w:t xml:space="preserve"> is the limited number of capacity</w:t>
      </w:r>
      <w:r w:rsidR="00F47F5D">
        <w:rPr>
          <w:rFonts w:asciiTheme="majorBidi" w:hAnsiTheme="majorBidi" w:cstheme="majorBidi"/>
        </w:rPr>
        <w:t>-</w:t>
      </w:r>
      <w:r w:rsidRPr="00A271FF">
        <w:rPr>
          <w:rFonts w:asciiTheme="majorBidi" w:hAnsiTheme="majorBidi" w:cstheme="majorBidi"/>
        </w:rPr>
        <w:t>building providers with expertise on access and benefit</w:t>
      </w:r>
      <w:r w:rsidR="00747791" w:rsidRPr="00A271FF">
        <w:rPr>
          <w:rFonts w:asciiTheme="majorBidi" w:hAnsiTheme="majorBidi" w:cstheme="majorBidi"/>
        </w:rPr>
        <w:t>-</w:t>
      </w:r>
      <w:r w:rsidRPr="00A271FF">
        <w:rPr>
          <w:rFonts w:asciiTheme="majorBidi" w:hAnsiTheme="majorBidi" w:cstheme="majorBidi"/>
        </w:rPr>
        <w:t>sharing. A critical mass of experts and organizations working on access and benefit</w:t>
      </w:r>
      <w:r w:rsidR="005F3561" w:rsidRPr="00A271FF">
        <w:rPr>
          <w:rFonts w:asciiTheme="majorBidi" w:hAnsiTheme="majorBidi" w:cstheme="majorBidi"/>
        </w:rPr>
        <w:t>-</w:t>
      </w:r>
      <w:r w:rsidRPr="00A271FF">
        <w:rPr>
          <w:rFonts w:asciiTheme="majorBidi" w:hAnsiTheme="majorBidi" w:cstheme="majorBidi"/>
        </w:rPr>
        <w:t>sharing need</w:t>
      </w:r>
      <w:r w:rsidR="008A5ACB" w:rsidRPr="00A271FF">
        <w:rPr>
          <w:rFonts w:asciiTheme="majorBidi" w:hAnsiTheme="majorBidi" w:cstheme="majorBidi"/>
        </w:rPr>
        <w:t xml:space="preserve">s to be </w:t>
      </w:r>
      <w:r w:rsidR="20F845FF" w:rsidRPr="00A271FF">
        <w:rPr>
          <w:rFonts w:asciiTheme="majorBidi" w:hAnsiTheme="majorBidi" w:cstheme="majorBidi"/>
        </w:rPr>
        <w:t>developed</w:t>
      </w:r>
      <w:r w:rsidR="006542EC" w:rsidRPr="00381E08">
        <w:rPr>
          <w:rFonts w:asciiTheme="majorBidi" w:hAnsiTheme="majorBidi" w:cstheme="majorBidi"/>
        </w:rPr>
        <w:t>,</w:t>
      </w:r>
      <w:r w:rsidRPr="00A271FF">
        <w:rPr>
          <w:rFonts w:asciiTheme="majorBidi" w:hAnsiTheme="majorBidi" w:cstheme="majorBidi"/>
        </w:rPr>
        <w:t xml:space="preserve"> </w:t>
      </w:r>
      <w:proofErr w:type="gramStart"/>
      <w:r w:rsidR="20F845FF" w:rsidRPr="00A271FF">
        <w:rPr>
          <w:rFonts w:asciiTheme="majorBidi" w:hAnsiTheme="majorBidi" w:cstheme="majorBidi"/>
        </w:rPr>
        <w:t>maintained</w:t>
      </w:r>
      <w:proofErr w:type="gramEnd"/>
      <w:r w:rsidR="20F845FF" w:rsidRPr="00A271FF">
        <w:rPr>
          <w:rFonts w:asciiTheme="majorBidi" w:hAnsiTheme="majorBidi" w:cstheme="majorBidi"/>
        </w:rPr>
        <w:t xml:space="preserve"> </w:t>
      </w:r>
      <w:r w:rsidR="006542EC" w:rsidRPr="00381E08">
        <w:rPr>
          <w:rFonts w:asciiTheme="majorBidi" w:hAnsiTheme="majorBidi" w:cstheme="majorBidi"/>
        </w:rPr>
        <w:t xml:space="preserve">and </w:t>
      </w:r>
      <w:r w:rsidR="00B4635A" w:rsidRPr="00A271FF">
        <w:rPr>
          <w:rFonts w:asciiTheme="majorBidi" w:hAnsiTheme="majorBidi" w:cstheme="majorBidi"/>
        </w:rPr>
        <w:t>increased to</w:t>
      </w:r>
      <w:r w:rsidRPr="00A271FF">
        <w:rPr>
          <w:rFonts w:asciiTheme="majorBidi" w:hAnsiTheme="majorBidi" w:cstheme="majorBidi"/>
        </w:rPr>
        <w:t xml:space="preserve"> help </w:t>
      </w:r>
      <w:r w:rsidR="00256844" w:rsidRPr="00381E08">
        <w:rPr>
          <w:rFonts w:asciiTheme="majorBidi" w:hAnsiTheme="majorBidi" w:cstheme="majorBidi"/>
        </w:rPr>
        <w:t xml:space="preserve">to </w:t>
      </w:r>
      <w:r w:rsidRPr="00A271FF">
        <w:rPr>
          <w:rFonts w:asciiTheme="majorBidi" w:hAnsiTheme="majorBidi" w:cstheme="majorBidi"/>
        </w:rPr>
        <w:t xml:space="preserve">ramp up efforts and meet </w:t>
      </w:r>
      <w:r w:rsidR="000B7840" w:rsidRPr="00381E08">
        <w:rPr>
          <w:rFonts w:asciiTheme="majorBidi" w:hAnsiTheme="majorBidi" w:cstheme="majorBidi"/>
        </w:rPr>
        <w:t xml:space="preserve">the </w:t>
      </w:r>
      <w:r w:rsidRPr="00A271FF">
        <w:rPr>
          <w:rFonts w:asciiTheme="majorBidi" w:hAnsiTheme="majorBidi" w:cstheme="majorBidi"/>
        </w:rPr>
        <w:t xml:space="preserve">growing demand. In line with the guidance </w:t>
      </w:r>
      <w:r w:rsidR="009B6C71">
        <w:rPr>
          <w:rFonts w:asciiTheme="majorBidi" w:hAnsiTheme="majorBidi" w:cstheme="majorBidi"/>
        </w:rPr>
        <w:t>provided in</w:t>
      </w:r>
      <w:r w:rsidR="009B6C71" w:rsidRPr="00A271FF">
        <w:rPr>
          <w:rFonts w:asciiTheme="majorBidi" w:hAnsiTheme="majorBidi" w:cstheme="majorBidi"/>
        </w:rPr>
        <w:t xml:space="preserve"> </w:t>
      </w:r>
      <w:r w:rsidRPr="00A271FF">
        <w:rPr>
          <w:rFonts w:asciiTheme="majorBidi" w:hAnsiTheme="majorBidi" w:cstheme="majorBidi"/>
        </w:rPr>
        <w:t xml:space="preserve">the long-term strategic </w:t>
      </w:r>
      <w:r w:rsidRPr="00A271FF">
        <w:rPr>
          <w:rFonts w:asciiTheme="majorBidi" w:hAnsiTheme="majorBidi" w:cstheme="majorBidi"/>
        </w:rPr>
        <w:lastRenderedPageBreak/>
        <w:t>framework</w:t>
      </w:r>
      <w:r w:rsidR="00242131" w:rsidRPr="00A271FF">
        <w:rPr>
          <w:rFonts w:asciiTheme="majorBidi" w:hAnsiTheme="majorBidi" w:cstheme="majorBidi"/>
        </w:rPr>
        <w:t>,</w:t>
      </w:r>
      <w:r w:rsidR="00976985" w:rsidRPr="00A271FF">
        <w:rPr>
          <w:rFonts w:asciiTheme="majorBidi" w:hAnsiTheme="majorBidi" w:cstheme="majorBidi"/>
        </w:rPr>
        <w:t xml:space="preserve"> </w:t>
      </w:r>
      <w:r w:rsidR="002B5098" w:rsidRPr="00A271FF">
        <w:rPr>
          <w:rFonts w:asciiTheme="majorBidi" w:hAnsiTheme="majorBidi" w:cstheme="majorBidi"/>
        </w:rPr>
        <w:t xml:space="preserve">government and non-government actors </w:t>
      </w:r>
      <w:r w:rsidR="005242E2" w:rsidRPr="00A271FF">
        <w:rPr>
          <w:rFonts w:asciiTheme="majorBidi" w:hAnsiTheme="majorBidi" w:cstheme="majorBidi"/>
        </w:rPr>
        <w:t xml:space="preserve">could </w:t>
      </w:r>
      <w:r w:rsidR="009248E9" w:rsidRPr="00A271FF">
        <w:rPr>
          <w:rFonts w:asciiTheme="majorBidi" w:hAnsiTheme="majorBidi" w:cstheme="majorBidi"/>
        </w:rPr>
        <w:t>establish</w:t>
      </w:r>
      <w:r w:rsidR="00923CDE" w:rsidRPr="00A271FF">
        <w:rPr>
          <w:rFonts w:asciiTheme="majorBidi" w:hAnsiTheme="majorBidi" w:cstheme="majorBidi"/>
        </w:rPr>
        <w:t xml:space="preserve"> </w:t>
      </w:r>
      <w:r w:rsidR="00FA0971" w:rsidRPr="00A271FF">
        <w:rPr>
          <w:rFonts w:asciiTheme="majorBidi" w:hAnsiTheme="majorBidi" w:cstheme="majorBidi"/>
        </w:rPr>
        <w:t xml:space="preserve">regional </w:t>
      </w:r>
      <w:r w:rsidR="00F469EB" w:rsidRPr="00A271FF">
        <w:rPr>
          <w:rFonts w:asciiTheme="majorBidi" w:hAnsiTheme="majorBidi" w:cstheme="majorBidi"/>
        </w:rPr>
        <w:t xml:space="preserve">support </w:t>
      </w:r>
      <w:r w:rsidR="00FA0971" w:rsidRPr="00A271FF">
        <w:rPr>
          <w:rFonts w:asciiTheme="majorBidi" w:hAnsiTheme="majorBidi" w:cstheme="majorBidi"/>
        </w:rPr>
        <w:t xml:space="preserve">networks or centres </w:t>
      </w:r>
      <w:r w:rsidR="00D438D1" w:rsidRPr="00A271FF">
        <w:rPr>
          <w:rFonts w:asciiTheme="majorBidi" w:hAnsiTheme="majorBidi" w:cstheme="majorBidi"/>
        </w:rPr>
        <w:t xml:space="preserve">of excellence </w:t>
      </w:r>
      <w:r w:rsidR="00FA0971" w:rsidRPr="00A271FF">
        <w:rPr>
          <w:rFonts w:asciiTheme="majorBidi" w:hAnsiTheme="majorBidi" w:cstheme="majorBidi"/>
        </w:rPr>
        <w:t>t</w:t>
      </w:r>
      <w:r w:rsidR="002E0386" w:rsidRPr="00A271FF">
        <w:rPr>
          <w:rFonts w:asciiTheme="majorBidi" w:hAnsiTheme="majorBidi" w:cstheme="majorBidi"/>
        </w:rPr>
        <w:t xml:space="preserve">hat </w:t>
      </w:r>
      <w:r w:rsidR="00A90D68" w:rsidRPr="00A271FF">
        <w:rPr>
          <w:rFonts w:asciiTheme="majorBidi" w:hAnsiTheme="majorBidi" w:cstheme="majorBidi"/>
        </w:rPr>
        <w:t>could provide, upon request, capacity</w:t>
      </w:r>
      <w:r w:rsidR="0019214A" w:rsidRPr="00A271FF">
        <w:rPr>
          <w:rFonts w:asciiTheme="majorBidi" w:hAnsiTheme="majorBidi" w:cstheme="majorBidi"/>
        </w:rPr>
        <w:t>-</w:t>
      </w:r>
      <w:r w:rsidR="00A90D68" w:rsidRPr="00A271FF">
        <w:rPr>
          <w:rFonts w:asciiTheme="majorBidi" w:hAnsiTheme="majorBidi" w:cstheme="majorBidi"/>
        </w:rPr>
        <w:t>building and development support to national government institutions, subnational governments, local authorities</w:t>
      </w:r>
      <w:r w:rsidR="00132B4A" w:rsidRPr="00A271FF">
        <w:rPr>
          <w:rFonts w:asciiTheme="majorBidi" w:hAnsiTheme="majorBidi" w:cstheme="majorBidi"/>
        </w:rPr>
        <w:t xml:space="preserve">, </w:t>
      </w:r>
      <w:r w:rsidR="001208C4" w:rsidRPr="00A271FF">
        <w:rPr>
          <w:rFonts w:asciiTheme="majorBidi" w:hAnsiTheme="majorBidi" w:cstheme="majorBidi"/>
        </w:rPr>
        <w:t xml:space="preserve">indigenous peoples and local communities </w:t>
      </w:r>
      <w:r w:rsidR="00132B4A" w:rsidRPr="00A271FF">
        <w:rPr>
          <w:rFonts w:asciiTheme="majorBidi" w:hAnsiTheme="majorBidi" w:cstheme="majorBidi"/>
        </w:rPr>
        <w:t>and other stakeholders</w:t>
      </w:r>
      <w:r w:rsidR="00A90D68" w:rsidRPr="00A271FF">
        <w:rPr>
          <w:rFonts w:asciiTheme="majorBidi" w:hAnsiTheme="majorBidi" w:cstheme="majorBidi"/>
        </w:rPr>
        <w:t xml:space="preserve"> within the</w:t>
      </w:r>
      <w:r w:rsidR="00445D8D" w:rsidRPr="00381E08">
        <w:rPr>
          <w:rFonts w:asciiTheme="majorBidi" w:hAnsiTheme="majorBidi" w:cstheme="majorBidi"/>
        </w:rPr>
        <w:t>ir</w:t>
      </w:r>
      <w:r w:rsidR="00A90D68" w:rsidRPr="00A271FF">
        <w:rPr>
          <w:rFonts w:asciiTheme="majorBidi" w:hAnsiTheme="majorBidi" w:cstheme="majorBidi"/>
        </w:rPr>
        <w:t xml:space="preserve"> respective regions or subregions. </w:t>
      </w:r>
      <w:r w:rsidR="00445D8D" w:rsidRPr="00381E08">
        <w:rPr>
          <w:rFonts w:asciiTheme="majorBidi" w:hAnsiTheme="majorBidi" w:cstheme="majorBidi"/>
        </w:rPr>
        <w:t xml:space="preserve">Such </w:t>
      </w:r>
      <w:r w:rsidR="00A90D68" w:rsidRPr="00A271FF">
        <w:rPr>
          <w:rFonts w:asciiTheme="majorBidi" w:hAnsiTheme="majorBidi" w:cstheme="majorBidi"/>
        </w:rPr>
        <w:t xml:space="preserve">support centres </w:t>
      </w:r>
      <w:r w:rsidR="002E0386" w:rsidRPr="00A271FF">
        <w:rPr>
          <w:rFonts w:asciiTheme="majorBidi" w:hAnsiTheme="majorBidi" w:cstheme="majorBidi"/>
        </w:rPr>
        <w:t>would not only foster cooperation</w:t>
      </w:r>
      <w:r w:rsidR="00687C80" w:rsidRPr="00A271FF">
        <w:rPr>
          <w:rFonts w:asciiTheme="majorBidi" w:hAnsiTheme="majorBidi" w:cstheme="majorBidi"/>
        </w:rPr>
        <w:t>, collaboration and synergy</w:t>
      </w:r>
      <w:r w:rsidR="002E0386" w:rsidRPr="00A271FF">
        <w:rPr>
          <w:rFonts w:asciiTheme="majorBidi" w:hAnsiTheme="majorBidi" w:cstheme="majorBidi"/>
        </w:rPr>
        <w:t xml:space="preserve"> but </w:t>
      </w:r>
      <w:r w:rsidR="00D438D1" w:rsidRPr="00A271FF">
        <w:rPr>
          <w:rFonts w:asciiTheme="majorBidi" w:hAnsiTheme="majorBidi" w:cstheme="majorBidi"/>
        </w:rPr>
        <w:t>c</w:t>
      </w:r>
      <w:r w:rsidR="002E0386" w:rsidRPr="00A271FF">
        <w:rPr>
          <w:rFonts w:asciiTheme="majorBidi" w:hAnsiTheme="majorBidi" w:cstheme="majorBidi"/>
        </w:rPr>
        <w:t xml:space="preserve">ould also contribute to building </w:t>
      </w:r>
      <w:r w:rsidR="008E5A55" w:rsidRPr="00A271FF">
        <w:rPr>
          <w:rFonts w:asciiTheme="majorBidi" w:hAnsiTheme="majorBidi" w:cstheme="majorBidi"/>
        </w:rPr>
        <w:t>individual and organizational expertise</w:t>
      </w:r>
      <w:r w:rsidR="00AC4D35" w:rsidRPr="00A271FF">
        <w:rPr>
          <w:rFonts w:asciiTheme="majorBidi" w:hAnsiTheme="majorBidi" w:cstheme="majorBidi"/>
        </w:rPr>
        <w:t>, skill and know-how</w:t>
      </w:r>
      <w:r w:rsidR="008E5A55" w:rsidRPr="00A271FF">
        <w:rPr>
          <w:rFonts w:asciiTheme="majorBidi" w:hAnsiTheme="majorBidi" w:cstheme="majorBidi"/>
        </w:rPr>
        <w:t xml:space="preserve"> on access and benefit</w:t>
      </w:r>
      <w:r w:rsidR="0036133D" w:rsidRPr="00A271FF">
        <w:rPr>
          <w:rFonts w:asciiTheme="majorBidi" w:hAnsiTheme="majorBidi" w:cstheme="majorBidi"/>
        </w:rPr>
        <w:t>-</w:t>
      </w:r>
      <w:r w:rsidR="008E5A55" w:rsidRPr="00A271FF">
        <w:rPr>
          <w:rFonts w:asciiTheme="majorBidi" w:hAnsiTheme="majorBidi" w:cstheme="majorBidi"/>
        </w:rPr>
        <w:t>sharing</w:t>
      </w:r>
      <w:r w:rsidR="00831A25" w:rsidRPr="00A271FF">
        <w:rPr>
          <w:rFonts w:asciiTheme="majorBidi" w:hAnsiTheme="majorBidi" w:cstheme="majorBidi"/>
        </w:rPr>
        <w:t xml:space="preserve"> </w:t>
      </w:r>
      <w:r w:rsidR="00105A2B">
        <w:rPr>
          <w:rFonts w:asciiTheme="majorBidi" w:hAnsiTheme="majorBidi" w:cstheme="majorBidi"/>
        </w:rPr>
        <w:t xml:space="preserve">at the </w:t>
      </w:r>
      <w:r w:rsidR="00831A25" w:rsidRPr="00A271FF">
        <w:rPr>
          <w:rFonts w:asciiTheme="majorBidi" w:hAnsiTheme="majorBidi" w:cstheme="majorBidi"/>
        </w:rPr>
        <w:t>region</w:t>
      </w:r>
      <w:r w:rsidR="00105A2B">
        <w:rPr>
          <w:rFonts w:asciiTheme="majorBidi" w:hAnsiTheme="majorBidi" w:cstheme="majorBidi"/>
        </w:rPr>
        <w:t>al</w:t>
      </w:r>
      <w:r w:rsidR="00831A25" w:rsidRPr="00A271FF">
        <w:rPr>
          <w:rFonts w:asciiTheme="majorBidi" w:hAnsiTheme="majorBidi" w:cstheme="majorBidi"/>
        </w:rPr>
        <w:t xml:space="preserve"> and subregion</w:t>
      </w:r>
      <w:r w:rsidR="00105A2B">
        <w:rPr>
          <w:rFonts w:asciiTheme="majorBidi" w:hAnsiTheme="majorBidi" w:cstheme="majorBidi"/>
        </w:rPr>
        <w:t>al levels</w:t>
      </w:r>
      <w:r w:rsidR="008E5A55" w:rsidRPr="00A271FF">
        <w:rPr>
          <w:rFonts w:asciiTheme="majorBidi" w:hAnsiTheme="majorBidi" w:cstheme="majorBidi"/>
        </w:rPr>
        <w:t>.</w:t>
      </w:r>
    </w:p>
    <w:p w14:paraId="0305D39A" w14:textId="6EE38D38" w:rsidR="00290A38" w:rsidRPr="00381E08" w:rsidRDefault="00F01F10" w:rsidP="00A271FF">
      <w:pPr>
        <w:pStyle w:val="Para1"/>
        <w:numPr>
          <w:ilvl w:val="0"/>
          <w:numId w:val="36"/>
        </w:numPr>
        <w:suppressLineNumbers/>
        <w:tabs>
          <w:tab w:val="left" w:pos="720"/>
        </w:tabs>
        <w:suppressAutoHyphens/>
        <w:snapToGrid w:val="0"/>
        <w:ind w:left="0" w:firstLine="0"/>
        <w:rPr>
          <w:rFonts w:asciiTheme="majorBidi" w:hAnsiTheme="majorBidi" w:cstheme="majorBidi"/>
        </w:rPr>
      </w:pPr>
      <w:r w:rsidRPr="00A271FF">
        <w:rPr>
          <w:rFonts w:asciiTheme="majorBidi" w:hAnsiTheme="majorBidi" w:cstheme="majorBidi"/>
        </w:rPr>
        <w:t>Other</w:t>
      </w:r>
      <w:r w:rsidR="00CA0938" w:rsidRPr="00A271FF">
        <w:rPr>
          <w:rFonts w:asciiTheme="majorBidi" w:hAnsiTheme="majorBidi" w:cstheme="majorBidi"/>
        </w:rPr>
        <w:t xml:space="preserve"> </w:t>
      </w:r>
      <w:r w:rsidR="00DA6A9F" w:rsidRPr="00A271FF">
        <w:rPr>
          <w:rFonts w:asciiTheme="majorBidi" w:hAnsiTheme="majorBidi" w:cstheme="majorBidi"/>
        </w:rPr>
        <w:t xml:space="preserve">relevant strategies </w:t>
      </w:r>
      <w:r w:rsidR="00CA0938" w:rsidRPr="00A271FF">
        <w:rPr>
          <w:rFonts w:asciiTheme="majorBidi" w:hAnsiTheme="majorBidi" w:cstheme="majorBidi"/>
        </w:rPr>
        <w:t>promoted by the long-term strategic framework</w:t>
      </w:r>
      <w:r w:rsidR="000D4CBE" w:rsidRPr="00A271FF">
        <w:rPr>
          <w:rFonts w:asciiTheme="majorBidi" w:hAnsiTheme="majorBidi" w:cstheme="majorBidi"/>
        </w:rPr>
        <w:t xml:space="preserve"> </w:t>
      </w:r>
      <w:r w:rsidR="00CA0938" w:rsidRPr="00A271FF">
        <w:rPr>
          <w:rFonts w:asciiTheme="majorBidi" w:hAnsiTheme="majorBidi" w:cstheme="majorBidi"/>
        </w:rPr>
        <w:t>include:</w:t>
      </w:r>
    </w:p>
    <w:p w14:paraId="66612755" w14:textId="2AAD99CD" w:rsidR="00F01F10" w:rsidRPr="00381E08" w:rsidRDefault="0057523D" w:rsidP="00A271FF">
      <w:pPr>
        <w:pStyle w:val="ListParagraph"/>
        <w:numPr>
          <w:ilvl w:val="0"/>
          <w:numId w:val="41"/>
        </w:numPr>
        <w:tabs>
          <w:tab w:val="left" w:pos="1134"/>
        </w:tabs>
        <w:spacing w:before="120" w:after="120"/>
        <w:ind w:left="0" w:firstLine="709"/>
        <w:contextualSpacing w:val="0"/>
        <w:rPr>
          <w:rFonts w:asciiTheme="majorBidi" w:hAnsiTheme="majorBidi" w:cstheme="majorBidi"/>
        </w:rPr>
      </w:pPr>
      <w:r w:rsidRPr="00381E08">
        <w:rPr>
          <w:rFonts w:asciiTheme="majorBidi" w:hAnsiTheme="majorBidi" w:cstheme="majorBidi"/>
        </w:rPr>
        <w:t>Design</w:t>
      </w:r>
      <w:r w:rsidR="00A831D9" w:rsidRPr="00381E08">
        <w:rPr>
          <w:rFonts w:asciiTheme="majorBidi" w:hAnsiTheme="majorBidi" w:cstheme="majorBidi"/>
        </w:rPr>
        <w:t>ing</w:t>
      </w:r>
      <w:r w:rsidRPr="00381E08">
        <w:rPr>
          <w:rFonts w:asciiTheme="majorBidi" w:hAnsiTheme="majorBidi" w:cstheme="majorBidi"/>
        </w:rPr>
        <w:t xml:space="preserve"> interventions that strengthen</w:t>
      </w:r>
      <w:r w:rsidR="00B035A2" w:rsidRPr="00381E08">
        <w:rPr>
          <w:rFonts w:asciiTheme="majorBidi" w:hAnsiTheme="majorBidi" w:cstheme="majorBidi"/>
        </w:rPr>
        <w:t xml:space="preserve"> partnerships and networks for implement</w:t>
      </w:r>
      <w:r w:rsidR="007B3B5E">
        <w:rPr>
          <w:rFonts w:asciiTheme="majorBidi" w:hAnsiTheme="majorBidi" w:cstheme="majorBidi"/>
        </w:rPr>
        <w:t>ing</w:t>
      </w:r>
      <w:r w:rsidR="0E684175" w:rsidRPr="00381E08">
        <w:rPr>
          <w:rFonts w:asciiTheme="majorBidi" w:hAnsiTheme="majorBidi" w:cstheme="majorBidi"/>
        </w:rPr>
        <w:t xml:space="preserve"> </w:t>
      </w:r>
      <w:r w:rsidR="00525DD3">
        <w:rPr>
          <w:rFonts w:asciiTheme="majorBidi" w:hAnsiTheme="majorBidi" w:cstheme="majorBidi"/>
        </w:rPr>
        <w:t xml:space="preserve">the Protocol </w:t>
      </w:r>
      <w:r w:rsidR="0E684175" w:rsidRPr="00381E08">
        <w:rPr>
          <w:rFonts w:asciiTheme="majorBidi" w:hAnsiTheme="majorBidi" w:cstheme="majorBidi"/>
        </w:rPr>
        <w:t xml:space="preserve">and </w:t>
      </w:r>
      <w:r w:rsidR="007B3B5E">
        <w:rPr>
          <w:rFonts w:asciiTheme="majorBidi" w:hAnsiTheme="majorBidi" w:cstheme="majorBidi"/>
        </w:rPr>
        <w:t xml:space="preserve">the </w:t>
      </w:r>
      <w:r w:rsidR="0E684175" w:rsidRPr="00381E08">
        <w:rPr>
          <w:rFonts w:asciiTheme="majorBidi" w:hAnsiTheme="majorBidi" w:cstheme="majorBidi"/>
        </w:rPr>
        <w:t xml:space="preserve">capacity </w:t>
      </w:r>
      <w:r w:rsidR="00F94247">
        <w:rPr>
          <w:rFonts w:asciiTheme="majorBidi" w:hAnsiTheme="majorBidi" w:cstheme="majorBidi"/>
        </w:rPr>
        <w:t xml:space="preserve">of countries </w:t>
      </w:r>
      <w:r w:rsidR="0E684175" w:rsidRPr="00381E08">
        <w:rPr>
          <w:rFonts w:asciiTheme="majorBidi" w:hAnsiTheme="majorBidi" w:cstheme="majorBidi"/>
        </w:rPr>
        <w:t xml:space="preserve">to use </w:t>
      </w:r>
      <w:r w:rsidR="00110C23">
        <w:rPr>
          <w:rFonts w:asciiTheme="majorBidi" w:hAnsiTheme="majorBidi" w:cstheme="majorBidi"/>
        </w:rPr>
        <w:t xml:space="preserve">their </w:t>
      </w:r>
      <w:r w:rsidR="0E684175" w:rsidRPr="00381E08">
        <w:rPr>
          <w:rFonts w:asciiTheme="majorBidi" w:hAnsiTheme="majorBidi" w:cstheme="majorBidi"/>
        </w:rPr>
        <w:t xml:space="preserve">own genetic resources and associated traditional knowledge through value </w:t>
      </w:r>
      <w:proofErr w:type="gramStart"/>
      <w:r w:rsidR="0E684175" w:rsidRPr="00381E08">
        <w:rPr>
          <w:rFonts w:asciiTheme="majorBidi" w:hAnsiTheme="majorBidi" w:cstheme="majorBidi"/>
        </w:rPr>
        <w:t>addition</w:t>
      </w:r>
      <w:r w:rsidR="00B035A2" w:rsidRPr="00381E08">
        <w:rPr>
          <w:rFonts w:asciiTheme="majorBidi" w:hAnsiTheme="majorBidi" w:cstheme="majorBidi"/>
        </w:rPr>
        <w:t>;</w:t>
      </w:r>
      <w:proofErr w:type="gramEnd"/>
    </w:p>
    <w:p w14:paraId="752A3C25" w14:textId="4330C0F0" w:rsidR="00CA0938" w:rsidRPr="00381E08" w:rsidRDefault="007B10AF" w:rsidP="00A271FF">
      <w:pPr>
        <w:pStyle w:val="ListParagraph"/>
        <w:numPr>
          <w:ilvl w:val="0"/>
          <w:numId w:val="41"/>
        </w:numPr>
        <w:tabs>
          <w:tab w:val="left" w:pos="1134"/>
        </w:tabs>
        <w:spacing w:before="120" w:after="120"/>
        <w:ind w:left="0" w:firstLine="709"/>
        <w:contextualSpacing w:val="0"/>
        <w:rPr>
          <w:rFonts w:asciiTheme="majorBidi" w:hAnsiTheme="majorBidi" w:cstheme="majorBidi"/>
        </w:rPr>
      </w:pPr>
      <w:r w:rsidRPr="00381E08">
        <w:rPr>
          <w:rFonts w:asciiTheme="majorBidi" w:hAnsiTheme="majorBidi" w:cstheme="majorBidi"/>
        </w:rPr>
        <w:t>Enhanc</w:t>
      </w:r>
      <w:r w:rsidR="00F40D0D" w:rsidRPr="00381E08">
        <w:rPr>
          <w:rFonts w:asciiTheme="majorBidi" w:hAnsiTheme="majorBidi" w:cstheme="majorBidi"/>
        </w:rPr>
        <w:t>ing</w:t>
      </w:r>
      <w:r w:rsidRPr="00381E08">
        <w:rPr>
          <w:rFonts w:asciiTheme="majorBidi" w:hAnsiTheme="majorBidi" w:cstheme="majorBidi"/>
        </w:rPr>
        <w:t xml:space="preserve"> synergies </w:t>
      </w:r>
      <w:r w:rsidR="002054F8" w:rsidRPr="00381E08">
        <w:rPr>
          <w:rFonts w:asciiTheme="majorBidi" w:hAnsiTheme="majorBidi" w:cstheme="majorBidi"/>
        </w:rPr>
        <w:t xml:space="preserve">and mutual supportiveness </w:t>
      </w:r>
      <w:r w:rsidR="00BF4B23">
        <w:rPr>
          <w:rFonts w:asciiTheme="majorBidi" w:hAnsiTheme="majorBidi" w:cstheme="majorBidi"/>
        </w:rPr>
        <w:t xml:space="preserve">among </w:t>
      </w:r>
      <w:r w:rsidR="00BF4B23" w:rsidRPr="00381E08">
        <w:rPr>
          <w:rFonts w:asciiTheme="majorBidi" w:hAnsiTheme="majorBidi" w:cstheme="majorBidi"/>
        </w:rPr>
        <w:t>relevant access and benefit-sharing processes</w:t>
      </w:r>
      <w:r w:rsidR="00BF4B23">
        <w:rPr>
          <w:rFonts w:asciiTheme="majorBidi" w:hAnsiTheme="majorBidi" w:cstheme="majorBidi"/>
        </w:rPr>
        <w:t xml:space="preserve"> in their </w:t>
      </w:r>
      <w:r w:rsidRPr="00381E08">
        <w:rPr>
          <w:rFonts w:asciiTheme="majorBidi" w:hAnsiTheme="majorBidi" w:cstheme="majorBidi"/>
        </w:rPr>
        <w:t>capacity</w:t>
      </w:r>
      <w:r w:rsidR="00DE7101" w:rsidRPr="00381E08">
        <w:rPr>
          <w:rFonts w:asciiTheme="majorBidi" w:hAnsiTheme="majorBidi" w:cstheme="majorBidi"/>
        </w:rPr>
        <w:t>-</w:t>
      </w:r>
      <w:r w:rsidRPr="00381E08">
        <w:rPr>
          <w:rFonts w:asciiTheme="majorBidi" w:hAnsiTheme="majorBidi" w:cstheme="majorBidi"/>
        </w:rPr>
        <w:t xml:space="preserve">building and development </w:t>
      </w:r>
      <w:proofErr w:type="gramStart"/>
      <w:r w:rsidRPr="00381E08">
        <w:rPr>
          <w:rFonts w:asciiTheme="majorBidi" w:hAnsiTheme="majorBidi" w:cstheme="majorBidi"/>
        </w:rPr>
        <w:t>efforts</w:t>
      </w:r>
      <w:r w:rsidR="00E2111B">
        <w:rPr>
          <w:rFonts w:asciiTheme="majorBidi" w:hAnsiTheme="majorBidi" w:cstheme="majorBidi"/>
        </w:rPr>
        <w:t>,</w:t>
      </w:r>
      <w:r w:rsidR="00F40D0D" w:rsidRPr="00381E08">
        <w:rPr>
          <w:rFonts w:asciiTheme="majorBidi" w:hAnsiTheme="majorBidi" w:cstheme="majorBidi"/>
        </w:rPr>
        <w:t>,</w:t>
      </w:r>
      <w:proofErr w:type="gramEnd"/>
      <w:r w:rsidR="004C2520" w:rsidRPr="00381E08">
        <w:rPr>
          <w:rFonts w:asciiTheme="majorBidi" w:hAnsiTheme="majorBidi" w:cstheme="majorBidi"/>
        </w:rPr>
        <w:t xml:space="preserve"> such as the </w:t>
      </w:r>
      <w:r w:rsidR="000A6D92" w:rsidRPr="00381E08">
        <w:rPr>
          <w:rFonts w:asciiTheme="majorBidi" w:hAnsiTheme="majorBidi" w:cstheme="majorBidi"/>
        </w:rPr>
        <w:t>International Treaty on Plan Genetic Resources for Food and Agriculture;</w:t>
      </w:r>
    </w:p>
    <w:p w14:paraId="633F7019" w14:textId="383E5D94" w:rsidR="000F2C67" w:rsidRPr="00381E08" w:rsidRDefault="00D61FC1" w:rsidP="00A271FF">
      <w:pPr>
        <w:pStyle w:val="ListParagraph"/>
        <w:numPr>
          <w:ilvl w:val="0"/>
          <w:numId w:val="41"/>
        </w:numPr>
        <w:tabs>
          <w:tab w:val="left" w:pos="1134"/>
        </w:tabs>
        <w:spacing w:before="120" w:after="120"/>
        <w:ind w:left="0" w:firstLine="709"/>
        <w:contextualSpacing w:val="0"/>
      </w:pPr>
      <w:r w:rsidRPr="00381E08">
        <w:t xml:space="preserve">Build </w:t>
      </w:r>
      <w:r w:rsidR="00A6570E" w:rsidRPr="00381E08">
        <w:t xml:space="preserve">more </w:t>
      </w:r>
      <w:r w:rsidRPr="00381E08">
        <w:t>opportunities for North-South</w:t>
      </w:r>
      <w:r w:rsidR="00AA4BB1" w:rsidRPr="00381E08">
        <w:t xml:space="preserve">, </w:t>
      </w:r>
      <w:r w:rsidRPr="00381E08">
        <w:t>South-South</w:t>
      </w:r>
      <w:r w:rsidR="7988CBC9" w:rsidRPr="00381E08">
        <w:t>, South-North</w:t>
      </w:r>
      <w:r w:rsidR="00921081" w:rsidRPr="00381E08">
        <w:t>,</w:t>
      </w:r>
      <w:r w:rsidR="7988CBC9" w:rsidRPr="00381E08">
        <w:t xml:space="preserve"> North-North</w:t>
      </w:r>
      <w:r w:rsidR="00AA4BB1" w:rsidRPr="00381E08">
        <w:t xml:space="preserve"> and triangular</w:t>
      </w:r>
      <w:r w:rsidRPr="00381E08">
        <w:t xml:space="preserve"> cooperation</w:t>
      </w:r>
      <w:r w:rsidR="000F2C67" w:rsidRPr="00381E08">
        <w:t>.</w:t>
      </w:r>
    </w:p>
    <w:p w14:paraId="1DF1350B" w14:textId="7FDA3FC4" w:rsidR="00CA0938" w:rsidRPr="00381E08" w:rsidRDefault="00150539" w:rsidP="00A271FF">
      <w:pPr>
        <w:pStyle w:val="Para1"/>
        <w:numPr>
          <w:ilvl w:val="0"/>
          <w:numId w:val="36"/>
        </w:numPr>
        <w:suppressLineNumbers/>
        <w:tabs>
          <w:tab w:val="left" w:pos="720"/>
        </w:tabs>
        <w:suppressAutoHyphens/>
        <w:snapToGrid w:val="0"/>
        <w:ind w:left="0" w:firstLine="0"/>
      </w:pPr>
      <w:r w:rsidRPr="00381E08">
        <w:t>All</w:t>
      </w:r>
      <w:r w:rsidR="003E75B5" w:rsidRPr="00381E08">
        <w:t xml:space="preserve"> </w:t>
      </w:r>
      <w:r w:rsidR="00B4635A" w:rsidRPr="00A271FF">
        <w:rPr>
          <w:rFonts w:asciiTheme="majorBidi" w:hAnsiTheme="majorBidi" w:cstheme="majorBidi"/>
        </w:rPr>
        <w:t>actors</w:t>
      </w:r>
      <w:r w:rsidR="003E75B5" w:rsidRPr="00381E08">
        <w:t xml:space="preserve"> </w:t>
      </w:r>
      <w:r w:rsidRPr="00381E08">
        <w:t xml:space="preserve">have a role to play in supporting capacity-building and development efforts for </w:t>
      </w:r>
      <w:r w:rsidR="001603D9" w:rsidRPr="00381E08">
        <w:t xml:space="preserve">the implementation of </w:t>
      </w:r>
      <w:r w:rsidRPr="00381E08">
        <w:t>the Protocol</w:t>
      </w:r>
      <w:r w:rsidR="00D21D0A" w:rsidRPr="00381E08">
        <w:t xml:space="preserve"> and </w:t>
      </w:r>
      <w:r w:rsidR="00EA4983" w:rsidRPr="00381E08">
        <w:t xml:space="preserve">access and benefit-sharing </w:t>
      </w:r>
      <w:r w:rsidR="00D21D0A" w:rsidRPr="00381E08">
        <w:t>more generally</w:t>
      </w:r>
      <w:r w:rsidRPr="00381E08">
        <w:t>. Box</w:t>
      </w:r>
      <w:r w:rsidRPr="00A271FF">
        <w:t xml:space="preserve"> 2 </w:t>
      </w:r>
      <w:r w:rsidR="001603D9" w:rsidRPr="00A271FF">
        <w:t>c</w:t>
      </w:r>
      <w:r w:rsidR="001603D9" w:rsidRPr="00381E08">
        <w:t xml:space="preserve">ontains an </w:t>
      </w:r>
      <w:r w:rsidRPr="00381E08">
        <w:t xml:space="preserve">outline </w:t>
      </w:r>
      <w:r w:rsidR="001603D9" w:rsidRPr="00381E08">
        <w:t xml:space="preserve">of </w:t>
      </w:r>
      <w:r w:rsidRPr="00381E08">
        <w:t xml:space="preserve">some of the </w:t>
      </w:r>
      <w:r w:rsidR="00112CCC" w:rsidRPr="00381E08">
        <w:t>contributions</w:t>
      </w:r>
      <w:r w:rsidRPr="00381E08">
        <w:t xml:space="preserve"> th</w:t>
      </w:r>
      <w:r w:rsidR="00FD1D92" w:rsidRPr="00381E08">
        <w:t>at</w:t>
      </w:r>
      <w:r w:rsidRPr="00381E08">
        <w:t xml:space="preserve"> different stakeholders can </w:t>
      </w:r>
      <w:r w:rsidR="007C1699" w:rsidRPr="00381E08">
        <w:t>make</w:t>
      </w:r>
      <w:r w:rsidRPr="00381E08">
        <w:t>.</w:t>
      </w:r>
    </w:p>
    <w:p w14:paraId="365B76EF" w14:textId="77777777" w:rsidR="004567CF" w:rsidRPr="00381E08" w:rsidRDefault="004567CF" w:rsidP="00AA4BB1">
      <w:pPr>
        <w:jc w:val="left"/>
      </w:pPr>
    </w:p>
    <w:tbl>
      <w:tblPr>
        <w:tblStyle w:val="TableGrid"/>
        <w:tblW w:w="10260" w:type="dxa"/>
        <w:tblInd w:w="-275" w:type="dxa"/>
        <w:tblLook w:val="04A0" w:firstRow="1" w:lastRow="0" w:firstColumn="1" w:lastColumn="0" w:noHBand="0" w:noVBand="1"/>
      </w:tblPr>
      <w:tblGrid>
        <w:gridCol w:w="5310"/>
        <w:gridCol w:w="4950"/>
      </w:tblGrid>
      <w:tr w:rsidR="00A7543C" w:rsidRPr="00381E08" w14:paraId="500DB291" w14:textId="77777777" w:rsidTr="00CD4111">
        <w:tc>
          <w:tcPr>
            <w:tcW w:w="10260" w:type="dxa"/>
            <w:gridSpan w:val="2"/>
          </w:tcPr>
          <w:p w14:paraId="7ADB7468" w14:textId="39D44A7B" w:rsidR="00A7543C" w:rsidRPr="00381E08" w:rsidRDefault="00A7543C" w:rsidP="00A271FF">
            <w:pPr>
              <w:spacing w:after="120"/>
              <w:jc w:val="left"/>
              <w:rPr>
                <w:b/>
                <w:bCs/>
              </w:rPr>
            </w:pPr>
            <w:r w:rsidRPr="00A271FF">
              <w:t>Box 2</w:t>
            </w:r>
            <w:r w:rsidR="0026468C" w:rsidRPr="00A271FF">
              <w:br/>
            </w:r>
            <w:r w:rsidR="0026468C" w:rsidRPr="00381E08">
              <w:rPr>
                <w:b/>
                <w:bCs/>
              </w:rPr>
              <w:t>E</w:t>
            </w:r>
            <w:r w:rsidRPr="00381E08">
              <w:rPr>
                <w:b/>
                <w:bCs/>
              </w:rPr>
              <w:t xml:space="preserve">xamples of roles and contributions of different </w:t>
            </w:r>
            <w:r w:rsidR="00B4635A" w:rsidRPr="00381E08">
              <w:rPr>
                <w:b/>
                <w:bCs/>
              </w:rPr>
              <w:t>actors</w:t>
            </w:r>
          </w:p>
        </w:tc>
      </w:tr>
      <w:tr w:rsidR="00A7543C" w:rsidRPr="00381E08" w14:paraId="184402E4" w14:textId="77777777" w:rsidTr="00CD4111">
        <w:tc>
          <w:tcPr>
            <w:tcW w:w="5310" w:type="dxa"/>
          </w:tcPr>
          <w:p w14:paraId="38883706" w14:textId="77777777" w:rsidR="00A7543C" w:rsidRPr="00381E08" w:rsidRDefault="00A7543C" w:rsidP="001A2C6E">
            <w:pPr>
              <w:jc w:val="left"/>
              <w:rPr>
                <w:b/>
                <w:bCs/>
                <w:sz w:val="20"/>
                <w:szCs w:val="20"/>
              </w:rPr>
            </w:pPr>
            <w:r w:rsidRPr="00381E08">
              <w:rPr>
                <w:b/>
                <w:bCs/>
                <w:sz w:val="20"/>
                <w:szCs w:val="20"/>
              </w:rPr>
              <w:t>Governments</w:t>
            </w:r>
          </w:p>
          <w:p w14:paraId="5CB3AC8E" w14:textId="203A2B59" w:rsidR="00A7543C" w:rsidRPr="00381E08" w:rsidRDefault="00A7543C" w:rsidP="00A271FF">
            <w:pPr>
              <w:pStyle w:val="ListParagraph"/>
              <w:numPr>
                <w:ilvl w:val="0"/>
                <w:numId w:val="21"/>
              </w:numPr>
              <w:ind w:left="446"/>
              <w:jc w:val="left"/>
              <w:rPr>
                <w:sz w:val="20"/>
                <w:szCs w:val="20"/>
              </w:rPr>
            </w:pPr>
            <w:r w:rsidRPr="00381E08">
              <w:rPr>
                <w:sz w:val="20"/>
                <w:szCs w:val="20"/>
              </w:rPr>
              <w:t xml:space="preserve">Integrate capacity-building and development plans and programmes for the </w:t>
            </w:r>
            <w:r w:rsidR="00E8713B">
              <w:rPr>
                <w:sz w:val="20"/>
                <w:szCs w:val="20"/>
              </w:rPr>
              <w:t xml:space="preserve">Nagoya </w:t>
            </w:r>
            <w:r w:rsidRPr="00381E08">
              <w:rPr>
                <w:sz w:val="20"/>
                <w:szCs w:val="20"/>
              </w:rPr>
              <w:t>Protocol in national biodiversity strategies</w:t>
            </w:r>
            <w:r w:rsidR="757B7A47" w:rsidRPr="00381E08">
              <w:rPr>
                <w:sz w:val="20"/>
                <w:szCs w:val="20"/>
              </w:rPr>
              <w:t xml:space="preserve"> and financing plans</w:t>
            </w:r>
            <w:r w:rsidR="00AA5408" w:rsidRPr="00381E08">
              <w:rPr>
                <w:sz w:val="20"/>
                <w:szCs w:val="20"/>
              </w:rPr>
              <w:t>.</w:t>
            </w:r>
          </w:p>
          <w:p w14:paraId="73EFB972" w14:textId="729DC6ED" w:rsidR="00A7543C" w:rsidRPr="00381E08" w:rsidRDefault="00A7543C" w:rsidP="00A271FF">
            <w:pPr>
              <w:pStyle w:val="ListParagraph"/>
              <w:numPr>
                <w:ilvl w:val="0"/>
                <w:numId w:val="21"/>
              </w:numPr>
              <w:ind w:left="446"/>
              <w:jc w:val="left"/>
              <w:rPr>
                <w:sz w:val="20"/>
                <w:szCs w:val="20"/>
              </w:rPr>
            </w:pPr>
            <w:r w:rsidRPr="00381E08">
              <w:rPr>
                <w:sz w:val="20"/>
                <w:szCs w:val="20"/>
              </w:rPr>
              <w:t>Include capacity-building and development in organizational budgets and strategic planning</w:t>
            </w:r>
            <w:r w:rsidR="00AA5408" w:rsidRPr="00381E08">
              <w:rPr>
                <w:sz w:val="20"/>
                <w:szCs w:val="20"/>
              </w:rPr>
              <w:t>.</w:t>
            </w:r>
          </w:p>
          <w:p w14:paraId="4EAA3FE7" w14:textId="29E56AE2" w:rsidR="00A7543C" w:rsidRPr="00381E08" w:rsidRDefault="00A7543C" w:rsidP="00A271FF">
            <w:pPr>
              <w:pStyle w:val="ListParagraph"/>
              <w:numPr>
                <w:ilvl w:val="0"/>
                <w:numId w:val="21"/>
              </w:numPr>
              <w:ind w:left="446"/>
              <w:jc w:val="left"/>
              <w:rPr>
                <w:sz w:val="20"/>
                <w:szCs w:val="20"/>
              </w:rPr>
            </w:pPr>
            <w:r w:rsidRPr="00381E08">
              <w:rPr>
                <w:sz w:val="20"/>
                <w:szCs w:val="20"/>
              </w:rPr>
              <w:t xml:space="preserve">Support the creation and strengthening of </w:t>
            </w:r>
            <w:r w:rsidR="0029290D" w:rsidRPr="00381E08">
              <w:rPr>
                <w:sz w:val="20"/>
                <w:szCs w:val="20"/>
              </w:rPr>
              <w:t xml:space="preserve">the </w:t>
            </w:r>
            <w:r w:rsidRPr="00381E08">
              <w:rPr>
                <w:sz w:val="20"/>
                <w:szCs w:val="20"/>
              </w:rPr>
              <w:t>capacities of competent national authorities and checkpoints</w:t>
            </w:r>
            <w:r w:rsidR="00AA5408" w:rsidRPr="00381E08">
              <w:rPr>
                <w:sz w:val="20"/>
                <w:szCs w:val="20"/>
              </w:rPr>
              <w:t>.</w:t>
            </w:r>
          </w:p>
          <w:p w14:paraId="74625390" w14:textId="43963128" w:rsidR="00A7543C" w:rsidRPr="00381E08" w:rsidRDefault="00A81885" w:rsidP="00A271FF">
            <w:pPr>
              <w:pStyle w:val="ListParagraph"/>
              <w:numPr>
                <w:ilvl w:val="0"/>
                <w:numId w:val="21"/>
              </w:numPr>
              <w:ind w:left="446"/>
              <w:jc w:val="left"/>
              <w:rPr>
                <w:sz w:val="20"/>
                <w:szCs w:val="20"/>
              </w:rPr>
            </w:pPr>
            <w:r w:rsidRPr="00381E08">
              <w:rPr>
                <w:sz w:val="20"/>
                <w:szCs w:val="20"/>
              </w:rPr>
              <w:t>Support capa</w:t>
            </w:r>
            <w:r w:rsidR="00A7543C" w:rsidRPr="00381E08">
              <w:rPr>
                <w:sz w:val="20"/>
                <w:szCs w:val="20"/>
              </w:rPr>
              <w:t>city-building and development programm</w:t>
            </w:r>
            <w:r w:rsidR="00090A61" w:rsidRPr="00381E08">
              <w:rPr>
                <w:sz w:val="20"/>
                <w:szCs w:val="20"/>
              </w:rPr>
              <w:t>es</w:t>
            </w:r>
            <w:r w:rsidR="00A7543C" w:rsidRPr="00381E08">
              <w:rPr>
                <w:sz w:val="20"/>
                <w:szCs w:val="20"/>
              </w:rPr>
              <w:t xml:space="preserve"> for</w:t>
            </w:r>
            <w:r w:rsidR="00090A61" w:rsidRPr="00381E08">
              <w:rPr>
                <w:sz w:val="20"/>
                <w:szCs w:val="20"/>
              </w:rPr>
              <w:t xml:space="preserve"> implementing</w:t>
            </w:r>
            <w:r w:rsidR="00A7543C" w:rsidRPr="00381E08">
              <w:rPr>
                <w:sz w:val="20"/>
                <w:szCs w:val="20"/>
              </w:rPr>
              <w:t xml:space="preserve"> the Protocol </w:t>
            </w:r>
            <w:r w:rsidRPr="00381E08">
              <w:rPr>
                <w:sz w:val="20"/>
                <w:szCs w:val="20"/>
              </w:rPr>
              <w:t>by providing</w:t>
            </w:r>
            <w:r w:rsidR="00A7543C" w:rsidRPr="00381E08">
              <w:rPr>
                <w:sz w:val="20"/>
                <w:szCs w:val="20"/>
              </w:rPr>
              <w:t xml:space="preserve"> funds f</w:t>
            </w:r>
            <w:r w:rsidRPr="00381E08">
              <w:rPr>
                <w:sz w:val="20"/>
                <w:szCs w:val="20"/>
              </w:rPr>
              <w:t>or</w:t>
            </w:r>
            <w:r w:rsidR="00A7543C" w:rsidRPr="00381E08">
              <w:rPr>
                <w:sz w:val="20"/>
                <w:szCs w:val="20"/>
              </w:rPr>
              <w:t xml:space="preserve"> bilateral and multilateral cooperation</w:t>
            </w:r>
            <w:r w:rsidR="00AA5408" w:rsidRPr="00381E08">
              <w:rPr>
                <w:sz w:val="20"/>
                <w:szCs w:val="20"/>
              </w:rPr>
              <w:t>.</w:t>
            </w:r>
          </w:p>
          <w:p w14:paraId="3603F624" w14:textId="73E89B07" w:rsidR="00A7543C" w:rsidRPr="00381E08" w:rsidRDefault="00A7543C" w:rsidP="00A271FF">
            <w:pPr>
              <w:pStyle w:val="ListParagraph"/>
              <w:numPr>
                <w:ilvl w:val="0"/>
                <w:numId w:val="21"/>
              </w:numPr>
              <w:ind w:left="446"/>
              <w:jc w:val="left"/>
              <w:rPr>
                <w:sz w:val="20"/>
                <w:szCs w:val="20"/>
              </w:rPr>
            </w:pPr>
            <w:r w:rsidRPr="00381E08">
              <w:rPr>
                <w:sz w:val="20"/>
                <w:szCs w:val="20"/>
              </w:rPr>
              <w:t xml:space="preserve">Establish national grants to support research and development </w:t>
            </w:r>
            <w:r w:rsidR="00E04EF9" w:rsidRPr="00381E08">
              <w:rPr>
                <w:sz w:val="20"/>
                <w:szCs w:val="20"/>
              </w:rPr>
              <w:t xml:space="preserve">and academic </w:t>
            </w:r>
            <w:r w:rsidR="00D73E67" w:rsidRPr="00381E08">
              <w:rPr>
                <w:sz w:val="20"/>
                <w:szCs w:val="20"/>
              </w:rPr>
              <w:t>program</w:t>
            </w:r>
            <w:r w:rsidR="00193FFD" w:rsidRPr="00381E08">
              <w:rPr>
                <w:sz w:val="20"/>
                <w:szCs w:val="20"/>
              </w:rPr>
              <w:t>me</w:t>
            </w:r>
            <w:r w:rsidR="00D73E67" w:rsidRPr="00381E08">
              <w:rPr>
                <w:sz w:val="20"/>
                <w:szCs w:val="20"/>
              </w:rPr>
              <w:t xml:space="preserve">s related to </w:t>
            </w:r>
            <w:r w:rsidR="00193FFD" w:rsidRPr="00381E08">
              <w:rPr>
                <w:sz w:val="20"/>
                <w:szCs w:val="20"/>
              </w:rPr>
              <w:t>access and benefit-sharing</w:t>
            </w:r>
            <w:r w:rsidR="00AA5408" w:rsidRPr="00381E08">
              <w:rPr>
                <w:sz w:val="20"/>
                <w:szCs w:val="20"/>
              </w:rPr>
              <w:t>.</w:t>
            </w:r>
          </w:p>
          <w:p w14:paraId="13898BE7" w14:textId="3D905108" w:rsidR="00A7543C" w:rsidRPr="00381E08" w:rsidRDefault="711B9239" w:rsidP="00A271FF">
            <w:pPr>
              <w:pStyle w:val="ListParagraph"/>
              <w:numPr>
                <w:ilvl w:val="0"/>
                <w:numId w:val="21"/>
              </w:numPr>
              <w:ind w:left="446"/>
              <w:jc w:val="left"/>
              <w:rPr>
                <w:sz w:val="20"/>
                <w:szCs w:val="20"/>
              </w:rPr>
            </w:pPr>
            <w:r w:rsidRPr="00381E08">
              <w:rPr>
                <w:sz w:val="20"/>
                <w:szCs w:val="20"/>
              </w:rPr>
              <w:t xml:space="preserve">Integrate </w:t>
            </w:r>
            <w:r w:rsidR="00193FFD" w:rsidRPr="00381E08">
              <w:rPr>
                <w:sz w:val="20"/>
                <w:szCs w:val="20"/>
              </w:rPr>
              <w:t xml:space="preserve">access and benefit-sharing </w:t>
            </w:r>
            <w:r w:rsidRPr="00381E08">
              <w:rPr>
                <w:sz w:val="20"/>
                <w:szCs w:val="20"/>
              </w:rPr>
              <w:t>in the basic education curricula</w:t>
            </w:r>
            <w:r w:rsidR="00AA5408" w:rsidRPr="00381E08">
              <w:rPr>
                <w:sz w:val="20"/>
                <w:szCs w:val="20"/>
              </w:rPr>
              <w:t>.</w:t>
            </w:r>
          </w:p>
          <w:p w14:paraId="75DA833B" w14:textId="6481728D" w:rsidR="00A7543C" w:rsidRPr="00381E08" w:rsidRDefault="0D3CAB06" w:rsidP="00A271FF">
            <w:pPr>
              <w:pStyle w:val="ListParagraph"/>
              <w:numPr>
                <w:ilvl w:val="0"/>
                <w:numId w:val="21"/>
              </w:numPr>
              <w:ind w:left="446"/>
              <w:jc w:val="left"/>
              <w:rPr>
                <w:sz w:val="20"/>
                <w:szCs w:val="20"/>
              </w:rPr>
            </w:pPr>
            <w:r w:rsidRPr="00381E08">
              <w:rPr>
                <w:sz w:val="20"/>
                <w:szCs w:val="20"/>
              </w:rPr>
              <w:t xml:space="preserve">Ensure </w:t>
            </w:r>
            <w:r w:rsidR="00193FFD" w:rsidRPr="00381E08">
              <w:rPr>
                <w:sz w:val="20"/>
                <w:szCs w:val="20"/>
              </w:rPr>
              <w:t xml:space="preserve">access and benefit-sharing </w:t>
            </w:r>
            <w:r w:rsidRPr="00381E08">
              <w:rPr>
                <w:sz w:val="20"/>
                <w:szCs w:val="20"/>
              </w:rPr>
              <w:t xml:space="preserve">knowledge management and retention at </w:t>
            </w:r>
            <w:r w:rsidR="00F62D25" w:rsidRPr="00381E08">
              <w:rPr>
                <w:sz w:val="20"/>
                <w:szCs w:val="20"/>
              </w:rPr>
              <w:t xml:space="preserve">the </w:t>
            </w:r>
            <w:r w:rsidRPr="00381E08">
              <w:rPr>
                <w:sz w:val="20"/>
                <w:szCs w:val="20"/>
              </w:rPr>
              <w:t>national level</w:t>
            </w:r>
            <w:r w:rsidR="00AA5408" w:rsidRPr="00381E08">
              <w:rPr>
                <w:sz w:val="20"/>
                <w:szCs w:val="20"/>
              </w:rPr>
              <w:t>.</w:t>
            </w:r>
          </w:p>
          <w:p w14:paraId="260D0176" w14:textId="5DC04274" w:rsidR="00A7543C" w:rsidRPr="00381E08" w:rsidRDefault="6954B5DF" w:rsidP="00A271FF">
            <w:pPr>
              <w:pStyle w:val="ListParagraph"/>
              <w:numPr>
                <w:ilvl w:val="0"/>
                <w:numId w:val="21"/>
              </w:numPr>
              <w:ind w:left="446"/>
              <w:jc w:val="left"/>
              <w:rPr>
                <w:sz w:val="20"/>
                <w:szCs w:val="20"/>
              </w:rPr>
            </w:pPr>
            <w:r w:rsidRPr="00381E08">
              <w:rPr>
                <w:sz w:val="20"/>
                <w:szCs w:val="20"/>
              </w:rPr>
              <w:t xml:space="preserve">Organize, </w:t>
            </w:r>
            <w:proofErr w:type="gramStart"/>
            <w:r w:rsidRPr="00381E08">
              <w:rPr>
                <w:sz w:val="20"/>
                <w:szCs w:val="20"/>
              </w:rPr>
              <w:t>convene</w:t>
            </w:r>
            <w:proofErr w:type="gramEnd"/>
            <w:r w:rsidRPr="00381E08">
              <w:rPr>
                <w:sz w:val="20"/>
                <w:szCs w:val="20"/>
              </w:rPr>
              <w:t xml:space="preserve"> and participate in strategic conferences, symposi</w:t>
            </w:r>
            <w:r w:rsidR="00383B28" w:rsidRPr="00381E08">
              <w:rPr>
                <w:sz w:val="20"/>
                <w:szCs w:val="20"/>
              </w:rPr>
              <w:t>ums</w:t>
            </w:r>
            <w:r w:rsidRPr="00381E08">
              <w:rPr>
                <w:sz w:val="20"/>
                <w:szCs w:val="20"/>
              </w:rPr>
              <w:t>, round</w:t>
            </w:r>
            <w:r w:rsidR="00383B28" w:rsidRPr="00381E08">
              <w:rPr>
                <w:sz w:val="20"/>
                <w:szCs w:val="20"/>
              </w:rPr>
              <w:t xml:space="preserve"> </w:t>
            </w:r>
            <w:r w:rsidRPr="00381E08">
              <w:rPr>
                <w:sz w:val="20"/>
                <w:szCs w:val="20"/>
              </w:rPr>
              <w:t>table</w:t>
            </w:r>
            <w:r w:rsidR="00383B28" w:rsidRPr="00381E08">
              <w:rPr>
                <w:sz w:val="20"/>
                <w:szCs w:val="20"/>
              </w:rPr>
              <w:t>s</w:t>
            </w:r>
            <w:r w:rsidRPr="00381E08">
              <w:rPr>
                <w:sz w:val="20"/>
                <w:szCs w:val="20"/>
              </w:rPr>
              <w:t xml:space="preserve"> and other exchanges on </w:t>
            </w:r>
            <w:r w:rsidR="00B214FF" w:rsidRPr="00381E08">
              <w:rPr>
                <w:sz w:val="20"/>
                <w:szCs w:val="20"/>
              </w:rPr>
              <w:t xml:space="preserve">access and benefit-sharing </w:t>
            </w:r>
            <w:r w:rsidR="00383B28" w:rsidRPr="00381E08">
              <w:rPr>
                <w:sz w:val="20"/>
                <w:szCs w:val="20"/>
              </w:rPr>
              <w:t xml:space="preserve">at the </w:t>
            </w:r>
            <w:r w:rsidRPr="00381E08">
              <w:rPr>
                <w:sz w:val="20"/>
                <w:szCs w:val="20"/>
              </w:rPr>
              <w:t>national and international</w:t>
            </w:r>
            <w:r w:rsidR="00383B28" w:rsidRPr="00381E08">
              <w:rPr>
                <w:sz w:val="20"/>
                <w:szCs w:val="20"/>
              </w:rPr>
              <w:t xml:space="preserve"> levels</w:t>
            </w:r>
            <w:r w:rsidR="00AA5408" w:rsidRPr="00381E08">
              <w:rPr>
                <w:sz w:val="20"/>
                <w:szCs w:val="20"/>
              </w:rPr>
              <w:t>.</w:t>
            </w:r>
          </w:p>
          <w:p w14:paraId="444100AE" w14:textId="78562A7F" w:rsidR="00A7543C" w:rsidRPr="00381E08" w:rsidRDefault="004A653A" w:rsidP="00A271FF">
            <w:pPr>
              <w:pStyle w:val="ListParagraph"/>
              <w:numPr>
                <w:ilvl w:val="0"/>
                <w:numId w:val="21"/>
              </w:numPr>
              <w:ind w:left="446"/>
              <w:jc w:val="left"/>
              <w:rPr>
                <w:sz w:val="20"/>
                <w:szCs w:val="20"/>
                <w:lang w:val="en-US"/>
              </w:rPr>
            </w:pPr>
            <w:r w:rsidRPr="00381E08">
              <w:rPr>
                <w:sz w:val="20"/>
                <w:szCs w:val="20"/>
              </w:rPr>
              <w:t>Ensure</w:t>
            </w:r>
            <w:r w:rsidR="009B6F82" w:rsidRPr="00381E08">
              <w:rPr>
                <w:sz w:val="20"/>
                <w:szCs w:val="20"/>
              </w:rPr>
              <w:t xml:space="preserve"> </w:t>
            </w:r>
            <w:r w:rsidR="008829E5" w:rsidRPr="00381E08">
              <w:rPr>
                <w:sz w:val="20"/>
                <w:szCs w:val="20"/>
              </w:rPr>
              <w:t xml:space="preserve">that </w:t>
            </w:r>
            <w:r w:rsidR="009B6F82" w:rsidRPr="00381E08">
              <w:rPr>
                <w:sz w:val="20"/>
                <w:szCs w:val="20"/>
              </w:rPr>
              <w:t>available</w:t>
            </w:r>
            <w:r w:rsidRPr="00381E08">
              <w:rPr>
                <w:sz w:val="20"/>
                <w:szCs w:val="20"/>
              </w:rPr>
              <w:t xml:space="preserve"> </w:t>
            </w:r>
            <w:r w:rsidR="009B6F82" w:rsidRPr="00381E08">
              <w:rPr>
                <w:sz w:val="20"/>
                <w:szCs w:val="20"/>
              </w:rPr>
              <w:t xml:space="preserve">relevant </w:t>
            </w:r>
            <w:r w:rsidR="00D5787F" w:rsidRPr="00381E08">
              <w:rPr>
                <w:sz w:val="20"/>
                <w:szCs w:val="20"/>
              </w:rPr>
              <w:t xml:space="preserve">and </w:t>
            </w:r>
            <w:r w:rsidR="00CD3D08" w:rsidRPr="00381E08">
              <w:rPr>
                <w:sz w:val="20"/>
                <w:szCs w:val="20"/>
              </w:rPr>
              <w:t>mandatory</w:t>
            </w:r>
            <w:r w:rsidR="00D5787F" w:rsidRPr="00381E08">
              <w:rPr>
                <w:sz w:val="20"/>
                <w:szCs w:val="20"/>
              </w:rPr>
              <w:t xml:space="preserve"> </w:t>
            </w:r>
            <w:r w:rsidR="001E0D0D" w:rsidRPr="00381E08">
              <w:rPr>
                <w:sz w:val="20"/>
                <w:szCs w:val="20"/>
              </w:rPr>
              <w:t xml:space="preserve">national </w:t>
            </w:r>
            <w:r w:rsidR="009B6F82" w:rsidRPr="00381E08">
              <w:rPr>
                <w:sz w:val="20"/>
                <w:szCs w:val="20"/>
              </w:rPr>
              <w:t>information</w:t>
            </w:r>
            <w:r w:rsidR="001E0D0D" w:rsidRPr="00381E08">
              <w:rPr>
                <w:sz w:val="20"/>
                <w:szCs w:val="20"/>
              </w:rPr>
              <w:t xml:space="preserve"> </w:t>
            </w:r>
            <w:r w:rsidR="009B6F82" w:rsidRPr="00381E08">
              <w:rPr>
                <w:sz w:val="20"/>
                <w:szCs w:val="20"/>
              </w:rPr>
              <w:t>is published and kept up</w:t>
            </w:r>
            <w:r w:rsidR="00AC373B">
              <w:rPr>
                <w:sz w:val="20"/>
                <w:szCs w:val="20"/>
              </w:rPr>
              <w:t xml:space="preserve"> </w:t>
            </w:r>
            <w:r w:rsidR="009B6F82" w:rsidRPr="00381E08">
              <w:rPr>
                <w:sz w:val="20"/>
                <w:szCs w:val="20"/>
              </w:rPr>
              <w:t>to</w:t>
            </w:r>
            <w:r w:rsidR="00AC373B">
              <w:rPr>
                <w:sz w:val="20"/>
                <w:szCs w:val="20"/>
              </w:rPr>
              <w:t xml:space="preserve"> </w:t>
            </w:r>
            <w:r w:rsidR="009B6F82" w:rsidRPr="00381E08">
              <w:rPr>
                <w:sz w:val="20"/>
                <w:szCs w:val="20"/>
              </w:rPr>
              <w:t xml:space="preserve">date on the </w:t>
            </w:r>
            <w:r w:rsidR="00B214FF" w:rsidRPr="00381E08">
              <w:rPr>
                <w:sz w:val="20"/>
                <w:szCs w:val="20"/>
              </w:rPr>
              <w:t xml:space="preserve">Access and Benefit-sharing </w:t>
            </w:r>
            <w:r w:rsidR="00E20018" w:rsidRPr="00381E08">
              <w:rPr>
                <w:sz w:val="20"/>
                <w:szCs w:val="20"/>
              </w:rPr>
              <w:t>Clearing-House</w:t>
            </w:r>
            <w:r w:rsidR="008829E5" w:rsidRPr="00381E08">
              <w:rPr>
                <w:sz w:val="20"/>
                <w:szCs w:val="20"/>
              </w:rPr>
              <w:t xml:space="preserve"> platform</w:t>
            </w:r>
            <w:r w:rsidR="00AA5408" w:rsidRPr="00381E08">
              <w:rPr>
                <w:sz w:val="20"/>
                <w:szCs w:val="20"/>
              </w:rPr>
              <w:t>.</w:t>
            </w:r>
          </w:p>
          <w:p w14:paraId="7B2CA28F" w14:textId="1CA93A75" w:rsidR="00D87D39" w:rsidRPr="00381E08" w:rsidRDefault="00D87D39" w:rsidP="00A271FF">
            <w:pPr>
              <w:pStyle w:val="ListParagraph"/>
              <w:numPr>
                <w:ilvl w:val="0"/>
                <w:numId w:val="21"/>
              </w:numPr>
              <w:ind w:left="446"/>
              <w:jc w:val="left"/>
              <w:rPr>
                <w:sz w:val="20"/>
                <w:szCs w:val="20"/>
                <w:lang w:val="en-US"/>
              </w:rPr>
            </w:pPr>
            <w:r w:rsidRPr="00381E08">
              <w:rPr>
                <w:kern w:val="22"/>
                <w:sz w:val="20"/>
                <w:szCs w:val="20"/>
              </w:rPr>
              <w:t xml:space="preserve">Endorse community protocols, </w:t>
            </w:r>
            <w:proofErr w:type="gramStart"/>
            <w:r w:rsidRPr="00381E08">
              <w:rPr>
                <w:kern w:val="22"/>
                <w:sz w:val="20"/>
                <w:szCs w:val="20"/>
              </w:rPr>
              <w:t>procedures</w:t>
            </w:r>
            <w:proofErr w:type="gramEnd"/>
            <w:r w:rsidRPr="00381E08">
              <w:rPr>
                <w:kern w:val="22"/>
                <w:sz w:val="20"/>
                <w:szCs w:val="20"/>
              </w:rPr>
              <w:t xml:space="preserve"> and customary laws</w:t>
            </w:r>
            <w:r w:rsidR="00A50B90">
              <w:rPr>
                <w:kern w:val="22"/>
                <w:sz w:val="20"/>
                <w:szCs w:val="20"/>
              </w:rPr>
              <w:t>,</w:t>
            </w:r>
            <w:r w:rsidRPr="00A271FF">
              <w:rPr>
                <w:kern w:val="22"/>
                <w:sz w:val="20"/>
                <w:szCs w:val="20"/>
              </w:rPr>
              <w:t xml:space="preserve"> and</w:t>
            </w:r>
            <w:r w:rsidRPr="00381E08">
              <w:rPr>
                <w:kern w:val="22"/>
                <w:sz w:val="20"/>
                <w:szCs w:val="20"/>
              </w:rPr>
              <w:t xml:space="preserve"> integrate </w:t>
            </w:r>
            <w:r w:rsidR="008829E5" w:rsidRPr="00381E08">
              <w:rPr>
                <w:kern w:val="22"/>
                <w:sz w:val="20"/>
                <w:szCs w:val="20"/>
              </w:rPr>
              <w:t xml:space="preserve">and </w:t>
            </w:r>
            <w:r w:rsidRPr="00381E08">
              <w:rPr>
                <w:kern w:val="22"/>
                <w:sz w:val="20"/>
                <w:szCs w:val="20"/>
              </w:rPr>
              <w:t xml:space="preserve">mainstream </w:t>
            </w:r>
            <w:r w:rsidR="008829E5" w:rsidRPr="00381E08">
              <w:rPr>
                <w:kern w:val="22"/>
                <w:sz w:val="20"/>
                <w:szCs w:val="20"/>
              </w:rPr>
              <w:t xml:space="preserve">them </w:t>
            </w:r>
            <w:r w:rsidRPr="00381E08">
              <w:rPr>
                <w:kern w:val="22"/>
                <w:sz w:val="20"/>
                <w:szCs w:val="20"/>
              </w:rPr>
              <w:t>into national legislation</w:t>
            </w:r>
            <w:r w:rsidR="00AA5408" w:rsidRPr="00381E08">
              <w:rPr>
                <w:kern w:val="22"/>
                <w:sz w:val="20"/>
                <w:szCs w:val="20"/>
              </w:rPr>
              <w:t>.</w:t>
            </w:r>
          </w:p>
        </w:tc>
        <w:tc>
          <w:tcPr>
            <w:tcW w:w="4950" w:type="dxa"/>
          </w:tcPr>
          <w:p w14:paraId="27DC5D97" w14:textId="7D771B5D" w:rsidR="00A7543C" w:rsidRPr="00381E08" w:rsidRDefault="0082043E" w:rsidP="0063174F">
            <w:pPr>
              <w:jc w:val="left"/>
              <w:rPr>
                <w:b/>
                <w:bCs/>
                <w:sz w:val="20"/>
                <w:szCs w:val="20"/>
              </w:rPr>
            </w:pPr>
            <w:r w:rsidRPr="00381E08">
              <w:rPr>
                <w:b/>
                <w:bCs/>
                <w:sz w:val="20"/>
                <w:szCs w:val="20"/>
              </w:rPr>
              <w:t>I</w:t>
            </w:r>
            <w:r w:rsidR="0063174F" w:rsidRPr="00381E08">
              <w:rPr>
                <w:b/>
                <w:bCs/>
                <w:sz w:val="20"/>
                <w:szCs w:val="20"/>
              </w:rPr>
              <w:t xml:space="preserve">ndigenous </w:t>
            </w:r>
            <w:r w:rsidR="004B317C" w:rsidRPr="00381E08">
              <w:rPr>
                <w:b/>
                <w:bCs/>
                <w:sz w:val="20"/>
                <w:szCs w:val="20"/>
              </w:rPr>
              <w:t>p</w:t>
            </w:r>
            <w:r w:rsidR="0063174F" w:rsidRPr="00381E08">
              <w:rPr>
                <w:b/>
                <w:bCs/>
                <w:sz w:val="20"/>
                <w:szCs w:val="20"/>
              </w:rPr>
              <w:t>eople</w:t>
            </w:r>
            <w:r w:rsidR="004B317C" w:rsidRPr="00381E08">
              <w:rPr>
                <w:b/>
                <w:bCs/>
                <w:sz w:val="20"/>
                <w:szCs w:val="20"/>
              </w:rPr>
              <w:t>s</w:t>
            </w:r>
            <w:r w:rsidR="0063174F" w:rsidRPr="00381E08">
              <w:rPr>
                <w:b/>
                <w:bCs/>
                <w:sz w:val="20"/>
                <w:szCs w:val="20"/>
              </w:rPr>
              <w:t xml:space="preserve"> and local communities</w:t>
            </w:r>
          </w:p>
          <w:p w14:paraId="43CF1DEB" w14:textId="71F5D303" w:rsidR="000C6577" w:rsidRPr="00381E08" w:rsidRDefault="000C6577" w:rsidP="00A271FF">
            <w:pPr>
              <w:pStyle w:val="ListParagraph"/>
              <w:numPr>
                <w:ilvl w:val="0"/>
                <w:numId w:val="28"/>
              </w:numPr>
              <w:ind w:left="383"/>
              <w:jc w:val="left"/>
              <w:rPr>
                <w:b/>
                <w:bCs/>
                <w:sz w:val="20"/>
                <w:szCs w:val="20"/>
              </w:rPr>
            </w:pPr>
            <w:r w:rsidRPr="00381E08">
              <w:rPr>
                <w:sz w:val="20"/>
                <w:szCs w:val="20"/>
              </w:rPr>
              <w:t>Participate in strategic planning</w:t>
            </w:r>
            <w:r w:rsidR="00011F2F" w:rsidRPr="00381E08">
              <w:rPr>
                <w:sz w:val="20"/>
                <w:szCs w:val="20"/>
              </w:rPr>
              <w:t>,</w:t>
            </w:r>
            <w:r w:rsidRPr="00381E08">
              <w:rPr>
                <w:sz w:val="20"/>
                <w:szCs w:val="20"/>
              </w:rPr>
              <w:t xml:space="preserve"> including capacity assessments</w:t>
            </w:r>
            <w:r w:rsidR="00AA5408" w:rsidRPr="00381E08">
              <w:rPr>
                <w:sz w:val="20"/>
                <w:szCs w:val="20"/>
              </w:rPr>
              <w:t>.</w:t>
            </w:r>
          </w:p>
          <w:p w14:paraId="3943AA1D" w14:textId="233458C5" w:rsidR="00C2688B" w:rsidRPr="00381E08" w:rsidRDefault="00C2688B" w:rsidP="00A271FF">
            <w:pPr>
              <w:pStyle w:val="ListParagraph"/>
              <w:numPr>
                <w:ilvl w:val="0"/>
                <w:numId w:val="28"/>
              </w:numPr>
              <w:ind w:left="383"/>
              <w:jc w:val="left"/>
              <w:rPr>
                <w:sz w:val="20"/>
                <w:szCs w:val="20"/>
              </w:rPr>
            </w:pPr>
            <w:r w:rsidRPr="00381E08">
              <w:rPr>
                <w:sz w:val="20"/>
                <w:szCs w:val="20"/>
              </w:rPr>
              <w:t>Assist in identifying capacity</w:t>
            </w:r>
            <w:r w:rsidR="002424FF" w:rsidRPr="00381E08">
              <w:rPr>
                <w:sz w:val="20"/>
                <w:szCs w:val="20"/>
              </w:rPr>
              <w:t>-</w:t>
            </w:r>
            <w:r w:rsidRPr="00381E08">
              <w:rPr>
                <w:sz w:val="20"/>
                <w:szCs w:val="20"/>
              </w:rPr>
              <w:t>development needs</w:t>
            </w:r>
            <w:r w:rsidR="00AA5408" w:rsidRPr="00381E08">
              <w:rPr>
                <w:sz w:val="20"/>
                <w:szCs w:val="20"/>
              </w:rPr>
              <w:t>.</w:t>
            </w:r>
          </w:p>
          <w:p w14:paraId="3F7B6B07" w14:textId="3458A634" w:rsidR="00745CED" w:rsidRPr="00381E08" w:rsidRDefault="00745CED" w:rsidP="00A271FF">
            <w:pPr>
              <w:pStyle w:val="ListParagraph"/>
              <w:numPr>
                <w:ilvl w:val="0"/>
                <w:numId w:val="28"/>
              </w:numPr>
              <w:ind w:left="383"/>
              <w:jc w:val="left"/>
              <w:rPr>
                <w:b/>
                <w:bCs/>
                <w:sz w:val="20"/>
                <w:szCs w:val="20"/>
              </w:rPr>
            </w:pPr>
            <w:r w:rsidRPr="00381E08">
              <w:rPr>
                <w:sz w:val="20"/>
                <w:szCs w:val="20"/>
              </w:rPr>
              <w:t xml:space="preserve">Advocate </w:t>
            </w:r>
            <w:r w:rsidR="00011F2F" w:rsidRPr="00381E08">
              <w:rPr>
                <w:sz w:val="20"/>
                <w:szCs w:val="20"/>
              </w:rPr>
              <w:t xml:space="preserve">the interests of </w:t>
            </w:r>
            <w:r w:rsidR="00004801" w:rsidRPr="00381E08">
              <w:rPr>
                <w:sz w:val="20"/>
                <w:szCs w:val="20"/>
              </w:rPr>
              <w:t xml:space="preserve">indigenous peoples and local communities </w:t>
            </w:r>
            <w:r w:rsidRPr="00381E08">
              <w:rPr>
                <w:sz w:val="20"/>
                <w:szCs w:val="20"/>
              </w:rPr>
              <w:t>i</w:t>
            </w:r>
            <w:r w:rsidR="00BE31FA" w:rsidRPr="00381E08">
              <w:rPr>
                <w:sz w:val="20"/>
                <w:szCs w:val="20"/>
              </w:rPr>
              <w:t>n the design of capacity-building initiatives</w:t>
            </w:r>
            <w:r w:rsidR="00AA5408" w:rsidRPr="00381E08">
              <w:rPr>
                <w:sz w:val="20"/>
                <w:szCs w:val="20"/>
              </w:rPr>
              <w:t>.</w:t>
            </w:r>
          </w:p>
          <w:p w14:paraId="1A66F875" w14:textId="47ECF6B3" w:rsidR="00116DAB" w:rsidRPr="00381E08" w:rsidRDefault="00116DAB" w:rsidP="00A271FF">
            <w:pPr>
              <w:pStyle w:val="ListParagraph"/>
              <w:numPr>
                <w:ilvl w:val="0"/>
                <w:numId w:val="28"/>
              </w:numPr>
              <w:ind w:left="383"/>
              <w:jc w:val="left"/>
              <w:rPr>
                <w:sz w:val="20"/>
                <w:szCs w:val="20"/>
              </w:rPr>
            </w:pPr>
            <w:r w:rsidRPr="00381E08">
              <w:rPr>
                <w:sz w:val="20"/>
                <w:szCs w:val="20"/>
              </w:rPr>
              <w:t>Raise awareness o</w:t>
            </w:r>
            <w:r w:rsidR="008B631C">
              <w:rPr>
                <w:sz w:val="20"/>
                <w:szCs w:val="20"/>
              </w:rPr>
              <w:t>f</w:t>
            </w:r>
            <w:r w:rsidRPr="00381E08">
              <w:rPr>
                <w:sz w:val="20"/>
                <w:szCs w:val="20"/>
              </w:rPr>
              <w:t xml:space="preserve"> the Protocol and create guidance using culturally appropriate</w:t>
            </w:r>
            <w:r w:rsidR="00EF5BD6" w:rsidRPr="00381E08">
              <w:rPr>
                <w:sz w:val="20"/>
                <w:szCs w:val="20"/>
              </w:rPr>
              <w:t xml:space="preserve"> communication </w:t>
            </w:r>
            <w:r w:rsidR="009D134C" w:rsidRPr="00381E08">
              <w:rPr>
                <w:sz w:val="20"/>
                <w:szCs w:val="20"/>
              </w:rPr>
              <w:t>me</w:t>
            </w:r>
            <w:r w:rsidR="000C6577" w:rsidRPr="00381E08">
              <w:rPr>
                <w:sz w:val="20"/>
                <w:szCs w:val="20"/>
              </w:rPr>
              <w:t>ans</w:t>
            </w:r>
            <w:r w:rsidR="00AA5408" w:rsidRPr="00381E08">
              <w:rPr>
                <w:sz w:val="20"/>
                <w:szCs w:val="20"/>
              </w:rPr>
              <w:t>.</w:t>
            </w:r>
          </w:p>
          <w:p w14:paraId="663E3858" w14:textId="5E5DABFF" w:rsidR="00A7543C" w:rsidRPr="00381E08" w:rsidRDefault="007B359D" w:rsidP="00A271FF">
            <w:pPr>
              <w:pStyle w:val="ListParagraph"/>
              <w:numPr>
                <w:ilvl w:val="0"/>
                <w:numId w:val="28"/>
              </w:numPr>
              <w:ind w:left="383"/>
              <w:jc w:val="left"/>
              <w:rPr>
                <w:b/>
                <w:bCs/>
                <w:sz w:val="20"/>
                <w:szCs w:val="20"/>
              </w:rPr>
            </w:pPr>
            <w:r w:rsidRPr="00381E08">
              <w:rPr>
                <w:sz w:val="20"/>
                <w:szCs w:val="20"/>
              </w:rPr>
              <w:t xml:space="preserve">Develop </w:t>
            </w:r>
            <w:r w:rsidR="004B317C" w:rsidRPr="00381E08">
              <w:rPr>
                <w:sz w:val="20"/>
                <w:szCs w:val="20"/>
              </w:rPr>
              <w:t xml:space="preserve">training for </w:t>
            </w:r>
            <w:r w:rsidR="0045076B" w:rsidRPr="00381E08">
              <w:rPr>
                <w:sz w:val="20"/>
                <w:szCs w:val="20"/>
              </w:rPr>
              <w:t>indigenous peoples and local communities</w:t>
            </w:r>
            <w:r w:rsidR="0045076B" w:rsidRPr="00381E08" w:rsidDel="0045076B">
              <w:rPr>
                <w:sz w:val="20"/>
                <w:szCs w:val="20"/>
              </w:rPr>
              <w:t xml:space="preserve"> </w:t>
            </w:r>
            <w:r w:rsidR="00F31AB2" w:rsidRPr="00381E08">
              <w:rPr>
                <w:sz w:val="20"/>
                <w:szCs w:val="20"/>
              </w:rPr>
              <w:t>and participate in capacity-building programmes and projects</w:t>
            </w:r>
            <w:r w:rsidR="00AA5408" w:rsidRPr="00381E08">
              <w:rPr>
                <w:sz w:val="20"/>
                <w:szCs w:val="20"/>
              </w:rPr>
              <w:t>.</w:t>
            </w:r>
          </w:p>
          <w:p w14:paraId="574EFBE1" w14:textId="2A1BC751" w:rsidR="00116DAB" w:rsidRPr="00381E08" w:rsidRDefault="00116DAB" w:rsidP="00A271FF">
            <w:pPr>
              <w:pStyle w:val="ListParagraph"/>
              <w:numPr>
                <w:ilvl w:val="0"/>
                <w:numId w:val="28"/>
              </w:numPr>
              <w:ind w:left="383"/>
              <w:jc w:val="left"/>
              <w:rPr>
                <w:sz w:val="20"/>
                <w:szCs w:val="20"/>
              </w:rPr>
            </w:pPr>
            <w:r w:rsidRPr="00381E08">
              <w:rPr>
                <w:sz w:val="20"/>
                <w:szCs w:val="20"/>
              </w:rPr>
              <w:t xml:space="preserve">Facilitate </w:t>
            </w:r>
            <w:r w:rsidR="00F83F2A" w:rsidRPr="00381E08">
              <w:rPr>
                <w:sz w:val="20"/>
                <w:szCs w:val="20"/>
              </w:rPr>
              <w:t xml:space="preserve">the </w:t>
            </w:r>
            <w:r w:rsidRPr="00381E08">
              <w:rPr>
                <w:sz w:val="20"/>
                <w:szCs w:val="20"/>
              </w:rPr>
              <w:t xml:space="preserve">development of biocultural community protocols related to </w:t>
            </w:r>
            <w:r w:rsidR="008D01D2" w:rsidRPr="00381E08">
              <w:rPr>
                <w:sz w:val="20"/>
                <w:szCs w:val="20"/>
              </w:rPr>
              <w:t xml:space="preserve">traditional knowledge </w:t>
            </w:r>
            <w:r w:rsidRPr="00381E08">
              <w:rPr>
                <w:sz w:val="20"/>
                <w:szCs w:val="20"/>
              </w:rPr>
              <w:t xml:space="preserve">associated with </w:t>
            </w:r>
            <w:r w:rsidR="0045076B" w:rsidRPr="00381E08">
              <w:rPr>
                <w:sz w:val="20"/>
                <w:szCs w:val="20"/>
              </w:rPr>
              <w:t>genetic resources</w:t>
            </w:r>
            <w:r w:rsidR="00AA5408" w:rsidRPr="00381E08">
              <w:rPr>
                <w:sz w:val="20"/>
                <w:szCs w:val="20"/>
              </w:rPr>
              <w:t>.</w:t>
            </w:r>
          </w:p>
          <w:p w14:paraId="3D124DFD" w14:textId="30E3C7DD" w:rsidR="004B317C" w:rsidRPr="00381E08" w:rsidRDefault="001061BE" w:rsidP="00A271FF">
            <w:pPr>
              <w:pStyle w:val="ListParagraph"/>
              <w:numPr>
                <w:ilvl w:val="0"/>
                <w:numId w:val="28"/>
              </w:numPr>
              <w:ind w:left="383"/>
              <w:jc w:val="left"/>
              <w:rPr>
                <w:sz w:val="20"/>
                <w:szCs w:val="20"/>
              </w:rPr>
            </w:pPr>
            <w:r w:rsidRPr="00381E08">
              <w:rPr>
                <w:sz w:val="20"/>
                <w:szCs w:val="20"/>
              </w:rPr>
              <w:t xml:space="preserve">Facilitate </w:t>
            </w:r>
            <w:r w:rsidR="00745CED" w:rsidRPr="00381E08">
              <w:rPr>
                <w:sz w:val="20"/>
                <w:szCs w:val="20"/>
              </w:rPr>
              <w:t xml:space="preserve">different ways of learning and generating </w:t>
            </w:r>
            <w:r w:rsidRPr="00381E08">
              <w:rPr>
                <w:sz w:val="20"/>
                <w:szCs w:val="20"/>
              </w:rPr>
              <w:t xml:space="preserve">knowledge </w:t>
            </w:r>
            <w:r w:rsidR="00745CED" w:rsidRPr="00381E08">
              <w:rPr>
                <w:sz w:val="20"/>
                <w:szCs w:val="20"/>
              </w:rPr>
              <w:t xml:space="preserve">in capacity-building and development </w:t>
            </w:r>
            <w:proofErr w:type="gramStart"/>
            <w:r w:rsidR="009956D1" w:rsidRPr="00381E08">
              <w:rPr>
                <w:sz w:val="20"/>
                <w:szCs w:val="20"/>
              </w:rPr>
              <w:t xml:space="preserve">with regard </w:t>
            </w:r>
            <w:r w:rsidR="009956D1" w:rsidRPr="00A271FF">
              <w:rPr>
                <w:sz w:val="20"/>
                <w:szCs w:val="20"/>
              </w:rPr>
              <w:t>to</w:t>
            </w:r>
            <w:proofErr w:type="gramEnd"/>
            <w:r w:rsidR="00745CED" w:rsidRPr="00A271FF">
              <w:rPr>
                <w:sz w:val="20"/>
                <w:szCs w:val="20"/>
              </w:rPr>
              <w:t xml:space="preserve"> </w:t>
            </w:r>
            <w:r w:rsidR="002837EA" w:rsidRPr="00A271FF">
              <w:rPr>
                <w:sz w:val="20"/>
                <w:szCs w:val="20"/>
              </w:rPr>
              <w:t>access</w:t>
            </w:r>
            <w:r w:rsidR="002837EA" w:rsidRPr="00381E08">
              <w:rPr>
                <w:sz w:val="20"/>
                <w:szCs w:val="20"/>
              </w:rPr>
              <w:t xml:space="preserve"> and benefit-sharing</w:t>
            </w:r>
            <w:r w:rsidR="00AA5408" w:rsidRPr="00381E08">
              <w:rPr>
                <w:sz w:val="20"/>
                <w:szCs w:val="20"/>
              </w:rPr>
              <w:t>.</w:t>
            </w:r>
          </w:p>
          <w:p w14:paraId="4BFF3293" w14:textId="2D772F32" w:rsidR="00C2688B" w:rsidRPr="00381E08" w:rsidRDefault="00910482" w:rsidP="00A271FF">
            <w:pPr>
              <w:pStyle w:val="ListParagraph"/>
              <w:numPr>
                <w:ilvl w:val="0"/>
                <w:numId w:val="28"/>
              </w:numPr>
              <w:ind w:left="383"/>
              <w:jc w:val="left"/>
              <w:rPr>
                <w:sz w:val="20"/>
                <w:szCs w:val="20"/>
              </w:rPr>
            </w:pPr>
            <w:r w:rsidRPr="00381E08">
              <w:rPr>
                <w:sz w:val="20"/>
                <w:szCs w:val="20"/>
              </w:rPr>
              <w:t xml:space="preserve">Support the development of </w:t>
            </w:r>
            <w:r w:rsidR="00FA2FC9" w:rsidRPr="00381E08">
              <w:rPr>
                <w:sz w:val="20"/>
                <w:szCs w:val="20"/>
              </w:rPr>
              <w:t>organizational</w:t>
            </w:r>
            <w:r w:rsidR="00AC4D35" w:rsidRPr="00381E08">
              <w:rPr>
                <w:sz w:val="20"/>
                <w:szCs w:val="20"/>
              </w:rPr>
              <w:t xml:space="preserve"> and </w:t>
            </w:r>
            <w:r w:rsidR="003365A7" w:rsidRPr="00381E08">
              <w:rPr>
                <w:sz w:val="20"/>
                <w:szCs w:val="20"/>
              </w:rPr>
              <w:t>modern management</w:t>
            </w:r>
            <w:r w:rsidRPr="00381E08">
              <w:rPr>
                <w:sz w:val="20"/>
                <w:szCs w:val="20"/>
              </w:rPr>
              <w:t xml:space="preserve"> capacities for </w:t>
            </w:r>
            <w:r w:rsidR="0045076B" w:rsidRPr="00381E08">
              <w:rPr>
                <w:sz w:val="20"/>
                <w:szCs w:val="20"/>
              </w:rPr>
              <w:t>indigenous peoples and local communities</w:t>
            </w:r>
            <w:r w:rsidR="00AA5408" w:rsidRPr="00381E08">
              <w:rPr>
                <w:sz w:val="20"/>
                <w:szCs w:val="20"/>
              </w:rPr>
              <w:t>.</w:t>
            </w:r>
          </w:p>
        </w:tc>
      </w:tr>
      <w:tr w:rsidR="00A7543C" w:rsidRPr="00381E08" w14:paraId="694A1597" w14:textId="77777777" w:rsidTr="00CD4111">
        <w:tc>
          <w:tcPr>
            <w:tcW w:w="5310" w:type="dxa"/>
          </w:tcPr>
          <w:p w14:paraId="4077629B" w14:textId="505A56B2" w:rsidR="0063174F" w:rsidRPr="00381E08" w:rsidRDefault="0063174F" w:rsidP="0063174F">
            <w:pPr>
              <w:rPr>
                <w:b/>
                <w:bCs/>
                <w:sz w:val="20"/>
                <w:szCs w:val="20"/>
              </w:rPr>
            </w:pPr>
            <w:r w:rsidRPr="00381E08">
              <w:rPr>
                <w:b/>
                <w:bCs/>
                <w:sz w:val="20"/>
                <w:szCs w:val="20"/>
              </w:rPr>
              <w:lastRenderedPageBreak/>
              <w:t xml:space="preserve">Research community </w:t>
            </w:r>
            <w:r w:rsidR="003365A7" w:rsidRPr="00381E08">
              <w:rPr>
                <w:b/>
                <w:bCs/>
                <w:sz w:val="20"/>
                <w:szCs w:val="20"/>
              </w:rPr>
              <w:t xml:space="preserve">and </w:t>
            </w:r>
            <w:r w:rsidR="00F91A7D" w:rsidRPr="00381E08">
              <w:rPr>
                <w:b/>
                <w:bCs/>
                <w:sz w:val="20"/>
                <w:szCs w:val="20"/>
              </w:rPr>
              <w:t>a</w:t>
            </w:r>
            <w:r w:rsidR="003365A7" w:rsidRPr="00381E08">
              <w:rPr>
                <w:b/>
                <w:bCs/>
                <w:sz w:val="20"/>
                <w:szCs w:val="20"/>
              </w:rPr>
              <w:t>cademia</w:t>
            </w:r>
          </w:p>
          <w:p w14:paraId="3F0EB08C" w14:textId="7F12ED48" w:rsidR="0063174F" w:rsidRPr="00381E08" w:rsidRDefault="0063174F" w:rsidP="00A271FF">
            <w:pPr>
              <w:pStyle w:val="ListParagraph"/>
              <w:numPr>
                <w:ilvl w:val="0"/>
                <w:numId w:val="23"/>
              </w:numPr>
              <w:ind w:left="446"/>
              <w:jc w:val="left"/>
              <w:rPr>
                <w:sz w:val="20"/>
                <w:szCs w:val="20"/>
              </w:rPr>
            </w:pPr>
            <w:r w:rsidRPr="00381E08">
              <w:rPr>
                <w:sz w:val="20"/>
                <w:szCs w:val="20"/>
              </w:rPr>
              <w:t xml:space="preserve">Provide academic </w:t>
            </w:r>
            <w:r w:rsidR="00D23C22">
              <w:rPr>
                <w:sz w:val="20"/>
                <w:szCs w:val="20"/>
              </w:rPr>
              <w:t>options</w:t>
            </w:r>
            <w:r w:rsidR="00D23C22" w:rsidRPr="00381E08">
              <w:rPr>
                <w:sz w:val="20"/>
                <w:szCs w:val="20"/>
              </w:rPr>
              <w:t xml:space="preserve"> </w:t>
            </w:r>
            <w:r w:rsidRPr="00381E08">
              <w:rPr>
                <w:sz w:val="20"/>
                <w:szCs w:val="20"/>
              </w:rPr>
              <w:t xml:space="preserve">to prepare the next generation of </w:t>
            </w:r>
            <w:r w:rsidR="003A08A4" w:rsidRPr="00381E08">
              <w:rPr>
                <w:sz w:val="20"/>
                <w:szCs w:val="20"/>
              </w:rPr>
              <w:t xml:space="preserve">access and benefit-sharing </w:t>
            </w:r>
            <w:r w:rsidRPr="00381E08">
              <w:rPr>
                <w:sz w:val="20"/>
                <w:szCs w:val="20"/>
              </w:rPr>
              <w:t>experts</w:t>
            </w:r>
            <w:r w:rsidR="00AA5408" w:rsidRPr="00381E08">
              <w:rPr>
                <w:sz w:val="20"/>
                <w:szCs w:val="20"/>
              </w:rPr>
              <w:t>.</w:t>
            </w:r>
          </w:p>
          <w:p w14:paraId="3197B557" w14:textId="6C2088FC" w:rsidR="0063174F" w:rsidRPr="00381E08" w:rsidRDefault="0063174F" w:rsidP="00A271FF">
            <w:pPr>
              <w:pStyle w:val="ListParagraph"/>
              <w:numPr>
                <w:ilvl w:val="0"/>
                <w:numId w:val="23"/>
              </w:numPr>
              <w:ind w:left="446"/>
              <w:jc w:val="left"/>
              <w:rPr>
                <w:sz w:val="20"/>
                <w:szCs w:val="20"/>
              </w:rPr>
            </w:pPr>
            <w:r w:rsidRPr="00381E08">
              <w:rPr>
                <w:sz w:val="20"/>
                <w:szCs w:val="20"/>
              </w:rPr>
              <w:t>Raise awareness o</w:t>
            </w:r>
            <w:r w:rsidR="00B76204" w:rsidRPr="00381E08">
              <w:rPr>
                <w:sz w:val="20"/>
                <w:szCs w:val="20"/>
              </w:rPr>
              <w:t>f</w:t>
            </w:r>
            <w:r w:rsidRPr="00381E08">
              <w:rPr>
                <w:sz w:val="20"/>
                <w:szCs w:val="20"/>
              </w:rPr>
              <w:t xml:space="preserve"> the Protocol and create guidance and incentives to support the research community </w:t>
            </w:r>
            <w:r w:rsidR="00B76204" w:rsidRPr="00381E08">
              <w:rPr>
                <w:sz w:val="20"/>
                <w:szCs w:val="20"/>
              </w:rPr>
              <w:t>with</w:t>
            </w:r>
            <w:r w:rsidRPr="00381E08">
              <w:rPr>
                <w:sz w:val="20"/>
                <w:szCs w:val="20"/>
              </w:rPr>
              <w:t xml:space="preserve"> comply</w:t>
            </w:r>
            <w:r w:rsidR="00B76204" w:rsidRPr="00381E08">
              <w:rPr>
                <w:sz w:val="20"/>
                <w:szCs w:val="20"/>
              </w:rPr>
              <w:t>ing</w:t>
            </w:r>
            <w:r w:rsidRPr="00381E08">
              <w:rPr>
                <w:sz w:val="20"/>
                <w:szCs w:val="20"/>
              </w:rPr>
              <w:t xml:space="preserve"> </w:t>
            </w:r>
            <w:r w:rsidR="00965492" w:rsidRPr="00381E08">
              <w:rPr>
                <w:sz w:val="20"/>
                <w:szCs w:val="20"/>
              </w:rPr>
              <w:t>with</w:t>
            </w:r>
            <w:r w:rsidRPr="00381E08">
              <w:rPr>
                <w:sz w:val="20"/>
                <w:szCs w:val="20"/>
              </w:rPr>
              <w:t xml:space="preserve"> </w:t>
            </w:r>
            <w:r w:rsidR="003A08A4" w:rsidRPr="00381E08">
              <w:rPr>
                <w:sz w:val="20"/>
                <w:szCs w:val="20"/>
              </w:rPr>
              <w:t>access and benefit-sh</w:t>
            </w:r>
            <w:r w:rsidR="00F40E7E" w:rsidRPr="00381E08">
              <w:rPr>
                <w:sz w:val="20"/>
                <w:szCs w:val="20"/>
              </w:rPr>
              <w:t>a</w:t>
            </w:r>
            <w:r w:rsidR="003A08A4" w:rsidRPr="00381E08">
              <w:rPr>
                <w:sz w:val="20"/>
                <w:szCs w:val="20"/>
              </w:rPr>
              <w:t xml:space="preserve">ring </w:t>
            </w:r>
            <w:r w:rsidRPr="00381E08">
              <w:rPr>
                <w:sz w:val="20"/>
                <w:szCs w:val="20"/>
              </w:rPr>
              <w:t>measures</w:t>
            </w:r>
            <w:r w:rsidR="00AA5408" w:rsidRPr="00381E08">
              <w:rPr>
                <w:sz w:val="20"/>
                <w:szCs w:val="20"/>
              </w:rPr>
              <w:t>.</w:t>
            </w:r>
          </w:p>
          <w:p w14:paraId="24149337" w14:textId="37342741" w:rsidR="0063174F" w:rsidRPr="00381E08" w:rsidRDefault="0063174F" w:rsidP="00A271FF">
            <w:pPr>
              <w:pStyle w:val="ListParagraph"/>
              <w:numPr>
                <w:ilvl w:val="0"/>
                <w:numId w:val="23"/>
              </w:numPr>
              <w:ind w:left="446"/>
              <w:jc w:val="left"/>
              <w:rPr>
                <w:sz w:val="20"/>
                <w:szCs w:val="20"/>
              </w:rPr>
            </w:pPr>
            <w:r w:rsidRPr="00381E08">
              <w:rPr>
                <w:sz w:val="20"/>
                <w:szCs w:val="20"/>
              </w:rPr>
              <w:t>Facilitate technical and scientific cooperation that fosters equitable research partnerships</w:t>
            </w:r>
            <w:r w:rsidR="00AA5408" w:rsidRPr="00381E08">
              <w:rPr>
                <w:sz w:val="20"/>
                <w:szCs w:val="20"/>
              </w:rPr>
              <w:t>.</w:t>
            </w:r>
          </w:p>
          <w:p w14:paraId="446058D5" w14:textId="66D2BE41" w:rsidR="0063174F" w:rsidRPr="00381E08" w:rsidRDefault="0063174F" w:rsidP="00A271FF">
            <w:pPr>
              <w:pStyle w:val="ListParagraph"/>
              <w:numPr>
                <w:ilvl w:val="0"/>
                <w:numId w:val="23"/>
              </w:numPr>
              <w:ind w:left="446"/>
              <w:jc w:val="left"/>
              <w:rPr>
                <w:sz w:val="20"/>
                <w:szCs w:val="20"/>
              </w:rPr>
            </w:pPr>
            <w:r w:rsidRPr="00381E08">
              <w:rPr>
                <w:sz w:val="20"/>
                <w:szCs w:val="20"/>
              </w:rPr>
              <w:t>Lead research that supports the generation of knowledge related to genetic resources in collaboration with local partners</w:t>
            </w:r>
            <w:r w:rsidR="00AA5408" w:rsidRPr="00381E08">
              <w:rPr>
                <w:sz w:val="20"/>
                <w:szCs w:val="20"/>
              </w:rPr>
              <w:t>.</w:t>
            </w:r>
          </w:p>
          <w:p w14:paraId="3F3CB188" w14:textId="3DD9B50E" w:rsidR="0063174F" w:rsidRPr="00381E08" w:rsidRDefault="0063174F" w:rsidP="00A271FF">
            <w:pPr>
              <w:pStyle w:val="ListParagraph"/>
              <w:numPr>
                <w:ilvl w:val="0"/>
                <w:numId w:val="23"/>
              </w:numPr>
              <w:ind w:left="446"/>
              <w:jc w:val="left"/>
              <w:rPr>
                <w:szCs w:val="22"/>
              </w:rPr>
            </w:pPr>
            <w:r w:rsidRPr="00381E08">
              <w:rPr>
                <w:sz w:val="20"/>
                <w:szCs w:val="20"/>
              </w:rPr>
              <w:t>Promote technology transfer</w:t>
            </w:r>
            <w:r w:rsidR="00681667" w:rsidRPr="00381E08">
              <w:rPr>
                <w:sz w:val="20"/>
                <w:szCs w:val="20"/>
              </w:rPr>
              <w:t>,</w:t>
            </w:r>
            <w:r w:rsidRPr="00381E08">
              <w:rPr>
                <w:sz w:val="20"/>
                <w:szCs w:val="20"/>
              </w:rPr>
              <w:t xml:space="preserve"> as appropriate</w:t>
            </w:r>
            <w:r w:rsidR="00AA5408" w:rsidRPr="00381E08">
              <w:rPr>
                <w:sz w:val="20"/>
                <w:szCs w:val="20"/>
              </w:rPr>
              <w:t>.</w:t>
            </w:r>
          </w:p>
          <w:p w14:paraId="78ECD78C" w14:textId="53F29EBC" w:rsidR="005F5CA9" w:rsidRPr="00381E08" w:rsidRDefault="0063174F" w:rsidP="00A271FF">
            <w:pPr>
              <w:pStyle w:val="ListParagraph"/>
              <w:numPr>
                <w:ilvl w:val="0"/>
                <w:numId w:val="23"/>
              </w:numPr>
              <w:ind w:left="446"/>
              <w:jc w:val="left"/>
              <w:rPr>
                <w:sz w:val="20"/>
                <w:szCs w:val="20"/>
              </w:rPr>
            </w:pPr>
            <w:r w:rsidRPr="00381E08">
              <w:rPr>
                <w:sz w:val="20"/>
                <w:szCs w:val="20"/>
              </w:rPr>
              <w:t xml:space="preserve">Identify </w:t>
            </w:r>
            <w:r w:rsidR="00160886" w:rsidRPr="00381E08">
              <w:rPr>
                <w:sz w:val="20"/>
                <w:szCs w:val="20"/>
              </w:rPr>
              <w:t xml:space="preserve">access and benefit-sharing </w:t>
            </w:r>
            <w:r w:rsidRPr="00381E08">
              <w:rPr>
                <w:sz w:val="20"/>
                <w:szCs w:val="20"/>
              </w:rPr>
              <w:t xml:space="preserve">topics for research to be </w:t>
            </w:r>
            <w:r w:rsidR="00AF0D98">
              <w:rPr>
                <w:sz w:val="20"/>
                <w:szCs w:val="20"/>
              </w:rPr>
              <w:t>conducted</w:t>
            </w:r>
            <w:r w:rsidR="00AF0D98" w:rsidRPr="00381E08">
              <w:rPr>
                <w:sz w:val="20"/>
                <w:szCs w:val="20"/>
              </w:rPr>
              <w:t xml:space="preserve"> </w:t>
            </w:r>
            <w:r w:rsidRPr="00381E08">
              <w:rPr>
                <w:sz w:val="20"/>
                <w:szCs w:val="20"/>
              </w:rPr>
              <w:t>by local students addressing locally determined needs</w:t>
            </w:r>
            <w:r w:rsidR="00AA5408" w:rsidRPr="00381E08">
              <w:rPr>
                <w:sz w:val="20"/>
                <w:szCs w:val="20"/>
              </w:rPr>
              <w:t>.</w:t>
            </w:r>
          </w:p>
          <w:p w14:paraId="1798716B" w14:textId="1DC087B6" w:rsidR="003365A7" w:rsidRPr="00381E08" w:rsidRDefault="003365A7" w:rsidP="00A271FF">
            <w:pPr>
              <w:pStyle w:val="ListParagraph"/>
              <w:numPr>
                <w:ilvl w:val="0"/>
                <w:numId w:val="23"/>
              </w:numPr>
              <w:ind w:left="446"/>
              <w:jc w:val="left"/>
              <w:rPr>
                <w:sz w:val="20"/>
                <w:szCs w:val="20"/>
              </w:rPr>
            </w:pPr>
            <w:r w:rsidRPr="00381E08">
              <w:rPr>
                <w:sz w:val="20"/>
                <w:szCs w:val="20"/>
              </w:rPr>
              <w:t xml:space="preserve">Encourage understanding of </w:t>
            </w:r>
            <w:proofErr w:type="spellStart"/>
            <w:r w:rsidRPr="00381E08">
              <w:rPr>
                <w:sz w:val="20"/>
                <w:szCs w:val="20"/>
              </w:rPr>
              <w:t>biocommunity</w:t>
            </w:r>
            <w:proofErr w:type="spellEnd"/>
            <w:r w:rsidRPr="00381E08">
              <w:rPr>
                <w:sz w:val="20"/>
                <w:szCs w:val="20"/>
              </w:rPr>
              <w:t xml:space="preserve"> protocols and customary law related to genetic resources and associated traditional knowledge and the relevance to research and academia</w:t>
            </w:r>
            <w:r w:rsidR="00AA5408" w:rsidRPr="00381E08">
              <w:rPr>
                <w:sz w:val="20"/>
                <w:szCs w:val="20"/>
              </w:rPr>
              <w:t>.</w:t>
            </w:r>
          </w:p>
          <w:p w14:paraId="351F217E" w14:textId="1BFA5CDF" w:rsidR="00A7543C" w:rsidRPr="00381E08" w:rsidRDefault="0063174F" w:rsidP="00A271FF">
            <w:pPr>
              <w:pStyle w:val="ListParagraph"/>
              <w:numPr>
                <w:ilvl w:val="0"/>
                <w:numId w:val="23"/>
              </w:numPr>
              <w:ind w:left="446"/>
              <w:jc w:val="left"/>
              <w:rPr>
                <w:b/>
                <w:bCs/>
                <w:sz w:val="20"/>
                <w:szCs w:val="20"/>
              </w:rPr>
            </w:pPr>
            <w:r w:rsidRPr="00381E08">
              <w:rPr>
                <w:sz w:val="20"/>
                <w:szCs w:val="20"/>
              </w:rPr>
              <w:t xml:space="preserve">Organize, </w:t>
            </w:r>
            <w:proofErr w:type="gramStart"/>
            <w:r w:rsidRPr="00381E08">
              <w:rPr>
                <w:sz w:val="20"/>
                <w:szCs w:val="20"/>
              </w:rPr>
              <w:t>convene</w:t>
            </w:r>
            <w:proofErr w:type="gramEnd"/>
            <w:r w:rsidRPr="00381E08">
              <w:rPr>
                <w:sz w:val="20"/>
                <w:szCs w:val="20"/>
              </w:rPr>
              <w:t xml:space="preserve"> and participate in conferences, symposi</w:t>
            </w:r>
            <w:r w:rsidR="00A449B9" w:rsidRPr="00381E08">
              <w:rPr>
                <w:sz w:val="20"/>
                <w:szCs w:val="20"/>
              </w:rPr>
              <w:t>ums</w:t>
            </w:r>
            <w:r w:rsidRPr="00381E08">
              <w:rPr>
                <w:sz w:val="20"/>
                <w:szCs w:val="20"/>
              </w:rPr>
              <w:t>, round</w:t>
            </w:r>
            <w:r w:rsidR="00A449B9" w:rsidRPr="00381E08">
              <w:rPr>
                <w:sz w:val="20"/>
                <w:szCs w:val="20"/>
              </w:rPr>
              <w:t xml:space="preserve"> </w:t>
            </w:r>
            <w:r w:rsidRPr="00381E08">
              <w:rPr>
                <w:sz w:val="20"/>
                <w:szCs w:val="20"/>
              </w:rPr>
              <w:t>table</w:t>
            </w:r>
            <w:r w:rsidR="00A449B9" w:rsidRPr="00381E08">
              <w:rPr>
                <w:sz w:val="20"/>
                <w:szCs w:val="20"/>
              </w:rPr>
              <w:t>s</w:t>
            </w:r>
            <w:r w:rsidRPr="00381E08">
              <w:rPr>
                <w:sz w:val="20"/>
                <w:szCs w:val="20"/>
              </w:rPr>
              <w:t xml:space="preserve"> and other exchanges on </w:t>
            </w:r>
            <w:r w:rsidR="00160886" w:rsidRPr="00381E08">
              <w:rPr>
                <w:sz w:val="20"/>
                <w:szCs w:val="20"/>
              </w:rPr>
              <w:t>access and benefit-sharing</w:t>
            </w:r>
            <w:r w:rsidR="00AA5408" w:rsidRPr="00381E08">
              <w:rPr>
                <w:sz w:val="20"/>
                <w:szCs w:val="20"/>
              </w:rPr>
              <w:t>.</w:t>
            </w:r>
          </w:p>
        </w:tc>
        <w:tc>
          <w:tcPr>
            <w:tcW w:w="4950" w:type="dxa"/>
          </w:tcPr>
          <w:p w14:paraId="0654B1CC" w14:textId="3FAD5D52" w:rsidR="00A7543C" w:rsidRPr="00381E08" w:rsidRDefault="00A7543C" w:rsidP="001A2C6E">
            <w:pPr>
              <w:rPr>
                <w:b/>
                <w:bCs/>
                <w:sz w:val="20"/>
                <w:szCs w:val="20"/>
              </w:rPr>
            </w:pPr>
            <w:r w:rsidRPr="00381E08">
              <w:rPr>
                <w:b/>
                <w:bCs/>
                <w:sz w:val="20"/>
                <w:szCs w:val="20"/>
              </w:rPr>
              <w:t>Business sector</w:t>
            </w:r>
          </w:p>
          <w:p w14:paraId="7A359C79" w14:textId="45C14459" w:rsidR="00A7543C" w:rsidRPr="00381E08" w:rsidRDefault="00A7543C" w:rsidP="00A271FF">
            <w:pPr>
              <w:pStyle w:val="ListParagraph"/>
              <w:numPr>
                <w:ilvl w:val="0"/>
                <w:numId w:val="24"/>
              </w:numPr>
              <w:ind w:left="383"/>
              <w:jc w:val="left"/>
              <w:rPr>
                <w:sz w:val="20"/>
                <w:szCs w:val="20"/>
              </w:rPr>
            </w:pPr>
            <w:r w:rsidRPr="00381E08">
              <w:rPr>
                <w:sz w:val="20"/>
                <w:szCs w:val="20"/>
              </w:rPr>
              <w:t>Participate in government-led capacity</w:t>
            </w:r>
            <w:r w:rsidR="00371B8F" w:rsidRPr="00381E08">
              <w:rPr>
                <w:sz w:val="20"/>
                <w:szCs w:val="20"/>
              </w:rPr>
              <w:t>-</w:t>
            </w:r>
            <w:r w:rsidR="5799CB19" w:rsidRPr="00381E08">
              <w:rPr>
                <w:sz w:val="20"/>
                <w:szCs w:val="20"/>
              </w:rPr>
              <w:t xml:space="preserve">building and </w:t>
            </w:r>
            <w:r w:rsidRPr="00381E08">
              <w:rPr>
                <w:sz w:val="20"/>
                <w:szCs w:val="20"/>
              </w:rPr>
              <w:t>development strategic planning, including capacity assessments</w:t>
            </w:r>
            <w:r w:rsidR="00E0362C">
              <w:rPr>
                <w:sz w:val="20"/>
                <w:szCs w:val="20"/>
              </w:rPr>
              <w:t>.</w:t>
            </w:r>
          </w:p>
          <w:p w14:paraId="62E90657" w14:textId="2267E705" w:rsidR="00C62066" w:rsidRPr="00381E08" w:rsidRDefault="00C62066" w:rsidP="00A271FF">
            <w:pPr>
              <w:pStyle w:val="ListParagraph"/>
              <w:numPr>
                <w:ilvl w:val="0"/>
                <w:numId w:val="24"/>
              </w:numPr>
              <w:ind w:left="383"/>
              <w:jc w:val="left"/>
              <w:rPr>
                <w:sz w:val="20"/>
                <w:szCs w:val="20"/>
              </w:rPr>
            </w:pPr>
            <w:r w:rsidRPr="00381E08">
              <w:rPr>
                <w:sz w:val="20"/>
                <w:szCs w:val="20"/>
              </w:rPr>
              <w:t xml:space="preserve">Create incentives </w:t>
            </w:r>
            <w:r w:rsidR="008D7683" w:rsidRPr="00381E08">
              <w:rPr>
                <w:sz w:val="20"/>
                <w:szCs w:val="20"/>
              </w:rPr>
              <w:t>and</w:t>
            </w:r>
            <w:r w:rsidRPr="00381E08">
              <w:rPr>
                <w:sz w:val="20"/>
                <w:szCs w:val="20"/>
              </w:rPr>
              <w:t xml:space="preserve"> reward business</w:t>
            </w:r>
            <w:r w:rsidR="008B19CD" w:rsidRPr="00381E08">
              <w:rPr>
                <w:sz w:val="20"/>
                <w:szCs w:val="20"/>
              </w:rPr>
              <w:t>es</w:t>
            </w:r>
            <w:r w:rsidRPr="00381E08">
              <w:rPr>
                <w:sz w:val="20"/>
                <w:szCs w:val="20"/>
              </w:rPr>
              <w:t xml:space="preserve"> that develop products</w:t>
            </w:r>
            <w:r w:rsidR="00F40E7E" w:rsidRPr="00381E08">
              <w:rPr>
                <w:sz w:val="20"/>
                <w:szCs w:val="20"/>
              </w:rPr>
              <w:t xml:space="preserve"> </w:t>
            </w:r>
            <w:r w:rsidR="00160886" w:rsidRPr="00381E08">
              <w:rPr>
                <w:sz w:val="20"/>
                <w:szCs w:val="20"/>
              </w:rPr>
              <w:t>compliant with access and benefit</w:t>
            </w:r>
            <w:r w:rsidR="00160886" w:rsidRPr="00381E08">
              <w:rPr>
                <w:sz w:val="20"/>
                <w:szCs w:val="20"/>
              </w:rPr>
              <w:noBreakHyphen/>
              <w:t>sharing</w:t>
            </w:r>
            <w:r w:rsidR="00CE3E1D" w:rsidRPr="00381E08">
              <w:rPr>
                <w:sz w:val="20"/>
                <w:szCs w:val="20"/>
              </w:rPr>
              <w:t xml:space="preserve"> </w:t>
            </w:r>
            <w:r w:rsidR="008C2FB5">
              <w:rPr>
                <w:sz w:val="20"/>
                <w:szCs w:val="20"/>
              </w:rPr>
              <w:t>regulation</w:t>
            </w:r>
            <w:r w:rsidR="00CE3E1D" w:rsidRPr="00381E08">
              <w:rPr>
                <w:sz w:val="20"/>
                <w:szCs w:val="20"/>
              </w:rPr>
              <w:t>s</w:t>
            </w:r>
            <w:r w:rsidR="00AA5408" w:rsidRPr="00381E08">
              <w:rPr>
                <w:sz w:val="20"/>
                <w:szCs w:val="20"/>
              </w:rPr>
              <w:t>.</w:t>
            </w:r>
          </w:p>
          <w:p w14:paraId="75C0C517" w14:textId="0422E745" w:rsidR="00A7543C" w:rsidRPr="00381E08" w:rsidRDefault="00A7543C" w:rsidP="00A271FF">
            <w:pPr>
              <w:pStyle w:val="ListParagraph"/>
              <w:numPr>
                <w:ilvl w:val="0"/>
                <w:numId w:val="24"/>
              </w:numPr>
              <w:ind w:left="383"/>
              <w:jc w:val="left"/>
              <w:rPr>
                <w:sz w:val="20"/>
                <w:szCs w:val="20"/>
              </w:rPr>
            </w:pPr>
            <w:r w:rsidRPr="00381E08">
              <w:rPr>
                <w:sz w:val="20"/>
                <w:szCs w:val="20"/>
              </w:rPr>
              <w:t xml:space="preserve">Invest financial resources to raise awareness and build </w:t>
            </w:r>
            <w:r w:rsidR="00E517A0" w:rsidRPr="00381E08">
              <w:rPr>
                <w:sz w:val="20"/>
                <w:szCs w:val="20"/>
              </w:rPr>
              <w:t xml:space="preserve">the </w:t>
            </w:r>
            <w:r w:rsidRPr="00381E08">
              <w:rPr>
                <w:sz w:val="20"/>
                <w:szCs w:val="20"/>
              </w:rPr>
              <w:t xml:space="preserve">capacities of businesses </w:t>
            </w:r>
            <w:proofErr w:type="gramStart"/>
            <w:r w:rsidR="00D16310">
              <w:rPr>
                <w:sz w:val="20"/>
                <w:szCs w:val="20"/>
              </w:rPr>
              <w:t>with regard to</w:t>
            </w:r>
            <w:proofErr w:type="gramEnd"/>
            <w:r w:rsidR="00D16310">
              <w:rPr>
                <w:sz w:val="20"/>
                <w:szCs w:val="20"/>
              </w:rPr>
              <w:t xml:space="preserve"> </w:t>
            </w:r>
            <w:r w:rsidR="00160886" w:rsidRPr="00381E08">
              <w:rPr>
                <w:sz w:val="20"/>
                <w:szCs w:val="20"/>
              </w:rPr>
              <w:t>access and benefit</w:t>
            </w:r>
            <w:r w:rsidR="009A5907" w:rsidRPr="00381E08">
              <w:rPr>
                <w:sz w:val="20"/>
                <w:szCs w:val="20"/>
              </w:rPr>
              <w:noBreakHyphen/>
            </w:r>
            <w:r w:rsidR="00160886" w:rsidRPr="00381E08">
              <w:rPr>
                <w:sz w:val="20"/>
                <w:szCs w:val="20"/>
              </w:rPr>
              <w:t>sharing</w:t>
            </w:r>
            <w:r w:rsidR="00AA5408" w:rsidRPr="00381E08">
              <w:rPr>
                <w:sz w:val="20"/>
                <w:szCs w:val="20"/>
              </w:rPr>
              <w:t>.</w:t>
            </w:r>
          </w:p>
          <w:p w14:paraId="7F55FC5C" w14:textId="3B5342A4" w:rsidR="00A7543C" w:rsidRPr="00381E08" w:rsidRDefault="00A7543C" w:rsidP="00A271FF">
            <w:pPr>
              <w:pStyle w:val="ListParagraph"/>
              <w:numPr>
                <w:ilvl w:val="0"/>
                <w:numId w:val="24"/>
              </w:numPr>
              <w:ind w:left="383"/>
              <w:jc w:val="left"/>
              <w:rPr>
                <w:sz w:val="20"/>
                <w:szCs w:val="20"/>
              </w:rPr>
            </w:pPr>
            <w:r w:rsidRPr="00381E08">
              <w:rPr>
                <w:sz w:val="20"/>
                <w:szCs w:val="20"/>
              </w:rPr>
              <w:t xml:space="preserve">Contribute at the enabling level by making infrastructure </w:t>
            </w:r>
            <w:r w:rsidR="00055671">
              <w:rPr>
                <w:sz w:val="20"/>
                <w:szCs w:val="20"/>
              </w:rPr>
              <w:t xml:space="preserve">and </w:t>
            </w:r>
            <w:r w:rsidRPr="00381E08">
              <w:rPr>
                <w:sz w:val="20"/>
                <w:szCs w:val="20"/>
              </w:rPr>
              <w:t xml:space="preserve">technical </w:t>
            </w:r>
            <w:r w:rsidR="60F8A06B" w:rsidRPr="00381E08">
              <w:rPr>
                <w:sz w:val="20"/>
                <w:szCs w:val="20"/>
              </w:rPr>
              <w:t>and t</w:t>
            </w:r>
            <w:r w:rsidR="74ACB438" w:rsidRPr="00381E08">
              <w:rPr>
                <w:sz w:val="20"/>
                <w:szCs w:val="20"/>
              </w:rPr>
              <w:t xml:space="preserve">echnological </w:t>
            </w:r>
            <w:r w:rsidR="00A86634" w:rsidRPr="00381E08">
              <w:rPr>
                <w:sz w:val="20"/>
                <w:szCs w:val="20"/>
              </w:rPr>
              <w:t>resources</w:t>
            </w:r>
            <w:r w:rsidRPr="00381E08">
              <w:rPr>
                <w:sz w:val="20"/>
                <w:szCs w:val="20"/>
              </w:rPr>
              <w:t xml:space="preserve"> available</w:t>
            </w:r>
            <w:r w:rsidR="00AA5408" w:rsidRPr="00381E08">
              <w:rPr>
                <w:sz w:val="20"/>
                <w:szCs w:val="20"/>
              </w:rPr>
              <w:t>.</w:t>
            </w:r>
          </w:p>
          <w:p w14:paraId="61A6EB99" w14:textId="04307030" w:rsidR="00A7543C" w:rsidRPr="00381E08" w:rsidRDefault="00A7543C" w:rsidP="00A271FF">
            <w:pPr>
              <w:pStyle w:val="ListParagraph"/>
              <w:numPr>
                <w:ilvl w:val="0"/>
                <w:numId w:val="24"/>
              </w:numPr>
              <w:ind w:left="383"/>
              <w:jc w:val="left"/>
              <w:rPr>
                <w:sz w:val="20"/>
                <w:szCs w:val="20"/>
              </w:rPr>
            </w:pPr>
            <w:r w:rsidRPr="00381E08">
              <w:rPr>
                <w:sz w:val="20"/>
                <w:szCs w:val="20"/>
              </w:rPr>
              <w:t>Provide products and services that support capacity</w:t>
            </w:r>
            <w:r w:rsidR="009A5907" w:rsidRPr="00381E08">
              <w:rPr>
                <w:sz w:val="20"/>
                <w:szCs w:val="20"/>
              </w:rPr>
              <w:noBreakHyphen/>
            </w:r>
            <w:r w:rsidR="5C5405CB" w:rsidRPr="00381E08">
              <w:rPr>
                <w:sz w:val="20"/>
                <w:szCs w:val="20"/>
              </w:rPr>
              <w:t xml:space="preserve">building and </w:t>
            </w:r>
            <w:r w:rsidRPr="00381E08">
              <w:rPr>
                <w:sz w:val="20"/>
                <w:szCs w:val="20"/>
              </w:rPr>
              <w:t>development</w:t>
            </w:r>
            <w:r w:rsidR="009F5C1D" w:rsidRPr="00381E08">
              <w:rPr>
                <w:sz w:val="20"/>
                <w:szCs w:val="20"/>
              </w:rPr>
              <w:t xml:space="preserve"> related to the Protocol</w:t>
            </w:r>
            <w:r w:rsidR="00AA5408" w:rsidRPr="00381E08">
              <w:rPr>
                <w:sz w:val="20"/>
                <w:szCs w:val="20"/>
              </w:rPr>
              <w:t>.</w:t>
            </w:r>
          </w:p>
          <w:p w14:paraId="20BF631D" w14:textId="02332419" w:rsidR="003365A7" w:rsidRPr="00A271FF" w:rsidRDefault="003365A7" w:rsidP="00A271FF">
            <w:pPr>
              <w:pStyle w:val="ListParagraph"/>
              <w:numPr>
                <w:ilvl w:val="0"/>
                <w:numId w:val="24"/>
              </w:numPr>
              <w:ind w:left="383"/>
              <w:jc w:val="left"/>
              <w:rPr>
                <w:sz w:val="20"/>
                <w:szCs w:val="20"/>
              </w:rPr>
            </w:pPr>
            <w:r w:rsidRPr="00381E08">
              <w:rPr>
                <w:sz w:val="20"/>
                <w:szCs w:val="20"/>
              </w:rPr>
              <w:t xml:space="preserve">Encourage understanding of </w:t>
            </w:r>
            <w:proofErr w:type="spellStart"/>
            <w:r w:rsidRPr="00381E08">
              <w:rPr>
                <w:sz w:val="20"/>
                <w:szCs w:val="20"/>
              </w:rPr>
              <w:t>biocommunity</w:t>
            </w:r>
            <w:proofErr w:type="spellEnd"/>
            <w:r w:rsidRPr="00381E08">
              <w:rPr>
                <w:sz w:val="20"/>
                <w:szCs w:val="20"/>
              </w:rPr>
              <w:t xml:space="preserve"> protocols and customary law related to genetic resources and associated traditional knowledge and the relevance to the business sector</w:t>
            </w:r>
            <w:r w:rsidR="00AA5408" w:rsidRPr="00381E08">
              <w:rPr>
                <w:sz w:val="20"/>
                <w:szCs w:val="20"/>
              </w:rPr>
              <w:t>.</w:t>
            </w:r>
          </w:p>
        </w:tc>
      </w:tr>
      <w:tr w:rsidR="00A7543C" w:rsidRPr="00381E08" w14:paraId="173B7238" w14:textId="77777777" w:rsidTr="00CD4111">
        <w:tc>
          <w:tcPr>
            <w:tcW w:w="5310" w:type="dxa"/>
          </w:tcPr>
          <w:p w14:paraId="0738D066" w14:textId="70B073B3" w:rsidR="0063174F" w:rsidRPr="00381E08" w:rsidRDefault="0063174F" w:rsidP="00A271FF">
            <w:pPr>
              <w:jc w:val="left"/>
              <w:rPr>
                <w:b/>
                <w:bCs/>
                <w:sz w:val="20"/>
                <w:szCs w:val="20"/>
              </w:rPr>
            </w:pPr>
            <w:r w:rsidRPr="00381E08">
              <w:rPr>
                <w:b/>
                <w:bCs/>
                <w:sz w:val="20"/>
                <w:szCs w:val="20"/>
              </w:rPr>
              <w:t xml:space="preserve">Civil society organizations </w:t>
            </w:r>
            <w:r w:rsidR="00DB455B" w:rsidRPr="00381E08">
              <w:rPr>
                <w:b/>
                <w:bCs/>
                <w:sz w:val="20"/>
                <w:szCs w:val="20"/>
              </w:rPr>
              <w:t>(</w:t>
            </w:r>
            <w:proofErr w:type="gramStart"/>
            <w:r w:rsidR="004B593C" w:rsidRPr="00381E08">
              <w:rPr>
                <w:b/>
                <w:bCs/>
                <w:sz w:val="20"/>
                <w:szCs w:val="20"/>
              </w:rPr>
              <w:t>e.g.</w:t>
            </w:r>
            <w:proofErr w:type="gramEnd"/>
            <w:r w:rsidR="004B593C" w:rsidRPr="00381E08">
              <w:rPr>
                <w:b/>
                <w:bCs/>
                <w:sz w:val="20"/>
                <w:szCs w:val="20"/>
              </w:rPr>
              <w:t xml:space="preserve"> </w:t>
            </w:r>
            <w:r w:rsidR="009E45DF" w:rsidRPr="00A271FF">
              <w:rPr>
                <w:b/>
                <w:bCs/>
                <w:sz w:val="20"/>
                <w:szCs w:val="20"/>
              </w:rPr>
              <w:t>non-governm</w:t>
            </w:r>
            <w:r w:rsidR="00B172EC" w:rsidRPr="00A271FF">
              <w:rPr>
                <w:b/>
                <w:bCs/>
                <w:sz w:val="20"/>
                <w:szCs w:val="20"/>
              </w:rPr>
              <w:t>e</w:t>
            </w:r>
            <w:r w:rsidR="009E45DF" w:rsidRPr="00A271FF">
              <w:rPr>
                <w:b/>
                <w:bCs/>
                <w:sz w:val="20"/>
                <w:szCs w:val="20"/>
              </w:rPr>
              <w:t>ntal organization</w:t>
            </w:r>
            <w:r w:rsidRPr="00381E08">
              <w:rPr>
                <w:b/>
                <w:bCs/>
                <w:sz w:val="20"/>
                <w:szCs w:val="20"/>
              </w:rPr>
              <w:t>s</w:t>
            </w:r>
            <w:r w:rsidR="00DC61E4">
              <w:rPr>
                <w:b/>
                <w:bCs/>
                <w:sz w:val="20"/>
                <w:szCs w:val="20"/>
              </w:rPr>
              <w:t>,</w:t>
            </w:r>
            <w:r w:rsidRPr="00381E08">
              <w:rPr>
                <w:b/>
                <w:bCs/>
                <w:sz w:val="20"/>
                <w:szCs w:val="20"/>
              </w:rPr>
              <w:t xml:space="preserve"> </w:t>
            </w:r>
            <w:r w:rsidR="00DB455B" w:rsidRPr="00381E08">
              <w:rPr>
                <w:b/>
                <w:bCs/>
                <w:sz w:val="20"/>
                <w:szCs w:val="20"/>
              </w:rPr>
              <w:t>w</w:t>
            </w:r>
            <w:r w:rsidRPr="00381E08">
              <w:rPr>
                <w:b/>
                <w:bCs/>
                <w:sz w:val="20"/>
                <w:szCs w:val="20"/>
              </w:rPr>
              <w:t>omen</w:t>
            </w:r>
            <w:r w:rsidR="009E45DF" w:rsidRPr="00381E08">
              <w:rPr>
                <w:b/>
                <w:bCs/>
                <w:sz w:val="20"/>
                <w:szCs w:val="20"/>
              </w:rPr>
              <w:t>’s</w:t>
            </w:r>
            <w:r w:rsidRPr="00381E08">
              <w:rPr>
                <w:b/>
                <w:bCs/>
                <w:sz w:val="20"/>
                <w:szCs w:val="20"/>
              </w:rPr>
              <w:t xml:space="preserve"> </w:t>
            </w:r>
            <w:r w:rsidR="00DC61E4">
              <w:rPr>
                <w:b/>
                <w:bCs/>
                <w:sz w:val="20"/>
                <w:szCs w:val="20"/>
              </w:rPr>
              <w:t xml:space="preserve">groups </w:t>
            </w:r>
            <w:r w:rsidR="009E45DF" w:rsidRPr="00381E08">
              <w:rPr>
                <w:b/>
                <w:bCs/>
                <w:sz w:val="20"/>
                <w:szCs w:val="20"/>
              </w:rPr>
              <w:t>and youth groups</w:t>
            </w:r>
            <w:r w:rsidRPr="00381E08">
              <w:rPr>
                <w:b/>
                <w:bCs/>
                <w:sz w:val="20"/>
                <w:szCs w:val="20"/>
              </w:rPr>
              <w:t>)</w:t>
            </w:r>
          </w:p>
          <w:p w14:paraId="299F9C91" w14:textId="625D3BF0" w:rsidR="0063174F" w:rsidRPr="00381E08" w:rsidRDefault="0063174F" w:rsidP="00A271FF">
            <w:pPr>
              <w:pStyle w:val="ListParagraph"/>
              <w:numPr>
                <w:ilvl w:val="0"/>
                <w:numId w:val="22"/>
              </w:numPr>
              <w:ind w:left="446"/>
              <w:jc w:val="left"/>
              <w:rPr>
                <w:b/>
                <w:bCs/>
                <w:sz w:val="20"/>
                <w:szCs w:val="20"/>
              </w:rPr>
            </w:pPr>
            <w:r w:rsidRPr="00381E08">
              <w:rPr>
                <w:sz w:val="20"/>
                <w:szCs w:val="20"/>
              </w:rPr>
              <w:t>Participate in strategic planning</w:t>
            </w:r>
            <w:r w:rsidR="004B593C" w:rsidRPr="00381E08">
              <w:rPr>
                <w:sz w:val="20"/>
                <w:szCs w:val="20"/>
              </w:rPr>
              <w:t>,</w:t>
            </w:r>
            <w:r w:rsidRPr="00381E08">
              <w:rPr>
                <w:sz w:val="20"/>
                <w:szCs w:val="20"/>
              </w:rPr>
              <w:t xml:space="preserve"> including capacity assessments</w:t>
            </w:r>
            <w:r w:rsidR="00AA5408" w:rsidRPr="00381E08">
              <w:rPr>
                <w:sz w:val="20"/>
                <w:szCs w:val="20"/>
              </w:rPr>
              <w:t>.</w:t>
            </w:r>
          </w:p>
          <w:p w14:paraId="6B463366" w14:textId="085957F9" w:rsidR="0063174F" w:rsidRPr="00381E08" w:rsidRDefault="0063174F" w:rsidP="00A271FF">
            <w:pPr>
              <w:pStyle w:val="ListParagraph"/>
              <w:numPr>
                <w:ilvl w:val="0"/>
                <w:numId w:val="22"/>
              </w:numPr>
              <w:ind w:left="446"/>
              <w:jc w:val="left"/>
              <w:rPr>
                <w:sz w:val="20"/>
                <w:szCs w:val="20"/>
              </w:rPr>
            </w:pPr>
            <w:r w:rsidRPr="00381E08">
              <w:rPr>
                <w:sz w:val="20"/>
                <w:szCs w:val="20"/>
              </w:rPr>
              <w:t xml:space="preserve">Facilitate </w:t>
            </w:r>
            <w:r w:rsidR="004B593C" w:rsidRPr="00381E08">
              <w:rPr>
                <w:sz w:val="20"/>
                <w:szCs w:val="20"/>
              </w:rPr>
              <w:t xml:space="preserve">the </w:t>
            </w:r>
            <w:r w:rsidRPr="00381E08">
              <w:rPr>
                <w:sz w:val="20"/>
                <w:szCs w:val="20"/>
              </w:rPr>
              <w:t xml:space="preserve">development of biocultural community protocols related to </w:t>
            </w:r>
            <w:r w:rsidR="00A26A49" w:rsidRPr="00381E08">
              <w:rPr>
                <w:sz w:val="20"/>
                <w:szCs w:val="20"/>
              </w:rPr>
              <w:t xml:space="preserve">traditional knowledge </w:t>
            </w:r>
            <w:r w:rsidRPr="00381E08">
              <w:rPr>
                <w:sz w:val="20"/>
                <w:szCs w:val="20"/>
              </w:rPr>
              <w:t xml:space="preserve">associated with </w:t>
            </w:r>
            <w:r w:rsidR="00A26A49" w:rsidRPr="00381E08">
              <w:rPr>
                <w:sz w:val="20"/>
                <w:szCs w:val="20"/>
              </w:rPr>
              <w:t>genetic resources</w:t>
            </w:r>
            <w:r w:rsidR="00AA5408" w:rsidRPr="00381E08">
              <w:rPr>
                <w:sz w:val="20"/>
                <w:szCs w:val="20"/>
              </w:rPr>
              <w:t>.</w:t>
            </w:r>
          </w:p>
          <w:p w14:paraId="7F2ED041" w14:textId="6092966C" w:rsidR="0063174F" w:rsidRPr="00381E08" w:rsidRDefault="0063174F" w:rsidP="00A271FF">
            <w:pPr>
              <w:pStyle w:val="ListParagraph"/>
              <w:numPr>
                <w:ilvl w:val="0"/>
                <w:numId w:val="22"/>
              </w:numPr>
              <w:ind w:left="446"/>
              <w:jc w:val="left"/>
              <w:rPr>
                <w:sz w:val="20"/>
                <w:szCs w:val="20"/>
              </w:rPr>
            </w:pPr>
            <w:r w:rsidRPr="00381E08">
              <w:rPr>
                <w:sz w:val="20"/>
                <w:szCs w:val="20"/>
              </w:rPr>
              <w:t>Design service-based programmes and other support</w:t>
            </w:r>
            <w:r w:rsidR="00AA5408" w:rsidRPr="00381E08">
              <w:rPr>
                <w:sz w:val="20"/>
                <w:szCs w:val="20"/>
              </w:rPr>
              <w:t>.</w:t>
            </w:r>
          </w:p>
          <w:p w14:paraId="41F845B9" w14:textId="6D31351F" w:rsidR="0063174F" w:rsidRPr="00381E08" w:rsidRDefault="0063174F" w:rsidP="00A271FF">
            <w:pPr>
              <w:pStyle w:val="ListParagraph"/>
              <w:numPr>
                <w:ilvl w:val="0"/>
                <w:numId w:val="22"/>
              </w:numPr>
              <w:ind w:left="446"/>
              <w:jc w:val="left"/>
              <w:rPr>
                <w:b/>
                <w:bCs/>
                <w:sz w:val="20"/>
                <w:szCs w:val="20"/>
              </w:rPr>
            </w:pPr>
            <w:r w:rsidRPr="00381E08">
              <w:rPr>
                <w:sz w:val="20"/>
                <w:szCs w:val="20"/>
              </w:rPr>
              <w:t xml:space="preserve">Advocate </w:t>
            </w:r>
            <w:r w:rsidR="002770AE" w:rsidRPr="00381E08">
              <w:rPr>
                <w:sz w:val="20"/>
                <w:szCs w:val="20"/>
              </w:rPr>
              <w:t xml:space="preserve">the interests of </w:t>
            </w:r>
            <w:r w:rsidRPr="00381E08">
              <w:rPr>
                <w:sz w:val="20"/>
                <w:szCs w:val="20"/>
              </w:rPr>
              <w:t xml:space="preserve">target populations in </w:t>
            </w:r>
            <w:r w:rsidR="00981C05" w:rsidRPr="00381E08">
              <w:rPr>
                <w:sz w:val="20"/>
                <w:szCs w:val="20"/>
              </w:rPr>
              <w:t xml:space="preserve">the </w:t>
            </w:r>
            <w:r w:rsidR="00EC2531" w:rsidRPr="00381E08">
              <w:rPr>
                <w:sz w:val="20"/>
                <w:szCs w:val="20"/>
              </w:rPr>
              <w:t>implementation</w:t>
            </w:r>
            <w:r w:rsidR="00EC2531" w:rsidRPr="00381E08" w:rsidDel="009334F0">
              <w:rPr>
                <w:sz w:val="20"/>
                <w:szCs w:val="20"/>
              </w:rPr>
              <w:t xml:space="preserve"> </w:t>
            </w:r>
            <w:r w:rsidR="00EC2531" w:rsidRPr="00381E08">
              <w:rPr>
                <w:sz w:val="20"/>
                <w:szCs w:val="20"/>
              </w:rPr>
              <w:t xml:space="preserve">of </w:t>
            </w:r>
            <w:r w:rsidR="009334F0" w:rsidRPr="00381E08">
              <w:rPr>
                <w:sz w:val="20"/>
                <w:szCs w:val="20"/>
              </w:rPr>
              <w:t>national biodiversity strategies and action plans</w:t>
            </w:r>
            <w:r w:rsidR="002770AE" w:rsidRPr="00381E08">
              <w:rPr>
                <w:sz w:val="20"/>
                <w:szCs w:val="20"/>
              </w:rPr>
              <w:t>.</w:t>
            </w:r>
          </w:p>
          <w:p w14:paraId="6C97AAA3" w14:textId="13CFE711" w:rsidR="0063174F" w:rsidRPr="00381E08" w:rsidRDefault="0063174F" w:rsidP="00A271FF">
            <w:pPr>
              <w:pStyle w:val="ListParagraph"/>
              <w:numPr>
                <w:ilvl w:val="0"/>
                <w:numId w:val="22"/>
              </w:numPr>
              <w:ind w:left="446"/>
              <w:jc w:val="left"/>
              <w:rPr>
                <w:b/>
                <w:bCs/>
                <w:sz w:val="20"/>
                <w:szCs w:val="20"/>
              </w:rPr>
            </w:pPr>
            <w:r w:rsidRPr="00381E08">
              <w:rPr>
                <w:sz w:val="20"/>
                <w:szCs w:val="20"/>
              </w:rPr>
              <w:t>Facilitate appropriate and targeted capacity-building and development at the community level with different groups</w:t>
            </w:r>
            <w:r w:rsidR="002770AE" w:rsidRPr="00381E08">
              <w:rPr>
                <w:sz w:val="20"/>
                <w:szCs w:val="20"/>
              </w:rPr>
              <w:t>,</w:t>
            </w:r>
            <w:r w:rsidRPr="00381E08">
              <w:rPr>
                <w:sz w:val="20"/>
                <w:szCs w:val="20"/>
              </w:rPr>
              <w:t xml:space="preserve"> including indigenous peoples and local communities, </w:t>
            </w:r>
            <w:proofErr w:type="gramStart"/>
            <w:r w:rsidRPr="00381E08">
              <w:rPr>
                <w:sz w:val="20"/>
                <w:szCs w:val="20"/>
              </w:rPr>
              <w:t>women</w:t>
            </w:r>
            <w:proofErr w:type="gramEnd"/>
            <w:r w:rsidRPr="00381E08">
              <w:rPr>
                <w:sz w:val="20"/>
                <w:szCs w:val="20"/>
              </w:rPr>
              <w:t xml:space="preserve"> and young people</w:t>
            </w:r>
            <w:r w:rsidR="00AA5408" w:rsidRPr="00381E08">
              <w:rPr>
                <w:sz w:val="20"/>
                <w:szCs w:val="20"/>
              </w:rPr>
              <w:t>.</w:t>
            </w:r>
          </w:p>
          <w:p w14:paraId="07A59E54" w14:textId="77777777" w:rsidR="00A7543C" w:rsidRPr="00381E08" w:rsidRDefault="00A7543C" w:rsidP="0063174F">
            <w:pPr>
              <w:rPr>
                <w:b/>
                <w:bCs/>
                <w:sz w:val="20"/>
                <w:szCs w:val="20"/>
              </w:rPr>
            </w:pPr>
          </w:p>
        </w:tc>
        <w:tc>
          <w:tcPr>
            <w:tcW w:w="4950" w:type="dxa"/>
          </w:tcPr>
          <w:p w14:paraId="5AF34B72" w14:textId="6A18AB37" w:rsidR="00A7543C" w:rsidRPr="00381E08" w:rsidRDefault="00A7543C" w:rsidP="00A271FF">
            <w:pPr>
              <w:jc w:val="left"/>
              <w:rPr>
                <w:b/>
                <w:bCs/>
                <w:sz w:val="20"/>
                <w:szCs w:val="20"/>
              </w:rPr>
            </w:pPr>
            <w:r w:rsidRPr="00381E08">
              <w:rPr>
                <w:b/>
                <w:bCs/>
                <w:sz w:val="20"/>
                <w:szCs w:val="20"/>
              </w:rPr>
              <w:t>International</w:t>
            </w:r>
            <w:r w:rsidR="00B64EFD" w:rsidRPr="00381E08">
              <w:rPr>
                <w:b/>
                <w:bCs/>
                <w:sz w:val="20"/>
                <w:szCs w:val="20"/>
              </w:rPr>
              <w:t>, regional and subregional</w:t>
            </w:r>
            <w:r w:rsidRPr="00381E08">
              <w:rPr>
                <w:b/>
                <w:bCs/>
                <w:sz w:val="20"/>
                <w:szCs w:val="20"/>
              </w:rPr>
              <w:t xml:space="preserve"> organizations</w:t>
            </w:r>
            <w:r w:rsidR="000A0B4A" w:rsidRPr="00381E08">
              <w:rPr>
                <w:b/>
                <w:bCs/>
                <w:sz w:val="20"/>
                <w:szCs w:val="20"/>
              </w:rPr>
              <w:t>,</w:t>
            </w:r>
            <w:r w:rsidR="00B64EFD" w:rsidRPr="00381E08">
              <w:rPr>
                <w:b/>
                <w:bCs/>
                <w:sz w:val="20"/>
                <w:szCs w:val="20"/>
              </w:rPr>
              <w:t xml:space="preserve"> including</w:t>
            </w:r>
            <w:r w:rsidRPr="00381E08">
              <w:rPr>
                <w:b/>
                <w:bCs/>
                <w:sz w:val="20"/>
                <w:szCs w:val="20"/>
              </w:rPr>
              <w:t xml:space="preserve"> financial </w:t>
            </w:r>
            <w:proofErr w:type="gramStart"/>
            <w:r w:rsidRPr="00381E08">
              <w:rPr>
                <w:b/>
                <w:bCs/>
                <w:sz w:val="20"/>
                <w:szCs w:val="20"/>
              </w:rPr>
              <w:t>institutions</w:t>
            </w:r>
            <w:proofErr w:type="gramEnd"/>
          </w:p>
          <w:p w14:paraId="1F72222B" w14:textId="29E033F2" w:rsidR="00227590" w:rsidRPr="00381E08" w:rsidRDefault="00227590" w:rsidP="00A271FF">
            <w:pPr>
              <w:pStyle w:val="ListParagraph"/>
              <w:numPr>
                <w:ilvl w:val="0"/>
                <w:numId w:val="27"/>
              </w:numPr>
              <w:suppressAutoHyphens/>
              <w:spacing w:after="160"/>
              <w:ind w:left="383"/>
              <w:jc w:val="left"/>
              <w:rPr>
                <w:sz w:val="20"/>
                <w:szCs w:val="20"/>
              </w:rPr>
            </w:pPr>
            <w:r w:rsidRPr="00381E08">
              <w:rPr>
                <w:sz w:val="20"/>
                <w:szCs w:val="20"/>
              </w:rPr>
              <w:t xml:space="preserve">Include </w:t>
            </w:r>
            <w:r w:rsidR="00C90BC2" w:rsidRPr="00381E08">
              <w:rPr>
                <w:sz w:val="20"/>
                <w:szCs w:val="20"/>
              </w:rPr>
              <w:t xml:space="preserve">access and benefit-sharing </w:t>
            </w:r>
            <w:r w:rsidR="00A712F5" w:rsidRPr="00381E08">
              <w:rPr>
                <w:sz w:val="20"/>
                <w:szCs w:val="20"/>
              </w:rPr>
              <w:t>in strategic priorities</w:t>
            </w:r>
            <w:r w:rsidR="00AA5408" w:rsidRPr="00381E08">
              <w:rPr>
                <w:sz w:val="20"/>
                <w:szCs w:val="20"/>
              </w:rPr>
              <w:t>.</w:t>
            </w:r>
          </w:p>
          <w:p w14:paraId="2DCF8C2C" w14:textId="19358A4E" w:rsidR="00604B6C" w:rsidRPr="00381E08" w:rsidRDefault="009F5629" w:rsidP="00A271FF">
            <w:pPr>
              <w:pStyle w:val="ListParagraph"/>
              <w:numPr>
                <w:ilvl w:val="0"/>
                <w:numId w:val="27"/>
              </w:numPr>
              <w:suppressAutoHyphens/>
              <w:spacing w:after="160"/>
              <w:ind w:left="383"/>
              <w:jc w:val="left"/>
              <w:rPr>
                <w:sz w:val="20"/>
                <w:szCs w:val="20"/>
              </w:rPr>
            </w:pPr>
            <w:r w:rsidRPr="00381E08">
              <w:rPr>
                <w:sz w:val="20"/>
                <w:szCs w:val="20"/>
              </w:rPr>
              <w:t>Create grants</w:t>
            </w:r>
            <w:r w:rsidR="694D110E" w:rsidRPr="00381E08">
              <w:rPr>
                <w:sz w:val="20"/>
                <w:szCs w:val="20"/>
              </w:rPr>
              <w:t>,</w:t>
            </w:r>
            <w:r w:rsidRPr="00381E08">
              <w:rPr>
                <w:sz w:val="20"/>
                <w:szCs w:val="20"/>
              </w:rPr>
              <w:t xml:space="preserve"> funds </w:t>
            </w:r>
            <w:r w:rsidR="0F07ADE2" w:rsidRPr="00381E08">
              <w:rPr>
                <w:sz w:val="20"/>
                <w:szCs w:val="20"/>
              </w:rPr>
              <w:t>and investment opportunities</w:t>
            </w:r>
            <w:r w:rsidR="3E5CAE01" w:rsidRPr="00381E08">
              <w:rPr>
                <w:sz w:val="20"/>
                <w:szCs w:val="20"/>
              </w:rPr>
              <w:t xml:space="preserve"> </w:t>
            </w:r>
            <w:r w:rsidRPr="00381E08">
              <w:rPr>
                <w:sz w:val="20"/>
                <w:szCs w:val="20"/>
              </w:rPr>
              <w:t xml:space="preserve">that support </w:t>
            </w:r>
            <w:r w:rsidR="00C90BC2" w:rsidRPr="00381E08">
              <w:rPr>
                <w:sz w:val="20"/>
                <w:szCs w:val="20"/>
              </w:rPr>
              <w:t>access and benefit-sharing</w:t>
            </w:r>
            <w:r w:rsidR="00AA5408" w:rsidRPr="00381E08">
              <w:rPr>
                <w:sz w:val="20"/>
                <w:szCs w:val="20"/>
              </w:rPr>
              <w:t>.</w:t>
            </w:r>
          </w:p>
          <w:p w14:paraId="61B302FE" w14:textId="50BB8EC1" w:rsidR="000723C0" w:rsidRPr="00381E08" w:rsidRDefault="000723C0" w:rsidP="00A271FF">
            <w:pPr>
              <w:pStyle w:val="ListParagraph"/>
              <w:numPr>
                <w:ilvl w:val="0"/>
                <w:numId w:val="27"/>
              </w:numPr>
              <w:suppressAutoHyphens/>
              <w:spacing w:after="160"/>
              <w:ind w:left="383"/>
              <w:jc w:val="left"/>
              <w:rPr>
                <w:sz w:val="20"/>
                <w:szCs w:val="20"/>
              </w:rPr>
            </w:pPr>
            <w:r w:rsidRPr="00381E08">
              <w:rPr>
                <w:sz w:val="20"/>
                <w:szCs w:val="20"/>
              </w:rPr>
              <w:t xml:space="preserve">Support inter-institutional coordination mechanisms at the national </w:t>
            </w:r>
            <w:r w:rsidR="775D460C" w:rsidRPr="00381E08">
              <w:rPr>
                <w:sz w:val="20"/>
                <w:szCs w:val="20"/>
              </w:rPr>
              <w:t xml:space="preserve">and regional </w:t>
            </w:r>
            <w:r w:rsidR="7E631E4F" w:rsidRPr="00381E08">
              <w:rPr>
                <w:sz w:val="20"/>
                <w:szCs w:val="20"/>
              </w:rPr>
              <w:t>level</w:t>
            </w:r>
            <w:r w:rsidR="00E62E09" w:rsidRPr="00381E08">
              <w:rPr>
                <w:sz w:val="20"/>
                <w:szCs w:val="20"/>
              </w:rPr>
              <w:t>s</w:t>
            </w:r>
            <w:r w:rsidR="00AA5408" w:rsidRPr="00381E08">
              <w:rPr>
                <w:sz w:val="20"/>
                <w:szCs w:val="20"/>
              </w:rPr>
              <w:t>.</w:t>
            </w:r>
          </w:p>
          <w:p w14:paraId="0767EB2A" w14:textId="07C8A3CC" w:rsidR="00B64EFD" w:rsidRPr="00381E08" w:rsidRDefault="00B64EFD" w:rsidP="00A271FF">
            <w:pPr>
              <w:pStyle w:val="ListParagraph"/>
              <w:numPr>
                <w:ilvl w:val="0"/>
                <w:numId w:val="27"/>
              </w:numPr>
              <w:ind w:left="383"/>
              <w:jc w:val="left"/>
              <w:rPr>
                <w:sz w:val="20"/>
                <w:szCs w:val="20"/>
              </w:rPr>
            </w:pPr>
            <w:r w:rsidRPr="00381E08">
              <w:rPr>
                <w:sz w:val="20"/>
                <w:szCs w:val="20"/>
              </w:rPr>
              <w:t>Coordinate regional and subregional efforts in carrying out strategic planning related to capacity</w:t>
            </w:r>
            <w:r w:rsidR="008E152D" w:rsidRPr="00381E08">
              <w:rPr>
                <w:sz w:val="20"/>
                <w:szCs w:val="20"/>
              </w:rPr>
              <w:noBreakHyphen/>
            </w:r>
            <w:r w:rsidRPr="00381E08">
              <w:rPr>
                <w:sz w:val="20"/>
                <w:szCs w:val="20"/>
              </w:rPr>
              <w:t>building and development</w:t>
            </w:r>
            <w:r w:rsidR="00AA5408" w:rsidRPr="00381E08">
              <w:rPr>
                <w:sz w:val="20"/>
                <w:szCs w:val="20"/>
              </w:rPr>
              <w:t>.</w:t>
            </w:r>
          </w:p>
          <w:p w14:paraId="38B56766" w14:textId="6494F891" w:rsidR="00B64EFD" w:rsidRPr="00381E08" w:rsidRDefault="00B64EFD" w:rsidP="00A271FF">
            <w:pPr>
              <w:pStyle w:val="ListParagraph"/>
              <w:numPr>
                <w:ilvl w:val="0"/>
                <w:numId w:val="27"/>
              </w:numPr>
              <w:ind w:left="383"/>
              <w:jc w:val="left"/>
              <w:rPr>
                <w:sz w:val="20"/>
                <w:szCs w:val="20"/>
              </w:rPr>
            </w:pPr>
            <w:r w:rsidRPr="00381E08">
              <w:rPr>
                <w:sz w:val="20"/>
                <w:szCs w:val="20"/>
              </w:rPr>
              <w:t>Lead the implementation of regional and subregional capacity</w:t>
            </w:r>
            <w:r w:rsidR="000C1D14" w:rsidRPr="00381E08">
              <w:rPr>
                <w:sz w:val="20"/>
                <w:szCs w:val="20"/>
              </w:rPr>
              <w:t>-</w:t>
            </w:r>
            <w:r w:rsidRPr="00381E08">
              <w:rPr>
                <w:sz w:val="20"/>
                <w:szCs w:val="20"/>
              </w:rPr>
              <w:t>building and development strategies and programmes</w:t>
            </w:r>
            <w:r w:rsidR="00AA5408" w:rsidRPr="00381E08">
              <w:rPr>
                <w:sz w:val="20"/>
                <w:szCs w:val="20"/>
              </w:rPr>
              <w:t>.</w:t>
            </w:r>
          </w:p>
          <w:p w14:paraId="512B5BA7" w14:textId="4210CE62" w:rsidR="00B64EFD" w:rsidRPr="00381E08" w:rsidRDefault="00B64EFD" w:rsidP="00A271FF">
            <w:pPr>
              <w:pStyle w:val="ListParagraph"/>
              <w:numPr>
                <w:ilvl w:val="0"/>
                <w:numId w:val="27"/>
              </w:numPr>
              <w:ind w:left="383"/>
              <w:jc w:val="left"/>
              <w:rPr>
                <w:sz w:val="20"/>
                <w:szCs w:val="20"/>
              </w:rPr>
            </w:pPr>
            <w:r w:rsidRPr="00381E08">
              <w:rPr>
                <w:sz w:val="20"/>
                <w:szCs w:val="20"/>
              </w:rPr>
              <w:t>Create an enabling environment through agreements and partnerships</w:t>
            </w:r>
            <w:r w:rsidR="00AA5408" w:rsidRPr="00381E08">
              <w:rPr>
                <w:sz w:val="20"/>
                <w:szCs w:val="20"/>
              </w:rPr>
              <w:t>.</w:t>
            </w:r>
          </w:p>
          <w:p w14:paraId="1287CCDD" w14:textId="19CA5B2C" w:rsidR="00A7543C" w:rsidRPr="00381E08" w:rsidRDefault="00A7543C" w:rsidP="00A271FF">
            <w:pPr>
              <w:pStyle w:val="ListParagraph"/>
              <w:numPr>
                <w:ilvl w:val="0"/>
                <w:numId w:val="27"/>
              </w:numPr>
              <w:suppressAutoHyphens/>
              <w:spacing w:after="160"/>
              <w:ind w:left="383"/>
              <w:jc w:val="left"/>
              <w:rPr>
                <w:sz w:val="20"/>
                <w:szCs w:val="20"/>
              </w:rPr>
            </w:pPr>
            <w:r w:rsidRPr="00381E08">
              <w:rPr>
                <w:sz w:val="20"/>
                <w:szCs w:val="20"/>
              </w:rPr>
              <w:t>Create and maintain knowledge and information management products, including lessons and best practices</w:t>
            </w:r>
            <w:r w:rsidR="00AA5408" w:rsidRPr="00381E08">
              <w:rPr>
                <w:sz w:val="20"/>
                <w:szCs w:val="20"/>
              </w:rPr>
              <w:t>.</w:t>
            </w:r>
          </w:p>
          <w:p w14:paraId="3E60952B" w14:textId="2BD68541" w:rsidR="00DB455B" w:rsidRPr="00381E08" w:rsidRDefault="00A7543C" w:rsidP="00A271FF">
            <w:pPr>
              <w:pStyle w:val="ListParagraph"/>
              <w:numPr>
                <w:ilvl w:val="0"/>
                <w:numId w:val="26"/>
              </w:numPr>
              <w:ind w:left="383"/>
              <w:jc w:val="left"/>
              <w:rPr>
                <w:sz w:val="20"/>
                <w:szCs w:val="20"/>
              </w:rPr>
            </w:pPr>
            <w:r w:rsidRPr="00381E08">
              <w:rPr>
                <w:sz w:val="20"/>
                <w:szCs w:val="20"/>
              </w:rPr>
              <w:t>Support the monitoring and evaluation of capacity</w:t>
            </w:r>
            <w:r w:rsidR="000C1D14" w:rsidRPr="00381E08">
              <w:rPr>
                <w:sz w:val="20"/>
                <w:szCs w:val="20"/>
              </w:rPr>
              <w:noBreakHyphen/>
            </w:r>
            <w:r w:rsidRPr="00381E08">
              <w:rPr>
                <w:sz w:val="20"/>
                <w:szCs w:val="20"/>
              </w:rPr>
              <w:t>development efforts</w:t>
            </w:r>
            <w:r w:rsidR="00AA5408" w:rsidRPr="00381E08">
              <w:rPr>
                <w:sz w:val="20"/>
                <w:szCs w:val="20"/>
              </w:rPr>
              <w:t>.</w:t>
            </w:r>
          </w:p>
          <w:p w14:paraId="27291526" w14:textId="5FC2D3EC" w:rsidR="00B64EFD" w:rsidRPr="00381E08" w:rsidRDefault="00B64EFD" w:rsidP="00A271FF">
            <w:pPr>
              <w:pStyle w:val="ListParagraph"/>
              <w:numPr>
                <w:ilvl w:val="0"/>
                <w:numId w:val="26"/>
              </w:numPr>
              <w:ind w:left="383"/>
              <w:jc w:val="left"/>
              <w:rPr>
                <w:sz w:val="20"/>
                <w:szCs w:val="20"/>
              </w:rPr>
            </w:pPr>
            <w:r w:rsidRPr="00381E08">
              <w:rPr>
                <w:sz w:val="20"/>
                <w:szCs w:val="20"/>
              </w:rPr>
              <w:t xml:space="preserve">Support capacity development at the national level by providing funding, </w:t>
            </w:r>
            <w:proofErr w:type="gramStart"/>
            <w:r w:rsidRPr="00381E08">
              <w:rPr>
                <w:sz w:val="20"/>
                <w:szCs w:val="20"/>
              </w:rPr>
              <w:t>training</w:t>
            </w:r>
            <w:proofErr w:type="gramEnd"/>
            <w:r w:rsidRPr="00381E08">
              <w:rPr>
                <w:sz w:val="20"/>
                <w:szCs w:val="20"/>
              </w:rPr>
              <w:t xml:space="preserve"> and technical assistance</w:t>
            </w:r>
            <w:r w:rsidR="00AA5408" w:rsidRPr="00381E08">
              <w:rPr>
                <w:sz w:val="20"/>
                <w:szCs w:val="20"/>
              </w:rPr>
              <w:t>.</w:t>
            </w:r>
          </w:p>
          <w:p w14:paraId="1704A1B8" w14:textId="4C687746" w:rsidR="003365A7" w:rsidRPr="00381E08" w:rsidRDefault="003365A7" w:rsidP="00A271FF">
            <w:pPr>
              <w:pStyle w:val="ListParagraph"/>
              <w:numPr>
                <w:ilvl w:val="0"/>
                <w:numId w:val="26"/>
              </w:numPr>
              <w:ind w:left="383"/>
              <w:jc w:val="left"/>
              <w:rPr>
                <w:sz w:val="20"/>
                <w:szCs w:val="20"/>
              </w:rPr>
            </w:pPr>
            <w:r w:rsidRPr="00381E08">
              <w:rPr>
                <w:sz w:val="20"/>
                <w:szCs w:val="20"/>
              </w:rPr>
              <w:t>Support and promote technical and scientific cooperation</w:t>
            </w:r>
            <w:r w:rsidR="004C375A" w:rsidRPr="00381E08">
              <w:rPr>
                <w:sz w:val="20"/>
                <w:szCs w:val="20"/>
              </w:rPr>
              <w:t>,</w:t>
            </w:r>
            <w:r w:rsidRPr="00381E08">
              <w:rPr>
                <w:sz w:val="20"/>
                <w:szCs w:val="20"/>
              </w:rPr>
              <w:t xml:space="preserve"> including technology transfer</w:t>
            </w:r>
            <w:r w:rsidR="00AA5408" w:rsidRPr="00381E08">
              <w:rPr>
                <w:sz w:val="20"/>
                <w:szCs w:val="20"/>
              </w:rPr>
              <w:t>.</w:t>
            </w:r>
          </w:p>
          <w:p w14:paraId="03A976B3" w14:textId="40285FE2" w:rsidR="00A7543C" w:rsidRPr="00381E08" w:rsidRDefault="00B64EFD" w:rsidP="00A271FF">
            <w:pPr>
              <w:pStyle w:val="ListParagraph"/>
              <w:numPr>
                <w:ilvl w:val="0"/>
                <w:numId w:val="26"/>
              </w:numPr>
              <w:ind w:left="383"/>
              <w:jc w:val="left"/>
              <w:rPr>
                <w:sz w:val="20"/>
                <w:szCs w:val="20"/>
              </w:rPr>
            </w:pPr>
            <w:r w:rsidRPr="00381E08">
              <w:rPr>
                <w:sz w:val="20"/>
                <w:szCs w:val="20"/>
              </w:rPr>
              <w:t xml:space="preserve">Facilitate </w:t>
            </w:r>
            <w:r w:rsidR="008940CA" w:rsidRPr="00381E08">
              <w:rPr>
                <w:sz w:val="20"/>
                <w:szCs w:val="20"/>
              </w:rPr>
              <w:t>S</w:t>
            </w:r>
            <w:r w:rsidRPr="00381E08">
              <w:rPr>
                <w:sz w:val="20"/>
                <w:szCs w:val="20"/>
              </w:rPr>
              <w:t>outh-</w:t>
            </w:r>
            <w:r w:rsidR="008940CA" w:rsidRPr="00381E08">
              <w:rPr>
                <w:sz w:val="20"/>
                <w:szCs w:val="20"/>
              </w:rPr>
              <w:t>S</w:t>
            </w:r>
            <w:r w:rsidRPr="00381E08">
              <w:rPr>
                <w:sz w:val="20"/>
                <w:szCs w:val="20"/>
              </w:rPr>
              <w:t xml:space="preserve">outh, </w:t>
            </w:r>
            <w:r w:rsidR="008940CA" w:rsidRPr="00381E08">
              <w:rPr>
                <w:sz w:val="20"/>
                <w:szCs w:val="20"/>
              </w:rPr>
              <w:t>N</w:t>
            </w:r>
            <w:r w:rsidRPr="00381E08">
              <w:rPr>
                <w:sz w:val="20"/>
                <w:szCs w:val="20"/>
              </w:rPr>
              <w:t>orth-</w:t>
            </w:r>
            <w:r w:rsidR="008940CA" w:rsidRPr="00381E08">
              <w:rPr>
                <w:sz w:val="20"/>
                <w:szCs w:val="20"/>
              </w:rPr>
              <w:t>S</w:t>
            </w:r>
            <w:r w:rsidRPr="00381E08">
              <w:rPr>
                <w:sz w:val="20"/>
                <w:szCs w:val="20"/>
              </w:rPr>
              <w:t xml:space="preserve">outh and triangular </w:t>
            </w:r>
            <w:proofErr w:type="gramStart"/>
            <w:r w:rsidRPr="00381E08">
              <w:rPr>
                <w:sz w:val="20"/>
                <w:szCs w:val="20"/>
              </w:rPr>
              <w:t>cooperation</w:t>
            </w:r>
            <w:proofErr w:type="gramEnd"/>
            <w:r w:rsidRPr="00381E08">
              <w:rPr>
                <w:sz w:val="20"/>
                <w:szCs w:val="20"/>
              </w:rPr>
              <w:t xml:space="preserve"> and the exchange of experiences among </w:t>
            </w:r>
            <w:r w:rsidR="004C375A" w:rsidRPr="00381E08">
              <w:rPr>
                <w:sz w:val="20"/>
                <w:szCs w:val="20"/>
              </w:rPr>
              <w:t>Parties</w:t>
            </w:r>
            <w:r w:rsidR="00AA5408" w:rsidRPr="00381E08">
              <w:rPr>
                <w:sz w:val="20"/>
                <w:szCs w:val="20"/>
              </w:rPr>
              <w:t>.</w:t>
            </w:r>
          </w:p>
        </w:tc>
      </w:tr>
    </w:tbl>
    <w:p w14:paraId="29E99A5F" w14:textId="2BE4C53D" w:rsidR="009A0243" w:rsidRPr="00381E08" w:rsidRDefault="009C6E96" w:rsidP="00A271FF">
      <w:pPr>
        <w:pStyle w:val="Para1"/>
        <w:numPr>
          <w:ilvl w:val="0"/>
          <w:numId w:val="36"/>
        </w:numPr>
        <w:suppressLineNumbers/>
        <w:tabs>
          <w:tab w:val="left" w:pos="720"/>
        </w:tabs>
        <w:suppressAutoHyphens/>
        <w:snapToGrid w:val="0"/>
        <w:ind w:left="0" w:firstLine="0"/>
      </w:pPr>
      <w:r w:rsidRPr="00381E08">
        <w:t>Fostering</w:t>
      </w:r>
      <w:r w:rsidRPr="00A271FF">
        <w:rPr>
          <w:rFonts w:asciiTheme="majorBidi" w:hAnsiTheme="majorBidi" w:cstheme="majorBidi"/>
        </w:rPr>
        <w:t xml:space="preserve"> c</w:t>
      </w:r>
      <w:r w:rsidR="004A1231" w:rsidRPr="00A271FF">
        <w:rPr>
          <w:rFonts w:asciiTheme="majorBidi" w:hAnsiTheme="majorBidi" w:cstheme="majorBidi"/>
        </w:rPr>
        <w:t>oordina</w:t>
      </w:r>
      <w:r w:rsidR="001E30EC" w:rsidRPr="00A271FF">
        <w:rPr>
          <w:rFonts w:asciiTheme="majorBidi" w:hAnsiTheme="majorBidi" w:cstheme="majorBidi"/>
        </w:rPr>
        <w:t>tion</w:t>
      </w:r>
      <w:r w:rsidR="004A1231" w:rsidRPr="00A271FF">
        <w:rPr>
          <w:rFonts w:asciiTheme="majorBidi" w:hAnsiTheme="majorBidi" w:cstheme="majorBidi"/>
        </w:rPr>
        <w:t xml:space="preserve"> </w:t>
      </w:r>
      <w:r w:rsidR="001E30EC" w:rsidRPr="00A271FF">
        <w:rPr>
          <w:rFonts w:asciiTheme="majorBidi" w:hAnsiTheme="majorBidi" w:cstheme="majorBidi"/>
        </w:rPr>
        <w:t>a</w:t>
      </w:r>
      <w:r w:rsidRPr="00A271FF">
        <w:rPr>
          <w:rFonts w:asciiTheme="majorBidi" w:hAnsiTheme="majorBidi" w:cstheme="majorBidi"/>
        </w:rPr>
        <w:t xml:space="preserve">t the national, </w:t>
      </w:r>
      <w:proofErr w:type="gramStart"/>
      <w:r w:rsidRPr="00A271FF">
        <w:rPr>
          <w:rFonts w:asciiTheme="majorBidi" w:hAnsiTheme="majorBidi" w:cstheme="majorBidi"/>
        </w:rPr>
        <w:t>regional</w:t>
      </w:r>
      <w:proofErr w:type="gramEnd"/>
      <w:r w:rsidRPr="00A271FF">
        <w:rPr>
          <w:rFonts w:asciiTheme="majorBidi" w:hAnsiTheme="majorBidi" w:cstheme="majorBidi"/>
        </w:rPr>
        <w:t xml:space="preserve"> and global levels </w:t>
      </w:r>
      <w:r w:rsidR="00B2680D" w:rsidRPr="00A271FF">
        <w:rPr>
          <w:rFonts w:asciiTheme="majorBidi" w:hAnsiTheme="majorBidi" w:cstheme="majorBidi"/>
        </w:rPr>
        <w:t xml:space="preserve">generates </w:t>
      </w:r>
      <w:r w:rsidR="00FD2C69" w:rsidRPr="00A271FF">
        <w:rPr>
          <w:rFonts w:asciiTheme="majorBidi" w:hAnsiTheme="majorBidi" w:cstheme="majorBidi"/>
        </w:rPr>
        <w:t>numerous benefits</w:t>
      </w:r>
      <w:r w:rsidR="00461193" w:rsidRPr="00381E08">
        <w:rPr>
          <w:rFonts w:asciiTheme="majorBidi" w:hAnsiTheme="majorBidi" w:cstheme="majorBidi"/>
        </w:rPr>
        <w:t>,</w:t>
      </w:r>
      <w:r w:rsidR="00FD2C69" w:rsidRPr="00A271FF">
        <w:rPr>
          <w:rFonts w:asciiTheme="majorBidi" w:hAnsiTheme="majorBidi" w:cstheme="majorBidi"/>
        </w:rPr>
        <w:t xml:space="preserve"> incl</w:t>
      </w:r>
      <w:r w:rsidR="004C0A5E" w:rsidRPr="00A271FF">
        <w:rPr>
          <w:rFonts w:asciiTheme="majorBidi" w:hAnsiTheme="majorBidi" w:cstheme="majorBidi"/>
        </w:rPr>
        <w:t xml:space="preserve">uding </w:t>
      </w:r>
      <w:r w:rsidR="00FD2C69" w:rsidRPr="00A271FF">
        <w:rPr>
          <w:rFonts w:asciiTheme="majorBidi" w:hAnsiTheme="majorBidi" w:cstheme="majorBidi"/>
        </w:rPr>
        <w:t>enhancing synerg</w:t>
      </w:r>
      <w:r w:rsidR="004C0A5E" w:rsidRPr="00A271FF">
        <w:rPr>
          <w:rFonts w:asciiTheme="majorBidi" w:hAnsiTheme="majorBidi" w:cstheme="majorBidi"/>
        </w:rPr>
        <w:t>ies</w:t>
      </w:r>
      <w:r w:rsidR="007D6B84" w:rsidRPr="00381E08">
        <w:rPr>
          <w:rFonts w:asciiTheme="majorBidi" w:hAnsiTheme="majorBidi" w:cstheme="majorBidi"/>
        </w:rPr>
        <w:t>,</w:t>
      </w:r>
      <w:r w:rsidR="00E07E3E" w:rsidRPr="00A271FF">
        <w:rPr>
          <w:rFonts w:asciiTheme="majorBidi" w:hAnsiTheme="majorBidi" w:cstheme="majorBidi"/>
        </w:rPr>
        <w:t xml:space="preserve"> </w:t>
      </w:r>
      <w:r w:rsidR="00FD2C69" w:rsidRPr="00A271FF">
        <w:rPr>
          <w:rFonts w:asciiTheme="majorBidi" w:hAnsiTheme="majorBidi" w:cstheme="majorBidi"/>
        </w:rPr>
        <w:t>promoting strategic and coherent approaches</w:t>
      </w:r>
      <w:r w:rsidR="007D6B84" w:rsidRPr="00381E08">
        <w:rPr>
          <w:rFonts w:asciiTheme="majorBidi" w:hAnsiTheme="majorBidi" w:cstheme="majorBidi"/>
        </w:rPr>
        <w:t>,</w:t>
      </w:r>
      <w:r w:rsidR="002E006C" w:rsidRPr="00A271FF">
        <w:rPr>
          <w:rFonts w:asciiTheme="majorBidi" w:hAnsiTheme="majorBidi" w:cstheme="majorBidi"/>
        </w:rPr>
        <w:t xml:space="preserve"> </w:t>
      </w:r>
      <w:r w:rsidR="00FD2C69" w:rsidRPr="00A271FF">
        <w:rPr>
          <w:rFonts w:asciiTheme="majorBidi" w:hAnsiTheme="majorBidi" w:cstheme="majorBidi"/>
        </w:rPr>
        <w:t>fostering partnerships and multi-stakeholder initiatives</w:t>
      </w:r>
      <w:r w:rsidR="002E006C" w:rsidRPr="00A271FF">
        <w:rPr>
          <w:rFonts w:asciiTheme="majorBidi" w:hAnsiTheme="majorBidi" w:cstheme="majorBidi"/>
        </w:rPr>
        <w:t xml:space="preserve"> and</w:t>
      </w:r>
      <w:r w:rsidR="00FD2C69" w:rsidRPr="00A271FF">
        <w:rPr>
          <w:rFonts w:asciiTheme="majorBidi" w:hAnsiTheme="majorBidi" w:cstheme="majorBidi"/>
        </w:rPr>
        <w:t xml:space="preserve"> identifying opportunities to mobilize additional resources for capacity</w:t>
      </w:r>
      <w:r w:rsidR="00371B8F" w:rsidRPr="00381E08">
        <w:rPr>
          <w:rFonts w:asciiTheme="majorBidi" w:hAnsiTheme="majorBidi" w:cstheme="majorBidi"/>
        </w:rPr>
        <w:noBreakHyphen/>
      </w:r>
      <w:r w:rsidR="00FD2C69" w:rsidRPr="00A271FF">
        <w:rPr>
          <w:rFonts w:asciiTheme="majorBidi" w:hAnsiTheme="majorBidi" w:cstheme="majorBidi"/>
        </w:rPr>
        <w:t>building and development efforts</w:t>
      </w:r>
      <w:r w:rsidR="007D6B84" w:rsidRPr="00381E08">
        <w:rPr>
          <w:rFonts w:asciiTheme="majorBidi" w:hAnsiTheme="majorBidi" w:cstheme="majorBidi"/>
        </w:rPr>
        <w:t>.</w:t>
      </w:r>
      <w:r w:rsidR="00607834" w:rsidRPr="00381E08">
        <w:t xml:space="preserve"> </w:t>
      </w:r>
    </w:p>
    <w:p w14:paraId="34D905DE" w14:textId="2A0E4413" w:rsidR="00752375" w:rsidRPr="00381E08" w:rsidRDefault="00A25CFC" w:rsidP="00A271FF">
      <w:pPr>
        <w:pStyle w:val="Para1"/>
        <w:numPr>
          <w:ilvl w:val="0"/>
          <w:numId w:val="36"/>
        </w:numPr>
        <w:ind w:left="0" w:firstLine="0"/>
      </w:pPr>
      <w:r w:rsidRPr="00381E08">
        <w:lastRenderedPageBreak/>
        <w:t xml:space="preserve">At the national level, coordination can be fostered through the </w:t>
      </w:r>
      <w:r w:rsidR="00E77800" w:rsidRPr="00381E08">
        <w:t>inter-</w:t>
      </w:r>
      <w:r w:rsidRPr="00381E08">
        <w:t xml:space="preserve">institutional </w:t>
      </w:r>
      <w:r w:rsidR="13950850" w:rsidRPr="00381E08">
        <w:t xml:space="preserve">and cross-sectoral </w:t>
      </w:r>
      <w:r w:rsidRPr="00381E08">
        <w:t xml:space="preserve">arrangements set up for the revision and implementation </w:t>
      </w:r>
      <w:r w:rsidR="00683CFF">
        <w:t>of</w:t>
      </w:r>
      <w:r w:rsidR="00683CFF" w:rsidRPr="00381E08">
        <w:t xml:space="preserve"> </w:t>
      </w:r>
      <w:r w:rsidRPr="00381E08">
        <w:t xml:space="preserve">the </w:t>
      </w:r>
      <w:r w:rsidR="008677D9" w:rsidRPr="00381E08">
        <w:t xml:space="preserve">national biodiversity strategies and action plans </w:t>
      </w:r>
      <w:r w:rsidRPr="00381E08">
        <w:t>and</w:t>
      </w:r>
      <w:r w:rsidR="00BD5B22" w:rsidRPr="00381E08">
        <w:t xml:space="preserve"> national</w:t>
      </w:r>
      <w:r w:rsidRPr="00381E08">
        <w:t xml:space="preserve"> </w:t>
      </w:r>
      <w:r w:rsidR="00BD5B22" w:rsidRPr="00381E08">
        <w:t>targets</w:t>
      </w:r>
      <w:r w:rsidR="0041166E" w:rsidRPr="00381E08">
        <w:t xml:space="preserve"> to assess contributions towards the Kunming-Montreal Global Biodiversity Framework</w:t>
      </w:r>
      <w:r w:rsidR="00712B7D" w:rsidRPr="00381E08">
        <w:t xml:space="preserve">. The United Nations </w:t>
      </w:r>
      <w:r w:rsidR="00D73091" w:rsidRPr="00381E08">
        <w:t>resident coordinat</w:t>
      </w:r>
      <w:r w:rsidR="00AC7EAB" w:rsidRPr="00381E08">
        <w:t>or</w:t>
      </w:r>
      <w:r w:rsidR="00D73091" w:rsidRPr="00381E08">
        <w:t xml:space="preserve"> </w:t>
      </w:r>
      <w:r w:rsidR="00AC7EAB" w:rsidRPr="00381E08">
        <w:t xml:space="preserve">office </w:t>
      </w:r>
      <w:r w:rsidR="00D73091" w:rsidRPr="00381E08">
        <w:t xml:space="preserve">can also </w:t>
      </w:r>
      <w:r w:rsidR="007553B0" w:rsidRPr="00381E08">
        <w:t xml:space="preserve">play a role by supporting national </w:t>
      </w:r>
      <w:r w:rsidR="00C85C2C" w:rsidRPr="00381E08">
        <w:t>instit</w:t>
      </w:r>
      <w:r w:rsidR="00BE4939" w:rsidRPr="00381E08">
        <w:t>utions</w:t>
      </w:r>
      <w:r w:rsidR="007553B0" w:rsidRPr="00381E08">
        <w:t xml:space="preserve"> </w:t>
      </w:r>
      <w:r w:rsidR="001842A6" w:rsidRPr="00381E08">
        <w:t xml:space="preserve">with </w:t>
      </w:r>
      <w:r w:rsidR="00961257" w:rsidRPr="00381E08">
        <w:t>setting up</w:t>
      </w:r>
      <w:r w:rsidR="007553B0" w:rsidRPr="00381E08">
        <w:t xml:space="preserve"> and manag</w:t>
      </w:r>
      <w:r w:rsidR="001842A6" w:rsidRPr="00381E08">
        <w:t>ing</w:t>
      </w:r>
      <w:r w:rsidR="007553B0" w:rsidRPr="00381E08">
        <w:t xml:space="preserve"> the multi-stakeholder process</w:t>
      </w:r>
      <w:r w:rsidR="00752375" w:rsidRPr="00381E08">
        <w:t>.</w:t>
      </w:r>
    </w:p>
    <w:p w14:paraId="44846A6E" w14:textId="558A9064" w:rsidR="00752375" w:rsidRPr="00381E08" w:rsidRDefault="00752375" w:rsidP="009A0243">
      <w:pPr>
        <w:pStyle w:val="Para1"/>
        <w:numPr>
          <w:ilvl w:val="0"/>
          <w:numId w:val="36"/>
        </w:numPr>
        <w:suppressLineNumbers/>
        <w:tabs>
          <w:tab w:val="left" w:pos="720"/>
        </w:tabs>
        <w:suppressAutoHyphens/>
        <w:snapToGrid w:val="0"/>
        <w:ind w:left="0" w:firstLine="0"/>
      </w:pPr>
      <w:r w:rsidRPr="00381E08">
        <w:t>At the regional level</w:t>
      </w:r>
      <w:r w:rsidR="00EE72FE" w:rsidRPr="00381E08">
        <w:t xml:space="preserve">, regional </w:t>
      </w:r>
      <w:r w:rsidR="00047F7F" w:rsidRPr="00381E08">
        <w:t>organizations</w:t>
      </w:r>
      <w:r w:rsidR="00961257" w:rsidRPr="00381E08">
        <w:t>,</w:t>
      </w:r>
      <w:r w:rsidR="00047F7F" w:rsidRPr="00381E08">
        <w:t xml:space="preserve"> including support centres</w:t>
      </w:r>
      <w:r w:rsidR="00961257" w:rsidRPr="00381E08">
        <w:t>,</w:t>
      </w:r>
      <w:r w:rsidR="00EE72FE" w:rsidRPr="00381E08">
        <w:t xml:space="preserve"> can play a role in </w:t>
      </w:r>
      <w:r w:rsidR="009A503D" w:rsidRPr="00381E08">
        <w:t xml:space="preserve">bringing </w:t>
      </w:r>
      <w:r w:rsidR="00961257" w:rsidRPr="00381E08">
        <w:t xml:space="preserve">together various </w:t>
      </w:r>
      <w:r w:rsidR="009A503D" w:rsidRPr="00381E08">
        <w:t xml:space="preserve">actors to identify needs and opportunities for </w:t>
      </w:r>
      <w:r w:rsidR="00262044" w:rsidRPr="00381E08">
        <w:t>cooperation</w:t>
      </w:r>
      <w:r w:rsidR="003365A7" w:rsidRPr="00381E08">
        <w:t xml:space="preserve">, </w:t>
      </w:r>
      <w:proofErr w:type="gramStart"/>
      <w:r w:rsidR="003365A7" w:rsidRPr="00381E08">
        <w:t>synergy</w:t>
      </w:r>
      <w:proofErr w:type="gramEnd"/>
      <w:r w:rsidR="00262044" w:rsidRPr="00381E08">
        <w:t xml:space="preserve"> and </w:t>
      </w:r>
      <w:r w:rsidR="009A503D" w:rsidRPr="00381E08">
        <w:t>collaboration</w:t>
      </w:r>
      <w:r w:rsidR="006C6CCB" w:rsidRPr="00381E08">
        <w:t xml:space="preserve"> and to </w:t>
      </w:r>
      <w:r w:rsidR="009A503D" w:rsidRPr="00381E08">
        <w:t xml:space="preserve">foster </w:t>
      </w:r>
      <w:r w:rsidR="008333A6" w:rsidRPr="00381E08">
        <w:t>the sharing of experiences and lessons</w:t>
      </w:r>
      <w:r w:rsidR="00197C74">
        <w:t xml:space="preserve"> learned</w:t>
      </w:r>
      <w:r w:rsidR="00262044" w:rsidRPr="00381E08">
        <w:t>.</w:t>
      </w:r>
      <w:r w:rsidR="00047F7F" w:rsidRPr="00381E08">
        <w:t xml:space="preserve"> </w:t>
      </w:r>
      <w:r w:rsidR="003249A5" w:rsidRPr="00381E08">
        <w:t>For example, t</w:t>
      </w:r>
      <w:r w:rsidR="00047F7F" w:rsidRPr="00381E08">
        <w:t xml:space="preserve">he </w:t>
      </w:r>
      <w:r w:rsidR="00D723C7" w:rsidRPr="00381E08">
        <w:t xml:space="preserve">future </w:t>
      </w:r>
      <w:r w:rsidR="00047F7F" w:rsidRPr="00381E08">
        <w:t xml:space="preserve">mechanism </w:t>
      </w:r>
      <w:r w:rsidR="00916F32" w:rsidRPr="00381E08">
        <w:t>to s</w:t>
      </w:r>
      <w:r w:rsidR="00EB3A98" w:rsidRPr="00381E08">
        <w:t xml:space="preserve">trengthen </w:t>
      </w:r>
      <w:r w:rsidR="00916F32" w:rsidRPr="00381E08">
        <w:t xml:space="preserve">technical and scientific cooperation </w:t>
      </w:r>
      <w:r w:rsidR="00EB3A98" w:rsidRPr="00381E08">
        <w:t xml:space="preserve">in support </w:t>
      </w:r>
      <w:r w:rsidR="009F73E9" w:rsidRPr="00381E08">
        <w:t>o</w:t>
      </w:r>
      <w:r w:rsidR="00EB3A98" w:rsidRPr="00381E08">
        <w:t xml:space="preserve">f the Kunming-Montreal Global Biodiversity Framework </w:t>
      </w:r>
      <w:r w:rsidR="00047F7F" w:rsidRPr="00381E08">
        <w:t>could p</w:t>
      </w:r>
      <w:r w:rsidR="003249A5" w:rsidRPr="00381E08">
        <w:t xml:space="preserve">lay </w:t>
      </w:r>
      <w:r w:rsidR="00DC3A7A" w:rsidRPr="00381E08">
        <w:t>such a role.</w:t>
      </w:r>
      <w:r w:rsidR="009D39B5" w:rsidRPr="00381E08">
        <w:rPr>
          <w:rStyle w:val="FootnoteReference"/>
        </w:rPr>
        <w:footnoteReference w:id="11"/>
      </w:r>
    </w:p>
    <w:p w14:paraId="3DD21BF1" w14:textId="7BFADAA1" w:rsidR="00D16A6E" w:rsidRPr="00381E08" w:rsidRDefault="009B3BC6" w:rsidP="00A271FF">
      <w:pPr>
        <w:pStyle w:val="Para1"/>
        <w:numPr>
          <w:ilvl w:val="0"/>
          <w:numId w:val="36"/>
        </w:numPr>
        <w:suppressLineNumbers/>
        <w:tabs>
          <w:tab w:val="left" w:pos="720"/>
        </w:tabs>
        <w:suppressAutoHyphens/>
        <w:snapToGrid w:val="0"/>
        <w:ind w:left="0" w:firstLine="0"/>
      </w:pPr>
      <w:r w:rsidRPr="00381E08">
        <w:t>At the global level</w:t>
      </w:r>
      <w:r w:rsidR="00C60831" w:rsidRPr="00381E08">
        <w:t>,</w:t>
      </w:r>
      <w:r w:rsidRPr="00381E08">
        <w:t xml:space="preserve"> </w:t>
      </w:r>
      <w:r w:rsidR="00815748" w:rsidRPr="00381E08">
        <w:t xml:space="preserve">coordination can be fostered through </w:t>
      </w:r>
      <w:r w:rsidR="00BB7A07" w:rsidRPr="00381E08">
        <w:t xml:space="preserve">the </w:t>
      </w:r>
      <w:r w:rsidR="000B5293" w:rsidRPr="00381E08">
        <w:t>Convention and Protocol processes</w:t>
      </w:r>
      <w:r w:rsidR="0078107F" w:rsidRPr="00381E08">
        <w:t>,</w:t>
      </w:r>
      <w:r w:rsidR="000B5293" w:rsidRPr="00381E08">
        <w:t xml:space="preserve"> including the </w:t>
      </w:r>
      <w:r w:rsidR="00FF221B" w:rsidRPr="00381E08">
        <w:t xml:space="preserve">meetings of the </w:t>
      </w:r>
      <w:r w:rsidR="0078107F" w:rsidRPr="00381E08">
        <w:t>i</w:t>
      </w:r>
      <w:r w:rsidR="00FF221B" w:rsidRPr="00381E08">
        <w:t xml:space="preserve">nformal </w:t>
      </w:r>
      <w:r w:rsidR="0078107F" w:rsidRPr="00381E08">
        <w:t>a</w:t>
      </w:r>
      <w:r w:rsidR="00FF221B" w:rsidRPr="00381E08">
        <w:t xml:space="preserve">dvisory </w:t>
      </w:r>
      <w:r w:rsidR="0078107F" w:rsidRPr="00381E08">
        <w:t>c</w:t>
      </w:r>
      <w:r w:rsidR="00082571" w:rsidRPr="00381E08">
        <w:t xml:space="preserve">ommittees established to provide advice to the Executive Secretary on issues related to the implementation of the Protocol. </w:t>
      </w:r>
      <w:r w:rsidR="009454CD" w:rsidRPr="00381E08">
        <w:t xml:space="preserve">The capacity-building and development forum </w:t>
      </w:r>
      <w:r w:rsidR="0098239A" w:rsidRPr="00381E08">
        <w:t xml:space="preserve">to facilitate networking and the sharing of experiences </w:t>
      </w:r>
      <w:r w:rsidR="009454CD" w:rsidRPr="00381E08">
        <w:t>to be convened</w:t>
      </w:r>
      <w:r w:rsidR="0098239A" w:rsidRPr="00381E08">
        <w:t xml:space="preserve"> </w:t>
      </w:r>
      <w:r w:rsidR="0078107F" w:rsidRPr="00381E08">
        <w:t>before</w:t>
      </w:r>
      <w:r w:rsidR="00E622D4" w:rsidRPr="00381E08">
        <w:t xml:space="preserve"> each meeting of the </w:t>
      </w:r>
      <w:r w:rsidR="00C31969" w:rsidRPr="00381E08">
        <w:t>Subsidiary</w:t>
      </w:r>
      <w:r w:rsidR="00E622D4" w:rsidRPr="00381E08">
        <w:t xml:space="preserve"> Body on Implementation</w:t>
      </w:r>
      <w:r w:rsidR="00881FF5">
        <w:rPr>
          <w:rStyle w:val="FootnoteReference"/>
        </w:rPr>
        <w:footnoteReference w:id="12"/>
      </w:r>
      <w:r w:rsidR="00E622D4" w:rsidRPr="00381E08">
        <w:t xml:space="preserve"> </w:t>
      </w:r>
      <w:r w:rsidR="003E00AC" w:rsidRPr="00381E08">
        <w:t>should include</w:t>
      </w:r>
      <w:r w:rsidR="00D709D0" w:rsidRPr="00381E08">
        <w:t xml:space="preserve"> dedicated</w:t>
      </w:r>
      <w:r w:rsidR="003E00AC" w:rsidRPr="00381E08">
        <w:t xml:space="preserve"> </w:t>
      </w:r>
      <w:r w:rsidR="00ED42F7" w:rsidRPr="00381E08">
        <w:t xml:space="preserve">sessions </w:t>
      </w:r>
      <w:r w:rsidR="00D709D0" w:rsidRPr="00381E08">
        <w:t xml:space="preserve">related to </w:t>
      </w:r>
      <w:r w:rsidR="00A54402" w:rsidRPr="00381E08">
        <w:t xml:space="preserve">access and benefit-sharing </w:t>
      </w:r>
      <w:r w:rsidR="00D709D0" w:rsidRPr="00381E08">
        <w:t>and the Protocol</w:t>
      </w:r>
      <w:r w:rsidR="00C47790" w:rsidRPr="00381E08">
        <w:t xml:space="preserve"> </w:t>
      </w:r>
      <w:r w:rsidR="00D709D0" w:rsidRPr="00381E08">
        <w:t>that could</w:t>
      </w:r>
      <w:r w:rsidR="00C47790" w:rsidRPr="00381E08">
        <w:t xml:space="preserve"> provide opportunities for </w:t>
      </w:r>
      <w:r w:rsidR="001E7F6B" w:rsidRPr="00381E08">
        <w:t>strengthening coordination and cooperation.</w:t>
      </w:r>
    </w:p>
    <w:p w14:paraId="15BEC936" w14:textId="4B48AF9F" w:rsidR="00301222" w:rsidRPr="00381E08" w:rsidRDefault="00301222" w:rsidP="00A271FF">
      <w:pPr>
        <w:pStyle w:val="Heading1"/>
        <w:numPr>
          <w:ilvl w:val="0"/>
          <w:numId w:val="29"/>
        </w:numPr>
        <w:tabs>
          <w:tab w:val="clear" w:pos="720"/>
        </w:tabs>
        <w:ind w:left="0" w:firstLine="0"/>
      </w:pPr>
      <w:r w:rsidRPr="00381E08">
        <w:t>Resources for capacity-building and development</w:t>
      </w:r>
    </w:p>
    <w:p w14:paraId="031A7E72" w14:textId="5B75A8AE" w:rsidR="00E2366F" w:rsidRPr="00381E08" w:rsidRDefault="005F3579" w:rsidP="00A271FF">
      <w:pPr>
        <w:pStyle w:val="Para1"/>
        <w:numPr>
          <w:ilvl w:val="0"/>
          <w:numId w:val="36"/>
        </w:numPr>
        <w:suppressLineNumbers/>
        <w:tabs>
          <w:tab w:val="left" w:pos="720"/>
        </w:tabs>
        <w:suppressAutoHyphens/>
        <w:snapToGrid w:val="0"/>
        <w:ind w:left="0" w:firstLine="0"/>
      </w:pPr>
      <w:r w:rsidRPr="00381E08">
        <w:t>Both</w:t>
      </w:r>
      <w:r w:rsidR="003964F5" w:rsidRPr="00381E08">
        <w:t xml:space="preserve"> international and national </w:t>
      </w:r>
      <w:r w:rsidR="001F3956" w:rsidRPr="00381E08">
        <w:t xml:space="preserve">funding </w:t>
      </w:r>
      <w:r w:rsidR="00BC5E82" w:rsidRPr="00381E08">
        <w:t>sources</w:t>
      </w:r>
      <w:r w:rsidR="003964F5" w:rsidRPr="00381E08">
        <w:t xml:space="preserve"> </w:t>
      </w:r>
      <w:r w:rsidRPr="00381E08">
        <w:t xml:space="preserve">are </w:t>
      </w:r>
      <w:r w:rsidR="005C7506" w:rsidRPr="00381E08">
        <w:t>required</w:t>
      </w:r>
      <w:r w:rsidRPr="00381E08">
        <w:t xml:space="preserve"> to</w:t>
      </w:r>
      <w:r w:rsidR="003964F5" w:rsidRPr="00381E08">
        <w:t xml:space="preserve"> support </w:t>
      </w:r>
      <w:r w:rsidR="00F932AC" w:rsidRPr="00381E08">
        <w:t>capacity-building and development</w:t>
      </w:r>
      <w:r w:rsidR="0070478C" w:rsidRPr="00381E08">
        <w:t xml:space="preserve"> programm</w:t>
      </w:r>
      <w:r w:rsidR="001A6B0E" w:rsidRPr="00381E08">
        <w:t>es and projects</w:t>
      </w:r>
      <w:r w:rsidR="00381BA2" w:rsidRPr="00381E08">
        <w:t xml:space="preserve"> </w:t>
      </w:r>
      <w:r w:rsidR="00E74029" w:rsidRPr="00381E08">
        <w:t>for implement</w:t>
      </w:r>
      <w:r w:rsidR="001F3956" w:rsidRPr="00381E08">
        <w:t>ing</w:t>
      </w:r>
      <w:r w:rsidR="00381BA2" w:rsidRPr="00381E08">
        <w:t xml:space="preserve"> the Protocol</w:t>
      </w:r>
      <w:r w:rsidR="00BC5E82" w:rsidRPr="00381E08">
        <w:t>.</w:t>
      </w:r>
      <w:r w:rsidR="00E2366F" w:rsidRPr="00381E08">
        <w:t xml:space="preserve"> </w:t>
      </w:r>
      <w:r w:rsidR="00334CD8" w:rsidRPr="00381E08">
        <w:t>P</w:t>
      </w:r>
      <w:r w:rsidR="00826B94" w:rsidRPr="00381E08">
        <w:t>otential sources</w:t>
      </w:r>
      <w:r w:rsidR="00E2366F" w:rsidRPr="00381E08">
        <w:t xml:space="preserve"> include the following: </w:t>
      </w:r>
    </w:p>
    <w:p w14:paraId="37238475" w14:textId="26CCC29D" w:rsidR="00F932AC" w:rsidRPr="00381E08" w:rsidRDefault="002F0D8B" w:rsidP="00A271FF">
      <w:pPr>
        <w:pStyle w:val="ListParagraph"/>
        <w:numPr>
          <w:ilvl w:val="0"/>
          <w:numId w:val="42"/>
        </w:numPr>
        <w:tabs>
          <w:tab w:val="left" w:pos="1276"/>
        </w:tabs>
        <w:spacing w:before="120" w:after="120"/>
        <w:ind w:left="0" w:firstLine="709"/>
        <w:contextualSpacing w:val="0"/>
      </w:pPr>
      <w:r w:rsidRPr="00381E08">
        <w:t>T</w:t>
      </w:r>
      <w:r w:rsidR="00F932AC" w:rsidRPr="00381E08">
        <w:t xml:space="preserve">he </w:t>
      </w:r>
      <w:r w:rsidR="00F932AC" w:rsidRPr="00A271FF">
        <w:t>Global Environment Facility</w:t>
      </w:r>
      <w:r w:rsidR="00334CD8" w:rsidRPr="00381E08">
        <w:t>,</w:t>
      </w:r>
      <w:r w:rsidR="00BC5E82" w:rsidRPr="00381E08">
        <w:t xml:space="preserve"> </w:t>
      </w:r>
      <w:r w:rsidR="00334CD8" w:rsidRPr="00381E08">
        <w:t xml:space="preserve">which </w:t>
      </w:r>
      <w:r w:rsidR="00F932AC" w:rsidRPr="00381E08">
        <w:t xml:space="preserve">is </w:t>
      </w:r>
      <w:r w:rsidR="00104CAD" w:rsidRPr="00381E08">
        <w:t>the financial mechanism of the Protocol and</w:t>
      </w:r>
      <w:r w:rsidR="00F932AC" w:rsidRPr="00381E08">
        <w:t xml:space="preserve"> </w:t>
      </w:r>
      <w:r w:rsidR="00E11CAE" w:rsidRPr="00381E08">
        <w:t xml:space="preserve">one of the main sources of funding for national implementation projects. </w:t>
      </w:r>
      <w:r w:rsidR="00F932AC" w:rsidRPr="00381E08">
        <w:t xml:space="preserve">Parties are encouraged to </w:t>
      </w:r>
      <w:r w:rsidR="00FC1923" w:rsidRPr="00381E08">
        <w:t>in</w:t>
      </w:r>
      <w:r w:rsidR="001D708E" w:rsidRPr="00381E08">
        <w:t>clude</w:t>
      </w:r>
      <w:r w:rsidR="008D5FF1" w:rsidRPr="00381E08">
        <w:t xml:space="preserve"> </w:t>
      </w:r>
      <w:r w:rsidR="00FF2157" w:rsidRPr="00381E08">
        <w:t>capacity</w:t>
      </w:r>
      <w:r w:rsidR="00BD2057">
        <w:t>-</w:t>
      </w:r>
      <w:r w:rsidR="00FF2157" w:rsidRPr="00381E08">
        <w:t xml:space="preserve">building </w:t>
      </w:r>
      <w:r w:rsidR="00264B8D" w:rsidRPr="00381E08">
        <w:t xml:space="preserve">and development </w:t>
      </w:r>
      <w:r w:rsidR="008D5FF1" w:rsidRPr="00381E08">
        <w:t xml:space="preserve">projects in support of </w:t>
      </w:r>
      <w:r w:rsidR="00FF2157" w:rsidRPr="00381E08">
        <w:t xml:space="preserve">the </w:t>
      </w:r>
      <w:r w:rsidR="008D5FF1" w:rsidRPr="00381E08">
        <w:t>Protocol</w:t>
      </w:r>
      <w:r w:rsidR="00F932AC" w:rsidRPr="00381E08">
        <w:t xml:space="preserve"> </w:t>
      </w:r>
      <w:r w:rsidR="00AC4157" w:rsidRPr="00381E08">
        <w:t>in</w:t>
      </w:r>
      <w:r w:rsidR="00F932AC" w:rsidRPr="00381E08">
        <w:t xml:space="preserve"> their country allocation under the System for Transparent Allocation of Resources (</w:t>
      </w:r>
      <w:r w:rsidR="00F932AC" w:rsidRPr="00A271FF">
        <w:t>STAR</w:t>
      </w:r>
      <w:proofErr w:type="gramStart"/>
      <w:r w:rsidR="00F932AC" w:rsidRPr="00381E08">
        <w:t>);</w:t>
      </w:r>
      <w:proofErr w:type="gramEnd"/>
    </w:p>
    <w:p w14:paraId="4900006B" w14:textId="41804615" w:rsidR="00FB67F1" w:rsidRPr="00381E08" w:rsidRDefault="00FB67F1" w:rsidP="00A271FF">
      <w:pPr>
        <w:pStyle w:val="ListParagraph"/>
        <w:numPr>
          <w:ilvl w:val="0"/>
          <w:numId w:val="42"/>
        </w:numPr>
        <w:tabs>
          <w:tab w:val="left" w:pos="1276"/>
        </w:tabs>
        <w:spacing w:before="120" w:after="120"/>
        <w:ind w:left="0" w:firstLine="709"/>
        <w:contextualSpacing w:val="0"/>
      </w:pPr>
      <w:r w:rsidRPr="00381E08">
        <w:t xml:space="preserve">The </w:t>
      </w:r>
      <w:r w:rsidR="00025D34" w:rsidRPr="00381E08">
        <w:t>Global</w:t>
      </w:r>
      <w:r w:rsidR="00AD28F6" w:rsidRPr="00381E08">
        <w:t xml:space="preserve"> Biodiversity</w:t>
      </w:r>
      <w:r w:rsidR="00025D34" w:rsidRPr="00381E08">
        <w:t xml:space="preserve"> Framework </w:t>
      </w:r>
      <w:r w:rsidR="00025D34" w:rsidRPr="00A271FF">
        <w:t>Fund</w:t>
      </w:r>
      <w:r w:rsidR="00250D10" w:rsidRPr="00A271FF">
        <w:t xml:space="preserve"> </w:t>
      </w:r>
      <w:r w:rsidR="00250D10" w:rsidRPr="00381E08">
        <w:t xml:space="preserve">being established under the </w:t>
      </w:r>
      <w:r w:rsidR="00BC2746" w:rsidRPr="00A271FF">
        <w:t>Global Environment Facility</w:t>
      </w:r>
      <w:r w:rsidR="00250D10" w:rsidRPr="00381E08">
        <w:t xml:space="preserve">. Whereas funding under the </w:t>
      </w:r>
      <w:r w:rsidR="002F32DA" w:rsidRPr="00381E08">
        <w:t xml:space="preserve">financial mechanism </w:t>
      </w:r>
      <w:r w:rsidR="00EB3C70" w:rsidRPr="00381E08">
        <w:t xml:space="preserve">of the Protocol </w:t>
      </w:r>
      <w:r w:rsidR="00F34B71" w:rsidRPr="00381E08">
        <w:t>is</w:t>
      </w:r>
      <w:r w:rsidR="00CE5605" w:rsidRPr="00381E08">
        <w:t xml:space="preserve"> focused</w:t>
      </w:r>
      <w:r w:rsidR="00AC33F0" w:rsidRPr="00381E08">
        <w:t xml:space="preserve"> </w:t>
      </w:r>
      <w:r w:rsidR="00EB3C70" w:rsidRPr="00381E08">
        <w:t xml:space="preserve">on </w:t>
      </w:r>
      <w:r w:rsidR="00F22245" w:rsidRPr="00381E08">
        <w:t xml:space="preserve">national projects </w:t>
      </w:r>
      <w:r w:rsidR="00D64676" w:rsidRPr="00381E08">
        <w:t>f</w:t>
      </w:r>
      <w:r w:rsidR="006235A7" w:rsidRPr="00381E08">
        <w:t>unded</w:t>
      </w:r>
      <w:r w:rsidR="00D64676" w:rsidRPr="00381E08">
        <w:t xml:space="preserve"> through</w:t>
      </w:r>
      <w:r w:rsidR="00F22245" w:rsidRPr="00381E08">
        <w:t xml:space="preserve"> </w:t>
      </w:r>
      <w:r w:rsidR="00F22245" w:rsidRPr="00A271FF">
        <w:t>the STAR</w:t>
      </w:r>
      <w:r w:rsidR="00FA31F8" w:rsidRPr="00381E08">
        <w:t xml:space="preserve"> allocation</w:t>
      </w:r>
      <w:r w:rsidR="00F22245" w:rsidRPr="00381E08">
        <w:t xml:space="preserve">, the </w:t>
      </w:r>
      <w:r w:rsidR="00EB3C70" w:rsidRPr="00381E08">
        <w:t xml:space="preserve">Global Biodiversity Framework </w:t>
      </w:r>
      <w:r w:rsidR="00EB3C70" w:rsidRPr="00A271FF">
        <w:t xml:space="preserve">Fund </w:t>
      </w:r>
      <w:r w:rsidR="00A04FDE" w:rsidRPr="00381E08">
        <w:t xml:space="preserve">will </w:t>
      </w:r>
      <w:r w:rsidR="00743571" w:rsidRPr="00381E08">
        <w:t xml:space="preserve">be </w:t>
      </w:r>
      <w:r w:rsidR="00C07A3A" w:rsidRPr="00381E08">
        <w:t xml:space="preserve">a </w:t>
      </w:r>
      <w:r w:rsidR="00FA31F8" w:rsidRPr="00381E08">
        <w:t>complementary</w:t>
      </w:r>
      <w:r w:rsidR="00C07A3A" w:rsidRPr="00381E08">
        <w:t xml:space="preserve"> fund</w:t>
      </w:r>
      <w:r w:rsidR="00FA31F8" w:rsidRPr="00A271FF">
        <w:t>,</w:t>
      </w:r>
      <w:r w:rsidR="00743571" w:rsidRPr="00A271FF">
        <w:t xml:space="preserve"> and</w:t>
      </w:r>
      <w:r w:rsidR="00743571" w:rsidRPr="00381E08">
        <w:t xml:space="preserve"> it is expected that global and regional projects would </w:t>
      </w:r>
      <w:r w:rsidR="001B4A82" w:rsidRPr="00381E08">
        <w:t>be eligible for funding</w:t>
      </w:r>
      <w:r w:rsidR="008F338A" w:rsidRPr="00381E08">
        <w:t xml:space="preserve"> from </w:t>
      </w:r>
      <w:proofErr w:type="gramStart"/>
      <w:r w:rsidR="008F338A" w:rsidRPr="00381E08">
        <w:t>it</w:t>
      </w:r>
      <w:r w:rsidR="00E442C1" w:rsidRPr="00381E08">
        <w:t>;</w:t>
      </w:r>
      <w:proofErr w:type="gramEnd"/>
    </w:p>
    <w:p w14:paraId="7E19B63C" w14:textId="517327B2" w:rsidR="00853EFB" w:rsidRPr="00381E08" w:rsidRDefault="003744ED" w:rsidP="00A271FF">
      <w:pPr>
        <w:pStyle w:val="ListParagraph"/>
        <w:numPr>
          <w:ilvl w:val="0"/>
          <w:numId w:val="42"/>
        </w:numPr>
        <w:tabs>
          <w:tab w:val="left" w:pos="1276"/>
        </w:tabs>
        <w:spacing w:before="120" w:after="120"/>
        <w:ind w:left="0" w:firstLine="709"/>
        <w:contextualSpacing w:val="0"/>
      </w:pPr>
      <w:r w:rsidRPr="00381E08">
        <w:t>The</w:t>
      </w:r>
      <w:r w:rsidR="00771D58" w:rsidRPr="00381E08">
        <w:t xml:space="preserve"> mechanism </w:t>
      </w:r>
      <w:r w:rsidR="00F4403E" w:rsidRPr="00381E08">
        <w:t xml:space="preserve">to strengthen technical and scientific cooperation </w:t>
      </w:r>
      <w:r w:rsidR="009F73E9" w:rsidRPr="00381E08">
        <w:t xml:space="preserve">in support of the Framework </w:t>
      </w:r>
      <w:r w:rsidR="00771D58" w:rsidRPr="00381E08">
        <w:t xml:space="preserve">being established to support the implementation of the </w:t>
      </w:r>
      <w:r w:rsidR="00207387" w:rsidRPr="00381E08">
        <w:t>Framework</w:t>
      </w:r>
      <w:r w:rsidR="007343B1" w:rsidRPr="00381E08">
        <w:t>,</w:t>
      </w:r>
      <w:r w:rsidR="00207387" w:rsidRPr="00381E08">
        <w:t xml:space="preserve"> </w:t>
      </w:r>
      <w:r w:rsidR="005014D4" w:rsidRPr="00381E08">
        <w:t xml:space="preserve">which </w:t>
      </w:r>
      <w:r w:rsidR="00CF2DAB" w:rsidRPr="00381E08">
        <w:t xml:space="preserve">could </w:t>
      </w:r>
      <w:r w:rsidR="001C0821" w:rsidRPr="00381E08">
        <w:t xml:space="preserve">also </w:t>
      </w:r>
      <w:r w:rsidR="003177CC" w:rsidRPr="00381E08">
        <w:t>facilitate</w:t>
      </w:r>
      <w:r w:rsidR="0004151C" w:rsidRPr="00381E08">
        <w:t xml:space="preserve"> cooperation </w:t>
      </w:r>
      <w:r w:rsidR="00FB27C6" w:rsidRPr="00381E08">
        <w:t>on access and benefit</w:t>
      </w:r>
      <w:r w:rsidR="00207387" w:rsidRPr="00381E08">
        <w:noBreakHyphen/>
      </w:r>
      <w:r w:rsidR="00FB27C6" w:rsidRPr="00381E08">
        <w:t xml:space="preserve">sharing </w:t>
      </w:r>
      <w:r w:rsidR="00F1176C">
        <w:t>between</w:t>
      </w:r>
      <w:r w:rsidR="00F1176C" w:rsidRPr="00381E08">
        <w:t xml:space="preserve"> </w:t>
      </w:r>
      <w:r w:rsidR="0004151C" w:rsidRPr="00381E08">
        <w:t xml:space="preserve">Parties and relevant </w:t>
      </w:r>
      <w:proofErr w:type="gramStart"/>
      <w:r w:rsidR="0004151C" w:rsidRPr="00381E08">
        <w:t>stakeholders</w:t>
      </w:r>
      <w:r w:rsidR="00207387" w:rsidRPr="00381E08">
        <w:t>;</w:t>
      </w:r>
      <w:proofErr w:type="gramEnd"/>
    </w:p>
    <w:p w14:paraId="0AD25FB8" w14:textId="55B64A87" w:rsidR="008F0158" w:rsidRPr="00381E08" w:rsidRDefault="005014D4" w:rsidP="00A271FF">
      <w:pPr>
        <w:pStyle w:val="ListParagraph"/>
        <w:numPr>
          <w:ilvl w:val="0"/>
          <w:numId w:val="42"/>
        </w:numPr>
        <w:tabs>
          <w:tab w:val="left" w:pos="1276"/>
        </w:tabs>
        <w:spacing w:before="120" w:after="120"/>
        <w:ind w:left="0" w:firstLine="709"/>
        <w:contextualSpacing w:val="0"/>
      </w:pPr>
      <w:r w:rsidRPr="00381E08">
        <w:t>T</w:t>
      </w:r>
      <w:r w:rsidR="007567B2" w:rsidRPr="00381E08">
        <w:t xml:space="preserve">he </w:t>
      </w:r>
      <w:r w:rsidR="00B958EA" w:rsidRPr="00381E08">
        <w:t xml:space="preserve">future </w:t>
      </w:r>
      <w:r w:rsidR="007567B2" w:rsidRPr="00381E08">
        <w:t>multilateral mechanism for benefit-sharing from the use of digital sequence information on genetic resources</w:t>
      </w:r>
      <w:r w:rsidR="00207387" w:rsidRPr="00381E08">
        <w:t>;</w:t>
      </w:r>
      <w:r w:rsidR="008D2F8B" w:rsidRPr="00381E08">
        <w:rPr>
          <w:rStyle w:val="FootnoteReference"/>
        </w:rPr>
        <w:footnoteReference w:id="13"/>
      </w:r>
    </w:p>
    <w:p w14:paraId="051A3993" w14:textId="1E7810CB" w:rsidR="006137B3" w:rsidRPr="00381E08" w:rsidRDefault="009E6641" w:rsidP="00A271FF">
      <w:pPr>
        <w:pStyle w:val="ListParagraph"/>
        <w:numPr>
          <w:ilvl w:val="0"/>
          <w:numId w:val="42"/>
        </w:numPr>
        <w:tabs>
          <w:tab w:val="left" w:pos="1276"/>
        </w:tabs>
        <w:spacing w:before="120" w:after="120"/>
        <w:ind w:left="0" w:firstLine="709"/>
        <w:contextualSpacing w:val="0"/>
      </w:pPr>
      <w:r w:rsidRPr="00381E08">
        <w:t>N</w:t>
      </w:r>
      <w:r w:rsidR="00473C29" w:rsidRPr="00381E08">
        <w:t>ational biodiversity finance plans</w:t>
      </w:r>
      <w:r w:rsidR="00B35F4C">
        <w:t>.</w:t>
      </w:r>
      <w:r w:rsidR="00B35F4C">
        <w:rPr>
          <w:rStyle w:val="FootnoteReference"/>
        </w:rPr>
        <w:footnoteReference w:id="14"/>
      </w:r>
      <w:r w:rsidR="00473C29" w:rsidRPr="00381E08">
        <w:t xml:space="preserve"> Parties are</w:t>
      </w:r>
      <w:r w:rsidR="0085538B" w:rsidRPr="00381E08">
        <w:t xml:space="preserve"> encouraged to develop</w:t>
      </w:r>
      <w:r w:rsidR="000757B6" w:rsidRPr="00381E08">
        <w:t xml:space="preserve">, </w:t>
      </w:r>
      <w:proofErr w:type="gramStart"/>
      <w:r w:rsidR="000757B6" w:rsidRPr="00381E08">
        <w:t>update</w:t>
      </w:r>
      <w:proofErr w:type="gramEnd"/>
      <w:r w:rsidR="000757B6" w:rsidRPr="00A271FF">
        <w:t xml:space="preserve"> and</w:t>
      </w:r>
      <w:r w:rsidR="000757B6" w:rsidRPr="00381E08">
        <w:t xml:space="preserve"> implement</w:t>
      </w:r>
      <w:r w:rsidR="0085538B" w:rsidRPr="00381E08">
        <w:t xml:space="preserve"> th</w:t>
      </w:r>
      <w:r w:rsidR="00FC2AE0" w:rsidRPr="00381E08">
        <w:t>o</w:t>
      </w:r>
      <w:r w:rsidR="0085538B" w:rsidRPr="00381E08">
        <w:t xml:space="preserve">se plans </w:t>
      </w:r>
      <w:r w:rsidR="003E11E4" w:rsidRPr="00381E08">
        <w:t xml:space="preserve">on the </w:t>
      </w:r>
      <w:r w:rsidR="0059355D" w:rsidRPr="00381E08">
        <w:t>bas</w:t>
      </w:r>
      <w:r w:rsidR="003E11E4" w:rsidRPr="00381E08">
        <w:t>is</w:t>
      </w:r>
      <w:r w:rsidR="0059355D" w:rsidRPr="00381E08">
        <w:t xml:space="preserve"> o</w:t>
      </w:r>
      <w:r w:rsidR="003E11E4" w:rsidRPr="00381E08">
        <w:t>f</w:t>
      </w:r>
      <w:r w:rsidR="0059355D" w:rsidRPr="00381E08">
        <w:t xml:space="preserve"> </w:t>
      </w:r>
      <w:r w:rsidR="00F0263A" w:rsidRPr="00381E08">
        <w:t>their</w:t>
      </w:r>
      <w:r w:rsidR="0059355D" w:rsidRPr="00381E08">
        <w:t xml:space="preserve"> assessment</w:t>
      </w:r>
      <w:r w:rsidR="00F0263A" w:rsidRPr="00381E08">
        <w:t>s</w:t>
      </w:r>
      <w:r w:rsidR="0059355D" w:rsidRPr="00381E08">
        <w:t xml:space="preserve"> of biodiversity expenditure and finance </w:t>
      </w:r>
      <w:r w:rsidR="0036688C" w:rsidRPr="00381E08">
        <w:t xml:space="preserve">needs </w:t>
      </w:r>
      <w:r w:rsidR="00B01AE3" w:rsidRPr="00381E08">
        <w:t>for the implementation of</w:t>
      </w:r>
      <w:r w:rsidR="008757B8" w:rsidRPr="00381E08">
        <w:t xml:space="preserve"> their</w:t>
      </w:r>
      <w:r w:rsidR="0059355D" w:rsidRPr="00381E08">
        <w:t xml:space="preserve"> national biodiversity strategies and action plans</w:t>
      </w:r>
      <w:r w:rsidR="008757B8" w:rsidRPr="00381E08">
        <w:t xml:space="preserve">. </w:t>
      </w:r>
      <w:r w:rsidR="009D7D7A">
        <w:t>F</w:t>
      </w:r>
      <w:r w:rsidR="000B3318" w:rsidRPr="00381E08">
        <w:t xml:space="preserve">inance </w:t>
      </w:r>
      <w:r w:rsidR="00B82B03" w:rsidRPr="00381E08">
        <w:t>plans should pr</w:t>
      </w:r>
      <w:r w:rsidR="00E32FFD" w:rsidRPr="00381E08">
        <w:t xml:space="preserve">ovide </w:t>
      </w:r>
      <w:r w:rsidR="0036688C" w:rsidRPr="00381E08">
        <w:t>information</w:t>
      </w:r>
      <w:r w:rsidR="008714A8" w:rsidRPr="00381E08">
        <w:t xml:space="preserve"> on capacity-building and development support </w:t>
      </w:r>
      <w:proofErr w:type="gramStart"/>
      <w:r w:rsidR="008714A8" w:rsidRPr="00381E08">
        <w:t>need</w:t>
      </w:r>
      <w:r w:rsidR="001C7D7B" w:rsidRPr="00381E08">
        <w:t>s</w:t>
      </w:r>
      <w:r w:rsidR="007B7B23" w:rsidRPr="00381E08">
        <w:t>;</w:t>
      </w:r>
      <w:proofErr w:type="gramEnd"/>
      <w:r w:rsidR="006137B3" w:rsidRPr="00381E08">
        <w:t xml:space="preserve"> </w:t>
      </w:r>
    </w:p>
    <w:p w14:paraId="013F3439" w14:textId="161933C4" w:rsidR="000A077B" w:rsidRPr="00381E08" w:rsidRDefault="00360AA9" w:rsidP="00A271FF">
      <w:pPr>
        <w:pStyle w:val="ListParagraph"/>
        <w:numPr>
          <w:ilvl w:val="0"/>
          <w:numId w:val="42"/>
        </w:numPr>
        <w:tabs>
          <w:tab w:val="left" w:pos="1276"/>
        </w:tabs>
        <w:spacing w:before="120" w:after="120"/>
        <w:ind w:left="0" w:firstLine="709"/>
        <w:contextualSpacing w:val="0"/>
      </w:pPr>
      <w:r w:rsidRPr="00381E08">
        <w:t>National r</w:t>
      </w:r>
      <w:r w:rsidR="005503FA" w:rsidRPr="00381E08">
        <w:t xml:space="preserve">esearch and development </w:t>
      </w:r>
      <w:r w:rsidR="00887C0C" w:rsidRPr="00381E08">
        <w:t xml:space="preserve">funding </w:t>
      </w:r>
      <w:proofErr w:type="gramStart"/>
      <w:r w:rsidR="00887C0C" w:rsidRPr="00381E08">
        <w:t>programmes</w:t>
      </w:r>
      <w:r w:rsidR="00E850F7" w:rsidRPr="00381E08">
        <w:t>;</w:t>
      </w:r>
      <w:proofErr w:type="gramEnd"/>
    </w:p>
    <w:p w14:paraId="6D154B1D" w14:textId="0493E8B8" w:rsidR="00E30E11" w:rsidRPr="00381E08" w:rsidRDefault="00EB391C" w:rsidP="00A271FF">
      <w:pPr>
        <w:pStyle w:val="ListParagraph"/>
        <w:numPr>
          <w:ilvl w:val="0"/>
          <w:numId w:val="42"/>
        </w:numPr>
        <w:tabs>
          <w:tab w:val="left" w:pos="1276"/>
        </w:tabs>
        <w:spacing w:before="120" w:after="120"/>
        <w:ind w:left="0" w:firstLine="709"/>
        <w:contextualSpacing w:val="0"/>
      </w:pPr>
      <w:r w:rsidRPr="00381E08">
        <w:t>Other</w:t>
      </w:r>
      <w:r w:rsidR="00E30E11" w:rsidRPr="00381E08">
        <w:t xml:space="preserve"> </w:t>
      </w:r>
      <w:r w:rsidR="00AE0E91" w:rsidRPr="00381E08">
        <w:t>proposals</w:t>
      </w:r>
      <w:r w:rsidR="00E30E11" w:rsidRPr="00381E08">
        <w:t xml:space="preserve"> to</w:t>
      </w:r>
      <w:r w:rsidRPr="00381E08">
        <w:t xml:space="preserve"> </w:t>
      </w:r>
      <w:r w:rsidR="00E30E11" w:rsidRPr="00381E08">
        <w:t xml:space="preserve">increase biodiversity-related financial flows and financial resources </w:t>
      </w:r>
      <w:r w:rsidR="002A6B28" w:rsidRPr="00381E08">
        <w:t xml:space="preserve">as part of the </w:t>
      </w:r>
      <w:r w:rsidR="00D05FB5" w:rsidRPr="00381E08">
        <w:t>strategy for the mobilization of resources</w:t>
      </w:r>
      <w:r w:rsidR="00A62A46">
        <w:t>,</w:t>
      </w:r>
      <w:r w:rsidR="00A62A46">
        <w:rPr>
          <w:rStyle w:val="FootnoteReference"/>
        </w:rPr>
        <w:footnoteReference w:id="15"/>
      </w:r>
      <w:r w:rsidR="00D05FB5" w:rsidRPr="00381E08">
        <w:t xml:space="preserve"> </w:t>
      </w:r>
      <w:r w:rsidR="003E2418" w:rsidRPr="00381E08">
        <w:t>which</w:t>
      </w:r>
      <w:r w:rsidR="00AE0E91" w:rsidRPr="00381E08">
        <w:t xml:space="preserve"> can be </w:t>
      </w:r>
      <w:r w:rsidR="00FC4BC5" w:rsidRPr="00381E08">
        <w:t xml:space="preserve">employed to increase </w:t>
      </w:r>
      <w:r w:rsidR="00A04018" w:rsidRPr="00381E08">
        <w:t>funding for capacity-</w:t>
      </w:r>
      <w:r w:rsidR="00A04018" w:rsidRPr="00381E08">
        <w:lastRenderedPageBreak/>
        <w:t xml:space="preserve">building and development in support of the Protocol. Some of the innovative examples mentioned in </w:t>
      </w:r>
      <w:r w:rsidR="00086791" w:rsidRPr="00381E08">
        <w:t>decision</w:t>
      </w:r>
      <w:r w:rsidR="001A6620">
        <w:t> </w:t>
      </w:r>
      <w:r w:rsidR="00A04018" w:rsidRPr="00381E08">
        <w:t xml:space="preserve">15/7 include </w:t>
      </w:r>
      <w:r w:rsidR="00DA25D4" w:rsidRPr="00381E08">
        <w:t xml:space="preserve">green bonds and payments for ecosystem </w:t>
      </w:r>
      <w:proofErr w:type="gramStart"/>
      <w:r w:rsidR="00DA25D4" w:rsidRPr="00381E08">
        <w:t>services;</w:t>
      </w:r>
      <w:proofErr w:type="gramEnd"/>
    </w:p>
    <w:p w14:paraId="1131F4E8" w14:textId="3879CC00" w:rsidR="006E7831" w:rsidRPr="00381E08" w:rsidRDefault="004419F3" w:rsidP="00A271FF">
      <w:pPr>
        <w:pStyle w:val="ListParagraph"/>
        <w:numPr>
          <w:ilvl w:val="0"/>
          <w:numId w:val="42"/>
        </w:numPr>
        <w:tabs>
          <w:tab w:val="left" w:pos="1276"/>
        </w:tabs>
        <w:spacing w:before="120" w:after="120"/>
        <w:ind w:left="0" w:firstLine="709"/>
        <w:contextualSpacing w:val="0"/>
      </w:pPr>
      <w:r w:rsidRPr="00381E08">
        <w:t xml:space="preserve">Additional sources of funding </w:t>
      </w:r>
      <w:r w:rsidR="001E156D" w:rsidRPr="00381E08">
        <w:t xml:space="preserve">that </w:t>
      </w:r>
      <w:r w:rsidRPr="00381E08">
        <w:t xml:space="preserve">may </w:t>
      </w:r>
      <w:r w:rsidR="00E850F7" w:rsidRPr="00381E08">
        <w:t xml:space="preserve">be available </w:t>
      </w:r>
      <w:r w:rsidR="001E156D" w:rsidRPr="00381E08">
        <w:t>from</w:t>
      </w:r>
      <w:r w:rsidR="00E850F7" w:rsidRPr="00381E08">
        <w:t xml:space="preserve"> </w:t>
      </w:r>
      <w:r w:rsidRPr="00381E08">
        <w:t>the private sector and</w:t>
      </w:r>
      <w:r w:rsidR="00E850F7" w:rsidRPr="00381E08">
        <w:t xml:space="preserve"> philanthropic</w:t>
      </w:r>
      <w:r w:rsidRPr="00381E08">
        <w:t xml:space="preserve"> </w:t>
      </w:r>
      <w:r w:rsidR="00A34E2A" w:rsidRPr="00381E08">
        <w:t>foundations</w:t>
      </w:r>
      <w:r w:rsidR="000A077B" w:rsidRPr="00381E08">
        <w:t>.</w:t>
      </w:r>
    </w:p>
    <w:p w14:paraId="5339E419" w14:textId="77777777" w:rsidR="00301222" w:rsidRPr="00381E08" w:rsidRDefault="00301222" w:rsidP="00E01F9F">
      <w:pPr>
        <w:pStyle w:val="Heading1"/>
        <w:numPr>
          <w:ilvl w:val="0"/>
          <w:numId w:val="29"/>
        </w:numPr>
        <w:tabs>
          <w:tab w:val="clear" w:pos="720"/>
        </w:tabs>
      </w:pPr>
      <w:r w:rsidRPr="00381E08">
        <w:t>Role of the Secretariat</w:t>
      </w:r>
    </w:p>
    <w:p w14:paraId="2404C843" w14:textId="7009C10B" w:rsidR="00575D26" w:rsidRPr="00381E08" w:rsidRDefault="00C36F95" w:rsidP="009A0243">
      <w:pPr>
        <w:pStyle w:val="Para1"/>
        <w:numPr>
          <w:ilvl w:val="0"/>
          <w:numId w:val="36"/>
        </w:numPr>
        <w:suppressLineNumbers/>
        <w:tabs>
          <w:tab w:val="left" w:pos="720"/>
        </w:tabs>
        <w:suppressAutoHyphens/>
        <w:snapToGrid w:val="0"/>
        <w:ind w:left="0" w:firstLine="0"/>
      </w:pPr>
      <w:r w:rsidRPr="00381E08">
        <w:t>While the capacity-</w:t>
      </w:r>
      <w:r w:rsidR="007A6E2B" w:rsidRPr="00A271FF">
        <w:t xml:space="preserve">building and </w:t>
      </w:r>
      <w:r w:rsidRPr="00381E08">
        <w:t>development action plan</w:t>
      </w:r>
      <w:r w:rsidR="00821096" w:rsidRPr="00381E08">
        <w:t xml:space="preserve"> </w:t>
      </w:r>
      <w:r w:rsidR="00162D4D" w:rsidRPr="00381E08">
        <w:t xml:space="preserve">for the Protocol </w:t>
      </w:r>
      <w:r w:rsidR="00516C67" w:rsidRPr="00381E08">
        <w:t>is directed primarily at Parties and other relevant actors</w:t>
      </w:r>
      <w:r w:rsidR="00F41D69" w:rsidRPr="00381E08">
        <w:t xml:space="preserve">, the Secretariat will continue to support </w:t>
      </w:r>
      <w:r w:rsidR="00DE601B" w:rsidRPr="00381E08">
        <w:t>Parties</w:t>
      </w:r>
      <w:r w:rsidR="005861E1" w:rsidRPr="00381E08">
        <w:t xml:space="preserve"> in their efforts to </w:t>
      </w:r>
      <w:r w:rsidR="003365A7" w:rsidRPr="00381E08">
        <w:t>i</w:t>
      </w:r>
      <w:r w:rsidR="00A00A15" w:rsidRPr="00381E08">
        <w:t>mplement</w:t>
      </w:r>
      <w:r w:rsidR="005861E1" w:rsidRPr="00381E08">
        <w:t xml:space="preserve"> the </w:t>
      </w:r>
      <w:r w:rsidR="00A00A15" w:rsidRPr="00381E08">
        <w:t>Protocol</w:t>
      </w:r>
      <w:r w:rsidR="000D7EAA" w:rsidRPr="00381E08">
        <w:t>.</w:t>
      </w:r>
      <w:r w:rsidR="00CF5483" w:rsidRPr="00381E08">
        <w:t xml:space="preserve"> Th</w:t>
      </w:r>
      <w:r w:rsidR="006D39E5" w:rsidRPr="00381E08">
        <w:t>e</w:t>
      </w:r>
      <w:r w:rsidR="00CF5483" w:rsidRPr="00381E08">
        <w:t xml:space="preserve"> support includes managing and maintain</w:t>
      </w:r>
      <w:r w:rsidR="00A37F39" w:rsidRPr="00381E08">
        <w:t>ing</w:t>
      </w:r>
      <w:r w:rsidR="00CF5483" w:rsidRPr="00381E08">
        <w:t xml:space="preserve"> the A</w:t>
      </w:r>
      <w:r w:rsidR="009F67AA" w:rsidRPr="00381E08">
        <w:t xml:space="preserve">ccess and </w:t>
      </w:r>
      <w:r w:rsidR="00CF5483" w:rsidRPr="00381E08">
        <w:t>B</w:t>
      </w:r>
      <w:r w:rsidR="009F67AA" w:rsidRPr="00381E08">
        <w:t>enefit-sharing</w:t>
      </w:r>
      <w:r w:rsidR="00CF5483" w:rsidRPr="00381E08">
        <w:t xml:space="preserve"> Clearing-House</w:t>
      </w:r>
      <w:r w:rsidR="003E1C3E" w:rsidRPr="00381E08">
        <w:t xml:space="preserve"> </w:t>
      </w:r>
      <w:r w:rsidR="006D39E5" w:rsidRPr="00381E08">
        <w:t>and</w:t>
      </w:r>
      <w:r w:rsidR="003E1C3E" w:rsidRPr="00381E08">
        <w:t xml:space="preserve"> undertaking </w:t>
      </w:r>
      <w:r w:rsidR="005F4278" w:rsidRPr="00381E08">
        <w:t xml:space="preserve">and facilitating </w:t>
      </w:r>
      <w:r w:rsidR="003E1C3E" w:rsidRPr="00381E08">
        <w:t>activities, including capacity-building and development activities</w:t>
      </w:r>
      <w:r w:rsidR="00E64B4F" w:rsidRPr="00381E08">
        <w:t xml:space="preserve">, as requested by the Conference of the Parties serving as the meeting of the Parties to the </w:t>
      </w:r>
      <w:r w:rsidR="00E80808" w:rsidRPr="00381E08">
        <w:t xml:space="preserve">Nagoya </w:t>
      </w:r>
      <w:r w:rsidR="00E64B4F" w:rsidRPr="00381E08">
        <w:t>Protocol.</w:t>
      </w:r>
    </w:p>
    <w:p w14:paraId="1B6069F6" w14:textId="68131890" w:rsidR="00680B6A" w:rsidRPr="00381E08" w:rsidRDefault="00354773" w:rsidP="00A271FF">
      <w:pPr>
        <w:pStyle w:val="Para1"/>
        <w:numPr>
          <w:ilvl w:val="0"/>
          <w:numId w:val="36"/>
        </w:numPr>
        <w:suppressLineNumbers/>
        <w:tabs>
          <w:tab w:val="left" w:pos="720"/>
        </w:tabs>
        <w:suppressAutoHyphens/>
        <w:snapToGrid w:val="0"/>
        <w:ind w:left="0" w:firstLine="0"/>
      </w:pPr>
      <w:r w:rsidRPr="00381E08">
        <w:t>The</w:t>
      </w:r>
      <w:r w:rsidR="00597D16" w:rsidRPr="00381E08">
        <w:t xml:space="preserve"> Secretariat will</w:t>
      </w:r>
      <w:r w:rsidR="00506055" w:rsidRPr="00381E08">
        <w:t xml:space="preserve"> </w:t>
      </w:r>
      <w:r w:rsidR="00597D16" w:rsidRPr="00381E08">
        <w:t>disseminat</w:t>
      </w:r>
      <w:r w:rsidR="00BD177F" w:rsidRPr="00381E08">
        <w:t>e</w:t>
      </w:r>
      <w:r w:rsidR="007A67B4" w:rsidRPr="00381E08">
        <w:t xml:space="preserve"> and promot</w:t>
      </w:r>
      <w:r w:rsidR="00BD177F" w:rsidRPr="00381E08">
        <w:t>e</w:t>
      </w:r>
      <w:r w:rsidR="007A67B4" w:rsidRPr="00381E08">
        <w:t xml:space="preserve"> the </w:t>
      </w:r>
      <w:r w:rsidR="003B0D38" w:rsidRPr="00381E08">
        <w:t xml:space="preserve">use </w:t>
      </w:r>
      <w:r w:rsidR="00C90FFC" w:rsidRPr="00381E08">
        <w:t xml:space="preserve">of the capacity-building and development action plan by </w:t>
      </w:r>
      <w:r w:rsidR="00E83DF9" w:rsidRPr="00381E08">
        <w:t>its</w:t>
      </w:r>
      <w:r w:rsidR="0085333C" w:rsidRPr="00381E08">
        <w:t xml:space="preserve"> target audience</w:t>
      </w:r>
      <w:r w:rsidR="00974BFA" w:rsidRPr="00381E08">
        <w:t>s</w:t>
      </w:r>
      <w:r w:rsidR="002B74E2" w:rsidRPr="00381E08">
        <w:t xml:space="preserve">. </w:t>
      </w:r>
      <w:r w:rsidR="002F611E" w:rsidRPr="00381E08">
        <w:t xml:space="preserve">Additional support </w:t>
      </w:r>
      <w:r w:rsidR="00FB7BDA" w:rsidRPr="00381E08">
        <w:t>may</w:t>
      </w:r>
      <w:r w:rsidR="002F611E" w:rsidRPr="00381E08">
        <w:t xml:space="preserve"> be provided </w:t>
      </w:r>
      <w:r w:rsidR="003B0D38" w:rsidRPr="00381E08">
        <w:t xml:space="preserve">upon </w:t>
      </w:r>
      <w:r w:rsidR="002F611E" w:rsidRPr="00381E08">
        <w:t xml:space="preserve">request from the </w:t>
      </w:r>
      <w:r w:rsidR="004A6698" w:rsidRPr="00381E08">
        <w:t>Conference of Parties servi</w:t>
      </w:r>
      <w:r w:rsidR="00F8768D" w:rsidRPr="00381E08">
        <w:t>ng</w:t>
      </w:r>
      <w:r w:rsidR="004A6698" w:rsidRPr="00381E08">
        <w:t xml:space="preserve"> a</w:t>
      </w:r>
      <w:r w:rsidR="00F8768D" w:rsidRPr="00381E08">
        <w:t>s</w:t>
      </w:r>
      <w:r w:rsidR="004A6698" w:rsidRPr="00381E08">
        <w:t xml:space="preserve"> the </w:t>
      </w:r>
      <w:r w:rsidR="009F67AA" w:rsidRPr="00381E08">
        <w:t>m</w:t>
      </w:r>
      <w:r w:rsidR="004A6698" w:rsidRPr="00381E08">
        <w:t xml:space="preserve">eeting of Parties to the </w:t>
      </w:r>
      <w:r w:rsidR="009F67AA" w:rsidRPr="00381E08">
        <w:t xml:space="preserve">Nagoya </w:t>
      </w:r>
      <w:r w:rsidR="004A6698" w:rsidRPr="00381E08">
        <w:t>Protocol</w:t>
      </w:r>
      <w:r w:rsidR="00134118" w:rsidRPr="00381E08">
        <w:t xml:space="preserve">. </w:t>
      </w:r>
      <w:r w:rsidR="003B0D38" w:rsidRPr="00372A69">
        <w:t xml:space="preserve">Such </w:t>
      </w:r>
      <w:r w:rsidR="00E83DF9" w:rsidRPr="00381E08">
        <w:t xml:space="preserve">support </w:t>
      </w:r>
      <w:r w:rsidR="008A509A" w:rsidRPr="00381E08">
        <w:t>could</w:t>
      </w:r>
      <w:r w:rsidR="00E83DF9" w:rsidRPr="00381E08">
        <w:t xml:space="preserve"> include </w:t>
      </w:r>
      <w:r w:rsidR="00157512" w:rsidRPr="00381E08">
        <w:t xml:space="preserve">compiling experiences, </w:t>
      </w:r>
      <w:r w:rsidR="00B90034" w:rsidRPr="00381E08">
        <w:t>lessons</w:t>
      </w:r>
      <w:r w:rsidR="00E4381B" w:rsidRPr="00372A69">
        <w:t xml:space="preserve"> learned</w:t>
      </w:r>
      <w:r w:rsidR="00157512" w:rsidRPr="00381E08">
        <w:t xml:space="preserve"> and good practices</w:t>
      </w:r>
      <w:r w:rsidR="00590026" w:rsidRPr="00372A69">
        <w:t>,</w:t>
      </w:r>
      <w:r w:rsidR="001B5000" w:rsidRPr="00381E08">
        <w:t xml:space="preserve"> </w:t>
      </w:r>
      <w:r w:rsidR="00742E28" w:rsidRPr="00381E08">
        <w:t xml:space="preserve">bringing </w:t>
      </w:r>
      <w:r w:rsidR="00E4381B" w:rsidRPr="00372A69">
        <w:t xml:space="preserve">together </w:t>
      </w:r>
      <w:r w:rsidR="00742E28" w:rsidRPr="00381E08">
        <w:t>Parties and other relevant stakeholders to share experiences</w:t>
      </w:r>
      <w:r w:rsidR="00386C20" w:rsidRPr="00381E08">
        <w:t xml:space="preserve"> </w:t>
      </w:r>
      <w:r w:rsidR="2CD1895D" w:rsidRPr="00381E08">
        <w:t>and lessons learned</w:t>
      </w:r>
      <w:r w:rsidR="00386C20" w:rsidRPr="00381E08">
        <w:t xml:space="preserve"> at the </w:t>
      </w:r>
      <w:r w:rsidR="00757231" w:rsidRPr="00381E08">
        <w:t>g</w:t>
      </w:r>
      <w:r w:rsidR="00386C20" w:rsidRPr="00381E08">
        <w:t>lobal level</w:t>
      </w:r>
      <w:r w:rsidR="00DD431D" w:rsidRPr="00381E08">
        <w:t xml:space="preserve"> and</w:t>
      </w:r>
      <w:r w:rsidR="005C3A8B" w:rsidRPr="00381E08">
        <w:t xml:space="preserve"> facilitati</w:t>
      </w:r>
      <w:r w:rsidR="00AE42F8" w:rsidRPr="00381E08">
        <w:t>ng the</w:t>
      </w:r>
      <w:r w:rsidR="00126B1A" w:rsidRPr="00381E08">
        <w:t xml:space="preserve"> review of the</w:t>
      </w:r>
      <w:r w:rsidR="00AE42F8" w:rsidRPr="00381E08">
        <w:t xml:space="preserve"> action plan.</w:t>
      </w:r>
    </w:p>
    <w:p w14:paraId="448070B1" w14:textId="4EB4C8C4" w:rsidR="003C3B0A" w:rsidRPr="00381E08" w:rsidRDefault="003A08C2" w:rsidP="00A271FF">
      <w:pPr>
        <w:pStyle w:val="Heading1"/>
        <w:numPr>
          <w:ilvl w:val="0"/>
          <w:numId w:val="29"/>
        </w:numPr>
        <w:tabs>
          <w:tab w:val="clear" w:pos="720"/>
        </w:tabs>
      </w:pPr>
      <w:r w:rsidRPr="00381E08">
        <w:t>r</w:t>
      </w:r>
      <w:r w:rsidR="003C3B0A" w:rsidRPr="00381E08">
        <w:t>eview</w:t>
      </w:r>
      <w:r w:rsidR="00301222" w:rsidRPr="00381E08">
        <w:t xml:space="preserve"> of </w:t>
      </w:r>
      <w:r w:rsidRPr="00381E08">
        <w:t>the</w:t>
      </w:r>
      <w:r w:rsidR="003C3B0A" w:rsidRPr="00381E08">
        <w:t xml:space="preserve"> </w:t>
      </w:r>
      <w:r w:rsidR="00301222" w:rsidRPr="00381E08">
        <w:t>action plan</w:t>
      </w:r>
    </w:p>
    <w:p w14:paraId="3ACE3364" w14:textId="4100A418" w:rsidR="00465312" w:rsidRPr="00372A69" w:rsidRDefault="00C52985" w:rsidP="00A271FF">
      <w:pPr>
        <w:pStyle w:val="Para1"/>
        <w:numPr>
          <w:ilvl w:val="0"/>
          <w:numId w:val="36"/>
        </w:numPr>
        <w:suppressLineNumbers/>
        <w:tabs>
          <w:tab w:val="left" w:pos="720"/>
        </w:tabs>
        <w:suppressAutoHyphens/>
        <w:snapToGrid w:val="0"/>
        <w:ind w:left="0" w:firstLine="0"/>
      </w:pPr>
      <w:r w:rsidRPr="00381E08">
        <w:t>The Conf</w:t>
      </w:r>
      <w:r w:rsidRPr="00372A69">
        <w:t xml:space="preserve">erence of the Parties </w:t>
      </w:r>
      <w:r w:rsidR="00AC7A55" w:rsidRPr="00372A69">
        <w:t xml:space="preserve">will </w:t>
      </w:r>
      <w:r w:rsidRPr="00381E08">
        <w:t xml:space="preserve">undertake a </w:t>
      </w:r>
      <w:r w:rsidR="00DB402E" w:rsidRPr="00372A69">
        <w:t>review</w:t>
      </w:r>
      <w:r w:rsidRPr="00372A69">
        <w:t xml:space="preserve"> </w:t>
      </w:r>
      <w:r w:rsidR="00AC3C64" w:rsidRPr="00372A69">
        <w:t xml:space="preserve">of the relevance and </w:t>
      </w:r>
      <w:r w:rsidR="004E4E61" w:rsidRPr="00372A69">
        <w:t xml:space="preserve">use of the action plan </w:t>
      </w:r>
      <w:r w:rsidR="00EB6711" w:rsidRPr="00372A69">
        <w:t>in 20</w:t>
      </w:r>
      <w:r w:rsidR="00EA7A0B">
        <w:t>30</w:t>
      </w:r>
      <w:r w:rsidR="006A0CE7" w:rsidRPr="00372A69">
        <w:t xml:space="preserve"> </w:t>
      </w:r>
      <w:r w:rsidRPr="00372A69">
        <w:t>and</w:t>
      </w:r>
      <w:r w:rsidR="00EA7A0B">
        <w:t xml:space="preserve"> decide whether it needs to be updated</w:t>
      </w:r>
      <w:r w:rsidR="00EB5728">
        <w:t>.</w:t>
      </w:r>
      <w:r w:rsidR="004E4E61" w:rsidRPr="00372A69">
        <w:t xml:space="preserve"> </w:t>
      </w:r>
      <w:r w:rsidRPr="00372A69">
        <w:t xml:space="preserve">The </w:t>
      </w:r>
      <w:r w:rsidR="00DB402E" w:rsidRPr="00372A69">
        <w:t>review</w:t>
      </w:r>
      <w:r w:rsidRPr="00372A69">
        <w:t xml:space="preserve"> </w:t>
      </w:r>
      <w:r w:rsidR="004E4E61" w:rsidRPr="00372A69">
        <w:t>will</w:t>
      </w:r>
      <w:r w:rsidRPr="00372A69">
        <w:t xml:space="preserve"> draw on information provided by </w:t>
      </w:r>
      <w:r w:rsidR="008A5544" w:rsidRPr="00372A69">
        <w:t xml:space="preserve">the </w:t>
      </w:r>
      <w:r w:rsidRPr="00372A69">
        <w:t>Parties in</w:t>
      </w:r>
      <w:r w:rsidR="00E8716D" w:rsidRPr="00372A69">
        <w:t xml:space="preserve"> </w:t>
      </w:r>
      <w:r w:rsidRPr="00372A69">
        <w:t xml:space="preserve">their </w:t>
      </w:r>
      <w:r w:rsidRPr="00381E08">
        <w:t xml:space="preserve">national reports, </w:t>
      </w:r>
      <w:r w:rsidR="00D42A3E" w:rsidRPr="00372A69">
        <w:t>the second assessment</w:t>
      </w:r>
      <w:r w:rsidR="00DE50C8" w:rsidRPr="00372A69">
        <w:t xml:space="preserve"> and review</w:t>
      </w:r>
      <w:r w:rsidR="008508F5" w:rsidRPr="00372A69">
        <w:t xml:space="preserve"> of the effectiveness of the Protocol</w:t>
      </w:r>
      <w:r w:rsidR="00E50508">
        <w:t xml:space="preserve"> and</w:t>
      </w:r>
      <w:r w:rsidR="00311C8F" w:rsidRPr="00372A69">
        <w:t xml:space="preserve"> the review of the </w:t>
      </w:r>
      <w:r w:rsidR="00311C8F" w:rsidRPr="00381E08">
        <w:t xml:space="preserve">long-term strategic </w:t>
      </w:r>
      <w:r w:rsidR="00FB3063" w:rsidRPr="00372A69">
        <w:t>framework on capacity</w:t>
      </w:r>
      <w:r w:rsidR="008F272E" w:rsidRPr="00372A69">
        <w:noBreakHyphen/>
      </w:r>
      <w:r w:rsidR="00FB3063" w:rsidRPr="00372A69">
        <w:t>building and development,</w:t>
      </w:r>
      <w:r w:rsidR="00D42A3E" w:rsidRPr="00372A69">
        <w:t xml:space="preserve"> </w:t>
      </w:r>
      <w:r w:rsidR="00325319" w:rsidRPr="00372A69">
        <w:t>under</w:t>
      </w:r>
      <w:r w:rsidR="00C52930" w:rsidRPr="00372A69">
        <w:t xml:space="preserve"> </w:t>
      </w:r>
      <w:r w:rsidR="00C52930" w:rsidRPr="00381E08">
        <w:t>the monitoring framework</w:t>
      </w:r>
      <w:r w:rsidR="00A07878" w:rsidRPr="00372A69">
        <w:t xml:space="preserve"> of the </w:t>
      </w:r>
      <w:r w:rsidR="008F272E" w:rsidRPr="00372A69">
        <w:t>Kunming-Montreal Global Biodiversity Framework</w:t>
      </w:r>
      <w:r w:rsidR="00BC3F23">
        <w:rPr>
          <w:rStyle w:val="FootnoteReference"/>
        </w:rPr>
        <w:footnoteReference w:id="16"/>
      </w:r>
      <w:r w:rsidR="00A20E72" w:rsidRPr="00372A69">
        <w:t xml:space="preserve"> </w:t>
      </w:r>
      <w:r w:rsidR="00A20E72" w:rsidRPr="00381E08">
        <w:t xml:space="preserve">and </w:t>
      </w:r>
      <w:r w:rsidR="000A03D0" w:rsidRPr="00372A69">
        <w:t xml:space="preserve">the </w:t>
      </w:r>
      <w:r w:rsidR="00A20E72" w:rsidRPr="00372A69">
        <w:t xml:space="preserve">open-ended </w:t>
      </w:r>
      <w:r w:rsidR="002164B4" w:rsidRPr="00372A69">
        <w:t>forum</w:t>
      </w:r>
      <w:r w:rsidR="00D63C29" w:rsidRPr="00372A69">
        <w:t xml:space="preserve"> of the Subsidiary Body on Implementation</w:t>
      </w:r>
      <w:r w:rsidRPr="00372A69">
        <w:t xml:space="preserve">, </w:t>
      </w:r>
      <w:r w:rsidR="00F84811">
        <w:t xml:space="preserve">in </w:t>
      </w:r>
      <w:r w:rsidR="00622751" w:rsidRPr="00372A69">
        <w:t xml:space="preserve">reports </w:t>
      </w:r>
      <w:r w:rsidR="00BC41B4" w:rsidRPr="00372A69">
        <w:t xml:space="preserve">of the </w:t>
      </w:r>
      <w:r w:rsidR="00BC41B4" w:rsidRPr="00A271FF">
        <w:t>Global Environment Facility</w:t>
      </w:r>
      <w:r w:rsidR="00BC41B4" w:rsidRPr="00372A69">
        <w:t xml:space="preserve"> </w:t>
      </w:r>
      <w:r w:rsidR="00622751" w:rsidRPr="00381E08">
        <w:t>on the implementation</w:t>
      </w:r>
      <w:r w:rsidR="00293BDE" w:rsidRPr="00372A69">
        <w:t xml:space="preserve"> the </w:t>
      </w:r>
      <w:r w:rsidR="00BC41B4" w:rsidRPr="00372A69">
        <w:t>eig</w:t>
      </w:r>
      <w:r w:rsidR="009F48BF" w:rsidRPr="00372A69">
        <w:t xml:space="preserve">hth </w:t>
      </w:r>
      <w:r w:rsidR="00293BDE" w:rsidRPr="00372A69">
        <w:t>replenishment and</w:t>
      </w:r>
      <w:r w:rsidR="00622751" w:rsidRPr="00372A69">
        <w:t xml:space="preserve"> of the </w:t>
      </w:r>
      <w:r w:rsidR="00587439" w:rsidRPr="00372A69">
        <w:t xml:space="preserve">Global Biodiversity </w:t>
      </w:r>
      <w:r w:rsidR="0051153D" w:rsidRPr="00372A69">
        <w:t>Framework Fund</w:t>
      </w:r>
      <w:r w:rsidRPr="00A271FF">
        <w:t xml:space="preserve"> </w:t>
      </w:r>
      <w:r w:rsidR="0051153D" w:rsidRPr="00A271FF">
        <w:t>and</w:t>
      </w:r>
      <w:r w:rsidR="0051153D" w:rsidRPr="00372A69">
        <w:t xml:space="preserve"> </w:t>
      </w:r>
      <w:r w:rsidRPr="00381E08">
        <w:t xml:space="preserve">in the </w:t>
      </w:r>
      <w:r w:rsidR="00E8716D" w:rsidRPr="00372A69">
        <w:t>Access and Benefit-sharing</w:t>
      </w:r>
      <w:r w:rsidRPr="00372A69">
        <w:t xml:space="preserve"> Clearing</w:t>
      </w:r>
      <w:r w:rsidR="00E717E8" w:rsidRPr="00372A69">
        <w:t>-</w:t>
      </w:r>
      <w:r w:rsidRPr="00372A69">
        <w:t xml:space="preserve">House, among </w:t>
      </w:r>
      <w:r w:rsidRPr="00381E08">
        <w:t xml:space="preserve">others. </w:t>
      </w:r>
    </w:p>
    <w:p w14:paraId="5F4C5D05" w14:textId="77777777" w:rsidR="00680B6A" w:rsidRPr="00381E08" w:rsidRDefault="00680B6A" w:rsidP="00301222"/>
    <w:p w14:paraId="25DB093C" w14:textId="77777777" w:rsidR="00FA30DC" w:rsidRPr="00381E08" w:rsidRDefault="00FA30DC" w:rsidP="0022410B">
      <w:pPr>
        <w:pStyle w:val="Para1"/>
        <w:spacing w:before="0" w:after="0"/>
        <w:jc w:val="left"/>
      </w:pPr>
    </w:p>
    <w:p w14:paraId="530B2880" w14:textId="77777777" w:rsidR="00FA30DC" w:rsidRPr="00381E08" w:rsidRDefault="00FA30DC" w:rsidP="0022410B">
      <w:pPr>
        <w:pStyle w:val="Para1"/>
        <w:spacing w:before="0" w:after="0"/>
        <w:jc w:val="left"/>
      </w:pPr>
    </w:p>
    <w:p w14:paraId="0298645B" w14:textId="77777777" w:rsidR="00FA30DC" w:rsidRPr="00381E08" w:rsidRDefault="00FA30DC" w:rsidP="0022410B">
      <w:pPr>
        <w:pStyle w:val="Para1"/>
        <w:spacing w:before="0" w:after="0"/>
        <w:jc w:val="left"/>
      </w:pPr>
    </w:p>
    <w:p w14:paraId="0EF01DB7" w14:textId="0EA12A2B" w:rsidR="009070B5" w:rsidRPr="00381E08" w:rsidRDefault="009070B5">
      <w:pPr>
        <w:jc w:val="left"/>
        <w:rPr>
          <w:i/>
          <w:iCs/>
        </w:rPr>
        <w:sectPr w:rsidR="009070B5" w:rsidRPr="00381E08" w:rsidSect="007714C3">
          <w:footnotePr>
            <w:numRestart w:val="eachSect"/>
          </w:footnotePr>
          <w:pgSz w:w="12240" w:h="15840" w:code="1"/>
          <w:pgMar w:top="562" w:right="1382" w:bottom="1138" w:left="1382" w:header="706" w:footer="706" w:gutter="0"/>
          <w:cols w:space="708"/>
          <w:docGrid w:linePitch="360"/>
        </w:sectPr>
      </w:pPr>
    </w:p>
    <w:p w14:paraId="1C63CBE1" w14:textId="34A632C5" w:rsidR="00A40419" w:rsidRPr="00381E08" w:rsidRDefault="00A6458F" w:rsidP="00A271FF">
      <w:pPr>
        <w:pStyle w:val="Para1"/>
        <w:spacing w:before="0" w:after="0"/>
        <w:jc w:val="center"/>
        <w:rPr>
          <w:sz w:val="20"/>
        </w:rPr>
      </w:pPr>
      <w:r w:rsidRPr="00381E08">
        <w:rPr>
          <w:i/>
          <w:iCs/>
        </w:rPr>
        <w:lastRenderedPageBreak/>
        <w:t>Appendix</w:t>
      </w:r>
    </w:p>
    <w:p w14:paraId="457852A5" w14:textId="541E44DE" w:rsidR="00360F66" w:rsidRPr="00381E08" w:rsidRDefault="00360F66" w:rsidP="00A271FF">
      <w:pPr>
        <w:spacing w:before="120" w:after="120"/>
        <w:ind w:left="567" w:right="1157"/>
        <w:jc w:val="center"/>
        <w:rPr>
          <w:b/>
          <w:bCs/>
          <w:kern w:val="22"/>
        </w:rPr>
      </w:pPr>
      <w:r w:rsidRPr="00A271FF">
        <w:rPr>
          <w:b/>
          <w:bCs/>
          <w:kern w:val="22"/>
        </w:rPr>
        <w:t>RESULTS</w:t>
      </w:r>
      <w:r w:rsidRPr="00372A69">
        <w:rPr>
          <w:b/>
          <w:bCs/>
          <w:kern w:val="22"/>
        </w:rPr>
        <w:t xml:space="preserve"> </w:t>
      </w:r>
      <w:r w:rsidRPr="00A271FF">
        <w:rPr>
          <w:b/>
          <w:bCs/>
          <w:kern w:val="22"/>
        </w:rPr>
        <w:t>FOR</w:t>
      </w:r>
      <w:r w:rsidRPr="00372A69">
        <w:rPr>
          <w:b/>
          <w:bCs/>
          <w:kern w:val="22"/>
        </w:rPr>
        <w:t xml:space="preserve"> </w:t>
      </w:r>
      <w:r w:rsidRPr="00A271FF">
        <w:rPr>
          <w:b/>
          <w:bCs/>
          <w:kern w:val="22"/>
        </w:rPr>
        <w:t>INCLUSION</w:t>
      </w:r>
      <w:r w:rsidRPr="00372A69">
        <w:rPr>
          <w:b/>
          <w:bCs/>
          <w:kern w:val="22"/>
        </w:rPr>
        <w:t xml:space="preserve"> </w:t>
      </w:r>
      <w:r w:rsidRPr="00A271FF">
        <w:rPr>
          <w:b/>
          <w:bCs/>
          <w:kern w:val="22"/>
        </w:rPr>
        <w:t>IN</w:t>
      </w:r>
      <w:r w:rsidRPr="00372A69">
        <w:rPr>
          <w:b/>
          <w:bCs/>
          <w:kern w:val="22"/>
        </w:rPr>
        <w:t xml:space="preserve"> </w:t>
      </w:r>
      <w:r w:rsidRPr="00A271FF">
        <w:rPr>
          <w:b/>
          <w:bCs/>
          <w:kern w:val="22"/>
        </w:rPr>
        <w:t>CAPACITY</w:t>
      </w:r>
      <w:r w:rsidRPr="00372A69">
        <w:rPr>
          <w:b/>
          <w:bCs/>
          <w:kern w:val="22"/>
        </w:rPr>
        <w:t>-</w:t>
      </w:r>
      <w:r w:rsidRPr="00A271FF">
        <w:rPr>
          <w:b/>
          <w:bCs/>
          <w:kern w:val="22"/>
        </w:rPr>
        <w:t>BUILDING</w:t>
      </w:r>
      <w:r w:rsidRPr="00372A69">
        <w:rPr>
          <w:b/>
          <w:bCs/>
          <w:kern w:val="22"/>
        </w:rPr>
        <w:t xml:space="preserve"> </w:t>
      </w:r>
      <w:r w:rsidRPr="00A271FF">
        <w:rPr>
          <w:b/>
          <w:bCs/>
          <w:kern w:val="22"/>
        </w:rPr>
        <w:t>AND</w:t>
      </w:r>
      <w:r w:rsidRPr="00372A69">
        <w:rPr>
          <w:b/>
          <w:bCs/>
          <w:kern w:val="22"/>
        </w:rPr>
        <w:t xml:space="preserve"> </w:t>
      </w:r>
      <w:r w:rsidRPr="00A271FF">
        <w:rPr>
          <w:b/>
          <w:bCs/>
          <w:kern w:val="22"/>
        </w:rPr>
        <w:t>DEVELOPMENT</w:t>
      </w:r>
      <w:r w:rsidRPr="00381E08">
        <w:rPr>
          <w:b/>
          <w:bCs/>
          <w:kern w:val="22"/>
        </w:rPr>
        <w:t xml:space="preserve"> </w:t>
      </w:r>
      <w:r w:rsidRPr="00A271FF">
        <w:rPr>
          <w:b/>
          <w:bCs/>
          <w:kern w:val="22"/>
        </w:rPr>
        <w:t>PROGRAMMES</w:t>
      </w:r>
      <w:r w:rsidRPr="00372A69">
        <w:rPr>
          <w:b/>
          <w:bCs/>
          <w:kern w:val="22"/>
        </w:rPr>
        <w:t xml:space="preserve"> </w:t>
      </w:r>
      <w:r w:rsidRPr="00A271FF">
        <w:rPr>
          <w:b/>
          <w:bCs/>
          <w:kern w:val="22"/>
        </w:rPr>
        <w:t>OR</w:t>
      </w:r>
      <w:r w:rsidRPr="00372A69">
        <w:rPr>
          <w:b/>
          <w:bCs/>
          <w:kern w:val="22"/>
        </w:rPr>
        <w:t xml:space="preserve"> </w:t>
      </w:r>
      <w:r w:rsidRPr="00A271FF">
        <w:rPr>
          <w:b/>
          <w:bCs/>
          <w:kern w:val="22"/>
        </w:rPr>
        <w:t>PROJECTS</w:t>
      </w:r>
      <w:r w:rsidRPr="00372A69">
        <w:rPr>
          <w:b/>
          <w:bCs/>
          <w:kern w:val="22"/>
        </w:rPr>
        <w:t xml:space="preserve"> </w:t>
      </w:r>
      <w:r w:rsidRPr="00A271FF">
        <w:rPr>
          <w:b/>
          <w:bCs/>
          <w:kern w:val="22"/>
        </w:rPr>
        <w:t>TO</w:t>
      </w:r>
      <w:r w:rsidRPr="00372A69">
        <w:rPr>
          <w:b/>
          <w:bCs/>
          <w:kern w:val="22"/>
        </w:rPr>
        <w:t xml:space="preserve"> </w:t>
      </w:r>
      <w:r w:rsidRPr="00A271FF">
        <w:rPr>
          <w:b/>
          <w:bCs/>
          <w:kern w:val="22"/>
        </w:rPr>
        <w:t>SUPPORT</w:t>
      </w:r>
      <w:r w:rsidRPr="00372A69">
        <w:rPr>
          <w:b/>
          <w:bCs/>
          <w:kern w:val="22"/>
        </w:rPr>
        <w:t xml:space="preserve"> </w:t>
      </w:r>
      <w:r w:rsidRPr="00A271FF">
        <w:rPr>
          <w:b/>
          <w:bCs/>
          <w:kern w:val="22"/>
        </w:rPr>
        <w:t>THE</w:t>
      </w:r>
      <w:r w:rsidRPr="00372A69">
        <w:rPr>
          <w:b/>
          <w:bCs/>
          <w:kern w:val="22"/>
        </w:rPr>
        <w:t xml:space="preserve"> </w:t>
      </w:r>
      <w:r w:rsidRPr="00A271FF">
        <w:rPr>
          <w:b/>
          <w:bCs/>
          <w:kern w:val="22"/>
        </w:rPr>
        <w:t>EFFECT</w:t>
      </w:r>
      <w:r w:rsidRPr="00372A69">
        <w:rPr>
          <w:b/>
          <w:bCs/>
          <w:kern w:val="22"/>
        </w:rPr>
        <w:t>IV</w:t>
      </w:r>
      <w:r w:rsidRPr="00A271FF">
        <w:rPr>
          <w:b/>
          <w:bCs/>
          <w:kern w:val="22"/>
        </w:rPr>
        <w:t>E</w:t>
      </w:r>
      <w:r w:rsidRPr="00372A69">
        <w:rPr>
          <w:b/>
          <w:bCs/>
          <w:kern w:val="22"/>
        </w:rPr>
        <w:t xml:space="preserve"> </w:t>
      </w:r>
      <w:r w:rsidRPr="00A271FF">
        <w:rPr>
          <w:b/>
          <w:bCs/>
          <w:kern w:val="22"/>
        </w:rPr>
        <w:t>IMPLEMENTATION</w:t>
      </w:r>
      <w:r w:rsidRPr="00372A69">
        <w:rPr>
          <w:b/>
          <w:bCs/>
          <w:kern w:val="22"/>
        </w:rPr>
        <w:t xml:space="preserve"> </w:t>
      </w:r>
      <w:r w:rsidRPr="00A271FF">
        <w:rPr>
          <w:b/>
          <w:bCs/>
          <w:kern w:val="22"/>
        </w:rPr>
        <w:t>OF</w:t>
      </w:r>
      <w:r w:rsidRPr="00372A69">
        <w:rPr>
          <w:b/>
          <w:bCs/>
          <w:kern w:val="22"/>
        </w:rPr>
        <w:t xml:space="preserve"> </w:t>
      </w:r>
      <w:r w:rsidRPr="00A271FF">
        <w:rPr>
          <w:b/>
          <w:bCs/>
          <w:kern w:val="22"/>
        </w:rPr>
        <w:t>THE</w:t>
      </w:r>
      <w:r w:rsidRPr="00372A69">
        <w:rPr>
          <w:b/>
          <w:bCs/>
          <w:kern w:val="22"/>
        </w:rPr>
        <w:t xml:space="preserve"> </w:t>
      </w:r>
      <w:r w:rsidRPr="00A271FF">
        <w:rPr>
          <w:b/>
          <w:bCs/>
          <w:kern w:val="22"/>
        </w:rPr>
        <w:t>NAGOYA</w:t>
      </w:r>
      <w:r w:rsidRPr="00372A69">
        <w:rPr>
          <w:b/>
          <w:bCs/>
          <w:kern w:val="22"/>
        </w:rPr>
        <w:t xml:space="preserve"> </w:t>
      </w:r>
      <w:r w:rsidRPr="00A271FF">
        <w:rPr>
          <w:b/>
          <w:bCs/>
          <w:kern w:val="22"/>
        </w:rPr>
        <w:t>PROTOCOL</w:t>
      </w:r>
    </w:p>
    <w:p w14:paraId="340755FD" w14:textId="78BB32D7" w:rsidR="00360F66" w:rsidRPr="00381E08" w:rsidRDefault="00360F66" w:rsidP="00360F66">
      <w:r w:rsidRPr="00381E08">
        <w:t xml:space="preserve">The matrix </w:t>
      </w:r>
      <w:r w:rsidR="00F94CD3" w:rsidRPr="00372A69">
        <w:t xml:space="preserve">below </w:t>
      </w:r>
      <w:r w:rsidRPr="00381E08">
        <w:t>has been prepared to provide a list of indicative outputs and activities for each key outcome area following results-based management principles</w:t>
      </w:r>
      <w:r w:rsidRPr="00381E08">
        <w:rPr>
          <w:rStyle w:val="FootnoteReference"/>
        </w:rPr>
        <w:footnoteReference w:id="17"/>
      </w:r>
      <w:r w:rsidRPr="00381E08">
        <w:t xml:space="preserve"> that can be included as part of programmes or projects aimed at capacity-building and development for the Nagoya Protocol.</w:t>
      </w:r>
    </w:p>
    <w:tbl>
      <w:tblPr>
        <w:tblW w:w="1475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4248"/>
        <w:gridCol w:w="10507"/>
      </w:tblGrid>
      <w:tr w:rsidR="00360F66" w:rsidRPr="00372A69" w14:paraId="3376D247" w14:textId="77777777" w:rsidTr="009E1E46">
        <w:trPr>
          <w:jc w:val="center"/>
        </w:trPr>
        <w:tc>
          <w:tcPr>
            <w:tcW w:w="14755" w:type="dxa"/>
            <w:gridSpan w:val="2"/>
          </w:tcPr>
          <w:p w14:paraId="187AA0C8" w14:textId="40BA8C78" w:rsidR="00E71B15" w:rsidRPr="00381E08" w:rsidRDefault="00360F66" w:rsidP="00A271FF">
            <w:pPr>
              <w:spacing w:before="120" w:after="120"/>
              <w:rPr>
                <w:b/>
                <w:bCs/>
                <w:kern w:val="22"/>
                <w:sz w:val="20"/>
                <w:szCs w:val="20"/>
              </w:rPr>
            </w:pPr>
            <w:r w:rsidRPr="00381E08">
              <w:rPr>
                <w:b/>
                <w:bCs/>
                <w:kern w:val="22"/>
                <w:sz w:val="20"/>
                <w:szCs w:val="20"/>
              </w:rPr>
              <w:t>Outcome area 1:</w:t>
            </w:r>
            <w:r w:rsidRPr="00372A69">
              <w:rPr>
                <w:b/>
                <w:bCs/>
                <w:kern w:val="22"/>
                <w:sz w:val="20"/>
                <w:szCs w:val="20"/>
              </w:rPr>
              <w:t xml:space="preserve"> </w:t>
            </w:r>
            <w:r w:rsidR="00800F4A" w:rsidRPr="00A271FF">
              <w:rPr>
                <w:b/>
                <w:bCs/>
                <w:sz w:val="20"/>
                <w:szCs w:val="20"/>
              </w:rPr>
              <w:t>s</w:t>
            </w:r>
            <w:r w:rsidR="00E71B15" w:rsidRPr="00A271FF">
              <w:rPr>
                <w:b/>
                <w:bCs/>
                <w:sz w:val="20"/>
                <w:szCs w:val="20"/>
              </w:rPr>
              <w:t>trengthened</w:t>
            </w:r>
            <w:r w:rsidRPr="00A271FF">
              <w:rPr>
                <w:b/>
                <w:bCs/>
                <w:sz w:val="20"/>
                <w:szCs w:val="20"/>
              </w:rPr>
              <w:t xml:space="preserve"> c</w:t>
            </w:r>
            <w:r w:rsidRPr="00A271FF">
              <w:rPr>
                <w:b/>
                <w:bCs/>
                <w:kern w:val="22"/>
                <w:sz w:val="20"/>
                <w:szCs w:val="20"/>
              </w:rPr>
              <w:t xml:space="preserve">apacity to implement and comply with the obligations of the </w:t>
            </w:r>
            <w:r w:rsidRPr="00A271FF">
              <w:rPr>
                <w:b/>
                <w:bCs/>
                <w:sz w:val="20"/>
                <w:szCs w:val="20"/>
              </w:rPr>
              <w:t>Nagoya</w:t>
            </w:r>
            <w:r w:rsidRPr="00A271FF">
              <w:rPr>
                <w:b/>
                <w:bCs/>
                <w:kern w:val="22"/>
                <w:sz w:val="20"/>
                <w:szCs w:val="20"/>
              </w:rPr>
              <w:t xml:space="preserve"> Protocol</w:t>
            </w:r>
          </w:p>
        </w:tc>
      </w:tr>
      <w:tr w:rsidR="00360F66" w:rsidRPr="00372A69" w14:paraId="0D7178F8" w14:textId="77777777" w:rsidTr="00A271FF">
        <w:trPr>
          <w:tblHeader/>
          <w:jc w:val="center"/>
        </w:trPr>
        <w:tc>
          <w:tcPr>
            <w:tcW w:w="4248" w:type="dxa"/>
          </w:tcPr>
          <w:p w14:paraId="706DBB6B" w14:textId="77777777" w:rsidR="00360F66" w:rsidRPr="00372A69" w:rsidRDefault="00360F66">
            <w:pPr>
              <w:rPr>
                <w:b/>
                <w:bCs/>
                <w:kern w:val="22"/>
                <w:sz w:val="20"/>
                <w:szCs w:val="20"/>
              </w:rPr>
            </w:pPr>
            <w:r w:rsidRPr="00381E08">
              <w:rPr>
                <w:b/>
                <w:bCs/>
                <w:kern w:val="22"/>
                <w:sz w:val="20"/>
                <w:szCs w:val="20"/>
              </w:rPr>
              <w:t>Outputs</w:t>
            </w:r>
          </w:p>
        </w:tc>
        <w:tc>
          <w:tcPr>
            <w:tcW w:w="10507" w:type="dxa"/>
          </w:tcPr>
          <w:p w14:paraId="3CBBD89B" w14:textId="77777777" w:rsidR="00360F66" w:rsidRPr="00372A69" w:rsidRDefault="00360F66">
            <w:pPr>
              <w:rPr>
                <w:b/>
                <w:bCs/>
                <w:kern w:val="22"/>
                <w:sz w:val="20"/>
                <w:szCs w:val="20"/>
              </w:rPr>
            </w:pPr>
            <w:r w:rsidRPr="00381E08">
              <w:rPr>
                <w:b/>
                <w:bCs/>
                <w:kern w:val="22"/>
                <w:sz w:val="20"/>
                <w:szCs w:val="20"/>
              </w:rPr>
              <w:t>Indicative capacity-building and development activities</w:t>
            </w:r>
          </w:p>
        </w:tc>
      </w:tr>
      <w:tr w:rsidR="00360F66" w:rsidRPr="00372A69" w14:paraId="5053A542" w14:textId="77777777" w:rsidTr="00A271FF">
        <w:trPr>
          <w:jc w:val="center"/>
        </w:trPr>
        <w:tc>
          <w:tcPr>
            <w:tcW w:w="4248" w:type="dxa"/>
          </w:tcPr>
          <w:p w14:paraId="553A8095" w14:textId="023CC3C7" w:rsidR="00360F66" w:rsidRPr="00372A69" w:rsidRDefault="004626A7" w:rsidP="00A271FF">
            <w:pPr>
              <w:tabs>
                <w:tab w:val="left" w:pos="449"/>
              </w:tabs>
              <w:jc w:val="left"/>
              <w:rPr>
                <w:kern w:val="22"/>
                <w:sz w:val="20"/>
                <w:szCs w:val="20"/>
              </w:rPr>
            </w:pPr>
            <w:r w:rsidRPr="00372A69">
              <w:rPr>
                <w:kern w:val="22"/>
                <w:sz w:val="20"/>
                <w:szCs w:val="20"/>
              </w:rPr>
              <w:t xml:space="preserve">1.1. </w:t>
            </w:r>
            <w:r w:rsidR="00360F66" w:rsidRPr="00381E08">
              <w:rPr>
                <w:kern w:val="22"/>
                <w:sz w:val="20"/>
                <w:szCs w:val="20"/>
              </w:rPr>
              <w:t>R</w:t>
            </w:r>
            <w:r w:rsidR="00360F66" w:rsidRPr="00372A69">
              <w:rPr>
                <w:kern w:val="22"/>
                <w:sz w:val="20"/>
                <w:szCs w:val="20"/>
              </w:rPr>
              <w:t xml:space="preserve">atification of, or accession to, the </w:t>
            </w:r>
            <w:r w:rsidR="00360F66" w:rsidRPr="00381E08">
              <w:rPr>
                <w:kern w:val="22"/>
                <w:sz w:val="20"/>
                <w:szCs w:val="20"/>
              </w:rPr>
              <w:t>Protoco</w:t>
            </w:r>
            <w:r w:rsidR="00360F66" w:rsidRPr="00372A69">
              <w:rPr>
                <w:kern w:val="22"/>
                <w:sz w:val="20"/>
                <w:szCs w:val="20"/>
              </w:rPr>
              <w:t>l is enabled</w:t>
            </w:r>
          </w:p>
        </w:tc>
        <w:tc>
          <w:tcPr>
            <w:tcW w:w="10507" w:type="dxa"/>
          </w:tcPr>
          <w:p w14:paraId="4063C0B3" w14:textId="77777777" w:rsidR="00360F66" w:rsidRPr="00372A69" w:rsidRDefault="00360F66" w:rsidP="00360F66">
            <w:pPr>
              <w:numPr>
                <w:ilvl w:val="2"/>
                <w:numId w:val="30"/>
              </w:numPr>
              <w:jc w:val="left"/>
              <w:rPr>
                <w:kern w:val="22"/>
                <w:sz w:val="20"/>
                <w:szCs w:val="20"/>
              </w:rPr>
            </w:pPr>
            <w:r w:rsidRPr="00381E08">
              <w:rPr>
                <w:kern w:val="22"/>
                <w:sz w:val="20"/>
                <w:szCs w:val="20"/>
              </w:rPr>
              <w:t>Organiz</w:t>
            </w:r>
            <w:r w:rsidRPr="00372A69">
              <w:rPr>
                <w:kern w:val="22"/>
                <w:sz w:val="20"/>
                <w:szCs w:val="20"/>
              </w:rPr>
              <w:t>e workshops for government officials on the provisions of the Protocol.</w:t>
            </w:r>
          </w:p>
          <w:p w14:paraId="4DE4746F" w14:textId="0AA5AB46" w:rsidR="00360F66" w:rsidRPr="00372A69" w:rsidRDefault="00360F66" w:rsidP="00360F66">
            <w:pPr>
              <w:numPr>
                <w:ilvl w:val="2"/>
                <w:numId w:val="30"/>
              </w:numPr>
              <w:jc w:val="left"/>
              <w:rPr>
                <w:kern w:val="22"/>
                <w:sz w:val="20"/>
                <w:szCs w:val="20"/>
              </w:rPr>
            </w:pPr>
            <w:r w:rsidRPr="00381E08">
              <w:rPr>
                <w:kern w:val="22"/>
                <w:sz w:val="20"/>
                <w:szCs w:val="20"/>
              </w:rPr>
              <w:t>Provide t</w:t>
            </w:r>
            <w:r w:rsidRPr="00372A69">
              <w:rPr>
                <w:kern w:val="22"/>
                <w:sz w:val="20"/>
                <w:szCs w:val="20"/>
              </w:rPr>
              <w:t>echnical assistance</w:t>
            </w:r>
            <w:r w:rsidR="00981196" w:rsidRPr="00372A69">
              <w:rPr>
                <w:kern w:val="22"/>
                <w:sz w:val="20"/>
                <w:szCs w:val="20"/>
              </w:rPr>
              <w:t xml:space="preserve"> and </w:t>
            </w:r>
            <w:r w:rsidRPr="00372A69">
              <w:rPr>
                <w:kern w:val="22"/>
                <w:sz w:val="20"/>
                <w:szCs w:val="20"/>
              </w:rPr>
              <w:t xml:space="preserve">resource persons for </w:t>
            </w:r>
            <w:r w:rsidR="00B02289" w:rsidRPr="00372A69">
              <w:rPr>
                <w:kern w:val="22"/>
                <w:sz w:val="20"/>
                <w:szCs w:val="20"/>
              </w:rPr>
              <w:t xml:space="preserve">the holding </w:t>
            </w:r>
            <w:r w:rsidRPr="00372A69">
              <w:rPr>
                <w:kern w:val="22"/>
                <w:sz w:val="20"/>
                <w:szCs w:val="20"/>
              </w:rPr>
              <w:t xml:space="preserve">of stakeholder consultation workshops on the </w:t>
            </w:r>
            <w:r w:rsidRPr="00381E08">
              <w:rPr>
                <w:kern w:val="22"/>
                <w:sz w:val="20"/>
                <w:szCs w:val="20"/>
              </w:rPr>
              <w:t>provisions of the Protocol</w:t>
            </w:r>
            <w:r w:rsidRPr="00372A69">
              <w:rPr>
                <w:kern w:val="22"/>
                <w:sz w:val="20"/>
                <w:szCs w:val="20"/>
              </w:rPr>
              <w:t>.</w:t>
            </w:r>
          </w:p>
        </w:tc>
      </w:tr>
      <w:tr w:rsidR="00360F66" w:rsidRPr="00372A69" w14:paraId="5574D6D9" w14:textId="77777777" w:rsidTr="00A271FF">
        <w:trPr>
          <w:jc w:val="center"/>
        </w:trPr>
        <w:tc>
          <w:tcPr>
            <w:tcW w:w="4248" w:type="dxa"/>
          </w:tcPr>
          <w:p w14:paraId="33F7B423" w14:textId="5C0AA608" w:rsidR="00360F66" w:rsidRPr="00372A69" w:rsidRDefault="004626A7" w:rsidP="00A271FF">
            <w:pPr>
              <w:tabs>
                <w:tab w:val="left" w:pos="449"/>
              </w:tabs>
              <w:jc w:val="left"/>
              <w:rPr>
                <w:kern w:val="22"/>
                <w:sz w:val="20"/>
                <w:szCs w:val="20"/>
              </w:rPr>
            </w:pPr>
            <w:r w:rsidRPr="00372A69">
              <w:rPr>
                <w:kern w:val="22"/>
                <w:sz w:val="20"/>
                <w:szCs w:val="20"/>
              </w:rPr>
              <w:t xml:space="preserve">1.2. </w:t>
            </w:r>
            <w:r w:rsidR="00360F66" w:rsidRPr="00381E08">
              <w:rPr>
                <w:kern w:val="22"/>
                <w:sz w:val="20"/>
                <w:szCs w:val="20"/>
              </w:rPr>
              <w:t xml:space="preserve">Awareness of the importance of </w:t>
            </w:r>
            <w:r w:rsidR="00FC398D" w:rsidRPr="00372A69">
              <w:rPr>
                <w:kern w:val="22"/>
                <w:sz w:val="20"/>
                <w:szCs w:val="20"/>
              </w:rPr>
              <w:t>genetic resources</w:t>
            </w:r>
            <w:r w:rsidR="0093455E" w:rsidRPr="00372A69">
              <w:rPr>
                <w:kern w:val="22"/>
                <w:sz w:val="20"/>
                <w:szCs w:val="20"/>
              </w:rPr>
              <w:t>,</w:t>
            </w:r>
            <w:r w:rsidR="00FC398D" w:rsidRPr="00372A69">
              <w:rPr>
                <w:kern w:val="22"/>
                <w:sz w:val="20"/>
                <w:szCs w:val="20"/>
              </w:rPr>
              <w:t xml:space="preserve"> associated traditional knowledge</w:t>
            </w:r>
            <w:r w:rsidR="00360F66" w:rsidRPr="00381E08">
              <w:rPr>
                <w:kern w:val="22"/>
                <w:sz w:val="20"/>
                <w:szCs w:val="20"/>
              </w:rPr>
              <w:t xml:space="preserve"> and related </w:t>
            </w:r>
            <w:r w:rsidR="00CE4822" w:rsidRPr="00372A69">
              <w:rPr>
                <w:kern w:val="22"/>
                <w:sz w:val="20"/>
                <w:szCs w:val="20"/>
              </w:rPr>
              <w:t xml:space="preserve">access and benefit-sharing </w:t>
            </w:r>
            <w:r w:rsidR="00360F66" w:rsidRPr="00381E08">
              <w:rPr>
                <w:kern w:val="22"/>
                <w:sz w:val="20"/>
                <w:szCs w:val="20"/>
              </w:rPr>
              <w:t>issues is raised</w:t>
            </w:r>
          </w:p>
        </w:tc>
        <w:tc>
          <w:tcPr>
            <w:tcW w:w="10507" w:type="dxa"/>
          </w:tcPr>
          <w:p w14:paraId="40C6706A" w14:textId="0448DCBC" w:rsidR="00360F66" w:rsidRPr="00372A69" w:rsidRDefault="00360F66" w:rsidP="00360F66">
            <w:pPr>
              <w:numPr>
                <w:ilvl w:val="2"/>
                <w:numId w:val="30"/>
              </w:numPr>
              <w:jc w:val="left"/>
              <w:rPr>
                <w:kern w:val="22"/>
                <w:sz w:val="20"/>
                <w:szCs w:val="20"/>
              </w:rPr>
            </w:pPr>
            <w:r w:rsidRPr="00381E08">
              <w:rPr>
                <w:kern w:val="22"/>
                <w:sz w:val="20"/>
                <w:szCs w:val="20"/>
              </w:rPr>
              <w:t xml:space="preserve">Develop strategic communication materials for </w:t>
            </w:r>
            <w:r w:rsidR="00B02289" w:rsidRPr="00372A69">
              <w:rPr>
                <w:kern w:val="22"/>
                <w:sz w:val="20"/>
                <w:szCs w:val="20"/>
              </w:rPr>
              <w:t xml:space="preserve">various </w:t>
            </w:r>
            <w:r w:rsidRPr="00372A69">
              <w:rPr>
                <w:kern w:val="22"/>
                <w:sz w:val="20"/>
                <w:szCs w:val="20"/>
              </w:rPr>
              <w:t>audiences</w:t>
            </w:r>
            <w:r w:rsidR="00B02289" w:rsidRPr="00372A69">
              <w:rPr>
                <w:kern w:val="22"/>
                <w:sz w:val="20"/>
                <w:szCs w:val="20"/>
              </w:rPr>
              <w:t>,</w:t>
            </w:r>
            <w:r w:rsidRPr="00372A69">
              <w:rPr>
                <w:kern w:val="22"/>
                <w:sz w:val="20"/>
                <w:szCs w:val="20"/>
              </w:rPr>
              <w:t xml:space="preserve"> including government officials, </w:t>
            </w:r>
            <w:r w:rsidR="00F0217A" w:rsidRPr="00372A69">
              <w:rPr>
                <w:kern w:val="22"/>
                <w:sz w:val="20"/>
                <w:szCs w:val="20"/>
              </w:rPr>
              <w:t>indigenous peoples and local communities</w:t>
            </w:r>
            <w:r w:rsidRPr="00381E08">
              <w:rPr>
                <w:kern w:val="22"/>
                <w:sz w:val="20"/>
                <w:szCs w:val="20"/>
              </w:rPr>
              <w:t xml:space="preserve">, researchers, </w:t>
            </w:r>
            <w:r w:rsidRPr="00372A69">
              <w:rPr>
                <w:kern w:val="22"/>
                <w:sz w:val="20"/>
                <w:szCs w:val="20"/>
              </w:rPr>
              <w:t>business community and civil society.</w:t>
            </w:r>
          </w:p>
          <w:p w14:paraId="17D37A36" w14:textId="1FC1E0D5" w:rsidR="00360F66" w:rsidRPr="00372A69" w:rsidRDefault="00360F66" w:rsidP="00360F66">
            <w:pPr>
              <w:numPr>
                <w:ilvl w:val="2"/>
                <w:numId w:val="30"/>
              </w:numPr>
              <w:jc w:val="left"/>
              <w:rPr>
                <w:kern w:val="22"/>
                <w:sz w:val="20"/>
                <w:szCs w:val="20"/>
              </w:rPr>
            </w:pPr>
            <w:r w:rsidRPr="00381E08">
              <w:rPr>
                <w:kern w:val="22"/>
                <w:sz w:val="20"/>
                <w:szCs w:val="20"/>
              </w:rPr>
              <w:t xml:space="preserve">Organize workshops for journalists and other media and communication experts on the importance of </w:t>
            </w:r>
            <w:r w:rsidR="008501C3" w:rsidRPr="00372A69">
              <w:rPr>
                <w:kern w:val="22"/>
                <w:sz w:val="20"/>
                <w:szCs w:val="20"/>
              </w:rPr>
              <w:t>genetic resources</w:t>
            </w:r>
            <w:r w:rsidR="00DD7250" w:rsidRPr="00372A69">
              <w:rPr>
                <w:kern w:val="22"/>
                <w:sz w:val="20"/>
                <w:szCs w:val="20"/>
              </w:rPr>
              <w:t>,</w:t>
            </w:r>
            <w:r w:rsidR="008501C3" w:rsidRPr="00372A69">
              <w:rPr>
                <w:kern w:val="22"/>
                <w:sz w:val="20"/>
                <w:szCs w:val="20"/>
              </w:rPr>
              <w:t xml:space="preserve"> associated traditional knowledge</w:t>
            </w:r>
            <w:r w:rsidRPr="00381E08">
              <w:rPr>
                <w:kern w:val="22"/>
                <w:sz w:val="20"/>
                <w:szCs w:val="20"/>
              </w:rPr>
              <w:t xml:space="preserve"> and related </w:t>
            </w:r>
            <w:r w:rsidR="00944436" w:rsidRPr="00372A69">
              <w:rPr>
                <w:kern w:val="22"/>
                <w:sz w:val="20"/>
                <w:szCs w:val="20"/>
              </w:rPr>
              <w:t xml:space="preserve">access and benefit-sharing </w:t>
            </w:r>
            <w:r w:rsidRPr="00372A69">
              <w:rPr>
                <w:kern w:val="22"/>
                <w:sz w:val="20"/>
                <w:szCs w:val="20"/>
              </w:rPr>
              <w:t>issues.</w:t>
            </w:r>
          </w:p>
          <w:p w14:paraId="27042C15" w14:textId="4F219EAE" w:rsidR="00360F66" w:rsidRPr="00372A69" w:rsidRDefault="00360F66" w:rsidP="00360F66">
            <w:pPr>
              <w:numPr>
                <w:ilvl w:val="2"/>
                <w:numId w:val="30"/>
              </w:numPr>
              <w:jc w:val="left"/>
              <w:rPr>
                <w:kern w:val="22"/>
                <w:sz w:val="20"/>
                <w:szCs w:val="20"/>
              </w:rPr>
            </w:pPr>
            <w:r w:rsidRPr="00381E08">
              <w:rPr>
                <w:kern w:val="22"/>
                <w:sz w:val="20"/>
                <w:szCs w:val="20"/>
              </w:rPr>
              <w:t>Develop</w:t>
            </w:r>
            <w:r w:rsidRPr="00372A69">
              <w:rPr>
                <w:kern w:val="22"/>
                <w:sz w:val="20"/>
                <w:szCs w:val="20"/>
              </w:rPr>
              <w:t xml:space="preserve"> guidelines on how to integrate </w:t>
            </w:r>
            <w:r w:rsidR="00BF451B" w:rsidRPr="00372A69">
              <w:rPr>
                <w:kern w:val="22"/>
                <w:sz w:val="20"/>
                <w:szCs w:val="20"/>
              </w:rPr>
              <w:t xml:space="preserve">access and benefit-sharing </w:t>
            </w:r>
            <w:r w:rsidRPr="00372A69">
              <w:rPr>
                <w:kern w:val="22"/>
                <w:sz w:val="20"/>
                <w:szCs w:val="20"/>
              </w:rPr>
              <w:t xml:space="preserve">issues into post-secondary school curricula </w:t>
            </w:r>
            <w:r w:rsidRPr="00381E08">
              <w:rPr>
                <w:kern w:val="22"/>
                <w:sz w:val="20"/>
                <w:szCs w:val="20"/>
              </w:rPr>
              <w:t>and informal education programmes</w:t>
            </w:r>
            <w:r w:rsidRPr="00372A69">
              <w:rPr>
                <w:kern w:val="22"/>
                <w:sz w:val="20"/>
                <w:szCs w:val="20"/>
              </w:rPr>
              <w:t>.</w:t>
            </w:r>
          </w:p>
          <w:p w14:paraId="661BD986" w14:textId="18264076" w:rsidR="00360F66" w:rsidRPr="00372A69" w:rsidRDefault="00360F66" w:rsidP="00360F66">
            <w:pPr>
              <w:numPr>
                <w:ilvl w:val="2"/>
                <w:numId w:val="30"/>
              </w:numPr>
              <w:jc w:val="left"/>
              <w:rPr>
                <w:kern w:val="22"/>
                <w:sz w:val="20"/>
                <w:szCs w:val="20"/>
              </w:rPr>
            </w:pPr>
            <w:r w:rsidRPr="00381E08">
              <w:rPr>
                <w:kern w:val="22"/>
                <w:sz w:val="20"/>
                <w:szCs w:val="20"/>
              </w:rPr>
              <w:t xml:space="preserve">Develop </w:t>
            </w:r>
            <w:r w:rsidR="00944436" w:rsidRPr="00372A69">
              <w:rPr>
                <w:kern w:val="22"/>
                <w:sz w:val="20"/>
                <w:szCs w:val="20"/>
              </w:rPr>
              <w:t xml:space="preserve">access and benefit-sharing </w:t>
            </w:r>
            <w:r w:rsidRPr="00372A69">
              <w:rPr>
                <w:kern w:val="22"/>
                <w:sz w:val="20"/>
                <w:szCs w:val="20"/>
              </w:rPr>
              <w:t>courses for universities.</w:t>
            </w:r>
          </w:p>
        </w:tc>
      </w:tr>
      <w:tr w:rsidR="00360F66" w:rsidRPr="00372A69" w14:paraId="48C67B09" w14:textId="77777777" w:rsidTr="00A271FF">
        <w:trPr>
          <w:jc w:val="center"/>
        </w:trPr>
        <w:tc>
          <w:tcPr>
            <w:tcW w:w="4248" w:type="dxa"/>
          </w:tcPr>
          <w:p w14:paraId="7E63359E" w14:textId="0E83AEC9" w:rsidR="00360F66" w:rsidRPr="00372A69" w:rsidRDefault="004626A7" w:rsidP="00A271FF">
            <w:pPr>
              <w:tabs>
                <w:tab w:val="left" w:pos="449"/>
              </w:tabs>
              <w:jc w:val="left"/>
              <w:rPr>
                <w:kern w:val="22"/>
                <w:sz w:val="20"/>
                <w:szCs w:val="20"/>
              </w:rPr>
            </w:pPr>
            <w:r w:rsidRPr="00372A69">
              <w:rPr>
                <w:kern w:val="22"/>
                <w:sz w:val="20"/>
                <w:szCs w:val="20"/>
              </w:rPr>
              <w:t xml:space="preserve">1.3. </w:t>
            </w:r>
            <w:r w:rsidR="00360F66" w:rsidRPr="00381E08">
              <w:rPr>
                <w:kern w:val="22"/>
                <w:sz w:val="20"/>
                <w:szCs w:val="20"/>
              </w:rPr>
              <w:t xml:space="preserve">Mechanisms for </w:t>
            </w:r>
            <w:r w:rsidR="00360F66" w:rsidRPr="00372A69">
              <w:rPr>
                <w:kern w:val="22"/>
                <w:sz w:val="20"/>
                <w:szCs w:val="20"/>
              </w:rPr>
              <w:t xml:space="preserve">inter-agency </w:t>
            </w:r>
            <w:r w:rsidR="00360F66" w:rsidRPr="00381E08">
              <w:rPr>
                <w:kern w:val="22"/>
                <w:sz w:val="20"/>
                <w:szCs w:val="20"/>
              </w:rPr>
              <w:t xml:space="preserve">and multi-stakeholder coordination </w:t>
            </w:r>
            <w:r w:rsidR="00601837" w:rsidRPr="00372A69">
              <w:rPr>
                <w:kern w:val="22"/>
                <w:sz w:val="20"/>
                <w:szCs w:val="20"/>
              </w:rPr>
              <w:t xml:space="preserve">at the national level </w:t>
            </w:r>
            <w:r w:rsidR="00360F66" w:rsidRPr="00381E08">
              <w:rPr>
                <w:kern w:val="22"/>
                <w:sz w:val="20"/>
                <w:szCs w:val="20"/>
              </w:rPr>
              <w:t>are established</w:t>
            </w:r>
          </w:p>
        </w:tc>
        <w:tc>
          <w:tcPr>
            <w:tcW w:w="10507" w:type="dxa"/>
          </w:tcPr>
          <w:p w14:paraId="3F0CF917" w14:textId="1C9F4522" w:rsidR="00360F66" w:rsidRPr="00372A69" w:rsidRDefault="00360F66" w:rsidP="00360F66">
            <w:pPr>
              <w:numPr>
                <w:ilvl w:val="2"/>
                <w:numId w:val="30"/>
              </w:numPr>
              <w:jc w:val="left"/>
              <w:rPr>
                <w:kern w:val="22"/>
                <w:sz w:val="20"/>
                <w:szCs w:val="20"/>
              </w:rPr>
            </w:pPr>
            <w:r w:rsidRPr="00381E08">
              <w:rPr>
                <w:kern w:val="22"/>
                <w:sz w:val="20"/>
                <w:szCs w:val="20"/>
              </w:rPr>
              <w:t>Map relevant actors and existing expertise for the implementation of the Protocol</w:t>
            </w:r>
            <w:r w:rsidR="00FD36BA" w:rsidRPr="00372A69">
              <w:rPr>
                <w:kern w:val="22"/>
                <w:sz w:val="20"/>
                <w:szCs w:val="20"/>
              </w:rPr>
              <w:t>.</w:t>
            </w:r>
          </w:p>
          <w:p w14:paraId="6FBCC995" w14:textId="736BC7AA" w:rsidR="00360F66" w:rsidRPr="00372A69" w:rsidRDefault="00360F66" w:rsidP="00360F66">
            <w:pPr>
              <w:numPr>
                <w:ilvl w:val="2"/>
                <w:numId w:val="30"/>
              </w:numPr>
              <w:jc w:val="left"/>
              <w:rPr>
                <w:kern w:val="22"/>
                <w:sz w:val="20"/>
                <w:szCs w:val="20"/>
              </w:rPr>
            </w:pPr>
            <w:r w:rsidRPr="00381E08">
              <w:rPr>
                <w:kern w:val="22"/>
                <w:sz w:val="20"/>
                <w:szCs w:val="20"/>
              </w:rPr>
              <w:t>Organize training</w:t>
            </w:r>
            <w:r w:rsidRPr="00372A69">
              <w:rPr>
                <w:kern w:val="22"/>
                <w:sz w:val="20"/>
                <w:szCs w:val="20"/>
              </w:rPr>
              <w:t xml:space="preserve"> for </w:t>
            </w:r>
            <w:r w:rsidR="00CC01FD" w:rsidRPr="00372A69">
              <w:rPr>
                <w:kern w:val="22"/>
                <w:sz w:val="20"/>
                <w:szCs w:val="20"/>
              </w:rPr>
              <w:t>access and benefit-sharing n</w:t>
            </w:r>
            <w:r w:rsidRPr="00372A69">
              <w:rPr>
                <w:kern w:val="22"/>
                <w:sz w:val="20"/>
                <w:szCs w:val="20"/>
              </w:rPr>
              <w:t xml:space="preserve">ational </w:t>
            </w:r>
            <w:r w:rsidR="00CC01FD" w:rsidRPr="00372A69">
              <w:rPr>
                <w:kern w:val="22"/>
                <w:sz w:val="20"/>
                <w:szCs w:val="20"/>
              </w:rPr>
              <w:t>f</w:t>
            </w:r>
            <w:r w:rsidRPr="00372A69">
              <w:rPr>
                <w:kern w:val="22"/>
                <w:sz w:val="20"/>
                <w:szCs w:val="20"/>
              </w:rPr>
              <w:t xml:space="preserve">ocal </w:t>
            </w:r>
            <w:r w:rsidR="00CC01FD" w:rsidRPr="00372A69">
              <w:rPr>
                <w:kern w:val="22"/>
                <w:sz w:val="20"/>
                <w:szCs w:val="20"/>
              </w:rPr>
              <w:t>p</w:t>
            </w:r>
            <w:r w:rsidRPr="00372A69">
              <w:rPr>
                <w:kern w:val="22"/>
                <w:sz w:val="20"/>
                <w:szCs w:val="20"/>
              </w:rPr>
              <w:t xml:space="preserve">oints on facilitating multi-stakeholder </w:t>
            </w:r>
            <w:r w:rsidRPr="00381E08">
              <w:rPr>
                <w:kern w:val="22"/>
                <w:sz w:val="20"/>
                <w:szCs w:val="20"/>
              </w:rPr>
              <w:t>proc</w:t>
            </w:r>
            <w:r w:rsidRPr="00372A69">
              <w:rPr>
                <w:kern w:val="22"/>
                <w:sz w:val="20"/>
                <w:szCs w:val="20"/>
              </w:rPr>
              <w:t>esses.</w:t>
            </w:r>
          </w:p>
          <w:p w14:paraId="388E5E5A" w14:textId="08D7ACD6" w:rsidR="00360F66" w:rsidRPr="00381E08" w:rsidRDefault="00360F66" w:rsidP="00360F66">
            <w:pPr>
              <w:numPr>
                <w:ilvl w:val="2"/>
                <w:numId w:val="30"/>
              </w:numPr>
              <w:jc w:val="left"/>
              <w:rPr>
                <w:kern w:val="22"/>
                <w:sz w:val="20"/>
                <w:szCs w:val="20"/>
              </w:rPr>
            </w:pPr>
            <w:r w:rsidRPr="00381E08">
              <w:rPr>
                <w:kern w:val="22"/>
                <w:sz w:val="20"/>
                <w:szCs w:val="20"/>
              </w:rPr>
              <w:t xml:space="preserve">Provide technical assistance for establishing and coordinating multi-stakeholder mechanisms to support </w:t>
            </w:r>
            <w:r w:rsidR="00944436" w:rsidRPr="00372A69">
              <w:rPr>
                <w:kern w:val="22"/>
                <w:sz w:val="20"/>
                <w:szCs w:val="20"/>
              </w:rPr>
              <w:t>access and benefit</w:t>
            </w:r>
            <w:r w:rsidR="00BF1304" w:rsidRPr="00372A69">
              <w:rPr>
                <w:kern w:val="22"/>
                <w:sz w:val="20"/>
                <w:szCs w:val="20"/>
              </w:rPr>
              <w:noBreakHyphen/>
            </w:r>
            <w:r w:rsidR="00944436" w:rsidRPr="00372A69">
              <w:rPr>
                <w:kern w:val="22"/>
                <w:sz w:val="20"/>
                <w:szCs w:val="20"/>
              </w:rPr>
              <w:t>sharing</w:t>
            </w:r>
            <w:r w:rsidR="00FD36BA" w:rsidRPr="00372A69">
              <w:rPr>
                <w:kern w:val="22"/>
                <w:sz w:val="20"/>
                <w:szCs w:val="20"/>
              </w:rPr>
              <w:t>.</w:t>
            </w:r>
          </w:p>
        </w:tc>
      </w:tr>
      <w:tr w:rsidR="00360F66" w:rsidRPr="00372A69" w14:paraId="0F8A51B5" w14:textId="77777777" w:rsidTr="00A271FF">
        <w:trPr>
          <w:jc w:val="center"/>
        </w:trPr>
        <w:tc>
          <w:tcPr>
            <w:tcW w:w="4248" w:type="dxa"/>
          </w:tcPr>
          <w:p w14:paraId="016AE808" w14:textId="0282E887" w:rsidR="00360F66" w:rsidRPr="00372A69" w:rsidRDefault="004626A7" w:rsidP="00A271FF">
            <w:pPr>
              <w:tabs>
                <w:tab w:val="left" w:pos="449"/>
              </w:tabs>
              <w:jc w:val="left"/>
              <w:rPr>
                <w:kern w:val="22"/>
                <w:sz w:val="20"/>
                <w:szCs w:val="20"/>
              </w:rPr>
            </w:pPr>
            <w:r w:rsidRPr="00372A69">
              <w:rPr>
                <w:kern w:val="22"/>
                <w:sz w:val="20"/>
                <w:szCs w:val="20"/>
              </w:rPr>
              <w:t xml:space="preserve">1.4. </w:t>
            </w:r>
            <w:r w:rsidR="00360F66" w:rsidRPr="00381E08">
              <w:rPr>
                <w:kern w:val="22"/>
                <w:sz w:val="20"/>
                <w:szCs w:val="20"/>
              </w:rPr>
              <w:t>N</w:t>
            </w:r>
            <w:r w:rsidR="00360F66" w:rsidRPr="00372A69">
              <w:rPr>
                <w:kern w:val="22"/>
                <w:sz w:val="20"/>
                <w:szCs w:val="20"/>
              </w:rPr>
              <w:t xml:space="preserve">ew and innovative financial resources </w:t>
            </w:r>
            <w:r w:rsidR="00360F66" w:rsidRPr="00381E08">
              <w:rPr>
                <w:kern w:val="22"/>
                <w:sz w:val="20"/>
                <w:szCs w:val="20"/>
              </w:rPr>
              <w:t>to implement the Protocol</w:t>
            </w:r>
            <w:r w:rsidR="00360F66" w:rsidRPr="00372A69">
              <w:rPr>
                <w:kern w:val="22"/>
                <w:sz w:val="20"/>
                <w:szCs w:val="20"/>
              </w:rPr>
              <w:t xml:space="preserve"> are mobilized </w:t>
            </w:r>
          </w:p>
        </w:tc>
        <w:tc>
          <w:tcPr>
            <w:tcW w:w="10507" w:type="dxa"/>
            <w:shd w:val="clear" w:color="auto" w:fill="auto"/>
          </w:tcPr>
          <w:p w14:paraId="7D5433A0" w14:textId="20A37F1A" w:rsidR="00360F66" w:rsidRPr="00372A69" w:rsidRDefault="00360F66" w:rsidP="00360F66">
            <w:pPr>
              <w:numPr>
                <w:ilvl w:val="2"/>
                <w:numId w:val="30"/>
              </w:numPr>
              <w:jc w:val="left"/>
              <w:rPr>
                <w:kern w:val="22"/>
                <w:sz w:val="20"/>
                <w:szCs w:val="20"/>
              </w:rPr>
            </w:pPr>
            <w:r w:rsidRPr="00381E08">
              <w:rPr>
                <w:kern w:val="22"/>
                <w:sz w:val="20"/>
                <w:szCs w:val="20"/>
              </w:rPr>
              <w:t>Organiz</w:t>
            </w:r>
            <w:r w:rsidRPr="00372A69">
              <w:rPr>
                <w:kern w:val="22"/>
                <w:sz w:val="20"/>
                <w:szCs w:val="20"/>
              </w:rPr>
              <w:t xml:space="preserve">e training </w:t>
            </w:r>
            <w:r w:rsidR="00B61BFD" w:rsidRPr="00372A69">
              <w:rPr>
                <w:kern w:val="22"/>
                <w:sz w:val="20"/>
                <w:szCs w:val="20"/>
              </w:rPr>
              <w:t xml:space="preserve">for </w:t>
            </w:r>
            <w:r w:rsidRPr="00372A69">
              <w:rPr>
                <w:kern w:val="22"/>
                <w:sz w:val="20"/>
                <w:szCs w:val="20"/>
              </w:rPr>
              <w:t xml:space="preserve">government officials </w:t>
            </w:r>
            <w:r w:rsidR="007260C4" w:rsidRPr="00372A69">
              <w:rPr>
                <w:kern w:val="22"/>
                <w:sz w:val="20"/>
                <w:szCs w:val="20"/>
              </w:rPr>
              <w:t>o</w:t>
            </w:r>
            <w:r w:rsidRPr="00372A69">
              <w:rPr>
                <w:kern w:val="22"/>
                <w:sz w:val="20"/>
                <w:szCs w:val="20"/>
              </w:rPr>
              <w:t>n resource mobilization skills (</w:t>
            </w:r>
            <w:proofErr w:type="gramStart"/>
            <w:r w:rsidRPr="00372A69">
              <w:rPr>
                <w:kern w:val="22"/>
                <w:sz w:val="20"/>
                <w:szCs w:val="20"/>
              </w:rPr>
              <w:t>e.g.</w:t>
            </w:r>
            <w:proofErr w:type="gramEnd"/>
            <w:r w:rsidRPr="00372A69">
              <w:rPr>
                <w:kern w:val="22"/>
                <w:sz w:val="20"/>
                <w:szCs w:val="20"/>
              </w:rPr>
              <w:t xml:space="preserve"> project development, fundraising </w:t>
            </w:r>
            <w:r w:rsidRPr="00381E08">
              <w:rPr>
                <w:kern w:val="22"/>
                <w:sz w:val="20"/>
                <w:szCs w:val="20"/>
              </w:rPr>
              <w:t>and resource recovery)</w:t>
            </w:r>
            <w:r w:rsidRPr="00372A69">
              <w:rPr>
                <w:kern w:val="22"/>
                <w:sz w:val="20"/>
                <w:szCs w:val="20"/>
              </w:rPr>
              <w:t>.</w:t>
            </w:r>
          </w:p>
          <w:p w14:paraId="224D6E39" w14:textId="77777777" w:rsidR="00360F66" w:rsidRPr="00372A69" w:rsidRDefault="00360F66" w:rsidP="00360F66">
            <w:pPr>
              <w:numPr>
                <w:ilvl w:val="2"/>
                <w:numId w:val="30"/>
              </w:numPr>
              <w:jc w:val="left"/>
              <w:rPr>
                <w:kern w:val="22"/>
                <w:sz w:val="20"/>
                <w:szCs w:val="20"/>
              </w:rPr>
            </w:pPr>
            <w:r w:rsidRPr="00381E08">
              <w:rPr>
                <w:kern w:val="22"/>
                <w:sz w:val="20"/>
                <w:szCs w:val="20"/>
              </w:rPr>
              <w:t>Provi</w:t>
            </w:r>
            <w:r w:rsidRPr="00372A69">
              <w:rPr>
                <w:kern w:val="22"/>
                <w:sz w:val="20"/>
                <w:szCs w:val="20"/>
              </w:rPr>
              <w:t>de technical assistance for the development of national resource mobilization strategies.</w:t>
            </w:r>
          </w:p>
        </w:tc>
      </w:tr>
      <w:tr w:rsidR="00360F66" w:rsidRPr="00372A69" w14:paraId="6B0119F6" w14:textId="77777777" w:rsidTr="00A271FF">
        <w:trPr>
          <w:jc w:val="center"/>
        </w:trPr>
        <w:tc>
          <w:tcPr>
            <w:tcW w:w="4248" w:type="dxa"/>
          </w:tcPr>
          <w:p w14:paraId="244E31B3" w14:textId="7F7880EB" w:rsidR="00360F66" w:rsidRPr="00381E08" w:rsidRDefault="004626A7" w:rsidP="00A271FF">
            <w:pPr>
              <w:tabs>
                <w:tab w:val="left" w:pos="449"/>
              </w:tabs>
              <w:ind w:left="24"/>
              <w:jc w:val="left"/>
              <w:rPr>
                <w:kern w:val="22"/>
                <w:sz w:val="20"/>
                <w:szCs w:val="20"/>
              </w:rPr>
            </w:pPr>
            <w:r w:rsidRPr="00372A69">
              <w:rPr>
                <w:kern w:val="22"/>
                <w:sz w:val="20"/>
                <w:szCs w:val="20"/>
              </w:rPr>
              <w:t xml:space="preserve">1.5. </w:t>
            </w:r>
            <w:r w:rsidR="00360F66" w:rsidRPr="00A271FF">
              <w:rPr>
                <w:kern w:val="22"/>
                <w:sz w:val="20"/>
                <w:szCs w:val="20"/>
              </w:rPr>
              <w:t>Mandatory</w:t>
            </w:r>
            <w:r w:rsidR="00360F66" w:rsidRPr="00381E08">
              <w:rPr>
                <w:sz w:val="20"/>
                <w:szCs w:val="20"/>
              </w:rPr>
              <w:t xml:space="preserve"> and relevant information</w:t>
            </w:r>
            <w:r w:rsidR="00360F66" w:rsidRPr="00372A69">
              <w:rPr>
                <w:sz w:val="20"/>
                <w:szCs w:val="20"/>
              </w:rPr>
              <w:t xml:space="preserve"> is </w:t>
            </w:r>
            <w:r w:rsidR="00360F66" w:rsidRPr="00381E08">
              <w:rPr>
                <w:sz w:val="20"/>
                <w:szCs w:val="20"/>
              </w:rPr>
              <w:t xml:space="preserve">made </w:t>
            </w:r>
            <w:r w:rsidR="00360F66" w:rsidRPr="00372A69">
              <w:rPr>
                <w:sz w:val="20"/>
                <w:szCs w:val="20"/>
              </w:rPr>
              <w:t xml:space="preserve">available on the </w:t>
            </w:r>
            <w:r w:rsidR="00A242C6" w:rsidRPr="00372A69">
              <w:rPr>
                <w:sz w:val="20"/>
                <w:szCs w:val="20"/>
              </w:rPr>
              <w:t xml:space="preserve">Access and Benefit-sharing </w:t>
            </w:r>
            <w:r w:rsidR="00360F66" w:rsidRPr="00381E08">
              <w:rPr>
                <w:sz w:val="20"/>
                <w:szCs w:val="20"/>
              </w:rPr>
              <w:t>Clearing-</w:t>
            </w:r>
            <w:r w:rsidR="00360F66" w:rsidRPr="00372A69">
              <w:rPr>
                <w:sz w:val="20"/>
                <w:szCs w:val="20"/>
              </w:rPr>
              <w:t xml:space="preserve">House </w:t>
            </w:r>
            <w:r w:rsidR="008E369D" w:rsidRPr="00372A69">
              <w:rPr>
                <w:sz w:val="20"/>
                <w:szCs w:val="20"/>
              </w:rPr>
              <w:t>platform</w:t>
            </w:r>
          </w:p>
        </w:tc>
        <w:tc>
          <w:tcPr>
            <w:tcW w:w="10507" w:type="dxa"/>
            <w:shd w:val="clear" w:color="auto" w:fill="auto"/>
          </w:tcPr>
          <w:p w14:paraId="66D56868" w14:textId="63F03F0C" w:rsidR="00360F66" w:rsidRPr="00372A69" w:rsidRDefault="00360F66" w:rsidP="00A271FF">
            <w:pPr>
              <w:numPr>
                <w:ilvl w:val="2"/>
                <w:numId w:val="30"/>
              </w:numPr>
              <w:jc w:val="left"/>
              <w:rPr>
                <w:kern w:val="22"/>
                <w:sz w:val="20"/>
                <w:szCs w:val="20"/>
              </w:rPr>
            </w:pPr>
            <w:r w:rsidRPr="00381E08">
              <w:rPr>
                <w:kern w:val="22"/>
                <w:sz w:val="20"/>
                <w:szCs w:val="20"/>
              </w:rPr>
              <w:t xml:space="preserve">Publish all mandatory information </w:t>
            </w:r>
            <w:r w:rsidR="000D18E6" w:rsidRPr="00372A69">
              <w:rPr>
                <w:kern w:val="22"/>
                <w:sz w:val="20"/>
                <w:szCs w:val="20"/>
              </w:rPr>
              <w:t>o</w:t>
            </w:r>
            <w:r w:rsidRPr="00372A69">
              <w:rPr>
                <w:kern w:val="22"/>
                <w:sz w:val="20"/>
                <w:szCs w:val="20"/>
              </w:rPr>
              <w:t xml:space="preserve">n the </w:t>
            </w:r>
            <w:r w:rsidR="00944436" w:rsidRPr="00372A69">
              <w:rPr>
                <w:kern w:val="22"/>
                <w:sz w:val="20"/>
                <w:szCs w:val="20"/>
              </w:rPr>
              <w:t xml:space="preserve">Access and Benefit-sharing </w:t>
            </w:r>
            <w:r w:rsidRPr="00372A69">
              <w:rPr>
                <w:kern w:val="22"/>
                <w:sz w:val="20"/>
                <w:szCs w:val="20"/>
              </w:rPr>
              <w:t xml:space="preserve">Clearing-House </w:t>
            </w:r>
            <w:r w:rsidR="000D18E6" w:rsidRPr="00372A69">
              <w:rPr>
                <w:kern w:val="22"/>
                <w:sz w:val="20"/>
                <w:szCs w:val="20"/>
              </w:rPr>
              <w:t xml:space="preserve">platform, </w:t>
            </w:r>
            <w:r w:rsidRPr="00372A69">
              <w:rPr>
                <w:kern w:val="22"/>
                <w:sz w:val="20"/>
                <w:szCs w:val="20"/>
              </w:rPr>
              <w:t xml:space="preserve">in accordance with </w:t>
            </w:r>
            <w:r w:rsidR="00944436" w:rsidRPr="00372A69">
              <w:rPr>
                <w:kern w:val="22"/>
                <w:sz w:val="20"/>
                <w:szCs w:val="20"/>
              </w:rPr>
              <w:t>A</w:t>
            </w:r>
            <w:r w:rsidRPr="00381E08">
              <w:rPr>
                <w:kern w:val="22"/>
                <w:sz w:val="20"/>
                <w:szCs w:val="20"/>
              </w:rPr>
              <w:t>rticle</w:t>
            </w:r>
            <w:r w:rsidR="008E67D0">
              <w:rPr>
                <w:kern w:val="22"/>
                <w:sz w:val="20"/>
                <w:szCs w:val="20"/>
              </w:rPr>
              <w:t> </w:t>
            </w:r>
            <w:r w:rsidRPr="00381E08">
              <w:rPr>
                <w:kern w:val="22"/>
                <w:sz w:val="20"/>
                <w:szCs w:val="20"/>
              </w:rPr>
              <w:t>14</w:t>
            </w:r>
            <w:r w:rsidR="004C1F76" w:rsidRPr="00372A69">
              <w:rPr>
                <w:kern w:val="22"/>
                <w:sz w:val="20"/>
                <w:szCs w:val="20"/>
              </w:rPr>
              <w:t xml:space="preserve"> of the Protocol</w:t>
            </w:r>
            <w:r w:rsidR="00FD36BA" w:rsidRPr="00372A69">
              <w:rPr>
                <w:kern w:val="22"/>
                <w:sz w:val="20"/>
                <w:szCs w:val="20"/>
              </w:rPr>
              <w:t>.</w:t>
            </w:r>
          </w:p>
          <w:p w14:paraId="24134975" w14:textId="65EE00A8" w:rsidR="00360F66" w:rsidRPr="00372A69" w:rsidRDefault="00C715AA" w:rsidP="00A271FF">
            <w:pPr>
              <w:numPr>
                <w:ilvl w:val="2"/>
                <w:numId w:val="30"/>
              </w:numPr>
              <w:jc w:val="left"/>
              <w:rPr>
                <w:kern w:val="22"/>
                <w:sz w:val="20"/>
                <w:szCs w:val="20"/>
              </w:rPr>
            </w:pPr>
            <w:r>
              <w:rPr>
                <w:sz w:val="20"/>
                <w:szCs w:val="20"/>
              </w:rPr>
              <w:t>D</w:t>
            </w:r>
            <w:r w:rsidR="00986B4D">
              <w:rPr>
                <w:sz w:val="20"/>
                <w:szCs w:val="20"/>
              </w:rPr>
              <w:t>e</w:t>
            </w:r>
            <w:r>
              <w:rPr>
                <w:sz w:val="20"/>
                <w:szCs w:val="20"/>
              </w:rPr>
              <w:t>velop</w:t>
            </w:r>
            <w:r w:rsidR="00986B4D">
              <w:rPr>
                <w:sz w:val="20"/>
                <w:szCs w:val="20"/>
              </w:rPr>
              <w:t xml:space="preserve"> </w:t>
            </w:r>
            <w:r w:rsidR="00360F66" w:rsidRPr="00A271FF">
              <w:rPr>
                <w:kern w:val="22"/>
                <w:sz w:val="20"/>
                <w:szCs w:val="20"/>
              </w:rPr>
              <w:t>national</w:t>
            </w:r>
            <w:r w:rsidR="00360F66" w:rsidRPr="00372A69">
              <w:rPr>
                <w:sz w:val="20"/>
                <w:szCs w:val="20"/>
              </w:rPr>
              <w:t xml:space="preserve"> information systems and databases</w:t>
            </w:r>
            <w:r w:rsidR="004C1F76" w:rsidRPr="00372A69">
              <w:rPr>
                <w:sz w:val="20"/>
                <w:szCs w:val="20"/>
              </w:rPr>
              <w:t>,</w:t>
            </w:r>
            <w:r w:rsidR="00360F66" w:rsidRPr="00372A69">
              <w:rPr>
                <w:sz w:val="20"/>
                <w:szCs w:val="20"/>
              </w:rPr>
              <w:t xml:space="preserve"> including permitting and checkpoint systems</w:t>
            </w:r>
            <w:r w:rsidR="00FD36BA" w:rsidRPr="00372A69">
              <w:rPr>
                <w:sz w:val="20"/>
                <w:szCs w:val="20"/>
              </w:rPr>
              <w:t>.</w:t>
            </w:r>
            <w:r w:rsidR="00360F66" w:rsidRPr="00372A69">
              <w:rPr>
                <w:sz w:val="20"/>
                <w:szCs w:val="20"/>
              </w:rPr>
              <w:t xml:space="preserve"> </w:t>
            </w:r>
          </w:p>
          <w:p w14:paraId="12F5C1A8" w14:textId="25F3CD88" w:rsidR="00360F66" w:rsidRPr="00372A69" w:rsidRDefault="00360F66" w:rsidP="00A271FF">
            <w:pPr>
              <w:numPr>
                <w:ilvl w:val="2"/>
                <w:numId w:val="30"/>
              </w:numPr>
              <w:jc w:val="left"/>
              <w:rPr>
                <w:kern w:val="22"/>
                <w:sz w:val="20"/>
                <w:szCs w:val="20"/>
              </w:rPr>
            </w:pPr>
            <w:r w:rsidRPr="00381E08">
              <w:rPr>
                <w:sz w:val="20"/>
                <w:szCs w:val="20"/>
              </w:rPr>
              <w:t xml:space="preserve">Ensure </w:t>
            </w:r>
            <w:r w:rsidR="00406DBF" w:rsidRPr="00372A69">
              <w:rPr>
                <w:sz w:val="20"/>
                <w:szCs w:val="20"/>
              </w:rPr>
              <w:t xml:space="preserve">that </w:t>
            </w:r>
            <w:r w:rsidRPr="00372A69">
              <w:rPr>
                <w:sz w:val="20"/>
                <w:szCs w:val="20"/>
              </w:rPr>
              <w:t xml:space="preserve">information is being published on the </w:t>
            </w:r>
            <w:r w:rsidR="00944436" w:rsidRPr="00372A69">
              <w:rPr>
                <w:sz w:val="20"/>
                <w:szCs w:val="20"/>
              </w:rPr>
              <w:t xml:space="preserve">Access and Benefit-sharing </w:t>
            </w:r>
            <w:r w:rsidRPr="00372A69">
              <w:rPr>
                <w:sz w:val="20"/>
                <w:szCs w:val="20"/>
              </w:rPr>
              <w:t xml:space="preserve">Clearing-House </w:t>
            </w:r>
            <w:r w:rsidR="00406DBF" w:rsidRPr="00372A69">
              <w:rPr>
                <w:sz w:val="20"/>
                <w:szCs w:val="20"/>
              </w:rPr>
              <w:t xml:space="preserve">platform </w:t>
            </w:r>
            <w:r w:rsidRPr="00372A69">
              <w:rPr>
                <w:sz w:val="20"/>
                <w:szCs w:val="20"/>
              </w:rPr>
              <w:t xml:space="preserve">in a </w:t>
            </w:r>
            <w:r w:rsidRPr="00381E08">
              <w:rPr>
                <w:sz w:val="20"/>
                <w:szCs w:val="20"/>
              </w:rPr>
              <w:t xml:space="preserve">cost effective </w:t>
            </w:r>
            <w:r w:rsidRPr="00372A69">
              <w:rPr>
                <w:sz w:val="20"/>
                <w:szCs w:val="20"/>
              </w:rPr>
              <w:t xml:space="preserve">and timely manner, including by making use of interoperability to connect permitting systems and databases to </w:t>
            </w:r>
            <w:r w:rsidRPr="00381E08">
              <w:rPr>
                <w:sz w:val="20"/>
                <w:szCs w:val="20"/>
              </w:rPr>
              <w:t xml:space="preserve">the </w:t>
            </w:r>
            <w:r w:rsidR="00BF451B" w:rsidRPr="00372A69">
              <w:rPr>
                <w:sz w:val="20"/>
                <w:szCs w:val="20"/>
              </w:rPr>
              <w:t xml:space="preserve">Access and Benefit-sharing </w:t>
            </w:r>
            <w:r w:rsidRPr="00372A69">
              <w:rPr>
                <w:sz w:val="20"/>
                <w:szCs w:val="20"/>
              </w:rPr>
              <w:t xml:space="preserve">Clearing-House </w:t>
            </w:r>
            <w:r w:rsidR="00523FC2" w:rsidRPr="00372A69">
              <w:rPr>
                <w:sz w:val="20"/>
                <w:szCs w:val="20"/>
              </w:rPr>
              <w:t xml:space="preserve">and </w:t>
            </w:r>
            <w:r w:rsidRPr="00372A69">
              <w:rPr>
                <w:sz w:val="20"/>
                <w:szCs w:val="20"/>
              </w:rPr>
              <w:t xml:space="preserve">automate and streamline </w:t>
            </w:r>
            <w:r w:rsidR="00523FC2" w:rsidRPr="00372A69">
              <w:rPr>
                <w:sz w:val="20"/>
                <w:szCs w:val="20"/>
              </w:rPr>
              <w:t xml:space="preserve">the </w:t>
            </w:r>
            <w:r w:rsidRPr="00372A69">
              <w:rPr>
                <w:sz w:val="20"/>
                <w:szCs w:val="20"/>
              </w:rPr>
              <w:t>publication and updat</w:t>
            </w:r>
            <w:r w:rsidR="00523FC2" w:rsidRPr="00372A69">
              <w:rPr>
                <w:sz w:val="20"/>
                <w:szCs w:val="20"/>
              </w:rPr>
              <w:t>ing</w:t>
            </w:r>
            <w:r w:rsidRPr="00372A69">
              <w:rPr>
                <w:sz w:val="20"/>
                <w:szCs w:val="20"/>
              </w:rPr>
              <w:t xml:space="preserve"> of </w:t>
            </w:r>
            <w:r w:rsidRPr="00381E08">
              <w:rPr>
                <w:sz w:val="20"/>
                <w:szCs w:val="20"/>
              </w:rPr>
              <w:t>information</w:t>
            </w:r>
            <w:r w:rsidR="00FD36BA" w:rsidRPr="00372A69">
              <w:rPr>
                <w:sz w:val="20"/>
                <w:szCs w:val="20"/>
              </w:rPr>
              <w:t>.</w:t>
            </w:r>
          </w:p>
          <w:p w14:paraId="79130DB0" w14:textId="1C86D8DE" w:rsidR="00360F66" w:rsidRPr="00372A69" w:rsidRDefault="00360F66" w:rsidP="00A271FF">
            <w:pPr>
              <w:numPr>
                <w:ilvl w:val="2"/>
                <w:numId w:val="30"/>
              </w:numPr>
              <w:jc w:val="left"/>
              <w:rPr>
                <w:kern w:val="22"/>
                <w:sz w:val="20"/>
                <w:szCs w:val="20"/>
              </w:rPr>
            </w:pPr>
            <w:r w:rsidRPr="00A271FF">
              <w:rPr>
                <w:kern w:val="22"/>
                <w:sz w:val="20"/>
                <w:szCs w:val="20"/>
              </w:rPr>
              <w:t>Communicate</w:t>
            </w:r>
            <w:r w:rsidRPr="00381E08">
              <w:rPr>
                <w:sz w:val="20"/>
                <w:szCs w:val="20"/>
              </w:rPr>
              <w:t xml:space="preserve"> s</w:t>
            </w:r>
            <w:r w:rsidRPr="00372A69">
              <w:rPr>
                <w:sz w:val="20"/>
                <w:szCs w:val="20"/>
              </w:rPr>
              <w:t xml:space="preserve">uggestions for new functionalities </w:t>
            </w:r>
            <w:r w:rsidR="00645C0D" w:rsidRPr="00372A69">
              <w:rPr>
                <w:sz w:val="20"/>
                <w:szCs w:val="20"/>
              </w:rPr>
              <w:t xml:space="preserve">of </w:t>
            </w:r>
            <w:r w:rsidRPr="00372A69">
              <w:rPr>
                <w:sz w:val="20"/>
                <w:szCs w:val="20"/>
              </w:rPr>
              <w:t xml:space="preserve">and improvements </w:t>
            </w:r>
            <w:r w:rsidR="00645C0D" w:rsidRPr="00372A69">
              <w:rPr>
                <w:sz w:val="20"/>
                <w:szCs w:val="20"/>
              </w:rPr>
              <w:t xml:space="preserve">to </w:t>
            </w:r>
            <w:r w:rsidRPr="00372A69">
              <w:rPr>
                <w:sz w:val="20"/>
                <w:szCs w:val="20"/>
              </w:rPr>
              <w:t xml:space="preserve">the </w:t>
            </w:r>
            <w:r w:rsidR="00675564" w:rsidRPr="00372A69">
              <w:rPr>
                <w:kern w:val="22"/>
                <w:sz w:val="20"/>
                <w:szCs w:val="20"/>
              </w:rPr>
              <w:t xml:space="preserve">Access and Benefit-sharing </w:t>
            </w:r>
            <w:r w:rsidRPr="00372A69">
              <w:rPr>
                <w:sz w:val="20"/>
                <w:szCs w:val="20"/>
              </w:rPr>
              <w:t>Clearing-</w:t>
            </w:r>
            <w:r w:rsidRPr="00381E08">
              <w:rPr>
                <w:sz w:val="20"/>
                <w:szCs w:val="20"/>
              </w:rPr>
              <w:t>H</w:t>
            </w:r>
            <w:r w:rsidRPr="00372A69">
              <w:rPr>
                <w:sz w:val="20"/>
                <w:szCs w:val="20"/>
              </w:rPr>
              <w:t>ouse to the Secretariat</w:t>
            </w:r>
            <w:r w:rsidR="00FD36BA" w:rsidRPr="00372A69">
              <w:rPr>
                <w:sz w:val="20"/>
                <w:szCs w:val="20"/>
              </w:rPr>
              <w:t>.</w:t>
            </w:r>
          </w:p>
        </w:tc>
      </w:tr>
      <w:tr w:rsidR="00360F66" w:rsidRPr="00372A69" w14:paraId="23418A3F" w14:textId="77777777" w:rsidTr="00A271FF">
        <w:trPr>
          <w:jc w:val="center"/>
        </w:trPr>
        <w:tc>
          <w:tcPr>
            <w:tcW w:w="4248" w:type="dxa"/>
          </w:tcPr>
          <w:p w14:paraId="244DEA7B" w14:textId="7C3A7C09" w:rsidR="00360F66" w:rsidRPr="00372A69" w:rsidRDefault="004626A7" w:rsidP="00A271FF">
            <w:pPr>
              <w:tabs>
                <w:tab w:val="left" w:pos="449"/>
              </w:tabs>
              <w:jc w:val="left"/>
              <w:rPr>
                <w:kern w:val="22"/>
                <w:sz w:val="20"/>
                <w:szCs w:val="20"/>
              </w:rPr>
            </w:pPr>
            <w:r w:rsidRPr="00372A69">
              <w:rPr>
                <w:kern w:val="22"/>
                <w:sz w:val="20"/>
                <w:szCs w:val="20"/>
              </w:rPr>
              <w:lastRenderedPageBreak/>
              <w:t xml:space="preserve">1.6. </w:t>
            </w:r>
            <w:r w:rsidR="00360F66" w:rsidRPr="00381E08">
              <w:rPr>
                <w:kern w:val="22"/>
                <w:sz w:val="20"/>
                <w:szCs w:val="20"/>
              </w:rPr>
              <w:t>M</w:t>
            </w:r>
            <w:r w:rsidR="00360F66" w:rsidRPr="00372A69">
              <w:rPr>
                <w:kern w:val="22"/>
                <w:sz w:val="20"/>
                <w:szCs w:val="20"/>
              </w:rPr>
              <w:t xml:space="preserve">echanisms to monitor the utilization </w:t>
            </w:r>
            <w:r w:rsidR="00360F66" w:rsidRPr="00381E08">
              <w:rPr>
                <w:kern w:val="22"/>
                <w:sz w:val="20"/>
                <w:szCs w:val="20"/>
              </w:rPr>
              <w:t>of genetic resources</w:t>
            </w:r>
            <w:r w:rsidR="003B2DC9" w:rsidRPr="00372A69">
              <w:rPr>
                <w:kern w:val="22"/>
                <w:sz w:val="20"/>
                <w:szCs w:val="20"/>
              </w:rPr>
              <w:t>,</w:t>
            </w:r>
            <w:r w:rsidR="00360F66" w:rsidRPr="00372A69">
              <w:rPr>
                <w:kern w:val="22"/>
                <w:sz w:val="20"/>
                <w:szCs w:val="20"/>
              </w:rPr>
              <w:t xml:space="preserve"> including </w:t>
            </w:r>
            <w:r w:rsidR="003B2DC9" w:rsidRPr="00372A69">
              <w:rPr>
                <w:kern w:val="22"/>
                <w:sz w:val="20"/>
                <w:szCs w:val="20"/>
              </w:rPr>
              <w:t xml:space="preserve">through </w:t>
            </w:r>
            <w:r w:rsidR="00360F66" w:rsidRPr="00381E08">
              <w:rPr>
                <w:kern w:val="22"/>
                <w:sz w:val="20"/>
                <w:szCs w:val="20"/>
              </w:rPr>
              <w:t xml:space="preserve">the designation of </w:t>
            </w:r>
            <w:r w:rsidR="00360F66" w:rsidRPr="00372A69">
              <w:rPr>
                <w:sz w:val="20"/>
                <w:szCs w:val="20"/>
              </w:rPr>
              <w:t xml:space="preserve">effective </w:t>
            </w:r>
            <w:r w:rsidR="00360F66" w:rsidRPr="00372A69">
              <w:rPr>
                <w:kern w:val="22"/>
                <w:sz w:val="20"/>
                <w:szCs w:val="20"/>
              </w:rPr>
              <w:t>checkpoints</w:t>
            </w:r>
            <w:r w:rsidR="00992783" w:rsidRPr="00372A69">
              <w:rPr>
                <w:kern w:val="22"/>
                <w:sz w:val="20"/>
                <w:szCs w:val="20"/>
              </w:rPr>
              <w:t>,</w:t>
            </w:r>
            <w:r w:rsidR="00360F66" w:rsidRPr="00372A69">
              <w:rPr>
                <w:kern w:val="22"/>
                <w:sz w:val="20"/>
                <w:szCs w:val="20"/>
              </w:rPr>
              <w:t xml:space="preserve"> are </w:t>
            </w:r>
            <w:r w:rsidR="00360F66" w:rsidRPr="00381E08">
              <w:rPr>
                <w:kern w:val="22"/>
                <w:sz w:val="20"/>
                <w:szCs w:val="20"/>
              </w:rPr>
              <w:t>established</w:t>
            </w:r>
          </w:p>
        </w:tc>
        <w:tc>
          <w:tcPr>
            <w:tcW w:w="10507" w:type="dxa"/>
            <w:shd w:val="clear" w:color="auto" w:fill="auto"/>
          </w:tcPr>
          <w:p w14:paraId="5C292AC0" w14:textId="6AB558BB" w:rsidR="00360F66" w:rsidRPr="00372A69" w:rsidRDefault="00360F66" w:rsidP="00A271FF">
            <w:pPr>
              <w:numPr>
                <w:ilvl w:val="2"/>
                <w:numId w:val="30"/>
              </w:numPr>
              <w:jc w:val="left"/>
              <w:rPr>
                <w:kern w:val="22"/>
                <w:sz w:val="20"/>
                <w:szCs w:val="20"/>
              </w:rPr>
            </w:pPr>
            <w:r w:rsidRPr="00381E08">
              <w:rPr>
                <w:kern w:val="22"/>
                <w:sz w:val="20"/>
                <w:szCs w:val="20"/>
              </w:rPr>
              <w:t>Devel</w:t>
            </w:r>
            <w:r w:rsidRPr="00372A69">
              <w:rPr>
                <w:kern w:val="22"/>
                <w:sz w:val="20"/>
                <w:szCs w:val="20"/>
              </w:rPr>
              <w:t xml:space="preserve">op guidelines for the establishment and the strengthening of checkpoints in-country, including </w:t>
            </w:r>
            <w:r w:rsidR="00692B93" w:rsidRPr="00372A69">
              <w:rPr>
                <w:kern w:val="22"/>
                <w:sz w:val="20"/>
                <w:szCs w:val="20"/>
              </w:rPr>
              <w:t>on the</w:t>
            </w:r>
            <w:r w:rsidR="00B360CB" w:rsidRPr="00372A69">
              <w:rPr>
                <w:kern w:val="22"/>
                <w:sz w:val="20"/>
                <w:szCs w:val="20"/>
              </w:rPr>
              <w:t>ir</w:t>
            </w:r>
            <w:r w:rsidR="00692B93" w:rsidRPr="00372A69">
              <w:rPr>
                <w:kern w:val="22"/>
                <w:sz w:val="20"/>
                <w:szCs w:val="20"/>
              </w:rPr>
              <w:t xml:space="preserve"> </w:t>
            </w:r>
            <w:r w:rsidRPr="00372A69">
              <w:rPr>
                <w:kern w:val="22"/>
                <w:sz w:val="20"/>
                <w:szCs w:val="20"/>
              </w:rPr>
              <w:t xml:space="preserve">roles and </w:t>
            </w:r>
            <w:r w:rsidRPr="00381E08">
              <w:rPr>
                <w:kern w:val="22"/>
                <w:sz w:val="20"/>
                <w:szCs w:val="20"/>
              </w:rPr>
              <w:t>functioning</w:t>
            </w:r>
            <w:r w:rsidR="00B360CB" w:rsidRPr="00372A69">
              <w:rPr>
                <w:kern w:val="22"/>
                <w:sz w:val="20"/>
                <w:szCs w:val="20"/>
              </w:rPr>
              <w:t>.</w:t>
            </w:r>
          </w:p>
          <w:p w14:paraId="3259FF30" w14:textId="2F52E663" w:rsidR="00360F66" w:rsidRPr="00372A69" w:rsidRDefault="00360F66" w:rsidP="00A271FF">
            <w:pPr>
              <w:numPr>
                <w:ilvl w:val="2"/>
                <w:numId w:val="30"/>
              </w:numPr>
              <w:jc w:val="left"/>
              <w:rPr>
                <w:kern w:val="22"/>
                <w:sz w:val="20"/>
                <w:szCs w:val="20"/>
              </w:rPr>
            </w:pPr>
            <w:r w:rsidRPr="00381E08">
              <w:rPr>
                <w:kern w:val="22"/>
                <w:sz w:val="20"/>
                <w:szCs w:val="20"/>
              </w:rPr>
              <w:t xml:space="preserve">Develop national systems for the collection of information from users at designated </w:t>
            </w:r>
            <w:r w:rsidRPr="00372A69">
              <w:rPr>
                <w:kern w:val="22"/>
                <w:sz w:val="20"/>
                <w:szCs w:val="20"/>
              </w:rPr>
              <w:t>checkpoints</w:t>
            </w:r>
            <w:r w:rsidR="00D62AC6" w:rsidRPr="00372A69">
              <w:rPr>
                <w:kern w:val="22"/>
                <w:sz w:val="20"/>
                <w:szCs w:val="20"/>
              </w:rPr>
              <w:t>,</w:t>
            </w:r>
            <w:r w:rsidRPr="00372A69">
              <w:rPr>
                <w:kern w:val="22"/>
                <w:sz w:val="20"/>
                <w:szCs w:val="20"/>
              </w:rPr>
              <w:t xml:space="preserve"> making use of </w:t>
            </w:r>
            <w:r w:rsidRPr="00381E08">
              <w:rPr>
                <w:kern w:val="22"/>
                <w:sz w:val="20"/>
                <w:szCs w:val="20"/>
              </w:rPr>
              <w:t xml:space="preserve">checkpoint </w:t>
            </w:r>
            <w:proofErr w:type="spellStart"/>
            <w:r w:rsidRPr="00381E08">
              <w:rPr>
                <w:kern w:val="22"/>
                <w:sz w:val="20"/>
                <w:szCs w:val="20"/>
              </w:rPr>
              <w:t>communiqu</w:t>
            </w:r>
            <w:r w:rsidR="00B360CB" w:rsidRPr="00A271FF">
              <w:rPr>
                <w:kern w:val="22"/>
                <w:sz w:val="20"/>
                <w:szCs w:val="20"/>
                <w:lang w:val="en-CA"/>
              </w:rPr>
              <w:t>é</w:t>
            </w:r>
            <w:r w:rsidR="000C28F1" w:rsidRPr="00372A69">
              <w:rPr>
                <w:kern w:val="22"/>
                <w:sz w:val="20"/>
                <w:szCs w:val="20"/>
                <w:lang w:val="en-CA"/>
              </w:rPr>
              <w:t>s</w:t>
            </w:r>
            <w:proofErr w:type="spellEnd"/>
            <w:r w:rsidR="00D62AC6" w:rsidRPr="00A271FF">
              <w:rPr>
                <w:kern w:val="22"/>
                <w:sz w:val="20"/>
                <w:szCs w:val="20"/>
              </w:rPr>
              <w:t>,</w:t>
            </w:r>
            <w:r w:rsidRPr="00A271FF">
              <w:rPr>
                <w:kern w:val="22"/>
                <w:sz w:val="20"/>
                <w:szCs w:val="20"/>
              </w:rPr>
              <w:t xml:space="preserve"> and</w:t>
            </w:r>
            <w:r w:rsidRPr="00372A69">
              <w:rPr>
                <w:kern w:val="22"/>
                <w:sz w:val="20"/>
                <w:szCs w:val="20"/>
              </w:rPr>
              <w:t xml:space="preserve"> make the systems interoperable with the A</w:t>
            </w:r>
            <w:r w:rsidR="008427A0" w:rsidRPr="00372A69">
              <w:rPr>
                <w:kern w:val="22"/>
                <w:sz w:val="20"/>
                <w:szCs w:val="20"/>
              </w:rPr>
              <w:t xml:space="preserve">ccess and </w:t>
            </w:r>
            <w:r w:rsidRPr="00372A69">
              <w:rPr>
                <w:kern w:val="22"/>
                <w:sz w:val="20"/>
                <w:szCs w:val="20"/>
              </w:rPr>
              <w:t>B</w:t>
            </w:r>
            <w:r w:rsidR="008427A0" w:rsidRPr="00372A69">
              <w:rPr>
                <w:kern w:val="22"/>
                <w:sz w:val="20"/>
                <w:szCs w:val="20"/>
              </w:rPr>
              <w:t>enefit-sharing</w:t>
            </w:r>
            <w:r w:rsidRPr="00372A69">
              <w:rPr>
                <w:kern w:val="22"/>
                <w:sz w:val="20"/>
                <w:szCs w:val="20"/>
              </w:rPr>
              <w:t xml:space="preserve"> Clearing-House.</w:t>
            </w:r>
          </w:p>
          <w:p w14:paraId="419F9C72" w14:textId="01C62B4D" w:rsidR="00360F66" w:rsidRPr="00372A69" w:rsidRDefault="00360F66" w:rsidP="00A271FF">
            <w:pPr>
              <w:numPr>
                <w:ilvl w:val="2"/>
                <w:numId w:val="30"/>
              </w:numPr>
              <w:jc w:val="left"/>
              <w:rPr>
                <w:kern w:val="22"/>
                <w:sz w:val="20"/>
                <w:szCs w:val="20"/>
              </w:rPr>
            </w:pPr>
            <w:r w:rsidRPr="00381E08">
              <w:rPr>
                <w:kern w:val="22"/>
                <w:sz w:val="20"/>
                <w:szCs w:val="20"/>
              </w:rPr>
              <w:t>Organiz</w:t>
            </w:r>
            <w:r w:rsidRPr="00372A69">
              <w:rPr>
                <w:kern w:val="22"/>
                <w:sz w:val="20"/>
                <w:szCs w:val="20"/>
              </w:rPr>
              <w:t xml:space="preserve">e training </w:t>
            </w:r>
            <w:r w:rsidR="007260C4" w:rsidRPr="00372A69">
              <w:rPr>
                <w:kern w:val="22"/>
                <w:sz w:val="20"/>
                <w:szCs w:val="20"/>
              </w:rPr>
              <w:t xml:space="preserve">for </w:t>
            </w:r>
            <w:r w:rsidRPr="00372A69">
              <w:rPr>
                <w:kern w:val="22"/>
                <w:sz w:val="20"/>
                <w:szCs w:val="20"/>
              </w:rPr>
              <w:t>government officials responsible for managing checkpoints</w:t>
            </w:r>
            <w:r w:rsidRPr="00372A69">
              <w:rPr>
                <w:sz w:val="20"/>
                <w:szCs w:val="20"/>
              </w:rPr>
              <w:t xml:space="preserve"> on the collection of </w:t>
            </w:r>
            <w:r w:rsidRPr="00381E08">
              <w:rPr>
                <w:sz w:val="20"/>
                <w:szCs w:val="20"/>
              </w:rPr>
              <w:t>information through the checkpoint communiqu</w:t>
            </w:r>
            <w:r w:rsidR="000A5F1E" w:rsidRPr="00372A69">
              <w:rPr>
                <w:sz w:val="20"/>
                <w:szCs w:val="20"/>
              </w:rPr>
              <w:t>é</w:t>
            </w:r>
            <w:r w:rsidRPr="00372A69">
              <w:rPr>
                <w:kern w:val="22"/>
                <w:sz w:val="20"/>
                <w:szCs w:val="20"/>
              </w:rPr>
              <w:t>.</w:t>
            </w:r>
          </w:p>
        </w:tc>
      </w:tr>
      <w:tr w:rsidR="00360F66" w:rsidRPr="00372A69" w14:paraId="3CBE9E88" w14:textId="77777777" w:rsidTr="00A271FF">
        <w:trPr>
          <w:jc w:val="center"/>
        </w:trPr>
        <w:tc>
          <w:tcPr>
            <w:tcW w:w="4248" w:type="dxa"/>
          </w:tcPr>
          <w:p w14:paraId="24615BA5" w14:textId="4C802F5C" w:rsidR="00360F66" w:rsidRPr="00372A69" w:rsidRDefault="004626A7" w:rsidP="00A271FF">
            <w:pPr>
              <w:tabs>
                <w:tab w:val="left" w:pos="449"/>
              </w:tabs>
              <w:jc w:val="left"/>
              <w:rPr>
                <w:kern w:val="22"/>
                <w:sz w:val="20"/>
                <w:szCs w:val="20"/>
              </w:rPr>
            </w:pPr>
            <w:r w:rsidRPr="00372A69">
              <w:rPr>
                <w:sz w:val="20"/>
                <w:szCs w:val="20"/>
              </w:rPr>
              <w:t xml:space="preserve">1.7. </w:t>
            </w:r>
            <w:r w:rsidR="00360F66" w:rsidRPr="00381E08">
              <w:rPr>
                <w:sz w:val="20"/>
                <w:szCs w:val="20"/>
              </w:rPr>
              <w:t>P</w:t>
            </w:r>
            <w:r w:rsidR="00360F66" w:rsidRPr="00372A69">
              <w:rPr>
                <w:sz w:val="20"/>
                <w:szCs w:val="20"/>
              </w:rPr>
              <w:t xml:space="preserve">rogress </w:t>
            </w:r>
            <w:r w:rsidR="00360F66" w:rsidRPr="00372A69">
              <w:rPr>
                <w:kern w:val="22"/>
                <w:sz w:val="20"/>
                <w:szCs w:val="20"/>
              </w:rPr>
              <w:t xml:space="preserve">on the implementation of the </w:t>
            </w:r>
            <w:r w:rsidR="00360F66" w:rsidRPr="00381E08">
              <w:rPr>
                <w:kern w:val="22"/>
                <w:sz w:val="20"/>
                <w:szCs w:val="20"/>
              </w:rPr>
              <w:t>Protocol is reported</w:t>
            </w:r>
          </w:p>
        </w:tc>
        <w:tc>
          <w:tcPr>
            <w:tcW w:w="10507" w:type="dxa"/>
            <w:shd w:val="clear" w:color="auto" w:fill="auto"/>
          </w:tcPr>
          <w:p w14:paraId="46058ABA" w14:textId="554DC28F" w:rsidR="00360F66" w:rsidRPr="00372A69" w:rsidRDefault="00360F66" w:rsidP="00360F66">
            <w:pPr>
              <w:numPr>
                <w:ilvl w:val="0"/>
                <w:numId w:val="31"/>
              </w:numPr>
              <w:jc w:val="left"/>
              <w:rPr>
                <w:kern w:val="22"/>
                <w:sz w:val="20"/>
                <w:szCs w:val="20"/>
              </w:rPr>
            </w:pPr>
            <w:r w:rsidRPr="00381E08">
              <w:rPr>
                <w:kern w:val="22"/>
                <w:sz w:val="20"/>
                <w:szCs w:val="20"/>
              </w:rPr>
              <w:t>Provide financial support and technical assistance t</w:t>
            </w:r>
            <w:r w:rsidRPr="00372A69">
              <w:rPr>
                <w:kern w:val="22"/>
                <w:sz w:val="20"/>
                <w:szCs w:val="20"/>
              </w:rPr>
              <w:t>o prepare national reports</w:t>
            </w:r>
            <w:r w:rsidRPr="00372A69">
              <w:rPr>
                <w:sz w:val="20"/>
                <w:szCs w:val="20"/>
              </w:rPr>
              <w:t xml:space="preserve"> and make them available </w:t>
            </w:r>
            <w:r w:rsidR="00D76A95">
              <w:rPr>
                <w:sz w:val="20"/>
                <w:szCs w:val="20"/>
              </w:rPr>
              <w:t>on</w:t>
            </w:r>
            <w:r w:rsidR="00D76A95" w:rsidRPr="00372A69">
              <w:rPr>
                <w:sz w:val="20"/>
                <w:szCs w:val="20"/>
              </w:rPr>
              <w:t xml:space="preserve"> </w:t>
            </w:r>
            <w:r w:rsidRPr="00372A69">
              <w:rPr>
                <w:sz w:val="20"/>
                <w:szCs w:val="20"/>
              </w:rPr>
              <w:t xml:space="preserve">the </w:t>
            </w:r>
            <w:r w:rsidR="00C7328A" w:rsidRPr="00372A69">
              <w:rPr>
                <w:kern w:val="22"/>
                <w:sz w:val="20"/>
                <w:szCs w:val="20"/>
              </w:rPr>
              <w:t xml:space="preserve">Access and Benefit-sharing </w:t>
            </w:r>
            <w:r w:rsidRPr="00381E08">
              <w:rPr>
                <w:sz w:val="20"/>
                <w:szCs w:val="20"/>
              </w:rPr>
              <w:t>Clearing-House</w:t>
            </w:r>
            <w:r w:rsidR="00D76A95">
              <w:rPr>
                <w:sz w:val="20"/>
                <w:szCs w:val="20"/>
              </w:rPr>
              <w:t xml:space="preserve"> platform</w:t>
            </w:r>
            <w:r w:rsidR="00FD36BA" w:rsidRPr="00372A69">
              <w:rPr>
                <w:sz w:val="20"/>
                <w:szCs w:val="20"/>
              </w:rPr>
              <w:t>.</w:t>
            </w:r>
          </w:p>
          <w:p w14:paraId="5DA7EDD7" w14:textId="232DD7D2" w:rsidR="00360F66" w:rsidRPr="00372A69" w:rsidRDefault="00360F66" w:rsidP="00360F66">
            <w:pPr>
              <w:numPr>
                <w:ilvl w:val="0"/>
                <w:numId w:val="31"/>
              </w:numPr>
              <w:jc w:val="left"/>
              <w:rPr>
                <w:kern w:val="22"/>
                <w:sz w:val="20"/>
                <w:szCs w:val="20"/>
              </w:rPr>
            </w:pPr>
            <w:r w:rsidRPr="00381E08">
              <w:rPr>
                <w:kern w:val="22"/>
                <w:sz w:val="20"/>
                <w:szCs w:val="20"/>
              </w:rPr>
              <w:t xml:space="preserve">Develop guidance on </w:t>
            </w:r>
            <w:r w:rsidRPr="00372A69">
              <w:rPr>
                <w:sz w:val="20"/>
                <w:szCs w:val="20"/>
              </w:rPr>
              <w:t xml:space="preserve">the collection of national information to </w:t>
            </w:r>
            <w:r w:rsidRPr="00372A69">
              <w:rPr>
                <w:kern w:val="22"/>
                <w:sz w:val="20"/>
                <w:szCs w:val="20"/>
              </w:rPr>
              <w:t xml:space="preserve">measure </w:t>
            </w:r>
            <w:r w:rsidRPr="00372A69">
              <w:rPr>
                <w:sz w:val="20"/>
                <w:szCs w:val="20"/>
              </w:rPr>
              <w:t xml:space="preserve">progress on </w:t>
            </w:r>
            <w:r w:rsidRPr="00372A69">
              <w:rPr>
                <w:kern w:val="22"/>
                <w:sz w:val="20"/>
                <w:szCs w:val="20"/>
              </w:rPr>
              <w:t xml:space="preserve">monetary and non-monetary </w:t>
            </w:r>
            <w:r w:rsidRPr="00381E08">
              <w:rPr>
                <w:kern w:val="22"/>
                <w:sz w:val="20"/>
                <w:szCs w:val="20"/>
              </w:rPr>
              <w:t>benefit</w:t>
            </w:r>
            <w:r w:rsidR="008427A0" w:rsidRPr="00372A69">
              <w:rPr>
                <w:kern w:val="22"/>
                <w:sz w:val="20"/>
                <w:szCs w:val="20"/>
              </w:rPr>
              <w:noBreakHyphen/>
            </w:r>
            <w:r w:rsidRPr="00372A69">
              <w:rPr>
                <w:kern w:val="22"/>
                <w:sz w:val="20"/>
                <w:szCs w:val="20"/>
              </w:rPr>
              <w:t>sharing</w:t>
            </w:r>
            <w:r w:rsidR="00FD36BA" w:rsidRPr="00372A69">
              <w:rPr>
                <w:kern w:val="22"/>
                <w:sz w:val="20"/>
                <w:szCs w:val="20"/>
              </w:rPr>
              <w:t>.</w:t>
            </w:r>
            <w:r w:rsidRPr="00372A69">
              <w:rPr>
                <w:rStyle w:val="FootnoteReference"/>
                <w:kern w:val="22"/>
                <w:sz w:val="20"/>
                <w:szCs w:val="20"/>
              </w:rPr>
              <w:footnoteReference w:id="18"/>
            </w:r>
          </w:p>
          <w:p w14:paraId="0E5C3D01" w14:textId="69677254" w:rsidR="00360F66" w:rsidRPr="00372A69" w:rsidRDefault="00360F66" w:rsidP="00360F66">
            <w:pPr>
              <w:numPr>
                <w:ilvl w:val="0"/>
                <w:numId w:val="31"/>
              </w:numPr>
              <w:jc w:val="left"/>
              <w:rPr>
                <w:kern w:val="22"/>
                <w:sz w:val="20"/>
                <w:szCs w:val="20"/>
              </w:rPr>
            </w:pPr>
            <w:r w:rsidRPr="00381E08">
              <w:rPr>
                <w:kern w:val="22"/>
                <w:sz w:val="20"/>
                <w:szCs w:val="20"/>
              </w:rPr>
              <w:t xml:space="preserve">Organize workshops to train national officials on </w:t>
            </w:r>
            <w:r w:rsidRPr="00372A69">
              <w:rPr>
                <w:sz w:val="20"/>
                <w:szCs w:val="20"/>
              </w:rPr>
              <w:t xml:space="preserve">the internationally agreed </w:t>
            </w:r>
            <w:r w:rsidRPr="00372A69">
              <w:rPr>
                <w:kern w:val="22"/>
                <w:sz w:val="20"/>
                <w:szCs w:val="20"/>
              </w:rPr>
              <w:t>methodologies for measuring monetary and non</w:t>
            </w:r>
            <w:r w:rsidR="008427A0" w:rsidRPr="00372A69">
              <w:rPr>
                <w:kern w:val="22"/>
                <w:sz w:val="20"/>
                <w:szCs w:val="20"/>
              </w:rPr>
              <w:noBreakHyphen/>
            </w:r>
            <w:r w:rsidRPr="00381E08">
              <w:rPr>
                <w:kern w:val="22"/>
                <w:sz w:val="20"/>
                <w:szCs w:val="20"/>
              </w:rPr>
              <w:t>monetary benefit</w:t>
            </w:r>
            <w:r w:rsidR="008427A0" w:rsidRPr="00372A69">
              <w:rPr>
                <w:kern w:val="22"/>
                <w:sz w:val="20"/>
                <w:szCs w:val="20"/>
              </w:rPr>
              <w:noBreakHyphen/>
            </w:r>
            <w:r w:rsidRPr="00372A69">
              <w:rPr>
                <w:kern w:val="22"/>
                <w:sz w:val="20"/>
                <w:szCs w:val="20"/>
              </w:rPr>
              <w:t>sharing</w:t>
            </w:r>
            <w:r w:rsidR="00FD36BA" w:rsidRPr="00372A69">
              <w:rPr>
                <w:kern w:val="22"/>
                <w:sz w:val="20"/>
                <w:szCs w:val="20"/>
              </w:rPr>
              <w:t>.</w:t>
            </w:r>
          </w:p>
          <w:p w14:paraId="039D186C" w14:textId="2FC58B82" w:rsidR="00360F66" w:rsidRPr="00372A69" w:rsidRDefault="00360F66" w:rsidP="00360F66">
            <w:pPr>
              <w:numPr>
                <w:ilvl w:val="0"/>
                <w:numId w:val="31"/>
              </w:numPr>
              <w:jc w:val="left"/>
              <w:rPr>
                <w:kern w:val="22"/>
                <w:sz w:val="20"/>
                <w:szCs w:val="20"/>
              </w:rPr>
            </w:pPr>
            <w:r w:rsidRPr="00381E08">
              <w:rPr>
                <w:sz w:val="20"/>
                <w:szCs w:val="20"/>
              </w:rPr>
              <w:t>Support the use</w:t>
            </w:r>
            <w:r w:rsidRPr="00372A69">
              <w:rPr>
                <w:sz w:val="20"/>
                <w:szCs w:val="20"/>
              </w:rPr>
              <w:t xml:space="preserve">, </w:t>
            </w:r>
            <w:proofErr w:type="gramStart"/>
            <w:r w:rsidRPr="00372A69">
              <w:rPr>
                <w:sz w:val="20"/>
                <w:szCs w:val="20"/>
              </w:rPr>
              <w:t>analysis</w:t>
            </w:r>
            <w:proofErr w:type="gramEnd"/>
            <w:r w:rsidRPr="00A271FF">
              <w:rPr>
                <w:sz w:val="20"/>
                <w:szCs w:val="20"/>
              </w:rPr>
              <w:t xml:space="preserve"> and</w:t>
            </w:r>
            <w:r w:rsidRPr="00372A69">
              <w:rPr>
                <w:sz w:val="20"/>
                <w:szCs w:val="20"/>
              </w:rPr>
              <w:t xml:space="preserve"> visibility of national reporting data to highlight challenges and lessons, </w:t>
            </w:r>
            <w:r w:rsidR="00754EB6">
              <w:rPr>
                <w:sz w:val="20"/>
                <w:szCs w:val="20"/>
              </w:rPr>
              <w:t>monitor</w:t>
            </w:r>
            <w:r w:rsidR="00754EB6" w:rsidRPr="00372A69">
              <w:rPr>
                <w:sz w:val="20"/>
                <w:szCs w:val="20"/>
              </w:rPr>
              <w:t xml:space="preserve"> </w:t>
            </w:r>
            <w:r w:rsidRPr="00372A69">
              <w:rPr>
                <w:sz w:val="20"/>
                <w:szCs w:val="20"/>
              </w:rPr>
              <w:t xml:space="preserve">progress and </w:t>
            </w:r>
            <w:r w:rsidRPr="00381E08">
              <w:rPr>
                <w:sz w:val="20"/>
                <w:szCs w:val="20"/>
              </w:rPr>
              <w:t xml:space="preserve">improve </w:t>
            </w:r>
            <w:r w:rsidRPr="00372A69">
              <w:rPr>
                <w:sz w:val="20"/>
                <w:szCs w:val="20"/>
              </w:rPr>
              <w:t>implementation</w:t>
            </w:r>
            <w:r w:rsidR="00FD36BA" w:rsidRPr="00372A69">
              <w:rPr>
                <w:sz w:val="20"/>
                <w:szCs w:val="20"/>
              </w:rPr>
              <w:t>.</w:t>
            </w:r>
          </w:p>
        </w:tc>
      </w:tr>
      <w:tr w:rsidR="00360F66" w:rsidRPr="00372A69" w14:paraId="22FA6B7F" w14:textId="77777777" w:rsidTr="009E1E46">
        <w:trPr>
          <w:tblHeader/>
          <w:jc w:val="center"/>
        </w:trPr>
        <w:tc>
          <w:tcPr>
            <w:tcW w:w="14755" w:type="dxa"/>
            <w:gridSpan w:val="2"/>
          </w:tcPr>
          <w:p w14:paraId="33857C32" w14:textId="4885C262" w:rsidR="00360F66" w:rsidRPr="00372A69" w:rsidRDefault="00360F66" w:rsidP="00A271FF">
            <w:pPr>
              <w:spacing w:before="120" w:after="120"/>
              <w:rPr>
                <w:b/>
                <w:bCs/>
                <w:kern w:val="22"/>
                <w:sz w:val="20"/>
                <w:szCs w:val="20"/>
              </w:rPr>
            </w:pPr>
            <w:r w:rsidRPr="00381E08">
              <w:rPr>
                <w:b/>
                <w:bCs/>
                <w:kern w:val="22"/>
                <w:sz w:val="20"/>
                <w:szCs w:val="20"/>
              </w:rPr>
              <w:t xml:space="preserve">Outcome area 2: </w:t>
            </w:r>
            <w:r w:rsidR="00800F4A" w:rsidRPr="00372A69">
              <w:rPr>
                <w:b/>
                <w:bCs/>
                <w:kern w:val="22"/>
                <w:sz w:val="20"/>
                <w:szCs w:val="20"/>
              </w:rPr>
              <w:t>s</w:t>
            </w:r>
            <w:r w:rsidRPr="00372A69">
              <w:rPr>
                <w:b/>
                <w:bCs/>
                <w:kern w:val="22"/>
                <w:sz w:val="20"/>
                <w:szCs w:val="20"/>
              </w:rPr>
              <w:t>trengthened capacity to develop, implement and enforce domestic legislative, administrative or policy measures on access and benefit-sharing</w:t>
            </w:r>
          </w:p>
        </w:tc>
      </w:tr>
      <w:tr w:rsidR="00360F66" w:rsidRPr="00372A69" w14:paraId="65D44BF8" w14:textId="77777777" w:rsidTr="00A271FF">
        <w:trPr>
          <w:tblHeader/>
          <w:jc w:val="center"/>
        </w:trPr>
        <w:tc>
          <w:tcPr>
            <w:tcW w:w="4248" w:type="dxa"/>
          </w:tcPr>
          <w:p w14:paraId="7BFABF19" w14:textId="77777777" w:rsidR="00360F66" w:rsidRPr="00372A69" w:rsidRDefault="00360F66">
            <w:pPr>
              <w:rPr>
                <w:b/>
                <w:bCs/>
                <w:kern w:val="22"/>
                <w:sz w:val="20"/>
                <w:szCs w:val="20"/>
              </w:rPr>
            </w:pPr>
            <w:r w:rsidRPr="00381E08">
              <w:rPr>
                <w:b/>
                <w:bCs/>
                <w:kern w:val="22"/>
                <w:sz w:val="20"/>
                <w:szCs w:val="20"/>
              </w:rPr>
              <w:t>Outputs</w:t>
            </w:r>
          </w:p>
        </w:tc>
        <w:tc>
          <w:tcPr>
            <w:tcW w:w="10507" w:type="dxa"/>
          </w:tcPr>
          <w:p w14:paraId="5D822BB9" w14:textId="77777777" w:rsidR="00360F66" w:rsidRPr="00372A69" w:rsidRDefault="00360F66">
            <w:pPr>
              <w:rPr>
                <w:b/>
                <w:bCs/>
                <w:kern w:val="22"/>
                <w:sz w:val="20"/>
                <w:szCs w:val="20"/>
              </w:rPr>
            </w:pPr>
            <w:r w:rsidRPr="00381E08">
              <w:rPr>
                <w:b/>
                <w:bCs/>
                <w:kern w:val="22"/>
                <w:sz w:val="20"/>
                <w:szCs w:val="20"/>
              </w:rPr>
              <w:t xml:space="preserve">Indicative </w:t>
            </w:r>
            <w:r w:rsidRPr="00372A69">
              <w:rPr>
                <w:b/>
                <w:bCs/>
                <w:kern w:val="22"/>
                <w:sz w:val="20"/>
                <w:szCs w:val="20"/>
              </w:rPr>
              <w:t>capacity-building and development activities</w:t>
            </w:r>
          </w:p>
        </w:tc>
      </w:tr>
      <w:tr w:rsidR="00360F66" w:rsidRPr="00372A69" w14:paraId="14F9B3C9" w14:textId="77777777" w:rsidTr="00A271FF">
        <w:trPr>
          <w:tblHeader/>
          <w:jc w:val="center"/>
        </w:trPr>
        <w:tc>
          <w:tcPr>
            <w:tcW w:w="4248" w:type="dxa"/>
          </w:tcPr>
          <w:p w14:paraId="1C735B49" w14:textId="5A20B814" w:rsidR="00360F66" w:rsidRPr="00A271FF" w:rsidRDefault="00A14A00" w:rsidP="00A271FF">
            <w:pPr>
              <w:tabs>
                <w:tab w:val="left" w:pos="449"/>
              </w:tabs>
              <w:ind w:left="24"/>
              <w:jc w:val="left"/>
              <w:rPr>
                <w:kern w:val="22"/>
                <w:sz w:val="20"/>
                <w:szCs w:val="20"/>
              </w:rPr>
            </w:pPr>
            <w:r w:rsidRPr="00372A69">
              <w:rPr>
                <w:kern w:val="22"/>
                <w:sz w:val="20"/>
                <w:szCs w:val="20"/>
              </w:rPr>
              <w:t xml:space="preserve">2.1. </w:t>
            </w:r>
            <w:r w:rsidR="00992783" w:rsidRPr="00372A69">
              <w:rPr>
                <w:kern w:val="22"/>
                <w:sz w:val="20"/>
                <w:szCs w:val="20"/>
              </w:rPr>
              <w:t>National</w:t>
            </w:r>
            <w:r w:rsidR="00992783" w:rsidRPr="00A271FF">
              <w:rPr>
                <w:kern w:val="22"/>
                <w:sz w:val="20"/>
                <w:szCs w:val="20"/>
              </w:rPr>
              <w:t xml:space="preserve"> </w:t>
            </w:r>
            <w:r w:rsidR="00360F66" w:rsidRPr="00A271FF">
              <w:rPr>
                <w:kern w:val="22"/>
                <w:sz w:val="20"/>
                <w:szCs w:val="20"/>
              </w:rPr>
              <w:t>policy framework</w:t>
            </w:r>
            <w:r w:rsidR="00992783" w:rsidRPr="00372A69">
              <w:rPr>
                <w:kern w:val="22"/>
                <w:sz w:val="20"/>
                <w:szCs w:val="20"/>
              </w:rPr>
              <w:t>s</w:t>
            </w:r>
            <w:r w:rsidR="00360F66" w:rsidRPr="00A271FF">
              <w:rPr>
                <w:kern w:val="22"/>
                <w:sz w:val="20"/>
                <w:szCs w:val="20"/>
              </w:rPr>
              <w:t xml:space="preserve"> on </w:t>
            </w:r>
            <w:r w:rsidR="008D5804" w:rsidRPr="00372A69">
              <w:rPr>
                <w:kern w:val="22"/>
                <w:sz w:val="20"/>
                <w:szCs w:val="20"/>
              </w:rPr>
              <w:t xml:space="preserve">access and benefit-sharing </w:t>
            </w:r>
            <w:r w:rsidR="00992783" w:rsidRPr="00372A69">
              <w:rPr>
                <w:kern w:val="22"/>
                <w:sz w:val="20"/>
                <w:szCs w:val="20"/>
              </w:rPr>
              <w:t xml:space="preserve">are </w:t>
            </w:r>
            <w:r w:rsidR="00360F66" w:rsidRPr="00A271FF">
              <w:rPr>
                <w:kern w:val="22"/>
                <w:sz w:val="20"/>
                <w:szCs w:val="20"/>
              </w:rPr>
              <w:t>developed</w:t>
            </w:r>
          </w:p>
        </w:tc>
        <w:tc>
          <w:tcPr>
            <w:tcW w:w="10507" w:type="dxa"/>
          </w:tcPr>
          <w:p w14:paraId="1081D278" w14:textId="3EE66974" w:rsidR="00360F66" w:rsidRPr="00372A69" w:rsidRDefault="00360F66" w:rsidP="00A271FF">
            <w:pPr>
              <w:numPr>
                <w:ilvl w:val="2"/>
                <w:numId w:val="30"/>
              </w:numPr>
              <w:jc w:val="left"/>
              <w:rPr>
                <w:kern w:val="22"/>
                <w:sz w:val="20"/>
                <w:szCs w:val="20"/>
              </w:rPr>
            </w:pPr>
            <w:r w:rsidRPr="00381E08">
              <w:rPr>
                <w:kern w:val="22"/>
                <w:sz w:val="20"/>
                <w:szCs w:val="20"/>
              </w:rPr>
              <w:t xml:space="preserve">Support the development of a national target and plans to </w:t>
            </w:r>
            <w:r w:rsidR="002B1401">
              <w:rPr>
                <w:kern w:val="22"/>
                <w:sz w:val="20"/>
                <w:szCs w:val="20"/>
              </w:rPr>
              <w:t>meet</w:t>
            </w:r>
            <w:r w:rsidR="002B1401" w:rsidRPr="00381E08">
              <w:rPr>
                <w:kern w:val="22"/>
                <w:sz w:val="20"/>
                <w:szCs w:val="20"/>
              </w:rPr>
              <w:t xml:space="preserve"> </w:t>
            </w:r>
            <w:r w:rsidRPr="00381E08">
              <w:rPr>
                <w:kern w:val="22"/>
                <w:sz w:val="20"/>
                <w:szCs w:val="20"/>
              </w:rPr>
              <w:t xml:space="preserve">Target 13 </w:t>
            </w:r>
            <w:r w:rsidR="009225F7" w:rsidRPr="00381E08">
              <w:rPr>
                <w:kern w:val="22"/>
                <w:sz w:val="20"/>
                <w:szCs w:val="20"/>
              </w:rPr>
              <w:t xml:space="preserve">and Goal C </w:t>
            </w:r>
            <w:r w:rsidRPr="00381E08">
              <w:rPr>
                <w:kern w:val="22"/>
                <w:sz w:val="20"/>
                <w:szCs w:val="20"/>
              </w:rPr>
              <w:t xml:space="preserve">of the Kunming-Montreal Global </w:t>
            </w:r>
            <w:r w:rsidRPr="00372A69">
              <w:rPr>
                <w:kern w:val="22"/>
                <w:sz w:val="20"/>
                <w:szCs w:val="20"/>
              </w:rPr>
              <w:t xml:space="preserve">Biodiversity </w:t>
            </w:r>
            <w:r w:rsidRPr="00381E08">
              <w:rPr>
                <w:kern w:val="22"/>
                <w:sz w:val="20"/>
                <w:szCs w:val="20"/>
              </w:rPr>
              <w:t xml:space="preserve">Framework, including through the </w:t>
            </w:r>
            <w:r w:rsidR="006C5E7F" w:rsidRPr="00372A69">
              <w:rPr>
                <w:kern w:val="22"/>
                <w:sz w:val="20"/>
                <w:szCs w:val="20"/>
              </w:rPr>
              <w:t xml:space="preserve">national biodiversity strategy and action plan </w:t>
            </w:r>
            <w:r w:rsidRPr="00372A69">
              <w:rPr>
                <w:kern w:val="22"/>
                <w:sz w:val="20"/>
                <w:szCs w:val="20"/>
              </w:rPr>
              <w:t xml:space="preserve">process. </w:t>
            </w:r>
          </w:p>
          <w:p w14:paraId="5F73FBFD" w14:textId="28686806" w:rsidR="00360F66" w:rsidRPr="00372A69" w:rsidRDefault="00360F66" w:rsidP="00A271FF">
            <w:pPr>
              <w:numPr>
                <w:ilvl w:val="2"/>
                <w:numId w:val="30"/>
              </w:numPr>
              <w:jc w:val="left"/>
              <w:rPr>
                <w:kern w:val="22"/>
                <w:sz w:val="20"/>
                <w:szCs w:val="20"/>
              </w:rPr>
            </w:pPr>
            <w:r w:rsidRPr="00381E08">
              <w:rPr>
                <w:kern w:val="22"/>
                <w:sz w:val="20"/>
                <w:szCs w:val="20"/>
              </w:rPr>
              <w:t>Provide technical assistance for developing policy frameworks</w:t>
            </w:r>
            <w:r w:rsidR="00FD36BA" w:rsidRPr="00372A69">
              <w:rPr>
                <w:kern w:val="22"/>
                <w:sz w:val="20"/>
                <w:szCs w:val="20"/>
              </w:rPr>
              <w:t>.</w:t>
            </w:r>
          </w:p>
          <w:p w14:paraId="7F97142A" w14:textId="307F8D4D" w:rsidR="00360F66" w:rsidRPr="00372A69" w:rsidRDefault="00360F66" w:rsidP="00A271FF">
            <w:pPr>
              <w:numPr>
                <w:ilvl w:val="2"/>
                <w:numId w:val="30"/>
              </w:numPr>
              <w:jc w:val="left"/>
              <w:rPr>
                <w:kern w:val="22"/>
                <w:sz w:val="20"/>
                <w:szCs w:val="20"/>
              </w:rPr>
            </w:pPr>
            <w:r w:rsidRPr="00381E08">
              <w:rPr>
                <w:kern w:val="22"/>
                <w:sz w:val="20"/>
                <w:szCs w:val="20"/>
              </w:rPr>
              <w:t>Develo</w:t>
            </w:r>
            <w:r w:rsidRPr="00372A69">
              <w:rPr>
                <w:kern w:val="22"/>
                <w:sz w:val="20"/>
                <w:szCs w:val="20"/>
              </w:rPr>
              <w:t>p tools (</w:t>
            </w:r>
            <w:proofErr w:type="gramStart"/>
            <w:r w:rsidR="00A265E5" w:rsidRPr="00372A69">
              <w:rPr>
                <w:kern w:val="22"/>
                <w:sz w:val="20"/>
                <w:szCs w:val="20"/>
              </w:rPr>
              <w:t>e.g.</w:t>
            </w:r>
            <w:proofErr w:type="gramEnd"/>
            <w:r w:rsidRPr="00372A69">
              <w:rPr>
                <w:kern w:val="22"/>
                <w:sz w:val="20"/>
                <w:szCs w:val="20"/>
              </w:rPr>
              <w:t xml:space="preserve"> guidelines and case studies) to facilitate </w:t>
            </w:r>
            <w:r w:rsidR="00A265E5" w:rsidRPr="00372A69">
              <w:rPr>
                <w:kern w:val="22"/>
                <w:sz w:val="20"/>
                <w:szCs w:val="20"/>
              </w:rPr>
              <w:t xml:space="preserve">the </w:t>
            </w:r>
            <w:r w:rsidRPr="00372A69">
              <w:rPr>
                <w:kern w:val="22"/>
                <w:sz w:val="20"/>
                <w:szCs w:val="20"/>
              </w:rPr>
              <w:t xml:space="preserve">integration of </w:t>
            </w:r>
            <w:r w:rsidR="008D5804" w:rsidRPr="00372A69">
              <w:rPr>
                <w:kern w:val="22"/>
                <w:sz w:val="20"/>
                <w:szCs w:val="20"/>
              </w:rPr>
              <w:t xml:space="preserve">access and benefit-sharing </w:t>
            </w:r>
            <w:r w:rsidRPr="00381E08">
              <w:rPr>
                <w:kern w:val="22"/>
                <w:sz w:val="20"/>
                <w:szCs w:val="20"/>
              </w:rPr>
              <w:t>considerations into sectoral and cross-sectoral policies and plans</w:t>
            </w:r>
            <w:r w:rsidRPr="00372A69">
              <w:rPr>
                <w:kern w:val="22"/>
                <w:sz w:val="20"/>
                <w:szCs w:val="20"/>
              </w:rPr>
              <w:t>.</w:t>
            </w:r>
          </w:p>
          <w:p w14:paraId="61ED87BE" w14:textId="285CA295" w:rsidR="00360F66" w:rsidRPr="00372A69" w:rsidRDefault="00360F66" w:rsidP="00A271FF">
            <w:pPr>
              <w:numPr>
                <w:ilvl w:val="2"/>
                <w:numId w:val="30"/>
              </w:numPr>
              <w:jc w:val="left"/>
              <w:rPr>
                <w:kern w:val="22"/>
                <w:sz w:val="20"/>
                <w:szCs w:val="20"/>
              </w:rPr>
            </w:pPr>
            <w:r w:rsidRPr="00381E08">
              <w:rPr>
                <w:kern w:val="22"/>
                <w:sz w:val="20"/>
                <w:szCs w:val="20"/>
              </w:rPr>
              <w:t xml:space="preserve">Develop </w:t>
            </w:r>
            <w:r w:rsidRPr="00372A69">
              <w:rPr>
                <w:kern w:val="22"/>
                <w:sz w:val="20"/>
                <w:szCs w:val="20"/>
              </w:rPr>
              <w:t xml:space="preserve">guidelines on how to coordinate relevant national </w:t>
            </w:r>
            <w:r w:rsidR="008D5804" w:rsidRPr="00372A69">
              <w:rPr>
                <w:kern w:val="22"/>
                <w:sz w:val="20"/>
                <w:szCs w:val="20"/>
              </w:rPr>
              <w:t xml:space="preserve">access and benefit-sharing </w:t>
            </w:r>
            <w:r w:rsidRPr="00372A69">
              <w:rPr>
                <w:kern w:val="22"/>
                <w:sz w:val="20"/>
                <w:szCs w:val="20"/>
              </w:rPr>
              <w:t xml:space="preserve">policies, </w:t>
            </w:r>
            <w:proofErr w:type="gramStart"/>
            <w:r w:rsidRPr="00372A69">
              <w:rPr>
                <w:kern w:val="22"/>
                <w:sz w:val="20"/>
                <w:szCs w:val="20"/>
              </w:rPr>
              <w:t>laws</w:t>
            </w:r>
            <w:proofErr w:type="gramEnd"/>
            <w:r w:rsidRPr="00372A69">
              <w:rPr>
                <w:kern w:val="22"/>
                <w:sz w:val="20"/>
                <w:szCs w:val="20"/>
              </w:rPr>
              <w:t xml:space="preserve"> and regulations to </w:t>
            </w:r>
            <w:r w:rsidRPr="00381E08">
              <w:rPr>
                <w:kern w:val="22"/>
                <w:sz w:val="20"/>
                <w:szCs w:val="20"/>
              </w:rPr>
              <w:t>ensure consistency and legal clarity</w:t>
            </w:r>
            <w:r w:rsidRPr="00372A69">
              <w:rPr>
                <w:kern w:val="22"/>
                <w:sz w:val="20"/>
                <w:szCs w:val="20"/>
              </w:rPr>
              <w:t>.</w:t>
            </w:r>
          </w:p>
          <w:p w14:paraId="707D60DB" w14:textId="04D5FF48" w:rsidR="00360F66" w:rsidRPr="00372A69" w:rsidRDefault="00360F66" w:rsidP="00A271FF">
            <w:pPr>
              <w:numPr>
                <w:ilvl w:val="2"/>
                <w:numId w:val="30"/>
              </w:numPr>
              <w:jc w:val="left"/>
              <w:rPr>
                <w:kern w:val="22"/>
                <w:sz w:val="20"/>
                <w:szCs w:val="20"/>
              </w:rPr>
            </w:pPr>
            <w:r w:rsidRPr="00381E08">
              <w:rPr>
                <w:kern w:val="22"/>
                <w:sz w:val="20"/>
                <w:szCs w:val="20"/>
              </w:rPr>
              <w:t>Endorse c</w:t>
            </w:r>
            <w:r w:rsidRPr="00372A69">
              <w:rPr>
                <w:kern w:val="22"/>
                <w:sz w:val="20"/>
                <w:szCs w:val="20"/>
              </w:rPr>
              <w:t xml:space="preserve">ommunity protocols, </w:t>
            </w:r>
            <w:proofErr w:type="gramStart"/>
            <w:r w:rsidRPr="00372A69">
              <w:rPr>
                <w:kern w:val="22"/>
                <w:sz w:val="20"/>
                <w:szCs w:val="20"/>
              </w:rPr>
              <w:t>procedures</w:t>
            </w:r>
            <w:proofErr w:type="gramEnd"/>
            <w:r w:rsidRPr="00372A69">
              <w:rPr>
                <w:kern w:val="22"/>
                <w:sz w:val="20"/>
                <w:szCs w:val="20"/>
              </w:rPr>
              <w:t xml:space="preserve"> and customary laws</w:t>
            </w:r>
            <w:r w:rsidR="00A50B90">
              <w:rPr>
                <w:kern w:val="22"/>
                <w:sz w:val="20"/>
                <w:szCs w:val="20"/>
              </w:rPr>
              <w:t>,</w:t>
            </w:r>
            <w:r w:rsidRPr="00A271FF">
              <w:rPr>
                <w:kern w:val="22"/>
                <w:sz w:val="20"/>
                <w:szCs w:val="20"/>
              </w:rPr>
              <w:t xml:space="preserve"> and</w:t>
            </w:r>
            <w:r w:rsidRPr="00372A69">
              <w:rPr>
                <w:kern w:val="22"/>
                <w:sz w:val="20"/>
                <w:szCs w:val="20"/>
              </w:rPr>
              <w:t xml:space="preserve"> integrate</w:t>
            </w:r>
            <w:r w:rsidR="00D87D39" w:rsidRPr="00372A69">
              <w:rPr>
                <w:kern w:val="22"/>
                <w:sz w:val="20"/>
                <w:szCs w:val="20"/>
              </w:rPr>
              <w:t xml:space="preserve"> </w:t>
            </w:r>
            <w:r w:rsidR="00641B39" w:rsidRPr="00372A69">
              <w:rPr>
                <w:kern w:val="22"/>
                <w:sz w:val="20"/>
                <w:szCs w:val="20"/>
              </w:rPr>
              <w:t xml:space="preserve">and </w:t>
            </w:r>
            <w:r w:rsidR="00D87D39" w:rsidRPr="00372A69">
              <w:rPr>
                <w:kern w:val="22"/>
                <w:sz w:val="20"/>
                <w:szCs w:val="20"/>
              </w:rPr>
              <w:t>mainstream</w:t>
            </w:r>
            <w:r w:rsidRPr="00372A69">
              <w:rPr>
                <w:kern w:val="22"/>
                <w:sz w:val="20"/>
                <w:szCs w:val="20"/>
              </w:rPr>
              <w:t xml:space="preserve"> </w:t>
            </w:r>
            <w:r w:rsidR="00641B39" w:rsidRPr="00372A69">
              <w:rPr>
                <w:kern w:val="22"/>
                <w:sz w:val="20"/>
                <w:szCs w:val="20"/>
              </w:rPr>
              <w:t xml:space="preserve">them </w:t>
            </w:r>
            <w:r w:rsidRPr="00372A69">
              <w:rPr>
                <w:kern w:val="22"/>
                <w:sz w:val="20"/>
                <w:szCs w:val="20"/>
              </w:rPr>
              <w:t xml:space="preserve">into national </w:t>
            </w:r>
            <w:r w:rsidRPr="00381E08">
              <w:rPr>
                <w:kern w:val="22"/>
                <w:sz w:val="20"/>
                <w:szCs w:val="20"/>
              </w:rPr>
              <w:t>legislation</w:t>
            </w:r>
            <w:r w:rsidR="00FD36BA" w:rsidRPr="00372A69">
              <w:rPr>
                <w:kern w:val="22"/>
                <w:sz w:val="20"/>
                <w:szCs w:val="20"/>
              </w:rPr>
              <w:t>.</w:t>
            </w:r>
          </w:p>
        </w:tc>
      </w:tr>
      <w:tr w:rsidR="00360F66" w:rsidRPr="00372A69" w14:paraId="55B348EF" w14:textId="77777777" w:rsidTr="00A271FF">
        <w:trPr>
          <w:tblHeader/>
          <w:jc w:val="center"/>
        </w:trPr>
        <w:tc>
          <w:tcPr>
            <w:tcW w:w="4248" w:type="dxa"/>
          </w:tcPr>
          <w:p w14:paraId="4A72F42B" w14:textId="5768CBEC" w:rsidR="00360F66" w:rsidRPr="00A271FF" w:rsidRDefault="00A14A00" w:rsidP="00A271FF">
            <w:pPr>
              <w:jc w:val="left"/>
              <w:rPr>
                <w:kern w:val="22"/>
                <w:sz w:val="20"/>
                <w:szCs w:val="20"/>
              </w:rPr>
            </w:pPr>
            <w:r w:rsidRPr="00A271FF">
              <w:rPr>
                <w:kern w:val="22"/>
                <w:sz w:val="20"/>
                <w:szCs w:val="20"/>
              </w:rPr>
              <w:t xml:space="preserve">2.2. </w:t>
            </w:r>
            <w:r w:rsidR="00360F66" w:rsidRPr="00A271FF">
              <w:rPr>
                <w:kern w:val="22"/>
                <w:sz w:val="20"/>
                <w:szCs w:val="20"/>
              </w:rPr>
              <w:t>New or revised</w:t>
            </w:r>
            <w:r w:rsidR="00360F66" w:rsidRPr="00381E08">
              <w:t xml:space="preserve"> </w:t>
            </w:r>
            <w:r w:rsidR="00360F66" w:rsidRPr="00A271FF">
              <w:rPr>
                <w:kern w:val="22"/>
                <w:sz w:val="20"/>
                <w:szCs w:val="20"/>
              </w:rPr>
              <w:t xml:space="preserve">legislative, administrative or policy measures </w:t>
            </w:r>
            <w:r w:rsidR="00355381" w:rsidRPr="00A271FF">
              <w:rPr>
                <w:kern w:val="22"/>
                <w:sz w:val="20"/>
                <w:szCs w:val="20"/>
              </w:rPr>
              <w:t xml:space="preserve">on access and benefit-sharing </w:t>
            </w:r>
            <w:r w:rsidR="00360F66" w:rsidRPr="00A271FF">
              <w:rPr>
                <w:kern w:val="22"/>
                <w:sz w:val="20"/>
                <w:szCs w:val="20"/>
              </w:rPr>
              <w:t xml:space="preserve">are established and made available on the </w:t>
            </w:r>
            <w:r w:rsidR="00C7328A" w:rsidRPr="00A271FF">
              <w:rPr>
                <w:kern w:val="22"/>
                <w:sz w:val="20"/>
                <w:szCs w:val="20"/>
              </w:rPr>
              <w:t>Access and Benefit-sharing Clearing-House</w:t>
            </w:r>
            <w:r w:rsidR="00355381" w:rsidRPr="00A271FF">
              <w:rPr>
                <w:kern w:val="22"/>
                <w:sz w:val="20"/>
                <w:szCs w:val="20"/>
              </w:rPr>
              <w:t xml:space="preserve"> platform</w:t>
            </w:r>
          </w:p>
        </w:tc>
        <w:tc>
          <w:tcPr>
            <w:tcW w:w="10507" w:type="dxa"/>
          </w:tcPr>
          <w:p w14:paraId="370E00C5" w14:textId="6F29DE47" w:rsidR="00360F66" w:rsidRPr="00372A69" w:rsidRDefault="00360F66" w:rsidP="00A271FF">
            <w:pPr>
              <w:numPr>
                <w:ilvl w:val="2"/>
                <w:numId w:val="30"/>
              </w:numPr>
              <w:jc w:val="left"/>
              <w:rPr>
                <w:kern w:val="22"/>
                <w:sz w:val="20"/>
                <w:szCs w:val="20"/>
              </w:rPr>
            </w:pPr>
            <w:r w:rsidRPr="00381E08">
              <w:rPr>
                <w:kern w:val="22"/>
                <w:sz w:val="20"/>
                <w:szCs w:val="20"/>
              </w:rPr>
              <w:t>Take stock of</w:t>
            </w:r>
            <w:r w:rsidRPr="00372A69" w:rsidDel="00DC0C05">
              <w:rPr>
                <w:kern w:val="22"/>
                <w:sz w:val="20"/>
                <w:szCs w:val="20"/>
              </w:rPr>
              <w:t xml:space="preserve"> </w:t>
            </w:r>
            <w:r w:rsidRPr="00372A69">
              <w:rPr>
                <w:kern w:val="22"/>
                <w:sz w:val="20"/>
                <w:szCs w:val="20"/>
              </w:rPr>
              <w:t xml:space="preserve">existing </w:t>
            </w:r>
            <w:r w:rsidR="00B07D39" w:rsidRPr="00372A69">
              <w:rPr>
                <w:kern w:val="22"/>
                <w:sz w:val="20"/>
                <w:szCs w:val="20"/>
              </w:rPr>
              <w:t xml:space="preserve">access and benefit-sharing </w:t>
            </w:r>
            <w:r w:rsidRPr="00372A69">
              <w:rPr>
                <w:kern w:val="22"/>
                <w:sz w:val="20"/>
                <w:szCs w:val="20"/>
              </w:rPr>
              <w:t>legislative, administrative or policy measures</w:t>
            </w:r>
            <w:r w:rsidRPr="00372A69">
              <w:rPr>
                <w:sz w:val="20"/>
                <w:szCs w:val="20"/>
              </w:rPr>
              <w:t xml:space="preserve"> against the provisions of </w:t>
            </w:r>
            <w:r w:rsidRPr="00381E08">
              <w:rPr>
                <w:sz w:val="20"/>
                <w:szCs w:val="20"/>
              </w:rPr>
              <w:t xml:space="preserve">the Protocol, including </w:t>
            </w:r>
            <w:r w:rsidR="006135A8">
              <w:rPr>
                <w:sz w:val="20"/>
                <w:szCs w:val="20"/>
              </w:rPr>
              <w:t>those</w:t>
            </w:r>
            <w:r w:rsidR="006135A8" w:rsidRPr="00381E08">
              <w:rPr>
                <w:sz w:val="20"/>
                <w:szCs w:val="20"/>
              </w:rPr>
              <w:t xml:space="preserve"> </w:t>
            </w:r>
            <w:r w:rsidRPr="00381E08">
              <w:rPr>
                <w:sz w:val="20"/>
                <w:szCs w:val="20"/>
              </w:rPr>
              <w:t>related to</w:t>
            </w:r>
            <w:r w:rsidRPr="00372A69">
              <w:rPr>
                <w:sz w:val="20"/>
                <w:szCs w:val="20"/>
              </w:rPr>
              <w:t xml:space="preserve"> compliance with domestic legislation or regulatory requirements </w:t>
            </w:r>
            <w:r w:rsidR="005627D1" w:rsidRPr="00372A69">
              <w:rPr>
                <w:sz w:val="20"/>
                <w:szCs w:val="20"/>
              </w:rPr>
              <w:t>(</w:t>
            </w:r>
            <w:r w:rsidRPr="00381E08">
              <w:rPr>
                <w:sz w:val="20"/>
                <w:szCs w:val="20"/>
              </w:rPr>
              <w:t>Art</w:t>
            </w:r>
            <w:r w:rsidR="005627D1" w:rsidRPr="00372A69">
              <w:rPr>
                <w:sz w:val="20"/>
                <w:szCs w:val="20"/>
              </w:rPr>
              <w:t>s.</w:t>
            </w:r>
            <w:r w:rsidRPr="00372A69">
              <w:rPr>
                <w:sz w:val="20"/>
                <w:szCs w:val="20"/>
              </w:rPr>
              <w:t xml:space="preserve"> 15 and 16</w:t>
            </w:r>
            <w:r w:rsidR="00AD431D">
              <w:rPr>
                <w:sz w:val="20"/>
                <w:szCs w:val="20"/>
              </w:rPr>
              <w:t>),</w:t>
            </w:r>
            <w:r w:rsidRPr="00372A69">
              <w:rPr>
                <w:sz w:val="20"/>
                <w:szCs w:val="20"/>
              </w:rPr>
              <w:t xml:space="preserve"> monitoring the utilization of genetic resources (Art</w:t>
            </w:r>
            <w:r w:rsidR="00B674F3" w:rsidRPr="00372A69">
              <w:rPr>
                <w:sz w:val="20"/>
                <w:szCs w:val="20"/>
              </w:rPr>
              <w:t>.</w:t>
            </w:r>
            <w:r w:rsidRPr="00372A69">
              <w:rPr>
                <w:sz w:val="20"/>
                <w:szCs w:val="20"/>
              </w:rPr>
              <w:t xml:space="preserve"> 17), indigenous peoples and </w:t>
            </w:r>
            <w:r w:rsidRPr="00381E08">
              <w:rPr>
                <w:sz w:val="20"/>
                <w:szCs w:val="20"/>
              </w:rPr>
              <w:t>local communities (Art</w:t>
            </w:r>
            <w:r w:rsidR="0014105C" w:rsidRPr="00372A69">
              <w:rPr>
                <w:sz w:val="20"/>
                <w:szCs w:val="20"/>
              </w:rPr>
              <w:t>s.</w:t>
            </w:r>
            <w:r w:rsidRPr="00372A69">
              <w:rPr>
                <w:sz w:val="20"/>
                <w:szCs w:val="20"/>
              </w:rPr>
              <w:t xml:space="preserve"> 6,</w:t>
            </w:r>
            <w:r w:rsidR="00B11168" w:rsidRPr="00A271FF">
              <w:rPr>
                <w:sz w:val="20"/>
                <w:szCs w:val="20"/>
              </w:rPr>
              <w:t xml:space="preserve"> </w:t>
            </w:r>
            <w:r w:rsidRPr="00A271FF">
              <w:rPr>
                <w:sz w:val="20"/>
                <w:szCs w:val="20"/>
              </w:rPr>
              <w:t>7 a</w:t>
            </w:r>
            <w:r w:rsidRPr="00372A69">
              <w:rPr>
                <w:sz w:val="20"/>
                <w:szCs w:val="20"/>
              </w:rPr>
              <w:t>nd 12) and special considerations (Art</w:t>
            </w:r>
            <w:r w:rsidR="006A3AF5" w:rsidRPr="00372A69">
              <w:rPr>
                <w:sz w:val="20"/>
                <w:szCs w:val="20"/>
              </w:rPr>
              <w:t>.</w:t>
            </w:r>
            <w:r w:rsidRPr="00372A69">
              <w:rPr>
                <w:sz w:val="20"/>
                <w:szCs w:val="20"/>
              </w:rPr>
              <w:t xml:space="preserve"> 8</w:t>
            </w:r>
            <w:r w:rsidR="00D87D39" w:rsidRPr="00372A69">
              <w:rPr>
                <w:sz w:val="20"/>
                <w:szCs w:val="20"/>
              </w:rPr>
              <w:t>).</w:t>
            </w:r>
          </w:p>
          <w:p w14:paraId="2F4055AB" w14:textId="344149FF" w:rsidR="00360F66" w:rsidRPr="00372A69" w:rsidRDefault="00360F66" w:rsidP="00A271FF">
            <w:pPr>
              <w:numPr>
                <w:ilvl w:val="2"/>
                <w:numId w:val="30"/>
              </w:numPr>
              <w:jc w:val="left"/>
              <w:rPr>
                <w:kern w:val="22"/>
                <w:sz w:val="20"/>
                <w:szCs w:val="20"/>
              </w:rPr>
            </w:pPr>
            <w:r w:rsidRPr="00381E08">
              <w:rPr>
                <w:kern w:val="22"/>
                <w:sz w:val="20"/>
                <w:szCs w:val="20"/>
              </w:rPr>
              <w:t>Develop</w:t>
            </w:r>
            <w:r w:rsidRPr="00372A69">
              <w:rPr>
                <w:kern w:val="22"/>
                <w:sz w:val="20"/>
                <w:szCs w:val="20"/>
              </w:rPr>
              <w:t xml:space="preserve"> guidelines for</w:t>
            </w:r>
            <w:r w:rsidR="005627D1" w:rsidRPr="00372A69">
              <w:rPr>
                <w:kern w:val="22"/>
                <w:sz w:val="20"/>
                <w:szCs w:val="20"/>
              </w:rPr>
              <w:t xml:space="preserve"> the</w:t>
            </w:r>
            <w:r w:rsidRPr="00372A69">
              <w:rPr>
                <w:kern w:val="22"/>
                <w:sz w:val="20"/>
                <w:szCs w:val="20"/>
              </w:rPr>
              <w:t xml:space="preserve"> establishment of simplified measures on access to genetic resources for non-commercial research </w:t>
            </w:r>
            <w:r w:rsidRPr="00381E08">
              <w:rPr>
                <w:kern w:val="22"/>
                <w:sz w:val="20"/>
                <w:szCs w:val="20"/>
              </w:rPr>
              <w:t>purposes</w:t>
            </w:r>
            <w:r w:rsidRPr="00372A69">
              <w:rPr>
                <w:kern w:val="22"/>
                <w:sz w:val="20"/>
                <w:szCs w:val="20"/>
              </w:rPr>
              <w:t xml:space="preserve"> (Art</w:t>
            </w:r>
            <w:r w:rsidR="005627D1" w:rsidRPr="00372A69">
              <w:rPr>
                <w:kern w:val="22"/>
                <w:sz w:val="20"/>
                <w:szCs w:val="20"/>
              </w:rPr>
              <w:t>.</w:t>
            </w:r>
            <w:r w:rsidRPr="00372A69">
              <w:rPr>
                <w:kern w:val="22"/>
                <w:sz w:val="20"/>
                <w:szCs w:val="20"/>
              </w:rPr>
              <w:t xml:space="preserve"> 8).</w:t>
            </w:r>
          </w:p>
          <w:p w14:paraId="52233B44" w14:textId="1AB5B07B" w:rsidR="00360F66" w:rsidRPr="00372A69" w:rsidRDefault="00360F66" w:rsidP="00A271FF">
            <w:pPr>
              <w:numPr>
                <w:ilvl w:val="2"/>
                <w:numId w:val="30"/>
              </w:numPr>
              <w:jc w:val="left"/>
              <w:rPr>
                <w:kern w:val="22"/>
                <w:sz w:val="20"/>
                <w:szCs w:val="20"/>
              </w:rPr>
            </w:pPr>
            <w:r w:rsidRPr="00381E08">
              <w:rPr>
                <w:sz w:val="20"/>
                <w:szCs w:val="20"/>
              </w:rPr>
              <w:t xml:space="preserve">Develop </w:t>
            </w:r>
            <w:r w:rsidRPr="00A271FF">
              <w:rPr>
                <w:kern w:val="22"/>
                <w:sz w:val="20"/>
                <w:szCs w:val="20"/>
              </w:rPr>
              <w:t>guidelines</w:t>
            </w:r>
            <w:r w:rsidRPr="00372A69">
              <w:rPr>
                <w:sz w:val="20"/>
                <w:szCs w:val="20"/>
              </w:rPr>
              <w:t xml:space="preserve"> or methodologies to ascertain and improve the efficiency of existing </w:t>
            </w:r>
            <w:r w:rsidR="00B11168" w:rsidRPr="00372A69">
              <w:rPr>
                <w:kern w:val="22"/>
                <w:sz w:val="20"/>
                <w:szCs w:val="20"/>
              </w:rPr>
              <w:t xml:space="preserve">access and benefit-sharing </w:t>
            </w:r>
            <w:r w:rsidRPr="00381E08">
              <w:rPr>
                <w:sz w:val="20"/>
                <w:szCs w:val="20"/>
              </w:rPr>
              <w:t xml:space="preserve">legislative, administrative or policy measures </w:t>
            </w:r>
            <w:r w:rsidRPr="00372A69">
              <w:rPr>
                <w:sz w:val="20"/>
                <w:szCs w:val="20"/>
              </w:rPr>
              <w:t xml:space="preserve">in increasing the </w:t>
            </w:r>
            <w:r w:rsidR="00E457A5" w:rsidRPr="00372A69">
              <w:rPr>
                <w:sz w:val="20"/>
                <w:szCs w:val="20"/>
              </w:rPr>
              <w:t xml:space="preserve">shared </w:t>
            </w:r>
            <w:r w:rsidRPr="00372A69">
              <w:rPr>
                <w:sz w:val="20"/>
                <w:szCs w:val="20"/>
              </w:rPr>
              <w:t>benefits</w:t>
            </w:r>
            <w:r w:rsidR="00E457A5" w:rsidRPr="00372A69">
              <w:rPr>
                <w:sz w:val="20"/>
                <w:szCs w:val="20"/>
              </w:rPr>
              <w:t>,</w:t>
            </w:r>
            <w:r w:rsidRPr="00372A69">
              <w:rPr>
                <w:sz w:val="20"/>
                <w:szCs w:val="20"/>
              </w:rPr>
              <w:t xml:space="preserve"> with a view to </w:t>
            </w:r>
            <w:r w:rsidR="00E331D3">
              <w:rPr>
                <w:sz w:val="20"/>
                <w:szCs w:val="20"/>
              </w:rPr>
              <w:t>meeting</w:t>
            </w:r>
            <w:r w:rsidRPr="00372A69">
              <w:rPr>
                <w:sz w:val="20"/>
                <w:szCs w:val="20"/>
              </w:rPr>
              <w:t xml:space="preserve"> </w:t>
            </w:r>
            <w:r w:rsidRPr="00381E08">
              <w:rPr>
                <w:sz w:val="20"/>
                <w:szCs w:val="20"/>
              </w:rPr>
              <w:t>Target</w:t>
            </w:r>
            <w:r w:rsidR="00E457A5" w:rsidRPr="00372A69">
              <w:rPr>
                <w:sz w:val="20"/>
                <w:szCs w:val="20"/>
              </w:rPr>
              <w:t> </w:t>
            </w:r>
            <w:r w:rsidRPr="00372A69">
              <w:rPr>
                <w:sz w:val="20"/>
                <w:szCs w:val="20"/>
              </w:rPr>
              <w:t>13 and Goal</w:t>
            </w:r>
            <w:r w:rsidR="002B1401">
              <w:rPr>
                <w:sz w:val="20"/>
                <w:szCs w:val="20"/>
              </w:rPr>
              <w:t> </w:t>
            </w:r>
            <w:r w:rsidRPr="00372A69">
              <w:rPr>
                <w:sz w:val="20"/>
                <w:szCs w:val="20"/>
              </w:rPr>
              <w:t>C of the Kunming Global Biodiversity Framework</w:t>
            </w:r>
            <w:r w:rsidR="00FD36BA" w:rsidRPr="00372A69">
              <w:rPr>
                <w:sz w:val="20"/>
                <w:szCs w:val="20"/>
              </w:rPr>
              <w:t>.</w:t>
            </w:r>
          </w:p>
          <w:p w14:paraId="2CA577BF" w14:textId="0549DB38" w:rsidR="00360F66" w:rsidRPr="00372A69" w:rsidRDefault="00360F66" w:rsidP="00A271FF">
            <w:pPr>
              <w:numPr>
                <w:ilvl w:val="2"/>
                <w:numId w:val="30"/>
              </w:numPr>
              <w:jc w:val="left"/>
              <w:rPr>
                <w:kern w:val="22"/>
                <w:sz w:val="20"/>
                <w:szCs w:val="20"/>
              </w:rPr>
            </w:pPr>
            <w:r w:rsidRPr="00381E08">
              <w:rPr>
                <w:kern w:val="22"/>
                <w:sz w:val="20"/>
                <w:szCs w:val="20"/>
              </w:rPr>
              <w:t>Provide t</w:t>
            </w:r>
            <w:r w:rsidRPr="00372A69">
              <w:rPr>
                <w:kern w:val="22"/>
                <w:sz w:val="20"/>
                <w:szCs w:val="20"/>
              </w:rPr>
              <w:t xml:space="preserve">echnical and legal assistance for reviewing, </w:t>
            </w:r>
            <w:proofErr w:type="gramStart"/>
            <w:r w:rsidRPr="00372A69">
              <w:rPr>
                <w:kern w:val="22"/>
                <w:sz w:val="20"/>
                <w:szCs w:val="20"/>
              </w:rPr>
              <w:t>updating</w:t>
            </w:r>
            <w:proofErr w:type="gramEnd"/>
            <w:r w:rsidRPr="00372A69">
              <w:rPr>
                <w:kern w:val="22"/>
                <w:sz w:val="20"/>
                <w:szCs w:val="20"/>
              </w:rPr>
              <w:t xml:space="preserve"> or developing domestic </w:t>
            </w:r>
            <w:r w:rsidR="00674D4D" w:rsidRPr="00372A69">
              <w:rPr>
                <w:kern w:val="22"/>
                <w:sz w:val="20"/>
                <w:szCs w:val="20"/>
              </w:rPr>
              <w:t xml:space="preserve">access and benefit-sharing </w:t>
            </w:r>
            <w:r w:rsidRPr="00381E08">
              <w:rPr>
                <w:kern w:val="22"/>
                <w:sz w:val="20"/>
                <w:szCs w:val="20"/>
              </w:rPr>
              <w:t xml:space="preserve">legislative, administrative or policy measures, including, as appropriate, </w:t>
            </w:r>
            <w:r w:rsidRPr="00372A69">
              <w:rPr>
                <w:sz w:val="20"/>
                <w:szCs w:val="20"/>
              </w:rPr>
              <w:t xml:space="preserve">the consideration of interim measures </w:t>
            </w:r>
            <w:r w:rsidRPr="00381E08">
              <w:rPr>
                <w:sz w:val="20"/>
                <w:szCs w:val="20"/>
              </w:rPr>
              <w:t>to gain experience</w:t>
            </w:r>
            <w:r w:rsidR="00080E6B" w:rsidRPr="00372A69">
              <w:rPr>
                <w:sz w:val="20"/>
                <w:szCs w:val="20"/>
              </w:rPr>
              <w:t>.</w:t>
            </w:r>
          </w:p>
          <w:p w14:paraId="62EF9E45" w14:textId="7D6BA4B8" w:rsidR="00360F66" w:rsidRPr="00372A69" w:rsidRDefault="00360F66" w:rsidP="00A271FF">
            <w:pPr>
              <w:numPr>
                <w:ilvl w:val="2"/>
                <w:numId w:val="30"/>
              </w:numPr>
              <w:jc w:val="left"/>
              <w:rPr>
                <w:kern w:val="22"/>
                <w:sz w:val="20"/>
                <w:szCs w:val="20"/>
              </w:rPr>
            </w:pPr>
            <w:r w:rsidRPr="00381E08">
              <w:rPr>
                <w:kern w:val="22"/>
                <w:sz w:val="20"/>
                <w:szCs w:val="20"/>
              </w:rPr>
              <w:lastRenderedPageBreak/>
              <w:t>Organiz</w:t>
            </w:r>
            <w:r w:rsidRPr="00372A69">
              <w:rPr>
                <w:kern w:val="22"/>
                <w:sz w:val="20"/>
                <w:szCs w:val="20"/>
              </w:rPr>
              <w:t xml:space="preserve">e training </w:t>
            </w:r>
            <w:r w:rsidR="00754EB6">
              <w:rPr>
                <w:kern w:val="22"/>
                <w:sz w:val="20"/>
                <w:szCs w:val="20"/>
              </w:rPr>
              <w:t xml:space="preserve">for government officials </w:t>
            </w:r>
            <w:r w:rsidRPr="00372A69">
              <w:rPr>
                <w:kern w:val="22"/>
                <w:sz w:val="20"/>
                <w:szCs w:val="20"/>
              </w:rPr>
              <w:t xml:space="preserve">on drafting </w:t>
            </w:r>
            <w:r w:rsidR="00723E8E" w:rsidRPr="00372A69">
              <w:rPr>
                <w:kern w:val="22"/>
                <w:sz w:val="20"/>
                <w:szCs w:val="20"/>
              </w:rPr>
              <w:t xml:space="preserve">access and benefit-sharing </w:t>
            </w:r>
            <w:r w:rsidRPr="00372A69">
              <w:rPr>
                <w:kern w:val="22"/>
                <w:sz w:val="20"/>
                <w:szCs w:val="20"/>
              </w:rPr>
              <w:t>legislative, administrative or policy measures.</w:t>
            </w:r>
          </w:p>
          <w:p w14:paraId="1D97ACA3" w14:textId="259B1B95" w:rsidR="00360F66" w:rsidRPr="00372A69" w:rsidRDefault="00360F66" w:rsidP="00A271FF">
            <w:pPr>
              <w:numPr>
                <w:ilvl w:val="2"/>
                <w:numId w:val="30"/>
              </w:numPr>
              <w:jc w:val="left"/>
              <w:rPr>
                <w:kern w:val="22"/>
                <w:sz w:val="20"/>
                <w:szCs w:val="20"/>
              </w:rPr>
            </w:pPr>
            <w:r w:rsidRPr="00381E08">
              <w:rPr>
                <w:kern w:val="22"/>
                <w:sz w:val="20"/>
                <w:szCs w:val="20"/>
              </w:rPr>
              <w:t>Provi</w:t>
            </w:r>
            <w:r w:rsidRPr="00372A69">
              <w:rPr>
                <w:kern w:val="22"/>
                <w:sz w:val="20"/>
                <w:szCs w:val="20"/>
              </w:rPr>
              <w:t xml:space="preserve">de technical assistance for conducting stakeholder consultations on the development of </w:t>
            </w:r>
            <w:r w:rsidR="00674D4D" w:rsidRPr="00372A69">
              <w:rPr>
                <w:kern w:val="22"/>
                <w:sz w:val="20"/>
                <w:szCs w:val="20"/>
              </w:rPr>
              <w:t xml:space="preserve">access and benefit-sharing </w:t>
            </w:r>
            <w:r w:rsidRPr="00381E08">
              <w:rPr>
                <w:kern w:val="22"/>
                <w:sz w:val="20"/>
                <w:szCs w:val="20"/>
              </w:rPr>
              <w:t>legislative, administrative or policy measur</w:t>
            </w:r>
            <w:r w:rsidRPr="00372A69">
              <w:rPr>
                <w:kern w:val="22"/>
                <w:sz w:val="20"/>
                <w:szCs w:val="20"/>
              </w:rPr>
              <w:t>es</w:t>
            </w:r>
            <w:r w:rsidR="00080E6B" w:rsidRPr="00372A69">
              <w:rPr>
                <w:kern w:val="22"/>
                <w:sz w:val="20"/>
                <w:szCs w:val="20"/>
              </w:rPr>
              <w:t>.</w:t>
            </w:r>
          </w:p>
          <w:p w14:paraId="5EC6AE72" w14:textId="77777777" w:rsidR="00360F66" w:rsidRPr="00372A69" w:rsidRDefault="00360F66" w:rsidP="00A271FF">
            <w:pPr>
              <w:numPr>
                <w:ilvl w:val="2"/>
                <w:numId w:val="30"/>
              </w:numPr>
              <w:jc w:val="left"/>
              <w:rPr>
                <w:kern w:val="22"/>
                <w:sz w:val="20"/>
                <w:szCs w:val="20"/>
              </w:rPr>
            </w:pPr>
            <w:r w:rsidRPr="00381E08">
              <w:rPr>
                <w:kern w:val="22"/>
                <w:sz w:val="20"/>
                <w:szCs w:val="20"/>
              </w:rPr>
              <w:t>Develop guidelines for differentiating requests for access to genetic resources for commercial and non-commercial use</w:t>
            </w:r>
            <w:r w:rsidRPr="00372A69">
              <w:rPr>
                <w:kern w:val="22"/>
                <w:sz w:val="20"/>
                <w:szCs w:val="20"/>
              </w:rPr>
              <w:t>.</w:t>
            </w:r>
          </w:p>
          <w:p w14:paraId="071F4554" w14:textId="58ACEC71" w:rsidR="00360F66" w:rsidRPr="00372A69" w:rsidRDefault="00360F66" w:rsidP="00A271FF">
            <w:pPr>
              <w:numPr>
                <w:ilvl w:val="2"/>
                <w:numId w:val="30"/>
              </w:numPr>
              <w:jc w:val="left"/>
              <w:rPr>
                <w:kern w:val="22"/>
                <w:sz w:val="20"/>
                <w:szCs w:val="20"/>
              </w:rPr>
            </w:pPr>
            <w:r w:rsidRPr="00381E08">
              <w:rPr>
                <w:sz w:val="20"/>
                <w:szCs w:val="20"/>
              </w:rPr>
              <w:t xml:space="preserve">Ensure </w:t>
            </w:r>
            <w:r w:rsidR="00523FAD" w:rsidRPr="00372A69">
              <w:rPr>
                <w:sz w:val="20"/>
                <w:szCs w:val="20"/>
              </w:rPr>
              <w:t xml:space="preserve">that </w:t>
            </w:r>
            <w:r w:rsidR="00723E8E" w:rsidRPr="00372A69">
              <w:rPr>
                <w:kern w:val="22"/>
                <w:sz w:val="20"/>
                <w:szCs w:val="20"/>
              </w:rPr>
              <w:t xml:space="preserve">access and benefit-sharing </w:t>
            </w:r>
            <w:r w:rsidRPr="00A271FF">
              <w:rPr>
                <w:kern w:val="22"/>
                <w:sz w:val="20"/>
                <w:szCs w:val="20"/>
              </w:rPr>
              <w:t>measures</w:t>
            </w:r>
            <w:r w:rsidRPr="00372A69">
              <w:rPr>
                <w:sz w:val="20"/>
                <w:szCs w:val="20"/>
              </w:rPr>
              <w:t xml:space="preserve"> are published on the </w:t>
            </w:r>
            <w:r w:rsidR="003F7BCD" w:rsidRPr="00372A69">
              <w:rPr>
                <w:sz w:val="20"/>
                <w:szCs w:val="20"/>
              </w:rPr>
              <w:t>Access and Benefit</w:t>
            </w:r>
            <w:r w:rsidR="003F7BCD" w:rsidRPr="00372A69">
              <w:rPr>
                <w:sz w:val="20"/>
                <w:szCs w:val="20"/>
              </w:rPr>
              <w:noBreakHyphen/>
              <w:t xml:space="preserve">sharing </w:t>
            </w:r>
            <w:r w:rsidRPr="00381E08">
              <w:rPr>
                <w:sz w:val="20"/>
                <w:szCs w:val="20"/>
              </w:rPr>
              <w:t>C</w:t>
            </w:r>
            <w:r w:rsidRPr="00372A69">
              <w:rPr>
                <w:sz w:val="20"/>
                <w:szCs w:val="20"/>
              </w:rPr>
              <w:t>learing-House</w:t>
            </w:r>
            <w:r w:rsidR="005C22DC" w:rsidRPr="00372A69">
              <w:rPr>
                <w:sz w:val="20"/>
                <w:szCs w:val="20"/>
              </w:rPr>
              <w:t xml:space="preserve"> platform</w:t>
            </w:r>
            <w:r w:rsidR="009376A3" w:rsidRPr="00372A69">
              <w:rPr>
                <w:sz w:val="20"/>
                <w:szCs w:val="20"/>
              </w:rPr>
              <w:t xml:space="preserve"> with clearly described key elements</w:t>
            </w:r>
            <w:r w:rsidRPr="00372A69">
              <w:rPr>
                <w:sz w:val="20"/>
                <w:szCs w:val="20"/>
              </w:rPr>
              <w:t>, including</w:t>
            </w:r>
            <w:r w:rsidR="005C22DC" w:rsidRPr="00372A69">
              <w:rPr>
                <w:sz w:val="20"/>
                <w:szCs w:val="20"/>
              </w:rPr>
              <w:t>,</w:t>
            </w:r>
            <w:r w:rsidRPr="00372A69">
              <w:rPr>
                <w:sz w:val="20"/>
                <w:szCs w:val="20"/>
              </w:rPr>
              <w:t xml:space="preserve"> to the extent possible</w:t>
            </w:r>
            <w:r w:rsidR="005C22DC" w:rsidRPr="00372A69">
              <w:rPr>
                <w:sz w:val="20"/>
                <w:szCs w:val="20"/>
              </w:rPr>
              <w:t>,</w:t>
            </w:r>
            <w:r w:rsidRPr="00372A69">
              <w:rPr>
                <w:sz w:val="20"/>
                <w:szCs w:val="20"/>
              </w:rPr>
              <w:t xml:space="preserve"> with courtesy translations and attached </w:t>
            </w:r>
            <w:r w:rsidRPr="00381E08">
              <w:rPr>
                <w:sz w:val="20"/>
                <w:szCs w:val="20"/>
              </w:rPr>
              <w:t>document</w:t>
            </w:r>
            <w:r w:rsidR="005C22DC" w:rsidRPr="00372A69">
              <w:rPr>
                <w:sz w:val="20"/>
                <w:szCs w:val="20"/>
              </w:rPr>
              <w:t>s</w:t>
            </w:r>
            <w:r w:rsidRPr="00372A69">
              <w:rPr>
                <w:sz w:val="20"/>
                <w:szCs w:val="20"/>
              </w:rPr>
              <w:t xml:space="preserve"> in an appropriate machine-readable format (</w:t>
            </w:r>
            <w:proofErr w:type="gramStart"/>
            <w:r w:rsidR="005C22DC" w:rsidRPr="00372A69">
              <w:rPr>
                <w:sz w:val="20"/>
                <w:szCs w:val="20"/>
              </w:rPr>
              <w:t>i.e.</w:t>
            </w:r>
            <w:proofErr w:type="gramEnd"/>
            <w:r w:rsidR="005C22DC" w:rsidRPr="00372A69">
              <w:rPr>
                <w:sz w:val="20"/>
                <w:szCs w:val="20"/>
              </w:rPr>
              <w:t xml:space="preserve"> </w:t>
            </w:r>
            <w:r w:rsidRPr="00372A69">
              <w:rPr>
                <w:sz w:val="20"/>
                <w:szCs w:val="20"/>
              </w:rPr>
              <w:t>not scanned image</w:t>
            </w:r>
            <w:r w:rsidR="00FC18B0">
              <w:rPr>
                <w:sz w:val="20"/>
                <w:szCs w:val="20"/>
              </w:rPr>
              <w:t>s</w:t>
            </w:r>
            <w:r w:rsidRPr="00372A69">
              <w:rPr>
                <w:sz w:val="20"/>
                <w:szCs w:val="20"/>
              </w:rPr>
              <w:t>).</w:t>
            </w:r>
          </w:p>
        </w:tc>
      </w:tr>
      <w:tr w:rsidR="00360F66" w:rsidRPr="00372A69" w14:paraId="13B82592" w14:textId="77777777" w:rsidTr="00A271FF">
        <w:trPr>
          <w:tblHeader/>
          <w:jc w:val="center"/>
        </w:trPr>
        <w:tc>
          <w:tcPr>
            <w:tcW w:w="4248" w:type="dxa"/>
          </w:tcPr>
          <w:p w14:paraId="5A01D31D" w14:textId="5C823C9D" w:rsidR="00360F66" w:rsidRPr="00A271FF" w:rsidRDefault="00A14A00" w:rsidP="00A271FF">
            <w:pPr>
              <w:tabs>
                <w:tab w:val="left" w:pos="449"/>
              </w:tabs>
              <w:ind w:left="24"/>
              <w:jc w:val="left"/>
              <w:rPr>
                <w:kern w:val="22"/>
                <w:sz w:val="20"/>
                <w:szCs w:val="20"/>
              </w:rPr>
            </w:pPr>
            <w:r w:rsidRPr="00372A69">
              <w:rPr>
                <w:kern w:val="22"/>
                <w:sz w:val="20"/>
                <w:szCs w:val="20"/>
              </w:rPr>
              <w:lastRenderedPageBreak/>
              <w:t xml:space="preserve">2.3. </w:t>
            </w:r>
            <w:r w:rsidR="00360F66" w:rsidRPr="00A271FF">
              <w:rPr>
                <w:kern w:val="22"/>
                <w:sz w:val="20"/>
                <w:szCs w:val="20"/>
              </w:rPr>
              <w:t xml:space="preserve">Institutional arrangements and administrative systems for </w:t>
            </w:r>
            <w:r w:rsidR="00F45003" w:rsidRPr="00372A69">
              <w:rPr>
                <w:kern w:val="22"/>
                <w:sz w:val="20"/>
                <w:szCs w:val="20"/>
              </w:rPr>
              <w:t xml:space="preserve">access and benefit-sharing </w:t>
            </w:r>
            <w:r w:rsidR="00360F66" w:rsidRPr="00A271FF">
              <w:rPr>
                <w:kern w:val="22"/>
                <w:sz w:val="20"/>
                <w:szCs w:val="20"/>
              </w:rPr>
              <w:t xml:space="preserve">are established and made available </w:t>
            </w:r>
            <w:r w:rsidR="002F34E0" w:rsidRPr="00372A69">
              <w:rPr>
                <w:kern w:val="22"/>
                <w:sz w:val="20"/>
                <w:szCs w:val="20"/>
              </w:rPr>
              <w:t>o</w:t>
            </w:r>
            <w:r w:rsidR="00360F66" w:rsidRPr="00A271FF">
              <w:rPr>
                <w:kern w:val="22"/>
                <w:sz w:val="20"/>
                <w:szCs w:val="20"/>
              </w:rPr>
              <w:t xml:space="preserve">n the </w:t>
            </w:r>
            <w:r w:rsidR="00CC4AF9" w:rsidRPr="00372A69">
              <w:rPr>
                <w:kern w:val="22"/>
                <w:sz w:val="20"/>
                <w:szCs w:val="20"/>
              </w:rPr>
              <w:t xml:space="preserve">Access and Benefit-sharing </w:t>
            </w:r>
            <w:r w:rsidR="00360F66" w:rsidRPr="00A271FF">
              <w:rPr>
                <w:kern w:val="22"/>
                <w:sz w:val="20"/>
                <w:szCs w:val="20"/>
              </w:rPr>
              <w:t>Clearing-House</w:t>
            </w:r>
            <w:r w:rsidR="002F34E0" w:rsidRPr="00372A69">
              <w:rPr>
                <w:kern w:val="22"/>
                <w:sz w:val="20"/>
                <w:szCs w:val="20"/>
              </w:rPr>
              <w:t xml:space="preserve"> platform</w:t>
            </w:r>
          </w:p>
        </w:tc>
        <w:tc>
          <w:tcPr>
            <w:tcW w:w="10507" w:type="dxa"/>
          </w:tcPr>
          <w:p w14:paraId="130CD4A8" w14:textId="0B5C357F" w:rsidR="00360F66" w:rsidRPr="00372A69" w:rsidRDefault="00360F66" w:rsidP="00A271FF">
            <w:pPr>
              <w:numPr>
                <w:ilvl w:val="2"/>
                <w:numId w:val="30"/>
              </w:numPr>
              <w:jc w:val="left"/>
              <w:rPr>
                <w:kern w:val="22"/>
                <w:sz w:val="20"/>
                <w:szCs w:val="20"/>
              </w:rPr>
            </w:pPr>
            <w:r w:rsidRPr="00381E08">
              <w:rPr>
                <w:kern w:val="22"/>
                <w:sz w:val="20"/>
                <w:szCs w:val="20"/>
              </w:rPr>
              <w:t>Facilitat</w:t>
            </w:r>
            <w:r w:rsidRPr="00372A69">
              <w:rPr>
                <w:kern w:val="22"/>
                <w:sz w:val="20"/>
                <w:szCs w:val="20"/>
              </w:rPr>
              <w:t xml:space="preserve">e the establishment of institutional arrangements and coordination mechanisms for implementing </w:t>
            </w:r>
            <w:r w:rsidR="00901C4D" w:rsidRPr="00372A69">
              <w:rPr>
                <w:kern w:val="22"/>
                <w:sz w:val="20"/>
                <w:szCs w:val="20"/>
              </w:rPr>
              <w:t xml:space="preserve">access and benefit-sharing </w:t>
            </w:r>
            <w:r w:rsidRPr="00381E08">
              <w:rPr>
                <w:kern w:val="22"/>
                <w:sz w:val="20"/>
                <w:szCs w:val="20"/>
              </w:rPr>
              <w:t>legislative, administrative or policy measures, through working with national institutions to enhance synergies</w:t>
            </w:r>
            <w:r w:rsidRPr="00372A69">
              <w:rPr>
                <w:kern w:val="22"/>
                <w:sz w:val="20"/>
                <w:szCs w:val="20"/>
              </w:rPr>
              <w:t>.</w:t>
            </w:r>
          </w:p>
          <w:p w14:paraId="6E46F1B1" w14:textId="3316BA2D" w:rsidR="00360F66" w:rsidRPr="00372A69" w:rsidRDefault="00360F66" w:rsidP="00A271FF">
            <w:pPr>
              <w:numPr>
                <w:ilvl w:val="2"/>
                <w:numId w:val="30"/>
              </w:numPr>
              <w:jc w:val="left"/>
              <w:rPr>
                <w:kern w:val="22"/>
                <w:sz w:val="20"/>
                <w:szCs w:val="20"/>
              </w:rPr>
            </w:pPr>
            <w:r w:rsidRPr="00381E08">
              <w:rPr>
                <w:kern w:val="22"/>
                <w:sz w:val="20"/>
                <w:szCs w:val="20"/>
              </w:rPr>
              <w:t>Put in place staff</w:t>
            </w:r>
            <w:r w:rsidRPr="00372A69">
              <w:rPr>
                <w:kern w:val="22"/>
                <w:sz w:val="20"/>
                <w:szCs w:val="20"/>
              </w:rPr>
              <w:t xml:space="preserve"> dedicated to facilitating the operation of the </w:t>
            </w:r>
            <w:r w:rsidR="00B93AF2" w:rsidRPr="00372A69">
              <w:rPr>
                <w:kern w:val="22"/>
                <w:sz w:val="20"/>
                <w:szCs w:val="20"/>
              </w:rPr>
              <w:t xml:space="preserve">national </w:t>
            </w:r>
            <w:r w:rsidR="00674D4D" w:rsidRPr="00372A69">
              <w:rPr>
                <w:kern w:val="22"/>
                <w:sz w:val="20"/>
                <w:szCs w:val="20"/>
              </w:rPr>
              <w:t xml:space="preserve">access and benefit-sharing </w:t>
            </w:r>
            <w:r w:rsidRPr="00372A69">
              <w:rPr>
                <w:kern w:val="22"/>
                <w:sz w:val="20"/>
                <w:szCs w:val="20"/>
              </w:rPr>
              <w:t>system</w:t>
            </w:r>
            <w:r w:rsidR="00080E6B" w:rsidRPr="00372A69">
              <w:rPr>
                <w:kern w:val="22"/>
                <w:sz w:val="20"/>
                <w:szCs w:val="20"/>
              </w:rPr>
              <w:t>.</w:t>
            </w:r>
            <w:r w:rsidRPr="00372A69">
              <w:rPr>
                <w:kern w:val="22"/>
                <w:sz w:val="20"/>
                <w:szCs w:val="20"/>
              </w:rPr>
              <w:t xml:space="preserve"> </w:t>
            </w:r>
          </w:p>
          <w:p w14:paraId="32B30A23" w14:textId="02E3D103" w:rsidR="00360F66" w:rsidRPr="00372A69" w:rsidRDefault="00360F66" w:rsidP="00A271FF">
            <w:pPr>
              <w:numPr>
                <w:ilvl w:val="2"/>
                <w:numId w:val="30"/>
              </w:numPr>
              <w:jc w:val="left"/>
              <w:rPr>
                <w:kern w:val="22"/>
                <w:sz w:val="20"/>
                <w:szCs w:val="20"/>
              </w:rPr>
            </w:pPr>
            <w:r w:rsidRPr="00381E08">
              <w:rPr>
                <w:kern w:val="22"/>
                <w:sz w:val="20"/>
                <w:szCs w:val="20"/>
              </w:rPr>
              <w:t>Organi</w:t>
            </w:r>
            <w:r w:rsidRPr="00372A69">
              <w:rPr>
                <w:kern w:val="22"/>
                <w:sz w:val="20"/>
                <w:szCs w:val="20"/>
              </w:rPr>
              <w:t xml:space="preserve">ze </w:t>
            </w:r>
            <w:r w:rsidRPr="00372A69">
              <w:rPr>
                <w:sz w:val="20"/>
                <w:szCs w:val="20"/>
              </w:rPr>
              <w:t>training</w:t>
            </w:r>
            <w:r w:rsidRPr="00372A69">
              <w:rPr>
                <w:kern w:val="22"/>
                <w:sz w:val="20"/>
                <w:szCs w:val="20"/>
              </w:rPr>
              <w:t xml:space="preserve"> for government officials </w:t>
            </w:r>
            <w:r w:rsidR="00901B2E" w:rsidRPr="00372A69">
              <w:rPr>
                <w:kern w:val="22"/>
                <w:sz w:val="20"/>
                <w:szCs w:val="20"/>
              </w:rPr>
              <w:t xml:space="preserve">on </w:t>
            </w:r>
            <w:r w:rsidRPr="00372A69">
              <w:rPr>
                <w:kern w:val="22"/>
                <w:sz w:val="20"/>
                <w:szCs w:val="20"/>
              </w:rPr>
              <w:t xml:space="preserve">the implementation of </w:t>
            </w:r>
            <w:r w:rsidR="00674D4D" w:rsidRPr="00372A69">
              <w:rPr>
                <w:kern w:val="22"/>
                <w:sz w:val="20"/>
                <w:szCs w:val="20"/>
              </w:rPr>
              <w:t xml:space="preserve">access and benefit-sharing </w:t>
            </w:r>
            <w:r w:rsidRPr="00372A69">
              <w:rPr>
                <w:kern w:val="22"/>
                <w:sz w:val="20"/>
                <w:szCs w:val="20"/>
              </w:rPr>
              <w:t xml:space="preserve">legislative, </w:t>
            </w:r>
            <w:r w:rsidRPr="00381E08">
              <w:rPr>
                <w:kern w:val="22"/>
                <w:sz w:val="20"/>
                <w:szCs w:val="20"/>
              </w:rPr>
              <w:t>administrative or policy measures</w:t>
            </w:r>
            <w:r w:rsidRPr="00372A69">
              <w:rPr>
                <w:kern w:val="22"/>
                <w:sz w:val="20"/>
                <w:szCs w:val="20"/>
              </w:rPr>
              <w:t>.</w:t>
            </w:r>
          </w:p>
          <w:p w14:paraId="1998BDDA" w14:textId="78D60E9E" w:rsidR="00360F66" w:rsidRPr="00372A69" w:rsidRDefault="00360F66" w:rsidP="00A271FF">
            <w:pPr>
              <w:numPr>
                <w:ilvl w:val="2"/>
                <w:numId w:val="30"/>
              </w:numPr>
              <w:jc w:val="left"/>
              <w:rPr>
                <w:kern w:val="22"/>
                <w:sz w:val="20"/>
                <w:szCs w:val="20"/>
              </w:rPr>
            </w:pPr>
            <w:r w:rsidRPr="00381E08">
              <w:rPr>
                <w:kern w:val="22"/>
                <w:sz w:val="20"/>
                <w:szCs w:val="20"/>
              </w:rPr>
              <w:t>Facilitat</w:t>
            </w:r>
            <w:r w:rsidRPr="00372A69">
              <w:rPr>
                <w:kern w:val="22"/>
                <w:sz w:val="20"/>
                <w:szCs w:val="20"/>
              </w:rPr>
              <w:t xml:space="preserve">e </w:t>
            </w:r>
            <w:r w:rsidR="00D718E6" w:rsidRPr="00372A69">
              <w:rPr>
                <w:kern w:val="22"/>
                <w:sz w:val="20"/>
                <w:szCs w:val="20"/>
              </w:rPr>
              <w:t xml:space="preserve">the </w:t>
            </w:r>
            <w:r w:rsidRPr="00372A69">
              <w:rPr>
                <w:kern w:val="22"/>
                <w:sz w:val="20"/>
                <w:szCs w:val="20"/>
              </w:rPr>
              <w:t xml:space="preserve">sharing of knowledge and expertise on </w:t>
            </w:r>
            <w:r w:rsidR="00723E8E" w:rsidRPr="00372A69">
              <w:rPr>
                <w:kern w:val="22"/>
                <w:sz w:val="20"/>
                <w:szCs w:val="20"/>
              </w:rPr>
              <w:t xml:space="preserve">access and benefit-sharing </w:t>
            </w:r>
            <w:r w:rsidRPr="00372A69">
              <w:rPr>
                <w:kern w:val="22"/>
                <w:sz w:val="20"/>
                <w:szCs w:val="20"/>
              </w:rPr>
              <w:t xml:space="preserve">measures through on-the-job-training </w:t>
            </w:r>
            <w:r w:rsidRPr="00381E08">
              <w:rPr>
                <w:kern w:val="22"/>
                <w:sz w:val="20"/>
                <w:szCs w:val="20"/>
              </w:rPr>
              <w:t xml:space="preserve">and peer-to-peer exchange programmes, regional and subregional learning </w:t>
            </w:r>
            <w:proofErr w:type="gramStart"/>
            <w:r w:rsidRPr="00381E08">
              <w:rPr>
                <w:kern w:val="22"/>
                <w:sz w:val="20"/>
                <w:szCs w:val="20"/>
              </w:rPr>
              <w:t>communities</w:t>
            </w:r>
            <w:proofErr w:type="gramEnd"/>
            <w:r w:rsidRPr="00381E08">
              <w:rPr>
                <w:kern w:val="22"/>
                <w:sz w:val="20"/>
                <w:szCs w:val="20"/>
              </w:rPr>
              <w:t xml:space="preserve"> and networks</w:t>
            </w:r>
            <w:r w:rsidRPr="00372A69">
              <w:rPr>
                <w:kern w:val="22"/>
                <w:sz w:val="20"/>
                <w:szCs w:val="20"/>
              </w:rPr>
              <w:t>.</w:t>
            </w:r>
          </w:p>
        </w:tc>
      </w:tr>
      <w:tr w:rsidR="00360F66" w:rsidRPr="00372A69" w14:paraId="12D6E0EF" w14:textId="77777777" w:rsidTr="00FC0610">
        <w:trPr>
          <w:tblHeader/>
          <w:jc w:val="center"/>
        </w:trPr>
        <w:tc>
          <w:tcPr>
            <w:tcW w:w="4248" w:type="dxa"/>
          </w:tcPr>
          <w:p w14:paraId="1A860F8F" w14:textId="07F09039" w:rsidR="00360F66" w:rsidRPr="00372A69" w:rsidRDefault="00A14A00" w:rsidP="00A271FF">
            <w:pPr>
              <w:pStyle w:val="ListParagraph"/>
              <w:tabs>
                <w:tab w:val="left" w:pos="449"/>
              </w:tabs>
              <w:ind w:left="24"/>
              <w:jc w:val="left"/>
              <w:rPr>
                <w:kern w:val="22"/>
                <w:sz w:val="20"/>
                <w:szCs w:val="20"/>
              </w:rPr>
            </w:pPr>
            <w:r w:rsidRPr="00372A69">
              <w:rPr>
                <w:kern w:val="22"/>
                <w:sz w:val="20"/>
                <w:szCs w:val="20"/>
              </w:rPr>
              <w:t xml:space="preserve">2.4. </w:t>
            </w:r>
            <w:r w:rsidR="00F45003" w:rsidRPr="00372A69">
              <w:rPr>
                <w:kern w:val="22"/>
                <w:sz w:val="20"/>
                <w:szCs w:val="20"/>
              </w:rPr>
              <w:t>Access and benefit-sharing</w:t>
            </w:r>
            <w:r w:rsidR="007F6E4B" w:rsidRPr="00372A69">
              <w:rPr>
                <w:kern w:val="22"/>
                <w:sz w:val="20"/>
                <w:szCs w:val="20"/>
              </w:rPr>
              <w:t xml:space="preserve"> </w:t>
            </w:r>
            <w:r w:rsidR="00360F66" w:rsidRPr="00381E08">
              <w:rPr>
                <w:kern w:val="22"/>
                <w:sz w:val="20"/>
                <w:szCs w:val="20"/>
              </w:rPr>
              <w:t>procedures are established</w:t>
            </w:r>
            <w:r w:rsidR="00360F66" w:rsidRPr="00372A69">
              <w:rPr>
                <w:sz w:val="20"/>
                <w:szCs w:val="20"/>
              </w:rPr>
              <w:t xml:space="preserve"> and</w:t>
            </w:r>
            <w:r w:rsidR="00360F66" w:rsidRPr="00372A69">
              <w:rPr>
                <w:kern w:val="22"/>
                <w:sz w:val="20"/>
                <w:szCs w:val="20"/>
              </w:rPr>
              <w:t xml:space="preserve"> </w:t>
            </w:r>
            <w:r w:rsidR="00360F66" w:rsidRPr="00372A69">
              <w:rPr>
                <w:sz w:val="20"/>
                <w:szCs w:val="20"/>
              </w:rPr>
              <w:t xml:space="preserve">operational </w:t>
            </w:r>
            <w:r w:rsidR="00360F66" w:rsidRPr="00372A69">
              <w:rPr>
                <w:kern w:val="22"/>
                <w:sz w:val="20"/>
                <w:szCs w:val="20"/>
              </w:rPr>
              <w:t xml:space="preserve">and </w:t>
            </w:r>
            <w:r w:rsidR="00360F66" w:rsidRPr="00381E08">
              <w:rPr>
                <w:kern w:val="22"/>
                <w:sz w:val="20"/>
                <w:szCs w:val="20"/>
              </w:rPr>
              <w:t xml:space="preserve">made available on the </w:t>
            </w:r>
            <w:r w:rsidR="00C164C0" w:rsidRPr="00372A69">
              <w:rPr>
                <w:kern w:val="22"/>
                <w:sz w:val="20"/>
                <w:szCs w:val="20"/>
              </w:rPr>
              <w:t xml:space="preserve">Access and Benefit-sharing </w:t>
            </w:r>
            <w:r w:rsidR="00360F66" w:rsidRPr="00381E08">
              <w:rPr>
                <w:kern w:val="22"/>
                <w:sz w:val="20"/>
                <w:szCs w:val="20"/>
              </w:rPr>
              <w:t>Clearing</w:t>
            </w:r>
            <w:r w:rsidR="00C164C0" w:rsidRPr="00372A69">
              <w:rPr>
                <w:kern w:val="22"/>
                <w:sz w:val="20"/>
                <w:szCs w:val="20"/>
              </w:rPr>
              <w:noBreakHyphen/>
            </w:r>
            <w:r w:rsidR="00360F66" w:rsidRPr="00372A69">
              <w:rPr>
                <w:kern w:val="22"/>
                <w:sz w:val="20"/>
                <w:szCs w:val="20"/>
              </w:rPr>
              <w:t>House</w:t>
            </w:r>
            <w:r w:rsidR="002F34E0" w:rsidRPr="00372A69">
              <w:rPr>
                <w:kern w:val="22"/>
                <w:sz w:val="20"/>
                <w:szCs w:val="20"/>
              </w:rPr>
              <w:t xml:space="preserve"> platform</w:t>
            </w:r>
          </w:p>
        </w:tc>
        <w:tc>
          <w:tcPr>
            <w:tcW w:w="10507" w:type="dxa"/>
          </w:tcPr>
          <w:p w14:paraId="240F994C" w14:textId="27704F6B" w:rsidR="00360F66" w:rsidRPr="00381E08" w:rsidRDefault="00360F66" w:rsidP="00FC0610">
            <w:pPr>
              <w:numPr>
                <w:ilvl w:val="2"/>
                <w:numId w:val="30"/>
              </w:numPr>
              <w:jc w:val="left"/>
              <w:rPr>
                <w:kern w:val="22"/>
                <w:sz w:val="20"/>
                <w:szCs w:val="20"/>
              </w:rPr>
            </w:pPr>
            <w:r w:rsidRPr="00381E08">
              <w:rPr>
                <w:kern w:val="22"/>
                <w:sz w:val="20"/>
                <w:szCs w:val="20"/>
              </w:rPr>
              <w:t xml:space="preserve">Facilitate </w:t>
            </w:r>
            <w:r w:rsidRPr="00A271FF">
              <w:rPr>
                <w:kern w:val="22"/>
                <w:sz w:val="20"/>
                <w:szCs w:val="20"/>
              </w:rPr>
              <w:t>process</w:t>
            </w:r>
            <w:r w:rsidR="00C33432" w:rsidRPr="00372A69">
              <w:rPr>
                <w:kern w:val="22"/>
                <w:sz w:val="20"/>
                <w:szCs w:val="20"/>
              </w:rPr>
              <w:t>es</w:t>
            </w:r>
            <w:r w:rsidRPr="00A271FF">
              <w:rPr>
                <w:kern w:val="22"/>
                <w:sz w:val="20"/>
                <w:szCs w:val="20"/>
              </w:rPr>
              <w:t xml:space="preserve"> to improve </w:t>
            </w:r>
            <w:r w:rsidR="00D87D39" w:rsidRPr="00A271FF">
              <w:rPr>
                <w:kern w:val="22"/>
                <w:sz w:val="20"/>
                <w:szCs w:val="20"/>
              </w:rPr>
              <w:t>p</w:t>
            </w:r>
            <w:r w:rsidRPr="00A271FF">
              <w:rPr>
                <w:kern w:val="22"/>
                <w:sz w:val="20"/>
                <w:szCs w:val="20"/>
              </w:rPr>
              <w:t>rocedures</w:t>
            </w:r>
            <w:r w:rsidR="009C7496" w:rsidRPr="00372A69">
              <w:rPr>
                <w:kern w:val="22"/>
                <w:sz w:val="20"/>
                <w:szCs w:val="20"/>
              </w:rPr>
              <w:t>,</w:t>
            </w:r>
            <w:r w:rsidRPr="00A271FF">
              <w:rPr>
                <w:kern w:val="22"/>
                <w:sz w:val="20"/>
                <w:szCs w:val="20"/>
              </w:rPr>
              <w:t xml:space="preserve"> including through reviews and organized consultations </w:t>
            </w:r>
            <w:r w:rsidR="009C7496" w:rsidRPr="00372A69">
              <w:rPr>
                <w:kern w:val="22"/>
                <w:sz w:val="20"/>
                <w:szCs w:val="20"/>
              </w:rPr>
              <w:t xml:space="preserve">of </w:t>
            </w:r>
            <w:r w:rsidRPr="00A271FF">
              <w:rPr>
                <w:kern w:val="22"/>
                <w:sz w:val="20"/>
                <w:szCs w:val="20"/>
              </w:rPr>
              <w:t xml:space="preserve">stakeholders to ensure </w:t>
            </w:r>
            <w:r w:rsidR="009C7496" w:rsidRPr="00372A69">
              <w:rPr>
                <w:kern w:val="22"/>
                <w:sz w:val="20"/>
                <w:szCs w:val="20"/>
              </w:rPr>
              <w:t xml:space="preserve">that </w:t>
            </w:r>
            <w:r w:rsidRPr="00A271FF">
              <w:rPr>
                <w:kern w:val="22"/>
                <w:sz w:val="20"/>
                <w:szCs w:val="20"/>
              </w:rPr>
              <w:t xml:space="preserve">procedures </w:t>
            </w:r>
            <w:r w:rsidR="00FC0610" w:rsidRPr="00372A69">
              <w:rPr>
                <w:kern w:val="22"/>
                <w:sz w:val="20"/>
                <w:szCs w:val="20"/>
              </w:rPr>
              <w:t xml:space="preserve">for access and benefit-sharing </w:t>
            </w:r>
            <w:r w:rsidRPr="00A271FF">
              <w:rPr>
                <w:kern w:val="22"/>
                <w:sz w:val="20"/>
                <w:szCs w:val="20"/>
              </w:rPr>
              <w:t xml:space="preserve">are practical, </w:t>
            </w:r>
            <w:proofErr w:type="gramStart"/>
            <w:r w:rsidRPr="00A271FF">
              <w:rPr>
                <w:kern w:val="22"/>
                <w:sz w:val="20"/>
                <w:szCs w:val="20"/>
              </w:rPr>
              <w:t>usable</w:t>
            </w:r>
            <w:proofErr w:type="gramEnd"/>
            <w:r w:rsidRPr="00A271FF">
              <w:rPr>
                <w:kern w:val="22"/>
                <w:sz w:val="20"/>
                <w:szCs w:val="20"/>
              </w:rPr>
              <w:t xml:space="preserve"> </w:t>
            </w:r>
            <w:r w:rsidR="0078382A" w:rsidRPr="00372A69">
              <w:rPr>
                <w:kern w:val="22"/>
                <w:sz w:val="20"/>
                <w:szCs w:val="20"/>
              </w:rPr>
              <w:t xml:space="preserve">and </w:t>
            </w:r>
            <w:r w:rsidRPr="00A271FF">
              <w:rPr>
                <w:kern w:val="22"/>
                <w:sz w:val="20"/>
                <w:szCs w:val="20"/>
              </w:rPr>
              <w:t>user-friendly and address the concerns of users and providers</w:t>
            </w:r>
            <w:r w:rsidR="0078382A" w:rsidRPr="00372A69">
              <w:rPr>
                <w:kern w:val="22"/>
                <w:sz w:val="20"/>
                <w:szCs w:val="20"/>
              </w:rPr>
              <w:t>,</w:t>
            </w:r>
            <w:r w:rsidRPr="00381E08">
              <w:rPr>
                <w:kern w:val="22"/>
                <w:sz w:val="20"/>
                <w:szCs w:val="20"/>
              </w:rPr>
              <w:t xml:space="preserve"> including the business sector and research community</w:t>
            </w:r>
            <w:r w:rsidR="0078382A" w:rsidRPr="00372A69">
              <w:rPr>
                <w:kern w:val="22"/>
                <w:sz w:val="20"/>
                <w:szCs w:val="20"/>
              </w:rPr>
              <w:t>,</w:t>
            </w:r>
            <w:r w:rsidRPr="00381E08">
              <w:rPr>
                <w:kern w:val="22"/>
                <w:sz w:val="20"/>
                <w:szCs w:val="20"/>
              </w:rPr>
              <w:t xml:space="preserve"> </w:t>
            </w:r>
            <w:r w:rsidR="0078382A" w:rsidRPr="00372A69">
              <w:rPr>
                <w:kern w:val="22"/>
                <w:sz w:val="20"/>
                <w:szCs w:val="20"/>
              </w:rPr>
              <w:t xml:space="preserve">regarding </w:t>
            </w:r>
            <w:r w:rsidRPr="00381E08">
              <w:rPr>
                <w:kern w:val="22"/>
                <w:sz w:val="20"/>
                <w:szCs w:val="20"/>
              </w:rPr>
              <w:t xml:space="preserve">the development of </w:t>
            </w:r>
            <w:r w:rsidR="00FC0610" w:rsidRPr="00372A69">
              <w:rPr>
                <w:kern w:val="22"/>
                <w:sz w:val="20"/>
                <w:szCs w:val="20"/>
              </w:rPr>
              <w:t xml:space="preserve">such </w:t>
            </w:r>
            <w:r w:rsidRPr="00381E08">
              <w:rPr>
                <w:kern w:val="22"/>
                <w:sz w:val="20"/>
                <w:szCs w:val="20"/>
              </w:rPr>
              <w:t>procedures</w:t>
            </w:r>
            <w:r w:rsidR="00FC0610" w:rsidRPr="00372A69">
              <w:rPr>
                <w:kern w:val="22"/>
                <w:sz w:val="20"/>
                <w:szCs w:val="20"/>
              </w:rPr>
              <w:t>.</w:t>
            </w:r>
          </w:p>
          <w:p w14:paraId="0578C2DE" w14:textId="0CCAE5CC" w:rsidR="00360F66" w:rsidRPr="00A271FF" w:rsidRDefault="00360F66" w:rsidP="00A271FF">
            <w:pPr>
              <w:numPr>
                <w:ilvl w:val="2"/>
                <w:numId w:val="30"/>
              </w:numPr>
              <w:jc w:val="left"/>
              <w:rPr>
                <w:kern w:val="22"/>
                <w:sz w:val="20"/>
                <w:szCs w:val="20"/>
              </w:rPr>
            </w:pPr>
            <w:r w:rsidRPr="00A271FF">
              <w:rPr>
                <w:kern w:val="22"/>
                <w:sz w:val="20"/>
                <w:szCs w:val="20"/>
              </w:rPr>
              <w:t xml:space="preserve">Support </w:t>
            </w:r>
            <w:r w:rsidR="00895C7F" w:rsidRPr="00372A69">
              <w:rPr>
                <w:kern w:val="22"/>
                <w:sz w:val="20"/>
                <w:szCs w:val="20"/>
              </w:rPr>
              <w:t xml:space="preserve">the </w:t>
            </w:r>
            <w:r w:rsidRPr="00A271FF">
              <w:rPr>
                <w:kern w:val="22"/>
                <w:sz w:val="20"/>
                <w:szCs w:val="20"/>
              </w:rPr>
              <w:t xml:space="preserve">development of tools and capacity for processes to be responsive, </w:t>
            </w:r>
            <w:proofErr w:type="gramStart"/>
            <w:r w:rsidRPr="00A271FF">
              <w:rPr>
                <w:kern w:val="22"/>
                <w:sz w:val="20"/>
                <w:szCs w:val="20"/>
              </w:rPr>
              <w:t>functional</w:t>
            </w:r>
            <w:proofErr w:type="gramEnd"/>
            <w:r w:rsidRPr="00A271FF">
              <w:rPr>
                <w:kern w:val="22"/>
                <w:sz w:val="20"/>
                <w:szCs w:val="20"/>
              </w:rPr>
              <w:t xml:space="preserve"> and effective at addressing and processing </w:t>
            </w:r>
            <w:r w:rsidR="002842CB" w:rsidRPr="00372A69">
              <w:rPr>
                <w:kern w:val="22"/>
                <w:sz w:val="20"/>
                <w:szCs w:val="20"/>
              </w:rPr>
              <w:t xml:space="preserve">access and benefit-sharing </w:t>
            </w:r>
            <w:r w:rsidRPr="00A271FF">
              <w:rPr>
                <w:kern w:val="22"/>
                <w:sz w:val="20"/>
                <w:szCs w:val="20"/>
              </w:rPr>
              <w:t>requests from users</w:t>
            </w:r>
            <w:r w:rsidR="00080E6B" w:rsidRPr="00372A69">
              <w:rPr>
                <w:kern w:val="22"/>
                <w:sz w:val="20"/>
                <w:szCs w:val="20"/>
              </w:rPr>
              <w:t>.</w:t>
            </w:r>
          </w:p>
          <w:p w14:paraId="04D8725A" w14:textId="5EDE84D2" w:rsidR="00360F66" w:rsidRPr="00A271FF" w:rsidRDefault="00360F66" w:rsidP="00A271FF">
            <w:pPr>
              <w:numPr>
                <w:ilvl w:val="2"/>
                <w:numId w:val="30"/>
              </w:numPr>
              <w:jc w:val="left"/>
              <w:rPr>
                <w:kern w:val="22"/>
                <w:sz w:val="20"/>
                <w:szCs w:val="20"/>
              </w:rPr>
            </w:pPr>
            <w:r w:rsidRPr="00A271FF">
              <w:rPr>
                <w:kern w:val="22"/>
                <w:sz w:val="20"/>
                <w:szCs w:val="20"/>
              </w:rPr>
              <w:t xml:space="preserve">Support awareness-raising </w:t>
            </w:r>
            <w:r w:rsidR="00895C7F" w:rsidRPr="00372A69">
              <w:rPr>
                <w:kern w:val="22"/>
                <w:sz w:val="20"/>
                <w:szCs w:val="20"/>
              </w:rPr>
              <w:t xml:space="preserve">efforts </w:t>
            </w:r>
            <w:r w:rsidRPr="00A271FF">
              <w:rPr>
                <w:kern w:val="22"/>
                <w:sz w:val="20"/>
                <w:szCs w:val="20"/>
              </w:rPr>
              <w:t xml:space="preserve">for users to understand and comply with procedures and obligations related to </w:t>
            </w:r>
            <w:r w:rsidR="002842CB" w:rsidRPr="00A271FF">
              <w:rPr>
                <w:kern w:val="22"/>
                <w:sz w:val="20"/>
                <w:szCs w:val="20"/>
              </w:rPr>
              <w:t>access</w:t>
            </w:r>
            <w:r w:rsidR="002842CB" w:rsidRPr="00372A69">
              <w:rPr>
                <w:kern w:val="22"/>
                <w:sz w:val="20"/>
                <w:szCs w:val="20"/>
              </w:rPr>
              <w:t xml:space="preserve"> and benefit</w:t>
            </w:r>
            <w:r w:rsidR="008D5804" w:rsidRPr="00372A69">
              <w:rPr>
                <w:kern w:val="22"/>
                <w:sz w:val="20"/>
                <w:szCs w:val="20"/>
              </w:rPr>
              <w:noBreakHyphen/>
            </w:r>
            <w:r w:rsidR="002842CB" w:rsidRPr="00372A69">
              <w:rPr>
                <w:kern w:val="22"/>
                <w:sz w:val="20"/>
                <w:szCs w:val="20"/>
              </w:rPr>
              <w:t>sharing</w:t>
            </w:r>
            <w:r w:rsidR="00080E6B" w:rsidRPr="00372A69">
              <w:rPr>
                <w:kern w:val="22"/>
                <w:sz w:val="20"/>
                <w:szCs w:val="20"/>
              </w:rPr>
              <w:t>.</w:t>
            </w:r>
          </w:p>
          <w:p w14:paraId="7EA7A6E8" w14:textId="5038FDDF" w:rsidR="00360F66" w:rsidRPr="00381E08" w:rsidRDefault="00360F66" w:rsidP="00A271FF">
            <w:pPr>
              <w:numPr>
                <w:ilvl w:val="2"/>
                <w:numId w:val="30"/>
              </w:numPr>
              <w:jc w:val="left"/>
              <w:rPr>
                <w:kern w:val="22"/>
                <w:sz w:val="20"/>
                <w:szCs w:val="20"/>
              </w:rPr>
            </w:pPr>
            <w:r w:rsidRPr="00A271FF">
              <w:rPr>
                <w:kern w:val="22"/>
                <w:sz w:val="20"/>
                <w:szCs w:val="20"/>
              </w:rPr>
              <w:t>Ensure</w:t>
            </w:r>
            <w:r w:rsidR="00327D57" w:rsidRPr="00372A69">
              <w:rPr>
                <w:kern w:val="22"/>
                <w:sz w:val="20"/>
                <w:szCs w:val="20"/>
              </w:rPr>
              <w:t xml:space="preserve"> that</w:t>
            </w:r>
            <w:r w:rsidRPr="00A271FF">
              <w:rPr>
                <w:kern w:val="22"/>
                <w:sz w:val="20"/>
                <w:szCs w:val="20"/>
              </w:rPr>
              <w:t xml:space="preserve"> </w:t>
            </w:r>
            <w:r w:rsidR="00901C4D" w:rsidRPr="00372A69">
              <w:rPr>
                <w:kern w:val="22"/>
                <w:sz w:val="20"/>
                <w:szCs w:val="20"/>
              </w:rPr>
              <w:t xml:space="preserve">access and benefit-sharing </w:t>
            </w:r>
            <w:r w:rsidRPr="00A271FF">
              <w:rPr>
                <w:kern w:val="22"/>
                <w:sz w:val="20"/>
                <w:szCs w:val="20"/>
              </w:rPr>
              <w:t xml:space="preserve">processes are functioning efficiently to manage </w:t>
            </w:r>
            <w:r w:rsidR="00B82B7C" w:rsidRPr="00372A69">
              <w:rPr>
                <w:kern w:val="22"/>
                <w:sz w:val="20"/>
                <w:szCs w:val="20"/>
              </w:rPr>
              <w:t xml:space="preserve">related </w:t>
            </w:r>
            <w:r w:rsidRPr="00A271FF">
              <w:rPr>
                <w:kern w:val="22"/>
                <w:sz w:val="20"/>
                <w:szCs w:val="20"/>
              </w:rPr>
              <w:t>requests</w:t>
            </w:r>
            <w:r w:rsidR="00080E6B" w:rsidRPr="00372A69">
              <w:rPr>
                <w:kern w:val="22"/>
                <w:sz w:val="20"/>
                <w:szCs w:val="20"/>
              </w:rPr>
              <w:t>.</w:t>
            </w:r>
            <w:r w:rsidRPr="00A271FF">
              <w:rPr>
                <w:kern w:val="22"/>
                <w:sz w:val="20"/>
                <w:szCs w:val="20"/>
              </w:rPr>
              <w:t xml:space="preserve"> </w:t>
            </w:r>
          </w:p>
          <w:p w14:paraId="00BB05AD" w14:textId="11817824" w:rsidR="00360F66" w:rsidRPr="00372A69" w:rsidRDefault="00360F66" w:rsidP="00A271FF">
            <w:pPr>
              <w:numPr>
                <w:ilvl w:val="2"/>
                <w:numId w:val="30"/>
              </w:numPr>
              <w:jc w:val="left"/>
              <w:rPr>
                <w:kern w:val="22"/>
                <w:sz w:val="20"/>
                <w:szCs w:val="20"/>
              </w:rPr>
            </w:pPr>
            <w:r w:rsidRPr="00381E08">
              <w:rPr>
                <w:kern w:val="22"/>
                <w:sz w:val="20"/>
                <w:szCs w:val="20"/>
              </w:rPr>
              <w:t xml:space="preserve">Provide technical assistance to </w:t>
            </w:r>
            <w:r w:rsidR="00B82B7C" w:rsidRPr="00372A69">
              <w:rPr>
                <w:kern w:val="22"/>
                <w:sz w:val="20"/>
                <w:szCs w:val="20"/>
              </w:rPr>
              <w:t>n</w:t>
            </w:r>
            <w:r w:rsidRPr="00372A69">
              <w:rPr>
                <w:kern w:val="22"/>
                <w:sz w:val="20"/>
                <w:szCs w:val="20"/>
              </w:rPr>
              <w:t xml:space="preserve">ational </w:t>
            </w:r>
            <w:r w:rsidR="00B82B7C" w:rsidRPr="00372A69">
              <w:rPr>
                <w:kern w:val="22"/>
                <w:sz w:val="20"/>
                <w:szCs w:val="20"/>
              </w:rPr>
              <w:t>f</w:t>
            </w:r>
            <w:r w:rsidRPr="00372A69">
              <w:rPr>
                <w:kern w:val="22"/>
                <w:sz w:val="20"/>
                <w:szCs w:val="20"/>
              </w:rPr>
              <w:t xml:space="preserve">ocal </w:t>
            </w:r>
            <w:r w:rsidR="00B82B7C" w:rsidRPr="00372A69">
              <w:rPr>
                <w:kern w:val="22"/>
                <w:sz w:val="20"/>
                <w:szCs w:val="20"/>
              </w:rPr>
              <w:t>p</w:t>
            </w:r>
            <w:r w:rsidRPr="00372A69">
              <w:rPr>
                <w:kern w:val="22"/>
                <w:sz w:val="20"/>
                <w:szCs w:val="20"/>
              </w:rPr>
              <w:t xml:space="preserve">oints and </w:t>
            </w:r>
            <w:r w:rsidR="00B82B7C" w:rsidRPr="00372A69">
              <w:rPr>
                <w:kern w:val="22"/>
                <w:sz w:val="20"/>
                <w:szCs w:val="20"/>
              </w:rPr>
              <w:t>p</w:t>
            </w:r>
            <w:r w:rsidRPr="00372A69">
              <w:rPr>
                <w:kern w:val="22"/>
                <w:sz w:val="20"/>
                <w:szCs w:val="20"/>
              </w:rPr>
              <w:t xml:space="preserve">ublishing </w:t>
            </w:r>
            <w:r w:rsidR="00B82B7C" w:rsidRPr="00372A69">
              <w:rPr>
                <w:kern w:val="22"/>
                <w:sz w:val="20"/>
                <w:szCs w:val="20"/>
              </w:rPr>
              <w:t>a</w:t>
            </w:r>
            <w:r w:rsidRPr="00372A69">
              <w:rPr>
                <w:kern w:val="22"/>
                <w:sz w:val="20"/>
                <w:szCs w:val="20"/>
              </w:rPr>
              <w:t xml:space="preserve">uthorities to support the publication of </w:t>
            </w:r>
            <w:r w:rsidRPr="00381E08">
              <w:rPr>
                <w:kern w:val="22"/>
                <w:sz w:val="20"/>
                <w:szCs w:val="20"/>
              </w:rPr>
              <w:t xml:space="preserve">procedures </w:t>
            </w:r>
            <w:r w:rsidR="007D41FB" w:rsidRPr="00372A69">
              <w:rPr>
                <w:kern w:val="22"/>
                <w:sz w:val="20"/>
                <w:szCs w:val="20"/>
              </w:rPr>
              <w:t>o</w:t>
            </w:r>
            <w:r w:rsidRPr="00372A69">
              <w:rPr>
                <w:kern w:val="22"/>
                <w:sz w:val="20"/>
                <w:szCs w:val="20"/>
              </w:rPr>
              <w:t xml:space="preserve">n the </w:t>
            </w:r>
            <w:r w:rsidR="00CC4AF9" w:rsidRPr="00372A69">
              <w:rPr>
                <w:kern w:val="22"/>
                <w:sz w:val="20"/>
                <w:szCs w:val="20"/>
              </w:rPr>
              <w:t xml:space="preserve">Access and Benefit-sharing </w:t>
            </w:r>
            <w:r w:rsidRPr="00372A69">
              <w:rPr>
                <w:kern w:val="22"/>
                <w:sz w:val="20"/>
                <w:szCs w:val="20"/>
              </w:rPr>
              <w:t>Clearing House</w:t>
            </w:r>
            <w:r w:rsidR="007D41FB" w:rsidRPr="00372A69">
              <w:rPr>
                <w:kern w:val="22"/>
                <w:sz w:val="20"/>
                <w:szCs w:val="20"/>
              </w:rPr>
              <w:t xml:space="preserve"> platform</w:t>
            </w:r>
            <w:r w:rsidR="00080E6B" w:rsidRPr="00372A69">
              <w:rPr>
                <w:kern w:val="22"/>
                <w:sz w:val="20"/>
                <w:szCs w:val="20"/>
              </w:rPr>
              <w:t>.</w:t>
            </w:r>
          </w:p>
          <w:p w14:paraId="21D566D6" w14:textId="7C646AAD" w:rsidR="00360F66" w:rsidRPr="00372A69" w:rsidRDefault="00360F66" w:rsidP="00A271FF">
            <w:pPr>
              <w:numPr>
                <w:ilvl w:val="2"/>
                <w:numId w:val="30"/>
              </w:numPr>
              <w:jc w:val="left"/>
              <w:rPr>
                <w:kern w:val="22"/>
                <w:sz w:val="20"/>
                <w:szCs w:val="20"/>
              </w:rPr>
            </w:pPr>
            <w:r w:rsidRPr="00381E08">
              <w:rPr>
                <w:kern w:val="22"/>
                <w:sz w:val="20"/>
                <w:szCs w:val="20"/>
              </w:rPr>
              <w:t xml:space="preserve">Facilitate the sharing of experiences among </w:t>
            </w:r>
            <w:r w:rsidRPr="00372A69">
              <w:rPr>
                <w:kern w:val="22"/>
                <w:sz w:val="20"/>
                <w:szCs w:val="20"/>
              </w:rPr>
              <w:t xml:space="preserve">Parties </w:t>
            </w:r>
            <w:r w:rsidRPr="00A271FF">
              <w:rPr>
                <w:kern w:val="22"/>
                <w:sz w:val="20"/>
                <w:szCs w:val="20"/>
              </w:rPr>
              <w:t xml:space="preserve">to support </w:t>
            </w:r>
            <w:r w:rsidRPr="00372A69">
              <w:rPr>
                <w:kern w:val="22"/>
                <w:sz w:val="20"/>
                <w:szCs w:val="20"/>
              </w:rPr>
              <w:t>the establishment</w:t>
            </w:r>
            <w:r w:rsidRPr="00A271FF">
              <w:rPr>
                <w:kern w:val="22"/>
                <w:sz w:val="20"/>
                <w:szCs w:val="20"/>
              </w:rPr>
              <w:t>, standardization</w:t>
            </w:r>
            <w:r w:rsidRPr="00372A69">
              <w:rPr>
                <w:kern w:val="22"/>
                <w:sz w:val="20"/>
                <w:szCs w:val="20"/>
              </w:rPr>
              <w:t xml:space="preserve"> and use of </w:t>
            </w:r>
            <w:r w:rsidR="002842CB" w:rsidRPr="00372A69">
              <w:rPr>
                <w:kern w:val="22"/>
                <w:sz w:val="20"/>
                <w:szCs w:val="20"/>
              </w:rPr>
              <w:t xml:space="preserve">access and benefit-sharing </w:t>
            </w:r>
            <w:r w:rsidRPr="00381E08">
              <w:rPr>
                <w:kern w:val="22"/>
                <w:sz w:val="20"/>
                <w:szCs w:val="20"/>
              </w:rPr>
              <w:t>procedures</w:t>
            </w:r>
            <w:r w:rsidR="00080E6B" w:rsidRPr="00372A69">
              <w:rPr>
                <w:kern w:val="22"/>
                <w:sz w:val="20"/>
                <w:szCs w:val="20"/>
              </w:rPr>
              <w:t>.</w:t>
            </w:r>
          </w:p>
        </w:tc>
      </w:tr>
      <w:tr w:rsidR="00360F66" w:rsidRPr="00372A69" w14:paraId="0E037B05" w14:textId="77777777" w:rsidTr="00A271FF">
        <w:trPr>
          <w:tblHeader/>
          <w:jc w:val="center"/>
        </w:trPr>
        <w:tc>
          <w:tcPr>
            <w:tcW w:w="4248" w:type="dxa"/>
          </w:tcPr>
          <w:p w14:paraId="587FF0D9" w14:textId="70AEDCD2" w:rsidR="00360F66" w:rsidRPr="00A271FF" w:rsidRDefault="00A14A00" w:rsidP="00A271FF">
            <w:pPr>
              <w:tabs>
                <w:tab w:val="left" w:pos="449"/>
              </w:tabs>
              <w:ind w:left="24"/>
              <w:jc w:val="left"/>
              <w:rPr>
                <w:kern w:val="22"/>
                <w:sz w:val="20"/>
                <w:szCs w:val="20"/>
              </w:rPr>
            </w:pPr>
            <w:r w:rsidRPr="00372A69">
              <w:rPr>
                <w:kern w:val="22"/>
                <w:sz w:val="20"/>
                <w:szCs w:val="20"/>
              </w:rPr>
              <w:t xml:space="preserve">2.5. </w:t>
            </w:r>
            <w:r w:rsidR="00360F66" w:rsidRPr="00A271FF">
              <w:rPr>
                <w:kern w:val="22"/>
                <w:sz w:val="20"/>
                <w:szCs w:val="20"/>
              </w:rPr>
              <w:t>Compliance with domestic legislation or regulatory requirements is promoted</w:t>
            </w:r>
          </w:p>
        </w:tc>
        <w:tc>
          <w:tcPr>
            <w:tcW w:w="10507" w:type="dxa"/>
          </w:tcPr>
          <w:p w14:paraId="3F47A9FC" w14:textId="0EAC04D3" w:rsidR="00360F66" w:rsidRPr="00372A69" w:rsidRDefault="00360F66" w:rsidP="00A271FF">
            <w:pPr>
              <w:numPr>
                <w:ilvl w:val="2"/>
                <w:numId w:val="30"/>
              </w:numPr>
              <w:jc w:val="left"/>
              <w:rPr>
                <w:kern w:val="22"/>
                <w:sz w:val="20"/>
                <w:szCs w:val="20"/>
              </w:rPr>
            </w:pPr>
            <w:r w:rsidRPr="00381E08">
              <w:rPr>
                <w:kern w:val="22"/>
                <w:sz w:val="20"/>
                <w:szCs w:val="20"/>
              </w:rPr>
              <w:t>Carry out awareness</w:t>
            </w:r>
            <w:r w:rsidR="007D41FB" w:rsidRPr="00372A69">
              <w:rPr>
                <w:kern w:val="22"/>
                <w:sz w:val="20"/>
                <w:szCs w:val="20"/>
              </w:rPr>
              <w:t>-</w:t>
            </w:r>
            <w:r w:rsidRPr="00372A69">
              <w:rPr>
                <w:kern w:val="22"/>
                <w:sz w:val="20"/>
                <w:szCs w:val="20"/>
              </w:rPr>
              <w:t xml:space="preserve">raising </w:t>
            </w:r>
            <w:r w:rsidR="007D41FB" w:rsidRPr="00372A69">
              <w:rPr>
                <w:kern w:val="22"/>
                <w:sz w:val="20"/>
                <w:szCs w:val="20"/>
              </w:rPr>
              <w:t xml:space="preserve">activities </w:t>
            </w:r>
            <w:r w:rsidRPr="00372A69">
              <w:rPr>
                <w:kern w:val="22"/>
                <w:sz w:val="20"/>
                <w:szCs w:val="20"/>
              </w:rPr>
              <w:t>on compliance for potential users of genetic resource</w:t>
            </w:r>
            <w:r w:rsidRPr="00A271FF">
              <w:rPr>
                <w:kern w:val="22"/>
                <w:sz w:val="20"/>
                <w:szCs w:val="20"/>
              </w:rPr>
              <w:t>s</w:t>
            </w:r>
            <w:r w:rsidR="00AA39D7" w:rsidRPr="00A271FF">
              <w:rPr>
                <w:kern w:val="22"/>
                <w:sz w:val="20"/>
                <w:szCs w:val="20"/>
              </w:rPr>
              <w:t>,</w:t>
            </w:r>
            <w:r w:rsidRPr="00A271FF">
              <w:rPr>
                <w:kern w:val="22"/>
                <w:sz w:val="20"/>
                <w:szCs w:val="20"/>
              </w:rPr>
              <w:t xml:space="preserve"> including</w:t>
            </w:r>
            <w:r w:rsidR="00E66ADA" w:rsidRPr="00372A69">
              <w:rPr>
                <w:kern w:val="22"/>
                <w:sz w:val="20"/>
                <w:szCs w:val="20"/>
              </w:rPr>
              <w:t>,</w:t>
            </w:r>
            <w:r w:rsidRPr="00372A69">
              <w:rPr>
                <w:kern w:val="22"/>
                <w:sz w:val="20"/>
                <w:szCs w:val="20"/>
              </w:rPr>
              <w:t xml:space="preserve"> </w:t>
            </w:r>
            <w:r w:rsidR="00D87D39" w:rsidRPr="00372A69">
              <w:rPr>
                <w:kern w:val="22"/>
                <w:sz w:val="20"/>
                <w:szCs w:val="20"/>
              </w:rPr>
              <w:t>academi</w:t>
            </w:r>
            <w:r w:rsidR="00E66ADA" w:rsidRPr="00372A69">
              <w:rPr>
                <w:kern w:val="22"/>
                <w:sz w:val="20"/>
                <w:szCs w:val="20"/>
              </w:rPr>
              <w:t>a</w:t>
            </w:r>
            <w:r w:rsidR="00D87D39" w:rsidRPr="00372A69">
              <w:rPr>
                <w:kern w:val="22"/>
                <w:sz w:val="20"/>
                <w:szCs w:val="20"/>
              </w:rPr>
              <w:t xml:space="preserve">, </w:t>
            </w:r>
            <w:r w:rsidR="00E66ADA" w:rsidRPr="00372A69">
              <w:rPr>
                <w:kern w:val="22"/>
                <w:sz w:val="20"/>
                <w:szCs w:val="20"/>
              </w:rPr>
              <w:t xml:space="preserve">the </w:t>
            </w:r>
            <w:r w:rsidRPr="00381E08">
              <w:rPr>
                <w:kern w:val="22"/>
                <w:sz w:val="20"/>
                <w:szCs w:val="20"/>
              </w:rPr>
              <w:t>research</w:t>
            </w:r>
            <w:r w:rsidRPr="00A271FF">
              <w:rPr>
                <w:kern w:val="22"/>
                <w:sz w:val="20"/>
                <w:szCs w:val="20"/>
              </w:rPr>
              <w:t xml:space="preserve"> </w:t>
            </w:r>
            <w:proofErr w:type="gramStart"/>
            <w:r w:rsidRPr="00A271FF">
              <w:rPr>
                <w:kern w:val="22"/>
                <w:sz w:val="20"/>
                <w:szCs w:val="20"/>
              </w:rPr>
              <w:t>community</w:t>
            </w:r>
            <w:proofErr w:type="gramEnd"/>
            <w:r w:rsidRPr="00A271FF">
              <w:rPr>
                <w:kern w:val="22"/>
                <w:sz w:val="20"/>
                <w:szCs w:val="20"/>
              </w:rPr>
              <w:t xml:space="preserve"> </w:t>
            </w:r>
            <w:r w:rsidRPr="00372A69">
              <w:rPr>
                <w:kern w:val="22"/>
                <w:sz w:val="20"/>
                <w:szCs w:val="20"/>
              </w:rPr>
              <w:t xml:space="preserve">and </w:t>
            </w:r>
            <w:r w:rsidR="00E66ADA" w:rsidRPr="00372A69">
              <w:rPr>
                <w:kern w:val="22"/>
                <w:sz w:val="20"/>
                <w:szCs w:val="20"/>
              </w:rPr>
              <w:t xml:space="preserve">the </w:t>
            </w:r>
            <w:r w:rsidRPr="00372A69">
              <w:rPr>
                <w:kern w:val="22"/>
                <w:sz w:val="20"/>
                <w:szCs w:val="20"/>
              </w:rPr>
              <w:t>business</w:t>
            </w:r>
            <w:r w:rsidRPr="00A271FF">
              <w:rPr>
                <w:kern w:val="22"/>
                <w:sz w:val="20"/>
                <w:szCs w:val="20"/>
              </w:rPr>
              <w:t xml:space="preserve"> sector</w:t>
            </w:r>
            <w:r w:rsidR="00080E6B" w:rsidRPr="00372A69">
              <w:rPr>
                <w:kern w:val="22"/>
                <w:sz w:val="20"/>
                <w:szCs w:val="20"/>
              </w:rPr>
              <w:t>.</w:t>
            </w:r>
          </w:p>
          <w:p w14:paraId="3B50EEFB" w14:textId="0CC843C5" w:rsidR="00360F66" w:rsidRPr="00A271FF" w:rsidRDefault="00360F66" w:rsidP="00A271FF">
            <w:pPr>
              <w:numPr>
                <w:ilvl w:val="2"/>
                <w:numId w:val="30"/>
              </w:numPr>
              <w:jc w:val="left"/>
              <w:rPr>
                <w:kern w:val="22"/>
                <w:sz w:val="20"/>
                <w:szCs w:val="20"/>
              </w:rPr>
            </w:pPr>
            <w:r w:rsidRPr="00A271FF">
              <w:rPr>
                <w:kern w:val="22"/>
                <w:sz w:val="20"/>
                <w:szCs w:val="20"/>
              </w:rPr>
              <w:t xml:space="preserve">Ensure </w:t>
            </w:r>
            <w:r w:rsidR="00E66ADA" w:rsidRPr="00372A69">
              <w:rPr>
                <w:kern w:val="22"/>
                <w:sz w:val="20"/>
                <w:szCs w:val="20"/>
              </w:rPr>
              <w:t xml:space="preserve">that </w:t>
            </w:r>
            <w:r w:rsidR="002842CB" w:rsidRPr="00372A69">
              <w:rPr>
                <w:kern w:val="22"/>
                <w:sz w:val="20"/>
                <w:szCs w:val="20"/>
              </w:rPr>
              <w:t xml:space="preserve">access and benefit-sharing </w:t>
            </w:r>
            <w:r w:rsidRPr="00A271FF">
              <w:rPr>
                <w:kern w:val="22"/>
                <w:sz w:val="20"/>
                <w:szCs w:val="20"/>
              </w:rPr>
              <w:t xml:space="preserve">measures are published with clearly described key elements on the </w:t>
            </w:r>
            <w:r w:rsidR="00CC4AF9" w:rsidRPr="00372A69">
              <w:rPr>
                <w:kern w:val="22"/>
                <w:sz w:val="20"/>
                <w:szCs w:val="20"/>
              </w:rPr>
              <w:t>Access and Benefit</w:t>
            </w:r>
            <w:r w:rsidR="00CC4AF9" w:rsidRPr="00372A69">
              <w:rPr>
                <w:kern w:val="22"/>
                <w:sz w:val="20"/>
                <w:szCs w:val="20"/>
              </w:rPr>
              <w:noBreakHyphen/>
              <w:t xml:space="preserve">sharing </w:t>
            </w:r>
            <w:r w:rsidRPr="00A271FF">
              <w:rPr>
                <w:kern w:val="22"/>
                <w:sz w:val="20"/>
                <w:szCs w:val="20"/>
              </w:rPr>
              <w:t xml:space="preserve">Clearing-House </w:t>
            </w:r>
            <w:r w:rsidR="00E66ADA" w:rsidRPr="00372A69">
              <w:rPr>
                <w:kern w:val="22"/>
                <w:sz w:val="20"/>
                <w:szCs w:val="20"/>
              </w:rPr>
              <w:t xml:space="preserve">platform </w:t>
            </w:r>
            <w:r w:rsidRPr="00A271FF">
              <w:rPr>
                <w:kern w:val="22"/>
                <w:sz w:val="20"/>
                <w:szCs w:val="20"/>
              </w:rPr>
              <w:t>to facilitate understanding and compliance</w:t>
            </w:r>
            <w:r w:rsidR="00080E6B" w:rsidRPr="00372A69">
              <w:rPr>
                <w:kern w:val="22"/>
                <w:sz w:val="20"/>
                <w:szCs w:val="20"/>
              </w:rPr>
              <w:t>.</w:t>
            </w:r>
          </w:p>
          <w:p w14:paraId="2AECE322" w14:textId="1DBCC59A" w:rsidR="00360F66" w:rsidRPr="00A271FF" w:rsidRDefault="00360F66" w:rsidP="00A271FF">
            <w:pPr>
              <w:numPr>
                <w:ilvl w:val="2"/>
                <w:numId w:val="30"/>
              </w:numPr>
              <w:jc w:val="left"/>
              <w:rPr>
                <w:kern w:val="22"/>
                <w:sz w:val="20"/>
                <w:szCs w:val="20"/>
              </w:rPr>
            </w:pPr>
            <w:r w:rsidRPr="00A271FF">
              <w:rPr>
                <w:kern w:val="22"/>
                <w:sz w:val="20"/>
                <w:szCs w:val="20"/>
              </w:rPr>
              <w:t xml:space="preserve">Encourage and support communication </w:t>
            </w:r>
            <w:r w:rsidR="00AA086E" w:rsidRPr="00372A69">
              <w:rPr>
                <w:kern w:val="22"/>
                <w:sz w:val="20"/>
                <w:szCs w:val="20"/>
              </w:rPr>
              <w:t>among</w:t>
            </w:r>
            <w:r w:rsidR="00AA086E" w:rsidRPr="00A271FF">
              <w:rPr>
                <w:kern w:val="22"/>
                <w:sz w:val="20"/>
                <w:szCs w:val="20"/>
              </w:rPr>
              <w:t xml:space="preserve"> </w:t>
            </w:r>
            <w:r w:rsidRPr="00A271FF">
              <w:rPr>
                <w:kern w:val="22"/>
                <w:sz w:val="20"/>
                <w:szCs w:val="20"/>
              </w:rPr>
              <w:t>government authorities to improve relationships, build trust and cooperate in cases of non-compliance</w:t>
            </w:r>
            <w:r w:rsidR="00080E6B" w:rsidRPr="00372A69">
              <w:rPr>
                <w:kern w:val="22"/>
                <w:sz w:val="20"/>
                <w:szCs w:val="20"/>
              </w:rPr>
              <w:t>.</w:t>
            </w:r>
          </w:p>
          <w:p w14:paraId="5CD261EC" w14:textId="6DF562E9" w:rsidR="00360F66" w:rsidRPr="00372A69" w:rsidRDefault="00360F66" w:rsidP="00A271FF">
            <w:pPr>
              <w:numPr>
                <w:ilvl w:val="2"/>
                <w:numId w:val="30"/>
              </w:numPr>
              <w:jc w:val="left"/>
              <w:rPr>
                <w:sz w:val="20"/>
                <w:szCs w:val="20"/>
              </w:rPr>
            </w:pPr>
            <w:r w:rsidRPr="00381E08">
              <w:rPr>
                <w:kern w:val="22"/>
                <w:sz w:val="20"/>
                <w:szCs w:val="20"/>
              </w:rPr>
              <w:t>Document and dissemina</w:t>
            </w:r>
            <w:r w:rsidRPr="00372A69">
              <w:rPr>
                <w:kern w:val="22"/>
                <w:sz w:val="20"/>
                <w:szCs w:val="20"/>
              </w:rPr>
              <w:t xml:space="preserve">te case studies on good practices in enforcing and promoting compliance with </w:t>
            </w:r>
            <w:r w:rsidR="002842CB" w:rsidRPr="00372A69">
              <w:rPr>
                <w:kern w:val="22"/>
                <w:sz w:val="20"/>
                <w:szCs w:val="20"/>
              </w:rPr>
              <w:t>access and benefit</w:t>
            </w:r>
            <w:r w:rsidR="00901C4D" w:rsidRPr="00372A69">
              <w:rPr>
                <w:kern w:val="22"/>
                <w:sz w:val="20"/>
                <w:szCs w:val="20"/>
              </w:rPr>
              <w:noBreakHyphen/>
            </w:r>
            <w:r w:rsidR="002842CB" w:rsidRPr="00372A69">
              <w:rPr>
                <w:kern w:val="22"/>
                <w:sz w:val="20"/>
                <w:szCs w:val="20"/>
              </w:rPr>
              <w:t xml:space="preserve">sharing </w:t>
            </w:r>
            <w:r w:rsidRPr="00381E08">
              <w:rPr>
                <w:kern w:val="22"/>
                <w:sz w:val="20"/>
                <w:szCs w:val="20"/>
              </w:rPr>
              <w:t>measures</w:t>
            </w:r>
            <w:r w:rsidR="00080E6B" w:rsidRPr="00372A69">
              <w:rPr>
                <w:kern w:val="22"/>
                <w:sz w:val="20"/>
                <w:szCs w:val="20"/>
              </w:rPr>
              <w:t>.</w:t>
            </w:r>
          </w:p>
        </w:tc>
      </w:tr>
      <w:tr w:rsidR="00360F66" w:rsidRPr="00372A69" w14:paraId="52F5F971" w14:textId="77777777" w:rsidTr="00A271FF">
        <w:trPr>
          <w:tblHeader/>
          <w:jc w:val="center"/>
        </w:trPr>
        <w:tc>
          <w:tcPr>
            <w:tcW w:w="4248" w:type="dxa"/>
          </w:tcPr>
          <w:p w14:paraId="369331F4" w14:textId="6B7F81BD" w:rsidR="00360F66" w:rsidRPr="00372A69" w:rsidRDefault="00A14A00" w:rsidP="00A271FF">
            <w:pPr>
              <w:pStyle w:val="ListParagraph"/>
              <w:tabs>
                <w:tab w:val="left" w:pos="449"/>
              </w:tabs>
              <w:ind w:left="24"/>
              <w:jc w:val="left"/>
              <w:rPr>
                <w:kern w:val="22"/>
                <w:sz w:val="20"/>
                <w:szCs w:val="20"/>
              </w:rPr>
            </w:pPr>
            <w:r w:rsidRPr="00372A69">
              <w:rPr>
                <w:kern w:val="22"/>
                <w:sz w:val="20"/>
                <w:szCs w:val="20"/>
              </w:rPr>
              <w:t xml:space="preserve">2.6. </w:t>
            </w:r>
            <w:r w:rsidR="00360F66" w:rsidRPr="00381E08">
              <w:rPr>
                <w:kern w:val="22"/>
                <w:sz w:val="20"/>
                <w:szCs w:val="20"/>
              </w:rPr>
              <w:t>Regional model legislation is developed</w:t>
            </w:r>
          </w:p>
        </w:tc>
        <w:tc>
          <w:tcPr>
            <w:tcW w:w="10507" w:type="dxa"/>
          </w:tcPr>
          <w:p w14:paraId="47F02DE3" w14:textId="30D49E84" w:rsidR="00360F66" w:rsidRPr="00372A69" w:rsidRDefault="00360F66" w:rsidP="00A271FF">
            <w:pPr>
              <w:numPr>
                <w:ilvl w:val="2"/>
                <w:numId w:val="30"/>
              </w:numPr>
              <w:jc w:val="left"/>
              <w:rPr>
                <w:kern w:val="22"/>
                <w:sz w:val="20"/>
                <w:szCs w:val="20"/>
              </w:rPr>
            </w:pPr>
            <w:r w:rsidRPr="00381E08">
              <w:rPr>
                <w:kern w:val="22"/>
                <w:sz w:val="20"/>
                <w:szCs w:val="20"/>
              </w:rPr>
              <w:t xml:space="preserve">Provide </w:t>
            </w:r>
            <w:r w:rsidRPr="00372A69">
              <w:rPr>
                <w:kern w:val="22"/>
                <w:sz w:val="20"/>
                <w:szCs w:val="20"/>
              </w:rPr>
              <w:t xml:space="preserve">legal assistance to existing regional institutions, where appropriate, to draft model regional legislation and </w:t>
            </w:r>
            <w:r w:rsidRPr="00381E08">
              <w:rPr>
                <w:kern w:val="22"/>
                <w:sz w:val="20"/>
                <w:szCs w:val="20"/>
              </w:rPr>
              <w:t xml:space="preserve">regulations that can be adapted to </w:t>
            </w:r>
            <w:r w:rsidRPr="00372A69">
              <w:rPr>
                <w:kern w:val="22"/>
                <w:sz w:val="20"/>
                <w:szCs w:val="20"/>
              </w:rPr>
              <w:t xml:space="preserve">national </w:t>
            </w:r>
            <w:r w:rsidR="0083654E" w:rsidRPr="00372A69">
              <w:rPr>
                <w:kern w:val="22"/>
                <w:sz w:val="20"/>
                <w:szCs w:val="20"/>
              </w:rPr>
              <w:t>contexts</w:t>
            </w:r>
            <w:r w:rsidRPr="00372A69">
              <w:rPr>
                <w:kern w:val="22"/>
                <w:sz w:val="20"/>
                <w:szCs w:val="20"/>
              </w:rPr>
              <w:t>.</w:t>
            </w:r>
          </w:p>
          <w:p w14:paraId="641D4BE8" w14:textId="55BE1E74" w:rsidR="00360F66" w:rsidRPr="00372A69" w:rsidRDefault="00360F66" w:rsidP="00A271FF">
            <w:pPr>
              <w:numPr>
                <w:ilvl w:val="2"/>
                <w:numId w:val="30"/>
              </w:numPr>
              <w:jc w:val="left"/>
              <w:rPr>
                <w:kern w:val="22"/>
                <w:sz w:val="20"/>
                <w:szCs w:val="20"/>
              </w:rPr>
            </w:pPr>
            <w:r w:rsidRPr="00381E08">
              <w:rPr>
                <w:kern w:val="22"/>
                <w:sz w:val="20"/>
                <w:szCs w:val="20"/>
              </w:rPr>
              <w:t>Provi</w:t>
            </w:r>
            <w:r w:rsidRPr="00372A69">
              <w:rPr>
                <w:kern w:val="22"/>
                <w:sz w:val="20"/>
                <w:szCs w:val="20"/>
              </w:rPr>
              <w:t xml:space="preserve">de technical assistance to regional organizations for the development of guidelines to support </w:t>
            </w:r>
            <w:r w:rsidR="0083654E" w:rsidRPr="00372A69">
              <w:rPr>
                <w:kern w:val="22"/>
                <w:sz w:val="20"/>
                <w:szCs w:val="20"/>
              </w:rPr>
              <w:t xml:space="preserve">the </w:t>
            </w:r>
            <w:r w:rsidRPr="00372A69">
              <w:rPr>
                <w:kern w:val="22"/>
                <w:sz w:val="20"/>
                <w:szCs w:val="20"/>
              </w:rPr>
              <w:t xml:space="preserve">coherent </w:t>
            </w:r>
            <w:r w:rsidRPr="00381E08">
              <w:rPr>
                <w:kern w:val="22"/>
                <w:sz w:val="20"/>
                <w:szCs w:val="20"/>
              </w:rPr>
              <w:t>implementation of the Protocol at the national level</w:t>
            </w:r>
            <w:r w:rsidRPr="00372A69">
              <w:rPr>
                <w:kern w:val="22"/>
                <w:sz w:val="20"/>
                <w:szCs w:val="20"/>
              </w:rPr>
              <w:t>.</w:t>
            </w:r>
          </w:p>
        </w:tc>
      </w:tr>
    </w:tbl>
    <w:p w14:paraId="416F4F0C" w14:textId="77777777" w:rsidR="00360F66" w:rsidRPr="00381E08" w:rsidRDefault="00360F66" w:rsidP="00360F66"/>
    <w:tbl>
      <w:tblPr>
        <w:tblStyle w:val="TableGrid"/>
        <w:tblW w:w="14504" w:type="dxa"/>
        <w:tblInd w:w="-289" w:type="dxa"/>
        <w:tblLook w:val="04A0" w:firstRow="1" w:lastRow="0" w:firstColumn="1" w:lastColumn="0" w:noHBand="0" w:noVBand="1"/>
      </w:tblPr>
      <w:tblGrid>
        <w:gridCol w:w="4154"/>
        <w:gridCol w:w="10350"/>
      </w:tblGrid>
      <w:tr w:rsidR="00360F66" w:rsidRPr="00372A69" w14:paraId="2BE34F7D" w14:textId="77777777" w:rsidTr="00A271FF">
        <w:tc>
          <w:tcPr>
            <w:tcW w:w="14504" w:type="dxa"/>
            <w:gridSpan w:val="2"/>
          </w:tcPr>
          <w:p w14:paraId="1CF631DB" w14:textId="7C3A6E2E" w:rsidR="00360F66" w:rsidRPr="00381E08" w:rsidRDefault="00360F66" w:rsidP="00A271FF">
            <w:pPr>
              <w:spacing w:before="120" w:after="120"/>
              <w:rPr>
                <w:b/>
                <w:bCs/>
              </w:rPr>
            </w:pPr>
            <w:r w:rsidRPr="00381E08">
              <w:rPr>
                <w:b/>
                <w:bCs/>
              </w:rPr>
              <w:t xml:space="preserve">Outcome area 3: </w:t>
            </w:r>
            <w:r w:rsidR="00800F4A" w:rsidRPr="00372A69">
              <w:rPr>
                <w:b/>
                <w:bCs/>
              </w:rPr>
              <w:t>s</w:t>
            </w:r>
            <w:r w:rsidRPr="00372A69">
              <w:rPr>
                <w:b/>
                <w:bCs/>
              </w:rPr>
              <w:t>trengthened capacity to negotiate mutually agreed terms</w:t>
            </w:r>
          </w:p>
        </w:tc>
      </w:tr>
      <w:tr w:rsidR="00360F66" w:rsidRPr="00372A69" w14:paraId="62FD36E1" w14:textId="77777777" w:rsidTr="00A271FF">
        <w:tc>
          <w:tcPr>
            <w:tcW w:w="4154" w:type="dxa"/>
          </w:tcPr>
          <w:p w14:paraId="4A6D3957" w14:textId="77777777" w:rsidR="00360F66" w:rsidRPr="00372A69" w:rsidRDefault="00360F66">
            <w:pPr>
              <w:rPr>
                <w:b/>
                <w:bCs/>
                <w:sz w:val="20"/>
                <w:szCs w:val="20"/>
              </w:rPr>
            </w:pPr>
            <w:r w:rsidRPr="00381E08">
              <w:rPr>
                <w:b/>
                <w:bCs/>
                <w:sz w:val="20"/>
                <w:szCs w:val="20"/>
              </w:rPr>
              <w:t>Outputs</w:t>
            </w:r>
          </w:p>
        </w:tc>
        <w:tc>
          <w:tcPr>
            <w:tcW w:w="10350" w:type="dxa"/>
          </w:tcPr>
          <w:p w14:paraId="5B3D8AA8" w14:textId="77777777" w:rsidR="00360F66" w:rsidRPr="00372A69" w:rsidRDefault="00360F66">
            <w:r w:rsidRPr="00381E08">
              <w:rPr>
                <w:b/>
                <w:bCs/>
                <w:kern w:val="22"/>
                <w:sz w:val="20"/>
                <w:szCs w:val="20"/>
              </w:rPr>
              <w:t>Indicative capacity-building and development activities</w:t>
            </w:r>
          </w:p>
        </w:tc>
      </w:tr>
      <w:tr w:rsidR="00360F66" w:rsidRPr="00372A69" w14:paraId="15630E78" w14:textId="77777777" w:rsidTr="00A271FF">
        <w:tc>
          <w:tcPr>
            <w:tcW w:w="4154" w:type="dxa"/>
          </w:tcPr>
          <w:p w14:paraId="272F4C80" w14:textId="20A37F6F" w:rsidR="00360F66" w:rsidRPr="00372A69" w:rsidRDefault="00360F66" w:rsidP="00A271FF">
            <w:pPr>
              <w:tabs>
                <w:tab w:val="left" w:pos="456"/>
              </w:tabs>
              <w:jc w:val="left"/>
              <w:rPr>
                <w:kern w:val="22"/>
                <w:sz w:val="20"/>
                <w:szCs w:val="20"/>
              </w:rPr>
            </w:pPr>
            <w:r w:rsidRPr="00381E08">
              <w:rPr>
                <w:kern w:val="22"/>
                <w:sz w:val="20"/>
                <w:szCs w:val="20"/>
              </w:rPr>
              <w:t>3.1</w:t>
            </w:r>
            <w:r w:rsidR="00A14A00" w:rsidRPr="00372A69">
              <w:rPr>
                <w:kern w:val="22"/>
                <w:sz w:val="20"/>
                <w:szCs w:val="20"/>
              </w:rPr>
              <w:t xml:space="preserve">. </w:t>
            </w:r>
            <w:r w:rsidR="003E466B" w:rsidRPr="00372A69">
              <w:rPr>
                <w:kern w:val="22"/>
                <w:sz w:val="20"/>
                <w:szCs w:val="20"/>
              </w:rPr>
              <w:t>Access and benefit-sharing</w:t>
            </w:r>
            <w:r w:rsidRPr="00372A69">
              <w:rPr>
                <w:kern w:val="22"/>
                <w:sz w:val="20"/>
                <w:szCs w:val="20"/>
              </w:rPr>
              <w:t xml:space="preserve"> agreements </w:t>
            </w:r>
            <w:r w:rsidRPr="00381E08">
              <w:rPr>
                <w:kern w:val="22"/>
                <w:sz w:val="20"/>
                <w:szCs w:val="20"/>
              </w:rPr>
              <w:t>are developed and implemented</w:t>
            </w:r>
          </w:p>
        </w:tc>
        <w:tc>
          <w:tcPr>
            <w:tcW w:w="10350" w:type="dxa"/>
          </w:tcPr>
          <w:p w14:paraId="5C96A084" w14:textId="69225925" w:rsidR="00360F66" w:rsidRPr="00381E08" w:rsidRDefault="00360F66" w:rsidP="00A271FF">
            <w:pPr>
              <w:numPr>
                <w:ilvl w:val="2"/>
                <w:numId w:val="30"/>
              </w:numPr>
              <w:jc w:val="left"/>
              <w:rPr>
                <w:kern w:val="22"/>
                <w:sz w:val="20"/>
                <w:szCs w:val="20"/>
              </w:rPr>
            </w:pPr>
            <w:r w:rsidRPr="00381E08">
              <w:rPr>
                <w:kern w:val="22"/>
                <w:sz w:val="20"/>
                <w:szCs w:val="20"/>
              </w:rPr>
              <w:t>Organize workshops for government officials and indigenous peoples and local communit</w:t>
            </w:r>
            <w:r w:rsidRPr="00372A69">
              <w:rPr>
                <w:kern w:val="22"/>
                <w:sz w:val="20"/>
                <w:szCs w:val="20"/>
              </w:rPr>
              <w:t xml:space="preserve">ies on </w:t>
            </w:r>
            <w:r w:rsidR="00F4285D" w:rsidRPr="00372A69">
              <w:rPr>
                <w:kern w:val="22"/>
                <w:sz w:val="20"/>
                <w:szCs w:val="20"/>
              </w:rPr>
              <w:t xml:space="preserve">the </w:t>
            </w:r>
            <w:r w:rsidRPr="00372A69">
              <w:rPr>
                <w:kern w:val="22"/>
                <w:sz w:val="20"/>
                <w:szCs w:val="20"/>
              </w:rPr>
              <w:t xml:space="preserve">negotiation of </w:t>
            </w:r>
            <w:r w:rsidR="009347A7" w:rsidRPr="00372A69">
              <w:rPr>
                <w:kern w:val="22"/>
                <w:sz w:val="20"/>
                <w:szCs w:val="20"/>
              </w:rPr>
              <w:t>mutually agreed terms</w:t>
            </w:r>
            <w:r w:rsidR="00080E6B" w:rsidRPr="00372A69">
              <w:rPr>
                <w:kern w:val="22"/>
                <w:sz w:val="20"/>
                <w:szCs w:val="20"/>
              </w:rPr>
              <w:t>.</w:t>
            </w:r>
            <w:r w:rsidR="009347A7" w:rsidRPr="00372A69">
              <w:rPr>
                <w:kern w:val="22"/>
                <w:sz w:val="20"/>
                <w:szCs w:val="20"/>
              </w:rPr>
              <w:t xml:space="preserve"> </w:t>
            </w:r>
          </w:p>
          <w:p w14:paraId="1998D5E0" w14:textId="7FD20FE1" w:rsidR="00360F66" w:rsidRPr="00372A69" w:rsidRDefault="00360F66" w:rsidP="00A271FF">
            <w:pPr>
              <w:numPr>
                <w:ilvl w:val="2"/>
                <w:numId w:val="30"/>
              </w:numPr>
              <w:jc w:val="left"/>
              <w:rPr>
                <w:kern w:val="22"/>
                <w:sz w:val="20"/>
                <w:szCs w:val="20"/>
              </w:rPr>
            </w:pPr>
            <w:r w:rsidRPr="00381E08">
              <w:rPr>
                <w:kern w:val="22"/>
                <w:sz w:val="20"/>
                <w:szCs w:val="20"/>
              </w:rPr>
              <w:t xml:space="preserve">Develop an operational manual on </w:t>
            </w:r>
            <w:r w:rsidR="009347A7" w:rsidRPr="00372A69">
              <w:rPr>
                <w:kern w:val="22"/>
                <w:sz w:val="20"/>
                <w:szCs w:val="20"/>
              </w:rPr>
              <w:t>mutually agreed terms</w:t>
            </w:r>
            <w:r w:rsidRPr="00372A69">
              <w:rPr>
                <w:kern w:val="22"/>
                <w:sz w:val="20"/>
                <w:szCs w:val="20"/>
              </w:rPr>
              <w:t xml:space="preserve">, covering, inter alia, how to negotiate </w:t>
            </w:r>
            <w:r w:rsidR="009347A7" w:rsidRPr="00372A69">
              <w:rPr>
                <w:kern w:val="22"/>
                <w:sz w:val="20"/>
                <w:szCs w:val="20"/>
              </w:rPr>
              <w:t>mutually agreed terms</w:t>
            </w:r>
            <w:r w:rsidR="009347A7" w:rsidRPr="00372A69" w:rsidDel="009347A7">
              <w:rPr>
                <w:kern w:val="22"/>
                <w:sz w:val="20"/>
                <w:szCs w:val="20"/>
              </w:rPr>
              <w:t xml:space="preserve"> </w:t>
            </w:r>
            <w:r w:rsidRPr="00381E08">
              <w:rPr>
                <w:kern w:val="22"/>
                <w:sz w:val="20"/>
                <w:szCs w:val="20"/>
              </w:rPr>
              <w:t>and the roles and responsibilities of relevant actors</w:t>
            </w:r>
            <w:r w:rsidRPr="00372A69">
              <w:rPr>
                <w:kern w:val="22"/>
                <w:sz w:val="20"/>
                <w:szCs w:val="20"/>
              </w:rPr>
              <w:t>.</w:t>
            </w:r>
          </w:p>
          <w:p w14:paraId="1751B7C3" w14:textId="6FB679D8" w:rsidR="00360F66" w:rsidRPr="00372A69" w:rsidRDefault="00360F66" w:rsidP="00A271FF">
            <w:pPr>
              <w:numPr>
                <w:ilvl w:val="2"/>
                <w:numId w:val="30"/>
              </w:numPr>
              <w:jc w:val="left"/>
              <w:rPr>
                <w:kern w:val="22"/>
                <w:sz w:val="20"/>
                <w:szCs w:val="20"/>
              </w:rPr>
            </w:pPr>
            <w:r w:rsidRPr="00381E08">
              <w:rPr>
                <w:kern w:val="22"/>
                <w:sz w:val="20"/>
                <w:szCs w:val="20"/>
              </w:rPr>
              <w:t xml:space="preserve">Develop </w:t>
            </w:r>
            <w:r w:rsidRPr="00372A69">
              <w:rPr>
                <w:kern w:val="22"/>
                <w:sz w:val="20"/>
                <w:szCs w:val="20"/>
              </w:rPr>
              <w:t xml:space="preserve">a toolkit on </w:t>
            </w:r>
            <w:r w:rsidR="009347A7" w:rsidRPr="00372A69">
              <w:rPr>
                <w:kern w:val="22"/>
                <w:sz w:val="20"/>
                <w:szCs w:val="20"/>
              </w:rPr>
              <w:t>mutually agreed terms</w:t>
            </w:r>
            <w:r w:rsidR="009347A7" w:rsidRPr="00372A69" w:rsidDel="009347A7">
              <w:rPr>
                <w:kern w:val="22"/>
                <w:sz w:val="20"/>
                <w:szCs w:val="20"/>
              </w:rPr>
              <w:t xml:space="preserve"> </w:t>
            </w:r>
            <w:r w:rsidRPr="00372A69">
              <w:rPr>
                <w:kern w:val="22"/>
                <w:sz w:val="20"/>
                <w:szCs w:val="20"/>
              </w:rPr>
              <w:t>and organiz</w:t>
            </w:r>
            <w:r w:rsidR="00701C6F" w:rsidRPr="00372A69">
              <w:rPr>
                <w:kern w:val="22"/>
                <w:sz w:val="20"/>
                <w:szCs w:val="20"/>
              </w:rPr>
              <w:t>e</w:t>
            </w:r>
            <w:r w:rsidRPr="00372A69">
              <w:rPr>
                <w:kern w:val="22"/>
                <w:sz w:val="20"/>
                <w:szCs w:val="20"/>
              </w:rPr>
              <w:t xml:space="preserve"> training and orientation programmes </w:t>
            </w:r>
            <w:r w:rsidR="00D87D39" w:rsidRPr="00372A69">
              <w:rPr>
                <w:kern w:val="22"/>
                <w:sz w:val="20"/>
                <w:szCs w:val="20"/>
              </w:rPr>
              <w:t xml:space="preserve">on </w:t>
            </w:r>
            <w:r w:rsidR="00701C6F" w:rsidRPr="00372A69">
              <w:rPr>
                <w:kern w:val="22"/>
                <w:sz w:val="20"/>
                <w:szCs w:val="20"/>
              </w:rPr>
              <w:t xml:space="preserve">how to </w:t>
            </w:r>
            <w:r w:rsidRPr="00381E08">
              <w:rPr>
                <w:kern w:val="22"/>
                <w:sz w:val="20"/>
                <w:szCs w:val="20"/>
              </w:rPr>
              <w:t>us</w:t>
            </w:r>
            <w:r w:rsidR="00701C6F" w:rsidRPr="00372A69">
              <w:rPr>
                <w:kern w:val="22"/>
                <w:sz w:val="20"/>
                <w:szCs w:val="20"/>
              </w:rPr>
              <w:t>e</w:t>
            </w:r>
            <w:r w:rsidRPr="00372A69">
              <w:rPr>
                <w:kern w:val="22"/>
                <w:sz w:val="20"/>
                <w:szCs w:val="20"/>
              </w:rPr>
              <w:t xml:space="preserve"> the toolkit.</w:t>
            </w:r>
          </w:p>
          <w:p w14:paraId="35036EF6" w14:textId="4B88A4DD" w:rsidR="00360F66" w:rsidRPr="00372A69" w:rsidRDefault="00360F66" w:rsidP="00A271FF">
            <w:pPr>
              <w:numPr>
                <w:ilvl w:val="2"/>
                <w:numId w:val="30"/>
              </w:numPr>
              <w:jc w:val="left"/>
              <w:rPr>
                <w:kern w:val="22"/>
                <w:sz w:val="20"/>
                <w:szCs w:val="20"/>
              </w:rPr>
            </w:pPr>
            <w:r w:rsidRPr="00381E08">
              <w:rPr>
                <w:kern w:val="22"/>
                <w:sz w:val="20"/>
                <w:szCs w:val="20"/>
              </w:rPr>
              <w:t>Develop guidance o</w:t>
            </w:r>
            <w:r w:rsidRPr="00A271FF">
              <w:rPr>
                <w:kern w:val="22"/>
                <w:sz w:val="20"/>
                <w:szCs w:val="20"/>
              </w:rPr>
              <w:t>n including</w:t>
            </w:r>
            <w:r w:rsidRPr="00372A69">
              <w:rPr>
                <w:kern w:val="22"/>
                <w:sz w:val="20"/>
                <w:szCs w:val="20"/>
              </w:rPr>
              <w:t xml:space="preserve"> provisions in </w:t>
            </w:r>
            <w:r w:rsidR="0080706F" w:rsidRPr="00372A69">
              <w:rPr>
                <w:kern w:val="22"/>
                <w:sz w:val="20"/>
                <w:szCs w:val="20"/>
              </w:rPr>
              <w:t>mutually agreed terms</w:t>
            </w:r>
            <w:r w:rsidR="0080706F" w:rsidRPr="00372A69" w:rsidDel="0080706F">
              <w:rPr>
                <w:kern w:val="22"/>
                <w:sz w:val="20"/>
                <w:szCs w:val="20"/>
              </w:rPr>
              <w:t xml:space="preserve"> </w:t>
            </w:r>
            <w:r w:rsidRPr="00372A69">
              <w:rPr>
                <w:kern w:val="22"/>
                <w:sz w:val="20"/>
                <w:szCs w:val="20"/>
              </w:rPr>
              <w:t xml:space="preserve">to share information on the implementation of </w:t>
            </w:r>
            <w:r w:rsidR="00294300">
              <w:rPr>
                <w:kern w:val="22"/>
                <w:sz w:val="20"/>
                <w:szCs w:val="20"/>
              </w:rPr>
              <w:t>such</w:t>
            </w:r>
            <w:r w:rsidR="0080706F" w:rsidRPr="00372A69">
              <w:rPr>
                <w:kern w:val="22"/>
                <w:sz w:val="20"/>
                <w:szCs w:val="20"/>
              </w:rPr>
              <w:t xml:space="preserve"> terms</w:t>
            </w:r>
            <w:r w:rsidRPr="00381E08">
              <w:rPr>
                <w:kern w:val="22"/>
                <w:sz w:val="20"/>
                <w:szCs w:val="20"/>
              </w:rPr>
              <w:t>, including through reporting requirements</w:t>
            </w:r>
            <w:r w:rsidRPr="00372A69">
              <w:rPr>
                <w:kern w:val="22"/>
                <w:sz w:val="20"/>
                <w:szCs w:val="20"/>
              </w:rPr>
              <w:t>.</w:t>
            </w:r>
          </w:p>
          <w:p w14:paraId="5FC492E8" w14:textId="5429A18E" w:rsidR="00360F66" w:rsidRPr="00372A69" w:rsidRDefault="00360F66" w:rsidP="00A271FF">
            <w:pPr>
              <w:numPr>
                <w:ilvl w:val="2"/>
                <w:numId w:val="30"/>
              </w:numPr>
              <w:jc w:val="left"/>
              <w:rPr>
                <w:kern w:val="22"/>
                <w:sz w:val="20"/>
                <w:szCs w:val="20"/>
              </w:rPr>
            </w:pPr>
            <w:r w:rsidRPr="00381E08">
              <w:rPr>
                <w:kern w:val="22"/>
                <w:sz w:val="20"/>
                <w:szCs w:val="20"/>
              </w:rPr>
              <w:t xml:space="preserve">Develop a manual on dispute settlement and </w:t>
            </w:r>
            <w:r w:rsidRPr="00372A69">
              <w:rPr>
                <w:kern w:val="22"/>
                <w:sz w:val="20"/>
                <w:szCs w:val="20"/>
              </w:rPr>
              <w:t>organiz</w:t>
            </w:r>
            <w:r w:rsidR="00312B05">
              <w:rPr>
                <w:kern w:val="22"/>
                <w:sz w:val="20"/>
                <w:szCs w:val="20"/>
              </w:rPr>
              <w:t>e</w:t>
            </w:r>
            <w:r w:rsidRPr="00372A69">
              <w:rPr>
                <w:kern w:val="22"/>
                <w:sz w:val="20"/>
                <w:szCs w:val="20"/>
              </w:rPr>
              <w:t xml:space="preserve"> orientation programmes for legal experts and others in this </w:t>
            </w:r>
            <w:r w:rsidRPr="00381E08">
              <w:rPr>
                <w:kern w:val="22"/>
                <w:sz w:val="20"/>
                <w:szCs w:val="20"/>
              </w:rPr>
              <w:t>regard</w:t>
            </w:r>
            <w:r w:rsidRPr="00372A69">
              <w:rPr>
                <w:kern w:val="22"/>
                <w:sz w:val="20"/>
                <w:szCs w:val="20"/>
              </w:rPr>
              <w:t>.</w:t>
            </w:r>
          </w:p>
          <w:p w14:paraId="1344A952" w14:textId="09513082" w:rsidR="00360F66" w:rsidRPr="00381E08" w:rsidRDefault="00360F66" w:rsidP="00A271FF">
            <w:pPr>
              <w:numPr>
                <w:ilvl w:val="2"/>
                <w:numId w:val="30"/>
              </w:numPr>
              <w:jc w:val="left"/>
              <w:rPr>
                <w:kern w:val="22"/>
                <w:sz w:val="20"/>
                <w:szCs w:val="20"/>
              </w:rPr>
            </w:pPr>
            <w:r w:rsidRPr="00381E08">
              <w:rPr>
                <w:kern w:val="22"/>
                <w:sz w:val="20"/>
                <w:szCs w:val="20"/>
              </w:rPr>
              <w:t>Organiz</w:t>
            </w:r>
            <w:r w:rsidRPr="00372A69">
              <w:rPr>
                <w:kern w:val="22"/>
                <w:sz w:val="20"/>
                <w:szCs w:val="20"/>
              </w:rPr>
              <w:t xml:space="preserve">e training for national focal points and stakeholders on monitoring </w:t>
            </w:r>
            <w:r w:rsidR="00312B05">
              <w:rPr>
                <w:kern w:val="22"/>
                <w:sz w:val="20"/>
                <w:szCs w:val="20"/>
              </w:rPr>
              <w:t xml:space="preserve">the </w:t>
            </w:r>
            <w:r w:rsidR="0088334A" w:rsidRPr="0088334A">
              <w:rPr>
                <w:kern w:val="22"/>
                <w:sz w:val="20"/>
                <w:szCs w:val="20"/>
              </w:rPr>
              <w:t xml:space="preserve">utilization of genetic resources </w:t>
            </w:r>
            <w:r w:rsidRPr="00372A69">
              <w:rPr>
                <w:kern w:val="22"/>
                <w:sz w:val="20"/>
                <w:szCs w:val="20"/>
              </w:rPr>
              <w:t xml:space="preserve">and compliance with </w:t>
            </w:r>
            <w:r w:rsidR="0080706F" w:rsidRPr="00372A69">
              <w:rPr>
                <w:kern w:val="22"/>
                <w:sz w:val="20"/>
                <w:szCs w:val="20"/>
              </w:rPr>
              <w:t>mutually agreed terms</w:t>
            </w:r>
            <w:r w:rsidR="00080E6B" w:rsidRPr="00372A69">
              <w:rPr>
                <w:kern w:val="22"/>
                <w:sz w:val="20"/>
                <w:szCs w:val="20"/>
              </w:rPr>
              <w:t>.</w:t>
            </w:r>
          </w:p>
          <w:p w14:paraId="4C207CDD" w14:textId="25B25C72" w:rsidR="00360F66" w:rsidRPr="00372A69" w:rsidRDefault="00360F66" w:rsidP="00A271FF">
            <w:pPr>
              <w:numPr>
                <w:ilvl w:val="2"/>
                <w:numId w:val="30"/>
              </w:numPr>
              <w:jc w:val="left"/>
              <w:rPr>
                <w:kern w:val="22"/>
                <w:sz w:val="20"/>
                <w:szCs w:val="20"/>
              </w:rPr>
            </w:pPr>
            <w:r w:rsidRPr="00381E08">
              <w:rPr>
                <w:kern w:val="22"/>
                <w:sz w:val="20"/>
                <w:szCs w:val="20"/>
              </w:rPr>
              <w:t xml:space="preserve">Develop and implement pilot </w:t>
            </w:r>
            <w:r w:rsidR="00540BAC" w:rsidRPr="00372A69">
              <w:rPr>
                <w:kern w:val="22"/>
                <w:sz w:val="20"/>
                <w:szCs w:val="20"/>
              </w:rPr>
              <w:t xml:space="preserve">access and benefit-sharing </w:t>
            </w:r>
            <w:r w:rsidRPr="00372A69">
              <w:rPr>
                <w:kern w:val="22"/>
                <w:sz w:val="20"/>
                <w:szCs w:val="20"/>
              </w:rPr>
              <w:t xml:space="preserve">agreements </w:t>
            </w:r>
            <w:r w:rsidR="00161B8E" w:rsidRPr="00372A69">
              <w:rPr>
                <w:kern w:val="22"/>
                <w:sz w:val="20"/>
                <w:szCs w:val="20"/>
              </w:rPr>
              <w:t xml:space="preserve">and </w:t>
            </w:r>
            <w:r w:rsidRPr="00372A69">
              <w:rPr>
                <w:kern w:val="22"/>
                <w:sz w:val="20"/>
                <w:szCs w:val="20"/>
              </w:rPr>
              <w:t>document and share experience</w:t>
            </w:r>
            <w:r w:rsidR="00553C86">
              <w:rPr>
                <w:kern w:val="22"/>
                <w:sz w:val="20"/>
                <w:szCs w:val="20"/>
              </w:rPr>
              <w:t>s</w:t>
            </w:r>
            <w:r w:rsidR="00080E6B" w:rsidRPr="00372A69">
              <w:rPr>
                <w:kern w:val="22"/>
                <w:sz w:val="20"/>
                <w:szCs w:val="20"/>
              </w:rPr>
              <w:t>.</w:t>
            </w:r>
          </w:p>
        </w:tc>
      </w:tr>
      <w:tr w:rsidR="00360F66" w:rsidRPr="00372A69" w14:paraId="55EE57B8" w14:textId="77777777" w:rsidTr="00A271FF">
        <w:tc>
          <w:tcPr>
            <w:tcW w:w="4154" w:type="dxa"/>
          </w:tcPr>
          <w:p w14:paraId="142EBF74" w14:textId="46914D77" w:rsidR="00360F66" w:rsidRPr="00372A69" w:rsidRDefault="00360F66" w:rsidP="00A271FF">
            <w:pPr>
              <w:tabs>
                <w:tab w:val="left" w:pos="456"/>
              </w:tabs>
              <w:jc w:val="left"/>
              <w:rPr>
                <w:kern w:val="22"/>
                <w:sz w:val="20"/>
                <w:szCs w:val="20"/>
              </w:rPr>
            </w:pPr>
            <w:r w:rsidRPr="00381E08">
              <w:rPr>
                <w:kern w:val="22"/>
                <w:sz w:val="20"/>
                <w:szCs w:val="20"/>
              </w:rPr>
              <w:t>3.2</w:t>
            </w:r>
            <w:r w:rsidR="00E861F3" w:rsidRPr="00372A69">
              <w:rPr>
                <w:kern w:val="22"/>
                <w:sz w:val="20"/>
                <w:szCs w:val="20"/>
              </w:rPr>
              <w:t>.</w:t>
            </w:r>
            <w:r w:rsidR="000F6289" w:rsidRPr="00372A69">
              <w:rPr>
                <w:kern w:val="22"/>
                <w:sz w:val="20"/>
                <w:szCs w:val="20"/>
              </w:rPr>
              <w:t xml:space="preserve"> </w:t>
            </w:r>
            <w:r w:rsidRPr="00372A69">
              <w:rPr>
                <w:kern w:val="22"/>
                <w:sz w:val="20"/>
                <w:szCs w:val="20"/>
              </w:rPr>
              <w:t xml:space="preserve">Model sectoral and cross-sectoral </w:t>
            </w:r>
            <w:r w:rsidRPr="00381E08">
              <w:rPr>
                <w:kern w:val="22"/>
                <w:sz w:val="20"/>
                <w:szCs w:val="20"/>
              </w:rPr>
              <w:t>contractual clauses are developed and used</w:t>
            </w:r>
          </w:p>
        </w:tc>
        <w:tc>
          <w:tcPr>
            <w:tcW w:w="10350" w:type="dxa"/>
          </w:tcPr>
          <w:p w14:paraId="60737EE9" w14:textId="26371407" w:rsidR="00360F66" w:rsidRPr="00372A69" w:rsidRDefault="00360F66" w:rsidP="00A271FF">
            <w:pPr>
              <w:numPr>
                <w:ilvl w:val="2"/>
                <w:numId w:val="30"/>
              </w:numPr>
              <w:jc w:val="left"/>
              <w:rPr>
                <w:kern w:val="22"/>
                <w:sz w:val="20"/>
                <w:szCs w:val="20"/>
              </w:rPr>
            </w:pPr>
            <w:r w:rsidRPr="00381E08">
              <w:rPr>
                <w:kern w:val="22"/>
                <w:sz w:val="20"/>
                <w:szCs w:val="20"/>
              </w:rPr>
              <w:t>Organize legal training</w:t>
            </w:r>
            <w:r w:rsidRPr="00372A69">
              <w:rPr>
                <w:kern w:val="22"/>
                <w:sz w:val="20"/>
                <w:szCs w:val="20"/>
              </w:rPr>
              <w:t xml:space="preserve"> </w:t>
            </w:r>
            <w:r w:rsidR="00C42DCF" w:rsidRPr="00372A69">
              <w:rPr>
                <w:kern w:val="22"/>
                <w:sz w:val="20"/>
                <w:szCs w:val="20"/>
              </w:rPr>
              <w:t xml:space="preserve">for non-lawyers </w:t>
            </w:r>
            <w:r w:rsidRPr="00372A69">
              <w:rPr>
                <w:kern w:val="22"/>
                <w:sz w:val="20"/>
                <w:szCs w:val="20"/>
              </w:rPr>
              <w:t xml:space="preserve">on contract law </w:t>
            </w:r>
            <w:r w:rsidR="00D9051E" w:rsidRPr="00372A69">
              <w:rPr>
                <w:kern w:val="22"/>
                <w:sz w:val="20"/>
                <w:szCs w:val="20"/>
              </w:rPr>
              <w:t>and administrative law</w:t>
            </w:r>
            <w:r w:rsidR="00C42DCF" w:rsidRPr="00372A69">
              <w:rPr>
                <w:kern w:val="22"/>
                <w:sz w:val="20"/>
                <w:szCs w:val="20"/>
              </w:rPr>
              <w:t>.</w:t>
            </w:r>
          </w:p>
          <w:p w14:paraId="49D88C35" w14:textId="6804A52C" w:rsidR="00360F66" w:rsidRPr="00381E08" w:rsidRDefault="00360F66" w:rsidP="00A271FF">
            <w:pPr>
              <w:numPr>
                <w:ilvl w:val="2"/>
                <w:numId w:val="30"/>
              </w:numPr>
              <w:jc w:val="left"/>
              <w:rPr>
                <w:kern w:val="22"/>
                <w:sz w:val="20"/>
                <w:szCs w:val="20"/>
              </w:rPr>
            </w:pPr>
            <w:r w:rsidRPr="00A271FF">
              <w:rPr>
                <w:kern w:val="22"/>
                <w:sz w:val="20"/>
                <w:szCs w:val="20"/>
              </w:rPr>
              <w:t xml:space="preserve">Organize training </w:t>
            </w:r>
            <w:r w:rsidR="00C42DCF" w:rsidRPr="00372A69">
              <w:rPr>
                <w:kern w:val="22"/>
                <w:sz w:val="20"/>
                <w:szCs w:val="20"/>
              </w:rPr>
              <w:t xml:space="preserve">for various sectors </w:t>
            </w:r>
            <w:r w:rsidRPr="00A271FF">
              <w:rPr>
                <w:kern w:val="22"/>
                <w:sz w:val="20"/>
                <w:szCs w:val="20"/>
              </w:rPr>
              <w:t>on how to develop and use model contractual clauses and contracts</w:t>
            </w:r>
            <w:r w:rsidR="00C42DCF" w:rsidRPr="00372A69">
              <w:rPr>
                <w:kern w:val="22"/>
                <w:sz w:val="20"/>
                <w:szCs w:val="20"/>
              </w:rPr>
              <w:t>.</w:t>
            </w:r>
          </w:p>
          <w:p w14:paraId="1387A5BF" w14:textId="12966D1D" w:rsidR="00360F66" w:rsidRPr="00372A69" w:rsidRDefault="00360F66" w:rsidP="00A271FF">
            <w:pPr>
              <w:numPr>
                <w:ilvl w:val="2"/>
                <w:numId w:val="30"/>
              </w:numPr>
              <w:jc w:val="left"/>
              <w:rPr>
                <w:kern w:val="22"/>
                <w:sz w:val="20"/>
                <w:szCs w:val="20"/>
              </w:rPr>
            </w:pPr>
            <w:r w:rsidRPr="00A271FF">
              <w:rPr>
                <w:kern w:val="22"/>
                <w:sz w:val="20"/>
                <w:szCs w:val="20"/>
              </w:rPr>
              <w:t>Compile</w:t>
            </w:r>
            <w:r w:rsidRPr="00381E08">
              <w:rPr>
                <w:sz w:val="20"/>
                <w:szCs w:val="20"/>
              </w:rPr>
              <w:t xml:space="preserve"> case studies and examples of successful model contractual clauses</w:t>
            </w:r>
            <w:r w:rsidR="00080E6B" w:rsidRPr="00372A69">
              <w:rPr>
                <w:sz w:val="20"/>
                <w:szCs w:val="20"/>
              </w:rPr>
              <w:t>.</w:t>
            </w:r>
          </w:p>
        </w:tc>
      </w:tr>
      <w:tr w:rsidR="00360F66" w:rsidRPr="00372A69" w14:paraId="23C691E9" w14:textId="77777777" w:rsidTr="00A271FF">
        <w:tc>
          <w:tcPr>
            <w:tcW w:w="4154" w:type="dxa"/>
          </w:tcPr>
          <w:p w14:paraId="33A804B0" w14:textId="15416EF7" w:rsidR="00360F66" w:rsidRPr="00372A69" w:rsidRDefault="00360F66" w:rsidP="00A271FF">
            <w:pPr>
              <w:jc w:val="left"/>
              <w:rPr>
                <w:kern w:val="22"/>
                <w:sz w:val="20"/>
                <w:szCs w:val="20"/>
              </w:rPr>
            </w:pPr>
            <w:r w:rsidRPr="00381E08">
              <w:rPr>
                <w:kern w:val="22"/>
                <w:sz w:val="20"/>
                <w:szCs w:val="20"/>
              </w:rPr>
              <w:t>3.3</w:t>
            </w:r>
            <w:r w:rsidR="000F6289" w:rsidRPr="00372A69">
              <w:rPr>
                <w:kern w:val="22"/>
                <w:sz w:val="20"/>
                <w:szCs w:val="20"/>
              </w:rPr>
              <w:t xml:space="preserve">. </w:t>
            </w:r>
            <w:r w:rsidRPr="00372A69">
              <w:rPr>
                <w:kern w:val="22"/>
                <w:sz w:val="20"/>
                <w:szCs w:val="20"/>
              </w:rPr>
              <w:t xml:space="preserve">Better understanding of business models in </w:t>
            </w:r>
            <w:r w:rsidRPr="00381E08">
              <w:rPr>
                <w:kern w:val="22"/>
                <w:sz w:val="20"/>
                <w:szCs w:val="20"/>
              </w:rPr>
              <w:t>relation to the utilization of genetic resources</w:t>
            </w:r>
            <w:r w:rsidRPr="00372A69">
              <w:rPr>
                <w:kern w:val="22"/>
                <w:sz w:val="20"/>
                <w:szCs w:val="20"/>
              </w:rPr>
              <w:t xml:space="preserve"> </w:t>
            </w:r>
            <w:r w:rsidR="00FA1281" w:rsidRPr="00372A69">
              <w:rPr>
                <w:kern w:val="22"/>
                <w:sz w:val="20"/>
                <w:szCs w:val="20"/>
              </w:rPr>
              <w:t xml:space="preserve">is </w:t>
            </w:r>
            <w:r w:rsidRPr="00381E08">
              <w:rPr>
                <w:kern w:val="22"/>
                <w:sz w:val="20"/>
                <w:szCs w:val="20"/>
              </w:rPr>
              <w:t>promoted</w:t>
            </w:r>
          </w:p>
        </w:tc>
        <w:tc>
          <w:tcPr>
            <w:tcW w:w="10350" w:type="dxa"/>
          </w:tcPr>
          <w:p w14:paraId="4FC89B6B" w14:textId="6F1CEDD4" w:rsidR="00360F66" w:rsidRPr="00372A69" w:rsidRDefault="00360F66" w:rsidP="00A271FF">
            <w:pPr>
              <w:numPr>
                <w:ilvl w:val="2"/>
                <w:numId w:val="30"/>
              </w:numPr>
              <w:jc w:val="left"/>
              <w:rPr>
                <w:kern w:val="22"/>
                <w:sz w:val="20"/>
                <w:szCs w:val="20"/>
              </w:rPr>
            </w:pPr>
            <w:r w:rsidRPr="00381E08">
              <w:rPr>
                <w:kern w:val="22"/>
                <w:sz w:val="20"/>
                <w:szCs w:val="20"/>
              </w:rPr>
              <w:t>Develop manual</w:t>
            </w:r>
            <w:r w:rsidR="00273354" w:rsidRPr="00372A69">
              <w:rPr>
                <w:kern w:val="22"/>
                <w:sz w:val="20"/>
                <w:szCs w:val="20"/>
              </w:rPr>
              <w:t>s</w:t>
            </w:r>
            <w:r w:rsidRPr="00372A69">
              <w:rPr>
                <w:kern w:val="22"/>
                <w:sz w:val="20"/>
                <w:szCs w:val="20"/>
              </w:rPr>
              <w:t xml:space="preserve"> and organize training </w:t>
            </w:r>
            <w:r w:rsidR="00C42DCF" w:rsidRPr="00372A69">
              <w:rPr>
                <w:kern w:val="22"/>
                <w:sz w:val="20"/>
                <w:szCs w:val="20"/>
              </w:rPr>
              <w:t xml:space="preserve">for various sectors </w:t>
            </w:r>
            <w:r w:rsidRPr="00372A69">
              <w:rPr>
                <w:kern w:val="22"/>
                <w:sz w:val="20"/>
                <w:szCs w:val="20"/>
              </w:rPr>
              <w:t xml:space="preserve">on business models in relation to the utilization of </w:t>
            </w:r>
            <w:r w:rsidRPr="00381E08">
              <w:rPr>
                <w:kern w:val="22"/>
                <w:sz w:val="20"/>
                <w:szCs w:val="20"/>
              </w:rPr>
              <w:t>genetic resources</w:t>
            </w:r>
            <w:r w:rsidR="00C42DCF" w:rsidRPr="00372A69">
              <w:rPr>
                <w:kern w:val="22"/>
                <w:sz w:val="20"/>
                <w:szCs w:val="20"/>
              </w:rPr>
              <w:t>.</w:t>
            </w:r>
          </w:p>
          <w:p w14:paraId="6356E19B" w14:textId="1774D542" w:rsidR="00360F66" w:rsidRPr="00372A69" w:rsidRDefault="00360F66" w:rsidP="00A271FF">
            <w:pPr>
              <w:numPr>
                <w:ilvl w:val="2"/>
                <w:numId w:val="30"/>
              </w:numPr>
              <w:jc w:val="left"/>
              <w:rPr>
                <w:kern w:val="22"/>
                <w:sz w:val="20"/>
                <w:szCs w:val="20"/>
              </w:rPr>
            </w:pPr>
            <w:r w:rsidRPr="00381E08">
              <w:rPr>
                <w:kern w:val="22"/>
                <w:sz w:val="20"/>
                <w:szCs w:val="20"/>
              </w:rPr>
              <w:t>Develop training material on bioprospecting and bioresource-based enterprise development</w:t>
            </w:r>
            <w:r w:rsidR="00080E6B" w:rsidRPr="00372A69">
              <w:rPr>
                <w:kern w:val="22"/>
                <w:sz w:val="20"/>
                <w:szCs w:val="20"/>
              </w:rPr>
              <w:t>.</w:t>
            </w:r>
          </w:p>
          <w:p w14:paraId="5DFF3CA6" w14:textId="1ACE8BA8" w:rsidR="00D9051E" w:rsidRPr="00372A69" w:rsidRDefault="00D9051E" w:rsidP="00A271FF">
            <w:pPr>
              <w:numPr>
                <w:ilvl w:val="2"/>
                <w:numId w:val="30"/>
              </w:numPr>
              <w:jc w:val="left"/>
              <w:rPr>
                <w:kern w:val="22"/>
                <w:sz w:val="20"/>
                <w:szCs w:val="20"/>
              </w:rPr>
            </w:pPr>
            <w:r w:rsidRPr="00381E08">
              <w:rPr>
                <w:kern w:val="22"/>
                <w:sz w:val="20"/>
                <w:szCs w:val="20"/>
              </w:rPr>
              <w:t>Develop awareness</w:t>
            </w:r>
            <w:r w:rsidR="0015487F" w:rsidRPr="00372A69">
              <w:rPr>
                <w:kern w:val="22"/>
                <w:sz w:val="20"/>
                <w:szCs w:val="20"/>
              </w:rPr>
              <w:t>-raising</w:t>
            </w:r>
            <w:r w:rsidRPr="00372A69">
              <w:rPr>
                <w:kern w:val="22"/>
                <w:sz w:val="20"/>
                <w:szCs w:val="20"/>
              </w:rPr>
              <w:t xml:space="preserve"> material on the generic process and value chain of bioprospecting project</w:t>
            </w:r>
            <w:r w:rsidR="0015487F" w:rsidRPr="00372A69">
              <w:rPr>
                <w:kern w:val="22"/>
                <w:sz w:val="20"/>
                <w:szCs w:val="20"/>
              </w:rPr>
              <w:t>s,</w:t>
            </w:r>
            <w:r w:rsidRPr="00372A69">
              <w:rPr>
                <w:kern w:val="22"/>
                <w:sz w:val="20"/>
                <w:szCs w:val="20"/>
              </w:rPr>
              <w:t xml:space="preserve"> indicating </w:t>
            </w:r>
            <w:r w:rsidRPr="00381E08">
              <w:rPr>
                <w:kern w:val="22"/>
                <w:sz w:val="20"/>
                <w:szCs w:val="20"/>
              </w:rPr>
              <w:t>potential benefits along the value chain and the time lag to the generation of benefits</w:t>
            </w:r>
            <w:r w:rsidR="00080E6B" w:rsidRPr="00372A69">
              <w:rPr>
                <w:kern w:val="22"/>
                <w:sz w:val="20"/>
                <w:szCs w:val="20"/>
              </w:rPr>
              <w:t>.</w:t>
            </w:r>
          </w:p>
        </w:tc>
      </w:tr>
      <w:tr w:rsidR="00360F66" w:rsidRPr="00372A69" w14:paraId="1524CAEA" w14:textId="77777777" w:rsidTr="00A271FF">
        <w:tc>
          <w:tcPr>
            <w:tcW w:w="14504" w:type="dxa"/>
            <w:gridSpan w:val="2"/>
          </w:tcPr>
          <w:p w14:paraId="7426F227" w14:textId="7BEDC888" w:rsidR="00360F66" w:rsidRPr="00381E08" w:rsidRDefault="00360F66" w:rsidP="00A271FF">
            <w:pPr>
              <w:spacing w:before="120" w:after="120"/>
              <w:rPr>
                <w:b/>
                <w:bCs/>
              </w:rPr>
            </w:pPr>
            <w:r w:rsidRPr="00381E08">
              <w:rPr>
                <w:b/>
                <w:bCs/>
              </w:rPr>
              <w:t xml:space="preserve">Outcome area 4: </w:t>
            </w:r>
            <w:r w:rsidR="00800F4A" w:rsidRPr="00372A69">
              <w:rPr>
                <w:b/>
                <w:bCs/>
              </w:rPr>
              <w:t>s</w:t>
            </w:r>
            <w:r w:rsidRPr="00381E08">
              <w:rPr>
                <w:b/>
                <w:bCs/>
              </w:rPr>
              <w:t>trengthened capacit</w:t>
            </w:r>
            <w:r w:rsidR="004D090B" w:rsidRPr="00372A69">
              <w:rPr>
                <w:b/>
                <w:bCs/>
              </w:rPr>
              <w:t>y</w:t>
            </w:r>
            <w:r w:rsidRPr="00381E08">
              <w:rPr>
                <w:b/>
                <w:bCs/>
              </w:rPr>
              <w:t xml:space="preserve"> of indigenous peoples and local communities to participate in the implementation of the </w:t>
            </w:r>
            <w:r w:rsidR="004D090B" w:rsidRPr="00372A69">
              <w:rPr>
                <w:b/>
                <w:bCs/>
              </w:rPr>
              <w:t xml:space="preserve">Nagoya </w:t>
            </w:r>
            <w:r w:rsidRPr="00381E08">
              <w:rPr>
                <w:b/>
                <w:bCs/>
              </w:rPr>
              <w:t>Protocol</w:t>
            </w:r>
          </w:p>
        </w:tc>
      </w:tr>
      <w:tr w:rsidR="00360F66" w:rsidRPr="00372A69" w14:paraId="064E6077" w14:textId="77777777" w:rsidTr="00A271FF">
        <w:tc>
          <w:tcPr>
            <w:tcW w:w="4154" w:type="dxa"/>
          </w:tcPr>
          <w:p w14:paraId="3F893984" w14:textId="77777777" w:rsidR="00360F66" w:rsidRPr="00372A69" w:rsidRDefault="00360F66">
            <w:pPr>
              <w:rPr>
                <w:b/>
                <w:bCs/>
                <w:sz w:val="20"/>
                <w:szCs w:val="20"/>
              </w:rPr>
            </w:pPr>
            <w:r w:rsidRPr="00381E08">
              <w:rPr>
                <w:b/>
                <w:bCs/>
                <w:sz w:val="20"/>
                <w:szCs w:val="20"/>
              </w:rPr>
              <w:t>Outputs</w:t>
            </w:r>
          </w:p>
        </w:tc>
        <w:tc>
          <w:tcPr>
            <w:tcW w:w="10350" w:type="dxa"/>
          </w:tcPr>
          <w:p w14:paraId="0E7053E0" w14:textId="77777777" w:rsidR="00360F66" w:rsidRPr="00372A69" w:rsidRDefault="00360F66">
            <w:r w:rsidRPr="00381E08">
              <w:rPr>
                <w:b/>
                <w:bCs/>
                <w:kern w:val="22"/>
                <w:sz w:val="20"/>
                <w:szCs w:val="20"/>
              </w:rPr>
              <w:t>Indicative capacity-building and development activities</w:t>
            </w:r>
          </w:p>
        </w:tc>
      </w:tr>
      <w:tr w:rsidR="00360F66" w:rsidRPr="00372A69" w14:paraId="2D0C990F" w14:textId="77777777" w:rsidTr="00A271FF">
        <w:tc>
          <w:tcPr>
            <w:tcW w:w="4154" w:type="dxa"/>
          </w:tcPr>
          <w:p w14:paraId="07D76F87" w14:textId="6C32FB25" w:rsidR="00360F66" w:rsidRPr="00372A69" w:rsidRDefault="00360F66" w:rsidP="00A271FF">
            <w:pPr>
              <w:jc w:val="left"/>
              <w:rPr>
                <w:kern w:val="22"/>
                <w:sz w:val="20"/>
                <w:szCs w:val="20"/>
              </w:rPr>
            </w:pPr>
            <w:r w:rsidRPr="00381E08">
              <w:rPr>
                <w:kern w:val="22"/>
                <w:sz w:val="20"/>
                <w:szCs w:val="20"/>
              </w:rPr>
              <w:t xml:space="preserve">4.1 Community protocols and procedures and customary laws are developed and published on the </w:t>
            </w:r>
            <w:r w:rsidR="00C164C0" w:rsidRPr="00372A69">
              <w:rPr>
                <w:kern w:val="22"/>
                <w:sz w:val="20"/>
                <w:szCs w:val="20"/>
              </w:rPr>
              <w:t xml:space="preserve">Access and Benefit-sharing </w:t>
            </w:r>
            <w:r w:rsidRPr="00372A69">
              <w:rPr>
                <w:kern w:val="22"/>
                <w:sz w:val="20"/>
                <w:szCs w:val="20"/>
              </w:rPr>
              <w:t>Clearing-</w:t>
            </w:r>
            <w:r w:rsidRPr="00381E08">
              <w:rPr>
                <w:kern w:val="22"/>
                <w:sz w:val="20"/>
                <w:szCs w:val="20"/>
              </w:rPr>
              <w:t>House</w:t>
            </w:r>
            <w:r w:rsidR="00D53D63" w:rsidRPr="00372A69">
              <w:rPr>
                <w:kern w:val="22"/>
                <w:sz w:val="20"/>
                <w:szCs w:val="20"/>
              </w:rPr>
              <w:t xml:space="preserve"> platform</w:t>
            </w:r>
          </w:p>
        </w:tc>
        <w:tc>
          <w:tcPr>
            <w:tcW w:w="10350" w:type="dxa"/>
          </w:tcPr>
          <w:p w14:paraId="6EDE4DA8" w14:textId="7AD9B073" w:rsidR="00360F66" w:rsidRPr="00381E08" w:rsidRDefault="00360F66" w:rsidP="00A271FF">
            <w:pPr>
              <w:numPr>
                <w:ilvl w:val="2"/>
                <w:numId w:val="30"/>
              </w:numPr>
              <w:jc w:val="left"/>
              <w:rPr>
                <w:kern w:val="22"/>
                <w:sz w:val="20"/>
                <w:szCs w:val="20"/>
              </w:rPr>
            </w:pPr>
            <w:r w:rsidRPr="00381E08">
              <w:rPr>
                <w:kern w:val="22"/>
                <w:sz w:val="20"/>
                <w:szCs w:val="20"/>
              </w:rPr>
              <w:t xml:space="preserve">Develop practical guidance tools on community protocols and procedures and customary laws in relation </w:t>
            </w:r>
            <w:r w:rsidRPr="00372A69">
              <w:rPr>
                <w:kern w:val="22"/>
                <w:sz w:val="20"/>
                <w:szCs w:val="20"/>
              </w:rPr>
              <w:t xml:space="preserve">to </w:t>
            </w:r>
            <w:r w:rsidRPr="00A271FF">
              <w:rPr>
                <w:kern w:val="22"/>
                <w:sz w:val="20"/>
                <w:szCs w:val="20"/>
              </w:rPr>
              <w:t xml:space="preserve">access to traditional knowledge and the fair and equitable sharing of benefits arising from the </w:t>
            </w:r>
            <w:r w:rsidR="00D54002" w:rsidRPr="00372A69">
              <w:rPr>
                <w:kern w:val="22"/>
                <w:sz w:val="20"/>
                <w:szCs w:val="20"/>
              </w:rPr>
              <w:t>use</w:t>
            </w:r>
            <w:r w:rsidR="00D54002" w:rsidRPr="00A271FF">
              <w:rPr>
                <w:kern w:val="22"/>
                <w:sz w:val="20"/>
                <w:szCs w:val="20"/>
              </w:rPr>
              <w:t xml:space="preserve"> </w:t>
            </w:r>
            <w:r w:rsidRPr="00A271FF">
              <w:rPr>
                <w:kern w:val="22"/>
                <w:sz w:val="20"/>
                <w:szCs w:val="20"/>
              </w:rPr>
              <w:t>of that knowledge</w:t>
            </w:r>
            <w:r w:rsidR="00080E6B" w:rsidRPr="00372A69">
              <w:rPr>
                <w:kern w:val="22"/>
                <w:sz w:val="20"/>
                <w:szCs w:val="20"/>
              </w:rPr>
              <w:t>.</w:t>
            </w:r>
          </w:p>
          <w:p w14:paraId="61560809" w14:textId="102E6143" w:rsidR="00360F66" w:rsidRPr="00381E08" w:rsidRDefault="00360F66" w:rsidP="00A271FF">
            <w:pPr>
              <w:numPr>
                <w:ilvl w:val="2"/>
                <w:numId w:val="30"/>
              </w:numPr>
              <w:jc w:val="left"/>
              <w:rPr>
                <w:kern w:val="22"/>
                <w:sz w:val="20"/>
                <w:szCs w:val="20"/>
              </w:rPr>
            </w:pPr>
            <w:r w:rsidRPr="00A271FF">
              <w:rPr>
                <w:kern w:val="22"/>
                <w:sz w:val="20"/>
                <w:szCs w:val="20"/>
              </w:rPr>
              <w:t>Organize training on</w:t>
            </w:r>
            <w:r w:rsidR="00D9051E" w:rsidRPr="00A271FF">
              <w:rPr>
                <w:kern w:val="22"/>
                <w:sz w:val="20"/>
                <w:szCs w:val="20"/>
              </w:rPr>
              <w:t xml:space="preserve"> the </w:t>
            </w:r>
            <w:r w:rsidRPr="00A271FF">
              <w:rPr>
                <w:kern w:val="22"/>
                <w:sz w:val="20"/>
                <w:szCs w:val="20"/>
              </w:rPr>
              <w:t>develop</w:t>
            </w:r>
            <w:r w:rsidR="0050275F" w:rsidRPr="00372A69">
              <w:rPr>
                <w:kern w:val="22"/>
                <w:sz w:val="20"/>
                <w:szCs w:val="20"/>
              </w:rPr>
              <w:t>ment</w:t>
            </w:r>
            <w:r w:rsidR="00D9051E" w:rsidRPr="00A271FF">
              <w:rPr>
                <w:kern w:val="22"/>
                <w:sz w:val="20"/>
                <w:szCs w:val="20"/>
              </w:rPr>
              <w:t xml:space="preserve"> </w:t>
            </w:r>
            <w:r w:rsidR="0050275F" w:rsidRPr="00372A69">
              <w:rPr>
                <w:kern w:val="22"/>
                <w:sz w:val="20"/>
                <w:szCs w:val="20"/>
              </w:rPr>
              <w:t xml:space="preserve">of </w:t>
            </w:r>
            <w:r w:rsidRPr="00A271FF">
              <w:rPr>
                <w:kern w:val="22"/>
                <w:sz w:val="20"/>
                <w:szCs w:val="20"/>
              </w:rPr>
              <w:t>community protocols and procedures</w:t>
            </w:r>
            <w:r w:rsidR="00080E6B" w:rsidRPr="00372A69">
              <w:rPr>
                <w:kern w:val="22"/>
                <w:sz w:val="20"/>
                <w:szCs w:val="20"/>
              </w:rPr>
              <w:t>.</w:t>
            </w:r>
          </w:p>
          <w:p w14:paraId="3C7F3196" w14:textId="5E560860" w:rsidR="00360F66" w:rsidRPr="00381E08" w:rsidRDefault="00360F66" w:rsidP="00A271FF">
            <w:pPr>
              <w:numPr>
                <w:ilvl w:val="2"/>
                <w:numId w:val="30"/>
              </w:numPr>
              <w:jc w:val="left"/>
              <w:rPr>
                <w:kern w:val="22"/>
                <w:sz w:val="20"/>
                <w:szCs w:val="20"/>
              </w:rPr>
            </w:pPr>
            <w:r w:rsidRPr="00A271FF">
              <w:rPr>
                <w:kern w:val="22"/>
                <w:sz w:val="20"/>
                <w:szCs w:val="20"/>
              </w:rPr>
              <w:t xml:space="preserve">Organize training on mapping and managing </w:t>
            </w:r>
            <w:r w:rsidR="003E466B" w:rsidRPr="00372A69">
              <w:rPr>
                <w:kern w:val="22"/>
                <w:sz w:val="20"/>
                <w:szCs w:val="20"/>
              </w:rPr>
              <w:t xml:space="preserve">traditional knowledge </w:t>
            </w:r>
            <w:r w:rsidRPr="00A271FF">
              <w:rPr>
                <w:kern w:val="22"/>
                <w:sz w:val="20"/>
                <w:szCs w:val="20"/>
              </w:rPr>
              <w:t>associated with genetic resources</w:t>
            </w:r>
            <w:r w:rsidR="00080E6B" w:rsidRPr="00372A69">
              <w:rPr>
                <w:kern w:val="22"/>
                <w:sz w:val="20"/>
                <w:szCs w:val="20"/>
              </w:rPr>
              <w:t>.</w:t>
            </w:r>
          </w:p>
          <w:p w14:paraId="06DD2A5E" w14:textId="35061E62" w:rsidR="00360F66" w:rsidRPr="00372A69" w:rsidRDefault="00D9051E" w:rsidP="00A271FF">
            <w:pPr>
              <w:numPr>
                <w:ilvl w:val="2"/>
                <w:numId w:val="30"/>
              </w:numPr>
              <w:jc w:val="left"/>
              <w:rPr>
                <w:kern w:val="22"/>
                <w:sz w:val="20"/>
                <w:szCs w:val="20"/>
              </w:rPr>
            </w:pPr>
            <w:r w:rsidRPr="00381E08">
              <w:rPr>
                <w:kern w:val="22"/>
                <w:sz w:val="20"/>
                <w:szCs w:val="20"/>
              </w:rPr>
              <w:t xml:space="preserve">Develop best practice guidelines on the integration and mainstreaming </w:t>
            </w:r>
            <w:r w:rsidR="007C327B" w:rsidRPr="00372A69">
              <w:rPr>
                <w:kern w:val="22"/>
                <w:sz w:val="20"/>
                <w:szCs w:val="20"/>
              </w:rPr>
              <w:t xml:space="preserve">into national legislation and policy frameworks </w:t>
            </w:r>
            <w:r w:rsidRPr="00372A69">
              <w:rPr>
                <w:kern w:val="22"/>
                <w:sz w:val="20"/>
                <w:szCs w:val="20"/>
              </w:rPr>
              <w:t xml:space="preserve">of </w:t>
            </w:r>
            <w:r w:rsidRPr="00381E08">
              <w:rPr>
                <w:kern w:val="22"/>
                <w:sz w:val="20"/>
                <w:szCs w:val="20"/>
              </w:rPr>
              <w:t xml:space="preserve">community protocols and customary laws </w:t>
            </w:r>
            <w:r w:rsidR="007C327B" w:rsidRPr="00372A69">
              <w:rPr>
                <w:kern w:val="22"/>
                <w:sz w:val="20"/>
                <w:szCs w:val="20"/>
              </w:rPr>
              <w:t>relating</w:t>
            </w:r>
            <w:r w:rsidRPr="00372A69">
              <w:rPr>
                <w:kern w:val="22"/>
                <w:sz w:val="20"/>
                <w:szCs w:val="20"/>
              </w:rPr>
              <w:t xml:space="preserve"> to access to </w:t>
            </w:r>
            <w:r w:rsidR="006513FC">
              <w:rPr>
                <w:kern w:val="22"/>
                <w:sz w:val="20"/>
                <w:szCs w:val="20"/>
              </w:rPr>
              <w:t xml:space="preserve">traditional </w:t>
            </w:r>
            <w:r w:rsidRPr="00372A69">
              <w:rPr>
                <w:kern w:val="22"/>
                <w:sz w:val="20"/>
                <w:szCs w:val="20"/>
              </w:rPr>
              <w:t>knowledge</w:t>
            </w:r>
            <w:r w:rsidR="007A0DB7">
              <w:rPr>
                <w:kern w:val="22"/>
                <w:sz w:val="20"/>
                <w:szCs w:val="20"/>
              </w:rPr>
              <w:t xml:space="preserve"> associated wit</w:t>
            </w:r>
            <w:r w:rsidR="005E63DE">
              <w:rPr>
                <w:kern w:val="22"/>
                <w:sz w:val="20"/>
                <w:szCs w:val="20"/>
              </w:rPr>
              <w:t>h genetic resources</w:t>
            </w:r>
            <w:r w:rsidRPr="00372A69">
              <w:rPr>
                <w:kern w:val="22"/>
                <w:sz w:val="20"/>
                <w:szCs w:val="20"/>
              </w:rPr>
              <w:t xml:space="preserve"> and the fair and equitable sharing of </w:t>
            </w:r>
            <w:r w:rsidRPr="00381E08">
              <w:rPr>
                <w:kern w:val="22"/>
                <w:sz w:val="20"/>
                <w:szCs w:val="20"/>
              </w:rPr>
              <w:t xml:space="preserve">benefits arising from the </w:t>
            </w:r>
            <w:r w:rsidR="00374AB7" w:rsidRPr="00372A69">
              <w:rPr>
                <w:kern w:val="22"/>
                <w:sz w:val="20"/>
                <w:szCs w:val="20"/>
              </w:rPr>
              <w:t xml:space="preserve">use </w:t>
            </w:r>
            <w:r w:rsidRPr="00372A69">
              <w:rPr>
                <w:kern w:val="22"/>
                <w:sz w:val="20"/>
                <w:szCs w:val="20"/>
              </w:rPr>
              <w:t>of that knowledge</w:t>
            </w:r>
            <w:r w:rsidR="007C327B" w:rsidRPr="00372A69">
              <w:rPr>
                <w:kern w:val="22"/>
                <w:sz w:val="20"/>
                <w:szCs w:val="20"/>
              </w:rPr>
              <w:t>.</w:t>
            </w:r>
          </w:p>
          <w:p w14:paraId="769E2C0B" w14:textId="46C8701D" w:rsidR="00D9051E" w:rsidRPr="00372A69" w:rsidRDefault="00D9051E" w:rsidP="00A271FF">
            <w:pPr>
              <w:numPr>
                <w:ilvl w:val="2"/>
                <w:numId w:val="30"/>
              </w:numPr>
              <w:jc w:val="left"/>
              <w:rPr>
                <w:kern w:val="22"/>
                <w:sz w:val="20"/>
                <w:szCs w:val="20"/>
              </w:rPr>
            </w:pPr>
            <w:r w:rsidRPr="00381E08">
              <w:rPr>
                <w:kern w:val="22"/>
                <w:sz w:val="20"/>
                <w:szCs w:val="20"/>
              </w:rPr>
              <w:t xml:space="preserve">Develop and record best practice on sui generis ways of protecting community </w:t>
            </w:r>
            <w:r w:rsidR="000717BE" w:rsidRPr="00372A69">
              <w:rPr>
                <w:kern w:val="22"/>
                <w:sz w:val="20"/>
                <w:szCs w:val="20"/>
              </w:rPr>
              <w:t xml:space="preserve">intellectual property rights </w:t>
            </w:r>
            <w:proofErr w:type="gramStart"/>
            <w:r w:rsidRPr="00372A69">
              <w:rPr>
                <w:kern w:val="22"/>
                <w:sz w:val="20"/>
                <w:szCs w:val="20"/>
              </w:rPr>
              <w:t xml:space="preserve">with regard </w:t>
            </w:r>
            <w:r w:rsidRPr="00381E08">
              <w:rPr>
                <w:kern w:val="22"/>
                <w:sz w:val="20"/>
                <w:szCs w:val="20"/>
              </w:rPr>
              <w:t>to</w:t>
            </w:r>
            <w:proofErr w:type="gramEnd"/>
            <w:r w:rsidRPr="00381E08">
              <w:rPr>
                <w:kern w:val="22"/>
                <w:sz w:val="20"/>
                <w:szCs w:val="20"/>
              </w:rPr>
              <w:t xml:space="preserve"> traditional knowledge associated with genetic resources</w:t>
            </w:r>
            <w:r w:rsidR="00080E6B" w:rsidRPr="00372A69">
              <w:rPr>
                <w:kern w:val="22"/>
                <w:sz w:val="20"/>
                <w:szCs w:val="20"/>
              </w:rPr>
              <w:t>.</w:t>
            </w:r>
          </w:p>
        </w:tc>
      </w:tr>
      <w:tr w:rsidR="00360F66" w:rsidRPr="00372A69" w14:paraId="10BD66E0" w14:textId="77777777" w:rsidTr="00A271FF">
        <w:tc>
          <w:tcPr>
            <w:tcW w:w="4154" w:type="dxa"/>
          </w:tcPr>
          <w:p w14:paraId="5758A00D" w14:textId="1281F290" w:rsidR="00360F66" w:rsidRPr="00381E08" w:rsidRDefault="00360F66" w:rsidP="00A271FF">
            <w:pPr>
              <w:jc w:val="left"/>
              <w:rPr>
                <w:kern w:val="22"/>
                <w:sz w:val="20"/>
                <w:szCs w:val="20"/>
              </w:rPr>
            </w:pPr>
            <w:r w:rsidRPr="00381E08">
              <w:rPr>
                <w:kern w:val="22"/>
                <w:sz w:val="20"/>
                <w:szCs w:val="20"/>
              </w:rPr>
              <w:t>4.</w:t>
            </w:r>
            <w:r w:rsidRPr="00372A69">
              <w:rPr>
                <w:kern w:val="22"/>
                <w:sz w:val="20"/>
                <w:szCs w:val="20"/>
              </w:rPr>
              <w:t>2</w:t>
            </w:r>
            <w:r w:rsidR="000F6289" w:rsidRPr="00372A69">
              <w:rPr>
                <w:kern w:val="22"/>
                <w:sz w:val="20"/>
                <w:szCs w:val="20"/>
              </w:rPr>
              <w:t>.</w:t>
            </w:r>
            <w:r w:rsidRPr="00372A69">
              <w:rPr>
                <w:kern w:val="22"/>
                <w:sz w:val="20"/>
                <w:szCs w:val="20"/>
              </w:rPr>
              <w:t xml:space="preserve"> Indigenous peoples and local communities, </w:t>
            </w:r>
            <w:r w:rsidRPr="00381E08">
              <w:rPr>
                <w:kern w:val="22"/>
                <w:sz w:val="20"/>
                <w:szCs w:val="20"/>
              </w:rPr>
              <w:t>in particular women</w:t>
            </w:r>
            <w:r w:rsidRPr="00372A69">
              <w:rPr>
                <w:kern w:val="22"/>
                <w:sz w:val="20"/>
                <w:szCs w:val="20"/>
              </w:rPr>
              <w:t xml:space="preserve"> and young people</w:t>
            </w:r>
            <w:r w:rsidR="00743394" w:rsidRPr="00372A69">
              <w:rPr>
                <w:kern w:val="22"/>
                <w:sz w:val="20"/>
                <w:szCs w:val="20"/>
              </w:rPr>
              <w:t xml:space="preserve"> from those groups</w:t>
            </w:r>
            <w:r w:rsidRPr="00381E08">
              <w:rPr>
                <w:kern w:val="22"/>
                <w:sz w:val="20"/>
                <w:szCs w:val="20"/>
              </w:rPr>
              <w:t>, understand access and benefit-</w:t>
            </w:r>
            <w:r w:rsidRPr="00381E08">
              <w:rPr>
                <w:kern w:val="22"/>
                <w:sz w:val="20"/>
                <w:szCs w:val="20"/>
              </w:rPr>
              <w:lastRenderedPageBreak/>
              <w:t xml:space="preserve">sharing </w:t>
            </w:r>
            <w:r w:rsidR="00020727">
              <w:rPr>
                <w:kern w:val="22"/>
                <w:sz w:val="20"/>
                <w:szCs w:val="20"/>
              </w:rPr>
              <w:t xml:space="preserve">issues </w:t>
            </w:r>
            <w:r w:rsidRPr="00381E08">
              <w:rPr>
                <w:kern w:val="22"/>
                <w:sz w:val="20"/>
                <w:szCs w:val="20"/>
              </w:rPr>
              <w:t xml:space="preserve">and the relation to </w:t>
            </w:r>
            <w:r w:rsidR="00CF2109" w:rsidRPr="00372A69">
              <w:rPr>
                <w:kern w:val="22"/>
                <w:sz w:val="20"/>
                <w:szCs w:val="20"/>
              </w:rPr>
              <w:t>traditional knowledge</w:t>
            </w:r>
          </w:p>
        </w:tc>
        <w:tc>
          <w:tcPr>
            <w:tcW w:w="10350" w:type="dxa"/>
          </w:tcPr>
          <w:p w14:paraId="7E00F720" w14:textId="1E43329D" w:rsidR="00360F66" w:rsidRPr="00A271FF" w:rsidRDefault="00360F66" w:rsidP="00A271FF">
            <w:pPr>
              <w:numPr>
                <w:ilvl w:val="2"/>
                <w:numId w:val="30"/>
              </w:numPr>
              <w:jc w:val="left"/>
              <w:rPr>
                <w:kern w:val="22"/>
                <w:sz w:val="20"/>
                <w:szCs w:val="20"/>
              </w:rPr>
            </w:pPr>
            <w:r w:rsidRPr="00A271FF">
              <w:rPr>
                <w:kern w:val="22"/>
                <w:sz w:val="20"/>
                <w:szCs w:val="20"/>
              </w:rPr>
              <w:lastRenderedPageBreak/>
              <w:t>Translat</w:t>
            </w:r>
            <w:r w:rsidR="00961287" w:rsidRPr="00372A69">
              <w:rPr>
                <w:kern w:val="22"/>
                <w:sz w:val="20"/>
                <w:szCs w:val="20"/>
              </w:rPr>
              <w:t>e</w:t>
            </w:r>
            <w:r w:rsidRPr="00A271FF">
              <w:rPr>
                <w:kern w:val="22"/>
                <w:sz w:val="20"/>
                <w:szCs w:val="20"/>
              </w:rPr>
              <w:t xml:space="preserve"> relevant materials into local languages</w:t>
            </w:r>
            <w:r w:rsidR="00080E6B" w:rsidRPr="00372A69">
              <w:rPr>
                <w:kern w:val="22"/>
                <w:sz w:val="20"/>
                <w:szCs w:val="20"/>
              </w:rPr>
              <w:t>.</w:t>
            </w:r>
          </w:p>
          <w:p w14:paraId="06156FC1" w14:textId="122876C7" w:rsidR="00360F66" w:rsidRPr="00A271FF" w:rsidRDefault="00360F66" w:rsidP="00A271FF">
            <w:pPr>
              <w:numPr>
                <w:ilvl w:val="2"/>
                <w:numId w:val="30"/>
              </w:numPr>
              <w:jc w:val="left"/>
              <w:rPr>
                <w:kern w:val="22"/>
                <w:sz w:val="20"/>
                <w:szCs w:val="20"/>
              </w:rPr>
            </w:pPr>
            <w:r w:rsidRPr="00A271FF">
              <w:rPr>
                <w:kern w:val="22"/>
                <w:sz w:val="20"/>
                <w:szCs w:val="20"/>
              </w:rPr>
              <w:t>Organize training for target groups to raise awareness and understanding o</w:t>
            </w:r>
            <w:r w:rsidR="00104A22" w:rsidRPr="00372A69">
              <w:rPr>
                <w:kern w:val="22"/>
                <w:sz w:val="20"/>
                <w:szCs w:val="20"/>
              </w:rPr>
              <w:t>f</w:t>
            </w:r>
            <w:r w:rsidRPr="00A271FF">
              <w:rPr>
                <w:kern w:val="22"/>
                <w:sz w:val="20"/>
                <w:szCs w:val="20"/>
              </w:rPr>
              <w:t xml:space="preserve"> </w:t>
            </w:r>
            <w:r w:rsidR="00801262" w:rsidRPr="00372A69">
              <w:rPr>
                <w:kern w:val="22"/>
                <w:sz w:val="20"/>
                <w:szCs w:val="20"/>
              </w:rPr>
              <w:t xml:space="preserve">access and benefit-sharing </w:t>
            </w:r>
            <w:r w:rsidRPr="00A271FF">
              <w:rPr>
                <w:kern w:val="22"/>
                <w:sz w:val="20"/>
                <w:szCs w:val="20"/>
              </w:rPr>
              <w:t xml:space="preserve">issues and </w:t>
            </w:r>
            <w:r w:rsidR="003E466B" w:rsidRPr="00372A69">
              <w:rPr>
                <w:kern w:val="22"/>
                <w:sz w:val="20"/>
                <w:szCs w:val="20"/>
              </w:rPr>
              <w:t>traditional knowledge</w:t>
            </w:r>
            <w:r w:rsidR="00080E6B" w:rsidRPr="00372A69">
              <w:rPr>
                <w:kern w:val="22"/>
                <w:sz w:val="20"/>
                <w:szCs w:val="20"/>
              </w:rPr>
              <w:t>.</w:t>
            </w:r>
          </w:p>
          <w:p w14:paraId="7F6CEC97" w14:textId="35617BAC" w:rsidR="00360F66" w:rsidRPr="00372A69" w:rsidRDefault="00360F66" w:rsidP="00A271FF">
            <w:pPr>
              <w:numPr>
                <w:ilvl w:val="2"/>
                <w:numId w:val="30"/>
              </w:numPr>
              <w:jc w:val="left"/>
              <w:rPr>
                <w:sz w:val="20"/>
                <w:szCs w:val="20"/>
              </w:rPr>
            </w:pPr>
            <w:r w:rsidRPr="00A271FF">
              <w:rPr>
                <w:kern w:val="22"/>
                <w:sz w:val="20"/>
                <w:szCs w:val="20"/>
              </w:rPr>
              <w:lastRenderedPageBreak/>
              <w:t>Organize</w:t>
            </w:r>
            <w:r w:rsidRPr="00381E08">
              <w:rPr>
                <w:sz w:val="20"/>
                <w:szCs w:val="20"/>
              </w:rPr>
              <w:t xml:space="preserve"> training </w:t>
            </w:r>
            <w:r w:rsidRPr="00372A69">
              <w:rPr>
                <w:sz w:val="20"/>
                <w:szCs w:val="20"/>
              </w:rPr>
              <w:t xml:space="preserve">on how to engage with </w:t>
            </w:r>
            <w:r w:rsidR="00784D30" w:rsidRPr="00372A69">
              <w:rPr>
                <w:sz w:val="20"/>
                <w:szCs w:val="20"/>
              </w:rPr>
              <w:t>G</w:t>
            </w:r>
            <w:r w:rsidRPr="00372A69">
              <w:rPr>
                <w:sz w:val="20"/>
                <w:szCs w:val="20"/>
              </w:rPr>
              <w:t xml:space="preserve">overnments, </w:t>
            </w:r>
            <w:r w:rsidR="00784D30" w:rsidRPr="00372A69">
              <w:rPr>
                <w:sz w:val="20"/>
                <w:szCs w:val="20"/>
              </w:rPr>
              <w:t xml:space="preserve">the </w:t>
            </w:r>
            <w:r w:rsidRPr="00372A69">
              <w:rPr>
                <w:sz w:val="20"/>
                <w:szCs w:val="20"/>
              </w:rPr>
              <w:t xml:space="preserve">private </w:t>
            </w:r>
            <w:proofErr w:type="gramStart"/>
            <w:r w:rsidRPr="00372A69">
              <w:rPr>
                <w:sz w:val="20"/>
                <w:szCs w:val="20"/>
              </w:rPr>
              <w:t>sector</w:t>
            </w:r>
            <w:proofErr w:type="gramEnd"/>
            <w:r w:rsidRPr="00372A69">
              <w:rPr>
                <w:sz w:val="20"/>
                <w:szCs w:val="20"/>
              </w:rPr>
              <w:t xml:space="preserve"> and </w:t>
            </w:r>
            <w:r w:rsidR="00B17F03" w:rsidRPr="00372A69">
              <w:rPr>
                <w:sz w:val="20"/>
                <w:szCs w:val="20"/>
              </w:rPr>
              <w:t xml:space="preserve">the </w:t>
            </w:r>
            <w:r w:rsidRPr="00372A69">
              <w:rPr>
                <w:sz w:val="20"/>
                <w:szCs w:val="20"/>
              </w:rPr>
              <w:t>business community</w:t>
            </w:r>
            <w:r w:rsidR="00080E6B" w:rsidRPr="00372A69">
              <w:rPr>
                <w:sz w:val="20"/>
                <w:szCs w:val="20"/>
              </w:rPr>
              <w:t>.</w:t>
            </w:r>
          </w:p>
        </w:tc>
      </w:tr>
      <w:tr w:rsidR="00360F66" w:rsidRPr="00372A69" w14:paraId="77A526C2" w14:textId="77777777" w:rsidTr="00A271FF">
        <w:tc>
          <w:tcPr>
            <w:tcW w:w="4154" w:type="dxa"/>
          </w:tcPr>
          <w:p w14:paraId="4D206954" w14:textId="7987643C" w:rsidR="00360F66" w:rsidRPr="00381E08" w:rsidRDefault="00360F66" w:rsidP="00A271FF">
            <w:pPr>
              <w:jc w:val="left"/>
              <w:rPr>
                <w:kern w:val="22"/>
                <w:sz w:val="20"/>
                <w:szCs w:val="20"/>
              </w:rPr>
            </w:pPr>
            <w:r w:rsidRPr="00381E08">
              <w:rPr>
                <w:kern w:val="22"/>
                <w:sz w:val="20"/>
                <w:szCs w:val="20"/>
              </w:rPr>
              <w:lastRenderedPageBreak/>
              <w:t>4.3</w:t>
            </w:r>
            <w:r w:rsidR="000F6289" w:rsidRPr="00372A69">
              <w:rPr>
                <w:kern w:val="22"/>
                <w:sz w:val="20"/>
                <w:szCs w:val="20"/>
              </w:rPr>
              <w:t>.</w:t>
            </w:r>
            <w:r w:rsidRPr="00372A69">
              <w:rPr>
                <w:kern w:val="22"/>
                <w:sz w:val="20"/>
                <w:szCs w:val="20"/>
              </w:rPr>
              <w:t xml:space="preserve"> Model contractual clauses for </w:t>
            </w:r>
            <w:r w:rsidRPr="00381E08">
              <w:rPr>
                <w:kern w:val="22"/>
                <w:sz w:val="20"/>
                <w:szCs w:val="20"/>
              </w:rPr>
              <w:t>benefit</w:t>
            </w:r>
            <w:r w:rsidR="005277EA" w:rsidRPr="00372A69">
              <w:rPr>
                <w:kern w:val="22"/>
                <w:sz w:val="20"/>
                <w:szCs w:val="20"/>
              </w:rPr>
              <w:noBreakHyphen/>
            </w:r>
            <w:r w:rsidRPr="00372A69">
              <w:rPr>
                <w:kern w:val="22"/>
                <w:sz w:val="20"/>
                <w:szCs w:val="20"/>
              </w:rPr>
              <w:t xml:space="preserve">sharing arising from the </w:t>
            </w:r>
            <w:r w:rsidR="00D170B9" w:rsidRPr="00372A69">
              <w:rPr>
                <w:kern w:val="22"/>
                <w:sz w:val="20"/>
                <w:szCs w:val="20"/>
              </w:rPr>
              <w:t xml:space="preserve">use </w:t>
            </w:r>
            <w:r w:rsidRPr="00381E08">
              <w:rPr>
                <w:kern w:val="22"/>
                <w:sz w:val="20"/>
                <w:szCs w:val="20"/>
              </w:rPr>
              <w:t xml:space="preserve">of </w:t>
            </w:r>
            <w:r w:rsidR="00CF2109" w:rsidRPr="00372A69">
              <w:rPr>
                <w:kern w:val="22"/>
                <w:sz w:val="20"/>
                <w:szCs w:val="20"/>
              </w:rPr>
              <w:t xml:space="preserve">traditional knowledge </w:t>
            </w:r>
            <w:r w:rsidRPr="00372A69">
              <w:rPr>
                <w:kern w:val="22"/>
                <w:sz w:val="20"/>
                <w:szCs w:val="20"/>
              </w:rPr>
              <w:t xml:space="preserve">are developed and </w:t>
            </w:r>
            <w:r w:rsidRPr="00381E08">
              <w:rPr>
                <w:kern w:val="22"/>
                <w:sz w:val="20"/>
                <w:szCs w:val="20"/>
              </w:rPr>
              <w:t xml:space="preserve">published on the </w:t>
            </w:r>
            <w:r w:rsidR="00CF0753" w:rsidRPr="00372A69">
              <w:rPr>
                <w:kern w:val="22"/>
                <w:sz w:val="20"/>
                <w:szCs w:val="20"/>
              </w:rPr>
              <w:t>Access and Benefit-sharing</w:t>
            </w:r>
            <w:r w:rsidR="00CC642E" w:rsidRPr="00372A69">
              <w:rPr>
                <w:kern w:val="22"/>
                <w:sz w:val="20"/>
                <w:szCs w:val="20"/>
              </w:rPr>
              <w:t xml:space="preserve"> Clearing-House</w:t>
            </w:r>
            <w:r w:rsidR="00CA3D0E" w:rsidRPr="00372A69">
              <w:rPr>
                <w:kern w:val="22"/>
                <w:sz w:val="20"/>
                <w:szCs w:val="20"/>
              </w:rPr>
              <w:t xml:space="preserve"> platform</w:t>
            </w:r>
          </w:p>
        </w:tc>
        <w:tc>
          <w:tcPr>
            <w:tcW w:w="10350" w:type="dxa"/>
          </w:tcPr>
          <w:p w14:paraId="6F75A011" w14:textId="5A1D5D89" w:rsidR="00360F66" w:rsidRPr="00372A69" w:rsidRDefault="00360F66" w:rsidP="00A271FF">
            <w:pPr>
              <w:numPr>
                <w:ilvl w:val="2"/>
                <w:numId w:val="30"/>
              </w:numPr>
              <w:jc w:val="left"/>
              <w:rPr>
                <w:kern w:val="22"/>
                <w:sz w:val="20"/>
                <w:szCs w:val="20"/>
              </w:rPr>
            </w:pPr>
            <w:r w:rsidRPr="00381E08">
              <w:rPr>
                <w:kern w:val="22"/>
                <w:sz w:val="20"/>
                <w:szCs w:val="20"/>
              </w:rPr>
              <w:t xml:space="preserve">Develop practical guidance tools on model contractual clauses on </w:t>
            </w:r>
            <w:r w:rsidR="00CF2109" w:rsidRPr="00372A69">
              <w:rPr>
                <w:kern w:val="22"/>
                <w:sz w:val="20"/>
                <w:szCs w:val="20"/>
              </w:rPr>
              <w:t>traditional knowledge</w:t>
            </w:r>
            <w:r w:rsidR="00832D10">
              <w:rPr>
                <w:kern w:val="22"/>
                <w:sz w:val="20"/>
                <w:szCs w:val="20"/>
              </w:rPr>
              <w:t xml:space="preserve"> associated with genetic resources</w:t>
            </w:r>
            <w:r w:rsidR="00080E6B" w:rsidRPr="00372A69">
              <w:rPr>
                <w:kern w:val="22"/>
                <w:sz w:val="20"/>
                <w:szCs w:val="20"/>
              </w:rPr>
              <w:t>.</w:t>
            </w:r>
          </w:p>
          <w:p w14:paraId="0E8AA33D" w14:textId="339A47D5" w:rsidR="00360F66" w:rsidRPr="00372A69" w:rsidRDefault="00360F66" w:rsidP="00A271FF">
            <w:pPr>
              <w:numPr>
                <w:ilvl w:val="2"/>
                <w:numId w:val="30"/>
              </w:numPr>
              <w:jc w:val="left"/>
              <w:rPr>
                <w:kern w:val="22"/>
                <w:sz w:val="20"/>
                <w:szCs w:val="20"/>
              </w:rPr>
            </w:pPr>
            <w:r w:rsidRPr="00381E08">
              <w:rPr>
                <w:kern w:val="22"/>
                <w:sz w:val="20"/>
                <w:szCs w:val="20"/>
              </w:rPr>
              <w:t xml:space="preserve">Organize training </w:t>
            </w:r>
            <w:r w:rsidRPr="00372A69">
              <w:rPr>
                <w:kern w:val="22"/>
                <w:sz w:val="20"/>
                <w:szCs w:val="20"/>
              </w:rPr>
              <w:t xml:space="preserve">to develop model contractual clauses on </w:t>
            </w:r>
            <w:r w:rsidR="00CF2109" w:rsidRPr="00372A69">
              <w:rPr>
                <w:kern w:val="22"/>
                <w:sz w:val="20"/>
                <w:szCs w:val="20"/>
              </w:rPr>
              <w:t>traditional knowledge</w:t>
            </w:r>
            <w:r w:rsidR="00832D10">
              <w:rPr>
                <w:kern w:val="22"/>
                <w:sz w:val="20"/>
                <w:szCs w:val="20"/>
              </w:rPr>
              <w:t xml:space="preserve"> associated with genetic resources</w:t>
            </w:r>
            <w:r w:rsidR="00080E6B" w:rsidRPr="00372A69">
              <w:rPr>
                <w:kern w:val="22"/>
                <w:sz w:val="20"/>
                <w:szCs w:val="20"/>
              </w:rPr>
              <w:t>.</w:t>
            </w:r>
          </w:p>
        </w:tc>
      </w:tr>
      <w:tr w:rsidR="00360F66" w:rsidRPr="00372A69" w14:paraId="7A2BBE12" w14:textId="77777777" w:rsidTr="00A271FF">
        <w:tc>
          <w:tcPr>
            <w:tcW w:w="4154" w:type="dxa"/>
          </w:tcPr>
          <w:p w14:paraId="15CCEB3F" w14:textId="00FE7EB9" w:rsidR="00360F66" w:rsidRPr="00372A69" w:rsidRDefault="00360F66" w:rsidP="00A271FF">
            <w:pPr>
              <w:jc w:val="left"/>
              <w:rPr>
                <w:kern w:val="22"/>
                <w:sz w:val="20"/>
                <w:szCs w:val="20"/>
              </w:rPr>
            </w:pPr>
            <w:r w:rsidRPr="00381E08">
              <w:rPr>
                <w:kern w:val="22"/>
                <w:sz w:val="20"/>
                <w:szCs w:val="20"/>
              </w:rPr>
              <w:t>4.4</w:t>
            </w:r>
            <w:r w:rsidR="000F6289" w:rsidRPr="00372A69">
              <w:rPr>
                <w:kern w:val="22"/>
                <w:sz w:val="20"/>
                <w:szCs w:val="20"/>
              </w:rPr>
              <w:t>.</w:t>
            </w:r>
            <w:r w:rsidRPr="00372A69">
              <w:rPr>
                <w:kern w:val="22"/>
                <w:sz w:val="20"/>
                <w:szCs w:val="20"/>
              </w:rPr>
              <w:t xml:space="preserve"> Equitable</w:t>
            </w:r>
            <w:r w:rsidR="00CA3D0E" w:rsidRPr="00372A69">
              <w:rPr>
                <w:kern w:val="22"/>
                <w:sz w:val="20"/>
                <w:szCs w:val="20"/>
              </w:rPr>
              <w:t>,</w:t>
            </w:r>
            <w:r w:rsidRPr="00372A69">
              <w:rPr>
                <w:kern w:val="22"/>
                <w:sz w:val="20"/>
                <w:szCs w:val="20"/>
              </w:rPr>
              <w:t xml:space="preserve"> </w:t>
            </w:r>
            <w:proofErr w:type="gramStart"/>
            <w:r w:rsidRPr="00372A69">
              <w:rPr>
                <w:kern w:val="22"/>
                <w:sz w:val="20"/>
                <w:szCs w:val="20"/>
              </w:rPr>
              <w:t>fair</w:t>
            </w:r>
            <w:proofErr w:type="gramEnd"/>
            <w:r w:rsidRPr="00372A69">
              <w:rPr>
                <w:kern w:val="22"/>
                <w:sz w:val="20"/>
                <w:szCs w:val="20"/>
              </w:rPr>
              <w:t xml:space="preserve"> </w:t>
            </w:r>
            <w:r w:rsidR="00CA3D0E" w:rsidRPr="00372A69">
              <w:rPr>
                <w:kern w:val="22"/>
                <w:sz w:val="20"/>
                <w:szCs w:val="20"/>
              </w:rPr>
              <w:t xml:space="preserve">and </w:t>
            </w:r>
            <w:r w:rsidR="005277EA" w:rsidRPr="00372A69">
              <w:rPr>
                <w:kern w:val="22"/>
                <w:sz w:val="20"/>
                <w:szCs w:val="20"/>
              </w:rPr>
              <w:t>mutually agreed terms</w:t>
            </w:r>
            <w:r w:rsidR="005277EA" w:rsidRPr="00372A69" w:rsidDel="005277EA">
              <w:rPr>
                <w:kern w:val="22"/>
                <w:sz w:val="20"/>
                <w:szCs w:val="20"/>
              </w:rPr>
              <w:t xml:space="preserve"> </w:t>
            </w:r>
            <w:r w:rsidRPr="00381E08">
              <w:rPr>
                <w:kern w:val="22"/>
                <w:sz w:val="20"/>
                <w:szCs w:val="20"/>
              </w:rPr>
              <w:t>are negotiated</w:t>
            </w:r>
          </w:p>
        </w:tc>
        <w:tc>
          <w:tcPr>
            <w:tcW w:w="10350" w:type="dxa"/>
          </w:tcPr>
          <w:p w14:paraId="716992A5" w14:textId="6EE079EE" w:rsidR="00360F66" w:rsidRPr="00372A69" w:rsidRDefault="00360F66" w:rsidP="00A271FF">
            <w:pPr>
              <w:numPr>
                <w:ilvl w:val="2"/>
                <w:numId w:val="30"/>
              </w:numPr>
              <w:jc w:val="left"/>
              <w:rPr>
                <w:kern w:val="22"/>
                <w:sz w:val="20"/>
                <w:szCs w:val="20"/>
              </w:rPr>
            </w:pPr>
            <w:r w:rsidRPr="00381E08">
              <w:rPr>
                <w:kern w:val="22"/>
                <w:sz w:val="20"/>
                <w:szCs w:val="20"/>
              </w:rPr>
              <w:t>Organize training</w:t>
            </w:r>
            <w:r w:rsidRPr="00372A69">
              <w:rPr>
                <w:kern w:val="22"/>
                <w:sz w:val="20"/>
                <w:szCs w:val="20"/>
              </w:rPr>
              <w:t xml:space="preserve"> </w:t>
            </w:r>
            <w:r w:rsidR="00B17F03" w:rsidRPr="00372A69">
              <w:rPr>
                <w:kern w:val="22"/>
                <w:sz w:val="20"/>
                <w:szCs w:val="20"/>
              </w:rPr>
              <w:t xml:space="preserve">for </w:t>
            </w:r>
            <w:r w:rsidRPr="00372A69">
              <w:rPr>
                <w:kern w:val="22"/>
                <w:sz w:val="20"/>
                <w:szCs w:val="20"/>
              </w:rPr>
              <w:t xml:space="preserve">indigenous peoples and local communities </w:t>
            </w:r>
            <w:r w:rsidR="00B17F03" w:rsidRPr="00372A69">
              <w:rPr>
                <w:kern w:val="22"/>
                <w:sz w:val="20"/>
                <w:szCs w:val="20"/>
              </w:rPr>
              <w:t xml:space="preserve">to enable them </w:t>
            </w:r>
            <w:r w:rsidRPr="00372A69">
              <w:rPr>
                <w:kern w:val="22"/>
                <w:sz w:val="20"/>
                <w:szCs w:val="20"/>
              </w:rPr>
              <w:t xml:space="preserve">to </w:t>
            </w:r>
            <w:r w:rsidRPr="00381E08">
              <w:rPr>
                <w:kern w:val="22"/>
                <w:sz w:val="20"/>
                <w:szCs w:val="20"/>
              </w:rPr>
              <w:t xml:space="preserve">negotiate </w:t>
            </w:r>
            <w:r w:rsidR="00CC642E" w:rsidRPr="00372A69">
              <w:rPr>
                <w:kern w:val="22"/>
                <w:sz w:val="20"/>
                <w:szCs w:val="20"/>
              </w:rPr>
              <w:t>mutually agreed terms</w:t>
            </w:r>
            <w:r w:rsidR="00B17F03" w:rsidRPr="00372A69">
              <w:rPr>
                <w:kern w:val="22"/>
                <w:sz w:val="20"/>
                <w:szCs w:val="20"/>
              </w:rPr>
              <w:t xml:space="preserve"> successfully</w:t>
            </w:r>
            <w:r w:rsidR="00080E6B" w:rsidRPr="00372A69">
              <w:rPr>
                <w:kern w:val="22"/>
                <w:sz w:val="20"/>
                <w:szCs w:val="20"/>
              </w:rPr>
              <w:t>.</w:t>
            </w:r>
          </w:p>
        </w:tc>
      </w:tr>
    </w:tbl>
    <w:p w14:paraId="7B27BBBC" w14:textId="77777777" w:rsidR="00360F66" w:rsidRPr="00381E08" w:rsidRDefault="00360F66" w:rsidP="00360F66"/>
    <w:tbl>
      <w:tblPr>
        <w:tblStyle w:val="TableGrid"/>
        <w:tblW w:w="14504" w:type="dxa"/>
        <w:tblInd w:w="-289" w:type="dxa"/>
        <w:tblLook w:val="04A0" w:firstRow="1" w:lastRow="0" w:firstColumn="1" w:lastColumn="0" w:noHBand="0" w:noVBand="1"/>
      </w:tblPr>
      <w:tblGrid>
        <w:gridCol w:w="4154"/>
        <w:gridCol w:w="10350"/>
      </w:tblGrid>
      <w:tr w:rsidR="00360F66" w:rsidRPr="00372A69" w14:paraId="6518192E" w14:textId="77777777" w:rsidTr="00A271FF">
        <w:tc>
          <w:tcPr>
            <w:tcW w:w="14504" w:type="dxa"/>
            <w:gridSpan w:val="2"/>
          </w:tcPr>
          <w:p w14:paraId="222E4BA1" w14:textId="405134C9" w:rsidR="00360F66" w:rsidRPr="00381E08" w:rsidRDefault="00360F66" w:rsidP="00A271FF">
            <w:pPr>
              <w:spacing w:before="120" w:after="120"/>
              <w:rPr>
                <w:b/>
                <w:bCs/>
              </w:rPr>
            </w:pPr>
            <w:r w:rsidRPr="00381E08">
              <w:rPr>
                <w:b/>
                <w:bCs/>
              </w:rPr>
              <w:t xml:space="preserve">Outcome area </w:t>
            </w:r>
            <w:r w:rsidRPr="00372A69">
              <w:rPr>
                <w:b/>
                <w:bCs/>
              </w:rPr>
              <w:t xml:space="preserve">5: </w:t>
            </w:r>
            <w:r w:rsidR="004D090B" w:rsidRPr="00372A69">
              <w:rPr>
                <w:b/>
                <w:bCs/>
              </w:rPr>
              <w:t>s</w:t>
            </w:r>
            <w:r w:rsidRPr="00372A69">
              <w:rPr>
                <w:b/>
                <w:bCs/>
              </w:rPr>
              <w:t>trengthened capacity to undertake endogenous biodiversity-based research and development to add value to genetic resources</w:t>
            </w:r>
          </w:p>
        </w:tc>
      </w:tr>
      <w:tr w:rsidR="00360F66" w:rsidRPr="00372A69" w14:paraId="65C99341" w14:textId="77777777" w:rsidTr="00A271FF">
        <w:tc>
          <w:tcPr>
            <w:tcW w:w="4154" w:type="dxa"/>
          </w:tcPr>
          <w:p w14:paraId="688AF4AB" w14:textId="77777777" w:rsidR="00360F66" w:rsidRPr="00372A69" w:rsidRDefault="00360F66">
            <w:pPr>
              <w:rPr>
                <w:b/>
                <w:bCs/>
                <w:sz w:val="20"/>
                <w:szCs w:val="20"/>
              </w:rPr>
            </w:pPr>
            <w:r w:rsidRPr="00381E08">
              <w:rPr>
                <w:b/>
                <w:bCs/>
                <w:sz w:val="20"/>
                <w:szCs w:val="20"/>
              </w:rPr>
              <w:t>Outputs</w:t>
            </w:r>
          </w:p>
        </w:tc>
        <w:tc>
          <w:tcPr>
            <w:tcW w:w="10350" w:type="dxa"/>
          </w:tcPr>
          <w:p w14:paraId="35D920BC" w14:textId="77777777" w:rsidR="00360F66" w:rsidRPr="00372A69" w:rsidRDefault="00360F66">
            <w:r w:rsidRPr="00381E08">
              <w:rPr>
                <w:b/>
                <w:bCs/>
                <w:kern w:val="22"/>
                <w:sz w:val="20"/>
                <w:szCs w:val="20"/>
              </w:rPr>
              <w:t>Indicative capacity-building and development activities</w:t>
            </w:r>
          </w:p>
        </w:tc>
      </w:tr>
      <w:tr w:rsidR="00360F66" w:rsidRPr="00372A69" w14:paraId="735910BF" w14:textId="77777777" w:rsidTr="00A271FF">
        <w:tc>
          <w:tcPr>
            <w:tcW w:w="4154" w:type="dxa"/>
          </w:tcPr>
          <w:p w14:paraId="0122FEFB" w14:textId="6470A857" w:rsidR="00360F66" w:rsidRPr="00372A69" w:rsidRDefault="00360F66" w:rsidP="00A271FF">
            <w:pPr>
              <w:jc w:val="left"/>
              <w:rPr>
                <w:kern w:val="22"/>
                <w:sz w:val="20"/>
                <w:szCs w:val="20"/>
              </w:rPr>
            </w:pPr>
            <w:r w:rsidRPr="00381E08">
              <w:rPr>
                <w:kern w:val="22"/>
                <w:sz w:val="20"/>
                <w:szCs w:val="20"/>
              </w:rPr>
              <w:t>5.1</w:t>
            </w:r>
            <w:r w:rsidR="000F6289" w:rsidRPr="00372A69">
              <w:rPr>
                <w:kern w:val="22"/>
                <w:sz w:val="20"/>
                <w:szCs w:val="20"/>
              </w:rPr>
              <w:t>.</w:t>
            </w:r>
            <w:r w:rsidRPr="00372A69">
              <w:rPr>
                <w:kern w:val="22"/>
                <w:sz w:val="20"/>
                <w:szCs w:val="20"/>
              </w:rPr>
              <w:t xml:space="preserve"> A</w:t>
            </w:r>
            <w:r w:rsidR="00CA3D0E" w:rsidRPr="00372A69">
              <w:rPr>
                <w:kern w:val="22"/>
                <w:sz w:val="20"/>
                <w:szCs w:val="20"/>
              </w:rPr>
              <w:t>n a</w:t>
            </w:r>
            <w:r w:rsidRPr="00372A69">
              <w:rPr>
                <w:kern w:val="22"/>
                <w:sz w:val="20"/>
                <w:szCs w:val="20"/>
              </w:rPr>
              <w:t xml:space="preserve">ssessment of genetic resources with </w:t>
            </w:r>
            <w:r w:rsidRPr="00381E08">
              <w:rPr>
                <w:kern w:val="22"/>
                <w:sz w:val="20"/>
                <w:szCs w:val="20"/>
              </w:rPr>
              <w:t>potential commercial value</w:t>
            </w:r>
            <w:r w:rsidRPr="00372A69">
              <w:rPr>
                <w:kern w:val="22"/>
                <w:sz w:val="20"/>
                <w:szCs w:val="20"/>
              </w:rPr>
              <w:t xml:space="preserve"> is undertaken</w:t>
            </w:r>
          </w:p>
        </w:tc>
        <w:tc>
          <w:tcPr>
            <w:tcW w:w="10350" w:type="dxa"/>
          </w:tcPr>
          <w:p w14:paraId="30A2DF30" w14:textId="00D8971C" w:rsidR="00360F66" w:rsidRPr="00372A69" w:rsidRDefault="00360F66" w:rsidP="00A271FF">
            <w:pPr>
              <w:numPr>
                <w:ilvl w:val="2"/>
                <w:numId w:val="30"/>
              </w:numPr>
              <w:jc w:val="left"/>
              <w:rPr>
                <w:kern w:val="22"/>
                <w:sz w:val="20"/>
                <w:szCs w:val="20"/>
              </w:rPr>
            </w:pPr>
            <w:r w:rsidRPr="00381E08">
              <w:rPr>
                <w:kern w:val="22"/>
                <w:sz w:val="20"/>
                <w:szCs w:val="20"/>
              </w:rPr>
              <w:t xml:space="preserve">Provide training on how to </w:t>
            </w:r>
            <w:r w:rsidR="001D7DA8">
              <w:rPr>
                <w:kern w:val="22"/>
                <w:sz w:val="20"/>
                <w:szCs w:val="20"/>
              </w:rPr>
              <w:t>carry out assessments of genetic resources</w:t>
            </w:r>
            <w:r w:rsidR="006D528F">
              <w:rPr>
                <w:kern w:val="22"/>
                <w:sz w:val="20"/>
                <w:szCs w:val="20"/>
              </w:rPr>
              <w:t>.</w:t>
            </w:r>
            <w:r w:rsidR="001D7DA8">
              <w:rPr>
                <w:kern w:val="22"/>
                <w:sz w:val="20"/>
                <w:szCs w:val="20"/>
              </w:rPr>
              <w:t xml:space="preserve"> </w:t>
            </w:r>
            <w:r w:rsidRPr="00381E08">
              <w:rPr>
                <w:kern w:val="22"/>
                <w:sz w:val="20"/>
                <w:szCs w:val="20"/>
              </w:rPr>
              <w:t xml:space="preserve">Align research </w:t>
            </w:r>
            <w:r w:rsidR="0048201C" w:rsidRPr="00372A69">
              <w:rPr>
                <w:kern w:val="22"/>
                <w:sz w:val="20"/>
                <w:szCs w:val="20"/>
              </w:rPr>
              <w:t>with</w:t>
            </w:r>
            <w:r w:rsidRPr="00372A69">
              <w:rPr>
                <w:kern w:val="22"/>
                <w:sz w:val="20"/>
                <w:szCs w:val="20"/>
              </w:rPr>
              <w:t xml:space="preserve"> national political and economic priorities, </w:t>
            </w:r>
            <w:proofErr w:type="gramStart"/>
            <w:r w:rsidRPr="00372A69">
              <w:rPr>
                <w:kern w:val="22"/>
                <w:sz w:val="20"/>
                <w:szCs w:val="20"/>
              </w:rPr>
              <w:t>opportunities</w:t>
            </w:r>
            <w:proofErr w:type="gramEnd"/>
            <w:r w:rsidRPr="00372A69">
              <w:rPr>
                <w:kern w:val="22"/>
                <w:sz w:val="20"/>
                <w:szCs w:val="20"/>
              </w:rPr>
              <w:t xml:space="preserve"> and support</w:t>
            </w:r>
            <w:r w:rsidR="00080E6B" w:rsidRPr="00372A69">
              <w:rPr>
                <w:kern w:val="22"/>
                <w:sz w:val="20"/>
                <w:szCs w:val="20"/>
              </w:rPr>
              <w:t>.</w:t>
            </w:r>
            <w:r w:rsidRPr="00372A69">
              <w:rPr>
                <w:kern w:val="22"/>
                <w:sz w:val="20"/>
                <w:szCs w:val="20"/>
              </w:rPr>
              <w:t xml:space="preserve"> </w:t>
            </w:r>
          </w:p>
        </w:tc>
      </w:tr>
      <w:tr w:rsidR="00360F66" w:rsidRPr="00372A69" w14:paraId="2E4FB9A6" w14:textId="77777777" w:rsidTr="00A271FF">
        <w:tc>
          <w:tcPr>
            <w:tcW w:w="4154" w:type="dxa"/>
          </w:tcPr>
          <w:p w14:paraId="3AE46733" w14:textId="4F0B951A" w:rsidR="00360F66" w:rsidRPr="00372A69" w:rsidRDefault="00360F66" w:rsidP="00A271FF">
            <w:pPr>
              <w:jc w:val="left"/>
              <w:rPr>
                <w:kern w:val="22"/>
                <w:sz w:val="20"/>
                <w:szCs w:val="20"/>
              </w:rPr>
            </w:pPr>
            <w:r w:rsidRPr="00381E08">
              <w:rPr>
                <w:kern w:val="22"/>
                <w:sz w:val="20"/>
                <w:szCs w:val="20"/>
              </w:rPr>
              <w:t>5.2</w:t>
            </w:r>
            <w:r w:rsidR="000F6289" w:rsidRPr="00372A69">
              <w:rPr>
                <w:kern w:val="22"/>
                <w:sz w:val="20"/>
                <w:szCs w:val="20"/>
              </w:rPr>
              <w:t>.</w:t>
            </w:r>
            <w:r w:rsidRPr="00372A69">
              <w:rPr>
                <w:kern w:val="22"/>
                <w:sz w:val="20"/>
                <w:szCs w:val="20"/>
              </w:rPr>
              <w:t xml:space="preserve"> T</w:t>
            </w:r>
            <w:r w:rsidR="007F4A4E" w:rsidRPr="00372A69">
              <w:rPr>
                <w:kern w:val="22"/>
                <w:sz w:val="20"/>
                <w:szCs w:val="20"/>
              </w:rPr>
              <w:t>he t</w:t>
            </w:r>
            <w:r w:rsidRPr="00372A69">
              <w:rPr>
                <w:kern w:val="22"/>
                <w:sz w:val="20"/>
                <w:szCs w:val="20"/>
              </w:rPr>
              <w:t xml:space="preserve">ransfer of technology is facilitated </w:t>
            </w:r>
          </w:p>
        </w:tc>
        <w:tc>
          <w:tcPr>
            <w:tcW w:w="10350" w:type="dxa"/>
          </w:tcPr>
          <w:p w14:paraId="6757D416" w14:textId="41D52AEF" w:rsidR="00360F66" w:rsidRPr="00372A69" w:rsidRDefault="00360F66" w:rsidP="00A271FF">
            <w:pPr>
              <w:numPr>
                <w:ilvl w:val="2"/>
                <w:numId w:val="30"/>
              </w:numPr>
              <w:jc w:val="left"/>
              <w:rPr>
                <w:kern w:val="22"/>
                <w:sz w:val="20"/>
                <w:szCs w:val="20"/>
              </w:rPr>
            </w:pPr>
            <w:r w:rsidRPr="00381E08">
              <w:rPr>
                <w:kern w:val="22"/>
                <w:sz w:val="20"/>
                <w:szCs w:val="20"/>
              </w:rPr>
              <w:t>Provide support to establish joint research</w:t>
            </w:r>
            <w:r w:rsidRPr="00372A69">
              <w:rPr>
                <w:kern w:val="22"/>
                <w:sz w:val="20"/>
                <w:szCs w:val="20"/>
              </w:rPr>
              <w:t xml:space="preserve"> and scientific cooperatio</w:t>
            </w:r>
            <w:r w:rsidRPr="00A271FF">
              <w:rPr>
                <w:kern w:val="22"/>
                <w:sz w:val="20"/>
                <w:szCs w:val="20"/>
              </w:rPr>
              <w:t xml:space="preserve">n </w:t>
            </w:r>
            <w:r w:rsidR="00381E08" w:rsidRPr="00372A69">
              <w:rPr>
                <w:kern w:val="22"/>
                <w:sz w:val="20"/>
                <w:szCs w:val="20"/>
              </w:rPr>
              <w:t xml:space="preserve">and </w:t>
            </w:r>
            <w:r w:rsidRPr="00372A69">
              <w:rPr>
                <w:kern w:val="22"/>
                <w:sz w:val="20"/>
                <w:szCs w:val="20"/>
              </w:rPr>
              <w:t xml:space="preserve">multilateral networking </w:t>
            </w:r>
            <w:r w:rsidR="00996A83" w:rsidRPr="00372A69">
              <w:rPr>
                <w:kern w:val="22"/>
                <w:sz w:val="20"/>
                <w:szCs w:val="20"/>
              </w:rPr>
              <w:t xml:space="preserve">among </w:t>
            </w:r>
            <w:r w:rsidRPr="00381E08">
              <w:rPr>
                <w:kern w:val="22"/>
                <w:sz w:val="20"/>
                <w:szCs w:val="20"/>
              </w:rPr>
              <w:t>public-private research institutions</w:t>
            </w:r>
            <w:r w:rsidR="00AA6D40" w:rsidRPr="00372A69">
              <w:rPr>
                <w:kern w:val="22"/>
                <w:sz w:val="20"/>
                <w:szCs w:val="20"/>
              </w:rPr>
              <w:t xml:space="preserve">, academia, </w:t>
            </w:r>
            <w:r w:rsidR="00D063E6" w:rsidRPr="00372A69">
              <w:rPr>
                <w:kern w:val="22"/>
                <w:sz w:val="20"/>
                <w:szCs w:val="20"/>
              </w:rPr>
              <w:t xml:space="preserve">indigenous peoples and local communities </w:t>
            </w:r>
            <w:r w:rsidRPr="00372A69">
              <w:rPr>
                <w:kern w:val="22"/>
                <w:sz w:val="20"/>
                <w:szCs w:val="20"/>
              </w:rPr>
              <w:t>and industry</w:t>
            </w:r>
            <w:r w:rsidR="00080E6B" w:rsidRPr="00372A69">
              <w:rPr>
                <w:kern w:val="22"/>
                <w:sz w:val="20"/>
                <w:szCs w:val="20"/>
              </w:rPr>
              <w:t>.</w:t>
            </w:r>
          </w:p>
          <w:p w14:paraId="2F70318D" w14:textId="31F2FC4A" w:rsidR="00360F66" w:rsidRPr="00372A69" w:rsidRDefault="00360F66" w:rsidP="00A271FF">
            <w:pPr>
              <w:numPr>
                <w:ilvl w:val="2"/>
                <w:numId w:val="30"/>
              </w:numPr>
              <w:jc w:val="left"/>
              <w:rPr>
                <w:kern w:val="22"/>
                <w:sz w:val="20"/>
                <w:szCs w:val="20"/>
              </w:rPr>
            </w:pPr>
            <w:r w:rsidRPr="00381E08">
              <w:rPr>
                <w:kern w:val="22"/>
                <w:sz w:val="20"/>
                <w:szCs w:val="20"/>
              </w:rPr>
              <w:t xml:space="preserve">Provide training to researchers on </w:t>
            </w:r>
            <w:r w:rsidR="00407500">
              <w:rPr>
                <w:kern w:val="22"/>
                <w:sz w:val="20"/>
                <w:szCs w:val="20"/>
              </w:rPr>
              <w:t xml:space="preserve">how to </w:t>
            </w:r>
            <w:r w:rsidR="00AA6D40" w:rsidRPr="00372A69">
              <w:rPr>
                <w:kern w:val="22"/>
                <w:sz w:val="20"/>
                <w:szCs w:val="20"/>
              </w:rPr>
              <w:t>operate, maintain and service</w:t>
            </w:r>
            <w:r w:rsidRPr="00372A69">
              <w:rPr>
                <w:kern w:val="22"/>
                <w:sz w:val="20"/>
                <w:szCs w:val="20"/>
              </w:rPr>
              <w:t xml:space="preserve"> technologi</w:t>
            </w:r>
            <w:r w:rsidR="000A6CB7">
              <w:rPr>
                <w:kern w:val="22"/>
                <w:sz w:val="20"/>
                <w:szCs w:val="20"/>
              </w:rPr>
              <w:t>cal tools</w:t>
            </w:r>
            <w:r w:rsidR="007B4B1B">
              <w:rPr>
                <w:kern w:val="22"/>
                <w:sz w:val="20"/>
                <w:szCs w:val="20"/>
              </w:rPr>
              <w:t>.</w:t>
            </w:r>
          </w:p>
          <w:p w14:paraId="7E29B4BA" w14:textId="313F7840" w:rsidR="00360F66" w:rsidRPr="00372A69" w:rsidRDefault="00360F66" w:rsidP="00A271FF">
            <w:pPr>
              <w:numPr>
                <w:ilvl w:val="2"/>
                <w:numId w:val="30"/>
              </w:numPr>
              <w:jc w:val="left"/>
              <w:rPr>
                <w:kern w:val="22"/>
                <w:sz w:val="20"/>
                <w:szCs w:val="20"/>
              </w:rPr>
            </w:pPr>
            <w:r w:rsidRPr="00381E08">
              <w:rPr>
                <w:kern w:val="22"/>
                <w:sz w:val="20"/>
                <w:szCs w:val="20"/>
              </w:rPr>
              <w:t>Provide technical assistance for</w:t>
            </w:r>
            <w:r w:rsidR="00DA6286" w:rsidRPr="00372A69">
              <w:rPr>
                <w:kern w:val="22"/>
                <w:sz w:val="20"/>
                <w:szCs w:val="20"/>
              </w:rPr>
              <w:t xml:space="preserve"> the</w:t>
            </w:r>
            <w:r w:rsidRPr="00372A69">
              <w:rPr>
                <w:kern w:val="22"/>
                <w:sz w:val="20"/>
                <w:szCs w:val="20"/>
              </w:rPr>
              <w:t xml:space="preserve"> transfer and development of technology</w:t>
            </w:r>
            <w:r w:rsidR="00DA6286" w:rsidRPr="00372A69">
              <w:rPr>
                <w:kern w:val="22"/>
                <w:sz w:val="20"/>
                <w:szCs w:val="20"/>
              </w:rPr>
              <w:t>,</w:t>
            </w:r>
            <w:r w:rsidR="00AA6D40" w:rsidRPr="00372A69">
              <w:rPr>
                <w:kern w:val="22"/>
                <w:sz w:val="20"/>
                <w:szCs w:val="20"/>
              </w:rPr>
              <w:t xml:space="preserve"> </w:t>
            </w:r>
            <w:proofErr w:type="gramStart"/>
            <w:r w:rsidR="00AA6D40" w:rsidRPr="00372A69">
              <w:rPr>
                <w:kern w:val="22"/>
                <w:sz w:val="20"/>
                <w:szCs w:val="20"/>
              </w:rPr>
              <w:t>taking into account</w:t>
            </w:r>
            <w:proofErr w:type="gramEnd"/>
            <w:r w:rsidR="00AA6D40" w:rsidRPr="00372A69">
              <w:rPr>
                <w:kern w:val="22"/>
                <w:sz w:val="20"/>
                <w:szCs w:val="20"/>
              </w:rPr>
              <w:t xml:space="preserve"> appropriateness and </w:t>
            </w:r>
            <w:r w:rsidR="00AA6D40" w:rsidRPr="00381E08">
              <w:rPr>
                <w:kern w:val="22"/>
                <w:sz w:val="20"/>
                <w:szCs w:val="20"/>
              </w:rPr>
              <w:t>relevance</w:t>
            </w:r>
            <w:r w:rsidR="00080E6B" w:rsidRPr="00372A69">
              <w:rPr>
                <w:kern w:val="22"/>
                <w:sz w:val="20"/>
                <w:szCs w:val="20"/>
              </w:rPr>
              <w:t>.</w:t>
            </w:r>
          </w:p>
          <w:p w14:paraId="210740DA" w14:textId="6F3E35DB" w:rsidR="00360F66" w:rsidRPr="00372A69" w:rsidRDefault="00360F66" w:rsidP="00A271FF">
            <w:pPr>
              <w:numPr>
                <w:ilvl w:val="2"/>
                <w:numId w:val="30"/>
              </w:numPr>
              <w:jc w:val="left"/>
              <w:rPr>
                <w:kern w:val="22"/>
                <w:sz w:val="20"/>
                <w:szCs w:val="20"/>
              </w:rPr>
            </w:pPr>
            <w:r w:rsidRPr="00381E08">
              <w:rPr>
                <w:kern w:val="22"/>
                <w:sz w:val="20"/>
                <w:szCs w:val="20"/>
              </w:rPr>
              <w:t>Increase effective access to international databases and their use by researchers in developing countries</w:t>
            </w:r>
            <w:r w:rsidR="00080E6B" w:rsidRPr="00372A69">
              <w:rPr>
                <w:kern w:val="22"/>
                <w:sz w:val="20"/>
                <w:szCs w:val="20"/>
              </w:rPr>
              <w:t>.</w:t>
            </w:r>
          </w:p>
        </w:tc>
      </w:tr>
      <w:tr w:rsidR="00360F66" w:rsidRPr="00372A69" w14:paraId="0A4E40A3" w14:textId="77777777" w:rsidTr="00A271FF">
        <w:tc>
          <w:tcPr>
            <w:tcW w:w="4154" w:type="dxa"/>
          </w:tcPr>
          <w:p w14:paraId="4391CF99" w14:textId="1CCD8BC2" w:rsidR="00360F66" w:rsidRPr="00372A69" w:rsidRDefault="00360F66" w:rsidP="00A271FF">
            <w:pPr>
              <w:jc w:val="left"/>
              <w:rPr>
                <w:kern w:val="22"/>
                <w:sz w:val="20"/>
                <w:szCs w:val="20"/>
              </w:rPr>
            </w:pPr>
            <w:r w:rsidRPr="00381E08">
              <w:rPr>
                <w:kern w:val="22"/>
                <w:sz w:val="20"/>
                <w:szCs w:val="20"/>
              </w:rPr>
              <w:t>5.3</w:t>
            </w:r>
            <w:r w:rsidR="000F6289" w:rsidRPr="00372A69">
              <w:rPr>
                <w:kern w:val="22"/>
                <w:sz w:val="20"/>
                <w:szCs w:val="20"/>
              </w:rPr>
              <w:t>.</w:t>
            </w:r>
            <w:r w:rsidRPr="00372A69">
              <w:rPr>
                <w:kern w:val="22"/>
                <w:sz w:val="20"/>
                <w:szCs w:val="20"/>
              </w:rPr>
              <w:t xml:space="preserve"> Research infrastructure is developed</w:t>
            </w:r>
          </w:p>
        </w:tc>
        <w:tc>
          <w:tcPr>
            <w:tcW w:w="10350" w:type="dxa"/>
          </w:tcPr>
          <w:p w14:paraId="4BD6068F" w14:textId="24E4CAC6" w:rsidR="00360F66" w:rsidRPr="00372A69" w:rsidRDefault="00360F66" w:rsidP="00A271FF">
            <w:pPr>
              <w:numPr>
                <w:ilvl w:val="2"/>
                <w:numId w:val="30"/>
              </w:numPr>
              <w:jc w:val="left"/>
              <w:rPr>
                <w:kern w:val="22"/>
                <w:sz w:val="20"/>
                <w:szCs w:val="20"/>
              </w:rPr>
            </w:pPr>
            <w:r w:rsidRPr="00381E08">
              <w:rPr>
                <w:kern w:val="22"/>
                <w:sz w:val="20"/>
                <w:szCs w:val="20"/>
              </w:rPr>
              <w:t>Provide training and</w:t>
            </w:r>
            <w:r w:rsidR="008E4E4E" w:rsidRPr="00372A69">
              <w:rPr>
                <w:kern w:val="22"/>
                <w:sz w:val="20"/>
                <w:szCs w:val="20"/>
              </w:rPr>
              <w:t xml:space="preserve"> financial</w:t>
            </w:r>
            <w:r w:rsidRPr="00372A69">
              <w:rPr>
                <w:kern w:val="22"/>
                <w:sz w:val="20"/>
                <w:szCs w:val="20"/>
              </w:rPr>
              <w:t xml:space="preserve"> support to establish</w:t>
            </w:r>
            <w:r w:rsidR="00AA6D40" w:rsidRPr="00372A69">
              <w:rPr>
                <w:kern w:val="22"/>
                <w:sz w:val="20"/>
                <w:szCs w:val="20"/>
              </w:rPr>
              <w:t xml:space="preserve"> research</w:t>
            </w:r>
            <w:r w:rsidRPr="00372A69">
              <w:rPr>
                <w:kern w:val="22"/>
                <w:sz w:val="20"/>
                <w:szCs w:val="20"/>
              </w:rPr>
              <w:t xml:space="preserve"> facilities</w:t>
            </w:r>
            <w:r w:rsidR="00AA6D40" w:rsidRPr="00372A69">
              <w:rPr>
                <w:kern w:val="22"/>
                <w:sz w:val="20"/>
                <w:szCs w:val="20"/>
              </w:rPr>
              <w:t xml:space="preserve"> and networks</w:t>
            </w:r>
            <w:r w:rsidRPr="00372A69">
              <w:rPr>
                <w:kern w:val="22"/>
                <w:sz w:val="20"/>
                <w:szCs w:val="20"/>
              </w:rPr>
              <w:t xml:space="preserve"> in developing countries</w:t>
            </w:r>
            <w:r w:rsidR="00080E6B" w:rsidRPr="00372A69">
              <w:rPr>
                <w:kern w:val="22"/>
                <w:sz w:val="20"/>
                <w:szCs w:val="20"/>
              </w:rPr>
              <w:t>.</w:t>
            </w:r>
          </w:p>
          <w:p w14:paraId="6CC67DF4" w14:textId="0C582ECC" w:rsidR="00360F66" w:rsidRPr="00372A69" w:rsidRDefault="00360F66" w:rsidP="00A271FF">
            <w:pPr>
              <w:numPr>
                <w:ilvl w:val="2"/>
                <w:numId w:val="30"/>
              </w:numPr>
              <w:jc w:val="left"/>
              <w:rPr>
                <w:kern w:val="22"/>
                <w:sz w:val="20"/>
                <w:szCs w:val="20"/>
              </w:rPr>
            </w:pPr>
            <w:r w:rsidRPr="00381E08">
              <w:rPr>
                <w:kern w:val="22"/>
                <w:sz w:val="20"/>
                <w:szCs w:val="20"/>
              </w:rPr>
              <w:t xml:space="preserve">Provide training on knowledge, </w:t>
            </w:r>
            <w:proofErr w:type="gramStart"/>
            <w:r w:rsidRPr="00381E08">
              <w:rPr>
                <w:kern w:val="22"/>
                <w:sz w:val="20"/>
                <w:szCs w:val="20"/>
              </w:rPr>
              <w:t>data</w:t>
            </w:r>
            <w:proofErr w:type="gramEnd"/>
            <w:r w:rsidRPr="00381E08">
              <w:rPr>
                <w:kern w:val="22"/>
                <w:sz w:val="20"/>
                <w:szCs w:val="20"/>
              </w:rPr>
              <w:t xml:space="preserve"> and database governance</w:t>
            </w:r>
            <w:r w:rsidR="00080E6B" w:rsidRPr="00372A69">
              <w:rPr>
                <w:kern w:val="22"/>
                <w:sz w:val="20"/>
                <w:szCs w:val="20"/>
              </w:rPr>
              <w:t>.</w:t>
            </w:r>
          </w:p>
          <w:p w14:paraId="15DAE9F6" w14:textId="1EE0F2D8" w:rsidR="00360F66" w:rsidRPr="00372A69" w:rsidRDefault="00360F66" w:rsidP="00A271FF">
            <w:pPr>
              <w:numPr>
                <w:ilvl w:val="2"/>
                <w:numId w:val="30"/>
              </w:numPr>
              <w:jc w:val="left"/>
              <w:rPr>
                <w:kern w:val="22"/>
                <w:sz w:val="20"/>
                <w:szCs w:val="20"/>
              </w:rPr>
            </w:pPr>
            <w:proofErr w:type="gramStart"/>
            <w:r w:rsidRPr="00381E08">
              <w:rPr>
                <w:kern w:val="22"/>
                <w:sz w:val="20"/>
                <w:szCs w:val="20"/>
              </w:rPr>
              <w:t>Provide assistance</w:t>
            </w:r>
            <w:proofErr w:type="gramEnd"/>
            <w:r w:rsidRPr="00372A69">
              <w:rPr>
                <w:kern w:val="22"/>
                <w:sz w:val="20"/>
                <w:szCs w:val="20"/>
              </w:rPr>
              <w:t xml:space="preserve"> in building lab</w:t>
            </w:r>
            <w:r w:rsidR="003B4443" w:rsidRPr="00372A69">
              <w:rPr>
                <w:kern w:val="22"/>
                <w:sz w:val="20"/>
                <w:szCs w:val="20"/>
              </w:rPr>
              <w:t>oratorie</w:t>
            </w:r>
            <w:r w:rsidRPr="00372A69">
              <w:rPr>
                <w:kern w:val="22"/>
                <w:sz w:val="20"/>
                <w:szCs w:val="20"/>
              </w:rPr>
              <w:t>s (physical and institutional infrastructure)</w:t>
            </w:r>
            <w:r w:rsidR="00080E6B" w:rsidRPr="00372A69">
              <w:rPr>
                <w:kern w:val="22"/>
                <w:sz w:val="20"/>
                <w:szCs w:val="20"/>
              </w:rPr>
              <w:t>.</w:t>
            </w:r>
          </w:p>
        </w:tc>
      </w:tr>
      <w:tr w:rsidR="00360F66" w:rsidRPr="00372A69" w14:paraId="2354310D" w14:textId="77777777" w:rsidTr="00A271FF">
        <w:tc>
          <w:tcPr>
            <w:tcW w:w="4154" w:type="dxa"/>
          </w:tcPr>
          <w:p w14:paraId="77125E84" w14:textId="51C5639F" w:rsidR="00360F66" w:rsidRPr="00372A69" w:rsidRDefault="00360F66" w:rsidP="00A271FF">
            <w:pPr>
              <w:jc w:val="left"/>
              <w:rPr>
                <w:kern w:val="22"/>
                <w:sz w:val="20"/>
                <w:szCs w:val="20"/>
              </w:rPr>
            </w:pPr>
            <w:r w:rsidRPr="00381E08">
              <w:rPr>
                <w:kern w:val="22"/>
                <w:sz w:val="20"/>
                <w:szCs w:val="20"/>
              </w:rPr>
              <w:t>5.4</w:t>
            </w:r>
            <w:r w:rsidR="000F6289" w:rsidRPr="00372A69">
              <w:rPr>
                <w:kern w:val="22"/>
                <w:sz w:val="20"/>
                <w:szCs w:val="20"/>
              </w:rPr>
              <w:t>.</w:t>
            </w:r>
            <w:r w:rsidRPr="00372A69">
              <w:rPr>
                <w:kern w:val="22"/>
                <w:sz w:val="20"/>
                <w:szCs w:val="20"/>
              </w:rPr>
              <w:t xml:space="preserve"> Bioinformatic </w:t>
            </w:r>
            <w:r w:rsidRPr="00A271FF">
              <w:rPr>
                <w:kern w:val="22"/>
                <w:sz w:val="20"/>
                <w:szCs w:val="20"/>
              </w:rPr>
              <w:t>programs</w:t>
            </w:r>
            <w:r w:rsidRPr="00372A69">
              <w:rPr>
                <w:kern w:val="22"/>
                <w:sz w:val="20"/>
                <w:szCs w:val="20"/>
              </w:rPr>
              <w:t xml:space="preserve"> are implemented</w:t>
            </w:r>
          </w:p>
        </w:tc>
        <w:tc>
          <w:tcPr>
            <w:tcW w:w="10350" w:type="dxa"/>
          </w:tcPr>
          <w:p w14:paraId="16C0DBBA" w14:textId="1BEE9BC2" w:rsidR="00360F66" w:rsidRPr="00372A69" w:rsidRDefault="00360F66" w:rsidP="00A271FF">
            <w:pPr>
              <w:numPr>
                <w:ilvl w:val="2"/>
                <w:numId w:val="30"/>
              </w:numPr>
              <w:jc w:val="left"/>
              <w:rPr>
                <w:kern w:val="22"/>
                <w:sz w:val="20"/>
                <w:szCs w:val="20"/>
              </w:rPr>
            </w:pPr>
            <w:r w:rsidRPr="00381E08">
              <w:rPr>
                <w:kern w:val="22"/>
                <w:sz w:val="20"/>
                <w:szCs w:val="20"/>
              </w:rPr>
              <w:t>Provide training on data sequencing</w:t>
            </w:r>
            <w:r w:rsidR="00080E6B" w:rsidRPr="00372A69">
              <w:rPr>
                <w:kern w:val="22"/>
                <w:sz w:val="20"/>
                <w:szCs w:val="20"/>
              </w:rPr>
              <w:t>.</w:t>
            </w:r>
          </w:p>
          <w:p w14:paraId="7AE8F1D7" w14:textId="1C8BA235" w:rsidR="00360F66" w:rsidRPr="00372A69" w:rsidRDefault="00360F66" w:rsidP="00A271FF">
            <w:pPr>
              <w:numPr>
                <w:ilvl w:val="2"/>
                <w:numId w:val="30"/>
              </w:numPr>
              <w:jc w:val="left"/>
              <w:rPr>
                <w:kern w:val="22"/>
                <w:sz w:val="20"/>
                <w:szCs w:val="20"/>
              </w:rPr>
            </w:pPr>
            <w:r w:rsidRPr="00381E08">
              <w:rPr>
                <w:kern w:val="22"/>
                <w:sz w:val="20"/>
                <w:szCs w:val="20"/>
              </w:rPr>
              <w:t xml:space="preserve">Provide training on </w:t>
            </w:r>
            <w:r w:rsidR="0078143B" w:rsidRPr="00372A69">
              <w:rPr>
                <w:kern w:val="22"/>
                <w:sz w:val="20"/>
                <w:szCs w:val="20"/>
              </w:rPr>
              <w:t xml:space="preserve">the </w:t>
            </w:r>
            <w:r w:rsidRPr="00372A69">
              <w:rPr>
                <w:kern w:val="22"/>
                <w:sz w:val="20"/>
                <w:szCs w:val="20"/>
              </w:rPr>
              <w:t>analysis and processing of large bioinformatic data</w:t>
            </w:r>
            <w:r w:rsidR="00080E6B" w:rsidRPr="00372A69">
              <w:rPr>
                <w:kern w:val="22"/>
                <w:sz w:val="20"/>
                <w:szCs w:val="20"/>
              </w:rPr>
              <w:t>.</w:t>
            </w:r>
          </w:p>
          <w:p w14:paraId="4F2FF74C" w14:textId="60173F49" w:rsidR="00AA6D40" w:rsidRPr="00372A69" w:rsidRDefault="00AA6D40" w:rsidP="00A271FF">
            <w:pPr>
              <w:numPr>
                <w:ilvl w:val="2"/>
                <w:numId w:val="30"/>
              </w:numPr>
              <w:jc w:val="left"/>
              <w:rPr>
                <w:kern w:val="22"/>
                <w:sz w:val="20"/>
                <w:szCs w:val="20"/>
              </w:rPr>
            </w:pPr>
            <w:r w:rsidRPr="00381E08">
              <w:rPr>
                <w:kern w:val="22"/>
                <w:sz w:val="20"/>
                <w:szCs w:val="20"/>
              </w:rPr>
              <w:t xml:space="preserve">Provide training to researchers on </w:t>
            </w:r>
            <w:r w:rsidR="004C3E91" w:rsidRPr="00372A69">
              <w:rPr>
                <w:kern w:val="22"/>
                <w:sz w:val="20"/>
                <w:szCs w:val="20"/>
              </w:rPr>
              <w:t xml:space="preserve">how </w:t>
            </w:r>
            <w:r w:rsidRPr="00372A69">
              <w:rPr>
                <w:kern w:val="22"/>
                <w:sz w:val="20"/>
                <w:szCs w:val="20"/>
              </w:rPr>
              <w:t xml:space="preserve">to operate, maintain and service </w:t>
            </w:r>
            <w:r w:rsidRPr="006D75A9">
              <w:rPr>
                <w:kern w:val="22"/>
                <w:sz w:val="20"/>
                <w:szCs w:val="20"/>
              </w:rPr>
              <w:t>technologi</w:t>
            </w:r>
            <w:r w:rsidR="000A6CB7">
              <w:rPr>
                <w:kern w:val="22"/>
                <w:sz w:val="20"/>
                <w:szCs w:val="20"/>
              </w:rPr>
              <w:t>cal tools</w:t>
            </w:r>
            <w:r w:rsidR="00080E6B" w:rsidRPr="00372A69">
              <w:rPr>
                <w:kern w:val="22"/>
                <w:sz w:val="20"/>
                <w:szCs w:val="20"/>
              </w:rPr>
              <w:t>.</w:t>
            </w:r>
          </w:p>
          <w:p w14:paraId="7FBA2617" w14:textId="4B6AEAAB" w:rsidR="00AA6D40" w:rsidRPr="00372A69" w:rsidRDefault="00AA6D40" w:rsidP="00A271FF">
            <w:pPr>
              <w:numPr>
                <w:ilvl w:val="2"/>
                <w:numId w:val="30"/>
              </w:numPr>
              <w:jc w:val="left"/>
              <w:rPr>
                <w:kern w:val="22"/>
                <w:sz w:val="20"/>
                <w:szCs w:val="20"/>
              </w:rPr>
            </w:pPr>
            <w:r w:rsidRPr="00381E08">
              <w:rPr>
                <w:kern w:val="22"/>
                <w:sz w:val="20"/>
                <w:szCs w:val="20"/>
              </w:rPr>
              <w:t xml:space="preserve">Provide technical assistance for </w:t>
            </w:r>
            <w:r w:rsidR="00486B5D" w:rsidRPr="00372A69">
              <w:rPr>
                <w:kern w:val="22"/>
                <w:sz w:val="20"/>
                <w:szCs w:val="20"/>
              </w:rPr>
              <w:t xml:space="preserve">the </w:t>
            </w:r>
            <w:r w:rsidRPr="00372A69">
              <w:rPr>
                <w:kern w:val="22"/>
                <w:sz w:val="20"/>
                <w:szCs w:val="20"/>
              </w:rPr>
              <w:t>transfer and development of technology</w:t>
            </w:r>
            <w:r w:rsidR="00486B5D" w:rsidRPr="00372A69">
              <w:rPr>
                <w:kern w:val="22"/>
                <w:sz w:val="20"/>
                <w:szCs w:val="20"/>
              </w:rPr>
              <w:t>,</w:t>
            </w:r>
            <w:r w:rsidRPr="00372A69">
              <w:rPr>
                <w:kern w:val="22"/>
                <w:sz w:val="20"/>
                <w:szCs w:val="20"/>
              </w:rPr>
              <w:t xml:space="preserve"> </w:t>
            </w:r>
            <w:proofErr w:type="gramStart"/>
            <w:r w:rsidRPr="00372A69">
              <w:rPr>
                <w:kern w:val="22"/>
                <w:sz w:val="20"/>
                <w:szCs w:val="20"/>
              </w:rPr>
              <w:t>taking into account</w:t>
            </w:r>
            <w:proofErr w:type="gramEnd"/>
            <w:r w:rsidRPr="00372A69">
              <w:rPr>
                <w:kern w:val="22"/>
                <w:sz w:val="20"/>
                <w:szCs w:val="20"/>
              </w:rPr>
              <w:t xml:space="preserve"> appropriateness and </w:t>
            </w:r>
            <w:r w:rsidRPr="00381E08">
              <w:rPr>
                <w:kern w:val="22"/>
                <w:sz w:val="20"/>
                <w:szCs w:val="20"/>
              </w:rPr>
              <w:t>relevance</w:t>
            </w:r>
            <w:r w:rsidR="00080E6B" w:rsidRPr="00372A69">
              <w:rPr>
                <w:kern w:val="22"/>
                <w:sz w:val="20"/>
                <w:szCs w:val="20"/>
              </w:rPr>
              <w:t>.</w:t>
            </w:r>
          </w:p>
        </w:tc>
      </w:tr>
      <w:tr w:rsidR="00360F66" w:rsidRPr="00372A69" w14:paraId="71FB2A21" w14:textId="77777777" w:rsidTr="00A271FF">
        <w:tc>
          <w:tcPr>
            <w:tcW w:w="4154" w:type="dxa"/>
            <w:shd w:val="clear" w:color="000000" w:fill="auto"/>
          </w:tcPr>
          <w:p w14:paraId="746AEC65" w14:textId="37447A63" w:rsidR="00360F66" w:rsidRPr="00372A69" w:rsidRDefault="00360F66" w:rsidP="00A271FF">
            <w:pPr>
              <w:jc w:val="left"/>
              <w:rPr>
                <w:kern w:val="22"/>
                <w:sz w:val="20"/>
                <w:szCs w:val="20"/>
              </w:rPr>
            </w:pPr>
            <w:r w:rsidRPr="00381E08">
              <w:rPr>
                <w:kern w:val="22"/>
                <w:sz w:val="20"/>
                <w:szCs w:val="20"/>
              </w:rPr>
              <w:t>5.</w:t>
            </w:r>
            <w:r w:rsidR="00B835C1" w:rsidRPr="00372A69">
              <w:rPr>
                <w:kern w:val="22"/>
                <w:sz w:val="20"/>
                <w:szCs w:val="20"/>
              </w:rPr>
              <w:t>5</w:t>
            </w:r>
            <w:r w:rsidR="000F6289" w:rsidRPr="00372A69">
              <w:rPr>
                <w:kern w:val="22"/>
                <w:sz w:val="20"/>
                <w:szCs w:val="20"/>
              </w:rPr>
              <w:t>.</w:t>
            </w:r>
            <w:r w:rsidRPr="00372A69">
              <w:rPr>
                <w:kern w:val="22"/>
                <w:sz w:val="20"/>
                <w:szCs w:val="20"/>
              </w:rPr>
              <w:t xml:space="preserve"> Research and development related to genetic </w:t>
            </w:r>
            <w:r w:rsidRPr="00381E08">
              <w:rPr>
                <w:kern w:val="22"/>
                <w:sz w:val="20"/>
                <w:szCs w:val="20"/>
              </w:rPr>
              <w:t xml:space="preserve">resources </w:t>
            </w:r>
            <w:r w:rsidR="006A56B9" w:rsidRPr="00372A69">
              <w:rPr>
                <w:kern w:val="22"/>
                <w:sz w:val="20"/>
                <w:szCs w:val="20"/>
              </w:rPr>
              <w:t xml:space="preserve">is </w:t>
            </w:r>
            <w:r w:rsidRPr="00372A69">
              <w:rPr>
                <w:kern w:val="22"/>
                <w:sz w:val="20"/>
                <w:szCs w:val="20"/>
              </w:rPr>
              <w:t>promoted</w:t>
            </w:r>
          </w:p>
        </w:tc>
        <w:tc>
          <w:tcPr>
            <w:tcW w:w="10350" w:type="dxa"/>
            <w:shd w:val="clear" w:color="000000" w:fill="auto"/>
          </w:tcPr>
          <w:p w14:paraId="043F85FC" w14:textId="2DF6E19A" w:rsidR="008E4E4E" w:rsidRPr="00372A69" w:rsidRDefault="00360F66" w:rsidP="00A271FF">
            <w:pPr>
              <w:numPr>
                <w:ilvl w:val="2"/>
                <w:numId w:val="30"/>
              </w:numPr>
              <w:jc w:val="left"/>
              <w:rPr>
                <w:kern w:val="22"/>
                <w:sz w:val="20"/>
                <w:szCs w:val="20"/>
              </w:rPr>
            </w:pPr>
            <w:r w:rsidRPr="00381E08">
              <w:rPr>
                <w:kern w:val="22"/>
                <w:sz w:val="20"/>
                <w:szCs w:val="20"/>
              </w:rPr>
              <w:t>Establish nation</w:t>
            </w:r>
            <w:r w:rsidRPr="00372A69">
              <w:rPr>
                <w:kern w:val="22"/>
                <w:sz w:val="20"/>
                <w:szCs w:val="20"/>
              </w:rPr>
              <w:t>al grant schemes to support research and development and bioprospecting</w:t>
            </w:r>
            <w:r w:rsidR="00080E6B" w:rsidRPr="00372A69">
              <w:rPr>
                <w:kern w:val="22"/>
                <w:sz w:val="20"/>
                <w:szCs w:val="20"/>
              </w:rPr>
              <w:t>.</w:t>
            </w:r>
          </w:p>
          <w:p w14:paraId="354D4618" w14:textId="7E8D64BB" w:rsidR="00360F66" w:rsidRPr="00372A69" w:rsidRDefault="008E4E4E" w:rsidP="00A271FF">
            <w:pPr>
              <w:numPr>
                <w:ilvl w:val="2"/>
                <w:numId w:val="30"/>
              </w:numPr>
              <w:jc w:val="left"/>
              <w:rPr>
                <w:kern w:val="22"/>
                <w:sz w:val="20"/>
                <w:szCs w:val="20"/>
              </w:rPr>
            </w:pPr>
            <w:r w:rsidRPr="00381E08">
              <w:rPr>
                <w:kern w:val="22"/>
                <w:sz w:val="20"/>
                <w:szCs w:val="20"/>
              </w:rPr>
              <w:t>Fo</w:t>
            </w:r>
            <w:r w:rsidR="00360F66" w:rsidRPr="00372A69">
              <w:rPr>
                <w:kern w:val="22"/>
                <w:sz w:val="20"/>
                <w:szCs w:val="20"/>
              </w:rPr>
              <w:t>ster research partnerships between user</w:t>
            </w:r>
            <w:r w:rsidR="009079D3" w:rsidRPr="00372A69">
              <w:rPr>
                <w:kern w:val="22"/>
                <w:sz w:val="20"/>
                <w:szCs w:val="20"/>
              </w:rPr>
              <w:t>s</w:t>
            </w:r>
            <w:r w:rsidR="00360F66" w:rsidRPr="00372A69">
              <w:rPr>
                <w:kern w:val="22"/>
                <w:sz w:val="20"/>
                <w:szCs w:val="20"/>
              </w:rPr>
              <w:t xml:space="preserve"> and provider countries</w:t>
            </w:r>
            <w:r w:rsidR="00080E6B" w:rsidRPr="00372A69">
              <w:rPr>
                <w:kern w:val="22"/>
                <w:sz w:val="20"/>
                <w:szCs w:val="20"/>
              </w:rPr>
              <w:t>.</w:t>
            </w:r>
          </w:p>
          <w:p w14:paraId="7086D098" w14:textId="456812A5" w:rsidR="00184C73" w:rsidRPr="00372A69" w:rsidRDefault="00184C73" w:rsidP="00A271FF">
            <w:pPr>
              <w:numPr>
                <w:ilvl w:val="2"/>
                <w:numId w:val="30"/>
              </w:numPr>
              <w:jc w:val="left"/>
              <w:rPr>
                <w:kern w:val="22"/>
                <w:sz w:val="20"/>
                <w:szCs w:val="20"/>
              </w:rPr>
            </w:pPr>
            <w:r w:rsidRPr="00381E08">
              <w:rPr>
                <w:kern w:val="22"/>
                <w:sz w:val="20"/>
                <w:szCs w:val="20"/>
              </w:rPr>
              <w:t xml:space="preserve">Provide training on </w:t>
            </w:r>
            <w:r w:rsidR="009079D3" w:rsidRPr="00372A69">
              <w:rPr>
                <w:kern w:val="22"/>
                <w:sz w:val="20"/>
                <w:szCs w:val="20"/>
              </w:rPr>
              <w:t xml:space="preserve">the </w:t>
            </w:r>
            <w:r w:rsidRPr="00372A69">
              <w:rPr>
                <w:kern w:val="22"/>
                <w:sz w:val="20"/>
                <w:szCs w:val="20"/>
              </w:rPr>
              <w:t xml:space="preserve">development and </w:t>
            </w:r>
            <w:r w:rsidR="00862301" w:rsidRPr="00372A69">
              <w:rPr>
                <w:kern w:val="22"/>
                <w:sz w:val="20"/>
                <w:szCs w:val="20"/>
              </w:rPr>
              <w:t xml:space="preserve">use </w:t>
            </w:r>
            <w:r w:rsidRPr="00372A69">
              <w:rPr>
                <w:kern w:val="22"/>
                <w:sz w:val="20"/>
                <w:szCs w:val="20"/>
              </w:rPr>
              <w:t xml:space="preserve">of </w:t>
            </w:r>
            <w:r w:rsidR="002C4425" w:rsidRPr="00372A69">
              <w:rPr>
                <w:kern w:val="22"/>
                <w:sz w:val="20"/>
                <w:szCs w:val="20"/>
              </w:rPr>
              <w:t xml:space="preserve">genetic resource </w:t>
            </w:r>
            <w:r w:rsidRPr="00372A69">
              <w:rPr>
                <w:kern w:val="22"/>
                <w:sz w:val="20"/>
                <w:szCs w:val="20"/>
              </w:rPr>
              <w:t>databases</w:t>
            </w:r>
            <w:r w:rsidR="00080E6B" w:rsidRPr="00372A69">
              <w:rPr>
                <w:kern w:val="22"/>
                <w:sz w:val="20"/>
                <w:szCs w:val="20"/>
              </w:rPr>
              <w:t>.</w:t>
            </w:r>
          </w:p>
          <w:p w14:paraId="0E691FF1" w14:textId="0BF8CFF4" w:rsidR="00184C73" w:rsidRPr="00A271FF" w:rsidRDefault="00184C73" w:rsidP="00A271FF">
            <w:pPr>
              <w:numPr>
                <w:ilvl w:val="2"/>
                <w:numId w:val="30"/>
              </w:numPr>
              <w:jc w:val="left"/>
              <w:rPr>
                <w:kern w:val="22"/>
                <w:sz w:val="20"/>
                <w:szCs w:val="20"/>
              </w:rPr>
            </w:pPr>
            <w:r w:rsidRPr="00381E08">
              <w:rPr>
                <w:kern w:val="22"/>
                <w:sz w:val="20"/>
                <w:szCs w:val="20"/>
              </w:rPr>
              <w:t>Provide training on bioprospecting and value</w:t>
            </w:r>
            <w:r w:rsidR="00E9490D" w:rsidRPr="00372A69">
              <w:rPr>
                <w:kern w:val="22"/>
                <w:sz w:val="20"/>
                <w:szCs w:val="20"/>
              </w:rPr>
              <w:t xml:space="preserve"> </w:t>
            </w:r>
            <w:r w:rsidRPr="00372A69">
              <w:rPr>
                <w:kern w:val="22"/>
                <w:sz w:val="20"/>
                <w:szCs w:val="20"/>
              </w:rPr>
              <w:t xml:space="preserve">addition for </w:t>
            </w:r>
            <w:r w:rsidR="002C4425" w:rsidRPr="00372A69">
              <w:rPr>
                <w:kern w:val="22"/>
                <w:sz w:val="20"/>
                <w:szCs w:val="20"/>
              </w:rPr>
              <w:t>genetic resources</w:t>
            </w:r>
            <w:r w:rsidR="00080E6B" w:rsidRPr="00372A69">
              <w:rPr>
                <w:kern w:val="22"/>
                <w:sz w:val="20"/>
                <w:szCs w:val="20"/>
              </w:rPr>
              <w:t>.</w:t>
            </w:r>
          </w:p>
        </w:tc>
      </w:tr>
    </w:tbl>
    <w:p w14:paraId="3093D971" w14:textId="710E019C" w:rsidR="00B3369F" w:rsidRPr="00C9161D" w:rsidRDefault="00C9161D" w:rsidP="002C4425">
      <w:pPr>
        <w:jc w:val="center"/>
      </w:pPr>
      <w:r w:rsidRPr="00381E08">
        <w:t>______</w:t>
      </w:r>
      <w:r w:rsidR="00824506" w:rsidRPr="00381E08">
        <w:t>__</w:t>
      </w:r>
    </w:p>
    <w:sectPr w:rsidR="00B3369F" w:rsidRPr="00C9161D" w:rsidSect="00887612">
      <w:footnotePr>
        <w:numRestart w:val="eachSect"/>
      </w:footnotePr>
      <w:pgSz w:w="15840" w:h="12240" w:orient="landscape" w:code="1"/>
      <w:pgMar w:top="1382" w:right="562" w:bottom="1382" w:left="1138" w:header="706" w:footer="70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659A0F7" w14:textId="77777777" w:rsidR="001565D4" w:rsidRDefault="001565D4" w:rsidP="00CF1848">
      <w:r>
        <w:separator/>
      </w:r>
    </w:p>
  </w:endnote>
  <w:endnote w:type="continuationSeparator" w:id="0">
    <w:p w14:paraId="64FADBDB" w14:textId="77777777" w:rsidR="001565D4" w:rsidRDefault="001565D4" w:rsidP="00CF1848">
      <w:r>
        <w:continuationSeparator/>
      </w:r>
    </w:p>
  </w:endnote>
  <w:endnote w:type="continuationNotice" w:id="1">
    <w:p w14:paraId="2546DAE2" w14:textId="77777777" w:rsidR="001565D4" w:rsidRDefault="001565D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altName w:val="Courier New"/>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4041F20" w14:textId="77777777" w:rsidR="001565D4" w:rsidRDefault="001565D4" w:rsidP="00CF1848">
      <w:r>
        <w:separator/>
      </w:r>
    </w:p>
  </w:footnote>
  <w:footnote w:type="continuationSeparator" w:id="0">
    <w:p w14:paraId="20BABF33" w14:textId="77777777" w:rsidR="001565D4" w:rsidRDefault="001565D4" w:rsidP="00CF1848">
      <w:r>
        <w:continuationSeparator/>
      </w:r>
    </w:p>
  </w:footnote>
  <w:footnote w:type="continuationNotice" w:id="1">
    <w:p w14:paraId="0C264461" w14:textId="77777777" w:rsidR="001565D4" w:rsidRDefault="001565D4"/>
  </w:footnote>
  <w:footnote w:id="2">
    <w:p w14:paraId="1B3A4164" w14:textId="4160A12D" w:rsidR="00F83AC7" w:rsidRPr="00E929E9" w:rsidRDefault="00F83AC7" w:rsidP="001E5499">
      <w:pPr>
        <w:pStyle w:val="FootnoteText"/>
        <w:spacing w:after="0"/>
        <w:ind w:firstLine="0"/>
        <w:rPr>
          <w:kern w:val="18"/>
          <w:szCs w:val="18"/>
        </w:rPr>
      </w:pPr>
      <w:r w:rsidRPr="00774503">
        <w:rPr>
          <w:rStyle w:val="FootnoteReference"/>
          <w:rFonts w:eastAsiaTheme="majorEastAsia"/>
          <w:kern w:val="18"/>
          <w:sz w:val="18"/>
          <w:szCs w:val="18"/>
          <w:vertAlign w:val="baseline"/>
        </w:rPr>
        <w:t>*</w:t>
      </w:r>
      <w:r w:rsidRPr="00E929E9">
        <w:rPr>
          <w:kern w:val="18"/>
          <w:szCs w:val="18"/>
        </w:rPr>
        <w:t xml:space="preserve"> </w:t>
      </w:r>
      <w:r w:rsidR="0088799F" w:rsidRPr="00E929E9">
        <w:rPr>
          <w:kern w:val="18"/>
          <w:szCs w:val="18"/>
        </w:rPr>
        <w:t>CBD/NP/CB-IAC/2023/1/1.</w:t>
      </w:r>
    </w:p>
  </w:footnote>
  <w:footnote w:id="3">
    <w:p w14:paraId="62C30F48" w14:textId="19F106D3" w:rsidR="00044287" w:rsidRPr="00E929E9" w:rsidRDefault="00044287" w:rsidP="001E5499">
      <w:pPr>
        <w:pStyle w:val="FootnoteText"/>
        <w:spacing w:after="0"/>
        <w:ind w:firstLine="0"/>
        <w:rPr>
          <w:szCs w:val="18"/>
        </w:rPr>
      </w:pPr>
      <w:r w:rsidRPr="00774503">
        <w:rPr>
          <w:rStyle w:val="FootnoteReference"/>
          <w:sz w:val="18"/>
          <w:szCs w:val="18"/>
        </w:rPr>
        <w:footnoteRef/>
      </w:r>
      <w:r w:rsidRPr="00E929E9">
        <w:rPr>
          <w:szCs w:val="18"/>
        </w:rPr>
        <w:t xml:space="preserve"> </w:t>
      </w:r>
      <w:hyperlink r:id="rId1" w:history="1">
        <w:r w:rsidRPr="00E929E9">
          <w:rPr>
            <w:rStyle w:val="Hyperlink"/>
            <w:szCs w:val="18"/>
          </w:rPr>
          <w:t>CBD/SBI/3/16</w:t>
        </w:r>
      </w:hyperlink>
      <w:r w:rsidRPr="00E929E9">
        <w:rPr>
          <w:szCs w:val="18"/>
        </w:rPr>
        <w:t xml:space="preserve"> and</w:t>
      </w:r>
      <w:r w:rsidR="003272A9" w:rsidRPr="00E929E9">
        <w:rPr>
          <w:szCs w:val="18"/>
        </w:rPr>
        <w:t xml:space="preserve"> </w:t>
      </w:r>
      <w:hyperlink r:id="rId2" w:history="1">
        <w:r w:rsidRPr="00E929E9">
          <w:rPr>
            <w:rStyle w:val="Hyperlink"/>
            <w:szCs w:val="18"/>
          </w:rPr>
          <w:t>CBD</w:t>
        </w:r>
        <w:r w:rsidR="00FE6030" w:rsidRPr="00E929E9">
          <w:rPr>
            <w:rStyle w:val="Hyperlink"/>
            <w:szCs w:val="18"/>
          </w:rPr>
          <w:t>/SBI</w:t>
        </w:r>
        <w:r w:rsidRPr="00E929E9">
          <w:rPr>
            <w:rStyle w:val="Hyperlink"/>
            <w:szCs w:val="18"/>
          </w:rPr>
          <w:t>/3/INF/1</w:t>
        </w:r>
      </w:hyperlink>
      <w:r w:rsidRPr="00E929E9">
        <w:rPr>
          <w:szCs w:val="18"/>
        </w:rPr>
        <w:t>.</w:t>
      </w:r>
    </w:p>
  </w:footnote>
  <w:footnote w:id="4">
    <w:p w14:paraId="702E3138" w14:textId="1D97C03C" w:rsidR="00044287" w:rsidRPr="00E929E9" w:rsidRDefault="00044287" w:rsidP="001E5499">
      <w:pPr>
        <w:pStyle w:val="FootnoteText"/>
        <w:tabs>
          <w:tab w:val="left" w:pos="6855"/>
        </w:tabs>
        <w:spacing w:after="0"/>
        <w:ind w:firstLine="0"/>
        <w:rPr>
          <w:szCs w:val="18"/>
        </w:rPr>
      </w:pPr>
      <w:r w:rsidRPr="00774503">
        <w:rPr>
          <w:rStyle w:val="FootnoteReference"/>
          <w:sz w:val="18"/>
          <w:szCs w:val="18"/>
        </w:rPr>
        <w:footnoteRef/>
      </w:r>
      <w:r w:rsidRPr="00E929E9">
        <w:rPr>
          <w:szCs w:val="18"/>
        </w:rPr>
        <w:t xml:space="preserve"> </w:t>
      </w:r>
      <w:r w:rsidR="005168B2" w:rsidRPr="00E929E9">
        <w:rPr>
          <w:szCs w:val="18"/>
        </w:rPr>
        <w:t xml:space="preserve">See </w:t>
      </w:r>
      <w:hyperlink r:id="rId3" w:history="1">
        <w:r w:rsidR="005168B2" w:rsidRPr="00E929E9">
          <w:rPr>
            <w:rStyle w:val="Hyperlink"/>
            <w:szCs w:val="18"/>
          </w:rPr>
          <w:t>d</w:t>
        </w:r>
        <w:r w:rsidRPr="00E929E9">
          <w:rPr>
            <w:rStyle w:val="Hyperlink"/>
            <w:szCs w:val="18"/>
          </w:rPr>
          <w:t>ecision NP-3/1</w:t>
        </w:r>
      </w:hyperlink>
      <w:r w:rsidR="005168B2" w:rsidRPr="00E929E9">
        <w:rPr>
          <w:rStyle w:val="Hyperlink"/>
          <w:szCs w:val="18"/>
        </w:rPr>
        <w:t>.</w:t>
      </w:r>
    </w:p>
  </w:footnote>
  <w:footnote w:id="5">
    <w:p w14:paraId="08E5502D" w14:textId="550FBA25" w:rsidR="002C41E4" w:rsidRPr="00E929E9" w:rsidRDefault="002C41E4" w:rsidP="00774503">
      <w:pPr>
        <w:pStyle w:val="FootnoteText"/>
        <w:spacing w:after="0"/>
        <w:ind w:firstLine="0"/>
        <w:rPr>
          <w:szCs w:val="18"/>
        </w:rPr>
      </w:pPr>
      <w:r w:rsidRPr="00774503">
        <w:rPr>
          <w:rStyle w:val="FootnoteReference"/>
          <w:sz w:val="18"/>
          <w:szCs w:val="18"/>
        </w:rPr>
        <w:footnoteRef/>
      </w:r>
      <w:r w:rsidRPr="00E929E9">
        <w:rPr>
          <w:szCs w:val="18"/>
        </w:rPr>
        <w:t xml:space="preserve"> </w:t>
      </w:r>
      <w:r w:rsidR="004B0C77" w:rsidRPr="00E929E9">
        <w:rPr>
          <w:szCs w:val="18"/>
        </w:rPr>
        <w:t xml:space="preserve">The purpose of the online forum was </w:t>
      </w:r>
      <w:r w:rsidR="00F642BF" w:rsidRPr="00E929E9">
        <w:rPr>
          <w:szCs w:val="18"/>
        </w:rPr>
        <w:t xml:space="preserve">to collect views on </w:t>
      </w:r>
      <w:r w:rsidR="00E47510" w:rsidRPr="00E929E9">
        <w:rPr>
          <w:szCs w:val="18"/>
        </w:rPr>
        <w:t xml:space="preserve">various </w:t>
      </w:r>
      <w:r w:rsidR="0082393B" w:rsidRPr="00E929E9">
        <w:rPr>
          <w:szCs w:val="18"/>
        </w:rPr>
        <w:t xml:space="preserve">elements to be </w:t>
      </w:r>
      <w:r w:rsidR="007856D4" w:rsidRPr="00E929E9">
        <w:rPr>
          <w:szCs w:val="18"/>
        </w:rPr>
        <w:t>considered</w:t>
      </w:r>
      <w:r w:rsidR="0082393B" w:rsidRPr="00E929E9">
        <w:rPr>
          <w:szCs w:val="18"/>
        </w:rPr>
        <w:t xml:space="preserve"> in the revised strategic </w:t>
      </w:r>
      <w:r w:rsidR="007856D4" w:rsidRPr="00E929E9">
        <w:rPr>
          <w:szCs w:val="18"/>
        </w:rPr>
        <w:t>framework</w:t>
      </w:r>
      <w:r w:rsidR="00842BC3" w:rsidRPr="00E929E9">
        <w:rPr>
          <w:szCs w:val="18"/>
        </w:rPr>
        <w:t>,</w:t>
      </w:r>
      <w:r w:rsidR="00733CF1" w:rsidRPr="00E929E9">
        <w:rPr>
          <w:szCs w:val="18"/>
        </w:rPr>
        <w:t xml:space="preserve"> which </w:t>
      </w:r>
      <w:r w:rsidR="00C02012" w:rsidRPr="00E929E9">
        <w:rPr>
          <w:szCs w:val="18"/>
        </w:rPr>
        <w:t xml:space="preserve">had been </w:t>
      </w:r>
      <w:r w:rsidR="00733CF1" w:rsidRPr="00E929E9">
        <w:rPr>
          <w:szCs w:val="18"/>
        </w:rPr>
        <w:t xml:space="preserve">previously presented to the </w:t>
      </w:r>
      <w:r w:rsidR="003B2C38" w:rsidRPr="00E929E9">
        <w:rPr>
          <w:szCs w:val="18"/>
        </w:rPr>
        <w:t>Informal Advisory Committee</w:t>
      </w:r>
      <w:r w:rsidR="00733CF1" w:rsidRPr="00E929E9">
        <w:rPr>
          <w:szCs w:val="18"/>
        </w:rPr>
        <w:t xml:space="preserve"> in </w:t>
      </w:r>
      <w:r w:rsidR="008D0C9B" w:rsidRPr="00E929E9">
        <w:rPr>
          <w:szCs w:val="18"/>
        </w:rPr>
        <w:t xml:space="preserve">a </w:t>
      </w:r>
      <w:r w:rsidR="00A570D0" w:rsidRPr="00E929E9">
        <w:rPr>
          <w:szCs w:val="18"/>
        </w:rPr>
        <w:t>preparatory</w:t>
      </w:r>
      <w:r w:rsidR="00733CF1" w:rsidRPr="00E929E9">
        <w:rPr>
          <w:szCs w:val="18"/>
        </w:rPr>
        <w:t xml:space="preserve"> webinar</w:t>
      </w:r>
      <w:r w:rsidR="003050B3" w:rsidRPr="00E929E9">
        <w:rPr>
          <w:szCs w:val="18"/>
        </w:rPr>
        <w:t xml:space="preserve"> held on 9</w:t>
      </w:r>
      <w:r w:rsidR="00C02012" w:rsidRPr="00E929E9">
        <w:rPr>
          <w:szCs w:val="18"/>
        </w:rPr>
        <w:t> </w:t>
      </w:r>
      <w:r w:rsidR="003050B3" w:rsidRPr="00E929E9">
        <w:rPr>
          <w:szCs w:val="18"/>
        </w:rPr>
        <w:t xml:space="preserve">May 2023. In total, </w:t>
      </w:r>
      <w:r w:rsidR="001111E0" w:rsidRPr="00E929E9">
        <w:rPr>
          <w:szCs w:val="18"/>
        </w:rPr>
        <w:t xml:space="preserve">members provided 31 comments </w:t>
      </w:r>
      <w:r w:rsidR="00C02012" w:rsidRPr="00E929E9">
        <w:rPr>
          <w:szCs w:val="18"/>
        </w:rPr>
        <w:t xml:space="preserve">on </w:t>
      </w:r>
      <w:r w:rsidR="00067FA5" w:rsidRPr="00E929E9">
        <w:rPr>
          <w:szCs w:val="18"/>
        </w:rPr>
        <w:t xml:space="preserve">four </w:t>
      </w:r>
      <w:r w:rsidR="007856D4" w:rsidRPr="00E929E9">
        <w:rPr>
          <w:szCs w:val="18"/>
        </w:rPr>
        <w:t>topics</w:t>
      </w:r>
      <w:r w:rsidR="00C02012" w:rsidRPr="00E929E9">
        <w:rPr>
          <w:szCs w:val="18"/>
        </w:rPr>
        <w:t xml:space="preserve"> during the online forum</w:t>
      </w:r>
      <w:r w:rsidR="007856D4" w:rsidRPr="00E929E9">
        <w:rPr>
          <w:szCs w:val="18"/>
        </w:rPr>
        <w:t>.</w:t>
      </w:r>
    </w:p>
  </w:footnote>
  <w:footnote w:id="6">
    <w:p w14:paraId="15CA464C" w14:textId="42998752" w:rsidR="00AF3CA2" w:rsidRPr="00E929E9" w:rsidRDefault="00AF3CA2" w:rsidP="00774503">
      <w:pPr>
        <w:pStyle w:val="FootnoteText"/>
        <w:spacing w:after="0"/>
        <w:ind w:firstLine="0"/>
        <w:rPr>
          <w:szCs w:val="18"/>
        </w:rPr>
      </w:pPr>
      <w:r w:rsidRPr="00774503">
        <w:rPr>
          <w:rStyle w:val="FootnoteReference"/>
          <w:sz w:val="18"/>
          <w:szCs w:val="18"/>
        </w:rPr>
        <w:footnoteRef/>
      </w:r>
      <w:r w:rsidRPr="00E929E9">
        <w:rPr>
          <w:szCs w:val="18"/>
        </w:rPr>
        <w:t xml:space="preserve"> </w:t>
      </w:r>
      <w:r w:rsidR="00EA7D9B" w:rsidRPr="00E929E9">
        <w:rPr>
          <w:szCs w:val="18"/>
        </w:rPr>
        <w:t>The enabling environment level encompasses the broad system and set of conditions needed for organi</w:t>
      </w:r>
      <w:r w:rsidR="00D922A7" w:rsidRPr="00E929E9">
        <w:rPr>
          <w:szCs w:val="18"/>
        </w:rPr>
        <w:t>z</w:t>
      </w:r>
      <w:r w:rsidR="00EA7D9B" w:rsidRPr="00E929E9">
        <w:rPr>
          <w:szCs w:val="18"/>
        </w:rPr>
        <w:t xml:space="preserve">ations and individuals to function in pursuit of their goals. These may be policies, laws, agreements, conventions, </w:t>
      </w:r>
      <w:proofErr w:type="gramStart"/>
      <w:r w:rsidR="00EA7D9B" w:rsidRPr="00E929E9">
        <w:rPr>
          <w:szCs w:val="18"/>
        </w:rPr>
        <w:t>protocols</w:t>
      </w:r>
      <w:proofErr w:type="gramEnd"/>
      <w:r w:rsidR="00EA7D9B" w:rsidRPr="00E929E9">
        <w:rPr>
          <w:szCs w:val="18"/>
        </w:rPr>
        <w:t xml:space="preserve"> </w:t>
      </w:r>
      <w:r w:rsidR="00D922A7" w:rsidRPr="00E929E9">
        <w:rPr>
          <w:szCs w:val="18"/>
        </w:rPr>
        <w:t xml:space="preserve">or </w:t>
      </w:r>
      <w:r w:rsidR="00EA7D9B" w:rsidRPr="00E929E9">
        <w:rPr>
          <w:szCs w:val="18"/>
        </w:rPr>
        <w:t>social norms</w:t>
      </w:r>
      <w:r w:rsidR="00BC5DB7" w:rsidRPr="00E929E9">
        <w:rPr>
          <w:szCs w:val="18"/>
        </w:rPr>
        <w:t xml:space="preserve">. </w:t>
      </w:r>
      <w:r w:rsidR="00146182" w:rsidRPr="00E929E9">
        <w:rPr>
          <w:szCs w:val="18"/>
        </w:rPr>
        <w:t>The organi</w:t>
      </w:r>
      <w:r w:rsidR="004528B0" w:rsidRPr="00E929E9">
        <w:rPr>
          <w:szCs w:val="18"/>
        </w:rPr>
        <w:t>z</w:t>
      </w:r>
      <w:r w:rsidR="00146182" w:rsidRPr="00E929E9">
        <w:rPr>
          <w:szCs w:val="18"/>
        </w:rPr>
        <w:t xml:space="preserve">ational level covers internal structures, </w:t>
      </w:r>
      <w:proofErr w:type="gramStart"/>
      <w:r w:rsidR="00146182" w:rsidRPr="00E929E9">
        <w:rPr>
          <w:szCs w:val="18"/>
        </w:rPr>
        <w:t>processes</w:t>
      </w:r>
      <w:proofErr w:type="gramEnd"/>
      <w:r w:rsidR="00146182" w:rsidRPr="00E929E9">
        <w:rPr>
          <w:szCs w:val="18"/>
        </w:rPr>
        <w:t xml:space="preserve"> and procedures. </w:t>
      </w:r>
      <w:r w:rsidR="006E0204" w:rsidRPr="00E929E9">
        <w:rPr>
          <w:szCs w:val="18"/>
        </w:rPr>
        <w:t xml:space="preserve">It </w:t>
      </w:r>
      <w:r w:rsidR="00146182" w:rsidRPr="00E929E9">
        <w:rPr>
          <w:szCs w:val="18"/>
        </w:rPr>
        <w:t xml:space="preserve">includes leadership, management systems, frameworks and other elements that influence the ability of any </w:t>
      </w:r>
      <w:r w:rsidR="00AE48B6" w:rsidRPr="00E929E9">
        <w:rPr>
          <w:szCs w:val="18"/>
        </w:rPr>
        <w:t xml:space="preserve">institution </w:t>
      </w:r>
      <w:r w:rsidR="00146182" w:rsidRPr="00E929E9">
        <w:rPr>
          <w:szCs w:val="18"/>
        </w:rPr>
        <w:t>to operate and fulfil its mission</w:t>
      </w:r>
      <w:r w:rsidR="00AE48B6" w:rsidRPr="00E929E9">
        <w:rPr>
          <w:szCs w:val="18"/>
        </w:rPr>
        <w:t>.</w:t>
      </w:r>
      <w:r w:rsidR="008E7C8F" w:rsidRPr="00E929E9">
        <w:rPr>
          <w:szCs w:val="18"/>
        </w:rPr>
        <w:t xml:space="preserve"> </w:t>
      </w:r>
      <w:r w:rsidR="002E33A9" w:rsidRPr="00E929E9">
        <w:rPr>
          <w:szCs w:val="18"/>
        </w:rPr>
        <w:t xml:space="preserve">The individual level is about the knowledge, skills, </w:t>
      </w:r>
      <w:r w:rsidR="00B270F5" w:rsidRPr="00E929E9">
        <w:rPr>
          <w:szCs w:val="18"/>
        </w:rPr>
        <w:t xml:space="preserve">expertise, </w:t>
      </w:r>
      <w:r w:rsidR="002E33A9" w:rsidRPr="00E929E9">
        <w:rPr>
          <w:szCs w:val="18"/>
        </w:rPr>
        <w:t>attitude</w:t>
      </w:r>
      <w:r w:rsidR="00B270F5" w:rsidRPr="00E929E9">
        <w:rPr>
          <w:szCs w:val="18"/>
        </w:rPr>
        <w:t xml:space="preserve">, </w:t>
      </w:r>
      <w:proofErr w:type="gramStart"/>
      <w:r w:rsidR="00B270F5" w:rsidRPr="00E929E9">
        <w:rPr>
          <w:szCs w:val="18"/>
        </w:rPr>
        <w:t>competencies</w:t>
      </w:r>
      <w:proofErr w:type="gramEnd"/>
      <w:r w:rsidR="002E33A9" w:rsidRPr="00E929E9">
        <w:rPr>
          <w:szCs w:val="18"/>
        </w:rPr>
        <w:t xml:space="preserve"> and experience of the people </w:t>
      </w:r>
      <w:r w:rsidR="00B270F5" w:rsidRPr="00E929E9">
        <w:rPr>
          <w:szCs w:val="18"/>
        </w:rPr>
        <w:t xml:space="preserve">within organizations or </w:t>
      </w:r>
      <w:r w:rsidR="002E33A9" w:rsidRPr="00E929E9">
        <w:rPr>
          <w:szCs w:val="18"/>
        </w:rPr>
        <w:t>communities</w:t>
      </w:r>
      <w:r w:rsidR="00B270F5" w:rsidRPr="00E929E9">
        <w:rPr>
          <w:szCs w:val="18"/>
        </w:rPr>
        <w:t xml:space="preserve"> </w:t>
      </w:r>
      <w:r w:rsidR="00F55225" w:rsidRPr="00E929E9">
        <w:rPr>
          <w:szCs w:val="18"/>
        </w:rPr>
        <w:t xml:space="preserve">that </w:t>
      </w:r>
      <w:r w:rsidR="00B270F5" w:rsidRPr="00E929E9">
        <w:rPr>
          <w:szCs w:val="18"/>
        </w:rPr>
        <w:t>enable them</w:t>
      </w:r>
      <w:r w:rsidR="002E33A9" w:rsidRPr="00E929E9">
        <w:rPr>
          <w:szCs w:val="18"/>
        </w:rPr>
        <w:t xml:space="preserve"> to </w:t>
      </w:r>
      <w:r w:rsidR="00B270F5" w:rsidRPr="00E929E9">
        <w:rPr>
          <w:szCs w:val="18"/>
        </w:rPr>
        <w:t>do their work effectively.</w:t>
      </w:r>
      <w:r w:rsidR="00B0662D" w:rsidRPr="00E929E9">
        <w:rPr>
          <w:szCs w:val="18"/>
        </w:rPr>
        <w:t xml:space="preserve"> </w:t>
      </w:r>
    </w:p>
  </w:footnote>
  <w:footnote w:id="7">
    <w:p w14:paraId="6CC8CCA5" w14:textId="54665123" w:rsidR="00AD129C" w:rsidRPr="00E929E9" w:rsidRDefault="00AD129C" w:rsidP="00774503">
      <w:pPr>
        <w:pStyle w:val="FootnoteText"/>
        <w:spacing w:after="0"/>
        <w:ind w:firstLine="0"/>
        <w:rPr>
          <w:szCs w:val="18"/>
        </w:rPr>
      </w:pPr>
      <w:r w:rsidRPr="00774503">
        <w:rPr>
          <w:rStyle w:val="FootnoteReference"/>
          <w:sz w:val="18"/>
          <w:szCs w:val="18"/>
        </w:rPr>
        <w:footnoteRef/>
      </w:r>
      <w:r w:rsidRPr="00E929E9">
        <w:rPr>
          <w:szCs w:val="18"/>
        </w:rPr>
        <w:t xml:space="preserve"> Technical capacities include specialized knowledge, know-how</w:t>
      </w:r>
      <w:r w:rsidR="00847472" w:rsidRPr="00E929E9">
        <w:rPr>
          <w:szCs w:val="18"/>
        </w:rPr>
        <w:t>,</w:t>
      </w:r>
      <w:r w:rsidRPr="00E929E9">
        <w:rPr>
          <w:szCs w:val="18"/>
        </w:rPr>
        <w:t xml:space="preserve"> skills and organizational structures and systems, which are tangible or visible. Functional capacities are the intangible characteristics, values, behaviours, </w:t>
      </w:r>
      <w:proofErr w:type="gramStart"/>
      <w:r w:rsidRPr="00E929E9">
        <w:rPr>
          <w:szCs w:val="18"/>
        </w:rPr>
        <w:t>skills</w:t>
      </w:r>
      <w:proofErr w:type="gramEnd"/>
      <w:r w:rsidRPr="00E929E9">
        <w:rPr>
          <w:szCs w:val="18"/>
        </w:rPr>
        <w:t xml:space="preserve"> and competencies at all levels that allow functioning, adaptation and development within societies and systems. See </w:t>
      </w:r>
      <w:hyperlink r:id="rId4" w:history="1">
        <w:r w:rsidRPr="00E929E9">
          <w:rPr>
            <w:kern w:val="22"/>
            <w:szCs w:val="18"/>
          </w:rPr>
          <w:t>CBD/SBI/3/7/Add.1</w:t>
        </w:r>
      </w:hyperlink>
      <w:r w:rsidRPr="00E929E9">
        <w:rPr>
          <w:kern w:val="22"/>
          <w:szCs w:val="18"/>
        </w:rPr>
        <w:t xml:space="preserve"> for additional information.</w:t>
      </w:r>
    </w:p>
  </w:footnote>
  <w:footnote w:id="8">
    <w:p w14:paraId="2CF41F9A" w14:textId="16E9312E" w:rsidR="0024224C" w:rsidRPr="00E929E9" w:rsidRDefault="0024224C" w:rsidP="00774503">
      <w:pPr>
        <w:pStyle w:val="FootnoteText"/>
        <w:spacing w:after="0"/>
        <w:ind w:firstLine="0"/>
        <w:rPr>
          <w:szCs w:val="18"/>
          <w:lang w:val="en-US"/>
        </w:rPr>
      </w:pPr>
      <w:r w:rsidRPr="00774503">
        <w:rPr>
          <w:rStyle w:val="FootnoteReference"/>
          <w:sz w:val="18"/>
          <w:szCs w:val="18"/>
        </w:rPr>
        <w:footnoteRef/>
      </w:r>
      <w:r w:rsidRPr="00E929E9">
        <w:rPr>
          <w:szCs w:val="18"/>
        </w:rPr>
        <w:t xml:space="preserve"> </w:t>
      </w:r>
      <w:r w:rsidRPr="00E929E9">
        <w:rPr>
          <w:szCs w:val="18"/>
          <w:lang w:val="en-US"/>
        </w:rPr>
        <w:t>Adapted from the long-term strategic framework</w:t>
      </w:r>
      <w:r w:rsidR="00EC1E4B" w:rsidRPr="00E929E9">
        <w:rPr>
          <w:szCs w:val="18"/>
          <w:lang w:val="en-US"/>
        </w:rPr>
        <w:t xml:space="preserve"> </w:t>
      </w:r>
      <w:r w:rsidR="006F23F8" w:rsidRPr="00E929E9">
        <w:rPr>
          <w:szCs w:val="18"/>
          <w:lang w:val="en-US"/>
        </w:rPr>
        <w:t xml:space="preserve">for capacity-building and development </w:t>
      </w:r>
      <w:r w:rsidR="00EC1E4B" w:rsidRPr="00E929E9">
        <w:rPr>
          <w:szCs w:val="18"/>
          <w:lang w:val="en-US"/>
        </w:rPr>
        <w:t>(</w:t>
      </w:r>
      <w:r w:rsidR="00C75A3E" w:rsidRPr="00E929E9">
        <w:rPr>
          <w:szCs w:val="18"/>
          <w:lang w:val="en-US"/>
        </w:rPr>
        <w:t xml:space="preserve">decision </w:t>
      </w:r>
      <w:r w:rsidR="00EC1E4B" w:rsidRPr="00E929E9">
        <w:rPr>
          <w:szCs w:val="18"/>
          <w:lang w:val="en-US"/>
        </w:rPr>
        <w:t>15/8</w:t>
      </w:r>
      <w:r w:rsidR="004528B0" w:rsidRPr="00E929E9">
        <w:rPr>
          <w:szCs w:val="18"/>
          <w:lang w:val="en-US"/>
        </w:rPr>
        <w:t>, annex I</w:t>
      </w:r>
      <w:r w:rsidR="00EC1E4B" w:rsidRPr="00E929E9">
        <w:rPr>
          <w:szCs w:val="18"/>
          <w:lang w:val="en-US"/>
        </w:rPr>
        <w:t>)</w:t>
      </w:r>
      <w:r w:rsidR="00193F69" w:rsidRPr="00E929E9">
        <w:rPr>
          <w:szCs w:val="18"/>
          <w:lang w:val="en-US"/>
        </w:rPr>
        <w:t>.</w:t>
      </w:r>
    </w:p>
  </w:footnote>
  <w:footnote w:id="9">
    <w:p w14:paraId="6C5ADD0C" w14:textId="3CE1EB38" w:rsidR="000540B0" w:rsidRPr="00E929E9" w:rsidRDefault="000540B0" w:rsidP="00774503">
      <w:pPr>
        <w:pStyle w:val="FootnoteText"/>
        <w:spacing w:after="0"/>
        <w:ind w:firstLine="0"/>
        <w:rPr>
          <w:szCs w:val="18"/>
        </w:rPr>
      </w:pPr>
      <w:r w:rsidRPr="00774503">
        <w:rPr>
          <w:rStyle w:val="FootnoteReference"/>
          <w:sz w:val="18"/>
          <w:szCs w:val="18"/>
        </w:rPr>
        <w:footnoteRef/>
      </w:r>
      <w:r w:rsidRPr="00E929E9">
        <w:rPr>
          <w:szCs w:val="18"/>
        </w:rPr>
        <w:t xml:space="preserve"> </w:t>
      </w:r>
      <w:r w:rsidR="006F0AE8" w:rsidRPr="00E929E9">
        <w:rPr>
          <w:szCs w:val="18"/>
        </w:rPr>
        <w:t>D</w:t>
      </w:r>
      <w:r w:rsidR="003B2644" w:rsidRPr="00E929E9">
        <w:rPr>
          <w:szCs w:val="18"/>
        </w:rPr>
        <w:t xml:space="preserve">ecision </w:t>
      </w:r>
      <w:hyperlink r:id="rId5" w:history="1">
        <w:r w:rsidR="003B2644" w:rsidRPr="00E929E9">
          <w:rPr>
            <w:rStyle w:val="Hyperlink"/>
            <w:szCs w:val="18"/>
          </w:rPr>
          <w:t>15/</w:t>
        </w:r>
        <w:r w:rsidR="00C105C7" w:rsidRPr="00E929E9">
          <w:rPr>
            <w:rStyle w:val="Hyperlink"/>
            <w:szCs w:val="18"/>
          </w:rPr>
          <w:t>11</w:t>
        </w:r>
      </w:hyperlink>
      <w:r w:rsidR="006F0AE8" w:rsidRPr="00E929E9">
        <w:rPr>
          <w:rStyle w:val="Hyperlink"/>
          <w:szCs w:val="18"/>
        </w:rPr>
        <w:t>, annex</w:t>
      </w:r>
      <w:r w:rsidR="00C105C7" w:rsidRPr="00E929E9">
        <w:rPr>
          <w:szCs w:val="18"/>
        </w:rPr>
        <w:t>.</w:t>
      </w:r>
    </w:p>
  </w:footnote>
  <w:footnote w:id="10">
    <w:p w14:paraId="7C1C7E88" w14:textId="693DA5AA" w:rsidR="00E62F2C" w:rsidRPr="00E929E9" w:rsidRDefault="00DF0690" w:rsidP="00774503">
      <w:pPr>
        <w:pStyle w:val="FootnoteText"/>
        <w:spacing w:after="0"/>
        <w:ind w:firstLine="0"/>
        <w:rPr>
          <w:szCs w:val="18"/>
        </w:rPr>
      </w:pPr>
      <w:r w:rsidRPr="00774503">
        <w:rPr>
          <w:rStyle w:val="FootnoteReference"/>
          <w:sz w:val="18"/>
          <w:szCs w:val="18"/>
        </w:rPr>
        <w:footnoteRef/>
      </w:r>
      <w:r w:rsidRPr="00E929E9">
        <w:rPr>
          <w:szCs w:val="18"/>
        </w:rPr>
        <w:t xml:space="preserve"> A </w:t>
      </w:r>
      <w:r w:rsidR="00C00125" w:rsidRPr="00E929E9">
        <w:rPr>
          <w:szCs w:val="18"/>
        </w:rPr>
        <w:t>t</w:t>
      </w:r>
      <w:r w:rsidRPr="00E929E9">
        <w:rPr>
          <w:szCs w:val="18"/>
        </w:rPr>
        <w:t xml:space="preserve">heory of </w:t>
      </w:r>
      <w:r w:rsidR="00C00125" w:rsidRPr="00E929E9">
        <w:rPr>
          <w:szCs w:val="18"/>
        </w:rPr>
        <w:t>c</w:t>
      </w:r>
      <w:r w:rsidRPr="00E929E9">
        <w:rPr>
          <w:szCs w:val="18"/>
        </w:rPr>
        <w:t>hange is a comprehensive description and illustration of how and why a desired change is expected to happen in a particular context</w:t>
      </w:r>
      <w:r w:rsidR="00E62F2C" w:rsidRPr="00E929E9">
        <w:rPr>
          <w:szCs w:val="18"/>
        </w:rPr>
        <w:t xml:space="preserve"> (</w:t>
      </w:r>
      <w:r w:rsidR="002B7356" w:rsidRPr="00E929E9">
        <w:rPr>
          <w:szCs w:val="18"/>
        </w:rPr>
        <w:t>s</w:t>
      </w:r>
      <w:r w:rsidR="00122D46" w:rsidRPr="00E929E9">
        <w:rPr>
          <w:szCs w:val="18"/>
        </w:rPr>
        <w:t xml:space="preserve">ee </w:t>
      </w:r>
      <w:r w:rsidR="002C55F4" w:rsidRPr="00E929E9">
        <w:rPr>
          <w:szCs w:val="18"/>
        </w:rPr>
        <w:t>United Nations Development Group</w:t>
      </w:r>
      <w:r w:rsidR="00122D46" w:rsidRPr="00E929E9">
        <w:rPr>
          <w:szCs w:val="18"/>
        </w:rPr>
        <w:t>, “Theory of change”</w:t>
      </w:r>
      <w:r w:rsidR="007A3FAA" w:rsidRPr="00E929E9">
        <w:rPr>
          <w:szCs w:val="18"/>
        </w:rPr>
        <w:t xml:space="preserve">, </w:t>
      </w:r>
      <w:r w:rsidR="002C55F4" w:rsidRPr="00E929E9">
        <w:rPr>
          <w:szCs w:val="18"/>
        </w:rPr>
        <w:t xml:space="preserve">United Nations Development Assistance Framework </w:t>
      </w:r>
      <w:r w:rsidR="002416DB" w:rsidRPr="00E929E9">
        <w:rPr>
          <w:szCs w:val="18"/>
        </w:rPr>
        <w:t xml:space="preserve">companion guidance, </w:t>
      </w:r>
      <w:r w:rsidR="00BF35B3" w:rsidRPr="00E929E9">
        <w:rPr>
          <w:szCs w:val="18"/>
        </w:rPr>
        <w:t xml:space="preserve">available at </w:t>
      </w:r>
      <w:hyperlink r:id="rId6" w:history="1">
        <w:r w:rsidR="00122D46" w:rsidRPr="00E929E9">
          <w:rPr>
            <w:rStyle w:val="Hyperlink"/>
            <w:szCs w:val="18"/>
          </w:rPr>
          <w:t>https://unsdg.un.org/sites/default/files/UNDG-UNDAF-Companion-Pieces-7-Theory-of-Change.pdf</w:t>
        </w:r>
      </w:hyperlink>
      <w:r w:rsidR="00E62F2C" w:rsidRPr="00E929E9">
        <w:rPr>
          <w:szCs w:val="18"/>
        </w:rPr>
        <w:t>)</w:t>
      </w:r>
      <w:r w:rsidR="00BF35B3" w:rsidRPr="00E929E9">
        <w:rPr>
          <w:szCs w:val="18"/>
        </w:rPr>
        <w:t>.</w:t>
      </w:r>
    </w:p>
  </w:footnote>
  <w:footnote w:id="11">
    <w:p w14:paraId="5692C118" w14:textId="290F1746" w:rsidR="009D39B5" w:rsidRPr="00E929E9" w:rsidRDefault="009D39B5" w:rsidP="001E5499">
      <w:pPr>
        <w:pStyle w:val="FootnoteText"/>
        <w:spacing w:after="0"/>
        <w:ind w:firstLine="0"/>
        <w:rPr>
          <w:szCs w:val="18"/>
          <w:lang w:val="en-US"/>
        </w:rPr>
      </w:pPr>
      <w:r w:rsidRPr="00774503">
        <w:rPr>
          <w:rStyle w:val="FootnoteReference"/>
          <w:sz w:val="18"/>
          <w:szCs w:val="18"/>
        </w:rPr>
        <w:footnoteRef/>
      </w:r>
      <w:r w:rsidRPr="00E929E9">
        <w:rPr>
          <w:szCs w:val="18"/>
        </w:rPr>
        <w:t xml:space="preserve"> See decision 15/8, annex II.</w:t>
      </w:r>
    </w:p>
  </w:footnote>
  <w:footnote w:id="12">
    <w:p w14:paraId="1DCA70B3" w14:textId="6BF3E94E" w:rsidR="00881FF5" w:rsidRPr="00E929E9" w:rsidRDefault="00881FF5" w:rsidP="00774503">
      <w:pPr>
        <w:pStyle w:val="FootnoteText"/>
        <w:spacing w:after="0"/>
        <w:ind w:firstLine="0"/>
        <w:rPr>
          <w:szCs w:val="18"/>
          <w:lang w:val="en-US"/>
        </w:rPr>
      </w:pPr>
      <w:r w:rsidRPr="00774503">
        <w:rPr>
          <w:rStyle w:val="FootnoteReference"/>
          <w:sz w:val="18"/>
          <w:szCs w:val="18"/>
        </w:rPr>
        <w:footnoteRef/>
      </w:r>
      <w:r w:rsidRPr="00E929E9">
        <w:rPr>
          <w:szCs w:val="18"/>
        </w:rPr>
        <w:t xml:space="preserve"> See decision 15/8, para. 15 (g).</w:t>
      </w:r>
    </w:p>
  </w:footnote>
  <w:footnote w:id="13">
    <w:p w14:paraId="23AAD530" w14:textId="7D095959" w:rsidR="008D2F8B" w:rsidRPr="00E929E9" w:rsidRDefault="008D2F8B" w:rsidP="00774503">
      <w:pPr>
        <w:pStyle w:val="FootnoteText"/>
        <w:spacing w:after="0"/>
        <w:ind w:firstLine="0"/>
        <w:rPr>
          <w:szCs w:val="18"/>
          <w:lang w:val="en-US"/>
        </w:rPr>
      </w:pPr>
      <w:r w:rsidRPr="00E929E9">
        <w:rPr>
          <w:rStyle w:val="FootnoteReference"/>
          <w:sz w:val="18"/>
          <w:szCs w:val="18"/>
        </w:rPr>
        <w:footnoteRef/>
      </w:r>
      <w:r w:rsidRPr="00E929E9">
        <w:rPr>
          <w:szCs w:val="18"/>
        </w:rPr>
        <w:t xml:space="preserve"> </w:t>
      </w:r>
      <w:r w:rsidR="001D1DB6" w:rsidRPr="00E929E9">
        <w:rPr>
          <w:szCs w:val="18"/>
        </w:rPr>
        <w:t>See d</w:t>
      </w:r>
      <w:r w:rsidRPr="00E929E9">
        <w:rPr>
          <w:szCs w:val="18"/>
        </w:rPr>
        <w:t>ecision 15/9</w:t>
      </w:r>
      <w:r w:rsidR="00E10474" w:rsidRPr="00E929E9">
        <w:rPr>
          <w:szCs w:val="18"/>
        </w:rPr>
        <w:t>.</w:t>
      </w:r>
    </w:p>
  </w:footnote>
  <w:footnote w:id="14">
    <w:p w14:paraId="57E53661" w14:textId="3F9A3E85" w:rsidR="00B35F4C" w:rsidRPr="00E929E9" w:rsidRDefault="00B35F4C" w:rsidP="001E5499">
      <w:pPr>
        <w:pStyle w:val="FootnoteText"/>
        <w:spacing w:after="0"/>
        <w:ind w:firstLine="0"/>
        <w:rPr>
          <w:szCs w:val="18"/>
        </w:rPr>
      </w:pPr>
      <w:r w:rsidRPr="00774503">
        <w:rPr>
          <w:rStyle w:val="FootnoteReference"/>
          <w:sz w:val="18"/>
          <w:szCs w:val="18"/>
        </w:rPr>
        <w:footnoteRef/>
      </w:r>
      <w:r w:rsidRPr="00E929E9">
        <w:rPr>
          <w:szCs w:val="18"/>
        </w:rPr>
        <w:t xml:space="preserve"> See decision 15/7.</w:t>
      </w:r>
    </w:p>
  </w:footnote>
  <w:footnote w:id="15">
    <w:p w14:paraId="049B5029" w14:textId="10222F8C" w:rsidR="00A62A46" w:rsidRPr="00E929E9" w:rsidRDefault="00A62A46" w:rsidP="001E5499">
      <w:pPr>
        <w:pStyle w:val="FootnoteText"/>
        <w:spacing w:after="0"/>
        <w:ind w:firstLine="0"/>
        <w:rPr>
          <w:szCs w:val="18"/>
          <w:lang w:val="en-US"/>
        </w:rPr>
      </w:pPr>
      <w:r w:rsidRPr="00774503">
        <w:rPr>
          <w:rStyle w:val="FootnoteReference"/>
          <w:sz w:val="18"/>
          <w:szCs w:val="18"/>
        </w:rPr>
        <w:footnoteRef/>
      </w:r>
      <w:r w:rsidRPr="00E929E9">
        <w:rPr>
          <w:szCs w:val="18"/>
        </w:rPr>
        <w:t xml:space="preserve"> See decision 15/7, annex I.</w:t>
      </w:r>
    </w:p>
  </w:footnote>
  <w:footnote w:id="16">
    <w:p w14:paraId="1BA7956B" w14:textId="19E6A26D" w:rsidR="00BC3F23" w:rsidRPr="00E929E9" w:rsidRDefault="00BC3F23" w:rsidP="00774503">
      <w:pPr>
        <w:pStyle w:val="FootnoteText"/>
        <w:spacing w:after="0"/>
        <w:ind w:firstLine="0"/>
        <w:rPr>
          <w:szCs w:val="18"/>
        </w:rPr>
      </w:pPr>
      <w:r w:rsidRPr="00774503">
        <w:rPr>
          <w:rStyle w:val="FootnoteReference"/>
          <w:sz w:val="18"/>
          <w:szCs w:val="18"/>
        </w:rPr>
        <w:footnoteRef/>
      </w:r>
      <w:r w:rsidRPr="00E929E9">
        <w:rPr>
          <w:szCs w:val="18"/>
        </w:rPr>
        <w:t xml:space="preserve"> Decision 15/5.</w:t>
      </w:r>
    </w:p>
  </w:footnote>
  <w:footnote w:id="17">
    <w:p w14:paraId="1A680D17" w14:textId="009C8160" w:rsidR="00360F66" w:rsidRPr="00E929E9" w:rsidRDefault="00360F66" w:rsidP="00774503">
      <w:pPr>
        <w:pStyle w:val="FootnoteText"/>
        <w:spacing w:after="0"/>
        <w:ind w:firstLine="0"/>
        <w:rPr>
          <w:szCs w:val="18"/>
        </w:rPr>
      </w:pPr>
      <w:r w:rsidRPr="00774503">
        <w:rPr>
          <w:rStyle w:val="FootnoteReference"/>
          <w:sz w:val="18"/>
          <w:szCs w:val="18"/>
        </w:rPr>
        <w:footnoteRef/>
      </w:r>
      <w:r w:rsidRPr="00E929E9">
        <w:rPr>
          <w:szCs w:val="18"/>
        </w:rPr>
        <w:t xml:space="preserve"> Results are changes in a state or condition that derive from a cause-and-effect relationship. Outcomes represent changes that can be attributed to the completion of outputs. Outputs are direct products or services stemming from the activities of an organization, </w:t>
      </w:r>
      <w:proofErr w:type="gramStart"/>
      <w:r w:rsidRPr="00E929E9">
        <w:rPr>
          <w:szCs w:val="18"/>
        </w:rPr>
        <w:t>programme</w:t>
      </w:r>
      <w:proofErr w:type="gramEnd"/>
      <w:r w:rsidRPr="00E929E9">
        <w:rPr>
          <w:szCs w:val="18"/>
        </w:rPr>
        <w:t xml:space="preserve"> or initiative. Activities are actions taken or work performed through which inputs are mobilized to produce outputs (</w:t>
      </w:r>
      <w:r w:rsidR="00461B74" w:rsidRPr="00E929E9">
        <w:rPr>
          <w:szCs w:val="18"/>
        </w:rPr>
        <w:t xml:space="preserve">see </w:t>
      </w:r>
      <w:r w:rsidR="00FB433E" w:rsidRPr="00E929E9">
        <w:rPr>
          <w:szCs w:val="18"/>
        </w:rPr>
        <w:t>United Nations</w:t>
      </w:r>
      <w:r w:rsidR="007C360B" w:rsidRPr="00E929E9">
        <w:rPr>
          <w:szCs w:val="18"/>
        </w:rPr>
        <w:t xml:space="preserve">, </w:t>
      </w:r>
      <w:r w:rsidR="007C360B" w:rsidRPr="00E929E9">
        <w:rPr>
          <w:i/>
          <w:iCs/>
          <w:szCs w:val="18"/>
        </w:rPr>
        <w:t>Results-based Management Handbook</w:t>
      </w:r>
      <w:r w:rsidR="007C360B" w:rsidRPr="00E929E9">
        <w:rPr>
          <w:szCs w:val="18"/>
        </w:rPr>
        <w:t xml:space="preserve"> </w:t>
      </w:r>
      <w:r w:rsidR="00ED212B" w:rsidRPr="00E929E9">
        <w:rPr>
          <w:szCs w:val="18"/>
        </w:rPr>
        <w:t>(</w:t>
      </w:r>
      <w:r w:rsidR="007C360B" w:rsidRPr="00E929E9">
        <w:rPr>
          <w:szCs w:val="18"/>
        </w:rPr>
        <w:t>2011</w:t>
      </w:r>
      <w:r w:rsidR="00ED212B" w:rsidRPr="00E929E9">
        <w:rPr>
          <w:szCs w:val="18"/>
        </w:rPr>
        <w:t>)</w:t>
      </w:r>
      <w:r w:rsidR="007C360B" w:rsidRPr="00E929E9">
        <w:rPr>
          <w:szCs w:val="18"/>
        </w:rPr>
        <w:t>,</w:t>
      </w:r>
      <w:r w:rsidR="00FB433E" w:rsidRPr="00E929E9">
        <w:rPr>
          <w:szCs w:val="18"/>
        </w:rPr>
        <w:t xml:space="preserve"> </w:t>
      </w:r>
      <w:r w:rsidR="00461B74" w:rsidRPr="00E929E9">
        <w:rPr>
          <w:szCs w:val="18"/>
        </w:rPr>
        <w:t xml:space="preserve">available at </w:t>
      </w:r>
      <w:r w:rsidRPr="00E929E9">
        <w:rPr>
          <w:szCs w:val="18"/>
        </w:rPr>
        <w:t>https://unsdg.un.org/resources/unsdg-results-based-management-handbook)</w:t>
      </w:r>
      <w:r w:rsidR="00461B74" w:rsidRPr="00E929E9">
        <w:rPr>
          <w:szCs w:val="18"/>
        </w:rPr>
        <w:t>.</w:t>
      </w:r>
    </w:p>
  </w:footnote>
  <w:footnote w:id="18">
    <w:p w14:paraId="24CAF204" w14:textId="6AB5AF6E" w:rsidR="00360F66" w:rsidRPr="00E929E9" w:rsidRDefault="00360F66" w:rsidP="00774503">
      <w:pPr>
        <w:pStyle w:val="FootnoteText"/>
        <w:spacing w:after="0"/>
        <w:ind w:firstLine="0"/>
        <w:rPr>
          <w:szCs w:val="18"/>
          <w:lang w:val="en-CA"/>
        </w:rPr>
      </w:pPr>
      <w:r w:rsidRPr="00774503">
        <w:rPr>
          <w:rStyle w:val="FootnoteReference"/>
          <w:sz w:val="18"/>
          <w:szCs w:val="18"/>
        </w:rPr>
        <w:footnoteRef/>
      </w:r>
      <w:r w:rsidRPr="00E929E9">
        <w:rPr>
          <w:szCs w:val="18"/>
        </w:rPr>
        <w:t xml:space="preserve"> See </w:t>
      </w:r>
      <w:r w:rsidR="00CA5DC3" w:rsidRPr="00E929E9">
        <w:rPr>
          <w:szCs w:val="18"/>
        </w:rPr>
        <w:t xml:space="preserve">the </w:t>
      </w:r>
      <w:r w:rsidRPr="00E929E9">
        <w:rPr>
          <w:szCs w:val="18"/>
        </w:rPr>
        <w:t xml:space="preserve">work </w:t>
      </w:r>
      <w:r w:rsidR="00B607EB" w:rsidRPr="00E929E9">
        <w:rPr>
          <w:szCs w:val="18"/>
        </w:rPr>
        <w:t xml:space="preserve">conducted </w:t>
      </w:r>
      <w:r w:rsidRPr="00E929E9">
        <w:rPr>
          <w:szCs w:val="18"/>
        </w:rPr>
        <w:t xml:space="preserve">on </w:t>
      </w:r>
      <w:r w:rsidR="008B0FD1" w:rsidRPr="00E929E9">
        <w:rPr>
          <w:szCs w:val="18"/>
        </w:rPr>
        <w:t>the Monitoring Framework for</w:t>
      </w:r>
      <w:r w:rsidRPr="00E929E9">
        <w:rPr>
          <w:szCs w:val="18"/>
        </w:rPr>
        <w:t xml:space="preserve"> the Kunming-Montreal Global Biodiversity Framework</w:t>
      </w:r>
      <w:r w:rsidR="008B0FD1" w:rsidRPr="00E929E9">
        <w:rPr>
          <w:szCs w:val="18"/>
        </w:rPr>
        <w:t xml:space="preserve"> (</w:t>
      </w:r>
      <w:r w:rsidR="00132DC5" w:rsidRPr="00E929E9">
        <w:rPr>
          <w:szCs w:val="18"/>
        </w:rPr>
        <w:t>www.cbd.int/gbf/monitoring/)</w:t>
      </w:r>
      <w:r w:rsidR="00380557" w:rsidRPr="00E929E9">
        <w:rPr>
          <w:szCs w:val="18"/>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C20A3F" w14:textId="22A772AC" w:rsidR="00534681" w:rsidRPr="003463D0" w:rsidRDefault="003463D0" w:rsidP="00534681">
    <w:pPr>
      <w:pStyle w:val="Header"/>
      <w:rPr>
        <w:lang w:val="fr-FR"/>
      </w:rPr>
    </w:pPr>
    <w:r w:rsidRPr="00DF2497">
      <w:rPr>
        <w:lang w:val="fr-FR"/>
      </w:rPr>
      <w:t>CBD/NP/CB-IAC/2023/1/2</w:t>
    </w:r>
  </w:p>
  <w:p w14:paraId="1E0FDE0B" w14:textId="77777777" w:rsidR="00534681" w:rsidRPr="00134846" w:rsidRDefault="00534681" w:rsidP="00534681">
    <w:pPr>
      <w:pStyle w:val="Header"/>
      <w:rPr>
        <w:lang w:val="fr-FR"/>
      </w:rPr>
    </w:pPr>
    <w:r w:rsidRPr="00134846">
      <w:rPr>
        <w:lang w:val="fr-FR"/>
      </w:rPr>
      <w:t xml:space="preserve">Page </w:t>
    </w:r>
    <w:r>
      <w:fldChar w:fldCharType="begin"/>
    </w:r>
    <w:r w:rsidRPr="00134846">
      <w:rPr>
        <w:lang w:val="fr-FR"/>
      </w:rPr>
      <w:instrText xml:space="preserve"> PAGE   \* MERGEFORMAT </w:instrText>
    </w:r>
    <w:r>
      <w:fldChar w:fldCharType="separate"/>
    </w:r>
    <w:r w:rsidR="00C6457E">
      <w:rPr>
        <w:noProof/>
        <w:lang w:val="fr-FR"/>
      </w:rPr>
      <w:t>2</w:t>
    </w:r>
    <w:r>
      <w:rPr>
        <w:noProof/>
      </w:rPr>
      <w:fldChar w:fldCharType="end"/>
    </w:r>
  </w:p>
  <w:p w14:paraId="61C60697" w14:textId="77777777" w:rsidR="00534681" w:rsidRPr="00134846" w:rsidRDefault="00534681">
    <w:pPr>
      <w:pStyle w:val="Header"/>
      <w:rPr>
        <w:lang w:val="fr-FR"/>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lang w:val="fr-FR"/>
      </w:rPr>
      <w:alias w:val="Subject"/>
      <w:tag w:val=""/>
      <w:id w:val="1173921856"/>
      <w:placeholder>
        <w:docPart w:val="9E64A1B551BC4D48B19DB33F17A999C0"/>
      </w:placeholder>
      <w:dataBinding w:prefixMappings="xmlns:ns0='http://purl.org/dc/elements/1.1/' xmlns:ns1='http://schemas.openxmlformats.org/package/2006/metadata/core-properties' " w:xpath="/ns1:coreProperties[1]/ns0:subject[1]" w:storeItemID="{6C3C8BC8-F283-45AE-878A-BAB7291924A1}"/>
      <w:text/>
    </w:sdtPr>
    <w:sdtContent>
      <w:p w14:paraId="2C4EC37E" w14:textId="6C62EFA0" w:rsidR="009505C9" w:rsidRPr="003463D0" w:rsidRDefault="003463D0" w:rsidP="009505C9">
        <w:pPr>
          <w:pStyle w:val="Header"/>
          <w:jc w:val="right"/>
          <w:rPr>
            <w:lang w:val="fr-FR"/>
          </w:rPr>
        </w:pPr>
        <w:r w:rsidRPr="00CD7725">
          <w:rPr>
            <w:lang w:val="fr-FR"/>
          </w:rPr>
          <w:t>CBD/NP/CB-IAC/2023/1/2</w:t>
        </w:r>
      </w:p>
    </w:sdtContent>
  </w:sdt>
  <w:p w14:paraId="64AE8439" w14:textId="77777777" w:rsidR="009505C9" w:rsidRPr="00134846" w:rsidRDefault="009505C9" w:rsidP="009505C9">
    <w:pPr>
      <w:pStyle w:val="Header"/>
      <w:jc w:val="right"/>
      <w:rPr>
        <w:lang w:val="fr-FR"/>
      </w:rPr>
    </w:pPr>
    <w:r w:rsidRPr="00134846">
      <w:rPr>
        <w:lang w:val="fr-FR"/>
      </w:rPr>
      <w:t xml:space="preserve">Page </w:t>
    </w:r>
    <w:r>
      <w:fldChar w:fldCharType="begin"/>
    </w:r>
    <w:r w:rsidRPr="00134846">
      <w:rPr>
        <w:lang w:val="fr-FR"/>
      </w:rPr>
      <w:instrText xml:space="preserve"> PAGE   \* MERGEFORMAT </w:instrText>
    </w:r>
    <w:r>
      <w:fldChar w:fldCharType="separate"/>
    </w:r>
    <w:r w:rsidR="00C6457E">
      <w:rPr>
        <w:noProof/>
        <w:lang w:val="fr-FR"/>
      </w:rPr>
      <w:t>3</w:t>
    </w:r>
    <w:r>
      <w:rPr>
        <w:noProof/>
      </w:rPr>
      <w:fldChar w:fldCharType="end"/>
    </w:r>
  </w:p>
  <w:p w14:paraId="16137B8A" w14:textId="77777777" w:rsidR="009505C9" w:rsidRPr="00134846" w:rsidRDefault="009505C9" w:rsidP="00454F39">
    <w:pPr>
      <w:pStyle w:val="Header"/>
      <w:jc w:val="right"/>
      <w:rPr>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2371BF2"/>
    <w:multiLevelType w:val="hybridMultilevel"/>
    <w:tmpl w:val="53CC0C2C"/>
    <w:lvl w:ilvl="0" w:tplc="FFFFFFFF">
      <w:start w:val="1"/>
      <w:numFmt w:val="decimal"/>
      <w:lvlText w:val="%1."/>
      <w:lvlJc w:val="left"/>
      <w:pPr>
        <w:ind w:left="1080" w:hanging="720"/>
      </w:pPr>
      <w:rPr>
        <w:rFonts w:hint="default"/>
      </w:rPr>
    </w:lvl>
    <w:lvl w:ilvl="1" w:tplc="DF42636C">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 w15:restartNumberingAfterBreak="0">
    <w:nsid w:val="04167131"/>
    <w:multiLevelType w:val="hybridMultilevel"/>
    <w:tmpl w:val="CB0AB43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0935571B"/>
    <w:multiLevelType w:val="multilevel"/>
    <w:tmpl w:val="1C4C0606"/>
    <w:lvl w:ilvl="0">
      <w:start w:val="1"/>
      <w:numFmt w:val="upperRoman"/>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3" w15:restartNumberingAfterBreak="0">
    <w:nsid w:val="15826011"/>
    <w:multiLevelType w:val="multilevel"/>
    <w:tmpl w:val="92D43846"/>
    <w:lvl w:ilvl="0">
      <w:start w:val="2"/>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720" w:hanging="72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080" w:hanging="108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4" w15:restartNumberingAfterBreak="0">
    <w:nsid w:val="1B5B20AB"/>
    <w:multiLevelType w:val="hybridMultilevel"/>
    <w:tmpl w:val="FE2A48E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1D3F3D0F"/>
    <w:multiLevelType w:val="hybridMultilevel"/>
    <w:tmpl w:val="715C5AF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23C12D3E"/>
    <w:multiLevelType w:val="hybridMultilevel"/>
    <w:tmpl w:val="FFFFFFFF"/>
    <w:lvl w:ilvl="0" w:tplc="2DA8EB84">
      <w:start w:val="1"/>
      <w:numFmt w:val="bullet"/>
      <w:lvlText w:val=""/>
      <w:lvlJc w:val="left"/>
      <w:pPr>
        <w:ind w:left="360" w:hanging="360"/>
      </w:pPr>
      <w:rPr>
        <w:rFonts w:ascii="Symbol" w:hAnsi="Symbol" w:hint="default"/>
      </w:rPr>
    </w:lvl>
    <w:lvl w:ilvl="1" w:tplc="C8EA7744">
      <w:start w:val="1"/>
      <w:numFmt w:val="bullet"/>
      <w:lvlText w:val="o"/>
      <w:lvlJc w:val="left"/>
      <w:pPr>
        <w:ind w:left="1080" w:hanging="360"/>
      </w:pPr>
      <w:rPr>
        <w:rFonts w:ascii="Courier New" w:hAnsi="Courier New" w:hint="default"/>
      </w:rPr>
    </w:lvl>
    <w:lvl w:ilvl="2" w:tplc="E1C007B6">
      <w:start w:val="1"/>
      <w:numFmt w:val="bullet"/>
      <w:lvlText w:val=""/>
      <w:lvlJc w:val="left"/>
      <w:pPr>
        <w:ind w:left="1800" w:hanging="360"/>
      </w:pPr>
      <w:rPr>
        <w:rFonts w:ascii="Wingdings" w:hAnsi="Wingdings" w:hint="default"/>
      </w:rPr>
    </w:lvl>
    <w:lvl w:ilvl="3" w:tplc="3C527016">
      <w:start w:val="1"/>
      <w:numFmt w:val="bullet"/>
      <w:lvlText w:val=""/>
      <w:lvlJc w:val="left"/>
      <w:pPr>
        <w:ind w:left="2520" w:hanging="360"/>
      </w:pPr>
      <w:rPr>
        <w:rFonts w:ascii="Symbol" w:hAnsi="Symbol" w:hint="default"/>
      </w:rPr>
    </w:lvl>
    <w:lvl w:ilvl="4" w:tplc="7B9ECFAE">
      <w:start w:val="1"/>
      <w:numFmt w:val="bullet"/>
      <w:lvlText w:val="o"/>
      <w:lvlJc w:val="left"/>
      <w:pPr>
        <w:ind w:left="3240" w:hanging="360"/>
      </w:pPr>
      <w:rPr>
        <w:rFonts w:ascii="Courier New" w:hAnsi="Courier New" w:hint="default"/>
      </w:rPr>
    </w:lvl>
    <w:lvl w:ilvl="5" w:tplc="E74CD62A">
      <w:start w:val="1"/>
      <w:numFmt w:val="bullet"/>
      <w:lvlText w:val=""/>
      <w:lvlJc w:val="left"/>
      <w:pPr>
        <w:ind w:left="3960" w:hanging="360"/>
      </w:pPr>
      <w:rPr>
        <w:rFonts w:ascii="Wingdings" w:hAnsi="Wingdings" w:hint="default"/>
      </w:rPr>
    </w:lvl>
    <w:lvl w:ilvl="6" w:tplc="9F4CB148">
      <w:start w:val="1"/>
      <w:numFmt w:val="bullet"/>
      <w:lvlText w:val=""/>
      <w:lvlJc w:val="left"/>
      <w:pPr>
        <w:ind w:left="4680" w:hanging="360"/>
      </w:pPr>
      <w:rPr>
        <w:rFonts w:ascii="Symbol" w:hAnsi="Symbol" w:hint="default"/>
      </w:rPr>
    </w:lvl>
    <w:lvl w:ilvl="7" w:tplc="BF6AF9D6">
      <w:start w:val="1"/>
      <w:numFmt w:val="bullet"/>
      <w:lvlText w:val="o"/>
      <w:lvlJc w:val="left"/>
      <w:pPr>
        <w:ind w:left="5400" w:hanging="360"/>
      </w:pPr>
      <w:rPr>
        <w:rFonts w:ascii="Courier New" w:hAnsi="Courier New" w:hint="default"/>
      </w:rPr>
    </w:lvl>
    <w:lvl w:ilvl="8" w:tplc="3BC8F236">
      <w:start w:val="1"/>
      <w:numFmt w:val="bullet"/>
      <w:lvlText w:val=""/>
      <w:lvlJc w:val="left"/>
      <w:pPr>
        <w:ind w:left="6120" w:hanging="360"/>
      </w:pPr>
      <w:rPr>
        <w:rFonts w:ascii="Wingdings" w:hAnsi="Wingdings" w:hint="default"/>
      </w:rPr>
    </w:lvl>
  </w:abstractNum>
  <w:abstractNum w:abstractNumId="7" w15:restartNumberingAfterBreak="0">
    <w:nsid w:val="242E206B"/>
    <w:multiLevelType w:val="hybridMultilevel"/>
    <w:tmpl w:val="2F4E1FE2"/>
    <w:lvl w:ilvl="0" w:tplc="DF42636C">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 w15:restartNumberingAfterBreak="0">
    <w:nsid w:val="254F7E18"/>
    <w:multiLevelType w:val="hybridMultilevel"/>
    <w:tmpl w:val="19B48FAE"/>
    <w:lvl w:ilvl="0" w:tplc="7032AE2C">
      <w:start w:val="1"/>
      <w:numFmt w:val="bullet"/>
      <w:lvlText w:val=""/>
      <w:lvlJc w:val="left"/>
      <w:pPr>
        <w:tabs>
          <w:tab w:val="num" w:pos="227"/>
        </w:tabs>
        <w:ind w:left="227" w:hanging="227"/>
      </w:pPr>
      <w:rPr>
        <w:rFonts w:ascii="Symbol" w:hAnsi="Symbol" w:hint="default"/>
      </w:rPr>
    </w:lvl>
    <w:lvl w:ilvl="1" w:tplc="10090003" w:tentative="1">
      <w:start w:val="1"/>
      <w:numFmt w:val="bullet"/>
      <w:lvlText w:val="o"/>
      <w:lvlJc w:val="left"/>
      <w:pPr>
        <w:tabs>
          <w:tab w:val="num" w:pos="1440"/>
        </w:tabs>
        <w:ind w:left="1440" w:hanging="360"/>
      </w:pPr>
      <w:rPr>
        <w:rFonts w:ascii="Courier New" w:hAnsi="Courier New" w:hint="default"/>
      </w:rPr>
    </w:lvl>
    <w:lvl w:ilvl="2" w:tplc="10090005" w:tentative="1">
      <w:start w:val="1"/>
      <w:numFmt w:val="bullet"/>
      <w:lvlText w:val=""/>
      <w:lvlJc w:val="left"/>
      <w:pPr>
        <w:tabs>
          <w:tab w:val="num" w:pos="2160"/>
        </w:tabs>
        <w:ind w:left="2160" w:hanging="360"/>
      </w:pPr>
      <w:rPr>
        <w:rFonts w:ascii="Wingdings" w:hAnsi="Wingdings" w:hint="default"/>
      </w:rPr>
    </w:lvl>
    <w:lvl w:ilvl="3" w:tplc="10090001" w:tentative="1">
      <w:start w:val="1"/>
      <w:numFmt w:val="bullet"/>
      <w:lvlText w:val=""/>
      <w:lvlJc w:val="left"/>
      <w:pPr>
        <w:tabs>
          <w:tab w:val="num" w:pos="2880"/>
        </w:tabs>
        <w:ind w:left="2880" w:hanging="360"/>
      </w:pPr>
      <w:rPr>
        <w:rFonts w:ascii="Symbol" w:hAnsi="Symbol" w:hint="default"/>
      </w:rPr>
    </w:lvl>
    <w:lvl w:ilvl="4" w:tplc="10090003" w:tentative="1">
      <w:start w:val="1"/>
      <w:numFmt w:val="bullet"/>
      <w:lvlText w:val="o"/>
      <w:lvlJc w:val="left"/>
      <w:pPr>
        <w:tabs>
          <w:tab w:val="num" w:pos="3600"/>
        </w:tabs>
        <w:ind w:left="3600" w:hanging="360"/>
      </w:pPr>
      <w:rPr>
        <w:rFonts w:ascii="Courier New" w:hAnsi="Courier New" w:hint="default"/>
      </w:rPr>
    </w:lvl>
    <w:lvl w:ilvl="5" w:tplc="10090005" w:tentative="1">
      <w:start w:val="1"/>
      <w:numFmt w:val="bullet"/>
      <w:lvlText w:val=""/>
      <w:lvlJc w:val="left"/>
      <w:pPr>
        <w:tabs>
          <w:tab w:val="num" w:pos="4320"/>
        </w:tabs>
        <w:ind w:left="4320" w:hanging="360"/>
      </w:pPr>
      <w:rPr>
        <w:rFonts w:ascii="Wingdings" w:hAnsi="Wingdings" w:hint="default"/>
      </w:rPr>
    </w:lvl>
    <w:lvl w:ilvl="6" w:tplc="10090001" w:tentative="1">
      <w:start w:val="1"/>
      <w:numFmt w:val="bullet"/>
      <w:lvlText w:val=""/>
      <w:lvlJc w:val="left"/>
      <w:pPr>
        <w:tabs>
          <w:tab w:val="num" w:pos="5040"/>
        </w:tabs>
        <w:ind w:left="5040" w:hanging="360"/>
      </w:pPr>
      <w:rPr>
        <w:rFonts w:ascii="Symbol" w:hAnsi="Symbol" w:hint="default"/>
      </w:rPr>
    </w:lvl>
    <w:lvl w:ilvl="7" w:tplc="10090003" w:tentative="1">
      <w:start w:val="1"/>
      <w:numFmt w:val="bullet"/>
      <w:lvlText w:val="o"/>
      <w:lvlJc w:val="left"/>
      <w:pPr>
        <w:tabs>
          <w:tab w:val="num" w:pos="5760"/>
        </w:tabs>
        <w:ind w:left="5760" w:hanging="360"/>
      </w:pPr>
      <w:rPr>
        <w:rFonts w:ascii="Courier New" w:hAnsi="Courier New" w:hint="default"/>
      </w:rPr>
    </w:lvl>
    <w:lvl w:ilvl="8" w:tplc="10090005"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29BB2D3D"/>
    <w:multiLevelType w:val="hybridMultilevel"/>
    <w:tmpl w:val="6E02D036"/>
    <w:lvl w:ilvl="0" w:tplc="DF42636C">
      <w:start w:val="1"/>
      <w:numFmt w:val="lowerLetter"/>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0"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11" w15:restartNumberingAfterBreak="0">
    <w:nsid w:val="30A31633"/>
    <w:multiLevelType w:val="hybridMultilevel"/>
    <w:tmpl w:val="72FEFDB2"/>
    <w:lvl w:ilvl="0" w:tplc="5B88D03E">
      <w:start w:val="1"/>
      <w:numFmt w:val="decimal"/>
      <w:lvlText w:val="%1."/>
      <w:lvlJc w:val="left"/>
      <w:pPr>
        <w:ind w:left="1080" w:hanging="72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36CB4E55"/>
    <w:multiLevelType w:val="hybridMultilevel"/>
    <w:tmpl w:val="96A0FD7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37EB7A73"/>
    <w:multiLevelType w:val="hybridMultilevel"/>
    <w:tmpl w:val="1452E0E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3AAD313D"/>
    <w:multiLevelType w:val="hybridMultilevel"/>
    <w:tmpl w:val="3F5E7F02"/>
    <w:lvl w:ilvl="0" w:tplc="10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5" w15:restartNumberingAfterBreak="0">
    <w:nsid w:val="3CA410CD"/>
    <w:multiLevelType w:val="hybridMultilevel"/>
    <w:tmpl w:val="FA427772"/>
    <w:lvl w:ilvl="0" w:tplc="6E482212">
      <w:start w:val="1"/>
      <w:numFmt w:val="decimal"/>
      <w:pStyle w:val="CBD-Para"/>
      <w:lvlText w:val="%1."/>
      <w:lvlJc w:val="left"/>
      <w:pPr>
        <w:tabs>
          <w:tab w:val="num" w:pos="720"/>
        </w:tabs>
        <w:ind w:left="0" w:firstLine="0"/>
      </w:pPr>
      <w:rPr>
        <w:b w:val="0"/>
      </w:rPr>
    </w:lvl>
    <w:lvl w:ilvl="1" w:tplc="DF42636C">
      <w:start w:val="1"/>
      <w:numFmt w:val="lowerLetter"/>
      <w:lvlText w:val="(%2)"/>
      <w:lvlJc w:val="left"/>
      <w:pPr>
        <w:ind w:left="1080" w:hanging="360"/>
      </w:pPr>
    </w:lvl>
    <w:lvl w:ilvl="2" w:tplc="07B06256">
      <w:start w:val="1"/>
      <w:numFmt w:val="lowerLetter"/>
      <w:lvlText w:val="(%3)"/>
      <w:lvlJc w:val="left"/>
      <w:pPr>
        <w:tabs>
          <w:tab w:val="num" w:pos="1980"/>
        </w:tabs>
        <w:ind w:left="1980" w:hanging="360"/>
      </w:pPr>
    </w:lvl>
    <w:lvl w:ilvl="3" w:tplc="0409000F">
      <w:start w:val="1"/>
      <w:numFmt w:val="decimal"/>
      <w:lvlText w:val="%4."/>
      <w:lvlJc w:val="left"/>
      <w:pPr>
        <w:tabs>
          <w:tab w:val="num" w:pos="2520"/>
        </w:tabs>
        <w:ind w:left="2520" w:hanging="360"/>
      </w:pPr>
    </w:lvl>
    <w:lvl w:ilvl="4" w:tplc="04090019">
      <w:start w:val="1"/>
      <w:numFmt w:val="lowerLetter"/>
      <w:lvlText w:val="%5."/>
      <w:lvlJc w:val="left"/>
      <w:pPr>
        <w:tabs>
          <w:tab w:val="num" w:pos="3240"/>
        </w:tabs>
        <w:ind w:left="3240" w:hanging="360"/>
      </w:pPr>
    </w:lvl>
    <w:lvl w:ilvl="5" w:tplc="0409001B">
      <w:start w:val="1"/>
      <w:numFmt w:val="lowerRoman"/>
      <w:lvlText w:val="%6."/>
      <w:lvlJc w:val="right"/>
      <w:pPr>
        <w:tabs>
          <w:tab w:val="num" w:pos="3960"/>
        </w:tabs>
        <w:ind w:left="3960" w:hanging="180"/>
      </w:pPr>
    </w:lvl>
    <w:lvl w:ilvl="6" w:tplc="0409000F">
      <w:start w:val="1"/>
      <w:numFmt w:val="decimal"/>
      <w:lvlText w:val="%7."/>
      <w:lvlJc w:val="left"/>
      <w:pPr>
        <w:tabs>
          <w:tab w:val="num" w:pos="4680"/>
        </w:tabs>
        <w:ind w:left="4680" w:hanging="360"/>
      </w:pPr>
    </w:lvl>
    <w:lvl w:ilvl="7" w:tplc="04090019">
      <w:start w:val="1"/>
      <w:numFmt w:val="lowerLetter"/>
      <w:lvlText w:val="%8."/>
      <w:lvlJc w:val="left"/>
      <w:pPr>
        <w:tabs>
          <w:tab w:val="num" w:pos="5400"/>
        </w:tabs>
        <w:ind w:left="5400" w:hanging="360"/>
      </w:pPr>
    </w:lvl>
    <w:lvl w:ilvl="8" w:tplc="0409001B">
      <w:start w:val="1"/>
      <w:numFmt w:val="lowerRoman"/>
      <w:lvlText w:val="%9."/>
      <w:lvlJc w:val="right"/>
      <w:pPr>
        <w:tabs>
          <w:tab w:val="num" w:pos="6120"/>
        </w:tabs>
        <w:ind w:left="6120" w:hanging="180"/>
      </w:pPr>
    </w:lvl>
  </w:abstractNum>
  <w:abstractNum w:abstractNumId="16" w15:restartNumberingAfterBreak="0">
    <w:nsid w:val="3CDE47F9"/>
    <w:multiLevelType w:val="hybridMultilevel"/>
    <w:tmpl w:val="9518325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8" w15:restartNumberingAfterBreak="0">
    <w:nsid w:val="4A126B55"/>
    <w:multiLevelType w:val="hybridMultilevel"/>
    <w:tmpl w:val="D1CE613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4DBF6E04"/>
    <w:multiLevelType w:val="hybridMultilevel"/>
    <w:tmpl w:val="9E12AA32"/>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0" w15:restartNumberingAfterBreak="0">
    <w:nsid w:val="4F054BCE"/>
    <w:multiLevelType w:val="hybridMultilevel"/>
    <w:tmpl w:val="C18C8C3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4FE4150C"/>
    <w:multiLevelType w:val="hybridMultilevel"/>
    <w:tmpl w:val="46FCB88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541326D3"/>
    <w:multiLevelType w:val="hybridMultilevel"/>
    <w:tmpl w:val="64A6ABCC"/>
    <w:lvl w:ilvl="0" w:tplc="08090001">
      <w:start w:val="1"/>
      <w:numFmt w:val="bullet"/>
      <w:lvlText w:val=""/>
      <w:lvlJc w:val="left"/>
      <w:pPr>
        <w:ind w:left="720" w:hanging="360"/>
      </w:pPr>
      <w:rPr>
        <w:rFonts w:ascii="Symbol" w:hAnsi="Symbol" w:cs="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cs="Wingdings" w:hint="default"/>
      </w:rPr>
    </w:lvl>
    <w:lvl w:ilvl="3" w:tplc="08090001" w:tentative="1">
      <w:start w:val="1"/>
      <w:numFmt w:val="bullet"/>
      <w:lvlText w:val=""/>
      <w:lvlJc w:val="left"/>
      <w:pPr>
        <w:ind w:left="2880" w:hanging="360"/>
      </w:pPr>
      <w:rPr>
        <w:rFonts w:ascii="Symbol" w:hAnsi="Symbol" w:cs="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cs="Wingdings" w:hint="default"/>
      </w:rPr>
    </w:lvl>
    <w:lvl w:ilvl="6" w:tplc="08090001" w:tentative="1">
      <w:start w:val="1"/>
      <w:numFmt w:val="bullet"/>
      <w:lvlText w:val=""/>
      <w:lvlJc w:val="left"/>
      <w:pPr>
        <w:ind w:left="5040" w:hanging="360"/>
      </w:pPr>
      <w:rPr>
        <w:rFonts w:ascii="Symbol" w:hAnsi="Symbol" w:cs="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cs="Wingdings" w:hint="default"/>
      </w:rPr>
    </w:lvl>
  </w:abstractNum>
  <w:abstractNum w:abstractNumId="23" w15:restartNumberingAfterBreak="0">
    <w:nsid w:val="54143DDF"/>
    <w:multiLevelType w:val="hybridMultilevel"/>
    <w:tmpl w:val="2168127A"/>
    <w:lvl w:ilvl="0" w:tplc="04090017">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24" w15:restartNumberingAfterBreak="0">
    <w:nsid w:val="577909E9"/>
    <w:multiLevelType w:val="hybridMultilevel"/>
    <w:tmpl w:val="BEC2BCDC"/>
    <w:lvl w:ilvl="0" w:tplc="04090017">
      <w:start w:val="1"/>
      <w:numFmt w:val="lowerLetter"/>
      <w:lvlText w:val="%1)"/>
      <w:lvlJc w:val="left"/>
      <w:pPr>
        <w:ind w:left="720" w:hanging="360"/>
      </w:pPr>
      <w:rPr>
        <w:rFont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5C3235FA"/>
    <w:multiLevelType w:val="hybridMultilevel"/>
    <w:tmpl w:val="077C6E4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5EB87A8B"/>
    <w:multiLevelType w:val="hybridMultilevel"/>
    <w:tmpl w:val="BEC2BCDC"/>
    <w:lvl w:ilvl="0" w:tplc="FFFFFFFF">
      <w:start w:val="1"/>
      <w:numFmt w:val="lowerLetter"/>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7" w15:restartNumberingAfterBreak="0">
    <w:nsid w:val="600D1EA8"/>
    <w:multiLevelType w:val="hybridMultilevel"/>
    <w:tmpl w:val="951AADD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60736B2B"/>
    <w:multiLevelType w:val="hybridMultilevel"/>
    <w:tmpl w:val="465C8A9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683D324B"/>
    <w:multiLevelType w:val="hybridMultilevel"/>
    <w:tmpl w:val="5F525E86"/>
    <w:lvl w:ilvl="0" w:tplc="10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0" w15:restartNumberingAfterBreak="0">
    <w:nsid w:val="6B706BC5"/>
    <w:multiLevelType w:val="multilevel"/>
    <w:tmpl w:val="1C4C0606"/>
    <w:lvl w:ilvl="0">
      <w:start w:val="1"/>
      <w:numFmt w:val="upperRoman"/>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31" w15:restartNumberingAfterBreak="0">
    <w:nsid w:val="6D801A60"/>
    <w:multiLevelType w:val="hybridMultilevel"/>
    <w:tmpl w:val="D77E79F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33" w15:restartNumberingAfterBreak="0">
    <w:nsid w:val="71907586"/>
    <w:multiLevelType w:val="hybridMultilevel"/>
    <w:tmpl w:val="2362E574"/>
    <w:lvl w:ilvl="0" w:tplc="DF42636C">
      <w:start w:val="1"/>
      <w:numFmt w:val="lowerLetter"/>
      <w:lvlText w:val="(%1)"/>
      <w:lvlJc w:val="left"/>
      <w:pPr>
        <w:ind w:left="1440" w:hanging="360"/>
      </w:pPr>
    </w:lvl>
    <w:lvl w:ilvl="1" w:tplc="FFFFFFFF" w:tentative="1">
      <w:start w:val="1"/>
      <w:numFmt w:val="lowerLetter"/>
      <w:lvlText w:val="%2."/>
      <w:lvlJc w:val="left"/>
      <w:pPr>
        <w:ind w:left="2160" w:hanging="360"/>
      </w:p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34" w15:restartNumberingAfterBreak="0">
    <w:nsid w:val="71E534CD"/>
    <w:multiLevelType w:val="hybridMultilevel"/>
    <w:tmpl w:val="D51C1B1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7366525D"/>
    <w:multiLevelType w:val="hybridMultilevel"/>
    <w:tmpl w:val="D9A08374"/>
    <w:lvl w:ilvl="0" w:tplc="93AE0C2C">
      <w:start w:val="1"/>
      <w:numFmt w:val="decimal"/>
      <w:lvlText w:val="%1."/>
      <w:lvlJc w:val="left"/>
      <w:pPr>
        <w:ind w:left="1080" w:hanging="720"/>
      </w:pPr>
      <w:rPr>
        <w:rFonts w:hint="default"/>
        <w:b w:val="0"/>
        <w:bCs w:val="0"/>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6" w15:restartNumberingAfterBreak="0">
    <w:nsid w:val="747C0A0B"/>
    <w:multiLevelType w:val="hybridMultilevel"/>
    <w:tmpl w:val="E2824FF0"/>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7834457C"/>
    <w:multiLevelType w:val="hybridMultilevel"/>
    <w:tmpl w:val="4D705336"/>
    <w:lvl w:ilvl="0" w:tplc="DF42636C">
      <w:start w:val="1"/>
      <w:numFmt w:val="lowerLetter"/>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8" w15:restartNumberingAfterBreak="0">
    <w:nsid w:val="7A2811E0"/>
    <w:multiLevelType w:val="hybridMultilevel"/>
    <w:tmpl w:val="08A270E8"/>
    <w:lvl w:ilvl="0" w:tplc="DF42636C">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39"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 w15:restartNumberingAfterBreak="0">
    <w:nsid w:val="7D615324"/>
    <w:multiLevelType w:val="multilevel"/>
    <w:tmpl w:val="DA22DA5A"/>
    <w:lvl w:ilvl="0">
      <w:start w:val="1"/>
      <w:numFmt w:val="decimal"/>
      <w:lvlText w:val="1.%1"/>
      <w:lvlJc w:val="left"/>
      <w:pPr>
        <w:tabs>
          <w:tab w:val="num" w:pos="397"/>
        </w:tabs>
        <w:ind w:left="397" w:hanging="397"/>
      </w:pPr>
      <w:rPr>
        <w:rFonts w:hint="default"/>
      </w:rPr>
    </w:lvl>
    <w:lvl w:ilvl="1">
      <w:start w:val="1"/>
      <w:numFmt w:val="bullet"/>
      <w:lvlText w:val=""/>
      <w:lvlJc w:val="left"/>
      <w:pPr>
        <w:tabs>
          <w:tab w:val="num" w:pos="454"/>
        </w:tabs>
        <w:ind w:left="454" w:hanging="227"/>
      </w:pPr>
      <w:rPr>
        <w:rFonts w:ascii="Symbol" w:hAnsi="Symbol" w:hint="default"/>
      </w:rPr>
    </w:lvl>
    <w:lvl w:ilvl="2">
      <w:start w:val="1"/>
      <w:numFmt w:val="bullet"/>
      <w:lvlText w:val=""/>
      <w:lvlJc w:val="left"/>
      <w:pPr>
        <w:tabs>
          <w:tab w:val="num" w:pos="227"/>
        </w:tabs>
        <w:ind w:left="227" w:hanging="227"/>
      </w:pPr>
      <w:rPr>
        <w:rFonts w:ascii="Symbol" w:hAnsi="Symbol"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41" w15:restartNumberingAfterBreak="0">
    <w:nsid w:val="7DA87173"/>
    <w:multiLevelType w:val="hybridMultilevel"/>
    <w:tmpl w:val="227EAAF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536045025">
    <w:abstractNumId w:val="10"/>
  </w:num>
  <w:num w:numId="2" w16cid:durableId="585656215">
    <w:abstractNumId w:val="17"/>
  </w:num>
  <w:num w:numId="3" w16cid:durableId="1964263830">
    <w:abstractNumId w:val="32"/>
  </w:num>
  <w:num w:numId="4" w16cid:durableId="69547729">
    <w:abstractNumId w:val="39"/>
  </w:num>
  <w:num w:numId="5" w16cid:durableId="1829177131">
    <w:abstractNumId w:val="15"/>
  </w:num>
  <w:num w:numId="6" w16cid:durableId="1046835650">
    <w:abstractNumId w:val="2"/>
  </w:num>
  <w:num w:numId="7" w16cid:durableId="1623223826">
    <w:abstractNumId w:val="19"/>
  </w:num>
  <w:num w:numId="8" w16cid:durableId="1759207377">
    <w:abstractNumId w:val="36"/>
  </w:num>
  <w:num w:numId="9" w16cid:durableId="2011714196">
    <w:abstractNumId w:val="11"/>
  </w:num>
  <w:num w:numId="10" w16cid:durableId="1669287647">
    <w:abstractNumId w:val="24"/>
  </w:num>
  <w:num w:numId="11" w16cid:durableId="1971670090">
    <w:abstractNumId w:val="26"/>
  </w:num>
  <w:num w:numId="12" w16cid:durableId="1764716826">
    <w:abstractNumId w:val="29"/>
  </w:num>
  <w:num w:numId="13" w16cid:durableId="1102184954">
    <w:abstractNumId w:val="14"/>
  </w:num>
  <w:num w:numId="14" w16cid:durableId="80222418">
    <w:abstractNumId w:val="22"/>
  </w:num>
  <w:num w:numId="15" w16cid:durableId="1656641253">
    <w:abstractNumId w:val="21"/>
  </w:num>
  <w:num w:numId="16" w16cid:durableId="1499543736">
    <w:abstractNumId w:val="13"/>
  </w:num>
  <w:num w:numId="17" w16cid:durableId="612791437">
    <w:abstractNumId w:val="4"/>
  </w:num>
  <w:num w:numId="18" w16cid:durableId="279918005">
    <w:abstractNumId w:val="16"/>
  </w:num>
  <w:num w:numId="19" w16cid:durableId="386492089">
    <w:abstractNumId w:val="41"/>
  </w:num>
  <w:num w:numId="20" w16cid:durableId="319312122">
    <w:abstractNumId w:val="23"/>
  </w:num>
  <w:num w:numId="21" w16cid:durableId="1179389837">
    <w:abstractNumId w:val="25"/>
  </w:num>
  <w:num w:numId="22" w16cid:durableId="961571994">
    <w:abstractNumId w:val="12"/>
  </w:num>
  <w:num w:numId="23" w16cid:durableId="460467433">
    <w:abstractNumId w:val="1"/>
  </w:num>
  <w:num w:numId="24" w16cid:durableId="462117421">
    <w:abstractNumId w:val="5"/>
  </w:num>
  <w:num w:numId="25" w16cid:durableId="1210415916">
    <w:abstractNumId w:val="34"/>
  </w:num>
  <w:num w:numId="26" w16cid:durableId="478308982">
    <w:abstractNumId w:val="27"/>
  </w:num>
  <w:num w:numId="27" w16cid:durableId="1921476819">
    <w:abstractNumId w:val="18"/>
  </w:num>
  <w:num w:numId="28" w16cid:durableId="865480755">
    <w:abstractNumId w:val="20"/>
  </w:num>
  <w:num w:numId="29" w16cid:durableId="1269654316">
    <w:abstractNumId w:val="30"/>
  </w:num>
  <w:num w:numId="30" w16cid:durableId="997727352">
    <w:abstractNumId w:val="40"/>
  </w:num>
  <w:num w:numId="31" w16cid:durableId="1518888196">
    <w:abstractNumId w:val="8"/>
  </w:num>
  <w:num w:numId="32" w16cid:durableId="647435950">
    <w:abstractNumId w:val="3"/>
  </w:num>
  <w:num w:numId="33" w16cid:durableId="906182918">
    <w:abstractNumId w:val="28"/>
  </w:num>
  <w:num w:numId="34" w16cid:durableId="1207983468">
    <w:abstractNumId w:val="31"/>
  </w:num>
  <w:num w:numId="35" w16cid:durableId="1358584855">
    <w:abstractNumId w:val="6"/>
  </w:num>
  <w:num w:numId="36" w16cid:durableId="2074311167">
    <w:abstractNumId w:val="35"/>
  </w:num>
  <w:num w:numId="37" w16cid:durableId="1427923755">
    <w:abstractNumId w:val="0"/>
  </w:num>
  <w:num w:numId="38" w16cid:durableId="1942453139">
    <w:abstractNumId w:val="33"/>
  </w:num>
  <w:num w:numId="39" w16cid:durableId="2005621956">
    <w:abstractNumId w:val="37"/>
  </w:num>
  <w:num w:numId="40" w16cid:durableId="963122311">
    <w:abstractNumId w:val="9"/>
  </w:num>
  <w:num w:numId="41" w16cid:durableId="1736198175">
    <w:abstractNumId w:val="38"/>
  </w:num>
  <w:num w:numId="42" w16cid:durableId="1807966645">
    <w:abstractNumId w:val="7"/>
  </w:num>
  <w:numIdMacAtCleanup w:val="2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evenAndOddHeaders/>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9161D"/>
    <w:rsid w:val="0000182A"/>
    <w:rsid w:val="00002401"/>
    <w:rsid w:val="00004801"/>
    <w:rsid w:val="00006447"/>
    <w:rsid w:val="00006908"/>
    <w:rsid w:val="00010239"/>
    <w:rsid w:val="00010947"/>
    <w:rsid w:val="00010B8F"/>
    <w:rsid w:val="00011F2F"/>
    <w:rsid w:val="000148A2"/>
    <w:rsid w:val="00015D02"/>
    <w:rsid w:val="00016AE9"/>
    <w:rsid w:val="000173CB"/>
    <w:rsid w:val="00017961"/>
    <w:rsid w:val="00020363"/>
    <w:rsid w:val="00020727"/>
    <w:rsid w:val="0002107D"/>
    <w:rsid w:val="00021AC9"/>
    <w:rsid w:val="00021CEB"/>
    <w:rsid w:val="00022623"/>
    <w:rsid w:val="000237CD"/>
    <w:rsid w:val="00023CD8"/>
    <w:rsid w:val="0002410D"/>
    <w:rsid w:val="00024BC1"/>
    <w:rsid w:val="000251AF"/>
    <w:rsid w:val="00025676"/>
    <w:rsid w:val="00025D34"/>
    <w:rsid w:val="00026605"/>
    <w:rsid w:val="00026AE4"/>
    <w:rsid w:val="00026B16"/>
    <w:rsid w:val="00026B55"/>
    <w:rsid w:val="00027BBE"/>
    <w:rsid w:val="0003005A"/>
    <w:rsid w:val="00030E23"/>
    <w:rsid w:val="00031032"/>
    <w:rsid w:val="00031977"/>
    <w:rsid w:val="00031AC6"/>
    <w:rsid w:val="0003435D"/>
    <w:rsid w:val="00034EC3"/>
    <w:rsid w:val="00035886"/>
    <w:rsid w:val="00035C19"/>
    <w:rsid w:val="0003716A"/>
    <w:rsid w:val="00037446"/>
    <w:rsid w:val="00040F75"/>
    <w:rsid w:val="00041161"/>
    <w:rsid w:val="0004151C"/>
    <w:rsid w:val="000419F8"/>
    <w:rsid w:val="00041C94"/>
    <w:rsid w:val="000422AE"/>
    <w:rsid w:val="00043A52"/>
    <w:rsid w:val="00044287"/>
    <w:rsid w:val="00044D83"/>
    <w:rsid w:val="0004542D"/>
    <w:rsid w:val="00046986"/>
    <w:rsid w:val="00046ABF"/>
    <w:rsid w:val="000477FD"/>
    <w:rsid w:val="00047F7F"/>
    <w:rsid w:val="000511F3"/>
    <w:rsid w:val="000523A8"/>
    <w:rsid w:val="00052522"/>
    <w:rsid w:val="000540B0"/>
    <w:rsid w:val="0005410E"/>
    <w:rsid w:val="00054AED"/>
    <w:rsid w:val="00054E3C"/>
    <w:rsid w:val="00054EAA"/>
    <w:rsid w:val="00055671"/>
    <w:rsid w:val="000557DF"/>
    <w:rsid w:val="0005718C"/>
    <w:rsid w:val="00057579"/>
    <w:rsid w:val="000575D4"/>
    <w:rsid w:val="00060BC1"/>
    <w:rsid w:val="00060E32"/>
    <w:rsid w:val="00060E8F"/>
    <w:rsid w:val="000615D2"/>
    <w:rsid w:val="00061E8A"/>
    <w:rsid w:val="00064A8C"/>
    <w:rsid w:val="00064D82"/>
    <w:rsid w:val="00065AF5"/>
    <w:rsid w:val="00065F1B"/>
    <w:rsid w:val="00066968"/>
    <w:rsid w:val="00067E7A"/>
    <w:rsid w:val="00067FA5"/>
    <w:rsid w:val="000704EC"/>
    <w:rsid w:val="0007169E"/>
    <w:rsid w:val="0007171B"/>
    <w:rsid w:val="000717BE"/>
    <w:rsid w:val="00072043"/>
    <w:rsid w:val="000723C0"/>
    <w:rsid w:val="0007251C"/>
    <w:rsid w:val="000727A7"/>
    <w:rsid w:val="000732AB"/>
    <w:rsid w:val="000742FA"/>
    <w:rsid w:val="000749FE"/>
    <w:rsid w:val="00074D2E"/>
    <w:rsid w:val="000753D7"/>
    <w:rsid w:val="000757B6"/>
    <w:rsid w:val="000762D8"/>
    <w:rsid w:val="00076BAF"/>
    <w:rsid w:val="00080926"/>
    <w:rsid w:val="00080C3B"/>
    <w:rsid w:val="00080E6B"/>
    <w:rsid w:val="00081F7F"/>
    <w:rsid w:val="00082571"/>
    <w:rsid w:val="000827C8"/>
    <w:rsid w:val="00082A61"/>
    <w:rsid w:val="00082FB1"/>
    <w:rsid w:val="00083B81"/>
    <w:rsid w:val="000847BA"/>
    <w:rsid w:val="000847F7"/>
    <w:rsid w:val="00085978"/>
    <w:rsid w:val="00085CB2"/>
    <w:rsid w:val="00085D38"/>
    <w:rsid w:val="00085E9E"/>
    <w:rsid w:val="000864AC"/>
    <w:rsid w:val="00086791"/>
    <w:rsid w:val="00086EDC"/>
    <w:rsid w:val="000875F9"/>
    <w:rsid w:val="0008768C"/>
    <w:rsid w:val="00087730"/>
    <w:rsid w:val="00087CC8"/>
    <w:rsid w:val="00087EE3"/>
    <w:rsid w:val="00090603"/>
    <w:rsid w:val="00090A61"/>
    <w:rsid w:val="00092E93"/>
    <w:rsid w:val="00093414"/>
    <w:rsid w:val="000936A8"/>
    <w:rsid w:val="00093B3C"/>
    <w:rsid w:val="000942CF"/>
    <w:rsid w:val="00096DA4"/>
    <w:rsid w:val="00097262"/>
    <w:rsid w:val="0009797D"/>
    <w:rsid w:val="00097BFF"/>
    <w:rsid w:val="00097F4A"/>
    <w:rsid w:val="000A0142"/>
    <w:rsid w:val="000A03D0"/>
    <w:rsid w:val="000A077B"/>
    <w:rsid w:val="000A0B4A"/>
    <w:rsid w:val="000A2FB4"/>
    <w:rsid w:val="000A31C1"/>
    <w:rsid w:val="000A3C4B"/>
    <w:rsid w:val="000A40E9"/>
    <w:rsid w:val="000A5D3B"/>
    <w:rsid w:val="000A5F1E"/>
    <w:rsid w:val="000A6ADB"/>
    <w:rsid w:val="000A6CB7"/>
    <w:rsid w:val="000A6D92"/>
    <w:rsid w:val="000A6ECC"/>
    <w:rsid w:val="000A719E"/>
    <w:rsid w:val="000B051A"/>
    <w:rsid w:val="000B099F"/>
    <w:rsid w:val="000B0D59"/>
    <w:rsid w:val="000B21BF"/>
    <w:rsid w:val="000B27C0"/>
    <w:rsid w:val="000B2E75"/>
    <w:rsid w:val="000B31F7"/>
    <w:rsid w:val="000B3318"/>
    <w:rsid w:val="000B3AE4"/>
    <w:rsid w:val="000B3B08"/>
    <w:rsid w:val="000B3DDE"/>
    <w:rsid w:val="000B4237"/>
    <w:rsid w:val="000B46A7"/>
    <w:rsid w:val="000B472D"/>
    <w:rsid w:val="000B4AF1"/>
    <w:rsid w:val="000B5293"/>
    <w:rsid w:val="000B57C9"/>
    <w:rsid w:val="000B5B97"/>
    <w:rsid w:val="000B5E2E"/>
    <w:rsid w:val="000B6127"/>
    <w:rsid w:val="000B6692"/>
    <w:rsid w:val="000B6B74"/>
    <w:rsid w:val="000B7156"/>
    <w:rsid w:val="000B7840"/>
    <w:rsid w:val="000C024B"/>
    <w:rsid w:val="000C1D14"/>
    <w:rsid w:val="000C2193"/>
    <w:rsid w:val="000C28F1"/>
    <w:rsid w:val="000C3EFC"/>
    <w:rsid w:val="000C3F18"/>
    <w:rsid w:val="000C4411"/>
    <w:rsid w:val="000C53F4"/>
    <w:rsid w:val="000C617B"/>
    <w:rsid w:val="000C6223"/>
    <w:rsid w:val="000C6577"/>
    <w:rsid w:val="000C6A50"/>
    <w:rsid w:val="000C6AF5"/>
    <w:rsid w:val="000C765B"/>
    <w:rsid w:val="000C7E91"/>
    <w:rsid w:val="000C7EFA"/>
    <w:rsid w:val="000D05D9"/>
    <w:rsid w:val="000D06D1"/>
    <w:rsid w:val="000D0896"/>
    <w:rsid w:val="000D102C"/>
    <w:rsid w:val="000D18E6"/>
    <w:rsid w:val="000D2F3E"/>
    <w:rsid w:val="000D30F8"/>
    <w:rsid w:val="000D384E"/>
    <w:rsid w:val="000D4CBE"/>
    <w:rsid w:val="000D624D"/>
    <w:rsid w:val="000D7AF3"/>
    <w:rsid w:val="000D7EAA"/>
    <w:rsid w:val="000E1CC0"/>
    <w:rsid w:val="000E63F5"/>
    <w:rsid w:val="000E673A"/>
    <w:rsid w:val="000E73CC"/>
    <w:rsid w:val="000E7634"/>
    <w:rsid w:val="000E7AF4"/>
    <w:rsid w:val="000F09D8"/>
    <w:rsid w:val="000F1646"/>
    <w:rsid w:val="000F1A71"/>
    <w:rsid w:val="000F1ABC"/>
    <w:rsid w:val="000F1C46"/>
    <w:rsid w:val="000F2064"/>
    <w:rsid w:val="000F22BB"/>
    <w:rsid w:val="000F2838"/>
    <w:rsid w:val="000F2C67"/>
    <w:rsid w:val="000F4B20"/>
    <w:rsid w:val="000F4F2C"/>
    <w:rsid w:val="000F530E"/>
    <w:rsid w:val="000F532F"/>
    <w:rsid w:val="000F535A"/>
    <w:rsid w:val="000F5A58"/>
    <w:rsid w:val="000F5B96"/>
    <w:rsid w:val="000F6289"/>
    <w:rsid w:val="000F74F5"/>
    <w:rsid w:val="000F74FA"/>
    <w:rsid w:val="001002B2"/>
    <w:rsid w:val="0010115C"/>
    <w:rsid w:val="00101A2A"/>
    <w:rsid w:val="00101CB7"/>
    <w:rsid w:val="00101DCF"/>
    <w:rsid w:val="0010234A"/>
    <w:rsid w:val="00102656"/>
    <w:rsid w:val="00103166"/>
    <w:rsid w:val="0010362A"/>
    <w:rsid w:val="00103708"/>
    <w:rsid w:val="00104A22"/>
    <w:rsid w:val="00104B9C"/>
    <w:rsid w:val="00104CAD"/>
    <w:rsid w:val="00104F56"/>
    <w:rsid w:val="00105372"/>
    <w:rsid w:val="00105A2B"/>
    <w:rsid w:val="001061BE"/>
    <w:rsid w:val="00106530"/>
    <w:rsid w:val="00106F77"/>
    <w:rsid w:val="00107D6C"/>
    <w:rsid w:val="001101B5"/>
    <w:rsid w:val="00110C23"/>
    <w:rsid w:val="00110F3B"/>
    <w:rsid w:val="001111E0"/>
    <w:rsid w:val="00111350"/>
    <w:rsid w:val="0011224D"/>
    <w:rsid w:val="001122F9"/>
    <w:rsid w:val="001127DA"/>
    <w:rsid w:val="00112C0E"/>
    <w:rsid w:val="00112CCC"/>
    <w:rsid w:val="00113CEA"/>
    <w:rsid w:val="00113DA2"/>
    <w:rsid w:val="00114459"/>
    <w:rsid w:val="00116CCC"/>
    <w:rsid w:val="00116DAB"/>
    <w:rsid w:val="00117EA9"/>
    <w:rsid w:val="001208C4"/>
    <w:rsid w:val="001208FB"/>
    <w:rsid w:val="0012180E"/>
    <w:rsid w:val="00121A47"/>
    <w:rsid w:val="00122D46"/>
    <w:rsid w:val="00123A5C"/>
    <w:rsid w:val="00125017"/>
    <w:rsid w:val="00125084"/>
    <w:rsid w:val="001253B5"/>
    <w:rsid w:val="00125CFC"/>
    <w:rsid w:val="00125E87"/>
    <w:rsid w:val="00126B1A"/>
    <w:rsid w:val="00127C2E"/>
    <w:rsid w:val="001312AD"/>
    <w:rsid w:val="00131D0C"/>
    <w:rsid w:val="00131E7A"/>
    <w:rsid w:val="00132A10"/>
    <w:rsid w:val="00132B4A"/>
    <w:rsid w:val="00132DC5"/>
    <w:rsid w:val="001333FF"/>
    <w:rsid w:val="00133E47"/>
    <w:rsid w:val="00134118"/>
    <w:rsid w:val="00134846"/>
    <w:rsid w:val="00135657"/>
    <w:rsid w:val="001359D8"/>
    <w:rsid w:val="00137205"/>
    <w:rsid w:val="00140EAB"/>
    <w:rsid w:val="0014105C"/>
    <w:rsid w:val="001411C5"/>
    <w:rsid w:val="0014194A"/>
    <w:rsid w:val="0014298C"/>
    <w:rsid w:val="00142E8D"/>
    <w:rsid w:val="0014303C"/>
    <w:rsid w:val="001434BB"/>
    <w:rsid w:val="001440AC"/>
    <w:rsid w:val="001441DB"/>
    <w:rsid w:val="00144833"/>
    <w:rsid w:val="00145020"/>
    <w:rsid w:val="001459C8"/>
    <w:rsid w:val="00146182"/>
    <w:rsid w:val="00146A81"/>
    <w:rsid w:val="0014782D"/>
    <w:rsid w:val="00147CB4"/>
    <w:rsid w:val="00147D9D"/>
    <w:rsid w:val="00150477"/>
    <w:rsid w:val="00150539"/>
    <w:rsid w:val="001505EE"/>
    <w:rsid w:val="00150DA1"/>
    <w:rsid w:val="0015138D"/>
    <w:rsid w:val="0015141A"/>
    <w:rsid w:val="00151628"/>
    <w:rsid w:val="00152196"/>
    <w:rsid w:val="00152BAA"/>
    <w:rsid w:val="00153554"/>
    <w:rsid w:val="00153BBD"/>
    <w:rsid w:val="001543FF"/>
    <w:rsid w:val="0015487F"/>
    <w:rsid w:val="00154975"/>
    <w:rsid w:val="00155559"/>
    <w:rsid w:val="001565D4"/>
    <w:rsid w:val="00157512"/>
    <w:rsid w:val="00157C6E"/>
    <w:rsid w:val="00157D99"/>
    <w:rsid w:val="001603D9"/>
    <w:rsid w:val="00160886"/>
    <w:rsid w:val="00160FBE"/>
    <w:rsid w:val="00161AA8"/>
    <w:rsid w:val="00161B8E"/>
    <w:rsid w:val="00162263"/>
    <w:rsid w:val="0016235E"/>
    <w:rsid w:val="00162D4D"/>
    <w:rsid w:val="00162E4B"/>
    <w:rsid w:val="00163350"/>
    <w:rsid w:val="00163F20"/>
    <w:rsid w:val="00164A4C"/>
    <w:rsid w:val="00165E25"/>
    <w:rsid w:val="001664C8"/>
    <w:rsid w:val="00166CEB"/>
    <w:rsid w:val="00166D79"/>
    <w:rsid w:val="00167D69"/>
    <w:rsid w:val="001703F6"/>
    <w:rsid w:val="00170873"/>
    <w:rsid w:val="00170FBC"/>
    <w:rsid w:val="00171568"/>
    <w:rsid w:val="001716CC"/>
    <w:rsid w:val="00172930"/>
    <w:rsid w:val="00172AF6"/>
    <w:rsid w:val="00172B36"/>
    <w:rsid w:val="00172C0C"/>
    <w:rsid w:val="00173D3B"/>
    <w:rsid w:val="00174201"/>
    <w:rsid w:val="00174653"/>
    <w:rsid w:val="00174B38"/>
    <w:rsid w:val="00174E2F"/>
    <w:rsid w:val="00175F3E"/>
    <w:rsid w:val="00176765"/>
    <w:rsid w:val="0017684B"/>
    <w:rsid w:val="00176CEE"/>
    <w:rsid w:val="00180330"/>
    <w:rsid w:val="00180E60"/>
    <w:rsid w:val="001812D4"/>
    <w:rsid w:val="001819A6"/>
    <w:rsid w:val="00182476"/>
    <w:rsid w:val="00182B1F"/>
    <w:rsid w:val="00183054"/>
    <w:rsid w:val="00183CF3"/>
    <w:rsid w:val="001842A6"/>
    <w:rsid w:val="001846BE"/>
    <w:rsid w:val="00184C73"/>
    <w:rsid w:val="0018502C"/>
    <w:rsid w:val="00185BA9"/>
    <w:rsid w:val="00186DD8"/>
    <w:rsid w:val="0018745F"/>
    <w:rsid w:val="001903B9"/>
    <w:rsid w:val="00190E0C"/>
    <w:rsid w:val="00190F44"/>
    <w:rsid w:val="0019159C"/>
    <w:rsid w:val="00191789"/>
    <w:rsid w:val="00191EA9"/>
    <w:rsid w:val="0019209F"/>
    <w:rsid w:val="0019214A"/>
    <w:rsid w:val="00192A88"/>
    <w:rsid w:val="00192AF0"/>
    <w:rsid w:val="00192CC5"/>
    <w:rsid w:val="00192CEA"/>
    <w:rsid w:val="00193366"/>
    <w:rsid w:val="00193F69"/>
    <w:rsid w:val="00193FFD"/>
    <w:rsid w:val="001953CF"/>
    <w:rsid w:val="00196139"/>
    <w:rsid w:val="00196C53"/>
    <w:rsid w:val="001974E3"/>
    <w:rsid w:val="0019756B"/>
    <w:rsid w:val="00197AB9"/>
    <w:rsid w:val="00197C74"/>
    <w:rsid w:val="001A23A4"/>
    <w:rsid w:val="001A2C6E"/>
    <w:rsid w:val="001A3BE0"/>
    <w:rsid w:val="001A3C09"/>
    <w:rsid w:val="001A4522"/>
    <w:rsid w:val="001A48B2"/>
    <w:rsid w:val="001A4AFF"/>
    <w:rsid w:val="001A52A8"/>
    <w:rsid w:val="001A5C50"/>
    <w:rsid w:val="001A6620"/>
    <w:rsid w:val="001A6B0E"/>
    <w:rsid w:val="001A6BC7"/>
    <w:rsid w:val="001A6CAD"/>
    <w:rsid w:val="001A75E4"/>
    <w:rsid w:val="001B1396"/>
    <w:rsid w:val="001B13FE"/>
    <w:rsid w:val="001B1939"/>
    <w:rsid w:val="001B1CAE"/>
    <w:rsid w:val="001B371B"/>
    <w:rsid w:val="001B3C7A"/>
    <w:rsid w:val="001B3FD9"/>
    <w:rsid w:val="001B430A"/>
    <w:rsid w:val="001B4622"/>
    <w:rsid w:val="001B4A82"/>
    <w:rsid w:val="001B5000"/>
    <w:rsid w:val="001B521F"/>
    <w:rsid w:val="001B61E0"/>
    <w:rsid w:val="001B7FBA"/>
    <w:rsid w:val="001C0821"/>
    <w:rsid w:val="001C0A1E"/>
    <w:rsid w:val="001C1687"/>
    <w:rsid w:val="001C1A63"/>
    <w:rsid w:val="001C23FE"/>
    <w:rsid w:val="001C2671"/>
    <w:rsid w:val="001C3F08"/>
    <w:rsid w:val="001C5ECA"/>
    <w:rsid w:val="001C6568"/>
    <w:rsid w:val="001C7D7B"/>
    <w:rsid w:val="001D0E61"/>
    <w:rsid w:val="001D1679"/>
    <w:rsid w:val="001D168D"/>
    <w:rsid w:val="001D1D38"/>
    <w:rsid w:val="001D1DB6"/>
    <w:rsid w:val="001D211D"/>
    <w:rsid w:val="001D244F"/>
    <w:rsid w:val="001D29F7"/>
    <w:rsid w:val="001D374B"/>
    <w:rsid w:val="001D3C4C"/>
    <w:rsid w:val="001D4068"/>
    <w:rsid w:val="001D5C04"/>
    <w:rsid w:val="001D5F73"/>
    <w:rsid w:val="001D708E"/>
    <w:rsid w:val="001D77BA"/>
    <w:rsid w:val="001D7B2B"/>
    <w:rsid w:val="001D7DA8"/>
    <w:rsid w:val="001E0D0D"/>
    <w:rsid w:val="001E14E4"/>
    <w:rsid w:val="001E156D"/>
    <w:rsid w:val="001E1AED"/>
    <w:rsid w:val="001E1C7E"/>
    <w:rsid w:val="001E2B19"/>
    <w:rsid w:val="001E30EC"/>
    <w:rsid w:val="001E33DE"/>
    <w:rsid w:val="001E4D04"/>
    <w:rsid w:val="001E5499"/>
    <w:rsid w:val="001E56E3"/>
    <w:rsid w:val="001E5D6C"/>
    <w:rsid w:val="001E7C97"/>
    <w:rsid w:val="001E7F6B"/>
    <w:rsid w:val="001F01ED"/>
    <w:rsid w:val="001F0E00"/>
    <w:rsid w:val="001F16E7"/>
    <w:rsid w:val="001F1818"/>
    <w:rsid w:val="001F185B"/>
    <w:rsid w:val="001F2E35"/>
    <w:rsid w:val="001F37C7"/>
    <w:rsid w:val="001F3956"/>
    <w:rsid w:val="001F5B1D"/>
    <w:rsid w:val="001F6FBC"/>
    <w:rsid w:val="001F7DF2"/>
    <w:rsid w:val="0020073E"/>
    <w:rsid w:val="0020152C"/>
    <w:rsid w:val="002016FB"/>
    <w:rsid w:val="00201B14"/>
    <w:rsid w:val="002021A5"/>
    <w:rsid w:val="0020222A"/>
    <w:rsid w:val="002034DF"/>
    <w:rsid w:val="002039A3"/>
    <w:rsid w:val="00203CAF"/>
    <w:rsid w:val="002054A8"/>
    <w:rsid w:val="002054F8"/>
    <w:rsid w:val="0020580E"/>
    <w:rsid w:val="0020614B"/>
    <w:rsid w:val="0020720E"/>
    <w:rsid w:val="00207371"/>
    <w:rsid w:val="00207387"/>
    <w:rsid w:val="00207F52"/>
    <w:rsid w:val="00210F4E"/>
    <w:rsid w:val="00211197"/>
    <w:rsid w:val="0021314F"/>
    <w:rsid w:val="00213163"/>
    <w:rsid w:val="00214845"/>
    <w:rsid w:val="0021615E"/>
    <w:rsid w:val="00216328"/>
    <w:rsid w:val="002164B4"/>
    <w:rsid w:val="002165C5"/>
    <w:rsid w:val="00217637"/>
    <w:rsid w:val="0021771B"/>
    <w:rsid w:val="00217E05"/>
    <w:rsid w:val="002206ED"/>
    <w:rsid w:val="00220819"/>
    <w:rsid w:val="00220BA3"/>
    <w:rsid w:val="00221F16"/>
    <w:rsid w:val="0022292D"/>
    <w:rsid w:val="002229A5"/>
    <w:rsid w:val="00223502"/>
    <w:rsid w:val="0022410B"/>
    <w:rsid w:val="00224EE9"/>
    <w:rsid w:val="00224F25"/>
    <w:rsid w:val="00225486"/>
    <w:rsid w:val="00225496"/>
    <w:rsid w:val="0022554E"/>
    <w:rsid w:val="002271C4"/>
    <w:rsid w:val="0022745B"/>
    <w:rsid w:val="002274BB"/>
    <w:rsid w:val="00227590"/>
    <w:rsid w:val="002278D8"/>
    <w:rsid w:val="00227D93"/>
    <w:rsid w:val="00227E63"/>
    <w:rsid w:val="002301BC"/>
    <w:rsid w:val="00230A77"/>
    <w:rsid w:val="002310C9"/>
    <w:rsid w:val="00231299"/>
    <w:rsid w:val="00231518"/>
    <w:rsid w:val="00232C01"/>
    <w:rsid w:val="00233905"/>
    <w:rsid w:val="0023439F"/>
    <w:rsid w:val="002346C7"/>
    <w:rsid w:val="002351FD"/>
    <w:rsid w:val="00236B8F"/>
    <w:rsid w:val="0023746F"/>
    <w:rsid w:val="002413F6"/>
    <w:rsid w:val="002416DB"/>
    <w:rsid w:val="00242131"/>
    <w:rsid w:val="0024224C"/>
    <w:rsid w:val="002424FF"/>
    <w:rsid w:val="002428B5"/>
    <w:rsid w:val="00242CAE"/>
    <w:rsid w:val="00243029"/>
    <w:rsid w:val="00243723"/>
    <w:rsid w:val="002439A3"/>
    <w:rsid w:val="002439DC"/>
    <w:rsid w:val="002452F1"/>
    <w:rsid w:val="00246FD2"/>
    <w:rsid w:val="0024770A"/>
    <w:rsid w:val="00250832"/>
    <w:rsid w:val="00250A51"/>
    <w:rsid w:val="00250D10"/>
    <w:rsid w:val="00251697"/>
    <w:rsid w:val="00251752"/>
    <w:rsid w:val="00251E36"/>
    <w:rsid w:val="002522E6"/>
    <w:rsid w:val="00252B2E"/>
    <w:rsid w:val="00253029"/>
    <w:rsid w:val="002538AC"/>
    <w:rsid w:val="00253A0E"/>
    <w:rsid w:val="00254A3E"/>
    <w:rsid w:val="0025522A"/>
    <w:rsid w:val="00256072"/>
    <w:rsid w:val="00256844"/>
    <w:rsid w:val="00257851"/>
    <w:rsid w:val="00257BCC"/>
    <w:rsid w:val="00257F93"/>
    <w:rsid w:val="0026062F"/>
    <w:rsid w:val="00260F3D"/>
    <w:rsid w:val="00262044"/>
    <w:rsid w:val="002633A9"/>
    <w:rsid w:val="00264274"/>
    <w:rsid w:val="0026468C"/>
    <w:rsid w:val="00264B8D"/>
    <w:rsid w:val="002652C8"/>
    <w:rsid w:val="002655B7"/>
    <w:rsid w:val="00266972"/>
    <w:rsid w:val="00270106"/>
    <w:rsid w:val="002714BB"/>
    <w:rsid w:val="00272FCF"/>
    <w:rsid w:val="00273354"/>
    <w:rsid w:val="002733B2"/>
    <w:rsid w:val="00274670"/>
    <w:rsid w:val="00275AF2"/>
    <w:rsid w:val="0027675C"/>
    <w:rsid w:val="002768D1"/>
    <w:rsid w:val="00276A11"/>
    <w:rsid w:val="00276AE6"/>
    <w:rsid w:val="002770AE"/>
    <w:rsid w:val="00277892"/>
    <w:rsid w:val="00277E98"/>
    <w:rsid w:val="0028138C"/>
    <w:rsid w:val="002819DB"/>
    <w:rsid w:val="00282162"/>
    <w:rsid w:val="00282E1E"/>
    <w:rsid w:val="002832B2"/>
    <w:rsid w:val="002837EA"/>
    <w:rsid w:val="00283E95"/>
    <w:rsid w:val="002842CB"/>
    <w:rsid w:val="002846B3"/>
    <w:rsid w:val="00284D25"/>
    <w:rsid w:val="00285F13"/>
    <w:rsid w:val="00286C37"/>
    <w:rsid w:val="002877FE"/>
    <w:rsid w:val="002879D1"/>
    <w:rsid w:val="00287F7E"/>
    <w:rsid w:val="002900E3"/>
    <w:rsid w:val="00290565"/>
    <w:rsid w:val="00290A38"/>
    <w:rsid w:val="0029128C"/>
    <w:rsid w:val="002924DB"/>
    <w:rsid w:val="0029290D"/>
    <w:rsid w:val="00292A6A"/>
    <w:rsid w:val="00292E0E"/>
    <w:rsid w:val="00292FA4"/>
    <w:rsid w:val="00293091"/>
    <w:rsid w:val="002932D5"/>
    <w:rsid w:val="0029397B"/>
    <w:rsid w:val="00293BDE"/>
    <w:rsid w:val="00293C7E"/>
    <w:rsid w:val="00294300"/>
    <w:rsid w:val="002953A3"/>
    <w:rsid w:val="00295AD4"/>
    <w:rsid w:val="002A1A7B"/>
    <w:rsid w:val="002A2141"/>
    <w:rsid w:val="002A217C"/>
    <w:rsid w:val="002A4651"/>
    <w:rsid w:val="002A4E62"/>
    <w:rsid w:val="002A5C58"/>
    <w:rsid w:val="002A6478"/>
    <w:rsid w:val="002A68AA"/>
    <w:rsid w:val="002A6B28"/>
    <w:rsid w:val="002B06C5"/>
    <w:rsid w:val="002B1401"/>
    <w:rsid w:val="002B24CB"/>
    <w:rsid w:val="002B316B"/>
    <w:rsid w:val="002B3BB7"/>
    <w:rsid w:val="002B49FC"/>
    <w:rsid w:val="002B5098"/>
    <w:rsid w:val="002B66BF"/>
    <w:rsid w:val="002B6905"/>
    <w:rsid w:val="002B6B32"/>
    <w:rsid w:val="002B7356"/>
    <w:rsid w:val="002B7429"/>
    <w:rsid w:val="002B74E2"/>
    <w:rsid w:val="002B7E6C"/>
    <w:rsid w:val="002C0CCD"/>
    <w:rsid w:val="002C0D05"/>
    <w:rsid w:val="002C2360"/>
    <w:rsid w:val="002C2E77"/>
    <w:rsid w:val="002C32EB"/>
    <w:rsid w:val="002C41E4"/>
    <w:rsid w:val="002C4425"/>
    <w:rsid w:val="002C55F4"/>
    <w:rsid w:val="002C5D39"/>
    <w:rsid w:val="002C63F2"/>
    <w:rsid w:val="002C707E"/>
    <w:rsid w:val="002C7A7E"/>
    <w:rsid w:val="002D1C48"/>
    <w:rsid w:val="002D21BF"/>
    <w:rsid w:val="002D21F6"/>
    <w:rsid w:val="002D2F45"/>
    <w:rsid w:val="002D427C"/>
    <w:rsid w:val="002D5136"/>
    <w:rsid w:val="002D54F4"/>
    <w:rsid w:val="002D6BD1"/>
    <w:rsid w:val="002D6CD1"/>
    <w:rsid w:val="002E006C"/>
    <w:rsid w:val="002E0386"/>
    <w:rsid w:val="002E04A4"/>
    <w:rsid w:val="002E1CFD"/>
    <w:rsid w:val="002E1E97"/>
    <w:rsid w:val="002E2349"/>
    <w:rsid w:val="002E33A9"/>
    <w:rsid w:val="002E375F"/>
    <w:rsid w:val="002E3E82"/>
    <w:rsid w:val="002E47D8"/>
    <w:rsid w:val="002E5149"/>
    <w:rsid w:val="002E552A"/>
    <w:rsid w:val="002E5D10"/>
    <w:rsid w:val="002E655C"/>
    <w:rsid w:val="002E65AB"/>
    <w:rsid w:val="002E6CC6"/>
    <w:rsid w:val="002E72BD"/>
    <w:rsid w:val="002E7B59"/>
    <w:rsid w:val="002F00AF"/>
    <w:rsid w:val="002F03F8"/>
    <w:rsid w:val="002F0AB3"/>
    <w:rsid w:val="002F0B10"/>
    <w:rsid w:val="002F0D8B"/>
    <w:rsid w:val="002F17C3"/>
    <w:rsid w:val="002F3135"/>
    <w:rsid w:val="002F32DA"/>
    <w:rsid w:val="002F34E0"/>
    <w:rsid w:val="002F4414"/>
    <w:rsid w:val="002F4587"/>
    <w:rsid w:val="002F5575"/>
    <w:rsid w:val="002F5886"/>
    <w:rsid w:val="002F611E"/>
    <w:rsid w:val="00300868"/>
    <w:rsid w:val="00300D5B"/>
    <w:rsid w:val="00300FA6"/>
    <w:rsid w:val="00301222"/>
    <w:rsid w:val="0030169D"/>
    <w:rsid w:val="003022DB"/>
    <w:rsid w:val="00302F86"/>
    <w:rsid w:val="003035A3"/>
    <w:rsid w:val="003046FA"/>
    <w:rsid w:val="003050B3"/>
    <w:rsid w:val="0030578B"/>
    <w:rsid w:val="003059D4"/>
    <w:rsid w:val="003060EB"/>
    <w:rsid w:val="003076A2"/>
    <w:rsid w:val="00307C04"/>
    <w:rsid w:val="00307E38"/>
    <w:rsid w:val="00310263"/>
    <w:rsid w:val="003107DC"/>
    <w:rsid w:val="00311C8F"/>
    <w:rsid w:val="003127DD"/>
    <w:rsid w:val="00312AC5"/>
    <w:rsid w:val="00312B05"/>
    <w:rsid w:val="003137EE"/>
    <w:rsid w:val="00313CA4"/>
    <w:rsid w:val="00313DEF"/>
    <w:rsid w:val="00314DF4"/>
    <w:rsid w:val="003153EB"/>
    <w:rsid w:val="003167A8"/>
    <w:rsid w:val="003174EA"/>
    <w:rsid w:val="003177CC"/>
    <w:rsid w:val="00317A6D"/>
    <w:rsid w:val="00317D25"/>
    <w:rsid w:val="0032068D"/>
    <w:rsid w:val="003206DB"/>
    <w:rsid w:val="00320788"/>
    <w:rsid w:val="00320A18"/>
    <w:rsid w:val="00321000"/>
    <w:rsid w:val="00321985"/>
    <w:rsid w:val="00321ABB"/>
    <w:rsid w:val="00322D4C"/>
    <w:rsid w:val="00323497"/>
    <w:rsid w:val="0032396F"/>
    <w:rsid w:val="003242C9"/>
    <w:rsid w:val="003249A5"/>
    <w:rsid w:val="00325319"/>
    <w:rsid w:val="003258D3"/>
    <w:rsid w:val="003262FC"/>
    <w:rsid w:val="00326522"/>
    <w:rsid w:val="00326F6F"/>
    <w:rsid w:val="003272A9"/>
    <w:rsid w:val="00327A35"/>
    <w:rsid w:val="00327D57"/>
    <w:rsid w:val="00330714"/>
    <w:rsid w:val="003307F8"/>
    <w:rsid w:val="00331241"/>
    <w:rsid w:val="00331522"/>
    <w:rsid w:val="00332D7E"/>
    <w:rsid w:val="00333BA5"/>
    <w:rsid w:val="0033491C"/>
    <w:rsid w:val="00334CD8"/>
    <w:rsid w:val="00334D6D"/>
    <w:rsid w:val="00335618"/>
    <w:rsid w:val="003357FE"/>
    <w:rsid w:val="00335AC7"/>
    <w:rsid w:val="00335DDF"/>
    <w:rsid w:val="00335E1C"/>
    <w:rsid w:val="00335FAB"/>
    <w:rsid w:val="003365A7"/>
    <w:rsid w:val="00336754"/>
    <w:rsid w:val="00336A2F"/>
    <w:rsid w:val="00337920"/>
    <w:rsid w:val="00340B66"/>
    <w:rsid w:val="00341321"/>
    <w:rsid w:val="00342D69"/>
    <w:rsid w:val="003436B7"/>
    <w:rsid w:val="00343B4F"/>
    <w:rsid w:val="00343E39"/>
    <w:rsid w:val="0034403C"/>
    <w:rsid w:val="0034417A"/>
    <w:rsid w:val="003444AB"/>
    <w:rsid w:val="00344B4F"/>
    <w:rsid w:val="003463D0"/>
    <w:rsid w:val="00346E69"/>
    <w:rsid w:val="00346EB8"/>
    <w:rsid w:val="0035033A"/>
    <w:rsid w:val="00350887"/>
    <w:rsid w:val="00351205"/>
    <w:rsid w:val="00351222"/>
    <w:rsid w:val="003513D4"/>
    <w:rsid w:val="00351913"/>
    <w:rsid w:val="00351E5D"/>
    <w:rsid w:val="0035237D"/>
    <w:rsid w:val="00352ACE"/>
    <w:rsid w:val="00352B94"/>
    <w:rsid w:val="00352D10"/>
    <w:rsid w:val="00352EE0"/>
    <w:rsid w:val="00352FED"/>
    <w:rsid w:val="003537E4"/>
    <w:rsid w:val="003544BC"/>
    <w:rsid w:val="00354773"/>
    <w:rsid w:val="003548B1"/>
    <w:rsid w:val="00355381"/>
    <w:rsid w:val="00356EF1"/>
    <w:rsid w:val="003571AA"/>
    <w:rsid w:val="003579A1"/>
    <w:rsid w:val="00360AA9"/>
    <w:rsid w:val="00360F66"/>
    <w:rsid w:val="00361236"/>
    <w:rsid w:val="0036133D"/>
    <w:rsid w:val="00361888"/>
    <w:rsid w:val="00361C10"/>
    <w:rsid w:val="00361ED3"/>
    <w:rsid w:val="00361F7B"/>
    <w:rsid w:val="003656D6"/>
    <w:rsid w:val="00366691"/>
    <w:rsid w:val="0036688C"/>
    <w:rsid w:val="0036760A"/>
    <w:rsid w:val="00370581"/>
    <w:rsid w:val="0037126F"/>
    <w:rsid w:val="00371B8F"/>
    <w:rsid w:val="00371F91"/>
    <w:rsid w:val="0037234E"/>
    <w:rsid w:val="0037292C"/>
    <w:rsid w:val="00372A69"/>
    <w:rsid w:val="00372CB2"/>
    <w:rsid w:val="00372D03"/>
    <w:rsid w:val="00372F74"/>
    <w:rsid w:val="0037431A"/>
    <w:rsid w:val="003744ED"/>
    <w:rsid w:val="00374AB7"/>
    <w:rsid w:val="00374C1D"/>
    <w:rsid w:val="00376EA0"/>
    <w:rsid w:val="0037795E"/>
    <w:rsid w:val="00377B36"/>
    <w:rsid w:val="00377BA5"/>
    <w:rsid w:val="00377E16"/>
    <w:rsid w:val="0038018C"/>
    <w:rsid w:val="00380557"/>
    <w:rsid w:val="00381902"/>
    <w:rsid w:val="00381BA2"/>
    <w:rsid w:val="00381E08"/>
    <w:rsid w:val="003826B3"/>
    <w:rsid w:val="003836C4"/>
    <w:rsid w:val="00383B28"/>
    <w:rsid w:val="00386C20"/>
    <w:rsid w:val="0038729D"/>
    <w:rsid w:val="0039080C"/>
    <w:rsid w:val="0039177B"/>
    <w:rsid w:val="00391D57"/>
    <w:rsid w:val="00391FB6"/>
    <w:rsid w:val="00392103"/>
    <w:rsid w:val="003928E2"/>
    <w:rsid w:val="00394361"/>
    <w:rsid w:val="00394E9C"/>
    <w:rsid w:val="00395B52"/>
    <w:rsid w:val="00395CD7"/>
    <w:rsid w:val="00395FF8"/>
    <w:rsid w:val="003964F5"/>
    <w:rsid w:val="00396D64"/>
    <w:rsid w:val="00396F71"/>
    <w:rsid w:val="003970AF"/>
    <w:rsid w:val="00397408"/>
    <w:rsid w:val="003976DC"/>
    <w:rsid w:val="00397745"/>
    <w:rsid w:val="003A00C2"/>
    <w:rsid w:val="003A0395"/>
    <w:rsid w:val="003A0731"/>
    <w:rsid w:val="003A08A4"/>
    <w:rsid w:val="003A08C2"/>
    <w:rsid w:val="003A11D1"/>
    <w:rsid w:val="003A14FD"/>
    <w:rsid w:val="003A2454"/>
    <w:rsid w:val="003A25DD"/>
    <w:rsid w:val="003A2C64"/>
    <w:rsid w:val="003A38FC"/>
    <w:rsid w:val="003A5223"/>
    <w:rsid w:val="003A5F0B"/>
    <w:rsid w:val="003A6BB7"/>
    <w:rsid w:val="003A6E4F"/>
    <w:rsid w:val="003A7542"/>
    <w:rsid w:val="003B0D38"/>
    <w:rsid w:val="003B103C"/>
    <w:rsid w:val="003B10EF"/>
    <w:rsid w:val="003B1640"/>
    <w:rsid w:val="003B1DC7"/>
    <w:rsid w:val="003B1DDD"/>
    <w:rsid w:val="003B222A"/>
    <w:rsid w:val="003B2388"/>
    <w:rsid w:val="003B2644"/>
    <w:rsid w:val="003B279A"/>
    <w:rsid w:val="003B2C38"/>
    <w:rsid w:val="003B2DC9"/>
    <w:rsid w:val="003B3115"/>
    <w:rsid w:val="003B3B21"/>
    <w:rsid w:val="003B4443"/>
    <w:rsid w:val="003B52AB"/>
    <w:rsid w:val="003B68D5"/>
    <w:rsid w:val="003B76F9"/>
    <w:rsid w:val="003C005B"/>
    <w:rsid w:val="003C034F"/>
    <w:rsid w:val="003C0D7F"/>
    <w:rsid w:val="003C17A7"/>
    <w:rsid w:val="003C25F4"/>
    <w:rsid w:val="003C323E"/>
    <w:rsid w:val="003C38C4"/>
    <w:rsid w:val="003C3B0A"/>
    <w:rsid w:val="003C42F3"/>
    <w:rsid w:val="003C4AB2"/>
    <w:rsid w:val="003C5935"/>
    <w:rsid w:val="003C6059"/>
    <w:rsid w:val="003C65B5"/>
    <w:rsid w:val="003C66E0"/>
    <w:rsid w:val="003C7D20"/>
    <w:rsid w:val="003D0466"/>
    <w:rsid w:val="003D0BAB"/>
    <w:rsid w:val="003D0DAC"/>
    <w:rsid w:val="003D111D"/>
    <w:rsid w:val="003D1CC3"/>
    <w:rsid w:val="003D2A14"/>
    <w:rsid w:val="003D2F27"/>
    <w:rsid w:val="003D3F06"/>
    <w:rsid w:val="003D5166"/>
    <w:rsid w:val="003D63F3"/>
    <w:rsid w:val="003D653B"/>
    <w:rsid w:val="003D75C7"/>
    <w:rsid w:val="003E00AC"/>
    <w:rsid w:val="003E11E4"/>
    <w:rsid w:val="003E1C3E"/>
    <w:rsid w:val="003E1EDB"/>
    <w:rsid w:val="003E2418"/>
    <w:rsid w:val="003E2AD9"/>
    <w:rsid w:val="003E466B"/>
    <w:rsid w:val="003E49D0"/>
    <w:rsid w:val="003E524E"/>
    <w:rsid w:val="003E685F"/>
    <w:rsid w:val="003E6945"/>
    <w:rsid w:val="003E6E17"/>
    <w:rsid w:val="003E7113"/>
    <w:rsid w:val="003E75B5"/>
    <w:rsid w:val="003E78A0"/>
    <w:rsid w:val="003F078F"/>
    <w:rsid w:val="003F0EF1"/>
    <w:rsid w:val="003F12C2"/>
    <w:rsid w:val="003F168F"/>
    <w:rsid w:val="003F187D"/>
    <w:rsid w:val="003F2ED5"/>
    <w:rsid w:val="003F3511"/>
    <w:rsid w:val="003F4616"/>
    <w:rsid w:val="003F4765"/>
    <w:rsid w:val="003F6761"/>
    <w:rsid w:val="003F6B80"/>
    <w:rsid w:val="003F7224"/>
    <w:rsid w:val="003F7BCD"/>
    <w:rsid w:val="00400848"/>
    <w:rsid w:val="004011BC"/>
    <w:rsid w:val="004016D9"/>
    <w:rsid w:val="00402062"/>
    <w:rsid w:val="0040253C"/>
    <w:rsid w:val="00402FB7"/>
    <w:rsid w:val="004030B3"/>
    <w:rsid w:val="0040479D"/>
    <w:rsid w:val="004066FA"/>
    <w:rsid w:val="00406DBF"/>
    <w:rsid w:val="00407500"/>
    <w:rsid w:val="00407C39"/>
    <w:rsid w:val="0041008E"/>
    <w:rsid w:val="00410574"/>
    <w:rsid w:val="00410CFB"/>
    <w:rsid w:val="00410DFB"/>
    <w:rsid w:val="00410E65"/>
    <w:rsid w:val="0041166E"/>
    <w:rsid w:val="004117B5"/>
    <w:rsid w:val="00411D44"/>
    <w:rsid w:val="004130C3"/>
    <w:rsid w:val="00413110"/>
    <w:rsid w:val="004131C2"/>
    <w:rsid w:val="004137EA"/>
    <w:rsid w:val="004146C6"/>
    <w:rsid w:val="00414938"/>
    <w:rsid w:val="00415634"/>
    <w:rsid w:val="0041582F"/>
    <w:rsid w:val="00415E39"/>
    <w:rsid w:val="00416546"/>
    <w:rsid w:val="0041688A"/>
    <w:rsid w:val="00417202"/>
    <w:rsid w:val="00417B52"/>
    <w:rsid w:val="00417DA4"/>
    <w:rsid w:val="00417EE5"/>
    <w:rsid w:val="00420341"/>
    <w:rsid w:val="00420B1F"/>
    <w:rsid w:val="00420F33"/>
    <w:rsid w:val="004213AD"/>
    <w:rsid w:val="00421E7B"/>
    <w:rsid w:val="0042207C"/>
    <w:rsid w:val="004227B6"/>
    <w:rsid w:val="00423EC2"/>
    <w:rsid w:val="0042437B"/>
    <w:rsid w:val="00424A51"/>
    <w:rsid w:val="00424D8A"/>
    <w:rsid w:val="0042603F"/>
    <w:rsid w:val="0042630F"/>
    <w:rsid w:val="00426E2D"/>
    <w:rsid w:val="00427D21"/>
    <w:rsid w:val="00427F68"/>
    <w:rsid w:val="004303F9"/>
    <w:rsid w:val="004307AE"/>
    <w:rsid w:val="00430CEB"/>
    <w:rsid w:val="00433C2F"/>
    <w:rsid w:val="00433F18"/>
    <w:rsid w:val="004342B5"/>
    <w:rsid w:val="004348B0"/>
    <w:rsid w:val="00436933"/>
    <w:rsid w:val="00436B07"/>
    <w:rsid w:val="0043705A"/>
    <w:rsid w:val="004376DB"/>
    <w:rsid w:val="004409F8"/>
    <w:rsid w:val="00440CDB"/>
    <w:rsid w:val="004415E8"/>
    <w:rsid w:val="004419F3"/>
    <w:rsid w:val="00442881"/>
    <w:rsid w:val="00442B4E"/>
    <w:rsid w:val="00443582"/>
    <w:rsid w:val="00443A4C"/>
    <w:rsid w:val="00443BCF"/>
    <w:rsid w:val="00443F30"/>
    <w:rsid w:val="00444294"/>
    <w:rsid w:val="0044448C"/>
    <w:rsid w:val="00444B75"/>
    <w:rsid w:val="00445D8D"/>
    <w:rsid w:val="00446407"/>
    <w:rsid w:val="00447A5E"/>
    <w:rsid w:val="0045076B"/>
    <w:rsid w:val="0045194A"/>
    <w:rsid w:val="004522FF"/>
    <w:rsid w:val="004528B0"/>
    <w:rsid w:val="004532E4"/>
    <w:rsid w:val="00454126"/>
    <w:rsid w:val="00454D51"/>
    <w:rsid w:val="00454F39"/>
    <w:rsid w:val="004550A6"/>
    <w:rsid w:val="00455134"/>
    <w:rsid w:val="004556AC"/>
    <w:rsid w:val="004556C4"/>
    <w:rsid w:val="00455F62"/>
    <w:rsid w:val="004567CF"/>
    <w:rsid w:val="00456B52"/>
    <w:rsid w:val="0045746D"/>
    <w:rsid w:val="00457E26"/>
    <w:rsid w:val="00461011"/>
    <w:rsid w:val="00461193"/>
    <w:rsid w:val="00461B74"/>
    <w:rsid w:val="004626A7"/>
    <w:rsid w:val="0046281D"/>
    <w:rsid w:val="004644C2"/>
    <w:rsid w:val="00464851"/>
    <w:rsid w:val="00465312"/>
    <w:rsid w:val="004664D4"/>
    <w:rsid w:val="00467661"/>
    <w:rsid w:val="00467F9C"/>
    <w:rsid w:val="00470C91"/>
    <w:rsid w:val="00470D53"/>
    <w:rsid w:val="00471730"/>
    <w:rsid w:val="00471F5C"/>
    <w:rsid w:val="00472FD0"/>
    <w:rsid w:val="0047319F"/>
    <w:rsid w:val="00473374"/>
    <w:rsid w:val="004736FE"/>
    <w:rsid w:val="0047385F"/>
    <w:rsid w:val="00473C29"/>
    <w:rsid w:val="00475BC0"/>
    <w:rsid w:val="00476723"/>
    <w:rsid w:val="00476C26"/>
    <w:rsid w:val="004770BF"/>
    <w:rsid w:val="00477E53"/>
    <w:rsid w:val="00480E51"/>
    <w:rsid w:val="0048118B"/>
    <w:rsid w:val="0048201C"/>
    <w:rsid w:val="00482A1D"/>
    <w:rsid w:val="00482C62"/>
    <w:rsid w:val="00482E0A"/>
    <w:rsid w:val="00482E6E"/>
    <w:rsid w:val="00483031"/>
    <w:rsid w:val="004837FA"/>
    <w:rsid w:val="00484563"/>
    <w:rsid w:val="004850EA"/>
    <w:rsid w:val="0048604E"/>
    <w:rsid w:val="00486A8B"/>
    <w:rsid w:val="00486B5D"/>
    <w:rsid w:val="004874BE"/>
    <w:rsid w:val="0049018F"/>
    <w:rsid w:val="004911CD"/>
    <w:rsid w:val="00491B90"/>
    <w:rsid w:val="00492153"/>
    <w:rsid w:val="0049239A"/>
    <w:rsid w:val="00492F74"/>
    <w:rsid w:val="00493018"/>
    <w:rsid w:val="00493740"/>
    <w:rsid w:val="00494A2A"/>
    <w:rsid w:val="00494C96"/>
    <w:rsid w:val="00494EC8"/>
    <w:rsid w:val="00495938"/>
    <w:rsid w:val="00497A03"/>
    <w:rsid w:val="004A00AD"/>
    <w:rsid w:val="004A0992"/>
    <w:rsid w:val="004A1231"/>
    <w:rsid w:val="004A174A"/>
    <w:rsid w:val="004A286C"/>
    <w:rsid w:val="004A3453"/>
    <w:rsid w:val="004A4009"/>
    <w:rsid w:val="004A49FF"/>
    <w:rsid w:val="004A4C09"/>
    <w:rsid w:val="004A568A"/>
    <w:rsid w:val="004A653A"/>
    <w:rsid w:val="004A6698"/>
    <w:rsid w:val="004A67D5"/>
    <w:rsid w:val="004A6FAA"/>
    <w:rsid w:val="004A714B"/>
    <w:rsid w:val="004A7A43"/>
    <w:rsid w:val="004B0C77"/>
    <w:rsid w:val="004B1315"/>
    <w:rsid w:val="004B1A83"/>
    <w:rsid w:val="004B1C4D"/>
    <w:rsid w:val="004B2347"/>
    <w:rsid w:val="004B285D"/>
    <w:rsid w:val="004B29A4"/>
    <w:rsid w:val="004B317C"/>
    <w:rsid w:val="004B31CA"/>
    <w:rsid w:val="004B426F"/>
    <w:rsid w:val="004B4424"/>
    <w:rsid w:val="004B593C"/>
    <w:rsid w:val="004B5CB4"/>
    <w:rsid w:val="004B6B02"/>
    <w:rsid w:val="004B6BA1"/>
    <w:rsid w:val="004B6C22"/>
    <w:rsid w:val="004B764F"/>
    <w:rsid w:val="004B7CA6"/>
    <w:rsid w:val="004C0463"/>
    <w:rsid w:val="004C0A5E"/>
    <w:rsid w:val="004C12F5"/>
    <w:rsid w:val="004C13B0"/>
    <w:rsid w:val="004C1757"/>
    <w:rsid w:val="004C1F76"/>
    <w:rsid w:val="004C2520"/>
    <w:rsid w:val="004C2609"/>
    <w:rsid w:val="004C30DC"/>
    <w:rsid w:val="004C31A3"/>
    <w:rsid w:val="004C33AC"/>
    <w:rsid w:val="004C375A"/>
    <w:rsid w:val="004C38EE"/>
    <w:rsid w:val="004C3E91"/>
    <w:rsid w:val="004C421C"/>
    <w:rsid w:val="004C6BF9"/>
    <w:rsid w:val="004C7510"/>
    <w:rsid w:val="004C7974"/>
    <w:rsid w:val="004C7B0F"/>
    <w:rsid w:val="004D090B"/>
    <w:rsid w:val="004D1E4C"/>
    <w:rsid w:val="004D30A2"/>
    <w:rsid w:val="004D4531"/>
    <w:rsid w:val="004D5806"/>
    <w:rsid w:val="004D6A54"/>
    <w:rsid w:val="004D6EC4"/>
    <w:rsid w:val="004D7A54"/>
    <w:rsid w:val="004D7D9A"/>
    <w:rsid w:val="004D7DD2"/>
    <w:rsid w:val="004E1A49"/>
    <w:rsid w:val="004E1E95"/>
    <w:rsid w:val="004E207A"/>
    <w:rsid w:val="004E2314"/>
    <w:rsid w:val="004E2EED"/>
    <w:rsid w:val="004E3000"/>
    <w:rsid w:val="004E30A2"/>
    <w:rsid w:val="004E38AC"/>
    <w:rsid w:val="004E4109"/>
    <w:rsid w:val="004E44D6"/>
    <w:rsid w:val="004E4E61"/>
    <w:rsid w:val="004E5D90"/>
    <w:rsid w:val="004E6179"/>
    <w:rsid w:val="004E6FB1"/>
    <w:rsid w:val="004F0BA1"/>
    <w:rsid w:val="004F2BE4"/>
    <w:rsid w:val="004F301D"/>
    <w:rsid w:val="004F4123"/>
    <w:rsid w:val="004F41C0"/>
    <w:rsid w:val="004F43EF"/>
    <w:rsid w:val="004F5A8B"/>
    <w:rsid w:val="004F6289"/>
    <w:rsid w:val="004F6985"/>
    <w:rsid w:val="004F6B81"/>
    <w:rsid w:val="004F790D"/>
    <w:rsid w:val="004F7A37"/>
    <w:rsid w:val="004F7DDB"/>
    <w:rsid w:val="004F7F9E"/>
    <w:rsid w:val="00500CBC"/>
    <w:rsid w:val="005014D4"/>
    <w:rsid w:val="00501E83"/>
    <w:rsid w:val="0050275F"/>
    <w:rsid w:val="00503475"/>
    <w:rsid w:val="005049DA"/>
    <w:rsid w:val="005052DA"/>
    <w:rsid w:val="00506055"/>
    <w:rsid w:val="00506D13"/>
    <w:rsid w:val="005072AE"/>
    <w:rsid w:val="00510BD3"/>
    <w:rsid w:val="0051128A"/>
    <w:rsid w:val="0051141E"/>
    <w:rsid w:val="0051153D"/>
    <w:rsid w:val="00511A46"/>
    <w:rsid w:val="00512DAA"/>
    <w:rsid w:val="005135B8"/>
    <w:rsid w:val="005142E2"/>
    <w:rsid w:val="005154D1"/>
    <w:rsid w:val="005168B2"/>
    <w:rsid w:val="00516C67"/>
    <w:rsid w:val="00516C94"/>
    <w:rsid w:val="00517603"/>
    <w:rsid w:val="005213D5"/>
    <w:rsid w:val="00521A78"/>
    <w:rsid w:val="00521C04"/>
    <w:rsid w:val="005225FB"/>
    <w:rsid w:val="00522EC9"/>
    <w:rsid w:val="005237C1"/>
    <w:rsid w:val="00523A9B"/>
    <w:rsid w:val="00523FAD"/>
    <w:rsid w:val="00523FC2"/>
    <w:rsid w:val="005242E2"/>
    <w:rsid w:val="005258B4"/>
    <w:rsid w:val="00525DD3"/>
    <w:rsid w:val="00525E7C"/>
    <w:rsid w:val="00526733"/>
    <w:rsid w:val="00526C2A"/>
    <w:rsid w:val="00527227"/>
    <w:rsid w:val="00527434"/>
    <w:rsid w:val="0052770A"/>
    <w:rsid w:val="005277EA"/>
    <w:rsid w:val="00527894"/>
    <w:rsid w:val="0052793A"/>
    <w:rsid w:val="00527CFC"/>
    <w:rsid w:val="00527EAA"/>
    <w:rsid w:val="005318FE"/>
    <w:rsid w:val="005321EB"/>
    <w:rsid w:val="00532B0B"/>
    <w:rsid w:val="00534383"/>
    <w:rsid w:val="00534681"/>
    <w:rsid w:val="00535B22"/>
    <w:rsid w:val="00535E49"/>
    <w:rsid w:val="00535EB4"/>
    <w:rsid w:val="0053600F"/>
    <w:rsid w:val="00536057"/>
    <w:rsid w:val="005377BA"/>
    <w:rsid w:val="00537D37"/>
    <w:rsid w:val="00540A6D"/>
    <w:rsid w:val="00540BAC"/>
    <w:rsid w:val="0054130A"/>
    <w:rsid w:val="00541A15"/>
    <w:rsid w:val="00541A35"/>
    <w:rsid w:val="00542970"/>
    <w:rsid w:val="005429BA"/>
    <w:rsid w:val="00545131"/>
    <w:rsid w:val="0054518D"/>
    <w:rsid w:val="00545DD7"/>
    <w:rsid w:val="00545ED2"/>
    <w:rsid w:val="00546226"/>
    <w:rsid w:val="005462B4"/>
    <w:rsid w:val="00546A8A"/>
    <w:rsid w:val="00546C74"/>
    <w:rsid w:val="0055017A"/>
    <w:rsid w:val="005503FA"/>
    <w:rsid w:val="00550469"/>
    <w:rsid w:val="00552000"/>
    <w:rsid w:val="0055251E"/>
    <w:rsid w:val="0055271E"/>
    <w:rsid w:val="0055372B"/>
    <w:rsid w:val="00553C86"/>
    <w:rsid w:val="00554D48"/>
    <w:rsid w:val="00555231"/>
    <w:rsid w:val="00555E81"/>
    <w:rsid w:val="00556732"/>
    <w:rsid w:val="00556A78"/>
    <w:rsid w:val="00556E8F"/>
    <w:rsid w:val="00560B98"/>
    <w:rsid w:val="005615FE"/>
    <w:rsid w:val="00561676"/>
    <w:rsid w:val="00561A92"/>
    <w:rsid w:val="005627D1"/>
    <w:rsid w:val="00562EA4"/>
    <w:rsid w:val="00563442"/>
    <w:rsid w:val="00563AF3"/>
    <w:rsid w:val="005645B9"/>
    <w:rsid w:val="00564C7C"/>
    <w:rsid w:val="005655D3"/>
    <w:rsid w:val="00565B42"/>
    <w:rsid w:val="00565B7E"/>
    <w:rsid w:val="005708F5"/>
    <w:rsid w:val="00571A92"/>
    <w:rsid w:val="005728A8"/>
    <w:rsid w:val="00573526"/>
    <w:rsid w:val="0057355B"/>
    <w:rsid w:val="0057384D"/>
    <w:rsid w:val="00574390"/>
    <w:rsid w:val="00574A54"/>
    <w:rsid w:val="0057523D"/>
    <w:rsid w:val="00575D26"/>
    <w:rsid w:val="00577682"/>
    <w:rsid w:val="00577869"/>
    <w:rsid w:val="00577A7D"/>
    <w:rsid w:val="005801DB"/>
    <w:rsid w:val="00581BE5"/>
    <w:rsid w:val="00581EE1"/>
    <w:rsid w:val="00582058"/>
    <w:rsid w:val="00582918"/>
    <w:rsid w:val="00582D15"/>
    <w:rsid w:val="00583774"/>
    <w:rsid w:val="00583E61"/>
    <w:rsid w:val="005842AD"/>
    <w:rsid w:val="0058456A"/>
    <w:rsid w:val="005861E1"/>
    <w:rsid w:val="0058690A"/>
    <w:rsid w:val="00586927"/>
    <w:rsid w:val="00587439"/>
    <w:rsid w:val="00590026"/>
    <w:rsid w:val="005914D7"/>
    <w:rsid w:val="00591751"/>
    <w:rsid w:val="00591DFD"/>
    <w:rsid w:val="00591F28"/>
    <w:rsid w:val="0059355D"/>
    <w:rsid w:val="00593764"/>
    <w:rsid w:val="00594F3E"/>
    <w:rsid w:val="00594FDB"/>
    <w:rsid w:val="005954FE"/>
    <w:rsid w:val="00595E04"/>
    <w:rsid w:val="005969CA"/>
    <w:rsid w:val="00596FF9"/>
    <w:rsid w:val="005971D2"/>
    <w:rsid w:val="00597594"/>
    <w:rsid w:val="0059783B"/>
    <w:rsid w:val="00597D16"/>
    <w:rsid w:val="005A0009"/>
    <w:rsid w:val="005A1B37"/>
    <w:rsid w:val="005A21B9"/>
    <w:rsid w:val="005A28C7"/>
    <w:rsid w:val="005A452E"/>
    <w:rsid w:val="005A4CFA"/>
    <w:rsid w:val="005A5B46"/>
    <w:rsid w:val="005A6C07"/>
    <w:rsid w:val="005A735C"/>
    <w:rsid w:val="005B0385"/>
    <w:rsid w:val="005B063E"/>
    <w:rsid w:val="005B09C8"/>
    <w:rsid w:val="005B09FA"/>
    <w:rsid w:val="005B0A8B"/>
    <w:rsid w:val="005B108B"/>
    <w:rsid w:val="005B1731"/>
    <w:rsid w:val="005B188D"/>
    <w:rsid w:val="005B1DF6"/>
    <w:rsid w:val="005B3077"/>
    <w:rsid w:val="005B33FD"/>
    <w:rsid w:val="005B37E8"/>
    <w:rsid w:val="005B3A22"/>
    <w:rsid w:val="005B3B41"/>
    <w:rsid w:val="005B4FC2"/>
    <w:rsid w:val="005B5F5F"/>
    <w:rsid w:val="005B62A0"/>
    <w:rsid w:val="005B6FB0"/>
    <w:rsid w:val="005B79AF"/>
    <w:rsid w:val="005B7C3B"/>
    <w:rsid w:val="005C061C"/>
    <w:rsid w:val="005C086F"/>
    <w:rsid w:val="005C087A"/>
    <w:rsid w:val="005C141B"/>
    <w:rsid w:val="005C22DC"/>
    <w:rsid w:val="005C26AF"/>
    <w:rsid w:val="005C38CC"/>
    <w:rsid w:val="005C3A8B"/>
    <w:rsid w:val="005C3AC0"/>
    <w:rsid w:val="005C41CB"/>
    <w:rsid w:val="005C4590"/>
    <w:rsid w:val="005C4CE6"/>
    <w:rsid w:val="005C57F5"/>
    <w:rsid w:val="005C6628"/>
    <w:rsid w:val="005C6667"/>
    <w:rsid w:val="005C74D6"/>
    <w:rsid w:val="005C7506"/>
    <w:rsid w:val="005C7EF3"/>
    <w:rsid w:val="005D0DD1"/>
    <w:rsid w:val="005D1399"/>
    <w:rsid w:val="005D1663"/>
    <w:rsid w:val="005D2E72"/>
    <w:rsid w:val="005D354B"/>
    <w:rsid w:val="005D3CA0"/>
    <w:rsid w:val="005D488E"/>
    <w:rsid w:val="005D4AD2"/>
    <w:rsid w:val="005D5FF2"/>
    <w:rsid w:val="005D6547"/>
    <w:rsid w:val="005D6D14"/>
    <w:rsid w:val="005D7319"/>
    <w:rsid w:val="005D7BA7"/>
    <w:rsid w:val="005D7E3D"/>
    <w:rsid w:val="005E136C"/>
    <w:rsid w:val="005E147D"/>
    <w:rsid w:val="005E183E"/>
    <w:rsid w:val="005E1A53"/>
    <w:rsid w:val="005E1EE7"/>
    <w:rsid w:val="005E2038"/>
    <w:rsid w:val="005E2F01"/>
    <w:rsid w:val="005E2FE5"/>
    <w:rsid w:val="005E35A9"/>
    <w:rsid w:val="005E4A6C"/>
    <w:rsid w:val="005E55DF"/>
    <w:rsid w:val="005E627A"/>
    <w:rsid w:val="005E62C3"/>
    <w:rsid w:val="005E63DE"/>
    <w:rsid w:val="005E6419"/>
    <w:rsid w:val="005E71B0"/>
    <w:rsid w:val="005E751A"/>
    <w:rsid w:val="005E7952"/>
    <w:rsid w:val="005E7BE9"/>
    <w:rsid w:val="005E7EA0"/>
    <w:rsid w:val="005F3561"/>
    <w:rsid w:val="005F3579"/>
    <w:rsid w:val="005F40C6"/>
    <w:rsid w:val="005F4278"/>
    <w:rsid w:val="005F47A6"/>
    <w:rsid w:val="005F5C27"/>
    <w:rsid w:val="005F5CA9"/>
    <w:rsid w:val="005F6C5C"/>
    <w:rsid w:val="005F7AAE"/>
    <w:rsid w:val="00600C16"/>
    <w:rsid w:val="00601837"/>
    <w:rsid w:val="0060269A"/>
    <w:rsid w:val="00602895"/>
    <w:rsid w:val="00602B7A"/>
    <w:rsid w:val="00604B6C"/>
    <w:rsid w:val="00605226"/>
    <w:rsid w:val="0060526E"/>
    <w:rsid w:val="006052AC"/>
    <w:rsid w:val="00606E24"/>
    <w:rsid w:val="0060724D"/>
    <w:rsid w:val="00607834"/>
    <w:rsid w:val="006079C2"/>
    <w:rsid w:val="00610D41"/>
    <w:rsid w:val="00611F2B"/>
    <w:rsid w:val="006122BA"/>
    <w:rsid w:val="00612664"/>
    <w:rsid w:val="00612867"/>
    <w:rsid w:val="0061297B"/>
    <w:rsid w:val="00612DD8"/>
    <w:rsid w:val="00612E0B"/>
    <w:rsid w:val="00613078"/>
    <w:rsid w:val="006131A6"/>
    <w:rsid w:val="006135A8"/>
    <w:rsid w:val="006137B3"/>
    <w:rsid w:val="00613B32"/>
    <w:rsid w:val="0061481D"/>
    <w:rsid w:val="00614ECC"/>
    <w:rsid w:val="0061548D"/>
    <w:rsid w:val="006157B1"/>
    <w:rsid w:val="00615CD0"/>
    <w:rsid w:val="0061685D"/>
    <w:rsid w:val="00617C63"/>
    <w:rsid w:val="00620FCB"/>
    <w:rsid w:val="006210B9"/>
    <w:rsid w:val="006216B9"/>
    <w:rsid w:val="00622751"/>
    <w:rsid w:val="00622BC5"/>
    <w:rsid w:val="00622E6E"/>
    <w:rsid w:val="006235A7"/>
    <w:rsid w:val="00624870"/>
    <w:rsid w:val="00624F5E"/>
    <w:rsid w:val="00625D77"/>
    <w:rsid w:val="00626B09"/>
    <w:rsid w:val="00627ACA"/>
    <w:rsid w:val="00627D31"/>
    <w:rsid w:val="00630D3B"/>
    <w:rsid w:val="0063174F"/>
    <w:rsid w:val="00634856"/>
    <w:rsid w:val="00634B34"/>
    <w:rsid w:val="006352BC"/>
    <w:rsid w:val="00635D40"/>
    <w:rsid w:val="0063612F"/>
    <w:rsid w:val="006366A6"/>
    <w:rsid w:val="006369CF"/>
    <w:rsid w:val="00636C26"/>
    <w:rsid w:val="00637417"/>
    <w:rsid w:val="0063745C"/>
    <w:rsid w:val="0063788D"/>
    <w:rsid w:val="006415DC"/>
    <w:rsid w:val="00641B39"/>
    <w:rsid w:val="00641CE2"/>
    <w:rsid w:val="00641ECB"/>
    <w:rsid w:val="006425A7"/>
    <w:rsid w:val="00643DDC"/>
    <w:rsid w:val="00644B89"/>
    <w:rsid w:val="00644CDA"/>
    <w:rsid w:val="00644D32"/>
    <w:rsid w:val="0064591B"/>
    <w:rsid w:val="00645955"/>
    <w:rsid w:val="00645C0D"/>
    <w:rsid w:val="00645DE5"/>
    <w:rsid w:val="00646F1E"/>
    <w:rsid w:val="006472A8"/>
    <w:rsid w:val="00647469"/>
    <w:rsid w:val="00647B97"/>
    <w:rsid w:val="006513FC"/>
    <w:rsid w:val="00652754"/>
    <w:rsid w:val="00653BBA"/>
    <w:rsid w:val="00653DFD"/>
    <w:rsid w:val="006542EC"/>
    <w:rsid w:val="006546AF"/>
    <w:rsid w:val="00654808"/>
    <w:rsid w:val="00654F72"/>
    <w:rsid w:val="006558FF"/>
    <w:rsid w:val="0065626B"/>
    <w:rsid w:val="00656344"/>
    <w:rsid w:val="006568C7"/>
    <w:rsid w:val="00656D2C"/>
    <w:rsid w:val="00660053"/>
    <w:rsid w:val="00660E83"/>
    <w:rsid w:val="00661130"/>
    <w:rsid w:val="00662931"/>
    <w:rsid w:val="00662B06"/>
    <w:rsid w:val="00664017"/>
    <w:rsid w:val="006645F4"/>
    <w:rsid w:val="006659EF"/>
    <w:rsid w:val="006668AF"/>
    <w:rsid w:val="0066691F"/>
    <w:rsid w:val="00667200"/>
    <w:rsid w:val="006673B6"/>
    <w:rsid w:val="0066742A"/>
    <w:rsid w:val="006679B7"/>
    <w:rsid w:val="00667A82"/>
    <w:rsid w:val="00667B7E"/>
    <w:rsid w:val="006700AA"/>
    <w:rsid w:val="00670EAF"/>
    <w:rsid w:val="006713AC"/>
    <w:rsid w:val="00671FA2"/>
    <w:rsid w:val="006726C3"/>
    <w:rsid w:val="006728CF"/>
    <w:rsid w:val="00672C62"/>
    <w:rsid w:val="0067307F"/>
    <w:rsid w:val="00673F9B"/>
    <w:rsid w:val="00674D4D"/>
    <w:rsid w:val="00675564"/>
    <w:rsid w:val="00676551"/>
    <w:rsid w:val="00676C4A"/>
    <w:rsid w:val="00680B6A"/>
    <w:rsid w:val="00681667"/>
    <w:rsid w:val="006835DC"/>
    <w:rsid w:val="00683CFF"/>
    <w:rsid w:val="00684A82"/>
    <w:rsid w:val="0068570C"/>
    <w:rsid w:val="00685F35"/>
    <w:rsid w:val="00686625"/>
    <w:rsid w:val="00687600"/>
    <w:rsid w:val="00687766"/>
    <w:rsid w:val="00687C80"/>
    <w:rsid w:val="00687FB1"/>
    <w:rsid w:val="006917CB"/>
    <w:rsid w:val="00691B15"/>
    <w:rsid w:val="006922AD"/>
    <w:rsid w:val="00692B93"/>
    <w:rsid w:val="006931CA"/>
    <w:rsid w:val="0069451D"/>
    <w:rsid w:val="00694A99"/>
    <w:rsid w:val="00696272"/>
    <w:rsid w:val="00696CD9"/>
    <w:rsid w:val="00696EA1"/>
    <w:rsid w:val="00697114"/>
    <w:rsid w:val="00697579"/>
    <w:rsid w:val="006976C9"/>
    <w:rsid w:val="00697EB1"/>
    <w:rsid w:val="006A0AD8"/>
    <w:rsid w:val="006A0CE7"/>
    <w:rsid w:val="006A0E12"/>
    <w:rsid w:val="006A1373"/>
    <w:rsid w:val="006A199F"/>
    <w:rsid w:val="006A234B"/>
    <w:rsid w:val="006A23AC"/>
    <w:rsid w:val="006A2526"/>
    <w:rsid w:val="006A288F"/>
    <w:rsid w:val="006A32F0"/>
    <w:rsid w:val="006A3878"/>
    <w:rsid w:val="006A3AF5"/>
    <w:rsid w:val="006A56B9"/>
    <w:rsid w:val="006A5C3C"/>
    <w:rsid w:val="006A6070"/>
    <w:rsid w:val="006A67D4"/>
    <w:rsid w:val="006A73AB"/>
    <w:rsid w:val="006B049A"/>
    <w:rsid w:val="006B0BC4"/>
    <w:rsid w:val="006B0E99"/>
    <w:rsid w:val="006B2290"/>
    <w:rsid w:val="006B28F0"/>
    <w:rsid w:val="006B30B1"/>
    <w:rsid w:val="006B3A90"/>
    <w:rsid w:val="006B3A91"/>
    <w:rsid w:val="006B3DC6"/>
    <w:rsid w:val="006B42EF"/>
    <w:rsid w:val="006B4543"/>
    <w:rsid w:val="006B5704"/>
    <w:rsid w:val="006B59B8"/>
    <w:rsid w:val="006B7500"/>
    <w:rsid w:val="006B7CB0"/>
    <w:rsid w:val="006C02CD"/>
    <w:rsid w:val="006C166C"/>
    <w:rsid w:val="006C16BE"/>
    <w:rsid w:val="006C2B97"/>
    <w:rsid w:val="006C2E1C"/>
    <w:rsid w:val="006C3074"/>
    <w:rsid w:val="006C4B9B"/>
    <w:rsid w:val="006C578A"/>
    <w:rsid w:val="006C5E7F"/>
    <w:rsid w:val="006C5F03"/>
    <w:rsid w:val="006C66CC"/>
    <w:rsid w:val="006C6BF8"/>
    <w:rsid w:val="006C6CCB"/>
    <w:rsid w:val="006D1025"/>
    <w:rsid w:val="006D3034"/>
    <w:rsid w:val="006D39E5"/>
    <w:rsid w:val="006D51A4"/>
    <w:rsid w:val="006D528F"/>
    <w:rsid w:val="006D53FB"/>
    <w:rsid w:val="006D5A0C"/>
    <w:rsid w:val="006D5A31"/>
    <w:rsid w:val="006D5A3C"/>
    <w:rsid w:val="006D6726"/>
    <w:rsid w:val="006D75A9"/>
    <w:rsid w:val="006D7F13"/>
    <w:rsid w:val="006E0204"/>
    <w:rsid w:val="006E03D3"/>
    <w:rsid w:val="006E0D3B"/>
    <w:rsid w:val="006E1218"/>
    <w:rsid w:val="006E1E6E"/>
    <w:rsid w:val="006E1F3A"/>
    <w:rsid w:val="006E2942"/>
    <w:rsid w:val="006E2EF2"/>
    <w:rsid w:val="006E30D5"/>
    <w:rsid w:val="006E465B"/>
    <w:rsid w:val="006E48F5"/>
    <w:rsid w:val="006E625F"/>
    <w:rsid w:val="006E62FB"/>
    <w:rsid w:val="006E6B42"/>
    <w:rsid w:val="006E7467"/>
    <w:rsid w:val="006E7831"/>
    <w:rsid w:val="006E7AAC"/>
    <w:rsid w:val="006E7B78"/>
    <w:rsid w:val="006F0AE8"/>
    <w:rsid w:val="006F1934"/>
    <w:rsid w:val="006F1F99"/>
    <w:rsid w:val="006F23F8"/>
    <w:rsid w:val="006F2451"/>
    <w:rsid w:val="006F2537"/>
    <w:rsid w:val="006F384C"/>
    <w:rsid w:val="006F416A"/>
    <w:rsid w:val="006F488E"/>
    <w:rsid w:val="006F48E6"/>
    <w:rsid w:val="006F57D3"/>
    <w:rsid w:val="006F58FF"/>
    <w:rsid w:val="006F5C81"/>
    <w:rsid w:val="006F5DCE"/>
    <w:rsid w:val="006F6D18"/>
    <w:rsid w:val="00700305"/>
    <w:rsid w:val="00701130"/>
    <w:rsid w:val="00701335"/>
    <w:rsid w:val="00701694"/>
    <w:rsid w:val="00701B62"/>
    <w:rsid w:val="00701C6F"/>
    <w:rsid w:val="00701E83"/>
    <w:rsid w:val="0070237F"/>
    <w:rsid w:val="0070478C"/>
    <w:rsid w:val="00704EEB"/>
    <w:rsid w:val="00705387"/>
    <w:rsid w:val="00705967"/>
    <w:rsid w:val="007066D7"/>
    <w:rsid w:val="00707016"/>
    <w:rsid w:val="0070712E"/>
    <w:rsid w:val="00707AD2"/>
    <w:rsid w:val="00710A81"/>
    <w:rsid w:val="007112DE"/>
    <w:rsid w:val="00712B7D"/>
    <w:rsid w:val="00712D6B"/>
    <w:rsid w:val="00713993"/>
    <w:rsid w:val="00714255"/>
    <w:rsid w:val="00714A0F"/>
    <w:rsid w:val="007151A8"/>
    <w:rsid w:val="00717664"/>
    <w:rsid w:val="00717D88"/>
    <w:rsid w:val="00720C63"/>
    <w:rsid w:val="00721951"/>
    <w:rsid w:val="007224D5"/>
    <w:rsid w:val="00723349"/>
    <w:rsid w:val="00723872"/>
    <w:rsid w:val="00723D89"/>
    <w:rsid w:val="00723E8E"/>
    <w:rsid w:val="007244FC"/>
    <w:rsid w:val="0072469C"/>
    <w:rsid w:val="007248A0"/>
    <w:rsid w:val="00725CCB"/>
    <w:rsid w:val="00725F83"/>
    <w:rsid w:val="007260C4"/>
    <w:rsid w:val="00726156"/>
    <w:rsid w:val="00726606"/>
    <w:rsid w:val="00726B24"/>
    <w:rsid w:val="007273DE"/>
    <w:rsid w:val="007274B8"/>
    <w:rsid w:val="0073020B"/>
    <w:rsid w:val="0073077E"/>
    <w:rsid w:val="007312BA"/>
    <w:rsid w:val="007327F5"/>
    <w:rsid w:val="00732D58"/>
    <w:rsid w:val="00732D66"/>
    <w:rsid w:val="0073340B"/>
    <w:rsid w:val="00733CF1"/>
    <w:rsid w:val="007343B1"/>
    <w:rsid w:val="0073611F"/>
    <w:rsid w:val="0073686B"/>
    <w:rsid w:val="00736D24"/>
    <w:rsid w:val="00737653"/>
    <w:rsid w:val="0073793C"/>
    <w:rsid w:val="007407F2"/>
    <w:rsid w:val="00740E79"/>
    <w:rsid w:val="00740F85"/>
    <w:rsid w:val="00742E28"/>
    <w:rsid w:val="007430F2"/>
    <w:rsid w:val="00743394"/>
    <w:rsid w:val="00743571"/>
    <w:rsid w:val="007445A2"/>
    <w:rsid w:val="007457AD"/>
    <w:rsid w:val="00745BEE"/>
    <w:rsid w:val="00745CED"/>
    <w:rsid w:val="00745D0E"/>
    <w:rsid w:val="007462FB"/>
    <w:rsid w:val="0074690B"/>
    <w:rsid w:val="00746CA8"/>
    <w:rsid w:val="00746E9C"/>
    <w:rsid w:val="00746F45"/>
    <w:rsid w:val="00747791"/>
    <w:rsid w:val="00750934"/>
    <w:rsid w:val="00750B39"/>
    <w:rsid w:val="00751609"/>
    <w:rsid w:val="00752375"/>
    <w:rsid w:val="007529EB"/>
    <w:rsid w:val="00752E3D"/>
    <w:rsid w:val="00753270"/>
    <w:rsid w:val="00753C60"/>
    <w:rsid w:val="00753FE2"/>
    <w:rsid w:val="0075435E"/>
    <w:rsid w:val="00754EB6"/>
    <w:rsid w:val="007553B0"/>
    <w:rsid w:val="0075541C"/>
    <w:rsid w:val="007560C8"/>
    <w:rsid w:val="0075668B"/>
    <w:rsid w:val="007567B2"/>
    <w:rsid w:val="00756E25"/>
    <w:rsid w:val="00756F36"/>
    <w:rsid w:val="00757004"/>
    <w:rsid w:val="00757231"/>
    <w:rsid w:val="00757859"/>
    <w:rsid w:val="00757F9D"/>
    <w:rsid w:val="00760D64"/>
    <w:rsid w:val="007612C3"/>
    <w:rsid w:val="00761BCF"/>
    <w:rsid w:val="00761D2E"/>
    <w:rsid w:val="00761F38"/>
    <w:rsid w:val="00761F8A"/>
    <w:rsid w:val="007630C6"/>
    <w:rsid w:val="00763E42"/>
    <w:rsid w:val="007643C1"/>
    <w:rsid w:val="007647A8"/>
    <w:rsid w:val="0076576A"/>
    <w:rsid w:val="00765CA8"/>
    <w:rsid w:val="00766B39"/>
    <w:rsid w:val="00766E81"/>
    <w:rsid w:val="007672DB"/>
    <w:rsid w:val="00767334"/>
    <w:rsid w:val="00767930"/>
    <w:rsid w:val="00770285"/>
    <w:rsid w:val="007702C1"/>
    <w:rsid w:val="007714C3"/>
    <w:rsid w:val="00771D58"/>
    <w:rsid w:val="00774503"/>
    <w:rsid w:val="00775601"/>
    <w:rsid w:val="007756A6"/>
    <w:rsid w:val="0078033B"/>
    <w:rsid w:val="00780B8A"/>
    <w:rsid w:val="0078107F"/>
    <w:rsid w:val="0078143B"/>
    <w:rsid w:val="007817EF"/>
    <w:rsid w:val="0078186E"/>
    <w:rsid w:val="00782606"/>
    <w:rsid w:val="007828B0"/>
    <w:rsid w:val="0078329D"/>
    <w:rsid w:val="0078382A"/>
    <w:rsid w:val="00784093"/>
    <w:rsid w:val="00784560"/>
    <w:rsid w:val="00784D30"/>
    <w:rsid w:val="00785605"/>
    <w:rsid w:val="007856D4"/>
    <w:rsid w:val="007859C1"/>
    <w:rsid w:val="00786056"/>
    <w:rsid w:val="007866C0"/>
    <w:rsid w:val="00787A20"/>
    <w:rsid w:val="00787DB8"/>
    <w:rsid w:val="00790741"/>
    <w:rsid w:val="00790747"/>
    <w:rsid w:val="00791CCA"/>
    <w:rsid w:val="007923E9"/>
    <w:rsid w:val="00792987"/>
    <w:rsid w:val="007938F9"/>
    <w:rsid w:val="0079393A"/>
    <w:rsid w:val="00793AAB"/>
    <w:rsid w:val="007942D3"/>
    <w:rsid w:val="007943D3"/>
    <w:rsid w:val="00794FBB"/>
    <w:rsid w:val="00796670"/>
    <w:rsid w:val="00797664"/>
    <w:rsid w:val="00797F0C"/>
    <w:rsid w:val="007A072F"/>
    <w:rsid w:val="007A0DB7"/>
    <w:rsid w:val="007A3401"/>
    <w:rsid w:val="007A3A5F"/>
    <w:rsid w:val="007A3FAA"/>
    <w:rsid w:val="007A3FEF"/>
    <w:rsid w:val="007A4AB3"/>
    <w:rsid w:val="007A63F1"/>
    <w:rsid w:val="007A67B4"/>
    <w:rsid w:val="007A6E2B"/>
    <w:rsid w:val="007A75C1"/>
    <w:rsid w:val="007A76C0"/>
    <w:rsid w:val="007B0A11"/>
    <w:rsid w:val="007B1008"/>
    <w:rsid w:val="007B10AF"/>
    <w:rsid w:val="007B2034"/>
    <w:rsid w:val="007B2099"/>
    <w:rsid w:val="007B2A71"/>
    <w:rsid w:val="007B33CA"/>
    <w:rsid w:val="007B359D"/>
    <w:rsid w:val="007B3B05"/>
    <w:rsid w:val="007B3B5E"/>
    <w:rsid w:val="007B4259"/>
    <w:rsid w:val="007B4B1B"/>
    <w:rsid w:val="007B51EA"/>
    <w:rsid w:val="007B530B"/>
    <w:rsid w:val="007B5400"/>
    <w:rsid w:val="007B5E5B"/>
    <w:rsid w:val="007B6B16"/>
    <w:rsid w:val="007B6C09"/>
    <w:rsid w:val="007B70EC"/>
    <w:rsid w:val="007B772D"/>
    <w:rsid w:val="007B7741"/>
    <w:rsid w:val="007B7B23"/>
    <w:rsid w:val="007B7E1A"/>
    <w:rsid w:val="007C02EE"/>
    <w:rsid w:val="007C1699"/>
    <w:rsid w:val="007C327B"/>
    <w:rsid w:val="007C360B"/>
    <w:rsid w:val="007C41D6"/>
    <w:rsid w:val="007C4279"/>
    <w:rsid w:val="007C4905"/>
    <w:rsid w:val="007C5688"/>
    <w:rsid w:val="007C57DB"/>
    <w:rsid w:val="007C6D9A"/>
    <w:rsid w:val="007C6E7E"/>
    <w:rsid w:val="007C7290"/>
    <w:rsid w:val="007C7586"/>
    <w:rsid w:val="007C7EC0"/>
    <w:rsid w:val="007D0A65"/>
    <w:rsid w:val="007D1090"/>
    <w:rsid w:val="007D1956"/>
    <w:rsid w:val="007D20DC"/>
    <w:rsid w:val="007D2385"/>
    <w:rsid w:val="007D26D3"/>
    <w:rsid w:val="007D3122"/>
    <w:rsid w:val="007D331B"/>
    <w:rsid w:val="007D38B3"/>
    <w:rsid w:val="007D41AA"/>
    <w:rsid w:val="007D41FB"/>
    <w:rsid w:val="007D49CD"/>
    <w:rsid w:val="007D54FC"/>
    <w:rsid w:val="007D5D30"/>
    <w:rsid w:val="007D666E"/>
    <w:rsid w:val="007D6B84"/>
    <w:rsid w:val="007D7460"/>
    <w:rsid w:val="007D7A26"/>
    <w:rsid w:val="007E0010"/>
    <w:rsid w:val="007E09DA"/>
    <w:rsid w:val="007E220C"/>
    <w:rsid w:val="007E2806"/>
    <w:rsid w:val="007E2856"/>
    <w:rsid w:val="007E3048"/>
    <w:rsid w:val="007E322D"/>
    <w:rsid w:val="007E378F"/>
    <w:rsid w:val="007E5093"/>
    <w:rsid w:val="007E57B8"/>
    <w:rsid w:val="007E5F2D"/>
    <w:rsid w:val="007E628C"/>
    <w:rsid w:val="007E65AD"/>
    <w:rsid w:val="007E6E85"/>
    <w:rsid w:val="007E7469"/>
    <w:rsid w:val="007E74C0"/>
    <w:rsid w:val="007E7809"/>
    <w:rsid w:val="007E7C96"/>
    <w:rsid w:val="007E7CE7"/>
    <w:rsid w:val="007F05A9"/>
    <w:rsid w:val="007F2319"/>
    <w:rsid w:val="007F2946"/>
    <w:rsid w:val="007F2A83"/>
    <w:rsid w:val="007F3394"/>
    <w:rsid w:val="007F49B2"/>
    <w:rsid w:val="007F4A4E"/>
    <w:rsid w:val="007F4BC4"/>
    <w:rsid w:val="007F55F8"/>
    <w:rsid w:val="007F5C08"/>
    <w:rsid w:val="007F6B28"/>
    <w:rsid w:val="007F6D04"/>
    <w:rsid w:val="007F6D4A"/>
    <w:rsid w:val="007F6E4B"/>
    <w:rsid w:val="007F7021"/>
    <w:rsid w:val="007F761F"/>
    <w:rsid w:val="00800A1A"/>
    <w:rsid w:val="00800F11"/>
    <w:rsid w:val="00800F4A"/>
    <w:rsid w:val="00801262"/>
    <w:rsid w:val="008017E6"/>
    <w:rsid w:val="008018F7"/>
    <w:rsid w:val="00802AA1"/>
    <w:rsid w:val="00802B47"/>
    <w:rsid w:val="00803382"/>
    <w:rsid w:val="0080380E"/>
    <w:rsid w:val="008041BF"/>
    <w:rsid w:val="00805B79"/>
    <w:rsid w:val="008069FB"/>
    <w:rsid w:val="0080706F"/>
    <w:rsid w:val="008109D2"/>
    <w:rsid w:val="00810A55"/>
    <w:rsid w:val="00810B0E"/>
    <w:rsid w:val="00811E32"/>
    <w:rsid w:val="00812649"/>
    <w:rsid w:val="00813513"/>
    <w:rsid w:val="00814B67"/>
    <w:rsid w:val="00814F43"/>
    <w:rsid w:val="00814FCF"/>
    <w:rsid w:val="008155CF"/>
    <w:rsid w:val="00815699"/>
    <w:rsid w:val="00815748"/>
    <w:rsid w:val="0081595E"/>
    <w:rsid w:val="00815D10"/>
    <w:rsid w:val="00816661"/>
    <w:rsid w:val="008178B6"/>
    <w:rsid w:val="00817BF5"/>
    <w:rsid w:val="0082043E"/>
    <w:rsid w:val="00820D61"/>
    <w:rsid w:val="00821096"/>
    <w:rsid w:val="008214B3"/>
    <w:rsid w:val="00821A69"/>
    <w:rsid w:val="00822968"/>
    <w:rsid w:val="00822E88"/>
    <w:rsid w:val="0082353C"/>
    <w:rsid w:val="0082393B"/>
    <w:rsid w:val="00823DA1"/>
    <w:rsid w:val="00824035"/>
    <w:rsid w:val="00824506"/>
    <w:rsid w:val="00824CA1"/>
    <w:rsid w:val="00825342"/>
    <w:rsid w:val="00825692"/>
    <w:rsid w:val="00825EB9"/>
    <w:rsid w:val="008262B8"/>
    <w:rsid w:val="00826B94"/>
    <w:rsid w:val="008277B3"/>
    <w:rsid w:val="00831A25"/>
    <w:rsid w:val="00831A87"/>
    <w:rsid w:val="00831BB8"/>
    <w:rsid w:val="00832BA9"/>
    <w:rsid w:val="00832D10"/>
    <w:rsid w:val="008333A6"/>
    <w:rsid w:val="00833DC6"/>
    <w:rsid w:val="008342C1"/>
    <w:rsid w:val="00834AB1"/>
    <w:rsid w:val="00836058"/>
    <w:rsid w:val="00836122"/>
    <w:rsid w:val="0083647C"/>
    <w:rsid w:val="0083654E"/>
    <w:rsid w:val="008372A5"/>
    <w:rsid w:val="00837CA9"/>
    <w:rsid w:val="00840ED9"/>
    <w:rsid w:val="00841215"/>
    <w:rsid w:val="008412D3"/>
    <w:rsid w:val="00841E79"/>
    <w:rsid w:val="008427A0"/>
    <w:rsid w:val="00842BC3"/>
    <w:rsid w:val="0084442B"/>
    <w:rsid w:val="00844717"/>
    <w:rsid w:val="00844C00"/>
    <w:rsid w:val="00844C2A"/>
    <w:rsid w:val="00845916"/>
    <w:rsid w:val="008459B9"/>
    <w:rsid w:val="00845A12"/>
    <w:rsid w:val="00845F9C"/>
    <w:rsid w:val="0084682D"/>
    <w:rsid w:val="008469BB"/>
    <w:rsid w:val="00846A81"/>
    <w:rsid w:val="00847472"/>
    <w:rsid w:val="008501C3"/>
    <w:rsid w:val="008508F5"/>
    <w:rsid w:val="00850B2B"/>
    <w:rsid w:val="00852480"/>
    <w:rsid w:val="00852895"/>
    <w:rsid w:val="00852960"/>
    <w:rsid w:val="00852FB5"/>
    <w:rsid w:val="0085333C"/>
    <w:rsid w:val="00853A1E"/>
    <w:rsid w:val="00853CEA"/>
    <w:rsid w:val="00853EFB"/>
    <w:rsid w:val="0085495C"/>
    <w:rsid w:val="00854BD5"/>
    <w:rsid w:val="00854C9D"/>
    <w:rsid w:val="0085538B"/>
    <w:rsid w:val="0085603F"/>
    <w:rsid w:val="00856698"/>
    <w:rsid w:val="00856774"/>
    <w:rsid w:val="008575C3"/>
    <w:rsid w:val="00857860"/>
    <w:rsid w:val="008579B8"/>
    <w:rsid w:val="00857A6E"/>
    <w:rsid w:val="00857D7C"/>
    <w:rsid w:val="008601C1"/>
    <w:rsid w:val="00860294"/>
    <w:rsid w:val="0086213E"/>
    <w:rsid w:val="00862301"/>
    <w:rsid w:val="00862F75"/>
    <w:rsid w:val="008647EC"/>
    <w:rsid w:val="00864D47"/>
    <w:rsid w:val="0086525F"/>
    <w:rsid w:val="008657FB"/>
    <w:rsid w:val="00865B74"/>
    <w:rsid w:val="008664DE"/>
    <w:rsid w:val="0086679E"/>
    <w:rsid w:val="00866980"/>
    <w:rsid w:val="008669EC"/>
    <w:rsid w:val="00866BCF"/>
    <w:rsid w:val="00867364"/>
    <w:rsid w:val="008677D9"/>
    <w:rsid w:val="0086787B"/>
    <w:rsid w:val="00867976"/>
    <w:rsid w:val="008704A4"/>
    <w:rsid w:val="00870EDF"/>
    <w:rsid w:val="00871432"/>
    <w:rsid w:val="00871438"/>
    <w:rsid w:val="008714A8"/>
    <w:rsid w:val="00871B76"/>
    <w:rsid w:val="00871C88"/>
    <w:rsid w:val="00872380"/>
    <w:rsid w:val="00872A43"/>
    <w:rsid w:val="00872CBB"/>
    <w:rsid w:val="00872E59"/>
    <w:rsid w:val="0087318B"/>
    <w:rsid w:val="00873E01"/>
    <w:rsid w:val="00873E9A"/>
    <w:rsid w:val="00874ABE"/>
    <w:rsid w:val="008757B8"/>
    <w:rsid w:val="0087599B"/>
    <w:rsid w:val="00876DC5"/>
    <w:rsid w:val="008801D3"/>
    <w:rsid w:val="008803A6"/>
    <w:rsid w:val="008815B7"/>
    <w:rsid w:val="00881FF5"/>
    <w:rsid w:val="008828A0"/>
    <w:rsid w:val="008828F6"/>
    <w:rsid w:val="008829E5"/>
    <w:rsid w:val="00883067"/>
    <w:rsid w:val="0088334A"/>
    <w:rsid w:val="00884094"/>
    <w:rsid w:val="00885052"/>
    <w:rsid w:val="00885A1A"/>
    <w:rsid w:val="00885FE8"/>
    <w:rsid w:val="00886205"/>
    <w:rsid w:val="00886368"/>
    <w:rsid w:val="008863A8"/>
    <w:rsid w:val="00887096"/>
    <w:rsid w:val="008874BA"/>
    <w:rsid w:val="00887612"/>
    <w:rsid w:val="0088775A"/>
    <w:rsid w:val="0088799F"/>
    <w:rsid w:val="00887C0C"/>
    <w:rsid w:val="008902CF"/>
    <w:rsid w:val="00890419"/>
    <w:rsid w:val="0089051A"/>
    <w:rsid w:val="008916B1"/>
    <w:rsid w:val="00891788"/>
    <w:rsid w:val="00892B28"/>
    <w:rsid w:val="008934EC"/>
    <w:rsid w:val="008940CA"/>
    <w:rsid w:val="00895061"/>
    <w:rsid w:val="00895AE7"/>
    <w:rsid w:val="00895C7F"/>
    <w:rsid w:val="00895CB7"/>
    <w:rsid w:val="00896D89"/>
    <w:rsid w:val="0089733D"/>
    <w:rsid w:val="008974F0"/>
    <w:rsid w:val="00897783"/>
    <w:rsid w:val="008A094A"/>
    <w:rsid w:val="008A17EE"/>
    <w:rsid w:val="008A1B3A"/>
    <w:rsid w:val="008A2209"/>
    <w:rsid w:val="008A2830"/>
    <w:rsid w:val="008A2C26"/>
    <w:rsid w:val="008A2CE8"/>
    <w:rsid w:val="008A3A11"/>
    <w:rsid w:val="008A3AE6"/>
    <w:rsid w:val="008A42B8"/>
    <w:rsid w:val="008A45C3"/>
    <w:rsid w:val="008A471E"/>
    <w:rsid w:val="008A509A"/>
    <w:rsid w:val="008A5208"/>
    <w:rsid w:val="008A5480"/>
    <w:rsid w:val="008A5544"/>
    <w:rsid w:val="008A55A1"/>
    <w:rsid w:val="008A5A5C"/>
    <w:rsid w:val="008A5ACB"/>
    <w:rsid w:val="008A5CD2"/>
    <w:rsid w:val="008A7B0D"/>
    <w:rsid w:val="008A7BD6"/>
    <w:rsid w:val="008A7F9E"/>
    <w:rsid w:val="008B012A"/>
    <w:rsid w:val="008B06AB"/>
    <w:rsid w:val="008B09F4"/>
    <w:rsid w:val="008B0FD1"/>
    <w:rsid w:val="008B19CD"/>
    <w:rsid w:val="008B1EE9"/>
    <w:rsid w:val="008B2021"/>
    <w:rsid w:val="008B28D0"/>
    <w:rsid w:val="008B3A30"/>
    <w:rsid w:val="008B49F4"/>
    <w:rsid w:val="008B4A88"/>
    <w:rsid w:val="008B4DDF"/>
    <w:rsid w:val="008B5928"/>
    <w:rsid w:val="008B631C"/>
    <w:rsid w:val="008B6996"/>
    <w:rsid w:val="008B78C6"/>
    <w:rsid w:val="008B7EE9"/>
    <w:rsid w:val="008C0135"/>
    <w:rsid w:val="008C2D1E"/>
    <w:rsid w:val="008C2D37"/>
    <w:rsid w:val="008C2FB5"/>
    <w:rsid w:val="008C305C"/>
    <w:rsid w:val="008C3193"/>
    <w:rsid w:val="008C346F"/>
    <w:rsid w:val="008C4BF4"/>
    <w:rsid w:val="008C5939"/>
    <w:rsid w:val="008C59CC"/>
    <w:rsid w:val="008C6619"/>
    <w:rsid w:val="008C678F"/>
    <w:rsid w:val="008C72E6"/>
    <w:rsid w:val="008C7E24"/>
    <w:rsid w:val="008D01D2"/>
    <w:rsid w:val="008D0C9B"/>
    <w:rsid w:val="008D1199"/>
    <w:rsid w:val="008D17EE"/>
    <w:rsid w:val="008D1CF4"/>
    <w:rsid w:val="008D2327"/>
    <w:rsid w:val="008D25B3"/>
    <w:rsid w:val="008D2F8B"/>
    <w:rsid w:val="008D3347"/>
    <w:rsid w:val="008D4FF7"/>
    <w:rsid w:val="008D5323"/>
    <w:rsid w:val="008D5804"/>
    <w:rsid w:val="008D5DC0"/>
    <w:rsid w:val="008D5FF1"/>
    <w:rsid w:val="008D62CB"/>
    <w:rsid w:val="008D65EE"/>
    <w:rsid w:val="008D7683"/>
    <w:rsid w:val="008D77A8"/>
    <w:rsid w:val="008D7E3A"/>
    <w:rsid w:val="008E03DC"/>
    <w:rsid w:val="008E152D"/>
    <w:rsid w:val="008E16E5"/>
    <w:rsid w:val="008E2EC6"/>
    <w:rsid w:val="008E369D"/>
    <w:rsid w:val="008E3C25"/>
    <w:rsid w:val="008E46D5"/>
    <w:rsid w:val="008E4E4E"/>
    <w:rsid w:val="008E5268"/>
    <w:rsid w:val="008E5311"/>
    <w:rsid w:val="008E5A55"/>
    <w:rsid w:val="008E5A69"/>
    <w:rsid w:val="008E67D0"/>
    <w:rsid w:val="008E7988"/>
    <w:rsid w:val="008E7C8F"/>
    <w:rsid w:val="008E7E9A"/>
    <w:rsid w:val="008F0158"/>
    <w:rsid w:val="008F089F"/>
    <w:rsid w:val="008F09C0"/>
    <w:rsid w:val="008F0C2B"/>
    <w:rsid w:val="008F1E67"/>
    <w:rsid w:val="008F24FD"/>
    <w:rsid w:val="008F272E"/>
    <w:rsid w:val="008F3080"/>
    <w:rsid w:val="008F338A"/>
    <w:rsid w:val="008F403C"/>
    <w:rsid w:val="008F442B"/>
    <w:rsid w:val="008F4B23"/>
    <w:rsid w:val="008F641E"/>
    <w:rsid w:val="008F7A7E"/>
    <w:rsid w:val="008F7DCF"/>
    <w:rsid w:val="00900AB7"/>
    <w:rsid w:val="00900E73"/>
    <w:rsid w:val="009015E3"/>
    <w:rsid w:val="00901B2E"/>
    <w:rsid w:val="00901B86"/>
    <w:rsid w:val="00901BA6"/>
    <w:rsid w:val="00901C4D"/>
    <w:rsid w:val="00902BEF"/>
    <w:rsid w:val="009048DB"/>
    <w:rsid w:val="00904EC4"/>
    <w:rsid w:val="00906E17"/>
    <w:rsid w:val="00906F5D"/>
    <w:rsid w:val="009070B5"/>
    <w:rsid w:val="009079D3"/>
    <w:rsid w:val="00907FE7"/>
    <w:rsid w:val="00910482"/>
    <w:rsid w:val="009106F2"/>
    <w:rsid w:val="009111C7"/>
    <w:rsid w:val="00911D2C"/>
    <w:rsid w:val="0091232A"/>
    <w:rsid w:val="00913D5A"/>
    <w:rsid w:val="0091407D"/>
    <w:rsid w:val="0091414C"/>
    <w:rsid w:val="00914741"/>
    <w:rsid w:val="00914E36"/>
    <w:rsid w:val="00914E95"/>
    <w:rsid w:val="00916719"/>
    <w:rsid w:val="00916E45"/>
    <w:rsid w:val="00916F32"/>
    <w:rsid w:val="0091766D"/>
    <w:rsid w:val="009205E2"/>
    <w:rsid w:val="00921081"/>
    <w:rsid w:val="009222D2"/>
    <w:rsid w:val="009225F7"/>
    <w:rsid w:val="00922767"/>
    <w:rsid w:val="00922E61"/>
    <w:rsid w:val="00922EFF"/>
    <w:rsid w:val="00923CDE"/>
    <w:rsid w:val="00924413"/>
    <w:rsid w:val="009248E9"/>
    <w:rsid w:val="00924A75"/>
    <w:rsid w:val="0092672D"/>
    <w:rsid w:val="009267A8"/>
    <w:rsid w:val="00926E2A"/>
    <w:rsid w:val="0092732E"/>
    <w:rsid w:val="009275DB"/>
    <w:rsid w:val="00930BA1"/>
    <w:rsid w:val="0093169E"/>
    <w:rsid w:val="00931943"/>
    <w:rsid w:val="009322B2"/>
    <w:rsid w:val="0093234D"/>
    <w:rsid w:val="009328D8"/>
    <w:rsid w:val="0093323D"/>
    <w:rsid w:val="009334F0"/>
    <w:rsid w:val="0093455E"/>
    <w:rsid w:val="0093461D"/>
    <w:rsid w:val="0093470E"/>
    <w:rsid w:val="009347A7"/>
    <w:rsid w:val="00934842"/>
    <w:rsid w:val="00934FA8"/>
    <w:rsid w:val="00935742"/>
    <w:rsid w:val="0093650A"/>
    <w:rsid w:val="00936BCE"/>
    <w:rsid w:val="009376A3"/>
    <w:rsid w:val="009403DF"/>
    <w:rsid w:val="00940CCC"/>
    <w:rsid w:val="00940F27"/>
    <w:rsid w:val="00941DC2"/>
    <w:rsid w:val="009438D6"/>
    <w:rsid w:val="00944436"/>
    <w:rsid w:val="00944833"/>
    <w:rsid w:val="009454CD"/>
    <w:rsid w:val="00945811"/>
    <w:rsid w:val="00945FCC"/>
    <w:rsid w:val="00946D99"/>
    <w:rsid w:val="00946DDB"/>
    <w:rsid w:val="00947B69"/>
    <w:rsid w:val="009505C9"/>
    <w:rsid w:val="00950752"/>
    <w:rsid w:val="00950BB8"/>
    <w:rsid w:val="00951323"/>
    <w:rsid w:val="009527A7"/>
    <w:rsid w:val="009528A5"/>
    <w:rsid w:val="00952C1E"/>
    <w:rsid w:val="00952D0A"/>
    <w:rsid w:val="009544A4"/>
    <w:rsid w:val="00955D74"/>
    <w:rsid w:val="0095610A"/>
    <w:rsid w:val="009568CF"/>
    <w:rsid w:val="00956A09"/>
    <w:rsid w:val="00956C24"/>
    <w:rsid w:val="0095756C"/>
    <w:rsid w:val="00957DE8"/>
    <w:rsid w:val="00960C6C"/>
    <w:rsid w:val="00961257"/>
    <w:rsid w:val="00961287"/>
    <w:rsid w:val="00961CA2"/>
    <w:rsid w:val="00961CBE"/>
    <w:rsid w:val="00961DB3"/>
    <w:rsid w:val="00962453"/>
    <w:rsid w:val="00962476"/>
    <w:rsid w:val="00964F38"/>
    <w:rsid w:val="009651E9"/>
    <w:rsid w:val="00965492"/>
    <w:rsid w:val="00965AE7"/>
    <w:rsid w:val="009662C6"/>
    <w:rsid w:val="00966424"/>
    <w:rsid w:val="009669A0"/>
    <w:rsid w:val="00967490"/>
    <w:rsid w:val="0097000A"/>
    <w:rsid w:val="0097040D"/>
    <w:rsid w:val="00970B92"/>
    <w:rsid w:val="009712CE"/>
    <w:rsid w:val="00971456"/>
    <w:rsid w:val="00971C74"/>
    <w:rsid w:val="0097219A"/>
    <w:rsid w:val="0097253D"/>
    <w:rsid w:val="009726C6"/>
    <w:rsid w:val="009729AF"/>
    <w:rsid w:val="00973033"/>
    <w:rsid w:val="00973DFE"/>
    <w:rsid w:val="00974572"/>
    <w:rsid w:val="00974A55"/>
    <w:rsid w:val="00974BFA"/>
    <w:rsid w:val="00976985"/>
    <w:rsid w:val="00977658"/>
    <w:rsid w:val="00980886"/>
    <w:rsid w:val="009808B1"/>
    <w:rsid w:val="00981196"/>
    <w:rsid w:val="00981969"/>
    <w:rsid w:val="00981C05"/>
    <w:rsid w:val="0098239A"/>
    <w:rsid w:val="00983646"/>
    <w:rsid w:val="0098367D"/>
    <w:rsid w:val="00985859"/>
    <w:rsid w:val="009860A6"/>
    <w:rsid w:val="0098689E"/>
    <w:rsid w:val="00986B4D"/>
    <w:rsid w:val="00986C4A"/>
    <w:rsid w:val="00986E72"/>
    <w:rsid w:val="00987609"/>
    <w:rsid w:val="009878E5"/>
    <w:rsid w:val="00987F01"/>
    <w:rsid w:val="00987F81"/>
    <w:rsid w:val="0099066C"/>
    <w:rsid w:val="009915E4"/>
    <w:rsid w:val="00992783"/>
    <w:rsid w:val="00993107"/>
    <w:rsid w:val="009934F7"/>
    <w:rsid w:val="00993FCD"/>
    <w:rsid w:val="009944B2"/>
    <w:rsid w:val="0099537A"/>
    <w:rsid w:val="009953FD"/>
    <w:rsid w:val="009956D1"/>
    <w:rsid w:val="0099637D"/>
    <w:rsid w:val="0099682C"/>
    <w:rsid w:val="0099690B"/>
    <w:rsid w:val="00996A83"/>
    <w:rsid w:val="00997337"/>
    <w:rsid w:val="009973F1"/>
    <w:rsid w:val="009A0243"/>
    <w:rsid w:val="009A031B"/>
    <w:rsid w:val="009A0735"/>
    <w:rsid w:val="009A26AC"/>
    <w:rsid w:val="009A274F"/>
    <w:rsid w:val="009A279C"/>
    <w:rsid w:val="009A3EF8"/>
    <w:rsid w:val="009A3F46"/>
    <w:rsid w:val="009A503D"/>
    <w:rsid w:val="009A548C"/>
    <w:rsid w:val="009A5907"/>
    <w:rsid w:val="009A59C6"/>
    <w:rsid w:val="009A6282"/>
    <w:rsid w:val="009A68FF"/>
    <w:rsid w:val="009B0A83"/>
    <w:rsid w:val="009B14F3"/>
    <w:rsid w:val="009B29F9"/>
    <w:rsid w:val="009B2BA6"/>
    <w:rsid w:val="009B3423"/>
    <w:rsid w:val="009B37F1"/>
    <w:rsid w:val="009B3ACF"/>
    <w:rsid w:val="009B3BC6"/>
    <w:rsid w:val="009B5368"/>
    <w:rsid w:val="009B6B01"/>
    <w:rsid w:val="009B6C71"/>
    <w:rsid w:val="009B6D1B"/>
    <w:rsid w:val="009B6F58"/>
    <w:rsid w:val="009B6F82"/>
    <w:rsid w:val="009B72F0"/>
    <w:rsid w:val="009B7F06"/>
    <w:rsid w:val="009C021F"/>
    <w:rsid w:val="009C07F2"/>
    <w:rsid w:val="009C0C54"/>
    <w:rsid w:val="009C156E"/>
    <w:rsid w:val="009C1D89"/>
    <w:rsid w:val="009C2231"/>
    <w:rsid w:val="009C2D86"/>
    <w:rsid w:val="009C2DE6"/>
    <w:rsid w:val="009C550E"/>
    <w:rsid w:val="009C554E"/>
    <w:rsid w:val="009C574C"/>
    <w:rsid w:val="009C6B24"/>
    <w:rsid w:val="009C6BE2"/>
    <w:rsid w:val="009C6E1A"/>
    <w:rsid w:val="009C6E96"/>
    <w:rsid w:val="009C7496"/>
    <w:rsid w:val="009C7541"/>
    <w:rsid w:val="009D0B9C"/>
    <w:rsid w:val="009D0FC3"/>
    <w:rsid w:val="009D134C"/>
    <w:rsid w:val="009D1945"/>
    <w:rsid w:val="009D1E3B"/>
    <w:rsid w:val="009D233F"/>
    <w:rsid w:val="009D241E"/>
    <w:rsid w:val="009D2570"/>
    <w:rsid w:val="009D2AB4"/>
    <w:rsid w:val="009D34F0"/>
    <w:rsid w:val="009D3585"/>
    <w:rsid w:val="009D39B5"/>
    <w:rsid w:val="009D4344"/>
    <w:rsid w:val="009D4D70"/>
    <w:rsid w:val="009D5819"/>
    <w:rsid w:val="009D5B20"/>
    <w:rsid w:val="009D60A7"/>
    <w:rsid w:val="009D68D1"/>
    <w:rsid w:val="009D706B"/>
    <w:rsid w:val="009D70A9"/>
    <w:rsid w:val="009D7784"/>
    <w:rsid w:val="009D7D7A"/>
    <w:rsid w:val="009E1AB7"/>
    <w:rsid w:val="009E1BDB"/>
    <w:rsid w:val="009E1E46"/>
    <w:rsid w:val="009E2127"/>
    <w:rsid w:val="009E2380"/>
    <w:rsid w:val="009E3934"/>
    <w:rsid w:val="009E41C6"/>
    <w:rsid w:val="009E42DF"/>
    <w:rsid w:val="009E45DF"/>
    <w:rsid w:val="009E4884"/>
    <w:rsid w:val="009E5251"/>
    <w:rsid w:val="009E629B"/>
    <w:rsid w:val="009E65A6"/>
    <w:rsid w:val="009E6641"/>
    <w:rsid w:val="009E6670"/>
    <w:rsid w:val="009E6ECF"/>
    <w:rsid w:val="009F0F33"/>
    <w:rsid w:val="009F19B9"/>
    <w:rsid w:val="009F2208"/>
    <w:rsid w:val="009F24A5"/>
    <w:rsid w:val="009F2AA8"/>
    <w:rsid w:val="009F3057"/>
    <w:rsid w:val="009F3589"/>
    <w:rsid w:val="009F3A41"/>
    <w:rsid w:val="009F3B5D"/>
    <w:rsid w:val="009F3EEC"/>
    <w:rsid w:val="009F48BF"/>
    <w:rsid w:val="009F4B5B"/>
    <w:rsid w:val="009F5629"/>
    <w:rsid w:val="009F5C1D"/>
    <w:rsid w:val="009F636C"/>
    <w:rsid w:val="009F67AA"/>
    <w:rsid w:val="009F6D35"/>
    <w:rsid w:val="009F70E9"/>
    <w:rsid w:val="009F73E9"/>
    <w:rsid w:val="009F758B"/>
    <w:rsid w:val="009F7B10"/>
    <w:rsid w:val="00A00A15"/>
    <w:rsid w:val="00A04018"/>
    <w:rsid w:val="00A04FDE"/>
    <w:rsid w:val="00A07878"/>
    <w:rsid w:val="00A102B8"/>
    <w:rsid w:val="00A10DF2"/>
    <w:rsid w:val="00A11038"/>
    <w:rsid w:val="00A1164A"/>
    <w:rsid w:val="00A11F12"/>
    <w:rsid w:val="00A11FBF"/>
    <w:rsid w:val="00A12257"/>
    <w:rsid w:val="00A138E9"/>
    <w:rsid w:val="00A13AA7"/>
    <w:rsid w:val="00A13D69"/>
    <w:rsid w:val="00A1449A"/>
    <w:rsid w:val="00A14A00"/>
    <w:rsid w:val="00A14AFC"/>
    <w:rsid w:val="00A14FCE"/>
    <w:rsid w:val="00A15C20"/>
    <w:rsid w:val="00A1749E"/>
    <w:rsid w:val="00A20E72"/>
    <w:rsid w:val="00A20FD4"/>
    <w:rsid w:val="00A210C6"/>
    <w:rsid w:val="00A21593"/>
    <w:rsid w:val="00A23342"/>
    <w:rsid w:val="00A238E1"/>
    <w:rsid w:val="00A239A4"/>
    <w:rsid w:val="00A23EC8"/>
    <w:rsid w:val="00A23F61"/>
    <w:rsid w:val="00A242C6"/>
    <w:rsid w:val="00A245E4"/>
    <w:rsid w:val="00A2486A"/>
    <w:rsid w:val="00A248B2"/>
    <w:rsid w:val="00A24C7C"/>
    <w:rsid w:val="00A2500D"/>
    <w:rsid w:val="00A25CFC"/>
    <w:rsid w:val="00A26134"/>
    <w:rsid w:val="00A265E5"/>
    <w:rsid w:val="00A26A49"/>
    <w:rsid w:val="00A26C48"/>
    <w:rsid w:val="00A26FC9"/>
    <w:rsid w:val="00A271FF"/>
    <w:rsid w:val="00A2740F"/>
    <w:rsid w:val="00A278EB"/>
    <w:rsid w:val="00A27B58"/>
    <w:rsid w:val="00A30D58"/>
    <w:rsid w:val="00A32220"/>
    <w:rsid w:val="00A329B1"/>
    <w:rsid w:val="00A33407"/>
    <w:rsid w:val="00A346F2"/>
    <w:rsid w:val="00A34730"/>
    <w:rsid w:val="00A34DD4"/>
    <w:rsid w:val="00A34E2A"/>
    <w:rsid w:val="00A35204"/>
    <w:rsid w:val="00A354DE"/>
    <w:rsid w:val="00A37256"/>
    <w:rsid w:val="00A37D53"/>
    <w:rsid w:val="00A37F39"/>
    <w:rsid w:val="00A4026F"/>
    <w:rsid w:val="00A40419"/>
    <w:rsid w:val="00A40F5F"/>
    <w:rsid w:val="00A41A59"/>
    <w:rsid w:val="00A426C9"/>
    <w:rsid w:val="00A437AE"/>
    <w:rsid w:val="00A437ED"/>
    <w:rsid w:val="00A449B9"/>
    <w:rsid w:val="00A44CFE"/>
    <w:rsid w:val="00A46189"/>
    <w:rsid w:val="00A502C4"/>
    <w:rsid w:val="00A50B90"/>
    <w:rsid w:val="00A5132D"/>
    <w:rsid w:val="00A51F92"/>
    <w:rsid w:val="00A526C2"/>
    <w:rsid w:val="00A527AD"/>
    <w:rsid w:val="00A54402"/>
    <w:rsid w:val="00A54AD1"/>
    <w:rsid w:val="00A55DD5"/>
    <w:rsid w:val="00A560D5"/>
    <w:rsid w:val="00A570D0"/>
    <w:rsid w:val="00A578CC"/>
    <w:rsid w:val="00A57B1E"/>
    <w:rsid w:val="00A6008C"/>
    <w:rsid w:val="00A604C9"/>
    <w:rsid w:val="00A6212A"/>
    <w:rsid w:val="00A629A4"/>
    <w:rsid w:val="00A62A46"/>
    <w:rsid w:val="00A62D4A"/>
    <w:rsid w:val="00A62E1A"/>
    <w:rsid w:val="00A631E6"/>
    <w:rsid w:val="00A638DB"/>
    <w:rsid w:val="00A63EE6"/>
    <w:rsid w:val="00A64163"/>
    <w:rsid w:val="00A64537"/>
    <w:rsid w:val="00A6458F"/>
    <w:rsid w:val="00A64B2F"/>
    <w:rsid w:val="00A6570E"/>
    <w:rsid w:val="00A6755D"/>
    <w:rsid w:val="00A67EC7"/>
    <w:rsid w:val="00A7056D"/>
    <w:rsid w:val="00A7060F"/>
    <w:rsid w:val="00A712F5"/>
    <w:rsid w:val="00A728E8"/>
    <w:rsid w:val="00A72F68"/>
    <w:rsid w:val="00A745A4"/>
    <w:rsid w:val="00A74BE2"/>
    <w:rsid w:val="00A7543C"/>
    <w:rsid w:val="00A762B2"/>
    <w:rsid w:val="00A7750D"/>
    <w:rsid w:val="00A7771D"/>
    <w:rsid w:val="00A80E26"/>
    <w:rsid w:val="00A81079"/>
    <w:rsid w:val="00A811AC"/>
    <w:rsid w:val="00A81583"/>
    <w:rsid w:val="00A81885"/>
    <w:rsid w:val="00A818E6"/>
    <w:rsid w:val="00A82869"/>
    <w:rsid w:val="00A82CA5"/>
    <w:rsid w:val="00A82FFC"/>
    <w:rsid w:val="00A831D9"/>
    <w:rsid w:val="00A83462"/>
    <w:rsid w:val="00A83A57"/>
    <w:rsid w:val="00A83C47"/>
    <w:rsid w:val="00A85086"/>
    <w:rsid w:val="00A85A8E"/>
    <w:rsid w:val="00A85FE7"/>
    <w:rsid w:val="00A86634"/>
    <w:rsid w:val="00A8763A"/>
    <w:rsid w:val="00A87CED"/>
    <w:rsid w:val="00A902D6"/>
    <w:rsid w:val="00A90D68"/>
    <w:rsid w:val="00A91192"/>
    <w:rsid w:val="00A9166F"/>
    <w:rsid w:val="00A91BA8"/>
    <w:rsid w:val="00A9350A"/>
    <w:rsid w:val="00A93548"/>
    <w:rsid w:val="00A93991"/>
    <w:rsid w:val="00A93C2C"/>
    <w:rsid w:val="00A93E2A"/>
    <w:rsid w:val="00A94448"/>
    <w:rsid w:val="00A94740"/>
    <w:rsid w:val="00A94E62"/>
    <w:rsid w:val="00A95BD4"/>
    <w:rsid w:val="00A95C08"/>
    <w:rsid w:val="00A969C0"/>
    <w:rsid w:val="00A97186"/>
    <w:rsid w:val="00A97525"/>
    <w:rsid w:val="00AA06FE"/>
    <w:rsid w:val="00AA086E"/>
    <w:rsid w:val="00AA39D7"/>
    <w:rsid w:val="00AA4BB1"/>
    <w:rsid w:val="00AA5408"/>
    <w:rsid w:val="00AA576C"/>
    <w:rsid w:val="00AA57BF"/>
    <w:rsid w:val="00AA6CD8"/>
    <w:rsid w:val="00AA6D40"/>
    <w:rsid w:val="00AA6F92"/>
    <w:rsid w:val="00AA7C51"/>
    <w:rsid w:val="00AB1885"/>
    <w:rsid w:val="00AB1AC8"/>
    <w:rsid w:val="00AB2040"/>
    <w:rsid w:val="00AB25D1"/>
    <w:rsid w:val="00AB3EA5"/>
    <w:rsid w:val="00AB404E"/>
    <w:rsid w:val="00AB4253"/>
    <w:rsid w:val="00AB4C67"/>
    <w:rsid w:val="00AB5525"/>
    <w:rsid w:val="00AB583B"/>
    <w:rsid w:val="00AB58A8"/>
    <w:rsid w:val="00AB594D"/>
    <w:rsid w:val="00AB5D4D"/>
    <w:rsid w:val="00AB60FB"/>
    <w:rsid w:val="00AB6934"/>
    <w:rsid w:val="00AB75DA"/>
    <w:rsid w:val="00AC1721"/>
    <w:rsid w:val="00AC190A"/>
    <w:rsid w:val="00AC1E0A"/>
    <w:rsid w:val="00AC2084"/>
    <w:rsid w:val="00AC33F0"/>
    <w:rsid w:val="00AC373B"/>
    <w:rsid w:val="00AC3840"/>
    <w:rsid w:val="00AC3C64"/>
    <w:rsid w:val="00AC4157"/>
    <w:rsid w:val="00AC432E"/>
    <w:rsid w:val="00AC4C55"/>
    <w:rsid w:val="00AC4D35"/>
    <w:rsid w:val="00AC577A"/>
    <w:rsid w:val="00AC7060"/>
    <w:rsid w:val="00AC7713"/>
    <w:rsid w:val="00AC7A55"/>
    <w:rsid w:val="00AC7EAB"/>
    <w:rsid w:val="00AD0190"/>
    <w:rsid w:val="00AD0660"/>
    <w:rsid w:val="00AD129C"/>
    <w:rsid w:val="00AD1893"/>
    <w:rsid w:val="00AD1C49"/>
    <w:rsid w:val="00AD2468"/>
    <w:rsid w:val="00AD2548"/>
    <w:rsid w:val="00AD28F6"/>
    <w:rsid w:val="00AD4094"/>
    <w:rsid w:val="00AD431D"/>
    <w:rsid w:val="00AD530A"/>
    <w:rsid w:val="00AD58B7"/>
    <w:rsid w:val="00AD72E3"/>
    <w:rsid w:val="00AD7B06"/>
    <w:rsid w:val="00AD7C49"/>
    <w:rsid w:val="00AE038A"/>
    <w:rsid w:val="00AE0E91"/>
    <w:rsid w:val="00AE1BEC"/>
    <w:rsid w:val="00AE3DEB"/>
    <w:rsid w:val="00AE4172"/>
    <w:rsid w:val="00AE42F8"/>
    <w:rsid w:val="00AE48B6"/>
    <w:rsid w:val="00AE48B7"/>
    <w:rsid w:val="00AE4F91"/>
    <w:rsid w:val="00AE6474"/>
    <w:rsid w:val="00AE6917"/>
    <w:rsid w:val="00AE6BCE"/>
    <w:rsid w:val="00AE7276"/>
    <w:rsid w:val="00AF001A"/>
    <w:rsid w:val="00AF0D98"/>
    <w:rsid w:val="00AF1D60"/>
    <w:rsid w:val="00AF24E9"/>
    <w:rsid w:val="00AF262A"/>
    <w:rsid w:val="00AF2899"/>
    <w:rsid w:val="00AF2C0F"/>
    <w:rsid w:val="00AF2DD0"/>
    <w:rsid w:val="00AF3B77"/>
    <w:rsid w:val="00AF3CA2"/>
    <w:rsid w:val="00AF42DE"/>
    <w:rsid w:val="00AF4F95"/>
    <w:rsid w:val="00AF53F1"/>
    <w:rsid w:val="00AF560E"/>
    <w:rsid w:val="00AF7E5F"/>
    <w:rsid w:val="00B01AE3"/>
    <w:rsid w:val="00B02289"/>
    <w:rsid w:val="00B023C3"/>
    <w:rsid w:val="00B02DAD"/>
    <w:rsid w:val="00B0350A"/>
    <w:rsid w:val="00B035A2"/>
    <w:rsid w:val="00B03613"/>
    <w:rsid w:val="00B03A37"/>
    <w:rsid w:val="00B05847"/>
    <w:rsid w:val="00B06256"/>
    <w:rsid w:val="00B0662D"/>
    <w:rsid w:val="00B07844"/>
    <w:rsid w:val="00B07B01"/>
    <w:rsid w:val="00B07D39"/>
    <w:rsid w:val="00B07DA8"/>
    <w:rsid w:val="00B07DB8"/>
    <w:rsid w:val="00B10944"/>
    <w:rsid w:val="00B10ECF"/>
    <w:rsid w:val="00B11135"/>
    <w:rsid w:val="00B11168"/>
    <w:rsid w:val="00B112EB"/>
    <w:rsid w:val="00B11728"/>
    <w:rsid w:val="00B1328E"/>
    <w:rsid w:val="00B14578"/>
    <w:rsid w:val="00B161CE"/>
    <w:rsid w:val="00B1677C"/>
    <w:rsid w:val="00B16B6B"/>
    <w:rsid w:val="00B170DC"/>
    <w:rsid w:val="00B172EC"/>
    <w:rsid w:val="00B179B0"/>
    <w:rsid w:val="00B17F03"/>
    <w:rsid w:val="00B20632"/>
    <w:rsid w:val="00B20E13"/>
    <w:rsid w:val="00B214FF"/>
    <w:rsid w:val="00B2193A"/>
    <w:rsid w:val="00B222CA"/>
    <w:rsid w:val="00B22BF4"/>
    <w:rsid w:val="00B236AF"/>
    <w:rsid w:val="00B23BFD"/>
    <w:rsid w:val="00B24484"/>
    <w:rsid w:val="00B24BC9"/>
    <w:rsid w:val="00B25004"/>
    <w:rsid w:val="00B263B2"/>
    <w:rsid w:val="00B2680D"/>
    <w:rsid w:val="00B2699D"/>
    <w:rsid w:val="00B26C65"/>
    <w:rsid w:val="00B270F5"/>
    <w:rsid w:val="00B276C0"/>
    <w:rsid w:val="00B2783F"/>
    <w:rsid w:val="00B2786E"/>
    <w:rsid w:val="00B3036B"/>
    <w:rsid w:val="00B30492"/>
    <w:rsid w:val="00B311F1"/>
    <w:rsid w:val="00B31823"/>
    <w:rsid w:val="00B32526"/>
    <w:rsid w:val="00B32EE0"/>
    <w:rsid w:val="00B32FD7"/>
    <w:rsid w:val="00B33670"/>
    <w:rsid w:val="00B3369F"/>
    <w:rsid w:val="00B34F6B"/>
    <w:rsid w:val="00B35191"/>
    <w:rsid w:val="00B35E49"/>
    <w:rsid w:val="00B35F4C"/>
    <w:rsid w:val="00B360CB"/>
    <w:rsid w:val="00B36530"/>
    <w:rsid w:val="00B36AA6"/>
    <w:rsid w:val="00B372AB"/>
    <w:rsid w:val="00B375DF"/>
    <w:rsid w:val="00B37DFF"/>
    <w:rsid w:val="00B40495"/>
    <w:rsid w:val="00B41270"/>
    <w:rsid w:val="00B413DF"/>
    <w:rsid w:val="00B414A6"/>
    <w:rsid w:val="00B4214B"/>
    <w:rsid w:val="00B44C99"/>
    <w:rsid w:val="00B45044"/>
    <w:rsid w:val="00B452DE"/>
    <w:rsid w:val="00B455A3"/>
    <w:rsid w:val="00B4635A"/>
    <w:rsid w:val="00B47A85"/>
    <w:rsid w:val="00B50949"/>
    <w:rsid w:val="00B5122E"/>
    <w:rsid w:val="00B52A9D"/>
    <w:rsid w:val="00B52EE9"/>
    <w:rsid w:val="00B52F60"/>
    <w:rsid w:val="00B534F7"/>
    <w:rsid w:val="00B53AE2"/>
    <w:rsid w:val="00B556A9"/>
    <w:rsid w:val="00B556CB"/>
    <w:rsid w:val="00B5757F"/>
    <w:rsid w:val="00B6076F"/>
    <w:rsid w:val="00B607EB"/>
    <w:rsid w:val="00B61BFD"/>
    <w:rsid w:val="00B61DEF"/>
    <w:rsid w:val="00B62369"/>
    <w:rsid w:val="00B62B97"/>
    <w:rsid w:val="00B639C9"/>
    <w:rsid w:val="00B63F69"/>
    <w:rsid w:val="00B64EFD"/>
    <w:rsid w:val="00B662B3"/>
    <w:rsid w:val="00B66737"/>
    <w:rsid w:val="00B672D1"/>
    <w:rsid w:val="00B672ED"/>
    <w:rsid w:val="00B674F3"/>
    <w:rsid w:val="00B70C02"/>
    <w:rsid w:val="00B70F1B"/>
    <w:rsid w:val="00B726F3"/>
    <w:rsid w:val="00B728E4"/>
    <w:rsid w:val="00B74460"/>
    <w:rsid w:val="00B75964"/>
    <w:rsid w:val="00B760BE"/>
    <w:rsid w:val="00B76204"/>
    <w:rsid w:val="00B762AC"/>
    <w:rsid w:val="00B77C8A"/>
    <w:rsid w:val="00B77E13"/>
    <w:rsid w:val="00B77F6C"/>
    <w:rsid w:val="00B802B3"/>
    <w:rsid w:val="00B8103A"/>
    <w:rsid w:val="00B814F0"/>
    <w:rsid w:val="00B82484"/>
    <w:rsid w:val="00B8288C"/>
    <w:rsid w:val="00B82B03"/>
    <w:rsid w:val="00B82B7C"/>
    <w:rsid w:val="00B83058"/>
    <w:rsid w:val="00B832EC"/>
    <w:rsid w:val="00B835C1"/>
    <w:rsid w:val="00B83875"/>
    <w:rsid w:val="00B83D76"/>
    <w:rsid w:val="00B83D9C"/>
    <w:rsid w:val="00B8410B"/>
    <w:rsid w:val="00B84605"/>
    <w:rsid w:val="00B8519A"/>
    <w:rsid w:val="00B852CF"/>
    <w:rsid w:val="00B85A34"/>
    <w:rsid w:val="00B86494"/>
    <w:rsid w:val="00B90034"/>
    <w:rsid w:val="00B90284"/>
    <w:rsid w:val="00B90B05"/>
    <w:rsid w:val="00B91D23"/>
    <w:rsid w:val="00B91E51"/>
    <w:rsid w:val="00B923D0"/>
    <w:rsid w:val="00B927B3"/>
    <w:rsid w:val="00B93170"/>
    <w:rsid w:val="00B93AF2"/>
    <w:rsid w:val="00B945E0"/>
    <w:rsid w:val="00B94E6C"/>
    <w:rsid w:val="00B958EA"/>
    <w:rsid w:val="00B95ED6"/>
    <w:rsid w:val="00B9608C"/>
    <w:rsid w:val="00B97531"/>
    <w:rsid w:val="00B978DF"/>
    <w:rsid w:val="00BA00F2"/>
    <w:rsid w:val="00BA09A9"/>
    <w:rsid w:val="00BA0B9C"/>
    <w:rsid w:val="00BA1410"/>
    <w:rsid w:val="00BA1A91"/>
    <w:rsid w:val="00BA2D95"/>
    <w:rsid w:val="00BA2E95"/>
    <w:rsid w:val="00BA3E03"/>
    <w:rsid w:val="00BA4A81"/>
    <w:rsid w:val="00BA4E49"/>
    <w:rsid w:val="00BA5BCD"/>
    <w:rsid w:val="00BA6BE5"/>
    <w:rsid w:val="00BA7115"/>
    <w:rsid w:val="00BA7CDD"/>
    <w:rsid w:val="00BB05C4"/>
    <w:rsid w:val="00BB07EF"/>
    <w:rsid w:val="00BB0CE0"/>
    <w:rsid w:val="00BB0FA0"/>
    <w:rsid w:val="00BB1E9C"/>
    <w:rsid w:val="00BB2147"/>
    <w:rsid w:val="00BB23C7"/>
    <w:rsid w:val="00BB2957"/>
    <w:rsid w:val="00BB3A57"/>
    <w:rsid w:val="00BB40DF"/>
    <w:rsid w:val="00BB4606"/>
    <w:rsid w:val="00BB463A"/>
    <w:rsid w:val="00BB517D"/>
    <w:rsid w:val="00BB53B6"/>
    <w:rsid w:val="00BB6819"/>
    <w:rsid w:val="00BB76CD"/>
    <w:rsid w:val="00BB7A07"/>
    <w:rsid w:val="00BC2380"/>
    <w:rsid w:val="00BC2746"/>
    <w:rsid w:val="00BC38BF"/>
    <w:rsid w:val="00BC3F23"/>
    <w:rsid w:val="00BC4111"/>
    <w:rsid w:val="00BC41B4"/>
    <w:rsid w:val="00BC4AE5"/>
    <w:rsid w:val="00BC5678"/>
    <w:rsid w:val="00BC5DB7"/>
    <w:rsid w:val="00BC5E82"/>
    <w:rsid w:val="00BC73E3"/>
    <w:rsid w:val="00BC7423"/>
    <w:rsid w:val="00BD0547"/>
    <w:rsid w:val="00BD0B3F"/>
    <w:rsid w:val="00BD177F"/>
    <w:rsid w:val="00BD2057"/>
    <w:rsid w:val="00BD22B9"/>
    <w:rsid w:val="00BD2EE9"/>
    <w:rsid w:val="00BD342E"/>
    <w:rsid w:val="00BD3E2D"/>
    <w:rsid w:val="00BD484F"/>
    <w:rsid w:val="00BD5238"/>
    <w:rsid w:val="00BD5B22"/>
    <w:rsid w:val="00BD5C18"/>
    <w:rsid w:val="00BD5F07"/>
    <w:rsid w:val="00BD625A"/>
    <w:rsid w:val="00BD7811"/>
    <w:rsid w:val="00BD7BE7"/>
    <w:rsid w:val="00BE009D"/>
    <w:rsid w:val="00BE03D2"/>
    <w:rsid w:val="00BE07F7"/>
    <w:rsid w:val="00BE18E3"/>
    <w:rsid w:val="00BE19A1"/>
    <w:rsid w:val="00BE1C83"/>
    <w:rsid w:val="00BE31FA"/>
    <w:rsid w:val="00BE33DE"/>
    <w:rsid w:val="00BE3872"/>
    <w:rsid w:val="00BE40B1"/>
    <w:rsid w:val="00BE444B"/>
    <w:rsid w:val="00BE4939"/>
    <w:rsid w:val="00BE579D"/>
    <w:rsid w:val="00BE6050"/>
    <w:rsid w:val="00BE646A"/>
    <w:rsid w:val="00BE65B4"/>
    <w:rsid w:val="00BE6E34"/>
    <w:rsid w:val="00BE7511"/>
    <w:rsid w:val="00BE7BE1"/>
    <w:rsid w:val="00BE7DBB"/>
    <w:rsid w:val="00BF1304"/>
    <w:rsid w:val="00BF156F"/>
    <w:rsid w:val="00BF1B34"/>
    <w:rsid w:val="00BF1E9D"/>
    <w:rsid w:val="00BF2399"/>
    <w:rsid w:val="00BF27FE"/>
    <w:rsid w:val="00BF2A32"/>
    <w:rsid w:val="00BF35B3"/>
    <w:rsid w:val="00BF3B5E"/>
    <w:rsid w:val="00BF3E20"/>
    <w:rsid w:val="00BF451B"/>
    <w:rsid w:val="00BF4A4A"/>
    <w:rsid w:val="00BF4B23"/>
    <w:rsid w:val="00BF4D0B"/>
    <w:rsid w:val="00BF62B9"/>
    <w:rsid w:val="00BF69D2"/>
    <w:rsid w:val="00C00125"/>
    <w:rsid w:val="00C01499"/>
    <w:rsid w:val="00C01C02"/>
    <w:rsid w:val="00C02012"/>
    <w:rsid w:val="00C03541"/>
    <w:rsid w:val="00C0374C"/>
    <w:rsid w:val="00C04232"/>
    <w:rsid w:val="00C053DA"/>
    <w:rsid w:val="00C0545D"/>
    <w:rsid w:val="00C06DC8"/>
    <w:rsid w:val="00C07A3A"/>
    <w:rsid w:val="00C07FCE"/>
    <w:rsid w:val="00C105C7"/>
    <w:rsid w:val="00C108D2"/>
    <w:rsid w:val="00C10EC9"/>
    <w:rsid w:val="00C11E0B"/>
    <w:rsid w:val="00C1211D"/>
    <w:rsid w:val="00C1239D"/>
    <w:rsid w:val="00C12690"/>
    <w:rsid w:val="00C12AC5"/>
    <w:rsid w:val="00C13F38"/>
    <w:rsid w:val="00C14503"/>
    <w:rsid w:val="00C147E8"/>
    <w:rsid w:val="00C14DC1"/>
    <w:rsid w:val="00C14F04"/>
    <w:rsid w:val="00C1613F"/>
    <w:rsid w:val="00C164C0"/>
    <w:rsid w:val="00C16E65"/>
    <w:rsid w:val="00C17EC8"/>
    <w:rsid w:val="00C17FB2"/>
    <w:rsid w:val="00C23341"/>
    <w:rsid w:val="00C23725"/>
    <w:rsid w:val="00C23C6C"/>
    <w:rsid w:val="00C23D2F"/>
    <w:rsid w:val="00C240E1"/>
    <w:rsid w:val="00C24A49"/>
    <w:rsid w:val="00C24B75"/>
    <w:rsid w:val="00C25863"/>
    <w:rsid w:val="00C26744"/>
    <w:rsid w:val="00C2688B"/>
    <w:rsid w:val="00C2769D"/>
    <w:rsid w:val="00C27B65"/>
    <w:rsid w:val="00C302D4"/>
    <w:rsid w:val="00C30777"/>
    <w:rsid w:val="00C312F7"/>
    <w:rsid w:val="00C31914"/>
    <w:rsid w:val="00C31969"/>
    <w:rsid w:val="00C31A36"/>
    <w:rsid w:val="00C31D23"/>
    <w:rsid w:val="00C3211E"/>
    <w:rsid w:val="00C326F9"/>
    <w:rsid w:val="00C327BD"/>
    <w:rsid w:val="00C328B5"/>
    <w:rsid w:val="00C330CD"/>
    <w:rsid w:val="00C33432"/>
    <w:rsid w:val="00C33612"/>
    <w:rsid w:val="00C33968"/>
    <w:rsid w:val="00C348CE"/>
    <w:rsid w:val="00C358E9"/>
    <w:rsid w:val="00C359A8"/>
    <w:rsid w:val="00C35F40"/>
    <w:rsid w:val="00C36F19"/>
    <w:rsid w:val="00C36F95"/>
    <w:rsid w:val="00C36FAC"/>
    <w:rsid w:val="00C37FCE"/>
    <w:rsid w:val="00C40044"/>
    <w:rsid w:val="00C40353"/>
    <w:rsid w:val="00C403A0"/>
    <w:rsid w:val="00C404F3"/>
    <w:rsid w:val="00C40660"/>
    <w:rsid w:val="00C4150C"/>
    <w:rsid w:val="00C41A1B"/>
    <w:rsid w:val="00C41EC3"/>
    <w:rsid w:val="00C4272F"/>
    <w:rsid w:val="00C42DCF"/>
    <w:rsid w:val="00C43F90"/>
    <w:rsid w:val="00C44321"/>
    <w:rsid w:val="00C443BD"/>
    <w:rsid w:val="00C45035"/>
    <w:rsid w:val="00C451C5"/>
    <w:rsid w:val="00C45E1F"/>
    <w:rsid w:val="00C4626D"/>
    <w:rsid w:val="00C468F0"/>
    <w:rsid w:val="00C47533"/>
    <w:rsid w:val="00C47790"/>
    <w:rsid w:val="00C478E6"/>
    <w:rsid w:val="00C47B2D"/>
    <w:rsid w:val="00C50E43"/>
    <w:rsid w:val="00C50EDF"/>
    <w:rsid w:val="00C51336"/>
    <w:rsid w:val="00C519D0"/>
    <w:rsid w:val="00C52133"/>
    <w:rsid w:val="00C5282B"/>
    <w:rsid w:val="00C52930"/>
    <w:rsid w:val="00C52985"/>
    <w:rsid w:val="00C53601"/>
    <w:rsid w:val="00C54EFA"/>
    <w:rsid w:val="00C5541B"/>
    <w:rsid w:val="00C55789"/>
    <w:rsid w:val="00C557BD"/>
    <w:rsid w:val="00C57DBA"/>
    <w:rsid w:val="00C60831"/>
    <w:rsid w:val="00C60B6C"/>
    <w:rsid w:val="00C6151A"/>
    <w:rsid w:val="00C62066"/>
    <w:rsid w:val="00C6457E"/>
    <w:rsid w:val="00C674B4"/>
    <w:rsid w:val="00C677B5"/>
    <w:rsid w:val="00C67BDB"/>
    <w:rsid w:val="00C67DE7"/>
    <w:rsid w:val="00C71182"/>
    <w:rsid w:val="00C715AA"/>
    <w:rsid w:val="00C716AA"/>
    <w:rsid w:val="00C71F47"/>
    <w:rsid w:val="00C73010"/>
    <w:rsid w:val="00C7328A"/>
    <w:rsid w:val="00C737BD"/>
    <w:rsid w:val="00C742D8"/>
    <w:rsid w:val="00C74403"/>
    <w:rsid w:val="00C746E1"/>
    <w:rsid w:val="00C74AE2"/>
    <w:rsid w:val="00C750AF"/>
    <w:rsid w:val="00C7592F"/>
    <w:rsid w:val="00C75A3E"/>
    <w:rsid w:val="00C76344"/>
    <w:rsid w:val="00C765FC"/>
    <w:rsid w:val="00C77440"/>
    <w:rsid w:val="00C810A8"/>
    <w:rsid w:val="00C81D7C"/>
    <w:rsid w:val="00C82909"/>
    <w:rsid w:val="00C8350F"/>
    <w:rsid w:val="00C83ED7"/>
    <w:rsid w:val="00C85A2D"/>
    <w:rsid w:val="00C85C2C"/>
    <w:rsid w:val="00C85D9F"/>
    <w:rsid w:val="00C85DD7"/>
    <w:rsid w:val="00C8621D"/>
    <w:rsid w:val="00C871BB"/>
    <w:rsid w:val="00C871FC"/>
    <w:rsid w:val="00C87241"/>
    <w:rsid w:val="00C87B78"/>
    <w:rsid w:val="00C87C97"/>
    <w:rsid w:val="00C907AA"/>
    <w:rsid w:val="00C90A01"/>
    <w:rsid w:val="00C90A91"/>
    <w:rsid w:val="00C90BC2"/>
    <w:rsid w:val="00C90FFC"/>
    <w:rsid w:val="00C9161D"/>
    <w:rsid w:val="00C92981"/>
    <w:rsid w:val="00C9336B"/>
    <w:rsid w:val="00C93E86"/>
    <w:rsid w:val="00C94540"/>
    <w:rsid w:val="00C94C88"/>
    <w:rsid w:val="00C94D1C"/>
    <w:rsid w:val="00C950EF"/>
    <w:rsid w:val="00C95892"/>
    <w:rsid w:val="00C97FC0"/>
    <w:rsid w:val="00CA0938"/>
    <w:rsid w:val="00CA0C1D"/>
    <w:rsid w:val="00CA1013"/>
    <w:rsid w:val="00CA166B"/>
    <w:rsid w:val="00CA2171"/>
    <w:rsid w:val="00CA3A88"/>
    <w:rsid w:val="00CA3D0E"/>
    <w:rsid w:val="00CA5195"/>
    <w:rsid w:val="00CA52B4"/>
    <w:rsid w:val="00CA5CCE"/>
    <w:rsid w:val="00CA5DC3"/>
    <w:rsid w:val="00CA6E36"/>
    <w:rsid w:val="00CA7FE9"/>
    <w:rsid w:val="00CB09F0"/>
    <w:rsid w:val="00CB1475"/>
    <w:rsid w:val="00CB1E3E"/>
    <w:rsid w:val="00CB2E9B"/>
    <w:rsid w:val="00CB3E8A"/>
    <w:rsid w:val="00CB40E4"/>
    <w:rsid w:val="00CB611B"/>
    <w:rsid w:val="00CB7116"/>
    <w:rsid w:val="00CB7252"/>
    <w:rsid w:val="00CB7652"/>
    <w:rsid w:val="00CB7D51"/>
    <w:rsid w:val="00CC01FD"/>
    <w:rsid w:val="00CC0B84"/>
    <w:rsid w:val="00CC12DC"/>
    <w:rsid w:val="00CC288A"/>
    <w:rsid w:val="00CC4AF9"/>
    <w:rsid w:val="00CC4B1F"/>
    <w:rsid w:val="00CC4C1A"/>
    <w:rsid w:val="00CC5A33"/>
    <w:rsid w:val="00CC5E27"/>
    <w:rsid w:val="00CC642E"/>
    <w:rsid w:val="00CC64B0"/>
    <w:rsid w:val="00CC6755"/>
    <w:rsid w:val="00CC6B12"/>
    <w:rsid w:val="00CC6CA4"/>
    <w:rsid w:val="00CC7D38"/>
    <w:rsid w:val="00CD0BB4"/>
    <w:rsid w:val="00CD1260"/>
    <w:rsid w:val="00CD201B"/>
    <w:rsid w:val="00CD2CF9"/>
    <w:rsid w:val="00CD330F"/>
    <w:rsid w:val="00CD353F"/>
    <w:rsid w:val="00CD390D"/>
    <w:rsid w:val="00CD3D08"/>
    <w:rsid w:val="00CD3F67"/>
    <w:rsid w:val="00CD4111"/>
    <w:rsid w:val="00CD468E"/>
    <w:rsid w:val="00CD4A8E"/>
    <w:rsid w:val="00CD549D"/>
    <w:rsid w:val="00CD6BC8"/>
    <w:rsid w:val="00CD753B"/>
    <w:rsid w:val="00CD76FE"/>
    <w:rsid w:val="00CD7725"/>
    <w:rsid w:val="00CE00D9"/>
    <w:rsid w:val="00CE0628"/>
    <w:rsid w:val="00CE06EE"/>
    <w:rsid w:val="00CE0EDF"/>
    <w:rsid w:val="00CE1D98"/>
    <w:rsid w:val="00CE33EB"/>
    <w:rsid w:val="00CE3E1D"/>
    <w:rsid w:val="00CE3ED8"/>
    <w:rsid w:val="00CE4822"/>
    <w:rsid w:val="00CE4EC4"/>
    <w:rsid w:val="00CE5159"/>
    <w:rsid w:val="00CE5605"/>
    <w:rsid w:val="00CE5E16"/>
    <w:rsid w:val="00CE5E27"/>
    <w:rsid w:val="00CF0753"/>
    <w:rsid w:val="00CF0E14"/>
    <w:rsid w:val="00CF0FE2"/>
    <w:rsid w:val="00CF10D9"/>
    <w:rsid w:val="00CF1790"/>
    <w:rsid w:val="00CF1848"/>
    <w:rsid w:val="00CF2109"/>
    <w:rsid w:val="00CF2C2F"/>
    <w:rsid w:val="00CF2DAB"/>
    <w:rsid w:val="00CF2ECD"/>
    <w:rsid w:val="00CF42D5"/>
    <w:rsid w:val="00CF5483"/>
    <w:rsid w:val="00CF55ED"/>
    <w:rsid w:val="00CF5B44"/>
    <w:rsid w:val="00D01460"/>
    <w:rsid w:val="00D016C7"/>
    <w:rsid w:val="00D018AC"/>
    <w:rsid w:val="00D028B4"/>
    <w:rsid w:val="00D0311A"/>
    <w:rsid w:val="00D0386B"/>
    <w:rsid w:val="00D03883"/>
    <w:rsid w:val="00D03BA2"/>
    <w:rsid w:val="00D04207"/>
    <w:rsid w:val="00D04B58"/>
    <w:rsid w:val="00D04BBA"/>
    <w:rsid w:val="00D04C2A"/>
    <w:rsid w:val="00D05DF8"/>
    <w:rsid w:val="00D05EE9"/>
    <w:rsid w:val="00D05FB5"/>
    <w:rsid w:val="00D06061"/>
    <w:rsid w:val="00D063E6"/>
    <w:rsid w:val="00D067F2"/>
    <w:rsid w:val="00D10BF7"/>
    <w:rsid w:val="00D10DB5"/>
    <w:rsid w:val="00D11AF8"/>
    <w:rsid w:val="00D11E80"/>
    <w:rsid w:val="00D12044"/>
    <w:rsid w:val="00D12EDE"/>
    <w:rsid w:val="00D14524"/>
    <w:rsid w:val="00D14876"/>
    <w:rsid w:val="00D14CF2"/>
    <w:rsid w:val="00D14E7A"/>
    <w:rsid w:val="00D16310"/>
    <w:rsid w:val="00D166DC"/>
    <w:rsid w:val="00D16A6E"/>
    <w:rsid w:val="00D170B9"/>
    <w:rsid w:val="00D170CE"/>
    <w:rsid w:val="00D17D88"/>
    <w:rsid w:val="00D20784"/>
    <w:rsid w:val="00D20A5B"/>
    <w:rsid w:val="00D211A0"/>
    <w:rsid w:val="00D217CA"/>
    <w:rsid w:val="00D219D4"/>
    <w:rsid w:val="00D21D0A"/>
    <w:rsid w:val="00D222C9"/>
    <w:rsid w:val="00D225A8"/>
    <w:rsid w:val="00D22B3A"/>
    <w:rsid w:val="00D23002"/>
    <w:rsid w:val="00D233D1"/>
    <w:rsid w:val="00D239AF"/>
    <w:rsid w:val="00D23C22"/>
    <w:rsid w:val="00D23DC9"/>
    <w:rsid w:val="00D24C1B"/>
    <w:rsid w:val="00D25FF0"/>
    <w:rsid w:val="00D26654"/>
    <w:rsid w:val="00D26A86"/>
    <w:rsid w:val="00D27368"/>
    <w:rsid w:val="00D27984"/>
    <w:rsid w:val="00D30579"/>
    <w:rsid w:val="00D3074B"/>
    <w:rsid w:val="00D308B0"/>
    <w:rsid w:val="00D30D13"/>
    <w:rsid w:val="00D31302"/>
    <w:rsid w:val="00D33216"/>
    <w:rsid w:val="00D33EFC"/>
    <w:rsid w:val="00D34085"/>
    <w:rsid w:val="00D34F46"/>
    <w:rsid w:val="00D354B4"/>
    <w:rsid w:val="00D354FE"/>
    <w:rsid w:val="00D36F8C"/>
    <w:rsid w:val="00D3704C"/>
    <w:rsid w:val="00D37C90"/>
    <w:rsid w:val="00D407AA"/>
    <w:rsid w:val="00D40980"/>
    <w:rsid w:val="00D40DBC"/>
    <w:rsid w:val="00D41030"/>
    <w:rsid w:val="00D426A4"/>
    <w:rsid w:val="00D42A3E"/>
    <w:rsid w:val="00D434C7"/>
    <w:rsid w:val="00D438D1"/>
    <w:rsid w:val="00D44C2A"/>
    <w:rsid w:val="00D45747"/>
    <w:rsid w:val="00D4593C"/>
    <w:rsid w:val="00D45ED3"/>
    <w:rsid w:val="00D46FEC"/>
    <w:rsid w:val="00D50082"/>
    <w:rsid w:val="00D520BB"/>
    <w:rsid w:val="00D528C0"/>
    <w:rsid w:val="00D53D63"/>
    <w:rsid w:val="00D54002"/>
    <w:rsid w:val="00D54FD3"/>
    <w:rsid w:val="00D56259"/>
    <w:rsid w:val="00D573F9"/>
    <w:rsid w:val="00D5787F"/>
    <w:rsid w:val="00D57CF1"/>
    <w:rsid w:val="00D601BB"/>
    <w:rsid w:val="00D60711"/>
    <w:rsid w:val="00D60771"/>
    <w:rsid w:val="00D60ECF"/>
    <w:rsid w:val="00D618FB"/>
    <w:rsid w:val="00D61962"/>
    <w:rsid w:val="00D61FC1"/>
    <w:rsid w:val="00D6218A"/>
    <w:rsid w:val="00D62AC6"/>
    <w:rsid w:val="00D62CC4"/>
    <w:rsid w:val="00D63831"/>
    <w:rsid w:val="00D63C29"/>
    <w:rsid w:val="00D63CEF"/>
    <w:rsid w:val="00D63F77"/>
    <w:rsid w:val="00D640AA"/>
    <w:rsid w:val="00D64676"/>
    <w:rsid w:val="00D650E2"/>
    <w:rsid w:val="00D65289"/>
    <w:rsid w:val="00D65BE5"/>
    <w:rsid w:val="00D709D0"/>
    <w:rsid w:val="00D70D5A"/>
    <w:rsid w:val="00D712B7"/>
    <w:rsid w:val="00D7142F"/>
    <w:rsid w:val="00D718E6"/>
    <w:rsid w:val="00D723C7"/>
    <w:rsid w:val="00D73091"/>
    <w:rsid w:val="00D738A4"/>
    <w:rsid w:val="00D73E67"/>
    <w:rsid w:val="00D74F03"/>
    <w:rsid w:val="00D7568B"/>
    <w:rsid w:val="00D7569C"/>
    <w:rsid w:val="00D75853"/>
    <w:rsid w:val="00D75D65"/>
    <w:rsid w:val="00D768A1"/>
    <w:rsid w:val="00D76A18"/>
    <w:rsid w:val="00D76A95"/>
    <w:rsid w:val="00D76C72"/>
    <w:rsid w:val="00D80049"/>
    <w:rsid w:val="00D80849"/>
    <w:rsid w:val="00D818AC"/>
    <w:rsid w:val="00D81B4C"/>
    <w:rsid w:val="00D82E8F"/>
    <w:rsid w:val="00D83CA5"/>
    <w:rsid w:val="00D83E54"/>
    <w:rsid w:val="00D84136"/>
    <w:rsid w:val="00D842B2"/>
    <w:rsid w:val="00D84E73"/>
    <w:rsid w:val="00D84EA9"/>
    <w:rsid w:val="00D85514"/>
    <w:rsid w:val="00D86182"/>
    <w:rsid w:val="00D86996"/>
    <w:rsid w:val="00D8778F"/>
    <w:rsid w:val="00D87D39"/>
    <w:rsid w:val="00D9051E"/>
    <w:rsid w:val="00D90856"/>
    <w:rsid w:val="00D9131C"/>
    <w:rsid w:val="00D91B86"/>
    <w:rsid w:val="00D922A7"/>
    <w:rsid w:val="00D926C6"/>
    <w:rsid w:val="00D9295F"/>
    <w:rsid w:val="00D94E83"/>
    <w:rsid w:val="00D952F9"/>
    <w:rsid w:val="00D967E6"/>
    <w:rsid w:val="00D96BA4"/>
    <w:rsid w:val="00D9798B"/>
    <w:rsid w:val="00DA007F"/>
    <w:rsid w:val="00DA0687"/>
    <w:rsid w:val="00DA1296"/>
    <w:rsid w:val="00DA166D"/>
    <w:rsid w:val="00DA17F0"/>
    <w:rsid w:val="00DA20E7"/>
    <w:rsid w:val="00DA2327"/>
    <w:rsid w:val="00DA25D4"/>
    <w:rsid w:val="00DA30BF"/>
    <w:rsid w:val="00DA39A4"/>
    <w:rsid w:val="00DA3CFF"/>
    <w:rsid w:val="00DA4AFD"/>
    <w:rsid w:val="00DA6286"/>
    <w:rsid w:val="00DA6A9F"/>
    <w:rsid w:val="00DB1C0B"/>
    <w:rsid w:val="00DB1E5C"/>
    <w:rsid w:val="00DB1E9F"/>
    <w:rsid w:val="00DB2EEA"/>
    <w:rsid w:val="00DB33F0"/>
    <w:rsid w:val="00DB362E"/>
    <w:rsid w:val="00DB3D84"/>
    <w:rsid w:val="00DB3DD0"/>
    <w:rsid w:val="00DB402E"/>
    <w:rsid w:val="00DB455B"/>
    <w:rsid w:val="00DB567A"/>
    <w:rsid w:val="00DB608B"/>
    <w:rsid w:val="00DB61CB"/>
    <w:rsid w:val="00DB6738"/>
    <w:rsid w:val="00DB6E45"/>
    <w:rsid w:val="00DB7B77"/>
    <w:rsid w:val="00DC14E8"/>
    <w:rsid w:val="00DC1586"/>
    <w:rsid w:val="00DC1E72"/>
    <w:rsid w:val="00DC21D3"/>
    <w:rsid w:val="00DC2F5C"/>
    <w:rsid w:val="00DC39D2"/>
    <w:rsid w:val="00DC3A7A"/>
    <w:rsid w:val="00DC3F5C"/>
    <w:rsid w:val="00DC3F94"/>
    <w:rsid w:val="00DC4352"/>
    <w:rsid w:val="00DC4368"/>
    <w:rsid w:val="00DC4768"/>
    <w:rsid w:val="00DC4981"/>
    <w:rsid w:val="00DC4ADF"/>
    <w:rsid w:val="00DC4EDB"/>
    <w:rsid w:val="00DC4F0C"/>
    <w:rsid w:val="00DC4F8C"/>
    <w:rsid w:val="00DC61E4"/>
    <w:rsid w:val="00DC7674"/>
    <w:rsid w:val="00DD118C"/>
    <w:rsid w:val="00DD1976"/>
    <w:rsid w:val="00DD1B4B"/>
    <w:rsid w:val="00DD1BE5"/>
    <w:rsid w:val="00DD1F30"/>
    <w:rsid w:val="00DD2BD6"/>
    <w:rsid w:val="00DD3442"/>
    <w:rsid w:val="00DD431D"/>
    <w:rsid w:val="00DD46D9"/>
    <w:rsid w:val="00DD4704"/>
    <w:rsid w:val="00DD69B6"/>
    <w:rsid w:val="00DD6B5F"/>
    <w:rsid w:val="00DD7250"/>
    <w:rsid w:val="00DD73F9"/>
    <w:rsid w:val="00DD797A"/>
    <w:rsid w:val="00DE2151"/>
    <w:rsid w:val="00DE24F6"/>
    <w:rsid w:val="00DE3047"/>
    <w:rsid w:val="00DE475B"/>
    <w:rsid w:val="00DE47A8"/>
    <w:rsid w:val="00DE4922"/>
    <w:rsid w:val="00DE4CCB"/>
    <w:rsid w:val="00DE50C8"/>
    <w:rsid w:val="00DE601B"/>
    <w:rsid w:val="00DE63E7"/>
    <w:rsid w:val="00DE7101"/>
    <w:rsid w:val="00DE730F"/>
    <w:rsid w:val="00DF0121"/>
    <w:rsid w:val="00DF0690"/>
    <w:rsid w:val="00DF0A5B"/>
    <w:rsid w:val="00DF1074"/>
    <w:rsid w:val="00DF1F02"/>
    <w:rsid w:val="00DF2497"/>
    <w:rsid w:val="00DF251E"/>
    <w:rsid w:val="00DF4336"/>
    <w:rsid w:val="00DF4652"/>
    <w:rsid w:val="00DF50E1"/>
    <w:rsid w:val="00DF53EB"/>
    <w:rsid w:val="00DF5BA3"/>
    <w:rsid w:val="00DF5BA9"/>
    <w:rsid w:val="00DF5E25"/>
    <w:rsid w:val="00DF5F9E"/>
    <w:rsid w:val="00DF7A7C"/>
    <w:rsid w:val="00E00476"/>
    <w:rsid w:val="00E00C1E"/>
    <w:rsid w:val="00E01472"/>
    <w:rsid w:val="00E016C9"/>
    <w:rsid w:val="00E01F9F"/>
    <w:rsid w:val="00E026A7"/>
    <w:rsid w:val="00E02F27"/>
    <w:rsid w:val="00E0362C"/>
    <w:rsid w:val="00E03F27"/>
    <w:rsid w:val="00E04CDC"/>
    <w:rsid w:val="00E04EF9"/>
    <w:rsid w:val="00E059D4"/>
    <w:rsid w:val="00E07E3E"/>
    <w:rsid w:val="00E10474"/>
    <w:rsid w:val="00E113E9"/>
    <w:rsid w:val="00E11CAE"/>
    <w:rsid w:val="00E12BAF"/>
    <w:rsid w:val="00E1357F"/>
    <w:rsid w:val="00E13A4F"/>
    <w:rsid w:val="00E1486A"/>
    <w:rsid w:val="00E161C7"/>
    <w:rsid w:val="00E16CFA"/>
    <w:rsid w:val="00E17AAD"/>
    <w:rsid w:val="00E20018"/>
    <w:rsid w:val="00E200BA"/>
    <w:rsid w:val="00E2111B"/>
    <w:rsid w:val="00E217E8"/>
    <w:rsid w:val="00E218B1"/>
    <w:rsid w:val="00E21BBA"/>
    <w:rsid w:val="00E22078"/>
    <w:rsid w:val="00E22374"/>
    <w:rsid w:val="00E223CB"/>
    <w:rsid w:val="00E22561"/>
    <w:rsid w:val="00E229E1"/>
    <w:rsid w:val="00E22AE5"/>
    <w:rsid w:val="00E22E52"/>
    <w:rsid w:val="00E2366F"/>
    <w:rsid w:val="00E23FF1"/>
    <w:rsid w:val="00E2439A"/>
    <w:rsid w:val="00E24691"/>
    <w:rsid w:val="00E24961"/>
    <w:rsid w:val="00E258C7"/>
    <w:rsid w:val="00E262BD"/>
    <w:rsid w:val="00E2683E"/>
    <w:rsid w:val="00E26B62"/>
    <w:rsid w:val="00E30E11"/>
    <w:rsid w:val="00E326D7"/>
    <w:rsid w:val="00E3287D"/>
    <w:rsid w:val="00E32FFD"/>
    <w:rsid w:val="00E331D3"/>
    <w:rsid w:val="00E333D5"/>
    <w:rsid w:val="00E33E69"/>
    <w:rsid w:val="00E34338"/>
    <w:rsid w:val="00E34C2C"/>
    <w:rsid w:val="00E35CBA"/>
    <w:rsid w:val="00E35E2E"/>
    <w:rsid w:val="00E36830"/>
    <w:rsid w:val="00E373C0"/>
    <w:rsid w:val="00E426FB"/>
    <w:rsid w:val="00E4317D"/>
    <w:rsid w:val="00E4381B"/>
    <w:rsid w:val="00E44282"/>
    <w:rsid w:val="00E442C1"/>
    <w:rsid w:val="00E4438D"/>
    <w:rsid w:val="00E44CE3"/>
    <w:rsid w:val="00E457A5"/>
    <w:rsid w:val="00E45B18"/>
    <w:rsid w:val="00E46A09"/>
    <w:rsid w:val="00E46BBB"/>
    <w:rsid w:val="00E47510"/>
    <w:rsid w:val="00E4796C"/>
    <w:rsid w:val="00E50508"/>
    <w:rsid w:val="00E50D44"/>
    <w:rsid w:val="00E50EE2"/>
    <w:rsid w:val="00E517A0"/>
    <w:rsid w:val="00E51EAE"/>
    <w:rsid w:val="00E532A9"/>
    <w:rsid w:val="00E54F06"/>
    <w:rsid w:val="00E56ACD"/>
    <w:rsid w:val="00E56FC1"/>
    <w:rsid w:val="00E5761D"/>
    <w:rsid w:val="00E57658"/>
    <w:rsid w:val="00E61683"/>
    <w:rsid w:val="00E61F5C"/>
    <w:rsid w:val="00E622D4"/>
    <w:rsid w:val="00E62E09"/>
    <w:rsid w:val="00E62F2C"/>
    <w:rsid w:val="00E6345B"/>
    <w:rsid w:val="00E6416A"/>
    <w:rsid w:val="00E6444F"/>
    <w:rsid w:val="00E64B4F"/>
    <w:rsid w:val="00E64DE0"/>
    <w:rsid w:val="00E654A5"/>
    <w:rsid w:val="00E658ED"/>
    <w:rsid w:val="00E6616B"/>
    <w:rsid w:val="00E66235"/>
    <w:rsid w:val="00E66557"/>
    <w:rsid w:val="00E66ADA"/>
    <w:rsid w:val="00E67508"/>
    <w:rsid w:val="00E67585"/>
    <w:rsid w:val="00E67854"/>
    <w:rsid w:val="00E70CD3"/>
    <w:rsid w:val="00E717E8"/>
    <w:rsid w:val="00E71B15"/>
    <w:rsid w:val="00E7236C"/>
    <w:rsid w:val="00E72D4D"/>
    <w:rsid w:val="00E72FCA"/>
    <w:rsid w:val="00E72FF3"/>
    <w:rsid w:val="00E73021"/>
    <w:rsid w:val="00E733ED"/>
    <w:rsid w:val="00E73D57"/>
    <w:rsid w:val="00E74029"/>
    <w:rsid w:val="00E742C8"/>
    <w:rsid w:val="00E752FC"/>
    <w:rsid w:val="00E756F4"/>
    <w:rsid w:val="00E76ADD"/>
    <w:rsid w:val="00E775E6"/>
    <w:rsid w:val="00E77800"/>
    <w:rsid w:val="00E77DC4"/>
    <w:rsid w:val="00E77FA3"/>
    <w:rsid w:val="00E80638"/>
    <w:rsid w:val="00E807D6"/>
    <w:rsid w:val="00E80808"/>
    <w:rsid w:val="00E82666"/>
    <w:rsid w:val="00E82740"/>
    <w:rsid w:val="00E82E62"/>
    <w:rsid w:val="00E83C24"/>
    <w:rsid w:val="00E83DF9"/>
    <w:rsid w:val="00E84077"/>
    <w:rsid w:val="00E8490F"/>
    <w:rsid w:val="00E84D86"/>
    <w:rsid w:val="00E850F7"/>
    <w:rsid w:val="00E85705"/>
    <w:rsid w:val="00E857AA"/>
    <w:rsid w:val="00E85A10"/>
    <w:rsid w:val="00E85C89"/>
    <w:rsid w:val="00E861F3"/>
    <w:rsid w:val="00E8713B"/>
    <w:rsid w:val="00E8716D"/>
    <w:rsid w:val="00E87990"/>
    <w:rsid w:val="00E905C3"/>
    <w:rsid w:val="00E929E9"/>
    <w:rsid w:val="00E9318D"/>
    <w:rsid w:val="00E93D23"/>
    <w:rsid w:val="00E9490D"/>
    <w:rsid w:val="00E94CB7"/>
    <w:rsid w:val="00E95183"/>
    <w:rsid w:val="00E963C5"/>
    <w:rsid w:val="00E967DB"/>
    <w:rsid w:val="00EA1D9C"/>
    <w:rsid w:val="00EA2436"/>
    <w:rsid w:val="00EA3064"/>
    <w:rsid w:val="00EA343B"/>
    <w:rsid w:val="00EA34AC"/>
    <w:rsid w:val="00EA362E"/>
    <w:rsid w:val="00EA4658"/>
    <w:rsid w:val="00EA486D"/>
    <w:rsid w:val="00EA4983"/>
    <w:rsid w:val="00EA4C9A"/>
    <w:rsid w:val="00EA4DDB"/>
    <w:rsid w:val="00EA614F"/>
    <w:rsid w:val="00EA7A0B"/>
    <w:rsid w:val="00EA7A24"/>
    <w:rsid w:val="00EA7C66"/>
    <w:rsid w:val="00EA7D9B"/>
    <w:rsid w:val="00EB035D"/>
    <w:rsid w:val="00EB052F"/>
    <w:rsid w:val="00EB058D"/>
    <w:rsid w:val="00EB0BA8"/>
    <w:rsid w:val="00EB17F7"/>
    <w:rsid w:val="00EB1A4A"/>
    <w:rsid w:val="00EB391C"/>
    <w:rsid w:val="00EB3A98"/>
    <w:rsid w:val="00EB3C70"/>
    <w:rsid w:val="00EB5728"/>
    <w:rsid w:val="00EB5B69"/>
    <w:rsid w:val="00EB6711"/>
    <w:rsid w:val="00EC0D48"/>
    <w:rsid w:val="00EC19D0"/>
    <w:rsid w:val="00EC1E4B"/>
    <w:rsid w:val="00EC2531"/>
    <w:rsid w:val="00EC34CA"/>
    <w:rsid w:val="00EC355F"/>
    <w:rsid w:val="00EC3D7F"/>
    <w:rsid w:val="00EC3E0B"/>
    <w:rsid w:val="00EC3EA7"/>
    <w:rsid w:val="00EC47F7"/>
    <w:rsid w:val="00EC59A5"/>
    <w:rsid w:val="00EC6963"/>
    <w:rsid w:val="00EC7DC2"/>
    <w:rsid w:val="00ED0166"/>
    <w:rsid w:val="00ED03EE"/>
    <w:rsid w:val="00ED0606"/>
    <w:rsid w:val="00ED12B9"/>
    <w:rsid w:val="00ED1931"/>
    <w:rsid w:val="00ED1C53"/>
    <w:rsid w:val="00ED1FE9"/>
    <w:rsid w:val="00ED212B"/>
    <w:rsid w:val="00ED2AB6"/>
    <w:rsid w:val="00ED2E8D"/>
    <w:rsid w:val="00ED39C0"/>
    <w:rsid w:val="00ED42F7"/>
    <w:rsid w:val="00ED4382"/>
    <w:rsid w:val="00ED5AA4"/>
    <w:rsid w:val="00ED6704"/>
    <w:rsid w:val="00ED7796"/>
    <w:rsid w:val="00EE01AF"/>
    <w:rsid w:val="00EE05E6"/>
    <w:rsid w:val="00EE0DFC"/>
    <w:rsid w:val="00EE15E1"/>
    <w:rsid w:val="00EE23A0"/>
    <w:rsid w:val="00EE29F4"/>
    <w:rsid w:val="00EE3426"/>
    <w:rsid w:val="00EE3891"/>
    <w:rsid w:val="00EE4945"/>
    <w:rsid w:val="00EE4F7E"/>
    <w:rsid w:val="00EE526A"/>
    <w:rsid w:val="00EE6C54"/>
    <w:rsid w:val="00EE7083"/>
    <w:rsid w:val="00EE72FE"/>
    <w:rsid w:val="00EE7366"/>
    <w:rsid w:val="00EE796B"/>
    <w:rsid w:val="00EE7B0D"/>
    <w:rsid w:val="00EE7CD6"/>
    <w:rsid w:val="00EF041E"/>
    <w:rsid w:val="00EF0670"/>
    <w:rsid w:val="00EF11DB"/>
    <w:rsid w:val="00EF17C3"/>
    <w:rsid w:val="00EF1C21"/>
    <w:rsid w:val="00EF2893"/>
    <w:rsid w:val="00EF384C"/>
    <w:rsid w:val="00EF3F69"/>
    <w:rsid w:val="00EF4603"/>
    <w:rsid w:val="00EF46B2"/>
    <w:rsid w:val="00EF53BF"/>
    <w:rsid w:val="00EF5BD6"/>
    <w:rsid w:val="00EF67F0"/>
    <w:rsid w:val="00EF6D28"/>
    <w:rsid w:val="00EF7D96"/>
    <w:rsid w:val="00EF7DE3"/>
    <w:rsid w:val="00F00C05"/>
    <w:rsid w:val="00F01821"/>
    <w:rsid w:val="00F01853"/>
    <w:rsid w:val="00F01DC6"/>
    <w:rsid w:val="00F01F10"/>
    <w:rsid w:val="00F0217A"/>
    <w:rsid w:val="00F0263A"/>
    <w:rsid w:val="00F031B5"/>
    <w:rsid w:val="00F0370F"/>
    <w:rsid w:val="00F0455E"/>
    <w:rsid w:val="00F04604"/>
    <w:rsid w:val="00F04DE1"/>
    <w:rsid w:val="00F05105"/>
    <w:rsid w:val="00F05A3B"/>
    <w:rsid w:val="00F066FE"/>
    <w:rsid w:val="00F06BBD"/>
    <w:rsid w:val="00F10794"/>
    <w:rsid w:val="00F10CA0"/>
    <w:rsid w:val="00F10CEE"/>
    <w:rsid w:val="00F1176C"/>
    <w:rsid w:val="00F119F7"/>
    <w:rsid w:val="00F12305"/>
    <w:rsid w:val="00F12457"/>
    <w:rsid w:val="00F1325C"/>
    <w:rsid w:val="00F1325D"/>
    <w:rsid w:val="00F133D2"/>
    <w:rsid w:val="00F14D5F"/>
    <w:rsid w:val="00F15030"/>
    <w:rsid w:val="00F153E0"/>
    <w:rsid w:val="00F1646F"/>
    <w:rsid w:val="00F165C1"/>
    <w:rsid w:val="00F174BC"/>
    <w:rsid w:val="00F17D7E"/>
    <w:rsid w:val="00F17ED9"/>
    <w:rsid w:val="00F219EC"/>
    <w:rsid w:val="00F22245"/>
    <w:rsid w:val="00F23545"/>
    <w:rsid w:val="00F248ED"/>
    <w:rsid w:val="00F25F46"/>
    <w:rsid w:val="00F26B99"/>
    <w:rsid w:val="00F27216"/>
    <w:rsid w:val="00F27E06"/>
    <w:rsid w:val="00F30939"/>
    <w:rsid w:val="00F3119D"/>
    <w:rsid w:val="00F31249"/>
    <w:rsid w:val="00F31AB2"/>
    <w:rsid w:val="00F31D4D"/>
    <w:rsid w:val="00F328FC"/>
    <w:rsid w:val="00F3307B"/>
    <w:rsid w:val="00F3393D"/>
    <w:rsid w:val="00F33C6A"/>
    <w:rsid w:val="00F33CF0"/>
    <w:rsid w:val="00F33EE6"/>
    <w:rsid w:val="00F34805"/>
    <w:rsid w:val="00F34B71"/>
    <w:rsid w:val="00F350A7"/>
    <w:rsid w:val="00F35346"/>
    <w:rsid w:val="00F355D4"/>
    <w:rsid w:val="00F356F5"/>
    <w:rsid w:val="00F36EC1"/>
    <w:rsid w:val="00F370BD"/>
    <w:rsid w:val="00F375E5"/>
    <w:rsid w:val="00F40097"/>
    <w:rsid w:val="00F408B3"/>
    <w:rsid w:val="00F40C27"/>
    <w:rsid w:val="00F40D0D"/>
    <w:rsid w:val="00F40E7E"/>
    <w:rsid w:val="00F41D69"/>
    <w:rsid w:val="00F4285D"/>
    <w:rsid w:val="00F4399E"/>
    <w:rsid w:val="00F4403E"/>
    <w:rsid w:val="00F441A7"/>
    <w:rsid w:val="00F446B8"/>
    <w:rsid w:val="00F45003"/>
    <w:rsid w:val="00F45B14"/>
    <w:rsid w:val="00F469EB"/>
    <w:rsid w:val="00F4710D"/>
    <w:rsid w:val="00F47920"/>
    <w:rsid w:val="00F47F5D"/>
    <w:rsid w:val="00F501DD"/>
    <w:rsid w:val="00F50A8C"/>
    <w:rsid w:val="00F50F00"/>
    <w:rsid w:val="00F51075"/>
    <w:rsid w:val="00F516AB"/>
    <w:rsid w:val="00F517EE"/>
    <w:rsid w:val="00F520DA"/>
    <w:rsid w:val="00F52468"/>
    <w:rsid w:val="00F53193"/>
    <w:rsid w:val="00F53B12"/>
    <w:rsid w:val="00F544B7"/>
    <w:rsid w:val="00F54506"/>
    <w:rsid w:val="00F54F9A"/>
    <w:rsid w:val="00F55225"/>
    <w:rsid w:val="00F55C59"/>
    <w:rsid w:val="00F56CBB"/>
    <w:rsid w:val="00F57729"/>
    <w:rsid w:val="00F60344"/>
    <w:rsid w:val="00F6041E"/>
    <w:rsid w:val="00F60610"/>
    <w:rsid w:val="00F606E8"/>
    <w:rsid w:val="00F61A05"/>
    <w:rsid w:val="00F61BC1"/>
    <w:rsid w:val="00F625A3"/>
    <w:rsid w:val="00F62BF2"/>
    <w:rsid w:val="00F62D25"/>
    <w:rsid w:val="00F62D32"/>
    <w:rsid w:val="00F6349F"/>
    <w:rsid w:val="00F640A1"/>
    <w:rsid w:val="00F642BF"/>
    <w:rsid w:val="00F6497F"/>
    <w:rsid w:val="00F64AC4"/>
    <w:rsid w:val="00F6586C"/>
    <w:rsid w:val="00F6591B"/>
    <w:rsid w:val="00F65D35"/>
    <w:rsid w:val="00F66A90"/>
    <w:rsid w:val="00F71D38"/>
    <w:rsid w:val="00F72533"/>
    <w:rsid w:val="00F7356C"/>
    <w:rsid w:val="00F73E2F"/>
    <w:rsid w:val="00F7589A"/>
    <w:rsid w:val="00F80B75"/>
    <w:rsid w:val="00F8230A"/>
    <w:rsid w:val="00F82F8C"/>
    <w:rsid w:val="00F830F0"/>
    <w:rsid w:val="00F83AC7"/>
    <w:rsid w:val="00F83DFA"/>
    <w:rsid w:val="00F83F2A"/>
    <w:rsid w:val="00F844AE"/>
    <w:rsid w:val="00F84811"/>
    <w:rsid w:val="00F85247"/>
    <w:rsid w:val="00F85879"/>
    <w:rsid w:val="00F85BB8"/>
    <w:rsid w:val="00F866BC"/>
    <w:rsid w:val="00F8768D"/>
    <w:rsid w:val="00F87EAF"/>
    <w:rsid w:val="00F9011E"/>
    <w:rsid w:val="00F902F1"/>
    <w:rsid w:val="00F906A0"/>
    <w:rsid w:val="00F90701"/>
    <w:rsid w:val="00F91183"/>
    <w:rsid w:val="00F914E8"/>
    <w:rsid w:val="00F91A7D"/>
    <w:rsid w:val="00F91AEA"/>
    <w:rsid w:val="00F91F7A"/>
    <w:rsid w:val="00F9211B"/>
    <w:rsid w:val="00F92521"/>
    <w:rsid w:val="00F932AC"/>
    <w:rsid w:val="00F93446"/>
    <w:rsid w:val="00F93454"/>
    <w:rsid w:val="00F93A29"/>
    <w:rsid w:val="00F94247"/>
    <w:rsid w:val="00F94276"/>
    <w:rsid w:val="00F94774"/>
    <w:rsid w:val="00F94CD3"/>
    <w:rsid w:val="00F9574D"/>
    <w:rsid w:val="00F96597"/>
    <w:rsid w:val="00F96914"/>
    <w:rsid w:val="00F96D97"/>
    <w:rsid w:val="00F96FB7"/>
    <w:rsid w:val="00F97386"/>
    <w:rsid w:val="00F97623"/>
    <w:rsid w:val="00F9780B"/>
    <w:rsid w:val="00FA0971"/>
    <w:rsid w:val="00FA0ECB"/>
    <w:rsid w:val="00FA1281"/>
    <w:rsid w:val="00FA12DD"/>
    <w:rsid w:val="00FA2546"/>
    <w:rsid w:val="00FA26DF"/>
    <w:rsid w:val="00FA2FC9"/>
    <w:rsid w:val="00FA30DC"/>
    <w:rsid w:val="00FA31F8"/>
    <w:rsid w:val="00FA35AB"/>
    <w:rsid w:val="00FA36A6"/>
    <w:rsid w:val="00FA3E3E"/>
    <w:rsid w:val="00FA4915"/>
    <w:rsid w:val="00FA5583"/>
    <w:rsid w:val="00FA56F0"/>
    <w:rsid w:val="00FA6521"/>
    <w:rsid w:val="00FA663B"/>
    <w:rsid w:val="00FB09B5"/>
    <w:rsid w:val="00FB0BB4"/>
    <w:rsid w:val="00FB15A6"/>
    <w:rsid w:val="00FB193C"/>
    <w:rsid w:val="00FB23F4"/>
    <w:rsid w:val="00FB258A"/>
    <w:rsid w:val="00FB27C6"/>
    <w:rsid w:val="00FB3063"/>
    <w:rsid w:val="00FB32A1"/>
    <w:rsid w:val="00FB3823"/>
    <w:rsid w:val="00FB3AB8"/>
    <w:rsid w:val="00FB433E"/>
    <w:rsid w:val="00FB4405"/>
    <w:rsid w:val="00FB48AE"/>
    <w:rsid w:val="00FB4D6F"/>
    <w:rsid w:val="00FB4EF0"/>
    <w:rsid w:val="00FB5904"/>
    <w:rsid w:val="00FB5F9C"/>
    <w:rsid w:val="00FB6182"/>
    <w:rsid w:val="00FB67F1"/>
    <w:rsid w:val="00FB763E"/>
    <w:rsid w:val="00FB7BDA"/>
    <w:rsid w:val="00FC0610"/>
    <w:rsid w:val="00FC0CC3"/>
    <w:rsid w:val="00FC0D9C"/>
    <w:rsid w:val="00FC14C1"/>
    <w:rsid w:val="00FC15F8"/>
    <w:rsid w:val="00FC18B0"/>
    <w:rsid w:val="00FC1923"/>
    <w:rsid w:val="00FC2AE0"/>
    <w:rsid w:val="00FC3981"/>
    <w:rsid w:val="00FC398D"/>
    <w:rsid w:val="00FC4BC5"/>
    <w:rsid w:val="00FC53DB"/>
    <w:rsid w:val="00FC5D88"/>
    <w:rsid w:val="00FC643D"/>
    <w:rsid w:val="00FC6F76"/>
    <w:rsid w:val="00FC7DE6"/>
    <w:rsid w:val="00FD16B3"/>
    <w:rsid w:val="00FD16C7"/>
    <w:rsid w:val="00FD17EF"/>
    <w:rsid w:val="00FD1D92"/>
    <w:rsid w:val="00FD243A"/>
    <w:rsid w:val="00FD2C69"/>
    <w:rsid w:val="00FD36BA"/>
    <w:rsid w:val="00FD53CB"/>
    <w:rsid w:val="00FD641F"/>
    <w:rsid w:val="00FD68EB"/>
    <w:rsid w:val="00FD7B63"/>
    <w:rsid w:val="00FD7F2B"/>
    <w:rsid w:val="00FE09D2"/>
    <w:rsid w:val="00FE2E0C"/>
    <w:rsid w:val="00FE3780"/>
    <w:rsid w:val="00FE37CF"/>
    <w:rsid w:val="00FE3E78"/>
    <w:rsid w:val="00FE493A"/>
    <w:rsid w:val="00FE5A05"/>
    <w:rsid w:val="00FE6030"/>
    <w:rsid w:val="00FE6603"/>
    <w:rsid w:val="00FE67BF"/>
    <w:rsid w:val="00FE6D01"/>
    <w:rsid w:val="00FE6D50"/>
    <w:rsid w:val="00FE6F84"/>
    <w:rsid w:val="00FE7459"/>
    <w:rsid w:val="00FF174B"/>
    <w:rsid w:val="00FF1EAF"/>
    <w:rsid w:val="00FF2157"/>
    <w:rsid w:val="00FF221B"/>
    <w:rsid w:val="00FF2B47"/>
    <w:rsid w:val="00FF44A8"/>
    <w:rsid w:val="00FF4B80"/>
    <w:rsid w:val="00FF5024"/>
    <w:rsid w:val="00FF539B"/>
    <w:rsid w:val="00FF556B"/>
    <w:rsid w:val="00FF5F47"/>
    <w:rsid w:val="00FF654E"/>
    <w:rsid w:val="00FF7004"/>
    <w:rsid w:val="010A4D4B"/>
    <w:rsid w:val="01240C25"/>
    <w:rsid w:val="014596C3"/>
    <w:rsid w:val="056C2EA4"/>
    <w:rsid w:val="05FF3671"/>
    <w:rsid w:val="073C7CB2"/>
    <w:rsid w:val="07BEC43F"/>
    <w:rsid w:val="09C960CB"/>
    <w:rsid w:val="0A13D135"/>
    <w:rsid w:val="0B3F0DEB"/>
    <w:rsid w:val="0B62CFAE"/>
    <w:rsid w:val="0C676908"/>
    <w:rsid w:val="0C897D76"/>
    <w:rsid w:val="0D3CAB06"/>
    <w:rsid w:val="0E254DD7"/>
    <w:rsid w:val="0E684175"/>
    <w:rsid w:val="0EBFA1AB"/>
    <w:rsid w:val="0F07ADE2"/>
    <w:rsid w:val="10981D15"/>
    <w:rsid w:val="11831CB4"/>
    <w:rsid w:val="139312CE"/>
    <w:rsid w:val="13950850"/>
    <w:rsid w:val="140EF79B"/>
    <w:rsid w:val="144B93BF"/>
    <w:rsid w:val="15389622"/>
    <w:rsid w:val="16A5B516"/>
    <w:rsid w:val="17B15EF9"/>
    <w:rsid w:val="1883BC51"/>
    <w:rsid w:val="18CF0029"/>
    <w:rsid w:val="18E268BE"/>
    <w:rsid w:val="190C9920"/>
    <w:rsid w:val="1AAC69C3"/>
    <w:rsid w:val="1B8EAF49"/>
    <w:rsid w:val="1BECCE12"/>
    <w:rsid w:val="1C4F7BFE"/>
    <w:rsid w:val="1D2A7FAA"/>
    <w:rsid w:val="1E14FFE4"/>
    <w:rsid w:val="1E94BFFD"/>
    <w:rsid w:val="1EC6500B"/>
    <w:rsid w:val="1F1EF0A0"/>
    <w:rsid w:val="1F4FB204"/>
    <w:rsid w:val="1F500AB6"/>
    <w:rsid w:val="1FC8F1BB"/>
    <w:rsid w:val="2066BF86"/>
    <w:rsid w:val="20C1E97A"/>
    <w:rsid w:val="20F845FF"/>
    <w:rsid w:val="2117D27F"/>
    <w:rsid w:val="214CA0A6"/>
    <w:rsid w:val="218C57D9"/>
    <w:rsid w:val="22AD47B6"/>
    <w:rsid w:val="2515B16F"/>
    <w:rsid w:val="259EDABF"/>
    <w:rsid w:val="26576ADC"/>
    <w:rsid w:val="27EAA614"/>
    <w:rsid w:val="2829A0E1"/>
    <w:rsid w:val="297A1DA1"/>
    <w:rsid w:val="2A20B8E0"/>
    <w:rsid w:val="2A242EE0"/>
    <w:rsid w:val="2A592385"/>
    <w:rsid w:val="2AF312B2"/>
    <w:rsid w:val="2B2246D6"/>
    <w:rsid w:val="2BB1EA9D"/>
    <w:rsid w:val="2CD1895D"/>
    <w:rsid w:val="2D758E7C"/>
    <w:rsid w:val="2D90C447"/>
    <w:rsid w:val="2D9782DD"/>
    <w:rsid w:val="2DCC6E5B"/>
    <w:rsid w:val="2E7AF0ED"/>
    <w:rsid w:val="2F930526"/>
    <w:rsid w:val="2FCA21F5"/>
    <w:rsid w:val="30D5B3F5"/>
    <w:rsid w:val="31661D74"/>
    <w:rsid w:val="3248FF9F"/>
    <w:rsid w:val="3307D78A"/>
    <w:rsid w:val="3342AD59"/>
    <w:rsid w:val="33F26A70"/>
    <w:rsid w:val="343304BF"/>
    <w:rsid w:val="3657B6EB"/>
    <w:rsid w:val="373ACDBB"/>
    <w:rsid w:val="3898A82E"/>
    <w:rsid w:val="38F82C5F"/>
    <w:rsid w:val="3929CD08"/>
    <w:rsid w:val="3944E242"/>
    <w:rsid w:val="3C6434C7"/>
    <w:rsid w:val="3C943C40"/>
    <w:rsid w:val="3E5CAE01"/>
    <w:rsid w:val="3FF2093C"/>
    <w:rsid w:val="44C34465"/>
    <w:rsid w:val="44F782C1"/>
    <w:rsid w:val="4627EA76"/>
    <w:rsid w:val="46FEA716"/>
    <w:rsid w:val="49678841"/>
    <w:rsid w:val="4BC08D73"/>
    <w:rsid w:val="4BCAF575"/>
    <w:rsid w:val="4CADB90E"/>
    <w:rsid w:val="4D2CB326"/>
    <w:rsid w:val="4DFAD4A5"/>
    <w:rsid w:val="4FE559D0"/>
    <w:rsid w:val="505D755F"/>
    <w:rsid w:val="518713E6"/>
    <w:rsid w:val="52764DEA"/>
    <w:rsid w:val="54A8FC75"/>
    <w:rsid w:val="54BA739A"/>
    <w:rsid w:val="56CABEA5"/>
    <w:rsid w:val="570F455A"/>
    <w:rsid w:val="5799CB19"/>
    <w:rsid w:val="58C7AD47"/>
    <w:rsid w:val="5906E522"/>
    <w:rsid w:val="5908AE63"/>
    <w:rsid w:val="59C2CEA9"/>
    <w:rsid w:val="5C108E48"/>
    <w:rsid w:val="5C5405CB"/>
    <w:rsid w:val="5E041406"/>
    <w:rsid w:val="5F367E91"/>
    <w:rsid w:val="60D6C571"/>
    <w:rsid w:val="60F8A06B"/>
    <w:rsid w:val="613A7618"/>
    <w:rsid w:val="618549D6"/>
    <w:rsid w:val="61E24AD4"/>
    <w:rsid w:val="6261C8BC"/>
    <w:rsid w:val="634DC8C4"/>
    <w:rsid w:val="650E7979"/>
    <w:rsid w:val="650FD82A"/>
    <w:rsid w:val="65CBFFFC"/>
    <w:rsid w:val="66C47B01"/>
    <w:rsid w:val="6704C893"/>
    <w:rsid w:val="67BD7543"/>
    <w:rsid w:val="67D6E1E4"/>
    <w:rsid w:val="6854CD81"/>
    <w:rsid w:val="694D110E"/>
    <w:rsid w:val="6954B5DF"/>
    <w:rsid w:val="6AF0DDBB"/>
    <w:rsid w:val="6CD374DD"/>
    <w:rsid w:val="7040654E"/>
    <w:rsid w:val="711B9239"/>
    <w:rsid w:val="71FD4A5F"/>
    <w:rsid w:val="72FE2FAC"/>
    <w:rsid w:val="7436DDFB"/>
    <w:rsid w:val="74387D25"/>
    <w:rsid w:val="74ACB438"/>
    <w:rsid w:val="757B7A47"/>
    <w:rsid w:val="76C6D271"/>
    <w:rsid w:val="775D460C"/>
    <w:rsid w:val="77C9F6CC"/>
    <w:rsid w:val="782172C1"/>
    <w:rsid w:val="797756F4"/>
    <w:rsid w:val="7988CBC9"/>
    <w:rsid w:val="7ADF005E"/>
    <w:rsid w:val="7B49B08C"/>
    <w:rsid w:val="7D242749"/>
    <w:rsid w:val="7DBF4F95"/>
    <w:rsid w:val="7DD8963D"/>
    <w:rsid w:val="7E631E4F"/>
    <w:rsid w:val="7E93672A"/>
    <w:rsid w:val="7FBFC119"/>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2344B5DE"/>
  <w15:docId w15:val="{E3A972E5-6B86-4FCE-8079-AABF3DE80C1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09DA"/>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6122BA"/>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n-GB"/>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US"/>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uiPriority w:val="99"/>
    <w:semiHidden/>
    <w:rsid w:val="007E09DA"/>
    <w:rPr>
      <w:sz w:val="16"/>
    </w:rPr>
  </w:style>
  <w:style w:type="paragraph" w:styleId="CommentText">
    <w:name w:val="annotation text"/>
    <w:basedOn w:val="Normal"/>
    <w:link w:val="CommentTextChar"/>
    <w:uiPriority w:val="99"/>
    <w:rsid w:val="007E09DA"/>
    <w:pPr>
      <w:spacing w:after="120" w:line="240" w:lineRule="exact"/>
    </w:pPr>
  </w:style>
  <w:style w:type="character" w:customStyle="1" w:styleId="CommentTextChar">
    <w:name w:val="Comment Text Char"/>
    <w:basedOn w:val="DefaultParagraphFont"/>
    <w:link w:val="CommentText"/>
    <w:uiPriority w:val="99"/>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n-GB"/>
    </w:rPr>
  </w:style>
  <w:style w:type="character" w:styleId="FollowedHyperlink">
    <w:name w:val="FollowedHyperlink"/>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link w:val="BVIfnrChar"/>
    <w:uiPriority w:val="99"/>
    <w:qFormat/>
    <w:rsid w:val="00427D21"/>
    <w:rPr>
      <w:sz w:val="22"/>
      <w:u w:val="none"/>
      <w:vertAlign w:val="superscript"/>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qFormat/>
    <w:rsid w:val="007E09DA"/>
    <w:pPr>
      <w:keepLines/>
      <w:spacing w:after="60"/>
      <w:ind w:firstLine="720"/>
    </w:pPr>
    <w:rPr>
      <w:sz w:val="18"/>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6122BA"/>
    <w:rPr>
      <w:rFonts w:ascii="Times New Roman" w:eastAsia="Times New Roman" w:hAnsi="Times New Roman" w:cs="Times New Roman"/>
      <w:b/>
      <w:bCs/>
      <w:iCs/>
      <w:sz w:val="22"/>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qFormat/>
    <w:rsid w:val="003513D4"/>
    <w:pPr>
      <w:spacing w:before="120" w:after="120"/>
    </w:pPr>
    <w:rPr>
      <w:snapToGrid w:val="0"/>
      <w:szCs w:val="18"/>
    </w:rPr>
  </w:style>
  <w:style w:type="paragraph" w:customStyle="1" w:styleId="Para2">
    <w:name w:val="Para2"/>
    <w:basedOn w:val="Para1"/>
    <w:rsid w:val="007E09DA"/>
    <w:p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jc w:val="left"/>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semiHidden/>
    <w:rsid w:val="007E09DA"/>
    <w:pPr>
      <w:ind w:left="720" w:hanging="720"/>
    </w:pPr>
    <w:rPr>
      <w:caps/>
    </w:rPr>
  </w:style>
  <w:style w:type="paragraph" w:styleId="TOC2">
    <w:name w:val="toc 2"/>
    <w:basedOn w:val="Normal"/>
    <w:next w:val="Normal"/>
    <w:autoRedefine/>
    <w:semiHidden/>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rsid w:val="00172AF6"/>
    <w:rPr>
      <w:color w:val="0000FF"/>
      <w:sz w:val="18"/>
      <w:u w:val="single"/>
    </w:rPr>
  </w:style>
  <w:style w:type="character" w:customStyle="1" w:styleId="Para1Char">
    <w:name w:val="Para1 Char"/>
    <w:link w:val="Para1"/>
    <w:qFormat/>
    <w:locked/>
    <w:rsid w:val="003513D4"/>
    <w:rPr>
      <w:rFonts w:ascii="Times New Roman" w:eastAsia="Times New Roma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link w:val="ListParagraphChar"/>
    <w:uiPriority w:val="34"/>
    <w:qFormat/>
    <w:rsid w:val="0093169E"/>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paragraph" w:customStyle="1" w:styleId="BVIfnrChar">
    <w:name w:val="BVI fnr Char"/>
    <w:aliases w:val=" BVI fnr Car Car Char,BVI fnr Car Char, BVI fnr Car Car Car Car Char Char,BVI fnr Car Car Char,BVI fnr Car Car Car Car Char, BVI fnr Car Char, BVI fnr Car Car Car Char, BVI fnr Car Car Car Car Car Char,BVI fnr Car Car Car Char"/>
    <w:basedOn w:val="Normal"/>
    <w:link w:val="FootnoteReference"/>
    <w:uiPriority w:val="99"/>
    <w:rsid w:val="00F83AC7"/>
    <w:pPr>
      <w:spacing w:after="160" w:line="240" w:lineRule="exact"/>
      <w:jc w:val="left"/>
    </w:pPr>
    <w:rPr>
      <w:rFonts w:asciiTheme="minorHAnsi" w:eastAsiaTheme="minorEastAsia" w:hAnsiTheme="minorHAnsi" w:cstheme="minorBidi"/>
      <w:vertAlign w:val="superscript"/>
      <w:lang w:val="fr-CA"/>
    </w:rPr>
  </w:style>
  <w:style w:type="paragraph" w:customStyle="1" w:styleId="CBD-Para">
    <w:name w:val="CBD-Para"/>
    <w:basedOn w:val="Normal"/>
    <w:link w:val="CBD-ParaCharChar"/>
    <w:uiPriority w:val="99"/>
    <w:rsid w:val="00BA4E49"/>
    <w:pPr>
      <w:keepLines/>
      <w:numPr>
        <w:numId w:val="5"/>
      </w:numPr>
      <w:spacing w:before="120" w:after="120"/>
    </w:pPr>
    <w:rPr>
      <w:szCs w:val="22"/>
      <w:lang w:val="en-US"/>
    </w:rPr>
  </w:style>
  <w:style w:type="character" w:customStyle="1" w:styleId="CBD-ParaCharChar">
    <w:name w:val="CBD-Para Char Char"/>
    <w:link w:val="CBD-Para"/>
    <w:uiPriority w:val="99"/>
    <w:locked/>
    <w:rsid w:val="00BA4E49"/>
    <w:rPr>
      <w:rFonts w:ascii="Times New Roman" w:eastAsia="Times New Roman" w:hAnsi="Times New Roman" w:cs="Times New Roman"/>
      <w:sz w:val="22"/>
      <w:szCs w:val="22"/>
      <w:lang w:val="en-US"/>
    </w:rPr>
  </w:style>
  <w:style w:type="character" w:customStyle="1" w:styleId="Link">
    <w:name w:val="Link"/>
    <w:rsid w:val="00CA5CCE"/>
    <w:rPr>
      <w:color w:val="0000FF"/>
      <w:sz w:val="18"/>
      <w:szCs w:val="18"/>
      <w:u w:val="single" w:color="0000FF"/>
    </w:rPr>
  </w:style>
  <w:style w:type="character" w:styleId="UnresolvedMention">
    <w:name w:val="Unresolved Mention"/>
    <w:basedOn w:val="DefaultParagraphFont"/>
    <w:uiPriority w:val="99"/>
    <w:semiHidden/>
    <w:unhideWhenUsed/>
    <w:rsid w:val="008D62CB"/>
    <w:rPr>
      <w:color w:val="605E5C"/>
      <w:shd w:val="clear" w:color="auto" w:fill="E1DFDD"/>
    </w:rPr>
  </w:style>
  <w:style w:type="character" w:customStyle="1" w:styleId="ListParagraphChar">
    <w:name w:val="List Paragraph Char"/>
    <w:basedOn w:val="DefaultParagraphFont"/>
    <w:link w:val="ListParagraph"/>
    <w:uiPriority w:val="34"/>
    <w:qFormat/>
    <w:rsid w:val="00891788"/>
    <w:rPr>
      <w:rFonts w:ascii="Times New Roman" w:eastAsia="Times New Roman" w:hAnsi="Times New Roman" w:cs="Times New Roman"/>
      <w:sz w:val="22"/>
      <w:lang w:val="en-GB"/>
    </w:rPr>
  </w:style>
  <w:style w:type="paragraph" w:styleId="Revision">
    <w:name w:val="Revision"/>
    <w:hidden/>
    <w:uiPriority w:val="99"/>
    <w:semiHidden/>
    <w:rsid w:val="001B1CAE"/>
    <w:rPr>
      <w:rFonts w:ascii="Times New Roman" w:eastAsia="Times New Roman" w:hAnsi="Times New Roman" w:cs="Times New Roman"/>
      <w:sz w:val="22"/>
      <w:lang w:val="en-GB"/>
    </w:rPr>
  </w:style>
  <w:style w:type="paragraph" w:styleId="CommentSubject">
    <w:name w:val="annotation subject"/>
    <w:basedOn w:val="CommentText"/>
    <w:next w:val="CommentText"/>
    <w:link w:val="CommentSubjectChar"/>
    <w:uiPriority w:val="99"/>
    <w:semiHidden/>
    <w:unhideWhenUsed/>
    <w:rsid w:val="000B5B97"/>
    <w:pPr>
      <w:spacing w:after="0" w:line="240" w:lineRule="auto"/>
    </w:pPr>
    <w:rPr>
      <w:b/>
      <w:bCs/>
      <w:sz w:val="20"/>
      <w:szCs w:val="20"/>
    </w:rPr>
  </w:style>
  <w:style w:type="character" w:customStyle="1" w:styleId="CommentSubjectChar">
    <w:name w:val="Comment Subject Char"/>
    <w:basedOn w:val="CommentTextChar"/>
    <w:link w:val="CommentSubject"/>
    <w:uiPriority w:val="99"/>
    <w:semiHidden/>
    <w:rsid w:val="000B5B97"/>
    <w:rPr>
      <w:rFonts w:ascii="Times New Roman" w:eastAsia="Times New Roman" w:hAnsi="Times New Roman" w:cs="Times New Roman"/>
      <w:b/>
      <w:bCs/>
      <w:sz w:val="20"/>
      <w:szCs w:val="20"/>
      <w:lang w:val="en-GB"/>
    </w:rPr>
  </w:style>
  <w:style w:type="character" w:customStyle="1" w:styleId="normaltextrun">
    <w:name w:val="normaltextrun"/>
    <w:basedOn w:val="DefaultParagraphFont"/>
    <w:rsid w:val="00D9051E"/>
  </w:style>
  <w:style w:type="character" w:customStyle="1" w:styleId="eop">
    <w:name w:val="eop"/>
    <w:basedOn w:val="DefaultParagraphFont"/>
    <w:rsid w:val="00D9051E"/>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9614970">
      <w:bodyDiv w:val="1"/>
      <w:marLeft w:val="0"/>
      <w:marRight w:val="0"/>
      <w:marTop w:val="0"/>
      <w:marBottom w:val="0"/>
      <w:divBdr>
        <w:top w:val="none" w:sz="0" w:space="0" w:color="auto"/>
        <w:left w:val="none" w:sz="0" w:space="0" w:color="auto"/>
        <w:bottom w:val="none" w:sz="0" w:space="0" w:color="auto"/>
        <w:right w:val="none" w:sz="0" w:space="0" w:color="auto"/>
      </w:divBdr>
    </w:div>
    <w:div w:id="883912101">
      <w:bodyDiv w:val="1"/>
      <w:marLeft w:val="0"/>
      <w:marRight w:val="0"/>
      <w:marTop w:val="0"/>
      <w:marBottom w:val="0"/>
      <w:divBdr>
        <w:top w:val="none" w:sz="0" w:space="0" w:color="auto"/>
        <w:left w:val="none" w:sz="0" w:space="0" w:color="auto"/>
        <w:bottom w:val="none" w:sz="0" w:space="0" w:color="auto"/>
        <w:right w:val="none" w:sz="0" w:space="0" w:color="auto"/>
      </w:divBdr>
    </w:div>
    <w:div w:id="2015573638">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abs/text/articles/?sec=abs-22" TargetMode="Externa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hyperlink" Target="https://www.cbd.int/doc/decisions/np-mop-04/np-mop-04-dec-07-en.docx"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www.cbd.int/conferences/2021-2022/np-mop-04/documents" TargetMode="External"/><Relationship Id="rId20" Type="http://schemas.openxmlformats.org/officeDocument/2006/relationships/hyperlink" Target="https://www.cbd.int/decisions/cop/?m=cop-15"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yperlink" Target="https://www.cbd.int/doc/decisions/np-mop-04/np-mop-04-dec-07-en.pdf" TargetMode="External"/><Relationship Id="rId23"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yperlink" Target="https://www.cbd.int/decisions/np-mop/?m=np-mop-01"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emf"/><Relationship Id="rId22" Type="http://schemas.openxmlformats.org/officeDocument/2006/relationships/header" Target="header2.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oc/decisions/np-mop-03/np-mop-03-dec-01-en.pdf" TargetMode="External"/><Relationship Id="rId2" Type="http://schemas.openxmlformats.org/officeDocument/2006/relationships/hyperlink" Target="https://www.cbd.int/doc/c/ab42/b18d/d37f17f12c7172b5be4dd581/sbi-03-inf-01-en.pdf" TargetMode="External"/><Relationship Id="rId1" Type="http://schemas.openxmlformats.org/officeDocument/2006/relationships/hyperlink" Target="https://www.cbd.int/doc/c/0fde/044f/c816d5af7bfbd6bbb80f8d45/sbi-03-16-en.pdf" TargetMode="External"/><Relationship Id="rId6" Type="http://schemas.openxmlformats.org/officeDocument/2006/relationships/hyperlink" Target="https://unsdg.un.org/sites/default/files/UNDG-UNDAF-Companion-Pieces-7-Theory-of-Change.pdf" TargetMode="External"/><Relationship Id="rId5" Type="http://schemas.openxmlformats.org/officeDocument/2006/relationships/hyperlink" Target="https://www.cbd.int/doc/decisions/cop-15/cop-15-dec-11-en.pdf" TargetMode="External"/><Relationship Id="rId4" Type="http://schemas.openxmlformats.org/officeDocument/2006/relationships/hyperlink" Target="https://www.cbd.int/doc/c/e7a5/a5db/0e3c915022265bc12136e8e7/sbi-03-07-add1-en.doc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PlaceholderText"/>
            </w:rPr>
            <w:t>[Subject]</w:t>
          </w:r>
        </w:p>
      </w:docPartBody>
    </w:docPart>
    <w:docPart>
      <w:docPartPr>
        <w:name w:val="9E64A1B551BC4D48B19DB33F17A999C0"/>
        <w:category>
          <w:name w:val="General"/>
          <w:gallery w:val="placeholder"/>
        </w:category>
        <w:types>
          <w:type w:val="bbPlcHdr"/>
        </w:types>
        <w:behaviors>
          <w:behavior w:val="content"/>
        </w:behaviors>
        <w:guid w:val="{A97503CA-196A-4545-A30F-592581E2E56B}"/>
      </w:docPartPr>
      <w:docPartBody>
        <w:p w:rsidR="0098642F" w:rsidRDefault="008C6619">
          <w:r w:rsidRPr="006D0F48">
            <w:rPr>
              <w:rStyle w:val="PlaceholderText"/>
            </w:rPr>
            <w:t>[Subject]</w:t>
          </w:r>
        </w:p>
      </w:docPartBody>
    </w:docPart>
    <w:docPart>
      <w:docPartPr>
        <w:name w:val="996A8EFF0BE541A39B77D102FCF996AD"/>
        <w:category>
          <w:name w:val="General"/>
          <w:gallery w:val="placeholder"/>
        </w:category>
        <w:types>
          <w:type w:val="bbPlcHdr"/>
        </w:types>
        <w:behaviors>
          <w:behavior w:val="content"/>
        </w:behaviors>
        <w:guid w:val="{0833F3B9-89CC-40D1-873C-8F0499452C17}"/>
      </w:docPartPr>
      <w:docPartBody>
        <w:p w:rsidR="0079200D" w:rsidRDefault="00CB1475" w:rsidP="00CB1475">
          <w:pPr>
            <w:pStyle w:val="996A8EFF0BE541A39B77D102FCF996AD"/>
          </w:pPr>
          <w:r w:rsidRPr="007E02EB">
            <w:rPr>
              <w:rStyle w:val="PlaceholderText"/>
            </w:rPr>
            <w:t>[Publish Date]</w:t>
          </w:r>
        </w:p>
      </w:docPartBody>
    </w:docPart>
    <w:docPart>
      <w:docPartPr>
        <w:name w:val="7918E102A29243ECBA584FC9B9D3220E"/>
        <w:category>
          <w:name w:val="General"/>
          <w:gallery w:val="placeholder"/>
        </w:category>
        <w:types>
          <w:type w:val="bbPlcHdr"/>
        </w:types>
        <w:behaviors>
          <w:behavior w:val="content"/>
        </w:behaviors>
        <w:guid w:val="{5EBCD2A3-2AA6-4723-BF5A-4774AB7093C5}"/>
      </w:docPartPr>
      <w:docPartBody>
        <w:p w:rsidR="0079200D" w:rsidRDefault="00CB1475" w:rsidP="00CB1475">
          <w:pPr>
            <w:pStyle w:val="7918E102A29243ECBA584FC9B9D3220E"/>
          </w:pPr>
          <w:r w:rsidRPr="007E02EB">
            <w:rPr>
              <w:rStyle w:val="PlaceholderText"/>
            </w:rPr>
            <w:t>[Status]</w:t>
          </w:r>
        </w:p>
      </w:docPartBody>
    </w:docPart>
    <w:docPart>
      <w:docPartPr>
        <w:name w:val="C15509B8F06D4A418B0A57DCC015A12E"/>
        <w:category>
          <w:name w:val="General"/>
          <w:gallery w:val="placeholder"/>
        </w:category>
        <w:types>
          <w:type w:val="bbPlcHdr"/>
        </w:types>
        <w:behaviors>
          <w:behavior w:val="content"/>
        </w:behaviors>
        <w:guid w:val="{F633FFFD-D225-4097-A294-642B4F6F1A44}"/>
      </w:docPartPr>
      <w:docPartBody>
        <w:p w:rsidR="00A23C94" w:rsidRDefault="00B07844">
          <w:pPr>
            <w:pStyle w:val="C15509B8F06D4A418B0A57DCC015A12E"/>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altName w:val="Courier New"/>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001D21"/>
    <w:rsid w:val="00012F47"/>
    <w:rsid w:val="0011769A"/>
    <w:rsid w:val="00180218"/>
    <w:rsid w:val="00193F54"/>
    <w:rsid w:val="001B2473"/>
    <w:rsid w:val="00245ECD"/>
    <w:rsid w:val="00395483"/>
    <w:rsid w:val="003A1697"/>
    <w:rsid w:val="003C1C1F"/>
    <w:rsid w:val="0046422C"/>
    <w:rsid w:val="004760CF"/>
    <w:rsid w:val="004B2F28"/>
    <w:rsid w:val="004C6107"/>
    <w:rsid w:val="004E092F"/>
    <w:rsid w:val="004E0A62"/>
    <w:rsid w:val="00500A2B"/>
    <w:rsid w:val="0058288D"/>
    <w:rsid w:val="005A6CC6"/>
    <w:rsid w:val="00647D09"/>
    <w:rsid w:val="00665C6B"/>
    <w:rsid w:val="006801B3"/>
    <w:rsid w:val="0079200D"/>
    <w:rsid w:val="007B6F8C"/>
    <w:rsid w:val="00810A55"/>
    <w:rsid w:val="008C6619"/>
    <w:rsid w:val="008D420E"/>
    <w:rsid w:val="008E0B3F"/>
    <w:rsid w:val="0098642F"/>
    <w:rsid w:val="009B2CEE"/>
    <w:rsid w:val="00A23C94"/>
    <w:rsid w:val="00B07844"/>
    <w:rsid w:val="00B15802"/>
    <w:rsid w:val="00BC504C"/>
    <w:rsid w:val="00C66CD8"/>
    <w:rsid w:val="00C8104B"/>
    <w:rsid w:val="00CB1475"/>
    <w:rsid w:val="00D31D12"/>
    <w:rsid w:val="00DF07AE"/>
    <w:rsid w:val="00E11201"/>
    <w:rsid w:val="00F01224"/>
    <w:rsid w:val="00F74B87"/>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67"/>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67"/>
    <w:rsid w:val="00C66CD8"/>
    <w:rPr>
      <w:color w:val="808080"/>
    </w:rPr>
  </w:style>
  <w:style w:type="paragraph" w:customStyle="1" w:styleId="996A8EFF0BE541A39B77D102FCF996AD">
    <w:name w:val="996A8EFF0BE541A39B77D102FCF996AD"/>
    <w:rsid w:val="00CB1475"/>
  </w:style>
  <w:style w:type="paragraph" w:customStyle="1" w:styleId="7918E102A29243ECBA584FC9B9D3220E">
    <w:name w:val="7918E102A29243ECBA584FC9B9D3220E"/>
    <w:rsid w:val="00CB1475"/>
  </w:style>
  <w:style w:type="paragraph" w:customStyle="1" w:styleId="C15509B8F06D4A418B0A57DCC015A12E">
    <w:name w:val="C15509B8F06D4A418B0A57DCC015A12E"/>
    <w:pPr>
      <w:spacing w:after="160" w:line="259" w:lineRule="auto"/>
    </w:pPr>
    <w:rPr>
      <w:kern w:val="2"/>
      <w:lang w:eastAsia="zh-CN"/>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2023-05-31T00:00:00</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SharedWithUsers xmlns="13ad741f-c0db-4e29-b5a6-03b4a1bc18ba">
      <UserInfo>
        <DisplayName>MEA-CBD-Nagoya Members</DisplayName>
        <AccountId>7</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6" ma:contentTypeDescription="Create a new document." ma:contentTypeScope="" ma:versionID="c4c16e1197cbe4f6532fc82c1f1e71e6">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0ec9788a2d0b4eb663de8bd5a6a0cb9f"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 ds:uri="13ad741f-c0db-4e29-b5a6-03b4a1bc18ba"/>
  </ds:schemaRefs>
</ds:datastoreItem>
</file>

<file path=customXml/itemProps3.xml><?xml version="1.0" encoding="utf-8"?>
<ds:datastoreItem xmlns:ds="http://schemas.openxmlformats.org/officeDocument/2006/customXml" ds:itemID="{B43E5352-5AE4-4BF6-8ECE-730E279743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86EC438F-7FE0-446A-82E5-99199C107AE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4</TotalTime>
  <Pages>18</Pages>
  <Words>8532</Words>
  <Characters>48637</Characters>
  <Application>Microsoft Office Word</Application>
  <DocSecurity>0</DocSecurity>
  <Lines>405</Lines>
  <Paragraphs>114</Paragraphs>
  <ScaleCrop>false</ScaleCrop>
  <HeadingPairs>
    <vt:vector size="2" baseType="variant">
      <vt:variant>
        <vt:lpstr>Title</vt:lpstr>
      </vt:variant>
      <vt:variant>
        <vt:i4>1</vt:i4>
      </vt:variant>
    </vt:vector>
  </HeadingPairs>
  <TitlesOfParts>
    <vt:vector size="1" baseType="lpstr">
      <vt:lpstr>First draft of the revised strategic framework for capacity-building and development to support the effective implementation of the nagoya protocol</vt:lpstr>
    </vt:vector>
  </TitlesOfParts>
  <Company>SCBD</Company>
  <LinksUpToDate>false</LinksUpToDate>
  <CharactersWithSpaces>57055</CharactersWithSpaces>
  <SharedDoc>false</SharedDoc>
  <HLinks>
    <vt:vector size="72" baseType="variant">
      <vt:variant>
        <vt:i4>2818085</vt:i4>
      </vt:variant>
      <vt:variant>
        <vt:i4>18</vt:i4>
      </vt:variant>
      <vt:variant>
        <vt:i4>0</vt:i4>
      </vt:variant>
      <vt:variant>
        <vt:i4>5</vt:i4>
      </vt:variant>
      <vt:variant>
        <vt:lpwstr>https://www.cbd.int/doc/c/e7a5/a5db/0e3c915022265bc12136e8e7/sbi-03-07-add1-en.docx</vt:lpwstr>
      </vt:variant>
      <vt:variant>
        <vt:lpwstr/>
      </vt:variant>
      <vt:variant>
        <vt:i4>7209057</vt:i4>
      </vt:variant>
      <vt:variant>
        <vt:i4>15</vt:i4>
      </vt:variant>
      <vt:variant>
        <vt:i4>0</vt:i4>
      </vt:variant>
      <vt:variant>
        <vt:i4>5</vt:i4>
      </vt:variant>
      <vt:variant>
        <vt:lpwstr>https://www.cbd.int/decisions/cop/?m=cop-15</vt:lpwstr>
      </vt:variant>
      <vt:variant>
        <vt:lpwstr/>
      </vt:variant>
      <vt:variant>
        <vt:i4>5439581</vt:i4>
      </vt:variant>
      <vt:variant>
        <vt:i4>12</vt:i4>
      </vt:variant>
      <vt:variant>
        <vt:i4>0</vt:i4>
      </vt:variant>
      <vt:variant>
        <vt:i4>5</vt:i4>
      </vt:variant>
      <vt:variant>
        <vt:lpwstr>https://www.cbd.int/decisions/np-mop/?m=np-mop-01</vt:lpwstr>
      </vt:variant>
      <vt:variant>
        <vt:lpwstr/>
      </vt:variant>
      <vt:variant>
        <vt:i4>1376327</vt:i4>
      </vt:variant>
      <vt:variant>
        <vt:i4>9</vt:i4>
      </vt:variant>
      <vt:variant>
        <vt:i4>0</vt:i4>
      </vt:variant>
      <vt:variant>
        <vt:i4>5</vt:i4>
      </vt:variant>
      <vt:variant>
        <vt:lpwstr>https://www.cbd.int/abs/text/articles/?sec=abs-22</vt:lpwstr>
      </vt:variant>
      <vt:variant>
        <vt:lpwstr/>
      </vt:variant>
      <vt:variant>
        <vt:i4>70</vt:i4>
      </vt:variant>
      <vt:variant>
        <vt:i4>4</vt:i4>
      </vt:variant>
      <vt:variant>
        <vt:i4>0</vt:i4>
      </vt:variant>
      <vt:variant>
        <vt:i4>5</vt:i4>
      </vt:variant>
      <vt:variant>
        <vt:lpwstr>https://www.cbd.int/doc/decisions/np-mop-04/np-mop-04-dec-07-en.docx</vt:lpwstr>
      </vt:variant>
      <vt:variant>
        <vt:lpwstr/>
      </vt:variant>
      <vt:variant>
        <vt:i4>5046361</vt:i4>
      </vt:variant>
      <vt:variant>
        <vt:i4>2</vt:i4>
      </vt:variant>
      <vt:variant>
        <vt:i4>0</vt:i4>
      </vt:variant>
      <vt:variant>
        <vt:i4>5</vt:i4>
      </vt:variant>
      <vt:variant>
        <vt:lpwstr>https://www.cbd.int/conferences/2021-2022/np-mop-04/documents</vt:lpwstr>
      </vt:variant>
      <vt:variant>
        <vt:lpwstr/>
      </vt:variant>
      <vt:variant>
        <vt:i4>5439581</vt:i4>
      </vt:variant>
      <vt:variant>
        <vt:i4>0</vt:i4>
      </vt:variant>
      <vt:variant>
        <vt:i4>0</vt:i4>
      </vt:variant>
      <vt:variant>
        <vt:i4>5</vt:i4>
      </vt:variant>
      <vt:variant>
        <vt:lpwstr>https://www.cbd.int/decisions/np-mop/?m=np-mop-04</vt:lpwstr>
      </vt:variant>
      <vt:variant>
        <vt:lpwstr/>
      </vt:variant>
      <vt:variant>
        <vt:i4>3735593</vt:i4>
      </vt:variant>
      <vt:variant>
        <vt:i4>12</vt:i4>
      </vt:variant>
      <vt:variant>
        <vt:i4>0</vt:i4>
      </vt:variant>
      <vt:variant>
        <vt:i4>5</vt:i4>
      </vt:variant>
      <vt:variant>
        <vt:lpwstr>https://unsdg.un.org/sites/default/files/UNDG-UNDAF-Companion-Pieces-7-Theory-of-Change.pdf</vt:lpwstr>
      </vt:variant>
      <vt:variant>
        <vt:lpwstr/>
      </vt:variant>
      <vt:variant>
        <vt:i4>983114</vt:i4>
      </vt:variant>
      <vt:variant>
        <vt:i4>9</vt:i4>
      </vt:variant>
      <vt:variant>
        <vt:i4>0</vt:i4>
      </vt:variant>
      <vt:variant>
        <vt:i4>5</vt:i4>
      </vt:variant>
      <vt:variant>
        <vt:lpwstr>https://www.cbd.int/doc/decisions/cop-15/cop-15-dec-11-en.pdf</vt:lpwstr>
      </vt:variant>
      <vt:variant>
        <vt:lpwstr/>
      </vt:variant>
      <vt:variant>
        <vt:i4>7667761</vt:i4>
      </vt:variant>
      <vt:variant>
        <vt:i4>6</vt:i4>
      </vt:variant>
      <vt:variant>
        <vt:i4>0</vt:i4>
      </vt:variant>
      <vt:variant>
        <vt:i4>5</vt:i4>
      </vt:variant>
      <vt:variant>
        <vt:lpwstr>https://www.cbd.int/doc/decisions/np-mop-03/np-mop-03-dec-01-en.pdf</vt:lpwstr>
      </vt:variant>
      <vt:variant>
        <vt:lpwstr/>
      </vt:variant>
      <vt:variant>
        <vt:i4>5636112</vt:i4>
      </vt:variant>
      <vt:variant>
        <vt:i4>3</vt:i4>
      </vt:variant>
      <vt:variant>
        <vt:i4>0</vt:i4>
      </vt:variant>
      <vt:variant>
        <vt:i4>5</vt:i4>
      </vt:variant>
      <vt:variant>
        <vt:lpwstr>https://www.cbd.int/doc/c/ab42/b18d/d37f17f12c7172b5be4dd581/sbi-03-inf-01-en.pdf</vt:lpwstr>
      </vt:variant>
      <vt:variant>
        <vt:lpwstr/>
      </vt:variant>
      <vt:variant>
        <vt:i4>1703960</vt:i4>
      </vt:variant>
      <vt:variant>
        <vt:i4>0</vt:i4>
      </vt:variant>
      <vt:variant>
        <vt:i4>0</vt:i4>
      </vt:variant>
      <vt:variant>
        <vt:i4>5</vt:i4>
      </vt:variant>
      <vt:variant>
        <vt:lpwstr>https://www.cbd.int/doc/c/0fde/044f/c816d5af7bfbd6bbb80f8d45/sbi-03-16-en.pdf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First draft of the revised strategic framework for capacity-building and development to support the effective implementation of the nagoya protocol</dc:title>
  <dc:subject>CBD/NP/CB-IAC/2023/1/2</dc:subject>
  <dc:creator>SCBD</dc:creator>
  <cp:keywords/>
  <cp:lastModifiedBy>Veronique Lefebvre</cp:lastModifiedBy>
  <cp:revision>5</cp:revision>
  <cp:lastPrinted>2020-01-21T22:30:00Z</cp:lastPrinted>
  <dcterms:created xsi:type="dcterms:W3CDTF">2023-06-16T16:22:00Z</dcterms:created>
  <dcterms:modified xsi:type="dcterms:W3CDTF">2023-07-10T20:00:00Z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MediaServiceImageTags">
    <vt:lpwstr/>
  </property>
</Properties>
</file>