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2E0972" w14:paraId="718DFCD1" w14:textId="77777777" w:rsidTr="008A1499">
        <w:trPr>
          <w:trHeight w:val="850"/>
        </w:trPr>
        <w:tc>
          <w:tcPr>
            <w:tcW w:w="975" w:type="dxa"/>
            <w:vAlign w:val="bottom"/>
          </w:tcPr>
          <w:p w14:paraId="76DFFC84" w14:textId="77777777" w:rsidR="008A1499" w:rsidRPr="002E0972" w:rsidRDefault="008A1499" w:rsidP="008A1499">
            <w:pPr>
              <w:pStyle w:val="AASmallLogo"/>
            </w:pPr>
            <w:r w:rsidRPr="002E0972">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2E0972">
              <w:t xml:space="preserve"> </w:t>
            </w:r>
          </w:p>
          <w:p w14:paraId="09E754FC" w14:textId="77777777" w:rsidR="008A1499" w:rsidRPr="002E0972" w:rsidRDefault="008A1499" w:rsidP="008A1499">
            <w:pPr>
              <w:pStyle w:val="AASmallLogo"/>
            </w:pPr>
          </w:p>
        </w:tc>
        <w:tc>
          <w:tcPr>
            <w:tcW w:w="1434" w:type="dxa"/>
            <w:noWrap/>
            <w:vAlign w:val="bottom"/>
          </w:tcPr>
          <w:p w14:paraId="0AB3F2EF" w14:textId="77777777" w:rsidR="008A1499" w:rsidRPr="002E0972" w:rsidRDefault="008A1499" w:rsidP="008A1499">
            <w:pPr>
              <w:pStyle w:val="AASmallLogo"/>
            </w:pPr>
            <w:r w:rsidRPr="002E0972">
              <w:rPr>
                <w:noProof/>
              </w:rPr>
              <w:drawing>
                <wp:inline distT="0" distB="0" distL="0" distR="0" wp14:anchorId="5E3D5850" wp14:editId="7271DF02">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2E0972">
              <w:t xml:space="preserve"> </w:t>
            </w:r>
          </w:p>
          <w:p w14:paraId="347B74D2" w14:textId="77777777" w:rsidR="008A1499" w:rsidRPr="002E0972" w:rsidRDefault="008A1499" w:rsidP="008A1499">
            <w:pPr>
              <w:pStyle w:val="AASmallLogo"/>
            </w:pPr>
          </w:p>
        </w:tc>
        <w:tc>
          <w:tcPr>
            <w:tcW w:w="8073" w:type="dxa"/>
            <w:vAlign w:val="bottom"/>
          </w:tcPr>
          <w:p w14:paraId="7F3D6664" w14:textId="354F2F23" w:rsidR="008A1499" w:rsidRPr="002E0972" w:rsidRDefault="008A1499" w:rsidP="006425BF">
            <w:pPr>
              <w:pStyle w:val="ABSymbol"/>
            </w:pPr>
            <w:r w:rsidRPr="002E0972">
              <w:rPr>
                <w:sz w:val="40"/>
              </w:rPr>
              <w:t>CBD</w:t>
            </w:r>
            <w:r w:rsidRPr="002E0972">
              <w:t>/</w:t>
            </w:r>
            <w:r w:rsidR="00C4348A" w:rsidRPr="002E0972">
              <w:t>SBI</w:t>
            </w:r>
            <w:r w:rsidRPr="002E0972">
              <w:t>/</w:t>
            </w:r>
            <w:r w:rsidR="00C4348A" w:rsidRPr="002E0972">
              <w:t>6/</w:t>
            </w:r>
            <w:r w:rsidR="009A342C" w:rsidRPr="002E0972">
              <w:t>INF/3</w:t>
            </w:r>
          </w:p>
        </w:tc>
      </w:tr>
    </w:tbl>
    <w:p w14:paraId="6F28CCBE" w14:textId="77777777" w:rsidR="008A1499" w:rsidRPr="002E0972"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2E0972" w14:paraId="2F0F5A50" w14:textId="77777777" w:rsidTr="008A1499">
        <w:trPr>
          <w:trHeight w:val="1814"/>
        </w:trPr>
        <w:tc>
          <w:tcPr>
            <w:tcW w:w="7370" w:type="dxa"/>
          </w:tcPr>
          <w:p w14:paraId="0B4387BE" w14:textId="77777777" w:rsidR="008A1499" w:rsidRPr="002E0972" w:rsidRDefault="008A1499" w:rsidP="008A1499">
            <w:pPr>
              <w:pStyle w:val="ACLargeLogo"/>
            </w:pPr>
            <w:r w:rsidRPr="002E0972">
              <w:rPr>
                <w:noProof/>
              </w:rPr>
              <w:drawing>
                <wp:inline distT="0" distB="0" distL="0" distR="0" wp14:anchorId="158549CA" wp14:editId="356C79D0">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2E0972">
              <w:t xml:space="preserve"> </w:t>
            </w:r>
          </w:p>
          <w:p w14:paraId="38BB3B19" w14:textId="77777777" w:rsidR="008A1499" w:rsidRPr="002E0972" w:rsidRDefault="008A1499" w:rsidP="008A1499">
            <w:pPr>
              <w:pStyle w:val="ACLargeLogo"/>
            </w:pPr>
          </w:p>
        </w:tc>
        <w:tc>
          <w:tcPr>
            <w:tcW w:w="3112" w:type="dxa"/>
          </w:tcPr>
          <w:p w14:paraId="01D6F4F8" w14:textId="77777777" w:rsidR="008A1499" w:rsidRPr="002E0972" w:rsidRDefault="008A1499" w:rsidP="008A1499">
            <w:pPr>
              <w:pStyle w:val="AEDistrNormal"/>
            </w:pPr>
            <w:r w:rsidRPr="002E0972">
              <w:t xml:space="preserve">Distr.: General </w:t>
            </w:r>
          </w:p>
          <w:p w14:paraId="2E807B21" w14:textId="5D366F48" w:rsidR="008A1499" w:rsidRPr="002E0972" w:rsidRDefault="00083DD9" w:rsidP="008A1499">
            <w:pPr>
              <w:pStyle w:val="AEDistrNormal"/>
            </w:pPr>
            <w:r w:rsidRPr="002E0972">
              <w:t>18 November 2025</w:t>
            </w:r>
          </w:p>
          <w:p w14:paraId="12005AD7" w14:textId="7A66905A" w:rsidR="008A1499" w:rsidRPr="002E0972" w:rsidRDefault="008A1499" w:rsidP="008A1499">
            <w:pPr>
              <w:pStyle w:val="AEDistrNormal6pt"/>
            </w:pPr>
            <w:r w:rsidRPr="002E0972">
              <w:t xml:space="preserve">English </w:t>
            </w:r>
            <w:r w:rsidR="006425BF" w:rsidRPr="002E0972">
              <w:t>only</w:t>
            </w:r>
          </w:p>
          <w:p w14:paraId="32A996EA" w14:textId="77777777" w:rsidR="008A1499" w:rsidRPr="002E0972" w:rsidRDefault="008A1499" w:rsidP="008A1499">
            <w:pPr>
              <w:pStyle w:val="AEDistrNormal6pt"/>
            </w:pPr>
          </w:p>
        </w:tc>
      </w:tr>
    </w:tbl>
    <w:p w14:paraId="7B087797" w14:textId="77777777" w:rsidR="008A1499" w:rsidRPr="002E0972"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2E0972" w14:paraId="13A3EB1A" w14:textId="77777777" w:rsidTr="008A1499">
        <w:trPr>
          <w:trHeight w:val="57"/>
        </w:trPr>
        <w:tc>
          <w:tcPr>
            <w:tcW w:w="6094" w:type="dxa"/>
          </w:tcPr>
          <w:p w14:paraId="0EE0D578" w14:textId="5F9B21D0" w:rsidR="008A1499" w:rsidRPr="002E0972" w:rsidRDefault="00C4348A" w:rsidP="008A1499">
            <w:pPr>
              <w:pStyle w:val="AFCorN12Bold"/>
            </w:pPr>
            <w:r w:rsidRPr="002E0972">
              <w:t>Subsidiary Body on Implementation</w:t>
            </w:r>
            <w:r w:rsidR="008A1499" w:rsidRPr="002E0972">
              <w:t xml:space="preserve"> </w:t>
            </w:r>
          </w:p>
          <w:p w14:paraId="626A0893" w14:textId="6749C225" w:rsidR="008A1499" w:rsidRPr="002E0972" w:rsidRDefault="00C4348A" w:rsidP="008A1499">
            <w:pPr>
              <w:pStyle w:val="AFCorNBold"/>
            </w:pPr>
            <w:r w:rsidRPr="002E0972">
              <w:t>Six</w:t>
            </w:r>
            <w:r w:rsidR="008A1499" w:rsidRPr="002E0972">
              <w:t xml:space="preserve">th meeting </w:t>
            </w:r>
          </w:p>
          <w:p w14:paraId="18D7E125" w14:textId="3AC3548D" w:rsidR="008A1499" w:rsidRPr="002E0972" w:rsidRDefault="00163EA8" w:rsidP="008A1499">
            <w:pPr>
              <w:pStyle w:val="AFCorNNormal"/>
            </w:pPr>
            <w:r w:rsidRPr="002E0972">
              <w:t>Rome</w:t>
            </w:r>
            <w:r w:rsidR="008A1499" w:rsidRPr="002E0972">
              <w:t xml:space="preserve">, </w:t>
            </w:r>
            <w:r w:rsidR="00C4348A" w:rsidRPr="002E0972">
              <w:rPr>
                <w:snapToGrid w:val="0"/>
                <w:kern w:val="22"/>
              </w:rPr>
              <w:t>16</w:t>
            </w:r>
            <w:r w:rsidR="008A1499" w:rsidRPr="002E0972">
              <w:rPr>
                <w:snapToGrid w:val="0"/>
                <w:kern w:val="22"/>
              </w:rPr>
              <w:t>–</w:t>
            </w:r>
            <w:r w:rsidR="00C4348A" w:rsidRPr="002E0972">
              <w:rPr>
                <w:snapToGrid w:val="0"/>
                <w:kern w:val="22"/>
              </w:rPr>
              <w:t>19</w:t>
            </w:r>
            <w:r w:rsidR="008A1499" w:rsidRPr="002E0972">
              <w:rPr>
                <w:snapToGrid w:val="0"/>
                <w:kern w:val="22"/>
              </w:rPr>
              <w:t xml:space="preserve"> </w:t>
            </w:r>
            <w:r w:rsidR="00C4348A" w:rsidRPr="002E0972">
              <w:rPr>
                <w:snapToGrid w:val="0"/>
                <w:kern w:val="22"/>
              </w:rPr>
              <w:t>February</w:t>
            </w:r>
            <w:r w:rsidR="008A1499" w:rsidRPr="002E0972">
              <w:rPr>
                <w:snapToGrid w:val="0"/>
                <w:kern w:val="22"/>
              </w:rPr>
              <w:t xml:space="preserve"> </w:t>
            </w:r>
            <w:r w:rsidR="00C4348A" w:rsidRPr="002E0972">
              <w:rPr>
                <w:snapToGrid w:val="0"/>
                <w:kern w:val="22"/>
              </w:rPr>
              <w:t>2026</w:t>
            </w:r>
          </w:p>
          <w:p w14:paraId="2CE517F1" w14:textId="6311040E" w:rsidR="008A1499" w:rsidRPr="002E0972" w:rsidRDefault="008A1499" w:rsidP="008A1499">
            <w:pPr>
              <w:pStyle w:val="AFCorNNormal"/>
            </w:pPr>
            <w:r w:rsidRPr="002E0972">
              <w:t xml:space="preserve">Item </w:t>
            </w:r>
            <w:r w:rsidR="000B1562" w:rsidRPr="002E0972">
              <w:t>6</w:t>
            </w:r>
            <w:r w:rsidRPr="002E0972">
              <w:t xml:space="preserve"> of the provisional agenda</w:t>
            </w:r>
            <w:r w:rsidRPr="002E0972">
              <w:rPr>
                <w:rStyle w:val="FootnoteReference"/>
              </w:rPr>
              <w:footnoteReference w:customMarkFollows="1" w:id="1"/>
              <w:t>*</w:t>
            </w:r>
            <w:r w:rsidRPr="002E0972">
              <w:t xml:space="preserve"> </w:t>
            </w:r>
          </w:p>
          <w:p w14:paraId="6BD447AC" w14:textId="090D0BE9" w:rsidR="008A1499" w:rsidRPr="002E0972" w:rsidRDefault="009B679E" w:rsidP="008A1499">
            <w:pPr>
              <w:pStyle w:val="AFCorNBold"/>
            </w:pPr>
            <w:r w:rsidRPr="002E0972">
              <w:t xml:space="preserve">Capacity-building and development and </w:t>
            </w:r>
            <w:r w:rsidR="009617B5" w:rsidRPr="002E0972">
              <w:br/>
            </w:r>
            <w:r w:rsidRPr="002E0972">
              <w:t>technical and scientific cooperation</w:t>
            </w:r>
          </w:p>
        </w:tc>
        <w:tc>
          <w:tcPr>
            <w:tcW w:w="4388" w:type="dxa"/>
          </w:tcPr>
          <w:p w14:paraId="49CE8A7E" w14:textId="77777777" w:rsidR="008A1499" w:rsidRPr="002E0972" w:rsidRDefault="008A1499" w:rsidP="008A1499">
            <w:pPr>
              <w:pStyle w:val="CBDNormal"/>
              <w:jc w:val="left"/>
            </w:pPr>
          </w:p>
        </w:tc>
      </w:tr>
    </w:tbl>
    <w:p w14:paraId="127F0A6E" w14:textId="2276E219" w:rsidR="00C9161D" w:rsidRPr="002E0972" w:rsidRDefault="00FA4F37" w:rsidP="00A111D1">
      <w:pPr>
        <w:pStyle w:val="CBDTitle"/>
        <w:rPr>
          <w:caps/>
        </w:rPr>
      </w:pPr>
      <w:sdt>
        <w:sdtPr>
          <w:alias w:val="Title"/>
          <w:tag w:val=""/>
          <w:id w:val="772832786"/>
          <w:placeholder>
            <w:docPart w:val="87363E6E76CB446EAD1C24CD9337824D"/>
          </w:placeholder>
          <w:dataBinding w:prefixMappings="xmlns:ns0='http://purl.org/dc/elements/1.1/' xmlns:ns1='http://schemas.openxmlformats.org/package/2006/metadata/core-properties' " w:xpath="/ns1:coreProperties[1]/ns0:title[1]" w:storeItemID="{6C3C8BC8-F283-45AE-878A-BAB7291924A1}"/>
          <w:text/>
        </w:sdtPr>
        <w:sdtEndPr/>
        <w:sdtContent>
          <w:r w:rsidR="008D6420" w:rsidRPr="002E0972">
            <w:t>Updated guidance relevant to the regional and subregional technical and scientific cooperation support centres in the development of their workplans</w:t>
          </w:r>
        </w:sdtContent>
      </w:sdt>
      <w:r w:rsidR="00A90CBB" w:rsidRPr="002E0972">
        <w:rPr>
          <w:rStyle w:val="FootnoteReference"/>
          <w:caps/>
        </w:rPr>
        <w:footnoteReference w:customMarkFollows="1" w:id="2"/>
        <w:t>*</w:t>
      </w:r>
    </w:p>
    <w:p w14:paraId="2EBFEA77" w14:textId="77777777" w:rsidR="00F6586C" w:rsidRPr="002E0972" w:rsidRDefault="0030169D" w:rsidP="00A111D1">
      <w:pPr>
        <w:pStyle w:val="CBDSubTitle"/>
      </w:pPr>
      <w:r w:rsidRPr="002E0972">
        <w:t xml:space="preserve">Note by the </w:t>
      </w:r>
      <w:r w:rsidR="007E0F8A" w:rsidRPr="002E0972">
        <w:t>Secretariat</w:t>
      </w:r>
    </w:p>
    <w:p w14:paraId="7B65BBAB" w14:textId="77777777" w:rsidR="008328ED" w:rsidRPr="002E0972" w:rsidRDefault="008328ED" w:rsidP="008328ED">
      <w:pPr>
        <w:pStyle w:val="CBDH1"/>
      </w:pPr>
      <w:r w:rsidRPr="002E0972">
        <w:t>I.</w:t>
      </w:r>
      <w:r w:rsidRPr="002E0972">
        <w:tab/>
        <w:t xml:space="preserve">Introduction </w:t>
      </w:r>
    </w:p>
    <w:p w14:paraId="08DD85F6" w14:textId="45CC96F9" w:rsidR="008328ED" w:rsidRPr="002E0972" w:rsidRDefault="008328ED" w:rsidP="000B1562">
      <w:pPr>
        <w:pStyle w:val="CBDNormalNumber"/>
        <w:numPr>
          <w:ilvl w:val="0"/>
          <w:numId w:val="41"/>
        </w:numPr>
      </w:pPr>
      <w:r w:rsidRPr="002E0972">
        <w:t xml:space="preserve">The present note </w:t>
      </w:r>
      <w:r w:rsidR="00ED15CC" w:rsidRPr="002E0972">
        <w:t xml:space="preserve">contains </w:t>
      </w:r>
      <w:r w:rsidRPr="002E0972">
        <w:t xml:space="preserve">an updated compilation of capacity-building and development needs identified by Parties in decisions of the Conference of the Parties </w:t>
      </w:r>
      <w:r w:rsidR="009532DF" w:rsidRPr="002E0972">
        <w:t xml:space="preserve">to the Convention on Biological Diversity </w:t>
      </w:r>
      <w:r w:rsidRPr="002E0972">
        <w:t>and the Conference of the Parties serving as the meeting</w:t>
      </w:r>
      <w:r w:rsidR="001C521F" w:rsidRPr="002E0972">
        <w:t>s</w:t>
      </w:r>
      <w:r w:rsidRPr="002E0972">
        <w:t xml:space="preserve"> of the Parties to the Protocols. It is intended to be of use to the </w:t>
      </w:r>
      <w:r w:rsidR="001261B2" w:rsidRPr="002E0972">
        <w:t xml:space="preserve">regional and </w:t>
      </w:r>
      <w:r w:rsidRPr="002E0972">
        <w:t xml:space="preserve">subregional technical and scientific cooperation support centres in developing their workplans. </w:t>
      </w:r>
    </w:p>
    <w:p w14:paraId="3568E524" w14:textId="3120FAF4" w:rsidR="008328ED" w:rsidRPr="002E0972" w:rsidRDefault="007E6C94" w:rsidP="00F77D95">
      <w:pPr>
        <w:pStyle w:val="CBDNormalNumber"/>
        <w:numPr>
          <w:ilvl w:val="0"/>
          <w:numId w:val="41"/>
        </w:numPr>
        <w:spacing w:before="0"/>
      </w:pPr>
      <w:r w:rsidRPr="002E0972">
        <w:t>D</w:t>
      </w:r>
      <w:r w:rsidR="008328ED" w:rsidRPr="002E0972">
        <w:t xml:space="preserve">ocuments adopted by the Conference of the Parties </w:t>
      </w:r>
      <w:r w:rsidR="009532DF" w:rsidRPr="002E0972">
        <w:t xml:space="preserve">to the Convention </w:t>
      </w:r>
      <w:r w:rsidR="008328ED" w:rsidRPr="002E0972">
        <w:t>and the Conference of the Parties serving as the meeting</w:t>
      </w:r>
      <w:r w:rsidR="001C521F" w:rsidRPr="002E0972">
        <w:t>s</w:t>
      </w:r>
      <w:r w:rsidR="008328ED" w:rsidRPr="002E0972">
        <w:t xml:space="preserve"> of the Parties to the Protocols, including relevant strategies and action plans that provide in-depth information on capacity-building and development related to specific biodiversity issues as well as guidance on the principles, strategies and approaches to capacity-building and development for the effective implementation of the Convention, its Protocols and the </w:t>
      </w:r>
      <w:bookmarkStart w:id="0" w:name="_Hlk177356999"/>
      <w:r w:rsidR="008328ED" w:rsidRPr="002E0972">
        <w:t>Kunming-Montreal Global Biodiversity Framework</w:t>
      </w:r>
      <w:bookmarkEnd w:id="0"/>
      <w:r w:rsidRPr="002E0972">
        <w:t xml:space="preserve"> </w:t>
      </w:r>
      <w:r w:rsidR="00415A67" w:rsidRPr="002E0972">
        <w:t>are addressed in section II</w:t>
      </w:r>
      <w:r w:rsidR="008328ED" w:rsidRPr="002E0972">
        <w:t xml:space="preserve">. The section also contains information regarding action plans, strategies and programmes of work adopted by the Conference of the Parties </w:t>
      </w:r>
      <w:r w:rsidR="00FC6648" w:rsidRPr="002E0972">
        <w:t xml:space="preserve">to the Convention </w:t>
      </w:r>
      <w:r w:rsidR="008328ED" w:rsidRPr="002E0972">
        <w:t xml:space="preserve">at its sixteenth meeting and the </w:t>
      </w:r>
      <w:bookmarkStart w:id="1" w:name="_Hlk177374342"/>
      <w:r w:rsidR="008328ED" w:rsidRPr="002E0972">
        <w:t xml:space="preserve">Conference of the Parties serving as the meeting of the Parties to the Nagoya </w:t>
      </w:r>
      <w:bookmarkEnd w:id="1"/>
      <w:r w:rsidR="008328ED" w:rsidRPr="002E0972">
        <w:t xml:space="preserve">Protocol </w:t>
      </w:r>
      <w:r w:rsidR="0005207C" w:rsidRPr="002E0972">
        <w:t xml:space="preserve">on Access to Genetic Resources and the Fair and Equitable Sharing of Benefits Arising from Their Utilization </w:t>
      </w:r>
      <w:r w:rsidR="008328ED" w:rsidRPr="002E0972">
        <w:t xml:space="preserve">at its fifth meeting. </w:t>
      </w:r>
    </w:p>
    <w:p w14:paraId="142B6774" w14:textId="439588BC" w:rsidR="008328ED" w:rsidRPr="002E0972" w:rsidRDefault="00171273" w:rsidP="00F77D95">
      <w:pPr>
        <w:pStyle w:val="CBDNormalNumber"/>
        <w:numPr>
          <w:ilvl w:val="0"/>
          <w:numId w:val="41"/>
        </w:numPr>
        <w:spacing w:before="0"/>
      </w:pPr>
      <w:r w:rsidRPr="002E0972">
        <w:t>R</w:t>
      </w:r>
      <w:r w:rsidR="008328ED" w:rsidRPr="002E0972">
        <w:t xml:space="preserve">equests for support for capacity-building and development, technical and scientific cooperation and technology transfer contained in decisions of the Conference of the Parties to the Convention at its fifteenth and sixteenth meetings, the Conference of the Parties serving as the meeting of the Parties to the Cartagena Protocol </w:t>
      </w:r>
      <w:r w:rsidR="00021068" w:rsidRPr="002E0972">
        <w:t xml:space="preserve">on Biosafety </w:t>
      </w:r>
      <w:r w:rsidR="008328ED" w:rsidRPr="002E0972">
        <w:t>at its tenth and eleventh meetings and the Conference of the Parties serving as the meeting of the Parties to the Nagoya Protocol at its fourth and fifth meetings</w:t>
      </w:r>
      <w:r w:rsidRPr="002E0972">
        <w:t xml:space="preserve"> are addressed in section III</w:t>
      </w:r>
      <w:r w:rsidR="008328ED" w:rsidRPr="002E0972">
        <w:t>.</w:t>
      </w:r>
    </w:p>
    <w:p w14:paraId="602C8AA8" w14:textId="7D9047AD" w:rsidR="008328ED" w:rsidRPr="002E0972" w:rsidRDefault="008328ED" w:rsidP="008328ED">
      <w:pPr>
        <w:pStyle w:val="CBDH1"/>
      </w:pPr>
      <w:r w:rsidRPr="002E0972">
        <w:lastRenderedPageBreak/>
        <w:t>II.</w:t>
      </w:r>
      <w:r w:rsidRPr="002E0972">
        <w:tab/>
      </w:r>
      <w:r w:rsidR="009050E8" w:rsidRPr="002E0972">
        <w:t>I</w:t>
      </w:r>
      <w:r w:rsidRPr="002E0972">
        <w:t>n-depth guidance related to capacity-building and development</w:t>
      </w:r>
      <w:r w:rsidR="009050E8" w:rsidRPr="002E0972">
        <w:t xml:space="preserve"> found in documents </w:t>
      </w:r>
      <w:r w:rsidR="009050E8" w:rsidRPr="00FA4F37">
        <w:t>adopted</w:t>
      </w:r>
      <w:r w:rsidR="009050E8" w:rsidRPr="002E0972">
        <w:t xml:space="preserve"> or produced under the Convention and its Protocols</w:t>
      </w:r>
    </w:p>
    <w:p w14:paraId="27D02DBE" w14:textId="3939965E" w:rsidR="008328ED" w:rsidRPr="002E0972" w:rsidRDefault="0041407E" w:rsidP="00F77D95">
      <w:pPr>
        <w:pStyle w:val="CBDNormalNumber"/>
        <w:numPr>
          <w:ilvl w:val="0"/>
          <w:numId w:val="41"/>
        </w:numPr>
        <w:spacing w:before="0"/>
      </w:pPr>
      <w:bookmarkStart w:id="2" w:name="_Hlk176394257"/>
      <w:r w:rsidRPr="002E0972">
        <w:t>I</w:t>
      </w:r>
      <w:r w:rsidR="008328ED" w:rsidRPr="002E0972">
        <w:t xml:space="preserve">n-depth guidance on principles, approaches and strategies related to capacity-building and development for the implementation of the Convention </w:t>
      </w:r>
      <w:r w:rsidR="006454A0" w:rsidRPr="002E0972">
        <w:t xml:space="preserve">and </w:t>
      </w:r>
      <w:r w:rsidR="008328ED" w:rsidRPr="002E0972">
        <w:t>its Protocols and the Framework</w:t>
      </w:r>
      <w:r w:rsidRPr="002E0972">
        <w:t xml:space="preserve"> is found in several frameworks, strategies, action plans and programmes of work </w:t>
      </w:r>
      <w:r w:rsidRPr="00FA4F37">
        <w:t>adopted</w:t>
      </w:r>
      <w:r w:rsidRPr="002E0972">
        <w:t xml:space="preserve"> by the Conference of the Parties to the Convention, the Conference of the Parties serving as the meeting of the Parties to the Cartagena Protocol or the Conference of the Parties serving as the meeting of the Parties to the Nagoya Protocol </w:t>
      </w:r>
      <w:r w:rsidR="00841CCF">
        <w:t>and in documents</w:t>
      </w:r>
      <w:r w:rsidRPr="002E0972">
        <w:t xml:space="preserve"> produced </w:t>
      </w:r>
      <w:r w:rsidR="009050E8" w:rsidRPr="002E0972">
        <w:t>under the Convention and its Protocols</w:t>
      </w:r>
      <w:r w:rsidR="008328ED" w:rsidRPr="002E0972">
        <w:t xml:space="preserve">. </w:t>
      </w:r>
      <w:bookmarkEnd w:id="2"/>
      <w:r w:rsidR="008328ED" w:rsidRPr="002E0972">
        <w:t>The</w:t>
      </w:r>
      <w:r w:rsidR="0045066A" w:rsidRPr="002E0972">
        <w:t>y</w:t>
      </w:r>
      <w:r w:rsidR="008328ED" w:rsidRPr="002E0972">
        <w:t xml:space="preserve"> include the following:</w:t>
      </w:r>
    </w:p>
    <w:p w14:paraId="78779C46" w14:textId="77777777" w:rsidR="008328ED" w:rsidRPr="002E0972" w:rsidRDefault="008328ED" w:rsidP="00F77D95">
      <w:pPr>
        <w:pStyle w:val="CBDNormalNumber"/>
        <w:numPr>
          <w:ilvl w:val="1"/>
          <w:numId w:val="41"/>
        </w:numPr>
        <w:spacing w:before="0"/>
      </w:pPr>
      <w:r w:rsidRPr="002E0972">
        <w:t xml:space="preserve">Long-term strategic framework for capacity-building and development (decision </w:t>
      </w:r>
      <w:hyperlink r:id="rId15" w:history="1">
        <w:r w:rsidRPr="002E0972">
          <w:rPr>
            <w:rStyle w:val="Hyperlink"/>
          </w:rPr>
          <w:t>15/8</w:t>
        </w:r>
      </w:hyperlink>
      <w:r w:rsidRPr="002E0972">
        <w:t xml:space="preserve">, annex I); </w:t>
      </w:r>
    </w:p>
    <w:p w14:paraId="1FB329DC" w14:textId="714A68BD" w:rsidR="008328ED" w:rsidRPr="002E0972" w:rsidRDefault="008328ED" w:rsidP="00F77D95">
      <w:pPr>
        <w:pStyle w:val="CBDNormalNumber"/>
        <w:numPr>
          <w:ilvl w:val="1"/>
          <w:numId w:val="41"/>
        </w:numPr>
        <w:spacing w:before="0"/>
      </w:pPr>
      <w:r w:rsidRPr="002E0972">
        <w:t xml:space="preserve">Implementation plan and the capacity-building action plan for the Cartagena Protocol (decision CP </w:t>
      </w:r>
      <w:hyperlink r:id="rId16" w:history="1">
        <w:r w:rsidRPr="002E0972">
          <w:rPr>
            <w:rStyle w:val="Hyperlink"/>
          </w:rPr>
          <w:t>10/3</w:t>
        </w:r>
      </w:hyperlink>
      <w:r w:rsidRPr="002E0972">
        <w:t>, annex</w:t>
      </w:r>
      <w:r w:rsidR="00F928AA" w:rsidRPr="002E0972">
        <w:t>,</w:t>
      </w:r>
      <w:r w:rsidRPr="002E0972">
        <w:t xml:space="preserve"> and decision CP </w:t>
      </w:r>
      <w:hyperlink r:id="rId17" w:history="1">
        <w:r w:rsidRPr="002E0972">
          <w:rPr>
            <w:rStyle w:val="Hyperlink"/>
          </w:rPr>
          <w:t>10/4</w:t>
        </w:r>
      </w:hyperlink>
      <w:r w:rsidRPr="002E0972">
        <w:t>, annex);</w:t>
      </w:r>
    </w:p>
    <w:p w14:paraId="37599D49" w14:textId="77777777" w:rsidR="008328ED" w:rsidRPr="002E0972" w:rsidRDefault="008328ED" w:rsidP="00F77D95">
      <w:pPr>
        <w:pStyle w:val="CBDNormalNumber"/>
        <w:numPr>
          <w:ilvl w:val="1"/>
          <w:numId w:val="41"/>
        </w:numPr>
        <w:spacing w:before="0"/>
      </w:pPr>
      <w:r w:rsidRPr="002E0972">
        <w:t xml:space="preserve">Gender plan of action (2023–2030) (decision </w:t>
      </w:r>
      <w:hyperlink r:id="rId18" w:history="1">
        <w:r w:rsidRPr="002E0972">
          <w:rPr>
            <w:rStyle w:val="Hyperlink"/>
          </w:rPr>
          <w:t>15/11</w:t>
        </w:r>
      </w:hyperlink>
      <w:r w:rsidRPr="002E0972">
        <w:t>, annex);</w:t>
      </w:r>
    </w:p>
    <w:p w14:paraId="03F3D47D" w14:textId="77777777" w:rsidR="008328ED" w:rsidRPr="002E0972" w:rsidRDefault="008328ED" w:rsidP="00F77D95">
      <w:pPr>
        <w:pStyle w:val="CBDNormalNumber"/>
        <w:numPr>
          <w:ilvl w:val="1"/>
          <w:numId w:val="41"/>
        </w:numPr>
        <w:spacing w:before="0"/>
      </w:pPr>
      <w:r w:rsidRPr="002E0972">
        <w:t xml:space="preserve">Plan of action on subnational governments, cities and other local authorities for biodiversity (2023–2030) (decision </w:t>
      </w:r>
      <w:hyperlink r:id="rId19" w:history="1">
        <w:r w:rsidRPr="002E0972">
          <w:rPr>
            <w:rStyle w:val="Hyperlink"/>
          </w:rPr>
          <w:t>15/12</w:t>
        </w:r>
      </w:hyperlink>
      <w:r w:rsidRPr="002E0972">
        <w:t xml:space="preserve">, annex); </w:t>
      </w:r>
    </w:p>
    <w:p w14:paraId="3C2B6028" w14:textId="3DC1DE39" w:rsidR="008328ED" w:rsidRPr="002E0972" w:rsidRDefault="008328ED" w:rsidP="00F77D95">
      <w:pPr>
        <w:pStyle w:val="CBDNormalNumber"/>
        <w:numPr>
          <w:ilvl w:val="1"/>
          <w:numId w:val="41"/>
        </w:numPr>
        <w:spacing w:before="0"/>
      </w:pPr>
      <w:r w:rsidRPr="002E0972">
        <w:t xml:space="preserve">Monitoring framework for the Kunming-Montreal Global Biodiversity Framework and the enhanced multidimensional approach to planning, monitoring, reporting and review (decision </w:t>
      </w:r>
      <w:hyperlink r:id="rId20" w:history="1">
        <w:r w:rsidRPr="002E0972">
          <w:rPr>
            <w:rStyle w:val="Hyperlink"/>
          </w:rPr>
          <w:t>15/5</w:t>
        </w:r>
      </w:hyperlink>
      <w:r w:rsidRPr="002E0972">
        <w:t>, annex I</w:t>
      </w:r>
      <w:r w:rsidR="00F974BD" w:rsidRPr="002E0972">
        <w:t>,</w:t>
      </w:r>
      <w:r w:rsidRPr="002E0972">
        <w:t xml:space="preserve"> and decision </w:t>
      </w:r>
      <w:hyperlink r:id="rId21" w:history="1">
        <w:r w:rsidRPr="002E0972">
          <w:rPr>
            <w:rStyle w:val="Hyperlink"/>
          </w:rPr>
          <w:t>16/31</w:t>
        </w:r>
      </w:hyperlink>
      <w:r w:rsidRPr="002E0972">
        <w:t>);</w:t>
      </w:r>
    </w:p>
    <w:p w14:paraId="6714A077" w14:textId="77777777" w:rsidR="008328ED" w:rsidRPr="002E0972" w:rsidRDefault="008328ED" w:rsidP="00F77D95">
      <w:pPr>
        <w:pStyle w:val="CBDNormalNumber"/>
        <w:numPr>
          <w:ilvl w:val="1"/>
          <w:numId w:val="41"/>
        </w:numPr>
        <w:spacing w:before="0"/>
      </w:pPr>
      <w:r w:rsidRPr="002E0972">
        <w:t>Guidance on using the indicators of the monitoring framework of the Kunming-Montreal Global Biodiversity Framework (</w:t>
      </w:r>
      <w:hyperlink r:id="rId22" w:history="1">
        <w:r w:rsidRPr="002E0972">
          <w:rPr>
            <w:rStyle w:val="Hyperlink"/>
          </w:rPr>
          <w:t>CBD/SBSTTA/26/INF/14</w:t>
        </w:r>
      </w:hyperlink>
      <w:r w:rsidRPr="002E0972">
        <w:t>) and its revised version (</w:t>
      </w:r>
      <w:hyperlink r:id="rId23" w:history="1">
        <w:r w:rsidRPr="002E0972">
          <w:rPr>
            <w:rStyle w:val="Hyperlink"/>
          </w:rPr>
          <w:t>CBD/COP/16/INF/3/Rev.1</w:t>
        </w:r>
      </w:hyperlink>
      <w:r w:rsidRPr="002E0972">
        <w:t>);</w:t>
      </w:r>
    </w:p>
    <w:p w14:paraId="1D5CEF71" w14:textId="77777777" w:rsidR="008328ED" w:rsidRPr="002E0972" w:rsidRDefault="008328ED" w:rsidP="00F77D95">
      <w:pPr>
        <w:pStyle w:val="CBDNormalNumber"/>
        <w:numPr>
          <w:ilvl w:val="1"/>
          <w:numId w:val="41"/>
        </w:numPr>
        <w:spacing w:before="0"/>
      </w:pPr>
      <w:r w:rsidRPr="002E0972">
        <w:t>Guidance on needs related to implementing the monitoring framework of the Kunming-Montreal Global Biodiversity Framework (</w:t>
      </w:r>
      <w:hyperlink r:id="rId24" w:history="1">
        <w:r w:rsidRPr="002E0972">
          <w:rPr>
            <w:rStyle w:val="Hyperlink"/>
          </w:rPr>
          <w:t>CBD/SBSTTA/26/INF/19</w:t>
        </w:r>
      </w:hyperlink>
      <w:r w:rsidRPr="002E0972">
        <w:t>) and its revised version (</w:t>
      </w:r>
      <w:hyperlink r:id="rId25" w:history="1">
        <w:r w:rsidRPr="002E0972">
          <w:rPr>
            <w:rStyle w:val="Hyperlink"/>
          </w:rPr>
          <w:t>CBD/COP/16/INF/4</w:t>
        </w:r>
      </w:hyperlink>
      <w:r w:rsidRPr="002E0972">
        <w:t>).</w:t>
      </w:r>
    </w:p>
    <w:p w14:paraId="115A7F58" w14:textId="4EA11DA2" w:rsidR="008328ED" w:rsidRPr="002E0972" w:rsidRDefault="008328ED" w:rsidP="00F77D95">
      <w:pPr>
        <w:pStyle w:val="CBDNormalNumber"/>
        <w:numPr>
          <w:ilvl w:val="0"/>
          <w:numId w:val="41"/>
        </w:numPr>
        <w:spacing w:before="0"/>
      </w:pPr>
      <w:r w:rsidRPr="002E0972">
        <w:t>Additional information is included in action plans, strategies and programmes of work adopted by the Conference of the Parties</w:t>
      </w:r>
      <w:r w:rsidR="005A28B2" w:rsidRPr="002E0972">
        <w:t xml:space="preserve"> to the Convention</w:t>
      </w:r>
      <w:r w:rsidRPr="002E0972">
        <w:t xml:space="preserve"> at its sixteenth meeting and the Conference of the Parties serving as the meeting of the Parties to the Nagoya Protocol at its fifth meeting.</w:t>
      </w:r>
      <w:bookmarkStart w:id="3" w:name="_Hlk177372212"/>
      <w:r w:rsidRPr="002E0972">
        <w:t xml:space="preserve"> The</w:t>
      </w:r>
      <w:r w:rsidR="0045066A" w:rsidRPr="002E0972">
        <w:t>y</w:t>
      </w:r>
      <w:r w:rsidRPr="002E0972">
        <w:t xml:space="preserve"> include the following</w:t>
      </w:r>
      <w:bookmarkEnd w:id="3"/>
      <w:r w:rsidRPr="002E0972">
        <w:t>:</w:t>
      </w:r>
    </w:p>
    <w:p w14:paraId="57D41CC6" w14:textId="586E6EC3" w:rsidR="008328ED" w:rsidRPr="002E0972" w:rsidRDefault="008328ED" w:rsidP="008328ED">
      <w:pPr>
        <w:pStyle w:val="CBDNormalNumber"/>
        <w:numPr>
          <w:ilvl w:val="1"/>
          <w:numId w:val="11"/>
        </w:numPr>
        <w:spacing w:before="0"/>
      </w:pPr>
      <w:r w:rsidRPr="002E0972">
        <w:t xml:space="preserve">Capacity-building and development action plan for the Nagoya Protocol </w:t>
      </w:r>
      <w:r w:rsidRPr="00FA4F37">
        <w:t xml:space="preserve">on Access to Genetic Resources and the Fair and Equitable Sharing of Benefits Arising from Their Utilization (decision NP </w:t>
      </w:r>
      <w:hyperlink r:id="rId26" w:history="1">
        <w:r w:rsidRPr="00FA4F37">
          <w:rPr>
            <w:rStyle w:val="Hyperlink"/>
          </w:rPr>
          <w:t>5/3</w:t>
        </w:r>
      </w:hyperlink>
      <w:r w:rsidRPr="00FA4F37">
        <w:t>, annex)</w:t>
      </w:r>
      <w:r w:rsidRPr="002E0972">
        <w:t>;</w:t>
      </w:r>
    </w:p>
    <w:p w14:paraId="7F60AE8B" w14:textId="77777777" w:rsidR="008328ED" w:rsidRPr="002E0972" w:rsidRDefault="008328ED" w:rsidP="008328ED">
      <w:pPr>
        <w:pStyle w:val="CBDNormalNumber"/>
        <w:numPr>
          <w:ilvl w:val="1"/>
          <w:numId w:val="11"/>
        </w:numPr>
        <w:spacing w:before="0"/>
      </w:pPr>
      <w:r w:rsidRPr="002E0972">
        <w:t xml:space="preserve">Programme of work for the clearing-house mechanism for the period 2024-2030 (decision </w:t>
      </w:r>
      <w:hyperlink r:id="rId27" w:history="1">
        <w:r w:rsidRPr="002E0972">
          <w:rPr>
            <w:rStyle w:val="Hyperlink"/>
          </w:rPr>
          <w:t>16/9 A</w:t>
        </w:r>
      </w:hyperlink>
      <w:r w:rsidRPr="002E0972">
        <w:t>, annex);</w:t>
      </w:r>
    </w:p>
    <w:p w14:paraId="3B1509CD" w14:textId="77777777" w:rsidR="008328ED" w:rsidRPr="002E0972" w:rsidRDefault="008328ED" w:rsidP="008328ED">
      <w:pPr>
        <w:pStyle w:val="CBDNormalNumber"/>
        <w:numPr>
          <w:ilvl w:val="1"/>
          <w:numId w:val="11"/>
        </w:numPr>
        <w:spacing w:before="0"/>
      </w:pPr>
      <w:r w:rsidRPr="002E0972">
        <w:t xml:space="preserve">Knowledge management strategy to support the implementation of the Kunming-Montreal Global Biodiversity Framework (decision </w:t>
      </w:r>
      <w:hyperlink r:id="rId28" w:history="1">
        <w:r w:rsidRPr="002E0972">
          <w:rPr>
            <w:rStyle w:val="Hyperlink"/>
          </w:rPr>
          <w:t>16/9 B</w:t>
        </w:r>
      </w:hyperlink>
      <w:r w:rsidRPr="002E0972">
        <w:t>, annex);</w:t>
      </w:r>
    </w:p>
    <w:p w14:paraId="3125C854" w14:textId="77777777" w:rsidR="008328ED" w:rsidRPr="002E0972" w:rsidRDefault="008328ED" w:rsidP="008328ED">
      <w:pPr>
        <w:pStyle w:val="CBDNormalNumber"/>
        <w:numPr>
          <w:ilvl w:val="1"/>
          <w:numId w:val="11"/>
        </w:numPr>
        <w:spacing w:before="0"/>
      </w:pPr>
      <w:r w:rsidRPr="00FA4F37">
        <w:t xml:space="preserve">Gaps and areas in need of additional focus under the Convention on Biological Diversity to support the implementation of the Kunming-Montreal Global Biodiversity Framework with regard to marine and coastal biodiversity and to island biodiversity (decision </w:t>
      </w:r>
      <w:hyperlink r:id="rId29" w:history="1">
        <w:r w:rsidRPr="00FA4F37">
          <w:rPr>
            <w:rStyle w:val="Hyperlink"/>
          </w:rPr>
          <w:t>16/17</w:t>
        </w:r>
      </w:hyperlink>
      <w:r w:rsidRPr="00FA4F37">
        <w:t>, annex);</w:t>
      </w:r>
    </w:p>
    <w:p w14:paraId="1183039A" w14:textId="77777777" w:rsidR="008328ED" w:rsidRPr="002E0972" w:rsidRDefault="008328ED" w:rsidP="008328ED">
      <w:pPr>
        <w:pStyle w:val="CBDNormalNumber"/>
        <w:numPr>
          <w:ilvl w:val="1"/>
          <w:numId w:val="11"/>
        </w:numPr>
        <w:spacing w:before="0"/>
      </w:pPr>
      <w:r w:rsidRPr="002E0972">
        <w:t xml:space="preserve">Additional advice and technical guidance on invasive alien species management (decision </w:t>
      </w:r>
      <w:hyperlink r:id="rId30" w:history="1">
        <w:r w:rsidRPr="002E0972">
          <w:rPr>
            <w:rStyle w:val="Hyperlink"/>
          </w:rPr>
          <w:t>16/18</w:t>
        </w:r>
      </w:hyperlink>
      <w:r w:rsidRPr="002E0972">
        <w:t xml:space="preserve">, annexes I to VI); </w:t>
      </w:r>
    </w:p>
    <w:p w14:paraId="6A2DF08D" w14:textId="77777777" w:rsidR="008328ED" w:rsidRPr="002E0972" w:rsidRDefault="008328ED" w:rsidP="008328ED">
      <w:pPr>
        <w:pStyle w:val="CBDNormalNumber"/>
        <w:numPr>
          <w:ilvl w:val="1"/>
          <w:numId w:val="11"/>
        </w:numPr>
        <w:spacing w:before="0"/>
      </w:pPr>
      <w:r w:rsidRPr="002E0972">
        <w:lastRenderedPageBreak/>
        <w:t xml:space="preserve">Global action plan on biodiversity and health (decision </w:t>
      </w:r>
      <w:hyperlink r:id="rId31" w:history="1">
        <w:r w:rsidRPr="002E0972">
          <w:rPr>
            <w:rStyle w:val="Hyperlink"/>
          </w:rPr>
          <w:t>16/19</w:t>
        </w:r>
      </w:hyperlink>
      <w:r w:rsidRPr="002E0972">
        <w:t>, annex);</w:t>
      </w:r>
    </w:p>
    <w:p w14:paraId="7F72479B" w14:textId="77777777" w:rsidR="008328ED" w:rsidRPr="002E0972" w:rsidRDefault="008328ED" w:rsidP="008328ED">
      <w:pPr>
        <w:pStyle w:val="CBDNormalNumber"/>
        <w:numPr>
          <w:ilvl w:val="1"/>
          <w:numId w:val="11"/>
        </w:numPr>
        <w:spacing w:before="0"/>
      </w:pPr>
      <w:r w:rsidRPr="002E0972">
        <w:t xml:space="preserve">Programme of work on Article 8(j) and other provisions of the Convention on Biological Diversity related to indigenous people and local communities to 2030 (decision </w:t>
      </w:r>
      <w:hyperlink r:id="rId32" w:history="1">
        <w:r w:rsidRPr="002E0972">
          <w:rPr>
            <w:rStyle w:val="Hyperlink"/>
          </w:rPr>
          <w:t>16/4</w:t>
        </w:r>
      </w:hyperlink>
      <w:r w:rsidRPr="002E0972">
        <w:t>, annex);</w:t>
      </w:r>
    </w:p>
    <w:p w14:paraId="5E320536" w14:textId="77777777" w:rsidR="008328ED" w:rsidRPr="002E0972" w:rsidRDefault="008328ED" w:rsidP="008328ED">
      <w:pPr>
        <w:pStyle w:val="CBDNormalNumber"/>
        <w:numPr>
          <w:ilvl w:val="1"/>
          <w:numId w:val="11"/>
        </w:numPr>
        <w:spacing w:before="0"/>
      </w:pPr>
      <w:r w:rsidRPr="002E0972">
        <w:t xml:space="preserve">Voluntary complementary actions related to plant conservation to support the implementation of the Kunming-Montreal Global Biodiversity Framework (decision </w:t>
      </w:r>
      <w:hyperlink r:id="rId33" w:history="1">
        <w:r w:rsidRPr="002E0972">
          <w:rPr>
            <w:rStyle w:val="Hyperlink"/>
          </w:rPr>
          <w:t>16/20</w:t>
        </w:r>
      </w:hyperlink>
      <w:r w:rsidRPr="002E0972">
        <w:t>, annex);</w:t>
      </w:r>
    </w:p>
    <w:p w14:paraId="3FFEC4DB" w14:textId="77777777" w:rsidR="008328ED" w:rsidRPr="002E0972" w:rsidRDefault="008328ED" w:rsidP="008328ED">
      <w:pPr>
        <w:pStyle w:val="CBDNormalNumber"/>
        <w:numPr>
          <w:ilvl w:val="1"/>
          <w:numId w:val="11"/>
        </w:numPr>
        <w:spacing w:before="0"/>
      </w:pPr>
      <w:r w:rsidRPr="002E0972">
        <w:t xml:space="preserve">Strategy for resource mobilization for the period 2025–2030 (decision </w:t>
      </w:r>
      <w:hyperlink r:id="rId34" w:history="1">
        <w:r w:rsidRPr="002E0972">
          <w:rPr>
            <w:rStyle w:val="Hyperlink"/>
          </w:rPr>
          <w:t>16/34</w:t>
        </w:r>
      </w:hyperlink>
      <w:r w:rsidRPr="002E0972">
        <w:t>, annex I).</w:t>
      </w:r>
    </w:p>
    <w:p w14:paraId="2BD2D00A" w14:textId="5956779F" w:rsidR="008328ED" w:rsidRPr="002E0972" w:rsidRDefault="008328ED" w:rsidP="00F77D95">
      <w:pPr>
        <w:pStyle w:val="CBDNormalNumber"/>
        <w:numPr>
          <w:ilvl w:val="0"/>
          <w:numId w:val="41"/>
        </w:numPr>
        <w:spacing w:before="0"/>
      </w:pPr>
      <w:r w:rsidRPr="002E0972">
        <w:t xml:space="preserve">The support centres are invited to consult the </w:t>
      </w:r>
      <w:proofErr w:type="gramStart"/>
      <w:r w:rsidRPr="002E0972">
        <w:t>afore</w:t>
      </w:r>
      <w:r w:rsidR="00181C1F" w:rsidRPr="002E0972">
        <w:t>mentioned</w:t>
      </w:r>
      <w:r w:rsidRPr="002E0972">
        <w:t xml:space="preserve"> normative</w:t>
      </w:r>
      <w:proofErr w:type="gramEnd"/>
      <w:r w:rsidRPr="002E0972">
        <w:t xml:space="preserve"> documents for guidance on capacity-building and development under the Convention and its Protocols.</w:t>
      </w:r>
    </w:p>
    <w:p w14:paraId="5183D83D" w14:textId="6537FA22" w:rsidR="008328ED" w:rsidRPr="002E0972" w:rsidRDefault="008328ED" w:rsidP="008328ED">
      <w:pPr>
        <w:pStyle w:val="CBDH1"/>
      </w:pPr>
      <w:r w:rsidRPr="002E0972">
        <w:t>III.</w:t>
      </w:r>
      <w:r w:rsidRPr="002E0972">
        <w:tab/>
        <w:t xml:space="preserve">Capacity-building and development needs identified by Parties in decisions of the Conference of the Parties </w:t>
      </w:r>
      <w:r w:rsidR="0031267E" w:rsidRPr="002E0972">
        <w:t xml:space="preserve">to the Convention </w:t>
      </w:r>
      <w:r w:rsidRPr="002E0972">
        <w:t xml:space="preserve">and </w:t>
      </w:r>
      <w:r w:rsidR="008220DE" w:rsidRPr="002E0972">
        <w:t xml:space="preserve">the Conference of the Parties serving as </w:t>
      </w:r>
      <w:r w:rsidRPr="002E0972">
        <w:t>the meetings of the Parties to the Protocols</w:t>
      </w:r>
      <w:r w:rsidR="0031267E" w:rsidRPr="002E0972">
        <w:t>,</w:t>
      </w:r>
      <w:r w:rsidRPr="002E0972">
        <w:t xml:space="preserve"> and recommendations of the subsidiary bodies </w:t>
      </w:r>
    </w:p>
    <w:p w14:paraId="4A0B7660" w14:textId="2F83CF5B" w:rsidR="008328ED" w:rsidRPr="002E0972" w:rsidRDefault="008328ED" w:rsidP="00F77D95">
      <w:pPr>
        <w:pStyle w:val="CBDNormalNumber"/>
        <w:numPr>
          <w:ilvl w:val="0"/>
          <w:numId w:val="41"/>
        </w:numPr>
        <w:spacing w:before="0"/>
      </w:pPr>
      <w:r w:rsidRPr="002E0972">
        <w:t>Many decisions of the Conference of the Parties</w:t>
      </w:r>
      <w:r w:rsidR="008220DE" w:rsidRPr="002E0972">
        <w:t xml:space="preserve"> to the Convention</w:t>
      </w:r>
      <w:r w:rsidRPr="002E0972">
        <w:t xml:space="preserve"> and the Conference of the Parties serving as the meetings of the Parties to the Protocols contain requests to the Executive Secretary and invitations to Parties and international organizations to support capacity-building and development, technical and scientific cooperation and technology transfer. These relate to a broad range of issues, many of them relevant to specific targets of the Framework and others relating to cross</w:t>
      </w:r>
      <w:r w:rsidR="00B0014D" w:rsidRPr="002E0972">
        <w:t>-</w:t>
      </w:r>
      <w:r w:rsidRPr="002E0972">
        <w:t>cutting issues. Such requests can be considered to address needs and priorities identified collectively by the Parties.</w:t>
      </w:r>
    </w:p>
    <w:p w14:paraId="34C90F07" w14:textId="6EB6AA33" w:rsidR="008328ED" w:rsidRPr="00FA4F37" w:rsidRDefault="008328ED" w:rsidP="00F77D95">
      <w:pPr>
        <w:pStyle w:val="CBDNormalNumber"/>
        <w:numPr>
          <w:ilvl w:val="0"/>
          <w:numId w:val="41"/>
        </w:numPr>
        <w:spacing w:before="0"/>
        <w:rPr>
          <w:rFonts w:eastAsia="DengXian"/>
          <w:kern w:val="2"/>
          <w:lang w:eastAsia="zh-CN"/>
          <w14:ligatures w14:val="standardContextual"/>
        </w:rPr>
      </w:pPr>
      <w:r w:rsidRPr="002E0972">
        <w:t>Such needs expressed in the decisions of the fifteenth and sixteenth meetings of the Conference of the Parties</w:t>
      </w:r>
      <w:r w:rsidR="00C82754" w:rsidRPr="002E0972">
        <w:t xml:space="preserve"> to the Convention</w:t>
      </w:r>
      <w:r w:rsidRPr="002E0972">
        <w:t>, the tenth and eleventh meetings of the Conference of the Parties serving as the meeting of the Parties to the Cartagena Protocol and the fourth and fifth meetings of the Conference of the Parties serving as the meeting of the Parties to the Nagoya Protocol have been identified by the Secretariat. Relevant excerpts of text of the decisions have been compiled and reproduced in the annex to the present note.</w:t>
      </w:r>
      <w:r w:rsidRPr="00FA4F37">
        <w:rPr>
          <w:rFonts w:eastAsia="DengXian"/>
          <w:kern w:val="2"/>
          <w:lang w:eastAsia="zh-CN"/>
          <w14:ligatures w14:val="standardContextual"/>
        </w:rPr>
        <w:br w:type="page"/>
      </w:r>
    </w:p>
    <w:p w14:paraId="20524454" w14:textId="77777777" w:rsidR="008328ED" w:rsidRPr="002E0972" w:rsidRDefault="008328ED" w:rsidP="00FA4F37">
      <w:pPr>
        <w:pStyle w:val="CBDAnnex"/>
      </w:pPr>
      <w:r w:rsidRPr="002E0972">
        <w:lastRenderedPageBreak/>
        <w:t>Annex</w:t>
      </w:r>
    </w:p>
    <w:p w14:paraId="0F141A9E" w14:textId="455E0DF7" w:rsidR="008328ED" w:rsidRPr="002E0972" w:rsidRDefault="008328ED" w:rsidP="00FA4F37">
      <w:pPr>
        <w:pStyle w:val="CBDAnnex"/>
        <w:rPr>
          <w:sz w:val="22"/>
        </w:rPr>
      </w:pPr>
      <w:r w:rsidRPr="002E0972">
        <w:t xml:space="preserve">Compilation of requests and advice related to capacity-building and development contained in decisions of the Conference of the Parties </w:t>
      </w:r>
      <w:r w:rsidR="00674ED5" w:rsidRPr="002E0972">
        <w:br/>
      </w:r>
      <w:r w:rsidRPr="002E0972">
        <w:t xml:space="preserve">and the Conference of the Parties serving as the meetings of the Parties </w:t>
      </w:r>
      <w:r w:rsidR="00674ED5" w:rsidRPr="002E0972">
        <w:br/>
      </w:r>
      <w:r w:rsidRPr="002E0972">
        <w:t xml:space="preserve">to the Protocols </w:t>
      </w:r>
    </w:p>
    <w:tbl>
      <w:tblPr>
        <w:tblStyle w:val="TableGrid20"/>
        <w:tblW w:w="9923" w:type="dxa"/>
        <w:tblInd w:w="-289" w:type="dxa"/>
        <w:tblLook w:val="04A0" w:firstRow="1" w:lastRow="0" w:firstColumn="1" w:lastColumn="0" w:noHBand="0" w:noVBand="1"/>
      </w:tblPr>
      <w:tblGrid>
        <w:gridCol w:w="2642"/>
        <w:gridCol w:w="7281"/>
      </w:tblGrid>
      <w:tr w:rsidR="008328ED" w:rsidRPr="002E0972" w14:paraId="6C394F04" w14:textId="77777777" w:rsidTr="00FA4F37">
        <w:trPr>
          <w:trHeight w:val="395"/>
          <w:tblHeader/>
        </w:trPr>
        <w:tc>
          <w:tcPr>
            <w:tcW w:w="2642" w:type="dxa"/>
            <w:shd w:val="pct10" w:color="auto" w:fill="auto"/>
          </w:tcPr>
          <w:p w14:paraId="114DD98C" w14:textId="77777777" w:rsidR="008328ED" w:rsidRPr="00FA4F37" w:rsidRDefault="008328ED">
            <w:pPr>
              <w:tabs>
                <w:tab w:val="clear" w:pos="567"/>
                <w:tab w:val="clear" w:pos="1134"/>
                <w:tab w:val="clear" w:pos="1701"/>
                <w:tab w:val="clear" w:pos="2268"/>
              </w:tabs>
              <w:spacing w:before="60" w:after="60"/>
              <w:jc w:val="left"/>
              <w:rPr>
                <w:rFonts w:eastAsia="DengXian"/>
                <w:i/>
                <w:iCs/>
                <w:sz w:val="20"/>
                <w:szCs w:val="20"/>
              </w:rPr>
            </w:pPr>
            <w:r w:rsidRPr="00FA4F37">
              <w:rPr>
                <w:rFonts w:eastAsia="DengXian"/>
                <w:i/>
                <w:iCs/>
                <w:sz w:val="20"/>
                <w:szCs w:val="20"/>
              </w:rPr>
              <w:t>Relevance to the Kunming-Montreal Global Biodiversity Framework</w:t>
            </w:r>
          </w:p>
        </w:tc>
        <w:tc>
          <w:tcPr>
            <w:tcW w:w="7281" w:type="dxa"/>
            <w:shd w:val="pct10" w:color="auto" w:fill="auto"/>
          </w:tcPr>
          <w:p w14:paraId="729F8189" w14:textId="77777777" w:rsidR="008328ED" w:rsidRPr="00FA4F37" w:rsidRDefault="008328ED">
            <w:pPr>
              <w:tabs>
                <w:tab w:val="clear" w:pos="567"/>
                <w:tab w:val="clear" w:pos="1134"/>
                <w:tab w:val="clear" w:pos="1701"/>
                <w:tab w:val="clear" w:pos="2268"/>
              </w:tabs>
              <w:spacing w:before="60" w:after="60"/>
              <w:jc w:val="left"/>
              <w:rPr>
                <w:rFonts w:eastAsia="DengXian"/>
                <w:i/>
                <w:iCs/>
                <w:sz w:val="20"/>
                <w:szCs w:val="20"/>
              </w:rPr>
            </w:pPr>
            <w:r w:rsidRPr="00FA4F37">
              <w:rPr>
                <w:rFonts w:eastAsia="DengXian"/>
                <w:i/>
                <w:iCs/>
                <w:sz w:val="20"/>
                <w:szCs w:val="20"/>
              </w:rPr>
              <w:t xml:space="preserve">Specific text contained in decisions and recommendations </w:t>
            </w:r>
          </w:p>
        </w:tc>
      </w:tr>
      <w:tr w:rsidR="008328ED" w:rsidRPr="002E0972" w14:paraId="45A1A4C8" w14:textId="77777777">
        <w:tc>
          <w:tcPr>
            <w:tcW w:w="2642" w:type="dxa"/>
          </w:tcPr>
          <w:p w14:paraId="6D993C2B"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b/>
                <w:bCs/>
                <w:sz w:val="20"/>
                <w:szCs w:val="20"/>
              </w:rPr>
              <w:t>Target 1</w:t>
            </w:r>
            <w:r w:rsidRPr="00FA4F37">
              <w:rPr>
                <w:rFonts w:eastAsia="DengXian"/>
                <w:sz w:val="20"/>
                <w:szCs w:val="20"/>
              </w:rPr>
              <w:t xml:space="preserve"> – Plan and manage all areas to reduce biodiversity loss</w:t>
            </w:r>
          </w:p>
        </w:tc>
        <w:tc>
          <w:tcPr>
            <w:tcW w:w="7281" w:type="dxa"/>
          </w:tcPr>
          <w:p w14:paraId="36784B51" w14:textId="70AC660D" w:rsidR="0019299A" w:rsidRPr="00FA4F37" w:rsidRDefault="008328ED">
            <w:pPr>
              <w:tabs>
                <w:tab w:val="clear" w:pos="567"/>
                <w:tab w:val="clear" w:pos="1134"/>
                <w:tab w:val="clear" w:pos="1701"/>
                <w:tab w:val="clear" w:pos="2268"/>
              </w:tabs>
              <w:spacing w:before="60" w:after="60"/>
              <w:jc w:val="left"/>
              <w:rPr>
                <w:rFonts w:eastAsia="DengXian"/>
                <w:i/>
                <w:iCs/>
                <w:sz w:val="20"/>
                <w:szCs w:val="20"/>
              </w:rPr>
            </w:pPr>
            <w:r w:rsidRPr="00FA4F37">
              <w:rPr>
                <w:rFonts w:eastAsia="DengXian"/>
                <w:sz w:val="20"/>
                <w:szCs w:val="20"/>
              </w:rPr>
              <w:t>Decision 15/24, para. 15</w:t>
            </w:r>
          </w:p>
          <w:p w14:paraId="2AA6373B" w14:textId="0F6F28AE"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Requests </w:t>
            </w:r>
            <w:r w:rsidRPr="00FA4F37">
              <w:rPr>
                <w:rFonts w:eastAsia="DengXian"/>
                <w:sz w:val="20"/>
                <w:szCs w:val="20"/>
              </w:rPr>
              <w:t>the Executive Secretary, subject to the availability of resources, to support the implementation of marine spatial planning and integrated coastal zone management, including through capacity-building, technical assistance, technology transfer.</w:t>
            </w:r>
          </w:p>
        </w:tc>
      </w:tr>
      <w:tr w:rsidR="008328ED" w:rsidRPr="002E0972" w14:paraId="7CCEF4B0" w14:textId="77777777">
        <w:tc>
          <w:tcPr>
            <w:tcW w:w="2642" w:type="dxa"/>
          </w:tcPr>
          <w:p w14:paraId="653B5808"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b/>
                <w:bCs/>
                <w:sz w:val="20"/>
                <w:szCs w:val="20"/>
              </w:rPr>
              <w:t>Target 2</w:t>
            </w:r>
            <w:r w:rsidRPr="00FA4F37">
              <w:rPr>
                <w:rFonts w:eastAsia="DengXian"/>
                <w:sz w:val="20"/>
                <w:szCs w:val="20"/>
              </w:rPr>
              <w:t xml:space="preserve"> – Restore 30 per cent of all degraded ecosystems</w:t>
            </w:r>
          </w:p>
        </w:tc>
        <w:tc>
          <w:tcPr>
            <w:tcW w:w="7281" w:type="dxa"/>
          </w:tcPr>
          <w:p w14:paraId="100A52CA" w14:textId="20D406EC" w:rsidR="0019299A" w:rsidRPr="00FA4F37" w:rsidRDefault="008328ED">
            <w:pPr>
              <w:tabs>
                <w:tab w:val="clear" w:pos="567"/>
                <w:tab w:val="clear" w:pos="1134"/>
                <w:tab w:val="clear" w:pos="1701"/>
                <w:tab w:val="clear" w:pos="2268"/>
              </w:tabs>
              <w:spacing w:before="60" w:after="60"/>
              <w:jc w:val="left"/>
              <w:rPr>
                <w:rFonts w:eastAsia="DengXian"/>
                <w:i/>
                <w:iCs/>
                <w:sz w:val="20"/>
                <w:szCs w:val="20"/>
              </w:rPr>
            </w:pPr>
            <w:r w:rsidRPr="00FA4F37">
              <w:rPr>
                <w:rFonts w:eastAsia="DengXian"/>
                <w:sz w:val="20"/>
                <w:szCs w:val="20"/>
              </w:rPr>
              <w:t>Decision 15/24, para. 6</w:t>
            </w:r>
          </w:p>
          <w:p w14:paraId="30AD20C5" w14:textId="68CF3714"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Invites </w:t>
            </w:r>
            <w:r w:rsidRPr="00FA4F37">
              <w:rPr>
                <w:rFonts w:eastAsia="DengXian"/>
                <w:sz w:val="20"/>
                <w:szCs w:val="20"/>
              </w:rPr>
              <w:t xml:space="preserve">the Food and Agriculture Organization of the United Nations </w:t>
            </w:r>
            <w:r w:rsidR="00BB636D" w:rsidRPr="00FA4F37">
              <w:rPr>
                <w:rFonts w:eastAsia="DengXian"/>
                <w:sz w:val="20"/>
                <w:szCs w:val="20"/>
              </w:rPr>
              <w:t>...</w:t>
            </w:r>
            <w:r w:rsidRPr="00FA4F37">
              <w:rPr>
                <w:rFonts w:eastAsia="DengXian"/>
                <w:sz w:val="20"/>
                <w:szCs w:val="20"/>
              </w:rPr>
              <w:t xml:space="preserve"> to continue to implement the Kunming-Montreal Global Biodiversity Framework, including through the road map for Target 2 </w:t>
            </w:r>
            <w:r w:rsidR="00BB636D" w:rsidRPr="00FA4F37">
              <w:rPr>
                <w:rFonts w:eastAsia="DengXian"/>
                <w:sz w:val="20"/>
                <w:szCs w:val="20"/>
              </w:rPr>
              <w:t>...</w:t>
            </w:r>
          </w:p>
        </w:tc>
      </w:tr>
      <w:tr w:rsidR="008328ED" w:rsidRPr="002E0972" w14:paraId="08DB8B83" w14:textId="77777777">
        <w:tc>
          <w:tcPr>
            <w:tcW w:w="2642" w:type="dxa"/>
          </w:tcPr>
          <w:p w14:paraId="2A8DFCF3"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b/>
                <w:bCs/>
                <w:sz w:val="20"/>
                <w:szCs w:val="20"/>
              </w:rPr>
              <w:t>Target 3</w:t>
            </w:r>
            <w:r w:rsidRPr="00FA4F37">
              <w:rPr>
                <w:rFonts w:eastAsia="DengXian"/>
                <w:sz w:val="20"/>
                <w:szCs w:val="20"/>
              </w:rPr>
              <w:t xml:space="preserve"> – Conserve 30 per cent of land, waters and seas</w:t>
            </w:r>
          </w:p>
        </w:tc>
        <w:tc>
          <w:tcPr>
            <w:tcW w:w="7281" w:type="dxa"/>
          </w:tcPr>
          <w:p w14:paraId="54AD0E6E" w14:textId="7080E257" w:rsidR="0019299A" w:rsidRPr="00FA4F37" w:rsidRDefault="008328ED">
            <w:pPr>
              <w:tabs>
                <w:tab w:val="clear" w:pos="567"/>
                <w:tab w:val="clear" w:pos="1134"/>
                <w:tab w:val="clear" w:pos="1701"/>
                <w:tab w:val="clear" w:pos="2268"/>
              </w:tabs>
              <w:spacing w:before="60" w:after="60"/>
              <w:jc w:val="left"/>
              <w:rPr>
                <w:rFonts w:eastAsia="DengXian"/>
                <w:i/>
                <w:iCs/>
                <w:sz w:val="20"/>
                <w:szCs w:val="20"/>
              </w:rPr>
            </w:pPr>
            <w:r w:rsidRPr="00FA4F37">
              <w:rPr>
                <w:rFonts w:eastAsia="DengXian"/>
                <w:sz w:val="20"/>
                <w:szCs w:val="20"/>
              </w:rPr>
              <w:t>Decision 15/26, para. 2</w:t>
            </w:r>
          </w:p>
          <w:p w14:paraId="242DB73E" w14:textId="1F6327CC"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Welcomes</w:t>
            </w:r>
            <w:r w:rsidRPr="00FA4F37">
              <w:rPr>
                <w:rFonts w:eastAsia="DengXian"/>
                <w:sz w:val="20"/>
                <w:szCs w:val="20"/>
              </w:rPr>
              <w:t xml:space="preserve"> the capacity-building activities </w:t>
            </w:r>
            <w:r w:rsidR="00BB636D" w:rsidRPr="00FA4F37">
              <w:rPr>
                <w:rFonts w:eastAsia="DengXian"/>
                <w:sz w:val="20"/>
                <w:szCs w:val="20"/>
              </w:rPr>
              <w:t>...</w:t>
            </w:r>
            <w:r w:rsidRPr="00FA4F37">
              <w:rPr>
                <w:rFonts w:eastAsia="DengXian"/>
                <w:sz w:val="20"/>
                <w:szCs w:val="20"/>
              </w:rPr>
              <w:t xml:space="preserve"> to facilitate efforts to describe ecologically or biologically significant marine areas, </w:t>
            </w:r>
            <w:r w:rsidR="00BB636D" w:rsidRPr="00FA4F37">
              <w:rPr>
                <w:rFonts w:eastAsia="DengXian"/>
                <w:sz w:val="20"/>
                <w:szCs w:val="20"/>
              </w:rPr>
              <w:t>...</w:t>
            </w:r>
            <w:r w:rsidRPr="00FA4F37">
              <w:rPr>
                <w:rFonts w:eastAsia="DengXian"/>
                <w:sz w:val="20"/>
                <w:szCs w:val="20"/>
              </w:rPr>
              <w:t xml:space="preserve"> and </w:t>
            </w:r>
            <w:r w:rsidRPr="00FA4F37">
              <w:rPr>
                <w:rFonts w:eastAsia="DengXian"/>
                <w:i/>
                <w:iCs/>
                <w:sz w:val="20"/>
                <w:szCs w:val="20"/>
              </w:rPr>
              <w:t>requests</w:t>
            </w:r>
            <w:r w:rsidRPr="00FA4F37">
              <w:rPr>
                <w:rFonts w:eastAsia="DengXian"/>
                <w:sz w:val="20"/>
                <w:szCs w:val="20"/>
              </w:rPr>
              <w:t xml:space="preserve"> the Executive Secretary to continue facilitating such capacity-building activities </w:t>
            </w:r>
            <w:r w:rsidR="00BB636D" w:rsidRPr="00FA4F37">
              <w:rPr>
                <w:rFonts w:eastAsia="DengXian"/>
                <w:sz w:val="20"/>
                <w:szCs w:val="20"/>
              </w:rPr>
              <w:t>...</w:t>
            </w:r>
            <w:r w:rsidRPr="00FA4F37">
              <w:rPr>
                <w:rFonts w:eastAsia="DengXian"/>
                <w:sz w:val="20"/>
                <w:szCs w:val="20"/>
              </w:rPr>
              <w:t xml:space="preserve"> </w:t>
            </w:r>
          </w:p>
        </w:tc>
      </w:tr>
      <w:tr w:rsidR="008328ED" w:rsidRPr="002E0972" w14:paraId="561467C4" w14:textId="77777777">
        <w:tc>
          <w:tcPr>
            <w:tcW w:w="2642" w:type="dxa"/>
            <w:vMerge w:val="restart"/>
          </w:tcPr>
          <w:p w14:paraId="6983C6BA" w14:textId="77777777" w:rsidR="008328ED" w:rsidRPr="00FA4F37" w:rsidRDefault="008328ED">
            <w:pPr>
              <w:spacing w:before="60" w:after="60"/>
              <w:jc w:val="left"/>
              <w:rPr>
                <w:rFonts w:eastAsia="DengXian"/>
                <w:sz w:val="20"/>
                <w:szCs w:val="20"/>
              </w:rPr>
            </w:pPr>
            <w:r w:rsidRPr="00FA4F37">
              <w:rPr>
                <w:rFonts w:eastAsia="DengXian"/>
                <w:b/>
                <w:bCs/>
                <w:sz w:val="20"/>
                <w:szCs w:val="20"/>
              </w:rPr>
              <w:t>Target 4</w:t>
            </w:r>
            <w:r w:rsidRPr="00FA4F37">
              <w:rPr>
                <w:rFonts w:eastAsia="DengXian"/>
                <w:sz w:val="20"/>
                <w:szCs w:val="20"/>
              </w:rPr>
              <w:t xml:space="preserve"> – Halt species extinction, protect genetic diversity, and manage human-wildlife conflicts</w:t>
            </w:r>
          </w:p>
        </w:tc>
        <w:tc>
          <w:tcPr>
            <w:tcW w:w="7281" w:type="dxa"/>
          </w:tcPr>
          <w:p w14:paraId="7F6BB8DD"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16/17, para. 10</w:t>
            </w:r>
          </w:p>
          <w:p w14:paraId="629FFAAF" w14:textId="39FA86C4" w:rsidR="008328ED" w:rsidRPr="002E0972" w:rsidRDefault="008328ED">
            <w:pPr>
              <w:tabs>
                <w:tab w:val="clear" w:pos="567"/>
                <w:tab w:val="clear" w:pos="1134"/>
                <w:tab w:val="clear" w:pos="1701"/>
                <w:tab w:val="clear" w:pos="2268"/>
              </w:tabs>
              <w:spacing w:before="60" w:after="60"/>
              <w:jc w:val="left"/>
              <w:rPr>
                <w:sz w:val="20"/>
                <w:szCs w:val="20"/>
              </w:rPr>
            </w:pPr>
            <w:r w:rsidRPr="00FA4F37">
              <w:rPr>
                <w:rFonts w:eastAsia="DengXian"/>
                <w:i/>
                <w:iCs/>
                <w:sz w:val="20"/>
                <w:szCs w:val="20"/>
              </w:rPr>
              <w:t>Requests</w:t>
            </w:r>
            <w:r w:rsidRPr="00FA4F37">
              <w:rPr>
                <w:rFonts w:eastAsia="DengXian"/>
                <w:sz w:val="20"/>
                <w:szCs w:val="20"/>
              </w:rPr>
              <w:t xml:space="preserve"> that, subject to the availability of resources, the Executive Secretary enhance cooperation and collaboration with competent international organizations, including regional or subregional organizations, </w:t>
            </w:r>
            <w:proofErr w:type="gramStart"/>
            <w:r w:rsidRPr="00FA4F37">
              <w:rPr>
                <w:rFonts w:eastAsia="DengXian"/>
                <w:sz w:val="20"/>
                <w:szCs w:val="20"/>
              </w:rPr>
              <w:t>with regard to</w:t>
            </w:r>
            <w:proofErr w:type="gramEnd"/>
            <w:r w:rsidRPr="00FA4F37">
              <w:rPr>
                <w:rFonts w:eastAsia="DengXian"/>
                <w:sz w:val="20"/>
                <w:szCs w:val="20"/>
              </w:rPr>
              <w:t xml:space="preserve"> the issues listed in the annex to the present decision </w:t>
            </w:r>
            <w:r w:rsidR="00BB636D" w:rsidRPr="00FA4F37">
              <w:rPr>
                <w:rFonts w:eastAsia="DengXian"/>
                <w:sz w:val="20"/>
                <w:szCs w:val="20"/>
              </w:rPr>
              <w:t>...</w:t>
            </w:r>
            <w:r w:rsidRPr="00FA4F37">
              <w:rPr>
                <w:rFonts w:eastAsia="DengXian"/>
                <w:sz w:val="20"/>
                <w:szCs w:val="20"/>
              </w:rPr>
              <w:t xml:space="preserve"> for:</w:t>
            </w:r>
            <w:r w:rsidRPr="002E0972">
              <w:rPr>
                <w:sz w:val="20"/>
                <w:szCs w:val="20"/>
              </w:rPr>
              <w:t xml:space="preserve"> </w:t>
            </w:r>
          </w:p>
          <w:p w14:paraId="2E60E3EB" w14:textId="2FEA2049" w:rsidR="008328ED" w:rsidRPr="00FA4F37" w:rsidRDefault="0019299A">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2598F603" w14:textId="77777777">
        <w:tc>
          <w:tcPr>
            <w:tcW w:w="2642" w:type="dxa"/>
            <w:vMerge/>
          </w:tcPr>
          <w:p w14:paraId="67DDA949" w14:textId="77777777" w:rsidR="008328ED" w:rsidRPr="00FA4F37" w:rsidRDefault="008328ED">
            <w:pPr>
              <w:spacing w:before="60" w:after="60"/>
              <w:jc w:val="left"/>
              <w:rPr>
                <w:rFonts w:eastAsia="DengXian"/>
                <w:sz w:val="20"/>
                <w:szCs w:val="20"/>
              </w:rPr>
            </w:pPr>
          </w:p>
        </w:tc>
        <w:tc>
          <w:tcPr>
            <w:tcW w:w="7281" w:type="dxa"/>
          </w:tcPr>
          <w:p w14:paraId="3DB4429E"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16/17, para. 12</w:t>
            </w:r>
          </w:p>
          <w:p w14:paraId="476C6CDB" w14:textId="43E55A8C"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Further requests</w:t>
            </w:r>
            <w:r w:rsidRPr="00FA4F37">
              <w:rPr>
                <w:rFonts w:eastAsia="DengXian"/>
                <w:sz w:val="20"/>
                <w:szCs w:val="20"/>
              </w:rPr>
              <w:t xml:space="preserve"> that the Executive Secretary, subject to the availability of resources: (a) Continue to facilitate capacity-building and partnership activities </w:t>
            </w:r>
            <w:r w:rsidR="00BB636D" w:rsidRPr="00FA4F37">
              <w:rPr>
                <w:rFonts w:eastAsia="DengXian"/>
                <w:sz w:val="20"/>
                <w:szCs w:val="20"/>
              </w:rPr>
              <w:t>...</w:t>
            </w:r>
            <w:r w:rsidRPr="00FA4F37">
              <w:rPr>
                <w:rFonts w:eastAsia="DengXian"/>
                <w:sz w:val="20"/>
                <w:szCs w:val="20"/>
              </w:rPr>
              <w:t xml:space="preserve"> </w:t>
            </w:r>
            <w:proofErr w:type="gramStart"/>
            <w:r w:rsidRPr="00FA4F37">
              <w:rPr>
                <w:rFonts w:eastAsia="DengXian"/>
                <w:sz w:val="20"/>
                <w:szCs w:val="20"/>
              </w:rPr>
              <w:t>in order to</w:t>
            </w:r>
            <w:proofErr w:type="gramEnd"/>
            <w:r w:rsidRPr="00FA4F37">
              <w:rPr>
                <w:rFonts w:eastAsia="DengXian"/>
                <w:sz w:val="20"/>
                <w:szCs w:val="20"/>
              </w:rPr>
              <w:t xml:space="preserve"> support the implementation of the Framework, including its monitoring framework, </w:t>
            </w:r>
            <w:proofErr w:type="gramStart"/>
            <w:r w:rsidRPr="00FA4F37">
              <w:rPr>
                <w:rFonts w:eastAsia="DengXian"/>
                <w:sz w:val="20"/>
                <w:szCs w:val="20"/>
              </w:rPr>
              <w:t>with regard to</w:t>
            </w:r>
            <w:proofErr w:type="gramEnd"/>
            <w:r w:rsidRPr="00FA4F37">
              <w:rPr>
                <w:rFonts w:eastAsia="DengXian"/>
                <w:sz w:val="20"/>
                <w:szCs w:val="20"/>
              </w:rPr>
              <w:t xml:space="preserve"> marine and coastal biodiversity and island biodiversity.</w:t>
            </w:r>
          </w:p>
        </w:tc>
      </w:tr>
      <w:tr w:rsidR="008328ED" w:rsidRPr="002E0972" w14:paraId="49120D31" w14:textId="77777777">
        <w:tc>
          <w:tcPr>
            <w:tcW w:w="2642" w:type="dxa"/>
            <w:vMerge/>
          </w:tcPr>
          <w:p w14:paraId="78228C81"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607532A3"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16/20, para. 1</w:t>
            </w:r>
          </w:p>
          <w:p w14:paraId="0B248823"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Decides</w:t>
            </w:r>
            <w:r w:rsidRPr="002E0972">
              <w:rPr>
                <w:rFonts w:eastAsia="DengXian"/>
                <w:sz w:val="20"/>
                <w:szCs w:val="20"/>
              </w:rPr>
              <w:t xml:space="preserve"> to adopt the voluntary complementary actions related to plant conservation, as contained in the annex, as an update to the Global Strategy for Plant Conservation</w:t>
            </w:r>
            <w:r w:rsidRPr="002E0972">
              <w:rPr>
                <w:rStyle w:val="FootnoteReference"/>
                <w:rFonts w:eastAsia="DengXian"/>
                <w:sz w:val="20"/>
                <w:szCs w:val="20"/>
              </w:rPr>
              <w:footnoteReference w:id="3"/>
            </w:r>
            <w:r w:rsidRPr="002E0972">
              <w:rPr>
                <w:rFonts w:eastAsia="DengXian"/>
                <w:sz w:val="20"/>
                <w:szCs w:val="20"/>
              </w:rPr>
              <w:t xml:space="preserve"> to support the implementation of the Kunming-Montreal Global Biodiversity Framework, noting that the voluntary complementary actions concern plants in terrestrial, inland water and marine and coastal ecosystems.</w:t>
            </w:r>
          </w:p>
          <w:p w14:paraId="13874FEE" w14:textId="4715B42E" w:rsidR="008328ED" w:rsidRPr="00FA4F37" w:rsidRDefault="0019299A">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577AA22F" w14:textId="77777777">
        <w:tc>
          <w:tcPr>
            <w:tcW w:w="2642" w:type="dxa"/>
            <w:vMerge/>
          </w:tcPr>
          <w:p w14:paraId="5490DF53" w14:textId="77777777" w:rsidR="008328ED" w:rsidRPr="00FA4F37"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54D45AC7"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 xml:space="preserve">Decision 16/20, para. 8 </w:t>
            </w:r>
          </w:p>
          <w:p w14:paraId="71AB6626" w14:textId="26AE149D" w:rsidR="008328ED" w:rsidRPr="00FA4F37" w:rsidRDefault="008328ED">
            <w:pPr>
              <w:tabs>
                <w:tab w:val="clear" w:pos="567"/>
                <w:tab w:val="clear" w:pos="1134"/>
                <w:tab w:val="clear" w:pos="1701"/>
                <w:tab w:val="clear" w:pos="2268"/>
              </w:tabs>
              <w:spacing w:before="60" w:after="60"/>
              <w:jc w:val="left"/>
              <w:rPr>
                <w:rFonts w:eastAsia="DengXian"/>
                <w:sz w:val="20"/>
                <w:szCs w:val="20"/>
                <w:highlight w:val="cyan"/>
              </w:rPr>
            </w:pPr>
            <w:r w:rsidRPr="00FA4F37">
              <w:rPr>
                <w:rFonts w:eastAsia="DengXian"/>
                <w:i/>
                <w:iCs/>
                <w:sz w:val="20"/>
                <w:szCs w:val="20"/>
              </w:rPr>
              <w:t>Invites</w:t>
            </w:r>
            <w:r w:rsidRPr="00FA4F37">
              <w:rPr>
                <w:rFonts w:eastAsia="DengXian"/>
                <w:sz w:val="20"/>
                <w:szCs w:val="20"/>
              </w:rPr>
              <w:t xml:space="preserve">, subject to the availability of resources, the flexible coordination mechanism for the Global Strategy for Plant Conservation </w:t>
            </w:r>
            <w:r w:rsidR="00BB636D" w:rsidRPr="00FA4F37">
              <w:rPr>
                <w:rFonts w:eastAsia="DengXian"/>
                <w:sz w:val="20"/>
                <w:szCs w:val="20"/>
              </w:rPr>
              <w:t>...</w:t>
            </w:r>
            <w:r w:rsidRPr="00FA4F37">
              <w:rPr>
                <w:rFonts w:eastAsia="DengXian"/>
                <w:sz w:val="20"/>
                <w:szCs w:val="20"/>
              </w:rPr>
              <w:t xml:space="preserve"> to pursue its mandate to support Parties in the implementation of the voluntary complementary actions related to plant </w:t>
            </w:r>
            <w:r w:rsidRPr="00FA4F37">
              <w:rPr>
                <w:rFonts w:eastAsia="DengXian"/>
                <w:sz w:val="20"/>
                <w:szCs w:val="20"/>
              </w:rPr>
              <w:lastRenderedPageBreak/>
              <w:t>conservation, recognizing the need for enhanced international cooperation, including by fostering scientific and technical cooperation, capacity-building and technology transfer, to enhance the capacity of countries, in particular developing countries.</w:t>
            </w:r>
          </w:p>
        </w:tc>
      </w:tr>
      <w:tr w:rsidR="008328ED" w:rsidRPr="002E0972" w14:paraId="554959BF" w14:textId="77777777">
        <w:tc>
          <w:tcPr>
            <w:tcW w:w="2642" w:type="dxa"/>
            <w:vMerge w:val="restart"/>
          </w:tcPr>
          <w:p w14:paraId="16ACD1F3"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b/>
                <w:bCs/>
                <w:sz w:val="20"/>
                <w:szCs w:val="20"/>
              </w:rPr>
              <w:lastRenderedPageBreak/>
              <w:t>Target 6</w:t>
            </w:r>
            <w:r w:rsidRPr="00FA4F37">
              <w:rPr>
                <w:rFonts w:eastAsia="DengXian"/>
                <w:sz w:val="20"/>
                <w:szCs w:val="20"/>
              </w:rPr>
              <w:t xml:space="preserve"> – Reduce the introduction of invasive alien species by 50 per cent and minimize their impact</w:t>
            </w:r>
          </w:p>
        </w:tc>
        <w:tc>
          <w:tcPr>
            <w:tcW w:w="7281" w:type="dxa"/>
          </w:tcPr>
          <w:p w14:paraId="7EFF07D4"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15/27, annex VI, Section C</w:t>
            </w:r>
          </w:p>
          <w:p w14:paraId="18DC44D5"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kern w:val="22"/>
                <w:sz w:val="20"/>
                <w:szCs w:val="20"/>
              </w:rPr>
              <w:t>The capacity-building programme under the Convention should include capacity-building in invasive alien species management [...]</w:t>
            </w:r>
          </w:p>
        </w:tc>
      </w:tr>
      <w:tr w:rsidR="008328ED" w:rsidRPr="002E0972" w14:paraId="7437564E" w14:textId="77777777">
        <w:tc>
          <w:tcPr>
            <w:tcW w:w="2642" w:type="dxa"/>
            <w:vMerge/>
          </w:tcPr>
          <w:p w14:paraId="7A04E154"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284557C4" w14:textId="77777777" w:rsidR="008328ED" w:rsidRPr="002E0972" w:rsidRDefault="008328ED" w:rsidP="006028DD">
            <w:pPr>
              <w:pStyle w:val="CBDNormalNumber"/>
              <w:numPr>
                <w:ilvl w:val="0"/>
                <w:numId w:val="0"/>
              </w:num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16/18, para. 2</w:t>
            </w:r>
          </w:p>
          <w:p w14:paraId="0744C49C" w14:textId="2D19D6EB" w:rsidR="008328ED" w:rsidRPr="002E0972" w:rsidDel="00B42AEA" w:rsidRDefault="00BB636D" w:rsidP="006028DD">
            <w:pPr>
              <w:pStyle w:val="CBDNormalNumber"/>
              <w:numPr>
                <w:ilvl w:val="0"/>
                <w:numId w:val="0"/>
              </w:num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w:t>
            </w:r>
            <w:r w:rsidR="008328ED" w:rsidRPr="002E0972">
              <w:rPr>
                <w:rFonts w:eastAsia="DengXian"/>
                <w:sz w:val="20"/>
                <w:szCs w:val="20"/>
              </w:rPr>
              <w:t xml:space="preserve"> </w:t>
            </w:r>
            <w:r w:rsidR="000D7CEA" w:rsidRPr="00FA4F37">
              <w:rPr>
                <w:rFonts w:eastAsia="DengXian"/>
                <w:sz w:val="20"/>
                <w:szCs w:val="20"/>
              </w:rPr>
              <w:t>u</w:t>
            </w:r>
            <w:r w:rsidR="008328ED" w:rsidRPr="00FA4F37">
              <w:rPr>
                <w:rFonts w:eastAsia="DengXian"/>
                <w:sz w:val="20"/>
                <w:szCs w:val="20"/>
              </w:rPr>
              <w:t>rges</w:t>
            </w:r>
            <w:r w:rsidR="008328ED" w:rsidRPr="002E0972">
              <w:rPr>
                <w:rFonts w:eastAsia="DengXian"/>
                <w:sz w:val="20"/>
                <w:szCs w:val="20"/>
              </w:rPr>
              <w:t xml:space="preserve"> developed country Parties, other Parties in a position to do so and relevant organizations to provide support to developing countries in this regard, including through capacity-building, financing and technology transfer.</w:t>
            </w:r>
          </w:p>
        </w:tc>
      </w:tr>
      <w:tr w:rsidR="008328ED" w:rsidRPr="002E0972" w14:paraId="34255DC8" w14:textId="77777777">
        <w:tc>
          <w:tcPr>
            <w:tcW w:w="2642" w:type="dxa"/>
            <w:vMerge/>
          </w:tcPr>
          <w:p w14:paraId="09F6F30A"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61D66E1E" w14:textId="77777777" w:rsidR="008328ED" w:rsidRPr="002E0972" w:rsidRDefault="008328ED" w:rsidP="006028DD">
            <w:pPr>
              <w:pStyle w:val="CBDNormalNumber"/>
              <w:numPr>
                <w:ilvl w:val="0"/>
                <w:numId w:val="0"/>
              </w:num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16/18, para. 6</w:t>
            </w:r>
          </w:p>
          <w:p w14:paraId="7A4B6A88" w14:textId="43ABA40C" w:rsidR="008328ED" w:rsidRPr="00FA4F37" w:rsidRDefault="008328ED" w:rsidP="006028DD">
            <w:pPr>
              <w:pStyle w:val="CBDNormalNumber"/>
              <w:numPr>
                <w:ilvl w:val="0"/>
                <w:numId w:val="0"/>
              </w:num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Endorses</w:t>
            </w:r>
            <w:r w:rsidRPr="00FA4F37">
              <w:rPr>
                <w:rFonts w:eastAsia="DengXian"/>
                <w:sz w:val="20"/>
                <w:szCs w:val="20"/>
              </w:rPr>
              <w:t xml:space="preserve"> the </w:t>
            </w:r>
            <w:r w:rsidR="00BB636D" w:rsidRPr="00FA4F37">
              <w:rPr>
                <w:rFonts w:eastAsia="DengXian"/>
                <w:sz w:val="20"/>
                <w:szCs w:val="20"/>
              </w:rPr>
              <w:t>...</w:t>
            </w:r>
            <w:r w:rsidRPr="00FA4F37">
              <w:rPr>
                <w:rFonts w:eastAsia="DengXian"/>
                <w:sz w:val="20"/>
                <w:szCs w:val="20"/>
              </w:rPr>
              <w:t xml:space="preserve"> elements of voluntary guidance developed </w:t>
            </w:r>
            <w:proofErr w:type="gramStart"/>
            <w:r w:rsidRPr="00FA4F37">
              <w:rPr>
                <w:rFonts w:eastAsia="DengXian"/>
                <w:sz w:val="20"/>
                <w:szCs w:val="20"/>
              </w:rPr>
              <w:t>on the basis of</w:t>
            </w:r>
            <w:proofErr w:type="gramEnd"/>
            <w:r w:rsidRPr="00FA4F37">
              <w:rPr>
                <w:rFonts w:eastAsia="DengXian"/>
                <w:sz w:val="20"/>
                <w:szCs w:val="20"/>
              </w:rPr>
              <w:t xml:space="preserve"> the work of the Ad Hoc Technical Expert Group on Invasive Alien Species and further complemented through a peer review process to support the implementation of the Framework </w:t>
            </w:r>
            <w:r w:rsidR="00BB636D" w:rsidRPr="00FA4F37">
              <w:rPr>
                <w:rFonts w:eastAsia="DengXian"/>
                <w:sz w:val="20"/>
                <w:szCs w:val="20"/>
              </w:rPr>
              <w:t>...</w:t>
            </w:r>
          </w:p>
          <w:p w14:paraId="3A42EA5A" w14:textId="5460AB7D" w:rsidR="008328ED" w:rsidRPr="002E0972" w:rsidRDefault="0019299A" w:rsidP="006028DD">
            <w:pPr>
              <w:pStyle w:val="CBDNormalNumber"/>
              <w:numPr>
                <w:ilvl w:val="0"/>
                <w:numId w:val="0"/>
              </w:num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631C0042" w14:textId="77777777">
        <w:tc>
          <w:tcPr>
            <w:tcW w:w="2642" w:type="dxa"/>
            <w:vMerge/>
          </w:tcPr>
          <w:p w14:paraId="188B8864"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3BFC29CA"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16/18, para. 9</w:t>
            </w:r>
          </w:p>
          <w:p w14:paraId="53DBEC78" w14:textId="59A1C39C"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Urges</w:t>
            </w:r>
            <w:r w:rsidRPr="002E0972">
              <w:rPr>
                <w:rFonts w:eastAsia="DengXian"/>
                <w:sz w:val="20"/>
                <w:szCs w:val="20"/>
              </w:rPr>
              <w:t xml:space="preserve"> Parties, within their capabilities, and invites other Governments and relevant organizations, as appropriate, </w:t>
            </w:r>
            <w:r w:rsidR="00BB636D" w:rsidRPr="002E0972">
              <w:rPr>
                <w:rFonts w:eastAsia="DengXian"/>
                <w:sz w:val="20"/>
                <w:szCs w:val="20"/>
              </w:rPr>
              <w:t>...</w:t>
            </w:r>
            <w:r w:rsidRPr="002E0972">
              <w:rPr>
                <w:rFonts w:eastAsia="DengXian"/>
                <w:sz w:val="20"/>
                <w:szCs w:val="20"/>
              </w:rPr>
              <w:t xml:space="preserve"> in the light of the findings of the assessment on invasive alien species and their control: </w:t>
            </w:r>
            <w:r w:rsidR="00BB636D" w:rsidRPr="002E0972">
              <w:rPr>
                <w:rFonts w:eastAsia="DengXian"/>
                <w:sz w:val="20"/>
                <w:szCs w:val="20"/>
              </w:rPr>
              <w:t>...</w:t>
            </w:r>
          </w:p>
          <w:p w14:paraId="370B9960" w14:textId="2DDA1B41"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 xml:space="preserve">(e) To address knowledge and data gaps identified in the assessment by, among other things, promoting further scientific and socioeconomic research on areas relevant to the management of invasive alien species and supporting capacity-building, technology transfer and technical and scientific cooperation </w:t>
            </w:r>
            <w:r w:rsidR="00BB636D" w:rsidRPr="002E0972">
              <w:rPr>
                <w:rFonts w:eastAsia="DengXian"/>
                <w:sz w:val="20"/>
                <w:szCs w:val="20"/>
              </w:rPr>
              <w:t>...</w:t>
            </w:r>
          </w:p>
          <w:p w14:paraId="5307D349"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(i) To seek opportunities to enhance coordination and collaboration among countries and international and regional mechanisms, and across sectors, to support the implementation of the One Health approach, among other holistic approaches, and to ensure that sustained strategic actions are taken to manage invasive alien species;</w:t>
            </w:r>
          </w:p>
          <w:p w14:paraId="6E41886F"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(j) To conduct knowledge-sharing and capacity-building activities to support Parties, in particular developing country Parties, with implementing Target 6 of the Framework, ensuring the full and effective participation of indigenous peoples and local communities, women and youth in those activities.</w:t>
            </w:r>
          </w:p>
        </w:tc>
      </w:tr>
      <w:tr w:rsidR="008328ED" w:rsidRPr="002E0972" w14:paraId="361F58CC" w14:textId="77777777">
        <w:tc>
          <w:tcPr>
            <w:tcW w:w="2642" w:type="dxa"/>
            <w:vMerge/>
          </w:tcPr>
          <w:p w14:paraId="4442E095"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54AE9097"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16/18, para. 10</w:t>
            </w:r>
          </w:p>
          <w:p w14:paraId="47EDD03D"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Requests</w:t>
            </w:r>
            <w:r w:rsidRPr="002E0972">
              <w:rPr>
                <w:rFonts w:eastAsia="DengXian"/>
                <w:sz w:val="20"/>
                <w:szCs w:val="20"/>
              </w:rPr>
              <w:t xml:space="preserve"> the Executive Secretary, subject to the availability of resources:</w:t>
            </w:r>
          </w:p>
          <w:p w14:paraId="095A96C5" w14:textId="23544F74"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 xml:space="preserve">(a) To further strengthen collaboration among relevant organizations through the Inter-agency Liaison Group on Invasive Alien Species, </w:t>
            </w:r>
            <w:r w:rsidR="00BB636D" w:rsidRPr="002E0972">
              <w:rPr>
                <w:rFonts w:eastAsia="DengXian"/>
                <w:sz w:val="20"/>
                <w:szCs w:val="20"/>
              </w:rPr>
              <w:t>...</w:t>
            </w:r>
            <w:r w:rsidRPr="002E0972">
              <w:rPr>
                <w:rFonts w:eastAsia="DengXian"/>
                <w:sz w:val="20"/>
                <w:szCs w:val="20"/>
              </w:rPr>
              <w:t xml:space="preserve"> with a view to supporting the implementation of Target 6 of the Framework by:</w:t>
            </w:r>
          </w:p>
          <w:p w14:paraId="7356B88A"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(i) Continuing the assessment of the existing capacity and scientific, technical and technological needs of Parties, especially developing countries, for their implementation of Target 6;</w:t>
            </w:r>
          </w:p>
          <w:p w14:paraId="60F27014"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(ii) Sharing experiences and lessons learned by the Group members that could be useful for work undertaken under the Convention in relation to invasive alien species;</w:t>
            </w:r>
          </w:p>
          <w:p w14:paraId="4FC2A979"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 xml:space="preserve">(iii) Developing capacity-building activities and guidance, as needed, to address gaps identified in the </w:t>
            </w:r>
            <w:proofErr w:type="gramStart"/>
            <w:r w:rsidRPr="002E0972">
              <w:rPr>
                <w:rFonts w:eastAsia="DengXian"/>
                <w:sz w:val="20"/>
                <w:szCs w:val="20"/>
              </w:rPr>
              <w:t>aforementioned needs</w:t>
            </w:r>
            <w:proofErr w:type="gramEnd"/>
            <w:r w:rsidRPr="002E0972">
              <w:rPr>
                <w:rFonts w:eastAsia="DengXian"/>
                <w:sz w:val="20"/>
                <w:szCs w:val="20"/>
              </w:rPr>
              <w:t xml:space="preserve"> assessment;</w:t>
            </w:r>
          </w:p>
          <w:p w14:paraId="79EC6A9C"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(iv) Facilitating international collaboration towards the management of invasive alien species with the participation of indigenous peoples and local communities;</w:t>
            </w:r>
          </w:p>
          <w:p w14:paraId="7DC2D2D6"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(v) Strengthening collaboration with the relevant sectors, such as tourism and trade, and with the Global Biodiversity Information Facility to improve access to data and information on invasive alien species.</w:t>
            </w:r>
          </w:p>
        </w:tc>
      </w:tr>
      <w:tr w:rsidR="008328ED" w:rsidRPr="002E0972" w14:paraId="0215B7FA" w14:textId="77777777">
        <w:tc>
          <w:tcPr>
            <w:tcW w:w="2642" w:type="dxa"/>
          </w:tcPr>
          <w:p w14:paraId="6B9E6A17" w14:textId="77777777" w:rsidR="008328ED" w:rsidRPr="00FA4F37" w:rsidRDefault="008328ED">
            <w:pPr>
              <w:tabs>
                <w:tab w:val="clear" w:pos="567"/>
                <w:tab w:val="clear" w:pos="1134"/>
                <w:tab w:val="clear" w:pos="1701"/>
                <w:tab w:val="clear" w:pos="2268"/>
              </w:tabs>
              <w:spacing w:before="60" w:after="60"/>
              <w:jc w:val="left"/>
              <w:rPr>
                <w:rFonts w:eastAsia="DengXian"/>
                <w:b/>
                <w:bCs/>
                <w:sz w:val="20"/>
                <w:szCs w:val="20"/>
              </w:rPr>
            </w:pPr>
            <w:r w:rsidRPr="00FA4F37">
              <w:rPr>
                <w:rFonts w:eastAsia="DengXian"/>
                <w:b/>
                <w:bCs/>
                <w:sz w:val="20"/>
                <w:szCs w:val="20"/>
              </w:rPr>
              <w:t>Target 8</w:t>
            </w:r>
            <w:r w:rsidRPr="00FA4F37">
              <w:rPr>
                <w:rFonts w:eastAsia="DengXian"/>
                <w:sz w:val="20"/>
                <w:szCs w:val="20"/>
              </w:rPr>
              <w:t xml:space="preserve"> – Minimize the impacts of climate change on </w:t>
            </w:r>
            <w:r w:rsidRPr="00FA4F37">
              <w:rPr>
                <w:rFonts w:eastAsia="DengXian"/>
                <w:sz w:val="20"/>
                <w:szCs w:val="20"/>
              </w:rPr>
              <w:lastRenderedPageBreak/>
              <w:t>biodiversity and build resilience</w:t>
            </w:r>
          </w:p>
        </w:tc>
        <w:tc>
          <w:tcPr>
            <w:tcW w:w="7281" w:type="dxa"/>
          </w:tcPr>
          <w:p w14:paraId="3758E858" w14:textId="77777777" w:rsidR="008328ED" w:rsidRPr="002E0972" w:rsidRDefault="008328ED" w:rsidP="00FA4F37">
            <w:pPr>
              <w:keepNext/>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lastRenderedPageBreak/>
              <w:t>Decision 16/22, para. 15</w:t>
            </w:r>
          </w:p>
          <w:p w14:paraId="68D658B3" w14:textId="7478C983"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lastRenderedPageBreak/>
              <w:t>Also requests</w:t>
            </w:r>
            <w:r w:rsidRPr="002E0972">
              <w:rPr>
                <w:rFonts w:eastAsia="DengXian"/>
                <w:sz w:val="20"/>
                <w:szCs w:val="20"/>
              </w:rPr>
              <w:t xml:space="preserve"> the Executive Secretary, subject to the availability of resources, avoiding the duplication of efforts and enhancing synergies, as appropriate, guided by the long-term strategic framework for capacity-building and development, to facilitate collaboration among parties, indigenous peoples and local communities, relevant existing organizations, partnerships, initiatives and coalitions to implement capacity-building </w:t>
            </w:r>
            <w:r w:rsidR="00BB636D" w:rsidRPr="002E0972">
              <w:rPr>
                <w:rFonts w:eastAsia="DengXian"/>
                <w:sz w:val="20"/>
                <w:szCs w:val="20"/>
              </w:rPr>
              <w:t>...</w:t>
            </w:r>
            <w:r w:rsidRPr="002E0972">
              <w:rPr>
                <w:rFonts w:eastAsia="DengXian"/>
                <w:sz w:val="20"/>
                <w:szCs w:val="20"/>
              </w:rPr>
              <w:t>.</w:t>
            </w:r>
          </w:p>
        </w:tc>
      </w:tr>
      <w:tr w:rsidR="008328ED" w:rsidRPr="002E0972" w14:paraId="01BE3956" w14:textId="77777777">
        <w:tc>
          <w:tcPr>
            <w:tcW w:w="2642" w:type="dxa"/>
            <w:vMerge w:val="restart"/>
          </w:tcPr>
          <w:p w14:paraId="163FA958" w14:textId="77777777" w:rsidR="008328ED" w:rsidRPr="00FA4F37" w:rsidRDefault="008328ED">
            <w:pPr>
              <w:tabs>
                <w:tab w:val="clear" w:pos="567"/>
                <w:tab w:val="clear" w:pos="1134"/>
                <w:tab w:val="clear" w:pos="1701"/>
                <w:tab w:val="clear" w:pos="2268"/>
              </w:tabs>
              <w:spacing w:before="60" w:after="60"/>
              <w:jc w:val="left"/>
              <w:rPr>
                <w:rFonts w:eastAsia="DengXian"/>
                <w:b/>
                <w:bCs/>
                <w:sz w:val="20"/>
                <w:szCs w:val="20"/>
              </w:rPr>
            </w:pPr>
            <w:r w:rsidRPr="00FA4F37">
              <w:rPr>
                <w:rFonts w:eastAsia="DengXian"/>
                <w:b/>
                <w:bCs/>
                <w:sz w:val="20"/>
                <w:szCs w:val="20"/>
              </w:rPr>
              <w:lastRenderedPageBreak/>
              <w:t>Target 9</w:t>
            </w:r>
            <w:r w:rsidRPr="00FA4F37">
              <w:rPr>
                <w:rFonts w:eastAsia="DengXian"/>
                <w:sz w:val="20"/>
                <w:szCs w:val="20"/>
              </w:rPr>
              <w:t xml:space="preserve"> – Manage wild species sustainably to benefit people</w:t>
            </w:r>
          </w:p>
        </w:tc>
        <w:tc>
          <w:tcPr>
            <w:tcW w:w="7281" w:type="dxa"/>
          </w:tcPr>
          <w:p w14:paraId="23505F4D"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16/15, para. 8</w:t>
            </w:r>
          </w:p>
          <w:p w14:paraId="5D64DEA5"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Encourages</w:t>
            </w:r>
            <w:r w:rsidRPr="002E0972">
              <w:rPr>
                <w:rFonts w:eastAsia="DengXian"/>
                <w:sz w:val="20"/>
                <w:szCs w:val="20"/>
              </w:rPr>
              <w:t xml:space="preserve"> Parties to foster scientific and technical cooperation, capacity-building and technology transfer activities and partnerships to address the gaps outlined in paragraphs 9 to 12 of document </w:t>
            </w:r>
            <w:hyperlink r:id="rId35" w:history="1">
              <w:r w:rsidRPr="002E0972">
                <w:rPr>
                  <w:rStyle w:val="Hyperlink"/>
                  <w:rFonts w:eastAsia="DengXian"/>
                  <w:sz w:val="20"/>
                  <w:szCs w:val="20"/>
                  <w:lang w:eastAsia="en-US"/>
                </w:rPr>
                <w:t>CBD/COP/16/11</w:t>
              </w:r>
            </w:hyperlink>
            <w:r w:rsidRPr="002E0972">
              <w:rPr>
                <w:rFonts w:eastAsia="DengXian"/>
                <w:sz w:val="20"/>
                <w:szCs w:val="20"/>
              </w:rPr>
              <w:t>, taking into account the specific challenges faced by developing countries.</w:t>
            </w:r>
          </w:p>
        </w:tc>
      </w:tr>
      <w:tr w:rsidR="008328ED" w:rsidRPr="002E0972" w14:paraId="4E8E5F10" w14:textId="77777777">
        <w:tc>
          <w:tcPr>
            <w:tcW w:w="2642" w:type="dxa"/>
            <w:vMerge/>
          </w:tcPr>
          <w:p w14:paraId="79AA401A" w14:textId="77777777" w:rsidR="008328ED" w:rsidRPr="00FA4F37"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136A1791"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16/15, para. 11</w:t>
            </w:r>
          </w:p>
          <w:p w14:paraId="6816D24A" w14:textId="63F5ADC4"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Requests</w:t>
            </w:r>
            <w:r w:rsidRPr="002E0972">
              <w:rPr>
                <w:rFonts w:eastAsia="DengXian"/>
                <w:sz w:val="20"/>
                <w:szCs w:val="20"/>
              </w:rPr>
              <w:t xml:space="preserve"> the Executive Secretary, subject to the availability of resources, in consultation with Parties </w:t>
            </w:r>
            <w:r w:rsidR="00BB636D" w:rsidRPr="002E0972">
              <w:rPr>
                <w:rFonts w:eastAsia="DengXian"/>
                <w:sz w:val="20"/>
                <w:szCs w:val="20"/>
              </w:rPr>
              <w:t>...</w:t>
            </w:r>
            <w:r w:rsidRPr="002E0972">
              <w:rPr>
                <w:rFonts w:eastAsia="DengXian"/>
                <w:sz w:val="20"/>
                <w:szCs w:val="20"/>
              </w:rPr>
              <w:t xml:space="preserve"> and other relevant organizations </w:t>
            </w:r>
            <w:r w:rsidR="00BB636D" w:rsidRPr="002E0972">
              <w:rPr>
                <w:rFonts w:eastAsia="DengXian"/>
                <w:sz w:val="20"/>
                <w:szCs w:val="20"/>
              </w:rPr>
              <w:t>...</w:t>
            </w:r>
            <w:r w:rsidRPr="002E0972">
              <w:rPr>
                <w:rFonts w:eastAsia="DengXian"/>
                <w:sz w:val="20"/>
                <w:szCs w:val="20"/>
              </w:rPr>
              <w:t xml:space="preserve"> to facilitate regional dialogues to build a common understanding regarding the application of the seven key elements referred to in paragraph 4 (b).</w:t>
            </w:r>
          </w:p>
        </w:tc>
      </w:tr>
      <w:tr w:rsidR="008328ED" w:rsidRPr="002E0972" w14:paraId="4EE3DB8E" w14:textId="77777777">
        <w:tc>
          <w:tcPr>
            <w:tcW w:w="2642" w:type="dxa"/>
          </w:tcPr>
          <w:p w14:paraId="46E1BE28"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Target 10</w:t>
            </w:r>
            <w:r w:rsidRPr="002E0972">
              <w:rPr>
                <w:rFonts w:eastAsia="DengXian"/>
                <w:sz w:val="20"/>
                <w:szCs w:val="20"/>
              </w:rPr>
              <w:t xml:space="preserve"> –</w:t>
            </w:r>
            <w:r w:rsidRPr="00FA4F37">
              <w:rPr>
                <w:rFonts w:eastAsia="DengXian"/>
                <w:sz w:val="20"/>
                <w:szCs w:val="20"/>
              </w:rPr>
              <w:t xml:space="preserve"> </w:t>
            </w:r>
            <w:r w:rsidRPr="002E0972">
              <w:rPr>
                <w:rFonts w:eastAsia="DengXian"/>
                <w:sz w:val="20"/>
                <w:szCs w:val="20"/>
              </w:rPr>
              <w:t>Enhance biodiversity and sustainability in agriculture, aquaculture, fisheries, and forestry</w:t>
            </w:r>
          </w:p>
        </w:tc>
        <w:tc>
          <w:tcPr>
            <w:tcW w:w="7281" w:type="dxa"/>
          </w:tcPr>
          <w:p w14:paraId="206BF7E8" w14:textId="631818DC" w:rsidR="0019299A" w:rsidRPr="002E0972" w:rsidRDefault="008328ED">
            <w:pPr>
              <w:tabs>
                <w:tab w:val="clear" w:pos="567"/>
                <w:tab w:val="clear" w:pos="1134"/>
                <w:tab w:val="clear" w:pos="1701"/>
                <w:tab w:val="clear" w:pos="2268"/>
              </w:tabs>
              <w:spacing w:before="60" w:after="60"/>
              <w:jc w:val="left"/>
              <w:rPr>
                <w:rFonts w:eastAsia="DengXian"/>
                <w:i/>
                <w:iCs/>
                <w:sz w:val="20"/>
                <w:szCs w:val="20"/>
              </w:rPr>
            </w:pPr>
            <w:r w:rsidRPr="002E0972">
              <w:rPr>
                <w:rFonts w:eastAsia="DengXian"/>
                <w:sz w:val="20"/>
                <w:szCs w:val="20"/>
              </w:rPr>
              <w:t>Decision 15/28, para. 3</w:t>
            </w:r>
          </w:p>
          <w:p w14:paraId="5D48DA19" w14:textId="2E7E95E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Encourages</w:t>
            </w:r>
            <w:r w:rsidRPr="002E0972">
              <w:rPr>
                <w:rFonts w:eastAsia="DengXian"/>
                <w:sz w:val="20"/>
                <w:szCs w:val="20"/>
              </w:rPr>
              <w:t xml:space="preserve"> Parties, other Governments and relevant organizations to support the implementation of, and capacity-building and development for, the Plan of Action (2020–2030) for the International Initiative for the Conservation and Sustainable Use of Soil Biodiversity </w:t>
            </w:r>
            <w:r w:rsidR="00BB636D" w:rsidRPr="002E0972">
              <w:rPr>
                <w:rFonts w:eastAsia="DengXian"/>
                <w:sz w:val="20"/>
                <w:szCs w:val="20"/>
              </w:rPr>
              <w:t>...</w:t>
            </w:r>
          </w:p>
        </w:tc>
      </w:tr>
      <w:tr w:rsidR="008328ED" w:rsidRPr="002E0972" w14:paraId="61ECB149" w14:textId="77777777">
        <w:tc>
          <w:tcPr>
            <w:tcW w:w="2642" w:type="dxa"/>
            <w:vMerge w:val="restart"/>
          </w:tcPr>
          <w:p w14:paraId="166AB4B3"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Target 13</w:t>
            </w:r>
            <w:r w:rsidRPr="002E0972">
              <w:rPr>
                <w:rFonts w:eastAsia="DengXian"/>
                <w:sz w:val="20"/>
                <w:szCs w:val="20"/>
              </w:rPr>
              <w:t xml:space="preserve"> – Increase the sharing of benefits from genetic resources, digital sequence information and traditional knowledge</w:t>
            </w:r>
          </w:p>
        </w:tc>
        <w:tc>
          <w:tcPr>
            <w:tcW w:w="7281" w:type="dxa"/>
          </w:tcPr>
          <w:p w14:paraId="61392C58" w14:textId="49497A90" w:rsidR="0019299A" w:rsidRPr="002E0972" w:rsidRDefault="008328ED">
            <w:pPr>
              <w:tabs>
                <w:tab w:val="clear" w:pos="567"/>
                <w:tab w:val="clear" w:pos="1134"/>
                <w:tab w:val="clear" w:pos="1701"/>
                <w:tab w:val="clear" w:pos="2268"/>
              </w:tabs>
              <w:spacing w:before="60" w:after="60"/>
              <w:jc w:val="left"/>
              <w:rPr>
                <w:rFonts w:eastAsia="DengXian"/>
                <w:i/>
                <w:iCs/>
                <w:sz w:val="20"/>
                <w:szCs w:val="20"/>
              </w:rPr>
            </w:pPr>
            <w:r w:rsidRPr="002E0972">
              <w:rPr>
                <w:rFonts w:eastAsia="DengXian"/>
                <w:sz w:val="20"/>
                <w:szCs w:val="20"/>
              </w:rPr>
              <w:t>Decision NP 4/7, para.7</w:t>
            </w:r>
          </w:p>
          <w:p w14:paraId="16A2EFE7" w14:textId="0A9A6C4B"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Urges Parties</w:t>
            </w:r>
            <w:r w:rsidRPr="002E0972">
              <w:rPr>
                <w:rFonts w:eastAsia="DengXian"/>
                <w:sz w:val="20"/>
                <w:szCs w:val="20"/>
              </w:rPr>
              <w:t xml:space="preserve"> and encourages other Governments and relevant organizations in a position to do so:</w:t>
            </w:r>
          </w:p>
          <w:p w14:paraId="03DA1F3A" w14:textId="22EFB045" w:rsidR="008328ED" w:rsidRPr="002E0972" w:rsidRDefault="008328ED">
            <w:pPr>
              <w:tabs>
                <w:tab w:val="clear" w:pos="567"/>
                <w:tab w:val="clear" w:pos="1134"/>
                <w:tab w:val="clear" w:pos="1701"/>
                <w:tab w:val="clear" w:pos="2268"/>
              </w:tabs>
              <w:spacing w:before="60" w:after="60"/>
              <w:contextualSpacing/>
              <w:jc w:val="left"/>
              <w:rPr>
                <w:rFonts w:eastAsia="DengXian"/>
                <w:sz w:val="20"/>
                <w:szCs w:val="20"/>
                <w:highlight w:val="yellow"/>
              </w:rPr>
            </w:pPr>
            <w:r w:rsidRPr="002E0972">
              <w:rPr>
                <w:rFonts w:eastAsia="DengXian"/>
                <w:sz w:val="20"/>
                <w:szCs w:val="20"/>
              </w:rPr>
              <w:t xml:space="preserve">(a) To expand their efforts to build and develop the capacities of developing country Parties [...] to implement the Nagoya Protocol, </w:t>
            </w:r>
            <w:proofErr w:type="gramStart"/>
            <w:r w:rsidRPr="002E0972">
              <w:rPr>
                <w:rFonts w:eastAsia="DengXian"/>
                <w:sz w:val="20"/>
                <w:szCs w:val="20"/>
              </w:rPr>
              <w:t>taking into account</w:t>
            </w:r>
            <w:proofErr w:type="gramEnd"/>
            <w:r w:rsidRPr="002E0972">
              <w:rPr>
                <w:rFonts w:eastAsia="DengXian"/>
                <w:sz w:val="20"/>
                <w:szCs w:val="20"/>
              </w:rPr>
              <w:t xml:space="preserve"> the priority areas identified in the annex </w:t>
            </w:r>
            <w:r w:rsidR="00BB636D" w:rsidRPr="002E0972">
              <w:rPr>
                <w:rFonts w:eastAsia="DengXian"/>
                <w:sz w:val="20"/>
                <w:szCs w:val="20"/>
              </w:rPr>
              <w:t>...</w:t>
            </w:r>
            <w:r w:rsidRPr="002E0972">
              <w:rPr>
                <w:rFonts w:eastAsia="DengXian"/>
                <w:sz w:val="20"/>
                <w:szCs w:val="20"/>
              </w:rPr>
              <w:t xml:space="preserve"> </w:t>
            </w:r>
          </w:p>
        </w:tc>
      </w:tr>
      <w:tr w:rsidR="008328ED" w:rsidRPr="002E0972" w14:paraId="7F1FC9F6" w14:textId="77777777">
        <w:tc>
          <w:tcPr>
            <w:tcW w:w="2642" w:type="dxa"/>
            <w:vMerge/>
          </w:tcPr>
          <w:p w14:paraId="505A26B8"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2D8C3B95"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5/1, para. 10</w:t>
            </w:r>
          </w:p>
          <w:p w14:paraId="77D69BB1"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Encourages</w:t>
            </w:r>
            <w:r w:rsidRPr="002E0972">
              <w:rPr>
                <w:rFonts w:eastAsia="DengXian"/>
                <w:sz w:val="20"/>
                <w:szCs w:val="20"/>
              </w:rPr>
              <w:t xml:space="preserve"> Parties to include the priorities of indigenous peoples and local communities in their proposals for funding from the Global Environment Facility, including the Global Biodiversity Framework Fund, to enable support for capacity-building and development to reach indigenous peoples and local communities, in line with national circumstances and priorities.</w:t>
            </w:r>
          </w:p>
        </w:tc>
      </w:tr>
      <w:tr w:rsidR="008328ED" w:rsidRPr="002E0972" w14:paraId="0F30B284" w14:textId="77777777">
        <w:tc>
          <w:tcPr>
            <w:tcW w:w="2642" w:type="dxa"/>
            <w:vMerge/>
          </w:tcPr>
          <w:p w14:paraId="0193DB88"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205998F2"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5/2, para. 3</w:t>
            </w:r>
          </w:p>
          <w:p w14:paraId="284D39A8"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Recommends</w:t>
            </w:r>
            <w:r w:rsidRPr="002E0972">
              <w:rPr>
                <w:rFonts w:eastAsia="DengXian"/>
                <w:sz w:val="20"/>
                <w:szCs w:val="20"/>
              </w:rPr>
              <w:t xml:space="preserve"> that, in adopting its guidance to the Global Environment Facility </w:t>
            </w:r>
            <w:proofErr w:type="gramStart"/>
            <w:r w:rsidRPr="002E0972">
              <w:rPr>
                <w:rFonts w:eastAsia="DengXian"/>
                <w:sz w:val="20"/>
                <w:szCs w:val="20"/>
              </w:rPr>
              <w:t>with regard to</w:t>
            </w:r>
            <w:proofErr w:type="gramEnd"/>
            <w:r w:rsidRPr="002E0972">
              <w:rPr>
                <w:rFonts w:eastAsia="DengXian"/>
                <w:sz w:val="20"/>
                <w:szCs w:val="20"/>
              </w:rPr>
              <w:t xml:space="preserve"> support for the implementation of the Nagoya Protocol, the Conference of the Parties to the Convention include the following requests to the Global Environment Facility:</w:t>
            </w:r>
          </w:p>
          <w:p w14:paraId="35A9BAC9" w14:textId="604A0541" w:rsidR="008328ED" w:rsidRPr="002E0972" w:rsidRDefault="00BB636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w:t>
            </w:r>
            <w:r w:rsidR="008328ED" w:rsidRPr="002E0972">
              <w:rPr>
                <w:rFonts w:eastAsia="DengXian"/>
                <w:sz w:val="20"/>
                <w:szCs w:val="20"/>
              </w:rPr>
              <w:t xml:space="preserve"> (c) To support eligible Parties with the implementation of the capacity-building and development action plan for the Nagoya Protocol.</w:t>
            </w:r>
          </w:p>
          <w:p w14:paraId="4B6F7D8F" w14:textId="12B885AD"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 xml:space="preserve">(d) To continue to provide support to eligible Parties for undertaking activities in the following areas: (i) Specific priorities for continued capacity-building and development to support the implementation of the Nagoya Protocol; </w:t>
            </w:r>
            <w:r w:rsidR="00BB636D" w:rsidRPr="002E0972">
              <w:rPr>
                <w:rFonts w:eastAsia="DengXian"/>
                <w:sz w:val="20"/>
                <w:szCs w:val="20"/>
              </w:rPr>
              <w:t>...</w:t>
            </w:r>
            <w:r w:rsidRPr="002E0972">
              <w:rPr>
                <w:rFonts w:eastAsia="DengXian"/>
                <w:sz w:val="20"/>
                <w:szCs w:val="20"/>
              </w:rPr>
              <w:t xml:space="preserve"> (iii) Development of long-term institutional capacities for managing, monitoring and evaluating national access and benefit-sharing frameworks.</w:t>
            </w:r>
          </w:p>
        </w:tc>
      </w:tr>
      <w:tr w:rsidR="008328ED" w:rsidRPr="002E0972" w14:paraId="24E9432D" w14:textId="77777777">
        <w:tc>
          <w:tcPr>
            <w:tcW w:w="2642" w:type="dxa"/>
            <w:vMerge/>
          </w:tcPr>
          <w:p w14:paraId="5A3D2414"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769E00F5" w14:textId="77777777" w:rsidR="008328ED" w:rsidRPr="002E0972" w:rsidRDefault="008328ED" w:rsidP="00FA4F37">
            <w:pPr>
              <w:keepNext/>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5/2, para. 6</w:t>
            </w:r>
          </w:p>
          <w:p w14:paraId="2697B436"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Encourages</w:t>
            </w:r>
            <w:r w:rsidRPr="002E0972">
              <w:rPr>
                <w:rFonts w:eastAsia="DengXian"/>
                <w:sz w:val="20"/>
                <w:szCs w:val="20"/>
              </w:rPr>
              <w:t xml:space="preserve"> Parties to include the priorities of indigenous peoples and local communities in their proposals for funding from the Global Environment Facility, including the Global Biodiversity Framework Fund, to enable support for capacity-building and development to reach indigenous peoples and local communities.</w:t>
            </w:r>
          </w:p>
        </w:tc>
      </w:tr>
      <w:tr w:rsidR="008328ED" w:rsidRPr="002E0972" w14:paraId="2D303927" w14:textId="77777777">
        <w:tc>
          <w:tcPr>
            <w:tcW w:w="2642" w:type="dxa"/>
            <w:vMerge/>
          </w:tcPr>
          <w:p w14:paraId="23C2DABC"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054E196B"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5/3, para. 3</w:t>
            </w:r>
          </w:p>
          <w:p w14:paraId="2031DD6A"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Adopts</w:t>
            </w:r>
            <w:r w:rsidRPr="002E0972">
              <w:rPr>
                <w:rFonts w:eastAsia="DengXian"/>
                <w:sz w:val="20"/>
                <w:szCs w:val="20"/>
              </w:rPr>
              <w:t xml:space="preserve"> the capacity-building and development action plan for the Nagoya Protocol on Access to Genetic Resources and the Fair and Equitable Sharing of Benefits Arising from Their Utilization contained in the annex to the present decision.</w:t>
            </w:r>
          </w:p>
          <w:p w14:paraId="3407E02F" w14:textId="5F8D854F" w:rsidR="008328ED" w:rsidRPr="002E0972" w:rsidRDefault="0019299A">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6212A2CE" w14:textId="77777777">
        <w:tc>
          <w:tcPr>
            <w:tcW w:w="2642" w:type="dxa"/>
            <w:vMerge/>
          </w:tcPr>
          <w:p w14:paraId="2E0D4AFC"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4F0279C4"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5/3, para. 4</w:t>
            </w:r>
          </w:p>
          <w:p w14:paraId="2D063456"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Welcomes</w:t>
            </w:r>
            <w:r w:rsidRPr="002E0972">
              <w:rPr>
                <w:rFonts w:eastAsia="DengXian"/>
                <w:sz w:val="20"/>
                <w:szCs w:val="20"/>
              </w:rPr>
              <w:t xml:space="preserve"> the selection of the regional and subregional technical and scientific cooperation support </w:t>
            </w:r>
            <w:proofErr w:type="gramStart"/>
            <w:r w:rsidRPr="002E0972">
              <w:rPr>
                <w:rFonts w:eastAsia="DengXian"/>
                <w:sz w:val="20"/>
                <w:szCs w:val="20"/>
              </w:rPr>
              <w:t>centres, and</w:t>
            </w:r>
            <w:proofErr w:type="gramEnd"/>
            <w:r w:rsidRPr="002E0972">
              <w:rPr>
                <w:rFonts w:eastAsia="DengXian"/>
                <w:sz w:val="20"/>
                <w:szCs w:val="20"/>
              </w:rPr>
              <w:t xml:space="preserve"> encourages them to consider the Capacity-building and Development Action Plan for the Nagoya Protocol when developing capacity-building and development programmes.</w:t>
            </w:r>
          </w:p>
        </w:tc>
      </w:tr>
      <w:tr w:rsidR="008328ED" w:rsidRPr="002E0972" w14:paraId="6DEC9D54" w14:textId="77777777">
        <w:tc>
          <w:tcPr>
            <w:tcW w:w="2642" w:type="dxa"/>
            <w:vMerge/>
          </w:tcPr>
          <w:p w14:paraId="7FFC9153"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17600ADA"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5/4, para. 6</w:t>
            </w:r>
          </w:p>
          <w:p w14:paraId="5A8CFDAC"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Invites</w:t>
            </w:r>
            <w:r w:rsidRPr="002E0972">
              <w:rPr>
                <w:rFonts w:eastAsia="DengXian"/>
                <w:sz w:val="20"/>
                <w:szCs w:val="20"/>
              </w:rPr>
              <w:t xml:space="preserve"> the United Nations Environment Programme to develop a capacity-building project aimed at enhancing the ability of developing country Parties to use and contribute effectively to the global operations of the Access and Benefit-sharing Clearing-House, including through the development of national information-sharing systems and the provision of technical support.</w:t>
            </w:r>
          </w:p>
        </w:tc>
      </w:tr>
      <w:tr w:rsidR="008328ED" w:rsidRPr="002E0972" w14:paraId="7D97D9DE" w14:textId="77777777">
        <w:tc>
          <w:tcPr>
            <w:tcW w:w="2642" w:type="dxa"/>
            <w:vMerge/>
          </w:tcPr>
          <w:p w14:paraId="295C844C"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5D4C16EC"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5/4, para. 7</w:t>
            </w:r>
          </w:p>
          <w:p w14:paraId="4B18483B"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Invites</w:t>
            </w:r>
            <w:r w:rsidRPr="002E0972">
              <w:rPr>
                <w:rFonts w:eastAsia="DengXian"/>
                <w:sz w:val="20"/>
                <w:szCs w:val="20"/>
              </w:rPr>
              <w:t xml:space="preserve"> the Global Environment Facility to provide financial support for projects related to the Access and Benefit-sharing Clearing-House that enhance the capacities of developing country Parties.</w:t>
            </w:r>
          </w:p>
        </w:tc>
      </w:tr>
      <w:tr w:rsidR="008328ED" w:rsidRPr="002E0972" w14:paraId="2F0B69BB" w14:textId="77777777">
        <w:tc>
          <w:tcPr>
            <w:tcW w:w="2642" w:type="dxa"/>
            <w:vMerge/>
          </w:tcPr>
          <w:p w14:paraId="458E2311"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78E4221B"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5/4, para. 10</w:t>
            </w:r>
          </w:p>
          <w:p w14:paraId="62FD6B54"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Invites</w:t>
            </w:r>
            <w:r w:rsidRPr="002E0972">
              <w:rPr>
                <w:rFonts w:eastAsia="DengXian"/>
                <w:sz w:val="20"/>
                <w:szCs w:val="20"/>
              </w:rPr>
              <w:t xml:space="preserve"> Parties, other Governments and, as appropriate, relevant organizations, in coordination with the Executive Secretary of the Convention on Biological Diversity, to include in relevant capacity-building and development plans and projects activities that contribute to fulfilling the information-sharing obligations under the Nagoya Protocol and the management and efficient publication of relevant national information in the Access and Benefit-sharing Clearing-House.</w:t>
            </w:r>
          </w:p>
        </w:tc>
      </w:tr>
      <w:tr w:rsidR="008328ED" w:rsidRPr="002E0972" w14:paraId="5385D6E0" w14:textId="77777777">
        <w:tc>
          <w:tcPr>
            <w:tcW w:w="2642" w:type="dxa"/>
            <w:vMerge/>
          </w:tcPr>
          <w:p w14:paraId="63E3FA35"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3C02A3D6"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5/4, para. 11</w:t>
            </w:r>
          </w:p>
          <w:p w14:paraId="4C5427C0"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Invites</w:t>
            </w:r>
            <w:r w:rsidRPr="002E0972">
              <w:rPr>
                <w:rFonts w:eastAsia="DengXian"/>
                <w:sz w:val="20"/>
                <w:szCs w:val="20"/>
              </w:rPr>
              <w:t xml:space="preserve"> Parties, non-Parties, relevant international organizations, regional development banks and other financial institutions, as appropriate, to support the capacity-building and development plans, projects and activities referred to in paragraph 10 above.</w:t>
            </w:r>
          </w:p>
        </w:tc>
      </w:tr>
      <w:tr w:rsidR="008328ED" w:rsidRPr="002E0972" w14:paraId="5C244374" w14:textId="77777777">
        <w:tc>
          <w:tcPr>
            <w:tcW w:w="2642" w:type="dxa"/>
            <w:vMerge/>
          </w:tcPr>
          <w:p w14:paraId="50913F51"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6F36EE80"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5/4, para. 12</w:t>
            </w:r>
          </w:p>
          <w:p w14:paraId="296889CE"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Requests</w:t>
            </w:r>
            <w:r w:rsidRPr="002E0972">
              <w:rPr>
                <w:rFonts w:eastAsia="DengXian"/>
                <w:sz w:val="20"/>
                <w:szCs w:val="20"/>
              </w:rPr>
              <w:t xml:space="preserve"> the Executive Secretary:</w:t>
            </w:r>
          </w:p>
          <w:p w14:paraId="2A7B6D7E"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(a) To continue to develop and administer the Access and Benefit-sharing Clearing-House, in accordance with its modalities of operation, taking into account any feedback received, in particular from Parties and the Informal Advisory Committee to the Access and Benefit-sharing Clearing-House, including the goals and priorities for the further development and administration of the Clearing-House by the Secretariat, and the need for continued capacity-building and development, and to provide technical support and guidance to Parties on how to publish and update information and how to use the Clearing-House effectively.</w:t>
            </w:r>
          </w:p>
        </w:tc>
      </w:tr>
      <w:tr w:rsidR="008328ED" w:rsidRPr="002E0972" w14:paraId="755DBCC6" w14:textId="77777777">
        <w:tc>
          <w:tcPr>
            <w:tcW w:w="2642" w:type="dxa"/>
            <w:vMerge/>
          </w:tcPr>
          <w:p w14:paraId="763C9A52"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0DF92C2F" w14:textId="77777777" w:rsidR="008328ED" w:rsidRPr="002E0972" w:rsidRDefault="008328ED" w:rsidP="00FA4F37">
            <w:pPr>
              <w:keepNext/>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NP 5/6, para. 3</w:t>
            </w:r>
          </w:p>
          <w:p w14:paraId="2B20CC3C"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Invites</w:t>
            </w:r>
            <w:r w:rsidRPr="002E0972">
              <w:rPr>
                <w:rFonts w:eastAsia="DengXian"/>
                <w:sz w:val="20"/>
                <w:szCs w:val="20"/>
              </w:rPr>
              <w:t xml:space="preserve"> Parties, and encourages other Governments, to:</w:t>
            </w:r>
          </w:p>
          <w:p w14:paraId="2447E660" w14:textId="534014F2" w:rsidR="008328ED" w:rsidRPr="002E0972" w:rsidRDefault="00BB636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w:t>
            </w:r>
            <w:r w:rsidR="008328ED" w:rsidRPr="002E0972">
              <w:rPr>
                <w:rFonts w:eastAsia="DengXian"/>
                <w:sz w:val="20"/>
                <w:szCs w:val="20"/>
              </w:rPr>
              <w:t xml:space="preserve"> (c) Include the capacity and financial needs for collecting national information on monetary and non-monetary benefits received and implementing the Nagoya Protocol on Access to Genetic Resources and the Fair and Equitable Sharing of Benefits Arising from Their Utilization,4 as appropriate, in the updating or revision of national biodiversity strategies and action plans and of associated national finance, capacity-building and development plans.</w:t>
            </w:r>
          </w:p>
        </w:tc>
      </w:tr>
      <w:tr w:rsidR="008328ED" w:rsidRPr="002E0972" w14:paraId="2AC3E376" w14:textId="77777777">
        <w:tc>
          <w:tcPr>
            <w:tcW w:w="2642" w:type="dxa"/>
            <w:vMerge/>
          </w:tcPr>
          <w:p w14:paraId="281FF835"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0E2D6721" w14:textId="5C705B4F" w:rsidR="0019299A" w:rsidRPr="002E0972" w:rsidRDefault="008328ED">
            <w:pPr>
              <w:tabs>
                <w:tab w:val="clear" w:pos="567"/>
                <w:tab w:val="clear" w:pos="1134"/>
                <w:tab w:val="clear" w:pos="1701"/>
                <w:tab w:val="clear" w:pos="2268"/>
              </w:tabs>
              <w:spacing w:before="60" w:after="60"/>
              <w:jc w:val="left"/>
              <w:rPr>
                <w:rFonts w:eastAsia="DengXian"/>
                <w:i/>
                <w:iCs/>
                <w:sz w:val="20"/>
                <w:szCs w:val="20"/>
              </w:rPr>
            </w:pPr>
            <w:r w:rsidRPr="002E0972">
              <w:rPr>
                <w:rFonts w:eastAsia="DengXian"/>
                <w:sz w:val="20"/>
                <w:szCs w:val="20"/>
              </w:rPr>
              <w:t>Decision 15/9, para. 13</w:t>
            </w:r>
          </w:p>
          <w:p w14:paraId="6D81E1E4" w14:textId="5D6BC5E8"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r w:rsidRPr="002E0972">
              <w:rPr>
                <w:rFonts w:eastAsia="DengXian"/>
                <w:i/>
                <w:iCs/>
                <w:sz w:val="20"/>
                <w:szCs w:val="20"/>
              </w:rPr>
              <w:t>Calls</w:t>
            </w:r>
            <w:r w:rsidRPr="002E0972">
              <w:rPr>
                <w:rFonts w:eastAsia="DengXian"/>
                <w:sz w:val="20"/>
                <w:szCs w:val="20"/>
              </w:rPr>
              <w:t xml:space="preserve"> for specific and targeted capacity-building and development, technology transfer, according to Article 16, and technical and scientific cooperation </w:t>
            </w:r>
            <w:r w:rsidR="00BB636D" w:rsidRPr="002E0972">
              <w:rPr>
                <w:rFonts w:eastAsia="DengXian"/>
                <w:sz w:val="20"/>
                <w:szCs w:val="20"/>
              </w:rPr>
              <w:t>...</w:t>
            </w:r>
            <w:r w:rsidRPr="002E0972">
              <w:rPr>
                <w:rFonts w:eastAsia="DengXian"/>
                <w:sz w:val="20"/>
                <w:szCs w:val="20"/>
              </w:rPr>
              <w:t xml:space="preserve"> to generate, access and use digital sequence information on genetic resources for research and innovation, taking into account the key areas for potential capacity-building and modalities for capacity-building activities as identified by the Ad Hoc Technical Expert Group on Digital Sequence Information on Genetic Resources.</w:t>
            </w:r>
          </w:p>
        </w:tc>
      </w:tr>
      <w:tr w:rsidR="008328ED" w:rsidRPr="002E0972" w14:paraId="13E54421" w14:textId="77777777">
        <w:tc>
          <w:tcPr>
            <w:tcW w:w="2642" w:type="dxa"/>
            <w:vMerge/>
          </w:tcPr>
          <w:p w14:paraId="37F9F49E"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0B2A2792"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16/6, para. 3</w:t>
            </w:r>
          </w:p>
          <w:p w14:paraId="6B3CBB2B"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Invites</w:t>
            </w:r>
            <w:r w:rsidRPr="002E0972">
              <w:rPr>
                <w:rFonts w:eastAsia="DengXian"/>
                <w:sz w:val="20"/>
                <w:szCs w:val="20"/>
              </w:rPr>
              <w:t xml:space="preserve"> Parties, other Governments and relevant organizations, on a voluntary basis, to consider providing financial support and enhancing capacity-building to protect the shared knowledge, innovations and practices of people of African descent, comprising collectives embodying traditional lifestyles.</w:t>
            </w:r>
          </w:p>
        </w:tc>
      </w:tr>
      <w:tr w:rsidR="008328ED" w:rsidRPr="002E0972" w14:paraId="3009FA10" w14:textId="77777777">
        <w:trPr>
          <w:trHeight w:val="854"/>
        </w:trPr>
        <w:tc>
          <w:tcPr>
            <w:tcW w:w="2642" w:type="dxa"/>
            <w:vMerge w:val="restart"/>
          </w:tcPr>
          <w:p w14:paraId="5D7361DB"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Target 14</w:t>
            </w:r>
            <w:r w:rsidRPr="002E0972">
              <w:rPr>
                <w:rFonts w:eastAsia="DengXian"/>
                <w:sz w:val="20"/>
                <w:szCs w:val="20"/>
              </w:rPr>
              <w:t xml:space="preserve"> – Integrate biodiversity in decision-making at every level</w:t>
            </w:r>
          </w:p>
        </w:tc>
        <w:tc>
          <w:tcPr>
            <w:tcW w:w="7281" w:type="dxa"/>
          </w:tcPr>
          <w:p w14:paraId="147FFC60" w14:textId="0A9437D1" w:rsidR="0019299A" w:rsidRPr="002E0972" w:rsidRDefault="008328ED" w:rsidP="0019299A">
            <w:pPr>
              <w:spacing w:before="60" w:after="60"/>
              <w:jc w:val="left"/>
              <w:rPr>
                <w:rFonts w:eastAsia="DengXian"/>
                <w:i/>
                <w:iCs/>
                <w:sz w:val="20"/>
                <w:szCs w:val="20"/>
              </w:rPr>
            </w:pPr>
            <w:r w:rsidRPr="002E0972">
              <w:rPr>
                <w:rFonts w:eastAsia="DengXian"/>
                <w:sz w:val="20"/>
                <w:szCs w:val="20"/>
              </w:rPr>
              <w:t>Decision 15/29, para. 1</w:t>
            </w:r>
          </w:p>
          <w:p w14:paraId="2E7DED6B" w14:textId="732DFAEE" w:rsidR="008328ED" w:rsidRPr="002E0972" w:rsidRDefault="008328ED" w:rsidP="0019299A">
            <w:pPr>
              <w:spacing w:before="60" w:after="60"/>
              <w:jc w:val="left"/>
              <w:rPr>
                <w:rFonts w:eastAsia="DengXian"/>
                <w:sz w:val="20"/>
                <w:szCs w:val="20"/>
              </w:rPr>
            </w:pPr>
            <w:r w:rsidRPr="002E0972">
              <w:rPr>
                <w:rFonts w:eastAsia="DengXian"/>
                <w:i/>
                <w:iCs/>
                <w:sz w:val="20"/>
                <w:szCs w:val="20"/>
              </w:rPr>
              <w:t xml:space="preserve">Encourages </w:t>
            </w:r>
            <w:r w:rsidRPr="002E0972">
              <w:rPr>
                <w:rFonts w:eastAsia="DengXian"/>
                <w:sz w:val="20"/>
                <w:szCs w:val="20"/>
              </w:rPr>
              <w:t xml:space="preserve">Parties </w:t>
            </w:r>
            <w:r w:rsidR="00BB636D" w:rsidRPr="002E0972">
              <w:rPr>
                <w:rFonts w:eastAsia="DengXian"/>
                <w:sz w:val="20"/>
                <w:szCs w:val="20"/>
              </w:rPr>
              <w:t>...</w:t>
            </w:r>
            <w:r w:rsidRPr="002E0972">
              <w:rPr>
                <w:rFonts w:eastAsia="DengXian"/>
                <w:sz w:val="20"/>
                <w:szCs w:val="20"/>
              </w:rPr>
              <w:t>: (c)</w:t>
            </w:r>
            <w:r w:rsidRPr="00FA4F37">
              <w:rPr>
                <w:rFonts w:ascii="Aptos" w:eastAsia="DengXian" w:hAnsi="Aptos" w:cs="Arial"/>
                <w:sz w:val="20"/>
                <w:szCs w:val="20"/>
              </w:rPr>
              <w:t xml:space="preserve"> </w:t>
            </w:r>
            <w:r w:rsidRPr="002E0972">
              <w:rPr>
                <w:rFonts w:eastAsia="DengXian"/>
                <w:sz w:val="20"/>
                <w:szCs w:val="20"/>
              </w:rPr>
              <w:t>[t]o further support capacity-building and development for mainstreaming biodiversity and health linkages into the implementation of the Kunming-Montreal Global Biodiversity Framework.</w:t>
            </w:r>
          </w:p>
        </w:tc>
      </w:tr>
      <w:tr w:rsidR="008328ED" w:rsidRPr="002E0972" w14:paraId="3E5DE48E" w14:textId="77777777">
        <w:trPr>
          <w:trHeight w:val="854"/>
        </w:trPr>
        <w:tc>
          <w:tcPr>
            <w:tcW w:w="2642" w:type="dxa"/>
            <w:vMerge/>
          </w:tcPr>
          <w:p w14:paraId="09CB09A3"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4D3D732D" w14:textId="77777777" w:rsidR="008328ED" w:rsidRPr="002E0972" w:rsidRDefault="008328ED">
            <w:pPr>
              <w:spacing w:before="60" w:after="60"/>
              <w:jc w:val="left"/>
              <w:rPr>
                <w:rFonts w:eastAsia="DengXian"/>
                <w:sz w:val="20"/>
                <w:szCs w:val="20"/>
              </w:rPr>
            </w:pPr>
            <w:r w:rsidRPr="002E0972">
              <w:rPr>
                <w:rFonts w:eastAsia="DengXian"/>
                <w:sz w:val="20"/>
                <w:szCs w:val="20"/>
              </w:rPr>
              <w:t>Decision 15/12, para. 1</w:t>
            </w:r>
          </w:p>
          <w:p w14:paraId="497871B2" w14:textId="77777777" w:rsidR="008328ED" w:rsidRPr="002E0972" w:rsidRDefault="008328ED">
            <w:pPr>
              <w:spacing w:before="60" w:after="60"/>
              <w:jc w:val="left"/>
              <w:rPr>
                <w:rFonts w:eastAsia="DengXian"/>
                <w:sz w:val="20"/>
                <w:szCs w:val="20"/>
              </w:rPr>
            </w:pPr>
            <w:r w:rsidRPr="002E0972">
              <w:rPr>
                <w:rFonts w:eastAsia="DengXian"/>
                <w:i/>
                <w:iCs/>
                <w:sz w:val="20"/>
                <w:szCs w:val="20"/>
              </w:rPr>
              <w:t>Adopts</w:t>
            </w:r>
            <w:r w:rsidRPr="002E0972">
              <w:rPr>
                <w:rFonts w:eastAsia="DengXian"/>
                <w:sz w:val="20"/>
                <w:szCs w:val="20"/>
              </w:rPr>
              <w:t xml:space="preserve"> the updated Plan of Action on Subnational Governments, Cities and Other Local Authorities for Biodiversity, as set out in the annex to the present decision, as a flexible framework to support Parties in accordance with national legislation.</w:t>
            </w:r>
          </w:p>
          <w:p w14:paraId="2CAE862B" w14:textId="1903B6CE" w:rsidR="008328ED" w:rsidRPr="002E0972" w:rsidRDefault="0019299A">
            <w:pPr>
              <w:spacing w:before="60" w:after="60"/>
              <w:jc w:val="left"/>
              <w:rPr>
                <w:rFonts w:eastAsia="DengXian"/>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04FDE256" w14:textId="77777777">
        <w:trPr>
          <w:trHeight w:val="472"/>
        </w:trPr>
        <w:tc>
          <w:tcPr>
            <w:tcW w:w="2642" w:type="dxa"/>
            <w:vMerge/>
          </w:tcPr>
          <w:p w14:paraId="3315F99F"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5E600875" w14:textId="1DD513BE" w:rsidR="0019299A" w:rsidRPr="002E0972" w:rsidRDefault="008328ED">
            <w:pPr>
              <w:tabs>
                <w:tab w:val="clear" w:pos="567"/>
                <w:tab w:val="clear" w:pos="1134"/>
                <w:tab w:val="clear" w:pos="1701"/>
                <w:tab w:val="clear" w:pos="2268"/>
              </w:tabs>
              <w:spacing w:before="60" w:after="60"/>
              <w:jc w:val="left"/>
              <w:rPr>
                <w:rFonts w:eastAsia="DengXian"/>
                <w:i/>
                <w:iCs/>
                <w:sz w:val="20"/>
                <w:szCs w:val="20"/>
              </w:rPr>
            </w:pPr>
            <w:r w:rsidRPr="002E0972">
              <w:rPr>
                <w:rFonts w:eastAsia="DengXian"/>
                <w:sz w:val="20"/>
                <w:szCs w:val="20"/>
              </w:rPr>
              <w:t>Decision 15/12, para. 5</w:t>
            </w:r>
          </w:p>
          <w:p w14:paraId="6D162106" w14:textId="1D8DA783"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Urges</w:t>
            </w:r>
            <w:r w:rsidRPr="002E0972">
              <w:rPr>
                <w:rFonts w:eastAsia="DengXian"/>
                <w:sz w:val="20"/>
                <w:szCs w:val="20"/>
              </w:rPr>
              <w:t xml:space="preserve"> Parties to support subnational governments, cities and local authorities in strengthening their capacities to improve the implementation of the Kunming-Montreal Global Biodiversity Framework.</w:t>
            </w:r>
          </w:p>
        </w:tc>
      </w:tr>
      <w:tr w:rsidR="008328ED" w:rsidRPr="002E0972" w14:paraId="6F089D68" w14:textId="77777777">
        <w:trPr>
          <w:trHeight w:val="800"/>
        </w:trPr>
        <w:tc>
          <w:tcPr>
            <w:tcW w:w="2642" w:type="dxa"/>
            <w:vMerge/>
          </w:tcPr>
          <w:p w14:paraId="1AE0BA29"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3A528439"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16/13, para 6</w:t>
            </w:r>
          </w:p>
          <w:p w14:paraId="0AA74392"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Requests</w:t>
            </w:r>
            <w:r w:rsidRPr="002E0972">
              <w:rPr>
                <w:rFonts w:eastAsia="DengXian"/>
                <w:sz w:val="20"/>
                <w:szCs w:val="20"/>
              </w:rPr>
              <w:t xml:space="preserve"> the Executive Secretary of the Convention, subject to the availability of resources:</w:t>
            </w:r>
          </w:p>
          <w:p w14:paraId="4DD7E8BE" w14:textId="12633465" w:rsidR="008328ED" w:rsidRPr="002E0972" w:rsidRDefault="00BB636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w:t>
            </w:r>
            <w:r w:rsidR="008328ED" w:rsidRPr="002E0972">
              <w:rPr>
                <w:rFonts w:eastAsia="DengXian"/>
                <w:sz w:val="20"/>
                <w:szCs w:val="20"/>
              </w:rPr>
              <w:t xml:space="preserve"> (d) To support capacity-building and development activities related to biodiversity mainstreaming, in collaboration with Parties and other Governments, subnational and local governments, the regional and subregional support centres of the technical and scientific cooperation mechanism, indigenous peoples and local communities and networks of women and youth, as well as relevant stakeholders, such as non-governmental organizations, international financial institutions and private sector entities.</w:t>
            </w:r>
          </w:p>
        </w:tc>
      </w:tr>
      <w:tr w:rsidR="008328ED" w:rsidRPr="002E0972" w14:paraId="202642AC" w14:textId="77777777">
        <w:trPr>
          <w:trHeight w:val="800"/>
        </w:trPr>
        <w:tc>
          <w:tcPr>
            <w:tcW w:w="2642" w:type="dxa"/>
            <w:vMerge/>
          </w:tcPr>
          <w:p w14:paraId="388B9D90"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5F285DAD" w14:textId="77777777" w:rsidR="008328ED" w:rsidRPr="002E0972" w:rsidRDefault="008328ED">
            <w:pPr>
              <w:tabs>
                <w:tab w:val="clear" w:pos="567"/>
                <w:tab w:val="clear" w:pos="1134"/>
                <w:tab w:val="clear" w:pos="1701"/>
                <w:tab w:val="clear" w:pos="2268"/>
                <w:tab w:val="left" w:pos="1725"/>
                <w:tab w:val="left" w:pos="4125"/>
              </w:tabs>
              <w:spacing w:before="60" w:after="60"/>
              <w:jc w:val="left"/>
              <w:rPr>
                <w:rFonts w:eastAsia="DengXian"/>
                <w:sz w:val="20"/>
                <w:szCs w:val="20"/>
              </w:rPr>
            </w:pPr>
            <w:r w:rsidRPr="002E0972">
              <w:rPr>
                <w:rFonts w:eastAsia="DengXian"/>
                <w:sz w:val="20"/>
                <w:szCs w:val="20"/>
              </w:rPr>
              <w:t>Decision 16/35, para 18.</w:t>
            </w:r>
          </w:p>
          <w:p w14:paraId="2A9E90D0" w14:textId="02DDCE67" w:rsidR="008328ED" w:rsidRPr="002E0972" w:rsidRDefault="008328ED">
            <w:pPr>
              <w:tabs>
                <w:tab w:val="clear" w:pos="567"/>
                <w:tab w:val="clear" w:pos="1134"/>
                <w:tab w:val="clear" w:pos="1701"/>
                <w:tab w:val="clear" w:pos="2268"/>
                <w:tab w:val="left" w:pos="1725"/>
                <w:tab w:val="left" w:pos="4125"/>
              </w:tabs>
              <w:spacing w:before="60" w:after="60"/>
              <w:jc w:val="left"/>
              <w:rPr>
                <w:rFonts w:eastAsia="DengXian"/>
                <w:sz w:val="20"/>
                <w:szCs w:val="20"/>
              </w:rPr>
            </w:pPr>
            <w:r w:rsidRPr="002E0972">
              <w:rPr>
                <w:rFonts w:eastAsia="DengXian"/>
                <w:i/>
                <w:iCs/>
                <w:sz w:val="20"/>
                <w:szCs w:val="20"/>
              </w:rPr>
              <w:t>Encourages</w:t>
            </w:r>
            <w:r w:rsidRPr="002E0972">
              <w:rPr>
                <w:rFonts w:eastAsia="DengXian"/>
                <w:sz w:val="20"/>
                <w:szCs w:val="20"/>
              </w:rPr>
              <w:t xml:space="preserve"> Parties to strengthen cooperation through a whole-of-government and whole-of-society approach, including by promoting the active engagement and strengthening the capacity of subnational and local governments to contribute to the effective and efficient implementation of the Convention, other multilateral environmental agreements and the Framework at the national level.</w:t>
            </w:r>
          </w:p>
        </w:tc>
      </w:tr>
      <w:tr w:rsidR="008328ED" w:rsidRPr="002E0972" w14:paraId="26C722C9" w14:textId="77777777">
        <w:tc>
          <w:tcPr>
            <w:tcW w:w="2642" w:type="dxa"/>
            <w:vMerge w:val="restart"/>
          </w:tcPr>
          <w:p w14:paraId="76D8826B"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Target 17</w:t>
            </w:r>
            <w:r w:rsidRPr="002E0972">
              <w:rPr>
                <w:rFonts w:eastAsia="DengXian"/>
                <w:sz w:val="20"/>
                <w:szCs w:val="20"/>
              </w:rPr>
              <w:t xml:space="preserve"> – Strengthen biosafety and distribute the benefits of biotechnology</w:t>
            </w:r>
          </w:p>
          <w:p w14:paraId="6B103D14" w14:textId="77777777" w:rsidR="008328ED" w:rsidRPr="002E0972" w:rsidRDefault="008328ED">
            <w:pPr>
              <w:spacing w:before="60" w:after="60"/>
              <w:jc w:val="left"/>
              <w:rPr>
                <w:rFonts w:eastAsia="DengXian"/>
                <w:sz w:val="20"/>
                <w:szCs w:val="20"/>
              </w:rPr>
            </w:pPr>
            <w:r w:rsidRPr="00FA4F37">
              <w:rPr>
                <w:rFonts w:ascii="Aptos" w:eastAsia="DengXian" w:hAnsi="Aptos" w:cs="Arial"/>
                <w:sz w:val="20"/>
                <w:szCs w:val="20"/>
              </w:rPr>
              <w:br w:type="page"/>
            </w:r>
          </w:p>
        </w:tc>
        <w:tc>
          <w:tcPr>
            <w:tcW w:w="7281" w:type="dxa"/>
          </w:tcPr>
          <w:p w14:paraId="69040BFE"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CP 10/4, para. 1</w:t>
            </w:r>
          </w:p>
          <w:p w14:paraId="5B4D067C"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Adopts</w:t>
            </w:r>
            <w:r w:rsidRPr="002E0972">
              <w:rPr>
                <w:rFonts w:eastAsia="DengXian"/>
                <w:sz w:val="20"/>
                <w:szCs w:val="20"/>
              </w:rPr>
              <w:t xml:space="preserve"> the Capacity-building Action Plan for the Cartagena Protocol on Biosafety, as contained in the annex to the present decision.</w:t>
            </w:r>
          </w:p>
          <w:p w14:paraId="34FE9C83" w14:textId="53B6261E" w:rsidR="008328ED" w:rsidRPr="002E0972" w:rsidDel="003923DA" w:rsidRDefault="0019299A">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0A0D842E" w14:textId="77777777">
        <w:tc>
          <w:tcPr>
            <w:tcW w:w="2642" w:type="dxa"/>
            <w:vMerge/>
          </w:tcPr>
          <w:p w14:paraId="408E40A7"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563E7288" w14:textId="0DE12431" w:rsidR="0019299A" w:rsidRPr="00FA4F37" w:rsidRDefault="008328ED">
            <w:pPr>
              <w:tabs>
                <w:tab w:val="clear" w:pos="567"/>
                <w:tab w:val="clear" w:pos="1134"/>
                <w:tab w:val="clear" w:pos="1701"/>
                <w:tab w:val="clear" w:pos="2268"/>
              </w:tabs>
              <w:spacing w:before="60" w:after="60"/>
              <w:jc w:val="left"/>
              <w:rPr>
                <w:rFonts w:eastAsia="DengXian"/>
                <w:i/>
                <w:iCs/>
                <w:sz w:val="20"/>
                <w:szCs w:val="20"/>
              </w:rPr>
            </w:pPr>
            <w:r w:rsidRPr="00FA4F37">
              <w:rPr>
                <w:rFonts w:eastAsia="DengXian"/>
                <w:sz w:val="20"/>
                <w:szCs w:val="20"/>
              </w:rPr>
              <w:t>Decision CP 10/4, para. 4</w:t>
            </w:r>
          </w:p>
          <w:p w14:paraId="2C531305" w14:textId="56CB746E"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lastRenderedPageBreak/>
              <w:t>Urges</w:t>
            </w:r>
            <w:r w:rsidRPr="00FA4F37">
              <w:rPr>
                <w:rFonts w:eastAsia="DengXian"/>
                <w:sz w:val="20"/>
                <w:szCs w:val="20"/>
              </w:rPr>
              <w:t xml:space="preserve"> Parties and invites other Governments to review and align, as appropriate, their national action plans and programmes relevant to the implementation of the Protocol, including their national biodiversity strategies and action plans, with the Capacity-building Action Plan.</w:t>
            </w:r>
          </w:p>
        </w:tc>
      </w:tr>
      <w:tr w:rsidR="008328ED" w:rsidRPr="002E0972" w14:paraId="6FC45FE9" w14:textId="77777777">
        <w:tc>
          <w:tcPr>
            <w:tcW w:w="2642" w:type="dxa"/>
            <w:vMerge/>
          </w:tcPr>
          <w:p w14:paraId="439498A0"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36B009A4"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11/2, para. 1</w:t>
            </w:r>
          </w:p>
          <w:p w14:paraId="1A6EB86A"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Recommends</w:t>
            </w:r>
            <w:r w:rsidRPr="00FA4F37">
              <w:rPr>
                <w:rFonts w:eastAsia="DengXian"/>
                <w:sz w:val="20"/>
                <w:szCs w:val="20"/>
              </w:rPr>
              <w:t xml:space="preserve"> that, in adopting its guidance to the Global Environment Facility </w:t>
            </w:r>
            <w:proofErr w:type="gramStart"/>
            <w:r w:rsidRPr="00FA4F37">
              <w:rPr>
                <w:rFonts w:eastAsia="DengXian"/>
                <w:sz w:val="20"/>
                <w:szCs w:val="20"/>
              </w:rPr>
              <w:t>with regard to</w:t>
            </w:r>
            <w:proofErr w:type="gramEnd"/>
            <w:r w:rsidRPr="00FA4F37">
              <w:rPr>
                <w:rFonts w:eastAsia="DengXian"/>
                <w:sz w:val="20"/>
                <w:szCs w:val="20"/>
              </w:rPr>
              <w:t xml:space="preserve"> support for the implementation of the Cartagena Protocol on Biosafety, the Conference of the Parties to the Convention on Biological Diversity include the following requests to the Global Environment Facility:</w:t>
            </w:r>
          </w:p>
          <w:p w14:paraId="24A57A33" w14:textId="67DE6FFC" w:rsidR="008328ED" w:rsidRPr="00FA4F37" w:rsidRDefault="00BB636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w:t>
            </w:r>
            <w:r w:rsidR="008328ED" w:rsidRPr="00FA4F37">
              <w:rPr>
                <w:rFonts w:eastAsia="DengXian"/>
                <w:sz w:val="20"/>
                <w:szCs w:val="20"/>
              </w:rPr>
              <w:t xml:space="preserve"> (b) To strengthen its funding dedicated to the Cartagena Protocol to support eligible Parties in implementing the Protocol, including its implementation plan and its capacity-building action plan;</w:t>
            </w:r>
          </w:p>
          <w:p w14:paraId="7B4DB923" w14:textId="5B7AFE65" w:rsidR="008328ED" w:rsidRPr="00FA4F37" w:rsidRDefault="00BB636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w:t>
            </w:r>
            <w:r w:rsidR="008328ED" w:rsidRPr="00FA4F37">
              <w:rPr>
                <w:rFonts w:eastAsia="DengXian"/>
                <w:sz w:val="20"/>
                <w:szCs w:val="20"/>
              </w:rPr>
              <w:t xml:space="preserve"> (g) To facilitate capacity-building activities, including through webinars, on designing biosafety projects.</w:t>
            </w:r>
          </w:p>
        </w:tc>
      </w:tr>
      <w:tr w:rsidR="008328ED" w:rsidRPr="002E0972" w14:paraId="5944B853" w14:textId="77777777">
        <w:tc>
          <w:tcPr>
            <w:tcW w:w="2642" w:type="dxa"/>
            <w:vMerge/>
          </w:tcPr>
          <w:p w14:paraId="5BA05292"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308C9EA8"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lang w:val="fr-FR"/>
              </w:rPr>
            </w:pPr>
            <w:proofErr w:type="spellStart"/>
            <w:r w:rsidRPr="00FA4F37">
              <w:rPr>
                <w:rFonts w:eastAsia="DengXian"/>
                <w:sz w:val="20"/>
                <w:szCs w:val="20"/>
                <w:lang w:val="fr-FR"/>
              </w:rPr>
              <w:t>Decision</w:t>
            </w:r>
            <w:proofErr w:type="spellEnd"/>
            <w:r w:rsidRPr="00FA4F37">
              <w:rPr>
                <w:rFonts w:eastAsia="DengXian"/>
                <w:sz w:val="20"/>
                <w:szCs w:val="20"/>
                <w:lang w:val="fr-FR"/>
              </w:rPr>
              <w:t xml:space="preserve"> CP 11/2, para. 3</w:t>
            </w:r>
          </w:p>
          <w:p w14:paraId="1DAF50ED"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lang w:val="fr-FR"/>
              </w:rPr>
            </w:pPr>
            <w:proofErr w:type="gramStart"/>
            <w:r w:rsidRPr="00FA4F37">
              <w:rPr>
                <w:rFonts w:eastAsia="DengXian"/>
                <w:i/>
                <w:iCs/>
                <w:sz w:val="20"/>
                <w:szCs w:val="20"/>
                <w:lang w:val="fr-FR"/>
              </w:rPr>
              <w:t>Encourages</w:t>
            </w:r>
            <w:proofErr w:type="gramEnd"/>
            <w:r w:rsidRPr="00FA4F37">
              <w:rPr>
                <w:rFonts w:eastAsia="DengXian"/>
                <w:i/>
                <w:iCs/>
                <w:sz w:val="20"/>
                <w:szCs w:val="20"/>
                <w:lang w:val="fr-FR"/>
              </w:rPr>
              <w:t xml:space="preserve"> </w:t>
            </w:r>
            <w:proofErr w:type="spellStart"/>
            <w:r w:rsidRPr="00FA4F37">
              <w:rPr>
                <w:rFonts w:eastAsia="DengXian"/>
                <w:sz w:val="20"/>
                <w:szCs w:val="20"/>
                <w:lang w:val="fr-FR"/>
              </w:rPr>
              <w:t>eligible</w:t>
            </w:r>
            <w:proofErr w:type="spellEnd"/>
            <w:r w:rsidRPr="00FA4F37">
              <w:rPr>
                <w:rFonts w:eastAsia="DengXian"/>
                <w:sz w:val="20"/>
                <w:szCs w:val="20"/>
                <w:lang w:val="fr-FR"/>
              </w:rPr>
              <w:t xml:space="preserve"> </w:t>
            </w:r>
            <w:proofErr w:type="gramStart"/>
            <w:r w:rsidRPr="00FA4F37">
              <w:rPr>
                <w:rFonts w:eastAsia="DengXian"/>
                <w:sz w:val="20"/>
                <w:szCs w:val="20"/>
                <w:lang w:val="fr-FR"/>
              </w:rPr>
              <w:t>Parties:</w:t>
            </w:r>
            <w:proofErr w:type="gramEnd"/>
          </w:p>
          <w:p w14:paraId="69C048EB" w14:textId="187E5F75"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 xml:space="preserve">(a) To submit project proposals to the Global Environment Facility in support of the implementation of Target 17 of the Kunming-Montreal Global Biodiversity Framework and the implementation plan and the capacity-building action plan for the Cartagena Protocol </w:t>
            </w:r>
            <w:r w:rsidR="00BB636D" w:rsidRPr="00FA4F37">
              <w:rPr>
                <w:rFonts w:eastAsia="DengXian"/>
                <w:sz w:val="20"/>
                <w:szCs w:val="20"/>
              </w:rPr>
              <w:t>...</w:t>
            </w:r>
          </w:p>
          <w:p w14:paraId="10BA61C0"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(b) To cooperate at the regional and subregional levels, as appropriate, to prepare requests for support from the Global Environment Facility for joint projects contributing to, and maximizing complementarities and opportunities for, the cost-effective sharing of resources, information, experiences and expertise.</w:t>
            </w:r>
          </w:p>
        </w:tc>
      </w:tr>
      <w:tr w:rsidR="008328ED" w:rsidRPr="002E0972" w14:paraId="3495F862" w14:textId="77777777">
        <w:tc>
          <w:tcPr>
            <w:tcW w:w="2642" w:type="dxa"/>
            <w:vMerge/>
          </w:tcPr>
          <w:p w14:paraId="3C601D1F"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4E4A075A"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11/2, para. 4</w:t>
            </w:r>
          </w:p>
          <w:p w14:paraId="0908E06A"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Encourages</w:t>
            </w:r>
            <w:r w:rsidRPr="00FA4F37">
              <w:rPr>
                <w:rFonts w:eastAsia="DengXian"/>
                <w:sz w:val="20"/>
                <w:szCs w:val="20"/>
              </w:rPr>
              <w:t xml:space="preserve"> Parties to include needs and provisions for implementing Target 17 of the Framework and the implementation plan and the capacity-building action plan for the Cartagena Protocol in their national biodiversity finance plans and their national implementation of the strategy for resource mobilization for the Framework.</w:t>
            </w:r>
          </w:p>
        </w:tc>
      </w:tr>
      <w:tr w:rsidR="008328ED" w:rsidRPr="002E0972" w14:paraId="552C8633" w14:textId="77777777">
        <w:tc>
          <w:tcPr>
            <w:tcW w:w="2642" w:type="dxa"/>
            <w:vMerge/>
          </w:tcPr>
          <w:p w14:paraId="78669214"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11FEF83D"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11/3, para. 10</w:t>
            </w:r>
          </w:p>
          <w:p w14:paraId="7D85F015"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Requests </w:t>
            </w:r>
            <w:r w:rsidRPr="00FA4F37">
              <w:rPr>
                <w:rFonts w:eastAsia="DengXian"/>
                <w:sz w:val="20"/>
                <w:szCs w:val="20"/>
              </w:rPr>
              <w:t>the Executive Secretary:</w:t>
            </w:r>
          </w:p>
          <w:p w14:paraId="1658511D" w14:textId="4320BB29" w:rsidR="008328ED" w:rsidRPr="00FA4F37" w:rsidRDefault="00BB636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w:t>
            </w:r>
            <w:r w:rsidR="008328ED" w:rsidRPr="00FA4F37">
              <w:rPr>
                <w:rFonts w:eastAsia="DengXian"/>
                <w:sz w:val="20"/>
                <w:szCs w:val="20"/>
              </w:rPr>
              <w:t xml:space="preserve"> (d) To continue to develop capacity-building materials and to provide training on the new functionalities of the Biosafety </w:t>
            </w:r>
            <w:proofErr w:type="gramStart"/>
            <w:r w:rsidR="008328ED" w:rsidRPr="00FA4F37">
              <w:rPr>
                <w:rFonts w:eastAsia="DengXian"/>
                <w:sz w:val="20"/>
                <w:szCs w:val="20"/>
              </w:rPr>
              <w:t>Clearing-House</w:t>
            </w:r>
            <w:proofErr w:type="gramEnd"/>
            <w:r w:rsidR="008328ED" w:rsidRPr="00FA4F37">
              <w:rPr>
                <w:rFonts w:eastAsia="DengXian"/>
                <w:sz w:val="20"/>
                <w:szCs w:val="20"/>
              </w:rPr>
              <w:t>.</w:t>
            </w:r>
          </w:p>
        </w:tc>
      </w:tr>
      <w:tr w:rsidR="008328ED" w:rsidRPr="002E0972" w14:paraId="06C76018" w14:textId="77777777">
        <w:tc>
          <w:tcPr>
            <w:tcW w:w="2642" w:type="dxa"/>
            <w:vMerge/>
          </w:tcPr>
          <w:p w14:paraId="28252301"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33BC93FD"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11/7, para. 3</w:t>
            </w:r>
          </w:p>
          <w:p w14:paraId="64861458"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Invites </w:t>
            </w:r>
            <w:r w:rsidRPr="00FA4F37">
              <w:rPr>
                <w:rFonts w:eastAsia="DengXian"/>
                <w:sz w:val="20"/>
                <w:szCs w:val="20"/>
              </w:rPr>
              <w:t>Parties, other Governments, indigenous peoples and local communities, women and youth organizations and relevant organizations and stakeholders to make use of the additional voluntary guidance materials in conducting relevant risk assessments and as a tool for capacity-building activities in risk assessment.</w:t>
            </w:r>
          </w:p>
        </w:tc>
      </w:tr>
      <w:tr w:rsidR="008328ED" w:rsidRPr="002E0972" w14:paraId="340663BB" w14:textId="77777777">
        <w:tc>
          <w:tcPr>
            <w:tcW w:w="2642" w:type="dxa"/>
            <w:vMerge/>
          </w:tcPr>
          <w:p w14:paraId="29BE3051"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005064BA"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11/7, para. 6</w:t>
            </w:r>
          </w:p>
          <w:p w14:paraId="2734EA1F"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Calls for </w:t>
            </w:r>
            <w:r w:rsidRPr="00FA4F37">
              <w:rPr>
                <w:rFonts w:eastAsia="DengXian"/>
                <w:sz w:val="20"/>
                <w:szCs w:val="20"/>
              </w:rPr>
              <w:t>broad international cooperation, knowledge-sharing, capacity-building and resource mobilization to support, inter alia, the application of the additional voluntary guidance materials.</w:t>
            </w:r>
          </w:p>
        </w:tc>
      </w:tr>
      <w:tr w:rsidR="008328ED" w:rsidRPr="002E0972" w14:paraId="3230EF5C" w14:textId="77777777">
        <w:tc>
          <w:tcPr>
            <w:tcW w:w="2642" w:type="dxa"/>
            <w:vMerge/>
          </w:tcPr>
          <w:p w14:paraId="742CD532"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76FBDE50"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11/7, para. 11</w:t>
            </w:r>
          </w:p>
          <w:p w14:paraId="378CACB5"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Requests </w:t>
            </w:r>
            <w:r w:rsidRPr="00FA4F37">
              <w:rPr>
                <w:rFonts w:eastAsia="DengXian"/>
                <w:sz w:val="20"/>
                <w:szCs w:val="20"/>
              </w:rPr>
              <w:t>that the Secretariat, subject to the availability of resources:</w:t>
            </w:r>
          </w:p>
          <w:p w14:paraId="2ACA6928" w14:textId="59B8DB73" w:rsidR="008328ED" w:rsidRPr="00FA4F37" w:rsidRDefault="00BB636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w:t>
            </w:r>
            <w:r w:rsidR="008328ED" w:rsidRPr="00FA4F37">
              <w:rPr>
                <w:rFonts w:eastAsia="DengXian"/>
                <w:sz w:val="20"/>
                <w:szCs w:val="20"/>
              </w:rPr>
              <w:t xml:space="preserve"> (e) Convene capacity-building and development activities in support of risk assessment with a particular focus on the risk assessment of living modified organisms containing engineered gene drives.</w:t>
            </w:r>
          </w:p>
        </w:tc>
      </w:tr>
      <w:tr w:rsidR="008328ED" w:rsidRPr="002E0972" w14:paraId="3C271041" w14:textId="77777777">
        <w:tc>
          <w:tcPr>
            <w:tcW w:w="2642" w:type="dxa"/>
            <w:vMerge/>
          </w:tcPr>
          <w:p w14:paraId="1A5B6F5F"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40CC45E9" w14:textId="77777777" w:rsidR="008328ED" w:rsidRPr="00FA4F37" w:rsidRDefault="008328ED" w:rsidP="00FA4F37">
            <w:pPr>
              <w:keepNext/>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11/8, para 4</w:t>
            </w:r>
          </w:p>
          <w:p w14:paraId="77A2D089"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Encourages </w:t>
            </w:r>
            <w:r w:rsidRPr="00FA4F37">
              <w:rPr>
                <w:rFonts w:eastAsia="DengXian"/>
                <w:sz w:val="20"/>
                <w:szCs w:val="20"/>
              </w:rPr>
              <w:t>Parties to establish regional networks of laboratories and partnerships to support activities in the field of detection and identification of living modified organisms, and to promote capacity-building and knowledge-sharing.</w:t>
            </w:r>
          </w:p>
        </w:tc>
      </w:tr>
      <w:tr w:rsidR="008328ED" w:rsidRPr="002E0972" w14:paraId="1FCD68FB" w14:textId="77777777">
        <w:tc>
          <w:tcPr>
            <w:tcW w:w="2642" w:type="dxa"/>
            <w:vMerge/>
          </w:tcPr>
          <w:p w14:paraId="41A76A73"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4EAB99A4"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11/8, para 5</w:t>
            </w:r>
          </w:p>
          <w:p w14:paraId="2831F695" w14:textId="23C7B68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Urges </w:t>
            </w:r>
            <w:r w:rsidRPr="00FA4F37">
              <w:rPr>
                <w:rFonts w:eastAsia="DengXian"/>
                <w:sz w:val="20"/>
                <w:szCs w:val="20"/>
              </w:rPr>
              <w:t xml:space="preserve">Parties, and invites other Governments and international organizations, to provide financial resources to laboratories </w:t>
            </w:r>
            <w:r w:rsidR="00BB636D" w:rsidRPr="00FA4F37">
              <w:rPr>
                <w:rFonts w:eastAsia="DengXian"/>
                <w:sz w:val="20"/>
                <w:szCs w:val="20"/>
              </w:rPr>
              <w:t>...</w:t>
            </w:r>
            <w:r w:rsidRPr="00FA4F37">
              <w:rPr>
                <w:rFonts w:eastAsia="DengXian"/>
                <w:sz w:val="20"/>
                <w:szCs w:val="20"/>
              </w:rPr>
              <w:t xml:space="preserve">, </w:t>
            </w:r>
            <w:proofErr w:type="gramStart"/>
            <w:r w:rsidRPr="00FA4F37">
              <w:rPr>
                <w:rFonts w:eastAsia="DengXian"/>
                <w:sz w:val="20"/>
                <w:szCs w:val="20"/>
              </w:rPr>
              <w:t>in order to</w:t>
            </w:r>
            <w:proofErr w:type="gramEnd"/>
            <w:r w:rsidRPr="00FA4F37">
              <w:rPr>
                <w:rFonts w:eastAsia="DengXian"/>
                <w:sz w:val="20"/>
                <w:szCs w:val="20"/>
              </w:rPr>
              <w:t xml:space="preserve"> strengthen the infrastructure for the detection and identification of living modified organisms, the formation of regional networks of laboratories, capacity-building activities and the development or acquisition of certified reference materials.</w:t>
            </w:r>
          </w:p>
        </w:tc>
      </w:tr>
      <w:tr w:rsidR="008328ED" w:rsidRPr="002E0972" w14:paraId="6E0B7AD8" w14:textId="77777777">
        <w:tc>
          <w:tcPr>
            <w:tcW w:w="2642" w:type="dxa"/>
            <w:vMerge/>
          </w:tcPr>
          <w:p w14:paraId="2641172A"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2A225FA8" w14:textId="77777777" w:rsidR="008328ED" w:rsidRPr="00FA4F37" w:rsidRDefault="008328ED" w:rsidP="00FA4F37">
            <w:pPr>
              <w:keepNext/>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11/8, para 6</w:t>
            </w:r>
          </w:p>
          <w:p w14:paraId="03BC68C2"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Recommends </w:t>
            </w:r>
            <w:r w:rsidRPr="00FA4F37">
              <w:rPr>
                <w:rFonts w:eastAsia="DengXian"/>
                <w:sz w:val="20"/>
                <w:szCs w:val="20"/>
              </w:rPr>
              <w:t>that, when adopting its guidance to the Global Environment Facility with regard to support for the implementation of the Cartagena Protocol on Biosafety, the Conference of the Parties to the Convention invite the Global Environment Facility to assist eligible Parties by providing access to the means of implementation quickly and at the scale required to cover the scope and speed of the assistance needed, including for strengthening the infrastructure for the detection and identification of living modified organisms, establishing regional networks of laboratories, undertaking capacity-building activities and developing or acquiring certified reference materials, and urges Parties to submit appropriate proposals in that context to the Global Environment Facility to enable support for such activities.</w:t>
            </w:r>
          </w:p>
        </w:tc>
      </w:tr>
      <w:tr w:rsidR="008328ED" w:rsidRPr="002E0972" w14:paraId="0F953AF5" w14:textId="77777777">
        <w:tc>
          <w:tcPr>
            <w:tcW w:w="2642" w:type="dxa"/>
            <w:vMerge/>
          </w:tcPr>
          <w:p w14:paraId="49749C4A"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199CAB69"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11/8, para 8</w:t>
            </w:r>
          </w:p>
          <w:p w14:paraId="2A689D88"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Requests </w:t>
            </w:r>
            <w:r w:rsidRPr="00FA4F37">
              <w:rPr>
                <w:rFonts w:eastAsia="DengXian"/>
                <w:sz w:val="20"/>
                <w:szCs w:val="20"/>
              </w:rPr>
              <w:t>that the Secretariat, subject to the availability of resources:</w:t>
            </w:r>
          </w:p>
          <w:p w14:paraId="0A7041B4" w14:textId="3FB21429" w:rsidR="008328ED" w:rsidRPr="00FA4F37" w:rsidRDefault="00BB636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w:t>
            </w:r>
            <w:r w:rsidR="008328ED" w:rsidRPr="00FA4F37">
              <w:rPr>
                <w:rFonts w:eastAsia="DengXian"/>
                <w:sz w:val="20"/>
                <w:szCs w:val="20"/>
              </w:rPr>
              <w:t xml:space="preserve"> (c) Collaborate with relevant organizations and provide capacity-building support to Parties in the field of detection and identification of living modified organisms, including hands-on training of laboratory personnel on both traditional analytical methods and new detection techniques. </w:t>
            </w:r>
          </w:p>
        </w:tc>
      </w:tr>
      <w:tr w:rsidR="008328ED" w:rsidRPr="002E0972" w14:paraId="3DAC4440" w14:textId="77777777">
        <w:tc>
          <w:tcPr>
            <w:tcW w:w="2642" w:type="dxa"/>
            <w:vMerge/>
          </w:tcPr>
          <w:p w14:paraId="6B03950E"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037A21F1"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11/9, para. 5</w:t>
            </w:r>
          </w:p>
          <w:p w14:paraId="7F74C4BB"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Invites </w:t>
            </w:r>
            <w:r w:rsidRPr="00FA4F37">
              <w:rPr>
                <w:rFonts w:eastAsia="DengXian"/>
                <w:sz w:val="20"/>
                <w:szCs w:val="20"/>
              </w:rPr>
              <w:t xml:space="preserve">Parties, other Governments and organizations to carry out capacity-building and awareness-raising activities in support of Goal A.9 of the implementation plan and the capacity-building action plan for the Cartagena </w:t>
            </w:r>
            <w:proofErr w:type="gramStart"/>
            <w:r w:rsidRPr="00FA4F37">
              <w:rPr>
                <w:rFonts w:eastAsia="DengXian"/>
                <w:sz w:val="20"/>
                <w:szCs w:val="20"/>
              </w:rPr>
              <w:t>Protocol, and</w:t>
            </w:r>
            <w:proofErr w:type="gramEnd"/>
            <w:r w:rsidRPr="00FA4F37">
              <w:rPr>
                <w:rFonts w:eastAsia="DengXian"/>
                <w:sz w:val="20"/>
                <w:szCs w:val="20"/>
              </w:rPr>
              <w:t xml:space="preserve"> encourages donors to provide the necessary resources in this regard.</w:t>
            </w:r>
          </w:p>
        </w:tc>
      </w:tr>
      <w:tr w:rsidR="008328ED" w:rsidRPr="002E0972" w14:paraId="689E0D7D" w14:textId="77777777">
        <w:tc>
          <w:tcPr>
            <w:tcW w:w="2642" w:type="dxa"/>
            <w:vMerge/>
          </w:tcPr>
          <w:p w14:paraId="14C33115"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1F3EA056"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11/10, para. 7</w:t>
            </w:r>
          </w:p>
          <w:p w14:paraId="4099D570"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Invites </w:t>
            </w:r>
            <w:r w:rsidRPr="00FA4F37">
              <w:rPr>
                <w:rFonts w:eastAsia="DengXian"/>
                <w:sz w:val="20"/>
                <w:szCs w:val="20"/>
              </w:rPr>
              <w:t xml:space="preserve">Parties, other Governments and organizations to carry out capacity-building and awareness-raising activities in support of the ratification and the effective implementation of the Nagoya-Kuala Lumpur Supplementary </w:t>
            </w:r>
            <w:proofErr w:type="gramStart"/>
            <w:r w:rsidRPr="00FA4F37">
              <w:rPr>
                <w:rFonts w:eastAsia="DengXian"/>
                <w:sz w:val="20"/>
                <w:szCs w:val="20"/>
              </w:rPr>
              <w:t>Protocol, and</w:t>
            </w:r>
            <w:proofErr w:type="gramEnd"/>
            <w:r w:rsidRPr="00FA4F37">
              <w:rPr>
                <w:rFonts w:eastAsia="DengXian"/>
                <w:sz w:val="20"/>
                <w:szCs w:val="20"/>
              </w:rPr>
              <w:t xml:space="preserve"> encourages donors to provide the resources necessary in that regard, further to Goal A.10 of the implementation plan and the capacity-building action plan for the Cartagena Protocol.</w:t>
            </w:r>
          </w:p>
        </w:tc>
      </w:tr>
      <w:tr w:rsidR="008328ED" w:rsidRPr="002E0972" w14:paraId="6AB064FD" w14:textId="77777777">
        <w:tc>
          <w:tcPr>
            <w:tcW w:w="2642" w:type="dxa"/>
            <w:vMerge/>
          </w:tcPr>
          <w:p w14:paraId="12787284"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31CE0054"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CP 11/10, para. 8</w:t>
            </w:r>
          </w:p>
          <w:p w14:paraId="46EF7034"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 xml:space="preserve">Requests </w:t>
            </w:r>
            <w:r w:rsidRPr="00FA4F37">
              <w:rPr>
                <w:rFonts w:eastAsia="DengXian"/>
                <w:sz w:val="20"/>
                <w:szCs w:val="20"/>
              </w:rPr>
              <w:t>the Executive Secretary, subject to the availability of resources, to continue to undertake awareness-raising and capacity-building activities and to provide support to Parties for implementing the Nagoya-Kuala Lumpur Supplementary Protocol at the national level.</w:t>
            </w:r>
          </w:p>
        </w:tc>
      </w:tr>
      <w:tr w:rsidR="008328ED" w:rsidRPr="002E0972" w14:paraId="13A1F741" w14:textId="77777777">
        <w:tc>
          <w:tcPr>
            <w:tcW w:w="2642" w:type="dxa"/>
            <w:vMerge/>
          </w:tcPr>
          <w:p w14:paraId="0C1F1F8C"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5128ADE4" w14:textId="2C27C326" w:rsidR="0019299A" w:rsidRPr="00FA4F37" w:rsidRDefault="008328ED">
            <w:pPr>
              <w:tabs>
                <w:tab w:val="clear" w:pos="567"/>
                <w:tab w:val="clear" w:pos="1134"/>
                <w:tab w:val="clear" w:pos="1701"/>
                <w:tab w:val="clear" w:pos="2268"/>
              </w:tabs>
              <w:spacing w:before="60" w:after="60"/>
              <w:jc w:val="left"/>
              <w:rPr>
                <w:rFonts w:eastAsia="DengXian"/>
                <w:i/>
                <w:iCs/>
                <w:sz w:val="20"/>
                <w:szCs w:val="20"/>
              </w:rPr>
            </w:pPr>
            <w:r w:rsidRPr="00FA4F37">
              <w:rPr>
                <w:rFonts w:eastAsia="DengXian"/>
                <w:sz w:val="20"/>
                <w:szCs w:val="20"/>
              </w:rPr>
              <w:t>Decision 15/31, para. 8</w:t>
            </w:r>
          </w:p>
          <w:p w14:paraId="2109E4F9" w14:textId="0C7656E2"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Calls</w:t>
            </w:r>
            <w:r w:rsidRPr="00FA4F37">
              <w:rPr>
                <w:rFonts w:eastAsia="DengXian"/>
                <w:sz w:val="20"/>
                <w:szCs w:val="20"/>
              </w:rPr>
              <w:t xml:space="preserve"> upon Parties and other stakeholders to facilitate broad international cooperation </w:t>
            </w:r>
            <w:r w:rsidR="00BB636D" w:rsidRPr="00FA4F37">
              <w:rPr>
                <w:rFonts w:eastAsia="DengXian"/>
                <w:sz w:val="20"/>
                <w:szCs w:val="20"/>
              </w:rPr>
              <w:t>...</w:t>
            </w:r>
            <w:r w:rsidRPr="00FA4F37">
              <w:rPr>
                <w:rFonts w:eastAsia="DengXian"/>
                <w:sz w:val="20"/>
                <w:szCs w:val="20"/>
              </w:rPr>
              <w:t xml:space="preserve"> and capacity-building on synthetic biology, </w:t>
            </w:r>
            <w:proofErr w:type="gramStart"/>
            <w:r w:rsidRPr="00FA4F37">
              <w:rPr>
                <w:rFonts w:eastAsia="DengXian"/>
                <w:sz w:val="20"/>
                <w:szCs w:val="20"/>
              </w:rPr>
              <w:t>taking into account</w:t>
            </w:r>
            <w:proofErr w:type="gramEnd"/>
            <w:r w:rsidRPr="00FA4F37">
              <w:rPr>
                <w:rFonts w:eastAsia="DengXian"/>
                <w:sz w:val="20"/>
                <w:szCs w:val="20"/>
              </w:rPr>
              <w:t xml:space="preserve"> the needs of Parties and of indigenous peoples and local communities.</w:t>
            </w:r>
          </w:p>
        </w:tc>
      </w:tr>
      <w:tr w:rsidR="008328ED" w:rsidRPr="002E0972" w14:paraId="75566A0E" w14:textId="77777777">
        <w:tc>
          <w:tcPr>
            <w:tcW w:w="2642" w:type="dxa"/>
            <w:vMerge/>
          </w:tcPr>
          <w:p w14:paraId="47974770"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67785DF8" w14:textId="32EFD9EB" w:rsidR="0019299A" w:rsidRPr="00FA4F37" w:rsidRDefault="008328ED">
            <w:pPr>
              <w:tabs>
                <w:tab w:val="clear" w:pos="567"/>
                <w:tab w:val="clear" w:pos="1134"/>
                <w:tab w:val="clear" w:pos="1701"/>
                <w:tab w:val="clear" w:pos="2268"/>
              </w:tabs>
              <w:spacing w:before="60" w:after="60"/>
              <w:jc w:val="left"/>
              <w:rPr>
                <w:rFonts w:eastAsia="DengXian"/>
                <w:i/>
                <w:iCs/>
                <w:sz w:val="20"/>
                <w:szCs w:val="20"/>
              </w:rPr>
            </w:pPr>
            <w:r w:rsidRPr="00FA4F37">
              <w:rPr>
                <w:rFonts w:eastAsia="DengXian"/>
                <w:sz w:val="20"/>
                <w:szCs w:val="20"/>
              </w:rPr>
              <w:t>Decision 15/31, para. 9</w:t>
            </w:r>
          </w:p>
          <w:p w14:paraId="119C70D4" w14:textId="71B92975"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lastRenderedPageBreak/>
              <w:t>Requests</w:t>
            </w:r>
            <w:r w:rsidRPr="00FA4F37">
              <w:rPr>
                <w:rFonts w:eastAsia="DengXian"/>
                <w:sz w:val="20"/>
                <w:szCs w:val="20"/>
              </w:rPr>
              <w:t xml:space="preserve"> the Executive Secretary, subject to the availability of resources: </w:t>
            </w:r>
          </w:p>
          <w:p w14:paraId="39A12006" w14:textId="3687E09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 xml:space="preserve">(e) </w:t>
            </w:r>
            <w:r w:rsidR="001910BC">
              <w:rPr>
                <w:rFonts w:eastAsia="DengXian"/>
                <w:sz w:val="20"/>
                <w:szCs w:val="20"/>
              </w:rPr>
              <w:t>T</w:t>
            </w:r>
            <w:r w:rsidRPr="00FA4F37">
              <w:rPr>
                <w:rFonts w:eastAsia="DengXian"/>
                <w:sz w:val="20"/>
                <w:szCs w:val="20"/>
              </w:rPr>
              <w:t xml:space="preserve">o facilitate international cooperation, and promote and support capacity-building, technology transfer and knowledge-sharing, regarding synthetic biology, </w:t>
            </w:r>
            <w:proofErr w:type="gramStart"/>
            <w:r w:rsidRPr="00FA4F37">
              <w:rPr>
                <w:rFonts w:eastAsia="DengXian"/>
                <w:sz w:val="20"/>
                <w:szCs w:val="20"/>
              </w:rPr>
              <w:t>taking into account</w:t>
            </w:r>
            <w:proofErr w:type="gramEnd"/>
            <w:r w:rsidRPr="00FA4F37">
              <w:rPr>
                <w:rFonts w:eastAsia="DengXian"/>
                <w:sz w:val="20"/>
                <w:szCs w:val="20"/>
              </w:rPr>
              <w:t xml:space="preserve"> the needs of Parties and of indigenous peoples and local communities.</w:t>
            </w:r>
          </w:p>
        </w:tc>
      </w:tr>
      <w:tr w:rsidR="008328ED" w:rsidRPr="002E0972" w14:paraId="1FCB713A" w14:textId="77777777">
        <w:tc>
          <w:tcPr>
            <w:tcW w:w="2642" w:type="dxa"/>
            <w:vMerge/>
          </w:tcPr>
          <w:p w14:paraId="0F2FA029"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31200F26"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16/21, para. 1</w:t>
            </w:r>
          </w:p>
          <w:p w14:paraId="35F1FEDF"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Emphasizes</w:t>
            </w:r>
            <w:r w:rsidRPr="00FA4F37">
              <w:rPr>
                <w:rFonts w:eastAsia="DengXian"/>
                <w:sz w:val="20"/>
                <w:szCs w:val="20"/>
              </w:rPr>
              <w:t xml:space="preserve"> the urgent need for capacity-building and development, access to and transfer of technology and knowledge-sharing for synthetic biology, </w:t>
            </w:r>
            <w:proofErr w:type="gramStart"/>
            <w:r w:rsidRPr="00FA4F37">
              <w:rPr>
                <w:rFonts w:eastAsia="DengXian"/>
                <w:sz w:val="20"/>
                <w:szCs w:val="20"/>
              </w:rPr>
              <w:t>in particular for</w:t>
            </w:r>
            <w:proofErr w:type="gramEnd"/>
            <w:r w:rsidRPr="00FA4F37">
              <w:rPr>
                <w:rFonts w:eastAsia="DengXian"/>
                <w:sz w:val="20"/>
                <w:szCs w:val="20"/>
              </w:rPr>
              <w:t xml:space="preserve"> developing country Parties, to achieve the goals and targets of the Kunming-Montreal Global Biodiversity Framework.</w:t>
            </w:r>
          </w:p>
        </w:tc>
      </w:tr>
      <w:tr w:rsidR="008328ED" w:rsidRPr="002E0972" w14:paraId="57BEA87A" w14:textId="77777777">
        <w:tc>
          <w:tcPr>
            <w:tcW w:w="2642" w:type="dxa"/>
            <w:vMerge/>
          </w:tcPr>
          <w:p w14:paraId="5AC38B18"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1ABC0D6F"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16/21, para. 2</w:t>
            </w:r>
          </w:p>
          <w:p w14:paraId="3B5C1C83" w14:textId="15BFE0FE"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Urges</w:t>
            </w:r>
            <w:r w:rsidRPr="00FA4F37">
              <w:rPr>
                <w:rFonts w:eastAsia="DengXian"/>
                <w:sz w:val="20"/>
                <w:szCs w:val="20"/>
              </w:rPr>
              <w:t xml:space="preserve"> Parties, and invites other Governments and relevant organizations, to provide financial and technical support for capacity-building and development and for technology transfer initiatives </w:t>
            </w:r>
            <w:r w:rsidR="00BB636D" w:rsidRPr="00FA4F37">
              <w:rPr>
                <w:rFonts w:eastAsia="DengXian"/>
                <w:sz w:val="20"/>
                <w:szCs w:val="20"/>
              </w:rPr>
              <w:t>...</w:t>
            </w:r>
            <w:r w:rsidRPr="00FA4F37">
              <w:rPr>
                <w:rFonts w:eastAsia="DengXian"/>
                <w:sz w:val="20"/>
                <w:szCs w:val="20"/>
              </w:rPr>
              <w:t>, including for research and development and for assessment in the field of synthetic biology.</w:t>
            </w:r>
          </w:p>
        </w:tc>
      </w:tr>
      <w:tr w:rsidR="008328ED" w:rsidRPr="002E0972" w14:paraId="49E408AB" w14:textId="77777777">
        <w:tc>
          <w:tcPr>
            <w:tcW w:w="2642" w:type="dxa"/>
            <w:vMerge/>
          </w:tcPr>
          <w:p w14:paraId="485236D2"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150E02B7"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16/21, para 3</w:t>
            </w:r>
          </w:p>
          <w:p w14:paraId="558AD396"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Calls upon</w:t>
            </w:r>
            <w:r w:rsidRPr="00FA4F37">
              <w:rPr>
                <w:rFonts w:eastAsia="DengXian"/>
                <w:sz w:val="20"/>
                <w:szCs w:val="20"/>
              </w:rPr>
              <w:t xml:space="preserve"> Parties and other stakeholders to facilitate broad international cooperation, technology transfer, knowledge-sharing and capacity-building and development related to synthetic biology, taking the needs of Parties, indigenous peoples and local communities, women and youth into account.</w:t>
            </w:r>
          </w:p>
        </w:tc>
      </w:tr>
      <w:tr w:rsidR="008328ED" w:rsidRPr="002E0972" w14:paraId="568971C6" w14:textId="77777777">
        <w:tc>
          <w:tcPr>
            <w:tcW w:w="2642" w:type="dxa"/>
            <w:vMerge/>
          </w:tcPr>
          <w:p w14:paraId="4C2D6688"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04C34427"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16/21, para. 4</w:t>
            </w:r>
          </w:p>
          <w:p w14:paraId="521A505A"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Encourages</w:t>
            </w:r>
            <w:r w:rsidRPr="00FA4F37">
              <w:rPr>
                <w:rFonts w:eastAsia="DengXian"/>
                <w:sz w:val="20"/>
                <w:szCs w:val="20"/>
              </w:rPr>
              <w:t xml:space="preserve"> Parties to share their needs and priorities </w:t>
            </w:r>
            <w:proofErr w:type="gramStart"/>
            <w:r w:rsidRPr="00FA4F37">
              <w:rPr>
                <w:rFonts w:eastAsia="DengXian"/>
                <w:sz w:val="20"/>
                <w:szCs w:val="20"/>
              </w:rPr>
              <w:t>with regard to</w:t>
            </w:r>
            <w:proofErr w:type="gramEnd"/>
            <w:r w:rsidRPr="00FA4F37">
              <w:rPr>
                <w:rFonts w:eastAsia="DengXian"/>
                <w:sz w:val="20"/>
                <w:szCs w:val="20"/>
              </w:rPr>
              <w:t xml:space="preserve"> synthetic biology in the context of the Framework, including through the regional and subregional support centres of the technical and scientific cooperation mechanism.</w:t>
            </w:r>
          </w:p>
        </w:tc>
      </w:tr>
      <w:tr w:rsidR="008328ED" w:rsidRPr="002E0972" w14:paraId="08F1EF6B" w14:textId="77777777">
        <w:tc>
          <w:tcPr>
            <w:tcW w:w="2642" w:type="dxa"/>
            <w:vMerge/>
          </w:tcPr>
          <w:p w14:paraId="71DE940A"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02E23F0B"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16/21, para. 5</w:t>
            </w:r>
          </w:p>
          <w:p w14:paraId="3C9942C4" w14:textId="7D272578"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Decides</w:t>
            </w:r>
            <w:r w:rsidRPr="00FA4F37">
              <w:rPr>
                <w:rFonts w:eastAsia="DengXian"/>
                <w:sz w:val="20"/>
                <w:szCs w:val="20"/>
              </w:rPr>
              <w:t xml:space="preserve"> to develop a thematic action plan to support capacity-building and development, access to and transfer of technology and knowledge-sharing in the context of synthetic biology, building on the needs and priorities of Parties </w:t>
            </w:r>
            <w:r w:rsidR="00BB636D" w:rsidRPr="00FA4F37">
              <w:rPr>
                <w:rFonts w:eastAsia="DengXian"/>
                <w:sz w:val="20"/>
                <w:szCs w:val="20"/>
              </w:rPr>
              <w:t>...</w:t>
            </w:r>
            <w:r w:rsidRPr="00FA4F37">
              <w:rPr>
                <w:rFonts w:eastAsia="DengXian"/>
                <w:sz w:val="20"/>
                <w:szCs w:val="20"/>
              </w:rPr>
              <w:t>, for the implementation of the three objectives of the Convention on Biological Diversity and the Framework, in line with the long-term strategic framework for capacity-building and development, while avoiding duplication with existing plans and strategies under the Convention and its Protocols, taking into account:</w:t>
            </w:r>
          </w:p>
          <w:p w14:paraId="5EA334C4" w14:textId="61D56B72"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(a) The specific needs of Parties and indigenous peoples and local communities that are complementary to the capacity-building action plan for the Cartagena Protocol, as identified in their submissions of information made further to the request in paragraph</w:t>
            </w:r>
            <w:r w:rsidR="0019299A" w:rsidRPr="00FA4F37">
              <w:rPr>
                <w:rFonts w:eastAsia="DengXian"/>
                <w:sz w:val="20"/>
                <w:szCs w:val="20"/>
              </w:rPr>
              <w:t> </w:t>
            </w:r>
            <w:r w:rsidRPr="00FA4F37">
              <w:rPr>
                <w:rFonts w:eastAsia="DengXian"/>
                <w:sz w:val="20"/>
                <w:szCs w:val="20"/>
              </w:rPr>
              <w:t>7;</w:t>
            </w:r>
          </w:p>
          <w:p w14:paraId="362C32B3"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(b) The identification of areas where capacity-building and development, access to and transfer of technology and knowledge-sharing are needed for research and development and for assessment in the field of synthetic biology;</w:t>
            </w:r>
          </w:p>
          <w:p w14:paraId="58A1BB4B"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(c) Strategies to facilitate the equitable participation of developing country Parties, indigenous peoples and local communities, women, youth, academia, the business sector and relevant institutions in research and development in the field of synthetic biology;</w:t>
            </w:r>
          </w:p>
          <w:p w14:paraId="4F9B03E9" w14:textId="5387E22F" w:rsidR="008328ED" w:rsidRPr="00FA4F37" w:rsidRDefault="00BB636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w:t>
            </w:r>
            <w:r w:rsidR="008328ED" w:rsidRPr="00FA4F37">
              <w:rPr>
                <w:rFonts w:eastAsia="DengXian"/>
                <w:sz w:val="20"/>
                <w:szCs w:val="20"/>
              </w:rPr>
              <w:t xml:space="preserve"> (e) Mechanisms for technology transfer, knowledge-sharing and international technical and scientific cooperation to foster innovation, in line with Articles 16 and 18 of the Convention and with the Framework</w:t>
            </w:r>
          </w:p>
        </w:tc>
      </w:tr>
      <w:tr w:rsidR="008328ED" w:rsidRPr="002E0972" w14:paraId="6DB72B15" w14:textId="77777777">
        <w:tc>
          <w:tcPr>
            <w:tcW w:w="2642" w:type="dxa"/>
            <w:vMerge/>
          </w:tcPr>
          <w:p w14:paraId="447A9351"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2D727427"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16/21, para. 7</w:t>
            </w:r>
          </w:p>
          <w:p w14:paraId="1ADEBAF6" w14:textId="1EFD02E3"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Invites</w:t>
            </w:r>
            <w:r w:rsidRPr="00FA4F37">
              <w:rPr>
                <w:rFonts w:eastAsia="DengXian"/>
                <w:sz w:val="20"/>
                <w:szCs w:val="20"/>
              </w:rPr>
              <w:t xml:space="preserve"> Parties, other Governments, indigenous peoples and local communities, women, youth, academia, research institutions, the business sector and relevant organizations to submit information on their experiences, needs and priorities with regard to: (a)</w:t>
            </w:r>
            <w:r w:rsidR="00DD18D9">
              <w:rPr>
                <w:rFonts w:eastAsia="DengXian"/>
                <w:sz w:val="20"/>
                <w:szCs w:val="20"/>
              </w:rPr>
              <w:t> </w:t>
            </w:r>
            <w:r w:rsidRPr="00FA4F37">
              <w:rPr>
                <w:rFonts w:eastAsia="DengXian"/>
                <w:sz w:val="20"/>
                <w:szCs w:val="20"/>
              </w:rPr>
              <w:t xml:space="preserve">synthetic biology, to support the preparation of the thematic action plan referred to in paragraph 5; and (b) other relevant processes and initiatives on capacity-building and </w:t>
            </w:r>
            <w:r w:rsidRPr="00FA4F37">
              <w:rPr>
                <w:rFonts w:eastAsia="DengXian"/>
                <w:sz w:val="20"/>
                <w:szCs w:val="20"/>
              </w:rPr>
              <w:lastRenderedPageBreak/>
              <w:t>development, access to and transfer of technology and knowledge-sharing related to synthetic biology.</w:t>
            </w:r>
          </w:p>
        </w:tc>
      </w:tr>
      <w:tr w:rsidR="008328ED" w:rsidRPr="002E0972" w14:paraId="4C278054" w14:textId="77777777">
        <w:tc>
          <w:tcPr>
            <w:tcW w:w="2642" w:type="dxa"/>
            <w:vMerge/>
          </w:tcPr>
          <w:p w14:paraId="26FCBBEB"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48C1E071"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16/21, para. 9</w:t>
            </w:r>
          </w:p>
          <w:p w14:paraId="50CC201F"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Requests</w:t>
            </w:r>
            <w:r w:rsidRPr="002E0972">
              <w:rPr>
                <w:rFonts w:eastAsia="DengXian"/>
                <w:sz w:val="20"/>
                <w:szCs w:val="20"/>
              </w:rPr>
              <w:t xml:space="preserve"> the Executive Secretary, subject to the availability of resources:</w:t>
            </w:r>
          </w:p>
          <w:p w14:paraId="41F933A2"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(a) To prepare a draft thematic action plan to support capacity-building and development, access to and transfer of technology and knowledge-sharing in the context of synthetic biology, as referred to in paragraph 5;</w:t>
            </w:r>
          </w:p>
          <w:p w14:paraId="103E96AF" w14:textId="6B6481D3" w:rsidR="008328ED" w:rsidRPr="002E0972" w:rsidRDefault="00BB636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w:t>
            </w:r>
            <w:r w:rsidR="008328ED" w:rsidRPr="002E0972">
              <w:rPr>
                <w:rFonts w:eastAsia="DengXian"/>
                <w:sz w:val="20"/>
                <w:szCs w:val="20"/>
              </w:rPr>
              <w:t xml:space="preserve"> (j) To facilitate capacity-building activities on synthetic biology.</w:t>
            </w:r>
          </w:p>
        </w:tc>
      </w:tr>
      <w:tr w:rsidR="008328ED" w:rsidRPr="002E0972" w14:paraId="2323DC1C" w14:textId="77777777">
        <w:tc>
          <w:tcPr>
            <w:tcW w:w="2642" w:type="dxa"/>
            <w:vMerge/>
          </w:tcPr>
          <w:p w14:paraId="2272FEAB" w14:textId="77777777" w:rsidR="008328ED" w:rsidRPr="00FA4F37"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63F8345D" w14:textId="09D560CF" w:rsidR="0019299A" w:rsidRPr="002E0972" w:rsidRDefault="008328ED" w:rsidP="00FA4F37">
            <w:pPr>
              <w:keepNext/>
              <w:tabs>
                <w:tab w:val="clear" w:pos="567"/>
                <w:tab w:val="clear" w:pos="1134"/>
                <w:tab w:val="clear" w:pos="1701"/>
                <w:tab w:val="clear" w:pos="2268"/>
              </w:tabs>
              <w:spacing w:before="60" w:after="60"/>
              <w:jc w:val="left"/>
              <w:rPr>
                <w:rFonts w:eastAsia="DengXian"/>
                <w:i/>
                <w:iCs/>
                <w:sz w:val="20"/>
                <w:szCs w:val="20"/>
              </w:rPr>
            </w:pPr>
            <w:r w:rsidRPr="002E0972">
              <w:rPr>
                <w:rFonts w:eastAsia="DengXian"/>
                <w:sz w:val="20"/>
                <w:szCs w:val="20"/>
              </w:rPr>
              <w:t>Decision CP 10/10, para. 10</w:t>
            </w:r>
          </w:p>
          <w:p w14:paraId="30A0AC08" w14:textId="69C920B2" w:rsidR="008328ED" w:rsidRPr="002E0972" w:rsidRDefault="008328ED" w:rsidP="00FA4F37">
            <w:pPr>
              <w:keepNext/>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Requests</w:t>
            </w:r>
            <w:r w:rsidRPr="002E0972">
              <w:rPr>
                <w:rFonts w:eastAsia="DengXian"/>
                <w:sz w:val="20"/>
                <w:szCs w:val="20"/>
              </w:rPr>
              <w:t xml:space="preserve"> the Executive Secretary: </w:t>
            </w:r>
          </w:p>
          <w:p w14:paraId="1EF47471" w14:textId="59EFA111"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 xml:space="preserve">(h) </w:t>
            </w:r>
            <w:r w:rsidR="00317466">
              <w:rPr>
                <w:rFonts w:eastAsia="DengXian"/>
                <w:sz w:val="20"/>
                <w:szCs w:val="20"/>
              </w:rPr>
              <w:t>T</w:t>
            </w:r>
            <w:r w:rsidRPr="002E0972">
              <w:rPr>
                <w:rFonts w:eastAsia="DengXian"/>
                <w:sz w:val="20"/>
                <w:szCs w:val="20"/>
              </w:rPr>
              <w:t>o explore ways to facilitate and support capacity-building and knowledge-sharing and technology transfer regarding risk assessment and risk management of living modified organisms.</w:t>
            </w:r>
          </w:p>
        </w:tc>
      </w:tr>
      <w:tr w:rsidR="008328ED" w:rsidRPr="002E0972" w14:paraId="66BBFE2E" w14:textId="77777777">
        <w:tc>
          <w:tcPr>
            <w:tcW w:w="2642" w:type="dxa"/>
            <w:vMerge/>
          </w:tcPr>
          <w:p w14:paraId="31BFD578"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6BCB5272" w14:textId="5902E809" w:rsidR="0019299A" w:rsidRPr="002E0972" w:rsidRDefault="008328ED">
            <w:pPr>
              <w:tabs>
                <w:tab w:val="clear" w:pos="567"/>
                <w:tab w:val="clear" w:pos="1134"/>
                <w:tab w:val="clear" w:pos="1701"/>
                <w:tab w:val="clear" w:pos="2268"/>
              </w:tabs>
              <w:spacing w:before="60" w:after="60"/>
              <w:jc w:val="left"/>
              <w:rPr>
                <w:i/>
                <w:iCs/>
                <w:sz w:val="20"/>
                <w:szCs w:val="20"/>
              </w:rPr>
            </w:pPr>
            <w:r w:rsidRPr="002E0972">
              <w:rPr>
                <w:sz w:val="20"/>
                <w:szCs w:val="20"/>
              </w:rPr>
              <w:t>Decision CP 10/11, para. 7</w:t>
            </w:r>
          </w:p>
          <w:p w14:paraId="276D3862" w14:textId="1F7BCF45"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 xml:space="preserve">Requests </w:t>
            </w:r>
            <w:r w:rsidRPr="002E0972">
              <w:rPr>
                <w:sz w:val="20"/>
                <w:szCs w:val="20"/>
              </w:rPr>
              <w:t xml:space="preserve">the Executive Secretary: </w:t>
            </w:r>
          </w:p>
          <w:p w14:paraId="2418CEA3"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(c) To further enhance capacity-building in the field of detection and identification of living modified organisms, including the convening, in cooperation with relevant organizations, subject to the availability of resources, of regional and subregional capacity-building activities, such as online training and face-to-face workshops.</w:t>
            </w:r>
          </w:p>
        </w:tc>
      </w:tr>
      <w:tr w:rsidR="008328ED" w:rsidRPr="002E0972" w14:paraId="67C97583" w14:textId="77777777">
        <w:tc>
          <w:tcPr>
            <w:tcW w:w="2642" w:type="dxa"/>
            <w:vMerge w:val="restart"/>
          </w:tcPr>
          <w:p w14:paraId="5513290A"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Target 19</w:t>
            </w:r>
            <w:r w:rsidRPr="002E0972">
              <w:rPr>
                <w:rFonts w:eastAsia="DengXian"/>
                <w:sz w:val="20"/>
                <w:szCs w:val="20"/>
              </w:rPr>
              <w:t xml:space="preserve"> –</w:t>
            </w:r>
            <w:r w:rsidRPr="002E0972">
              <w:rPr>
                <w:sz w:val="20"/>
                <w:szCs w:val="20"/>
              </w:rPr>
              <w:t xml:space="preserve"> </w:t>
            </w:r>
            <w:r w:rsidRPr="002E0972">
              <w:rPr>
                <w:rFonts w:eastAsia="DengXian"/>
                <w:sz w:val="20"/>
                <w:szCs w:val="20"/>
              </w:rPr>
              <w:t>Mobilize $200 billion per year for biodiversity from all sources, including $30 billion through international finance</w:t>
            </w:r>
          </w:p>
        </w:tc>
        <w:tc>
          <w:tcPr>
            <w:tcW w:w="7281" w:type="dxa"/>
          </w:tcPr>
          <w:p w14:paraId="5B1A47E9"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16/34, para 4.</w:t>
            </w:r>
          </w:p>
          <w:p w14:paraId="1A45A956"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Adopts</w:t>
            </w:r>
            <w:r w:rsidRPr="002E0972">
              <w:rPr>
                <w:rFonts w:eastAsia="DengXian"/>
                <w:sz w:val="20"/>
                <w:szCs w:val="20"/>
              </w:rPr>
              <w:t xml:space="preserve"> the strategy for resource mobilization for the period 2025–2030, as contained in annex I to the present decision.</w:t>
            </w:r>
          </w:p>
          <w:p w14:paraId="7D7E0D19" w14:textId="2B1C75B1" w:rsidR="008328ED" w:rsidRPr="002E0972" w:rsidRDefault="0019299A">
            <w:pPr>
              <w:tabs>
                <w:tab w:val="clear" w:pos="567"/>
                <w:tab w:val="clear" w:pos="1134"/>
                <w:tab w:val="clear" w:pos="1701"/>
                <w:tab w:val="clear" w:pos="2268"/>
              </w:tabs>
              <w:spacing w:before="60" w:after="60"/>
              <w:jc w:val="left"/>
              <w:rPr>
                <w:rFonts w:eastAsia="DengXian"/>
                <w:b/>
                <w:bCs/>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022E610D" w14:textId="77777777">
        <w:tc>
          <w:tcPr>
            <w:tcW w:w="2642" w:type="dxa"/>
            <w:vMerge/>
          </w:tcPr>
          <w:p w14:paraId="36ADFF21"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4C2154FA"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16/34, para. 12</w:t>
            </w:r>
          </w:p>
          <w:p w14:paraId="35C5D94E"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Encourages</w:t>
            </w:r>
            <w:r w:rsidRPr="002E0972">
              <w:rPr>
                <w:rFonts w:eastAsia="DengXian"/>
                <w:sz w:val="20"/>
                <w:szCs w:val="20"/>
              </w:rPr>
              <w:t xml:space="preserve"> developing country Parties, as appropriate, to provide in their national biodiversity finance plans information on financial and technology development and transfer and on the capacity-building support needed, received and used to implement their national biodiversity strategies and action plans.</w:t>
            </w:r>
          </w:p>
        </w:tc>
      </w:tr>
      <w:tr w:rsidR="008328ED" w:rsidRPr="002E0972" w14:paraId="5E32A2D5" w14:textId="77777777">
        <w:tc>
          <w:tcPr>
            <w:tcW w:w="2642" w:type="dxa"/>
            <w:vMerge/>
          </w:tcPr>
          <w:p w14:paraId="484DEFC9"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70F4D779" w14:textId="77777777" w:rsidR="008328ED" w:rsidRPr="002E0972" w:rsidRDefault="008328ED" w:rsidP="00FA4F37">
            <w:pPr>
              <w:keepNext/>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16/34, para. 20</w:t>
            </w:r>
          </w:p>
          <w:p w14:paraId="7BFB2B8C"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Recognizes</w:t>
            </w:r>
            <w:r w:rsidRPr="002E0972">
              <w:rPr>
                <w:rFonts w:eastAsia="DengXian"/>
                <w:sz w:val="20"/>
                <w:szCs w:val="20"/>
              </w:rPr>
              <w:t xml:space="preserve"> that, in addition to and in support of the strategy for resource mobilization, the actions outlined below can further contribute to addressing the global biodiversity finance gap:</w:t>
            </w:r>
          </w:p>
          <w:p w14:paraId="6DC29DF5" w14:textId="7DDBC843" w:rsidR="008328ED" w:rsidRPr="002E0972" w:rsidRDefault="00BB636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w:t>
            </w:r>
            <w:r w:rsidR="008328ED" w:rsidRPr="002E0972">
              <w:rPr>
                <w:rFonts w:eastAsia="DengXian"/>
                <w:sz w:val="20"/>
                <w:szCs w:val="20"/>
              </w:rPr>
              <w:t xml:space="preserve"> (b) Creating and enhancing capacities to mobilize financial resources from all sources, in line with the Framework.</w:t>
            </w:r>
          </w:p>
        </w:tc>
      </w:tr>
      <w:tr w:rsidR="008328ED" w:rsidRPr="002E0972" w14:paraId="1A8F361E" w14:textId="77777777">
        <w:tc>
          <w:tcPr>
            <w:tcW w:w="2642" w:type="dxa"/>
            <w:vMerge w:val="restart"/>
          </w:tcPr>
          <w:p w14:paraId="579DB5B2" w14:textId="77777777" w:rsidR="008328ED" w:rsidRPr="002E0972" w:rsidRDefault="008328ED">
            <w:pPr>
              <w:spacing w:before="60" w:after="60"/>
              <w:jc w:val="left"/>
              <w:rPr>
                <w:rFonts w:eastAsia="DengXian"/>
                <w:sz w:val="20"/>
                <w:szCs w:val="20"/>
              </w:rPr>
            </w:pPr>
            <w:r w:rsidRPr="002E0972">
              <w:rPr>
                <w:rFonts w:eastAsia="DengXian"/>
                <w:b/>
                <w:bCs/>
                <w:sz w:val="20"/>
                <w:szCs w:val="20"/>
              </w:rPr>
              <w:t>Target 20</w:t>
            </w:r>
            <w:r w:rsidRPr="002E0972">
              <w:rPr>
                <w:rFonts w:eastAsia="DengXian"/>
                <w:sz w:val="20"/>
                <w:szCs w:val="20"/>
              </w:rPr>
              <w:t xml:space="preserve"> –</w:t>
            </w:r>
            <w:r w:rsidRPr="002E0972">
              <w:rPr>
                <w:sz w:val="20"/>
                <w:szCs w:val="20"/>
              </w:rPr>
              <w:t xml:space="preserve"> </w:t>
            </w:r>
            <w:r w:rsidRPr="002E0972">
              <w:rPr>
                <w:rFonts w:eastAsia="DengXian"/>
                <w:sz w:val="20"/>
                <w:szCs w:val="20"/>
              </w:rPr>
              <w:t>Strengthen capacity-building, technology transfer, and scientific and technical cooperation for biodiversity</w:t>
            </w:r>
          </w:p>
        </w:tc>
        <w:tc>
          <w:tcPr>
            <w:tcW w:w="7281" w:type="dxa"/>
          </w:tcPr>
          <w:p w14:paraId="58505237"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15/8, para. 1</w:t>
            </w:r>
          </w:p>
          <w:p w14:paraId="1C6EFF0B" w14:textId="739E9EAF"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Adopts</w:t>
            </w:r>
            <w:r w:rsidRPr="002E0972">
              <w:rPr>
                <w:rFonts w:eastAsia="DengXian"/>
                <w:sz w:val="20"/>
                <w:szCs w:val="20"/>
              </w:rPr>
              <w:t xml:space="preserve"> the long-term strategic framework for capacity-building and development to support priorities determined by Parties in their national biodiversity strategies and action plans for the implementation of the Kunming-Montreal Global Biodiversity Framework, contained in annex I </w:t>
            </w:r>
            <w:r w:rsidR="00BB636D" w:rsidRPr="002E0972">
              <w:rPr>
                <w:rFonts w:eastAsia="DengXian"/>
                <w:sz w:val="20"/>
                <w:szCs w:val="20"/>
              </w:rPr>
              <w:t>...</w:t>
            </w:r>
          </w:p>
          <w:p w14:paraId="693B1486" w14:textId="0D167DCE" w:rsidR="008328ED" w:rsidRPr="002E0972" w:rsidRDefault="0019299A">
            <w:pPr>
              <w:tabs>
                <w:tab w:val="clear" w:pos="567"/>
                <w:tab w:val="clear" w:pos="1134"/>
                <w:tab w:val="clear" w:pos="1701"/>
                <w:tab w:val="clear" w:pos="2268"/>
              </w:tabs>
              <w:spacing w:before="60" w:after="60"/>
              <w:jc w:val="left"/>
              <w:rPr>
                <w:rFonts w:eastAsia="DengXian"/>
                <w:b/>
                <w:bCs/>
                <w:sz w:val="20"/>
                <w:szCs w:val="20"/>
                <w:highlight w:val="cyan"/>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35D888FF" w14:textId="77777777">
        <w:tc>
          <w:tcPr>
            <w:tcW w:w="2642" w:type="dxa"/>
            <w:vMerge/>
          </w:tcPr>
          <w:p w14:paraId="031BE3C9" w14:textId="77777777" w:rsidR="008328ED" w:rsidRPr="002E0972" w:rsidRDefault="008328ED">
            <w:pPr>
              <w:spacing w:before="60" w:after="60"/>
              <w:jc w:val="left"/>
              <w:rPr>
                <w:rFonts w:eastAsia="DengXian"/>
                <w:b/>
                <w:bCs/>
                <w:sz w:val="20"/>
                <w:szCs w:val="20"/>
              </w:rPr>
            </w:pPr>
          </w:p>
        </w:tc>
        <w:tc>
          <w:tcPr>
            <w:tcW w:w="7281" w:type="dxa"/>
          </w:tcPr>
          <w:p w14:paraId="5FFE430D"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15/8, para. 4</w:t>
            </w:r>
          </w:p>
          <w:p w14:paraId="385F29EF" w14:textId="32E4FE3C"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Urges</w:t>
            </w:r>
            <w:r w:rsidRPr="002E0972">
              <w:rPr>
                <w:rFonts w:eastAsia="DengXian"/>
                <w:sz w:val="20"/>
                <w:szCs w:val="20"/>
              </w:rPr>
              <w:t xml:space="preserve"> Parties and invites other Governments, indigenous peoples and local communities, women and youth, </w:t>
            </w:r>
            <w:r w:rsidR="00BB636D" w:rsidRPr="002E0972">
              <w:rPr>
                <w:rFonts w:eastAsia="DengXian"/>
                <w:sz w:val="20"/>
                <w:szCs w:val="20"/>
              </w:rPr>
              <w:t>...</w:t>
            </w:r>
            <w:r w:rsidRPr="002E0972">
              <w:rPr>
                <w:rFonts w:eastAsia="DengXian"/>
                <w:sz w:val="20"/>
                <w:szCs w:val="20"/>
              </w:rPr>
              <w:t xml:space="preserve"> relevant organizations, and other stakeholders to use the long-term strategic framework for capacity-building and development referred to in paragraph 1 above as a flexible framework in the design, implementation, monitoring and evaluation of their capacity-building and development initiatives and </w:t>
            </w:r>
            <w:r w:rsidRPr="002E0972">
              <w:rPr>
                <w:rFonts w:eastAsia="DengXian"/>
                <w:sz w:val="20"/>
                <w:szCs w:val="20"/>
              </w:rPr>
              <w:lastRenderedPageBreak/>
              <w:t>programmes supporting the achievement of the vision, mission, goals and targets of the Kunming-Montreal Global Biodiversity Framework.</w:t>
            </w:r>
          </w:p>
        </w:tc>
      </w:tr>
      <w:tr w:rsidR="008328ED" w:rsidRPr="002E0972" w14:paraId="24441EA6" w14:textId="77777777">
        <w:tc>
          <w:tcPr>
            <w:tcW w:w="2642" w:type="dxa"/>
            <w:vMerge/>
          </w:tcPr>
          <w:p w14:paraId="4F0C69F0" w14:textId="77777777" w:rsidR="008328ED" w:rsidRPr="002E0972" w:rsidRDefault="008328ED">
            <w:pPr>
              <w:spacing w:before="60" w:after="60"/>
              <w:jc w:val="left"/>
              <w:rPr>
                <w:rFonts w:eastAsia="DengXian"/>
                <w:b/>
                <w:bCs/>
                <w:sz w:val="20"/>
                <w:szCs w:val="20"/>
              </w:rPr>
            </w:pPr>
          </w:p>
        </w:tc>
        <w:tc>
          <w:tcPr>
            <w:tcW w:w="7281" w:type="dxa"/>
          </w:tcPr>
          <w:p w14:paraId="2A490B15"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15/8, para. 5</w:t>
            </w:r>
          </w:p>
          <w:p w14:paraId="4F3AF7E0" w14:textId="15FA18B2"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Also urges</w:t>
            </w:r>
            <w:r w:rsidRPr="002E0972">
              <w:rPr>
                <w:rFonts w:eastAsia="DengXian"/>
                <w:sz w:val="20"/>
                <w:szCs w:val="20"/>
              </w:rPr>
              <w:t xml:space="preserve"> Parties and invites other Governments to put in place enabling environments including relevant policies, legislation and administrative measures, as appropriate, to promote and facilitate capacity-building and development at various levels </w:t>
            </w:r>
            <w:r w:rsidR="00BB636D" w:rsidRPr="002E0972">
              <w:rPr>
                <w:rFonts w:eastAsia="DengXian"/>
                <w:sz w:val="20"/>
                <w:szCs w:val="20"/>
              </w:rPr>
              <w:t>...</w:t>
            </w:r>
          </w:p>
        </w:tc>
      </w:tr>
      <w:tr w:rsidR="008328ED" w:rsidRPr="002E0972" w14:paraId="1442AA56" w14:textId="77777777">
        <w:tc>
          <w:tcPr>
            <w:tcW w:w="2642" w:type="dxa"/>
            <w:vMerge/>
          </w:tcPr>
          <w:p w14:paraId="64588AB6" w14:textId="77777777" w:rsidR="008328ED" w:rsidRPr="002E0972" w:rsidRDefault="008328ED">
            <w:pPr>
              <w:spacing w:before="60" w:after="60"/>
              <w:jc w:val="left"/>
              <w:rPr>
                <w:rFonts w:eastAsia="DengXian"/>
                <w:b/>
                <w:bCs/>
                <w:sz w:val="20"/>
                <w:szCs w:val="20"/>
              </w:rPr>
            </w:pPr>
          </w:p>
        </w:tc>
        <w:tc>
          <w:tcPr>
            <w:tcW w:w="7281" w:type="dxa"/>
          </w:tcPr>
          <w:p w14:paraId="33CE621A"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15/8, para. 6</w:t>
            </w:r>
          </w:p>
          <w:p w14:paraId="0F964E33" w14:textId="1C8CDC13"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Urges</w:t>
            </w:r>
            <w:r w:rsidRPr="002E0972">
              <w:rPr>
                <w:rFonts w:eastAsia="DengXian"/>
                <w:sz w:val="20"/>
                <w:szCs w:val="20"/>
              </w:rPr>
              <w:t xml:space="preserve"> Parties, </w:t>
            </w:r>
            <w:r w:rsidR="00BB636D" w:rsidRPr="002E0972">
              <w:rPr>
                <w:rFonts w:eastAsia="DengXian"/>
                <w:sz w:val="20"/>
                <w:szCs w:val="20"/>
              </w:rPr>
              <w:t>...</w:t>
            </w:r>
            <w:r w:rsidRPr="002E0972">
              <w:rPr>
                <w:rFonts w:eastAsia="DengXian"/>
                <w:sz w:val="20"/>
                <w:szCs w:val="20"/>
              </w:rPr>
              <w:t xml:space="preserve"> and invites other Governments and relevant organizations to provide financial and technical support to biodiversity capacity-building and development activities, </w:t>
            </w:r>
            <w:r w:rsidR="00BB636D" w:rsidRPr="002E0972">
              <w:rPr>
                <w:rFonts w:eastAsia="DengXian"/>
                <w:sz w:val="20"/>
                <w:szCs w:val="20"/>
              </w:rPr>
              <w:t>...</w:t>
            </w:r>
            <w:r w:rsidRPr="002E0972">
              <w:rPr>
                <w:rFonts w:eastAsia="DengXian"/>
                <w:sz w:val="20"/>
                <w:szCs w:val="20"/>
              </w:rPr>
              <w:t xml:space="preserve"> in line with the priority needs identified in national biodiversity strategies and action plans and/or national capacity-building and development strategies, as well as those identified by indigenous peoples and local communities, and women and youth organizations.</w:t>
            </w:r>
          </w:p>
        </w:tc>
      </w:tr>
      <w:tr w:rsidR="008328ED" w:rsidRPr="002E0972" w14:paraId="129D8B70" w14:textId="77777777">
        <w:tc>
          <w:tcPr>
            <w:tcW w:w="2642" w:type="dxa"/>
            <w:vMerge/>
          </w:tcPr>
          <w:p w14:paraId="5C8D545F" w14:textId="77777777" w:rsidR="008328ED" w:rsidRPr="002E0972" w:rsidRDefault="008328ED">
            <w:pPr>
              <w:spacing w:before="60" w:after="60"/>
              <w:jc w:val="left"/>
              <w:rPr>
                <w:rFonts w:eastAsia="DengXian"/>
                <w:b/>
                <w:bCs/>
                <w:sz w:val="20"/>
                <w:szCs w:val="20"/>
              </w:rPr>
            </w:pPr>
          </w:p>
        </w:tc>
        <w:tc>
          <w:tcPr>
            <w:tcW w:w="7281" w:type="dxa"/>
          </w:tcPr>
          <w:p w14:paraId="34EAA404"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15/8, para. 9</w:t>
            </w:r>
          </w:p>
          <w:p w14:paraId="28A30FB0" w14:textId="4BDB8F6B"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Urges</w:t>
            </w:r>
            <w:r w:rsidRPr="002E0972">
              <w:rPr>
                <w:rFonts w:eastAsia="DengXian"/>
                <w:sz w:val="20"/>
                <w:szCs w:val="20"/>
              </w:rPr>
              <w:t xml:space="preserve"> Parties and invites other Governments to identify and prioritize capacity-building and development needs, </w:t>
            </w:r>
            <w:r w:rsidR="00BB636D" w:rsidRPr="002E0972">
              <w:rPr>
                <w:rFonts w:eastAsia="DengXian"/>
                <w:sz w:val="20"/>
                <w:szCs w:val="20"/>
              </w:rPr>
              <w:t>...</w:t>
            </w:r>
            <w:r w:rsidRPr="002E0972">
              <w:rPr>
                <w:rFonts w:eastAsia="DengXian"/>
                <w:sz w:val="20"/>
                <w:szCs w:val="20"/>
              </w:rPr>
              <w:t xml:space="preserve"> [and] to integrate capacity-building and development components in their national biodiversity strategies and action plans </w:t>
            </w:r>
            <w:r w:rsidR="00BB636D" w:rsidRPr="002E0972">
              <w:rPr>
                <w:rFonts w:eastAsia="DengXian"/>
                <w:sz w:val="20"/>
                <w:szCs w:val="20"/>
              </w:rPr>
              <w:t>...</w:t>
            </w:r>
            <w:r w:rsidRPr="002E0972">
              <w:rPr>
                <w:rFonts w:eastAsia="DengXian"/>
                <w:sz w:val="20"/>
                <w:szCs w:val="20"/>
              </w:rPr>
              <w:t xml:space="preserve"> and/or develop dedicated biodiversity capacity-building and development action plans, and programmes, as appropriate.</w:t>
            </w:r>
          </w:p>
        </w:tc>
      </w:tr>
      <w:tr w:rsidR="008328ED" w:rsidRPr="002E0972" w14:paraId="625C0F08" w14:textId="77777777">
        <w:tc>
          <w:tcPr>
            <w:tcW w:w="2642" w:type="dxa"/>
            <w:vMerge/>
          </w:tcPr>
          <w:p w14:paraId="40FAF984" w14:textId="77777777" w:rsidR="008328ED" w:rsidRPr="002E0972" w:rsidRDefault="008328ED">
            <w:pPr>
              <w:spacing w:before="60" w:after="60"/>
              <w:jc w:val="left"/>
              <w:rPr>
                <w:rFonts w:eastAsia="DengXian"/>
                <w:b/>
                <w:bCs/>
                <w:sz w:val="20"/>
                <w:szCs w:val="20"/>
              </w:rPr>
            </w:pPr>
          </w:p>
        </w:tc>
        <w:tc>
          <w:tcPr>
            <w:tcW w:w="7281" w:type="dxa"/>
          </w:tcPr>
          <w:p w14:paraId="77430EC6"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15/8, para. 10</w:t>
            </w:r>
          </w:p>
          <w:p w14:paraId="629AA941"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Urges</w:t>
            </w:r>
            <w:r w:rsidRPr="002E0972">
              <w:rPr>
                <w:rFonts w:eastAsia="DengXian"/>
                <w:sz w:val="20"/>
                <w:szCs w:val="20"/>
              </w:rPr>
              <w:t xml:space="preserve"> Parties and invites other Governments to include biodiversity capacity-building and development, as appropriate, in relevant development cooperation frameworks, partnerships and programmes.</w:t>
            </w:r>
          </w:p>
        </w:tc>
      </w:tr>
      <w:tr w:rsidR="008328ED" w:rsidRPr="002E0972" w14:paraId="0450C474" w14:textId="77777777">
        <w:tc>
          <w:tcPr>
            <w:tcW w:w="2642" w:type="dxa"/>
            <w:vMerge/>
          </w:tcPr>
          <w:p w14:paraId="00B99FBE" w14:textId="77777777" w:rsidR="008328ED" w:rsidRPr="002E0972" w:rsidRDefault="008328ED">
            <w:pPr>
              <w:spacing w:before="60" w:after="60"/>
              <w:jc w:val="left"/>
              <w:rPr>
                <w:rFonts w:eastAsia="DengXian"/>
                <w:b/>
                <w:bCs/>
                <w:sz w:val="20"/>
                <w:szCs w:val="20"/>
              </w:rPr>
            </w:pPr>
          </w:p>
        </w:tc>
        <w:tc>
          <w:tcPr>
            <w:tcW w:w="7281" w:type="dxa"/>
          </w:tcPr>
          <w:p w14:paraId="6C31FCD6"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Decision 15/8, para. 11</w:t>
            </w:r>
          </w:p>
          <w:p w14:paraId="54BD7C27" w14:textId="4119D915"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Invites</w:t>
            </w:r>
            <w:r w:rsidRPr="002E0972">
              <w:rPr>
                <w:rFonts w:eastAsia="DengXian"/>
                <w:sz w:val="20"/>
                <w:szCs w:val="20"/>
              </w:rPr>
              <w:t xml:space="preserve"> Parties in accordance with Articles 16, 18 and 19 of the Convention to enhance and support capacity-building and development cooperation activities, especially in developing countries, for the implementation of the Convention and its Protocols, as appropriate, and the Kunming-Montreal Global Biodiversity Framework, taking into account synergies between capacity-building and technology transfer and technical and scientific cooperation </w:t>
            </w:r>
            <w:r w:rsidR="00BB636D" w:rsidRPr="002E0972">
              <w:rPr>
                <w:rFonts w:eastAsia="DengXian"/>
                <w:sz w:val="20"/>
                <w:szCs w:val="20"/>
              </w:rPr>
              <w:t>...</w:t>
            </w:r>
          </w:p>
        </w:tc>
      </w:tr>
      <w:tr w:rsidR="008328ED" w:rsidRPr="002E0972" w14:paraId="215BCED0" w14:textId="77777777">
        <w:tc>
          <w:tcPr>
            <w:tcW w:w="2642" w:type="dxa"/>
            <w:vMerge/>
          </w:tcPr>
          <w:p w14:paraId="298D5947"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2B046E4B" w14:textId="17A9D2F9" w:rsidR="0019299A" w:rsidRPr="002E0972" w:rsidRDefault="008328ED">
            <w:pPr>
              <w:tabs>
                <w:tab w:val="clear" w:pos="567"/>
                <w:tab w:val="clear" w:pos="1134"/>
                <w:tab w:val="clear" w:pos="1701"/>
                <w:tab w:val="clear" w:pos="2268"/>
              </w:tabs>
              <w:spacing w:before="60" w:after="60"/>
              <w:jc w:val="left"/>
              <w:rPr>
                <w:i/>
                <w:iCs/>
                <w:sz w:val="20"/>
                <w:szCs w:val="20"/>
              </w:rPr>
            </w:pPr>
            <w:r w:rsidRPr="002E0972">
              <w:rPr>
                <w:sz w:val="20"/>
                <w:szCs w:val="20"/>
              </w:rPr>
              <w:t>Decision 15/8, para. 16</w:t>
            </w:r>
          </w:p>
          <w:p w14:paraId="2EA6C90B" w14:textId="08832A8F"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 xml:space="preserve">Requests </w:t>
            </w:r>
            <w:r w:rsidRPr="002E0972">
              <w:rPr>
                <w:sz w:val="20"/>
                <w:szCs w:val="20"/>
              </w:rPr>
              <w:t>the Executive, subject to the availability of resources:</w:t>
            </w:r>
          </w:p>
          <w:p w14:paraId="4F7B7314" w14:textId="690F53DA" w:rsidR="008328ED" w:rsidRPr="002E0972" w:rsidRDefault="00BB636D">
            <w:pPr>
              <w:tabs>
                <w:tab w:val="clear" w:pos="567"/>
                <w:tab w:val="clear" w:pos="1134"/>
                <w:tab w:val="clear" w:pos="1701"/>
                <w:tab w:val="clear" w:pos="2268"/>
              </w:tabs>
              <w:spacing w:before="60" w:after="60"/>
              <w:jc w:val="left"/>
              <w:rPr>
                <w:sz w:val="20"/>
                <w:szCs w:val="20"/>
              </w:rPr>
            </w:pPr>
            <w:r w:rsidRPr="002E0972">
              <w:rPr>
                <w:sz w:val="20"/>
                <w:szCs w:val="20"/>
              </w:rPr>
              <w:t>...</w:t>
            </w:r>
            <w:r w:rsidR="008328ED" w:rsidRPr="002E0972">
              <w:rPr>
                <w:sz w:val="20"/>
                <w:szCs w:val="20"/>
              </w:rPr>
              <w:t xml:space="preserve"> (c) To facilitate the development of an island biodiversity capacity-building and development action plan, </w:t>
            </w:r>
            <w:proofErr w:type="gramStart"/>
            <w:r w:rsidR="008328ED" w:rsidRPr="002E0972">
              <w:rPr>
                <w:sz w:val="20"/>
                <w:szCs w:val="20"/>
              </w:rPr>
              <w:t>on the basis of</w:t>
            </w:r>
            <w:proofErr w:type="gramEnd"/>
            <w:r w:rsidR="008328ED" w:rsidRPr="002E0972">
              <w:rPr>
                <w:sz w:val="20"/>
                <w:szCs w:val="20"/>
              </w:rPr>
              <w:t xml:space="preserve"> the review of the capacity and technology absorption and sustaining abilities of small island developing States, and in line with the programme of work on island biodiversity;</w:t>
            </w:r>
          </w:p>
          <w:p w14:paraId="15DF2B16" w14:textId="776DDDE3" w:rsidR="005C0717" w:rsidRDefault="008328ED">
            <w:pPr>
              <w:tabs>
                <w:tab w:val="clear" w:pos="567"/>
                <w:tab w:val="clear" w:pos="1134"/>
                <w:tab w:val="clear" w:pos="1701"/>
                <w:tab w:val="clear" w:pos="2268"/>
              </w:tabs>
              <w:spacing w:before="60" w:after="60"/>
              <w:jc w:val="left"/>
              <w:rPr>
                <w:sz w:val="20"/>
                <w:szCs w:val="20"/>
              </w:rPr>
            </w:pPr>
            <w:r w:rsidRPr="002E0972">
              <w:rPr>
                <w:sz w:val="20"/>
                <w:szCs w:val="20"/>
              </w:rPr>
              <w:t xml:space="preserve">(d) To enable Parties, indigenous peoples and local communities, women and youth organizations, and other relevant organizations to prepare </w:t>
            </w:r>
            <w:r w:rsidR="00BB636D" w:rsidRPr="002E0972">
              <w:rPr>
                <w:sz w:val="20"/>
                <w:szCs w:val="20"/>
              </w:rPr>
              <w:t>...</w:t>
            </w:r>
            <w:r w:rsidRPr="002E0972">
              <w:rPr>
                <w:sz w:val="20"/>
                <w:szCs w:val="20"/>
              </w:rPr>
              <w:t xml:space="preserve"> thematic capacity-building and development action plans for specific 2030 targets or groups of related targets </w:t>
            </w:r>
            <w:r w:rsidR="00BB636D" w:rsidRPr="002E0972">
              <w:rPr>
                <w:sz w:val="20"/>
                <w:szCs w:val="20"/>
              </w:rPr>
              <w:t>...</w:t>
            </w:r>
            <w:r w:rsidRPr="002E0972">
              <w:rPr>
                <w:sz w:val="20"/>
                <w:szCs w:val="20"/>
              </w:rPr>
              <w:t>;</w:t>
            </w:r>
          </w:p>
          <w:p w14:paraId="4DFA9610" w14:textId="48C80F8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(e) To support and advise Parties on ways to integrate capacity building and development components into their national biodiversity strategies and action plans.</w:t>
            </w:r>
          </w:p>
        </w:tc>
      </w:tr>
      <w:tr w:rsidR="008328ED" w:rsidRPr="002E0972" w14:paraId="63C8FC89" w14:textId="77777777">
        <w:tc>
          <w:tcPr>
            <w:tcW w:w="2642" w:type="dxa"/>
            <w:vMerge/>
          </w:tcPr>
          <w:p w14:paraId="5A19C3B9"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297678F5"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15/8, para. 18</w:t>
            </w:r>
          </w:p>
          <w:p w14:paraId="410B264C" w14:textId="4CE63949"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Reminds</w:t>
            </w:r>
            <w:r w:rsidRPr="002E0972">
              <w:rPr>
                <w:sz w:val="20"/>
                <w:szCs w:val="20"/>
              </w:rPr>
              <w:t xml:space="preserve"> Parties </w:t>
            </w:r>
            <w:r w:rsidR="00BB636D" w:rsidRPr="002E0972">
              <w:rPr>
                <w:sz w:val="20"/>
                <w:szCs w:val="20"/>
              </w:rPr>
              <w:t>...</w:t>
            </w:r>
            <w:r w:rsidRPr="002E0972">
              <w:rPr>
                <w:sz w:val="20"/>
                <w:szCs w:val="20"/>
              </w:rPr>
              <w:t xml:space="preserve"> to identify and communicate their biodiversity-related technical and scientific needs and requests for assistance, and invites Parties, other Governments and relevant organizations to register as providers of technical assistance and offer support to address the needs identified by Parties through the central portal of the clearing-house mechanism and the clearing-houses of the Protocols, to facilitate capacity-building and development and technical and scientific cooperation.</w:t>
            </w:r>
          </w:p>
        </w:tc>
      </w:tr>
      <w:tr w:rsidR="008328ED" w:rsidRPr="002E0972" w14:paraId="43EA8228" w14:textId="77777777">
        <w:tc>
          <w:tcPr>
            <w:tcW w:w="2642" w:type="dxa"/>
            <w:vMerge/>
          </w:tcPr>
          <w:p w14:paraId="308D0630"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2D3320ED"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15/8, para. 19</w:t>
            </w:r>
          </w:p>
          <w:p w14:paraId="1D82F480" w14:textId="5CC624BF"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lastRenderedPageBreak/>
              <w:t>Urges</w:t>
            </w:r>
            <w:r w:rsidRPr="002E0972">
              <w:rPr>
                <w:sz w:val="20"/>
                <w:szCs w:val="20"/>
              </w:rPr>
              <w:t xml:space="preserve"> Parties and invites other Governments to put in place enabling environments, including relevant policies, legislation and incentives, to promote and facilitate technical and scientific cooperation with other Parties, </w:t>
            </w:r>
            <w:r w:rsidR="00BB636D" w:rsidRPr="002E0972">
              <w:rPr>
                <w:sz w:val="20"/>
                <w:szCs w:val="20"/>
              </w:rPr>
              <w:t>...</w:t>
            </w:r>
            <w:r w:rsidRPr="002E0972">
              <w:rPr>
                <w:sz w:val="20"/>
                <w:szCs w:val="20"/>
              </w:rPr>
              <w:t xml:space="preserve"> including through joint research programmes and joint ventures for the development of technologies relevant to the objectives of the Convention </w:t>
            </w:r>
            <w:r w:rsidR="00BB636D" w:rsidRPr="002E0972">
              <w:rPr>
                <w:sz w:val="20"/>
                <w:szCs w:val="20"/>
              </w:rPr>
              <w:t>...</w:t>
            </w:r>
          </w:p>
        </w:tc>
      </w:tr>
      <w:tr w:rsidR="008328ED" w:rsidRPr="002E0972" w14:paraId="48E85DFB" w14:textId="77777777">
        <w:tc>
          <w:tcPr>
            <w:tcW w:w="2642" w:type="dxa"/>
            <w:vMerge/>
          </w:tcPr>
          <w:p w14:paraId="16900017"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2D6037BE"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15/8, para. 20</w:t>
            </w:r>
          </w:p>
          <w:p w14:paraId="5F472F24" w14:textId="7ECF3120"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Encourages</w:t>
            </w:r>
            <w:r w:rsidRPr="002E0972">
              <w:rPr>
                <w:sz w:val="20"/>
                <w:szCs w:val="20"/>
              </w:rPr>
              <w:t xml:space="preserve"> Parties, in accordance with Article 20 of the Convention, and other Governments, in collaboration with relevant partners and financial institutions, to promote, facilitate and support the development of biodiversity-related technologies and innovations, </w:t>
            </w:r>
            <w:r w:rsidR="00BB636D" w:rsidRPr="002E0972">
              <w:rPr>
                <w:sz w:val="20"/>
                <w:szCs w:val="20"/>
              </w:rPr>
              <w:t>...</w:t>
            </w:r>
            <w:r w:rsidRPr="002E0972">
              <w:rPr>
                <w:sz w:val="20"/>
                <w:szCs w:val="20"/>
              </w:rPr>
              <w:t xml:space="preserve"> as well as locally designed solutions and indigenous technologies of indigenous peoples and local communities, </w:t>
            </w:r>
            <w:r w:rsidR="00BB636D" w:rsidRPr="002E0972">
              <w:rPr>
                <w:sz w:val="20"/>
                <w:szCs w:val="20"/>
              </w:rPr>
              <w:t>...</w:t>
            </w:r>
            <w:r w:rsidRPr="002E0972">
              <w:rPr>
                <w:sz w:val="20"/>
                <w:szCs w:val="20"/>
              </w:rPr>
              <w:t xml:space="preserve"> and to increase technology transfer for all Parties </w:t>
            </w:r>
            <w:r w:rsidR="00BB636D" w:rsidRPr="002E0972">
              <w:rPr>
                <w:sz w:val="20"/>
                <w:szCs w:val="20"/>
              </w:rPr>
              <w:t>...</w:t>
            </w:r>
          </w:p>
        </w:tc>
      </w:tr>
      <w:tr w:rsidR="008328ED" w:rsidRPr="002E0972" w14:paraId="04FC2EF7" w14:textId="77777777">
        <w:tc>
          <w:tcPr>
            <w:tcW w:w="2642" w:type="dxa"/>
            <w:vMerge/>
          </w:tcPr>
          <w:p w14:paraId="156A4139"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2854F5C9" w14:textId="77777777" w:rsidR="008328ED" w:rsidRPr="002E0972" w:rsidRDefault="008328ED" w:rsidP="00FA4F37">
            <w:pPr>
              <w:keepNext/>
              <w:tabs>
                <w:tab w:val="clear" w:pos="567"/>
                <w:tab w:val="clear" w:pos="1134"/>
                <w:tab w:val="clear" w:pos="1701"/>
                <w:tab w:val="clear" w:pos="2268"/>
              </w:tabs>
              <w:spacing w:before="60" w:after="60"/>
              <w:jc w:val="left"/>
              <w:rPr>
                <w:sz w:val="20"/>
                <w:szCs w:val="20"/>
              </w:rPr>
            </w:pPr>
            <w:r w:rsidRPr="002E0972">
              <w:rPr>
                <w:sz w:val="20"/>
                <w:szCs w:val="20"/>
              </w:rPr>
              <w:t>Decision 15/8, para. 21</w:t>
            </w:r>
          </w:p>
          <w:p w14:paraId="5E65DDD5"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Encourages</w:t>
            </w:r>
            <w:r w:rsidRPr="002E0972">
              <w:rPr>
                <w:sz w:val="20"/>
                <w:szCs w:val="20"/>
              </w:rPr>
              <w:t xml:space="preserve"> Parties, other Governments and relevant organizations to take practical steps to promote and strengthen relevant networks of institutions and communities of practice to facilitate the exchange of biodiversity-related information, experiences, skills and technical know-how, among others, through networks of national and regional clearing-house mechanisms.</w:t>
            </w:r>
          </w:p>
        </w:tc>
      </w:tr>
      <w:tr w:rsidR="008328ED" w:rsidRPr="002E0972" w14:paraId="0F6416AC" w14:textId="77777777">
        <w:tc>
          <w:tcPr>
            <w:tcW w:w="2642" w:type="dxa"/>
            <w:vMerge/>
          </w:tcPr>
          <w:p w14:paraId="59A27380"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4835D110"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15/8, para. 23</w:t>
            </w:r>
          </w:p>
          <w:p w14:paraId="53A22B4D"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Urges</w:t>
            </w:r>
            <w:r w:rsidRPr="002E0972">
              <w:rPr>
                <w:sz w:val="20"/>
                <w:szCs w:val="20"/>
              </w:rPr>
              <w:t xml:space="preserve"> Parties, and invites other Governments and relevant stakeholders, to develop solutions based on innovative technologies embedded in local contexts to enhance the conservation and sustainable use of biological diversity and to address the goals and targets of the Kunming-Montreal Global Biodiversity Framework and the Sustainable Development Goals, and to scale up those solutions at the national, subregional and regional levels.</w:t>
            </w:r>
          </w:p>
        </w:tc>
      </w:tr>
      <w:tr w:rsidR="008328ED" w:rsidRPr="002E0972" w14:paraId="0C9B3B4C" w14:textId="77777777">
        <w:tc>
          <w:tcPr>
            <w:tcW w:w="2642" w:type="dxa"/>
            <w:vMerge/>
          </w:tcPr>
          <w:p w14:paraId="0DC674F7"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1181EF37" w14:textId="77777777" w:rsidR="008328ED" w:rsidRPr="002E0972" w:rsidRDefault="008328ED" w:rsidP="00FA4F37">
            <w:pPr>
              <w:keepNext/>
              <w:tabs>
                <w:tab w:val="clear" w:pos="567"/>
                <w:tab w:val="clear" w:pos="1134"/>
                <w:tab w:val="clear" w:pos="1701"/>
                <w:tab w:val="clear" w:pos="2268"/>
              </w:tabs>
              <w:spacing w:before="60" w:after="60"/>
              <w:jc w:val="left"/>
              <w:rPr>
                <w:sz w:val="20"/>
                <w:szCs w:val="20"/>
              </w:rPr>
            </w:pPr>
            <w:r w:rsidRPr="002E0972">
              <w:rPr>
                <w:sz w:val="20"/>
                <w:szCs w:val="20"/>
              </w:rPr>
              <w:t>Decision 15/8, para. 30</w:t>
            </w:r>
          </w:p>
          <w:p w14:paraId="40C2CF65" w14:textId="2DB956A8"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Urges</w:t>
            </w:r>
            <w:r w:rsidRPr="002E0972">
              <w:rPr>
                <w:sz w:val="20"/>
                <w:szCs w:val="20"/>
              </w:rPr>
              <w:t xml:space="preserve"> Parties, </w:t>
            </w:r>
            <w:r w:rsidR="00BB636D" w:rsidRPr="002E0972">
              <w:rPr>
                <w:sz w:val="20"/>
                <w:szCs w:val="20"/>
              </w:rPr>
              <w:t>...</w:t>
            </w:r>
            <w:r w:rsidRPr="002E0972">
              <w:rPr>
                <w:sz w:val="20"/>
                <w:szCs w:val="20"/>
              </w:rPr>
              <w:t xml:space="preserve"> and invites other Governments, relevant organizations and other stakeholders to provide financial and technical support to the regional and/or subregional support centres and to the global coordination entity </w:t>
            </w:r>
            <w:r w:rsidR="00BB636D" w:rsidRPr="002E0972">
              <w:rPr>
                <w:sz w:val="20"/>
                <w:szCs w:val="20"/>
              </w:rPr>
              <w:t>...</w:t>
            </w:r>
          </w:p>
        </w:tc>
      </w:tr>
      <w:tr w:rsidR="008328ED" w:rsidRPr="002E0972" w14:paraId="60C9E9A9" w14:textId="77777777">
        <w:tc>
          <w:tcPr>
            <w:tcW w:w="2642" w:type="dxa"/>
            <w:vMerge/>
          </w:tcPr>
          <w:p w14:paraId="3A3E91C6"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0D6B377E"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16/3, para. 1</w:t>
            </w:r>
          </w:p>
          <w:p w14:paraId="653C9917" w14:textId="77777777" w:rsidR="008328ED" w:rsidRPr="002E0972" w:rsidRDefault="008328ED">
            <w:pPr>
              <w:tabs>
                <w:tab w:val="clear" w:pos="567"/>
                <w:tab w:val="clear" w:pos="1134"/>
                <w:tab w:val="clear" w:pos="1701"/>
                <w:tab w:val="clear" w:pos="2268"/>
              </w:tabs>
              <w:spacing w:before="60" w:after="60"/>
              <w:jc w:val="left"/>
              <w:rPr>
                <w:sz w:val="20"/>
                <w:szCs w:val="20"/>
                <w:highlight w:val="yellow"/>
              </w:rPr>
            </w:pPr>
            <w:r w:rsidRPr="002E0972">
              <w:rPr>
                <w:i/>
                <w:iCs/>
                <w:sz w:val="20"/>
                <w:szCs w:val="20"/>
              </w:rPr>
              <w:t>Invites</w:t>
            </w:r>
            <w:r w:rsidRPr="002E0972">
              <w:rPr>
                <w:sz w:val="20"/>
                <w:szCs w:val="20"/>
              </w:rPr>
              <w:t xml:space="preserve"> Parties, indigenous peoples and local communities, and women and youth representatives, as well as other relevant stakeholders, initiatives, networks and partnerships, to share, through the central portal of the clearing-house mechanism, information about their ongoing and planned capacity-building and development activities in support of the implementation and monitoring of the Kunming-Montreal Global Biodiversity Framework at the national and regional levels, with a view to fostering coordination and collaboration, and the sharing of information on opportunities to enhance North-South, South-South and triangular cooperation.</w:t>
            </w:r>
          </w:p>
        </w:tc>
      </w:tr>
      <w:tr w:rsidR="008328ED" w:rsidRPr="002E0972" w14:paraId="3AFF5737" w14:textId="77777777">
        <w:tc>
          <w:tcPr>
            <w:tcW w:w="2642" w:type="dxa"/>
            <w:vMerge/>
          </w:tcPr>
          <w:p w14:paraId="3D15DE39"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0AFB04C8"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16/3, para. 2</w:t>
            </w:r>
          </w:p>
          <w:p w14:paraId="5AF3187D"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Invites</w:t>
            </w:r>
            <w:r w:rsidRPr="002E0972">
              <w:rPr>
                <w:sz w:val="20"/>
                <w:szCs w:val="20"/>
              </w:rPr>
              <w:t xml:space="preserve"> Parties and other Governments, in partnership with indigenous peoples and local communities, women and youth representatives and other relevant stakeholders, to continue to identify and share their biodiversity-related capacity-building and development needs, including for technology assessment, through the central portal of the clearing-house mechanism, and invites Parties, other Governments and relevant organizations to offer support to address the capacity needs thus identified.</w:t>
            </w:r>
          </w:p>
        </w:tc>
      </w:tr>
      <w:tr w:rsidR="008328ED" w:rsidRPr="002E0972" w14:paraId="3C6CC3C4" w14:textId="77777777">
        <w:tc>
          <w:tcPr>
            <w:tcW w:w="2642" w:type="dxa"/>
            <w:vMerge/>
          </w:tcPr>
          <w:p w14:paraId="70C1B0B8"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51A57795"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16/3, para. 3</w:t>
            </w:r>
          </w:p>
          <w:p w14:paraId="53E968F8" w14:textId="3A3E28B3"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Invites</w:t>
            </w:r>
            <w:r w:rsidRPr="002E0972">
              <w:rPr>
                <w:sz w:val="20"/>
                <w:szCs w:val="20"/>
              </w:rPr>
              <w:t xml:space="preserve"> Parties, </w:t>
            </w:r>
            <w:r w:rsidR="00BB636D" w:rsidRPr="002E0972">
              <w:rPr>
                <w:sz w:val="20"/>
                <w:szCs w:val="20"/>
              </w:rPr>
              <w:t>...</w:t>
            </w:r>
            <w:r w:rsidRPr="002E0972">
              <w:rPr>
                <w:sz w:val="20"/>
                <w:szCs w:val="20"/>
              </w:rPr>
              <w:t xml:space="preserve"> other Governments and relevant organizations to continue to implement the long-term strategic framework for capacity-building and development, including through the development of dedicated biodiversity capacity-building and development action plans and programmes, as appropriate.</w:t>
            </w:r>
          </w:p>
        </w:tc>
      </w:tr>
      <w:tr w:rsidR="008328ED" w:rsidRPr="002E0972" w14:paraId="2BC2A856" w14:textId="77777777">
        <w:tc>
          <w:tcPr>
            <w:tcW w:w="2642" w:type="dxa"/>
            <w:vMerge/>
          </w:tcPr>
          <w:p w14:paraId="339F0F98"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78260871"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16/3, para. 8</w:t>
            </w:r>
          </w:p>
          <w:p w14:paraId="661EC92A" w14:textId="7DAC214F" w:rsidR="008328ED" w:rsidRPr="002E0972" w:rsidRDefault="00BB636D">
            <w:pPr>
              <w:tabs>
                <w:tab w:val="clear" w:pos="567"/>
                <w:tab w:val="clear" w:pos="1134"/>
                <w:tab w:val="clear" w:pos="1701"/>
                <w:tab w:val="clear" w:pos="2268"/>
              </w:tabs>
              <w:spacing w:before="60" w:after="60"/>
              <w:jc w:val="left"/>
              <w:rPr>
                <w:sz w:val="20"/>
                <w:szCs w:val="20"/>
              </w:rPr>
            </w:pPr>
            <w:r w:rsidRPr="002E0972">
              <w:rPr>
                <w:sz w:val="20"/>
                <w:szCs w:val="20"/>
              </w:rPr>
              <w:lastRenderedPageBreak/>
              <w:t>...</w:t>
            </w:r>
            <w:r w:rsidR="008328ED" w:rsidRPr="002E0972">
              <w:rPr>
                <w:sz w:val="20"/>
                <w:szCs w:val="20"/>
              </w:rPr>
              <w:t xml:space="preserve"> (b) To further identify and map, in collaboration with the regional and subregional support centres, relevant initiatives and partnerships supporting capacity-building and development for the implementation of the Framework, </w:t>
            </w:r>
            <w:proofErr w:type="gramStart"/>
            <w:r w:rsidR="008328ED" w:rsidRPr="002E0972">
              <w:rPr>
                <w:sz w:val="20"/>
                <w:szCs w:val="20"/>
              </w:rPr>
              <w:t>in order to</w:t>
            </w:r>
            <w:proofErr w:type="gramEnd"/>
            <w:r w:rsidR="008328ED" w:rsidRPr="002E0972">
              <w:rPr>
                <w:sz w:val="20"/>
                <w:szCs w:val="20"/>
              </w:rPr>
              <w:t xml:space="preserve"> provide a global overview of their coverage, identify gaps, minimize the duplication of efforts and foster coordination and collaboration;</w:t>
            </w:r>
          </w:p>
          <w:p w14:paraId="461842AC" w14:textId="4F86BC13"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 xml:space="preserve">(c) To share the information collected through the process referred to in subparagraph (b) above through the central portal of the clearing-house mechanism </w:t>
            </w:r>
            <w:r w:rsidR="00BB636D" w:rsidRPr="002E0972">
              <w:rPr>
                <w:sz w:val="20"/>
                <w:szCs w:val="20"/>
              </w:rPr>
              <w:t>...</w:t>
            </w:r>
          </w:p>
        </w:tc>
      </w:tr>
      <w:tr w:rsidR="008328ED" w:rsidRPr="002E0972" w14:paraId="39A90376" w14:textId="77777777">
        <w:tc>
          <w:tcPr>
            <w:tcW w:w="2642" w:type="dxa"/>
            <w:vMerge/>
          </w:tcPr>
          <w:p w14:paraId="65C0BBA3"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2DEB5899"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16/3, para. 15</w:t>
            </w:r>
          </w:p>
          <w:p w14:paraId="38B2AD24" w14:textId="7EE9FFC9" w:rsidR="008328ED" w:rsidRPr="002E0972" w:rsidRDefault="008328ED">
            <w:pPr>
              <w:tabs>
                <w:tab w:val="clear" w:pos="567"/>
                <w:tab w:val="clear" w:pos="1134"/>
                <w:tab w:val="clear" w:pos="1701"/>
                <w:tab w:val="clear" w:pos="2268"/>
              </w:tabs>
              <w:spacing w:before="60" w:after="60"/>
              <w:jc w:val="left"/>
              <w:rPr>
                <w:sz w:val="20"/>
                <w:szCs w:val="20"/>
                <w:highlight w:val="yellow"/>
              </w:rPr>
            </w:pPr>
            <w:r w:rsidRPr="002E0972">
              <w:rPr>
                <w:i/>
                <w:iCs/>
                <w:sz w:val="20"/>
                <w:szCs w:val="20"/>
              </w:rPr>
              <w:t>Requests</w:t>
            </w:r>
            <w:r w:rsidRPr="002E0972">
              <w:rPr>
                <w:sz w:val="20"/>
                <w:szCs w:val="20"/>
              </w:rPr>
              <w:t xml:space="preserve"> the selected regional and subregional support centres to develop, with the support of the global coordination entity and the Informal Advisory Group, a biennial workplan for the period 2025–2026, in line with the mandate specified in paragraph 26 of decision 15/8 </w:t>
            </w:r>
            <w:r w:rsidR="00BB636D" w:rsidRPr="002E0972">
              <w:rPr>
                <w:sz w:val="20"/>
                <w:szCs w:val="20"/>
              </w:rPr>
              <w:t>...</w:t>
            </w:r>
          </w:p>
        </w:tc>
      </w:tr>
      <w:tr w:rsidR="008328ED" w:rsidRPr="002E0972" w14:paraId="255AB6D2" w14:textId="77777777">
        <w:tc>
          <w:tcPr>
            <w:tcW w:w="2642" w:type="dxa"/>
            <w:vMerge/>
          </w:tcPr>
          <w:p w14:paraId="23F6A75A" w14:textId="77777777" w:rsidR="008328ED" w:rsidRPr="002E0972" w:rsidRDefault="008328ED">
            <w:pPr>
              <w:tabs>
                <w:tab w:val="clear" w:pos="567"/>
                <w:tab w:val="clear" w:pos="1134"/>
                <w:tab w:val="clear" w:pos="1701"/>
                <w:tab w:val="clear" w:pos="2268"/>
              </w:tabs>
              <w:spacing w:before="60" w:after="60"/>
              <w:jc w:val="left"/>
              <w:rPr>
                <w:rFonts w:eastAsia="DengXian"/>
                <w:b/>
                <w:bCs/>
                <w:sz w:val="20"/>
                <w:szCs w:val="20"/>
              </w:rPr>
            </w:pPr>
          </w:p>
        </w:tc>
        <w:tc>
          <w:tcPr>
            <w:tcW w:w="7281" w:type="dxa"/>
          </w:tcPr>
          <w:p w14:paraId="487EE73C"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16/3, para. 18</w:t>
            </w:r>
          </w:p>
          <w:p w14:paraId="4779C3D6"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Requests</w:t>
            </w:r>
            <w:r w:rsidRPr="002E0972">
              <w:rPr>
                <w:sz w:val="20"/>
                <w:szCs w:val="20"/>
              </w:rPr>
              <w:t xml:space="preserve"> the regional and subregional support centres to collaborate with one another and with Parties, relevant organizations, the Consortium of Scientific Partners on Biodiversity and development cooperation agencies in the delivery of support to Parties in the respective regions and subregions, to consider filling gaps in geographical and thematic coverage and to foster programmatic coordination, complementarity and synergy, including through the establishment of memorandums of understanding, as appropriate.</w:t>
            </w:r>
          </w:p>
        </w:tc>
      </w:tr>
      <w:tr w:rsidR="008328ED" w:rsidRPr="002E0972" w14:paraId="48D67CA2" w14:textId="77777777">
        <w:tc>
          <w:tcPr>
            <w:tcW w:w="2642" w:type="dxa"/>
            <w:vMerge/>
          </w:tcPr>
          <w:p w14:paraId="2424541B"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20BB6408" w14:textId="77777777" w:rsidR="008328ED" w:rsidRPr="002E0972" w:rsidRDefault="008328ED" w:rsidP="00FA4F37">
            <w:pPr>
              <w:keepNext/>
              <w:tabs>
                <w:tab w:val="clear" w:pos="567"/>
                <w:tab w:val="clear" w:pos="1134"/>
                <w:tab w:val="clear" w:pos="1701"/>
                <w:tab w:val="clear" w:pos="2268"/>
              </w:tabs>
              <w:spacing w:before="60" w:after="60"/>
              <w:jc w:val="left"/>
              <w:rPr>
                <w:sz w:val="20"/>
                <w:szCs w:val="20"/>
              </w:rPr>
            </w:pPr>
            <w:r w:rsidRPr="002E0972">
              <w:rPr>
                <w:sz w:val="20"/>
                <w:szCs w:val="20"/>
              </w:rPr>
              <w:t>Decision 16/4, para. 1</w:t>
            </w:r>
          </w:p>
          <w:p w14:paraId="4FF940AD"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Decides</w:t>
            </w:r>
            <w:r w:rsidRPr="002E0972">
              <w:rPr>
                <w:sz w:val="20"/>
                <w:szCs w:val="20"/>
              </w:rPr>
              <w:t xml:space="preserve"> to adopt the programme of work on Article 8(j) and other provisions of the Convention on Biological Diversity related to indigenous peoples and local communities to 2030, as contained in the annex to the present decision, prioritizing those tasks that contribute directly to the timely, full and effective implementation of the Kunming-Montreal Global Biodiversity Framework.</w:t>
            </w:r>
          </w:p>
          <w:p w14:paraId="28330869" w14:textId="0A3BA087" w:rsidR="008328ED" w:rsidRPr="002E0972" w:rsidDel="00850A85" w:rsidRDefault="0019299A">
            <w:pPr>
              <w:tabs>
                <w:tab w:val="clear" w:pos="567"/>
                <w:tab w:val="clear" w:pos="1134"/>
                <w:tab w:val="clear" w:pos="1701"/>
                <w:tab w:val="clear" w:pos="2268"/>
              </w:tabs>
              <w:spacing w:before="60" w:after="60"/>
              <w:jc w:val="left"/>
              <w:rPr>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568AF2FC" w14:textId="77777777">
        <w:tc>
          <w:tcPr>
            <w:tcW w:w="2642" w:type="dxa"/>
            <w:vMerge/>
          </w:tcPr>
          <w:p w14:paraId="6778408B"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0B5111B4"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16/9 A, para. 1</w:t>
            </w:r>
          </w:p>
          <w:p w14:paraId="4020EDDF" w14:textId="2C8A083A"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Adopts</w:t>
            </w:r>
            <w:r w:rsidRPr="002E0972">
              <w:rPr>
                <w:sz w:val="20"/>
                <w:szCs w:val="20"/>
              </w:rPr>
              <w:t xml:space="preserve"> the programme of work for the clearing-house mechanism for the period 2024</w:t>
            </w:r>
            <w:r w:rsidR="005C72DE">
              <w:rPr>
                <w:sz w:val="20"/>
                <w:szCs w:val="20"/>
              </w:rPr>
              <w:t>–</w:t>
            </w:r>
            <w:r w:rsidRPr="002E0972">
              <w:rPr>
                <w:sz w:val="20"/>
                <w:szCs w:val="20"/>
              </w:rPr>
              <w:t>2030 contained in the annex to the present decision.</w:t>
            </w:r>
          </w:p>
          <w:p w14:paraId="4A5268CA" w14:textId="7A12657B" w:rsidR="008328ED" w:rsidRPr="002E0972" w:rsidRDefault="0019299A">
            <w:pPr>
              <w:tabs>
                <w:tab w:val="clear" w:pos="567"/>
                <w:tab w:val="clear" w:pos="1134"/>
                <w:tab w:val="clear" w:pos="1701"/>
                <w:tab w:val="clear" w:pos="2268"/>
              </w:tabs>
              <w:spacing w:before="60" w:after="60"/>
              <w:jc w:val="left"/>
              <w:rPr>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0636E917" w14:textId="77777777">
        <w:tc>
          <w:tcPr>
            <w:tcW w:w="2642" w:type="dxa"/>
            <w:vMerge/>
          </w:tcPr>
          <w:p w14:paraId="2B989314"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174F1E77"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16/9 B, para. 1</w:t>
            </w:r>
          </w:p>
          <w:p w14:paraId="5150778C"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Adopts</w:t>
            </w:r>
            <w:r w:rsidRPr="002E0972">
              <w:rPr>
                <w:sz w:val="20"/>
                <w:szCs w:val="20"/>
              </w:rPr>
              <w:t xml:space="preserve"> the knowledge management strategy to support the implementation of the Kunming-Montreal Global Biodiversity Framework contained in the annex to the present decision.</w:t>
            </w:r>
          </w:p>
          <w:p w14:paraId="1707182B" w14:textId="673B0148" w:rsidR="008328ED" w:rsidRPr="002E0972" w:rsidRDefault="0019299A">
            <w:pPr>
              <w:tabs>
                <w:tab w:val="clear" w:pos="567"/>
                <w:tab w:val="clear" w:pos="1134"/>
                <w:tab w:val="clear" w:pos="1701"/>
                <w:tab w:val="clear" w:pos="2268"/>
              </w:tabs>
              <w:spacing w:before="60" w:after="60"/>
              <w:jc w:val="left"/>
              <w:rPr>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723A7A25" w14:textId="77777777">
        <w:tc>
          <w:tcPr>
            <w:tcW w:w="2642" w:type="dxa"/>
            <w:vMerge/>
          </w:tcPr>
          <w:p w14:paraId="0398C511"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Pr>
          <w:p w14:paraId="16CCC903"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16/10, para. 5</w:t>
            </w:r>
          </w:p>
          <w:p w14:paraId="49483588"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Invites</w:t>
            </w:r>
            <w:r w:rsidRPr="002E0972">
              <w:rPr>
                <w:sz w:val="20"/>
                <w:szCs w:val="20"/>
              </w:rPr>
              <w:t xml:space="preserve"> Parties and relevant international organizations in a position to do so to provide resources, as appropriate, including to support capacity-building and development, for communication, education and public awareness activities at all levels.</w:t>
            </w:r>
          </w:p>
        </w:tc>
      </w:tr>
      <w:tr w:rsidR="008328ED" w:rsidRPr="002E0972" w14:paraId="41FCDAE5" w14:textId="77777777">
        <w:trPr>
          <w:trHeight w:val="1698"/>
        </w:trPr>
        <w:tc>
          <w:tcPr>
            <w:tcW w:w="2642" w:type="dxa"/>
          </w:tcPr>
          <w:p w14:paraId="486CD22E"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Target 22</w:t>
            </w:r>
            <w:r w:rsidRPr="002E0972">
              <w:rPr>
                <w:rFonts w:eastAsia="DengXian"/>
                <w:sz w:val="20"/>
                <w:szCs w:val="20"/>
              </w:rPr>
              <w:t xml:space="preserve"> – Ensure participation in decision-making and access to justice and information related to biodiversity for all</w:t>
            </w:r>
          </w:p>
        </w:tc>
        <w:tc>
          <w:tcPr>
            <w:tcW w:w="7281" w:type="dxa"/>
          </w:tcPr>
          <w:p w14:paraId="73F45750" w14:textId="5DAD1DFE" w:rsidR="0019299A" w:rsidRPr="002E0972" w:rsidRDefault="008328ED">
            <w:pPr>
              <w:tabs>
                <w:tab w:val="clear" w:pos="567"/>
                <w:tab w:val="clear" w:pos="1134"/>
                <w:tab w:val="clear" w:pos="1701"/>
                <w:tab w:val="clear" w:pos="2268"/>
              </w:tabs>
              <w:spacing w:before="60" w:after="60"/>
              <w:jc w:val="left"/>
              <w:rPr>
                <w:i/>
                <w:iCs/>
                <w:sz w:val="20"/>
                <w:szCs w:val="20"/>
              </w:rPr>
            </w:pPr>
            <w:r w:rsidRPr="002E0972">
              <w:rPr>
                <w:sz w:val="20"/>
                <w:szCs w:val="20"/>
              </w:rPr>
              <w:t>Decision 15/10, para. 6</w:t>
            </w:r>
          </w:p>
          <w:p w14:paraId="11C8088E" w14:textId="0A19ABC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Requests</w:t>
            </w:r>
            <w:r w:rsidRPr="002E0972">
              <w:rPr>
                <w:sz w:val="20"/>
                <w:szCs w:val="20"/>
              </w:rPr>
              <w:t xml:space="preserve"> the Executive Secretary, subject to the availability of resources, to strengthen and support the network of national focal points for Article 8(j) and related provisions, as well as of the national focal points to the Convention on Biological Diversity, enabling them to play a key role at the national level in such areas as </w:t>
            </w:r>
            <w:r w:rsidR="00BB636D" w:rsidRPr="002E0972">
              <w:rPr>
                <w:sz w:val="20"/>
                <w:szCs w:val="20"/>
              </w:rPr>
              <w:t>...</w:t>
            </w:r>
            <w:r w:rsidRPr="002E0972">
              <w:rPr>
                <w:sz w:val="20"/>
                <w:szCs w:val="20"/>
              </w:rPr>
              <w:t xml:space="preserve"> promoting capacity building and development for indigenous peoples and local communities at the national and local levels, on issues related to the Convention.</w:t>
            </w:r>
          </w:p>
        </w:tc>
      </w:tr>
      <w:tr w:rsidR="008328ED" w:rsidRPr="002E0972" w14:paraId="3C8F6E04" w14:textId="77777777">
        <w:trPr>
          <w:trHeight w:val="629"/>
        </w:trPr>
        <w:tc>
          <w:tcPr>
            <w:tcW w:w="2642" w:type="dxa"/>
            <w:vMerge w:val="restart"/>
          </w:tcPr>
          <w:p w14:paraId="1C665C95" w14:textId="77777777" w:rsidR="008328ED" w:rsidRPr="002E0972" w:rsidRDefault="008328ED">
            <w:pPr>
              <w:spacing w:before="60" w:after="60"/>
              <w:jc w:val="left"/>
              <w:rPr>
                <w:rFonts w:eastAsia="DengXian"/>
                <w:b/>
                <w:bCs/>
                <w:sz w:val="20"/>
                <w:szCs w:val="20"/>
              </w:rPr>
            </w:pPr>
            <w:r w:rsidRPr="002E0972">
              <w:rPr>
                <w:rFonts w:eastAsia="DengXian"/>
                <w:b/>
                <w:bCs/>
                <w:sz w:val="20"/>
                <w:szCs w:val="20"/>
              </w:rPr>
              <w:t>Target 23</w:t>
            </w:r>
            <w:r w:rsidRPr="002E0972">
              <w:rPr>
                <w:rFonts w:eastAsia="DengXian"/>
                <w:sz w:val="20"/>
                <w:szCs w:val="20"/>
              </w:rPr>
              <w:t xml:space="preserve"> – Ensure gender equality and a gender-</w:t>
            </w:r>
            <w:r w:rsidRPr="002E0972">
              <w:rPr>
                <w:rFonts w:eastAsia="DengXian"/>
                <w:sz w:val="20"/>
                <w:szCs w:val="20"/>
              </w:rPr>
              <w:lastRenderedPageBreak/>
              <w:t>responsive approach for biodiversity action</w:t>
            </w:r>
          </w:p>
        </w:tc>
        <w:tc>
          <w:tcPr>
            <w:tcW w:w="7281" w:type="dxa"/>
          </w:tcPr>
          <w:p w14:paraId="1DFA8E5B"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lastRenderedPageBreak/>
              <w:t>Decision 15/11, para. 1</w:t>
            </w:r>
          </w:p>
          <w:p w14:paraId="303404D0"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Adopts</w:t>
            </w:r>
            <w:r w:rsidRPr="002E0972">
              <w:rPr>
                <w:sz w:val="20"/>
                <w:szCs w:val="20"/>
              </w:rPr>
              <w:t xml:space="preserve"> the Gender Plan of Action contained in the annex to the present decision.</w:t>
            </w:r>
          </w:p>
          <w:p w14:paraId="56A96B8A" w14:textId="427E4BAF" w:rsidR="008328ED" w:rsidRPr="002E0972" w:rsidRDefault="0019299A">
            <w:pPr>
              <w:tabs>
                <w:tab w:val="clear" w:pos="567"/>
                <w:tab w:val="clear" w:pos="1134"/>
                <w:tab w:val="clear" w:pos="1701"/>
                <w:tab w:val="clear" w:pos="2268"/>
              </w:tabs>
              <w:spacing w:before="60" w:after="60"/>
              <w:jc w:val="left"/>
              <w:rPr>
                <w:sz w:val="20"/>
                <w:szCs w:val="20"/>
              </w:rPr>
            </w:pPr>
            <w:r w:rsidRPr="002E0972">
              <w:rPr>
                <w:rFonts w:eastAsia="DengXian"/>
                <w:b/>
                <w:bCs/>
                <w:sz w:val="20"/>
                <w:szCs w:val="20"/>
              </w:rPr>
              <w:lastRenderedPageBreak/>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4EAD3986" w14:textId="77777777">
        <w:tc>
          <w:tcPr>
            <w:tcW w:w="2642" w:type="dxa"/>
            <w:vMerge/>
          </w:tcPr>
          <w:p w14:paraId="657C63F8"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p>
        </w:tc>
        <w:tc>
          <w:tcPr>
            <w:tcW w:w="7281" w:type="dxa"/>
            <w:tcBorders>
              <w:bottom w:val="single" w:sz="4" w:space="0" w:color="auto"/>
            </w:tcBorders>
          </w:tcPr>
          <w:p w14:paraId="2B56D299" w14:textId="022A49E0" w:rsidR="0019299A" w:rsidRPr="002E0972" w:rsidRDefault="008328ED">
            <w:pPr>
              <w:tabs>
                <w:tab w:val="clear" w:pos="567"/>
                <w:tab w:val="clear" w:pos="1134"/>
                <w:tab w:val="clear" w:pos="1701"/>
                <w:tab w:val="clear" w:pos="2268"/>
              </w:tabs>
              <w:spacing w:before="60" w:after="60"/>
              <w:jc w:val="left"/>
              <w:rPr>
                <w:i/>
                <w:iCs/>
                <w:sz w:val="20"/>
                <w:szCs w:val="20"/>
              </w:rPr>
            </w:pPr>
            <w:r w:rsidRPr="002E0972">
              <w:rPr>
                <w:sz w:val="20"/>
                <w:szCs w:val="20"/>
              </w:rPr>
              <w:t>Decision 15/11, para. 8</w:t>
            </w:r>
          </w:p>
          <w:p w14:paraId="70141D19" w14:textId="5D94AA51"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Requests</w:t>
            </w:r>
            <w:r w:rsidRPr="002E0972">
              <w:rPr>
                <w:sz w:val="20"/>
                <w:szCs w:val="20"/>
              </w:rPr>
              <w:t xml:space="preserve"> the Executive Secretary, in collaboration with Parties, indigenous peoples and local communities, women’s and youth organizations, and other relevant stakeholders, to facilitate outreach and capacity building and development activities with a view to exchanging experiences, good practices, and lessons learned, to support the implementation of the Gender Plan of Action.</w:t>
            </w:r>
          </w:p>
        </w:tc>
      </w:tr>
      <w:tr w:rsidR="008328ED" w:rsidRPr="002E0972" w14:paraId="1306C8DE" w14:textId="77777777">
        <w:tc>
          <w:tcPr>
            <w:tcW w:w="2642" w:type="dxa"/>
            <w:tcBorders>
              <w:bottom w:val="single" w:sz="4" w:space="0" w:color="auto"/>
            </w:tcBorders>
            <w:shd w:val="pct10" w:color="auto" w:fill="auto"/>
          </w:tcPr>
          <w:p w14:paraId="6684A3D1" w14:textId="77777777" w:rsidR="008328ED" w:rsidRPr="002E0972" w:rsidRDefault="008328ED">
            <w:pPr>
              <w:tabs>
                <w:tab w:val="clear" w:pos="567"/>
                <w:tab w:val="clear" w:pos="1134"/>
                <w:tab w:val="clear" w:pos="1701"/>
                <w:tab w:val="clear" w:pos="2268"/>
              </w:tabs>
              <w:spacing w:before="60" w:after="60"/>
              <w:jc w:val="left"/>
              <w:rPr>
                <w:rFonts w:eastAsia="DengXian"/>
                <w:i/>
                <w:iCs/>
                <w:sz w:val="20"/>
                <w:szCs w:val="20"/>
              </w:rPr>
            </w:pPr>
            <w:r w:rsidRPr="002E0972">
              <w:rPr>
                <w:rFonts w:eastAsia="DengXian"/>
                <w:i/>
                <w:iCs/>
                <w:sz w:val="20"/>
                <w:szCs w:val="20"/>
              </w:rPr>
              <w:t>Cross-cutting issues</w:t>
            </w:r>
          </w:p>
        </w:tc>
        <w:tc>
          <w:tcPr>
            <w:tcW w:w="7281" w:type="dxa"/>
            <w:tcBorders>
              <w:bottom w:val="single" w:sz="4" w:space="0" w:color="auto"/>
            </w:tcBorders>
            <w:shd w:val="pct10" w:color="auto" w:fill="auto"/>
          </w:tcPr>
          <w:p w14:paraId="098D7679" w14:textId="77777777" w:rsidR="008328ED" w:rsidRPr="002E0972" w:rsidRDefault="008328ED">
            <w:pPr>
              <w:tabs>
                <w:tab w:val="clear" w:pos="567"/>
                <w:tab w:val="clear" w:pos="1134"/>
                <w:tab w:val="clear" w:pos="1701"/>
                <w:tab w:val="clear" w:pos="2268"/>
              </w:tabs>
              <w:spacing w:before="60" w:after="60"/>
              <w:jc w:val="left"/>
              <w:rPr>
                <w:i/>
                <w:iCs/>
                <w:sz w:val="20"/>
                <w:szCs w:val="20"/>
              </w:rPr>
            </w:pPr>
            <w:r w:rsidRPr="00FA4F37">
              <w:rPr>
                <w:rFonts w:eastAsia="DengXian"/>
                <w:i/>
                <w:iCs/>
                <w:sz w:val="20"/>
                <w:szCs w:val="20"/>
              </w:rPr>
              <w:t>Specific text contained in decisions and recommendations</w:t>
            </w:r>
          </w:p>
        </w:tc>
      </w:tr>
      <w:tr w:rsidR="008328ED" w:rsidRPr="002E0972" w14:paraId="393C0EC3" w14:textId="77777777">
        <w:tc>
          <w:tcPr>
            <w:tcW w:w="2642" w:type="dxa"/>
            <w:vMerge w:val="restart"/>
          </w:tcPr>
          <w:p w14:paraId="06549603"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sz w:val="20"/>
                <w:szCs w:val="20"/>
              </w:rPr>
              <w:t>Updating and revising national biodiversity strategies and action plans and preparing national reports</w:t>
            </w:r>
          </w:p>
        </w:tc>
        <w:tc>
          <w:tcPr>
            <w:tcW w:w="7281" w:type="dxa"/>
          </w:tcPr>
          <w:p w14:paraId="2B4C9982" w14:textId="2B60CCED" w:rsidR="0019299A" w:rsidRPr="00FA4F37" w:rsidRDefault="008328ED">
            <w:pPr>
              <w:tabs>
                <w:tab w:val="clear" w:pos="567"/>
                <w:tab w:val="clear" w:pos="1134"/>
                <w:tab w:val="clear" w:pos="1701"/>
                <w:tab w:val="clear" w:pos="2268"/>
              </w:tabs>
              <w:spacing w:before="60" w:after="60"/>
              <w:jc w:val="left"/>
              <w:rPr>
                <w:rFonts w:eastAsia="DengXian"/>
                <w:i/>
                <w:iCs/>
                <w:sz w:val="20"/>
                <w:szCs w:val="20"/>
              </w:rPr>
            </w:pPr>
            <w:r w:rsidRPr="00FA4F37">
              <w:rPr>
                <w:rFonts w:eastAsia="DengXian"/>
                <w:sz w:val="20"/>
                <w:szCs w:val="20"/>
              </w:rPr>
              <w:t>Decision 15/6, para. 28</w:t>
            </w:r>
          </w:p>
          <w:p w14:paraId="760BAEC1" w14:textId="3BA25C91"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Invites</w:t>
            </w:r>
            <w:r w:rsidRPr="00FA4F37">
              <w:rPr>
                <w:rFonts w:eastAsia="DengXian"/>
                <w:sz w:val="20"/>
                <w:szCs w:val="20"/>
              </w:rPr>
              <w:t xml:space="preserve"> relevant international, regional, subregional or national organizations to support Parties in updating and revising national biodiversity strategies and action plans and in the preparation of national reports, including through </w:t>
            </w:r>
            <w:r w:rsidR="00BB636D" w:rsidRPr="00FA4F37">
              <w:rPr>
                <w:rFonts w:eastAsia="DengXian"/>
                <w:sz w:val="20"/>
                <w:szCs w:val="20"/>
              </w:rPr>
              <w:t>...</w:t>
            </w:r>
            <w:r w:rsidRPr="00FA4F37">
              <w:rPr>
                <w:rFonts w:eastAsia="DengXian"/>
                <w:sz w:val="20"/>
                <w:szCs w:val="20"/>
              </w:rPr>
              <w:t xml:space="preserve"> capacity-development activities.</w:t>
            </w:r>
          </w:p>
        </w:tc>
      </w:tr>
      <w:tr w:rsidR="008328ED" w:rsidRPr="002E0972" w14:paraId="244B8E06" w14:textId="77777777">
        <w:tc>
          <w:tcPr>
            <w:tcW w:w="2642" w:type="dxa"/>
            <w:vMerge/>
          </w:tcPr>
          <w:p w14:paraId="500F1100"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p>
        </w:tc>
        <w:tc>
          <w:tcPr>
            <w:tcW w:w="7281" w:type="dxa"/>
          </w:tcPr>
          <w:p w14:paraId="6D0C15BF" w14:textId="77777777" w:rsidR="008328ED" w:rsidRPr="00FA4F37" w:rsidRDefault="008328ED" w:rsidP="00FA4F37">
            <w:pPr>
              <w:keepNext/>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Decision 16/32, para. 24</w:t>
            </w:r>
          </w:p>
          <w:p w14:paraId="03AB3E0C" w14:textId="77777777" w:rsidR="008328ED" w:rsidRPr="00FA4F37" w:rsidRDefault="008328ED" w:rsidP="00FA4F37">
            <w:pPr>
              <w:keepNext/>
              <w:tabs>
                <w:tab w:val="clear" w:pos="567"/>
                <w:tab w:val="clear" w:pos="1134"/>
                <w:tab w:val="clear" w:pos="1701"/>
                <w:tab w:val="clear" w:pos="2268"/>
              </w:tabs>
              <w:spacing w:before="60" w:after="60"/>
              <w:jc w:val="left"/>
              <w:rPr>
                <w:rFonts w:eastAsia="DengXian"/>
                <w:sz w:val="20"/>
                <w:szCs w:val="20"/>
              </w:rPr>
            </w:pPr>
            <w:r w:rsidRPr="00FA4F37">
              <w:rPr>
                <w:rFonts w:eastAsia="DengXian"/>
                <w:i/>
                <w:iCs/>
                <w:sz w:val="20"/>
                <w:szCs w:val="20"/>
              </w:rPr>
              <w:t>Requests</w:t>
            </w:r>
            <w:r w:rsidRPr="00FA4F37">
              <w:rPr>
                <w:rFonts w:eastAsia="DengXian"/>
                <w:sz w:val="20"/>
                <w:szCs w:val="20"/>
              </w:rPr>
              <w:t xml:space="preserve"> the Executive Secretary, subject to the availability of resources:</w:t>
            </w:r>
          </w:p>
          <w:p w14:paraId="5B77F6FF" w14:textId="5EC6078E" w:rsidR="008328ED" w:rsidRPr="00FA4F37" w:rsidRDefault="00BB636D">
            <w:pPr>
              <w:tabs>
                <w:tab w:val="clear" w:pos="567"/>
                <w:tab w:val="clear" w:pos="1134"/>
                <w:tab w:val="clear" w:pos="1701"/>
                <w:tab w:val="clear" w:pos="2268"/>
              </w:tabs>
              <w:spacing w:before="60" w:after="60"/>
              <w:jc w:val="left"/>
              <w:rPr>
                <w:rFonts w:eastAsia="DengXian"/>
                <w:sz w:val="20"/>
                <w:szCs w:val="20"/>
              </w:rPr>
            </w:pPr>
            <w:r w:rsidRPr="00FA4F37">
              <w:rPr>
                <w:rFonts w:eastAsia="DengXian"/>
                <w:sz w:val="20"/>
                <w:szCs w:val="20"/>
              </w:rPr>
              <w:t>...</w:t>
            </w:r>
            <w:r w:rsidR="008328ED" w:rsidRPr="00FA4F37">
              <w:rPr>
                <w:rFonts w:eastAsia="DengXian"/>
                <w:sz w:val="20"/>
                <w:szCs w:val="20"/>
              </w:rPr>
              <w:t xml:space="preserve"> (c) To continue to support capacity-building and the development of Parties in the use of the online reporting tool for both national biodiversity strategies and action plans and national reports.</w:t>
            </w:r>
          </w:p>
        </w:tc>
      </w:tr>
      <w:tr w:rsidR="008328ED" w:rsidRPr="002E0972" w14:paraId="2D03995A" w14:textId="77777777">
        <w:trPr>
          <w:trHeight w:val="60"/>
        </w:trPr>
        <w:tc>
          <w:tcPr>
            <w:tcW w:w="2642" w:type="dxa"/>
            <w:vMerge w:val="restart"/>
          </w:tcPr>
          <w:p w14:paraId="0194398D"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r w:rsidRPr="002E0972">
              <w:rPr>
                <w:rFonts w:eastAsia="DengXian"/>
                <w:sz w:val="20"/>
                <w:szCs w:val="20"/>
              </w:rPr>
              <w:t>Monitoring framework of the Kunming-Montreal Global Biodiversity Framework</w:t>
            </w:r>
          </w:p>
        </w:tc>
        <w:tc>
          <w:tcPr>
            <w:tcW w:w="7281" w:type="dxa"/>
          </w:tcPr>
          <w:p w14:paraId="34FBDA42" w14:textId="6E1CCD77" w:rsidR="0019299A" w:rsidRPr="002E0972" w:rsidRDefault="008328ED">
            <w:pPr>
              <w:tabs>
                <w:tab w:val="clear" w:pos="567"/>
                <w:tab w:val="clear" w:pos="1134"/>
                <w:tab w:val="clear" w:pos="1701"/>
                <w:tab w:val="clear" w:pos="2268"/>
              </w:tabs>
              <w:spacing w:before="60" w:after="60"/>
              <w:jc w:val="left"/>
              <w:rPr>
                <w:rFonts w:eastAsia="DengXian"/>
                <w:i/>
                <w:iCs/>
                <w:sz w:val="20"/>
                <w:szCs w:val="20"/>
              </w:rPr>
            </w:pPr>
            <w:r w:rsidRPr="002E0972">
              <w:rPr>
                <w:rFonts w:eastAsia="DengXian"/>
                <w:sz w:val="20"/>
                <w:szCs w:val="20"/>
              </w:rPr>
              <w:t>Decision 15/4, para. 5</w:t>
            </w:r>
          </w:p>
          <w:p w14:paraId="2E7080A2" w14:textId="62034A3C" w:rsidR="008328ED" w:rsidRPr="00FA4F37"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Encourages</w:t>
            </w:r>
            <w:r w:rsidRPr="002E0972">
              <w:rPr>
                <w:rFonts w:eastAsia="DengXian"/>
                <w:sz w:val="20"/>
                <w:szCs w:val="20"/>
              </w:rPr>
              <w:t xml:space="preserve"> Parties and invites </w:t>
            </w:r>
            <w:r w:rsidR="00BB636D" w:rsidRPr="002E0972">
              <w:rPr>
                <w:rFonts w:eastAsia="DengXian"/>
                <w:sz w:val="20"/>
                <w:szCs w:val="20"/>
              </w:rPr>
              <w:t>...</w:t>
            </w:r>
            <w:r w:rsidRPr="002E0972">
              <w:rPr>
                <w:rFonts w:eastAsia="DengXian"/>
                <w:sz w:val="20"/>
                <w:szCs w:val="20"/>
              </w:rPr>
              <w:t xml:space="preserve"> </w:t>
            </w:r>
            <w:r w:rsidRPr="00FA4F37">
              <w:rPr>
                <w:rFonts w:eastAsia="DengXian"/>
                <w:sz w:val="20"/>
                <w:szCs w:val="20"/>
              </w:rPr>
              <w:t>other relevant organizations to support national, regional and global biodiversity monitoring systems, recognizing the need for enhanced international cooperation and capacity-building especially for developing countries.</w:t>
            </w:r>
          </w:p>
        </w:tc>
      </w:tr>
      <w:tr w:rsidR="008328ED" w:rsidRPr="002E0972" w14:paraId="26AE7184" w14:textId="77777777">
        <w:trPr>
          <w:trHeight w:val="60"/>
        </w:trPr>
        <w:tc>
          <w:tcPr>
            <w:tcW w:w="2642" w:type="dxa"/>
            <w:vMerge/>
          </w:tcPr>
          <w:p w14:paraId="7E1ED025"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p>
        </w:tc>
        <w:tc>
          <w:tcPr>
            <w:tcW w:w="7281" w:type="dxa"/>
          </w:tcPr>
          <w:p w14:paraId="0F63B23A" w14:textId="3343D150" w:rsidR="0019299A" w:rsidRPr="002E0972" w:rsidRDefault="008328ED">
            <w:pPr>
              <w:tabs>
                <w:tab w:val="clear" w:pos="567"/>
                <w:tab w:val="clear" w:pos="1134"/>
                <w:tab w:val="clear" w:pos="1701"/>
                <w:tab w:val="clear" w:pos="2268"/>
              </w:tabs>
              <w:spacing w:before="60" w:after="60"/>
              <w:jc w:val="left"/>
              <w:rPr>
                <w:rFonts w:eastAsia="DengXian"/>
                <w:i/>
                <w:iCs/>
                <w:sz w:val="20"/>
                <w:szCs w:val="20"/>
              </w:rPr>
            </w:pPr>
            <w:r w:rsidRPr="002E0972">
              <w:rPr>
                <w:rFonts w:eastAsia="DengXian"/>
                <w:sz w:val="20"/>
                <w:szCs w:val="20"/>
              </w:rPr>
              <w:t>Decision 15/4, para. 14</w:t>
            </w:r>
          </w:p>
          <w:p w14:paraId="7F2417B5" w14:textId="1CA209EE" w:rsidR="008328ED" w:rsidRPr="002E0972" w:rsidRDefault="008328ED">
            <w:pPr>
              <w:tabs>
                <w:tab w:val="clear" w:pos="567"/>
                <w:tab w:val="clear" w:pos="1134"/>
                <w:tab w:val="clear" w:pos="1701"/>
                <w:tab w:val="clear" w:pos="2268"/>
              </w:tabs>
              <w:spacing w:before="60" w:after="60"/>
              <w:jc w:val="left"/>
              <w:rPr>
                <w:rFonts w:eastAsia="DengXian"/>
                <w:sz w:val="20"/>
                <w:szCs w:val="20"/>
              </w:rPr>
            </w:pPr>
            <w:r w:rsidRPr="002E0972">
              <w:rPr>
                <w:rFonts w:eastAsia="DengXian"/>
                <w:i/>
                <w:iCs/>
                <w:sz w:val="20"/>
                <w:szCs w:val="20"/>
              </w:rPr>
              <w:t>Requests</w:t>
            </w:r>
            <w:r w:rsidRPr="002E0972">
              <w:rPr>
                <w:rFonts w:eastAsia="DengXian"/>
                <w:sz w:val="20"/>
                <w:szCs w:val="20"/>
              </w:rPr>
              <w:t xml:space="preserve"> the Executive Secretary … (a) To facilitate the development of guidance on the development of regional and national monitoring systems and on the implementation of the monitoring framework, including on capacity-building and development to support its implementation … </w:t>
            </w:r>
          </w:p>
        </w:tc>
      </w:tr>
      <w:tr w:rsidR="008328ED" w:rsidRPr="002E0972" w14:paraId="7B019EFA" w14:textId="77777777">
        <w:trPr>
          <w:trHeight w:val="60"/>
        </w:trPr>
        <w:tc>
          <w:tcPr>
            <w:tcW w:w="2642" w:type="dxa"/>
            <w:vMerge/>
          </w:tcPr>
          <w:p w14:paraId="0D45AB0D"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p>
        </w:tc>
        <w:tc>
          <w:tcPr>
            <w:tcW w:w="7281" w:type="dxa"/>
          </w:tcPr>
          <w:p w14:paraId="44BFB9E2"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15/5, para. 1</w:t>
            </w:r>
          </w:p>
          <w:p w14:paraId="0A4AFABB"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Adopts</w:t>
            </w:r>
            <w:r w:rsidRPr="002E0972">
              <w:rPr>
                <w:sz w:val="20"/>
                <w:szCs w:val="20"/>
              </w:rPr>
              <w:t xml:space="preserve"> the monitoring framework for the Kunming-Montreal Global Biodiversity Framework contained in annex I of the present decision.</w:t>
            </w:r>
          </w:p>
          <w:p w14:paraId="7981936C" w14:textId="64965A4D" w:rsidR="008328ED" w:rsidRPr="002E0972" w:rsidRDefault="0019299A">
            <w:pPr>
              <w:tabs>
                <w:tab w:val="clear" w:pos="567"/>
                <w:tab w:val="clear" w:pos="1134"/>
                <w:tab w:val="clear" w:pos="1701"/>
                <w:tab w:val="clear" w:pos="2268"/>
              </w:tabs>
              <w:spacing w:before="60" w:after="60"/>
              <w:jc w:val="left"/>
              <w:rPr>
                <w:rFonts w:eastAsia="DengXian"/>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1F51ACAB" w14:textId="77777777">
        <w:trPr>
          <w:trHeight w:val="60"/>
        </w:trPr>
        <w:tc>
          <w:tcPr>
            <w:tcW w:w="2642" w:type="dxa"/>
            <w:vMerge/>
          </w:tcPr>
          <w:p w14:paraId="083CC9B2"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p>
        </w:tc>
        <w:tc>
          <w:tcPr>
            <w:tcW w:w="7281" w:type="dxa"/>
          </w:tcPr>
          <w:p w14:paraId="4A6B14E1" w14:textId="77777777" w:rsidR="0019299A"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15/5, para. 5</w:t>
            </w:r>
          </w:p>
          <w:p w14:paraId="1F12624B" w14:textId="36B94A60"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 xml:space="preserve">Encourages </w:t>
            </w:r>
            <w:r w:rsidRPr="002E0972">
              <w:rPr>
                <w:sz w:val="20"/>
                <w:szCs w:val="20"/>
              </w:rPr>
              <w:t xml:space="preserve">Parties </w:t>
            </w:r>
            <w:r w:rsidR="00BB636D" w:rsidRPr="002E0972">
              <w:rPr>
                <w:sz w:val="20"/>
                <w:szCs w:val="20"/>
              </w:rPr>
              <w:t>...</w:t>
            </w:r>
            <w:r w:rsidRPr="002E0972">
              <w:rPr>
                <w:sz w:val="20"/>
                <w:szCs w:val="20"/>
              </w:rPr>
              <w:t xml:space="preserve"> and other relevant organizations to support national, regional and global biodiversity monitoring systems, recognizing the need for enhanced international cooperation and capacity-building especially for developing countries.</w:t>
            </w:r>
          </w:p>
        </w:tc>
      </w:tr>
      <w:tr w:rsidR="008328ED" w:rsidRPr="002E0972" w14:paraId="1D6BA2E5" w14:textId="77777777">
        <w:trPr>
          <w:trHeight w:val="60"/>
        </w:trPr>
        <w:tc>
          <w:tcPr>
            <w:tcW w:w="2642" w:type="dxa"/>
            <w:vMerge/>
          </w:tcPr>
          <w:p w14:paraId="1B59D24C"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p>
        </w:tc>
        <w:tc>
          <w:tcPr>
            <w:tcW w:w="7281" w:type="dxa"/>
          </w:tcPr>
          <w:p w14:paraId="5FE56D99"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16/31, para. 1</w:t>
            </w:r>
          </w:p>
          <w:p w14:paraId="7FAA6510"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Endorses</w:t>
            </w:r>
            <w:r w:rsidRPr="002E0972">
              <w:rPr>
                <w:sz w:val="20"/>
                <w:szCs w:val="20"/>
              </w:rPr>
              <w:t xml:space="preserve"> the technical updates to the headline and binary indicators in the monitoring framework for the Kunming-Montreal Global Biodiversity Framework, as contained in annex I to the present decision.</w:t>
            </w:r>
          </w:p>
          <w:p w14:paraId="46F418E3" w14:textId="7793A9D7" w:rsidR="008328ED" w:rsidRPr="002E0972" w:rsidRDefault="0019299A">
            <w:pPr>
              <w:tabs>
                <w:tab w:val="clear" w:pos="567"/>
                <w:tab w:val="clear" w:pos="1134"/>
                <w:tab w:val="clear" w:pos="1701"/>
                <w:tab w:val="clear" w:pos="2268"/>
              </w:tabs>
              <w:spacing w:before="60" w:after="60"/>
              <w:jc w:val="left"/>
              <w:rPr>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16774B80" w14:textId="77777777">
        <w:trPr>
          <w:trHeight w:val="60"/>
        </w:trPr>
        <w:tc>
          <w:tcPr>
            <w:tcW w:w="2642" w:type="dxa"/>
            <w:vMerge/>
          </w:tcPr>
          <w:p w14:paraId="4554EA48"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p>
        </w:tc>
        <w:tc>
          <w:tcPr>
            <w:tcW w:w="7281" w:type="dxa"/>
          </w:tcPr>
          <w:p w14:paraId="65ACA3BF"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16/31, para. 2</w:t>
            </w:r>
          </w:p>
          <w:p w14:paraId="2B12BD31"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Takes note</w:t>
            </w:r>
            <w:r w:rsidRPr="002E0972">
              <w:rPr>
                <w:sz w:val="20"/>
                <w:szCs w:val="20"/>
              </w:rPr>
              <w:t xml:space="preserve"> of the optional </w:t>
            </w:r>
            <w:proofErr w:type="spellStart"/>
            <w:r w:rsidRPr="002E0972">
              <w:rPr>
                <w:sz w:val="20"/>
                <w:szCs w:val="20"/>
              </w:rPr>
              <w:t>disaggregations</w:t>
            </w:r>
            <w:proofErr w:type="spellEnd"/>
            <w:r w:rsidRPr="002E0972">
              <w:rPr>
                <w:sz w:val="20"/>
                <w:szCs w:val="20"/>
              </w:rPr>
              <w:t xml:space="preserve"> of the headline indicators and voluntary component and complementary indicators in the monitoring framework for the </w:t>
            </w:r>
            <w:r w:rsidRPr="002E0972">
              <w:rPr>
                <w:sz w:val="20"/>
                <w:szCs w:val="20"/>
              </w:rPr>
              <w:lastRenderedPageBreak/>
              <w:t>Kunming-Montreal Global Biodiversity Framework, as contained in annex II to the present decision, noting that their use is optional and subject to national circumstances and priorities.</w:t>
            </w:r>
          </w:p>
          <w:p w14:paraId="08F0BC5F" w14:textId="2CECC412" w:rsidR="008328ED" w:rsidRPr="002E0972" w:rsidRDefault="0019299A">
            <w:pPr>
              <w:tabs>
                <w:tab w:val="clear" w:pos="567"/>
                <w:tab w:val="clear" w:pos="1134"/>
                <w:tab w:val="clear" w:pos="1701"/>
                <w:tab w:val="clear" w:pos="2268"/>
              </w:tabs>
              <w:spacing w:before="60" w:after="60"/>
              <w:jc w:val="left"/>
              <w:rPr>
                <w:sz w:val="20"/>
                <w:szCs w:val="20"/>
              </w:rPr>
            </w:pPr>
            <w:r w:rsidRPr="002E0972">
              <w:rPr>
                <w:rFonts w:eastAsia="DengXian"/>
                <w:b/>
                <w:bCs/>
                <w:sz w:val="20"/>
                <w:szCs w:val="20"/>
              </w:rPr>
              <w:t>(</w:t>
            </w:r>
            <w:r w:rsidR="008328ED" w:rsidRPr="002E0972">
              <w:rPr>
                <w:rFonts w:eastAsia="DengXian"/>
                <w:b/>
                <w:bCs/>
                <w:sz w:val="20"/>
                <w:szCs w:val="20"/>
              </w:rPr>
              <w:t xml:space="preserve">See </w:t>
            </w:r>
            <w:r w:rsidR="006000F1" w:rsidRPr="002E0972">
              <w:rPr>
                <w:rFonts w:eastAsia="DengXian"/>
                <w:b/>
                <w:bCs/>
                <w:sz w:val="20"/>
                <w:szCs w:val="20"/>
              </w:rPr>
              <w:t>s</w:t>
            </w:r>
            <w:r w:rsidR="008328ED" w:rsidRPr="002E0972">
              <w:rPr>
                <w:rFonts w:eastAsia="DengXian"/>
                <w:b/>
                <w:bCs/>
                <w:sz w:val="20"/>
                <w:szCs w:val="20"/>
              </w:rPr>
              <w:t>ect</w:t>
            </w:r>
            <w:r w:rsidRPr="002E0972">
              <w:rPr>
                <w:rFonts w:eastAsia="DengXian"/>
                <w:b/>
                <w:bCs/>
                <w:sz w:val="20"/>
                <w:szCs w:val="20"/>
              </w:rPr>
              <w: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477263DC" w14:textId="77777777">
        <w:trPr>
          <w:trHeight w:val="60"/>
        </w:trPr>
        <w:tc>
          <w:tcPr>
            <w:tcW w:w="2642" w:type="dxa"/>
            <w:vMerge/>
          </w:tcPr>
          <w:p w14:paraId="79982FCF"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p>
        </w:tc>
        <w:tc>
          <w:tcPr>
            <w:tcW w:w="7281" w:type="dxa"/>
          </w:tcPr>
          <w:p w14:paraId="5E6F0EE2"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16/31, para. 3</w:t>
            </w:r>
          </w:p>
          <w:p w14:paraId="659AE983"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Adopts</w:t>
            </w:r>
            <w:r w:rsidRPr="002E0972">
              <w:rPr>
                <w:sz w:val="20"/>
                <w:szCs w:val="20"/>
              </w:rPr>
              <w:t xml:space="preserve"> the list of binary indicator questions contained in annex III to the present decision.</w:t>
            </w:r>
          </w:p>
          <w:p w14:paraId="02FD38A2" w14:textId="0B1232B6" w:rsidR="008328ED" w:rsidRPr="002E0972" w:rsidRDefault="0019299A">
            <w:pPr>
              <w:tabs>
                <w:tab w:val="clear" w:pos="567"/>
                <w:tab w:val="clear" w:pos="1134"/>
                <w:tab w:val="clear" w:pos="1701"/>
                <w:tab w:val="clear" w:pos="2268"/>
              </w:tabs>
              <w:spacing w:before="60" w:after="60"/>
              <w:jc w:val="left"/>
              <w:rPr>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61BD3320" w14:textId="77777777">
        <w:trPr>
          <w:trHeight w:val="60"/>
        </w:trPr>
        <w:tc>
          <w:tcPr>
            <w:tcW w:w="2642" w:type="dxa"/>
            <w:vMerge/>
          </w:tcPr>
          <w:p w14:paraId="0A6DD3EE"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p>
        </w:tc>
        <w:tc>
          <w:tcPr>
            <w:tcW w:w="7281" w:type="dxa"/>
          </w:tcPr>
          <w:p w14:paraId="3268163F"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sz w:val="20"/>
                <w:szCs w:val="20"/>
              </w:rPr>
              <w:t>Decision 16/31, para. 4</w:t>
            </w:r>
          </w:p>
          <w:p w14:paraId="5E2A3EFC" w14:textId="54301A2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Welcomes</w:t>
            </w:r>
            <w:r w:rsidRPr="002E0972">
              <w:rPr>
                <w:sz w:val="20"/>
                <w:szCs w:val="20"/>
              </w:rPr>
              <w:t xml:space="preserve"> the guidance on the monitoring framework provided by the Ad Hoc Technical Expert Group on Indicators for the Kunming-Montreal Global Biodiversity Framework, and invites Parties to make use of the guidance, </w:t>
            </w:r>
            <w:r w:rsidR="00BB636D" w:rsidRPr="002E0972">
              <w:rPr>
                <w:sz w:val="20"/>
                <w:szCs w:val="20"/>
              </w:rPr>
              <w:t>...</w:t>
            </w:r>
            <w:r w:rsidRPr="002E0972">
              <w:rPr>
                <w:sz w:val="20"/>
                <w:szCs w:val="20"/>
              </w:rPr>
              <w:t xml:space="preserve"> when implementing the monitoring framework, and the overarching guidance on the implementation of the monitoring framework and on gaps and opportunities.</w:t>
            </w:r>
          </w:p>
          <w:p w14:paraId="15BF2A0F" w14:textId="39A798FF" w:rsidR="008328ED" w:rsidRPr="002E0972" w:rsidRDefault="0019299A">
            <w:pPr>
              <w:tabs>
                <w:tab w:val="clear" w:pos="567"/>
                <w:tab w:val="clear" w:pos="1134"/>
                <w:tab w:val="clear" w:pos="1701"/>
                <w:tab w:val="clear" w:pos="2268"/>
              </w:tabs>
              <w:spacing w:before="60" w:after="60"/>
              <w:jc w:val="left"/>
              <w:rPr>
                <w:sz w:val="20"/>
                <w:szCs w:val="20"/>
              </w:rPr>
            </w:pPr>
            <w:r w:rsidRPr="002E0972">
              <w:rPr>
                <w:rFonts w:eastAsia="DengXian"/>
                <w:b/>
                <w:bCs/>
                <w:sz w:val="20"/>
                <w:szCs w:val="20"/>
              </w:rPr>
              <w:t>(</w:t>
            </w:r>
            <w:r w:rsidR="008328ED" w:rsidRPr="002E0972">
              <w:rPr>
                <w:rFonts w:eastAsia="DengXian"/>
                <w:b/>
                <w:bCs/>
                <w:sz w:val="20"/>
                <w:szCs w:val="20"/>
              </w:rPr>
              <w:t xml:space="preserve">See </w:t>
            </w:r>
            <w:r w:rsidR="00CC5AE3" w:rsidRPr="002E0972">
              <w:rPr>
                <w:rFonts w:eastAsia="DengXian"/>
                <w:b/>
                <w:bCs/>
                <w:sz w:val="20"/>
                <w:szCs w:val="20"/>
              </w:rPr>
              <w:t>sect.</w:t>
            </w:r>
            <w:r w:rsidR="008328ED" w:rsidRPr="002E0972">
              <w:rPr>
                <w:rFonts w:eastAsia="DengXian"/>
                <w:b/>
                <w:bCs/>
                <w:sz w:val="20"/>
                <w:szCs w:val="20"/>
              </w:rPr>
              <w:t xml:space="preserve"> II above</w:t>
            </w:r>
            <w:r w:rsidRPr="002E0972">
              <w:rPr>
                <w:rFonts w:eastAsia="DengXian"/>
                <w:b/>
                <w:bCs/>
                <w:sz w:val="20"/>
                <w:szCs w:val="20"/>
              </w:rPr>
              <w:t>)</w:t>
            </w:r>
          </w:p>
        </w:tc>
      </w:tr>
      <w:tr w:rsidR="008328ED" w:rsidRPr="002E0972" w14:paraId="3923AE55" w14:textId="77777777">
        <w:trPr>
          <w:trHeight w:val="60"/>
        </w:trPr>
        <w:tc>
          <w:tcPr>
            <w:tcW w:w="2642" w:type="dxa"/>
            <w:vMerge/>
          </w:tcPr>
          <w:p w14:paraId="325F3CE0" w14:textId="77777777" w:rsidR="008328ED" w:rsidRPr="002E0972" w:rsidRDefault="008328ED">
            <w:pPr>
              <w:tabs>
                <w:tab w:val="clear" w:pos="567"/>
                <w:tab w:val="clear" w:pos="1134"/>
                <w:tab w:val="clear" w:pos="1701"/>
                <w:tab w:val="clear" w:pos="2268"/>
              </w:tabs>
              <w:spacing w:before="60" w:after="60"/>
              <w:jc w:val="left"/>
              <w:rPr>
                <w:rFonts w:eastAsia="DengXian"/>
                <w:sz w:val="20"/>
                <w:szCs w:val="20"/>
                <w:highlight w:val="yellow"/>
              </w:rPr>
            </w:pPr>
          </w:p>
        </w:tc>
        <w:tc>
          <w:tcPr>
            <w:tcW w:w="7281" w:type="dxa"/>
          </w:tcPr>
          <w:p w14:paraId="0AAF2695" w14:textId="77777777" w:rsidR="008328ED" w:rsidRPr="002E0972" w:rsidRDefault="008328ED" w:rsidP="00FA4F37">
            <w:pPr>
              <w:keepNext/>
              <w:tabs>
                <w:tab w:val="clear" w:pos="567"/>
                <w:tab w:val="clear" w:pos="1134"/>
                <w:tab w:val="clear" w:pos="1701"/>
                <w:tab w:val="clear" w:pos="2268"/>
              </w:tabs>
              <w:spacing w:before="60" w:after="60"/>
              <w:jc w:val="left"/>
              <w:rPr>
                <w:sz w:val="20"/>
                <w:szCs w:val="20"/>
              </w:rPr>
            </w:pPr>
            <w:r w:rsidRPr="002E0972">
              <w:rPr>
                <w:sz w:val="20"/>
                <w:szCs w:val="20"/>
              </w:rPr>
              <w:t>Decision 16/31, para. 26</w:t>
            </w:r>
          </w:p>
          <w:p w14:paraId="7C67E75C" w14:textId="77777777" w:rsidR="008328ED" w:rsidRPr="002E0972" w:rsidRDefault="008328ED">
            <w:pPr>
              <w:tabs>
                <w:tab w:val="clear" w:pos="567"/>
                <w:tab w:val="clear" w:pos="1134"/>
                <w:tab w:val="clear" w:pos="1701"/>
                <w:tab w:val="clear" w:pos="2268"/>
              </w:tabs>
              <w:spacing w:before="60" w:after="60"/>
              <w:jc w:val="left"/>
              <w:rPr>
                <w:sz w:val="20"/>
                <w:szCs w:val="20"/>
              </w:rPr>
            </w:pPr>
            <w:r w:rsidRPr="002E0972">
              <w:rPr>
                <w:i/>
                <w:iCs/>
                <w:sz w:val="20"/>
                <w:szCs w:val="20"/>
              </w:rPr>
              <w:t>Requests</w:t>
            </w:r>
            <w:r w:rsidRPr="002E0972">
              <w:rPr>
                <w:sz w:val="20"/>
                <w:szCs w:val="20"/>
              </w:rPr>
              <w:t xml:space="preserve"> the regional and subregional technical and scientific cooperation support centres and the global coordination entity to provide support for capacity-building and development for the implementation of the monitoring framework, on a demand-driven basis.</w:t>
            </w:r>
          </w:p>
        </w:tc>
      </w:tr>
    </w:tbl>
    <w:p w14:paraId="787C79C9" w14:textId="77777777" w:rsidR="008A1499" w:rsidRPr="002E0972" w:rsidRDefault="00A111D1" w:rsidP="00A111D1">
      <w:pPr>
        <w:pStyle w:val="Para1"/>
        <w:numPr>
          <w:ilvl w:val="0"/>
          <w:numId w:val="0"/>
        </w:numPr>
        <w:ind w:left="567"/>
        <w:jc w:val="center"/>
      </w:pPr>
      <w:r w:rsidRPr="002E0972">
        <w:t>__________</w:t>
      </w:r>
    </w:p>
    <w:p w14:paraId="75FEF1CE" w14:textId="77777777" w:rsidR="00A111D1" w:rsidRPr="002E0972" w:rsidRDefault="00A111D1" w:rsidP="00FA4F37">
      <w:pPr>
        <w:pStyle w:val="Para1"/>
        <w:numPr>
          <w:ilvl w:val="0"/>
          <w:numId w:val="0"/>
        </w:numPr>
      </w:pPr>
    </w:p>
    <w:sectPr w:rsidR="00A111D1" w:rsidRPr="002E0972" w:rsidSect="00447F4A">
      <w:headerReference w:type="even" r:id="rId36"/>
      <w:headerReference w:type="default" r:id="rId37"/>
      <w:footerReference w:type="even" r:id="rId38"/>
      <w:footerReference w:type="default" r:id="rId39"/>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72AD457" w14:textId="77777777" w:rsidR="00296A4B" w:rsidRPr="00866063" w:rsidRDefault="00296A4B" w:rsidP="00CF1848">
      <w:r w:rsidRPr="00866063">
        <w:separator/>
      </w:r>
    </w:p>
  </w:endnote>
  <w:endnote w:type="continuationSeparator" w:id="0">
    <w:p w14:paraId="3295FD8A" w14:textId="77777777" w:rsidR="00296A4B" w:rsidRPr="00866063" w:rsidRDefault="00296A4B"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rPr>
            <w:rFonts w:asciiTheme="majorBidi" w:hAnsiTheme="majorBidi" w:cstheme="majorBidi"/>
          </w:rPr>
          <w:id w:val="-1705238520"/>
          <w:docPartObj>
            <w:docPartGallery w:val="Page Numbers (Top of Page)"/>
            <w:docPartUnique/>
          </w:docPartObj>
        </w:sdtPr>
        <w:sdtEndPr>
          <w:rPr>
            <w:rFonts w:ascii="Times New Roman" w:hAnsi="Times New Roman" w:cs="Times New Roman"/>
          </w:rPr>
        </w:sdtEndPr>
        <w:sdtContent>
          <w:p w14:paraId="230C2E1E" w14:textId="77777777" w:rsidR="00D75CA6" w:rsidRPr="00866063" w:rsidRDefault="00D75CA6" w:rsidP="00D75CA6">
            <w:pPr>
              <w:pStyle w:val="Footer"/>
              <w:jc w:val="left"/>
            </w:pPr>
            <w:r w:rsidRPr="00FA4F37">
              <w:rPr>
                <w:rFonts w:asciiTheme="majorBidi" w:hAnsiTheme="majorBidi" w:cstheme="majorBidi"/>
                <w:szCs w:val="20"/>
              </w:rPr>
              <w:fldChar w:fldCharType="begin"/>
            </w:r>
            <w:r w:rsidRPr="00FA4F37">
              <w:rPr>
                <w:rFonts w:asciiTheme="majorBidi" w:hAnsiTheme="majorBidi" w:cstheme="majorBidi"/>
                <w:szCs w:val="20"/>
              </w:rPr>
              <w:instrText xml:space="preserve"> PAGE </w:instrText>
            </w:r>
            <w:r w:rsidRPr="00FA4F37">
              <w:rPr>
                <w:rFonts w:asciiTheme="majorBidi" w:hAnsiTheme="majorBidi" w:cstheme="majorBidi"/>
                <w:szCs w:val="20"/>
              </w:rPr>
              <w:fldChar w:fldCharType="separate"/>
            </w:r>
            <w:r w:rsidRPr="00FA4F37">
              <w:rPr>
                <w:rFonts w:asciiTheme="majorBidi" w:hAnsiTheme="majorBidi" w:cstheme="majorBidi"/>
                <w:noProof/>
                <w:szCs w:val="20"/>
              </w:rPr>
              <w:t>2</w:t>
            </w:r>
            <w:r w:rsidRPr="00FA4F37">
              <w:rPr>
                <w:rFonts w:asciiTheme="majorBidi" w:hAnsiTheme="majorBidi" w:cstheme="majorBidi"/>
                <w:szCs w:val="20"/>
              </w:rPr>
              <w:fldChar w:fldCharType="end"/>
            </w:r>
            <w:r w:rsidRPr="00FA4F37">
              <w:rPr>
                <w:rFonts w:asciiTheme="majorBidi" w:hAnsiTheme="majorBidi" w:cstheme="majorBidi"/>
                <w:szCs w:val="20"/>
              </w:rPr>
              <w:t>/</w:t>
            </w:r>
            <w:r w:rsidRPr="00FA4F37">
              <w:rPr>
                <w:rFonts w:asciiTheme="majorBidi" w:hAnsiTheme="majorBidi" w:cstheme="majorBidi"/>
                <w:szCs w:val="20"/>
              </w:rPr>
              <w:fldChar w:fldCharType="begin"/>
            </w:r>
            <w:r w:rsidRPr="00FA4F37">
              <w:rPr>
                <w:rFonts w:asciiTheme="majorBidi" w:hAnsiTheme="majorBidi" w:cstheme="majorBidi"/>
                <w:szCs w:val="20"/>
              </w:rPr>
              <w:instrText xml:space="preserve"> NUMPAGES  </w:instrText>
            </w:r>
            <w:r w:rsidRPr="00FA4F37">
              <w:rPr>
                <w:rFonts w:asciiTheme="majorBidi" w:hAnsiTheme="majorBidi" w:cstheme="majorBidi"/>
                <w:szCs w:val="20"/>
              </w:rPr>
              <w:fldChar w:fldCharType="separate"/>
            </w:r>
            <w:r w:rsidRPr="00FA4F37">
              <w:rPr>
                <w:rFonts w:asciiTheme="majorBidi" w:hAnsiTheme="majorBidi" w:cstheme="majorBidi"/>
                <w:noProof/>
                <w:szCs w:val="20"/>
              </w:rPr>
              <w:t>2</w:t>
            </w:r>
            <w:r w:rsidRPr="00FA4F37">
              <w:rPr>
                <w:rFonts w:asciiTheme="majorBidi" w:hAnsiTheme="majorBidi" w:cstheme="majorBidi"/>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52551C28" w14:textId="77777777" w:rsidR="00D75CA6" w:rsidRPr="00866063" w:rsidRDefault="00D75CA6" w:rsidP="00FA4F37">
        <w:pPr>
          <w:pStyle w:val="Footer"/>
          <w:jc w:val="right"/>
        </w:pPr>
        <w:r w:rsidRPr="00FA4F37">
          <w:rPr>
            <w:szCs w:val="20"/>
          </w:rPr>
          <w:fldChar w:fldCharType="begin"/>
        </w:r>
        <w:r w:rsidRPr="00FA4F37">
          <w:rPr>
            <w:szCs w:val="20"/>
          </w:rPr>
          <w:instrText xml:space="preserve"> PAGE </w:instrText>
        </w:r>
        <w:r w:rsidRPr="00FA4F37">
          <w:rPr>
            <w:szCs w:val="20"/>
          </w:rPr>
          <w:fldChar w:fldCharType="separate"/>
        </w:r>
        <w:r w:rsidRPr="00FA4F37">
          <w:rPr>
            <w:szCs w:val="20"/>
          </w:rPr>
          <w:t>2</w:t>
        </w:r>
        <w:r w:rsidRPr="00FA4F37">
          <w:rPr>
            <w:szCs w:val="20"/>
          </w:rPr>
          <w:fldChar w:fldCharType="end"/>
        </w:r>
        <w:r w:rsidRPr="003C45D9">
          <w:rPr>
            <w:szCs w:val="20"/>
          </w:rPr>
          <w:t>/</w:t>
        </w:r>
        <w:r w:rsidRPr="00FA4F37">
          <w:rPr>
            <w:szCs w:val="20"/>
          </w:rPr>
          <w:fldChar w:fldCharType="begin"/>
        </w:r>
        <w:r w:rsidRPr="00FA4F37">
          <w:rPr>
            <w:szCs w:val="20"/>
          </w:rPr>
          <w:instrText xml:space="preserve"> NUMPAGES  </w:instrText>
        </w:r>
        <w:r w:rsidRPr="00FA4F37">
          <w:rPr>
            <w:szCs w:val="20"/>
          </w:rPr>
          <w:fldChar w:fldCharType="separate"/>
        </w:r>
        <w:r w:rsidRPr="00FA4F37">
          <w:rPr>
            <w:szCs w:val="20"/>
          </w:rPr>
          <w:t>3</w:t>
        </w:r>
        <w:r w:rsidRPr="00FA4F37">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477FDF2" w14:textId="77777777" w:rsidR="00296A4B" w:rsidRPr="00866063" w:rsidRDefault="00296A4B" w:rsidP="00CF1848">
      <w:r w:rsidRPr="00866063">
        <w:separator/>
      </w:r>
    </w:p>
  </w:footnote>
  <w:footnote w:type="continuationSeparator" w:id="0">
    <w:p w14:paraId="605C76A6" w14:textId="77777777" w:rsidR="00296A4B" w:rsidRPr="00866063" w:rsidRDefault="00296A4B" w:rsidP="00CF1848">
      <w:r w:rsidRPr="00866063">
        <w:continuationSeparator/>
      </w:r>
    </w:p>
  </w:footnote>
  <w:footnote w:id="1">
    <w:p w14:paraId="5C942B2E" w14:textId="257791AA" w:rsidR="008A1499" w:rsidRPr="00866063" w:rsidRDefault="000F6454">
      <w:pPr>
        <w:pStyle w:val="FootnoteText"/>
      </w:pPr>
      <w:hyperlink r:id="rId1" w:history="1">
        <w:r w:rsidR="008A1499" w:rsidRPr="000F6454">
          <w:rPr>
            <w:rStyle w:val="Hyperlink"/>
            <w:vertAlign w:val="superscript"/>
          </w:rPr>
          <w:t>*</w:t>
        </w:r>
        <w:r w:rsidR="008A1499" w:rsidRPr="000F6454">
          <w:rPr>
            <w:rStyle w:val="Hyperlink"/>
          </w:rPr>
          <w:t xml:space="preserve"> CBD/</w:t>
        </w:r>
        <w:r w:rsidR="00163EA8" w:rsidRPr="000F6454">
          <w:rPr>
            <w:rStyle w:val="Hyperlink"/>
          </w:rPr>
          <w:t>SBI/6</w:t>
        </w:r>
        <w:r w:rsidR="008A1499" w:rsidRPr="000F6454">
          <w:rPr>
            <w:rStyle w:val="Hyperlink"/>
          </w:rPr>
          <w:t>/1</w:t>
        </w:r>
      </w:hyperlink>
      <w:r w:rsidR="008A1499" w:rsidRPr="00866063">
        <w:t>.</w:t>
      </w:r>
    </w:p>
  </w:footnote>
  <w:footnote w:id="2">
    <w:p w14:paraId="3177C259" w14:textId="10876CA5" w:rsidR="00A90CBB" w:rsidRPr="00FA4F37" w:rsidRDefault="00A90CBB">
      <w:pPr>
        <w:pStyle w:val="FootnoteText"/>
        <w:rPr>
          <w:lang w:val="en-US"/>
        </w:rPr>
      </w:pPr>
      <w:r>
        <w:rPr>
          <w:rStyle w:val="FootnoteReference"/>
        </w:rPr>
        <w:t>*</w:t>
      </w:r>
      <w:r>
        <w:t xml:space="preserve"> </w:t>
      </w:r>
      <w:r>
        <w:rPr>
          <w:lang w:val="en-US"/>
        </w:rPr>
        <w:t>The present document is being issued without formal editing.</w:t>
      </w:r>
    </w:p>
  </w:footnote>
  <w:footnote w:id="3">
    <w:p w14:paraId="1218DB96" w14:textId="77777777" w:rsidR="008328ED" w:rsidRPr="002B176A" w:rsidRDefault="008328ED" w:rsidP="008328ED">
      <w:pPr>
        <w:pStyle w:val="FootnoteText"/>
        <w:rPr>
          <w:lang w:val="en-CA"/>
        </w:rPr>
      </w:pPr>
      <w:r>
        <w:rPr>
          <w:rStyle w:val="FootnoteReference"/>
        </w:rPr>
        <w:footnoteRef/>
      </w:r>
      <w:r>
        <w:t xml:space="preserve"> </w:t>
      </w:r>
      <w:r w:rsidRPr="002B176A">
        <w:t xml:space="preserve">Decision </w:t>
      </w:r>
      <w:hyperlink r:id="rId2" w:history="1">
        <w:r w:rsidRPr="008B112A">
          <w:rPr>
            <w:rStyle w:val="Hyperlink"/>
          </w:rPr>
          <w:t>VI/9</w:t>
        </w:r>
      </w:hyperlink>
      <w:r w:rsidRPr="002B176A">
        <w:t xml:space="preserve">, annex, as updated in decision </w:t>
      </w:r>
      <w:hyperlink r:id="rId3" w:history="1">
        <w:r w:rsidRPr="002B5066">
          <w:rPr>
            <w:rStyle w:val="Hyperlink"/>
          </w:rPr>
          <w:t>X/17</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97F8519" w14:textId="3D712E53" w:rsidR="00534681" w:rsidRPr="00866063" w:rsidRDefault="009C5BCB" w:rsidP="007C4951">
        <w:pPr>
          <w:pStyle w:val="Header"/>
          <w:spacing w:after="240"/>
          <w:rPr>
            <w:szCs w:val="20"/>
          </w:rPr>
        </w:pPr>
        <w:r w:rsidRPr="00866063">
          <w:rPr>
            <w:szCs w:val="20"/>
          </w:rPr>
          <w:t>CBD/</w:t>
        </w:r>
        <w:r>
          <w:rPr>
            <w:szCs w:val="20"/>
          </w:rPr>
          <w:t>SBI/6/INF/</w:t>
        </w:r>
        <w:r w:rsidR="002F36A6">
          <w:rPr>
            <w:szCs w:val="20"/>
          </w:rPr>
          <w:t>3</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2092C0CF" w14:textId="3A0B0696" w:rsidR="009505C9" w:rsidRPr="00866063" w:rsidRDefault="002F36A6" w:rsidP="007C4951">
        <w:pPr>
          <w:pStyle w:val="Header"/>
          <w:spacing w:after="240"/>
          <w:jc w:val="right"/>
        </w:pPr>
        <w:r>
          <w:t>CBD/SBI/6/INF/3</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13E2A8A"/>
    <w:multiLevelType w:val="hybridMultilevel"/>
    <w:tmpl w:val="3CB0804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29F1610"/>
    <w:multiLevelType w:val="hybridMultilevel"/>
    <w:tmpl w:val="D67AAFEA"/>
    <w:lvl w:ilvl="0" w:tplc="9BEC5D62">
      <w:start w:val="2"/>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 w15:restartNumberingAfterBreak="0">
    <w:nsid w:val="27D00B70"/>
    <w:multiLevelType w:val="hybridMultilevel"/>
    <w:tmpl w:val="908EFC70"/>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2C92250A"/>
    <w:multiLevelType w:val="hybridMultilevel"/>
    <w:tmpl w:val="FCECA4E6"/>
    <w:lvl w:ilvl="0" w:tplc="B136D1EE">
      <w:start w:val="1"/>
      <w:numFmt w:val="decimal"/>
      <w:pStyle w:val="StylePara1Before0pt"/>
      <w:lvlText w:val="%1."/>
      <w:lvlJc w:val="left"/>
      <w:pPr>
        <w:tabs>
          <w:tab w:val="num" w:pos="1080"/>
        </w:tabs>
        <w:ind w:left="1080" w:hanging="360"/>
      </w:pPr>
    </w:lvl>
    <w:lvl w:ilvl="1" w:tplc="04090003" w:tentative="1">
      <w:start w:val="1"/>
      <w:numFmt w:val="bullet"/>
      <w:lvlText w:val="o"/>
      <w:lvlJc w:val="left"/>
      <w:pPr>
        <w:tabs>
          <w:tab w:val="num" w:pos="1800"/>
        </w:tabs>
        <w:ind w:left="1800" w:hanging="360"/>
      </w:pPr>
      <w:rPr>
        <w:rFonts w:ascii="Courier New" w:hAnsi="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4"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6" w15:restartNumberingAfterBreak="0">
    <w:nsid w:val="4BA11A96"/>
    <w:multiLevelType w:val="hybridMultilevel"/>
    <w:tmpl w:val="C89EFFE8"/>
    <w:lvl w:ilvl="0" w:tplc="C7D82FD8">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8" w15:restartNumberingAfterBreak="0">
    <w:nsid w:val="5CC71386"/>
    <w:multiLevelType w:val="hybridMultilevel"/>
    <w:tmpl w:val="5E4846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5D943BEE"/>
    <w:multiLevelType w:val="multilevel"/>
    <w:tmpl w:val="222A08B4"/>
    <w:numStyleLink w:val="ListCBD"/>
  </w:abstractNum>
  <w:abstractNum w:abstractNumId="10" w15:restartNumberingAfterBreak="0">
    <w:nsid w:val="64F015E8"/>
    <w:multiLevelType w:val="multilevel"/>
    <w:tmpl w:val="AA980D5E"/>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1" w15:restartNumberingAfterBreak="0">
    <w:nsid w:val="68B70991"/>
    <w:multiLevelType w:val="hybridMultilevel"/>
    <w:tmpl w:val="2EE805B6"/>
    <w:lvl w:ilvl="0" w:tplc="A52867AE">
      <w:start w:val="1"/>
      <w:numFmt w:val="decimal"/>
      <w:pStyle w:val="Para10"/>
      <w:lvlText w:val="%1."/>
      <w:lvlJc w:val="left"/>
      <w:pPr>
        <w:ind w:left="360" w:hanging="360"/>
      </w:pPr>
      <w:rPr>
        <w:rFonts w:asciiTheme="majorBidi" w:hAnsiTheme="majorBidi" w:cstheme="majorBidi" w:hint="default"/>
        <w:b w:val="0"/>
        <w:bCs w:val="0"/>
        <w:i w:val="0"/>
        <w:iCs w:val="0"/>
        <w:strike w:val="0"/>
        <w:sz w:val="22"/>
        <w:szCs w:val="22"/>
      </w:rPr>
    </w:lvl>
    <w:lvl w:ilvl="1" w:tplc="E7C89700">
      <w:start w:val="1"/>
      <w:numFmt w:val="lowerLetter"/>
      <w:lvlText w:val="(%2)"/>
      <w:lvlJc w:val="left"/>
      <w:pPr>
        <w:ind w:left="1080" w:hanging="360"/>
      </w:pPr>
      <w:rPr>
        <w:rFonts w:hint="default"/>
      </w:rPr>
    </w:lvl>
    <w:lvl w:ilvl="2" w:tplc="8AD44F72">
      <w:start w:val="1"/>
      <w:numFmt w:val="upperRoman"/>
      <w:lvlText w:val="%3."/>
      <w:lvlJc w:val="left"/>
      <w:pPr>
        <w:ind w:left="2340" w:hanging="720"/>
      </w:pPr>
      <w:rPr>
        <w:rFonts w:hint="default"/>
      </w:rPr>
    </w:lvl>
    <w:lvl w:ilvl="3" w:tplc="1009000F" w:tentative="1">
      <w:start w:val="1"/>
      <w:numFmt w:val="decimal"/>
      <w:lvlText w:val="%4."/>
      <w:lvlJc w:val="left"/>
      <w:pPr>
        <w:ind w:left="2520" w:hanging="360"/>
      </w:pPr>
    </w:lvl>
    <w:lvl w:ilvl="4" w:tplc="10090019" w:tentative="1">
      <w:start w:val="1"/>
      <w:numFmt w:val="lowerLetter"/>
      <w:lvlText w:val="%5."/>
      <w:lvlJc w:val="left"/>
      <w:pPr>
        <w:ind w:left="3240" w:hanging="360"/>
      </w:pPr>
    </w:lvl>
    <w:lvl w:ilvl="5" w:tplc="1009001B" w:tentative="1">
      <w:start w:val="1"/>
      <w:numFmt w:val="lowerRoman"/>
      <w:lvlText w:val="%6."/>
      <w:lvlJc w:val="right"/>
      <w:pPr>
        <w:ind w:left="3960" w:hanging="180"/>
      </w:pPr>
    </w:lvl>
    <w:lvl w:ilvl="6" w:tplc="1009000F" w:tentative="1">
      <w:start w:val="1"/>
      <w:numFmt w:val="decimal"/>
      <w:lvlText w:val="%7."/>
      <w:lvlJc w:val="left"/>
      <w:pPr>
        <w:ind w:left="4680" w:hanging="360"/>
      </w:pPr>
    </w:lvl>
    <w:lvl w:ilvl="7" w:tplc="10090019" w:tentative="1">
      <w:start w:val="1"/>
      <w:numFmt w:val="lowerLetter"/>
      <w:lvlText w:val="%8."/>
      <w:lvlJc w:val="left"/>
      <w:pPr>
        <w:ind w:left="5400" w:hanging="360"/>
      </w:pPr>
    </w:lvl>
    <w:lvl w:ilvl="8" w:tplc="1009001B" w:tentative="1">
      <w:start w:val="1"/>
      <w:numFmt w:val="lowerRoman"/>
      <w:lvlText w:val="%9."/>
      <w:lvlJc w:val="right"/>
      <w:pPr>
        <w:ind w:left="6120" w:hanging="180"/>
      </w:pPr>
    </w:lvl>
  </w:abstractNum>
  <w:abstractNum w:abstractNumId="12"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15" w15:restartNumberingAfterBreak="0">
    <w:nsid w:val="7BFF494A"/>
    <w:multiLevelType w:val="hybridMultilevel"/>
    <w:tmpl w:val="B8C27F8A"/>
    <w:lvl w:ilvl="0" w:tplc="48DEED9E">
      <w:start w:val="1"/>
      <w:numFmt w:val="lowerRoman"/>
      <w:pStyle w:val="Para30"/>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6" w15:restartNumberingAfterBreak="0">
    <w:nsid w:val="7D417265"/>
    <w:multiLevelType w:val="hybridMultilevel"/>
    <w:tmpl w:val="27B80770"/>
    <w:lvl w:ilvl="0" w:tplc="53CC13FC">
      <w:start w:val="1"/>
      <w:numFmt w:val="upperRoman"/>
      <w:lvlText w:val="%1."/>
      <w:lvlJc w:val="left"/>
      <w:pPr>
        <w:ind w:left="117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830828777">
    <w:abstractNumId w:val="7"/>
  </w:num>
  <w:num w:numId="2" w16cid:durableId="1858829">
    <w:abstractNumId w:val="4"/>
  </w:num>
  <w:num w:numId="3" w16cid:durableId="1333221471">
    <w:abstractNumId w:val="13"/>
  </w:num>
  <w:num w:numId="4" w16cid:durableId="1072390599">
    <w:abstractNumId w:val="14"/>
  </w:num>
  <w:num w:numId="5" w16cid:durableId="960385107">
    <w:abstractNumId w:val="5"/>
  </w:num>
  <w:num w:numId="6" w16cid:durableId="893932166">
    <w:abstractNumId w:val="12"/>
  </w:num>
  <w:num w:numId="7" w16cid:durableId="323945383">
    <w:abstractNumId w:val="9"/>
  </w:num>
  <w:num w:numId="8" w16cid:durableId="508257808">
    <w:abstractNumId w:val="11"/>
  </w:num>
  <w:num w:numId="9" w16cid:durableId="1003316775">
    <w:abstractNumId w:val="15"/>
  </w:num>
  <w:num w:numId="10" w16cid:durableId="1510872908">
    <w:abstractNumId w:val="3"/>
  </w:num>
  <w:num w:numId="11" w16cid:durableId="523174726">
    <w:abstractNumId w:val="5"/>
    <w:lvlOverride w:ilvl="0">
      <w:lvl w:ilvl="0">
        <w:start w:val="1"/>
        <w:numFmt w:val="decimal"/>
        <w:pStyle w:val="CBDNormalNumber"/>
        <w:lvlText w:val="%1."/>
        <w:lvlJc w:val="left"/>
        <w:pPr>
          <w:ind w:left="283"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2" w16cid:durableId="2030519960">
    <w:abstractNumId w:val="16"/>
  </w:num>
  <w:num w:numId="13" w16cid:durableId="1088966204">
    <w:abstractNumId w:val="8"/>
  </w:num>
  <w:num w:numId="14" w16cid:durableId="1346252204">
    <w:abstractNumId w:val="11"/>
    <w:lvlOverride w:ilvl="0">
      <w:startOverride w:val="1"/>
    </w:lvlOverride>
    <w:lvlOverride w:ilvl="1">
      <w:startOverride w:val="1"/>
    </w:lvlOverride>
    <w:lvlOverride w:ilvl="2">
      <w:startOverride w:val="3"/>
    </w:lvlOverride>
  </w:num>
  <w:num w:numId="15" w16cid:durableId="215437306">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6" w16cid:durableId="1321957213">
    <w:abstractNumId w:val="11"/>
    <w:lvlOverride w:ilvl="0">
      <w:startOverride w:val="1"/>
    </w:lvlOverride>
    <w:lvlOverride w:ilvl="1">
      <w:startOverride w:val="1"/>
    </w:lvlOverride>
    <w:lvlOverride w:ilvl="2">
      <w:startOverride w:val="3"/>
    </w:lvlOverride>
  </w:num>
  <w:num w:numId="17" w16cid:durableId="94984382">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8" w16cid:durableId="831336190">
    <w:abstractNumId w:val="2"/>
  </w:num>
  <w:num w:numId="19" w16cid:durableId="673000446">
    <w:abstractNumId w:val="0"/>
  </w:num>
  <w:num w:numId="20" w16cid:durableId="536545592">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1" w16cid:durableId="1122724506">
    <w:abstractNumId w:val="5"/>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22" w16cid:durableId="718284901">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3" w16cid:durableId="830603806">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4" w16cid:durableId="476803339">
    <w:abstractNumId w:val="6"/>
  </w:num>
  <w:num w:numId="25" w16cid:durableId="28530793">
    <w:abstractNumId w:val="5"/>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26" w16cid:durableId="377778794">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7" w16cid:durableId="775097426">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8" w16cid:durableId="761412686">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9" w16cid:durableId="1977173820">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0" w16cid:durableId="1042753452">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1" w16cid:durableId="1148016574">
    <w:abstractNumId w:val="1"/>
  </w:num>
  <w:num w:numId="32" w16cid:durableId="1466965882">
    <w:abstractNumId w:val="5"/>
    <w:lvlOverride w:ilvl="0">
      <w:lvl w:ilvl="0">
        <w:start w:val="1"/>
        <w:numFmt w:val="decimal"/>
        <w:pStyle w:val="CBDNormalNumber"/>
        <w:lvlText w:val="%1."/>
        <w:lvlJc w:val="left"/>
        <w:pPr>
          <w:ind w:left="283"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3" w16cid:durableId="422846922">
    <w:abstractNumId w:val="5"/>
    <w:lvlOverride w:ilvl="0">
      <w:lvl w:ilvl="0">
        <w:start w:val="1"/>
        <w:numFmt w:val="decimal"/>
        <w:pStyle w:val="CBDNormalNumber"/>
        <w:lvlText w:val="%1."/>
        <w:lvlJc w:val="left"/>
        <w:pPr>
          <w:ind w:left="283"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4" w16cid:durableId="1560434717">
    <w:abstractNumId w:val="5"/>
    <w:lvlOverride w:ilvl="0">
      <w:lvl w:ilvl="0">
        <w:start w:val="1"/>
        <w:numFmt w:val="decimal"/>
        <w:pStyle w:val="CBDNormalNumber"/>
        <w:lvlText w:val="%1."/>
        <w:lvlJc w:val="left"/>
        <w:pPr>
          <w:ind w:left="283"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5" w16cid:durableId="1400206879">
    <w:abstractNumId w:val="5"/>
    <w:lvlOverride w:ilvl="0">
      <w:lvl w:ilvl="0">
        <w:start w:val="1"/>
        <w:numFmt w:val="decimal"/>
        <w:pStyle w:val="CBDNormalNumber"/>
        <w:lvlText w:val="%1."/>
        <w:lvlJc w:val="left"/>
        <w:pPr>
          <w:ind w:left="283"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6" w16cid:durableId="2084140110">
    <w:abstractNumId w:val="5"/>
    <w:lvlOverride w:ilvl="0">
      <w:lvl w:ilvl="0">
        <w:start w:val="1"/>
        <w:numFmt w:val="decimal"/>
        <w:pStyle w:val="CBDNormalNumber"/>
        <w:lvlText w:val="%1."/>
        <w:lvlJc w:val="left"/>
        <w:pPr>
          <w:ind w:left="283"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7" w16cid:durableId="1697385754">
    <w:abstractNumId w:val="5"/>
    <w:lvlOverride w:ilvl="0">
      <w:lvl w:ilvl="0">
        <w:start w:val="1"/>
        <w:numFmt w:val="decimal"/>
        <w:pStyle w:val="CBDNormalNumber"/>
        <w:lvlText w:val="%1."/>
        <w:lvlJc w:val="left"/>
        <w:pPr>
          <w:ind w:left="283"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8" w16cid:durableId="1955864722">
    <w:abstractNumId w:val="5"/>
    <w:lvlOverride w:ilvl="0">
      <w:lvl w:ilvl="0">
        <w:start w:val="1"/>
        <w:numFmt w:val="decimal"/>
        <w:pStyle w:val="CBDNormalNumber"/>
        <w:lvlText w:val="%1."/>
        <w:lvlJc w:val="left"/>
        <w:pPr>
          <w:ind w:left="283"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39" w16cid:durableId="441269552">
    <w:abstractNumId w:val="10"/>
  </w:num>
  <w:num w:numId="40" w16cid:durableId="1549151208">
    <w:abstractNumId w:val="9"/>
  </w:num>
  <w:num w:numId="41" w16cid:durableId="1761877479">
    <w:abstractNumId w:val="5"/>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42" w16cid:durableId="1142430213">
    <w:abstractNumId w:val="9"/>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60"/>
  <w:proofState w:spelling="clean" w:grammar="clean"/>
  <w:revisionView w:markup="0" w:formatting="0"/>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77FD3"/>
    <w:rsid w:val="0001365B"/>
    <w:rsid w:val="00021068"/>
    <w:rsid w:val="00050683"/>
    <w:rsid w:val="00051D07"/>
    <w:rsid w:val="0005207C"/>
    <w:rsid w:val="000561E4"/>
    <w:rsid w:val="0007171B"/>
    <w:rsid w:val="00082B81"/>
    <w:rsid w:val="00083DD9"/>
    <w:rsid w:val="000B1562"/>
    <w:rsid w:val="000D0F68"/>
    <w:rsid w:val="000D7CEA"/>
    <w:rsid w:val="000E5758"/>
    <w:rsid w:val="000E673A"/>
    <w:rsid w:val="000F6454"/>
    <w:rsid w:val="000F6945"/>
    <w:rsid w:val="000F74F5"/>
    <w:rsid w:val="000F78FC"/>
    <w:rsid w:val="00105372"/>
    <w:rsid w:val="001054A6"/>
    <w:rsid w:val="001078A1"/>
    <w:rsid w:val="001261B2"/>
    <w:rsid w:val="001312AD"/>
    <w:rsid w:val="00131E7A"/>
    <w:rsid w:val="00134846"/>
    <w:rsid w:val="00152AF9"/>
    <w:rsid w:val="001566A3"/>
    <w:rsid w:val="00163EA8"/>
    <w:rsid w:val="00171273"/>
    <w:rsid w:val="00172AF6"/>
    <w:rsid w:val="00176CEE"/>
    <w:rsid w:val="00177FD3"/>
    <w:rsid w:val="00181C1F"/>
    <w:rsid w:val="00186DD8"/>
    <w:rsid w:val="001910BC"/>
    <w:rsid w:val="0019299A"/>
    <w:rsid w:val="001A2FBC"/>
    <w:rsid w:val="001A35EC"/>
    <w:rsid w:val="001B1079"/>
    <w:rsid w:val="001B13FE"/>
    <w:rsid w:val="001B5F4E"/>
    <w:rsid w:val="001C521F"/>
    <w:rsid w:val="001C5790"/>
    <w:rsid w:val="001D3523"/>
    <w:rsid w:val="001E767E"/>
    <w:rsid w:val="0020603D"/>
    <w:rsid w:val="00243016"/>
    <w:rsid w:val="00260A82"/>
    <w:rsid w:val="00260CE2"/>
    <w:rsid w:val="0028723C"/>
    <w:rsid w:val="00296A4B"/>
    <w:rsid w:val="002A0DB4"/>
    <w:rsid w:val="002A1CA7"/>
    <w:rsid w:val="002B69CB"/>
    <w:rsid w:val="002E0972"/>
    <w:rsid w:val="002F36A6"/>
    <w:rsid w:val="003008FE"/>
    <w:rsid w:val="0030169D"/>
    <w:rsid w:val="003060EB"/>
    <w:rsid w:val="0031267E"/>
    <w:rsid w:val="003153EB"/>
    <w:rsid w:val="00316757"/>
    <w:rsid w:val="00317466"/>
    <w:rsid w:val="00321985"/>
    <w:rsid w:val="00325B31"/>
    <w:rsid w:val="00351205"/>
    <w:rsid w:val="00372F74"/>
    <w:rsid w:val="00374547"/>
    <w:rsid w:val="00387CD3"/>
    <w:rsid w:val="00390CBE"/>
    <w:rsid w:val="003C295C"/>
    <w:rsid w:val="003C45D9"/>
    <w:rsid w:val="003E46E7"/>
    <w:rsid w:val="003E4A79"/>
    <w:rsid w:val="003F6B36"/>
    <w:rsid w:val="003F7224"/>
    <w:rsid w:val="00410EC0"/>
    <w:rsid w:val="0041407E"/>
    <w:rsid w:val="00415A67"/>
    <w:rsid w:val="004173DE"/>
    <w:rsid w:val="0042037C"/>
    <w:rsid w:val="004228AD"/>
    <w:rsid w:val="00427D21"/>
    <w:rsid w:val="00447F4A"/>
    <w:rsid w:val="0045066A"/>
    <w:rsid w:val="00451534"/>
    <w:rsid w:val="00455AF2"/>
    <w:rsid w:val="00456F67"/>
    <w:rsid w:val="004644C2"/>
    <w:rsid w:val="00467F9C"/>
    <w:rsid w:val="00486413"/>
    <w:rsid w:val="00496B76"/>
    <w:rsid w:val="004975A7"/>
    <w:rsid w:val="004A35B0"/>
    <w:rsid w:val="004D6CF3"/>
    <w:rsid w:val="004E54FE"/>
    <w:rsid w:val="00502659"/>
    <w:rsid w:val="0051006C"/>
    <w:rsid w:val="00512196"/>
    <w:rsid w:val="00533DE4"/>
    <w:rsid w:val="00534681"/>
    <w:rsid w:val="0056068E"/>
    <w:rsid w:val="00562295"/>
    <w:rsid w:val="00563442"/>
    <w:rsid w:val="0056348E"/>
    <w:rsid w:val="00565B42"/>
    <w:rsid w:val="005A28B2"/>
    <w:rsid w:val="005A5675"/>
    <w:rsid w:val="005B35E2"/>
    <w:rsid w:val="005C0717"/>
    <w:rsid w:val="005C10F6"/>
    <w:rsid w:val="005C4CE6"/>
    <w:rsid w:val="005C72DE"/>
    <w:rsid w:val="005D1621"/>
    <w:rsid w:val="005F6412"/>
    <w:rsid w:val="006000F1"/>
    <w:rsid w:val="006028DD"/>
    <w:rsid w:val="006122BA"/>
    <w:rsid w:val="006142FB"/>
    <w:rsid w:val="006425BF"/>
    <w:rsid w:val="006434E7"/>
    <w:rsid w:val="006454A0"/>
    <w:rsid w:val="00647697"/>
    <w:rsid w:val="006478BF"/>
    <w:rsid w:val="0065136E"/>
    <w:rsid w:val="00660B19"/>
    <w:rsid w:val="00674ED5"/>
    <w:rsid w:val="006A2431"/>
    <w:rsid w:val="006A73C1"/>
    <w:rsid w:val="006B2290"/>
    <w:rsid w:val="006E7F16"/>
    <w:rsid w:val="00715820"/>
    <w:rsid w:val="00717D88"/>
    <w:rsid w:val="00726A43"/>
    <w:rsid w:val="00761E59"/>
    <w:rsid w:val="007746CE"/>
    <w:rsid w:val="00786056"/>
    <w:rsid w:val="007942D3"/>
    <w:rsid w:val="007A3F23"/>
    <w:rsid w:val="007B2099"/>
    <w:rsid w:val="007B5539"/>
    <w:rsid w:val="007B6C09"/>
    <w:rsid w:val="007B7741"/>
    <w:rsid w:val="007C4951"/>
    <w:rsid w:val="007C70C9"/>
    <w:rsid w:val="007E09DA"/>
    <w:rsid w:val="007E0F8A"/>
    <w:rsid w:val="007E6C94"/>
    <w:rsid w:val="007F3E0E"/>
    <w:rsid w:val="007F718D"/>
    <w:rsid w:val="00801FAD"/>
    <w:rsid w:val="00806086"/>
    <w:rsid w:val="008178B6"/>
    <w:rsid w:val="008220DE"/>
    <w:rsid w:val="008328ED"/>
    <w:rsid w:val="00833FB9"/>
    <w:rsid w:val="00841CCF"/>
    <w:rsid w:val="0084597C"/>
    <w:rsid w:val="00862781"/>
    <w:rsid w:val="00862FA7"/>
    <w:rsid w:val="00865B74"/>
    <w:rsid w:val="00866063"/>
    <w:rsid w:val="00876282"/>
    <w:rsid w:val="00893EFA"/>
    <w:rsid w:val="00895CC1"/>
    <w:rsid w:val="008974F0"/>
    <w:rsid w:val="008A1499"/>
    <w:rsid w:val="008B012A"/>
    <w:rsid w:val="008D6420"/>
    <w:rsid w:val="008E0D8B"/>
    <w:rsid w:val="008F745E"/>
    <w:rsid w:val="009050E8"/>
    <w:rsid w:val="00906E17"/>
    <w:rsid w:val="00914E02"/>
    <w:rsid w:val="00915052"/>
    <w:rsid w:val="00930BA1"/>
    <w:rsid w:val="0093169E"/>
    <w:rsid w:val="0094749A"/>
    <w:rsid w:val="00947F8C"/>
    <w:rsid w:val="009505C9"/>
    <w:rsid w:val="00950752"/>
    <w:rsid w:val="009532DF"/>
    <w:rsid w:val="00956290"/>
    <w:rsid w:val="009617B5"/>
    <w:rsid w:val="00966424"/>
    <w:rsid w:val="0099309F"/>
    <w:rsid w:val="009A342C"/>
    <w:rsid w:val="009A4F9D"/>
    <w:rsid w:val="009B679E"/>
    <w:rsid w:val="009C1AA4"/>
    <w:rsid w:val="009C2DE6"/>
    <w:rsid w:val="009C5BCB"/>
    <w:rsid w:val="009D676C"/>
    <w:rsid w:val="00A04D30"/>
    <w:rsid w:val="00A111D1"/>
    <w:rsid w:val="00A76343"/>
    <w:rsid w:val="00A90CBB"/>
    <w:rsid w:val="00AA6F92"/>
    <w:rsid w:val="00AB1E5D"/>
    <w:rsid w:val="00AB6934"/>
    <w:rsid w:val="00AF42DE"/>
    <w:rsid w:val="00AF5FA7"/>
    <w:rsid w:val="00B0014D"/>
    <w:rsid w:val="00B11571"/>
    <w:rsid w:val="00B3369F"/>
    <w:rsid w:val="00B4393B"/>
    <w:rsid w:val="00B4402E"/>
    <w:rsid w:val="00B723E8"/>
    <w:rsid w:val="00B8346D"/>
    <w:rsid w:val="00B84CB3"/>
    <w:rsid w:val="00B94E6C"/>
    <w:rsid w:val="00BA0BCD"/>
    <w:rsid w:val="00BB1B29"/>
    <w:rsid w:val="00BB4606"/>
    <w:rsid w:val="00BB636D"/>
    <w:rsid w:val="00C23D2F"/>
    <w:rsid w:val="00C25A87"/>
    <w:rsid w:val="00C33735"/>
    <w:rsid w:val="00C33812"/>
    <w:rsid w:val="00C4189C"/>
    <w:rsid w:val="00C4348A"/>
    <w:rsid w:val="00C443BD"/>
    <w:rsid w:val="00C451C5"/>
    <w:rsid w:val="00C82754"/>
    <w:rsid w:val="00C9161D"/>
    <w:rsid w:val="00CA0C1D"/>
    <w:rsid w:val="00CA35B0"/>
    <w:rsid w:val="00CC5AE3"/>
    <w:rsid w:val="00CF149B"/>
    <w:rsid w:val="00CF1848"/>
    <w:rsid w:val="00D0250E"/>
    <w:rsid w:val="00D11384"/>
    <w:rsid w:val="00D12044"/>
    <w:rsid w:val="00D170D9"/>
    <w:rsid w:val="00D31A6E"/>
    <w:rsid w:val="00D33EFC"/>
    <w:rsid w:val="00D40DBC"/>
    <w:rsid w:val="00D61C85"/>
    <w:rsid w:val="00D62E05"/>
    <w:rsid w:val="00D7207B"/>
    <w:rsid w:val="00D73A8D"/>
    <w:rsid w:val="00D75CA6"/>
    <w:rsid w:val="00D76A18"/>
    <w:rsid w:val="00D80849"/>
    <w:rsid w:val="00D81225"/>
    <w:rsid w:val="00D82E8F"/>
    <w:rsid w:val="00D87B65"/>
    <w:rsid w:val="00D97FA5"/>
    <w:rsid w:val="00DB5E0F"/>
    <w:rsid w:val="00DC0327"/>
    <w:rsid w:val="00DD118C"/>
    <w:rsid w:val="00DD18D9"/>
    <w:rsid w:val="00DD4F03"/>
    <w:rsid w:val="00DE46EB"/>
    <w:rsid w:val="00DE765C"/>
    <w:rsid w:val="00E07092"/>
    <w:rsid w:val="00E17DA0"/>
    <w:rsid w:val="00E22E3F"/>
    <w:rsid w:val="00E3428C"/>
    <w:rsid w:val="00E63D4A"/>
    <w:rsid w:val="00E66235"/>
    <w:rsid w:val="00E755D2"/>
    <w:rsid w:val="00E8143B"/>
    <w:rsid w:val="00E83C24"/>
    <w:rsid w:val="00E9318D"/>
    <w:rsid w:val="00E93F3E"/>
    <w:rsid w:val="00E942FD"/>
    <w:rsid w:val="00EA2E74"/>
    <w:rsid w:val="00EB1E75"/>
    <w:rsid w:val="00EC0D88"/>
    <w:rsid w:val="00ED15CC"/>
    <w:rsid w:val="00ED4368"/>
    <w:rsid w:val="00F02E99"/>
    <w:rsid w:val="00F063C2"/>
    <w:rsid w:val="00F12FED"/>
    <w:rsid w:val="00F4336F"/>
    <w:rsid w:val="00F45841"/>
    <w:rsid w:val="00F51111"/>
    <w:rsid w:val="00F52F44"/>
    <w:rsid w:val="00F53193"/>
    <w:rsid w:val="00F5357E"/>
    <w:rsid w:val="00F6586C"/>
    <w:rsid w:val="00F73A9B"/>
    <w:rsid w:val="00F75A16"/>
    <w:rsid w:val="00F77D95"/>
    <w:rsid w:val="00F9038B"/>
    <w:rsid w:val="00F928AA"/>
    <w:rsid w:val="00F94774"/>
    <w:rsid w:val="00F974BD"/>
    <w:rsid w:val="00FA4F37"/>
    <w:rsid w:val="00FA663B"/>
    <w:rsid w:val="00FA76CF"/>
    <w:rsid w:val="00FC53DB"/>
    <w:rsid w:val="00FC6648"/>
    <w:rsid w:val="00FE153A"/>
    <w:rsid w:val="00FF5301"/>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8C930FB"/>
  <w15:docId w15:val="{A680CAFE-EE24-4FA5-8FB5-5170C3B1FD0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uiPriority w:val="99"/>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uiPriority w:val="99"/>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n3,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qFormat/>
    <w:rsid w:val="00866063"/>
    <w:rPr>
      <w:szCs w:val="18"/>
    </w:rPr>
  </w:style>
  <w:style w:type="paragraph" w:customStyle="1" w:styleId="Annex">
    <w:name w:val="Annex"/>
    <w:basedOn w:val="Normal"/>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Venuedate">
    <w:name w:val="Venue&amp;date"/>
    <w:basedOn w:val="Cornernotation"/>
    <w:qFormat/>
    <w:rsid w:val="008328ED"/>
    <w:pPr>
      <w:ind w:left="0" w:firstLine="0"/>
    </w:pPr>
    <w:rPr>
      <w:bCs/>
      <w:lang w:val="en-US"/>
    </w:rPr>
  </w:style>
  <w:style w:type="paragraph" w:customStyle="1" w:styleId="Cornernotation-Item">
    <w:name w:val="Corner notation - Item"/>
    <w:basedOn w:val="Venuedate"/>
    <w:qFormat/>
    <w:rsid w:val="008328ED"/>
    <w:rPr>
      <w:b/>
    </w:rPr>
  </w:style>
  <w:style w:type="paragraph" w:customStyle="1" w:styleId="Para10">
    <w:name w:val="Para 1"/>
    <w:basedOn w:val="Normal"/>
    <w:qFormat/>
    <w:rsid w:val="008328ED"/>
    <w:pPr>
      <w:numPr>
        <w:numId w:val="8"/>
      </w:numPr>
      <w:spacing w:before="120" w:after="120"/>
    </w:pPr>
    <w:rPr>
      <w:lang w:val="en-CA"/>
    </w:rPr>
  </w:style>
  <w:style w:type="paragraph" w:customStyle="1" w:styleId="Para20">
    <w:name w:val="Para 2"/>
    <w:qFormat/>
    <w:rsid w:val="008328ED"/>
    <w:pPr>
      <w:tabs>
        <w:tab w:val="left" w:pos="1701"/>
      </w:tabs>
      <w:spacing w:before="120" w:after="120"/>
      <w:ind w:left="567" w:firstLine="567"/>
      <w:jc w:val="both"/>
    </w:pPr>
    <w:rPr>
      <w:rFonts w:ascii="Times New Roman" w:eastAsia="Times New Roman" w:hAnsi="Times New Roman" w:cs="Times New Roman"/>
      <w:sz w:val="22"/>
      <w:lang w:val="en-CA"/>
    </w:rPr>
  </w:style>
  <w:style w:type="paragraph" w:customStyle="1" w:styleId="Para30">
    <w:name w:val="Para 3"/>
    <w:basedOn w:val="Normal"/>
    <w:qFormat/>
    <w:rsid w:val="008328ED"/>
    <w:pPr>
      <w:numPr>
        <w:numId w:val="9"/>
      </w:numPr>
      <w:spacing w:before="120" w:after="120"/>
      <w:ind w:left="1134" w:firstLine="0"/>
    </w:pPr>
    <w:rPr>
      <w:lang w:val="en-US"/>
    </w:rPr>
  </w:style>
  <w:style w:type="paragraph" w:customStyle="1" w:styleId="StylePara1Before0pt">
    <w:name w:val="Style Para1 + Before:  0 pt"/>
    <w:basedOn w:val="Normal"/>
    <w:rsid w:val="008328ED"/>
    <w:pPr>
      <w:numPr>
        <w:numId w:val="10"/>
      </w:numPr>
      <w:tabs>
        <w:tab w:val="clear" w:pos="1080"/>
      </w:tabs>
      <w:spacing w:before="120" w:after="120"/>
      <w:ind w:left="927"/>
      <w:jc w:val="left"/>
    </w:pPr>
    <w:rPr>
      <w:snapToGrid w:val="0"/>
      <w:sz w:val="24"/>
      <w:szCs w:val="20"/>
      <w:lang w:val="en-CA"/>
    </w:rPr>
  </w:style>
  <w:style w:type="paragraph" w:customStyle="1" w:styleId="BVIfnrChar">
    <w:name w:val="BVI fnr Char"/>
    <w:aliases w:val=" BVI fnr Car Car Char,BVI fnr Car Char, BVI fnr Car Car Car Car Char Char,BVI fnr Car Car Char,BVI fnr Car Car Car Car Char, BVI fnr Car Char, BVI fnr Car Car Car Char, BVI fnr Car Car Car Car Car Char,BVI fnr Car Car Car Char"/>
    <w:basedOn w:val="Normal"/>
    <w:link w:val="FootnoteReference"/>
    <w:uiPriority w:val="99"/>
    <w:qFormat/>
    <w:rsid w:val="008328ED"/>
    <w:pPr>
      <w:spacing w:after="160" w:line="240" w:lineRule="exact"/>
      <w:jc w:val="left"/>
    </w:pPr>
    <w:rPr>
      <w:rFonts w:asciiTheme="minorHAnsi" w:eastAsiaTheme="minorEastAsia" w:hAnsiTheme="minorHAnsi" w:cstheme="minorBidi"/>
      <w:sz w:val="24"/>
      <w:szCs w:val="24"/>
      <w:vertAlign w:val="superscript"/>
    </w:rPr>
  </w:style>
  <w:style w:type="paragraph" w:customStyle="1" w:styleId="paragraph">
    <w:name w:val="paragraph"/>
    <w:basedOn w:val="Normal"/>
    <w:rsid w:val="008328ED"/>
    <w:pPr>
      <w:spacing w:before="100" w:beforeAutospacing="1" w:after="100" w:afterAutospacing="1"/>
      <w:jc w:val="left"/>
    </w:pPr>
    <w:rPr>
      <w:sz w:val="24"/>
      <w:lang w:val="en-US" w:eastAsia="zh-CN"/>
    </w:rPr>
  </w:style>
  <w:style w:type="paragraph" w:customStyle="1" w:styleId="AFCorNotNormal">
    <w:name w:val="AF_CorNotNormal"/>
    <w:basedOn w:val="Normal"/>
    <w:unhideWhenUsed/>
    <w:rsid w:val="008328ED"/>
  </w:style>
  <w:style w:type="paragraph" w:customStyle="1" w:styleId="AFCorNot12Bold">
    <w:name w:val="AF_CorNot12Bold"/>
    <w:basedOn w:val="AFCorNotNormal"/>
    <w:next w:val="AFCorNotNormal"/>
    <w:unhideWhenUsed/>
    <w:qFormat/>
    <w:rsid w:val="008328ED"/>
    <w:pPr>
      <w:jc w:val="left"/>
    </w:pPr>
    <w:rPr>
      <w:b/>
      <w:sz w:val="24"/>
    </w:rPr>
  </w:style>
  <w:style w:type="paragraph" w:customStyle="1" w:styleId="AFCorNotBold">
    <w:name w:val="AF_CorNotBold"/>
    <w:basedOn w:val="AFCorNotNormal"/>
    <w:next w:val="AFCorNotNormal"/>
    <w:unhideWhenUsed/>
    <w:qFormat/>
    <w:rsid w:val="008328ED"/>
    <w:rPr>
      <w:b/>
    </w:rPr>
  </w:style>
  <w:style w:type="character" w:customStyle="1" w:styleId="normaltextrun">
    <w:name w:val="normaltextrun"/>
    <w:basedOn w:val="DefaultParagraphFont"/>
    <w:rsid w:val="008328ED"/>
  </w:style>
  <w:style w:type="character" w:customStyle="1" w:styleId="eop">
    <w:name w:val="eop"/>
    <w:basedOn w:val="DefaultParagraphFont"/>
    <w:rsid w:val="008328ED"/>
  </w:style>
  <w:style w:type="paragraph" w:customStyle="1" w:styleId="CBD-Para">
    <w:name w:val="CBD-Para"/>
    <w:basedOn w:val="Normal"/>
    <w:link w:val="CBD-ParaCharChar"/>
    <w:uiPriority w:val="99"/>
    <w:rsid w:val="008328ED"/>
    <w:pPr>
      <w:suppressLineNumbers/>
      <w:tabs>
        <w:tab w:val="clear" w:pos="567"/>
        <w:tab w:val="clear" w:pos="1701"/>
        <w:tab w:val="clear" w:pos="2268"/>
      </w:tabs>
      <w:suppressAutoHyphens/>
      <w:spacing w:after="120"/>
      <w:ind w:left="567"/>
    </w:pPr>
    <w:rPr>
      <w:rFonts w:eastAsia="Times New Roman"/>
      <w:iCs/>
      <w:kern w:val="22"/>
    </w:rPr>
  </w:style>
  <w:style w:type="character" w:customStyle="1" w:styleId="CBD-ParaCharChar">
    <w:name w:val="CBD-Para Char Char"/>
    <w:link w:val="CBD-Para"/>
    <w:uiPriority w:val="99"/>
    <w:locked/>
    <w:rsid w:val="008328ED"/>
    <w:rPr>
      <w:rFonts w:ascii="Times New Roman" w:eastAsia="Times New Roman" w:hAnsi="Times New Roman" w:cs="Times New Roman"/>
      <w:iCs/>
      <w:kern w:val="22"/>
      <w:sz w:val="22"/>
      <w:szCs w:val="22"/>
      <w:lang w:val="en-GB"/>
    </w:rPr>
  </w:style>
  <w:style w:type="table" w:customStyle="1" w:styleId="TableGrid20">
    <w:name w:val="Table Grid2"/>
    <w:basedOn w:val="TableNormal"/>
    <w:next w:val="TableGrid"/>
    <w:uiPriority w:val="39"/>
    <w:rsid w:val="008328ED"/>
    <w:rPr>
      <w:rFonts w:eastAsia="DengXian"/>
      <w:kern w:val="2"/>
      <w:lang w:val="en-US" w:eastAsia="zh-CN"/>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cbd.int/decisions/cop?m=cop-15" TargetMode="External"/><Relationship Id="rId26" Type="http://schemas.openxmlformats.org/officeDocument/2006/relationships/hyperlink" Target="https://www.cbd.int/decisions/np-mop?m=np-mop-05" TargetMode="External"/><Relationship Id="rId39" Type="http://schemas.openxmlformats.org/officeDocument/2006/relationships/footer" Target="footer2.xml"/><Relationship Id="rId21" Type="http://schemas.openxmlformats.org/officeDocument/2006/relationships/hyperlink" Target="https://www.cbd.int/decisions/cop?m=cop-16" TargetMode="External"/><Relationship Id="rId34" Type="http://schemas.openxmlformats.org/officeDocument/2006/relationships/hyperlink" Target="https://www.cbd.int/decisions/cop?m=cop-16" TargetMode="External"/><Relationship Id="rId42"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ecisions/mop?m=cp-mop-10" TargetMode="External"/><Relationship Id="rId20" Type="http://schemas.openxmlformats.org/officeDocument/2006/relationships/hyperlink" Target="https://www.cbd.int/decisions/cop?m=cop-15" TargetMode="External"/><Relationship Id="rId29" Type="http://schemas.openxmlformats.org/officeDocument/2006/relationships/hyperlink" Target="https://www.cbd.int/decisions/cop/?m=cop-16" TargetMode="Externa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ocuments/CBD/SBSTTA/26/INF/19" TargetMode="External"/><Relationship Id="rId32" Type="http://schemas.openxmlformats.org/officeDocument/2006/relationships/hyperlink" Target="https://www.cbd.int/decisions/cop?m=cop-16" TargetMode="External"/><Relationship Id="rId37" Type="http://schemas.openxmlformats.org/officeDocument/2006/relationships/header" Target="header2.xm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hyperlink" Target="https://www.cbd.int/documents/CBD/COP/16/INF/3/REV1" TargetMode="External"/><Relationship Id="rId28" Type="http://schemas.openxmlformats.org/officeDocument/2006/relationships/hyperlink" Target="https://www.cbd.int/decisions/cop?m=cop-16" TargetMode="External"/><Relationship Id="rId36"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hyperlink" Target="https://www.cbd.int/decisions/cop?m=cop-15" TargetMode="External"/><Relationship Id="rId31"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ocuments/CBD/SBSTTA/26/INF/14" TargetMode="External"/><Relationship Id="rId27" Type="http://schemas.openxmlformats.org/officeDocument/2006/relationships/hyperlink" Target="https://www.cbd.int/decisions/cop?m=cop-16" TargetMode="External"/><Relationship Id="rId30" Type="http://schemas.openxmlformats.org/officeDocument/2006/relationships/hyperlink" Target="https://www.cbd.int/decisions/cop?m=cop-16" TargetMode="External"/><Relationship Id="rId35" Type="http://schemas.openxmlformats.org/officeDocument/2006/relationships/hyperlink" Target="https://www.cbd.int/doc/c/000a/f2e5/c6e86a004452129d18a6470f/cop-16-11-en.pdf" TargetMode="Externa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www.cbd.int/decisions/mop?m=cp-mop-10" TargetMode="External"/><Relationship Id="rId25" Type="http://schemas.openxmlformats.org/officeDocument/2006/relationships/hyperlink" Target="https://www.cbd.int/documents/CBD/COP/16/INF/4" TargetMode="External"/><Relationship Id="rId33" Type="http://schemas.openxmlformats.org/officeDocument/2006/relationships/hyperlink" Target="https://www.cbd.int/decisions/cop?m=cop-16" TargetMode="External"/><Relationship Id="rId38" Type="http://schemas.openxmlformats.org/officeDocument/2006/relationships/footer" Target="footer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id=12283" TargetMode="External"/><Relationship Id="rId2" Type="http://schemas.openxmlformats.org/officeDocument/2006/relationships/hyperlink" Target="https://www.cbd.int/decisions/?id=7183" TargetMode="External"/><Relationship Id="rId1" Type="http://schemas.openxmlformats.org/officeDocument/2006/relationships/hyperlink" Target="https://www.cbd.int/documents/CBD/SBI/6/1"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7363E6E76CB446EAD1C24CD9337824D"/>
        <w:category>
          <w:name w:val="General"/>
          <w:gallery w:val="placeholder"/>
        </w:category>
        <w:types>
          <w:type w:val="bbPlcHdr"/>
        </w:types>
        <w:behaviors>
          <w:behavior w:val="content"/>
        </w:behaviors>
        <w:guid w:val="{BB3024BE-7731-4168-88E6-13FD619633D8}"/>
      </w:docPartPr>
      <w:docPartBody>
        <w:p w:rsidR="00445A34" w:rsidRDefault="00445A34">
          <w:pPr>
            <w:pStyle w:val="87363E6E76CB446EAD1C24CD9337824D"/>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940CF"/>
    <w:rsid w:val="000D519F"/>
    <w:rsid w:val="001B364B"/>
    <w:rsid w:val="00445A34"/>
    <w:rsid w:val="00455AF2"/>
    <w:rsid w:val="004D6CF3"/>
    <w:rsid w:val="006559CA"/>
    <w:rsid w:val="006940CF"/>
    <w:rsid w:val="00914E02"/>
    <w:rsid w:val="0094749A"/>
    <w:rsid w:val="00B11571"/>
    <w:rsid w:val="00B15FB2"/>
    <w:rsid w:val="00B27D10"/>
    <w:rsid w:val="00D97FA5"/>
    <w:rsid w:val="00E527F9"/>
    <w:rsid w:val="00F45841"/>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559CA"/>
    <w:rPr>
      <w:color w:val="808080"/>
    </w:rPr>
  </w:style>
  <w:style w:type="paragraph" w:customStyle="1" w:styleId="87363E6E76CB446EAD1C24CD9337824D">
    <w:name w:val="87363E6E76CB446EAD1C24CD9337824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91f8ace11fb69fdaf2c6ad3544dfa48">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2090d878a5f7290b684f838b47639990"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4D3470AD-06F3-409C-8CAE-3601E14DA5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0</TotalTime>
  <Pages>18</Pages>
  <Words>7711</Words>
  <Characters>43954</Characters>
  <Application>Microsoft Office Word</Application>
  <DocSecurity>0</DocSecurity>
  <Lines>366</Lines>
  <Paragraphs>103</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51562</CharactersWithSpaces>
  <SharedDoc>false</SharedDoc>
  <HLinks>
    <vt:vector size="150" baseType="variant">
      <vt:variant>
        <vt:i4>1441810</vt:i4>
      </vt:variant>
      <vt:variant>
        <vt:i4>60</vt:i4>
      </vt:variant>
      <vt:variant>
        <vt:i4>0</vt:i4>
      </vt:variant>
      <vt:variant>
        <vt:i4>5</vt:i4>
      </vt:variant>
      <vt:variant>
        <vt:lpwstr>https://www.cbd.int/doc/c/000a/f2e5/c6e86a004452129d18a6470f/cop-16-11-en.pdf</vt:lpwstr>
      </vt:variant>
      <vt:variant>
        <vt:lpwstr/>
      </vt:variant>
      <vt:variant>
        <vt:i4>7864430</vt:i4>
      </vt:variant>
      <vt:variant>
        <vt:i4>57</vt:i4>
      </vt:variant>
      <vt:variant>
        <vt:i4>0</vt:i4>
      </vt:variant>
      <vt:variant>
        <vt:i4>5</vt:i4>
      </vt:variant>
      <vt:variant>
        <vt:lpwstr>https://www.cbd.int/decisions/cop?m=cop-16</vt:lpwstr>
      </vt:variant>
      <vt:variant>
        <vt:lpwstr/>
      </vt:variant>
      <vt:variant>
        <vt:i4>7864430</vt:i4>
      </vt:variant>
      <vt:variant>
        <vt:i4>54</vt:i4>
      </vt:variant>
      <vt:variant>
        <vt:i4>0</vt:i4>
      </vt:variant>
      <vt:variant>
        <vt:i4>5</vt:i4>
      </vt:variant>
      <vt:variant>
        <vt:lpwstr>https://www.cbd.int/decisions/cop?m=cop-16</vt:lpwstr>
      </vt:variant>
      <vt:variant>
        <vt:lpwstr/>
      </vt:variant>
      <vt:variant>
        <vt:i4>7864430</vt:i4>
      </vt:variant>
      <vt:variant>
        <vt:i4>51</vt:i4>
      </vt:variant>
      <vt:variant>
        <vt:i4>0</vt:i4>
      </vt:variant>
      <vt:variant>
        <vt:i4>5</vt:i4>
      </vt:variant>
      <vt:variant>
        <vt:lpwstr>https://www.cbd.int/decisions/cop?m=cop-16</vt:lpwstr>
      </vt:variant>
      <vt:variant>
        <vt:lpwstr/>
      </vt:variant>
      <vt:variant>
        <vt:i4>7864430</vt:i4>
      </vt:variant>
      <vt:variant>
        <vt:i4>48</vt:i4>
      </vt:variant>
      <vt:variant>
        <vt:i4>0</vt:i4>
      </vt:variant>
      <vt:variant>
        <vt:i4>5</vt:i4>
      </vt:variant>
      <vt:variant>
        <vt:lpwstr>https://www.cbd.int/decisions/cop?m=cop-16</vt:lpwstr>
      </vt:variant>
      <vt:variant>
        <vt:lpwstr/>
      </vt:variant>
      <vt:variant>
        <vt:i4>7864430</vt:i4>
      </vt:variant>
      <vt:variant>
        <vt:i4>45</vt:i4>
      </vt:variant>
      <vt:variant>
        <vt:i4>0</vt:i4>
      </vt:variant>
      <vt:variant>
        <vt:i4>5</vt:i4>
      </vt:variant>
      <vt:variant>
        <vt:lpwstr>https://www.cbd.int/decisions/cop?m=cop-16</vt:lpwstr>
      </vt:variant>
      <vt:variant>
        <vt:lpwstr/>
      </vt:variant>
      <vt:variant>
        <vt:i4>7209057</vt:i4>
      </vt:variant>
      <vt:variant>
        <vt:i4>42</vt:i4>
      </vt:variant>
      <vt:variant>
        <vt:i4>0</vt:i4>
      </vt:variant>
      <vt:variant>
        <vt:i4>5</vt:i4>
      </vt:variant>
      <vt:variant>
        <vt:lpwstr>https://www.cbd.int/decisions/cop/?m=cop-16</vt:lpwstr>
      </vt:variant>
      <vt:variant>
        <vt:lpwstr/>
      </vt:variant>
      <vt:variant>
        <vt:i4>7864430</vt:i4>
      </vt:variant>
      <vt:variant>
        <vt:i4>39</vt:i4>
      </vt:variant>
      <vt:variant>
        <vt:i4>0</vt:i4>
      </vt:variant>
      <vt:variant>
        <vt:i4>5</vt:i4>
      </vt:variant>
      <vt:variant>
        <vt:lpwstr>https://www.cbd.int/decisions/cop?m=cop-16</vt:lpwstr>
      </vt:variant>
      <vt:variant>
        <vt:lpwstr/>
      </vt:variant>
      <vt:variant>
        <vt:i4>7864430</vt:i4>
      </vt:variant>
      <vt:variant>
        <vt:i4>36</vt:i4>
      </vt:variant>
      <vt:variant>
        <vt:i4>0</vt:i4>
      </vt:variant>
      <vt:variant>
        <vt:i4>5</vt:i4>
      </vt:variant>
      <vt:variant>
        <vt:lpwstr>https://www.cbd.int/decisions/cop?m=cop-16</vt:lpwstr>
      </vt:variant>
      <vt:variant>
        <vt:lpwstr/>
      </vt:variant>
      <vt:variant>
        <vt:i4>5570625</vt:i4>
      </vt:variant>
      <vt:variant>
        <vt:i4>33</vt:i4>
      </vt:variant>
      <vt:variant>
        <vt:i4>0</vt:i4>
      </vt:variant>
      <vt:variant>
        <vt:i4>5</vt:i4>
      </vt:variant>
      <vt:variant>
        <vt:lpwstr>https://www.cbd.int/decisions/np-mop?m=np-mop-05</vt:lpwstr>
      </vt:variant>
      <vt:variant>
        <vt:lpwstr/>
      </vt:variant>
      <vt:variant>
        <vt:i4>6357094</vt:i4>
      </vt:variant>
      <vt:variant>
        <vt:i4>30</vt:i4>
      </vt:variant>
      <vt:variant>
        <vt:i4>0</vt:i4>
      </vt:variant>
      <vt:variant>
        <vt:i4>5</vt:i4>
      </vt:variant>
      <vt:variant>
        <vt:lpwstr>https://www.cbd.int/documents/CBD/COP/16/INF/4</vt:lpwstr>
      </vt:variant>
      <vt:variant>
        <vt:lpwstr/>
      </vt:variant>
      <vt:variant>
        <vt:i4>4063353</vt:i4>
      </vt:variant>
      <vt:variant>
        <vt:i4>27</vt:i4>
      </vt:variant>
      <vt:variant>
        <vt:i4>0</vt:i4>
      </vt:variant>
      <vt:variant>
        <vt:i4>5</vt:i4>
      </vt:variant>
      <vt:variant>
        <vt:lpwstr>https://www.cbd.int/documents/CBD/SBSTTA/26/INF/19</vt:lpwstr>
      </vt:variant>
      <vt:variant>
        <vt:lpwstr/>
      </vt:variant>
      <vt:variant>
        <vt:i4>6422572</vt:i4>
      </vt:variant>
      <vt:variant>
        <vt:i4>24</vt:i4>
      </vt:variant>
      <vt:variant>
        <vt:i4>0</vt:i4>
      </vt:variant>
      <vt:variant>
        <vt:i4>5</vt:i4>
      </vt:variant>
      <vt:variant>
        <vt:lpwstr>https://www.cbd.int/documents/CBD/COP/16/INF/3/REV1</vt:lpwstr>
      </vt:variant>
      <vt:variant>
        <vt:lpwstr/>
      </vt:variant>
      <vt:variant>
        <vt:i4>3342457</vt:i4>
      </vt:variant>
      <vt:variant>
        <vt:i4>21</vt:i4>
      </vt:variant>
      <vt:variant>
        <vt:i4>0</vt:i4>
      </vt:variant>
      <vt:variant>
        <vt:i4>5</vt:i4>
      </vt:variant>
      <vt:variant>
        <vt:lpwstr>https://www.cbd.int/documents/CBD/SBSTTA/26/INF/14</vt:lpwstr>
      </vt:variant>
      <vt:variant>
        <vt:lpwstr/>
      </vt:variant>
      <vt:variant>
        <vt:i4>7864430</vt:i4>
      </vt:variant>
      <vt:variant>
        <vt:i4>18</vt:i4>
      </vt:variant>
      <vt:variant>
        <vt:i4>0</vt:i4>
      </vt:variant>
      <vt:variant>
        <vt:i4>5</vt:i4>
      </vt:variant>
      <vt:variant>
        <vt:lpwstr>https://www.cbd.int/decisions/cop?m=cop-16</vt:lpwstr>
      </vt:variant>
      <vt:variant>
        <vt:lpwstr/>
      </vt:variant>
      <vt:variant>
        <vt:i4>8061038</vt:i4>
      </vt:variant>
      <vt:variant>
        <vt:i4>15</vt:i4>
      </vt:variant>
      <vt:variant>
        <vt:i4>0</vt:i4>
      </vt:variant>
      <vt:variant>
        <vt:i4>5</vt:i4>
      </vt:variant>
      <vt:variant>
        <vt:lpwstr>https://www.cbd.int/decisions/cop?m=cop-15</vt:lpwstr>
      </vt:variant>
      <vt:variant>
        <vt:lpwstr/>
      </vt:variant>
      <vt:variant>
        <vt:i4>8061038</vt:i4>
      </vt:variant>
      <vt:variant>
        <vt:i4>12</vt:i4>
      </vt:variant>
      <vt:variant>
        <vt:i4>0</vt:i4>
      </vt:variant>
      <vt:variant>
        <vt:i4>5</vt:i4>
      </vt:variant>
      <vt:variant>
        <vt:lpwstr>https://www.cbd.int/decisions/cop?m=cop-15</vt:lpwstr>
      </vt:variant>
      <vt:variant>
        <vt:lpwstr/>
      </vt:variant>
      <vt:variant>
        <vt:i4>8061038</vt:i4>
      </vt:variant>
      <vt:variant>
        <vt:i4>9</vt:i4>
      </vt:variant>
      <vt:variant>
        <vt:i4>0</vt:i4>
      </vt:variant>
      <vt:variant>
        <vt:i4>5</vt:i4>
      </vt:variant>
      <vt:variant>
        <vt:lpwstr>https://www.cbd.int/decisions/cop?m=cop-15</vt:lpwstr>
      </vt:variant>
      <vt:variant>
        <vt:lpwstr/>
      </vt:variant>
      <vt:variant>
        <vt:i4>5242958</vt:i4>
      </vt:variant>
      <vt:variant>
        <vt:i4>6</vt:i4>
      </vt:variant>
      <vt:variant>
        <vt:i4>0</vt:i4>
      </vt:variant>
      <vt:variant>
        <vt:i4>5</vt:i4>
      </vt:variant>
      <vt:variant>
        <vt:lpwstr>https://www.cbd.int/decisions/mop?m=cp-mop-10</vt:lpwstr>
      </vt:variant>
      <vt:variant>
        <vt:lpwstr/>
      </vt:variant>
      <vt:variant>
        <vt:i4>5242958</vt:i4>
      </vt:variant>
      <vt:variant>
        <vt:i4>3</vt:i4>
      </vt:variant>
      <vt:variant>
        <vt:i4>0</vt:i4>
      </vt:variant>
      <vt:variant>
        <vt:i4>5</vt:i4>
      </vt:variant>
      <vt:variant>
        <vt:lpwstr>https://www.cbd.int/decisions/mop?m=cp-mop-10</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4128874</vt:i4>
      </vt:variant>
      <vt:variant>
        <vt:i4>6</vt:i4>
      </vt:variant>
      <vt:variant>
        <vt:i4>0</vt:i4>
      </vt:variant>
      <vt:variant>
        <vt:i4>5</vt:i4>
      </vt:variant>
      <vt:variant>
        <vt:lpwstr>https://www.cbd.int/decisions/?id=12283</vt:lpwstr>
      </vt:variant>
      <vt:variant>
        <vt:lpwstr/>
      </vt:variant>
      <vt:variant>
        <vt:i4>3604582</vt:i4>
      </vt:variant>
      <vt:variant>
        <vt:i4>3</vt:i4>
      </vt:variant>
      <vt:variant>
        <vt:i4>0</vt:i4>
      </vt:variant>
      <vt:variant>
        <vt:i4>5</vt:i4>
      </vt:variant>
      <vt:variant>
        <vt:lpwstr>https://www.cbd.int/decisions/?id=7183</vt:lpwstr>
      </vt:variant>
      <vt:variant>
        <vt:lpwstr/>
      </vt:variant>
      <vt:variant>
        <vt:i4>5111814</vt:i4>
      </vt:variant>
      <vt:variant>
        <vt:i4>0</vt:i4>
      </vt:variant>
      <vt:variant>
        <vt:i4>0</vt:i4>
      </vt:variant>
      <vt:variant>
        <vt:i4>5</vt:i4>
      </vt:variant>
      <vt:variant>
        <vt:lpwstr>https://www.cbd.int/documents/CBD/SBI/6/1</vt:lpwstr>
      </vt:variant>
      <vt:variant>
        <vt:lpwstr/>
      </vt:variant>
      <vt:variant>
        <vt:i4>6357044</vt:i4>
      </vt:variant>
      <vt:variant>
        <vt:i4>0</vt:i4>
      </vt:variant>
      <vt:variant>
        <vt:i4>0</vt:i4>
      </vt:variant>
      <vt:variant>
        <vt:i4>5</vt:i4>
      </vt:variant>
      <vt:variant>
        <vt:lpwstr>https://www.un.org/dgacm/en/content/editorial-manual/quotations</vt:lpwstr>
      </vt:variant>
      <vt:variant>
        <vt:lpwstr>Omissions</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Updated guidance relevant to the regional and subregional technical and scientific cooperation support centres in the development of their workplans</dc:title>
  <dc:subject>CBD/SBI/6/INF/3</dc:subject>
  <dc:creator>Veronique Lefebvre</dc:creator>
  <cp:keywords>Convention on Biological Diversity</cp:keywords>
  <cp:lastModifiedBy>Laurent Gauthier</cp:lastModifiedBy>
  <cp:revision>3</cp:revision>
  <cp:lastPrinted>2020-01-21T19:56:00Z</cp:lastPrinted>
  <dcterms:created xsi:type="dcterms:W3CDTF">2026-01-06T18:56:00Z</dcterms:created>
  <dcterms:modified xsi:type="dcterms:W3CDTF">2026-01-06T18:56:00Z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Order">
    <vt:r8>1049300</vt:r8>
  </property>
  <property fmtid="{D5CDD505-2E9C-101B-9397-08002B2CF9AE}" pid="11" name="xd_Signature">
    <vt:bool>false</vt:bool>
  </property>
  <property fmtid="{D5CDD505-2E9C-101B-9397-08002B2CF9AE}" pid="12" name="xd_ProgID">
    <vt:lpwstr/>
  </property>
  <property fmtid="{D5CDD505-2E9C-101B-9397-08002B2CF9AE}" pid="13" name="ComplianceAssetId">
    <vt:lpwstr/>
  </property>
  <property fmtid="{D5CDD505-2E9C-101B-9397-08002B2CF9AE}" pid="14" name="TemplateUrl">
    <vt:lpwstr/>
  </property>
  <property fmtid="{D5CDD505-2E9C-101B-9397-08002B2CF9AE}" pid="15" name="_ExtendedDescription">
    <vt:lpwstr/>
  </property>
  <property fmtid="{D5CDD505-2E9C-101B-9397-08002B2CF9AE}" pid="16" name="TriggerFlowInfo">
    <vt:lpwstr/>
  </property>
</Properties>
</file>