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3E2C40" w14:paraId="700CFB8E" w14:textId="77777777" w:rsidTr="008A1499">
        <w:trPr>
          <w:trHeight w:val="850"/>
        </w:trPr>
        <w:tc>
          <w:tcPr>
            <w:tcW w:w="975" w:type="dxa"/>
            <w:vAlign w:val="bottom"/>
          </w:tcPr>
          <w:p w14:paraId="25B8A47D" w14:textId="305A0517" w:rsidR="008A1499" w:rsidRPr="003E2C40" w:rsidRDefault="00F37F8A" w:rsidP="008A1499">
            <w:pPr>
              <w:pStyle w:val="AASmallLogo"/>
            </w:pPr>
            <w:r>
              <w:t xml:space="preserve"> </w:t>
            </w:r>
            <w:r w:rsidR="008A1499" w:rsidRPr="003E2C40">
              <w:rPr>
                <w:noProof/>
              </w:rPr>
              <w:drawing>
                <wp:inline distT="0" distB="0" distL="0" distR="0" wp14:anchorId="6B2BEBE4" wp14:editId="0F056D4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008A1499" w:rsidRPr="003E2C40">
              <w:t xml:space="preserve"> </w:t>
            </w:r>
          </w:p>
          <w:p w14:paraId="378B0715" w14:textId="77777777" w:rsidR="008A1499" w:rsidRPr="003E2C40" w:rsidRDefault="008A1499" w:rsidP="008A1499">
            <w:pPr>
              <w:pStyle w:val="AASmallLogo"/>
            </w:pPr>
          </w:p>
        </w:tc>
        <w:tc>
          <w:tcPr>
            <w:tcW w:w="1434" w:type="dxa"/>
            <w:noWrap/>
            <w:vAlign w:val="bottom"/>
          </w:tcPr>
          <w:p w14:paraId="6B9B88E4" w14:textId="77777777" w:rsidR="008A1499" w:rsidRPr="003E2C40" w:rsidRDefault="008A1499" w:rsidP="008A1499">
            <w:pPr>
              <w:pStyle w:val="AASmallLogo"/>
            </w:pPr>
            <w:r w:rsidRPr="003E2C40">
              <w:rPr>
                <w:noProof/>
              </w:rPr>
              <w:drawing>
                <wp:inline distT="0" distB="0" distL="0" distR="0" wp14:anchorId="5E3D5850" wp14:editId="7271DF02">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3E2C40">
              <w:t xml:space="preserve"> </w:t>
            </w:r>
          </w:p>
          <w:p w14:paraId="48DF91FB" w14:textId="77777777" w:rsidR="008A1499" w:rsidRPr="003E2C40" w:rsidRDefault="008A1499" w:rsidP="008A1499">
            <w:pPr>
              <w:pStyle w:val="AASmallLogo"/>
            </w:pPr>
          </w:p>
        </w:tc>
        <w:tc>
          <w:tcPr>
            <w:tcW w:w="8073" w:type="dxa"/>
            <w:vAlign w:val="bottom"/>
          </w:tcPr>
          <w:p w14:paraId="43F02D77" w14:textId="48D6EC3E" w:rsidR="008A1499" w:rsidRPr="003E2C40" w:rsidRDefault="008A1499" w:rsidP="00B12247">
            <w:pPr>
              <w:pStyle w:val="ABSymbol"/>
            </w:pPr>
            <w:r w:rsidRPr="003E2C40">
              <w:rPr>
                <w:sz w:val="40"/>
              </w:rPr>
              <w:t>CBD</w:t>
            </w:r>
            <w:r w:rsidRPr="003E2C40">
              <w:t>/</w:t>
            </w:r>
            <w:r w:rsidR="00C4348A" w:rsidRPr="003E2C40">
              <w:t>SBI</w:t>
            </w:r>
            <w:r w:rsidRPr="003E2C40">
              <w:t>/</w:t>
            </w:r>
            <w:r w:rsidR="00FB6391" w:rsidRPr="003E2C40">
              <w:t>7</w:t>
            </w:r>
            <w:r w:rsidR="00AB238C" w:rsidRPr="003E2C40">
              <w:t>/11</w:t>
            </w:r>
          </w:p>
        </w:tc>
      </w:tr>
    </w:tbl>
    <w:p w14:paraId="3D1B61CF" w14:textId="77777777" w:rsidR="008A1499" w:rsidRPr="003E2C40"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E2C40" w14:paraId="77C8F6BD" w14:textId="77777777" w:rsidTr="008A1499">
        <w:trPr>
          <w:trHeight w:val="1814"/>
        </w:trPr>
        <w:tc>
          <w:tcPr>
            <w:tcW w:w="7370" w:type="dxa"/>
          </w:tcPr>
          <w:p w14:paraId="5E841957" w14:textId="77777777" w:rsidR="008A1499" w:rsidRPr="003E2C40" w:rsidRDefault="008A1499" w:rsidP="008A1499">
            <w:pPr>
              <w:pStyle w:val="ACLargeLogo"/>
            </w:pPr>
            <w:r w:rsidRPr="003E2C40">
              <w:rPr>
                <w:noProof/>
              </w:rPr>
              <w:drawing>
                <wp:inline distT="0" distB="0" distL="0" distR="0" wp14:anchorId="158549CA" wp14:editId="356C79D0">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3E2C40">
              <w:t xml:space="preserve"> </w:t>
            </w:r>
          </w:p>
          <w:p w14:paraId="0CCD01F7" w14:textId="77777777" w:rsidR="008A1499" w:rsidRPr="003E2C40" w:rsidRDefault="008A1499" w:rsidP="008A1499">
            <w:pPr>
              <w:pStyle w:val="ACLargeLogo"/>
            </w:pPr>
          </w:p>
        </w:tc>
        <w:tc>
          <w:tcPr>
            <w:tcW w:w="3112" w:type="dxa"/>
          </w:tcPr>
          <w:p w14:paraId="2FD10EAA" w14:textId="77777777" w:rsidR="008A1499" w:rsidRPr="003E2C40" w:rsidRDefault="008A1499" w:rsidP="008A1499">
            <w:pPr>
              <w:pStyle w:val="AEDistrNormal"/>
            </w:pPr>
            <w:r w:rsidRPr="003E2C40">
              <w:t xml:space="preserve">Distr.: General </w:t>
            </w:r>
          </w:p>
          <w:p w14:paraId="022C5080" w14:textId="7831E5C1" w:rsidR="008A1499" w:rsidRPr="003E2C40" w:rsidRDefault="00817CAF" w:rsidP="008A1499">
            <w:pPr>
              <w:pStyle w:val="AEDistrNormal"/>
            </w:pPr>
            <w:r w:rsidRPr="003E2C40">
              <w:t>18 June 2026</w:t>
            </w:r>
          </w:p>
          <w:p w14:paraId="7918EF93" w14:textId="77777777" w:rsidR="008A1499" w:rsidRPr="003E2C40" w:rsidRDefault="008A1499" w:rsidP="008A1499">
            <w:pPr>
              <w:pStyle w:val="AEDistrNormal6pt"/>
            </w:pPr>
            <w:r w:rsidRPr="003E2C40">
              <w:t xml:space="preserve">Original: English </w:t>
            </w:r>
          </w:p>
          <w:p w14:paraId="4CABD9A2" w14:textId="77777777" w:rsidR="008A1499" w:rsidRPr="003E2C40" w:rsidRDefault="008A1499" w:rsidP="008A1499">
            <w:pPr>
              <w:pStyle w:val="AEDistrNormal6pt"/>
            </w:pPr>
          </w:p>
        </w:tc>
      </w:tr>
    </w:tbl>
    <w:p w14:paraId="73AE9729" w14:textId="77777777" w:rsidR="008A1499" w:rsidRPr="003E2C40"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E2C40" w14:paraId="49BE74D1" w14:textId="77777777" w:rsidTr="008A1499">
        <w:trPr>
          <w:trHeight w:val="57"/>
        </w:trPr>
        <w:tc>
          <w:tcPr>
            <w:tcW w:w="6094" w:type="dxa"/>
          </w:tcPr>
          <w:p w14:paraId="0BE9EC52" w14:textId="77777777" w:rsidR="008A1499" w:rsidRPr="003E2C40" w:rsidRDefault="00C4348A" w:rsidP="008A1499">
            <w:pPr>
              <w:pStyle w:val="AFCorN12Bold"/>
            </w:pPr>
            <w:r w:rsidRPr="003E2C40">
              <w:t>Subsidiary Body on Implementation</w:t>
            </w:r>
            <w:r w:rsidR="008A1499" w:rsidRPr="003E2C40">
              <w:t xml:space="preserve"> </w:t>
            </w:r>
          </w:p>
          <w:p w14:paraId="281BB2F9" w14:textId="77777777" w:rsidR="008A1499" w:rsidRPr="003E2C40" w:rsidRDefault="00FB6391" w:rsidP="008A1499">
            <w:pPr>
              <w:pStyle w:val="AFCorNBold"/>
            </w:pPr>
            <w:r w:rsidRPr="003E2C40">
              <w:t>Seventh</w:t>
            </w:r>
            <w:r w:rsidR="008A1499" w:rsidRPr="003E2C40">
              <w:t xml:space="preserve"> meeting </w:t>
            </w:r>
          </w:p>
          <w:p w14:paraId="49ADC23D" w14:textId="77777777" w:rsidR="008A1499" w:rsidRPr="003E2C40" w:rsidRDefault="00FB6391" w:rsidP="008A1499">
            <w:pPr>
              <w:pStyle w:val="AFCorNNormal"/>
            </w:pPr>
            <w:r w:rsidRPr="003E2C40">
              <w:t>Nairobi</w:t>
            </w:r>
            <w:r w:rsidR="008A1499" w:rsidRPr="003E2C40">
              <w:t xml:space="preserve">, </w:t>
            </w:r>
            <w:r w:rsidRPr="003E2C40">
              <w:rPr>
                <w:snapToGrid w:val="0"/>
                <w:kern w:val="22"/>
              </w:rPr>
              <w:t>4</w:t>
            </w:r>
            <w:r w:rsidR="008A1499" w:rsidRPr="003E2C40">
              <w:rPr>
                <w:snapToGrid w:val="0"/>
                <w:kern w:val="22"/>
              </w:rPr>
              <w:t>–</w:t>
            </w:r>
            <w:r w:rsidR="00C4348A" w:rsidRPr="003E2C40">
              <w:rPr>
                <w:snapToGrid w:val="0"/>
                <w:kern w:val="22"/>
              </w:rPr>
              <w:t>1</w:t>
            </w:r>
            <w:r w:rsidRPr="003E2C40">
              <w:rPr>
                <w:snapToGrid w:val="0"/>
                <w:kern w:val="22"/>
              </w:rPr>
              <w:t>2</w:t>
            </w:r>
            <w:r w:rsidR="008A1499" w:rsidRPr="003E2C40">
              <w:rPr>
                <w:snapToGrid w:val="0"/>
                <w:kern w:val="22"/>
              </w:rPr>
              <w:t xml:space="preserve"> </w:t>
            </w:r>
            <w:r w:rsidRPr="003E2C40">
              <w:rPr>
                <w:snapToGrid w:val="0"/>
                <w:kern w:val="22"/>
              </w:rPr>
              <w:t>August</w:t>
            </w:r>
            <w:r w:rsidR="008A1499" w:rsidRPr="003E2C40">
              <w:rPr>
                <w:snapToGrid w:val="0"/>
                <w:kern w:val="22"/>
              </w:rPr>
              <w:t xml:space="preserve"> </w:t>
            </w:r>
            <w:r w:rsidR="00C4348A" w:rsidRPr="003E2C40">
              <w:rPr>
                <w:snapToGrid w:val="0"/>
                <w:kern w:val="22"/>
              </w:rPr>
              <w:t>2026</w:t>
            </w:r>
          </w:p>
          <w:p w14:paraId="2A017873" w14:textId="115AF6DF" w:rsidR="008A1499" w:rsidRPr="003E2C40" w:rsidRDefault="008A1499" w:rsidP="008A1499">
            <w:pPr>
              <w:pStyle w:val="AFCorNNormal"/>
            </w:pPr>
            <w:r w:rsidRPr="003E2C40">
              <w:t xml:space="preserve">Item </w:t>
            </w:r>
            <w:r w:rsidR="00AB238C" w:rsidRPr="003E2C40">
              <w:t xml:space="preserve">11 </w:t>
            </w:r>
            <w:r w:rsidRPr="003E2C40">
              <w:t>of the provisional agenda</w:t>
            </w:r>
            <w:r w:rsidR="005B24CD" w:rsidRPr="003E2C40">
              <w:rPr>
                <w:rStyle w:val="FootnoteReference"/>
              </w:rPr>
              <w:footnoteReference w:customMarkFollows="1" w:id="1"/>
              <w:t>*</w:t>
            </w:r>
            <w:r w:rsidR="00817CAF" w:rsidRPr="003E2C40">
              <w:t xml:space="preserve"> </w:t>
            </w:r>
          </w:p>
          <w:p w14:paraId="1576A8E6" w14:textId="72F9AF96" w:rsidR="008A1499" w:rsidRPr="003E2C40" w:rsidRDefault="00CA510D" w:rsidP="00CA510D">
            <w:pPr>
              <w:pStyle w:val="AFCorNBold"/>
            </w:pPr>
            <w:r w:rsidRPr="003E2C40">
              <w:t xml:space="preserve">Clearing-house mechanism and </w:t>
            </w:r>
            <w:r w:rsidR="00233431">
              <w:br/>
            </w:r>
            <w:r w:rsidRPr="003E2C40">
              <w:t xml:space="preserve">knowledge management </w:t>
            </w:r>
          </w:p>
        </w:tc>
        <w:tc>
          <w:tcPr>
            <w:tcW w:w="4388" w:type="dxa"/>
          </w:tcPr>
          <w:p w14:paraId="043A4039" w14:textId="77777777" w:rsidR="008A1499" w:rsidRPr="003E2C40" w:rsidRDefault="008A1499" w:rsidP="008A1499">
            <w:pPr>
              <w:pStyle w:val="CBDNormal"/>
              <w:jc w:val="left"/>
            </w:pPr>
          </w:p>
        </w:tc>
      </w:tr>
    </w:tbl>
    <w:p w14:paraId="2A9452EA" w14:textId="6FD1F6C4" w:rsidR="00C9161D" w:rsidRPr="003E2C40" w:rsidRDefault="00000000" w:rsidP="00817CAF">
      <w:pPr>
        <w:pStyle w:val="CBDTitle"/>
      </w:pPr>
      <w:sdt>
        <w:sdtPr>
          <w:alias w:val="Title"/>
          <w:tag w:val=""/>
          <w:id w:val="772832786"/>
          <w:placeholder>
            <w:docPart w:val="A4D13659B84842F295D7B5522AA03530"/>
          </w:placeholder>
          <w:dataBinding w:prefixMappings="xmlns:ns0='http://purl.org/dc/elements/1.1/' xmlns:ns1='http://schemas.openxmlformats.org/package/2006/metadata/core-properties' " w:xpath="/ns1:coreProperties[1]/ns0:title[1]" w:storeItemID="{6C3C8BC8-F283-45AE-878A-BAB7291924A1}"/>
          <w:text/>
        </w:sdtPr>
        <w:sdtContent>
          <w:r w:rsidR="00817CAF" w:rsidRPr="003E2C40">
            <w:t>Progress report on the implementation of the knowledge management strategy</w:t>
          </w:r>
        </w:sdtContent>
      </w:sdt>
      <w:r w:rsidR="005B24CD" w:rsidRPr="003E2C40">
        <w:rPr>
          <w:rStyle w:val="FootnoteReference"/>
        </w:rPr>
        <w:footnoteReference w:customMarkFollows="1" w:id="2"/>
        <w:t>**</w:t>
      </w:r>
    </w:p>
    <w:p w14:paraId="173D9E72" w14:textId="77777777" w:rsidR="00F6586C" w:rsidRPr="003E2C40" w:rsidRDefault="0030169D" w:rsidP="00A111D1">
      <w:pPr>
        <w:pStyle w:val="CBDSubTitle"/>
      </w:pPr>
      <w:r w:rsidRPr="003E2C40">
        <w:t xml:space="preserve">Note by the </w:t>
      </w:r>
      <w:r w:rsidR="007E0F8A" w:rsidRPr="003E2C40">
        <w:t>Secretariat</w:t>
      </w:r>
    </w:p>
    <w:p w14:paraId="31F4412C" w14:textId="7179FD3B" w:rsidR="00C9161D" w:rsidRPr="003E2C40" w:rsidRDefault="00B06660" w:rsidP="00473B21">
      <w:pPr>
        <w:pStyle w:val="CBDH1"/>
      </w:pPr>
      <w:r>
        <w:t>I.</w:t>
      </w:r>
      <w:r>
        <w:tab/>
      </w:r>
      <w:r w:rsidR="008338EC" w:rsidRPr="003E2C40">
        <w:t>Background</w:t>
      </w:r>
    </w:p>
    <w:p w14:paraId="2E2E2E1A" w14:textId="13B1CBCB" w:rsidR="001633D0" w:rsidRDefault="00D97E47" w:rsidP="00B96AF0">
      <w:pPr>
        <w:pStyle w:val="CBDNormalNumber"/>
        <w:tabs>
          <w:tab w:val="clear" w:pos="567"/>
        </w:tabs>
      </w:pPr>
      <w:r>
        <w:t>By</w:t>
      </w:r>
      <w:r w:rsidRPr="003E2C40">
        <w:t xml:space="preserve"> </w:t>
      </w:r>
      <w:r>
        <w:t xml:space="preserve">its </w:t>
      </w:r>
      <w:r w:rsidR="001633D0" w:rsidRPr="003E2C40">
        <w:t>decision</w:t>
      </w:r>
      <w:r w:rsidR="0021197D" w:rsidRPr="003E2C40">
        <w:t>s</w:t>
      </w:r>
      <w:r w:rsidR="001633D0" w:rsidRPr="003E2C40">
        <w:t xml:space="preserve"> </w:t>
      </w:r>
      <w:hyperlink r:id="rId15" w:history="1">
        <w:r w:rsidR="005437EC" w:rsidRPr="003E2C40">
          <w:rPr>
            <w:rStyle w:val="Hyperlink"/>
          </w:rPr>
          <w:t>16/9</w:t>
        </w:r>
        <w:r w:rsidR="00D725D3">
          <w:rPr>
            <w:rStyle w:val="Hyperlink"/>
          </w:rPr>
          <w:t> </w:t>
        </w:r>
        <w:r w:rsidR="005437EC" w:rsidRPr="003E2C40">
          <w:rPr>
            <w:rStyle w:val="Hyperlink"/>
          </w:rPr>
          <w:t>A and B</w:t>
        </w:r>
      </w:hyperlink>
      <w:r w:rsidR="001633D0" w:rsidRPr="003E2C40">
        <w:t>, the</w:t>
      </w:r>
      <w:r w:rsidR="001633D0">
        <w:t xml:space="preserve"> Conference of the Parties </w:t>
      </w:r>
      <w:r>
        <w:t xml:space="preserve">to the Convention on Biological Diversity </w:t>
      </w:r>
      <w:r w:rsidR="001633D0">
        <w:t>adopted the programme of work for the clearing-house mechanism for the period 2024</w:t>
      </w:r>
      <w:r w:rsidR="00D725D3">
        <w:noBreakHyphen/>
      </w:r>
      <w:r w:rsidR="001633D0">
        <w:t>2030 and the knowledge management strategy</w:t>
      </w:r>
      <w:r w:rsidR="00AD17EE" w:rsidRPr="00AD17EE">
        <w:t xml:space="preserve"> to support the implementation of the Kunming-Montreal Global Biodiversity Framework</w:t>
      </w:r>
      <w:r w:rsidR="006045FF">
        <w:t>, respectively</w:t>
      </w:r>
      <w:r w:rsidR="0090077E">
        <w:t>.</w:t>
      </w:r>
      <w:r w:rsidR="00D33C73">
        <w:t xml:space="preserve"> </w:t>
      </w:r>
      <w:r w:rsidR="0090077E">
        <w:t>I</w:t>
      </w:r>
      <w:r w:rsidR="00D33C73">
        <w:t xml:space="preserve">n the latter decision, </w:t>
      </w:r>
      <w:r w:rsidR="0090077E">
        <w:t xml:space="preserve">it </w:t>
      </w:r>
      <w:r w:rsidR="00D33C73">
        <w:t>requested</w:t>
      </w:r>
      <w:r w:rsidR="00671DA5">
        <w:t xml:space="preserve"> </w:t>
      </w:r>
      <w:r w:rsidR="001633D0">
        <w:t xml:space="preserve">the Executive Secretary to provide </w:t>
      </w:r>
      <w:r w:rsidR="00CB258D">
        <w:t xml:space="preserve">a </w:t>
      </w:r>
      <w:r w:rsidR="001633D0">
        <w:t xml:space="preserve">progress </w:t>
      </w:r>
      <w:r w:rsidR="00ED5133">
        <w:t>report o</w:t>
      </w:r>
      <w:r w:rsidR="001633D0">
        <w:t xml:space="preserve">n the implementation of the knowledge management strategy </w:t>
      </w:r>
      <w:r w:rsidR="00CB258D">
        <w:t xml:space="preserve">to </w:t>
      </w:r>
      <w:r w:rsidR="001633D0">
        <w:t>the Subsidiary Body and the Conference of the Parties</w:t>
      </w:r>
      <w:r w:rsidR="00ED5133">
        <w:t>.</w:t>
      </w:r>
      <w:r w:rsidR="001633D0">
        <w:t xml:space="preserve"> </w:t>
      </w:r>
      <w:r w:rsidR="007E560F">
        <w:t xml:space="preserve">In the former decision, </w:t>
      </w:r>
      <w:r w:rsidR="00DA7BE9">
        <w:t xml:space="preserve">it also requested </w:t>
      </w:r>
      <w:r w:rsidR="007E560F">
        <w:t>t</w:t>
      </w:r>
      <w:r w:rsidR="001633D0">
        <w:t xml:space="preserve">he Executive Secretary to </w:t>
      </w:r>
      <w:r w:rsidR="00B04B63">
        <w:t xml:space="preserve">facilitate the </w:t>
      </w:r>
      <w:r w:rsidR="001633D0">
        <w:t>implement</w:t>
      </w:r>
      <w:r w:rsidR="00B04B63">
        <w:t>ation of</w:t>
      </w:r>
      <w:r w:rsidR="001633D0">
        <w:t xml:space="preserve"> </w:t>
      </w:r>
      <w:r w:rsidR="001254E1">
        <w:t xml:space="preserve">the </w:t>
      </w:r>
      <w:r w:rsidR="001633D0">
        <w:t>programme of work</w:t>
      </w:r>
      <w:r w:rsidR="00DA7BE9">
        <w:t>,</w:t>
      </w:r>
      <w:r w:rsidR="001633D0">
        <w:t xml:space="preserve"> </w:t>
      </w:r>
      <w:r w:rsidR="007E560F">
        <w:t xml:space="preserve">with </w:t>
      </w:r>
      <w:r w:rsidR="001633D0">
        <w:t>the guidance of the Informal Advisory Group on Technical and Scientific Cooperation.</w:t>
      </w:r>
    </w:p>
    <w:p w14:paraId="193DBD81" w14:textId="60301A70" w:rsidR="001633D0" w:rsidRPr="003E2C40" w:rsidRDefault="001633D0" w:rsidP="00B96AF0">
      <w:pPr>
        <w:pStyle w:val="CBDNormalNumber"/>
        <w:tabs>
          <w:tab w:val="clear" w:pos="567"/>
        </w:tabs>
      </w:pPr>
      <w:r>
        <w:t xml:space="preserve">The Secretariat provided an update on progress in the implementation of the programme of work </w:t>
      </w:r>
      <w:r w:rsidR="004B560E">
        <w:t xml:space="preserve">for </w:t>
      </w:r>
      <w:r>
        <w:t xml:space="preserve">the clearing-house mechanism and the knowledge management strategy to the Informal Advisory Group </w:t>
      </w:r>
      <w:r w:rsidR="008A2FDD">
        <w:t xml:space="preserve">at </w:t>
      </w:r>
      <w:r>
        <w:t xml:space="preserve">its sixth meeting, held from 27 to 29 April 2026, </w:t>
      </w:r>
      <w:r w:rsidR="0013306D">
        <w:t xml:space="preserve">to seek </w:t>
      </w:r>
      <w:r w:rsidR="00200AC5">
        <w:t>its</w:t>
      </w:r>
      <w:r>
        <w:t xml:space="preserve"> views and feedback. </w:t>
      </w:r>
      <w:r w:rsidR="00A67DC0">
        <w:t>In a</w:t>
      </w:r>
      <w:r>
        <w:t xml:space="preserve">ddition, an online discussion </w:t>
      </w:r>
      <w:r w:rsidRPr="003E2C40">
        <w:t>forum was set</w:t>
      </w:r>
      <w:r w:rsidR="00616116" w:rsidRPr="003E2C40">
        <w:t xml:space="preserve"> </w:t>
      </w:r>
      <w:r w:rsidRPr="003E2C40">
        <w:t xml:space="preserve">up for the </w:t>
      </w:r>
      <w:r w:rsidR="0013306D">
        <w:t xml:space="preserve">Group </w:t>
      </w:r>
      <w:r w:rsidRPr="003E2C40">
        <w:t>members to provide further guidance on the progress report.</w:t>
      </w:r>
      <w:r w:rsidR="00CB62BD" w:rsidRPr="003E2C40">
        <w:rPr>
          <w:rStyle w:val="FootnoteReference"/>
        </w:rPr>
        <w:footnoteReference w:id="3"/>
      </w:r>
      <w:r w:rsidRPr="003E2C40">
        <w:t xml:space="preserve"> </w:t>
      </w:r>
      <w:r w:rsidR="006B1C41">
        <w:t xml:space="preserve">Further to </w:t>
      </w:r>
      <w:r w:rsidRPr="003E2C40">
        <w:t>the feedback received</w:t>
      </w:r>
      <w:r w:rsidR="006B1C41">
        <w:t>,</w:t>
      </w:r>
      <w:r w:rsidRPr="003E2C40">
        <w:t xml:space="preserve"> the Secretariat updated the progress report, which is available </w:t>
      </w:r>
      <w:r w:rsidR="00BA0AF9">
        <w:t xml:space="preserve">as </w:t>
      </w:r>
      <w:r w:rsidRPr="003E2C40">
        <w:t>information document</w:t>
      </w:r>
      <w:r w:rsidR="00BA0AF9" w:rsidRPr="00BA0AF9">
        <w:rPr>
          <w:lang w:val="en-AU"/>
        </w:rPr>
        <w:t xml:space="preserve"> </w:t>
      </w:r>
      <w:r w:rsidR="00BA0AF9" w:rsidRPr="00040ACC">
        <w:rPr>
          <w:lang w:val="en-AU"/>
        </w:rPr>
        <w:t>CBD/SBI/7/INF/12</w:t>
      </w:r>
      <w:r w:rsidR="00671DA5" w:rsidRPr="003E2C40">
        <w:t>.</w:t>
      </w:r>
    </w:p>
    <w:p w14:paraId="6C803757" w14:textId="663C220C" w:rsidR="000F78FC" w:rsidRPr="003E2C40" w:rsidRDefault="001633D0" w:rsidP="00B96AF0">
      <w:pPr>
        <w:pStyle w:val="CBDNormalNumber"/>
        <w:tabs>
          <w:tab w:val="clear" w:pos="567"/>
        </w:tabs>
      </w:pPr>
      <w:r w:rsidRPr="003E2C40">
        <w:t xml:space="preserve">The present document provides a brief </w:t>
      </w:r>
      <w:r w:rsidR="002E2A53" w:rsidRPr="003E2C40">
        <w:t>update</w:t>
      </w:r>
      <w:r w:rsidRPr="003E2C40">
        <w:t xml:space="preserve"> </w:t>
      </w:r>
      <w:r w:rsidR="002E2A53" w:rsidRPr="003E2C40">
        <w:t>to</w:t>
      </w:r>
      <w:r w:rsidRPr="003E2C40">
        <w:t xml:space="preserve"> the progress and includes a draft recommendation for consideration of the Subsidiary Body on Implementation at its seventh meeting for adoption by the Conference of Parties at its seventeenth meeting. </w:t>
      </w:r>
    </w:p>
    <w:p w14:paraId="07228F40" w14:textId="30731354" w:rsidR="00732B5E" w:rsidRPr="003E2C40" w:rsidRDefault="00B06660" w:rsidP="00473B21">
      <w:pPr>
        <w:pStyle w:val="CBDH1"/>
      </w:pPr>
      <w:r>
        <w:t>II.</w:t>
      </w:r>
      <w:r>
        <w:tab/>
      </w:r>
      <w:r w:rsidR="00732B5E" w:rsidRPr="003E2C40">
        <w:t xml:space="preserve">Overview of the implementation of the programme of work </w:t>
      </w:r>
      <w:r w:rsidR="002A5D6E" w:rsidRPr="003E2C40">
        <w:t xml:space="preserve">for </w:t>
      </w:r>
      <w:r w:rsidR="00732B5E" w:rsidRPr="003E2C40">
        <w:t xml:space="preserve">the clearing-house mechanism and the knowledge management strategy </w:t>
      </w:r>
    </w:p>
    <w:p w14:paraId="733A6309" w14:textId="6F56EB7B" w:rsidR="00333628" w:rsidRPr="00333628" w:rsidRDefault="000B6EA8" w:rsidP="00344108">
      <w:pPr>
        <w:pStyle w:val="CBDNormalNumber"/>
        <w:tabs>
          <w:tab w:val="clear" w:pos="567"/>
        </w:tabs>
        <w:rPr>
          <w:lang w:val="en-US"/>
        </w:rPr>
      </w:pPr>
      <w:r>
        <w:rPr>
          <w:lang w:val="en-US"/>
        </w:rPr>
        <w:t>The present</w:t>
      </w:r>
      <w:r w:rsidRPr="003E2C40">
        <w:rPr>
          <w:lang w:val="en-US"/>
        </w:rPr>
        <w:t xml:space="preserve"> </w:t>
      </w:r>
      <w:r w:rsidR="00333628" w:rsidRPr="003E2C40">
        <w:rPr>
          <w:lang w:val="en-US"/>
        </w:rPr>
        <w:t xml:space="preserve">update is focused primarily on the work </w:t>
      </w:r>
      <w:r w:rsidR="00900B14">
        <w:rPr>
          <w:lang w:val="en-US"/>
        </w:rPr>
        <w:t>carried out by</w:t>
      </w:r>
      <w:r w:rsidR="00333628" w:rsidRPr="003E2C40">
        <w:rPr>
          <w:lang w:val="en-US"/>
        </w:rPr>
        <w:t xml:space="preserve"> the Secretariat to implement the </w:t>
      </w:r>
      <w:proofErr w:type="spellStart"/>
      <w:r w:rsidR="00333628" w:rsidRPr="003E2C40">
        <w:rPr>
          <w:lang w:val="en-US"/>
        </w:rPr>
        <w:t>programme</w:t>
      </w:r>
      <w:proofErr w:type="spellEnd"/>
      <w:r w:rsidR="00333628" w:rsidRPr="003E2C40">
        <w:rPr>
          <w:lang w:val="en-US"/>
        </w:rPr>
        <w:t xml:space="preserve"> of work and the strategy, but it </w:t>
      </w:r>
      <w:r w:rsidR="0035738B">
        <w:rPr>
          <w:lang w:val="en-US"/>
        </w:rPr>
        <w:t xml:space="preserve">also </w:t>
      </w:r>
      <w:r w:rsidR="00333628" w:rsidRPr="003E2C40">
        <w:rPr>
          <w:lang w:val="en-US"/>
        </w:rPr>
        <w:t xml:space="preserve">includes a brief update on the work of Parties implementing this area of work. </w:t>
      </w:r>
      <w:r w:rsidR="003919BA" w:rsidRPr="003E2C40">
        <w:rPr>
          <w:lang w:val="en-US"/>
        </w:rPr>
        <w:t>I</w:t>
      </w:r>
      <w:r w:rsidR="001419D4" w:rsidRPr="003E2C40">
        <w:rPr>
          <w:lang w:val="en-US"/>
        </w:rPr>
        <w:t>n its d</w:t>
      </w:r>
      <w:r w:rsidR="00333628" w:rsidRPr="003E2C40">
        <w:rPr>
          <w:lang w:val="en-US"/>
        </w:rPr>
        <w:t xml:space="preserve">ecision </w:t>
      </w:r>
      <w:hyperlink r:id="rId16" w:history="1">
        <w:r w:rsidR="00333628" w:rsidRPr="003E2C40">
          <w:rPr>
            <w:rStyle w:val="Hyperlink"/>
            <w:lang w:val="en-US"/>
          </w:rPr>
          <w:t>16/9</w:t>
        </w:r>
        <w:r w:rsidR="00EC1422" w:rsidRPr="003E2C40">
          <w:rPr>
            <w:rStyle w:val="Hyperlink"/>
            <w:lang w:val="en-US"/>
          </w:rPr>
          <w:t> B</w:t>
        </w:r>
      </w:hyperlink>
      <w:r w:rsidR="001419D4" w:rsidRPr="003E2C40">
        <w:rPr>
          <w:lang w:val="en-US"/>
        </w:rPr>
        <w:t>,</w:t>
      </w:r>
      <w:r w:rsidR="00333628" w:rsidRPr="003E2C40">
        <w:rPr>
          <w:lang w:val="en-US"/>
        </w:rPr>
        <w:t xml:space="preserve"> </w:t>
      </w:r>
      <w:r w:rsidR="003919BA" w:rsidRPr="003E2C40">
        <w:rPr>
          <w:lang w:val="en-US"/>
        </w:rPr>
        <w:t>the</w:t>
      </w:r>
      <w:r w:rsidR="003919BA">
        <w:rPr>
          <w:lang w:val="en-US"/>
        </w:rPr>
        <w:t xml:space="preserve"> Conference of the Parties</w:t>
      </w:r>
      <w:r w:rsidR="00333628" w:rsidRPr="00333628">
        <w:rPr>
          <w:lang w:val="en-US"/>
        </w:rPr>
        <w:t xml:space="preserve"> invited </w:t>
      </w:r>
      <w:r w:rsidR="00333628">
        <w:t xml:space="preserve">the global coordination entity, the regional and subregional technical and scientific cooperation support centres and other relevant organizations to implement the programme of work for the clearing-house </w:t>
      </w:r>
      <w:r w:rsidR="00333628">
        <w:lastRenderedPageBreak/>
        <w:t xml:space="preserve">mechanism and the knowledge management strategy; however, as the regional and subregional technical and scientific cooperation support centres and the global coordination entity are in the early stages of operationalization, any update on these entities is not included in this document. The Secretariat </w:t>
      </w:r>
      <w:r w:rsidR="004A667A">
        <w:t xml:space="preserve">is </w:t>
      </w:r>
      <w:r w:rsidR="00333628">
        <w:t>work</w:t>
      </w:r>
      <w:r w:rsidR="004A667A">
        <w:t>ing</w:t>
      </w:r>
      <w:r w:rsidR="00333628">
        <w:t xml:space="preserve"> with </w:t>
      </w:r>
      <w:proofErr w:type="gramStart"/>
      <w:r w:rsidR="00333628">
        <w:t>a number of</w:t>
      </w:r>
      <w:proofErr w:type="gramEnd"/>
      <w:r w:rsidR="00333628">
        <w:t xml:space="preserve"> other relevant organizations</w:t>
      </w:r>
      <w:r w:rsidR="0035738B">
        <w:t>,</w:t>
      </w:r>
      <w:r w:rsidR="00333628">
        <w:t xml:space="preserve"> as described in the information document. </w:t>
      </w:r>
    </w:p>
    <w:p w14:paraId="21F655CB" w14:textId="5373C07C" w:rsidR="00333628" w:rsidRPr="00BE1403" w:rsidRDefault="00333628" w:rsidP="00344108">
      <w:pPr>
        <w:pStyle w:val="CBDNormalNumber"/>
        <w:tabs>
          <w:tab w:val="clear" w:pos="567"/>
        </w:tabs>
        <w:rPr>
          <w:lang w:val="en-US"/>
        </w:rPr>
      </w:pPr>
      <w:r>
        <w:rPr>
          <w:rStyle w:val="normaltextrun"/>
        </w:rPr>
        <w:t>A more comprehensive review of how Parties and stakeholders have implemented the</w:t>
      </w:r>
      <w:r w:rsidR="008E04B3">
        <w:rPr>
          <w:rStyle w:val="normaltextrun"/>
        </w:rPr>
        <w:t xml:space="preserve"> </w:t>
      </w:r>
      <w:r>
        <w:rPr>
          <w:rStyle w:val="normaltextrun"/>
        </w:rPr>
        <w:t xml:space="preserve">programme of work </w:t>
      </w:r>
      <w:r w:rsidR="002A5D6E">
        <w:rPr>
          <w:rStyle w:val="normaltextrun"/>
        </w:rPr>
        <w:t xml:space="preserve">for </w:t>
      </w:r>
      <w:r>
        <w:rPr>
          <w:rStyle w:val="normaltextrun"/>
        </w:rPr>
        <w:t xml:space="preserve">the </w:t>
      </w:r>
      <w:r w:rsidRPr="00617905">
        <w:rPr>
          <w:rStyle w:val="normaltextrun"/>
        </w:rPr>
        <w:t>clearing-house mechanism and the knowledge management</w:t>
      </w:r>
      <w:r w:rsidR="00733450">
        <w:rPr>
          <w:rStyle w:val="normaltextrun"/>
        </w:rPr>
        <w:t xml:space="preserve"> </w:t>
      </w:r>
      <w:r w:rsidRPr="00617905">
        <w:rPr>
          <w:rStyle w:val="normaltextrun"/>
        </w:rPr>
        <w:t>strategy</w:t>
      </w:r>
      <w:r w:rsidR="00733450">
        <w:rPr>
          <w:rStyle w:val="normaltextrun"/>
        </w:rPr>
        <w:t xml:space="preserve"> </w:t>
      </w:r>
      <w:r w:rsidR="009A4851">
        <w:rPr>
          <w:rStyle w:val="normaltextrun"/>
        </w:rPr>
        <w:t xml:space="preserve">will </w:t>
      </w:r>
      <w:r>
        <w:rPr>
          <w:rStyle w:val="normaltextrun"/>
        </w:rPr>
        <w:t xml:space="preserve">be </w:t>
      </w:r>
      <w:r w:rsidR="006137B8">
        <w:rPr>
          <w:rStyle w:val="normaltextrun"/>
        </w:rPr>
        <w:t>conducted</w:t>
      </w:r>
      <w:r w:rsidR="00733450">
        <w:rPr>
          <w:rStyle w:val="normaltextrun"/>
        </w:rPr>
        <w:t xml:space="preserve"> </w:t>
      </w:r>
      <w:r w:rsidRPr="003E2C40">
        <w:rPr>
          <w:rStyle w:val="normaltextrun"/>
        </w:rPr>
        <w:t xml:space="preserve">in conjunction with the global review </w:t>
      </w:r>
      <w:r w:rsidR="005A6EBC" w:rsidRPr="003E2C40">
        <w:t>of collective progress in the implementation of the Framework</w:t>
      </w:r>
      <w:r w:rsidR="005A6EBC" w:rsidRPr="003E2C40">
        <w:rPr>
          <w:rStyle w:val="normaltextrun"/>
        </w:rPr>
        <w:t xml:space="preserve"> </w:t>
      </w:r>
      <w:r w:rsidRPr="003E2C40">
        <w:rPr>
          <w:rStyle w:val="normaltextrun"/>
        </w:rPr>
        <w:t xml:space="preserve">at the nineteenth </w:t>
      </w:r>
      <w:r w:rsidR="008E04B3" w:rsidRPr="003E2C40">
        <w:rPr>
          <w:rStyle w:val="normaltextrun"/>
        </w:rPr>
        <w:t xml:space="preserve">meeting of the </w:t>
      </w:r>
      <w:r w:rsidRPr="003E2C40">
        <w:rPr>
          <w:rStyle w:val="normaltextrun"/>
        </w:rPr>
        <w:t>Conference of the Parties</w:t>
      </w:r>
      <w:r w:rsidR="008E04B3" w:rsidRPr="003E2C40">
        <w:rPr>
          <w:rStyle w:val="normaltextrun"/>
        </w:rPr>
        <w:t>,</w:t>
      </w:r>
      <w:r w:rsidRPr="003E2C40">
        <w:rPr>
          <w:rStyle w:val="normaltextrun"/>
        </w:rPr>
        <w:t xml:space="preserve"> </w:t>
      </w:r>
      <w:r w:rsidR="00BE1403">
        <w:rPr>
          <w:rStyle w:val="normaltextrun"/>
        </w:rPr>
        <w:t>in accordance with</w:t>
      </w:r>
      <w:r w:rsidRPr="003E2C40">
        <w:rPr>
          <w:rStyle w:val="normaltextrun"/>
        </w:rPr>
        <w:t xml:space="preserve"> decision</w:t>
      </w:r>
      <w:r w:rsidR="0021197D" w:rsidRPr="003E2C40">
        <w:rPr>
          <w:rStyle w:val="normaltextrun"/>
        </w:rPr>
        <w:t>s</w:t>
      </w:r>
      <w:r w:rsidRPr="003E2C40">
        <w:rPr>
          <w:rStyle w:val="normaltextrun"/>
        </w:rPr>
        <w:t xml:space="preserve"> </w:t>
      </w:r>
      <w:hyperlink r:id="rId17" w:history="1">
        <w:r w:rsidRPr="003E2C40">
          <w:rPr>
            <w:rStyle w:val="Hyperlink"/>
          </w:rPr>
          <w:t>16/9</w:t>
        </w:r>
        <w:r w:rsidR="0021197D" w:rsidRPr="003E2C40">
          <w:rPr>
            <w:rStyle w:val="Hyperlink"/>
          </w:rPr>
          <w:t xml:space="preserve"> A and B</w:t>
        </w:r>
      </w:hyperlink>
      <w:r w:rsidRPr="003E2C40">
        <w:rPr>
          <w:rStyle w:val="normaltextrun"/>
        </w:rPr>
        <w:t>.</w:t>
      </w:r>
      <w:r w:rsidR="008E04B3" w:rsidRPr="003E2C40">
        <w:rPr>
          <w:rStyle w:val="normaltextrun"/>
        </w:rPr>
        <w:t xml:space="preserve"> </w:t>
      </w:r>
      <w:r w:rsidRPr="003E2C40">
        <w:rPr>
          <w:lang w:val="en-US"/>
        </w:rPr>
        <w:t xml:space="preserve">For the </w:t>
      </w:r>
      <w:r w:rsidR="00BE1403">
        <w:rPr>
          <w:lang w:val="en-US"/>
        </w:rPr>
        <w:t>present</w:t>
      </w:r>
      <w:r w:rsidR="00BE1403" w:rsidRPr="003E2C40">
        <w:rPr>
          <w:lang w:val="en-US"/>
        </w:rPr>
        <w:t xml:space="preserve"> </w:t>
      </w:r>
      <w:r w:rsidRPr="003E2C40">
        <w:rPr>
          <w:lang w:val="en-US"/>
        </w:rPr>
        <w:t xml:space="preserve">meeting, a more detailed </w:t>
      </w:r>
      <w:r w:rsidRPr="00BE1403">
        <w:rPr>
          <w:lang w:val="en-US"/>
        </w:rPr>
        <w:t xml:space="preserve">progress report is provided in document </w:t>
      </w:r>
      <w:r w:rsidR="00A275DC" w:rsidRPr="00473B21">
        <w:rPr>
          <w:lang w:val="en-US"/>
        </w:rPr>
        <w:t>CBD/SBI/7/INF/</w:t>
      </w:r>
      <w:r w:rsidR="00D76586" w:rsidRPr="00473B21">
        <w:rPr>
          <w:lang w:val="en-US"/>
        </w:rPr>
        <w:t>12</w:t>
      </w:r>
      <w:r w:rsidRPr="00473B21">
        <w:rPr>
          <w:lang w:val="en-US"/>
        </w:rPr>
        <w:t>.</w:t>
      </w:r>
    </w:p>
    <w:p w14:paraId="02461A9A" w14:textId="1BB7ED28" w:rsidR="00333628" w:rsidRPr="003E2C40" w:rsidRDefault="00142E48" w:rsidP="00344108">
      <w:pPr>
        <w:pStyle w:val="CBDNormalNumber"/>
        <w:tabs>
          <w:tab w:val="clear" w:pos="567"/>
        </w:tabs>
      </w:pPr>
      <w:r>
        <w:rPr>
          <w:rStyle w:val="normaltextrun"/>
        </w:rPr>
        <w:t>A</w:t>
      </w:r>
      <w:r w:rsidR="00333628" w:rsidRPr="003E2C40">
        <w:rPr>
          <w:rStyle w:val="normaltextrun"/>
        </w:rPr>
        <w:t>n initial</w:t>
      </w:r>
      <w:r w:rsidR="00546BF6" w:rsidRPr="003E2C40">
        <w:rPr>
          <w:rStyle w:val="normaltextrun"/>
        </w:rPr>
        <w:t xml:space="preserve"> </w:t>
      </w:r>
      <w:r w:rsidR="00333628" w:rsidRPr="003E2C40">
        <w:rPr>
          <w:rStyle w:val="normaltextrun"/>
        </w:rPr>
        <w:t>review of the</w:t>
      </w:r>
      <w:r w:rsidR="00546BF6" w:rsidRPr="003E2C40">
        <w:rPr>
          <w:rStyle w:val="normaltextrun"/>
        </w:rPr>
        <w:t xml:space="preserve"> </w:t>
      </w:r>
      <w:r w:rsidR="00333628" w:rsidRPr="003E2C40">
        <w:rPr>
          <w:rStyle w:val="normaltextrun"/>
        </w:rPr>
        <w:t>information provided in the</w:t>
      </w:r>
      <w:r w:rsidR="00546BF6" w:rsidRPr="003E2C40">
        <w:rPr>
          <w:rStyle w:val="normaltextrun"/>
        </w:rPr>
        <w:t xml:space="preserve"> </w:t>
      </w:r>
      <w:r w:rsidR="00333628" w:rsidRPr="003E2C40">
        <w:rPr>
          <w:rStyle w:val="normaltextrun"/>
        </w:rPr>
        <w:t>revised</w:t>
      </w:r>
      <w:r w:rsidR="00546BF6" w:rsidRPr="003E2C40">
        <w:rPr>
          <w:rStyle w:val="normaltextrun"/>
        </w:rPr>
        <w:t xml:space="preserve"> national biodiversity strategies and action plans </w:t>
      </w:r>
      <w:r w:rsidR="00333628" w:rsidRPr="003E2C40">
        <w:rPr>
          <w:rStyle w:val="normaltextrun"/>
        </w:rPr>
        <w:t xml:space="preserve">and </w:t>
      </w:r>
      <w:r w:rsidR="000B211C">
        <w:rPr>
          <w:rStyle w:val="normaltextrun"/>
        </w:rPr>
        <w:t xml:space="preserve">in the </w:t>
      </w:r>
      <w:r w:rsidR="00333628" w:rsidRPr="003E2C40">
        <w:rPr>
          <w:rStyle w:val="normaltextrun"/>
        </w:rPr>
        <w:t xml:space="preserve">national reports </w:t>
      </w:r>
      <w:r w:rsidR="00172737">
        <w:rPr>
          <w:rStyle w:val="normaltextrun"/>
        </w:rPr>
        <w:t xml:space="preserve">shows that </w:t>
      </w:r>
      <w:r w:rsidR="00333628" w:rsidRPr="003E2C40">
        <w:rPr>
          <w:rStyle w:val="normaltextrun"/>
        </w:rPr>
        <w:t>the</w:t>
      </w:r>
      <w:r w:rsidR="00172737">
        <w:rPr>
          <w:rStyle w:val="normaltextrun"/>
        </w:rPr>
        <w:t>y</w:t>
      </w:r>
      <w:r w:rsidR="00333628" w:rsidRPr="003E2C40">
        <w:rPr>
          <w:rStyle w:val="normaltextrun"/>
        </w:rPr>
        <w:t xml:space="preserve"> </w:t>
      </w:r>
      <w:r w:rsidR="00172737">
        <w:rPr>
          <w:rStyle w:val="normaltextrun"/>
        </w:rPr>
        <w:t xml:space="preserve">contain </w:t>
      </w:r>
      <w:r w:rsidR="00333628" w:rsidRPr="003E2C40">
        <w:rPr>
          <w:rStyle w:val="normaltextrun"/>
        </w:rPr>
        <w:t>few explicit references to national clearing-house mechanisms</w:t>
      </w:r>
      <w:r w:rsidR="00335594" w:rsidRPr="003E2C40">
        <w:rPr>
          <w:rStyle w:val="normaltextrun"/>
        </w:rPr>
        <w:t xml:space="preserve"> </w:t>
      </w:r>
      <w:r w:rsidR="00333628" w:rsidRPr="003E2C40">
        <w:rPr>
          <w:rStyle w:val="normaltextrun"/>
        </w:rPr>
        <w:t>and</w:t>
      </w:r>
      <w:r w:rsidR="00335594" w:rsidRPr="003E2C40">
        <w:rPr>
          <w:rStyle w:val="normaltextrun"/>
        </w:rPr>
        <w:t xml:space="preserve"> </w:t>
      </w:r>
      <w:r w:rsidR="00333628" w:rsidRPr="003E2C40">
        <w:rPr>
          <w:rStyle w:val="normaltextrun"/>
        </w:rPr>
        <w:t>knowledge management strategies</w:t>
      </w:r>
      <w:r w:rsidR="00172737">
        <w:rPr>
          <w:rStyle w:val="normaltextrun"/>
        </w:rPr>
        <w:t>;</w:t>
      </w:r>
      <w:r w:rsidR="00333628" w:rsidRPr="003E2C40">
        <w:rPr>
          <w:rStyle w:val="normaltextrun"/>
        </w:rPr>
        <w:t xml:space="preserve"> however, work to improve national-clearing house mechanisms and knowledge management has been frequently described by Parties in their reporting of national targets aligned with Target</w:t>
      </w:r>
      <w:r w:rsidR="00A97FFE">
        <w:rPr>
          <w:rStyle w:val="normaltextrun"/>
        </w:rPr>
        <w:t> </w:t>
      </w:r>
      <w:r w:rsidR="00333628" w:rsidRPr="003E2C40">
        <w:rPr>
          <w:rStyle w:val="normaltextrun"/>
        </w:rPr>
        <w:t>21 of the global Framework</w:t>
      </w:r>
      <w:r w:rsidR="00A97FFE">
        <w:rPr>
          <w:rStyle w:val="normaltextrun"/>
        </w:rPr>
        <w:t>,</w:t>
      </w:r>
      <w:r w:rsidR="00333628" w:rsidRPr="003E2C40">
        <w:rPr>
          <w:rStyle w:val="normaltextrun"/>
        </w:rPr>
        <w:t xml:space="preserve"> </w:t>
      </w:r>
      <w:r w:rsidR="00A97FFE">
        <w:rPr>
          <w:rStyle w:val="normaltextrun"/>
        </w:rPr>
        <w:t xml:space="preserve">which </w:t>
      </w:r>
      <w:r w:rsidR="00333628" w:rsidRPr="003E2C40">
        <w:rPr>
          <w:rStyle w:val="normaltextrun"/>
        </w:rPr>
        <w:t>relates to ensuring that knowledge is available and accessible for biodiversity action. The global report on collective progress</w:t>
      </w:r>
      <w:r w:rsidR="00E8467F" w:rsidRPr="00E8467F">
        <w:t xml:space="preserve"> </w:t>
      </w:r>
      <w:r w:rsidR="00E8467F" w:rsidRPr="003E2C40">
        <w:t>in the implementation of the Framework</w:t>
      </w:r>
      <w:r w:rsidR="00333628" w:rsidRPr="003E2C40">
        <w:rPr>
          <w:rStyle w:val="normaltextrun"/>
        </w:rPr>
        <w:t>, which is being considered under agenda item</w:t>
      </w:r>
      <w:r w:rsidR="00AA67D5">
        <w:rPr>
          <w:rStyle w:val="normaltextrun"/>
        </w:rPr>
        <w:t> </w:t>
      </w:r>
      <w:r w:rsidR="00333628" w:rsidRPr="003E2C40">
        <w:rPr>
          <w:rStyle w:val="normaltextrun"/>
        </w:rPr>
        <w:t>3 of th</w:t>
      </w:r>
      <w:r w:rsidR="006E0136" w:rsidRPr="003E2C40">
        <w:rPr>
          <w:rStyle w:val="normaltextrun"/>
        </w:rPr>
        <w:t>e present meeting</w:t>
      </w:r>
      <w:r w:rsidR="00333628" w:rsidRPr="003E2C40">
        <w:rPr>
          <w:rStyle w:val="normaltextrun"/>
        </w:rPr>
        <w:t xml:space="preserve">, </w:t>
      </w:r>
      <w:r w:rsidR="00AA67D5">
        <w:rPr>
          <w:rStyle w:val="normaltextrun"/>
        </w:rPr>
        <w:t>contains</w:t>
      </w:r>
      <w:r w:rsidR="00AA67D5" w:rsidRPr="003E2C40">
        <w:rPr>
          <w:rStyle w:val="normaltextrun"/>
        </w:rPr>
        <w:t xml:space="preserve"> </w:t>
      </w:r>
      <w:r w:rsidR="00333628" w:rsidRPr="003E2C40">
        <w:rPr>
          <w:rStyle w:val="normaltextrun"/>
        </w:rPr>
        <w:t>additional information on Parties</w:t>
      </w:r>
      <w:r w:rsidR="00546E3C">
        <w:rPr>
          <w:rStyle w:val="normaltextrun"/>
        </w:rPr>
        <w:t>’ efforts</w:t>
      </w:r>
      <w:r w:rsidR="00333628" w:rsidRPr="003E2C40">
        <w:rPr>
          <w:rStyle w:val="normaltextrun"/>
        </w:rPr>
        <w:t xml:space="preserve"> to develop national clearing-house mechanisms and knowledge management systems</w:t>
      </w:r>
      <w:r w:rsidR="00546E3C">
        <w:rPr>
          <w:rStyle w:val="normaltextrun"/>
        </w:rPr>
        <w:t>,</w:t>
      </w:r>
      <w:r w:rsidR="00333628" w:rsidRPr="003E2C40">
        <w:rPr>
          <w:rStyle w:val="normaltextrun"/>
        </w:rPr>
        <w:t xml:space="preserve"> as reported in their national reports.</w:t>
      </w:r>
    </w:p>
    <w:p w14:paraId="56772EDB" w14:textId="02286E1B" w:rsidR="00333628" w:rsidRPr="00253577" w:rsidRDefault="00333628" w:rsidP="00344108">
      <w:pPr>
        <w:pStyle w:val="CBDNormalNumber"/>
        <w:tabs>
          <w:tab w:val="clear" w:pos="567"/>
        </w:tabs>
      </w:pPr>
      <w:r w:rsidRPr="003E2C40">
        <w:t xml:space="preserve">The programme of work </w:t>
      </w:r>
      <w:r w:rsidR="002A5D6E" w:rsidRPr="003E2C40">
        <w:t xml:space="preserve">for </w:t>
      </w:r>
      <w:r w:rsidRPr="003E2C40">
        <w:t>the clearing-house mechanism includes a series of goals and outcomes which contribute to Article 18, Technical and Scientific Cooperation, and Article 17, Exchange of Information of the Convention, to support planning, monitoring, review and reporting. Similarly, the knowledge management strategy is centred around identifying and addressing knowledge needs to support Article</w:t>
      </w:r>
      <w:r w:rsidR="009D1B2C" w:rsidRPr="003E2C40">
        <w:t>s</w:t>
      </w:r>
      <w:r w:rsidRPr="003E2C40">
        <w:t xml:space="preserve"> 17 and 18 of the Convention, planning, monitoring, review and reporting and collaboration. Within</w:t>
      </w:r>
      <w:r>
        <w:t xml:space="preserve"> the programme of work and the knowledge management strategy, each outcome or objective identifies tasks related to global level work which should be done by the Secretariat to improve the central portal of the clearing-house mechanism, to build capacity around the clearing</w:t>
      </w:r>
      <w:r w:rsidR="005D75EB">
        <w:t>-</w:t>
      </w:r>
      <w:r>
        <w:t xml:space="preserve">house mechanism and knowledge management and to organize broader work to support the programme of work and </w:t>
      </w:r>
      <w:r w:rsidR="00DA7BE9">
        <w:t xml:space="preserve">the </w:t>
      </w:r>
      <w:r>
        <w:t>knowledge management strategy</w:t>
      </w:r>
      <w:r w:rsidR="005D75EB">
        <w:t>.</w:t>
      </w:r>
    </w:p>
    <w:p w14:paraId="354D6825" w14:textId="77777777" w:rsidR="00333628" w:rsidRPr="00004BD8" w:rsidRDefault="00333628" w:rsidP="00344108">
      <w:pPr>
        <w:pStyle w:val="CBDNormalNumber"/>
        <w:tabs>
          <w:tab w:val="clear" w:pos="567"/>
        </w:tabs>
      </w:pPr>
      <w:r>
        <w:t xml:space="preserve">The following are some of the main achievements of the Secretariat in implementing this area of work: </w:t>
      </w:r>
    </w:p>
    <w:p w14:paraId="75A12316" w14:textId="1BD22E48" w:rsidR="00333628" w:rsidRPr="00004BD8" w:rsidRDefault="0000518D" w:rsidP="00333628">
      <w:pPr>
        <w:pStyle w:val="CBDNormalNumber"/>
        <w:numPr>
          <w:ilvl w:val="1"/>
          <w:numId w:val="7"/>
        </w:numPr>
      </w:pPr>
      <w:r>
        <w:t>T</w:t>
      </w:r>
      <w:r w:rsidR="00333628">
        <w:t xml:space="preserve">he central portal of the clearing-house mechanism </w:t>
      </w:r>
      <w:r>
        <w:t xml:space="preserve">has been enhanced </w:t>
      </w:r>
      <w:r w:rsidR="00333628">
        <w:t xml:space="preserve">by updating its technical foundation, improving its user interface and aligning its look and feel with the Biosafety </w:t>
      </w:r>
      <w:proofErr w:type="gramStart"/>
      <w:r w:rsidR="00D84520">
        <w:t>C</w:t>
      </w:r>
      <w:r w:rsidR="00333628">
        <w:t>learing-</w:t>
      </w:r>
      <w:r w:rsidR="00D84520">
        <w:t>H</w:t>
      </w:r>
      <w:r w:rsidR="00333628">
        <w:t>ouse</w:t>
      </w:r>
      <w:proofErr w:type="gramEnd"/>
      <w:r w:rsidR="00333628">
        <w:t xml:space="preserve"> and the Access and Benefit-</w:t>
      </w:r>
      <w:r w:rsidR="004D42D1">
        <w:t>s</w:t>
      </w:r>
      <w:r w:rsidR="00333628">
        <w:t xml:space="preserve">haring </w:t>
      </w:r>
      <w:r w:rsidR="004D42D1">
        <w:t>C</w:t>
      </w:r>
      <w:r w:rsidR="00333628">
        <w:t>learing-</w:t>
      </w:r>
      <w:r w:rsidR="004D42D1">
        <w:t>H</w:t>
      </w:r>
      <w:r w:rsidR="00333628">
        <w:t>ouse</w:t>
      </w:r>
      <w:r w:rsidR="00C844C1">
        <w:t>;</w:t>
      </w:r>
    </w:p>
    <w:p w14:paraId="320AB745" w14:textId="694645B0" w:rsidR="008009CC" w:rsidRPr="003E2C40" w:rsidRDefault="0000518D" w:rsidP="00671DA5">
      <w:pPr>
        <w:pStyle w:val="CBDNormalNumber"/>
        <w:numPr>
          <w:ilvl w:val="1"/>
          <w:numId w:val="7"/>
        </w:numPr>
      </w:pPr>
      <w:r>
        <w:t>T</w:t>
      </w:r>
      <w:r w:rsidR="00333628">
        <w:t xml:space="preserve">he </w:t>
      </w:r>
      <w:r w:rsidR="00333628" w:rsidRPr="003E2C40">
        <w:t>organization and maintenance of records</w:t>
      </w:r>
      <w:r>
        <w:t xml:space="preserve"> have been improved</w:t>
      </w:r>
      <w:r w:rsidR="00333628" w:rsidRPr="003E2C40">
        <w:t xml:space="preserve">, including through database cleaning, content updates, </w:t>
      </w:r>
      <w:r w:rsidR="003C1030">
        <w:t xml:space="preserve">a </w:t>
      </w:r>
      <w:r w:rsidR="00333628" w:rsidRPr="003E2C40">
        <w:t xml:space="preserve">review of record categories and </w:t>
      </w:r>
      <w:r w:rsidR="003C1030">
        <w:t xml:space="preserve">the </w:t>
      </w:r>
      <w:r w:rsidR="00333628" w:rsidRPr="003E2C40">
        <w:t>preparation of user guidance for the updated portal</w:t>
      </w:r>
      <w:r w:rsidR="00937534" w:rsidRPr="003E2C40">
        <w:t>;</w:t>
      </w:r>
    </w:p>
    <w:p w14:paraId="7F86822B" w14:textId="47EC605B" w:rsidR="00333628" w:rsidRPr="003E2C40" w:rsidRDefault="003C4587" w:rsidP="008009CC">
      <w:pPr>
        <w:pStyle w:val="CBDNormalNumber"/>
        <w:numPr>
          <w:ilvl w:val="1"/>
          <w:numId w:val="7"/>
        </w:numPr>
      </w:pPr>
      <w:r>
        <w:t>N</w:t>
      </w:r>
      <w:r w:rsidR="00333628" w:rsidRPr="003E2C40">
        <w:t xml:space="preserve">ew functionalities </w:t>
      </w:r>
      <w:r w:rsidR="00296DD7">
        <w:t>have been developed</w:t>
      </w:r>
      <w:r w:rsidR="00296DD7" w:rsidRPr="003E2C40">
        <w:t xml:space="preserve"> </w:t>
      </w:r>
      <w:r w:rsidR="00333628" w:rsidRPr="003E2C40">
        <w:t>to support submissions in response to notifications issued by the Secretariat, including improved metadata and search features to make submissions easier to categorize, manage, find and use</w:t>
      </w:r>
      <w:r w:rsidR="001C4148" w:rsidRPr="003E2C40">
        <w:t>;</w:t>
      </w:r>
    </w:p>
    <w:p w14:paraId="663CA813" w14:textId="523960B8" w:rsidR="00333628" w:rsidRPr="003E2C40" w:rsidRDefault="003C4587" w:rsidP="00333628">
      <w:pPr>
        <w:pStyle w:val="CBDNormalNumber"/>
        <w:numPr>
          <w:ilvl w:val="1"/>
          <w:numId w:val="7"/>
        </w:numPr>
      </w:pPr>
      <w:r>
        <w:t>T</w:t>
      </w:r>
      <w:r w:rsidR="00333628" w:rsidRPr="003E2C40">
        <w:t>he use of common taxonomy, metadata and structured information standards</w:t>
      </w:r>
      <w:r>
        <w:t xml:space="preserve"> has been advanced</w:t>
      </w:r>
      <w:r w:rsidR="00333628" w:rsidRPr="003E2C40">
        <w:t>, including the development of a structured representation of the Kunming-Montreal Global Biodiversity Framework and its monitoring framework to support clearer referencing, search and reuse of information</w:t>
      </w:r>
      <w:r w:rsidR="009B1ADF" w:rsidRPr="003E2C40">
        <w:t>;</w:t>
      </w:r>
    </w:p>
    <w:p w14:paraId="4008D5DE" w14:textId="43A5B66F" w:rsidR="00333628" w:rsidRPr="00004BD8" w:rsidRDefault="005E58B0" w:rsidP="00333628">
      <w:pPr>
        <w:pStyle w:val="CBDNormalNumber"/>
        <w:numPr>
          <w:ilvl w:val="1"/>
          <w:numId w:val="7"/>
        </w:numPr>
      </w:pPr>
      <w:r>
        <w:lastRenderedPageBreak/>
        <w:t>T</w:t>
      </w:r>
      <w:r w:rsidR="00333628">
        <w:t>he Online Reporting Tool</w:t>
      </w:r>
      <w:r w:rsidR="005E66AD">
        <w:rPr>
          <w:rStyle w:val="FootnoteReference"/>
        </w:rPr>
        <w:footnoteReference w:id="4"/>
      </w:r>
      <w:r w:rsidRPr="005E58B0">
        <w:t xml:space="preserve"> </w:t>
      </w:r>
      <w:r>
        <w:t>has been further developed and operationalized</w:t>
      </w:r>
      <w:r w:rsidR="00333628">
        <w:t xml:space="preserve">, enabling Parties and other users to submit </w:t>
      </w:r>
      <w:r w:rsidR="00F27BF5">
        <w:rPr>
          <w:rStyle w:val="normaltextrun"/>
        </w:rPr>
        <w:t>national biodiversity strategies and action plans</w:t>
      </w:r>
      <w:r w:rsidR="00333628">
        <w:t xml:space="preserve">, national targets, national reports and commitments from actors other than national Governments through a more structured online system. </w:t>
      </w:r>
      <w:r>
        <w:t>G</w:t>
      </w:r>
      <w:r w:rsidR="00333628">
        <w:t>uidance, training and user support for the online reporting tool</w:t>
      </w:r>
      <w:r>
        <w:t xml:space="preserve"> have also been provided</w:t>
      </w:r>
      <w:r w:rsidR="005A4E3B">
        <w:t>;</w:t>
      </w:r>
      <w:r w:rsidR="00333628">
        <w:t xml:space="preserve"> </w:t>
      </w:r>
    </w:p>
    <w:p w14:paraId="2E016DE1" w14:textId="4754984A" w:rsidR="00333628" w:rsidRPr="00004BD8" w:rsidRDefault="005E58B0" w:rsidP="00333628">
      <w:pPr>
        <w:pStyle w:val="CBDNormalNumber"/>
        <w:numPr>
          <w:ilvl w:val="1"/>
          <w:numId w:val="7"/>
        </w:numPr>
      </w:pPr>
      <w:r>
        <w:t>T</w:t>
      </w:r>
      <w:r w:rsidR="00333628">
        <w:t xml:space="preserve">he improved version of </w:t>
      </w:r>
      <w:proofErr w:type="spellStart"/>
      <w:r w:rsidR="00333628">
        <w:t>Bioland</w:t>
      </w:r>
      <w:proofErr w:type="spellEnd"/>
      <w:r w:rsidR="00333628">
        <w:t xml:space="preserve"> (2.0) </w:t>
      </w:r>
      <w:r>
        <w:t xml:space="preserve">has been released, </w:t>
      </w:r>
      <w:r w:rsidR="00333628">
        <w:t xml:space="preserve">to support national clearing-house mechanisms through an improved interface, updated information architecture, migrated content from </w:t>
      </w:r>
      <w:r w:rsidR="003B3B3C">
        <w:t xml:space="preserve">the </w:t>
      </w:r>
      <w:r w:rsidR="00333628">
        <w:t xml:space="preserve">old </w:t>
      </w:r>
      <w:proofErr w:type="spellStart"/>
      <w:r w:rsidR="00333628">
        <w:t>Bioland</w:t>
      </w:r>
      <w:proofErr w:type="spellEnd"/>
      <w:r w:rsidR="00333628">
        <w:t xml:space="preserve"> version to the new one and created guidance for users and site administrators</w:t>
      </w:r>
      <w:r w:rsidR="005A4E3B">
        <w:t>;</w:t>
      </w:r>
    </w:p>
    <w:p w14:paraId="3390B2A9" w14:textId="1363322A" w:rsidR="00447F4A" w:rsidRDefault="00DC0A6D" w:rsidP="00DA7250">
      <w:pPr>
        <w:pStyle w:val="CBDNormalNumber"/>
        <w:numPr>
          <w:ilvl w:val="1"/>
          <w:numId w:val="7"/>
        </w:numPr>
      </w:pPr>
      <w:r>
        <w:t>C</w:t>
      </w:r>
      <w:r w:rsidR="00333628">
        <w:t>apacity-building and peer learning on knowledge management</w:t>
      </w:r>
      <w:r w:rsidRPr="00DC0A6D">
        <w:t xml:space="preserve"> </w:t>
      </w:r>
      <w:r>
        <w:t>have been supported</w:t>
      </w:r>
      <w:r w:rsidR="00333628">
        <w:t xml:space="preserve">, through regional knowledge management for biodiversity workshops that helped </w:t>
      </w:r>
      <w:r w:rsidR="004A7DE8">
        <w:t xml:space="preserve">to </w:t>
      </w:r>
      <w:r w:rsidR="00333628">
        <w:t>identify national and regional needs, priorities and follow-up actions.</w:t>
      </w:r>
    </w:p>
    <w:p w14:paraId="339761F5" w14:textId="4B65FC83" w:rsidR="009963E2" w:rsidRPr="00866063" w:rsidRDefault="00136962" w:rsidP="009963E2">
      <w:pPr>
        <w:pStyle w:val="CBDH1"/>
      </w:pPr>
      <w:r w:rsidRPr="00954B1E">
        <w:t>III</w:t>
      </w:r>
      <w:r w:rsidRPr="00136962">
        <w:t>.</w:t>
      </w:r>
      <w:r w:rsidRPr="00136962">
        <w:tab/>
        <w:t xml:space="preserve">Future strategy for the clearing-house mechanism </w:t>
      </w:r>
      <w:r w:rsidR="00B06660">
        <w:br/>
      </w:r>
      <w:r w:rsidRPr="00136962">
        <w:t>and knowledge management</w:t>
      </w:r>
    </w:p>
    <w:p w14:paraId="30A539A3" w14:textId="096F395B" w:rsidR="00DE067E" w:rsidRPr="00004BD8" w:rsidRDefault="00DE067E" w:rsidP="00473B21">
      <w:pPr>
        <w:pStyle w:val="CBDNormalNumber"/>
      </w:pPr>
      <w:r>
        <w:t xml:space="preserve">The priority areas identified below directly respond to the </w:t>
      </w:r>
      <w:r w:rsidR="0072585A">
        <w:t>priorities outlined in decision</w:t>
      </w:r>
      <w:r w:rsidR="007163B5">
        <w:t>s</w:t>
      </w:r>
      <w:r w:rsidR="0072585A">
        <w:t xml:space="preserve"> </w:t>
      </w:r>
      <w:hyperlink r:id="rId18" w:history="1">
        <w:r w:rsidR="0072585A" w:rsidRPr="007163B5">
          <w:rPr>
            <w:rStyle w:val="Hyperlink"/>
          </w:rPr>
          <w:t>16/9</w:t>
        </w:r>
        <w:r w:rsidR="007163B5" w:rsidRPr="007163B5">
          <w:rPr>
            <w:rStyle w:val="Hyperlink"/>
          </w:rPr>
          <w:t xml:space="preserve"> A and B</w:t>
        </w:r>
      </w:hyperlink>
      <w:r w:rsidR="007163B5">
        <w:t>,</w:t>
      </w:r>
      <w:r w:rsidR="0072585A">
        <w:t xml:space="preserve"> such as </w:t>
      </w:r>
      <w:r w:rsidR="0072585A" w:rsidRPr="0072585A">
        <w:rPr>
          <w:lang w:val="en-AU"/>
        </w:rPr>
        <w:t>strengthen</w:t>
      </w:r>
      <w:r w:rsidR="00F45CCF">
        <w:rPr>
          <w:lang w:val="en-AU"/>
        </w:rPr>
        <w:t>ing</w:t>
      </w:r>
      <w:r w:rsidR="0072585A" w:rsidRPr="0072585A">
        <w:rPr>
          <w:lang w:val="en-AU"/>
        </w:rPr>
        <w:t xml:space="preserve"> the central portal of the clearing-house mechanism,</w:t>
      </w:r>
      <w:r w:rsidR="0072585A">
        <w:rPr>
          <w:lang w:val="en-AU"/>
        </w:rPr>
        <w:t xml:space="preserve"> </w:t>
      </w:r>
      <w:r w:rsidR="0072585A" w:rsidRPr="0072585A">
        <w:rPr>
          <w:lang w:val="en-AU"/>
        </w:rPr>
        <w:t>improving accessibility to relevant information, facilitat</w:t>
      </w:r>
      <w:r w:rsidR="00F45CCF">
        <w:rPr>
          <w:lang w:val="en-AU"/>
        </w:rPr>
        <w:t>ing</w:t>
      </w:r>
      <w:r w:rsidR="0072585A" w:rsidRPr="0072585A">
        <w:rPr>
          <w:lang w:val="en-AU"/>
        </w:rPr>
        <w:t xml:space="preserve"> accessibility, develop</w:t>
      </w:r>
      <w:r w:rsidR="00F45CCF">
        <w:rPr>
          <w:lang w:val="en-AU"/>
        </w:rPr>
        <w:t>ing</w:t>
      </w:r>
      <w:r w:rsidR="0072585A" w:rsidRPr="0072585A">
        <w:rPr>
          <w:lang w:val="en-AU"/>
        </w:rPr>
        <w:t xml:space="preserve"> the </w:t>
      </w:r>
      <w:proofErr w:type="spellStart"/>
      <w:r w:rsidR="0072585A" w:rsidRPr="0072585A">
        <w:rPr>
          <w:lang w:val="en-AU"/>
        </w:rPr>
        <w:t>Bioland</w:t>
      </w:r>
      <w:proofErr w:type="spellEnd"/>
      <w:r w:rsidR="0072585A" w:rsidRPr="0072585A">
        <w:rPr>
          <w:lang w:val="en-AU"/>
        </w:rPr>
        <w:t xml:space="preserve"> tool </w:t>
      </w:r>
      <w:r w:rsidR="0072585A">
        <w:t xml:space="preserve">and </w:t>
      </w:r>
      <w:r>
        <w:t xml:space="preserve">national-level capacity and </w:t>
      </w:r>
      <w:r w:rsidR="00F37F8A">
        <w:t>addressing</w:t>
      </w:r>
      <w:r w:rsidR="00036893">
        <w:t xml:space="preserve"> the</w:t>
      </w:r>
      <w:r w:rsidR="00F37F8A">
        <w:t xml:space="preserve"> </w:t>
      </w:r>
      <w:r>
        <w:t xml:space="preserve">data gaps documented in the global report on collective progress, considered </w:t>
      </w:r>
      <w:r w:rsidRPr="003E2C40">
        <w:t>under agenda item 3 of th</w:t>
      </w:r>
      <w:r w:rsidR="00EC0839" w:rsidRPr="003E2C40">
        <w:t>e</w:t>
      </w:r>
      <w:r>
        <w:t xml:space="preserve"> meeting, in particular</w:t>
      </w:r>
      <w:r w:rsidR="00671DA5">
        <w:t>,</w:t>
      </w:r>
      <w:r>
        <w:t xml:space="preserve"> overarching messages A.1 and C.6 of that report.</w:t>
      </w:r>
      <w:r w:rsidR="00671DA5">
        <w:rPr>
          <w:rStyle w:val="FootnoteReference"/>
        </w:rPr>
        <w:footnoteReference w:id="5"/>
      </w:r>
    </w:p>
    <w:p w14:paraId="4DA0DDC8" w14:textId="77777777" w:rsidR="00DE067E" w:rsidRPr="00004BD8" w:rsidRDefault="00DE067E" w:rsidP="00D34BEE">
      <w:pPr>
        <w:pStyle w:val="CBDNormalNumber"/>
        <w:tabs>
          <w:tab w:val="clear" w:pos="567"/>
        </w:tabs>
        <w:rPr>
          <w:lang w:val="en-US"/>
        </w:rPr>
      </w:pPr>
      <w:r>
        <w:rPr>
          <w:lang w:val="en-US"/>
        </w:rPr>
        <w:t xml:space="preserve">The Secretariat has identified the following areas as a priority for improvement in the next biennium: </w:t>
      </w:r>
    </w:p>
    <w:p w14:paraId="2F692B02" w14:textId="6B23727C" w:rsidR="00DE067E" w:rsidRPr="00004BD8" w:rsidRDefault="00DE067E" w:rsidP="00DE067E">
      <w:pPr>
        <w:pStyle w:val="CBDNormalNumber"/>
        <w:numPr>
          <w:ilvl w:val="1"/>
          <w:numId w:val="7"/>
        </w:numPr>
        <w:rPr>
          <w:lang w:val="en-US"/>
        </w:rPr>
      </w:pPr>
      <w:r>
        <w:rPr>
          <w:lang w:val="en-US"/>
        </w:rPr>
        <w:t xml:space="preserve">Building a more connected information system, so that the central portal of the clearing-house mechanism, Access and Benefit-Sharing </w:t>
      </w:r>
      <w:r w:rsidR="00954930">
        <w:rPr>
          <w:lang w:val="en-US"/>
        </w:rPr>
        <w:t>C</w:t>
      </w:r>
      <w:r>
        <w:rPr>
          <w:lang w:val="en-US"/>
        </w:rPr>
        <w:t xml:space="preserve">learing-house, Biosafety </w:t>
      </w:r>
      <w:proofErr w:type="gramStart"/>
      <w:r w:rsidR="00B078E3">
        <w:rPr>
          <w:lang w:val="en-US"/>
        </w:rPr>
        <w:t>C</w:t>
      </w:r>
      <w:r>
        <w:rPr>
          <w:lang w:val="en-US"/>
        </w:rPr>
        <w:t>learing-</w:t>
      </w:r>
      <w:r w:rsidR="00B078E3">
        <w:rPr>
          <w:lang w:val="en-US"/>
        </w:rPr>
        <w:t>H</w:t>
      </w:r>
      <w:r>
        <w:rPr>
          <w:lang w:val="en-US"/>
        </w:rPr>
        <w:t>ouse</w:t>
      </w:r>
      <w:proofErr w:type="gramEnd"/>
      <w:r>
        <w:rPr>
          <w:lang w:val="en-US"/>
        </w:rPr>
        <w:t xml:space="preserve">, the </w:t>
      </w:r>
      <w:r w:rsidR="0077751E">
        <w:rPr>
          <w:lang w:val="en-US"/>
        </w:rPr>
        <w:t>C</w:t>
      </w:r>
      <w:r>
        <w:rPr>
          <w:lang w:val="en-US"/>
        </w:rPr>
        <w:t xml:space="preserve">onvention’s website, </w:t>
      </w:r>
      <w:proofErr w:type="spellStart"/>
      <w:r>
        <w:rPr>
          <w:lang w:val="en-US"/>
        </w:rPr>
        <w:t>Bioland</w:t>
      </w:r>
      <w:proofErr w:type="spellEnd"/>
      <w:r>
        <w:rPr>
          <w:lang w:val="en-US"/>
        </w:rPr>
        <w:t>, the Online Reporting Tool and related systems work together more effectively, rather than as separate platforms</w:t>
      </w:r>
      <w:r w:rsidR="00B22DEA">
        <w:rPr>
          <w:lang w:val="en-US"/>
        </w:rPr>
        <w:t>;</w:t>
      </w:r>
      <w:r>
        <w:rPr>
          <w:lang w:val="en-US"/>
        </w:rPr>
        <w:t xml:space="preserve"> </w:t>
      </w:r>
    </w:p>
    <w:p w14:paraId="70A3AE09" w14:textId="36E81AAE" w:rsidR="00DE067E" w:rsidRPr="00004BD8" w:rsidRDefault="00DE067E" w:rsidP="00DE067E">
      <w:pPr>
        <w:pStyle w:val="CBDNormalNumber"/>
        <w:numPr>
          <w:ilvl w:val="1"/>
          <w:numId w:val="7"/>
        </w:numPr>
        <w:rPr>
          <w:lang w:val="en-US"/>
        </w:rPr>
      </w:pPr>
      <w:r>
        <w:rPr>
          <w:lang w:val="en-US"/>
        </w:rPr>
        <w:t>Making official information, including decisions, meeting documents, reports, notifications, guidance materials and other Secretariat-held information easier to find and use</w:t>
      </w:r>
      <w:r w:rsidR="00B22DEA">
        <w:rPr>
          <w:lang w:val="en-US"/>
        </w:rPr>
        <w:t>;</w:t>
      </w:r>
      <w:r>
        <w:rPr>
          <w:lang w:val="en-US"/>
        </w:rPr>
        <w:t xml:space="preserve"> </w:t>
      </w:r>
    </w:p>
    <w:p w14:paraId="525885F5" w14:textId="690BAE7E" w:rsidR="00DE067E" w:rsidRPr="003E2C40" w:rsidRDefault="00DE067E" w:rsidP="00DE067E">
      <w:pPr>
        <w:pStyle w:val="CBDNormalNumber"/>
        <w:numPr>
          <w:ilvl w:val="1"/>
          <w:numId w:val="7"/>
        </w:numPr>
        <w:rPr>
          <w:lang w:val="en-US"/>
        </w:rPr>
      </w:pPr>
      <w:r>
        <w:rPr>
          <w:lang w:val="en-US"/>
        </w:rPr>
        <w:t xml:space="preserve">Connecting reporting information with the central portal of the clearing-house mechanism, so that national biodiversity strategies and action plans, national targets, national reports, indicator </w:t>
      </w:r>
      <w:r w:rsidRPr="003E2C40">
        <w:rPr>
          <w:lang w:val="en-US"/>
        </w:rPr>
        <w:t xml:space="preserve">information and non-State actor commitments submitted through the Online Reporting Tool can be more easily accessed, searched and reused through the central portal of the clearing-house mechanism, the </w:t>
      </w:r>
      <w:r w:rsidR="00D470E2" w:rsidRPr="003E2C40">
        <w:rPr>
          <w:lang w:val="en-US"/>
        </w:rPr>
        <w:t>C</w:t>
      </w:r>
      <w:r w:rsidRPr="003E2C40">
        <w:rPr>
          <w:lang w:val="en-US"/>
        </w:rPr>
        <w:t xml:space="preserve">onvention’s website, </w:t>
      </w:r>
      <w:proofErr w:type="spellStart"/>
      <w:r w:rsidRPr="003E2C40">
        <w:rPr>
          <w:lang w:val="en-US"/>
        </w:rPr>
        <w:t>Bioland</w:t>
      </w:r>
      <w:proofErr w:type="spellEnd"/>
      <w:r w:rsidRPr="003E2C40">
        <w:rPr>
          <w:lang w:val="en-US"/>
        </w:rPr>
        <w:t xml:space="preserve"> and other relevant systems</w:t>
      </w:r>
      <w:r w:rsidR="00B22DEA" w:rsidRPr="003E2C40">
        <w:rPr>
          <w:lang w:val="en-US"/>
        </w:rPr>
        <w:t>;</w:t>
      </w:r>
      <w:r w:rsidRPr="003E2C40">
        <w:rPr>
          <w:lang w:val="en-US"/>
        </w:rPr>
        <w:t xml:space="preserve"> </w:t>
      </w:r>
    </w:p>
    <w:p w14:paraId="2917D70E" w14:textId="2B66786F" w:rsidR="00DE067E" w:rsidRPr="003E2C40" w:rsidRDefault="00DE067E" w:rsidP="00DE067E">
      <w:pPr>
        <w:pStyle w:val="CBDNormalNumber"/>
        <w:numPr>
          <w:ilvl w:val="1"/>
          <w:numId w:val="7"/>
        </w:numPr>
        <w:rPr>
          <w:lang w:val="en-US"/>
        </w:rPr>
      </w:pPr>
      <w:r w:rsidRPr="003E2C40">
        <w:rPr>
          <w:lang w:val="en-US"/>
        </w:rPr>
        <w:t xml:space="preserve">Developing country profile pages, to provide Parties and other users with a clearer and more integrated view of national planning, reporting, indicator information and other country-level knowledge, including through integrating information from across the clearing-house mechanism, including the online reporting tool, the central portal, the </w:t>
      </w:r>
      <w:r w:rsidRPr="003E2C40">
        <w:t xml:space="preserve">Biosafety </w:t>
      </w:r>
      <w:proofErr w:type="gramStart"/>
      <w:r w:rsidR="00181CD0">
        <w:t>C</w:t>
      </w:r>
      <w:r w:rsidRPr="003E2C40">
        <w:t>learing-</w:t>
      </w:r>
      <w:r w:rsidR="00181CD0">
        <w:t>H</w:t>
      </w:r>
      <w:r w:rsidRPr="003E2C40">
        <w:t>ouse</w:t>
      </w:r>
      <w:proofErr w:type="gramEnd"/>
      <w:r w:rsidRPr="003E2C40">
        <w:t xml:space="preserve"> and the Access and Benefit-</w:t>
      </w:r>
      <w:r w:rsidR="00B87D5E">
        <w:t>s</w:t>
      </w:r>
      <w:r w:rsidRPr="003E2C40">
        <w:t xml:space="preserve">haring </w:t>
      </w:r>
      <w:r w:rsidR="00B87D5E">
        <w:t>C</w:t>
      </w:r>
      <w:r w:rsidRPr="003E2C40">
        <w:t>learing-</w:t>
      </w:r>
      <w:r w:rsidR="00B87D5E">
        <w:t>H</w:t>
      </w:r>
      <w:r w:rsidRPr="003E2C40">
        <w:t>ouse</w:t>
      </w:r>
      <w:r w:rsidR="00B22DEA" w:rsidRPr="003E2C40">
        <w:t>;</w:t>
      </w:r>
    </w:p>
    <w:p w14:paraId="12A1FFC4" w14:textId="16F2A44C" w:rsidR="00DE067E" w:rsidRPr="003E2C40" w:rsidRDefault="00DE067E" w:rsidP="00DE067E">
      <w:pPr>
        <w:pStyle w:val="CBDNormalNumber"/>
        <w:numPr>
          <w:ilvl w:val="1"/>
          <w:numId w:val="7"/>
        </w:numPr>
        <w:rPr>
          <w:lang w:val="en-US"/>
        </w:rPr>
      </w:pPr>
      <w:r w:rsidRPr="003E2C40">
        <w:rPr>
          <w:lang w:val="en-US"/>
        </w:rPr>
        <w:t xml:space="preserve">Strengthening </w:t>
      </w:r>
      <w:proofErr w:type="spellStart"/>
      <w:r w:rsidRPr="003E2C40">
        <w:rPr>
          <w:lang w:val="en-US"/>
        </w:rPr>
        <w:t>Bioland</w:t>
      </w:r>
      <w:proofErr w:type="spellEnd"/>
      <w:r w:rsidRPr="003E2C40">
        <w:rPr>
          <w:lang w:val="en-US"/>
        </w:rPr>
        <w:t xml:space="preserve"> as a common platform for national and regional use, including by supporting national clearing-house mechanisms and providing structured spaces for Parties and technical and scientific cooperation support </w:t>
      </w:r>
      <w:proofErr w:type="spellStart"/>
      <w:r w:rsidRPr="003E2C40">
        <w:rPr>
          <w:lang w:val="en-US"/>
        </w:rPr>
        <w:t>cent</w:t>
      </w:r>
      <w:r w:rsidR="00143775" w:rsidRPr="003E2C40">
        <w:rPr>
          <w:lang w:val="en-US"/>
        </w:rPr>
        <w:t>r</w:t>
      </w:r>
      <w:r w:rsidRPr="003E2C40">
        <w:rPr>
          <w:lang w:val="en-US"/>
        </w:rPr>
        <w:t>e</w:t>
      </w:r>
      <w:r w:rsidR="00985007" w:rsidRPr="003E2C40">
        <w:rPr>
          <w:lang w:val="en-US"/>
        </w:rPr>
        <w:t>s</w:t>
      </w:r>
      <w:proofErr w:type="spellEnd"/>
      <w:r w:rsidR="00B22DEA" w:rsidRPr="003E2C40">
        <w:rPr>
          <w:lang w:val="en-US"/>
        </w:rPr>
        <w:t>;</w:t>
      </w:r>
      <w:r w:rsidRPr="003E2C40">
        <w:rPr>
          <w:lang w:val="en-US"/>
        </w:rPr>
        <w:t xml:space="preserve"> </w:t>
      </w:r>
    </w:p>
    <w:p w14:paraId="6BDDC736" w14:textId="5AD2DD37" w:rsidR="00DE067E" w:rsidRPr="00004BD8" w:rsidRDefault="00DE067E" w:rsidP="00DE067E">
      <w:pPr>
        <w:pStyle w:val="CBDNormalNumber"/>
        <w:numPr>
          <w:ilvl w:val="1"/>
          <w:numId w:val="7"/>
        </w:numPr>
        <w:rPr>
          <w:lang w:val="en-US"/>
        </w:rPr>
      </w:pPr>
      <w:r>
        <w:rPr>
          <w:lang w:val="en-US"/>
        </w:rPr>
        <w:t>Modernizing notification and participation processes, to make submissions more secure, traceable and easier to manage, while improving the quality and usefulness of responses received</w:t>
      </w:r>
      <w:r w:rsidR="00B22DEA">
        <w:rPr>
          <w:lang w:val="en-US"/>
        </w:rPr>
        <w:t>;</w:t>
      </w:r>
      <w:r>
        <w:rPr>
          <w:lang w:val="en-US"/>
        </w:rPr>
        <w:t xml:space="preserve"> </w:t>
      </w:r>
    </w:p>
    <w:p w14:paraId="3630479F" w14:textId="77777777" w:rsidR="00DE067E" w:rsidRPr="00004BD8" w:rsidRDefault="00DE067E" w:rsidP="00DE067E">
      <w:pPr>
        <w:pStyle w:val="CBDNormalNumber"/>
        <w:numPr>
          <w:ilvl w:val="1"/>
          <w:numId w:val="7"/>
        </w:numPr>
        <w:rPr>
          <w:lang w:val="en-US"/>
        </w:rPr>
      </w:pPr>
      <w:r>
        <w:rPr>
          <w:lang w:val="en-US"/>
        </w:rPr>
        <w:lastRenderedPageBreak/>
        <w:t xml:space="preserve">Improving metadata, taxonomy and content standards, so that information is better organized, more consistent across systems and easier to search, link and reuse. </w:t>
      </w:r>
    </w:p>
    <w:p w14:paraId="45C7E862" w14:textId="526852BF" w:rsidR="009963E2" w:rsidRPr="00866063" w:rsidRDefault="00B06660" w:rsidP="00473B21">
      <w:pPr>
        <w:pStyle w:val="CBDH1"/>
      </w:pPr>
      <w:r>
        <w:t>IV.</w:t>
      </w:r>
      <w:r>
        <w:tab/>
      </w:r>
      <w:r w:rsidR="00781AB2" w:rsidRPr="00C15A1C">
        <w:t>Recommendations</w:t>
      </w:r>
    </w:p>
    <w:p w14:paraId="043F5FA9" w14:textId="088F4B27" w:rsidR="00C15A1C" w:rsidRDefault="00C15A1C" w:rsidP="00473B21">
      <w:pPr>
        <w:pStyle w:val="CBDNormalNumber"/>
        <w:ind w:left="630"/>
      </w:pPr>
      <w:r>
        <w:t>The Subsidiary Body may wish to recommend that, at its seventeenth meeting, the Conference of Parties adopt a decision</w:t>
      </w:r>
      <w:r w:rsidR="00844BBB">
        <w:rPr>
          <w:rStyle w:val="FootnoteReference"/>
        </w:rPr>
        <w:footnoteReference w:id="6"/>
      </w:r>
      <w:r>
        <w:t xml:space="preserve"> along the following lines</w:t>
      </w:r>
      <w:r w:rsidR="00C36A1A">
        <w:t>:</w:t>
      </w:r>
    </w:p>
    <w:p w14:paraId="0E457771" w14:textId="7C42CB8A" w:rsidR="00C15A1C" w:rsidRDefault="00C15A1C" w:rsidP="00473B21">
      <w:pPr>
        <w:pStyle w:val="CBDNormalNoNumber"/>
        <w:tabs>
          <w:tab w:val="clear" w:pos="567"/>
        </w:tabs>
        <w:ind w:left="1134" w:firstLine="567"/>
      </w:pPr>
      <w:r w:rsidRPr="00473B21">
        <w:rPr>
          <w:i/>
          <w:iCs/>
        </w:rPr>
        <w:t>The Conference of Parties</w:t>
      </w:r>
      <w:r w:rsidR="00E54574">
        <w:t>,</w:t>
      </w:r>
    </w:p>
    <w:p w14:paraId="1A03E180" w14:textId="4B497043" w:rsidR="00C15A1C" w:rsidRPr="003E2C40" w:rsidRDefault="00C15A1C" w:rsidP="00473B21">
      <w:pPr>
        <w:pStyle w:val="CBDNormalNoNumber"/>
        <w:tabs>
          <w:tab w:val="clear" w:pos="567"/>
        </w:tabs>
        <w:ind w:left="1134" w:firstLine="567"/>
        <w:rPr>
          <w:i/>
          <w:iCs/>
        </w:rPr>
      </w:pPr>
      <w:r>
        <w:rPr>
          <w:i/>
          <w:iCs/>
        </w:rPr>
        <w:t xml:space="preserve">Recalling </w:t>
      </w:r>
      <w:r w:rsidRPr="00473B21">
        <w:t>its decision</w:t>
      </w:r>
      <w:r w:rsidR="008029A1" w:rsidRPr="003E2C40">
        <w:t>s</w:t>
      </w:r>
      <w:r w:rsidRPr="00473B21">
        <w:t xml:space="preserve"> </w:t>
      </w:r>
      <w:hyperlink r:id="rId19" w:history="1">
        <w:r w:rsidRPr="00473B21">
          <w:rPr>
            <w:rStyle w:val="Hyperlink"/>
          </w:rPr>
          <w:t>16/9</w:t>
        </w:r>
        <w:r w:rsidR="005D7E50">
          <w:rPr>
            <w:rStyle w:val="Hyperlink"/>
          </w:rPr>
          <w:t> </w:t>
        </w:r>
        <w:r w:rsidR="008029A1" w:rsidRPr="003E2C40">
          <w:rPr>
            <w:rStyle w:val="Hyperlink"/>
          </w:rPr>
          <w:t>A and B</w:t>
        </w:r>
      </w:hyperlink>
      <w:r w:rsidRPr="00473B21">
        <w:t xml:space="preserve"> of 1</w:t>
      </w:r>
      <w:r w:rsidR="005D7E50">
        <w:t> </w:t>
      </w:r>
      <w:r w:rsidRPr="00473B21">
        <w:t>November 2024,</w:t>
      </w:r>
      <w:r w:rsidRPr="003E2C40">
        <w:rPr>
          <w:i/>
          <w:iCs/>
        </w:rPr>
        <w:t xml:space="preserve"> </w:t>
      </w:r>
    </w:p>
    <w:p w14:paraId="13FD7786" w14:textId="5B649AFF" w:rsidR="002A2390" w:rsidRDefault="00097EF9">
      <w:pPr>
        <w:pStyle w:val="CBDNormalNoNumber"/>
        <w:tabs>
          <w:tab w:val="clear" w:pos="567"/>
        </w:tabs>
        <w:ind w:left="1134" w:firstLine="567"/>
      </w:pPr>
      <w:r w:rsidRPr="00473B21">
        <w:t>1.</w:t>
      </w:r>
      <w:r w:rsidRPr="003E2C40">
        <w:rPr>
          <w:i/>
          <w:iCs/>
        </w:rPr>
        <w:tab/>
      </w:r>
      <w:r w:rsidR="00C15A1C" w:rsidRPr="003E2C40">
        <w:rPr>
          <w:i/>
          <w:iCs/>
        </w:rPr>
        <w:t>Notes with appreciation</w:t>
      </w:r>
      <w:r w:rsidR="00C15A1C" w:rsidRPr="003E2C40">
        <w:t xml:space="preserve"> the progress made</w:t>
      </w:r>
      <w:r w:rsidR="002B644E">
        <w:t xml:space="preserve"> in the implementation of </w:t>
      </w:r>
      <w:r w:rsidR="002B644E" w:rsidRPr="003E2C40">
        <w:t>the programme of work for the clearing-house mechanism for the period 2024–2030</w:t>
      </w:r>
      <w:r w:rsidR="002B644E" w:rsidRPr="003E2C40">
        <w:rPr>
          <w:rStyle w:val="FootnoteReference"/>
        </w:rPr>
        <w:footnoteReference w:id="7"/>
      </w:r>
      <w:r w:rsidR="002B644E" w:rsidRPr="003E2C40">
        <w:t xml:space="preserve"> and the knowledge management strategy to support the implementation of the Kunming-Montreal Global Biodiversity Framework;</w:t>
      </w:r>
      <w:r w:rsidR="002B644E" w:rsidRPr="003E2C40">
        <w:rPr>
          <w:rStyle w:val="FootnoteReference"/>
        </w:rPr>
        <w:footnoteReference w:id="8"/>
      </w:r>
      <w:r w:rsidR="00C31B94" w:rsidRPr="00473B21">
        <w:rPr>
          <w:vertAlign w:val="superscript"/>
        </w:rPr>
        <w:t>,</w:t>
      </w:r>
      <w:r w:rsidR="00CD1386">
        <w:rPr>
          <w:rStyle w:val="FootnoteReference"/>
        </w:rPr>
        <w:footnoteReference w:id="9"/>
      </w:r>
      <w:r w:rsidR="00C15A1C" w:rsidRPr="003E2C40">
        <w:t xml:space="preserve"> </w:t>
      </w:r>
    </w:p>
    <w:p w14:paraId="21EEAEDD" w14:textId="64050AC9" w:rsidR="00C15A1C" w:rsidRPr="003E2C40" w:rsidRDefault="002A2390" w:rsidP="00473B21">
      <w:pPr>
        <w:pStyle w:val="CBDNormalNoNumber"/>
        <w:tabs>
          <w:tab w:val="clear" w:pos="567"/>
        </w:tabs>
        <w:ind w:left="1134" w:firstLine="567"/>
      </w:pPr>
      <w:r>
        <w:t>2.</w:t>
      </w:r>
      <w:r>
        <w:tab/>
      </w:r>
      <w:r w:rsidRPr="00473B21">
        <w:rPr>
          <w:i/>
          <w:iCs/>
        </w:rPr>
        <w:t>R</w:t>
      </w:r>
      <w:r w:rsidR="00C15A1C" w:rsidRPr="00473B21">
        <w:rPr>
          <w:i/>
          <w:iCs/>
        </w:rPr>
        <w:t>eiterates</w:t>
      </w:r>
      <w:r w:rsidR="00C15A1C" w:rsidRPr="003E2C40">
        <w:t xml:space="preserve"> the need for continued implementation by Parties, other Governments</w:t>
      </w:r>
      <w:r w:rsidR="00331D02" w:rsidRPr="003E2C40">
        <w:t>, indigenous peoples and local communities,</w:t>
      </w:r>
      <w:r w:rsidR="00C15A1C" w:rsidRPr="003E2C40">
        <w:t xml:space="preserve"> relevant organizations and the Secretariat </w:t>
      </w:r>
      <w:r w:rsidR="006B40E1">
        <w:t xml:space="preserve">of the </w:t>
      </w:r>
      <w:r w:rsidR="006B40E1" w:rsidRPr="006B40E1">
        <w:t>Convention on Biological Diversity</w:t>
      </w:r>
      <w:r w:rsidR="00FE25B3">
        <w:rPr>
          <w:rStyle w:val="FootnoteReference"/>
        </w:rPr>
        <w:footnoteReference w:id="10"/>
      </w:r>
      <w:r w:rsidR="006B40E1" w:rsidRPr="006B40E1">
        <w:t xml:space="preserve"> </w:t>
      </w:r>
      <w:r w:rsidR="00C15A1C" w:rsidRPr="003E2C40">
        <w:t xml:space="preserve">to achieve the </w:t>
      </w:r>
      <w:r w:rsidR="009A19EC" w:rsidRPr="003E2C40">
        <w:t xml:space="preserve">programme of work </w:t>
      </w:r>
      <w:r w:rsidR="009B690D" w:rsidRPr="003E2C40">
        <w:t xml:space="preserve">for the </w:t>
      </w:r>
      <w:r w:rsidR="00C15A1C" w:rsidRPr="003E2C40">
        <w:t>clearing-house mechanism and the knowledge management strategy;</w:t>
      </w:r>
    </w:p>
    <w:p w14:paraId="5CB71313" w14:textId="72A38ED0" w:rsidR="00C15A1C" w:rsidRPr="003E2C40" w:rsidRDefault="002A2390" w:rsidP="00473B21">
      <w:pPr>
        <w:pStyle w:val="CBDNormalNoNumber"/>
        <w:tabs>
          <w:tab w:val="clear" w:pos="567"/>
        </w:tabs>
        <w:ind w:left="1134" w:firstLine="567"/>
      </w:pPr>
      <w:r>
        <w:t>3</w:t>
      </w:r>
      <w:r w:rsidR="00097EF9" w:rsidRPr="00473B21">
        <w:t>.</w:t>
      </w:r>
      <w:r w:rsidR="00097EF9" w:rsidRPr="003E2C40">
        <w:rPr>
          <w:i/>
          <w:iCs/>
        </w:rPr>
        <w:tab/>
      </w:r>
      <w:r w:rsidR="00AC0CC3">
        <w:rPr>
          <w:i/>
          <w:iCs/>
        </w:rPr>
        <w:t>N</w:t>
      </w:r>
      <w:r w:rsidR="00C15A1C" w:rsidRPr="003E2C40">
        <w:rPr>
          <w:i/>
          <w:iCs/>
        </w:rPr>
        <w:t>otes</w:t>
      </w:r>
      <w:r w:rsidR="00C15A1C" w:rsidRPr="003E2C40">
        <w:t xml:space="preserve"> the </w:t>
      </w:r>
      <w:r w:rsidR="00F37F8A">
        <w:t>need for</w:t>
      </w:r>
      <w:r w:rsidR="00C15A1C" w:rsidRPr="003E2C40">
        <w:t xml:space="preserve"> additional </w:t>
      </w:r>
      <w:r w:rsidR="00F0405D" w:rsidRPr="003E2C40">
        <w:t>resources</w:t>
      </w:r>
      <w:r w:rsidR="00C15A1C" w:rsidRPr="003E2C40">
        <w:t xml:space="preserve"> for further implement</w:t>
      </w:r>
      <w:r w:rsidR="003B2027">
        <w:t>ing</w:t>
      </w:r>
      <w:r w:rsidR="00C15A1C" w:rsidRPr="003E2C40">
        <w:t xml:space="preserve"> the programme of work for the clearing-house mechanism and the knowledge management strategy</w:t>
      </w:r>
      <w:r w:rsidR="00671DA5" w:rsidRPr="003E2C40">
        <w:t>;</w:t>
      </w:r>
    </w:p>
    <w:p w14:paraId="7663A1FB" w14:textId="1AC1F0E2" w:rsidR="00C15A1C" w:rsidRPr="003E2C40" w:rsidRDefault="002A2390" w:rsidP="00473B21">
      <w:pPr>
        <w:pStyle w:val="CBDNormalNoNumber"/>
        <w:tabs>
          <w:tab w:val="clear" w:pos="567"/>
        </w:tabs>
        <w:ind w:left="1134" w:firstLine="567"/>
      </w:pPr>
      <w:r>
        <w:t>4</w:t>
      </w:r>
      <w:r w:rsidR="00097EF9" w:rsidRPr="00473B21">
        <w:t>.</w:t>
      </w:r>
      <w:r w:rsidR="00097EF9" w:rsidRPr="003E2C40">
        <w:rPr>
          <w:i/>
          <w:iCs/>
        </w:rPr>
        <w:tab/>
      </w:r>
      <w:r w:rsidR="00C15A1C" w:rsidRPr="003E2C40">
        <w:rPr>
          <w:i/>
          <w:iCs/>
        </w:rPr>
        <w:t xml:space="preserve">Invites </w:t>
      </w:r>
      <w:r w:rsidR="00C15A1C" w:rsidRPr="003E2C40">
        <w:t xml:space="preserve">the regional and subregional </w:t>
      </w:r>
      <w:r w:rsidR="00E017AF">
        <w:t xml:space="preserve">technical </w:t>
      </w:r>
      <w:r w:rsidR="00357A7C">
        <w:t xml:space="preserve">and scientific cooperation </w:t>
      </w:r>
      <w:r w:rsidR="00C15A1C" w:rsidRPr="003E2C40">
        <w:t xml:space="preserve">support centres and the </w:t>
      </w:r>
      <w:r w:rsidR="00D76C5B">
        <w:t>G</w:t>
      </w:r>
      <w:r w:rsidR="00C15A1C" w:rsidRPr="003E2C40">
        <w:t xml:space="preserve">lobal </w:t>
      </w:r>
      <w:r w:rsidR="00D76C5B">
        <w:t>C</w:t>
      </w:r>
      <w:r w:rsidR="00C15A1C" w:rsidRPr="003E2C40">
        <w:t xml:space="preserve">oordination </w:t>
      </w:r>
      <w:r w:rsidR="00D76C5B">
        <w:t>E</w:t>
      </w:r>
      <w:r w:rsidR="00C15A1C" w:rsidRPr="003E2C40">
        <w:t>ntity of the technical and scientific cooperation mechanism to include work to facilitate the implementation of the programme of work for the clearing-house mechanism and the knowledge management strategy</w:t>
      </w:r>
      <w:r w:rsidR="00FD1140" w:rsidRPr="00FD1140">
        <w:t xml:space="preserve"> </w:t>
      </w:r>
      <w:r w:rsidR="00FD1140" w:rsidRPr="003E2C40">
        <w:t>in their programmes of work</w:t>
      </w:r>
      <w:r w:rsidR="00C15A1C" w:rsidRPr="003E2C40">
        <w:t>;</w:t>
      </w:r>
    </w:p>
    <w:p w14:paraId="674A1178" w14:textId="2796BCA3" w:rsidR="00C15A1C" w:rsidRPr="003E2C40" w:rsidRDefault="002A2390" w:rsidP="00473B21">
      <w:pPr>
        <w:pStyle w:val="CBDNormalNoNumber"/>
        <w:tabs>
          <w:tab w:val="clear" w:pos="567"/>
        </w:tabs>
        <w:ind w:left="1134" w:firstLine="567"/>
        <w:rPr>
          <w:i/>
          <w:iCs/>
        </w:rPr>
      </w:pPr>
      <w:r>
        <w:t>5</w:t>
      </w:r>
      <w:r w:rsidR="00097EF9" w:rsidRPr="00473B21">
        <w:t>.</w:t>
      </w:r>
      <w:r w:rsidR="00097EF9" w:rsidRPr="003E2C40">
        <w:rPr>
          <w:i/>
          <w:iCs/>
        </w:rPr>
        <w:tab/>
      </w:r>
      <w:r w:rsidR="00C15A1C" w:rsidRPr="003E2C40">
        <w:rPr>
          <w:i/>
          <w:iCs/>
        </w:rPr>
        <w:t xml:space="preserve">Encourages </w:t>
      </w:r>
      <w:r w:rsidR="00C15A1C" w:rsidRPr="003E2C40">
        <w:t xml:space="preserve">Parties to share information on progress made </w:t>
      </w:r>
      <w:r w:rsidR="004F38F9" w:rsidRPr="003E2C40">
        <w:t xml:space="preserve">in the </w:t>
      </w:r>
      <w:r w:rsidR="00C15A1C" w:rsidRPr="003E2C40">
        <w:t>implement</w:t>
      </w:r>
      <w:r w:rsidR="004F38F9" w:rsidRPr="003E2C40">
        <w:t>ation</w:t>
      </w:r>
      <w:r w:rsidR="00C15A1C" w:rsidRPr="003E2C40">
        <w:t xml:space="preserve"> </w:t>
      </w:r>
      <w:r w:rsidR="00A813DC" w:rsidRPr="003E2C40">
        <w:t xml:space="preserve">of </w:t>
      </w:r>
      <w:r w:rsidR="00C15A1C" w:rsidRPr="003E2C40">
        <w:t xml:space="preserve">the </w:t>
      </w:r>
      <w:r w:rsidR="00A813DC" w:rsidRPr="003E2C40">
        <w:t xml:space="preserve">programme of work for the </w:t>
      </w:r>
      <w:r w:rsidR="00C15A1C" w:rsidRPr="003E2C40">
        <w:t>clearing-house mechanism and the knowledge management strategy in their eight</w:t>
      </w:r>
      <w:r w:rsidR="0050403B">
        <w:t>h</w:t>
      </w:r>
      <w:r w:rsidR="00C15A1C" w:rsidRPr="003E2C40">
        <w:t xml:space="preserve"> national report</w:t>
      </w:r>
      <w:r w:rsidR="00EA498A">
        <w:t>s</w:t>
      </w:r>
      <w:r w:rsidR="0050403B">
        <w:t>,</w:t>
      </w:r>
      <w:r w:rsidR="00C15A1C" w:rsidRPr="003E2C40">
        <w:t xml:space="preserve"> </w:t>
      </w:r>
      <w:r w:rsidR="0050403B">
        <w:t xml:space="preserve">with a view </w:t>
      </w:r>
      <w:r w:rsidR="00C15A1C" w:rsidRPr="003E2C40">
        <w:t>to facilitat</w:t>
      </w:r>
      <w:r w:rsidR="0050403B">
        <w:t>ing</w:t>
      </w:r>
      <w:r w:rsidR="00C15A1C" w:rsidRPr="003E2C40">
        <w:t xml:space="preserve"> the review of th</w:t>
      </w:r>
      <w:r w:rsidR="0050403B">
        <w:t>at</w:t>
      </w:r>
      <w:r w:rsidR="00C15A1C" w:rsidRPr="003E2C40">
        <w:t xml:space="preserve"> area of work at the nineteenth meeting of the Conference of the Parties;</w:t>
      </w:r>
      <w:r w:rsidR="00C15A1C" w:rsidRPr="00473B21">
        <w:t xml:space="preserve"> </w:t>
      </w:r>
    </w:p>
    <w:p w14:paraId="1F8D0907" w14:textId="7C0F7BD3" w:rsidR="00C15A1C" w:rsidRPr="003E2C40" w:rsidRDefault="002A2390" w:rsidP="00473B21">
      <w:pPr>
        <w:pStyle w:val="CBDNormalNoNumber"/>
        <w:tabs>
          <w:tab w:val="clear" w:pos="567"/>
        </w:tabs>
        <w:ind w:left="1134" w:firstLine="567"/>
      </w:pPr>
      <w:r>
        <w:t>6</w:t>
      </w:r>
      <w:r w:rsidR="00097EF9" w:rsidRPr="00473B21">
        <w:t>.</w:t>
      </w:r>
      <w:r w:rsidR="00097EF9" w:rsidRPr="003E2C40">
        <w:rPr>
          <w:i/>
          <w:iCs/>
        </w:rPr>
        <w:tab/>
      </w:r>
      <w:r w:rsidR="00C15A1C" w:rsidRPr="003E2C40">
        <w:rPr>
          <w:i/>
          <w:iCs/>
        </w:rPr>
        <w:t xml:space="preserve">Recalls </w:t>
      </w:r>
      <w:r w:rsidR="00C15A1C" w:rsidRPr="003E2C40">
        <w:t xml:space="preserve">that progress towards the implementation of the programme of work </w:t>
      </w:r>
      <w:r w:rsidR="0099523B" w:rsidRPr="003E2C40">
        <w:t xml:space="preserve">for the </w:t>
      </w:r>
      <w:r w:rsidR="00C15A1C" w:rsidRPr="003E2C40">
        <w:t>clearing-house mechanism and the knowledge management strategy will be reviewed at the nineteenth meeting of the Conference of the Parties in conjunction with the global review of collective progress in the implementation of the Framework</w:t>
      </w:r>
      <w:r w:rsidR="00DF7AFF" w:rsidRPr="003E2C40">
        <w:t>;</w:t>
      </w:r>
      <w:r w:rsidR="00C15A1C" w:rsidRPr="003E2C40">
        <w:t xml:space="preserve"> </w:t>
      </w:r>
    </w:p>
    <w:p w14:paraId="00A0229F" w14:textId="56E18DA0" w:rsidR="00C15A1C" w:rsidRPr="003E2C40" w:rsidRDefault="002A2390" w:rsidP="00473B21">
      <w:pPr>
        <w:pStyle w:val="CBDNormalNoNumber"/>
        <w:tabs>
          <w:tab w:val="clear" w:pos="567"/>
        </w:tabs>
        <w:ind w:left="1134" w:firstLine="567"/>
        <w:rPr>
          <w:i/>
          <w:iCs/>
        </w:rPr>
      </w:pPr>
      <w:r>
        <w:t>7</w:t>
      </w:r>
      <w:r w:rsidR="00097EF9" w:rsidRPr="00473B21">
        <w:t>.</w:t>
      </w:r>
      <w:r w:rsidR="00097EF9" w:rsidRPr="003E2C40">
        <w:rPr>
          <w:i/>
          <w:iCs/>
        </w:rPr>
        <w:tab/>
      </w:r>
      <w:r w:rsidR="00C15A1C" w:rsidRPr="003E2C40">
        <w:rPr>
          <w:i/>
          <w:iCs/>
        </w:rPr>
        <w:t xml:space="preserve">Invites </w:t>
      </w:r>
      <w:r w:rsidR="00C15A1C" w:rsidRPr="003E2C40">
        <w:t xml:space="preserve">the cooperation support centres and relevant organizations to collaborate and </w:t>
      </w:r>
      <w:r w:rsidR="00191E57">
        <w:t xml:space="preserve">to </w:t>
      </w:r>
      <w:r w:rsidR="00C15A1C" w:rsidRPr="003E2C40">
        <w:t xml:space="preserve">share information with the Secretariat </w:t>
      </w:r>
      <w:proofErr w:type="gramStart"/>
      <w:r w:rsidR="00C15A1C" w:rsidRPr="003E2C40">
        <w:t>in order to</w:t>
      </w:r>
      <w:proofErr w:type="gramEnd"/>
      <w:r w:rsidR="00C15A1C" w:rsidRPr="003E2C40">
        <w:t xml:space="preserve"> facilitate the review of th</w:t>
      </w:r>
      <w:r w:rsidR="00C40B45">
        <w:t>at</w:t>
      </w:r>
      <w:r w:rsidR="00C15A1C" w:rsidRPr="003E2C40">
        <w:t xml:space="preserve"> area of work at the nineteenth meeting of the Conference of the Parties;</w:t>
      </w:r>
    </w:p>
    <w:p w14:paraId="1A5CCF68" w14:textId="5F1DA581" w:rsidR="00C15A1C" w:rsidRPr="003E2C40" w:rsidRDefault="002A2390" w:rsidP="00473B21">
      <w:pPr>
        <w:pStyle w:val="CBDNormalNoNumber"/>
        <w:tabs>
          <w:tab w:val="clear" w:pos="567"/>
        </w:tabs>
        <w:ind w:left="1134" w:firstLine="567"/>
      </w:pPr>
      <w:r>
        <w:t>8</w:t>
      </w:r>
      <w:r w:rsidR="00097EF9" w:rsidRPr="00473B21">
        <w:t>.</w:t>
      </w:r>
      <w:r w:rsidR="00097EF9" w:rsidRPr="003E2C40">
        <w:rPr>
          <w:i/>
          <w:iCs/>
        </w:rPr>
        <w:tab/>
      </w:r>
      <w:r w:rsidR="00C15A1C" w:rsidRPr="003E2C40">
        <w:rPr>
          <w:i/>
          <w:iCs/>
        </w:rPr>
        <w:t>Requests</w:t>
      </w:r>
      <w:r w:rsidR="00C15A1C" w:rsidRPr="00473B21">
        <w:t xml:space="preserve"> </w:t>
      </w:r>
      <w:r w:rsidR="00C15A1C" w:rsidRPr="003E2C40">
        <w:t>the Executive Secretary, under the guidance of the Informal Advisory Group on Technical and Scientific Cooperation</w:t>
      </w:r>
      <w:r w:rsidR="00A5792E" w:rsidRPr="003E2C40">
        <w:t xml:space="preserve"> and subject to availab</w:t>
      </w:r>
      <w:r w:rsidR="00F76A53" w:rsidRPr="003E2C40">
        <w:t>ility of the</w:t>
      </w:r>
      <w:r w:rsidR="00A5792E" w:rsidRPr="003E2C40">
        <w:t xml:space="preserve"> resources:</w:t>
      </w:r>
      <w:r w:rsidR="00C15A1C" w:rsidRPr="003E2C40">
        <w:t xml:space="preserve"> </w:t>
      </w:r>
    </w:p>
    <w:p w14:paraId="1FD0C8B5" w14:textId="6D529B97" w:rsidR="00C15A1C" w:rsidRPr="003E2C40" w:rsidRDefault="00097EF9" w:rsidP="00473B21">
      <w:pPr>
        <w:pStyle w:val="CBDNormalNoNumber"/>
        <w:tabs>
          <w:tab w:val="clear" w:pos="567"/>
        </w:tabs>
        <w:ind w:left="1134" w:firstLine="567"/>
      </w:pPr>
      <w:r w:rsidRPr="003E2C40">
        <w:t>(a)</w:t>
      </w:r>
      <w:r w:rsidRPr="003E2C40">
        <w:tab/>
      </w:r>
      <w:r w:rsidR="00C15A1C" w:rsidRPr="003E2C40">
        <w:t xml:space="preserve">To strengthen and accelerate the implementation of the </w:t>
      </w:r>
      <w:r w:rsidR="00A83C6B" w:rsidRPr="003E2C40">
        <w:t xml:space="preserve">programme of work </w:t>
      </w:r>
      <w:r w:rsidR="00543F84" w:rsidRPr="003E2C40">
        <w:t xml:space="preserve">for the </w:t>
      </w:r>
      <w:r w:rsidR="00C15A1C" w:rsidRPr="003E2C40">
        <w:t xml:space="preserve">clearing-house mechanism and the knowledge management strategy </w:t>
      </w:r>
      <w:r w:rsidR="00DC04BB" w:rsidRPr="003E2C40">
        <w:t xml:space="preserve">by </w:t>
      </w:r>
      <w:r w:rsidR="00C15A1C" w:rsidRPr="003E2C40">
        <w:t xml:space="preserve">making information </w:t>
      </w:r>
      <w:r w:rsidR="00F92EF3" w:rsidRPr="003E2C40">
        <w:t xml:space="preserve">submitted </w:t>
      </w:r>
      <w:r w:rsidR="00F92EF3">
        <w:t xml:space="preserve">by Parties </w:t>
      </w:r>
      <w:r w:rsidR="00C15A1C" w:rsidRPr="003E2C40">
        <w:t>more accessible, searchable and reusable in support of planning, implementation, monitoring and reporting under the Framework;</w:t>
      </w:r>
    </w:p>
    <w:p w14:paraId="27B08DF7" w14:textId="42B73B21" w:rsidR="00C15A1C" w:rsidRPr="003E2C40" w:rsidRDefault="00097EF9" w:rsidP="00473B21">
      <w:pPr>
        <w:pStyle w:val="CBDNormalNoNumber"/>
        <w:tabs>
          <w:tab w:val="clear" w:pos="567"/>
        </w:tabs>
        <w:ind w:left="1134" w:firstLine="567"/>
        <w:rPr>
          <w:i/>
          <w:iCs/>
        </w:rPr>
      </w:pPr>
      <w:r w:rsidRPr="003E2C40">
        <w:lastRenderedPageBreak/>
        <w:t>(b)</w:t>
      </w:r>
      <w:r w:rsidRPr="003E2C40">
        <w:tab/>
      </w:r>
      <w:r w:rsidR="00C15A1C" w:rsidRPr="003E2C40">
        <w:t xml:space="preserve">To prepare an analysis of the implementation of the </w:t>
      </w:r>
      <w:r w:rsidR="00295CC7" w:rsidRPr="003E2C40">
        <w:t xml:space="preserve">programme of work for the </w:t>
      </w:r>
      <w:r w:rsidR="00C15A1C" w:rsidRPr="003E2C40">
        <w:t xml:space="preserve">clearing-house </w:t>
      </w:r>
      <w:r w:rsidR="00295CC7" w:rsidRPr="003E2C40">
        <w:t xml:space="preserve">mechanism </w:t>
      </w:r>
      <w:r w:rsidR="00C15A1C" w:rsidRPr="003E2C40">
        <w:t>and the knowledge management strategy to inform their review at the nineteenth meeting of the Conference of the Parties.</w:t>
      </w:r>
    </w:p>
    <w:p w14:paraId="5122D150" w14:textId="0A643E34" w:rsidR="00036DF3" w:rsidRPr="003E2C40" w:rsidRDefault="00036DF3" w:rsidP="00A111D1">
      <w:pPr>
        <w:pStyle w:val="CBDNormalNumber"/>
        <w:numPr>
          <w:ilvl w:val="0"/>
          <w:numId w:val="0"/>
        </w:numPr>
        <w:ind w:left="567"/>
        <w:jc w:val="center"/>
        <w:sectPr w:rsidR="00036DF3" w:rsidRPr="003E2C40" w:rsidSect="00447F4A">
          <w:headerReference w:type="even" r:id="rId20"/>
          <w:headerReference w:type="default" r:id="rId21"/>
          <w:footerReference w:type="even" r:id="rId22"/>
          <w:footerReference w:type="default" r:id="rId23"/>
          <w:pgSz w:w="12240" w:h="15840"/>
          <w:pgMar w:top="567" w:right="1440" w:bottom="1134" w:left="1440" w:header="709" w:footer="709" w:gutter="0"/>
          <w:cols w:space="708"/>
          <w:titlePg/>
          <w:docGrid w:linePitch="360"/>
        </w:sectPr>
      </w:pPr>
    </w:p>
    <w:p w14:paraId="3FC4D4B0" w14:textId="77777777" w:rsidR="00D744A5" w:rsidRPr="003E2C40" w:rsidRDefault="00D744A5" w:rsidP="00D744A5">
      <w:pPr>
        <w:pStyle w:val="CBDAnnex"/>
      </w:pPr>
      <w:r w:rsidRPr="003E2C40">
        <w:lastRenderedPageBreak/>
        <w:t>Annex</w:t>
      </w:r>
    </w:p>
    <w:p w14:paraId="7D20299E" w14:textId="77777777" w:rsidR="00D744A5" w:rsidRPr="003E2C40" w:rsidRDefault="00D744A5" w:rsidP="00D744A5">
      <w:pPr>
        <w:pStyle w:val="CBDTitle"/>
        <w:rPr>
          <w:lang w:bidi="ar-SY"/>
        </w:rPr>
      </w:pPr>
      <w:r w:rsidRPr="003E2C40">
        <w:rPr>
          <w:lang w:bidi="ar-SY"/>
        </w:rPr>
        <w:t>Estimated extrabudgetary resource requirements</w:t>
      </w:r>
    </w:p>
    <w:p w14:paraId="066958DF" w14:textId="6881DE68" w:rsidR="000F2AD7" w:rsidRPr="003E2C40" w:rsidRDefault="00D744A5" w:rsidP="000F2AD7">
      <w:pPr>
        <w:pStyle w:val="CBDNormalNoNumber"/>
        <w:rPr>
          <w:lang w:bidi="ar-SY"/>
        </w:rPr>
      </w:pPr>
      <w:r w:rsidRPr="003E2C40">
        <w:rPr>
          <w:lang w:bidi="ar-SY"/>
        </w:rPr>
        <w:t xml:space="preserve">The </w:t>
      </w:r>
      <w:r w:rsidR="000F2AD7" w:rsidRPr="003E2C40">
        <w:rPr>
          <w:lang w:bidi="ar-SY"/>
        </w:rPr>
        <w:t xml:space="preserve">table below has been prepared to show the estimated extrabudgetary resource requirements for the activities requested of the Secretariat, as outlined in the draft </w:t>
      </w:r>
      <w:r w:rsidR="00672C75">
        <w:t>decision</w:t>
      </w:r>
      <w:r w:rsidR="000F2AD7" w:rsidRPr="003E2C40">
        <w:t>, in support of its consideration</w:t>
      </w:r>
      <w:r w:rsidR="000F2AD7" w:rsidRPr="003E2C40">
        <w:rPr>
          <w:lang w:bidi="ar-SY"/>
        </w:rPr>
        <w:t xml:space="preserve">. The present </w:t>
      </w:r>
      <w:r w:rsidR="000F2AD7" w:rsidRPr="003E2C40">
        <w:rPr>
          <w:lang w:val="en-CA"/>
        </w:rPr>
        <w:t xml:space="preserve">annex is not part of the draft </w:t>
      </w:r>
      <w:r w:rsidR="00672C75">
        <w:rPr>
          <w:lang w:val="en-CA"/>
        </w:rPr>
        <w:t>decision</w:t>
      </w:r>
      <w:r w:rsidR="00672C75" w:rsidRPr="003E2C40">
        <w:rPr>
          <w:lang w:val="en-CA"/>
        </w:rPr>
        <w:t xml:space="preserve"> </w:t>
      </w:r>
      <w:r w:rsidR="000F2AD7" w:rsidRPr="003E2C40">
        <w:rPr>
          <w:lang w:val="en-CA"/>
        </w:rPr>
        <w:t>submitted for consideration by the Subsidiary Body.</w:t>
      </w:r>
    </w:p>
    <w:p w14:paraId="12832613" w14:textId="77777777" w:rsidR="000F2AD7" w:rsidRPr="003E2C40" w:rsidRDefault="000F2AD7" w:rsidP="000F2AD7">
      <w:pPr>
        <w:pStyle w:val="CBDTableTitle"/>
        <w:tabs>
          <w:tab w:val="clear" w:pos="567"/>
        </w:tabs>
        <w:ind w:left="0"/>
      </w:pPr>
      <w:r w:rsidRPr="003E2C40">
        <w:t>Extrabudgetary resource requirements</w:t>
      </w:r>
    </w:p>
    <w:p w14:paraId="4C58702F" w14:textId="77777777" w:rsidR="000F2AD7" w:rsidRPr="003E2C40" w:rsidRDefault="000F2AD7" w:rsidP="000F2AD7">
      <w:pPr>
        <w:spacing w:before="120" w:after="120"/>
        <w:rPr>
          <w:iCs/>
        </w:rPr>
      </w:pPr>
      <w:r w:rsidRPr="003E2C40">
        <w:rPr>
          <w:iCs/>
          <w:sz w:val="18"/>
          <w:szCs w:val="18"/>
        </w:rPr>
        <w:t>(United States dollars)</w:t>
      </w:r>
    </w:p>
    <w:tbl>
      <w:tblPr>
        <w:tblW w:w="9923" w:type="dxa"/>
        <w:tblLayout w:type="fixed"/>
        <w:tblCellMar>
          <w:left w:w="0" w:type="dxa"/>
          <w:right w:w="0" w:type="dxa"/>
        </w:tblCellMar>
        <w:tblLook w:val="04A0" w:firstRow="1" w:lastRow="0" w:firstColumn="1" w:lastColumn="0" w:noHBand="0" w:noVBand="1"/>
      </w:tblPr>
      <w:tblGrid>
        <w:gridCol w:w="563"/>
        <w:gridCol w:w="3288"/>
        <w:gridCol w:w="1010"/>
        <w:gridCol w:w="887"/>
        <w:gridCol w:w="889"/>
        <w:gridCol w:w="895"/>
        <w:gridCol w:w="1282"/>
        <w:gridCol w:w="1109"/>
      </w:tblGrid>
      <w:tr w:rsidR="000F2AD7" w:rsidRPr="003E2C40" w14:paraId="71B07C88" w14:textId="77777777" w:rsidTr="00473B21">
        <w:trPr>
          <w:trHeight w:val="290"/>
        </w:trPr>
        <w:tc>
          <w:tcPr>
            <w:tcW w:w="283" w:type="pct"/>
            <w:tcBorders>
              <w:top w:val="single" w:sz="4" w:space="0" w:color="auto"/>
              <w:bottom w:val="single" w:sz="8" w:space="0" w:color="auto"/>
            </w:tcBorders>
            <w:vAlign w:val="bottom"/>
          </w:tcPr>
          <w:p w14:paraId="77D48746" w14:textId="77777777" w:rsidR="000F2AD7" w:rsidRPr="003E2C40" w:rsidRDefault="000F2AD7">
            <w:pPr>
              <w:jc w:val="left"/>
              <w:rPr>
                <w:sz w:val="20"/>
                <w:szCs w:val="20"/>
                <w:lang w:val="en-US"/>
              </w:rPr>
            </w:pPr>
            <w:r w:rsidRPr="003E2C40">
              <w:rPr>
                <w:i/>
                <w:iCs/>
                <w:sz w:val="20"/>
                <w:szCs w:val="20"/>
                <w:lang w:val="en-US"/>
              </w:rPr>
              <w:t>OP</w:t>
            </w:r>
          </w:p>
        </w:tc>
        <w:tc>
          <w:tcPr>
            <w:tcW w:w="1657" w:type="pct"/>
            <w:tcBorders>
              <w:top w:val="single" w:sz="4" w:space="0" w:color="auto"/>
              <w:bottom w:val="single" w:sz="8" w:space="0" w:color="auto"/>
            </w:tcBorders>
            <w:noWrap/>
            <w:tcMar>
              <w:top w:w="0" w:type="dxa"/>
              <w:left w:w="108" w:type="dxa"/>
              <w:bottom w:w="0" w:type="dxa"/>
              <w:right w:w="108" w:type="dxa"/>
            </w:tcMar>
            <w:vAlign w:val="bottom"/>
          </w:tcPr>
          <w:p w14:paraId="2F567E38" w14:textId="77777777" w:rsidR="000F2AD7" w:rsidRPr="003E2C40" w:rsidRDefault="000F2AD7">
            <w:pPr>
              <w:jc w:val="left"/>
              <w:rPr>
                <w:sz w:val="20"/>
                <w:szCs w:val="20"/>
                <w:lang w:val="en-US"/>
              </w:rPr>
            </w:pPr>
            <w:r w:rsidRPr="003E2C40">
              <w:rPr>
                <w:i/>
                <w:iCs/>
                <w:sz w:val="20"/>
                <w:szCs w:val="20"/>
                <w:lang w:val="en-US"/>
              </w:rPr>
              <w:t>Activity</w:t>
            </w:r>
          </w:p>
        </w:tc>
        <w:tc>
          <w:tcPr>
            <w:tcW w:w="509" w:type="pct"/>
            <w:tcBorders>
              <w:top w:val="single" w:sz="4" w:space="0" w:color="auto"/>
              <w:bottom w:val="single" w:sz="8" w:space="0" w:color="auto"/>
            </w:tcBorders>
            <w:noWrap/>
            <w:tcMar>
              <w:top w:w="0" w:type="dxa"/>
              <w:left w:w="108" w:type="dxa"/>
              <w:bottom w:w="0" w:type="dxa"/>
              <w:right w:w="108" w:type="dxa"/>
            </w:tcMar>
            <w:vAlign w:val="bottom"/>
          </w:tcPr>
          <w:p w14:paraId="2434F280" w14:textId="77777777" w:rsidR="000F2AD7" w:rsidRPr="003E2C40" w:rsidRDefault="000F2AD7">
            <w:pPr>
              <w:jc w:val="center"/>
              <w:rPr>
                <w:sz w:val="20"/>
                <w:szCs w:val="20"/>
                <w:lang w:val="en-US"/>
              </w:rPr>
            </w:pPr>
            <w:r w:rsidRPr="003E2C40">
              <w:rPr>
                <w:i/>
                <w:iCs/>
                <w:sz w:val="20"/>
                <w:szCs w:val="20"/>
                <w:lang w:val="en-US"/>
              </w:rPr>
              <w:t xml:space="preserve">Meeting </w:t>
            </w:r>
            <w:proofErr w:type="spellStart"/>
            <w:r w:rsidRPr="003E2C40">
              <w:rPr>
                <w:i/>
                <w:iCs/>
                <w:sz w:val="20"/>
                <w:szCs w:val="20"/>
                <w:lang w:val="en-US"/>
              </w:rPr>
              <w:t>costs</w:t>
            </w:r>
            <w:r w:rsidRPr="003E2C40">
              <w:rPr>
                <w:i/>
                <w:iCs/>
                <w:sz w:val="20"/>
                <w:szCs w:val="20"/>
                <w:vertAlign w:val="superscript"/>
                <w:lang w:val="en-US"/>
              </w:rPr>
              <w:t>a</w:t>
            </w:r>
            <w:proofErr w:type="spellEnd"/>
          </w:p>
        </w:tc>
        <w:tc>
          <w:tcPr>
            <w:tcW w:w="447" w:type="pct"/>
            <w:tcBorders>
              <w:top w:val="single" w:sz="4" w:space="0" w:color="auto"/>
              <w:bottom w:val="single" w:sz="8" w:space="0" w:color="auto"/>
            </w:tcBorders>
            <w:noWrap/>
            <w:tcMar>
              <w:top w:w="0" w:type="dxa"/>
              <w:left w:w="108" w:type="dxa"/>
              <w:bottom w:w="0" w:type="dxa"/>
              <w:right w:w="108" w:type="dxa"/>
            </w:tcMar>
            <w:vAlign w:val="bottom"/>
          </w:tcPr>
          <w:p w14:paraId="1E47EF45" w14:textId="77777777" w:rsidR="000F2AD7" w:rsidRPr="003E2C40" w:rsidRDefault="000F2AD7">
            <w:pPr>
              <w:jc w:val="center"/>
              <w:rPr>
                <w:sz w:val="20"/>
                <w:szCs w:val="20"/>
                <w:lang w:val="en-US"/>
              </w:rPr>
            </w:pPr>
            <w:r w:rsidRPr="003E2C40">
              <w:rPr>
                <w:i/>
                <w:iCs/>
                <w:sz w:val="20"/>
                <w:szCs w:val="20"/>
                <w:lang w:val="en-US"/>
              </w:rPr>
              <w:t>Staff travel</w:t>
            </w:r>
          </w:p>
        </w:tc>
        <w:tc>
          <w:tcPr>
            <w:tcW w:w="448" w:type="pct"/>
            <w:tcBorders>
              <w:top w:val="single" w:sz="4" w:space="0" w:color="auto"/>
              <w:bottom w:val="single" w:sz="8" w:space="0" w:color="auto"/>
            </w:tcBorders>
            <w:noWrap/>
            <w:tcMar>
              <w:top w:w="0" w:type="dxa"/>
              <w:left w:w="108" w:type="dxa"/>
              <w:bottom w:w="0" w:type="dxa"/>
              <w:right w:w="108" w:type="dxa"/>
            </w:tcMar>
            <w:vAlign w:val="bottom"/>
          </w:tcPr>
          <w:p w14:paraId="48B2EA94" w14:textId="77777777" w:rsidR="000F2AD7" w:rsidRPr="003E2C40" w:rsidRDefault="000F2AD7">
            <w:pPr>
              <w:jc w:val="center"/>
              <w:rPr>
                <w:sz w:val="20"/>
                <w:szCs w:val="20"/>
                <w:lang w:val="en-US"/>
              </w:rPr>
            </w:pPr>
            <w:r w:rsidRPr="003E2C40">
              <w:rPr>
                <w:i/>
                <w:iCs/>
                <w:sz w:val="20"/>
                <w:szCs w:val="20"/>
                <w:lang w:val="en-US"/>
              </w:rPr>
              <w:t xml:space="preserve">Staff </w:t>
            </w:r>
            <w:proofErr w:type="spellStart"/>
            <w:r w:rsidRPr="003E2C40">
              <w:rPr>
                <w:i/>
                <w:iCs/>
                <w:sz w:val="20"/>
                <w:szCs w:val="20"/>
                <w:lang w:val="en-US"/>
              </w:rPr>
              <w:t>costs</w:t>
            </w:r>
            <w:r w:rsidRPr="003E2C40">
              <w:rPr>
                <w:i/>
                <w:iCs/>
                <w:sz w:val="20"/>
                <w:szCs w:val="20"/>
                <w:vertAlign w:val="superscript"/>
                <w:lang w:val="en-US"/>
              </w:rPr>
              <w:t>b</w:t>
            </w:r>
            <w:proofErr w:type="spellEnd"/>
          </w:p>
        </w:tc>
        <w:tc>
          <w:tcPr>
            <w:tcW w:w="451" w:type="pct"/>
            <w:tcBorders>
              <w:top w:val="single" w:sz="4" w:space="0" w:color="auto"/>
              <w:bottom w:val="single" w:sz="8" w:space="0" w:color="auto"/>
            </w:tcBorders>
            <w:noWrap/>
            <w:tcMar>
              <w:top w:w="0" w:type="dxa"/>
              <w:left w:w="108" w:type="dxa"/>
              <w:bottom w:w="0" w:type="dxa"/>
              <w:right w:w="108" w:type="dxa"/>
            </w:tcMar>
            <w:vAlign w:val="bottom"/>
          </w:tcPr>
          <w:p w14:paraId="12DE18AB" w14:textId="77777777" w:rsidR="000F2AD7" w:rsidRPr="003E2C40" w:rsidRDefault="000F2AD7">
            <w:pPr>
              <w:jc w:val="center"/>
              <w:rPr>
                <w:sz w:val="20"/>
                <w:szCs w:val="20"/>
                <w:lang w:val="en-US"/>
              </w:rPr>
            </w:pPr>
            <w:r w:rsidRPr="003E2C40">
              <w:rPr>
                <w:i/>
                <w:iCs/>
                <w:sz w:val="20"/>
                <w:szCs w:val="20"/>
                <w:lang w:val="en-US"/>
              </w:rPr>
              <w:t>Subtotal</w:t>
            </w:r>
          </w:p>
        </w:tc>
        <w:tc>
          <w:tcPr>
            <w:tcW w:w="646" w:type="pct"/>
            <w:tcBorders>
              <w:top w:val="single" w:sz="4" w:space="0" w:color="auto"/>
              <w:bottom w:val="single" w:sz="8" w:space="0" w:color="auto"/>
            </w:tcBorders>
            <w:noWrap/>
            <w:tcMar>
              <w:top w:w="0" w:type="dxa"/>
              <w:left w:w="108" w:type="dxa"/>
              <w:bottom w:w="0" w:type="dxa"/>
              <w:right w:w="108" w:type="dxa"/>
            </w:tcMar>
          </w:tcPr>
          <w:p w14:paraId="6D6516FC" w14:textId="593E1ADD" w:rsidR="000F2AD7" w:rsidRPr="003E2C40" w:rsidRDefault="000F2AD7">
            <w:pPr>
              <w:jc w:val="center"/>
              <w:rPr>
                <w:sz w:val="20"/>
                <w:szCs w:val="20"/>
                <w:lang w:val="en-US"/>
              </w:rPr>
            </w:pPr>
            <w:r w:rsidRPr="003E2C40">
              <w:rPr>
                <w:i/>
                <w:iCs/>
                <w:sz w:val="20"/>
                <w:szCs w:val="20"/>
                <w:lang w:val="en-US"/>
              </w:rPr>
              <w:t xml:space="preserve">PSC </w:t>
            </w:r>
            <w:r w:rsidRPr="003E2C40">
              <w:rPr>
                <w:i/>
                <w:iCs/>
                <w:sz w:val="20"/>
                <w:szCs w:val="20"/>
                <w:lang w:val="en-US"/>
              </w:rPr>
              <w:br/>
              <w:t>(13</w:t>
            </w:r>
            <w:r w:rsidR="00D870B5">
              <w:rPr>
                <w:i/>
                <w:iCs/>
                <w:sz w:val="20"/>
                <w:szCs w:val="20"/>
                <w:lang w:val="en-US"/>
              </w:rPr>
              <w:t> </w:t>
            </w:r>
            <w:r w:rsidRPr="003E2C40">
              <w:rPr>
                <w:i/>
                <w:iCs/>
                <w:sz w:val="20"/>
                <w:szCs w:val="20"/>
                <w:lang w:val="en-US"/>
              </w:rPr>
              <w:t>per cent)</w:t>
            </w:r>
          </w:p>
        </w:tc>
        <w:tc>
          <w:tcPr>
            <w:tcW w:w="560" w:type="pct"/>
            <w:tcBorders>
              <w:top w:val="single" w:sz="4" w:space="0" w:color="auto"/>
              <w:bottom w:val="single" w:sz="8" w:space="0" w:color="auto"/>
            </w:tcBorders>
            <w:noWrap/>
            <w:tcMar>
              <w:top w:w="0" w:type="dxa"/>
              <w:left w:w="108" w:type="dxa"/>
              <w:bottom w:w="0" w:type="dxa"/>
              <w:right w:w="108" w:type="dxa"/>
            </w:tcMar>
            <w:vAlign w:val="bottom"/>
          </w:tcPr>
          <w:p w14:paraId="5A2FAA98" w14:textId="77777777" w:rsidR="000F2AD7" w:rsidRPr="003E2C40" w:rsidRDefault="000F2AD7">
            <w:pPr>
              <w:jc w:val="right"/>
              <w:rPr>
                <w:i/>
                <w:iCs/>
                <w:sz w:val="20"/>
                <w:szCs w:val="20"/>
                <w:lang w:val="en-US"/>
              </w:rPr>
            </w:pPr>
            <w:r w:rsidRPr="003E2C40">
              <w:rPr>
                <w:i/>
                <w:iCs/>
                <w:sz w:val="20"/>
                <w:szCs w:val="20"/>
                <w:lang w:val="en-US"/>
              </w:rPr>
              <w:t>Total</w:t>
            </w:r>
          </w:p>
        </w:tc>
      </w:tr>
      <w:tr w:rsidR="000F2AD7" w:rsidRPr="003E2C40" w14:paraId="05127631" w14:textId="77777777" w:rsidTr="00473B21">
        <w:trPr>
          <w:trHeight w:val="290"/>
        </w:trPr>
        <w:tc>
          <w:tcPr>
            <w:tcW w:w="283" w:type="pct"/>
            <w:tcBorders>
              <w:top w:val="single" w:sz="8" w:space="0" w:color="auto"/>
            </w:tcBorders>
          </w:tcPr>
          <w:p w14:paraId="1AA65C27" w14:textId="216BDE10" w:rsidR="000F2AD7" w:rsidRPr="003E2C40" w:rsidRDefault="00D870B5">
            <w:pPr>
              <w:rPr>
                <w:sz w:val="20"/>
                <w:szCs w:val="20"/>
                <w:lang w:val="en-US"/>
              </w:rPr>
            </w:pPr>
            <w:r>
              <w:rPr>
                <w:sz w:val="20"/>
                <w:szCs w:val="20"/>
                <w:lang w:val="en-US"/>
              </w:rPr>
              <w:t>8</w:t>
            </w:r>
            <w:r w:rsidR="00B078E3">
              <w:rPr>
                <w:sz w:val="20"/>
                <w:szCs w:val="20"/>
                <w:lang w:val="en-US"/>
              </w:rPr>
              <w:t> </w:t>
            </w:r>
            <w:r w:rsidR="00012793" w:rsidRPr="003E2C40">
              <w:rPr>
                <w:sz w:val="20"/>
                <w:szCs w:val="20"/>
                <w:lang w:val="en-US"/>
              </w:rPr>
              <w:t>(a)</w:t>
            </w:r>
          </w:p>
        </w:tc>
        <w:tc>
          <w:tcPr>
            <w:tcW w:w="1657" w:type="pct"/>
            <w:tcBorders>
              <w:top w:val="single" w:sz="8" w:space="0" w:color="auto"/>
            </w:tcBorders>
            <w:noWrap/>
            <w:tcMar>
              <w:top w:w="0" w:type="dxa"/>
              <w:left w:w="108" w:type="dxa"/>
              <w:bottom w:w="0" w:type="dxa"/>
              <w:right w:w="108" w:type="dxa"/>
            </w:tcMar>
            <w:vAlign w:val="center"/>
          </w:tcPr>
          <w:p w14:paraId="7B2A09A0" w14:textId="70BF08A7" w:rsidR="000F2AD7" w:rsidRPr="003E2C40" w:rsidRDefault="000F2AD7">
            <w:pPr>
              <w:jc w:val="left"/>
              <w:rPr>
                <w:sz w:val="20"/>
                <w:szCs w:val="20"/>
                <w:lang w:val="en-US"/>
              </w:rPr>
            </w:pPr>
            <w:r w:rsidRPr="003E2C40">
              <w:rPr>
                <w:sz w:val="20"/>
                <w:szCs w:val="20"/>
                <w:lang w:val="en-US"/>
              </w:rPr>
              <w:t xml:space="preserve">Integrate and strengthen record management across the website </w:t>
            </w:r>
            <w:r w:rsidR="00A41100">
              <w:rPr>
                <w:sz w:val="20"/>
                <w:szCs w:val="20"/>
                <w:lang w:val="en-US"/>
              </w:rPr>
              <w:t xml:space="preserve">of the Convention </w:t>
            </w:r>
            <w:r w:rsidRPr="003E2C40">
              <w:rPr>
                <w:sz w:val="20"/>
                <w:szCs w:val="20"/>
                <w:lang w:val="en-US"/>
              </w:rPr>
              <w:t xml:space="preserve">and related systems by positioning the </w:t>
            </w:r>
            <w:r w:rsidR="00A41100">
              <w:rPr>
                <w:sz w:val="20"/>
                <w:szCs w:val="20"/>
                <w:lang w:val="en-US"/>
              </w:rPr>
              <w:t>clearing-house mechanism</w:t>
            </w:r>
            <w:r w:rsidR="00A41100" w:rsidRPr="003E2C40">
              <w:rPr>
                <w:sz w:val="20"/>
                <w:szCs w:val="20"/>
                <w:lang w:val="en-US"/>
              </w:rPr>
              <w:t xml:space="preserve"> </w:t>
            </w:r>
            <w:r w:rsidRPr="003E2C40">
              <w:rPr>
                <w:sz w:val="20"/>
                <w:szCs w:val="20"/>
                <w:lang w:val="en-US"/>
              </w:rPr>
              <w:t>as the single, structured and authoritative source for reusable content</w:t>
            </w:r>
          </w:p>
        </w:tc>
        <w:tc>
          <w:tcPr>
            <w:tcW w:w="509" w:type="pct"/>
            <w:tcBorders>
              <w:top w:val="single" w:sz="8" w:space="0" w:color="auto"/>
            </w:tcBorders>
            <w:noWrap/>
            <w:tcMar>
              <w:top w:w="0" w:type="dxa"/>
              <w:left w:w="108" w:type="dxa"/>
              <w:bottom w:w="0" w:type="dxa"/>
              <w:right w:w="108" w:type="dxa"/>
            </w:tcMar>
            <w:vAlign w:val="bottom"/>
            <w:hideMark/>
          </w:tcPr>
          <w:p w14:paraId="16C02794" w14:textId="77777777" w:rsidR="000F2AD7" w:rsidRPr="003E2C40" w:rsidRDefault="000F2AD7">
            <w:pPr>
              <w:jc w:val="right"/>
              <w:rPr>
                <w:sz w:val="20"/>
                <w:szCs w:val="20"/>
                <w:lang w:val="en-US"/>
              </w:rPr>
            </w:pPr>
            <w:r w:rsidRPr="003E2C40">
              <w:rPr>
                <w:sz w:val="20"/>
                <w:szCs w:val="20"/>
                <w:lang w:val="en-US"/>
              </w:rPr>
              <w:t>–</w:t>
            </w:r>
          </w:p>
        </w:tc>
        <w:tc>
          <w:tcPr>
            <w:tcW w:w="447" w:type="pct"/>
            <w:tcBorders>
              <w:top w:val="single" w:sz="8" w:space="0" w:color="auto"/>
            </w:tcBorders>
            <w:noWrap/>
            <w:tcMar>
              <w:top w:w="0" w:type="dxa"/>
              <w:left w:w="108" w:type="dxa"/>
              <w:bottom w:w="0" w:type="dxa"/>
              <w:right w:w="108" w:type="dxa"/>
            </w:tcMar>
            <w:vAlign w:val="bottom"/>
            <w:hideMark/>
          </w:tcPr>
          <w:p w14:paraId="64BB1455" w14:textId="77777777" w:rsidR="000F2AD7" w:rsidRPr="003E2C40" w:rsidRDefault="000F2AD7">
            <w:pPr>
              <w:jc w:val="right"/>
              <w:rPr>
                <w:sz w:val="20"/>
                <w:szCs w:val="20"/>
                <w:lang w:val="en-US"/>
              </w:rPr>
            </w:pPr>
            <w:r w:rsidRPr="003E2C40">
              <w:rPr>
                <w:sz w:val="20"/>
                <w:szCs w:val="20"/>
                <w:lang w:val="en-US"/>
              </w:rPr>
              <w:t>–</w:t>
            </w:r>
          </w:p>
        </w:tc>
        <w:tc>
          <w:tcPr>
            <w:tcW w:w="448" w:type="pct"/>
            <w:tcBorders>
              <w:top w:val="single" w:sz="8" w:space="0" w:color="auto"/>
            </w:tcBorders>
            <w:noWrap/>
            <w:tcMar>
              <w:top w:w="0" w:type="dxa"/>
              <w:left w:w="108" w:type="dxa"/>
              <w:bottom w:w="0" w:type="dxa"/>
              <w:right w:w="108" w:type="dxa"/>
            </w:tcMar>
            <w:vAlign w:val="bottom"/>
            <w:hideMark/>
          </w:tcPr>
          <w:p w14:paraId="7807EA3A" w14:textId="6BBBDF95" w:rsidR="000F2AD7" w:rsidRPr="003E2C40" w:rsidRDefault="000F2AD7">
            <w:pPr>
              <w:jc w:val="right"/>
              <w:rPr>
                <w:sz w:val="20"/>
                <w:szCs w:val="20"/>
                <w:lang w:val="en-US"/>
              </w:rPr>
            </w:pPr>
            <w:r w:rsidRPr="003E2C40">
              <w:rPr>
                <w:sz w:val="20"/>
                <w:szCs w:val="20"/>
                <w:lang w:val="en-US"/>
              </w:rPr>
              <w:t>31</w:t>
            </w:r>
            <w:r w:rsidR="00D870B5">
              <w:rPr>
                <w:sz w:val="20"/>
                <w:szCs w:val="20"/>
                <w:lang w:val="en-US"/>
              </w:rPr>
              <w:t> </w:t>
            </w:r>
            <w:r w:rsidRPr="003E2C40">
              <w:rPr>
                <w:sz w:val="20"/>
                <w:szCs w:val="20"/>
                <w:lang w:val="en-US"/>
              </w:rPr>
              <w:t>500</w:t>
            </w:r>
          </w:p>
        </w:tc>
        <w:tc>
          <w:tcPr>
            <w:tcW w:w="451" w:type="pct"/>
            <w:tcBorders>
              <w:top w:val="single" w:sz="8" w:space="0" w:color="auto"/>
            </w:tcBorders>
            <w:noWrap/>
            <w:tcMar>
              <w:top w:w="0" w:type="dxa"/>
              <w:left w:w="108" w:type="dxa"/>
              <w:bottom w:w="0" w:type="dxa"/>
              <w:right w:w="108" w:type="dxa"/>
            </w:tcMar>
            <w:vAlign w:val="bottom"/>
            <w:hideMark/>
          </w:tcPr>
          <w:p w14:paraId="62B19BBE" w14:textId="217D4D25" w:rsidR="000F2AD7" w:rsidRPr="003E2C40" w:rsidRDefault="000F2AD7">
            <w:pPr>
              <w:jc w:val="right"/>
              <w:rPr>
                <w:sz w:val="20"/>
                <w:szCs w:val="20"/>
                <w:lang w:val="en-US"/>
              </w:rPr>
            </w:pPr>
            <w:r w:rsidRPr="003E2C40">
              <w:rPr>
                <w:sz w:val="20"/>
                <w:szCs w:val="20"/>
                <w:lang w:val="en-US"/>
              </w:rPr>
              <w:t>31</w:t>
            </w:r>
            <w:r w:rsidR="00D870B5">
              <w:rPr>
                <w:sz w:val="20"/>
                <w:szCs w:val="20"/>
                <w:lang w:val="en-US"/>
              </w:rPr>
              <w:t> </w:t>
            </w:r>
            <w:r w:rsidRPr="003E2C40">
              <w:rPr>
                <w:sz w:val="20"/>
                <w:szCs w:val="20"/>
                <w:lang w:val="en-US"/>
              </w:rPr>
              <w:t>500</w:t>
            </w:r>
          </w:p>
        </w:tc>
        <w:tc>
          <w:tcPr>
            <w:tcW w:w="646" w:type="pct"/>
            <w:tcBorders>
              <w:top w:val="single" w:sz="8" w:space="0" w:color="auto"/>
            </w:tcBorders>
            <w:noWrap/>
            <w:tcMar>
              <w:top w:w="0" w:type="dxa"/>
              <w:left w:w="108" w:type="dxa"/>
              <w:bottom w:w="0" w:type="dxa"/>
              <w:right w:w="108" w:type="dxa"/>
            </w:tcMar>
            <w:vAlign w:val="bottom"/>
            <w:hideMark/>
          </w:tcPr>
          <w:p w14:paraId="52B0BEC9" w14:textId="5F053B36" w:rsidR="000F2AD7" w:rsidRPr="003E2C40" w:rsidRDefault="000F2AD7">
            <w:pPr>
              <w:jc w:val="right"/>
              <w:rPr>
                <w:sz w:val="20"/>
                <w:szCs w:val="20"/>
                <w:lang w:val="en-US"/>
              </w:rPr>
            </w:pPr>
            <w:r w:rsidRPr="003E2C40">
              <w:rPr>
                <w:sz w:val="20"/>
                <w:szCs w:val="20"/>
                <w:lang w:val="en-US"/>
              </w:rPr>
              <w:t>4</w:t>
            </w:r>
            <w:r w:rsidR="00D870B5">
              <w:rPr>
                <w:sz w:val="20"/>
                <w:szCs w:val="20"/>
                <w:lang w:val="en-US"/>
              </w:rPr>
              <w:t> </w:t>
            </w:r>
            <w:r w:rsidRPr="003E2C40">
              <w:rPr>
                <w:sz w:val="20"/>
                <w:szCs w:val="20"/>
                <w:lang w:val="en-US"/>
              </w:rPr>
              <w:t>095</w:t>
            </w:r>
          </w:p>
        </w:tc>
        <w:tc>
          <w:tcPr>
            <w:tcW w:w="560" w:type="pct"/>
            <w:tcBorders>
              <w:top w:val="single" w:sz="8" w:space="0" w:color="auto"/>
            </w:tcBorders>
            <w:noWrap/>
            <w:tcMar>
              <w:top w:w="0" w:type="dxa"/>
              <w:left w:w="108" w:type="dxa"/>
              <w:bottom w:w="0" w:type="dxa"/>
              <w:right w:w="108" w:type="dxa"/>
            </w:tcMar>
            <w:vAlign w:val="bottom"/>
            <w:hideMark/>
          </w:tcPr>
          <w:p w14:paraId="6193FB09" w14:textId="66BD7E5A" w:rsidR="000F2AD7" w:rsidRPr="003E2C40" w:rsidRDefault="000F2AD7">
            <w:pPr>
              <w:jc w:val="right"/>
              <w:rPr>
                <w:sz w:val="20"/>
                <w:szCs w:val="20"/>
                <w:lang w:val="en-US"/>
              </w:rPr>
            </w:pPr>
            <w:r w:rsidRPr="003E2C40">
              <w:rPr>
                <w:sz w:val="20"/>
                <w:szCs w:val="20"/>
                <w:lang w:val="en-US"/>
              </w:rPr>
              <w:t>35</w:t>
            </w:r>
            <w:r w:rsidR="00D870B5">
              <w:rPr>
                <w:sz w:val="20"/>
                <w:szCs w:val="20"/>
                <w:lang w:val="en-US"/>
              </w:rPr>
              <w:t> </w:t>
            </w:r>
            <w:r w:rsidRPr="003E2C40">
              <w:rPr>
                <w:sz w:val="20"/>
                <w:szCs w:val="20"/>
                <w:lang w:val="en-US"/>
              </w:rPr>
              <w:t>595</w:t>
            </w:r>
          </w:p>
        </w:tc>
      </w:tr>
      <w:tr w:rsidR="00F37F8A" w:rsidRPr="003E2C40" w14:paraId="44BFEE57" w14:textId="77777777" w:rsidTr="00473B21">
        <w:trPr>
          <w:trHeight w:val="290"/>
        </w:trPr>
        <w:tc>
          <w:tcPr>
            <w:tcW w:w="283" w:type="pct"/>
            <w:tcBorders>
              <w:top w:val="single" w:sz="4" w:space="0" w:color="auto"/>
              <w:bottom w:val="single" w:sz="8" w:space="0" w:color="auto"/>
            </w:tcBorders>
          </w:tcPr>
          <w:p w14:paraId="277E69F1" w14:textId="77777777" w:rsidR="00F37F8A" w:rsidRPr="003E2C40" w:rsidRDefault="00F37F8A" w:rsidP="00F37F8A">
            <w:pPr>
              <w:rPr>
                <w:sz w:val="20"/>
                <w:szCs w:val="20"/>
                <w:lang w:val="en-US"/>
              </w:rPr>
            </w:pPr>
          </w:p>
        </w:tc>
        <w:tc>
          <w:tcPr>
            <w:tcW w:w="1657" w:type="pct"/>
            <w:tcBorders>
              <w:top w:val="single" w:sz="4" w:space="0" w:color="auto"/>
              <w:bottom w:val="single" w:sz="8" w:space="0" w:color="auto"/>
            </w:tcBorders>
            <w:noWrap/>
            <w:tcMar>
              <w:top w:w="0" w:type="dxa"/>
              <w:left w:w="108" w:type="dxa"/>
              <w:bottom w:w="0" w:type="dxa"/>
              <w:right w:w="108" w:type="dxa"/>
            </w:tcMar>
            <w:vAlign w:val="bottom"/>
          </w:tcPr>
          <w:p w14:paraId="37B306F6" w14:textId="77777777" w:rsidR="00F37F8A" w:rsidRPr="003E2C40" w:rsidRDefault="00F37F8A" w:rsidP="00F37F8A">
            <w:pPr>
              <w:tabs>
                <w:tab w:val="clear" w:pos="567"/>
                <w:tab w:val="left" w:pos="230"/>
              </w:tabs>
              <w:jc w:val="left"/>
              <w:rPr>
                <w:sz w:val="20"/>
                <w:szCs w:val="20"/>
              </w:rPr>
            </w:pPr>
            <w:r w:rsidRPr="003E2C40">
              <w:rPr>
                <w:b/>
                <w:bCs/>
                <w:sz w:val="20"/>
                <w:szCs w:val="20"/>
                <w:lang w:val="en-US"/>
              </w:rPr>
              <w:tab/>
              <w:t>Total</w:t>
            </w:r>
          </w:p>
        </w:tc>
        <w:tc>
          <w:tcPr>
            <w:tcW w:w="1404" w:type="pct"/>
            <w:gridSpan w:val="3"/>
            <w:tcBorders>
              <w:top w:val="single" w:sz="4" w:space="0" w:color="auto"/>
              <w:bottom w:val="single" w:sz="8" w:space="0" w:color="auto"/>
            </w:tcBorders>
            <w:vAlign w:val="bottom"/>
          </w:tcPr>
          <w:p w14:paraId="6A1EDEFC" w14:textId="4528BEB0" w:rsidR="00F37F8A" w:rsidRPr="00F37F8A" w:rsidRDefault="00F37F8A" w:rsidP="00F37F8A">
            <w:pPr>
              <w:tabs>
                <w:tab w:val="clear" w:pos="1134"/>
              </w:tabs>
              <w:ind w:right="143"/>
              <w:jc w:val="right"/>
              <w:rPr>
                <w:b/>
                <w:bCs/>
                <w:sz w:val="20"/>
                <w:szCs w:val="20"/>
                <w:lang w:val="en-US"/>
              </w:rPr>
            </w:pPr>
            <w:r w:rsidRPr="00473B21">
              <w:rPr>
                <w:b/>
                <w:bCs/>
                <w:sz w:val="20"/>
                <w:szCs w:val="20"/>
                <w:lang w:val="en-US"/>
              </w:rPr>
              <w:t>31 500</w:t>
            </w:r>
          </w:p>
        </w:tc>
        <w:tc>
          <w:tcPr>
            <w:tcW w:w="451" w:type="pct"/>
            <w:tcBorders>
              <w:top w:val="single" w:sz="4" w:space="0" w:color="auto"/>
              <w:bottom w:val="single" w:sz="8" w:space="0" w:color="auto"/>
            </w:tcBorders>
            <w:noWrap/>
            <w:tcMar>
              <w:top w:w="0" w:type="dxa"/>
              <w:left w:w="108" w:type="dxa"/>
              <w:bottom w:w="0" w:type="dxa"/>
              <w:right w:w="108" w:type="dxa"/>
            </w:tcMar>
            <w:vAlign w:val="bottom"/>
          </w:tcPr>
          <w:p w14:paraId="3D5D5EA9" w14:textId="504F468C" w:rsidR="00F37F8A" w:rsidRPr="00473B21" w:rsidRDefault="00F37F8A" w:rsidP="00F37F8A">
            <w:pPr>
              <w:jc w:val="right"/>
              <w:rPr>
                <w:b/>
                <w:bCs/>
                <w:sz w:val="20"/>
                <w:szCs w:val="20"/>
              </w:rPr>
            </w:pPr>
            <w:r w:rsidRPr="00473B21">
              <w:rPr>
                <w:b/>
                <w:bCs/>
                <w:sz w:val="20"/>
                <w:szCs w:val="20"/>
                <w:lang w:val="en-US"/>
              </w:rPr>
              <w:t>31 500</w:t>
            </w:r>
          </w:p>
        </w:tc>
        <w:tc>
          <w:tcPr>
            <w:tcW w:w="646" w:type="pct"/>
            <w:tcBorders>
              <w:top w:val="single" w:sz="4" w:space="0" w:color="auto"/>
              <w:bottom w:val="single" w:sz="8" w:space="0" w:color="auto"/>
            </w:tcBorders>
            <w:noWrap/>
            <w:tcMar>
              <w:top w:w="0" w:type="dxa"/>
              <w:left w:w="108" w:type="dxa"/>
              <w:bottom w:w="0" w:type="dxa"/>
              <w:right w:w="108" w:type="dxa"/>
            </w:tcMar>
            <w:vAlign w:val="bottom"/>
          </w:tcPr>
          <w:p w14:paraId="42054F90" w14:textId="647D938F" w:rsidR="00F37F8A" w:rsidRPr="00F37F8A" w:rsidRDefault="00F37F8A" w:rsidP="00F37F8A">
            <w:pPr>
              <w:jc w:val="right"/>
              <w:rPr>
                <w:b/>
                <w:bCs/>
                <w:sz w:val="20"/>
                <w:szCs w:val="20"/>
              </w:rPr>
            </w:pPr>
            <w:r w:rsidRPr="00473B21">
              <w:rPr>
                <w:b/>
                <w:bCs/>
                <w:sz w:val="20"/>
                <w:szCs w:val="20"/>
                <w:lang w:val="en-US"/>
              </w:rPr>
              <w:t>4 095</w:t>
            </w:r>
          </w:p>
        </w:tc>
        <w:tc>
          <w:tcPr>
            <w:tcW w:w="560" w:type="pct"/>
            <w:tcBorders>
              <w:top w:val="single" w:sz="4" w:space="0" w:color="auto"/>
              <w:bottom w:val="single" w:sz="8" w:space="0" w:color="auto"/>
            </w:tcBorders>
            <w:noWrap/>
            <w:tcMar>
              <w:top w:w="0" w:type="dxa"/>
              <w:left w:w="108" w:type="dxa"/>
              <w:bottom w:w="0" w:type="dxa"/>
              <w:right w:w="108" w:type="dxa"/>
            </w:tcMar>
            <w:vAlign w:val="bottom"/>
          </w:tcPr>
          <w:p w14:paraId="60CA1CCE" w14:textId="5F845424" w:rsidR="00F37F8A" w:rsidRPr="00F37F8A" w:rsidRDefault="00F37F8A" w:rsidP="00F37F8A">
            <w:pPr>
              <w:ind w:right="-22"/>
              <w:jc w:val="right"/>
              <w:rPr>
                <w:b/>
                <w:bCs/>
                <w:sz w:val="20"/>
                <w:szCs w:val="20"/>
              </w:rPr>
            </w:pPr>
            <w:r w:rsidRPr="00473B21">
              <w:rPr>
                <w:b/>
                <w:bCs/>
                <w:sz w:val="20"/>
                <w:szCs w:val="20"/>
                <w:lang w:val="en-US"/>
              </w:rPr>
              <w:t>35 595</w:t>
            </w:r>
          </w:p>
        </w:tc>
      </w:tr>
    </w:tbl>
    <w:p w14:paraId="122761D7" w14:textId="729CC83C" w:rsidR="000F2AD7" w:rsidRPr="003E2C40" w:rsidRDefault="000F2AD7" w:rsidP="000F2AD7">
      <w:pPr>
        <w:spacing w:before="120"/>
        <w:ind w:firstLine="567"/>
        <w:rPr>
          <w:sz w:val="18"/>
          <w:szCs w:val="18"/>
        </w:rPr>
      </w:pPr>
      <w:r w:rsidRPr="003E2C40">
        <w:rPr>
          <w:i/>
          <w:iCs/>
          <w:sz w:val="18"/>
          <w:szCs w:val="18"/>
        </w:rPr>
        <w:t>Abbreviations</w:t>
      </w:r>
      <w:r w:rsidRPr="003E2C40">
        <w:rPr>
          <w:sz w:val="18"/>
          <w:szCs w:val="18"/>
        </w:rPr>
        <w:t xml:space="preserve">: </w:t>
      </w:r>
      <w:r w:rsidR="0025339D" w:rsidRPr="003E2C40">
        <w:rPr>
          <w:sz w:val="18"/>
          <w:szCs w:val="18"/>
        </w:rPr>
        <w:t>OP, operative paragraph of the draft decision</w:t>
      </w:r>
      <w:r w:rsidR="0025339D">
        <w:rPr>
          <w:sz w:val="18"/>
          <w:szCs w:val="18"/>
          <w:lang w:val="en-CA"/>
        </w:rPr>
        <w:t>;</w:t>
      </w:r>
      <w:r w:rsidR="0025339D" w:rsidRPr="003E2C40">
        <w:rPr>
          <w:sz w:val="18"/>
          <w:szCs w:val="18"/>
        </w:rPr>
        <w:t xml:space="preserve"> </w:t>
      </w:r>
      <w:r w:rsidRPr="003E2C40">
        <w:rPr>
          <w:sz w:val="18"/>
          <w:szCs w:val="18"/>
        </w:rPr>
        <w:t>PSC, programme support costs</w:t>
      </w:r>
      <w:r w:rsidR="0025339D">
        <w:rPr>
          <w:sz w:val="18"/>
          <w:szCs w:val="18"/>
        </w:rPr>
        <w:t>.</w:t>
      </w:r>
    </w:p>
    <w:p w14:paraId="0BE12D9B" w14:textId="28AD74B3" w:rsidR="000F2AD7" w:rsidRPr="003E2C40" w:rsidRDefault="000F2AD7" w:rsidP="00473B21">
      <w:pPr>
        <w:tabs>
          <w:tab w:val="left" w:pos="851"/>
        </w:tabs>
        <w:ind w:firstLine="567"/>
        <w:rPr>
          <w:sz w:val="18"/>
          <w:szCs w:val="18"/>
          <w:lang w:val="en-US"/>
        </w:rPr>
      </w:pPr>
      <w:proofErr w:type="spellStart"/>
      <w:r w:rsidRPr="003E2C40">
        <w:rPr>
          <w:i/>
          <w:iCs/>
          <w:sz w:val="18"/>
          <w:szCs w:val="18"/>
          <w:vertAlign w:val="superscript"/>
        </w:rPr>
        <w:t>a</w:t>
      </w:r>
      <w:proofErr w:type="spellEnd"/>
      <w:r w:rsidRPr="003E2C40">
        <w:rPr>
          <w:sz w:val="18"/>
          <w:szCs w:val="18"/>
        </w:rPr>
        <w:tab/>
        <w:t>I</w:t>
      </w:r>
      <w:r w:rsidR="00882925" w:rsidRPr="003E2C40">
        <w:rPr>
          <w:sz w:val="18"/>
          <w:szCs w:val="18"/>
          <w:lang w:val="en-US"/>
        </w:rPr>
        <w:t>including</w:t>
      </w:r>
      <w:r w:rsidRPr="003E2C40">
        <w:rPr>
          <w:sz w:val="18"/>
          <w:szCs w:val="18"/>
          <w:lang w:val="en-US"/>
        </w:rPr>
        <w:t xml:space="preserve"> </w:t>
      </w:r>
      <w:r w:rsidRPr="003E2C40">
        <w:rPr>
          <w:sz w:val="18"/>
          <w:szCs w:val="18"/>
        </w:rPr>
        <w:t>participants’</w:t>
      </w:r>
      <w:r w:rsidRPr="003E2C40">
        <w:rPr>
          <w:sz w:val="18"/>
          <w:szCs w:val="18"/>
          <w:lang w:val="en-US"/>
        </w:rPr>
        <w:t xml:space="preserve"> travel.</w:t>
      </w:r>
    </w:p>
    <w:p w14:paraId="64A27958" w14:textId="3CA31E05" w:rsidR="00A111D1" w:rsidRPr="00866063" w:rsidRDefault="00A111D1" w:rsidP="00473B21">
      <w:pPr>
        <w:pStyle w:val="CBDNormalNoNumber"/>
        <w:jc w:val="center"/>
      </w:pPr>
      <w:r w:rsidRPr="003E2C40">
        <w:t>_________</w:t>
      </w:r>
      <w:r w:rsidRPr="00866063">
        <w:t>_</w:t>
      </w:r>
    </w:p>
    <w:sectPr w:rsidR="00A111D1" w:rsidRPr="00866063" w:rsidSect="00D744A5">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AB54BB" w14:textId="77777777" w:rsidR="00FD5A62" w:rsidRPr="00866063" w:rsidRDefault="00FD5A62" w:rsidP="00CF1848">
      <w:r w:rsidRPr="00866063">
        <w:separator/>
      </w:r>
    </w:p>
  </w:endnote>
  <w:endnote w:type="continuationSeparator" w:id="0">
    <w:p w14:paraId="6791A777" w14:textId="77777777" w:rsidR="00FD5A62" w:rsidRPr="00866063" w:rsidRDefault="00FD5A62"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2876B5CE" w14:textId="77777777" w:rsidR="00D75CA6" w:rsidRPr="00866063" w:rsidRDefault="00D75CA6" w:rsidP="00D75CA6">
            <w:pPr>
              <w:pStyle w:val="Footer"/>
              <w:jc w:val="left"/>
            </w:pPr>
            <w:r w:rsidRPr="005C4D62">
              <w:rPr>
                <w:szCs w:val="20"/>
              </w:rPr>
              <w:fldChar w:fldCharType="begin"/>
            </w:r>
            <w:r w:rsidRPr="005C4D62">
              <w:rPr>
                <w:szCs w:val="20"/>
              </w:rPr>
              <w:instrText xml:space="preserve"> PAGE </w:instrText>
            </w:r>
            <w:r w:rsidRPr="005C4D62">
              <w:rPr>
                <w:szCs w:val="20"/>
              </w:rPr>
              <w:fldChar w:fldCharType="separate"/>
            </w:r>
            <w:r w:rsidRPr="005C4D62">
              <w:rPr>
                <w:noProof/>
                <w:szCs w:val="20"/>
              </w:rPr>
              <w:t>2</w:t>
            </w:r>
            <w:r w:rsidRPr="005C4D62">
              <w:rPr>
                <w:szCs w:val="20"/>
              </w:rPr>
              <w:fldChar w:fldCharType="end"/>
            </w:r>
            <w:r w:rsidRPr="005C4D62">
              <w:rPr>
                <w:szCs w:val="20"/>
              </w:rPr>
              <w:t>/</w:t>
            </w:r>
            <w:r w:rsidRPr="005C4D62">
              <w:rPr>
                <w:szCs w:val="20"/>
              </w:rPr>
              <w:fldChar w:fldCharType="begin"/>
            </w:r>
            <w:r w:rsidRPr="005C4D62">
              <w:rPr>
                <w:szCs w:val="20"/>
              </w:rPr>
              <w:instrText xml:space="preserve"> NUMPAGES  </w:instrText>
            </w:r>
            <w:r w:rsidRPr="005C4D62">
              <w:rPr>
                <w:szCs w:val="20"/>
              </w:rPr>
              <w:fldChar w:fldCharType="separate"/>
            </w:r>
            <w:r w:rsidRPr="005C4D62">
              <w:rPr>
                <w:noProof/>
                <w:szCs w:val="20"/>
              </w:rPr>
              <w:t>2</w:t>
            </w:r>
            <w:r w:rsidRPr="005C4D62">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66FD83C2" w14:textId="77777777" w:rsidR="00D75CA6" w:rsidRPr="00866063" w:rsidRDefault="00D75CA6" w:rsidP="005C4D62">
        <w:pPr>
          <w:pStyle w:val="Footer"/>
          <w:jc w:val="right"/>
        </w:pPr>
        <w:r w:rsidRPr="005C4D62">
          <w:rPr>
            <w:szCs w:val="20"/>
          </w:rPr>
          <w:fldChar w:fldCharType="begin"/>
        </w:r>
        <w:r w:rsidRPr="005C4D62">
          <w:rPr>
            <w:szCs w:val="20"/>
          </w:rPr>
          <w:instrText xml:space="preserve"> PAGE </w:instrText>
        </w:r>
        <w:r w:rsidRPr="005C4D62">
          <w:rPr>
            <w:szCs w:val="20"/>
          </w:rPr>
          <w:fldChar w:fldCharType="separate"/>
        </w:r>
        <w:r w:rsidRPr="005C4D62">
          <w:rPr>
            <w:szCs w:val="20"/>
          </w:rPr>
          <w:t>2</w:t>
        </w:r>
        <w:r w:rsidRPr="005C4D62">
          <w:rPr>
            <w:szCs w:val="20"/>
          </w:rPr>
          <w:fldChar w:fldCharType="end"/>
        </w:r>
        <w:r w:rsidRPr="005C4D62">
          <w:rPr>
            <w:szCs w:val="20"/>
          </w:rPr>
          <w:t>/</w:t>
        </w:r>
        <w:r w:rsidRPr="005C4D62">
          <w:rPr>
            <w:szCs w:val="20"/>
          </w:rPr>
          <w:fldChar w:fldCharType="begin"/>
        </w:r>
        <w:r w:rsidRPr="005C4D62">
          <w:rPr>
            <w:szCs w:val="20"/>
          </w:rPr>
          <w:instrText xml:space="preserve"> NUMPAGES  </w:instrText>
        </w:r>
        <w:r w:rsidRPr="005C4D62">
          <w:rPr>
            <w:szCs w:val="20"/>
          </w:rPr>
          <w:fldChar w:fldCharType="separate"/>
        </w:r>
        <w:r w:rsidRPr="005C4D62">
          <w:rPr>
            <w:szCs w:val="20"/>
          </w:rPr>
          <w:t>3</w:t>
        </w:r>
        <w:r w:rsidRPr="005C4D62">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B72536" w14:textId="77777777" w:rsidR="00FD5A62" w:rsidRPr="00866063" w:rsidRDefault="00FD5A62" w:rsidP="00CF1848">
      <w:r w:rsidRPr="00866063">
        <w:separator/>
      </w:r>
    </w:p>
  </w:footnote>
  <w:footnote w:type="continuationSeparator" w:id="0">
    <w:p w14:paraId="56FEDB4A" w14:textId="77777777" w:rsidR="00FD5A62" w:rsidRPr="00866063" w:rsidRDefault="00FD5A62" w:rsidP="00CF1848">
      <w:r w:rsidRPr="00866063">
        <w:continuationSeparator/>
      </w:r>
    </w:p>
  </w:footnote>
  <w:footnote w:id="1">
    <w:p w14:paraId="69BD8EC5" w14:textId="7DDFC23A" w:rsidR="005B24CD" w:rsidRPr="003E2C40" w:rsidRDefault="005B24CD">
      <w:pPr>
        <w:pStyle w:val="FootnoteText"/>
      </w:pPr>
      <w:r w:rsidRPr="003E2C40">
        <w:rPr>
          <w:rStyle w:val="FootnoteReference"/>
        </w:rPr>
        <w:t>*</w:t>
      </w:r>
      <w:r w:rsidRPr="003E2C40">
        <w:t xml:space="preserve"> </w:t>
      </w:r>
      <w:hyperlink r:id="rId1" w:history="1">
        <w:r w:rsidRPr="000C096B">
          <w:rPr>
            <w:rStyle w:val="Hyperlink"/>
          </w:rPr>
          <w:t>CBD/SBI/7/1</w:t>
        </w:r>
      </w:hyperlink>
      <w:r w:rsidRPr="003E2C40">
        <w:t>.</w:t>
      </w:r>
    </w:p>
  </w:footnote>
  <w:footnote w:id="2">
    <w:p w14:paraId="125D772E" w14:textId="65FE4D9B" w:rsidR="005B24CD" w:rsidRPr="00473B21" w:rsidRDefault="005B24CD">
      <w:pPr>
        <w:pStyle w:val="FootnoteText"/>
        <w:rPr>
          <w:lang w:val="en-CA"/>
        </w:rPr>
      </w:pPr>
      <w:r w:rsidRPr="003E2C40">
        <w:rPr>
          <w:rStyle w:val="FootnoteReference"/>
        </w:rPr>
        <w:t>**</w:t>
      </w:r>
      <w:r w:rsidRPr="003E2C40">
        <w:t xml:space="preserve"> </w:t>
      </w:r>
      <w:r w:rsidRPr="003E2C40">
        <w:rPr>
          <w:lang w:val="en-CA"/>
        </w:rPr>
        <w:t>The present document is being issued without formal editing</w:t>
      </w:r>
      <w:r w:rsidR="005423AB">
        <w:rPr>
          <w:lang w:val="en-CA"/>
        </w:rPr>
        <w:t xml:space="preserve">, </w:t>
      </w:r>
      <w:proofErr w:type="gramStart"/>
      <w:r w:rsidR="005423AB">
        <w:rPr>
          <w:lang w:val="en-CA"/>
        </w:rPr>
        <w:t>with the exception of</w:t>
      </w:r>
      <w:proofErr w:type="gramEnd"/>
      <w:r w:rsidR="005423AB">
        <w:rPr>
          <w:lang w:val="en-CA"/>
        </w:rPr>
        <w:t xml:space="preserve"> the draft decision in section III</w:t>
      </w:r>
      <w:r w:rsidRPr="003E2C40">
        <w:rPr>
          <w:lang w:val="en-CA"/>
        </w:rPr>
        <w:t>.</w:t>
      </w:r>
    </w:p>
  </w:footnote>
  <w:footnote w:id="3">
    <w:p w14:paraId="65624DF9" w14:textId="7CA32A68" w:rsidR="00CB62BD" w:rsidRPr="00473B21" w:rsidRDefault="00CB62BD">
      <w:pPr>
        <w:pStyle w:val="FootnoteText"/>
        <w:rPr>
          <w:lang w:val="en-CA"/>
        </w:rPr>
      </w:pPr>
      <w:r w:rsidRPr="003E2C40">
        <w:rPr>
          <w:rStyle w:val="FootnoteReference"/>
        </w:rPr>
        <w:footnoteRef/>
      </w:r>
      <w:r w:rsidRPr="003E2C40">
        <w:t xml:space="preserve"> See </w:t>
      </w:r>
      <w:hyperlink r:id="rId2" w:history="1">
        <w:r w:rsidR="00D9094F" w:rsidRPr="003E2C40">
          <w:rPr>
            <w:rStyle w:val="Hyperlink"/>
          </w:rPr>
          <w:t>www.cbd.int/tsc/tsc-iag/forums/tsc-iag-2025-2027</w:t>
        </w:r>
      </w:hyperlink>
      <w:r w:rsidRPr="003E2C40">
        <w:t xml:space="preserve">. </w:t>
      </w:r>
    </w:p>
  </w:footnote>
  <w:footnote w:id="4">
    <w:p w14:paraId="7A86B50D" w14:textId="466C6FC4" w:rsidR="005E66AD" w:rsidRPr="00473B21" w:rsidRDefault="005E66AD">
      <w:pPr>
        <w:pStyle w:val="FootnoteText"/>
        <w:rPr>
          <w:lang w:val="en-CA"/>
        </w:rPr>
      </w:pPr>
      <w:r>
        <w:rPr>
          <w:rStyle w:val="FootnoteReference"/>
        </w:rPr>
        <w:footnoteRef/>
      </w:r>
      <w:r>
        <w:t xml:space="preserve"> </w:t>
      </w:r>
      <w:hyperlink r:id="rId3" w:anchor="0.4/0/0" w:history="1">
        <w:r w:rsidRPr="00424505">
          <w:rPr>
            <w:rStyle w:val="Hyperlink"/>
          </w:rPr>
          <w:t>https://ort.cbd.int/#0.4/0/0</w:t>
        </w:r>
      </w:hyperlink>
      <w:r>
        <w:t xml:space="preserve">. </w:t>
      </w:r>
    </w:p>
  </w:footnote>
  <w:footnote w:id="5">
    <w:p w14:paraId="6A6E6CAC" w14:textId="3E7A204B" w:rsidR="00671DA5" w:rsidRPr="00CB77E9" w:rsidRDefault="00671DA5">
      <w:pPr>
        <w:pStyle w:val="FootnoteText"/>
        <w:rPr>
          <w:lang w:val="en-AU"/>
        </w:rPr>
      </w:pPr>
      <w:r w:rsidRPr="003E2C40">
        <w:rPr>
          <w:rStyle w:val="FootnoteReference"/>
        </w:rPr>
        <w:footnoteRef/>
      </w:r>
      <w:r w:rsidRPr="003E2C40">
        <w:t xml:space="preserve"> </w:t>
      </w:r>
      <w:r w:rsidRPr="003E2C40">
        <w:rPr>
          <w:lang w:val="en-AU"/>
        </w:rPr>
        <w:t>CBD/SBI/7/2.</w:t>
      </w:r>
    </w:p>
  </w:footnote>
  <w:footnote w:id="6">
    <w:p w14:paraId="1311EF22" w14:textId="5FCA0F8C" w:rsidR="00844BBB" w:rsidRPr="00844BBB" w:rsidRDefault="00844BBB" w:rsidP="00844BBB">
      <w:pPr>
        <w:pStyle w:val="FootnoteText"/>
      </w:pPr>
      <w:r>
        <w:rPr>
          <w:rStyle w:val="FootnoteReference"/>
        </w:rPr>
        <w:footnoteRef/>
      </w:r>
      <w:r>
        <w:t xml:space="preserve"> The estimated extrabudgetary resource requirements for the activities outlined in the draft decision are shown in the annex to the present document</w:t>
      </w:r>
      <w:r w:rsidR="00224EFF">
        <w:t>.</w:t>
      </w:r>
    </w:p>
  </w:footnote>
  <w:footnote w:id="7">
    <w:p w14:paraId="20EDFFB4" w14:textId="4DD4AA61" w:rsidR="002B644E" w:rsidRPr="00040ACC" w:rsidRDefault="002B644E" w:rsidP="002B644E">
      <w:pPr>
        <w:pStyle w:val="FootnoteText"/>
        <w:rPr>
          <w:lang w:val="en-CA"/>
        </w:rPr>
      </w:pPr>
      <w:r>
        <w:rPr>
          <w:rStyle w:val="FootnoteReference"/>
        </w:rPr>
        <w:footnoteRef/>
      </w:r>
      <w:r>
        <w:t xml:space="preserve"> </w:t>
      </w:r>
      <w:r>
        <w:rPr>
          <w:lang w:val="en-CA"/>
        </w:rPr>
        <w:t xml:space="preserve">Decision </w:t>
      </w:r>
      <w:hyperlink r:id="rId4" w:history="1">
        <w:r w:rsidRPr="0062748A">
          <w:rPr>
            <w:rStyle w:val="Hyperlink"/>
            <w:lang w:val="en-CA"/>
          </w:rPr>
          <w:t>16/9 A</w:t>
        </w:r>
      </w:hyperlink>
      <w:r>
        <w:rPr>
          <w:lang w:val="en-CA"/>
        </w:rPr>
        <w:t>, annex.</w:t>
      </w:r>
    </w:p>
  </w:footnote>
  <w:footnote w:id="8">
    <w:p w14:paraId="657766F1" w14:textId="462229C0" w:rsidR="002B644E" w:rsidRPr="00040ACC" w:rsidRDefault="002B644E" w:rsidP="002B644E">
      <w:pPr>
        <w:pStyle w:val="FootnoteText"/>
        <w:rPr>
          <w:lang w:val="en-CA"/>
        </w:rPr>
      </w:pPr>
      <w:r>
        <w:rPr>
          <w:rStyle w:val="FootnoteReference"/>
        </w:rPr>
        <w:footnoteRef/>
      </w:r>
      <w:r>
        <w:t xml:space="preserve"> </w:t>
      </w:r>
      <w:r>
        <w:rPr>
          <w:lang w:val="en-CA"/>
        </w:rPr>
        <w:t xml:space="preserve">Decision </w:t>
      </w:r>
      <w:hyperlink r:id="rId5" w:history="1">
        <w:r w:rsidRPr="0062748A">
          <w:rPr>
            <w:rStyle w:val="Hyperlink"/>
            <w:lang w:val="en-CA"/>
          </w:rPr>
          <w:t>16/9 B</w:t>
        </w:r>
      </w:hyperlink>
      <w:r>
        <w:rPr>
          <w:lang w:val="en-CA"/>
        </w:rPr>
        <w:t>, annex.</w:t>
      </w:r>
    </w:p>
  </w:footnote>
  <w:footnote w:id="9">
    <w:p w14:paraId="4EF14C52" w14:textId="0011806F" w:rsidR="00CD1386" w:rsidRPr="00CD1386" w:rsidRDefault="00CD1386">
      <w:pPr>
        <w:pStyle w:val="FootnoteText"/>
      </w:pPr>
      <w:r>
        <w:rPr>
          <w:rStyle w:val="FootnoteReference"/>
        </w:rPr>
        <w:footnoteRef/>
      </w:r>
      <w:r>
        <w:t xml:space="preserve"> Decision </w:t>
      </w:r>
      <w:hyperlink r:id="rId6" w:history="1">
        <w:r w:rsidRPr="006530A8">
          <w:rPr>
            <w:rStyle w:val="Hyperlink"/>
          </w:rPr>
          <w:t>15/4</w:t>
        </w:r>
      </w:hyperlink>
      <w:r>
        <w:t>, annex.</w:t>
      </w:r>
    </w:p>
  </w:footnote>
  <w:footnote w:id="10">
    <w:p w14:paraId="7B835D9B" w14:textId="2737D637" w:rsidR="00FE25B3" w:rsidRPr="00473B21" w:rsidRDefault="00FE25B3">
      <w:pPr>
        <w:pStyle w:val="FootnoteText"/>
        <w:rPr>
          <w:lang w:val="en-CA"/>
        </w:rPr>
      </w:pPr>
      <w:r>
        <w:rPr>
          <w:rStyle w:val="FootnoteReference"/>
        </w:rPr>
        <w:footnoteRef/>
      </w:r>
      <w:r>
        <w:t xml:space="preserve"> </w:t>
      </w:r>
      <w:r w:rsidRPr="00FE25B3">
        <w:t xml:space="preserve">United Nations, </w:t>
      </w:r>
      <w:r w:rsidRPr="00473B21">
        <w:rPr>
          <w:i/>
          <w:iCs/>
        </w:rPr>
        <w:t>Treaty Series</w:t>
      </w:r>
      <w:r w:rsidRPr="00FE25B3">
        <w:t>, vol.</w:t>
      </w:r>
      <w:r w:rsidR="001C6F3E">
        <w:t> </w:t>
      </w:r>
      <w:r w:rsidRPr="00FE25B3">
        <w:t>1760, No.</w:t>
      </w:r>
      <w:r w:rsidR="001C6F3E">
        <w:t> </w:t>
      </w:r>
      <w:r w:rsidRPr="00FE25B3">
        <w:t>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6FFD1E6B" w14:textId="4B699EE1" w:rsidR="00534681" w:rsidRPr="00866063" w:rsidRDefault="00586D78" w:rsidP="007C4951">
        <w:pPr>
          <w:pStyle w:val="Header"/>
          <w:spacing w:after="240"/>
          <w:rPr>
            <w:szCs w:val="20"/>
          </w:rPr>
        </w:pPr>
        <w:r>
          <w:rPr>
            <w:szCs w:val="20"/>
          </w:rPr>
          <w:t>CBD/SBI/7/11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71C649CE" w14:textId="2E010930" w:rsidR="009505C9" w:rsidRPr="00866063" w:rsidRDefault="00586D78" w:rsidP="007C4951">
        <w:pPr>
          <w:pStyle w:val="Header"/>
          <w:spacing w:after="240"/>
          <w:jc w:val="right"/>
        </w:pPr>
        <w:r>
          <w:t>CBD/SBI/7/11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 w:numId="8" w16cid:durableId="198384752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37126759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2543809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955017500">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770545766">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155222665">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644286741">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24526548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544024086">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935164267">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276863799">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1F11"/>
    <w:rsid w:val="0000518D"/>
    <w:rsid w:val="00012793"/>
    <w:rsid w:val="000148A3"/>
    <w:rsid w:val="00032306"/>
    <w:rsid w:val="0003409F"/>
    <w:rsid w:val="00036893"/>
    <w:rsid w:val="00036DF3"/>
    <w:rsid w:val="00044718"/>
    <w:rsid w:val="00065A5D"/>
    <w:rsid w:val="0007171B"/>
    <w:rsid w:val="00082418"/>
    <w:rsid w:val="00097EF9"/>
    <w:rsid w:val="000A7A33"/>
    <w:rsid w:val="000B211C"/>
    <w:rsid w:val="000B613D"/>
    <w:rsid w:val="000B6EA8"/>
    <w:rsid w:val="000C096B"/>
    <w:rsid w:val="000C2933"/>
    <w:rsid w:val="000D0F68"/>
    <w:rsid w:val="000D1302"/>
    <w:rsid w:val="000E673A"/>
    <w:rsid w:val="000F2AD7"/>
    <w:rsid w:val="000F310F"/>
    <w:rsid w:val="000F6945"/>
    <w:rsid w:val="000F74F5"/>
    <w:rsid w:val="000F78FC"/>
    <w:rsid w:val="0010277A"/>
    <w:rsid w:val="001029D5"/>
    <w:rsid w:val="0010328A"/>
    <w:rsid w:val="00105372"/>
    <w:rsid w:val="001054A6"/>
    <w:rsid w:val="001078A1"/>
    <w:rsid w:val="001111C4"/>
    <w:rsid w:val="001254E1"/>
    <w:rsid w:val="001301A9"/>
    <w:rsid w:val="001312AD"/>
    <w:rsid w:val="00131E7A"/>
    <w:rsid w:val="0013306D"/>
    <w:rsid w:val="00134846"/>
    <w:rsid w:val="00136962"/>
    <w:rsid w:val="001419D4"/>
    <w:rsid w:val="00142E48"/>
    <w:rsid w:val="00143775"/>
    <w:rsid w:val="001633D0"/>
    <w:rsid w:val="00163EA8"/>
    <w:rsid w:val="00172737"/>
    <w:rsid w:val="00172AF6"/>
    <w:rsid w:val="00176CEE"/>
    <w:rsid w:val="00177FD3"/>
    <w:rsid w:val="00181CD0"/>
    <w:rsid w:val="00186DD8"/>
    <w:rsid w:val="00191E57"/>
    <w:rsid w:val="00192B24"/>
    <w:rsid w:val="001933CA"/>
    <w:rsid w:val="001A246E"/>
    <w:rsid w:val="001A2D69"/>
    <w:rsid w:val="001A35EC"/>
    <w:rsid w:val="001A642D"/>
    <w:rsid w:val="001B0149"/>
    <w:rsid w:val="001B13FE"/>
    <w:rsid w:val="001C4148"/>
    <w:rsid w:val="001C6F3E"/>
    <w:rsid w:val="001D475D"/>
    <w:rsid w:val="001E03AE"/>
    <w:rsid w:val="001E11A2"/>
    <w:rsid w:val="00200AC5"/>
    <w:rsid w:val="002051CB"/>
    <w:rsid w:val="0021197D"/>
    <w:rsid w:val="00220476"/>
    <w:rsid w:val="002206AB"/>
    <w:rsid w:val="00224EFF"/>
    <w:rsid w:val="00233431"/>
    <w:rsid w:val="00250875"/>
    <w:rsid w:val="00252CCC"/>
    <w:rsid w:val="0025339D"/>
    <w:rsid w:val="002649BA"/>
    <w:rsid w:val="0027038C"/>
    <w:rsid w:val="0029005E"/>
    <w:rsid w:val="00291AC4"/>
    <w:rsid w:val="00295CC7"/>
    <w:rsid w:val="00296DD7"/>
    <w:rsid w:val="002A2390"/>
    <w:rsid w:val="002A5D6E"/>
    <w:rsid w:val="002A6EC0"/>
    <w:rsid w:val="002B644E"/>
    <w:rsid w:val="002C45E7"/>
    <w:rsid w:val="002C48CB"/>
    <w:rsid w:val="002D1FE4"/>
    <w:rsid w:val="002E2A53"/>
    <w:rsid w:val="002E2F8A"/>
    <w:rsid w:val="002E49F2"/>
    <w:rsid w:val="002E6F61"/>
    <w:rsid w:val="002F27B9"/>
    <w:rsid w:val="003008FE"/>
    <w:rsid w:val="0030169D"/>
    <w:rsid w:val="003060EB"/>
    <w:rsid w:val="00313A6F"/>
    <w:rsid w:val="003153EB"/>
    <w:rsid w:val="00321985"/>
    <w:rsid w:val="00331D02"/>
    <w:rsid w:val="00333628"/>
    <w:rsid w:val="00335594"/>
    <w:rsid w:val="00344108"/>
    <w:rsid w:val="003465C9"/>
    <w:rsid w:val="00351205"/>
    <w:rsid w:val="00351C2A"/>
    <w:rsid w:val="0035738B"/>
    <w:rsid w:val="00357A7C"/>
    <w:rsid w:val="003639E2"/>
    <w:rsid w:val="00372247"/>
    <w:rsid w:val="00372F74"/>
    <w:rsid w:val="0038775B"/>
    <w:rsid w:val="00387CD3"/>
    <w:rsid w:val="003919BA"/>
    <w:rsid w:val="003A5C7E"/>
    <w:rsid w:val="003B2027"/>
    <w:rsid w:val="003B35F7"/>
    <w:rsid w:val="003B3B3C"/>
    <w:rsid w:val="003C1030"/>
    <w:rsid w:val="003C3CA5"/>
    <w:rsid w:val="003C4587"/>
    <w:rsid w:val="003C599E"/>
    <w:rsid w:val="003C74D6"/>
    <w:rsid w:val="003D51F9"/>
    <w:rsid w:val="003E2C40"/>
    <w:rsid w:val="003E434F"/>
    <w:rsid w:val="003F6E8C"/>
    <w:rsid w:val="003F7224"/>
    <w:rsid w:val="004056C4"/>
    <w:rsid w:val="00410560"/>
    <w:rsid w:val="0042316F"/>
    <w:rsid w:val="00427D21"/>
    <w:rsid w:val="004332A3"/>
    <w:rsid w:val="00447F4A"/>
    <w:rsid w:val="00451182"/>
    <w:rsid w:val="00455AF2"/>
    <w:rsid w:val="00456F67"/>
    <w:rsid w:val="004644C2"/>
    <w:rsid w:val="00467F9C"/>
    <w:rsid w:val="00472B41"/>
    <w:rsid w:val="00473B21"/>
    <w:rsid w:val="00481F4B"/>
    <w:rsid w:val="00497D15"/>
    <w:rsid w:val="004A4B15"/>
    <w:rsid w:val="004A667A"/>
    <w:rsid w:val="004A7DE8"/>
    <w:rsid w:val="004B1B50"/>
    <w:rsid w:val="004B560E"/>
    <w:rsid w:val="004C16DA"/>
    <w:rsid w:val="004D42D1"/>
    <w:rsid w:val="004D44C1"/>
    <w:rsid w:val="004E78C4"/>
    <w:rsid w:val="004F38F9"/>
    <w:rsid w:val="0050403B"/>
    <w:rsid w:val="005056C1"/>
    <w:rsid w:val="00506CB2"/>
    <w:rsid w:val="0051006C"/>
    <w:rsid w:val="00534681"/>
    <w:rsid w:val="005423AB"/>
    <w:rsid w:val="005437EC"/>
    <w:rsid w:val="00543F84"/>
    <w:rsid w:val="00546BF6"/>
    <w:rsid w:val="00546E3C"/>
    <w:rsid w:val="00551F83"/>
    <w:rsid w:val="0055339B"/>
    <w:rsid w:val="0056068E"/>
    <w:rsid w:val="00563442"/>
    <w:rsid w:val="0056348E"/>
    <w:rsid w:val="00565B42"/>
    <w:rsid w:val="00580006"/>
    <w:rsid w:val="00586D78"/>
    <w:rsid w:val="005A4E3B"/>
    <w:rsid w:val="005A515A"/>
    <w:rsid w:val="005A5528"/>
    <w:rsid w:val="005A6EBC"/>
    <w:rsid w:val="005A7EEC"/>
    <w:rsid w:val="005B24CD"/>
    <w:rsid w:val="005B35E2"/>
    <w:rsid w:val="005C4CE6"/>
    <w:rsid w:val="005C4D62"/>
    <w:rsid w:val="005D1554"/>
    <w:rsid w:val="005D2A0C"/>
    <w:rsid w:val="005D67D6"/>
    <w:rsid w:val="005D75EB"/>
    <w:rsid w:val="005D7E50"/>
    <w:rsid w:val="005E58B0"/>
    <w:rsid w:val="005E66AD"/>
    <w:rsid w:val="005F1432"/>
    <w:rsid w:val="005F60BA"/>
    <w:rsid w:val="00600DC0"/>
    <w:rsid w:val="006045FF"/>
    <w:rsid w:val="006122BA"/>
    <w:rsid w:val="00612487"/>
    <w:rsid w:val="006137B8"/>
    <w:rsid w:val="00614AFB"/>
    <w:rsid w:val="00616116"/>
    <w:rsid w:val="0062748A"/>
    <w:rsid w:val="00627C92"/>
    <w:rsid w:val="006323E9"/>
    <w:rsid w:val="0063274E"/>
    <w:rsid w:val="00635BF5"/>
    <w:rsid w:val="006478BF"/>
    <w:rsid w:val="00652224"/>
    <w:rsid w:val="006530A8"/>
    <w:rsid w:val="00655616"/>
    <w:rsid w:val="00660B19"/>
    <w:rsid w:val="00671DA5"/>
    <w:rsid w:val="00672C75"/>
    <w:rsid w:val="00696AEF"/>
    <w:rsid w:val="006A1A0D"/>
    <w:rsid w:val="006A73C1"/>
    <w:rsid w:val="006B1C41"/>
    <w:rsid w:val="006B2290"/>
    <w:rsid w:val="006B40E1"/>
    <w:rsid w:val="006D3216"/>
    <w:rsid w:val="006D5B0F"/>
    <w:rsid w:val="006E0136"/>
    <w:rsid w:val="006E4821"/>
    <w:rsid w:val="007022C3"/>
    <w:rsid w:val="00714EF2"/>
    <w:rsid w:val="007163B5"/>
    <w:rsid w:val="00717D88"/>
    <w:rsid w:val="0072585A"/>
    <w:rsid w:val="00726A43"/>
    <w:rsid w:val="0073116C"/>
    <w:rsid w:val="00732B5E"/>
    <w:rsid w:val="00733450"/>
    <w:rsid w:val="0077751E"/>
    <w:rsid w:val="00781AB2"/>
    <w:rsid w:val="00786056"/>
    <w:rsid w:val="007908B7"/>
    <w:rsid w:val="00790EEB"/>
    <w:rsid w:val="00793058"/>
    <w:rsid w:val="007942D3"/>
    <w:rsid w:val="007B2099"/>
    <w:rsid w:val="007B6C09"/>
    <w:rsid w:val="007B7741"/>
    <w:rsid w:val="007B7967"/>
    <w:rsid w:val="007C4951"/>
    <w:rsid w:val="007D1F93"/>
    <w:rsid w:val="007E09DA"/>
    <w:rsid w:val="007E0F8A"/>
    <w:rsid w:val="007E560F"/>
    <w:rsid w:val="007F7067"/>
    <w:rsid w:val="007F718D"/>
    <w:rsid w:val="008009CC"/>
    <w:rsid w:val="00800C58"/>
    <w:rsid w:val="00801FAD"/>
    <w:rsid w:val="008029A1"/>
    <w:rsid w:val="00805AB9"/>
    <w:rsid w:val="00817001"/>
    <w:rsid w:val="008178B6"/>
    <w:rsid w:val="00817CAF"/>
    <w:rsid w:val="00832D94"/>
    <w:rsid w:val="008338EC"/>
    <w:rsid w:val="008340D3"/>
    <w:rsid w:val="00844BBB"/>
    <w:rsid w:val="008521C8"/>
    <w:rsid w:val="00861DB9"/>
    <w:rsid w:val="00865B74"/>
    <w:rsid w:val="00866063"/>
    <w:rsid w:val="00870821"/>
    <w:rsid w:val="00882925"/>
    <w:rsid w:val="008843B4"/>
    <w:rsid w:val="008845B0"/>
    <w:rsid w:val="00886A38"/>
    <w:rsid w:val="008974F0"/>
    <w:rsid w:val="00897D27"/>
    <w:rsid w:val="008A1499"/>
    <w:rsid w:val="008A2FDD"/>
    <w:rsid w:val="008B0080"/>
    <w:rsid w:val="008B012A"/>
    <w:rsid w:val="008C7F5C"/>
    <w:rsid w:val="008E04B3"/>
    <w:rsid w:val="008E71F3"/>
    <w:rsid w:val="008F138E"/>
    <w:rsid w:val="0090077E"/>
    <w:rsid w:val="00900B14"/>
    <w:rsid w:val="00904F01"/>
    <w:rsid w:val="00906E17"/>
    <w:rsid w:val="00916115"/>
    <w:rsid w:val="00920367"/>
    <w:rsid w:val="0092184F"/>
    <w:rsid w:val="0092661E"/>
    <w:rsid w:val="00930BA1"/>
    <w:rsid w:val="0093169E"/>
    <w:rsid w:val="009368E9"/>
    <w:rsid w:val="00937534"/>
    <w:rsid w:val="009505C9"/>
    <w:rsid w:val="00950752"/>
    <w:rsid w:val="00950950"/>
    <w:rsid w:val="00954930"/>
    <w:rsid w:val="00954B1E"/>
    <w:rsid w:val="00954DDA"/>
    <w:rsid w:val="009636C1"/>
    <w:rsid w:val="00966424"/>
    <w:rsid w:val="00971208"/>
    <w:rsid w:val="00971B8D"/>
    <w:rsid w:val="00974B9D"/>
    <w:rsid w:val="00985007"/>
    <w:rsid w:val="0099523B"/>
    <w:rsid w:val="009963E2"/>
    <w:rsid w:val="009A19EC"/>
    <w:rsid w:val="009A2D15"/>
    <w:rsid w:val="009A4851"/>
    <w:rsid w:val="009B1ADF"/>
    <w:rsid w:val="009B65C5"/>
    <w:rsid w:val="009B690D"/>
    <w:rsid w:val="009B781E"/>
    <w:rsid w:val="009B7B40"/>
    <w:rsid w:val="009C2DE6"/>
    <w:rsid w:val="009D1B2C"/>
    <w:rsid w:val="00A111D1"/>
    <w:rsid w:val="00A275DC"/>
    <w:rsid w:val="00A41100"/>
    <w:rsid w:val="00A431CB"/>
    <w:rsid w:val="00A5574E"/>
    <w:rsid w:val="00A5792E"/>
    <w:rsid w:val="00A630C1"/>
    <w:rsid w:val="00A64CCE"/>
    <w:rsid w:val="00A67DC0"/>
    <w:rsid w:val="00A813DC"/>
    <w:rsid w:val="00A83C6B"/>
    <w:rsid w:val="00A84BB7"/>
    <w:rsid w:val="00A97FFE"/>
    <w:rsid w:val="00AA67D5"/>
    <w:rsid w:val="00AA6F92"/>
    <w:rsid w:val="00AB08EA"/>
    <w:rsid w:val="00AB238C"/>
    <w:rsid w:val="00AB6934"/>
    <w:rsid w:val="00AC0CC3"/>
    <w:rsid w:val="00AD17EE"/>
    <w:rsid w:val="00AE237F"/>
    <w:rsid w:val="00AE3E76"/>
    <w:rsid w:val="00AF42DE"/>
    <w:rsid w:val="00AF539B"/>
    <w:rsid w:val="00B04B63"/>
    <w:rsid w:val="00B05155"/>
    <w:rsid w:val="00B06660"/>
    <w:rsid w:val="00B078E3"/>
    <w:rsid w:val="00B12247"/>
    <w:rsid w:val="00B22DEA"/>
    <w:rsid w:val="00B31F11"/>
    <w:rsid w:val="00B3369F"/>
    <w:rsid w:val="00B409F5"/>
    <w:rsid w:val="00B463B5"/>
    <w:rsid w:val="00B5251B"/>
    <w:rsid w:val="00B538A7"/>
    <w:rsid w:val="00B57BE7"/>
    <w:rsid w:val="00B71E3C"/>
    <w:rsid w:val="00B74041"/>
    <w:rsid w:val="00B83B94"/>
    <w:rsid w:val="00B85423"/>
    <w:rsid w:val="00B87D5E"/>
    <w:rsid w:val="00B9141D"/>
    <w:rsid w:val="00B93C13"/>
    <w:rsid w:val="00B94E6C"/>
    <w:rsid w:val="00B95E14"/>
    <w:rsid w:val="00B96AF0"/>
    <w:rsid w:val="00BA0AF9"/>
    <w:rsid w:val="00BB4606"/>
    <w:rsid w:val="00BB4AE1"/>
    <w:rsid w:val="00BE1403"/>
    <w:rsid w:val="00C008E3"/>
    <w:rsid w:val="00C12149"/>
    <w:rsid w:val="00C15A1C"/>
    <w:rsid w:val="00C23D2F"/>
    <w:rsid w:val="00C25C53"/>
    <w:rsid w:val="00C31B94"/>
    <w:rsid w:val="00C36A1A"/>
    <w:rsid w:val="00C40B45"/>
    <w:rsid w:val="00C4348A"/>
    <w:rsid w:val="00C443BD"/>
    <w:rsid w:val="00C451C5"/>
    <w:rsid w:val="00C453DD"/>
    <w:rsid w:val="00C4798A"/>
    <w:rsid w:val="00C760C9"/>
    <w:rsid w:val="00C844C1"/>
    <w:rsid w:val="00C8587C"/>
    <w:rsid w:val="00C9161D"/>
    <w:rsid w:val="00CA0C1D"/>
    <w:rsid w:val="00CA2FAB"/>
    <w:rsid w:val="00CA510D"/>
    <w:rsid w:val="00CA6AA7"/>
    <w:rsid w:val="00CB258D"/>
    <w:rsid w:val="00CB62BD"/>
    <w:rsid w:val="00CB77E9"/>
    <w:rsid w:val="00CD1386"/>
    <w:rsid w:val="00CD783D"/>
    <w:rsid w:val="00CE4234"/>
    <w:rsid w:val="00CE4881"/>
    <w:rsid w:val="00CE7BDD"/>
    <w:rsid w:val="00CF1848"/>
    <w:rsid w:val="00CF4D1F"/>
    <w:rsid w:val="00CF68CD"/>
    <w:rsid w:val="00D12044"/>
    <w:rsid w:val="00D13049"/>
    <w:rsid w:val="00D13F11"/>
    <w:rsid w:val="00D14607"/>
    <w:rsid w:val="00D14BDD"/>
    <w:rsid w:val="00D15196"/>
    <w:rsid w:val="00D170D9"/>
    <w:rsid w:val="00D2645B"/>
    <w:rsid w:val="00D33C73"/>
    <w:rsid w:val="00D33EFC"/>
    <w:rsid w:val="00D347BD"/>
    <w:rsid w:val="00D34BEE"/>
    <w:rsid w:val="00D40DBC"/>
    <w:rsid w:val="00D470E2"/>
    <w:rsid w:val="00D61C85"/>
    <w:rsid w:val="00D65465"/>
    <w:rsid w:val="00D725D3"/>
    <w:rsid w:val="00D744A5"/>
    <w:rsid w:val="00D74FDE"/>
    <w:rsid w:val="00D75CA6"/>
    <w:rsid w:val="00D76586"/>
    <w:rsid w:val="00D76A18"/>
    <w:rsid w:val="00D76C5B"/>
    <w:rsid w:val="00D80849"/>
    <w:rsid w:val="00D82E8F"/>
    <w:rsid w:val="00D84520"/>
    <w:rsid w:val="00D870B5"/>
    <w:rsid w:val="00D9094F"/>
    <w:rsid w:val="00D9769C"/>
    <w:rsid w:val="00D97E47"/>
    <w:rsid w:val="00DA7250"/>
    <w:rsid w:val="00DA7559"/>
    <w:rsid w:val="00DA7BE9"/>
    <w:rsid w:val="00DB0121"/>
    <w:rsid w:val="00DB5E0F"/>
    <w:rsid w:val="00DC04BB"/>
    <w:rsid w:val="00DC0A6D"/>
    <w:rsid w:val="00DC2C8E"/>
    <w:rsid w:val="00DD118C"/>
    <w:rsid w:val="00DE067E"/>
    <w:rsid w:val="00DE6375"/>
    <w:rsid w:val="00DE765C"/>
    <w:rsid w:val="00DF7AFF"/>
    <w:rsid w:val="00E017AF"/>
    <w:rsid w:val="00E11246"/>
    <w:rsid w:val="00E20158"/>
    <w:rsid w:val="00E32533"/>
    <w:rsid w:val="00E372B3"/>
    <w:rsid w:val="00E44339"/>
    <w:rsid w:val="00E54574"/>
    <w:rsid w:val="00E5556F"/>
    <w:rsid w:val="00E576F0"/>
    <w:rsid w:val="00E66235"/>
    <w:rsid w:val="00E73ACC"/>
    <w:rsid w:val="00E83C24"/>
    <w:rsid w:val="00E8467F"/>
    <w:rsid w:val="00E92671"/>
    <w:rsid w:val="00E9318D"/>
    <w:rsid w:val="00E93F3E"/>
    <w:rsid w:val="00EA0CF3"/>
    <w:rsid w:val="00EA498A"/>
    <w:rsid w:val="00EB3B93"/>
    <w:rsid w:val="00EB6D9E"/>
    <w:rsid w:val="00EC0839"/>
    <w:rsid w:val="00EC1422"/>
    <w:rsid w:val="00ED5133"/>
    <w:rsid w:val="00EE0E85"/>
    <w:rsid w:val="00EF2F5F"/>
    <w:rsid w:val="00F01BCF"/>
    <w:rsid w:val="00F0405D"/>
    <w:rsid w:val="00F063C2"/>
    <w:rsid w:val="00F11DE4"/>
    <w:rsid w:val="00F275A1"/>
    <w:rsid w:val="00F27BF5"/>
    <w:rsid w:val="00F37F8A"/>
    <w:rsid w:val="00F45CCF"/>
    <w:rsid w:val="00F53193"/>
    <w:rsid w:val="00F5357E"/>
    <w:rsid w:val="00F6586C"/>
    <w:rsid w:val="00F76A53"/>
    <w:rsid w:val="00F76F5A"/>
    <w:rsid w:val="00F8292A"/>
    <w:rsid w:val="00F83D9B"/>
    <w:rsid w:val="00F9038B"/>
    <w:rsid w:val="00F92EF3"/>
    <w:rsid w:val="00F94774"/>
    <w:rsid w:val="00FA663B"/>
    <w:rsid w:val="00FB6391"/>
    <w:rsid w:val="00FC53DB"/>
    <w:rsid w:val="00FD1140"/>
    <w:rsid w:val="00FD48A7"/>
    <w:rsid w:val="00FD5A62"/>
    <w:rsid w:val="00FE19C3"/>
    <w:rsid w:val="00FE25B3"/>
    <w:rsid w:val="00FF458A"/>
    <w:rsid w:val="00FF513F"/>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2885D64"/>
  <w15:docId w15:val="{AA796ED9-03A6-4DE2-BB77-1E947F7435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character" w:customStyle="1" w:styleId="normaltextrun">
    <w:name w:val="normaltextrun"/>
    <w:basedOn w:val="DefaultParagraphFont"/>
    <w:rsid w:val="00333628"/>
  </w:style>
  <w:style w:type="numbering" w:customStyle="1" w:styleId="CBDHeadings1">
    <w:name w:val="CBD_Headings1"/>
    <w:basedOn w:val="ListCBD"/>
    <w:uiPriority w:val="99"/>
    <w:rsid w:val="00781AB2"/>
    <w:pPr>
      <w:numPr>
        <w:numId w:val="5"/>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ecisions/cop/?m=cop-16"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decisions/cop/?m=cop-16"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1.xml"/></Relationships>
</file>

<file path=word/_rels/footnotes.xml.rels><?xml version="1.0" encoding="UTF-8" standalone="yes"?>
<Relationships xmlns="http://schemas.openxmlformats.org/package/2006/relationships"><Relationship Id="rId3" Type="http://schemas.openxmlformats.org/officeDocument/2006/relationships/hyperlink" Target="https://ort.cbd.int/" TargetMode="External"/><Relationship Id="rId2" Type="http://schemas.openxmlformats.org/officeDocument/2006/relationships/hyperlink" Target="http://www.cbd.int/tsc/tsc-iag/forums/tsc-iag-2025-2027" TargetMode="External"/><Relationship Id="rId1" Type="http://schemas.openxmlformats.org/officeDocument/2006/relationships/hyperlink" Target="https://www.cbd.int/documents/CBD/SBI/7/1" TargetMode="External"/><Relationship Id="rId6" Type="http://schemas.openxmlformats.org/officeDocument/2006/relationships/hyperlink" Target="https://www.cbd.int/decisions/cop/?m=cop-15" TargetMode="External"/><Relationship Id="rId5" Type="http://schemas.openxmlformats.org/officeDocument/2006/relationships/hyperlink" Target="https://www.cbd.int/decisions/cop/?m=cop-16" TargetMode="External"/><Relationship Id="rId4" Type="http://schemas.openxmlformats.org/officeDocument/2006/relationships/hyperlink" Target="https://www.cbd.int/decisions/cop/?m=cop-16"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4D13659B84842F295D7B5522AA03530"/>
        <w:category>
          <w:name w:val="General"/>
          <w:gallery w:val="placeholder"/>
        </w:category>
        <w:types>
          <w:type w:val="bbPlcHdr"/>
        </w:types>
        <w:behaviors>
          <w:behavior w:val="content"/>
        </w:behaviors>
        <w:guid w:val="{ECF879D1-1998-49A3-93FB-11A50AE21BE1}"/>
      </w:docPartPr>
      <w:docPartBody>
        <w:p w:rsidR="00B92AA1" w:rsidRDefault="00B92AA1">
          <w:pPr>
            <w:pStyle w:val="A4D13659B84842F295D7B5522AA03530"/>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92AA1"/>
    <w:rsid w:val="0001484E"/>
    <w:rsid w:val="00032306"/>
    <w:rsid w:val="000B613D"/>
    <w:rsid w:val="001111C4"/>
    <w:rsid w:val="00124E9D"/>
    <w:rsid w:val="0015398D"/>
    <w:rsid w:val="001A642D"/>
    <w:rsid w:val="001D5EEC"/>
    <w:rsid w:val="001E11A2"/>
    <w:rsid w:val="002262A7"/>
    <w:rsid w:val="00252CCC"/>
    <w:rsid w:val="002A4DC7"/>
    <w:rsid w:val="003705E3"/>
    <w:rsid w:val="00372220"/>
    <w:rsid w:val="00392696"/>
    <w:rsid w:val="003F0981"/>
    <w:rsid w:val="00551F83"/>
    <w:rsid w:val="0063274E"/>
    <w:rsid w:val="0066673B"/>
    <w:rsid w:val="006A1A0D"/>
    <w:rsid w:val="006A7433"/>
    <w:rsid w:val="00714EF2"/>
    <w:rsid w:val="0073445B"/>
    <w:rsid w:val="007B3234"/>
    <w:rsid w:val="008140B2"/>
    <w:rsid w:val="00843274"/>
    <w:rsid w:val="008D626A"/>
    <w:rsid w:val="009636C1"/>
    <w:rsid w:val="009A2D15"/>
    <w:rsid w:val="00A5574E"/>
    <w:rsid w:val="00B340CE"/>
    <w:rsid w:val="00B92AA1"/>
    <w:rsid w:val="00B93C13"/>
    <w:rsid w:val="00BB711C"/>
    <w:rsid w:val="00CB7F8E"/>
    <w:rsid w:val="00D23D2B"/>
    <w:rsid w:val="00DB0121"/>
    <w:rsid w:val="00DD19D8"/>
    <w:rsid w:val="00E576F0"/>
    <w:rsid w:val="00EF2F5F"/>
    <w:rsid w:val="00F275A1"/>
    <w:rsid w:val="00FC19E7"/>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340CE"/>
    <w:rPr>
      <w:color w:val="808080"/>
    </w:rPr>
  </w:style>
  <w:style w:type="paragraph" w:customStyle="1" w:styleId="A4D13659B84842F295D7B5522AA03530">
    <w:name w:val="A4D13659B84842F295D7B5522AA0353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customXml/itemProps5.xml><?xml version="1.0" encoding="utf-8"?>
<ds:datastoreItem xmlns:ds="http://schemas.openxmlformats.org/officeDocument/2006/customXml" ds:itemID="{1DF7BCDB-B7B3-45FC-9309-3B0FA0E601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11</TotalTime>
  <Pages>6</Pages>
  <Words>2030</Words>
  <Characters>12105</Characters>
  <Application>Microsoft Office Word</Application>
  <DocSecurity>0</DocSecurity>
  <Lines>228</Lines>
  <Paragraphs>93</Paragraphs>
  <ScaleCrop>false</ScaleCrop>
  <HeadingPairs>
    <vt:vector size="2" baseType="variant">
      <vt:variant>
        <vt:lpstr>Title</vt:lpstr>
      </vt:variant>
      <vt:variant>
        <vt:i4>1</vt:i4>
      </vt:variant>
    </vt:vector>
  </HeadingPairs>
  <TitlesOfParts>
    <vt:vector size="1" baseType="lpstr">
      <vt:lpstr>Progress report on the implementation of the knowledge management strategy</vt:lpstr>
    </vt:vector>
  </TitlesOfParts>
  <Company>SCBD</Company>
  <LinksUpToDate>false</LinksUpToDate>
  <CharactersWithSpaces>14042</CharactersWithSpaces>
  <SharedDoc>false</SharedDoc>
  <HLinks>
    <vt:vector size="18" baseType="variant">
      <vt:variant>
        <vt:i4>262216</vt:i4>
      </vt:variant>
      <vt:variant>
        <vt:i4>6</vt:i4>
      </vt:variant>
      <vt:variant>
        <vt:i4>0</vt:i4>
      </vt:variant>
      <vt:variant>
        <vt:i4>5</vt:i4>
      </vt:variant>
      <vt:variant>
        <vt:lpwstr>https://www.cbd.int/doc/decisions/cop-16/cop-16-dec-09-en.pdf</vt:lpwstr>
      </vt:variant>
      <vt:variant>
        <vt:lpwstr/>
      </vt:variant>
      <vt:variant>
        <vt:i4>5439509</vt:i4>
      </vt:variant>
      <vt:variant>
        <vt:i4>3</vt:i4>
      </vt:variant>
      <vt:variant>
        <vt:i4>0</vt:i4>
      </vt:variant>
      <vt:variant>
        <vt:i4>5</vt:i4>
      </vt:variant>
      <vt:variant>
        <vt:lpwstr>https://www.cbd.int/tsc/tsc-iag/forums/tsc-iag-2025-2027</vt:lpwstr>
      </vt:variant>
      <vt:variant>
        <vt:lpwstr/>
      </vt:variant>
      <vt:variant>
        <vt:i4>262216</vt:i4>
      </vt:variant>
      <vt:variant>
        <vt:i4>0</vt:i4>
      </vt:variant>
      <vt:variant>
        <vt:i4>0</vt:i4>
      </vt:variant>
      <vt:variant>
        <vt:i4>5</vt:i4>
      </vt:variant>
      <vt:variant>
        <vt:lpwstr>https://www.cbd.int/doc/decisions/cop-16/cop-16-dec-09-en.pdf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Progress report on the implementation of the knowledge management strategy</dc:title>
  <dc:subject>CBD/SBI/7/11</dc:subject>
  <dc:creator>Djessy Monnier</dc:creator>
  <cp:keywords>Convention on Biological Diversity</cp:keywords>
  <cp:lastModifiedBy>Veronique Lefebvre</cp:lastModifiedBy>
  <cp:revision>3</cp:revision>
  <cp:lastPrinted>2026-06-22T21:59:00Z</cp:lastPrinted>
  <dcterms:created xsi:type="dcterms:W3CDTF">2026-07-07T16:11:00Z</dcterms:created>
  <dcterms:modified xsi:type="dcterms:W3CDTF">2026-07-07T16:26:00Z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ies>
</file>