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07F6750D" w14:textId="77777777" w:rsidTr="009C2DE6">
        <w:trPr>
          <w:trHeight w:val="851"/>
        </w:trPr>
        <w:tc>
          <w:tcPr>
            <w:tcW w:w="976" w:type="dxa"/>
            <w:tcBorders>
              <w:bottom w:val="single" w:sz="12" w:space="0" w:color="auto"/>
            </w:tcBorders>
          </w:tcPr>
          <w:p w14:paraId="1DEFF495" w14:textId="77777777" w:rsidR="00C9161D" w:rsidRPr="00321985" w:rsidRDefault="00C9161D" w:rsidP="00321985">
            <w:r>
              <w:rPr>
                <w:noProof/>
                <w:lang w:val="en-US"/>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1087733B" w:rsidR="00FA663B" w:rsidRPr="00321985" w:rsidRDefault="00AA6F92" w:rsidP="00321985">
            <w:r w:rsidRPr="00AA6F92">
              <w:rPr>
                <w:noProof/>
              </w:rPr>
              <w:drawing>
                <wp:inline distT="0" distB="0" distL="0" distR="0" wp14:anchorId="4030DC6E" wp14:editId="44D003EB">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00870" cy="36000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C9161D" w:rsidRDefault="00C9161D" w:rsidP="00C9161D">
            <w:pPr>
              <w:jc w:val="right"/>
              <w:rPr>
                <w:rFonts w:ascii="Arial" w:hAnsi="Arial" w:cs="Arial"/>
                <w:b/>
                <w:sz w:val="32"/>
                <w:szCs w:val="32"/>
              </w:rPr>
            </w:pPr>
            <w:r w:rsidRPr="00C9161D">
              <w:rPr>
                <w:rFonts w:ascii="Arial" w:hAnsi="Arial" w:cs="Arial"/>
                <w:b/>
                <w:sz w:val="32"/>
                <w:szCs w:val="32"/>
              </w:rPr>
              <w:t>CBD</w:t>
            </w:r>
          </w:p>
        </w:tc>
      </w:tr>
      <w:tr w:rsidR="001E5163"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Default="00C9161D" w:rsidP="00C9161D">
            <w:r>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3C752B" w:rsidRDefault="00C9161D" w:rsidP="00176CEE">
            <w:pPr>
              <w:ind w:left="1215"/>
              <w:rPr>
                <w:sz w:val="22"/>
                <w:szCs w:val="22"/>
              </w:rPr>
            </w:pPr>
            <w:r w:rsidRPr="003C752B">
              <w:rPr>
                <w:sz w:val="22"/>
                <w:szCs w:val="22"/>
              </w:rPr>
              <w:t>Distr.</w:t>
            </w:r>
          </w:p>
          <w:p w14:paraId="0C21C438" w14:textId="79E12067" w:rsidR="00C9161D" w:rsidRPr="003C752B" w:rsidRDefault="00134846" w:rsidP="00176CEE">
            <w:pPr>
              <w:ind w:left="1215"/>
              <w:rPr>
                <w:sz w:val="22"/>
                <w:szCs w:val="22"/>
              </w:rPr>
            </w:pPr>
            <w:r w:rsidRPr="003C752B">
              <w:rPr>
                <w:caps/>
                <w:sz w:val="22"/>
                <w:szCs w:val="22"/>
              </w:rPr>
              <w:t>GENERAL</w:t>
            </w:r>
          </w:p>
          <w:p w14:paraId="06715052" w14:textId="77777777" w:rsidR="00C9161D" w:rsidRPr="003C752B" w:rsidRDefault="00C9161D" w:rsidP="00176CEE">
            <w:pPr>
              <w:ind w:left="1215"/>
              <w:rPr>
                <w:sz w:val="22"/>
                <w:szCs w:val="22"/>
              </w:rPr>
            </w:pPr>
          </w:p>
          <w:p w14:paraId="44230134" w14:textId="6342B9F5" w:rsidR="00C9161D" w:rsidRPr="003C752B" w:rsidRDefault="00741ADA" w:rsidP="00176CEE">
            <w:pPr>
              <w:ind w:left="1215"/>
              <w:rPr>
                <w:sz w:val="22"/>
                <w:szCs w:val="22"/>
              </w:rPr>
            </w:pPr>
            <w:sdt>
              <w:sdtPr>
                <w:rPr>
                  <w:sz w:val="22"/>
                  <w:szCs w:val="22"/>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E30001" w:rsidRPr="003C752B">
                  <w:rPr>
                    <w:sz w:val="22"/>
                    <w:szCs w:val="22"/>
                    <w:lang w:val="en-US"/>
                  </w:rPr>
                  <w:t>CBD/NP/MOP/4/9</w:t>
                </w:r>
              </w:sdtContent>
            </w:sdt>
          </w:p>
          <w:p w14:paraId="0DF1F033" w14:textId="73F91297" w:rsidR="00C9161D" w:rsidRPr="003C752B" w:rsidRDefault="00DD7755" w:rsidP="00176CEE">
            <w:pPr>
              <w:ind w:left="1215"/>
              <w:rPr>
                <w:sz w:val="22"/>
                <w:szCs w:val="22"/>
              </w:rPr>
            </w:pPr>
            <w:r w:rsidRPr="003C752B">
              <w:rPr>
                <w:sz w:val="22"/>
                <w:szCs w:val="22"/>
                <w:lang w:val="en-US"/>
              </w:rPr>
              <w:t>13 August 2022</w:t>
            </w:r>
            <w:r w:rsidR="00D70CC2">
              <w:rPr>
                <w:rStyle w:val="FootnoteReference"/>
                <w:sz w:val="22"/>
                <w:szCs w:val="22"/>
                <w:lang w:val="en-US"/>
              </w:rPr>
              <w:footnoteReference w:id="2"/>
            </w:r>
          </w:p>
          <w:p w14:paraId="159892DF" w14:textId="77777777" w:rsidR="00C9161D" w:rsidRPr="003C752B" w:rsidRDefault="00C9161D" w:rsidP="00176CEE">
            <w:pPr>
              <w:ind w:left="1215"/>
              <w:rPr>
                <w:sz w:val="22"/>
                <w:szCs w:val="22"/>
              </w:rPr>
            </w:pPr>
          </w:p>
          <w:p w14:paraId="19472D49" w14:textId="77777777" w:rsidR="00C9161D" w:rsidRPr="003C752B" w:rsidRDefault="006B2290" w:rsidP="00176CEE">
            <w:pPr>
              <w:ind w:left="1215"/>
              <w:rPr>
                <w:sz w:val="22"/>
                <w:szCs w:val="22"/>
              </w:rPr>
            </w:pPr>
            <w:r w:rsidRPr="003C752B">
              <w:rPr>
                <w:sz w:val="22"/>
                <w:szCs w:val="22"/>
              </w:rPr>
              <w:t xml:space="preserve">ORIGINAL: </w:t>
            </w:r>
            <w:r w:rsidR="00C9161D" w:rsidRPr="003C752B">
              <w:rPr>
                <w:sz w:val="22"/>
                <w:szCs w:val="22"/>
              </w:rPr>
              <w:t>ENGLISH</w:t>
            </w:r>
          </w:p>
          <w:p w14:paraId="5AA10CCE" w14:textId="77777777" w:rsidR="00C9161D" w:rsidRDefault="00C9161D"/>
        </w:tc>
      </w:tr>
    </w:tbl>
    <w:p w14:paraId="7A4DBB04" w14:textId="60C9F195" w:rsidR="00134846" w:rsidRPr="00035C0E" w:rsidRDefault="00B85582" w:rsidP="00B85582">
      <w:pPr>
        <w:pStyle w:val="meetingname"/>
        <w:ind w:left="284" w:right="3508" w:hanging="284"/>
        <w:rPr>
          <w:kern w:val="22"/>
          <w:sz w:val="22"/>
        </w:rPr>
      </w:pPr>
      <w:r w:rsidRPr="00035C0E">
        <w:rPr>
          <w:rFonts w:eastAsia="Batang"/>
          <w:snapToGrid w:val="0"/>
          <w:kern w:val="22"/>
          <w:sz w:val="22"/>
        </w:rPr>
        <w:t>CONFERENCE OF THE PARTIES TO THE CONVENTION ON BIOLOGICAL DIVERSITY SERVING AS THE MEETING OF THE PARTIES TO THE NAGOYA PROTOCOL ON ACCESS TO GENETIC RESOURCES AND THE FAIR AND EQUITABLE SHARING OF BENEFITS ARISING FROM THEIR UTILIZATION</w:t>
      </w:r>
    </w:p>
    <w:p w14:paraId="130C7F5E" w14:textId="351E6D74" w:rsidR="00134846" w:rsidRPr="00035C0E" w:rsidRDefault="00B85582" w:rsidP="00134846">
      <w:pPr>
        <w:ind w:left="284" w:hanging="284"/>
        <w:rPr>
          <w:snapToGrid w:val="0"/>
          <w:kern w:val="22"/>
          <w:sz w:val="22"/>
          <w:szCs w:val="22"/>
          <w:lang w:eastAsia="nb-NO"/>
        </w:rPr>
      </w:pPr>
      <w:r w:rsidRPr="00035C0E">
        <w:rPr>
          <w:snapToGrid w:val="0"/>
          <w:kern w:val="22"/>
          <w:sz w:val="22"/>
          <w:szCs w:val="22"/>
          <w:lang w:eastAsia="nb-NO"/>
        </w:rPr>
        <w:t>Fourth</w:t>
      </w:r>
      <w:r w:rsidR="00134846" w:rsidRPr="00035C0E">
        <w:rPr>
          <w:snapToGrid w:val="0"/>
          <w:kern w:val="22"/>
          <w:sz w:val="22"/>
          <w:szCs w:val="22"/>
          <w:lang w:eastAsia="nb-NO"/>
        </w:rPr>
        <w:t xml:space="preserve"> meeting</w:t>
      </w:r>
      <w:r w:rsidR="00293448" w:rsidRPr="00035C0E">
        <w:rPr>
          <w:snapToGrid w:val="0"/>
          <w:kern w:val="22"/>
          <w:sz w:val="22"/>
          <w:szCs w:val="22"/>
          <w:lang w:eastAsia="nb-NO"/>
        </w:rPr>
        <w:t xml:space="preserve"> </w:t>
      </w:r>
      <w:r w:rsidR="00DD7755" w:rsidRPr="00035C0E">
        <w:rPr>
          <w:snapToGrid w:val="0"/>
          <w:kern w:val="22"/>
          <w:sz w:val="22"/>
          <w:szCs w:val="22"/>
          <w:lang w:eastAsia="nb-NO"/>
        </w:rPr>
        <w:t>– Part II</w:t>
      </w:r>
    </w:p>
    <w:p w14:paraId="556ED0E6" w14:textId="3F662E14" w:rsidR="00D14C2D" w:rsidRPr="00035C0E" w:rsidRDefault="00762A4A" w:rsidP="00293448">
      <w:pPr>
        <w:ind w:left="284" w:hanging="284"/>
        <w:rPr>
          <w:snapToGrid w:val="0"/>
          <w:kern w:val="22"/>
          <w:sz w:val="22"/>
          <w:szCs w:val="22"/>
          <w:lang w:eastAsia="nb-NO"/>
        </w:rPr>
      </w:pPr>
      <w:r w:rsidRPr="00035C0E">
        <w:rPr>
          <w:snapToGrid w:val="0"/>
          <w:kern w:val="22"/>
          <w:sz w:val="22"/>
          <w:szCs w:val="22"/>
          <w:lang w:eastAsia="nb-NO"/>
        </w:rPr>
        <w:t>Montreal</w:t>
      </w:r>
      <w:r w:rsidR="00134846" w:rsidRPr="00035C0E">
        <w:rPr>
          <w:snapToGrid w:val="0"/>
          <w:kern w:val="22"/>
          <w:sz w:val="22"/>
          <w:szCs w:val="22"/>
          <w:lang w:eastAsia="nb-NO"/>
        </w:rPr>
        <w:t>,</w:t>
      </w:r>
      <w:r w:rsidRPr="00035C0E">
        <w:rPr>
          <w:snapToGrid w:val="0"/>
          <w:kern w:val="22"/>
          <w:sz w:val="22"/>
          <w:szCs w:val="22"/>
          <w:lang w:eastAsia="nb-NO"/>
        </w:rPr>
        <w:t xml:space="preserve"> Canada,</w:t>
      </w:r>
      <w:r w:rsidR="00134846" w:rsidRPr="00035C0E">
        <w:rPr>
          <w:snapToGrid w:val="0"/>
          <w:kern w:val="22"/>
          <w:sz w:val="22"/>
          <w:szCs w:val="22"/>
          <w:lang w:eastAsia="nb-NO"/>
        </w:rPr>
        <w:t xml:space="preserve"> </w:t>
      </w:r>
      <w:r w:rsidR="004A05D6" w:rsidRPr="00035C0E">
        <w:rPr>
          <w:snapToGrid w:val="0"/>
          <w:kern w:val="22"/>
          <w:sz w:val="22"/>
          <w:szCs w:val="22"/>
          <w:lang w:eastAsia="nb-NO"/>
        </w:rPr>
        <w:t>7-19 December</w:t>
      </w:r>
      <w:r w:rsidR="00D14C2D" w:rsidRPr="00035C0E">
        <w:rPr>
          <w:snapToGrid w:val="0"/>
          <w:kern w:val="22"/>
          <w:sz w:val="22"/>
          <w:szCs w:val="22"/>
          <w:lang w:eastAsia="nb-NO"/>
        </w:rPr>
        <w:t xml:space="preserve"> 2022</w:t>
      </w:r>
    </w:p>
    <w:p w14:paraId="2CEF2595" w14:textId="43B8E446" w:rsidR="003E4FEC" w:rsidRPr="00035C0E" w:rsidRDefault="00DD7755" w:rsidP="00C9161D">
      <w:pPr>
        <w:rPr>
          <w:sz w:val="22"/>
          <w:szCs w:val="22"/>
        </w:rPr>
      </w:pPr>
      <w:r w:rsidRPr="00035C0E">
        <w:rPr>
          <w:snapToGrid w:val="0"/>
          <w:kern w:val="22"/>
          <w:sz w:val="22"/>
          <w:szCs w:val="22"/>
        </w:rPr>
        <w:t>Agenda i</w:t>
      </w:r>
      <w:r w:rsidR="00134846" w:rsidRPr="00035C0E">
        <w:rPr>
          <w:snapToGrid w:val="0"/>
          <w:kern w:val="22"/>
          <w:sz w:val="22"/>
          <w:szCs w:val="22"/>
        </w:rPr>
        <w:t xml:space="preserve">tem </w:t>
      </w:r>
      <w:r w:rsidR="003E4FEC" w:rsidRPr="00035C0E">
        <w:rPr>
          <w:snapToGrid w:val="0"/>
          <w:kern w:val="22"/>
          <w:sz w:val="22"/>
          <w:szCs w:val="22"/>
        </w:rPr>
        <w:t>13</w:t>
      </w:r>
    </w:p>
    <w:sdt>
      <w:sdtPr>
        <w:rPr>
          <w:rFonts w:ascii="Times New Roman Bold" w:hAnsi="Times New Roman Bold"/>
          <w:b/>
          <w:caps/>
          <w:sz w:val="22"/>
          <w:szCs w:val="22"/>
        </w:rPr>
        <w:alias w:val="Title"/>
        <w:tag w:val=""/>
        <w:id w:val="-2111122097"/>
        <w:placeholder>
          <w:docPart w:val="0405489F0B3746DBB514192F0779B9B4"/>
        </w:placeholder>
        <w:dataBinding w:prefixMappings="xmlns:ns0='http://purl.org/dc/elements/1.1/' xmlns:ns1='http://schemas.openxmlformats.org/package/2006/metadata/core-properties' " w:xpath="/ns1:coreProperties[1]/ns0:title[1]" w:storeItemID="{6C3C8BC8-F283-45AE-878A-BAB7291924A1}"/>
        <w:text/>
      </w:sdtPr>
      <w:sdtEndPr/>
      <w:sdtContent>
        <w:p w14:paraId="57F6B7A1" w14:textId="45B9D0A8" w:rsidR="00C9161D" w:rsidRPr="003C752B" w:rsidRDefault="00D94493" w:rsidP="003C752B">
          <w:pPr>
            <w:keepNext/>
            <w:spacing w:before="240" w:after="240"/>
            <w:jc w:val="center"/>
            <w:rPr>
              <w:rFonts w:ascii="Times New Roman Bold" w:hAnsi="Times New Roman Bold"/>
              <w:b/>
              <w:caps/>
              <w:sz w:val="22"/>
              <w:szCs w:val="22"/>
            </w:rPr>
          </w:pPr>
          <w:r w:rsidRPr="003C752B">
            <w:rPr>
              <w:rFonts w:ascii="Times New Roman Bold" w:hAnsi="Times New Roman Bold"/>
              <w:b/>
              <w:caps/>
              <w:sz w:val="22"/>
              <w:szCs w:val="22"/>
            </w:rPr>
            <w:t>Enhancing implementation of the Nagoya Protocol in the context of the post-2020 global biodiversity framework</w:t>
          </w:r>
        </w:p>
      </w:sdtContent>
    </w:sdt>
    <w:p w14:paraId="2EEF764E" w14:textId="48763867" w:rsidR="00F6586C" w:rsidRPr="00035C0E" w:rsidRDefault="0030169D" w:rsidP="003C752B">
      <w:pPr>
        <w:pStyle w:val="Style1"/>
        <w:numPr>
          <w:ilvl w:val="0"/>
          <w:numId w:val="0"/>
        </w:numPr>
        <w:tabs>
          <w:tab w:val="clear" w:pos="720"/>
        </w:tabs>
        <w:outlineLvl w:val="9"/>
        <w:rPr>
          <w:b w:val="0"/>
          <w:sz w:val="22"/>
          <w:szCs w:val="22"/>
        </w:rPr>
      </w:pPr>
      <w:r w:rsidRPr="00035C0E">
        <w:rPr>
          <w:b w:val="0"/>
          <w:sz w:val="22"/>
          <w:szCs w:val="22"/>
        </w:rPr>
        <w:t>Note by the Executive Secretary</w:t>
      </w:r>
    </w:p>
    <w:p w14:paraId="632D8FC8" w14:textId="5F75C462" w:rsidR="00831BB2" w:rsidRPr="003C752B" w:rsidRDefault="00C05794" w:rsidP="00C63612">
      <w:pPr>
        <w:pStyle w:val="Heading1"/>
        <w:numPr>
          <w:ilvl w:val="0"/>
          <w:numId w:val="36"/>
        </w:numPr>
        <w:rPr>
          <w:rFonts w:ascii="Times New Roman Bold" w:hAnsi="Times New Roman Bold"/>
          <w:sz w:val="22"/>
          <w:szCs w:val="22"/>
        </w:rPr>
      </w:pPr>
      <w:r w:rsidRPr="003C752B">
        <w:rPr>
          <w:rFonts w:ascii="Times New Roman Bold" w:hAnsi="Times New Roman Bold"/>
          <w:sz w:val="22"/>
          <w:szCs w:val="22"/>
        </w:rPr>
        <w:t>Introduction</w:t>
      </w:r>
    </w:p>
    <w:p w14:paraId="6C9164C9" w14:textId="5C05937D" w:rsidR="00BA6E1A" w:rsidRPr="00C069D8" w:rsidRDefault="00BA6E1A" w:rsidP="00035C0E">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sz w:val="22"/>
          <w:szCs w:val="22"/>
        </w:rPr>
        <w:t>In</w:t>
      </w:r>
      <w:r w:rsidR="00373F69">
        <w:rPr>
          <w:sz w:val="22"/>
          <w:szCs w:val="22"/>
        </w:rPr>
        <w:t xml:space="preserve"> decision</w:t>
      </w:r>
      <w:r w:rsidRPr="00035C0E">
        <w:rPr>
          <w:sz w:val="22"/>
          <w:szCs w:val="22"/>
        </w:rPr>
        <w:t xml:space="preserve"> </w:t>
      </w:r>
      <w:hyperlink r:id="rId15" w:history="1">
        <w:r w:rsidRPr="00035C0E">
          <w:rPr>
            <w:rStyle w:val="Hyperlink"/>
            <w:sz w:val="22"/>
            <w:szCs w:val="22"/>
          </w:rPr>
          <w:t>NP-3/15</w:t>
        </w:r>
      </w:hyperlink>
      <w:r w:rsidRPr="00035C0E">
        <w:rPr>
          <w:sz w:val="22"/>
          <w:szCs w:val="22"/>
        </w:rPr>
        <w:t xml:space="preserve">, the Conference of the </w:t>
      </w:r>
      <w:r w:rsidRPr="00C069D8">
        <w:rPr>
          <w:sz w:val="22"/>
          <w:szCs w:val="22"/>
        </w:rPr>
        <w:t xml:space="preserve">Parties serving as the meeting of the Parties to the Nagoya Protocol welcomed </w:t>
      </w:r>
      <w:hyperlink r:id="rId16" w:history="1">
        <w:r w:rsidRPr="003C752B">
          <w:rPr>
            <w:rStyle w:val="Hyperlink"/>
            <w:color w:val="auto"/>
            <w:sz w:val="22"/>
            <w:szCs w:val="22"/>
            <w:u w:val="none"/>
          </w:rPr>
          <w:t xml:space="preserve">decision </w:t>
        </w:r>
        <w:r w:rsidRPr="00C069D8">
          <w:rPr>
            <w:rStyle w:val="Hyperlink"/>
            <w:sz w:val="22"/>
            <w:szCs w:val="22"/>
          </w:rPr>
          <w:t>14/34</w:t>
        </w:r>
      </w:hyperlink>
      <w:r w:rsidRPr="00C069D8">
        <w:rPr>
          <w:sz w:val="22"/>
          <w:szCs w:val="22"/>
        </w:rPr>
        <w:t xml:space="preserve"> of the Conference of the Parties on a comprehensive and participatory process for the preparation of the post-2020 global biodiversity framework. It invited Parties to the Protocol to participate in the process for developing the post-2020 global biodiversity framework and encouraged Parties to undertake measures to enhance implementation of the Nagoya Protocol in the context of the framework</w:t>
      </w:r>
      <w:r w:rsidR="00395DF2" w:rsidRPr="00C069D8">
        <w:rPr>
          <w:sz w:val="22"/>
          <w:szCs w:val="22"/>
        </w:rPr>
        <w:t>.</w:t>
      </w:r>
    </w:p>
    <w:p w14:paraId="26CB7A62" w14:textId="33CB0FF0" w:rsidR="001E2D5F" w:rsidRPr="00035C0E" w:rsidRDefault="00BA6E1A" w:rsidP="003C752B">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9A72EC">
        <w:rPr>
          <w:rFonts w:eastAsiaTheme="minorEastAsia"/>
          <w:color w:val="000000"/>
          <w:sz w:val="22"/>
          <w:szCs w:val="22"/>
          <w:lang w:val="en-US"/>
        </w:rPr>
        <w:t xml:space="preserve">In the same decision, </w:t>
      </w:r>
      <w:r w:rsidR="003768E1" w:rsidRPr="009A72EC">
        <w:rPr>
          <w:color w:val="000000" w:themeColor="text1"/>
          <w:sz w:val="22"/>
          <w:szCs w:val="22"/>
          <w:lang w:val="en-GB"/>
        </w:rPr>
        <w:t xml:space="preserve">the </w:t>
      </w:r>
      <w:r w:rsidR="003768E1" w:rsidRPr="009A72EC">
        <w:rPr>
          <w:sz w:val="22"/>
          <w:szCs w:val="22"/>
          <w:lang w:val="en-GB"/>
        </w:rPr>
        <w:t xml:space="preserve">Conference of </w:t>
      </w:r>
      <w:r w:rsidR="00A86CE0" w:rsidRPr="009A72EC">
        <w:rPr>
          <w:sz w:val="22"/>
          <w:szCs w:val="22"/>
          <w:lang w:val="en-GB"/>
        </w:rPr>
        <w:t xml:space="preserve">the </w:t>
      </w:r>
      <w:r w:rsidR="003768E1" w:rsidRPr="009A72EC">
        <w:rPr>
          <w:sz w:val="22"/>
          <w:szCs w:val="22"/>
          <w:lang w:val="en-GB"/>
        </w:rPr>
        <w:t>Parties serving as the meeting of the Parties to the Protocol</w:t>
      </w:r>
      <w:r w:rsidR="003768E1" w:rsidRPr="003C752B">
        <w:rPr>
          <w:rFonts w:eastAsiaTheme="minorEastAsia"/>
          <w:color w:val="000000"/>
          <w:sz w:val="22"/>
          <w:szCs w:val="22"/>
          <w:lang w:val="en-US"/>
        </w:rPr>
        <w:t xml:space="preserve"> </w:t>
      </w:r>
      <w:r w:rsidR="00322617" w:rsidRPr="009A72EC">
        <w:rPr>
          <w:rFonts w:eastAsiaTheme="minorEastAsia"/>
          <w:color w:val="000000"/>
          <w:sz w:val="22"/>
          <w:szCs w:val="22"/>
          <w:lang w:val="en-US"/>
        </w:rPr>
        <w:t>als</w:t>
      </w:r>
      <w:r w:rsidR="00322617" w:rsidRPr="00035C0E">
        <w:rPr>
          <w:rFonts w:eastAsiaTheme="minorEastAsia"/>
          <w:color w:val="000000"/>
          <w:sz w:val="22"/>
          <w:szCs w:val="22"/>
          <w:lang w:val="en-US"/>
        </w:rPr>
        <w:t>o recommend</w:t>
      </w:r>
      <w:r w:rsidR="00B233B7" w:rsidRPr="00035C0E">
        <w:rPr>
          <w:rFonts w:eastAsiaTheme="minorEastAsia"/>
          <w:color w:val="000000"/>
          <w:sz w:val="22"/>
          <w:szCs w:val="22"/>
          <w:lang w:val="en-US"/>
        </w:rPr>
        <w:t>ed</w:t>
      </w:r>
      <w:r w:rsidR="00322617" w:rsidRPr="00035C0E">
        <w:rPr>
          <w:rFonts w:eastAsiaTheme="minorEastAsia"/>
          <w:color w:val="000000"/>
          <w:sz w:val="22"/>
          <w:szCs w:val="22"/>
          <w:lang w:val="en-US"/>
        </w:rPr>
        <w:t xml:space="preserve"> that the outcomes of the first assessment and review of the effectiveness of the Protocol</w:t>
      </w:r>
      <w:r w:rsidR="00DF6541" w:rsidRPr="00035C0E">
        <w:rPr>
          <w:rFonts w:eastAsiaTheme="minorEastAsia"/>
          <w:color w:val="000000"/>
          <w:sz w:val="22"/>
          <w:szCs w:val="22"/>
          <w:lang w:val="en-US"/>
        </w:rPr>
        <w:t xml:space="preserve"> </w:t>
      </w:r>
      <w:r w:rsidR="00322617" w:rsidRPr="00035C0E">
        <w:rPr>
          <w:rFonts w:eastAsiaTheme="minorEastAsia"/>
          <w:color w:val="000000"/>
          <w:sz w:val="22"/>
          <w:szCs w:val="22"/>
          <w:lang w:val="en-US"/>
        </w:rPr>
        <w:t xml:space="preserve">be considered in the development of the post-2020 global biodiversity </w:t>
      </w:r>
      <w:proofErr w:type="gramStart"/>
      <w:r w:rsidR="00322617" w:rsidRPr="00035C0E">
        <w:rPr>
          <w:rFonts w:eastAsiaTheme="minorEastAsia"/>
          <w:color w:val="000000"/>
          <w:sz w:val="22"/>
          <w:szCs w:val="22"/>
          <w:lang w:val="en-US"/>
        </w:rPr>
        <w:t>framework</w:t>
      </w:r>
      <w:r w:rsidR="00134E04">
        <w:rPr>
          <w:rFonts w:eastAsiaTheme="minorEastAsia"/>
          <w:color w:val="000000"/>
          <w:sz w:val="22"/>
          <w:szCs w:val="22"/>
          <w:lang w:val="en-US"/>
        </w:rPr>
        <w:t>,</w:t>
      </w:r>
      <w:r w:rsidR="00B233B7" w:rsidRPr="00035C0E">
        <w:rPr>
          <w:rFonts w:eastAsiaTheme="minorEastAsia"/>
          <w:color w:val="000000"/>
          <w:sz w:val="22"/>
          <w:szCs w:val="22"/>
          <w:lang w:val="en-US"/>
        </w:rPr>
        <w:t xml:space="preserve"> </w:t>
      </w:r>
      <w:r w:rsidR="00322617" w:rsidRPr="00035C0E">
        <w:rPr>
          <w:rFonts w:eastAsiaTheme="minorEastAsia"/>
          <w:color w:val="000000"/>
          <w:sz w:val="22"/>
          <w:szCs w:val="22"/>
          <w:lang w:val="en-US"/>
        </w:rPr>
        <w:t>and</w:t>
      </w:r>
      <w:proofErr w:type="gramEnd"/>
      <w:r w:rsidR="00322617" w:rsidRPr="00035C0E">
        <w:rPr>
          <w:rFonts w:eastAsiaTheme="minorEastAsia"/>
          <w:color w:val="000000"/>
          <w:sz w:val="22"/>
          <w:szCs w:val="22"/>
          <w:lang w:val="en-US"/>
        </w:rPr>
        <w:t xml:space="preserve"> request</w:t>
      </w:r>
      <w:r w:rsidR="00B233B7" w:rsidRPr="00035C0E">
        <w:rPr>
          <w:rFonts w:eastAsiaTheme="minorEastAsia"/>
          <w:color w:val="000000"/>
          <w:sz w:val="22"/>
          <w:szCs w:val="22"/>
          <w:lang w:val="en-US"/>
        </w:rPr>
        <w:t>ed</w:t>
      </w:r>
      <w:r w:rsidR="00322617" w:rsidRPr="00035C0E">
        <w:rPr>
          <w:rFonts w:eastAsiaTheme="minorEastAsia"/>
          <w:color w:val="000000"/>
          <w:sz w:val="22"/>
          <w:szCs w:val="22"/>
          <w:lang w:val="en-US"/>
        </w:rPr>
        <w:t xml:space="preserve"> that the Compliance Committee consider</w:t>
      </w:r>
      <w:r w:rsidR="00937D8F" w:rsidRPr="00035C0E">
        <w:rPr>
          <w:rFonts w:eastAsiaTheme="minorEastAsia"/>
          <w:color w:val="000000"/>
          <w:sz w:val="22"/>
          <w:szCs w:val="22"/>
          <w:lang w:val="en-US"/>
        </w:rPr>
        <w:t xml:space="preserve"> </w:t>
      </w:r>
      <w:r w:rsidR="00322617" w:rsidRPr="00035C0E">
        <w:rPr>
          <w:rFonts w:eastAsiaTheme="minorEastAsia"/>
          <w:color w:val="000000"/>
          <w:sz w:val="22"/>
          <w:szCs w:val="22"/>
          <w:lang w:val="en-US"/>
        </w:rPr>
        <w:t>how to support and promote compliance with the Protocol within the post-2020 global biodiversity framework</w:t>
      </w:r>
      <w:r w:rsidR="00B233B7" w:rsidRPr="00035C0E">
        <w:rPr>
          <w:rFonts w:eastAsiaTheme="minorEastAsia"/>
          <w:color w:val="000000"/>
          <w:sz w:val="22"/>
          <w:szCs w:val="22"/>
          <w:lang w:val="en-US"/>
        </w:rPr>
        <w:t>.</w:t>
      </w:r>
      <w:r w:rsidR="00322617" w:rsidRPr="00035C0E">
        <w:rPr>
          <w:rFonts w:eastAsiaTheme="minorEastAsia"/>
          <w:color w:val="000000"/>
          <w:sz w:val="22"/>
          <w:szCs w:val="22"/>
          <w:lang w:val="en-US"/>
        </w:rPr>
        <w:t xml:space="preserve"> </w:t>
      </w:r>
    </w:p>
    <w:p w14:paraId="2660B49F" w14:textId="7FF79DE0" w:rsidR="00BF2CD8" w:rsidRPr="00035C0E" w:rsidRDefault="00AF5954" w:rsidP="003C752B">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rFonts w:eastAsiaTheme="minorEastAsia"/>
          <w:color w:val="000000"/>
          <w:sz w:val="22"/>
          <w:szCs w:val="22"/>
          <w:lang w:val="en-US"/>
        </w:rPr>
        <w:t>The present document</w:t>
      </w:r>
      <w:r w:rsidR="00206325" w:rsidRPr="00035C0E">
        <w:rPr>
          <w:rFonts w:eastAsiaTheme="minorEastAsia"/>
          <w:color w:val="000000"/>
          <w:sz w:val="22"/>
          <w:szCs w:val="22"/>
          <w:lang w:val="en-US"/>
        </w:rPr>
        <w:t xml:space="preserve"> aims to provide </w:t>
      </w:r>
      <w:r w:rsidR="00891BB6" w:rsidRPr="00035C0E">
        <w:rPr>
          <w:rFonts w:eastAsiaTheme="minorEastAsia"/>
          <w:color w:val="000000"/>
          <w:sz w:val="22"/>
          <w:szCs w:val="22"/>
          <w:lang w:val="en-US"/>
        </w:rPr>
        <w:t xml:space="preserve">updated </w:t>
      </w:r>
      <w:r w:rsidR="00206325" w:rsidRPr="00035C0E">
        <w:rPr>
          <w:rFonts w:eastAsiaTheme="minorEastAsia"/>
          <w:color w:val="000000"/>
          <w:sz w:val="22"/>
          <w:szCs w:val="22"/>
          <w:lang w:val="en-US"/>
        </w:rPr>
        <w:t>information on the post-2020 global biodiversity framework as it relates to the Nagoya Protocol.</w:t>
      </w:r>
      <w:r w:rsidR="00E86135" w:rsidRPr="00035C0E">
        <w:rPr>
          <w:rFonts w:eastAsiaTheme="minorEastAsia"/>
          <w:color w:val="000000"/>
          <w:sz w:val="22"/>
          <w:szCs w:val="22"/>
          <w:lang w:val="en-US"/>
        </w:rPr>
        <w:t xml:space="preserve"> Section II </w:t>
      </w:r>
      <w:r w:rsidR="00DF0CE1" w:rsidRPr="00035C0E">
        <w:rPr>
          <w:rFonts w:eastAsiaTheme="minorEastAsia"/>
          <w:color w:val="000000"/>
          <w:sz w:val="22"/>
          <w:szCs w:val="22"/>
          <w:lang w:val="en-US"/>
        </w:rPr>
        <w:t>provides background information</w:t>
      </w:r>
      <w:r w:rsidR="00880F9B" w:rsidRPr="00035C0E">
        <w:rPr>
          <w:rFonts w:eastAsiaTheme="minorEastAsia"/>
          <w:color w:val="000000"/>
          <w:sz w:val="22"/>
          <w:szCs w:val="22"/>
          <w:lang w:val="en-US"/>
        </w:rPr>
        <w:t xml:space="preserve"> on how </w:t>
      </w:r>
      <w:r w:rsidR="00076A84" w:rsidRPr="00035C0E">
        <w:rPr>
          <w:rFonts w:eastAsiaTheme="minorEastAsia"/>
          <w:color w:val="000000"/>
          <w:sz w:val="22"/>
          <w:szCs w:val="22"/>
          <w:lang w:val="en-US"/>
        </w:rPr>
        <w:t xml:space="preserve">access and benefit-sharing and </w:t>
      </w:r>
      <w:r w:rsidR="00880F9B" w:rsidRPr="00035C0E">
        <w:rPr>
          <w:rFonts w:eastAsiaTheme="minorEastAsia"/>
          <w:color w:val="000000"/>
          <w:sz w:val="22"/>
          <w:szCs w:val="22"/>
          <w:lang w:val="en-US"/>
        </w:rPr>
        <w:t xml:space="preserve">the </w:t>
      </w:r>
      <w:r w:rsidR="00880F9B" w:rsidRPr="003330ED">
        <w:rPr>
          <w:rFonts w:eastAsiaTheme="minorEastAsia"/>
          <w:color w:val="000000"/>
          <w:sz w:val="22"/>
          <w:szCs w:val="22"/>
          <w:lang w:val="en-US"/>
        </w:rPr>
        <w:t xml:space="preserve">Nagoya Protocol </w:t>
      </w:r>
      <w:r w:rsidR="00076A84" w:rsidRPr="003330ED">
        <w:rPr>
          <w:rFonts w:eastAsiaTheme="minorEastAsia"/>
          <w:color w:val="000000"/>
          <w:sz w:val="22"/>
          <w:szCs w:val="22"/>
          <w:lang w:val="en-US"/>
        </w:rPr>
        <w:t xml:space="preserve">are </w:t>
      </w:r>
      <w:r w:rsidR="00880F9B" w:rsidRPr="003330ED">
        <w:rPr>
          <w:rFonts w:eastAsiaTheme="minorEastAsia"/>
          <w:color w:val="000000"/>
          <w:sz w:val="22"/>
          <w:szCs w:val="22"/>
          <w:lang w:val="en-US"/>
        </w:rPr>
        <w:t xml:space="preserve">addressed in the Strategic Plan </w:t>
      </w:r>
      <w:r w:rsidR="00130EBA" w:rsidRPr="003330ED">
        <w:rPr>
          <w:rFonts w:eastAsiaTheme="minorEastAsia"/>
          <w:color w:val="000000"/>
          <w:sz w:val="22"/>
          <w:szCs w:val="22"/>
          <w:lang w:val="en-US"/>
        </w:rPr>
        <w:t>for</w:t>
      </w:r>
      <w:r w:rsidR="00880F9B" w:rsidRPr="003330ED">
        <w:rPr>
          <w:rFonts w:eastAsiaTheme="minorEastAsia"/>
          <w:color w:val="000000"/>
          <w:sz w:val="22"/>
          <w:szCs w:val="22"/>
          <w:lang w:val="en-US"/>
        </w:rPr>
        <w:t xml:space="preserve"> Biodiversity 2011-2020 and the 2030 Agenda for Sustainable Development,</w:t>
      </w:r>
      <w:r w:rsidR="00B33017" w:rsidRPr="003C752B">
        <w:rPr>
          <w:rStyle w:val="FootnoteReference"/>
          <w:rFonts w:eastAsiaTheme="minorEastAsia"/>
          <w:color w:val="000000"/>
          <w:sz w:val="22"/>
          <w:szCs w:val="22"/>
          <w:lang w:val="en-US"/>
        </w:rPr>
        <w:footnoteReference w:id="3"/>
      </w:r>
      <w:r w:rsidR="00880F9B" w:rsidRPr="003330ED">
        <w:rPr>
          <w:rFonts w:eastAsiaTheme="minorEastAsia"/>
          <w:color w:val="000000"/>
          <w:sz w:val="22"/>
          <w:szCs w:val="22"/>
          <w:lang w:val="en-US"/>
        </w:rPr>
        <w:t xml:space="preserve"> </w:t>
      </w:r>
      <w:proofErr w:type="gramStart"/>
      <w:r w:rsidR="00880F9B" w:rsidRPr="003330ED">
        <w:rPr>
          <w:rFonts w:eastAsiaTheme="minorEastAsia"/>
          <w:color w:val="000000"/>
          <w:sz w:val="22"/>
          <w:szCs w:val="22"/>
          <w:lang w:val="en-US"/>
        </w:rPr>
        <w:t>and also</w:t>
      </w:r>
      <w:proofErr w:type="gramEnd"/>
      <w:r w:rsidR="00880F9B" w:rsidRPr="003330ED">
        <w:rPr>
          <w:rFonts w:eastAsiaTheme="minorEastAsia"/>
          <w:color w:val="000000"/>
          <w:sz w:val="22"/>
          <w:szCs w:val="22"/>
          <w:lang w:val="en-US"/>
        </w:rPr>
        <w:t xml:space="preserve"> recalls key findings from the first assessment and review of the Protocol.</w:t>
      </w:r>
      <w:r w:rsidR="00937D8F" w:rsidRPr="003330ED">
        <w:rPr>
          <w:rFonts w:eastAsiaTheme="minorEastAsia"/>
          <w:color w:val="000000"/>
          <w:sz w:val="22"/>
          <w:szCs w:val="22"/>
          <w:lang w:val="en-US"/>
        </w:rPr>
        <w:t xml:space="preserve"> </w:t>
      </w:r>
      <w:r w:rsidR="00406F5F" w:rsidRPr="003330ED">
        <w:rPr>
          <w:rFonts w:eastAsiaTheme="minorEastAsia"/>
          <w:color w:val="000000"/>
          <w:sz w:val="22"/>
          <w:szCs w:val="22"/>
          <w:lang w:val="en-US"/>
        </w:rPr>
        <w:t>Section III provides a brief progress report on the status of implementation of the Protocol</w:t>
      </w:r>
      <w:r w:rsidR="00AC2A19" w:rsidRPr="003330ED">
        <w:rPr>
          <w:rFonts w:eastAsiaTheme="minorEastAsia"/>
          <w:color w:val="000000"/>
          <w:sz w:val="22"/>
          <w:szCs w:val="22"/>
          <w:lang w:val="en-US"/>
        </w:rPr>
        <w:t xml:space="preserve"> </w:t>
      </w:r>
      <w:r w:rsidR="00931416" w:rsidRPr="003330ED">
        <w:rPr>
          <w:rFonts w:eastAsiaTheme="minorEastAsia"/>
          <w:color w:val="000000"/>
          <w:sz w:val="22"/>
          <w:szCs w:val="22"/>
          <w:lang w:val="en-US"/>
        </w:rPr>
        <w:t>and s</w:t>
      </w:r>
      <w:r w:rsidR="00165175" w:rsidRPr="003330ED">
        <w:rPr>
          <w:rFonts w:eastAsiaTheme="minorEastAsia"/>
          <w:color w:val="000000"/>
          <w:sz w:val="22"/>
          <w:szCs w:val="22"/>
          <w:lang w:val="en-US"/>
        </w:rPr>
        <w:t xml:space="preserve">ection </w:t>
      </w:r>
      <w:r w:rsidR="00D42DE5" w:rsidRPr="003330ED">
        <w:rPr>
          <w:rFonts w:eastAsiaTheme="minorEastAsia"/>
          <w:color w:val="000000"/>
          <w:sz w:val="22"/>
          <w:szCs w:val="22"/>
          <w:lang w:val="en-US"/>
        </w:rPr>
        <w:t xml:space="preserve">IV </w:t>
      </w:r>
      <w:r w:rsidR="004B79C3" w:rsidRPr="003330ED">
        <w:rPr>
          <w:rFonts w:eastAsiaTheme="minorEastAsia"/>
          <w:color w:val="000000"/>
          <w:sz w:val="22"/>
          <w:szCs w:val="22"/>
          <w:lang w:val="en-US"/>
        </w:rPr>
        <w:t>highlights</w:t>
      </w:r>
      <w:r w:rsidR="00C64BA2" w:rsidRPr="003330ED">
        <w:rPr>
          <w:rFonts w:eastAsiaTheme="minorEastAsia"/>
          <w:color w:val="000000"/>
          <w:sz w:val="22"/>
          <w:szCs w:val="22"/>
          <w:lang w:val="en-US"/>
        </w:rPr>
        <w:t xml:space="preserve"> opportunities to enhance the implementation of the Protocol in the context of the post-2020 global biodiversity framework</w:t>
      </w:r>
      <w:r w:rsidR="00C64BA2" w:rsidRPr="003330ED">
        <w:rPr>
          <w:sz w:val="22"/>
          <w:szCs w:val="22"/>
          <w:lang w:val="en-US"/>
        </w:rPr>
        <w:t xml:space="preserve">. </w:t>
      </w:r>
      <w:r w:rsidR="00EE1B44" w:rsidRPr="003330ED">
        <w:rPr>
          <w:rFonts w:eastAsiaTheme="minorEastAsia"/>
          <w:color w:val="000000"/>
          <w:sz w:val="22"/>
          <w:szCs w:val="22"/>
          <w:lang w:val="en-US"/>
        </w:rPr>
        <w:t xml:space="preserve">Section V contains </w:t>
      </w:r>
      <w:r w:rsidR="00D22072" w:rsidRPr="003330ED">
        <w:rPr>
          <w:rFonts w:asciiTheme="majorBidi" w:eastAsia="Malgun Gothic" w:hAnsiTheme="majorBidi" w:cstheme="majorBidi"/>
          <w:snapToGrid w:val="0"/>
          <w:kern w:val="22"/>
          <w:sz w:val="22"/>
          <w:szCs w:val="22"/>
        </w:rPr>
        <w:t>elements of a draft decision for the consideration of the meeting.</w:t>
      </w:r>
    </w:p>
    <w:p w14:paraId="381B24CE" w14:textId="47C59ADE" w:rsidR="00254944" w:rsidRPr="003C752B" w:rsidRDefault="00C05794" w:rsidP="002666CC">
      <w:pPr>
        <w:pStyle w:val="Heading1"/>
        <w:rPr>
          <w:rFonts w:ascii="Times New Roman Bold" w:hAnsi="Times New Roman Bold"/>
          <w:sz w:val="22"/>
          <w:szCs w:val="22"/>
        </w:rPr>
      </w:pPr>
      <w:r w:rsidRPr="003C752B">
        <w:rPr>
          <w:rFonts w:ascii="Times New Roman Bold" w:hAnsi="Times New Roman Bold"/>
          <w:sz w:val="22"/>
          <w:szCs w:val="22"/>
        </w:rPr>
        <w:lastRenderedPageBreak/>
        <w:t>Background</w:t>
      </w:r>
    </w:p>
    <w:p w14:paraId="7F3717B9" w14:textId="5970A5AA" w:rsidR="00AC2A19" w:rsidRPr="00035C0E" w:rsidRDefault="003D4D76" w:rsidP="003C752B">
      <w:pPr>
        <w:pStyle w:val="Heading2"/>
        <w:tabs>
          <w:tab w:val="clear" w:pos="720"/>
        </w:tabs>
        <w:ind w:left="1276" w:hanging="567"/>
        <w:jc w:val="left"/>
        <w:rPr>
          <w:sz w:val="22"/>
          <w:szCs w:val="22"/>
        </w:rPr>
      </w:pPr>
      <w:r w:rsidRPr="00035C0E">
        <w:rPr>
          <w:sz w:val="22"/>
          <w:szCs w:val="22"/>
        </w:rPr>
        <w:t>Access and benefit-sharing and t</w:t>
      </w:r>
      <w:r w:rsidR="00D5053E" w:rsidRPr="00035C0E">
        <w:rPr>
          <w:sz w:val="22"/>
          <w:szCs w:val="22"/>
        </w:rPr>
        <w:t>he Nagoya Protocol in t</w:t>
      </w:r>
      <w:r w:rsidR="002E2136" w:rsidRPr="00035C0E">
        <w:rPr>
          <w:sz w:val="22"/>
          <w:szCs w:val="22"/>
        </w:rPr>
        <w:t xml:space="preserve">he </w:t>
      </w:r>
      <w:r w:rsidR="00D5053E" w:rsidRPr="00035C0E">
        <w:rPr>
          <w:sz w:val="22"/>
          <w:szCs w:val="22"/>
        </w:rPr>
        <w:t>St</w:t>
      </w:r>
      <w:r w:rsidR="002E2136" w:rsidRPr="00035C0E">
        <w:rPr>
          <w:sz w:val="22"/>
          <w:szCs w:val="22"/>
        </w:rPr>
        <w:t xml:space="preserve">rategic </w:t>
      </w:r>
      <w:r w:rsidR="00130EBA">
        <w:rPr>
          <w:sz w:val="22"/>
          <w:szCs w:val="22"/>
        </w:rPr>
        <w:t>P</w:t>
      </w:r>
      <w:r w:rsidR="002E2136" w:rsidRPr="00035C0E">
        <w:rPr>
          <w:sz w:val="22"/>
          <w:szCs w:val="22"/>
        </w:rPr>
        <w:t xml:space="preserve">lan for </w:t>
      </w:r>
      <w:r w:rsidR="00D5053E" w:rsidRPr="00035C0E">
        <w:rPr>
          <w:sz w:val="22"/>
          <w:szCs w:val="22"/>
        </w:rPr>
        <w:t xml:space="preserve">Biodiversity </w:t>
      </w:r>
      <w:r w:rsidR="002E2136" w:rsidRPr="00035C0E">
        <w:rPr>
          <w:sz w:val="22"/>
          <w:szCs w:val="22"/>
        </w:rPr>
        <w:t xml:space="preserve">2011-2020 and the 2030 </w:t>
      </w:r>
      <w:r w:rsidR="00D5053E" w:rsidRPr="00035C0E">
        <w:rPr>
          <w:sz w:val="22"/>
          <w:szCs w:val="22"/>
        </w:rPr>
        <w:t>A</w:t>
      </w:r>
      <w:r w:rsidR="002E2136" w:rsidRPr="00035C0E">
        <w:rPr>
          <w:sz w:val="22"/>
          <w:szCs w:val="22"/>
        </w:rPr>
        <w:t xml:space="preserve">genda for </w:t>
      </w:r>
      <w:r w:rsidR="00D5053E" w:rsidRPr="00035C0E">
        <w:rPr>
          <w:sz w:val="22"/>
          <w:szCs w:val="22"/>
        </w:rPr>
        <w:t>Sustainable Development</w:t>
      </w:r>
      <w:r w:rsidR="00254944" w:rsidRPr="00035C0E">
        <w:rPr>
          <w:rStyle w:val="FootnoteReference"/>
          <w:sz w:val="22"/>
          <w:szCs w:val="22"/>
        </w:rPr>
        <w:footnoteReference w:id="4"/>
      </w:r>
    </w:p>
    <w:p w14:paraId="1CDB1D9B" w14:textId="77777777" w:rsidR="00DC42D3" w:rsidRPr="00035C0E" w:rsidRDefault="00DC42D3" w:rsidP="00035C0E">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sz w:val="22"/>
          <w:szCs w:val="22"/>
          <w:lang w:val="en-US"/>
        </w:rPr>
        <w:t xml:space="preserve">In adopting the Strategic Plan for Biodiversity 2011-2020, the Conference of the Parties invited Parties to establish their own national targets, using the Strategic Plan as a flexible framework, </w:t>
      </w:r>
      <w:proofErr w:type="gramStart"/>
      <w:r w:rsidRPr="00035C0E">
        <w:rPr>
          <w:sz w:val="22"/>
          <w:szCs w:val="22"/>
          <w:lang w:val="en-US"/>
        </w:rPr>
        <w:t>taking into account</w:t>
      </w:r>
      <w:proofErr w:type="gramEnd"/>
      <w:r w:rsidRPr="00035C0E">
        <w:rPr>
          <w:sz w:val="22"/>
          <w:szCs w:val="22"/>
          <w:lang w:val="en-US"/>
        </w:rPr>
        <w:t xml:space="preserve"> national needs and priorities, while also bearing in mind national contributions to the achievement of the global Aichi Biodiversity Targets. Parties were also urged to review and, as appropriate, update and revise their national biodiversity strategies and action plans (NBSAPs) in line with the Strategic Plan. </w:t>
      </w:r>
    </w:p>
    <w:p w14:paraId="51B99653" w14:textId="2A8146C4" w:rsidR="00880F9B" w:rsidRPr="00035C0E" w:rsidRDefault="00880F9B" w:rsidP="006616E0">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sz w:val="22"/>
          <w:szCs w:val="22"/>
          <w:lang w:val="en-US"/>
        </w:rPr>
        <w:t xml:space="preserve">The Strategic Plan includes Aichi Biodiversity Target 16, which provides that “by 2015, the Nagoya Protocol on Access to Genetic Resources and the Fair and Equitable Sharing of Benefits Arising from </w:t>
      </w:r>
      <w:r w:rsidR="002231E4">
        <w:rPr>
          <w:sz w:val="22"/>
          <w:szCs w:val="22"/>
          <w:lang w:val="en-US"/>
        </w:rPr>
        <w:t>t</w:t>
      </w:r>
      <w:r w:rsidRPr="00035C0E">
        <w:rPr>
          <w:sz w:val="22"/>
          <w:szCs w:val="22"/>
          <w:lang w:val="en-US"/>
        </w:rPr>
        <w:t>heir Utilization is in force and operational, consistent with national legislation”.</w:t>
      </w:r>
      <w:r w:rsidRPr="00035C0E">
        <w:rPr>
          <w:rFonts w:eastAsiaTheme="minorEastAsia"/>
          <w:color w:val="000000"/>
          <w:sz w:val="22"/>
          <w:szCs w:val="22"/>
          <w:lang w:val="en-US"/>
        </w:rPr>
        <w:t xml:space="preserve"> Aichi Biodiversity Target 16 implies that a sequence of actions should be undertaken by Parties: (a) ratification; (b) putting the necessary legislative, administrative or policy measures and institutional structures in place for implementing the Protocol; and (c) publishing mandatory information in the Access and Benefit-sharing Clearing</w:t>
      </w:r>
      <w:r w:rsidR="007F33D4">
        <w:rPr>
          <w:rFonts w:eastAsiaTheme="minorEastAsia"/>
          <w:color w:val="000000"/>
          <w:sz w:val="22"/>
          <w:szCs w:val="22"/>
          <w:lang w:val="en-US"/>
        </w:rPr>
        <w:t>-</w:t>
      </w:r>
      <w:r w:rsidRPr="00035C0E">
        <w:rPr>
          <w:rFonts w:eastAsiaTheme="minorEastAsia"/>
          <w:color w:val="000000"/>
          <w:sz w:val="22"/>
          <w:szCs w:val="22"/>
          <w:lang w:val="en-US"/>
        </w:rPr>
        <w:t>House (ABS Clearing-House).</w:t>
      </w:r>
    </w:p>
    <w:p w14:paraId="0D63B2FF" w14:textId="6277458A" w:rsidR="002E0E0F" w:rsidRPr="00035C0E" w:rsidRDefault="00DC42D3" w:rsidP="00035C0E">
      <w:pPr>
        <w:pStyle w:val="ListParagraph"/>
        <w:numPr>
          <w:ilvl w:val="0"/>
          <w:numId w:val="22"/>
        </w:numPr>
        <w:autoSpaceDE w:val="0"/>
        <w:autoSpaceDN w:val="0"/>
        <w:adjustRightInd w:val="0"/>
        <w:spacing w:after="120"/>
        <w:ind w:left="0" w:firstLine="0"/>
        <w:contextualSpacing w:val="0"/>
        <w:jc w:val="both"/>
        <w:rPr>
          <w:color w:val="000000"/>
          <w:sz w:val="22"/>
          <w:szCs w:val="22"/>
          <w:lang w:val="en-US"/>
        </w:rPr>
      </w:pPr>
      <w:r w:rsidRPr="00035C0E">
        <w:rPr>
          <w:sz w:val="22"/>
          <w:szCs w:val="22"/>
          <w:lang w:val="en-US"/>
        </w:rPr>
        <w:t xml:space="preserve">The Executive Secretary carried out an analysis comparing the level of ambition and the scope of national and regional targets established in the NBSAPs with the global Aichi Biodiversity </w:t>
      </w:r>
      <w:r w:rsidR="004551B5" w:rsidRPr="00035C0E">
        <w:rPr>
          <w:sz w:val="22"/>
          <w:szCs w:val="22"/>
          <w:lang w:val="en-US"/>
        </w:rPr>
        <w:t>Targets</w:t>
      </w:r>
      <w:r w:rsidR="002A7E0E" w:rsidRPr="00E43D1B">
        <w:rPr>
          <w:sz w:val="22"/>
          <w:szCs w:val="22"/>
          <w:lang w:val="en-US"/>
        </w:rPr>
        <w:t>.</w:t>
      </w:r>
      <w:r w:rsidR="00BE1210" w:rsidRPr="00E43D1B">
        <w:rPr>
          <w:rStyle w:val="FootnoteReference"/>
          <w:sz w:val="22"/>
          <w:szCs w:val="22"/>
          <w:lang w:val="en-US"/>
        </w:rPr>
        <w:footnoteReference w:id="5"/>
      </w:r>
      <w:r w:rsidR="004551B5" w:rsidRPr="00E43D1B">
        <w:rPr>
          <w:sz w:val="22"/>
          <w:szCs w:val="22"/>
          <w:lang w:val="en-US"/>
        </w:rPr>
        <w:t xml:space="preserve"> With</w:t>
      </w:r>
      <w:r w:rsidRPr="00E43D1B">
        <w:rPr>
          <w:sz w:val="22"/>
          <w:szCs w:val="22"/>
          <w:lang w:val="en-US"/>
        </w:rPr>
        <w:t xml:space="preserve"> regard to Aichi Biodiversity Target 16, the analysis revealed that</w:t>
      </w:r>
      <w:r w:rsidR="007F378A" w:rsidRPr="00E43D1B">
        <w:rPr>
          <w:sz w:val="22"/>
          <w:szCs w:val="22"/>
          <w:lang w:val="en-US"/>
        </w:rPr>
        <w:t xml:space="preserve"> 81</w:t>
      </w:r>
      <w:r w:rsidR="00BE3B6D" w:rsidRPr="00E43D1B">
        <w:rPr>
          <w:sz w:val="22"/>
          <w:szCs w:val="22"/>
          <w:lang w:val="en-US"/>
        </w:rPr>
        <w:t xml:space="preserve"> </w:t>
      </w:r>
      <w:r w:rsidR="00BE3B6D" w:rsidRPr="00166A40">
        <w:rPr>
          <w:sz w:val="22"/>
          <w:szCs w:val="22"/>
          <w:lang w:val="en-US"/>
        </w:rPr>
        <w:t>per cent</w:t>
      </w:r>
      <w:r w:rsidR="007F378A" w:rsidRPr="00166A40">
        <w:rPr>
          <w:sz w:val="22"/>
          <w:szCs w:val="22"/>
          <w:lang w:val="en-US"/>
        </w:rPr>
        <w:t xml:space="preserve"> of NBSAPs contained </w:t>
      </w:r>
      <w:r w:rsidR="000A1EFD" w:rsidRPr="00166A40">
        <w:rPr>
          <w:sz w:val="22"/>
          <w:szCs w:val="22"/>
          <w:lang w:val="en-US"/>
        </w:rPr>
        <w:t>targets related to Target</w:t>
      </w:r>
      <w:r w:rsidR="00EE2EB5" w:rsidRPr="00166A40">
        <w:rPr>
          <w:sz w:val="22"/>
          <w:szCs w:val="22"/>
          <w:lang w:val="en-US"/>
        </w:rPr>
        <w:t xml:space="preserve"> 16</w:t>
      </w:r>
      <w:r w:rsidR="000A1EFD" w:rsidRPr="00166A40">
        <w:rPr>
          <w:sz w:val="22"/>
          <w:szCs w:val="22"/>
          <w:lang w:val="en-US"/>
        </w:rPr>
        <w:t>.</w:t>
      </w:r>
      <w:r w:rsidRPr="00166A40">
        <w:rPr>
          <w:sz w:val="22"/>
          <w:szCs w:val="22"/>
          <w:lang w:val="en-US"/>
        </w:rPr>
        <w:t xml:space="preserve"> </w:t>
      </w:r>
      <w:r w:rsidR="00EE2EB5" w:rsidRPr="00166A40">
        <w:rPr>
          <w:sz w:val="22"/>
          <w:szCs w:val="22"/>
          <w:lang w:val="en-US"/>
        </w:rPr>
        <w:t xml:space="preserve">Out of these, </w:t>
      </w:r>
      <w:r w:rsidR="007B2D56" w:rsidRPr="00166A40">
        <w:rPr>
          <w:sz w:val="22"/>
          <w:szCs w:val="22"/>
          <w:lang w:val="en-US"/>
        </w:rPr>
        <w:t>7</w:t>
      </w:r>
      <w:r w:rsidR="000B1AE9" w:rsidRPr="00166A40">
        <w:rPr>
          <w:sz w:val="22"/>
          <w:szCs w:val="22"/>
          <w:lang w:val="en-US"/>
        </w:rPr>
        <w:t>1</w:t>
      </w:r>
      <w:r w:rsidR="007B2D56" w:rsidRPr="00166A40">
        <w:rPr>
          <w:sz w:val="22"/>
          <w:szCs w:val="22"/>
          <w:lang w:val="en-US"/>
        </w:rPr>
        <w:t xml:space="preserve"> </w:t>
      </w:r>
      <w:r w:rsidRPr="00166A40">
        <w:rPr>
          <w:sz w:val="22"/>
          <w:szCs w:val="22"/>
          <w:lang w:val="en-US"/>
        </w:rPr>
        <w:t xml:space="preserve">per cent were either lower </w:t>
      </w:r>
      <w:r w:rsidR="00630DA0" w:rsidRPr="00166A40">
        <w:rPr>
          <w:sz w:val="22"/>
          <w:szCs w:val="22"/>
          <w:lang w:val="en-US"/>
        </w:rPr>
        <w:t xml:space="preserve">in scope and ambition </w:t>
      </w:r>
      <w:r w:rsidRPr="00166A40">
        <w:rPr>
          <w:sz w:val="22"/>
          <w:szCs w:val="22"/>
          <w:lang w:val="en-US"/>
        </w:rPr>
        <w:t>than Aichi Target</w:t>
      </w:r>
      <w:r w:rsidR="00555446" w:rsidRPr="00166A40">
        <w:rPr>
          <w:sz w:val="22"/>
          <w:szCs w:val="22"/>
          <w:lang w:val="en-US"/>
        </w:rPr>
        <w:t> </w:t>
      </w:r>
      <w:r w:rsidRPr="00166A40">
        <w:rPr>
          <w:sz w:val="22"/>
          <w:szCs w:val="22"/>
          <w:lang w:val="en-US"/>
        </w:rPr>
        <w:t>16 or did not address all of its elements</w:t>
      </w:r>
      <w:r w:rsidR="00BE3B6D" w:rsidRPr="00166A40">
        <w:rPr>
          <w:sz w:val="22"/>
          <w:szCs w:val="22"/>
          <w:lang w:val="en-US"/>
        </w:rPr>
        <w:t>, while</w:t>
      </w:r>
      <w:r w:rsidRPr="00166A40">
        <w:rPr>
          <w:sz w:val="22"/>
          <w:szCs w:val="22"/>
          <w:lang w:val="en-US"/>
        </w:rPr>
        <w:t xml:space="preserve"> </w:t>
      </w:r>
      <w:r w:rsidR="000B1AE9" w:rsidRPr="00166A40">
        <w:rPr>
          <w:sz w:val="22"/>
          <w:szCs w:val="22"/>
          <w:lang w:val="en-US"/>
        </w:rPr>
        <w:t>28</w:t>
      </w:r>
      <w:r w:rsidRPr="00166A40">
        <w:rPr>
          <w:sz w:val="22"/>
          <w:szCs w:val="22"/>
          <w:lang w:val="en-US"/>
        </w:rPr>
        <w:t xml:space="preserve"> per cent contained national targets</w:t>
      </w:r>
      <w:r w:rsidRPr="00035C0E">
        <w:rPr>
          <w:sz w:val="22"/>
          <w:szCs w:val="22"/>
          <w:lang w:val="en-US"/>
        </w:rPr>
        <w:t xml:space="preserve"> which were similar to the overall scope and level of ambition</w:t>
      </w:r>
      <w:r w:rsidR="000B1AE9" w:rsidRPr="00035C0E">
        <w:rPr>
          <w:sz w:val="22"/>
          <w:szCs w:val="22"/>
          <w:lang w:val="en-US"/>
        </w:rPr>
        <w:t xml:space="preserve"> set out </w:t>
      </w:r>
      <w:r w:rsidR="000B1AE9" w:rsidRPr="004374C8">
        <w:rPr>
          <w:sz w:val="22"/>
          <w:szCs w:val="22"/>
          <w:lang w:val="en-US"/>
        </w:rPr>
        <w:t xml:space="preserve">in the </w:t>
      </w:r>
      <w:proofErr w:type="gramStart"/>
      <w:r w:rsidR="000B1AE9" w:rsidRPr="004374C8">
        <w:rPr>
          <w:sz w:val="22"/>
          <w:szCs w:val="22"/>
          <w:lang w:val="en-US"/>
        </w:rPr>
        <w:t>Target, or</w:t>
      </w:r>
      <w:proofErr w:type="gramEnd"/>
      <w:r w:rsidR="000B1AE9" w:rsidRPr="004374C8">
        <w:rPr>
          <w:sz w:val="22"/>
          <w:szCs w:val="22"/>
          <w:lang w:val="en-US"/>
        </w:rPr>
        <w:t xml:space="preserve"> exceeded it (1</w:t>
      </w:r>
      <w:r w:rsidR="009352A7" w:rsidRPr="004374C8">
        <w:rPr>
          <w:sz w:val="22"/>
          <w:szCs w:val="22"/>
          <w:lang w:val="en-US"/>
        </w:rPr>
        <w:t xml:space="preserve"> per cent</w:t>
      </w:r>
      <w:r w:rsidR="000B1AE9" w:rsidRPr="004374C8">
        <w:rPr>
          <w:sz w:val="22"/>
          <w:szCs w:val="22"/>
          <w:lang w:val="en-US"/>
        </w:rPr>
        <w:t>)</w:t>
      </w:r>
      <w:r w:rsidRPr="004374C8">
        <w:rPr>
          <w:sz w:val="22"/>
          <w:szCs w:val="22"/>
          <w:lang w:val="en-US"/>
        </w:rPr>
        <w:t xml:space="preserve">. </w:t>
      </w:r>
      <w:r w:rsidR="003D4D76" w:rsidRPr="004374C8">
        <w:rPr>
          <w:rFonts w:eastAsia="Malgun Gothic"/>
          <w:kern w:val="22"/>
          <w:sz w:val="22"/>
          <w:szCs w:val="22"/>
        </w:rPr>
        <w:t xml:space="preserve">Many of the targets that were set were general and referred to </w:t>
      </w:r>
      <w:r w:rsidR="008D5808" w:rsidRPr="004374C8">
        <w:rPr>
          <w:rFonts w:eastAsia="Malgun Gothic"/>
          <w:kern w:val="22"/>
          <w:sz w:val="22"/>
          <w:szCs w:val="22"/>
        </w:rPr>
        <w:t>access and benefit-sharing</w:t>
      </w:r>
      <w:r w:rsidR="008D5808">
        <w:rPr>
          <w:rFonts w:eastAsia="Malgun Gothic"/>
          <w:kern w:val="22"/>
          <w:sz w:val="22"/>
          <w:szCs w:val="22"/>
        </w:rPr>
        <w:t xml:space="preserve"> (</w:t>
      </w:r>
      <w:r w:rsidR="003D4D76" w:rsidRPr="00035C0E">
        <w:rPr>
          <w:rFonts w:eastAsia="Malgun Gothic"/>
          <w:kern w:val="22"/>
          <w:sz w:val="22"/>
          <w:szCs w:val="22"/>
        </w:rPr>
        <w:t>ABS</w:t>
      </w:r>
      <w:r w:rsidR="008D5808">
        <w:rPr>
          <w:rFonts w:eastAsia="Malgun Gothic"/>
          <w:kern w:val="22"/>
          <w:sz w:val="22"/>
          <w:szCs w:val="22"/>
        </w:rPr>
        <w:t>)</w:t>
      </w:r>
      <w:r w:rsidR="003D4D76" w:rsidRPr="00035C0E">
        <w:rPr>
          <w:rFonts w:eastAsia="Malgun Gothic"/>
          <w:kern w:val="22"/>
          <w:sz w:val="22"/>
          <w:szCs w:val="22"/>
        </w:rPr>
        <w:t xml:space="preserve"> broadly.</w:t>
      </w:r>
    </w:p>
    <w:p w14:paraId="1BC95E9C" w14:textId="6255FF53" w:rsidR="006009AD" w:rsidRPr="00035C0E" w:rsidRDefault="00880F9B" w:rsidP="00035C0E">
      <w:pPr>
        <w:pStyle w:val="ListParagraph"/>
        <w:numPr>
          <w:ilvl w:val="0"/>
          <w:numId w:val="22"/>
        </w:numPr>
        <w:autoSpaceDE w:val="0"/>
        <w:autoSpaceDN w:val="0"/>
        <w:adjustRightInd w:val="0"/>
        <w:spacing w:after="120"/>
        <w:ind w:left="0" w:firstLine="0"/>
        <w:contextualSpacing w:val="0"/>
        <w:jc w:val="both"/>
        <w:rPr>
          <w:color w:val="000000"/>
          <w:sz w:val="22"/>
          <w:szCs w:val="22"/>
          <w:lang w:val="en-US"/>
        </w:rPr>
      </w:pPr>
      <w:r w:rsidRPr="00035C0E">
        <w:rPr>
          <w:sz w:val="22"/>
          <w:szCs w:val="22"/>
        </w:rPr>
        <w:t xml:space="preserve">The 2030 Agenda for Sustainable Development includes, under Sustainable Development Goal 15, a target addressing access and benefit-sharing, target 15.6: “Promote fair and equitable sharing of the benefits arising from the utilization of </w:t>
      </w:r>
      <w:r w:rsidRPr="00765B8C">
        <w:rPr>
          <w:sz w:val="22"/>
          <w:szCs w:val="22"/>
        </w:rPr>
        <w:t>genetic resources and promote appropriate access to such resources, as internationally agreed.”</w:t>
      </w:r>
      <w:r w:rsidR="0012519B" w:rsidRPr="00765B8C">
        <w:rPr>
          <w:sz w:val="22"/>
          <w:szCs w:val="22"/>
        </w:rPr>
        <w:t xml:space="preserve"> The Secretariat </w:t>
      </w:r>
      <w:r w:rsidR="00AA4A3D" w:rsidRPr="003C752B">
        <w:rPr>
          <w:sz w:val="22"/>
          <w:szCs w:val="22"/>
        </w:rPr>
        <w:t>of the Conv</w:t>
      </w:r>
      <w:r w:rsidR="00E5794E" w:rsidRPr="003C752B">
        <w:rPr>
          <w:sz w:val="22"/>
          <w:szCs w:val="22"/>
        </w:rPr>
        <w:t xml:space="preserve">ention on Biological Diversity </w:t>
      </w:r>
      <w:r w:rsidR="0012519B" w:rsidRPr="00765B8C">
        <w:rPr>
          <w:sz w:val="22"/>
          <w:szCs w:val="22"/>
        </w:rPr>
        <w:t>is the custodian of the related indicator (15.6.1) and collaborates with the International Treaty on Plant Genetic Resources for Food and Agriculture to provide the necessary</w:t>
      </w:r>
      <w:r w:rsidR="0012519B" w:rsidRPr="00035C0E">
        <w:rPr>
          <w:sz w:val="22"/>
          <w:szCs w:val="22"/>
        </w:rPr>
        <w:t xml:space="preserve"> data</w:t>
      </w:r>
      <w:r w:rsidR="006D4B96" w:rsidRPr="00035C0E">
        <w:rPr>
          <w:sz w:val="22"/>
          <w:szCs w:val="22"/>
        </w:rPr>
        <w:t xml:space="preserve"> to the U</w:t>
      </w:r>
      <w:r w:rsidR="00581AFA">
        <w:rPr>
          <w:sz w:val="22"/>
          <w:szCs w:val="22"/>
        </w:rPr>
        <w:t xml:space="preserve">nited </w:t>
      </w:r>
      <w:r w:rsidR="006D4B96" w:rsidRPr="00035C0E">
        <w:rPr>
          <w:sz w:val="22"/>
          <w:szCs w:val="22"/>
        </w:rPr>
        <w:t>N</w:t>
      </w:r>
      <w:r w:rsidR="00581AFA">
        <w:rPr>
          <w:sz w:val="22"/>
          <w:szCs w:val="22"/>
        </w:rPr>
        <w:t>ations</w:t>
      </w:r>
      <w:r w:rsidR="006D4B96" w:rsidRPr="00035C0E">
        <w:rPr>
          <w:sz w:val="22"/>
          <w:szCs w:val="22"/>
        </w:rPr>
        <w:t xml:space="preserve"> Department of Economic and Social Affairs</w:t>
      </w:r>
      <w:r w:rsidR="0012519B" w:rsidRPr="00035C0E">
        <w:rPr>
          <w:sz w:val="22"/>
          <w:szCs w:val="22"/>
        </w:rPr>
        <w:t>.</w:t>
      </w:r>
      <w:r w:rsidRPr="00035C0E">
        <w:rPr>
          <w:rStyle w:val="FootnoteReference"/>
          <w:sz w:val="22"/>
          <w:szCs w:val="22"/>
        </w:rPr>
        <w:footnoteReference w:id="6"/>
      </w:r>
      <w:r w:rsidRPr="00035C0E">
        <w:rPr>
          <w:sz w:val="22"/>
          <w:szCs w:val="22"/>
        </w:rPr>
        <w:t xml:space="preserve"> </w:t>
      </w:r>
      <w:r w:rsidR="00CD4260" w:rsidRPr="00035C0E">
        <w:rPr>
          <w:sz w:val="22"/>
          <w:szCs w:val="22"/>
          <w:lang w:val="en-US"/>
        </w:rPr>
        <w:t>Access and benefit-sharing and the Nagoya Protocol are also important for the achievement of</w:t>
      </w:r>
      <w:r w:rsidR="006009AD" w:rsidRPr="00035C0E">
        <w:rPr>
          <w:sz w:val="22"/>
          <w:szCs w:val="22"/>
        </w:rPr>
        <w:t xml:space="preserve"> many of the </w:t>
      </w:r>
      <w:r w:rsidRPr="00035C0E">
        <w:rPr>
          <w:sz w:val="22"/>
          <w:szCs w:val="22"/>
        </w:rPr>
        <w:t xml:space="preserve">other </w:t>
      </w:r>
      <w:r w:rsidR="006009AD" w:rsidRPr="00035C0E">
        <w:rPr>
          <w:sz w:val="22"/>
          <w:szCs w:val="22"/>
        </w:rPr>
        <w:t>Sustainable Development Goals</w:t>
      </w:r>
      <w:r w:rsidR="0092140C" w:rsidRPr="00035C0E">
        <w:rPr>
          <w:sz w:val="22"/>
          <w:szCs w:val="22"/>
        </w:rPr>
        <w:t>, including</w:t>
      </w:r>
      <w:r w:rsidR="006009AD" w:rsidRPr="00035C0E">
        <w:rPr>
          <w:sz w:val="22"/>
          <w:szCs w:val="22"/>
        </w:rPr>
        <w:t xml:space="preserve"> Goal 1 (no poverty), Goal 2 (zero hunger), Goal 8 (decent work and economic growth), Goal 9 (industry, innovation and infrastructure), </w:t>
      </w:r>
      <w:r w:rsidR="00B40027" w:rsidRPr="00035C0E">
        <w:rPr>
          <w:sz w:val="22"/>
          <w:szCs w:val="22"/>
        </w:rPr>
        <w:t>and</w:t>
      </w:r>
      <w:r w:rsidR="006009AD" w:rsidRPr="00035C0E">
        <w:rPr>
          <w:sz w:val="22"/>
          <w:szCs w:val="22"/>
        </w:rPr>
        <w:t xml:space="preserve"> Goal</w:t>
      </w:r>
      <w:r w:rsidR="005846EB" w:rsidRPr="00035C0E">
        <w:rPr>
          <w:sz w:val="22"/>
          <w:szCs w:val="22"/>
        </w:rPr>
        <w:t>s 14 and</w:t>
      </w:r>
      <w:r w:rsidR="006009AD" w:rsidRPr="00035C0E">
        <w:rPr>
          <w:sz w:val="22"/>
          <w:szCs w:val="22"/>
        </w:rPr>
        <w:t xml:space="preserve"> 15 (life</w:t>
      </w:r>
      <w:r w:rsidR="00DC7C49" w:rsidRPr="00035C0E">
        <w:rPr>
          <w:sz w:val="22"/>
          <w:szCs w:val="22"/>
        </w:rPr>
        <w:t xml:space="preserve"> below water and</w:t>
      </w:r>
      <w:r w:rsidR="006009AD" w:rsidRPr="00035C0E">
        <w:rPr>
          <w:sz w:val="22"/>
          <w:szCs w:val="22"/>
        </w:rPr>
        <w:t xml:space="preserve"> on land). </w:t>
      </w:r>
    </w:p>
    <w:p w14:paraId="63AADC2B" w14:textId="14B3BA78" w:rsidR="00181CCD" w:rsidRPr="00843C8C" w:rsidRDefault="00181CCD" w:rsidP="00035C0E">
      <w:pPr>
        <w:pStyle w:val="ListParagraph"/>
        <w:numPr>
          <w:ilvl w:val="0"/>
          <w:numId w:val="22"/>
        </w:numPr>
        <w:autoSpaceDE w:val="0"/>
        <w:autoSpaceDN w:val="0"/>
        <w:adjustRightInd w:val="0"/>
        <w:spacing w:after="120"/>
        <w:ind w:left="0" w:firstLine="0"/>
        <w:contextualSpacing w:val="0"/>
        <w:jc w:val="both"/>
        <w:rPr>
          <w:color w:val="000000"/>
          <w:sz w:val="22"/>
          <w:szCs w:val="22"/>
          <w:lang w:val="en-US"/>
        </w:rPr>
      </w:pPr>
      <w:r w:rsidRPr="00035C0E">
        <w:rPr>
          <w:snapToGrid w:val="0"/>
          <w:kern w:val="22"/>
          <w:sz w:val="22"/>
          <w:szCs w:val="22"/>
          <w:lang w:val="en-GB"/>
        </w:rPr>
        <w:t xml:space="preserve">Issues related to ABS and the Nagoya Protocol are addressed in </w:t>
      </w:r>
      <w:proofErr w:type="gramStart"/>
      <w:r w:rsidRPr="00035C0E">
        <w:rPr>
          <w:snapToGrid w:val="0"/>
          <w:kern w:val="22"/>
          <w:sz w:val="22"/>
          <w:szCs w:val="22"/>
          <w:lang w:val="en-GB"/>
        </w:rPr>
        <w:t>a number of</w:t>
      </w:r>
      <w:proofErr w:type="gramEnd"/>
      <w:r w:rsidRPr="00035C0E">
        <w:rPr>
          <w:snapToGrid w:val="0"/>
          <w:kern w:val="22"/>
          <w:sz w:val="22"/>
          <w:szCs w:val="22"/>
          <w:lang w:val="en-GB"/>
        </w:rPr>
        <w:t xml:space="preserve"> international for</w:t>
      </w:r>
      <w:r w:rsidR="00B569F6">
        <w:rPr>
          <w:snapToGrid w:val="0"/>
          <w:kern w:val="22"/>
          <w:sz w:val="22"/>
          <w:szCs w:val="22"/>
          <w:lang w:val="en-GB"/>
        </w:rPr>
        <w:t>ums</w:t>
      </w:r>
      <w:r w:rsidRPr="00035C0E">
        <w:rPr>
          <w:snapToGrid w:val="0"/>
          <w:kern w:val="22"/>
          <w:sz w:val="22"/>
          <w:szCs w:val="22"/>
          <w:lang w:val="en-GB"/>
        </w:rPr>
        <w:t xml:space="preserve"> besides the Convention and the Nagoya Protocol. The Secretariat collaborates with intergovernmental organizations working in this area with a view to following developments in other international forums and providing information on developments related to the Nagoya Protocol. Many of these organizations also participate in processes under the Nagoya Protocol. Cooperation with other conventions, international organizations and initiatives is further detailed in document</w:t>
      </w:r>
      <w:r w:rsidR="00075703" w:rsidRPr="00035C0E">
        <w:rPr>
          <w:snapToGrid w:val="0"/>
          <w:kern w:val="22"/>
          <w:sz w:val="22"/>
          <w:szCs w:val="22"/>
          <w:lang w:val="en-GB"/>
        </w:rPr>
        <w:t xml:space="preserve"> CBD/NP/</w:t>
      </w:r>
      <w:r w:rsidR="00075703" w:rsidRPr="00843C8C">
        <w:rPr>
          <w:snapToGrid w:val="0"/>
          <w:kern w:val="22"/>
          <w:sz w:val="22"/>
          <w:szCs w:val="22"/>
          <w:lang w:val="en-GB"/>
        </w:rPr>
        <w:t>MOP/4/8</w:t>
      </w:r>
      <w:r w:rsidR="00075703" w:rsidRPr="00843C8C">
        <w:rPr>
          <w:color w:val="000000"/>
          <w:sz w:val="22"/>
          <w:szCs w:val="22"/>
          <w:lang w:val="en-US"/>
        </w:rPr>
        <w:t>.</w:t>
      </w:r>
    </w:p>
    <w:p w14:paraId="760EC129" w14:textId="69B86FEE" w:rsidR="00254944" w:rsidRPr="00035C0E" w:rsidRDefault="00254944" w:rsidP="00254944">
      <w:pPr>
        <w:pStyle w:val="Heading2"/>
        <w:rPr>
          <w:sz w:val="22"/>
          <w:szCs w:val="22"/>
          <w:lang w:val="en-US"/>
        </w:rPr>
      </w:pPr>
      <w:r w:rsidRPr="00035C0E">
        <w:rPr>
          <w:sz w:val="22"/>
          <w:szCs w:val="22"/>
          <w:lang w:val="en-US"/>
        </w:rPr>
        <w:t xml:space="preserve">Key findings of the first assessment and review of the effectiveness of the Protocol </w:t>
      </w:r>
    </w:p>
    <w:p w14:paraId="1330A3A7" w14:textId="4E054052" w:rsidR="00254944" w:rsidRPr="00035C0E" w:rsidRDefault="00254944" w:rsidP="003C752B">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rFonts w:eastAsiaTheme="minorEastAsia"/>
          <w:color w:val="000000" w:themeColor="text1"/>
          <w:sz w:val="22"/>
          <w:szCs w:val="22"/>
          <w:lang w:val="en-US"/>
        </w:rPr>
        <w:t xml:space="preserve">At its third meeting, the Conference of the Parties serving as the meeting of the Parties to the Nagoya Protocol adopted </w:t>
      </w:r>
      <w:r w:rsidR="00ED0A42">
        <w:rPr>
          <w:rFonts w:eastAsiaTheme="minorEastAsia"/>
          <w:color w:val="000000" w:themeColor="text1"/>
          <w:sz w:val="22"/>
          <w:szCs w:val="22"/>
          <w:lang w:val="en-US"/>
        </w:rPr>
        <w:t xml:space="preserve">decision </w:t>
      </w:r>
      <w:hyperlink r:id="rId17" w:history="1">
        <w:r w:rsidRPr="00035C0E">
          <w:rPr>
            <w:rStyle w:val="Hyperlink"/>
            <w:rFonts w:eastAsiaTheme="minorEastAsia"/>
            <w:sz w:val="22"/>
            <w:szCs w:val="22"/>
            <w:lang w:val="en-US"/>
          </w:rPr>
          <w:t>NP-3/1</w:t>
        </w:r>
      </w:hyperlink>
      <w:r w:rsidRPr="00035C0E">
        <w:rPr>
          <w:rFonts w:eastAsiaTheme="minorEastAsia"/>
          <w:color w:val="000000" w:themeColor="text1"/>
          <w:sz w:val="22"/>
          <w:szCs w:val="22"/>
          <w:lang w:val="en-US"/>
        </w:rPr>
        <w:t xml:space="preserve">, which contained the key findings of the first assessment and </w:t>
      </w:r>
      <w:r w:rsidRPr="00035C0E">
        <w:rPr>
          <w:rFonts w:eastAsiaTheme="minorEastAsia"/>
          <w:color w:val="000000" w:themeColor="text1"/>
          <w:sz w:val="22"/>
          <w:szCs w:val="22"/>
          <w:lang w:val="en-US"/>
        </w:rPr>
        <w:lastRenderedPageBreak/>
        <w:t>review of the effectiveness of the Protocol. This first assessment, carried out four years after the entry into force of the Protocol, focused on assessing the status of Parties’ implementation. The decision recognized that further work was needed</w:t>
      </w:r>
      <w:r w:rsidR="0065532A">
        <w:rPr>
          <w:rFonts w:eastAsiaTheme="minorEastAsia"/>
          <w:color w:val="000000" w:themeColor="text1"/>
          <w:sz w:val="22"/>
          <w:szCs w:val="22"/>
          <w:lang w:val="en-US"/>
        </w:rPr>
        <w:t>,</w:t>
      </w:r>
      <w:r w:rsidRPr="00035C0E">
        <w:rPr>
          <w:rFonts w:eastAsiaTheme="minorEastAsia"/>
          <w:color w:val="000000" w:themeColor="text1"/>
          <w:sz w:val="22"/>
          <w:szCs w:val="22"/>
          <w:lang w:val="en-US"/>
        </w:rPr>
        <w:t xml:space="preserve"> as a priority</w:t>
      </w:r>
      <w:r w:rsidR="0065532A">
        <w:rPr>
          <w:rFonts w:eastAsiaTheme="minorEastAsia"/>
          <w:color w:val="000000" w:themeColor="text1"/>
          <w:sz w:val="22"/>
          <w:szCs w:val="22"/>
          <w:lang w:val="en-US"/>
        </w:rPr>
        <w:t>,</w:t>
      </w:r>
      <w:r w:rsidRPr="00035C0E">
        <w:rPr>
          <w:rFonts w:eastAsiaTheme="minorEastAsia"/>
          <w:color w:val="000000" w:themeColor="text1"/>
          <w:sz w:val="22"/>
          <w:szCs w:val="22"/>
          <w:lang w:val="en-US"/>
        </w:rPr>
        <w:t xml:space="preserve"> for:</w:t>
      </w:r>
    </w:p>
    <w:p w14:paraId="4151BFA9" w14:textId="6E150FBC" w:rsidR="001F21BC" w:rsidRPr="00035C0E" w:rsidRDefault="00254944" w:rsidP="003C752B">
      <w:pPr>
        <w:pStyle w:val="ListParagraph"/>
        <w:numPr>
          <w:ilvl w:val="1"/>
          <w:numId w:val="22"/>
        </w:numPr>
        <w:autoSpaceDE w:val="0"/>
        <w:autoSpaceDN w:val="0"/>
        <w:adjustRightInd w:val="0"/>
        <w:spacing w:after="120"/>
        <w:ind w:left="0" w:firstLine="709"/>
        <w:contextualSpacing w:val="0"/>
        <w:jc w:val="both"/>
        <w:rPr>
          <w:rFonts w:eastAsiaTheme="minorEastAsia"/>
          <w:color w:val="000000"/>
          <w:sz w:val="22"/>
          <w:szCs w:val="22"/>
          <w:lang w:val="en-US"/>
        </w:rPr>
      </w:pPr>
      <w:r w:rsidRPr="00035C0E">
        <w:rPr>
          <w:rFonts w:eastAsiaTheme="minorEastAsia"/>
          <w:color w:val="000000"/>
          <w:sz w:val="22"/>
          <w:szCs w:val="22"/>
          <w:lang w:val="en-US"/>
        </w:rPr>
        <w:t>The development of sound access and benefit-sharing legislation or regulatory requirements</w:t>
      </w:r>
      <w:r w:rsidR="001F21BC" w:rsidRPr="00035C0E">
        <w:rPr>
          <w:rFonts w:eastAsiaTheme="minorEastAsia"/>
          <w:color w:val="000000"/>
          <w:sz w:val="22"/>
          <w:szCs w:val="22"/>
          <w:lang w:val="en-US"/>
        </w:rPr>
        <w:t xml:space="preserve">, which provide for legal certainty, clarity and transparency, taking into account special considerations in accordance with Article 8 of the Protocol and the need to ensure that the Nagoya Protocol and other relevant international instruments are implemented in a mutually supportive </w:t>
      </w:r>
      <w:proofErr w:type="gramStart"/>
      <w:r w:rsidR="001F21BC" w:rsidRPr="00035C0E">
        <w:rPr>
          <w:rFonts w:eastAsiaTheme="minorEastAsia"/>
          <w:color w:val="000000"/>
          <w:sz w:val="22"/>
          <w:szCs w:val="22"/>
          <w:lang w:val="en-US"/>
        </w:rPr>
        <w:t>manner;</w:t>
      </w:r>
      <w:proofErr w:type="gramEnd"/>
    </w:p>
    <w:p w14:paraId="26D036CA" w14:textId="3A816281" w:rsidR="00254944" w:rsidRPr="00166A40" w:rsidRDefault="00254944" w:rsidP="003C752B">
      <w:pPr>
        <w:pStyle w:val="ListParagraph"/>
        <w:numPr>
          <w:ilvl w:val="1"/>
          <w:numId w:val="22"/>
        </w:numPr>
        <w:autoSpaceDE w:val="0"/>
        <w:autoSpaceDN w:val="0"/>
        <w:adjustRightInd w:val="0"/>
        <w:spacing w:after="120"/>
        <w:ind w:left="0" w:firstLine="709"/>
        <w:contextualSpacing w:val="0"/>
        <w:jc w:val="both"/>
        <w:rPr>
          <w:rFonts w:eastAsiaTheme="minorEastAsia"/>
          <w:color w:val="000000"/>
          <w:sz w:val="22"/>
          <w:szCs w:val="22"/>
          <w:lang w:val="en-US"/>
        </w:rPr>
      </w:pPr>
      <w:r w:rsidRPr="00035C0E">
        <w:rPr>
          <w:rFonts w:eastAsiaTheme="minorEastAsia"/>
          <w:color w:val="000000"/>
          <w:sz w:val="22"/>
          <w:szCs w:val="22"/>
          <w:lang w:val="en-US"/>
        </w:rPr>
        <w:t xml:space="preserve">Enhancing the implementation of provisions on compliance with </w:t>
      </w:r>
      <w:r w:rsidRPr="00166A40">
        <w:rPr>
          <w:rFonts w:eastAsiaTheme="minorEastAsia"/>
          <w:color w:val="000000"/>
          <w:sz w:val="22"/>
          <w:szCs w:val="22"/>
          <w:lang w:val="en-US"/>
        </w:rPr>
        <w:t xml:space="preserve">domestic legislation </w:t>
      </w:r>
      <w:r w:rsidR="00787922" w:rsidRPr="00166A40">
        <w:rPr>
          <w:rFonts w:eastAsiaTheme="minorEastAsia"/>
          <w:color w:val="000000"/>
          <w:sz w:val="22"/>
          <w:szCs w:val="22"/>
          <w:lang w:val="en-US"/>
        </w:rPr>
        <w:t xml:space="preserve">and </w:t>
      </w:r>
      <w:r w:rsidRPr="00166A40">
        <w:rPr>
          <w:rFonts w:eastAsiaTheme="minorEastAsia"/>
          <w:color w:val="000000"/>
          <w:sz w:val="22"/>
          <w:szCs w:val="22"/>
          <w:lang w:val="en-US"/>
        </w:rPr>
        <w:t xml:space="preserve">regulatory requirements and monitoring the utilization of genetic resources, as well as the provisions related to indigenous peoples and local </w:t>
      </w:r>
      <w:proofErr w:type="gramStart"/>
      <w:r w:rsidRPr="00166A40">
        <w:rPr>
          <w:rFonts w:eastAsiaTheme="minorEastAsia"/>
          <w:color w:val="000000"/>
          <w:sz w:val="22"/>
          <w:szCs w:val="22"/>
          <w:lang w:val="en-US"/>
        </w:rPr>
        <w:t>communities;</w:t>
      </w:r>
      <w:proofErr w:type="gramEnd"/>
    </w:p>
    <w:p w14:paraId="1CD2AAA4" w14:textId="10ACCB1A" w:rsidR="00254944" w:rsidRPr="00166A40" w:rsidRDefault="00254944" w:rsidP="003C752B">
      <w:pPr>
        <w:pStyle w:val="ListParagraph"/>
        <w:numPr>
          <w:ilvl w:val="1"/>
          <w:numId w:val="22"/>
        </w:numPr>
        <w:autoSpaceDE w:val="0"/>
        <w:autoSpaceDN w:val="0"/>
        <w:adjustRightInd w:val="0"/>
        <w:spacing w:after="120"/>
        <w:ind w:left="0" w:firstLine="709"/>
        <w:contextualSpacing w:val="0"/>
        <w:jc w:val="both"/>
        <w:rPr>
          <w:rFonts w:eastAsiaTheme="minorEastAsia"/>
          <w:color w:val="000000"/>
          <w:sz w:val="22"/>
          <w:szCs w:val="22"/>
          <w:lang w:val="en-US"/>
        </w:rPr>
      </w:pPr>
      <w:r w:rsidRPr="00166A40">
        <w:rPr>
          <w:rFonts w:eastAsiaTheme="minorEastAsia"/>
          <w:color w:val="000000"/>
          <w:sz w:val="22"/>
          <w:szCs w:val="22"/>
          <w:lang w:val="en-US"/>
        </w:rPr>
        <w:t xml:space="preserve">The full and effective participation of indigenous peoples and local communities in the implementation of the </w:t>
      </w:r>
      <w:proofErr w:type="gramStart"/>
      <w:r w:rsidRPr="00166A40">
        <w:rPr>
          <w:rFonts w:eastAsiaTheme="minorEastAsia"/>
          <w:color w:val="000000"/>
          <w:sz w:val="22"/>
          <w:szCs w:val="22"/>
          <w:lang w:val="en-US"/>
        </w:rPr>
        <w:t>Protocol;</w:t>
      </w:r>
      <w:proofErr w:type="gramEnd"/>
    </w:p>
    <w:p w14:paraId="58E92573" w14:textId="4FF86EEC" w:rsidR="00254944" w:rsidRPr="00035C0E" w:rsidRDefault="00254944" w:rsidP="003C752B">
      <w:pPr>
        <w:pStyle w:val="ListParagraph"/>
        <w:numPr>
          <w:ilvl w:val="1"/>
          <w:numId w:val="22"/>
        </w:numPr>
        <w:autoSpaceDE w:val="0"/>
        <w:autoSpaceDN w:val="0"/>
        <w:adjustRightInd w:val="0"/>
        <w:spacing w:after="120"/>
        <w:ind w:left="0" w:firstLine="709"/>
        <w:contextualSpacing w:val="0"/>
        <w:jc w:val="both"/>
        <w:rPr>
          <w:rFonts w:eastAsiaTheme="minorEastAsia"/>
          <w:color w:val="000000"/>
          <w:sz w:val="22"/>
          <w:szCs w:val="22"/>
          <w:lang w:val="en-US"/>
        </w:rPr>
      </w:pPr>
      <w:r w:rsidRPr="00166A40">
        <w:rPr>
          <w:rFonts w:eastAsiaTheme="minorEastAsia"/>
          <w:color w:val="000000"/>
          <w:sz w:val="22"/>
          <w:szCs w:val="22"/>
          <w:lang w:val="en-US"/>
        </w:rPr>
        <w:t>Increasing awareness and participation of relevant stakeholders in the implementation</w:t>
      </w:r>
      <w:r w:rsidRPr="00035C0E">
        <w:rPr>
          <w:rFonts w:eastAsiaTheme="minorEastAsia"/>
          <w:color w:val="000000"/>
          <w:sz w:val="22"/>
          <w:szCs w:val="22"/>
          <w:lang w:val="en-US"/>
        </w:rPr>
        <w:t xml:space="preserve"> of the Protocol.</w:t>
      </w:r>
      <w:r w:rsidRPr="00035C0E">
        <w:rPr>
          <w:rStyle w:val="FootnoteReference"/>
          <w:sz w:val="22"/>
          <w:szCs w:val="22"/>
        </w:rPr>
        <w:footnoteReference w:id="7"/>
      </w:r>
    </w:p>
    <w:p w14:paraId="034E9EBF" w14:textId="77777777" w:rsidR="00254944" w:rsidRPr="00035C0E" w:rsidRDefault="00254944" w:rsidP="003C752B">
      <w:pPr>
        <w:pStyle w:val="ListParagraph"/>
        <w:numPr>
          <w:ilvl w:val="0"/>
          <w:numId w:val="22"/>
        </w:numPr>
        <w:autoSpaceDE w:val="0"/>
        <w:autoSpaceDN w:val="0"/>
        <w:adjustRightInd w:val="0"/>
        <w:spacing w:after="120"/>
        <w:ind w:left="0" w:firstLine="0"/>
        <w:contextualSpacing w:val="0"/>
        <w:jc w:val="both"/>
        <w:rPr>
          <w:kern w:val="22"/>
          <w:sz w:val="22"/>
          <w:szCs w:val="22"/>
        </w:rPr>
      </w:pPr>
      <w:r w:rsidRPr="00035C0E">
        <w:rPr>
          <w:kern w:val="22"/>
          <w:sz w:val="22"/>
          <w:szCs w:val="22"/>
        </w:rPr>
        <w:t>Decision NP-3/1 also encouraged Parties to expand their efforts to build and develop capacity to implement the Protocol, as well as to consider regional approaches to support harmonized implementation.</w:t>
      </w:r>
    </w:p>
    <w:p w14:paraId="6827F479" w14:textId="52809605" w:rsidR="00F17166" w:rsidRPr="003C752B" w:rsidRDefault="006A62B9" w:rsidP="003C752B">
      <w:pPr>
        <w:pStyle w:val="Heading1"/>
        <w:ind w:left="1440" w:hanging="720"/>
        <w:jc w:val="left"/>
        <w:rPr>
          <w:rFonts w:ascii="Times New Roman Bold" w:hAnsi="Times New Roman Bold"/>
          <w:sz w:val="22"/>
          <w:szCs w:val="22"/>
        </w:rPr>
      </w:pPr>
      <w:r w:rsidRPr="003C752B">
        <w:rPr>
          <w:rFonts w:ascii="Times New Roman Bold" w:hAnsi="Times New Roman Bold"/>
          <w:sz w:val="22"/>
          <w:szCs w:val="22"/>
        </w:rPr>
        <w:t>Progress report</w:t>
      </w:r>
      <w:r w:rsidR="00296D42" w:rsidRPr="003C752B">
        <w:rPr>
          <w:rFonts w:ascii="Times New Roman Bold" w:hAnsi="Times New Roman Bold"/>
          <w:sz w:val="22"/>
          <w:szCs w:val="22"/>
        </w:rPr>
        <w:t xml:space="preserve"> </w:t>
      </w:r>
      <w:r w:rsidRPr="003C752B">
        <w:rPr>
          <w:rFonts w:ascii="Times New Roman Bold" w:hAnsi="Times New Roman Bold"/>
          <w:sz w:val="22"/>
          <w:szCs w:val="22"/>
        </w:rPr>
        <w:t>on the status of implementation of the Nagoya Protocol</w:t>
      </w:r>
    </w:p>
    <w:p w14:paraId="3CEAD41D" w14:textId="08C442B5" w:rsidR="00F60FED" w:rsidRPr="00035C0E" w:rsidRDefault="009E5D72" w:rsidP="003C752B">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sz w:val="22"/>
          <w:szCs w:val="22"/>
        </w:rPr>
        <w:t xml:space="preserve">As of 1 </w:t>
      </w:r>
      <w:r w:rsidR="009B029A" w:rsidRPr="00035C0E">
        <w:rPr>
          <w:sz w:val="22"/>
          <w:szCs w:val="22"/>
        </w:rPr>
        <w:t xml:space="preserve">May </w:t>
      </w:r>
      <w:r w:rsidRPr="00035C0E">
        <w:rPr>
          <w:sz w:val="22"/>
          <w:szCs w:val="22"/>
        </w:rPr>
        <w:t>2022</w:t>
      </w:r>
      <w:r w:rsidR="00323EA9" w:rsidRPr="00035C0E">
        <w:rPr>
          <w:sz w:val="22"/>
          <w:szCs w:val="22"/>
        </w:rPr>
        <w:t xml:space="preserve">, </w:t>
      </w:r>
      <w:r w:rsidRPr="00035C0E">
        <w:rPr>
          <w:sz w:val="22"/>
          <w:szCs w:val="22"/>
        </w:rPr>
        <w:t xml:space="preserve">a total of </w:t>
      </w:r>
      <w:r w:rsidR="009B029A" w:rsidRPr="00035C0E">
        <w:rPr>
          <w:sz w:val="22"/>
          <w:szCs w:val="22"/>
        </w:rPr>
        <w:t xml:space="preserve">137 </w:t>
      </w:r>
      <w:r w:rsidRPr="00035C0E">
        <w:rPr>
          <w:sz w:val="22"/>
          <w:szCs w:val="22"/>
        </w:rPr>
        <w:t xml:space="preserve">Parties to the Convention on Biological Diversity had </w:t>
      </w:r>
      <w:r w:rsidR="00EA5592" w:rsidRPr="00035C0E">
        <w:rPr>
          <w:sz w:val="22"/>
          <w:szCs w:val="22"/>
        </w:rPr>
        <w:t xml:space="preserve">accepted, </w:t>
      </w:r>
      <w:proofErr w:type="gramStart"/>
      <w:r w:rsidRPr="00035C0E">
        <w:rPr>
          <w:sz w:val="22"/>
          <w:szCs w:val="22"/>
        </w:rPr>
        <w:t>ratified</w:t>
      </w:r>
      <w:proofErr w:type="gramEnd"/>
      <w:r w:rsidR="00EA5592" w:rsidRPr="00035C0E">
        <w:rPr>
          <w:sz w:val="22"/>
          <w:szCs w:val="22"/>
        </w:rPr>
        <w:t xml:space="preserve"> or </w:t>
      </w:r>
      <w:r w:rsidRPr="00035C0E">
        <w:rPr>
          <w:sz w:val="22"/>
          <w:szCs w:val="22"/>
        </w:rPr>
        <w:t xml:space="preserve">acceded to </w:t>
      </w:r>
      <w:r w:rsidR="006F1DFC" w:rsidRPr="00035C0E">
        <w:rPr>
          <w:sz w:val="22"/>
          <w:szCs w:val="22"/>
        </w:rPr>
        <w:t>the Nagoya Protocol</w:t>
      </w:r>
      <w:r w:rsidRPr="00035C0E">
        <w:rPr>
          <w:sz w:val="22"/>
          <w:szCs w:val="22"/>
        </w:rPr>
        <w:t>.</w:t>
      </w:r>
      <w:r w:rsidR="00432E11" w:rsidRPr="00035C0E">
        <w:rPr>
          <w:rFonts w:eastAsiaTheme="minorEastAsia"/>
          <w:color w:val="000000"/>
          <w:sz w:val="22"/>
          <w:szCs w:val="22"/>
          <w:lang w:val="en-US"/>
        </w:rPr>
        <w:t xml:space="preserve"> This represents an increase of </w:t>
      </w:r>
      <w:r w:rsidR="009B55BC" w:rsidRPr="00035C0E">
        <w:rPr>
          <w:rFonts w:eastAsiaTheme="minorEastAsia"/>
          <w:color w:val="000000"/>
          <w:sz w:val="22"/>
          <w:szCs w:val="22"/>
          <w:lang w:val="en-US"/>
        </w:rPr>
        <w:t xml:space="preserve">32 </w:t>
      </w:r>
      <w:r w:rsidR="00432E11" w:rsidRPr="00035C0E">
        <w:rPr>
          <w:rFonts w:eastAsiaTheme="minorEastAsia"/>
          <w:color w:val="000000"/>
          <w:sz w:val="22"/>
          <w:szCs w:val="22"/>
          <w:lang w:val="en-US"/>
        </w:rPr>
        <w:t xml:space="preserve">countries </w:t>
      </w:r>
      <w:r w:rsidR="00467C66" w:rsidRPr="00035C0E">
        <w:rPr>
          <w:rFonts w:eastAsiaTheme="minorEastAsia"/>
          <w:color w:val="000000"/>
          <w:sz w:val="22"/>
          <w:szCs w:val="22"/>
          <w:lang w:val="en-US"/>
        </w:rPr>
        <w:t>from the February 2018 ref</w:t>
      </w:r>
      <w:r w:rsidR="00741E3B" w:rsidRPr="00035C0E">
        <w:rPr>
          <w:rFonts w:eastAsiaTheme="minorEastAsia"/>
          <w:color w:val="000000"/>
          <w:sz w:val="22"/>
          <w:szCs w:val="22"/>
          <w:lang w:val="en-US"/>
        </w:rPr>
        <w:t>erence point</w:t>
      </w:r>
      <w:r w:rsidR="007E6298">
        <w:rPr>
          <w:sz w:val="22"/>
          <w:szCs w:val="22"/>
          <w:lang w:val="en-US"/>
        </w:rPr>
        <w:t>.</w:t>
      </w:r>
      <w:r w:rsidR="00D31EA7" w:rsidRPr="00035C0E">
        <w:rPr>
          <w:rStyle w:val="FootnoteReference"/>
          <w:rFonts w:eastAsiaTheme="minorEastAsia"/>
          <w:color w:val="000000"/>
          <w:sz w:val="22"/>
          <w:szCs w:val="22"/>
          <w:lang w:val="en-US"/>
        </w:rPr>
        <w:footnoteReference w:id="8"/>
      </w:r>
      <w:r w:rsidR="00432E11" w:rsidRPr="00035C0E">
        <w:rPr>
          <w:rFonts w:eastAsiaTheme="minorEastAsia"/>
          <w:color w:val="000000"/>
          <w:sz w:val="22"/>
          <w:szCs w:val="22"/>
          <w:lang w:val="en-US"/>
        </w:rPr>
        <w:t xml:space="preserve"> </w:t>
      </w:r>
      <w:r w:rsidR="00576FAE" w:rsidRPr="00035C0E">
        <w:rPr>
          <w:rFonts w:eastAsiaTheme="minorEastAsia"/>
          <w:color w:val="000000"/>
          <w:sz w:val="22"/>
          <w:szCs w:val="22"/>
          <w:lang w:val="en-US"/>
        </w:rPr>
        <w:t>D</w:t>
      </w:r>
      <w:r w:rsidR="00432E11" w:rsidRPr="00035C0E">
        <w:rPr>
          <w:rFonts w:eastAsiaTheme="minorEastAsia"/>
          <w:color w:val="000000"/>
          <w:sz w:val="22"/>
          <w:szCs w:val="22"/>
          <w:lang w:val="en-US"/>
        </w:rPr>
        <w:t xml:space="preserve">espite </w:t>
      </w:r>
      <w:r w:rsidR="003B69B5" w:rsidRPr="00035C0E">
        <w:rPr>
          <w:rFonts w:eastAsiaTheme="minorEastAsia"/>
          <w:color w:val="000000"/>
          <w:sz w:val="22"/>
          <w:szCs w:val="22"/>
          <w:lang w:val="en-US"/>
        </w:rPr>
        <w:t xml:space="preserve">the </w:t>
      </w:r>
      <w:r w:rsidR="00432E11" w:rsidRPr="00035C0E">
        <w:rPr>
          <w:rFonts w:eastAsiaTheme="minorEastAsia"/>
          <w:color w:val="000000"/>
          <w:sz w:val="22"/>
          <w:szCs w:val="22"/>
          <w:lang w:val="en-US"/>
        </w:rPr>
        <w:t xml:space="preserve">challenges </w:t>
      </w:r>
      <w:r w:rsidR="00F71241" w:rsidRPr="00035C0E">
        <w:rPr>
          <w:rFonts w:eastAsiaTheme="minorEastAsia"/>
          <w:color w:val="000000"/>
          <w:sz w:val="22"/>
          <w:szCs w:val="22"/>
          <w:lang w:val="en-US"/>
        </w:rPr>
        <w:t xml:space="preserve">and delays </w:t>
      </w:r>
      <w:r w:rsidR="003B69B5" w:rsidRPr="00035C0E">
        <w:rPr>
          <w:rFonts w:eastAsiaTheme="minorEastAsia"/>
          <w:color w:val="000000"/>
          <w:sz w:val="22"/>
          <w:szCs w:val="22"/>
          <w:lang w:val="en-US"/>
        </w:rPr>
        <w:t>brought on by</w:t>
      </w:r>
      <w:r w:rsidR="00432E11" w:rsidRPr="00035C0E">
        <w:rPr>
          <w:rFonts w:eastAsiaTheme="minorEastAsia"/>
          <w:color w:val="000000"/>
          <w:sz w:val="22"/>
          <w:szCs w:val="22"/>
          <w:lang w:val="en-US"/>
        </w:rPr>
        <w:t xml:space="preserve"> the </w:t>
      </w:r>
      <w:r w:rsidR="0064384C">
        <w:rPr>
          <w:rFonts w:eastAsiaTheme="minorEastAsia"/>
          <w:color w:val="000000"/>
          <w:sz w:val="22"/>
          <w:szCs w:val="22"/>
          <w:lang w:val="en-US"/>
        </w:rPr>
        <w:t>coronavirus disease (</w:t>
      </w:r>
      <w:r w:rsidR="00432E11" w:rsidRPr="00035C0E">
        <w:rPr>
          <w:rFonts w:eastAsiaTheme="minorEastAsia"/>
          <w:color w:val="000000"/>
          <w:sz w:val="22"/>
          <w:szCs w:val="22"/>
          <w:lang w:val="en-US"/>
        </w:rPr>
        <w:t>COVID-19</w:t>
      </w:r>
      <w:r w:rsidR="0064384C">
        <w:rPr>
          <w:rFonts w:eastAsiaTheme="minorEastAsia"/>
          <w:color w:val="000000"/>
          <w:sz w:val="22"/>
          <w:szCs w:val="22"/>
          <w:lang w:val="en-US"/>
        </w:rPr>
        <w:t>)</w:t>
      </w:r>
      <w:r w:rsidR="00432E11" w:rsidRPr="00035C0E">
        <w:rPr>
          <w:rFonts w:eastAsiaTheme="minorEastAsia"/>
          <w:color w:val="000000"/>
          <w:sz w:val="22"/>
          <w:szCs w:val="22"/>
          <w:lang w:val="en-US"/>
        </w:rPr>
        <w:t xml:space="preserve"> pandemic, </w:t>
      </w:r>
      <w:r w:rsidR="00F60FED" w:rsidRPr="00035C0E">
        <w:rPr>
          <w:rFonts w:eastAsiaTheme="minorEastAsia"/>
          <w:color w:val="000000"/>
          <w:sz w:val="22"/>
          <w:szCs w:val="22"/>
          <w:lang w:val="en-US"/>
        </w:rPr>
        <w:t>Parties to the Protocol have continued to make progress in implement</w:t>
      </w:r>
      <w:r w:rsidR="00F95751" w:rsidRPr="00035C0E">
        <w:rPr>
          <w:rFonts w:eastAsiaTheme="minorEastAsia"/>
          <w:color w:val="000000"/>
          <w:sz w:val="22"/>
          <w:szCs w:val="22"/>
          <w:lang w:val="en-US"/>
        </w:rPr>
        <w:t>ing key provisions</w:t>
      </w:r>
      <w:r w:rsidR="008D73ED" w:rsidRPr="00035C0E">
        <w:rPr>
          <w:rFonts w:eastAsiaTheme="minorEastAsia"/>
          <w:color w:val="000000"/>
          <w:sz w:val="22"/>
          <w:szCs w:val="22"/>
          <w:lang w:val="en-US"/>
        </w:rPr>
        <w:t>, as detailed in the following paragraphs.</w:t>
      </w:r>
    </w:p>
    <w:p w14:paraId="48E8E79F" w14:textId="5B52DF70" w:rsidR="00911181" w:rsidRPr="00E0681E" w:rsidRDefault="00B85835" w:rsidP="00035C0E">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sidRPr="00035C0E">
        <w:rPr>
          <w:sz w:val="22"/>
          <w:szCs w:val="22"/>
        </w:rPr>
        <w:t>T</w:t>
      </w:r>
      <w:r w:rsidR="00143C51" w:rsidRPr="00035C0E">
        <w:rPr>
          <w:sz w:val="22"/>
          <w:szCs w:val="22"/>
        </w:rPr>
        <w:t xml:space="preserve">he Nagoya Protocol </w:t>
      </w:r>
      <w:r w:rsidR="00143C51" w:rsidRPr="00787922">
        <w:rPr>
          <w:sz w:val="22"/>
          <w:szCs w:val="22"/>
        </w:rPr>
        <w:t>requires its Parties</w:t>
      </w:r>
      <w:r w:rsidR="00BE235D" w:rsidRPr="00787922">
        <w:rPr>
          <w:sz w:val="22"/>
          <w:szCs w:val="22"/>
        </w:rPr>
        <w:t xml:space="preserve"> to take</w:t>
      </w:r>
      <w:r w:rsidR="00395EA6" w:rsidRPr="00787922">
        <w:rPr>
          <w:sz w:val="22"/>
          <w:szCs w:val="22"/>
        </w:rPr>
        <w:t xml:space="preserve"> legislative, administrative and policy measures </w:t>
      </w:r>
      <w:r w:rsidR="00BE235D" w:rsidRPr="00787922">
        <w:rPr>
          <w:sz w:val="22"/>
          <w:szCs w:val="22"/>
        </w:rPr>
        <w:t>to implement the Protocol, as well as to establish</w:t>
      </w:r>
      <w:r w:rsidR="00FF600E" w:rsidRPr="00787922">
        <w:rPr>
          <w:sz w:val="22"/>
          <w:szCs w:val="22"/>
        </w:rPr>
        <w:t xml:space="preserve"> relevant</w:t>
      </w:r>
      <w:r w:rsidR="00BE235D" w:rsidRPr="00787922">
        <w:rPr>
          <w:sz w:val="22"/>
          <w:szCs w:val="22"/>
        </w:rPr>
        <w:t xml:space="preserve"> </w:t>
      </w:r>
      <w:r w:rsidR="002A6AEF" w:rsidRPr="00787922">
        <w:rPr>
          <w:sz w:val="22"/>
          <w:szCs w:val="22"/>
        </w:rPr>
        <w:t>institutional structures</w:t>
      </w:r>
      <w:r w:rsidR="00FF600E" w:rsidRPr="00787922">
        <w:rPr>
          <w:sz w:val="22"/>
          <w:szCs w:val="22"/>
        </w:rPr>
        <w:t xml:space="preserve">, namely a </w:t>
      </w:r>
      <w:r w:rsidR="002A6AEF" w:rsidRPr="00787922">
        <w:rPr>
          <w:sz w:val="22"/>
          <w:szCs w:val="22"/>
        </w:rPr>
        <w:t>national focal point on access and benefit-sharing, one or more</w:t>
      </w:r>
      <w:r w:rsidR="002A6AEF" w:rsidRPr="00035C0E">
        <w:rPr>
          <w:sz w:val="22"/>
          <w:szCs w:val="22"/>
        </w:rPr>
        <w:t xml:space="preserve"> competent </w:t>
      </w:r>
      <w:r w:rsidR="00FF600E" w:rsidRPr="00035C0E">
        <w:rPr>
          <w:sz w:val="22"/>
          <w:szCs w:val="22"/>
        </w:rPr>
        <w:t xml:space="preserve">national </w:t>
      </w:r>
      <w:r w:rsidR="002A6AEF" w:rsidRPr="00035C0E">
        <w:rPr>
          <w:sz w:val="22"/>
          <w:szCs w:val="22"/>
        </w:rPr>
        <w:t>authorities, and</w:t>
      </w:r>
      <w:r w:rsidR="00A978A3" w:rsidRPr="00035C0E">
        <w:rPr>
          <w:sz w:val="22"/>
          <w:szCs w:val="22"/>
        </w:rPr>
        <w:t>, as part of measures supporting compliance,</w:t>
      </w:r>
      <w:r w:rsidR="002A6AEF" w:rsidRPr="00035C0E">
        <w:rPr>
          <w:sz w:val="22"/>
          <w:szCs w:val="22"/>
        </w:rPr>
        <w:t xml:space="preserve"> one or more </w:t>
      </w:r>
      <w:r w:rsidR="00A978A3" w:rsidRPr="00035C0E">
        <w:rPr>
          <w:sz w:val="22"/>
          <w:szCs w:val="22"/>
        </w:rPr>
        <w:t>checkpoints</w:t>
      </w:r>
      <w:r w:rsidR="002A6AEF" w:rsidRPr="00035C0E">
        <w:rPr>
          <w:sz w:val="22"/>
          <w:szCs w:val="22"/>
        </w:rPr>
        <w:t xml:space="preserve">. Furthermore, </w:t>
      </w:r>
      <w:r w:rsidR="00D8082D" w:rsidRPr="00035C0E">
        <w:rPr>
          <w:sz w:val="22"/>
          <w:szCs w:val="22"/>
        </w:rPr>
        <w:t>as</w:t>
      </w:r>
      <w:r w:rsidR="002A6AEF" w:rsidRPr="00035C0E">
        <w:rPr>
          <w:sz w:val="22"/>
          <w:szCs w:val="22"/>
        </w:rPr>
        <w:t xml:space="preserve"> </w:t>
      </w:r>
      <w:r w:rsidR="00395EA6" w:rsidRPr="00035C0E">
        <w:rPr>
          <w:sz w:val="22"/>
          <w:szCs w:val="22"/>
        </w:rPr>
        <w:t xml:space="preserve">the </w:t>
      </w:r>
      <w:r w:rsidR="005C1BFD" w:rsidRPr="00035C0E">
        <w:rPr>
          <w:sz w:val="22"/>
          <w:szCs w:val="22"/>
        </w:rPr>
        <w:t>ABS</w:t>
      </w:r>
      <w:r w:rsidR="00395EA6" w:rsidRPr="00035C0E">
        <w:rPr>
          <w:sz w:val="22"/>
          <w:szCs w:val="22"/>
        </w:rPr>
        <w:t xml:space="preserve"> Clearing-House </w:t>
      </w:r>
      <w:r w:rsidR="00D8082D" w:rsidRPr="00035C0E">
        <w:rPr>
          <w:sz w:val="22"/>
          <w:szCs w:val="22"/>
        </w:rPr>
        <w:t xml:space="preserve">plays a key role in the implementation of the Protocol, Parties are required </w:t>
      </w:r>
      <w:r w:rsidR="00D8082D" w:rsidRPr="00E0681E">
        <w:rPr>
          <w:sz w:val="22"/>
          <w:szCs w:val="22"/>
        </w:rPr>
        <w:t>to make certain types of information available,</w:t>
      </w:r>
      <w:r w:rsidR="00915DCB" w:rsidRPr="00E0681E">
        <w:rPr>
          <w:sz w:val="22"/>
          <w:szCs w:val="22"/>
        </w:rPr>
        <w:t xml:space="preserve"> such as</w:t>
      </w:r>
      <w:r w:rsidR="00D8082D" w:rsidRPr="00E0681E">
        <w:rPr>
          <w:sz w:val="22"/>
          <w:szCs w:val="22"/>
        </w:rPr>
        <w:t xml:space="preserve"> </w:t>
      </w:r>
      <w:r w:rsidR="0071686C" w:rsidRPr="00E0681E">
        <w:rPr>
          <w:sz w:val="22"/>
          <w:szCs w:val="22"/>
        </w:rPr>
        <w:t xml:space="preserve">information on </w:t>
      </w:r>
      <w:r w:rsidR="00395EA6" w:rsidRPr="00E0681E">
        <w:rPr>
          <w:sz w:val="22"/>
          <w:szCs w:val="22"/>
        </w:rPr>
        <w:t>permits or their equivalent issued at the time of access</w:t>
      </w:r>
      <w:r w:rsidR="0071686C" w:rsidRPr="00E0681E">
        <w:rPr>
          <w:sz w:val="22"/>
          <w:szCs w:val="22"/>
        </w:rPr>
        <w:t xml:space="preserve"> and relevant information collected or received at checkpoints. </w:t>
      </w:r>
    </w:p>
    <w:p w14:paraId="48707910" w14:textId="5BD650BA" w:rsidR="00581EFA" w:rsidRPr="00166A40" w:rsidRDefault="0045640B" w:rsidP="00035C0E">
      <w:pPr>
        <w:pStyle w:val="ListParagraph"/>
        <w:numPr>
          <w:ilvl w:val="0"/>
          <w:numId w:val="22"/>
        </w:numPr>
        <w:autoSpaceDE w:val="0"/>
        <w:autoSpaceDN w:val="0"/>
        <w:adjustRightInd w:val="0"/>
        <w:spacing w:after="120"/>
        <w:ind w:left="0" w:firstLine="0"/>
        <w:contextualSpacing w:val="0"/>
        <w:jc w:val="both"/>
        <w:rPr>
          <w:rFonts w:eastAsiaTheme="minorEastAsia"/>
          <w:sz w:val="22"/>
          <w:szCs w:val="22"/>
          <w:lang w:val="en-US"/>
        </w:rPr>
      </w:pPr>
      <w:r w:rsidRPr="00035C0E">
        <w:rPr>
          <w:sz w:val="22"/>
          <w:szCs w:val="22"/>
        </w:rPr>
        <w:t>A</w:t>
      </w:r>
      <w:r w:rsidR="005274DD" w:rsidRPr="00035C0E">
        <w:rPr>
          <w:sz w:val="22"/>
          <w:szCs w:val="22"/>
        </w:rPr>
        <w:t xml:space="preserve">ccording to information available as of 1 </w:t>
      </w:r>
      <w:r w:rsidR="009B029A" w:rsidRPr="00035C0E">
        <w:rPr>
          <w:sz w:val="22"/>
          <w:szCs w:val="22"/>
        </w:rPr>
        <w:t>May</w:t>
      </w:r>
      <w:r w:rsidR="005274DD" w:rsidRPr="00035C0E">
        <w:rPr>
          <w:sz w:val="22"/>
          <w:szCs w:val="22"/>
        </w:rPr>
        <w:t xml:space="preserve"> 2022</w:t>
      </w:r>
      <w:r w:rsidR="008D2669">
        <w:rPr>
          <w:sz w:val="22"/>
          <w:szCs w:val="22"/>
        </w:rPr>
        <w:t>,</w:t>
      </w:r>
      <w:r w:rsidR="00B223A6" w:rsidRPr="00035C0E">
        <w:rPr>
          <w:rStyle w:val="FootnoteReference"/>
          <w:sz w:val="22"/>
          <w:szCs w:val="22"/>
        </w:rPr>
        <w:footnoteReference w:id="9"/>
      </w:r>
      <w:r w:rsidR="005274DD" w:rsidRPr="00035C0E">
        <w:rPr>
          <w:sz w:val="22"/>
          <w:szCs w:val="22"/>
        </w:rPr>
        <w:t xml:space="preserve"> </w:t>
      </w:r>
      <w:r w:rsidR="00647E04" w:rsidRPr="00035C0E">
        <w:rPr>
          <w:sz w:val="22"/>
          <w:szCs w:val="22"/>
        </w:rPr>
        <w:t xml:space="preserve">101 </w:t>
      </w:r>
      <w:r w:rsidR="005274DD" w:rsidRPr="00035C0E">
        <w:rPr>
          <w:sz w:val="22"/>
          <w:szCs w:val="22"/>
        </w:rPr>
        <w:t xml:space="preserve">Parties </w:t>
      </w:r>
      <w:r w:rsidR="00920881" w:rsidRPr="00035C0E">
        <w:rPr>
          <w:sz w:val="22"/>
          <w:szCs w:val="22"/>
        </w:rPr>
        <w:t>to the Protocol</w:t>
      </w:r>
      <w:r w:rsidR="00141554" w:rsidRPr="00035C0E">
        <w:rPr>
          <w:sz w:val="22"/>
          <w:szCs w:val="22"/>
        </w:rPr>
        <w:t xml:space="preserve"> </w:t>
      </w:r>
      <w:r w:rsidR="005274DD" w:rsidRPr="00035C0E">
        <w:rPr>
          <w:sz w:val="22"/>
          <w:szCs w:val="22"/>
        </w:rPr>
        <w:t>(</w:t>
      </w:r>
      <w:r w:rsidR="0072033B" w:rsidRPr="00035C0E">
        <w:rPr>
          <w:sz w:val="22"/>
          <w:szCs w:val="22"/>
        </w:rPr>
        <w:t xml:space="preserve">74 </w:t>
      </w:r>
      <w:r w:rsidR="005274DD" w:rsidRPr="00035C0E">
        <w:rPr>
          <w:sz w:val="22"/>
          <w:szCs w:val="22"/>
        </w:rPr>
        <w:t xml:space="preserve">per cent) had </w:t>
      </w:r>
      <w:r w:rsidR="00652891" w:rsidRPr="00035C0E">
        <w:rPr>
          <w:sz w:val="22"/>
          <w:szCs w:val="22"/>
        </w:rPr>
        <w:t xml:space="preserve">established </w:t>
      </w:r>
      <w:r w:rsidR="001A58E3" w:rsidRPr="00035C0E">
        <w:rPr>
          <w:sz w:val="22"/>
          <w:szCs w:val="22"/>
        </w:rPr>
        <w:t>at least one</w:t>
      </w:r>
      <w:r w:rsidR="00652891" w:rsidRPr="00035C0E">
        <w:rPr>
          <w:sz w:val="22"/>
          <w:szCs w:val="22"/>
        </w:rPr>
        <w:t xml:space="preserve"> </w:t>
      </w:r>
      <w:r w:rsidR="005F0BBD" w:rsidRPr="00035C0E">
        <w:rPr>
          <w:sz w:val="22"/>
          <w:szCs w:val="22"/>
        </w:rPr>
        <w:t xml:space="preserve">legislative, </w:t>
      </w:r>
      <w:r w:rsidR="005F0BBD" w:rsidRPr="00166A40">
        <w:rPr>
          <w:sz w:val="22"/>
          <w:szCs w:val="22"/>
        </w:rPr>
        <w:t xml:space="preserve">administrative or </w:t>
      </w:r>
      <w:r w:rsidR="005274DD" w:rsidRPr="00166A40">
        <w:rPr>
          <w:sz w:val="22"/>
          <w:szCs w:val="22"/>
        </w:rPr>
        <w:t>measure</w:t>
      </w:r>
      <w:r w:rsidR="001A58E3" w:rsidRPr="00166A40">
        <w:rPr>
          <w:sz w:val="22"/>
          <w:szCs w:val="22"/>
        </w:rPr>
        <w:t xml:space="preserve"> on ABS</w:t>
      </w:r>
      <w:r w:rsidR="00F45053" w:rsidRPr="00166A40">
        <w:rPr>
          <w:sz w:val="22"/>
          <w:szCs w:val="22"/>
        </w:rPr>
        <w:t>, a</w:t>
      </w:r>
      <w:r w:rsidR="003C6381" w:rsidRPr="00166A40">
        <w:rPr>
          <w:sz w:val="22"/>
          <w:szCs w:val="22"/>
        </w:rPr>
        <w:t xml:space="preserve">n increase of 26 </w:t>
      </w:r>
      <w:r w:rsidR="00204C16" w:rsidRPr="00166A40">
        <w:rPr>
          <w:sz w:val="22"/>
          <w:szCs w:val="22"/>
        </w:rPr>
        <w:t>Parties</w:t>
      </w:r>
      <w:r w:rsidR="00EB03D1" w:rsidRPr="00166A40">
        <w:rPr>
          <w:sz w:val="22"/>
          <w:szCs w:val="22"/>
        </w:rPr>
        <w:t xml:space="preserve"> </w:t>
      </w:r>
      <w:r w:rsidR="00ED1EFC" w:rsidRPr="00166A40">
        <w:rPr>
          <w:sz w:val="22"/>
          <w:szCs w:val="22"/>
        </w:rPr>
        <w:t>from</w:t>
      </w:r>
      <w:r w:rsidR="00BA6948" w:rsidRPr="00166A40">
        <w:rPr>
          <w:sz w:val="22"/>
          <w:szCs w:val="22"/>
        </w:rPr>
        <w:t xml:space="preserve"> the reference point of</w:t>
      </w:r>
      <w:r w:rsidR="00ED1EFC" w:rsidRPr="00166A40">
        <w:rPr>
          <w:sz w:val="22"/>
          <w:szCs w:val="22"/>
        </w:rPr>
        <w:t xml:space="preserve"> 75 Parties</w:t>
      </w:r>
      <w:r w:rsidR="00F45053" w:rsidRPr="00166A40">
        <w:rPr>
          <w:sz w:val="22"/>
          <w:szCs w:val="22"/>
        </w:rPr>
        <w:t>.</w:t>
      </w:r>
      <w:r w:rsidR="00652891" w:rsidRPr="00166A40">
        <w:rPr>
          <w:sz w:val="22"/>
          <w:szCs w:val="22"/>
        </w:rPr>
        <w:t xml:space="preserve"> </w:t>
      </w:r>
      <w:r w:rsidR="001B4FFE" w:rsidRPr="00166A40">
        <w:rPr>
          <w:sz w:val="22"/>
          <w:szCs w:val="22"/>
        </w:rPr>
        <w:t>Twenty</w:t>
      </w:r>
      <w:r w:rsidR="004C3A9A" w:rsidRPr="00166A40">
        <w:rPr>
          <w:sz w:val="22"/>
          <w:szCs w:val="22"/>
        </w:rPr>
        <w:t xml:space="preserve"> </w:t>
      </w:r>
      <w:r w:rsidR="00B842D3" w:rsidRPr="00166A40">
        <w:rPr>
          <w:sz w:val="22"/>
          <w:szCs w:val="22"/>
        </w:rPr>
        <w:t xml:space="preserve">non-Parties also had measures in place. </w:t>
      </w:r>
      <w:r w:rsidR="00161183" w:rsidRPr="00166A40">
        <w:rPr>
          <w:sz w:val="22"/>
          <w:szCs w:val="22"/>
        </w:rPr>
        <w:t>In addition</w:t>
      </w:r>
      <w:r w:rsidR="00B842D3" w:rsidRPr="00166A40">
        <w:rPr>
          <w:sz w:val="22"/>
          <w:szCs w:val="22"/>
        </w:rPr>
        <w:t>,</w:t>
      </w:r>
      <w:r w:rsidR="00652891" w:rsidRPr="00166A40">
        <w:rPr>
          <w:sz w:val="22"/>
          <w:szCs w:val="22"/>
        </w:rPr>
        <w:t xml:space="preserve"> </w:t>
      </w:r>
      <w:r w:rsidR="00D5606B" w:rsidRPr="00166A40">
        <w:rPr>
          <w:sz w:val="22"/>
          <w:szCs w:val="22"/>
        </w:rPr>
        <w:t>19</w:t>
      </w:r>
      <w:r w:rsidR="00652891" w:rsidRPr="00166A40">
        <w:rPr>
          <w:sz w:val="22"/>
          <w:szCs w:val="22"/>
        </w:rPr>
        <w:t xml:space="preserve"> </w:t>
      </w:r>
      <w:r w:rsidR="005A1AF1" w:rsidRPr="00166A40">
        <w:rPr>
          <w:sz w:val="22"/>
          <w:szCs w:val="22"/>
        </w:rPr>
        <w:t xml:space="preserve">Parties </w:t>
      </w:r>
      <w:r w:rsidR="009E50F6" w:rsidRPr="00166A40">
        <w:rPr>
          <w:sz w:val="22"/>
          <w:szCs w:val="22"/>
        </w:rPr>
        <w:t>and 8</w:t>
      </w:r>
      <w:r w:rsidR="005A5BDA" w:rsidRPr="00166A40">
        <w:rPr>
          <w:sz w:val="22"/>
          <w:szCs w:val="22"/>
        </w:rPr>
        <w:t> </w:t>
      </w:r>
      <w:r w:rsidR="009E50F6" w:rsidRPr="00166A40">
        <w:rPr>
          <w:sz w:val="22"/>
          <w:szCs w:val="22"/>
        </w:rPr>
        <w:t xml:space="preserve">non-Parties to the Protocol </w:t>
      </w:r>
      <w:r w:rsidR="005A1AF1" w:rsidRPr="00166A40">
        <w:rPr>
          <w:sz w:val="22"/>
          <w:szCs w:val="22"/>
        </w:rPr>
        <w:t xml:space="preserve">were </w:t>
      </w:r>
      <w:r w:rsidR="00293ACD" w:rsidRPr="00166A40">
        <w:rPr>
          <w:sz w:val="22"/>
          <w:szCs w:val="22"/>
        </w:rPr>
        <w:t xml:space="preserve">in the process of </w:t>
      </w:r>
      <w:r w:rsidR="005A1AF1" w:rsidRPr="00166A40">
        <w:rPr>
          <w:sz w:val="22"/>
          <w:szCs w:val="22"/>
        </w:rPr>
        <w:t xml:space="preserve">developing or revising </w:t>
      </w:r>
      <w:r w:rsidR="00FA1AA8" w:rsidRPr="00166A40">
        <w:rPr>
          <w:sz w:val="22"/>
          <w:szCs w:val="22"/>
        </w:rPr>
        <w:t>measures</w:t>
      </w:r>
      <w:r w:rsidR="00293ACD" w:rsidRPr="00166A40">
        <w:rPr>
          <w:sz w:val="22"/>
          <w:szCs w:val="22"/>
        </w:rPr>
        <w:t xml:space="preserve"> for ABS</w:t>
      </w:r>
      <w:r w:rsidR="00FA1AA8" w:rsidRPr="00166A40">
        <w:rPr>
          <w:sz w:val="22"/>
          <w:szCs w:val="22"/>
        </w:rPr>
        <w:t>.</w:t>
      </w:r>
      <w:r w:rsidR="00581EFA" w:rsidRPr="00166A40">
        <w:rPr>
          <w:rFonts w:eastAsiaTheme="minorEastAsia"/>
          <w:sz w:val="22"/>
          <w:szCs w:val="22"/>
          <w:lang w:val="en-US"/>
        </w:rPr>
        <w:t xml:space="preserve"> </w:t>
      </w:r>
    </w:p>
    <w:p w14:paraId="67E784D6" w14:textId="5938FE95" w:rsidR="005712B6" w:rsidRPr="00166A40" w:rsidRDefault="00DD31B8" w:rsidP="00035C0E">
      <w:pPr>
        <w:pStyle w:val="ListParagraph"/>
        <w:numPr>
          <w:ilvl w:val="0"/>
          <w:numId w:val="22"/>
        </w:numPr>
        <w:autoSpaceDE w:val="0"/>
        <w:autoSpaceDN w:val="0"/>
        <w:adjustRightInd w:val="0"/>
        <w:spacing w:after="120"/>
        <w:ind w:left="0" w:firstLine="0"/>
        <w:contextualSpacing w:val="0"/>
        <w:jc w:val="both"/>
        <w:rPr>
          <w:rFonts w:eastAsiaTheme="minorEastAsia"/>
          <w:sz w:val="22"/>
          <w:szCs w:val="22"/>
          <w:lang w:val="en-US"/>
        </w:rPr>
      </w:pPr>
      <w:proofErr w:type="gramStart"/>
      <w:r w:rsidRPr="00166A40">
        <w:rPr>
          <w:rFonts w:eastAsiaTheme="minorEastAsia"/>
          <w:color w:val="000000"/>
          <w:sz w:val="22"/>
          <w:szCs w:val="22"/>
          <w:lang w:val="en-US"/>
        </w:rPr>
        <w:t>With regard to</w:t>
      </w:r>
      <w:proofErr w:type="gramEnd"/>
      <w:r w:rsidRPr="00166A40">
        <w:rPr>
          <w:rFonts w:eastAsiaTheme="minorEastAsia"/>
          <w:color w:val="000000"/>
          <w:sz w:val="22"/>
          <w:szCs w:val="22"/>
          <w:lang w:val="en-US"/>
        </w:rPr>
        <w:t xml:space="preserve"> institutional structures, as of 1 </w:t>
      </w:r>
      <w:r w:rsidR="003422DF" w:rsidRPr="00166A40">
        <w:rPr>
          <w:rFonts w:eastAsiaTheme="minorEastAsia"/>
          <w:color w:val="000000"/>
          <w:sz w:val="22"/>
          <w:szCs w:val="22"/>
          <w:lang w:val="en-US"/>
        </w:rPr>
        <w:t xml:space="preserve">May </w:t>
      </w:r>
      <w:r w:rsidRPr="00166A40">
        <w:rPr>
          <w:rFonts w:eastAsiaTheme="minorEastAsia"/>
          <w:color w:val="000000"/>
          <w:sz w:val="22"/>
          <w:szCs w:val="22"/>
          <w:lang w:val="en-US"/>
        </w:rPr>
        <w:t>2022,</w:t>
      </w:r>
      <w:r w:rsidR="007B5274" w:rsidRPr="00166A40" w:rsidDel="00FE70AC">
        <w:rPr>
          <w:rFonts w:eastAsiaTheme="minorEastAsia"/>
          <w:color w:val="000000"/>
          <w:sz w:val="22"/>
          <w:szCs w:val="22"/>
          <w:lang w:val="en-US"/>
        </w:rPr>
        <w:t xml:space="preserve"> </w:t>
      </w:r>
      <w:r w:rsidR="00FE70AC" w:rsidRPr="00166A40">
        <w:rPr>
          <w:rFonts w:eastAsiaTheme="minorEastAsia"/>
          <w:color w:val="000000"/>
          <w:sz w:val="22"/>
          <w:szCs w:val="22"/>
          <w:lang w:val="en-US"/>
        </w:rPr>
        <w:t xml:space="preserve">134 </w:t>
      </w:r>
      <w:r w:rsidR="007B5274" w:rsidRPr="00166A40">
        <w:rPr>
          <w:rFonts w:eastAsiaTheme="minorEastAsia"/>
          <w:color w:val="000000"/>
          <w:sz w:val="22"/>
          <w:szCs w:val="22"/>
          <w:lang w:val="en-US"/>
        </w:rPr>
        <w:t xml:space="preserve">Parties </w:t>
      </w:r>
      <w:r w:rsidR="00E61006" w:rsidRPr="00166A40">
        <w:rPr>
          <w:rFonts w:eastAsiaTheme="minorEastAsia"/>
          <w:color w:val="000000"/>
          <w:sz w:val="22"/>
          <w:szCs w:val="22"/>
          <w:lang w:val="en-US"/>
        </w:rPr>
        <w:t>(</w:t>
      </w:r>
      <w:r w:rsidR="00E625EF" w:rsidRPr="00166A40">
        <w:rPr>
          <w:rFonts w:eastAsiaTheme="minorEastAsia"/>
          <w:color w:val="000000"/>
          <w:sz w:val="22"/>
          <w:szCs w:val="22"/>
          <w:lang w:val="en-US"/>
        </w:rPr>
        <w:t xml:space="preserve">98 per cent) had designated </w:t>
      </w:r>
      <w:r w:rsidR="00636F21" w:rsidRPr="00166A40">
        <w:rPr>
          <w:rFonts w:eastAsiaTheme="minorEastAsia"/>
          <w:color w:val="000000"/>
          <w:sz w:val="22"/>
          <w:szCs w:val="22"/>
          <w:lang w:val="en-US"/>
        </w:rPr>
        <w:t xml:space="preserve">a </w:t>
      </w:r>
      <w:r w:rsidR="00E625EF" w:rsidRPr="00166A40">
        <w:rPr>
          <w:rFonts w:eastAsiaTheme="minorEastAsia"/>
          <w:color w:val="000000"/>
          <w:sz w:val="22"/>
          <w:szCs w:val="22"/>
          <w:lang w:val="en-US"/>
        </w:rPr>
        <w:t xml:space="preserve">national focal point </w:t>
      </w:r>
      <w:r w:rsidR="00331F7C" w:rsidRPr="00166A40">
        <w:rPr>
          <w:rFonts w:eastAsiaTheme="minorEastAsia"/>
          <w:color w:val="000000"/>
          <w:sz w:val="22"/>
          <w:szCs w:val="22"/>
          <w:lang w:val="en-US"/>
        </w:rPr>
        <w:t xml:space="preserve">on access and benefit-sharing and </w:t>
      </w:r>
      <w:r w:rsidR="001B519E" w:rsidRPr="00166A40">
        <w:rPr>
          <w:rFonts w:eastAsiaTheme="minorEastAsia"/>
          <w:color w:val="000000"/>
          <w:sz w:val="22"/>
          <w:szCs w:val="22"/>
          <w:lang w:val="en-US"/>
        </w:rPr>
        <w:t xml:space="preserve">88 </w:t>
      </w:r>
      <w:r w:rsidR="001420B7" w:rsidRPr="00166A40">
        <w:rPr>
          <w:rFonts w:eastAsiaTheme="minorEastAsia"/>
          <w:color w:val="000000"/>
          <w:sz w:val="22"/>
          <w:szCs w:val="22"/>
          <w:lang w:val="en-US"/>
        </w:rPr>
        <w:t xml:space="preserve">Parties </w:t>
      </w:r>
      <w:r w:rsidR="001C0EC0" w:rsidRPr="00166A40">
        <w:rPr>
          <w:rFonts w:eastAsiaTheme="minorEastAsia"/>
          <w:color w:val="000000"/>
          <w:sz w:val="22"/>
          <w:szCs w:val="22"/>
          <w:lang w:val="en-US"/>
        </w:rPr>
        <w:t>(</w:t>
      </w:r>
      <w:r w:rsidR="006D677C" w:rsidRPr="00166A40">
        <w:rPr>
          <w:rFonts w:eastAsiaTheme="minorEastAsia"/>
          <w:color w:val="000000"/>
          <w:sz w:val="22"/>
          <w:szCs w:val="22"/>
          <w:lang w:val="en-US"/>
        </w:rPr>
        <w:t xml:space="preserve">64 </w:t>
      </w:r>
      <w:r w:rsidR="001420B7" w:rsidRPr="00166A40">
        <w:rPr>
          <w:rFonts w:eastAsiaTheme="minorEastAsia"/>
          <w:color w:val="000000"/>
          <w:sz w:val="22"/>
          <w:szCs w:val="22"/>
          <w:lang w:val="en-US"/>
        </w:rPr>
        <w:t>per cent</w:t>
      </w:r>
      <w:r w:rsidR="001C0EC0" w:rsidRPr="00166A40">
        <w:rPr>
          <w:rFonts w:eastAsiaTheme="minorEastAsia"/>
          <w:color w:val="000000"/>
          <w:sz w:val="22"/>
          <w:szCs w:val="22"/>
          <w:lang w:val="en-US"/>
        </w:rPr>
        <w:t>) had designated one or more competent national authorities</w:t>
      </w:r>
      <w:r w:rsidR="00DB18B5" w:rsidRPr="00166A40">
        <w:rPr>
          <w:rFonts w:eastAsiaTheme="minorEastAsia"/>
          <w:color w:val="000000"/>
          <w:sz w:val="22"/>
          <w:szCs w:val="22"/>
          <w:lang w:val="en-US"/>
        </w:rPr>
        <w:t>, a</w:t>
      </w:r>
      <w:r w:rsidR="00125029" w:rsidRPr="00166A40">
        <w:rPr>
          <w:rFonts w:eastAsiaTheme="minorEastAsia"/>
          <w:color w:val="000000"/>
          <w:sz w:val="22"/>
          <w:szCs w:val="22"/>
          <w:lang w:val="en-US"/>
        </w:rPr>
        <w:t xml:space="preserve">n increase of </w:t>
      </w:r>
      <w:r w:rsidR="00C72260" w:rsidRPr="00166A40">
        <w:rPr>
          <w:rFonts w:eastAsiaTheme="minorEastAsia"/>
          <w:color w:val="000000"/>
          <w:sz w:val="22"/>
          <w:szCs w:val="22"/>
          <w:lang w:val="en-US"/>
        </w:rPr>
        <w:t xml:space="preserve">31 Parties </w:t>
      </w:r>
      <w:r w:rsidR="009F73D1" w:rsidRPr="00166A40">
        <w:rPr>
          <w:rFonts w:eastAsiaTheme="minorEastAsia"/>
          <w:color w:val="000000"/>
          <w:sz w:val="22"/>
          <w:szCs w:val="22"/>
          <w:lang w:val="en-US"/>
        </w:rPr>
        <w:t>from the reference point of 57 Parties.</w:t>
      </w:r>
      <w:r w:rsidR="00024254" w:rsidRPr="00166A40">
        <w:rPr>
          <w:rFonts w:eastAsiaTheme="minorEastAsia"/>
          <w:color w:val="000000"/>
          <w:sz w:val="22"/>
          <w:szCs w:val="22"/>
          <w:lang w:val="en-US"/>
        </w:rPr>
        <w:t xml:space="preserve"> </w:t>
      </w:r>
      <w:r w:rsidR="00024254" w:rsidRPr="00166A40">
        <w:rPr>
          <w:rFonts w:eastAsiaTheme="minorEastAsia"/>
          <w:sz w:val="22"/>
          <w:szCs w:val="22"/>
          <w:lang w:val="en-US"/>
        </w:rPr>
        <w:t xml:space="preserve">Furthermore, a total of </w:t>
      </w:r>
      <w:r w:rsidR="00BA52D1" w:rsidRPr="00166A40">
        <w:rPr>
          <w:rFonts w:eastAsiaTheme="minorEastAsia"/>
          <w:sz w:val="22"/>
          <w:szCs w:val="22"/>
          <w:lang w:val="en-US"/>
        </w:rPr>
        <w:t xml:space="preserve">43 </w:t>
      </w:r>
      <w:r w:rsidR="00024254" w:rsidRPr="00166A40">
        <w:rPr>
          <w:rFonts w:eastAsiaTheme="minorEastAsia"/>
          <w:sz w:val="22"/>
          <w:szCs w:val="22"/>
          <w:lang w:val="en-US"/>
        </w:rPr>
        <w:t>Parties (</w:t>
      </w:r>
      <w:r w:rsidR="004474F8" w:rsidRPr="00166A40">
        <w:rPr>
          <w:rFonts w:eastAsiaTheme="minorEastAsia"/>
          <w:sz w:val="22"/>
          <w:szCs w:val="22"/>
          <w:lang w:val="en-US"/>
        </w:rPr>
        <w:t xml:space="preserve">31 </w:t>
      </w:r>
      <w:r w:rsidR="00024254" w:rsidRPr="00166A40">
        <w:rPr>
          <w:rFonts w:eastAsiaTheme="minorEastAsia"/>
          <w:sz w:val="22"/>
          <w:szCs w:val="22"/>
          <w:lang w:val="en-US"/>
        </w:rPr>
        <w:t>per cent) ha</w:t>
      </w:r>
      <w:r w:rsidR="00826C07" w:rsidRPr="00166A40">
        <w:rPr>
          <w:rFonts w:eastAsiaTheme="minorEastAsia"/>
          <w:sz w:val="22"/>
          <w:szCs w:val="22"/>
          <w:lang w:val="en-US"/>
        </w:rPr>
        <w:t>d</w:t>
      </w:r>
      <w:r w:rsidR="00024254" w:rsidRPr="00166A40">
        <w:rPr>
          <w:rFonts w:eastAsiaTheme="minorEastAsia"/>
          <w:sz w:val="22"/>
          <w:szCs w:val="22"/>
          <w:lang w:val="en-US"/>
        </w:rPr>
        <w:t xml:space="preserve"> designated one or more checkpoints, a</w:t>
      </w:r>
      <w:r w:rsidR="00E36F98" w:rsidRPr="00166A40">
        <w:rPr>
          <w:rFonts w:eastAsiaTheme="minorEastAsia"/>
          <w:sz w:val="22"/>
          <w:szCs w:val="22"/>
          <w:lang w:val="en-US"/>
        </w:rPr>
        <w:t>n</w:t>
      </w:r>
      <w:r w:rsidR="00CF1359" w:rsidRPr="00166A40">
        <w:rPr>
          <w:rFonts w:eastAsiaTheme="minorEastAsia"/>
          <w:sz w:val="22"/>
          <w:szCs w:val="22"/>
          <w:lang w:val="en-US"/>
        </w:rPr>
        <w:t xml:space="preserve"> increase </w:t>
      </w:r>
      <w:r w:rsidR="00E36F98" w:rsidRPr="00166A40">
        <w:rPr>
          <w:rFonts w:eastAsiaTheme="minorEastAsia"/>
          <w:sz w:val="22"/>
          <w:szCs w:val="22"/>
          <w:lang w:val="en-US"/>
        </w:rPr>
        <w:t xml:space="preserve">of 14 Parties </w:t>
      </w:r>
      <w:r w:rsidR="00CF1359" w:rsidRPr="00166A40">
        <w:rPr>
          <w:rFonts w:eastAsiaTheme="minorEastAsia"/>
          <w:sz w:val="22"/>
          <w:szCs w:val="22"/>
          <w:lang w:val="en-US"/>
        </w:rPr>
        <w:t>from the reference point</w:t>
      </w:r>
      <w:r w:rsidR="00165343" w:rsidRPr="00166A40">
        <w:rPr>
          <w:rFonts w:eastAsiaTheme="minorEastAsia"/>
          <w:sz w:val="22"/>
          <w:szCs w:val="22"/>
          <w:lang w:val="en-US"/>
        </w:rPr>
        <w:t xml:space="preserve"> of</w:t>
      </w:r>
      <w:r w:rsidR="00F953E2" w:rsidRPr="00166A40">
        <w:rPr>
          <w:rFonts w:eastAsiaTheme="minorEastAsia"/>
          <w:sz w:val="22"/>
          <w:szCs w:val="22"/>
          <w:lang w:val="en-US"/>
        </w:rPr>
        <w:t xml:space="preserve"> 29 Parties</w:t>
      </w:r>
      <w:r w:rsidR="00CF1359" w:rsidRPr="00166A40">
        <w:rPr>
          <w:rFonts w:eastAsiaTheme="minorEastAsia"/>
          <w:sz w:val="22"/>
          <w:szCs w:val="22"/>
          <w:lang w:val="en-US"/>
        </w:rPr>
        <w:t>.</w:t>
      </w:r>
    </w:p>
    <w:p w14:paraId="763A741D" w14:textId="0848379B" w:rsidR="00275A21" w:rsidRPr="00035C0E" w:rsidRDefault="00650EC7" w:rsidP="00035C0E">
      <w:pPr>
        <w:pStyle w:val="ListParagraph"/>
        <w:numPr>
          <w:ilvl w:val="0"/>
          <w:numId w:val="22"/>
        </w:numPr>
        <w:autoSpaceDE w:val="0"/>
        <w:autoSpaceDN w:val="0"/>
        <w:adjustRightInd w:val="0"/>
        <w:spacing w:after="120"/>
        <w:ind w:left="0" w:firstLine="0"/>
        <w:contextualSpacing w:val="0"/>
        <w:jc w:val="both"/>
        <w:rPr>
          <w:sz w:val="22"/>
          <w:szCs w:val="22"/>
        </w:rPr>
      </w:pPr>
      <w:proofErr w:type="gramStart"/>
      <w:r w:rsidRPr="00035C0E">
        <w:rPr>
          <w:rFonts w:eastAsiaTheme="minorEastAsia"/>
          <w:color w:val="000000"/>
          <w:sz w:val="22"/>
          <w:szCs w:val="22"/>
          <w:lang w:val="en-US"/>
        </w:rPr>
        <w:lastRenderedPageBreak/>
        <w:t>With regard to</w:t>
      </w:r>
      <w:proofErr w:type="gramEnd"/>
      <w:r w:rsidRPr="00035C0E">
        <w:rPr>
          <w:rFonts w:eastAsiaTheme="minorEastAsia"/>
          <w:color w:val="000000"/>
          <w:sz w:val="22"/>
          <w:szCs w:val="22"/>
          <w:lang w:val="en-US"/>
        </w:rPr>
        <w:t xml:space="preserve"> making information </w:t>
      </w:r>
      <w:r w:rsidR="00B707AC">
        <w:rPr>
          <w:rFonts w:eastAsiaTheme="minorEastAsia"/>
          <w:color w:val="000000"/>
          <w:sz w:val="22"/>
          <w:szCs w:val="22"/>
          <w:lang w:val="en-US"/>
        </w:rPr>
        <w:t xml:space="preserve">available </w:t>
      </w:r>
      <w:r w:rsidRPr="00035C0E">
        <w:rPr>
          <w:rFonts w:eastAsiaTheme="minorEastAsia"/>
          <w:color w:val="000000"/>
          <w:sz w:val="22"/>
          <w:szCs w:val="22"/>
          <w:lang w:val="en-US"/>
        </w:rPr>
        <w:t>to the ABS Clearing-House,</w:t>
      </w:r>
      <w:r w:rsidR="006C33DD" w:rsidRPr="00035C0E">
        <w:rPr>
          <w:sz w:val="22"/>
          <w:szCs w:val="22"/>
        </w:rPr>
        <w:t xml:space="preserve"> the following table summarizes national records </w:t>
      </w:r>
      <w:r w:rsidR="00731A78" w:rsidRPr="00035C0E">
        <w:rPr>
          <w:sz w:val="22"/>
          <w:szCs w:val="22"/>
        </w:rPr>
        <w:t>published</w:t>
      </w:r>
      <w:r w:rsidR="006C33DD" w:rsidRPr="00035C0E">
        <w:rPr>
          <w:sz w:val="22"/>
          <w:szCs w:val="22"/>
        </w:rPr>
        <w:t xml:space="preserve"> as of 1 </w:t>
      </w:r>
      <w:r w:rsidR="007233EB" w:rsidRPr="00035C0E">
        <w:rPr>
          <w:sz w:val="22"/>
          <w:szCs w:val="22"/>
        </w:rPr>
        <w:t xml:space="preserve">May </w:t>
      </w:r>
      <w:r w:rsidR="006C33DD" w:rsidRPr="00035C0E">
        <w:rPr>
          <w:sz w:val="22"/>
          <w:szCs w:val="22"/>
        </w:rPr>
        <w:t>2022</w:t>
      </w:r>
      <w:r w:rsidR="00024348" w:rsidRPr="00035C0E">
        <w:rPr>
          <w:sz w:val="22"/>
          <w:szCs w:val="22"/>
        </w:rPr>
        <w:t>, with the February 2018 reference point in parenthes</w:t>
      </w:r>
      <w:r w:rsidR="00C91A44">
        <w:rPr>
          <w:sz w:val="22"/>
          <w:szCs w:val="22"/>
        </w:rPr>
        <w:t>e</w:t>
      </w:r>
      <w:r w:rsidR="00024348" w:rsidRPr="00035C0E">
        <w:rPr>
          <w:sz w:val="22"/>
          <w:szCs w:val="22"/>
        </w:rPr>
        <w:t>s</w:t>
      </w:r>
      <w:r w:rsidR="00731A78" w:rsidRPr="00035C0E">
        <w:rPr>
          <w:sz w:val="22"/>
          <w:szCs w:val="22"/>
        </w:rPr>
        <w:t xml:space="preserve"> when available.</w:t>
      </w:r>
    </w:p>
    <w:p w14:paraId="57BC4F38" w14:textId="3BB5DBC5" w:rsidR="00D83D4C" w:rsidRPr="00CD3E2C" w:rsidRDefault="00650EC7" w:rsidP="003C752B">
      <w:pPr>
        <w:keepNext/>
        <w:spacing w:before="240" w:after="120"/>
        <w:ind w:left="806" w:hanging="806"/>
        <w:rPr>
          <w:b/>
          <w:bCs/>
          <w:sz w:val="22"/>
          <w:szCs w:val="22"/>
        </w:rPr>
      </w:pPr>
      <w:r w:rsidRPr="00035C0E">
        <w:rPr>
          <w:b/>
          <w:bCs/>
          <w:sz w:val="22"/>
          <w:szCs w:val="22"/>
        </w:rPr>
        <w:t xml:space="preserve">Table 1. </w:t>
      </w:r>
      <w:r w:rsidRPr="00CD3E2C">
        <w:rPr>
          <w:b/>
          <w:bCs/>
          <w:sz w:val="22"/>
          <w:szCs w:val="22"/>
        </w:rPr>
        <w:t>Number of</w:t>
      </w:r>
      <w:r w:rsidR="007D709E" w:rsidRPr="00CD3E2C">
        <w:rPr>
          <w:b/>
          <w:bCs/>
          <w:sz w:val="22"/>
          <w:szCs w:val="22"/>
        </w:rPr>
        <w:t xml:space="preserve"> selected types of</w:t>
      </w:r>
      <w:r w:rsidRPr="00CD3E2C">
        <w:rPr>
          <w:b/>
          <w:bCs/>
          <w:sz w:val="22"/>
          <w:szCs w:val="22"/>
        </w:rPr>
        <w:t xml:space="preserve"> national records made available </w:t>
      </w:r>
      <w:r w:rsidR="00406EFB" w:rsidRPr="00CD3E2C">
        <w:rPr>
          <w:b/>
          <w:bCs/>
          <w:sz w:val="22"/>
          <w:szCs w:val="22"/>
        </w:rPr>
        <w:t xml:space="preserve">to </w:t>
      </w:r>
      <w:r w:rsidRPr="00CD3E2C">
        <w:rPr>
          <w:b/>
          <w:bCs/>
          <w:sz w:val="22"/>
          <w:szCs w:val="22"/>
        </w:rPr>
        <w:t xml:space="preserve">the ABS Clearing-House </w:t>
      </w:r>
      <w:r w:rsidR="005338B8" w:rsidRPr="00CD3E2C">
        <w:rPr>
          <w:b/>
          <w:bCs/>
          <w:sz w:val="22"/>
          <w:szCs w:val="22"/>
        </w:rPr>
        <w:t>as</w:t>
      </w:r>
      <w:r w:rsidR="00D92870" w:rsidRPr="00CD3E2C">
        <w:rPr>
          <w:b/>
          <w:bCs/>
          <w:sz w:val="22"/>
          <w:szCs w:val="22"/>
        </w:rPr>
        <w:t> </w:t>
      </w:r>
      <w:r w:rsidR="005338B8" w:rsidRPr="00CD3E2C">
        <w:rPr>
          <w:b/>
          <w:bCs/>
          <w:sz w:val="22"/>
          <w:szCs w:val="22"/>
        </w:rPr>
        <w:t xml:space="preserve">of </w:t>
      </w:r>
      <w:r w:rsidR="00D83D4C" w:rsidRPr="00CD3E2C">
        <w:rPr>
          <w:b/>
          <w:bCs/>
          <w:sz w:val="22"/>
          <w:szCs w:val="22"/>
        </w:rPr>
        <w:t>1</w:t>
      </w:r>
      <w:r w:rsidRPr="00CD3E2C">
        <w:rPr>
          <w:b/>
          <w:bCs/>
          <w:sz w:val="22"/>
          <w:szCs w:val="22"/>
        </w:rPr>
        <w:t xml:space="preserve"> </w:t>
      </w:r>
      <w:r w:rsidR="00D26ED4" w:rsidRPr="00CD3E2C">
        <w:rPr>
          <w:b/>
          <w:bCs/>
          <w:sz w:val="22"/>
          <w:szCs w:val="22"/>
        </w:rPr>
        <w:t xml:space="preserve">May </w:t>
      </w:r>
      <w:r w:rsidR="00D83D4C" w:rsidRPr="00CD3E2C">
        <w:rPr>
          <w:b/>
          <w:bCs/>
          <w:sz w:val="22"/>
          <w:szCs w:val="22"/>
        </w:rPr>
        <w:t>2022</w:t>
      </w:r>
      <w:r w:rsidR="00CA1EA0" w:rsidRPr="00CD3E2C">
        <w:rPr>
          <w:b/>
          <w:bCs/>
          <w:sz w:val="22"/>
          <w:szCs w:val="22"/>
        </w:rPr>
        <w:t xml:space="preserve"> (compared to February 2018</w:t>
      </w:r>
      <w:r w:rsidR="002D7ED9" w:rsidRPr="00CD3E2C">
        <w:rPr>
          <w:b/>
          <w:bCs/>
          <w:sz w:val="22"/>
          <w:szCs w:val="22"/>
        </w:rPr>
        <w:t xml:space="preserve"> reference points, in parentheses</w:t>
      </w:r>
      <w:r w:rsidRPr="00CD3E2C">
        <w:rPr>
          <w:b/>
          <w:bCs/>
          <w:sz w:val="22"/>
          <w:szCs w:val="22"/>
        </w:rPr>
        <w:t>)</w:t>
      </w:r>
    </w:p>
    <w:tbl>
      <w:tblPr>
        <w:tblStyle w:val="TableGrid"/>
        <w:tblW w:w="0" w:type="auto"/>
        <w:jc w:val="center"/>
        <w:tblLook w:val="04A0" w:firstRow="1" w:lastRow="0" w:firstColumn="1" w:lastColumn="0" w:noHBand="0" w:noVBand="1"/>
      </w:tblPr>
      <w:tblGrid>
        <w:gridCol w:w="2662"/>
        <w:gridCol w:w="2662"/>
        <w:gridCol w:w="2662"/>
      </w:tblGrid>
      <w:tr w:rsidR="00D83D4C" w:rsidRPr="00035C0E" w14:paraId="43FE7DD3" w14:textId="77777777" w:rsidTr="00406EFB">
        <w:trPr>
          <w:trHeight w:val="145"/>
          <w:jc w:val="center"/>
        </w:trPr>
        <w:tc>
          <w:tcPr>
            <w:tcW w:w="2662" w:type="dxa"/>
            <w:vAlign w:val="center"/>
          </w:tcPr>
          <w:p w14:paraId="4E7CFB90" w14:textId="161273A4" w:rsidR="00D83D4C" w:rsidRPr="00CD3E2C" w:rsidRDefault="00024348" w:rsidP="003C752B">
            <w:pPr>
              <w:autoSpaceDE w:val="0"/>
              <w:autoSpaceDN w:val="0"/>
              <w:adjustRightInd w:val="0"/>
              <w:spacing w:before="60" w:after="60"/>
              <w:rPr>
                <w:i/>
                <w:iCs/>
                <w:sz w:val="22"/>
                <w:szCs w:val="22"/>
              </w:rPr>
            </w:pPr>
            <w:r w:rsidRPr="00CD3E2C">
              <w:rPr>
                <w:i/>
                <w:iCs/>
                <w:sz w:val="22"/>
                <w:szCs w:val="22"/>
              </w:rPr>
              <w:t>Type of information</w:t>
            </w:r>
          </w:p>
        </w:tc>
        <w:tc>
          <w:tcPr>
            <w:tcW w:w="2662" w:type="dxa"/>
            <w:vAlign w:val="center"/>
          </w:tcPr>
          <w:p w14:paraId="2BCB9CEE" w14:textId="3DFA5721" w:rsidR="00D83D4C" w:rsidRPr="00CD3E2C" w:rsidRDefault="00024348" w:rsidP="00ED3DFC">
            <w:pPr>
              <w:autoSpaceDE w:val="0"/>
              <w:autoSpaceDN w:val="0"/>
              <w:adjustRightInd w:val="0"/>
              <w:spacing w:before="60" w:after="60"/>
              <w:jc w:val="center"/>
              <w:rPr>
                <w:i/>
                <w:iCs/>
                <w:sz w:val="22"/>
                <w:szCs w:val="22"/>
              </w:rPr>
            </w:pPr>
            <w:r w:rsidRPr="00CD3E2C">
              <w:rPr>
                <w:i/>
                <w:iCs/>
                <w:sz w:val="22"/>
                <w:szCs w:val="22"/>
              </w:rPr>
              <w:t>Number of records published</w:t>
            </w:r>
          </w:p>
        </w:tc>
        <w:tc>
          <w:tcPr>
            <w:tcW w:w="2662" w:type="dxa"/>
            <w:vAlign w:val="center"/>
          </w:tcPr>
          <w:p w14:paraId="3D50133A" w14:textId="34AF2D18" w:rsidR="00D83D4C" w:rsidRPr="00035C0E" w:rsidRDefault="00024348" w:rsidP="00ED3DFC">
            <w:pPr>
              <w:autoSpaceDE w:val="0"/>
              <w:autoSpaceDN w:val="0"/>
              <w:adjustRightInd w:val="0"/>
              <w:spacing w:before="60" w:after="60"/>
              <w:jc w:val="center"/>
              <w:rPr>
                <w:i/>
                <w:iCs/>
                <w:sz w:val="22"/>
                <w:szCs w:val="22"/>
              </w:rPr>
            </w:pPr>
            <w:r w:rsidRPr="00CD3E2C">
              <w:rPr>
                <w:i/>
                <w:iCs/>
                <w:sz w:val="22"/>
                <w:szCs w:val="22"/>
              </w:rPr>
              <w:t>Number of Parties</w:t>
            </w:r>
            <w:r w:rsidR="00002C16" w:rsidRPr="00CD3E2C">
              <w:rPr>
                <w:i/>
                <w:iCs/>
                <w:sz w:val="22"/>
                <w:szCs w:val="22"/>
              </w:rPr>
              <w:t xml:space="preserve"> to the Protocol</w:t>
            </w:r>
            <w:r w:rsidRPr="00CD3E2C">
              <w:rPr>
                <w:i/>
                <w:iCs/>
                <w:sz w:val="22"/>
                <w:szCs w:val="22"/>
              </w:rPr>
              <w:t xml:space="preserve"> who published </w:t>
            </w:r>
            <w:r w:rsidR="00385413" w:rsidRPr="00CD3E2C">
              <w:rPr>
                <w:i/>
                <w:iCs/>
                <w:sz w:val="22"/>
                <w:szCs w:val="22"/>
              </w:rPr>
              <w:t xml:space="preserve">these </w:t>
            </w:r>
            <w:r w:rsidRPr="00CD3E2C">
              <w:rPr>
                <w:i/>
                <w:iCs/>
                <w:sz w:val="22"/>
                <w:szCs w:val="22"/>
              </w:rPr>
              <w:t>records</w:t>
            </w:r>
          </w:p>
        </w:tc>
      </w:tr>
      <w:tr w:rsidR="00A64E44" w:rsidRPr="00035C0E" w14:paraId="67676243" w14:textId="77777777" w:rsidTr="00406EFB">
        <w:trPr>
          <w:trHeight w:val="145"/>
          <w:jc w:val="center"/>
        </w:trPr>
        <w:tc>
          <w:tcPr>
            <w:tcW w:w="2662" w:type="dxa"/>
            <w:vAlign w:val="center"/>
          </w:tcPr>
          <w:p w14:paraId="4D9E0882" w14:textId="4ABCDBAC" w:rsidR="00A64E44" w:rsidRPr="00166A40" w:rsidRDefault="00A64E44" w:rsidP="003C752B">
            <w:pPr>
              <w:autoSpaceDE w:val="0"/>
              <w:autoSpaceDN w:val="0"/>
              <w:adjustRightInd w:val="0"/>
              <w:spacing w:before="60" w:after="60"/>
              <w:rPr>
                <w:sz w:val="22"/>
                <w:szCs w:val="22"/>
              </w:rPr>
            </w:pPr>
            <w:r w:rsidRPr="00166A40">
              <w:rPr>
                <w:sz w:val="22"/>
                <w:szCs w:val="22"/>
              </w:rPr>
              <w:t>National focal point</w:t>
            </w:r>
          </w:p>
        </w:tc>
        <w:tc>
          <w:tcPr>
            <w:tcW w:w="2662" w:type="dxa"/>
            <w:vAlign w:val="center"/>
          </w:tcPr>
          <w:p w14:paraId="42B95199" w14:textId="5667DAAC" w:rsidR="00A64E44" w:rsidRPr="00035C0E" w:rsidRDefault="00082E13" w:rsidP="00ED3DFC">
            <w:pPr>
              <w:autoSpaceDE w:val="0"/>
              <w:autoSpaceDN w:val="0"/>
              <w:adjustRightInd w:val="0"/>
              <w:spacing w:before="60" w:after="60"/>
              <w:jc w:val="center"/>
              <w:rPr>
                <w:sz w:val="22"/>
                <w:szCs w:val="22"/>
              </w:rPr>
            </w:pPr>
            <w:r w:rsidRPr="00035C0E">
              <w:rPr>
                <w:sz w:val="22"/>
                <w:szCs w:val="22"/>
              </w:rPr>
              <w:t>133</w:t>
            </w:r>
          </w:p>
        </w:tc>
        <w:tc>
          <w:tcPr>
            <w:tcW w:w="2662" w:type="dxa"/>
            <w:vAlign w:val="center"/>
          </w:tcPr>
          <w:p w14:paraId="5A7C2369" w14:textId="693CECB2" w:rsidR="00A64E44" w:rsidRPr="00035C0E" w:rsidRDefault="00082E13" w:rsidP="00ED3DFC">
            <w:pPr>
              <w:autoSpaceDE w:val="0"/>
              <w:autoSpaceDN w:val="0"/>
              <w:adjustRightInd w:val="0"/>
              <w:spacing w:before="60" w:after="60"/>
              <w:jc w:val="center"/>
              <w:rPr>
                <w:sz w:val="22"/>
                <w:szCs w:val="22"/>
              </w:rPr>
            </w:pPr>
            <w:r w:rsidRPr="00035C0E">
              <w:rPr>
                <w:sz w:val="22"/>
                <w:szCs w:val="22"/>
              </w:rPr>
              <w:t xml:space="preserve">133 </w:t>
            </w:r>
            <w:r w:rsidR="00635E20" w:rsidRPr="00035C0E">
              <w:rPr>
                <w:sz w:val="22"/>
                <w:szCs w:val="22"/>
              </w:rPr>
              <w:t>(103)</w:t>
            </w:r>
          </w:p>
        </w:tc>
      </w:tr>
      <w:tr w:rsidR="00D83D4C" w:rsidRPr="00035C0E" w14:paraId="2A69D098" w14:textId="77777777" w:rsidTr="00406EFB">
        <w:trPr>
          <w:trHeight w:val="88"/>
          <w:jc w:val="center"/>
        </w:trPr>
        <w:tc>
          <w:tcPr>
            <w:tcW w:w="2662" w:type="dxa"/>
            <w:vAlign w:val="center"/>
          </w:tcPr>
          <w:p w14:paraId="152DD4C2" w14:textId="4A443DC9" w:rsidR="00D83D4C" w:rsidRPr="00166A40" w:rsidRDefault="00024348" w:rsidP="003C752B">
            <w:pPr>
              <w:autoSpaceDE w:val="0"/>
              <w:autoSpaceDN w:val="0"/>
              <w:adjustRightInd w:val="0"/>
              <w:spacing w:before="60" w:after="60"/>
              <w:rPr>
                <w:sz w:val="22"/>
                <w:szCs w:val="22"/>
              </w:rPr>
            </w:pPr>
            <w:r w:rsidRPr="00166A40">
              <w:rPr>
                <w:sz w:val="22"/>
                <w:szCs w:val="22"/>
              </w:rPr>
              <w:t>Competent national authorit</w:t>
            </w:r>
            <w:r w:rsidR="00CD3E2C" w:rsidRPr="00166A40">
              <w:rPr>
                <w:sz w:val="22"/>
                <w:szCs w:val="22"/>
              </w:rPr>
              <w:t>y</w:t>
            </w:r>
          </w:p>
        </w:tc>
        <w:tc>
          <w:tcPr>
            <w:tcW w:w="2662" w:type="dxa"/>
            <w:vAlign w:val="center"/>
          </w:tcPr>
          <w:p w14:paraId="1A47C66F" w14:textId="099B908F" w:rsidR="00D83D4C" w:rsidRPr="00035C0E" w:rsidRDefault="008A4783" w:rsidP="00ED3DFC">
            <w:pPr>
              <w:autoSpaceDE w:val="0"/>
              <w:autoSpaceDN w:val="0"/>
              <w:adjustRightInd w:val="0"/>
              <w:spacing w:before="60" w:after="60"/>
              <w:jc w:val="center"/>
              <w:rPr>
                <w:sz w:val="22"/>
                <w:szCs w:val="22"/>
              </w:rPr>
            </w:pPr>
            <w:r w:rsidRPr="00035C0E">
              <w:rPr>
                <w:sz w:val="22"/>
                <w:szCs w:val="22"/>
              </w:rPr>
              <w:t>127</w:t>
            </w:r>
          </w:p>
        </w:tc>
        <w:tc>
          <w:tcPr>
            <w:tcW w:w="2662" w:type="dxa"/>
            <w:vAlign w:val="center"/>
          </w:tcPr>
          <w:p w14:paraId="4E944D64" w14:textId="5CA38B58" w:rsidR="00D83D4C" w:rsidRPr="00035C0E" w:rsidRDefault="008A4783" w:rsidP="00ED3DFC">
            <w:pPr>
              <w:autoSpaceDE w:val="0"/>
              <w:autoSpaceDN w:val="0"/>
              <w:adjustRightInd w:val="0"/>
              <w:spacing w:before="60" w:after="60"/>
              <w:jc w:val="center"/>
              <w:rPr>
                <w:sz w:val="22"/>
                <w:szCs w:val="22"/>
              </w:rPr>
            </w:pPr>
            <w:r w:rsidRPr="00035C0E">
              <w:rPr>
                <w:sz w:val="22"/>
                <w:szCs w:val="22"/>
              </w:rPr>
              <w:t xml:space="preserve">70 </w:t>
            </w:r>
            <w:r w:rsidR="00F9017F" w:rsidRPr="00035C0E">
              <w:rPr>
                <w:sz w:val="22"/>
                <w:szCs w:val="22"/>
              </w:rPr>
              <w:t>(45)</w:t>
            </w:r>
          </w:p>
        </w:tc>
      </w:tr>
      <w:tr w:rsidR="00D83D4C" w:rsidRPr="00035C0E" w14:paraId="53E0B9D0" w14:textId="77777777" w:rsidTr="00406EFB">
        <w:trPr>
          <w:trHeight w:val="235"/>
          <w:jc w:val="center"/>
        </w:trPr>
        <w:tc>
          <w:tcPr>
            <w:tcW w:w="2662" w:type="dxa"/>
            <w:vAlign w:val="center"/>
          </w:tcPr>
          <w:p w14:paraId="387413D6" w14:textId="37031BDD" w:rsidR="00D83D4C" w:rsidRPr="00166A40" w:rsidRDefault="00024348" w:rsidP="003C752B">
            <w:pPr>
              <w:autoSpaceDE w:val="0"/>
              <w:autoSpaceDN w:val="0"/>
              <w:adjustRightInd w:val="0"/>
              <w:spacing w:before="60" w:after="60"/>
              <w:rPr>
                <w:sz w:val="22"/>
                <w:szCs w:val="22"/>
              </w:rPr>
            </w:pPr>
            <w:r w:rsidRPr="00166A40">
              <w:rPr>
                <w:sz w:val="22"/>
                <w:szCs w:val="22"/>
              </w:rPr>
              <w:t>Chec</w:t>
            </w:r>
            <w:r w:rsidR="009314E1" w:rsidRPr="00166A40">
              <w:rPr>
                <w:sz w:val="22"/>
                <w:szCs w:val="22"/>
              </w:rPr>
              <w:t>kpoint</w:t>
            </w:r>
          </w:p>
        </w:tc>
        <w:tc>
          <w:tcPr>
            <w:tcW w:w="2662" w:type="dxa"/>
            <w:vAlign w:val="center"/>
          </w:tcPr>
          <w:p w14:paraId="5829D08F" w14:textId="09259EEA" w:rsidR="00D83D4C" w:rsidRPr="00035C0E" w:rsidRDefault="009239FF" w:rsidP="00ED3DFC">
            <w:pPr>
              <w:autoSpaceDE w:val="0"/>
              <w:autoSpaceDN w:val="0"/>
              <w:adjustRightInd w:val="0"/>
              <w:spacing w:before="60" w:after="60"/>
              <w:jc w:val="center"/>
              <w:rPr>
                <w:sz w:val="22"/>
                <w:szCs w:val="22"/>
              </w:rPr>
            </w:pPr>
            <w:r w:rsidRPr="00035C0E">
              <w:rPr>
                <w:sz w:val="22"/>
                <w:szCs w:val="22"/>
              </w:rPr>
              <w:t>76</w:t>
            </w:r>
          </w:p>
        </w:tc>
        <w:tc>
          <w:tcPr>
            <w:tcW w:w="2662" w:type="dxa"/>
            <w:vAlign w:val="center"/>
          </w:tcPr>
          <w:p w14:paraId="5732D34B" w14:textId="1A580B77" w:rsidR="00D83D4C" w:rsidRPr="00035C0E" w:rsidRDefault="009239FF" w:rsidP="00ED3DFC">
            <w:pPr>
              <w:autoSpaceDE w:val="0"/>
              <w:autoSpaceDN w:val="0"/>
              <w:adjustRightInd w:val="0"/>
              <w:spacing w:before="60" w:after="60"/>
              <w:jc w:val="center"/>
              <w:rPr>
                <w:sz w:val="22"/>
                <w:szCs w:val="22"/>
              </w:rPr>
            </w:pPr>
            <w:r w:rsidRPr="00035C0E">
              <w:rPr>
                <w:sz w:val="22"/>
                <w:szCs w:val="22"/>
              </w:rPr>
              <w:t xml:space="preserve">36 </w:t>
            </w:r>
            <w:r w:rsidR="006C4D02" w:rsidRPr="00035C0E">
              <w:rPr>
                <w:sz w:val="22"/>
                <w:szCs w:val="22"/>
              </w:rPr>
              <w:t>(20)</w:t>
            </w:r>
          </w:p>
        </w:tc>
      </w:tr>
      <w:tr w:rsidR="00D83D4C" w:rsidRPr="00035C0E" w14:paraId="6B3A64A0" w14:textId="77777777" w:rsidTr="00406EFB">
        <w:trPr>
          <w:trHeight w:val="148"/>
          <w:jc w:val="center"/>
        </w:trPr>
        <w:tc>
          <w:tcPr>
            <w:tcW w:w="2662" w:type="dxa"/>
            <w:vAlign w:val="center"/>
          </w:tcPr>
          <w:p w14:paraId="6F454B08" w14:textId="0D50D0F1" w:rsidR="00D83D4C" w:rsidRPr="00166A40" w:rsidRDefault="009314E1" w:rsidP="003C752B">
            <w:pPr>
              <w:autoSpaceDE w:val="0"/>
              <w:autoSpaceDN w:val="0"/>
              <w:adjustRightInd w:val="0"/>
              <w:spacing w:before="60" w:after="60"/>
              <w:rPr>
                <w:sz w:val="22"/>
                <w:szCs w:val="22"/>
              </w:rPr>
            </w:pPr>
            <w:r w:rsidRPr="00166A40">
              <w:rPr>
                <w:sz w:val="22"/>
                <w:szCs w:val="22"/>
              </w:rPr>
              <w:t>Legislative, administrative or policy measure on ABS</w:t>
            </w:r>
          </w:p>
        </w:tc>
        <w:tc>
          <w:tcPr>
            <w:tcW w:w="2662" w:type="dxa"/>
            <w:vAlign w:val="center"/>
          </w:tcPr>
          <w:p w14:paraId="505C7661" w14:textId="3EBC8D8D" w:rsidR="00D83D4C" w:rsidRPr="00035C0E" w:rsidRDefault="00082E13" w:rsidP="00ED3DFC">
            <w:pPr>
              <w:autoSpaceDE w:val="0"/>
              <w:autoSpaceDN w:val="0"/>
              <w:adjustRightInd w:val="0"/>
              <w:spacing w:before="60" w:after="60"/>
              <w:jc w:val="center"/>
              <w:rPr>
                <w:sz w:val="22"/>
                <w:szCs w:val="22"/>
              </w:rPr>
            </w:pPr>
            <w:r w:rsidRPr="00035C0E">
              <w:rPr>
                <w:sz w:val="22"/>
                <w:szCs w:val="22"/>
              </w:rPr>
              <w:t>259</w:t>
            </w:r>
          </w:p>
        </w:tc>
        <w:tc>
          <w:tcPr>
            <w:tcW w:w="2662" w:type="dxa"/>
            <w:vAlign w:val="center"/>
          </w:tcPr>
          <w:p w14:paraId="0636467A" w14:textId="3150B9F4" w:rsidR="00D83D4C" w:rsidRPr="00035C0E" w:rsidRDefault="00E23942" w:rsidP="00ED3DFC">
            <w:pPr>
              <w:autoSpaceDE w:val="0"/>
              <w:autoSpaceDN w:val="0"/>
              <w:adjustRightInd w:val="0"/>
              <w:spacing w:before="60" w:after="60"/>
              <w:jc w:val="center"/>
              <w:rPr>
                <w:sz w:val="22"/>
                <w:szCs w:val="22"/>
              </w:rPr>
            </w:pPr>
            <w:r w:rsidRPr="00035C0E">
              <w:rPr>
                <w:sz w:val="22"/>
                <w:szCs w:val="22"/>
              </w:rPr>
              <w:t xml:space="preserve">63 </w:t>
            </w:r>
            <w:r w:rsidR="00D90A12" w:rsidRPr="00035C0E">
              <w:rPr>
                <w:sz w:val="22"/>
                <w:szCs w:val="22"/>
              </w:rPr>
              <w:t>(45)</w:t>
            </w:r>
          </w:p>
        </w:tc>
      </w:tr>
      <w:tr w:rsidR="00D83D4C" w:rsidRPr="00035C0E" w14:paraId="10021FAE" w14:textId="77777777" w:rsidTr="00406EFB">
        <w:trPr>
          <w:trHeight w:val="266"/>
          <w:jc w:val="center"/>
        </w:trPr>
        <w:tc>
          <w:tcPr>
            <w:tcW w:w="2662" w:type="dxa"/>
            <w:vAlign w:val="center"/>
          </w:tcPr>
          <w:p w14:paraId="3A3331B5" w14:textId="409A9ED5" w:rsidR="00D83D4C" w:rsidRPr="00166A40" w:rsidRDefault="009314E1" w:rsidP="003C752B">
            <w:pPr>
              <w:autoSpaceDE w:val="0"/>
              <w:autoSpaceDN w:val="0"/>
              <w:adjustRightInd w:val="0"/>
              <w:spacing w:before="60" w:after="60"/>
              <w:rPr>
                <w:sz w:val="22"/>
                <w:szCs w:val="22"/>
              </w:rPr>
            </w:pPr>
            <w:r w:rsidRPr="00166A40">
              <w:rPr>
                <w:sz w:val="22"/>
                <w:szCs w:val="22"/>
              </w:rPr>
              <w:t xml:space="preserve">Permit or </w:t>
            </w:r>
            <w:r w:rsidR="00B802A9" w:rsidRPr="00166A40">
              <w:rPr>
                <w:sz w:val="22"/>
                <w:szCs w:val="22"/>
              </w:rPr>
              <w:t xml:space="preserve">its </w:t>
            </w:r>
            <w:r w:rsidRPr="00166A40">
              <w:rPr>
                <w:sz w:val="22"/>
                <w:szCs w:val="22"/>
              </w:rPr>
              <w:t>equivalent</w:t>
            </w:r>
            <w:r w:rsidR="00B802A9" w:rsidRPr="00166A40">
              <w:rPr>
                <w:sz w:val="22"/>
                <w:szCs w:val="22"/>
              </w:rPr>
              <w:t xml:space="preserve"> </w:t>
            </w:r>
            <w:r w:rsidRPr="00166A40">
              <w:rPr>
                <w:sz w:val="22"/>
                <w:szCs w:val="22"/>
              </w:rPr>
              <w:t>constituting</w:t>
            </w:r>
            <w:r w:rsidR="00B802A9" w:rsidRPr="00166A40">
              <w:rPr>
                <w:sz w:val="22"/>
                <w:szCs w:val="22"/>
              </w:rPr>
              <w:t xml:space="preserve"> an</w:t>
            </w:r>
            <w:r w:rsidRPr="00166A40">
              <w:rPr>
                <w:sz w:val="22"/>
                <w:szCs w:val="22"/>
              </w:rPr>
              <w:t xml:space="preserve"> internationally recognized certificate of compliance</w:t>
            </w:r>
          </w:p>
        </w:tc>
        <w:tc>
          <w:tcPr>
            <w:tcW w:w="2662" w:type="dxa"/>
            <w:vAlign w:val="center"/>
          </w:tcPr>
          <w:p w14:paraId="5906AFAA" w14:textId="0D6E888F" w:rsidR="00D83D4C" w:rsidRPr="00035C0E" w:rsidRDefault="00F072C5" w:rsidP="00ED3DFC">
            <w:pPr>
              <w:autoSpaceDE w:val="0"/>
              <w:autoSpaceDN w:val="0"/>
              <w:adjustRightInd w:val="0"/>
              <w:spacing w:before="60" w:after="60"/>
              <w:jc w:val="center"/>
              <w:rPr>
                <w:sz w:val="22"/>
                <w:szCs w:val="22"/>
              </w:rPr>
            </w:pPr>
            <w:r w:rsidRPr="00F768BB">
              <w:rPr>
                <w:sz w:val="22"/>
                <w:szCs w:val="22"/>
              </w:rPr>
              <w:t>3</w:t>
            </w:r>
            <w:r w:rsidR="00F768BB" w:rsidRPr="003C752B">
              <w:rPr>
                <w:sz w:val="22"/>
                <w:szCs w:val="22"/>
              </w:rPr>
              <w:t xml:space="preserve"> </w:t>
            </w:r>
            <w:r w:rsidRPr="00F768BB">
              <w:rPr>
                <w:sz w:val="22"/>
                <w:szCs w:val="22"/>
              </w:rPr>
              <w:t>795</w:t>
            </w:r>
            <w:r w:rsidRPr="00035C0E">
              <w:rPr>
                <w:sz w:val="22"/>
                <w:szCs w:val="22"/>
              </w:rPr>
              <w:t xml:space="preserve"> </w:t>
            </w:r>
            <w:r w:rsidR="00F9017F" w:rsidRPr="00035C0E">
              <w:rPr>
                <w:sz w:val="22"/>
                <w:szCs w:val="22"/>
              </w:rPr>
              <w:t>(146)</w:t>
            </w:r>
          </w:p>
        </w:tc>
        <w:tc>
          <w:tcPr>
            <w:tcW w:w="2662" w:type="dxa"/>
            <w:vAlign w:val="center"/>
          </w:tcPr>
          <w:p w14:paraId="708DEE76" w14:textId="48EC4AA0" w:rsidR="00D83D4C" w:rsidRPr="00035C0E" w:rsidRDefault="004933AD" w:rsidP="00ED3DFC">
            <w:pPr>
              <w:autoSpaceDE w:val="0"/>
              <w:autoSpaceDN w:val="0"/>
              <w:adjustRightInd w:val="0"/>
              <w:spacing w:before="60" w:after="60"/>
              <w:jc w:val="center"/>
              <w:rPr>
                <w:sz w:val="22"/>
                <w:szCs w:val="22"/>
              </w:rPr>
            </w:pPr>
            <w:r w:rsidRPr="00035C0E">
              <w:rPr>
                <w:sz w:val="22"/>
                <w:szCs w:val="22"/>
              </w:rPr>
              <w:t xml:space="preserve">25 </w:t>
            </w:r>
            <w:r w:rsidR="00F9017F" w:rsidRPr="00035C0E">
              <w:rPr>
                <w:sz w:val="22"/>
                <w:szCs w:val="22"/>
              </w:rPr>
              <w:t>(12)</w:t>
            </w:r>
          </w:p>
        </w:tc>
      </w:tr>
      <w:tr w:rsidR="00B00A35" w:rsidRPr="00035C0E" w14:paraId="21ADF419" w14:textId="77777777" w:rsidTr="00406EFB">
        <w:trPr>
          <w:trHeight w:val="266"/>
          <w:jc w:val="center"/>
        </w:trPr>
        <w:tc>
          <w:tcPr>
            <w:tcW w:w="2662" w:type="dxa"/>
            <w:vAlign w:val="center"/>
          </w:tcPr>
          <w:p w14:paraId="1E4C0344" w14:textId="706C775A" w:rsidR="00B00A35" w:rsidRPr="00166A40" w:rsidRDefault="00B00A35" w:rsidP="003C752B">
            <w:pPr>
              <w:autoSpaceDE w:val="0"/>
              <w:autoSpaceDN w:val="0"/>
              <w:adjustRightInd w:val="0"/>
              <w:spacing w:before="60" w:after="60"/>
              <w:rPr>
                <w:sz w:val="22"/>
                <w:szCs w:val="22"/>
                <w:lang w:val="fr-CA"/>
              </w:rPr>
            </w:pPr>
            <w:r w:rsidRPr="00166A40">
              <w:rPr>
                <w:sz w:val="22"/>
                <w:szCs w:val="22"/>
              </w:rPr>
              <w:t xml:space="preserve">Checkpoint </w:t>
            </w:r>
            <w:proofErr w:type="spellStart"/>
            <w:r w:rsidRPr="00166A40">
              <w:rPr>
                <w:sz w:val="22"/>
                <w:szCs w:val="22"/>
              </w:rPr>
              <w:t>communiqu</w:t>
            </w:r>
            <w:proofErr w:type="spellEnd"/>
            <w:r w:rsidRPr="00166A40">
              <w:rPr>
                <w:sz w:val="22"/>
                <w:szCs w:val="22"/>
                <w:lang w:val="fr-CA"/>
              </w:rPr>
              <w:t>é</w:t>
            </w:r>
          </w:p>
        </w:tc>
        <w:tc>
          <w:tcPr>
            <w:tcW w:w="2662" w:type="dxa"/>
            <w:vAlign w:val="center"/>
          </w:tcPr>
          <w:p w14:paraId="65261268" w14:textId="64AAAA0E" w:rsidR="00B00A35" w:rsidRPr="00035C0E" w:rsidRDefault="00D75CF6" w:rsidP="00ED3DFC">
            <w:pPr>
              <w:autoSpaceDE w:val="0"/>
              <w:autoSpaceDN w:val="0"/>
              <w:adjustRightInd w:val="0"/>
              <w:spacing w:before="60" w:after="60"/>
              <w:jc w:val="center"/>
              <w:rPr>
                <w:sz w:val="22"/>
                <w:szCs w:val="22"/>
              </w:rPr>
            </w:pPr>
            <w:r w:rsidRPr="00035C0E">
              <w:rPr>
                <w:sz w:val="22"/>
                <w:szCs w:val="22"/>
              </w:rPr>
              <w:t>65</w:t>
            </w:r>
            <w:r w:rsidR="006772E0" w:rsidRPr="00035C0E">
              <w:rPr>
                <w:sz w:val="22"/>
                <w:szCs w:val="22"/>
              </w:rPr>
              <w:t xml:space="preserve"> (0)</w:t>
            </w:r>
          </w:p>
        </w:tc>
        <w:tc>
          <w:tcPr>
            <w:tcW w:w="2662" w:type="dxa"/>
            <w:vAlign w:val="center"/>
          </w:tcPr>
          <w:p w14:paraId="009CFD4C" w14:textId="024AC989" w:rsidR="00B00A35" w:rsidRPr="00035C0E" w:rsidRDefault="001439B5" w:rsidP="00ED3DFC">
            <w:pPr>
              <w:autoSpaceDE w:val="0"/>
              <w:autoSpaceDN w:val="0"/>
              <w:adjustRightInd w:val="0"/>
              <w:spacing w:before="60" w:after="60"/>
              <w:jc w:val="center"/>
              <w:rPr>
                <w:sz w:val="22"/>
                <w:szCs w:val="22"/>
              </w:rPr>
            </w:pPr>
            <w:r w:rsidRPr="00035C0E">
              <w:rPr>
                <w:sz w:val="22"/>
                <w:szCs w:val="22"/>
              </w:rPr>
              <w:t>7</w:t>
            </w:r>
            <w:r w:rsidR="00565610" w:rsidRPr="00035C0E">
              <w:rPr>
                <w:sz w:val="22"/>
                <w:szCs w:val="22"/>
              </w:rPr>
              <w:t xml:space="preserve"> (0)</w:t>
            </w:r>
          </w:p>
        </w:tc>
      </w:tr>
    </w:tbl>
    <w:p w14:paraId="6A15F03F" w14:textId="57B2F529" w:rsidR="00405FA7" w:rsidRPr="00035C0E" w:rsidRDefault="00405FA7" w:rsidP="003C752B">
      <w:pPr>
        <w:pStyle w:val="ListParagraph"/>
        <w:numPr>
          <w:ilvl w:val="0"/>
          <w:numId w:val="22"/>
        </w:numPr>
        <w:autoSpaceDE w:val="0"/>
        <w:autoSpaceDN w:val="0"/>
        <w:adjustRightInd w:val="0"/>
        <w:spacing w:before="240" w:after="120"/>
        <w:ind w:left="0" w:firstLine="0"/>
        <w:contextualSpacing w:val="0"/>
        <w:jc w:val="both"/>
        <w:rPr>
          <w:rFonts w:eastAsiaTheme="minorEastAsia"/>
          <w:color w:val="000000"/>
          <w:sz w:val="22"/>
          <w:szCs w:val="22"/>
          <w:lang w:val="en-US"/>
        </w:rPr>
      </w:pPr>
      <w:r w:rsidRPr="00035C0E">
        <w:rPr>
          <w:rFonts w:eastAsiaTheme="minorEastAsia"/>
          <w:color w:val="000000"/>
          <w:sz w:val="22"/>
          <w:szCs w:val="22"/>
          <w:lang w:val="en-US"/>
        </w:rPr>
        <w:t xml:space="preserve">The above </w:t>
      </w:r>
      <w:r w:rsidR="006E09A1" w:rsidRPr="00035C0E">
        <w:rPr>
          <w:rFonts w:eastAsiaTheme="minorEastAsia"/>
          <w:color w:val="000000"/>
          <w:sz w:val="22"/>
          <w:szCs w:val="22"/>
          <w:lang w:val="en-US"/>
        </w:rPr>
        <w:t xml:space="preserve">table shows </w:t>
      </w:r>
      <w:r w:rsidR="005C2320" w:rsidRPr="00035C0E">
        <w:rPr>
          <w:rFonts w:eastAsiaTheme="minorEastAsia"/>
          <w:color w:val="000000"/>
          <w:sz w:val="22"/>
          <w:szCs w:val="22"/>
          <w:lang w:val="en-US"/>
        </w:rPr>
        <w:t>a</w:t>
      </w:r>
      <w:r w:rsidR="006E09A1" w:rsidRPr="00035C0E">
        <w:rPr>
          <w:rFonts w:eastAsiaTheme="minorEastAsia"/>
          <w:color w:val="000000"/>
          <w:sz w:val="22"/>
          <w:szCs w:val="22"/>
          <w:lang w:val="en-US"/>
        </w:rPr>
        <w:t xml:space="preserve"> particular</w:t>
      </w:r>
      <w:r w:rsidR="005C2320" w:rsidRPr="00035C0E">
        <w:rPr>
          <w:rFonts w:eastAsiaTheme="minorEastAsia"/>
          <w:color w:val="000000"/>
          <w:sz w:val="22"/>
          <w:szCs w:val="22"/>
          <w:lang w:val="en-US"/>
        </w:rPr>
        <w:t>ly</w:t>
      </w:r>
      <w:r w:rsidR="006E09A1" w:rsidRPr="00035C0E">
        <w:rPr>
          <w:rFonts w:eastAsiaTheme="minorEastAsia"/>
          <w:color w:val="000000"/>
          <w:sz w:val="22"/>
          <w:szCs w:val="22"/>
          <w:lang w:val="en-US"/>
        </w:rPr>
        <w:t xml:space="preserve"> substantial increase in the total number of international</w:t>
      </w:r>
      <w:r w:rsidR="00646489">
        <w:rPr>
          <w:rFonts w:eastAsiaTheme="minorEastAsia"/>
          <w:color w:val="000000"/>
          <w:sz w:val="22"/>
          <w:szCs w:val="22"/>
          <w:lang w:val="en-US"/>
        </w:rPr>
        <w:t>ly</w:t>
      </w:r>
      <w:r w:rsidR="006E09A1" w:rsidRPr="00035C0E">
        <w:rPr>
          <w:rFonts w:eastAsiaTheme="minorEastAsia"/>
          <w:color w:val="000000"/>
          <w:sz w:val="22"/>
          <w:szCs w:val="22"/>
          <w:lang w:val="en-US"/>
        </w:rPr>
        <w:t xml:space="preserve"> recognized certificates of compliance</w:t>
      </w:r>
      <w:r w:rsidR="008C2FCB" w:rsidRPr="00035C0E">
        <w:rPr>
          <w:rStyle w:val="FootnoteReference"/>
          <w:rFonts w:eastAsiaTheme="minorEastAsia"/>
          <w:color w:val="000000"/>
          <w:sz w:val="22"/>
          <w:szCs w:val="22"/>
          <w:lang w:val="en-US"/>
        </w:rPr>
        <w:footnoteReference w:id="10"/>
      </w:r>
      <w:r w:rsidR="00C74398" w:rsidRPr="00035C0E">
        <w:rPr>
          <w:rFonts w:eastAsiaTheme="minorEastAsia"/>
          <w:color w:val="000000"/>
          <w:sz w:val="22"/>
          <w:szCs w:val="22"/>
          <w:lang w:val="en-US"/>
        </w:rPr>
        <w:t xml:space="preserve"> and </w:t>
      </w:r>
      <w:r w:rsidR="006E09A1" w:rsidRPr="00035C0E">
        <w:rPr>
          <w:rFonts w:eastAsiaTheme="minorEastAsia"/>
          <w:color w:val="000000"/>
          <w:sz w:val="22"/>
          <w:szCs w:val="22"/>
          <w:lang w:val="en-US"/>
        </w:rPr>
        <w:t>a two</w:t>
      </w:r>
      <w:r w:rsidR="008C2FCB" w:rsidRPr="00035C0E">
        <w:rPr>
          <w:rFonts w:eastAsiaTheme="minorEastAsia"/>
          <w:color w:val="000000"/>
          <w:sz w:val="22"/>
          <w:szCs w:val="22"/>
          <w:lang w:val="en-US"/>
        </w:rPr>
        <w:t>fold increase in the</w:t>
      </w:r>
      <w:r w:rsidR="005C2320" w:rsidRPr="00035C0E">
        <w:rPr>
          <w:rFonts w:eastAsiaTheme="minorEastAsia"/>
          <w:color w:val="000000"/>
          <w:sz w:val="22"/>
          <w:szCs w:val="22"/>
          <w:lang w:val="en-US"/>
        </w:rPr>
        <w:t xml:space="preserve"> overall</w:t>
      </w:r>
      <w:r w:rsidR="008C2FCB" w:rsidRPr="00035C0E">
        <w:rPr>
          <w:rFonts w:eastAsiaTheme="minorEastAsia"/>
          <w:color w:val="000000"/>
          <w:sz w:val="22"/>
          <w:szCs w:val="22"/>
          <w:lang w:val="en-US"/>
        </w:rPr>
        <w:t xml:space="preserve"> number of Parties who published permits or their equivalent</w:t>
      </w:r>
      <w:r w:rsidR="00325C7A" w:rsidRPr="00035C0E">
        <w:rPr>
          <w:rFonts w:eastAsiaTheme="minorEastAsia"/>
          <w:color w:val="000000"/>
          <w:sz w:val="22"/>
          <w:szCs w:val="22"/>
          <w:lang w:val="en-US"/>
        </w:rPr>
        <w:t xml:space="preserve"> since the reference point</w:t>
      </w:r>
      <w:r w:rsidR="00C74398" w:rsidRPr="00035C0E">
        <w:rPr>
          <w:rFonts w:eastAsiaTheme="minorEastAsia"/>
          <w:color w:val="000000"/>
          <w:sz w:val="22"/>
          <w:szCs w:val="22"/>
          <w:lang w:val="en-US"/>
        </w:rPr>
        <w:t xml:space="preserve">. </w:t>
      </w:r>
      <w:r w:rsidR="00481E9B" w:rsidRPr="00035C0E">
        <w:rPr>
          <w:rFonts w:eastAsiaTheme="minorEastAsia"/>
          <w:color w:val="000000"/>
          <w:sz w:val="22"/>
          <w:szCs w:val="22"/>
          <w:lang w:val="en-US"/>
        </w:rPr>
        <w:t>Furthermore, the first checkpoint communiqués were issued, signaling that the</w:t>
      </w:r>
      <w:r w:rsidR="008627B6" w:rsidRPr="00035C0E">
        <w:rPr>
          <w:rFonts w:eastAsiaTheme="minorEastAsia"/>
          <w:color w:val="000000"/>
          <w:sz w:val="22"/>
          <w:szCs w:val="22"/>
          <w:lang w:val="en-US"/>
        </w:rPr>
        <w:t xml:space="preserve"> </w:t>
      </w:r>
      <w:r w:rsidR="00481E9B" w:rsidRPr="00035C0E">
        <w:rPr>
          <w:rFonts w:eastAsiaTheme="minorEastAsia"/>
          <w:color w:val="000000"/>
          <w:sz w:val="22"/>
          <w:szCs w:val="22"/>
          <w:lang w:val="en-US"/>
        </w:rPr>
        <w:t>system set i</w:t>
      </w:r>
      <w:r w:rsidR="006758B6" w:rsidRPr="00035C0E">
        <w:rPr>
          <w:rFonts w:eastAsiaTheme="minorEastAsia"/>
          <w:color w:val="000000"/>
          <w:sz w:val="22"/>
          <w:szCs w:val="22"/>
          <w:lang w:val="en-US"/>
        </w:rPr>
        <w:t>n</w:t>
      </w:r>
      <w:r w:rsidR="00481E9B" w:rsidRPr="00035C0E">
        <w:rPr>
          <w:rFonts w:eastAsiaTheme="minorEastAsia"/>
          <w:color w:val="000000"/>
          <w:sz w:val="22"/>
          <w:szCs w:val="22"/>
          <w:lang w:val="en-US"/>
        </w:rPr>
        <w:t xml:space="preserve"> place by the Nagoya Protocol to monitor the utilization of genetic resources an</w:t>
      </w:r>
      <w:r w:rsidR="008627B6" w:rsidRPr="00035C0E">
        <w:rPr>
          <w:rFonts w:eastAsiaTheme="minorEastAsia"/>
          <w:color w:val="000000"/>
          <w:sz w:val="22"/>
          <w:szCs w:val="22"/>
          <w:lang w:val="en-US"/>
        </w:rPr>
        <w:t>d associated</w:t>
      </w:r>
      <w:r w:rsidR="00481E9B" w:rsidRPr="00035C0E">
        <w:rPr>
          <w:rFonts w:eastAsiaTheme="minorEastAsia"/>
          <w:color w:val="000000"/>
          <w:sz w:val="22"/>
          <w:szCs w:val="22"/>
          <w:lang w:val="en-US"/>
        </w:rPr>
        <w:t xml:space="preserve"> traditional knowledge </w:t>
      </w:r>
      <w:r w:rsidR="008627B6" w:rsidRPr="00035C0E">
        <w:rPr>
          <w:rFonts w:eastAsiaTheme="minorEastAsia"/>
          <w:color w:val="000000"/>
          <w:sz w:val="22"/>
          <w:szCs w:val="22"/>
          <w:lang w:val="en-US"/>
        </w:rPr>
        <w:t xml:space="preserve">is </w:t>
      </w:r>
      <w:r w:rsidR="00F226A5" w:rsidRPr="00035C0E">
        <w:rPr>
          <w:rFonts w:eastAsiaTheme="minorEastAsia"/>
          <w:color w:val="000000"/>
          <w:sz w:val="22"/>
          <w:szCs w:val="22"/>
          <w:lang w:val="en-US"/>
        </w:rPr>
        <w:t>operational.</w:t>
      </w:r>
    </w:p>
    <w:p w14:paraId="7EEEC2AC" w14:textId="59E5A717" w:rsidR="00804E5E" w:rsidRPr="00035C0E" w:rsidRDefault="0D5A0465" w:rsidP="00035C0E">
      <w:pPr>
        <w:pStyle w:val="ListParagraph"/>
        <w:numPr>
          <w:ilvl w:val="0"/>
          <w:numId w:val="22"/>
        </w:numPr>
        <w:autoSpaceDE w:val="0"/>
        <w:autoSpaceDN w:val="0"/>
        <w:adjustRightInd w:val="0"/>
        <w:spacing w:after="120"/>
        <w:ind w:left="0" w:firstLine="0"/>
        <w:contextualSpacing w:val="0"/>
        <w:jc w:val="both"/>
        <w:rPr>
          <w:rFonts w:eastAsiaTheme="minorEastAsia"/>
          <w:color w:val="000000" w:themeColor="text1"/>
          <w:sz w:val="22"/>
          <w:szCs w:val="22"/>
          <w:lang w:val="en-US"/>
        </w:rPr>
      </w:pPr>
      <w:r w:rsidRPr="00035C0E">
        <w:rPr>
          <w:rFonts w:eastAsiaTheme="minorEastAsia"/>
          <w:color w:val="000000" w:themeColor="text1"/>
          <w:sz w:val="22"/>
          <w:szCs w:val="22"/>
          <w:lang w:val="en-US"/>
        </w:rPr>
        <w:t xml:space="preserve">More information </w:t>
      </w:r>
      <w:r w:rsidRPr="001C3752">
        <w:rPr>
          <w:rFonts w:eastAsiaTheme="minorEastAsia"/>
          <w:color w:val="000000" w:themeColor="text1"/>
          <w:sz w:val="22"/>
          <w:szCs w:val="22"/>
          <w:lang w:val="en-US"/>
        </w:rPr>
        <w:t xml:space="preserve">on </w:t>
      </w:r>
      <w:r w:rsidR="7AEB0E5A" w:rsidRPr="001C3752">
        <w:rPr>
          <w:color w:val="000000" w:themeColor="text1"/>
          <w:sz w:val="22"/>
          <w:szCs w:val="22"/>
        </w:rPr>
        <w:t xml:space="preserve">progress made </w:t>
      </w:r>
      <w:r w:rsidR="00DB62C6" w:rsidRPr="001C3752">
        <w:rPr>
          <w:color w:val="000000" w:themeColor="text1"/>
          <w:sz w:val="22"/>
          <w:szCs w:val="22"/>
        </w:rPr>
        <w:t>in the use and operation of</w:t>
      </w:r>
      <w:r w:rsidR="33D769EC" w:rsidRPr="001C3752">
        <w:rPr>
          <w:rFonts w:eastAsiaTheme="minorEastAsia"/>
          <w:color w:val="000000" w:themeColor="text1"/>
          <w:sz w:val="22"/>
          <w:szCs w:val="22"/>
          <w:lang w:val="en-US"/>
        </w:rPr>
        <w:t xml:space="preserve"> the </w:t>
      </w:r>
      <w:r w:rsidR="28435A50" w:rsidRPr="001C3752">
        <w:rPr>
          <w:rFonts w:eastAsiaTheme="minorEastAsia"/>
          <w:color w:val="000000" w:themeColor="text1"/>
          <w:sz w:val="22"/>
          <w:szCs w:val="22"/>
          <w:lang w:val="en-US"/>
        </w:rPr>
        <w:t>ABS Clearing-House</w:t>
      </w:r>
      <w:r w:rsidR="33D769EC" w:rsidRPr="001C3752">
        <w:rPr>
          <w:rFonts w:eastAsiaTheme="minorEastAsia"/>
          <w:color w:val="000000" w:themeColor="text1"/>
          <w:sz w:val="22"/>
          <w:szCs w:val="22"/>
          <w:lang w:val="en-US"/>
        </w:rPr>
        <w:t xml:space="preserve"> </w:t>
      </w:r>
      <w:r w:rsidR="28435A50" w:rsidRPr="001C3752">
        <w:rPr>
          <w:rFonts w:eastAsiaTheme="minorEastAsia"/>
          <w:color w:val="000000" w:themeColor="text1"/>
          <w:sz w:val="22"/>
          <w:szCs w:val="22"/>
          <w:lang w:val="en-US"/>
        </w:rPr>
        <w:t>can be found in docu</w:t>
      </w:r>
      <w:r w:rsidR="33D769EC" w:rsidRPr="001C3752">
        <w:rPr>
          <w:rFonts w:eastAsiaTheme="minorEastAsia"/>
          <w:color w:val="000000" w:themeColor="text1"/>
          <w:sz w:val="22"/>
          <w:szCs w:val="22"/>
          <w:lang w:val="en-US"/>
        </w:rPr>
        <w:t xml:space="preserve">ment </w:t>
      </w:r>
      <w:r w:rsidR="009C0B49" w:rsidRPr="001C3752">
        <w:rPr>
          <w:rFonts w:eastAsiaTheme="minorEastAsia"/>
          <w:color w:val="000000" w:themeColor="text1"/>
          <w:sz w:val="22"/>
          <w:szCs w:val="22"/>
          <w:lang w:val="en-US"/>
        </w:rPr>
        <w:t>CBD/NP/MOP/4/6</w:t>
      </w:r>
      <w:r w:rsidR="00787E3C" w:rsidRPr="001C3752">
        <w:rPr>
          <w:rFonts w:eastAsiaTheme="minorEastAsia"/>
          <w:color w:val="000000" w:themeColor="text1"/>
          <w:sz w:val="22"/>
          <w:szCs w:val="22"/>
          <w:lang w:val="en-US"/>
        </w:rPr>
        <w:t>.</w:t>
      </w:r>
    </w:p>
    <w:p w14:paraId="7F2E5E70" w14:textId="49541E0F" w:rsidR="00827FB5" w:rsidRPr="003C752B" w:rsidRDefault="006A62B9" w:rsidP="003C752B">
      <w:pPr>
        <w:pStyle w:val="Heading1"/>
        <w:ind w:left="1440" w:hanging="720"/>
        <w:jc w:val="left"/>
        <w:rPr>
          <w:rFonts w:ascii="Times New Roman Bold" w:hAnsi="Times New Roman Bold"/>
          <w:sz w:val="22"/>
          <w:szCs w:val="22"/>
        </w:rPr>
      </w:pPr>
      <w:r w:rsidRPr="003C752B">
        <w:rPr>
          <w:rFonts w:ascii="Times New Roman Bold" w:hAnsi="Times New Roman Bold"/>
          <w:sz w:val="22"/>
          <w:szCs w:val="22"/>
        </w:rPr>
        <w:t>Opportunities to enhance the implementation of the Nagoya Protocol in the context of the post-2020 global biodiversity framework</w:t>
      </w:r>
      <w:r w:rsidR="00B2536B" w:rsidRPr="003C752B">
        <w:rPr>
          <w:rFonts w:ascii="Times New Roman Bold" w:hAnsi="Times New Roman Bold"/>
          <w:sz w:val="22"/>
          <w:szCs w:val="22"/>
        </w:rPr>
        <w:t xml:space="preserve"> </w:t>
      </w:r>
    </w:p>
    <w:p w14:paraId="7D4FF081" w14:textId="07849712" w:rsidR="00561B6D" w:rsidRPr="006243E8" w:rsidRDefault="00561B6D" w:rsidP="006243E8">
      <w:pPr>
        <w:pStyle w:val="ListParagraph"/>
        <w:numPr>
          <w:ilvl w:val="0"/>
          <w:numId w:val="22"/>
        </w:numPr>
        <w:autoSpaceDE w:val="0"/>
        <w:autoSpaceDN w:val="0"/>
        <w:adjustRightInd w:val="0"/>
        <w:spacing w:after="120"/>
        <w:ind w:left="0" w:firstLine="0"/>
        <w:contextualSpacing w:val="0"/>
        <w:jc w:val="both"/>
        <w:rPr>
          <w:kern w:val="22"/>
          <w:sz w:val="22"/>
          <w:szCs w:val="22"/>
        </w:rPr>
      </w:pPr>
      <w:r w:rsidRPr="006243E8">
        <w:rPr>
          <w:sz w:val="22"/>
          <w:szCs w:val="22"/>
        </w:rPr>
        <w:t>The preparatory process for the post-2020 global biodiversity framework has highlighted the importance of reflecting the three objectives of the Convention</w:t>
      </w:r>
      <w:r w:rsidR="001E2E77" w:rsidRPr="006243E8">
        <w:rPr>
          <w:sz w:val="22"/>
          <w:szCs w:val="22"/>
        </w:rPr>
        <w:t>, and therefore the objective of the Nagoya Protocol,</w:t>
      </w:r>
      <w:r w:rsidRPr="006243E8">
        <w:rPr>
          <w:sz w:val="22"/>
          <w:szCs w:val="22"/>
        </w:rPr>
        <w:t xml:space="preserve"> in a balanced way in the framework</w:t>
      </w:r>
      <w:r w:rsidR="00630A89">
        <w:rPr>
          <w:sz w:val="22"/>
          <w:szCs w:val="22"/>
          <w:lang w:val="en-US"/>
        </w:rPr>
        <w:t>.</w:t>
      </w:r>
      <w:r w:rsidRPr="006243E8">
        <w:rPr>
          <w:rStyle w:val="FootnoteReference"/>
          <w:sz w:val="22"/>
          <w:szCs w:val="22"/>
        </w:rPr>
        <w:footnoteReference w:id="11"/>
      </w:r>
      <w:r w:rsidRPr="006243E8">
        <w:rPr>
          <w:sz w:val="22"/>
          <w:szCs w:val="22"/>
        </w:rPr>
        <w:t xml:space="preserve"> Participants </w:t>
      </w:r>
      <w:r w:rsidR="008F5E52">
        <w:rPr>
          <w:sz w:val="22"/>
          <w:szCs w:val="22"/>
        </w:rPr>
        <w:t>in</w:t>
      </w:r>
      <w:r w:rsidR="008F5E52" w:rsidRPr="006243E8">
        <w:rPr>
          <w:sz w:val="22"/>
          <w:szCs w:val="22"/>
        </w:rPr>
        <w:t xml:space="preserve"> </w:t>
      </w:r>
      <w:r w:rsidRPr="006243E8">
        <w:rPr>
          <w:sz w:val="22"/>
          <w:szCs w:val="22"/>
        </w:rPr>
        <w:t>the Global Consultation on the Post-2020 Global Biodiversity Framework in Relation to Access and Benefit-</w:t>
      </w:r>
      <w:r w:rsidR="00161E7A">
        <w:rPr>
          <w:sz w:val="22"/>
          <w:szCs w:val="22"/>
        </w:rPr>
        <w:t>s</w:t>
      </w:r>
      <w:r w:rsidRPr="006243E8">
        <w:rPr>
          <w:sz w:val="22"/>
          <w:szCs w:val="22"/>
        </w:rPr>
        <w:t>haring and the Nagoya Protocol</w:t>
      </w:r>
      <w:r w:rsidRPr="006243E8">
        <w:rPr>
          <w:rStyle w:val="FootnoteReference"/>
          <w:sz w:val="22"/>
          <w:szCs w:val="22"/>
        </w:rPr>
        <w:footnoteReference w:id="12"/>
      </w:r>
      <w:r w:rsidRPr="006243E8">
        <w:rPr>
          <w:sz w:val="22"/>
          <w:szCs w:val="22"/>
        </w:rPr>
        <w:t xml:space="preserve"> also noted that benefit-sharing was essential to achieve the 2050 vision for biodiversity and that it should be reflected in the framework as an incentive to conserving and sustainably using biodiversity. Several participants </w:t>
      </w:r>
      <w:r w:rsidR="008F5E52">
        <w:rPr>
          <w:sz w:val="22"/>
          <w:szCs w:val="22"/>
        </w:rPr>
        <w:t>in</w:t>
      </w:r>
      <w:r w:rsidR="009668E3" w:rsidRPr="006243E8">
        <w:rPr>
          <w:sz w:val="22"/>
          <w:szCs w:val="22"/>
        </w:rPr>
        <w:t xml:space="preserve"> the consultation </w:t>
      </w:r>
      <w:r w:rsidRPr="006243E8">
        <w:rPr>
          <w:sz w:val="22"/>
          <w:szCs w:val="22"/>
        </w:rPr>
        <w:t>also recognized the issue of digital sequence information to be one of the technological changes that were most relevant to access and benefit-sharing in the future.</w:t>
      </w:r>
    </w:p>
    <w:p w14:paraId="31D0A86B" w14:textId="74AB2B51" w:rsidR="00DE3519" w:rsidRPr="00784141" w:rsidRDefault="000E3DEB" w:rsidP="006243E8">
      <w:pPr>
        <w:pStyle w:val="ListParagraph"/>
        <w:numPr>
          <w:ilvl w:val="0"/>
          <w:numId w:val="22"/>
        </w:numPr>
        <w:autoSpaceDE w:val="0"/>
        <w:autoSpaceDN w:val="0"/>
        <w:adjustRightInd w:val="0"/>
        <w:spacing w:after="120"/>
        <w:ind w:left="0" w:firstLine="0"/>
        <w:contextualSpacing w:val="0"/>
        <w:jc w:val="both"/>
        <w:rPr>
          <w:sz w:val="22"/>
          <w:szCs w:val="22"/>
        </w:rPr>
      </w:pPr>
      <w:r w:rsidRPr="006243E8">
        <w:rPr>
          <w:sz w:val="22"/>
          <w:szCs w:val="22"/>
        </w:rPr>
        <w:lastRenderedPageBreak/>
        <w:t>A</w:t>
      </w:r>
      <w:r w:rsidR="00B61E90" w:rsidRPr="006243E8">
        <w:rPr>
          <w:sz w:val="22"/>
          <w:szCs w:val="22"/>
        </w:rPr>
        <w:t>t its third meeting, t</w:t>
      </w:r>
      <w:r w:rsidR="00DE3519" w:rsidRPr="006243E8">
        <w:rPr>
          <w:sz w:val="22"/>
          <w:szCs w:val="22"/>
        </w:rPr>
        <w:t xml:space="preserve">he Compliance Committee </w:t>
      </w:r>
      <w:r w:rsidRPr="006243E8">
        <w:rPr>
          <w:sz w:val="22"/>
          <w:szCs w:val="22"/>
        </w:rPr>
        <w:t xml:space="preserve">also </w:t>
      </w:r>
      <w:r w:rsidR="00DE3519" w:rsidRPr="006243E8">
        <w:rPr>
          <w:sz w:val="22"/>
          <w:szCs w:val="22"/>
        </w:rPr>
        <w:t xml:space="preserve">emphasized the importance of benefit-sharing for the conservation and sustainable use of biodiversity and the importance of facilitating access to genetic resources for the realization of the </w:t>
      </w:r>
      <w:r w:rsidRPr="006243E8">
        <w:rPr>
          <w:sz w:val="22"/>
          <w:szCs w:val="22"/>
        </w:rPr>
        <w:t xml:space="preserve">three </w:t>
      </w:r>
      <w:r w:rsidR="00DE3519" w:rsidRPr="006243E8">
        <w:rPr>
          <w:sz w:val="22"/>
          <w:szCs w:val="22"/>
        </w:rPr>
        <w:t xml:space="preserve">objectives of the Convention. The Committee also acknowledged the central importance of the Nagoya Protocol and its full implementation for strengthening the performance and success of the post-2020 global </w:t>
      </w:r>
      <w:r w:rsidR="00DE3519" w:rsidRPr="00784141">
        <w:rPr>
          <w:sz w:val="22"/>
          <w:szCs w:val="22"/>
        </w:rPr>
        <w:t>biodiversity framework</w:t>
      </w:r>
      <w:r w:rsidR="00A90411" w:rsidRPr="00784141">
        <w:rPr>
          <w:sz w:val="22"/>
          <w:szCs w:val="22"/>
        </w:rPr>
        <w:t xml:space="preserve">, </w:t>
      </w:r>
      <w:r w:rsidR="003A6599" w:rsidRPr="00784141">
        <w:rPr>
          <w:sz w:val="22"/>
          <w:szCs w:val="22"/>
        </w:rPr>
        <w:t>and that appropriate consideration of capacity-building and resource mobilization was important to promote compliance with the Nagoya Protocol</w:t>
      </w:r>
      <w:r w:rsidR="00630A89" w:rsidRPr="00784141">
        <w:rPr>
          <w:sz w:val="22"/>
          <w:szCs w:val="22"/>
          <w:lang w:val="en-US"/>
        </w:rPr>
        <w:t>.</w:t>
      </w:r>
      <w:r w:rsidR="00C02B7B" w:rsidRPr="00784141">
        <w:rPr>
          <w:rStyle w:val="FootnoteReference"/>
          <w:sz w:val="22"/>
          <w:szCs w:val="22"/>
        </w:rPr>
        <w:footnoteReference w:id="13"/>
      </w:r>
      <w:r w:rsidR="000701C7" w:rsidRPr="00784141">
        <w:rPr>
          <w:sz w:val="22"/>
          <w:szCs w:val="22"/>
        </w:rPr>
        <w:t xml:space="preserve"> In this regard, the Committee recommended that</w:t>
      </w:r>
      <w:r w:rsidR="00DE44F2" w:rsidRPr="00784141">
        <w:rPr>
          <w:sz w:val="22"/>
          <w:szCs w:val="22"/>
        </w:rPr>
        <w:t xml:space="preserve"> the </w:t>
      </w:r>
      <w:r w:rsidR="00037D43" w:rsidRPr="00784141">
        <w:rPr>
          <w:sz w:val="22"/>
          <w:szCs w:val="22"/>
          <w:lang w:val="en-GB"/>
        </w:rPr>
        <w:t xml:space="preserve">Conference of </w:t>
      </w:r>
      <w:r w:rsidR="006F4EF3" w:rsidRPr="00784141">
        <w:rPr>
          <w:sz w:val="22"/>
          <w:szCs w:val="22"/>
          <w:lang w:val="en-GB"/>
        </w:rPr>
        <w:t xml:space="preserve">the </w:t>
      </w:r>
      <w:r w:rsidR="00037D43" w:rsidRPr="00784141">
        <w:rPr>
          <w:sz w:val="22"/>
          <w:szCs w:val="22"/>
          <w:lang w:val="en-GB"/>
        </w:rPr>
        <w:t>Parties serving as the meeting of the Parties to the Protocol</w:t>
      </w:r>
      <w:r w:rsidR="000701C7" w:rsidRPr="00784141">
        <w:rPr>
          <w:sz w:val="22"/>
          <w:szCs w:val="22"/>
        </w:rPr>
        <w:t xml:space="preserve"> </w:t>
      </w:r>
      <w:r w:rsidR="00DE44F2" w:rsidRPr="00784141">
        <w:rPr>
          <w:sz w:val="22"/>
          <w:szCs w:val="22"/>
        </w:rPr>
        <w:t>encourage Parties to take the post-2020 global biodiversity framework as an opportunity to strengthen their efforts to implement their obligations under the Protocol effectively</w:t>
      </w:r>
      <w:r w:rsidR="00630A89" w:rsidRPr="00784141">
        <w:rPr>
          <w:sz w:val="22"/>
          <w:szCs w:val="22"/>
          <w:lang w:val="en-US"/>
        </w:rPr>
        <w:t>.</w:t>
      </w:r>
      <w:r w:rsidR="005C7455" w:rsidRPr="00784141">
        <w:rPr>
          <w:rStyle w:val="FootnoteReference"/>
          <w:sz w:val="22"/>
          <w:szCs w:val="22"/>
        </w:rPr>
        <w:footnoteReference w:id="14"/>
      </w:r>
    </w:p>
    <w:p w14:paraId="538B0DAC" w14:textId="4C65C4CB" w:rsidR="00356191" w:rsidRPr="00784141" w:rsidRDefault="00937254" w:rsidP="006243E8">
      <w:pPr>
        <w:pStyle w:val="ListParagraph"/>
        <w:numPr>
          <w:ilvl w:val="0"/>
          <w:numId w:val="22"/>
        </w:numPr>
        <w:spacing w:after="120"/>
        <w:ind w:left="0" w:firstLine="0"/>
        <w:contextualSpacing w:val="0"/>
        <w:jc w:val="both"/>
        <w:rPr>
          <w:sz w:val="22"/>
          <w:szCs w:val="22"/>
        </w:rPr>
      </w:pPr>
      <w:r w:rsidRPr="006243E8">
        <w:rPr>
          <w:color w:val="000000"/>
          <w:sz w:val="22"/>
          <w:szCs w:val="22"/>
          <w:lang w:val="en-US"/>
        </w:rPr>
        <w:t xml:space="preserve">The third objective of the Convention and the objective of the Protocol are also increasingly </w:t>
      </w:r>
      <w:r w:rsidR="00407681" w:rsidRPr="006243E8">
        <w:rPr>
          <w:color w:val="000000"/>
          <w:sz w:val="22"/>
          <w:szCs w:val="22"/>
          <w:lang w:val="en-US"/>
        </w:rPr>
        <w:t>referenced</w:t>
      </w:r>
      <w:r w:rsidRPr="006243E8">
        <w:rPr>
          <w:color w:val="000000"/>
          <w:sz w:val="22"/>
          <w:szCs w:val="22"/>
          <w:lang w:val="en-US"/>
        </w:rPr>
        <w:t xml:space="preserve"> in</w:t>
      </w:r>
      <w:r w:rsidR="00720DEE" w:rsidRPr="006243E8">
        <w:rPr>
          <w:sz w:val="22"/>
          <w:szCs w:val="22"/>
        </w:rPr>
        <w:t xml:space="preserve"> processes and policy debates under other conventions, international organizations and initiatives, such as the World Health Organization and the </w:t>
      </w:r>
      <w:r w:rsidR="00D2479E" w:rsidRPr="006243E8">
        <w:rPr>
          <w:sz w:val="22"/>
          <w:szCs w:val="22"/>
        </w:rPr>
        <w:t>Intergovernmental Conference on an international legally binding instrument under the United Nations Convention on the Law of the Sea on the conservation and sustainable use of marine biological diversity of areas beyond national jurisdiction</w:t>
      </w:r>
      <w:r w:rsidR="00630A89">
        <w:rPr>
          <w:sz w:val="22"/>
          <w:szCs w:val="22"/>
          <w:lang w:val="en-US"/>
        </w:rPr>
        <w:t>.</w:t>
      </w:r>
      <w:r w:rsidR="00D2479E" w:rsidRPr="006243E8">
        <w:rPr>
          <w:rStyle w:val="FootnoteReference"/>
          <w:sz w:val="22"/>
          <w:szCs w:val="22"/>
        </w:rPr>
        <w:footnoteReference w:id="15"/>
      </w:r>
      <w:r w:rsidR="00260291" w:rsidRPr="006243E8">
        <w:rPr>
          <w:sz w:val="22"/>
          <w:szCs w:val="22"/>
        </w:rPr>
        <w:t xml:space="preserve"> </w:t>
      </w:r>
      <w:r w:rsidR="006306CA" w:rsidRPr="006243E8">
        <w:rPr>
          <w:sz w:val="22"/>
          <w:szCs w:val="22"/>
        </w:rPr>
        <w:t>The</w:t>
      </w:r>
      <w:r w:rsidR="00B767F5" w:rsidRPr="006243E8">
        <w:rPr>
          <w:sz w:val="22"/>
          <w:szCs w:val="22"/>
        </w:rPr>
        <w:t xml:space="preserve"> surge of processes and debates referring to fair and equitable benefit-sharing highlight </w:t>
      </w:r>
      <w:r w:rsidR="00E47BB2" w:rsidRPr="00784141">
        <w:rPr>
          <w:sz w:val="22"/>
          <w:szCs w:val="22"/>
        </w:rPr>
        <w:t>the continued</w:t>
      </w:r>
      <w:r w:rsidR="00742D90" w:rsidRPr="00784141">
        <w:rPr>
          <w:sz w:val="22"/>
          <w:szCs w:val="22"/>
        </w:rPr>
        <w:t xml:space="preserve"> need to enhance cooperation and synergies </w:t>
      </w:r>
      <w:r w:rsidR="001D1058" w:rsidRPr="00784141">
        <w:rPr>
          <w:sz w:val="22"/>
          <w:szCs w:val="22"/>
        </w:rPr>
        <w:t>with a view to</w:t>
      </w:r>
      <w:r w:rsidR="00742D90" w:rsidRPr="00784141">
        <w:rPr>
          <w:sz w:val="22"/>
          <w:szCs w:val="22"/>
        </w:rPr>
        <w:t xml:space="preserve"> ensuring coherence and complementarity in the global ABS regime.</w:t>
      </w:r>
      <w:r w:rsidR="002B2435" w:rsidRPr="00784141">
        <w:rPr>
          <w:sz w:val="22"/>
          <w:szCs w:val="22"/>
        </w:rPr>
        <w:t xml:space="preserve"> Further, this points to increased awareness and pressure to give effect to fair and equitable benefit-sharing</w:t>
      </w:r>
      <w:r w:rsidR="001A6945" w:rsidRPr="00784141">
        <w:rPr>
          <w:sz w:val="22"/>
          <w:szCs w:val="22"/>
        </w:rPr>
        <w:t>,</w:t>
      </w:r>
      <w:r w:rsidR="002B2435" w:rsidRPr="00784141">
        <w:rPr>
          <w:sz w:val="22"/>
          <w:szCs w:val="22"/>
        </w:rPr>
        <w:t xml:space="preserve"> as a social justice and equity principle relevant to the global agenda, in environment</w:t>
      </w:r>
      <w:r w:rsidR="001A6945" w:rsidRPr="00784141">
        <w:rPr>
          <w:sz w:val="22"/>
          <w:szCs w:val="22"/>
        </w:rPr>
        <w:t>al</w:t>
      </w:r>
      <w:r w:rsidR="002B2435" w:rsidRPr="00784141">
        <w:rPr>
          <w:sz w:val="22"/>
          <w:szCs w:val="22"/>
        </w:rPr>
        <w:t xml:space="preserve"> and other </w:t>
      </w:r>
      <w:r w:rsidR="001A6945" w:rsidRPr="00784141">
        <w:rPr>
          <w:sz w:val="22"/>
          <w:szCs w:val="22"/>
        </w:rPr>
        <w:t>areas</w:t>
      </w:r>
      <w:r w:rsidR="002B2435" w:rsidRPr="00784141">
        <w:rPr>
          <w:sz w:val="22"/>
          <w:szCs w:val="22"/>
        </w:rPr>
        <w:t>.</w:t>
      </w:r>
    </w:p>
    <w:p w14:paraId="640660DD" w14:textId="773B8220" w:rsidR="00537DD8" w:rsidRPr="00043FEB" w:rsidRDefault="00EA7701" w:rsidP="006243E8">
      <w:pPr>
        <w:pStyle w:val="ListParagraph"/>
        <w:numPr>
          <w:ilvl w:val="0"/>
          <w:numId w:val="22"/>
        </w:numPr>
        <w:autoSpaceDE w:val="0"/>
        <w:autoSpaceDN w:val="0"/>
        <w:adjustRightInd w:val="0"/>
        <w:spacing w:after="120"/>
        <w:ind w:left="0" w:firstLine="0"/>
        <w:contextualSpacing w:val="0"/>
        <w:jc w:val="both"/>
        <w:rPr>
          <w:kern w:val="22"/>
          <w:sz w:val="22"/>
          <w:szCs w:val="22"/>
        </w:rPr>
      </w:pPr>
      <w:r w:rsidRPr="006243E8">
        <w:rPr>
          <w:kern w:val="22"/>
          <w:sz w:val="22"/>
          <w:szCs w:val="22"/>
        </w:rPr>
        <w:t>The</w:t>
      </w:r>
      <w:r w:rsidR="00C64BA2" w:rsidRPr="006243E8">
        <w:rPr>
          <w:kern w:val="22"/>
          <w:sz w:val="22"/>
          <w:szCs w:val="22"/>
        </w:rPr>
        <w:t xml:space="preserve"> adoption and </w:t>
      </w:r>
      <w:r w:rsidR="00C64BA2" w:rsidRPr="00043FEB">
        <w:rPr>
          <w:kern w:val="22"/>
          <w:sz w:val="22"/>
          <w:szCs w:val="22"/>
        </w:rPr>
        <w:t>implementation</w:t>
      </w:r>
      <w:r w:rsidRPr="00043FEB">
        <w:rPr>
          <w:kern w:val="22"/>
          <w:sz w:val="22"/>
          <w:szCs w:val="22"/>
        </w:rPr>
        <w:t xml:space="preserve"> of the </w:t>
      </w:r>
      <w:r w:rsidR="000D4961" w:rsidRPr="00043FEB">
        <w:rPr>
          <w:kern w:val="22"/>
          <w:sz w:val="22"/>
          <w:szCs w:val="22"/>
        </w:rPr>
        <w:t xml:space="preserve">post-2020 global biodiversity </w:t>
      </w:r>
      <w:r w:rsidRPr="00043FEB">
        <w:rPr>
          <w:kern w:val="22"/>
          <w:sz w:val="22"/>
          <w:szCs w:val="22"/>
        </w:rPr>
        <w:t>framework</w:t>
      </w:r>
      <w:r w:rsidR="00537DD8" w:rsidRPr="00043FEB">
        <w:rPr>
          <w:kern w:val="22"/>
          <w:sz w:val="22"/>
          <w:szCs w:val="22"/>
        </w:rPr>
        <w:t xml:space="preserve"> will be supported </w:t>
      </w:r>
      <w:r w:rsidR="007B22EE" w:rsidRPr="00043FEB">
        <w:rPr>
          <w:kern w:val="22"/>
          <w:sz w:val="22"/>
          <w:szCs w:val="22"/>
        </w:rPr>
        <w:t xml:space="preserve">by </w:t>
      </w:r>
      <w:proofErr w:type="gramStart"/>
      <w:r w:rsidR="007B22EE" w:rsidRPr="00043FEB">
        <w:rPr>
          <w:kern w:val="22"/>
          <w:sz w:val="22"/>
          <w:szCs w:val="22"/>
        </w:rPr>
        <w:t>a</w:t>
      </w:r>
      <w:r w:rsidR="00FB4029" w:rsidRPr="00043FEB">
        <w:rPr>
          <w:kern w:val="22"/>
          <w:sz w:val="22"/>
          <w:szCs w:val="22"/>
        </w:rPr>
        <w:t xml:space="preserve"> number of</w:t>
      </w:r>
      <w:proofErr w:type="gramEnd"/>
      <w:r w:rsidR="00A8450F" w:rsidRPr="00043FEB">
        <w:rPr>
          <w:kern w:val="22"/>
          <w:sz w:val="22"/>
          <w:szCs w:val="22"/>
        </w:rPr>
        <w:t xml:space="preserve"> complementary</w:t>
      </w:r>
      <w:r w:rsidR="00FB4029" w:rsidRPr="00043FEB">
        <w:rPr>
          <w:kern w:val="22"/>
          <w:sz w:val="22"/>
          <w:szCs w:val="22"/>
        </w:rPr>
        <w:t xml:space="preserve"> </w:t>
      </w:r>
      <w:r w:rsidR="00776700" w:rsidRPr="00043FEB">
        <w:rPr>
          <w:kern w:val="22"/>
          <w:sz w:val="22"/>
          <w:szCs w:val="22"/>
        </w:rPr>
        <w:t xml:space="preserve">decisions </w:t>
      </w:r>
      <w:r w:rsidR="001955FE" w:rsidRPr="003C752B">
        <w:rPr>
          <w:kern w:val="22"/>
          <w:sz w:val="22"/>
          <w:szCs w:val="22"/>
        </w:rPr>
        <w:t xml:space="preserve">expected </w:t>
      </w:r>
      <w:r w:rsidR="00776700" w:rsidRPr="00043FEB">
        <w:rPr>
          <w:kern w:val="22"/>
          <w:sz w:val="22"/>
          <w:szCs w:val="22"/>
        </w:rPr>
        <w:t xml:space="preserve">to be </w:t>
      </w:r>
      <w:r w:rsidR="00537DD8" w:rsidRPr="00043FEB">
        <w:rPr>
          <w:kern w:val="22"/>
          <w:sz w:val="22"/>
          <w:szCs w:val="22"/>
        </w:rPr>
        <w:t>adopted by the Conference of the Parties at its fifteenth meeting</w:t>
      </w:r>
      <w:r w:rsidR="00776700" w:rsidRPr="00043FEB">
        <w:rPr>
          <w:kern w:val="22"/>
          <w:sz w:val="22"/>
          <w:szCs w:val="22"/>
        </w:rPr>
        <w:t xml:space="preserve">. </w:t>
      </w:r>
      <w:r w:rsidR="007929D9" w:rsidRPr="00043FEB">
        <w:rPr>
          <w:kern w:val="22"/>
          <w:sz w:val="22"/>
          <w:szCs w:val="22"/>
        </w:rPr>
        <w:t>T</w:t>
      </w:r>
      <w:r w:rsidR="00BA24BC" w:rsidRPr="00043FEB">
        <w:rPr>
          <w:kern w:val="22"/>
          <w:sz w:val="22"/>
          <w:szCs w:val="22"/>
        </w:rPr>
        <w:t xml:space="preserve">he following table highlights </w:t>
      </w:r>
      <w:r w:rsidR="000752B4" w:rsidRPr="00043FEB">
        <w:rPr>
          <w:kern w:val="22"/>
          <w:sz w:val="22"/>
          <w:szCs w:val="22"/>
        </w:rPr>
        <w:t xml:space="preserve">elements of those </w:t>
      </w:r>
      <w:r w:rsidR="001955FE" w:rsidRPr="003C752B">
        <w:rPr>
          <w:kern w:val="22"/>
          <w:sz w:val="22"/>
          <w:szCs w:val="22"/>
        </w:rPr>
        <w:t xml:space="preserve">draft </w:t>
      </w:r>
      <w:r w:rsidR="000752B4" w:rsidRPr="00043FEB">
        <w:rPr>
          <w:kern w:val="22"/>
          <w:sz w:val="22"/>
          <w:szCs w:val="22"/>
        </w:rPr>
        <w:t>decisions which</w:t>
      </w:r>
      <w:r w:rsidR="007929D9" w:rsidRPr="00043FEB">
        <w:rPr>
          <w:kern w:val="22"/>
          <w:sz w:val="22"/>
          <w:szCs w:val="22"/>
        </w:rPr>
        <w:t xml:space="preserve"> are of relevance to the</w:t>
      </w:r>
      <w:r w:rsidR="004F6E31" w:rsidRPr="00043FEB">
        <w:rPr>
          <w:kern w:val="22"/>
          <w:sz w:val="22"/>
          <w:szCs w:val="22"/>
        </w:rPr>
        <w:t xml:space="preserve"> </w:t>
      </w:r>
      <w:r w:rsidR="007929D9" w:rsidRPr="00043FEB">
        <w:rPr>
          <w:kern w:val="22"/>
          <w:sz w:val="22"/>
          <w:szCs w:val="22"/>
        </w:rPr>
        <w:t xml:space="preserve">Nagoya </w:t>
      </w:r>
      <w:r w:rsidR="004F6E31" w:rsidRPr="00043FEB">
        <w:rPr>
          <w:kern w:val="22"/>
          <w:sz w:val="22"/>
          <w:szCs w:val="22"/>
        </w:rPr>
        <w:t>Protocol</w:t>
      </w:r>
      <w:r w:rsidR="00DF0CE1" w:rsidRPr="00043FEB">
        <w:rPr>
          <w:kern w:val="22"/>
          <w:sz w:val="22"/>
          <w:szCs w:val="22"/>
        </w:rPr>
        <w:t xml:space="preserve"> as opportunities to enhance its implementation</w:t>
      </w:r>
      <w:r w:rsidR="00AE1F90" w:rsidRPr="00043FEB">
        <w:rPr>
          <w:kern w:val="22"/>
          <w:sz w:val="22"/>
          <w:szCs w:val="22"/>
        </w:rPr>
        <w:t>.</w:t>
      </w:r>
      <w:r w:rsidR="001C4F79" w:rsidRPr="00043FEB">
        <w:rPr>
          <w:kern w:val="22"/>
          <w:sz w:val="22"/>
          <w:szCs w:val="22"/>
        </w:rPr>
        <w:t xml:space="preserve"> When an element closely relates to an agenda item of the </w:t>
      </w:r>
      <w:r w:rsidR="00037D43" w:rsidRPr="00043FEB">
        <w:rPr>
          <w:sz w:val="22"/>
          <w:szCs w:val="22"/>
          <w:lang w:val="en-GB"/>
        </w:rPr>
        <w:t xml:space="preserve">Conference of </w:t>
      </w:r>
      <w:r w:rsidR="005F393D" w:rsidRPr="00043FEB">
        <w:rPr>
          <w:sz w:val="22"/>
          <w:szCs w:val="22"/>
          <w:lang w:val="en-GB"/>
        </w:rPr>
        <w:t xml:space="preserve">the </w:t>
      </w:r>
      <w:r w:rsidR="00037D43" w:rsidRPr="00043FEB">
        <w:rPr>
          <w:sz w:val="22"/>
          <w:szCs w:val="22"/>
          <w:lang w:val="en-GB"/>
        </w:rPr>
        <w:t>Parties serving as the meeting of the Parties to the Protocol</w:t>
      </w:r>
      <w:r w:rsidR="001C4F79" w:rsidRPr="00043FEB">
        <w:rPr>
          <w:kern w:val="22"/>
          <w:sz w:val="22"/>
          <w:szCs w:val="22"/>
        </w:rPr>
        <w:t xml:space="preserve">, </w:t>
      </w:r>
      <w:r w:rsidR="0031258D" w:rsidRPr="00043FEB">
        <w:rPr>
          <w:kern w:val="22"/>
          <w:sz w:val="22"/>
          <w:szCs w:val="22"/>
        </w:rPr>
        <w:t xml:space="preserve">further details are provided in </w:t>
      </w:r>
      <w:r w:rsidR="005712B6" w:rsidRPr="00043FEB">
        <w:rPr>
          <w:kern w:val="22"/>
          <w:sz w:val="22"/>
          <w:szCs w:val="22"/>
        </w:rPr>
        <w:t xml:space="preserve">the </w:t>
      </w:r>
      <w:r w:rsidR="0031258D" w:rsidRPr="00043FEB">
        <w:rPr>
          <w:kern w:val="22"/>
          <w:sz w:val="22"/>
          <w:szCs w:val="22"/>
        </w:rPr>
        <w:t>relevant pre-session document.</w:t>
      </w:r>
      <w:r w:rsidR="00AB47E4" w:rsidRPr="00043FEB">
        <w:rPr>
          <w:kern w:val="22"/>
          <w:sz w:val="22"/>
          <w:szCs w:val="22"/>
        </w:rPr>
        <w:t xml:space="preserve"> </w:t>
      </w:r>
    </w:p>
    <w:p w14:paraId="5090DDF1" w14:textId="37D09CBE" w:rsidR="00AB47E4" w:rsidRPr="003C752B" w:rsidRDefault="00AB47E4" w:rsidP="003C752B">
      <w:pPr>
        <w:keepNext/>
        <w:spacing w:before="240" w:after="120"/>
        <w:ind w:left="806" w:hanging="806"/>
        <w:rPr>
          <w:b/>
          <w:bCs/>
          <w:sz w:val="22"/>
          <w:szCs w:val="22"/>
        </w:rPr>
      </w:pPr>
      <w:r w:rsidRPr="003C752B">
        <w:rPr>
          <w:b/>
          <w:bCs/>
          <w:sz w:val="22"/>
          <w:szCs w:val="22"/>
        </w:rPr>
        <w:t xml:space="preserve">Table </w:t>
      </w:r>
      <w:r w:rsidRPr="00043FEB">
        <w:rPr>
          <w:b/>
          <w:bCs/>
          <w:sz w:val="22"/>
          <w:szCs w:val="22"/>
        </w:rPr>
        <w:t>2</w:t>
      </w:r>
      <w:r w:rsidRPr="003C752B">
        <w:rPr>
          <w:b/>
          <w:bCs/>
          <w:sz w:val="22"/>
          <w:szCs w:val="22"/>
        </w:rPr>
        <w:t xml:space="preserve">. </w:t>
      </w:r>
      <w:r w:rsidR="001777E5" w:rsidRPr="00043FEB">
        <w:rPr>
          <w:b/>
          <w:bCs/>
          <w:sz w:val="22"/>
          <w:szCs w:val="22"/>
        </w:rPr>
        <w:t>Elements of relevance to the Nagoya Protocol contained in draft decisions to be considered by the Conference of the Parties</w:t>
      </w:r>
    </w:p>
    <w:tbl>
      <w:tblPr>
        <w:tblStyle w:val="TableGrid"/>
        <w:tblW w:w="0" w:type="auto"/>
        <w:jc w:val="center"/>
        <w:tblLook w:val="04A0" w:firstRow="1" w:lastRow="0" w:firstColumn="1" w:lastColumn="0" w:noHBand="0" w:noVBand="1"/>
      </w:tblPr>
      <w:tblGrid>
        <w:gridCol w:w="2785"/>
        <w:gridCol w:w="6565"/>
      </w:tblGrid>
      <w:tr w:rsidR="00DD7769" w:rsidRPr="006243E8" w14:paraId="6A413ACE" w14:textId="77777777" w:rsidTr="003C752B">
        <w:trPr>
          <w:trHeight w:val="602"/>
          <w:tblHeader/>
          <w:jc w:val="center"/>
        </w:trPr>
        <w:tc>
          <w:tcPr>
            <w:tcW w:w="2785" w:type="dxa"/>
            <w:vAlign w:val="center"/>
          </w:tcPr>
          <w:p w14:paraId="676F13BA" w14:textId="2A6AF1C1" w:rsidR="00DD7769" w:rsidRPr="003C752B" w:rsidRDefault="000D4C04" w:rsidP="00D84221">
            <w:pPr>
              <w:pStyle w:val="BodyText"/>
              <w:adjustRightInd w:val="0"/>
              <w:snapToGrid w:val="0"/>
              <w:ind w:firstLine="0"/>
              <w:jc w:val="center"/>
              <w:rPr>
                <w:b/>
                <w:bCs/>
                <w:kern w:val="22"/>
                <w:sz w:val="22"/>
                <w:szCs w:val="22"/>
                <w:lang w:val="en-US"/>
              </w:rPr>
            </w:pPr>
            <w:r w:rsidRPr="003C752B">
              <w:rPr>
                <w:b/>
                <w:bCs/>
                <w:kern w:val="22"/>
                <w:sz w:val="22"/>
                <w:szCs w:val="22"/>
                <w:lang w:val="en-US"/>
              </w:rPr>
              <w:t>Element</w:t>
            </w:r>
          </w:p>
        </w:tc>
        <w:tc>
          <w:tcPr>
            <w:tcW w:w="6565" w:type="dxa"/>
            <w:vAlign w:val="center"/>
          </w:tcPr>
          <w:p w14:paraId="2B54AB6D" w14:textId="0283DEFF" w:rsidR="00DD7769" w:rsidRPr="003C752B" w:rsidRDefault="007929D9" w:rsidP="00D84221">
            <w:pPr>
              <w:pStyle w:val="BodyText"/>
              <w:adjustRightInd w:val="0"/>
              <w:snapToGrid w:val="0"/>
              <w:ind w:firstLine="0"/>
              <w:jc w:val="center"/>
              <w:rPr>
                <w:b/>
                <w:bCs/>
                <w:kern w:val="22"/>
                <w:sz w:val="22"/>
                <w:szCs w:val="22"/>
              </w:rPr>
            </w:pPr>
            <w:r w:rsidRPr="003C752B">
              <w:rPr>
                <w:b/>
                <w:bCs/>
                <w:kern w:val="22"/>
                <w:sz w:val="22"/>
                <w:szCs w:val="22"/>
              </w:rPr>
              <w:t>R</w:t>
            </w:r>
            <w:r w:rsidR="00A86DAF" w:rsidRPr="003C752B">
              <w:rPr>
                <w:b/>
                <w:bCs/>
                <w:kern w:val="22"/>
                <w:sz w:val="22"/>
                <w:szCs w:val="22"/>
              </w:rPr>
              <w:t>elevance to the Nagoya Protocol</w:t>
            </w:r>
          </w:p>
        </w:tc>
      </w:tr>
      <w:tr w:rsidR="000D4C04" w:rsidRPr="006243E8" w14:paraId="46B2117F" w14:textId="77777777" w:rsidTr="00712C44">
        <w:trPr>
          <w:trHeight w:val="2447"/>
          <w:jc w:val="center"/>
        </w:trPr>
        <w:tc>
          <w:tcPr>
            <w:tcW w:w="2785" w:type="dxa"/>
            <w:vAlign w:val="center"/>
          </w:tcPr>
          <w:p w14:paraId="38FFA0B6" w14:textId="102611CE" w:rsidR="000D4C04" w:rsidRPr="003C752B" w:rsidRDefault="000D4C04" w:rsidP="00A86DAF">
            <w:pPr>
              <w:pStyle w:val="BodyText"/>
              <w:adjustRightInd w:val="0"/>
              <w:snapToGrid w:val="0"/>
              <w:ind w:firstLine="0"/>
              <w:rPr>
                <w:kern w:val="22"/>
                <w:sz w:val="22"/>
                <w:szCs w:val="22"/>
                <w:lang w:val="en-US"/>
              </w:rPr>
            </w:pPr>
            <w:r w:rsidRPr="003C752B">
              <w:rPr>
                <w:kern w:val="22"/>
                <w:sz w:val="22"/>
                <w:szCs w:val="22"/>
                <w:lang w:val="en-US"/>
              </w:rPr>
              <w:t>The post-2020 global biodiversity framework</w:t>
            </w:r>
          </w:p>
        </w:tc>
        <w:tc>
          <w:tcPr>
            <w:tcW w:w="6565" w:type="dxa"/>
            <w:vAlign w:val="center"/>
          </w:tcPr>
          <w:p w14:paraId="41C53C96" w14:textId="313A0277" w:rsidR="00972576" w:rsidRPr="003C752B" w:rsidRDefault="000D4C04" w:rsidP="00591DFC">
            <w:pPr>
              <w:pStyle w:val="BodyText"/>
              <w:adjustRightInd w:val="0"/>
              <w:snapToGrid w:val="0"/>
              <w:ind w:firstLine="0"/>
              <w:rPr>
                <w:sz w:val="22"/>
                <w:szCs w:val="22"/>
              </w:rPr>
            </w:pPr>
            <w:r w:rsidRPr="003C752B">
              <w:rPr>
                <w:kern w:val="22"/>
                <w:sz w:val="22"/>
                <w:szCs w:val="22"/>
              </w:rPr>
              <w:t>The framework is to guide the implementation of the Convention</w:t>
            </w:r>
            <w:r w:rsidR="00276060" w:rsidRPr="003C752B">
              <w:rPr>
                <w:kern w:val="22"/>
                <w:sz w:val="22"/>
                <w:szCs w:val="22"/>
              </w:rPr>
              <w:t xml:space="preserve"> and its three objectives in a balanced way,</w:t>
            </w:r>
            <w:r w:rsidRPr="003C752B">
              <w:rPr>
                <w:kern w:val="22"/>
                <w:sz w:val="22"/>
                <w:szCs w:val="22"/>
              </w:rPr>
              <w:t xml:space="preserve"> </w:t>
            </w:r>
            <w:r w:rsidR="00276060" w:rsidRPr="003C752B">
              <w:rPr>
                <w:kern w:val="22"/>
                <w:sz w:val="22"/>
                <w:szCs w:val="22"/>
              </w:rPr>
              <w:t xml:space="preserve">as well as the </w:t>
            </w:r>
            <w:r w:rsidR="00EE4567" w:rsidRPr="003C752B">
              <w:rPr>
                <w:kern w:val="22"/>
                <w:sz w:val="22"/>
                <w:szCs w:val="22"/>
              </w:rPr>
              <w:t xml:space="preserve">implementation of the </w:t>
            </w:r>
            <w:r w:rsidR="00276060" w:rsidRPr="003C752B">
              <w:rPr>
                <w:kern w:val="22"/>
                <w:sz w:val="22"/>
                <w:szCs w:val="22"/>
              </w:rPr>
              <w:t>two</w:t>
            </w:r>
            <w:r w:rsidRPr="003C752B">
              <w:rPr>
                <w:kern w:val="22"/>
                <w:sz w:val="22"/>
                <w:szCs w:val="22"/>
              </w:rPr>
              <w:t xml:space="preserve"> Protocols </w:t>
            </w:r>
            <w:r w:rsidR="00FA7664" w:rsidRPr="003C752B">
              <w:rPr>
                <w:sz w:val="22"/>
                <w:szCs w:val="22"/>
              </w:rPr>
              <w:t>and other biodiversity</w:t>
            </w:r>
            <w:r w:rsidR="00C1157A" w:rsidRPr="00166A40">
              <w:rPr>
                <w:sz w:val="22"/>
                <w:szCs w:val="22"/>
              </w:rPr>
              <w:t>-</w:t>
            </w:r>
            <w:r w:rsidR="00FA7664" w:rsidRPr="003C752B">
              <w:rPr>
                <w:sz w:val="22"/>
                <w:szCs w:val="22"/>
              </w:rPr>
              <w:t xml:space="preserve">related multilateral agreements, </w:t>
            </w:r>
            <w:proofErr w:type="gramStart"/>
            <w:r w:rsidR="00FA7664" w:rsidRPr="003C752B">
              <w:rPr>
                <w:sz w:val="22"/>
                <w:szCs w:val="22"/>
              </w:rPr>
              <w:t>processes</w:t>
            </w:r>
            <w:proofErr w:type="gramEnd"/>
            <w:r w:rsidR="00FA7664" w:rsidRPr="003C752B">
              <w:rPr>
                <w:sz w:val="22"/>
                <w:szCs w:val="22"/>
              </w:rPr>
              <w:t xml:space="preserve"> and instruments. </w:t>
            </w:r>
            <w:r w:rsidR="00B8559D" w:rsidRPr="003C752B">
              <w:rPr>
                <w:sz w:val="22"/>
                <w:szCs w:val="22"/>
              </w:rPr>
              <w:t xml:space="preserve">In considering </w:t>
            </w:r>
            <w:r w:rsidR="00206A1D" w:rsidRPr="003C752B">
              <w:rPr>
                <w:sz w:val="22"/>
                <w:szCs w:val="22"/>
              </w:rPr>
              <w:t xml:space="preserve">the </w:t>
            </w:r>
            <w:r w:rsidR="00B8559D" w:rsidRPr="003C752B">
              <w:rPr>
                <w:sz w:val="22"/>
                <w:szCs w:val="22"/>
              </w:rPr>
              <w:t>post-2020 global biodiversity</w:t>
            </w:r>
            <w:r w:rsidR="000B4303" w:rsidRPr="003C752B">
              <w:rPr>
                <w:sz w:val="22"/>
                <w:szCs w:val="22"/>
              </w:rPr>
              <w:t xml:space="preserve"> framework in relation to the Nagoya Protocol</w:t>
            </w:r>
            <w:r w:rsidR="00B8559D" w:rsidRPr="003C752B">
              <w:rPr>
                <w:sz w:val="22"/>
                <w:szCs w:val="22"/>
              </w:rPr>
              <w:t xml:space="preserve">, </w:t>
            </w:r>
            <w:r w:rsidR="00BD7917" w:rsidRPr="00166A40">
              <w:rPr>
                <w:sz w:val="22"/>
                <w:szCs w:val="22"/>
              </w:rPr>
              <w:t>the Conference of the Parties serving as the meeting of the Parties to the Protocol (</w:t>
            </w:r>
            <w:r w:rsidR="00B8559D" w:rsidRPr="003C752B">
              <w:rPr>
                <w:sz w:val="22"/>
                <w:szCs w:val="22"/>
              </w:rPr>
              <w:t>COP-MOP</w:t>
            </w:r>
            <w:r w:rsidR="00BD7917" w:rsidRPr="00166A40">
              <w:rPr>
                <w:sz w:val="22"/>
                <w:szCs w:val="22"/>
              </w:rPr>
              <w:t>)</w:t>
            </w:r>
            <w:r w:rsidR="00B8559D" w:rsidRPr="003C752B">
              <w:rPr>
                <w:sz w:val="22"/>
                <w:szCs w:val="22"/>
              </w:rPr>
              <w:t xml:space="preserve"> </w:t>
            </w:r>
            <w:r w:rsidR="00FA7664" w:rsidRPr="003C752B">
              <w:rPr>
                <w:sz w:val="22"/>
                <w:szCs w:val="22"/>
              </w:rPr>
              <w:t xml:space="preserve">may wish to </w:t>
            </w:r>
            <w:r w:rsidR="006F4AB1">
              <w:rPr>
                <w:sz w:val="22"/>
                <w:szCs w:val="22"/>
              </w:rPr>
              <w:t>endorse</w:t>
            </w:r>
            <w:r w:rsidR="006F4AB1" w:rsidRPr="003C752B">
              <w:rPr>
                <w:sz w:val="22"/>
                <w:szCs w:val="22"/>
              </w:rPr>
              <w:t xml:space="preserve"> </w:t>
            </w:r>
            <w:r w:rsidR="00FA7664" w:rsidRPr="003C752B">
              <w:rPr>
                <w:sz w:val="22"/>
                <w:szCs w:val="22"/>
              </w:rPr>
              <w:t xml:space="preserve">the framework and </w:t>
            </w:r>
            <w:r w:rsidR="006F4AB1">
              <w:rPr>
                <w:sz w:val="22"/>
                <w:szCs w:val="22"/>
              </w:rPr>
              <w:t>welcome</w:t>
            </w:r>
            <w:r w:rsidR="00232EE5" w:rsidRPr="003C752B">
              <w:rPr>
                <w:sz w:val="22"/>
                <w:szCs w:val="22"/>
              </w:rPr>
              <w:t xml:space="preserve"> the </w:t>
            </w:r>
            <w:r w:rsidR="00FA7664" w:rsidRPr="003C752B">
              <w:rPr>
                <w:sz w:val="22"/>
                <w:szCs w:val="22"/>
              </w:rPr>
              <w:t xml:space="preserve">related decision by the Conference of the Parties (see </w:t>
            </w:r>
            <w:r w:rsidR="00EE4567" w:rsidRPr="003C752B">
              <w:rPr>
                <w:sz w:val="22"/>
                <w:szCs w:val="22"/>
              </w:rPr>
              <w:t>s</w:t>
            </w:r>
            <w:r w:rsidR="00FA7664" w:rsidRPr="003C752B">
              <w:rPr>
                <w:sz w:val="22"/>
                <w:szCs w:val="22"/>
              </w:rPr>
              <w:t>ection V of the present document)</w:t>
            </w:r>
            <w:r w:rsidR="00712C44" w:rsidRPr="003C752B">
              <w:rPr>
                <w:sz w:val="22"/>
                <w:szCs w:val="22"/>
              </w:rPr>
              <w:t>.</w:t>
            </w:r>
          </w:p>
        </w:tc>
      </w:tr>
      <w:tr w:rsidR="00DD7769" w:rsidRPr="006243E8" w14:paraId="5882969F" w14:textId="77777777" w:rsidTr="000B174C">
        <w:trPr>
          <w:trHeight w:val="278"/>
          <w:jc w:val="center"/>
        </w:trPr>
        <w:tc>
          <w:tcPr>
            <w:tcW w:w="2785" w:type="dxa"/>
            <w:vAlign w:val="center"/>
          </w:tcPr>
          <w:p w14:paraId="6A5CE945" w14:textId="3A5171F2" w:rsidR="00DD7769" w:rsidRPr="003C752B" w:rsidRDefault="00DD7769" w:rsidP="00A86DAF">
            <w:pPr>
              <w:pStyle w:val="BodyText"/>
              <w:adjustRightInd w:val="0"/>
              <w:snapToGrid w:val="0"/>
              <w:ind w:firstLine="0"/>
              <w:rPr>
                <w:kern w:val="22"/>
                <w:sz w:val="22"/>
                <w:szCs w:val="22"/>
                <w:lang w:val="en-US"/>
              </w:rPr>
            </w:pPr>
            <w:r w:rsidRPr="003C752B">
              <w:rPr>
                <w:kern w:val="22"/>
                <w:sz w:val="22"/>
                <w:szCs w:val="22"/>
                <w:lang w:val="en-US"/>
              </w:rPr>
              <w:t>Digital sequence information on genetic resources</w:t>
            </w:r>
          </w:p>
        </w:tc>
        <w:tc>
          <w:tcPr>
            <w:tcW w:w="6565" w:type="dxa"/>
            <w:vAlign w:val="center"/>
          </w:tcPr>
          <w:p w14:paraId="096DE8A4" w14:textId="19BA290E" w:rsidR="00DD7769" w:rsidRPr="003C752B" w:rsidRDefault="00596C47" w:rsidP="00A86DAF">
            <w:pPr>
              <w:pStyle w:val="BodyText"/>
              <w:adjustRightInd w:val="0"/>
              <w:snapToGrid w:val="0"/>
              <w:ind w:firstLine="0"/>
              <w:rPr>
                <w:sz w:val="22"/>
                <w:szCs w:val="22"/>
              </w:rPr>
            </w:pPr>
            <w:r w:rsidRPr="003C752B">
              <w:rPr>
                <w:sz w:val="22"/>
                <w:szCs w:val="22"/>
                <w:lang w:val="en-US"/>
              </w:rPr>
              <w:t>The Conference of the Parties has recognized the importance of digital sequence</w:t>
            </w:r>
            <w:r w:rsidR="00D829F5" w:rsidRPr="003C752B">
              <w:rPr>
                <w:sz w:val="22"/>
                <w:szCs w:val="22"/>
                <w:lang w:val="en-US"/>
              </w:rPr>
              <w:t xml:space="preserve"> information on genetic resources </w:t>
            </w:r>
            <w:r w:rsidR="00751378" w:rsidRPr="003C752B">
              <w:rPr>
                <w:sz w:val="22"/>
                <w:szCs w:val="22"/>
                <w:lang w:val="en-US"/>
              </w:rPr>
              <w:t>for the three objectives of the Convention (decision 14/20)</w:t>
            </w:r>
            <w:r w:rsidR="00F95EDE" w:rsidRPr="003C752B">
              <w:rPr>
                <w:sz w:val="22"/>
                <w:szCs w:val="22"/>
                <w:lang w:val="en-US"/>
              </w:rPr>
              <w:t xml:space="preserve"> and </w:t>
            </w:r>
            <w:r w:rsidR="00A87A64" w:rsidRPr="003C752B">
              <w:rPr>
                <w:sz w:val="22"/>
                <w:szCs w:val="22"/>
                <w:lang w:val="en-US"/>
              </w:rPr>
              <w:t>is expected to consider</w:t>
            </w:r>
            <w:r w:rsidR="00ED2E23" w:rsidRPr="003C752B">
              <w:rPr>
                <w:sz w:val="22"/>
                <w:szCs w:val="22"/>
                <w:lang w:val="en-US"/>
              </w:rPr>
              <w:t>,</w:t>
            </w:r>
            <w:r w:rsidR="00A87A64" w:rsidRPr="003C752B">
              <w:rPr>
                <w:sz w:val="22"/>
                <w:szCs w:val="22"/>
                <w:lang w:val="en-US"/>
              </w:rPr>
              <w:t xml:space="preserve"> at its </w:t>
            </w:r>
            <w:r w:rsidR="00A87A64" w:rsidRPr="003C752B">
              <w:rPr>
                <w:sz w:val="22"/>
                <w:szCs w:val="22"/>
                <w:lang w:val="en-US"/>
              </w:rPr>
              <w:lastRenderedPageBreak/>
              <w:t>fifteenth meeting</w:t>
            </w:r>
            <w:r w:rsidR="0053392D" w:rsidRPr="003C752B">
              <w:rPr>
                <w:sz w:val="22"/>
                <w:szCs w:val="22"/>
                <w:lang w:val="en-US"/>
              </w:rPr>
              <w:t>,</w:t>
            </w:r>
            <w:r w:rsidR="00A87A64" w:rsidRPr="003C752B">
              <w:rPr>
                <w:sz w:val="22"/>
                <w:szCs w:val="22"/>
                <w:lang w:val="en-US"/>
              </w:rPr>
              <w:t xml:space="preserve"> </w:t>
            </w:r>
            <w:r w:rsidR="189CB70C" w:rsidRPr="003C752B">
              <w:rPr>
                <w:sz w:val="22"/>
                <w:szCs w:val="22"/>
                <w:lang w:val="en-US"/>
              </w:rPr>
              <w:t>a potential policy solution for</w:t>
            </w:r>
            <w:r w:rsidR="00A87A64" w:rsidRPr="003C752B">
              <w:rPr>
                <w:sz w:val="22"/>
                <w:szCs w:val="22"/>
                <w:lang w:val="en-US"/>
              </w:rPr>
              <w:t xml:space="preserve"> </w:t>
            </w:r>
            <w:r w:rsidR="189CB70C" w:rsidRPr="003C752B">
              <w:rPr>
                <w:sz w:val="22"/>
                <w:szCs w:val="22"/>
                <w:lang w:val="en-US"/>
              </w:rPr>
              <w:t>access and the sharing of the benefits arising from the use of digital sequence information on genetic resources</w:t>
            </w:r>
            <w:r w:rsidR="00DD3C1E" w:rsidRPr="003C752B">
              <w:rPr>
                <w:sz w:val="22"/>
                <w:szCs w:val="22"/>
                <w:lang w:val="en-US"/>
              </w:rPr>
              <w:t xml:space="preserve"> and how to address this issue in the context of the post-2020 global biodiversity framework</w:t>
            </w:r>
            <w:r w:rsidR="189CB70C" w:rsidRPr="003C752B">
              <w:rPr>
                <w:sz w:val="22"/>
                <w:szCs w:val="22"/>
                <w:lang w:val="en-US"/>
              </w:rPr>
              <w:t xml:space="preserve">. </w:t>
            </w:r>
            <w:r w:rsidR="00696068" w:rsidRPr="003C752B">
              <w:rPr>
                <w:sz w:val="22"/>
                <w:szCs w:val="22"/>
                <w:lang w:val="en-US"/>
              </w:rPr>
              <w:t xml:space="preserve">COP-MOP may wish to take note of the decision adopted by the Conference of the Parties and reflect on any implications for the implementation of the Nagoya Protocol. </w:t>
            </w:r>
            <w:r w:rsidR="00696068" w:rsidRPr="003C752B">
              <w:rPr>
                <w:iCs w:val="0"/>
                <w:sz w:val="22"/>
                <w:szCs w:val="22"/>
                <w:lang w:val="en-US"/>
              </w:rPr>
              <w:t xml:space="preserve">This will be addressed under </w:t>
            </w:r>
            <w:r w:rsidR="00AD1777" w:rsidRPr="003C752B">
              <w:rPr>
                <w:iCs w:val="0"/>
                <w:sz w:val="22"/>
                <w:szCs w:val="22"/>
                <w:lang w:val="en-US"/>
              </w:rPr>
              <w:t xml:space="preserve">the </w:t>
            </w:r>
            <w:r w:rsidR="00701135" w:rsidRPr="003C752B">
              <w:rPr>
                <w:iCs w:val="0"/>
                <w:sz w:val="22"/>
                <w:szCs w:val="22"/>
                <w:lang w:val="en-US"/>
              </w:rPr>
              <w:t>COP-MOP agenda item on digital sequence information on genetic resources</w:t>
            </w:r>
            <w:r w:rsidR="005C0E81" w:rsidRPr="003C752B">
              <w:rPr>
                <w:iCs w:val="0"/>
                <w:sz w:val="22"/>
                <w:szCs w:val="22"/>
                <w:lang w:val="en-US"/>
              </w:rPr>
              <w:t>.</w:t>
            </w:r>
            <w:r w:rsidR="189CB70C" w:rsidRPr="003C752B">
              <w:rPr>
                <w:sz w:val="22"/>
                <w:szCs w:val="22"/>
                <w:lang w:val="en-US"/>
              </w:rPr>
              <w:t xml:space="preserve"> </w:t>
            </w:r>
          </w:p>
        </w:tc>
      </w:tr>
      <w:tr w:rsidR="00672FD3" w:rsidRPr="006243E8" w14:paraId="353AAD49" w14:textId="77777777" w:rsidTr="00D826B7">
        <w:trPr>
          <w:trHeight w:val="586"/>
          <w:jc w:val="center"/>
        </w:trPr>
        <w:tc>
          <w:tcPr>
            <w:tcW w:w="2785" w:type="dxa"/>
            <w:vAlign w:val="center"/>
          </w:tcPr>
          <w:p w14:paraId="45174D15" w14:textId="381BB55D" w:rsidR="00672FD3" w:rsidRPr="003C752B" w:rsidRDefault="00672FD3" w:rsidP="00D826B7">
            <w:pPr>
              <w:pStyle w:val="BodyText"/>
              <w:adjustRightInd w:val="0"/>
              <w:snapToGrid w:val="0"/>
              <w:ind w:firstLine="0"/>
              <w:rPr>
                <w:kern w:val="22"/>
                <w:sz w:val="22"/>
                <w:szCs w:val="22"/>
              </w:rPr>
            </w:pPr>
            <w:r w:rsidRPr="003C752B">
              <w:rPr>
                <w:sz w:val="22"/>
                <w:szCs w:val="22"/>
              </w:rPr>
              <w:lastRenderedPageBreak/>
              <w:t>Programme of work and institutional arrangements on Article 8(j) and other provisions of the Convention</w:t>
            </w:r>
            <w:r w:rsidR="002A6693" w:rsidRPr="00A1015B">
              <w:rPr>
                <w:sz w:val="22"/>
                <w:szCs w:val="22"/>
              </w:rPr>
              <w:t xml:space="preserve"> related to indigenous peoples and local communities</w:t>
            </w:r>
            <w:r w:rsidRPr="003C752B">
              <w:rPr>
                <w:rStyle w:val="FootnoteReference"/>
                <w:sz w:val="22"/>
                <w:szCs w:val="22"/>
              </w:rPr>
              <w:footnoteReference w:id="16"/>
            </w:r>
          </w:p>
        </w:tc>
        <w:tc>
          <w:tcPr>
            <w:tcW w:w="6565" w:type="dxa"/>
            <w:vAlign w:val="center"/>
          </w:tcPr>
          <w:p w14:paraId="29F4F3D3" w14:textId="36645AB1" w:rsidR="00672FD3" w:rsidRPr="003C752B" w:rsidRDefault="00672FD3" w:rsidP="00D826B7">
            <w:pPr>
              <w:pStyle w:val="BodyText"/>
              <w:adjustRightInd w:val="0"/>
              <w:snapToGrid w:val="0"/>
              <w:ind w:firstLine="0"/>
              <w:rPr>
                <w:kern w:val="22"/>
                <w:sz w:val="22"/>
                <w:szCs w:val="22"/>
              </w:rPr>
            </w:pPr>
            <w:r w:rsidRPr="003C752B">
              <w:rPr>
                <w:sz w:val="22"/>
                <w:szCs w:val="22"/>
              </w:rPr>
              <w:t xml:space="preserve">The programme of work on Article 8(j) and other provisions of the Convention related to indigenous peoples and local communities aims to promote, within the framework of the Convention, a just implementation of Article 8(j) and related provisions at the local, national, </w:t>
            </w:r>
            <w:proofErr w:type="gramStart"/>
            <w:r w:rsidRPr="003C752B">
              <w:rPr>
                <w:sz w:val="22"/>
                <w:szCs w:val="22"/>
              </w:rPr>
              <w:t>regional</w:t>
            </w:r>
            <w:proofErr w:type="gramEnd"/>
            <w:r w:rsidRPr="003C752B">
              <w:rPr>
                <w:sz w:val="22"/>
                <w:szCs w:val="22"/>
              </w:rPr>
              <w:t xml:space="preserve"> and international levels and to ensure the full and effective participation of indigenous peoples and local communities at all stages and levels of its implementation. The draft programme </w:t>
            </w:r>
            <w:r w:rsidR="00BE4A10" w:rsidRPr="005232AA">
              <w:rPr>
                <w:sz w:val="22"/>
                <w:szCs w:val="22"/>
              </w:rPr>
              <w:t xml:space="preserve">of work </w:t>
            </w:r>
            <w:r w:rsidRPr="003C752B">
              <w:rPr>
                <w:sz w:val="22"/>
                <w:szCs w:val="22"/>
              </w:rPr>
              <w:t>aligned with the post-2020 global biodiversity framework includes elements which could further support the full and effective participation of indigenous peoples and local communities in the implementation of the Nagoya Protocol.</w:t>
            </w:r>
            <w:r w:rsidR="009E6F30" w:rsidRPr="003C752B">
              <w:rPr>
                <w:sz w:val="22"/>
                <w:szCs w:val="22"/>
              </w:rPr>
              <w:t xml:space="preserve"> </w:t>
            </w:r>
            <w:r w:rsidRPr="003C752B">
              <w:rPr>
                <w:kern w:val="22"/>
                <w:sz w:val="22"/>
                <w:szCs w:val="22"/>
              </w:rPr>
              <w:t>COP-MOP may wish to take note of the programme of work</w:t>
            </w:r>
            <w:r w:rsidR="007360A1">
              <w:rPr>
                <w:kern w:val="22"/>
                <w:sz w:val="22"/>
                <w:szCs w:val="22"/>
              </w:rPr>
              <w:t>.</w:t>
            </w:r>
          </w:p>
        </w:tc>
      </w:tr>
      <w:tr w:rsidR="00672FD3" w:rsidRPr="006243E8" w14:paraId="0ACE0F96" w14:textId="77777777" w:rsidTr="005712B6">
        <w:trPr>
          <w:trHeight w:val="2348"/>
          <w:jc w:val="center"/>
        </w:trPr>
        <w:tc>
          <w:tcPr>
            <w:tcW w:w="2785" w:type="dxa"/>
            <w:vAlign w:val="center"/>
          </w:tcPr>
          <w:p w14:paraId="595CFE69" w14:textId="655C5D05" w:rsidR="00672FD3" w:rsidRPr="003C752B" w:rsidRDefault="00572BF0" w:rsidP="00A86DAF">
            <w:pPr>
              <w:pStyle w:val="BodyText"/>
              <w:adjustRightInd w:val="0"/>
              <w:snapToGrid w:val="0"/>
              <w:ind w:firstLine="0"/>
              <w:rPr>
                <w:kern w:val="22"/>
                <w:sz w:val="22"/>
                <w:szCs w:val="22"/>
              </w:rPr>
            </w:pPr>
            <w:r w:rsidRPr="003C752B">
              <w:rPr>
                <w:kern w:val="22"/>
                <w:sz w:val="22"/>
                <w:szCs w:val="22"/>
              </w:rPr>
              <w:t>Biodiversity and health</w:t>
            </w:r>
            <w:r w:rsidR="0077652B" w:rsidRPr="003C752B">
              <w:rPr>
                <w:rStyle w:val="FootnoteReference"/>
                <w:kern w:val="22"/>
                <w:sz w:val="22"/>
                <w:szCs w:val="22"/>
              </w:rPr>
              <w:footnoteReference w:id="17"/>
            </w:r>
          </w:p>
        </w:tc>
        <w:tc>
          <w:tcPr>
            <w:tcW w:w="6565" w:type="dxa"/>
            <w:vAlign w:val="center"/>
          </w:tcPr>
          <w:p w14:paraId="5F98FA7A" w14:textId="2BCB8B6A" w:rsidR="00A56738" w:rsidRPr="003C752B" w:rsidRDefault="00131E7E" w:rsidP="003C752B">
            <w:pPr>
              <w:spacing w:before="120" w:after="120"/>
              <w:rPr>
                <w:sz w:val="22"/>
                <w:szCs w:val="22"/>
                <w:lang w:val="en-US"/>
              </w:rPr>
            </w:pPr>
            <w:r w:rsidRPr="003C752B">
              <w:rPr>
                <w:sz w:val="22"/>
                <w:szCs w:val="22"/>
                <w:lang w:val="en-US"/>
              </w:rPr>
              <w:t xml:space="preserve">The Conference of the Parties has recognized the value of One Health approaches (decisions </w:t>
            </w:r>
            <w:r w:rsidR="00EA52F3" w:rsidRPr="005232AA">
              <w:rPr>
                <w:sz w:val="22"/>
                <w:szCs w:val="22"/>
                <w:lang w:val="en-US"/>
              </w:rPr>
              <w:t>XII/</w:t>
            </w:r>
            <w:r w:rsidR="00606B46" w:rsidRPr="005232AA">
              <w:rPr>
                <w:sz w:val="22"/>
                <w:szCs w:val="22"/>
                <w:lang w:val="en-US"/>
              </w:rPr>
              <w:t xml:space="preserve">21, </w:t>
            </w:r>
            <w:r w:rsidRPr="003C752B">
              <w:rPr>
                <w:sz w:val="22"/>
                <w:szCs w:val="22"/>
                <w:lang w:val="en-US"/>
              </w:rPr>
              <w:t>XIII/6, 14/4)</w:t>
            </w:r>
            <w:r w:rsidR="002D3DF2" w:rsidRPr="003C752B">
              <w:rPr>
                <w:sz w:val="22"/>
                <w:szCs w:val="22"/>
                <w:lang w:val="en-US"/>
              </w:rPr>
              <w:t xml:space="preserve"> and will consider at its fifteenth meeting </w:t>
            </w:r>
            <w:r w:rsidR="002D3DF2" w:rsidRPr="003C752B">
              <w:rPr>
                <w:sz w:val="22"/>
                <w:szCs w:val="22"/>
              </w:rPr>
              <w:t xml:space="preserve">a draft decision </w:t>
            </w:r>
            <w:r w:rsidR="00383139" w:rsidRPr="003C752B">
              <w:rPr>
                <w:sz w:val="22"/>
                <w:szCs w:val="22"/>
              </w:rPr>
              <w:t xml:space="preserve">prepared </w:t>
            </w:r>
            <w:r w:rsidR="002D3DF2" w:rsidRPr="003C752B">
              <w:rPr>
                <w:sz w:val="22"/>
                <w:szCs w:val="22"/>
              </w:rPr>
              <w:t>by the Subsidiary Body on Scientific, Technical and Technological Advice</w:t>
            </w:r>
            <w:r w:rsidRPr="003C752B">
              <w:rPr>
                <w:sz w:val="22"/>
                <w:szCs w:val="22"/>
                <w:lang w:val="en-US"/>
              </w:rPr>
              <w:t xml:space="preserve">. </w:t>
            </w:r>
            <w:r w:rsidR="007703E5" w:rsidRPr="003C752B">
              <w:rPr>
                <w:sz w:val="22"/>
                <w:szCs w:val="22"/>
                <w:lang w:val="en-US"/>
              </w:rPr>
              <w:t>Bearin</w:t>
            </w:r>
            <w:r w:rsidR="009A38D7" w:rsidRPr="003C752B">
              <w:rPr>
                <w:sz w:val="22"/>
                <w:szCs w:val="22"/>
                <w:lang w:val="en-US"/>
              </w:rPr>
              <w:t>g</w:t>
            </w:r>
            <w:r w:rsidR="007703E5" w:rsidRPr="003C752B">
              <w:rPr>
                <w:sz w:val="22"/>
                <w:szCs w:val="22"/>
                <w:lang w:val="en-US"/>
              </w:rPr>
              <w:t xml:space="preserve"> in mind</w:t>
            </w:r>
            <w:r w:rsidR="009A38D7" w:rsidRPr="003C752B">
              <w:rPr>
                <w:sz w:val="22"/>
                <w:szCs w:val="22"/>
                <w:lang w:val="en-US"/>
              </w:rPr>
              <w:t xml:space="preserve"> </w:t>
            </w:r>
            <w:proofErr w:type="gramStart"/>
            <w:r w:rsidR="00CD374C" w:rsidRPr="003C752B">
              <w:rPr>
                <w:sz w:val="22"/>
                <w:szCs w:val="22"/>
                <w:lang w:val="en-US"/>
              </w:rPr>
              <w:t xml:space="preserve">in particular </w:t>
            </w:r>
            <w:r w:rsidR="00A56738" w:rsidRPr="003C752B">
              <w:rPr>
                <w:sz w:val="22"/>
                <w:szCs w:val="22"/>
                <w:lang w:val="en-US"/>
              </w:rPr>
              <w:t>that</w:t>
            </w:r>
            <w:proofErr w:type="gramEnd"/>
            <w:r w:rsidR="00A56738" w:rsidRPr="003C752B">
              <w:rPr>
                <w:sz w:val="22"/>
                <w:szCs w:val="22"/>
                <w:lang w:val="en-US"/>
              </w:rPr>
              <w:t xml:space="preserve"> </w:t>
            </w:r>
            <w:r w:rsidR="009A38D7" w:rsidRPr="003C752B">
              <w:rPr>
                <w:sz w:val="22"/>
                <w:szCs w:val="22"/>
                <w:lang w:val="en-US"/>
              </w:rPr>
              <w:t>o</w:t>
            </w:r>
            <w:r w:rsidRPr="003C752B">
              <w:rPr>
                <w:sz w:val="22"/>
                <w:szCs w:val="22"/>
                <w:lang w:val="en-US"/>
              </w:rPr>
              <w:t xml:space="preserve">ngoing negotiations under the auspices of the World Health Organization </w:t>
            </w:r>
            <w:r w:rsidR="00833C23" w:rsidRPr="005232AA">
              <w:rPr>
                <w:sz w:val="22"/>
                <w:szCs w:val="22"/>
                <w:lang w:val="en-US"/>
              </w:rPr>
              <w:t xml:space="preserve">(WHO) </w:t>
            </w:r>
            <w:r w:rsidRPr="003C752B">
              <w:rPr>
                <w:sz w:val="22"/>
                <w:szCs w:val="22"/>
                <w:lang w:val="en-US"/>
              </w:rPr>
              <w:t>related to a WHO convention, agreement or other international instrument on pandemic prevention, preparedness</w:t>
            </w:r>
            <w:r w:rsidR="00FB1258" w:rsidRPr="003C752B">
              <w:rPr>
                <w:sz w:val="22"/>
                <w:szCs w:val="22"/>
                <w:lang w:val="en-US"/>
              </w:rPr>
              <w:t xml:space="preserve"> </w:t>
            </w:r>
            <w:r w:rsidR="00564EEE" w:rsidRPr="005232AA">
              <w:rPr>
                <w:sz w:val="22"/>
                <w:szCs w:val="22"/>
                <w:lang w:val="en-US"/>
              </w:rPr>
              <w:t xml:space="preserve">and response </w:t>
            </w:r>
            <w:r w:rsidR="00FB1258" w:rsidRPr="003C752B">
              <w:rPr>
                <w:sz w:val="22"/>
                <w:szCs w:val="22"/>
                <w:lang w:val="en-US"/>
              </w:rPr>
              <w:t>have raised issues related</w:t>
            </w:r>
            <w:r w:rsidR="00F573B9" w:rsidRPr="003C752B">
              <w:rPr>
                <w:sz w:val="22"/>
                <w:szCs w:val="22"/>
                <w:lang w:val="en-US"/>
              </w:rPr>
              <w:t xml:space="preserve"> to access and benefit-sharing</w:t>
            </w:r>
            <w:r w:rsidR="00483329" w:rsidRPr="003C752B">
              <w:rPr>
                <w:sz w:val="22"/>
                <w:szCs w:val="22"/>
                <w:lang w:val="en-US"/>
              </w:rPr>
              <w:t>,</w:t>
            </w:r>
            <w:r w:rsidR="009A38D7" w:rsidRPr="003C752B">
              <w:rPr>
                <w:sz w:val="22"/>
                <w:szCs w:val="22"/>
                <w:lang w:val="en-US"/>
              </w:rPr>
              <w:t xml:space="preserve"> </w:t>
            </w:r>
            <w:r w:rsidRPr="003C752B">
              <w:rPr>
                <w:sz w:val="22"/>
                <w:szCs w:val="22"/>
                <w:lang w:val="en-US"/>
              </w:rPr>
              <w:t xml:space="preserve">COP-MOP may wish to take note of the decision </w:t>
            </w:r>
            <w:r w:rsidR="00483329" w:rsidRPr="003C752B">
              <w:rPr>
                <w:sz w:val="22"/>
                <w:szCs w:val="22"/>
                <w:lang w:val="en-US"/>
              </w:rPr>
              <w:t xml:space="preserve">by the Conference of the Parties </w:t>
            </w:r>
            <w:r w:rsidR="00824A06" w:rsidRPr="003C752B">
              <w:rPr>
                <w:sz w:val="22"/>
                <w:szCs w:val="22"/>
                <w:lang w:val="en-US"/>
              </w:rPr>
              <w:t>referring to this process</w:t>
            </w:r>
            <w:r w:rsidR="007360A1">
              <w:rPr>
                <w:sz w:val="22"/>
                <w:szCs w:val="22"/>
                <w:lang w:val="en-US"/>
              </w:rPr>
              <w:t>.</w:t>
            </w:r>
          </w:p>
        </w:tc>
      </w:tr>
      <w:tr w:rsidR="00DD7769" w:rsidRPr="006243E8" w14:paraId="6E229B5A" w14:textId="77777777" w:rsidTr="00D84221">
        <w:trPr>
          <w:trHeight w:val="897"/>
          <w:jc w:val="center"/>
        </w:trPr>
        <w:tc>
          <w:tcPr>
            <w:tcW w:w="2785" w:type="dxa"/>
            <w:vAlign w:val="center"/>
          </w:tcPr>
          <w:p w14:paraId="24D930B3" w14:textId="6E6B62D6" w:rsidR="00DD7769" w:rsidRPr="003C752B" w:rsidRDefault="00DD7769" w:rsidP="00A86DAF">
            <w:pPr>
              <w:pStyle w:val="BodyText"/>
              <w:adjustRightInd w:val="0"/>
              <w:snapToGrid w:val="0"/>
              <w:ind w:firstLine="0"/>
              <w:rPr>
                <w:kern w:val="22"/>
                <w:sz w:val="22"/>
                <w:szCs w:val="22"/>
              </w:rPr>
            </w:pPr>
            <w:r w:rsidRPr="003C752B">
              <w:rPr>
                <w:kern w:val="22"/>
                <w:sz w:val="22"/>
                <w:szCs w:val="22"/>
              </w:rPr>
              <w:t>The</w:t>
            </w:r>
            <w:r w:rsidR="000962B6" w:rsidRPr="003C752B">
              <w:rPr>
                <w:kern w:val="22"/>
                <w:sz w:val="22"/>
                <w:szCs w:val="22"/>
              </w:rPr>
              <w:t xml:space="preserve"> </w:t>
            </w:r>
            <w:r w:rsidRPr="003C752B">
              <w:rPr>
                <w:kern w:val="22"/>
                <w:sz w:val="22"/>
                <w:szCs w:val="22"/>
              </w:rPr>
              <w:t>enhanced multidimensional approach to planning, monitoring, reporting and review</w:t>
            </w:r>
            <w:r w:rsidR="004F098B" w:rsidRPr="003C752B">
              <w:rPr>
                <w:rStyle w:val="FootnoteReference"/>
                <w:kern w:val="22"/>
                <w:sz w:val="22"/>
                <w:szCs w:val="22"/>
              </w:rPr>
              <w:footnoteReference w:id="18"/>
            </w:r>
          </w:p>
        </w:tc>
        <w:tc>
          <w:tcPr>
            <w:tcW w:w="6565" w:type="dxa"/>
            <w:vAlign w:val="center"/>
          </w:tcPr>
          <w:p w14:paraId="3B2DFBD3" w14:textId="257F6B79" w:rsidR="001441ED" w:rsidRPr="003C752B" w:rsidRDefault="006D7346" w:rsidP="000B75A7">
            <w:pPr>
              <w:pStyle w:val="BodyText"/>
              <w:adjustRightInd w:val="0"/>
              <w:snapToGrid w:val="0"/>
              <w:ind w:firstLine="0"/>
              <w:rPr>
                <w:kern w:val="22"/>
                <w:sz w:val="22"/>
                <w:szCs w:val="22"/>
              </w:rPr>
            </w:pPr>
            <w:r w:rsidRPr="003C752B">
              <w:rPr>
                <w:kern w:val="22"/>
                <w:sz w:val="22"/>
                <w:szCs w:val="22"/>
              </w:rPr>
              <w:t>The</w:t>
            </w:r>
            <w:r w:rsidR="00F61C1E" w:rsidRPr="003C752B">
              <w:rPr>
                <w:kern w:val="22"/>
                <w:sz w:val="22"/>
                <w:szCs w:val="22"/>
              </w:rPr>
              <w:t xml:space="preserve"> proposed</w:t>
            </w:r>
            <w:r w:rsidRPr="003C752B">
              <w:rPr>
                <w:kern w:val="22"/>
                <w:sz w:val="22"/>
                <w:szCs w:val="22"/>
              </w:rPr>
              <w:t xml:space="preserve"> enhanced multidimensional approach </w:t>
            </w:r>
            <w:r w:rsidR="006F7E42" w:rsidRPr="003C752B">
              <w:rPr>
                <w:kern w:val="22"/>
                <w:sz w:val="22"/>
                <w:szCs w:val="22"/>
              </w:rPr>
              <w:t>comprises several elements</w:t>
            </w:r>
            <w:r w:rsidR="00FB5031" w:rsidRPr="003C752B">
              <w:rPr>
                <w:kern w:val="22"/>
                <w:sz w:val="22"/>
                <w:szCs w:val="22"/>
              </w:rPr>
              <w:t xml:space="preserve"> aimed at supporting the implementation of the Convention </w:t>
            </w:r>
            <w:r w:rsidR="00D06643" w:rsidRPr="003C752B">
              <w:rPr>
                <w:kern w:val="22"/>
                <w:sz w:val="22"/>
                <w:szCs w:val="22"/>
              </w:rPr>
              <w:t xml:space="preserve">in the post-2020 period, including updated guidance on NBSAPs, the voluntary </w:t>
            </w:r>
            <w:r w:rsidR="006972C6" w:rsidRPr="003C752B">
              <w:rPr>
                <w:kern w:val="22"/>
                <w:sz w:val="22"/>
                <w:szCs w:val="22"/>
              </w:rPr>
              <w:t>peer-</w:t>
            </w:r>
            <w:r w:rsidR="00D06643" w:rsidRPr="003C752B">
              <w:rPr>
                <w:kern w:val="22"/>
                <w:sz w:val="22"/>
                <w:szCs w:val="22"/>
              </w:rPr>
              <w:t xml:space="preserve">review, and the open-ended forum of the Subsidiary Body on Implementation. </w:t>
            </w:r>
            <w:r w:rsidR="001F7438" w:rsidRPr="003C752B">
              <w:rPr>
                <w:kern w:val="22"/>
                <w:sz w:val="22"/>
                <w:szCs w:val="22"/>
              </w:rPr>
              <w:t xml:space="preserve">These tools could further support the implementation of the Protocol and </w:t>
            </w:r>
            <w:r w:rsidR="00514E71" w:rsidRPr="003C752B">
              <w:rPr>
                <w:kern w:val="22"/>
                <w:sz w:val="22"/>
                <w:szCs w:val="22"/>
              </w:rPr>
              <w:t>help</w:t>
            </w:r>
            <w:r w:rsidR="00AE5F3E" w:rsidRPr="003C752B">
              <w:rPr>
                <w:kern w:val="22"/>
                <w:sz w:val="22"/>
                <w:szCs w:val="22"/>
              </w:rPr>
              <w:t xml:space="preserve"> countries</w:t>
            </w:r>
            <w:r w:rsidR="00514E71" w:rsidRPr="003C752B">
              <w:rPr>
                <w:kern w:val="22"/>
                <w:sz w:val="22"/>
                <w:szCs w:val="22"/>
              </w:rPr>
              <w:t xml:space="preserve"> </w:t>
            </w:r>
            <w:r w:rsidR="001F7438" w:rsidRPr="003C752B">
              <w:rPr>
                <w:kern w:val="22"/>
                <w:sz w:val="22"/>
                <w:szCs w:val="22"/>
              </w:rPr>
              <w:t xml:space="preserve">identify synergies between ABS and other biodiversity-related activities. </w:t>
            </w:r>
            <w:r w:rsidR="00FE4962" w:rsidRPr="003C752B">
              <w:rPr>
                <w:kern w:val="22"/>
                <w:sz w:val="22"/>
                <w:szCs w:val="22"/>
              </w:rPr>
              <w:t xml:space="preserve">COP-MOP may wish to invite Parties to make use of the enhanced approach </w:t>
            </w:r>
            <w:r w:rsidR="00692F14" w:rsidRPr="003C752B">
              <w:rPr>
                <w:kern w:val="22"/>
                <w:sz w:val="22"/>
                <w:szCs w:val="22"/>
              </w:rPr>
              <w:t>to support the implementation of the Protocol</w:t>
            </w:r>
            <w:r w:rsidR="00501801" w:rsidRPr="003C752B">
              <w:rPr>
                <w:sz w:val="22"/>
                <w:szCs w:val="22"/>
              </w:rPr>
              <w:t>.</w:t>
            </w:r>
          </w:p>
        </w:tc>
      </w:tr>
      <w:tr w:rsidR="00925227" w:rsidRPr="006243E8" w14:paraId="2BCA93BF" w14:textId="77777777" w:rsidTr="00024CFC">
        <w:trPr>
          <w:trHeight w:val="647"/>
          <w:jc w:val="center"/>
        </w:trPr>
        <w:tc>
          <w:tcPr>
            <w:tcW w:w="2785" w:type="dxa"/>
            <w:vAlign w:val="center"/>
          </w:tcPr>
          <w:p w14:paraId="5CD3093F" w14:textId="28BBA295" w:rsidR="00925227" w:rsidRPr="003C752B" w:rsidRDefault="00925227" w:rsidP="00A86DAF">
            <w:pPr>
              <w:pStyle w:val="BodyText"/>
              <w:adjustRightInd w:val="0"/>
              <w:snapToGrid w:val="0"/>
              <w:ind w:firstLine="0"/>
              <w:rPr>
                <w:kern w:val="22"/>
                <w:sz w:val="22"/>
                <w:szCs w:val="22"/>
              </w:rPr>
            </w:pPr>
            <w:r w:rsidRPr="003C752B">
              <w:rPr>
                <w:kern w:val="22"/>
                <w:sz w:val="22"/>
                <w:szCs w:val="22"/>
              </w:rPr>
              <w:lastRenderedPageBreak/>
              <w:t>The monitoring framework for the post-2020 global biodiversity framework</w:t>
            </w:r>
            <w:r w:rsidR="00016BE3" w:rsidRPr="003C752B">
              <w:rPr>
                <w:rStyle w:val="FootnoteReference"/>
                <w:kern w:val="22"/>
                <w:sz w:val="22"/>
                <w:szCs w:val="22"/>
              </w:rPr>
              <w:footnoteReference w:id="19"/>
            </w:r>
          </w:p>
        </w:tc>
        <w:tc>
          <w:tcPr>
            <w:tcW w:w="6565" w:type="dxa"/>
            <w:vAlign w:val="center"/>
          </w:tcPr>
          <w:p w14:paraId="2716ABD3" w14:textId="3784654F" w:rsidR="00925227" w:rsidRPr="003C752B" w:rsidRDefault="00F75F34" w:rsidP="00060907">
            <w:pPr>
              <w:pStyle w:val="BodyText"/>
              <w:adjustRightInd w:val="0"/>
              <w:snapToGrid w:val="0"/>
              <w:ind w:firstLine="0"/>
              <w:rPr>
                <w:kern w:val="22"/>
                <w:sz w:val="22"/>
                <w:szCs w:val="22"/>
              </w:rPr>
            </w:pPr>
            <w:r w:rsidRPr="003C752B">
              <w:rPr>
                <w:sz w:val="22"/>
                <w:szCs w:val="22"/>
              </w:rPr>
              <w:t>The</w:t>
            </w:r>
            <w:r w:rsidR="000962B6" w:rsidRPr="003C752B">
              <w:rPr>
                <w:sz w:val="22"/>
                <w:szCs w:val="22"/>
              </w:rPr>
              <w:t xml:space="preserve"> proposed</w:t>
            </w:r>
            <w:r w:rsidRPr="003C752B">
              <w:rPr>
                <w:sz w:val="22"/>
                <w:szCs w:val="22"/>
              </w:rPr>
              <w:t xml:space="preserve"> monitoring framework for the post-2020 global biodiversity framework </w:t>
            </w:r>
            <w:r w:rsidR="000962B6" w:rsidRPr="003C752B">
              <w:rPr>
                <w:sz w:val="22"/>
                <w:szCs w:val="22"/>
              </w:rPr>
              <w:t>identifies</w:t>
            </w:r>
            <w:r w:rsidRPr="003C752B">
              <w:rPr>
                <w:sz w:val="22"/>
                <w:szCs w:val="22"/>
              </w:rPr>
              <w:t xml:space="preserve"> </w:t>
            </w:r>
            <w:r w:rsidR="00060907" w:rsidRPr="003C752B">
              <w:rPr>
                <w:sz w:val="22"/>
                <w:szCs w:val="22"/>
              </w:rPr>
              <w:t xml:space="preserve">indicators </w:t>
            </w:r>
            <w:r w:rsidR="003A181B" w:rsidRPr="005232AA">
              <w:rPr>
                <w:sz w:val="22"/>
                <w:szCs w:val="22"/>
              </w:rPr>
              <w:t>for</w:t>
            </w:r>
            <w:r w:rsidR="00060907" w:rsidRPr="003C752B">
              <w:rPr>
                <w:sz w:val="22"/>
                <w:szCs w:val="22"/>
              </w:rPr>
              <w:t xml:space="preserve"> monitor</w:t>
            </w:r>
            <w:r w:rsidR="003A181B" w:rsidRPr="005232AA">
              <w:rPr>
                <w:sz w:val="22"/>
                <w:szCs w:val="22"/>
              </w:rPr>
              <w:t>ing</w:t>
            </w:r>
            <w:r w:rsidR="00060907" w:rsidRPr="003C752B">
              <w:rPr>
                <w:sz w:val="22"/>
                <w:szCs w:val="22"/>
              </w:rPr>
              <w:t xml:space="preserve"> the implementation of goals and targets of the post-2020 global biodiversity framework. In this context, </w:t>
            </w:r>
            <w:r w:rsidR="00180F1F" w:rsidRPr="003C752B">
              <w:rPr>
                <w:sz w:val="22"/>
                <w:szCs w:val="22"/>
              </w:rPr>
              <w:t>considering the desirability of developing nationally</w:t>
            </w:r>
            <w:r w:rsidR="00C736F1" w:rsidRPr="005232AA">
              <w:rPr>
                <w:sz w:val="22"/>
                <w:szCs w:val="22"/>
              </w:rPr>
              <w:t xml:space="preserve"> </w:t>
            </w:r>
            <w:r w:rsidR="00180F1F" w:rsidRPr="003C752B">
              <w:rPr>
                <w:sz w:val="22"/>
                <w:szCs w:val="22"/>
              </w:rPr>
              <w:t>relevant indicators for access and benefit-sharing</w:t>
            </w:r>
            <w:r w:rsidR="0090622C" w:rsidRPr="003C752B">
              <w:rPr>
                <w:sz w:val="22"/>
                <w:szCs w:val="22"/>
              </w:rPr>
              <w:t xml:space="preserve"> to support the implementation of the Protocol</w:t>
            </w:r>
            <w:r w:rsidR="00180F1F" w:rsidRPr="003C752B">
              <w:rPr>
                <w:sz w:val="22"/>
                <w:szCs w:val="22"/>
              </w:rPr>
              <w:t xml:space="preserve">, </w:t>
            </w:r>
            <w:r w:rsidR="00D03622" w:rsidRPr="003C752B">
              <w:rPr>
                <w:sz w:val="22"/>
                <w:szCs w:val="22"/>
              </w:rPr>
              <w:t>COP-MOP may wish to take note of the monitoring framewor</w:t>
            </w:r>
            <w:r w:rsidR="006F018A" w:rsidRPr="003C752B">
              <w:rPr>
                <w:sz w:val="22"/>
                <w:szCs w:val="22"/>
              </w:rPr>
              <w:t>k</w:t>
            </w:r>
            <w:r w:rsidR="005E1398" w:rsidRPr="003C752B">
              <w:rPr>
                <w:sz w:val="22"/>
                <w:szCs w:val="22"/>
              </w:rPr>
              <w:t xml:space="preserve"> and </w:t>
            </w:r>
            <w:r w:rsidR="0048548A" w:rsidRPr="003C752B">
              <w:rPr>
                <w:sz w:val="22"/>
                <w:szCs w:val="22"/>
              </w:rPr>
              <w:t xml:space="preserve">of </w:t>
            </w:r>
            <w:r w:rsidR="005E1398" w:rsidRPr="003C752B">
              <w:rPr>
                <w:sz w:val="22"/>
                <w:szCs w:val="22"/>
              </w:rPr>
              <w:t xml:space="preserve">the process </w:t>
            </w:r>
            <w:r w:rsidR="0048548A" w:rsidRPr="003C752B">
              <w:rPr>
                <w:sz w:val="22"/>
                <w:szCs w:val="22"/>
              </w:rPr>
              <w:t xml:space="preserve">set forth in the decision </w:t>
            </w:r>
            <w:r w:rsidR="005E1398" w:rsidRPr="003C752B">
              <w:rPr>
                <w:sz w:val="22"/>
                <w:szCs w:val="22"/>
              </w:rPr>
              <w:t xml:space="preserve">to develop </w:t>
            </w:r>
            <w:r w:rsidR="00A8691E" w:rsidRPr="003C752B">
              <w:rPr>
                <w:sz w:val="22"/>
                <w:szCs w:val="22"/>
              </w:rPr>
              <w:t>proposed indicators</w:t>
            </w:r>
            <w:r w:rsidR="00153054" w:rsidRPr="003C752B">
              <w:rPr>
                <w:sz w:val="22"/>
                <w:szCs w:val="22"/>
              </w:rPr>
              <w:t xml:space="preserve">. </w:t>
            </w:r>
            <w:r w:rsidR="00284DF1" w:rsidRPr="003C752B">
              <w:rPr>
                <w:sz w:val="22"/>
                <w:szCs w:val="22"/>
              </w:rPr>
              <w:t xml:space="preserve">This </w:t>
            </w:r>
            <w:r w:rsidR="000608E5" w:rsidRPr="003C752B">
              <w:rPr>
                <w:sz w:val="22"/>
                <w:szCs w:val="22"/>
              </w:rPr>
              <w:t xml:space="preserve">will be considered </w:t>
            </w:r>
            <w:r w:rsidR="008F46A6" w:rsidRPr="003C752B">
              <w:rPr>
                <w:sz w:val="22"/>
                <w:szCs w:val="22"/>
              </w:rPr>
              <w:t xml:space="preserve">under </w:t>
            </w:r>
            <w:r w:rsidR="000D6495" w:rsidRPr="003C752B">
              <w:rPr>
                <w:sz w:val="22"/>
                <w:szCs w:val="22"/>
              </w:rPr>
              <w:t xml:space="preserve">the </w:t>
            </w:r>
            <w:r w:rsidR="008F46A6" w:rsidRPr="003C752B">
              <w:rPr>
                <w:sz w:val="22"/>
                <w:szCs w:val="22"/>
              </w:rPr>
              <w:t xml:space="preserve">COP-MOP agenda item on </w:t>
            </w:r>
            <w:r w:rsidR="000608E5" w:rsidRPr="003C752B">
              <w:rPr>
                <w:sz w:val="22"/>
                <w:szCs w:val="22"/>
              </w:rPr>
              <w:t>m</w:t>
            </w:r>
            <w:r w:rsidR="008F46A6" w:rsidRPr="003C752B">
              <w:rPr>
                <w:sz w:val="22"/>
                <w:szCs w:val="22"/>
              </w:rPr>
              <w:t xml:space="preserve">onitoring and reporting </w:t>
            </w:r>
            <w:r w:rsidR="000608E5" w:rsidRPr="003C752B">
              <w:rPr>
                <w:sz w:val="22"/>
                <w:szCs w:val="22"/>
              </w:rPr>
              <w:t>(</w:t>
            </w:r>
            <w:r w:rsidR="006B597C" w:rsidRPr="003C752B">
              <w:rPr>
                <w:sz w:val="22"/>
                <w:szCs w:val="22"/>
              </w:rPr>
              <w:t xml:space="preserve">document </w:t>
            </w:r>
            <w:r w:rsidR="00284DF1" w:rsidRPr="003C752B">
              <w:rPr>
                <w:sz w:val="22"/>
                <w:szCs w:val="22"/>
              </w:rPr>
              <w:t>CBD/NP/MOP/4/</w:t>
            </w:r>
            <w:r w:rsidR="006E019D" w:rsidRPr="003C752B">
              <w:rPr>
                <w:sz w:val="22"/>
                <w:szCs w:val="22"/>
              </w:rPr>
              <w:t>7</w:t>
            </w:r>
            <w:r w:rsidR="000C241D" w:rsidRPr="003C752B">
              <w:rPr>
                <w:sz w:val="22"/>
                <w:szCs w:val="22"/>
              </w:rPr>
              <w:t>)</w:t>
            </w:r>
            <w:r w:rsidR="00284DF1" w:rsidRPr="003C752B">
              <w:rPr>
                <w:kern w:val="22"/>
                <w:sz w:val="22"/>
                <w:szCs w:val="22"/>
              </w:rPr>
              <w:t>.</w:t>
            </w:r>
          </w:p>
        </w:tc>
      </w:tr>
      <w:tr w:rsidR="00DD7769" w:rsidRPr="006243E8" w14:paraId="1EA30A67" w14:textId="77777777" w:rsidTr="00D84221">
        <w:trPr>
          <w:trHeight w:val="586"/>
          <w:jc w:val="center"/>
        </w:trPr>
        <w:tc>
          <w:tcPr>
            <w:tcW w:w="2785" w:type="dxa"/>
            <w:vAlign w:val="center"/>
          </w:tcPr>
          <w:p w14:paraId="48FA74CA" w14:textId="3A638938" w:rsidR="00DD7769" w:rsidRPr="003C752B" w:rsidRDefault="00531ADF" w:rsidP="00531ADF">
            <w:pPr>
              <w:pStyle w:val="BodyText"/>
              <w:adjustRightInd w:val="0"/>
              <w:snapToGrid w:val="0"/>
              <w:ind w:firstLine="0"/>
              <w:rPr>
                <w:kern w:val="22"/>
                <w:sz w:val="22"/>
                <w:szCs w:val="22"/>
              </w:rPr>
            </w:pPr>
            <w:r w:rsidRPr="003C752B">
              <w:rPr>
                <w:kern w:val="22"/>
                <w:sz w:val="22"/>
                <w:szCs w:val="22"/>
              </w:rPr>
              <w:t>The strategy for resource mobilization</w:t>
            </w:r>
            <w:r w:rsidR="00775A85" w:rsidRPr="003C752B">
              <w:rPr>
                <w:rStyle w:val="FootnoteReference"/>
                <w:sz w:val="22"/>
                <w:szCs w:val="22"/>
              </w:rPr>
              <w:footnoteReference w:id="20"/>
            </w:r>
          </w:p>
        </w:tc>
        <w:tc>
          <w:tcPr>
            <w:tcW w:w="6565" w:type="dxa"/>
            <w:vAlign w:val="center"/>
          </w:tcPr>
          <w:p w14:paraId="4B5F35E2" w14:textId="01639024" w:rsidR="00DD7769" w:rsidRPr="003C752B" w:rsidRDefault="00775A85" w:rsidP="0071723A">
            <w:pPr>
              <w:suppressLineNumbers/>
              <w:suppressAutoHyphens/>
              <w:kinsoku w:val="0"/>
              <w:overflowPunct w:val="0"/>
              <w:autoSpaceDE w:val="0"/>
              <w:autoSpaceDN w:val="0"/>
              <w:snapToGrid w:val="0"/>
              <w:spacing w:before="120" w:after="120"/>
              <w:rPr>
                <w:sz w:val="22"/>
                <w:szCs w:val="22"/>
              </w:rPr>
            </w:pPr>
            <w:r w:rsidRPr="003C752B">
              <w:rPr>
                <w:sz w:val="22"/>
                <w:szCs w:val="22"/>
              </w:rPr>
              <w:t xml:space="preserve">The draft resource mobilization component of the post-2020 global biodiversity framework is intended as the successor to the current resource mobilization strategy for the Convention and its Protocols. </w:t>
            </w:r>
            <w:r w:rsidR="00AC73BA" w:rsidRPr="003C752B">
              <w:rPr>
                <w:sz w:val="22"/>
                <w:szCs w:val="22"/>
              </w:rPr>
              <w:t xml:space="preserve">The resource mobilization </w:t>
            </w:r>
            <w:r w:rsidR="00FF609E" w:rsidRPr="003C752B">
              <w:rPr>
                <w:sz w:val="22"/>
                <w:szCs w:val="22"/>
              </w:rPr>
              <w:t xml:space="preserve">strategy </w:t>
            </w:r>
            <w:r w:rsidR="006E019D" w:rsidRPr="003C752B">
              <w:rPr>
                <w:sz w:val="22"/>
                <w:szCs w:val="22"/>
              </w:rPr>
              <w:t>is to</w:t>
            </w:r>
            <w:r w:rsidR="008646EA" w:rsidRPr="003C752B">
              <w:rPr>
                <w:sz w:val="22"/>
                <w:szCs w:val="22"/>
              </w:rPr>
              <w:t>, inter alia, encourage</w:t>
            </w:r>
            <w:r w:rsidR="00603955" w:rsidRPr="003C752B">
              <w:rPr>
                <w:sz w:val="22"/>
                <w:szCs w:val="22"/>
              </w:rPr>
              <w:t xml:space="preserve"> </w:t>
            </w:r>
            <w:r w:rsidR="00F53311" w:rsidRPr="003C752B">
              <w:rPr>
                <w:sz w:val="22"/>
                <w:szCs w:val="22"/>
              </w:rPr>
              <w:t>Parties</w:t>
            </w:r>
            <w:r w:rsidR="00603955" w:rsidRPr="003C752B">
              <w:rPr>
                <w:sz w:val="22"/>
                <w:szCs w:val="22"/>
              </w:rPr>
              <w:t xml:space="preserve"> </w:t>
            </w:r>
            <w:r w:rsidR="008646EA" w:rsidRPr="003C752B">
              <w:rPr>
                <w:sz w:val="22"/>
                <w:szCs w:val="22"/>
              </w:rPr>
              <w:t>to</w:t>
            </w:r>
            <w:r w:rsidR="007C04EB" w:rsidRPr="003C752B">
              <w:rPr>
                <w:sz w:val="22"/>
                <w:szCs w:val="22"/>
              </w:rPr>
              <w:t xml:space="preserve"> </w:t>
            </w:r>
            <w:r w:rsidR="00740CCF" w:rsidRPr="003C752B">
              <w:rPr>
                <w:sz w:val="22"/>
                <w:szCs w:val="22"/>
              </w:rPr>
              <w:t>update</w:t>
            </w:r>
            <w:r w:rsidR="00603955" w:rsidRPr="003C752B">
              <w:rPr>
                <w:sz w:val="22"/>
                <w:szCs w:val="22"/>
              </w:rPr>
              <w:t xml:space="preserve"> </w:t>
            </w:r>
            <w:r w:rsidR="00740CCF" w:rsidRPr="003C752B">
              <w:rPr>
                <w:sz w:val="22"/>
                <w:szCs w:val="22"/>
              </w:rPr>
              <w:t>or develop</w:t>
            </w:r>
            <w:r w:rsidR="00603955" w:rsidRPr="003C752B">
              <w:rPr>
                <w:sz w:val="22"/>
                <w:szCs w:val="22"/>
              </w:rPr>
              <w:t xml:space="preserve"> national</w:t>
            </w:r>
            <w:r w:rsidR="00BD4C0D" w:rsidRPr="003C752B">
              <w:rPr>
                <w:sz w:val="22"/>
                <w:szCs w:val="22"/>
              </w:rPr>
              <w:t xml:space="preserve"> finance plans</w:t>
            </w:r>
            <w:r w:rsidR="007C04EB" w:rsidRPr="003C752B">
              <w:rPr>
                <w:sz w:val="22"/>
                <w:szCs w:val="22"/>
              </w:rPr>
              <w:t>,</w:t>
            </w:r>
            <w:r w:rsidR="00985497" w:rsidRPr="003C752B">
              <w:rPr>
                <w:sz w:val="22"/>
                <w:szCs w:val="22"/>
              </w:rPr>
              <w:t xml:space="preserve"> </w:t>
            </w:r>
            <w:r w:rsidR="007C04EB" w:rsidRPr="003C752B">
              <w:rPr>
                <w:sz w:val="22"/>
                <w:szCs w:val="22"/>
              </w:rPr>
              <w:t xml:space="preserve">based on </w:t>
            </w:r>
            <w:proofErr w:type="gramStart"/>
            <w:r w:rsidR="007C04EB" w:rsidRPr="003C752B">
              <w:rPr>
                <w:sz w:val="22"/>
                <w:szCs w:val="22"/>
              </w:rPr>
              <w:t>NBSAPs</w:t>
            </w:r>
            <w:proofErr w:type="gramEnd"/>
            <w:r w:rsidR="007C04EB" w:rsidRPr="003C752B">
              <w:rPr>
                <w:sz w:val="22"/>
                <w:szCs w:val="22"/>
              </w:rPr>
              <w:t xml:space="preserve"> and </w:t>
            </w:r>
            <w:r w:rsidR="00985497" w:rsidRPr="003C752B">
              <w:rPr>
                <w:sz w:val="22"/>
                <w:szCs w:val="22"/>
              </w:rPr>
              <w:t>aligned with the post-2020 global biodiversity framework.</w:t>
            </w:r>
            <w:r w:rsidR="00104FA4" w:rsidRPr="003C752B">
              <w:rPr>
                <w:sz w:val="22"/>
                <w:szCs w:val="22"/>
              </w:rPr>
              <w:t xml:space="preserve"> COP-MOP may wish to </w:t>
            </w:r>
            <w:r w:rsidR="008B752E" w:rsidRPr="003C752B">
              <w:rPr>
                <w:sz w:val="22"/>
                <w:szCs w:val="22"/>
              </w:rPr>
              <w:t>invite</w:t>
            </w:r>
            <w:r w:rsidR="00104FA4" w:rsidRPr="003C752B">
              <w:rPr>
                <w:sz w:val="22"/>
                <w:szCs w:val="22"/>
              </w:rPr>
              <w:t xml:space="preserve"> Parties to </w:t>
            </w:r>
            <w:r w:rsidR="00742C2C" w:rsidRPr="003C752B">
              <w:rPr>
                <w:sz w:val="22"/>
                <w:szCs w:val="22"/>
              </w:rPr>
              <w:t>consider</w:t>
            </w:r>
            <w:r w:rsidR="002F50DE" w:rsidRPr="003C752B">
              <w:rPr>
                <w:sz w:val="22"/>
                <w:szCs w:val="22"/>
              </w:rPr>
              <w:t xml:space="preserve"> the Nagoya Protocol</w:t>
            </w:r>
            <w:r w:rsidR="00742C2C" w:rsidRPr="003C752B">
              <w:rPr>
                <w:sz w:val="22"/>
                <w:szCs w:val="22"/>
              </w:rPr>
              <w:t xml:space="preserve"> in finance plans and </w:t>
            </w:r>
            <w:r w:rsidR="00016BE3" w:rsidRPr="003C752B">
              <w:rPr>
                <w:sz w:val="22"/>
                <w:szCs w:val="22"/>
              </w:rPr>
              <w:t xml:space="preserve">other </w:t>
            </w:r>
            <w:r w:rsidR="00742C2C" w:rsidRPr="003C752B">
              <w:rPr>
                <w:sz w:val="22"/>
                <w:szCs w:val="22"/>
              </w:rPr>
              <w:t>resource mobilizations efforts.</w:t>
            </w:r>
            <w:r w:rsidR="002F50DE" w:rsidRPr="003C752B">
              <w:rPr>
                <w:sz w:val="22"/>
                <w:szCs w:val="22"/>
              </w:rPr>
              <w:t xml:space="preserve"> </w:t>
            </w:r>
            <w:r w:rsidR="000608E5" w:rsidRPr="003C752B">
              <w:rPr>
                <w:sz w:val="22"/>
                <w:szCs w:val="22"/>
              </w:rPr>
              <w:t xml:space="preserve">This will be considered under the COP-MOP agenda item on </w:t>
            </w:r>
            <w:r w:rsidR="006D6626" w:rsidRPr="003C752B">
              <w:rPr>
                <w:sz w:val="22"/>
                <w:szCs w:val="22"/>
              </w:rPr>
              <w:t>the f</w:t>
            </w:r>
            <w:r w:rsidR="000608E5" w:rsidRPr="003C752B">
              <w:rPr>
                <w:sz w:val="22"/>
                <w:szCs w:val="22"/>
              </w:rPr>
              <w:t>inancial mechanism</w:t>
            </w:r>
            <w:r w:rsidR="006D6626" w:rsidRPr="003C752B">
              <w:rPr>
                <w:sz w:val="22"/>
                <w:szCs w:val="22"/>
              </w:rPr>
              <w:t xml:space="preserve"> and financial resources (document</w:t>
            </w:r>
            <w:r w:rsidR="000C241D" w:rsidRPr="003C752B">
              <w:rPr>
                <w:sz w:val="22"/>
                <w:szCs w:val="22"/>
              </w:rPr>
              <w:t xml:space="preserve"> </w:t>
            </w:r>
            <w:r w:rsidR="0071723A" w:rsidRPr="003C752B">
              <w:rPr>
                <w:kern w:val="22"/>
                <w:sz w:val="22"/>
                <w:szCs w:val="22"/>
              </w:rPr>
              <w:t>CBD/NP/MOP/4/</w:t>
            </w:r>
            <w:r w:rsidR="00AF110D" w:rsidRPr="003C752B">
              <w:rPr>
                <w:kern w:val="22"/>
                <w:sz w:val="22"/>
                <w:szCs w:val="22"/>
              </w:rPr>
              <w:t>10</w:t>
            </w:r>
            <w:r w:rsidR="0071723A" w:rsidRPr="003C752B">
              <w:rPr>
                <w:kern w:val="22"/>
                <w:sz w:val="22"/>
                <w:szCs w:val="22"/>
              </w:rPr>
              <w:t>).</w:t>
            </w:r>
          </w:p>
        </w:tc>
      </w:tr>
      <w:tr w:rsidR="00157A3C" w:rsidRPr="006243E8" w14:paraId="27726E03" w14:textId="77777777" w:rsidTr="00D84221">
        <w:trPr>
          <w:trHeight w:val="586"/>
          <w:jc w:val="center"/>
        </w:trPr>
        <w:tc>
          <w:tcPr>
            <w:tcW w:w="2785" w:type="dxa"/>
            <w:vAlign w:val="center"/>
          </w:tcPr>
          <w:p w14:paraId="2A569B43" w14:textId="460533EA" w:rsidR="00157A3C" w:rsidRPr="003C752B" w:rsidRDefault="00157A3C" w:rsidP="00531ADF">
            <w:pPr>
              <w:pStyle w:val="BodyText"/>
              <w:adjustRightInd w:val="0"/>
              <w:snapToGrid w:val="0"/>
              <w:ind w:firstLine="0"/>
              <w:rPr>
                <w:kern w:val="22"/>
                <w:sz w:val="22"/>
                <w:szCs w:val="22"/>
              </w:rPr>
            </w:pPr>
            <w:r w:rsidRPr="003C752B">
              <w:rPr>
                <w:kern w:val="22"/>
                <w:sz w:val="22"/>
                <w:szCs w:val="22"/>
              </w:rPr>
              <w:t>Guidance to the financial mechanism</w:t>
            </w:r>
          </w:p>
        </w:tc>
        <w:tc>
          <w:tcPr>
            <w:tcW w:w="6565" w:type="dxa"/>
            <w:vAlign w:val="center"/>
          </w:tcPr>
          <w:p w14:paraId="578F1701" w14:textId="29423B71" w:rsidR="00157A3C" w:rsidRPr="003C752B" w:rsidRDefault="00AD2324" w:rsidP="00A86DAF">
            <w:pPr>
              <w:pStyle w:val="BodyText"/>
              <w:adjustRightInd w:val="0"/>
              <w:snapToGrid w:val="0"/>
              <w:ind w:firstLine="0"/>
              <w:rPr>
                <w:kern w:val="22"/>
                <w:sz w:val="22"/>
                <w:szCs w:val="22"/>
              </w:rPr>
            </w:pPr>
            <w:r w:rsidRPr="003C752B">
              <w:rPr>
                <w:sz w:val="22"/>
                <w:szCs w:val="22"/>
              </w:rPr>
              <w:t>As the financial mechanism of the Convention and its Protocols, t</w:t>
            </w:r>
            <w:r w:rsidR="004A1358" w:rsidRPr="003C752B">
              <w:rPr>
                <w:sz w:val="22"/>
                <w:szCs w:val="22"/>
              </w:rPr>
              <w:t xml:space="preserve">he </w:t>
            </w:r>
            <w:r w:rsidR="00D22ED0" w:rsidRPr="003C752B">
              <w:rPr>
                <w:sz w:val="22"/>
                <w:szCs w:val="22"/>
              </w:rPr>
              <w:t>Global Environment Facility</w:t>
            </w:r>
            <w:r w:rsidR="0076315B" w:rsidRPr="003C752B">
              <w:rPr>
                <w:sz w:val="22"/>
                <w:szCs w:val="22"/>
              </w:rPr>
              <w:t>, especially in</w:t>
            </w:r>
            <w:r w:rsidR="00BB7046" w:rsidRPr="003C752B">
              <w:rPr>
                <w:sz w:val="22"/>
                <w:szCs w:val="22"/>
              </w:rPr>
              <w:t xml:space="preserve"> its eight</w:t>
            </w:r>
            <w:r w:rsidR="006E3EC0" w:rsidRPr="003C752B">
              <w:rPr>
                <w:sz w:val="22"/>
                <w:szCs w:val="22"/>
              </w:rPr>
              <w:t>h</w:t>
            </w:r>
            <w:r w:rsidR="00BB7046" w:rsidRPr="003C752B">
              <w:rPr>
                <w:sz w:val="22"/>
                <w:szCs w:val="22"/>
              </w:rPr>
              <w:t xml:space="preserve"> and ninth replenishment cycles</w:t>
            </w:r>
            <w:r w:rsidR="0076315B" w:rsidRPr="003C752B">
              <w:rPr>
                <w:sz w:val="22"/>
                <w:szCs w:val="22"/>
              </w:rPr>
              <w:t>,</w:t>
            </w:r>
            <w:r w:rsidR="00BB7046" w:rsidRPr="003C752B">
              <w:rPr>
                <w:sz w:val="22"/>
                <w:szCs w:val="22"/>
              </w:rPr>
              <w:t xml:space="preserve"> </w:t>
            </w:r>
            <w:r w:rsidR="00D22ED0" w:rsidRPr="003C752B">
              <w:rPr>
                <w:sz w:val="22"/>
                <w:szCs w:val="22"/>
              </w:rPr>
              <w:t>will play an important role in supporting the implementation of the post-2020 global biodiversity framework</w:t>
            </w:r>
            <w:r w:rsidR="0004467E" w:rsidRPr="003C752B">
              <w:rPr>
                <w:sz w:val="22"/>
                <w:szCs w:val="22"/>
              </w:rPr>
              <w:t xml:space="preserve">. </w:t>
            </w:r>
            <w:r w:rsidR="00C954EB" w:rsidRPr="003C752B">
              <w:rPr>
                <w:sz w:val="22"/>
                <w:szCs w:val="22"/>
              </w:rPr>
              <w:t xml:space="preserve">This will be considered under </w:t>
            </w:r>
            <w:r w:rsidR="000D6495" w:rsidRPr="003C752B">
              <w:rPr>
                <w:sz w:val="22"/>
                <w:szCs w:val="22"/>
              </w:rPr>
              <w:t xml:space="preserve">the </w:t>
            </w:r>
            <w:r w:rsidR="00C954EB" w:rsidRPr="003C752B">
              <w:rPr>
                <w:sz w:val="22"/>
                <w:szCs w:val="22"/>
              </w:rPr>
              <w:t xml:space="preserve">COP-MOP agenda item on the financial mechanism and financial resources (document </w:t>
            </w:r>
            <w:r w:rsidR="00C954EB" w:rsidRPr="003C752B">
              <w:rPr>
                <w:kern w:val="22"/>
                <w:sz w:val="22"/>
                <w:szCs w:val="22"/>
              </w:rPr>
              <w:t>CBD/NP/MOP/4/</w:t>
            </w:r>
            <w:r w:rsidR="006F54A5" w:rsidRPr="003C752B">
              <w:rPr>
                <w:kern w:val="22"/>
                <w:sz w:val="22"/>
                <w:szCs w:val="22"/>
              </w:rPr>
              <w:t>10</w:t>
            </w:r>
            <w:r w:rsidR="00C954EB" w:rsidRPr="003C752B">
              <w:rPr>
                <w:kern w:val="22"/>
                <w:sz w:val="22"/>
                <w:szCs w:val="22"/>
              </w:rPr>
              <w:t>).</w:t>
            </w:r>
          </w:p>
        </w:tc>
      </w:tr>
      <w:tr w:rsidR="00DD7769" w:rsidRPr="006243E8" w14:paraId="3CF05FB4" w14:textId="77777777" w:rsidTr="00D84221">
        <w:trPr>
          <w:trHeight w:val="604"/>
          <w:jc w:val="center"/>
        </w:trPr>
        <w:tc>
          <w:tcPr>
            <w:tcW w:w="2785" w:type="dxa"/>
            <w:vAlign w:val="center"/>
          </w:tcPr>
          <w:p w14:paraId="6FD2C916" w14:textId="3F332605" w:rsidR="00DD7769" w:rsidRPr="003C752B" w:rsidRDefault="00531ADF" w:rsidP="00531ADF">
            <w:pPr>
              <w:pStyle w:val="BodyText"/>
              <w:adjustRightInd w:val="0"/>
              <w:snapToGrid w:val="0"/>
              <w:ind w:firstLine="0"/>
              <w:rPr>
                <w:kern w:val="22"/>
                <w:sz w:val="22"/>
                <w:szCs w:val="22"/>
              </w:rPr>
            </w:pPr>
            <w:r w:rsidRPr="003C752B">
              <w:rPr>
                <w:kern w:val="22"/>
                <w:sz w:val="22"/>
                <w:szCs w:val="22"/>
              </w:rPr>
              <w:t>The long-term strategic framework for capacity-building and development to support the implementation of the post-2020 global biodiversity framework</w:t>
            </w:r>
            <w:r w:rsidR="006E3595" w:rsidRPr="003C752B">
              <w:rPr>
                <w:rStyle w:val="FootnoteReference"/>
                <w:kern w:val="22"/>
                <w:sz w:val="22"/>
                <w:szCs w:val="22"/>
              </w:rPr>
              <w:footnoteReference w:id="21"/>
            </w:r>
          </w:p>
        </w:tc>
        <w:tc>
          <w:tcPr>
            <w:tcW w:w="6565" w:type="dxa"/>
            <w:vAlign w:val="center"/>
          </w:tcPr>
          <w:p w14:paraId="04794FA0" w14:textId="4E89D39F" w:rsidR="000923BC" w:rsidRPr="003C752B" w:rsidRDefault="00F95706" w:rsidP="009003E1">
            <w:pPr>
              <w:pStyle w:val="BodyText"/>
              <w:adjustRightInd w:val="0"/>
              <w:snapToGrid w:val="0"/>
              <w:ind w:firstLine="0"/>
              <w:rPr>
                <w:kern w:val="22"/>
                <w:sz w:val="22"/>
                <w:szCs w:val="22"/>
              </w:rPr>
            </w:pPr>
            <w:r w:rsidRPr="003C752B">
              <w:rPr>
                <w:kern w:val="22"/>
                <w:sz w:val="22"/>
                <w:szCs w:val="22"/>
              </w:rPr>
              <w:t>The long-term strategic framework</w:t>
            </w:r>
            <w:r w:rsidR="00FA2B42" w:rsidRPr="003C752B">
              <w:rPr>
                <w:kern w:val="22"/>
                <w:sz w:val="22"/>
                <w:szCs w:val="22"/>
              </w:rPr>
              <w:t xml:space="preserve"> is intended to guide the capacity</w:t>
            </w:r>
            <w:r w:rsidR="00480004" w:rsidRPr="003C752B">
              <w:rPr>
                <w:kern w:val="22"/>
                <w:sz w:val="22"/>
                <w:szCs w:val="22"/>
              </w:rPr>
              <w:t>-</w:t>
            </w:r>
            <w:r w:rsidR="00FA2B42" w:rsidRPr="003C752B">
              <w:rPr>
                <w:kern w:val="22"/>
                <w:sz w:val="22"/>
                <w:szCs w:val="22"/>
              </w:rPr>
              <w:t xml:space="preserve">building and </w:t>
            </w:r>
            <w:r w:rsidR="00C6308E" w:rsidRPr="00264226">
              <w:rPr>
                <w:kern w:val="22"/>
                <w:sz w:val="22"/>
                <w:szCs w:val="22"/>
              </w:rPr>
              <w:t xml:space="preserve">capacity </w:t>
            </w:r>
            <w:r w:rsidR="00FA2B42" w:rsidRPr="003C752B">
              <w:rPr>
                <w:kern w:val="22"/>
                <w:sz w:val="22"/>
                <w:szCs w:val="22"/>
              </w:rPr>
              <w:t>development efforts of government and non-government actors for the implementation of</w:t>
            </w:r>
            <w:r w:rsidR="00C80724" w:rsidRPr="003C752B">
              <w:rPr>
                <w:kern w:val="22"/>
                <w:sz w:val="22"/>
                <w:szCs w:val="22"/>
              </w:rPr>
              <w:t xml:space="preserve"> </w:t>
            </w:r>
            <w:r w:rsidR="00FA2B42" w:rsidRPr="003C752B">
              <w:rPr>
                <w:kern w:val="22"/>
                <w:sz w:val="22"/>
                <w:szCs w:val="22"/>
              </w:rPr>
              <w:t>the post-2020 global biodiversity framework</w:t>
            </w:r>
            <w:r w:rsidR="00C80724" w:rsidRPr="003C752B">
              <w:rPr>
                <w:kern w:val="22"/>
                <w:sz w:val="22"/>
                <w:szCs w:val="22"/>
              </w:rPr>
              <w:t xml:space="preserve">. </w:t>
            </w:r>
            <w:r w:rsidR="00883E4F" w:rsidRPr="003C752B">
              <w:rPr>
                <w:kern w:val="22"/>
                <w:sz w:val="22"/>
                <w:szCs w:val="22"/>
              </w:rPr>
              <w:t>The framework includes</w:t>
            </w:r>
            <w:r w:rsidR="00DE0201" w:rsidRPr="003C752B">
              <w:rPr>
                <w:kern w:val="22"/>
                <w:sz w:val="22"/>
                <w:szCs w:val="22"/>
              </w:rPr>
              <w:t xml:space="preserve"> guiding principles and</w:t>
            </w:r>
            <w:r w:rsidR="00883E4F" w:rsidRPr="003C752B">
              <w:rPr>
                <w:kern w:val="22"/>
                <w:sz w:val="22"/>
                <w:szCs w:val="22"/>
              </w:rPr>
              <w:t xml:space="preserve"> key strategies</w:t>
            </w:r>
            <w:r w:rsidR="00DE0201" w:rsidRPr="003C752B">
              <w:rPr>
                <w:kern w:val="22"/>
                <w:sz w:val="22"/>
                <w:szCs w:val="22"/>
              </w:rPr>
              <w:t xml:space="preserve"> to improve capacity</w:t>
            </w:r>
            <w:r w:rsidR="00480004" w:rsidRPr="003C752B">
              <w:rPr>
                <w:kern w:val="22"/>
                <w:sz w:val="22"/>
                <w:szCs w:val="22"/>
              </w:rPr>
              <w:t>-</w:t>
            </w:r>
            <w:r w:rsidR="00DE0201" w:rsidRPr="003C752B">
              <w:rPr>
                <w:kern w:val="22"/>
                <w:sz w:val="22"/>
                <w:szCs w:val="22"/>
              </w:rPr>
              <w:t>building and development</w:t>
            </w:r>
            <w:r w:rsidR="00E64986" w:rsidRPr="003C752B">
              <w:rPr>
                <w:kern w:val="22"/>
                <w:sz w:val="22"/>
                <w:szCs w:val="22"/>
              </w:rPr>
              <w:t xml:space="preserve">. The framework calls for the </w:t>
            </w:r>
            <w:r w:rsidR="006954B6" w:rsidRPr="003C752B">
              <w:rPr>
                <w:kern w:val="22"/>
                <w:sz w:val="22"/>
                <w:szCs w:val="22"/>
              </w:rPr>
              <w:t>formulation</w:t>
            </w:r>
            <w:r w:rsidR="00E64986" w:rsidRPr="003C752B">
              <w:rPr>
                <w:kern w:val="22"/>
                <w:sz w:val="22"/>
                <w:szCs w:val="22"/>
              </w:rPr>
              <w:t xml:space="preserve"> of </w:t>
            </w:r>
            <w:r w:rsidR="000D357B" w:rsidRPr="003C752B">
              <w:rPr>
                <w:kern w:val="22"/>
                <w:sz w:val="22"/>
                <w:szCs w:val="22"/>
              </w:rPr>
              <w:t xml:space="preserve">thematic </w:t>
            </w:r>
            <w:r w:rsidR="003879EE" w:rsidRPr="003C752B">
              <w:rPr>
                <w:kern w:val="22"/>
                <w:sz w:val="22"/>
                <w:szCs w:val="22"/>
              </w:rPr>
              <w:t xml:space="preserve">capacity development </w:t>
            </w:r>
            <w:r w:rsidR="006954B6" w:rsidRPr="003C752B">
              <w:rPr>
                <w:kern w:val="22"/>
                <w:sz w:val="22"/>
                <w:szCs w:val="22"/>
              </w:rPr>
              <w:t xml:space="preserve">strategies or </w:t>
            </w:r>
            <w:r w:rsidR="000D357B" w:rsidRPr="003C752B">
              <w:rPr>
                <w:kern w:val="22"/>
                <w:sz w:val="22"/>
                <w:szCs w:val="22"/>
              </w:rPr>
              <w:t>action plans</w:t>
            </w:r>
            <w:r w:rsidR="006954B6" w:rsidRPr="003C752B">
              <w:rPr>
                <w:kern w:val="22"/>
                <w:sz w:val="22"/>
                <w:szCs w:val="22"/>
              </w:rPr>
              <w:t xml:space="preserve"> </w:t>
            </w:r>
            <w:r w:rsidR="003879EE" w:rsidRPr="003C752B">
              <w:rPr>
                <w:kern w:val="22"/>
                <w:sz w:val="22"/>
                <w:szCs w:val="22"/>
              </w:rPr>
              <w:t>to sup</w:t>
            </w:r>
            <w:r w:rsidR="008A2CF7" w:rsidRPr="003C752B">
              <w:rPr>
                <w:kern w:val="22"/>
                <w:sz w:val="22"/>
                <w:szCs w:val="22"/>
              </w:rPr>
              <w:t>port implementation at the national level.</w:t>
            </w:r>
            <w:r w:rsidR="000D357B" w:rsidRPr="003C752B">
              <w:rPr>
                <w:kern w:val="22"/>
                <w:sz w:val="22"/>
                <w:szCs w:val="22"/>
              </w:rPr>
              <w:t xml:space="preserve"> </w:t>
            </w:r>
            <w:r w:rsidR="004239AB" w:rsidRPr="003C752B">
              <w:rPr>
                <w:kern w:val="22"/>
                <w:sz w:val="22"/>
                <w:szCs w:val="22"/>
              </w:rPr>
              <w:t>COP-MOP</w:t>
            </w:r>
            <w:r w:rsidR="00A348A4" w:rsidRPr="003C752B">
              <w:rPr>
                <w:kern w:val="22"/>
                <w:sz w:val="22"/>
                <w:szCs w:val="22"/>
              </w:rPr>
              <w:t xml:space="preserve"> may wish to request that the long-term strategic framework be considered in the revision of the </w:t>
            </w:r>
            <w:r w:rsidR="008C50C4" w:rsidRPr="003C752B">
              <w:rPr>
                <w:kern w:val="22"/>
                <w:sz w:val="22"/>
                <w:szCs w:val="22"/>
              </w:rPr>
              <w:t xml:space="preserve">strategic framework </w:t>
            </w:r>
            <w:r w:rsidR="009003E1" w:rsidRPr="003C752B">
              <w:rPr>
                <w:kern w:val="22"/>
                <w:sz w:val="22"/>
                <w:szCs w:val="22"/>
              </w:rPr>
              <w:t>for capacity-building and development to support the effective implementation of the Nagoya Protocol.</w:t>
            </w:r>
            <w:r w:rsidR="00A24611" w:rsidRPr="003C752B">
              <w:rPr>
                <w:kern w:val="22"/>
                <w:sz w:val="22"/>
                <w:szCs w:val="22"/>
              </w:rPr>
              <w:t xml:space="preserve"> </w:t>
            </w:r>
            <w:r w:rsidR="006C6E23" w:rsidRPr="003C752B">
              <w:rPr>
                <w:sz w:val="22"/>
                <w:szCs w:val="22"/>
              </w:rPr>
              <w:t xml:space="preserve">This will be considered under </w:t>
            </w:r>
            <w:r w:rsidR="000D6495" w:rsidRPr="003C752B">
              <w:rPr>
                <w:sz w:val="22"/>
                <w:szCs w:val="22"/>
              </w:rPr>
              <w:t xml:space="preserve">the </w:t>
            </w:r>
            <w:r w:rsidR="006C6E23" w:rsidRPr="003C752B">
              <w:rPr>
                <w:sz w:val="22"/>
                <w:szCs w:val="22"/>
              </w:rPr>
              <w:t xml:space="preserve">COP-MOP agenda item on </w:t>
            </w:r>
            <w:r w:rsidR="00451C59" w:rsidRPr="003C752B">
              <w:rPr>
                <w:sz w:val="22"/>
                <w:szCs w:val="22"/>
              </w:rPr>
              <w:t xml:space="preserve">capacity-building and capacity development and awareness-raising </w:t>
            </w:r>
            <w:r w:rsidR="006C6E23" w:rsidRPr="003C752B">
              <w:rPr>
                <w:sz w:val="22"/>
                <w:szCs w:val="22"/>
              </w:rPr>
              <w:t xml:space="preserve">(document </w:t>
            </w:r>
            <w:r w:rsidR="00C10B7E" w:rsidRPr="003C752B">
              <w:rPr>
                <w:sz w:val="22"/>
                <w:szCs w:val="22"/>
                <w:lang w:eastAsia="zh-CN"/>
              </w:rPr>
              <w:t>CBD/NP</w:t>
            </w:r>
            <w:r w:rsidR="006F54A5" w:rsidRPr="003C752B">
              <w:rPr>
                <w:sz w:val="22"/>
                <w:szCs w:val="22"/>
                <w:lang w:eastAsia="zh-CN"/>
              </w:rPr>
              <w:t>/</w:t>
            </w:r>
            <w:r w:rsidR="00C10B7E" w:rsidRPr="003C752B">
              <w:rPr>
                <w:sz w:val="22"/>
                <w:szCs w:val="22"/>
                <w:lang w:eastAsia="zh-CN"/>
              </w:rPr>
              <w:t>MOP/4/5</w:t>
            </w:r>
            <w:r w:rsidR="006C6E23" w:rsidRPr="003C752B">
              <w:rPr>
                <w:kern w:val="22"/>
                <w:sz w:val="22"/>
                <w:szCs w:val="22"/>
              </w:rPr>
              <w:t>).</w:t>
            </w:r>
          </w:p>
        </w:tc>
      </w:tr>
      <w:tr w:rsidR="001D1B28" w:rsidRPr="006243E8" w14:paraId="58B89F1D" w14:textId="77777777" w:rsidTr="00EB29C3">
        <w:trPr>
          <w:trHeight w:val="917"/>
          <w:jc w:val="center"/>
        </w:trPr>
        <w:tc>
          <w:tcPr>
            <w:tcW w:w="2785" w:type="dxa"/>
            <w:vAlign w:val="center"/>
          </w:tcPr>
          <w:p w14:paraId="2386B506" w14:textId="7DF20DC7" w:rsidR="001D1B28" w:rsidRPr="003C752B" w:rsidRDefault="001D1B28" w:rsidP="00531ADF">
            <w:pPr>
              <w:pStyle w:val="BodyText"/>
              <w:adjustRightInd w:val="0"/>
              <w:snapToGrid w:val="0"/>
              <w:ind w:firstLine="0"/>
              <w:rPr>
                <w:kern w:val="22"/>
                <w:sz w:val="22"/>
                <w:szCs w:val="22"/>
              </w:rPr>
            </w:pPr>
            <w:r w:rsidRPr="003C752B">
              <w:rPr>
                <w:kern w:val="22"/>
                <w:sz w:val="22"/>
                <w:szCs w:val="22"/>
              </w:rPr>
              <w:lastRenderedPageBreak/>
              <w:t>The technical and scientific cooperation component of the post-2020 global biodiversity framework</w:t>
            </w:r>
            <w:r w:rsidR="008A23FA" w:rsidRPr="003C752B">
              <w:rPr>
                <w:rStyle w:val="FootnoteReference"/>
                <w:kern w:val="22"/>
                <w:sz w:val="22"/>
                <w:szCs w:val="22"/>
              </w:rPr>
              <w:footnoteReference w:id="22"/>
            </w:r>
          </w:p>
        </w:tc>
        <w:tc>
          <w:tcPr>
            <w:tcW w:w="6565" w:type="dxa"/>
            <w:vAlign w:val="center"/>
          </w:tcPr>
          <w:p w14:paraId="01DB64DA" w14:textId="5073B83D" w:rsidR="001D1B28" w:rsidRPr="003C752B" w:rsidRDefault="00A30CE7" w:rsidP="00A86DAF">
            <w:pPr>
              <w:pStyle w:val="BodyText"/>
              <w:adjustRightInd w:val="0"/>
              <w:snapToGrid w:val="0"/>
              <w:ind w:firstLine="0"/>
              <w:rPr>
                <w:kern w:val="22"/>
                <w:sz w:val="22"/>
                <w:szCs w:val="22"/>
              </w:rPr>
            </w:pPr>
            <w:r w:rsidRPr="003C752B">
              <w:rPr>
                <w:kern w:val="22"/>
                <w:sz w:val="22"/>
                <w:szCs w:val="22"/>
              </w:rPr>
              <w:t>Different t</w:t>
            </w:r>
            <w:r w:rsidR="00D00E12" w:rsidRPr="003C752B">
              <w:rPr>
                <w:kern w:val="22"/>
                <w:sz w:val="22"/>
                <w:szCs w:val="22"/>
              </w:rPr>
              <w:t xml:space="preserve">echnical and scientific cooperation </w:t>
            </w:r>
            <w:r w:rsidR="00D059F0" w:rsidRPr="003C752B">
              <w:rPr>
                <w:kern w:val="22"/>
                <w:sz w:val="22"/>
                <w:szCs w:val="22"/>
              </w:rPr>
              <w:t xml:space="preserve">options </w:t>
            </w:r>
            <w:r w:rsidR="009F73CA" w:rsidRPr="003C752B">
              <w:rPr>
                <w:kern w:val="22"/>
                <w:sz w:val="22"/>
                <w:szCs w:val="22"/>
              </w:rPr>
              <w:t>are being considered for</w:t>
            </w:r>
            <w:r w:rsidR="000D281E" w:rsidRPr="003C752B">
              <w:rPr>
                <w:kern w:val="22"/>
                <w:sz w:val="22"/>
                <w:szCs w:val="22"/>
              </w:rPr>
              <w:t xml:space="preserve"> </w:t>
            </w:r>
            <w:r w:rsidR="002675B6" w:rsidRPr="003C752B">
              <w:rPr>
                <w:kern w:val="22"/>
                <w:sz w:val="22"/>
                <w:szCs w:val="22"/>
              </w:rPr>
              <w:t xml:space="preserve">supporting </w:t>
            </w:r>
            <w:r w:rsidR="000D281E" w:rsidRPr="003C752B">
              <w:rPr>
                <w:kern w:val="22"/>
                <w:sz w:val="22"/>
                <w:szCs w:val="22"/>
              </w:rPr>
              <w:t xml:space="preserve">the implementation of the post-2020 global biodiversity framework. </w:t>
            </w:r>
            <w:r w:rsidR="00DB4AE1" w:rsidRPr="003C752B">
              <w:rPr>
                <w:kern w:val="22"/>
                <w:sz w:val="22"/>
                <w:szCs w:val="22"/>
              </w:rPr>
              <w:t xml:space="preserve">COP-MOP may wish to </w:t>
            </w:r>
            <w:r w:rsidR="00741D29" w:rsidRPr="003C752B">
              <w:rPr>
                <w:kern w:val="22"/>
                <w:sz w:val="22"/>
                <w:szCs w:val="22"/>
              </w:rPr>
              <w:t>take note of the proposals</w:t>
            </w:r>
            <w:r w:rsidR="002825FB">
              <w:rPr>
                <w:kern w:val="22"/>
                <w:sz w:val="22"/>
                <w:szCs w:val="22"/>
              </w:rPr>
              <w:t>.</w:t>
            </w:r>
          </w:p>
        </w:tc>
      </w:tr>
      <w:tr w:rsidR="003540AC" w:rsidRPr="006243E8" w14:paraId="2E8A3FD1" w14:textId="77777777" w:rsidTr="00D84221">
        <w:trPr>
          <w:trHeight w:val="604"/>
          <w:jc w:val="center"/>
        </w:trPr>
        <w:tc>
          <w:tcPr>
            <w:tcW w:w="2785" w:type="dxa"/>
            <w:vAlign w:val="center"/>
          </w:tcPr>
          <w:p w14:paraId="42DF7A94" w14:textId="4F42E267" w:rsidR="003540AC" w:rsidRPr="003C752B" w:rsidRDefault="003540AC" w:rsidP="00531ADF">
            <w:pPr>
              <w:pStyle w:val="BodyText"/>
              <w:adjustRightInd w:val="0"/>
              <w:snapToGrid w:val="0"/>
              <w:ind w:firstLine="0"/>
              <w:rPr>
                <w:kern w:val="22"/>
                <w:sz w:val="22"/>
                <w:szCs w:val="22"/>
              </w:rPr>
            </w:pPr>
            <w:r w:rsidRPr="003C752B">
              <w:rPr>
                <w:sz w:val="22"/>
                <w:szCs w:val="22"/>
              </w:rPr>
              <w:t>The knowledge management component of the post-2020 global biodiversity framework</w:t>
            </w:r>
            <w:r w:rsidR="00EC1293" w:rsidRPr="003C752B">
              <w:rPr>
                <w:rStyle w:val="FootnoteReference"/>
                <w:sz w:val="22"/>
                <w:szCs w:val="22"/>
              </w:rPr>
              <w:footnoteReference w:id="23"/>
            </w:r>
          </w:p>
        </w:tc>
        <w:tc>
          <w:tcPr>
            <w:tcW w:w="6565" w:type="dxa"/>
            <w:vAlign w:val="center"/>
          </w:tcPr>
          <w:p w14:paraId="126E5A48" w14:textId="48DCB233" w:rsidR="003540AC" w:rsidRPr="003C752B" w:rsidRDefault="00B87665" w:rsidP="00E662E5">
            <w:pPr>
              <w:pStyle w:val="BodyText"/>
              <w:adjustRightInd w:val="0"/>
              <w:snapToGrid w:val="0"/>
              <w:ind w:firstLine="0"/>
              <w:rPr>
                <w:kern w:val="22"/>
                <w:sz w:val="22"/>
                <w:szCs w:val="22"/>
              </w:rPr>
            </w:pPr>
            <w:r w:rsidRPr="003C752B">
              <w:rPr>
                <w:sz w:val="22"/>
                <w:szCs w:val="22"/>
              </w:rPr>
              <w:t>Knowledge management has been identified as one of the key strategic means of implementation that will underpin the achievement of the goals and targets of the post-2020 global biodiversity framework</w:t>
            </w:r>
            <w:r w:rsidR="00456E7A" w:rsidRPr="003C752B">
              <w:rPr>
                <w:sz w:val="22"/>
                <w:szCs w:val="22"/>
              </w:rPr>
              <w:t>. K</w:t>
            </w:r>
            <w:r w:rsidR="00F63C8F" w:rsidRPr="003C752B">
              <w:rPr>
                <w:sz w:val="22"/>
                <w:szCs w:val="22"/>
              </w:rPr>
              <w:t xml:space="preserve">nowledge management is to </w:t>
            </w:r>
            <w:r w:rsidR="001A3065" w:rsidRPr="003C752B">
              <w:rPr>
                <w:sz w:val="22"/>
                <w:szCs w:val="22"/>
              </w:rPr>
              <w:t xml:space="preserve">enhance the generation, collection, organization, sharing and utilization of relevant data, </w:t>
            </w:r>
            <w:proofErr w:type="gramStart"/>
            <w:r w:rsidR="001A3065" w:rsidRPr="003C752B">
              <w:rPr>
                <w:sz w:val="22"/>
                <w:szCs w:val="22"/>
              </w:rPr>
              <w:t>information</w:t>
            </w:r>
            <w:proofErr w:type="gramEnd"/>
            <w:r w:rsidR="001A3065" w:rsidRPr="003C752B">
              <w:rPr>
                <w:sz w:val="22"/>
                <w:szCs w:val="22"/>
              </w:rPr>
              <w:t xml:space="preserve"> and knowledge in the context of the framework</w:t>
            </w:r>
            <w:r w:rsidRPr="003C752B">
              <w:rPr>
                <w:sz w:val="22"/>
                <w:szCs w:val="22"/>
              </w:rPr>
              <w:t xml:space="preserve">. </w:t>
            </w:r>
            <w:r w:rsidR="00E662E5" w:rsidRPr="003C752B">
              <w:rPr>
                <w:kern w:val="22"/>
                <w:sz w:val="22"/>
                <w:szCs w:val="22"/>
              </w:rPr>
              <w:t>COP-MOP may wish to take note of the knowledge management component</w:t>
            </w:r>
            <w:r w:rsidR="002825FB">
              <w:rPr>
                <w:kern w:val="22"/>
                <w:sz w:val="22"/>
                <w:szCs w:val="22"/>
              </w:rPr>
              <w:t>.</w:t>
            </w:r>
          </w:p>
        </w:tc>
      </w:tr>
      <w:tr w:rsidR="00DD7769" w:rsidRPr="006243E8" w14:paraId="01B1AC41" w14:textId="77777777" w:rsidTr="00D84221">
        <w:trPr>
          <w:trHeight w:val="604"/>
          <w:jc w:val="center"/>
        </w:trPr>
        <w:tc>
          <w:tcPr>
            <w:tcW w:w="2785" w:type="dxa"/>
            <w:vAlign w:val="center"/>
          </w:tcPr>
          <w:p w14:paraId="6C94472B" w14:textId="6BC7BECE" w:rsidR="00DD7769" w:rsidRPr="003C752B" w:rsidRDefault="00531ADF" w:rsidP="00E662E5">
            <w:pPr>
              <w:pStyle w:val="BodyText"/>
              <w:adjustRightInd w:val="0"/>
              <w:snapToGrid w:val="0"/>
              <w:ind w:firstLine="0"/>
              <w:rPr>
                <w:kern w:val="22"/>
                <w:sz w:val="22"/>
                <w:szCs w:val="22"/>
              </w:rPr>
            </w:pPr>
            <w:r w:rsidRPr="003C752B">
              <w:rPr>
                <w:kern w:val="22"/>
                <w:sz w:val="22"/>
                <w:szCs w:val="22"/>
              </w:rPr>
              <w:t>The gender plan of action for the post-2020 period</w:t>
            </w:r>
            <w:r w:rsidR="00311EC7" w:rsidRPr="003C752B">
              <w:rPr>
                <w:rStyle w:val="FootnoteReference"/>
                <w:kern w:val="22"/>
                <w:sz w:val="22"/>
                <w:szCs w:val="22"/>
              </w:rPr>
              <w:footnoteReference w:id="24"/>
            </w:r>
          </w:p>
        </w:tc>
        <w:tc>
          <w:tcPr>
            <w:tcW w:w="6565" w:type="dxa"/>
            <w:vAlign w:val="center"/>
          </w:tcPr>
          <w:p w14:paraId="0F7B211A" w14:textId="5FE4DB61" w:rsidR="00DD7769" w:rsidRPr="003C752B" w:rsidRDefault="00E76F9E" w:rsidP="00E662E5">
            <w:pPr>
              <w:pStyle w:val="BodyText"/>
              <w:adjustRightInd w:val="0"/>
              <w:snapToGrid w:val="0"/>
              <w:ind w:firstLine="0"/>
              <w:rPr>
                <w:kern w:val="22"/>
                <w:sz w:val="22"/>
                <w:szCs w:val="22"/>
              </w:rPr>
            </w:pPr>
            <w:r w:rsidRPr="003C752B">
              <w:rPr>
                <w:kern w:val="22"/>
                <w:sz w:val="22"/>
                <w:szCs w:val="22"/>
              </w:rPr>
              <w:t>The gender plan of action is to support and advance the implementation of the post-2020 global biodiversity framework in a gender-responsive way</w:t>
            </w:r>
            <w:r w:rsidR="00D33141" w:rsidRPr="003C752B">
              <w:rPr>
                <w:kern w:val="22"/>
                <w:sz w:val="22"/>
                <w:szCs w:val="22"/>
              </w:rPr>
              <w:t>, including for access to genetic resources and the fair and equitable sharing of benefits arising from their utilization.</w:t>
            </w:r>
            <w:r w:rsidR="009642F0" w:rsidRPr="003C752B">
              <w:rPr>
                <w:kern w:val="22"/>
                <w:sz w:val="22"/>
                <w:szCs w:val="22"/>
              </w:rPr>
              <w:t xml:space="preserve"> </w:t>
            </w:r>
            <w:r w:rsidR="005D3081" w:rsidRPr="003C752B">
              <w:rPr>
                <w:kern w:val="22"/>
                <w:sz w:val="22"/>
                <w:szCs w:val="22"/>
              </w:rPr>
              <w:t>COP-MOP</w:t>
            </w:r>
            <w:r w:rsidR="009642F0" w:rsidRPr="003C752B">
              <w:rPr>
                <w:kern w:val="22"/>
                <w:sz w:val="22"/>
                <w:szCs w:val="22"/>
              </w:rPr>
              <w:t xml:space="preserve"> may wish to take note of the plan of action</w:t>
            </w:r>
            <w:r w:rsidR="002825FB">
              <w:rPr>
                <w:kern w:val="22"/>
                <w:sz w:val="22"/>
                <w:szCs w:val="22"/>
              </w:rPr>
              <w:t>.</w:t>
            </w:r>
          </w:p>
        </w:tc>
      </w:tr>
      <w:tr w:rsidR="00DD7769" w:rsidRPr="006243E8" w14:paraId="141EFCA4" w14:textId="77777777" w:rsidTr="00D84221">
        <w:trPr>
          <w:trHeight w:val="586"/>
          <w:jc w:val="center"/>
        </w:trPr>
        <w:tc>
          <w:tcPr>
            <w:tcW w:w="2785" w:type="dxa"/>
            <w:vAlign w:val="center"/>
          </w:tcPr>
          <w:p w14:paraId="1829E9DF" w14:textId="208E5300" w:rsidR="00DD7769" w:rsidRPr="003C752B" w:rsidRDefault="00531ADF" w:rsidP="00A86DAF">
            <w:pPr>
              <w:pStyle w:val="BodyText"/>
              <w:adjustRightInd w:val="0"/>
              <w:snapToGrid w:val="0"/>
              <w:ind w:firstLine="0"/>
              <w:rPr>
                <w:kern w:val="22"/>
                <w:sz w:val="22"/>
                <w:szCs w:val="22"/>
              </w:rPr>
            </w:pPr>
            <w:r w:rsidRPr="003C752B">
              <w:rPr>
                <w:kern w:val="22"/>
                <w:sz w:val="22"/>
                <w:szCs w:val="22"/>
              </w:rPr>
              <w:t>The</w:t>
            </w:r>
            <w:r w:rsidR="00923384" w:rsidRPr="003C752B">
              <w:rPr>
                <w:kern w:val="22"/>
                <w:sz w:val="22"/>
                <w:szCs w:val="22"/>
              </w:rPr>
              <w:t xml:space="preserve"> framework for a</w:t>
            </w:r>
            <w:r w:rsidRPr="003C752B">
              <w:rPr>
                <w:kern w:val="22"/>
                <w:sz w:val="22"/>
                <w:szCs w:val="22"/>
              </w:rPr>
              <w:t xml:space="preserve"> communications strategy</w:t>
            </w:r>
            <w:r w:rsidR="009544F7" w:rsidRPr="003C752B">
              <w:rPr>
                <w:rStyle w:val="FootnoteReference"/>
                <w:kern w:val="22"/>
                <w:sz w:val="22"/>
                <w:szCs w:val="22"/>
              </w:rPr>
              <w:footnoteReference w:id="25"/>
            </w:r>
            <w:r w:rsidRPr="003C752B">
              <w:rPr>
                <w:kern w:val="22"/>
                <w:sz w:val="22"/>
                <w:szCs w:val="22"/>
              </w:rPr>
              <w:t xml:space="preserve"> </w:t>
            </w:r>
          </w:p>
        </w:tc>
        <w:tc>
          <w:tcPr>
            <w:tcW w:w="6565" w:type="dxa"/>
            <w:vAlign w:val="center"/>
          </w:tcPr>
          <w:p w14:paraId="1AFDC298" w14:textId="5992F2D5" w:rsidR="00DD7769" w:rsidRPr="003C752B" w:rsidRDefault="0072223E" w:rsidP="00A86DAF">
            <w:pPr>
              <w:pStyle w:val="BodyText"/>
              <w:adjustRightInd w:val="0"/>
              <w:snapToGrid w:val="0"/>
              <w:ind w:firstLine="0"/>
              <w:rPr>
                <w:kern w:val="22"/>
                <w:sz w:val="22"/>
                <w:szCs w:val="22"/>
              </w:rPr>
            </w:pPr>
            <w:r w:rsidRPr="003C752B">
              <w:rPr>
                <w:kern w:val="22"/>
                <w:sz w:val="22"/>
                <w:szCs w:val="22"/>
              </w:rPr>
              <w:t xml:space="preserve">The </w:t>
            </w:r>
            <w:r w:rsidR="00AE167C" w:rsidRPr="003C752B">
              <w:rPr>
                <w:kern w:val="22"/>
                <w:sz w:val="22"/>
                <w:szCs w:val="22"/>
              </w:rPr>
              <w:t xml:space="preserve">framework for a </w:t>
            </w:r>
            <w:r w:rsidRPr="003C752B">
              <w:rPr>
                <w:kern w:val="22"/>
                <w:sz w:val="22"/>
                <w:szCs w:val="22"/>
              </w:rPr>
              <w:t>communications strategy will</w:t>
            </w:r>
            <w:r w:rsidR="002C38F4" w:rsidRPr="003C752B">
              <w:rPr>
                <w:kern w:val="22"/>
                <w:sz w:val="22"/>
                <w:szCs w:val="22"/>
              </w:rPr>
              <w:t xml:space="preserve"> guide communications activities carried out by the Executive Secretary in support of the post-2020 global biodiversity framework</w:t>
            </w:r>
            <w:r w:rsidR="00157940" w:rsidRPr="003C752B">
              <w:rPr>
                <w:kern w:val="22"/>
                <w:sz w:val="22"/>
                <w:szCs w:val="22"/>
              </w:rPr>
              <w:t>.</w:t>
            </w:r>
            <w:r w:rsidR="00D15366" w:rsidRPr="003C752B">
              <w:rPr>
                <w:kern w:val="22"/>
                <w:sz w:val="22"/>
                <w:szCs w:val="22"/>
              </w:rPr>
              <w:t xml:space="preserve"> COP-MOP may wish to take note of the </w:t>
            </w:r>
            <w:r w:rsidR="00D47E33" w:rsidRPr="003C752B">
              <w:rPr>
                <w:kern w:val="22"/>
                <w:sz w:val="22"/>
                <w:szCs w:val="22"/>
              </w:rPr>
              <w:t>strategy</w:t>
            </w:r>
            <w:r w:rsidR="002825FB">
              <w:rPr>
                <w:kern w:val="22"/>
                <w:sz w:val="22"/>
                <w:szCs w:val="22"/>
              </w:rPr>
              <w:t>.</w:t>
            </w:r>
          </w:p>
        </w:tc>
      </w:tr>
      <w:tr w:rsidR="00DD7769" w:rsidRPr="006243E8" w14:paraId="4E424892" w14:textId="77777777" w:rsidTr="00D84221">
        <w:trPr>
          <w:trHeight w:val="586"/>
          <w:jc w:val="center"/>
        </w:trPr>
        <w:tc>
          <w:tcPr>
            <w:tcW w:w="2785" w:type="dxa"/>
            <w:vAlign w:val="center"/>
          </w:tcPr>
          <w:p w14:paraId="03CED4A2" w14:textId="5307698F" w:rsidR="00DD7769" w:rsidRPr="003C752B" w:rsidRDefault="00531ADF" w:rsidP="00531ADF">
            <w:pPr>
              <w:pStyle w:val="BodyText"/>
              <w:adjustRightInd w:val="0"/>
              <w:snapToGrid w:val="0"/>
              <w:ind w:firstLine="0"/>
              <w:rPr>
                <w:kern w:val="22"/>
                <w:sz w:val="22"/>
                <w:szCs w:val="22"/>
              </w:rPr>
            </w:pPr>
            <w:r w:rsidRPr="003C752B">
              <w:rPr>
                <w:kern w:val="22"/>
                <w:sz w:val="22"/>
                <w:szCs w:val="22"/>
              </w:rPr>
              <w:t xml:space="preserve">The long-term </w:t>
            </w:r>
            <w:r w:rsidR="004874C7">
              <w:rPr>
                <w:kern w:val="22"/>
                <w:sz w:val="22"/>
                <w:szCs w:val="22"/>
              </w:rPr>
              <w:t xml:space="preserve">strategic </w:t>
            </w:r>
            <w:r w:rsidRPr="003C752B">
              <w:rPr>
                <w:kern w:val="22"/>
                <w:sz w:val="22"/>
                <w:szCs w:val="22"/>
              </w:rPr>
              <w:t xml:space="preserve">approach </w:t>
            </w:r>
            <w:r w:rsidR="00250562" w:rsidRPr="003C752B">
              <w:rPr>
                <w:kern w:val="22"/>
                <w:sz w:val="22"/>
                <w:szCs w:val="22"/>
              </w:rPr>
              <w:t>to</w:t>
            </w:r>
            <w:r w:rsidRPr="003C752B">
              <w:rPr>
                <w:kern w:val="22"/>
                <w:sz w:val="22"/>
                <w:szCs w:val="22"/>
              </w:rPr>
              <w:t xml:space="preserve"> mainstreaming</w:t>
            </w:r>
            <w:r w:rsidR="00250562" w:rsidRPr="003C752B">
              <w:rPr>
                <w:kern w:val="22"/>
                <w:sz w:val="22"/>
                <w:szCs w:val="22"/>
              </w:rPr>
              <w:t xml:space="preserve"> biodiversity</w:t>
            </w:r>
            <w:r w:rsidR="004B2802" w:rsidRPr="003C752B">
              <w:rPr>
                <w:rStyle w:val="FootnoteReference"/>
                <w:kern w:val="22"/>
                <w:sz w:val="22"/>
                <w:szCs w:val="22"/>
              </w:rPr>
              <w:footnoteReference w:id="26"/>
            </w:r>
          </w:p>
        </w:tc>
        <w:tc>
          <w:tcPr>
            <w:tcW w:w="6565" w:type="dxa"/>
            <w:vAlign w:val="center"/>
          </w:tcPr>
          <w:p w14:paraId="30BFEF0B" w14:textId="4B82DBCB" w:rsidR="00DD7769" w:rsidRPr="003C752B" w:rsidRDefault="0040694B" w:rsidP="00A86DAF">
            <w:pPr>
              <w:pStyle w:val="BodyText"/>
              <w:adjustRightInd w:val="0"/>
              <w:snapToGrid w:val="0"/>
              <w:ind w:firstLine="0"/>
              <w:rPr>
                <w:kern w:val="22"/>
                <w:sz w:val="22"/>
                <w:szCs w:val="22"/>
              </w:rPr>
            </w:pPr>
            <w:r w:rsidRPr="003C752B">
              <w:rPr>
                <w:kern w:val="22"/>
                <w:sz w:val="22"/>
                <w:szCs w:val="22"/>
              </w:rPr>
              <w:t>The</w:t>
            </w:r>
            <w:r w:rsidR="0057697A" w:rsidRPr="003C752B">
              <w:rPr>
                <w:kern w:val="22"/>
                <w:sz w:val="22"/>
                <w:szCs w:val="22"/>
              </w:rPr>
              <w:t xml:space="preserve"> </w:t>
            </w:r>
            <w:r w:rsidR="00FA30CF" w:rsidRPr="006D4125">
              <w:rPr>
                <w:kern w:val="22"/>
                <w:sz w:val="22"/>
                <w:szCs w:val="22"/>
              </w:rPr>
              <w:t xml:space="preserve">integration </w:t>
            </w:r>
            <w:r w:rsidR="0057697A" w:rsidRPr="003C752B">
              <w:rPr>
                <w:kern w:val="22"/>
                <w:sz w:val="22"/>
                <w:szCs w:val="22"/>
              </w:rPr>
              <w:t>of access and benefit-sharing across</w:t>
            </w:r>
            <w:r w:rsidR="009931A8" w:rsidRPr="003C752B">
              <w:rPr>
                <w:kern w:val="22"/>
                <w:sz w:val="22"/>
                <w:szCs w:val="22"/>
              </w:rPr>
              <w:t xml:space="preserve"> </w:t>
            </w:r>
            <w:r w:rsidR="0057697A" w:rsidRPr="003C752B">
              <w:rPr>
                <w:kern w:val="22"/>
                <w:sz w:val="22"/>
                <w:szCs w:val="22"/>
              </w:rPr>
              <w:t xml:space="preserve">sectors </w:t>
            </w:r>
            <w:r w:rsidR="00FA30CF" w:rsidRPr="006D4125">
              <w:rPr>
                <w:kern w:val="22"/>
                <w:sz w:val="22"/>
                <w:szCs w:val="22"/>
              </w:rPr>
              <w:t>at the national level</w:t>
            </w:r>
            <w:r w:rsidR="0057697A" w:rsidRPr="003C752B">
              <w:rPr>
                <w:kern w:val="22"/>
                <w:sz w:val="22"/>
                <w:szCs w:val="22"/>
              </w:rPr>
              <w:t xml:space="preserve"> has</w:t>
            </w:r>
            <w:r w:rsidR="00EB0170" w:rsidRPr="003C752B">
              <w:rPr>
                <w:kern w:val="22"/>
                <w:sz w:val="22"/>
                <w:szCs w:val="22"/>
              </w:rPr>
              <w:t xml:space="preserve"> </w:t>
            </w:r>
            <w:r w:rsidR="0062265E" w:rsidRPr="003C752B">
              <w:rPr>
                <w:kern w:val="22"/>
                <w:sz w:val="22"/>
                <w:szCs w:val="22"/>
              </w:rPr>
              <w:t xml:space="preserve">been </w:t>
            </w:r>
            <w:r w:rsidR="002D6F94" w:rsidRPr="003C752B">
              <w:rPr>
                <w:kern w:val="22"/>
                <w:sz w:val="22"/>
                <w:szCs w:val="22"/>
              </w:rPr>
              <w:t xml:space="preserve">previously </w:t>
            </w:r>
            <w:r w:rsidR="0062265E" w:rsidRPr="003C752B">
              <w:rPr>
                <w:kern w:val="22"/>
                <w:sz w:val="22"/>
                <w:szCs w:val="22"/>
              </w:rPr>
              <w:t>encouraged by the Conference of the Parties (decision 14/31)</w:t>
            </w:r>
            <w:r w:rsidR="004C51AE" w:rsidRPr="003C752B">
              <w:rPr>
                <w:kern w:val="22"/>
                <w:sz w:val="22"/>
                <w:szCs w:val="22"/>
              </w:rPr>
              <w:t>.</w:t>
            </w:r>
            <w:r w:rsidR="00324FEB" w:rsidRPr="003C752B">
              <w:rPr>
                <w:kern w:val="22"/>
                <w:sz w:val="22"/>
                <w:szCs w:val="22"/>
              </w:rPr>
              <w:t xml:space="preserve"> </w:t>
            </w:r>
            <w:r w:rsidR="00385FA5" w:rsidRPr="003C752B">
              <w:rPr>
                <w:kern w:val="22"/>
                <w:sz w:val="22"/>
                <w:szCs w:val="22"/>
              </w:rPr>
              <w:t xml:space="preserve">The proposed long-term </w:t>
            </w:r>
            <w:r w:rsidR="004874C7" w:rsidRPr="006D4125">
              <w:rPr>
                <w:kern w:val="22"/>
                <w:sz w:val="22"/>
                <w:szCs w:val="22"/>
              </w:rPr>
              <w:t xml:space="preserve">strategic </w:t>
            </w:r>
            <w:r w:rsidR="00385FA5" w:rsidRPr="003C752B">
              <w:rPr>
                <w:kern w:val="22"/>
                <w:sz w:val="22"/>
                <w:szCs w:val="22"/>
              </w:rPr>
              <w:t>approach to mainstreaming biodiversity</w:t>
            </w:r>
            <w:r w:rsidR="004874C7" w:rsidRPr="006D4125">
              <w:rPr>
                <w:kern w:val="22"/>
                <w:sz w:val="22"/>
                <w:szCs w:val="22"/>
              </w:rPr>
              <w:t xml:space="preserve"> would</w:t>
            </w:r>
            <w:r w:rsidR="00385FA5" w:rsidRPr="003C752B">
              <w:rPr>
                <w:kern w:val="22"/>
                <w:sz w:val="22"/>
                <w:szCs w:val="22"/>
              </w:rPr>
              <w:t xml:space="preserve"> </w:t>
            </w:r>
            <w:r w:rsidR="00385FA5" w:rsidRPr="003C752B">
              <w:rPr>
                <w:sz w:val="22"/>
                <w:szCs w:val="22"/>
              </w:rPr>
              <w:t>establish priorities for action, based on scientific evidence of likely impacts and benefits in accordance with the capacities and circumstances of Parties to support national mainstreaming policies.</w:t>
            </w:r>
            <w:r w:rsidR="004874C7">
              <w:rPr>
                <w:sz w:val="22"/>
                <w:szCs w:val="22"/>
              </w:rPr>
              <w:t xml:space="preserve"> </w:t>
            </w:r>
          </w:p>
        </w:tc>
      </w:tr>
    </w:tbl>
    <w:p w14:paraId="70171066" w14:textId="77777777" w:rsidR="00811135" w:rsidRDefault="00811135">
      <w:pPr>
        <w:rPr>
          <w:b/>
          <w:caps/>
        </w:rPr>
      </w:pPr>
      <w:r>
        <w:br w:type="page"/>
      </w:r>
    </w:p>
    <w:p w14:paraId="5E534CB2" w14:textId="17848A5A" w:rsidR="00232EE5" w:rsidRPr="003C752B" w:rsidRDefault="006A62B9" w:rsidP="00811135">
      <w:pPr>
        <w:pStyle w:val="Heading1"/>
        <w:rPr>
          <w:rFonts w:ascii="Times New Roman Bold" w:hAnsi="Times New Roman Bold"/>
          <w:sz w:val="22"/>
          <w:szCs w:val="22"/>
        </w:rPr>
      </w:pPr>
      <w:r w:rsidRPr="003C752B">
        <w:rPr>
          <w:rFonts w:ascii="Times New Roman Bold" w:hAnsi="Times New Roman Bold"/>
          <w:sz w:val="22"/>
          <w:szCs w:val="22"/>
        </w:rPr>
        <w:lastRenderedPageBreak/>
        <w:t xml:space="preserve">Suggested elements of a draft decision </w:t>
      </w:r>
    </w:p>
    <w:p w14:paraId="0ED50C28" w14:textId="757AB330" w:rsidR="00811135" w:rsidRPr="00BC613B" w:rsidRDefault="00856D16" w:rsidP="003C752B">
      <w:pPr>
        <w:pStyle w:val="ListParagraph"/>
        <w:numPr>
          <w:ilvl w:val="0"/>
          <w:numId w:val="22"/>
        </w:numPr>
        <w:autoSpaceDE w:val="0"/>
        <w:autoSpaceDN w:val="0"/>
        <w:adjustRightInd w:val="0"/>
        <w:spacing w:after="120"/>
        <w:ind w:left="0" w:firstLine="0"/>
        <w:contextualSpacing w:val="0"/>
        <w:jc w:val="both"/>
        <w:rPr>
          <w:rFonts w:eastAsiaTheme="minorEastAsia"/>
          <w:color w:val="000000"/>
          <w:sz w:val="22"/>
          <w:szCs w:val="22"/>
          <w:lang w:val="en-US"/>
        </w:rPr>
      </w:pPr>
      <w:r>
        <w:rPr>
          <w:rFonts w:eastAsiaTheme="minorEastAsia"/>
          <w:color w:val="000000" w:themeColor="text1"/>
          <w:sz w:val="22"/>
          <w:szCs w:val="22"/>
        </w:rPr>
        <w:t>Based on</w:t>
      </w:r>
      <w:r w:rsidR="00171856">
        <w:rPr>
          <w:rFonts w:eastAsiaTheme="minorEastAsia"/>
          <w:color w:val="000000" w:themeColor="text1"/>
          <w:sz w:val="22"/>
          <w:szCs w:val="22"/>
          <w:lang w:val="en-US"/>
        </w:rPr>
        <w:t xml:space="preserve"> the information presented in </w:t>
      </w:r>
      <w:r w:rsidR="00593519">
        <w:rPr>
          <w:rFonts w:eastAsiaTheme="minorEastAsia"/>
          <w:color w:val="000000" w:themeColor="text1"/>
          <w:sz w:val="22"/>
          <w:szCs w:val="22"/>
          <w:lang w:val="en-US"/>
        </w:rPr>
        <w:t>the previous section</w:t>
      </w:r>
      <w:r w:rsidR="00171856">
        <w:rPr>
          <w:rFonts w:eastAsiaTheme="minorEastAsia"/>
          <w:color w:val="000000" w:themeColor="text1"/>
          <w:sz w:val="22"/>
          <w:szCs w:val="22"/>
          <w:lang w:val="en-US"/>
        </w:rPr>
        <w:t>,</w:t>
      </w:r>
      <w:r w:rsidR="00171856" w:rsidRPr="003C752B">
        <w:rPr>
          <w:rFonts w:eastAsiaTheme="minorEastAsia"/>
          <w:color w:val="000000" w:themeColor="text1"/>
          <w:sz w:val="22"/>
          <w:szCs w:val="22"/>
          <w:lang w:val="en-US"/>
        </w:rPr>
        <w:t xml:space="preserve"> </w:t>
      </w:r>
      <w:r w:rsidR="00171856">
        <w:rPr>
          <w:rFonts w:eastAsiaTheme="minorEastAsia"/>
          <w:color w:val="000000" w:themeColor="text1"/>
          <w:sz w:val="22"/>
          <w:szCs w:val="22"/>
          <w:lang w:val="en-US"/>
        </w:rPr>
        <w:t>t</w:t>
      </w:r>
      <w:r w:rsidR="00743169" w:rsidRPr="003C752B">
        <w:rPr>
          <w:rFonts w:eastAsiaTheme="minorEastAsia"/>
          <w:color w:val="000000" w:themeColor="text1"/>
          <w:sz w:val="22"/>
          <w:szCs w:val="22"/>
          <w:lang w:val="en-US"/>
        </w:rPr>
        <w:t xml:space="preserve">he Conference of the Parties serving as the meeting of the Parties </w:t>
      </w:r>
      <w:r w:rsidR="00E05859" w:rsidRPr="001B754A">
        <w:rPr>
          <w:rFonts w:eastAsiaTheme="minorEastAsia"/>
          <w:color w:val="000000" w:themeColor="text1"/>
          <w:sz w:val="22"/>
          <w:szCs w:val="22"/>
          <w:lang w:val="en-US"/>
        </w:rPr>
        <w:t xml:space="preserve">to the </w:t>
      </w:r>
      <w:r w:rsidR="00E05859" w:rsidRPr="00F77D73">
        <w:rPr>
          <w:rFonts w:eastAsiaTheme="minorEastAsia"/>
          <w:color w:val="000000" w:themeColor="text1"/>
          <w:sz w:val="22"/>
          <w:szCs w:val="22"/>
          <w:lang w:val="en-US"/>
        </w:rPr>
        <w:t xml:space="preserve">Nagoya Protocol </w:t>
      </w:r>
      <w:r w:rsidR="00743169" w:rsidRPr="003C752B">
        <w:rPr>
          <w:rFonts w:eastAsiaTheme="minorEastAsia"/>
          <w:color w:val="000000" w:themeColor="text1"/>
          <w:sz w:val="22"/>
          <w:szCs w:val="22"/>
          <w:lang w:val="en-US"/>
        </w:rPr>
        <w:t>may wish to adopt a decision along the following lines:</w:t>
      </w:r>
    </w:p>
    <w:p w14:paraId="08B9418B" w14:textId="77777777" w:rsidR="00A93C8F" w:rsidRPr="003C752B" w:rsidRDefault="00A93C8F" w:rsidP="00BC613B">
      <w:pPr>
        <w:pStyle w:val="ListParagraph"/>
        <w:autoSpaceDE w:val="0"/>
        <w:autoSpaceDN w:val="0"/>
        <w:adjustRightInd w:val="0"/>
        <w:spacing w:after="120"/>
        <w:ind w:left="0"/>
        <w:contextualSpacing w:val="0"/>
        <w:jc w:val="both"/>
        <w:rPr>
          <w:rFonts w:eastAsiaTheme="minorEastAsia"/>
          <w:color w:val="000000"/>
          <w:sz w:val="22"/>
          <w:szCs w:val="22"/>
          <w:lang w:val="en-US"/>
        </w:rPr>
      </w:pPr>
    </w:p>
    <w:p w14:paraId="2634074B" w14:textId="17C73753" w:rsidR="00B21EAE" w:rsidRPr="003C752B" w:rsidRDefault="00B21EAE" w:rsidP="003C752B">
      <w:pPr>
        <w:spacing w:after="120"/>
        <w:ind w:firstLine="709"/>
        <w:jc w:val="both"/>
        <w:rPr>
          <w:i/>
          <w:iCs/>
          <w:sz w:val="22"/>
          <w:szCs w:val="22"/>
        </w:rPr>
      </w:pPr>
      <w:r w:rsidRPr="003C752B">
        <w:rPr>
          <w:i/>
          <w:iCs/>
          <w:sz w:val="22"/>
          <w:szCs w:val="22"/>
        </w:rPr>
        <w:t xml:space="preserve">The Conference of the Parties serving as the meeting </w:t>
      </w:r>
      <w:r w:rsidR="00654ABF" w:rsidRPr="00F77D73">
        <w:rPr>
          <w:i/>
          <w:iCs/>
          <w:sz w:val="22"/>
          <w:szCs w:val="22"/>
        </w:rPr>
        <w:t>of</w:t>
      </w:r>
      <w:r w:rsidRPr="003C752B">
        <w:rPr>
          <w:i/>
          <w:iCs/>
          <w:sz w:val="22"/>
          <w:szCs w:val="22"/>
        </w:rPr>
        <w:t xml:space="preserve"> the Parties</w:t>
      </w:r>
      <w:r w:rsidR="006D217D" w:rsidRPr="003C752B">
        <w:rPr>
          <w:i/>
          <w:iCs/>
          <w:sz w:val="22"/>
          <w:szCs w:val="22"/>
        </w:rPr>
        <w:t xml:space="preserve"> to the Nagoya Protocol</w:t>
      </w:r>
      <w:r w:rsidRPr="003C752B">
        <w:rPr>
          <w:i/>
          <w:iCs/>
          <w:sz w:val="22"/>
          <w:szCs w:val="22"/>
        </w:rPr>
        <w:t>,</w:t>
      </w:r>
    </w:p>
    <w:p w14:paraId="7EDCB3AD" w14:textId="64343058" w:rsidR="00B21EAE" w:rsidRPr="003C752B" w:rsidRDefault="007775E2" w:rsidP="003C752B">
      <w:pPr>
        <w:spacing w:after="120"/>
        <w:ind w:firstLine="709"/>
        <w:jc w:val="both"/>
        <w:rPr>
          <w:i/>
          <w:iCs/>
          <w:sz w:val="22"/>
          <w:szCs w:val="22"/>
        </w:rPr>
      </w:pPr>
      <w:r w:rsidRPr="003C752B">
        <w:rPr>
          <w:i/>
          <w:iCs/>
          <w:sz w:val="22"/>
          <w:szCs w:val="22"/>
        </w:rPr>
        <w:t>Recalling decision NP-3/15,</w:t>
      </w:r>
    </w:p>
    <w:p w14:paraId="47F89949" w14:textId="6638DE73" w:rsidR="00AF7714" w:rsidRPr="003C752B" w:rsidRDefault="00AF7714" w:rsidP="003C752B">
      <w:pPr>
        <w:autoSpaceDE w:val="0"/>
        <w:autoSpaceDN w:val="0"/>
        <w:adjustRightInd w:val="0"/>
        <w:spacing w:before="120" w:after="120"/>
        <w:ind w:firstLine="720"/>
        <w:jc w:val="both"/>
        <w:rPr>
          <w:rFonts w:eastAsiaTheme="minorEastAsia"/>
          <w:color w:val="000000"/>
          <w:sz w:val="22"/>
          <w:szCs w:val="22"/>
          <w:lang w:val="en-US"/>
        </w:rPr>
      </w:pPr>
      <w:r w:rsidRPr="003C752B">
        <w:rPr>
          <w:rFonts w:eastAsiaTheme="minorEastAsia"/>
          <w:i/>
          <w:iCs/>
          <w:color w:val="000000"/>
          <w:sz w:val="22"/>
          <w:szCs w:val="22"/>
          <w:lang w:val="en-US"/>
        </w:rPr>
        <w:t>Emphasizing</w:t>
      </w:r>
      <w:r w:rsidRPr="003C752B">
        <w:rPr>
          <w:rFonts w:eastAsiaTheme="minorEastAsia"/>
          <w:color w:val="000000"/>
          <w:sz w:val="22"/>
          <w:szCs w:val="22"/>
          <w:lang w:val="en-US"/>
        </w:rPr>
        <w:t xml:space="preserve"> the importance of </w:t>
      </w:r>
      <w:r w:rsidR="005E2050" w:rsidRPr="003C752B">
        <w:rPr>
          <w:rFonts w:eastAsiaTheme="minorEastAsia"/>
          <w:color w:val="000000"/>
          <w:sz w:val="22"/>
          <w:szCs w:val="22"/>
          <w:lang w:val="en-US"/>
        </w:rPr>
        <w:t>advancing the implementation of</w:t>
      </w:r>
      <w:r w:rsidRPr="003C752B">
        <w:rPr>
          <w:rFonts w:eastAsiaTheme="minorEastAsia"/>
          <w:color w:val="000000"/>
          <w:sz w:val="22"/>
          <w:szCs w:val="22"/>
          <w:lang w:val="en-US"/>
        </w:rPr>
        <w:t xml:space="preserve"> the third objective of the Convention and objective of the Nagoya Protocol in the</w:t>
      </w:r>
      <w:r w:rsidR="005E2050" w:rsidRPr="003C752B">
        <w:rPr>
          <w:rFonts w:eastAsiaTheme="minorEastAsia"/>
          <w:color w:val="000000"/>
          <w:sz w:val="22"/>
          <w:szCs w:val="22"/>
          <w:lang w:val="en-US"/>
        </w:rPr>
        <w:t xml:space="preserve"> context of the</w:t>
      </w:r>
      <w:r w:rsidRPr="003C752B">
        <w:rPr>
          <w:rFonts w:eastAsiaTheme="minorEastAsia"/>
          <w:color w:val="000000"/>
          <w:sz w:val="22"/>
          <w:szCs w:val="22"/>
          <w:lang w:val="en-US"/>
        </w:rPr>
        <w:t xml:space="preserve"> post-2020 global biodiversity framework</w:t>
      </w:r>
      <w:r w:rsidR="000143DE" w:rsidRPr="003C752B">
        <w:rPr>
          <w:rFonts w:eastAsiaTheme="minorEastAsia"/>
          <w:color w:val="000000"/>
          <w:sz w:val="22"/>
          <w:szCs w:val="22"/>
          <w:lang w:val="en-US"/>
        </w:rPr>
        <w:t xml:space="preserve"> in a balanced manner</w:t>
      </w:r>
      <w:r w:rsidRPr="003C752B">
        <w:rPr>
          <w:rFonts w:eastAsiaTheme="minorEastAsia"/>
          <w:color w:val="000000"/>
          <w:sz w:val="22"/>
          <w:szCs w:val="22"/>
          <w:lang w:val="en-US"/>
        </w:rPr>
        <w:t>,</w:t>
      </w:r>
    </w:p>
    <w:p w14:paraId="52F0AAEF" w14:textId="142E6E7C" w:rsidR="00123B5F" w:rsidRPr="003C752B" w:rsidRDefault="001E2EBE" w:rsidP="003C752B">
      <w:pPr>
        <w:ind w:firstLine="720"/>
        <w:jc w:val="both"/>
        <w:rPr>
          <w:sz w:val="22"/>
          <w:szCs w:val="22"/>
        </w:rPr>
      </w:pPr>
      <w:r w:rsidRPr="003C752B">
        <w:rPr>
          <w:sz w:val="22"/>
          <w:szCs w:val="22"/>
          <w:lang w:val="en-US"/>
        </w:rPr>
        <w:t>1.</w:t>
      </w:r>
      <w:r w:rsidRPr="003C752B">
        <w:rPr>
          <w:sz w:val="22"/>
          <w:szCs w:val="22"/>
          <w:lang w:val="en-US"/>
        </w:rPr>
        <w:tab/>
      </w:r>
      <w:r w:rsidR="00267FB2" w:rsidRPr="003C752B">
        <w:rPr>
          <w:i/>
          <w:iCs/>
          <w:sz w:val="22"/>
          <w:szCs w:val="22"/>
        </w:rPr>
        <w:t>Welcomes</w:t>
      </w:r>
      <w:r w:rsidR="00267FB2" w:rsidRPr="003C752B">
        <w:rPr>
          <w:b/>
          <w:bCs/>
          <w:i/>
          <w:iCs/>
          <w:sz w:val="22"/>
          <w:szCs w:val="22"/>
        </w:rPr>
        <w:t xml:space="preserve"> </w:t>
      </w:r>
      <w:r w:rsidR="00267FB2" w:rsidRPr="003C752B">
        <w:rPr>
          <w:sz w:val="22"/>
          <w:szCs w:val="22"/>
        </w:rPr>
        <w:t xml:space="preserve">decision 15/-- of the Conference of the Parties </w:t>
      </w:r>
      <w:r w:rsidR="00880F9B" w:rsidRPr="003C752B">
        <w:rPr>
          <w:sz w:val="22"/>
          <w:szCs w:val="22"/>
        </w:rPr>
        <w:t>adopting</w:t>
      </w:r>
      <w:r w:rsidR="009E1A1F" w:rsidRPr="003C752B">
        <w:rPr>
          <w:sz w:val="22"/>
          <w:szCs w:val="22"/>
        </w:rPr>
        <w:t xml:space="preserve"> the</w:t>
      </w:r>
      <w:r w:rsidR="00267FB2" w:rsidRPr="003C752B">
        <w:rPr>
          <w:sz w:val="22"/>
          <w:szCs w:val="22"/>
        </w:rPr>
        <w:t xml:space="preserve"> post-2020 global biodiversity framework</w:t>
      </w:r>
      <w:r w:rsidR="00E64733" w:rsidRPr="003C752B">
        <w:rPr>
          <w:sz w:val="22"/>
          <w:szCs w:val="22"/>
        </w:rPr>
        <w:t xml:space="preserve"> as a flexible global framework for action by all Parties and stakeholders to reach the 2050 Vision for Biodiversity and achieve the </w:t>
      </w:r>
      <w:r w:rsidR="00C76094" w:rsidRPr="003C752B">
        <w:rPr>
          <w:sz w:val="22"/>
          <w:szCs w:val="22"/>
        </w:rPr>
        <w:t xml:space="preserve">three </w:t>
      </w:r>
      <w:r w:rsidR="00E64733" w:rsidRPr="003C752B">
        <w:rPr>
          <w:sz w:val="22"/>
          <w:szCs w:val="22"/>
        </w:rPr>
        <w:t>objectives of the Convention</w:t>
      </w:r>
      <w:r w:rsidR="00F12D99" w:rsidRPr="003C752B">
        <w:rPr>
          <w:sz w:val="22"/>
          <w:szCs w:val="22"/>
        </w:rPr>
        <w:t xml:space="preserve"> as well as the objective</w:t>
      </w:r>
      <w:r w:rsidR="00D74628" w:rsidRPr="003C752B">
        <w:rPr>
          <w:sz w:val="22"/>
          <w:szCs w:val="22"/>
        </w:rPr>
        <w:t xml:space="preserve"> of the Nagoya </w:t>
      </w:r>
      <w:proofErr w:type="gramStart"/>
      <w:r w:rsidR="00D74628" w:rsidRPr="003C752B">
        <w:rPr>
          <w:sz w:val="22"/>
          <w:szCs w:val="22"/>
        </w:rPr>
        <w:t>Protocol</w:t>
      </w:r>
      <w:r w:rsidR="00123B5F" w:rsidRPr="003C752B">
        <w:rPr>
          <w:sz w:val="22"/>
          <w:szCs w:val="22"/>
        </w:rPr>
        <w:t>;</w:t>
      </w:r>
      <w:proofErr w:type="gramEnd"/>
    </w:p>
    <w:p w14:paraId="5A2F1494" w14:textId="79BF72A7" w:rsidR="00880F9B" w:rsidRPr="003C752B" w:rsidRDefault="00880F9B" w:rsidP="003C752B">
      <w:pPr>
        <w:spacing w:before="120" w:after="120"/>
        <w:ind w:firstLine="720"/>
        <w:jc w:val="both"/>
        <w:rPr>
          <w:sz w:val="22"/>
          <w:szCs w:val="22"/>
        </w:rPr>
      </w:pPr>
      <w:r w:rsidRPr="003C752B">
        <w:rPr>
          <w:sz w:val="22"/>
          <w:szCs w:val="22"/>
        </w:rPr>
        <w:t>2</w:t>
      </w:r>
      <w:r w:rsidRPr="003C752B">
        <w:rPr>
          <w:i/>
          <w:iCs/>
          <w:sz w:val="22"/>
          <w:szCs w:val="22"/>
        </w:rPr>
        <w:t>.</w:t>
      </w:r>
      <w:r w:rsidR="00BF7F36">
        <w:rPr>
          <w:i/>
          <w:iCs/>
          <w:sz w:val="22"/>
          <w:szCs w:val="22"/>
        </w:rPr>
        <w:tab/>
      </w:r>
      <w:r w:rsidRPr="003C752B">
        <w:rPr>
          <w:i/>
          <w:iCs/>
          <w:sz w:val="22"/>
          <w:szCs w:val="22"/>
        </w:rPr>
        <w:t xml:space="preserve">Endorses </w:t>
      </w:r>
      <w:r w:rsidRPr="003C752B">
        <w:rPr>
          <w:sz w:val="22"/>
          <w:szCs w:val="22"/>
        </w:rPr>
        <w:t xml:space="preserve">the post-2020 global biodiversity framework, </w:t>
      </w:r>
      <w:r w:rsidR="00FE13A1" w:rsidRPr="003C752B">
        <w:rPr>
          <w:sz w:val="22"/>
          <w:szCs w:val="22"/>
        </w:rPr>
        <w:t xml:space="preserve">as contained in the </w:t>
      </w:r>
      <w:r w:rsidRPr="003C752B">
        <w:rPr>
          <w:sz w:val="22"/>
          <w:szCs w:val="22"/>
        </w:rPr>
        <w:t>annex to decision 15/--</w:t>
      </w:r>
      <w:r w:rsidR="00FE13A1" w:rsidRPr="003C752B">
        <w:rPr>
          <w:sz w:val="22"/>
          <w:szCs w:val="22"/>
        </w:rPr>
        <w:t xml:space="preserve"> of the Conference of the </w:t>
      </w:r>
      <w:proofErr w:type="gramStart"/>
      <w:r w:rsidR="00FE13A1" w:rsidRPr="003C752B">
        <w:rPr>
          <w:sz w:val="22"/>
          <w:szCs w:val="22"/>
        </w:rPr>
        <w:t>Parties;</w:t>
      </w:r>
      <w:proofErr w:type="gramEnd"/>
    </w:p>
    <w:p w14:paraId="6DD61273" w14:textId="77777777" w:rsidR="00EB5481" w:rsidRDefault="00880F9B" w:rsidP="006A1AB7">
      <w:pPr>
        <w:spacing w:before="120" w:after="120"/>
        <w:ind w:firstLine="720"/>
        <w:jc w:val="both"/>
        <w:rPr>
          <w:sz w:val="22"/>
          <w:szCs w:val="22"/>
        </w:rPr>
      </w:pPr>
      <w:r w:rsidRPr="003C752B">
        <w:rPr>
          <w:sz w:val="22"/>
          <w:szCs w:val="22"/>
        </w:rPr>
        <w:t>3</w:t>
      </w:r>
      <w:r w:rsidR="00123B5F" w:rsidRPr="003C752B">
        <w:rPr>
          <w:sz w:val="22"/>
          <w:szCs w:val="22"/>
        </w:rPr>
        <w:t xml:space="preserve">. </w:t>
      </w:r>
      <w:r w:rsidR="00693DFB" w:rsidRPr="003C752B">
        <w:rPr>
          <w:sz w:val="22"/>
          <w:szCs w:val="22"/>
        </w:rPr>
        <w:tab/>
      </w:r>
      <w:r w:rsidR="003405F8" w:rsidRPr="003C752B">
        <w:rPr>
          <w:i/>
          <w:iCs/>
          <w:sz w:val="22"/>
          <w:szCs w:val="22"/>
        </w:rPr>
        <w:t>T</w:t>
      </w:r>
      <w:r w:rsidR="00123B5F" w:rsidRPr="003C752B">
        <w:rPr>
          <w:i/>
          <w:iCs/>
          <w:sz w:val="22"/>
          <w:szCs w:val="22"/>
        </w:rPr>
        <w:t xml:space="preserve">akes note </w:t>
      </w:r>
      <w:r w:rsidR="00123B5F" w:rsidRPr="003C752B">
        <w:rPr>
          <w:sz w:val="22"/>
          <w:szCs w:val="22"/>
        </w:rPr>
        <w:t>of</w:t>
      </w:r>
      <w:r w:rsidR="00BF7F36" w:rsidRPr="007B0E2B">
        <w:rPr>
          <w:sz w:val="22"/>
          <w:szCs w:val="22"/>
        </w:rPr>
        <w:t xml:space="preserve"> the following</w:t>
      </w:r>
      <w:r w:rsidR="00A93C8F">
        <w:rPr>
          <w:sz w:val="22"/>
          <w:szCs w:val="22"/>
        </w:rPr>
        <w:t xml:space="preserve"> decisions of the Conference of the Parties</w:t>
      </w:r>
      <w:r w:rsidR="00173B96" w:rsidRPr="003C752B">
        <w:rPr>
          <w:sz w:val="22"/>
          <w:szCs w:val="22"/>
        </w:rPr>
        <w:t>:</w:t>
      </w:r>
      <w:r w:rsidR="00A93C8F">
        <w:rPr>
          <w:sz w:val="22"/>
          <w:szCs w:val="22"/>
        </w:rPr>
        <w:t xml:space="preserve"> </w:t>
      </w:r>
    </w:p>
    <w:p w14:paraId="1A0CEA07" w14:textId="27DADCF1" w:rsidR="00173B96" w:rsidRPr="003C752B" w:rsidRDefault="00912FD7" w:rsidP="006A1AB7">
      <w:pPr>
        <w:spacing w:before="120" w:after="120"/>
        <w:ind w:firstLine="720"/>
        <w:jc w:val="both"/>
        <w:rPr>
          <w:sz w:val="22"/>
          <w:szCs w:val="22"/>
        </w:rPr>
      </w:pPr>
      <w:r>
        <w:rPr>
          <w:sz w:val="22"/>
          <w:szCs w:val="22"/>
        </w:rPr>
        <w:t>[..</w:t>
      </w:r>
      <w:r w:rsidR="00A93C8F">
        <w:rPr>
          <w:sz w:val="22"/>
          <w:szCs w:val="22"/>
        </w:rPr>
        <w:t>…</w:t>
      </w:r>
      <w:r>
        <w:rPr>
          <w:sz w:val="22"/>
          <w:szCs w:val="22"/>
        </w:rPr>
        <w:t>]</w:t>
      </w:r>
      <w:r>
        <w:rPr>
          <w:rStyle w:val="FootnoteReference"/>
          <w:rFonts w:eastAsiaTheme="minorEastAsia"/>
          <w:color w:val="000000" w:themeColor="text1"/>
          <w:sz w:val="22"/>
          <w:szCs w:val="22"/>
          <w:lang w:val="en-US"/>
        </w:rPr>
        <w:footnoteReference w:id="27"/>
      </w:r>
    </w:p>
    <w:p w14:paraId="63B5FD7C" w14:textId="33D8DF5D" w:rsidR="0025692F" w:rsidRPr="003C752B" w:rsidRDefault="00880F9B" w:rsidP="003C752B">
      <w:pPr>
        <w:spacing w:before="120" w:after="120"/>
        <w:ind w:firstLine="720"/>
        <w:jc w:val="both"/>
        <w:rPr>
          <w:sz w:val="22"/>
          <w:szCs w:val="22"/>
        </w:rPr>
      </w:pPr>
      <w:r w:rsidRPr="003C752B">
        <w:rPr>
          <w:sz w:val="22"/>
          <w:szCs w:val="22"/>
        </w:rPr>
        <w:t>4</w:t>
      </w:r>
      <w:r w:rsidR="00A81D08" w:rsidRPr="003C752B">
        <w:rPr>
          <w:sz w:val="22"/>
          <w:szCs w:val="22"/>
        </w:rPr>
        <w:t xml:space="preserve">. </w:t>
      </w:r>
      <w:r w:rsidR="00A81D08" w:rsidRPr="003C752B">
        <w:rPr>
          <w:sz w:val="22"/>
          <w:szCs w:val="22"/>
        </w:rPr>
        <w:tab/>
      </w:r>
      <w:r w:rsidRPr="003C752B">
        <w:rPr>
          <w:i/>
          <w:iCs/>
          <w:sz w:val="22"/>
          <w:szCs w:val="22"/>
        </w:rPr>
        <w:t>Invites</w:t>
      </w:r>
      <w:r w:rsidRPr="003C752B">
        <w:rPr>
          <w:sz w:val="22"/>
          <w:szCs w:val="22"/>
        </w:rPr>
        <w:t xml:space="preserve"> Parties to </w:t>
      </w:r>
      <w:r w:rsidR="00A413EE" w:rsidRPr="003C752B">
        <w:rPr>
          <w:sz w:val="22"/>
          <w:szCs w:val="22"/>
        </w:rPr>
        <w:t xml:space="preserve">expand their efforts to effectively </w:t>
      </w:r>
      <w:r w:rsidR="0025692F" w:rsidRPr="003C752B">
        <w:rPr>
          <w:sz w:val="22"/>
          <w:szCs w:val="22"/>
        </w:rPr>
        <w:t xml:space="preserve">implement </w:t>
      </w:r>
      <w:r w:rsidRPr="003C752B">
        <w:rPr>
          <w:sz w:val="22"/>
          <w:szCs w:val="22"/>
        </w:rPr>
        <w:t>the Protocol to contribute to the achievement of the post-2020 global biodiversity framework, in particular Goal C and Target</w:t>
      </w:r>
      <w:r w:rsidR="0094648F" w:rsidRPr="003C752B">
        <w:rPr>
          <w:sz w:val="22"/>
          <w:szCs w:val="22"/>
        </w:rPr>
        <w:t xml:space="preserve"> 13 which relate to access and benefit-</w:t>
      </w:r>
      <w:proofErr w:type="gramStart"/>
      <w:r w:rsidR="0094648F" w:rsidRPr="003C752B">
        <w:rPr>
          <w:sz w:val="22"/>
          <w:szCs w:val="22"/>
        </w:rPr>
        <w:t>sharing;</w:t>
      </w:r>
      <w:proofErr w:type="gramEnd"/>
      <w:r w:rsidR="0094648F" w:rsidRPr="003C752B">
        <w:rPr>
          <w:sz w:val="22"/>
          <w:szCs w:val="22"/>
        </w:rPr>
        <w:t xml:space="preserve"> </w:t>
      </w:r>
    </w:p>
    <w:p w14:paraId="6768D10A" w14:textId="1E6A5053" w:rsidR="00760F49" w:rsidRPr="003C752B" w:rsidRDefault="00880F9B" w:rsidP="003C752B">
      <w:pPr>
        <w:spacing w:before="120" w:after="120"/>
        <w:ind w:firstLine="720"/>
        <w:jc w:val="both"/>
        <w:rPr>
          <w:kern w:val="22"/>
          <w:sz w:val="22"/>
          <w:szCs w:val="22"/>
        </w:rPr>
      </w:pPr>
      <w:r w:rsidRPr="003C752B">
        <w:rPr>
          <w:sz w:val="22"/>
          <w:szCs w:val="22"/>
        </w:rPr>
        <w:t>5.</w:t>
      </w:r>
      <w:r w:rsidRPr="003C752B">
        <w:rPr>
          <w:sz w:val="22"/>
          <w:szCs w:val="22"/>
        </w:rPr>
        <w:tab/>
      </w:r>
      <w:r w:rsidR="00A81D08" w:rsidRPr="003C752B">
        <w:rPr>
          <w:i/>
          <w:iCs/>
          <w:sz w:val="22"/>
          <w:szCs w:val="22"/>
        </w:rPr>
        <w:t>Invites</w:t>
      </w:r>
      <w:r w:rsidR="00A81D08" w:rsidRPr="003C752B">
        <w:rPr>
          <w:sz w:val="22"/>
          <w:szCs w:val="22"/>
        </w:rPr>
        <w:t xml:space="preserve"> Parties</w:t>
      </w:r>
      <w:r w:rsidR="00264FF7" w:rsidRPr="003C752B">
        <w:rPr>
          <w:sz w:val="22"/>
          <w:szCs w:val="22"/>
        </w:rPr>
        <w:t xml:space="preserve">, </w:t>
      </w:r>
      <w:r w:rsidR="00010BF8" w:rsidRPr="003C752B">
        <w:rPr>
          <w:sz w:val="22"/>
          <w:szCs w:val="22"/>
        </w:rPr>
        <w:t xml:space="preserve">and </w:t>
      </w:r>
      <w:r w:rsidR="00264FF7" w:rsidRPr="003C752B">
        <w:rPr>
          <w:sz w:val="22"/>
          <w:szCs w:val="22"/>
        </w:rPr>
        <w:t>encourages</w:t>
      </w:r>
      <w:r w:rsidR="00264FF7" w:rsidRPr="003C752B">
        <w:rPr>
          <w:i/>
          <w:iCs/>
          <w:sz w:val="22"/>
          <w:szCs w:val="22"/>
        </w:rPr>
        <w:t xml:space="preserve"> </w:t>
      </w:r>
      <w:r w:rsidR="00010BF8" w:rsidRPr="003C752B">
        <w:rPr>
          <w:sz w:val="22"/>
          <w:szCs w:val="22"/>
        </w:rPr>
        <w:t>non-Parties</w:t>
      </w:r>
      <w:r w:rsidR="00264FF7" w:rsidRPr="003C752B">
        <w:rPr>
          <w:sz w:val="22"/>
          <w:szCs w:val="22"/>
        </w:rPr>
        <w:t>,</w:t>
      </w:r>
      <w:r w:rsidR="00A81D08" w:rsidRPr="003C752B">
        <w:rPr>
          <w:sz w:val="22"/>
          <w:szCs w:val="22"/>
        </w:rPr>
        <w:t xml:space="preserve"> to </w:t>
      </w:r>
      <w:r w:rsidR="005A52E1" w:rsidRPr="003C752B">
        <w:rPr>
          <w:sz w:val="22"/>
          <w:szCs w:val="22"/>
        </w:rPr>
        <w:t xml:space="preserve">make use of the </w:t>
      </w:r>
      <w:r w:rsidR="00010BF8" w:rsidRPr="003C752B">
        <w:rPr>
          <w:kern w:val="22"/>
          <w:sz w:val="22"/>
          <w:szCs w:val="22"/>
        </w:rPr>
        <w:t xml:space="preserve">approach to planning, monitoring, reporting and review under the Convention </w:t>
      </w:r>
      <w:r w:rsidR="005A52E1" w:rsidRPr="003C752B">
        <w:rPr>
          <w:kern w:val="22"/>
          <w:sz w:val="22"/>
          <w:szCs w:val="22"/>
        </w:rPr>
        <w:t xml:space="preserve">to </w:t>
      </w:r>
      <w:r w:rsidR="006823A8" w:rsidRPr="003C752B">
        <w:rPr>
          <w:kern w:val="22"/>
          <w:sz w:val="22"/>
          <w:szCs w:val="22"/>
        </w:rPr>
        <w:t>enhance the</w:t>
      </w:r>
      <w:r w:rsidR="003B4AEA" w:rsidRPr="003C752B">
        <w:rPr>
          <w:kern w:val="22"/>
          <w:sz w:val="22"/>
          <w:szCs w:val="22"/>
        </w:rPr>
        <w:t xml:space="preserve"> </w:t>
      </w:r>
      <w:r w:rsidR="005A52E1" w:rsidRPr="003C752B">
        <w:rPr>
          <w:kern w:val="22"/>
          <w:sz w:val="22"/>
          <w:szCs w:val="22"/>
        </w:rPr>
        <w:t>implementation of the Nagoya Protocol</w:t>
      </w:r>
      <w:r w:rsidR="00B74C44" w:rsidRPr="003C752B">
        <w:rPr>
          <w:kern w:val="22"/>
          <w:sz w:val="22"/>
          <w:szCs w:val="22"/>
        </w:rPr>
        <w:t xml:space="preserve"> and </w:t>
      </w:r>
      <w:r w:rsidR="006F618B" w:rsidRPr="003C752B">
        <w:rPr>
          <w:kern w:val="22"/>
          <w:sz w:val="22"/>
          <w:szCs w:val="22"/>
        </w:rPr>
        <w:t>the</w:t>
      </w:r>
      <w:r w:rsidR="00B74C44" w:rsidRPr="003C752B">
        <w:rPr>
          <w:kern w:val="22"/>
          <w:sz w:val="22"/>
          <w:szCs w:val="22"/>
        </w:rPr>
        <w:t xml:space="preserve"> integration</w:t>
      </w:r>
      <w:r w:rsidR="006F618B" w:rsidRPr="003C752B">
        <w:rPr>
          <w:kern w:val="22"/>
          <w:sz w:val="22"/>
          <w:szCs w:val="22"/>
        </w:rPr>
        <w:t xml:space="preserve"> of access and benefit-sharing</w:t>
      </w:r>
      <w:r w:rsidR="00264FF7" w:rsidRPr="003C752B">
        <w:rPr>
          <w:kern w:val="22"/>
          <w:sz w:val="22"/>
          <w:szCs w:val="22"/>
        </w:rPr>
        <w:t xml:space="preserve"> </w:t>
      </w:r>
      <w:r w:rsidR="00312CA3" w:rsidRPr="003C752B">
        <w:rPr>
          <w:kern w:val="22"/>
          <w:sz w:val="22"/>
          <w:szCs w:val="22"/>
        </w:rPr>
        <w:t xml:space="preserve">in </w:t>
      </w:r>
      <w:r w:rsidR="14E510E5" w:rsidRPr="003C752B">
        <w:rPr>
          <w:kern w:val="22"/>
          <w:sz w:val="22"/>
          <w:szCs w:val="22"/>
        </w:rPr>
        <w:t xml:space="preserve">revised or updated </w:t>
      </w:r>
      <w:r w:rsidR="00312CA3" w:rsidRPr="003C752B">
        <w:rPr>
          <w:kern w:val="22"/>
          <w:sz w:val="22"/>
          <w:szCs w:val="22"/>
        </w:rPr>
        <w:t>national biodiversity strategies and action plans</w:t>
      </w:r>
      <w:r w:rsidR="004742A0" w:rsidRPr="003C752B">
        <w:rPr>
          <w:kern w:val="22"/>
          <w:sz w:val="22"/>
          <w:szCs w:val="22"/>
        </w:rPr>
        <w:t>.</w:t>
      </w:r>
    </w:p>
    <w:p w14:paraId="76278C79" w14:textId="102F0D29" w:rsidR="00232EE5" w:rsidRPr="003C752B" w:rsidRDefault="00175EF3" w:rsidP="0053392D">
      <w:pPr>
        <w:jc w:val="center"/>
        <w:rPr>
          <w:sz w:val="22"/>
          <w:szCs w:val="22"/>
          <w:lang w:val="en-US"/>
        </w:rPr>
      </w:pPr>
      <w:r w:rsidRPr="003C752B">
        <w:rPr>
          <w:sz w:val="22"/>
          <w:szCs w:val="22"/>
          <w:lang w:val="en-US"/>
        </w:rPr>
        <w:t>______</w:t>
      </w:r>
      <w:r w:rsidR="0019379B">
        <w:rPr>
          <w:sz w:val="22"/>
          <w:szCs w:val="22"/>
          <w:lang w:val="en-US"/>
        </w:rPr>
        <w:t>____</w:t>
      </w:r>
    </w:p>
    <w:sectPr w:rsidR="00232EE5" w:rsidRPr="003C752B" w:rsidSect="006243E8">
      <w:headerReference w:type="even" r:id="rId18"/>
      <w:head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81A7B8" w14:textId="77777777" w:rsidR="005A319A" w:rsidRDefault="005A319A" w:rsidP="00CF1848">
      <w:r>
        <w:separator/>
      </w:r>
    </w:p>
  </w:endnote>
  <w:endnote w:type="continuationSeparator" w:id="0">
    <w:p w14:paraId="15D82503" w14:textId="77777777" w:rsidR="005A319A" w:rsidRDefault="005A319A" w:rsidP="00CF1848">
      <w:r>
        <w:continuationSeparator/>
      </w:r>
    </w:p>
  </w:endnote>
  <w:endnote w:type="continuationNotice" w:id="1">
    <w:p w14:paraId="39C3EE21" w14:textId="77777777" w:rsidR="005A319A" w:rsidRDefault="005A319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Batang">
    <w:altName w:val="바탕"/>
    <w:panose1 w:val="02030600000101010101"/>
    <w:charset w:val="81"/>
    <w:family w:val="roman"/>
    <w:pitch w:val="variable"/>
    <w:sig w:usb0="B00002AF" w:usb1="69D77CFB" w:usb2="00000030" w:usb3="00000000" w:csb0="0008009F" w:csb1="00000000"/>
  </w:font>
  <w:font w:name="Malgun Gothic">
    <w:panose1 w:val="020B0503020000020004"/>
    <w:charset w:val="81"/>
    <w:family w:val="swiss"/>
    <w:pitch w:val="variable"/>
    <w:sig w:usb0="9000002F" w:usb1="29D77CFB" w:usb2="00000012" w:usb3="00000000" w:csb0="0008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03F5AB" w14:textId="77777777" w:rsidR="005A319A" w:rsidRDefault="005A319A" w:rsidP="00CF1848">
      <w:r>
        <w:separator/>
      </w:r>
    </w:p>
  </w:footnote>
  <w:footnote w:type="continuationSeparator" w:id="0">
    <w:p w14:paraId="04D95B2B" w14:textId="77777777" w:rsidR="005A319A" w:rsidRDefault="005A319A" w:rsidP="00CF1848">
      <w:r>
        <w:continuationSeparator/>
      </w:r>
    </w:p>
  </w:footnote>
  <w:footnote w:type="continuationNotice" w:id="1">
    <w:p w14:paraId="728E8971" w14:textId="77777777" w:rsidR="005A319A" w:rsidRDefault="005A319A"/>
  </w:footnote>
  <w:footnote w:id="2">
    <w:p w14:paraId="354B2F2F" w14:textId="6F984DA0" w:rsidR="00D70CC2" w:rsidRPr="00CC5A44" w:rsidRDefault="00D70CC2" w:rsidP="00CC5A44">
      <w:pPr>
        <w:pStyle w:val="FootnoteText"/>
        <w:ind w:firstLine="0"/>
        <w:rPr>
          <w:lang w:val="en-GB"/>
        </w:rPr>
      </w:pPr>
      <w:r>
        <w:rPr>
          <w:rStyle w:val="FootnoteReference"/>
        </w:rPr>
        <w:footnoteRef/>
      </w:r>
      <w:r>
        <w:t xml:space="preserve"> </w:t>
      </w:r>
      <w:r>
        <w:rPr>
          <w:lang w:val="en-GB"/>
        </w:rPr>
        <w:t>Reissued on 3 November 2022 with a streamlined version of the draft decision (</w:t>
      </w:r>
      <w:r w:rsidR="00AA048D">
        <w:rPr>
          <w:lang w:val="en-GB"/>
        </w:rPr>
        <w:t>s</w:t>
      </w:r>
      <w:r>
        <w:rPr>
          <w:lang w:val="en-GB"/>
        </w:rPr>
        <w:t xml:space="preserve">ection V) to avoid a potential lack of coherence with the outcome of negotiations on the global biodiversity framework under COP-15. </w:t>
      </w:r>
    </w:p>
  </w:footnote>
  <w:footnote w:id="3">
    <w:p w14:paraId="656FFB3B" w14:textId="1588628D" w:rsidR="00B33017" w:rsidRPr="003C752B" w:rsidRDefault="00B33017" w:rsidP="003C752B">
      <w:pPr>
        <w:pStyle w:val="FootnoteText"/>
        <w:ind w:firstLine="0"/>
        <w:rPr>
          <w:lang w:val="en-US"/>
        </w:rPr>
      </w:pPr>
      <w:r>
        <w:rPr>
          <w:rStyle w:val="FootnoteReference"/>
        </w:rPr>
        <w:footnoteRef/>
      </w:r>
      <w:r>
        <w:t xml:space="preserve"> </w:t>
      </w:r>
      <w:r w:rsidRPr="00825BE1">
        <w:rPr>
          <w:kern w:val="18"/>
          <w:szCs w:val="18"/>
        </w:rPr>
        <w:t xml:space="preserve">See General Assembly resolution </w:t>
      </w:r>
      <w:hyperlink r:id="rId1" w:history="1">
        <w:r w:rsidRPr="00825BE1">
          <w:rPr>
            <w:rStyle w:val="Hyperlink"/>
            <w:kern w:val="18"/>
            <w:szCs w:val="18"/>
          </w:rPr>
          <w:t>70/1</w:t>
        </w:r>
      </w:hyperlink>
      <w:r w:rsidRPr="00825BE1">
        <w:rPr>
          <w:kern w:val="18"/>
          <w:szCs w:val="18"/>
        </w:rPr>
        <w:t xml:space="preserve"> of 25 September 2015 entitled “Transforming our world: the 2030 Agenda for Sustainable Development”.</w:t>
      </w:r>
    </w:p>
  </w:footnote>
  <w:footnote w:id="4">
    <w:p w14:paraId="08DA57DB" w14:textId="740F67F5" w:rsidR="00254944" w:rsidRPr="00E43D1B" w:rsidRDefault="00254944" w:rsidP="00254944">
      <w:pPr>
        <w:pStyle w:val="FootnoteText"/>
        <w:ind w:firstLine="0"/>
        <w:rPr>
          <w:lang w:val="en-US"/>
        </w:rPr>
      </w:pPr>
      <w:r>
        <w:rPr>
          <w:rStyle w:val="FootnoteReference"/>
        </w:rPr>
        <w:footnoteRef/>
      </w:r>
      <w:r>
        <w:t xml:space="preserve"> </w:t>
      </w:r>
      <w:r>
        <w:rPr>
          <w:rFonts w:eastAsiaTheme="minorEastAsia"/>
          <w:color w:val="000000"/>
          <w:lang w:val="en-US"/>
        </w:rPr>
        <w:t xml:space="preserve">This information was initially prepared in preparation </w:t>
      </w:r>
      <w:r w:rsidR="00ED0A42">
        <w:rPr>
          <w:rFonts w:eastAsiaTheme="minorEastAsia"/>
          <w:color w:val="000000"/>
          <w:lang w:val="en-US"/>
        </w:rPr>
        <w:t>for</w:t>
      </w:r>
      <w:r>
        <w:rPr>
          <w:rFonts w:eastAsiaTheme="minorEastAsia"/>
          <w:color w:val="000000"/>
          <w:lang w:val="en-US"/>
        </w:rPr>
        <w:t xml:space="preserve"> the </w:t>
      </w:r>
      <w:r>
        <w:t xml:space="preserve">Global Consultation on the Post-2020 Global Biodiversity </w:t>
      </w:r>
      <w:r w:rsidRPr="00474D9D">
        <w:t>Framework in Relation to Access and Benefit-sharing and the Nagoya Protocol, held on 25 August 2019 (CBD/</w:t>
      </w:r>
      <w:r w:rsidRPr="00E43D1B">
        <w:t>POST2020/WS/2019/8/3</w:t>
      </w:r>
      <w:r w:rsidRPr="00E43D1B">
        <w:rPr>
          <w:rStyle w:val="ng-binding"/>
        </w:rPr>
        <w:t>).</w:t>
      </w:r>
    </w:p>
  </w:footnote>
  <w:footnote w:id="5">
    <w:p w14:paraId="43431755" w14:textId="18647287" w:rsidR="00BE1210" w:rsidRPr="00373F69" w:rsidRDefault="00BE1210" w:rsidP="00BE1210">
      <w:pPr>
        <w:pStyle w:val="FootnoteText"/>
        <w:ind w:firstLine="0"/>
      </w:pPr>
      <w:r w:rsidRPr="00E43D1B">
        <w:rPr>
          <w:rStyle w:val="FootnoteReference"/>
        </w:rPr>
        <w:footnoteRef/>
      </w:r>
      <w:r w:rsidRPr="00E43D1B">
        <w:t xml:space="preserve"> </w:t>
      </w:r>
      <w:r w:rsidR="00E43D1B" w:rsidRPr="00E43D1B">
        <w:t xml:space="preserve">See </w:t>
      </w:r>
      <w:r w:rsidR="00880F9B" w:rsidRPr="003C752B">
        <w:rPr>
          <w:i/>
          <w:iCs/>
        </w:rPr>
        <w:t>Global Biodiversity Outlook 5</w:t>
      </w:r>
      <w:r w:rsidR="00880F9B" w:rsidRPr="00B91363">
        <w:t xml:space="preserve"> (2020). Additional and updated information is being made available in </w:t>
      </w:r>
      <w:r w:rsidR="00880F9B" w:rsidRPr="003C752B">
        <w:t>CBD/COP/15/</w:t>
      </w:r>
      <w:r w:rsidR="00C242B8" w:rsidRPr="00B91363">
        <w:t>9/Add.2</w:t>
      </w:r>
      <w:r w:rsidR="00880F9B" w:rsidRPr="00B91363">
        <w:t xml:space="preserve"> (</w:t>
      </w:r>
      <w:r w:rsidR="00605D03" w:rsidRPr="00B91363">
        <w:t>u</w:t>
      </w:r>
      <w:r w:rsidR="00880F9B" w:rsidRPr="00B91363">
        <w:t>pdated from</w:t>
      </w:r>
      <w:r w:rsidR="00880F9B" w:rsidRPr="00E43D1B">
        <w:t xml:space="preserve"> CBD/SBI/3/2/Add.2)</w:t>
      </w:r>
      <w:r w:rsidR="00373F69" w:rsidRPr="003C752B">
        <w:t>.</w:t>
      </w:r>
    </w:p>
  </w:footnote>
  <w:footnote w:id="6">
    <w:p w14:paraId="30243CAF" w14:textId="7CC98B95" w:rsidR="00880F9B" w:rsidRPr="004562A9" w:rsidRDefault="00880F9B" w:rsidP="00880F9B">
      <w:pPr>
        <w:pStyle w:val="FootnoteText"/>
        <w:ind w:firstLine="0"/>
      </w:pPr>
      <w:r>
        <w:rPr>
          <w:rStyle w:val="FootnoteReference"/>
        </w:rPr>
        <w:footnoteRef/>
      </w:r>
      <w:r>
        <w:t xml:space="preserve"> Consult the SDG Indicators Database for more information, at: </w:t>
      </w:r>
      <w:hyperlink r:id="rId2" w:history="1">
        <w:r w:rsidRPr="007D43DB">
          <w:rPr>
            <w:rStyle w:val="Hyperlink"/>
          </w:rPr>
          <w:t>https://unstats.un.org/sdgs/dataportal</w:t>
        </w:r>
      </w:hyperlink>
      <w:r>
        <w:t xml:space="preserve">. </w:t>
      </w:r>
    </w:p>
  </w:footnote>
  <w:footnote w:id="7">
    <w:p w14:paraId="7A2CC36D" w14:textId="77777777" w:rsidR="00254944" w:rsidRPr="00BA012C" w:rsidRDefault="00254944" w:rsidP="00254944">
      <w:pPr>
        <w:pStyle w:val="FootnoteText"/>
        <w:ind w:firstLine="0"/>
        <w:rPr>
          <w:lang w:val="en-US"/>
        </w:rPr>
      </w:pPr>
      <w:r>
        <w:rPr>
          <w:rStyle w:val="FootnoteReference"/>
        </w:rPr>
        <w:footnoteRef/>
      </w:r>
      <w:r>
        <w:t xml:space="preserve"> Decision NP-3/1, paragraph 5.</w:t>
      </w:r>
    </w:p>
  </w:footnote>
  <w:footnote w:id="8">
    <w:p w14:paraId="5A3906AE" w14:textId="7FE2DEFB" w:rsidR="00D31EA7" w:rsidRPr="00D31EA7" w:rsidRDefault="00D31EA7" w:rsidP="00400DEF">
      <w:pPr>
        <w:pStyle w:val="FootnoteText"/>
        <w:ind w:firstLine="0"/>
      </w:pPr>
      <w:r>
        <w:rPr>
          <w:rStyle w:val="FootnoteReference"/>
        </w:rPr>
        <w:footnoteRef/>
      </w:r>
      <w:r>
        <w:t xml:space="preserve"> Reference points were established as part of the first assessment and review of the effectiveness of the Protocol; see annex to decision NP-3/1</w:t>
      </w:r>
      <w:r w:rsidR="00400DEF">
        <w:t xml:space="preserve">. </w:t>
      </w:r>
    </w:p>
  </w:footnote>
  <w:footnote w:id="9">
    <w:p w14:paraId="2F86F900" w14:textId="0D7C6A86" w:rsidR="00B223A6" w:rsidRPr="009015F8" w:rsidRDefault="00B223A6" w:rsidP="009015F8">
      <w:pPr>
        <w:pStyle w:val="FootnoteText"/>
        <w:ind w:firstLine="0"/>
        <w:rPr>
          <w:lang w:val="en-US"/>
        </w:rPr>
      </w:pPr>
      <w:r>
        <w:rPr>
          <w:rStyle w:val="FootnoteReference"/>
        </w:rPr>
        <w:footnoteRef/>
      </w:r>
      <w:r w:rsidRPr="009015F8">
        <w:rPr>
          <w:lang w:val="en-US"/>
        </w:rPr>
        <w:t xml:space="preserve"> </w:t>
      </w:r>
      <w:r w:rsidR="00FF15F2" w:rsidRPr="009015F8">
        <w:rPr>
          <w:lang w:val="en-US"/>
        </w:rPr>
        <w:t xml:space="preserve">Available information includes records </w:t>
      </w:r>
      <w:r w:rsidR="00FF15F2" w:rsidRPr="00166A40">
        <w:rPr>
          <w:lang w:val="en-US"/>
        </w:rPr>
        <w:t xml:space="preserve">published </w:t>
      </w:r>
      <w:r w:rsidR="009F1A2F" w:rsidRPr="00166A40">
        <w:rPr>
          <w:lang w:val="en-US"/>
        </w:rPr>
        <w:t>in</w:t>
      </w:r>
      <w:r w:rsidR="00FF15F2" w:rsidRPr="00166A40">
        <w:rPr>
          <w:lang w:val="en-US"/>
        </w:rPr>
        <w:t xml:space="preserve"> the ABS Clearing</w:t>
      </w:r>
      <w:r w:rsidR="00FF15F2">
        <w:rPr>
          <w:lang w:val="en-US"/>
        </w:rPr>
        <w:t>-House</w:t>
      </w:r>
      <w:r w:rsidR="00982103">
        <w:rPr>
          <w:lang w:val="en-US"/>
        </w:rPr>
        <w:t>,</w:t>
      </w:r>
      <w:r w:rsidR="00FF15F2">
        <w:rPr>
          <w:lang w:val="en-US"/>
        </w:rPr>
        <w:t xml:space="preserve"> information contained in interim national reports </w:t>
      </w:r>
      <w:r w:rsidR="00982103">
        <w:rPr>
          <w:lang w:val="en-US"/>
        </w:rPr>
        <w:t>on the implementation of the Nagoya P</w:t>
      </w:r>
      <w:r w:rsidR="00FF15F2">
        <w:rPr>
          <w:lang w:val="en-US"/>
        </w:rPr>
        <w:t>rotocol, as well a</w:t>
      </w:r>
      <w:r w:rsidR="00652891">
        <w:rPr>
          <w:lang w:val="en-US"/>
        </w:rPr>
        <w:t xml:space="preserve">s </w:t>
      </w:r>
      <w:r w:rsidR="00FF15F2">
        <w:rPr>
          <w:lang w:val="en-US"/>
        </w:rPr>
        <w:t xml:space="preserve">information contained in </w:t>
      </w:r>
      <w:r w:rsidR="00FF15F2">
        <w:t>NBSAPs and national reports under the Convention</w:t>
      </w:r>
      <w:r w:rsidR="00982103">
        <w:t>.</w:t>
      </w:r>
    </w:p>
  </w:footnote>
  <w:footnote w:id="10">
    <w:p w14:paraId="77A1A7F0" w14:textId="0E0E8F4B" w:rsidR="008C2FCB" w:rsidRPr="00860AC8" w:rsidRDefault="008C2FCB" w:rsidP="008C2FCB">
      <w:pPr>
        <w:pStyle w:val="FootnoteText"/>
        <w:ind w:firstLine="0"/>
        <w:rPr>
          <w:lang w:val="en-US"/>
        </w:rPr>
      </w:pPr>
      <w:r>
        <w:rPr>
          <w:rStyle w:val="FootnoteReference"/>
        </w:rPr>
        <w:footnoteRef/>
      </w:r>
      <w:r>
        <w:t xml:space="preserve"> </w:t>
      </w:r>
      <w:r w:rsidR="00C00FBF">
        <w:rPr>
          <w:lang w:val="en-US"/>
        </w:rPr>
        <w:t xml:space="preserve">It </w:t>
      </w:r>
      <w:r w:rsidR="00C00FBF" w:rsidRPr="00860AC8">
        <w:rPr>
          <w:lang w:val="en-US"/>
        </w:rPr>
        <w:t xml:space="preserve">should however be noted that </w:t>
      </w:r>
      <w:r w:rsidR="00555DFB" w:rsidRPr="00860AC8">
        <w:rPr>
          <w:lang w:val="en-US"/>
        </w:rPr>
        <w:t>2755</w:t>
      </w:r>
      <w:r w:rsidR="00C00FBF" w:rsidRPr="00860AC8">
        <w:rPr>
          <w:lang w:val="en-US"/>
        </w:rPr>
        <w:t xml:space="preserve"> </w:t>
      </w:r>
      <w:r w:rsidR="00D74FDC" w:rsidRPr="00860AC8">
        <w:rPr>
          <w:lang w:val="en-US"/>
        </w:rPr>
        <w:t xml:space="preserve">of the </w:t>
      </w:r>
      <w:r w:rsidR="00820321" w:rsidRPr="00860AC8">
        <w:t xml:space="preserve">3795 </w:t>
      </w:r>
      <w:r w:rsidR="00BE2470" w:rsidRPr="00860AC8">
        <w:rPr>
          <w:lang w:val="en-US"/>
        </w:rPr>
        <w:t xml:space="preserve">permits or their equivalent </w:t>
      </w:r>
      <w:r w:rsidR="00C00FBF" w:rsidRPr="00860AC8">
        <w:rPr>
          <w:lang w:val="en-US"/>
        </w:rPr>
        <w:t xml:space="preserve">were made available by </w:t>
      </w:r>
      <w:r w:rsidR="003C50C0" w:rsidRPr="00860AC8">
        <w:rPr>
          <w:lang w:val="en-US"/>
        </w:rPr>
        <w:t>one</w:t>
      </w:r>
      <w:r w:rsidR="00C00FBF" w:rsidRPr="00860AC8">
        <w:rPr>
          <w:lang w:val="en-US"/>
        </w:rPr>
        <w:t xml:space="preserve"> Part</w:t>
      </w:r>
      <w:r w:rsidR="003C50C0" w:rsidRPr="00860AC8">
        <w:rPr>
          <w:lang w:val="en-US"/>
        </w:rPr>
        <w:t>y</w:t>
      </w:r>
      <w:r w:rsidR="00BE2470" w:rsidRPr="00860AC8">
        <w:rPr>
          <w:lang w:val="en-US"/>
        </w:rPr>
        <w:t xml:space="preserve">. </w:t>
      </w:r>
    </w:p>
  </w:footnote>
  <w:footnote w:id="11">
    <w:p w14:paraId="7ECA92B3" w14:textId="58C2678A" w:rsidR="00561B6D" w:rsidRPr="00F67CA3" w:rsidRDefault="00561B6D" w:rsidP="00561B6D">
      <w:pPr>
        <w:pStyle w:val="FootnoteText"/>
        <w:ind w:firstLine="0"/>
      </w:pPr>
      <w:r w:rsidRPr="00860AC8">
        <w:rPr>
          <w:rStyle w:val="FootnoteReference"/>
        </w:rPr>
        <w:footnoteRef/>
      </w:r>
      <w:r w:rsidRPr="00860AC8">
        <w:t xml:space="preserve"> See in particular </w:t>
      </w:r>
      <w:hyperlink r:id="rId3" w:history="1">
        <w:r w:rsidRPr="00860AC8">
          <w:rPr>
            <w:rStyle w:val="Hyperlink"/>
          </w:rPr>
          <w:t>CBD/WG2020/REC/1/1</w:t>
        </w:r>
      </w:hyperlink>
      <w:r w:rsidRPr="00860AC8">
        <w:t xml:space="preserve">, para. 6, </w:t>
      </w:r>
      <w:hyperlink r:id="rId4" w:history="1">
        <w:r w:rsidRPr="00860AC8">
          <w:rPr>
            <w:rStyle w:val="Hyperlink"/>
          </w:rPr>
          <w:t>CBD/WG2020/3/7</w:t>
        </w:r>
      </w:hyperlink>
      <w:r w:rsidRPr="00860AC8">
        <w:t xml:space="preserve">, </w:t>
      </w:r>
      <w:r w:rsidR="00860AC8">
        <w:t>a</w:t>
      </w:r>
      <w:r w:rsidRPr="00860AC8">
        <w:t xml:space="preserve">ppendix </w:t>
      </w:r>
      <w:r w:rsidR="00860AC8">
        <w:t>1</w:t>
      </w:r>
      <w:r w:rsidRPr="00860AC8">
        <w:t>, para 5</w:t>
      </w:r>
      <w:r w:rsidR="00454244" w:rsidRPr="00860AC8">
        <w:t>.</w:t>
      </w:r>
    </w:p>
  </w:footnote>
  <w:footnote w:id="12">
    <w:p w14:paraId="3C6AD763" w14:textId="350B0E66" w:rsidR="00561B6D" w:rsidRPr="003C752B" w:rsidRDefault="00561B6D" w:rsidP="00561B6D">
      <w:pPr>
        <w:pStyle w:val="FootnoteText"/>
        <w:ind w:firstLine="0"/>
      </w:pPr>
      <w:r>
        <w:rPr>
          <w:rStyle w:val="FootnoteReference"/>
        </w:rPr>
        <w:footnoteRef/>
      </w:r>
      <w:r>
        <w:t xml:space="preserve"> </w:t>
      </w:r>
      <w:r>
        <w:rPr>
          <w:lang w:val="en-US"/>
        </w:rPr>
        <w:t xml:space="preserve">The Global Consultation was held on 25 August 2019 in Nairobi, and its report was made available to the second meeting of the Open-ended Working Group on the Post-2020 Global Biodiversity </w:t>
      </w:r>
      <w:r w:rsidRPr="00161E7A">
        <w:rPr>
          <w:lang w:val="en-US"/>
        </w:rPr>
        <w:t>Framework (</w:t>
      </w:r>
      <w:hyperlink r:id="rId5" w:history="1">
        <w:r w:rsidRPr="00161E7A">
          <w:rPr>
            <w:rStyle w:val="Hyperlink"/>
          </w:rPr>
          <w:t>CBD/POST2020/WS/2019/8/3</w:t>
        </w:r>
      </w:hyperlink>
      <w:r w:rsidRPr="00161E7A">
        <w:t>)</w:t>
      </w:r>
      <w:r w:rsidR="00373F69" w:rsidRPr="003C752B">
        <w:t>.</w:t>
      </w:r>
    </w:p>
  </w:footnote>
  <w:footnote w:id="13">
    <w:p w14:paraId="5E5B6918" w14:textId="04341CCD" w:rsidR="00C02B7B" w:rsidRPr="005D44AF" w:rsidRDefault="00C02B7B" w:rsidP="0041517E">
      <w:pPr>
        <w:pStyle w:val="FootnoteText"/>
        <w:ind w:firstLine="0"/>
        <w:rPr>
          <w:lang w:val="en-US"/>
        </w:rPr>
      </w:pPr>
      <w:r>
        <w:rPr>
          <w:rStyle w:val="FootnoteReference"/>
        </w:rPr>
        <w:footnoteRef/>
      </w:r>
      <w:r>
        <w:t xml:space="preserve"> </w:t>
      </w:r>
      <w:r>
        <w:rPr>
          <w:lang w:val="en-US"/>
        </w:rPr>
        <w:t xml:space="preserve">See in </w:t>
      </w:r>
      <w:r w:rsidRPr="005D44AF">
        <w:rPr>
          <w:lang w:val="en-US"/>
        </w:rPr>
        <w:t>particular paragraphs</w:t>
      </w:r>
      <w:r w:rsidR="008147C1" w:rsidRPr="005D44AF">
        <w:rPr>
          <w:lang w:val="en-US"/>
        </w:rPr>
        <w:t xml:space="preserve"> 33 to 36 of the report of the Compliance Committee </w:t>
      </w:r>
      <w:r w:rsidR="005D44AF" w:rsidRPr="005D44AF">
        <w:rPr>
          <w:lang w:val="en-US"/>
        </w:rPr>
        <w:t>on</w:t>
      </w:r>
      <w:r w:rsidR="008147C1" w:rsidRPr="005D44AF">
        <w:rPr>
          <w:lang w:val="en-US"/>
        </w:rPr>
        <w:t xml:space="preserve"> its third meeting (</w:t>
      </w:r>
      <w:hyperlink r:id="rId6" w:history="1">
        <w:r w:rsidR="008147C1" w:rsidRPr="005D44AF">
          <w:rPr>
            <w:rStyle w:val="Hyperlink"/>
            <w:lang w:val="en-US"/>
          </w:rPr>
          <w:t>CBD/NP/CC/</w:t>
        </w:r>
        <w:r w:rsidR="0041517E" w:rsidRPr="005D44AF">
          <w:rPr>
            <w:rStyle w:val="Hyperlink"/>
            <w:lang w:val="en-US"/>
          </w:rPr>
          <w:t>3/5</w:t>
        </w:r>
      </w:hyperlink>
      <w:r w:rsidR="0041517E" w:rsidRPr="005D44AF">
        <w:rPr>
          <w:lang w:val="en-US"/>
        </w:rPr>
        <w:t>).</w:t>
      </w:r>
    </w:p>
  </w:footnote>
  <w:footnote w:id="14">
    <w:p w14:paraId="142B9B7C" w14:textId="5E418B5C" w:rsidR="005C7455" w:rsidRPr="002014CC" w:rsidRDefault="005C7455" w:rsidP="000B174C">
      <w:pPr>
        <w:pStyle w:val="FootnoteText"/>
        <w:ind w:firstLine="0"/>
      </w:pPr>
      <w:r w:rsidRPr="005D44AF">
        <w:rPr>
          <w:rStyle w:val="FootnoteReference"/>
        </w:rPr>
        <w:footnoteRef/>
      </w:r>
      <w:r w:rsidRPr="005D44AF">
        <w:t xml:space="preserve"> </w:t>
      </w:r>
      <w:r w:rsidR="00275659" w:rsidRPr="005D44AF">
        <w:t xml:space="preserve">This is </w:t>
      </w:r>
      <w:r w:rsidR="00275659" w:rsidRPr="002014CC">
        <w:t xml:space="preserve">reflected in </w:t>
      </w:r>
      <w:r w:rsidR="00B832CA" w:rsidRPr="002014CC">
        <w:t>the draft decision</w:t>
      </w:r>
      <w:r w:rsidR="00AD0577" w:rsidRPr="002014CC">
        <w:t xml:space="preserve"> on compliance with the Protocol (agenda item</w:t>
      </w:r>
      <w:r w:rsidR="00B832CA" w:rsidRPr="002014CC">
        <w:t xml:space="preserve"> </w:t>
      </w:r>
      <w:r w:rsidR="00AD0577" w:rsidRPr="002014CC">
        <w:t xml:space="preserve">5) </w:t>
      </w:r>
      <w:r w:rsidR="00275659" w:rsidRPr="002014CC">
        <w:t>in the compilation of draft decisions (CBD/NP-MOP/4/1/Add.5)</w:t>
      </w:r>
      <w:r w:rsidR="00CE058B" w:rsidRPr="002014CC">
        <w:t>.</w:t>
      </w:r>
    </w:p>
  </w:footnote>
  <w:footnote w:id="15">
    <w:p w14:paraId="24CF39D3" w14:textId="5988CE56" w:rsidR="00D2479E" w:rsidRPr="00260291" w:rsidRDefault="00D2479E" w:rsidP="00EB5C66">
      <w:pPr>
        <w:pStyle w:val="FootnoteText"/>
        <w:ind w:firstLine="0"/>
      </w:pPr>
      <w:r w:rsidRPr="002014CC">
        <w:rPr>
          <w:rStyle w:val="FootnoteReference"/>
        </w:rPr>
        <w:footnoteRef/>
      </w:r>
      <w:r w:rsidRPr="002014CC">
        <w:t xml:space="preserve"> </w:t>
      </w:r>
      <w:r w:rsidR="00260291" w:rsidRPr="002014CC">
        <w:t>Further information on cooperation with other conventions, international organizations and initiatives can be found in document CBD/NP/MOP/4/8.</w:t>
      </w:r>
    </w:p>
  </w:footnote>
  <w:footnote w:id="16">
    <w:p w14:paraId="615747CA" w14:textId="32F4C246" w:rsidR="00672FD3" w:rsidRPr="003330ED" w:rsidRDefault="00672FD3" w:rsidP="00672FD3">
      <w:pPr>
        <w:pStyle w:val="FootnoteText"/>
        <w:ind w:firstLine="0"/>
        <w:rPr>
          <w:lang w:val="en-US"/>
        </w:rPr>
      </w:pPr>
      <w:r w:rsidRPr="003330ED">
        <w:rPr>
          <w:rStyle w:val="FootnoteReference"/>
        </w:rPr>
        <w:footnoteRef/>
      </w:r>
      <w:r w:rsidRPr="003330ED">
        <w:t xml:space="preserve"> </w:t>
      </w:r>
      <w:r w:rsidR="002A53C5" w:rsidRPr="003330ED">
        <w:t xml:space="preserve">See </w:t>
      </w:r>
      <w:hyperlink r:id="rId7" w:history="1">
        <w:r w:rsidRPr="003330ED">
          <w:rPr>
            <w:rStyle w:val="Hyperlink"/>
            <w:lang w:val="en-US"/>
          </w:rPr>
          <w:t>CBD/WG8J/REC/11/2</w:t>
        </w:r>
      </w:hyperlink>
      <w:r w:rsidR="00373F69" w:rsidRPr="003C752B">
        <w:t>.</w:t>
      </w:r>
    </w:p>
  </w:footnote>
  <w:footnote w:id="17">
    <w:p w14:paraId="23697158" w14:textId="049731E1" w:rsidR="0077652B" w:rsidRPr="003C752B" w:rsidRDefault="0077652B" w:rsidP="004E18B2">
      <w:pPr>
        <w:pStyle w:val="FootnoteText"/>
        <w:ind w:firstLine="0"/>
      </w:pPr>
      <w:r w:rsidRPr="003330ED">
        <w:rPr>
          <w:rStyle w:val="FootnoteReference"/>
        </w:rPr>
        <w:footnoteRef/>
      </w:r>
      <w:r w:rsidRPr="003330ED">
        <w:t xml:space="preserve"> </w:t>
      </w:r>
      <w:r w:rsidR="003330ED" w:rsidRPr="003C752B">
        <w:t xml:space="preserve">See </w:t>
      </w:r>
      <w:hyperlink r:id="rId8" w:history="1">
        <w:r w:rsidR="004372F0" w:rsidRPr="003330ED">
          <w:rPr>
            <w:rStyle w:val="Hyperlink"/>
          </w:rPr>
          <w:t>CBD/SBSTTA/REC/24/7</w:t>
        </w:r>
      </w:hyperlink>
      <w:r w:rsidR="00373F69" w:rsidRPr="003C752B">
        <w:t>.</w:t>
      </w:r>
    </w:p>
  </w:footnote>
  <w:footnote w:id="18">
    <w:p w14:paraId="5A276A1B" w14:textId="6352BF5F" w:rsidR="004F098B" w:rsidRPr="003C752B" w:rsidRDefault="004F098B" w:rsidP="005C0E81">
      <w:pPr>
        <w:pStyle w:val="FootnoteText"/>
        <w:ind w:firstLine="0"/>
        <w:rPr>
          <w:highlight w:val="cyan"/>
        </w:rPr>
      </w:pPr>
      <w:r w:rsidRPr="003330ED">
        <w:rPr>
          <w:rStyle w:val="FootnoteReference"/>
        </w:rPr>
        <w:footnoteRef/>
      </w:r>
      <w:r w:rsidRPr="003C752B">
        <w:t xml:space="preserve"> </w:t>
      </w:r>
      <w:r w:rsidR="003330ED" w:rsidRPr="003C752B">
        <w:t xml:space="preserve">See </w:t>
      </w:r>
      <w:hyperlink r:id="rId9" w:history="1">
        <w:r w:rsidRPr="003C752B">
          <w:rPr>
            <w:rStyle w:val="Hyperlink"/>
          </w:rPr>
          <w:t>CBD/SBI/REC/3/11</w:t>
        </w:r>
      </w:hyperlink>
      <w:r w:rsidR="00373F69" w:rsidRPr="003C752B">
        <w:t>.</w:t>
      </w:r>
    </w:p>
  </w:footnote>
  <w:footnote w:id="19">
    <w:p w14:paraId="0DC1BB53" w14:textId="11BD182D" w:rsidR="00016BE3" w:rsidRPr="003C752B" w:rsidRDefault="00016BE3" w:rsidP="005C0E81">
      <w:pPr>
        <w:pStyle w:val="FootnoteText"/>
        <w:ind w:firstLine="0"/>
      </w:pPr>
      <w:r w:rsidRPr="003330ED">
        <w:rPr>
          <w:rStyle w:val="FootnoteReference"/>
        </w:rPr>
        <w:footnoteRef/>
      </w:r>
      <w:r w:rsidRPr="003C752B">
        <w:t xml:space="preserve"> </w:t>
      </w:r>
      <w:r w:rsidR="003330ED" w:rsidRPr="003C752B">
        <w:t xml:space="preserve">See </w:t>
      </w:r>
      <w:hyperlink r:id="rId10" w:history="1">
        <w:r w:rsidRPr="003C752B">
          <w:rPr>
            <w:rStyle w:val="Hyperlink"/>
          </w:rPr>
          <w:t>CBD/SBSTTA/REC/24/</w:t>
        </w:r>
        <w:r w:rsidR="005F5E46" w:rsidRPr="003C752B">
          <w:rPr>
            <w:rStyle w:val="Hyperlink"/>
          </w:rPr>
          <w:t>2</w:t>
        </w:r>
      </w:hyperlink>
      <w:r w:rsidR="00373F69" w:rsidRPr="003C752B">
        <w:t>.</w:t>
      </w:r>
    </w:p>
  </w:footnote>
  <w:footnote w:id="20">
    <w:p w14:paraId="2C3448C8" w14:textId="1676CABF" w:rsidR="00775A85" w:rsidRPr="003C752B" w:rsidRDefault="00775A85" w:rsidP="00775A85">
      <w:pPr>
        <w:pStyle w:val="FootnoteText"/>
        <w:ind w:firstLine="0"/>
      </w:pPr>
      <w:r w:rsidRPr="003330ED">
        <w:rPr>
          <w:rStyle w:val="FootnoteReference"/>
        </w:rPr>
        <w:footnoteRef/>
      </w:r>
      <w:r w:rsidRPr="003C752B">
        <w:t xml:space="preserve"> </w:t>
      </w:r>
      <w:r w:rsidR="0001161F" w:rsidRPr="003C752B">
        <w:t xml:space="preserve">See </w:t>
      </w:r>
      <w:hyperlink r:id="rId11" w:history="1">
        <w:r w:rsidR="00242DAD" w:rsidRPr="003C752B">
          <w:rPr>
            <w:rStyle w:val="Hyperlink"/>
          </w:rPr>
          <w:t>CBD/SBI/REC/3/6</w:t>
        </w:r>
      </w:hyperlink>
      <w:r w:rsidR="00963222" w:rsidRPr="003C752B">
        <w:t>.</w:t>
      </w:r>
    </w:p>
  </w:footnote>
  <w:footnote w:id="21">
    <w:p w14:paraId="4DABC05F" w14:textId="17E7DEC6" w:rsidR="006E3595" w:rsidRPr="003C752B" w:rsidRDefault="006E3595" w:rsidP="006E3595">
      <w:pPr>
        <w:pStyle w:val="FootnoteText"/>
        <w:ind w:firstLine="0"/>
      </w:pPr>
      <w:r w:rsidRPr="003330ED">
        <w:rPr>
          <w:rStyle w:val="FootnoteReference"/>
        </w:rPr>
        <w:footnoteRef/>
      </w:r>
      <w:r w:rsidRPr="003C752B">
        <w:t xml:space="preserve"> </w:t>
      </w:r>
      <w:r w:rsidR="00264226" w:rsidRPr="003C752B">
        <w:t>See</w:t>
      </w:r>
      <w:r w:rsidR="00264226" w:rsidRPr="003330ED">
        <w:t xml:space="preserve"> </w:t>
      </w:r>
      <w:hyperlink r:id="rId12" w:history="1">
        <w:r w:rsidRPr="003C752B">
          <w:rPr>
            <w:rStyle w:val="Hyperlink"/>
          </w:rPr>
          <w:t>CBD/SBI/REC/3/8</w:t>
        </w:r>
      </w:hyperlink>
      <w:r w:rsidR="00963222" w:rsidRPr="003C752B">
        <w:t>.</w:t>
      </w:r>
    </w:p>
  </w:footnote>
  <w:footnote w:id="22">
    <w:p w14:paraId="4A078307" w14:textId="138C2CAE" w:rsidR="008A23FA" w:rsidRPr="003C752B" w:rsidRDefault="008A23FA" w:rsidP="008A23FA">
      <w:pPr>
        <w:pStyle w:val="FootnoteText"/>
        <w:ind w:firstLine="0"/>
      </w:pPr>
      <w:r w:rsidRPr="003330ED">
        <w:rPr>
          <w:rStyle w:val="FootnoteReference"/>
        </w:rPr>
        <w:footnoteRef/>
      </w:r>
      <w:r w:rsidRPr="003C752B">
        <w:t xml:space="preserve"> </w:t>
      </w:r>
      <w:r w:rsidR="00264226" w:rsidRPr="003C752B">
        <w:t xml:space="preserve">See </w:t>
      </w:r>
      <w:hyperlink r:id="rId13" w:history="1">
        <w:r w:rsidR="00A63777" w:rsidRPr="003C752B">
          <w:rPr>
            <w:rStyle w:val="Hyperlink"/>
          </w:rPr>
          <w:t>CBD/SBI/REC/3/8</w:t>
        </w:r>
      </w:hyperlink>
      <w:r w:rsidR="00A63777" w:rsidRPr="003C752B">
        <w:t>.</w:t>
      </w:r>
    </w:p>
  </w:footnote>
  <w:footnote w:id="23">
    <w:p w14:paraId="53F477DD" w14:textId="4FD74700" w:rsidR="00EC1293" w:rsidRPr="003C752B" w:rsidRDefault="00EC1293" w:rsidP="00EC1293">
      <w:pPr>
        <w:pStyle w:val="FootnoteText"/>
        <w:ind w:firstLine="0"/>
      </w:pPr>
      <w:r w:rsidRPr="003330ED">
        <w:rPr>
          <w:rStyle w:val="FootnoteReference"/>
        </w:rPr>
        <w:footnoteRef/>
      </w:r>
      <w:r w:rsidRPr="003C752B">
        <w:t xml:space="preserve"> </w:t>
      </w:r>
      <w:r w:rsidR="003330ED" w:rsidRPr="003330ED">
        <w:t xml:space="preserve">See </w:t>
      </w:r>
      <w:hyperlink r:id="rId14" w:history="1">
        <w:r w:rsidRPr="003C752B">
          <w:rPr>
            <w:rStyle w:val="Hyperlink"/>
          </w:rPr>
          <w:t>CBD/SBI/REC/3/10</w:t>
        </w:r>
      </w:hyperlink>
      <w:r w:rsidR="00373F69" w:rsidRPr="003C752B">
        <w:t>.</w:t>
      </w:r>
    </w:p>
  </w:footnote>
  <w:footnote w:id="24">
    <w:p w14:paraId="68EFD9CC" w14:textId="1CAF3470" w:rsidR="00311EC7" w:rsidRPr="003C752B" w:rsidRDefault="00311EC7" w:rsidP="00311EC7">
      <w:pPr>
        <w:pStyle w:val="FootnoteText"/>
        <w:ind w:firstLine="0"/>
      </w:pPr>
      <w:r w:rsidRPr="003330ED">
        <w:rPr>
          <w:rStyle w:val="FootnoteReference"/>
        </w:rPr>
        <w:footnoteRef/>
      </w:r>
      <w:r w:rsidRPr="003C752B">
        <w:t xml:space="preserve"> </w:t>
      </w:r>
      <w:r w:rsidR="003330ED" w:rsidRPr="003330ED">
        <w:t xml:space="preserve">See </w:t>
      </w:r>
      <w:hyperlink r:id="rId15" w:history="1">
        <w:r w:rsidRPr="003C752B">
          <w:rPr>
            <w:rStyle w:val="Hyperlink"/>
          </w:rPr>
          <w:t>CBD/SBI/REC/3/3</w:t>
        </w:r>
      </w:hyperlink>
      <w:r w:rsidR="00373F69" w:rsidRPr="003C752B">
        <w:t>.</w:t>
      </w:r>
    </w:p>
  </w:footnote>
  <w:footnote w:id="25">
    <w:p w14:paraId="0F12EAAA" w14:textId="1812B1AA" w:rsidR="009544F7" w:rsidRPr="003C752B" w:rsidRDefault="009544F7" w:rsidP="00EA6F63">
      <w:pPr>
        <w:pStyle w:val="FootnoteText"/>
        <w:ind w:firstLine="0"/>
      </w:pPr>
      <w:r w:rsidRPr="003330ED">
        <w:rPr>
          <w:rStyle w:val="FootnoteReference"/>
        </w:rPr>
        <w:footnoteRef/>
      </w:r>
      <w:r w:rsidRPr="003C752B">
        <w:t xml:space="preserve"> </w:t>
      </w:r>
      <w:r w:rsidR="003330ED" w:rsidRPr="003330ED">
        <w:t xml:space="preserve">See </w:t>
      </w:r>
      <w:hyperlink r:id="rId16" w:history="1">
        <w:r w:rsidRPr="003C752B">
          <w:rPr>
            <w:rStyle w:val="Hyperlink"/>
          </w:rPr>
          <w:t>CBD/</w:t>
        </w:r>
        <w:r w:rsidR="00EA6F63" w:rsidRPr="003C752B">
          <w:rPr>
            <w:rStyle w:val="Hyperlink"/>
          </w:rPr>
          <w:t>S</w:t>
        </w:r>
        <w:r w:rsidRPr="003C752B">
          <w:rPr>
            <w:rStyle w:val="Hyperlink"/>
          </w:rPr>
          <w:t>BI/</w:t>
        </w:r>
        <w:r w:rsidR="00EA6F63" w:rsidRPr="003C752B">
          <w:rPr>
            <w:rStyle w:val="Hyperlink"/>
          </w:rPr>
          <w:t>REC/</w:t>
        </w:r>
        <w:r w:rsidRPr="003C752B">
          <w:rPr>
            <w:rStyle w:val="Hyperlink"/>
          </w:rPr>
          <w:t>3/5</w:t>
        </w:r>
      </w:hyperlink>
      <w:r w:rsidR="00373F69" w:rsidRPr="003C752B">
        <w:t>.</w:t>
      </w:r>
    </w:p>
  </w:footnote>
  <w:footnote w:id="26">
    <w:p w14:paraId="2C80AE9A" w14:textId="21A53E31" w:rsidR="004B2802" w:rsidRPr="003C752B" w:rsidRDefault="004B2802" w:rsidP="005F21CA">
      <w:pPr>
        <w:pStyle w:val="FootnoteText"/>
        <w:ind w:firstLine="0"/>
      </w:pPr>
      <w:r w:rsidRPr="003330ED">
        <w:rPr>
          <w:rStyle w:val="FootnoteReference"/>
        </w:rPr>
        <w:footnoteRef/>
      </w:r>
      <w:r w:rsidRPr="003C752B">
        <w:t xml:space="preserve"> </w:t>
      </w:r>
      <w:r w:rsidR="003330ED" w:rsidRPr="003330ED">
        <w:t xml:space="preserve">See </w:t>
      </w:r>
      <w:hyperlink r:id="rId17" w:history="1">
        <w:r w:rsidR="005F21CA" w:rsidRPr="003C752B">
          <w:rPr>
            <w:rStyle w:val="Hyperlink"/>
          </w:rPr>
          <w:t>CBD/SBI/REC/3/15</w:t>
        </w:r>
      </w:hyperlink>
      <w:r w:rsidR="00373F69" w:rsidRPr="003C752B">
        <w:t>.</w:t>
      </w:r>
    </w:p>
  </w:footnote>
  <w:footnote w:id="27">
    <w:p w14:paraId="4C7CA850" w14:textId="40E6EC49" w:rsidR="00912FD7" w:rsidRPr="00290E7D" w:rsidRDefault="00912FD7" w:rsidP="00912FD7">
      <w:pPr>
        <w:pStyle w:val="FootnoteText"/>
        <w:ind w:firstLine="0"/>
        <w:rPr>
          <w:lang w:val="en-US"/>
        </w:rPr>
      </w:pPr>
      <w:r>
        <w:rPr>
          <w:rStyle w:val="FootnoteReference"/>
        </w:rPr>
        <w:footnoteRef/>
      </w:r>
      <w:r>
        <w:t xml:space="preserve"> The list of relevant COP decisions will be determined by the MOP in the light of the discussions on this matter under the COP.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517AF" w14:textId="77777777" w:rsidR="00AB4942" w:rsidRPr="008E7D79" w:rsidRDefault="00741ADA" w:rsidP="003C752B">
    <w:pPr>
      <w:rPr>
        <w:sz w:val="22"/>
        <w:szCs w:val="22"/>
      </w:rPr>
    </w:pPr>
    <w:sdt>
      <w:sdtPr>
        <w:rPr>
          <w:sz w:val="22"/>
          <w:szCs w:val="22"/>
          <w:lang w:val="en-US"/>
        </w:rPr>
        <w:alias w:val="Subject"/>
        <w:tag w:val=""/>
        <w:id w:val="-1102879563"/>
        <w:placeholder>
          <w:docPart w:val="2F4F67A378BF47EAA1972CC6D94321F3"/>
        </w:placeholder>
        <w:dataBinding w:prefixMappings="xmlns:ns0='http://purl.org/dc/elements/1.1/' xmlns:ns1='http://schemas.openxmlformats.org/package/2006/metadata/core-properties' " w:xpath="/ns1:coreProperties[1]/ns0:subject[1]" w:storeItemID="{6C3C8BC8-F283-45AE-878A-BAB7291924A1}"/>
        <w:text/>
      </w:sdtPr>
      <w:sdtEndPr/>
      <w:sdtContent>
        <w:r w:rsidR="00AB4942" w:rsidRPr="008E7D79">
          <w:rPr>
            <w:sz w:val="22"/>
            <w:szCs w:val="22"/>
            <w:lang w:val="en-US"/>
          </w:rPr>
          <w:t>CBD/NP/MOP/4/9</w:t>
        </w:r>
      </w:sdtContent>
    </w:sdt>
  </w:p>
  <w:p w14:paraId="1E0FDE0B" w14:textId="77777777" w:rsidR="00534681" w:rsidRPr="003C752B" w:rsidRDefault="00534681" w:rsidP="00534681">
    <w:pPr>
      <w:pStyle w:val="Header"/>
      <w:rPr>
        <w:sz w:val="22"/>
        <w:szCs w:val="22"/>
        <w:lang w:val="fr-FR"/>
      </w:rPr>
    </w:pPr>
    <w:r w:rsidRPr="003C752B">
      <w:rPr>
        <w:sz w:val="22"/>
        <w:szCs w:val="22"/>
        <w:lang w:val="fr-FR"/>
      </w:rPr>
      <w:t xml:space="preserve">Page </w:t>
    </w:r>
    <w:r w:rsidRPr="003C752B">
      <w:rPr>
        <w:sz w:val="22"/>
        <w:szCs w:val="22"/>
      </w:rPr>
      <w:fldChar w:fldCharType="begin"/>
    </w:r>
    <w:r w:rsidRPr="003C752B">
      <w:rPr>
        <w:sz w:val="22"/>
        <w:szCs w:val="22"/>
        <w:lang w:val="fr-FR"/>
      </w:rPr>
      <w:instrText xml:space="preserve"> PAGE   \* MERGEFORMAT </w:instrText>
    </w:r>
    <w:r w:rsidRPr="003C752B">
      <w:rPr>
        <w:sz w:val="22"/>
        <w:szCs w:val="22"/>
      </w:rPr>
      <w:fldChar w:fldCharType="separate"/>
    </w:r>
    <w:r w:rsidR="00F6586C" w:rsidRPr="003C752B">
      <w:rPr>
        <w:noProof/>
        <w:sz w:val="22"/>
        <w:szCs w:val="22"/>
        <w:lang w:val="fr-FR"/>
      </w:rPr>
      <w:t>2</w:t>
    </w:r>
    <w:r w:rsidRPr="003C752B">
      <w:rPr>
        <w:noProof/>
        <w:sz w:val="22"/>
        <w:szCs w:val="22"/>
      </w:rPr>
      <w:fldChar w:fldCharType="end"/>
    </w:r>
  </w:p>
  <w:p w14:paraId="61C60697" w14:textId="77777777" w:rsidR="00534681" w:rsidRPr="003C752B" w:rsidRDefault="00534681">
    <w:pPr>
      <w:pStyle w:val="Header"/>
      <w:rPr>
        <w:sz w:val="22"/>
        <w:szCs w:val="22"/>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lang w:val="fr-FR"/>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62C99498" w:rsidR="009505C9" w:rsidRPr="003C752B" w:rsidRDefault="002640BA" w:rsidP="00103698">
        <w:pPr>
          <w:pStyle w:val="Header"/>
          <w:jc w:val="right"/>
          <w:rPr>
            <w:sz w:val="22"/>
            <w:szCs w:val="22"/>
            <w:lang w:val="fr-FR"/>
          </w:rPr>
        </w:pPr>
        <w:r w:rsidRPr="003C752B">
          <w:rPr>
            <w:sz w:val="22"/>
            <w:szCs w:val="22"/>
            <w:lang w:val="fr-FR"/>
          </w:rPr>
          <w:t>CBD/NP/MOP/4/</w:t>
        </w:r>
        <w:r w:rsidR="009943B4" w:rsidRPr="003C752B">
          <w:rPr>
            <w:sz w:val="22"/>
            <w:szCs w:val="22"/>
            <w:lang w:val="fr-FR"/>
          </w:rPr>
          <w:t>9</w:t>
        </w:r>
      </w:p>
    </w:sdtContent>
  </w:sdt>
  <w:p w14:paraId="64AE8439" w14:textId="77777777" w:rsidR="009505C9" w:rsidRPr="003C752B" w:rsidRDefault="009505C9" w:rsidP="00103698">
    <w:pPr>
      <w:pStyle w:val="Header"/>
      <w:jc w:val="right"/>
      <w:rPr>
        <w:sz w:val="22"/>
        <w:szCs w:val="22"/>
        <w:lang w:val="fr-FR"/>
      </w:rPr>
    </w:pPr>
    <w:r w:rsidRPr="003C752B">
      <w:rPr>
        <w:sz w:val="22"/>
        <w:szCs w:val="22"/>
        <w:lang w:val="fr-FR"/>
      </w:rPr>
      <w:t xml:space="preserve">Page </w:t>
    </w:r>
    <w:r w:rsidRPr="003C752B">
      <w:rPr>
        <w:sz w:val="22"/>
        <w:szCs w:val="22"/>
      </w:rPr>
      <w:fldChar w:fldCharType="begin"/>
    </w:r>
    <w:r w:rsidRPr="003C752B">
      <w:rPr>
        <w:sz w:val="22"/>
        <w:szCs w:val="22"/>
        <w:lang w:val="fr-FR"/>
      </w:rPr>
      <w:instrText xml:space="preserve"> PAGE   \* MERGEFORMAT </w:instrText>
    </w:r>
    <w:r w:rsidRPr="003C752B">
      <w:rPr>
        <w:sz w:val="22"/>
        <w:szCs w:val="22"/>
      </w:rPr>
      <w:fldChar w:fldCharType="separate"/>
    </w:r>
    <w:r w:rsidR="00F6586C" w:rsidRPr="003C752B">
      <w:rPr>
        <w:noProof/>
        <w:sz w:val="22"/>
        <w:szCs w:val="22"/>
        <w:lang w:val="fr-FR"/>
      </w:rPr>
      <w:t>3</w:t>
    </w:r>
    <w:r w:rsidRPr="003C752B">
      <w:rPr>
        <w:noProof/>
        <w:sz w:val="22"/>
        <w:szCs w:val="22"/>
      </w:rPr>
      <w:fldChar w:fldCharType="end"/>
    </w:r>
  </w:p>
  <w:p w14:paraId="16137B8A" w14:textId="77777777" w:rsidR="009505C9" w:rsidRPr="003C752B" w:rsidRDefault="009505C9" w:rsidP="003C752B">
    <w:pPr>
      <w:pStyle w:val="Header"/>
      <w:jc w:val="right"/>
      <w:rPr>
        <w:sz w:val="22"/>
        <w:szCs w:val="22"/>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DA344D"/>
    <w:multiLevelType w:val="hybridMultilevel"/>
    <w:tmpl w:val="3B78DD52"/>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6C3172A"/>
    <w:multiLevelType w:val="hybridMultilevel"/>
    <w:tmpl w:val="B3983D22"/>
    <w:lvl w:ilvl="0" w:tplc="589A9D78">
      <w:start w:val="1"/>
      <w:numFmt w:val="decimal"/>
      <w:lvlText w:val="%1."/>
      <w:lvlJc w:val="left"/>
      <w:pPr>
        <w:ind w:left="720" w:hanging="360"/>
      </w:pPr>
      <w:rPr>
        <w:i w:val="0"/>
        <w:iCs w:val="0"/>
      </w:rPr>
    </w:lvl>
    <w:lvl w:ilvl="1" w:tplc="E3E464E0">
      <w:start w:val="1"/>
      <w:numFmt w:val="lowerLetter"/>
      <w:lvlText w:val="(%2)"/>
      <w:lvlJc w:val="left"/>
      <w:pPr>
        <w:ind w:left="1440" w:hanging="360"/>
      </w:pPr>
      <w:rPr>
        <w:i w:val="0"/>
        <w:iCs w:val="0"/>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2" w15:restartNumberingAfterBreak="0">
    <w:nsid w:val="0AB14AD2"/>
    <w:multiLevelType w:val="hybridMultilevel"/>
    <w:tmpl w:val="1BFC0428"/>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6" w15:restartNumberingAfterBreak="0">
    <w:nsid w:val="1B57146E"/>
    <w:multiLevelType w:val="hybridMultilevel"/>
    <w:tmpl w:val="01067F08"/>
    <w:lvl w:ilvl="0" w:tplc="90B87AA0">
      <w:start w:val="1"/>
      <w:numFmt w:val="lowerLetter"/>
      <w:lvlText w:val="(%1)"/>
      <w:lvlJc w:val="left"/>
      <w:pPr>
        <w:ind w:left="2223" w:hanging="360"/>
      </w:pPr>
      <w:rPr>
        <w:rFonts w:hint="default"/>
      </w:rPr>
    </w:lvl>
    <w:lvl w:ilvl="1" w:tplc="04090019" w:tentative="1">
      <w:start w:val="1"/>
      <w:numFmt w:val="lowerLetter"/>
      <w:lvlText w:val="%2."/>
      <w:lvlJc w:val="left"/>
      <w:pPr>
        <w:ind w:left="2943" w:hanging="360"/>
      </w:pPr>
    </w:lvl>
    <w:lvl w:ilvl="2" w:tplc="0409001B" w:tentative="1">
      <w:start w:val="1"/>
      <w:numFmt w:val="lowerRoman"/>
      <w:lvlText w:val="%3."/>
      <w:lvlJc w:val="right"/>
      <w:pPr>
        <w:ind w:left="3663" w:hanging="180"/>
      </w:pPr>
    </w:lvl>
    <w:lvl w:ilvl="3" w:tplc="0409000F" w:tentative="1">
      <w:start w:val="1"/>
      <w:numFmt w:val="decimal"/>
      <w:lvlText w:val="%4."/>
      <w:lvlJc w:val="left"/>
      <w:pPr>
        <w:ind w:left="4383" w:hanging="360"/>
      </w:pPr>
    </w:lvl>
    <w:lvl w:ilvl="4" w:tplc="04090019" w:tentative="1">
      <w:start w:val="1"/>
      <w:numFmt w:val="lowerLetter"/>
      <w:lvlText w:val="%5."/>
      <w:lvlJc w:val="left"/>
      <w:pPr>
        <w:ind w:left="5103" w:hanging="360"/>
      </w:pPr>
    </w:lvl>
    <w:lvl w:ilvl="5" w:tplc="0409001B" w:tentative="1">
      <w:start w:val="1"/>
      <w:numFmt w:val="lowerRoman"/>
      <w:lvlText w:val="%6."/>
      <w:lvlJc w:val="right"/>
      <w:pPr>
        <w:ind w:left="5823" w:hanging="180"/>
      </w:pPr>
    </w:lvl>
    <w:lvl w:ilvl="6" w:tplc="0409000F" w:tentative="1">
      <w:start w:val="1"/>
      <w:numFmt w:val="decimal"/>
      <w:lvlText w:val="%7."/>
      <w:lvlJc w:val="left"/>
      <w:pPr>
        <w:ind w:left="6543" w:hanging="360"/>
      </w:pPr>
    </w:lvl>
    <w:lvl w:ilvl="7" w:tplc="04090019" w:tentative="1">
      <w:start w:val="1"/>
      <w:numFmt w:val="lowerLetter"/>
      <w:lvlText w:val="%8."/>
      <w:lvlJc w:val="left"/>
      <w:pPr>
        <w:ind w:left="7263" w:hanging="360"/>
      </w:pPr>
    </w:lvl>
    <w:lvl w:ilvl="8" w:tplc="0409001B" w:tentative="1">
      <w:start w:val="1"/>
      <w:numFmt w:val="lowerRoman"/>
      <w:lvlText w:val="%9."/>
      <w:lvlJc w:val="right"/>
      <w:pPr>
        <w:ind w:left="7983" w:hanging="180"/>
      </w:pPr>
    </w:lvl>
  </w:abstractNum>
  <w:abstractNum w:abstractNumId="7" w15:restartNumberingAfterBreak="0">
    <w:nsid w:val="2C5F0634"/>
    <w:multiLevelType w:val="hybridMultilevel"/>
    <w:tmpl w:val="40488434"/>
    <w:lvl w:ilvl="0" w:tplc="E3E464E0">
      <w:start w:val="1"/>
      <w:numFmt w:val="lowerLetter"/>
      <w:lvlText w:val="(%1)"/>
      <w:lvlJc w:val="left"/>
      <w:pPr>
        <w:ind w:left="144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F0336B8"/>
    <w:multiLevelType w:val="multilevel"/>
    <w:tmpl w:val="762CE66E"/>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9" w15:restartNumberingAfterBreak="0">
    <w:nsid w:val="30C954F3"/>
    <w:multiLevelType w:val="hybridMultilevel"/>
    <w:tmpl w:val="87F440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656472A"/>
    <w:multiLevelType w:val="hybridMultilevel"/>
    <w:tmpl w:val="CB3079EA"/>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AB20EF1"/>
    <w:multiLevelType w:val="hybridMultilevel"/>
    <w:tmpl w:val="AAF87828"/>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3" w15:restartNumberingAfterBreak="0">
    <w:nsid w:val="45A6385F"/>
    <w:multiLevelType w:val="hybridMultilevel"/>
    <w:tmpl w:val="9AB8F504"/>
    <w:lvl w:ilvl="0" w:tplc="90B87AA0">
      <w:start w:val="1"/>
      <w:numFmt w:val="lowerLetter"/>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5" w15:restartNumberingAfterBreak="0">
    <w:nsid w:val="4B414D28"/>
    <w:multiLevelType w:val="multilevel"/>
    <w:tmpl w:val="04090027"/>
    <w:lvl w:ilvl="0">
      <w:start w:val="1"/>
      <w:numFmt w:val="upperRoman"/>
      <w:pStyle w:val="Heading1"/>
      <w:lvlText w:val="%1."/>
      <w:lvlJc w:val="left"/>
      <w:pPr>
        <w:ind w:left="0" w:firstLine="0"/>
      </w:pPr>
    </w:lvl>
    <w:lvl w:ilvl="1">
      <w:start w:val="1"/>
      <w:numFmt w:val="upperLetter"/>
      <w:pStyle w:val="Heading2"/>
      <w:lvlText w:val="%2."/>
      <w:lvlJc w:val="left"/>
      <w:pPr>
        <w:ind w:left="720" w:firstLine="0"/>
      </w:pPr>
    </w:lvl>
    <w:lvl w:ilvl="2">
      <w:start w:val="1"/>
      <w:numFmt w:val="decimal"/>
      <w:pStyle w:val="Heading3"/>
      <w:lvlText w:val="%3."/>
      <w:lvlJc w:val="left"/>
      <w:pPr>
        <w:ind w:left="1440" w:firstLine="0"/>
      </w:pPr>
    </w:lvl>
    <w:lvl w:ilvl="3">
      <w:start w:val="1"/>
      <w:numFmt w:val="lowerLetter"/>
      <w:pStyle w:val="Heading4"/>
      <w:lvlText w:val="%4)"/>
      <w:lvlJc w:val="left"/>
      <w:pPr>
        <w:ind w:left="2160" w:firstLine="0"/>
      </w:pPr>
    </w:lvl>
    <w:lvl w:ilvl="4">
      <w:start w:val="1"/>
      <w:numFmt w:val="decimal"/>
      <w:pStyle w:val="Heading5"/>
      <w:lvlText w:val="(%5)"/>
      <w:lvlJc w:val="left"/>
      <w:pPr>
        <w:ind w:left="2880" w:firstLine="0"/>
      </w:pPr>
    </w:lvl>
    <w:lvl w:ilvl="5">
      <w:start w:val="1"/>
      <w:numFmt w:val="lowerLetter"/>
      <w:pStyle w:val="Heading6"/>
      <w:lvlText w:val="(%6)"/>
      <w:lvlJc w:val="left"/>
      <w:pPr>
        <w:ind w:left="3600" w:firstLine="0"/>
      </w:pPr>
    </w:lvl>
    <w:lvl w:ilvl="6">
      <w:start w:val="1"/>
      <w:numFmt w:val="lowerRoman"/>
      <w:pStyle w:val="Heading7"/>
      <w:lvlText w:val="(%7)"/>
      <w:lvlJc w:val="left"/>
      <w:pPr>
        <w:ind w:left="4320" w:firstLine="0"/>
      </w:pPr>
    </w:lvl>
    <w:lvl w:ilvl="7">
      <w:start w:val="1"/>
      <w:numFmt w:val="lowerLetter"/>
      <w:pStyle w:val="Heading8"/>
      <w:lvlText w:val="(%8)"/>
      <w:lvlJc w:val="left"/>
      <w:pPr>
        <w:ind w:left="5040" w:firstLine="0"/>
      </w:pPr>
    </w:lvl>
    <w:lvl w:ilvl="8">
      <w:start w:val="1"/>
      <w:numFmt w:val="lowerRoman"/>
      <w:pStyle w:val="Heading9"/>
      <w:lvlText w:val="(%9)"/>
      <w:lvlJc w:val="left"/>
      <w:pPr>
        <w:ind w:left="5760" w:firstLine="0"/>
      </w:pPr>
    </w:lvl>
  </w:abstractNum>
  <w:abstractNum w:abstractNumId="1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7" w15:restartNumberingAfterBreak="0">
    <w:nsid w:val="513823E7"/>
    <w:multiLevelType w:val="hybridMultilevel"/>
    <w:tmpl w:val="774E9074"/>
    <w:lvl w:ilvl="0" w:tplc="589A9D78">
      <w:start w:val="1"/>
      <w:numFmt w:val="decimal"/>
      <w:lvlText w:val="%1."/>
      <w:lvlJc w:val="left"/>
      <w:pPr>
        <w:ind w:left="720" w:hanging="360"/>
      </w:pPr>
      <w:rPr>
        <w:i w:val="0"/>
        <w:iCs w:val="0"/>
      </w:rPr>
    </w:lvl>
    <w:lvl w:ilvl="1" w:tplc="0CC0A7C6">
      <w:start w:val="1"/>
      <w:numFmt w:val="lowerLetter"/>
      <w:lvlText w:val="%2."/>
      <w:lvlJc w:val="left"/>
      <w:pPr>
        <w:ind w:left="1440" w:hanging="360"/>
      </w:pPr>
      <w:rPr>
        <w:i w:val="0"/>
        <w:iCs w:val="0"/>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8" w15:restartNumberingAfterBreak="0">
    <w:nsid w:val="513942EB"/>
    <w:multiLevelType w:val="hybridMultilevel"/>
    <w:tmpl w:val="A5007FDC"/>
    <w:lvl w:ilvl="0" w:tplc="0409000F">
      <w:start w:val="1"/>
      <w:numFmt w:val="decimal"/>
      <w:lvlText w:val="%1."/>
      <w:lvlJc w:val="left"/>
      <w:pPr>
        <w:ind w:left="990" w:hanging="360"/>
      </w:pPr>
    </w:lvl>
    <w:lvl w:ilvl="1" w:tplc="90B87AA0">
      <w:start w:val="1"/>
      <w:numFmt w:val="lowerLetter"/>
      <w:lvlText w:val="(%2)"/>
      <w:lvlJc w:val="left"/>
      <w:pPr>
        <w:ind w:left="1440" w:hanging="360"/>
      </w:pPr>
      <w:rPr>
        <w:rFonts w:hint="default"/>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51F55B1B"/>
    <w:multiLevelType w:val="hybridMultilevel"/>
    <w:tmpl w:val="EE72120C"/>
    <w:lvl w:ilvl="0" w:tplc="04090013">
      <w:start w:val="1"/>
      <w:numFmt w:val="upperRoman"/>
      <w:lvlText w:val="%1."/>
      <w:lvlJc w:val="righ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61D02A10"/>
    <w:multiLevelType w:val="hybridMultilevel"/>
    <w:tmpl w:val="C472043C"/>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20D6AEB"/>
    <w:multiLevelType w:val="multilevel"/>
    <w:tmpl w:val="8902B9FE"/>
    <w:lvl w:ilvl="0">
      <w:start w:val="1"/>
      <w:numFmt w:val="decimal"/>
      <w:lvlText w:val="%1."/>
      <w:lvlJc w:val="left"/>
      <w:pPr>
        <w:tabs>
          <w:tab w:val="num" w:pos="360"/>
        </w:tabs>
        <w:ind w:left="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hint="default"/>
        <w:b w:val="0"/>
        <w:i w:val="0"/>
      </w:rPr>
    </w:lvl>
    <w:lvl w:ilvl="2">
      <w:start w:val="1"/>
      <w:numFmt w:val="lowerRoman"/>
      <w:lvlText w:val="(%3)"/>
      <w:lvlJc w:val="right"/>
      <w:pPr>
        <w:tabs>
          <w:tab w:val="num" w:pos="1440"/>
        </w:tabs>
        <w:ind w:left="1440" w:hanging="360"/>
      </w:pPr>
      <w:rPr>
        <w:rFonts w:cs="Times New Roman"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24"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745540BE"/>
    <w:multiLevelType w:val="hybridMultilevel"/>
    <w:tmpl w:val="03FE86B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C522D01"/>
    <w:multiLevelType w:val="hybridMultilevel"/>
    <w:tmpl w:val="DCA2B538"/>
    <w:lvl w:ilvl="0" w:tplc="A53EBC14">
      <w:start w:val="1"/>
      <w:numFmt w:val="decimal"/>
      <w:lvlText w:val="%1."/>
      <w:lvlJc w:val="left"/>
      <w:pPr>
        <w:ind w:left="1440" w:hanging="720"/>
      </w:pPr>
      <w:rPr>
        <w:rFonts w:hint="default"/>
        <w:i/>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abstractNumId w:val="8"/>
  </w:num>
  <w:num w:numId="2">
    <w:abstractNumId w:val="16"/>
  </w:num>
  <w:num w:numId="3">
    <w:abstractNumId w:val="12"/>
  </w:num>
  <w:num w:numId="4">
    <w:abstractNumId w:val="16"/>
  </w:num>
  <w:num w:numId="5">
    <w:abstractNumId w:val="14"/>
  </w:num>
  <w:num w:numId="6">
    <w:abstractNumId w:val="3"/>
  </w:num>
  <w:num w:numId="7">
    <w:abstractNumId w:val="5"/>
  </w:num>
  <w:num w:numId="8">
    <w:abstractNumId w:val="12"/>
    <w:lvlOverride w:ilvl="0">
      <w:startOverride w:val="1"/>
    </w:lvlOverride>
  </w:num>
  <w:num w:numId="9">
    <w:abstractNumId w:val="24"/>
  </w:num>
  <w:num w:numId="10">
    <w:abstractNumId w:val="12"/>
    <w:lvlOverride w:ilvl="0">
      <w:startOverride w:val="1"/>
    </w:lvlOverride>
  </w:num>
  <w:num w:numId="11">
    <w:abstractNumId w:val="12"/>
    <w:lvlOverride w:ilvl="0">
      <w:startOverride w:val="1"/>
    </w:lvlOverride>
  </w:num>
  <w:num w:numId="12">
    <w:abstractNumId w:val="12"/>
    <w:lvlOverride w:ilvl="0">
      <w:startOverride w:val="1"/>
    </w:lvlOverride>
  </w:num>
  <w:num w:numId="13">
    <w:abstractNumId w:val="12"/>
    <w:lvlOverride w:ilvl="0">
      <w:startOverride w:val="1"/>
    </w:lvlOverride>
  </w:num>
  <w:num w:numId="14">
    <w:abstractNumId w:val="21"/>
  </w:num>
  <w:num w:numId="15">
    <w:abstractNumId w:val="20"/>
  </w:num>
  <w:num w:numId="16">
    <w:abstractNumId w:val="4"/>
  </w:num>
  <w:num w:numId="17">
    <w:abstractNumId w:val="25"/>
  </w:num>
  <w:num w:numId="18">
    <w:abstractNumId w:val="27"/>
  </w:num>
  <w:num w:numId="19">
    <w:abstractNumId w:val="10"/>
  </w:num>
  <w:num w:numId="20">
    <w:abstractNumId w:val="22"/>
  </w:num>
  <w:num w:numId="21">
    <w:abstractNumId w:val="9"/>
  </w:num>
  <w:num w:numId="22">
    <w:abstractNumId w:val="18"/>
  </w:num>
  <w:num w:numId="23">
    <w:abstractNumId w:val="23"/>
  </w:num>
  <w:num w:numId="24">
    <w:abstractNumId w:val="2"/>
  </w:num>
  <w:num w:numId="25">
    <w:abstractNumId w:val="11"/>
  </w:num>
  <w:num w:numId="26">
    <w:abstractNumId w:val="26"/>
  </w:num>
  <w:num w:numId="27">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0"/>
  </w:num>
  <w:num w:numId="30">
    <w:abstractNumId w:val="1"/>
  </w:num>
  <w:num w:numId="31">
    <w:abstractNumId w:val="7"/>
  </w:num>
  <w:num w:numId="32">
    <w:abstractNumId w:val="28"/>
  </w:num>
  <w:num w:numId="33">
    <w:abstractNumId w:val="19"/>
  </w:num>
  <w:num w:numId="34">
    <w:abstractNumId w:val="6"/>
  </w:num>
  <w:num w:numId="35">
    <w:abstractNumId w:val="15"/>
  </w:num>
  <w:num w:numId="36">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8A9"/>
    <w:rsid w:val="00002C16"/>
    <w:rsid w:val="00003C09"/>
    <w:rsid w:val="00004185"/>
    <w:rsid w:val="00004CBA"/>
    <w:rsid w:val="00005C31"/>
    <w:rsid w:val="00006098"/>
    <w:rsid w:val="00007BF0"/>
    <w:rsid w:val="00010BF8"/>
    <w:rsid w:val="0001161F"/>
    <w:rsid w:val="00011F99"/>
    <w:rsid w:val="00014022"/>
    <w:rsid w:val="000143DE"/>
    <w:rsid w:val="00014DBB"/>
    <w:rsid w:val="000151DF"/>
    <w:rsid w:val="00015B52"/>
    <w:rsid w:val="00016B99"/>
    <w:rsid w:val="00016BE3"/>
    <w:rsid w:val="000174C8"/>
    <w:rsid w:val="000178CD"/>
    <w:rsid w:val="00020BC0"/>
    <w:rsid w:val="00021C40"/>
    <w:rsid w:val="00022932"/>
    <w:rsid w:val="0002325A"/>
    <w:rsid w:val="00024254"/>
    <w:rsid w:val="00024348"/>
    <w:rsid w:val="00024CFC"/>
    <w:rsid w:val="0002561F"/>
    <w:rsid w:val="00026326"/>
    <w:rsid w:val="0002644D"/>
    <w:rsid w:val="000279E0"/>
    <w:rsid w:val="00030F07"/>
    <w:rsid w:val="00031DC0"/>
    <w:rsid w:val="00031EDB"/>
    <w:rsid w:val="000331D3"/>
    <w:rsid w:val="000334A5"/>
    <w:rsid w:val="000336BE"/>
    <w:rsid w:val="00034302"/>
    <w:rsid w:val="0003576D"/>
    <w:rsid w:val="00035C0E"/>
    <w:rsid w:val="00037B33"/>
    <w:rsid w:val="00037D43"/>
    <w:rsid w:val="00042DF1"/>
    <w:rsid w:val="00043FEB"/>
    <w:rsid w:val="000444EF"/>
    <w:rsid w:val="0004467E"/>
    <w:rsid w:val="00044F76"/>
    <w:rsid w:val="000478C1"/>
    <w:rsid w:val="00047D07"/>
    <w:rsid w:val="00053489"/>
    <w:rsid w:val="00055B02"/>
    <w:rsid w:val="000567F3"/>
    <w:rsid w:val="000570EE"/>
    <w:rsid w:val="00057CB8"/>
    <w:rsid w:val="000608E5"/>
    <w:rsid w:val="00060907"/>
    <w:rsid w:val="00061257"/>
    <w:rsid w:val="000628C1"/>
    <w:rsid w:val="00063866"/>
    <w:rsid w:val="000701C7"/>
    <w:rsid w:val="000707A1"/>
    <w:rsid w:val="0007171B"/>
    <w:rsid w:val="000722A5"/>
    <w:rsid w:val="00072B37"/>
    <w:rsid w:val="00072CCC"/>
    <w:rsid w:val="000737BA"/>
    <w:rsid w:val="000740F7"/>
    <w:rsid w:val="0007495C"/>
    <w:rsid w:val="000752B4"/>
    <w:rsid w:val="00075703"/>
    <w:rsid w:val="000764C6"/>
    <w:rsid w:val="00076A84"/>
    <w:rsid w:val="00076E98"/>
    <w:rsid w:val="00080974"/>
    <w:rsid w:val="0008105D"/>
    <w:rsid w:val="0008128F"/>
    <w:rsid w:val="000813D8"/>
    <w:rsid w:val="00082E13"/>
    <w:rsid w:val="00091134"/>
    <w:rsid w:val="000922FB"/>
    <w:rsid w:val="000923BC"/>
    <w:rsid w:val="00093716"/>
    <w:rsid w:val="000956CC"/>
    <w:rsid w:val="000962B6"/>
    <w:rsid w:val="000A1D21"/>
    <w:rsid w:val="000A1EFD"/>
    <w:rsid w:val="000A44C6"/>
    <w:rsid w:val="000A618C"/>
    <w:rsid w:val="000B174C"/>
    <w:rsid w:val="000B1AE9"/>
    <w:rsid w:val="000B2D82"/>
    <w:rsid w:val="000B4303"/>
    <w:rsid w:val="000B4DD9"/>
    <w:rsid w:val="000B75A7"/>
    <w:rsid w:val="000C0644"/>
    <w:rsid w:val="000C0EB0"/>
    <w:rsid w:val="000C241D"/>
    <w:rsid w:val="000C4D75"/>
    <w:rsid w:val="000C5B6F"/>
    <w:rsid w:val="000D281E"/>
    <w:rsid w:val="000D3364"/>
    <w:rsid w:val="000D357B"/>
    <w:rsid w:val="000D4961"/>
    <w:rsid w:val="000D4C04"/>
    <w:rsid w:val="000D5E14"/>
    <w:rsid w:val="000D647A"/>
    <w:rsid w:val="000D6495"/>
    <w:rsid w:val="000D6E57"/>
    <w:rsid w:val="000E0C19"/>
    <w:rsid w:val="000E15BD"/>
    <w:rsid w:val="000E3DEB"/>
    <w:rsid w:val="000E56CA"/>
    <w:rsid w:val="000E673A"/>
    <w:rsid w:val="000F02BD"/>
    <w:rsid w:val="000F0704"/>
    <w:rsid w:val="000F1176"/>
    <w:rsid w:val="000F5290"/>
    <w:rsid w:val="000F6465"/>
    <w:rsid w:val="000F74F5"/>
    <w:rsid w:val="00102FE6"/>
    <w:rsid w:val="001030D7"/>
    <w:rsid w:val="00103698"/>
    <w:rsid w:val="00103C80"/>
    <w:rsid w:val="00104FA4"/>
    <w:rsid w:val="00105372"/>
    <w:rsid w:val="001057CB"/>
    <w:rsid w:val="00105C8E"/>
    <w:rsid w:val="00110642"/>
    <w:rsid w:val="0011315E"/>
    <w:rsid w:val="00113409"/>
    <w:rsid w:val="001147E6"/>
    <w:rsid w:val="00117F25"/>
    <w:rsid w:val="00120928"/>
    <w:rsid w:val="001229BA"/>
    <w:rsid w:val="00123B5F"/>
    <w:rsid w:val="00125029"/>
    <w:rsid w:val="0012519B"/>
    <w:rsid w:val="001263D8"/>
    <w:rsid w:val="0012661B"/>
    <w:rsid w:val="001307B2"/>
    <w:rsid w:val="00130912"/>
    <w:rsid w:val="00130EBA"/>
    <w:rsid w:val="001312AD"/>
    <w:rsid w:val="00131825"/>
    <w:rsid w:val="00131E7A"/>
    <w:rsid w:val="00131E7E"/>
    <w:rsid w:val="00133599"/>
    <w:rsid w:val="00134846"/>
    <w:rsid w:val="00134E04"/>
    <w:rsid w:val="001361AD"/>
    <w:rsid w:val="00140CF8"/>
    <w:rsid w:val="00141554"/>
    <w:rsid w:val="0014189E"/>
    <w:rsid w:val="00141E20"/>
    <w:rsid w:val="001420B7"/>
    <w:rsid w:val="00142133"/>
    <w:rsid w:val="001422FC"/>
    <w:rsid w:val="00142F57"/>
    <w:rsid w:val="001439B5"/>
    <w:rsid w:val="00143C51"/>
    <w:rsid w:val="001441ED"/>
    <w:rsid w:val="001442EF"/>
    <w:rsid w:val="0014472F"/>
    <w:rsid w:val="0014598D"/>
    <w:rsid w:val="001515D7"/>
    <w:rsid w:val="0015165A"/>
    <w:rsid w:val="001518E3"/>
    <w:rsid w:val="00152E8C"/>
    <w:rsid w:val="00153054"/>
    <w:rsid w:val="00154349"/>
    <w:rsid w:val="00154B64"/>
    <w:rsid w:val="0015638A"/>
    <w:rsid w:val="001573FF"/>
    <w:rsid w:val="00157745"/>
    <w:rsid w:val="00157940"/>
    <w:rsid w:val="00157A3C"/>
    <w:rsid w:val="00161183"/>
    <w:rsid w:val="00161DC4"/>
    <w:rsid w:val="00161E7A"/>
    <w:rsid w:val="00163684"/>
    <w:rsid w:val="00165175"/>
    <w:rsid w:val="00165343"/>
    <w:rsid w:val="0016561D"/>
    <w:rsid w:val="001659D3"/>
    <w:rsid w:val="00166A40"/>
    <w:rsid w:val="00167003"/>
    <w:rsid w:val="00170737"/>
    <w:rsid w:val="00171856"/>
    <w:rsid w:val="00172AF6"/>
    <w:rsid w:val="00173B96"/>
    <w:rsid w:val="00174AF8"/>
    <w:rsid w:val="00175EF3"/>
    <w:rsid w:val="00176CEE"/>
    <w:rsid w:val="001777E5"/>
    <w:rsid w:val="00180F1F"/>
    <w:rsid w:val="00181CCD"/>
    <w:rsid w:val="0018282D"/>
    <w:rsid w:val="00183C17"/>
    <w:rsid w:val="00186DD8"/>
    <w:rsid w:val="00187C7C"/>
    <w:rsid w:val="00191A5D"/>
    <w:rsid w:val="00192914"/>
    <w:rsid w:val="0019315A"/>
    <w:rsid w:val="0019379B"/>
    <w:rsid w:val="001955FE"/>
    <w:rsid w:val="00195623"/>
    <w:rsid w:val="00196FDC"/>
    <w:rsid w:val="001A0866"/>
    <w:rsid w:val="001A21CA"/>
    <w:rsid w:val="001A3065"/>
    <w:rsid w:val="001A355A"/>
    <w:rsid w:val="001A58E3"/>
    <w:rsid w:val="001A5AC5"/>
    <w:rsid w:val="001A6945"/>
    <w:rsid w:val="001B0276"/>
    <w:rsid w:val="001B0330"/>
    <w:rsid w:val="001B06E4"/>
    <w:rsid w:val="001B13FE"/>
    <w:rsid w:val="001B19D9"/>
    <w:rsid w:val="001B3878"/>
    <w:rsid w:val="001B4FFE"/>
    <w:rsid w:val="001B519E"/>
    <w:rsid w:val="001B5AF6"/>
    <w:rsid w:val="001B6D2C"/>
    <w:rsid w:val="001B754A"/>
    <w:rsid w:val="001B766F"/>
    <w:rsid w:val="001C01E9"/>
    <w:rsid w:val="001C038B"/>
    <w:rsid w:val="001C0EC0"/>
    <w:rsid w:val="001C1739"/>
    <w:rsid w:val="001C231F"/>
    <w:rsid w:val="001C287D"/>
    <w:rsid w:val="001C2BFC"/>
    <w:rsid w:val="001C2D3B"/>
    <w:rsid w:val="001C3752"/>
    <w:rsid w:val="001C4F79"/>
    <w:rsid w:val="001C574D"/>
    <w:rsid w:val="001C5CE9"/>
    <w:rsid w:val="001C6A10"/>
    <w:rsid w:val="001C6A11"/>
    <w:rsid w:val="001C71A4"/>
    <w:rsid w:val="001D1058"/>
    <w:rsid w:val="001D1B28"/>
    <w:rsid w:val="001D6A3A"/>
    <w:rsid w:val="001E2D5F"/>
    <w:rsid w:val="001E2E77"/>
    <w:rsid w:val="001E2EBE"/>
    <w:rsid w:val="001E5163"/>
    <w:rsid w:val="001E5427"/>
    <w:rsid w:val="001E7323"/>
    <w:rsid w:val="001E760C"/>
    <w:rsid w:val="001F0A14"/>
    <w:rsid w:val="001F0AC6"/>
    <w:rsid w:val="001F177A"/>
    <w:rsid w:val="001F21BC"/>
    <w:rsid w:val="001F2E7B"/>
    <w:rsid w:val="001F3CFD"/>
    <w:rsid w:val="001F6199"/>
    <w:rsid w:val="001F64DC"/>
    <w:rsid w:val="001F7438"/>
    <w:rsid w:val="002006CA"/>
    <w:rsid w:val="002014CC"/>
    <w:rsid w:val="0020449D"/>
    <w:rsid w:val="00204C16"/>
    <w:rsid w:val="00206325"/>
    <w:rsid w:val="00206A1D"/>
    <w:rsid w:val="0021075B"/>
    <w:rsid w:val="00210CC2"/>
    <w:rsid w:val="00210FC1"/>
    <w:rsid w:val="00211F34"/>
    <w:rsid w:val="002129B1"/>
    <w:rsid w:val="00213714"/>
    <w:rsid w:val="00214367"/>
    <w:rsid w:val="00214414"/>
    <w:rsid w:val="002161BB"/>
    <w:rsid w:val="0021774C"/>
    <w:rsid w:val="00220B7E"/>
    <w:rsid w:val="00222C2F"/>
    <w:rsid w:val="002231E4"/>
    <w:rsid w:val="00224A75"/>
    <w:rsid w:val="00224B30"/>
    <w:rsid w:val="00232162"/>
    <w:rsid w:val="00232EE5"/>
    <w:rsid w:val="002362CD"/>
    <w:rsid w:val="00236A7B"/>
    <w:rsid w:val="0023724C"/>
    <w:rsid w:val="0023794F"/>
    <w:rsid w:val="00242C2F"/>
    <w:rsid w:val="00242DAD"/>
    <w:rsid w:val="00243F3F"/>
    <w:rsid w:val="0024457B"/>
    <w:rsid w:val="0024503E"/>
    <w:rsid w:val="00250546"/>
    <w:rsid w:val="00250562"/>
    <w:rsid w:val="00250B5E"/>
    <w:rsid w:val="002515EC"/>
    <w:rsid w:val="002515F2"/>
    <w:rsid w:val="00252911"/>
    <w:rsid w:val="00254944"/>
    <w:rsid w:val="0025692F"/>
    <w:rsid w:val="0025788C"/>
    <w:rsid w:val="00260291"/>
    <w:rsid w:val="00260AD3"/>
    <w:rsid w:val="00261CCF"/>
    <w:rsid w:val="002624D7"/>
    <w:rsid w:val="00262FCE"/>
    <w:rsid w:val="002640BA"/>
    <w:rsid w:val="002641A5"/>
    <w:rsid w:val="00264226"/>
    <w:rsid w:val="002649A9"/>
    <w:rsid w:val="00264D8E"/>
    <w:rsid w:val="00264FF7"/>
    <w:rsid w:val="002666CC"/>
    <w:rsid w:val="002675B6"/>
    <w:rsid w:val="00267D0D"/>
    <w:rsid w:val="00267FB2"/>
    <w:rsid w:val="00270DB5"/>
    <w:rsid w:val="00271C4E"/>
    <w:rsid w:val="00275034"/>
    <w:rsid w:val="00275659"/>
    <w:rsid w:val="00275A21"/>
    <w:rsid w:val="00276060"/>
    <w:rsid w:val="00277DCE"/>
    <w:rsid w:val="002825FB"/>
    <w:rsid w:val="00283750"/>
    <w:rsid w:val="002838D9"/>
    <w:rsid w:val="0028485F"/>
    <w:rsid w:val="00284DF1"/>
    <w:rsid w:val="00285757"/>
    <w:rsid w:val="00286E2F"/>
    <w:rsid w:val="00286E8F"/>
    <w:rsid w:val="00290276"/>
    <w:rsid w:val="002917D1"/>
    <w:rsid w:val="00293448"/>
    <w:rsid w:val="00293ACD"/>
    <w:rsid w:val="00295AA6"/>
    <w:rsid w:val="00296630"/>
    <w:rsid w:val="00296D42"/>
    <w:rsid w:val="002A0455"/>
    <w:rsid w:val="002A0FA3"/>
    <w:rsid w:val="002A11DC"/>
    <w:rsid w:val="002A4931"/>
    <w:rsid w:val="002A53C5"/>
    <w:rsid w:val="002A5727"/>
    <w:rsid w:val="002A5A54"/>
    <w:rsid w:val="002A6693"/>
    <w:rsid w:val="002A6AEF"/>
    <w:rsid w:val="002A7E0E"/>
    <w:rsid w:val="002B21EA"/>
    <w:rsid w:val="002B2435"/>
    <w:rsid w:val="002B3684"/>
    <w:rsid w:val="002B37FA"/>
    <w:rsid w:val="002B4982"/>
    <w:rsid w:val="002B5E6C"/>
    <w:rsid w:val="002C00D1"/>
    <w:rsid w:val="002C2052"/>
    <w:rsid w:val="002C2794"/>
    <w:rsid w:val="002C2FA0"/>
    <w:rsid w:val="002C38F4"/>
    <w:rsid w:val="002C4486"/>
    <w:rsid w:val="002C47AE"/>
    <w:rsid w:val="002C53F0"/>
    <w:rsid w:val="002C5CDE"/>
    <w:rsid w:val="002C5D89"/>
    <w:rsid w:val="002C5F56"/>
    <w:rsid w:val="002C7A48"/>
    <w:rsid w:val="002D018E"/>
    <w:rsid w:val="002D3592"/>
    <w:rsid w:val="002D3DF2"/>
    <w:rsid w:val="002D6F94"/>
    <w:rsid w:val="002D7ED9"/>
    <w:rsid w:val="002E0E0F"/>
    <w:rsid w:val="002E2136"/>
    <w:rsid w:val="002E3685"/>
    <w:rsid w:val="002E3C61"/>
    <w:rsid w:val="002F0CA4"/>
    <w:rsid w:val="002F24AC"/>
    <w:rsid w:val="002F2AD4"/>
    <w:rsid w:val="002F5030"/>
    <w:rsid w:val="002F50DE"/>
    <w:rsid w:val="002F58F6"/>
    <w:rsid w:val="0030045E"/>
    <w:rsid w:val="0030169D"/>
    <w:rsid w:val="003034E8"/>
    <w:rsid w:val="00304321"/>
    <w:rsid w:val="003060EB"/>
    <w:rsid w:val="00306ED3"/>
    <w:rsid w:val="00307026"/>
    <w:rsid w:val="00310946"/>
    <w:rsid w:val="00311EC7"/>
    <w:rsid w:val="0031258D"/>
    <w:rsid w:val="00312CA3"/>
    <w:rsid w:val="003153EB"/>
    <w:rsid w:val="00316B3B"/>
    <w:rsid w:val="00317AF9"/>
    <w:rsid w:val="00321985"/>
    <w:rsid w:val="00321C84"/>
    <w:rsid w:val="003224B1"/>
    <w:rsid w:val="00322617"/>
    <w:rsid w:val="00323EA9"/>
    <w:rsid w:val="00324FEB"/>
    <w:rsid w:val="00325C7A"/>
    <w:rsid w:val="0032625A"/>
    <w:rsid w:val="00330A2A"/>
    <w:rsid w:val="00331F7C"/>
    <w:rsid w:val="003330ED"/>
    <w:rsid w:val="00337E19"/>
    <w:rsid w:val="003405F8"/>
    <w:rsid w:val="003422DF"/>
    <w:rsid w:val="00342ABB"/>
    <w:rsid w:val="00343471"/>
    <w:rsid w:val="0034451C"/>
    <w:rsid w:val="00346FF3"/>
    <w:rsid w:val="00350CD3"/>
    <w:rsid w:val="00351205"/>
    <w:rsid w:val="003540AC"/>
    <w:rsid w:val="00355A1C"/>
    <w:rsid w:val="00355AB7"/>
    <w:rsid w:val="00356191"/>
    <w:rsid w:val="003570A7"/>
    <w:rsid w:val="0036136E"/>
    <w:rsid w:val="00361E18"/>
    <w:rsid w:val="00362D67"/>
    <w:rsid w:val="00363022"/>
    <w:rsid w:val="00363D7F"/>
    <w:rsid w:val="0036547B"/>
    <w:rsid w:val="0036572B"/>
    <w:rsid w:val="00365E87"/>
    <w:rsid w:val="0036634B"/>
    <w:rsid w:val="003704D7"/>
    <w:rsid w:val="00370ACE"/>
    <w:rsid w:val="003723B6"/>
    <w:rsid w:val="00372F74"/>
    <w:rsid w:val="00373C89"/>
    <w:rsid w:val="00373F69"/>
    <w:rsid w:val="00375B39"/>
    <w:rsid w:val="0037639B"/>
    <w:rsid w:val="003768E1"/>
    <w:rsid w:val="00376D29"/>
    <w:rsid w:val="00376ED5"/>
    <w:rsid w:val="00377594"/>
    <w:rsid w:val="00377AF7"/>
    <w:rsid w:val="00380884"/>
    <w:rsid w:val="00383139"/>
    <w:rsid w:val="0038441E"/>
    <w:rsid w:val="00385413"/>
    <w:rsid w:val="00385FA5"/>
    <w:rsid w:val="003879EE"/>
    <w:rsid w:val="00390C30"/>
    <w:rsid w:val="003910CA"/>
    <w:rsid w:val="00391532"/>
    <w:rsid w:val="00391CF7"/>
    <w:rsid w:val="00395DF2"/>
    <w:rsid w:val="00395EA6"/>
    <w:rsid w:val="003967DD"/>
    <w:rsid w:val="003A181B"/>
    <w:rsid w:val="003A271C"/>
    <w:rsid w:val="003A2733"/>
    <w:rsid w:val="003A43AA"/>
    <w:rsid w:val="003A6599"/>
    <w:rsid w:val="003A6DFC"/>
    <w:rsid w:val="003A7CE1"/>
    <w:rsid w:val="003B1F49"/>
    <w:rsid w:val="003B2498"/>
    <w:rsid w:val="003B4AEA"/>
    <w:rsid w:val="003B63A7"/>
    <w:rsid w:val="003B69B5"/>
    <w:rsid w:val="003B761D"/>
    <w:rsid w:val="003B78D9"/>
    <w:rsid w:val="003B7BE1"/>
    <w:rsid w:val="003C024E"/>
    <w:rsid w:val="003C230F"/>
    <w:rsid w:val="003C4197"/>
    <w:rsid w:val="003C50C0"/>
    <w:rsid w:val="003C6381"/>
    <w:rsid w:val="003C67B8"/>
    <w:rsid w:val="003C69B6"/>
    <w:rsid w:val="003C7035"/>
    <w:rsid w:val="003C752B"/>
    <w:rsid w:val="003D2E57"/>
    <w:rsid w:val="003D41DE"/>
    <w:rsid w:val="003D4D76"/>
    <w:rsid w:val="003D5C71"/>
    <w:rsid w:val="003D6869"/>
    <w:rsid w:val="003E4B08"/>
    <w:rsid w:val="003E4FEC"/>
    <w:rsid w:val="003E54FA"/>
    <w:rsid w:val="003E6960"/>
    <w:rsid w:val="003F1BF3"/>
    <w:rsid w:val="003F1DD6"/>
    <w:rsid w:val="003F24EB"/>
    <w:rsid w:val="003F3572"/>
    <w:rsid w:val="003F41A1"/>
    <w:rsid w:val="003F4A2F"/>
    <w:rsid w:val="003F4F21"/>
    <w:rsid w:val="003F5A6A"/>
    <w:rsid w:val="003F6610"/>
    <w:rsid w:val="003F7224"/>
    <w:rsid w:val="003F7D29"/>
    <w:rsid w:val="00400018"/>
    <w:rsid w:val="00400D98"/>
    <w:rsid w:val="00400DEF"/>
    <w:rsid w:val="0040434A"/>
    <w:rsid w:val="00405D11"/>
    <w:rsid w:val="00405FA7"/>
    <w:rsid w:val="0040694B"/>
    <w:rsid w:val="00406EFB"/>
    <w:rsid w:val="00406F5F"/>
    <w:rsid w:val="00407681"/>
    <w:rsid w:val="0041223E"/>
    <w:rsid w:val="004129A7"/>
    <w:rsid w:val="0041517E"/>
    <w:rsid w:val="00415E19"/>
    <w:rsid w:val="00420899"/>
    <w:rsid w:val="0042107D"/>
    <w:rsid w:val="0042146A"/>
    <w:rsid w:val="00422DA3"/>
    <w:rsid w:val="004239AB"/>
    <w:rsid w:val="00423C41"/>
    <w:rsid w:val="004258D2"/>
    <w:rsid w:val="00426BD0"/>
    <w:rsid w:val="00427CC0"/>
    <w:rsid w:val="00427D21"/>
    <w:rsid w:val="00430C47"/>
    <w:rsid w:val="00431BFA"/>
    <w:rsid w:val="00431CE1"/>
    <w:rsid w:val="00432708"/>
    <w:rsid w:val="00432E11"/>
    <w:rsid w:val="0043461E"/>
    <w:rsid w:val="00434E5E"/>
    <w:rsid w:val="00435DE9"/>
    <w:rsid w:val="00436A8C"/>
    <w:rsid w:val="004372F0"/>
    <w:rsid w:val="004374C8"/>
    <w:rsid w:val="00441554"/>
    <w:rsid w:val="0044450B"/>
    <w:rsid w:val="00444914"/>
    <w:rsid w:val="00446350"/>
    <w:rsid w:val="0044687D"/>
    <w:rsid w:val="004474F8"/>
    <w:rsid w:val="00450C1A"/>
    <w:rsid w:val="00450D0F"/>
    <w:rsid w:val="00451C59"/>
    <w:rsid w:val="00452521"/>
    <w:rsid w:val="00453757"/>
    <w:rsid w:val="00454244"/>
    <w:rsid w:val="004551B5"/>
    <w:rsid w:val="004562A9"/>
    <w:rsid w:val="004563AA"/>
    <w:rsid w:val="0045640B"/>
    <w:rsid w:val="00456E7A"/>
    <w:rsid w:val="00460E41"/>
    <w:rsid w:val="00462449"/>
    <w:rsid w:val="004626A3"/>
    <w:rsid w:val="004644C2"/>
    <w:rsid w:val="00466E67"/>
    <w:rsid w:val="0046775F"/>
    <w:rsid w:val="004677A2"/>
    <w:rsid w:val="00467C66"/>
    <w:rsid w:val="00467F9C"/>
    <w:rsid w:val="00470F04"/>
    <w:rsid w:val="00473944"/>
    <w:rsid w:val="004742A0"/>
    <w:rsid w:val="0047430B"/>
    <w:rsid w:val="004748F8"/>
    <w:rsid w:val="00474D9D"/>
    <w:rsid w:val="00475EF3"/>
    <w:rsid w:val="00476E27"/>
    <w:rsid w:val="00477B76"/>
    <w:rsid w:val="00480004"/>
    <w:rsid w:val="00481E9B"/>
    <w:rsid w:val="00483329"/>
    <w:rsid w:val="004843DC"/>
    <w:rsid w:val="00484931"/>
    <w:rsid w:val="0048548A"/>
    <w:rsid w:val="004874C7"/>
    <w:rsid w:val="004920AE"/>
    <w:rsid w:val="004933AD"/>
    <w:rsid w:val="004969D1"/>
    <w:rsid w:val="00497513"/>
    <w:rsid w:val="004A05D6"/>
    <w:rsid w:val="004A110E"/>
    <w:rsid w:val="004A1358"/>
    <w:rsid w:val="004A3B5F"/>
    <w:rsid w:val="004A3F2D"/>
    <w:rsid w:val="004A5519"/>
    <w:rsid w:val="004A6138"/>
    <w:rsid w:val="004A798D"/>
    <w:rsid w:val="004B1B21"/>
    <w:rsid w:val="004B2802"/>
    <w:rsid w:val="004B4984"/>
    <w:rsid w:val="004B79C3"/>
    <w:rsid w:val="004B7AC8"/>
    <w:rsid w:val="004C0E8F"/>
    <w:rsid w:val="004C1EA9"/>
    <w:rsid w:val="004C29E1"/>
    <w:rsid w:val="004C3874"/>
    <w:rsid w:val="004C3A9A"/>
    <w:rsid w:val="004C44F7"/>
    <w:rsid w:val="004C51AE"/>
    <w:rsid w:val="004C56BA"/>
    <w:rsid w:val="004C6EA5"/>
    <w:rsid w:val="004C72DF"/>
    <w:rsid w:val="004D0B41"/>
    <w:rsid w:val="004D3666"/>
    <w:rsid w:val="004D5CE5"/>
    <w:rsid w:val="004D6DCC"/>
    <w:rsid w:val="004E18B2"/>
    <w:rsid w:val="004E2490"/>
    <w:rsid w:val="004E25C6"/>
    <w:rsid w:val="004E3494"/>
    <w:rsid w:val="004E675A"/>
    <w:rsid w:val="004F098B"/>
    <w:rsid w:val="004F14CA"/>
    <w:rsid w:val="004F19DB"/>
    <w:rsid w:val="004F1C28"/>
    <w:rsid w:val="004F3946"/>
    <w:rsid w:val="004F42E1"/>
    <w:rsid w:val="004F4A2F"/>
    <w:rsid w:val="004F551A"/>
    <w:rsid w:val="004F6E31"/>
    <w:rsid w:val="004F77E2"/>
    <w:rsid w:val="004F7A85"/>
    <w:rsid w:val="005005FF"/>
    <w:rsid w:val="00500FCC"/>
    <w:rsid w:val="00501801"/>
    <w:rsid w:val="00503E25"/>
    <w:rsid w:val="00505114"/>
    <w:rsid w:val="0050756B"/>
    <w:rsid w:val="00507D31"/>
    <w:rsid w:val="00510340"/>
    <w:rsid w:val="005114DF"/>
    <w:rsid w:val="005133CF"/>
    <w:rsid w:val="00514E71"/>
    <w:rsid w:val="005208CA"/>
    <w:rsid w:val="00520D85"/>
    <w:rsid w:val="0052171E"/>
    <w:rsid w:val="005232AA"/>
    <w:rsid w:val="0052520E"/>
    <w:rsid w:val="00525E9C"/>
    <w:rsid w:val="005274DD"/>
    <w:rsid w:val="00530966"/>
    <w:rsid w:val="00530AFC"/>
    <w:rsid w:val="0053185B"/>
    <w:rsid w:val="00531ADF"/>
    <w:rsid w:val="00531EA8"/>
    <w:rsid w:val="005338B8"/>
    <w:rsid w:val="0053392D"/>
    <w:rsid w:val="00534681"/>
    <w:rsid w:val="005349B6"/>
    <w:rsid w:val="00535773"/>
    <w:rsid w:val="00537DD8"/>
    <w:rsid w:val="00537EA7"/>
    <w:rsid w:val="0054017A"/>
    <w:rsid w:val="00540CE1"/>
    <w:rsid w:val="005501FD"/>
    <w:rsid w:val="00551A2E"/>
    <w:rsid w:val="00551AAF"/>
    <w:rsid w:val="005520CA"/>
    <w:rsid w:val="00552715"/>
    <w:rsid w:val="0055527A"/>
    <w:rsid w:val="00555446"/>
    <w:rsid w:val="00555DFB"/>
    <w:rsid w:val="00561B6D"/>
    <w:rsid w:val="00563442"/>
    <w:rsid w:val="00564A4D"/>
    <w:rsid w:val="00564EEE"/>
    <w:rsid w:val="00565610"/>
    <w:rsid w:val="00565905"/>
    <w:rsid w:val="00565B42"/>
    <w:rsid w:val="00567AE8"/>
    <w:rsid w:val="00570577"/>
    <w:rsid w:val="005712B6"/>
    <w:rsid w:val="005714E5"/>
    <w:rsid w:val="00572BF0"/>
    <w:rsid w:val="00575E91"/>
    <w:rsid w:val="0057697A"/>
    <w:rsid w:val="00576CB7"/>
    <w:rsid w:val="00576F6E"/>
    <w:rsid w:val="00576FAE"/>
    <w:rsid w:val="005812DB"/>
    <w:rsid w:val="00581AFA"/>
    <w:rsid w:val="00581EFA"/>
    <w:rsid w:val="0058287F"/>
    <w:rsid w:val="005846EB"/>
    <w:rsid w:val="00591DFC"/>
    <w:rsid w:val="00593519"/>
    <w:rsid w:val="005949E2"/>
    <w:rsid w:val="00595B45"/>
    <w:rsid w:val="0059622C"/>
    <w:rsid w:val="00596C47"/>
    <w:rsid w:val="00597C06"/>
    <w:rsid w:val="00597DB7"/>
    <w:rsid w:val="005A006F"/>
    <w:rsid w:val="005A1AF1"/>
    <w:rsid w:val="005A319A"/>
    <w:rsid w:val="005A5187"/>
    <w:rsid w:val="005A52E1"/>
    <w:rsid w:val="005A5BDA"/>
    <w:rsid w:val="005B0B66"/>
    <w:rsid w:val="005B33C6"/>
    <w:rsid w:val="005B4DBB"/>
    <w:rsid w:val="005B56DF"/>
    <w:rsid w:val="005B58BC"/>
    <w:rsid w:val="005B7527"/>
    <w:rsid w:val="005C096F"/>
    <w:rsid w:val="005C0E81"/>
    <w:rsid w:val="005C11BE"/>
    <w:rsid w:val="005C1BFD"/>
    <w:rsid w:val="005C2320"/>
    <w:rsid w:val="005C310C"/>
    <w:rsid w:val="005C4CE6"/>
    <w:rsid w:val="005C5431"/>
    <w:rsid w:val="005C7455"/>
    <w:rsid w:val="005D190F"/>
    <w:rsid w:val="005D3081"/>
    <w:rsid w:val="005D3212"/>
    <w:rsid w:val="005D44AF"/>
    <w:rsid w:val="005D5DC6"/>
    <w:rsid w:val="005E0B84"/>
    <w:rsid w:val="005E1398"/>
    <w:rsid w:val="005E198D"/>
    <w:rsid w:val="005E1F8F"/>
    <w:rsid w:val="005E2050"/>
    <w:rsid w:val="005E2E99"/>
    <w:rsid w:val="005E475B"/>
    <w:rsid w:val="005E5DBE"/>
    <w:rsid w:val="005E5EB4"/>
    <w:rsid w:val="005E717F"/>
    <w:rsid w:val="005F0BBD"/>
    <w:rsid w:val="005F21CA"/>
    <w:rsid w:val="005F393D"/>
    <w:rsid w:val="005F3FFE"/>
    <w:rsid w:val="005F5E46"/>
    <w:rsid w:val="005F6D1C"/>
    <w:rsid w:val="005F7DCF"/>
    <w:rsid w:val="0060036C"/>
    <w:rsid w:val="006008EA"/>
    <w:rsid w:val="006009AD"/>
    <w:rsid w:val="00602B1D"/>
    <w:rsid w:val="00603524"/>
    <w:rsid w:val="00603955"/>
    <w:rsid w:val="00603C61"/>
    <w:rsid w:val="006041A4"/>
    <w:rsid w:val="0060573B"/>
    <w:rsid w:val="00605D03"/>
    <w:rsid w:val="0060699A"/>
    <w:rsid w:val="00606B46"/>
    <w:rsid w:val="006071AB"/>
    <w:rsid w:val="006122BA"/>
    <w:rsid w:val="00612C2C"/>
    <w:rsid w:val="006130F2"/>
    <w:rsid w:val="0061406C"/>
    <w:rsid w:val="00614110"/>
    <w:rsid w:val="00614AF9"/>
    <w:rsid w:val="00615EF3"/>
    <w:rsid w:val="00616DDB"/>
    <w:rsid w:val="00620F9C"/>
    <w:rsid w:val="0062138C"/>
    <w:rsid w:val="006220AC"/>
    <w:rsid w:val="00622328"/>
    <w:rsid w:val="0062265E"/>
    <w:rsid w:val="00622CB1"/>
    <w:rsid w:val="0062375C"/>
    <w:rsid w:val="006243E8"/>
    <w:rsid w:val="006246FD"/>
    <w:rsid w:val="0062528A"/>
    <w:rsid w:val="006253B9"/>
    <w:rsid w:val="0063064D"/>
    <w:rsid w:val="006306CA"/>
    <w:rsid w:val="00630A89"/>
    <w:rsid w:val="00630DA0"/>
    <w:rsid w:val="0063168E"/>
    <w:rsid w:val="006321C6"/>
    <w:rsid w:val="0063365B"/>
    <w:rsid w:val="00633B5F"/>
    <w:rsid w:val="00635E20"/>
    <w:rsid w:val="006363B9"/>
    <w:rsid w:val="00636F21"/>
    <w:rsid w:val="00637BCF"/>
    <w:rsid w:val="006434C6"/>
    <w:rsid w:val="0064384C"/>
    <w:rsid w:val="00646489"/>
    <w:rsid w:val="00647E04"/>
    <w:rsid w:val="00650EC7"/>
    <w:rsid w:val="00652891"/>
    <w:rsid w:val="0065303B"/>
    <w:rsid w:val="0065487E"/>
    <w:rsid w:val="006549F5"/>
    <w:rsid w:val="00654ABF"/>
    <w:rsid w:val="0065532A"/>
    <w:rsid w:val="00657F2F"/>
    <w:rsid w:val="006616E0"/>
    <w:rsid w:val="00662960"/>
    <w:rsid w:val="00671707"/>
    <w:rsid w:val="00671F20"/>
    <w:rsid w:val="00672FD3"/>
    <w:rsid w:val="00675480"/>
    <w:rsid w:val="006758B6"/>
    <w:rsid w:val="006759B9"/>
    <w:rsid w:val="00675FB4"/>
    <w:rsid w:val="006764C8"/>
    <w:rsid w:val="00676D89"/>
    <w:rsid w:val="006772E0"/>
    <w:rsid w:val="00677936"/>
    <w:rsid w:val="006803AE"/>
    <w:rsid w:val="0068062A"/>
    <w:rsid w:val="006823A8"/>
    <w:rsid w:val="00684E1B"/>
    <w:rsid w:val="00685C5F"/>
    <w:rsid w:val="00685E56"/>
    <w:rsid w:val="006870CB"/>
    <w:rsid w:val="00690A43"/>
    <w:rsid w:val="00692F14"/>
    <w:rsid w:val="00693DFB"/>
    <w:rsid w:val="006942CB"/>
    <w:rsid w:val="006954B6"/>
    <w:rsid w:val="0069579B"/>
    <w:rsid w:val="00696068"/>
    <w:rsid w:val="006972C6"/>
    <w:rsid w:val="00697E44"/>
    <w:rsid w:val="006A0BCC"/>
    <w:rsid w:val="006A1601"/>
    <w:rsid w:val="006A1AB7"/>
    <w:rsid w:val="006A62B9"/>
    <w:rsid w:val="006B09CA"/>
    <w:rsid w:val="006B2290"/>
    <w:rsid w:val="006B272D"/>
    <w:rsid w:val="006B2F09"/>
    <w:rsid w:val="006B597C"/>
    <w:rsid w:val="006B719B"/>
    <w:rsid w:val="006C156A"/>
    <w:rsid w:val="006C1EBE"/>
    <w:rsid w:val="006C33DD"/>
    <w:rsid w:val="006C4D02"/>
    <w:rsid w:val="006C6DAA"/>
    <w:rsid w:val="006C6E23"/>
    <w:rsid w:val="006C713F"/>
    <w:rsid w:val="006D217D"/>
    <w:rsid w:val="006D4125"/>
    <w:rsid w:val="006D4B96"/>
    <w:rsid w:val="006D6438"/>
    <w:rsid w:val="006D6626"/>
    <w:rsid w:val="006D677C"/>
    <w:rsid w:val="006D6A06"/>
    <w:rsid w:val="006D7346"/>
    <w:rsid w:val="006E019D"/>
    <w:rsid w:val="006E0663"/>
    <w:rsid w:val="006E09A1"/>
    <w:rsid w:val="006E3595"/>
    <w:rsid w:val="006E3EC0"/>
    <w:rsid w:val="006E4544"/>
    <w:rsid w:val="006E7872"/>
    <w:rsid w:val="006F018A"/>
    <w:rsid w:val="006F1C9B"/>
    <w:rsid w:val="006F1CFD"/>
    <w:rsid w:val="006F1DFC"/>
    <w:rsid w:val="006F3980"/>
    <w:rsid w:val="006F4AB1"/>
    <w:rsid w:val="006F4EF3"/>
    <w:rsid w:val="006F54A5"/>
    <w:rsid w:val="006F618B"/>
    <w:rsid w:val="006F7B37"/>
    <w:rsid w:val="006F7E42"/>
    <w:rsid w:val="00701135"/>
    <w:rsid w:val="0070165D"/>
    <w:rsid w:val="00701BB4"/>
    <w:rsid w:val="007021F0"/>
    <w:rsid w:val="00702B72"/>
    <w:rsid w:val="007058F6"/>
    <w:rsid w:val="0070627C"/>
    <w:rsid w:val="007077BB"/>
    <w:rsid w:val="00712C44"/>
    <w:rsid w:val="00713F4F"/>
    <w:rsid w:val="007140FF"/>
    <w:rsid w:val="007156A6"/>
    <w:rsid w:val="00716398"/>
    <w:rsid w:val="0071686C"/>
    <w:rsid w:val="0071723A"/>
    <w:rsid w:val="00717474"/>
    <w:rsid w:val="00717D88"/>
    <w:rsid w:val="0072033B"/>
    <w:rsid w:val="00720DEE"/>
    <w:rsid w:val="00721F2F"/>
    <w:rsid w:val="0072223E"/>
    <w:rsid w:val="007225E1"/>
    <w:rsid w:val="007233EB"/>
    <w:rsid w:val="0072499E"/>
    <w:rsid w:val="007274FE"/>
    <w:rsid w:val="00727DC6"/>
    <w:rsid w:val="00730411"/>
    <w:rsid w:val="007310EA"/>
    <w:rsid w:val="00731A78"/>
    <w:rsid w:val="00731BCD"/>
    <w:rsid w:val="0073268B"/>
    <w:rsid w:val="00732E51"/>
    <w:rsid w:val="00734DC9"/>
    <w:rsid w:val="00734FB7"/>
    <w:rsid w:val="007360A1"/>
    <w:rsid w:val="007406EE"/>
    <w:rsid w:val="00740CCF"/>
    <w:rsid w:val="00740D6D"/>
    <w:rsid w:val="00741D29"/>
    <w:rsid w:val="00741E3B"/>
    <w:rsid w:val="00742C2C"/>
    <w:rsid w:val="00742D90"/>
    <w:rsid w:val="00743169"/>
    <w:rsid w:val="00743842"/>
    <w:rsid w:val="00743D62"/>
    <w:rsid w:val="00745F7F"/>
    <w:rsid w:val="007465B3"/>
    <w:rsid w:val="00746903"/>
    <w:rsid w:val="00747A3C"/>
    <w:rsid w:val="00751378"/>
    <w:rsid w:val="00752DB1"/>
    <w:rsid w:val="00756945"/>
    <w:rsid w:val="007602BD"/>
    <w:rsid w:val="00760423"/>
    <w:rsid w:val="00760F49"/>
    <w:rsid w:val="007628B6"/>
    <w:rsid w:val="00762A4A"/>
    <w:rsid w:val="0076315B"/>
    <w:rsid w:val="00764383"/>
    <w:rsid w:val="00765B8C"/>
    <w:rsid w:val="007703D3"/>
    <w:rsid w:val="007703E5"/>
    <w:rsid w:val="00770A7C"/>
    <w:rsid w:val="00771655"/>
    <w:rsid w:val="00775A85"/>
    <w:rsid w:val="0077652B"/>
    <w:rsid w:val="00776700"/>
    <w:rsid w:val="007775E2"/>
    <w:rsid w:val="007775EC"/>
    <w:rsid w:val="007814D2"/>
    <w:rsid w:val="00782E0D"/>
    <w:rsid w:val="00783275"/>
    <w:rsid w:val="00784141"/>
    <w:rsid w:val="00785124"/>
    <w:rsid w:val="00786056"/>
    <w:rsid w:val="0078669E"/>
    <w:rsid w:val="00787922"/>
    <w:rsid w:val="00787C11"/>
    <w:rsid w:val="00787E3C"/>
    <w:rsid w:val="00790691"/>
    <w:rsid w:val="00790D55"/>
    <w:rsid w:val="00791C89"/>
    <w:rsid w:val="0079278E"/>
    <w:rsid w:val="007929D9"/>
    <w:rsid w:val="00792DE3"/>
    <w:rsid w:val="00793028"/>
    <w:rsid w:val="007942D3"/>
    <w:rsid w:val="00795623"/>
    <w:rsid w:val="007959EF"/>
    <w:rsid w:val="007973CF"/>
    <w:rsid w:val="0079743B"/>
    <w:rsid w:val="0079783B"/>
    <w:rsid w:val="007A06D5"/>
    <w:rsid w:val="007A11EC"/>
    <w:rsid w:val="007A1A95"/>
    <w:rsid w:val="007A2FF0"/>
    <w:rsid w:val="007A3C25"/>
    <w:rsid w:val="007A417F"/>
    <w:rsid w:val="007A4BDC"/>
    <w:rsid w:val="007A6A57"/>
    <w:rsid w:val="007A76A7"/>
    <w:rsid w:val="007B0E2B"/>
    <w:rsid w:val="007B1130"/>
    <w:rsid w:val="007B1580"/>
    <w:rsid w:val="007B1B54"/>
    <w:rsid w:val="007B2099"/>
    <w:rsid w:val="007B22EE"/>
    <w:rsid w:val="007B28C9"/>
    <w:rsid w:val="007B2D56"/>
    <w:rsid w:val="007B3035"/>
    <w:rsid w:val="007B3165"/>
    <w:rsid w:val="007B35DC"/>
    <w:rsid w:val="007B37FE"/>
    <w:rsid w:val="007B4420"/>
    <w:rsid w:val="007B5274"/>
    <w:rsid w:val="007B5770"/>
    <w:rsid w:val="007B663E"/>
    <w:rsid w:val="007B6BC2"/>
    <w:rsid w:val="007B6C09"/>
    <w:rsid w:val="007B7741"/>
    <w:rsid w:val="007B792F"/>
    <w:rsid w:val="007C04EB"/>
    <w:rsid w:val="007C4870"/>
    <w:rsid w:val="007C5F19"/>
    <w:rsid w:val="007D0C7B"/>
    <w:rsid w:val="007D227E"/>
    <w:rsid w:val="007D407A"/>
    <w:rsid w:val="007D4B2B"/>
    <w:rsid w:val="007D5892"/>
    <w:rsid w:val="007D62C7"/>
    <w:rsid w:val="007D63CA"/>
    <w:rsid w:val="007D709E"/>
    <w:rsid w:val="007E08E5"/>
    <w:rsid w:val="007E09DA"/>
    <w:rsid w:val="007E356E"/>
    <w:rsid w:val="007E4522"/>
    <w:rsid w:val="007E5D78"/>
    <w:rsid w:val="007E6298"/>
    <w:rsid w:val="007E699F"/>
    <w:rsid w:val="007F14D9"/>
    <w:rsid w:val="007F33D4"/>
    <w:rsid w:val="007F378A"/>
    <w:rsid w:val="007F624C"/>
    <w:rsid w:val="007F7371"/>
    <w:rsid w:val="007F751C"/>
    <w:rsid w:val="007F7B2F"/>
    <w:rsid w:val="008007C1"/>
    <w:rsid w:val="008009D6"/>
    <w:rsid w:val="00804E5E"/>
    <w:rsid w:val="008051F1"/>
    <w:rsid w:val="00806E0B"/>
    <w:rsid w:val="00810A55"/>
    <w:rsid w:val="00811135"/>
    <w:rsid w:val="00811701"/>
    <w:rsid w:val="00812096"/>
    <w:rsid w:val="00813442"/>
    <w:rsid w:val="00813993"/>
    <w:rsid w:val="008147C1"/>
    <w:rsid w:val="00814A3E"/>
    <w:rsid w:val="008169D8"/>
    <w:rsid w:val="008178B6"/>
    <w:rsid w:val="00820321"/>
    <w:rsid w:val="00822BAE"/>
    <w:rsid w:val="00822D01"/>
    <w:rsid w:val="00823251"/>
    <w:rsid w:val="008249A1"/>
    <w:rsid w:val="00824A06"/>
    <w:rsid w:val="00826149"/>
    <w:rsid w:val="00826C07"/>
    <w:rsid w:val="00826EAC"/>
    <w:rsid w:val="00827FB5"/>
    <w:rsid w:val="00831398"/>
    <w:rsid w:val="00831BB2"/>
    <w:rsid w:val="00833C23"/>
    <w:rsid w:val="00834B0C"/>
    <w:rsid w:val="00842F5C"/>
    <w:rsid w:val="00843A9C"/>
    <w:rsid w:val="00843C8C"/>
    <w:rsid w:val="00844234"/>
    <w:rsid w:val="00846378"/>
    <w:rsid w:val="00846498"/>
    <w:rsid w:val="00851F77"/>
    <w:rsid w:val="00852715"/>
    <w:rsid w:val="0085314A"/>
    <w:rsid w:val="00853F13"/>
    <w:rsid w:val="00854F33"/>
    <w:rsid w:val="00856D16"/>
    <w:rsid w:val="00857810"/>
    <w:rsid w:val="00860AC8"/>
    <w:rsid w:val="008627B6"/>
    <w:rsid w:val="008646EA"/>
    <w:rsid w:val="00865B74"/>
    <w:rsid w:val="0087022E"/>
    <w:rsid w:val="00874715"/>
    <w:rsid w:val="00876A2C"/>
    <w:rsid w:val="00880722"/>
    <w:rsid w:val="00880F9B"/>
    <w:rsid w:val="00881931"/>
    <w:rsid w:val="00883E4F"/>
    <w:rsid w:val="00884B6C"/>
    <w:rsid w:val="00884BBC"/>
    <w:rsid w:val="00885B74"/>
    <w:rsid w:val="008862C4"/>
    <w:rsid w:val="00891BB6"/>
    <w:rsid w:val="008939D0"/>
    <w:rsid w:val="00895C99"/>
    <w:rsid w:val="00896605"/>
    <w:rsid w:val="00896E84"/>
    <w:rsid w:val="008974F0"/>
    <w:rsid w:val="008A0C7C"/>
    <w:rsid w:val="008A12AE"/>
    <w:rsid w:val="008A1A22"/>
    <w:rsid w:val="008A23FA"/>
    <w:rsid w:val="008A2CF7"/>
    <w:rsid w:val="008A30A1"/>
    <w:rsid w:val="008A34BD"/>
    <w:rsid w:val="008A3888"/>
    <w:rsid w:val="008A3D53"/>
    <w:rsid w:val="008A4783"/>
    <w:rsid w:val="008A52DB"/>
    <w:rsid w:val="008A5C7B"/>
    <w:rsid w:val="008A629A"/>
    <w:rsid w:val="008A676B"/>
    <w:rsid w:val="008A6F66"/>
    <w:rsid w:val="008A6F74"/>
    <w:rsid w:val="008B012A"/>
    <w:rsid w:val="008B1A57"/>
    <w:rsid w:val="008B1B2D"/>
    <w:rsid w:val="008B309A"/>
    <w:rsid w:val="008B56A3"/>
    <w:rsid w:val="008B59B4"/>
    <w:rsid w:val="008B5E03"/>
    <w:rsid w:val="008B6506"/>
    <w:rsid w:val="008B6F16"/>
    <w:rsid w:val="008B752E"/>
    <w:rsid w:val="008B7A87"/>
    <w:rsid w:val="008B7C7D"/>
    <w:rsid w:val="008C1056"/>
    <w:rsid w:val="008C24B9"/>
    <w:rsid w:val="008C25C2"/>
    <w:rsid w:val="008C2FCB"/>
    <w:rsid w:val="008C3165"/>
    <w:rsid w:val="008C4139"/>
    <w:rsid w:val="008C50C4"/>
    <w:rsid w:val="008C536B"/>
    <w:rsid w:val="008C5602"/>
    <w:rsid w:val="008C6619"/>
    <w:rsid w:val="008C76CB"/>
    <w:rsid w:val="008D0D6E"/>
    <w:rsid w:val="008D0E55"/>
    <w:rsid w:val="008D2669"/>
    <w:rsid w:val="008D492D"/>
    <w:rsid w:val="008D556A"/>
    <w:rsid w:val="008D5808"/>
    <w:rsid w:val="008D73ED"/>
    <w:rsid w:val="008E151E"/>
    <w:rsid w:val="008E16EB"/>
    <w:rsid w:val="008E27B0"/>
    <w:rsid w:val="008E38CF"/>
    <w:rsid w:val="008E3DE1"/>
    <w:rsid w:val="008F0BFA"/>
    <w:rsid w:val="008F3446"/>
    <w:rsid w:val="008F46A6"/>
    <w:rsid w:val="008F5E52"/>
    <w:rsid w:val="008F7E44"/>
    <w:rsid w:val="009003E1"/>
    <w:rsid w:val="009015F8"/>
    <w:rsid w:val="009057F5"/>
    <w:rsid w:val="0090606D"/>
    <w:rsid w:val="0090622C"/>
    <w:rsid w:val="00906B35"/>
    <w:rsid w:val="00906E17"/>
    <w:rsid w:val="00911181"/>
    <w:rsid w:val="00912FD7"/>
    <w:rsid w:val="009140F7"/>
    <w:rsid w:val="00915DCB"/>
    <w:rsid w:val="00920881"/>
    <w:rsid w:val="00921079"/>
    <w:rsid w:val="0092140C"/>
    <w:rsid w:val="00923384"/>
    <w:rsid w:val="009239FF"/>
    <w:rsid w:val="0092401C"/>
    <w:rsid w:val="00925227"/>
    <w:rsid w:val="00930757"/>
    <w:rsid w:val="00930BA1"/>
    <w:rsid w:val="00931416"/>
    <w:rsid w:val="009314E1"/>
    <w:rsid w:val="0093169E"/>
    <w:rsid w:val="009352A7"/>
    <w:rsid w:val="0093620F"/>
    <w:rsid w:val="00937254"/>
    <w:rsid w:val="00937D8F"/>
    <w:rsid w:val="009408B7"/>
    <w:rsid w:val="009446EB"/>
    <w:rsid w:val="009451B7"/>
    <w:rsid w:val="0094648F"/>
    <w:rsid w:val="009471A2"/>
    <w:rsid w:val="009505C9"/>
    <w:rsid w:val="009506B2"/>
    <w:rsid w:val="00950752"/>
    <w:rsid w:val="00953196"/>
    <w:rsid w:val="009544F7"/>
    <w:rsid w:val="00956F61"/>
    <w:rsid w:val="00957427"/>
    <w:rsid w:val="00961E07"/>
    <w:rsid w:val="00963172"/>
    <w:rsid w:val="00963222"/>
    <w:rsid w:val="00963BB4"/>
    <w:rsid w:val="00963F9C"/>
    <w:rsid w:val="009642F0"/>
    <w:rsid w:val="00964C4C"/>
    <w:rsid w:val="00964FBF"/>
    <w:rsid w:val="0096527D"/>
    <w:rsid w:val="00966424"/>
    <w:rsid w:val="009668E3"/>
    <w:rsid w:val="00966D41"/>
    <w:rsid w:val="009676EA"/>
    <w:rsid w:val="00972576"/>
    <w:rsid w:val="00972A9E"/>
    <w:rsid w:val="00977194"/>
    <w:rsid w:val="00977690"/>
    <w:rsid w:val="00977D66"/>
    <w:rsid w:val="00982103"/>
    <w:rsid w:val="009846A0"/>
    <w:rsid w:val="00985497"/>
    <w:rsid w:val="0098603A"/>
    <w:rsid w:val="009909B0"/>
    <w:rsid w:val="0099170B"/>
    <w:rsid w:val="009931A8"/>
    <w:rsid w:val="009943B4"/>
    <w:rsid w:val="0099500D"/>
    <w:rsid w:val="00995B44"/>
    <w:rsid w:val="00995E24"/>
    <w:rsid w:val="0099795D"/>
    <w:rsid w:val="009A0AA5"/>
    <w:rsid w:val="009A38D7"/>
    <w:rsid w:val="009A3CCB"/>
    <w:rsid w:val="009A3E54"/>
    <w:rsid w:val="009A5D65"/>
    <w:rsid w:val="009A6490"/>
    <w:rsid w:val="009A72EC"/>
    <w:rsid w:val="009A73C7"/>
    <w:rsid w:val="009A7623"/>
    <w:rsid w:val="009B029A"/>
    <w:rsid w:val="009B10B9"/>
    <w:rsid w:val="009B1E3C"/>
    <w:rsid w:val="009B1F26"/>
    <w:rsid w:val="009B2B24"/>
    <w:rsid w:val="009B2B29"/>
    <w:rsid w:val="009B383C"/>
    <w:rsid w:val="009B55BC"/>
    <w:rsid w:val="009B5EE0"/>
    <w:rsid w:val="009B7958"/>
    <w:rsid w:val="009B7B78"/>
    <w:rsid w:val="009C04FE"/>
    <w:rsid w:val="009C0B49"/>
    <w:rsid w:val="009C17EE"/>
    <w:rsid w:val="009C1934"/>
    <w:rsid w:val="009C26AD"/>
    <w:rsid w:val="009C2DE6"/>
    <w:rsid w:val="009C2FF4"/>
    <w:rsid w:val="009C35FC"/>
    <w:rsid w:val="009C3B35"/>
    <w:rsid w:val="009D0D94"/>
    <w:rsid w:val="009D39ED"/>
    <w:rsid w:val="009D5F3E"/>
    <w:rsid w:val="009D652E"/>
    <w:rsid w:val="009D6E7B"/>
    <w:rsid w:val="009E1A1F"/>
    <w:rsid w:val="009E350E"/>
    <w:rsid w:val="009E50F6"/>
    <w:rsid w:val="009E51E8"/>
    <w:rsid w:val="009E5D72"/>
    <w:rsid w:val="009E6BE3"/>
    <w:rsid w:val="009E6F30"/>
    <w:rsid w:val="009E7D91"/>
    <w:rsid w:val="009F0E74"/>
    <w:rsid w:val="009F14F0"/>
    <w:rsid w:val="009F156E"/>
    <w:rsid w:val="009F1A2F"/>
    <w:rsid w:val="009F23DA"/>
    <w:rsid w:val="009F24BC"/>
    <w:rsid w:val="009F29E7"/>
    <w:rsid w:val="009F2D9E"/>
    <w:rsid w:val="009F3B3C"/>
    <w:rsid w:val="009F5EF1"/>
    <w:rsid w:val="009F607D"/>
    <w:rsid w:val="009F62E6"/>
    <w:rsid w:val="009F73CA"/>
    <w:rsid w:val="009F73D1"/>
    <w:rsid w:val="009F761D"/>
    <w:rsid w:val="00A01EC3"/>
    <w:rsid w:val="00A03006"/>
    <w:rsid w:val="00A031A3"/>
    <w:rsid w:val="00A072BC"/>
    <w:rsid w:val="00A07CBC"/>
    <w:rsid w:val="00A1015B"/>
    <w:rsid w:val="00A10F0E"/>
    <w:rsid w:val="00A11321"/>
    <w:rsid w:val="00A14851"/>
    <w:rsid w:val="00A1554B"/>
    <w:rsid w:val="00A16530"/>
    <w:rsid w:val="00A20424"/>
    <w:rsid w:val="00A211CC"/>
    <w:rsid w:val="00A24611"/>
    <w:rsid w:val="00A259E4"/>
    <w:rsid w:val="00A26BBF"/>
    <w:rsid w:val="00A27FE8"/>
    <w:rsid w:val="00A30CE7"/>
    <w:rsid w:val="00A319D4"/>
    <w:rsid w:val="00A3426A"/>
    <w:rsid w:val="00A348A4"/>
    <w:rsid w:val="00A34FD3"/>
    <w:rsid w:val="00A37F5A"/>
    <w:rsid w:val="00A40671"/>
    <w:rsid w:val="00A40759"/>
    <w:rsid w:val="00A413EE"/>
    <w:rsid w:val="00A421C0"/>
    <w:rsid w:val="00A434D2"/>
    <w:rsid w:val="00A44B24"/>
    <w:rsid w:val="00A45C2F"/>
    <w:rsid w:val="00A45CF5"/>
    <w:rsid w:val="00A4764C"/>
    <w:rsid w:val="00A47F7E"/>
    <w:rsid w:val="00A5038B"/>
    <w:rsid w:val="00A50BDB"/>
    <w:rsid w:val="00A534EC"/>
    <w:rsid w:val="00A552D7"/>
    <w:rsid w:val="00A55591"/>
    <w:rsid w:val="00A55B03"/>
    <w:rsid w:val="00A55E68"/>
    <w:rsid w:val="00A56738"/>
    <w:rsid w:val="00A5760A"/>
    <w:rsid w:val="00A618F2"/>
    <w:rsid w:val="00A63777"/>
    <w:rsid w:val="00A63A5B"/>
    <w:rsid w:val="00A64412"/>
    <w:rsid w:val="00A64702"/>
    <w:rsid w:val="00A64E44"/>
    <w:rsid w:val="00A65268"/>
    <w:rsid w:val="00A660D8"/>
    <w:rsid w:val="00A6644D"/>
    <w:rsid w:val="00A71B6D"/>
    <w:rsid w:val="00A7373B"/>
    <w:rsid w:val="00A74F84"/>
    <w:rsid w:val="00A75139"/>
    <w:rsid w:val="00A77217"/>
    <w:rsid w:val="00A81903"/>
    <w:rsid w:val="00A81D08"/>
    <w:rsid w:val="00A84198"/>
    <w:rsid w:val="00A8450F"/>
    <w:rsid w:val="00A8615B"/>
    <w:rsid w:val="00A8691E"/>
    <w:rsid w:val="00A86CE0"/>
    <w:rsid w:val="00A86DAF"/>
    <w:rsid w:val="00A873F1"/>
    <w:rsid w:val="00A87A64"/>
    <w:rsid w:val="00A90411"/>
    <w:rsid w:val="00A90627"/>
    <w:rsid w:val="00A90639"/>
    <w:rsid w:val="00A90C6C"/>
    <w:rsid w:val="00A92277"/>
    <w:rsid w:val="00A932CC"/>
    <w:rsid w:val="00A939B9"/>
    <w:rsid w:val="00A93C8F"/>
    <w:rsid w:val="00A9558E"/>
    <w:rsid w:val="00A97283"/>
    <w:rsid w:val="00A9759C"/>
    <w:rsid w:val="00A978A3"/>
    <w:rsid w:val="00AA003E"/>
    <w:rsid w:val="00AA048D"/>
    <w:rsid w:val="00AA16BE"/>
    <w:rsid w:val="00AA4A3D"/>
    <w:rsid w:val="00AA575E"/>
    <w:rsid w:val="00AA6F92"/>
    <w:rsid w:val="00AA701F"/>
    <w:rsid w:val="00AA7254"/>
    <w:rsid w:val="00AA741B"/>
    <w:rsid w:val="00AB0217"/>
    <w:rsid w:val="00AB0483"/>
    <w:rsid w:val="00AB0698"/>
    <w:rsid w:val="00AB13C5"/>
    <w:rsid w:val="00AB16A8"/>
    <w:rsid w:val="00AB3CB0"/>
    <w:rsid w:val="00AB4382"/>
    <w:rsid w:val="00AB4599"/>
    <w:rsid w:val="00AB47E4"/>
    <w:rsid w:val="00AB4942"/>
    <w:rsid w:val="00AB6509"/>
    <w:rsid w:val="00AB6934"/>
    <w:rsid w:val="00AC1892"/>
    <w:rsid w:val="00AC2A19"/>
    <w:rsid w:val="00AC3DB6"/>
    <w:rsid w:val="00AC50F8"/>
    <w:rsid w:val="00AC7113"/>
    <w:rsid w:val="00AC72F1"/>
    <w:rsid w:val="00AC73BA"/>
    <w:rsid w:val="00AC7C80"/>
    <w:rsid w:val="00AD0577"/>
    <w:rsid w:val="00AD06B7"/>
    <w:rsid w:val="00AD0BEF"/>
    <w:rsid w:val="00AD1777"/>
    <w:rsid w:val="00AD2324"/>
    <w:rsid w:val="00AD23E9"/>
    <w:rsid w:val="00AD3FB6"/>
    <w:rsid w:val="00AD49B9"/>
    <w:rsid w:val="00AD6EE9"/>
    <w:rsid w:val="00AD7D1A"/>
    <w:rsid w:val="00AE06B5"/>
    <w:rsid w:val="00AE167C"/>
    <w:rsid w:val="00AE1F90"/>
    <w:rsid w:val="00AE21DC"/>
    <w:rsid w:val="00AE3287"/>
    <w:rsid w:val="00AE5383"/>
    <w:rsid w:val="00AE55BF"/>
    <w:rsid w:val="00AE5A77"/>
    <w:rsid w:val="00AE5F3E"/>
    <w:rsid w:val="00AF0BDE"/>
    <w:rsid w:val="00AF110D"/>
    <w:rsid w:val="00AF14B4"/>
    <w:rsid w:val="00AF2AF5"/>
    <w:rsid w:val="00AF2E0D"/>
    <w:rsid w:val="00AF42DE"/>
    <w:rsid w:val="00AF4596"/>
    <w:rsid w:val="00AF4D1C"/>
    <w:rsid w:val="00AF4ED9"/>
    <w:rsid w:val="00AF5954"/>
    <w:rsid w:val="00AF728D"/>
    <w:rsid w:val="00AF7714"/>
    <w:rsid w:val="00AF7A0A"/>
    <w:rsid w:val="00AF7CA8"/>
    <w:rsid w:val="00B00A35"/>
    <w:rsid w:val="00B02021"/>
    <w:rsid w:val="00B02AED"/>
    <w:rsid w:val="00B034D4"/>
    <w:rsid w:val="00B03F81"/>
    <w:rsid w:val="00B04031"/>
    <w:rsid w:val="00B04D77"/>
    <w:rsid w:val="00B108CA"/>
    <w:rsid w:val="00B10CE7"/>
    <w:rsid w:val="00B10CFB"/>
    <w:rsid w:val="00B110C3"/>
    <w:rsid w:val="00B136CD"/>
    <w:rsid w:val="00B156AA"/>
    <w:rsid w:val="00B21EAE"/>
    <w:rsid w:val="00B22024"/>
    <w:rsid w:val="00B223A6"/>
    <w:rsid w:val="00B233B7"/>
    <w:rsid w:val="00B24845"/>
    <w:rsid w:val="00B2536B"/>
    <w:rsid w:val="00B25BDD"/>
    <w:rsid w:val="00B2789B"/>
    <w:rsid w:val="00B279AD"/>
    <w:rsid w:val="00B30F17"/>
    <w:rsid w:val="00B31434"/>
    <w:rsid w:val="00B3197F"/>
    <w:rsid w:val="00B329CA"/>
    <w:rsid w:val="00B32DB0"/>
    <w:rsid w:val="00B33017"/>
    <w:rsid w:val="00B3369F"/>
    <w:rsid w:val="00B3489B"/>
    <w:rsid w:val="00B359CB"/>
    <w:rsid w:val="00B36E70"/>
    <w:rsid w:val="00B40027"/>
    <w:rsid w:val="00B41C01"/>
    <w:rsid w:val="00B4238E"/>
    <w:rsid w:val="00B4382E"/>
    <w:rsid w:val="00B46DB5"/>
    <w:rsid w:val="00B50767"/>
    <w:rsid w:val="00B53804"/>
    <w:rsid w:val="00B569F6"/>
    <w:rsid w:val="00B61E90"/>
    <w:rsid w:val="00B652B9"/>
    <w:rsid w:val="00B7007E"/>
    <w:rsid w:val="00B707AC"/>
    <w:rsid w:val="00B70C1E"/>
    <w:rsid w:val="00B71071"/>
    <w:rsid w:val="00B72899"/>
    <w:rsid w:val="00B74C44"/>
    <w:rsid w:val="00B75775"/>
    <w:rsid w:val="00B75A20"/>
    <w:rsid w:val="00B767F5"/>
    <w:rsid w:val="00B76F14"/>
    <w:rsid w:val="00B778DD"/>
    <w:rsid w:val="00B802A9"/>
    <w:rsid w:val="00B832CA"/>
    <w:rsid w:val="00B842D3"/>
    <w:rsid w:val="00B849D4"/>
    <w:rsid w:val="00B85582"/>
    <w:rsid w:val="00B8559D"/>
    <w:rsid w:val="00B85835"/>
    <w:rsid w:val="00B87665"/>
    <w:rsid w:val="00B87715"/>
    <w:rsid w:val="00B87BAD"/>
    <w:rsid w:val="00B87C74"/>
    <w:rsid w:val="00B91248"/>
    <w:rsid w:val="00B91363"/>
    <w:rsid w:val="00B94027"/>
    <w:rsid w:val="00B94E6C"/>
    <w:rsid w:val="00B951E0"/>
    <w:rsid w:val="00B96AEB"/>
    <w:rsid w:val="00B96C21"/>
    <w:rsid w:val="00BA012C"/>
    <w:rsid w:val="00BA24BC"/>
    <w:rsid w:val="00BA2C43"/>
    <w:rsid w:val="00BA344A"/>
    <w:rsid w:val="00BA38DA"/>
    <w:rsid w:val="00BA454B"/>
    <w:rsid w:val="00BA45A1"/>
    <w:rsid w:val="00BA45FA"/>
    <w:rsid w:val="00BA52D1"/>
    <w:rsid w:val="00BA6352"/>
    <w:rsid w:val="00BA6948"/>
    <w:rsid w:val="00BA6E1A"/>
    <w:rsid w:val="00BA7C70"/>
    <w:rsid w:val="00BB131A"/>
    <w:rsid w:val="00BB1623"/>
    <w:rsid w:val="00BB3072"/>
    <w:rsid w:val="00BB4606"/>
    <w:rsid w:val="00BB7046"/>
    <w:rsid w:val="00BC0D3D"/>
    <w:rsid w:val="00BC4048"/>
    <w:rsid w:val="00BC4485"/>
    <w:rsid w:val="00BC4634"/>
    <w:rsid w:val="00BC49D7"/>
    <w:rsid w:val="00BC5821"/>
    <w:rsid w:val="00BC613B"/>
    <w:rsid w:val="00BC6567"/>
    <w:rsid w:val="00BC7330"/>
    <w:rsid w:val="00BD041D"/>
    <w:rsid w:val="00BD2A90"/>
    <w:rsid w:val="00BD4C0D"/>
    <w:rsid w:val="00BD4D0E"/>
    <w:rsid w:val="00BD4E35"/>
    <w:rsid w:val="00BD7648"/>
    <w:rsid w:val="00BD7917"/>
    <w:rsid w:val="00BE040A"/>
    <w:rsid w:val="00BE1210"/>
    <w:rsid w:val="00BE235D"/>
    <w:rsid w:val="00BE2470"/>
    <w:rsid w:val="00BE30DD"/>
    <w:rsid w:val="00BE3B04"/>
    <w:rsid w:val="00BE3B6D"/>
    <w:rsid w:val="00BE4552"/>
    <w:rsid w:val="00BE48EA"/>
    <w:rsid w:val="00BE4A10"/>
    <w:rsid w:val="00BE4D6B"/>
    <w:rsid w:val="00BE4DC7"/>
    <w:rsid w:val="00BF088B"/>
    <w:rsid w:val="00BF0B40"/>
    <w:rsid w:val="00BF0BDD"/>
    <w:rsid w:val="00BF127B"/>
    <w:rsid w:val="00BF2CD8"/>
    <w:rsid w:val="00BF430F"/>
    <w:rsid w:val="00BF4DA5"/>
    <w:rsid w:val="00BF7F36"/>
    <w:rsid w:val="00C00FBF"/>
    <w:rsid w:val="00C01BE3"/>
    <w:rsid w:val="00C02B7B"/>
    <w:rsid w:val="00C036D9"/>
    <w:rsid w:val="00C03F68"/>
    <w:rsid w:val="00C05794"/>
    <w:rsid w:val="00C0624B"/>
    <w:rsid w:val="00C069D8"/>
    <w:rsid w:val="00C06C93"/>
    <w:rsid w:val="00C10B7E"/>
    <w:rsid w:val="00C1157A"/>
    <w:rsid w:val="00C1173C"/>
    <w:rsid w:val="00C117B3"/>
    <w:rsid w:val="00C12BCA"/>
    <w:rsid w:val="00C13F86"/>
    <w:rsid w:val="00C16B84"/>
    <w:rsid w:val="00C22B10"/>
    <w:rsid w:val="00C22B15"/>
    <w:rsid w:val="00C2313C"/>
    <w:rsid w:val="00C23CE9"/>
    <w:rsid w:val="00C23D2F"/>
    <w:rsid w:val="00C24297"/>
    <w:rsid w:val="00C242B8"/>
    <w:rsid w:val="00C2650E"/>
    <w:rsid w:val="00C30105"/>
    <w:rsid w:val="00C40DFD"/>
    <w:rsid w:val="00C42C3E"/>
    <w:rsid w:val="00C438C8"/>
    <w:rsid w:val="00C43914"/>
    <w:rsid w:val="00C43DA3"/>
    <w:rsid w:val="00C43E1B"/>
    <w:rsid w:val="00C443BD"/>
    <w:rsid w:val="00C451C5"/>
    <w:rsid w:val="00C4614F"/>
    <w:rsid w:val="00C4634E"/>
    <w:rsid w:val="00C542E7"/>
    <w:rsid w:val="00C54300"/>
    <w:rsid w:val="00C55423"/>
    <w:rsid w:val="00C5579D"/>
    <w:rsid w:val="00C567B8"/>
    <w:rsid w:val="00C570C5"/>
    <w:rsid w:val="00C57AA5"/>
    <w:rsid w:val="00C623E3"/>
    <w:rsid w:val="00C6308E"/>
    <w:rsid w:val="00C63612"/>
    <w:rsid w:val="00C64494"/>
    <w:rsid w:val="00C6468B"/>
    <w:rsid w:val="00C64BA2"/>
    <w:rsid w:val="00C652D2"/>
    <w:rsid w:val="00C66612"/>
    <w:rsid w:val="00C6794A"/>
    <w:rsid w:val="00C703C5"/>
    <w:rsid w:val="00C70AC3"/>
    <w:rsid w:val="00C71F18"/>
    <w:rsid w:val="00C72260"/>
    <w:rsid w:val="00C72C85"/>
    <w:rsid w:val="00C736F1"/>
    <w:rsid w:val="00C74078"/>
    <w:rsid w:val="00C74398"/>
    <w:rsid w:val="00C74861"/>
    <w:rsid w:val="00C75415"/>
    <w:rsid w:val="00C76094"/>
    <w:rsid w:val="00C76713"/>
    <w:rsid w:val="00C76A8A"/>
    <w:rsid w:val="00C774CE"/>
    <w:rsid w:val="00C77694"/>
    <w:rsid w:val="00C800A6"/>
    <w:rsid w:val="00C80336"/>
    <w:rsid w:val="00C80724"/>
    <w:rsid w:val="00C8190F"/>
    <w:rsid w:val="00C82093"/>
    <w:rsid w:val="00C839B3"/>
    <w:rsid w:val="00C85FB7"/>
    <w:rsid w:val="00C86FA3"/>
    <w:rsid w:val="00C90F58"/>
    <w:rsid w:val="00C9161D"/>
    <w:rsid w:val="00C91A44"/>
    <w:rsid w:val="00C92B96"/>
    <w:rsid w:val="00C93371"/>
    <w:rsid w:val="00C9475B"/>
    <w:rsid w:val="00C951EF"/>
    <w:rsid w:val="00C954EB"/>
    <w:rsid w:val="00CA0C1D"/>
    <w:rsid w:val="00CA15A8"/>
    <w:rsid w:val="00CA1EA0"/>
    <w:rsid w:val="00CA3B80"/>
    <w:rsid w:val="00CA42C2"/>
    <w:rsid w:val="00CA5347"/>
    <w:rsid w:val="00CA53B5"/>
    <w:rsid w:val="00CB0869"/>
    <w:rsid w:val="00CB0B9D"/>
    <w:rsid w:val="00CB5A5E"/>
    <w:rsid w:val="00CB5ACE"/>
    <w:rsid w:val="00CC0019"/>
    <w:rsid w:val="00CC0224"/>
    <w:rsid w:val="00CC2DC8"/>
    <w:rsid w:val="00CC4D61"/>
    <w:rsid w:val="00CC50E5"/>
    <w:rsid w:val="00CC5A44"/>
    <w:rsid w:val="00CD079C"/>
    <w:rsid w:val="00CD1F80"/>
    <w:rsid w:val="00CD374C"/>
    <w:rsid w:val="00CD3E2C"/>
    <w:rsid w:val="00CD4260"/>
    <w:rsid w:val="00CD4743"/>
    <w:rsid w:val="00CD7B57"/>
    <w:rsid w:val="00CE04A1"/>
    <w:rsid w:val="00CE058B"/>
    <w:rsid w:val="00CE3310"/>
    <w:rsid w:val="00CE3C1B"/>
    <w:rsid w:val="00CE42D9"/>
    <w:rsid w:val="00CE4CDC"/>
    <w:rsid w:val="00CE50E9"/>
    <w:rsid w:val="00CE5142"/>
    <w:rsid w:val="00CF12E2"/>
    <w:rsid w:val="00CF1359"/>
    <w:rsid w:val="00CF170C"/>
    <w:rsid w:val="00CF1848"/>
    <w:rsid w:val="00CF2B10"/>
    <w:rsid w:val="00CF384E"/>
    <w:rsid w:val="00CF5B0F"/>
    <w:rsid w:val="00CF5C59"/>
    <w:rsid w:val="00CF7880"/>
    <w:rsid w:val="00D00E12"/>
    <w:rsid w:val="00D016E1"/>
    <w:rsid w:val="00D023F9"/>
    <w:rsid w:val="00D024BD"/>
    <w:rsid w:val="00D0352C"/>
    <w:rsid w:val="00D03622"/>
    <w:rsid w:val="00D03FD8"/>
    <w:rsid w:val="00D0438E"/>
    <w:rsid w:val="00D04944"/>
    <w:rsid w:val="00D054F5"/>
    <w:rsid w:val="00D059F0"/>
    <w:rsid w:val="00D06643"/>
    <w:rsid w:val="00D108FE"/>
    <w:rsid w:val="00D10A4C"/>
    <w:rsid w:val="00D12044"/>
    <w:rsid w:val="00D125C3"/>
    <w:rsid w:val="00D12720"/>
    <w:rsid w:val="00D12B64"/>
    <w:rsid w:val="00D13A0F"/>
    <w:rsid w:val="00D13C7A"/>
    <w:rsid w:val="00D14724"/>
    <w:rsid w:val="00D14C2D"/>
    <w:rsid w:val="00D15366"/>
    <w:rsid w:val="00D15CC2"/>
    <w:rsid w:val="00D16008"/>
    <w:rsid w:val="00D16575"/>
    <w:rsid w:val="00D1696D"/>
    <w:rsid w:val="00D16E03"/>
    <w:rsid w:val="00D16E8B"/>
    <w:rsid w:val="00D17E97"/>
    <w:rsid w:val="00D200DF"/>
    <w:rsid w:val="00D206A4"/>
    <w:rsid w:val="00D22072"/>
    <w:rsid w:val="00D22ED0"/>
    <w:rsid w:val="00D23D8D"/>
    <w:rsid w:val="00D2479E"/>
    <w:rsid w:val="00D249A7"/>
    <w:rsid w:val="00D25562"/>
    <w:rsid w:val="00D26ED4"/>
    <w:rsid w:val="00D31CC1"/>
    <w:rsid w:val="00D31EA7"/>
    <w:rsid w:val="00D33141"/>
    <w:rsid w:val="00D33EFC"/>
    <w:rsid w:val="00D37BD5"/>
    <w:rsid w:val="00D404F7"/>
    <w:rsid w:val="00D40DBC"/>
    <w:rsid w:val="00D42DE5"/>
    <w:rsid w:val="00D44E2B"/>
    <w:rsid w:val="00D47E33"/>
    <w:rsid w:val="00D5053E"/>
    <w:rsid w:val="00D51067"/>
    <w:rsid w:val="00D54799"/>
    <w:rsid w:val="00D5555B"/>
    <w:rsid w:val="00D555EF"/>
    <w:rsid w:val="00D5606B"/>
    <w:rsid w:val="00D56683"/>
    <w:rsid w:val="00D60142"/>
    <w:rsid w:val="00D606F3"/>
    <w:rsid w:val="00D60B5B"/>
    <w:rsid w:val="00D61713"/>
    <w:rsid w:val="00D62B56"/>
    <w:rsid w:val="00D6495A"/>
    <w:rsid w:val="00D66D35"/>
    <w:rsid w:val="00D67B80"/>
    <w:rsid w:val="00D70CC2"/>
    <w:rsid w:val="00D71C40"/>
    <w:rsid w:val="00D74628"/>
    <w:rsid w:val="00D74FDC"/>
    <w:rsid w:val="00D75CF6"/>
    <w:rsid w:val="00D75F29"/>
    <w:rsid w:val="00D76A18"/>
    <w:rsid w:val="00D77DB2"/>
    <w:rsid w:val="00D77E09"/>
    <w:rsid w:val="00D8082D"/>
    <w:rsid w:val="00D80849"/>
    <w:rsid w:val="00D829F5"/>
    <w:rsid w:val="00D82E8F"/>
    <w:rsid w:val="00D83D4C"/>
    <w:rsid w:val="00D83D96"/>
    <w:rsid w:val="00D84221"/>
    <w:rsid w:val="00D87F5E"/>
    <w:rsid w:val="00D90A12"/>
    <w:rsid w:val="00D91DF2"/>
    <w:rsid w:val="00D92870"/>
    <w:rsid w:val="00D94493"/>
    <w:rsid w:val="00D96B39"/>
    <w:rsid w:val="00D97C78"/>
    <w:rsid w:val="00DA0877"/>
    <w:rsid w:val="00DA43D6"/>
    <w:rsid w:val="00DA4B0F"/>
    <w:rsid w:val="00DA57BC"/>
    <w:rsid w:val="00DB0771"/>
    <w:rsid w:val="00DB0BBB"/>
    <w:rsid w:val="00DB12BA"/>
    <w:rsid w:val="00DB18B5"/>
    <w:rsid w:val="00DB2947"/>
    <w:rsid w:val="00DB3BC5"/>
    <w:rsid w:val="00DB40EC"/>
    <w:rsid w:val="00DB4AE1"/>
    <w:rsid w:val="00DB62C6"/>
    <w:rsid w:val="00DB65DC"/>
    <w:rsid w:val="00DB6694"/>
    <w:rsid w:val="00DB66DC"/>
    <w:rsid w:val="00DC0BAC"/>
    <w:rsid w:val="00DC0FA5"/>
    <w:rsid w:val="00DC276D"/>
    <w:rsid w:val="00DC42D3"/>
    <w:rsid w:val="00DC5CAC"/>
    <w:rsid w:val="00DC737B"/>
    <w:rsid w:val="00DC7C49"/>
    <w:rsid w:val="00DD118C"/>
    <w:rsid w:val="00DD12C6"/>
    <w:rsid w:val="00DD16B7"/>
    <w:rsid w:val="00DD31B8"/>
    <w:rsid w:val="00DD3744"/>
    <w:rsid w:val="00DD3C1E"/>
    <w:rsid w:val="00DD7755"/>
    <w:rsid w:val="00DD7769"/>
    <w:rsid w:val="00DE0201"/>
    <w:rsid w:val="00DE0DAC"/>
    <w:rsid w:val="00DE178E"/>
    <w:rsid w:val="00DE1E53"/>
    <w:rsid w:val="00DE3519"/>
    <w:rsid w:val="00DE44F2"/>
    <w:rsid w:val="00DE5692"/>
    <w:rsid w:val="00DE606E"/>
    <w:rsid w:val="00DE6E32"/>
    <w:rsid w:val="00DF0246"/>
    <w:rsid w:val="00DF08C0"/>
    <w:rsid w:val="00DF0CE1"/>
    <w:rsid w:val="00DF158F"/>
    <w:rsid w:val="00DF393D"/>
    <w:rsid w:val="00DF4055"/>
    <w:rsid w:val="00DF43BD"/>
    <w:rsid w:val="00DF5B20"/>
    <w:rsid w:val="00DF6215"/>
    <w:rsid w:val="00DF6541"/>
    <w:rsid w:val="00DF6A2B"/>
    <w:rsid w:val="00E00013"/>
    <w:rsid w:val="00E00C22"/>
    <w:rsid w:val="00E0172C"/>
    <w:rsid w:val="00E05859"/>
    <w:rsid w:val="00E0681E"/>
    <w:rsid w:val="00E0704A"/>
    <w:rsid w:val="00E074E2"/>
    <w:rsid w:val="00E10D02"/>
    <w:rsid w:val="00E111BF"/>
    <w:rsid w:val="00E21A1E"/>
    <w:rsid w:val="00E23942"/>
    <w:rsid w:val="00E26364"/>
    <w:rsid w:val="00E30001"/>
    <w:rsid w:val="00E31BB5"/>
    <w:rsid w:val="00E31CC4"/>
    <w:rsid w:val="00E32B4B"/>
    <w:rsid w:val="00E32C3C"/>
    <w:rsid w:val="00E32DEA"/>
    <w:rsid w:val="00E33659"/>
    <w:rsid w:val="00E33C56"/>
    <w:rsid w:val="00E3446C"/>
    <w:rsid w:val="00E364F7"/>
    <w:rsid w:val="00E36F98"/>
    <w:rsid w:val="00E4263D"/>
    <w:rsid w:val="00E42C80"/>
    <w:rsid w:val="00E43173"/>
    <w:rsid w:val="00E43CA4"/>
    <w:rsid w:val="00E43D1B"/>
    <w:rsid w:val="00E447A8"/>
    <w:rsid w:val="00E44EBC"/>
    <w:rsid w:val="00E45B66"/>
    <w:rsid w:val="00E46CEE"/>
    <w:rsid w:val="00E47BB2"/>
    <w:rsid w:val="00E5251D"/>
    <w:rsid w:val="00E52BF2"/>
    <w:rsid w:val="00E54CAD"/>
    <w:rsid w:val="00E5652D"/>
    <w:rsid w:val="00E5794E"/>
    <w:rsid w:val="00E61006"/>
    <w:rsid w:val="00E625EF"/>
    <w:rsid w:val="00E62AAB"/>
    <w:rsid w:val="00E6381F"/>
    <w:rsid w:val="00E64029"/>
    <w:rsid w:val="00E640C8"/>
    <w:rsid w:val="00E64578"/>
    <w:rsid w:val="00E64733"/>
    <w:rsid w:val="00E64986"/>
    <w:rsid w:val="00E66235"/>
    <w:rsid w:val="00E662E5"/>
    <w:rsid w:val="00E66C41"/>
    <w:rsid w:val="00E66C49"/>
    <w:rsid w:val="00E70418"/>
    <w:rsid w:val="00E7118A"/>
    <w:rsid w:val="00E7141F"/>
    <w:rsid w:val="00E71EDB"/>
    <w:rsid w:val="00E7268F"/>
    <w:rsid w:val="00E72FE5"/>
    <w:rsid w:val="00E74F53"/>
    <w:rsid w:val="00E76F9E"/>
    <w:rsid w:val="00E7720A"/>
    <w:rsid w:val="00E815C0"/>
    <w:rsid w:val="00E83C24"/>
    <w:rsid w:val="00E86135"/>
    <w:rsid w:val="00E90A8B"/>
    <w:rsid w:val="00E91735"/>
    <w:rsid w:val="00E91B7B"/>
    <w:rsid w:val="00E9318D"/>
    <w:rsid w:val="00E932DE"/>
    <w:rsid w:val="00E93A40"/>
    <w:rsid w:val="00E9514C"/>
    <w:rsid w:val="00E9548A"/>
    <w:rsid w:val="00E9595C"/>
    <w:rsid w:val="00E9671D"/>
    <w:rsid w:val="00EA3921"/>
    <w:rsid w:val="00EA3B72"/>
    <w:rsid w:val="00EA52F3"/>
    <w:rsid w:val="00EA5592"/>
    <w:rsid w:val="00EA58EB"/>
    <w:rsid w:val="00EA6677"/>
    <w:rsid w:val="00EA6F63"/>
    <w:rsid w:val="00EA7701"/>
    <w:rsid w:val="00EA7A1F"/>
    <w:rsid w:val="00EB0170"/>
    <w:rsid w:val="00EB03D1"/>
    <w:rsid w:val="00EB0B7D"/>
    <w:rsid w:val="00EB216E"/>
    <w:rsid w:val="00EB22F2"/>
    <w:rsid w:val="00EB29C3"/>
    <w:rsid w:val="00EB4B44"/>
    <w:rsid w:val="00EB4BAD"/>
    <w:rsid w:val="00EB5481"/>
    <w:rsid w:val="00EB5C66"/>
    <w:rsid w:val="00EB79AB"/>
    <w:rsid w:val="00EB7F8C"/>
    <w:rsid w:val="00EC1293"/>
    <w:rsid w:val="00EC41DA"/>
    <w:rsid w:val="00ED0399"/>
    <w:rsid w:val="00ED085B"/>
    <w:rsid w:val="00ED0A42"/>
    <w:rsid w:val="00ED0B05"/>
    <w:rsid w:val="00ED1331"/>
    <w:rsid w:val="00ED1765"/>
    <w:rsid w:val="00ED1EFC"/>
    <w:rsid w:val="00ED2E23"/>
    <w:rsid w:val="00ED3325"/>
    <w:rsid w:val="00ED3DFC"/>
    <w:rsid w:val="00ED4EC7"/>
    <w:rsid w:val="00ED6922"/>
    <w:rsid w:val="00ED6AED"/>
    <w:rsid w:val="00ED71F1"/>
    <w:rsid w:val="00ED7254"/>
    <w:rsid w:val="00EE04DA"/>
    <w:rsid w:val="00EE1B44"/>
    <w:rsid w:val="00EE2EB5"/>
    <w:rsid w:val="00EE4567"/>
    <w:rsid w:val="00EE637E"/>
    <w:rsid w:val="00EE66F0"/>
    <w:rsid w:val="00EE6BF0"/>
    <w:rsid w:val="00EE76E4"/>
    <w:rsid w:val="00EF0215"/>
    <w:rsid w:val="00EF3D9B"/>
    <w:rsid w:val="00EF4331"/>
    <w:rsid w:val="00EF499E"/>
    <w:rsid w:val="00EF6086"/>
    <w:rsid w:val="00EF60F8"/>
    <w:rsid w:val="00EF6B67"/>
    <w:rsid w:val="00F019E4"/>
    <w:rsid w:val="00F0295D"/>
    <w:rsid w:val="00F02B5E"/>
    <w:rsid w:val="00F0420E"/>
    <w:rsid w:val="00F0441E"/>
    <w:rsid w:val="00F04460"/>
    <w:rsid w:val="00F057E3"/>
    <w:rsid w:val="00F05F13"/>
    <w:rsid w:val="00F072C5"/>
    <w:rsid w:val="00F10437"/>
    <w:rsid w:val="00F12D99"/>
    <w:rsid w:val="00F13263"/>
    <w:rsid w:val="00F1326E"/>
    <w:rsid w:val="00F1398E"/>
    <w:rsid w:val="00F148C0"/>
    <w:rsid w:val="00F15D25"/>
    <w:rsid w:val="00F17166"/>
    <w:rsid w:val="00F226A5"/>
    <w:rsid w:val="00F228F4"/>
    <w:rsid w:val="00F24778"/>
    <w:rsid w:val="00F26C2A"/>
    <w:rsid w:val="00F27343"/>
    <w:rsid w:val="00F306B0"/>
    <w:rsid w:val="00F31F60"/>
    <w:rsid w:val="00F33B43"/>
    <w:rsid w:val="00F34118"/>
    <w:rsid w:val="00F34C2F"/>
    <w:rsid w:val="00F353E2"/>
    <w:rsid w:val="00F356E6"/>
    <w:rsid w:val="00F35896"/>
    <w:rsid w:val="00F37439"/>
    <w:rsid w:val="00F40897"/>
    <w:rsid w:val="00F41267"/>
    <w:rsid w:val="00F41326"/>
    <w:rsid w:val="00F42442"/>
    <w:rsid w:val="00F45053"/>
    <w:rsid w:val="00F464B9"/>
    <w:rsid w:val="00F46A3B"/>
    <w:rsid w:val="00F46E18"/>
    <w:rsid w:val="00F4796E"/>
    <w:rsid w:val="00F50D5D"/>
    <w:rsid w:val="00F51919"/>
    <w:rsid w:val="00F53193"/>
    <w:rsid w:val="00F53311"/>
    <w:rsid w:val="00F5357E"/>
    <w:rsid w:val="00F55C9C"/>
    <w:rsid w:val="00F573B9"/>
    <w:rsid w:val="00F5780D"/>
    <w:rsid w:val="00F60FED"/>
    <w:rsid w:val="00F61330"/>
    <w:rsid w:val="00F61C1E"/>
    <w:rsid w:val="00F63C8F"/>
    <w:rsid w:val="00F643BD"/>
    <w:rsid w:val="00F6586C"/>
    <w:rsid w:val="00F65E21"/>
    <w:rsid w:val="00F661CA"/>
    <w:rsid w:val="00F67CA3"/>
    <w:rsid w:val="00F71241"/>
    <w:rsid w:val="00F71D91"/>
    <w:rsid w:val="00F72ADC"/>
    <w:rsid w:val="00F75F34"/>
    <w:rsid w:val="00F768BB"/>
    <w:rsid w:val="00F76FF0"/>
    <w:rsid w:val="00F77D73"/>
    <w:rsid w:val="00F83DF9"/>
    <w:rsid w:val="00F845A3"/>
    <w:rsid w:val="00F84EFA"/>
    <w:rsid w:val="00F85716"/>
    <w:rsid w:val="00F879F5"/>
    <w:rsid w:val="00F87F1B"/>
    <w:rsid w:val="00F9017F"/>
    <w:rsid w:val="00F93D4E"/>
    <w:rsid w:val="00F94774"/>
    <w:rsid w:val="00F953E2"/>
    <w:rsid w:val="00F95706"/>
    <w:rsid w:val="00F95751"/>
    <w:rsid w:val="00F95766"/>
    <w:rsid w:val="00F95EDE"/>
    <w:rsid w:val="00FA0554"/>
    <w:rsid w:val="00FA1AA8"/>
    <w:rsid w:val="00FA26C5"/>
    <w:rsid w:val="00FA2B42"/>
    <w:rsid w:val="00FA30CF"/>
    <w:rsid w:val="00FA3B47"/>
    <w:rsid w:val="00FA5D85"/>
    <w:rsid w:val="00FA63DF"/>
    <w:rsid w:val="00FA663B"/>
    <w:rsid w:val="00FA6DBA"/>
    <w:rsid w:val="00FA6DCB"/>
    <w:rsid w:val="00FA7537"/>
    <w:rsid w:val="00FA7664"/>
    <w:rsid w:val="00FB1258"/>
    <w:rsid w:val="00FB21DF"/>
    <w:rsid w:val="00FB3786"/>
    <w:rsid w:val="00FB4029"/>
    <w:rsid w:val="00FB5031"/>
    <w:rsid w:val="00FB5173"/>
    <w:rsid w:val="00FB5546"/>
    <w:rsid w:val="00FB6030"/>
    <w:rsid w:val="00FB674A"/>
    <w:rsid w:val="00FC23A0"/>
    <w:rsid w:val="00FC3403"/>
    <w:rsid w:val="00FC49A4"/>
    <w:rsid w:val="00FC53DB"/>
    <w:rsid w:val="00FD0645"/>
    <w:rsid w:val="00FD0982"/>
    <w:rsid w:val="00FD0A28"/>
    <w:rsid w:val="00FD1029"/>
    <w:rsid w:val="00FD1412"/>
    <w:rsid w:val="00FD34A1"/>
    <w:rsid w:val="00FD5282"/>
    <w:rsid w:val="00FD6402"/>
    <w:rsid w:val="00FE13A1"/>
    <w:rsid w:val="00FE1D65"/>
    <w:rsid w:val="00FE4962"/>
    <w:rsid w:val="00FE5A5B"/>
    <w:rsid w:val="00FE70AC"/>
    <w:rsid w:val="00FE7649"/>
    <w:rsid w:val="00FF021D"/>
    <w:rsid w:val="00FF0E33"/>
    <w:rsid w:val="00FF15F2"/>
    <w:rsid w:val="00FF3322"/>
    <w:rsid w:val="00FF54F7"/>
    <w:rsid w:val="00FF600E"/>
    <w:rsid w:val="00FF609E"/>
    <w:rsid w:val="00FF6F77"/>
    <w:rsid w:val="00FF7C90"/>
    <w:rsid w:val="020F6438"/>
    <w:rsid w:val="097268AF"/>
    <w:rsid w:val="09905E7A"/>
    <w:rsid w:val="0B13301C"/>
    <w:rsid w:val="0C37C953"/>
    <w:rsid w:val="0D5A0465"/>
    <w:rsid w:val="0D92DE26"/>
    <w:rsid w:val="0FBF552E"/>
    <w:rsid w:val="0FEF406F"/>
    <w:rsid w:val="11983307"/>
    <w:rsid w:val="1242E538"/>
    <w:rsid w:val="13C13E2E"/>
    <w:rsid w:val="13F43847"/>
    <w:rsid w:val="14E510E5"/>
    <w:rsid w:val="1565164A"/>
    <w:rsid w:val="162C3088"/>
    <w:rsid w:val="166F43C3"/>
    <w:rsid w:val="177AED98"/>
    <w:rsid w:val="187E2A0D"/>
    <w:rsid w:val="189CB70C"/>
    <w:rsid w:val="1930E48A"/>
    <w:rsid w:val="1A43D607"/>
    <w:rsid w:val="1EC0FE87"/>
    <w:rsid w:val="1F377B87"/>
    <w:rsid w:val="218B9487"/>
    <w:rsid w:val="24C2ACE9"/>
    <w:rsid w:val="27A2F9C6"/>
    <w:rsid w:val="27ACF88E"/>
    <w:rsid w:val="28435A50"/>
    <w:rsid w:val="292D2160"/>
    <w:rsid w:val="2A8A7AC4"/>
    <w:rsid w:val="2B424B27"/>
    <w:rsid w:val="2C4D48C3"/>
    <w:rsid w:val="2C587550"/>
    <w:rsid w:val="302C89B7"/>
    <w:rsid w:val="33AE5D77"/>
    <w:rsid w:val="33D769EC"/>
    <w:rsid w:val="34608EF2"/>
    <w:rsid w:val="3608F996"/>
    <w:rsid w:val="367940A0"/>
    <w:rsid w:val="37B65C54"/>
    <w:rsid w:val="38ADD783"/>
    <w:rsid w:val="3A68E3A4"/>
    <w:rsid w:val="3AC0D63B"/>
    <w:rsid w:val="3AC22A43"/>
    <w:rsid w:val="41893BCC"/>
    <w:rsid w:val="422FC1C8"/>
    <w:rsid w:val="435AC4EA"/>
    <w:rsid w:val="43919475"/>
    <w:rsid w:val="43D10FF7"/>
    <w:rsid w:val="459A8D3D"/>
    <w:rsid w:val="46901036"/>
    <w:rsid w:val="46A56870"/>
    <w:rsid w:val="4A236E8A"/>
    <w:rsid w:val="4CFE2A05"/>
    <w:rsid w:val="4EBB222B"/>
    <w:rsid w:val="500EF8E9"/>
    <w:rsid w:val="51C0195A"/>
    <w:rsid w:val="52E7EBD8"/>
    <w:rsid w:val="551FABC1"/>
    <w:rsid w:val="5556B863"/>
    <w:rsid w:val="58F653FF"/>
    <w:rsid w:val="5AB268E6"/>
    <w:rsid w:val="5B08D1E6"/>
    <w:rsid w:val="5B8BC4C7"/>
    <w:rsid w:val="5F1711DF"/>
    <w:rsid w:val="60C374FC"/>
    <w:rsid w:val="61A9F259"/>
    <w:rsid w:val="632E2BE3"/>
    <w:rsid w:val="644022CF"/>
    <w:rsid w:val="65AF80E7"/>
    <w:rsid w:val="6A7ACD1D"/>
    <w:rsid w:val="6EBE25AC"/>
    <w:rsid w:val="6EDAC808"/>
    <w:rsid w:val="73F65563"/>
    <w:rsid w:val="76758461"/>
    <w:rsid w:val="76A129FA"/>
    <w:rsid w:val="7AEB0E5A"/>
    <w:rsid w:val="7AF6167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75EC"/>
    <w:rPr>
      <w:rFonts w:ascii="Times New Roman" w:eastAsia="Times New Roman" w:hAnsi="Times New Roman" w:cs="Times New Roman"/>
      <w:lang w:val="en-CA"/>
    </w:rPr>
  </w:style>
  <w:style w:type="paragraph" w:styleId="Heading1">
    <w:name w:val="heading 1"/>
    <w:basedOn w:val="Normal"/>
    <w:next w:val="Heading2"/>
    <w:link w:val="Heading1Char"/>
    <w:qFormat/>
    <w:rsid w:val="007E09DA"/>
    <w:pPr>
      <w:keepNext/>
      <w:numPr>
        <w:numId w:val="35"/>
      </w:numPr>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numPr>
        <w:ilvl w:val="1"/>
        <w:numId w:val="35"/>
      </w:numPr>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numPr>
        <w:ilvl w:val="2"/>
        <w:numId w:val="35"/>
      </w:numPr>
      <w:tabs>
        <w:tab w:val="left" w:pos="567"/>
      </w:tabs>
      <w:spacing w:before="120" w:after="120"/>
      <w:jc w:val="center"/>
      <w:outlineLvl w:val="2"/>
    </w:pPr>
    <w:rPr>
      <w:i/>
      <w:iCs/>
    </w:rPr>
  </w:style>
  <w:style w:type="paragraph" w:styleId="Heading4">
    <w:name w:val="heading 4"/>
    <w:basedOn w:val="Normal"/>
    <w:link w:val="Heading4Char"/>
    <w:qFormat/>
    <w:rsid w:val="007E09DA"/>
    <w:pPr>
      <w:keepNext/>
      <w:numPr>
        <w:ilvl w:val="3"/>
        <w:numId w:val="35"/>
      </w:numPr>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35"/>
      </w:numPr>
      <w:spacing w:before="120" w:after="120"/>
      <w:outlineLvl w:val="4"/>
    </w:pPr>
    <w:rPr>
      <w:bCs/>
      <w:i/>
      <w:szCs w:val="26"/>
    </w:rPr>
  </w:style>
  <w:style w:type="paragraph" w:styleId="Heading6">
    <w:name w:val="heading 6"/>
    <w:basedOn w:val="Normal"/>
    <w:next w:val="Normal"/>
    <w:link w:val="Heading6Char"/>
    <w:qFormat/>
    <w:rsid w:val="007E09DA"/>
    <w:pPr>
      <w:keepNext/>
      <w:numPr>
        <w:ilvl w:val="5"/>
        <w:numId w:val="35"/>
      </w:numPr>
      <w:spacing w:after="240" w:line="240" w:lineRule="exact"/>
      <w:outlineLvl w:val="5"/>
    </w:pPr>
    <w:rPr>
      <w:u w:val="single"/>
    </w:rPr>
  </w:style>
  <w:style w:type="paragraph" w:styleId="Heading7">
    <w:name w:val="heading 7"/>
    <w:basedOn w:val="Normal"/>
    <w:next w:val="Normal"/>
    <w:link w:val="Heading7Char"/>
    <w:rsid w:val="007E09DA"/>
    <w:pPr>
      <w:keepNext/>
      <w:numPr>
        <w:ilvl w:val="6"/>
        <w:numId w:val="35"/>
      </w:numPr>
      <w:jc w:val="right"/>
      <w:outlineLvl w:val="6"/>
    </w:pPr>
    <w:rPr>
      <w:rFonts w:ascii="Univers" w:hAnsi="Univers"/>
      <w:b/>
      <w:sz w:val="28"/>
    </w:rPr>
  </w:style>
  <w:style w:type="paragraph" w:styleId="Heading8">
    <w:name w:val="heading 8"/>
    <w:basedOn w:val="Normal"/>
    <w:next w:val="Normal"/>
    <w:link w:val="Heading8Char"/>
    <w:qFormat/>
    <w:rsid w:val="007E09DA"/>
    <w:pPr>
      <w:keepNext/>
      <w:numPr>
        <w:ilvl w:val="7"/>
        <w:numId w:val="35"/>
      </w:numPr>
      <w:jc w:val="right"/>
      <w:outlineLvl w:val="7"/>
    </w:pPr>
    <w:rPr>
      <w:rFonts w:ascii="Univers" w:hAnsi="Univers"/>
      <w:b/>
      <w:sz w:val="32"/>
    </w:rPr>
  </w:style>
  <w:style w:type="paragraph" w:styleId="Heading9">
    <w:name w:val="heading 9"/>
    <w:basedOn w:val="Normal"/>
    <w:next w:val="Normal"/>
    <w:link w:val="Heading9Char"/>
    <w:rsid w:val="007E09DA"/>
    <w:pPr>
      <w:keepNext/>
      <w:numPr>
        <w:ilvl w:val="8"/>
        <w:numId w:val="35"/>
      </w:numPr>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CA"/>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lang w:val="en-CA"/>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pPr>
  </w:style>
  <w:style w:type="paragraph" w:styleId="TOC5">
    <w:name w:val="toc 5"/>
    <w:basedOn w:val="Normal"/>
    <w:next w:val="Normal"/>
    <w:autoRedefine/>
    <w:semiHidden/>
    <w:rsid w:val="007E09DA"/>
    <w:pPr>
      <w:spacing w:before="120" w:after="120"/>
      <w:ind w:left="880"/>
    </w:pPr>
  </w:style>
  <w:style w:type="paragraph" w:styleId="TOC6">
    <w:name w:val="toc 6"/>
    <w:basedOn w:val="Normal"/>
    <w:next w:val="Normal"/>
    <w:autoRedefine/>
    <w:semiHidden/>
    <w:rsid w:val="007E09DA"/>
    <w:pPr>
      <w:spacing w:before="120" w:after="120"/>
      <w:ind w:left="1100"/>
    </w:pPr>
  </w:style>
  <w:style w:type="paragraph" w:styleId="TOC7">
    <w:name w:val="toc 7"/>
    <w:basedOn w:val="Normal"/>
    <w:next w:val="Normal"/>
    <w:autoRedefine/>
    <w:semiHidden/>
    <w:rsid w:val="007E09DA"/>
    <w:pPr>
      <w:spacing w:before="120" w:after="120"/>
      <w:ind w:left="1320"/>
    </w:pPr>
  </w:style>
  <w:style w:type="paragraph" w:styleId="TOC8">
    <w:name w:val="toc 8"/>
    <w:basedOn w:val="Normal"/>
    <w:next w:val="Normal"/>
    <w:autoRedefine/>
    <w:semiHidden/>
    <w:rsid w:val="007E09DA"/>
    <w:pPr>
      <w:spacing w:before="120" w:after="120"/>
      <w:ind w:left="1540"/>
    </w:pPr>
  </w:style>
  <w:style w:type="paragraph" w:styleId="TOC9">
    <w:name w:val="toc 9"/>
    <w:basedOn w:val="Normal"/>
    <w:next w:val="Normal"/>
    <w:autoRedefine/>
    <w:semiHidden/>
    <w:rsid w:val="007E09DA"/>
    <w:pPr>
      <w:spacing w:before="120" w:after="120"/>
      <w:ind w:left="1760"/>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Default">
    <w:name w:val="Default"/>
    <w:rsid w:val="003034E8"/>
    <w:pPr>
      <w:autoSpaceDE w:val="0"/>
      <w:autoSpaceDN w:val="0"/>
      <w:adjustRightInd w:val="0"/>
    </w:pPr>
    <w:rPr>
      <w:rFonts w:ascii="Times New Roman" w:hAnsi="Times New Roman" w:cs="Times New Roman"/>
      <w:color w:val="000000"/>
      <w:lang w:val="en-US"/>
    </w:rPr>
  </w:style>
  <w:style w:type="character" w:styleId="UnresolvedMention">
    <w:name w:val="Unresolved Mention"/>
    <w:basedOn w:val="DefaultParagraphFont"/>
    <w:uiPriority w:val="99"/>
    <w:unhideWhenUsed/>
    <w:rsid w:val="0065303B"/>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EA58EB"/>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EA58EB"/>
    <w:rPr>
      <w:rFonts w:ascii="Times New Roman" w:eastAsia="Times New Roman" w:hAnsi="Times New Roman" w:cs="Times New Roman"/>
      <w:b/>
      <w:bCs/>
      <w:sz w:val="20"/>
      <w:szCs w:val="20"/>
      <w:lang w:val="en-GB"/>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rsid w:val="00537DD8"/>
    <w:pPr>
      <w:spacing w:after="160" w:line="240" w:lineRule="exact"/>
    </w:pPr>
    <w:rPr>
      <w:rFonts w:asciiTheme="minorHAnsi" w:eastAsiaTheme="minorEastAsia" w:hAnsiTheme="minorHAnsi" w:cstheme="minorBidi"/>
      <w:vertAlign w:val="superscript"/>
      <w:lang w:val="fr-CA"/>
    </w:rPr>
  </w:style>
  <w:style w:type="paragraph" w:styleId="Revision">
    <w:name w:val="Revision"/>
    <w:hidden/>
    <w:uiPriority w:val="99"/>
    <w:semiHidden/>
    <w:rsid w:val="00B36E70"/>
    <w:rPr>
      <w:rFonts w:ascii="Times New Roman" w:eastAsia="Times New Roman" w:hAnsi="Times New Roman" w:cs="Times New Roman"/>
      <w:sz w:val="22"/>
      <w:lang w:val="en-GB"/>
    </w:rPr>
  </w:style>
  <w:style w:type="character" w:styleId="Mention">
    <w:name w:val="Mention"/>
    <w:basedOn w:val="DefaultParagraphFont"/>
    <w:uiPriority w:val="99"/>
    <w:unhideWhenUsed/>
    <w:rsid w:val="00F76FF0"/>
    <w:rPr>
      <w:color w:val="2B579A"/>
      <w:shd w:val="clear" w:color="auto" w:fill="E1DFDD"/>
    </w:rPr>
  </w:style>
  <w:style w:type="character" w:customStyle="1" w:styleId="ng-binding">
    <w:name w:val="ng-binding"/>
    <w:basedOn w:val="DefaultParagraphFont"/>
    <w:rsid w:val="00BD4D0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94360770">
      <w:bodyDiv w:val="1"/>
      <w:marLeft w:val="0"/>
      <w:marRight w:val="0"/>
      <w:marTop w:val="0"/>
      <w:marBottom w:val="0"/>
      <w:divBdr>
        <w:top w:val="none" w:sz="0" w:space="0" w:color="auto"/>
        <w:left w:val="none" w:sz="0" w:space="0" w:color="auto"/>
        <w:bottom w:val="none" w:sz="0" w:space="0" w:color="auto"/>
        <w:right w:val="none" w:sz="0" w:space="0" w:color="auto"/>
      </w:divBdr>
    </w:div>
    <w:div w:id="1534003484">
      <w:bodyDiv w:val="1"/>
      <w:marLeft w:val="0"/>
      <w:marRight w:val="0"/>
      <w:marTop w:val="0"/>
      <w:marBottom w:val="0"/>
      <w:divBdr>
        <w:top w:val="none" w:sz="0" w:space="0" w:color="auto"/>
        <w:left w:val="none" w:sz="0" w:space="0" w:color="auto"/>
        <w:bottom w:val="none" w:sz="0" w:space="0" w:color="auto"/>
        <w:right w:val="none" w:sz="0" w:space="0" w:color="auto"/>
      </w:divBdr>
    </w:div>
    <w:div w:id="1688361671">
      <w:bodyDiv w:val="1"/>
      <w:marLeft w:val="0"/>
      <w:marRight w:val="0"/>
      <w:marTop w:val="0"/>
      <w:marBottom w:val="0"/>
      <w:divBdr>
        <w:top w:val="none" w:sz="0" w:space="0" w:color="auto"/>
        <w:left w:val="none" w:sz="0" w:space="0" w:color="auto"/>
        <w:bottom w:val="none" w:sz="0" w:space="0" w:color="auto"/>
        <w:right w:val="none" w:sz="0" w:space="0" w:color="auto"/>
      </w:divBdr>
    </w:div>
    <w:div w:id="1716738962">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np-mop-03/np-mop-03-dec-01-en.pdf" TargetMode="External"/><Relationship Id="rId2" Type="http://schemas.openxmlformats.org/officeDocument/2006/relationships/customXml" Target="../customXml/item2.xml"/><Relationship Id="rId16" Type="http://schemas.openxmlformats.org/officeDocument/2006/relationships/hyperlink" Target="https://www.cbd.int/doc/decisions/cop-14/cop-14-dec-34-en.pdf"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np-mop-03/np-mop-03-dec-15-en.pdf" TargetMode="Externa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recommendations/sbstta-24/sbstta-24-rec-07-en.pdf" TargetMode="External"/><Relationship Id="rId13" Type="http://schemas.openxmlformats.org/officeDocument/2006/relationships/hyperlink" Target="https://www.cbd.int/doc/recommendations/sbi-03/sbi-03-rec-08-en.pdf" TargetMode="External"/><Relationship Id="rId3" Type="http://schemas.openxmlformats.org/officeDocument/2006/relationships/hyperlink" Target="https://www.cbd.int/doc/recommendations/wg2020-01/wg2020-01-rec-01-en.pdf" TargetMode="External"/><Relationship Id="rId7" Type="http://schemas.openxmlformats.org/officeDocument/2006/relationships/hyperlink" Target="https://www.cbd.int/doc/recommendations/wg8j-11/wg8j-11-rec-02-en.pdf" TargetMode="External"/><Relationship Id="rId12" Type="http://schemas.openxmlformats.org/officeDocument/2006/relationships/hyperlink" Target="https://www.cbd.int/doc/recommendations/sbi-03/sbi-03-rec-08-en.pdf" TargetMode="External"/><Relationship Id="rId17" Type="http://schemas.openxmlformats.org/officeDocument/2006/relationships/hyperlink" Target="https://www.cbd.int/doc/recommendations/sbi-03/sbi-03-rec-15-en.pdf" TargetMode="External"/><Relationship Id="rId2" Type="http://schemas.openxmlformats.org/officeDocument/2006/relationships/hyperlink" Target="https://unstats.un.org/sdgs/dataportal" TargetMode="External"/><Relationship Id="rId16" Type="http://schemas.openxmlformats.org/officeDocument/2006/relationships/hyperlink" Target="https://www.cbd.int/doc/recommendations/sbi-03/sbi-03-rec-05-en.pdf" TargetMode="External"/><Relationship Id="rId1" Type="http://schemas.openxmlformats.org/officeDocument/2006/relationships/hyperlink" Target="https://documents-dds-ny.un.org/doc/UNDOC/GEN/N15/291/89/pdf/N1529189.pdf?OpenElement" TargetMode="External"/><Relationship Id="rId6" Type="http://schemas.openxmlformats.org/officeDocument/2006/relationships/hyperlink" Target="https://www.cbd.int/doc/c/0b26/eaea/09a6039e40296b3fa873f941/np-cc-03-05-en.pdf" TargetMode="External"/><Relationship Id="rId11" Type="http://schemas.openxmlformats.org/officeDocument/2006/relationships/hyperlink" Target="https://www.cbd.int/doc/recommendations/sbi-03/sbi-03-rec-06-en.pdf" TargetMode="External"/><Relationship Id="rId5" Type="http://schemas.openxmlformats.org/officeDocument/2006/relationships/hyperlink" Target="https://www.cbd.int/doc/c/54f0/da56/ccd407da8ceadd946d32742a/post2020-ws-2019-08-03-en.pdf" TargetMode="External"/><Relationship Id="rId15" Type="http://schemas.openxmlformats.org/officeDocument/2006/relationships/hyperlink" Target="https://www.cbd.int/doc/recommendations/sbi-03/sbi-03-rec-03-en.pdf" TargetMode="External"/><Relationship Id="rId10" Type="http://schemas.openxmlformats.org/officeDocument/2006/relationships/hyperlink" Target="https://www.cbd.int/doc/recommendations/sbstta-24/sbstta-24-rec-02-en.pdf" TargetMode="External"/><Relationship Id="rId4" Type="http://schemas.openxmlformats.org/officeDocument/2006/relationships/hyperlink" Target="https://www.cbd.int/doc/c/50c9/a685/3844e4030802e9325bc5e0b4/wg2020-03-07-en.pdf" TargetMode="External"/><Relationship Id="rId9" Type="http://schemas.openxmlformats.org/officeDocument/2006/relationships/hyperlink" Target="https://www.cbd.int/doc/recommendations/sbi-03/sbi-03-rec-11-en.pdf" TargetMode="External"/><Relationship Id="rId14" Type="http://schemas.openxmlformats.org/officeDocument/2006/relationships/hyperlink" Target="https://www.cbd.int/doc/recommendations/sbi-03/sbi-03-rec-10-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0405489F0B3746DBB514192F0779B9B4"/>
        <w:category>
          <w:name w:val="General"/>
          <w:gallery w:val="placeholder"/>
        </w:category>
        <w:types>
          <w:type w:val="bbPlcHdr"/>
        </w:types>
        <w:behaviors>
          <w:behavior w:val="content"/>
        </w:behaviors>
        <w:guid w:val="{C962DB91-1B39-4B10-B9A3-F3239F0B6B2E}"/>
      </w:docPartPr>
      <w:docPartBody>
        <w:p w:rsidR="00CA734F" w:rsidRDefault="000F127F">
          <w:r w:rsidRPr="00D811AC">
            <w:rPr>
              <w:rStyle w:val="PlaceholderText"/>
            </w:rPr>
            <w:t>[Title]</w:t>
          </w:r>
        </w:p>
      </w:docPartBody>
    </w:docPart>
    <w:docPart>
      <w:docPartPr>
        <w:name w:val="2F4F67A378BF47EAA1972CC6D94321F3"/>
        <w:category>
          <w:name w:val="General"/>
          <w:gallery w:val="placeholder"/>
        </w:category>
        <w:types>
          <w:type w:val="bbPlcHdr"/>
        </w:types>
        <w:behaviors>
          <w:behavior w:val="content"/>
        </w:behaviors>
        <w:guid w:val="{BAE4D470-AF32-4983-BAE8-98BC73B64FE5}"/>
      </w:docPartPr>
      <w:docPartBody>
        <w:p w:rsidR="00040166" w:rsidRDefault="001A4C3B" w:rsidP="001A4C3B">
          <w:pPr>
            <w:pStyle w:val="2F4F67A378BF47EAA1972CC6D94321F3"/>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Batang">
    <w:altName w:val="바탕"/>
    <w:panose1 w:val="02030600000101010101"/>
    <w:charset w:val="81"/>
    <w:family w:val="roman"/>
    <w:pitch w:val="variable"/>
    <w:sig w:usb0="B00002AF" w:usb1="69D77CFB" w:usb2="00000030" w:usb3="00000000" w:csb0="0008009F"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40166"/>
    <w:rsid w:val="000C0832"/>
    <w:rsid w:val="000D1EF8"/>
    <w:rsid w:val="000F127F"/>
    <w:rsid w:val="001360DF"/>
    <w:rsid w:val="00145F79"/>
    <w:rsid w:val="001A4C3B"/>
    <w:rsid w:val="00202931"/>
    <w:rsid w:val="002238AD"/>
    <w:rsid w:val="002453B0"/>
    <w:rsid w:val="002D3249"/>
    <w:rsid w:val="002F3432"/>
    <w:rsid w:val="003403D8"/>
    <w:rsid w:val="00345924"/>
    <w:rsid w:val="00370803"/>
    <w:rsid w:val="003904CB"/>
    <w:rsid w:val="00416C33"/>
    <w:rsid w:val="0046422C"/>
    <w:rsid w:val="00470F8D"/>
    <w:rsid w:val="004759D0"/>
    <w:rsid w:val="004760CF"/>
    <w:rsid w:val="00496D2F"/>
    <w:rsid w:val="004E092F"/>
    <w:rsid w:val="00500A2B"/>
    <w:rsid w:val="0052371A"/>
    <w:rsid w:val="0058288D"/>
    <w:rsid w:val="00594C5C"/>
    <w:rsid w:val="005A58FF"/>
    <w:rsid w:val="0061467B"/>
    <w:rsid w:val="00640ECB"/>
    <w:rsid w:val="00665C6B"/>
    <w:rsid w:val="006801B3"/>
    <w:rsid w:val="00693684"/>
    <w:rsid w:val="00694BB2"/>
    <w:rsid w:val="0074498A"/>
    <w:rsid w:val="00763E71"/>
    <w:rsid w:val="007D7944"/>
    <w:rsid w:val="00810A55"/>
    <w:rsid w:val="0083174A"/>
    <w:rsid w:val="00840476"/>
    <w:rsid w:val="008547E2"/>
    <w:rsid w:val="008C6619"/>
    <w:rsid w:val="008D420E"/>
    <w:rsid w:val="008D59FE"/>
    <w:rsid w:val="00931935"/>
    <w:rsid w:val="009549BB"/>
    <w:rsid w:val="0098642F"/>
    <w:rsid w:val="0099784A"/>
    <w:rsid w:val="00AC7976"/>
    <w:rsid w:val="00B535BD"/>
    <w:rsid w:val="00B86122"/>
    <w:rsid w:val="00BC2323"/>
    <w:rsid w:val="00C04E51"/>
    <w:rsid w:val="00C8104B"/>
    <w:rsid w:val="00CA4A31"/>
    <w:rsid w:val="00CA734F"/>
    <w:rsid w:val="00CD24F7"/>
    <w:rsid w:val="00D31D12"/>
    <w:rsid w:val="00DC56BF"/>
    <w:rsid w:val="00DF59DB"/>
    <w:rsid w:val="00E068F2"/>
    <w:rsid w:val="00E34BD8"/>
    <w:rsid w:val="00E35784"/>
    <w:rsid w:val="00E46C19"/>
    <w:rsid w:val="00E51445"/>
    <w:rsid w:val="00E90028"/>
    <w:rsid w:val="00E936B5"/>
    <w:rsid w:val="00EE5193"/>
    <w:rsid w:val="00F52EA5"/>
    <w:rsid w:val="00FC290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A4C3B"/>
    <w:rPr>
      <w:color w:val="808080"/>
    </w:rPr>
  </w:style>
  <w:style w:type="paragraph" w:customStyle="1" w:styleId="2F4F67A378BF47EAA1972CC6D94321F3">
    <w:name w:val="2F4F67A378BF47EAA1972CC6D94321F3"/>
    <w:rsid w:val="001A4C3B"/>
    <w:pPr>
      <w:spacing w:after="160" w:line="259" w:lineRule="auto"/>
    </w:pPr>
    <w:rPr>
      <w:lang w:val="en-CA" w:eastAsia="en-CA"/>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9F188A66-1543-4082-B962-4D2676DF2F91}">
  <ds:schemaRefs>
    <ds:schemaRef ds:uri="http://schemas.openxmlformats.org/officeDocument/2006/bibliography"/>
  </ds:schemaRefs>
</ds:datastoreItem>
</file>

<file path=customXml/itemProps5.xml><?xml version="1.0" encoding="utf-8"?>
<ds:datastoreItem xmlns:ds="http://schemas.openxmlformats.org/officeDocument/2006/customXml" ds:itemID="{38B3B383-0877-43B8-890A-A500E482BB72}"/>
</file>

<file path=docProps/app.xml><?xml version="1.0" encoding="utf-8"?>
<Properties xmlns="http://schemas.openxmlformats.org/officeDocument/2006/extended-properties" xmlns:vt="http://schemas.openxmlformats.org/officeDocument/2006/docPropsVTypes">
  <Template>Normal</Template>
  <TotalTime>3</TotalTime>
  <Pages>9</Pages>
  <Words>3740</Words>
  <Characters>21319</Characters>
  <Application>Microsoft Office Word</Application>
  <DocSecurity>0</DocSecurity>
  <Lines>177</Lines>
  <Paragraphs>50</Paragraphs>
  <ScaleCrop>false</ScaleCrop>
  <HeadingPairs>
    <vt:vector size="2" baseType="variant">
      <vt:variant>
        <vt:lpstr>Title</vt:lpstr>
      </vt:variant>
      <vt:variant>
        <vt:i4>1</vt:i4>
      </vt:variant>
    </vt:vector>
  </HeadingPairs>
  <TitlesOfParts>
    <vt:vector size="1" baseType="lpstr">
      <vt:lpstr>Enhancing implementation of the Nagoya Protocol in the context of the post-2020 global biodiversity framework</vt:lpstr>
    </vt:vector>
  </TitlesOfParts>
  <Company>SCBD</Company>
  <LinksUpToDate>false</LinksUpToDate>
  <CharactersWithSpaces>25009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implementation of the Nagoya Protocol in the context of the post-2020 global biodiversity framework</dc:title>
  <dc:subject>CBD/NP/MOP/4/9</dc:subject>
  <dc:creator>SCBD</dc:creator>
  <cp:keywords>Conference of the Parties to the Convention on Biological Diversity Serving as the Meeting of the Parties to the Nagoya Protocol on Access to Genetic Resources and the Fair and Equitable Sharing of Benefits Arising from their Utilization, fourth meeting</cp:keywords>
  <cp:lastModifiedBy>Veronique Lefebvre</cp:lastModifiedBy>
  <cp:revision>4</cp:revision>
  <cp:lastPrinted>2020-01-21T16:56:00Z</cp:lastPrinted>
  <dcterms:created xsi:type="dcterms:W3CDTF">2022-11-05T19:47:00Z</dcterms:created>
  <dcterms:modified xsi:type="dcterms:W3CDTF">2022-11-05T19:50:00Z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