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4F70061E" w14:textId="77777777" w:rsidTr="008A1499">
        <w:trPr>
          <w:trHeight w:val="850"/>
        </w:trPr>
        <w:tc>
          <w:tcPr>
            <w:tcW w:w="975" w:type="dxa"/>
            <w:vAlign w:val="bottom"/>
          </w:tcPr>
          <w:p w14:paraId="1241247D" w14:textId="77777777" w:rsidR="008A1499" w:rsidRPr="00866063" w:rsidRDefault="008A1499" w:rsidP="008A1499">
            <w:pPr>
              <w:pStyle w:val="AASmallLogo"/>
            </w:pPr>
            <w:r w:rsidRPr="00866063">
              <w:rPr>
                <w:noProof/>
              </w:rPr>
              <w:drawing>
                <wp:inline distT="0" distB="0" distL="0" distR="0" wp14:anchorId="354FBC2D" wp14:editId="4EF2D4E7">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682195FE" w14:textId="77777777" w:rsidR="008A1499" w:rsidRPr="00866063" w:rsidRDefault="008A1499" w:rsidP="008A1499">
            <w:pPr>
              <w:pStyle w:val="AASmallLogo"/>
            </w:pPr>
          </w:p>
        </w:tc>
        <w:tc>
          <w:tcPr>
            <w:tcW w:w="1434" w:type="dxa"/>
            <w:noWrap/>
            <w:vAlign w:val="bottom"/>
          </w:tcPr>
          <w:p w14:paraId="6B840F28" w14:textId="77777777" w:rsidR="008A1499" w:rsidRPr="00866063" w:rsidRDefault="008A1499" w:rsidP="008A1499">
            <w:pPr>
              <w:pStyle w:val="AASmallLogo"/>
            </w:pPr>
            <w:r w:rsidRPr="00866063">
              <w:rPr>
                <w:noProof/>
              </w:rPr>
              <w:drawing>
                <wp:inline distT="0" distB="0" distL="0" distR="0" wp14:anchorId="54DE717E" wp14:editId="74B4C4DD">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44466239" w14:textId="77777777" w:rsidR="008A1499" w:rsidRPr="00866063" w:rsidRDefault="008A1499" w:rsidP="008A1499">
            <w:pPr>
              <w:pStyle w:val="AASmallLogo"/>
            </w:pPr>
          </w:p>
        </w:tc>
        <w:tc>
          <w:tcPr>
            <w:tcW w:w="8073" w:type="dxa"/>
            <w:vAlign w:val="bottom"/>
          </w:tcPr>
          <w:p w14:paraId="5B3305BD" w14:textId="708530A7" w:rsidR="008A1499" w:rsidRPr="00866063" w:rsidRDefault="008A1499" w:rsidP="00FD1F03">
            <w:pPr>
              <w:pStyle w:val="ABSymbol"/>
            </w:pPr>
            <w:r w:rsidRPr="00866063">
              <w:rPr>
                <w:sz w:val="40"/>
              </w:rPr>
              <w:t>CBD</w:t>
            </w:r>
            <w:r w:rsidRPr="00866063">
              <w:t>/</w:t>
            </w:r>
            <w:r w:rsidR="00225112">
              <w:t>TSC</w:t>
            </w:r>
            <w:r w:rsidRPr="00866063">
              <w:t>/</w:t>
            </w:r>
            <w:r w:rsidR="00225112">
              <w:t>IAG/2025/1/1/Add.1</w:t>
            </w:r>
          </w:p>
        </w:tc>
      </w:tr>
    </w:tbl>
    <w:p w14:paraId="17A77A4D"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62E1B66F" w14:textId="77777777" w:rsidTr="008A1499">
        <w:trPr>
          <w:trHeight w:val="1814"/>
        </w:trPr>
        <w:tc>
          <w:tcPr>
            <w:tcW w:w="7370" w:type="dxa"/>
          </w:tcPr>
          <w:p w14:paraId="0F0BA7CE" w14:textId="77777777" w:rsidR="008A1499" w:rsidRPr="00866063" w:rsidRDefault="008A1499" w:rsidP="008A1499">
            <w:pPr>
              <w:pStyle w:val="ACLargeLogo"/>
            </w:pPr>
            <w:r w:rsidRPr="00866063">
              <w:rPr>
                <w:noProof/>
              </w:rPr>
              <w:drawing>
                <wp:inline distT="0" distB="0" distL="0" distR="0" wp14:anchorId="55F1472C" wp14:editId="24444A9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4D31366B" w14:textId="77777777" w:rsidR="008A1499" w:rsidRPr="00866063" w:rsidRDefault="008A1499" w:rsidP="008A1499">
            <w:pPr>
              <w:pStyle w:val="ACLargeLogo"/>
            </w:pPr>
          </w:p>
        </w:tc>
        <w:tc>
          <w:tcPr>
            <w:tcW w:w="3112" w:type="dxa"/>
          </w:tcPr>
          <w:p w14:paraId="740183A1" w14:textId="77777777" w:rsidR="008A1499" w:rsidRPr="00866063" w:rsidRDefault="008A1499" w:rsidP="008A1499">
            <w:pPr>
              <w:pStyle w:val="AEDistrNormal"/>
            </w:pPr>
            <w:r w:rsidRPr="00866063">
              <w:t xml:space="preserve">Distr.: General </w:t>
            </w:r>
          </w:p>
          <w:p w14:paraId="7923B2BE" w14:textId="35E7FADD" w:rsidR="008A1499" w:rsidRPr="00866063" w:rsidRDefault="008A1499" w:rsidP="008A1499">
            <w:pPr>
              <w:pStyle w:val="AEDistrNormal"/>
            </w:pPr>
            <w:r w:rsidRPr="00866063">
              <w:t>Date</w:t>
            </w:r>
            <w:r w:rsidR="00F854F0">
              <w:t>: 30 July 2025</w:t>
            </w:r>
          </w:p>
          <w:p w14:paraId="698D1B95" w14:textId="49DCCAB9" w:rsidR="008A1499" w:rsidRPr="00866063" w:rsidRDefault="008A1499" w:rsidP="008A1499">
            <w:pPr>
              <w:pStyle w:val="AEDistrNormal6pt"/>
            </w:pPr>
            <w:r w:rsidRPr="00866063">
              <w:t xml:space="preserve">English </w:t>
            </w:r>
            <w:r w:rsidR="005C2E6C">
              <w:t>only</w:t>
            </w:r>
          </w:p>
          <w:p w14:paraId="65680702" w14:textId="77777777" w:rsidR="008A1499" w:rsidRPr="00866063" w:rsidRDefault="008A1499" w:rsidP="008A1499">
            <w:pPr>
              <w:pStyle w:val="AEDistrNormal6pt"/>
            </w:pPr>
          </w:p>
        </w:tc>
      </w:tr>
    </w:tbl>
    <w:p w14:paraId="0820B0F2"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05CD217A" w14:textId="77777777" w:rsidTr="008A1499">
        <w:trPr>
          <w:trHeight w:val="57"/>
        </w:trPr>
        <w:tc>
          <w:tcPr>
            <w:tcW w:w="6094" w:type="dxa"/>
          </w:tcPr>
          <w:p w14:paraId="6930E79D" w14:textId="7D2886C4" w:rsidR="008A1499" w:rsidRPr="00866063" w:rsidRDefault="00F854F0" w:rsidP="008A1499">
            <w:pPr>
              <w:pStyle w:val="AFCorN12Bold"/>
            </w:pPr>
            <w:r w:rsidRPr="00F854F0">
              <w:t xml:space="preserve">Informal Advisory Group </w:t>
            </w:r>
            <w:r>
              <w:t>o</w:t>
            </w:r>
            <w:r w:rsidRPr="00F854F0">
              <w:t xml:space="preserve">n Technical </w:t>
            </w:r>
            <w:r w:rsidR="00331AD7">
              <w:br/>
            </w:r>
            <w:r>
              <w:t>a</w:t>
            </w:r>
            <w:r w:rsidRPr="00F854F0">
              <w:t>nd Scientific Cooperation</w:t>
            </w:r>
            <w:r w:rsidRPr="00866063">
              <w:t xml:space="preserve"> </w:t>
            </w:r>
          </w:p>
          <w:p w14:paraId="1432589D" w14:textId="348FF957" w:rsidR="008A1499" w:rsidRPr="00866063" w:rsidRDefault="00F854F0" w:rsidP="008A1499">
            <w:pPr>
              <w:pStyle w:val="AFCorNBold"/>
            </w:pPr>
            <w:r>
              <w:t>Four</w:t>
            </w:r>
            <w:r w:rsidR="008A1499" w:rsidRPr="00866063">
              <w:t xml:space="preserve">th meeting </w:t>
            </w:r>
          </w:p>
          <w:p w14:paraId="6A7E4C0F" w14:textId="34025424" w:rsidR="008A1499" w:rsidRPr="00866063" w:rsidRDefault="00F854F0" w:rsidP="008A1499">
            <w:pPr>
              <w:pStyle w:val="AFCorNNormal"/>
            </w:pPr>
            <w:r>
              <w:t>Online</w:t>
            </w:r>
            <w:r w:rsidR="008A1499" w:rsidRPr="00866063">
              <w:t xml:space="preserve">, </w:t>
            </w:r>
            <w:r>
              <w:rPr>
                <w:snapToGrid w:val="0"/>
                <w:kern w:val="22"/>
              </w:rPr>
              <w:t>5</w:t>
            </w:r>
            <w:r w:rsidR="000A7799">
              <w:rPr>
                <w:snapToGrid w:val="0"/>
                <w:kern w:val="22"/>
              </w:rPr>
              <w:t xml:space="preserve"> and </w:t>
            </w:r>
            <w:r>
              <w:rPr>
                <w:snapToGrid w:val="0"/>
                <w:kern w:val="22"/>
              </w:rPr>
              <w:t>6 August 2025</w:t>
            </w:r>
          </w:p>
          <w:p w14:paraId="3083800E" w14:textId="0FF6CFB3" w:rsidR="00AB5F6B" w:rsidRPr="005A2FA8" w:rsidRDefault="00AB5F6B" w:rsidP="00AB5F6B">
            <w:pPr>
              <w:pStyle w:val="AFCorNNormal"/>
            </w:pPr>
            <w:r w:rsidRPr="005A2FA8">
              <w:t>Item 2 of the provisional agenda</w:t>
            </w:r>
            <w:r w:rsidRPr="005A2FA8">
              <w:rPr>
                <w:rStyle w:val="FootnoteReference"/>
              </w:rPr>
              <w:footnoteReference w:customMarkFollows="1" w:id="1"/>
              <w:t>*</w:t>
            </w:r>
          </w:p>
          <w:p w14:paraId="40BCF972" w14:textId="5233CC26" w:rsidR="008A1499" w:rsidRPr="00866063" w:rsidRDefault="00AB5F6B" w:rsidP="00FD1F03">
            <w:pPr>
              <w:pStyle w:val="AFCorNBold"/>
              <w:spacing w:after="120"/>
            </w:pPr>
            <w:r>
              <w:rPr>
                <w:bCs/>
              </w:rPr>
              <w:t>Organizational matters</w:t>
            </w:r>
          </w:p>
        </w:tc>
        <w:tc>
          <w:tcPr>
            <w:tcW w:w="4388" w:type="dxa"/>
          </w:tcPr>
          <w:p w14:paraId="2CBA654E" w14:textId="77777777" w:rsidR="008A1499" w:rsidRPr="00866063" w:rsidRDefault="008A1499" w:rsidP="008A1499">
            <w:pPr>
              <w:pStyle w:val="CBDNormal"/>
              <w:jc w:val="left"/>
            </w:pPr>
          </w:p>
        </w:tc>
      </w:tr>
    </w:tbl>
    <w:p w14:paraId="298A0B61" w14:textId="2EDE7F1F" w:rsidR="00C9161D" w:rsidRPr="00866063" w:rsidRDefault="0068751B" w:rsidP="00A111D1">
      <w:pPr>
        <w:pStyle w:val="CBDTitle"/>
        <w:rPr>
          <w:caps/>
        </w:rPr>
      </w:pPr>
      <w:sdt>
        <w:sdtPr>
          <w:alias w:val="Title"/>
          <w:tag w:val=""/>
          <w:id w:val="772832786"/>
          <w:placeholder>
            <w:docPart w:val="2F79174EEB004A5283F9A362E1C06CBB"/>
          </w:placeholder>
          <w:dataBinding w:prefixMappings="xmlns:ns0='http://purl.org/dc/elements/1.1/' xmlns:ns1='http://schemas.openxmlformats.org/package/2006/metadata/core-properties' " w:xpath="/ns1:coreProperties[1]/ns0:title[1]" w:storeItemID="{6C3C8BC8-F283-45AE-878A-BAB7291924A1}"/>
          <w:text/>
        </w:sdtPr>
        <w:sdtEndPr/>
        <w:sdtContent>
          <w:r w:rsidR="00FD5552" w:rsidRPr="00F854F0">
            <w:t xml:space="preserve">Annotated </w:t>
          </w:r>
          <w:r w:rsidR="00FD5552">
            <w:t>p</w:t>
          </w:r>
          <w:r w:rsidR="00FD5552" w:rsidRPr="00F854F0">
            <w:t xml:space="preserve">rovisional </w:t>
          </w:r>
          <w:r w:rsidR="00FD5552">
            <w:t>a</w:t>
          </w:r>
          <w:r w:rsidR="00FD5552" w:rsidRPr="00F854F0">
            <w:t>genda</w:t>
          </w:r>
        </w:sdtContent>
      </w:sdt>
      <w:r w:rsidR="0062305E">
        <w:rPr>
          <w:rStyle w:val="FootnoteReference"/>
          <w:caps/>
        </w:rPr>
        <w:footnoteReference w:customMarkFollows="1" w:id="2"/>
        <w:t>*</w:t>
      </w:r>
    </w:p>
    <w:p w14:paraId="404215EE" w14:textId="7199FB7D" w:rsidR="00C9161D" w:rsidRPr="00124496" w:rsidRDefault="00F854F0" w:rsidP="00FD1F03">
      <w:pPr>
        <w:pStyle w:val="CBDH1"/>
      </w:pPr>
      <w:r w:rsidRPr="00124496">
        <w:t>Introduction</w:t>
      </w:r>
    </w:p>
    <w:p w14:paraId="0321CFD7" w14:textId="7FD5F530" w:rsidR="00F854F0" w:rsidRDefault="00F854F0" w:rsidP="00F854F0">
      <w:pPr>
        <w:pStyle w:val="CBDNormalNumber"/>
      </w:pPr>
      <w:r>
        <w:t xml:space="preserve">In paragraph 24 of decision </w:t>
      </w:r>
      <w:hyperlink r:id="rId15" w:history="1">
        <w:r w:rsidRPr="00F854F0">
          <w:rPr>
            <w:rStyle w:val="Hyperlink"/>
          </w:rPr>
          <w:t>15/8</w:t>
        </w:r>
      </w:hyperlink>
      <w:r>
        <w:t>, the Conference of the Parties to the Convention on Biological Diversity established an informal advisory group on technical and scientific cooperation to provide strategic advice on practical measures, tools and opportunities to promote and facilitate technical and scientific cooperation in accordance with the terms of reference contained in annex III to the decision. It further specified in the same annex that the Group would provide advice and guidance to the Executive Secretary of the Convention on Biological Diversity, and to relevant bodies and stakeholders on, inter alia, ways and means to promote and facilitate technology transfer, capacity-building and development, knowledge management and the clearing-house mechanism in support of the Kunming-Montreal Global Biodiversity Framework.</w:t>
      </w:r>
    </w:p>
    <w:p w14:paraId="432F0AF3" w14:textId="1123C961" w:rsidR="00F854F0" w:rsidRDefault="00F854F0" w:rsidP="00F854F0">
      <w:pPr>
        <w:pStyle w:val="CBDNormalNumber"/>
      </w:pPr>
      <w:r>
        <w:t xml:space="preserve">Through notification </w:t>
      </w:r>
      <w:hyperlink r:id="rId16" w:history="1">
        <w:r w:rsidRPr="00F854F0">
          <w:rPr>
            <w:rStyle w:val="Hyperlink"/>
          </w:rPr>
          <w:t>2025-018</w:t>
        </w:r>
      </w:hyperlink>
      <w:r>
        <w:t xml:space="preserve"> dated 14 February 2025, Parties, indigenous peoples and local communities and relevant organizations were invited to nominate experts to be considered to serve on the Group for the period 2025</w:t>
      </w:r>
      <w:r w:rsidR="008233F3">
        <w:t>–</w:t>
      </w:r>
      <w:r>
        <w:t>2027. In response, 39 nominations were received, including 17</w:t>
      </w:r>
      <w:r w:rsidR="00344F66">
        <w:t> </w:t>
      </w:r>
      <w:r>
        <w:t>from Parties and 22 from relevant organizations representing indigenous peoples and local communities, women and youth, United Nations entities, regional and international organizations, non-governmental organizations and scientific institutions. Based on the criteria set out in decision15/8, the Secretariat, in consultation with the Bureau of the Conference of the Parties, selected 15 new experts to serve on the Group for a two-year term. In line with the operational procedures and modalities of the Group, 16 experts who expressed interest to continue were also selected to serve a second and final two-year mandate.</w:t>
      </w:r>
    </w:p>
    <w:p w14:paraId="64423408" w14:textId="57C32C05" w:rsidR="00A111D1" w:rsidRPr="00866063" w:rsidRDefault="00F854F0" w:rsidP="004F3692">
      <w:pPr>
        <w:pStyle w:val="CBDNormalNumber"/>
      </w:pPr>
      <w:r>
        <w:t xml:space="preserve">The Executive Secretary is convening the fourth meeting of the Informal Advisory Group on Technical and Scientific Cooperation, which will be held online </w:t>
      </w:r>
      <w:r w:rsidR="00344F66">
        <w:t xml:space="preserve">on </w:t>
      </w:r>
      <w:r>
        <w:t xml:space="preserve">5 </w:t>
      </w:r>
      <w:r w:rsidR="00344F66">
        <w:t xml:space="preserve">and </w:t>
      </w:r>
      <w:r>
        <w:t>6 August 2025.</w:t>
      </w:r>
    </w:p>
    <w:p w14:paraId="7F475884" w14:textId="1C9E045A" w:rsidR="004F3692" w:rsidRPr="00124496" w:rsidRDefault="004F3692" w:rsidP="00FD1F03">
      <w:pPr>
        <w:pStyle w:val="CBDAgendaItem"/>
      </w:pPr>
      <w:r w:rsidRPr="00124496">
        <w:t>Item 1</w:t>
      </w:r>
      <w:r w:rsidR="00FD5552">
        <w:t xml:space="preserve"> </w:t>
      </w:r>
      <w:r w:rsidR="00FD5552">
        <w:br/>
      </w:r>
      <w:r w:rsidRPr="00124496">
        <w:t>Opening of the meeting</w:t>
      </w:r>
    </w:p>
    <w:p w14:paraId="2D8E031C" w14:textId="7519A358" w:rsidR="004F3692" w:rsidRPr="004F3692" w:rsidRDefault="004F3692" w:rsidP="004F3692">
      <w:pPr>
        <w:pStyle w:val="CBDNormalNumber"/>
        <w:rPr>
          <w:b/>
        </w:rPr>
      </w:pPr>
      <w:r w:rsidRPr="004F3692">
        <w:t>The meeting will be opened by the Executive Secretary, or her representative, at 8 a.m. (Eastern Standard Time - EST) on 5 August 2025</w:t>
      </w:r>
      <w:r>
        <w:t>.</w:t>
      </w:r>
    </w:p>
    <w:p w14:paraId="1D560531" w14:textId="63EF3E2C" w:rsidR="004F3692" w:rsidRPr="00124496" w:rsidRDefault="004F3692" w:rsidP="00FD1F03">
      <w:pPr>
        <w:pStyle w:val="CBDAgendaItem"/>
      </w:pPr>
      <w:r w:rsidRPr="00124496">
        <w:lastRenderedPageBreak/>
        <w:t>Item 2</w:t>
      </w:r>
      <w:r w:rsidR="00593E57">
        <w:t xml:space="preserve"> </w:t>
      </w:r>
      <w:r w:rsidR="00593E57">
        <w:br/>
      </w:r>
      <w:r w:rsidRPr="00124496">
        <w:t>Organizational matters</w:t>
      </w:r>
    </w:p>
    <w:p w14:paraId="29A82BA9" w14:textId="5592ADE1" w:rsidR="00F90A4B" w:rsidRPr="00FD1F03" w:rsidRDefault="00FD1BAC" w:rsidP="00FD1F03">
      <w:pPr>
        <w:pStyle w:val="CBDagendasubitem"/>
      </w:pPr>
      <w:r w:rsidRPr="00887127">
        <w:rPr>
          <w:bCs/>
        </w:rPr>
        <w:t>(a)</w:t>
      </w:r>
      <w:r w:rsidRPr="00887127">
        <w:rPr>
          <w:bCs/>
        </w:rPr>
        <w:tab/>
      </w:r>
      <w:r w:rsidR="00F90A4B" w:rsidRPr="00FD1F03">
        <w:rPr>
          <w:bCs/>
        </w:rPr>
        <w:t>Adoption</w:t>
      </w:r>
      <w:r w:rsidR="00F90A4B" w:rsidRPr="00887127">
        <w:rPr>
          <w:i/>
          <w:iCs/>
        </w:rPr>
        <w:t xml:space="preserve"> </w:t>
      </w:r>
      <w:r w:rsidR="00F90A4B" w:rsidRPr="00FD1F03">
        <w:t>of the agenda</w:t>
      </w:r>
    </w:p>
    <w:p w14:paraId="43D5BED5" w14:textId="007BD507" w:rsidR="00447F4A" w:rsidRDefault="006F1ED3" w:rsidP="00447F4A">
      <w:pPr>
        <w:pStyle w:val="CBDNormalNumber"/>
      </w:pPr>
      <w:r w:rsidRPr="006F1ED3">
        <w:t>The Informal Advisory Group will be invited to adopt the provisional agenda of the meeting (CBD/TSC/IAG/2025/1/1)</w:t>
      </w:r>
      <w:r w:rsidR="00447F4A" w:rsidRPr="00866063">
        <w:t>.</w:t>
      </w:r>
    </w:p>
    <w:p w14:paraId="18A3EBDB" w14:textId="6C311352" w:rsidR="006F1ED3" w:rsidRPr="00FD1F03" w:rsidRDefault="00FD1BAC" w:rsidP="00FD1F03">
      <w:pPr>
        <w:pStyle w:val="CBDagendasubitem"/>
      </w:pPr>
      <w:r w:rsidRPr="00FD1F03">
        <w:t>(b)</w:t>
      </w:r>
      <w:r w:rsidRPr="00FD1F03">
        <w:tab/>
      </w:r>
      <w:r w:rsidR="006F1ED3" w:rsidRPr="00FD1F03">
        <w:t>Organization of work</w:t>
      </w:r>
    </w:p>
    <w:p w14:paraId="003996A7" w14:textId="4F32EFDB" w:rsidR="004F3692" w:rsidRDefault="006F1ED3" w:rsidP="00447F4A">
      <w:pPr>
        <w:pStyle w:val="CBDNormalNumber"/>
      </w:pPr>
      <w:r w:rsidRPr="006F1ED3">
        <w:t>The Informal Advisory Group will be invited to adopt the proposed organization of work contained in annex I. The meeting will be conducted in English only</w:t>
      </w:r>
      <w:r>
        <w:t>.</w:t>
      </w:r>
    </w:p>
    <w:p w14:paraId="602C16B2" w14:textId="31BF1BDD" w:rsidR="006F1ED3" w:rsidRPr="00FD1F03" w:rsidRDefault="00FD1BAC" w:rsidP="00FD1F03">
      <w:pPr>
        <w:pStyle w:val="CBDagendasubitem"/>
      </w:pPr>
      <w:r w:rsidRPr="00FD1F03">
        <w:t>(c)</w:t>
      </w:r>
      <w:r w:rsidRPr="00FD1F03">
        <w:tab/>
      </w:r>
      <w:r w:rsidR="006F1ED3" w:rsidRPr="00FD1F03">
        <w:t>Election of officers</w:t>
      </w:r>
    </w:p>
    <w:p w14:paraId="417109C6" w14:textId="64D4FCBB" w:rsidR="006F1ED3" w:rsidRDefault="006F1ED3" w:rsidP="00447F4A">
      <w:pPr>
        <w:pStyle w:val="CBDNormalNumber"/>
      </w:pPr>
      <w:r w:rsidRPr="006F1ED3">
        <w:t>The Informal Advisory Group will be invited to elect from among its members two co-chairs and a rapporteur to serve for a two</w:t>
      </w:r>
      <w:r>
        <w:t>-</w:t>
      </w:r>
      <w:r w:rsidRPr="006F1ED3">
        <w:t>year period</w:t>
      </w:r>
      <w:r>
        <w:t>.</w:t>
      </w:r>
    </w:p>
    <w:p w14:paraId="6B1E1E6B" w14:textId="4F009236" w:rsidR="006F1ED3" w:rsidRPr="00124496" w:rsidRDefault="006F1ED3" w:rsidP="00FD1F03">
      <w:pPr>
        <w:pStyle w:val="CBDAgendaItem"/>
      </w:pPr>
      <w:r w:rsidRPr="00124496">
        <w:t>Item 3</w:t>
      </w:r>
      <w:r w:rsidR="00593E57">
        <w:t xml:space="preserve"> </w:t>
      </w:r>
      <w:r w:rsidR="00593E57">
        <w:br/>
      </w:r>
      <w:r w:rsidRPr="00124496">
        <w:t xml:space="preserve">Workplan of the Informal Advisory Group </w:t>
      </w:r>
      <w:r w:rsidR="00D26597">
        <w:t xml:space="preserve">on </w:t>
      </w:r>
      <w:r w:rsidR="00E22743">
        <w:t xml:space="preserve">Technical </w:t>
      </w:r>
      <w:r w:rsidR="00D26597">
        <w:t xml:space="preserve">and </w:t>
      </w:r>
      <w:r w:rsidR="00E22743">
        <w:t xml:space="preserve">Scientific Cooperation </w:t>
      </w:r>
      <w:r w:rsidRPr="00124496">
        <w:t>for the intersessional period</w:t>
      </w:r>
      <w:r w:rsidR="00E22743">
        <w:t xml:space="preserve"> 2025/26</w:t>
      </w:r>
    </w:p>
    <w:p w14:paraId="317D640B" w14:textId="63F5FBE7" w:rsidR="006F1ED3" w:rsidRDefault="006F1ED3" w:rsidP="00447F4A">
      <w:pPr>
        <w:pStyle w:val="CBDNormalNumber"/>
      </w:pPr>
      <w:r w:rsidRPr="006F1ED3">
        <w:t>The Informal Advisory Group will be invited to consider for adoption a draft workplan for the intersessional period</w:t>
      </w:r>
      <w:r>
        <w:t>.</w:t>
      </w:r>
    </w:p>
    <w:p w14:paraId="5473D564" w14:textId="47A76E2D" w:rsidR="006F1ED3" w:rsidRPr="00124496" w:rsidRDefault="006F1ED3" w:rsidP="00FD1F03">
      <w:pPr>
        <w:pStyle w:val="CBDAgendaItem"/>
      </w:pPr>
      <w:r w:rsidRPr="00124496">
        <w:t>Item 4</w:t>
      </w:r>
      <w:r w:rsidR="00593E57">
        <w:t xml:space="preserve"> </w:t>
      </w:r>
      <w:r w:rsidR="00593E57">
        <w:br/>
      </w:r>
      <w:r w:rsidRPr="00124496">
        <w:t>Strategic issues and priorities for in-depth consideration</w:t>
      </w:r>
    </w:p>
    <w:p w14:paraId="19D009A1" w14:textId="353D26CE" w:rsidR="006F1ED3" w:rsidRDefault="005C371F" w:rsidP="00447F4A">
      <w:pPr>
        <w:pStyle w:val="CBDNormalNumber"/>
      </w:pPr>
      <w:r w:rsidRPr="005C371F">
        <w:t>The Informal Advisory Group will be invited to consider and provide feedback and advice on various issues under the Convention and, as appropriate, its Protocols, including specific requests by the Conference of the Parties with respect to capacity-building and development and technical and scientific cooperation (</w:t>
      </w:r>
      <w:hyperlink r:id="rId17" w:history="1">
        <w:r w:rsidRPr="005C371F">
          <w:rPr>
            <w:rStyle w:val="Hyperlink"/>
          </w:rPr>
          <w:t>decision 16/3</w:t>
        </w:r>
      </w:hyperlink>
      <w:r w:rsidRPr="005C371F">
        <w:t>), as outlined below</w:t>
      </w:r>
      <w:r>
        <w:t>.</w:t>
      </w:r>
    </w:p>
    <w:p w14:paraId="4EE169EB" w14:textId="7D3A984C" w:rsidR="006F1ED3" w:rsidRPr="00B63E60" w:rsidRDefault="005B2137" w:rsidP="00FD1F03">
      <w:pPr>
        <w:pStyle w:val="CBDagendasubitem"/>
      </w:pPr>
      <w:r w:rsidRPr="00B63E60">
        <w:t>(a)</w:t>
      </w:r>
      <w:r w:rsidRPr="00B63E60">
        <w:tab/>
      </w:r>
      <w:r w:rsidR="00E22743" w:rsidRPr="00B63E60">
        <w:t>Draft o</w:t>
      </w:r>
      <w:r w:rsidR="005C371F" w:rsidRPr="00B63E60">
        <w:t>ptions to address the technological, technical and institutional capability gaps identified</w:t>
      </w:r>
    </w:p>
    <w:p w14:paraId="4602DC9B" w14:textId="10B977E1" w:rsidR="006F1ED3" w:rsidRDefault="005B2137" w:rsidP="00447F4A">
      <w:pPr>
        <w:pStyle w:val="CBDNormalNumber"/>
      </w:pPr>
      <w:r w:rsidRPr="005B2137">
        <w:t>Pursuant to the request contained in paragraph 6 of decision 16/3, the Informal Advisory Group will be invited to provide advice to the Executive Secretary on suitable options to further address the technological, technical and institutional capability gaps identified, with a focus on the targets and cross-cutting considerations of the Framework, including those related to the Protocols. The options will be submitted for consideration by the Subsidiary Body on Implementation at its sixth meeting in February 2026 and by the Conference of the Parties at its seventeenth meeting in October 2026</w:t>
      </w:r>
      <w:r>
        <w:t>.</w:t>
      </w:r>
    </w:p>
    <w:p w14:paraId="68F975A1" w14:textId="1926F217" w:rsidR="005B2137" w:rsidRPr="00B63E60" w:rsidRDefault="005B2137" w:rsidP="00FD1F03">
      <w:pPr>
        <w:pStyle w:val="CBDagendasubitem"/>
      </w:pPr>
      <w:r w:rsidRPr="00B63E60">
        <w:t>(b)</w:t>
      </w:r>
      <w:r w:rsidRPr="00B63E60">
        <w:tab/>
        <w:t>Elements of the terms of reference for the independent evaluation of the relevance and effectiveness of the long-term strategic framework for capacity-building and development and the technical and scientific cooperation mechanism</w:t>
      </w:r>
    </w:p>
    <w:p w14:paraId="45229015" w14:textId="77777777" w:rsidR="005B2137" w:rsidRPr="005B2137" w:rsidRDefault="005B2137" w:rsidP="005B2137">
      <w:pPr>
        <w:pStyle w:val="CBDNormalNumber"/>
      </w:pPr>
      <w:r w:rsidRPr="005B2137">
        <w:t xml:space="preserve">In response to the request contained in paragraph 7 of decision 16/3, the Informal Advisory Group will embark on the preparation of the draft terms of reference for the independent evaluation of the relevance and effectiveness of the long-term strategic framework for capacity-building and development and the technical and scientific cooperation mechanism, to be undertaken in 2029 in conjunction with the global review of collective progress in the implementation of the Kunming-Montreal Global Biodiversity Framework. The draft terms of reference will be submitted </w:t>
      </w:r>
      <w:r w:rsidRPr="005B2137">
        <w:rPr>
          <w:lang w:val="en-US"/>
        </w:rPr>
        <w:t xml:space="preserve">for consideration by </w:t>
      </w:r>
      <w:r w:rsidRPr="005B2137">
        <w:t>the</w:t>
      </w:r>
      <w:r w:rsidRPr="005B2137">
        <w:rPr>
          <w:lang w:val="en-US"/>
        </w:rPr>
        <w:t xml:space="preserve"> Subsidiary Body on Implementation at its sixth meeting and by the Conference of the Parties at its seventeenth meeting.</w:t>
      </w:r>
    </w:p>
    <w:p w14:paraId="59FE535D" w14:textId="77777777" w:rsidR="005B2137" w:rsidRPr="005B2137" w:rsidRDefault="005B2137" w:rsidP="005B2137">
      <w:pPr>
        <w:pStyle w:val="CBDNormalNumber"/>
      </w:pPr>
      <w:r w:rsidRPr="005B2137">
        <w:rPr>
          <w:lang w:val="en-US"/>
        </w:rPr>
        <w:t>To facilitate the above process, the Secretariat will present elements of the terms of reference for review and further development by the Group at its next meeting in September 2025.</w:t>
      </w:r>
    </w:p>
    <w:p w14:paraId="0CD0F98B" w14:textId="74B1D58C" w:rsidR="005B2137" w:rsidRPr="00B63E60" w:rsidRDefault="005B2137" w:rsidP="00FD1F03">
      <w:pPr>
        <w:pStyle w:val="CBDagendasubitem"/>
      </w:pPr>
      <w:r w:rsidRPr="00B63E60">
        <w:lastRenderedPageBreak/>
        <w:t>(c)</w:t>
      </w:r>
      <w:r w:rsidRPr="00B63E60">
        <w:tab/>
        <w:t>Identification and mapping of relevant initiatives and partnerships supporting capacity-building and development for the implementation of the Kunming-Montreal Global Biodiversity Framework</w:t>
      </w:r>
    </w:p>
    <w:p w14:paraId="48020C68" w14:textId="3638ADC8" w:rsidR="005B2137" w:rsidRPr="005B2137" w:rsidRDefault="005B2137" w:rsidP="005B2137">
      <w:pPr>
        <w:pStyle w:val="CBDNormalNumber"/>
      </w:pPr>
      <w:r w:rsidRPr="005B2137">
        <w:t xml:space="preserve">Pursuant to paragraph 8 (b) of decision 16/3, the Secretariat will provide a short update on the ongoing process to identify and map </w:t>
      </w:r>
      <w:r w:rsidRPr="005B2137">
        <w:rPr>
          <w:lang w:val="en-US"/>
        </w:rPr>
        <w:t xml:space="preserve">relevant initiatives and partnerships supporting capacity-building and development for the implementation of the </w:t>
      </w:r>
      <w:r w:rsidR="00A23255">
        <w:rPr>
          <w:lang w:val="en-US"/>
        </w:rPr>
        <w:t>Framework</w:t>
      </w:r>
      <w:r w:rsidR="00A23255" w:rsidRPr="005B2137">
        <w:rPr>
          <w:lang w:val="en-US"/>
        </w:rPr>
        <w:t xml:space="preserve"> </w:t>
      </w:r>
      <w:r w:rsidRPr="005B2137">
        <w:rPr>
          <w:lang w:val="en-US"/>
        </w:rPr>
        <w:t>and to make the information available through the central portal of the Clearing-house Mechanism</w:t>
      </w:r>
      <w:r w:rsidRPr="005B2137">
        <w:t xml:space="preserve">. </w:t>
      </w:r>
      <w:r w:rsidRPr="005B2137">
        <w:rPr>
          <w:lang w:val="en-US"/>
        </w:rPr>
        <w:t xml:space="preserve">The </w:t>
      </w:r>
      <w:r w:rsidRPr="005B2137">
        <w:t xml:space="preserve">Informal Advisory Group </w:t>
      </w:r>
      <w:r w:rsidRPr="005B2137">
        <w:rPr>
          <w:lang w:val="en-US"/>
        </w:rPr>
        <w:t>will be invited to provide advice and guidance.</w:t>
      </w:r>
    </w:p>
    <w:p w14:paraId="11A2D37E" w14:textId="2A989F7A" w:rsidR="005B2137" w:rsidRPr="005B2137" w:rsidRDefault="005B2137" w:rsidP="00FD1F03">
      <w:pPr>
        <w:pStyle w:val="CBDAgendaItem"/>
      </w:pPr>
      <w:r w:rsidRPr="005B2137">
        <w:t>Item 5</w:t>
      </w:r>
      <w:r w:rsidR="00593E57">
        <w:t xml:space="preserve"> </w:t>
      </w:r>
      <w:r w:rsidR="00593E57">
        <w:br/>
      </w:r>
      <w:r w:rsidR="00833F3D">
        <w:t>T</w:t>
      </w:r>
      <w:r w:rsidRPr="005B2137">
        <w:t xml:space="preserve">echnical and scientific cooperation mechanism </w:t>
      </w:r>
    </w:p>
    <w:p w14:paraId="2E9836DB" w14:textId="3C2AC338" w:rsidR="005B2137" w:rsidRPr="00B63E60" w:rsidRDefault="005A438C" w:rsidP="00FD1F03">
      <w:pPr>
        <w:pStyle w:val="CBDagendasubitem"/>
      </w:pPr>
      <w:r w:rsidRPr="00B63E60">
        <w:t>(a)</w:t>
      </w:r>
      <w:r w:rsidRPr="00B63E60">
        <w:tab/>
      </w:r>
      <w:r w:rsidR="005B2137" w:rsidRPr="00B63E60">
        <w:t>Update on the operationalization of the technical and scientific cooperation mechanism</w:t>
      </w:r>
    </w:p>
    <w:p w14:paraId="207D3E3C" w14:textId="77777777" w:rsidR="005B2137" w:rsidRPr="005B2137" w:rsidRDefault="005B2137" w:rsidP="005B2137">
      <w:pPr>
        <w:pStyle w:val="CBDNormalNumber"/>
        <w:rPr>
          <w:lang w:val="en-US"/>
        </w:rPr>
      </w:pPr>
      <w:r w:rsidRPr="005B2137">
        <w:rPr>
          <w:lang w:val="en-US"/>
        </w:rPr>
        <w:t xml:space="preserve">In paragraph 25 of decision 15/8, the Conference of the Parties established a technical and scientific cooperation mechanism comprising a network of regional and subregional technical and scientific cooperation support </w:t>
      </w:r>
      <w:proofErr w:type="spellStart"/>
      <w:r w:rsidRPr="005B2137">
        <w:rPr>
          <w:lang w:val="en-US"/>
        </w:rPr>
        <w:t>centres</w:t>
      </w:r>
      <w:proofErr w:type="spellEnd"/>
      <w:r w:rsidRPr="005B2137">
        <w:rPr>
          <w:lang w:val="en-US"/>
        </w:rPr>
        <w:t xml:space="preserve"> coordinated by a global coordination entity. In paragraph 3 of decision 16/3, the Conference of the Parties welcomed the 18 entities and organizations that were selected by the Bureau of the Conference of the Parties to host the </w:t>
      </w:r>
      <w:proofErr w:type="spellStart"/>
      <w:r w:rsidRPr="005B2137">
        <w:rPr>
          <w:lang w:val="en-US"/>
        </w:rPr>
        <w:t>centres</w:t>
      </w:r>
      <w:proofErr w:type="spellEnd"/>
      <w:r w:rsidRPr="005B2137">
        <w:rPr>
          <w:lang w:val="en-US"/>
        </w:rPr>
        <w:t>. In the same decision, the Conference of the Parties decided that the global coordination entity will be hosted by the Secretariat of the Convention on Biological Diversity and it adopted the modalities for operationalizing the entity.</w:t>
      </w:r>
    </w:p>
    <w:p w14:paraId="7FC952FE" w14:textId="588FCA04" w:rsidR="005B2137" w:rsidRPr="005B2137" w:rsidRDefault="00CC2C4A" w:rsidP="005B2137">
      <w:pPr>
        <w:pStyle w:val="CBDNormalNumber"/>
        <w:rPr>
          <w:lang w:val="en-US"/>
        </w:rPr>
      </w:pPr>
      <w:r>
        <w:t>T</w:t>
      </w:r>
      <w:r w:rsidR="005B2137" w:rsidRPr="005B2137">
        <w:t xml:space="preserve">he Secretariat will provide an update on progress made to operationalize the </w:t>
      </w:r>
      <w:r w:rsidR="005B2137" w:rsidRPr="005B2137">
        <w:rPr>
          <w:lang w:val="en-US"/>
        </w:rPr>
        <w:t xml:space="preserve">subregional technical and scientific cooperation support </w:t>
      </w:r>
      <w:proofErr w:type="spellStart"/>
      <w:r w:rsidR="005B2137" w:rsidRPr="005B2137">
        <w:rPr>
          <w:lang w:val="en-US"/>
        </w:rPr>
        <w:t>centres</w:t>
      </w:r>
      <w:proofErr w:type="spellEnd"/>
      <w:r w:rsidR="005B2137" w:rsidRPr="005B2137">
        <w:rPr>
          <w:lang w:val="en-US"/>
        </w:rPr>
        <w:t xml:space="preserve"> and the global coordination </w:t>
      </w:r>
      <w:proofErr w:type="gramStart"/>
      <w:r w:rsidR="005B2137" w:rsidRPr="005B2137">
        <w:rPr>
          <w:lang w:val="en-US"/>
        </w:rPr>
        <w:t>entity</w:t>
      </w:r>
      <w:r w:rsidR="005B2137" w:rsidRPr="005B2137">
        <w:t>, and</w:t>
      </w:r>
      <w:proofErr w:type="gramEnd"/>
      <w:r w:rsidR="005B2137" w:rsidRPr="005B2137">
        <w:t xml:space="preserve"> highlight the next steps.</w:t>
      </w:r>
    </w:p>
    <w:p w14:paraId="6981DA40" w14:textId="1F45D37F" w:rsidR="005B2137" w:rsidRPr="00B63E60" w:rsidRDefault="005A438C" w:rsidP="00FD1F03">
      <w:pPr>
        <w:pStyle w:val="CBDagendasubitem"/>
      </w:pPr>
      <w:bookmarkStart w:id="0" w:name="_Hlk204693482"/>
      <w:r w:rsidRPr="00B63E60">
        <w:t>(b)</w:t>
      </w:r>
      <w:r w:rsidRPr="00B63E60">
        <w:tab/>
      </w:r>
      <w:r w:rsidR="005B2137" w:rsidRPr="00B63E60">
        <w:t xml:space="preserve">Draft guidance for developing the biennial workplans </w:t>
      </w:r>
      <w:bookmarkEnd w:id="0"/>
      <w:r w:rsidR="005B2137" w:rsidRPr="00B63E60">
        <w:t xml:space="preserve">of the </w:t>
      </w:r>
      <w:r w:rsidR="00484BA1" w:rsidRPr="00B63E60">
        <w:t xml:space="preserve">regional and </w:t>
      </w:r>
      <w:r w:rsidR="005B2137" w:rsidRPr="00B63E60">
        <w:t>subregional support centres</w:t>
      </w:r>
    </w:p>
    <w:p w14:paraId="359EAC62" w14:textId="77777777" w:rsidR="005B2137" w:rsidRPr="005B2137" w:rsidRDefault="005B2137" w:rsidP="005B2137">
      <w:pPr>
        <w:pStyle w:val="CBDNormalNumber"/>
        <w:rPr>
          <w:lang w:val="en-US"/>
        </w:rPr>
      </w:pPr>
      <w:r w:rsidRPr="005B2137">
        <w:rPr>
          <w:lang w:val="en-US"/>
        </w:rPr>
        <w:t xml:space="preserve">In paragraph 15 of decision 16/3, the regional and subregional technical and scientific cooperation support </w:t>
      </w:r>
      <w:proofErr w:type="spellStart"/>
      <w:r w:rsidRPr="005B2137">
        <w:rPr>
          <w:lang w:val="en-US"/>
        </w:rPr>
        <w:t>centres</w:t>
      </w:r>
      <w:proofErr w:type="spellEnd"/>
      <w:r w:rsidRPr="005B2137">
        <w:rPr>
          <w:lang w:val="en-US"/>
        </w:rPr>
        <w:t xml:space="preserve"> are requested to develop, with the support of the global coordination entity and the Informal Advisory Group, a biennial workplan for the period 2025–2026, in line with the mandate specified in paragraph 26 of decision 15/8 and the guidance provided in document CBD/COP/16/INF/24, as updated by the Secretariat.</w:t>
      </w:r>
    </w:p>
    <w:p w14:paraId="2347EAFE" w14:textId="02D67934" w:rsidR="005B2137" w:rsidRPr="005B2137" w:rsidRDefault="009D2E8A" w:rsidP="005B2137">
      <w:pPr>
        <w:pStyle w:val="CBDNormalNumber"/>
        <w:rPr>
          <w:lang w:val="en-US"/>
        </w:rPr>
      </w:pPr>
      <w:r>
        <w:rPr>
          <w:lang w:val="en-US"/>
        </w:rPr>
        <w:t>T</w:t>
      </w:r>
      <w:r w:rsidR="005B2137" w:rsidRPr="005B2137">
        <w:rPr>
          <w:lang w:val="en-US"/>
        </w:rPr>
        <w:t xml:space="preserve">he Secretariat will provide an update on the status of support to the </w:t>
      </w:r>
      <w:proofErr w:type="spellStart"/>
      <w:r w:rsidR="005B2137" w:rsidRPr="005B2137">
        <w:rPr>
          <w:lang w:val="en-US"/>
        </w:rPr>
        <w:t>centres</w:t>
      </w:r>
      <w:proofErr w:type="spellEnd"/>
      <w:r w:rsidR="005B2137" w:rsidRPr="005B2137">
        <w:rPr>
          <w:lang w:val="en-US"/>
        </w:rPr>
        <w:t xml:space="preserve"> in the development of their biennial workplans and the preparation of the draft guidance.</w:t>
      </w:r>
    </w:p>
    <w:p w14:paraId="190EDF61" w14:textId="19F9F393" w:rsidR="005B2137" w:rsidRPr="005B2137" w:rsidRDefault="005B2137" w:rsidP="00FD1F03">
      <w:pPr>
        <w:pStyle w:val="CBDAgendaItem"/>
      </w:pPr>
      <w:r w:rsidRPr="005B2137">
        <w:t>Item 6</w:t>
      </w:r>
      <w:r w:rsidR="00593E57">
        <w:t xml:space="preserve"> </w:t>
      </w:r>
      <w:r w:rsidR="00593E57">
        <w:br/>
      </w:r>
      <w:r w:rsidRPr="005B2137">
        <w:t>Other matters</w:t>
      </w:r>
    </w:p>
    <w:p w14:paraId="6A9C3C31" w14:textId="77777777" w:rsidR="005B2137" w:rsidRPr="005B2137" w:rsidRDefault="005B2137" w:rsidP="005B2137">
      <w:pPr>
        <w:pStyle w:val="CBDNormalNumber"/>
      </w:pPr>
      <w:r w:rsidRPr="005B2137">
        <w:t>Under this agenda item, the Informal Advisory Group members will have the opportunity to raise any other matters of relevance.</w:t>
      </w:r>
    </w:p>
    <w:p w14:paraId="06BE073C" w14:textId="0BB3E605" w:rsidR="005B2137" w:rsidRPr="005B2137" w:rsidRDefault="005B2137" w:rsidP="00FD1F03">
      <w:pPr>
        <w:pStyle w:val="CBDAgendaItem"/>
      </w:pPr>
      <w:r w:rsidRPr="005B2137">
        <w:t>Item 7</w:t>
      </w:r>
      <w:r w:rsidR="00593E57">
        <w:t xml:space="preserve"> </w:t>
      </w:r>
      <w:r w:rsidR="00593E57">
        <w:br/>
      </w:r>
      <w:r w:rsidRPr="005B2137">
        <w:t>Conclusions and recommendations</w:t>
      </w:r>
    </w:p>
    <w:p w14:paraId="43283DB2" w14:textId="77777777" w:rsidR="005B2137" w:rsidRPr="005B2137" w:rsidRDefault="005B2137" w:rsidP="005B2137">
      <w:pPr>
        <w:pStyle w:val="CBDNormalNumber"/>
      </w:pPr>
      <w:r w:rsidRPr="005B2137">
        <w:t xml:space="preserve">The Informal Advisory Group will be invited to consider general conclusions and recommendations, as prepared by the Co-Chairs with the support of the Secretariat </w:t>
      </w:r>
      <w:proofErr w:type="gramStart"/>
      <w:r w:rsidRPr="005B2137">
        <w:t>on the basis of</w:t>
      </w:r>
      <w:proofErr w:type="gramEnd"/>
      <w:r w:rsidRPr="005B2137">
        <w:t xml:space="preserve"> the discussions under the various agenda items.</w:t>
      </w:r>
    </w:p>
    <w:p w14:paraId="79D3B8A4" w14:textId="7F85911A" w:rsidR="005B2137" w:rsidRPr="005B2137" w:rsidRDefault="005B2137" w:rsidP="00FD1F03">
      <w:pPr>
        <w:pStyle w:val="CBDAgendaItem"/>
      </w:pPr>
      <w:r w:rsidRPr="005B2137">
        <w:t>Item 8</w:t>
      </w:r>
      <w:r w:rsidR="00593E57">
        <w:t xml:space="preserve"> </w:t>
      </w:r>
      <w:r w:rsidR="00593E57">
        <w:br/>
      </w:r>
      <w:r w:rsidRPr="005B2137">
        <w:t>Closure of the meeting</w:t>
      </w:r>
    </w:p>
    <w:p w14:paraId="59D60CFF" w14:textId="381539A3" w:rsidR="00124496" w:rsidRDefault="005B2137" w:rsidP="00662CE1">
      <w:pPr>
        <w:pStyle w:val="CBDNormalNumber"/>
      </w:pPr>
      <w:r w:rsidRPr="005B2137">
        <w:t>The meeting is expected to close at 11 a.m. EST on 6 August 2025.</w:t>
      </w:r>
      <w:r w:rsidR="00124496">
        <w:br w:type="page"/>
      </w:r>
    </w:p>
    <w:p w14:paraId="3D3AF8B9" w14:textId="4326593E" w:rsidR="00124496" w:rsidRPr="003F2D19" w:rsidRDefault="00124496" w:rsidP="00FD1F03">
      <w:pPr>
        <w:pStyle w:val="CBDAnnex"/>
        <w:spacing w:after="120"/>
        <w:rPr>
          <w:snapToGrid w:val="0"/>
        </w:rPr>
      </w:pPr>
      <w:r>
        <w:lastRenderedPageBreak/>
        <w:t>Annex</w:t>
      </w:r>
      <w:r w:rsidR="002170F1">
        <w:rPr>
          <w:snapToGrid w:val="0"/>
        </w:rPr>
        <w:t xml:space="preserve"> </w:t>
      </w:r>
      <w:r w:rsidR="002170F1">
        <w:rPr>
          <w:snapToGrid w:val="0"/>
        </w:rPr>
        <w:br/>
      </w:r>
      <w:r w:rsidRPr="003F2D19">
        <w:rPr>
          <w:snapToGrid w:val="0"/>
        </w:rPr>
        <w:t>Proposed organization of work</w:t>
      </w:r>
    </w:p>
    <w:tbl>
      <w:tblPr>
        <w:tblStyle w:val="TableGrid"/>
        <w:tblW w:w="9493"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2547"/>
        <w:gridCol w:w="6946"/>
      </w:tblGrid>
      <w:tr w:rsidR="00124496" w:rsidRPr="00C8374D" w14:paraId="2EBB9282" w14:textId="77777777" w:rsidTr="00217DBB">
        <w:trPr>
          <w:trHeight w:val="391"/>
        </w:trPr>
        <w:tc>
          <w:tcPr>
            <w:tcW w:w="2547" w:type="dxa"/>
          </w:tcPr>
          <w:p w14:paraId="09F3DAC3" w14:textId="77777777" w:rsidR="00124496" w:rsidRPr="00FD1F03" w:rsidRDefault="00124496" w:rsidP="00FD1F03">
            <w:pPr>
              <w:pStyle w:val="CBDTableNormal"/>
              <w:rPr>
                <w:i/>
                <w:iCs/>
                <w:lang w:val="en-US"/>
              </w:rPr>
            </w:pPr>
            <w:r w:rsidRPr="00FD1F03">
              <w:rPr>
                <w:i/>
                <w:iCs/>
                <w:sz w:val="22"/>
                <w:lang w:val="en-US"/>
              </w:rPr>
              <w:t>Date and time</w:t>
            </w:r>
          </w:p>
        </w:tc>
        <w:tc>
          <w:tcPr>
            <w:tcW w:w="6946" w:type="dxa"/>
          </w:tcPr>
          <w:p w14:paraId="6B1C10C0" w14:textId="77777777" w:rsidR="00124496" w:rsidRPr="00FD1F03" w:rsidRDefault="00124496" w:rsidP="00FD1F03">
            <w:pPr>
              <w:pStyle w:val="CBDTableNormal"/>
              <w:rPr>
                <w:i/>
                <w:iCs/>
                <w:lang w:val="en-US"/>
              </w:rPr>
            </w:pPr>
            <w:r w:rsidRPr="00FD1F03">
              <w:rPr>
                <w:i/>
                <w:iCs/>
                <w:sz w:val="22"/>
                <w:lang w:val="en-US"/>
              </w:rPr>
              <w:t>Agenda item</w:t>
            </w:r>
          </w:p>
        </w:tc>
      </w:tr>
      <w:tr w:rsidR="00124496" w:rsidRPr="00C8374D" w14:paraId="593A465A" w14:textId="77777777" w:rsidTr="00FD1F03">
        <w:trPr>
          <w:trHeight w:val="351"/>
        </w:trPr>
        <w:tc>
          <w:tcPr>
            <w:tcW w:w="9493" w:type="dxa"/>
            <w:gridSpan w:val="2"/>
            <w:vAlign w:val="center"/>
          </w:tcPr>
          <w:p w14:paraId="6CF04955" w14:textId="77777777" w:rsidR="00124496" w:rsidRPr="00C8374D" w:rsidRDefault="00124496" w:rsidP="00FD1F03">
            <w:pPr>
              <w:pStyle w:val="CBDTableNormal"/>
              <w:rPr>
                <w:lang w:val="en-US"/>
              </w:rPr>
            </w:pPr>
            <w:r w:rsidRPr="00C8374D">
              <w:rPr>
                <w:b/>
                <w:bCs/>
                <w:sz w:val="22"/>
                <w:lang w:val="en-US"/>
              </w:rPr>
              <w:t>Tuesday, 5 August 2025</w:t>
            </w:r>
          </w:p>
        </w:tc>
      </w:tr>
      <w:tr w:rsidR="00124496" w:rsidRPr="00C8374D" w14:paraId="473DC991" w14:textId="77777777" w:rsidTr="00217DBB">
        <w:trPr>
          <w:trHeight w:val="482"/>
        </w:trPr>
        <w:tc>
          <w:tcPr>
            <w:tcW w:w="2547" w:type="dxa"/>
            <w:vMerge w:val="restart"/>
          </w:tcPr>
          <w:p w14:paraId="2BA9C9EE" w14:textId="2840D9A3" w:rsidR="00124496" w:rsidRPr="00C8374D" w:rsidRDefault="00124496" w:rsidP="00FD1F03">
            <w:pPr>
              <w:pStyle w:val="CBDTableNormal"/>
              <w:rPr>
                <w:lang w:val="en-US"/>
              </w:rPr>
            </w:pPr>
            <w:r w:rsidRPr="00C8374D">
              <w:rPr>
                <w:sz w:val="22"/>
                <w:lang w:val="en-US"/>
              </w:rPr>
              <w:t>8–8</w:t>
            </w:r>
            <w:r w:rsidR="00C8374D">
              <w:rPr>
                <w:sz w:val="22"/>
                <w:lang w:val="en-US"/>
              </w:rPr>
              <w:t>.</w:t>
            </w:r>
            <w:r w:rsidRPr="00C8374D">
              <w:rPr>
                <w:sz w:val="22"/>
                <w:lang w:val="en-US"/>
              </w:rPr>
              <w:t>30 a.m.</w:t>
            </w:r>
          </w:p>
        </w:tc>
        <w:tc>
          <w:tcPr>
            <w:tcW w:w="6946" w:type="dxa"/>
          </w:tcPr>
          <w:p w14:paraId="2BB48422" w14:textId="77777777" w:rsidR="00124496" w:rsidRPr="00C8374D" w:rsidRDefault="00124496" w:rsidP="00FD1F03">
            <w:pPr>
              <w:pStyle w:val="CBDTableNormal"/>
              <w:rPr>
                <w:lang w:val="en-US"/>
              </w:rPr>
            </w:pPr>
            <w:r w:rsidRPr="00C8374D">
              <w:rPr>
                <w:sz w:val="22"/>
                <w:lang w:val="en-US"/>
              </w:rPr>
              <w:t>Item 1. Opening of the meeting</w:t>
            </w:r>
          </w:p>
        </w:tc>
      </w:tr>
      <w:tr w:rsidR="00124496" w:rsidRPr="00C8374D" w14:paraId="66649807" w14:textId="77777777" w:rsidTr="00217DBB">
        <w:tc>
          <w:tcPr>
            <w:tcW w:w="2547" w:type="dxa"/>
            <w:vMerge/>
          </w:tcPr>
          <w:p w14:paraId="286AA8E0" w14:textId="77777777" w:rsidR="00124496" w:rsidRPr="00C8374D" w:rsidRDefault="00124496" w:rsidP="00FD1F03">
            <w:pPr>
              <w:pStyle w:val="CBDTableNormal"/>
              <w:rPr>
                <w:lang w:val="en-US"/>
              </w:rPr>
            </w:pPr>
          </w:p>
        </w:tc>
        <w:tc>
          <w:tcPr>
            <w:tcW w:w="6946" w:type="dxa"/>
          </w:tcPr>
          <w:p w14:paraId="1EDD741E" w14:textId="77777777" w:rsidR="00124496" w:rsidRPr="00C8374D" w:rsidRDefault="00124496" w:rsidP="00FD1F03">
            <w:pPr>
              <w:pStyle w:val="CBDTableNormal"/>
            </w:pPr>
            <w:r w:rsidRPr="00C8374D">
              <w:rPr>
                <w:sz w:val="22"/>
              </w:rPr>
              <w:t xml:space="preserve">Item 2. </w:t>
            </w:r>
            <w:r w:rsidRPr="00C8374D">
              <w:rPr>
                <w:sz w:val="22"/>
                <w:lang w:val="en-US"/>
              </w:rPr>
              <w:t>Organizational</w:t>
            </w:r>
            <w:r w:rsidRPr="00C8374D">
              <w:rPr>
                <w:sz w:val="22"/>
              </w:rPr>
              <w:t xml:space="preserve"> matters:</w:t>
            </w:r>
          </w:p>
          <w:p w14:paraId="30BC551A" w14:textId="77777777" w:rsidR="00124496" w:rsidRPr="00C8374D" w:rsidRDefault="00124496" w:rsidP="00FD1F03">
            <w:pPr>
              <w:pStyle w:val="CBDTableNormal"/>
              <w:tabs>
                <w:tab w:val="clear" w:pos="567"/>
              </w:tabs>
              <w:ind w:left="457"/>
              <w:rPr>
                <w:lang w:val="en-US"/>
              </w:rPr>
            </w:pPr>
            <w:r w:rsidRPr="00C8374D">
              <w:rPr>
                <w:sz w:val="22"/>
                <w:lang w:val="en-US"/>
              </w:rPr>
              <w:t xml:space="preserve">(a) Adoption of the </w:t>
            </w:r>
            <w:proofErr w:type="gramStart"/>
            <w:r w:rsidRPr="00C8374D">
              <w:rPr>
                <w:sz w:val="22"/>
                <w:lang w:val="en-US"/>
              </w:rPr>
              <w:t>agenda;</w:t>
            </w:r>
            <w:proofErr w:type="gramEnd"/>
          </w:p>
          <w:p w14:paraId="441994BF" w14:textId="77777777" w:rsidR="00124496" w:rsidRPr="00C8374D" w:rsidRDefault="00124496" w:rsidP="00FD1F03">
            <w:pPr>
              <w:pStyle w:val="CBDTableNormal"/>
              <w:tabs>
                <w:tab w:val="clear" w:pos="567"/>
              </w:tabs>
              <w:ind w:left="457"/>
              <w:rPr>
                <w:lang w:val="en-US"/>
              </w:rPr>
            </w:pPr>
            <w:r w:rsidRPr="00C8374D">
              <w:rPr>
                <w:sz w:val="22"/>
                <w:lang w:val="en-US"/>
              </w:rPr>
              <w:t xml:space="preserve">(b) Organization of </w:t>
            </w:r>
            <w:proofErr w:type="gramStart"/>
            <w:r w:rsidRPr="00C8374D">
              <w:rPr>
                <w:sz w:val="22"/>
                <w:lang w:val="en-US"/>
              </w:rPr>
              <w:t>work;</w:t>
            </w:r>
            <w:proofErr w:type="gramEnd"/>
          </w:p>
          <w:p w14:paraId="246C361C" w14:textId="77777777" w:rsidR="00124496" w:rsidRPr="00C8374D" w:rsidRDefault="00124496" w:rsidP="00FD1F03">
            <w:pPr>
              <w:pStyle w:val="CBDTableNormal"/>
              <w:tabs>
                <w:tab w:val="clear" w:pos="567"/>
              </w:tabs>
              <w:ind w:left="457"/>
              <w:rPr>
                <w:lang w:val="en-US"/>
              </w:rPr>
            </w:pPr>
            <w:r w:rsidRPr="00C8374D">
              <w:rPr>
                <w:sz w:val="22"/>
                <w:lang w:val="en-US"/>
              </w:rPr>
              <w:t>(c) Election of officers</w:t>
            </w:r>
          </w:p>
        </w:tc>
      </w:tr>
      <w:tr w:rsidR="00124496" w:rsidRPr="00C8374D" w14:paraId="27E4B4FF" w14:textId="77777777" w:rsidTr="00217DBB">
        <w:tc>
          <w:tcPr>
            <w:tcW w:w="2547" w:type="dxa"/>
          </w:tcPr>
          <w:p w14:paraId="3C2925CD" w14:textId="5DB40B43" w:rsidR="00124496" w:rsidRPr="00C8374D" w:rsidRDefault="00124496" w:rsidP="00FD1F03">
            <w:pPr>
              <w:pStyle w:val="CBDTableNormal"/>
              <w:rPr>
                <w:lang w:val="en-US"/>
              </w:rPr>
            </w:pPr>
            <w:r w:rsidRPr="00C8374D">
              <w:rPr>
                <w:sz w:val="22"/>
                <w:lang w:val="en-US"/>
              </w:rPr>
              <w:t>8</w:t>
            </w:r>
            <w:r w:rsidR="00C8374D">
              <w:rPr>
                <w:sz w:val="22"/>
                <w:lang w:val="en-US"/>
              </w:rPr>
              <w:t>.</w:t>
            </w:r>
            <w:r w:rsidRPr="00C8374D">
              <w:rPr>
                <w:sz w:val="22"/>
                <w:lang w:val="en-US"/>
              </w:rPr>
              <w:t>30–9</w:t>
            </w:r>
            <w:r w:rsidR="00C8374D">
              <w:rPr>
                <w:sz w:val="22"/>
                <w:lang w:val="en-US"/>
              </w:rPr>
              <w:t>.</w:t>
            </w:r>
            <w:r w:rsidRPr="00C8374D">
              <w:rPr>
                <w:sz w:val="22"/>
                <w:lang w:val="en-US"/>
              </w:rPr>
              <w:t>30 a.m.</w:t>
            </w:r>
          </w:p>
        </w:tc>
        <w:tc>
          <w:tcPr>
            <w:tcW w:w="6946" w:type="dxa"/>
          </w:tcPr>
          <w:p w14:paraId="119BFA79" w14:textId="5F20FA41" w:rsidR="00124496" w:rsidRPr="00C8374D" w:rsidRDefault="00124496" w:rsidP="00FD1F03">
            <w:pPr>
              <w:pStyle w:val="CBDTableNormal"/>
              <w:rPr>
                <w:lang w:val="en-US"/>
              </w:rPr>
            </w:pPr>
            <w:r w:rsidRPr="00C8374D">
              <w:rPr>
                <w:sz w:val="22"/>
              </w:rPr>
              <w:t xml:space="preserve">Item 3. Workplan of the Informal Advisory Group </w:t>
            </w:r>
            <w:r w:rsidR="0030561D">
              <w:rPr>
                <w:sz w:val="22"/>
              </w:rPr>
              <w:t xml:space="preserve">on Technical and Scientific Cooperation </w:t>
            </w:r>
            <w:r w:rsidRPr="00C8374D">
              <w:rPr>
                <w:sz w:val="22"/>
              </w:rPr>
              <w:t>for the intersessional period</w:t>
            </w:r>
            <w:r w:rsidR="0030561D">
              <w:rPr>
                <w:sz w:val="22"/>
              </w:rPr>
              <w:t xml:space="preserve"> 2025/26</w:t>
            </w:r>
          </w:p>
        </w:tc>
      </w:tr>
      <w:tr w:rsidR="00124496" w:rsidRPr="00C8374D" w14:paraId="49E4ED78" w14:textId="77777777" w:rsidTr="00217DBB">
        <w:tc>
          <w:tcPr>
            <w:tcW w:w="2547" w:type="dxa"/>
          </w:tcPr>
          <w:p w14:paraId="0C006797" w14:textId="60694850" w:rsidR="00124496" w:rsidRPr="00C8374D" w:rsidRDefault="00124496" w:rsidP="00FD1F03">
            <w:pPr>
              <w:pStyle w:val="CBDTableNormal"/>
              <w:rPr>
                <w:lang w:val="en-US"/>
              </w:rPr>
            </w:pPr>
            <w:r w:rsidRPr="00C8374D">
              <w:rPr>
                <w:sz w:val="22"/>
                <w:lang w:val="en-US"/>
              </w:rPr>
              <w:t>9</w:t>
            </w:r>
            <w:r w:rsidR="00C8374D">
              <w:rPr>
                <w:sz w:val="22"/>
                <w:lang w:val="en-US"/>
              </w:rPr>
              <w:t>.</w:t>
            </w:r>
            <w:r w:rsidRPr="00C8374D">
              <w:rPr>
                <w:sz w:val="22"/>
                <w:lang w:val="en-US"/>
              </w:rPr>
              <w:t>30–10</w:t>
            </w:r>
            <w:r w:rsidR="00C8374D">
              <w:rPr>
                <w:sz w:val="22"/>
                <w:lang w:val="en-US"/>
              </w:rPr>
              <w:t>.</w:t>
            </w:r>
            <w:r w:rsidRPr="00C8374D">
              <w:rPr>
                <w:sz w:val="22"/>
                <w:lang w:val="en-US"/>
              </w:rPr>
              <w:t>30 a.m.</w:t>
            </w:r>
          </w:p>
        </w:tc>
        <w:tc>
          <w:tcPr>
            <w:tcW w:w="6946" w:type="dxa"/>
          </w:tcPr>
          <w:p w14:paraId="07D83CBC" w14:textId="420819F3" w:rsidR="000B2D6D" w:rsidRDefault="00124496" w:rsidP="00C8374D">
            <w:pPr>
              <w:pStyle w:val="CBDTableNormal"/>
              <w:rPr>
                <w:sz w:val="22"/>
              </w:rPr>
            </w:pPr>
            <w:r w:rsidRPr="00FD1F03">
              <w:rPr>
                <w:sz w:val="22"/>
              </w:rPr>
              <w:t>Item 4</w:t>
            </w:r>
            <w:r w:rsidR="00110392">
              <w:rPr>
                <w:sz w:val="22"/>
              </w:rPr>
              <w:t>. Strategic issues and priorities in in-depth review</w:t>
            </w:r>
          </w:p>
          <w:p w14:paraId="0692D43D" w14:textId="204185EC" w:rsidR="00124496" w:rsidRPr="00C8374D" w:rsidRDefault="00124496" w:rsidP="00FD1F03">
            <w:pPr>
              <w:pStyle w:val="CBDTableNormal"/>
              <w:tabs>
                <w:tab w:val="clear" w:pos="567"/>
              </w:tabs>
              <w:ind w:left="457"/>
              <w:rPr>
                <w:lang w:val="en-US"/>
              </w:rPr>
            </w:pPr>
            <w:r w:rsidRPr="00C8374D">
              <w:rPr>
                <w:sz w:val="22"/>
              </w:rPr>
              <w:t xml:space="preserve">(a). </w:t>
            </w:r>
            <w:r w:rsidRPr="00C8374D">
              <w:rPr>
                <w:sz w:val="22"/>
                <w:lang w:val="en-US"/>
              </w:rPr>
              <w:t>Draft options to further address the technological, technical and institutional capability gaps identified</w:t>
            </w:r>
          </w:p>
        </w:tc>
      </w:tr>
      <w:tr w:rsidR="00124496" w:rsidRPr="00C8374D" w14:paraId="4F886E1E" w14:textId="77777777" w:rsidTr="00217DBB">
        <w:tc>
          <w:tcPr>
            <w:tcW w:w="2547" w:type="dxa"/>
          </w:tcPr>
          <w:p w14:paraId="6E76EF1B" w14:textId="47F08DC6" w:rsidR="00124496" w:rsidRPr="00C8374D" w:rsidRDefault="00124496" w:rsidP="00FD1F03">
            <w:pPr>
              <w:pStyle w:val="CBDTableNormal"/>
              <w:rPr>
                <w:lang w:val="en-US"/>
              </w:rPr>
            </w:pPr>
            <w:r w:rsidRPr="00C8374D">
              <w:rPr>
                <w:sz w:val="22"/>
                <w:lang w:val="en-US"/>
              </w:rPr>
              <w:t>10</w:t>
            </w:r>
            <w:r w:rsidR="00C8374D">
              <w:rPr>
                <w:sz w:val="22"/>
                <w:lang w:val="en-US"/>
              </w:rPr>
              <w:t>.</w:t>
            </w:r>
            <w:r w:rsidRPr="00C8374D">
              <w:rPr>
                <w:sz w:val="22"/>
                <w:lang w:val="en-US"/>
              </w:rPr>
              <w:t>30–11 a.m.</w:t>
            </w:r>
          </w:p>
        </w:tc>
        <w:tc>
          <w:tcPr>
            <w:tcW w:w="6946" w:type="dxa"/>
          </w:tcPr>
          <w:p w14:paraId="63BFC8D5" w14:textId="727BC74F" w:rsidR="00124496" w:rsidRPr="00C8374D" w:rsidRDefault="00124496" w:rsidP="00FD1F03">
            <w:pPr>
              <w:pStyle w:val="CBDTableNormal"/>
              <w:tabs>
                <w:tab w:val="clear" w:pos="567"/>
              </w:tabs>
              <w:ind w:left="457"/>
            </w:pPr>
            <w:r w:rsidRPr="00C8374D">
              <w:rPr>
                <w:sz w:val="22"/>
                <w:lang w:val="en-US"/>
              </w:rPr>
              <w:t>(b). Elements of the terms of reference for the independent evaluation of the relevance and effectiveness of the long-term strategic framework for capacity-building and development and the technical and scientific cooperation mechanism</w:t>
            </w:r>
          </w:p>
        </w:tc>
      </w:tr>
      <w:tr w:rsidR="00124496" w:rsidRPr="00C8374D" w14:paraId="40A99C88" w14:textId="77777777" w:rsidTr="00FD1F03">
        <w:trPr>
          <w:trHeight w:val="378"/>
        </w:trPr>
        <w:tc>
          <w:tcPr>
            <w:tcW w:w="9493" w:type="dxa"/>
            <w:gridSpan w:val="2"/>
            <w:vAlign w:val="center"/>
          </w:tcPr>
          <w:p w14:paraId="3FF54D77" w14:textId="77777777" w:rsidR="00124496" w:rsidRPr="00C8374D" w:rsidRDefault="00124496" w:rsidP="00FD1F03">
            <w:pPr>
              <w:pStyle w:val="CBDTableNormal"/>
              <w:rPr>
                <w:highlight w:val="yellow"/>
                <w:lang w:val="en-US"/>
              </w:rPr>
            </w:pPr>
            <w:r w:rsidRPr="00C8374D">
              <w:rPr>
                <w:b/>
                <w:bCs/>
                <w:sz w:val="22"/>
                <w:lang w:val="en-US"/>
              </w:rPr>
              <w:t>Wednesday, 6 August 2025</w:t>
            </w:r>
          </w:p>
        </w:tc>
      </w:tr>
      <w:tr w:rsidR="00124496" w:rsidRPr="00C8374D" w14:paraId="07B954BB" w14:textId="77777777" w:rsidTr="00217DBB">
        <w:tc>
          <w:tcPr>
            <w:tcW w:w="2547" w:type="dxa"/>
          </w:tcPr>
          <w:p w14:paraId="45E6E021" w14:textId="5E2AEE15" w:rsidR="00124496" w:rsidRPr="00C8374D" w:rsidRDefault="00124496" w:rsidP="00FD1F03">
            <w:pPr>
              <w:pStyle w:val="CBDTableNormal"/>
              <w:rPr>
                <w:lang w:val="en-US"/>
              </w:rPr>
            </w:pPr>
            <w:r w:rsidRPr="00C8374D">
              <w:rPr>
                <w:sz w:val="22"/>
                <w:lang w:val="en-US"/>
              </w:rPr>
              <w:t>8–9 a.m.</w:t>
            </w:r>
          </w:p>
        </w:tc>
        <w:tc>
          <w:tcPr>
            <w:tcW w:w="6946" w:type="dxa"/>
          </w:tcPr>
          <w:p w14:paraId="453119D8" w14:textId="77777777" w:rsidR="00124496" w:rsidRPr="00C8374D" w:rsidRDefault="00124496" w:rsidP="00FD1F03">
            <w:pPr>
              <w:pStyle w:val="CBDTableNormal"/>
              <w:rPr>
                <w:lang w:val="en-US"/>
              </w:rPr>
            </w:pPr>
            <w:r w:rsidRPr="00C8374D">
              <w:rPr>
                <w:sz w:val="22"/>
                <w:lang w:val="en-US"/>
              </w:rPr>
              <w:t>Item 4 (b). (</w:t>
            </w:r>
            <w:r w:rsidRPr="00FD1F03">
              <w:rPr>
                <w:i/>
                <w:iCs/>
                <w:sz w:val="22"/>
                <w:lang w:val="en-US"/>
              </w:rPr>
              <w:t>Continued</w:t>
            </w:r>
            <w:r w:rsidRPr="00C8374D">
              <w:rPr>
                <w:sz w:val="22"/>
                <w:lang w:val="en-US"/>
              </w:rPr>
              <w:t xml:space="preserve">) </w:t>
            </w:r>
          </w:p>
        </w:tc>
      </w:tr>
      <w:tr w:rsidR="00124496" w:rsidRPr="00C8374D" w14:paraId="73D17A37" w14:textId="77777777" w:rsidTr="00217DBB">
        <w:tc>
          <w:tcPr>
            <w:tcW w:w="2547" w:type="dxa"/>
          </w:tcPr>
          <w:p w14:paraId="6BF43491" w14:textId="07DC3899" w:rsidR="00124496" w:rsidRPr="00C8374D" w:rsidRDefault="00124496" w:rsidP="00FD1F03">
            <w:pPr>
              <w:pStyle w:val="CBDTableNormal"/>
              <w:rPr>
                <w:lang w:val="en-US"/>
              </w:rPr>
            </w:pPr>
            <w:r w:rsidRPr="00C8374D">
              <w:rPr>
                <w:sz w:val="22"/>
                <w:lang w:val="en-US"/>
              </w:rPr>
              <w:t>9–9</w:t>
            </w:r>
            <w:r w:rsidR="00D27A9E">
              <w:rPr>
                <w:sz w:val="22"/>
                <w:lang w:val="en-US"/>
              </w:rPr>
              <w:t>.</w:t>
            </w:r>
            <w:r w:rsidRPr="00C8374D">
              <w:rPr>
                <w:sz w:val="22"/>
                <w:lang w:val="en-US"/>
              </w:rPr>
              <w:t>45 a.m.</w:t>
            </w:r>
          </w:p>
        </w:tc>
        <w:tc>
          <w:tcPr>
            <w:tcW w:w="6946" w:type="dxa"/>
          </w:tcPr>
          <w:p w14:paraId="37873E86" w14:textId="04388340" w:rsidR="00131BDE" w:rsidRDefault="00124496" w:rsidP="00C8374D">
            <w:pPr>
              <w:pStyle w:val="CBDTableNormal"/>
              <w:rPr>
                <w:sz w:val="22"/>
                <w:lang w:val="en-US"/>
              </w:rPr>
            </w:pPr>
            <w:r w:rsidRPr="00FD1F03">
              <w:rPr>
                <w:sz w:val="22"/>
                <w:lang w:val="en-US"/>
              </w:rPr>
              <w:t xml:space="preserve">Item 4 </w:t>
            </w:r>
            <w:r w:rsidR="00131BDE">
              <w:rPr>
                <w:sz w:val="22"/>
                <w:lang w:val="en-US"/>
              </w:rPr>
              <w:t>(</w:t>
            </w:r>
            <w:r w:rsidR="00131BDE" w:rsidRPr="00FD1F03">
              <w:rPr>
                <w:i/>
                <w:iCs/>
                <w:sz w:val="22"/>
                <w:lang w:val="en-US"/>
              </w:rPr>
              <w:t>continued</w:t>
            </w:r>
            <w:r w:rsidR="00131BDE">
              <w:rPr>
                <w:sz w:val="22"/>
                <w:lang w:val="en-US"/>
              </w:rPr>
              <w:t>)</w:t>
            </w:r>
          </w:p>
          <w:p w14:paraId="12918614" w14:textId="3ADFC034" w:rsidR="00124496" w:rsidRPr="00C8374D" w:rsidRDefault="00124496" w:rsidP="00FD1F03">
            <w:pPr>
              <w:pStyle w:val="CBDTableNormal"/>
              <w:tabs>
                <w:tab w:val="clear" w:pos="567"/>
              </w:tabs>
              <w:ind w:left="457"/>
              <w:rPr>
                <w:lang w:val="en-US"/>
              </w:rPr>
            </w:pPr>
            <w:r w:rsidRPr="00C8374D">
              <w:rPr>
                <w:sz w:val="22"/>
                <w:lang w:val="en-US"/>
              </w:rPr>
              <w:t xml:space="preserve">(c). Identification and mapping of relevant initiatives and partnerships supporting capacity-building and development for the implementation of the </w:t>
            </w:r>
            <w:r w:rsidR="006E520A">
              <w:rPr>
                <w:sz w:val="22"/>
                <w:lang w:val="en-US"/>
              </w:rPr>
              <w:t>Kunming-</w:t>
            </w:r>
            <w:r w:rsidR="00194592">
              <w:rPr>
                <w:sz w:val="22"/>
                <w:lang w:val="en-US"/>
              </w:rPr>
              <w:t xml:space="preserve">Montreal </w:t>
            </w:r>
            <w:r w:rsidRPr="00C8374D">
              <w:rPr>
                <w:sz w:val="22"/>
                <w:lang w:val="en-US"/>
              </w:rPr>
              <w:t xml:space="preserve">Global Biodiversity Framework </w:t>
            </w:r>
          </w:p>
        </w:tc>
      </w:tr>
      <w:tr w:rsidR="00124496" w:rsidRPr="00C8374D" w14:paraId="32D2D3FE" w14:textId="77777777" w:rsidTr="00217DBB">
        <w:tc>
          <w:tcPr>
            <w:tcW w:w="2547" w:type="dxa"/>
          </w:tcPr>
          <w:p w14:paraId="464A7EB9" w14:textId="4C7F4B17" w:rsidR="00124496" w:rsidRPr="00C8374D" w:rsidRDefault="00124496" w:rsidP="00FD1F03">
            <w:pPr>
              <w:pStyle w:val="CBDTableNormal"/>
              <w:rPr>
                <w:lang w:val="en-US"/>
              </w:rPr>
            </w:pPr>
            <w:r w:rsidRPr="00C8374D">
              <w:rPr>
                <w:sz w:val="22"/>
                <w:lang w:val="en-US"/>
              </w:rPr>
              <w:t>9</w:t>
            </w:r>
            <w:r w:rsidR="00D27A9E">
              <w:rPr>
                <w:sz w:val="22"/>
                <w:lang w:val="en-US"/>
              </w:rPr>
              <w:t>.</w:t>
            </w:r>
            <w:r w:rsidRPr="00C8374D">
              <w:rPr>
                <w:sz w:val="22"/>
                <w:lang w:val="en-US"/>
              </w:rPr>
              <w:t>45–10 a.m.</w:t>
            </w:r>
          </w:p>
        </w:tc>
        <w:tc>
          <w:tcPr>
            <w:tcW w:w="6946" w:type="dxa"/>
          </w:tcPr>
          <w:p w14:paraId="27B59514" w14:textId="4A709FCD" w:rsidR="00C56C18" w:rsidRDefault="00124496" w:rsidP="00C8374D">
            <w:pPr>
              <w:pStyle w:val="CBDTableNormal"/>
              <w:rPr>
                <w:sz w:val="22"/>
                <w:lang w:val="en-US"/>
              </w:rPr>
            </w:pPr>
            <w:r w:rsidRPr="00FD1F03">
              <w:rPr>
                <w:sz w:val="22"/>
                <w:lang w:val="en-US"/>
              </w:rPr>
              <w:t>Item 5</w:t>
            </w:r>
            <w:r w:rsidR="00C56C18">
              <w:rPr>
                <w:sz w:val="22"/>
                <w:lang w:val="en-US"/>
              </w:rPr>
              <w:t>. Technical and Scientific cooperation mechanism</w:t>
            </w:r>
          </w:p>
          <w:p w14:paraId="32EC6B08" w14:textId="2C53C95A" w:rsidR="00124496" w:rsidRPr="00C8374D" w:rsidRDefault="00124496" w:rsidP="00FD1F03">
            <w:pPr>
              <w:pStyle w:val="CBDTableNormal"/>
              <w:tabs>
                <w:tab w:val="clear" w:pos="567"/>
              </w:tabs>
              <w:ind w:left="457"/>
            </w:pPr>
            <w:r w:rsidRPr="00C8374D">
              <w:rPr>
                <w:sz w:val="22"/>
                <w:lang w:val="en-US"/>
              </w:rPr>
              <w:t>(a). Update on the operationalization of the technical and scientific cooperation mechanism</w:t>
            </w:r>
          </w:p>
        </w:tc>
      </w:tr>
      <w:tr w:rsidR="00124496" w:rsidRPr="00C8374D" w14:paraId="4966BE0E" w14:textId="77777777" w:rsidTr="00217DBB">
        <w:tc>
          <w:tcPr>
            <w:tcW w:w="2547" w:type="dxa"/>
          </w:tcPr>
          <w:p w14:paraId="5D1B990E" w14:textId="28E78111" w:rsidR="00124496" w:rsidRPr="00C8374D" w:rsidRDefault="00124496" w:rsidP="00FD1F03">
            <w:pPr>
              <w:pStyle w:val="CBDTableNormal"/>
              <w:rPr>
                <w:lang w:val="en-US"/>
              </w:rPr>
            </w:pPr>
            <w:r w:rsidRPr="00C8374D">
              <w:rPr>
                <w:sz w:val="22"/>
                <w:lang w:val="en-US"/>
              </w:rPr>
              <w:t>10–10</w:t>
            </w:r>
            <w:r w:rsidR="00D27A9E">
              <w:rPr>
                <w:sz w:val="22"/>
                <w:lang w:val="en-US"/>
              </w:rPr>
              <w:t>.</w:t>
            </w:r>
            <w:r w:rsidRPr="00C8374D">
              <w:rPr>
                <w:sz w:val="22"/>
                <w:lang w:val="en-US"/>
              </w:rPr>
              <w:t>45 a.m.</w:t>
            </w:r>
          </w:p>
        </w:tc>
        <w:tc>
          <w:tcPr>
            <w:tcW w:w="6946" w:type="dxa"/>
          </w:tcPr>
          <w:p w14:paraId="06CB8981" w14:textId="544F2B56" w:rsidR="00124496" w:rsidRPr="00C8374D" w:rsidRDefault="00124496" w:rsidP="00FD1F03">
            <w:pPr>
              <w:pStyle w:val="CBDTableNormal"/>
              <w:tabs>
                <w:tab w:val="clear" w:pos="567"/>
              </w:tabs>
              <w:ind w:left="457"/>
              <w:rPr>
                <w:lang w:val="en-US"/>
              </w:rPr>
            </w:pPr>
            <w:r w:rsidRPr="00C8374D">
              <w:rPr>
                <w:sz w:val="22"/>
                <w:lang w:val="en-US"/>
              </w:rPr>
              <w:t xml:space="preserve">(b). Draft guidance for developing the biennial workplans of the selected regional and subregional support </w:t>
            </w:r>
            <w:proofErr w:type="spellStart"/>
            <w:r w:rsidRPr="00C8374D">
              <w:rPr>
                <w:sz w:val="22"/>
                <w:lang w:val="en-US"/>
              </w:rPr>
              <w:t>centres</w:t>
            </w:r>
            <w:proofErr w:type="spellEnd"/>
          </w:p>
        </w:tc>
      </w:tr>
      <w:tr w:rsidR="00124496" w:rsidRPr="00C8374D" w14:paraId="47804CEF" w14:textId="77777777" w:rsidTr="00217DBB">
        <w:tc>
          <w:tcPr>
            <w:tcW w:w="2547" w:type="dxa"/>
            <w:vMerge w:val="restart"/>
          </w:tcPr>
          <w:p w14:paraId="0595EEAA" w14:textId="019B6992" w:rsidR="00124496" w:rsidRPr="00C8374D" w:rsidRDefault="00124496" w:rsidP="00FD1F03">
            <w:pPr>
              <w:pStyle w:val="CBDTableNormal"/>
              <w:rPr>
                <w:lang w:val="en-US"/>
              </w:rPr>
            </w:pPr>
            <w:r w:rsidRPr="00C8374D">
              <w:rPr>
                <w:sz w:val="22"/>
                <w:lang w:val="en-US"/>
              </w:rPr>
              <w:t>10</w:t>
            </w:r>
            <w:r w:rsidR="00D27A9E">
              <w:rPr>
                <w:sz w:val="22"/>
                <w:lang w:val="en-US"/>
              </w:rPr>
              <w:t>.</w:t>
            </w:r>
            <w:r w:rsidRPr="00C8374D">
              <w:rPr>
                <w:sz w:val="22"/>
                <w:lang w:val="en-US"/>
              </w:rPr>
              <w:t>45–11 a.m.</w:t>
            </w:r>
          </w:p>
        </w:tc>
        <w:tc>
          <w:tcPr>
            <w:tcW w:w="6946" w:type="dxa"/>
          </w:tcPr>
          <w:p w14:paraId="63F19F7C" w14:textId="77777777" w:rsidR="00124496" w:rsidRPr="00C8374D" w:rsidRDefault="00124496" w:rsidP="00FD1F03">
            <w:pPr>
              <w:pStyle w:val="CBDTableNormal"/>
              <w:rPr>
                <w:lang w:val="en-US"/>
              </w:rPr>
            </w:pPr>
            <w:r w:rsidRPr="00C8374D">
              <w:rPr>
                <w:sz w:val="22"/>
                <w:lang w:val="en-US"/>
              </w:rPr>
              <w:t>Item 6. Other matters</w:t>
            </w:r>
          </w:p>
        </w:tc>
      </w:tr>
      <w:tr w:rsidR="00124496" w:rsidRPr="00C8374D" w14:paraId="4B5DA63B" w14:textId="77777777" w:rsidTr="00217DBB">
        <w:tc>
          <w:tcPr>
            <w:tcW w:w="2547" w:type="dxa"/>
            <w:vMerge/>
          </w:tcPr>
          <w:p w14:paraId="20145474" w14:textId="77777777" w:rsidR="00124496" w:rsidRPr="00C8374D" w:rsidRDefault="00124496" w:rsidP="00FD1F03">
            <w:pPr>
              <w:pStyle w:val="CBDTableNormal"/>
              <w:rPr>
                <w:lang w:val="en-US"/>
              </w:rPr>
            </w:pPr>
          </w:p>
        </w:tc>
        <w:tc>
          <w:tcPr>
            <w:tcW w:w="6946" w:type="dxa"/>
          </w:tcPr>
          <w:p w14:paraId="46F8A1A2" w14:textId="77777777" w:rsidR="00124496" w:rsidRPr="00C8374D" w:rsidRDefault="00124496" w:rsidP="00FD1F03">
            <w:pPr>
              <w:pStyle w:val="CBDTableNormal"/>
              <w:rPr>
                <w:lang w:val="en-US"/>
              </w:rPr>
            </w:pPr>
            <w:r w:rsidRPr="00C8374D">
              <w:rPr>
                <w:sz w:val="22"/>
                <w:lang w:val="en-US"/>
              </w:rPr>
              <w:t>Item 7. Conclusions and recommendations</w:t>
            </w:r>
          </w:p>
        </w:tc>
      </w:tr>
      <w:tr w:rsidR="00124496" w:rsidRPr="00C8374D" w14:paraId="2F124F2D" w14:textId="77777777" w:rsidTr="00217DBB">
        <w:tc>
          <w:tcPr>
            <w:tcW w:w="2547" w:type="dxa"/>
            <w:vMerge/>
          </w:tcPr>
          <w:p w14:paraId="62BF123A" w14:textId="77777777" w:rsidR="00124496" w:rsidRPr="00C8374D" w:rsidRDefault="00124496" w:rsidP="00FD1F03">
            <w:pPr>
              <w:pStyle w:val="CBDTableNormal"/>
              <w:rPr>
                <w:lang w:val="en-US"/>
              </w:rPr>
            </w:pPr>
          </w:p>
        </w:tc>
        <w:tc>
          <w:tcPr>
            <w:tcW w:w="6946" w:type="dxa"/>
          </w:tcPr>
          <w:p w14:paraId="572B3162" w14:textId="77777777" w:rsidR="00124496" w:rsidRPr="00C8374D" w:rsidRDefault="00124496" w:rsidP="00FD1F03">
            <w:pPr>
              <w:pStyle w:val="CBDTableNormal"/>
              <w:rPr>
                <w:lang w:val="en-US"/>
              </w:rPr>
            </w:pPr>
            <w:r w:rsidRPr="00C8374D">
              <w:rPr>
                <w:sz w:val="22"/>
                <w:lang w:val="en-US"/>
              </w:rPr>
              <w:t>Item 8. Closure of the meeting</w:t>
            </w:r>
          </w:p>
        </w:tc>
      </w:tr>
    </w:tbl>
    <w:p w14:paraId="7F4280AF" w14:textId="4B29D3C1" w:rsidR="00A111D1" w:rsidRPr="00866063" w:rsidRDefault="00A111D1" w:rsidP="002170F1">
      <w:pPr>
        <w:pStyle w:val="Para1"/>
        <w:numPr>
          <w:ilvl w:val="0"/>
          <w:numId w:val="0"/>
        </w:numPr>
        <w:ind w:left="567"/>
        <w:jc w:val="center"/>
      </w:pPr>
      <w:r w:rsidRPr="00866063">
        <w:t>__________</w:t>
      </w:r>
    </w:p>
    <w:sectPr w:rsidR="00A111D1" w:rsidRPr="00866063" w:rsidSect="00447F4A">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CB1FDE" w14:textId="77777777" w:rsidR="00623388" w:rsidRPr="00866063" w:rsidRDefault="00623388" w:rsidP="00CF1848">
      <w:r w:rsidRPr="00866063">
        <w:separator/>
      </w:r>
    </w:p>
  </w:endnote>
  <w:endnote w:type="continuationSeparator" w:id="0">
    <w:p w14:paraId="23BC433F" w14:textId="77777777" w:rsidR="00623388" w:rsidRPr="00866063" w:rsidRDefault="00623388"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F60734A"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275A467" w14:textId="77777777" w:rsidR="00D75CA6" w:rsidRPr="00866063" w:rsidRDefault="00D75CA6" w:rsidP="00D75CA6">
        <w:pPr>
          <w:pStyle w:val="Footer"/>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6B79FA" w14:textId="77777777" w:rsidR="00623388" w:rsidRPr="00866063" w:rsidRDefault="00623388" w:rsidP="00CF1848">
      <w:r w:rsidRPr="00866063">
        <w:separator/>
      </w:r>
    </w:p>
  </w:footnote>
  <w:footnote w:type="continuationSeparator" w:id="0">
    <w:p w14:paraId="153E0A81" w14:textId="77777777" w:rsidR="00623388" w:rsidRPr="00866063" w:rsidRDefault="00623388" w:rsidP="00CF1848">
      <w:r w:rsidRPr="00866063">
        <w:continuationSeparator/>
      </w:r>
    </w:p>
  </w:footnote>
  <w:footnote w:id="1">
    <w:p w14:paraId="53F66385" w14:textId="3299C495" w:rsidR="00AB5F6B" w:rsidRPr="00AD0AB4" w:rsidRDefault="00AB5F6B" w:rsidP="00AB5F6B">
      <w:pPr>
        <w:pStyle w:val="FootnoteText"/>
      </w:pPr>
      <w:r>
        <w:rPr>
          <w:rStyle w:val="FootnoteReference"/>
        </w:rPr>
        <w:t>*</w:t>
      </w:r>
      <w:r>
        <w:t xml:space="preserve"> </w:t>
      </w:r>
      <w:r w:rsidR="00225112" w:rsidRPr="00225112">
        <w:t>CBD/TSC/IAG/2025/1/1</w:t>
      </w:r>
    </w:p>
  </w:footnote>
  <w:footnote w:id="2">
    <w:p w14:paraId="59D4433D" w14:textId="7EE7D9C1" w:rsidR="0062305E" w:rsidRPr="00FD1F03" w:rsidRDefault="0062305E">
      <w:pPr>
        <w:pStyle w:val="FootnoteText"/>
        <w:rPr>
          <w:lang w:val="en-US"/>
        </w:rPr>
      </w:pPr>
      <w:r>
        <w:rPr>
          <w:rStyle w:val="FootnoteReference"/>
        </w:rPr>
        <w:t>*</w:t>
      </w:r>
      <w:r>
        <w:t xml:space="preserve"> </w:t>
      </w:r>
      <w:r w:rsidRPr="0062305E">
        <w:t>The present document is being issued without formal editing</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1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1011F351" w14:textId="7571A9F2" w:rsidR="00534681" w:rsidRPr="00866063" w:rsidRDefault="00067174" w:rsidP="007C4951">
        <w:pPr>
          <w:pStyle w:val="Header"/>
          <w:spacing w:after="240"/>
          <w:rPr>
            <w:szCs w:val="20"/>
          </w:rPr>
        </w:pPr>
        <w:r w:rsidRPr="00067174">
          <w:rPr>
            <w:szCs w:val="10"/>
          </w:rPr>
          <w:t>CBD/TSC/IAG/2025/1/1/Add.1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0CDDDB0" w14:textId="3F754C6A" w:rsidR="009505C9" w:rsidRPr="00866063" w:rsidRDefault="00067174" w:rsidP="007C4951">
        <w:pPr>
          <w:pStyle w:val="Header"/>
          <w:spacing w:after="240"/>
          <w:jc w:val="right"/>
        </w:pPr>
        <w:r>
          <w:t>CBD/TSC/IAG/2025/1/1/Add.1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CA410CD"/>
    <w:multiLevelType w:val="hybridMultilevel"/>
    <w:tmpl w:val="B73E4C26"/>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num>
  <w:num w:numId="8" w16cid:durableId="145918345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54F0"/>
    <w:rsid w:val="00067174"/>
    <w:rsid w:val="0007171B"/>
    <w:rsid w:val="000A7799"/>
    <w:rsid w:val="000B2D6D"/>
    <w:rsid w:val="000D0F68"/>
    <w:rsid w:val="000E673A"/>
    <w:rsid w:val="000F6945"/>
    <w:rsid w:val="000F74F5"/>
    <w:rsid w:val="000F78FC"/>
    <w:rsid w:val="00105372"/>
    <w:rsid w:val="001054A6"/>
    <w:rsid w:val="001078A1"/>
    <w:rsid w:val="00110392"/>
    <w:rsid w:val="0011584F"/>
    <w:rsid w:val="00124496"/>
    <w:rsid w:val="001312AD"/>
    <w:rsid w:val="00131BDE"/>
    <w:rsid w:val="00131E7A"/>
    <w:rsid w:val="00134846"/>
    <w:rsid w:val="00172AF6"/>
    <w:rsid w:val="00176CEE"/>
    <w:rsid w:val="00186DD8"/>
    <w:rsid w:val="00194592"/>
    <w:rsid w:val="001A35EC"/>
    <w:rsid w:val="001B13FE"/>
    <w:rsid w:val="001C0353"/>
    <w:rsid w:val="001D6A86"/>
    <w:rsid w:val="002170F1"/>
    <w:rsid w:val="00225112"/>
    <w:rsid w:val="003008FE"/>
    <w:rsid w:val="0030169D"/>
    <w:rsid w:val="0030561D"/>
    <w:rsid w:val="003060EB"/>
    <w:rsid w:val="003153EB"/>
    <w:rsid w:val="0032000F"/>
    <w:rsid w:val="00321985"/>
    <w:rsid w:val="00331AD7"/>
    <w:rsid w:val="00343D07"/>
    <w:rsid w:val="00344F66"/>
    <w:rsid w:val="00351205"/>
    <w:rsid w:val="00372F74"/>
    <w:rsid w:val="003F2D19"/>
    <w:rsid w:val="003F7224"/>
    <w:rsid w:val="00427D21"/>
    <w:rsid w:val="00447F4A"/>
    <w:rsid w:val="00456F67"/>
    <w:rsid w:val="004644C2"/>
    <w:rsid w:val="00467F9C"/>
    <w:rsid w:val="00484BA1"/>
    <w:rsid w:val="00487A4D"/>
    <w:rsid w:val="004C0DD2"/>
    <w:rsid w:val="004C3ED4"/>
    <w:rsid w:val="004F3692"/>
    <w:rsid w:val="0051006C"/>
    <w:rsid w:val="00534681"/>
    <w:rsid w:val="0056068E"/>
    <w:rsid w:val="00563442"/>
    <w:rsid w:val="00565B42"/>
    <w:rsid w:val="00572136"/>
    <w:rsid w:val="00593E57"/>
    <w:rsid w:val="005A438C"/>
    <w:rsid w:val="005B2137"/>
    <w:rsid w:val="005B35E2"/>
    <w:rsid w:val="005C2E6C"/>
    <w:rsid w:val="005C371F"/>
    <w:rsid w:val="005C4CE6"/>
    <w:rsid w:val="005E724A"/>
    <w:rsid w:val="006122BA"/>
    <w:rsid w:val="0062305E"/>
    <w:rsid w:val="00623388"/>
    <w:rsid w:val="006478BF"/>
    <w:rsid w:val="00662CE1"/>
    <w:rsid w:val="0068751B"/>
    <w:rsid w:val="006A73C1"/>
    <w:rsid w:val="006B2290"/>
    <w:rsid w:val="006E520A"/>
    <w:rsid w:val="006F1ED3"/>
    <w:rsid w:val="00717D88"/>
    <w:rsid w:val="00726A43"/>
    <w:rsid w:val="00786056"/>
    <w:rsid w:val="007942D3"/>
    <w:rsid w:val="007B2099"/>
    <w:rsid w:val="007B6C09"/>
    <w:rsid w:val="007B7741"/>
    <w:rsid w:val="007C4951"/>
    <w:rsid w:val="007E09DA"/>
    <w:rsid w:val="007E0F8A"/>
    <w:rsid w:val="007F718D"/>
    <w:rsid w:val="00801FAD"/>
    <w:rsid w:val="008178B6"/>
    <w:rsid w:val="008233F3"/>
    <w:rsid w:val="0083239B"/>
    <w:rsid w:val="00833F3D"/>
    <w:rsid w:val="00865B74"/>
    <w:rsid w:val="00866063"/>
    <w:rsid w:val="00887127"/>
    <w:rsid w:val="008974F0"/>
    <w:rsid w:val="008A1499"/>
    <w:rsid w:val="008B012A"/>
    <w:rsid w:val="00906E17"/>
    <w:rsid w:val="00930BA1"/>
    <w:rsid w:val="0093169E"/>
    <w:rsid w:val="009505C9"/>
    <w:rsid w:val="00950752"/>
    <w:rsid w:val="00966424"/>
    <w:rsid w:val="009C2DE6"/>
    <w:rsid w:val="009D2E8A"/>
    <w:rsid w:val="009D5DB6"/>
    <w:rsid w:val="009F457E"/>
    <w:rsid w:val="00A111D1"/>
    <w:rsid w:val="00A23255"/>
    <w:rsid w:val="00AA6F92"/>
    <w:rsid w:val="00AB5F6B"/>
    <w:rsid w:val="00AB6934"/>
    <w:rsid w:val="00AF2878"/>
    <w:rsid w:val="00AF42DE"/>
    <w:rsid w:val="00B3369F"/>
    <w:rsid w:val="00B63E60"/>
    <w:rsid w:val="00B94E6C"/>
    <w:rsid w:val="00BB4606"/>
    <w:rsid w:val="00C23D2F"/>
    <w:rsid w:val="00C443BD"/>
    <w:rsid w:val="00C451C5"/>
    <w:rsid w:val="00C56C18"/>
    <w:rsid w:val="00C8374D"/>
    <w:rsid w:val="00C9161D"/>
    <w:rsid w:val="00CA0C1D"/>
    <w:rsid w:val="00CC2C4A"/>
    <w:rsid w:val="00CE10C4"/>
    <w:rsid w:val="00CF1848"/>
    <w:rsid w:val="00CF4367"/>
    <w:rsid w:val="00D12044"/>
    <w:rsid w:val="00D170D9"/>
    <w:rsid w:val="00D26597"/>
    <w:rsid w:val="00D27A9E"/>
    <w:rsid w:val="00D3317C"/>
    <w:rsid w:val="00D33EFC"/>
    <w:rsid w:val="00D40DBC"/>
    <w:rsid w:val="00D61C85"/>
    <w:rsid w:val="00D75CA6"/>
    <w:rsid w:val="00D76A18"/>
    <w:rsid w:val="00D80849"/>
    <w:rsid w:val="00D82E8F"/>
    <w:rsid w:val="00DB5E0F"/>
    <w:rsid w:val="00DD118C"/>
    <w:rsid w:val="00DE765C"/>
    <w:rsid w:val="00E22743"/>
    <w:rsid w:val="00E31A81"/>
    <w:rsid w:val="00E4516F"/>
    <w:rsid w:val="00E66235"/>
    <w:rsid w:val="00E83C24"/>
    <w:rsid w:val="00E9318D"/>
    <w:rsid w:val="00E93F3E"/>
    <w:rsid w:val="00F063C2"/>
    <w:rsid w:val="00F53193"/>
    <w:rsid w:val="00F5357E"/>
    <w:rsid w:val="00F6586C"/>
    <w:rsid w:val="00F66C96"/>
    <w:rsid w:val="00F854F0"/>
    <w:rsid w:val="00F9038B"/>
    <w:rsid w:val="00F90A4B"/>
    <w:rsid w:val="00F94774"/>
    <w:rsid w:val="00FA663B"/>
    <w:rsid w:val="00FC53DB"/>
    <w:rsid w:val="00FC6EC3"/>
    <w:rsid w:val="00FD1BAC"/>
    <w:rsid w:val="00FD1F03"/>
    <w:rsid w:val="00FD5552"/>
  </w:rsids>
  <m:mathPr>
    <m:mathFont m:val="Cambria Math"/>
    <m:brkBin m:val="before"/>
    <m:brkBinSub m:val="--"/>
    <m:smallFrac m:val="0"/>
    <m:dispDef/>
    <m:lMargin m:val="0"/>
    <m:rMargin m:val="0"/>
    <m:defJc m:val="centerGroup"/>
    <m:wrapIndent m:val="1440"/>
    <m:intLim m:val="subSup"/>
    <m:naryLim m:val="undOvr"/>
  </m:mathPr>
  <w:themeFontLang w:val="fr-CA"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88761CF"/>
  <w15:docId w15:val="{302B3F75-B26D-4FAF-A7F0-492486D5B46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BD-Para">
    <w:name w:val="CBD-Para"/>
    <w:basedOn w:val="Normal"/>
    <w:rsid w:val="005B2137"/>
    <w:pPr>
      <w:keepLines/>
      <w:numPr>
        <w:numId w:val="8"/>
      </w:numPr>
      <w:tabs>
        <w:tab w:val="clear" w:pos="567"/>
        <w:tab w:val="clear" w:pos="1134"/>
        <w:tab w:val="clear" w:pos="1701"/>
        <w:tab w:val="clear" w:pos="2268"/>
      </w:tabs>
      <w:spacing w:before="120" w:after="120"/>
    </w:pPr>
    <w:rPr>
      <w:rFonts w:eastAsia="Times New Roman"/>
      <w:lang w:val="en-US"/>
    </w:rPr>
  </w:style>
  <w:style w:type="paragraph" w:customStyle="1" w:styleId="CBDagendasubitem">
    <w:name w:val="CBD_agenda_subitem"/>
    <w:basedOn w:val="CBDNormal"/>
    <w:qFormat/>
    <w:rsid w:val="00887127"/>
    <w:pPr>
      <w:spacing w:before="120" w:after="120"/>
      <w:ind w:left="567" w:hanging="567"/>
      <w:jc w:val="left"/>
    </w:pPr>
    <w:rPr>
      <w:rFonts w:ascii="Times New Roman Bold" w:hAnsi="Times New Roman Bold"/>
      <w: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6/cop-16-dec-03-en.pdf" TargetMode="External"/><Relationship Id="rId2" Type="http://schemas.openxmlformats.org/officeDocument/2006/relationships/customXml" Target="../customXml/item2.xml"/><Relationship Id="rId16" Type="http://schemas.openxmlformats.org/officeDocument/2006/relationships/hyperlink" Target="https://www.cbd.int/notifications/2025-018"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5/cop-15-dec-08-en.pdf"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parois\Downloads\cbd-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F79174EEB004A5283F9A362E1C06CBB"/>
        <w:category>
          <w:name w:val="General"/>
          <w:gallery w:val="placeholder"/>
        </w:category>
        <w:types>
          <w:type w:val="bbPlcHdr"/>
        </w:types>
        <w:behaviors>
          <w:behavior w:val="content"/>
        </w:behaviors>
        <w:guid w:val="{857A2FBE-065F-42E9-B6CF-6162AA0D89B3}"/>
      </w:docPartPr>
      <w:docPartBody>
        <w:p w:rsidR="00F83C2A" w:rsidRDefault="00D42163">
          <w:pPr>
            <w:pStyle w:val="2F79174EEB004A5283F9A362E1C06CBB"/>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6E6C"/>
    <w:rsid w:val="004C3ED4"/>
    <w:rsid w:val="00676E6C"/>
    <w:rsid w:val="00702A76"/>
    <w:rsid w:val="009F457E"/>
    <w:rsid w:val="00D42163"/>
    <w:rsid w:val="00F83C2A"/>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F79174EEB004A5283F9A362E1C06CBB">
    <w:name w:val="2F79174EEB004A5283F9A362E1C06CB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56574a3974fe322614c82150facde942">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9d58c0d7a53d6fd8413434503c3e2c13"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7B3E6E67-78AB-4934-9A03-A7E6DD9062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cbd-template.dotm</Template>
  <TotalTime>1</TotalTime>
  <Pages>4</Pages>
  <Words>1418</Words>
  <Characters>8628</Characters>
  <Application>Microsoft Office Word</Application>
  <DocSecurity>0</DocSecurity>
  <Lines>139</Lines>
  <Paragraphs>48</Paragraphs>
  <ScaleCrop>false</ScaleCrop>
  <HeadingPairs>
    <vt:vector size="2" baseType="variant">
      <vt:variant>
        <vt:lpstr>Title</vt:lpstr>
      </vt:variant>
      <vt:variant>
        <vt:i4>1</vt:i4>
      </vt:variant>
    </vt:vector>
  </HeadingPairs>
  <TitlesOfParts>
    <vt:vector size="1" baseType="lpstr">
      <vt:lpstr>Annotated Provisional Agenda</vt:lpstr>
    </vt:vector>
  </TitlesOfParts>
  <Company>SCBD</Company>
  <LinksUpToDate>false</LinksUpToDate>
  <CharactersWithSpaces>9998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provisional agenda</dc:title>
  <dc:subject>CBD/TSC/IAG/2025/1/1/Add.1</dc:subject>
  <dc:creator>claire.parois</dc:creator>
  <cp:keywords>Convention on Biological Diversity</cp:keywords>
  <cp:lastModifiedBy>Veronique Lefebvre</cp:lastModifiedBy>
  <cp:revision>5</cp:revision>
  <cp:lastPrinted>2020-01-21T16:56:00Z</cp:lastPrinted>
  <dcterms:created xsi:type="dcterms:W3CDTF">2025-07-30T19:28:00Z</dcterms:created>
  <dcterms:modified xsi:type="dcterms:W3CDTF">2025-07-30T19:29:00Z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