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64582" w14:paraId="2EEA0756" w14:textId="77777777">
        <w:trPr>
          <w:trHeight w:val="850"/>
        </w:trPr>
        <w:tc>
          <w:tcPr>
            <w:tcW w:w="975" w:type="dxa"/>
            <w:vAlign w:val="bottom"/>
          </w:tcPr>
          <w:p w14:paraId="47496712" w14:textId="0EC07BF6" w:rsidR="00FD2482" w:rsidRPr="00A64582" w:rsidRDefault="00FD2482">
            <w:pPr>
              <w:pStyle w:val="AASmallLogo"/>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pPr>
              <w:pStyle w:val="AASmallLogo"/>
            </w:pPr>
          </w:p>
        </w:tc>
        <w:tc>
          <w:tcPr>
            <w:tcW w:w="1434" w:type="dxa"/>
            <w:noWrap/>
            <w:vAlign w:val="bottom"/>
          </w:tcPr>
          <w:p w14:paraId="42B74495" w14:textId="77777777" w:rsidR="00FD2482" w:rsidRPr="00A64582" w:rsidRDefault="00FD2482">
            <w:pPr>
              <w:pStyle w:val="AASmallLogo"/>
            </w:pPr>
            <w:r w:rsidRPr="00A64582">
              <w:rPr>
                <w:noProof/>
              </w:rPr>
              <w:drawing>
                <wp:inline distT="0" distB="0" distL="0" distR="0" wp14:anchorId="381309E0" wp14:editId="1F94D361">
                  <wp:extent cx="498788" cy="357465"/>
                  <wp:effectExtent l="0" t="0" r="0" b="5080"/>
                  <wp:docPr id="548237922" name="Picture 2"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548237922" name="Picture 2" descr="A black background with a black square&#10;&#10;AI-generated content may be incorrect."/>
                          <pic:cNvPicPr/>
                        </pic:nvPicPr>
                        <pic:blipFill>
                          <a:blip r:embed="rId13"/>
                          <a:stretch>
                            <a:fillRect/>
                          </a:stretch>
                        </pic:blipFill>
                        <pic:spPr>
                          <a:xfrm>
                            <a:off x="0" y="0"/>
                            <a:ext cx="498788" cy="357465"/>
                          </a:xfrm>
                          <a:prstGeom prst="rect">
                            <a:avLst/>
                          </a:prstGeom>
                        </pic:spPr>
                      </pic:pic>
                    </a:graphicData>
                  </a:graphic>
                </wp:inline>
              </w:drawing>
            </w:r>
            <w:r w:rsidRPr="00A64582">
              <w:t xml:space="preserve"> </w:t>
            </w:r>
          </w:p>
          <w:p w14:paraId="0BCED263" w14:textId="77777777" w:rsidR="00FD2482" w:rsidRPr="00A64582" w:rsidRDefault="00FD2482">
            <w:pPr>
              <w:pStyle w:val="AASmallLogo"/>
            </w:pPr>
          </w:p>
        </w:tc>
        <w:tc>
          <w:tcPr>
            <w:tcW w:w="8073" w:type="dxa"/>
            <w:vAlign w:val="bottom"/>
          </w:tcPr>
          <w:p w14:paraId="1869D3AB" w14:textId="65007AEF" w:rsidR="00FD2482" w:rsidRPr="00A64582" w:rsidRDefault="00FD2482" w:rsidP="00090BD3">
            <w:pPr>
              <w:pStyle w:val="ABSymbol"/>
            </w:pPr>
            <w:r w:rsidRPr="00A64582">
              <w:rPr>
                <w:sz w:val="40"/>
              </w:rPr>
              <w:t>CBD</w:t>
            </w:r>
            <w:r w:rsidRPr="00A64582">
              <w:t>/SBI/6/</w:t>
            </w:r>
            <w:r w:rsidR="00F60BB0">
              <w:t>L.9</w:t>
            </w:r>
          </w:p>
        </w:tc>
      </w:tr>
    </w:tbl>
    <w:p w14:paraId="63283B44" w14:textId="77777777" w:rsidR="00FD2482" w:rsidRPr="00A64582"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A64582" w14:paraId="2016CA60" w14:textId="77777777">
        <w:trPr>
          <w:trHeight w:val="1814"/>
        </w:trPr>
        <w:tc>
          <w:tcPr>
            <w:tcW w:w="7370" w:type="dxa"/>
          </w:tcPr>
          <w:p w14:paraId="1976956B" w14:textId="77777777" w:rsidR="00FD2482" w:rsidRPr="00A64582" w:rsidRDefault="00FD2482">
            <w:pPr>
              <w:pStyle w:val="ACLargeLogo"/>
            </w:pPr>
            <w:r w:rsidRPr="00A64582">
              <w:rPr>
                <w:noProof/>
              </w:rPr>
              <w:drawing>
                <wp:inline distT="0" distB="0" distL="0" distR="0" wp14:anchorId="2817FA6D" wp14:editId="2B7DE66A">
                  <wp:extent cx="2755631" cy="1030313"/>
                  <wp:effectExtent l="0" t="0" r="0" b="0"/>
                  <wp:docPr id="773982783" name="Picture 3"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773982783" name="Picture 3" descr="A black background with a black square&#10;&#10;AI-generated content may be incorrect."/>
                          <pic:cNvPicPr/>
                        </pic:nvPicPr>
                        <pic:blipFill>
                          <a:blip r:embed="rId14"/>
                          <a:stretch>
                            <a:fillRect/>
                          </a:stretch>
                        </pic:blipFill>
                        <pic:spPr>
                          <a:xfrm>
                            <a:off x="0" y="0"/>
                            <a:ext cx="2755631" cy="1030313"/>
                          </a:xfrm>
                          <a:prstGeom prst="rect">
                            <a:avLst/>
                          </a:prstGeom>
                        </pic:spPr>
                      </pic:pic>
                    </a:graphicData>
                  </a:graphic>
                </wp:inline>
              </w:drawing>
            </w:r>
            <w:r w:rsidRPr="00A64582">
              <w:t xml:space="preserve"> </w:t>
            </w:r>
          </w:p>
          <w:p w14:paraId="754EEB0E" w14:textId="77777777" w:rsidR="00FD2482" w:rsidRPr="00A64582" w:rsidRDefault="00FD2482">
            <w:pPr>
              <w:pStyle w:val="ACLargeLogo"/>
            </w:pPr>
          </w:p>
        </w:tc>
        <w:tc>
          <w:tcPr>
            <w:tcW w:w="3112" w:type="dxa"/>
          </w:tcPr>
          <w:p w14:paraId="6F9C7956" w14:textId="723578A9" w:rsidR="00FD2482" w:rsidRPr="00A64582" w:rsidRDefault="00FD2482">
            <w:pPr>
              <w:pStyle w:val="AEDistrNormal"/>
            </w:pPr>
            <w:r w:rsidRPr="00A64582">
              <w:t xml:space="preserve">Distr.: </w:t>
            </w:r>
            <w:r w:rsidR="00F97A80" w:rsidRPr="00A64582">
              <w:t>Limited</w:t>
            </w:r>
            <w:r w:rsidRPr="00A64582">
              <w:t xml:space="preserve"> </w:t>
            </w:r>
          </w:p>
          <w:p w14:paraId="60E7BED1" w14:textId="458146F1" w:rsidR="00FD2482" w:rsidRPr="00A64582" w:rsidRDefault="00E368A6">
            <w:pPr>
              <w:pStyle w:val="AEDistrNormal"/>
            </w:pPr>
            <w:r>
              <w:t>1</w:t>
            </w:r>
            <w:r w:rsidR="00D464AE">
              <w:t>9</w:t>
            </w:r>
            <w:r w:rsidR="00F97A80" w:rsidRPr="00A64582">
              <w:t xml:space="preserve"> February</w:t>
            </w:r>
            <w:r w:rsidR="00E7303A" w:rsidRPr="00A64582">
              <w:t xml:space="preserve"> 2026</w:t>
            </w:r>
          </w:p>
          <w:p w14:paraId="35904B64" w14:textId="4C17F554" w:rsidR="00FD2482" w:rsidRPr="00A64582" w:rsidRDefault="00FD2482">
            <w:pPr>
              <w:pStyle w:val="AEDistrNormal6pt"/>
            </w:pPr>
            <w:r w:rsidRPr="00A64582">
              <w:t xml:space="preserve">Original: English </w:t>
            </w:r>
          </w:p>
          <w:p w14:paraId="7BA911A4" w14:textId="77777777" w:rsidR="00FD2482" w:rsidRPr="00A64582" w:rsidRDefault="00FD2482">
            <w:pPr>
              <w:pStyle w:val="AEDistrNormal6pt"/>
            </w:pPr>
          </w:p>
        </w:tc>
      </w:tr>
    </w:tbl>
    <w:p w14:paraId="255E79DA" w14:textId="77777777" w:rsidR="00FD2482" w:rsidRPr="00A64582"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5C4BF9" w14:paraId="060D5541" w14:textId="77777777">
        <w:trPr>
          <w:trHeight w:val="57"/>
        </w:trPr>
        <w:tc>
          <w:tcPr>
            <w:tcW w:w="6094" w:type="dxa"/>
          </w:tcPr>
          <w:p w14:paraId="347563C8" w14:textId="77777777" w:rsidR="00FD2482" w:rsidRPr="00A64582" w:rsidRDefault="00FD2482">
            <w:pPr>
              <w:pStyle w:val="AFCorN12Bold"/>
            </w:pPr>
            <w:r w:rsidRPr="00A64582">
              <w:t xml:space="preserve">Subsidiary Body on Implementation </w:t>
            </w:r>
          </w:p>
          <w:p w14:paraId="1681C35B" w14:textId="77777777" w:rsidR="00FD2482" w:rsidRPr="00A64582" w:rsidRDefault="00FD2482">
            <w:pPr>
              <w:pStyle w:val="AFCorNBold"/>
            </w:pPr>
            <w:r w:rsidRPr="00A64582">
              <w:t xml:space="preserve">Sixth meeting </w:t>
            </w:r>
          </w:p>
          <w:p w14:paraId="0B30296B" w14:textId="77777777" w:rsidR="00FD2482" w:rsidRPr="00A64582" w:rsidRDefault="00FD2482">
            <w:pPr>
              <w:pStyle w:val="AFCorNNormal"/>
            </w:pPr>
            <w:r w:rsidRPr="00A64582">
              <w:t xml:space="preserve">Rome, </w:t>
            </w:r>
            <w:r w:rsidRPr="00A64582">
              <w:rPr>
                <w:snapToGrid w:val="0"/>
                <w:kern w:val="22"/>
              </w:rPr>
              <w:t>16–19 February 2026</w:t>
            </w:r>
          </w:p>
          <w:p w14:paraId="51B1998E" w14:textId="4E1D11E2" w:rsidR="00FD2482" w:rsidRPr="00A64582" w:rsidRDefault="00F97A80">
            <w:pPr>
              <w:pStyle w:val="AFCorNNormal"/>
            </w:pPr>
            <w:r w:rsidRPr="00A64582">
              <w:t>Agenda i</w:t>
            </w:r>
            <w:r w:rsidR="00FD2482" w:rsidRPr="00A64582">
              <w:t>tem 3 (b)</w:t>
            </w:r>
          </w:p>
          <w:p w14:paraId="255CB275" w14:textId="74074340" w:rsidR="00FD2482" w:rsidRPr="005C4BF9" w:rsidRDefault="005246F0" w:rsidP="00AA5CB1">
            <w:pPr>
              <w:pStyle w:val="AFCorNBold"/>
            </w:pPr>
            <w:r w:rsidRPr="000D7717">
              <w:t xml:space="preserve">Resource mobilization and financial </w:t>
            </w:r>
            <w:r>
              <w:br/>
            </w:r>
            <w:r w:rsidRPr="000D7717">
              <w:t>mechanism:</w:t>
            </w:r>
            <w:r>
              <w:t xml:space="preserve"> f</w:t>
            </w:r>
            <w:r w:rsidR="00FD2482" w:rsidRPr="00A64582">
              <w:t>inancial mechanism</w:t>
            </w:r>
          </w:p>
        </w:tc>
        <w:tc>
          <w:tcPr>
            <w:tcW w:w="4388" w:type="dxa"/>
          </w:tcPr>
          <w:p w14:paraId="7036EC1F" w14:textId="77777777" w:rsidR="00FD2482" w:rsidRPr="005C4BF9" w:rsidRDefault="00FD2482">
            <w:pPr>
              <w:pStyle w:val="CBDNormal"/>
              <w:jc w:val="left"/>
            </w:pPr>
          </w:p>
        </w:tc>
      </w:tr>
    </w:tbl>
    <w:p w14:paraId="3E89CB4F" w14:textId="30F12E60" w:rsidR="00FD2482" w:rsidRPr="005C4BF9" w:rsidRDefault="00922051" w:rsidP="00090BD3">
      <w:pPr>
        <w:pStyle w:val="CBDTitle"/>
      </w:pPr>
      <w:sdt>
        <w:sdt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EndPr/>
        <w:sdtContent>
          <w:r w:rsidR="00DE39E5">
            <w:t>Financial mechanism</w:t>
          </w:r>
        </w:sdtContent>
      </w:sdt>
      <w:r w:rsidR="00DE39E5">
        <w:rPr>
          <w:rStyle w:val="FootnoteReference"/>
        </w:rPr>
        <w:footnoteReference w:customMarkFollows="1" w:id="1"/>
        <w:t>*</w:t>
      </w:r>
    </w:p>
    <w:p w14:paraId="697E0041" w14:textId="7E2DFDE1" w:rsidR="000073D4" w:rsidRPr="005C4BF9" w:rsidRDefault="001F722E" w:rsidP="00D17DE7">
      <w:pPr>
        <w:pStyle w:val="CBDSubTitle"/>
      </w:pPr>
      <w:r>
        <w:t>Draft recommendation submitted by the Chair</w:t>
      </w:r>
    </w:p>
    <w:p w14:paraId="21DCAEC2" w14:textId="12420AEA" w:rsidR="000073D4" w:rsidRPr="005C4BF9" w:rsidRDefault="000073D4" w:rsidP="000073D4">
      <w:pPr>
        <w:pStyle w:val="CBDNormalNumber"/>
        <w:numPr>
          <w:ilvl w:val="0"/>
          <w:numId w:val="0"/>
        </w:numPr>
        <w:ind w:left="567"/>
        <w:rPr>
          <w:i/>
          <w:iCs/>
        </w:rPr>
      </w:pPr>
      <w:r w:rsidRPr="005C4BF9">
        <w:tab/>
      </w:r>
      <w:r w:rsidRPr="005C4BF9">
        <w:rPr>
          <w:i/>
          <w:iCs/>
        </w:rPr>
        <w:t xml:space="preserve">The Subsidiary Body on </w:t>
      </w:r>
      <w:r w:rsidR="00FD3888" w:rsidRPr="005C4BF9">
        <w:rPr>
          <w:i/>
          <w:iCs/>
        </w:rPr>
        <w:t xml:space="preserve">Implementation </w:t>
      </w:r>
    </w:p>
    <w:p w14:paraId="468708B3" w14:textId="308C0117" w:rsidR="002D6968" w:rsidRPr="005C4BF9" w:rsidRDefault="00A54F4D" w:rsidP="005B37FF">
      <w:pPr>
        <w:pStyle w:val="CBDNormalNumber"/>
        <w:numPr>
          <w:ilvl w:val="0"/>
          <w:numId w:val="0"/>
        </w:numPr>
        <w:ind w:left="567"/>
      </w:pPr>
      <w:r w:rsidRPr="005C4BF9">
        <w:rPr>
          <w:i/>
          <w:iCs/>
        </w:rPr>
        <w:tab/>
      </w:r>
      <w:r w:rsidR="002D6968" w:rsidRPr="005C4BF9">
        <w:rPr>
          <w:i/>
          <w:iCs/>
        </w:rPr>
        <w:t xml:space="preserve">Recommends </w:t>
      </w:r>
      <w:r w:rsidR="002D6968" w:rsidRPr="005C4BF9">
        <w:t>that</w:t>
      </w:r>
      <w:r w:rsidR="00B962BF">
        <w:t>,</w:t>
      </w:r>
      <w:r w:rsidR="002D6968" w:rsidRPr="005C4BF9">
        <w:t xml:space="preserve"> </w:t>
      </w:r>
      <w:r w:rsidR="00B962BF" w:rsidRPr="005C4BF9">
        <w:t>at its seventeenth meeting</w:t>
      </w:r>
      <w:r w:rsidR="00B962BF">
        <w:t>,</w:t>
      </w:r>
      <w:r w:rsidR="00B962BF" w:rsidRPr="005C4BF9">
        <w:t xml:space="preserve"> </w:t>
      </w:r>
      <w:r w:rsidR="002D6968" w:rsidRPr="005C4BF9">
        <w:t>the Conference of the Parties adopt a decision along the following lines</w:t>
      </w:r>
      <w:r w:rsidR="00E85509" w:rsidRPr="005C4BF9">
        <w:t>:</w:t>
      </w:r>
    </w:p>
    <w:p w14:paraId="65905F9F" w14:textId="0BC6A417" w:rsidR="001A613B" w:rsidRPr="005C4BF9" w:rsidRDefault="002D6968" w:rsidP="00623ED1">
      <w:pPr>
        <w:pStyle w:val="CBDDesicionText"/>
      </w:pPr>
      <w:r w:rsidRPr="00623ED1">
        <w:rPr>
          <w:i/>
          <w:iCs/>
        </w:rPr>
        <w:t>The Conference of the Parties</w:t>
      </w:r>
      <w:r w:rsidRPr="005C4BF9">
        <w:t>,</w:t>
      </w:r>
    </w:p>
    <w:p w14:paraId="3A37B5C0" w14:textId="4B90D429" w:rsidR="00F81491" w:rsidRPr="005C4BF9" w:rsidRDefault="00F81491" w:rsidP="00623ED1">
      <w:pPr>
        <w:pStyle w:val="CBDDesicionText"/>
      </w:pPr>
      <w:r w:rsidRPr="005C4BF9">
        <w:rPr>
          <w:i/>
          <w:iCs/>
        </w:rPr>
        <w:t>Recalling</w:t>
      </w:r>
      <w:r w:rsidRPr="005C4BF9">
        <w:t xml:space="preserve"> </w:t>
      </w:r>
      <w:r w:rsidR="00810831">
        <w:t xml:space="preserve">its </w:t>
      </w:r>
      <w:r w:rsidRPr="005C4BF9">
        <w:t xml:space="preserve">decisions </w:t>
      </w:r>
      <w:hyperlink r:id="rId15" w:history="1">
        <w:r w:rsidRPr="00973C20">
          <w:rPr>
            <w:rStyle w:val="Hyperlink"/>
          </w:rPr>
          <w:t>15/15</w:t>
        </w:r>
      </w:hyperlink>
      <w:r w:rsidRPr="005C4BF9">
        <w:t xml:space="preserve"> </w:t>
      </w:r>
      <w:r w:rsidR="00810831">
        <w:t xml:space="preserve">of 19 December 2022 </w:t>
      </w:r>
      <w:r w:rsidRPr="005C4BF9">
        <w:t xml:space="preserve">and </w:t>
      </w:r>
      <w:hyperlink r:id="rId16" w:history="1">
        <w:r w:rsidRPr="00990465">
          <w:rPr>
            <w:rStyle w:val="Hyperlink"/>
          </w:rPr>
          <w:t>16/33</w:t>
        </w:r>
      </w:hyperlink>
      <w:r w:rsidRPr="005C4BF9">
        <w:t xml:space="preserve"> </w:t>
      </w:r>
      <w:r w:rsidR="00810831">
        <w:t>of 27 February 202</w:t>
      </w:r>
      <w:r w:rsidR="00E55645">
        <w:t>5</w:t>
      </w:r>
      <w:r w:rsidR="00810831">
        <w:t xml:space="preserve"> </w:t>
      </w:r>
      <w:r w:rsidRPr="005C4BF9">
        <w:t xml:space="preserve">pertaining to the assessment of funding needed by </w:t>
      </w:r>
      <w:r w:rsidR="00BD02B5">
        <w:rPr>
          <w:snapToGrid w:val="0"/>
        </w:rPr>
        <w:t>all eligible developing country Parties, in particular the least developed countries and small island developing States, and Parties with economies in transition</w:t>
      </w:r>
      <w:r w:rsidRPr="005C4BF9">
        <w:t xml:space="preserve"> for the implementation of the Convention </w:t>
      </w:r>
      <w:r w:rsidR="00785854">
        <w:t>on Biological Diversity</w:t>
      </w:r>
      <w:r w:rsidR="00DE70CD">
        <w:rPr>
          <w:rStyle w:val="FootnoteReference"/>
        </w:rPr>
        <w:footnoteReference w:id="2"/>
      </w:r>
      <w:r w:rsidR="00785854">
        <w:t xml:space="preserve"> </w:t>
      </w:r>
      <w:r w:rsidRPr="005C4BF9">
        <w:t>and its Protocols for the ninth replenishment period of the Global Environment Facility Trust Fund (July 2026</w:t>
      </w:r>
      <w:r w:rsidR="00990465">
        <w:t>–</w:t>
      </w:r>
      <w:r w:rsidRPr="005C4BF9">
        <w:t>June 2030),</w:t>
      </w:r>
    </w:p>
    <w:p w14:paraId="04AB1B87" w14:textId="45658B15" w:rsidR="00F81491" w:rsidRPr="005C4BF9" w:rsidRDefault="00935886" w:rsidP="00623ED1">
      <w:pPr>
        <w:pStyle w:val="CBDDesicionText"/>
      </w:pPr>
      <w:r>
        <w:rPr>
          <w:i/>
        </w:rPr>
        <w:t>R</w:t>
      </w:r>
      <w:r w:rsidR="00F81491" w:rsidRPr="005C4BF9">
        <w:rPr>
          <w:i/>
        </w:rPr>
        <w:t>ecalling</w:t>
      </w:r>
      <w:r>
        <w:rPr>
          <w:i/>
        </w:rPr>
        <w:t xml:space="preserve"> also</w:t>
      </w:r>
      <w:r w:rsidR="00F81491" w:rsidRPr="005C4BF9">
        <w:t xml:space="preserve"> the four-year outcome-oriented framework of biodiversity programme priorities of the Convention and its Protocols for the ninth replenishment period of the </w:t>
      </w:r>
      <w:r w:rsidR="0055510E" w:rsidRPr="005C4BF9">
        <w:t xml:space="preserve">Global Environment Facility </w:t>
      </w:r>
      <w:r w:rsidR="00F81491" w:rsidRPr="005C4BF9">
        <w:t xml:space="preserve">Trust Fund contained in annex I to decision </w:t>
      </w:r>
      <w:hyperlink r:id="rId17" w:history="1">
        <w:r w:rsidR="00F81491" w:rsidRPr="002D477E">
          <w:rPr>
            <w:rStyle w:val="Hyperlink"/>
          </w:rPr>
          <w:t>16/33</w:t>
        </w:r>
      </w:hyperlink>
      <w:r w:rsidR="00F81491" w:rsidRPr="005C4BF9">
        <w:t>,</w:t>
      </w:r>
    </w:p>
    <w:p w14:paraId="079B20F9" w14:textId="102C2B22" w:rsidR="00261C8A" w:rsidRPr="005C4BF9" w:rsidRDefault="00261C8A" w:rsidP="00261C8A">
      <w:pPr>
        <w:pStyle w:val="CBDDesicionText"/>
      </w:pPr>
      <w:r w:rsidRPr="005C4BF9">
        <w:rPr>
          <w:i/>
        </w:rPr>
        <w:t>Recognizing</w:t>
      </w:r>
      <w:r w:rsidRPr="005C4BF9">
        <w:t xml:space="preserve"> that the </w:t>
      </w:r>
      <w:r>
        <w:t xml:space="preserve">Kunming-Montreal Global Biodiversity </w:t>
      </w:r>
      <w:r w:rsidRPr="005C4BF9">
        <w:t>Framework is relevant to all biodiversity</w:t>
      </w:r>
      <w:r>
        <w:t>-</w:t>
      </w:r>
      <w:r w:rsidRPr="005C4BF9">
        <w:t>related conventions and other multilateral environmental agreements and the mandate of the Global Environment Facility,</w:t>
      </w:r>
    </w:p>
    <w:p w14:paraId="7BEEC645" w14:textId="5C661433" w:rsidR="00F81491" w:rsidRDefault="00534579" w:rsidP="00091919">
      <w:pPr>
        <w:pStyle w:val="CBDDesicionText"/>
      </w:pPr>
      <w:r w:rsidRPr="00623ED1">
        <w:t>1.</w:t>
      </w:r>
      <w:r>
        <w:rPr>
          <w:i/>
          <w:iCs/>
        </w:rPr>
        <w:tab/>
      </w:r>
      <w:r w:rsidR="00F81491" w:rsidRPr="006D11B7">
        <w:rPr>
          <w:i/>
          <w:iCs/>
        </w:rPr>
        <w:t>Notes</w:t>
      </w:r>
      <w:r w:rsidR="00E368A6">
        <w:t xml:space="preserve"> </w:t>
      </w:r>
      <w:r w:rsidR="00F81491" w:rsidRPr="006D11B7">
        <w:t xml:space="preserve">the information on funding needs received from </w:t>
      </w:r>
      <w:r w:rsidR="00EE3644" w:rsidRPr="00864157">
        <w:t>45</w:t>
      </w:r>
      <w:r w:rsidR="00864157" w:rsidRPr="00864157">
        <w:t> </w:t>
      </w:r>
      <w:r w:rsidR="00F81491" w:rsidRPr="006D11B7">
        <w:t xml:space="preserve">eligible Parties and </w:t>
      </w:r>
      <w:r w:rsidR="0069259C" w:rsidRPr="006D11B7">
        <w:t>the</w:t>
      </w:r>
      <w:r w:rsidR="00F81491" w:rsidRPr="006D11B7">
        <w:t xml:space="preserve"> </w:t>
      </w:r>
      <w:r w:rsidR="004F5FEB" w:rsidRPr="0078471C">
        <w:t xml:space="preserve">compilation and </w:t>
      </w:r>
      <w:r w:rsidR="00F81491" w:rsidRPr="0078471C">
        <w:t xml:space="preserve">analysis </w:t>
      </w:r>
      <w:r w:rsidR="00FF0C91" w:rsidRPr="0078471C">
        <w:t xml:space="preserve">of that information </w:t>
      </w:r>
      <w:r w:rsidR="00CA76E7">
        <w:t xml:space="preserve">transmitted </w:t>
      </w:r>
      <w:r w:rsidR="00F81491" w:rsidRPr="0078471C">
        <w:t xml:space="preserve">by the Secretariat </w:t>
      </w:r>
      <w:r w:rsidR="008E1C50" w:rsidRPr="0078471C">
        <w:t>of the Convention on Biological Diversity</w:t>
      </w:r>
      <w:r w:rsidR="006D11B7" w:rsidRPr="0078471C">
        <w:t xml:space="preserve"> </w:t>
      </w:r>
      <w:r w:rsidR="000D5BB3">
        <w:t xml:space="preserve">to the Global Environment Facility </w:t>
      </w:r>
      <w:r w:rsidR="008350E6">
        <w:t>to help with</w:t>
      </w:r>
      <w:r w:rsidR="008E1C50" w:rsidRPr="0078471C">
        <w:t xml:space="preserve"> </w:t>
      </w:r>
      <w:r w:rsidR="00F81491" w:rsidRPr="0078471C">
        <w:t xml:space="preserve">the negotiations </w:t>
      </w:r>
      <w:r w:rsidR="007D49A9" w:rsidRPr="0078471C">
        <w:t>for</w:t>
      </w:r>
      <w:r w:rsidR="00F81491" w:rsidRPr="0078471C">
        <w:t xml:space="preserve"> the ninth replenishment of the </w:t>
      </w:r>
      <w:r w:rsidR="00010565" w:rsidRPr="0078471C">
        <w:t xml:space="preserve">Global Environment Facility </w:t>
      </w:r>
      <w:r w:rsidR="00F81491" w:rsidRPr="0078471C">
        <w:t>Trust Fund</w:t>
      </w:r>
      <w:r w:rsidR="00862AA2" w:rsidRPr="0078471C">
        <w:t xml:space="preserve"> (July 2026–June 2030)</w:t>
      </w:r>
      <w:r w:rsidR="00F81491" w:rsidRPr="0078471C">
        <w:t xml:space="preserve">; </w:t>
      </w:r>
    </w:p>
    <w:p w14:paraId="608BAD62" w14:textId="76140049" w:rsidR="000D5BB3" w:rsidRDefault="001B37F5" w:rsidP="00E368A6">
      <w:pPr>
        <w:pStyle w:val="CBDDesicionText"/>
      </w:pPr>
      <w:r>
        <w:t>2</w:t>
      </w:r>
      <w:r w:rsidR="00E368A6">
        <w:t>.</w:t>
      </w:r>
      <w:r w:rsidR="00E368A6">
        <w:tab/>
      </w:r>
      <w:r w:rsidR="000D5BB3">
        <w:rPr>
          <w:i/>
        </w:rPr>
        <w:t>Takes n</w:t>
      </w:r>
      <w:r w:rsidR="000D5BB3" w:rsidRPr="0078471C">
        <w:rPr>
          <w:i/>
        </w:rPr>
        <w:t xml:space="preserve">ote </w:t>
      </w:r>
      <w:r w:rsidR="000D5BB3">
        <w:rPr>
          <w:iCs/>
        </w:rPr>
        <w:t xml:space="preserve">of </w:t>
      </w:r>
      <w:r w:rsidR="000D5BB3" w:rsidRPr="0078471C">
        <w:t xml:space="preserve">the </w:t>
      </w:r>
      <w:r w:rsidR="000D5BB3">
        <w:t xml:space="preserve">report on the assessment of </w:t>
      </w:r>
      <w:r w:rsidR="00B61E6D">
        <w:t xml:space="preserve">the amount of </w:t>
      </w:r>
      <w:r w:rsidR="000D5BB3">
        <w:t>fund</w:t>
      </w:r>
      <w:r w:rsidR="00B61E6D">
        <w:t>s</w:t>
      </w:r>
      <w:r w:rsidR="000D5BB3">
        <w:t xml:space="preserve"> </w:t>
      </w:r>
      <w:r w:rsidR="00B61E6D">
        <w:t xml:space="preserve">needed </w:t>
      </w:r>
      <w:r w:rsidR="000D5BB3">
        <w:t>for the implementation of the</w:t>
      </w:r>
      <w:r w:rsidR="000D5BB3" w:rsidRPr="0078471C">
        <w:t xml:space="preserve"> Convention</w:t>
      </w:r>
      <w:r w:rsidR="000D5BB3">
        <w:t xml:space="preserve"> </w:t>
      </w:r>
      <w:r w:rsidR="00B61E6D">
        <w:t xml:space="preserve">and </w:t>
      </w:r>
      <w:r w:rsidR="000D5BB3" w:rsidRPr="0078471C">
        <w:t>its Protocols</w:t>
      </w:r>
      <w:r w:rsidR="000D5BB3">
        <w:t xml:space="preserve"> </w:t>
      </w:r>
      <w:r w:rsidR="00B61E6D">
        <w:t xml:space="preserve">for </w:t>
      </w:r>
      <w:r w:rsidR="000D5BB3">
        <w:t xml:space="preserve">the ninth replenishment </w:t>
      </w:r>
      <w:r w:rsidR="00B61E6D">
        <w:t xml:space="preserve">period </w:t>
      </w:r>
      <w:r w:rsidR="000D5BB3">
        <w:t>of the Global Environment Facility</w:t>
      </w:r>
      <w:r w:rsidR="00B61E6D">
        <w:t xml:space="preserve"> Trust Fund</w:t>
      </w:r>
      <w:r w:rsidR="00B61E6D">
        <w:rPr>
          <w:rStyle w:val="FootnoteReference"/>
        </w:rPr>
        <w:footnoteReference w:id="3"/>
      </w:r>
      <w:r w:rsidR="000D5BB3">
        <w:t xml:space="preserve"> </w:t>
      </w:r>
      <w:r w:rsidR="000D5BB3" w:rsidRPr="0078471C">
        <w:t>(July 2026–June 2030);</w:t>
      </w:r>
    </w:p>
    <w:p w14:paraId="1CA353C2" w14:textId="6CDDB656" w:rsidR="00E368A6" w:rsidRPr="00E368A6" w:rsidRDefault="000D5BB3" w:rsidP="00E368A6">
      <w:pPr>
        <w:pStyle w:val="CBDDesicionText"/>
        <w:rPr>
          <w:u w:val="single"/>
        </w:rPr>
      </w:pPr>
      <w:r w:rsidRPr="00F91C7C">
        <w:rPr>
          <w:lang w:val="en-US"/>
        </w:rPr>
        <w:t>3.</w:t>
      </w:r>
      <w:r w:rsidR="00B61E6D">
        <w:rPr>
          <w:lang w:val="en-US"/>
        </w:rPr>
        <w:tab/>
      </w:r>
      <w:r w:rsidR="00B61E6D">
        <w:rPr>
          <w:i/>
          <w:iCs/>
          <w:lang w:val="en-US"/>
        </w:rPr>
        <w:t>N</w:t>
      </w:r>
      <w:r w:rsidR="00E368A6" w:rsidRPr="00C87456">
        <w:rPr>
          <w:i/>
          <w:iCs/>
          <w:lang w:val="en-US"/>
        </w:rPr>
        <w:t>otes</w:t>
      </w:r>
      <w:r w:rsidR="00E368A6" w:rsidRPr="00C87456">
        <w:rPr>
          <w:lang w:val="en-US"/>
        </w:rPr>
        <w:t xml:space="preserve"> </w:t>
      </w:r>
      <w:r w:rsidR="00E368A6" w:rsidRPr="00F91C7C">
        <w:rPr>
          <w:lang w:val="en-US"/>
        </w:rPr>
        <w:t xml:space="preserve">the </w:t>
      </w:r>
      <w:r w:rsidR="00E368A6" w:rsidRPr="00C87456">
        <w:rPr>
          <w:lang w:val="en-US"/>
        </w:rPr>
        <w:t xml:space="preserve">limited number of submissions from </w:t>
      </w:r>
      <w:r w:rsidR="00E368A6" w:rsidRPr="00F91C7C">
        <w:rPr>
          <w:lang w:val="en-US"/>
        </w:rPr>
        <w:t xml:space="preserve">eligible Parties </w:t>
      </w:r>
      <w:r w:rsidR="00E368A6" w:rsidRPr="00C87456">
        <w:rPr>
          <w:lang w:val="en-US"/>
        </w:rPr>
        <w:t xml:space="preserve">and therefore limited information </w:t>
      </w:r>
      <w:r w:rsidR="00364634">
        <w:rPr>
          <w:lang w:val="en-US"/>
        </w:rPr>
        <w:t xml:space="preserve">available </w:t>
      </w:r>
      <w:r w:rsidR="00E368A6" w:rsidRPr="00C87456">
        <w:rPr>
          <w:lang w:val="en-US"/>
        </w:rPr>
        <w:t>for assess</w:t>
      </w:r>
      <w:r w:rsidR="008A47F2">
        <w:rPr>
          <w:lang w:val="en-US"/>
        </w:rPr>
        <w:t>ing</w:t>
      </w:r>
      <w:r w:rsidR="00E368A6" w:rsidRPr="00C87456">
        <w:rPr>
          <w:lang w:val="en-US"/>
        </w:rPr>
        <w:t xml:space="preserve"> the amount of funds needed for the implementation </w:t>
      </w:r>
      <w:r w:rsidR="00E368A6" w:rsidRPr="00C87456">
        <w:rPr>
          <w:lang w:val="en-US"/>
        </w:rPr>
        <w:lastRenderedPageBreak/>
        <w:t>of</w:t>
      </w:r>
      <w:r w:rsidR="00E368A6" w:rsidRPr="00F91C7C">
        <w:rPr>
          <w:lang w:val="en-US"/>
        </w:rPr>
        <w:t xml:space="preserve"> the Convention and its Protocols</w:t>
      </w:r>
      <w:r w:rsidR="00F81491" w:rsidRPr="0078471C">
        <w:t xml:space="preserve"> </w:t>
      </w:r>
      <w:r w:rsidR="00DE33EC" w:rsidRPr="0078471C">
        <w:t xml:space="preserve">and </w:t>
      </w:r>
      <w:r>
        <w:t>t</w:t>
      </w:r>
      <w:r w:rsidRPr="0078471C">
        <w:t xml:space="preserve">he </w:t>
      </w:r>
      <w:r w:rsidR="00C45DB6">
        <w:t xml:space="preserve">Kunming-Montreal Global Biodiversity </w:t>
      </w:r>
      <w:r w:rsidRPr="0078471C">
        <w:t>Framework</w:t>
      </w:r>
      <w:r w:rsidR="00E368A6" w:rsidRPr="00C87456">
        <w:rPr>
          <w:lang w:val="en-US"/>
        </w:rPr>
        <w:t xml:space="preserve"> for the ninth replenishment period of the </w:t>
      </w:r>
      <w:r w:rsidR="00E368A6" w:rsidRPr="00C87456">
        <w:t xml:space="preserve">Global Environment Facility Trust </w:t>
      </w:r>
      <w:proofErr w:type="gramStart"/>
      <w:r w:rsidR="00E368A6" w:rsidRPr="00C87456">
        <w:t>Fund;</w:t>
      </w:r>
      <w:proofErr w:type="gramEnd"/>
      <w:r w:rsidR="00E368A6">
        <w:rPr>
          <w:u w:val="single"/>
        </w:rPr>
        <w:t xml:space="preserve"> </w:t>
      </w:r>
    </w:p>
    <w:p w14:paraId="0188147E" w14:textId="49475041" w:rsidR="00E368A6" w:rsidRDefault="00BD02B5" w:rsidP="00091919">
      <w:pPr>
        <w:pStyle w:val="CBDDesicionText"/>
        <w:rPr>
          <w:rFonts w:eastAsia="Times New Roman"/>
          <w:color w:val="000000" w:themeColor="text1"/>
        </w:rPr>
      </w:pPr>
      <w:r>
        <w:t>[</w:t>
      </w:r>
      <w:r w:rsidR="00A8184D">
        <w:t>4</w:t>
      </w:r>
      <w:r w:rsidR="00E368A6">
        <w:t>.</w:t>
      </w:r>
      <w:r w:rsidR="00E368A6">
        <w:tab/>
      </w:r>
      <w:r w:rsidR="007C64F9">
        <w:rPr>
          <w:rFonts w:eastAsia="Times New Roman"/>
          <w:i/>
          <w:iCs/>
          <w:color w:val="000000" w:themeColor="text1"/>
        </w:rPr>
        <w:t>N</w:t>
      </w:r>
      <w:r w:rsidR="00E368A6" w:rsidRPr="00C87456">
        <w:rPr>
          <w:rFonts w:eastAsia="Times New Roman"/>
          <w:i/>
          <w:iCs/>
          <w:color w:val="000000" w:themeColor="text1"/>
        </w:rPr>
        <w:t>ote</w:t>
      </w:r>
      <w:r w:rsidR="007C64F9">
        <w:rPr>
          <w:rFonts w:eastAsia="Times New Roman"/>
          <w:i/>
          <w:iCs/>
          <w:color w:val="000000" w:themeColor="text1"/>
        </w:rPr>
        <w:t>s</w:t>
      </w:r>
      <w:r w:rsidR="00E368A6" w:rsidRPr="00C87456">
        <w:rPr>
          <w:rFonts w:eastAsia="Times New Roman"/>
          <w:color w:val="000000" w:themeColor="text1"/>
        </w:rPr>
        <w:t xml:space="preserve"> the importance of a realistic assessment of funding necessary and available for the implementation of the Convention</w:t>
      </w:r>
      <w:r w:rsidR="00C45D3C">
        <w:rPr>
          <w:rFonts w:eastAsia="Times New Roman"/>
          <w:color w:val="000000" w:themeColor="text1"/>
        </w:rPr>
        <w:t xml:space="preserve">, </w:t>
      </w:r>
      <w:r w:rsidR="00E368A6" w:rsidRPr="00C87456">
        <w:rPr>
          <w:rFonts w:eastAsia="Times New Roman"/>
          <w:color w:val="000000" w:themeColor="text1"/>
        </w:rPr>
        <w:t xml:space="preserve">its Protocols </w:t>
      </w:r>
      <w:r w:rsidR="00C45D3C">
        <w:rPr>
          <w:rFonts w:eastAsia="Times New Roman"/>
          <w:color w:val="000000" w:themeColor="text1"/>
        </w:rPr>
        <w:t xml:space="preserve">and the Framework </w:t>
      </w:r>
      <w:r w:rsidR="00E368A6" w:rsidRPr="00C87456">
        <w:rPr>
          <w:rFonts w:eastAsia="Times New Roman"/>
          <w:color w:val="000000" w:themeColor="text1"/>
        </w:rPr>
        <w:t>for the ninth replenishment period of the Global Environment Facility</w:t>
      </w:r>
      <w:r w:rsidR="001F7E64">
        <w:rPr>
          <w:rFonts w:eastAsia="Times New Roman"/>
          <w:color w:val="000000" w:themeColor="text1"/>
        </w:rPr>
        <w:t>;</w:t>
      </w:r>
      <w:r>
        <w:rPr>
          <w:rFonts w:eastAsia="Times New Roman"/>
          <w:color w:val="000000" w:themeColor="text1"/>
        </w:rPr>
        <w:t>]</w:t>
      </w:r>
    </w:p>
    <w:p w14:paraId="3ABA9546" w14:textId="29EC53E9" w:rsidR="00E368A6" w:rsidRPr="0078471C" w:rsidRDefault="00BD02B5" w:rsidP="00091919">
      <w:pPr>
        <w:pStyle w:val="CBDDesicionText"/>
      </w:pPr>
      <w:r>
        <w:rPr>
          <w:rFonts w:eastAsia="Times New Roman"/>
          <w:color w:val="000000" w:themeColor="text1"/>
        </w:rPr>
        <w:t>[</w:t>
      </w:r>
      <w:r w:rsidR="00A8184D">
        <w:rPr>
          <w:rFonts w:eastAsia="Times New Roman"/>
          <w:color w:val="000000" w:themeColor="text1"/>
        </w:rPr>
        <w:t>5</w:t>
      </w:r>
      <w:r w:rsidR="00E368A6">
        <w:rPr>
          <w:rFonts w:eastAsia="Times New Roman"/>
          <w:color w:val="000000" w:themeColor="text1"/>
        </w:rPr>
        <w:t>.</w:t>
      </w:r>
      <w:r w:rsidR="00E368A6">
        <w:rPr>
          <w:rFonts w:eastAsia="Times New Roman"/>
          <w:color w:val="000000" w:themeColor="text1"/>
        </w:rPr>
        <w:tab/>
      </w:r>
      <w:r w:rsidR="00E368A6" w:rsidRPr="00C87456">
        <w:rPr>
          <w:rFonts w:eastAsia="Times New Roman"/>
          <w:i/>
          <w:iCs/>
          <w:color w:val="000000" w:themeColor="text1"/>
        </w:rPr>
        <w:t>Emphasizes</w:t>
      </w:r>
      <w:r w:rsidR="00E368A6" w:rsidRPr="00C87456">
        <w:rPr>
          <w:rFonts w:eastAsia="Times New Roman"/>
          <w:color w:val="000000" w:themeColor="text1"/>
        </w:rPr>
        <w:t xml:space="preserve"> the need to strengthen technical and institutional</w:t>
      </w:r>
      <w:r>
        <w:t xml:space="preserve"> </w:t>
      </w:r>
      <w:r w:rsidRPr="00C87456">
        <w:rPr>
          <w:rFonts w:eastAsia="Times New Roman"/>
          <w:color w:val="000000" w:themeColor="text1"/>
        </w:rPr>
        <w:t xml:space="preserve">support </w:t>
      </w:r>
      <w:r>
        <w:rPr>
          <w:rFonts w:eastAsia="Times New Roman"/>
          <w:color w:val="000000" w:themeColor="text1"/>
        </w:rPr>
        <w:t>for eligible countries</w:t>
      </w:r>
      <w:r>
        <w:t xml:space="preserve"> </w:t>
      </w:r>
      <w:r w:rsidR="00E368A6" w:rsidRPr="00C87456">
        <w:rPr>
          <w:rFonts w:eastAsia="Times New Roman"/>
          <w:color w:val="000000" w:themeColor="text1"/>
        </w:rPr>
        <w:t>so that the</w:t>
      </w:r>
      <w:r w:rsidR="00E368A6">
        <w:rPr>
          <w:rFonts w:eastAsia="Times New Roman"/>
          <w:color w:val="000000" w:themeColor="text1"/>
        </w:rPr>
        <w:t>ir</w:t>
      </w:r>
      <w:r w:rsidR="00E368A6" w:rsidRPr="00C87456">
        <w:rPr>
          <w:rFonts w:eastAsia="Times New Roman"/>
          <w:color w:val="000000" w:themeColor="text1"/>
        </w:rPr>
        <w:t xml:space="preserve"> needs are fully reflected in future assessments</w:t>
      </w:r>
      <w:r w:rsidR="001F7E64">
        <w:rPr>
          <w:rFonts w:eastAsia="Times New Roman"/>
          <w:color w:val="000000" w:themeColor="text1"/>
        </w:rPr>
        <w:t>;</w:t>
      </w:r>
      <w:r>
        <w:rPr>
          <w:rFonts w:eastAsia="Times New Roman"/>
          <w:color w:val="000000" w:themeColor="text1"/>
        </w:rPr>
        <w:t>]</w:t>
      </w:r>
    </w:p>
    <w:p w14:paraId="38996B9B" w14:textId="704B5C59" w:rsidR="00F81491" w:rsidRDefault="006C752D" w:rsidP="00091919">
      <w:pPr>
        <w:pStyle w:val="CBDDesicionText"/>
      </w:pPr>
      <w:r>
        <w:rPr>
          <w:iCs/>
        </w:rPr>
        <w:t>[</w:t>
      </w:r>
      <w:r w:rsidR="00A8184D">
        <w:rPr>
          <w:iCs/>
        </w:rPr>
        <w:t>6</w:t>
      </w:r>
      <w:r w:rsidR="00534579" w:rsidRPr="0078471C">
        <w:rPr>
          <w:iCs/>
        </w:rPr>
        <w:t>.</w:t>
      </w:r>
      <w:r w:rsidR="00E368A6">
        <w:rPr>
          <w:i/>
        </w:rPr>
        <w:tab/>
      </w:r>
      <w:r w:rsidR="00F81491" w:rsidRPr="0078471C">
        <w:rPr>
          <w:i/>
        </w:rPr>
        <w:t>Reiterate</w:t>
      </w:r>
      <w:r w:rsidR="000F3359" w:rsidRPr="0078471C">
        <w:rPr>
          <w:i/>
        </w:rPr>
        <w:t>s</w:t>
      </w:r>
      <w:r w:rsidR="00F81491" w:rsidRPr="0078471C">
        <w:rPr>
          <w:i/>
        </w:rPr>
        <w:t xml:space="preserve"> </w:t>
      </w:r>
      <w:r w:rsidR="006D11B7" w:rsidRPr="00B80D40">
        <w:rPr>
          <w:iCs/>
        </w:rPr>
        <w:t>its</w:t>
      </w:r>
      <w:r w:rsidR="00F81491" w:rsidRPr="0078471C">
        <w:rPr>
          <w:iCs/>
        </w:rPr>
        <w:t xml:space="preserve"> </w:t>
      </w:r>
      <w:r w:rsidR="006D11B7" w:rsidRPr="0078471C">
        <w:rPr>
          <w:iCs/>
        </w:rPr>
        <w:t>appreciation</w:t>
      </w:r>
      <w:r w:rsidR="00F81491" w:rsidRPr="0078471C">
        <w:rPr>
          <w:iCs/>
        </w:rPr>
        <w:t xml:space="preserve"> </w:t>
      </w:r>
      <w:r w:rsidR="006C6E6D" w:rsidRPr="0078471C">
        <w:rPr>
          <w:iCs/>
        </w:rPr>
        <w:t>to</w:t>
      </w:r>
      <w:r w:rsidR="00F81491" w:rsidRPr="0078471C">
        <w:rPr>
          <w:i/>
        </w:rPr>
        <w:t xml:space="preserve"> </w:t>
      </w:r>
      <w:r w:rsidR="00F81491" w:rsidRPr="0078471C">
        <w:rPr>
          <w:iCs/>
        </w:rPr>
        <w:t>d</w:t>
      </w:r>
      <w:r w:rsidR="00F81491" w:rsidRPr="0078471C">
        <w:t xml:space="preserve">eveloped country Parties, other Parties that voluntarily assume the obligations of developed country Parties and other </w:t>
      </w:r>
      <w:r w:rsidR="00E9131C">
        <w:t>donors</w:t>
      </w:r>
      <w:r w:rsidR="00A62E40" w:rsidRPr="0078471C">
        <w:t xml:space="preserve"> </w:t>
      </w:r>
      <w:r w:rsidR="00F81491" w:rsidRPr="0078471C">
        <w:t>t</w:t>
      </w:r>
      <w:r w:rsidR="006D11B7" w:rsidRPr="0078471C">
        <w:t>hat</w:t>
      </w:r>
      <w:r w:rsidR="00F81491" w:rsidRPr="0078471C">
        <w:t xml:space="preserve"> </w:t>
      </w:r>
      <w:r w:rsidR="006D11B7" w:rsidRPr="0078471C">
        <w:t>contributed</w:t>
      </w:r>
      <w:r w:rsidR="001C0654" w:rsidRPr="0078471C">
        <w:t xml:space="preserve"> </w:t>
      </w:r>
      <w:r w:rsidR="00244962" w:rsidRPr="0078471C">
        <w:t>actively</w:t>
      </w:r>
      <w:r w:rsidR="00534F1E" w:rsidRPr="0078471C">
        <w:t xml:space="preserve"> </w:t>
      </w:r>
      <w:r w:rsidR="006D11B7" w:rsidRPr="0078471C">
        <w:t>to</w:t>
      </w:r>
      <w:r w:rsidR="001C0654" w:rsidRPr="0078471C">
        <w:t xml:space="preserve"> the</w:t>
      </w:r>
      <w:r w:rsidR="00E368A6">
        <w:t xml:space="preserve"> Global Biodiversity Framework Fund and the</w:t>
      </w:r>
      <w:r w:rsidR="00F81491" w:rsidRPr="0078471C">
        <w:t xml:space="preserve"> </w:t>
      </w:r>
      <w:r w:rsidR="00B74648" w:rsidRPr="0078471C">
        <w:t xml:space="preserve">ninth replenishment of the </w:t>
      </w:r>
      <w:bookmarkStart w:id="0" w:name="_Hlk217985619"/>
      <w:r w:rsidR="00587121" w:rsidRPr="0078471C">
        <w:t xml:space="preserve">Global Environment Facility </w:t>
      </w:r>
      <w:bookmarkEnd w:id="0"/>
      <w:r w:rsidR="00B74648" w:rsidRPr="0078471C">
        <w:t xml:space="preserve">Trust Fund </w:t>
      </w:r>
      <w:r w:rsidR="008E1C50" w:rsidRPr="0078471C">
        <w:t>in</w:t>
      </w:r>
      <w:r w:rsidR="00B74648" w:rsidRPr="0078471C">
        <w:t xml:space="preserve"> support </w:t>
      </w:r>
      <w:r w:rsidR="00E33062" w:rsidRPr="0078471C">
        <w:t xml:space="preserve">of </w:t>
      </w:r>
      <w:r w:rsidR="00B74648" w:rsidRPr="0078471C">
        <w:t>eligible developing country Parties</w:t>
      </w:r>
      <w:r w:rsidR="00B74648" w:rsidRPr="005C4BF9">
        <w:t>, in particular the least developed countries</w:t>
      </w:r>
      <w:r w:rsidR="00C45D3C">
        <w:t xml:space="preserve">, </w:t>
      </w:r>
      <w:r w:rsidR="00B74648" w:rsidRPr="005C4BF9">
        <w:t>small island developing States</w:t>
      </w:r>
      <w:r w:rsidR="00C45D3C">
        <w:t xml:space="preserve">, </w:t>
      </w:r>
      <w:r w:rsidR="002E6EF7">
        <w:t>[</w:t>
      </w:r>
      <w:r w:rsidR="00E368A6">
        <w:t>the most environmentally vulnerable countries</w:t>
      </w:r>
      <w:r w:rsidR="00B74648" w:rsidRPr="005C4BF9">
        <w:t>,</w:t>
      </w:r>
      <w:r w:rsidR="002E6EF7">
        <w:t>]</w:t>
      </w:r>
      <w:r w:rsidR="00B74648" w:rsidRPr="005C4BF9">
        <w:t xml:space="preserve"> and Parties with economies in transition</w:t>
      </w:r>
      <w:r w:rsidR="00F81491" w:rsidRPr="005C4BF9">
        <w:t>;</w:t>
      </w:r>
      <w:r>
        <w:t>]</w:t>
      </w:r>
    </w:p>
    <w:p w14:paraId="5B604AAA" w14:textId="27D5152D" w:rsidR="00E368A6" w:rsidRPr="005C4BF9" w:rsidRDefault="00A8184D" w:rsidP="00091919">
      <w:pPr>
        <w:pStyle w:val="CBDDesicionText"/>
      </w:pPr>
      <w:r>
        <w:t>7</w:t>
      </w:r>
      <w:r w:rsidR="00E368A6">
        <w:t>.</w:t>
      </w:r>
      <w:r w:rsidR="00E368A6">
        <w:rPr>
          <w:i/>
          <w:iCs/>
          <w:color w:val="000000" w:themeColor="text1"/>
        </w:rPr>
        <w:tab/>
      </w:r>
      <w:r w:rsidR="00E368A6" w:rsidRPr="00C87456">
        <w:rPr>
          <w:i/>
          <w:iCs/>
          <w:color w:val="000000" w:themeColor="text1"/>
        </w:rPr>
        <w:t>Recogni</w:t>
      </w:r>
      <w:r w:rsidR="00CC6B9D" w:rsidRPr="00452236">
        <w:rPr>
          <w:i/>
          <w:color w:val="000000" w:themeColor="text1"/>
        </w:rPr>
        <w:t>z</w:t>
      </w:r>
      <w:r w:rsidR="00E368A6" w:rsidRPr="00C87456">
        <w:rPr>
          <w:i/>
          <w:iCs/>
          <w:color w:val="000000" w:themeColor="text1"/>
        </w:rPr>
        <w:t xml:space="preserve">es </w:t>
      </w:r>
      <w:r w:rsidR="00E368A6" w:rsidRPr="00C87456">
        <w:rPr>
          <w:color w:val="000000" w:themeColor="text1"/>
        </w:rPr>
        <w:t xml:space="preserve">the value of the Global Biodiversity Framework Fund in complementing the Global Environment Facility Trust Fund by providing financial support to eligible developing countries to </w:t>
      </w:r>
      <w:r w:rsidR="005C00FB">
        <w:rPr>
          <w:color w:val="000000" w:themeColor="text1"/>
        </w:rPr>
        <w:t>achieve the goals and targets of</w:t>
      </w:r>
      <w:r w:rsidR="00E368A6" w:rsidRPr="00C87456">
        <w:rPr>
          <w:color w:val="000000" w:themeColor="text1"/>
        </w:rPr>
        <w:t xml:space="preserve"> the </w:t>
      </w:r>
      <w:proofErr w:type="gramStart"/>
      <w:r w:rsidR="00E368A6" w:rsidRPr="00C87456">
        <w:rPr>
          <w:color w:val="000000" w:themeColor="text1"/>
        </w:rPr>
        <w:t>Framework;</w:t>
      </w:r>
      <w:proofErr w:type="gramEnd"/>
    </w:p>
    <w:p w14:paraId="70C1F5C4" w14:textId="198109F7" w:rsidR="00F81491" w:rsidRPr="00077040" w:rsidRDefault="00261C8A" w:rsidP="00091919">
      <w:pPr>
        <w:pStyle w:val="CBDDesicionText"/>
      </w:pPr>
      <w:r>
        <w:rPr>
          <w:iCs/>
        </w:rPr>
        <w:t>[</w:t>
      </w:r>
      <w:r w:rsidR="00A8184D">
        <w:rPr>
          <w:iCs/>
        </w:rPr>
        <w:t>8</w:t>
      </w:r>
      <w:r w:rsidR="00534579" w:rsidRPr="00091919">
        <w:rPr>
          <w:iCs/>
        </w:rPr>
        <w:t>.</w:t>
      </w:r>
      <w:r w:rsidR="00534579">
        <w:rPr>
          <w:i/>
        </w:rPr>
        <w:tab/>
      </w:r>
      <w:bookmarkStart w:id="1" w:name="_Hlk217985548"/>
      <w:r w:rsidR="00E368A6">
        <w:rPr>
          <w:i/>
        </w:rPr>
        <w:t>Invites</w:t>
      </w:r>
      <w:r w:rsidR="00F81491" w:rsidRPr="005C4BF9">
        <w:t xml:space="preserve"> developed country Parties and Parties that voluntarily assume the obligations of developed country Parties, other </w:t>
      </w:r>
      <w:r w:rsidR="00B97397">
        <w:t>g</w:t>
      </w:r>
      <w:r w:rsidR="00F81491" w:rsidRPr="005C4BF9">
        <w:t xml:space="preserve">overnments </w:t>
      </w:r>
      <w:bookmarkStart w:id="2" w:name="_Hlk217985701"/>
      <w:r w:rsidR="00E368A6">
        <w:t xml:space="preserve">at all levels </w:t>
      </w:r>
      <w:r w:rsidR="00F81491" w:rsidRPr="005C4BF9">
        <w:t xml:space="preserve">and </w:t>
      </w:r>
      <w:bookmarkEnd w:id="1"/>
      <w:bookmarkEnd w:id="2"/>
      <w:r w:rsidR="00F81491" w:rsidRPr="005C4BF9">
        <w:t xml:space="preserve">the private sector and philanthropic organizations </w:t>
      </w:r>
      <w:bookmarkStart w:id="3" w:name="_Hlk217985735"/>
      <w:r w:rsidR="00F81491" w:rsidRPr="005C4BF9">
        <w:t xml:space="preserve">to make or increase their contributions </w:t>
      </w:r>
      <w:bookmarkEnd w:id="3"/>
      <w:r w:rsidR="00F81491" w:rsidRPr="005C4BF9">
        <w:t>to the Global Biodiversity Framework Fund;</w:t>
      </w:r>
      <w:r>
        <w:t>]</w:t>
      </w:r>
    </w:p>
    <w:p w14:paraId="460D9BB4" w14:textId="29F8BA6F" w:rsidR="00E368A6" w:rsidRPr="005C4BF9" w:rsidRDefault="00A8184D" w:rsidP="00091919">
      <w:pPr>
        <w:pStyle w:val="CBDDesicionText"/>
      </w:pPr>
      <w:r w:rsidRPr="00077040">
        <w:t>9</w:t>
      </w:r>
      <w:r w:rsidR="00E368A6" w:rsidRPr="00077040">
        <w:t>.</w:t>
      </w:r>
      <w:r w:rsidR="00E368A6" w:rsidRPr="00077040">
        <w:tab/>
      </w:r>
      <w:r w:rsidR="002E6EF7" w:rsidRPr="00077040">
        <w:t>[</w:t>
      </w:r>
      <w:r w:rsidR="00E368A6" w:rsidRPr="00077040">
        <w:rPr>
          <w:i/>
          <w:iCs/>
        </w:rPr>
        <w:t>Requests</w:t>
      </w:r>
      <w:r w:rsidR="00BD02B5" w:rsidRPr="00077040">
        <w:t xml:space="preserve"> that specific resources be reserved for</w:t>
      </w:r>
      <w:r w:rsidR="002E6EF7" w:rsidRPr="00077040">
        <w:t>][</w:t>
      </w:r>
      <w:r w:rsidR="002E6EF7" w:rsidRPr="00077040">
        <w:rPr>
          <w:i/>
          <w:iCs/>
        </w:rPr>
        <w:t>Encourages</w:t>
      </w:r>
      <w:r w:rsidR="002E6EF7" w:rsidRPr="00077040">
        <w:t xml:space="preserve"> developing countries to submit to the G</w:t>
      </w:r>
      <w:r w:rsidR="00261C8A" w:rsidRPr="00077040">
        <w:t xml:space="preserve">lobal Environment </w:t>
      </w:r>
      <w:r w:rsidR="002E6EF7" w:rsidRPr="00077040">
        <w:t>F</w:t>
      </w:r>
      <w:r w:rsidR="00261C8A" w:rsidRPr="00077040">
        <w:t>acility</w:t>
      </w:r>
      <w:r w:rsidR="002E6EF7" w:rsidRPr="00077040">
        <w:t>]</w:t>
      </w:r>
      <w:r w:rsidR="00E368A6" w:rsidRPr="00077040">
        <w:t xml:space="preserve"> biosafety </w:t>
      </w:r>
      <w:r w:rsidR="00E368A6" w:rsidRPr="00C87456">
        <w:rPr>
          <w:color w:val="000000" w:themeColor="text1"/>
        </w:rPr>
        <w:t>projects under the Cartagena Protocol</w:t>
      </w:r>
      <w:r w:rsidR="00393D4D">
        <w:rPr>
          <w:color w:val="000000" w:themeColor="text1"/>
        </w:rPr>
        <w:t xml:space="preserve"> </w:t>
      </w:r>
      <w:r w:rsidR="00393D4D" w:rsidRPr="00EA2F44">
        <w:rPr>
          <w:color w:val="000000" w:themeColor="text1"/>
        </w:rPr>
        <w:t>on Biosafety</w:t>
      </w:r>
      <w:r w:rsidR="00E368A6" w:rsidRPr="00C87456">
        <w:rPr>
          <w:color w:val="000000" w:themeColor="text1"/>
        </w:rPr>
        <w:t>,</w:t>
      </w:r>
      <w:r w:rsidR="00EA2F44" w:rsidRPr="00EA2F44">
        <w:rPr>
          <w:rStyle w:val="FootnoteReference"/>
          <w:color w:val="000000" w:themeColor="text1"/>
        </w:rPr>
        <w:footnoteReference w:id="4"/>
      </w:r>
      <w:r w:rsidR="00E368A6" w:rsidRPr="00C87456">
        <w:rPr>
          <w:color w:val="000000" w:themeColor="text1"/>
        </w:rPr>
        <w:t xml:space="preserve"> given the small number of projects funded in previous rounds</w:t>
      </w:r>
      <w:r w:rsidR="009542F9">
        <w:rPr>
          <w:color w:val="000000" w:themeColor="text1"/>
        </w:rPr>
        <w:t>;</w:t>
      </w:r>
    </w:p>
    <w:p w14:paraId="3E90BCEB" w14:textId="0BE932D2" w:rsidR="0050290F" w:rsidRDefault="002E6EF7" w:rsidP="00091919">
      <w:pPr>
        <w:pStyle w:val="CBDDesicionText"/>
      </w:pPr>
      <w:r>
        <w:t>[</w:t>
      </w:r>
      <w:r w:rsidR="00A8184D">
        <w:t>10</w:t>
      </w:r>
      <w:r w:rsidR="00534579" w:rsidRPr="00091919">
        <w:t>.</w:t>
      </w:r>
      <w:r w:rsidR="00534579">
        <w:rPr>
          <w:i/>
          <w:iCs/>
        </w:rPr>
        <w:tab/>
      </w:r>
      <w:r w:rsidR="00964DA4" w:rsidRPr="005C4BF9">
        <w:rPr>
          <w:i/>
          <w:iCs/>
        </w:rPr>
        <w:t>Adopt</w:t>
      </w:r>
      <w:r w:rsidR="005323E3" w:rsidRPr="005C4BF9">
        <w:rPr>
          <w:i/>
          <w:iCs/>
        </w:rPr>
        <w:t>s</w:t>
      </w:r>
      <w:r w:rsidR="00964DA4" w:rsidRPr="005C4BF9">
        <w:rPr>
          <w:i/>
          <w:iCs/>
        </w:rPr>
        <w:t xml:space="preserve"> </w:t>
      </w:r>
      <w:r w:rsidR="0050290F" w:rsidRPr="005C4BF9">
        <w:t>the terms of reference for a full assessment of the amount of funds that are necessary</w:t>
      </w:r>
      <w:r w:rsidR="00170A48" w:rsidRPr="005C4BF9">
        <w:t xml:space="preserve"> </w:t>
      </w:r>
      <w:r w:rsidR="0050290F" w:rsidRPr="005C4BF9">
        <w:t>to assist developing countries</w:t>
      </w:r>
      <w:r w:rsidR="00E368A6" w:rsidRPr="00C87456">
        <w:rPr>
          <w:color w:val="000000" w:themeColor="text1"/>
        </w:rPr>
        <w:t xml:space="preserve">, in particular </w:t>
      </w:r>
      <w:r w:rsidR="00F80B25">
        <w:rPr>
          <w:color w:val="000000" w:themeColor="text1"/>
        </w:rPr>
        <w:t>s</w:t>
      </w:r>
      <w:r w:rsidR="00E368A6" w:rsidRPr="00C87456">
        <w:rPr>
          <w:color w:val="000000" w:themeColor="text1"/>
        </w:rPr>
        <w:t xml:space="preserve">mall </w:t>
      </w:r>
      <w:r w:rsidR="00F80B25">
        <w:rPr>
          <w:color w:val="000000" w:themeColor="text1"/>
        </w:rPr>
        <w:t>i</w:t>
      </w:r>
      <w:r w:rsidR="00E368A6" w:rsidRPr="00C87456">
        <w:rPr>
          <w:color w:val="000000" w:themeColor="text1"/>
        </w:rPr>
        <w:t xml:space="preserve">sland </w:t>
      </w:r>
      <w:r w:rsidR="00F80B25">
        <w:rPr>
          <w:color w:val="000000" w:themeColor="text1"/>
        </w:rPr>
        <w:t>d</w:t>
      </w:r>
      <w:r w:rsidR="00E368A6" w:rsidRPr="00C87456">
        <w:rPr>
          <w:color w:val="000000" w:themeColor="text1"/>
        </w:rPr>
        <w:t xml:space="preserve">eveloping States and </w:t>
      </w:r>
      <w:r w:rsidR="006B3C38">
        <w:rPr>
          <w:color w:val="000000" w:themeColor="text1"/>
        </w:rPr>
        <w:t>l</w:t>
      </w:r>
      <w:r w:rsidR="00E368A6" w:rsidRPr="00C87456">
        <w:rPr>
          <w:color w:val="000000" w:themeColor="text1"/>
        </w:rPr>
        <w:t xml:space="preserve">east </w:t>
      </w:r>
      <w:r w:rsidR="006B3C38">
        <w:rPr>
          <w:color w:val="000000" w:themeColor="text1"/>
        </w:rPr>
        <w:t>d</w:t>
      </w:r>
      <w:r w:rsidR="00E368A6" w:rsidRPr="00C87456">
        <w:rPr>
          <w:color w:val="000000" w:themeColor="text1"/>
        </w:rPr>
        <w:t xml:space="preserve">eveloped </w:t>
      </w:r>
      <w:r w:rsidR="006B3C38">
        <w:rPr>
          <w:color w:val="000000" w:themeColor="text1"/>
        </w:rPr>
        <w:t>c</w:t>
      </w:r>
      <w:r w:rsidR="00E368A6" w:rsidRPr="00C87456">
        <w:rPr>
          <w:color w:val="000000" w:themeColor="text1"/>
        </w:rPr>
        <w:t>ountries</w:t>
      </w:r>
      <w:r w:rsidR="00C84B61">
        <w:rPr>
          <w:color w:val="000000" w:themeColor="text1"/>
        </w:rPr>
        <w:t>,</w:t>
      </w:r>
      <w:r w:rsidR="00C504A1">
        <w:rPr>
          <w:color w:val="000000" w:themeColor="text1"/>
        </w:rPr>
        <w:t xml:space="preserve"> </w:t>
      </w:r>
      <w:r w:rsidR="0050290F" w:rsidRPr="005C4BF9">
        <w:t>and countries with economies in transition, in accordance with the guidance</w:t>
      </w:r>
      <w:r w:rsidR="00170A48" w:rsidRPr="005C4BF9">
        <w:t xml:space="preserve"> </w:t>
      </w:r>
      <w:r w:rsidR="0050290F" w:rsidRPr="005C4BF9">
        <w:t xml:space="preserve">provided by the Conference of the Parties, in fulfilling their commitments under the Convention for the </w:t>
      </w:r>
      <w:r w:rsidR="00CD0BF8" w:rsidRPr="005C4BF9">
        <w:t>ten</w:t>
      </w:r>
      <w:r w:rsidR="0050290F" w:rsidRPr="005C4BF9">
        <w:t xml:space="preserve">th replenishment period of the </w:t>
      </w:r>
      <w:r w:rsidR="006C13BF" w:rsidRPr="005C4BF9">
        <w:t xml:space="preserve">Global Environment Facility </w:t>
      </w:r>
      <w:r w:rsidR="0050290F" w:rsidRPr="005C4BF9">
        <w:t>Trust Fund</w:t>
      </w:r>
      <w:r w:rsidR="00E32AE7">
        <w:t xml:space="preserve"> </w:t>
      </w:r>
      <w:r w:rsidR="00E32AE7" w:rsidRPr="0052364E">
        <w:t>(July 2030–June 2034)</w:t>
      </w:r>
      <w:r w:rsidR="0050290F" w:rsidRPr="005C4BF9">
        <w:t xml:space="preserve">, as contained in </w:t>
      </w:r>
      <w:r w:rsidR="006C13BF">
        <w:t>a</w:t>
      </w:r>
      <w:r w:rsidR="0050290F" w:rsidRPr="005C4BF9">
        <w:t xml:space="preserve">nnex </w:t>
      </w:r>
      <w:r w:rsidR="00693DB5" w:rsidRPr="005C4BF9">
        <w:t>I</w:t>
      </w:r>
      <w:r w:rsidR="0050290F" w:rsidRPr="005C4BF9">
        <w:t xml:space="preserve"> to the present </w:t>
      </w:r>
      <w:r w:rsidR="002872C7">
        <w:t>decision</w:t>
      </w:r>
      <w:r w:rsidR="00E368A6" w:rsidRPr="00C87456">
        <w:rPr>
          <w:color w:val="000000" w:themeColor="text1"/>
        </w:rPr>
        <w:t>, in a manner that avoids disproportionate administrative burdens and provides for financial and technical support for data collection in developing country Parties</w:t>
      </w:r>
      <w:r w:rsidR="00E85509" w:rsidRPr="005C4BF9">
        <w:t>;</w:t>
      </w:r>
      <w:r>
        <w:t>]</w:t>
      </w:r>
    </w:p>
    <w:p w14:paraId="366AF65C" w14:textId="2E399EB9" w:rsidR="00E368A6" w:rsidRPr="005C4BF9" w:rsidRDefault="00261C8A" w:rsidP="00091919">
      <w:pPr>
        <w:pStyle w:val="CBDDesicionText"/>
      </w:pPr>
      <w:r>
        <w:t>[</w:t>
      </w:r>
      <w:r w:rsidR="00A8184D">
        <w:t>11</w:t>
      </w:r>
      <w:r w:rsidR="00E368A6">
        <w:t>.</w:t>
      </w:r>
      <w:r w:rsidR="00E368A6">
        <w:rPr>
          <w:i/>
          <w:iCs/>
          <w:color w:val="000000" w:themeColor="text1"/>
        </w:rPr>
        <w:tab/>
      </w:r>
      <w:r w:rsidR="00E368A6" w:rsidRPr="00C87456">
        <w:rPr>
          <w:i/>
          <w:iCs/>
          <w:color w:val="000000" w:themeColor="text1"/>
        </w:rPr>
        <w:t>Encourages</w:t>
      </w:r>
      <w:r w:rsidR="00E368A6" w:rsidRPr="00C87456">
        <w:rPr>
          <w:color w:val="000000" w:themeColor="text1"/>
        </w:rPr>
        <w:t xml:space="preserve"> Parties to establish national platforms for planning and monitoring biodiversity projects</w:t>
      </w:r>
      <w:r w:rsidR="00AC2AE9">
        <w:rPr>
          <w:color w:val="000000" w:themeColor="text1"/>
        </w:rPr>
        <w:t xml:space="preserve"> that </w:t>
      </w:r>
      <w:r w:rsidR="00E368A6" w:rsidRPr="00C87456">
        <w:rPr>
          <w:color w:val="000000" w:themeColor="text1"/>
        </w:rPr>
        <w:t xml:space="preserve">are regularly updated and </w:t>
      </w:r>
      <w:r w:rsidR="00C45D3C">
        <w:rPr>
          <w:color w:val="000000" w:themeColor="text1"/>
        </w:rPr>
        <w:t xml:space="preserve">are </w:t>
      </w:r>
      <w:r w:rsidR="00E368A6" w:rsidRPr="00C87456">
        <w:rPr>
          <w:color w:val="000000" w:themeColor="text1"/>
        </w:rPr>
        <w:t>accessible to stakeholders</w:t>
      </w:r>
      <w:r w:rsidR="009542F9">
        <w:rPr>
          <w:color w:val="000000" w:themeColor="text1"/>
        </w:rPr>
        <w:t>;</w:t>
      </w:r>
      <w:r>
        <w:rPr>
          <w:color w:val="000000" w:themeColor="text1"/>
        </w:rPr>
        <w:t>]</w:t>
      </w:r>
    </w:p>
    <w:p w14:paraId="38C8C79D" w14:textId="45574C35" w:rsidR="001D3F26" w:rsidRPr="005C4BF9" w:rsidRDefault="002E6EF7" w:rsidP="00091919">
      <w:pPr>
        <w:pStyle w:val="CBDDesicionText"/>
      </w:pPr>
      <w:r>
        <w:t>[</w:t>
      </w:r>
      <w:r w:rsidR="00A8184D">
        <w:t>12</w:t>
      </w:r>
      <w:r w:rsidR="00534579" w:rsidRPr="00091919">
        <w:t>.</w:t>
      </w:r>
      <w:r w:rsidR="00534579">
        <w:rPr>
          <w:i/>
          <w:iCs/>
        </w:rPr>
        <w:tab/>
      </w:r>
      <w:r w:rsidR="00CB38C9">
        <w:rPr>
          <w:i/>
          <w:iCs/>
        </w:rPr>
        <w:t>A</w:t>
      </w:r>
      <w:r w:rsidR="00B949F3" w:rsidRPr="005C4BF9">
        <w:rPr>
          <w:i/>
          <w:iCs/>
        </w:rPr>
        <w:t>dopt</w:t>
      </w:r>
      <w:r w:rsidR="00FD6563" w:rsidRPr="005C4BF9">
        <w:rPr>
          <w:i/>
          <w:iCs/>
        </w:rPr>
        <w:t>s</w:t>
      </w:r>
      <w:r w:rsidR="00B949F3" w:rsidRPr="005C4BF9">
        <w:t xml:space="preserve"> the terms of reference for the seventh quadrennial review of the effectiveness of the financial mechanism</w:t>
      </w:r>
      <w:r w:rsidR="00E32AE7">
        <w:t>, as</w:t>
      </w:r>
      <w:r w:rsidR="00B949F3" w:rsidRPr="005C4BF9">
        <w:t xml:space="preserve"> contained in </w:t>
      </w:r>
      <w:r w:rsidR="006C13BF">
        <w:t>a</w:t>
      </w:r>
      <w:r w:rsidR="00B949F3" w:rsidRPr="005C4BF9">
        <w:t xml:space="preserve">nnex II to the present </w:t>
      </w:r>
      <w:r w:rsidR="002872C7">
        <w:t>decision</w:t>
      </w:r>
      <w:r w:rsidR="00E85509" w:rsidRPr="005C4BF9">
        <w:t>;</w:t>
      </w:r>
      <w:r>
        <w:t>]</w:t>
      </w:r>
    </w:p>
    <w:p w14:paraId="04524B3A" w14:textId="73F0AF33" w:rsidR="00FB5CC0" w:rsidRDefault="00A8184D" w:rsidP="00091919">
      <w:pPr>
        <w:pStyle w:val="CBDDesicionText"/>
      </w:pPr>
      <w:r>
        <w:t>13</w:t>
      </w:r>
      <w:r w:rsidR="00534579" w:rsidRPr="00091919">
        <w:t>.</w:t>
      </w:r>
      <w:r w:rsidR="00534579">
        <w:rPr>
          <w:i/>
          <w:iCs/>
        </w:rPr>
        <w:tab/>
      </w:r>
      <w:r w:rsidR="00FB5CC0" w:rsidRPr="005C4BF9">
        <w:rPr>
          <w:i/>
          <w:iCs/>
        </w:rPr>
        <w:t>Invites</w:t>
      </w:r>
      <w:r w:rsidR="00FB5CC0" w:rsidRPr="005C4BF9">
        <w:t xml:space="preserve"> Parties</w:t>
      </w:r>
      <w:r w:rsidR="00E32AE7">
        <w:t>,</w:t>
      </w:r>
      <w:r w:rsidR="00FB5CC0" w:rsidRPr="005C4BF9">
        <w:t xml:space="preserve"> </w:t>
      </w:r>
      <w:r w:rsidR="00E32AE7">
        <w:t xml:space="preserve">other </w:t>
      </w:r>
      <w:r w:rsidR="00FB5CC0" w:rsidRPr="005C4BF9">
        <w:t>Governments</w:t>
      </w:r>
      <w:r w:rsidR="002458A8">
        <w:t xml:space="preserve"> and</w:t>
      </w:r>
      <w:r w:rsidR="00FB5CC0" w:rsidRPr="005C4BF9">
        <w:t xml:space="preserve"> relevant organizations, as well as </w:t>
      </w:r>
      <w:r w:rsidR="00EA0CC6" w:rsidRPr="005C4BF9">
        <w:t>i</w:t>
      </w:r>
      <w:r w:rsidR="00FB5CC0" w:rsidRPr="005C4BF9">
        <w:t xml:space="preserve">ndigenous </w:t>
      </w:r>
      <w:r w:rsidR="00EA0CC6" w:rsidRPr="005C4BF9">
        <w:t>p</w:t>
      </w:r>
      <w:r w:rsidR="00FB5CC0" w:rsidRPr="005C4BF9">
        <w:t xml:space="preserve">eoples and local communities, women and youth, </w:t>
      </w:r>
      <w:r w:rsidR="00750C1B" w:rsidRPr="005C4BF9">
        <w:t xml:space="preserve">to </w:t>
      </w:r>
      <w:r w:rsidR="00FB5CC0" w:rsidRPr="005C4BF9">
        <w:t xml:space="preserve">contribute to </w:t>
      </w:r>
      <w:r w:rsidR="00E32AE7">
        <w:t xml:space="preserve">and participate in </w:t>
      </w:r>
      <w:r w:rsidR="00FB5CC0" w:rsidRPr="005C4BF9">
        <w:t>the seventh quadrennial review of the effectiveness of the financial mechanism</w:t>
      </w:r>
      <w:r w:rsidR="001B1D13">
        <w:t>,</w:t>
      </w:r>
      <w:r w:rsidR="00E368A6">
        <w:t xml:space="preserve"> </w:t>
      </w:r>
      <w:r w:rsidR="00E368A6" w:rsidRPr="00C87456">
        <w:rPr>
          <w:color w:val="000000" w:themeColor="text1"/>
        </w:rPr>
        <w:t>as outlined in the terms of reference</w:t>
      </w:r>
      <w:r w:rsidR="00E85509" w:rsidRPr="005C4BF9">
        <w:t>;</w:t>
      </w:r>
    </w:p>
    <w:p w14:paraId="1BD21159" w14:textId="454F63C3" w:rsidR="00E368A6" w:rsidRDefault="00A8184D" w:rsidP="00091919">
      <w:pPr>
        <w:pStyle w:val="CBDDesicionText"/>
        <w:rPr>
          <w:color w:val="000000" w:themeColor="text1"/>
        </w:rPr>
      </w:pPr>
      <w:r>
        <w:t>14</w:t>
      </w:r>
      <w:r w:rsidR="00E368A6">
        <w:t>.</w:t>
      </w:r>
      <w:r w:rsidR="00E368A6">
        <w:tab/>
      </w:r>
      <w:r w:rsidR="00E368A6" w:rsidRPr="00C87456">
        <w:rPr>
          <w:i/>
          <w:iCs/>
          <w:color w:val="000000" w:themeColor="text1"/>
        </w:rPr>
        <w:t>Emphasizes</w:t>
      </w:r>
      <w:r w:rsidR="00E368A6" w:rsidRPr="00C87456">
        <w:rPr>
          <w:color w:val="000000" w:themeColor="text1"/>
        </w:rPr>
        <w:t xml:space="preserve"> the importance of integrating </w:t>
      </w:r>
      <w:r w:rsidR="002E6EF7">
        <w:rPr>
          <w:color w:val="000000" w:themeColor="text1"/>
        </w:rPr>
        <w:t xml:space="preserve">[in the quadrennial review] </w:t>
      </w:r>
      <w:r w:rsidR="00E368A6" w:rsidRPr="00C87456">
        <w:rPr>
          <w:color w:val="000000" w:themeColor="text1"/>
        </w:rPr>
        <w:t xml:space="preserve">specific indicators for eligible countries, </w:t>
      </w:r>
      <w:proofErr w:type="gramStart"/>
      <w:r w:rsidR="0070767C">
        <w:rPr>
          <w:color w:val="000000" w:themeColor="text1"/>
        </w:rPr>
        <w:t xml:space="preserve">in </w:t>
      </w:r>
      <w:r w:rsidR="00E368A6" w:rsidRPr="00C87456">
        <w:rPr>
          <w:color w:val="000000" w:themeColor="text1"/>
        </w:rPr>
        <w:t>particular on</w:t>
      </w:r>
      <w:proofErr w:type="gramEnd"/>
      <w:r w:rsidR="00E368A6" w:rsidRPr="00C87456">
        <w:rPr>
          <w:color w:val="000000" w:themeColor="text1"/>
        </w:rPr>
        <w:t xml:space="preserve"> the number of projects funded, disbursement times and impact on local </w:t>
      </w:r>
      <w:proofErr w:type="gramStart"/>
      <w:r w:rsidR="00E368A6" w:rsidRPr="00C87456">
        <w:rPr>
          <w:color w:val="000000" w:themeColor="text1"/>
        </w:rPr>
        <w:t>communities</w:t>
      </w:r>
      <w:r w:rsidR="009542F9">
        <w:rPr>
          <w:color w:val="000000" w:themeColor="text1"/>
        </w:rPr>
        <w:t>;</w:t>
      </w:r>
      <w:proofErr w:type="gramEnd"/>
    </w:p>
    <w:p w14:paraId="53CA3FF7" w14:textId="64C1DFE9" w:rsidR="002E6EF7" w:rsidRPr="005C4BF9" w:rsidRDefault="00261C8A" w:rsidP="00091919">
      <w:pPr>
        <w:pStyle w:val="CBDDesicionText"/>
      </w:pPr>
      <w:r>
        <w:t>[</w:t>
      </w:r>
      <w:r w:rsidR="002E6EF7">
        <w:t>1</w:t>
      </w:r>
      <w:r w:rsidR="000928DE">
        <w:t>5</w:t>
      </w:r>
      <w:r w:rsidR="002E6EF7">
        <w:t>.</w:t>
      </w:r>
      <w:r w:rsidR="000928DE">
        <w:tab/>
      </w:r>
      <w:r w:rsidR="002E6EF7" w:rsidRPr="002B6743">
        <w:rPr>
          <w:i/>
          <w:iCs/>
        </w:rPr>
        <w:t>Invites</w:t>
      </w:r>
      <w:r w:rsidR="002E6EF7" w:rsidRPr="002E6EF7">
        <w:t xml:space="preserve"> the </w:t>
      </w:r>
      <w:r w:rsidR="000928DE">
        <w:t>Global Environment Facility</w:t>
      </w:r>
      <w:r w:rsidR="002E6EF7" w:rsidRPr="002E6EF7">
        <w:t xml:space="preserve"> to facilitate financial support for eligible </w:t>
      </w:r>
      <w:r w:rsidR="00B17935">
        <w:t>P</w:t>
      </w:r>
      <w:r w:rsidR="002E6EF7" w:rsidRPr="002E6EF7">
        <w:t>arties that have not yet received support for the development of the national biodiversity strategies and action plans and national targets or the preparation of national reports</w:t>
      </w:r>
      <w:r w:rsidR="002E6EF7">
        <w:t>;</w:t>
      </w:r>
      <w:r>
        <w:t>]</w:t>
      </w:r>
    </w:p>
    <w:p w14:paraId="1F52EA09" w14:textId="7CB7DA36" w:rsidR="001E4236" w:rsidRPr="005C4BF9" w:rsidRDefault="00261C8A" w:rsidP="00F91C7C">
      <w:pPr>
        <w:pStyle w:val="CBDDesicionText"/>
        <w:keepNext/>
      </w:pPr>
      <w:r>
        <w:lastRenderedPageBreak/>
        <w:t>[</w:t>
      </w:r>
      <w:r w:rsidR="00A8184D">
        <w:t>1</w:t>
      </w:r>
      <w:r w:rsidR="000928DE">
        <w:t>6</w:t>
      </w:r>
      <w:r w:rsidR="00534579" w:rsidRPr="00091919">
        <w:t>.</w:t>
      </w:r>
      <w:r w:rsidR="00534579">
        <w:rPr>
          <w:i/>
          <w:iCs/>
        </w:rPr>
        <w:tab/>
      </w:r>
      <w:r w:rsidR="00E9096F" w:rsidRPr="005C4BF9">
        <w:rPr>
          <w:i/>
          <w:iCs/>
        </w:rPr>
        <w:t>Requests</w:t>
      </w:r>
      <w:r w:rsidR="00E9096F" w:rsidRPr="005C4BF9">
        <w:t xml:space="preserve"> the Executive Secretary</w:t>
      </w:r>
      <w:r w:rsidR="001E4236" w:rsidRPr="005C4BF9">
        <w:t>, subject to avail</w:t>
      </w:r>
      <w:r w:rsidR="00F555C6" w:rsidRPr="005C4BF9">
        <w:t>a</w:t>
      </w:r>
      <w:r w:rsidR="001E4236" w:rsidRPr="005C4BF9">
        <w:t>bi</w:t>
      </w:r>
      <w:r w:rsidR="00F555C6" w:rsidRPr="005C4BF9">
        <w:t>lity</w:t>
      </w:r>
      <w:r w:rsidR="001E4236" w:rsidRPr="005C4BF9">
        <w:t xml:space="preserve"> of resources: </w:t>
      </w:r>
      <w:r>
        <w:t>]</w:t>
      </w:r>
    </w:p>
    <w:p w14:paraId="2F341272" w14:textId="22D58424" w:rsidR="000073D4" w:rsidRPr="005C4BF9" w:rsidRDefault="00261C8A" w:rsidP="00091919">
      <w:pPr>
        <w:pStyle w:val="CBDDesicionText"/>
      </w:pPr>
      <w:r>
        <w:t>[</w:t>
      </w:r>
      <w:r w:rsidR="00534579" w:rsidRPr="005C4BF9">
        <w:t>(a)</w:t>
      </w:r>
      <w:r w:rsidR="00534579" w:rsidRPr="005C4BF9">
        <w:tab/>
      </w:r>
      <w:r w:rsidR="00986AA5" w:rsidRPr="005C4BF9">
        <w:t>T</w:t>
      </w:r>
      <w:r w:rsidR="00E9096F" w:rsidRPr="005C4BF9">
        <w:t xml:space="preserve">o </w:t>
      </w:r>
      <w:r w:rsidR="00C45DB6">
        <w:t xml:space="preserve">commission and </w:t>
      </w:r>
      <w:r w:rsidR="003E0DEF">
        <w:t>make available a report on the seventh quadrennial review of the effectiveness of the financial mechanism in time for consideration by the Conference of the Parties at its eighteenth meeting</w:t>
      </w:r>
      <w:r w:rsidR="00E85509" w:rsidRPr="005C4BF9">
        <w:t>;</w:t>
      </w:r>
      <w:r>
        <w:t>]</w:t>
      </w:r>
    </w:p>
    <w:p w14:paraId="2F02DE15" w14:textId="098C2EFB" w:rsidR="002C682D" w:rsidRPr="00AC1BB4" w:rsidRDefault="00534579" w:rsidP="00091919">
      <w:pPr>
        <w:pStyle w:val="CBDDesicionText"/>
      </w:pPr>
      <w:r w:rsidRPr="00534579">
        <w:t>(b)</w:t>
      </w:r>
      <w:r w:rsidRPr="00534579">
        <w:tab/>
      </w:r>
      <w:r w:rsidR="002C682D" w:rsidRPr="00091919">
        <w:t>To prepare a report on the full assessment of the amo</w:t>
      </w:r>
      <w:r w:rsidR="008C1155">
        <w:t>u</w:t>
      </w:r>
      <w:r w:rsidR="002C682D" w:rsidRPr="00091919">
        <w:t>n</w:t>
      </w:r>
      <w:r w:rsidR="008C1155">
        <w:t>t</w:t>
      </w:r>
      <w:r w:rsidR="002C682D" w:rsidRPr="00091919">
        <w:t xml:space="preserve"> of funds needed for the implementation of the Convention and its Protocols for the tenth replenishment period of the </w:t>
      </w:r>
      <w:r w:rsidR="00A32016" w:rsidRPr="005C4BF9">
        <w:t xml:space="preserve">Global Environment Facility </w:t>
      </w:r>
      <w:r w:rsidR="002C682D" w:rsidRPr="00AC1BB4">
        <w:t>Trust Fund</w:t>
      </w:r>
      <w:r w:rsidR="00E32AE7">
        <w:t>,</w:t>
      </w:r>
      <w:r w:rsidR="002C682D" w:rsidRPr="00AC1BB4">
        <w:t xml:space="preserve"> for consideration by the Subsidiary Body on Implementation </w:t>
      </w:r>
      <w:r w:rsidR="00E32AE7">
        <w:t xml:space="preserve">before the </w:t>
      </w:r>
      <w:r w:rsidR="00E32AE7" w:rsidRPr="0052364E">
        <w:t>eighteenth meeting</w:t>
      </w:r>
      <w:r w:rsidR="00E32AE7" w:rsidRPr="00E32AE7">
        <w:t xml:space="preserve"> </w:t>
      </w:r>
      <w:r w:rsidR="00E32AE7">
        <w:t xml:space="preserve">of </w:t>
      </w:r>
      <w:r w:rsidR="00E32AE7" w:rsidRPr="0052364E">
        <w:t xml:space="preserve">the Conference of the Parties </w:t>
      </w:r>
      <w:r w:rsidR="002C682D" w:rsidRPr="00AC1BB4">
        <w:t>and by the Conference of the Parties at its eighteenth meeting</w:t>
      </w:r>
      <w:r w:rsidR="00A32016">
        <w:t>;</w:t>
      </w:r>
      <w:r w:rsidR="002C682D" w:rsidRPr="00AC1BB4">
        <w:t xml:space="preserve"> </w:t>
      </w:r>
    </w:p>
    <w:p w14:paraId="7EB5C62D" w14:textId="476ACFAF" w:rsidR="000073D4" w:rsidRPr="005C4BF9" w:rsidRDefault="004E340E" w:rsidP="00091919">
      <w:pPr>
        <w:pStyle w:val="CBDDesicionText"/>
      </w:pPr>
      <w:r>
        <w:t>[</w:t>
      </w:r>
      <w:r w:rsidR="00534579" w:rsidRPr="005C4BF9">
        <w:t>(c)</w:t>
      </w:r>
      <w:r w:rsidR="00534579" w:rsidRPr="005C4BF9">
        <w:tab/>
      </w:r>
      <w:r w:rsidR="00D044AA" w:rsidRPr="005C4BF9">
        <w:t>T</w:t>
      </w:r>
      <w:r w:rsidR="000073D4" w:rsidRPr="005C4BF9">
        <w:t xml:space="preserve">o </w:t>
      </w:r>
      <w:r w:rsidR="005B782D" w:rsidRPr="005C4BF9">
        <w:t>further</w:t>
      </w:r>
      <w:r w:rsidR="00E72E48" w:rsidRPr="005C4BF9">
        <w:t xml:space="preserve"> </w:t>
      </w:r>
      <w:r w:rsidR="000073D4" w:rsidRPr="005C4BF9">
        <w:t xml:space="preserve">strengthen collaboration and </w:t>
      </w:r>
      <w:r w:rsidR="008C0FFD" w:rsidRPr="005C4BF9">
        <w:t xml:space="preserve">engagement </w:t>
      </w:r>
      <w:r w:rsidR="000073D4" w:rsidRPr="005C4BF9">
        <w:t>with financial institutions</w:t>
      </w:r>
      <w:r w:rsidR="00321E0D" w:rsidRPr="005C4BF9">
        <w:t xml:space="preserve"> and stakeholders</w:t>
      </w:r>
      <w:r w:rsidR="000073D4" w:rsidRPr="005C4BF9">
        <w:t xml:space="preserve">, especially those recognized by the </w:t>
      </w:r>
      <w:r w:rsidR="00A32016" w:rsidRPr="005C4BF9">
        <w:t>Global Environment Facility</w:t>
      </w:r>
      <w:r w:rsidR="000073D4" w:rsidRPr="005C4BF9">
        <w:t>, the Green Climate Fund and the Organi</w:t>
      </w:r>
      <w:r w:rsidR="00F13FB1">
        <w:t>s</w:t>
      </w:r>
      <w:r w:rsidR="000073D4" w:rsidRPr="005C4BF9">
        <w:t>ation for Economic Co</w:t>
      </w:r>
      <w:r w:rsidR="00F13FB1">
        <w:t>-</w:t>
      </w:r>
      <w:r w:rsidR="000073D4" w:rsidRPr="005C4BF9">
        <w:t>operation and Development</w:t>
      </w:r>
      <w:r w:rsidR="00AE124F">
        <w:t>,</w:t>
      </w:r>
      <w:r w:rsidR="00BF6B1D" w:rsidRPr="005C4BF9">
        <w:t xml:space="preserve"> </w:t>
      </w:r>
      <w:r w:rsidR="00485748">
        <w:t xml:space="preserve">in order </w:t>
      </w:r>
      <w:r w:rsidR="00BF6B1D" w:rsidRPr="005C4BF9">
        <w:t xml:space="preserve">to </w:t>
      </w:r>
      <w:r w:rsidR="00F766FE" w:rsidRPr="005C4BF9">
        <w:t xml:space="preserve">accelerate </w:t>
      </w:r>
      <w:r w:rsidR="00A002CF" w:rsidRPr="005C4BF9">
        <w:t xml:space="preserve">the </w:t>
      </w:r>
      <w:r w:rsidR="00F766FE" w:rsidRPr="005C4BF9">
        <w:t xml:space="preserve">implementation of </w:t>
      </w:r>
      <w:r w:rsidR="000375F6">
        <w:t xml:space="preserve">the </w:t>
      </w:r>
      <w:r w:rsidR="00E368A6" w:rsidRPr="00C87456">
        <w:rPr>
          <w:color w:val="000000" w:themeColor="text1"/>
        </w:rPr>
        <w:t>Framework</w:t>
      </w:r>
      <w:r w:rsidR="00B75BEC">
        <w:rPr>
          <w:color w:val="000000" w:themeColor="text1"/>
        </w:rPr>
        <w:t>,</w:t>
      </w:r>
      <w:r w:rsidR="00E368A6" w:rsidRPr="00C87456">
        <w:rPr>
          <w:color w:val="000000" w:themeColor="text1"/>
        </w:rPr>
        <w:t xml:space="preserve"> with an emphasis on improving access modalities, </w:t>
      </w:r>
      <w:r w:rsidR="002E6EF7">
        <w:rPr>
          <w:color w:val="000000" w:themeColor="text1"/>
        </w:rPr>
        <w:t>[</w:t>
      </w:r>
      <w:r w:rsidR="00E368A6" w:rsidRPr="00C87456">
        <w:rPr>
          <w:color w:val="000000" w:themeColor="text1"/>
        </w:rPr>
        <w:t>including direct access</w:t>
      </w:r>
      <w:r w:rsidR="002E6EF7">
        <w:rPr>
          <w:color w:val="000000" w:themeColor="text1"/>
        </w:rPr>
        <w:t>]</w:t>
      </w:r>
      <w:r w:rsidR="00E368A6" w:rsidRPr="00C87456">
        <w:rPr>
          <w:color w:val="000000" w:themeColor="text1"/>
        </w:rPr>
        <w:t xml:space="preserve"> and </w:t>
      </w:r>
      <w:r w:rsidR="00E028CE">
        <w:rPr>
          <w:color w:val="000000" w:themeColor="text1"/>
        </w:rPr>
        <w:t>[</w:t>
      </w:r>
      <w:r w:rsidR="00E368A6" w:rsidRPr="00C87456">
        <w:rPr>
          <w:color w:val="000000" w:themeColor="text1"/>
        </w:rPr>
        <w:t>simplified</w:t>
      </w:r>
      <w:r w:rsidR="00E028CE">
        <w:rPr>
          <w:color w:val="000000" w:themeColor="text1"/>
        </w:rPr>
        <w:t>][</w:t>
      </w:r>
      <w:r w:rsidR="00E028CE" w:rsidRPr="00E028CE">
        <w:rPr>
          <w:color w:val="000000" w:themeColor="text1"/>
        </w:rPr>
        <w:t xml:space="preserve"> </w:t>
      </w:r>
      <w:r w:rsidR="00E028CE" w:rsidRPr="00C87456">
        <w:rPr>
          <w:color w:val="000000" w:themeColor="text1"/>
        </w:rPr>
        <w:t>simplif</w:t>
      </w:r>
      <w:r w:rsidR="00E028CE">
        <w:rPr>
          <w:color w:val="000000" w:themeColor="text1"/>
        </w:rPr>
        <w:t>ying]</w:t>
      </w:r>
      <w:r w:rsidR="00E368A6" w:rsidRPr="00C87456">
        <w:rPr>
          <w:color w:val="000000" w:themeColor="text1"/>
        </w:rPr>
        <w:t xml:space="preserve"> procedures for developing country Parties</w:t>
      </w:r>
      <w:r w:rsidR="009438CE">
        <w:rPr>
          <w:color w:val="000000" w:themeColor="text1"/>
        </w:rPr>
        <w:t>,</w:t>
      </w:r>
      <w:r w:rsidR="00E368A6" w:rsidRPr="00C87456">
        <w:rPr>
          <w:color w:val="000000" w:themeColor="text1"/>
        </w:rPr>
        <w:t xml:space="preserve"> while ensuring transparency, accountability, gender equality and </w:t>
      </w:r>
      <w:r w:rsidR="00DF71CD">
        <w:rPr>
          <w:color w:val="000000" w:themeColor="text1"/>
        </w:rPr>
        <w:t xml:space="preserve">the respect for </w:t>
      </w:r>
      <w:r w:rsidR="00E368A6" w:rsidRPr="00C87456">
        <w:rPr>
          <w:color w:val="000000" w:themeColor="text1"/>
        </w:rPr>
        <w:t>human rights</w:t>
      </w:r>
      <w:r w:rsidR="00E85509" w:rsidRPr="005C4BF9">
        <w:t>;</w:t>
      </w:r>
      <w:r>
        <w:t>]</w:t>
      </w:r>
    </w:p>
    <w:p w14:paraId="1E80A895" w14:textId="45F21BB0" w:rsidR="000073D4" w:rsidRDefault="00261C8A" w:rsidP="00091919">
      <w:pPr>
        <w:pStyle w:val="CBDDesicionText"/>
        <w:rPr>
          <w:color w:val="000000" w:themeColor="text1"/>
        </w:rPr>
      </w:pPr>
      <w:r>
        <w:t>[</w:t>
      </w:r>
      <w:r w:rsidR="00534579" w:rsidRPr="005C4BF9">
        <w:t>(d)</w:t>
      </w:r>
      <w:r w:rsidR="00534579" w:rsidRPr="005C4BF9">
        <w:tab/>
      </w:r>
      <w:r w:rsidR="00E368A6" w:rsidRPr="00F91C7C">
        <w:rPr>
          <w:color w:val="000000" w:themeColor="text1"/>
        </w:rPr>
        <w:t xml:space="preserve">To </w:t>
      </w:r>
      <w:r w:rsidR="00E368A6" w:rsidRPr="00C87456">
        <w:rPr>
          <w:color w:val="000000" w:themeColor="text1"/>
        </w:rPr>
        <w:t>report on the results</w:t>
      </w:r>
      <w:r w:rsidR="00E368A6" w:rsidRPr="00F91C7C">
        <w:rPr>
          <w:color w:val="000000" w:themeColor="text1"/>
        </w:rPr>
        <w:t xml:space="preserve"> of </w:t>
      </w:r>
      <w:r w:rsidR="00C45DB6">
        <w:t xml:space="preserve">the </w:t>
      </w:r>
      <w:r w:rsidR="00EF070A">
        <w:t xml:space="preserve">collaboration and </w:t>
      </w:r>
      <w:r w:rsidR="00E368A6" w:rsidRPr="00C87456">
        <w:rPr>
          <w:color w:val="000000" w:themeColor="text1"/>
        </w:rPr>
        <w:t>engagement</w:t>
      </w:r>
      <w:r w:rsidR="00E368A6">
        <w:rPr>
          <w:color w:val="000000" w:themeColor="text1"/>
        </w:rPr>
        <w:t xml:space="preserve"> </w:t>
      </w:r>
      <w:r w:rsidR="00EF070A">
        <w:rPr>
          <w:color w:val="000000" w:themeColor="text1"/>
        </w:rPr>
        <w:t xml:space="preserve">mentioned in the </w:t>
      </w:r>
      <w:r w:rsidR="00C45DB6">
        <w:rPr>
          <w:color w:val="000000" w:themeColor="text1"/>
        </w:rPr>
        <w:t>sub</w:t>
      </w:r>
      <w:r w:rsidR="00EF070A">
        <w:rPr>
          <w:color w:val="000000" w:themeColor="text1"/>
        </w:rPr>
        <w:t>paragraph</w:t>
      </w:r>
      <w:r w:rsidR="00C45DB6">
        <w:rPr>
          <w:color w:val="000000" w:themeColor="text1"/>
        </w:rPr>
        <w:t xml:space="preserve"> above,</w:t>
      </w:r>
      <w:r w:rsidR="00EF070A">
        <w:rPr>
          <w:color w:val="000000" w:themeColor="text1"/>
        </w:rPr>
        <w:t xml:space="preserve"> and include </w:t>
      </w:r>
      <w:r w:rsidR="00EF070A" w:rsidRPr="00EF070A">
        <w:rPr>
          <w:color w:val="000000" w:themeColor="text1"/>
        </w:rPr>
        <w:t xml:space="preserve">options for </w:t>
      </w:r>
      <w:r w:rsidR="00C45DB6">
        <w:rPr>
          <w:color w:val="000000" w:themeColor="text1"/>
        </w:rPr>
        <w:t>such</w:t>
      </w:r>
      <w:r w:rsidR="00EF070A">
        <w:rPr>
          <w:color w:val="000000" w:themeColor="text1"/>
        </w:rPr>
        <w:t xml:space="preserve"> </w:t>
      </w:r>
      <w:r w:rsidR="00EF070A" w:rsidRPr="00EF070A">
        <w:rPr>
          <w:color w:val="000000" w:themeColor="text1"/>
        </w:rPr>
        <w:t>engagement</w:t>
      </w:r>
      <w:r w:rsidR="00C45DB6">
        <w:rPr>
          <w:color w:val="000000" w:themeColor="text1"/>
        </w:rPr>
        <w:t>s,</w:t>
      </w:r>
      <w:r w:rsidR="00EF070A">
        <w:rPr>
          <w:color w:val="000000" w:themeColor="text1"/>
        </w:rPr>
        <w:t xml:space="preserve"> </w:t>
      </w:r>
      <w:r w:rsidR="00E368A6" w:rsidRPr="00C87456">
        <w:rPr>
          <w:color w:val="000000" w:themeColor="text1"/>
        </w:rPr>
        <w:t>to</w:t>
      </w:r>
      <w:r w:rsidR="00E368A6" w:rsidRPr="00F91C7C">
        <w:rPr>
          <w:color w:val="000000" w:themeColor="text1"/>
        </w:rPr>
        <w:t xml:space="preserve"> the Subsidiary Body on Implementation </w:t>
      </w:r>
      <w:r w:rsidR="00E368A6" w:rsidRPr="00C87456">
        <w:rPr>
          <w:color w:val="000000" w:themeColor="text1"/>
        </w:rPr>
        <w:t xml:space="preserve">at a meeting held </w:t>
      </w:r>
      <w:r w:rsidR="00E368A6" w:rsidRPr="00F91C7C">
        <w:rPr>
          <w:color w:val="000000" w:themeColor="text1"/>
        </w:rPr>
        <w:t>before the eighteenth meeting of the Conference of the Parties</w:t>
      </w:r>
      <w:r w:rsidR="0005194A">
        <w:rPr>
          <w:color w:val="000000" w:themeColor="text1"/>
        </w:rPr>
        <w:t>;</w:t>
      </w:r>
      <w:r>
        <w:rPr>
          <w:color w:val="000000" w:themeColor="text1"/>
        </w:rPr>
        <w:t>]</w:t>
      </w:r>
    </w:p>
    <w:p w14:paraId="61D56BBD" w14:textId="00497702" w:rsidR="00E368A6" w:rsidRPr="005C4BF9" w:rsidRDefault="00261C8A" w:rsidP="00A90F3D">
      <w:pPr>
        <w:pStyle w:val="CBDDesicionText"/>
      </w:pPr>
      <w:r>
        <w:t>[</w:t>
      </w:r>
      <w:r w:rsidR="00E368A6">
        <w:t>(e)</w:t>
      </w:r>
      <w:r w:rsidR="00E368A6">
        <w:tab/>
      </w:r>
      <w:r w:rsidR="00E368A6" w:rsidRPr="006F571E">
        <w:t>To facilitate the effective participation of indigenous peoples</w:t>
      </w:r>
      <w:r w:rsidR="00E368A6">
        <w:t xml:space="preserve"> and</w:t>
      </w:r>
      <w:r w:rsidR="00E368A6" w:rsidRPr="006F571E">
        <w:t xml:space="preserve"> local communities, women</w:t>
      </w:r>
      <w:r w:rsidR="00E368A6" w:rsidRPr="00F91C7C">
        <w:t xml:space="preserve"> and </w:t>
      </w:r>
      <w:r w:rsidR="00E368A6" w:rsidRPr="006F571E">
        <w:t>youth in</w:t>
      </w:r>
      <w:r w:rsidR="00E368A6" w:rsidRPr="00F91C7C">
        <w:t xml:space="preserve"> the </w:t>
      </w:r>
      <w:r w:rsidR="00E368A6" w:rsidRPr="006F571E">
        <w:t>implementation</w:t>
      </w:r>
      <w:r w:rsidR="00E368A6" w:rsidRPr="00F91C7C">
        <w:t xml:space="preserve"> of the </w:t>
      </w:r>
      <w:r w:rsidR="00E368A6" w:rsidRPr="006F571E">
        <w:t xml:space="preserve">activities referred to in </w:t>
      </w:r>
      <w:r w:rsidR="00601782">
        <w:t>sub</w:t>
      </w:r>
      <w:r w:rsidR="00E368A6" w:rsidRPr="006F571E">
        <w:t xml:space="preserve">paragraphs </w:t>
      </w:r>
      <w:r w:rsidR="00E368A6">
        <w:t>(</w:t>
      </w:r>
      <w:r w:rsidR="00E368A6" w:rsidRPr="006F571E">
        <w:t xml:space="preserve">a) to </w:t>
      </w:r>
      <w:r w:rsidR="00E368A6">
        <w:t>(</w:t>
      </w:r>
      <w:r w:rsidR="00E368A6" w:rsidRPr="006F571E">
        <w:t>d) above.</w:t>
      </w:r>
      <w:r>
        <w:t>]</w:t>
      </w:r>
    </w:p>
    <w:p w14:paraId="56B7A486" w14:textId="030AAF72" w:rsidR="0093737F" w:rsidRPr="005C4BF9" w:rsidRDefault="0093737F" w:rsidP="00091919">
      <w:pPr>
        <w:pStyle w:val="CBDDesicionAnnex"/>
        <w:spacing w:before="120"/>
        <w:ind w:left="1134"/>
      </w:pPr>
      <w:r w:rsidRPr="005C4BF9">
        <w:t xml:space="preserve">Annex </w:t>
      </w:r>
      <w:r w:rsidR="00423953" w:rsidRPr="005C4BF9">
        <w:t>I</w:t>
      </w:r>
    </w:p>
    <w:p w14:paraId="5E2F86CA" w14:textId="29643509" w:rsidR="0093737F" w:rsidRPr="005C4BF9" w:rsidRDefault="0093737F" w:rsidP="00091919">
      <w:pPr>
        <w:pStyle w:val="CBDDesicionAnnex"/>
        <w:spacing w:before="120"/>
        <w:ind w:left="1134"/>
      </w:pPr>
      <w:r w:rsidRPr="005C4BF9">
        <w:t xml:space="preserve">Terms of </w:t>
      </w:r>
      <w:r w:rsidR="00E54075">
        <w:t>r</w:t>
      </w:r>
      <w:r w:rsidRPr="005C4BF9">
        <w:t xml:space="preserve">eference for a </w:t>
      </w:r>
      <w:r w:rsidR="00E54075">
        <w:t>f</w:t>
      </w:r>
      <w:r w:rsidRPr="005C4BF9">
        <w:t xml:space="preserve">ull </w:t>
      </w:r>
      <w:r w:rsidR="00E54075">
        <w:t>a</w:t>
      </w:r>
      <w:r w:rsidRPr="005C4BF9">
        <w:t xml:space="preserve">ssessment of </w:t>
      </w:r>
      <w:bookmarkStart w:id="4" w:name="_Hlk212448104"/>
      <w:r w:rsidRPr="005C4BF9">
        <w:t xml:space="preserve">the </w:t>
      </w:r>
      <w:r w:rsidR="00E54075">
        <w:t>a</w:t>
      </w:r>
      <w:r w:rsidRPr="005C4BF9">
        <w:t xml:space="preserve">mount of </w:t>
      </w:r>
      <w:r w:rsidR="00E54075">
        <w:t>f</w:t>
      </w:r>
      <w:r w:rsidRPr="005C4BF9">
        <w:t xml:space="preserve">unds </w:t>
      </w:r>
      <w:r w:rsidR="00E54075">
        <w:t>n</w:t>
      </w:r>
      <w:r w:rsidRPr="005C4BF9">
        <w:t xml:space="preserve">eeded for the </w:t>
      </w:r>
      <w:r w:rsidR="00E54075">
        <w:t>i</w:t>
      </w:r>
      <w:r w:rsidRPr="005C4BF9">
        <w:t xml:space="preserve">mplementation of the Convention </w:t>
      </w:r>
      <w:r w:rsidR="00BE5361">
        <w:t xml:space="preserve">on Biological Diversity </w:t>
      </w:r>
      <w:r w:rsidRPr="005C4BF9">
        <w:t xml:space="preserve">and its Protocols for the </w:t>
      </w:r>
      <w:r w:rsidR="002D2B28" w:rsidRPr="005C4BF9">
        <w:t>te</w:t>
      </w:r>
      <w:r w:rsidRPr="005C4BF9">
        <w:t xml:space="preserve">nth replenishment period of the </w:t>
      </w:r>
      <w:r w:rsidR="0017099F">
        <w:t>Global Environment Facility</w:t>
      </w:r>
      <w:r w:rsidR="0017099F" w:rsidRPr="005C4BF9">
        <w:t xml:space="preserve"> </w:t>
      </w:r>
      <w:r w:rsidRPr="005C4BF9">
        <w:t>Trust Fund</w:t>
      </w:r>
      <w:r w:rsidR="00A01B01" w:rsidRPr="005C4BF9">
        <w:t xml:space="preserve"> (July 2030</w:t>
      </w:r>
      <w:r w:rsidR="00F142C6" w:rsidRPr="00434539">
        <w:t>–</w:t>
      </w:r>
      <w:r w:rsidR="00A01B01" w:rsidRPr="005C4BF9">
        <w:t>June 2034)</w:t>
      </w:r>
      <w:bookmarkEnd w:id="4"/>
    </w:p>
    <w:p w14:paraId="6052D29D" w14:textId="77777777" w:rsidR="0093737F" w:rsidRPr="005C4BF9" w:rsidRDefault="0093737F" w:rsidP="00091919">
      <w:pPr>
        <w:pStyle w:val="CBDH3"/>
        <w:tabs>
          <w:tab w:val="clear" w:pos="567"/>
        </w:tabs>
        <w:ind w:left="1134"/>
        <w:rPr>
          <w:snapToGrid w:val="0"/>
        </w:rPr>
      </w:pPr>
      <w:r w:rsidRPr="005C4BF9">
        <w:rPr>
          <w:snapToGrid w:val="0"/>
        </w:rPr>
        <w:t>A.</w:t>
      </w:r>
      <w:r w:rsidRPr="005C4BF9">
        <w:rPr>
          <w:snapToGrid w:val="0"/>
        </w:rPr>
        <w:tab/>
        <w:t>Objective</w:t>
      </w:r>
    </w:p>
    <w:p w14:paraId="6466CC11" w14:textId="343B5163" w:rsidR="0093737F" w:rsidRPr="00A5641B" w:rsidRDefault="00534579" w:rsidP="00464DFD">
      <w:pPr>
        <w:pStyle w:val="CBDNormalNoNumber"/>
        <w:tabs>
          <w:tab w:val="clear" w:pos="567"/>
        </w:tabs>
        <w:spacing w:before="120"/>
        <w:ind w:left="1134"/>
      </w:pPr>
      <w:r w:rsidRPr="005C4BF9">
        <w:t>1.</w:t>
      </w:r>
      <w:r w:rsidRPr="005C4BF9">
        <w:tab/>
      </w:r>
      <w:r w:rsidR="0093737F" w:rsidRPr="00A5641B">
        <w:t xml:space="preserve">The objective of the work to be carried out under the present terms of reference is to enable the Conference of the Parties to </w:t>
      </w:r>
      <w:r w:rsidR="00D55F8E">
        <w:t xml:space="preserve">the Convention on Biological </w:t>
      </w:r>
      <w:r w:rsidR="000E310C">
        <w:t>Diversity</w:t>
      </w:r>
      <w:r w:rsidR="00101A02">
        <w:rPr>
          <w:rStyle w:val="FootnoteReference"/>
        </w:rPr>
        <w:footnoteReference w:id="5"/>
      </w:r>
      <w:r w:rsidR="000E310C">
        <w:t xml:space="preserve"> to </w:t>
      </w:r>
      <w:r w:rsidR="0093737F" w:rsidRPr="00A5641B">
        <w:t>make an assessment of the amount of funds that are necessary to assist developing countries</w:t>
      </w:r>
      <w:r w:rsidR="00E368A6">
        <w:t xml:space="preserve">, </w:t>
      </w:r>
      <w:r w:rsidR="00E368A6" w:rsidRPr="00D705AD">
        <w:t>in particular the least developed countries and small island developing States</w:t>
      </w:r>
      <w:r w:rsidR="00FE2E18">
        <w:t xml:space="preserve"> </w:t>
      </w:r>
      <w:r w:rsidR="00E368A6" w:rsidRPr="00D705AD">
        <w:t>,</w:t>
      </w:r>
      <w:r w:rsidR="0093737F" w:rsidRPr="00A5641B">
        <w:t xml:space="preserve"> and countries with economies in transition, in accordance with the guidance provided by the Conference of the Parties, in fulfilling their commitments under the Convention and its Protocols, in particular </w:t>
      </w:r>
      <w:r w:rsidR="0077179D">
        <w:t xml:space="preserve">the </w:t>
      </w:r>
      <w:r w:rsidR="00AF7F28">
        <w:t xml:space="preserve">commitment </w:t>
      </w:r>
      <w:r w:rsidR="0093737F" w:rsidRPr="00A5641B">
        <w:t>to implement</w:t>
      </w:r>
      <w:r w:rsidR="00A04CC1">
        <w:t>ing</w:t>
      </w:r>
      <w:r w:rsidR="0093737F" w:rsidRPr="00A5641B">
        <w:t xml:space="preserve"> </w:t>
      </w:r>
      <w:r w:rsidR="00856876" w:rsidRPr="00A5641B">
        <w:t xml:space="preserve">any </w:t>
      </w:r>
      <w:r w:rsidR="00C62A3A" w:rsidRPr="00A5641B">
        <w:t xml:space="preserve">successor to </w:t>
      </w:r>
      <w:r w:rsidR="0093737F" w:rsidRPr="00A5641B">
        <w:t>the Kunming-Montreal Global Biodiversity Framework</w:t>
      </w:r>
      <w:r w:rsidR="00704E3D">
        <w:rPr>
          <w:rStyle w:val="FootnoteReference"/>
        </w:rPr>
        <w:footnoteReference w:id="6"/>
      </w:r>
      <w:r w:rsidR="0093737F" w:rsidRPr="00A5641B">
        <w:t xml:space="preserve"> over the </w:t>
      </w:r>
      <w:r w:rsidR="003425D0" w:rsidRPr="00A5641B">
        <w:t>te</w:t>
      </w:r>
      <w:r w:rsidR="0093737F" w:rsidRPr="00A5641B">
        <w:t xml:space="preserve">nth replenishment period of the </w:t>
      </w:r>
      <w:r w:rsidR="0017099F">
        <w:t xml:space="preserve">Global Environment Facility </w:t>
      </w:r>
      <w:r w:rsidR="00104DE1">
        <w:t>T</w:t>
      </w:r>
      <w:r w:rsidR="006415B8">
        <w:t xml:space="preserve">rust </w:t>
      </w:r>
      <w:r w:rsidR="00104DE1">
        <w:t>F</w:t>
      </w:r>
      <w:r w:rsidR="006415B8">
        <w:t>und</w:t>
      </w:r>
      <w:r w:rsidR="00A04CC1" w:rsidRPr="005C4BF9">
        <w:t xml:space="preserve"> (July 2030–June 2034)</w:t>
      </w:r>
      <w:r w:rsidR="0093737F" w:rsidRPr="00A5641B">
        <w:t xml:space="preserve">, and determine the amount of resources needed, in accordance with </w:t>
      </w:r>
      <w:r w:rsidR="00D2447E" w:rsidRPr="00A5641B">
        <w:t xml:space="preserve">paragraph 1 </w:t>
      </w:r>
      <w:r w:rsidR="00D2447E">
        <w:t xml:space="preserve">of </w:t>
      </w:r>
      <w:r w:rsidR="0093737F" w:rsidRPr="00A5641B">
        <w:t>Article 21</w:t>
      </w:r>
      <w:r w:rsidR="00D2447E">
        <w:t xml:space="preserve"> of the Convention</w:t>
      </w:r>
      <w:r w:rsidR="0093737F" w:rsidRPr="00A5641B">
        <w:t xml:space="preserve"> and </w:t>
      </w:r>
      <w:hyperlink r:id="rId18" w:history="1">
        <w:r w:rsidR="0093737F" w:rsidRPr="00A5641B">
          <w:t>decision</w:t>
        </w:r>
        <w:r w:rsidR="001F3DF8">
          <w:t> </w:t>
        </w:r>
        <w:r w:rsidR="0093737F" w:rsidRPr="00464DFD">
          <w:rPr>
            <w:rStyle w:val="Hyperlink"/>
          </w:rPr>
          <w:t>III/8</w:t>
        </w:r>
      </w:hyperlink>
      <w:r w:rsidR="00AC11EE">
        <w:t xml:space="preserve"> of the Co</w:t>
      </w:r>
      <w:r w:rsidR="00CD0598">
        <w:t>n</w:t>
      </w:r>
      <w:r w:rsidR="00AC11EE">
        <w:t xml:space="preserve">ference of </w:t>
      </w:r>
      <w:r w:rsidR="00CD0598">
        <w:t>t</w:t>
      </w:r>
      <w:r w:rsidR="00AC11EE">
        <w:t>he Parties</w:t>
      </w:r>
      <w:r w:rsidR="0093737F" w:rsidRPr="00A5641B">
        <w:t>.</w:t>
      </w:r>
    </w:p>
    <w:p w14:paraId="56AF8BC1" w14:textId="77777777" w:rsidR="0093737F" w:rsidRPr="005C4BF9" w:rsidRDefault="0093737F" w:rsidP="00464DFD">
      <w:pPr>
        <w:pStyle w:val="CBDH3"/>
        <w:tabs>
          <w:tab w:val="clear" w:pos="567"/>
        </w:tabs>
        <w:ind w:left="1134"/>
        <w:rPr>
          <w:b w:val="0"/>
          <w:iCs/>
          <w:snapToGrid w:val="0"/>
        </w:rPr>
      </w:pPr>
      <w:r w:rsidRPr="005C4BF9">
        <w:rPr>
          <w:iCs/>
          <w:snapToGrid w:val="0"/>
        </w:rPr>
        <w:t>B.</w:t>
      </w:r>
      <w:r w:rsidRPr="005C4BF9">
        <w:rPr>
          <w:iCs/>
          <w:snapToGrid w:val="0"/>
        </w:rPr>
        <w:tab/>
      </w:r>
      <w:r w:rsidRPr="000E56BA">
        <w:rPr>
          <w:snapToGrid w:val="0"/>
        </w:rPr>
        <w:t>Scope</w:t>
      </w:r>
    </w:p>
    <w:p w14:paraId="27915450" w14:textId="2A33612F"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2.</w:t>
      </w:r>
      <w:r w:rsidRPr="005C4BF9">
        <w:rPr>
          <w:rFonts w:eastAsia="Malgun Gothic"/>
          <w:kern w:val="22"/>
        </w:rPr>
        <w:tab/>
      </w:r>
      <w:r w:rsidR="0093737F" w:rsidRPr="00464DFD">
        <w:rPr>
          <w:rFonts w:eastAsia="Malgun Gothic"/>
          <w:kern w:val="22"/>
        </w:rPr>
        <w:t xml:space="preserve">The assessment of funding needs for the implementation of the Convention </w:t>
      </w:r>
      <w:r w:rsidR="0093737F" w:rsidRPr="00464DFD">
        <w:rPr>
          <w:rFonts w:eastAsia="Malgun Gothic"/>
          <w:kern w:val="22"/>
          <w:lang w:eastAsia="ko-KR"/>
        </w:rPr>
        <w:t xml:space="preserve">and its Protocols </w:t>
      </w:r>
      <w:r w:rsidR="0093737F" w:rsidRPr="00464DFD">
        <w:rPr>
          <w:rFonts w:eastAsia="Malgun Gothic"/>
          <w:kern w:val="22"/>
        </w:rPr>
        <w:t xml:space="preserve">should be comprehensive and </w:t>
      </w:r>
      <w:r w:rsidR="0093737F" w:rsidRPr="00A5641B">
        <w:t>directed</w:t>
      </w:r>
      <w:r w:rsidR="0093737F" w:rsidRPr="00464DFD">
        <w:rPr>
          <w:rFonts w:eastAsia="Malgun Gothic"/>
          <w:kern w:val="22"/>
        </w:rPr>
        <w:t xml:space="preserve"> </w:t>
      </w:r>
      <w:r w:rsidR="00CD0598" w:rsidRPr="00464DFD">
        <w:rPr>
          <w:rFonts w:eastAsia="Malgun Gothic"/>
          <w:kern w:val="22"/>
        </w:rPr>
        <w:t>primaril</w:t>
      </w:r>
      <w:r w:rsidR="00CD0598">
        <w:rPr>
          <w:rFonts w:eastAsia="Malgun Gothic"/>
          <w:kern w:val="22"/>
        </w:rPr>
        <w:t>y</w:t>
      </w:r>
      <w:r w:rsidR="00CD0598" w:rsidRPr="00464DFD">
        <w:rPr>
          <w:rFonts w:eastAsia="Malgun Gothic"/>
          <w:kern w:val="22"/>
        </w:rPr>
        <w:t xml:space="preserve"> </w:t>
      </w:r>
      <w:r w:rsidR="0093737F" w:rsidRPr="00464DFD">
        <w:rPr>
          <w:rFonts w:eastAsia="Malgun Gothic"/>
          <w:kern w:val="22"/>
        </w:rPr>
        <w:t xml:space="preserve">towards </w:t>
      </w:r>
      <w:r w:rsidR="00E368A6">
        <w:rPr>
          <w:rFonts w:eastAsia="Malgun Gothic"/>
          <w:kern w:val="22"/>
        </w:rPr>
        <w:t>estimating</w:t>
      </w:r>
      <w:r w:rsidR="0093737F" w:rsidRPr="00464DFD">
        <w:rPr>
          <w:rFonts w:eastAsia="Malgun Gothic"/>
          <w:kern w:val="22"/>
        </w:rPr>
        <w:t xml:space="preserve"> </w:t>
      </w:r>
      <w:r w:rsidR="00FE2E18">
        <w:rPr>
          <w:rFonts w:eastAsia="Malgun Gothic"/>
          <w:kern w:val="22"/>
        </w:rPr>
        <w:t>the</w:t>
      </w:r>
      <w:r w:rsidR="0093737F" w:rsidRPr="00464DFD">
        <w:rPr>
          <w:rFonts w:eastAsia="Malgun Gothic"/>
          <w:kern w:val="22"/>
        </w:rPr>
        <w:t xml:space="preserve"> total funding needs required to meet the agreed full </w:t>
      </w:r>
      <w:r w:rsidR="0093737F" w:rsidRPr="000E56BA">
        <w:t>incremental</w:t>
      </w:r>
      <w:r w:rsidR="0093737F" w:rsidRPr="00464DFD">
        <w:rPr>
          <w:rFonts w:eastAsia="Malgun Gothic"/>
          <w:kern w:val="22"/>
        </w:rPr>
        <w:t xml:space="preserve"> costs of measures that developing country Parties</w:t>
      </w:r>
      <w:r w:rsidR="00E368A6">
        <w:t xml:space="preserve">, </w:t>
      </w:r>
      <w:r w:rsidR="00E368A6" w:rsidRPr="00D705AD">
        <w:t>in particular the least developed countries and small island developing States</w:t>
      </w:r>
      <w:r w:rsidR="00B17935">
        <w:t>,</w:t>
      </w:r>
      <w:r w:rsidR="0093737F" w:rsidRPr="00464DFD">
        <w:rPr>
          <w:rFonts w:eastAsia="Malgun Gothic"/>
          <w:kern w:val="22"/>
        </w:rPr>
        <w:t xml:space="preserve"> and </w:t>
      </w:r>
      <w:r w:rsidR="0093737F" w:rsidRPr="00464DFD">
        <w:rPr>
          <w:rFonts w:eastAsia="Malgun Gothic"/>
          <w:kern w:val="22"/>
        </w:rPr>
        <w:lastRenderedPageBreak/>
        <w:t xml:space="preserve">Parties with economies in transition that are eligible for support </w:t>
      </w:r>
      <w:r w:rsidR="00104DE1">
        <w:rPr>
          <w:rFonts w:eastAsia="Malgun Gothic"/>
          <w:kern w:val="22"/>
        </w:rPr>
        <w:t xml:space="preserve">from the </w:t>
      </w:r>
      <w:r w:rsidR="00104DE1" w:rsidRPr="005C4BF9">
        <w:t xml:space="preserve">Global Environment Facility </w:t>
      </w:r>
      <w:r w:rsidR="0093737F" w:rsidRPr="00464DFD">
        <w:rPr>
          <w:rFonts w:eastAsia="Malgun Gothic"/>
          <w:kern w:val="22"/>
        </w:rPr>
        <w:t xml:space="preserve">may implement, in accordance with the guidance provided by the Conference of the Parties, in order to fulfil their obligations under the Convention and its Protocols, in particular </w:t>
      </w:r>
      <w:r w:rsidR="00E82F5B">
        <w:rPr>
          <w:rFonts w:eastAsia="Malgun Gothic"/>
          <w:kern w:val="22"/>
        </w:rPr>
        <w:t xml:space="preserve">the obligation </w:t>
      </w:r>
      <w:r w:rsidR="0093737F" w:rsidRPr="00464DFD">
        <w:rPr>
          <w:rFonts w:eastAsia="Malgun Gothic"/>
          <w:kern w:val="22"/>
        </w:rPr>
        <w:t xml:space="preserve">to implement </w:t>
      </w:r>
      <w:r w:rsidR="00054A7E" w:rsidRPr="00464DFD">
        <w:rPr>
          <w:rFonts w:eastAsia="Malgun Gothic"/>
          <w:kern w:val="22"/>
        </w:rPr>
        <w:t>a</w:t>
      </w:r>
      <w:r w:rsidR="006631B2" w:rsidRPr="00464DFD">
        <w:rPr>
          <w:rFonts w:eastAsia="Malgun Gothic"/>
          <w:kern w:val="22"/>
        </w:rPr>
        <w:t>ny</w:t>
      </w:r>
      <w:r w:rsidR="00054A7E" w:rsidRPr="00464DFD">
        <w:rPr>
          <w:rFonts w:eastAsia="Malgun Gothic"/>
          <w:kern w:val="22"/>
        </w:rPr>
        <w:t xml:space="preserve"> </w:t>
      </w:r>
      <w:r w:rsidR="00004D6B" w:rsidRPr="00464DFD">
        <w:rPr>
          <w:rFonts w:eastAsia="Malgun Gothic"/>
          <w:kern w:val="22"/>
        </w:rPr>
        <w:t xml:space="preserve">successor to </w:t>
      </w:r>
      <w:r w:rsidR="0093737F" w:rsidRPr="00464DFD">
        <w:rPr>
          <w:rFonts w:eastAsia="Malgun Gothic"/>
          <w:kern w:val="22"/>
        </w:rPr>
        <w:t xml:space="preserve">the Framework, for the period </w:t>
      </w:r>
      <w:r w:rsidR="00282F87">
        <w:rPr>
          <w:rFonts w:eastAsia="Malgun Gothic"/>
          <w:kern w:val="22"/>
        </w:rPr>
        <w:t xml:space="preserve">from </w:t>
      </w:r>
      <w:r w:rsidR="0093737F" w:rsidRPr="00464DFD">
        <w:rPr>
          <w:rFonts w:eastAsia="Malgun Gothic"/>
          <w:kern w:val="22"/>
        </w:rPr>
        <w:t>July 20</w:t>
      </w:r>
      <w:r w:rsidR="00004D6B" w:rsidRPr="00464DFD">
        <w:rPr>
          <w:rFonts w:eastAsia="Malgun Gothic"/>
          <w:kern w:val="22"/>
        </w:rPr>
        <w:t>30</w:t>
      </w:r>
      <w:r w:rsidR="0093737F" w:rsidRPr="00464DFD">
        <w:rPr>
          <w:rFonts w:eastAsia="Malgun Gothic"/>
          <w:kern w:val="22"/>
        </w:rPr>
        <w:t xml:space="preserve"> to June 203</w:t>
      </w:r>
      <w:r w:rsidR="00004D6B" w:rsidRPr="00464DFD">
        <w:rPr>
          <w:rFonts w:eastAsia="Malgun Gothic"/>
          <w:kern w:val="22"/>
        </w:rPr>
        <w:t>4</w:t>
      </w:r>
      <w:r w:rsidR="0093737F" w:rsidRPr="00464DFD">
        <w:rPr>
          <w:rFonts w:eastAsia="Malgun Gothic"/>
          <w:kern w:val="22"/>
        </w:rPr>
        <w:t>.</w:t>
      </w:r>
    </w:p>
    <w:p w14:paraId="0D5C5BCE" w14:textId="77777777" w:rsidR="0093737F" w:rsidRPr="005C4BF9" w:rsidRDefault="0093737F" w:rsidP="00464DFD">
      <w:pPr>
        <w:pStyle w:val="CBDH3"/>
        <w:tabs>
          <w:tab w:val="clear" w:pos="567"/>
        </w:tabs>
        <w:ind w:left="1134"/>
        <w:rPr>
          <w:b w:val="0"/>
          <w:iCs/>
          <w:snapToGrid w:val="0"/>
        </w:rPr>
      </w:pPr>
      <w:r w:rsidRPr="005C4BF9">
        <w:rPr>
          <w:iCs/>
          <w:snapToGrid w:val="0"/>
        </w:rPr>
        <w:t>C.</w:t>
      </w:r>
      <w:r w:rsidRPr="005C4BF9">
        <w:rPr>
          <w:iCs/>
          <w:snapToGrid w:val="0"/>
        </w:rPr>
        <w:tab/>
      </w:r>
      <w:r w:rsidRPr="000E56BA">
        <w:rPr>
          <w:snapToGrid w:val="0"/>
        </w:rPr>
        <w:t>Methodology</w:t>
      </w:r>
    </w:p>
    <w:p w14:paraId="2B3AA00A" w14:textId="742FF2B6"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3.</w:t>
      </w:r>
      <w:r w:rsidRPr="005C4BF9">
        <w:rPr>
          <w:rFonts w:eastAsia="Malgun Gothic"/>
          <w:kern w:val="22"/>
        </w:rPr>
        <w:tab/>
      </w:r>
      <w:r w:rsidR="0093737F" w:rsidRPr="00464DFD">
        <w:rPr>
          <w:rFonts w:eastAsia="Malgun Gothic"/>
          <w:kern w:val="22"/>
        </w:rPr>
        <w:t xml:space="preserve">The funding needs </w:t>
      </w:r>
      <w:r w:rsidR="0093737F" w:rsidRPr="00A5641B">
        <w:t>assessment</w:t>
      </w:r>
      <w:r w:rsidR="0093737F" w:rsidRPr="00464DFD">
        <w:rPr>
          <w:rFonts w:eastAsia="Malgun Gothic"/>
          <w:kern w:val="22"/>
        </w:rPr>
        <w:t xml:space="preserve"> should </w:t>
      </w:r>
      <w:proofErr w:type="gramStart"/>
      <w:r w:rsidR="0093737F" w:rsidRPr="00464DFD">
        <w:rPr>
          <w:rFonts w:eastAsia="Malgun Gothic"/>
          <w:kern w:val="22"/>
        </w:rPr>
        <w:t>take into account</w:t>
      </w:r>
      <w:proofErr w:type="gramEnd"/>
      <w:r w:rsidR="0093737F" w:rsidRPr="00464DFD">
        <w:rPr>
          <w:rFonts w:eastAsia="Malgun Gothic"/>
          <w:kern w:val="22"/>
        </w:rPr>
        <w:t>:</w:t>
      </w:r>
    </w:p>
    <w:p w14:paraId="031A6DF0" w14:textId="5423BC3B"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93737F" w:rsidRPr="005C4BF9">
        <w:rPr>
          <w:rFonts w:eastAsia="Malgun Gothic"/>
          <w:kern w:val="22"/>
        </w:rPr>
        <w:t xml:space="preserve">Article 20 and </w:t>
      </w:r>
      <w:r w:rsidR="00033F23" w:rsidRPr="005C4BF9">
        <w:rPr>
          <w:rFonts w:eastAsia="Malgun Gothic"/>
          <w:kern w:val="22"/>
        </w:rPr>
        <w:t>paragraph 1</w:t>
      </w:r>
      <w:r w:rsidR="00033F23">
        <w:rPr>
          <w:rFonts w:eastAsia="Malgun Gothic"/>
          <w:kern w:val="22"/>
        </w:rPr>
        <w:t xml:space="preserve"> of </w:t>
      </w:r>
      <w:r w:rsidR="0093737F" w:rsidRPr="005C4BF9">
        <w:rPr>
          <w:rFonts w:eastAsia="Malgun Gothic"/>
          <w:kern w:val="22"/>
        </w:rPr>
        <w:t xml:space="preserve">Article 21 of the Convention, as well as </w:t>
      </w:r>
      <w:r w:rsidR="006631B2" w:rsidRPr="005C4BF9">
        <w:rPr>
          <w:rFonts w:eastAsia="Malgun Gothic"/>
          <w:kern w:val="22"/>
        </w:rPr>
        <w:t xml:space="preserve">any </w:t>
      </w:r>
      <w:r w:rsidR="00004D6B" w:rsidRPr="005C4BF9">
        <w:rPr>
          <w:rFonts w:eastAsia="Malgun Gothic"/>
          <w:kern w:val="22"/>
        </w:rPr>
        <w:t xml:space="preserve">successor to </w:t>
      </w:r>
      <w:r w:rsidR="0093737F" w:rsidRPr="005C4BF9">
        <w:rPr>
          <w:rFonts w:eastAsia="Malgun Gothic"/>
          <w:kern w:val="22"/>
        </w:rPr>
        <w:t xml:space="preserve">the </w:t>
      </w:r>
      <w:proofErr w:type="gramStart"/>
      <w:r w:rsidR="0093737F" w:rsidRPr="005C4BF9">
        <w:rPr>
          <w:rFonts w:eastAsia="Malgun Gothic"/>
          <w:kern w:val="22"/>
        </w:rPr>
        <w:t>Framework;</w:t>
      </w:r>
      <w:proofErr w:type="gramEnd"/>
    </w:p>
    <w:p w14:paraId="27F83C8C" w14:textId="16847900"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93737F" w:rsidRPr="005C4BF9">
        <w:rPr>
          <w:rFonts w:eastAsia="Malgun Gothic"/>
          <w:kern w:val="22"/>
        </w:rPr>
        <w:t xml:space="preserve">Guidance </w:t>
      </w:r>
      <w:r w:rsidR="008809B1">
        <w:rPr>
          <w:rFonts w:eastAsia="Malgun Gothic"/>
          <w:kern w:val="22"/>
        </w:rPr>
        <w:t xml:space="preserve">provided </w:t>
      </w:r>
      <w:r w:rsidR="00AF5409" w:rsidRPr="005C4BF9">
        <w:rPr>
          <w:rFonts w:eastAsia="Malgun Gothic"/>
          <w:kern w:val="22"/>
        </w:rPr>
        <w:t xml:space="preserve">to the </w:t>
      </w:r>
      <w:r w:rsidR="00AF5409" w:rsidRPr="00464DFD">
        <w:t>financial</w:t>
      </w:r>
      <w:r w:rsidR="00AF5409" w:rsidRPr="005C4BF9">
        <w:rPr>
          <w:rFonts w:eastAsia="Malgun Gothic"/>
          <w:kern w:val="22"/>
        </w:rPr>
        <w:t xml:space="preserve"> mechanism </w:t>
      </w:r>
      <w:r w:rsidR="00D655C8">
        <w:rPr>
          <w:rFonts w:eastAsia="Malgun Gothic"/>
          <w:kern w:val="22"/>
        </w:rPr>
        <w:t xml:space="preserve">by </w:t>
      </w:r>
      <w:r w:rsidR="0093737F" w:rsidRPr="005C4BF9">
        <w:rPr>
          <w:rFonts w:eastAsia="Malgun Gothic"/>
          <w:kern w:val="22"/>
        </w:rPr>
        <w:t>the Conference of the Parties</w:t>
      </w:r>
      <w:r w:rsidR="00A04CC1">
        <w:rPr>
          <w:rFonts w:eastAsia="Malgun Gothic"/>
          <w:kern w:val="22"/>
        </w:rPr>
        <w:t>,</w:t>
      </w:r>
      <w:r w:rsidR="0093737F" w:rsidRPr="005C4BF9">
        <w:rPr>
          <w:rFonts w:eastAsia="Malgun Gothic"/>
          <w:kern w:val="22"/>
        </w:rPr>
        <w:t xml:space="preserve"> which</w:t>
      </w:r>
      <w:r w:rsidR="00E368A6">
        <w:rPr>
          <w:rFonts w:eastAsia="Malgun Gothic"/>
          <w:kern w:val="22"/>
        </w:rPr>
        <w:t xml:space="preserve"> may</w:t>
      </w:r>
      <w:r w:rsidR="0093737F" w:rsidRPr="005C4BF9">
        <w:rPr>
          <w:rFonts w:eastAsia="Malgun Gothic"/>
          <w:kern w:val="22"/>
        </w:rPr>
        <w:t xml:space="preserve"> call for future financial resources</w:t>
      </w:r>
      <w:r w:rsidR="00D732C6">
        <w:rPr>
          <w:rFonts w:eastAsia="Malgun Gothic"/>
          <w:kern w:val="22"/>
        </w:rPr>
        <w:t>,</w:t>
      </w:r>
      <w:r w:rsidR="00025928">
        <w:rPr>
          <w:rFonts w:eastAsia="Malgun Gothic"/>
          <w:kern w:val="22"/>
        </w:rPr>
        <w:t xml:space="preserve"> and </w:t>
      </w:r>
      <w:r w:rsidR="00947B5A">
        <w:rPr>
          <w:rFonts w:eastAsia="Malgun Gothic"/>
          <w:kern w:val="22"/>
        </w:rPr>
        <w:t xml:space="preserve">in </w:t>
      </w:r>
      <w:r w:rsidR="00025928">
        <w:rPr>
          <w:rFonts w:eastAsia="Malgun Gothic"/>
          <w:kern w:val="22"/>
        </w:rPr>
        <w:t>the</w:t>
      </w:r>
      <w:r w:rsidR="00D732C6">
        <w:rPr>
          <w:rFonts w:eastAsia="Malgun Gothic"/>
          <w:kern w:val="22"/>
        </w:rPr>
        <w:t xml:space="preserve"> resource mobilization </w:t>
      </w:r>
      <w:r w:rsidR="00961F76">
        <w:rPr>
          <w:rFonts w:eastAsia="Malgun Gothic"/>
          <w:kern w:val="22"/>
        </w:rPr>
        <w:t>decision</w:t>
      </w:r>
      <w:r w:rsidR="00947B5A">
        <w:rPr>
          <w:rFonts w:eastAsia="Malgun Gothic"/>
          <w:kern w:val="22"/>
        </w:rPr>
        <w:t>, in which</w:t>
      </w:r>
      <w:r w:rsidR="00961F76">
        <w:rPr>
          <w:rFonts w:eastAsia="Malgun Gothic"/>
          <w:kern w:val="22"/>
        </w:rPr>
        <w:t xml:space="preserve"> the C</w:t>
      </w:r>
      <w:r w:rsidR="00ED3AA6">
        <w:rPr>
          <w:rFonts w:eastAsia="Malgun Gothic"/>
          <w:kern w:val="22"/>
        </w:rPr>
        <w:t>onference of the Parties</w:t>
      </w:r>
      <w:r w:rsidR="00961F76">
        <w:rPr>
          <w:rFonts w:eastAsia="Malgun Gothic"/>
          <w:kern w:val="22"/>
        </w:rPr>
        <w:t xml:space="preserve"> calls for</w:t>
      </w:r>
      <w:r w:rsidR="00E368A6">
        <w:rPr>
          <w:rFonts w:eastAsia="Malgun Gothic"/>
          <w:kern w:val="22"/>
        </w:rPr>
        <w:t xml:space="preserve"> a broadening of the contributor </w:t>
      </w:r>
      <w:proofErr w:type="gramStart"/>
      <w:r w:rsidR="00E368A6">
        <w:rPr>
          <w:rFonts w:eastAsia="Malgun Gothic"/>
          <w:kern w:val="22"/>
        </w:rPr>
        <w:t>base</w:t>
      </w:r>
      <w:r w:rsidR="0093737F" w:rsidRPr="005C4BF9">
        <w:rPr>
          <w:rFonts w:eastAsia="Malgun Gothic"/>
          <w:kern w:val="22"/>
        </w:rPr>
        <w:t>;</w:t>
      </w:r>
      <w:proofErr w:type="gramEnd"/>
      <w:r w:rsidR="00C27D9D">
        <w:rPr>
          <w:rFonts w:eastAsia="Malgun Gothic"/>
          <w:kern w:val="22"/>
        </w:rPr>
        <w:t xml:space="preserve"> </w:t>
      </w:r>
    </w:p>
    <w:p w14:paraId="79378EB7" w14:textId="77DC8E1B" w:rsidR="0093737F"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93737F" w:rsidRPr="005C4BF9">
        <w:rPr>
          <w:rFonts w:eastAsia="Malgun Gothic"/>
          <w:kern w:val="22"/>
        </w:rPr>
        <w:t xml:space="preserve">All obligations under </w:t>
      </w:r>
      <w:r w:rsidR="0093737F" w:rsidRPr="00464DFD">
        <w:t>the</w:t>
      </w:r>
      <w:r w:rsidR="0093737F" w:rsidRPr="005C4BF9">
        <w:rPr>
          <w:rFonts w:eastAsia="Malgun Gothic"/>
          <w:kern w:val="22"/>
        </w:rPr>
        <w:t xml:space="preserve"> Convention and its Protocols and relevant decisions adopted by the Conference of the Parties</w:t>
      </w:r>
      <w:r w:rsidR="00E368A6">
        <w:rPr>
          <w:rFonts w:eastAsia="Malgun Gothic"/>
          <w:kern w:val="22"/>
        </w:rPr>
        <w:t>, in particular the Framework</w:t>
      </w:r>
      <w:r w:rsidR="0093737F" w:rsidRPr="005C4BF9">
        <w:rPr>
          <w:rFonts w:eastAsia="Malgun Gothic"/>
          <w:kern w:val="22"/>
        </w:rPr>
        <w:t>;</w:t>
      </w:r>
    </w:p>
    <w:p w14:paraId="33A149EE" w14:textId="1283CF0F" w:rsidR="001A0D29" w:rsidRPr="005C4BF9" w:rsidRDefault="001A0D29" w:rsidP="00E20A7D">
      <w:pPr>
        <w:pStyle w:val="CBDNormalNoNumber"/>
        <w:tabs>
          <w:tab w:val="clear" w:pos="567"/>
        </w:tabs>
        <w:spacing w:before="120"/>
        <w:ind w:left="1134" w:firstLine="567"/>
        <w:rPr>
          <w:rFonts w:eastAsia="Malgun Gothic"/>
          <w:kern w:val="22"/>
        </w:rPr>
      </w:pPr>
      <w:r>
        <w:rPr>
          <w:rFonts w:eastAsia="Malgun Gothic"/>
          <w:kern w:val="22"/>
        </w:rPr>
        <w:t>(</w:t>
      </w:r>
      <w:r w:rsidR="00697739">
        <w:rPr>
          <w:rFonts w:eastAsia="Malgun Gothic"/>
          <w:kern w:val="22"/>
        </w:rPr>
        <w:t>d</w:t>
      </w:r>
      <w:r>
        <w:rPr>
          <w:rFonts w:eastAsia="Malgun Gothic"/>
          <w:kern w:val="22"/>
        </w:rPr>
        <w:t>)</w:t>
      </w:r>
      <w:r w:rsidR="00E20A7D" w:rsidRPr="005C4BF9">
        <w:rPr>
          <w:rFonts w:eastAsia="Malgun Gothic"/>
          <w:kern w:val="22"/>
        </w:rPr>
        <w:tab/>
        <w:t>National strategies, plans or programmes developed in accordance with Article</w:t>
      </w:r>
      <w:r w:rsidR="00E20A7D">
        <w:rPr>
          <w:rFonts w:eastAsia="Malgun Gothic"/>
          <w:kern w:val="22"/>
        </w:rPr>
        <w:t> </w:t>
      </w:r>
      <w:r w:rsidR="00E20A7D" w:rsidRPr="005C4BF9">
        <w:rPr>
          <w:rFonts w:eastAsia="Malgun Gothic"/>
          <w:kern w:val="22"/>
        </w:rPr>
        <w:t xml:space="preserve">6 of the Convention </w:t>
      </w:r>
      <w:r w:rsidR="00E20A7D" w:rsidRPr="005C4BF9">
        <w:rPr>
          <w:rFonts w:eastAsia="Malgun Gothic"/>
          <w:kern w:val="22"/>
          <w:lang w:eastAsia="ko-KR"/>
        </w:rPr>
        <w:t xml:space="preserve">and national biodiversity finance plans or similar instruments, where </w:t>
      </w:r>
      <w:proofErr w:type="gramStart"/>
      <w:r w:rsidR="00E20A7D" w:rsidRPr="005C4BF9">
        <w:rPr>
          <w:rFonts w:eastAsia="Malgun Gothic"/>
          <w:kern w:val="22"/>
          <w:lang w:eastAsia="ko-KR"/>
        </w:rPr>
        <w:t>available;</w:t>
      </w:r>
      <w:proofErr w:type="gramEnd"/>
    </w:p>
    <w:p w14:paraId="636AFABD" w14:textId="65AB1FC7"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697739">
        <w:rPr>
          <w:rFonts w:eastAsia="Malgun Gothic"/>
          <w:kern w:val="22"/>
        </w:rPr>
        <w:t>e</w:t>
      </w:r>
      <w:r w:rsidRPr="005C4BF9">
        <w:rPr>
          <w:rFonts w:eastAsia="Malgun Gothic"/>
          <w:kern w:val="22"/>
        </w:rPr>
        <w:t>)</w:t>
      </w:r>
      <w:r w:rsidRPr="005C4BF9">
        <w:rPr>
          <w:rFonts w:eastAsia="Malgun Gothic"/>
          <w:kern w:val="22"/>
        </w:rPr>
        <w:tab/>
      </w:r>
      <w:r w:rsidR="00A53B79">
        <w:rPr>
          <w:rFonts w:eastAsia="Malgun Gothic"/>
          <w:kern w:val="22"/>
        </w:rPr>
        <w:t>I</w:t>
      </w:r>
      <w:r w:rsidR="0093737F" w:rsidRPr="005C4BF9">
        <w:rPr>
          <w:rFonts w:eastAsia="Malgun Gothic"/>
          <w:kern w:val="22"/>
        </w:rPr>
        <w:t>nformation communicated to the Conference of the Parties in national reports</w:t>
      </w:r>
      <w:r w:rsidR="007A150F">
        <w:rPr>
          <w:rFonts w:eastAsia="Malgun Gothic"/>
          <w:kern w:val="22"/>
          <w:lang w:eastAsia="ko-KR"/>
        </w:rPr>
        <w:t xml:space="preserve"> and</w:t>
      </w:r>
      <w:r w:rsidR="0093737F" w:rsidRPr="005C4BF9">
        <w:rPr>
          <w:rFonts w:eastAsia="Malgun Gothic"/>
          <w:kern w:val="22"/>
          <w:lang w:eastAsia="ko-KR"/>
        </w:rPr>
        <w:t xml:space="preserve"> by the Parties </w:t>
      </w:r>
      <w:r w:rsidR="0093737F" w:rsidRPr="00464DFD">
        <w:t>through</w:t>
      </w:r>
      <w:r w:rsidR="0093737F" w:rsidRPr="005C4BF9">
        <w:rPr>
          <w:rFonts w:eastAsia="Malgun Gothic"/>
          <w:kern w:val="22"/>
          <w:lang w:eastAsia="ko-KR"/>
        </w:rPr>
        <w:t xml:space="preserve"> the financial reporting framework</w:t>
      </w:r>
      <w:r w:rsidR="00A15808">
        <w:rPr>
          <w:rFonts w:eastAsia="Malgun Gothic"/>
          <w:kern w:val="22"/>
          <w:lang w:eastAsia="ko-KR"/>
        </w:rPr>
        <w:t xml:space="preserve"> and other submission responses to surveys and </w:t>
      </w:r>
      <w:proofErr w:type="gramStart"/>
      <w:r w:rsidR="00A15808">
        <w:rPr>
          <w:rFonts w:eastAsia="Malgun Gothic"/>
          <w:kern w:val="22"/>
          <w:lang w:eastAsia="ko-KR"/>
        </w:rPr>
        <w:t>interviews</w:t>
      </w:r>
      <w:r w:rsidR="0093737F" w:rsidRPr="005C4BF9">
        <w:rPr>
          <w:rFonts w:eastAsia="Malgun Gothic"/>
          <w:kern w:val="22"/>
          <w:lang w:eastAsia="ko-KR"/>
        </w:rPr>
        <w:t>;</w:t>
      </w:r>
      <w:proofErr w:type="gramEnd"/>
    </w:p>
    <w:p w14:paraId="1A221308" w14:textId="49EE83CD"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697739">
        <w:rPr>
          <w:rFonts w:eastAsia="Malgun Gothic"/>
          <w:kern w:val="22"/>
        </w:rPr>
        <w:t>f</w:t>
      </w:r>
      <w:r w:rsidRPr="005C4BF9">
        <w:rPr>
          <w:rFonts w:eastAsia="Malgun Gothic"/>
          <w:kern w:val="22"/>
        </w:rPr>
        <w:t>)</w:t>
      </w:r>
      <w:r w:rsidRPr="005C4BF9">
        <w:rPr>
          <w:rFonts w:eastAsia="Malgun Gothic"/>
          <w:kern w:val="22"/>
        </w:rPr>
        <w:tab/>
      </w:r>
      <w:r w:rsidR="00E368A6">
        <w:rPr>
          <w:rFonts w:eastAsia="Malgun Gothic"/>
          <w:kern w:val="22"/>
        </w:rPr>
        <w:t>Policies</w:t>
      </w:r>
      <w:r w:rsidR="0093737F" w:rsidRPr="005C4BF9">
        <w:rPr>
          <w:rFonts w:eastAsia="Malgun Gothic"/>
          <w:kern w:val="22"/>
        </w:rPr>
        <w:t xml:space="preserve"> and guidelines </w:t>
      </w:r>
      <w:r w:rsidR="0093737F" w:rsidRPr="00464DFD">
        <w:t>agreed</w:t>
      </w:r>
      <w:r w:rsidR="0093737F" w:rsidRPr="005C4BF9">
        <w:rPr>
          <w:rFonts w:eastAsia="Malgun Gothic"/>
          <w:kern w:val="22"/>
        </w:rPr>
        <w:t xml:space="preserve"> by the Council of the </w:t>
      </w:r>
      <w:r w:rsidR="00104DE1" w:rsidRPr="005C4BF9">
        <w:t xml:space="preserve">Global Environment Facility </w:t>
      </w:r>
      <w:r w:rsidR="0093737F" w:rsidRPr="005C4BF9">
        <w:rPr>
          <w:rFonts w:eastAsia="Malgun Gothic"/>
          <w:kern w:val="22"/>
        </w:rPr>
        <w:t xml:space="preserve">for determining eligibility for funding of </w:t>
      </w:r>
      <w:proofErr w:type="gramStart"/>
      <w:r w:rsidR="0093737F" w:rsidRPr="005C4BF9">
        <w:rPr>
          <w:rFonts w:eastAsia="Malgun Gothic"/>
          <w:kern w:val="22"/>
        </w:rPr>
        <w:t>projects;</w:t>
      </w:r>
      <w:proofErr w:type="gramEnd"/>
    </w:p>
    <w:p w14:paraId="32D90BA9" w14:textId="28C8577D" w:rsidR="0093737F"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(g)</w:t>
      </w:r>
      <w:r w:rsidRPr="005C4BF9">
        <w:rPr>
          <w:rFonts w:eastAsia="Malgun Gothic"/>
          <w:kern w:val="22"/>
        </w:rPr>
        <w:tab/>
      </w:r>
      <w:r w:rsidR="0093737F" w:rsidRPr="005C4BF9">
        <w:rPr>
          <w:rFonts w:eastAsia="Malgun Gothic"/>
          <w:kern w:val="22"/>
        </w:rPr>
        <w:t xml:space="preserve">Synergies with other </w:t>
      </w:r>
      <w:r w:rsidR="0093737F" w:rsidRPr="00464DFD">
        <w:t>biodiversity</w:t>
      </w:r>
      <w:r w:rsidR="0093737F" w:rsidRPr="005C4BF9">
        <w:rPr>
          <w:rFonts w:eastAsia="Malgun Gothic"/>
          <w:kern w:val="22"/>
        </w:rPr>
        <w:t xml:space="preserve">-related conventions and other </w:t>
      </w:r>
      <w:r w:rsidR="00E368A6" w:rsidRPr="00C87456">
        <w:rPr>
          <w:rFonts w:eastAsia="Malgun Gothic"/>
          <w:color w:val="000000" w:themeColor="text1"/>
          <w:kern w:val="22"/>
        </w:rPr>
        <w:t>multilateral environmental agreements</w:t>
      </w:r>
      <w:r w:rsidR="00E368A6" w:rsidRPr="00F91C7C">
        <w:rPr>
          <w:color w:val="000000" w:themeColor="text1"/>
          <w:kern w:val="22"/>
        </w:rPr>
        <w:t xml:space="preserve"> </w:t>
      </w:r>
      <w:r w:rsidR="00104DE1">
        <w:rPr>
          <w:rFonts w:eastAsia="Malgun Gothic"/>
          <w:kern w:val="22"/>
        </w:rPr>
        <w:t xml:space="preserve">funded by the </w:t>
      </w:r>
      <w:r w:rsidR="00104DE1" w:rsidRPr="005C4BF9">
        <w:t>Global Environment Facility</w:t>
      </w:r>
      <w:r w:rsidR="0093737F" w:rsidRPr="005C4BF9">
        <w:rPr>
          <w:rFonts w:eastAsia="Malgun Gothic"/>
          <w:kern w:val="22"/>
        </w:rPr>
        <w:t xml:space="preserve">, including those with respect to operations and </w:t>
      </w:r>
      <w:proofErr w:type="gramStart"/>
      <w:r w:rsidR="0093737F" w:rsidRPr="005C4BF9">
        <w:rPr>
          <w:rFonts w:eastAsia="Malgun Gothic"/>
          <w:kern w:val="22"/>
        </w:rPr>
        <w:t>impacts;</w:t>
      </w:r>
      <w:proofErr w:type="gramEnd"/>
    </w:p>
    <w:p w14:paraId="14E2A67A" w14:textId="1EB4E11A" w:rsidR="00E368A6" w:rsidRPr="005C4BF9" w:rsidRDefault="00E368A6" w:rsidP="00464DFD">
      <w:pPr>
        <w:pStyle w:val="CBDNormalNoNumber"/>
        <w:tabs>
          <w:tab w:val="clear" w:pos="567"/>
        </w:tabs>
        <w:spacing w:before="120"/>
        <w:ind w:left="1134" w:firstLine="567"/>
        <w:rPr>
          <w:rFonts w:eastAsia="Malgun Gothic"/>
          <w:kern w:val="22"/>
        </w:rPr>
      </w:pPr>
      <w:r>
        <w:rPr>
          <w:rFonts w:eastAsia="Malgun Gothic"/>
          <w:kern w:val="22"/>
        </w:rPr>
        <w:t>(</w:t>
      </w:r>
      <w:r w:rsidR="009F5695">
        <w:rPr>
          <w:rFonts w:eastAsia="Malgun Gothic"/>
          <w:kern w:val="22"/>
        </w:rPr>
        <w:t>h</w:t>
      </w:r>
      <w:r>
        <w:rPr>
          <w:rFonts w:eastAsia="Malgun Gothic"/>
          <w:kern w:val="22"/>
        </w:rPr>
        <w:t>)</w:t>
      </w:r>
      <w:r>
        <w:rPr>
          <w:rFonts w:eastAsia="Malgun Gothic"/>
          <w:color w:val="000000" w:themeColor="text1"/>
          <w:kern w:val="22"/>
        </w:rPr>
        <w:tab/>
      </w:r>
      <w:r w:rsidR="00AA643D">
        <w:t xml:space="preserve">Additional private capital mobilized through blended finance, including </w:t>
      </w:r>
      <w:proofErr w:type="gramStart"/>
      <w:r w:rsidR="00AA643D">
        <w:t>through the use of</w:t>
      </w:r>
      <w:proofErr w:type="gramEnd"/>
      <w:r w:rsidR="00AA643D">
        <w:t xml:space="preserve"> non-grant instruments</w:t>
      </w:r>
      <w:r w:rsidR="001F5F66">
        <w:t xml:space="preserve"> </w:t>
      </w:r>
      <w:r w:rsidR="00AE4817">
        <w:t>recognizing the</w:t>
      </w:r>
      <w:r w:rsidR="001F5F66">
        <w:t xml:space="preserve"> challenges that may be experience</w:t>
      </w:r>
      <w:r w:rsidR="00517077">
        <w:t>d</w:t>
      </w:r>
      <w:r w:rsidR="001F5F66">
        <w:t xml:space="preserve"> by some </w:t>
      </w:r>
      <w:r w:rsidR="00AE4817">
        <w:t>P</w:t>
      </w:r>
      <w:r w:rsidR="001F5F66">
        <w:t>arties</w:t>
      </w:r>
      <w:r w:rsidR="0097369D">
        <w:t>,</w:t>
      </w:r>
      <w:r w:rsidR="001F5F66">
        <w:t xml:space="preserve"> </w:t>
      </w:r>
      <w:r w:rsidR="0097369D">
        <w:t xml:space="preserve">in </w:t>
      </w:r>
      <w:r w:rsidR="003E0722">
        <w:t xml:space="preserve">particular </w:t>
      </w:r>
      <w:r w:rsidR="00517077">
        <w:t>least developing countrie</w:t>
      </w:r>
      <w:r w:rsidR="003E0722">
        <w:t xml:space="preserve">s and </w:t>
      </w:r>
      <w:r w:rsidR="00517077">
        <w:t xml:space="preserve">small island developing </w:t>
      </w:r>
      <w:r w:rsidR="003E0722">
        <w:t>S</w:t>
      </w:r>
      <w:r w:rsidR="00517077">
        <w:t>tates</w:t>
      </w:r>
      <w:r w:rsidR="002C2A9F">
        <w:t>,</w:t>
      </w:r>
      <w:r w:rsidR="003E0722">
        <w:t xml:space="preserve"> </w:t>
      </w:r>
      <w:r w:rsidR="001F5F66">
        <w:t xml:space="preserve">in mobilizing private capital in this </w:t>
      </w:r>
      <w:proofErr w:type="gramStart"/>
      <w:r w:rsidR="001F5F66">
        <w:t>regard</w:t>
      </w:r>
      <w:r w:rsidR="00AA643D">
        <w:t>;</w:t>
      </w:r>
      <w:proofErr w:type="gramEnd"/>
    </w:p>
    <w:p w14:paraId="1E98324B" w14:textId="28D10D1C" w:rsidR="00E9722C"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proofErr w:type="spellStart"/>
      <w:r w:rsidR="001B622D">
        <w:rPr>
          <w:rFonts w:eastAsia="Malgun Gothic"/>
          <w:kern w:val="22"/>
        </w:rPr>
        <w:t>i</w:t>
      </w:r>
      <w:proofErr w:type="spellEnd"/>
      <w:r w:rsidRPr="005C4BF9">
        <w:rPr>
          <w:rFonts w:eastAsia="Malgun Gothic"/>
          <w:kern w:val="22"/>
        </w:rPr>
        <w:t>)</w:t>
      </w:r>
      <w:r w:rsidRPr="005C4BF9">
        <w:rPr>
          <w:rFonts w:eastAsia="Malgun Gothic"/>
          <w:kern w:val="22"/>
        </w:rPr>
        <w:tab/>
      </w:r>
      <w:r w:rsidR="00E9722C" w:rsidRPr="00464DFD">
        <w:t>Policy</w:t>
      </w:r>
      <w:r w:rsidR="00E9722C" w:rsidRPr="005C4BF9">
        <w:rPr>
          <w:rFonts w:eastAsia="Malgun Gothic"/>
          <w:kern w:val="22"/>
        </w:rPr>
        <w:t xml:space="preserve"> coherence;</w:t>
      </w:r>
    </w:p>
    <w:p w14:paraId="7E2E2DDE" w14:textId="76F0B593" w:rsidR="0093737F" w:rsidRDefault="00534579" w:rsidP="00464DFD">
      <w:pPr>
        <w:pStyle w:val="CBDNormalNoNumber"/>
        <w:tabs>
          <w:tab w:val="clear" w:pos="567"/>
        </w:tabs>
        <w:spacing w:before="120"/>
        <w:ind w:left="1134" w:firstLine="567"/>
        <w:rPr>
          <w:color w:val="000000" w:themeColor="text1"/>
          <w:kern w:val="22"/>
        </w:rPr>
      </w:pPr>
      <w:r w:rsidRPr="005C4BF9">
        <w:rPr>
          <w:rFonts w:eastAsia="Malgun Gothic"/>
          <w:kern w:val="22"/>
        </w:rPr>
        <w:t>(</w:t>
      </w:r>
      <w:r w:rsidR="001B622D">
        <w:rPr>
          <w:rFonts w:eastAsia="Malgun Gothic"/>
          <w:kern w:val="22"/>
        </w:rPr>
        <w:t>j</w:t>
      </w:r>
      <w:r w:rsidRPr="005C4BF9">
        <w:rPr>
          <w:rFonts w:eastAsia="Malgun Gothic"/>
          <w:kern w:val="22"/>
        </w:rPr>
        <w:t>)</w:t>
      </w:r>
      <w:r w:rsidRPr="005C4BF9">
        <w:rPr>
          <w:rFonts w:eastAsia="Malgun Gothic"/>
          <w:kern w:val="22"/>
        </w:rPr>
        <w:tab/>
      </w:r>
      <w:r w:rsidR="004C1E71" w:rsidRPr="005C4BF9">
        <w:rPr>
          <w:rFonts w:eastAsia="Malgun Gothic"/>
          <w:kern w:val="22"/>
          <w:lang w:eastAsia="ko-KR"/>
        </w:rPr>
        <w:t>O</w:t>
      </w:r>
      <w:r w:rsidR="0093737F" w:rsidRPr="005C4BF9">
        <w:rPr>
          <w:rFonts w:eastAsia="Malgun Gothic"/>
          <w:kern w:val="22"/>
          <w:lang w:eastAsia="ko-KR"/>
        </w:rPr>
        <w:t>ther relevant estimations</w:t>
      </w:r>
      <w:r w:rsidR="00E368A6">
        <w:rPr>
          <w:rFonts w:eastAsia="Malgun Gothic"/>
          <w:kern w:val="22"/>
          <w:lang w:eastAsia="ko-KR"/>
        </w:rPr>
        <w:t>,</w:t>
      </w:r>
      <w:r w:rsidR="00E368A6">
        <w:rPr>
          <w:rFonts w:eastAsia="Malgun Gothic"/>
          <w:color w:val="000000" w:themeColor="text1"/>
          <w:kern w:val="22"/>
          <w:lang w:eastAsia="ko-KR"/>
        </w:rPr>
        <w:t xml:space="preserve"> </w:t>
      </w:r>
      <w:r w:rsidR="00E368A6" w:rsidRPr="00C87456">
        <w:rPr>
          <w:color w:val="000000" w:themeColor="text1"/>
        </w:rPr>
        <w:t>including the costs of implementing the Gender Plan of Action</w:t>
      </w:r>
      <w:r w:rsidR="00F51377">
        <w:rPr>
          <w:color w:val="000000" w:themeColor="text1"/>
        </w:rPr>
        <w:t xml:space="preserve"> (2023–2030</w:t>
      </w:r>
      <w:r w:rsidR="00F51377" w:rsidRPr="00F51377">
        <w:rPr>
          <w:color w:val="000000" w:themeColor="text1"/>
        </w:rPr>
        <w:t>)</w:t>
      </w:r>
      <w:r w:rsidR="00E368A6" w:rsidRPr="00F91C7C">
        <w:rPr>
          <w:color w:val="000000" w:themeColor="text1"/>
          <w:kern w:val="22"/>
        </w:rPr>
        <w:t>.</w:t>
      </w:r>
      <w:r w:rsidR="009E67E2" w:rsidRPr="00F51377">
        <w:rPr>
          <w:rStyle w:val="FootnoteReference"/>
          <w:color w:val="000000" w:themeColor="text1"/>
          <w:kern w:val="22"/>
        </w:rPr>
        <w:footnoteReference w:id="7"/>
      </w:r>
    </w:p>
    <w:p w14:paraId="53847AEB" w14:textId="3A1B2854" w:rsidR="00856432" w:rsidRPr="005C4BF9" w:rsidRDefault="003D1E96" w:rsidP="00464DFD">
      <w:pPr>
        <w:pStyle w:val="CBDNormalNoNumber"/>
        <w:tabs>
          <w:tab w:val="clear" w:pos="567"/>
        </w:tabs>
        <w:spacing w:before="120"/>
        <w:ind w:left="1134" w:firstLine="567"/>
        <w:rPr>
          <w:rFonts w:eastAsia="Malgun Gothic"/>
          <w:kern w:val="22"/>
        </w:rPr>
      </w:pPr>
      <w:r>
        <w:rPr>
          <w:color w:val="000000" w:themeColor="text1"/>
          <w:kern w:val="22"/>
        </w:rPr>
        <w:t>[</w:t>
      </w:r>
      <w:r w:rsidR="00856432">
        <w:rPr>
          <w:color w:val="000000" w:themeColor="text1"/>
          <w:kern w:val="22"/>
        </w:rPr>
        <w:t>(</w:t>
      </w:r>
      <w:r w:rsidR="00697739">
        <w:rPr>
          <w:color w:val="000000" w:themeColor="text1"/>
          <w:kern w:val="22"/>
        </w:rPr>
        <w:t>k</w:t>
      </w:r>
      <w:r w:rsidR="00856432">
        <w:rPr>
          <w:color w:val="000000" w:themeColor="text1"/>
          <w:kern w:val="22"/>
        </w:rPr>
        <w:t>)</w:t>
      </w:r>
      <w:r w:rsidR="002C2A9F">
        <w:rPr>
          <w:color w:val="000000" w:themeColor="text1"/>
          <w:kern w:val="22"/>
        </w:rPr>
        <w:tab/>
      </w:r>
      <w:r w:rsidR="004B0D95">
        <w:rPr>
          <w:color w:val="000000" w:themeColor="text1"/>
          <w:kern w:val="22"/>
        </w:rPr>
        <w:t>E</w:t>
      </w:r>
      <w:r w:rsidR="00856432">
        <w:rPr>
          <w:color w:val="000000" w:themeColor="text1"/>
          <w:kern w:val="22"/>
        </w:rPr>
        <w:t>xchange rate</w:t>
      </w:r>
      <w:r w:rsidR="004B0D95">
        <w:rPr>
          <w:color w:val="000000" w:themeColor="text1"/>
          <w:kern w:val="22"/>
        </w:rPr>
        <w:t>s</w:t>
      </w:r>
      <w:r>
        <w:rPr>
          <w:color w:val="000000" w:themeColor="text1"/>
          <w:kern w:val="22"/>
        </w:rPr>
        <w:t>,</w:t>
      </w:r>
      <w:r w:rsidR="00856432">
        <w:rPr>
          <w:color w:val="000000" w:themeColor="text1"/>
          <w:kern w:val="22"/>
        </w:rPr>
        <w:t xml:space="preserve"> </w:t>
      </w:r>
      <w:r>
        <w:rPr>
          <w:color w:val="000000" w:themeColor="text1"/>
          <w:kern w:val="22"/>
        </w:rPr>
        <w:t>inflation</w:t>
      </w:r>
      <w:r w:rsidR="00856432">
        <w:rPr>
          <w:color w:val="000000" w:themeColor="text1"/>
          <w:kern w:val="22"/>
        </w:rPr>
        <w:t xml:space="preserve"> volatility and the rising cost of conserving biodiversity </w:t>
      </w:r>
      <w:r>
        <w:rPr>
          <w:color w:val="000000" w:themeColor="text1"/>
          <w:kern w:val="22"/>
        </w:rPr>
        <w:t>in developing economies;]</w:t>
      </w:r>
    </w:p>
    <w:p w14:paraId="4CD6573E" w14:textId="7948C7B8" w:rsidR="00FD4C80"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4.</w:t>
      </w:r>
      <w:r w:rsidRPr="005C4BF9">
        <w:rPr>
          <w:rFonts w:eastAsia="Malgun Gothic"/>
          <w:kern w:val="22"/>
        </w:rPr>
        <w:tab/>
      </w:r>
      <w:r w:rsidR="00CF18CD">
        <w:rPr>
          <w:rFonts w:eastAsia="Malgun Gothic"/>
          <w:kern w:val="22"/>
        </w:rPr>
        <w:t xml:space="preserve">In the context of </w:t>
      </w:r>
      <w:r w:rsidR="00FD4C80" w:rsidRPr="00464DFD">
        <w:rPr>
          <w:rFonts w:eastAsia="Malgun Gothic"/>
          <w:kern w:val="22"/>
        </w:rPr>
        <w:t xml:space="preserve">the </w:t>
      </w:r>
      <w:r w:rsidR="002479A1" w:rsidRPr="00464DFD">
        <w:rPr>
          <w:rFonts w:eastAsia="Malgun Gothic"/>
          <w:kern w:val="22"/>
        </w:rPr>
        <w:t>assessment</w:t>
      </w:r>
      <w:r w:rsidR="00CF18CD">
        <w:rPr>
          <w:rFonts w:eastAsia="Malgun Gothic"/>
          <w:kern w:val="22"/>
        </w:rPr>
        <w:t>,</w:t>
      </w:r>
      <w:r w:rsidR="00FD4C80" w:rsidRPr="00464DFD">
        <w:rPr>
          <w:rFonts w:eastAsia="Malgun Gothic"/>
          <w:kern w:val="22"/>
        </w:rPr>
        <w:t xml:space="preserve"> such interviews, surveys, quantitative and qualitative analyses, and </w:t>
      </w:r>
      <w:r w:rsidR="00FD4C80" w:rsidRPr="00A5641B">
        <w:t>consultation</w:t>
      </w:r>
      <w:r w:rsidR="00C34B2C">
        <w:t>s</w:t>
      </w:r>
      <w:r w:rsidR="00FD4C80" w:rsidRPr="00464DFD">
        <w:rPr>
          <w:rFonts w:eastAsia="Malgun Gothic"/>
          <w:kern w:val="22"/>
        </w:rPr>
        <w:t xml:space="preserve"> </w:t>
      </w:r>
      <w:r w:rsidR="005F1A3E" w:rsidRPr="00464DFD">
        <w:rPr>
          <w:rFonts w:eastAsia="Malgun Gothic"/>
          <w:kern w:val="22"/>
        </w:rPr>
        <w:t xml:space="preserve">should </w:t>
      </w:r>
      <w:r w:rsidR="005F1A3E">
        <w:rPr>
          <w:rFonts w:eastAsia="Malgun Gothic"/>
          <w:kern w:val="22"/>
        </w:rPr>
        <w:t xml:space="preserve">be </w:t>
      </w:r>
      <w:r w:rsidR="005F1A3E" w:rsidRPr="00464DFD">
        <w:rPr>
          <w:rFonts w:eastAsia="Malgun Gothic"/>
          <w:kern w:val="22"/>
        </w:rPr>
        <w:t>undertake</w:t>
      </w:r>
      <w:r w:rsidR="005F1A3E">
        <w:rPr>
          <w:rFonts w:eastAsia="Malgun Gothic"/>
          <w:kern w:val="22"/>
        </w:rPr>
        <w:t>n</w:t>
      </w:r>
      <w:r w:rsidR="005F1A3E" w:rsidRPr="00464DFD">
        <w:rPr>
          <w:rFonts w:eastAsia="Malgun Gothic"/>
          <w:kern w:val="22"/>
        </w:rPr>
        <w:t xml:space="preserve"> </w:t>
      </w:r>
      <w:r w:rsidR="00FD4C80" w:rsidRPr="00464DFD">
        <w:rPr>
          <w:rFonts w:eastAsia="Malgun Gothic"/>
          <w:kern w:val="22"/>
        </w:rPr>
        <w:t>as may be required</w:t>
      </w:r>
      <w:r w:rsidR="005F1A3E" w:rsidRPr="005F1A3E">
        <w:rPr>
          <w:rFonts w:eastAsia="Malgun Gothic"/>
          <w:kern w:val="22"/>
        </w:rPr>
        <w:t xml:space="preserve"> </w:t>
      </w:r>
      <w:r w:rsidR="003A015F">
        <w:rPr>
          <w:rFonts w:eastAsia="Malgun Gothic"/>
          <w:kern w:val="22"/>
        </w:rPr>
        <w:t xml:space="preserve">for the </w:t>
      </w:r>
      <w:r w:rsidR="005F1A3E" w:rsidRPr="00464DFD">
        <w:rPr>
          <w:rFonts w:eastAsia="Malgun Gothic"/>
          <w:kern w:val="22"/>
        </w:rPr>
        <w:t>prepar</w:t>
      </w:r>
      <w:r w:rsidR="003A015F">
        <w:rPr>
          <w:rFonts w:eastAsia="Malgun Gothic"/>
          <w:kern w:val="22"/>
        </w:rPr>
        <w:t>at</w:t>
      </w:r>
      <w:r w:rsidR="005F1A3E" w:rsidRPr="00464DFD">
        <w:rPr>
          <w:rFonts w:eastAsia="Malgun Gothic"/>
          <w:kern w:val="22"/>
        </w:rPr>
        <w:t>i</w:t>
      </w:r>
      <w:r w:rsidR="003A015F">
        <w:rPr>
          <w:rFonts w:eastAsia="Malgun Gothic"/>
          <w:kern w:val="22"/>
        </w:rPr>
        <w:t>on of</w:t>
      </w:r>
      <w:r w:rsidR="005F1A3E" w:rsidRPr="00464DFD">
        <w:rPr>
          <w:rFonts w:eastAsia="Malgun Gothic"/>
          <w:kern w:val="22"/>
        </w:rPr>
        <w:t xml:space="preserve"> the report</w:t>
      </w:r>
      <w:r w:rsidR="00FD4C80" w:rsidRPr="00464DFD">
        <w:rPr>
          <w:rFonts w:eastAsia="Malgun Gothic"/>
          <w:kern w:val="22"/>
        </w:rPr>
        <w:t>, including:</w:t>
      </w:r>
    </w:p>
    <w:p w14:paraId="55DDB3F9" w14:textId="166B80E0"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FD4C80" w:rsidRPr="005C4BF9">
        <w:rPr>
          <w:rFonts w:eastAsia="Malgun Gothic"/>
          <w:kern w:val="22"/>
        </w:rPr>
        <w:t xml:space="preserve">Compilation and analysis of the needs identified in national biodiversity strategies and action plans and national </w:t>
      </w:r>
      <w:r w:rsidR="00FD4C80" w:rsidRPr="00464DFD">
        <w:t>biodiversity</w:t>
      </w:r>
      <w:r w:rsidR="00FD4C80" w:rsidRPr="005C4BF9">
        <w:rPr>
          <w:rFonts w:eastAsia="Malgun Gothic"/>
          <w:kern w:val="22"/>
        </w:rPr>
        <w:t xml:space="preserve"> finance plans, including country-specific resource mobilization strategies, prepared by </w:t>
      </w:r>
      <w:r w:rsidR="00345041" w:rsidRPr="005C4BF9">
        <w:t>Global Environment Facility</w:t>
      </w:r>
      <w:r w:rsidR="00FD4C80" w:rsidRPr="005C4BF9">
        <w:rPr>
          <w:rFonts w:eastAsia="Malgun Gothic"/>
          <w:kern w:val="22"/>
        </w:rPr>
        <w:t>-eligible and other relevant Parties pursuant to Article 6 of the Convention</w:t>
      </w:r>
      <w:r w:rsidR="00E368A6" w:rsidRPr="00C87456">
        <w:rPr>
          <w:rFonts w:eastAsia="Malgun Gothic"/>
          <w:color w:val="000000" w:themeColor="text1"/>
          <w:kern w:val="22"/>
        </w:rPr>
        <w:t xml:space="preserve">, </w:t>
      </w:r>
      <w:proofErr w:type="gramStart"/>
      <w:r w:rsidR="00E368A6" w:rsidRPr="00C87456">
        <w:rPr>
          <w:rFonts w:eastAsia="Malgun Gothic"/>
          <w:color w:val="000000" w:themeColor="text1"/>
          <w:kern w:val="22"/>
        </w:rPr>
        <w:t>taking into account</w:t>
      </w:r>
      <w:proofErr w:type="gramEnd"/>
      <w:r w:rsidR="00E368A6" w:rsidRPr="00C87456">
        <w:rPr>
          <w:rFonts w:eastAsia="Malgun Gothic"/>
          <w:color w:val="000000" w:themeColor="text1"/>
          <w:kern w:val="22"/>
        </w:rPr>
        <w:t xml:space="preserve"> incremental cost funding as the fundamental operational principle of the </w:t>
      </w:r>
      <w:r w:rsidR="00D10881">
        <w:rPr>
          <w:rFonts w:eastAsia="Malgun Gothic"/>
          <w:color w:val="000000" w:themeColor="text1"/>
          <w:kern w:val="22"/>
        </w:rPr>
        <w:t xml:space="preserve">Global Environment </w:t>
      </w:r>
      <w:proofErr w:type="gramStart"/>
      <w:r w:rsidR="00D10881">
        <w:rPr>
          <w:rFonts w:eastAsia="Malgun Gothic"/>
          <w:color w:val="000000" w:themeColor="text1"/>
          <w:kern w:val="22"/>
        </w:rPr>
        <w:t>Facil</w:t>
      </w:r>
      <w:r w:rsidR="001B622D">
        <w:rPr>
          <w:rFonts w:eastAsia="Malgun Gothic"/>
          <w:color w:val="000000" w:themeColor="text1"/>
          <w:kern w:val="22"/>
        </w:rPr>
        <w:t>ity</w:t>
      </w:r>
      <w:r w:rsidR="00FD4C80" w:rsidRPr="005C4BF9">
        <w:rPr>
          <w:rFonts w:eastAsia="Malgun Gothic"/>
          <w:kern w:val="22"/>
        </w:rPr>
        <w:t>;</w:t>
      </w:r>
      <w:proofErr w:type="gramEnd"/>
    </w:p>
    <w:p w14:paraId="14CB9684" w14:textId="36829154"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lastRenderedPageBreak/>
        <w:t>(b)</w:t>
      </w:r>
      <w:r w:rsidRPr="005C4BF9">
        <w:rPr>
          <w:rFonts w:eastAsia="Malgun Gothic"/>
          <w:kern w:val="22"/>
        </w:rPr>
        <w:tab/>
      </w:r>
      <w:r w:rsidR="00FD4C80" w:rsidRPr="005C4BF9">
        <w:rPr>
          <w:rFonts w:eastAsia="Malgun Gothic"/>
          <w:kern w:val="22"/>
        </w:rPr>
        <w:t>Review of reports submitted by Parties pursuant to Articles 6 and 26 of the Convention</w:t>
      </w:r>
      <w:r w:rsidR="00697739">
        <w:rPr>
          <w:rFonts w:eastAsia="Malgun Gothic"/>
          <w:kern w:val="22"/>
        </w:rPr>
        <w:t>,</w:t>
      </w:r>
      <w:r w:rsidR="002D5321">
        <w:rPr>
          <w:rFonts w:eastAsia="Malgun Gothic"/>
          <w:kern w:val="22"/>
        </w:rPr>
        <w:t xml:space="preserve"> as well as </w:t>
      </w:r>
      <w:r w:rsidR="00697739">
        <w:rPr>
          <w:rFonts w:eastAsia="Malgun Gothic"/>
          <w:kern w:val="22"/>
        </w:rPr>
        <w:t>A</w:t>
      </w:r>
      <w:r w:rsidR="002D5321">
        <w:rPr>
          <w:rFonts w:eastAsia="Malgun Gothic"/>
          <w:kern w:val="22"/>
        </w:rPr>
        <w:t>rt</w:t>
      </w:r>
      <w:r w:rsidR="00517077">
        <w:rPr>
          <w:rFonts w:eastAsia="Malgun Gothic"/>
          <w:kern w:val="22"/>
        </w:rPr>
        <w:t>icle</w:t>
      </w:r>
      <w:r w:rsidR="002D5321">
        <w:rPr>
          <w:rFonts w:eastAsia="Malgun Gothic"/>
          <w:kern w:val="22"/>
        </w:rPr>
        <w:t xml:space="preserve"> 33 of the Cartagena Protocol and </w:t>
      </w:r>
      <w:r w:rsidR="00697739">
        <w:rPr>
          <w:rFonts w:eastAsia="Malgun Gothic"/>
          <w:kern w:val="22"/>
        </w:rPr>
        <w:t>A</w:t>
      </w:r>
      <w:r w:rsidR="00E7482F">
        <w:rPr>
          <w:rFonts w:eastAsia="Malgun Gothic"/>
          <w:kern w:val="22"/>
        </w:rPr>
        <w:t>rt</w:t>
      </w:r>
      <w:r w:rsidR="00517077">
        <w:rPr>
          <w:rFonts w:eastAsia="Malgun Gothic"/>
          <w:kern w:val="22"/>
        </w:rPr>
        <w:t>icle</w:t>
      </w:r>
      <w:r w:rsidR="00E7482F">
        <w:rPr>
          <w:rFonts w:eastAsia="Malgun Gothic"/>
          <w:kern w:val="22"/>
        </w:rPr>
        <w:t xml:space="preserve"> 29 of the Nagoya Protocol</w:t>
      </w:r>
      <w:r w:rsidR="004B0D95">
        <w:rPr>
          <w:rFonts w:eastAsia="Malgun Gothic"/>
          <w:kern w:val="22"/>
        </w:rPr>
        <w:t>,</w:t>
      </w:r>
      <w:r w:rsidR="00FD4C80" w:rsidRPr="005C4BF9">
        <w:rPr>
          <w:rFonts w:eastAsia="Malgun Gothic"/>
          <w:kern w:val="22"/>
        </w:rPr>
        <w:t xml:space="preserve"> to identify funding needs </w:t>
      </w:r>
      <w:r w:rsidR="008834B3">
        <w:rPr>
          <w:rFonts w:eastAsia="Malgun Gothic"/>
          <w:kern w:val="22"/>
        </w:rPr>
        <w:t>related to</w:t>
      </w:r>
      <w:r w:rsidR="00FD4C80" w:rsidRPr="005C4BF9">
        <w:rPr>
          <w:rFonts w:eastAsia="Malgun Gothic"/>
          <w:kern w:val="22"/>
        </w:rPr>
        <w:t xml:space="preserve"> </w:t>
      </w:r>
      <w:r w:rsidR="00A04CC1">
        <w:rPr>
          <w:rFonts w:eastAsia="Malgun Gothic"/>
          <w:kern w:val="22"/>
        </w:rPr>
        <w:t xml:space="preserve">the </w:t>
      </w:r>
      <w:r w:rsidR="00FD4C80" w:rsidRPr="00464DFD">
        <w:t>fulfilment</w:t>
      </w:r>
      <w:r w:rsidR="00FD4C80" w:rsidRPr="005C4BF9">
        <w:rPr>
          <w:rFonts w:eastAsia="Malgun Gothic"/>
          <w:kern w:val="22"/>
        </w:rPr>
        <w:t xml:space="preserve"> of their obligations under the Convention and its Protocols</w:t>
      </w:r>
      <w:r w:rsidR="003B1DDA">
        <w:rPr>
          <w:rFonts w:eastAsia="Malgun Gothic"/>
          <w:kern w:val="22"/>
        </w:rPr>
        <w:t xml:space="preserve"> </w:t>
      </w:r>
      <w:r w:rsidRPr="005C4BF9">
        <w:rPr>
          <w:rFonts w:eastAsia="Malgun Gothic"/>
          <w:kern w:val="22"/>
        </w:rPr>
        <w:t>(c)</w:t>
      </w:r>
      <w:r w:rsidRPr="005C4BF9">
        <w:rPr>
          <w:rFonts w:eastAsia="Malgun Gothic"/>
          <w:kern w:val="22"/>
        </w:rPr>
        <w:tab/>
      </w:r>
      <w:r w:rsidR="00FD4C80" w:rsidRPr="005C4BF9">
        <w:rPr>
          <w:rFonts w:eastAsia="Malgun Gothic"/>
          <w:kern w:val="22"/>
        </w:rPr>
        <w:t xml:space="preserve">Estimated financial implications of guidance </w:t>
      </w:r>
      <w:r w:rsidR="003A5D41">
        <w:rPr>
          <w:rFonts w:eastAsia="Malgun Gothic"/>
          <w:kern w:val="22"/>
        </w:rPr>
        <w:t xml:space="preserve">provided </w:t>
      </w:r>
      <w:r w:rsidR="00FD4C80" w:rsidRPr="005C4BF9">
        <w:rPr>
          <w:rFonts w:eastAsia="Malgun Gothic"/>
          <w:kern w:val="22"/>
        </w:rPr>
        <w:t xml:space="preserve">to the financial mechanism </w:t>
      </w:r>
      <w:r w:rsidR="003A5D41">
        <w:rPr>
          <w:rFonts w:eastAsia="Malgun Gothic"/>
          <w:kern w:val="22"/>
        </w:rPr>
        <w:t xml:space="preserve">by </w:t>
      </w:r>
      <w:r w:rsidR="00FD4C80" w:rsidRPr="005C4BF9">
        <w:rPr>
          <w:rFonts w:eastAsia="Malgun Gothic"/>
          <w:kern w:val="22"/>
        </w:rPr>
        <w:t>the Conference of the Parties;</w:t>
      </w:r>
    </w:p>
    <w:p w14:paraId="54FC1489" w14:textId="18E8307C"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FD4C80" w:rsidRPr="005C4BF9">
        <w:rPr>
          <w:rFonts w:eastAsia="Malgun Gothic"/>
          <w:kern w:val="22"/>
        </w:rPr>
        <w:t xml:space="preserve">Compilation and analysis of any supplementary information provided by </w:t>
      </w:r>
      <w:r w:rsidR="00345041" w:rsidRPr="005C4BF9">
        <w:t>Global Environment Facility</w:t>
      </w:r>
      <w:r w:rsidR="00FD4C80" w:rsidRPr="005C4BF9">
        <w:rPr>
          <w:rFonts w:eastAsia="Malgun Gothic"/>
          <w:kern w:val="22"/>
        </w:rPr>
        <w:t>-</w:t>
      </w:r>
      <w:proofErr w:type="gramStart"/>
      <w:r w:rsidR="00FD4C80" w:rsidRPr="005C4BF9">
        <w:rPr>
          <w:rFonts w:eastAsia="Malgun Gothic"/>
          <w:kern w:val="22"/>
        </w:rPr>
        <w:t>eligible  Parties</w:t>
      </w:r>
      <w:proofErr w:type="gramEnd"/>
      <w:r w:rsidR="00FD4C80" w:rsidRPr="005C4BF9">
        <w:rPr>
          <w:rFonts w:eastAsia="Malgun Gothic"/>
          <w:kern w:val="22"/>
        </w:rPr>
        <w:t xml:space="preserve"> on their funding needs for the implementation of their obligations under the Convention and its Protocols.</w:t>
      </w:r>
    </w:p>
    <w:p w14:paraId="1A18A767" w14:textId="1F6784C6" w:rsidR="0093737F" w:rsidRPr="005C4BF9" w:rsidRDefault="0093737F" w:rsidP="00464DFD">
      <w:pPr>
        <w:pStyle w:val="CBDH3"/>
        <w:tabs>
          <w:tab w:val="clear" w:pos="567"/>
        </w:tabs>
        <w:ind w:left="1134"/>
        <w:rPr>
          <w:b w:val="0"/>
          <w:iCs/>
          <w:snapToGrid w:val="0"/>
        </w:rPr>
      </w:pPr>
      <w:r w:rsidRPr="005C4BF9">
        <w:rPr>
          <w:iCs/>
          <w:snapToGrid w:val="0"/>
        </w:rPr>
        <w:t>D.</w:t>
      </w:r>
      <w:r w:rsidRPr="005C4BF9">
        <w:rPr>
          <w:iCs/>
          <w:snapToGrid w:val="0"/>
        </w:rPr>
        <w:tab/>
      </w:r>
      <w:r w:rsidR="007844D7" w:rsidRPr="000E56BA">
        <w:rPr>
          <w:snapToGrid w:val="0"/>
        </w:rPr>
        <w:t>I</w:t>
      </w:r>
      <w:r w:rsidRPr="000E56BA">
        <w:rPr>
          <w:snapToGrid w:val="0"/>
        </w:rPr>
        <w:t>mplementation</w:t>
      </w:r>
    </w:p>
    <w:p w14:paraId="6E1A29F1" w14:textId="41AFA2AB" w:rsidR="000A47F9"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5.</w:t>
      </w:r>
      <w:r w:rsidRPr="005C4BF9">
        <w:rPr>
          <w:rFonts w:eastAsia="Malgun Gothic"/>
          <w:kern w:val="22"/>
        </w:rPr>
        <w:tab/>
      </w:r>
      <w:r w:rsidR="00532DDE" w:rsidRPr="007D1063">
        <w:rPr>
          <w:rFonts w:eastAsia="Malgun Gothic"/>
          <w:kern w:val="22"/>
        </w:rPr>
        <w:t xml:space="preserve">The </w:t>
      </w:r>
      <w:r w:rsidR="004055A9" w:rsidRPr="007D1063">
        <w:rPr>
          <w:rFonts w:eastAsia="Malgun Gothic"/>
          <w:kern w:val="22"/>
        </w:rPr>
        <w:t>n</w:t>
      </w:r>
      <w:r w:rsidR="00532DDE" w:rsidRPr="007D1063">
        <w:rPr>
          <w:rFonts w:eastAsia="Malgun Gothic"/>
          <w:kern w:val="22"/>
        </w:rPr>
        <w:t xml:space="preserve">ational </w:t>
      </w:r>
      <w:r w:rsidR="004055A9" w:rsidRPr="007D1063">
        <w:rPr>
          <w:rFonts w:eastAsia="Malgun Gothic"/>
          <w:kern w:val="22"/>
        </w:rPr>
        <w:t>f</w:t>
      </w:r>
      <w:r w:rsidR="00532DDE" w:rsidRPr="007D1063">
        <w:rPr>
          <w:rFonts w:eastAsia="Malgun Gothic"/>
          <w:kern w:val="22"/>
        </w:rPr>
        <w:t xml:space="preserve">ocal </w:t>
      </w:r>
      <w:r w:rsidR="004055A9" w:rsidRPr="007D1063">
        <w:rPr>
          <w:rFonts w:eastAsia="Malgun Gothic"/>
          <w:kern w:val="22"/>
        </w:rPr>
        <w:t>p</w:t>
      </w:r>
      <w:r w:rsidR="00532DDE" w:rsidRPr="007D1063">
        <w:rPr>
          <w:rFonts w:eastAsia="Malgun Gothic"/>
          <w:kern w:val="22"/>
        </w:rPr>
        <w:t xml:space="preserve">oints of the Convention </w:t>
      </w:r>
      <w:r w:rsidR="00C13EEC" w:rsidRPr="007D1063">
        <w:rPr>
          <w:rFonts w:eastAsia="Malgun Gothic"/>
          <w:kern w:val="22"/>
        </w:rPr>
        <w:t>and the focal points of the financial mechanism</w:t>
      </w:r>
      <w:r w:rsidR="00261C8A" w:rsidRPr="002B6743">
        <w:rPr>
          <w:rFonts w:eastAsia="Malgun Gothic"/>
          <w:kern w:val="22"/>
        </w:rPr>
        <w:t xml:space="preserve"> [</w:t>
      </w:r>
      <w:r w:rsidR="009221AB" w:rsidRPr="007D1063">
        <w:rPr>
          <w:rFonts w:eastAsia="Malgun Gothic"/>
          <w:kern w:val="22"/>
        </w:rPr>
        <w:t>should</w:t>
      </w:r>
      <w:r w:rsidR="00261C8A">
        <w:rPr>
          <w:rFonts w:eastAsia="Malgun Gothic"/>
          <w:kern w:val="22"/>
        </w:rPr>
        <w:t>][may]</w:t>
      </w:r>
      <w:r w:rsidR="004B0D95">
        <w:rPr>
          <w:rFonts w:eastAsia="Malgun Gothic"/>
          <w:kern w:val="22"/>
        </w:rPr>
        <w:t>,</w:t>
      </w:r>
      <w:r w:rsidR="00261C8A">
        <w:rPr>
          <w:rFonts w:eastAsia="Malgun Gothic"/>
          <w:kern w:val="22"/>
        </w:rPr>
        <w:t xml:space="preserve"> as appropriate</w:t>
      </w:r>
      <w:r w:rsidR="004B0D95">
        <w:rPr>
          <w:rFonts w:eastAsia="Malgun Gothic"/>
          <w:kern w:val="22"/>
        </w:rPr>
        <w:t>,</w:t>
      </w:r>
      <w:r w:rsidR="009221AB" w:rsidRPr="007D1063">
        <w:rPr>
          <w:rFonts w:eastAsia="Malgun Gothic"/>
          <w:kern w:val="22"/>
        </w:rPr>
        <w:t xml:space="preserve"> </w:t>
      </w:r>
      <w:r w:rsidR="00532DDE" w:rsidRPr="007D1063">
        <w:rPr>
          <w:rFonts w:eastAsia="Malgun Gothic"/>
          <w:kern w:val="22"/>
        </w:rPr>
        <w:t xml:space="preserve">bear </w:t>
      </w:r>
      <w:r w:rsidR="00DD5503" w:rsidRPr="007D1063">
        <w:rPr>
          <w:rFonts w:eastAsia="Malgun Gothic"/>
          <w:kern w:val="22"/>
        </w:rPr>
        <w:t xml:space="preserve">joint </w:t>
      </w:r>
      <w:r w:rsidR="00532DDE" w:rsidRPr="007D1063">
        <w:rPr>
          <w:rFonts w:eastAsia="Malgun Gothic"/>
          <w:kern w:val="22"/>
        </w:rPr>
        <w:t xml:space="preserve">responsibility for coordinating national-level </w:t>
      </w:r>
      <w:r w:rsidR="00E368A6">
        <w:rPr>
          <w:rFonts w:eastAsia="Malgun Gothic"/>
          <w:kern w:val="22"/>
        </w:rPr>
        <w:t xml:space="preserve">incremental </w:t>
      </w:r>
      <w:r w:rsidR="00532DDE" w:rsidRPr="007D1063">
        <w:rPr>
          <w:rFonts w:eastAsia="Malgun Gothic"/>
          <w:kern w:val="22"/>
        </w:rPr>
        <w:t>funding needs assessments</w:t>
      </w:r>
      <w:r w:rsidR="00395902" w:rsidRPr="007D1063">
        <w:rPr>
          <w:rFonts w:eastAsia="Malgun Gothic"/>
          <w:kern w:val="22"/>
        </w:rPr>
        <w:t xml:space="preserve">, </w:t>
      </w:r>
      <w:r w:rsidR="00532DDE" w:rsidRPr="007D1063">
        <w:rPr>
          <w:rFonts w:eastAsia="Malgun Gothic"/>
          <w:kern w:val="22"/>
        </w:rPr>
        <w:t xml:space="preserve">in collaboration with </w:t>
      </w:r>
      <w:r w:rsidR="00532DDE" w:rsidRPr="000E56BA">
        <w:t>relevant</w:t>
      </w:r>
      <w:r w:rsidR="00532DDE" w:rsidRPr="007D1063">
        <w:rPr>
          <w:rFonts w:eastAsia="Malgun Gothic"/>
          <w:kern w:val="22"/>
        </w:rPr>
        <w:t xml:space="preserve"> </w:t>
      </w:r>
      <w:r w:rsidR="00261C8A">
        <w:rPr>
          <w:rFonts w:eastAsia="Malgun Gothic"/>
          <w:kern w:val="22"/>
        </w:rPr>
        <w:t>stakeholders</w:t>
      </w:r>
      <w:r w:rsidR="00532DDE" w:rsidRPr="007D1063">
        <w:rPr>
          <w:rFonts w:eastAsia="Malgun Gothic"/>
          <w:kern w:val="22"/>
        </w:rPr>
        <w:t xml:space="preserve"> and other focal points under the Convention and related conventions</w:t>
      </w:r>
      <w:r w:rsidR="00261C8A">
        <w:rPr>
          <w:rFonts w:eastAsia="Malgun Gothic"/>
          <w:kern w:val="22"/>
        </w:rPr>
        <w:t xml:space="preserve"> </w:t>
      </w:r>
      <w:r w:rsidR="00532DDE" w:rsidRPr="007D1063">
        <w:rPr>
          <w:rFonts w:eastAsia="Malgun Gothic"/>
          <w:kern w:val="22"/>
        </w:rPr>
        <w:t>to ensure a whole-of-government approach.</w:t>
      </w:r>
    </w:p>
    <w:p w14:paraId="5664DEA2" w14:textId="5EAEBAF3" w:rsidR="00BD02B5" w:rsidRPr="002B6743" w:rsidRDefault="00534579" w:rsidP="007D1063">
      <w:pPr>
        <w:pStyle w:val="CBDNormalNoNumber"/>
        <w:tabs>
          <w:tab w:val="clear" w:pos="567"/>
        </w:tabs>
        <w:spacing w:before="120"/>
        <w:ind w:left="1134"/>
        <w:rPr>
          <w:rFonts w:eastAsia="Malgun Gothic"/>
          <w:kern w:val="22"/>
        </w:rPr>
      </w:pPr>
      <w:r w:rsidRPr="005C4BF9">
        <w:rPr>
          <w:rFonts w:eastAsia="Malgun Gothic"/>
          <w:kern w:val="22"/>
        </w:rPr>
        <w:t>6.</w:t>
      </w:r>
      <w:r w:rsidRPr="005C4BF9">
        <w:rPr>
          <w:rFonts w:eastAsia="Malgun Gothic"/>
          <w:kern w:val="22"/>
        </w:rPr>
        <w:tab/>
      </w:r>
      <w:r w:rsidR="00780AE6" w:rsidRPr="00534579">
        <w:rPr>
          <w:rFonts w:eastAsia="Malgun Gothic"/>
          <w:kern w:val="22"/>
        </w:rPr>
        <w:t xml:space="preserve">The national focal points may </w:t>
      </w:r>
      <w:r w:rsidR="004B2C49" w:rsidRPr="00534579">
        <w:rPr>
          <w:rFonts w:eastAsia="Malgun Gothic"/>
          <w:kern w:val="22"/>
        </w:rPr>
        <w:t>establish</w:t>
      </w:r>
      <w:r w:rsidR="00780AE6" w:rsidRPr="00534579">
        <w:rPr>
          <w:rFonts w:eastAsia="Malgun Gothic"/>
          <w:kern w:val="22"/>
        </w:rPr>
        <w:t xml:space="preserve"> a n</w:t>
      </w:r>
      <w:r w:rsidR="002A3167" w:rsidRPr="00534579">
        <w:rPr>
          <w:rFonts w:eastAsia="Malgun Gothic"/>
          <w:kern w:val="22"/>
        </w:rPr>
        <w:t>ational platform</w:t>
      </w:r>
      <w:r w:rsidR="008F4C89">
        <w:rPr>
          <w:rFonts w:eastAsia="Malgun Gothic"/>
          <w:kern w:val="22"/>
        </w:rPr>
        <w:t xml:space="preserve"> </w:t>
      </w:r>
      <w:r w:rsidR="00261C8A" w:rsidRPr="002B6743">
        <w:rPr>
          <w:rFonts w:eastAsia="Malgun Gothic"/>
          <w:kern w:val="22"/>
        </w:rPr>
        <w:t>and/</w:t>
      </w:r>
      <w:r w:rsidR="008F4C89" w:rsidRPr="00A00B11">
        <w:rPr>
          <w:rFonts w:eastAsia="Malgun Gothic"/>
          <w:kern w:val="22"/>
        </w:rPr>
        <w:t xml:space="preserve">or </w:t>
      </w:r>
      <w:r w:rsidR="005419D5">
        <w:rPr>
          <w:rFonts w:eastAsia="Malgun Gothic"/>
          <w:kern w:val="22"/>
        </w:rPr>
        <w:t>use</w:t>
      </w:r>
      <w:r w:rsidR="005419D5" w:rsidRPr="00A00B11">
        <w:rPr>
          <w:rFonts w:eastAsia="Malgun Gothic"/>
          <w:kern w:val="22"/>
        </w:rPr>
        <w:t xml:space="preserve"> </w:t>
      </w:r>
      <w:r w:rsidR="008F4C89" w:rsidRPr="00A00B11">
        <w:rPr>
          <w:rFonts w:eastAsia="Malgun Gothic"/>
          <w:kern w:val="22"/>
        </w:rPr>
        <w:t>existing national coordination mechanisms</w:t>
      </w:r>
      <w:r w:rsidR="00E368A6" w:rsidRPr="00A00B11">
        <w:rPr>
          <w:rFonts w:eastAsia="Malgun Gothic"/>
          <w:kern w:val="22"/>
        </w:rPr>
        <w:t>,</w:t>
      </w:r>
      <w:r w:rsidR="00BD02B5" w:rsidRPr="002B6743">
        <w:rPr>
          <w:rFonts w:eastAsia="Malgun Gothic"/>
          <w:kern w:val="22"/>
        </w:rPr>
        <w:t xml:space="preserve"> </w:t>
      </w:r>
      <w:r w:rsidR="00BD02B5">
        <w:rPr>
          <w:rFonts w:eastAsia="Malgun Gothic"/>
          <w:kern w:val="22"/>
        </w:rPr>
        <w:t xml:space="preserve">to aid project planning as appropriate and </w:t>
      </w:r>
      <w:r w:rsidR="00DD6F49" w:rsidRPr="00534579">
        <w:rPr>
          <w:rFonts w:eastAsia="Malgun Gothic"/>
          <w:kern w:val="22"/>
        </w:rPr>
        <w:t xml:space="preserve">for </w:t>
      </w:r>
      <w:r w:rsidR="00BD02B5">
        <w:rPr>
          <w:rFonts w:eastAsia="Malgun Gothic"/>
          <w:kern w:val="22"/>
        </w:rPr>
        <w:t xml:space="preserve">tracking </w:t>
      </w:r>
      <w:r w:rsidR="00E75E31" w:rsidRPr="00534579">
        <w:rPr>
          <w:rFonts w:eastAsia="Malgun Gothic"/>
          <w:kern w:val="22"/>
        </w:rPr>
        <w:t xml:space="preserve">ongoing </w:t>
      </w:r>
      <w:r w:rsidR="00D12374" w:rsidRPr="005C4BF9">
        <w:t>b</w:t>
      </w:r>
      <w:r w:rsidR="00BD481B" w:rsidRPr="005C4BF9">
        <w:t xml:space="preserve">iodiversity </w:t>
      </w:r>
      <w:r w:rsidR="00D71E3E" w:rsidRPr="005C4BF9">
        <w:t xml:space="preserve">funding </w:t>
      </w:r>
      <w:r w:rsidR="003928CE" w:rsidRPr="005C4BF9">
        <w:t>needs, gaps and priorities</w:t>
      </w:r>
      <w:r w:rsidR="00096E8E" w:rsidRPr="005C4BF9">
        <w:t>.</w:t>
      </w:r>
      <w:r w:rsidR="00BD02B5">
        <w:t xml:space="preserve"> </w:t>
      </w:r>
      <w:r w:rsidR="001C162A" w:rsidRPr="005C4BF9">
        <w:t>Close link</w:t>
      </w:r>
      <w:r w:rsidR="00593D00" w:rsidRPr="005C4BF9">
        <w:t>s should be established between the national platform</w:t>
      </w:r>
      <w:r w:rsidR="00261C8A">
        <w:t xml:space="preserve"> or relevant coordination mechanism</w:t>
      </w:r>
      <w:r w:rsidR="00593D00" w:rsidRPr="005C4BF9">
        <w:t xml:space="preserve"> and national support initiatives of </w:t>
      </w:r>
      <w:r w:rsidR="009E0CC9" w:rsidRPr="005C4BF9">
        <w:t xml:space="preserve">relevant funding providers, </w:t>
      </w:r>
      <w:r w:rsidR="006341B1" w:rsidRPr="005C4BF9">
        <w:t>particular</w:t>
      </w:r>
      <w:r w:rsidR="00784B0F" w:rsidRPr="005C4BF9">
        <w:t>ly</w:t>
      </w:r>
      <w:r w:rsidR="009E0CC9" w:rsidRPr="005C4BF9">
        <w:t xml:space="preserve"> the </w:t>
      </w:r>
      <w:r w:rsidR="006341B1" w:rsidRPr="005C4BF9">
        <w:t>country engagement strategy</w:t>
      </w:r>
      <w:r w:rsidR="00B66441" w:rsidRPr="005C4BF9">
        <w:t xml:space="preserve"> of the</w:t>
      </w:r>
      <w:r w:rsidR="00345041">
        <w:t xml:space="preserve"> </w:t>
      </w:r>
      <w:r w:rsidR="00345041" w:rsidRPr="005C4BF9">
        <w:t>Global Environment Facility</w:t>
      </w:r>
      <w:r w:rsidR="00B66441" w:rsidRPr="005C4BF9">
        <w:t>.</w:t>
      </w:r>
    </w:p>
    <w:p w14:paraId="28B97FEC" w14:textId="108D2678" w:rsidR="00BD02B5" w:rsidRPr="007D1063" w:rsidRDefault="00BD02B5" w:rsidP="007D1063">
      <w:pPr>
        <w:pStyle w:val="CBDNormalNoNumber"/>
        <w:tabs>
          <w:tab w:val="clear" w:pos="567"/>
        </w:tabs>
        <w:spacing w:before="120"/>
        <w:ind w:left="1134"/>
        <w:rPr>
          <w:rFonts w:eastAsia="Malgun Gothic"/>
          <w:kern w:val="22"/>
        </w:rPr>
      </w:pPr>
      <w:r w:rsidRPr="0064175F">
        <w:rPr>
          <w:rFonts w:eastAsia="Malgun Gothic"/>
          <w:kern w:val="22"/>
        </w:rPr>
        <w:t>[</w:t>
      </w:r>
      <w:r w:rsidR="00174B6C" w:rsidRPr="0064175F">
        <w:rPr>
          <w:rFonts w:eastAsia="Malgun Gothic"/>
          <w:kern w:val="22"/>
        </w:rPr>
        <w:t>7</w:t>
      </w:r>
      <w:r w:rsidRPr="0064175F">
        <w:rPr>
          <w:rFonts w:eastAsia="Malgun Gothic"/>
          <w:kern w:val="22"/>
        </w:rPr>
        <w:t>.</w:t>
      </w:r>
      <w:r w:rsidR="00174B6C">
        <w:rPr>
          <w:rFonts w:eastAsia="Malgun Gothic"/>
          <w:kern w:val="22"/>
        </w:rPr>
        <w:tab/>
      </w:r>
      <w:r>
        <w:t xml:space="preserve">The national platform should also facilitate the participation of </w:t>
      </w:r>
      <w:r w:rsidRPr="00C87456">
        <w:rPr>
          <w:color w:val="000000" w:themeColor="text1"/>
        </w:rPr>
        <w:t>indigenous peoples and local communities, women and youth organi</w:t>
      </w:r>
      <w:r>
        <w:rPr>
          <w:color w:val="000000" w:themeColor="text1"/>
        </w:rPr>
        <w:t>z</w:t>
      </w:r>
      <w:r w:rsidRPr="00C87456">
        <w:rPr>
          <w:color w:val="000000" w:themeColor="text1"/>
        </w:rPr>
        <w:t>ations</w:t>
      </w:r>
      <w:r>
        <w:rPr>
          <w:color w:val="000000" w:themeColor="text1"/>
        </w:rPr>
        <w:t xml:space="preserve"> and other relevant stakeholders, through a whole-of-society approach </w:t>
      </w:r>
      <w:r w:rsidR="005419D5">
        <w:rPr>
          <w:color w:val="000000" w:themeColor="text1"/>
        </w:rPr>
        <w:t>[</w:t>
      </w:r>
      <w:r>
        <w:rPr>
          <w:color w:val="000000" w:themeColor="text1"/>
        </w:rPr>
        <w:t>and a human rights-based approach], as appropriate.</w:t>
      </w:r>
      <w:r>
        <w:t>]</w:t>
      </w:r>
    </w:p>
    <w:p w14:paraId="3903F1DD" w14:textId="0FED9A47" w:rsidR="00AC14DA" w:rsidRPr="00534579" w:rsidRDefault="00A00B11" w:rsidP="007D1063">
      <w:pPr>
        <w:pStyle w:val="CBDNormalNoNumber"/>
        <w:tabs>
          <w:tab w:val="clear" w:pos="567"/>
        </w:tabs>
        <w:spacing w:before="120"/>
        <w:ind w:left="1134"/>
        <w:rPr>
          <w:rFonts w:eastAsia="Malgun Gothic"/>
          <w:kern w:val="22"/>
        </w:rPr>
      </w:pPr>
      <w:r>
        <w:rPr>
          <w:rFonts w:eastAsia="Malgun Gothic"/>
          <w:kern w:val="22"/>
        </w:rPr>
        <w:t>8</w:t>
      </w:r>
      <w:r w:rsidR="00534579" w:rsidRPr="005C4BF9">
        <w:rPr>
          <w:rFonts w:eastAsia="Malgun Gothic"/>
          <w:kern w:val="22"/>
        </w:rPr>
        <w:t>.</w:t>
      </w:r>
      <w:r w:rsidR="00534579" w:rsidRPr="005C4BF9">
        <w:rPr>
          <w:rFonts w:eastAsia="Malgun Gothic"/>
          <w:kern w:val="22"/>
        </w:rPr>
        <w:tab/>
      </w:r>
      <w:r w:rsidR="00986858" w:rsidRPr="005C4BF9">
        <w:t>T</w:t>
      </w:r>
      <w:r w:rsidR="0098695B" w:rsidRPr="005C4BF9">
        <w:t xml:space="preserve">he Executive Secretary </w:t>
      </w:r>
      <w:r w:rsidR="00EE2FFF" w:rsidRPr="005C4BF9">
        <w:t>should</w:t>
      </w:r>
      <w:r w:rsidR="0098695B" w:rsidRPr="005C4BF9">
        <w:t xml:space="preserve"> </w:t>
      </w:r>
      <w:r w:rsidR="00E16498">
        <w:t>provide</w:t>
      </w:r>
      <w:r w:rsidR="00E16498" w:rsidRPr="005C4BF9">
        <w:t xml:space="preserve"> </w:t>
      </w:r>
      <w:r w:rsidR="00986858" w:rsidRPr="005C4BF9">
        <w:t xml:space="preserve">the information </w:t>
      </w:r>
      <w:r w:rsidR="004E3D4B" w:rsidRPr="005C4BF9">
        <w:t xml:space="preserve">received </w:t>
      </w:r>
      <w:r w:rsidR="00BD02B5">
        <w:t>from Parties without additional reporting obligations</w:t>
      </w:r>
      <w:r w:rsidR="00BD02B5" w:rsidRPr="005C4BF9">
        <w:t xml:space="preserve"> </w:t>
      </w:r>
      <w:r w:rsidR="00A534C1" w:rsidRPr="005C4BF9">
        <w:t xml:space="preserve">on funding needs </w:t>
      </w:r>
      <w:r w:rsidR="004E3D4B" w:rsidRPr="005C4BF9">
        <w:t>through</w:t>
      </w:r>
      <w:r w:rsidR="003E7E0E" w:rsidRPr="005C4BF9">
        <w:t xml:space="preserve"> </w:t>
      </w:r>
      <w:bookmarkStart w:id="5" w:name="_Hlk215956688"/>
      <w:r w:rsidR="003E7E0E" w:rsidRPr="005C4BF9">
        <w:t>a</w:t>
      </w:r>
      <w:r w:rsidR="00E809C7" w:rsidRPr="005C4BF9">
        <w:t>n online</w:t>
      </w:r>
      <w:r w:rsidR="0044257F">
        <w:t xml:space="preserve"> </w:t>
      </w:r>
      <w:r w:rsidR="00E809C7" w:rsidRPr="005C4BF9">
        <w:t>platform</w:t>
      </w:r>
      <w:r w:rsidR="00402E4C" w:rsidRPr="005C4BF9">
        <w:t>,</w:t>
      </w:r>
      <w:r w:rsidR="00BD02B5">
        <w:t xml:space="preserve"> </w:t>
      </w:r>
      <w:r w:rsidR="00402E4C" w:rsidRPr="005C4BF9">
        <w:t>subject to the availability of resources,</w:t>
      </w:r>
      <w:r w:rsidR="00E809C7" w:rsidRPr="005C4BF9">
        <w:t xml:space="preserve"> </w:t>
      </w:r>
      <w:r w:rsidR="00C9317D" w:rsidRPr="005C4BF9">
        <w:t xml:space="preserve">to facilitate the </w:t>
      </w:r>
      <w:r w:rsidR="00D76F7B" w:rsidRPr="005C4BF9">
        <w:t>visuali</w:t>
      </w:r>
      <w:r w:rsidR="00082D72">
        <w:t>z</w:t>
      </w:r>
      <w:r w:rsidR="00D76F7B" w:rsidRPr="005C4BF9">
        <w:t>ation</w:t>
      </w:r>
      <w:r w:rsidR="00C9317D" w:rsidRPr="005C4BF9">
        <w:t xml:space="preserve"> of </w:t>
      </w:r>
      <w:r w:rsidR="008741A5" w:rsidRPr="005C4BF9">
        <w:t>b</w:t>
      </w:r>
      <w:r w:rsidR="001854BB" w:rsidRPr="005C4BF9">
        <w:t>iodiversity funding needs, gaps and priorities</w:t>
      </w:r>
      <w:r w:rsidR="00D76F7B" w:rsidRPr="005C4BF9">
        <w:t xml:space="preserve"> on an ongoing basis</w:t>
      </w:r>
      <w:bookmarkEnd w:id="5"/>
      <w:r w:rsidR="00242761" w:rsidRPr="005C4BF9">
        <w:t>.</w:t>
      </w:r>
    </w:p>
    <w:p w14:paraId="346A1098" w14:textId="2944430D" w:rsidR="0093737F" w:rsidRPr="007D1063" w:rsidRDefault="00A00B11" w:rsidP="007D1063">
      <w:pPr>
        <w:pStyle w:val="CBDNormalNoNumber"/>
        <w:tabs>
          <w:tab w:val="clear" w:pos="567"/>
        </w:tabs>
        <w:spacing w:before="120"/>
        <w:ind w:left="1134"/>
        <w:rPr>
          <w:rFonts w:eastAsia="Malgun Gothic"/>
          <w:kern w:val="22"/>
        </w:rPr>
      </w:pPr>
      <w:r>
        <w:rPr>
          <w:rFonts w:eastAsia="Malgun Gothic"/>
          <w:kern w:val="22"/>
        </w:rPr>
        <w:t>9</w:t>
      </w:r>
      <w:r w:rsidR="00534579" w:rsidRPr="005C4BF9">
        <w:rPr>
          <w:rFonts w:eastAsia="Malgun Gothic"/>
          <w:kern w:val="22"/>
        </w:rPr>
        <w:t>.</w:t>
      </w:r>
      <w:r w:rsidR="00534579" w:rsidRPr="005C4BF9">
        <w:rPr>
          <w:rFonts w:eastAsia="Malgun Gothic"/>
          <w:kern w:val="22"/>
        </w:rPr>
        <w:tab/>
      </w:r>
      <w:r w:rsidR="00246BD7" w:rsidRPr="007D1063">
        <w:rPr>
          <w:rFonts w:eastAsia="Malgun Gothic"/>
          <w:kern w:val="22"/>
        </w:rPr>
        <w:t>T</w:t>
      </w:r>
      <w:r w:rsidR="00263A61" w:rsidRPr="007D1063">
        <w:rPr>
          <w:rFonts w:eastAsia="Malgun Gothic"/>
          <w:kern w:val="22"/>
        </w:rPr>
        <w:t xml:space="preserve">he Executive Secretary should </w:t>
      </w:r>
      <w:r w:rsidR="0093737F" w:rsidRPr="007D1063">
        <w:rPr>
          <w:rFonts w:eastAsia="Malgun Gothic"/>
          <w:kern w:val="22"/>
        </w:rPr>
        <w:t>prepare a report on the full assessment of funding necessary and available for the implementation of the Convention</w:t>
      </w:r>
      <w:r w:rsidR="00FC757A" w:rsidRPr="007D1063">
        <w:rPr>
          <w:rFonts w:eastAsia="Malgun Gothic"/>
          <w:kern w:val="22"/>
        </w:rPr>
        <w:t xml:space="preserve"> and its Protocols</w:t>
      </w:r>
      <w:r w:rsidR="0093737F" w:rsidRPr="007D1063">
        <w:rPr>
          <w:rFonts w:eastAsia="Malgun Gothic"/>
          <w:kern w:val="22"/>
        </w:rPr>
        <w:t xml:space="preserve"> for the period </w:t>
      </w:r>
      <w:r w:rsidR="009412DF">
        <w:rPr>
          <w:rFonts w:eastAsia="Malgun Gothic"/>
          <w:kern w:val="22"/>
        </w:rPr>
        <w:t xml:space="preserve">from </w:t>
      </w:r>
      <w:r w:rsidR="0093737F" w:rsidRPr="007D1063">
        <w:rPr>
          <w:rFonts w:eastAsia="Malgun Gothic"/>
          <w:kern w:val="22"/>
        </w:rPr>
        <w:t>July 20</w:t>
      </w:r>
      <w:r w:rsidR="00C1770A" w:rsidRPr="007D1063">
        <w:rPr>
          <w:rFonts w:eastAsia="Malgun Gothic"/>
          <w:kern w:val="22"/>
        </w:rPr>
        <w:t>30</w:t>
      </w:r>
      <w:r w:rsidR="0093737F" w:rsidRPr="007D1063">
        <w:rPr>
          <w:rFonts w:eastAsia="Malgun Gothic"/>
          <w:kern w:val="22"/>
        </w:rPr>
        <w:t xml:space="preserve"> to June 203</w:t>
      </w:r>
      <w:r w:rsidR="00C1770A" w:rsidRPr="007D1063">
        <w:rPr>
          <w:rFonts w:eastAsia="Malgun Gothic"/>
          <w:kern w:val="22"/>
        </w:rPr>
        <w:t>4</w:t>
      </w:r>
      <w:r w:rsidR="0093737F" w:rsidRPr="007D1063">
        <w:rPr>
          <w:rFonts w:eastAsia="Malgun Gothic"/>
          <w:kern w:val="22"/>
        </w:rPr>
        <w:t>.</w:t>
      </w:r>
      <w:r w:rsidR="005A5E63" w:rsidRPr="007D1063">
        <w:rPr>
          <w:rFonts w:eastAsia="Malgun Gothic"/>
          <w:kern w:val="22"/>
        </w:rPr>
        <w:t xml:space="preserve"> T</w:t>
      </w:r>
      <w:r w:rsidR="0093737F" w:rsidRPr="007D1063">
        <w:rPr>
          <w:rFonts w:eastAsia="Malgun Gothic"/>
          <w:kern w:val="22"/>
        </w:rPr>
        <w:t xml:space="preserve">he </w:t>
      </w:r>
      <w:r w:rsidR="0093737F" w:rsidRPr="000E56BA">
        <w:t>assessment</w:t>
      </w:r>
      <w:r w:rsidR="0093737F" w:rsidRPr="007D1063">
        <w:rPr>
          <w:rFonts w:eastAsia="Malgun Gothic"/>
          <w:kern w:val="22"/>
        </w:rPr>
        <w:t xml:space="preserve"> report </w:t>
      </w:r>
      <w:r w:rsidR="00DB1F08" w:rsidRPr="007D1063">
        <w:rPr>
          <w:rFonts w:eastAsia="Malgun Gothic"/>
          <w:kern w:val="22"/>
        </w:rPr>
        <w:t xml:space="preserve">should </w:t>
      </w:r>
      <w:r w:rsidR="0093737F" w:rsidRPr="007D1063">
        <w:rPr>
          <w:rFonts w:eastAsia="Malgun Gothic"/>
          <w:kern w:val="22"/>
        </w:rPr>
        <w:t xml:space="preserve">be distributed to all Parties </w:t>
      </w:r>
      <w:r w:rsidR="008A4D82" w:rsidRPr="007D1063">
        <w:rPr>
          <w:rFonts w:eastAsia="Malgun Gothic"/>
          <w:kern w:val="22"/>
        </w:rPr>
        <w:t>for consideration by</w:t>
      </w:r>
      <w:r w:rsidR="0093737F" w:rsidRPr="007D1063">
        <w:rPr>
          <w:rFonts w:eastAsia="Malgun Gothic"/>
          <w:kern w:val="22"/>
        </w:rPr>
        <w:t xml:space="preserve"> the Subsidiary Body on Implementation </w:t>
      </w:r>
      <w:r w:rsidR="001416B4" w:rsidRPr="007D1063">
        <w:rPr>
          <w:rFonts w:eastAsia="Malgun Gothic"/>
          <w:kern w:val="22"/>
        </w:rPr>
        <w:t xml:space="preserve">at a meeting </w:t>
      </w:r>
      <w:r w:rsidR="00A04CC1">
        <w:rPr>
          <w:rFonts w:eastAsia="Malgun Gothic"/>
          <w:kern w:val="22"/>
        </w:rPr>
        <w:t xml:space="preserve">held before </w:t>
      </w:r>
      <w:r w:rsidR="00C77051" w:rsidRPr="007D1063">
        <w:rPr>
          <w:rFonts w:eastAsia="Malgun Gothic"/>
          <w:kern w:val="22"/>
        </w:rPr>
        <w:t xml:space="preserve">the </w:t>
      </w:r>
      <w:r w:rsidR="00841BDF">
        <w:rPr>
          <w:rFonts w:eastAsia="Malgun Gothic"/>
          <w:kern w:val="22"/>
        </w:rPr>
        <w:t>eighteenth</w:t>
      </w:r>
      <w:r w:rsidR="00C77051" w:rsidRPr="00AC1BB4">
        <w:rPr>
          <w:rFonts w:eastAsia="Malgun Gothic"/>
          <w:kern w:val="22"/>
        </w:rPr>
        <w:t xml:space="preserve"> meeting of the </w:t>
      </w:r>
      <w:r w:rsidR="001416B4" w:rsidRPr="00AC1BB4">
        <w:rPr>
          <w:rFonts w:eastAsia="Malgun Gothic"/>
          <w:kern w:val="22"/>
        </w:rPr>
        <w:t>C</w:t>
      </w:r>
      <w:r w:rsidR="00954C5F" w:rsidRPr="00AC1BB4">
        <w:rPr>
          <w:rFonts w:eastAsia="Malgun Gothic"/>
          <w:kern w:val="22"/>
        </w:rPr>
        <w:t>onference of the</w:t>
      </w:r>
      <w:r w:rsidR="00841BDF">
        <w:rPr>
          <w:rFonts w:eastAsia="Malgun Gothic"/>
          <w:kern w:val="22"/>
        </w:rPr>
        <w:t xml:space="preserve"> </w:t>
      </w:r>
      <w:r w:rsidR="001416B4" w:rsidRPr="007D1063">
        <w:rPr>
          <w:rFonts w:eastAsia="Malgun Gothic"/>
          <w:kern w:val="22"/>
        </w:rPr>
        <w:t>P</w:t>
      </w:r>
      <w:r w:rsidR="00954C5F" w:rsidRPr="007D1063">
        <w:rPr>
          <w:rFonts w:eastAsia="Malgun Gothic"/>
          <w:kern w:val="22"/>
        </w:rPr>
        <w:t>arties</w:t>
      </w:r>
      <w:r w:rsidR="00A04CC1">
        <w:rPr>
          <w:rFonts w:eastAsia="Malgun Gothic"/>
          <w:kern w:val="22"/>
        </w:rPr>
        <w:t>,</w:t>
      </w:r>
      <w:r w:rsidR="00203158" w:rsidRPr="007D1063">
        <w:rPr>
          <w:rFonts w:eastAsia="Malgun Gothic"/>
          <w:kern w:val="22"/>
        </w:rPr>
        <w:t xml:space="preserve"> </w:t>
      </w:r>
      <w:r w:rsidR="00C7034F">
        <w:rPr>
          <w:rFonts w:eastAsia="Malgun Gothic"/>
          <w:kern w:val="22"/>
        </w:rPr>
        <w:t xml:space="preserve">with a view </w:t>
      </w:r>
      <w:r w:rsidR="00903368" w:rsidRPr="007D1063">
        <w:rPr>
          <w:rFonts w:eastAsia="Malgun Gothic"/>
          <w:kern w:val="22"/>
        </w:rPr>
        <w:t>to provid</w:t>
      </w:r>
      <w:r w:rsidR="00C7034F">
        <w:rPr>
          <w:rFonts w:eastAsia="Malgun Gothic"/>
          <w:kern w:val="22"/>
        </w:rPr>
        <w:t>ing</w:t>
      </w:r>
      <w:r w:rsidR="00903368" w:rsidRPr="007D1063">
        <w:rPr>
          <w:rFonts w:eastAsia="Malgun Gothic"/>
          <w:kern w:val="22"/>
        </w:rPr>
        <w:t xml:space="preserve"> recommendations for consideration by </w:t>
      </w:r>
      <w:r w:rsidR="0093737F" w:rsidRPr="007D1063">
        <w:rPr>
          <w:rFonts w:eastAsia="Malgun Gothic"/>
          <w:kern w:val="22"/>
        </w:rPr>
        <w:t>the Conference of the Parties</w:t>
      </w:r>
      <w:r w:rsidR="00A05257" w:rsidRPr="007D1063">
        <w:rPr>
          <w:rFonts w:eastAsia="Malgun Gothic"/>
          <w:kern w:val="22"/>
        </w:rPr>
        <w:t xml:space="preserve"> at </w:t>
      </w:r>
      <w:r w:rsidR="00203158" w:rsidRPr="007D1063">
        <w:rPr>
          <w:rFonts w:eastAsia="Malgun Gothic"/>
          <w:kern w:val="22"/>
        </w:rPr>
        <w:t>that</w:t>
      </w:r>
      <w:r w:rsidR="00A05257" w:rsidRPr="007D1063">
        <w:rPr>
          <w:rFonts w:eastAsia="Malgun Gothic"/>
          <w:kern w:val="22"/>
        </w:rPr>
        <w:t xml:space="preserve"> meeting</w:t>
      </w:r>
      <w:r w:rsidR="0093737F" w:rsidRPr="007D1063">
        <w:rPr>
          <w:rFonts w:eastAsia="Malgun Gothic"/>
          <w:kern w:val="22"/>
        </w:rPr>
        <w:t>.</w:t>
      </w:r>
    </w:p>
    <w:p w14:paraId="6F21DCEA" w14:textId="3ACD1879"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w:t>
      </w:r>
      <w:r w:rsidR="00F654F5">
        <w:rPr>
          <w:rFonts w:eastAsia="Malgun Gothic"/>
          <w:kern w:val="22"/>
        </w:rPr>
        <w:t>0</w:t>
      </w:r>
      <w:r w:rsidRPr="005C4BF9">
        <w:rPr>
          <w:rFonts w:eastAsia="Malgun Gothic"/>
          <w:kern w:val="22"/>
        </w:rPr>
        <w:t>.</w:t>
      </w:r>
      <w:r w:rsidRPr="005C4BF9">
        <w:rPr>
          <w:rFonts w:eastAsia="Malgun Gothic"/>
          <w:kern w:val="22"/>
        </w:rPr>
        <w:tab/>
      </w:r>
      <w:r w:rsidR="00CD4C35">
        <w:rPr>
          <w:rFonts w:eastAsia="Malgun Gothic"/>
          <w:kern w:val="22"/>
        </w:rPr>
        <w:t>A</w:t>
      </w:r>
      <w:r w:rsidR="00CD4C35" w:rsidRPr="007D1063">
        <w:rPr>
          <w:rFonts w:eastAsia="Malgun Gothic"/>
          <w:kern w:val="22"/>
        </w:rPr>
        <w:t>t its eighteenth meeting</w:t>
      </w:r>
      <w:r w:rsidR="00CD4C35">
        <w:rPr>
          <w:rFonts w:eastAsia="Malgun Gothic"/>
          <w:kern w:val="22"/>
        </w:rPr>
        <w:t>,</w:t>
      </w:r>
      <w:r w:rsidR="00CD4C35" w:rsidRPr="007D1063">
        <w:rPr>
          <w:rFonts w:eastAsia="Malgun Gothic"/>
          <w:kern w:val="22"/>
        </w:rPr>
        <w:t xml:space="preserve"> </w:t>
      </w:r>
      <w:r w:rsidR="00CD4C35">
        <w:rPr>
          <w:rFonts w:eastAsia="Malgun Gothic"/>
          <w:kern w:val="22"/>
        </w:rPr>
        <w:t>t</w:t>
      </w:r>
      <w:r w:rsidR="0093737F" w:rsidRPr="007D1063">
        <w:rPr>
          <w:rFonts w:eastAsia="Malgun Gothic"/>
          <w:kern w:val="22"/>
        </w:rPr>
        <w:t xml:space="preserve">he Conference of the Parties will take </w:t>
      </w:r>
      <w:r w:rsidR="00E368A6">
        <w:rPr>
          <w:rFonts w:eastAsia="Malgun Gothic"/>
          <w:kern w:val="22"/>
        </w:rPr>
        <w:t xml:space="preserve">note of the estimated </w:t>
      </w:r>
      <w:r w:rsidR="0093737F" w:rsidRPr="007D1063">
        <w:rPr>
          <w:rFonts w:eastAsia="Malgun Gothic"/>
          <w:kern w:val="22"/>
        </w:rPr>
        <w:t xml:space="preserve">amount of funds that are necessary for the implementation of the Convention and its Protocols for the </w:t>
      </w:r>
      <w:r w:rsidR="00D05CAF" w:rsidRPr="007D1063">
        <w:rPr>
          <w:rFonts w:eastAsia="Malgun Gothic"/>
          <w:kern w:val="22"/>
        </w:rPr>
        <w:t>te</w:t>
      </w:r>
      <w:r w:rsidR="0093737F" w:rsidRPr="007D1063">
        <w:rPr>
          <w:rFonts w:eastAsia="Malgun Gothic"/>
          <w:kern w:val="22"/>
        </w:rPr>
        <w:t xml:space="preserve">nth replenishment period of the </w:t>
      </w:r>
      <w:r w:rsidR="00345041" w:rsidRPr="005C4BF9">
        <w:t xml:space="preserve">Global Environment Facility </w:t>
      </w:r>
      <w:r w:rsidR="0093737F" w:rsidRPr="007D1063">
        <w:rPr>
          <w:rFonts w:eastAsia="Malgun Gothic"/>
          <w:kern w:val="22"/>
        </w:rPr>
        <w:t>Trust Fund.</w:t>
      </w:r>
    </w:p>
    <w:p w14:paraId="032CC835" w14:textId="110BA26C" w:rsidR="0093737F" w:rsidRPr="005C4BF9" w:rsidRDefault="0093737F" w:rsidP="007D1063">
      <w:pPr>
        <w:pStyle w:val="CBDDesicionAnnex"/>
        <w:ind w:left="1134"/>
        <w:rPr>
          <w:snapToGrid w:val="0"/>
        </w:rPr>
      </w:pPr>
      <w:r w:rsidRPr="005C4BF9">
        <w:rPr>
          <w:snapToGrid w:val="0"/>
        </w:rPr>
        <w:t>Annex I</w:t>
      </w:r>
      <w:r w:rsidR="003C69D9" w:rsidRPr="005C4BF9">
        <w:rPr>
          <w:snapToGrid w:val="0"/>
        </w:rPr>
        <w:t>I</w:t>
      </w:r>
    </w:p>
    <w:p w14:paraId="68094B74" w14:textId="7942BDCC" w:rsidR="0093737F" w:rsidRPr="005C4BF9" w:rsidRDefault="0093737F" w:rsidP="00AC1BB4">
      <w:pPr>
        <w:pStyle w:val="CBDDesicionAnnex"/>
        <w:spacing w:before="120"/>
        <w:ind w:left="1134"/>
        <w:rPr>
          <w:lang w:eastAsia="zh-CN"/>
        </w:rPr>
      </w:pPr>
      <w:bookmarkStart w:id="6" w:name="_Toc118355001"/>
      <w:r w:rsidRPr="005C4BF9">
        <w:rPr>
          <w:lang w:eastAsia="zh-CN"/>
        </w:rPr>
        <w:t>Terms of reference for the s</w:t>
      </w:r>
      <w:r w:rsidR="009C41A9" w:rsidRPr="005C4BF9">
        <w:rPr>
          <w:lang w:eastAsia="zh-CN"/>
        </w:rPr>
        <w:t>even</w:t>
      </w:r>
      <w:r w:rsidRPr="005C4BF9">
        <w:rPr>
          <w:lang w:eastAsia="zh-CN"/>
        </w:rPr>
        <w:t xml:space="preserve">th </w:t>
      </w:r>
      <w:r w:rsidR="009C41A9" w:rsidRPr="005C4BF9">
        <w:rPr>
          <w:lang w:eastAsia="zh-CN"/>
        </w:rPr>
        <w:t xml:space="preserve">quadrennial </w:t>
      </w:r>
      <w:r w:rsidRPr="005C4BF9">
        <w:rPr>
          <w:lang w:eastAsia="zh-CN"/>
        </w:rPr>
        <w:t xml:space="preserve">review </w:t>
      </w:r>
      <w:r w:rsidR="00BE5361">
        <w:rPr>
          <w:lang w:eastAsia="zh-CN"/>
        </w:rPr>
        <w:br/>
      </w:r>
      <w:r w:rsidRPr="005C4BF9">
        <w:rPr>
          <w:lang w:eastAsia="zh-CN"/>
        </w:rPr>
        <w:t>of the effectiveness of the financial mechanism</w:t>
      </w:r>
      <w:bookmarkEnd w:id="6"/>
    </w:p>
    <w:p w14:paraId="47A0A14E" w14:textId="77777777" w:rsidR="0093737F" w:rsidRPr="005C4BF9" w:rsidRDefault="0093737F" w:rsidP="007D1063">
      <w:pPr>
        <w:pStyle w:val="CBDH3"/>
        <w:tabs>
          <w:tab w:val="clear" w:pos="567"/>
        </w:tabs>
        <w:ind w:left="1134"/>
        <w:rPr>
          <w:snapToGrid w:val="0"/>
        </w:rPr>
      </w:pPr>
      <w:r w:rsidRPr="005C4BF9">
        <w:rPr>
          <w:snapToGrid w:val="0"/>
        </w:rPr>
        <w:t>A.</w:t>
      </w:r>
      <w:r w:rsidRPr="005C4BF9">
        <w:rPr>
          <w:snapToGrid w:val="0"/>
        </w:rPr>
        <w:tab/>
        <w:t>Objectives</w:t>
      </w:r>
    </w:p>
    <w:p w14:paraId="7858F7BD" w14:textId="1DDDD5F9" w:rsidR="0093737F" w:rsidRPr="005C4BF9" w:rsidRDefault="0093737F" w:rsidP="00BC7850">
      <w:pPr>
        <w:pStyle w:val="CBDNormalNoNumber"/>
        <w:tabs>
          <w:tab w:val="clear" w:pos="567"/>
        </w:tabs>
        <w:ind w:left="1134"/>
        <w:rPr>
          <w:snapToGrid w:val="0"/>
        </w:rPr>
      </w:pPr>
      <w:r w:rsidRPr="005C4BF9">
        <w:rPr>
          <w:snapToGrid w:val="0"/>
        </w:rPr>
        <w:t>1.</w:t>
      </w:r>
      <w:r w:rsidRPr="005C4BF9">
        <w:rPr>
          <w:snapToGrid w:val="0"/>
        </w:rPr>
        <w:tab/>
        <w:t xml:space="preserve">In accordance with </w:t>
      </w:r>
      <w:r w:rsidR="00712140" w:rsidRPr="005C4BF9">
        <w:rPr>
          <w:snapToGrid w:val="0"/>
        </w:rPr>
        <w:t>paragraph 3</w:t>
      </w:r>
      <w:r w:rsidR="00712140">
        <w:rPr>
          <w:snapToGrid w:val="0"/>
        </w:rPr>
        <w:t xml:space="preserve"> of </w:t>
      </w:r>
      <w:r w:rsidRPr="005C4BF9">
        <w:rPr>
          <w:snapToGrid w:val="0"/>
        </w:rPr>
        <w:t xml:space="preserve">Article 21 </w:t>
      </w:r>
      <w:r w:rsidR="00A809A7">
        <w:rPr>
          <w:snapToGrid w:val="0"/>
        </w:rPr>
        <w:t xml:space="preserve">of the </w:t>
      </w:r>
      <w:r w:rsidR="004D4050">
        <w:rPr>
          <w:snapToGrid w:val="0"/>
        </w:rPr>
        <w:t>Convention on Biological Diversity</w:t>
      </w:r>
      <w:r w:rsidR="00BC7850">
        <w:rPr>
          <w:rStyle w:val="FootnoteReference"/>
        </w:rPr>
        <w:footnoteReference w:id="8"/>
      </w:r>
      <w:r w:rsidR="004D4050">
        <w:rPr>
          <w:snapToGrid w:val="0"/>
        </w:rPr>
        <w:t xml:space="preserve"> </w:t>
      </w:r>
      <w:r w:rsidRPr="005C4BF9">
        <w:rPr>
          <w:snapToGrid w:val="0"/>
        </w:rPr>
        <w:t xml:space="preserve">and building upon the experience of the past </w:t>
      </w:r>
      <w:r w:rsidR="009C41A9" w:rsidRPr="005C4BF9">
        <w:rPr>
          <w:snapToGrid w:val="0"/>
        </w:rPr>
        <w:t>six</w:t>
      </w:r>
      <w:r w:rsidRPr="005C4BF9">
        <w:rPr>
          <w:snapToGrid w:val="0"/>
        </w:rPr>
        <w:t xml:space="preserve"> reviews</w:t>
      </w:r>
      <w:r w:rsidR="00F07B4C" w:rsidRPr="00F07B4C">
        <w:rPr>
          <w:snapToGrid w:val="0"/>
        </w:rPr>
        <w:t xml:space="preserve"> </w:t>
      </w:r>
      <w:r w:rsidR="00F07B4C" w:rsidRPr="005C4BF9">
        <w:rPr>
          <w:snapToGrid w:val="0"/>
        </w:rPr>
        <w:t>of the effectiveness of the financial mechanis</w:t>
      </w:r>
      <w:r w:rsidR="00F07B4C">
        <w:rPr>
          <w:snapToGrid w:val="0"/>
        </w:rPr>
        <w:t>m</w:t>
      </w:r>
      <w:r w:rsidRPr="005C4BF9">
        <w:rPr>
          <w:snapToGrid w:val="0"/>
        </w:rPr>
        <w:t xml:space="preserve">, the Conference of the Parties </w:t>
      </w:r>
      <w:r w:rsidR="0058460A">
        <w:rPr>
          <w:snapToGrid w:val="0"/>
        </w:rPr>
        <w:t xml:space="preserve">to the Convention </w:t>
      </w:r>
      <w:r w:rsidRPr="005C4BF9">
        <w:rPr>
          <w:snapToGrid w:val="0"/>
        </w:rPr>
        <w:t>will undertake its s</w:t>
      </w:r>
      <w:r w:rsidR="009C41A9" w:rsidRPr="005C4BF9">
        <w:rPr>
          <w:snapToGrid w:val="0"/>
        </w:rPr>
        <w:t>even</w:t>
      </w:r>
      <w:r w:rsidRPr="005C4BF9">
        <w:rPr>
          <w:snapToGrid w:val="0"/>
        </w:rPr>
        <w:t xml:space="preserve">th review </w:t>
      </w:r>
      <w:r w:rsidRPr="005C4BF9">
        <w:rPr>
          <w:snapToGrid w:val="0"/>
        </w:rPr>
        <w:lastRenderedPageBreak/>
        <w:t xml:space="preserve">at its </w:t>
      </w:r>
      <w:r w:rsidR="009C41A9" w:rsidRPr="005C4BF9">
        <w:rPr>
          <w:snapToGrid w:val="0"/>
        </w:rPr>
        <w:t>eigh</w:t>
      </w:r>
      <w:r w:rsidRPr="005C4BF9">
        <w:rPr>
          <w:snapToGrid w:val="0"/>
        </w:rPr>
        <w:t xml:space="preserve">teenth meeting and take appropriate action to improve the effectiveness of the </w:t>
      </w:r>
      <w:r w:rsidR="00E368A6">
        <w:rPr>
          <w:snapToGrid w:val="0"/>
        </w:rPr>
        <w:t xml:space="preserve">financial </w:t>
      </w:r>
      <w:r w:rsidRPr="005C4BF9">
        <w:rPr>
          <w:snapToGrid w:val="0"/>
        </w:rPr>
        <w:t>mechanism as necessary. For th</w:t>
      </w:r>
      <w:r w:rsidR="00FB28DC">
        <w:rPr>
          <w:snapToGrid w:val="0"/>
        </w:rPr>
        <w:t>at</w:t>
      </w:r>
      <w:r w:rsidRPr="005C4BF9">
        <w:rPr>
          <w:snapToGrid w:val="0"/>
        </w:rPr>
        <w:t xml:space="preserve"> purpose, effectiveness will include:</w:t>
      </w:r>
    </w:p>
    <w:p w14:paraId="0824F5AA" w14:textId="55669FA6" w:rsidR="0093737F" w:rsidRPr="005C4BF9" w:rsidRDefault="0093737F" w:rsidP="007D1063">
      <w:pPr>
        <w:pStyle w:val="CBDNormalNoNumber"/>
        <w:tabs>
          <w:tab w:val="clear" w:pos="567"/>
        </w:tabs>
        <w:ind w:left="1134" w:firstLine="567"/>
        <w:rPr>
          <w:snapToGrid w:val="0"/>
        </w:rPr>
      </w:pPr>
      <w:r w:rsidRPr="005C4BF9">
        <w:rPr>
          <w:snapToGrid w:val="0"/>
        </w:rPr>
        <w:t>(a)</w:t>
      </w:r>
      <w:r w:rsidRPr="005C4BF9">
        <w:rPr>
          <w:snapToGrid w:val="0"/>
        </w:rPr>
        <w:tab/>
        <w:t xml:space="preserve">The conformity of the activities of the </w:t>
      </w:r>
      <w:r w:rsidR="00076003">
        <w:rPr>
          <w:snapToGrid w:val="0"/>
        </w:rPr>
        <w:t>Global Environment Facility</w:t>
      </w:r>
      <w:r w:rsidRPr="005C4BF9">
        <w:rPr>
          <w:snapToGrid w:val="0"/>
        </w:rPr>
        <w:t>, as the institutional structure operating the financial mechanism, with the guidance of the Conference of the Parties;</w:t>
      </w:r>
    </w:p>
    <w:p w14:paraId="0CF132BC" w14:textId="6DAD8F99" w:rsidR="0093737F" w:rsidRPr="005C4BF9" w:rsidRDefault="0093737F" w:rsidP="007D1063">
      <w:pPr>
        <w:pStyle w:val="CBDNormalNoNumber"/>
        <w:tabs>
          <w:tab w:val="clear" w:pos="567"/>
        </w:tabs>
        <w:ind w:left="1134" w:firstLine="567"/>
        <w:rPr>
          <w:snapToGrid w:val="0"/>
        </w:rPr>
      </w:pPr>
      <w:r w:rsidRPr="00BD02B5">
        <w:rPr>
          <w:snapToGrid w:val="0"/>
        </w:rPr>
        <w:t>(b)</w:t>
      </w:r>
      <w:r w:rsidRPr="00BD02B5">
        <w:rPr>
          <w:snapToGrid w:val="0"/>
        </w:rPr>
        <w:tab/>
        <w:t>The effectiveness of the financial mechanism in providing financial resources to enable</w:t>
      </w:r>
      <w:r w:rsidR="00BD02B5" w:rsidRPr="002B6743">
        <w:rPr>
          <w:snapToGrid w:val="0"/>
        </w:rPr>
        <w:t xml:space="preserve"> [</w:t>
      </w:r>
      <w:r w:rsidR="00BD02B5">
        <w:rPr>
          <w:snapToGrid w:val="0"/>
        </w:rPr>
        <w:t>all] eligible developing country Parties, in particular the least developed countries and small island developing States, and Parties with economies in transition</w:t>
      </w:r>
      <w:r w:rsidRPr="00BD02B5">
        <w:rPr>
          <w:snapToGrid w:val="0"/>
        </w:rPr>
        <w:t xml:space="preserve"> to meet the agreed full incremental costs </w:t>
      </w:r>
      <w:r w:rsidR="006F6970" w:rsidRPr="00BD02B5">
        <w:rPr>
          <w:snapToGrid w:val="0"/>
        </w:rPr>
        <w:t>to</w:t>
      </w:r>
      <w:r w:rsidRPr="00BD02B5">
        <w:rPr>
          <w:snapToGrid w:val="0"/>
        </w:rPr>
        <w:t xml:space="preserve"> them</w:t>
      </w:r>
      <w:r w:rsidRPr="00BD02B5">
        <w:rPr>
          <w:b/>
          <w:snapToGrid w:val="0"/>
        </w:rPr>
        <w:t xml:space="preserve"> </w:t>
      </w:r>
      <w:r w:rsidRPr="00BD02B5">
        <w:rPr>
          <w:snapToGrid w:val="0"/>
        </w:rPr>
        <w:t xml:space="preserve">of implementing measures </w:t>
      </w:r>
      <w:r w:rsidR="0020741B" w:rsidRPr="00BD02B5">
        <w:rPr>
          <w:snapToGrid w:val="0"/>
        </w:rPr>
        <w:t xml:space="preserve">that </w:t>
      </w:r>
      <w:r w:rsidR="005C5882" w:rsidRPr="0052718B">
        <w:rPr>
          <w:snapToGrid w:val="0"/>
        </w:rPr>
        <w:t>[support][</w:t>
      </w:r>
      <w:r w:rsidR="00FF4612" w:rsidRPr="00BD02B5">
        <w:rPr>
          <w:snapToGrid w:val="0"/>
        </w:rPr>
        <w:t>enable</w:t>
      </w:r>
      <w:r w:rsidR="005C5882" w:rsidRPr="0052718B">
        <w:rPr>
          <w:snapToGrid w:val="0"/>
        </w:rPr>
        <w:t>]</w:t>
      </w:r>
      <w:r w:rsidR="00FF4612" w:rsidRPr="00BD02B5">
        <w:rPr>
          <w:snapToGrid w:val="0"/>
        </w:rPr>
        <w:t xml:space="preserve"> them to</w:t>
      </w:r>
      <w:r w:rsidRPr="00BD02B5">
        <w:rPr>
          <w:snapToGrid w:val="0"/>
        </w:rPr>
        <w:t xml:space="preserve"> fulfil the</w:t>
      </w:r>
      <w:r w:rsidR="00CD3490" w:rsidRPr="00BD02B5">
        <w:rPr>
          <w:snapToGrid w:val="0"/>
        </w:rPr>
        <w:t>ir</w:t>
      </w:r>
      <w:r w:rsidRPr="00BD02B5">
        <w:rPr>
          <w:snapToGrid w:val="0"/>
        </w:rPr>
        <w:t xml:space="preserve"> obligations </w:t>
      </w:r>
      <w:r w:rsidR="00CD3490" w:rsidRPr="00BD02B5">
        <w:rPr>
          <w:snapToGrid w:val="0"/>
        </w:rPr>
        <w:t>under</w:t>
      </w:r>
      <w:r w:rsidRPr="00BD02B5">
        <w:rPr>
          <w:snapToGrid w:val="0"/>
        </w:rPr>
        <w:t xml:space="preserve"> the Convention and its Protocols </w:t>
      </w:r>
      <w:r w:rsidR="00E368A6" w:rsidRPr="00BD02B5">
        <w:rPr>
          <w:snapToGrid w:val="0"/>
        </w:rPr>
        <w:t>and that generate global environment</w:t>
      </w:r>
      <w:r w:rsidR="00261C8A" w:rsidRPr="00BD02B5">
        <w:rPr>
          <w:snapToGrid w:val="0"/>
        </w:rPr>
        <w:t>al</w:t>
      </w:r>
      <w:r w:rsidR="00E368A6" w:rsidRPr="002B6743">
        <w:rPr>
          <w:snapToGrid w:val="0"/>
        </w:rPr>
        <w:t xml:space="preserve"> </w:t>
      </w:r>
      <w:r w:rsidR="00E368A6" w:rsidRPr="00BD02B5">
        <w:rPr>
          <w:snapToGrid w:val="0"/>
        </w:rPr>
        <w:t xml:space="preserve">benefits, </w:t>
      </w:r>
      <w:r w:rsidRPr="00BD02B5">
        <w:rPr>
          <w:snapToGrid w:val="0"/>
        </w:rPr>
        <w:t xml:space="preserve">and benefit from </w:t>
      </w:r>
      <w:r w:rsidR="004D6ECE" w:rsidRPr="00BD02B5">
        <w:rPr>
          <w:snapToGrid w:val="0"/>
        </w:rPr>
        <w:t>their</w:t>
      </w:r>
      <w:r w:rsidRPr="00BD02B5">
        <w:rPr>
          <w:snapToGrid w:val="0"/>
        </w:rPr>
        <w:t xml:space="preserve"> provisions, taking into account the need for predictability, adequacy</w:t>
      </w:r>
      <w:r w:rsidR="002E6EF7" w:rsidRPr="00BD02B5">
        <w:rPr>
          <w:snapToGrid w:val="0"/>
        </w:rPr>
        <w:t>,</w:t>
      </w:r>
      <w:r w:rsidR="00BD02B5">
        <w:rPr>
          <w:snapToGrid w:val="0"/>
        </w:rPr>
        <w:t xml:space="preserve"> </w:t>
      </w:r>
      <w:r w:rsidR="00BD02B5" w:rsidRPr="002B6743">
        <w:rPr>
          <w:snapToGrid w:val="0"/>
        </w:rPr>
        <w:t xml:space="preserve">accessibility </w:t>
      </w:r>
      <w:r w:rsidRPr="00BD02B5">
        <w:rPr>
          <w:snapToGrid w:val="0"/>
        </w:rPr>
        <w:t>and timely flow of funds</w:t>
      </w:r>
      <w:r w:rsidR="00E368A6" w:rsidRPr="00BD02B5">
        <w:rPr>
          <w:snapToGrid w:val="0"/>
        </w:rPr>
        <w:t xml:space="preserve">, including </w:t>
      </w:r>
      <w:r w:rsidR="00147355" w:rsidRPr="00BD02B5">
        <w:rPr>
          <w:snapToGrid w:val="0"/>
        </w:rPr>
        <w:t xml:space="preserve">the </w:t>
      </w:r>
      <w:r w:rsidR="00E368A6" w:rsidRPr="00BD02B5">
        <w:rPr>
          <w:snapToGrid w:val="0"/>
        </w:rPr>
        <w:t>performance of the Global Environment Facility implementing agencies</w:t>
      </w:r>
      <w:r w:rsidRPr="00BD02B5">
        <w:rPr>
          <w:snapToGrid w:val="0"/>
        </w:rPr>
        <w:t>;</w:t>
      </w:r>
      <w:r w:rsidR="005C5882">
        <w:rPr>
          <w:snapToGrid w:val="0"/>
        </w:rPr>
        <w:t xml:space="preserve"> </w:t>
      </w:r>
    </w:p>
    <w:p w14:paraId="1C33FDB6" w14:textId="6247A009" w:rsidR="0093737F" w:rsidRPr="005C4BF9" w:rsidRDefault="0093737F" w:rsidP="007D1063">
      <w:pPr>
        <w:pStyle w:val="CBDNormalNoNumber"/>
        <w:tabs>
          <w:tab w:val="clear" w:pos="567"/>
        </w:tabs>
        <w:ind w:left="1134" w:firstLine="567"/>
        <w:rPr>
          <w:snapToGrid w:val="0"/>
        </w:rPr>
      </w:pPr>
      <w:r w:rsidRPr="005C4BF9">
        <w:rPr>
          <w:snapToGrid w:val="0"/>
        </w:rPr>
        <w:t>(c)</w:t>
      </w:r>
      <w:r w:rsidRPr="005C4BF9">
        <w:rPr>
          <w:snapToGrid w:val="0"/>
        </w:rPr>
        <w:tab/>
        <w:t>The efficiency of the financial mechanism in providing financial resources as well as, in accordance with the guidance of the Conference of the Parties, overseeing, monitoring and evaluating the</w:t>
      </w:r>
      <w:r w:rsidR="00E368A6">
        <w:rPr>
          <w:snapToGrid w:val="0"/>
        </w:rPr>
        <w:t xml:space="preserve"> results of</w:t>
      </w:r>
      <w:r w:rsidRPr="005C4BF9">
        <w:rPr>
          <w:snapToGrid w:val="0"/>
        </w:rPr>
        <w:t xml:space="preserve"> activities financed by its resources,</w:t>
      </w:r>
      <w:r w:rsidR="00E368A6">
        <w:rPr>
          <w:snapToGrid w:val="0"/>
        </w:rPr>
        <w:t xml:space="preserve"> including their social, gender and equity-related outcomes and impacts,</w:t>
      </w:r>
      <w:r w:rsidRPr="005C4BF9">
        <w:rPr>
          <w:snapToGrid w:val="0"/>
        </w:rPr>
        <w:t xml:space="preserve"> as appropriate;</w:t>
      </w:r>
    </w:p>
    <w:p w14:paraId="1198F76D" w14:textId="2D3DD3A1" w:rsidR="0093737F" w:rsidRPr="005C4BF9" w:rsidRDefault="0093737F" w:rsidP="007D1063">
      <w:pPr>
        <w:pStyle w:val="CBDNormalNoNumber"/>
        <w:tabs>
          <w:tab w:val="clear" w:pos="567"/>
        </w:tabs>
        <w:ind w:left="1134" w:firstLine="567"/>
        <w:rPr>
          <w:snapToGrid w:val="0"/>
        </w:rPr>
      </w:pPr>
      <w:r w:rsidRPr="005C4BF9">
        <w:rPr>
          <w:snapToGrid w:val="0"/>
        </w:rPr>
        <w:t>(d)</w:t>
      </w:r>
      <w:r w:rsidRPr="005C4BF9">
        <w:rPr>
          <w:snapToGrid w:val="0"/>
        </w:rPr>
        <w:tab/>
        <w:t>The effectiveness of catalysing and enhancing national implementation measures</w:t>
      </w:r>
      <w:r w:rsidR="00E368A6">
        <w:rPr>
          <w:snapToGrid w:val="0"/>
        </w:rPr>
        <w:t xml:space="preserve"> in line with national priorities</w:t>
      </w:r>
      <w:r w:rsidRPr="005C4BF9">
        <w:rPr>
          <w:snapToGrid w:val="0"/>
        </w:rPr>
        <w:t xml:space="preserve"> for achieving global biodiversity goals and targets, including those that relate to the Protocols;</w:t>
      </w:r>
    </w:p>
    <w:p w14:paraId="3458CEF0" w14:textId="44151330" w:rsidR="0093737F" w:rsidRPr="005C4BF9" w:rsidRDefault="0093737F" w:rsidP="007D1063">
      <w:pPr>
        <w:pStyle w:val="CBDNormalNoNumber"/>
        <w:tabs>
          <w:tab w:val="clear" w:pos="567"/>
        </w:tabs>
        <w:ind w:left="1134" w:firstLine="567"/>
        <w:rPr>
          <w:snapToGrid w:val="0"/>
        </w:rPr>
      </w:pPr>
      <w:r w:rsidRPr="005C4BF9">
        <w:rPr>
          <w:snapToGrid w:val="0"/>
        </w:rPr>
        <w:t>(e)</w:t>
      </w:r>
      <w:r w:rsidRPr="005C4BF9">
        <w:rPr>
          <w:snapToGrid w:val="0"/>
        </w:rPr>
        <w:tab/>
        <w:t xml:space="preserve">The efficiency and effectiveness of the activities funded by the </w:t>
      </w:r>
      <w:r w:rsidR="00345041" w:rsidRPr="005C4BF9">
        <w:t xml:space="preserve">Global Environment Facility </w:t>
      </w:r>
      <w:r w:rsidR="00E368A6">
        <w:t xml:space="preserve">and the Global Biodiversity Framework Fund </w:t>
      </w:r>
      <w:r w:rsidR="00053A49" w:rsidRPr="005C4BF9">
        <w:rPr>
          <w:snapToGrid w:val="0"/>
        </w:rPr>
        <w:t xml:space="preserve">for </w:t>
      </w:r>
      <w:r w:rsidRPr="005C4BF9">
        <w:rPr>
          <w:snapToGrid w:val="0"/>
        </w:rPr>
        <w:t xml:space="preserve">the implementation of the Convention and the achievement of its three objectives, as well as, as applicable, </w:t>
      </w:r>
      <w:r w:rsidR="00920013">
        <w:rPr>
          <w:snapToGrid w:val="0"/>
        </w:rPr>
        <w:t xml:space="preserve">the implementation </w:t>
      </w:r>
      <w:r w:rsidRPr="005C4BF9">
        <w:rPr>
          <w:snapToGrid w:val="0"/>
        </w:rPr>
        <w:t xml:space="preserve">of its Protocols, </w:t>
      </w:r>
      <w:proofErr w:type="gramStart"/>
      <w:r w:rsidRPr="005C4BF9">
        <w:rPr>
          <w:snapToGrid w:val="0"/>
        </w:rPr>
        <w:t>taking into account</w:t>
      </w:r>
      <w:proofErr w:type="gramEnd"/>
      <w:r w:rsidRPr="005C4BF9">
        <w:rPr>
          <w:snapToGrid w:val="0"/>
        </w:rPr>
        <w:t xml:space="preserve"> the guidance provided by the Conference of the </w:t>
      </w:r>
      <w:proofErr w:type="gramStart"/>
      <w:r w:rsidRPr="005C4BF9">
        <w:rPr>
          <w:snapToGrid w:val="0"/>
        </w:rPr>
        <w:t>Parties;</w:t>
      </w:r>
      <w:proofErr w:type="gramEnd"/>
    </w:p>
    <w:p w14:paraId="175780F1" w14:textId="0B2140E0" w:rsidR="0093737F" w:rsidRDefault="0093737F" w:rsidP="007D1063">
      <w:pPr>
        <w:pStyle w:val="CBDNormalNoNumber"/>
        <w:tabs>
          <w:tab w:val="clear" w:pos="567"/>
        </w:tabs>
        <w:ind w:left="1134" w:firstLine="567"/>
        <w:rPr>
          <w:snapToGrid w:val="0"/>
        </w:rPr>
      </w:pPr>
      <w:r w:rsidRPr="005C4BF9">
        <w:rPr>
          <w:snapToGrid w:val="0"/>
        </w:rPr>
        <w:t>(</w:t>
      </w:r>
      <w:r w:rsidR="00A94E72" w:rsidRPr="005C4BF9">
        <w:rPr>
          <w:snapToGrid w:val="0"/>
        </w:rPr>
        <w:t>f</w:t>
      </w:r>
      <w:r w:rsidRPr="005C4BF9">
        <w:rPr>
          <w:snapToGrid w:val="0"/>
        </w:rPr>
        <w:t>)</w:t>
      </w:r>
      <w:r w:rsidRPr="005C4BF9">
        <w:rPr>
          <w:snapToGrid w:val="0"/>
        </w:rPr>
        <w:tab/>
        <w:t>The efficiency and</w:t>
      </w:r>
      <w:r w:rsidRPr="005C4BF9">
        <w:rPr>
          <w:b/>
          <w:snapToGrid w:val="0"/>
        </w:rPr>
        <w:t xml:space="preserve"> </w:t>
      </w:r>
      <w:r w:rsidRPr="005C4BF9">
        <w:rPr>
          <w:snapToGrid w:val="0"/>
        </w:rPr>
        <w:t>effectiveness of processes and procedures</w:t>
      </w:r>
      <w:r w:rsidRPr="005C4BF9">
        <w:rPr>
          <w:b/>
          <w:snapToGrid w:val="0"/>
        </w:rPr>
        <w:t xml:space="preserve"> </w:t>
      </w:r>
      <w:r w:rsidRPr="005C4BF9">
        <w:rPr>
          <w:snapToGrid w:val="0"/>
        </w:rPr>
        <w:t xml:space="preserve">for the deployment </w:t>
      </w:r>
      <w:r w:rsidR="00BD02B5">
        <w:rPr>
          <w:snapToGrid w:val="0"/>
        </w:rPr>
        <w:t xml:space="preserve">and use </w:t>
      </w:r>
      <w:r w:rsidRPr="005C4BF9">
        <w:rPr>
          <w:snapToGrid w:val="0"/>
        </w:rPr>
        <w:t>of resources</w:t>
      </w:r>
      <w:r w:rsidR="00261C8A" w:rsidRPr="002B6743">
        <w:rPr>
          <w:snapToGrid w:val="0"/>
        </w:rPr>
        <w:t>, including simplified procedures and access modalities</w:t>
      </w:r>
      <w:r w:rsidRPr="005C4BF9">
        <w:rPr>
          <w:snapToGrid w:val="0"/>
        </w:rPr>
        <w:t>;</w:t>
      </w:r>
    </w:p>
    <w:p w14:paraId="12FA5560" w14:textId="3E11E3F4" w:rsidR="0093737F" w:rsidRPr="00F91C7C" w:rsidRDefault="0093737F" w:rsidP="007D1063">
      <w:pPr>
        <w:pStyle w:val="CBDNormalNoNumber"/>
        <w:tabs>
          <w:tab w:val="clear" w:pos="567"/>
        </w:tabs>
        <w:ind w:left="1134" w:firstLine="567"/>
      </w:pPr>
      <w:r w:rsidRPr="005C4BF9">
        <w:rPr>
          <w:snapToGrid w:val="0"/>
        </w:rPr>
        <w:t>(</w:t>
      </w:r>
      <w:r w:rsidR="002253C0">
        <w:rPr>
          <w:snapToGrid w:val="0"/>
        </w:rPr>
        <w:t>g</w:t>
      </w:r>
      <w:r w:rsidRPr="005C4BF9">
        <w:rPr>
          <w:snapToGrid w:val="0"/>
        </w:rPr>
        <w:t>)</w:t>
      </w:r>
      <w:r w:rsidRPr="005C4BF9">
        <w:rPr>
          <w:snapToGrid w:val="0"/>
        </w:rPr>
        <w:tab/>
        <w:t xml:space="preserve">The effectiveness and efficiency </w:t>
      </w:r>
      <w:r w:rsidR="009E10BD">
        <w:rPr>
          <w:snapToGrid w:val="0"/>
        </w:rPr>
        <w:t>of</w:t>
      </w:r>
      <w:r w:rsidRPr="005C4BF9">
        <w:rPr>
          <w:snapToGrid w:val="0"/>
        </w:rPr>
        <w:t xml:space="preserve"> </w:t>
      </w:r>
      <w:r w:rsidR="00FB39DF">
        <w:rPr>
          <w:snapToGrid w:val="0"/>
        </w:rPr>
        <w:t xml:space="preserve">the </w:t>
      </w:r>
      <w:r w:rsidRPr="005C4BF9">
        <w:rPr>
          <w:snapToGrid w:val="0"/>
        </w:rPr>
        <w:t>support</w:t>
      </w:r>
      <w:r w:rsidR="00210F06">
        <w:rPr>
          <w:snapToGrid w:val="0"/>
        </w:rPr>
        <w:t xml:space="preserve"> </w:t>
      </w:r>
      <w:r w:rsidR="00FB39DF">
        <w:rPr>
          <w:snapToGrid w:val="0"/>
        </w:rPr>
        <w:t xml:space="preserve">provided </w:t>
      </w:r>
      <w:r w:rsidR="00210F06">
        <w:rPr>
          <w:snapToGrid w:val="0"/>
        </w:rPr>
        <w:t>for</w:t>
      </w:r>
      <w:r w:rsidRPr="005C4BF9">
        <w:rPr>
          <w:snapToGrid w:val="0"/>
        </w:rPr>
        <w:t xml:space="preserve"> the objectives of the Convention and its Protocols in synergy with implementation of other pertinent multilateral environmental agreements, in a manner that is consistent with the mandates of </w:t>
      </w:r>
      <w:r w:rsidR="00210F06">
        <w:rPr>
          <w:snapToGrid w:val="0"/>
        </w:rPr>
        <w:t xml:space="preserve">the </w:t>
      </w:r>
      <w:r w:rsidRPr="005C4BF9">
        <w:rPr>
          <w:snapToGrid w:val="0"/>
        </w:rPr>
        <w:t xml:space="preserve">respective multilateral environmental </w:t>
      </w:r>
      <w:proofErr w:type="gramStart"/>
      <w:r w:rsidRPr="005C4BF9">
        <w:rPr>
          <w:snapToGrid w:val="0"/>
        </w:rPr>
        <w:t>agreements</w:t>
      </w:r>
      <w:r w:rsidR="006F0F1E">
        <w:rPr>
          <w:snapToGrid w:val="0"/>
        </w:rPr>
        <w:t>;</w:t>
      </w:r>
      <w:proofErr w:type="gramEnd"/>
    </w:p>
    <w:p w14:paraId="210F83C5" w14:textId="1FCCF938" w:rsidR="00E368A6" w:rsidRDefault="00E368A6" w:rsidP="007D1063">
      <w:pPr>
        <w:pStyle w:val="CBDNormalNoNumber"/>
        <w:tabs>
          <w:tab w:val="clear" w:pos="567"/>
        </w:tabs>
        <w:ind w:left="1134" w:firstLine="567"/>
      </w:pPr>
      <w:r>
        <w:rPr>
          <w:snapToGrid w:val="0"/>
        </w:rPr>
        <w:t>(</w:t>
      </w:r>
      <w:r w:rsidR="002253C0">
        <w:rPr>
          <w:snapToGrid w:val="0"/>
        </w:rPr>
        <w:t>h</w:t>
      </w:r>
      <w:r>
        <w:rPr>
          <w:snapToGrid w:val="0"/>
        </w:rPr>
        <w:t>)</w:t>
      </w:r>
      <w:r w:rsidR="001B6E7B">
        <w:rPr>
          <w:snapToGrid w:val="0"/>
        </w:rPr>
        <w:tab/>
      </w:r>
      <w:r>
        <w:t>The effectiveness in improving access to financial resources</w:t>
      </w:r>
      <w:r w:rsidR="00BD02B5">
        <w:t xml:space="preserve"> and trends associated with funding</w:t>
      </w:r>
      <w:r>
        <w:t xml:space="preserve"> for indigenous peoples and local communities, women</w:t>
      </w:r>
      <w:r w:rsidR="008A1F82">
        <w:t xml:space="preserve"> </w:t>
      </w:r>
      <w:r>
        <w:t xml:space="preserve">and youth to support the implementation of the objectives of the Convention and its </w:t>
      </w:r>
      <w:proofErr w:type="gramStart"/>
      <w:r>
        <w:t>Protocols</w:t>
      </w:r>
      <w:r w:rsidR="006F0F1E">
        <w:t>;</w:t>
      </w:r>
      <w:proofErr w:type="gramEnd"/>
    </w:p>
    <w:p w14:paraId="0594A834" w14:textId="33175609" w:rsidR="00E368A6" w:rsidRPr="005C4BF9" w:rsidRDefault="00E368A6" w:rsidP="007D1063">
      <w:pPr>
        <w:pStyle w:val="CBDNormalNoNumber"/>
        <w:tabs>
          <w:tab w:val="clear" w:pos="567"/>
        </w:tabs>
        <w:ind w:left="1134" w:firstLine="567"/>
        <w:rPr>
          <w:b/>
          <w:snapToGrid w:val="0"/>
        </w:rPr>
      </w:pPr>
      <w:r>
        <w:t>(</w:t>
      </w:r>
      <w:proofErr w:type="spellStart"/>
      <w:r w:rsidR="002253C0">
        <w:t>i</w:t>
      </w:r>
      <w:proofErr w:type="spellEnd"/>
      <w:r>
        <w:t>)</w:t>
      </w:r>
      <w:r>
        <w:tab/>
      </w:r>
      <w:r>
        <w:rPr>
          <w:snapToGrid w:val="0"/>
        </w:rPr>
        <w:t>The e</w:t>
      </w:r>
      <w:r w:rsidRPr="00C87456">
        <w:rPr>
          <w:snapToGrid w:val="0"/>
        </w:rPr>
        <w:t>fficiency of</w:t>
      </w:r>
      <w:r>
        <w:rPr>
          <w:snapToGrid w:val="0"/>
        </w:rPr>
        <w:t xml:space="preserve"> each of the implementing agencies of </w:t>
      </w:r>
      <w:r w:rsidRPr="00C87456">
        <w:rPr>
          <w:snapToGrid w:val="0"/>
        </w:rPr>
        <w:t xml:space="preserve">the Global Environment Facility in providing </w:t>
      </w:r>
      <w:r w:rsidR="00BD02B5">
        <w:rPr>
          <w:snapToGrid w:val="0"/>
        </w:rPr>
        <w:t xml:space="preserve">technical </w:t>
      </w:r>
      <w:r w:rsidRPr="00C87456">
        <w:rPr>
          <w:snapToGrid w:val="0"/>
        </w:rPr>
        <w:t>support and services to countries in</w:t>
      </w:r>
      <w:r w:rsidR="00BD02B5">
        <w:rPr>
          <w:snapToGrid w:val="0"/>
        </w:rPr>
        <w:t xml:space="preserve"> </w:t>
      </w:r>
      <w:r w:rsidR="002D44E2">
        <w:rPr>
          <w:snapToGrid w:val="0"/>
        </w:rPr>
        <w:t xml:space="preserve">their </w:t>
      </w:r>
      <w:r w:rsidR="00BD02B5">
        <w:rPr>
          <w:snapToGrid w:val="0"/>
        </w:rPr>
        <w:t xml:space="preserve">preparation of project proposals and </w:t>
      </w:r>
      <w:r w:rsidR="002D44E2">
        <w:rPr>
          <w:snapToGrid w:val="0"/>
        </w:rPr>
        <w:t xml:space="preserve">the </w:t>
      </w:r>
      <w:r w:rsidR="00BD02B5">
        <w:rPr>
          <w:snapToGrid w:val="0"/>
        </w:rPr>
        <w:t>implementation of projects,</w:t>
      </w:r>
      <w:r w:rsidRPr="00C87456">
        <w:rPr>
          <w:snapToGrid w:val="0"/>
        </w:rPr>
        <w:t xml:space="preserve"> including </w:t>
      </w:r>
      <w:proofErr w:type="gramStart"/>
      <w:r w:rsidR="00BD268F">
        <w:rPr>
          <w:snapToGrid w:val="0"/>
        </w:rPr>
        <w:t>with regard to</w:t>
      </w:r>
      <w:proofErr w:type="gramEnd"/>
      <w:r w:rsidR="00BD268F">
        <w:rPr>
          <w:snapToGrid w:val="0"/>
        </w:rPr>
        <w:t xml:space="preserve"> </w:t>
      </w:r>
      <w:r w:rsidR="00122E99">
        <w:rPr>
          <w:snapToGrid w:val="0"/>
        </w:rPr>
        <w:t xml:space="preserve">the </w:t>
      </w:r>
      <w:r w:rsidRPr="00C87456">
        <w:rPr>
          <w:snapToGrid w:val="0"/>
        </w:rPr>
        <w:t xml:space="preserve">timely </w:t>
      </w:r>
      <w:r w:rsidR="00BD02B5">
        <w:rPr>
          <w:snapToGrid w:val="0"/>
        </w:rPr>
        <w:t>disbursement of fund</w:t>
      </w:r>
      <w:r w:rsidRPr="00C87456">
        <w:rPr>
          <w:snapToGrid w:val="0"/>
        </w:rPr>
        <w:t xml:space="preserve">, </w:t>
      </w:r>
      <w:r w:rsidR="00BD02B5">
        <w:rPr>
          <w:snapToGrid w:val="0"/>
        </w:rPr>
        <w:t>fees and project management costs</w:t>
      </w:r>
      <w:r w:rsidRPr="00C87456">
        <w:rPr>
          <w:snapToGrid w:val="0"/>
        </w:rPr>
        <w:t xml:space="preserve">, use of international consultants and control of </w:t>
      </w:r>
      <w:r w:rsidRPr="005F76C4">
        <w:rPr>
          <w:snapToGrid w:val="0"/>
        </w:rPr>
        <w:t>expenditure</w:t>
      </w:r>
      <w:r w:rsidRPr="00C87456">
        <w:rPr>
          <w:snapToGrid w:val="0"/>
        </w:rPr>
        <w:t>.</w:t>
      </w:r>
    </w:p>
    <w:p w14:paraId="28AA03B7" w14:textId="77777777" w:rsidR="0093737F" w:rsidRPr="005C4BF9" w:rsidRDefault="0093737F" w:rsidP="007D1063">
      <w:pPr>
        <w:pStyle w:val="CBDH3"/>
        <w:tabs>
          <w:tab w:val="clear" w:pos="567"/>
        </w:tabs>
        <w:ind w:left="1134"/>
        <w:rPr>
          <w:b w:val="0"/>
          <w:snapToGrid w:val="0"/>
          <w:kern w:val="22"/>
        </w:rPr>
      </w:pPr>
      <w:r w:rsidRPr="005C4BF9">
        <w:rPr>
          <w:snapToGrid w:val="0"/>
          <w:kern w:val="22"/>
        </w:rPr>
        <w:t>B.</w:t>
      </w:r>
      <w:r w:rsidRPr="005C4BF9">
        <w:rPr>
          <w:snapToGrid w:val="0"/>
          <w:kern w:val="22"/>
        </w:rPr>
        <w:tab/>
      </w:r>
      <w:r w:rsidRPr="007D1063">
        <w:rPr>
          <w:snapToGrid w:val="0"/>
        </w:rPr>
        <w:t>Methodology</w:t>
      </w:r>
    </w:p>
    <w:p w14:paraId="1D5D5408" w14:textId="5EC401E7" w:rsidR="0093737F" w:rsidRPr="005C4BF9" w:rsidRDefault="0093737F" w:rsidP="007D1063">
      <w:pPr>
        <w:pStyle w:val="CBDNormalNoNumber"/>
        <w:tabs>
          <w:tab w:val="clear" w:pos="567"/>
        </w:tabs>
        <w:ind w:left="1134"/>
        <w:rPr>
          <w:snapToGrid w:val="0"/>
          <w:kern w:val="22"/>
        </w:rPr>
      </w:pPr>
      <w:r w:rsidRPr="005C4BF9">
        <w:rPr>
          <w:snapToGrid w:val="0"/>
          <w:kern w:val="22"/>
        </w:rPr>
        <w:t>2.</w:t>
      </w:r>
      <w:r w:rsidRPr="005C4BF9">
        <w:rPr>
          <w:snapToGrid w:val="0"/>
          <w:kern w:val="22"/>
        </w:rPr>
        <w:tab/>
        <w:t>The review will cover all the activities of the institutional structure operating the financial mechanism, in particular for the period from 1 July 20</w:t>
      </w:r>
      <w:r w:rsidR="009C41A9" w:rsidRPr="005C4BF9">
        <w:rPr>
          <w:snapToGrid w:val="0"/>
          <w:kern w:val="22"/>
        </w:rPr>
        <w:t>22</w:t>
      </w:r>
      <w:r w:rsidRPr="005C4BF9">
        <w:rPr>
          <w:snapToGrid w:val="0"/>
          <w:kern w:val="22"/>
        </w:rPr>
        <w:t xml:space="preserve"> to 30 June 202</w:t>
      </w:r>
      <w:r w:rsidR="009C41A9" w:rsidRPr="005C4BF9">
        <w:rPr>
          <w:snapToGrid w:val="0"/>
          <w:kern w:val="22"/>
        </w:rPr>
        <w:t>6</w:t>
      </w:r>
      <w:r w:rsidRPr="005C4BF9">
        <w:rPr>
          <w:snapToGrid w:val="0"/>
          <w:kern w:val="22"/>
        </w:rPr>
        <w:t>.</w:t>
      </w:r>
    </w:p>
    <w:p w14:paraId="206D7480" w14:textId="0035ACA2" w:rsidR="0093737F" w:rsidRPr="005C4BF9" w:rsidRDefault="0093737F" w:rsidP="007D1063">
      <w:pPr>
        <w:pStyle w:val="CBDNormalNoNumber"/>
        <w:tabs>
          <w:tab w:val="clear" w:pos="567"/>
        </w:tabs>
        <w:ind w:left="1134"/>
        <w:rPr>
          <w:snapToGrid w:val="0"/>
          <w:kern w:val="22"/>
        </w:rPr>
      </w:pPr>
      <w:r w:rsidRPr="005C4BF9">
        <w:rPr>
          <w:snapToGrid w:val="0"/>
          <w:kern w:val="22"/>
        </w:rPr>
        <w:t>3.</w:t>
      </w:r>
      <w:r w:rsidRPr="005C4BF9">
        <w:rPr>
          <w:snapToGrid w:val="0"/>
          <w:kern w:val="22"/>
        </w:rPr>
        <w:tab/>
        <w:t xml:space="preserve">The review shall draw upon, </w:t>
      </w:r>
      <w:r w:rsidRPr="007D1063">
        <w:rPr>
          <w:snapToGrid w:val="0"/>
        </w:rPr>
        <w:t>inter</w:t>
      </w:r>
      <w:r w:rsidRPr="005C4BF9">
        <w:rPr>
          <w:snapToGrid w:val="0"/>
          <w:kern w:val="22"/>
        </w:rPr>
        <w:t xml:space="preserve"> alia</w:t>
      </w:r>
      <w:r w:rsidR="00E76E18" w:rsidRPr="00E76E18">
        <w:rPr>
          <w:snapToGrid w:val="0"/>
          <w:kern w:val="22"/>
        </w:rPr>
        <w:t xml:space="preserve"> </w:t>
      </w:r>
      <w:r w:rsidR="00E76E18">
        <w:rPr>
          <w:snapToGrid w:val="0"/>
          <w:kern w:val="22"/>
        </w:rPr>
        <w:t>and in a balanced manner</w:t>
      </w:r>
      <w:r w:rsidRPr="005C4BF9">
        <w:rPr>
          <w:snapToGrid w:val="0"/>
          <w:kern w:val="22"/>
        </w:rPr>
        <w:t>, the following sources of information:</w:t>
      </w:r>
    </w:p>
    <w:p w14:paraId="76E39485" w14:textId="2BDA36A1"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(a)</w:t>
      </w:r>
      <w:r w:rsidRPr="005C4BF9">
        <w:rPr>
          <w:snapToGrid w:val="0"/>
          <w:kern w:val="22"/>
        </w:rPr>
        <w:tab/>
        <w:t xml:space="preserve">The reviews of effectiveness of the financial mechanism in implementing the Convention undertaken pursuant to the memorandum of understanding between the </w:t>
      </w:r>
      <w:r w:rsidRPr="005C4BF9">
        <w:rPr>
          <w:snapToGrid w:val="0"/>
          <w:kern w:val="22"/>
        </w:rPr>
        <w:lastRenderedPageBreak/>
        <w:t>Conference of the Parties to the Convention and the Council of the</w:t>
      </w:r>
      <w:r w:rsidR="00345041" w:rsidRPr="00345041">
        <w:t xml:space="preserve"> </w:t>
      </w:r>
      <w:r w:rsidR="00345041" w:rsidRPr="005C4BF9">
        <w:t>Global Environment Facility</w:t>
      </w:r>
      <w:r w:rsidRPr="005C4BF9">
        <w:rPr>
          <w:snapToGrid w:val="0"/>
          <w:kern w:val="22"/>
        </w:rPr>
        <w:t xml:space="preserve">, contained in the annex to decision </w:t>
      </w:r>
      <w:hyperlink r:id="rId19" w:history="1">
        <w:r w:rsidRPr="008B5519">
          <w:rPr>
            <w:rStyle w:val="Hyperlink"/>
            <w:snapToGrid w:val="0"/>
            <w:kern w:val="22"/>
          </w:rPr>
          <w:t>III/8</w:t>
        </w:r>
      </w:hyperlink>
      <w:r w:rsidRPr="005C4BF9">
        <w:rPr>
          <w:snapToGrid w:val="0"/>
          <w:kern w:val="22"/>
        </w:rPr>
        <w:t xml:space="preserve"> of 15 November 1996;</w:t>
      </w:r>
    </w:p>
    <w:p w14:paraId="13C5AA81" w14:textId="4386A657"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(b)</w:t>
      </w:r>
      <w:r w:rsidRPr="005C4BF9">
        <w:rPr>
          <w:snapToGrid w:val="0"/>
          <w:kern w:val="22"/>
        </w:rPr>
        <w:tab/>
        <w:t>Reports prepared by the</w:t>
      </w:r>
      <w:r w:rsidR="00345041" w:rsidRPr="00345041">
        <w:t xml:space="preserve"> </w:t>
      </w:r>
      <w:r w:rsidR="00345041" w:rsidRPr="005C4BF9">
        <w:t>Global Environment Facility</w:t>
      </w:r>
      <w:r w:rsidRPr="005C4BF9">
        <w:rPr>
          <w:snapToGrid w:val="0"/>
          <w:kern w:val="22"/>
        </w:rPr>
        <w:t>, including its reports submitted at meetings of the Conference of the Parties;</w:t>
      </w:r>
    </w:p>
    <w:p w14:paraId="03874510" w14:textId="136DDE90" w:rsidR="0093737F"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B65E95" w:rsidRPr="005C4BF9">
        <w:rPr>
          <w:snapToGrid w:val="0"/>
          <w:kern w:val="22"/>
        </w:rPr>
        <w:t>c</w:t>
      </w:r>
      <w:r w:rsidRPr="005C4BF9">
        <w:rPr>
          <w:snapToGrid w:val="0"/>
          <w:kern w:val="22"/>
        </w:rPr>
        <w:t>)</w:t>
      </w:r>
      <w:r w:rsidRPr="005C4BF9">
        <w:rPr>
          <w:snapToGrid w:val="0"/>
          <w:kern w:val="22"/>
        </w:rPr>
        <w:tab/>
        <w:t xml:space="preserve">Reports of the Independent Evaluation Office </w:t>
      </w:r>
      <w:r w:rsidR="00345041">
        <w:rPr>
          <w:snapToGrid w:val="0"/>
          <w:kern w:val="22"/>
        </w:rPr>
        <w:t xml:space="preserve">of the </w:t>
      </w:r>
      <w:r w:rsidR="00345041" w:rsidRPr="005C4BF9">
        <w:t xml:space="preserve">Global Environment Facility </w:t>
      </w:r>
      <w:r w:rsidRPr="005C4BF9">
        <w:rPr>
          <w:snapToGrid w:val="0"/>
          <w:kern w:val="22"/>
        </w:rPr>
        <w:t>that relate to biodiversity</w:t>
      </w:r>
      <w:r w:rsidR="004B0601">
        <w:rPr>
          <w:snapToGrid w:val="0"/>
          <w:kern w:val="22"/>
        </w:rPr>
        <w:t>-related</w:t>
      </w:r>
      <w:r w:rsidRPr="005C4BF9">
        <w:rPr>
          <w:snapToGrid w:val="0"/>
          <w:kern w:val="22"/>
        </w:rPr>
        <w:t xml:space="preserve"> activities</w:t>
      </w:r>
      <w:r w:rsidR="00553328" w:rsidRPr="00553328">
        <w:rPr>
          <w:snapToGrid w:val="0"/>
          <w:kern w:val="22"/>
        </w:rPr>
        <w:t xml:space="preserve"> </w:t>
      </w:r>
      <w:r w:rsidR="00553328">
        <w:rPr>
          <w:snapToGrid w:val="0"/>
          <w:kern w:val="22"/>
        </w:rPr>
        <w:t xml:space="preserve">of </w:t>
      </w:r>
      <w:r w:rsidR="00345041">
        <w:rPr>
          <w:snapToGrid w:val="0"/>
          <w:kern w:val="22"/>
        </w:rPr>
        <w:t>the Facility</w:t>
      </w:r>
      <w:r w:rsidRPr="005C4BF9">
        <w:rPr>
          <w:snapToGrid w:val="0"/>
          <w:kern w:val="22"/>
        </w:rPr>
        <w:t xml:space="preserve">, including </w:t>
      </w:r>
      <w:r w:rsidR="00E368A6">
        <w:rPr>
          <w:snapToGrid w:val="0"/>
          <w:kern w:val="22"/>
        </w:rPr>
        <w:t>the</w:t>
      </w:r>
      <w:r w:rsidRPr="005C4BF9">
        <w:rPr>
          <w:snapToGrid w:val="0"/>
          <w:kern w:val="22"/>
        </w:rPr>
        <w:t xml:space="preserve"> </w:t>
      </w:r>
      <w:r w:rsidR="00B65E95" w:rsidRPr="005C4BF9">
        <w:rPr>
          <w:snapToGrid w:val="0"/>
          <w:kern w:val="22"/>
        </w:rPr>
        <w:t>eigh</w:t>
      </w:r>
      <w:r w:rsidRPr="005C4BF9">
        <w:rPr>
          <w:snapToGrid w:val="0"/>
          <w:kern w:val="22"/>
        </w:rPr>
        <w:t xml:space="preserve">th comprehensive </w:t>
      </w:r>
      <w:r w:rsidR="00E368A6">
        <w:rPr>
          <w:snapToGrid w:val="0"/>
          <w:kern w:val="22"/>
        </w:rPr>
        <w:t xml:space="preserve">evaluation of the </w:t>
      </w:r>
      <w:r w:rsidR="00973F81">
        <w:rPr>
          <w:snapToGrid w:val="0"/>
          <w:kern w:val="22"/>
        </w:rPr>
        <w:t>Global Environment Facility</w:t>
      </w:r>
      <w:r w:rsidRPr="005C4BF9">
        <w:rPr>
          <w:snapToGrid w:val="0"/>
          <w:kern w:val="22"/>
        </w:rPr>
        <w:t xml:space="preserve">, as well as relevant assessments by the agencies </w:t>
      </w:r>
      <w:r w:rsidR="00345041">
        <w:rPr>
          <w:snapToGrid w:val="0"/>
          <w:kern w:val="22"/>
        </w:rPr>
        <w:t xml:space="preserve">accredited by the Council of the Facility </w:t>
      </w:r>
      <w:r w:rsidRPr="005C4BF9">
        <w:rPr>
          <w:snapToGrid w:val="0"/>
          <w:kern w:val="22"/>
        </w:rPr>
        <w:t>and other partners;</w:t>
      </w:r>
    </w:p>
    <w:p w14:paraId="447A343F" w14:textId="653916FA" w:rsidR="00E368A6" w:rsidRPr="005C4BF9" w:rsidRDefault="00CE7AF5" w:rsidP="007D1063">
      <w:pPr>
        <w:suppressLineNumbers/>
        <w:suppressAutoHyphens/>
        <w:adjustRightInd w:val="0"/>
        <w:snapToGrid w:val="0"/>
        <w:spacing w:before="120" w:after="120"/>
        <w:ind w:left="1134" w:firstLine="567"/>
        <w:rPr>
          <w:snapToGrid w:val="0"/>
          <w:kern w:val="22"/>
        </w:rPr>
      </w:pPr>
      <w:r>
        <w:rPr>
          <w:snapToGrid w:val="0"/>
          <w:kern w:val="22"/>
        </w:rPr>
        <w:t>[</w:t>
      </w:r>
      <w:r w:rsidR="00E368A6">
        <w:rPr>
          <w:snapToGrid w:val="0"/>
          <w:kern w:val="22"/>
        </w:rPr>
        <w:t>(</w:t>
      </w:r>
      <w:r w:rsidR="00973F81">
        <w:rPr>
          <w:snapToGrid w:val="0"/>
          <w:kern w:val="22"/>
        </w:rPr>
        <w:t>d</w:t>
      </w:r>
      <w:r w:rsidR="00E368A6">
        <w:rPr>
          <w:snapToGrid w:val="0"/>
          <w:kern w:val="22"/>
        </w:rPr>
        <w:t>)</w:t>
      </w:r>
      <w:r w:rsidR="00973F81">
        <w:rPr>
          <w:snapToGrid w:val="0"/>
          <w:kern w:val="22"/>
        </w:rPr>
        <w:tab/>
      </w:r>
      <w:r w:rsidR="00E368A6" w:rsidRPr="00C87456">
        <w:rPr>
          <w:rFonts w:eastAsia="Times New Roman"/>
          <w:color w:val="000000" w:themeColor="text1"/>
        </w:rPr>
        <w:t xml:space="preserve">The </w:t>
      </w:r>
      <w:r w:rsidR="007C7145" w:rsidRPr="007C7145">
        <w:rPr>
          <w:rFonts w:eastAsia="Times New Roman"/>
          <w:color w:val="000000" w:themeColor="text1"/>
        </w:rPr>
        <w:t xml:space="preserve">Multilateral </w:t>
      </w:r>
      <w:r w:rsidR="00BD02B5">
        <w:rPr>
          <w:rFonts w:eastAsia="Times New Roman"/>
          <w:color w:val="000000" w:themeColor="text1"/>
        </w:rPr>
        <w:t xml:space="preserve">Organization </w:t>
      </w:r>
      <w:r w:rsidR="007C7145" w:rsidRPr="007C7145">
        <w:rPr>
          <w:rFonts w:eastAsia="Times New Roman"/>
          <w:color w:val="000000" w:themeColor="text1"/>
        </w:rPr>
        <w:t xml:space="preserve">Performance </w:t>
      </w:r>
      <w:r w:rsidR="00BD02B5">
        <w:rPr>
          <w:rFonts w:eastAsia="Times New Roman"/>
          <w:color w:val="000000" w:themeColor="text1"/>
        </w:rPr>
        <w:t xml:space="preserve">Assessment </w:t>
      </w:r>
      <w:r w:rsidR="007C7145" w:rsidRPr="007C7145">
        <w:rPr>
          <w:rFonts w:eastAsia="Times New Roman"/>
          <w:color w:val="000000" w:themeColor="text1"/>
        </w:rPr>
        <w:t xml:space="preserve">Network </w:t>
      </w:r>
      <w:r w:rsidR="00E368A6" w:rsidRPr="00C87456">
        <w:rPr>
          <w:rFonts w:eastAsia="Times New Roman"/>
          <w:color w:val="000000" w:themeColor="text1"/>
        </w:rPr>
        <w:t>assessment</w:t>
      </w:r>
      <w:r w:rsidR="00BD02B5">
        <w:rPr>
          <w:rFonts w:eastAsia="Times New Roman"/>
          <w:color w:val="000000" w:themeColor="text1"/>
        </w:rPr>
        <w:t>s</w:t>
      </w:r>
      <w:r w:rsidR="00E368A6" w:rsidRPr="00C87456">
        <w:rPr>
          <w:rFonts w:eastAsia="Times New Roman"/>
          <w:color w:val="000000" w:themeColor="text1"/>
        </w:rPr>
        <w:t xml:space="preserve"> of the Global Environment Facility and</w:t>
      </w:r>
      <w:r w:rsidR="002E6EF7">
        <w:rPr>
          <w:rFonts w:eastAsia="Times New Roman"/>
          <w:color w:val="000000" w:themeColor="text1"/>
        </w:rPr>
        <w:t xml:space="preserve"> reports related to</w:t>
      </w:r>
      <w:r w:rsidR="00E368A6" w:rsidRPr="00F91C7C">
        <w:rPr>
          <w:rFonts w:eastAsia="Times New Roman"/>
          <w:i/>
          <w:color w:val="000000" w:themeColor="text1"/>
        </w:rPr>
        <w:t xml:space="preserve"> </w:t>
      </w:r>
      <w:r w:rsidR="00E368A6" w:rsidRPr="002B6743">
        <w:rPr>
          <w:rFonts w:eastAsia="Times New Roman"/>
          <w:iCs/>
          <w:color w:val="000000" w:themeColor="text1"/>
        </w:rPr>
        <w:t>the</w:t>
      </w:r>
      <w:r w:rsidR="00E368A6" w:rsidRPr="00F91C7C">
        <w:rPr>
          <w:rFonts w:eastAsia="Times New Roman"/>
          <w:i/>
          <w:color w:val="000000" w:themeColor="text1"/>
        </w:rPr>
        <w:t xml:space="preserve"> Vertical Climate and Environmental Funds</w:t>
      </w:r>
      <w:r w:rsidR="00E368A6" w:rsidRPr="00C87456">
        <w:rPr>
          <w:rFonts w:eastAsia="Times New Roman"/>
          <w:color w:val="000000" w:themeColor="text1"/>
        </w:rPr>
        <w:t xml:space="preserve"> under the G</w:t>
      </w:r>
      <w:r w:rsidR="00894ED3">
        <w:rPr>
          <w:rFonts w:eastAsia="Times New Roman"/>
          <w:color w:val="000000" w:themeColor="text1"/>
        </w:rPr>
        <w:t xml:space="preserve">roup of </w:t>
      </w:r>
      <w:r w:rsidR="00E368A6" w:rsidRPr="00C87456">
        <w:rPr>
          <w:rFonts w:eastAsia="Times New Roman"/>
          <w:color w:val="000000" w:themeColor="text1"/>
        </w:rPr>
        <w:t>20;</w:t>
      </w:r>
      <w:r>
        <w:rPr>
          <w:rFonts w:eastAsia="Times New Roman"/>
          <w:color w:val="000000" w:themeColor="text1"/>
        </w:rPr>
        <w:t>]</w:t>
      </w:r>
    </w:p>
    <w:p w14:paraId="77712AE2" w14:textId="34A3104D" w:rsidR="0093737F" w:rsidRPr="005C4BF9" w:rsidRDefault="0093737F" w:rsidP="007D1063">
      <w:pPr>
        <w:suppressLineNumbers/>
        <w:suppressAutoHyphens/>
        <w:adjustRightInd w:val="0"/>
        <w:snapToGrid w:val="0"/>
        <w:spacing w:before="120" w:after="120"/>
        <w:ind w:left="1134" w:firstLine="567"/>
        <w:rPr>
          <w:b/>
          <w:snapToGrid w:val="0"/>
          <w:kern w:val="22"/>
        </w:rPr>
      </w:pPr>
      <w:r w:rsidRPr="005C4BF9">
        <w:rPr>
          <w:snapToGrid w:val="0"/>
          <w:kern w:val="22"/>
        </w:rPr>
        <w:t>(</w:t>
      </w:r>
      <w:r w:rsidR="009A33E4">
        <w:rPr>
          <w:snapToGrid w:val="0"/>
          <w:kern w:val="22"/>
        </w:rPr>
        <w:t>e</w:t>
      </w:r>
      <w:r w:rsidRPr="005C4BF9">
        <w:rPr>
          <w:snapToGrid w:val="0"/>
          <w:kern w:val="22"/>
        </w:rPr>
        <w:t>)</w:t>
      </w:r>
      <w:r w:rsidRPr="005C4BF9">
        <w:rPr>
          <w:snapToGrid w:val="0"/>
          <w:kern w:val="22"/>
        </w:rPr>
        <w:tab/>
        <w:t xml:space="preserve">Information </w:t>
      </w:r>
      <w:r w:rsidR="008D48BB" w:rsidRPr="005C4BF9">
        <w:rPr>
          <w:snapToGrid w:val="0"/>
          <w:kern w:val="22"/>
        </w:rPr>
        <w:t xml:space="preserve">regarding the financial mechanism </w:t>
      </w:r>
      <w:r w:rsidRPr="005C4BF9">
        <w:rPr>
          <w:snapToGrid w:val="0"/>
          <w:kern w:val="22"/>
        </w:rPr>
        <w:t>provided by Parties</w:t>
      </w:r>
      <w:r w:rsidR="008D48BB">
        <w:rPr>
          <w:snapToGrid w:val="0"/>
          <w:kern w:val="22"/>
        </w:rPr>
        <w:t xml:space="preserve"> </w:t>
      </w:r>
      <w:r w:rsidRPr="005C4BF9">
        <w:rPr>
          <w:snapToGrid w:val="0"/>
          <w:kern w:val="22"/>
        </w:rPr>
        <w:t xml:space="preserve">through national reports and other submissions, responses to surveys and </w:t>
      </w:r>
      <w:proofErr w:type="gramStart"/>
      <w:r w:rsidRPr="005C4BF9">
        <w:rPr>
          <w:snapToGrid w:val="0"/>
          <w:kern w:val="22"/>
        </w:rPr>
        <w:t>interviews;</w:t>
      </w:r>
      <w:proofErr w:type="gramEnd"/>
    </w:p>
    <w:p w14:paraId="4B872985" w14:textId="50AB0BDC" w:rsidR="0093737F" w:rsidRPr="005C4BF9"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f</w:t>
      </w:r>
      <w:r w:rsidRPr="005C4BF9">
        <w:rPr>
          <w:snapToGrid w:val="0"/>
          <w:kern w:val="22"/>
        </w:rPr>
        <w:t>)</w:t>
      </w:r>
      <w:r w:rsidRPr="005C4BF9">
        <w:rPr>
          <w:snapToGrid w:val="0"/>
          <w:kern w:val="22"/>
        </w:rPr>
        <w:tab/>
        <w:t>Information provided by indigenous peoples and local communities, women and youth</w:t>
      </w:r>
      <w:r w:rsidRPr="005C4BF9">
        <w:rPr>
          <w:b/>
          <w:snapToGrid w:val="0"/>
          <w:kern w:val="22"/>
        </w:rPr>
        <w:t xml:space="preserve"> </w:t>
      </w:r>
      <w:r w:rsidRPr="005C4BF9">
        <w:rPr>
          <w:snapToGrid w:val="0"/>
          <w:kern w:val="22"/>
        </w:rPr>
        <w:t>and</w:t>
      </w:r>
      <w:r w:rsidRPr="005C4BF9">
        <w:rPr>
          <w:b/>
          <w:snapToGrid w:val="0"/>
          <w:kern w:val="22"/>
        </w:rPr>
        <w:t xml:space="preserve"> </w:t>
      </w:r>
      <w:r w:rsidRPr="005C4BF9">
        <w:rPr>
          <w:snapToGrid w:val="0"/>
          <w:kern w:val="22"/>
        </w:rPr>
        <w:t>relevant stakeholders related to projects</w:t>
      </w:r>
      <w:r w:rsidR="00345041">
        <w:rPr>
          <w:snapToGrid w:val="0"/>
          <w:kern w:val="22"/>
        </w:rPr>
        <w:t xml:space="preserve"> funded </w:t>
      </w:r>
      <w:r w:rsidR="00894ED3">
        <w:rPr>
          <w:snapToGrid w:val="0"/>
          <w:kern w:val="22"/>
        </w:rPr>
        <w:t>through</w:t>
      </w:r>
      <w:r w:rsidR="00345041">
        <w:rPr>
          <w:snapToGrid w:val="0"/>
          <w:kern w:val="22"/>
        </w:rPr>
        <w:t xml:space="preserve"> the </w:t>
      </w:r>
      <w:r w:rsidR="00345041" w:rsidRPr="005C4BF9">
        <w:t>Global Environment Facility</w:t>
      </w:r>
      <w:r w:rsidR="00F90F71">
        <w:t xml:space="preserve"> Trust Fund</w:t>
      </w:r>
      <w:r w:rsidR="00E368A6">
        <w:t xml:space="preserve"> and the Global Biodiversity Framework Fund</w:t>
      </w:r>
      <w:r w:rsidR="006F11AE" w:rsidRPr="005C4BF9">
        <w:rPr>
          <w:snapToGrid w:val="0"/>
          <w:kern w:val="22"/>
        </w:rPr>
        <w:t xml:space="preserve">, </w:t>
      </w:r>
      <w:r w:rsidR="00E368A6">
        <w:t xml:space="preserve">including </w:t>
      </w:r>
      <w:r w:rsidR="00E368A6" w:rsidRPr="00F91C7C">
        <w:t xml:space="preserve">their </w:t>
      </w:r>
      <w:r w:rsidR="00E368A6">
        <w:t>views on possible impacts on their rights, as applicable, as well as documented evidence and assessments of such impacts, including gender-differentiated impacts</w:t>
      </w:r>
      <w:r w:rsidR="006F11AE" w:rsidRPr="005C4BF9">
        <w:t>;</w:t>
      </w:r>
    </w:p>
    <w:p w14:paraId="0A730EB8" w14:textId="4CF2D94D" w:rsidR="00B65E95"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g</w:t>
      </w:r>
      <w:r w:rsidRPr="005C4BF9">
        <w:rPr>
          <w:snapToGrid w:val="0"/>
          <w:kern w:val="22"/>
        </w:rPr>
        <w:t>)</w:t>
      </w:r>
      <w:r w:rsidRPr="005C4BF9">
        <w:rPr>
          <w:snapToGrid w:val="0"/>
          <w:kern w:val="22"/>
        </w:rPr>
        <w:tab/>
        <w:t>Experience with, and lessons learned from, relevant international financial mechanisms</w:t>
      </w:r>
      <w:r w:rsidR="006F0F1E">
        <w:rPr>
          <w:snapToGrid w:val="0"/>
          <w:kern w:val="22"/>
        </w:rPr>
        <w:t>;</w:t>
      </w:r>
    </w:p>
    <w:p w14:paraId="1B50B241" w14:textId="77777777" w:rsidR="0093737F" w:rsidRPr="005C4BF9" w:rsidRDefault="0093737F" w:rsidP="007D1063">
      <w:pPr>
        <w:pStyle w:val="CBDH3"/>
        <w:tabs>
          <w:tab w:val="clear" w:pos="567"/>
        </w:tabs>
        <w:ind w:left="1134"/>
        <w:rPr>
          <w:b w:val="0"/>
          <w:snapToGrid w:val="0"/>
          <w:kern w:val="22"/>
        </w:rPr>
      </w:pPr>
      <w:r w:rsidRPr="005C4BF9">
        <w:rPr>
          <w:snapToGrid w:val="0"/>
          <w:kern w:val="22"/>
        </w:rPr>
        <w:t>C.</w:t>
      </w:r>
      <w:r w:rsidRPr="005C4BF9">
        <w:rPr>
          <w:snapToGrid w:val="0"/>
          <w:kern w:val="22"/>
        </w:rPr>
        <w:tab/>
      </w:r>
      <w:r w:rsidRPr="007D1063">
        <w:rPr>
          <w:snapToGrid w:val="0"/>
        </w:rPr>
        <w:t>Criteria</w:t>
      </w:r>
    </w:p>
    <w:p w14:paraId="01D3206A" w14:textId="3BA60483" w:rsidR="0093737F" w:rsidRPr="005C4BF9" w:rsidRDefault="000B0D21" w:rsidP="007D1063">
      <w:pPr>
        <w:pStyle w:val="CBDNormalNoNumber"/>
        <w:tabs>
          <w:tab w:val="clear" w:pos="567"/>
        </w:tabs>
        <w:ind w:left="1134"/>
        <w:rPr>
          <w:snapToGrid w:val="0"/>
          <w:kern w:val="22"/>
        </w:rPr>
      </w:pPr>
      <w:r>
        <w:rPr>
          <w:snapToGrid w:val="0"/>
          <w:kern w:val="22"/>
        </w:rPr>
        <w:t>[</w:t>
      </w:r>
      <w:r w:rsidR="0093737F" w:rsidRPr="005C4BF9">
        <w:rPr>
          <w:snapToGrid w:val="0"/>
          <w:kern w:val="22"/>
        </w:rPr>
        <w:t>4.</w:t>
      </w:r>
      <w:r w:rsidR="0093737F" w:rsidRPr="005C4BF9">
        <w:rPr>
          <w:snapToGrid w:val="0"/>
          <w:kern w:val="22"/>
        </w:rPr>
        <w:tab/>
        <w:t xml:space="preserve">The effectiveness and </w:t>
      </w:r>
      <w:r w:rsidR="0093737F" w:rsidRPr="007D1063">
        <w:rPr>
          <w:snapToGrid w:val="0"/>
        </w:rPr>
        <w:t>efficiency</w:t>
      </w:r>
      <w:r w:rsidR="0093737F" w:rsidRPr="005C4BF9">
        <w:rPr>
          <w:snapToGrid w:val="0"/>
          <w:kern w:val="22"/>
        </w:rPr>
        <w:t xml:space="preserve"> of the financial mechanism </w:t>
      </w:r>
      <w:r w:rsidR="004F101D" w:rsidRPr="005C4BF9">
        <w:rPr>
          <w:snapToGrid w:val="0"/>
          <w:kern w:val="22"/>
        </w:rPr>
        <w:t xml:space="preserve">should </w:t>
      </w:r>
      <w:r w:rsidR="0093737F" w:rsidRPr="005C4BF9">
        <w:rPr>
          <w:snapToGrid w:val="0"/>
          <w:kern w:val="22"/>
        </w:rPr>
        <w:t xml:space="preserve">be assessed </w:t>
      </w:r>
      <w:proofErr w:type="gramStart"/>
      <w:r w:rsidR="0093737F" w:rsidRPr="005C4BF9">
        <w:rPr>
          <w:snapToGrid w:val="0"/>
          <w:kern w:val="22"/>
        </w:rPr>
        <w:t>taking into account</w:t>
      </w:r>
      <w:proofErr w:type="gramEnd"/>
      <w:r w:rsidR="0093737F" w:rsidRPr="005C4BF9">
        <w:rPr>
          <w:snapToGrid w:val="0"/>
          <w:kern w:val="22"/>
        </w:rPr>
        <w:t xml:space="preserve">, </w:t>
      </w:r>
      <w:r w:rsidR="0093737F" w:rsidRPr="007D1063">
        <w:rPr>
          <w:snapToGrid w:val="0"/>
          <w:kern w:val="22"/>
        </w:rPr>
        <w:t>inter alia</w:t>
      </w:r>
      <w:r w:rsidR="0093737F" w:rsidRPr="005C4BF9">
        <w:rPr>
          <w:snapToGrid w:val="0"/>
          <w:kern w:val="22"/>
        </w:rPr>
        <w:t>:</w:t>
      </w:r>
      <w:r>
        <w:rPr>
          <w:snapToGrid w:val="0"/>
          <w:kern w:val="22"/>
        </w:rPr>
        <w:t>]</w:t>
      </w:r>
    </w:p>
    <w:p w14:paraId="1B8F29D9" w14:textId="36B85E8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(a)</w:t>
      </w:r>
      <w:r w:rsidRPr="005C4BF9">
        <w:rPr>
          <w:snapToGrid w:val="0"/>
          <w:kern w:val="22"/>
        </w:rPr>
        <w:tab/>
        <w:t xml:space="preserve">The actions taken by </w:t>
      </w:r>
      <w:r w:rsidR="00345041">
        <w:rPr>
          <w:snapToGrid w:val="0"/>
          <w:kern w:val="22"/>
        </w:rPr>
        <w:t xml:space="preserve">the </w:t>
      </w:r>
      <w:r w:rsidR="00345041" w:rsidRPr="005C4BF9">
        <w:t xml:space="preserve">Global Environment Facility </w:t>
      </w:r>
      <w:r w:rsidRPr="005C4BF9">
        <w:rPr>
          <w:snapToGrid w:val="0"/>
          <w:kern w:val="22"/>
        </w:rPr>
        <w:t>in response to the guidance of the Conference of the Parties</w:t>
      </w:r>
      <w:r w:rsidR="00E368A6" w:rsidRPr="00E368A6">
        <w:rPr>
          <w:snapToGrid w:val="0"/>
          <w:color w:val="000000" w:themeColor="text1"/>
          <w:kern w:val="22"/>
        </w:rPr>
        <w:t xml:space="preserve"> </w:t>
      </w:r>
      <w:r w:rsidR="00E368A6" w:rsidRPr="00C87456">
        <w:rPr>
          <w:snapToGrid w:val="0"/>
          <w:color w:val="000000" w:themeColor="text1"/>
          <w:kern w:val="22"/>
        </w:rPr>
        <w:t xml:space="preserve">and </w:t>
      </w:r>
      <w:r w:rsidR="00A91531">
        <w:rPr>
          <w:snapToGrid w:val="0"/>
          <w:color w:val="000000" w:themeColor="text1"/>
          <w:kern w:val="22"/>
        </w:rPr>
        <w:t xml:space="preserve">to </w:t>
      </w:r>
      <w:r w:rsidR="00E368A6" w:rsidRPr="00C87456">
        <w:rPr>
          <w:snapToGrid w:val="0"/>
          <w:color w:val="000000" w:themeColor="text1"/>
          <w:kern w:val="22"/>
        </w:rPr>
        <w:t>the Kunming-Montreal Global Biodiversity Framework</w:t>
      </w:r>
      <w:r w:rsidR="00E368A6" w:rsidRPr="00F91C7C">
        <w:rPr>
          <w:color w:val="000000" w:themeColor="text1"/>
          <w:lang w:val="en-US"/>
        </w:rPr>
        <w:t xml:space="preserve">, </w:t>
      </w:r>
      <w:r w:rsidR="00E368A6" w:rsidRPr="00C87456">
        <w:rPr>
          <w:rFonts w:asciiTheme="majorBidi" w:hAnsiTheme="majorBidi" w:cstheme="majorBidi"/>
          <w:snapToGrid w:val="0"/>
          <w:color w:val="000000" w:themeColor="text1"/>
          <w:kern w:val="22"/>
        </w:rPr>
        <w:t xml:space="preserve">including through </w:t>
      </w:r>
      <w:r w:rsidR="00565907">
        <w:rPr>
          <w:rFonts w:asciiTheme="majorBidi" w:hAnsiTheme="majorBidi" w:cstheme="majorBidi"/>
          <w:snapToGrid w:val="0"/>
          <w:color w:val="000000" w:themeColor="text1"/>
          <w:kern w:val="22"/>
        </w:rPr>
        <w:t>the</w:t>
      </w:r>
      <w:r w:rsidR="00E368A6" w:rsidRPr="00C87456">
        <w:rPr>
          <w:rFonts w:asciiTheme="majorBidi" w:hAnsiTheme="majorBidi" w:cstheme="majorBidi"/>
          <w:snapToGrid w:val="0"/>
          <w:color w:val="000000" w:themeColor="text1"/>
          <w:kern w:val="22"/>
        </w:rPr>
        <w:t xml:space="preserve"> decisions of the Global Environment Facility Council on </w:t>
      </w:r>
      <w:r w:rsidR="00BE7A13" w:rsidRPr="00565907">
        <w:rPr>
          <w:rFonts w:asciiTheme="majorBidi" w:hAnsiTheme="majorBidi" w:cstheme="majorBidi"/>
          <w:snapToGrid w:val="0"/>
          <w:color w:val="000000" w:themeColor="text1"/>
          <w:kern w:val="22"/>
        </w:rPr>
        <w:t>r</w:t>
      </w:r>
      <w:r w:rsidR="00E368A6" w:rsidRPr="00C87456">
        <w:rPr>
          <w:rFonts w:asciiTheme="majorBidi" w:hAnsiTheme="majorBidi" w:cstheme="majorBidi"/>
          <w:snapToGrid w:val="0"/>
          <w:color w:val="000000" w:themeColor="text1"/>
          <w:kern w:val="22"/>
        </w:rPr>
        <w:t xml:space="preserve">elations with </w:t>
      </w:r>
      <w:r w:rsidR="00BE7A13" w:rsidRPr="00565907">
        <w:rPr>
          <w:rFonts w:asciiTheme="majorBidi" w:hAnsiTheme="majorBidi" w:cstheme="majorBidi"/>
          <w:snapToGrid w:val="0"/>
          <w:color w:val="000000" w:themeColor="text1"/>
          <w:kern w:val="22"/>
        </w:rPr>
        <w:t>c</w:t>
      </w:r>
      <w:r w:rsidR="00E368A6" w:rsidRPr="00C87456">
        <w:rPr>
          <w:rFonts w:asciiTheme="majorBidi" w:hAnsiTheme="majorBidi" w:cstheme="majorBidi"/>
          <w:snapToGrid w:val="0"/>
          <w:color w:val="000000" w:themeColor="text1"/>
          <w:kern w:val="22"/>
        </w:rPr>
        <w:t xml:space="preserve">onventions and </w:t>
      </w:r>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 xml:space="preserve">nternational </w:t>
      </w:r>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nstitutions</w:t>
      </w:r>
      <w:r w:rsidRPr="005C4BF9">
        <w:rPr>
          <w:snapToGrid w:val="0"/>
          <w:kern w:val="22"/>
        </w:rPr>
        <w:t>;</w:t>
      </w:r>
    </w:p>
    <w:p w14:paraId="707C31DA" w14:textId="5C246E6C" w:rsidR="007C2D94" w:rsidRDefault="0093737F" w:rsidP="007C2D94">
      <w:pPr>
        <w:suppressLineNumbers/>
        <w:suppressAutoHyphens/>
        <w:adjustRightInd w:val="0"/>
        <w:snapToGrid w:val="0"/>
        <w:spacing w:after="120"/>
        <w:ind w:left="1134" w:firstLine="567"/>
        <w:rPr>
          <w:snapToGrid w:val="0"/>
          <w:kern w:val="22"/>
        </w:rPr>
      </w:pPr>
      <w:r w:rsidRPr="005C4BF9">
        <w:rPr>
          <w:snapToGrid w:val="0"/>
          <w:kern w:val="22"/>
        </w:rPr>
        <w:t>(b)</w:t>
      </w:r>
      <w:r w:rsidRPr="005C4BF9">
        <w:rPr>
          <w:snapToGrid w:val="0"/>
          <w:kern w:val="22"/>
        </w:rPr>
        <w:tab/>
      </w:r>
      <w:r w:rsidR="007C2D94" w:rsidRPr="00F91C7C">
        <w:rPr>
          <w:color w:val="000000" w:themeColor="text1"/>
          <w:kern w:val="22"/>
        </w:rPr>
        <w:t xml:space="preserve">The extent to which eligible </w:t>
      </w:r>
      <w:r w:rsidR="007C2D94">
        <w:rPr>
          <w:snapToGrid w:val="0"/>
          <w:color w:val="000000" w:themeColor="text1"/>
          <w:kern w:val="22"/>
        </w:rPr>
        <w:t>Parties</w:t>
      </w:r>
      <w:r w:rsidR="00261C8A">
        <w:rPr>
          <w:snapToGrid w:val="0"/>
          <w:color w:val="000000" w:themeColor="text1"/>
          <w:kern w:val="22"/>
        </w:rPr>
        <w:t>[</w:t>
      </w:r>
      <w:r w:rsidR="00C946DB" w:rsidRPr="001E3CC0">
        <w:rPr>
          <w:snapToGrid w:val="0"/>
          <w:color w:val="000000" w:themeColor="text1"/>
          <w:kern w:val="22"/>
        </w:rPr>
        <w:t>,</w:t>
      </w:r>
      <w:r w:rsidR="00C946DB">
        <w:rPr>
          <w:snapToGrid w:val="0"/>
          <w:color w:val="000000" w:themeColor="text1"/>
          <w:kern w:val="22"/>
        </w:rPr>
        <w:t xml:space="preserve"> </w:t>
      </w:r>
      <w:r w:rsidR="00261C8A">
        <w:rPr>
          <w:snapToGrid w:val="0"/>
          <w:color w:val="000000" w:themeColor="text1"/>
          <w:kern w:val="22"/>
        </w:rPr>
        <w:t>including developing countries, in particular least developed countries and small island developing States and countries with economies in transition]</w:t>
      </w:r>
      <w:r w:rsidR="007C2D94">
        <w:rPr>
          <w:snapToGrid w:val="0"/>
          <w:color w:val="000000" w:themeColor="text1"/>
          <w:kern w:val="22"/>
        </w:rPr>
        <w:t xml:space="preserve"> take measure</w:t>
      </w:r>
      <w:r w:rsidR="00261C8A">
        <w:rPr>
          <w:snapToGrid w:val="0"/>
          <w:color w:val="000000" w:themeColor="text1"/>
          <w:kern w:val="22"/>
        </w:rPr>
        <w:t>[s]</w:t>
      </w:r>
      <w:r w:rsidR="007C2D94">
        <w:rPr>
          <w:snapToGrid w:val="0"/>
          <w:color w:val="000000" w:themeColor="text1"/>
          <w:kern w:val="22"/>
        </w:rPr>
        <w:t xml:space="preserve"> to</w:t>
      </w:r>
      <w:r w:rsidR="007C2D94" w:rsidRPr="00C87456">
        <w:rPr>
          <w:snapToGrid w:val="0"/>
          <w:color w:val="000000" w:themeColor="text1"/>
          <w:kern w:val="22"/>
        </w:rPr>
        <w:t xml:space="preserve"> </w:t>
      </w:r>
      <w:r w:rsidR="007C2D94">
        <w:rPr>
          <w:snapToGrid w:val="0"/>
          <w:color w:val="000000" w:themeColor="text1"/>
          <w:kern w:val="22"/>
        </w:rPr>
        <w:t>apply</w:t>
      </w:r>
      <w:r w:rsidR="007C2D94" w:rsidRPr="00C87456">
        <w:rPr>
          <w:snapToGrid w:val="0"/>
          <w:color w:val="000000" w:themeColor="text1"/>
          <w:kern w:val="22"/>
        </w:rPr>
        <w:t xml:space="preserve"> </w:t>
      </w:r>
      <w:r w:rsidR="007C2D94">
        <w:rPr>
          <w:snapToGrid w:val="0"/>
          <w:color w:val="000000" w:themeColor="text1"/>
          <w:kern w:val="22"/>
        </w:rPr>
        <w:t xml:space="preserve">for </w:t>
      </w:r>
      <w:r w:rsidR="007C2D94" w:rsidRPr="00C87456">
        <w:rPr>
          <w:snapToGrid w:val="0"/>
          <w:color w:val="000000" w:themeColor="text1"/>
          <w:kern w:val="22"/>
        </w:rPr>
        <w:t>and</w:t>
      </w:r>
      <w:r w:rsidR="007C2D94" w:rsidRPr="00F91C7C">
        <w:rPr>
          <w:color w:val="000000" w:themeColor="text1"/>
          <w:kern w:val="22"/>
        </w:rPr>
        <w:t xml:space="preserve"> receive timely, adequate and predictable funding to enable</w:t>
      </w:r>
      <w:r>
        <w:rPr>
          <w:color w:val="000000" w:themeColor="text1"/>
          <w:kern w:val="22"/>
        </w:rPr>
        <w:t xml:space="preserve"> </w:t>
      </w:r>
      <w:r w:rsidR="00565907">
        <w:rPr>
          <w:color w:val="000000" w:themeColor="text1"/>
          <w:kern w:val="22"/>
        </w:rPr>
        <w:t>them</w:t>
      </w:r>
      <w:r w:rsidR="007C2D94" w:rsidRPr="00F91C7C">
        <w:rPr>
          <w:color w:val="000000" w:themeColor="text1"/>
          <w:kern w:val="22"/>
        </w:rPr>
        <w:t xml:space="preserve"> to meet the agreed full incremental cost to them of implementing measures through which they fulfil their obligations under the Convention and its Protocols and that generate global environmental benefits;</w:t>
      </w:r>
      <w:r w:rsidR="007C2D94" w:rsidRPr="005C4BF9">
        <w:rPr>
          <w:snapToGrid w:val="0"/>
          <w:kern w:val="22"/>
        </w:rPr>
        <w:t xml:space="preserve"> </w:t>
      </w:r>
    </w:p>
    <w:p w14:paraId="1E961073" w14:textId="3A2EE8BD" w:rsidR="0093737F" w:rsidRPr="005C4BF9" w:rsidRDefault="00261C8A" w:rsidP="007C2D94">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(c)</w:t>
      </w:r>
      <w:r w:rsidR="0093737F" w:rsidRPr="005C4BF9">
        <w:rPr>
          <w:snapToGrid w:val="0"/>
          <w:kern w:val="22"/>
        </w:rPr>
        <w:tab/>
      </w:r>
      <w:r w:rsidR="00E368A6" w:rsidRPr="00F91C7C">
        <w:rPr>
          <w:color w:val="000000" w:themeColor="text1"/>
          <w:kern w:val="22"/>
        </w:rPr>
        <w:t xml:space="preserve">Information provided by Parties </w:t>
      </w:r>
      <w:r w:rsidR="00335500">
        <w:rPr>
          <w:color w:val="000000" w:themeColor="text1"/>
          <w:kern w:val="22"/>
        </w:rPr>
        <w:t xml:space="preserve">in </w:t>
      </w:r>
      <w:r w:rsidR="00E368A6" w:rsidRPr="00F91C7C">
        <w:rPr>
          <w:color w:val="000000" w:themeColor="text1"/>
          <w:kern w:val="22"/>
        </w:rPr>
        <w:t>relat</w:t>
      </w:r>
      <w:r w:rsidR="00335500">
        <w:rPr>
          <w:color w:val="000000" w:themeColor="text1"/>
          <w:kern w:val="22"/>
        </w:rPr>
        <w:t>ion</w:t>
      </w:r>
      <w:r w:rsidR="00E368A6" w:rsidRPr="00F91C7C">
        <w:rPr>
          <w:color w:val="000000" w:themeColor="text1"/>
          <w:kern w:val="22"/>
        </w:rPr>
        <w:t xml:space="preserve"> to their performance in delivering </w:t>
      </w:r>
      <w:r w:rsidR="00214A6D">
        <w:rPr>
          <w:color w:val="000000" w:themeColor="text1"/>
          <w:kern w:val="22"/>
        </w:rPr>
        <w:t xml:space="preserve">projects under the </w:t>
      </w:r>
      <w:r w:rsidR="00E368A6" w:rsidRPr="00F91C7C">
        <w:rPr>
          <w:color w:val="000000" w:themeColor="text1"/>
        </w:rPr>
        <w:t>Global Environment Facility</w:t>
      </w:r>
      <w:r w:rsidR="00680354" w:rsidRPr="00F91C7C">
        <w:rPr>
          <w:color w:val="000000" w:themeColor="text1"/>
        </w:rPr>
        <w:t xml:space="preserve"> </w:t>
      </w:r>
      <w:r w:rsidR="00680354">
        <w:rPr>
          <w:color w:val="000000" w:themeColor="text1"/>
        </w:rPr>
        <w:t>Trust Fund</w:t>
      </w:r>
      <w:r w:rsidR="00E368A6" w:rsidRPr="00C87456">
        <w:rPr>
          <w:color w:val="000000" w:themeColor="text1"/>
        </w:rPr>
        <w:t xml:space="preserve"> and the Global Biodiversity Framework Fund</w:t>
      </w:r>
      <w:r w:rsidR="00214A6D">
        <w:rPr>
          <w:color w:val="000000" w:themeColor="text1"/>
        </w:rPr>
        <w:t>,</w:t>
      </w:r>
      <w:r w:rsidR="00E368A6" w:rsidRPr="00C87456">
        <w:rPr>
          <w:color w:val="000000" w:themeColor="text1"/>
        </w:rPr>
        <w:t xml:space="preserve"> </w:t>
      </w:r>
      <w:r w:rsidR="00E368A6" w:rsidRPr="00F91C7C">
        <w:rPr>
          <w:color w:val="000000" w:themeColor="text1"/>
          <w:kern w:val="22"/>
        </w:rPr>
        <w:t xml:space="preserve">including </w:t>
      </w:r>
      <w:r w:rsidR="00E45E66">
        <w:rPr>
          <w:snapToGrid w:val="0"/>
          <w:kern w:val="22"/>
        </w:rPr>
        <w:t xml:space="preserve">on </w:t>
      </w:r>
      <w:r w:rsidR="00E368A6" w:rsidRPr="00F91C7C">
        <w:rPr>
          <w:color w:val="000000" w:themeColor="text1"/>
          <w:kern w:val="22"/>
        </w:rPr>
        <w:t>the effectiveness and efficiency of access modalities</w:t>
      </w:r>
      <w:r w:rsidR="00E368A6" w:rsidRPr="00C87456">
        <w:rPr>
          <w:snapToGrid w:val="0"/>
          <w:color w:val="000000" w:themeColor="text1"/>
          <w:kern w:val="22"/>
        </w:rPr>
        <w:t xml:space="preserve">, </w:t>
      </w:r>
      <w:r w:rsidR="00E368A6" w:rsidRPr="00C87456">
        <w:rPr>
          <w:color w:val="000000" w:themeColor="text1"/>
        </w:rPr>
        <w:t>constraints affecting women’s access to financing,</w:t>
      </w:r>
      <w:r w:rsidR="00E368A6" w:rsidRPr="00F91C7C">
        <w:rPr>
          <w:color w:val="000000" w:themeColor="text1"/>
          <w:kern w:val="22"/>
        </w:rPr>
        <w:t xml:space="preserve"> the competence and capacity </w:t>
      </w:r>
      <w:r w:rsidR="00E368A6" w:rsidRPr="00C87456">
        <w:rPr>
          <w:snapToGrid w:val="0"/>
          <w:color w:val="000000" w:themeColor="text1"/>
          <w:kern w:val="22"/>
        </w:rPr>
        <w:t xml:space="preserve">of recipient </w:t>
      </w:r>
      <w:r w:rsidR="00E368A6">
        <w:rPr>
          <w:snapToGrid w:val="0"/>
          <w:color w:val="000000" w:themeColor="text1"/>
          <w:kern w:val="22"/>
        </w:rPr>
        <w:t>P</w:t>
      </w:r>
      <w:r w:rsidR="00E368A6" w:rsidRPr="00C87456">
        <w:rPr>
          <w:snapToGrid w:val="0"/>
          <w:color w:val="000000" w:themeColor="text1"/>
          <w:kern w:val="22"/>
        </w:rPr>
        <w:t xml:space="preserve">arties </w:t>
      </w:r>
      <w:r w:rsidR="00E368A6">
        <w:rPr>
          <w:snapToGrid w:val="0"/>
          <w:color w:val="000000" w:themeColor="text1"/>
          <w:kern w:val="22"/>
        </w:rPr>
        <w:t>to</w:t>
      </w:r>
      <w:r w:rsidR="00E368A6" w:rsidRPr="00C87456">
        <w:rPr>
          <w:snapToGrid w:val="0"/>
          <w:color w:val="000000" w:themeColor="text1"/>
          <w:kern w:val="22"/>
        </w:rPr>
        <w:t xml:space="preserve"> </w:t>
      </w:r>
      <w:r w:rsidR="00E246C6">
        <w:rPr>
          <w:snapToGrid w:val="0"/>
          <w:color w:val="000000" w:themeColor="text1"/>
          <w:kern w:val="22"/>
        </w:rPr>
        <w:t>maintain</w:t>
      </w:r>
      <w:r w:rsidR="00E368A6">
        <w:rPr>
          <w:snapToGrid w:val="0"/>
          <w:color w:val="000000" w:themeColor="text1"/>
          <w:kern w:val="22"/>
        </w:rPr>
        <w:t xml:space="preserve"> </w:t>
      </w:r>
      <w:r w:rsidR="00E368A6" w:rsidRPr="00F91C7C">
        <w:rPr>
          <w:color w:val="000000" w:themeColor="text1"/>
          <w:kern w:val="22"/>
        </w:rPr>
        <w:t>those modalities</w:t>
      </w:r>
      <w:r w:rsidR="00E368A6" w:rsidRPr="00C87456">
        <w:rPr>
          <w:snapToGrid w:val="0"/>
          <w:color w:val="000000" w:themeColor="text1"/>
          <w:kern w:val="22"/>
        </w:rPr>
        <w:t xml:space="preserve"> </w:t>
      </w:r>
      <w:r w:rsidR="00E368A6">
        <w:rPr>
          <w:snapToGrid w:val="0"/>
          <w:color w:val="000000" w:themeColor="text1"/>
          <w:kern w:val="22"/>
        </w:rPr>
        <w:t>and the</w:t>
      </w:r>
      <w:r w:rsidR="00E368A6" w:rsidRPr="00C87456">
        <w:rPr>
          <w:snapToGrid w:val="0"/>
          <w:color w:val="000000" w:themeColor="text1"/>
          <w:kern w:val="22"/>
        </w:rPr>
        <w:t xml:space="preserve"> performance of implementing agencies</w:t>
      </w:r>
      <w:r w:rsidR="00E368A6" w:rsidRPr="005C4BF9">
        <w:rPr>
          <w:snapToGrid w:val="0"/>
          <w:kern w:val="22"/>
        </w:rPr>
        <w:t>;</w:t>
      </w:r>
      <w:r>
        <w:rPr>
          <w:snapToGrid w:val="0"/>
          <w:kern w:val="22"/>
        </w:rPr>
        <w:t>]</w:t>
      </w:r>
    </w:p>
    <w:p w14:paraId="7E01E0F8" w14:textId="15676D6D" w:rsidR="0093737F" w:rsidRPr="005C4BF9"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(d)</w:t>
      </w:r>
      <w:r w:rsidR="0093737F" w:rsidRPr="005C4BF9">
        <w:rPr>
          <w:snapToGrid w:val="0"/>
          <w:kern w:val="22"/>
        </w:rPr>
        <w:tab/>
        <w:t xml:space="preserve">Percentage of </w:t>
      </w:r>
      <w:r w:rsidR="00E368A6">
        <w:rPr>
          <w:snapToGrid w:val="0"/>
          <w:kern w:val="22"/>
        </w:rPr>
        <w:t>eligible</w:t>
      </w:r>
      <w:r w:rsidR="0093737F" w:rsidRPr="005C4BF9">
        <w:rPr>
          <w:snapToGrid w:val="0"/>
          <w:kern w:val="22"/>
        </w:rPr>
        <w:t xml:space="preserve"> </w:t>
      </w:r>
      <w:r w:rsidR="00E368A6">
        <w:rPr>
          <w:snapToGrid w:val="0"/>
          <w:kern w:val="22"/>
        </w:rPr>
        <w:t>Parties</w:t>
      </w:r>
      <w:r w:rsidR="0093737F" w:rsidRPr="005C4BF9">
        <w:rPr>
          <w:snapToGrid w:val="0"/>
          <w:kern w:val="22"/>
        </w:rPr>
        <w:t xml:space="preserve"> that have received financial support from the financial mechanism </w:t>
      </w:r>
      <w:r w:rsidR="00383517">
        <w:rPr>
          <w:snapToGrid w:val="0"/>
          <w:kern w:val="22"/>
        </w:rPr>
        <w:t>for</w:t>
      </w:r>
      <w:r w:rsidR="0093737F" w:rsidRPr="005C4BF9">
        <w:rPr>
          <w:snapToGrid w:val="0"/>
          <w:kern w:val="22"/>
        </w:rPr>
        <w:t xml:space="preserve"> implement</w:t>
      </w:r>
      <w:r w:rsidR="00383517">
        <w:rPr>
          <w:snapToGrid w:val="0"/>
          <w:kern w:val="22"/>
        </w:rPr>
        <w:t>ing</w:t>
      </w:r>
      <w:r w:rsidR="0093737F" w:rsidRPr="005C4BF9">
        <w:rPr>
          <w:snapToGrid w:val="0"/>
          <w:kern w:val="22"/>
        </w:rPr>
        <w:t xml:space="preserve"> global biodiversity goals and targets, including those related to </w:t>
      </w:r>
      <w:r w:rsidR="00E368A6">
        <w:rPr>
          <w:snapToGrid w:val="0"/>
          <w:kern w:val="22"/>
        </w:rPr>
        <w:t xml:space="preserve">Convention and its </w:t>
      </w:r>
      <w:r w:rsidR="0093737F" w:rsidRPr="005C4BF9">
        <w:rPr>
          <w:snapToGrid w:val="0"/>
          <w:kern w:val="22"/>
        </w:rPr>
        <w:t>Protocols;</w:t>
      </w:r>
      <w:r>
        <w:rPr>
          <w:snapToGrid w:val="0"/>
          <w:kern w:val="22"/>
        </w:rPr>
        <w:t>]</w:t>
      </w:r>
    </w:p>
    <w:p w14:paraId="29207817" w14:textId="00047F69"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(e)</w:t>
      </w:r>
      <w:r w:rsidRPr="005C4BF9">
        <w:rPr>
          <w:snapToGrid w:val="0"/>
          <w:kern w:val="22"/>
        </w:rPr>
        <w:tab/>
      </w:r>
      <w:r w:rsidR="00E368A6" w:rsidRPr="005C4BF9">
        <w:rPr>
          <w:snapToGrid w:val="0"/>
          <w:kern w:val="22"/>
        </w:rPr>
        <w:t>Percentage of biodiversity</w:t>
      </w:r>
      <w:r w:rsidR="00E368A6">
        <w:rPr>
          <w:snapToGrid w:val="0"/>
          <w:kern w:val="22"/>
        </w:rPr>
        <w:t>-relevant</w:t>
      </w:r>
      <w:r w:rsidR="00E368A6" w:rsidRPr="005C4BF9">
        <w:rPr>
          <w:snapToGrid w:val="0"/>
          <w:kern w:val="22"/>
        </w:rPr>
        <w:t xml:space="preserve"> funding through the financial mechanism</w:t>
      </w:r>
      <w:r w:rsidR="00E368A6">
        <w:rPr>
          <w:snapToGrid w:val="0"/>
          <w:kern w:val="22"/>
        </w:rPr>
        <w:t xml:space="preserve"> </w:t>
      </w:r>
      <w:r w:rsidR="00E246C6">
        <w:rPr>
          <w:snapToGrid w:val="0"/>
          <w:kern w:val="22"/>
        </w:rPr>
        <w:t xml:space="preserve">in </w:t>
      </w:r>
      <w:r w:rsidR="00E368A6">
        <w:rPr>
          <w:snapToGrid w:val="0"/>
          <w:kern w:val="22"/>
        </w:rPr>
        <w:t xml:space="preserve">support </w:t>
      </w:r>
      <w:r w:rsidR="00E246C6">
        <w:rPr>
          <w:snapToGrid w:val="0"/>
          <w:kern w:val="22"/>
        </w:rPr>
        <w:t xml:space="preserve">of </w:t>
      </w:r>
      <w:r w:rsidR="00E368A6" w:rsidRPr="005C4BF9">
        <w:rPr>
          <w:snapToGrid w:val="0"/>
          <w:kern w:val="22"/>
        </w:rPr>
        <w:t xml:space="preserve">the achievement of global </w:t>
      </w:r>
      <w:r w:rsidR="00E368A6">
        <w:rPr>
          <w:snapToGrid w:val="0"/>
          <w:kern w:val="22"/>
        </w:rPr>
        <w:t xml:space="preserve">biodiversity </w:t>
      </w:r>
      <w:r w:rsidR="00E368A6" w:rsidRPr="005C4BF9">
        <w:rPr>
          <w:snapToGrid w:val="0"/>
          <w:kern w:val="22"/>
        </w:rPr>
        <w:t>goals and targets</w:t>
      </w:r>
      <w:r w:rsidRPr="005C4BF9">
        <w:rPr>
          <w:snapToGrid w:val="0"/>
          <w:kern w:val="22"/>
        </w:rPr>
        <w:t>;</w:t>
      </w:r>
    </w:p>
    <w:p w14:paraId="5DABD6B5" w14:textId="479888E1"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(f)</w:t>
      </w:r>
      <w:r w:rsidRPr="005C4BF9">
        <w:rPr>
          <w:snapToGrid w:val="0"/>
          <w:kern w:val="22"/>
        </w:rPr>
        <w:tab/>
      </w:r>
      <w:r w:rsidR="00E368A6" w:rsidRPr="005C4BF9">
        <w:rPr>
          <w:snapToGrid w:val="0"/>
          <w:kern w:val="22"/>
        </w:rPr>
        <w:t>Trend</w:t>
      </w:r>
      <w:r w:rsidR="000A1293">
        <w:rPr>
          <w:snapToGrid w:val="0"/>
          <w:kern w:val="22"/>
        </w:rPr>
        <w:t>s</w:t>
      </w:r>
      <w:r w:rsidR="00E368A6" w:rsidRPr="005C4BF9">
        <w:rPr>
          <w:snapToGrid w:val="0"/>
          <w:kern w:val="22"/>
        </w:rPr>
        <w:t xml:space="preserve"> in co-financing</w:t>
      </w:r>
      <w:r w:rsidR="00E368A6">
        <w:rPr>
          <w:snapToGrid w:val="0"/>
          <w:kern w:val="22"/>
        </w:rPr>
        <w:t xml:space="preserve">, </w:t>
      </w:r>
      <w:proofErr w:type="gramStart"/>
      <w:r w:rsidR="00E368A6">
        <w:rPr>
          <w:snapToGrid w:val="0"/>
          <w:kern w:val="22"/>
        </w:rPr>
        <w:t>in particular private</w:t>
      </w:r>
      <w:proofErr w:type="gramEnd"/>
      <w:r w:rsidR="00E368A6" w:rsidRPr="005C4BF9">
        <w:rPr>
          <w:snapToGrid w:val="0"/>
          <w:kern w:val="22"/>
        </w:rPr>
        <w:t xml:space="preserve"> and non-grant financing in the biodiversity </w:t>
      </w:r>
      <w:r w:rsidR="00001CF7">
        <w:rPr>
          <w:snapToGrid w:val="0"/>
          <w:kern w:val="22"/>
        </w:rPr>
        <w:t xml:space="preserve">focal </w:t>
      </w:r>
      <w:r w:rsidR="00E368A6" w:rsidRPr="005C4BF9">
        <w:rPr>
          <w:snapToGrid w:val="0"/>
          <w:kern w:val="22"/>
        </w:rPr>
        <w:t xml:space="preserve">area enabled by the financial </w:t>
      </w:r>
      <w:proofErr w:type="gramStart"/>
      <w:r w:rsidR="00E368A6" w:rsidRPr="005C4BF9">
        <w:rPr>
          <w:snapToGrid w:val="0"/>
          <w:kern w:val="22"/>
        </w:rPr>
        <w:t>mechanism;</w:t>
      </w:r>
      <w:proofErr w:type="gramEnd"/>
    </w:p>
    <w:p w14:paraId="2458BB1E" w14:textId="4679F76F"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lastRenderedPageBreak/>
        <w:t>(g)</w:t>
      </w:r>
      <w:r w:rsidRPr="005C4BF9">
        <w:rPr>
          <w:snapToGrid w:val="0"/>
          <w:kern w:val="22"/>
        </w:rPr>
        <w:tab/>
        <w:t>Trend</w:t>
      </w:r>
      <w:r w:rsidR="000A1293">
        <w:rPr>
          <w:snapToGrid w:val="0"/>
          <w:kern w:val="22"/>
        </w:rPr>
        <w:t>s</w:t>
      </w:r>
      <w:r w:rsidRPr="005C4BF9">
        <w:rPr>
          <w:snapToGrid w:val="0"/>
          <w:kern w:val="22"/>
        </w:rPr>
        <w:t xml:space="preserve"> in financing global, regional and subregional biodiversity projects under the financial </w:t>
      </w:r>
      <w:proofErr w:type="gramStart"/>
      <w:r w:rsidRPr="005C4BF9">
        <w:rPr>
          <w:snapToGrid w:val="0"/>
          <w:kern w:val="22"/>
        </w:rPr>
        <w:t>mechanism;</w:t>
      </w:r>
      <w:proofErr w:type="gramEnd"/>
    </w:p>
    <w:p w14:paraId="7B0F2DCF" w14:textId="4923CF23"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(h)</w:t>
      </w:r>
      <w:r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financing taking into consideration synergies among </w:t>
      </w:r>
      <w:r w:rsidR="00437100">
        <w:rPr>
          <w:snapToGrid w:val="0"/>
          <w:color w:val="000000" w:themeColor="text1"/>
          <w:kern w:val="22"/>
        </w:rPr>
        <w:t>c</w:t>
      </w:r>
      <w:r w:rsidR="00E368A6" w:rsidRPr="00C87456">
        <w:rPr>
          <w:snapToGrid w:val="0"/>
          <w:color w:val="000000" w:themeColor="text1"/>
          <w:kern w:val="22"/>
        </w:rPr>
        <w:t>onventions</w:t>
      </w:r>
      <w:r w:rsidR="00E368A6" w:rsidRPr="00F91C7C">
        <w:rPr>
          <w:color w:val="000000" w:themeColor="text1"/>
          <w:kern w:val="22"/>
        </w:rPr>
        <w:t xml:space="preserve"> </w:t>
      </w:r>
      <w:r w:rsidR="00437100">
        <w:rPr>
          <w:color w:val="000000" w:themeColor="text1"/>
          <w:kern w:val="22"/>
        </w:rPr>
        <w:t>for which</w:t>
      </w:r>
      <w:r w:rsidR="00E368A6" w:rsidRPr="00F91C7C">
        <w:rPr>
          <w:color w:val="000000" w:themeColor="text1"/>
          <w:kern w:val="22"/>
        </w:rPr>
        <w:t xml:space="preserve"> the </w:t>
      </w:r>
      <w:r w:rsidR="00E368A6" w:rsidRPr="00F91C7C">
        <w:rPr>
          <w:color w:val="000000" w:themeColor="text1"/>
        </w:rPr>
        <w:t xml:space="preserve">Global Environment Facility </w:t>
      </w:r>
      <w:r w:rsidR="00437100">
        <w:rPr>
          <w:color w:val="000000" w:themeColor="text1"/>
        </w:rPr>
        <w:t xml:space="preserve">has been designated </w:t>
      </w:r>
      <w:r w:rsidR="00E368A6" w:rsidRPr="00F91C7C">
        <w:rPr>
          <w:color w:val="000000" w:themeColor="text1"/>
          <w:kern w:val="22"/>
        </w:rPr>
        <w:t>to operate their financial mechanism</w:t>
      </w:r>
      <w:r w:rsidR="00E368A6">
        <w:rPr>
          <w:snapToGrid w:val="0"/>
          <w:color w:val="000000" w:themeColor="text1"/>
          <w:kern w:val="22"/>
        </w:rPr>
        <w:t xml:space="preserve"> </w:t>
      </w:r>
      <w:r w:rsidR="00311A3B">
        <w:t xml:space="preserve">on an ongoing and interim </w:t>
      </w:r>
      <w:proofErr w:type="gramStart"/>
      <w:r w:rsidR="00311A3B">
        <w:t>basis</w:t>
      </w:r>
      <w:r w:rsidR="00E368A6" w:rsidRPr="00F91C7C">
        <w:rPr>
          <w:color w:val="000000" w:themeColor="text1"/>
          <w:kern w:val="22"/>
        </w:rPr>
        <w:t>;</w:t>
      </w:r>
      <w:proofErr w:type="gramEnd"/>
    </w:p>
    <w:p w14:paraId="105D5C15" w14:textId="7DCE4D4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w:t>
      </w:r>
      <w:proofErr w:type="spellStart"/>
      <w:r w:rsidRPr="005C4BF9">
        <w:rPr>
          <w:snapToGrid w:val="0"/>
          <w:kern w:val="22"/>
        </w:rPr>
        <w:t>i</w:t>
      </w:r>
      <w:proofErr w:type="spellEnd"/>
      <w:r w:rsidRPr="005C4BF9">
        <w:rPr>
          <w:snapToGrid w:val="0"/>
          <w:kern w:val="22"/>
        </w:rPr>
        <w:t>)</w:t>
      </w:r>
      <w:r w:rsidRPr="005C4BF9">
        <w:rPr>
          <w:snapToGrid w:val="0"/>
          <w:kern w:val="22"/>
        </w:rPr>
        <w:tab/>
        <w:t>Trend</w:t>
      </w:r>
      <w:r w:rsidR="000A1293">
        <w:rPr>
          <w:snapToGrid w:val="0"/>
          <w:kern w:val="22"/>
        </w:rPr>
        <w:t>s</w:t>
      </w:r>
      <w:r w:rsidRPr="005C4BF9">
        <w:rPr>
          <w:snapToGrid w:val="0"/>
          <w:kern w:val="22"/>
        </w:rPr>
        <w:t xml:space="preserve"> in financing targeted at biodiversity-related conventions and agreements taking into consideration synergies </w:t>
      </w:r>
      <w:r w:rsidR="00BF0064">
        <w:rPr>
          <w:snapToGrid w:val="0"/>
          <w:kern w:val="22"/>
        </w:rPr>
        <w:t>among</w:t>
      </w:r>
      <w:r w:rsidRPr="005C4BF9">
        <w:rPr>
          <w:snapToGrid w:val="0"/>
          <w:kern w:val="22"/>
        </w:rPr>
        <w:t xml:space="preserve"> them;</w:t>
      </w:r>
    </w:p>
    <w:p w14:paraId="68A24B19" w14:textId="0C70745F" w:rsidR="0093737F" w:rsidRPr="005C4BF9" w:rsidRDefault="00432896"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(j)</w:t>
      </w:r>
      <w:r w:rsidR="0093737F"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time frames for project development and resource disbursement, including the time between the approval of the concept note (or the project identification form) and the </w:t>
      </w:r>
      <w:r w:rsidR="002E6EF7">
        <w:rPr>
          <w:color w:val="000000" w:themeColor="text1"/>
          <w:kern w:val="22"/>
        </w:rPr>
        <w:t xml:space="preserve">[first </w:t>
      </w:r>
      <w:proofErr w:type="gramStart"/>
      <w:r w:rsidR="002E6EF7">
        <w:rPr>
          <w:color w:val="000000" w:themeColor="text1"/>
          <w:kern w:val="22"/>
        </w:rPr>
        <w:t>disbursement][</w:t>
      </w:r>
      <w:proofErr w:type="gramEnd"/>
      <w:r w:rsidR="00E368A6">
        <w:rPr>
          <w:snapToGrid w:val="0"/>
          <w:color w:val="000000" w:themeColor="text1"/>
          <w:kern w:val="22"/>
        </w:rPr>
        <w:t xml:space="preserve">moment </w:t>
      </w:r>
      <w:r w:rsidR="004C4005">
        <w:rPr>
          <w:snapToGrid w:val="0"/>
          <w:color w:val="000000" w:themeColor="text1"/>
          <w:kern w:val="22"/>
        </w:rPr>
        <w:t xml:space="preserve">the </w:t>
      </w:r>
      <w:r w:rsidR="00E368A6">
        <w:rPr>
          <w:snapToGrid w:val="0"/>
          <w:color w:val="000000" w:themeColor="text1"/>
          <w:kern w:val="22"/>
        </w:rPr>
        <w:t>recipient country received the resources</w:t>
      </w:r>
      <w:r w:rsidR="002E6EF7">
        <w:rPr>
          <w:snapToGrid w:val="0"/>
          <w:color w:val="000000" w:themeColor="text1"/>
          <w:kern w:val="22"/>
        </w:rPr>
        <w:t>]</w:t>
      </w:r>
      <w:r w:rsidR="00E368A6" w:rsidRPr="00F91C7C">
        <w:rPr>
          <w:color w:val="000000" w:themeColor="text1"/>
          <w:kern w:val="22"/>
        </w:rPr>
        <w:t>;</w:t>
      </w:r>
      <w:r>
        <w:rPr>
          <w:color w:val="000000" w:themeColor="text1"/>
          <w:kern w:val="22"/>
        </w:rPr>
        <w:t>]</w:t>
      </w:r>
    </w:p>
    <w:p w14:paraId="3527E423" w14:textId="34A61141" w:rsidR="0093737F" w:rsidRPr="005C4BF9" w:rsidRDefault="000B0D21"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(k)</w:t>
      </w:r>
      <w:r w:rsidR="0093737F" w:rsidRPr="005C4BF9">
        <w:rPr>
          <w:snapToGrid w:val="0"/>
          <w:kern w:val="22"/>
        </w:rPr>
        <w:tab/>
        <w:t>Trend</w:t>
      </w:r>
      <w:r w:rsidR="000A1293">
        <w:rPr>
          <w:snapToGrid w:val="0"/>
          <w:kern w:val="22"/>
        </w:rPr>
        <w:t>s</w:t>
      </w:r>
      <w:r w:rsidR="0093737F" w:rsidRPr="005C4BF9">
        <w:rPr>
          <w:snapToGrid w:val="0"/>
          <w:kern w:val="22"/>
        </w:rPr>
        <w:t xml:space="preserve"> in financing targeted at</w:t>
      </w:r>
      <w:r w:rsidR="0020741B">
        <w:rPr>
          <w:snapToGrid w:val="0"/>
          <w:kern w:val="22"/>
        </w:rPr>
        <w:t xml:space="preserve"> </w:t>
      </w:r>
      <w:r w:rsidR="0093737F" w:rsidRPr="005C4BF9">
        <w:rPr>
          <w:snapToGrid w:val="0"/>
          <w:kern w:val="22"/>
        </w:rPr>
        <w:t>or led by indigenous peoples and local communities, women and youth</w:t>
      </w:r>
      <w:r w:rsidR="00E368A6" w:rsidRPr="00C87456">
        <w:rPr>
          <w:color w:val="000000" w:themeColor="text1"/>
        </w:rPr>
        <w:t xml:space="preserve"> </w:t>
      </w:r>
      <w:r w:rsidR="003C319B">
        <w:rPr>
          <w:color w:val="000000" w:themeColor="text1"/>
        </w:rPr>
        <w:t xml:space="preserve">that </w:t>
      </w:r>
      <w:r w:rsidR="00E368A6" w:rsidRPr="00C87456">
        <w:rPr>
          <w:color w:val="000000" w:themeColor="text1"/>
        </w:rPr>
        <w:t xml:space="preserve">respect, protect and fulfil human rights, including </w:t>
      </w:r>
      <w:r w:rsidR="002E6EF7">
        <w:rPr>
          <w:color w:val="000000" w:themeColor="text1"/>
        </w:rPr>
        <w:t>[</w:t>
      </w:r>
      <w:r w:rsidR="00E368A6" w:rsidRPr="00C87456">
        <w:rPr>
          <w:color w:val="000000" w:themeColor="text1"/>
        </w:rPr>
        <w:t>direct</w:t>
      </w:r>
      <w:r w:rsidR="002E6EF7">
        <w:rPr>
          <w:color w:val="000000" w:themeColor="text1"/>
        </w:rPr>
        <w:t>]</w:t>
      </w:r>
      <w:r w:rsidR="00E368A6" w:rsidRPr="00C87456">
        <w:rPr>
          <w:color w:val="000000" w:themeColor="text1"/>
        </w:rPr>
        <w:t xml:space="preserve"> access to finance</w:t>
      </w:r>
      <w:r w:rsidR="0093737F" w:rsidRPr="005C4BF9">
        <w:rPr>
          <w:snapToGrid w:val="0"/>
          <w:kern w:val="22"/>
        </w:rPr>
        <w:t>;</w:t>
      </w:r>
      <w:r>
        <w:rPr>
          <w:snapToGrid w:val="0"/>
          <w:kern w:val="22"/>
        </w:rPr>
        <w:t>]</w:t>
      </w:r>
    </w:p>
    <w:p w14:paraId="5667D553" w14:textId="457D6976" w:rsidR="0093737F" w:rsidRPr="005C4BF9"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(l)</w:t>
      </w:r>
      <w:r w:rsidR="0093737F" w:rsidRPr="005C4BF9">
        <w:rPr>
          <w:snapToGrid w:val="0"/>
          <w:kern w:val="22"/>
        </w:rPr>
        <w:tab/>
        <w:t>Trend</w:t>
      </w:r>
      <w:r w:rsidR="000A1293">
        <w:rPr>
          <w:snapToGrid w:val="0"/>
          <w:kern w:val="22"/>
        </w:rPr>
        <w:t>s</w:t>
      </w:r>
      <w:r w:rsidR="0093737F" w:rsidRPr="005C4BF9">
        <w:rPr>
          <w:snapToGrid w:val="0"/>
          <w:kern w:val="22"/>
        </w:rPr>
        <w:t xml:space="preserve"> in the number</w:t>
      </w:r>
      <w:r w:rsidR="00E368A6">
        <w:rPr>
          <w:snapToGrid w:val="0"/>
          <w:kern w:val="22"/>
        </w:rPr>
        <w:t xml:space="preserve"> and themes</w:t>
      </w:r>
      <w:r w:rsidR="0093737F" w:rsidRPr="005C4BF9">
        <w:rPr>
          <w:snapToGrid w:val="0"/>
          <w:kern w:val="22"/>
        </w:rPr>
        <w:t xml:space="preserve"> of capacity-building activities that enable Parties and stakeholders to </w:t>
      </w:r>
      <w:r w:rsidR="001B3983">
        <w:rPr>
          <w:snapToGrid w:val="0"/>
          <w:kern w:val="22"/>
        </w:rPr>
        <w:t xml:space="preserve">secure </w:t>
      </w:r>
      <w:r w:rsidR="0093737F" w:rsidRPr="005C4BF9">
        <w:rPr>
          <w:snapToGrid w:val="0"/>
          <w:kern w:val="22"/>
        </w:rPr>
        <w:t>access to financing</w:t>
      </w:r>
      <w:r w:rsidR="00345041">
        <w:rPr>
          <w:snapToGrid w:val="0"/>
          <w:kern w:val="22"/>
        </w:rPr>
        <w:t xml:space="preserve"> from the </w:t>
      </w:r>
      <w:r w:rsidR="00345041" w:rsidRPr="005C4BF9">
        <w:t>Global Environment Facility</w:t>
      </w:r>
      <w:r w:rsidR="00E368A6">
        <w:rPr>
          <w:snapToGrid w:val="0"/>
          <w:kern w:val="22"/>
        </w:rPr>
        <w:t>;</w:t>
      </w:r>
      <w:r>
        <w:rPr>
          <w:snapToGrid w:val="0"/>
          <w:kern w:val="22"/>
        </w:rPr>
        <w:t>]</w:t>
      </w:r>
    </w:p>
    <w:p w14:paraId="686FBD59" w14:textId="40BD17AC" w:rsidR="0093737F"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(m)</w:t>
      </w:r>
      <w:r w:rsidR="0093737F" w:rsidRPr="005C4BF9">
        <w:rPr>
          <w:snapToGrid w:val="0"/>
          <w:kern w:val="22"/>
        </w:rPr>
        <w:tab/>
        <w:t>Trend</w:t>
      </w:r>
      <w:r w:rsidR="000A1293">
        <w:rPr>
          <w:snapToGrid w:val="0"/>
          <w:kern w:val="22"/>
        </w:rPr>
        <w:t>s</w:t>
      </w:r>
      <w:r w:rsidR="0093737F" w:rsidRPr="005C4BF9">
        <w:rPr>
          <w:snapToGrid w:val="0"/>
          <w:kern w:val="22"/>
        </w:rPr>
        <w:t xml:space="preserve"> in project financing leading to high sustainability or durability ratings and </w:t>
      </w:r>
      <w:r w:rsidR="00E368A6">
        <w:rPr>
          <w:snapToGrid w:val="0"/>
          <w:kern w:val="22"/>
        </w:rPr>
        <w:t xml:space="preserve">long-term </w:t>
      </w:r>
      <w:r w:rsidR="0093737F" w:rsidRPr="005C4BF9">
        <w:rPr>
          <w:snapToGrid w:val="0"/>
          <w:kern w:val="22"/>
        </w:rPr>
        <w:t xml:space="preserve">results achieved </w:t>
      </w:r>
      <w:r w:rsidR="007E44DB">
        <w:rPr>
          <w:snapToGrid w:val="0"/>
          <w:kern w:val="22"/>
        </w:rPr>
        <w:t>through</w:t>
      </w:r>
      <w:r w:rsidR="0093737F" w:rsidRPr="005C4BF9">
        <w:rPr>
          <w:snapToGrid w:val="0"/>
          <w:kern w:val="22"/>
        </w:rPr>
        <w:t xml:space="preserve"> biodiversity programming </w:t>
      </w:r>
      <w:r w:rsidR="00345041">
        <w:rPr>
          <w:snapToGrid w:val="0"/>
          <w:kern w:val="22"/>
        </w:rPr>
        <w:t xml:space="preserve">supported by the </w:t>
      </w:r>
      <w:r w:rsidR="00345041" w:rsidRPr="005C4BF9">
        <w:t xml:space="preserve">Global Environment Facility </w:t>
      </w:r>
      <w:r w:rsidR="0093737F" w:rsidRPr="005C4BF9">
        <w:rPr>
          <w:snapToGrid w:val="0"/>
          <w:kern w:val="22"/>
        </w:rPr>
        <w:t xml:space="preserve">in relation to expected results planned by </w:t>
      </w:r>
      <w:r w:rsidR="00345041">
        <w:rPr>
          <w:snapToGrid w:val="0"/>
          <w:kern w:val="22"/>
        </w:rPr>
        <w:t xml:space="preserve">the Facility </w:t>
      </w:r>
      <w:r w:rsidR="0093737F" w:rsidRPr="005C4BF9">
        <w:rPr>
          <w:snapToGrid w:val="0"/>
          <w:kern w:val="22"/>
        </w:rPr>
        <w:t>through th</w:t>
      </w:r>
      <w:r w:rsidR="00C6441B">
        <w:rPr>
          <w:snapToGrid w:val="0"/>
          <w:kern w:val="22"/>
        </w:rPr>
        <w:t>at</w:t>
      </w:r>
      <w:r w:rsidR="0093737F" w:rsidRPr="005C4BF9">
        <w:rPr>
          <w:snapToGrid w:val="0"/>
          <w:kern w:val="22"/>
        </w:rPr>
        <w:t xml:space="preserve"> </w:t>
      </w:r>
      <w:r w:rsidR="004C2E6A">
        <w:rPr>
          <w:snapToGrid w:val="0"/>
          <w:kern w:val="22"/>
        </w:rPr>
        <w:t>programming;</w:t>
      </w:r>
      <w:r>
        <w:rPr>
          <w:snapToGrid w:val="0"/>
          <w:kern w:val="22"/>
        </w:rPr>
        <w:t>]</w:t>
      </w:r>
    </w:p>
    <w:p w14:paraId="415182F6" w14:textId="6C614C45" w:rsidR="00E368A6" w:rsidRPr="005C4BF9" w:rsidRDefault="002E6EF7" w:rsidP="007D1063">
      <w:pPr>
        <w:suppressLineNumbers/>
        <w:suppressAutoHyphens/>
        <w:adjustRightInd w:val="0"/>
        <w:snapToGrid w:val="0"/>
        <w:spacing w:after="120"/>
        <w:ind w:left="1134" w:firstLine="567"/>
        <w:rPr>
          <w:snapToGrid w:val="0"/>
          <w:kern w:val="22"/>
        </w:rPr>
      </w:pPr>
      <w:r>
        <w:rPr>
          <w:snapToGrid w:val="0"/>
          <w:kern w:val="22"/>
        </w:rPr>
        <w:t>[</w:t>
      </w:r>
      <w:r w:rsidR="00E368A6">
        <w:rPr>
          <w:snapToGrid w:val="0"/>
          <w:kern w:val="22"/>
        </w:rPr>
        <w:t>(n)</w:t>
      </w:r>
      <w:r w:rsidR="00BE7A13">
        <w:rPr>
          <w:snapToGrid w:val="0"/>
          <w:kern w:val="22"/>
        </w:rPr>
        <w:tab/>
      </w:r>
      <w:r w:rsidR="00E368A6" w:rsidRPr="00C87456">
        <w:rPr>
          <w:snapToGrid w:val="0"/>
          <w:color w:val="000000" w:themeColor="text1"/>
          <w:kern w:val="22"/>
        </w:rPr>
        <w:t xml:space="preserve">Criteria listed in decision </w:t>
      </w:r>
      <w:hyperlink r:id="rId20" w:history="1">
        <w:r w:rsidR="00E368A6" w:rsidRPr="002E2DB3">
          <w:rPr>
            <w:rStyle w:val="Hyperlink"/>
            <w:snapToGrid w:val="0"/>
            <w:kern w:val="22"/>
          </w:rPr>
          <w:t>16/34</w:t>
        </w:r>
      </w:hyperlink>
      <w:r w:rsidR="00BE7A13">
        <w:rPr>
          <w:snapToGrid w:val="0"/>
          <w:color w:val="000000" w:themeColor="text1"/>
          <w:kern w:val="22"/>
        </w:rPr>
        <w:t xml:space="preserve"> of </w:t>
      </w:r>
      <w:r w:rsidR="00031AFC" w:rsidRPr="00031AFC">
        <w:rPr>
          <w:snapToGrid w:val="0"/>
          <w:color w:val="000000" w:themeColor="text1"/>
          <w:kern w:val="22"/>
        </w:rPr>
        <w:t>27 February 2025</w:t>
      </w:r>
      <w:r w:rsidR="00E368A6" w:rsidRPr="00C87456">
        <w:rPr>
          <w:snapToGrid w:val="0"/>
          <w:color w:val="000000" w:themeColor="text1"/>
          <w:kern w:val="22"/>
        </w:rPr>
        <w:t>.</w:t>
      </w:r>
      <w:r>
        <w:rPr>
          <w:snapToGrid w:val="0"/>
          <w:color w:val="000000" w:themeColor="text1"/>
          <w:kern w:val="22"/>
        </w:rPr>
        <w:t>]</w:t>
      </w:r>
    </w:p>
    <w:p w14:paraId="1E0495AF" w14:textId="053790E3" w:rsidR="00A27F92" w:rsidRPr="005C4BF9" w:rsidRDefault="000B0D21" w:rsidP="007D1063">
      <w:pPr>
        <w:pStyle w:val="CBDNormalNoNumber"/>
        <w:tabs>
          <w:tab w:val="clear" w:pos="567"/>
        </w:tabs>
        <w:ind w:left="1134"/>
        <w:rPr>
          <w:color w:val="000000" w:themeColor="text1"/>
        </w:rPr>
      </w:pPr>
      <w:r>
        <w:rPr>
          <w:snapToGrid w:val="0"/>
          <w:kern w:val="22"/>
        </w:rPr>
        <w:t>[</w:t>
      </w:r>
      <w:r w:rsidR="00A27F92" w:rsidRPr="005C4BF9">
        <w:rPr>
          <w:snapToGrid w:val="0"/>
          <w:kern w:val="22"/>
        </w:rPr>
        <w:t>5.</w:t>
      </w:r>
      <w:r w:rsidR="00A27F92" w:rsidRPr="005C4BF9">
        <w:rPr>
          <w:snapToGrid w:val="0"/>
          <w:kern w:val="22"/>
        </w:rPr>
        <w:tab/>
      </w:r>
      <w:r w:rsidR="00E368A6" w:rsidRPr="00594340">
        <w:rPr>
          <w:color w:val="000000" w:themeColor="text1"/>
        </w:rPr>
        <w:t xml:space="preserve">The </w:t>
      </w:r>
      <w:r w:rsidR="00E368A6" w:rsidRPr="00F91C7C">
        <w:rPr>
          <w:color w:val="000000" w:themeColor="text1"/>
          <w:kern w:val="22"/>
        </w:rPr>
        <w:t>assessment</w:t>
      </w:r>
      <w:r w:rsidR="00E368A6" w:rsidRPr="00594340">
        <w:rPr>
          <w:color w:val="000000" w:themeColor="text1"/>
        </w:rPr>
        <w:t xml:space="preserve"> should include a comparison of the </w:t>
      </w:r>
      <w:r w:rsidR="00E368A6" w:rsidRPr="00F91C7C">
        <w:rPr>
          <w:color w:val="000000" w:themeColor="text1"/>
        </w:rPr>
        <w:t xml:space="preserve">Global Environment Facility </w:t>
      </w:r>
      <w:r w:rsidR="00E368A6" w:rsidRPr="00594340">
        <w:rPr>
          <w:color w:val="000000" w:themeColor="text1"/>
        </w:rPr>
        <w:t>with the financial mechanisms of other relevant multilateral environmental agreements, including the</w:t>
      </w:r>
      <w:r w:rsidR="00E368A6" w:rsidRPr="00F91C7C">
        <w:rPr>
          <w:rFonts w:ascii="Helvetica" w:hAnsi="Helvetica"/>
          <w:color w:val="000000" w:themeColor="text1"/>
          <w:shd w:val="clear" w:color="auto" w:fill="F5F5F5"/>
        </w:rPr>
        <w:t xml:space="preserve"> </w:t>
      </w:r>
      <w:r w:rsidR="00E368A6" w:rsidRPr="00594340">
        <w:rPr>
          <w:color w:val="000000" w:themeColor="text1"/>
        </w:rPr>
        <w:t>Green Climate Fund and the Adaptation Fund</w:t>
      </w:r>
      <w:r w:rsidR="002E6EF7">
        <w:rPr>
          <w:color w:val="000000" w:themeColor="text1"/>
        </w:rPr>
        <w:t xml:space="preserve"> [and the Fund for Responding to Loss and Damage]</w:t>
      </w:r>
      <w:r w:rsidR="00A17628" w:rsidRPr="005C4BF9">
        <w:rPr>
          <w:color w:val="000000" w:themeColor="text1"/>
        </w:rPr>
        <w:t>.</w:t>
      </w:r>
      <w:r w:rsidR="00E368A6" w:rsidRPr="00594340">
        <w:rPr>
          <w:color w:val="000000" w:themeColor="text1"/>
        </w:rPr>
        <w:t xml:space="preserve"> Elements for consideration should include: contributor base; funding modalities and financial performance; criteria and process</w:t>
      </w:r>
      <w:r w:rsidR="00EB4858">
        <w:rPr>
          <w:color w:val="000000" w:themeColor="text1"/>
        </w:rPr>
        <w:t>es</w:t>
      </w:r>
      <w:r w:rsidR="00E368A6" w:rsidRPr="00594340">
        <w:rPr>
          <w:color w:val="000000" w:themeColor="text1"/>
        </w:rPr>
        <w:t xml:space="preserve"> for funding, including project cycle considerations; </w:t>
      </w:r>
      <w:r w:rsidR="00E368A6" w:rsidRPr="00F91C7C">
        <w:rPr>
          <w:color w:val="000000" w:themeColor="text1"/>
        </w:rPr>
        <w:t>access</w:t>
      </w:r>
      <w:r w:rsidR="00E368A6" w:rsidRPr="00594340">
        <w:rPr>
          <w:color w:val="000000" w:themeColor="text1"/>
        </w:rPr>
        <w:t xml:space="preserve"> and disbursement modalities (e.g. direct allocation or project-based disbursement), including for indigenous peoples and local communities, women and youth; relationship between the governing body of the fund and the </w:t>
      </w:r>
      <w:r w:rsidR="00D82E82">
        <w:rPr>
          <w:color w:val="000000" w:themeColor="text1"/>
        </w:rPr>
        <w:t>C</w:t>
      </w:r>
      <w:r w:rsidR="00E368A6" w:rsidRPr="00594340">
        <w:rPr>
          <w:color w:val="000000" w:themeColor="text1"/>
        </w:rPr>
        <w:t xml:space="preserve">onference of the </w:t>
      </w:r>
      <w:r w:rsidR="00D82E82">
        <w:rPr>
          <w:color w:val="000000" w:themeColor="text1"/>
        </w:rPr>
        <w:t>P</w:t>
      </w:r>
      <w:r w:rsidR="00E368A6" w:rsidRPr="00594340">
        <w:rPr>
          <w:color w:val="000000" w:themeColor="text1"/>
        </w:rPr>
        <w:t xml:space="preserve">arties to the respective multilateral environmental agreement; transparency, monitoring, reporting and evaluation; accreditation process and role and performance of implementing agencies; cost-effectiveness of operations; </w:t>
      </w:r>
      <w:r w:rsidR="00E368A6" w:rsidRPr="00C87456">
        <w:rPr>
          <w:color w:val="000000" w:themeColor="text1"/>
        </w:rPr>
        <w:t>ability to leverage funding to mobili</w:t>
      </w:r>
      <w:r w:rsidR="00031AFC">
        <w:rPr>
          <w:color w:val="000000" w:themeColor="text1"/>
        </w:rPr>
        <w:t>z</w:t>
      </w:r>
      <w:r w:rsidR="00E368A6" w:rsidRPr="00C87456">
        <w:rPr>
          <w:color w:val="000000" w:themeColor="text1"/>
        </w:rPr>
        <w:t>e additional finance for biodiversity</w:t>
      </w:r>
      <w:r w:rsidR="00E368A6" w:rsidRPr="00594340">
        <w:rPr>
          <w:color w:val="000000" w:themeColor="text1"/>
        </w:rPr>
        <w:t xml:space="preserve">; cost of setting up and running the financial instrument; leveraging public and private co-finance; </w:t>
      </w:r>
      <w:r w:rsidR="00E368A6" w:rsidRPr="00C87456">
        <w:rPr>
          <w:color w:val="000000" w:themeColor="text1"/>
        </w:rPr>
        <w:t xml:space="preserve">and integration of </w:t>
      </w:r>
      <w:r w:rsidR="0033428E">
        <w:rPr>
          <w:color w:val="000000" w:themeColor="text1"/>
        </w:rPr>
        <w:t>various</w:t>
      </w:r>
      <w:r w:rsidR="00E368A6" w:rsidRPr="00C87456">
        <w:rPr>
          <w:color w:val="000000" w:themeColor="text1"/>
        </w:rPr>
        <w:t xml:space="preserve"> environmental fields</w:t>
      </w:r>
      <w:r w:rsidR="00E368A6" w:rsidRPr="00594340">
        <w:rPr>
          <w:color w:val="000000" w:themeColor="text1"/>
        </w:rPr>
        <w:t>.</w:t>
      </w:r>
      <w:r>
        <w:rPr>
          <w:color w:val="000000" w:themeColor="text1"/>
        </w:rPr>
        <w:t>]</w:t>
      </w:r>
    </w:p>
    <w:p w14:paraId="21BFE443" w14:textId="77777777" w:rsidR="0093737F" w:rsidRPr="005C4BF9" w:rsidRDefault="0093737F" w:rsidP="007D1063">
      <w:pPr>
        <w:pStyle w:val="CBDH3"/>
        <w:tabs>
          <w:tab w:val="clear" w:pos="567"/>
        </w:tabs>
        <w:ind w:left="1134"/>
        <w:rPr>
          <w:b w:val="0"/>
          <w:snapToGrid w:val="0"/>
          <w:kern w:val="22"/>
        </w:rPr>
      </w:pPr>
      <w:r w:rsidRPr="005C4BF9">
        <w:rPr>
          <w:snapToGrid w:val="0"/>
          <w:kern w:val="22"/>
        </w:rPr>
        <w:t>D.</w:t>
      </w:r>
      <w:r w:rsidRPr="005C4BF9">
        <w:rPr>
          <w:snapToGrid w:val="0"/>
          <w:kern w:val="22"/>
        </w:rPr>
        <w:tab/>
        <w:t>Procedures for implementation</w:t>
      </w:r>
    </w:p>
    <w:p w14:paraId="59A4AB84" w14:textId="0F7FB82D" w:rsidR="0093737F" w:rsidRPr="005C4BF9" w:rsidRDefault="00BD02B5" w:rsidP="007D1063">
      <w:pPr>
        <w:pStyle w:val="CBDNormalNoNumber"/>
        <w:tabs>
          <w:tab w:val="clear" w:pos="567"/>
        </w:tabs>
        <w:ind w:left="1134"/>
        <w:rPr>
          <w:snapToGrid w:val="0"/>
          <w:kern w:val="22"/>
        </w:rPr>
      </w:pPr>
      <w:r>
        <w:rPr>
          <w:snapToGrid w:val="0"/>
          <w:kern w:val="22"/>
        </w:rPr>
        <w:t>[</w:t>
      </w:r>
      <w:r w:rsidR="00DE0D32" w:rsidRPr="005C4BF9">
        <w:rPr>
          <w:snapToGrid w:val="0"/>
          <w:kern w:val="22"/>
        </w:rPr>
        <w:t>6</w:t>
      </w:r>
      <w:r w:rsidR="0093737F" w:rsidRPr="005C4BF9">
        <w:rPr>
          <w:snapToGrid w:val="0"/>
          <w:kern w:val="22"/>
        </w:rPr>
        <w:t>.</w:t>
      </w:r>
      <w:r w:rsidR="0093737F" w:rsidRPr="005C4BF9">
        <w:rPr>
          <w:snapToGrid w:val="0"/>
          <w:kern w:val="22"/>
        </w:rPr>
        <w:tab/>
      </w:r>
      <w:r w:rsidR="00E368A6">
        <w:rPr>
          <w:rFonts w:eastAsiaTheme="minorEastAsia"/>
          <w:snapToGrid w:val="0"/>
          <w:color w:val="000000"/>
          <w:kern w:val="22"/>
        </w:rPr>
        <w:t>I</w:t>
      </w:r>
      <w:r w:rsidR="00E368A6" w:rsidRPr="005C4BF9">
        <w:rPr>
          <w:snapToGrid w:val="0"/>
          <w:kern w:val="22"/>
        </w:rPr>
        <w:t xml:space="preserve">n </w:t>
      </w:r>
      <w:r w:rsidR="00E368A6" w:rsidRPr="00F91C7C">
        <w:rPr>
          <w:color w:val="000000" w:themeColor="text1"/>
          <w:kern w:val="22"/>
        </w:rPr>
        <w:t xml:space="preserve">consultation with </w:t>
      </w:r>
      <w:r w:rsidR="00E368A6" w:rsidRPr="00C87456">
        <w:rPr>
          <w:snapToGrid w:val="0"/>
          <w:color w:val="000000" w:themeColor="text1"/>
          <w:kern w:val="22"/>
        </w:rPr>
        <w:t>the</w:t>
      </w:r>
      <w:r w:rsidR="00E368A6" w:rsidRPr="00F91C7C">
        <w:rPr>
          <w:color w:val="000000" w:themeColor="text1"/>
          <w:kern w:val="22"/>
        </w:rPr>
        <w:t xml:space="preserve"> Bureau, the Executive Secretary will contract an experienced independent evaluator to undertake the review, in </w:t>
      </w:r>
      <w:r w:rsidR="00E368A6" w:rsidRPr="00F91C7C">
        <w:rPr>
          <w:color w:val="000000" w:themeColor="text1"/>
        </w:rPr>
        <w:t>accordance</w:t>
      </w:r>
      <w:r w:rsidR="00E368A6" w:rsidRPr="00F91C7C">
        <w:rPr>
          <w:color w:val="000000" w:themeColor="text1"/>
          <w:kern w:val="22"/>
        </w:rPr>
        <w:t xml:space="preserve"> with the </w:t>
      </w:r>
      <w:proofErr w:type="gramStart"/>
      <w:r w:rsidR="00E368A6" w:rsidRPr="00F91C7C">
        <w:rPr>
          <w:color w:val="000000" w:themeColor="text1"/>
          <w:kern w:val="22"/>
        </w:rPr>
        <w:t>aforementioned objectives</w:t>
      </w:r>
      <w:proofErr w:type="gramEnd"/>
      <w:r w:rsidR="00E368A6" w:rsidRPr="00F91C7C">
        <w:rPr>
          <w:color w:val="000000" w:themeColor="text1"/>
          <w:kern w:val="22"/>
        </w:rPr>
        <w:t>, methodology and criteria.</w:t>
      </w:r>
      <w:r>
        <w:rPr>
          <w:color w:val="000000" w:themeColor="text1"/>
          <w:kern w:val="22"/>
        </w:rPr>
        <w:t>]</w:t>
      </w:r>
    </w:p>
    <w:p w14:paraId="1D54C43E" w14:textId="2974001A" w:rsidR="0093737F" w:rsidRPr="005C4BF9" w:rsidRDefault="00261C8A" w:rsidP="007D1063">
      <w:pPr>
        <w:pStyle w:val="CBDNormalNoNumber"/>
        <w:tabs>
          <w:tab w:val="clear" w:pos="567"/>
        </w:tabs>
        <w:ind w:left="1134"/>
        <w:rPr>
          <w:snapToGrid w:val="0"/>
          <w:kern w:val="22"/>
        </w:rPr>
      </w:pPr>
      <w:r>
        <w:rPr>
          <w:snapToGrid w:val="0"/>
          <w:kern w:val="22"/>
        </w:rPr>
        <w:t>[</w:t>
      </w:r>
      <w:r w:rsidR="00DE0D32" w:rsidRPr="005C4BF9">
        <w:rPr>
          <w:snapToGrid w:val="0"/>
          <w:kern w:val="22"/>
        </w:rPr>
        <w:t>7</w:t>
      </w:r>
      <w:r w:rsidR="0093737F" w:rsidRPr="005C4BF9">
        <w:rPr>
          <w:snapToGrid w:val="0"/>
          <w:kern w:val="22"/>
        </w:rPr>
        <w:t>.</w:t>
      </w:r>
      <w:r w:rsidR="0093737F" w:rsidRPr="005C4BF9">
        <w:rPr>
          <w:snapToGrid w:val="0"/>
          <w:kern w:val="22"/>
        </w:rPr>
        <w:tab/>
      </w:r>
      <w:r w:rsidR="00E368A6" w:rsidRPr="00F91C7C">
        <w:rPr>
          <w:color w:val="000000" w:themeColor="text1"/>
          <w:kern w:val="22"/>
        </w:rPr>
        <w:t xml:space="preserve">The evaluator will </w:t>
      </w:r>
      <w:r w:rsidR="00E368A6" w:rsidRPr="00F91C7C">
        <w:rPr>
          <w:color w:val="000000" w:themeColor="text1"/>
        </w:rPr>
        <w:t>undertake</w:t>
      </w:r>
      <w:r w:rsidR="00E368A6" w:rsidRPr="00F91C7C">
        <w:rPr>
          <w:color w:val="000000" w:themeColor="text1"/>
          <w:kern w:val="22"/>
        </w:rPr>
        <w:t xml:space="preserve"> such desk studies, questionnaire surveys, interviews and field visits as may be required for the implementation of the review and collaborate with the </w:t>
      </w:r>
      <w:r w:rsidR="00E368A6" w:rsidRPr="00F91C7C">
        <w:rPr>
          <w:color w:val="000000" w:themeColor="text1"/>
        </w:rPr>
        <w:t xml:space="preserve">Global Environment Facility </w:t>
      </w:r>
      <w:r w:rsidR="00E368A6" w:rsidRPr="00F91C7C">
        <w:rPr>
          <w:color w:val="000000" w:themeColor="text1"/>
          <w:kern w:val="22"/>
        </w:rPr>
        <w:t xml:space="preserve">and its Independent Evaluation Office, </w:t>
      </w:r>
      <w:r w:rsidR="00E368A6" w:rsidRPr="00C87456">
        <w:rPr>
          <w:rFonts w:eastAsiaTheme="minorEastAsia"/>
          <w:snapToGrid w:val="0"/>
          <w:color w:val="000000" w:themeColor="text1"/>
          <w:kern w:val="22"/>
        </w:rPr>
        <w:t xml:space="preserve">and other independent assessments, such as </w:t>
      </w:r>
      <w:r w:rsidR="0071172A">
        <w:rPr>
          <w:rFonts w:eastAsiaTheme="minorEastAsia"/>
          <w:snapToGrid w:val="0"/>
          <w:color w:val="000000" w:themeColor="text1"/>
          <w:kern w:val="22"/>
        </w:rPr>
        <w:t xml:space="preserve">those of </w:t>
      </w:r>
      <w:r w:rsidR="005E4BDA">
        <w:rPr>
          <w:rFonts w:eastAsiaTheme="minorEastAsia"/>
          <w:snapToGrid w:val="0"/>
          <w:color w:val="000000" w:themeColor="text1"/>
          <w:kern w:val="22"/>
        </w:rPr>
        <w:t xml:space="preserve">the </w:t>
      </w:r>
      <w:r w:rsidR="007C7145" w:rsidRPr="007C7145">
        <w:rPr>
          <w:rFonts w:eastAsia="Times New Roman"/>
          <w:color w:val="000000" w:themeColor="text1"/>
        </w:rPr>
        <w:t>Multilateral Performance Network</w:t>
      </w:r>
      <w:r w:rsidR="00E368A6" w:rsidRPr="00C87456">
        <w:rPr>
          <w:rFonts w:eastAsiaTheme="minorEastAsia"/>
          <w:snapToGrid w:val="0"/>
          <w:color w:val="000000" w:themeColor="text1"/>
          <w:kern w:val="22"/>
        </w:rPr>
        <w:t xml:space="preserve">, </w:t>
      </w:r>
      <w:r w:rsidR="00E368A6" w:rsidRPr="00F91C7C">
        <w:rPr>
          <w:color w:val="000000" w:themeColor="text1"/>
          <w:kern w:val="22"/>
        </w:rPr>
        <w:t>if necessary, for that purpose and prepare a compilation and synthesis of the information received.</w:t>
      </w:r>
      <w:r>
        <w:rPr>
          <w:color w:val="000000" w:themeColor="text1"/>
          <w:kern w:val="22"/>
        </w:rPr>
        <w:t>]</w:t>
      </w:r>
    </w:p>
    <w:p w14:paraId="757D494A" w14:textId="332E6961" w:rsidR="00DE0D32" w:rsidRPr="005C4BF9" w:rsidRDefault="000B0D21" w:rsidP="007D1063">
      <w:pPr>
        <w:pStyle w:val="CBDNormalNoNumber"/>
        <w:tabs>
          <w:tab w:val="clear" w:pos="567"/>
        </w:tabs>
        <w:ind w:left="1134"/>
        <w:rPr>
          <w:snapToGrid w:val="0"/>
          <w:kern w:val="22"/>
        </w:rPr>
      </w:pPr>
      <w:r>
        <w:rPr>
          <w:snapToGrid w:val="0"/>
        </w:rPr>
        <w:t>[</w:t>
      </w:r>
      <w:r w:rsidR="00DE0D32" w:rsidRPr="005C4BF9">
        <w:rPr>
          <w:snapToGrid w:val="0"/>
        </w:rPr>
        <w:t>8.</w:t>
      </w:r>
      <w:r w:rsidR="00DE0D32" w:rsidRPr="005C4BF9">
        <w:rPr>
          <w:snapToGrid w:val="0"/>
        </w:rPr>
        <w:tab/>
      </w:r>
      <w:r w:rsidR="00E368A6" w:rsidRPr="00F91C7C">
        <w:rPr>
          <w:color w:val="000000" w:themeColor="text1"/>
        </w:rPr>
        <w:t xml:space="preserve">Special efforts should be made to collect the views of </w:t>
      </w:r>
      <w:r w:rsidR="00E368A6" w:rsidRPr="00C87456">
        <w:rPr>
          <w:color w:val="000000" w:themeColor="text1"/>
        </w:rPr>
        <w:t xml:space="preserve">Parties, the private sector, </w:t>
      </w:r>
      <w:r w:rsidR="00E368A6" w:rsidRPr="00F91C7C">
        <w:rPr>
          <w:color w:val="000000" w:themeColor="text1"/>
        </w:rPr>
        <w:t xml:space="preserve">indigenous peoples and local communities, women and youth, </w:t>
      </w:r>
      <w:r w:rsidR="00E368A6" w:rsidRPr="00C87456">
        <w:rPr>
          <w:color w:val="000000" w:themeColor="text1"/>
        </w:rPr>
        <w:t>including</w:t>
      </w:r>
      <w:r w:rsidR="00E368A6" w:rsidRPr="00F91C7C">
        <w:rPr>
          <w:color w:val="000000" w:themeColor="text1"/>
        </w:rPr>
        <w:t xml:space="preserve"> </w:t>
      </w:r>
      <w:r w:rsidR="002E6EF7">
        <w:rPr>
          <w:color w:val="000000" w:themeColor="text1"/>
        </w:rPr>
        <w:t xml:space="preserve">[as applicable] </w:t>
      </w:r>
      <w:r w:rsidR="00E368A6" w:rsidRPr="00F91C7C">
        <w:rPr>
          <w:color w:val="000000" w:themeColor="text1"/>
        </w:rPr>
        <w:t xml:space="preserve">information on possible impacts on their </w:t>
      </w:r>
      <w:r w:rsidR="00E368A6" w:rsidRPr="002B6743">
        <w:t>rights</w:t>
      </w:r>
      <w:r w:rsidR="00BD02B5" w:rsidRPr="002B6743">
        <w:t xml:space="preserve"> [in relation to project-specific environmental objectives and in accordance with relevant national legislation]</w:t>
      </w:r>
      <w:r w:rsidR="00E368A6" w:rsidRPr="005C4BF9">
        <w:t>.</w:t>
      </w:r>
      <w:r>
        <w:t>]</w:t>
      </w:r>
    </w:p>
    <w:p w14:paraId="57F93778" w14:textId="4481F6B4" w:rsidR="0093737F" w:rsidRDefault="00261C8A" w:rsidP="007D1063">
      <w:pPr>
        <w:pStyle w:val="CBDNormalNoNumber"/>
        <w:tabs>
          <w:tab w:val="clear" w:pos="567"/>
        </w:tabs>
        <w:ind w:left="1134"/>
        <w:rPr>
          <w:snapToGrid w:val="0"/>
          <w:kern w:val="22"/>
        </w:rPr>
      </w:pPr>
      <w:r>
        <w:rPr>
          <w:snapToGrid w:val="0"/>
          <w:kern w:val="22"/>
        </w:rPr>
        <w:lastRenderedPageBreak/>
        <w:t>[</w:t>
      </w:r>
      <w:r w:rsidR="00DE0D32" w:rsidRPr="005C4BF9">
        <w:rPr>
          <w:snapToGrid w:val="0"/>
          <w:kern w:val="22"/>
        </w:rPr>
        <w:t>9</w:t>
      </w:r>
      <w:r w:rsidR="0093737F" w:rsidRPr="005C4BF9">
        <w:rPr>
          <w:snapToGrid w:val="0"/>
          <w:kern w:val="22"/>
        </w:rPr>
        <w:t>.</w:t>
      </w:r>
      <w:r w:rsidR="0093737F" w:rsidRPr="005C4BF9">
        <w:rPr>
          <w:snapToGrid w:val="0"/>
          <w:kern w:val="22"/>
        </w:rPr>
        <w:tab/>
        <w:t xml:space="preserve">The draft synthesis report and recommendations of the evaluator will be made available to </w:t>
      </w:r>
      <w:r w:rsidR="00345041">
        <w:rPr>
          <w:snapToGrid w:val="0"/>
          <w:kern w:val="22"/>
        </w:rPr>
        <w:t xml:space="preserve">the </w:t>
      </w:r>
      <w:r w:rsidR="00345041" w:rsidRPr="005C4BF9">
        <w:t xml:space="preserve">Global Environment Facility </w:t>
      </w:r>
      <w:r w:rsidR="0093737F" w:rsidRPr="005C4BF9">
        <w:rPr>
          <w:snapToGrid w:val="0"/>
          <w:kern w:val="22"/>
        </w:rPr>
        <w:t>for its review and comments. Such comments will be included in the documentation and identified by source.</w:t>
      </w:r>
      <w:r>
        <w:rPr>
          <w:snapToGrid w:val="0"/>
          <w:kern w:val="22"/>
        </w:rPr>
        <w:t>]</w:t>
      </w:r>
    </w:p>
    <w:p w14:paraId="62D79196" w14:textId="7D1E0493" w:rsidR="00555608" w:rsidRPr="005C4BF9" w:rsidRDefault="00F60BB0" w:rsidP="00555608">
      <w:pPr>
        <w:pStyle w:val="CBDNormalNoNumber"/>
        <w:tabs>
          <w:tab w:val="clear" w:pos="567"/>
        </w:tabs>
        <w:ind w:left="1134"/>
        <w:rPr>
          <w:snapToGrid w:val="0"/>
          <w:kern w:val="22"/>
        </w:rPr>
      </w:pPr>
      <w:r>
        <w:rPr>
          <w:snapToGrid w:val="0"/>
          <w:kern w:val="22"/>
        </w:rPr>
        <w:t>[</w:t>
      </w:r>
      <w:r w:rsidR="00555608" w:rsidRPr="00B80D40">
        <w:rPr>
          <w:snapToGrid w:val="0"/>
          <w:kern w:val="22"/>
        </w:rPr>
        <w:t>10.</w:t>
      </w:r>
      <w:r w:rsidR="00555608" w:rsidRPr="00B80D40">
        <w:rPr>
          <w:snapToGrid w:val="0"/>
          <w:kern w:val="22"/>
        </w:rPr>
        <w:tab/>
      </w:r>
      <w:r w:rsidR="00E368A6" w:rsidRPr="00B80D40">
        <w:rPr>
          <w:snapToGrid w:val="0"/>
          <w:kern w:val="22"/>
        </w:rPr>
        <w:t xml:space="preserve">The report should include </w:t>
      </w:r>
      <w:r w:rsidR="004812AC">
        <w:rPr>
          <w:snapToGrid w:val="0"/>
          <w:kern w:val="22"/>
        </w:rPr>
        <w:t>a</w:t>
      </w:r>
      <w:r w:rsidR="00E454D6">
        <w:rPr>
          <w:snapToGrid w:val="0"/>
          <w:kern w:val="22"/>
        </w:rPr>
        <w:t>s a</w:t>
      </w:r>
      <w:r w:rsidR="004812AC">
        <w:rPr>
          <w:snapToGrid w:val="0"/>
          <w:kern w:val="22"/>
        </w:rPr>
        <w:t xml:space="preserve">n annex </w:t>
      </w:r>
      <w:r w:rsidR="00CE0252">
        <w:rPr>
          <w:snapToGrid w:val="0"/>
          <w:kern w:val="22"/>
        </w:rPr>
        <w:t xml:space="preserve">the </w:t>
      </w:r>
      <w:r w:rsidR="00E368A6" w:rsidRPr="00B80D40">
        <w:rPr>
          <w:snapToGrid w:val="0"/>
          <w:kern w:val="22"/>
        </w:rPr>
        <w:t>study</w:t>
      </w:r>
      <w:r w:rsidR="00927831" w:rsidRPr="00927831">
        <w:rPr>
          <w:snapToGrid w:val="0"/>
          <w:kern w:val="22"/>
        </w:rPr>
        <w:t xml:space="preserve"> </w:t>
      </w:r>
      <w:r w:rsidR="00927831">
        <w:rPr>
          <w:snapToGrid w:val="0"/>
          <w:kern w:val="22"/>
        </w:rPr>
        <w:t xml:space="preserve">requested in paragraph 41 of </w:t>
      </w:r>
      <w:r w:rsidR="00345F0B">
        <w:rPr>
          <w:snapToGrid w:val="0"/>
          <w:kern w:val="22"/>
        </w:rPr>
        <w:t>d</w:t>
      </w:r>
      <w:r w:rsidR="00927831">
        <w:rPr>
          <w:snapToGrid w:val="0"/>
          <w:kern w:val="22"/>
        </w:rPr>
        <w:t xml:space="preserve">ecision </w:t>
      </w:r>
      <w:hyperlink r:id="rId21" w:history="1">
        <w:r w:rsidR="00927831" w:rsidRPr="008E3BAD">
          <w:rPr>
            <w:rStyle w:val="Hyperlink"/>
            <w:snapToGrid w:val="0"/>
            <w:kern w:val="22"/>
          </w:rPr>
          <w:t>16/33</w:t>
        </w:r>
      </w:hyperlink>
      <w:r w:rsidR="00566F88">
        <w:rPr>
          <w:snapToGrid w:val="0"/>
          <w:kern w:val="22"/>
        </w:rPr>
        <w:t xml:space="preserve"> of 27 February 2025</w:t>
      </w:r>
      <w:r w:rsidR="00834240">
        <w:rPr>
          <w:snapToGrid w:val="0"/>
          <w:kern w:val="22"/>
        </w:rPr>
        <w:t xml:space="preserve"> </w:t>
      </w:r>
      <w:r w:rsidR="00E368A6" w:rsidRPr="00B80D40">
        <w:rPr>
          <w:snapToGrid w:val="0"/>
          <w:kern w:val="22"/>
        </w:rPr>
        <w:t xml:space="preserve">benchmarking the </w:t>
      </w:r>
      <w:r w:rsidR="00E368A6" w:rsidRPr="0013041B">
        <w:t xml:space="preserve">Global Environment Facility </w:t>
      </w:r>
      <w:r w:rsidR="00E368A6" w:rsidRPr="00B80D40">
        <w:rPr>
          <w:snapToGrid w:val="0"/>
          <w:kern w:val="22"/>
        </w:rPr>
        <w:t>against the financial mechanisms or similar instruments</w:t>
      </w:r>
      <w:r w:rsidR="005F4DE8" w:rsidRPr="002B6743">
        <w:rPr>
          <w:snapToGrid w:val="0"/>
          <w:kern w:val="22"/>
        </w:rPr>
        <w:t>,</w:t>
      </w:r>
      <w:r w:rsidR="00E368A6" w:rsidRPr="00B80D40">
        <w:rPr>
          <w:snapToGrid w:val="0"/>
          <w:kern w:val="22"/>
        </w:rPr>
        <w:t xml:space="preserve"> of other relevant multilateral environmental agreements, including with regard to</w:t>
      </w:r>
      <w:r w:rsidR="00E368A6">
        <w:rPr>
          <w:snapToGrid w:val="0"/>
          <w:kern w:val="22"/>
        </w:rPr>
        <w:t xml:space="preserve"> </w:t>
      </w:r>
      <w:r w:rsidR="00E368A6" w:rsidRPr="00B80D40">
        <w:rPr>
          <w:snapToGrid w:val="0"/>
          <w:kern w:val="22"/>
        </w:rPr>
        <w:t>funding modalities and financial performance, criteria and process for funding,</w:t>
      </w:r>
      <w:r w:rsidR="00E368A6">
        <w:rPr>
          <w:snapToGrid w:val="0"/>
          <w:kern w:val="22"/>
        </w:rPr>
        <w:t xml:space="preserve"> </w:t>
      </w:r>
      <w:r w:rsidR="00E368A6" w:rsidRPr="00B80D40">
        <w:rPr>
          <w:snapToGrid w:val="0"/>
          <w:kern w:val="22"/>
        </w:rPr>
        <w:t xml:space="preserve">access and disbursement modalities, monitoring and evaluation, governance, </w:t>
      </w:r>
      <w:r w:rsidR="00E368A6">
        <w:rPr>
          <w:snapToGrid w:val="0"/>
          <w:kern w:val="22"/>
        </w:rPr>
        <w:t xml:space="preserve">the </w:t>
      </w:r>
      <w:r w:rsidR="00E368A6" w:rsidRPr="00B80D40">
        <w:rPr>
          <w:snapToGrid w:val="0"/>
          <w:kern w:val="22"/>
        </w:rPr>
        <w:t xml:space="preserve">cost-effectiveness of operations, and </w:t>
      </w:r>
      <w:r w:rsidR="00E368A6">
        <w:rPr>
          <w:snapToGrid w:val="0"/>
          <w:kern w:val="22"/>
        </w:rPr>
        <w:t xml:space="preserve">their </w:t>
      </w:r>
      <w:r w:rsidR="00E368A6" w:rsidRPr="00B80D40">
        <w:rPr>
          <w:snapToGrid w:val="0"/>
          <w:kern w:val="22"/>
        </w:rPr>
        <w:t>legal nature</w:t>
      </w:r>
      <w:r w:rsidR="00981D9A">
        <w:rPr>
          <w:snapToGrid w:val="0"/>
          <w:kern w:val="22"/>
        </w:rPr>
        <w:t xml:space="preserve">, </w:t>
      </w:r>
      <w:r w:rsidR="002E6EF7">
        <w:rPr>
          <w:snapToGrid w:val="0"/>
          <w:kern w:val="22"/>
        </w:rPr>
        <w:t>[</w:t>
      </w:r>
      <w:r w:rsidR="00981D9A">
        <w:t xml:space="preserve">as well as other criteria contained in decision </w:t>
      </w:r>
      <w:hyperlink r:id="rId22" w:history="1">
        <w:r w:rsidR="00981D9A" w:rsidRPr="007674C7">
          <w:rPr>
            <w:rStyle w:val="Hyperlink"/>
          </w:rPr>
          <w:t>16/34</w:t>
        </w:r>
      </w:hyperlink>
      <w:r w:rsidR="002E6EF7">
        <w:t>]</w:t>
      </w:r>
      <w:r w:rsidR="00E368A6" w:rsidRPr="00B80D40">
        <w:rPr>
          <w:snapToGrid w:val="0"/>
          <w:kern w:val="22"/>
        </w:rPr>
        <w:t>.</w:t>
      </w:r>
      <w:r>
        <w:rPr>
          <w:snapToGrid w:val="0"/>
          <w:kern w:val="22"/>
        </w:rPr>
        <w:t>]</w:t>
      </w:r>
    </w:p>
    <w:p w14:paraId="396E4772" w14:textId="30C2702E" w:rsidR="0093737F" w:rsidRPr="005C4BF9" w:rsidRDefault="00F60BB0" w:rsidP="007D1063">
      <w:pPr>
        <w:pStyle w:val="CBDNormalNoNumber"/>
        <w:tabs>
          <w:tab w:val="clear" w:pos="567"/>
        </w:tabs>
        <w:ind w:left="1134"/>
        <w:rPr>
          <w:snapToGrid w:val="0"/>
          <w:kern w:val="22"/>
        </w:rPr>
      </w:pPr>
      <w:r>
        <w:rPr>
          <w:snapToGrid w:val="0"/>
          <w:kern w:val="22"/>
        </w:rPr>
        <w:t>[</w:t>
      </w:r>
      <w:r w:rsidR="00DE0D32" w:rsidRPr="005C4BF9">
        <w:rPr>
          <w:snapToGrid w:val="0"/>
          <w:kern w:val="22"/>
        </w:rPr>
        <w:t>1</w:t>
      </w:r>
      <w:r w:rsidR="00E24DC0" w:rsidRPr="005C4BF9">
        <w:rPr>
          <w:snapToGrid w:val="0"/>
          <w:kern w:val="22"/>
        </w:rPr>
        <w:t>1</w:t>
      </w:r>
      <w:r w:rsidR="0093737F" w:rsidRPr="005C4BF9">
        <w:rPr>
          <w:snapToGrid w:val="0"/>
          <w:kern w:val="22"/>
        </w:rPr>
        <w:t>.</w:t>
      </w:r>
      <w:r w:rsidR="0093737F" w:rsidRPr="005C4BF9">
        <w:rPr>
          <w:snapToGrid w:val="0"/>
          <w:kern w:val="22"/>
        </w:rPr>
        <w:tab/>
        <w:t>Based on the synthesis report and recommendations of the independent evaluator, the Executive Secretary will prepare, in consultation with</w:t>
      </w:r>
      <w:r w:rsidR="00345041">
        <w:rPr>
          <w:snapToGrid w:val="0"/>
          <w:kern w:val="22"/>
        </w:rPr>
        <w:t xml:space="preserve"> the </w:t>
      </w:r>
      <w:r w:rsidR="00345041" w:rsidRPr="005C4BF9">
        <w:t>Global Environment Facility</w:t>
      </w:r>
      <w:r w:rsidR="0093737F" w:rsidRPr="005C4BF9">
        <w:rPr>
          <w:snapToGrid w:val="0"/>
          <w:kern w:val="22"/>
        </w:rPr>
        <w:t xml:space="preserve">, a draft decision on the </w:t>
      </w:r>
      <w:r w:rsidR="00AB5986" w:rsidRPr="005C4BF9">
        <w:rPr>
          <w:snapToGrid w:val="0"/>
          <w:kern w:val="22"/>
        </w:rPr>
        <w:t>seven</w:t>
      </w:r>
      <w:r w:rsidR="0093737F" w:rsidRPr="005C4BF9">
        <w:rPr>
          <w:snapToGrid w:val="0"/>
          <w:kern w:val="22"/>
        </w:rPr>
        <w:t xml:space="preserve">th </w:t>
      </w:r>
      <w:r w:rsidR="00AB5986" w:rsidRPr="005C4BF9">
        <w:rPr>
          <w:snapToGrid w:val="0"/>
          <w:kern w:val="22"/>
        </w:rPr>
        <w:t xml:space="preserve">quadrennial </w:t>
      </w:r>
      <w:r w:rsidR="0093737F" w:rsidRPr="005C4BF9">
        <w:rPr>
          <w:snapToGrid w:val="0"/>
          <w:kern w:val="22"/>
        </w:rPr>
        <w:t>review of the financial mechanism, including specific suggestions for action to improve the effectiveness of the mechanism</w:t>
      </w:r>
      <w:r w:rsidR="001E3CC0">
        <w:rPr>
          <w:snapToGrid w:val="0"/>
          <w:kern w:val="22"/>
        </w:rPr>
        <w:t>[,</w:t>
      </w:r>
      <w:r w:rsidR="002E6EF7">
        <w:rPr>
          <w:snapToGrid w:val="0"/>
          <w:kern w:val="22"/>
        </w:rPr>
        <w:t xml:space="preserve"> if necessary</w:t>
      </w:r>
      <w:r w:rsidR="001E3CC0">
        <w:rPr>
          <w:snapToGrid w:val="0"/>
          <w:kern w:val="22"/>
        </w:rPr>
        <w:t>,</w:t>
      </w:r>
      <w:r w:rsidR="002E6EF7">
        <w:rPr>
          <w:snapToGrid w:val="0"/>
          <w:kern w:val="22"/>
        </w:rPr>
        <w:t>]</w:t>
      </w:r>
      <w:r w:rsidR="0093737F" w:rsidRPr="005C4BF9">
        <w:rPr>
          <w:snapToGrid w:val="0"/>
          <w:kern w:val="22"/>
        </w:rPr>
        <w:t xml:space="preserve"> for consideration by the Subsidiary Body on Implementation</w:t>
      </w:r>
      <w:r w:rsidR="00732748">
        <w:rPr>
          <w:snapToGrid w:val="0"/>
          <w:kern w:val="22"/>
        </w:rPr>
        <w:t>, with</w:t>
      </w:r>
      <w:r w:rsidR="0093737F" w:rsidRPr="005C4BF9">
        <w:rPr>
          <w:snapToGrid w:val="0"/>
          <w:kern w:val="22"/>
        </w:rPr>
        <w:t xml:space="preserve"> </w:t>
      </w:r>
      <w:r w:rsidR="00312E73" w:rsidRPr="005C4BF9">
        <w:rPr>
          <w:snapToGrid w:val="0"/>
          <w:kern w:val="22"/>
        </w:rPr>
        <w:t xml:space="preserve">its recommendations </w:t>
      </w:r>
      <w:r w:rsidR="0093737F" w:rsidRPr="005C4BF9">
        <w:rPr>
          <w:snapToGrid w:val="0"/>
          <w:kern w:val="22"/>
        </w:rPr>
        <w:t xml:space="preserve">to </w:t>
      </w:r>
      <w:r w:rsidR="00312E73">
        <w:rPr>
          <w:snapToGrid w:val="0"/>
          <w:kern w:val="22"/>
        </w:rPr>
        <w:t xml:space="preserve">be </w:t>
      </w:r>
      <w:r w:rsidR="0093737F" w:rsidRPr="005C4BF9">
        <w:rPr>
          <w:snapToGrid w:val="0"/>
          <w:kern w:val="22"/>
        </w:rPr>
        <w:t>provide</w:t>
      </w:r>
      <w:r w:rsidR="00312E73">
        <w:rPr>
          <w:snapToGrid w:val="0"/>
          <w:kern w:val="22"/>
        </w:rPr>
        <w:t>d</w:t>
      </w:r>
      <w:r w:rsidR="0093737F" w:rsidRPr="005C4BF9">
        <w:rPr>
          <w:snapToGrid w:val="0"/>
          <w:kern w:val="22"/>
        </w:rPr>
        <w:t xml:space="preserve"> to the Conference of the Parties at its </w:t>
      </w:r>
      <w:r w:rsidR="00AB5986" w:rsidRPr="005C4BF9">
        <w:rPr>
          <w:snapToGrid w:val="0"/>
          <w:kern w:val="22"/>
        </w:rPr>
        <w:t>eigh</w:t>
      </w:r>
      <w:r w:rsidR="0093737F" w:rsidRPr="005C4BF9">
        <w:rPr>
          <w:snapToGrid w:val="0"/>
          <w:kern w:val="22"/>
        </w:rPr>
        <w:t>teenth meeting.</w:t>
      </w:r>
      <w:r>
        <w:rPr>
          <w:snapToGrid w:val="0"/>
          <w:kern w:val="22"/>
        </w:rPr>
        <w:t>]</w:t>
      </w:r>
    </w:p>
    <w:p w14:paraId="34B24C7C" w14:textId="39507E13" w:rsidR="00233301" w:rsidRPr="005C4BF9" w:rsidRDefault="00054726" w:rsidP="00AC1BB4">
      <w:pPr>
        <w:pStyle w:val="Para10"/>
        <w:tabs>
          <w:tab w:val="clear" w:pos="643"/>
        </w:tabs>
        <w:ind w:left="567" w:firstLine="0"/>
        <w:jc w:val="center"/>
      </w:pPr>
      <w:r w:rsidRPr="009E7199">
        <w:t>__________</w:t>
      </w:r>
    </w:p>
    <w:sectPr w:rsidR="00233301" w:rsidRPr="005C4BF9"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A831BE" w14:textId="77777777" w:rsidR="00922051" w:rsidRPr="005C4BF9" w:rsidRDefault="00922051" w:rsidP="00CF1848">
      <w:r w:rsidRPr="005C4BF9">
        <w:separator/>
      </w:r>
    </w:p>
  </w:endnote>
  <w:endnote w:type="continuationSeparator" w:id="0">
    <w:p w14:paraId="05C11F31" w14:textId="77777777" w:rsidR="00922051" w:rsidRPr="005C4BF9" w:rsidRDefault="00922051"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62082E" w14:textId="77777777" w:rsidR="00922051" w:rsidRPr="005C4BF9" w:rsidRDefault="00922051" w:rsidP="00CF1848">
      <w:r w:rsidRPr="005C4BF9">
        <w:separator/>
      </w:r>
    </w:p>
  </w:footnote>
  <w:footnote w:type="continuationSeparator" w:id="0">
    <w:p w14:paraId="4075B219" w14:textId="77777777" w:rsidR="00922051" w:rsidRPr="005C4BF9" w:rsidRDefault="00922051" w:rsidP="00CF1848">
      <w:r w:rsidRPr="005C4BF9">
        <w:continuationSeparator/>
      </w:r>
    </w:p>
  </w:footnote>
  <w:footnote w:id="1">
    <w:p w14:paraId="445CF3AE" w14:textId="20FC2784" w:rsidR="00DE39E5" w:rsidRPr="00DE39E5" w:rsidRDefault="00DE39E5">
      <w:pPr>
        <w:pStyle w:val="FootnoteText"/>
      </w:pPr>
      <w:r>
        <w:rPr>
          <w:rStyle w:val="FootnoteReference"/>
        </w:rPr>
        <w:t>*</w:t>
      </w:r>
      <w:r>
        <w:t xml:space="preserve"> The present document </w:t>
      </w:r>
      <w:r w:rsidR="009675F2">
        <w:t>is being issued without formal editing.</w:t>
      </w:r>
    </w:p>
  </w:footnote>
  <w:footnote w:id="2">
    <w:p w14:paraId="34A7C06B" w14:textId="6AF9BE24" w:rsidR="00DE70CD" w:rsidRPr="00091919" w:rsidRDefault="00DE70CD">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3">
    <w:p w14:paraId="357DD7BD" w14:textId="0019A2CB" w:rsidR="00B61E6D" w:rsidRPr="00B61E6D" w:rsidRDefault="00B61E6D">
      <w:pPr>
        <w:pStyle w:val="FootnoteText"/>
      </w:pPr>
      <w:r>
        <w:rPr>
          <w:rStyle w:val="FootnoteReference"/>
        </w:rPr>
        <w:footnoteRef/>
      </w:r>
      <w:r>
        <w:t xml:space="preserve"> </w:t>
      </w:r>
      <w:hyperlink r:id="rId1" w:history="1">
        <w:r w:rsidRPr="00B61E6D">
          <w:rPr>
            <w:rStyle w:val="Hyperlink"/>
          </w:rPr>
          <w:t>CBD/SBI/6/INF/13</w:t>
        </w:r>
      </w:hyperlink>
      <w:r>
        <w:t xml:space="preserve">. </w:t>
      </w:r>
    </w:p>
  </w:footnote>
  <w:footnote w:id="4">
    <w:p w14:paraId="43593C16" w14:textId="07030A0C" w:rsidR="00EA2F44" w:rsidRPr="00EA2F44" w:rsidRDefault="00EA2F44">
      <w:pPr>
        <w:pStyle w:val="FootnoteText"/>
      </w:pPr>
      <w:r>
        <w:rPr>
          <w:rStyle w:val="FootnoteReference"/>
        </w:rPr>
        <w:footnoteRef/>
      </w:r>
      <w:r>
        <w:t xml:space="preserve"> </w:t>
      </w:r>
      <w:r w:rsidRPr="00EA2F44">
        <w:t xml:space="preserve">United Nations, </w:t>
      </w:r>
      <w:r w:rsidRPr="00F91C7C">
        <w:rPr>
          <w:i/>
          <w:iCs/>
        </w:rPr>
        <w:t>Treaty Series</w:t>
      </w:r>
      <w:r w:rsidRPr="00EA2F44">
        <w:t>, vol. 2226, No. 30619.</w:t>
      </w:r>
    </w:p>
  </w:footnote>
  <w:footnote w:id="5">
    <w:p w14:paraId="74FE2121" w14:textId="77777777" w:rsidR="00101A02" w:rsidRPr="00091919" w:rsidRDefault="00101A02" w:rsidP="00101A02">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6">
    <w:p w14:paraId="2706C3F5" w14:textId="72E49D68" w:rsidR="00704E3D" w:rsidRPr="00704E3D" w:rsidRDefault="00704E3D">
      <w:pPr>
        <w:pStyle w:val="FootnoteText"/>
      </w:pPr>
      <w:r>
        <w:rPr>
          <w:rStyle w:val="FootnoteReference"/>
        </w:rPr>
        <w:footnoteRef/>
      </w:r>
      <w:r>
        <w:t xml:space="preserve"> </w:t>
      </w:r>
      <w:r>
        <w:rPr>
          <w:lang w:val="en-CA"/>
        </w:rPr>
        <w:t xml:space="preserve">Decision </w:t>
      </w:r>
      <w:hyperlink r:id="rId2" w:history="1">
        <w:r w:rsidRPr="007547D1">
          <w:rPr>
            <w:rStyle w:val="Hyperlink"/>
            <w:lang w:val="en-CA"/>
          </w:rPr>
          <w:t>15/4</w:t>
        </w:r>
      </w:hyperlink>
      <w:r>
        <w:rPr>
          <w:lang w:val="en-CA"/>
        </w:rPr>
        <w:t>, annex.</w:t>
      </w:r>
    </w:p>
  </w:footnote>
  <w:footnote w:id="7">
    <w:p w14:paraId="2A38574D" w14:textId="04C76C79" w:rsidR="009E67E2" w:rsidRPr="009E67E2" w:rsidRDefault="009E67E2">
      <w:pPr>
        <w:pStyle w:val="FootnoteText"/>
      </w:pPr>
      <w:r>
        <w:rPr>
          <w:rStyle w:val="FootnoteReference"/>
        </w:rPr>
        <w:footnoteRef/>
      </w:r>
      <w:r w:rsidRPr="00F51377">
        <w:t xml:space="preserve"> Decision </w:t>
      </w:r>
      <w:hyperlink r:id="rId3" w:history="1">
        <w:r w:rsidRPr="00027CF1">
          <w:rPr>
            <w:rStyle w:val="Hyperlink"/>
          </w:rPr>
          <w:t>15/11</w:t>
        </w:r>
      </w:hyperlink>
      <w:r w:rsidR="00D10881" w:rsidRPr="00F91C7C">
        <w:t>, annex</w:t>
      </w:r>
      <w:r w:rsidRPr="00F51377">
        <w:t>.</w:t>
      </w:r>
    </w:p>
  </w:footnote>
  <w:footnote w:id="8">
    <w:p w14:paraId="47FF0288" w14:textId="77777777" w:rsidR="00BC7850" w:rsidRPr="00091919" w:rsidRDefault="00BC7850" w:rsidP="00BC7850">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4C966DD7" w:rsidR="00534681" w:rsidRPr="005C4BF9" w:rsidRDefault="005D5EF2" w:rsidP="007C4951">
    <w:pPr>
      <w:pStyle w:val="Header"/>
      <w:spacing w:after="240"/>
      <w:rPr>
        <w:szCs w:val="20"/>
      </w:rPr>
    </w:pPr>
    <w:r w:rsidRPr="005C4BF9">
      <w:rPr>
        <w:szCs w:val="20"/>
      </w:rPr>
      <w:t>CBD/SBI/6/</w:t>
    </w:r>
    <w:r w:rsidR="003456E7">
      <w:rPr>
        <w:szCs w:val="20"/>
      </w:rPr>
      <w:t>L.9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063A5C35" w:rsidR="009505C9" w:rsidRPr="005C4BF9" w:rsidRDefault="00163EA8" w:rsidP="007C4951">
    <w:pPr>
      <w:pStyle w:val="Header"/>
      <w:spacing w:after="240"/>
      <w:jc w:val="right"/>
    </w:pPr>
    <w:r w:rsidRPr="005C4BF9">
      <w:t>CBD/SBI/6/</w:t>
    </w:r>
    <w:r w:rsidR="003456E7">
      <w:t>L.9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6BD"/>
    <w:rsid w:val="00006F2C"/>
    <w:rsid w:val="000073D4"/>
    <w:rsid w:val="00010019"/>
    <w:rsid w:val="00010565"/>
    <w:rsid w:val="00010687"/>
    <w:rsid w:val="0001074D"/>
    <w:rsid w:val="00010DFA"/>
    <w:rsid w:val="00011760"/>
    <w:rsid w:val="00011C57"/>
    <w:rsid w:val="00012D91"/>
    <w:rsid w:val="00013A82"/>
    <w:rsid w:val="000147F6"/>
    <w:rsid w:val="0001539B"/>
    <w:rsid w:val="000153A4"/>
    <w:rsid w:val="000164CC"/>
    <w:rsid w:val="00016C36"/>
    <w:rsid w:val="00020398"/>
    <w:rsid w:val="000210A2"/>
    <w:rsid w:val="00022546"/>
    <w:rsid w:val="00022AF8"/>
    <w:rsid w:val="00023165"/>
    <w:rsid w:val="00023C18"/>
    <w:rsid w:val="00023E8F"/>
    <w:rsid w:val="0002457E"/>
    <w:rsid w:val="00025928"/>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1C5"/>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40"/>
    <w:rsid w:val="000770F8"/>
    <w:rsid w:val="0008002B"/>
    <w:rsid w:val="00080632"/>
    <w:rsid w:val="00080B40"/>
    <w:rsid w:val="00081B5E"/>
    <w:rsid w:val="00081FD0"/>
    <w:rsid w:val="00082D72"/>
    <w:rsid w:val="00082FFC"/>
    <w:rsid w:val="0008304A"/>
    <w:rsid w:val="00083CDF"/>
    <w:rsid w:val="000846DD"/>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8DE"/>
    <w:rsid w:val="00092BC1"/>
    <w:rsid w:val="00093908"/>
    <w:rsid w:val="0009445C"/>
    <w:rsid w:val="00094F1F"/>
    <w:rsid w:val="000951E8"/>
    <w:rsid w:val="00095F83"/>
    <w:rsid w:val="00096E8E"/>
    <w:rsid w:val="00097429"/>
    <w:rsid w:val="000A0B93"/>
    <w:rsid w:val="000A0BE6"/>
    <w:rsid w:val="000A0E43"/>
    <w:rsid w:val="000A1116"/>
    <w:rsid w:val="000A1145"/>
    <w:rsid w:val="000A1293"/>
    <w:rsid w:val="000A1511"/>
    <w:rsid w:val="000A1949"/>
    <w:rsid w:val="000A1E30"/>
    <w:rsid w:val="000A28CF"/>
    <w:rsid w:val="000A34C3"/>
    <w:rsid w:val="000A43D3"/>
    <w:rsid w:val="000A47F9"/>
    <w:rsid w:val="000A51FD"/>
    <w:rsid w:val="000A5FA5"/>
    <w:rsid w:val="000A632E"/>
    <w:rsid w:val="000A6D53"/>
    <w:rsid w:val="000A6F96"/>
    <w:rsid w:val="000B0D21"/>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19"/>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0C4"/>
    <w:rsid w:val="001112E9"/>
    <w:rsid w:val="00112302"/>
    <w:rsid w:val="00112755"/>
    <w:rsid w:val="00112942"/>
    <w:rsid w:val="001139FC"/>
    <w:rsid w:val="00113E5E"/>
    <w:rsid w:val="001141C2"/>
    <w:rsid w:val="00114A3B"/>
    <w:rsid w:val="00114A65"/>
    <w:rsid w:val="00116333"/>
    <w:rsid w:val="0012043F"/>
    <w:rsid w:val="00120A2B"/>
    <w:rsid w:val="00120AB2"/>
    <w:rsid w:val="001211E2"/>
    <w:rsid w:val="00121940"/>
    <w:rsid w:val="00121F7B"/>
    <w:rsid w:val="00122E99"/>
    <w:rsid w:val="0012315A"/>
    <w:rsid w:val="00123380"/>
    <w:rsid w:val="00123D1E"/>
    <w:rsid w:val="00123DAE"/>
    <w:rsid w:val="00124298"/>
    <w:rsid w:val="00124867"/>
    <w:rsid w:val="00124BA6"/>
    <w:rsid w:val="00124DCB"/>
    <w:rsid w:val="00124DD9"/>
    <w:rsid w:val="00125CED"/>
    <w:rsid w:val="001260DF"/>
    <w:rsid w:val="001263A3"/>
    <w:rsid w:val="001275EA"/>
    <w:rsid w:val="00127A03"/>
    <w:rsid w:val="00127A34"/>
    <w:rsid w:val="0013041B"/>
    <w:rsid w:val="00130800"/>
    <w:rsid w:val="00130CE4"/>
    <w:rsid w:val="001312AD"/>
    <w:rsid w:val="00131D8F"/>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477F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DAD"/>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D97"/>
    <w:rsid w:val="00170E6D"/>
    <w:rsid w:val="00170FBC"/>
    <w:rsid w:val="0017138F"/>
    <w:rsid w:val="00171ABE"/>
    <w:rsid w:val="00172AF6"/>
    <w:rsid w:val="00172F44"/>
    <w:rsid w:val="001731B7"/>
    <w:rsid w:val="00173418"/>
    <w:rsid w:val="00173DC2"/>
    <w:rsid w:val="0017421D"/>
    <w:rsid w:val="00174B6C"/>
    <w:rsid w:val="00174C3E"/>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6B1"/>
    <w:rsid w:val="00193F98"/>
    <w:rsid w:val="00194AA9"/>
    <w:rsid w:val="00194C56"/>
    <w:rsid w:val="00194EED"/>
    <w:rsid w:val="00195AE2"/>
    <w:rsid w:val="00195F0E"/>
    <w:rsid w:val="001962C4"/>
    <w:rsid w:val="00196995"/>
    <w:rsid w:val="00196B3B"/>
    <w:rsid w:val="001970BB"/>
    <w:rsid w:val="0019712C"/>
    <w:rsid w:val="001A008A"/>
    <w:rsid w:val="001A0BE5"/>
    <w:rsid w:val="001A0D29"/>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1C"/>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4A3"/>
    <w:rsid w:val="001D296D"/>
    <w:rsid w:val="001D3615"/>
    <w:rsid w:val="001D37A7"/>
    <w:rsid w:val="001D3ABD"/>
    <w:rsid w:val="001D3D8E"/>
    <w:rsid w:val="001D3F26"/>
    <w:rsid w:val="001D4084"/>
    <w:rsid w:val="001D5BF5"/>
    <w:rsid w:val="001D6814"/>
    <w:rsid w:val="001D6B5E"/>
    <w:rsid w:val="001D7D0B"/>
    <w:rsid w:val="001D7D1C"/>
    <w:rsid w:val="001E0A03"/>
    <w:rsid w:val="001E0C82"/>
    <w:rsid w:val="001E1153"/>
    <w:rsid w:val="001E2B51"/>
    <w:rsid w:val="001E2B73"/>
    <w:rsid w:val="001E2FAD"/>
    <w:rsid w:val="001E37FA"/>
    <w:rsid w:val="001E3CC0"/>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5F66"/>
    <w:rsid w:val="001F609E"/>
    <w:rsid w:val="001F61CA"/>
    <w:rsid w:val="001F722E"/>
    <w:rsid w:val="001F7E64"/>
    <w:rsid w:val="002000CC"/>
    <w:rsid w:val="00200274"/>
    <w:rsid w:val="00200354"/>
    <w:rsid w:val="002012F2"/>
    <w:rsid w:val="0020136B"/>
    <w:rsid w:val="00201380"/>
    <w:rsid w:val="00202518"/>
    <w:rsid w:val="00202882"/>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C0"/>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1C8A"/>
    <w:rsid w:val="002625ED"/>
    <w:rsid w:val="00262DFF"/>
    <w:rsid w:val="0026307C"/>
    <w:rsid w:val="00263A61"/>
    <w:rsid w:val="00263C1F"/>
    <w:rsid w:val="00263F31"/>
    <w:rsid w:val="0026409E"/>
    <w:rsid w:val="002643AF"/>
    <w:rsid w:val="0026546C"/>
    <w:rsid w:val="00265A33"/>
    <w:rsid w:val="00265F1B"/>
    <w:rsid w:val="00266018"/>
    <w:rsid w:val="002679DC"/>
    <w:rsid w:val="002704E0"/>
    <w:rsid w:val="00270C60"/>
    <w:rsid w:val="00271998"/>
    <w:rsid w:val="00271EB3"/>
    <w:rsid w:val="002721C4"/>
    <w:rsid w:val="00272636"/>
    <w:rsid w:val="00272DF0"/>
    <w:rsid w:val="00273140"/>
    <w:rsid w:val="0027328C"/>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26"/>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43"/>
    <w:rsid w:val="002B67B4"/>
    <w:rsid w:val="002B6BBB"/>
    <w:rsid w:val="002C0C5F"/>
    <w:rsid w:val="002C0F22"/>
    <w:rsid w:val="002C2082"/>
    <w:rsid w:val="002C2875"/>
    <w:rsid w:val="002C2A11"/>
    <w:rsid w:val="002C2A9F"/>
    <w:rsid w:val="002C2B64"/>
    <w:rsid w:val="002C3A91"/>
    <w:rsid w:val="002C4F1D"/>
    <w:rsid w:val="002C6654"/>
    <w:rsid w:val="002C679A"/>
    <w:rsid w:val="002C682D"/>
    <w:rsid w:val="002C7994"/>
    <w:rsid w:val="002D1504"/>
    <w:rsid w:val="002D22EA"/>
    <w:rsid w:val="002D2B28"/>
    <w:rsid w:val="002D314E"/>
    <w:rsid w:val="002D3C36"/>
    <w:rsid w:val="002D3DD7"/>
    <w:rsid w:val="002D44E2"/>
    <w:rsid w:val="002D477E"/>
    <w:rsid w:val="002D48FF"/>
    <w:rsid w:val="002D5236"/>
    <w:rsid w:val="002D5321"/>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6EF7"/>
    <w:rsid w:val="002E726D"/>
    <w:rsid w:val="002E7335"/>
    <w:rsid w:val="002E7D7C"/>
    <w:rsid w:val="002F055B"/>
    <w:rsid w:val="002F0CF1"/>
    <w:rsid w:val="002F255A"/>
    <w:rsid w:val="002F2DFE"/>
    <w:rsid w:val="002F2FDC"/>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6CF"/>
    <w:rsid w:val="00301D3E"/>
    <w:rsid w:val="00301EDD"/>
    <w:rsid w:val="00302A3E"/>
    <w:rsid w:val="0030309D"/>
    <w:rsid w:val="0030381C"/>
    <w:rsid w:val="003043C1"/>
    <w:rsid w:val="003045BD"/>
    <w:rsid w:val="00304A9A"/>
    <w:rsid w:val="00304E04"/>
    <w:rsid w:val="00304E2B"/>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0CA"/>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D49"/>
    <w:rsid w:val="00322E22"/>
    <w:rsid w:val="00323062"/>
    <w:rsid w:val="0032369E"/>
    <w:rsid w:val="003237FA"/>
    <w:rsid w:val="003255FD"/>
    <w:rsid w:val="00325ABC"/>
    <w:rsid w:val="003264D4"/>
    <w:rsid w:val="003268EE"/>
    <w:rsid w:val="00326F14"/>
    <w:rsid w:val="0032739F"/>
    <w:rsid w:val="00327838"/>
    <w:rsid w:val="003278B3"/>
    <w:rsid w:val="0033007F"/>
    <w:rsid w:val="003309FB"/>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6E7"/>
    <w:rsid w:val="00345F0B"/>
    <w:rsid w:val="0034720F"/>
    <w:rsid w:val="0034748E"/>
    <w:rsid w:val="00347C7D"/>
    <w:rsid w:val="00347C8C"/>
    <w:rsid w:val="00347EB0"/>
    <w:rsid w:val="003506A7"/>
    <w:rsid w:val="003509DC"/>
    <w:rsid w:val="00351205"/>
    <w:rsid w:val="0035299E"/>
    <w:rsid w:val="00352A8D"/>
    <w:rsid w:val="003535A7"/>
    <w:rsid w:val="00353B01"/>
    <w:rsid w:val="00353F8E"/>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0DB"/>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6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DDA"/>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1E96"/>
    <w:rsid w:val="003D209A"/>
    <w:rsid w:val="003D2D71"/>
    <w:rsid w:val="003D2DAC"/>
    <w:rsid w:val="003D3590"/>
    <w:rsid w:val="003D3595"/>
    <w:rsid w:val="003D3B66"/>
    <w:rsid w:val="003D56AF"/>
    <w:rsid w:val="003D5C5D"/>
    <w:rsid w:val="003D60B2"/>
    <w:rsid w:val="003D700C"/>
    <w:rsid w:val="003E047F"/>
    <w:rsid w:val="003E065F"/>
    <w:rsid w:val="003E0709"/>
    <w:rsid w:val="003E0722"/>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68CA"/>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896"/>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498"/>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899"/>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12E"/>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0D95"/>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BE2"/>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40E"/>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53F"/>
    <w:rsid w:val="00513890"/>
    <w:rsid w:val="00513F40"/>
    <w:rsid w:val="005141B0"/>
    <w:rsid w:val="00514770"/>
    <w:rsid w:val="00514EC3"/>
    <w:rsid w:val="00515270"/>
    <w:rsid w:val="00515A62"/>
    <w:rsid w:val="00515D31"/>
    <w:rsid w:val="00516A52"/>
    <w:rsid w:val="00516BB6"/>
    <w:rsid w:val="00516C6A"/>
    <w:rsid w:val="00517077"/>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3D"/>
    <w:rsid w:val="005263A6"/>
    <w:rsid w:val="00526CD6"/>
    <w:rsid w:val="0052718B"/>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199D"/>
    <w:rsid w:val="005419D5"/>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5BC5"/>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9DF"/>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55B"/>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882"/>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4A2"/>
    <w:rsid w:val="005F2DFB"/>
    <w:rsid w:val="005F2E95"/>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1F83"/>
    <w:rsid w:val="00612240"/>
    <w:rsid w:val="006122BA"/>
    <w:rsid w:val="006127E0"/>
    <w:rsid w:val="00612825"/>
    <w:rsid w:val="00613571"/>
    <w:rsid w:val="00613C7F"/>
    <w:rsid w:val="00613FF9"/>
    <w:rsid w:val="00614761"/>
    <w:rsid w:val="00614CE1"/>
    <w:rsid w:val="00616642"/>
    <w:rsid w:val="00616B42"/>
    <w:rsid w:val="006203BC"/>
    <w:rsid w:val="0062054F"/>
    <w:rsid w:val="00620D89"/>
    <w:rsid w:val="00622413"/>
    <w:rsid w:val="00622E11"/>
    <w:rsid w:val="00623D9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75F"/>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1C8"/>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6CDC"/>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739"/>
    <w:rsid w:val="00697D20"/>
    <w:rsid w:val="006A0511"/>
    <w:rsid w:val="006A0F7B"/>
    <w:rsid w:val="006A1544"/>
    <w:rsid w:val="006A1A7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1A44"/>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E8"/>
    <w:rsid w:val="006C3E47"/>
    <w:rsid w:val="006C4854"/>
    <w:rsid w:val="006C4863"/>
    <w:rsid w:val="006C4C4C"/>
    <w:rsid w:val="006C57DD"/>
    <w:rsid w:val="006C601D"/>
    <w:rsid w:val="006C62B2"/>
    <w:rsid w:val="006C672F"/>
    <w:rsid w:val="006C6A4C"/>
    <w:rsid w:val="006C6D19"/>
    <w:rsid w:val="006C6E6D"/>
    <w:rsid w:val="006C726A"/>
    <w:rsid w:val="006C752D"/>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42D3"/>
    <w:rsid w:val="007946D6"/>
    <w:rsid w:val="00794B04"/>
    <w:rsid w:val="007952F2"/>
    <w:rsid w:val="00797995"/>
    <w:rsid w:val="007A0F68"/>
    <w:rsid w:val="007A11A9"/>
    <w:rsid w:val="007A150F"/>
    <w:rsid w:val="007A17FD"/>
    <w:rsid w:val="007A1C24"/>
    <w:rsid w:val="007A1CF3"/>
    <w:rsid w:val="007A1FE8"/>
    <w:rsid w:val="007A2B03"/>
    <w:rsid w:val="007A2CCD"/>
    <w:rsid w:val="007A2FC4"/>
    <w:rsid w:val="007A34F1"/>
    <w:rsid w:val="007A3DE1"/>
    <w:rsid w:val="007A42B4"/>
    <w:rsid w:val="007A45EF"/>
    <w:rsid w:val="007A533E"/>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269"/>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2579"/>
    <w:rsid w:val="0080364B"/>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432"/>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84E"/>
    <w:rsid w:val="00891F41"/>
    <w:rsid w:val="00891FC2"/>
    <w:rsid w:val="00892088"/>
    <w:rsid w:val="008925AC"/>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1C4"/>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44F4"/>
    <w:rsid w:val="008F4C89"/>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1B89"/>
    <w:rsid w:val="00922051"/>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B5A"/>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1F76"/>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675F2"/>
    <w:rsid w:val="00970482"/>
    <w:rsid w:val="00970A3A"/>
    <w:rsid w:val="00970DD7"/>
    <w:rsid w:val="009713F6"/>
    <w:rsid w:val="00971AEE"/>
    <w:rsid w:val="00971DFB"/>
    <w:rsid w:val="0097243F"/>
    <w:rsid w:val="0097290E"/>
    <w:rsid w:val="0097369D"/>
    <w:rsid w:val="00973739"/>
    <w:rsid w:val="00973863"/>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62EB"/>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11"/>
    <w:rsid w:val="00A00B36"/>
    <w:rsid w:val="00A00C41"/>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808"/>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304"/>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636B"/>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82C"/>
    <w:rsid w:val="00AA7CBD"/>
    <w:rsid w:val="00AB01DF"/>
    <w:rsid w:val="00AB0460"/>
    <w:rsid w:val="00AB04B2"/>
    <w:rsid w:val="00AB0694"/>
    <w:rsid w:val="00AB1819"/>
    <w:rsid w:val="00AB1A4E"/>
    <w:rsid w:val="00AB1B45"/>
    <w:rsid w:val="00AB21C7"/>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3A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5735"/>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817"/>
    <w:rsid w:val="00AE4B2E"/>
    <w:rsid w:val="00AE4BD9"/>
    <w:rsid w:val="00AE54DD"/>
    <w:rsid w:val="00AE5CE9"/>
    <w:rsid w:val="00AE5EE1"/>
    <w:rsid w:val="00AE6AD4"/>
    <w:rsid w:val="00AE7014"/>
    <w:rsid w:val="00AE772F"/>
    <w:rsid w:val="00AE775F"/>
    <w:rsid w:val="00AE7B49"/>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24"/>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17935"/>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5FDD"/>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87BB4"/>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2B5"/>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1E9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540"/>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C0E"/>
    <w:rsid w:val="00C26F6A"/>
    <w:rsid w:val="00C27D14"/>
    <w:rsid w:val="00C27D9D"/>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B61"/>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6DB"/>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E7AF5"/>
    <w:rsid w:val="00CF16C6"/>
    <w:rsid w:val="00CF1848"/>
    <w:rsid w:val="00CF18CD"/>
    <w:rsid w:val="00CF3099"/>
    <w:rsid w:val="00CF37B2"/>
    <w:rsid w:val="00CF3CE6"/>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23F"/>
    <w:rsid w:val="00D1799C"/>
    <w:rsid w:val="00D17D77"/>
    <w:rsid w:val="00D17DE7"/>
    <w:rsid w:val="00D20223"/>
    <w:rsid w:val="00D205A5"/>
    <w:rsid w:val="00D20C7B"/>
    <w:rsid w:val="00D21FAB"/>
    <w:rsid w:val="00D222C3"/>
    <w:rsid w:val="00D22B3C"/>
    <w:rsid w:val="00D236A5"/>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7E27"/>
    <w:rsid w:val="00D4012E"/>
    <w:rsid w:val="00D40B15"/>
    <w:rsid w:val="00D40DBC"/>
    <w:rsid w:val="00D418F3"/>
    <w:rsid w:val="00D419D2"/>
    <w:rsid w:val="00D41A75"/>
    <w:rsid w:val="00D42781"/>
    <w:rsid w:val="00D42C54"/>
    <w:rsid w:val="00D431A1"/>
    <w:rsid w:val="00D43883"/>
    <w:rsid w:val="00D44462"/>
    <w:rsid w:val="00D447BD"/>
    <w:rsid w:val="00D44F09"/>
    <w:rsid w:val="00D457A5"/>
    <w:rsid w:val="00D45B19"/>
    <w:rsid w:val="00D45B65"/>
    <w:rsid w:val="00D45B8C"/>
    <w:rsid w:val="00D463A6"/>
    <w:rsid w:val="00D463F2"/>
    <w:rsid w:val="00D464AE"/>
    <w:rsid w:val="00D46530"/>
    <w:rsid w:val="00D471E2"/>
    <w:rsid w:val="00D4734F"/>
    <w:rsid w:val="00D47744"/>
    <w:rsid w:val="00D47BE5"/>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2C6"/>
    <w:rsid w:val="00D73526"/>
    <w:rsid w:val="00D73AF9"/>
    <w:rsid w:val="00D74772"/>
    <w:rsid w:val="00D7502A"/>
    <w:rsid w:val="00D75BEE"/>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B14"/>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064"/>
    <w:rsid w:val="00DA40D5"/>
    <w:rsid w:val="00DA4487"/>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FF2"/>
    <w:rsid w:val="00DB455A"/>
    <w:rsid w:val="00DB5E0F"/>
    <w:rsid w:val="00DB62D4"/>
    <w:rsid w:val="00DB69B9"/>
    <w:rsid w:val="00DB7695"/>
    <w:rsid w:val="00DC03BC"/>
    <w:rsid w:val="00DC059E"/>
    <w:rsid w:val="00DC0757"/>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8B0"/>
    <w:rsid w:val="00DD6994"/>
    <w:rsid w:val="00DD6F49"/>
    <w:rsid w:val="00DE0286"/>
    <w:rsid w:val="00DE0704"/>
    <w:rsid w:val="00DE0ADC"/>
    <w:rsid w:val="00DE0D32"/>
    <w:rsid w:val="00DE2430"/>
    <w:rsid w:val="00DE267D"/>
    <w:rsid w:val="00DE271A"/>
    <w:rsid w:val="00DE33EC"/>
    <w:rsid w:val="00DE3668"/>
    <w:rsid w:val="00DE39E5"/>
    <w:rsid w:val="00DE6300"/>
    <w:rsid w:val="00DE70CD"/>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8CE"/>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498"/>
    <w:rsid w:val="00E1692C"/>
    <w:rsid w:val="00E1720A"/>
    <w:rsid w:val="00E20A7D"/>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B8B"/>
    <w:rsid w:val="00E43DD7"/>
    <w:rsid w:val="00E43E2D"/>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82F"/>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EC"/>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A6"/>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D09"/>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0BB0"/>
    <w:rsid w:val="00F627FB"/>
    <w:rsid w:val="00F62BF8"/>
    <w:rsid w:val="00F62F10"/>
    <w:rsid w:val="00F63F44"/>
    <w:rsid w:val="00F65271"/>
    <w:rsid w:val="00F654B4"/>
    <w:rsid w:val="00F654F5"/>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8AC"/>
    <w:rsid w:val="00F75D3F"/>
    <w:rsid w:val="00F766FE"/>
    <w:rsid w:val="00F76A2F"/>
    <w:rsid w:val="00F76B0A"/>
    <w:rsid w:val="00F76BDD"/>
    <w:rsid w:val="00F76E8F"/>
    <w:rsid w:val="00F80B25"/>
    <w:rsid w:val="00F80F69"/>
    <w:rsid w:val="00F811D2"/>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8AD"/>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2D3F"/>
    <w:rsid w:val="00FB301E"/>
    <w:rsid w:val="00FB3037"/>
    <w:rsid w:val="00FB38AC"/>
    <w:rsid w:val="00FB39DF"/>
    <w:rsid w:val="00FB3E12"/>
    <w:rsid w:val="00FB4396"/>
    <w:rsid w:val="00FB4C8A"/>
    <w:rsid w:val="00FB5134"/>
    <w:rsid w:val="00FB5CB8"/>
    <w:rsid w:val="00FB5CC0"/>
    <w:rsid w:val="00FB5DB1"/>
    <w:rsid w:val="00FB662F"/>
    <w:rsid w:val="00FB6AFF"/>
    <w:rsid w:val="00FB7CE0"/>
    <w:rsid w:val="00FC0766"/>
    <w:rsid w:val="00FC1741"/>
    <w:rsid w:val="00FC1BEE"/>
    <w:rsid w:val="00FC217B"/>
    <w:rsid w:val="00FC23D0"/>
    <w:rsid w:val="00FC2B60"/>
    <w:rsid w:val="00FC3D4F"/>
    <w:rsid w:val="00FC3DC7"/>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5A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B1FFBB3F-07CC-4593-AE93-623D7B638B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cbd.int/decisions/?m=cop-03&amp;n=08"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ecisions/?id=710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6/INF/1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50EE2"/>
    <w:rsid w:val="0008498E"/>
    <w:rsid w:val="000E31D5"/>
    <w:rsid w:val="00183C7F"/>
    <w:rsid w:val="002012F2"/>
    <w:rsid w:val="00290BF7"/>
    <w:rsid w:val="002C57DD"/>
    <w:rsid w:val="00317273"/>
    <w:rsid w:val="00381315"/>
    <w:rsid w:val="00390FA0"/>
    <w:rsid w:val="005A777B"/>
    <w:rsid w:val="005C7C7C"/>
    <w:rsid w:val="005F3270"/>
    <w:rsid w:val="005F68DD"/>
    <w:rsid w:val="0062440D"/>
    <w:rsid w:val="00636C6B"/>
    <w:rsid w:val="00636E59"/>
    <w:rsid w:val="006634EF"/>
    <w:rsid w:val="0074349B"/>
    <w:rsid w:val="00786DC4"/>
    <w:rsid w:val="007D540B"/>
    <w:rsid w:val="00804EFB"/>
    <w:rsid w:val="0082020F"/>
    <w:rsid w:val="00855BE1"/>
    <w:rsid w:val="00894AD8"/>
    <w:rsid w:val="008B6132"/>
    <w:rsid w:val="008B6FDF"/>
    <w:rsid w:val="00911FA0"/>
    <w:rsid w:val="009455ED"/>
    <w:rsid w:val="00974E49"/>
    <w:rsid w:val="00986D50"/>
    <w:rsid w:val="009A042C"/>
    <w:rsid w:val="00A00C41"/>
    <w:rsid w:val="00A02F37"/>
    <w:rsid w:val="00A048C8"/>
    <w:rsid w:val="00A20E03"/>
    <w:rsid w:val="00A67FF3"/>
    <w:rsid w:val="00A71656"/>
    <w:rsid w:val="00A91917"/>
    <w:rsid w:val="00AB0460"/>
    <w:rsid w:val="00AC4394"/>
    <w:rsid w:val="00B051C2"/>
    <w:rsid w:val="00B249DE"/>
    <w:rsid w:val="00BA7097"/>
    <w:rsid w:val="00BC37F4"/>
    <w:rsid w:val="00C43AF3"/>
    <w:rsid w:val="00C75E12"/>
    <w:rsid w:val="00D11016"/>
    <w:rsid w:val="00D404BB"/>
    <w:rsid w:val="00DB0951"/>
    <w:rsid w:val="00DB2012"/>
    <w:rsid w:val="00E16084"/>
    <w:rsid w:val="00E30F99"/>
    <w:rsid w:val="00E61933"/>
    <w:rsid w:val="00EA64F9"/>
    <w:rsid w:val="00F10AC6"/>
    <w:rsid w:val="00F80E13"/>
    <w:rsid w:val="00F94467"/>
    <w:rsid w:val="00FB6AFF"/>
    <w:rsid w:val="00FE25A1"/>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5.xml><?xml version="1.0" encoding="utf-8"?>
<ds:datastoreItem xmlns:ds="http://schemas.openxmlformats.org/officeDocument/2006/customXml" ds:itemID="{634B0AE4-2192-4A33-878C-892789A66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9</Pages>
  <Words>4040</Words>
  <Characters>23680</Characters>
  <Application>Microsoft Office Word</Application>
  <DocSecurity>0</DocSecurity>
  <Lines>430</Lines>
  <Paragraphs>200</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27520</CharactersWithSpaces>
  <SharedDoc>false</SharedDoc>
  <HLinks>
    <vt:vector size="66" baseType="variant">
      <vt:variant>
        <vt:i4>7209057</vt:i4>
      </vt:variant>
      <vt:variant>
        <vt:i4>21</vt:i4>
      </vt:variant>
      <vt:variant>
        <vt:i4>0</vt:i4>
      </vt:variant>
      <vt:variant>
        <vt:i4>5</vt:i4>
      </vt:variant>
      <vt:variant>
        <vt:lpwstr>https://www.cbd.int/decisions/cop/?m=cop-16</vt:lpwstr>
      </vt:variant>
      <vt:variant>
        <vt:lpwstr/>
      </vt:variant>
      <vt:variant>
        <vt:i4>7209057</vt:i4>
      </vt:variant>
      <vt:variant>
        <vt:i4>18</vt:i4>
      </vt:variant>
      <vt:variant>
        <vt:i4>0</vt:i4>
      </vt:variant>
      <vt:variant>
        <vt:i4>5</vt:i4>
      </vt:variant>
      <vt:variant>
        <vt:lpwstr>https://www.cbd.int/decisions/cop/?m=cop-16</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8061038</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3932216</vt:i4>
      </vt:variant>
      <vt:variant>
        <vt:i4>3</vt:i4>
      </vt:variant>
      <vt:variant>
        <vt:i4>0</vt:i4>
      </vt:variant>
      <vt:variant>
        <vt:i4>5</vt:i4>
      </vt:variant>
      <vt:variant>
        <vt:lpwstr>https://www.cbd.int/documents/CBD/SBI/6/INF/13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mechanism</dc:title>
  <dc:subject>CBD/SBI/6/CRP.</dc:subject>
  <dc:creator>Secretariat of the Convention on Biological Diversity</dc:creator>
  <cp:keywords/>
  <cp:lastModifiedBy>Veronique Lefebvre</cp:lastModifiedBy>
  <cp:revision>3</cp:revision>
  <cp:lastPrinted>2026-02-19T23:40:00Z</cp:lastPrinted>
  <dcterms:created xsi:type="dcterms:W3CDTF">2026-02-19T21:48:00Z</dcterms:created>
  <dcterms:modified xsi:type="dcterms:W3CDTF">2026-02-19T21:48:00Z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