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3178"/>
        <w:gridCol w:w="6329"/>
      </w:tblGrid>
      <w:tr w:rsidR="008A1499" w:rsidRPr="004E6674" w14:paraId="4A6E76F4" w14:textId="77777777" w:rsidTr="004E6674">
        <w:trPr>
          <w:trHeight w:val="850"/>
        </w:trPr>
        <w:tc>
          <w:tcPr>
            <w:tcW w:w="975" w:type="dxa"/>
            <w:vAlign w:val="bottom"/>
          </w:tcPr>
          <w:p w14:paraId="11E66102" w14:textId="77777777" w:rsidR="008A1499" w:rsidRPr="00866063" w:rsidRDefault="008A1499" w:rsidP="008A1499">
            <w:pPr>
              <w:pStyle w:val="AASmallLogo"/>
            </w:pPr>
            <w:r w:rsidRPr="00866063">
              <w:rPr>
                <w:noProof/>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866063">
              <w:t xml:space="preserve"> </w:t>
            </w:r>
          </w:p>
          <w:p w14:paraId="4E2437E2" w14:textId="77777777" w:rsidR="008A1499" w:rsidRPr="00866063" w:rsidRDefault="008A1499" w:rsidP="008A1499">
            <w:pPr>
              <w:pStyle w:val="AASmallLogo"/>
            </w:pPr>
          </w:p>
        </w:tc>
        <w:tc>
          <w:tcPr>
            <w:tcW w:w="3178" w:type="dxa"/>
            <w:noWrap/>
            <w:vAlign w:val="bottom"/>
          </w:tcPr>
          <w:p w14:paraId="13032505" w14:textId="77777777" w:rsidR="004E6674" w:rsidRPr="004E6674" w:rsidRDefault="004E6674" w:rsidP="004E6674">
            <w:pPr>
              <w:tabs>
                <w:tab w:val="clear" w:pos="567"/>
                <w:tab w:val="clear" w:pos="1134"/>
                <w:tab w:val="clear" w:pos="1701"/>
                <w:tab w:val="clear" w:pos="2268"/>
              </w:tabs>
              <w:spacing w:before="60"/>
              <w:rPr>
                <w:rFonts w:eastAsia="黑体"/>
                <w:sz w:val="20"/>
                <w:szCs w:val="20"/>
                <w:lang w:eastAsia="zh-CN"/>
              </w:rPr>
            </w:pPr>
            <w:r w:rsidRPr="004E6674">
              <w:rPr>
                <w:rFonts w:eastAsia="黑体"/>
                <w:noProof/>
                <w:sz w:val="20"/>
                <w:szCs w:val="20"/>
                <w:lang w:eastAsia="zh-CN"/>
              </w:rPr>
              <w:drawing>
                <wp:anchor distT="0" distB="0" distL="114300" distR="114300" simplePos="0" relativeHeight="251659264" behindDoc="0" locked="0" layoutInCell="1" allowOverlap="1" wp14:anchorId="4B232868" wp14:editId="1ED1F66C">
                  <wp:simplePos x="0" y="0"/>
                  <wp:positionH relativeFrom="column">
                    <wp:posOffset>407035</wp:posOffset>
                  </wp:positionH>
                  <wp:positionV relativeFrom="paragraph">
                    <wp:posOffset>22316</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4E6674">
              <w:rPr>
                <w:rFonts w:eastAsia="黑体" w:hint="eastAsia"/>
                <w:sz w:val="20"/>
                <w:szCs w:val="20"/>
                <w:lang w:eastAsia="zh-CN"/>
              </w:rPr>
              <w:t>联合国</w:t>
            </w:r>
          </w:p>
          <w:p w14:paraId="5E80AEBE" w14:textId="7AAFF3A6" w:rsidR="008A1499" w:rsidRPr="00866063" w:rsidRDefault="004E6674" w:rsidP="004E6674">
            <w:pPr>
              <w:pStyle w:val="AASmallLogo"/>
            </w:pPr>
            <w:r w:rsidRPr="004E6674">
              <w:rPr>
                <w:rFonts w:eastAsia="黑体" w:hint="eastAsia"/>
                <w:sz w:val="20"/>
                <w:szCs w:val="20"/>
                <w:lang w:eastAsia="zh-CN"/>
              </w:rPr>
              <w:t>环境规划署</w:t>
            </w:r>
          </w:p>
          <w:p w14:paraId="09BCA078" w14:textId="77777777" w:rsidR="008A1499" w:rsidRPr="00866063" w:rsidRDefault="008A1499" w:rsidP="008A1499">
            <w:pPr>
              <w:pStyle w:val="AASmallLogo"/>
            </w:pPr>
          </w:p>
        </w:tc>
        <w:tc>
          <w:tcPr>
            <w:tcW w:w="6329" w:type="dxa"/>
            <w:vAlign w:val="bottom"/>
          </w:tcPr>
          <w:p w14:paraId="2464CF39" w14:textId="29F57D2E" w:rsidR="008A1499" w:rsidRPr="004E6674" w:rsidRDefault="008A1499" w:rsidP="008A1499">
            <w:pPr>
              <w:pStyle w:val="CBDNormal"/>
              <w:jc w:val="right"/>
              <w:rPr>
                <w:sz w:val="24"/>
              </w:rPr>
            </w:pPr>
            <w:r w:rsidRPr="00462878">
              <w:rPr>
                <w:sz w:val="40"/>
              </w:rPr>
              <w:t>CBD</w:t>
            </w:r>
            <w:r w:rsidRPr="004E6674">
              <w:rPr>
                <w:sz w:val="24"/>
              </w:rPr>
              <w:t>/</w:t>
            </w:r>
            <w:r w:rsidR="00C4348A" w:rsidRPr="004E6674">
              <w:rPr>
                <w:sz w:val="24"/>
              </w:rPr>
              <w:t>SBI</w:t>
            </w:r>
            <w:r w:rsidRPr="004E6674">
              <w:rPr>
                <w:sz w:val="24"/>
              </w:rPr>
              <w:t>/</w:t>
            </w:r>
            <w:r w:rsidR="00C4348A" w:rsidRPr="004E6674">
              <w:rPr>
                <w:sz w:val="24"/>
              </w:rPr>
              <w:t>6/</w:t>
            </w:r>
            <w:r w:rsidR="00E55399" w:rsidRPr="004E6674">
              <w:rPr>
                <w:sz w:val="24"/>
              </w:rPr>
              <w:t>5</w:t>
            </w:r>
          </w:p>
        </w:tc>
      </w:tr>
    </w:tbl>
    <w:p w14:paraId="0AD63FCB"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4E6674" w14:paraId="398E234F" w14:textId="77777777" w:rsidTr="004E6674">
        <w:trPr>
          <w:trHeight w:val="2016"/>
        </w:trPr>
        <w:tc>
          <w:tcPr>
            <w:tcW w:w="7370" w:type="dxa"/>
          </w:tcPr>
          <w:p w14:paraId="5859F75B" w14:textId="57B72F83" w:rsidR="008A1499" w:rsidRPr="00866063" w:rsidRDefault="008A1499" w:rsidP="008A1499">
            <w:pPr>
              <w:pStyle w:val="ACLargeLogo"/>
            </w:pPr>
            <w:r w:rsidRPr="00866063">
              <w:t xml:space="preserve"> </w:t>
            </w:r>
          </w:p>
          <w:p w14:paraId="0E734922" w14:textId="29A68BBC" w:rsidR="008A1499" w:rsidRPr="00866063" w:rsidRDefault="004E6674" w:rsidP="008A1499">
            <w:pPr>
              <w:pStyle w:val="ACLargeLogo"/>
            </w:pPr>
            <w:r w:rsidRPr="004E6674">
              <w:rPr>
                <w:b/>
                <w:noProof/>
                <w:sz w:val="24"/>
                <w:szCs w:val="24"/>
                <w:lang w:val="en-US" w:eastAsia="zh-CN"/>
              </w:rPr>
              <w:drawing>
                <wp:inline distT="0" distB="0" distL="0" distR="0" wp14:anchorId="754B6849" wp14:editId="68ECB32D">
                  <wp:extent cx="2884714" cy="1077595"/>
                  <wp:effectExtent l="0" t="0" r="0" b="8255"/>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7629" cy="1086155"/>
                          </a:xfrm>
                          <a:prstGeom prst="rect">
                            <a:avLst/>
                          </a:prstGeom>
                          <a:noFill/>
                          <a:ln>
                            <a:noFill/>
                          </a:ln>
                        </pic:spPr>
                      </pic:pic>
                    </a:graphicData>
                  </a:graphic>
                </wp:inline>
              </w:drawing>
            </w:r>
          </w:p>
        </w:tc>
        <w:tc>
          <w:tcPr>
            <w:tcW w:w="3112" w:type="dxa"/>
          </w:tcPr>
          <w:p w14:paraId="77C9667A" w14:textId="77777777" w:rsidR="008A1499" w:rsidRPr="004E6674" w:rsidRDefault="008A1499" w:rsidP="008A1499">
            <w:pPr>
              <w:pStyle w:val="AEDistrNormal"/>
              <w:rPr>
                <w:sz w:val="24"/>
              </w:rPr>
            </w:pPr>
            <w:r w:rsidRPr="004E6674">
              <w:rPr>
                <w:sz w:val="24"/>
              </w:rPr>
              <w:t xml:space="preserve">Distr.: General </w:t>
            </w:r>
          </w:p>
          <w:p w14:paraId="046D6151" w14:textId="510BA396" w:rsidR="008A1499" w:rsidRPr="004E6674" w:rsidRDefault="00211F1A" w:rsidP="008A1499">
            <w:pPr>
              <w:pStyle w:val="AEDistrNormal"/>
              <w:rPr>
                <w:sz w:val="24"/>
              </w:rPr>
            </w:pPr>
            <w:r w:rsidRPr="004E6674">
              <w:rPr>
                <w:sz w:val="24"/>
              </w:rPr>
              <w:t>9</w:t>
            </w:r>
            <w:r w:rsidR="00E55399" w:rsidRPr="004E6674">
              <w:rPr>
                <w:sz w:val="24"/>
              </w:rPr>
              <w:t xml:space="preserve"> December 2025</w:t>
            </w:r>
          </w:p>
          <w:p w14:paraId="24398D3B" w14:textId="77777777" w:rsidR="004E6674" w:rsidRPr="004E6674" w:rsidRDefault="004E6674" w:rsidP="004E6674">
            <w:pPr>
              <w:pStyle w:val="AEDistrNormal"/>
              <w:rPr>
                <w:sz w:val="24"/>
                <w:lang w:eastAsia="zh-CN"/>
              </w:rPr>
            </w:pPr>
            <w:r w:rsidRPr="004E6674">
              <w:rPr>
                <w:rFonts w:hint="eastAsia"/>
                <w:sz w:val="24"/>
                <w:lang w:eastAsia="zh-CN"/>
              </w:rPr>
              <w:t>Chinese</w:t>
            </w:r>
          </w:p>
          <w:p w14:paraId="733B11CD" w14:textId="06592052" w:rsidR="008A1499" w:rsidRPr="004E6674" w:rsidRDefault="008A1499" w:rsidP="004E6674">
            <w:pPr>
              <w:pStyle w:val="AEDistrNormal"/>
              <w:rPr>
                <w:sz w:val="24"/>
              </w:rPr>
            </w:pPr>
            <w:r w:rsidRPr="004E6674">
              <w:rPr>
                <w:sz w:val="24"/>
              </w:rPr>
              <w:t xml:space="preserve">Original: English </w:t>
            </w:r>
          </w:p>
          <w:p w14:paraId="3C26DA36" w14:textId="77777777" w:rsidR="008A1499" w:rsidRPr="004E6674" w:rsidRDefault="008A1499" w:rsidP="008A1499">
            <w:pPr>
              <w:pStyle w:val="AEDistrNormal6pt"/>
              <w:rPr>
                <w:sz w:val="24"/>
              </w:rPr>
            </w:pPr>
          </w:p>
        </w:tc>
      </w:tr>
    </w:tbl>
    <w:p w14:paraId="1CED5170"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4E6674" w14:paraId="5C4CFD69" w14:textId="77777777" w:rsidTr="008A1499">
        <w:trPr>
          <w:trHeight w:val="57"/>
        </w:trPr>
        <w:tc>
          <w:tcPr>
            <w:tcW w:w="6094" w:type="dxa"/>
          </w:tcPr>
          <w:p w14:paraId="063602D7" w14:textId="77777777" w:rsidR="004E6674" w:rsidRPr="004E6674" w:rsidRDefault="004E6674" w:rsidP="004E6674">
            <w:pPr>
              <w:tabs>
                <w:tab w:val="clear" w:pos="567"/>
                <w:tab w:val="clear" w:pos="1134"/>
                <w:tab w:val="clear" w:pos="1701"/>
                <w:tab w:val="clear" w:pos="2268"/>
              </w:tabs>
              <w:snapToGrid w:val="0"/>
              <w:spacing w:before="60"/>
              <w:jc w:val="left"/>
              <w:rPr>
                <w:b/>
                <w:bCs/>
                <w:caps/>
                <w:snapToGrid w:val="0"/>
                <w:kern w:val="22"/>
                <w:sz w:val="24"/>
                <w:szCs w:val="24"/>
                <w:lang w:val="en-US" w:eastAsia="zh-CN"/>
              </w:rPr>
            </w:pPr>
            <w:r w:rsidRPr="004E6674">
              <w:rPr>
                <w:rFonts w:ascii="宋体" w:hAnsi="宋体" w:cs="宋体" w:hint="eastAsia"/>
                <w:b/>
                <w:bCs/>
                <w:kern w:val="22"/>
                <w:sz w:val="24"/>
                <w:szCs w:val="24"/>
                <w:lang w:val="en-CA" w:eastAsia="zh-CN"/>
              </w:rPr>
              <w:t>执行问题附属机构</w:t>
            </w:r>
          </w:p>
          <w:p w14:paraId="61179971" w14:textId="77777777" w:rsidR="004E6674" w:rsidRPr="004E6674" w:rsidRDefault="004E6674" w:rsidP="004E6674">
            <w:pPr>
              <w:tabs>
                <w:tab w:val="clear" w:pos="567"/>
                <w:tab w:val="clear" w:pos="1134"/>
                <w:tab w:val="clear" w:pos="1701"/>
                <w:tab w:val="clear" w:pos="2268"/>
              </w:tabs>
              <w:spacing w:line="240" w:lineRule="atLeast"/>
              <w:rPr>
                <w:b/>
                <w:bCs/>
                <w:caps/>
                <w:snapToGrid w:val="0"/>
                <w:sz w:val="24"/>
                <w:szCs w:val="24"/>
                <w:lang w:eastAsia="zh-CN"/>
              </w:rPr>
            </w:pPr>
            <w:r w:rsidRPr="004E6674">
              <w:rPr>
                <w:b/>
                <w:bCs/>
                <w:caps/>
                <w:snapToGrid w:val="0"/>
                <w:sz w:val="24"/>
                <w:szCs w:val="24"/>
                <w:lang w:eastAsia="zh-CN"/>
              </w:rPr>
              <w:t>第</w:t>
            </w:r>
            <w:r w:rsidRPr="004E6674">
              <w:rPr>
                <w:rFonts w:hint="eastAsia"/>
                <w:b/>
                <w:bCs/>
                <w:caps/>
                <w:snapToGrid w:val="0"/>
                <w:sz w:val="24"/>
                <w:szCs w:val="24"/>
                <w:lang w:eastAsia="zh-CN"/>
              </w:rPr>
              <w:t>六</w:t>
            </w:r>
            <w:r w:rsidRPr="004E6674">
              <w:rPr>
                <w:b/>
                <w:bCs/>
                <w:caps/>
                <w:snapToGrid w:val="0"/>
                <w:sz w:val="24"/>
                <w:szCs w:val="24"/>
                <w:lang w:eastAsia="zh-CN"/>
              </w:rPr>
              <w:t>次会议</w:t>
            </w:r>
          </w:p>
          <w:p w14:paraId="6181A57A" w14:textId="61666BC0" w:rsidR="008A1499" w:rsidRPr="004E6674" w:rsidRDefault="004E6674" w:rsidP="004E6674">
            <w:pPr>
              <w:pStyle w:val="AFCorNNormal"/>
              <w:rPr>
                <w:sz w:val="24"/>
                <w:lang w:eastAsia="zh-CN"/>
              </w:rPr>
            </w:pPr>
            <w:r w:rsidRPr="004E6674">
              <w:rPr>
                <w:rFonts w:eastAsia="Times New Roman"/>
                <w:kern w:val="22"/>
                <w:sz w:val="24"/>
                <w:szCs w:val="24"/>
                <w:lang w:val="zh-CN" w:eastAsia="zh-CN"/>
              </w:rPr>
              <w:t>202</w:t>
            </w:r>
            <w:r w:rsidRPr="004E6674">
              <w:rPr>
                <w:rFonts w:eastAsia="Times New Roman" w:hint="eastAsia"/>
                <w:kern w:val="22"/>
                <w:sz w:val="24"/>
                <w:szCs w:val="24"/>
                <w:lang w:val="zh-CN" w:eastAsia="zh-CN"/>
              </w:rPr>
              <w:t>6年2月</w:t>
            </w:r>
            <w:r w:rsidRPr="004E6674">
              <w:rPr>
                <w:rFonts w:eastAsia="Times New Roman"/>
                <w:kern w:val="22"/>
                <w:sz w:val="24"/>
                <w:szCs w:val="24"/>
                <w:lang w:val="zh-CN" w:eastAsia="zh-CN"/>
              </w:rPr>
              <w:t>16</w:t>
            </w:r>
            <w:r w:rsidRPr="004E6674">
              <w:rPr>
                <w:rFonts w:eastAsia="Times New Roman" w:hint="eastAsia"/>
                <w:kern w:val="22"/>
                <w:sz w:val="24"/>
                <w:szCs w:val="24"/>
                <w:lang w:val="zh-CN" w:eastAsia="zh-CN"/>
              </w:rPr>
              <w:t>日至</w:t>
            </w:r>
            <w:r w:rsidRPr="004E6674">
              <w:rPr>
                <w:rFonts w:eastAsia="Times New Roman"/>
                <w:kern w:val="22"/>
                <w:sz w:val="24"/>
                <w:szCs w:val="24"/>
                <w:lang w:val="zh-CN" w:eastAsia="zh-CN"/>
              </w:rPr>
              <w:t>1</w:t>
            </w:r>
            <w:r w:rsidRPr="004E6674">
              <w:rPr>
                <w:rFonts w:eastAsia="Times New Roman" w:hint="eastAsia"/>
                <w:kern w:val="22"/>
                <w:sz w:val="24"/>
                <w:szCs w:val="24"/>
                <w:lang w:val="zh-CN" w:eastAsia="zh-CN"/>
              </w:rPr>
              <w:t>9日，</w:t>
            </w:r>
            <w:r w:rsidRPr="004E6674">
              <w:rPr>
                <w:rFonts w:eastAsia="Times New Roman" w:hint="eastAsia"/>
                <w:caps/>
                <w:sz w:val="24"/>
                <w:szCs w:val="24"/>
                <w:lang w:val="zh-CN" w:eastAsia="zh-CN"/>
              </w:rPr>
              <w:t>罗马</w:t>
            </w:r>
          </w:p>
          <w:p w14:paraId="45B62E82" w14:textId="224DDD32" w:rsidR="008A1499" w:rsidRPr="004E6674" w:rsidRDefault="004E6674" w:rsidP="008A1499">
            <w:pPr>
              <w:pStyle w:val="AFCorNNormal"/>
              <w:rPr>
                <w:sz w:val="24"/>
                <w:lang w:eastAsia="zh-CN"/>
              </w:rPr>
            </w:pPr>
            <w:r>
              <w:rPr>
                <w:rFonts w:hint="eastAsia"/>
                <w:sz w:val="24"/>
                <w:lang w:eastAsia="zh-CN"/>
              </w:rPr>
              <w:t>临时议程</w:t>
            </w:r>
            <w:r w:rsidRPr="004E6674">
              <w:rPr>
                <w:sz w:val="24"/>
                <w:vertAlign w:val="superscript"/>
                <w:lang w:eastAsia="zh-CN"/>
              </w:rPr>
              <w:footnoteReference w:customMarkFollows="1" w:id="1"/>
              <w:t>*</w:t>
            </w:r>
            <w:r>
              <w:rPr>
                <w:rFonts w:hint="eastAsia"/>
                <w:sz w:val="24"/>
                <w:lang w:eastAsia="zh-CN"/>
              </w:rPr>
              <w:t>项目</w:t>
            </w:r>
            <w:r>
              <w:rPr>
                <w:rFonts w:hint="eastAsia"/>
                <w:sz w:val="24"/>
                <w:lang w:eastAsia="zh-CN"/>
              </w:rPr>
              <w:t>5</w:t>
            </w:r>
            <w:r w:rsidR="008A1499" w:rsidRPr="004E6674">
              <w:rPr>
                <w:sz w:val="24"/>
                <w:lang w:eastAsia="zh-CN"/>
              </w:rPr>
              <w:t xml:space="preserve"> </w:t>
            </w:r>
          </w:p>
          <w:p w14:paraId="79230E5C" w14:textId="5F6E93DF" w:rsidR="008A1499" w:rsidRPr="00462878" w:rsidRDefault="004E6674" w:rsidP="008A1499">
            <w:pPr>
              <w:pStyle w:val="AFCorNBold"/>
              <w:rPr>
                <w:lang w:eastAsia="zh-CN"/>
              </w:rPr>
            </w:pPr>
            <w:r w:rsidRPr="004E6674">
              <w:rPr>
                <w:sz w:val="24"/>
                <w:lang w:eastAsia="zh-CN"/>
              </w:rPr>
              <w:t>《性别</w:t>
            </w:r>
            <w:r w:rsidRPr="004E6674">
              <w:rPr>
                <w:sz w:val="24"/>
                <w:lang w:val="en-US" w:eastAsia="zh-CN"/>
              </w:rPr>
              <w:t>平等</w:t>
            </w:r>
            <w:r w:rsidRPr="004E6674">
              <w:rPr>
                <w:sz w:val="24"/>
                <w:lang w:eastAsia="zh-CN"/>
              </w:rPr>
              <w:t>行动计划》</w:t>
            </w:r>
          </w:p>
        </w:tc>
        <w:tc>
          <w:tcPr>
            <w:tcW w:w="4388" w:type="dxa"/>
          </w:tcPr>
          <w:p w14:paraId="50EAD728" w14:textId="77777777" w:rsidR="008A1499" w:rsidRPr="004E6674" w:rsidRDefault="008A1499" w:rsidP="008A1499">
            <w:pPr>
              <w:pStyle w:val="CBDNormal"/>
              <w:jc w:val="left"/>
              <w:rPr>
                <w:sz w:val="24"/>
                <w:lang w:eastAsia="zh-CN"/>
              </w:rPr>
            </w:pPr>
          </w:p>
        </w:tc>
      </w:tr>
    </w:tbl>
    <w:p w14:paraId="10A283DB" w14:textId="3379F04A" w:rsidR="00C9161D" w:rsidRPr="00EA5488" w:rsidRDefault="00000000" w:rsidP="00BD3826">
      <w:pPr>
        <w:pStyle w:val="CBDTitle"/>
        <w:ind w:left="490"/>
        <w:rPr>
          <w:rFonts w:ascii="Aptos" w:eastAsia="黑体" w:hAnsi="Aptos"/>
          <w:b w:val="0"/>
          <w:caps/>
          <w:lang w:eastAsia="zh-CN"/>
        </w:rPr>
      </w:pPr>
      <w:sdt>
        <w:sdtPr>
          <w:rPr>
            <w:rFonts w:ascii="Aptos" w:eastAsia="黑体" w:hAnsi="Aptos" w:hint="eastAsia"/>
            <w:b w:val="0"/>
            <w:lang w:eastAsia="zh-CN"/>
          </w:rPr>
          <w:alias w:val="Title"/>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Content>
          <w:r w:rsidR="00EA5488" w:rsidRPr="00EA5488">
            <w:rPr>
              <w:rFonts w:ascii="Aptos" w:eastAsia="黑体" w:hAnsi="Aptos" w:hint="eastAsia"/>
              <w:b w:val="0"/>
              <w:lang w:eastAsia="zh-CN"/>
            </w:rPr>
            <w:t>《性别平等行动计划》</w:t>
          </w:r>
          <w:r w:rsidR="00EA5488">
            <w:rPr>
              <w:rFonts w:ascii="Aptos" w:eastAsia="黑体" w:hAnsi="Aptos" w:hint="eastAsia"/>
              <w:b w:val="0"/>
              <w:lang w:eastAsia="zh-CN"/>
            </w:rPr>
            <w:t>（</w:t>
          </w:r>
          <w:r w:rsidR="00EA5488" w:rsidRPr="00EA5488">
            <w:rPr>
              <w:rFonts w:ascii="Aptos" w:eastAsia="黑体" w:hAnsi="Aptos" w:hint="eastAsia"/>
              <w:b w:val="0"/>
              <w:lang w:eastAsia="zh-CN"/>
            </w:rPr>
            <w:t>2023-2030</w:t>
          </w:r>
          <w:r w:rsidR="00EA5488" w:rsidRPr="00EA5488">
            <w:rPr>
              <w:rFonts w:ascii="Aptos" w:eastAsia="黑体" w:hAnsi="Aptos" w:hint="eastAsia"/>
              <w:b w:val="0"/>
              <w:lang w:eastAsia="zh-CN"/>
            </w:rPr>
            <w:t>年</w:t>
          </w:r>
          <w:r w:rsidR="00EA5488">
            <w:rPr>
              <w:rFonts w:ascii="Aptos" w:eastAsia="黑体" w:hAnsi="Aptos" w:hint="eastAsia"/>
              <w:b w:val="0"/>
              <w:lang w:eastAsia="zh-CN"/>
            </w:rPr>
            <w:t>）</w:t>
          </w:r>
          <w:r w:rsidR="00EA5488" w:rsidRPr="00EA5488">
            <w:rPr>
              <w:rFonts w:ascii="Aptos" w:eastAsia="黑体" w:hAnsi="Aptos" w:hint="eastAsia"/>
              <w:b w:val="0"/>
              <w:lang w:eastAsia="zh-CN"/>
            </w:rPr>
            <w:t>执行情况中期审查</w:t>
          </w:r>
        </w:sdtContent>
      </w:sdt>
      <w:r w:rsidR="00105372" w:rsidRPr="00EA5488">
        <w:rPr>
          <w:rFonts w:ascii="Aptos" w:eastAsia="黑体" w:hAnsi="Aptos"/>
          <w:b w:val="0"/>
          <w:caps/>
          <w:lang w:eastAsia="zh-CN"/>
        </w:rPr>
        <w:t xml:space="preserve"> </w:t>
      </w:r>
    </w:p>
    <w:p w14:paraId="45A932D0" w14:textId="6BC9A965" w:rsidR="00F6586C" w:rsidRPr="004E6674" w:rsidRDefault="00EA5488" w:rsidP="00BD3826">
      <w:pPr>
        <w:pStyle w:val="CBDSubTitle"/>
        <w:tabs>
          <w:tab w:val="clear" w:pos="567"/>
          <w:tab w:val="clear" w:pos="1134"/>
          <w:tab w:val="clear" w:pos="1701"/>
          <w:tab w:val="clear" w:pos="2268"/>
          <w:tab w:val="clear" w:pos="2835"/>
          <w:tab w:val="clear" w:pos="3402"/>
        </w:tabs>
        <w:ind w:left="490"/>
        <w:rPr>
          <w:sz w:val="24"/>
        </w:rPr>
      </w:pPr>
      <w:r>
        <w:rPr>
          <w:rFonts w:hint="eastAsia"/>
          <w:sz w:val="24"/>
          <w:lang w:eastAsia="zh-CN"/>
        </w:rPr>
        <w:t>秘书处的说明</w:t>
      </w:r>
    </w:p>
    <w:p w14:paraId="070F2FA1" w14:textId="1E243843" w:rsidR="00C9161D" w:rsidRPr="00866063" w:rsidRDefault="00EA5488" w:rsidP="00BD3826">
      <w:pPr>
        <w:pStyle w:val="CBDH1"/>
        <w:tabs>
          <w:tab w:val="clear" w:pos="567"/>
          <w:tab w:val="clear" w:pos="1134"/>
          <w:tab w:val="clear" w:pos="1701"/>
          <w:tab w:val="clear" w:pos="2268"/>
          <w:tab w:val="clear" w:pos="2835"/>
          <w:tab w:val="clear" w:pos="3402"/>
        </w:tabs>
        <w:ind w:left="0" w:firstLine="0"/>
      </w:pPr>
      <w:r>
        <w:rPr>
          <w:rFonts w:hint="eastAsia"/>
          <w:lang w:eastAsia="zh-CN"/>
        </w:rPr>
        <w:t>一</w:t>
      </w:r>
      <w:r w:rsidR="00A111D1" w:rsidRPr="00866063">
        <w:t>.</w:t>
      </w:r>
      <w:r w:rsidR="00A111D1" w:rsidRPr="00866063">
        <w:tab/>
      </w:r>
      <w:r>
        <w:rPr>
          <w:rFonts w:ascii="宋体" w:hAnsi="宋体" w:cs="宋体" w:hint="eastAsia"/>
          <w:bCs/>
          <w:sz w:val="27"/>
          <w:szCs w:val="27"/>
          <w:lang w:eastAsia="zh-CN"/>
        </w:rPr>
        <w:t>导言</w:t>
      </w:r>
    </w:p>
    <w:p w14:paraId="3B722053" w14:textId="23F20BCD" w:rsidR="005F4526" w:rsidRPr="004E6674" w:rsidRDefault="00EA5488"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EA5488">
        <w:rPr>
          <w:rFonts w:hint="eastAsia"/>
          <w:sz w:val="24"/>
          <w:lang w:val="en-US" w:eastAsia="zh-CN"/>
        </w:rPr>
        <w:t>生物多样性公约缔约方大会第十五届会议第</w:t>
      </w:r>
      <w:r>
        <w:fldChar w:fldCharType="begin"/>
      </w:r>
      <w:r>
        <w:rPr>
          <w:lang w:eastAsia="zh-CN"/>
        </w:rPr>
        <w:instrText>HYPERLINK "https://www.cbd.int/doc/decisions/cop-15/cop-15-dec-11-zh.pdf"</w:instrText>
      </w:r>
      <w:r>
        <w:fldChar w:fldCharType="separate"/>
      </w:r>
      <w:r w:rsidRPr="00EA5488">
        <w:rPr>
          <w:rStyle w:val="Hyperlink"/>
          <w:rFonts w:hint="eastAsia"/>
          <w:sz w:val="24"/>
          <w:lang w:val="en-US" w:eastAsia="zh-CN"/>
        </w:rPr>
        <w:t>15/11</w:t>
      </w:r>
      <w:r>
        <w:fldChar w:fldCharType="end"/>
      </w:r>
      <w:r w:rsidRPr="00EA5488">
        <w:rPr>
          <w:rFonts w:hint="eastAsia"/>
          <w:sz w:val="24"/>
          <w:lang w:val="en-US" w:eastAsia="zh-CN"/>
        </w:rPr>
        <w:t>号决定通过了《性别平等行动计划》（</w:t>
      </w:r>
      <w:r w:rsidRPr="00EA5488">
        <w:rPr>
          <w:rFonts w:hint="eastAsia"/>
          <w:sz w:val="24"/>
          <w:lang w:val="en-US" w:eastAsia="zh-CN"/>
        </w:rPr>
        <w:t>2023-2030</w:t>
      </w:r>
      <w:r w:rsidRPr="00EA5488">
        <w:rPr>
          <w:rFonts w:hint="eastAsia"/>
          <w:sz w:val="24"/>
          <w:lang w:val="en-US" w:eastAsia="zh-CN"/>
        </w:rPr>
        <w:t>年）。该决定鼓励</w:t>
      </w:r>
      <w:r w:rsidRPr="00EA5488">
        <w:rPr>
          <w:sz w:val="24"/>
          <w:lang w:eastAsia="zh-CN"/>
        </w:rPr>
        <w:t>缔约方在国家报告中提交信息，说明为执行</w:t>
      </w:r>
      <w:r w:rsidRPr="00EA5488">
        <w:rPr>
          <w:rFonts w:hint="eastAsia"/>
          <w:sz w:val="24"/>
          <w:lang w:eastAsia="zh-CN"/>
        </w:rPr>
        <w:t>《</w:t>
      </w:r>
      <w:r w:rsidRPr="00EA5488">
        <w:rPr>
          <w:sz w:val="24"/>
          <w:lang w:eastAsia="zh-CN"/>
        </w:rPr>
        <w:t>性别平等行动计划</w:t>
      </w:r>
      <w:r w:rsidRPr="00EA5488">
        <w:rPr>
          <w:rFonts w:hint="eastAsia"/>
          <w:sz w:val="24"/>
          <w:lang w:eastAsia="zh-CN"/>
        </w:rPr>
        <w:t>》</w:t>
      </w:r>
      <w:r w:rsidRPr="00EA5488">
        <w:rPr>
          <w:sz w:val="24"/>
          <w:lang w:eastAsia="zh-CN"/>
        </w:rPr>
        <w:t>所</w:t>
      </w:r>
      <w:r w:rsidRPr="00EA5488">
        <w:rPr>
          <w:rFonts w:hint="eastAsia"/>
          <w:sz w:val="24"/>
          <w:lang w:eastAsia="zh-CN"/>
        </w:rPr>
        <w:t>作</w:t>
      </w:r>
      <w:r w:rsidRPr="00EA5488">
        <w:rPr>
          <w:sz w:val="24"/>
          <w:lang w:eastAsia="zh-CN"/>
        </w:rPr>
        <w:t>的努力和采取的步骤，并请执行秘书除其他外，根据上述信息</w:t>
      </w:r>
      <w:r w:rsidR="00320F82">
        <w:rPr>
          <w:rFonts w:hint="eastAsia"/>
          <w:sz w:val="24"/>
          <w:lang w:eastAsia="zh-CN"/>
        </w:rPr>
        <w:t>，</w:t>
      </w:r>
      <w:r w:rsidRPr="00EA5488">
        <w:rPr>
          <w:sz w:val="24"/>
          <w:lang w:eastAsia="zh-CN"/>
        </w:rPr>
        <w:t>在相关伙伴的支持下对</w:t>
      </w:r>
      <w:r w:rsidRPr="00EA5488">
        <w:rPr>
          <w:rFonts w:hint="eastAsia"/>
          <w:sz w:val="24"/>
          <w:lang w:eastAsia="zh-CN"/>
        </w:rPr>
        <w:t>《</w:t>
      </w:r>
      <w:r w:rsidRPr="00EA5488">
        <w:rPr>
          <w:sz w:val="24"/>
          <w:lang w:eastAsia="zh-CN"/>
        </w:rPr>
        <w:t>性别平等行动计划</w:t>
      </w:r>
      <w:r w:rsidRPr="00EA5488">
        <w:rPr>
          <w:rFonts w:hint="eastAsia"/>
          <w:sz w:val="24"/>
          <w:lang w:eastAsia="zh-CN"/>
        </w:rPr>
        <w:t>》</w:t>
      </w:r>
      <w:r w:rsidRPr="00EA5488">
        <w:rPr>
          <w:sz w:val="24"/>
          <w:lang w:eastAsia="zh-CN"/>
        </w:rPr>
        <w:t>的执行情况进行中期审查，以确定进展情况、经验教训和有待进一步开展的工作，供执行问题附属机构在</w:t>
      </w:r>
      <w:r w:rsidRPr="00EA5488">
        <w:rPr>
          <w:rFonts w:hint="eastAsia"/>
          <w:sz w:val="24"/>
          <w:lang w:eastAsia="zh-CN"/>
        </w:rPr>
        <w:t>缔约方大会第十七届会议之前举行的一次会议</w:t>
      </w:r>
      <w:r w:rsidRPr="00EA5488">
        <w:rPr>
          <w:sz w:val="24"/>
          <w:lang w:eastAsia="zh-CN"/>
        </w:rPr>
        <w:t>审议。</w:t>
      </w:r>
    </w:p>
    <w:p w14:paraId="244ED0E4" w14:textId="7706A53B" w:rsidR="005F4526" w:rsidRPr="004E6674" w:rsidRDefault="00C23FB0"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C23FB0">
        <w:rPr>
          <w:rFonts w:hint="eastAsia"/>
          <w:sz w:val="24"/>
          <w:lang w:val="en-US" w:eastAsia="zh-CN"/>
        </w:rPr>
        <w:t>2025</w:t>
      </w:r>
      <w:r w:rsidRPr="00C23FB0">
        <w:rPr>
          <w:rFonts w:hint="eastAsia"/>
          <w:sz w:val="24"/>
          <w:lang w:val="en-US" w:eastAsia="zh-CN"/>
        </w:rPr>
        <w:t>年</w:t>
      </w:r>
      <w:r w:rsidRPr="00C23FB0">
        <w:rPr>
          <w:rFonts w:hint="eastAsia"/>
          <w:sz w:val="24"/>
          <w:lang w:val="en-US" w:eastAsia="zh-CN"/>
        </w:rPr>
        <w:t>8</w:t>
      </w:r>
      <w:r w:rsidRPr="00C23FB0">
        <w:rPr>
          <w:rFonts w:hint="eastAsia"/>
          <w:sz w:val="24"/>
          <w:lang w:val="en-US" w:eastAsia="zh-CN"/>
        </w:rPr>
        <w:t>月</w:t>
      </w:r>
      <w:r w:rsidRPr="00C23FB0">
        <w:rPr>
          <w:rFonts w:hint="eastAsia"/>
          <w:sz w:val="24"/>
          <w:lang w:val="en-US" w:eastAsia="zh-CN"/>
        </w:rPr>
        <w:t>8</w:t>
      </w:r>
      <w:r w:rsidRPr="00C23FB0">
        <w:rPr>
          <w:rFonts w:hint="eastAsia"/>
          <w:sz w:val="24"/>
          <w:lang w:val="en-US" w:eastAsia="zh-CN"/>
        </w:rPr>
        <w:t>日，秘书处发出</w:t>
      </w:r>
      <w:r>
        <w:fldChar w:fldCharType="begin"/>
      </w:r>
      <w:r>
        <w:rPr>
          <w:lang w:eastAsia="zh-CN"/>
        </w:rPr>
        <w:instrText>HYPERLINK "https://www.cbd.int/notifications/2025-103"</w:instrText>
      </w:r>
      <w:r>
        <w:fldChar w:fldCharType="separate"/>
      </w:r>
      <w:r w:rsidRPr="00C23FB0">
        <w:rPr>
          <w:rStyle w:val="Hyperlink"/>
          <w:rFonts w:hint="eastAsia"/>
          <w:sz w:val="24"/>
          <w:lang w:val="en-US" w:eastAsia="zh-CN"/>
        </w:rPr>
        <w:t>2025-103</w:t>
      </w:r>
      <w:r>
        <w:fldChar w:fldCharType="end"/>
      </w:r>
      <w:r w:rsidRPr="00C23FB0">
        <w:rPr>
          <w:rFonts w:hint="eastAsia"/>
          <w:sz w:val="24"/>
          <w:lang w:val="en-US" w:eastAsia="zh-CN"/>
        </w:rPr>
        <w:t>号通知，向缔约方、其他国家政府、土著人民和地方社区以及包括妇女团体在内的相关利益攸关方征求所需信息，并总共收到</w:t>
      </w:r>
      <w:r w:rsidRPr="00C23FB0">
        <w:rPr>
          <w:rFonts w:hint="eastAsia"/>
          <w:sz w:val="24"/>
          <w:lang w:val="en-US" w:eastAsia="zh-CN"/>
        </w:rPr>
        <w:t>34</w:t>
      </w:r>
      <w:r w:rsidRPr="00C23FB0">
        <w:rPr>
          <w:rFonts w:hint="eastAsia"/>
          <w:sz w:val="24"/>
          <w:lang w:val="en-US" w:eastAsia="zh-CN"/>
        </w:rPr>
        <w:t>份提交的信息（</w:t>
      </w:r>
      <w:r w:rsidRPr="00C23FB0">
        <w:rPr>
          <w:rFonts w:hint="eastAsia"/>
          <w:sz w:val="24"/>
          <w:lang w:val="en-US" w:eastAsia="zh-CN"/>
        </w:rPr>
        <w:t>20</w:t>
      </w:r>
      <w:r w:rsidRPr="00C23FB0">
        <w:rPr>
          <w:rFonts w:hint="eastAsia"/>
          <w:sz w:val="24"/>
          <w:lang w:val="en-US" w:eastAsia="zh-CN"/>
        </w:rPr>
        <w:t>份来自缔约方</w:t>
      </w:r>
      <w:r w:rsidRPr="00C23FB0">
        <w:rPr>
          <w:sz w:val="24"/>
          <w:vertAlign w:val="superscript"/>
          <w:lang w:val="fr-CA"/>
        </w:rPr>
        <w:footnoteReference w:id="2"/>
      </w:r>
      <w:r w:rsidRPr="00C23FB0">
        <w:rPr>
          <w:rFonts w:hint="eastAsia"/>
          <w:sz w:val="24"/>
          <w:lang w:val="en-US" w:eastAsia="zh-CN"/>
        </w:rPr>
        <w:t>，</w:t>
      </w:r>
      <w:r w:rsidRPr="00C23FB0">
        <w:rPr>
          <w:rFonts w:hint="eastAsia"/>
          <w:sz w:val="24"/>
          <w:lang w:val="en-US" w:eastAsia="zh-CN"/>
        </w:rPr>
        <w:t>14</w:t>
      </w:r>
      <w:r w:rsidRPr="00C23FB0">
        <w:rPr>
          <w:rFonts w:hint="eastAsia"/>
          <w:sz w:val="24"/>
          <w:lang w:val="en-US" w:eastAsia="zh-CN"/>
        </w:rPr>
        <w:t>份来自观察员</w:t>
      </w:r>
      <w:r w:rsidRPr="00C23FB0">
        <w:rPr>
          <w:sz w:val="24"/>
          <w:vertAlign w:val="superscript"/>
        </w:rPr>
        <w:footnoteReference w:id="3"/>
      </w:r>
      <w:r w:rsidRPr="00C23FB0">
        <w:rPr>
          <w:rFonts w:hint="eastAsia"/>
          <w:sz w:val="24"/>
          <w:lang w:val="en-US" w:eastAsia="zh-CN"/>
        </w:rPr>
        <w:t>）。下文在第四节</w:t>
      </w:r>
      <w:r w:rsidR="008A3725">
        <w:rPr>
          <w:rFonts w:hint="eastAsia"/>
          <w:sz w:val="24"/>
          <w:lang w:val="en-US" w:eastAsia="zh-CN"/>
        </w:rPr>
        <w:t>载有所</w:t>
      </w:r>
      <w:r w:rsidRPr="00C23FB0">
        <w:rPr>
          <w:rFonts w:hint="eastAsia"/>
          <w:sz w:val="24"/>
          <w:lang w:val="en-US" w:eastAsia="zh-CN"/>
        </w:rPr>
        <w:t>提交信息</w:t>
      </w:r>
      <w:r w:rsidR="008A3725" w:rsidRPr="00C23FB0">
        <w:rPr>
          <w:rFonts w:hint="eastAsia"/>
          <w:sz w:val="24"/>
          <w:lang w:val="en-US" w:eastAsia="zh-CN"/>
        </w:rPr>
        <w:t>的</w:t>
      </w:r>
      <w:r w:rsidR="008A3725">
        <w:rPr>
          <w:rFonts w:hint="eastAsia"/>
          <w:sz w:val="24"/>
          <w:lang w:val="en-US" w:eastAsia="zh-CN"/>
        </w:rPr>
        <w:t>综述</w:t>
      </w:r>
      <w:r w:rsidRPr="00C23FB0">
        <w:rPr>
          <w:rFonts w:hint="eastAsia"/>
          <w:sz w:val="24"/>
          <w:lang w:val="en-US" w:eastAsia="zh-CN"/>
        </w:rPr>
        <w:t>，提交的完整材料则可以在网上查阅。</w:t>
      </w:r>
      <w:r w:rsidRPr="00C23FB0">
        <w:rPr>
          <w:sz w:val="24"/>
          <w:vertAlign w:val="superscript"/>
        </w:rPr>
        <w:footnoteReference w:id="4"/>
      </w:r>
    </w:p>
    <w:p w14:paraId="7CB518F5" w14:textId="7B4A0444" w:rsidR="005F4526" w:rsidRPr="00462878" w:rsidRDefault="00C23FB0" w:rsidP="00C23FB0">
      <w:pPr>
        <w:pStyle w:val="CBDH1"/>
        <w:tabs>
          <w:tab w:val="clear" w:pos="567"/>
          <w:tab w:val="clear" w:pos="1134"/>
          <w:tab w:val="clear" w:pos="1701"/>
          <w:tab w:val="clear" w:pos="2268"/>
          <w:tab w:val="clear" w:pos="2835"/>
          <w:tab w:val="clear" w:pos="3402"/>
        </w:tabs>
        <w:ind w:left="0" w:firstLine="0"/>
        <w:rPr>
          <w:lang w:eastAsia="zh-CN"/>
        </w:rPr>
      </w:pPr>
      <w:r>
        <w:rPr>
          <w:rFonts w:hint="eastAsia"/>
          <w:lang w:eastAsia="zh-CN"/>
        </w:rPr>
        <w:lastRenderedPageBreak/>
        <w:t>二</w:t>
      </w:r>
      <w:r w:rsidR="005F4526" w:rsidRPr="005F4526">
        <w:rPr>
          <w:lang w:eastAsia="zh-CN"/>
        </w:rPr>
        <w:t>.</w:t>
      </w:r>
      <w:r w:rsidR="005F4526">
        <w:rPr>
          <w:lang w:eastAsia="zh-CN"/>
        </w:rPr>
        <w:tab/>
      </w:r>
      <w:r w:rsidRPr="00C23FB0">
        <w:rPr>
          <w:rFonts w:hint="eastAsia"/>
          <w:lang w:val="en-US" w:eastAsia="zh-CN"/>
        </w:rPr>
        <w:t>《性别平等行动计划》（</w:t>
      </w:r>
      <w:r w:rsidRPr="00C23FB0">
        <w:rPr>
          <w:rFonts w:hint="eastAsia"/>
          <w:lang w:val="en-US" w:eastAsia="zh-CN"/>
        </w:rPr>
        <w:t xml:space="preserve">2023-2030 </w:t>
      </w:r>
      <w:r w:rsidRPr="00C23FB0">
        <w:rPr>
          <w:rFonts w:hint="eastAsia"/>
          <w:lang w:val="en-US" w:eastAsia="zh-CN"/>
        </w:rPr>
        <w:t>年）概述</w:t>
      </w:r>
    </w:p>
    <w:p w14:paraId="4A8B6F5B" w14:textId="52F55F92" w:rsidR="005F4526" w:rsidRPr="004E6674" w:rsidRDefault="002C51C0" w:rsidP="00BD3826">
      <w:pPr>
        <w:pStyle w:val="CBDNormalNumber"/>
        <w:tabs>
          <w:tab w:val="clear" w:pos="567"/>
          <w:tab w:val="clear" w:pos="1134"/>
          <w:tab w:val="clear" w:pos="1701"/>
          <w:tab w:val="clear" w:pos="2268"/>
          <w:tab w:val="clear" w:pos="2835"/>
          <w:tab w:val="clear" w:pos="3402"/>
          <w:tab w:val="clear" w:pos="3969"/>
        </w:tabs>
        <w:ind w:left="490"/>
        <w:rPr>
          <w:rFonts w:eastAsia="Times New Roman"/>
          <w:sz w:val="24"/>
          <w:lang w:eastAsia="zh-CN"/>
        </w:rPr>
      </w:pPr>
      <w:r w:rsidRPr="002C51C0">
        <w:rPr>
          <w:rFonts w:ascii="宋体" w:hAnsi="宋体" w:cs="宋体" w:hint="eastAsia"/>
          <w:sz w:val="24"/>
          <w:lang w:val="en-US" w:eastAsia="zh-CN"/>
        </w:rPr>
        <w:t>《性别平等行动计划》的目的是支持和促使以</w:t>
      </w:r>
      <w:r w:rsidR="00CC1D61">
        <w:rPr>
          <w:rFonts w:ascii="宋体" w:hAnsi="宋体" w:cs="宋体" w:hint="eastAsia"/>
          <w:sz w:val="24"/>
          <w:lang w:val="en-US" w:eastAsia="zh-CN"/>
        </w:rPr>
        <w:t>促进性别平等的方法</w:t>
      </w:r>
      <w:r w:rsidRPr="002C51C0">
        <w:rPr>
          <w:rFonts w:ascii="宋体" w:hAnsi="宋体" w:cs="宋体" w:hint="eastAsia"/>
          <w:sz w:val="24"/>
          <w:lang w:val="en-US" w:eastAsia="zh-CN"/>
        </w:rPr>
        <w:t>执行《昆明</w:t>
      </w:r>
      <w:r w:rsidRPr="002C51C0">
        <w:rPr>
          <w:rFonts w:eastAsia="Times New Roman" w:hint="eastAsia"/>
          <w:sz w:val="24"/>
          <w:lang w:val="en-US" w:eastAsia="zh-CN"/>
        </w:rPr>
        <w:t>-</w:t>
      </w:r>
      <w:r w:rsidRPr="002C51C0">
        <w:rPr>
          <w:rFonts w:ascii="宋体" w:hAnsi="宋体" w:cs="宋体" w:hint="eastAsia"/>
          <w:sz w:val="24"/>
          <w:lang w:val="en-US" w:eastAsia="zh-CN"/>
        </w:rPr>
        <w:t>蒙特利尔全球生物多样性框架》，并支持以此种</w:t>
      </w:r>
      <w:r w:rsidR="00CC1D61">
        <w:rPr>
          <w:rFonts w:ascii="宋体" w:hAnsi="宋体" w:cs="宋体" w:hint="eastAsia"/>
          <w:sz w:val="24"/>
          <w:lang w:val="en-US" w:eastAsia="zh-CN"/>
        </w:rPr>
        <w:t>方法运用</w:t>
      </w:r>
      <w:r w:rsidRPr="002C51C0">
        <w:rPr>
          <w:rFonts w:ascii="宋体" w:hAnsi="宋体" w:cs="宋体" w:hint="eastAsia"/>
          <w:sz w:val="24"/>
          <w:lang w:val="en-US" w:eastAsia="zh-CN"/>
        </w:rPr>
        <w:t>与《昆蒙框架》相关的执行机制。</w:t>
      </w:r>
      <w:r w:rsidR="005F4526" w:rsidRPr="004E6674">
        <w:rPr>
          <w:rFonts w:eastAsia="Times New Roman"/>
          <w:sz w:val="24"/>
          <w:lang w:eastAsia="zh-CN"/>
        </w:rPr>
        <w:t xml:space="preserve"> </w:t>
      </w:r>
    </w:p>
    <w:p w14:paraId="76DE8E8B" w14:textId="686979B9" w:rsidR="00A26F7A" w:rsidRPr="004E6674" w:rsidRDefault="002C51C0" w:rsidP="008A3725">
      <w:pPr>
        <w:pStyle w:val="CBDNormalNumber"/>
        <w:tabs>
          <w:tab w:val="clear" w:pos="567"/>
          <w:tab w:val="clear" w:pos="1134"/>
          <w:tab w:val="clear" w:pos="1701"/>
          <w:tab w:val="clear" w:pos="2268"/>
          <w:tab w:val="clear" w:pos="2835"/>
          <w:tab w:val="clear" w:pos="3402"/>
          <w:tab w:val="clear" w:pos="3969"/>
        </w:tabs>
        <w:ind w:left="490"/>
        <w:rPr>
          <w:rFonts w:eastAsia="Times New Roman"/>
          <w:sz w:val="24"/>
          <w:lang w:eastAsia="zh-CN"/>
        </w:rPr>
      </w:pPr>
      <w:r w:rsidRPr="002C51C0">
        <w:rPr>
          <w:rFonts w:hint="eastAsia"/>
          <w:sz w:val="24"/>
          <w:lang w:val="en-US" w:eastAsia="zh-CN"/>
        </w:rPr>
        <w:t>《昆蒙框架》</w:t>
      </w:r>
      <w:r w:rsidRPr="002C51C0">
        <w:rPr>
          <w:rFonts w:hint="eastAsia"/>
          <w:sz w:val="24"/>
          <w:lang w:val="en-US" w:eastAsia="zh-CN"/>
        </w:rPr>
        <w:t>C</w:t>
      </w:r>
      <w:r w:rsidRPr="002C51C0">
        <w:rPr>
          <w:rFonts w:hint="eastAsia"/>
          <w:sz w:val="24"/>
          <w:lang w:val="en-US" w:eastAsia="zh-CN"/>
        </w:rPr>
        <w:t>部分第</w:t>
      </w:r>
      <w:r w:rsidRPr="002C51C0">
        <w:rPr>
          <w:rFonts w:hint="eastAsia"/>
          <w:sz w:val="24"/>
          <w:lang w:val="en-US" w:eastAsia="zh-CN"/>
        </w:rPr>
        <w:t>7(h)</w:t>
      </w:r>
      <w:r w:rsidRPr="002C51C0">
        <w:rPr>
          <w:rFonts w:hint="eastAsia"/>
          <w:sz w:val="24"/>
          <w:lang w:val="en-US" w:eastAsia="zh-CN"/>
        </w:rPr>
        <w:t>段确认，</w:t>
      </w:r>
      <w:r w:rsidRPr="002C51C0">
        <w:rPr>
          <w:sz w:val="24"/>
          <w:lang w:val="en-US" w:eastAsia="zh-CN"/>
        </w:rPr>
        <w:t>《框架》的成功执行有赖于确保性别平等、增强妇女和女童的权能、减少不平等现象</w:t>
      </w:r>
      <w:r w:rsidRPr="002C51C0">
        <w:rPr>
          <w:rFonts w:hint="eastAsia"/>
          <w:sz w:val="24"/>
          <w:lang w:val="en-US" w:eastAsia="zh-CN"/>
        </w:rPr>
        <w:t>。最迟应在</w:t>
      </w:r>
      <w:r w:rsidRPr="002C51C0">
        <w:rPr>
          <w:rFonts w:hint="eastAsia"/>
          <w:sz w:val="24"/>
          <w:lang w:val="en-US" w:eastAsia="zh-CN"/>
        </w:rPr>
        <w:t>2030</w:t>
      </w:r>
      <w:r w:rsidRPr="002C51C0">
        <w:rPr>
          <w:rFonts w:hint="eastAsia"/>
          <w:sz w:val="24"/>
          <w:lang w:val="en-US" w:eastAsia="zh-CN"/>
        </w:rPr>
        <w:t>年实现的行动目标</w:t>
      </w:r>
      <w:r w:rsidRPr="002C51C0">
        <w:rPr>
          <w:rFonts w:hint="eastAsia"/>
          <w:sz w:val="24"/>
          <w:lang w:val="en-US" w:eastAsia="zh-CN"/>
        </w:rPr>
        <w:t>23</w:t>
      </w:r>
      <w:r w:rsidRPr="002C51C0">
        <w:rPr>
          <w:rFonts w:hint="eastAsia"/>
          <w:sz w:val="24"/>
          <w:lang w:val="en-US" w:eastAsia="zh-CN"/>
        </w:rPr>
        <w:t>旨在通过</w:t>
      </w:r>
      <w:r w:rsidR="00CC1D61">
        <w:rPr>
          <w:rFonts w:hint="eastAsia"/>
          <w:sz w:val="24"/>
          <w:lang w:val="en-US" w:eastAsia="zh-CN"/>
        </w:rPr>
        <w:t>促进性别平等的方法</w:t>
      </w:r>
      <w:r w:rsidRPr="002C51C0">
        <w:rPr>
          <w:rFonts w:hint="eastAsia"/>
          <w:sz w:val="24"/>
          <w:lang w:val="en-US" w:eastAsia="zh-CN"/>
        </w:rPr>
        <w:t>确保《昆蒙框架》执行过程中的性别平等，使所有妇女和女童均</w:t>
      </w:r>
      <w:r w:rsidRPr="002C51C0">
        <w:rPr>
          <w:rFonts w:hint="eastAsia"/>
          <w:sz w:val="24"/>
          <w:lang w:val="fr-CA" w:eastAsia="zh-CN"/>
        </w:rPr>
        <w:t>有</w:t>
      </w:r>
      <w:r w:rsidRPr="002C51C0">
        <w:rPr>
          <w:sz w:val="24"/>
          <w:lang w:val="fr-CA" w:eastAsia="zh-CN"/>
        </w:rPr>
        <w:t>平等</w:t>
      </w:r>
      <w:r w:rsidRPr="002C51C0">
        <w:rPr>
          <w:rFonts w:hint="eastAsia"/>
          <w:sz w:val="24"/>
          <w:lang w:val="fr-CA" w:eastAsia="zh-CN"/>
        </w:rPr>
        <w:t>的</w:t>
      </w:r>
      <w:r w:rsidR="008A3725">
        <w:rPr>
          <w:rFonts w:hint="eastAsia"/>
          <w:sz w:val="24"/>
          <w:lang w:val="fr-CA" w:eastAsia="zh-CN"/>
        </w:rPr>
        <w:t>机会和能力为《公约》的三项目标作贡献，包括</w:t>
      </w:r>
      <w:r w:rsidR="008A3725" w:rsidRPr="008A3725">
        <w:rPr>
          <w:sz w:val="24"/>
          <w:lang w:val="fr-CA" w:eastAsia="zh-CN"/>
        </w:rPr>
        <w:t>承认</w:t>
      </w:r>
      <w:r w:rsidR="008A3725">
        <w:rPr>
          <w:rFonts w:hint="eastAsia"/>
          <w:sz w:val="24"/>
          <w:lang w:val="fr-CA" w:eastAsia="zh-CN"/>
        </w:rPr>
        <w:t>她们有</w:t>
      </w:r>
      <w:r w:rsidR="008A3725" w:rsidRPr="008A3725">
        <w:rPr>
          <w:sz w:val="24"/>
          <w:lang w:val="fr-CA" w:eastAsia="zh-CN"/>
        </w:rPr>
        <w:t>平等</w:t>
      </w:r>
      <w:r w:rsidR="008A3725" w:rsidRPr="008A3725">
        <w:rPr>
          <w:rFonts w:hint="eastAsia"/>
          <w:sz w:val="24"/>
          <w:lang w:val="fr-CA" w:eastAsia="zh-CN"/>
        </w:rPr>
        <w:t>的</w:t>
      </w:r>
      <w:r w:rsidR="008A3725" w:rsidRPr="008A3725">
        <w:rPr>
          <w:sz w:val="24"/>
          <w:lang w:val="fr-CA" w:eastAsia="zh-CN"/>
        </w:rPr>
        <w:t>权利和机会获得土地和自然资源，以及在与生物多样性</w:t>
      </w:r>
      <w:r w:rsidR="00CC1D61">
        <w:rPr>
          <w:rFonts w:hint="eastAsia"/>
          <w:sz w:val="24"/>
          <w:lang w:val="fr-CA" w:eastAsia="zh-CN"/>
        </w:rPr>
        <w:t>相关</w:t>
      </w:r>
      <w:r w:rsidR="008A3725" w:rsidRPr="008A3725">
        <w:rPr>
          <w:sz w:val="24"/>
          <w:lang w:val="fr-CA" w:eastAsia="zh-CN"/>
        </w:rPr>
        <w:t>的行动、接触、政策和决策的所有层面充分、公平、有意义和知情地参与和发挥领导作用。</w:t>
      </w:r>
      <w:r w:rsidRPr="002C51C0">
        <w:rPr>
          <w:rFonts w:hint="eastAsia"/>
          <w:sz w:val="24"/>
          <w:lang w:val="en-US" w:eastAsia="zh-CN"/>
        </w:rPr>
        <w:t>《性别平等行动计划》是指导缔约方实现行动目标</w:t>
      </w:r>
      <w:r w:rsidRPr="002C51C0">
        <w:rPr>
          <w:rFonts w:hint="eastAsia"/>
          <w:sz w:val="24"/>
          <w:lang w:val="en-US" w:eastAsia="zh-CN"/>
        </w:rPr>
        <w:t>23</w:t>
      </w:r>
      <w:r w:rsidRPr="002C51C0">
        <w:rPr>
          <w:rFonts w:hint="eastAsia"/>
          <w:sz w:val="24"/>
          <w:lang w:val="en-US" w:eastAsia="zh-CN"/>
        </w:rPr>
        <w:t>的主要工具。</w:t>
      </w:r>
      <w:r w:rsidR="00A26F7A" w:rsidRPr="004E6674">
        <w:rPr>
          <w:rFonts w:eastAsia="Times New Roman"/>
          <w:sz w:val="24"/>
          <w:lang w:eastAsia="zh-CN"/>
        </w:rPr>
        <w:t xml:space="preserve"> </w:t>
      </w:r>
    </w:p>
    <w:p w14:paraId="5355D9EE" w14:textId="61EA1310" w:rsidR="005F4526" w:rsidRPr="004E6674" w:rsidRDefault="008A3725" w:rsidP="00BD3826">
      <w:pPr>
        <w:pStyle w:val="CBDNormalNumber"/>
        <w:tabs>
          <w:tab w:val="clear" w:pos="567"/>
          <w:tab w:val="clear" w:pos="1134"/>
          <w:tab w:val="clear" w:pos="1701"/>
          <w:tab w:val="clear" w:pos="2268"/>
          <w:tab w:val="clear" w:pos="2835"/>
          <w:tab w:val="clear" w:pos="3402"/>
          <w:tab w:val="clear" w:pos="3969"/>
        </w:tabs>
        <w:ind w:left="490"/>
        <w:rPr>
          <w:rFonts w:eastAsia="Times New Roman"/>
          <w:sz w:val="24"/>
          <w:lang w:eastAsia="zh-CN"/>
        </w:rPr>
      </w:pPr>
      <w:r w:rsidRPr="008A3725">
        <w:rPr>
          <w:rFonts w:ascii="宋体" w:hAnsi="宋体" w:cs="宋体" w:hint="eastAsia"/>
          <w:sz w:val="24"/>
          <w:lang w:val="en-US" w:eastAsia="zh-CN"/>
        </w:rPr>
        <w:t>《性别平等行动计划》是围绕以下三个</w:t>
      </w:r>
      <w:r w:rsidR="00CC1D61">
        <w:rPr>
          <w:rFonts w:ascii="宋体" w:hAnsi="宋体" w:cs="宋体" w:hint="eastAsia"/>
          <w:sz w:val="24"/>
          <w:lang w:val="en-US" w:eastAsia="zh-CN"/>
        </w:rPr>
        <w:t>最迟应在</w:t>
      </w:r>
      <w:r w:rsidRPr="008A3725">
        <w:rPr>
          <w:rFonts w:eastAsia="Times New Roman" w:hint="eastAsia"/>
          <w:sz w:val="24"/>
          <w:lang w:val="en-US" w:eastAsia="zh-CN"/>
        </w:rPr>
        <w:t>2030</w:t>
      </w:r>
      <w:r w:rsidRPr="008A3725">
        <w:rPr>
          <w:rFonts w:ascii="宋体" w:hAnsi="宋体" w:cs="宋体" w:hint="eastAsia"/>
          <w:sz w:val="24"/>
          <w:lang w:val="en-US" w:eastAsia="zh-CN"/>
        </w:rPr>
        <w:t>年实现的预期成果搭建的：</w:t>
      </w:r>
      <w:r w:rsidR="005F4526" w:rsidRPr="004E6674">
        <w:rPr>
          <w:rFonts w:eastAsia="Times New Roman"/>
          <w:sz w:val="24"/>
          <w:lang w:eastAsia="zh-CN"/>
        </w:rPr>
        <w:t xml:space="preserve"> </w:t>
      </w:r>
    </w:p>
    <w:p w14:paraId="1F966AE9" w14:textId="39EF5277" w:rsidR="005F4526" w:rsidRPr="004E6674" w:rsidRDefault="008A3725" w:rsidP="00942EA5">
      <w:pPr>
        <w:pStyle w:val="CBDNormalNumber"/>
        <w:numPr>
          <w:ilvl w:val="1"/>
          <w:numId w:val="7"/>
        </w:numPr>
        <w:tabs>
          <w:tab w:val="clear" w:pos="567"/>
          <w:tab w:val="clear" w:pos="1134"/>
          <w:tab w:val="clear" w:pos="1701"/>
          <w:tab w:val="clear" w:pos="2268"/>
          <w:tab w:val="clear" w:pos="2835"/>
          <w:tab w:val="clear" w:pos="3402"/>
          <w:tab w:val="clear" w:pos="3969"/>
        </w:tabs>
        <w:ind w:left="490" w:firstLine="490"/>
        <w:rPr>
          <w:sz w:val="24"/>
          <w:lang w:eastAsia="zh-CN"/>
        </w:rPr>
      </w:pPr>
      <w:bookmarkStart w:id="0" w:name="_Hlk216440204"/>
      <w:r w:rsidRPr="008A3725">
        <w:rPr>
          <w:rFonts w:hint="eastAsia"/>
          <w:sz w:val="24"/>
          <w:lang w:val="en-US" w:eastAsia="zh-CN"/>
        </w:rPr>
        <w:t>成果</w:t>
      </w:r>
      <w:r w:rsidRPr="008A3725">
        <w:rPr>
          <w:rFonts w:hint="eastAsia"/>
          <w:sz w:val="24"/>
          <w:lang w:val="en-US" w:eastAsia="zh-CN"/>
        </w:rPr>
        <w:t>1</w:t>
      </w:r>
      <w:r w:rsidRPr="008A3725">
        <w:rPr>
          <w:rFonts w:hint="eastAsia"/>
          <w:sz w:val="24"/>
          <w:lang w:val="en-US" w:eastAsia="zh-CN"/>
        </w:rPr>
        <w:t>：所有人，特别是所有妇女和女童，均有平等的机会和能力为《公约</w:t>
      </w:r>
      <w:r>
        <w:rPr>
          <w:rFonts w:hint="eastAsia"/>
          <w:sz w:val="24"/>
          <w:lang w:val="en-US" w:eastAsia="zh-CN"/>
        </w:rPr>
        <w:t>》</w:t>
      </w:r>
      <w:r w:rsidRPr="008A3725">
        <w:rPr>
          <w:rFonts w:hint="eastAsia"/>
          <w:sz w:val="24"/>
          <w:lang w:val="en-US" w:eastAsia="zh-CN"/>
        </w:rPr>
        <w:t>的三项目标作贡献；</w:t>
      </w:r>
      <w:r w:rsidR="005F4526" w:rsidRPr="004E6674">
        <w:rPr>
          <w:sz w:val="24"/>
          <w:lang w:eastAsia="zh-CN"/>
        </w:rPr>
        <w:t xml:space="preserve"> </w:t>
      </w:r>
    </w:p>
    <w:p w14:paraId="68903240" w14:textId="70EFDBC6" w:rsidR="005F4526" w:rsidRPr="004E6674" w:rsidRDefault="008A3725" w:rsidP="00942EA5">
      <w:pPr>
        <w:pStyle w:val="CBDNormalNumber"/>
        <w:numPr>
          <w:ilvl w:val="1"/>
          <w:numId w:val="7"/>
        </w:numPr>
        <w:tabs>
          <w:tab w:val="clear" w:pos="567"/>
          <w:tab w:val="clear" w:pos="1134"/>
          <w:tab w:val="clear" w:pos="1701"/>
          <w:tab w:val="clear" w:pos="2268"/>
          <w:tab w:val="clear" w:pos="2835"/>
          <w:tab w:val="clear" w:pos="3402"/>
          <w:tab w:val="clear" w:pos="3969"/>
        </w:tabs>
        <w:ind w:left="490" w:firstLine="490"/>
        <w:rPr>
          <w:rFonts w:eastAsia="Times New Roman"/>
          <w:sz w:val="24"/>
          <w:lang w:eastAsia="zh-CN"/>
        </w:rPr>
      </w:pPr>
      <w:r w:rsidRPr="008A3725">
        <w:rPr>
          <w:rFonts w:ascii="宋体" w:hAnsi="宋体" w:cs="宋体" w:hint="eastAsia"/>
          <w:sz w:val="24"/>
          <w:lang w:val="en-US" w:eastAsia="zh-CN"/>
        </w:rPr>
        <w:t>成果</w:t>
      </w:r>
      <w:r w:rsidRPr="008A3725">
        <w:rPr>
          <w:rFonts w:eastAsia="Times New Roman" w:hint="eastAsia"/>
          <w:sz w:val="24"/>
          <w:lang w:val="en-US" w:eastAsia="zh-CN"/>
        </w:rPr>
        <w:t>2</w:t>
      </w:r>
      <w:r w:rsidRPr="008A3725">
        <w:rPr>
          <w:rFonts w:ascii="宋体" w:hAnsi="宋体" w:cs="宋体" w:hint="eastAsia"/>
          <w:sz w:val="24"/>
          <w:lang w:val="en-US" w:eastAsia="zh-CN"/>
        </w:rPr>
        <w:t>：生物多样性政策、规划和方案制定决策平等地顾及所有人，特别是所有妇女和女童的观点、利益、需求和人权；</w:t>
      </w:r>
      <w:r w:rsidR="005F4526" w:rsidRPr="004E6674">
        <w:rPr>
          <w:rFonts w:eastAsia="Times New Roman"/>
          <w:sz w:val="24"/>
          <w:lang w:eastAsia="zh-CN"/>
        </w:rPr>
        <w:t xml:space="preserve"> </w:t>
      </w:r>
    </w:p>
    <w:p w14:paraId="7EE4B7A2" w14:textId="36921F73" w:rsidR="005F4526" w:rsidRPr="004E6674" w:rsidRDefault="008A3725" w:rsidP="00942EA5">
      <w:pPr>
        <w:pStyle w:val="CBDNormalNumber"/>
        <w:numPr>
          <w:ilvl w:val="1"/>
          <w:numId w:val="7"/>
        </w:numPr>
        <w:tabs>
          <w:tab w:val="clear" w:pos="567"/>
          <w:tab w:val="clear" w:pos="1134"/>
          <w:tab w:val="clear" w:pos="1701"/>
          <w:tab w:val="clear" w:pos="2268"/>
          <w:tab w:val="clear" w:pos="2835"/>
          <w:tab w:val="clear" w:pos="3402"/>
          <w:tab w:val="clear" w:pos="3969"/>
        </w:tabs>
        <w:ind w:left="490" w:firstLine="490"/>
        <w:rPr>
          <w:rFonts w:eastAsia="Times New Roman"/>
          <w:sz w:val="24"/>
          <w:lang w:eastAsia="zh-CN"/>
        </w:rPr>
      </w:pPr>
      <w:r w:rsidRPr="008A3725">
        <w:rPr>
          <w:rFonts w:ascii="宋体" w:hAnsi="宋体" w:cs="宋体" w:hint="eastAsia"/>
          <w:sz w:val="24"/>
          <w:lang w:val="en-US" w:eastAsia="zh-CN"/>
        </w:rPr>
        <w:t>成果</w:t>
      </w:r>
      <w:r w:rsidRPr="008A3725">
        <w:rPr>
          <w:rFonts w:eastAsia="Times New Roman" w:hint="eastAsia"/>
          <w:sz w:val="24"/>
          <w:lang w:val="en-US" w:eastAsia="zh-CN"/>
        </w:rPr>
        <w:t xml:space="preserve"> 3</w:t>
      </w:r>
      <w:r w:rsidRPr="008A3725">
        <w:rPr>
          <w:rFonts w:ascii="宋体" w:hAnsi="宋体" w:cs="宋体" w:hint="eastAsia"/>
          <w:sz w:val="24"/>
          <w:lang w:val="en-US" w:eastAsia="zh-CN"/>
        </w:rPr>
        <w:t>：创造有利条件，确保以</w:t>
      </w:r>
      <w:r w:rsidR="00CC1D61">
        <w:rPr>
          <w:rFonts w:ascii="宋体" w:hAnsi="宋体" w:cs="宋体" w:hint="eastAsia"/>
          <w:sz w:val="24"/>
          <w:lang w:val="en-US" w:eastAsia="zh-CN"/>
        </w:rPr>
        <w:t>促进性别平等的方法</w:t>
      </w:r>
      <w:r w:rsidRPr="008A3725">
        <w:rPr>
          <w:rFonts w:ascii="宋体" w:hAnsi="宋体" w:cs="宋体" w:hint="eastAsia"/>
          <w:sz w:val="24"/>
          <w:lang w:val="en-US" w:eastAsia="zh-CN"/>
        </w:rPr>
        <w:t>执行《昆蒙框架》。</w:t>
      </w:r>
    </w:p>
    <w:bookmarkEnd w:id="0"/>
    <w:p w14:paraId="2765C1C2" w14:textId="7B078121" w:rsidR="005F4526" w:rsidRPr="005F4526" w:rsidRDefault="008A3725" w:rsidP="00C23FB0">
      <w:pPr>
        <w:pStyle w:val="CBDH1"/>
        <w:tabs>
          <w:tab w:val="clear" w:pos="567"/>
          <w:tab w:val="clear" w:pos="1134"/>
          <w:tab w:val="clear" w:pos="1701"/>
          <w:tab w:val="clear" w:pos="2268"/>
          <w:tab w:val="clear" w:pos="2835"/>
          <w:tab w:val="clear" w:pos="3402"/>
        </w:tabs>
        <w:ind w:left="490" w:hanging="490"/>
        <w:rPr>
          <w:lang w:eastAsia="zh-CN"/>
        </w:rPr>
      </w:pPr>
      <w:r>
        <w:rPr>
          <w:rFonts w:hint="eastAsia"/>
          <w:lang w:eastAsia="zh-CN"/>
        </w:rPr>
        <w:t>三</w:t>
      </w:r>
      <w:r w:rsidR="005F4526" w:rsidRPr="005F4526">
        <w:rPr>
          <w:lang w:eastAsia="zh-CN"/>
        </w:rPr>
        <w:t>.</w:t>
      </w:r>
      <w:r w:rsidR="005F4526">
        <w:rPr>
          <w:lang w:eastAsia="zh-CN"/>
        </w:rPr>
        <w:tab/>
      </w:r>
      <w:r w:rsidRPr="008A3725">
        <w:rPr>
          <w:rFonts w:hint="eastAsia"/>
          <w:lang w:val="en-US" w:eastAsia="zh-CN"/>
        </w:rPr>
        <w:t>在国家生物多样性战略和行动计划及国家目标中考虑到性别平等因素</w:t>
      </w:r>
      <w:r w:rsidR="00357EFE" w:rsidRPr="005F4526">
        <w:rPr>
          <w:lang w:eastAsia="zh-CN"/>
        </w:rPr>
        <w:t xml:space="preserve"> </w:t>
      </w:r>
    </w:p>
    <w:p w14:paraId="05C6E55B" w14:textId="29364F6D" w:rsidR="005F4526" w:rsidRPr="004E6674" w:rsidRDefault="00367F0E"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367F0E">
        <w:rPr>
          <w:rFonts w:hint="eastAsia"/>
          <w:sz w:val="24"/>
          <w:lang w:val="en-US" w:eastAsia="zh-CN"/>
        </w:rPr>
        <w:t>缔约方大会第</w:t>
      </w:r>
      <w:r>
        <w:fldChar w:fldCharType="begin"/>
      </w:r>
      <w:r>
        <w:rPr>
          <w:lang w:eastAsia="zh-CN"/>
        </w:rPr>
        <w:instrText>HYPERLINK "https://www.cbd.int/doc/decisions/cop-15/cop-15-dec-11-zh.pdf"</w:instrText>
      </w:r>
      <w:r>
        <w:fldChar w:fldCharType="separate"/>
      </w:r>
      <w:r w:rsidRPr="00367F0E">
        <w:rPr>
          <w:rStyle w:val="Hyperlink"/>
          <w:rFonts w:hint="eastAsia"/>
          <w:sz w:val="24"/>
          <w:lang w:val="en-US" w:eastAsia="zh-CN"/>
        </w:rPr>
        <w:t>15/11</w:t>
      </w:r>
      <w:r>
        <w:fldChar w:fldCharType="end"/>
      </w:r>
      <w:r w:rsidRPr="00367F0E">
        <w:rPr>
          <w:rFonts w:hint="eastAsia"/>
          <w:sz w:val="24"/>
          <w:lang w:val="en-US" w:eastAsia="zh-CN"/>
        </w:rPr>
        <w:t>号决定在第</w:t>
      </w:r>
      <w:r w:rsidRPr="00367F0E">
        <w:rPr>
          <w:rFonts w:hint="eastAsia"/>
          <w:sz w:val="24"/>
          <w:lang w:val="en-US" w:eastAsia="zh-CN"/>
        </w:rPr>
        <w:t>4</w:t>
      </w:r>
      <w:r w:rsidRPr="00367F0E">
        <w:rPr>
          <w:rFonts w:hint="eastAsia"/>
          <w:sz w:val="24"/>
          <w:lang w:val="en-US" w:eastAsia="zh-CN"/>
        </w:rPr>
        <w:t>段敦促缔约方并酌情邀请相关组织将《性别平等行动计划》纳入国家生物多样性战略和行动计划。缔约方大会在第</w:t>
      </w:r>
      <w:r>
        <w:fldChar w:fldCharType="begin"/>
      </w:r>
      <w:r>
        <w:rPr>
          <w:lang w:eastAsia="zh-CN"/>
        </w:rPr>
        <w:instrText>HYPERLINK "https://www.cbd.int/doc/decisions/cop-15/cop-15-dec-06-zh.pdf"</w:instrText>
      </w:r>
      <w:r>
        <w:fldChar w:fldCharType="separate"/>
      </w:r>
      <w:r w:rsidRPr="00367F0E">
        <w:rPr>
          <w:rStyle w:val="Hyperlink"/>
          <w:rFonts w:hint="eastAsia"/>
          <w:sz w:val="24"/>
          <w:lang w:val="en-US" w:eastAsia="zh-CN"/>
        </w:rPr>
        <w:t>15/6</w:t>
      </w:r>
      <w:r>
        <w:fldChar w:fldCharType="end"/>
      </w:r>
      <w:r w:rsidRPr="00367F0E">
        <w:rPr>
          <w:rFonts w:hint="eastAsia"/>
          <w:sz w:val="24"/>
          <w:lang w:val="en-US" w:eastAsia="zh-CN"/>
        </w:rPr>
        <w:t>号决定第</w:t>
      </w:r>
      <w:r w:rsidRPr="00367F0E">
        <w:rPr>
          <w:rFonts w:hint="eastAsia"/>
          <w:sz w:val="24"/>
          <w:lang w:val="en-US" w:eastAsia="zh-CN"/>
        </w:rPr>
        <w:t>6</w:t>
      </w:r>
      <w:r w:rsidRPr="00367F0E">
        <w:rPr>
          <w:rFonts w:hint="eastAsia"/>
          <w:sz w:val="24"/>
          <w:lang w:val="en-US" w:eastAsia="zh-CN"/>
        </w:rPr>
        <w:t>段请缔约方修订和更新其国家生物多样性战略和行动计划，使之符合《昆蒙框架》及其长期目标和行动目标。本节简要分析了</w:t>
      </w:r>
      <w:r w:rsidRPr="00367F0E">
        <w:rPr>
          <w:rFonts w:hint="eastAsia"/>
          <w:sz w:val="24"/>
          <w:lang w:val="en-US" w:eastAsia="zh-CN"/>
        </w:rPr>
        <w:t>2025</w:t>
      </w:r>
      <w:r w:rsidRPr="00367F0E">
        <w:rPr>
          <w:rFonts w:hint="eastAsia"/>
          <w:sz w:val="24"/>
          <w:lang w:val="en-US" w:eastAsia="zh-CN"/>
        </w:rPr>
        <w:t>年</w:t>
      </w:r>
      <w:r w:rsidRPr="00367F0E">
        <w:rPr>
          <w:rFonts w:hint="eastAsia"/>
          <w:sz w:val="24"/>
          <w:lang w:val="en-US" w:eastAsia="zh-CN"/>
        </w:rPr>
        <w:t>5</w:t>
      </w:r>
      <w:r w:rsidRPr="00367F0E">
        <w:rPr>
          <w:rFonts w:hint="eastAsia"/>
          <w:sz w:val="24"/>
          <w:lang w:val="en-US" w:eastAsia="zh-CN"/>
        </w:rPr>
        <w:t>月</w:t>
      </w:r>
      <w:r w:rsidRPr="00367F0E">
        <w:rPr>
          <w:rFonts w:hint="eastAsia"/>
          <w:sz w:val="24"/>
          <w:lang w:val="en-US" w:eastAsia="zh-CN"/>
        </w:rPr>
        <w:t>31</w:t>
      </w:r>
      <w:r w:rsidRPr="00367F0E">
        <w:rPr>
          <w:rFonts w:hint="eastAsia"/>
          <w:sz w:val="24"/>
          <w:lang w:val="en-US" w:eastAsia="zh-CN"/>
        </w:rPr>
        <w:t>日之前根据第</w:t>
      </w:r>
      <w:r>
        <w:fldChar w:fldCharType="begin"/>
      </w:r>
      <w:r w:rsidR="008101CF">
        <w:rPr>
          <w:lang w:eastAsia="zh-CN"/>
        </w:rPr>
        <w:instrText>HYPERLINK "https://www.cbd.int/decisions/cop/?m=cop-15"</w:instrText>
      </w:r>
      <w:r>
        <w:fldChar w:fldCharType="separate"/>
      </w:r>
      <w:r w:rsidRPr="00367F0E">
        <w:rPr>
          <w:rStyle w:val="Hyperlink"/>
          <w:rFonts w:hint="eastAsia"/>
          <w:sz w:val="24"/>
          <w:lang w:val="en-US" w:eastAsia="zh-CN"/>
        </w:rPr>
        <w:t>15/6</w:t>
      </w:r>
      <w:r>
        <w:fldChar w:fldCharType="end"/>
      </w:r>
      <w:r w:rsidRPr="00367F0E">
        <w:rPr>
          <w:rFonts w:hint="eastAsia"/>
          <w:sz w:val="24"/>
          <w:lang w:val="en-US" w:eastAsia="zh-CN"/>
        </w:rPr>
        <w:t>号决定提交秘书处的</w:t>
      </w:r>
      <w:r w:rsidR="006750DE">
        <w:rPr>
          <w:rFonts w:hint="eastAsia"/>
          <w:sz w:val="24"/>
          <w:lang w:val="en-US" w:eastAsia="zh-CN"/>
        </w:rPr>
        <w:t>修订或更新后</w:t>
      </w:r>
      <w:r w:rsidRPr="00367F0E">
        <w:rPr>
          <w:rFonts w:hint="eastAsia"/>
          <w:sz w:val="24"/>
          <w:lang w:val="en-US" w:eastAsia="zh-CN"/>
        </w:rPr>
        <w:t>的国家生物多样性战略和行动计划以及国家目标是如何把性别平等考虑在内。</w:t>
      </w:r>
      <w:r w:rsidRPr="00367F0E">
        <w:rPr>
          <w:sz w:val="24"/>
          <w:vertAlign w:val="superscript"/>
        </w:rPr>
        <w:footnoteReference w:id="5"/>
      </w:r>
      <w:r w:rsidRPr="00367F0E">
        <w:rPr>
          <w:rFonts w:hint="eastAsia"/>
          <w:sz w:val="24"/>
          <w:lang w:val="en-US" w:eastAsia="zh-CN"/>
        </w:rPr>
        <w:t xml:space="preserve"> </w:t>
      </w:r>
      <w:r w:rsidRPr="00367F0E">
        <w:rPr>
          <w:rFonts w:hint="eastAsia"/>
          <w:sz w:val="24"/>
          <w:lang w:val="en-US" w:eastAsia="zh-CN"/>
        </w:rPr>
        <w:t>截至该日期，共有</w:t>
      </w:r>
      <w:r w:rsidRPr="00367F0E">
        <w:rPr>
          <w:rFonts w:hint="eastAsia"/>
          <w:sz w:val="24"/>
          <w:lang w:val="en-US" w:eastAsia="zh-CN"/>
        </w:rPr>
        <w:t>51</w:t>
      </w:r>
      <w:r w:rsidRPr="00367F0E">
        <w:rPr>
          <w:rFonts w:hint="eastAsia"/>
          <w:sz w:val="24"/>
          <w:lang w:val="en-US" w:eastAsia="zh-CN"/>
        </w:rPr>
        <w:t>个缔约方通过在线报告工具提交了</w:t>
      </w:r>
      <w:r w:rsidR="006750DE">
        <w:rPr>
          <w:rFonts w:hint="eastAsia"/>
          <w:sz w:val="24"/>
          <w:lang w:val="en-US" w:eastAsia="zh-CN"/>
        </w:rPr>
        <w:t>修订或更新后</w:t>
      </w:r>
      <w:r w:rsidRPr="00367F0E">
        <w:rPr>
          <w:rFonts w:hint="eastAsia"/>
          <w:sz w:val="24"/>
          <w:lang w:val="en-US" w:eastAsia="zh-CN"/>
        </w:rPr>
        <w:t>的国家生物多样性战略和行动计划。此外，</w:t>
      </w:r>
      <w:r w:rsidRPr="00367F0E">
        <w:rPr>
          <w:rFonts w:hint="eastAsia"/>
          <w:sz w:val="24"/>
          <w:lang w:val="en-US" w:eastAsia="zh-CN"/>
        </w:rPr>
        <w:t>130</w:t>
      </w:r>
      <w:r w:rsidRPr="00367F0E">
        <w:rPr>
          <w:rFonts w:hint="eastAsia"/>
          <w:sz w:val="24"/>
          <w:lang w:val="en-US" w:eastAsia="zh-CN"/>
        </w:rPr>
        <w:t>个缔约方也是通过在线报告工具提交了共计</w:t>
      </w:r>
      <w:r w:rsidRPr="00367F0E">
        <w:rPr>
          <w:rFonts w:hint="eastAsia"/>
          <w:sz w:val="24"/>
          <w:lang w:val="en-US" w:eastAsia="zh-CN"/>
        </w:rPr>
        <w:t>3,035</w:t>
      </w:r>
      <w:r w:rsidRPr="00367F0E">
        <w:rPr>
          <w:rFonts w:hint="eastAsia"/>
          <w:sz w:val="24"/>
          <w:lang w:val="en-US" w:eastAsia="zh-CN"/>
        </w:rPr>
        <w:t>项国家目标，其中</w:t>
      </w:r>
      <w:r w:rsidRPr="00367F0E">
        <w:rPr>
          <w:rFonts w:hint="eastAsia"/>
          <w:sz w:val="24"/>
          <w:lang w:val="en-US" w:eastAsia="zh-CN"/>
        </w:rPr>
        <w:t>110</w:t>
      </w:r>
      <w:r w:rsidRPr="00367F0E">
        <w:rPr>
          <w:rFonts w:hint="eastAsia"/>
          <w:sz w:val="24"/>
          <w:lang w:val="en-US" w:eastAsia="zh-CN"/>
        </w:rPr>
        <w:t>个缔约方提交了</w:t>
      </w:r>
      <w:r w:rsidRPr="00367F0E">
        <w:rPr>
          <w:rFonts w:hint="eastAsia"/>
          <w:sz w:val="24"/>
          <w:lang w:val="en-US" w:eastAsia="zh-CN"/>
        </w:rPr>
        <w:t>198</w:t>
      </w:r>
      <w:r w:rsidRPr="00367F0E">
        <w:rPr>
          <w:rFonts w:hint="eastAsia"/>
          <w:sz w:val="24"/>
          <w:lang w:val="en-US" w:eastAsia="zh-CN"/>
        </w:rPr>
        <w:t>项与行动目标</w:t>
      </w:r>
      <w:r w:rsidRPr="00367F0E">
        <w:rPr>
          <w:rFonts w:hint="eastAsia"/>
          <w:sz w:val="24"/>
          <w:lang w:val="en-US" w:eastAsia="zh-CN"/>
        </w:rPr>
        <w:t>23</w:t>
      </w:r>
      <w:r w:rsidRPr="00367F0E">
        <w:rPr>
          <w:rFonts w:hint="eastAsia"/>
          <w:sz w:val="24"/>
          <w:lang w:val="en-US" w:eastAsia="zh-CN"/>
        </w:rPr>
        <w:t>相关的国家目标。</w:t>
      </w:r>
    </w:p>
    <w:p w14:paraId="3A59782D" w14:textId="174914F3" w:rsidR="005F4526" w:rsidRPr="004E6674" w:rsidRDefault="005B4F54" w:rsidP="00BD3826">
      <w:pPr>
        <w:pStyle w:val="CBDNormalNumber"/>
        <w:tabs>
          <w:tab w:val="clear" w:pos="567"/>
          <w:tab w:val="clear" w:pos="1134"/>
          <w:tab w:val="clear" w:pos="1701"/>
          <w:tab w:val="clear" w:pos="2268"/>
          <w:tab w:val="clear" w:pos="2835"/>
          <w:tab w:val="clear" w:pos="3402"/>
          <w:tab w:val="clear" w:pos="3969"/>
        </w:tabs>
        <w:ind w:left="490"/>
        <w:rPr>
          <w:rFonts w:eastAsia="Times New Roman"/>
          <w:sz w:val="24"/>
          <w:lang w:eastAsia="zh-CN"/>
        </w:rPr>
      </w:pPr>
      <w:bookmarkStart w:id="1" w:name="_Hlk211428416"/>
      <w:r w:rsidRPr="005B4F54">
        <w:rPr>
          <w:rFonts w:ascii="宋体" w:hAnsi="宋体" w:cs="宋体" w:hint="eastAsia"/>
          <w:sz w:val="24"/>
          <w:lang w:val="en-US" w:eastAsia="zh-CN"/>
        </w:rPr>
        <w:t>大多数缔约方在</w:t>
      </w:r>
      <w:r w:rsidR="006750DE">
        <w:rPr>
          <w:rFonts w:ascii="宋体" w:hAnsi="宋体" w:cs="宋体" w:hint="eastAsia"/>
          <w:sz w:val="24"/>
          <w:lang w:val="en-US" w:eastAsia="zh-CN"/>
        </w:rPr>
        <w:t>修订或更新后</w:t>
      </w:r>
      <w:r w:rsidRPr="005B4F54">
        <w:rPr>
          <w:rFonts w:ascii="宋体" w:hAnsi="宋体" w:cs="宋体" w:hint="eastAsia"/>
          <w:sz w:val="24"/>
          <w:lang w:val="en-US" w:eastAsia="zh-CN"/>
        </w:rPr>
        <w:t>的国家生物多样性战略和行动计划中提及性别平等问题，通常涉及性别平等、对性别平等问题的敏感程度、性别问题主流化、性别包容性和</w:t>
      </w:r>
      <w:r w:rsidR="008101CF">
        <w:rPr>
          <w:rFonts w:ascii="宋体" w:hAnsi="宋体" w:cs="宋体" w:hint="eastAsia"/>
          <w:sz w:val="24"/>
          <w:lang w:val="en-US" w:eastAsia="zh-CN"/>
        </w:rPr>
        <w:t>促进</w:t>
      </w:r>
      <w:r w:rsidRPr="005B4F54">
        <w:rPr>
          <w:rFonts w:ascii="宋体" w:hAnsi="宋体" w:cs="宋体" w:hint="eastAsia"/>
          <w:sz w:val="24"/>
          <w:lang w:val="en-US" w:eastAsia="zh-CN"/>
        </w:rPr>
        <w:t>性别平等，而少数缔约方明确提及《性别平等行动计划》。</w:t>
      </w:r>
      <w:r w:rsidRPr="005B4F54">
        <w:rPr>
          <w:rFonts w:eastAsia="Times New Roman" w:hint="eastAsia"/>
          <w:sz w:val="24"/>
          <w:lang w:val="en-US" w:eastAsia="zh-CN"/>
        </w:rPr>
        <w:t>25%</w:t>
      </w:r>
      <w:r w:rsidRPr="005B4F54">
        <w:rPr>
          <w:rFonts w:ascii="宋体" w:hAnsi="宋体" w:cs="宋体" w:hint="eastAsia"/>
          <w:sz w:val="24"/>
          <w:lang w:val="en-US" w:eastAsia="zh-CN"/>
        </w:rPr>
        <w:t>的缔约方提及使妇女参与制定国家生物多样性战略和行动计划，包括为此与妇女团体磋商以及让妇女加入修订委员会；</w:t>
      </w:r>
      <w:r w:rsidRPr="005B4F54">
        <w:rPr>
          <w:rFonts w:eastAsia="Times New Roman" w:hint="eastAsia"/>
          <w:sz w:val="24"/>
          <w:lang w:val="en-US" w:eastAsia="zh-CN"/>
        </w:rPr>
        <w:t>12%</w:t>
      </w:r>
      <w:r w:rsidRPr="005B4F54">
        <w:rPr>
          <w:rFonts w:ascii="宋体" w:hAnsi="宋体" w:cs="宋体" w:hint="eastAsia"/>
          <w:sz w:val="24"/>
          <w:lang w:val="en-US" w:eastAsia="zh-CN"/>
        </w:rPr>
        <w:t>的缔约方提及妇女团体今后在《昆蒙框架》执行工作中的参与。</w:t>
      </w:r>
      <w:r w:rsidR="00714621" w:rsidRPr="004E6674">
        <w:rPr>
          <w:rFonts w:eastAsia="Times New Roman"/>
          <w:sz w:val="24"/>
          <w:lang w:eastAsia="zh-CN"/>
        </w:rPr>
        <w:t xml:space="preserve"> </w:t>
      </w:r>
    </w:p>
    <w:p w14:paraId="15641EF5" w14:textId="3354CD04" w:rsidR="005F4526" w:rsidRPr="004E6674" w:rsidRDefault="005B4F54" w:rsidP="00BD3826">
      <w:pPr>
        <w:pStyle w:val="CBDNormalNumber"/>
        <w:tabs>
          <w:tab w:val="clear" w:pos="567"/>
          <w:tab w:val="clear" w:pos="1134"/>
          <w:tab w:val="clear" w:pos="1701"/>
          <w:tab w:val="clear" w:pos="2268"/>
          <w:tab w:val="clear" w:pos="2835"/>
          <w:tab w:val="clear" w:pos="3402"/>
          <w:tab w:val="clear" w:pos="3969"/>
        </w:tabs>
        <w:ind w:left="490"/>
        <w:rPr>
          <w:rFonts w:eastAsia="Times New Roman"/>
          <w:sz w:val="24"/>
          <w:lang w:eastAsia="zh-CN"/>
        </w:rPr>
      </w:pPr>
      <w:r w:rsidRPr="005B4F54">
        <w:rPr>
          <w:rFonts w:ascii="宋体" w:hAnsi="宋体" w:cs="宋体" w:hint="eastAsia"/>
          <w:sz w:val="24"/>
          <w:lang w:val="en-US" w:eastAsia="zh-CN"/>
        </w:rPr>
        <w:t>在缔约方提交的</w:t>
      </w:r>
      <w:r w:rsidRPr="005B4F54">
        <w:rPr>
          <w:rFonts w:eastAsia="Times New Roman" w:hint="eastAsia"/>
          <w:sz w:val="24"/>
          <w:lang w:val="en-US" w:eastAsia="zh-CN"/>
        </w:rPr>
        <w:t>198</w:t>
      </w:r>
      <w:r w:rsidRPr="005B4F54">
        <w:rPr>
          <w:rFonts w:ascii="宋体" w:hAnsi="宋体" w:cs="宋体" w:hint="eastAsia"/>
          <w:sz w:val="24"/>
          <w:lang w:val="en-US" w:eastAsia="zh-CN"/>
        </w:rPr>
        <w:t>项与行动目标</w:t>
      </w:r>
      <w:r w:rsidRPr="005B4F54">
        <w:rPr>
          <w:rFonts w:eastAsia="Times New Roman" w:hint="eastAsia"/>
          <w:sz w:val="24"/>
          <w:lang w:val="en-US" w:eastAsia="zh-CN"/>
        </w:rPr>
        <w:t>23</w:t>
      </w:r>
      <w:r w:rsidRPr="005B4F54">
        <w:rPr>
          <w:rFonts w:ascii="宋体" w:hAnsi="宋体" w:cs="宋体" w:hint="eastAsia"/>
          <w:sz w:val="24"/>
          <w:lang w:val="en-US" w:eastAsia="zh-CN"/>
        </w:rPr>
        <w:t>相关的国家目标中，</w:t>
      </w:r>
      <w:r w:rsidRPr="005B4F54">
        <w:rPr>
          <w:rFonts w:eastAsia="Times New Roman" w:hint="eastAsia"/>
          <w:sz w:val="24"/>
          <w:lang w:val="en-US" w:eastAsia="zh-CN"/>
        </w:rPr>
        <w:t>52%</w:t>
      </w:r>
      <w:r w:rsidRPr="005B4F54">
        <w:rPr>
          <w:rFonts w:ascii="宋体" w:hAnsi="宋体" w:cs="宋体" w:hint="eastAsia"/>
          <w:sz w:val="24"/>
          <w:lang w:val="en-US" w:eastAsia="zh-CN"/>
        </w:rPr>
        <w:t>据报告与行动目标</w:t>
      </w:r>
      <w:r w:rsidRPr="005B4F54">
        <w:rPr>
          <w:rFonts w:eastAsia="Times New Roman" w:hint="eastAsia"/>
          <w:sz w:val="24"/>
          <w:lang w:val="en-US" w:eastAsia="zh-CN"/>
        </w:rPr>
        <w:t>23</w:t>
      </w:r>
      <w:r w:rsidRPr="005B4F54">
        <w:rPr>
          <w:rFonts w:ascii="宋体" w:hAnsi="宋体" w:cs="宋体" w:hint="eastAsia"/>
          <w:sz w:val="24"/>
          <w:lang w:val="en-US" w:eastAsia="zh-CN"/>
        </w:rPr>
        <w:t>高度一致，</w:t>
      </w:r>
      <w:r w:rsidRPr="005B4F54">
        <w:rPr>
          <w:rFonts w:eastAsia="Times New Roman" w:hint="eastAsia"/>
          <w:sz w:val="24"/>
          <w:lang w:val="en-US" w:eastAsia="zh-CN"/>
        </w:rPr>
        <w:t>27%</w:t>
      </w:r>
      <w:r w:rsidRPr="005B4F54">
        <w:rPr>
          <w:rFonts w:ascii="宋体" w:hAnsi="宋体" w:cs="宋体" w:hint="eastAsia"/>
          <w:sz w:val="24"/>
          <w:lang w:val="en-US" w:eastAsia="zh-CN"/>
        </w:rPr>
        <w:t>经指出与行动目标</w:t>
      </w:r>
      <w:r w:rsidRPr="005B4F54">
        <w:rPr>
          <w:rFonts w:eastAsia="Times New Roman" w:hint="eastAsia"/>
          <w:sz w:val="24"/>
          <w:lang w:val="en-US" w:eastAsia="zh-CN"/>
        </w:rPr>
        <w:t>23</w:t>
      </w:r>
      <w:r w:rsidRPr="005B4F54">
        <w:rPr>
          <w:rFonts w:ascii="宋体" w:hAnsi="宋体" w:cs="宋体" w:hint="eastAsia"/>
          <w:sz w:val="24"/>
          <w:lang w:val="en-US" w:eastAsia="zh-CN"/>
        </w:rPr>
        <w:t>中度一致，</w:t>
      </w:r>
      <w:r w:rsidRPr="005B4F54">
        <w:rPr>
          <w:rFonts w:eastAsia="Times New Roman" w:hint="eastAsia"/>
          <w:sz w:val="24"/>
          <w:lang w:val="en-US" w:eastAsia="zh-CN"/>
        </w:rPr>
        <w:t>13%</w:t>
      </w:r>
      <w:r w:rsidRPr="005B4F54">
        <w:rPr>
          <w:rFonts w:ascii="宋体" w:hAnsi="宋体" w:cs="宋体" w:hint="eastAsia"/>
          <w:sz w:val="24"/>
          <w:lang w:val="en-US" w:eastAsia="zh-CN"/>
        </w:rPr>
        <w:t>与该行动目标低度一致。缔约方未说明其余</w:t>
      </w:r>
      <w:r w:rsidRPr="005B4F54">
        <w:rPr>
          <w:rFonts w:eastAsia="Times New Roman" w:hint="eastAsia"/>
          <w:sz w:val="24"/>
          <w:lang w:val="en-US" w:eastAsia="zh-CN"/>
        </w:rPr>
        <w:t>8%</w:t>
      </w:r>
      <w:r w:rsidRPr="005B4F54">
        <w:rPr>
          <w:rFonts w:ascii="宋体" w:hAnsi="宋体" w:cs="宋体" w:hint="eastAsia"/>
          <w:sz w:val="24"/>
          <w:lang w:val="en-US" w:eastAsia="zh-CN"/>
        </w:rPr>
        <w:t>的目标与行动目标</w:t>
      </w:r>
      <w:r w:rsidRPr="005B4F54">
        <w:rPr>
          <w:rFonts w:eastAsia="Times New Roman" w:hint="eastAsia"/>
          <w:sz w:val="24"/>
          <w:lang w:val="en-US" w:eastAsia="zh-CN"/>
        </w:rPr>
        <w:t>23</w:t>
      </w:r>
      <w:r w:rsidRPr="005B4F54">
        <w:rPr>
          <w:rFonts w:ascii="宋体" w:hAnsi="宋体" w:cs="宋体" w:hint="eastAsia"/>
          <w:sz w:val="24"/>
          <w:lang w:val="en-US" w:eastAsia="zh-CN"/>
        </w:rPr>
        <w:t>的一致程度。约五分之一（</w:t>
      </w:r>
      <w:r w:rsidRPr="005B4F54">
        <w:rPr>
          <w:rFonts w:eastAsia="Times New Roman" w:hint="eastAsia"/>
          <w:sz w:val="24"/>
          <w:lang w:val="en-US" w:eastAsia="zh-CN"/>
        </w:rPr>
        <w:t>17%</w:t>
      </w:r>
      <w:r w:rsidRPr="005B4F54">
        <w:rPr>
          <w:rFonts w:ascii="宋体" w:hAnsi="宋体" w:cs="宋体" w:hint="eastAsia"/>
          <w:sz w:val="24"/>
          <w:lang w:val="en-US" w:eastAsia="zh-CN"/>
        </w:rPr>
        <w:t>）的缔约方</w:t>
      </w:r>
      <w:r w:rsidR="008101CF">
        <w:rPr>
          <w:rFonts w:ascii="宋体" w:hAnsi="宋体" w:cs="宋体" w:hint="eastAsia"/>
          <w:sz w:val="24"/>
          <w:lang w:val="en-US" w:eastAsia="zh-CN"/>
        </w:rPr>
        <w:t>报告说</w:t>
      </w:r>
      <w:r w:rsidRPr="005B4F54">
        <w:rPr>
          <w:rFonts w:ascii="宋体" w:hAnsi="宋体" w:cs="宋体" w:hint="eastAsia"/>
          <w:sz w:val="24"/>
          <w:lang w:val="en-US" w:eastAsia="zh-CN"/>
        </w:rPr>
        <w:t>，其国家目标充分涵盖了行动目标</w:t>
      </w:r>
      <w:r w:rsidRPr="005B4F54">
        <w:rPr>
          <w:rFonts w:eastAsia="Times New Roman" w:hint="eastAsia"/>
          <w:sz w:val="24"/>
          <w:lang w:val="en-US" w:eastAsia="zh-CN"/>
        </w:rPr>
        <w:t>23</w:t>
      </w:r>
      <w:r w:rsidRPr="005B4F54">
        <w:rPr>
          <w:rFonts w:ascii="宋体" w:hAnsi="宋体" w:cs="宋体" w:hint="eastAsia"/>
          <w:sz w:val="24"/>
          <w:lang w:val="en-US" w:eastAsia="zh-CN"/>
        </w:rPr>
        <w:t>的所有三个要素（确保妇女和女童充</w:t>
      </w:r>
      <w:r w:rsidRPr="005B4F54">
        <w:rPr>
          <w:rFonts w:ascii="宋体" w:hAnsi="宋体" w:cs="宋体" w:hint="eastAsia"/>
          <w:sz w:val="24"/>
          <w:lang w:val="en-US" w:eastAsia="zh-CN"/>
        </w:rPr>
        <w:lastRenderedPageBreak/>
        <w:t>分、公平、有意义和知情的参与；承认其享有平等的土地和自然资源权利；通过性别平等方式确保在执行过程中实现性别平等）。然而，许多缔约方（约</w:t>
      </w:r>
      <w:r w:rsidRPr="005B4F54">
        <w:rPr>
          <w:rFonts w:eastAsia="Times New Roman" w:hint="eastAsia"/>
          <w:sz w:val="24"/>
          <w:lang w:val="en-US" w:eastAsia="zh-CN"/>
        </w:rPr>
        <w:t>60%</w:t>
      </w:r>
      <w:r w:rsidRPr="005B4F54">
        <w:rPr>
          <w:rFonts w:ascii="宋体" w:hAnsi="宋体" w:cs="宋体" w:hint="eastAsia"/>
          <w:sz w:val="24"/>
          <w:lang w:val="en-US" w:eastAsia="zh-CN"/>
        </w:rPr>
        <w:t>）制定的国家目标没有涉及行动目标</w:t>
      </w:r>
      <w:r w:rsidRPr="005B4F54">
        <w:rPr>
          <w:rFonts w:eastAsia="Times New Roman" w:hint="eastAsia"/>
          <w:sz w:val="24"/>
          <w:lang w:val="en-US" w:eastAsia="zh-CN"/>
        </w:rPr>
        <w:t>23</w:t>
      </w:r>
      <w:r w:rsidRPr="005B4F54">
        <w:rPr>
          <w:rFonts w:ascii="宋体" w:hAnsi="宋体" w:cs="宋体" w:hint="eastAsia"/>
          <w:sz w:val="24"/>
          <w:lang w:val="en-US" w:eastAsia="zh-CN"/>
        </w:rPr>
        <w:t>的任何方面。</w:t>
      </w:r>
    </w:p>
    <w:p w14:paraId="3D0450DB" w14:textId="2F78FE2D" w:rsidR="005F4526" w:rsidRPr="004E6674" w:rsidRDefault="00856739" w:rsidP="00BD3826">
      <w:pPr>
        <w:pStyle w:val="CBDNormalNumber"/>
        <w:tabs>
          <w:tab w:val="clear" w:pos="567"/>
          <w:tab w:val="clear" w:pos="1134"/>
          <w:tab w:val="clear" w:pos="1701"/>
          <w:tab w:val="clear" w:pos="2268"/>
          <w:tab w:val="clear" w:pos="2835"/>
          <w:tab w:val="clear" w:pos="3402"/>
          <w:tab w:val="clear" w:pos="3969"/>
        </w:tabs>
        <w:ind w:left="490"/>
        <w:rPr>
          <w:rFonts w:eastAsia="Times New Roman"/>
          <w:sz w:val="24"/>
          <w:lang w:eastAsia="zh-CN"/>
        </w:rPr>
      </w:pPr>
      <w:r w:rsidRPr="00856739">
        <w:rPr>
          <w:rFonts w:ascii="宋体" w:hAnsi="宋体" w:cs="宋体" w:hint="eastAsia"/>
          <w:sz w:val="24"/>
          <w:lang w:val="en-US" w:eastAsia="zh-CN"/>
        </w:rPr>
        <w:t>约三分之一（</w:t>
      </w:r>
      <w:r w:rsidRPr="00856739">
        <w:rPr>
          <w:rFonts w:eastAsia="Times New Roman" w:hint="eastAsia"/>
          <w:sz w:val="24"/>
          <w:lang w:val="en-US" w:eastAsia="zh-CN"/>
        </w:rPr>
        <w:t>34%</w:t>
      </w:r>
      <w:r w:rsidRPr="00856739">
        <w:rPr>
          <w:rFonts w:ascii="宋体" w:hAnsi="宋体" w:cs="宋体" w:hint="eastAsia"/>
          <w:sz w:val="24"/>
          <w:lang w:val="en-US" w:eastAsia="zh-CN"/>
        </w:rPr>
        <w:t>）的缔约方</w:t>
      </w:r>
      <w:r w:rsidR="008101CF">
        <w:rPr>
          <w:rFonts w:ascii="宋体" w:hAnsi="宋体" w:cs="宋体" w:hint="eastAsia"/>
          <w:sz w:val="24"/>
          <w:lang w:val="en-US" w:eastAsia="zh-CN"/>
        </w:rPr>
        <w:t>报告说</w:t>
      </w:r>
      <w:r w:rsidRPr="00856739">
        <w:rPr>
          <w:rFonts w:ascii="宋体" w:hAnsi="宋体" w:cs="宋体" w:hint="eastAsia"/>
          <w:sz w:val="24"/>
          <w:lang w:val="en-US" w:eastAsia="zh-CN"/>
        </w:rPr>
        <w:t>，其国家目标通过</w:t>
      </w:r>
      <w:r w:rsidR="008101CF">
        <w:rPr>
          <w:rFonts w:ascii="宋体" w:hAnsi="宋体" w:cs="宋体" w:hint="eastAsia"/>
          <w:sz w:val="24"/>
          <w:lang w:val="en-US" w:eastAsia="zh-CN"/>
        </w:rPr>
        <w:t>促进</w:t>
      </w:r>
      <w:r w:rsidRPr="00856739">
        <w:rPr>
          <w:rFonts w:ascii="宋体" w:hAnsi="宋体" w:cs="宋体" w:hint="eastAsia"/>
          <w:sz w:val="24"/>
          <w:lang w:val="en-US" w:eastAsia="zh-CN"/>
        </w:rPr>
        <w:t>性别平等的</w:t>
      </w:r>
      <w:r w:rsidR="008101CF">
        <w:rPr>
          <w:rFonts w:ascii="宋体" w:hAnsi="宋体" w:cs="宋体" w:hint="eastAsia"/>
          <w:sz w:val="24"/>
          <w:lang w:val="en-US" w:eastAsia="zh-CN"/>
        </w:rPr>
        <w:t>方法</w:t>
      </w:r>
      <w:r w:rsidRPr="00856739">
        <w:rPr>
          <w:rFonts w:ascii="宋体" w:hAnsi="宋体" w:cs="宋体" w:hint="eastAsia"/>
          <w:sz w:val="24"/>
          <w:lang w:val="en-US" w:eastAsia="zh-CN"/>
        </w:rPr>
        <w:t>充分涉及这个问题，</w:t>
      </w:r>
      <w:r w:rsidRPr="00856739">
        <w:rPr>
          <w:rFonts w:eastAsia="Times New Roman" w:hint="eastAsia"/>
          <w:sz w:val="24"/>
          <w:lang w:val="en-US" w:eastAsia="zh-CN"/>
        </w:rPr>
        <w:t>35%</w:t>
      </w:r>
      <w:r w:rsidRPr="00856739">
        <w:rPr>
          <w:rFonts w:ascii="宋体" w:hAnsi="宋体" w:cs="宋体" w:hint="eastAsia"/>
          <w:sz w:val="24"/>
          <w:lang w:val="en-US" w:eastAsia="zh-CN"/>
        </w:rPr>
        <w:t>的国家目标涉及确保妇女和女童以充分和知情的方式进行参与和发挥领导作用的问题。约</w:t>
      </w:r>
      <w:r w:rsidRPr="00856739">
        <w:rPr>
          <w:rFonts w:eastAsia="Times New Roman" w:hint="eastAsia"/>
          <w:sz w:val="24"/>
          <w:lang w:val="en-US" w:eastAsia="zh-CN"/>
        </w:rPr>
        <w:t>20%</w:t>
      </w:r>
      <w:r w:rsidRPr="00856739">
        <w:rPr>
          <w:rFonts w:ascii="宋体" w:hAnsi="宋体" w:cs="宋体" w:hint="eastAsia"/>
          <w:sz w:val="24"/>
          <w:lang w:val="en-US" w:eastAsia="zh-CN"/>
        </w:rPr>
        <w:t>的国家目标涉及妇女的权利平等以及获得土地和自然资源的权利问题。</w:t>
      </w:r>
      <w:r w:rsidR="005F4526" w:rsidRPr="004E6674">
        <w:rPr>
          <w:rFonts w:eastAsia="Times New Roman"/>
          <w:sz w:val="24"/>
          <w:lang w:eastAsia="zh-CN"/>
        </w:rPr>
        <w:t xml:space="preserve"> </w:t>
      </w:r>
    </w:p>
    <w:p w14:paraId="699EAFB5" w14:textId="7124743E" w:rsidR="005F4526" w:rsidRPr="004E6674" w:rsidRDefault="00506B89" w:rsidP="00BD3826">
      <w:pPr>
        <w:pStyle w:val="CBDNormalNumber"/>
        <w:tabs>
          <w:tab w:val="clear" w:pos="567"/>
          <w:tab w:val="clear" w:pos="1134"/>
          <w:tab w:val="clear" w:pos="1701"/>
          <w:tab w:val="clear" w:pos="2268"/>
          <w:tab w:val="clear" w:pos="2835"/>
          <w:tab w:val="clear" w:pos="3402"/>
          <w:tab w:val="clear" w:pos="3969"/>
        </w:tabs>
        <w:ind w:left="490"/>
        <w:rPr>
          <w:rFonts w:eastAsia="Times New Roman"/>
          <w:sz w:val="24"/>
          <w:lang w:eastAsia="zh-CN"/>
        </w:rPr>
      </w:pPr>
      <w:r w:rsidRPr="00506B89">
        <w:rPr>
          <w:rFonts w:ascii="宋体" w:hAnsi="宋体" w:cs="宋体" w:hint="eastAsia"/>
          <w:sz w:val="24"/>
          <w:lang w:val="en-US" w:eastAsia="zh-CN"/>
        </w:rPr>
        <w:t>在与行动目标</w:t>
      </w:r>
      <w:r w:rsidRPr="00506B89">
        <w:rPr>
          <w:rFonts w:eastAsia="Times New Roman"/>
          <w:sz w:val="24"/>
          <w:lang w:val="en-US" w:eastAsia="zh-CN"/>
        </w:rPr>
        <w:t>23</w:t>
      </w:r>
      <w:r w:rsidRPr="00506B89">
        <w:rPr>
          <w:rFonts w:ascii="宋体" w:hAnsi="宋体" w:cs="宋体" w:hint="eastAsia"/>
          <w:sz w:val="24"/>
          <w:lang w:val="en-US" w:eastAsia="zh-CN"/>
        </w:rPr>
        <w:t>相关的国家目标中，超过半数（</w:t>
      </w:r>
      <w:r w:rsidRPr="00506B89">
        <w:rPr>
          <w:rFonts w:eastAsia="Times New Roman"/>
          <w:sz w:val="24"/>
          <w:lang w:val="en-US" w:eastAsia="zh-CN"/>
        </w:rPr>
        <w:t>55%</w:t>
      </w:r>
      <w:r w:rsidRPr="00506B89">
        <w:rPr>
          <w:rFonts w:ascii="宋体" w:hAnsi="宋体" w:cs="宋体" w:hint="eastAsia"/>
          <w:sz w:val="24"/>
          <w:lang w:val="en-US" w:eastAsia="zh-CN"/>
        </w:rPr>
        <w:t>）包括关于执行手段的信息，这些手段通常侧重于按照《性别平等行动计划》的目标</w:t>
      </w:r>
      <w:r w:rsidRPr="00506B89">
        <w:rPr>
          <w:rFonts w:eastAsia="Times New Roman"/>
          <w:sz w:val="24"/>
          <w:lang w:val="en-US" w:eastAsia="zh-CN"/>
        </w:rPr>
        <w:t>2.1</w:t>
      </w:r>
      <w:r w:rsidRPr="00506B89">
        <w:rPr>
          <w:rFonts w:ascii="宋体" w:hAnsi="宋体" w:cs="宋体" w:hint="eastAsia"/>
          <w:sz w:val="24"/>
          <w:lang w:val="en-US" w:eastAsia="zh-CN"/>
        </w:rPr>
        <w:t>，使妇女和女童在与生物多样性相关的各级决策中进行有意义的参与，其中包括制定国家性别平等战略和行动计划，设立配额和出台措施，用于支持妇女在决策机构中的代表性，以及制定和加强相关法律和政策。其他措施侧重于支持和保护妇女权利，改革歧视性法律和政策，以及提高妇</w:t>
      </w:r>
      <w:r w:rsidRPr="00506B89">
        <w:rPr>
          <w:rFonts w:eastAsia="Times New Roman"/>
          <w:sz w:val="24"/>
          <w:lang w:val="en-US" w:eastAsia="zh-CN"/>
        </w:rPr>
        <w:t>​​</w:t>
      </w:r>
      <w:r w:rsidRPr="00506B89">
        <w:rPr>
          <w:rFonts w:ascii="宋体" w:hAnsi="宋体" w:cs="宋体" w:hint="eastAsia"/>
          <w:sz w:val="24"/>
          <w:lang w:val="en-US" w:eastAsia="zh-CN"/>
        </w:rPr>
        <w:t>女和女童与生物多样性相关的认识和能力。仅有</w:t>
      </w:r>
      <w:r w:rsidRPr="00506B89">
        <w:rPr>
          <w:rFonts w:eastAsia="Times New Roman"/>
          <w:sz w:val="24"/>
          <w:lang w:val="en-US" w:eastAsia="zh-CN"/>
        </w:rPr>
        <w:t>10%</w:t>
      </w:r>
      <w:r w:rsidRPr="00506B89">
        <w:rPr>
          <w:rFonts w:ascii="宋体" w:hAnsi="宋体" w:cs="宋体" w:hint="eastAsia"/>
          <w:sz w:val="24"/>
          <w:lang w:val="en-US" w:eastAsia="zh-CN"/>
        </w:rPr>
        <w:t>的国家目标提及国家政府以外的其他行为体的参与，这些行为体主要包括民间社会组织、土著人民和地方社区以及私营部门。</w:t>
      </w:r>
      <w:r w:rsidR="005F4526" w:rsidRPr="004E6674">
        <w:rPr>
          <w:rFonts w:eastAsia="Times New Roman"/>
          <w:sz w:val="24"/>
          <w:lang w:eastAsia="zh-CN"/>
        </w:rPr>
        <w:t xml:space="preserve"> </w:t>
      </w:r>
    </w:p>
    <w:p w14:paraId="07C79DE8" w14:textId="712FD33E" w:rsidR="005F4526" w:rsidRPr="004E6674" w:rsidRDefault="00AD7BB7" w:rsidP="00BD3826">
      <w:pPr>
        <w:pStyle w:val="CBDNormalNumber"/>
        <w:tabs>
          <w:tab w:val="clear" w:pos="567"/>
          <w:tab w:val="clear" w:pos="1134"/>
          <w:tab w:val="clear" w:pos="1701"/>
          <w:tab w:val="clear" w:pos="2268"/>
          <w:tab w:val="clear" w:pos="2835"/>
          <w:tab w:val="clear" w:pos="3402"/>
          <w:tab w:val="clear" w:pos="3969"/>
        </w:tabs>
        <w:ind w:left="490"/>
        <w:rPr>
          <w:rFonts w:eastAsia="Times New Roman"/>
          <w:sz w:val="24"/>
          <w:lang w:eastAsia="zh-CN"/>
        </w:rPr>
      </w:pPr>
      <w:r w:rsidRPr="00AD7BB7">
        <w:rPr>
          <w:rFonts w:ascii="宋体" w:hAnsi="宋体" w:cs="宋体" w:hint="eastAsia"/>
          <w:sz w:val="24"/>
          <w:lang w:val="fr-CA" w:eastAsia="zh-CN"/>
        </w:rPr>
        <w:t>行动目标</w:t>
      </w:r>
      <w:r w:rsidRPr="004649AB">
        <w:rPr>
          <w:rFonts w:eastAsia="Times New Roman" w:hint="eastAsia"/>
          <w:sz w:val="24"/>
          <w:lang w:eastAsia="zh-CN"/>
        </w:rPr>
        <w:t>22</w:t>
      </w:r>
      <w:r w:rsidRPr="00AD7BB7">
        <w:rPr>
          <w:rFonts w:ascii="宋体" w:hAnsi="宋体" w:cs="宋体" w:hint="eastAsia"/>
          <w:sz w:val="24"/>
          <w:lang w:val="fr-CA" w:eastAsia="zh-CN"/>
        </w:rPr>
        <w:t>旨在确保所有人均能够参与决策并有机会诉诸司法和获得生物多样性相关信息</w:t>
      </w:r>
      <w:r w:rsidRPr="004649AB">
        <w:rPr>
          <w:rFonts w:ascii="宋体" w:hAnsi="宋体" w:cs="宋体" w:hint="eastAsia"/>
          <w:sz w:val="24"/>
          <w:lang w:eastAsia="zh-CN"/>
        </w:rPr>
        <w:t>，</w:t>
      </w:r>
      <w:r w:rsidRPr="00AD7BB7">
        <w:rPr>
          <w:rFonts w:ascii="宋体" w:hAnsi="宋体" w:cs="宋体" w:hint="eastAsia"/>
          <w:sz w:val="24"/>
          <w:lang w:val="fr-CA" w:eastAsia="zh-CN"/>
        </w:rPr>
        <w:t>也</w:t>
      </w:r>
      <w:r w:rsidRPr="00AD7BB7">
        <w:rPr>
          <w:rFonts w:ascii="宋体" w:hAnsi="宋体" w:cs="宋体" w:hint="eastAsia"/>
          <w:sz w:val="24"/>
          <w:lang w:val="en-US" w:eastAsia="zh-CN"/>
        </w:rPr>
        <w:t>与《性别平等行动计划》的预期成果</w:t>
      </w:r>
      <w:r w:rsidRPr="00AD7BB7">
        <w:rPr>
          <w:rFonts w:eastAsia="Times New Roman" w:hint="eastAsia"/>
          <w:sz w:val="24"/>
          <w:lang w:val="en-US" w:eastAsia="zh-CN"/>
        </w:rPr>
        <w:t>2</w:t>
      </w:r>
      <w:r w:rsidRPr="00AD7BB7">
        <w:rPr>
          <w:rFonts w:ascii="宋体" w:hAnsi="宋体" w:cs="宋体" w:hint="eastAsia"/>
          <w:sz w:val="24"/>
          <w:lang w:val="en-US" w:eastAsia="zh-CN"/>
        </w:rPr>
        <w:t>和</w:t>
      </w:r>
      <w:r w:rsidRPr="00AD7BB7">
        <w:rPr>
          <w:rFonts w:eastAsia="Times New Roman" w:hint="eastAsia"/>
          <w:sz w:val="24"/>
          <w:lang w:val="en-US" w:eastAsia="zh-CN"/>
        </w:rPr>
        <w:t>3</w:t>
      </w:r>
      <w:r w:rsidRPr="00AD7BB7">
        <w:rPr>
          <w:rFonts w:ascii="宋体" w:hAnsi="宋体" w:cs="宋体" w:hint="eastAsia"/>
          <w:sz w:val="24"/>
          <w:lang w:val="en-US" w:eastAsia="zh-CN"/>
        </w:rPr>
        <w:t>相关。在缔约方提交的与行动目标</w:t>
      </w:r>
      <w:r w:rsidRPr="00AD7BB7">
        <w:rPr>
          <w:rFonts w:eastAsia="Times New Roman" w:hint="eastAsia"/>
          <w:sz w:val="24"/>
          <w:lang w:val="en-US" w:eastAsia="zh-CN"/>
        </w:rPr>
        <w:t>23</w:t>
      </w:r>
      <w:r w:rsidRPr="00AD7BB7">
        <w:rPr>
          <w:rFonts w:ascii="宋体" w:hAnsi="宋体" w:cs="宋体" w:hint="eastAsia"/>
          <w:sz w:val="24"/>
          <w:lang w:val="en-US" w:eastAsia="zh-CN"/>
        </w:rPr>
        <w:t>相关的国家目标中，只有略超过一半（</w:t>
      </w:r>
      <w:r w:rsidRPr="00AD7BB7">
        <w:rPr>
          <w:rFonts w:eastAsia="Times New Roman" w:hint="eastAsia"/>
          <w:sz w:val="24"/>
          <w:lang w:val="en-US" w:eastAsia="zh-CN"/>
        </w:rPr>
        <w:t>53%</w:t>
      </w:r>
      <w:r w:rsidRPr="00AD7BB7">
        <w:rPr>
          <w:rFonts w:ascii="宋体" w:hAnsi="宋体" w:cs="宋体" w:hint="eastAsia"/>
          <w:sz w:val="24"/>
          <w:lang w:val="en-US" w:eastAsia="zh-CN"/>
        </w:rPr>
        <w:t>）被认定也与行动目标</w:t>
      </w:r>
      <w:r w:rsidRPr="00AD7BB7">
        <w:rPr>
          <w:rFonts w:eastAsia="Times New Roman" w:hint="eastAsia"/>
          <w:sz w:val="24"/>
          <w:lang w:val="en-US" w:eastAsia="zh-CN"/>
        </w:rPr>
        <w:t>22</w:t>
      </w:r>
      <w:r w:rsidRPr="00AD7BB7">
        <w:rPr>
          <w:rFonts w:ascii="宋体" w:hAnsi="宋体" w:cs="宋体" w:hint="eastAsia"/>
          <w:sz w:val="24"/>
          <w:lang w:val="en-US" w:eastAsia="zh-CN"/>
        </w:rPr>
        <w:t>相关。</w:t>
      </w:r>
    </w:p>
    <w:bookmarkEnd w:id="1"/>
    <w:p w14:paraId="233FB4F6" w14:textId="22451422" w:rsidR="005F4526" w:rsidRPr="00462878" w:rsidRDefault="00AD7BB7" w:rsidP="00C23FB0">
      <w:pPr>
        <w:pStyle w:val="CBDH1"/>
        <w:tabs>
          <w:tab w:val="clear" w:pos="567"/>
          <w:tab w:val="clear" w:pos="1134"/>
          <w:tab w:val="clear" w:pos="1701"/>
          <w:tab w:val="clear" w:pos="2268"/>
          <w:tab w:val="clear" w:pos="2835"/>
          <w:tab w:val="clear" w:pos="3402"/>
        </w:tabs>
        <w:ind w:left="490" w:hanging="490"/>
      </w:pPr>
      <w:r>
        <w:rPr>
          <w:rFonts w:hint="eastAsia"/>
          <w:lang w:eastAsia="zh-CN"/>
        </w:rPr>
        <w:t>四</w:t>
      </w:r>
      <w:r w:rsidR="005F4526" w:rsidRPr="00462878">
        <w:t>.</w:t>
      </w:r>
      <w:r w:rsidR="005F4526" w:rsidRPr="00462878">
        <w:tab/>
      </w:r>
      <w:proofErr w:type="spellStart"/>
      <w:r w:rsidRPr="00AD7BB7">
        <w:rPr>
          <w:rFonts w:hint="eastAsia"/>
          <w:lang w:val="en-US"/>
        </w:rPr>
        <w:t>所提交信息的综述</w:t>
      </w:r>
      <w:proofErr w:type="spellEnd"/>
      <w:r w:rsidR="005F4526" w:rsidRPr="00462878">
        <w:t xml:space="preserve"> </w:t>
      </w:r>
    </w:p>
    <w:p w14:paraId="373E1F7E" w14:textId="72FC77F1" w:rsidR="0083241A" w:rsidRPr="004E6674" w:rsidRDefault="007C7B37"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7C7B37">
        <w:rPr>
          <w:rFonts w:hint="eastAsia"/>
          <w:sz w:val="24"/>
          <w:lang w:val="en-US" w:eastAsia="zh-CN"/>
        </w:rPr>
        <w:t>本节对收到的所提交的信息进行了综述，旨在评估《性别平等行动计划》的执行进度。综述的结构是要显示所提交的信息如何</w:t>
      </w:r>
      <w:r>
        <w:rPr>
          <w:rFonts w:hint="eastAsia"/>
          <w:sz w:val="24"/>
          <w:lang w:val="en-US" w:eastAsia="zh-CN"/>
        </w:rPr>
        <w:t>讨论</w:t>
      </w:r>
      <w:r w:rsidRPr="007C7B37">
        <w:rPr>
          <w:rFonts w:hint="eastAsia"/>
          <w:sz w:val="24"/>
          <w:lang w:val="en-US" w:eastAsia="zh-CN"/>
        </w:rPr>
        <w:t>或有助于实现《行动计划》的预期成果。</w:t>
      </w:r>
      <w:r w:rsidR="00650037" w:rsidRPr="004E6674">
        <w:rPr>
          <w:sz w:val="24"/>
          <w:lang w:eastAsia="zh-CN"/>
        </w:rPr>
        <w:t xml:space="preserve"> </w:t>
      </w:r>
    </w:p>
    <w:p w14:paraId="1E9AA8CC" w14:textId="0CE897FE" w:rsidR="0083241A" w:rsidRPr="004E6674" w:rsidRDefault="00D46FC4" w:rsidP="00BD3826">
      <w:pPr>
        <w:pStyle w:val="CBDH3"/>
        <w:keepNext w:val="0"/>
        <w:keepLines w:val="0"/>
        <w:tabs>
          <w:tab w:val="clear" w:pos="567"/>
          <w:tab w:val="clear" w:pos="1134"/>
          <w:tab w:val="clear" w:pos="1701"/>
          <w:tab w:val="clear" w:pos="2268"/>
          <w:tab w:val="clear" w:pos="2835"/>
          <w:tab w:val="clear" w:pos="3402"/>
        </w:tabs>
        <w:ind w:left="490" w:firstLine="0"/>
        <w:jc w:val="both"/>
        <w:rPr>
          <w:b w:val="0"/>
          <w:sz w:val="24"/>
          <w:lang w:val="en-CA" w:eastAsia="zh-CN"/>
        </w:rPr>
      </w:pPr>
      <w:r w:rsidRPr="00F231A5">
        <w:rPr>
          <w:rFonts w:hint="eastAsia"/>
          <w:sz w:val="24"/>
          <w:lang w:val="en-US" w:eastAsia="zh-CN"/>
        </w:rPr>
        <w:t>成果</w:t>
      </w:r>
      <w:r w:rsidRPr="00F231A5">
        <w:rPr>
          <w:rFonts w:hint="eastAsia"/>
          <w:sz w:val="24"/>
          <w:lang w:val="en-US" w:eastAsia="zh-CN"/>
        </w:rPr>
        <w:t>1</w:t>
      </w:r>
      <w:r w:rsidRPr="00F231A5">
        <w:rPr>
          <w:rFonts w:hint="eastAsia"/>
          <w:sz w:val="24"/>
          <w:lang w:val="en-US" w:eastAsia="zh-CN"/>
        </w:rPr>
        <w:t>：所有人，特别是所有妇女和女童，均有平等的机会和能力为《公约》的三项目标作贡献</w:t>
      </w:r>
      <w:r w:rsidR="0083241A" w:rsidRPr="004E6674">
        <w:rPr>
          <w:sz w:val="24"/>
          <w:lang w:eastAsia="zh-CN"/>
        </w:rPr>
        <w:t xml:space="preserve"> </w:t>
      </w:r>
    </w:p>
    <w:p w14:paraId="17EF1D1D" w14:textId="4FBBDC76" w:rsidR="005F4526" w:rsidRPr="004E6674" w:rsidRDefault="00D46FC4"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D46FC4">
        <w:rPr>
          <w:rFonts w:hint="eastAsia"/>
          <w:sz w:val="24"/>
          <w:lang w:val="en-US" w:eastAsia="zh-CN"/>
        </w:rPr>
        <w:t>许多提交者指出，已在国家层面建立了促进性别平等的法律和体制框架，例如关于性别平等和人权的联邦或宪法法律。他们在这方面强调，这些框架通常规定妇女和男子享有法律上的平等，包括土地和资源拥有权和控制权的平等。许多提交者还重点介绍了跨部门的性别平等战略、行动计划和分析工具，用以将性别平等纳入相关政策领域的主流，包括生物多样性、气候变化和农村发展领域的主流。</w:t>
      </w:r>
    </w:p>
    <w:p w14:paraId="4B3CA6C5" w14:textId="7AD5C27C" w:rsidR="005F4526" w:rsidRPr="004E6674" w:rsidRDefault="00D46FC4"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D46FC4">
        <w:rPr>
          <w:rFonts w:hint="eastAsia"/>
          <w:sz w:val="24"/>
          <w:lang w:val="en-US" w:eastAsia="zh-CN"/>
        </w:rPr>
        <w:t>许多提交者提供了实例，说明为妇女主导的社区保护和恢复努力提供的技术和财务支持，包括帮助购置设备。此外，提交者还指出开展了金融扫盲和社区监测系统方面的培训。一些提交者还表示制作了参考材料，包括知识产品以及其他信息工具和材料。</w:t>
      </w:r>
    </w:p>
    <w:p w14:paraId="70D6A71C" w14:textId="33DFE082" w:rsidR="005F4526" w:rsidRPr="004E6674" w:rsidRDefault="00D46FC4" w:rsidP="00BD3826">
      <w:pPr>
        <w:pStyle w:val="CBDH3"/>
        <w:keepNext w:val="0"/>
        <w:keepLines w:val="0"/>
        <w:tabs>
          <w:tab w:val="clear" w:pos="567"/>
          <w:tab w:val="clear" w:pos="1134"/>
          <w:tab w:val="clear" w:pos="1701"/>
          <w:tab w:val="clear" w:pos="2268"/>
          <w:tab w:val="clear" w:pos="2835"/>
          <w:tab w:val="clear" w:pos="3402"/>
        </w:tabs>
        <w:ind w:left="490" w:firstLine="0"/>
        <w:jc w:val="both"/>
        <w:rPr>
          <w:sz w:val="24"/>
          <w:lang w:eastAsia="zh-CN"/>
        </w:rPr>
      </w:pPr>
      <w:r w:rsidRPr="00F231A5">
        <w:rPr>
          <w:rFonts w:hint="eastAsia"/>
          <w:sz w:val="24"/>
          <w:lang w:val="en-US" w:eastAsia="zh-CN"/>
        </w:rPr>
        <w:t>成果</w:t>
      </w:r>
      <w:r w:rsidRPr="00F231A5">
        <w:rPr>
          <w:rFonts w:hint="eastAsia"/>
          <w:sz w:val="24"/>
          <w:lang w:val="en-US" w:eastAsia="zh-CN"/>
        </w:rPr>
        <w:t>2</w:t>
      </w:r>
      <w:r w:rsidRPr="00F231A5">
        <w:rPr>
          <w:rFonts w:hint="eastAsia"/>
          <w:sz w:val="24"/>
          <w:lang w:val="en-US" w:eastAsia="zh-CN"/>
        </w:rPr>
        <w:t>：生物多样性政策、规划和方案制定决策平等地顾及所有人，特别是所有妇女和女童的观点、利益、需求和人权</w:t>
      </w:r>
      <w:r w:rsidR="005F4526" w:rsidRPr="004E6674">
        <w:rPr>
          <w:sz w:val="24"/>
          <w:lang w:eastAsia="zh-CN"/>
        </w:rPr>
        <w:t xml:space="preserve"> </w:t>
      </w:r>
    </w:p>
    <w:p w14:paraId="25E5BCB7" w14:textId="7E5CDA9D" w:rsidR="005F4526" w:rsidRPr="004E6674" w:rsidRDefault="00F76259"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F76259">
        <w:rPr>
          <w:rFonts w:hint="eastAsia"/>
          <w:sz w:val="24"/>
          <w:lang w:val="en-US" w:eastAsia="zh-CN"/>
        </w:rPr>
        <w:t>一些提交者报告</w:t>
      </w:r>
      <w:r w:rsidR="003F51C1">
        <w:rPr>
          <w:rFonts w:hint="eastAsia"/>
          <w:sz w:val="24"/>
          <w:lang w:val="en-US" w:eastAsia="zh-CN"/>
        </w:rPr>
        <w:t>说</w:t>
      </w:r>
      <w:r w:rsidRPr="00F76259">
        <w:rPr>
          <w:rFonts w:hint="eastAsia"/>
          <w:sz w:val="24"/>
          <w:lang w:val="en-US" w:eastAsia="zh-CN"/>
        </w:rPr>
        <w:t>，在妇女以有意义和有效的方式参与和领导与生物多样性相关的决策方面取得了进展。他们在这方面指出，正在实施一些国家政策和战略，以</w:t>
      </w:r>
      <w:r w:rsidRPr="00F76259">
        <w:rPr>
          <w:rFonts w:hint="eastAsia"/>
          <w:sz w:val="24"/>
          <w:lang w:val="en-US" w:eastAsia="zh-CN"/>
        </w:rPr>
        <w:lastRenderedPageBreak/>
        <w:t>加强妇女在生物多样性保护、恢复和可持续利用相关活动中的参与。一些提交者还强调，已任命了性别平等与生物多样性问题全国协调人。</w:t>
      </w:r>
    </w:p>
    <w:p w14:paraId="5E3CA053" w14:textId="6DA7E973" w:rsidR="00534572" w:rsidRPr="004E6674" w:rsidRDefault="006750DE"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6750DE">
        <w:rPr>
          <w:rFonts w:hint="eastAsia"/>
          <w:sz w:val="24"/>
          <w:lang w:val="en-US" w:eastAsia="zh-CN"/>
        </w:rPr>
        <w:t>一些提交者报告说，已将性别平等考虑因素纳入修订或更新后的国家生物多样性战略和行动计划，在其中专门规定关于性别平等和参与方面的目标，或将性别平等纳入其他目标和行动的落实工作的主流，这符合关于这些战略、计划和国家目标的分析结果。一些提交者还强调，已通过磋商、研讨会和培训等方式进行努力，让妇女团体参与国家生物多样性战略和行动计划的修订或更新工作。一些提交者描述了为协助将性别平等纳入国家生物多样性战略和行动计划所开展的活动，包括提供技术支持和指导。</w:t>
      </w:r>
    </w:p>
    <w:p w14:paraId="1398ED7B" w14:textId="4668DB99" w:rsidR="005F4526" w:rsidRPr="004E6674" w:rsidRDefault="006750DE" w:rsidP="00BD3826">
      <w:pPr>
        <w:pStyle w:val="CBDH3"/>
        <w:keepNext w:val="0"/>
        <w:keepLines w:val="0"/>
        <w:tabs>
          <w:tab w:val="clear" w:pos="567"/>
          <w:tab w:val="clear" w:pos="1134"/>
          <w:tab w:val="clear" w:pos="1701"/>
          <w:tab w:val="clear" w:pos="2268"/>
          <w:tab w:val="clear" w:pos="2835"/>
          <w:tab w:val="clear" w:pos="3402"/>
        </w:tabs>
        <w:ind w:left="490" w:firstLine="0"/>
        <w:jc w:val="both"/>
        <w:rPr>
          <w:sz w:val="24"/>
          <w:lang w:eastAsia="zh-CN"/>
        </w:rPr>
      </w:pPr>
      <w:r w:rsidRPr="00F231A5">
        <w:rPr>
          <w:rFonts w:hint="eastAsia"/>
          <w:sz w:val="24"/>
          <w:lang w:val="en-US" w:eastAsia="zh-CN"/>
        </w:rPr>
        <w:t>成果</w:t>
      </w:r>
      <w:r w:rsidRPr="00F231A5">
        <w:rPr>
          <w:rFonts w:hint="eastAsia"/>
          <w:sz w:val="24"/>
          <w:lang w:val="en-US" w:eastAsia="zh-CN"/>
        </w:rPr>
        <w:t xml:space="preserve"> 3</w:t>
      </w:r>
      <w:r w:rsidRPr="00F231A5">
        <w:rPr>
          <w:rFonts w:hint="eastAsia"/>
          <w:sz w:val="24"/>
          <w:lang w:val="en-US" w:eastAsia="zh-CN"/>
        </w:rPr>
        <w:t>：创造有利条件，确保以</w:t>
      </w:r>
      <w:r w:rsidR="00CC1D61">
        <w:rPr>
          <w:rFonts w:hint="eastAsia"/>
          <w:sz w:val="24"/>
          <w:lang w:val="en-US" w:eastAsia="zh-CN"/>
        </w:rPr>
        <w:t>促进性别平等的方法</w:t>
      </w:r>
      <w:r w:rsidRPr="00F231A5">
        <w:rPr>
          <w:rFonts w:hint="eastAsia"/>
          <w:sz w:val="24"/>
          <w:lang w:val="en-US" w:eastAsia="zh-CN"/>
        </w:rPr>
        <w:t>执行《</w:t>
      </w:r>
      <w:r w:rsidRPr="006750DE">
        <w:rPr>
          <w:rFonts w:hint="eastAsia"/>
          <w:sz w:val="24"/>
          <w:lang w:val="en-US" w:eastAsia="zh-CN"/>
        </w:rPr>
        <w:t>昆明</w:t>
      </w:r>
      <w:r w:rsidRPr="006750DE">
        <w:rPr>
          <w:rFonts w:hint="eastAsia"/>
          <w:sz w:val="24"/>
          <w:lang w:val="en-US" w:eastAsia="zh-CN"/>
        </w:rPr>
        <w:t>-</w:t>
      </w:r>
      <w:r w:rsidRPr="006750DE">
        <w:rPr>
          <w:sz w:val="24"/>
          <w:lang w:val="en-US" w:eastAsia="zh-CN"/>
        </w:rPr>
        <w:t>蒙特利尔全球生物多样性</w:t>
      </w:r>
      <w:r w:rsidRPr="00F231A5">
        <w:rPr>
          <w:rFonts w:hint="eastAsia"/>
          <w:sz w:val="24"/>
          <w:lang w:val="en-US" w:eastAsia="zh-CN"/>
        </w:rPr>
        <w:t>框架》</w:t>
      </w:r>
    </w:p>
    <w:p w14:paraId="3533BAA2" w14:textId="68A1B256" w:rsidR="005F4526" w:rsidRPr="004E6674" w:rsidRDefault="001D78A6"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1D78A6">
        <w:rPr>
          <w:rFonts w:hint="eastAsia"/>
          <w:sz w:val="24"/>
          <w:lang w:val="en-US" w:eastAsia="zh-CN"/>
        </w:rPr>
        <w:t>一些提交者报告说，在编制和使用分类数据方面取得了一些进展。相关举措包括制定国家分类数据行动计划，还有一个国家的国家统计局与妇女事务部开展了合作。一些提交者还重点介绍了为公开提供分类数据，使其可为公众所用而进行的具体努力和采取的具体步骤，例如发布报告、建立性别统计中心和开发互动式数据可视化工具。少数提交者提供了信息，介绍特定的数据性别分类，例如相关行业的女性劳动力数据。</w:t>
      </w:r>
    </w:p>
    <w:p w14:paraId="32706EB8" w14:textId="78EC6F82" w:rsidR="005F4526" w:rsidRPr="004E6674" w:rsidRDefault="00DA1F13"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DA1F13">
        <w:rPr>
          <w:rFonts w:hint="eastAsia"/>
          <w:sz w:val="24"/>
          <w:lang w:val="en-US" w:eastAsia="zh-CN"/>
        </w:rPr>
        <w:t>一些提交者还报告了</w:t>
      </w:r>
      <w:r w:rsidR="001520FB">
        <w:rPr>
          <w:rFonts w:hint="eastAsia"/>
          <w:sz w:val="24"/>
          <w:lang w:val="en-US" w:eastAsia="zh-CN"/>
        </w:rPr>
        <w:t>促进</w:t>
      </w:r>
      <w:r w:rsidRPr="00DA1F13">
        <w:rPr>
          <w:rFonts w:hint="eastAsia"/>
          <w:sz w:val="24"/>
          <w:lang w:val="en-US" w:eastAsia="zh-CN"/>
        </w:rPr>
        <w:t>性别平等的供资方案在执行中取得的进展。一些提交者提供</w:t>
      </w:r>
      <w:r w:rsidR="001520FB" w:rsidRPr="00DA1F13">
        <w:rPr>
          <w:rFonts w:hint="eastAsia"/>
          <w:sz w:val="24"/>
          <w:lang w:val="en-US" w:eastAsia="zh-CN"/>
        </w:rPr>
        <w:t>信息</w:t>
      </w:r>
      <w:r w:rsidR="001520FB">
        <w:rPr>
          <w:rFonts w:hint="eastAsia"/>
          <w:sz w:val="24"/>
          <w:lang w:val="en-US" w:eastAsia="zh-CN"/>
        </w:rPr>
        <w:t>，介绍</w:t>
      </w:r>
      <w:r w:rsidRPr="00DA1F13">
        <w:rPr>
          <w:rFonts w:hint="eastAsia"/>
          <w:sz w:val="24"/>
          <w:lang w:val="en-US" w:eastAsia="zh-CN"/>
        </w:rPr>
        <w:t>了要求所有项目都必须</w:t>
      </w:r>
      <w:r w:rsidR="001520FB">
        <w:rPr>
          <w:rFonts w:hint="eastAsia"/>
          <w:sz w:val="24"/>
          <w:lang w:val="en-US" w:eastAsia="zh-CN"/>
        </w:rPr>
        <w:t>促进</w:t>
      </w:r>
      <w:r w:rsidRPr="00DA1F13">
        <w:rPr>
          <w:rFonts w:hint="eastAsia"/>
          <w:sz w:val="24"/>
          <w:lang w:val="en-US" w:eastAsia="zh-CN"/>
        </w:rPr>
        <w:t>性别平等的</w:t>
      </w:r>
      <w:r w:rsidR="001520FB">
        <w:rPr>
          <w:rFonts w:hint="eastAsia"/>
          <w:sz w:val="24"/>
          <w:lang w:val="en-US" w:eastAsia="zh-CN"/>
        </w:rPr>
        <w:t>供资模式的采用情况</w:t>
      </w:r>
      <w:r w:rsidRPr="00DA1F13">
        <w:rPr>
          <w:rFonts w:hint="eastAsia"/>
          <w:sz w:val="24"/>
          <w:lang w:val="en-US" w:eastAsia="zh-CN"/>
        </w:rPr>
        <w:t>。提交者还提供实例，说明针对或优先考虑妇女和妇女领导的举措的供资方案。提交者指出国际融资机制（例如绿色气候基金和全球环境基金）的重要性以及生物多样性融资倡议所提供支持的重要性，并指出应把通过这些实体提供的部分资金直接划拨给妇女团体。在此背景下，一些提交者强调需要加大力度，确保更深入地了解性别平等与生物多样性之间的联系，特别是妇女在生物多样性保护和可持续利用方面做出的贡献和发挥的作用。</w:t>
      </w:r>
    </w:p>
    <w:p w14:paraId="773E850E" w14:textId="344708DC" w:rsidR="00B95844" w:rsidRPr="004E6674" w:rsidRDefault="00CA0808"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CA0808">
        <w:rPr>
          <w:rFonts w:hint="eastAsia"/>
          <w:sz w:val="24"/>
          <w:lang w:val="en-US" w:eastAsia="zh-CN"/>
        </w:rPr>
        <w:t>一些提交者提供信息，介绍了为增强妇女组织和妇女代表的能力，以支持将性别平等考虑因素纳入生物多样性相关方案所采取的具体行动，并提供了这方面活动的例子，包括培训、专题简报和讲习班。</w:t>
      </w:r>
      <w:r w:rsidR="008E7438" w:rsidRPr="004E6674">
        <w:rPr>
          <w:sz w:val="24"/>
          <w:lang w:eastAsia="zh-CN"/>
        </w:rPr>
        <w:t xml:space="preserve"> </w:t>
      </w:r>
    </w:p>
    <w:p w14:paraId="27409AE7" w14:textId="1C5CED7F" w:rsidR="005F4526" w:rsidRPr="00462878" w:rsidRDefault="003F1D14" w:rsidP="00C23FB0">
      <w:pPr>
        <w:pStyle w:val="CBDH1"/>
        <w:tabs>
          <w:tab w:val="clear" w:pos="567"/>
          <w:tab w:val="clear" w:pos="1134"/>
          <w:tab w:val="clear" w:pos="1701"/>
          <w:tab w:val="clear" w:pos="2268"/>
          <w:tab w:val="clear" w:pos="2835"/>
          <w:tab w:val="clear" w:pos="3402"/>
        </w:tabs>
        <w:ind w:left="490" w:hanging="490"/>
      </w:pPr>
      <w:r>
        <w:rPr>
          <w:rFonts w:hint="eastAsia"/>
          <w:lang w:eastAsia="zh-CN"/>
        </w:rPr>
        <w:t>五</w:t>
      </w:r>
      <w:r w:rsidR="005F4526" w:rsidRPr="00462878">
        <w:t>.</w:t>
      </w:r>
      <w:r w:rsidR="005F4526" w:rsidRPr="00462878">
        <w:tab/>
      </w:r>
      <w:r>
        <w:rPr>
          <w:rFonts w:hint="eastAsia"/>
          <w:lang w:eastAsia="zh-CN"/>
        </w:rPr>
        <w:t>经验教训</w:t>
      </w:r>
    </w:p>
    <w:p w14:paraId="74835287" w14:textId="05354359" w:rsidR="005F4526" w:rsidRPr="004E6674" w:rsidRDefault="001717CD"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1717CD">
        <w:rPr>
          <w:rFonts w:hint="eastAsia"/>
          <w:sz w:val="24"/>
          <w:lang w:val="en-US" w:eastAsia="zh-CN"/>
        </w:rPr>
        <w:t>对提交的信息进行的分析表明，性别平等政策和方案的执行工作仍然存在差距。一些国家虽然已经制定了关于平等的国家框架，但仍需在国家层面进行更多工作，以确保有效的执行。此外，妇女在土地所有权和控制权以及参与决策方面仍然面临障碍。</w:t>
      </w:r>
      <w:r w:rsidR="005F4526" w:rsidRPr="004E6674">
        <w:rPr>
          <w:sz w:val="24"/>
          <w:lang w:eastAsia="zh-CN"/>
        </w:rPr>
        <w:t xml:space="preserve"> </w:t>
      </w:r>
    </w:p>
    <w:p w14:paraId="3983D039" w14:textId="0259C280" w:rsidR="003D653E" w:rsidRPr="004E6674" w:rsidRDefault="004C6E09"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4C6E09">
        <w:rPr>
          <w:rFonts w:hint="eastAsia"/>
          <w:sz w:val="24"/>
          <w:lang w:val="en-US" w:eastAsia="zh-CN"/>
        </w:rPr>
        <w:t>一些提交者强调，必须制定跨部门方法，确保将性别平等纳入各个部门的主流。一些提交者指出，土著人民和地方社区的妇女面临更大的挑战，应优先提供有针对性的技术和财务支持。</w:t>
      </w:r>
    </w:p>
    <w:p w14:paraId="48E1F2F6" w14:textId="06B7A205" w:rsidR="00587356" w:rsidRPr="004E6674" w:rsidRDefault="005D0F39"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5D0F39">
        <w:rPr>
          <w:rFonts w:hint="eastAsia"/>
          <w:sz w:val="24"/>
          <w:lang w:val="en-US" w:eastAsia="zh-CN"/>
        </w:rPr>
        <w:t>一些提交者强调，需要进一步加强妇女和妇女团体参与生物多样性治理和决策的能力。这与关于迄今为止提交的国家生物多样性战略和行动计划的分析结果一致，</w:t>
      </w:r>
      <w:r w:rsidRPr="005D0F39">
        <w:rPr>
          <w:rFonts w:hint="eastAsia"/>
          <w:sz w:val="24"/>
          <w:lang w:val="en-US" w:eastAsia="zh-CN"/>
        </w:rPr>
        <w:lastRenderedPageBreak/>
        <w:t>分析显示，不到一半的缔约方提及妇女团体在制定上述战略和计划时的参与，或将其列为实现</w:t>
      </w:r>
      <w:r w:rsidR="001520FB">
        <w:rPr>
          <w:rFonts w:hint="eastAsia"/>
          <w:sz w:val="24"/>
          <w:lang w:val="en-US" w:eastAsia="zh-CN"/>
        </w:rPr>
        <w:t>促进性别平等</w:t>
      </w:r>
      <w:r w:rsidRPr="005D0F39">
        <w:rPr>
          <w:rFonts w:hint="eastAsia"/>
          <w:sz w:val="24"/>
          <w:lang w:val="en-US" w:eastAsia="zh-CN"/>
        </w:rPr>
        <w:t>的生物多样性成果的执行伙伴。</w:t>
      </w:r>
      <w:r w:rsidR="00711D1E" w:rsidRPr="004E6674">
        <w:rPr>
          <w:sz w:val="24"/>
          <w:lang w:eastAsia="zh-CN"/>
        </w:rPr>
        <w:t xml:space="preserve"> </w:t>
      </w:r>
    </w:p>
    <w:p w14:paraId="61A8C7A3" w14:textId="32F09B06" w:rsidR="005F4526" w:rsidRPr="004E6674" w:rsidRDefault="00306351"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306351">
        <w:rPr>
          <w:rFonts w:hint="eastAsia"/>
          <w:sz w:val="24"/>
          <w:lang w:val="en-US" w:eastAsia="zh-CN"/>
        </w:rPr>
        <w:t>一些提交者强调，在许多情况下，国家层面的性别分类数据，特别是显示性别与生物多样性之间关联的数据，仍然不足、碎片化或缺失，限制了监测进展情况或制定措施，用于有据可依地开展执行工作的能力。查明的障碍包括机构能力缺乏、资源不足以及参与数据生成、管理和治理的各行为体之间的协调不足。一些提交者强调了制定重视性别平等的监测和评估指标的重要性。</w:t>
      </w:r>
    </w:p>
    <w:p w14:paraId="22FF9A5F" w14:textId="2EFDFC18" w:rsidR="005F4526" w:rsidRPr="004E6674" w:rsidRDefault="00DA173C"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DA173C">
        <w:rPr>
          <w:rFonts w:hint="eastAsia"/>
          <w:sz w:val="24"/>
          <w:lang w:val="en-US" w:eastAsia="zh-CN"/>
        </w:rPr>
        <w:t>查明的关键差距之一，是利用</w:t>
      </w:r>
      <w:r w:rsidR="001520FB">
        <w:rPr>
          <w:rFonts w:hint="eastAsia"/>
          <w:sz w:val="24"/>
          <w:lang w:val="en-US" w:eastAsia="zh-CN"/>
        </w:rPr>
        <w:t>促进</w:t>
      </w:r>
      <w:r w:rsidRPr="00DA173C">
        <w:rPr>
          <w:rFonts w:hint="eastAsia"/>
          <w:sz w:val="24"/>
          <w:lang w:val="en-US" w:eastAsia="zh-CN"/>
        </w:rPr>
        <w:t>性别平等的供资方案的机会有限。一些提交者指出，专门用于</w:t>
      </w:r>
      <w:r w:rsidR="001520FB">
        <w:rPr>
          <w:rFonts w:hint="eastAsia"/>
          <w:sz w:val="24"/>
          <w:lang w:val="en-US" w:eastAsia="zh-CN"/>
        </w:rPr>
        <w:t>促进</w:t>
      </w:r>
      <w:r w:rsidRPr="00DA173C">
        <w:rPr>
          <w:rFonts w:hint="eastAsia"/>
          <w:sz w:val="24"/>
          <w:lang w:val="en-US" w:eastAsia="zh-CN"/>
        </w:rPr>
        <w:t>性别平等的生物多样性相关方案和妇女主导的举措的供资仍然不足，专门针对土著人民和地方社区妇女的供资尤其如此。提交者强调，必须将性别平等纳入国家预算和国际供资机制，并确保妇女团体有机会获得专门为其提供的资金。</w:t>
      </w:r>
    </w:p>
    <w:p w14:paraId="099DB251" w14:textId="29A3C4AC" w:rsidR="00EE1758" w:rsidRPr="004E6674" w:rsidRDefault="00DC377B" w:rsidP="00BD3826">
      <w:pPr>
        <w:pStyle w:val="CBDNormalNumber"/>
        <w:tabs>
          <w:tab w:val="clear" w:pos="567"/>
          <w:tab w:val="clear" w:pos="1134"/>
          <w:tab w:val="clear" w:pos="1701"/>
          <w:tab w:val="clear" w:pos="2268"/>
          <w:tab w:val="clear" w:pos="2835"/>
          <w:tab w:val="clear" w:pos="3402"/>
          <w:tab w:val="clear" w:pos="3969"/>
        </w:tabs>
        <w:ind w:left="490"/>
        <w:rPr>
          <w:sz w:val="24"/>
          <w:lang w:eastAsia="zh-CN"/>
        </w:rPr>
      </w:pPr>
      <w:r w:rsidRPr="00DC377B">
        <w:rPr>
          <w:rFonts w:hint="eastAsia"/>
          <w:sz w:val="24"/>
          <w:lang w:val="en-US" w:eastAsia="zh-CN"/>
        </w:rPr>
        <w:t>提交者们强调，需要加强</w:t>
      </w:r>
      <w:r w:rsidR="001520FB">
        <w:rPr>
          <w:rFonts w:hint="eastAsia"/>
          <w:sz w:val="24"/>
          <w:lang w:val="en-US" w:eastAsia="zh-CN"/>
        </w:rPr>
        <w:t>体制</w:t>
      </w:r>
      <w:r w:rsidRPr="00DC377B">
        <w:rPr>
          <w:rFonts w:hint="eastAsia"/>
          <w:sz w:val="24"/>
          <w:lang w:val="en-US" w:eastAsia="zh-CN"/>
        </w:rPr>
        <w:t>能力，在国家和地方层面执行</w:t>
      </w:r>
      <w:r w:rsidR="001520FB">
        <w:rPr>
          <w:rFonts w:hint="eastAsia"/>
          <w:sz w:val="24"/>
          <w:lang w:val="en-US" w:eastAsia="zh-CN"/>
        </w:rPr>
        <w:t>促进性别平等</w:t>
      </w:r>
      <w:r w:rsidRPr="00DC377B">
        <w:rPr>
          <w:rFonts w:hint="eastAsia"/>
          <w:sz w:val="24"/>
          <w:lang w:val="en-US" w:eastAsia="zh-CN"/>
        </w:rPr>
        <w:t>的生物多样性相关政策和方案。提交者们还指出，妇女的贡献和举措往往被低估。一些提交者强调，需要加强相关国家机构内部的与性别平等有关的专门知识。</w:t>
      </w:r>
      <w:r w:rsidR="003D653E" w:rsidRPr="004E6674">
        <w:rPr>
          <w:sz w:val="24"/>
          <w:lang w:eastAsia="zh-CN"/>
        </w:rPr>
        <w:t xml:space="preserve"> </w:t>
      </w:r>
    </w:p>
    <w:p w14:paraId="721E74AF" w14:textId="2D68A138" w:rsidR="008C69F2" w:rsidRPr="008C69F2" w:rsidRDefault="00DC377B" w:rsidP="00C23FB0">
      <w:pPr>
        <w:pStyle w:val="CBDH1"/>
        <w:tabs>
          <w:tab w:val="clear" w:pos="567"/>
          <w:tab w:val="clear" w:pos="1134"/>
          <w:tab w:val="clear" w:pos="1701"/>
          <w:tab w:val="clear" w:pos="2268"/>
          <w:tab w:val="clear" w:pos="2835"/>
          <w:tab w:val="clear" w:pos="3402"/>
        </w:tabs>
        <w:ind w:left="490" w:hanging="490"/>
      </w:pPr>
      <w:r>
        <w:rPr>
          <w:rFonts w:hint="eastAsia"/>
          <w:lang w:eastAsia="zh-CN"/>
        </w:rPr>
        <w:t>六</w:t>
      </w:r>
      <w:r w:rsidR="008C69F2" w:rsidRPr="008C69F2">
        <w:t>.</w:t>
      </w:r>
      <w:r w:rsidR="00462878">
        <w:tab/>
      </w:r>
      <w:r>
        <w:rPr>
          <w:rFonts w:hint="eastAsia"/>
          <w:lang w:eastAsia="zh-CN"/>
        </w:rPr>
        <w:t>建议</w:t>
      </w:r>
    </w:p>
    <w:p w14:paraId="4DA8BB78" w14:textId="01752D9A" w:rsidR="003F1D14" w:rsidRPr="00775BA2" w:rsidRDefault="00DC377B" w:rsidP="003F1D14">
      <w:pPr>
        <w:pStyle w:val="CBDNormalNumber"/>
        <w:tabs>
          <w:tab w:val="clear" w:pos="567"/>
          <w:tab w:val="clear" w:pos="1134"/>
          <w:tab w:val="clear" w:pos="1701"/>
          <w:tab w:val="clear" w:pos="2268"/>
          <w:tab w:val="clear" w:pos="2835"/>
          <w:tab w:val="clear" w:pos="3402"/>
          <w:tab w:val="clear" w:pos="3969"/>
        </w:tabs>
        <w:ind w:left="490"/>
        <w:rPr>
          <w:sz w:val="24"/>
          <w:szCs w:val="24"/>
          <w:lang w:eastAsia="zh-CN"/>
        </w:rPr>
      </w:pPr>
      <w:r w:rsidRPr="00775BA2">
        <w:rPr>
          <w:rFonts w:hint="eastAsia"/>
          <w:sz w:val="24"/>
          <w:szCs w:val="24"/>
          <w:lang w:val="en-US" w:eastAsia="zh-CN"/>
        </w:rPr>
        <w:t>执行问题附属机构不妨通过一项大致如下的建议：</w:t>
      </w:r>
      <w:r w:rsidRPr="00775BA2">
        <w:rPr>
          <w:sz w:val="24"/>
          <w:szCs w:val="24"/>
          <w:vertAlign w:val="superscript"/>
        </w:rPr>
        <w:footnoteReference w:id="6"/>
      </w:r>
    </w:p>
    <w:p w14:paraId="5D2CC854" w14:textId="1650A0D5" w:rsidR="003F1D14" w:rsidRPr="00775BA2" w:rsidRDefault="00775BA2" w:rsidP="003F1D14">
      <w:pPr>
        <w:pStyle w:val="CBDNormalNoNumber"/>
        <w:ind w:left="490" w:firstLine="490"/>
        <w:rPr>
          <w:rFonts w:eastAsia="楷体"/>
          <w:iCs/>
          <w:sz w:val="24"/>
          <w:szCs w:val="24"/>
          <w:lang w:eastAsia="zh-CN"/>
        </w:rPr>
      </w:pPr>
      <w:r w:rsidRPr="00775BA2">
        <w:rPr>
          <w:rFonts w:eastAsia="楷体" w:hint="eastAsia"/>
          <w:iCs/>
          <w:sz w:val="24"/>
          <w:szCs w:val="24"/>
          <w:lang w:eastAsia="zh-CN"/>
        </w:rPr>
        <w:t>执行问题附属机构</w:t>
      </w:r>
    </w:p>
    <w:p w14:paraId="1A0E2146" w14:textId="2EF442A6" w:rsidR="003F1D14" w:rsidRPr="00775BA2" w:rsidRDefault="00775BA2" w:rsidP="003F1D14">
      <w:pPr>
        <w:pStyle w:val="CBDRecommendText"/>
        <w:ind w:left="490" w:firstLine="490"/>
        <w:rPr>
          <w:sz w:val="24"/>
          <w:szCs w:val="24"/>
          <w:lang w:eastAsia="zh-CN"/>
        </w:rPr>
      </w:pPr>
      <w:r w:rsidRPr="00775BA2">
        <w:rPr>
          <w:rFonts w:eastAsia="楷体" w:hint="eastAsia"/>
          <w:iCs/>
          <w:sz w:val="24"/>
          <w:szCs w:val="24"/>
          <w:lang w:eastAsia="zh-CN"/>
        </w:rPr>
        <w:t>建议</w:t>
      </w:r>
      <w:r>
        <w:rPr>
          <w:rFonts w:hint="eastAsia"/>
          <w:sz w:val="24"/>
          <w:szCs w:val="24"/>
          <w:lang w:eastAsia="zh-CN"/>
        </w:rPr>
        <w:t>缔约方大会第十七届会议通过一项</w:t>
      </w:r>
      <w:r w:rsidR="001520FB">
        <w:rPr>
          <w:rFonts w:hint="eastAsia"/>
          <w:sz w:val="24"/>
          <w:szCs w:val="24"/>
          <w:lang w:eastAsia="zh-CN"/>
        </w:rPr>
        <w:t>内容</w:t>
      </w:r>
      <w:r>
        <w:rPr>
          <w:rFonts w:hint="eastAsia"/>
          <w:sz w:val="24"/>
          <w:szCs w:val="24"/>
          <w:lang w:eastAsia="zh-CN"/>
        </w:rPr>
        <w:t>大致如下的</w:t>
      </w:r>
      <w:r w:rsidR="001520FB">
        <w:rPr>
          <w:rFonts w:hint="eastAsia"/>
          <w:sz w:val="24"/>
          <w:szCs w:val="24"/>
          <w:lang w:eastAsia="zh-CN"/>
        </w:rPr>
        <w:t>决定</w:t>
      </w:r>
      <w:r>
        <w:rPr>
          <w:rFonts w:hint="eastAsia"/>
          <w:sz w:val="24"/>
          <w:szCs w:val="24"/>
          <w:lang w:eastAsia="zh-CN"/>
        </w:rPr>
        <w:t>：</w:t>
      </w:r>
      <w:r w:rsidRPr="00775BA2">
        <w:rPr>
          <w:rStyle w:val="FootnoteReference"/>
          <w:sz w:val="24"/>
          <w:szCs w:val="24"/>
        </w:rPr>
        <w:footnoteReference w:id="7"/>
      </w:r>
      <w:r w:rsidRPr="00775BA2">
        <w:rPr>
          <w:sz w:val="24"/>
          <w:szCs w:val="24"/>
          <w:lang w:eastAsia="zh-CN"/>
        </w:rPr>
        <w:t xml:space="preserve"> </w:t>
      </w:r>
    </w:p>
    <w:p w14:paraId="2B1F3D58" w14:textId="3DFCB15D" w:rsidR="003F1D14" w:rsidRPr="00775BA2" w:rsidRDefault="00775BA2" w:rsidP="003F1D14">
      <w:pPr>
        <w:pStyle w:val="CBDNormalNoNumber"/>
        <w:tabs>
          <w:tab w:val="clear" w:pos="567"/>
          <w:tab w:val="clear" w:pos="1134"/>
          <w:tab w:val="clear" w:pos="1701"/>
          <w:tab w:val="clear" w:pos="2268"/>
          <w:tab w:val="clear" w:pos="2835"/>
          <w:tab w:val="clear" w:pos="3402"/>
        </w:tabs>
        <w:ind w:left="979"/>
        <w:rPr>
          <w:sz w:val="24"/>
          <w:szCs w:val="24"/>
          <w:lang w:eastAsia="zh-CN"/>
        </w:rPr>
      </w:pPr>
      <w:r>
        <w:rPr>
          <w:rFonts w:eastAsia="楷体" w:hint="eastAsia"/>
          <w:iCs/>
          <w:sz w:val="24"/>
          <w:szCs w:val="24"/>
          <w:lang w:eastAsia="zh-CN"/>
        </w:rPr>
        <w:t>缔约方大会，</w:t>
      </w:r>
      <w:r w:rsidR="005B4BA2">
        <w:rPr>
          <w:rFonts w:eastAsia="楷体" w:hint="eastAsia"/>
          <w:iCs/>
          <w:sz w:val="24"/>
          <w:szCs w:val="24"/>
          <w:lang w:eastAsia="zh-CN"/>
        </w:rPr>
        <w:t xml:space="preserve"> </w:t>
      </w:r>
    </w:p>
    <w:p w14:paraId="6881144F" w14:textId="23904702" w:rsidR="003F1D14" w:rsidRPr="00775BA2" w:rsidRDefault="003F1D14" w:rsidP="003F1D14">
      <w:pPr>
        <w:pStyle w:val="CBDNormalNoNumber"/>
        <w:tabs>
          <w:tab w:val="clear" w:pos="567"/>
          <w:tab w:val="clear" w:pos="1134"/>
          <w:tab w:val="clear" w:pos="1701"/>
          <w:tab w:val="clear" w:pos="2268"/>
          <w:tab w:val="clear" w:pos="2835"/>
          <w:tab w:val="clear" w:pos="3402"/>
        </w:tabs>
        <w:ind w:left="490" w:firstLine="562"/>
        <w:rPr>
          <w:sz w:val="24"/>
          <w:szCs w:val="24"/>
          <w:lang w:eastAsia="zh-CN"/>
        </w:rPr>
      </w:pPr>
      <w:r w:rsidRPr="00775BA2">
        <w:rPr>
          <w:sz w:val="24"/>
          <w:szCs w:val="24"/>
          <w:lang w:eastAsia="zh-CN"/>
        </w:rPr>
        <w:t>1.</w:t>
      </w:r>
      <w:r w:rsidRPr="00775BA2">
        <w:rPr>
          <w:sz w:val="24"/>
          <w:szCs w:val="24"/>
          <w:lang w:eastAsia="zh-CN"/>
        </w:rPr>
        <w:tab/>
      </w:r>
      <w:r w:rsidR="00775BA2" w:rsidRPr="00775BA2">
        <w:rPr>
          <w:rFonts w:eastAsia="楷体" w:hint="eastAsia"/>
          <w:iCs/>
          <w:sz w:val="24"/>
          <w:szCs w:val="24"/>
          <w:lang w:val="en-US" w:eastAsia="zh-CN"/>
        </w:rPr>
        <w:t>注意到</w:t>
      </w:r>
      <w:r w:rsidR="00775BA2" w:rsidRPr="00775BA2">
        <w:rPr>
          <w:iCs/>
          <w:sz w:val="24"/>
          <w:szCs w:val="24"/>
          <w:lang w:val="en-US" w:eastAsia="zh-CN"/>
        </w:rPr>
        <w:t>提交执行问题附属机构第六次会议的《性别平等行动计划》</w:t>
      </w:r>
      <w:bookmarkStart w:id="2" w:name="_Hlk216593110"/>
      <w:r w:rsidR="00DD37FE">
        <w:rPr>
          <w:rFonts w:hint="eastAsia"/>
          <w:iCs/>
          <w:sz w:val="24"/>
          <w:szCs w:val="24"/>
          <w:lang w:val="en-US" w:eastAsia="zh-CN"/>
        </w:rPr>
        <w:t>（</w:t>
      </w:r>
      <w:r w:rsidR="00DD37FE" w:rsidRPr="00775BA2">
        <w:rPr>
          <w:iCs/>
          <w:sz w:val="24"/>
          <w:szCs w:val="24"/>
          <w:lang w:val="en-US" w:eastAsia="zh-CN"/>
        </w:rPr>
        <w:t>2023-2030</w:t>
      </w:r>
      <w:r w:rsidR="00DD37FE" w:rsidRPr="00775BA2">
        <w:rPr>
          <w:iCs/>
          <w:sz w:val="24"/>
          <w:szCs w:val="24"/>
          <w:lang w:val="en-US" w:eastAsia="zh-CN"/>
        </w:rPr>
        <w:t>年</w:t>
      </w:r>
      <w:r w:rsidR="00DD37FE">
        <w:rPr>
          <w:rFonts w:hint="eastAsia"/>
          <w:iCs/>
          <w:sz w:val="24"/>
          <w:szCs w:val="24"/>
          <w:lang w:val="en-US" w:eastAsia="zh-CN"/>
        </w:rPr>
        <w:t>）</w:t>
      </w:r>
      <w:r w:rsidR="00775BA2" w:rsidRPr="00775BA2">
        <w:rPr>
          <w:iCs/>
          <w:sz w:val="24"/>
          <w:szCs w:val="24"/>
          <w:vertAlign w:val="superscript"/>
          <w:lang w:val="fr-CA"/>
        </w:rPr>
        <w:footnoteReference w:id="8"/>
      </w:r>
      <w:bookmarkEnd w:id="2"/>
      <w:r w:rsidR="00775BA2" w:rsidRPr="00775BA2">
        <w:rPr>
          <w:iCs/>
          <w:sz w:val="24"/>
          <w:szCs w:val="24"/>
          <w:lang w:val="en-US" w:eastAsia="zh-CN"/>
        </w:rPr>
        <w:t>执行情况中期审查结果；</w:t>
      </w:r>
      <w:r w:rsidR="00775BA2" w:rsidRPr="00775BA2">
        <w:rPr>
          <w:iCs/>
          <w:sz w:val="24"/>
          <w:szCs w:val="24"/>
          <w:vertAlign w:val="superscript"/>
        </w:rPr>
        <w:footnoteReference w:id="9"/>
      </w:r>
    </w:p>
    <w:p w14:paraId="0DA3FFF7" w14:textId="3D1A085E" w:rsidR="008C69F2" w:rsidRPr="00775BA2" w:rsidRDefault="008C69F2" w:rsidP="00BD3826">
      <w:pPr>
        <w:pStyle w:val="CBDNormalNoNumber"/>
        <w:tabs>
          <w:tab w:val="clear" w:pos="567"/>
          <w:tab w:val="clear" w:pos="1134"/>
          <w:tab w:val="clear" w:pos="1701"/>
          <w:tab w:val="clear" w:pos="2268"/>
          <w:tab w:val="clear" w:pos="2835"/>
          <w:tab w:val="clear" w:pos="3402"/>
        </w:tabs>
        <w:ind w:left="490" w:firstLine="562"/>
        <w:rPr>
          <w:sz w:val="24"/>
          <w:szCs w:val="24"/>
          <w:lang w:eastAsia="zh-CN"/>
        </w:rPr>
      </w:pPr>
      <w:r w:rsidRPr="00775BA2">
        <w:rPr>
          <w:sz w:val="24"/>
          <w:szCs w:val="24"/>
          <w:lang w:eastAsia="zh-CN"/>
        </w:rPr>
        <w:t>2.</w:t>
      </w:r>
      <w:r w:rsidRPr="00775BA2">
        <w:rPr>
          <w:sz w:val="24"/>
          <w:szCs w:val="24"/>
          <w:lang w:eastAsia="zh-CN"/>
        </w:rPr>
        <w:tab/>
      </w:r>
      <w:r w:rsidR="000B7623" w:rsidRPr="000B7623">
        <w:rPr>
          <w:rFonts w:eastAsia="楷体" w:hint="eastAsia"/>
          <w:iCs/>
          <w:sz w:val="24"/>
          <w:szCs w:val="24"/>
          <w:lang w:val="en-US" w:eastAsia="zh-CN"/>
        </w:rPr>
        <w:t>鼓励</w:t>
      </w:r>
      <w:r w:rsidR="000B7623" w:rsidRPr="000B7623">
        <w:rPr>
          <w:rFonts w:hint="eastAsia"/>
          <w:iCs/>
          <w:sz w:val="24"/>
          <w:szCs w:val="24"/>
          <w:lang w:val="en-US" w:eastAsia="zh-CN"/>
        </w:rPr>
        <w:t>缔约方、其他国家政府、次国家政府、城市和其他地方当局以及相关组织继续加强落实《性别平等行动计划》，尤其是为此：</w:t>
      </w:r>
    </w:p>
    <w:p w14:paraId="679F5BB4" w14:textId="231D40D0" w:rsidR="008C69F2" w:rsidRPr="00775BA2" w:rsidRDefault="008C69F2" w:rsidP="000B7623">
      <w:pPr>
        <w:pStyle w:val="CBDNormalNoNumber"/>
        <w:tabs>
          <w:tab w:val="clear" w:pos="567"/>
          <w:tab w:val="clear" w:pos="1134"/>
          <w:tab w:val="clear" w:pos="1701"/>
          <w:tab w:val="clear" w:pos="2268"/>
          <w:tab w:val="clear" w:pos="2835"/>
          <w:tab w:val="clear" w:pos="3402"/>
        </w:tabs>
        <w:ind w:left="490" w:firstLine="490"/>
        <w:rPr>
          <w:sz w:val="24"/>
          <w:szCs w:val="24"/>
          <w:lang w:eastAsia="zh-CN"/>
        </w:rPr>
      </w:pPr>
      <w:r w:rsidRPr="00775BA2">
        <w:rPr>
          <w:sz w:val="24"/>
          <w:szCs w:val="24"/>
          <w:lang w:eastAsia="zh-CN"/>
        </w:rPr>
        <w:t>(a)</w:t>
      </w:r>
      <w:r w:rsidRPr="00775BA2">
        <w:rPr>
          <w:sz w:val="24"/>
          <w:szCs w:val="24"/>
          <w:lang w:eastAsia="zh-CN"/>
        </w:rPr>
        <w:tab/>
      </w:r>
      <w:r w:rsidR="000B7623" w:rsidRPr="000B7623">
        <w:rPr>
          <w:rFonts w:hint="eastAsia"/>
          <w:sz w:val="24"/>
          <w:szCs w:val="24"/>
          <w:lang w:val="en-US" w:eastAsia="zh-CN"/>
        </w:rPr>
        <w:t>根据《昆明</w:t>
      </w:r>
      <w:r w:rsidR="000B7623" w:rsidRPr="000B7623">
        <w:rPr>
          <w:rFonts w:hint="eastAsia"/>
          <w:sz w:val="24"/>
          <w:szCs w:val="24"/>
          <w:lang w:val="en-US" w:eastAsia="zh-CN"/>
        </w:rPr>
        <w:t>-</w:t>
      </w:r>
      <w:r w:rsidR="000B7623" w:rsidRPr="000B7623">
        <w:rPr>
          <w:rFonts w:hint="eastAsia"/>
          <w:sz w:val="24"/>
          <w:szCs w:val="24"/>
          <w:lang w:val="en-US" w:eastAsia="zh-CN"/>
        </w:rPr>
        <w:t>蒙特利尔全球生物多样性框架》行动目标</w:t>
      </w:r>
      <w:r w:rsidR="000B7623" w:rsidRPr="000B7623">
        <w:rPr>
          <w:rFonts w:hint="eastAsia"/>
          <w:sz w:val="24"/>
          <w:szCs w:val="24"/>
          <w:lang w:val="en-US" w:eastAsia="zh-CN"/>
        </w:rPr>
        <w:t>23</w:t>
      </w:r>
      <w:r w:rsidR="000B7623" w:rsidRPr="000B7623">
        <w:rPr>
          <w:rFonts w:hint="eastAsia"/>
          <w:sz w:val="24"/>
          <w:szCs w:val="24"/>
          <w:lang w:val="en-US" w:eastAsia="zh-CN"/>
        </w:rPr>
        <w:t>将促进性别平等的方法纳入所有与生物多样性相关的政策、战略和行动；</w:t>
      </w:r>
      <w:r w:rsidR="00C86EDE" w:rsidRPr="00775BA2">
        <w:rPr>
          <w:rStyle w:val="FootnoteReference"/>
          <w:sz w:val="24"/>
          <w:szCs w:val="24"/>
        </w:rPr>
        <w:footnoteReference w:id="10"/>
      </w:r>
    </w:p>
    <w:p w14:paraId="678DF256" w14:textId="1FA44543" w:rsidR="008C69F2" w:rsidRPr="00775BA2" w:rsidRDefault="008C69F2" w:rsidP="000B7623">
      <w:pPr>
        <w:pStyle w:val="CBDNormalNoNumber"/>
        <w:tabs>
          <w:tab w:val="clear" w:pos="567"/>
          <w:tab w:val="clear" w:pos="1134"/>
          <w:tab w:val="clear" w:pos="1701"/>
          <w:tab w:val="clear" w:pos="2268"/>
          <w:tab w:val="clear" w:pos="2835"/>
          <w:tab w:val="clear" w:pos="3402"/>
        </w:tabs>
        <w:ind w:left="490" w:firstLine="490"/>
        <w:rPr>
          <w:sz w:val="24"/>
          <w:szCs w:val="24"/>
          <w:lang w:eastAsia="zh-CN"/>
        </w:rPr>
      </w:pPr>
      <w:r w:rsidRPr="00775BA2">
        <w:rPr>
          <w:sz w:val="24"/>
          <w:szCs w:val="24"/>
          <w:lang w:eastAsia="zh-CN"/>
        </w:rPr>
        <w:t>(b)</w:t>
      </w:r>
      <w:r w:rsidRPr="00775BA2">
        <w:rPr>
          <w:sz w:val="24"/>
          <w:szCs w:val="24"/>
          <w:lang w:eastAsia="zh-CN"/>
        </w:rPr>
        <w:tab/>
      </w:r>
      <w:r w:rsidR="000B7623" w:rsidRPr="000B7623">
        <w:rPr>
          <w:rFonts w:hint="eastAsia"/>
          <w:sz w:val="24"/>
          <w:szCs w:val="24"/>
          <w:lang w:val="en-US" w:eastAsia="zh-CN"/>
        </w:rPr>
        <w:t>确保妇女和女童，包括土著人民和地方社区的妇女和女童，充分、公平、有意义和知情地参与各级与生物多样性相关的决策，确保妇女在其中的领导作用；</w:t>
      </w:r>
    </w:p>
    <w:p w14:paraId="4B96C74D" w14:textId="5A8AEA23" w:rsidR="008C69F2" w:rsidRPr="00775BA2" w:rsidRDefault="008C69F2" w:rsidP="000B7623">
      <w:pPr>
        <w:pStyle w:val="CBDNormalNoNumber"/>
        <w:tabs>
          <w:tab w:val="clear" w:pos="567"/>
          <w:tab w:val="clear" w:pos="1134"/>
          <w:tab w:val="clear" w:pos="1701"/>
          <w:tab w:val="clear" w:pos="2268"/>
          <w:tab w:val="clear" w:pos="2835"/>
          <w:tab w:val="clear" w:pos="3402"/>
        </w:tabs>
        <w:ind w:left="490" w:firstLine="490"/>
        <w:rPr>
          <w:sz w:val="24"/>
          <w:szCs w:val="24"/>
          <w:lang w:eastAsia="zh-CN"/>
        </w:rPr>
      </w:pPr>
      <w:r w:rsidRPr="00775BA2">
        <w:rPr>
          <w:sz w:val="24"/>
          <w:szCs w:val="24"/>
          <w:lang w:eastAsia="zh-CN"/>
        </w:rPr>
        <w:t>(c)</w:t>
      </w:r>
      <w:r w:rsidRPr="00775BA2">
        <w:rPr>
          <w:sz w:val="24"/>
          <w:szCs w:val="24"/>
          <w:lang w:eastAsia="zh-CN"/>
        </w:rPr>
        <w:tab/>
      </w:r>
      <w:r w:rsidR="002037E6" w:rsidRPr="002037E6">
        <w:rPr>
          <w:rFonts w:hint="eastAsia"/>
          <w:sz w:val="24"/>
          <w:szCs w:val="24"/>
          <w:lang w:val="en-US" w:eastAsia="zh-CN"/>
        </w:rPr>
        <w:t>加强努力来生成、使用和报告按性别分列的数据，以支持对《行动计划》执行进度的监测和评估；</w:t>
      </w:r>
    </w:p>
    <w:p w14:paraId="7268AAB0" w14:textId="4161E165" w:rsidR="008C69F2" w:rsidRPr="00775BA2" w:rsidRDefault="008C69F2" w:rsidP="000B7623">
      <w:pPr>
        <w:pStyle w:val="CBDNormalNoNumber"/>
        <w:tabs>
          <w:tab w:val="clear" w:pos="567"/>
          <w:tab w:val="clear" w:pos="1134"/>
          <w:tab w:val="clear" w:pos="1701"/>
          <w:tab w:val="clear" w:pos="2268"/>
          <w:tab w:val="clear" w:pos="2835"/>
          <w:tab w:val="clear" w:pos="3402"/>
        </w:tabs>
        <w:ind w:left="490" w:firstLine="490"/>
        <w:rPr>
          <w:sz w:val="24"/>
          <w:szCs w:val="24"/>
          <w:lang w:eastAsia="zh-CN"/>
        </w:rPr>
      </w:pPr>
      <w:r w:rsidRPr="00775BA2">
        <w:rPr>
          <w:sz w:val="24"/>
          <w:szCs w:val="24"/>
          <w:lang w:eastAsia="zh-CN"/>
        </w:rPr>
        <w:lastRenderedPageBreak/>
        <w:t>(d)</w:t>
      </w:r>
      <w:r w:rsidRPr="00775BA2">
        <w:rPr>
          <w:sz w:val="24"/>
          <w:szCs w:val="24"/>
          <w:lang w:eastAsia="zh-CN"/>
        </w:rPr>
        <w:tab/>
      </w:r>
      <w:r w:rsidR="002037E6" w:rsidRPr="002037E6">
        <w:rPr>
          <w:rFonts w:hint="eastAsia"/>
          <w:sz w:val="24"/>
          <w:szCs w:val="24"/>
          <w:lang w:val="en-US" w:eastAsia="zh-CN"/>
        </w:rPr>
        <w:t>推动提供充足的资源和加强体制能力建设，用于通过促进性别平等的方法执行《行动计划》，包括有针对性地支持妇女主导的举措，特别是土著人民和地方社区当中的举措；</w:t>
      </w:r>
    </w:p>
    <w:p w14:paraId="777AEC4E" w14:textId="3815F55B" w:rsidR="005F4526" w:rsidRPr="00775BA2" w:rsidRDefault="008C69F2" w:rsidP="00BD3826">
      <w:pPr>
        <w:pStyle w:val="CBDNormalNoNumber"/>
        <w:tabs>
          <w:tab w:val="clear" w:pos="567"/>
          <w:tab w:val="clear" w:pos="1134"/>
          <w:tab w:val="clear" w:pos="1701"/>
          <w:tab w:val="clear" w:pos="2268"/>
          <w:tab w:val="clear" w:pos="2835"/>
          <w:tab w:val="clear" w:pos="3402"/>
        </w:tabs>
        <w:ind w:left="490" w:firstLine="562"/>
        <w:rPr>
          <w:sz w:val="24"/>
          <w:szCs w:val="24"/>
          <w:lang w:eastAsia="zh-CN"/>
        </w:rPr>
      </w:pPr>
      <w:r w:rsidRPr="00775BA2">
        <w:rPr>
          <w:sz w:val="24"/>
          <w:szCs w:val="24"/>
          <w:lang w:eastAsia="zh-CN"/>
        </w:rPr>
        <w:t>3.</w:t>
      </w:r>
      <w:r w:rsidRPr="00775BA2">
        <w:rPr>
          <w:sz w:val="24"/>
          <w:szCs w:val="24"/>
          <w:lang w:eastAsia="zh-CN"/>
        </w:rPr>
        <w:tab/>
      </w:r>
      <w:r w:rsidR="00320F82" w:rsidRPr="00320F82">
        <w:rPr>
          <w:rFonts w:eastAsia="楷体" w:hint="eastAsia"/>
          <w:iCs/>
          <w:sz w:val="24"/>
          <w:szCs w:val="24"/>
          <w:lang w:val="en-US" w:eastAsia="zh-CN"/>
        </w:rPr>
        <w:t>请</w:t>
      </w:r>
      <w:r w:rsidR="00320F82" w:rsidRPr="00320F82">
        <w:rPr>
          <w:rFonts w:hint="eastAsia"/>
          <w:sz w:val="24"/>
          <w:szCs w:val="24"/>
          <w:lang w:val="en-US" w:eastAsia="zh-CN"/>
        </w:rPr>
        <w:t>执行秘书在资源允许的情况下与土著人民和地方社区、妇女、青年和相关利益攸关方以及区域和次区域科技合作支助中心合作，继续支持缔约方执行《性别平等行动计划》，包括为此提供技术指导，开展能力建设和进行知识交流。</w:t>
      </w:r>
      <w:r w:rsidR="00980AEA" w:rsidRPr="00775BA2">
        <w:rPr>
          <w:sz w:val="24"/>
          <w:szCs w:val="24"/>
          <w:lang w:eastAsia="zh-CN"/>
        </w:rPr>
        <w:t xml:space="preserve"> </w:t>
      </w:r>
    </w:p>
    <w:p w14:paraId="295F37CF" w14:textId="77777777" w:rsidR="00DD59EA" w:rsidRPr="004E6674" w:rsidRDefault="00DD59EA" w:rsidP="00BD3826">
      <w:pPr>
        <w:pStyle w:val="CBDNormalNoNumber"/>
        <w:tabs>
          <w:tab w:val="clear" w:pos="567"/>
          <w:tab w:val="clear" w:pos="1134"/>
          <w:tab w:val="clear" w:pos="1701"/>
          <w:tab w:val="clear" w:pos="2268"/>
          <w:tab w:val="clear" w:pos="2835"/>
          <w:tab w:val="clear" w:pos="3402"/>
        </w:tabs>
        <w:ind w:firstLine="567"/>
        <w:rPr>
          <w:sz w:val="24"/>
          <w:lang w:eastAsia="zh-CN"/>
        </w:rPr>
        <w:sectPr w:rsidR="00DD59EA" w:rsidRPr="004E6674" w:rsidSect="00CD71F7">
          <w:headerReference w:type="even" r:id="rId15"/>
          <w:headerReference w:type="default" r:id="rId16"/>
          <w:footerReference w:type="even" r:id="rId17"/>
          <w:footerReference w:type="default" r:id="rId18"/>
          <w:pgSz w:w="12240" w:h="15840"/>
          <w:pgMar w:top="567" w:right="1440" w:bottom="1134" w:left="1440" w:header="709" w:footer="709" w:gutter="0"/>
          <w:cols w:space="708"/>
          <w:titlePg/>
          <w:docGrid w:linePitch="360"/>
        </w:sectPr>
      </w:pPr>
    </w:p>
    <w:p w14:paraId="1C2B4CFC" w14:textId="5DEF221D" w:rsidR="00DD59EA" w:rsidRDefault="00F60522" w:rsidP="00BD3826">
      <w:pPr>
        <w:pStyle w:val="CBDAnnex"/>
        <w:tabs>
          <w:tab w:val="clear" w:pos="567"/>
          <w:tab w:val="clear" w:pos="1134"/>
          <w:tab w:val="clear" w:pos="1701"/>
          <w:tab w:val="clear" w:pos="2268"/>
          <w:tab w:val="clear" w:pos="2835"/>
          <w:tab w:val="clear" w:pos="3402"/>
        </w:tabs>
        <w:rPr>
          <w:lang w:eastAsia="zh-CN"/>
        </w:rPr>
      </w:pPr>
      <w:r>
        <w:rPr>
          <w:rFonts w:hint="eastAsia"/>
          <w:lang w:eastAsia="zh-CN"/>
        </w:rPr>
        <w:lastRenderedPageBreak/>
        <w:t>附件</w:t>
      </w:r>
    </w:p>
    <w:p w14:paraId="44351EB6" w14:textId="49B974F7" w:rsidR="00DD59EA" w:rsidRDefault="00F60522" w:rsidP="00BD3826">
      <w:pPr>
        <w:pStyle w:val="CBDTitle"/>
        <w:keepNext w:val="0"/>
        <w:keepLines w:val="0"/>
        <w:tabs>
          <w:tab w:val="clear" w:pos="567"/>
          <w:tab w:val="clear" w:pos="1134"/>
          <w:tab w:val="clear" w:pos="1701"/>
          <w:tab w:val="clear" w:pos="2268"/>
          <w:tab w:val="clear" w:pos="2835"/>
          <w:tab w:val="clear" w:pos="3402"/>
        </w:tabs>
        <w:spacing w:before="120" w:after="120"/>
        <w:ind w:left="490"/>
        <w:jc w:val="both"/>
        <w:rPr>
          <w:lang w:eastAsia="zh-CN" w:bidi="ar-SY"/>
        </w:rPr>
      </w:pPr>
      <w:bookmarkStart w:id="3" w:name="_Hlk216511999"/>
      <w:r>
        <w:rPr>
          <w:rFonts w:hint="eastAsia"/>
          <w:lang w:eastAsia="zh-CN" w:bidi="ar-SY"/>
        </w:rPr>
        <w:t>估计所需预算外资源</w:t>
      </w:r>
      <w:bookmarkEnd w:id="3"/>
    </w:p>
    <w:p w14:paraId="44E80AAD" w14:textId="352BCCEE" w:rsidR="00DD59EA" w:rsidRPr="004E6674" w:rsidRDefault="008F44A1" w:rsidP="00F60522">
      <w:pPr>
        <w:pStyle w:val="CBDNormalNoNumber"/>
        <w:tabs>
          <w:tab w:val="clear" w:pos="567"/>
          <w:tab w:val="clear" w:pos="1134"/>
          <w:tab w:val="clear" w:pos="1701"/>
          <w:tab w:val="clear" w:pos="2268"/>
          <w:tab w:val="clear" w:pos="2835"/>
          <w:tab w:val="clear" w:pos="3402"/>
        </w:tabs>
        <w:spacing w:before="120"/>
        <w:ind w:left="490"/>
        <w:rPr>
          <w:sz w:val="24"/>
          <w:lang w:eastAsia="zh-CN" w:bidi="ar-SY"/>
        </w:rPr>
      </w:pPr>
      <w:r>
        <w:rPr>
          <w:sz w:val="24"/>
          <w:lang w:eastAsia="zh-CN" w:bidi="ar-SY"/>
        </w:rPr>
        <w:tab/>
      </w:r>
      <w:r w:rsidR="003007C5" w:rsidRPr="003007C5">
        <w:rPr>
          <w:rFonts w:hint="eastAsia"/>
          <w:sz w:val="24"/>
          <w:lang w:val="en-US" w:eastAsia="zh-CN" w:bidi="ar-SY"/>
        </w:rPr>
        <w:t>下表由秘书处编制，旨在显示</w:t>
      </w:r>
      <w:r w:rsidR="003007C5" w:rsidRPr="003007C5">
        <w:rPr>
          <w:sz w:val="24"/>
          <w:lang w:val="en-US" w:eastAsia="zh-CN" w:bidi="ar-SY"/>
        </w:rPr>
        <w:t>建议草案要求秘书处开展</w:t>
      </w:r>
      <w:r w:rsidR="003007C5" w:rsidRPr="003007C5">
        <w:rPr>
          <w:rFonts w:hint="eastAsia"/>
          <w:sz w:val="24"/>
          <w:lang w:val="en-US" w:eastAsia="zh-CN" w:bidi="ar-SY"/>
        </w:rPr>
        <w:t>的</w:t>
      </w:r>
      <w:r w:rsidR="003007C5" w:rsidRPr="003007C5">
        <w:rPr>
          <w:sz w:val="24"/>
          <w:lang w:val="en-US" w:eastAsia="zh-CN" w:bidi="ar-SY"/>
        </w:rPr>
        <w:t>活动</w:t>
      </w:r>
      <w:r w:rsidR="003007C5" w:rsidRPr="003007C5">
        <w:rPr>
          <w:rFonts w:hint="eastAsia"/>
          <w:sz w:val="24"/>
          <w:lang w:val="en-US" w:eastAsia="zh-CN" w:bidi="ar-SY"/>
        </w:rPr>
        <w:t>的估计</w:t>
      </w:r>
      <w:r w:rsidR="003007C5" w:rsidRPr="003007C5">
        <w:rPr>
          <w:sz w:val="24"/>
          <w:lang w:val="en-US" w:eastAsia="zh-CN" w:bidi="ar-SY"/>
        </w:rPr>
        <w:t>所需预算外资源</w:t>
      </w:r>
      <w:r w:rsidR="003007C5" w:rsidRPr="003007C5">
        <w:rPr>
          <w:rFonts w:hint="eastAsia"/>
          <w:sz w:val="24"/>
          <w:lang w:val="en-US" w:eastAsia="zh-CN" w:bidi="ar-SY"/>
        </w:rPr>
        <w:t>，便利对建议草案的审议</w:t>
      </w:r>
      <w:r w:rsidR="003007C5" w:rsidRPr="003007C5">
        <w:rPr>
          <w:sz w:val="24"/>
          <w:lang w:val="en-US" w:eastAsia="zh-CN" w:bidi="ar-SY"/>
        </w:rPr>
        <w:t>。本附件不</w:t>
      </w:r>
      <w:r w:rsidR="003007C5" w:rsidRPr="003007C5">
        <w:rPr>
          <w:rFonts w:hint="eastAsia"/>
          <w:sz w:val="24"/>
          <w:lang w:val="en-US" w:eastAsia="zh-CN" w:bidi="ar-SY"/>
        </w:rPr>
        <w:t>是</w:t>
      </w:r>
      <w:r w:rsidR="003007C5" w:rsidRPr="003007C5">
        <w:rPr>
          <w:sz w:val="24"/>
          <w:lang w:val="en-US" w:eastAsia="zh-CN" w:bidi="ar-SY"/>
        </w:rPr>
        <w:t>提交</w:t>
      </w:r>
      <w:r w:rsidR="003007C5" w:rsidRPr="003007C5">
        <w:rPr>
          <w:rFonts w:hint="eastAsia"/>
          <w:sz w:val="24"/>
          <w:lang w:val="en-US" w:eastAsia="zh-CN" w:bidi="ar-SY"/>
        </w:rPr>
        <w:t>执行问题</w:t>
      </w:r>
      <w:r w:rsidR="003007C5" w:rsidRPr="003007C5">
        <w:rPr>
          <w:sz w:val="24"/>
          <w:lang w:val="en-US" w:eastAsia="zh-CN" w:bidi="ar-SY"/>
        </w:rPr>
        <w:t>附属机构审议的建议草案</w:t>
      </w:r>
      <w:r w:rsidR="003007C5" w:rsidRPr="003007C5">
        <w:rPr>
          <w:rFonts w:hint="eastAsia"/>
          <w:sz w:val="24"/>
          <w:lang w:val="en-US" w:eastAsia="zh-CN" w:bidi="ar-SY"/>
        </w:rPr>
        <w:t>的一</w:t>
      </w:r>
      <w:r w:rsidR="003007C5" w:rsidRPr="003007C5">
        <w:rPr>
          <w:sz w:val="24"/>
          <w:lang w:val="en-US" w:eastAsia="zh-CN" w:bidi="ar-SY"/>
        </w:rPr>
        <w:t>部分。</w:t>
      </w:r>
    </w:p>
    <w:p w14:paraId="14EE7188" w14:textId="156B7B11" w:rsidR="00DD59EA" w:rsidRPr="004E6674" w:rsidRDefault="00F60522" w:rsidP="00BD3826">
      <w:pPr>
        <w:pStyle w:val="CBDTableTitle"/>
        <w:keepNext w:val="0"/>
        <w:keepLines w:val="0"/>
        <w:tabs>
          <w:tab w:val="clear" w:pos="567"/>
          <w:tab w:val="clear" w:pos="1134"/>
          <w:tab w:val="clear" w:pos="1701"/>
          <w:tab w:val="clear" w:pos="2268"/>
          <w:tab w:val="clear" w:pos="2835"/>
          <w:tab w:val="clear" w:pos="3402"/>
        </w:tabs>
        <w:spacing w:after="120"/>
        <w:ind w:left="490"/>
        <w:jc w:val="both"/>
        <w:rPr>
          <w:sz w:val="24"/>
          <w:lang w:eastAsia="zh-CN"/>
        </w:rPr>
      </w:pPr>
      <w:bookmarkStart w:id="4" w:name="_Hlk216086750"/>
      <w:bookmarkStart w:id="5" w:name="_Hlk216512996"/>
      <w:r>
        <w:rPr>
          <w:rFonts w:hint="eastAsia"/>
          <w:sz w:val="24"/>
          <w:lang w:eastAsia="zh-CN"/>
        </w:rPr>
        <w:t>所需预算外资源</w:t>
      </w:r>
    </w:p>
    <w:bookmarkEnd w:id="4"/>
    <w:p w14:paraId="1A862A5A" w14:textId="16E7AAFC" w:rsidR="00DD59EA" w:rsidRPr="00F60522" w:rsidRDefault="00F60522" w:rsidP="00BD3826">
      <w:pPr>
        <w:tabs>
          <w:tab w:val="clear" w:pos="567"/>
          <w:tab w:val="clear" w:pos="1134"/>
          <w:tab w:val="clear" w:pos="1701"/>
          <w:tab w:val="clear" w:pos="2268"/>
        </w:tabs>
        <w:spacing w:before="120" w:after="120"/>
        <w:rPr>
          <w:iCs/>
          <w:sz w:val="20"/>
          <w:szCs w:val="20"/>
          <w:lang w:eastAsia="zh-CN"/>
        </w:rPr>
      </w:pPr>
      <w:r w:rsidRPr="00F60522">
        <w:rPr>
          <w:rFonts w:hint="eastAsia"/>
          <w:iCs/>
          <w:sz w:val="20"/>
          <w:szCs w:val="20"/>
          <w:lang w:eastAsia="zh-CN"/>
        </w:rPr>
        <w:t>（美元）</w:t>
      </w:r>
    </w:p>
    <w:tbl>
      <w:tblPr>
        <w:tblW w:w="0" w:type="auto"/>
        <w:tblLayout w:type="fixed"/>
        <w:tblCellMar>
          <w:left w:w="0" w:type="dxa"/>
          <w:right w:w="0" w:type="dxa"/>
        </w:tblCellMar>
        <w:tblLook w:val="04A0" w:firstRow="1" w:lastRow="0" w:firstColumn="1" w:lastColumn="0" w:noHBand="0" w:noVBand="1"/>
      </w:tblPr>
      <w:tblGrid>
        <w:gridCol w:w="540"/>
        <w:gridCol w:w="2610"/>
        <w:gridCol w:w="1080"/>
        <w:gridCol w:w="900"/>
        <w:gridCol w:w="966"/>
        <w:gridCol w:w="992"/>
        <w:gridCol w:w="1276"/>
        <w:gridCol w:w="996"/>
      </w:tblGrid>
      <w:tr w:rsidR="00933872" w:rsidRPr="00280ED1" w14:paraId="574DE6CB" w14:textId="77777777" w:rsidTr="00353764">
        <w:trPr>
          <w:trHeight w:val="290"/>
        </w:trPr>
        <w:tc>
          <w:tcPr>
            <w:tcW w:w="540" w:type="dxa"/>
            <w:tcBorders>
              <w:top w:val="single" w:sz="4" w:space="0" w:color="auto"/>
              <w:bottom w:val="single" w:sz="8" w:space="0" w:color="auto"/>
            </w:tcBorders>
            <w:vAlign w:val="bottom"/>
          </w:tcPr>
          <w:p w14:paraId="28137E29" w14:textId="559D2BCE" w:rsidR="00DD59EA" w:rsidRPr="008F44A1" w:rsidRDefault="008F44A1" w:rsidP="00BD3826">
            <w:pPr>
              <w:tabs>
                <w:tab w:val="clear" w:pos="567"/>
                <w:tab w:val="clear" w:pos="1134"/>
                <w:tab w:val="clear" w:pos="1701"/>
                <w:tab w:val="clear" w:pos="2268"/>
              </w:tabs>
              <w:ind w:left="57" w:right="57"/>
              <w:jc w:val="left"/>
              <w:rPr>
                <w:rFonts w:eastAsia="楷体"/>
                <w:i/>
                <w:iCs/>
                <w:sz w:val="20"/>
                <w:szCs w:val="20"/>
                <w:lang w:val="en-US" w:eastAsia="zh-CN"/>
              </w:rPr>
            </w:pPr>
            <w:r w:rsidRPr="008F44A1">
              <w:rPr>
                <w:rFonts w:eastAsia="楷体" w:hint="eastAsia"/>
                <w:i/>
                <w:iCs/>
                <w:sz w:val="20"/>
                <w:szCs w:val="20"/>
                <w:lang w:val="en-US" w:eastAsia="zh-CN"/>
              </w:rPr>
              <w:t>OP</w:t>
            </w:r>
          </w:p>
        </w:tc>
        <w:tc>
          <w:tcPr>
            <w:tcW w:w="2610" w:type="dxa"/>
            <w:tcBorders>
              <w:top w:val="single" w:sz="4" w:space="0" w:color="auto"/>
              <w:bottom w:val="single" w:sz="8" w:space="0" w:color="auto"/>
            </w:tcBorders>
            <w:noWrap/>
            <w:tcMar>
              <w:top w:w="0" w:type="dxa"/>
              <w:left w:w="108" w:type="dxa"/>
              <w:bottom w:w="0" w:type="dxa"/>
              <w:right w:w="108" w:type="dxa"/>
            </w:tcMar>
            <w:vAlign w:val="bottom"/>
          </w:tcPr>
          <w:p w14:paraId="0EDBBEF8" w14:textId="40DFCED3" w:rsidR="00DD59EA" w:rsidRPr="00280ED1" w:rsidRDefault="00F60522" w:rsidP="00BD3826">
            <w:pPr>
              <w:tabs>
                <w:tab w:val="clear" w:pos="567"/>
                <w:tab w:val="clear" w:pos="1134"/>
                <w:tab w:val="clear" w:pos="1701"/>
                <w:tab w:val="clear" w:pos="2268"/>
              </w:tabs>
              <w:jc w:val="left"/>
              <w:rPr>
                <w:rFonts w:eastAsia="楷体"/>
                <w:sz w:val="20"/>
                <w:szCs w:val="20"/>
                <w:lang w:val="en-US"/>
              </w:rPr>
            </w:pPr>
            <w:r w:rsidRPr="00280ED1">
              <w:rPr>
                <w:rFonts w:eastAsia="楷体"/>
                <w:sz w:val="20"/>
                <w:szCs w:val="20"/>
                <w:lang w:val="en-US" w:eastAsia="zh-CN"/>
              </w:rPr>
              <w:t>活动</w:t>
            </w:r>
          </w:p>
        </w:tc>
        <w:tc>
          <w:tcPr>
            <w:tcW w:w="1080" w:type="dxa"/>
            <w:tcBorders>
              <w:top w:val="single" w:sz="4" w:space="0" w:color="auto"/>
              <w:bottom w:val="single" w:sz="8" w:space="0" w:color="auto"/>
            </w:tcBorders>
            <w:noWrap/>
            <w:tcMar>
              <w:top w:w="0" w:type="dxa"/>
              <w:left w:w="29" w:type="dxa"/>
              <w:bottom w:w="0" w:type="dxa"/>
              <w:right w:w="29" w:type="dxa"/>
            </w:tcMar>
            <w:vAlign w:val="bottom"/>
          </w:tcPr>
          <w:p w14:paraId="1F39DBEE" w14:textId="08B7C694" w:rsidR="00DD59EA" w:rsidRPr="00280ED1" w:rsidRDefault="00F60522" w:rsidP="00BD3826">
            <w:pPr>
              <w:tabs>
                <w:tab w:val="clear" w:pos="567"/>
                <w:tab w:val="clear" w:pos="1134"/>
                <w:tab w:val="clear" w:pos="1701"/>
                <w:tab w:val="clear" w:pos="2268"/>
              </w:tabs>
              <w:jc w:val="center"/>
              <w:rPr>
                <w:rFonts w:eastAsia="楷体"/>
                <w:sz w:val="20"/>
                <w:szCs w:val="20"/>
                <w:lang w:val="en-US"/>
              </w:rPr>
            </w:pPr>
            <w:r w:rsidRPr="00280ED1">
              <w:rPr>
                <w:rFonts w:eastAsia="楷体"/>
                <w:sz w:val="20"/>
                <w:szCs w:val="20"/>
                <w:lang w:val="en-US" w:eastAsia="zh-CN"/>
              </w:rPr>
              <w:t>会议费用</w:t>
            </w:r>
            <w:r w:rsidR="00DD59EA" w:rsidRPr="00280ED1">
              <w:rPr>
                <w:rFonts w:eastAsia="楷体"/>
                <w:sz w:val="20"/>
                <w:szCs w:val="20"/>
                <w:vertAlign w:val="superscript"/>
                <w:lang w:val="en-US"/>
              </w:rPr>
              <w:t>a</w:t>
            </w:r>
          </w:p>
        </w:tc>
        <w:tc>
          <w:tcPr>
            <w:tcW w:w="900" w:type="dxa"/>
            <w:tcBorders>
              <w:top w:val="single" w:sz="4" w:space="0" w:color="auto"/>
              <w:bottom w:val="single" w:sz="8" w:space="0" w:color="auto"/>
            </w:tcBorders>
            <w:noWrap/>
            <w:tcMar>
              <w:top w:w="0" w:type="dxa"/>
              <w:left w:w="29" w:type="dxa"/>
              <w:bottom w:w="0" w:type="dxa"/>
              <w:right w:w="29" w:type="dxa"/>
            </w:tcMar>
            <w:vAlign w:val="bottom"/>
          </w:tcPr>
          <w:p w14:paraId="09B6F6E8" w14:textId="6D9E199D" w:rsidR="00DD59EA" w:rsidRPr="00280ED1" w:rsidRDefault="00F60522" w:rsidP="00BD3826">
            <w:pPr>
              <w:tabs>
                <w:tab w:val="clear" w:pos="567"/>
                <w:tab w:val="clear" w:pos="1134"/>
                <w:tab w:val="clear" w:pos="1701"/>
                <w:tab w:val="clear" w:pos="2268"/>
              </w:tabs>
              <w:jc w:val="center"/>
              <w:rPr>
                <w:rFonts w:eastAsia="楷体"/>
                <w:sz w:val="20"/>
                <w:szCs w:val="20"/>
                <w:lang w:val="en-US"/>
              </w:rPr>
            </w:pPr>
            <w:r w:rsidRPr="00280ED1">
              <w:rPr>
                <w:rFonts w:eastAsia="楷体"/>
                <w:sz w:val="20"/>
                <w:szCs w:val="20"/>
                <w:lang w:val="en-US" w:eastAsia="zh-CN"/>
              </w:rPr>
              <w:t>工作人员差旅费</w:t>
            </w:r>
          </w:p>
        </w:tc>
        <w:tc>
          <w:tcPr>
            <w:tcW w:w="966" w:type="dxa"/>
            <w:tcBorders>
              <w:top w:val="single" w:sz="4" w:space="0" w:color="auto"/>
              <w:bottom w:val="single" w:sz="8" w:space="0" w:color="auto"/>
            </w:tcBorders>
            <w:noWrap/>
            <w:tcMar>
              <w:top w:w="0" w:type="dxa"/>
              <w:left w:w="29" w:type="dxa"/>
              <w:bottom w:w="0" w:type="dxa"/>
              <w:right w:w="29" w:type="dxa"/>
            </w:tcMar>
            <w:vAlign w:val="bottom"/>
          </w:tcPr>
          <w:p w14:paraId="4B2AD3A9" w14:textId="1759302B" w:rsidR="00DD59EA" w:rsidRPr="00280ED1" w:rsidRDefault="00F60522" w:rsidP="00BD3826">
            <w:pPr>
              <w:tabs>
                <w:tab w:val="clear" w:pos="567"/>
                <w:tab w:val="clear" w:pos="1134"/>
                <w:tab w:val="clear" w:pos="1701"/>
                <w:tab w:val="clear" w:pos="2268"/>
              </w:tabs>
              <w:jc w:val="center"/>
              <w:rPr>
                <w:rFonts w:eastAsia="楷体"/>
                <w:sz w:val="20"/>
                <w:szCs w:val="20"/>
                <w:lang w:val="en-US"/>
              </w:rPr>
            </w:pPr>
            <w:r w:rsidRPr="00280ED1">
              <w:rPr>
                <w:rFonts w:eastAsia="楷体"/>
                <w:sz w:val="20"/>
                <w:szCs w:val="20"/>
                <w:lang w:val="en-US" w:eastAsia="zh-CN"/>
              </w:rPr>
              <w:t>工作人员费用</w:t>
            </w:r>
            <w:r w:rsidR="00DD59EA" w:rsidRPr="00280ED1">
              <w:rPr>
                <w:rFonts w:eastAsia="楷体"/>
                <w:sz w:val="20"/>
                <w:szCs w:val="20"/>
                <w:vertAlign w:val="superscript"/>
                <w:lang w:val="en-US"/>
              </w:rPr>
              <w:t>b</w:t>
            </w:r>
          </w:p>
        </w:tc>
        <w:tc>
          <w:tcPr>
            <w:tcW w:w="992" w:type="dxa"/>
            <w:tcBorders>
              <w:top w:val="single" w:sz="4" w:space="0" w:color="auto"/>
              <w:bottom w:val="single" w:sz="8" w:space="0" w:color="auto"/>
            </w:tcBorders>
            <w:noWrap/>
            <w:tcMar>
              <w:top w:w="0" w:type="dxa"/>
              <w:left w:w="29" w:type="dxa"/>
              <w:bottom w:w="0" w:type="dxa"/>
              <w:right w:w="29" w:type="dxa"/>
            </w:tcMar>
            <w:vAlign w:val="bottom"/>
          </w:tcPr>
          <w:p w14:paraId="4506C8C5" w14:textId="0235FD9F" w:rsidR="00DD59EA" w:rsidRPr="00280ED1" w:rsidRDefault="00F60522" w:rsidP="00BD3826">
            <w:pPr>
              <w:tabs>
                <w:tab w:val="clear" w:pos="567"/>
                <w:tab w:val="clear" w:pos="1134"/>
                <w:tab w:val="clear" w:pos="1701"/>
                <w:tab w:val="clear" w:pos="2268"/>
              </w:tabs>
              <w:jc w:val="center"/>
              <w:rPr>
                <w:rFonts w:eastAsia="楷体"/>
                <w:sz w:val="20"/>
                <w:szCs w:val="20"/>
                <w:lang w:val="en-US"/>
              </w:rPr>
            </w:pPr>
            <w:r w:rsidRPr="00280ED1">
              <w:rPr>
                <w:rFonts w:eastAsia="楷体"/>
                <w:sz w:val="20"/>
                <w:szCs w:val="20"/>
                <w:lang w:val="en-US" w:eastAsia="zh-CN"/>
              </w:rPr>
              <w:t>小计</w:t>
            </w:r>
          </w:p>
        </w:tc>
        <w:tc>
          <w:tcPr>
            <w:tcW w:w="1276" w:type="dxa"/>
            <w:tcBorders>
              <w:top w:val="single" w:sz="4" w:space="0" w:color="auto"/>
              <w:bottom w:val="single" w:sz="8" w:space="0" w:color="auto"/>
            </w:tcBorders>
            <w:noWrap/>
            <w:tcMar>
              <w:top w:w="0" w:type="dxa"/>
              <w:left w:w="29" w:type="dxa"/>
              <w:bottom w:w="0" w:type="dxa"/>
              <w:right w:w="29" w:type="dxa"/>
            </w:tcMar>
            <w:vAlign w:val="bottom"/>
          </w:tcPr>
          <w:p w14:paraId="30510742" w14:textId="37B58121" w:rsidR="00DD59EA" w:rsidRPr="00280ED1" w:rsidRDefault="008F44A1" w:rsidP="00BD3826">
            <w:pPr>
              <w:tabs>
                <w:tab w:val="clear" w:pos="567"/>
                <w:tab w:val="clear" w:pos="1134"/>
                <w:tab w:val="clear" w:pos="1701"/>
                <w:tab w:val="clear" w:pos="2268"/>
              </w:tabs>
              <w:jc w:val="center"/>
              <w:rPr>
                <w:rFonts w:eastAsia="楷体"/>
                <w:sz w:val="20"/>
                <w:szCs w:val="20"/>
                <w:lang w:val="en-US"/>
              </w:rPr>
            </w:pPr>
            <w:r w:rsidRPr="008F44A1">
              <w:rPr>
                <w:rFonts w:eastAsia="楷体" w:hint="eastAsia"/>
                <w:sz w:val="20"/>
                <w:szCs w:val="20"/>
                <w:lang w:val="en-US" w:eastAsia="zh-CN"/>
              </w:rPr>
              <w:t>方案支助费用</w:t>
            </w:r>
            <w:r w:rsidR="00DD59EA" w:rsidRPr="00280ED1">
              <w:rPr>
                <w:rFonts w:eastAsia="楷体"/>
                <w:sz w:val="20"/>
                <w:szCs w:val="20"/>
                <w:lang w:val="en-US"/>
              </w:rPr>
              <w:br/>
            </w:r>
            <w:r w:rsidR="00280ED1" w:rsidRPr="008F44A1">
              <w:rPr>
                <w:rFonts w:eastAsia="楷体" w:hint="eastAsia"/>
                <w:i/>
                <w:iCs/>
                <w:sz w:val="20"/>
                <w:szCs w:val="20"/>
                <w:lang w:val="en-US" w:eastAsia="zh-CN"/>
              </w:rPr>
              <w:t>（</w:t>
            </w:r>
            <w:r w:rsidR="00DD59EA" w:rsidRPr="008F44A1">
              <w:rPr>
                <w:rFonts w:eastAsia="楷体"/>
                <w:i/>
                <w:iCs/>
                <w:sz w:val="20"/>
                <w:szCs w:val="20"/>
                <w:lang w:val="en-US"/>
              </w:rPr>
              <w:t>13 </w:t>
            </w:r>
            <w:r w:rsidR="00F60522" w:rsidRPr="008F44A1">
              <w:rPr>
                <w:rFonts w:eastAsia="楷体"/>
                <w:i/>
                <w:iCs/>
                <w:sz w:val="20"/>
                <w:szCs w:val="20"/>
                <w:lang w:val="en-US" w:eastAsia="zh-CN"/>
              </w:rPr>
              <w:t>%</w:t>
            </w:r>
            <w:r w:rsidR="00280ED1" w:rsidRPr="008F44A1">
              <w:rPr>
                <w:rFonts w:eastAsia="楷体" w:hint="eastAsia"/>
                <w:i/>
                <w:iCs/>
                <w:sz w:val="20"/>
                <w:szCs w:val="20"/>
                <w:lang w:val="en-US" w:eastAsia="zh-CN"/>
              </w:rPr>
              <w:t>）</w:t>
            </w:r>
          </w:p>
        </w:tc>
        <w:tc>
          <w:tcPr>
            <w:tcW w:w="996" w:type="dxa"/>
            <w:tcBorders>
              <w:top w:val="single" w:sz="4" w:space="0" w:color="auto"/>
              <w:bottom w:val="single" w:sz="8" w:space="0" w:color="auto"/>
            </w:tcBorders>
            <w:noWrap/>
            <w:tcMar>
              <w:top w:w="0" w:type="dxa"/>
              <w:left w:w="29" w:type="dxa"/>
              <w:bottom w:w="0" w:type="dxa"/>
              <w:right w:w="29" w:type="dxa"/>
            </w:tcMar>
            <w:vAlign w:val="bottom"/>
          </w:tcPr>
          <w:p w14:paraId="2F9032B7" w14:textId="345849AB" w:rsidR="00DD59EA" w:rsidRPr="00280ED1" w:rsidRDefault="00F60522" w:rsidP="00BD3826">
            <w:pPr>
              <w:tabs>
                <w:tab w:val="clear" w:pos="567"/>
                <w:tab w:val="clear" w:pos="1134"/>
                <w:tab w:val="clear" w:pos="1701"/>
                <w:tab w:val="clear" w:pos="2268"/>
              </w:tabs>
              <w:jc w:val="right"/>
              <w:rPr>
                <w:rFonts w:eastAsia="楷体"/>
                <w:sz w:val="20"/>
                <w:szCs w:val="20"/>
                <w:lang w:val="en-US"/>
              </w:rPr>
            </w:pPr>
            <w:r w:rsidRPr="00280ED1">
              <w:rPr>
                <w:rFonts w:eastAsia="楷体"/>
                <w:sz w:val="20"/>
                <w:szCs w:val="20"/>
                <w:lang w:val="en-US" w:eastAsia="zh-CN"/>
              </w:rPr>
              <w:t>共计</w:t>
            </w:r>
          </w:p>
        </w:tc>
      </w:tr>
      <w:tr w:rsidR="00933872" w:rsidRPr="004E6674" w14:paraId="04CDD98F" w14:textId="77777777" w:rsidTr="008F44A1">
        <w:trPr>
          <w:trHeight w:val="290"/>
        </w:trPr>
        <w:tc>
          <w:tcPr>
            <w:tcW w:w="540" w:type="dxa"/>
            <w:tcBorders>
              <w:top w:val="single" w:sz="8" w:space="0" w:color="auto"/>
            </w:tcBorders>
            <w:tcMar>
              <w:left w:w="72" w:type="dxa"/>
              <w:right w:w="72" w:type="dxa"/>
            </w:tcMar>
          </w:tcPr>
          <w:p w14:paraId="09AB003B" w14:textId="50F0E4E9" w:rsidR="00C061F7" w:rsidRPr="007D1FEC" w:rsidRDefault="00C061F7" w:rsidP="008F44A1">
            <w:pPr>
              <w:tabs>
                <w:tab w:val="clear" w:pos="567"/>
                <w:tab w:val="clear" w:pos="1134"/>
                <w:tab w:val="clear" w:pos="1701"/>
                <w:tab w:val="clear" w:pos="2268"/>
              </w:tabs>
              <w:ind w:right="29"/>
              <w:jc w:val="right"/>
              <w:rPr>
                <w:sz w:val="20"/>
                <w:szCs w:val="20"/>
                <w:lang w:val="en-US"/>
              </w:rPr>
            </w:pPr>
            <w:r>
              <w:rPr>
                <w:sz w:val="20"/>
                <w:szCs w:val="20"/>
                <w:lang w:val="en-US"/>
              </w:rPr>
              <w:t>3</w:t>
            </w:r>
          </w:p>
        </w:tc>
        <w:tc>
          <w:tcPr>
            <w:tcW w:w="2610" w:type="dxa"/>
            <w:tcBorders>
              <w:top w:val="single" w:sz="8" w:space="0" w:color="auto"/>
            </w:tcBorders>
            <w:noWrap/>
            <w:tcMar>
              <w:top w:w="0" w:type="dxa"/>
              <w:left w:w="29" w:type="dxa"/>
              <w:bottom w:w="0" w:type="dxa"/>
              <w:right w:w="29" w:type="dxa"/>
            </w:tcMar>
            <w:vAlign w:val="center"/>
            <w:hideMark/>
          </w:tcPr>
          <w:p w14:paraId="003483DF" w14:textId="559EAEA5" w:rsidR="00C061F7" w:rsidRPr="007D1FEC" w:rsidRDefault="00F60522" w:rsidP="00BD3826">
            <w:pPr>
              <w:tabs>
                <w:tab w:val="clear" w:pos="567"/>
                <w:tab w:val="clear" w:pos="1134"/>
                <w:tab w:val="clear" w:pos="1701"/>
                <w:tab w:val="clear" w:pos="2268"/>
              </w:tabs>
              <w:jc w:val="left"/>
              <w:rPr>
                <w:sz w:val="20"/>
                <w:szCs w:val="20"/>
                <w:highlight w:val="yellow"/>
                <w:lang w:val="en-US" w:eastAsia="zh-CN"/>
              </w:rPr>
            </w:pPr>
            <w:r>
              <w:rPr>
                <w:rFonts w:hint="eastAsia"/>
                <w:sz w:val="20"/>
                <w:szCs w:val="20"/>
                <w:lang w:eastAsia="zh-CN"/>
              </w:rPr>
              <w:t>三个面对面能力建设讲习班</w:t>
            </w:r>
          </w:p>
        </w:tc>
        <w:tc>
          <w:tcPr>
            <w:tcW w:w="1080" w:type="dxa"/>
            <w:tcBorders>
              <w:top w:val="single" w:sz="8" w:space="0" w:color="auto"/>
            </w:tcBorders>
            <w:noWrap/>
            <w:tcMar>
              <w:top w:w="0" w:type="dxa"/>
              <w:left w:w="108" w:type="dxa"/>
              <w:bottom w:w="0" w:type="dxa"/>
              <w:right w:w="108" w:type="dxa"/>
            </w:tcMar>
            <w:vAlign w:val="bottom"/>
          </w:tcPr>
          <w:p w14:paraId="79B3AA78" w14:textId="79E6C80D" w:rsidR="00C061F7" w:rsidRPr="00793F17" w:rsidRDefault="00C061F7" w:rsidP="00BD3826">
            <w:pPr>
              <w:tabs>
                <w:tab w:val="clear" w:pos="567"/>
                <w:tab w:val="clear" w:pos="1134"/>
                <w:tab w:val="clear" w:pos="1701"/>
                <w:tab w:val="clear" w:pos="2268"/>
              </w:tabs>
              <w:jc w:val="right"/>
              <w:rPr>
                <w:sz w:val="20"/>
                <w:szCs w:val="20"/>
                <w:lang w:val="en-US"/>
              </w:rPr>
            </w:pPr>
            <w:r>
              <w:rPr>
                <w:sz w:val="20"/>
                <w:szCs w:val="20"/>
                <w:lang w:val="en-US"/>
              </w:rPr>
              <w:t>379 800</w:t>
            </w:r>
          </w:p>
        </w:tc>
        <w:tc>
          <w:tcPr>
            <w:tcW w:w="900" w:type="dxa"/>
            <w:tcBorders>
              <w:top w:val="single" w:sz="8" w:space="0" w:color="auto"/>
            </w:tcBorders>
            <w:noWrap/>
            <w:tcMar>
              <w:top w:w="0" w:type="dxa"/>
              <w:left w:w="108" w:type="dxa"/>
              <w:bottom w:w="0" w:type="dxa"/>
              <w:right w:w="108" w:type="dxa"/>
            </w:tcMar>
            <w:vAlign w:val="bottom"/>
          </w:tcPr>
          <w:p w14:paraId="7C9FC117" w14:textId="2595A292" w:rsidR="00C061F7" w:rsidRPr="00793F17" w:rsidRDefault="00C061F7" w:rsidP="00BD3826">
            <w:pPr>
              <w:tabs>
                <w:tab w:val="clear" w:pos="567"/>
                <w:tab w:val="clear" w:pos="1134"/>
                <w:tab w:val="clear" w:pos="1701"/>
                <w:tab w:val="clear" w:pos="2268"/>
              </w:tabs>
              <w:jc w:val="right"/>
              <w:rPr>
                <w:sz w:val="20"/>
                <w:szCs w:val="20"/>
                <w:lang w:val="en-US"/>
              </w:rPr>
            </w:pPr>
            <w:r>
              <w:rPr>
                <w:sz w:val="20"/>
                <w:szCs w:val="20"/>
                <w:lang w:val="en-US"/>
              </w:rPr>
              <w:t>81 000</w:t>
            </w:r>
          </w:p>
        </w:tc>
        <w:tc>
          <w:tcPr>
            <w:tcW w:w="966" w:type="dxa"/>
            <w:tcBorders>
              <w:top w:val="single" w:sz="8" w:space="0" w:color="auto"/>
            </w:tcBorders>
            <w:noWrap/>
            <w:tcMar>
              <w:top w:w="0" w:type="dxa"/>
              <w:left w:w="108" w:type="dxa"/>
              <w:bottom w:w="0" w:type="dxa"/>
              <w:right w:w="108" w:type="dxa"/>
            </w:tcMar>
            <w:vAlign w:val="bottom"/>
            <w:hideMark/>
          </w:tcPr>
          <w:p w14:paraId="17BF958E" w14:textId="788A7AA6" w:rsidR="00C061F7" w:rsidRPr="00793F17" w:rsidRDefault="00C061F7" w:rsidP="00BD3826">
            <w:pPr>
              <w:tabs>
                <w:tab w:val="clear" w:pos="567"/>
                <w:tab w:val="clear" w:pos="1134"/>
                <w:tab w:val="clear" w:pos="1701"/>
                <w:tab w:val="clear" w:pos="2268"/>
              </w:tabs>
              <w:jc w:val="right"/>
              <w:rPr>
                <w:sz w:val="20"/>
                <w:szCs w:val="20"/>
                <w:lang w:val="en-US"/>
              </w:rPr>
            </w:pPr>
            <w:r w:rsidRPr="004E6674">
              <w:rPr>
                <w:sz w:val="24"/>
              </w:rPr>
              <w:t>–</w:t>
            </w:r>
          </w:p>
        </w:tc>
        <w:tc>
          <w:tcPr>
            <w:tcW w:w="992" w:type="dxa"/>
            <w:tcBorders>
              <w:top w:val="single" w:sz="8" w:space="0" w:color="auto"/>
            </w:tcBorders>
            <w:noWrap/>
            <w:tcMar>
              <w:top w:w="0" w:type="dxa"/>
              <w:left w:w="108" w:type="dxa"/>
              <w:bottom w:w="0" w:type="dxa"/>
              <w:right w:w="108" w:type="dxa"/>
            </w:tcMar>
            <w:vAlign w:val="bottom"/>
            <w:hideMark/>
          </w:tcPr>
          <w:p w14:paraId="2BD9285A" w14:textId="73903AAC" w:rsidR="00C061F7" w:rsidRPr="00793F17" w:rsidRDefault="00C061F7" w:rsidP="00BD3826">
            <w:pPr>
              <w:tabs>
                <w:tab w:val="clear" w:pos="567"/>
                <w:tab w:val="clear" w:pos="1134"/>
                <w:tab w:val="clear" w:pos="1701"/>
                <w:tab w:val="clear" w:pos="2268"/>
              </w:tabs>
              <w:jc w:val="right"/>
              <w:rPr>
                <w:sz w:val="20"/>
                <w:szCs w:val="20"/>
                <w:lang w:val="en-US"/>
              </w:rPr>
            </w:pPr>
            <w:r w:rsidRPr="00A8521F">
              <w:rPr>
                <w:sz w:val="20"/>
                <w:szCs w:val="20"/>
                <w:lang w:val="en-US"/>
              </w:rPr>
              <w:t>460</w:t>
            </w:r>
            <w:r>
              <w:rPr>
                <w:sz w:val="20"/>
                <w:szCs w:val="20"/>
                <w:lang w:val="en-US"/>
              </w:rPr>
              <w:t xml:space="preserve"> </w:t>
            </w:r>
            <w:r w:rsidRPr="00A8521F">
              <w:rPr>
                <w:sz w:val="20"/>
                <w:szCs w:val="20"/>
                <w:lang w:val="en-US"/>
              </w:rPr>
              <w:t>800</w:t>
            </w:r>
          </w:p>
        </w:tc>
        <w:tc>
          <w:tcPr>
            <w:tcW w:w="1276" w:type="dxa"/>
            <w:tcBorders>
              <w:top w:val="single" w:sz="8" w:space="0" w:color="auto"/>
            </w:tcBorders>
            <w:noWrap/>
            <w:tcMar>
              <w:top w:w="0" w:type="dxa"/>
              <w:left w:w="108" w:type="dxa"/>
              <w:bottom w:w="0" w:type="dxa"/>
              <w:right w:w="108" w:type="dxa"/>
            </w:tcMar>
            <w:vAlign w:val="bottom"/>
            <w:hideMark/>
          </w:tcPr>
          <w:p w14:paraId="44EDCE46" w14:textId="7F27C8CC" w:rsidR="00C061F7" w:rsidRPr="00793F17" w:rsidRDefault="00C061F7" w:rsidP="00BD3826">
            <w:pPr>
              <w:tabs>
                <w:tab w:val="clear" w:pos="567"/>
                <w:tab w:val="clear" w:pos="1134"/>
                <w:tab w:val="clear" w:pos="1701"/>
                <w:tab w:val="clear" w:pos="2268"/>
              </w:tabs>
              <w:jc w:val="right"/>
              <w:rPr>
                <w:sz w:val="20"/>
                <w:szCs w:val="20"/>
                <w:lang w:val="en-US"/>
              </w:rPr>
            </w:pPr>
            <w:r w:rsidRPr="00A8521F">
              <w:rPr>
                <w:sz w:val="20"/>
                <w:szCs w:val="20"/>
                <w:lang w:val="en-US"/>
              </w:rPr>
              <w:t>59</w:t>
            </w:r>
            <w:r>
              <w:rPr>
                <w:sz w:val="20"/>
                <w:szCs w:val="20"/>
                <w:lang w:val="en-US"/>
              </w:rPr>
              <w:t xml:space="preserve"> </w:t>
            </w:r>
            <w:r w:rsidRPr="00A8521F">
              <w:rPr>
                <w:sz w:val="20"/>
                <w:szCs w:val="20"/>
                <w:lang w:val="en-US"/>
              </w:rPr>
              <w:t>904</w:t>
            </w:r>
          </w:p>
        </w:tc>
        <w:tc>
          <w:tcPr>
            <w:tcW w:w="996" w:type="dxa"/>
            <w:tcBorders>
              <w:top w:val="single" w:sz="8" w:space="0" w:color="auto"/>
            </w:tcBorders>
            <w:noWrap/>
            <w:tcMar>
              <w:top w:w="0" w:type="dxa"/>
              <w:left w:w="108" w:type="dxa"/>
              <w:bottom w:w="0" w:type="dxa"/>
              <w:right w:w="108" w:type="dxa"/>
            </w:tcMar>
            <w:vAlign w:val="bottom"/>
            <w:hideMark/>
          </w:tcPr>
          <w:p w14:paraId="720F3B81" w14:textId="601ACE2F" w:rsidR="00C061F7" w:rsidRPr="001F3ED5" w:rsidRDefault="00C061F7" w:rsidP="00BD3826">
            <w:pPr>
              <w:tabs>
                <w:tab w:val="clear" w:pos="567"/>
                <w:tab w:val="clear" w:pos="1134"/>
                <w:tab w:val="clear" w:pos="1701"/>
                <w:tab w:val="clear" w:pos="2268"/>
              </w:tabs>
              <w:jc w:val="right"/>
              <w:rPr>
                <w:sz w:val="20"/>
                <w:szCs w:val="20"/>
                <w:lang w:val="en-US"/>
              </w:rPr>
            </w:pPr>
            <w:r w:rsidRPr="00A8521F">
              <w:rPr>
                <w:sz w:val="20"/>
                <w:szCs w:val="20"/>
                <w:lang w:val="en-US"/>
              </w:rPr>
              <w:t>520</w:t>
            </w:r>
            <w:r>
              <w:rPr>
                <w:sz w:val="20"/>
                <w:szCs w:val="20"/>
                <w:lang w:val="en-US"/>
              </w:rPr>
              <w:t xml:space="preserve"> </w:t>
            </w:r>
            <w:r w:rsidRPr="00A8521F">
              <w:rPr>
                <w:sz w:val="20"/>
                <w:szCs w:val="20"/>
                <w:lang w:val="en-US"/>
              </w:rPr>
              <w:t>704</w:t>
            </w:r>
          </w:p>
        </w:tc>
      </w:tr>
      <w:tr w:rsidR="00933872" w:rsidRPr="004E6674" w14:paraId="774384F9" w14:textId="77777777" w:rsidTr="008F44A1">
        <w:trPr>
          <w:trHeight w:val="290"/>
        </w:trPr>
        <w:tc>
          <w:tcPr>
            <w:tcW w:w="540" w:type="dxa"/>
            <w:tcBorders>
              <w:bottom w:val="single" w:sz="4" w:space="0" w:color="auto"/>
            </w:tcBorders>
            <w:tcMar>
              <w:left w:w="72" w:type="dxa"/>
              <w:right w:w="72" w:type="dxa"/>
            </w:tcMar>
          </w:tcPr>
          <w:p w14:paraId="0FE8A047" w14:textId="26E6CEB4" w:rsidR="00913657" w:rsidRPr="007D1FEC" w:rsidRDefault="00913657" w:rsidP="008F44A1">
            <w:pPr>
              <w:tabs>
                <w:tab w:val="clear" w:pos="567"/>
                <w:tab w:val="clear" w:pos="1134"/>
                <w:tab w:val="clear" w:pos="1701"/>
                <w:tab w:val="clear" w:pos="2268"/>
              </w:tabs>
              <w:ind w:right="29"/>
              <w:jc w:val="right"/>
              <w:rPr>
                <w:sz w:val="20"/>
                <w:szCs w:val="20"/>
                <w:lang w:val="en-US"/>
              </w:rPr>
            </w:pPr>
            <w:r>
              <w:rPr>
                <w:sz w:val="20"/>
                <w:szCs w:val="20"/>
                <w:lang w:val="en-US"/>
              </w:rPr>
              <w:t>3</w:t>
            </w:r>
          </w:p>
        </w:tc>
        <w:tc>
          <w:tcPr>
            <w:tcW w:w="2610" w:type="dxa"/>
            <w:tcBorders>
              <w:bottom w:val="single" w:sz="4" w:space="0" w:color="auto"/>
            </w:tcBorders>
            <w:noWrap/>
            <w:tcMar>
              <w:top w:w="0" w:type="dxa"/>
              <w:left w:w="29" w:type="dxa"/>
              <w:bottom w:w="0" w:type="dxa"/>
              <w:right w:w="29" w:type="dxa"/>
            </w:tcMar>
            <w:vAlign w:val="bottom"/>
          </w:tcPr>
          <w:p w14:paraId="6A598C79" w14:textId="5421947B" w:rsidR="00913657" w:rsidRPr="002F433C" w:rsidRDefault="00F60522" w:rsidP="00BD3826">
            <w:pPr>
              <w:tabs>
                <w:tab w:val="clear" w:pos="567"/>
                <w:tab w:val="clear" w:pos="1134"/>
                <w:tab w:val="clear" w:pos="1701"/>
                <w:tab w:val="clear" w:pos="2268"/>
              </w:tabs>
              <w:jc w:val="left"/>
              <w:rPr>
                <w:sz w:val="20"/>
                <w:szCs w:val="20"/>
                <w:highlight w:val="yellow"/>
                <w:lang w:val="en-CA" w:eastAsia="zh-CN"/>
              </w:rPr>
            </w:pPr>
            <w:r>
              <w:rPr>
                <w:rFonts w:hint="eastAsia"/>
                <w:sz w:val="20"/>
                <w:szCs w:val="20"/>
                <w:lang w:eastAsia="zh-CN"/>
              </w:rPr>
              <w:t>一个在线能力建设讲习班</w:t>
            </w:r>
          </w:p>
        </w:tc>
        <w:tc>
          <w:tcPr>
            <w:tcW w:w="1080" w:type="dxa"/>
            <w:tcBorders>
              <w:bottom w:val="single" w:sz="4" w:space="0" w:color="auto"/>
            </w:tcBorders>
            <w:noWrap/>
            <w:tcMar>
              <w:top w:w="0" w:type="dxa"/>
              <w:left w:w="108" w:type="dxa"/>
              <w:bottom w:w="0" w:type="dxa"/>
              <w:right w:w="108" w:type="dxa"/>
            </w:tcMar>
            <w:vAlign w:val="bottom"/>
          </w:tcPr>
          <w:p w14:paraId="086EDF25" w14:textId="2BD98DDD" w:rsidR="00913657" w:rsidRPr="00A810C3" w:rsidRDefault="00913657" w:rsidP="00BD3826">
            <w:pPr>
              <w:tabs>
                <w:tab w:val="clear" w:pos="567"/>
                <w:tab w:val="clear" w:pos="1134"/>
                <w:tab w:val="clear" w:pos="1701"/>
                <w:tab w:val="clear" w:pos="2268"/>
              </w:tabs>
              <w:jc w:val="right"/>
              <w:rPr>
                <w:sz w:val="20"/>
                <w:szCs w:val="20"/>
                <w:lang w:val="en-US"/>
              </w:rPr>
            </w:pPr>
            <w:r>
              <w:rPr>
                <w:sz w:val="20"/>
                <w:szCs w:val="20"/>
                <w:lang w:val="en-US"/>
              </w:rPr>
              <w:t>5 000</w:t>
            </w:r>
          </w:p>
        </w:tc>
        <w:tc>
          <w:tcPr>
            <w:tcW w:w="900" w:type="dxa"/>
            <w:tcBorders>
              <w:bottom w:val="single" w:sz="4" w:space="0" w:color="auto"/>
            </w:tcBorders>
            <w:noWrap/>
            <w:tcMar>
              <w:top w:w="0" w:type="dxa"/>
              <w:left w:w="108" w:type="dxa"/>
              <w:bottom w:w="0" w:type="dxa"/>
              <w:right w:w="108" w:type="dxa"/>
            </w:tcMar>
            <w:vAlign w:val="bottom"/>
          </w:tcPr>
          <w:p w14:paraId="2073321C" w14:textId="5424255C" w:rsidR="00913657" w:rsidRPr="00A810C3" w:rsidRDefault="00913657" w:rsidP="00BD3826">
            <w:pPr>
              <w:tabs>
                <w:tab w:val="clear" w:pos="567"/>
                <w:tab w:val="clear" w:pos="1134"/>
                <w:tab w:val="clear" w:pos="1701"/>
                <w:tab w:val="clear" w:pos="2268"/>
              </w:tabs>
              <w:jc w:val="right"/>
              <w:rPr>
                <w:sz w:val="20"/>
                <w:szCs w:val="20"/>
                <w:lang w:val="en-US"/>
              </w:rPr>
            </w:pPr>
            <w:r w:rsidRPr="004E6674">
              <w:rPr>
                <w:sz w:val="24"/>
              </w:rPr>
              <w:t>–</w:t>
            </w:r>
          </w:p>
        </w:tc>
        <w:tc>
          <w:tcPr>
            <w:tcW w:w="966" w:type="dxa"/>
            <w:tcBorders>
              <w:bottom w:val="single" w:sz="4" w:space="0" w:color="auto"/>
            </w:tcBorders>
            <w:noWrap/>
            <w:tcMar>
              <w:top w:w="0" w:type="dxa"/>
              <w:left w:w="108" w:type="dxa"/>
              <w:bottom w:w="0" w:type="dxa"/>
              <w:right w:w="108" w:type="dxa"/>
            </w:tcMar>
            <w:vAlign w:val="bottom"/>
          </w:tcPr>
          <w:p w14:paraId="7E562154" w14:textId="09BA1E9B" w:rsidR="00913657" w:rsidRPr="00A810C3" w:rsidRDefault="00913657" w:rsidP="00BD3826">
            <w:pPr>
              <w:tabs>
                <w:tab w:val="clear" w:pos="567"/>
                <w:tab w:val="clear" w:pos="1134"/>
                <w:tab w:val="clear" w:pos="1701"/>
                <w:tab w:val="clear" w:pos="2268"/>
              </w:tabs>
              <w:jc w:val="right"/>
              <w:rPr>
                <w:sz w:val="20"/>
                <w:szCs w:val="20"/>
                <w:lang w:val="en-US"/>
              </w:rPr>
            </w:pPr>
            <w:r w:rsidRPr="004E6674">
              <w:rPr>
                <w:sz w:val="24"/>
              </w:rPr>
              <w:t>–</w:t>
            </w:r>
          </w:p>
        </w:tc>
        <w:tc>
          <w:tcPr>
            <w:tcW w:w="992" w:type="dxa"/>
            <w:tcBorders>
              <w:bottom w:val="single" w:sz="4" w:space="0" w:color="auto"/>
            </w:tcBorders>
            <w:noWrap/>
            <w:tcMar>
              <w:top w:w="0" w:type="dxa"/>
              <w:left w:w="108" w:type="dxa"/>
              <w:bottom w:w="0" w:type="dxa"/>
              <w:right w:w="108" w:type="dxa"/>
            </w:tcMar>
            <w:vAlign w:val="bottom"/>
          </w:tcPr>
          <w:p w14:paraId="49498675" w14:textId="4434CE2A" w:rsidR="00913657" w:rsidRPr="00A810C3" w:rsidRDefault="00913657" w:rsidP="00BD3826">
            <w:pPr>
              <w:tabs>
                <w:tab w:val="clear" w:pos="567"/>
                <w:tab w:val="clear" w:pos="1134"/>
                <w:tab w:val="clear" w:pos="1701"/>
                <w:tab w:val="clear" w:pos="2268"/>
              </w:tabs>
              <w:jc w:val="right"/>
              <w:rPr>
                <w:sz w:val="20"/>
                <w:szCs w:val="20"/>
                <w:lang w:val="en-US"/>
              </w:rPr>
            </w:pPr>
            <w:r>
              <w:rPr>
                <w:sz w:val="20"/>
                <w:szCs w:val="20"/>
              </w:rPr>
              <w:t>5 000</w:t>
            </w:r>
          </w:p>
        </w:tc>
        <w:tc>
          <w:tcPr>
            <w:tcW w:w="1276" w:type="dxa"/>
            <w:tcBorders>
              <w:bottom w:val="single" w:sz="4" w:space="0" w:color="auto"/>
            </w:tcBorders>
            <w:noWrap/>
            <w:tcMar>
              <w:top w:w="0" w:type="dxa"/>
              <w:left w:w="108" w:type="dxa"/>
              <w:bottom w:w="0" w:type="dxa"/>
              <w:right w:w="108" w:type="dxa"/>
            </w:tcMar>
            <w:vAlign w:val="bottom"/>
          </w:tcPr>
          <w:p w14:paraId="24B8028F" w14:textId="38D60164" w:rsidR="00913657" w:rsidRPr="00A810C3" w:rsidRDefault="00913657" w:rsidP="00BD3826">
            <w:pPr>
              <w:tabs>
                <w:tab w:val="clear" w:pos="567"/>
                <w:tab w:val="clear" w:pos="1134"/>
                <w:tab w:val="clear" w:pos="1701"/>
                <w:tab w:val="clear" w:pos="2268"/>
              </w:tabs>
              <w:jc w:val="right"/>
              <w:rPr>
                <w:sz w:val="20"/>
                <w:szCs w:val="20"/>
                <w:lang w:val="en-US"/>
              </w:rPr>
            </w:pPr>
            <w:r>
              <w:rPr>
                <w:sz w:val="20"/>
                <w:szCs w:val="20"/>
              </w:rPr>
              <w:t>650</w:t>
            </w:r>
          </w:p>
        </w:tc>
        <w:tc>
          <w:tcPr>
            <w:tcW w:w="996" w:type="dxa"/>
            <w:tcBorders>
              <w:bottom w:val="single" w:sz="4" w:space="0" w:color="auto"/>
            </w:tcBorders>
            <w:noWrap/>
            <w:tcMar>
              <w:top w:w="0" w:type="dxa"/>
              <w:left w:w="108" w:type="dxa"/>
              <w:bottom w:w="0" w:type="dxa"/>
              <w:right w:w="108" w:type="dxa"/>
            </w:tcMar>
            <w:vAlign w:val="bottom"/>
          </w:tcPr>
          <w:p w14:paraId="4246E970" w14:textId="73F9E751" w:rsidR="00913657" w:rsidRPr="001F3ED5" w:rsidRDefault="00913657" w:rsidP="00BD3826">
            <w:pPr>
              <w:tabs>
                <w:tab w:val="clear" w:pos="567"/>
                <w:tab w:val="clear" w:pos="1134"/>
                <w:tab w:val="clear" w:pos="1701"/>
                <w:tab w:val="clear" w:pos="2268"/>
              </w:tabs>
              <w:jc w:val="right"/>
              <w:rPr>
                <w:sz w:val="20"/>
                <w:szCs w:val="20"/>
                <w:lang w:val="en-US"/>
              </w:rPr>
            </w:pPr>
            <w:r>
              <w:rPr>
                <w:sz w:val="20"/>
                <w:szCs w:val="20"/>
              </w:rPr>
              <w:t>5 650</w:t>
            </w:r>
          </w:p>
        </w:tc>
      </w:tr>
      <w:tr w:rsidR="00933872" w:rsidRPr="004E6674" w14:paraId="4DA14038" w14:textId="77777777" w:rsidTr="00353764">
        <w:trPr>
          <w:trHeight w:val="290"/>
        </w:trPr>
        <w:tc>
          <w:tcPr>
            <w:tcW w:w="540" w:type="dxa"/>
            <w:tcBorders>
              <w:top w:val="single" w:sz="4" w:space="0" w:color="auto"/>
              <w:bottom w:val="single" w:sz="8" w:space="0" w:color="auto"/>
            </w:tcBorders>
            <w:vAlign w:val="center"/>
          </w:tcPr>
          <w:p w14:paraId="1438A803" w14:textId="77777777" w:rsidR="00363FBE" w:rsidRPr="007D1FEC" w:rsidRDefault="00363FBE" w:rsidP="00BD3826">
            <w:pPr>
              <w:tabs>
                <w:tab w:val="clear" w:pos="567"/>
                <w:tab w:val="clear" w:pos="1134"/>
                <w:tab w:val="clear" w:pos="1701"/>
                <w:tab w:val="clear" w:pos="2268"/>
              </w:tabs>
              <w:ind w:right="57"/>
              <w:jc w:val="left"/>
              <w:rPr>
                <w:sz w:val="20"/>
                <w:szCs w:val="20"/>
                <w:lang w:val="en-US"/>
              </w:rPr>
            </w:pPr>
          </w:p>
        </w:tc>
        <w:tc>
          <w:tcPr>
            <w:tcW w:w="2610" w:type="dxa"/>
            <w:tcBorders>
              <w:top w:val="single" w:sz="4" w:space="0" w:color="auto"/>
              <w:bottom w:val="single" w:sz="8" w:space="0" w:color="auto"/>
            </w:tcBorders>
            <w:noWrap/>
            <w:tcMar>
              <w:top w:w="0" w:type="dxa"/>
              <w:left w:w="108" w:type="dxa"/>
              <w:bottom w:w="0" w:type="dxa"/>
              <w:right w:w="108" w:type="dxa"/>
            </w:tcMar>
            <w:vAlign w:val="center"/>
          </w:tcPr>
          <w:p w14:paraId="5C9242A5" w14:textId="4CE57F07" w:rsidR="00363FBE" w:rsidRPr="007D1FEC" w:rsidRDefault="00363FBE" w:rsidP="00BD3826">
            <w:pPr>
              <w:tabs>
                <w:tab w:val="clear" w:pos="567"/>
                <w:tab w:val="clear" w:pos="1134"/>
                <w:tab w:val="clear" w:pos="1701"/>
                <w:tab w:val="clear" w:pos="2268"/>
              </w:tabs>
              <w:jc w:val="left"/>
              <w:rPr>
                <w:sz w:val="20"/>
                <w:szCs w:val="20"/>
                <w:highlight w:val="yellow"/>
                <w:lang w:val="en-US"/>
              </w:rPr>
            </w:pPr>
            <w:r>
              <w:rPr>
                <w:b/>
                <w:bCs/>
                <w:sz w:val="20"/>
                <w:szCs w:val="20"/>
                <w:lang w:val="en-US"/>
              </w:rPr>
              <w:tab/>
            </w:r>
            <w:r w:rsidR="00F60522">
              <w:rPr>
                <w:rFonts w:hint="eastAsia"/>
                <w:b/>
                <w:bCs/>
                <w:sz w:val="20"/>
                <w:szCs w:val="20"/>
                <w:lang w:val="en-US" w:eastAsia="zh-CN"/>
              </w:rPr>
              <w:t>共计</w:t>
            </w:r>
          </w:p>
        </w:tc>
        <w:tc>
          <w:tcPr>
            <w:tcW w:w="1080" w:type="dxa"/>
            <w:tcBorders>
              <w:top w:val="single" w:sz="4" w:space="0" w:color="auto"/>
              <w:bottom w:val="single" w:sz="8" w:space="0" w:color="auto"/>
            </w:tcBorders>
            <w:noWrap/>
            <w:tcMar>
              <w:top w:w="0" w:type="dxa"/>
              <w:left w:w="108" w:type="dxa"/>
              <w:bottom w:w="0" w:type="dxa"/>
              <w:right w:w="108" w:type="dxa"/>
            </w:tcMar>
            <w:vAlign w:val="center"/>
          </w:tcPr>
          <w:p w14:paraId="72139FB0" w14:textId="77777777" w:rsidR="00363FBE" w:rsidRPr="00A810C3" w:rsidRDefault="00363FBE" w:rsidP="00BD3826">
            <w:pPr>
              <w:tabs>
                <w:tab w:val="clear" w:pos="567"/>
                <w:tab w:val="clear" w:pos="1134"/>
                <w:tab w:val="clear" w:pos="1701"/>
                <w:tab w:val="clear" w:pos="2268"/>
              </w:tabs>
              <w:jc w:val="right"/>
              <w:rPr>
                <w:sz w:val="20"/>
                <w:szCs w:val="20"/>
                <w:lang w:val="en-US"/>
              </w:rPr>
            </w:pPr>
          </w:p>
        </w:tc>
        <w:tc>
          <w:tcPr>
            <w:tcW w:w="900" w:type="dxa"/>
            <w:tcBorders>
              <w:top w:val="single" w:sz="4" w:space="0" w:color="auto"/>
              <w:bottom w:val="single" w:sz="8" w:space="0" w:color="auto"/>
            </w:tcBorders>
            <w:noWrap/>
            <w:tcMar>
              <w:top w:w="0" w:type="dxa"/>
              <w:left w:w="108" w:type="dxa"/>
              <w:bottom w:w="0" w:type="dxa"/>
              <w:right w:w="108" w:type="dxa"/>
            </w:tcMar>
            <w:vAlign w:val="center"/>
          </w:tcPr>
          <w:p w14:paraId="75E2046B" w14:textId="77777777" w:rsidR="00363FBE" w:rsidRPr="00A810C3" w:rsidRDefault="00363FBE" w:rsidP="00BD3826">
            <w:pPr>
              <w:tabs>
                <w:tab w:val="clear" w:pos="567"/>
                <w:tab w:val="clear" w:pos="1134"/>
                <w:tab w:val="clear" w:pos="1701"/>
                <w:tab w:val="clear" w:pos="2268"/>
              </w:tabs>
              <w:jc w:val="right"/>
              <w:rPr>
                <w:sz w:val="20"/>
                <w:szCs w:val="20"/>
                <w:lang w:val="en-US"/>
              </w:rPr>
            </w:pPr>
          </w:p>
        </w:tc>
        <w:tc>
          <w:tcPr>
            <w:tcW w:w="966" w:type="dxa"/>
            <w:tcBorders>
              <w:top w:val="single" w:sz="4" w:space="0" w:color="auto"/>
              <w:bottom w:val="single" w:sz="8" w:space="0" w:color="auto"/>
            </w:tcBorders>
            <w:noWrap/>
            <w:tcMar>
              <w:top w:w="0" w:type="dxa"/>
              <w:left w:w="108" w:type="dxa"/>
              <w:bottom w:w="0" w:type="dxa"/>
              <w:right w:w="108" w:type="dxa"/>
            </w:tcMar>
            <w:vAlign w:val="center"/>
          </w:tcPr>
          <w:p w14:paraId="7AD062D8" w14:textId="77777777" w:rsidR="00363FBE" w:rsidRPr="00A810C3" w:rsidRDefault="00363FBE" w:rsidP="00BD3826">
            <w:pPr>
              <w:tabs>
                <w:tab w:val="clear" w:pos="567"/>
                <w:tab w:val="clear" w:pos="1134"/>
                <w:tab w:val="clear" w:pos="1701"/>
                <w:tab w:val="clear" w:pos="2268"/>
              </w:tabs>
              <w:jc w:val="right"/>
              <w:rPr>
                <w:sz w:val="20"/>
                <w:szCs w:val="20"/>
                <w:lang w:val="en-US"/>
              </w:rPr>
            </w:pPr>
          </w:p>
        </w:tc>
        <w:tc>
          <w:tcPr>
            <w:tcW w:w="992" w:type="dxa"/>
            <w:tcBorders>
              <w:top w:val="single" w:sz="4" w:space="0" w:color="auto"/>
              <w:bottom w:val="single" w:sz="8" w:space="0" w:color="auto"/>
            </w:tcBorders>
            <w:noWrap/>
            <w:tcMar>
              <w:top w:w="0" w:type="dxa"/>
              <w:left w:w="108" w:type="dxa"/>
              <w:bottom w:w="0" w:type="dxa"/>
              <w:right w:w="108" w:type="dxa"/>
            </w:tcMar>
            <w:vAlign w:val="bottom"/>
          </w:tcPr>
          <w:p w14:paraId="276D00EA" w14:textId="2806C792" w:rsidR="00363FBE" w:rsidRPr="00A810C3" w:rsidRDefault="00363FBE" w:rsidP="00BD3826">
            <w:pPr>
              <w:tabs>
                <w:tab w:val="clear" w:pos="567"/>
                <w:tab w:val="clear" w:pos="1134"/>
                <w:tab w:val="clear" w:pos="1701"/>
                <w:tab w:val="clear" w:pos="2268"/>
              </w:tabs>
              <w:jc w:val="right"/>
              <w:rPr>
                <w:sz w:val="20"/>
                <w:szCs w:val="20"/>
                <w:lang w:val="en-US"/>
              </w:rPr>
            </w:pPr>
            <w:r>
              <w:rPr>
                <w:b/>
                <w:bCs/>
                <w:sz w:val="20"/>
                <w:szCs w:val="20"/>
              </w:rPr>
              <w:t>465 800</w:t>
            </w:r>
          </w:p>
        </w:tc>
        <w:tc>
          <w:tcPr>
            <w:tcW w:w="1276" w:type="dxa"/>
            <w:tcBorders>
              <w:top w:val="single" w:sz="4" w:space="0" w:color="auto"/>
              <w:bottom w:val="single" w:sz="8" w:space="0" w:color="auto"/>
            </w:tcBorders>
            <w:noWrap/>
            <w:tcMar>
              <w:top w:w="0" w:type="dxa"/>
              <w:left w:w="108" w:type="dxa"/>
              <w:bottom w:w="0" w:type="dxa"/>
              <w:right w:w="108" w:type="dxa"/>
            </w:tcMar>
            <w:vAlign w:val="bottom"/>
          </w:tcPr>
          <w:p w14:paraId="1BC8E202" w14:textId="01F964B4" w:rsidR="00363FBE" w:rsidRPr="00A810C3" w:rsidRDefault="00363FBE" w:rsidP="00BD3826">
            <w:pPr>
              <w:tabs>
                <w:tab w:val="clear" w:pos="567"/>
                <w:tab w:val="clear" w:pos="1134"/>
                <w:tab w:val="clear" w:pos="1701"/>
                <w:tab w:val="clear" w:pos="2268"/>
              </w:tabs>
              <w:jc w:val="right"/>
              <w:rPr>
                <w:sz w:val="20"/>
                <w:szCs w:val="20"/>
                <w:lang w:val="en-US"/>
              </w:rPr>
            </w:pPr>
            <w:r>
              <w:rPr>
                <w:b/>
                <w:bCs/>
                <w:sz w:val="20"/>
                <w:szCs w:val="20"/>
              </w:rPr>
              <w:t>60 554</w:t>
            </w:r>
          </w:p>
        </w:tc>
        <w:tc>
          <w:tcPr>
            <w:tcW w:w="996" w:type="dxa"/>
            <w:tcBorders>
              <w:top w:val="single" w:sz="4" w:space="0" w:color="auto"/>
              <w:bottom w:val="single" w:sz="8" w:space="0" w:color="auto"/>
            </w:tcBorders>
            <w:noWrap/>
            <w:tcMar>
              <w:top w:w="0" w:type="dxa"/>
              <w:left w:w="108" w:type="dxa"/>
              <w:bottom w:w="0" w:type="dxa"/>
              <w:right w:w="108" w:type="dxa"/>
            </w:tcMar>
            <w:vAlign w:val="bottom"/>
          </w:tcPr>
          <w:p w14:paraId="049327C5" w14:textId="246CAEB2" w:rsidR="00363FBE" w:rsidRDefault="00363FBE" w:rsidP="00BD3826">
            <w:pPr>
              <w:tabs>
                <w:tab w:val="clear" w:pos="567"/>
                <w:tab w:val="clear" w:pos="1134"/>
                <w:tab w:val="clear" w:pos="1701"/>
                <w:tab w:val="clear" w:pos="2268"/>
              </w:tabs>
              <w:jc w:val="right"/>
              <w:rPr>
                <w:sz w:val="20"/>
                <w:szCs w:val="20"/>
                <w:lang w:val="en-US"/>
              </w:rPr>
            </w:pPr>
            <w:r>
              <w:rPr>
                <w:b/>
                <w:bCs/>
                <w:sz w:val="20"/>
                <w:szCs w:val="20"/>
              </w:rPr>
              <w:t>526 354</w:t>
            </w:r>
          </w:p>
        </w:tc>
      </w:tr>
    </w:tbl>
    <w:p w14:paraId="38D8C3D3" w14:textId="61E98386" w:rsidR="00280ED1" w:rsidRPr="008F44A1" w:rsidRDefault="008F44A1" w:rsidP="008F44A1">
      <w:pPr>
        <w:tabs>
          <w:tab w:val="clear" w:pos="567"/>
          <w:tab w:val="clear" w:pos="1134"/>
          <w:tab w:val="clear" w:pos="1701"/>
          <w:tab w:val="clear" w:pos="2268"/>
        </w:tabs>
        <w:spacing w:before="120"/>
        <w:ind w:firstLine="562"/>
        <w:rPr>
          <w:i/>
          <w:iCs/>
          <w:sz w:val="18"/>
          <w:szCs w:val="18"/>
          <w:lang w:eastAsia="zh-CN"/>
        </w:rPr>
      </w:pPr>
      <w:bookmarkStart w:id="6" w:name="_Hlk216513554"/>
      <w:r w:rsidRPr="008F44A1">
        <w:rPr>
          <w:rFonts w:eastAsia="楷体"/>
          <w:sz w:val="18"/>
          <w:szCs w:val="18"/>
          <w:lang w:eastAsia="zh-CN"/>
        </w:rPr>
        <w:t>英文缩写</w:t>
      </w:r>
      <w:r w:rsidR="00280ED1" w:rsidRPr="008F44A1">
        <w:rPr>
          <w:rFonts w:eastAsia="楷体"/>
          <w:sz w:val="18"/>
          <w:szCs w:val="18"/>
          <w:lang w:eastAsia="zh-CN"/>
        </w:rPr>
        <w:t>：</w:t>
      </w:r>
      <w:r w:rsidRPr="008F44A1">
        <w:rPr>
          <w:rFonts w:eastAsia="楷体"/>
          <w:sz w:val="18"/>
          <w:szCs w:val="18"/>
          <w:lang w:eastAsia="zh-CN"/>
        </w:rPr>
        <w:t>OP</w:t>
      </w:r>
      <w:r w:rsidRPr="008F44A1">
        <w:rPr>
          <w:rFonts w:eastAsia="楷体"/>
          <w:sz w:val="18"/>
          <w:szCs w:val="18"/>
          <w:lang w:eastAsia="zh-CN"/>
        </w:rPr>
        <w:t>：</w:t>
      </w:r>
      <w:r w:rsidR="00280ED1" w:rsidRPr="008F44A1">
        <w:rPr>
          <w:sz w:val="18"/>
          <w:szCs w:val="18"/>
          <w:lang w:eastAsia="zh-CN"/>
        </w:rPr>
        <w:t>所涉建议或决定草案的执行部分段落。</w:t>
      </w:r>
    </w:p>
    <w:bookmarkEnd w:id="6"/>
    <w:p w14:paraId="37561351" w14:textId="13321ECA" w:rsidR="00DD59EA" w:rsidRDefault="00DD59EA" w:rsidP="00BD3826">
      <w:pPr>
        <w:tabs>
          <w:tab w:val="clear" w:pos="567"/>
          <w:tab w:val="clear" w:pos="1134"/>
          <w:tab w:val="clear" w:pos="1701"/>
          <w:tab w:val="clear" w:pos="2268"/>
        </w:tabs>
        <w:ind w:firstLine="567"/>
        <w:rPr>
          <w:sz w:val="18"/>
          <w:szCs w:val="18"/>
          <w:lang w:val="en-US" w:eastAsia="zh-CN"/>
        </w:rPr>
      </w:pPr>
      <w:r w:rsidRPr="00684A7C">
        <w:rPr>
          <w:i/>
          <w:iCs/>
          <w:sz w:val="18"/>
          <w:szCs w:val="18"/>
          <w:vertAlign w:val="superscript"/>
          <w:lang w:eastAsia="zh-CN"/>
        </w:rPr>
        <w:t>a</w:t>
      </w:r>
      <w:r w:rsidRPr="00684A7C">
        <w:rPr>
          <w:sz w:val="18"/>
          <w:szCs w:val="18"/>
          <w:lang w:eastAsia="zh-CN"/>
        </w:rPr>
        <w:tab/>
      </w:r>
      <w:r w:rsidR="00353764">
        <w:rPr>
          <w:rFonts w:hint="eastAsia"/>
          <w:sz w:val="18"/>
          <w:szCs w:val="18"/>
          <w:lang w:eastAsia="zh-CN"/>
        </w:rPr>
        <w:t>包括参加者的差旅费和口译费用。</w:t>
      </w:r>
    </w:p>
    <w:p w14:paraId="4D1F150E" w14:textId="15CD9459" w:rsidR="00DD59EA" w:rsidRPr="004E6674" w:rsidRDefault="00DD59EA" w:rsidP="00BD3826">
      <w:pPr>
        <w:tabs>
          <w:tab w:val="clear" w:pos="567"/>
          <w:tab w:val="clear" w:pos="1134"/>
          <w:tab w:val="clear" w:pos="1701"/>
          <w:tab w:val="clear" w:pos="2268"/>
        </w:tabs>
        <w:ind w:firstLine="567"/>
        <w:rPr>
          <w:sz w:val="24"/>
          <w:lang w:eastAsia="zh-CN"/>
        </w:rPr>
      </w:pPr>
      <w:r w:rsidRPr="00AC273E">
        <w:rPr>
          <w:i/>
          <w:iCs/>
          <w:sz w:val="18"/>
          <w:szCs w:val="18"/>
          <w:vertAlign w:val="superscript"/>
          <w:lang w:val="en-US" w:eastAsia="zh-CN"/>
        </w:rPr>
        <w:t>b</w:t>
      </w:r>
      <w:r w:rsidR="00353764">
        <w:rPr>
          <w:sz w:val="18"/>
          <w:szCs w:val="18"/>
          <w:lang w:val="en-US" w:eastAsia="zh-CN"/>
        </w:rPr>
        <w:tab/>
      </w:r>
      <w:r w:rsidR="00353764">
        <w:rPr>
          <w:rFonts w:hint="eastAsia"/>
          <w:sz w:val="18"/>
          <w:szCs w:val="18"/>
          <w:lang w:val="en-US" w:eastAsia="zh-CN"/>
        </w:rPr>
        <w:t>咨询人、合作伙伴和额外工作人员。</w:t>
      </w:r>
    </w:p>
    <w:bookmarkEnd w:id="5"/>
    <w:p w14:paraId="65DB821C" w14:textId="4BF48641" w:rsidR="00A111D1" w:rsidRPr="004E6674" w:rsidRDefault="00A111D1" w:rsidP="00C86EDE">
      <w:pPr>
        <w:pStyle w:val="Para1"/>
        <w:numPr>
          <w:ilvl w:val="0"/>
          <w:numId w:val="0"/>
        </w:numPr>
        <w:ind w:left="567"/>
        <w:jc w:val="center"/>
        <w:rPr>
          <w:sz w:val="24"/>
        </w:rPr>
      </w:pPr>
      <w:r w:rsidRPr="004E6674">
        <w:rPr>
          <w:sz w:val="24"/>
        </w:rPr>
        <w:t>__________</w:t>
      </w:r>
    </w:p>
    <w:sectPr w:rsidR="00A111D1" w:rsidRPr="004E6674" w:rsidSect="002F433C">
      <w:pgSz w:w="12240" w:h="15840"/>
      <w:pgMar w:top="567" w:right="1440" w:bottom="1134"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99CAC77" w14:textId="77777777" w:rsidR="002C3B7F" w:rsidRPr="00866063" w:rsidRDefault="002C3B7F" w:rsidP="00CF1848">
      <w:r w:rsidRPr="00866063">
        <w:separator/>
      </w:r>
    </w:p>
  </w:endnote>
  <w:endnote w:type="continuationSeparator" w:id="0">
    <w:p w14:paraId="5FA3D266" w14:textId="77777777" w:rsidR="002C3B7F" w:rsidRPr="00866063" w:rsidRDefault="002C3B7F"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黑体">
    <w:altName w:val="SimHei"/>
    <w:panose1 w:val="02010609060101010101"/>
    <w:charset w:val="86"/>
    <w:family w:val="modern"/>
    <w:pitch w:val="fixed"/>
    <w:sig w:usb0="800002BF" w:usb1="38CF7CFA" w:usb2="00000016" w:usb3="00000000" w:csb0="00040001" w:csb1="00000000"/>
  </w:font>
  <w:font w:name="Aptos">
    <w:charset w:val="00"/>
    <w:family w:val="swiss"/>
    <w:pitch w:val="variable"/>
    <w:sig w:usb0="20000287" w:usb1="00000003" w:usb2="00000000" w:usb3="00000000" w:csb0="0000019F" w:csb1="00000000"/>
  </w:font>
  <w:font w:name="楷体">
    <w:panose1 w:val="0201060906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6A4E778E"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39074EEE" w14:textId="77777777" w:rsidR="00D75CA6" w:rsidRPr="00866063" w:rsidRDefault="00D75CA6" w:rsidP="004649AB">
        <w:pPr>
          <w:pStyle w:val="Footer"/>
          <w:jc w:val="righ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BF080F8" w14:textId="77777777" w:rsidR="002C3B7F" w:rsidRPr="00866063" w:rsidRDefault="002C3B7F" w:rsidP="00CF1848">
      <w:r w:rsidRPr="00866063">
        <w:separator/>
      </w:r>
    </w:p>
  </w:footnote>
  <w:footnote w:type="continuationSeparator" w:id="0">
    <w:p w14:paraId="03E09F01" w14:textId="77777777" w:rsidR="002C3B7F" w:rsidRPr="00866063" w:rsidRDefault="002C3B7F" w:rsidP="00CF1848">
      <w:r w:rsidRPr="00866063">
        <w:continuationSeparator/>
      </w:r>
    </w:p>
  </w:footnote>
  <w:footnote w:id="1">
    <w:p w14:paraId="355B4447" w14:textId="0B9D5624" w:rsidR="004E6674" w:rsidRPr="00775BA2" w:rsidRDefault="004E6674" w:rsidP="004E6674">
      <w:pPr>
        <w:pStyle w:val="FootnoteText"/>
        <w:rPr>
          <w:sz w:val="20"/>
          <w:lang w:eastAsia="zh-CN"/>
        </w:rPr>
      </w:pPr>
      <w:r w:rsidRPr="00775BA2">
        <w:rPr>
          <w:rStyle w:val="FootnoteReference"/>
          <w:sz w:val="20"/>
          <w:lang w:eastAsia="zh-CN"/>
        </w:rPr>
        <w:t>*</w:t>
      </w:r>
      <w:r w:rsidRPr="00775BA2">
        <w:rPr>
          <w:sz w:val="20"/>
          <w:lang w:eastAsia="zh-CN"/>
        </w:rPr>
        <w:t xml:space="preserve"> </w:t>
      </w:r>
      <w:hyperlink r:id="rId1" w:history="1">
        <w:r w:rsidRPr="00775BA2">
          <w:rPr>
            <w:rStyle w:val="Hyperlink"/>
            <w:sz w:val="20"/>
            <w:lang w:eastAsia="zh-CN"/>
          </w:rPr>
          <w:t>CBD/SBI/6/1</w:t>
        </w:r>
      </w:hyperlink>
      <w:r w:rsidR="001F60DA" w:rsidRPr="00775BA2">
        <w:rPr>
          <w:rFonts w:hint="eastAsia"/>
          <w:sz w:val="20"/>
          <w:lang w:eastAsia="zh-CN"/>
        </w:rPr>
        <w:t>。</w:t>
      </w:r>
    </w:p>
  </w:footnote>
  <w:footnote w:id="2">
    <w:p w14:paraId="5F55FFA1" w14:textId="59C0CCEA" w:rsidR="00C23FB0" w:rsidRPr="00775BA2" w:rsidRDefault="00C23FB0" w:rsidP="001F60DA">
      <w:pPr>
        <w:pStyle w:val="FootnoteText"/>
        <w:rPr>
          <w:sz w:val="20"/>
          <w:lang w:eastAsia="zh-CN"/>
        </w:rPr>
      </w:pPr>
      <w:r w:rsidRPr="00775BA2">
        <w:rPr>
          <w:rStyle w:val="FootnoteReference"/>
          <w:sz w:val="20"/>
        </w:rPr>
        <w:footnoteRef/>
      </w:r>
      <w:r w:rsidRPr="00775BA2">
        <w:rPr>
          <w:sz w:val="20"/>
          <w:lang w:eastAsia="zh-CN"/>
        </w:rPr>
        <w:t xml:space="preserve"> </w:t>
      </w:r>
      <w:r w:rsidR="001F60DA" w:rsidRPr="00775BA2">
        <w:rPr>
          <w:rFonts w:hint="eastAsia"/>
          <w:sz w:val="20"/>
          <w:lang w:eastAsia="zh-CN"/>
        </w:rPr>
        <w:t>巴西、加拿大、哥伦比亚、哥斯达黎加、刚果民主共和国、多米尼加共和国、厄瓜多尔、斯威士兰、欧洲联盟、芬兰、德国、危地马拉、印度尼西亚、马拉维、墨西哥、尼日利亚、秘鲁、西班牙、塔吉克斯坦和大不列颠及北爱尔兰联合王国。</w:t>
      </w:r>
    </w:p>
  </w:footnote>
  <w:footnote w:id="3">
    <w:p w14:paraId="013CA653" w14:textId="7BCD9C7E" w:rsidR="00C23FB0" w:rsidRPr="00775BA2" w:rsidRDefault="00C23FB0" w:rsidP="00C23FB0">
      <w:pPr>
        <w:pStyle w:val="FootnoteText"/>
        <w:jc w:val="both"/>
        <w:rPr>
          <w:sz w:val="20"/>
          <w:lang w:eastAsia="zh-CN"/>
        </w:rPr>
      </w:pPr>
      <w:r w:rsidRPr="00775BA2">
        <w:rPr>
          <w:rStyle w:val="FootnoteReference"/>
          <w:sz w:val="20"/>
        </w:rPr>
        <w:footnoteRef/>
      </w:r>
      <w:r w:rsidRPr="00775BA2">
        <w:rPr>
          <w:sz w:val="20"/>
          <w:lang w:eastAsia="zh-CN"/>
        </w:rPr>
        <w:t xml:space="preserve"> </w:t>
      </w:r>
      <w:r w:rsidR="00A278C6" w:rsidRPr="00775BA2">
        <w:rPr>
          <w:rFonts w:hint="eastAsia"/>
          <w:sz w:val="20"/>
          <w:lang w:val="en-US" w:eastAsia="zh-CN"/>
        </w:rPr>
        <w:t>国际森林管理委员会、环境与自然资源基金会、</w:t>
      </w:r>
      <w:r w:rsidR="001F60DA" w:rsidRPr="00775BA2">
        <w:rPr>
          <w:rFonts w:hint="eastAsia"/>
          <w:sz w:val="20"/>
          <w:lang w:eastAsia="zh-CN"/>
        </w:rPr>
        <w:t>联合国经济和社会事务部、</w:t>
      </w:r>
      <w:r w:rsidRPr="00775BA2">
        <w:rPr>
          <w:sz w:val="20"/>
          <w:lang w:eastAsia="zh-CN"/>
        </w:rPr>
        <w:t xml:space="preserve">HATOF </w:t>
      </w:r>
      <w:r w:rsidR="00A278C6" w:rsidRPr="00775BA2">
        <w:rPr>
          <w:rFonts w:hint="eastAsia"/>
          <w:sz w:val="20"/>
          <w:lang w:eastAsia="zh-CN"/>
        </w:rPr>
        <w:t>基金会、</w:t>
      </w:r>
      <w:r w:rsidR="00A278C6" w:rsidRPr="00775BA2">
        <w:rPr>
          <w:rFonts w:hint="eastAsia"/>
          <w:sz w:val="20"/>
          <w:lang w:val="en-US" w:eastAsia="zh-CN"/>
        </w:rPr>
        <w:t>土著健康决定因素联盟、</w:t>
      </w:r>
      <w:r w:rsidR="001F60DA" w:rsidRPr="00775BA2">
        <w:rPr>
          <w:rFonts w:hint="eastAsia"/>
          <w:sz w:val="20"/>
          <w:lang w:eastAsia="zh-CN"/>
        </w:rPr>
        <w:t>国际自然保护联盟、</w:t>
      </w:r>
      <w:r w:rsidR="00A278C6" w:rsidRPr="00775BA2">
        <w:rPr>
          <w:rFonts w:hint="eastAsia"/>
          <w:sz w:val="20"/>
          <w:lang w:val="en-US" w:eastAsia="zh-CN"/>
        </w:rPr>
        <w:t>尼泊尔土著民族保护协会、</w:t>
      </w:r>
      <w:r w:rsidR="00A278C6" w:rsidRPr="00775BA2">
        <w:rPr>
          <w:rFonts w:hint="eastAsia"/>
          <w:sz w:val="20"/>
          <w:lang w:eastAsia="zh-CN"/>
        </w:rPr>
        <w:t>“南南北”</w:t>
      </w:r>
      <w:r w:rsidR="00A278C6" w:rsidRPr="00775BA2">
        <w:rPr>
          <w:rFonts w:hint="eastAsia"/>
          <w:sz w:val="20"/>
          <w:lang w:eastAsia="zh-CN"/>
        </w:rPr>
        <w:t xml:space="preserve"> </w:t>
      </w:r>
      <w:r w:rsidR="00A278C6" w:rsidRPr="00775BA2">
        <w:rPr>
          <w:rFonts w:hint="eastAsia"/>
          <w:sz w:val="20"/>
          <w:lang w:eastAsia="zh-CN"/>
        </w:rPr>
        <w:t>组织、</w:t>
      </w:r>
      <w:r w:rsidR="00A278C6" w:rsidRPr="00775BA2">
        <w:rPr>
          <w:rFonts w:hint="eastAsia"/>
          <w:sz w:val="20"/>
          <w:lang w:val="en-US" w:eastAsia="zh-CN"/>
        </w:rPr>
        <w:t>斯德哥尔摩复原力中心的瑞典生物多样性组织（妇女生物多样性网络）</w:t>
      </w:r>
      <w:r w:rsidR="00A278C6" w:rsidRPr="00775BA2">
        <w:rPr>
          <w:rFonts w:hint="eastAsia"/>
          <w:sz w:val="20"/>
          <w:lang w:eastAsia="zh-CN"/>
        </w:rPr>
        <w:t>、</w:t>
      </w:r>
      <w:r w:rsidR="001F60DA" w:rsidRPr="00775BA2">
        <w:rPr>
          <w:rFonts w:hint="eastAsia"/>
          <w:sz w:val="20"/>
          <w:lang w:eastAsia="zh-CN"/>
        </w:rPr>
        <w:t>联合国促进性别平等和增强妇女权能署（妇女署）、联合国开发计划署、联合国环境规划署</w:t>
      </w:r>
      <w:r w:rsidRPr="00775BA2">
        <w:rPr>
          <w:sz w:val="20"/>
          <w:lang w:eastAsia="zh-CN"/>
        </w:rPr>
        <w:t xml:space="preserve"> – </w:t>
      </w:r>
      <w:r w:rsidR="001F60DA" w:rsidRPr="00775BA2">
        <w:rPr>
          <w:rFonts w:hint="eastAsia"/>
          <w:sz w:val="20"/>
          <w:lang w:eastAsia="zh-CN"/>
        </w:rPr>
        <w:t>气候技术中心和网络、</w:t>
      </w:r>
      <w:r w:rsidR="00A278C6" w:rsidRPr="00775BA2">
        <w:rPr>
          <w:rFonts w:hint="eastAsia"/>
          <w:sz w:val="20"/>
          <w:lang w:val="en-US" w:eastAsia="zh-CN"/>
        </w:rPr>
        <w:t>妇女环境与发展组织（代表生物多样性公约妇女核心小组）</w:t>
      </w:r>
      <w:r w:rsidRPr="00775BA2">
        <w:rPr>
          <w:sz w:val="20"/>
          <w:lang w:val="en-US" w:eastAsia="zh-CN"/>
        </w:rPr>
        <w:t xml:space="preserve"> </w:t>
      </w:r>
      <w:r w:rsidR="00A278C6" w:rsidRPr="00775BA2">
        <w:rPr>
          <w:rFonts w:hint="eastAsia"/>
          <w:sz w:val="20"/>
          <w:lang w:val="en-US" w:eastAsia="zh-CN"/>
        </w:rPr>
        <w:t>、</w:t>
      </w:r>
      <w:r w:rsidR="00A278C6" w:rsidRPr="00775BA2">
        <w:rPr>
          <w:sz w:val="20"/>
          <w:lang w:val="en-US" w:eastAsia="zh-CN"/>
        </w:rPr>
        <w:t>世界自然基金会国际组织</w:t>
      </w:r>
      <w:r w:rsidR="00A278C6" w:rsidRPr="00775BA2">
        <w:rPr>
          <w:rFonts w:hint="eastAsia"/>
          <w:sz w:val="20"/>
          <w:lang w:eastAsia="zh-CN"/>
        </w:rPr>
        <w:t>。</w:t>
      </w:r>
    </w:p>
  </w:footnote>
  <w:footnote w:id="4">
    <w:p w14:paraId="0EC561AC" w14:textId="049E7812" w:rsidR="00C23FB0" w:rsidRPr="00775BA2" w:rsidRDefault="00C23FB0" w:rsidP="00C23FB0">
      <w:pPr>
        <w:pStyle w:val="FootnoteText"/>
        <w:rPr>
          <w:sz w:val="20"/>
          <w:lang w:val="en-CA" w:eastAsia="zh-CN"/>
        </w:rPr>
      </w:pPr>
      <w:r w:rsidRPr="00775BA2">
        <w:rPr>
          <w:rStyle w:val="FootnoteReference"/>
          <w:sz w:val="20"/>
        </w:rPr>
        <w:footnoteRef/>
      </w:r>
      <w:r w:rsidRPr="00775BA2">
        <w:rPr>
          <w:sz w:val="20"/>
          <w:lang w:eastAsia="zh-CN"/>
        </w:rPr>
        <w:t xml:space="preserve"> </w:t>
      </w:r>
      <w:r w:rsidR="00A278C6" w:rsidRPr="00775BA2">
        <w:rPr>
          <w:rFonts w:hint="eastAsia"/>
          <w:sz w:val="20"/>
          <w:lang w:val="en-CA" w:eastAsia="zh-CN"/>
        </w:rPr>
        <w:t>见</w:t>
      </w:r>
      <w:r w:rsidRPr="00775BA2">
        <w:rPr>
          <w:sz w:val="20"/>
          <w:lang w:val="en-CA" w:eastAsia="zh-CN"/>
        </w:rPr>
        <w:t xml:space="preserve"> </w:t>
      </w:r>
      <w:r>
        <w:fldChar w:fldCharType="begin"/>
      </w:r>
      <w:r>
        <w:rPr>
          <w:lang w:eastAsia="zh-CN"/>
        </w:rPr>
        <w:instrText>HYPERLINK "https://www.cbd.int/notifications/2025-103"</w:instrText>
      </w:r>
      <w:r>
        <w:fldChar w:fldCharType="separate"/>
      </w:r>
      <w:r w:rsidRPr="00775BA2">
        <w:rPr>
          <w:rStyle w:val="Hyperlink"/>
          <w:sz w:val="20"/>
          <w:lang w:val="en-CA" w:eastAsia="zh-CN"/>
        </w:rPr>
        <w:t>www.cbd.int/notifications/2025-103</w:t>
      </w:r>
      <w:r>
        <w:fldChar w:fldCharType="end"/>
      </w:r>
      <w:r w:rsidR="00A278C6" w:rsidRPr="00775BA2">
        <w:rPr>
          <w:rFonts w:hint="eastAsia"/>
          <w:sz w:val="20"/>
          <w:lang w:val="en-CA" w:eastAsia="zh-CN"/>
        </w:rPr>
        <w:t>。</w:t>
      </w:r>
      <w:r w:rsidRPr="00775BA2">
        <w:rPr>
          <w:sz w:val="20"/>
          <w:lang w:val="en-CA" w:eastAsia="zh-CN"/>
        </w:rPr>
        <w:t xml:space="preserve"> </w:t>
      </w:r>
    </w:p>
  </w:footnote>
  <w:footnote w:id="5">
    <w:p w14:paraId="5FE4FD2E" w14:textId="6A4AFD33" w:rsidR="00367F0E" w:rsidRPr="00775BA2" w:rsidRDefault="00367F0E" w:rsidP="00367F0E">
      <w:pPr>
        <w:pStyle w:val="FootnoteText"/>
        <w:rPr>
          <w:sz w:val="20"/>
          <w:lang w:val="en-CA" w:eastAsia="zh-CN"/>
        </w:rPr>
      </w:pPr>
      <w:r w:rsidRPr="00775BA2">
        <w:rPr>
          <w:rStyle w:val="FootnoteReference"/>
          <w:sz w:val="20"/>
        </w:rPr>
        <w:footnoteRef/>
      </w:r>
      <w:r w:rsidRPr="00775BA2">
        <w:rPr>
          <w:sz w:val="20"/>
          <w:lang w:val="en-CA" w:eastAsia="zh-CN"/>
        </w:rPr>
        <w:t xml:space="preserve"> </w:t>
      </w:r>
      <w:r w:rsidR="00E52FC4" w:rsidRPr="00775BA2">
        <w:rPr>
          <w:rFonts w:hint="eastAsia"/>
          <w:sz w:val="20"/>
          <w:lang w:val="en-CA" w:eastAsia="zh-CN"/>
        </w:rPr>
        <w:t>将在本次会议举行之前以资料文件的形式提供最新分析结果。</w:t>
      </w:r>
    </w:p>
  </w:footnote>
  <w:footnote w:id="6">
    <w:p w14:paraId="07631D81" w14:textId="5EBA4E41" w:rsidR="00DC377B" w:rsidRPr="00775BA2" w:rsidRDefault="00DC377B" w:rsidP="00DC377B">
      <w:pPr>
        <w:pStyle w:val="FootnoteText"/>
        <w:rPr>
          <w:sz w:val="20"/>
          <w:lang w:eastAsia="zh-CN"/>
        </w:rPr>
      </w:pPr>
      <w:r w:rsidRPr="00775BA2">
        <w:rPr>
          <w:rStyle w:val="FootnoteReference"/>
          <w:sz w:val="20"/>
        </w:rPr>
        <w:footnoteRef/>
      </w:r>
      <w:r w:rsidRPr="00775BA2">
        <w:rPr>
          <w:sz w:val="20"/>
          <w:lang w:eastAsia="zh-CN"/>
        </w:rPr>
        <w:t xml:space="preserve"> </w:t>
      </w:r>
      <w:r w:rsidR="00DD37FE">
        <w:rPr>
          <w:rFonts w:hint="eastAsia"/>
          <w:sz w:val="20"/>
          <w:lang w:eastAsia="zh-CN"/>
        </w:rPr>
        <w:t>本文件的附件开列了建议草案所述各项活动的估计所需预算外资源。</w:t>
      </w:r>
    </w:p>
  </w:footnote>
  <w:footnote w:id="7">
    <w:p w14:paraId="73DD7A0F" w14:textId="249892B5" w:rsidR="00775BA2" w:rsidRPr="00775BA2" w:rsidRDefault="00775BA2" w:rsidP="002D3CAC">
      <w:pPr>
        <w:pStyle w:val="FootnoteText"/>
        <w:rPr>
          <w:sz w:val="20"/>
          <w:lang w:eastAsia="zh-CN"/>
        </w:rPr>
      </w:pPr>
      <w:r w:rsidRPr="00775BA2">
        <w:rPr>
          <w:rStyle w:val="FootnoteReference"/>
          <w:sz w:val="20"/>
        </w:rPr>
        <w:footnoteRef/>
      </w:r>
      <w:r w:rsidRPr="00775BA2">
        <w:rPr>
          <w:sz w:val="20"/>
          <w:lang w:eastAsia="zh-CN"/>
        </w:rPr>
        <w:t xml:space="preserve"> </w:t>
      </w:r>
      <w:r w:rsidR="002D3CAC">
        <w:rPr>
          <w:rFonts w:hint="eastAsia"/>
          <w:sz w:val="20"/>
          <w:lang w:eastAsia="zh-CN"/>
        </w:rPr>
        <w:t>将提交更多与该决定有关的内容，涉及能力建设和发展以及科技合作，供执行问题附属机构第七次会议审议。</w:t>
      </w:r>
    </w:p>
  </w:footnote>
  <w:footnote w:id="8">
    <w:p w14:paraId="082BA0D9" w14:textId="77777777" w:rsidR="00775BA2" w:rsidRPr="00775BA2" w:rsidRDefault="00775BA2" w:rsidP="00775BA2">
      <w:pPr>
        <w:pStyle w:val="FootnoteText"/>
        <w:rPr>
          <w:sz w:val="20"/>
          <w:lang w:val="en-US" w:eastAsia="zh-CN"/>
        </w:rPr>
      </w:pPr>
      <w:r w:rsidRPr="00775BA2">
        <w:rPr>
          <w:rStyle w:val="FootnoteReference"/>
          <w:sz w:val="20"/>
        </w:rPr>
        <w:footnoteRef/>
      </w:r>
      <w:r w:rsidRPr="00775BA2">
        <w:rPr>
          <w:sz w:val="20"/>
          <w:lang w:eastAsia="zh-CN"/>
        </w:rPr>
        <w:t xml:space="preserve"> </w:t>
      </w:r>
      <w:r w:rsidRPr="00775BA2">
        <w:rPr>
          <w:rFonts w:hint="eastAsia"/>
          <w:sz w:val="20"/>
          <w:lang w:val="en-US" w:eastAsia="zh-CN"/>
        </w:rPr>
        <w:t>第</w:t>
      </w:r>
      <w:hyperlink r:id="rId2" w:history="1">
        <w:r w:rsidRPr="00775BA2">
          <w:rPr>
            <w:rStyle w:val="Hyperlink"/>
            <w:sz w:val="20"/>
            <w:lang w:val="en-US" w:eastAsia="zh-CN"/>
          </w:rPr>
          <w:t>15/11</w:t>
        </w:r>
      </w:hyperlink>
      <w:r w:rsidRPr="00775BA2">
        <w:rPr>
          <w:rFonts w:hint="eastAsia"/>
          <w:sz w:val="20"/>
          <w:lang w:val="en-US" w:eastAsia="zh-CN"/>
        </w:rPr>
        <w:t>号决定，附件。</w:t>
      </w:r>
    </w:p>
  </w:footnote>
  <w:footnote w:id="9">
    <w:p w14:paraId="0CC66CFE" w14:textId="43E91F46" w:rsidR="00775BA2" w:rsidRPr="002D3CAC" w:rsidRDefault="00775BA2" w:rsidP="00775BA2">
      <w:pPr>
        <w:pStyle w:val="FootnoteText"/>
        <w:rPr>
          <w:sz w:val="20"/>
          <w:lang w:val="en-US" w:eastAsia="zh-CN"/>
        </w:rPr>
      </w:pPr>
      <w:r w:rsidRPr="002D3CAC">
        <w:rPr>
          <w:rStyle w:val="FootnoteReference"/>
          <w:sz w:val="20"/>
        </w:rPr>
        <w:footnoteRef/>
      </w:r>
      <w:r w:rsidRPr="002D3CAC">
        <w:rPr>
          <w:sz w:val="20"/>
          <w:lang w:eastAsia="zh-CN"/>
        </w:rPr>
        <w:t xml:space="preserve"> </w:t>
      </w:r>
      <w:r w:rsidR="002D3CAC" w:rsidRPr="002D3CAC">
        <w:rPr>
          <w:rFonts w:hint="eastAsia"/>
          <w:sz w:val="20"/>
          <w:lang w:eastAsia="zh-CN"/>
        </w:rPr>
        <w:t>见</w:t>
      </w:r>
      <w:r w:rsidRPr="002D3CAC">
        <w:rPr>
          <w:sz w:val="20"/>
          <w:lang w:val="en-US" w:eastAsia="zh-CN"/>
        </w:rPr>
        <w:t>CBD/SBI/6/5</w:t>
      </w:r>
      <w:r w:rsidR="002D3CAC">
        <w:rPr>
          <w:rFonts w:hint="eastAsia"/>
          <w:sz w:val="20"/>
          <w:lang w:val="en-US" w:eastAsia="zh-CN"/>
        </w:rPr>
        <w:t>。</w:t>
      </w:r>
    </w:p>
  </w:footnote>
  <w:footnote w:id="10">
    <w:p w14:paraId="0D198C26" w14:textId="1820EF74" w:rsidR="00C86EDE" w:rsidRPr="002D3CAC" w:rsidRDefault="00C86EDE">
      <w:pPr>
        <w:pStyle w:val="FootnoteText"/>
        <w:rPr>
          <w:sz w:val="20"/>
          <w:lang w:val="en-US"/>
        </w:rPr>
      </w:pPr>
      <w:r w:rsidRPr="002D3CAC">
        <w:rPr>
          <w:rStyle w:val="FootnoteReference"/>
          <w:sz w:val="20"/>
        </w:rPr>
        <w:footnoteRef/>
      </w:r>
      <w:r w:rsidRPr="002D3CAC">
        <w:rPr>
          <w:sz w:val="20"/>
        </w:rPr>
        <w:t xml:space="preserve"> </w:t>
      </w:r>
      <w:r w:rsidR="00E52FC4" w:rsidRPr="002D3CAC">
        <w:rPr>
          <w:rFonts w:hint="eastAsia"/>
          <w:sz w:val="20"/>
          <w:lang w:val="en-US" w:eastAsia="zh-CN"/>
        </w:rPr>
        <w:t>第</w:t>
      </w:r>
      <w:hyperlink r:id="rId3" w:history="1">
        <w:r w:rsidRPr="002D3CAC">
          <w:rPr>
            <w:rStyle w:val="Hyperlink"/>
            <w:sz w:val="20"/>
            <w:lang w:val="en-US"/>
          </w:rPr>
          <w:t>15/4</w:t>
        </w:r>
      </w:hyperlink>
      <w:r w:rsidR="00E52FC4" w:rsidRPr="002D3CAC">
        <w:rPr>
          <w:rFonts w:hint="eastAsia"/>
          <w:sz w:val="20"/>
          <w:lang w:val="en-US" w:eastAsia="zh-CN"/>
        </w:rPr>
        <w:t>号决定，附件。</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274C21D1" w14:textId="1E7386BE" w:rsidR="00534681" w:rsidRPr="00866063" w:rsidRDefault="00462878" w:rsidP="007C4951">
        <w:pPr>
          <w:pStyle w:val="Header"/>
          <w:spacing w:after="240"/>
          <w:rPr>
            <w:szCs w:val="20"/>
          </w:rPr>
        </w:pPr>
        <w:r>
          <w:rPr>
            <w:szCs w:val="20"/>
          </w:rPr>
          <w:t>CBD/SBI/6/5</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3331419D" w14:textId="02F93E34" w:rsidR="009505C9" w:rsidRPr="00866063" w:rsidRDefault="00462878" w:rsidP="007C4951">
        <w:pPr>
          <w:pStyle w:val="Header"/>
          <w:spacing w:after="240"/>
          <w:jc w:val="right"/>
        </w:pPr>
        <w:r>
          <w:t>CBD/SBI/6/5</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5"/>
  </w:num>
  <w:num w:numId="4" w16cid:durableId="1072390599">
    <w:abstractNumId w:val="6"/>
  </w:num>
  <w:num w:numId="5" w16cid:durableId="960385107">
    <w:abstractNumId w:val="1"/>
  </w:num>
  <w:num w:numId="6" w16cid:durableId="893932166">
    <w:abstractNumId w:val="4"/>
  </w:num>
  <w:num w:numId="7" w16cid:durableId="323945383">
    <w:abstractNumId w:val="3"/>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4"/>
          <w:szCs w:val="24"/>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hideSpellingErrors/>
  <w:hideGrammaticalErrors/>
  <w:proofState w:spelling="clean" w:grammar="clean"/>
  <w:defaultTabStop w:val="49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ea1AEBpco4sAAAA"/>
  </w:docVars>
  <w:rsids>
    <w:rsidRoot w:val="00105860"/>
    <w:rsid w:val="0000332F"/>
    <w:rsid w:val="00004903"/>
    <w:rsid w:val="000107C2"/>
    <w:rsid w:val="00033472"/>
    <w:rsid w:val="0003578D"/>
    <w:rsid w:val="00043779"/>
    <w:rsid w:val="0005062E"/>
    <w:rsid w:val="0005330C"/>
    <w:rsid w:val="00056043"/>
    <w:rsid w:val="00057663"/>
    <w:rsid w:val="00063E41"/>
    <w:rsid w:val="00065B49"/>
    <w:rsid w:val="0007171B"/>
    <w:rsid w:val="000722D1"/>
    <w:rsid w:val="00072F4B"/>
    <w:rsid w:val="000735C9"/>
    <w:rsid w:val="00074FFD"/>
    <w:rsid w:val="00085B5C"/>
    <w:rsid w:val="000945DE"/>
    <w:rsid w:val="00096173"/>
    <w:rsid w:val="000A0BFE"/>
    <w:rsid w:val="000A2433"/>
    <w:rsid w:val="000B2AD3"/>
    <w:rsid w:val="000B4B47"/>
    <w:rsid w:val="000B72D9"/>
    <w:rsid w:val="000B7623"/>
    <w:rsid w:val="000C1D56"/>
    <w:rsid w:val="000C367B"/>
    <w:rsid w:val="000C5792"/>
    <w:rsid w:val="000C6D0F"/>
    <w:rsid w:val="000D0F68"/>
    <w:rsid w:val="000D34AD"/>
    <w:rsid w:val="000D63D0"/>
    <w:rsid w:val="000E0397"/>
    <w:rsid w:val="000E14C0"/>
    <w:rsid w:val="000E15D6"/>
    <w:rsid w:val="000E4032"/>
    <w:rsid w:val="000E4CC5"/>
    <w:rsid w:val="000E673A"/>
    <w:rsid w:val="000F1416"/>
    <w:rsid w:val="000F2E43"/>
    <w:rsid w:val="000F2EC5"/>
    <w:rsid w:val="000F3694"/>
    <w:rsid w:val="000F4600"/>
    <w:rsid w:val="000F66EA"/>
    <w:rsid w:val="000F6945"/>
    <w:rsid w:val="000F74F5"/>
    <w:rsid w:val="000F78FC"/>
    <w:rsid w:val="001024C7"/>
    <w:rsid w:val="0010270D"/>
    <w:rsid w:val="00103C01"/>
    <w:rsid w:val="00105372"/>
    <w:rsid w:val="001054A6"/>
    <w:rsid w:val="00105860"/>
    <w:rsid w:val="00105C95"/>
    <w:rsid w:val="00106FC6"/>
    <w:rsid w:val="0010759D"/>
    <w:rsid w:val="001078A1"/>
    <w:rsid w:val="001126E0"/>
    <w:rsid w:val="00112C05"/>
    <w:rsid w:val="001132F0"/>
    <w:rsid w:val="001149F1"/>
    <w:rsid w:val="00116150"/>
    <w:rsid w:val="001312AD"/>
    <w:rsid w:val="00131E7A"/>
    <w:rsid w:val="00133281"/>
    <w:rsid w:val="00134846"/>
    <w:rsid w:val="001376C6"/>
    <w:rsid w:val="00142537"/>
    <w:rsid w:val="001520FB"/>
    <w:rsid w:val="00163EA8"/>
    <w:rsid w:val="0016578E"/>
    <w:rsid w:val="00165EEC"/>
    <w:rsid w:val="00170EA3"/>
    <w:rsid w:val="001717CD"/>
    <w:rsid w:val="00172AF6"/>
    <w:rsid w:val="00172CAC"/>
    <w:rsid w:val="00174053"/>
    <w:rsid w:val="00176CEE"/>
    <w:rsid w:val="00177FD3"/>
    <w:rsid w:val="00181181"/>
    <w:rsid w:val="00186DD8"/>
    <w:rsid w:val="0018777B"/>
    <w:rsid w:val="00187A07"/>
    <w:rsid w:val="00197D19"/>
    <w:rsid w:val="001A039E"/>
    <w:rsid w:val="001A0FA8"/>
    <w:rsid w:val="001A19CD"/>
    <w:rsid w:val="001A35EC"/>
    <w:rsid w:val="001A41D0"/>
    <w:rsid w:val="001A5255"/>
    <w:rsid w:val="001B13FE"/>
    <w:rsid w:val="001B2912"/>
    <w:rsid w:val="001B2C4F"/>
    <w:rsid w:val="001C496D"/>
    <w:rsid w:val="001C59AE"/>
    <w:rsid w:val="001D78A6"/>
    <w:rsid w:val="001E44D5"/>
    <w:rsid w:val="001F07EB"/>
    <w:rsid w:val="001F0CA9"/>
    <w:rsid w:val="001F1460"/>
    <w:rsid w:val="001F60DA"/>
    <w:rsid w:val="001F7CEE"/>
    <w:rsid w:val="002037E6"/>
    <w:rsid w:val="00210761"/>
    <w:rsid w:val="00211F1A"/>
    <w:rsid w:val="002124B1"/>
    <w:rsid w:val="00217DC8"/>
    <w:rsid w:val="00217E5C"/>
    <w:rsid w:val="00226FE9"/>
    <w:rsid w:val="00236AF2"/>
    <w:rsid w:val="00236D49"/>
    <w:rsid w:val="002375D7"/>
    <w:rsid w:val="002402F8"/>
    <w:rsid w:val="00243269"/>
    <w:rsid w:val="00243772"/>
    <w:rsid w:val="00245A71"/>
    <w:rsid w:val="002509E1"/>
    <w:rsid w:val="00253128"/>
    <w:rsid w:val="00260B42"/>
    <w:rsid w:val="00270383"/>
    <w:rsid w:val="002704EB"/>
    <w:rsid w:val="00280ED1"/>
    <w:rsid w:val="00281A69"/>
    <w:rsid w:val="00282DB4"/>
    <w:rsid w:val="002852A9"/>
    <w:rsid w:val="00285663"/>
    <w:rsid w:val="00287EB4"/>
    <w:rsid w:val="002915C7"/>
    <w:rsid w:val="002915D3"/>
    <w:rsid w:val="002A0555"/>
    <w:rsid w:val="002A13E4"/>
    <w:rsid w:val="002A1D5C"/>
    <w:rsid w:val="002A2AC2"/>
    <w:rsid w:val="002A3578"/>
    <w:rsid w:val="002A3ECA"/>
    <w:rsid w:val="002A62BC"/>
    <w:rsid w:val="002A7A2D"/>
    <w:rsid w:val="002B28D0"/>
    <w:rsid w:val="002B71B9"/>
    <w:rsid w:val="002C064E"/>
    <w:rsid w:val="002C3B7F"/>
    <w:rsid w:val="002C51C0"/>
    <w:rsid w:val="002C594B"/>
    <w:rsid w:val="002C739F"/>
    <w:rsid w:val="002D2471"/>
    <w:rsid w:val="002D3CAC"/>
    <w:rsid w:val="002D4457"/>
    <w:rsid w:val="002E07DF"/>
    <w:rsid w:val="002E48DD"/>
    <w:rsid w:val="002E521C"/>
    <w:rsid w:val="002E5460"/>
    <w:rsid w:val="002E70D5"/>
    <w:rsid w:val="002F1EE5"/>
    <w:rsid w:val="002F23B8"/>
    <w:rsid w:val="002F2E70"/>
    <w:rsid w:val="002F433C"/>
    <w:rsid w:val="002F50E6"/>
    <w:rsid w:val="002F7B45"/>
    <w:rsid w:val="00300307"/>
    <w:rsid w:val="003007C5"/>
    <w:rsid w:val="003008FE"/>
    <w:rsid w:val="0030169D"/>
    <w:rsid w:val="00302EEE"/>
    <w:rsid w:val="00306078"/>
    <w:rsid w:val="003060EB"/>
    <w:rsid w:val="00306351"/>
    <w:rsid w:val="003076BB"/>
    <w:rsid w:val="00311275"/>
    <w:rsid w:val="003115E7"/>
    <w:rsid w:val="00311E82"/>
    <w:rsid w:val="003153EB"/>
    <w:rsid w:val="00320F82"/>
    <w:rsid w:val="00321609"/>
    <w:rsid w:val="00321985"/>
    <w:rsid w:val="003272C8"/>
    <w:rsid w:val="00330F60"/>
    <w:rsid w:val="003357AF"/>
    <w:rsid w:val="0034028A"/>
    <w:rsid w:val="003426CC"/>
    <w:rsid w:val="00344090"/>
    <w:rsid w:val="00344FF3"/>
    <w:rsid w:val="0035107C"/>
    <w:rsid w:val="00351205"/>
    <w:rsid w:val="00353764"/>
    <w:rsid w:val="00357EFE"/>
    <w:rsid w:val="00363FBE"/>
    <w:rsid w:val="0036422E"/>
    <w:rsid w:val="00366484"/>
    <w:rsid w:val="00367F0E"/>
    <w:rsid w:val="003701FE"/>
    <w:rsid w:val="0037151B"/>
    <w:rsid w:val="00372687"/>
    <w:rsid w:val="00372F74"/>
    <w:rsid w:val="00376F0B"/>
    <w:rsid w:val="003772D9"/>
    <w:rsid w:val="00377C41"/>
    <w:rsid w:val="003803B2"/>
    <w:rsid w:val="00381B0E"/>
    <w:rsid w:val="003828BD"/>
    <w:rsid w:val="00384619"/>
    <w:rsid w:val="00387800"/>
    <w:rsid w:val="0038780B"/>
    <w:rsid w:val="00387924"/>
    <w:rsid w:val="00387CD3"/>
    <w:rsid w:val="00387E0A"/>
    <w:rsid w:val="0039012C"/>
    <w:rsid w:val="00391605"/>
    <w:rsid w:val="003932F1"/>
    <w:rsid w:val="003A3574"/>
    <w:rsid w:val="003B03EA"/>
    <w:rsid w:val="003B1164"/>
    <w:rsid w:val="003B2722"/>
    <w:rsid w:val="003B337D"/>
    <w:rsid w:val="003C1C03"/>
    <w:rsid w:val="003D00FD"/>
    <w:rsid w:val="003D0BB0"/>
    <w:rsid w:val="003D43C0"/>
    <w:rsid w:val="003D4496"/>
    <w:rsid w:val="003D653E"/>
    <w:rsid w:val="003E2C5C"/>
    <w:rsid w:val="003E68A2"/>
    <w:rsid w:val="003E7CC5"/>
    <w:rsid w:val="003F1D14"/>
    <w:rsid w:val="003F2121"/>
    <w:rsid w:val="003F51C1"/>
    <w:rsid w:val="003F5A7A"/>
    <w:rsid w:val="003F7224"/>
    <w:rsid w:val="003F7821"/>
    <w:rsid w:val="004019BF"/>
    <w:rsid w:val="00401D0F"/>
    <w:rsid w:val="00401EE8"/>
    <w:rsid w:val="004036A0"/>
    <w:rsid w:val="00404DBF"/>
    <w:rsid w:val="0041094E"/>
    <w:rsid w:val="0041180B"/>
    <w:rsid w:val="00414418"/>
    <w:rsid w:val="0042472B"/>
    <w:rsid w:val="00425E8E"/>
    <w:rsid w:val="00427D21"/>
    <w:rsid w:val="00431012"/>
    <w:rsid w:val="00431BDE"/>
    <w:rsid w:val="00433F78"/>
    <w:rsid w:val="004342A3"/>
    <w:rsid w:val="004351CF"/>
    <w:rsid w:val="004360EF"/>
    <w:rsid w:val="004366EF"/>
    <w:rsid w:val="0044527F"/>
    <w:rsid w:val="004453B4"/>
    <w:rsid w:val="00446C52"/>
    <w:rsid w:val="00447F4A"/>
    <w:rsid w:val="00447F8A"/>
    <w:rsid w:val="004501AD"/>
    <w:rsid w:val="00450568"/>
    <w:rsid w:val="0045524F"/>
    <w:rsid w:val="00455AF2"/>
    <w:rsid w:val="00456F67"/>
    <w:rsid w:val="00457EFE"/>
    <w:rsid w:val="004606B2"/>
    <w:rsid w:val="0046108E"/>
    <w:rsid w:val="00461409"/>
    <w:rsid w:val="00462878"/>
    <w:rsid w:val="004644C2"/>
    <w:rsid w:val="004649AB"/>
    <w:rsid w:val="00466600"/>
    <w:rsid w:val="00467F9C"/>
    <w:rsid w:val="00470D35"/>
    <w:rsid w:val="00473374"/>
    <w:rsid w:val="004735F2"/>
    <w:rsid w:val="00474792"/>
    <w:rsid w:val="0047751C"/>
    <w:rsid w:val="0048430F"/>
    <w:rsid w:val="00497959"/>
    <w:rsid w:val="004B22EB"/>
    <w:rsid w:val="004B4A72"/>
    <w:rsid w:val="004C1E42"/>
    <w:rsid w:val="004C4425"/>
    <w:rsid w:val="004C5C02"/>
    <w:rsid w:val="004C5E35"/>
    <w:rsid w:val="004C6E09"/>
    <w:rsid w:val="004C7B2F"/>
    <w:rsid w:val="004D2B72"/>
    <w:rsid w:val="004D52CF"/>
    <w:rsid w:val="004D5FC5"/>
    <w:rsid w:val="004D6D30"/>
    <w:rsid w:val="004D7F4B"/>
    <w:rsid w:val="004E061D"/>
    <w:rsid w:val="004E2319"/>
    <w:rsid w:val="004E3244"/>
    <w:rsid w:val="004E5099"/>
    <w:rsid w:val="004E6674"/>
    <w:rsid w:val="004E70FB"/>
    <w:rsid w:val="004F57C4"/>
    <w:rsid w:val="004F7F8C"/>
    <w:rsid w:val="005028F6"/>
    <w:rsid w:val="005042AC"/>
    <w:rsid w:val="00505F81"/>
    <w:rsid w:val="0050683A"/>
    <w:rsid w:val="00506B89"/>
    <w:rsid w:val="0051006C"/>
    <w:rsid w:val="00514C70"/>
    <w:rsid w:val="00514D28"/>
    <w:rsid w:val="00514FDA"/>
    <w:rsid w:val="00516B52"/>
    <w:rsid w:val="00520063"/>
    <w:rsid w:val="0052224A"/>
    <w:rsid w:val="0052314C"/>
    <w:rsid w:val="00523D1B"/>
    <w:rsid w:val="00523F9E"/>
    <w:rsid w:val="00524631"/>
    <w:rsid w:val="00532268"/>
    <w:rsid w:val="00532444"/>
    <w:rsid w:val="00532C46"/>
    <w:rsid w:val="005336B8"/>
    <w:rsid w:val="00534572"/>
    <w:rsid w:val="00534681"/>
    <w:rsid w:val="0054653E"/>
    <w:rsid w:val="00552FE3"/>
    <w:rsid w:val="0055307D"/>
    <w:rsid w:val="0055565A"/>
    <w:rsid w:val="0056068E"/>
    <w:rsid w:val="00561457"/>
    <w:rsid w:val="00563442"/>
    <w:rsid w:val="0056348E"/>
    <w:rsid w:val="00565B42"/>
    <w:rsid w:val="00566D44"/>
    <w:rsid w:val="00581825"/>
    <w:rsid w:val="00584633"/>
    <w:rsid w:val="005872BB"/>
    <w:rsid w:val="00587356"/>
    <w:rsid w:val="0059105E"/>
    <w:rsid w:val="0059182A"/>
    <w:rsid w:val="00594553"/>
    <w:rsid w:val="005A18D8"/>
    <w:rsid w:val="005A6B0B"/>
    <w:rsid w:val="005A6DAE"/>
    <w:rsid w:val="005A6FB9"/>
    <w:rsid w:val="005A708E"/>
    <w:rsid w:val="005A7148"/>
    <w:rsid w:val="005A79F0"/>
    <w:rsid w:val="005B296C"/>
    <w:rsid w:val="005B2E8E"/>
    <w:rsid w:val="005B35E2"/>
    <w:rsid w:val="005B44E0"/>
    <w:rsid w:val="005B4585"/>
    <w:rsid w:val="005B4BA2"/>
    <w:rsid w:val="005B4F54"/>
    <w:rsid w:val="005B51A1"/>
    <w:rsid w:val="005B7CB4"/>
    <w:rsid w:val="005C143A"/>
    <w:rsid w:val="005C27F9"/>
    <w:rsid w:val="005C4CE6"/>
    <w:rsid w:val="005D0F39"/>
    <w:rsid w:val="005D1CC6"/>
    <w:rsid w:val="005D36BB"/>
    <w:rsid w:val="005D4412"/>
    <w:rsid w:val="005D6523"/>
    <w:rsid w:val="005E3E02"/>
    <w:rsid w:val="005E6BD7"/>
    <w:rsid w:val="005F05C9"/>
    <w:rsid w:val="005F06B5"/>
    <w:rsid w:val="005F3B4C"/>
    <w:rsid w:val="005F4526"/>
    <w:rsid w:val="005F5259"/>
    <w:rsid w:val="00605D9E"/>
    <w:rsid w:val="00606ABD"/>
    <w:rsid w:val="0060745E"/>
    <w:rsid w:val="00610A54"/>
    <w:rsid w:val="006122BA"/>
    <w:rsid w:val="006171C6"/>
    <w:rsid w:val="00622A4E"/>
    <w:rsid w:val="0062579A"/>
    <w:rsid w:val="00625BE0"/>
    <w:rsid w:val="00625E96"/>
    <w:rsid w:val="006306FF"/>
    <w:rsid w:val="0063499D"/>
    <w:rsid w:val="00635F12"/>
    <w:rsid w:val="0064111F"/>
    <w:rsid w:val="00641DF2"/>
    <w:rsid w:val="00646736"/>
    <w:rsid w:val="006478BF"/>
    <w:rsid w:val="00650037"/>
    <w:rsid w:val="00650E0D"/>
    <w:rsid w:val="00660B19"/>
    <w:rsid w:val="00661305"/>
    <w:rsid w:val="0066208F"/>
    <w:rsid w:val="00663B88"/>
    <w:rsid w:val="00666ADF"/>
    <w:rsid w:val="00674806"/>
    <w:rsid w:val="006750DE"/>
    <w:rsid w:val="00676BE9"/>
    <w:rsid w:val="00681900"/>
    <w:rsid w:val="0068577B"/>
    <w:rsid w:val="00687898"/>
    <w:rsid w:val="00693DAD"/>
    <w:rsid w:val="00695D5F"/>
    <w:rsid w:val="006A04A2"/>
    <w:rsid w:val="006A73C1"/>
    <w:rsid w:val="006A780C"/>
    <w:rsid w:val="006B142A"/>
    <w:rsid w:val="006B2290"/>
    <w:rsid w:val="006B405B"/>
    <w:rsid w:val="006B7253"/>
    <w:rsid w:val="006B7C0F"/>
    <w:rsid w:val="006B7E50"/>
    <w:rsid w:val="006C25D7"/>
    <w:rsid w:val="006C791C"/>
    <w:rsid w:val="006D2187"/>
    <w:rsid w:val="006D3607"/>
    <w:rsid w:val="006E0197"/>
    <w:rsid w:val="006E09BF"/>
    <w:rsid w:val="006E3471"/>
    <w:rsid w:val="006E4FF6"/>
    <w:rsid w:val="006E73D6"/>
    <w:rsid w:val="006F336E"/>
    <w:rsid w:val="006F6EC7"/>
    <w:rsid w:val="00700A37"/>
    <w:rsid w:val="00701A30"/>
    <w:rsid w:val="0070219E"/>
    <w:rsid w:val="00702743"/>
    <w:rsid w:val="00702C0D"/>
    <w:rsid w:val="0070469B"/>
    <w:rsid w:val="00707DDC"/>
    <w:rsid w:val="00710850"/>
    <w:rsid w:val="00711D1E"/>
    <w:rsid w:val="007122B2"/>
    <w:rsid w:val="00713A4D"/>
    <w:rsid w:val="00714621"/>
    <w:rsid w:val="00716EE5"/>
    <w:rsid w:val="00717CB2"/>
    <w:rsid w:val="00717D88"/>
    <w:rsid w:val="00725AF6"/>
    <w:rsid w:val="00725B6A"/>
    <w:rsid w:val="00726201"/>
    <w:rsid w:val="00726A43"/>
    <w:rsid w:val="007308C4"/>
    <w:rsid w:val="00731CB8"/>
    <w:rsid w:val="007336A3"/>
    <w:rsid w:val="00733C5F"/>
    <w:rsid w:val="0073465E"/>
    <w:rsid w:val="00747796"/>
    <w:rsid w:val="00747E39"/>
    <w:rsid w:val="007507EB"/>
    <w:rsid w:val="00751151"/>
    <w:rsid w:val="00752E0C"/>
    <w:rsid w:val="00754652"/>
    <w:rsid w:val="007578DA"/>
    <w:rsid w:val="0076783F"/>
    <w:rsid w:val="00770649"/>
    <w:rsid w:val="00775BA2"/>
    <w:rsid w:val="00782957"/>
    <w:rsid w:val="00782BA1"/>
    <w:rsid w:val="00782BD8"/>
    <w:rsid w:val="007831CB"/>
    <w:rsid w:val="00786056"/>
    <w:rsid w:val="00786992"/>
    <w:rsid w:val="007905AA"/>
    <w:rsid w:val="0079296A"/>
    <w:rsid w:val="007942D3"/>
    <w:rsid w:val="00794D6C"/>
    <w:rsid w:val="007955B5"/>
    <w:rsid w:val="007A1B19"/>
    <w:rsid w:val="007A5A21"/>
    <w:rsid w:val="007B0452"/>
    <w:rsid w:val="007B1E74"/>
    <w:rsid w:val="007B2099"/>
    <w:rsid w:val="007B4177"/>
    <w:rsid w:val="007B5AA5"/>
    <w:rsid w:val="007B6C09"/>
    <w:rsid w:val="007B7741"/>
    <w:rsid w:val="007B7BFC"/>
    <w:rsid w:val="007C4951"/>
    <w:rsid w:val="007C5C3F"/>
    <w:rsid w:val="007C5DB8"/>
    <w:rsid w:val="007C7B37"/>
    <w:rsid w:val="007D08F9"/>
    <w:rsid w:val="007D553F"/>
    <w:rsid w:val="007D6A0A"/>
    <w:rsid w:val="007D6D12"/>
    <w:rsid w:val="007D7429"/>
    <w:rsid w:val="007E09DA"/>
    <w:rsid w:val="007E0EEF"/>
    <w:rsid w:val="007E0F8A"/>
    <w:rsid w:val="007E1E4B"/>
    <w:rsid w:val="007E2119"/>
    <w:rsid w:val="007E65B8"/>
    <w:rsid w:val="007E75EC"/>
    <w:rsid w:val="007E7AF5"/>
    <w:rsid w:val="007F0687"/>
    <w:rsid w:val="007F718D"/>
    <w:rsid w:val="00801FAD"/>
    <w:rsid w:val="008101CF"/>
    <w:rsid w:val="008121E2"/>
    <w:rsid w:val="008147E2"/>
    <w:rsid w:val="008178B6"/>
    <w:rsid w:val="00820CC0"/>
    <w:rsid w:val="00824930"/>
    <w:rsid w:val="00824D8E"/>
    <w:rsid w:val="00825DC3"/>
    <w:rsid w:val="0083077F"/>
    <w:rsid w:val="0083241A"/>
    <w:rsid w:val="0084081A"/>
    <w:rsid w:val="00842CC7"/>
    <w:rsid w:val="00843FD3"/>
    <w:rsid w:val="008443EB"/>
    <w:rsid w:val="00851C95"/>
    <w:rsid w:val="00852455"/>
    <w:rsid w:val="00854F92"/>
    <w:rsid w:val="00856739"/>
    <w:rsid w:val="008652B3"/>
    <w:rsid w:val="00865B74"/>
    <w:rsid w:val="00866063"/>
    <w:rsid w:val="0086770E"/>
    <w:rsid w:val="00871824"/>
    <w:rsid w:val="0087182E"/>
    <w:rsid w:val="00874D3E"/>
    <w:rsid w:val="008870FA"/>
    <w:rsid w:val="008876BA"/>
    <w:rsid w:val="00887C02"/>
    <w:rsid w:val="008916A7"/>
    <w:rsid w:val="008974F0"/>
    <w:rsid w:val="008A0EFC"/>
    <w:rsid w:val="008A1499"/>
    <w:rsid w:val="008A3725"/>
    <w:rsid w:val="008A6C08"/>
    <w:rsid w:val="008A70E0"/>
    <w:rsid w:val="008B012A"/>
    <w:rsid w:val="008B0BEC"/>
    <w:rsid w:val="008B5899"/>
    <w:rsid w:val="008B7717"/>
    <w:rsid w:val="008C15C2"/>
    <w:rsid w:val="008C69F2"/>
    <w:rsid w:val="008D31E6"/>
    <w:rsid w:val="008D3648"/>
    <w:rsid w:val="008D597D"/>
    <w:rsid w:val="008E00B2"/>
    <w:rsid w:val="008E210A"/>
    <w:rsid w:val="008E35AC"/>
    <w:rsid w:val="008E6ABD"/>
    <w:rsid w:val="008E6DB6"/>
    <w:rsid w:val="008E7438"/>
    <w:rsid w:val="008F1863"/>
    <w:rsid w:val="008F44A1"/>
    <w:rsid w:val="008F63E2"/>
    <w:rsid w:val="008F7AEE"/>
    <w:rsid w:val="009013EB"/>
    <w:rsid w:val="00906861"/>
    <w:rsid w:val="00906E17"/>
    <w:rsid w:val="0091071E"/>
    <w:rsid w:val="00911DDA"/>
    <w:rsid w:val="00913657"/>
    <w:rsid w:val="0092075E"/>
    <w:rsid w:val="009236F9"/>
    <w:rsid w:val="00925A0D"/>
    <w:rsid w:val="009261DB"/>
    <w:rsid w:val="009302B5"/>
    <w:rsid w:val="00930BA1"/>
    <w:rsid w:val="0093169E"/>
    <w:rsid w:val="00931AE4"/>
    <w:rsid w:val="00933872"/>
    <w:rsid w:val="009338D9"/>
    <w:rsid w:val="00937188"/>
    <w:rsid w:val="00937CFB"/>
    <w:rsid w:val="00942A20"/>
    <w:rsid w:val="00942B19"/>
    <w:rsid w:val="00942EA5"/>
    <w:rsid w:val="00943F1B"/>
    <w:rsid w:val="009451C3"/>
    <w:rsid w:val="0094757B"/>
    <w:rsid w:val="009505C9"/>
    <w:rsid w:val="00950752"/>
    <w:rsid w:val="00952C99"/>
    <w:rsid w:val="00953872"/>
    <w:rsid w:val="009544E6"/>
    <w:rsid w:val="009548C3"/>
    <w:rsid w:val="00964DC9"/>
    <w:rsid w:val="00965BFD"/>
    <w:rsid w:val="00966424"/>
    <w:rsid w:val="009665DF"/>
    <w:rsid w:val="00966D34"/>
    <w:rsid w:val="00967290"/>
    <w:rsid w:val="00967A87"/>
    <w:rsid w:val="009755F0"/>
    <w:rsid w:val="00980AEA"/>
    <w:rsid w:val="00980F86"/>
    <w:rsid w:val="00982585"/>
    <w:rsid w:val="00983B78"/>
    <w:rsid w:val="00986C6A"/>
    <w:rsid w:val="00991BC8"/>
    <w:rsid w:val="009959E8"/>
    <w:rsid w:val="009A41A6"/>
    <w:rsid w:val="009A4F12"/>
    <w:rsid w:val="009A54A4"/>
    <w:rsid w:val="009A5DE6"/>
    <w:rsid w:val="009A78AE"/>
    <w:rsid w:val="009B7AB0"/>
    <w:rsid w:val="009B7FDE"/>
    <w:rsid w:val="009C011A"/>
    <w:rsid w:val="009C2DE6"/>
    <w:rsid w:val="009C521F"/>
    <w:rsid w:val="009D035A"/>
    <w:rsid w:val="009D0651"/>
    <w:rsid w:val="009D54CA"/>
    <w:rsid w:val="009D5DE3"/>
    <w:rsid w:val="009E0017"/>
    <w:rsid w:val="009E2933"/>
    <w:rsid w:val="009F1469"/>
    <w:rsid w:val="009F1813"/>
    <w:rsid w:val="009F26FF"/>
    <w:rsid w:val="009F38D6"/>
    <w:rsid w:val="009F581A"/>
    <w:rsid w:val="00A032EC"/>
    <w:rsid w:val="00A06624"/>
    <w:rsid w:val="00A111D1"/>
    <w:rsid w:val="00A16623"/>
    <w:rsid w:val="00A17E28"/>
    <w:rsid w:val="00A21070"/>
    <w:rsid w:val="00A239A9"/>
    <w:rsid w:val="00A23C8D"/>
    <w:rsid w:val="00A2515F"/>
    <w:rsid w:val="00A26F7A"/>
    <w:rsid w:val="00A278C6"/>
    <w:rsid w:val="00A35418"/>
    <w:rsid w:val="00A40F00"/>
    <w:rsid w:val="00A41055"/>
    <w:rsid w:val="00A4370A"/>
    <w:rsid w:val="00A4498D"/>
    <w:rsid w:val="00A47BFE"/>
    <w:rsid w:val="00A47FE6"/>
    <w:rsid w:val="00A52E6C"/>
    <w:rsid w:val="00A53794"/>
    <w:rsid w:val="00A55F70"/>
    <w:rsid w:val="00A56DAE"/>
    <w:rsid w:val="00A5702F"/>
    <w:rsid w:val="00A629CA"/>
    <w:rsid w:val="00A62BCB"/>
    <w:rsid w:val="00A759E7"/>
    <w:rsid w:val="00A768F2"/>
    <w:rsid w:val="00A77843"/>
    <w:rsid w:val="00A839C7"/>
    <w:rsid w:val="00A84B31"/>
    <w:rsid w:val="00A859AB"/>
    <w:rsid w:val="00A8747C"/>
    <w:rsid w:val="00A878AC"/>
    <w:rsid w:val="00A87C9E"/>
    <w:rsid w:val="00A87E56"/>
    <w:rsid w:val="00A92668"/>
    <w:rsid w:val="00A934BC"/>
    <w:rsid w:val="00A93580"/>
    <w:rsid w:val="00A9458F"/>
    <w:rsid w:val="00A969F8"/>
    <w:rsid w:val="00AA0045"/>
    <w:rsid w:val="00AA11E1"/>
    <w:rsid w:val="00AA1C3F"/>
    <w:rsid w:val="00AA20D6"/>
    <w:rsid w:val="00AA6780"/>
    <w:rsid w:val="00AA6F92"/>
    <w:rsid w:val="00AB4A3F"/>
    <w:rsid w:val="00AB5C7D"/>
    <w:rsid w:val="00AB6934"/>
    <w:rsid w:val="00AD7AD3"/>
    <w:rsid w:val="00AD7BB7"/>
    <w:rsid w:val="00AE3EF4"/>
    <w:rsid w:val="00AF202D"/>
    <w:rsid w:val="00AF3288"/>
    <w:rsid w:val="00AF42DE"/>
    <w:rsid w:val="00AF49D5"/>
    <w:rsid w:val="00B03C82"/>
    <w:rsid w:val="00B072C2"/>
    <w:rsid w:val="00B11F04"/>
    <w:rsid w:val="00B1255B"/>
    <w:rsid w:val="00B317F0"/>
    <w:rsid w:val="00B3369F"/>
    <w:rsid w:val="00B4645C"/>
    <w:rsid w:val="00B5168D"/>
    <w:rsid w:val="00B54013"/>
    <w:rsid w:val="00B5432C"/>
    <w:rsid w:val="00B5479B"/>
    <w:rsid w:val="00B55196"/>
    <w:rsid w:val="00B60034"/>
    <w:rsid w:val="00B7015E"/>
    <w:rsid w:val="00B71686"/>
    <w:rsid w:val="00B80C6C"/>
    <w:rsid w:val="00B87E3B"/>
    <w:rsid w:val="00B94ABF"/>
    <w:rsid w:val="00B94E6C"/>
    <w:rsid w:val="00B95844"/>
    <w:rsid w:val="00BA35DA"/>
    <w:rsid w:val="00BA497A"/>
    <w:rsid w:val="00BB20DB"/>
    <w:rsid w:val="00BB4606"/>
    <w:rsid w:val="00BC127A"/>
    <w:rsid w:val="00BD1035"/>
    <w:rsid w:val="00BD3826"/>
    <w:rsid w:val="00BD3DF2"/>
    <w:rsid w:val="00BD7B36"/>
    <w:rsid w:val="00BE2EBB"/>
    <w:rsid w:val="00BE3D3E"/>
    <w:rsid w:val="00BF3334"/>
    <w:rsid w:val="00BF7D9A"/>
    <w:rsid w:val="00C00880"/>
    <w:rsid w:val="00C061F7"/>
    <w:rsid w:val="00C06D0C"/>
    <w:rsid w:val="00C21C99"/>
    <w:rsid w:val="00C22D67"/>
    <w:rsid w:val="00C23D2F"/>
    <w:rsid w:val="00C23FB0"/>
    <w:rsid w:val="00C417CE"/>
    <w:rsid w:val="00C4348A"/>
    <w:rsid w:val="00C439C9"/>
    <w:rsid w:val="00C443BD"/>
    <w:rsid w:val="00C451C5"/>
    <w:rsid w:val="00C46F41"/>
    <w:rsid w:val="00C4709C"/>
    <w:rsid w:val="00C47A7A"/>
    <w:rsid w:val="00C561C2"/>
    <w:rsid w:val="00C61CDC"/>
    <w:rsid w:val="00C65CDD"/>
    <w:rsid w:val="00C65F11"/>
    <w:rsid w:val="00C7212E"/>
    <w:rsid w:val="00C74191"/>
    <w:rsid w:val="00C74A74"/>
    <w:rsid w:val="00C75E94"/>
    <w:rsid w:val="00C76684"/>
    <w:rsid w:val="00C8411F"/>
    <w:rsid w:val="00C86443"/>
    <w:rsid w:val="00C86EDE"/>
    <w:rsid w:val="00C906F3"/>
    <w:rsid w:val="00C9161D"/>
    <w:rsid w:val="00C938C2"/>
    <w:rsid w:val="00C95330"/>
    <w:rsid w:val="00C962EE"/>
    <w:rsid w:val="00CA0808"/>
    <w:rsid w:val="00CA0C1D"/>
    <w:rsid w:val="00CA132D"/>
    <w:rsid w:val="00CA20E6"/>
    <w:rsid w:val="00CA4542"/>
    <w:rsid w:val="00CA47E8"/>
    <w:rsid w:val="00CA5F79"/>
    <w:rsid w:val="00CA755E"/>
    <w:rsid w:val="00CB0AFB"/>
    <w:rsid w:val="00CB41E6"/>
    <w:rsid w:val="00CC1D61"/>
    <w:rsid w:val="00CC2B68"/>
    <w:rsid w:val="00CC737A"/>
    <w:rsid w:val="00CD137D"/>
    <w:rsid w:val="00CD37EB"/>
    <w:rsid w:val="00CD3852"/>
    <w:rsid w:val="00CD68C5"/>
    <w:rsid w:val="00CD71F7"/>
    <w:rsid w:val="00CD7557"/>
    <w:rsid w:val="00CE0E48"/>
    <w:rsid w:val="00CE13FE"/>
    <w:rsid w:val="00CE5FC0"/>
    <w:rsid w:val="00CF1848"/>
    <w:rsid w:val="00CF3319"/>
    <w:rsid w:val="00CF60F4"/>
    <w:rsid w:val="00CF63A3"/>
    <w:rsid w:val="00CF76F0"/>
    <w:rsid w:val="00D02253"/>
    <w:rsid w:val="00D03659"/>
    <w:rsid w:val="00D07B26"/>
    <w:rsid w:val="00D12044"/>
    <w:rsid w:val="00D12749"/>
    <w:rsid w:val="00D129AB"/>
    <w:rsid w:val="00D16DDE"/>
    <w:rsid w:val="00D16E22"/>
    <w:rsid w:val="00D170D9"/>
    <w:rsid w:val="00D20F76"/>
    <w:rsid w:val="00D24788"/>
    <w:rsid w:val="00D2690A"/>
    <w:rsid w:val="00D26FDF"/>
    <w:rsid w:val="00D30479"/>
    <w:rsid w:val="00D33EFC"/>
    <w:rsid w:val="00D3545C"/>
    <w:rsid w:val="00D357B8"/>
    <w:rsid w:val="00D360B5"/>
    <w:rsid w:val="00D40DBC"/>
    <w:rsid w:val="00D431D9"/>
    <w:rsid w:val="00D43FD7"/>
    <w:rsid w:val="00D44085"/>
    <w:rsid w:val="00D46FC4"/>
    <w:rsid w:val="00D51ED9"/>
    <w:rsid w:val="00D53615"/>
    <w:rsid w:val="00D54913"/>
    <w:rsid w:val="00D54B23"/>
    <w:rsid w:val="00D61C85"/>
    <w:rsid w:val="00D67CE4"/>
    <w:rsid w:val="00D7143F"/>
    <w:rsid w:val="00D75CA6"/>
    <w:rsid w:val="00D76A18"/>
    <w:rsid w:val="00D80849"/>
    <w:rsid w:val="00D82E8F"/>
    <w:rsid w:val="00D8481A"/>
    <w:rsid w:val="00D91F52"/>
    <w:rsid w:val="00D930D1"/>
    <w:rsid w:val="00D95732"/>
    <w:rsid w:val="00DA173C"/>
    <w:rsid w:val="00DA1F13"/>
    <w:rsid w:val="00DA5586"/>
    <w:rsid w:val="00DB39E0"/>
    <w:rsid w:val="00DB5E0F"/>
    <w:rsid w:val="00DB666B"/>
    <w:rsid w:val="00DC2190"/>
    <w:rsid w:val="00DC3555"/>
    <w:rsid w:val="00DC377B"/>
    <w:rsid w:val="00DC41B2"/>
    <w:rsid w:val="00DC4613"/>
    <w:rsid w:val="00DC5F23"/>
    <w:rsid w:val="00DC765C"/>
    <w:rsid w:val="00DD118C"/>
    <w:rsid w:val="00DD2A20"/>
    <w:rsid w:val="00DD37D7"/>
    <w:rsid w:val="00DD37FE"/>
    <w:rsid w:val="00DD59EA"/>
    <w:rsid w:val="00DE017D"/>
    <w:rsid w:val="00DE4EB3"/>
    <w:rsid w:val="00DE5AE6"/>
    <w:rsid w:val="00DE765C"/>
    <w:rsid w:val="00DF00F2"/>
    <w:rsid w:val="00DF23B6"/>
    <w:rsid w:val="00DF30E4"/>
    <w:rsid w:val="00DF4C3B"/>
    <w:rsid w:val="00DF4D44"/>
    <w:rsid w:val="00DF5848"/>
    <w:rsid w:val="00E0042A"/>
    <w:rsid w:val="00E0378B"/>
    <w:rsid w:val="00E056F7"/>
    <w:rsid w:val="00E07226"/>
    <w:rsid w:val="00E120FA"/>
    <w:rsid w:val="00E17B0A"/>
    <w:rsid w:val="00E22993"/>
    <w:rsid w:val="00E23675"/>
    <w:rsid w:val="00E33C3F"/>
    <w:rsid w:val="00E424A8"/>
    <w:rsid w:val="00E46DBE"/>
    <w:rsid w:val="00E52539"/>
    <w:rsid w:val="00E52FC4"/>
    <w:rsid w:val="00E53463"/>
    <w:rsid w:val="00E55399"/>
    <w:rsid w:val="00E579DC"/>
    <w:rsid w:val="00E6021C"/>
    <w:rsid w:val="00E65CD7"/>
    <w:rsid w:val="00E66235"/>
    <w:rsid w:val="00E67678"/>
    <w:rsid w:val="00E743F7"/>
    <w:rsid w:val="00E77B0C"/>
    <w:rsid w:val="00E81697"/>
    <w:rsid w:val="00E83C24"/>
    <w:rsid w:val="00E83EEE"/>
    <w:rsid w:val="00E873BA"/>
    <w:rsid w:val="00E9064C"/>
    <w:rsid w:val="00E907C0"/>
    <w:rsid w:val="00E92A38"/>
    <w:rsid w:val="00E9318D"/>
    <w:rsid w:val="00E93F3E"/>
    <w:rsid w:val="00EA4E46"/>
    <w:rsid w:val="00EA5488"/>
    <w:rsid w:val="00EB1012"/>
    <w:rsid w:val="00EB28F9"/>
    <w:rsid w:val="00EB4A60"/>
    <w:rsid w:val="00ED0890"/>
    <w:rsid w:val="00ED445A"/>
    <w:rsid w:val="00EE1758"/>
    <w:rsid w:val="00EE1DA0"/>
    <w:rsid w:val="00EE7316"/>
    <w:rsid w:val="00EF0CF6"/>
    <w:rsid w:val="00EF1EE6"/>
    <w:rsid w:val="00EF5ED4"/>
    <w:rsid w:val="00F063C2"/>
    <w:rsid w:val="00F06488"/>
    <w:rsid w:val="00F070D7"/>
    <w:rsid w:val="00F07611"/>
    <w:rsid w:val="00F11722"/>
    <w:rsid w:val="00F127EA"/>
    <w:rsid w:val="00F243D6"/>
    <w:rsid w:val="00F2572A"/>
    <w:rsid w:val="00F27685"/>
    <w:rsid w:val="00F3165F"/>
    <w:rsid w:val="00F336F2"/>
    <w:rsid w:val="00F33A4A"/>
    <w:rsid w:val="00F36710"/>
    <w:rsid w:val="00F36964"/>
    <w:rsid w:val="00F40428"/>
    <w:rsid w:val="00F414A4"/>
    <w:rsid w:val="00F43431"/>
    <w:rsid w:val="00F44432"/>
    <w:rsid w:val="00F45BEF"/>
    <w:rsid w:val="00F473FA"/>
    <w:rsid w:val="00F4784C"/>
    <w:rsid w:val="00F51487"/>
    <w:rsid w:val="00F52E97"/>
    <w:rsid w:val="00F53193"/>
    <w:rsid w:val="00F5357E"/>
    <w:rsid w:val="00F56410"/>
    <w:rsid w:val="00F56A9F"/>
    <w:rsid w:val="00F60522"/>
    <w:rsid w:val="00F624C5"/>
    <w:rsid w:val="00F6586C"/>
    <w:rsid w:val="00F66334"/>
    <w:rsid w:val="00F674D0"/>
    <w:rsid w:val="00F72525"/>
    <w:rsid w:val="00F76259"/>
    <w:rsid w:val="00F804A9"/>
    <w:rsid w:val="00F82D5E"/>
    <w:rsid w:val="00F85CF9"/>
    <w:rsid w:val="00F9038B"/>
    <w:rsid w:val="00F91015"/>
    <w:rsid w:val="00F92559"/>
    <w:rsid w:val="00F925AE"/>
    <w:rsid w:val="00F930C8"/>
    <w:rsid w:val="00F9388A"/>
    <w:rsid w:val="00F946E4"/>
    <w:rsid w:val="00F94774"/>
    <w:rsid w:val="00F94DE4"/>
    <w:rsid w:val="00F97C98"/>
    <w:rsid w:val="00FA1C59"/>
    <w:rsid w:val="00FA3806"/>
    <w:rsid w:val="00FA456A"/>
    <w:rsid w:val="00FA663B"/>
    <w:rsid w:val="00FA6ED0"/>
    <w:rsid w:val="00FA7103"/>
    <w:rsid w:val="00FB2372"/>
    <w:rsid w:val="00FB583F"/>
    <w:rsid w:val="00FC0CA7"/>
    <w:rsid w:val="00FC2FBE"/>
    <w:rsid w:val="00FC53DB"/>
    <w:rsid w:val="00FC731C"/>
    <w:rsid w:val="00FC7388"/>
    <w:rsid w:val="00FD1212"/>
    <w:rsid w:val="00FD13E7"/>
    <w:rsid w:val="00FD3F05"/>
    <w:rsid w:val="00FD44F4"/>
    <w:rsid w:val="00FD7C13"/>
    <w:rsid w:val="00FE3DBF"/>
    <w:rsid w:val="00FE7D0F"/>
    <w:rsid w:val="00FF16E8"/>
    <w:rsid w:val="00FF19B8"/>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11779F7E"/>
  <w15:docId w15:val="{398B1F65-C507-4806-A4C2-E1F1DC50A9E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宋体"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宋体"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宋体"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宋体"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宋体"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宋体"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宋体"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宋体"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宋体"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宋体"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宋体"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宋体"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table bullets"/>
    <w:basedOn w:val="Normal"/>
    <w:link w:val="ListParagraphChar"/>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宋体"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宋体"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宋体"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宋体"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宋体"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宋体"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宋体"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宋体"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宋体"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宋体"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宋体"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宋体" w:hAnsi="Times New Roman" w:cs="Times New Roman"/>
      <w:sz w:val="22"/>
      <w:szCs w:val="22"/>
      <w:lang w:val="en-GB"/>
    </w:rPr>
  </w:style>
  <w:style w:type="table" w:styleId="ColorfulGrid">
    <w:name w:val="Colorful Grid"/>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B2B2FF" w:themeFill="text1" w:themeFillTint="33"/>
    </w:tcPr>
    <w:tblStylePr w:type="firstRow">
      <w:rPr>
        <w:b/>
        <w:bCs/>
      </w:rPr>
      <w:tblPr/>
      <w:tcPr>
        <w:shd w:val="clear" w:color="auto" w:fill="6666FF" w:themeFill="text1" w:themeFillTint="66"/>
      </w:tcPr>
    </w:tblStylePr>
    <w:tblStylePr w:type="lastRow">
      <w:rPr>
        <w:b/>
        <w:bCs/>
        <w:color w:val="000080" w:themeColor="text1"/>
      </w:rPr>
      <w:tblPr/>
      <w:tcPr>
        <w:shd w:val="clear" w:color="auto" w:fill="6666FF" w:themeFill="text1" w:themeFillTint="66"/>
      </w:tcPr>
    </w:tblStylePr>
    <w:tblStylePr w:type="firstCol">
      <w:rPr>
        <w:color w:val="FFFFFF" w:themeColor="background1"/>
      </w:rPr>
      <w:tblPr/>
      <w:tcPr>
        <w:shd w:val="clear" w:color="auto" w:fill="00005F" w:themeFill="text1" w:themeFillShade="BF"/>
      </w:tcPr>
    </w:tblStylePr>
    <w:tblStylePr w:type="lastCol">
      <w:rPr>
        <w:color w:val="FFFFFF" w:themeColor="background1"/>
      </w:rPr>
      <w:tblPr/>
      <w:tcPr>
        <w:shd w:val="clear" w:color="auto" w:fill="00005F" w:themeFill="text1" w:themeFillShade="BF"/>
      </w:tc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ColorfulGrid-Accent1">
    <w:name w:val="Colorful Grid Accent 1"/>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8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8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8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8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8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8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80" w:themeColor="text1"/>
    </w:rPr>
    <w:tblPr>
      <w:tblStyleRowBandSize w:val="1"/>
      <w:tblStyleColBandSize w:val="1"/>
    </w:tblPr>
    <w:tcPr>
      <w:shd w:val="clear" w:color="auto" w:fill="D9D9FF"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0A0FF" w:themeFill="text1" w:themeFillTint="3F"/>
      </w:tcPr>
    </w:tblStylePr>
    <w:tblStylePr w:type="band1Horz">
      <w:tblPr/>
      <w:tcPr>
        <w:shd w:val="clear" w:color="auto" w:fill="B2B2FF" w:themeFill="text1" w:themeFillTint="33"/>
      </w:tcPr>
    </w:tblStylePr>
  </w:style>
  <w:style w:type="table" w:styleId="ColorfulList-Accent1">
    <w:name w:val="Colorful List Accent 1"/>
    <w:basedOn w:val="TableNormal"/>
    <w:uiPriority w:val="72"/>
    <w:semiHidden/>
    <w:unhideWhenUsed/>
    <w:rsid w:val="00A111D1"/>
    <w:rPr>
      <w:color w:val="00008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8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8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8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8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8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000080" w:themeColor="text1"/>
        <w:bottom w:val="single" w:sz="4" w:space="0" w:color="000080" w:themeColor="text1"/>
        <w:right w:val="single" w:sz="4" w:space="0" w:color="000080" w:themeColor="text1"/>
        <w:insideH w:val="single" w:sz="4" w:space="0" w:color="FFFFFF" w:themeColor="background1"/>
        <w:insideV w:val="single" w:sz="4" w:space="0" w:color="FFFFFF" w:themeColor="background1"/>
      </w:tblBorders>
    </w:tblPr>
    <w:tcPr>
      <w:shd w:val="clear" w:color="auto" w:fill="D9D9FF"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4C" w:themeFill="text1" w:themeFillShade="99"/>
      </w:tcPr>
    </w:tblStylePr>
    <w:tblStylePr w:type="firstCol">
      <w:rPr>
        <w:color w:val="FFFFFF" w:themeColor="background1"/>
      </w:rPr>
      <w:tblPr/>
      <w:tcPr>
        <w:tcBorders>
          <w:top w:val="nil"/>
          <w:left w:val="nil"/>
          <w:bottom w:val="nil"/>
          <w:right w:val="nil"/>
          <w:insideH w:val="single" w:sz="4" w:space="0" w:color="00004C" w:themeColor="text1" w:themeShade="99"/>
          <w:insideV w:val="nil"/>
        </w:tcBorders>
        <w:shd w:val="clear" w:color="auto" w:fill="00004C"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5F" w:themeFill="text1" w:themeFillShade="BF"/>
      </w:tcPr>
    </w:tblStylePr>
    <w:tblStylePr w:type="band1Vert">
      <w:tblPr/>
      <w:tcPr>
        <w:shd w:val="clear" w:color="auto" w:fill="6666FF" w:themeFill="text1" w:themeFillTint="66"/>
      </w:tcPr>
    </w:tblStylePr>
    <w:tblStylePr w:type="band1Horz">
      <w:tblPr/>
      <w:tcPr>
        <w:shd w:val="clear" w:color="auto" w:fill="4040FF" w:themeFill="text1" w:themeFillTint="7F"/>
      </w:tcPr>
    </w:tblStylePr>
    <w:tblStylePr w:type="neCell">
      <w:rPr>
        <w:color w:val="000080" w:themeColor="text1"/>
      </w:rPr>
    </w:tblStylePr>
    <w:tblStylePr w:type="nwCell">
      <w:rPr>
        <w:color w:val="000080" w:themeColor="text1"/>
      </w:rPr>
    </w:tblStylePr>
  </w:style>
  <w:style w:type="table" w:styleId="ColorfulShading-Accent1">
    <w:name w:val="Colorful Shading Accent 1"/>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80" w:themeColor="text1"/>
      </w:rPr>
    </w:tblStylePr>
    <w:tblStylePr w:type="nwCell">
      <w:rPr>
        <w:color w:val="000080" w:themeColor="text1"/>
      </w:rPr>
    </w:tblStylePr>
  </w:style>
  <w:style w:type="table" w:styleId="ColorfulShading-Accent2">
    <w:name w:val="Colorful Shading Accent 2"/>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80" w:themeColor="text1"/>
      </w:rPr>
    </w:tblStylePr>
    <w:tblStylePr w:type="nwCell">
      <w:rPr>
        <w:color w:val="000080" w:themeColor="text1"/>
      </w:rPr>
    </w:tblStylePr>
  </w:style>
  <w:style w:type="table" w:styleId="ColorfulShading-Accent3">
    <w:name w:val="Colorful Shading Accent 3"/>
    <w:basedOn w:val="TableNormal"/>
    <w:uiPriority w:val="71"/>
    <w:semiHidden/>
    <w:unhideWhenUsed/>
    <w:rsid w:val="00A111D1"/>
    <w:rPr>
      <w:color w:val="00008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8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80" w:themeColor="text1"/>
      </w:rPr>
    </w:tblStylePr>
    <w:tblStylePr w:type="nwCell">
      <w:rPr>
        <w:color w:val="000080" w:themeColor="text1"/>
      </w:rPr>
    </w:tblStylePr>
  </w:style>
  <w:style w:type="table" w:styleId="ColorfulShading-Accent5">
    <w:name w:val="Colorful Shading Accent 5"/>
    <w:basedOn w:val="TableNormal"/>
    <w:uiPriority w:val="71"/>
    <w:semiHidden/>
    <w:unhideWhenUsed/>
    <w:rsid w:val="00A111D1"/>
    <w:rPr>
      <w:color w:val="00008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80" w:themeColor="text1"/>
      </w:rPr>
    </w:tblStylePr>
    <w:tblStylePr w:type="nwCell">
      <w:rPr>
        <w:color w:val="000080" w:themeColor="text1"/>
      </w:rPr>
    </w:tblStylePr>
  </w:style>
  <w:style w:type="table" w:styleId="ColorfulShading-Accent6">
    <w:name w:val="Colorful Shading Accent 6"/>
    <w:basedOn w:val="TableNormal"/>
    <w:uiPriority w:val="71"/>
    <w:semiHidden/>
    <w:unhideWhenUsed/>
    <w:rsid w:val="00A111D1"/>
    <w:rPr>
      <w:color w:val="00008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80" w:themeColor="text1"/>
      </w:rPr>
    </w:tblStylePr>
    <w:tblStylePr w:type="nwCell">
      <w:rPr>
        <w:color w:val="00008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8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00003F"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5F"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5F" w:themeFill="text1" w:themeFillShade="BF"/>
      </w:tcPr>
    </w:tblStylePr>
    <w:tblStylePr w:type="band1Vert">
      <w:tblPr/>
      <w:tcPr>
        <w:tcBorders>
          <w:top w:val="nil"/>
          <w:left w:val="nil"/>
          <w:bottom w:val="nil"/>
          <w:right w:val="nil"/>
          <w:insideH w:val="nil"/>
          <w:insideV w:val="nil"/>
        </w:tcBorders>
        <w:shd w:val="clear" w:color="auto" w:fill="00005F" w:themeFill="text1" w:themeFillShade="BF"/>
      </w:tcPr>
    </w:tblStylePr>
    <w:tblStylePr w:type="band1Horz">
      <w:tblPr/>
      <w:tcPr>
        <w:tcBorders>
          <w:top w:val="nil"/>
          <w:left w:val="nil"/>
          <w:bottom w:val="nil"/>
          <w:right w:val="nil"/>
          <w:insideH w:val="nil"/>
          <w:insideV w:val="nil"/>
        </w:tcBorders>
        <w:shd w:val="clear" w:color="auto" w:fill="00005F"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宋体"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宋体"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宋体"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6666FF" w:themeColor="text1" w:themeTint="66"/>
        <w:left w:val="single" w:sz="4" w:space="0" w:color="6666FF" w:themeColor="text1" w:themeTint="66"/>
        <w:bottom w:val="single" w:sz="4" w:space="0" w:color="6666FF" w:themeColor="text1" w:themeTint="66"/>
        <w:right w:val="single" w:sz="4" w:space="0" w:color="6666FF" w:themeColor="text1" w:themeTint="66"/>
        <w:insideH w:val="single" w:sz="4" w:space="0" w:color="6666FF" w:themeColor="text1" w:themeTint="66"/>
        <w:insideV w:val="single" w:sz="4" w:space="0" w:color="6666FF" w:themeColor="text1" w:themeTint="66"/>
      </w:tblBorders>
    </w:tblPr>
    <w:tblStylePr w:type="firstRow">
      <w:rPr>
        <w:b/>
        <w:bCs/>
      </w:rPr>
      <w:tblPr/>
      <w:tcPr>
        <w:tcBorders>
          <w:bottom w:val="single" w:sz="12" w:space="0" w:color="1919FF" w:themeColor="text1" w:themeTint="99"/>
        </w:tcBorders>
      </w:tcPr>
    </w:tblStylePr>
    <w:tblStylePr w:type="lastRow">
      <w:rPr>
        <w:b/>
        <w:bCs/>
      </w:rPr>
      <w:tblPr/>
      <w:tcPr>
        <w:tcBorders>
          <w:top w:val="double" w:sz="2" w:space="0" w:color="1919FF"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1919FF" w:themeColor="text1" w:themeTint="99"/>
        <w:bottom w:val="single" w:sz="2" w:space="0" w:color="1919FF" w:themeColor="text1" w:themeTint="99"/>
        <w:insideH w:val="single" w:sz="2" w:space="0" w:color="1919FF" w:themeColor="text1" w:themeTint="99"/>
        <w:insideV w:val="single" w:sz="2" w:space="0" w:color="1919FF" w:themeColor="text1" w:themeTint="99"/>
      </w:tblBorders>
    </w:tblPr>
    <w:tblStylePr w:type="firstRow">
      <w:rPr>
        <w:b/>
        <w:bCs/>
      </w:rPr>
      <w:tblPr/>
      <w:tcPr>
        <w:tcBorders>
          <w:top w:val="nil"/>
          <w:bottom w:val="single" w:sz="12" w:space="0" w:color="1919FF" w:themeColor="text1" w:themeTint="99"/>
          <w:insideH w:val="nil"/>
          <w:insideV w:val="nil"/>
        </w:tcBorders>
        <w:shd w:val="clear" w:color="auto" w:fill="FFFFFF" w:themeFill="background1"/>
      </w:tcPr>
    </w:tblStylePr>
    <w:tblStylePr w:type="lastRow">
      <w:rPr>
        <w:b/>
        <w:bCs/>
      </w:rPr>
      <w:tblPr/>
      <w:tcPr>
        <w:tcBorders>
          <w:top w:val="double" w:sz="2" w:space="0" w:color="1919FF"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insideV w:val="nil"/>
        </w:tcBorders>
        <w:shd w:val="clear" w:color="auto" w:fill="000080" w:themeFill="text1"/>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2B2FF"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8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8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8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80" w:themeFill="text1"/>
      </w:tcPr>
    </w:tblStylePr>
    <w:tblStylePr w:type="band1Vert">
      <w:tblPr/>
      <w:tcPr>
        <w:shd w:val="clear" w:color="auto" w:fill="6666FF" w:themeFill="text1" w:themeFillTint="66"/>
      </w:tcPr>
    </w:tblStylePr>
    <w:tblStylePr w:type="band1Horz">
      <w:tblPr/>
      <w:tcPr>
        <w:shd w:val="clear" w:color="auto" w:fill="6666FF"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bottom w:val="single" w:sz="12" w:space="0" w:color="1919FF" w:themeColor="text1" w:themeTint="99"/>
        </w:tcBorders>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宋体"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宋体"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宋体"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18" w:space="0" w:color="000080" w:themeColor="text1"/>
          <w:right w:val="single" w:sz="8" w:space="0" w:color="000080" w:themeColor="text1"/>
          <w:insideH w:val="nil"/>
          <w:insideV w:val="single" w:sz="8" w:space="0" w:color="00008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insideH w:val="nil"/>
          <w:insideV w:val="single" w:sz="8" w:space="0" w:color="00008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shd w:val="clear" w:color="auto" w:fill="A0A0FF" w:themeFill="text1" w:themeFillTint="3F"/>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shd w:val="clear" w:color="auto" w:fill="A0A0FF" w:themeFill="text1" w:themeFillTint="3F"/>
      </w:tcPr>
    </w:tblStylePr>
    <w:tblStylePr w:type="band2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tblBorders>
    </w:tblPr>
    <w:tblStylePr w:type="firstRow">
      <w:pPr>
        <w:spacing w:before="0" w:after="0" w:line="240" w:lineRule="auto"/>
      </w:pPr>
      <w:rPr>
        <w:b/>
        <w:bCs/>
        <w:color w:val="FFFFFF" w:themeColor="background1"/>
      </w:rPr>
      <w:tblPr/>
      <w:tcPr>
        <w:shd w:val="clear" w:color="auto" w:fill="000080" w:themeFill="text1"/>
      </w:tcPr>
    </w:tblStylePr>
    <w:tblStylePr w:type="lastRow">
      <w:pPr>
        <w:spacing w:before="0" w:after="0" w:line="240" w:lineRule="auto"/>
      </w:pPr>
      <w:rPr>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tcBorders>
      </w:tcPr>
    </w:tblStylePr>
    <w:tblStylePr w:type="firstCol">
      <w:rPr>
        <w:b/>
        <w:bCs/>
      </w:rPr>
    </w:tblStylePr>
    <w:tblStylePr w:type="lastCol">
      <w:rPr>
        <w:b/>
        <w:bCs/>
      </w:r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5F" w:themeColor="text1" w:themeShade="BF"/>
    </w:rPr>
    <w:tblPr>
      <w:tblStyleRowBandSize w:val="1"/>
      <w:tblStyleColBandSize w:val="1"/>
      <w:tblBorders>
        <w:top w:val="single" w:sz="8" w:space="0" w:color="000080" w:themeColor="text1"/>
        <w:bottom w:val="single" w:sz="8" w:space="0" w:color="000080" w:themeColor="text1"/>
      </w:tblBorders>
    </w:tblPr>
    <w:tblStylePr w:type="fir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la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left w:val="nil"/>
          <w:right w:val="nil"/>
          <w:insideH w:val="nil"/>
          <w:insideV w:val="nil"/>
        </w:tcBorders>
        <w:shd w:val="clear" w:color="auto" w:fill="A0A0FF"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1919FF" w:themeColor="text1" w:themeTint="99"/>
        </w:tcBorders>
      </w:tcPr>
    </w:tblStylePr>
    <w:tblStylePr w:type="lastRow">
      <w:rPr>
        <w:b/>
        <w:bCs/>
      </w:rPr>
      <w:tblPr/>
      <w:tcPr>
        <w:tcBorders>
          <w:top w:val="sing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1919FF" w:themeColor="text1" w:themeTint="99"/>
        <w:bottom w:val="single" w:sz="4" w:space="0" w:color="1919FF" w:themeColor="text1" w:themeTint="99"/>
        <w:insideH w:val="single" w:sz="4" w:space="0" w:color="1919FF"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80" w:themeColor="text1"/>
        <w:left w:val="single" w:sz="4" w:space="0" w:color="000080" w:themeColor="text1"/>
        <w:bottom w:val="single" w:sz="4" w:space="0" w:color="000080" w:themeColor="text1"/>
        <w:right w:val="single" w:sz="4" w:space="0" w:color="000080" w:themeColor="text1"/>
      </w:tblBorders>
    </w:tblPr>
    <w:tblStylePr w:type="firstRow">
      <w:rPr>
        <w:b/>
        <w:bCs/>
        <w:color w:val="FFFFFF" w:themeColor="background1"/>
      </w:rPr>
      <w:tblPr/>
      <w:tcPr>
        <w:shd w:val="clear" w:color="auto" w:fill="000080" w:themeFill="text1"/>
      </w:tcPr>
    </w:tblStylePr>
    <w:tblStylePr w:type="lastRow">
      <w:rPr>
        <w:b/>
        <w:bCs/>
      </w:rPr>
      <w:tblPr/>
      <w:tcPr>
        <w:tcBorders>
          <w:top w:val="double" w:sz="4" w:space="0" w:color="00008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80" w:themeColor="text1"/>
          <w:right w:val="single" w:sz="4" w:space="0" w:color="000080" w:themeColor="text1"/>
        </w:tcBorders>
      </w:tcPr>
    </w:tblStylePr>
    <w:tblStylePr w:type="band1Horz">
      <w:tblPr/>
      <w:tcPr>
        <w:tcBorders>
          <w:top w:val="single" w:sz="4" w:space="0" w:color="000080" w:themeColor="text1"/>
          <w:bottom w:val="single" w:sz="4" w:space="0" w:color="00008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80" w:themeColor="text1"/>
          <w:left w:val="nil"/>
        </w:tcBorders>
      </w:tcPr>
    </w:tblStylePr>
    <w:tblStylePr w:type="swCell">
      <w:tblPr/>
      <w:tcPr>
        <w:tcBorders>
          <w:top w:val="double" w:sz="4" w:space="0" w:color="00008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tblBorders>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tcBorders>
        <w:shd w:val="clear" w:color="auto" w:fill="000080" w:themeFill="text1"/>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80" w:themeColor="text1"/>
        <w:left w:val="single" w:sz="24" w:space="0" w:color="000080" w:themeColor="text1"/>
        <w:bottom w:val="single" w:sz="24" w:space="0" w:color="000080" w:themeColor="text1"/>
        <w:right w:val="single" w:sz="24" w:space="0" w:color="000080" w:themeColor="text1"/>
      </w:tblBorders>
    </w:tblPr>
    <w:tcPr>
      <w:shd w:val="clear" w:color="auto" w:fill="00008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80" w:themeColor="text1"/>
    </w:rPr>
    <w:tblPr>
      <w:tblStyleRowBandSize w:val="1"/>
      <w:tblStyleColBandSize w:val="1"/>
      <w:tblBorders>
        <w:top w:val="single" w:sz="4" w:space="0" w:color="000080" w:themeColor="text1"/>
        <w:bottom w:val="single" w:sz="4" w:space="0" w:color="000080" w:themeColor="text1"/>
      </w:tblBorders>
    </w:tblPr>
    <w:tblStylePr w:type="firstRow">
      <w:rPr>
        <w:b/>
        <w:bCs/>
      </w:rPr>
      <w:tblPr/>
      <w:tcPr>
        <w:tcBorders>
          <w:bottom w:val="single" w:sz="4" w:space="0" w:color="000080" w:themeColor="text1"/>
        </w:tcBorders>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8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8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8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8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80" w:themeColor="text1"/>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宋体"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宋体"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single" w:sz="8" w:space="0" w:color="0000DF" w:themeColor="text1" w:themeTint="BF"/>
        <w:insideV w:val="single" w:sz="8" w:space="0" w:color="0000DF" w:themeColor="text1" w:themeTint="BF"/>
      </w:tblBorders>
    </w:tblPr>
    <w:tcPr>
      <w:shd w:val="clear" w:color="auto" w:fill="A0A0FF" w:themeFill="text1" w:themeFillTint="3F"/>
    </w:tcPr>
    <w:tblStylePr w:type="firstRow">
      <w:rPr>
        <w:b/>
        <w:bCs/>
      </w:rPr>
    </w:tblStylePr>
    <w:tblStylePr w:type="lastRow">
      <w:rPr>
        <w:b/>
        <w:bCs/>
      </w:rPr>
      <w:tblPr/>
      <w:tcPr>
        <w:tcBorders>
          <w:top w:val="single" w:sz="18" w:space="0" w:color="0000DF" w:themeColor="text1" w:themeTint="BF"/>
        </w:tcBorders>
      </w:tcPr>
    </w:tblStylePr>
    <w:tblStylePr w:type="firstCol">
      <w:rPr>
        <w:b/>
        <w:bCs/>
      </w:rPr>
    </w:tblStylePr>
    <w:tblStylePr w:type="lastCol">
      <w:rPr>
        <w:b/>
        <w:bCs/>
      </w:r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cPr>
      <w:shd w:val="clear" w:color="auto" w:fill="A0A0FF" w:themeFill="text1" w:themeFillTint="3F"/>
    </w:tcPr>
    <w:tblStylePr w:type="firstRow">
      <w:rPr>
        <w:b/>
        <w:bCs/>
        <w:color w:val="000080" w:themeColor="text1"/>
      </w:rPr>
      <w:tblPr/>
      <w:tcPr>
        <w:shd w:val="clear" w:color="auto" w:fill="D9D9FF" w:themeFill="tex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B2B2FF" w:themeFill="text1" w:themeFillTint="33"/>
      </w:tcPr>
    </w:tblStylePr>
    <w:tblStylePr w:type="band1Vert">
      <w:tblPr/>
      <w:tcPr>
        <w:shd w:val="clear" w:color="auto" w:fill="4040FF" w:themeFill="text1" w:themeFillTint="7F"/>
      </w:tcPr>
    </w:tblStylePr>
    <w:tblStylePr w:type="band1Horz">
      <w:tblPr/>
      <w:tcPr>
        <w:tcBorders>
          <w:insideH w:val="single" w:sz="6" w:space="0" w:color="000080" w:themeColor="text1"/>
          <w:insideV w:val="single" w:sz="6" w:space="0" w:color="000080" w:themeColor="text1"/>
        </w:tcBorders>
        <w:shd w:val="clear" w:color="auto" w:fill="4040F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80" w:themeColor="text1"/>
      </w:rPr>
      <w:tblPr/>
      <w:tcPr>
        <w:shd w:val="clear" w:color="auto" w:fill="EDF2F8" w:themeFill="accen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80" w:themeColor="text1"/>
      </w:rPr>
      <w:tblPr/>
      <w:tcPr>
        <w:shd w:val="clear" w:color="auto" w:fill="F8EDED" w:themeFill="accent2"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80" w:themeColor="text1"/>
      </w:rPr>
      <w:tblPr/>
      <w:tcPr>
        <w:shd w:val="clear" w:color="auto" w:fill="F5F8EE" w:themeFill="accent3"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80" w:themeColor="text1"/>
      </w:rPr>
      <w:tblPr/>
      <w:tcPr>
        <w:shd w:val="clear" w:color="auto" w:fill="F2EFF6" w:themeFill="accent4"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80" w:themeColor="text1"/>
      </w:rPr>
      <w:tblPr/>
      <w:tcPr>
        <w:shd w:val="clear" w:color="auto" w:fill="EDF6F9" w:themeFill="accent5"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80" w:themeColor="text1"/>
      </w:rPr>
      <w:tblPr/>
      <w:tcPr>
        <w:shd w:val="clear" w:color="auto" w:fill="FEF4EC" w:themeFill="accent6"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0A0FF"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8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8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040F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040FF"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80" w:themeColor="text1"/>
    </w:rPr>
    <w:tblPr>
      <w:tblStyleRowBandSize w:val="1"/>
      <w:tblStyleColBandSize w:val="1"/>
      <w:tblBorders>
        <w:top w:val="single" w:sz="8" w:space="0" w:color="000080" w:themeColor="text1"/>
        <w:bottom w:val="single" w:sz="8" w:space="0" w:color="000080" w:themeColor="text1"/>
      </w:tblBorders>
    </w:tblPr>
    <w:tblStylePr w:type="firstRow">
      <w:rPr>
        <w:rFonts w:asciiTheme="majorHAnsi" w:eastAsiaTheme="majorEastAsia" w:hAnsiTheme="majorHAnsi" w:cstheme="majorBidi"/>
      </w:rPr>
      <w:tblPr/>
      <w:tcPr>
        <w:tcBorders>
          <w:top w:val="nil"/>
          <w:bottom w:val="single" w:sz="8" w:space="0" w:color="000080" w:themeColor="text1"/>
        </w:tcBorders>
      </w:tcPr>
    </w:tblStylePr>
    <w:tblStylePr w:type="lastRow">
      <w:rPr>
        <w:b/>
        <w:bCs/>
        <w:color w:val="1F497D" w:themeColor="text2"/>
      </w:rPr>
      <w:tblPr/>
      <w:tcPr>
        <w:tcBorders>
          <w:top w:val="single" w:sz="8" w:space="0" w:color="000080" w:themeColor="text1"/>
          <w:bottom w:val="single" w:sz="8" w:space="0" w:color="000080" w:themeColor="text1"/>
        </w:tcBorders>
      </w:tcPr>
    </w:tblStylePr>
    <w:tblStylePr w:type="firstCol">
      <w:rPr>
        <w:b/>
        <w:bCs/>
      </w:rPr>
    </w:tblStylePr>
    <w:tblStylePr w:type="lastCol">
      <w:rPr>
        <w:b/>
        <w:bCs/>
      </w:rPr>
      <w:tblPr/>
      <w:tcPr>
        <w:tcBorders>
          <w:top w:val="single" w:sz="8" w:space="0" w:color="000080" w:themeColor="text1"/>
          <w:bottom w:val="single" w:sz="8" w:space="0" w:color="000080" w:themeColor="text1"/>
        </w:tcBorders>
      </w:tcPr>
    </w:tblStylePr>
    <w:tblStylePr w:type="band1Vert">
      <w:tblPr/>
      <w:tcPr>
        <w:shd w:val="clear" w:color="auto" w:fill="A0A0FF" w:themeFill="text1" w:themeFillTint="3F"/>
      </w:tcPr>
    </w:tblStylePr>
    <w:tblStylePr w:type="band1Horz">
      <w:tblPr/>
      <w:tcPr>
        <w:shd w:val="clear" w:color="auto" w:fill="A0A0FF" w:themeFill="text1" w:themeFillTint="3F"/>
      </w:tcPr>
    </w:tblStylePr>
  </w:style>
  <w:style w:type="table" w:styleId="MediumList1-Accent1">
    <w:name w:val="Medium List 1 Accent 1"/>
    <w:basedOn w:val="TableNormal"/>
    <w:uiPriority w:val="65"/>
    <w:semiHidden/>
    <w:unhideWhenUsed/>
    <w:rsid w:val="00A111D1"/>
    <w:rPr>
      <w:color w:val="00008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8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8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8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8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8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tblBorders>
    </w:tblPr>
    <w:tblStylePr w:type="firstRow">
      <w:rPr>
        <w:sz w:val="24"/>
        <w:szCs w:val="24"/>
      </w:rPr>
      <w:tblPr/>
      <w:tcPr>
        <w:tcBorders>
          <w:top w:val="nil"/>
          <w:left w:val="nil"/>
          <w:bottom w:val="single" w:sz="24" w:space="0" w:color="000080" w:themeColor="text1"/>
          <w:right w:val="nil"/>
          <w:insideH w:val="nil"/>
          <w:insideV w:val="nil"/>
        </w:tcBorders>
        <w:shd w:val="clear" w:color="auto" w:fill="FFFFFF" w:themeFill="background1"/>
      </w:tcPr>
    </w:tblStylePr>
    <w:tblStylePr w:type="lastRow">
      <w:tblPr/>
      <w:tcPr>
        <w:tcBorders>
          <w:top w:val="single" w:sz="8" w:space="0" w:color="00008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80" w:themeColor="text1"/>
          <w:insideH w:val="nil"/>
          <w:insideV w:val="nil"/>
        </w:tcBorders>
        <w:shd w:val="clear" w:color="auto" w:fill="FFFFFF" w:themeFill="background1"/>
      </w:tcPr>
    </w:tblStylePr>
    <w:tblStylePr w:type="lastCol">
      <w:tblPr/>
      <w:tcPr>
        <w:tcBorders>
          <w:top w:val="nil"/>
          <w:left w:val="single" w:sz="8" w:space="0" w:color="00008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top w:val="nil"/>
          <w:bottom w:val="nil"/>
          <w:insideH w:val="nil"/>
          <w:insideV w:val="nil"/>
        </w:tcBorders>
        <w:shd w:val="clear" w:color="auto" w:fill="A0A0FF"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single" w:sz="8" w:space="0" w:color="0000DF" w:themeColor="text1" w:themeTint="BF"/>
      </w:tblBorders>
    </w:tblPr>
    <w:tblStylePr w:type="firstRow">
      <w:pPr>
        <w:spacing w:before="0" w:after="0" w:line="240" w:lineRule="auto"/>
      </w:pPr>
      <w:rPr>
        <w:b/>
        <w:bCs/>
        <w:color w:val="FFFFFF" w:themeColor="background1"/>
      </w:rPr>
      <w:tblPr/>
      <w:tcPr>
        <w:tc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shd w:val="clear" w:color="auto" w:fill="000080" w:themeFill="text1"/>
      </w:tcPr>
    </w:tblStylePr>
    <w:tblStylePr w:type="lastRow">
      <w:pPr>
        <w:spacing w:before="0" w:after="0" w:line="240" w:lineRule="auto"/>
      </w:pPr>
      <w:rPr>
        <w:b/>
        <w:bCs/>
      </w:rPr>
      <w:tblPr/>
      <w:tcPr>
        <w:tcBorders>
          <w:top w:val="double" w:sz="6"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tcPr>
    </w:tblStylePr>
    <w:tblStylePr w:type="firstCol">
      <w:rPr>
        <w:b/>
        <w:bCs/>
      </w:rPr>
    </w:tblStylePr>
    <w:tblStylePr w:type="lastCol">
      <w:rPr>
        <w:b/>
        <w:bCs/>
      </w:rPr>
    </w:tblStylePr>
    <w:tblStylePr w:type="band1Vert">
      <w:tblPr/>
      <w:tcPr>
        <w:shd w:val="clear" w:color="auto" w:fill="A0A0FF" w:themeFill="text1" w:themeFillTint="3F"/>
      </w:tcPr>
    </w:tblStylePr>
    <w:tblStylePr w:type="band1Horz">
      <w:tblPr/>
      <w:tcPr>
        <w:tcBorders>
          <w:insideH w:val="nil"/>
          <w:insideV w:val="nil"/>
        </w:tcBorders>
        <w:shd w:val="clear" w:color="auto" w:fill="A0A0FF"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8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80" w:themeFill="text1"/>
      </w:tcPr>
    </w:tblStylePr>
    <w:tblStylePr w:type="lastCol">
      <w:rPr>
        <w:b/>
        <w:bCs/>
        <w:color w:val="FFFFFF" w:themeColor="background1"/>
      </w:rPr>
      <w:tblPr/>
      <w:tcPr>
        <w:tcBorders>
          <w:left w:val="nil"/>
          <w:right w:val="nil"/>
          <w:insideH w:val="nil"/>
          <w:insideV w:val="nil"/>
        </w:tcBorders>
        <w:shd w:val="clear" w:color="auto" w:fill="00008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宋体"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3F3FFF" w:themeColor="text1" w:themeTint="80"/>
        <w:bottom w:val="single" w:sz="4" w:space="0" w:color="3F3FFF" w:themeColor="text1" w:themeTint="80"/>
      </w:tblBorders>
    </w:tblPr>
    <w:tblStylePr w:type="firstRow">
      <w:rPr>
        <w:b/>
        <w:bCs/>
      </w:rPr>
      <w:tblPr/>
      <w:tcPr>
        <w:tcBorders>
          <w:bottom w:val="single" w:sz="4" w:space="0" w:color="3F3FFF" w:themeColor="text1" w:themeTint="80"/>
        </w:tcBorders>
      </w:tcPr>
    </w:tblStylePr>
    <w:tblStylePr w:type="lastRow">
      <w:rPr>
        <w:b/>
        <w:bCs/>
      </w:rPr>
      <w:tblPr/>
      <w:tcPr>
        <w:tcBorders>
          <w:top w:val="single" w:sz="4" w:space="0" w:color="3F3FFF" w:themeColor="text1" w:themeTint="80"/>
        </w:tcBorders>
      </w:tcPr>
    </w:tblStylePr>
    <w:tblStylePr w:type="firstCol">
      <w:rPr>
        <w:b/>
        <w:bCs/>
      </w:rPr>
    </w:tblStylePr>
    <w:tblStylePr w:type="lastCol">
      <w:rPr>
        <w:b/>
        <w:bCs/>
      </w:rPr>
    </w:tblStylePr>
    <w:tblStylePr w:type="band1Vert">
      <w:tblPr/>
      <w:tcPr>
        <w:tcBorders>
          <w:left w:val="single" w:sz="4" w:space="0" w:color="3F3FFF" w:themeColor="text1" w:themeTint="80"/>
          <w:right w:val="single" w:sz="4" w:space="0" w:color="3F3FFF" w:themeColor="text1" w:themeTint="80"/>
        </w:tcBorders>
      </w:tcPr>
    </w:tblStylePr>
    <w:tblStylePr w:type="band2Vert">
      <w:tblPr/>
      <w:tcPr>
        <w:tcBorders>
          <w:left w:val="single" w:sz="4" w:space="0" w:color="3F3FFF" w:themeColor="text1" w:themeTint="80"/>
          <w:right w:val="single" w:sz="4" w:space="0" w:color="3F3FFF" w:themeColor="text1" w:themeTint="80"/>
        </w:tcBorders>
      </w:tcPr>
    </w:tblStylePr>
    <w:tblStylePr w:type="band1Horz">
      <w:tblPr/>
      <w:tcPr>
        <w:tcBorders>
          <w:top w:val="single" w:sz="4" w:space="0" w:color="3F3FFF" w:themeColor="text1" w:themeTint="80"/>
          <w:bottom w:val="single" w:sz="4" w:space="0" w:color="3F3FF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3F3FF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3F3FF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F3FF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F3FF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F3FF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F3FF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宋体"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0000DF" w:themeColor="text1" w:themeTint="BF"/>
    </w:rPr>
  </w:style>
  <w:style w:type="character" w:customStyle="1" w:styleId="QuoteChar">
    <w:name w:val="Quote Char"/>
    <w:basedOn w:val="DefaultParagraphFont"/>
    <w:link w:val="Quote"/>
    <w:uiPriority w:val="29"/>
    <w:rsid w:val="00A111D1"/>
    <w:rPr>
      <w:rFonts w:ascii="Times New Roman" w:eastAsia="宋体" w:hAnsi="Times New Roman" w:cs="Times New Roman"/>
      <w:i/>
      <w:iCs/>
      <w:color w:val="0000DF"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宋体"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宋体"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0000DF" w:themeColor="text1" w:themeTint="BF"/>
      <w:lang w:val="en-GB"/>
    </w:rPr>
  </w:style>
  <w:style w:type="character" w:styleId="SubtleReference">
    <w:name w:val="Subtle Reference"/>
    <w:basedOn w:val="DefaultParagraphFont"/>
    <w:uiPriority w:val="31"/>
    <w:qFormat/>
    <w:rsid w:val="00A111D1"/>
    <w:rPr>
      <w:smallCaps/>
      <w:color w:val="0707FF"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link w:val="ListParagraph"/>
    <w:uiPriority w:val="34"/>
    <w:qFormat/>
    <w:locked/>
    <w:rsid w:val="005F4526"/>
    <w:rPr>
      <w:rFonts w:ascii="Times New Roman" w:eastAsia="宋体" w:hAnsi="Times New Roman" w:cs="Times New Roman"/>
      <w:sz w:val="22"/>
      <w:szCs w:val="22"/>
      <w:lang w:val="en-GB"/>
    </w:rPr>
  </w:style>
  <w:style w:type="paragraph" w:customStyle="1" w:styleId="CBDRecommendText">
    <w:name w:val="CBD_RecommendText"/>
    <w:basedOn w:val="Normal"/>
    <w:qFormat/>
    <w:rsid w:val="003F1D14"/>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ecisions/cop/?m=cop-15" TargetMode="External"/><Relationship Id="rId1" Type="http://schemas.openxmlformats.org/officeDocument/2006/relationships/hyperlink" Target="https://www.cbd.int/documents/CBD/SBI/6/1"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黑体">
    <w:altName w:val="SimHei"/>
    <w:panose1 w:val="02010609060101010101"/>
    <w:charset w:val="86"/>
    <w:family w:val="modern"/>
    <w:pitch w:val="fixed"/>
    <w:sig w:usb0="800002BF" w:usb1="38CF7CFA" w:usb2="00000016" w:usb3="00000000" w:csb0="00040001" w:csb1="00000000"/>
  </w:font>
  <w:font w:name="Aptos">
    <w:charset w:val="00"/>
    <w:family w:val="swiss"/>
    <w:pitch w:val="variable"/>
    <w:sig w:usb0="20000287" w:usb1="00000003" w:usb2="00000000" w:usb3="00000000" w:csb0="0000019F" w:csb1="00000000"/>
  </w:font>
  <w:font w:name="楷体">
    <w:panose1 w:val="02010609060101010101"/>
    <w:charset w:val="86"/>
    <w:family w:val="modern"/>
    <w:pitch w:val="fixed"/>
    <w:sig w:usb0="800002BF" w:usb1="38CF7CFA" w:usb2="00000016" w:usb3="00000000" w:csb0="00040001" w:csb1="00000000"/>
  </w:font>
  <w:font w:name="等线">
    <w:altName w:val="DengXian"/>
    <w:panose1 w:val="02010600030101010101"/>
    <w:charset w:val="86"/>
    <w:family w:val="auto"/>
    <w:pitch w:val="variable"/>
    <w:sig w:usb0="A00002BF" w:usb1="38CF7CFA" w:usb2="00000016" w:usb3="00000000" w:csb0="0004000F" w:csb1="00000000"/>
  </w:font>
  <w:font w:name="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B608A"/>
    <w:rsid w:val="000F3694"/>
    <w:rsid w:val="001024C7"/>
    <w:rsid w:val="001126E0"/>
    <w:rsid w:val="00125D27"/>
    <w:rsid w:val="001C26BB"/>
    <w:rsid w:val="002124B1"/>
    <w:rsid w:val="00236AF2"/>
    <w:rsid w:val="00237459"/>
    <w:rsid w:val="002375D7"/>
    <w:rsid w:val="002402F8"/>
    <w:rsid w:val="00245E8C"/>
    <w:rsid w:val="00260A55"/>
    <w:rsid w:val="002915D3"/>
    <w:rsid w:val="002A13E4"/>
    <w:rsid w:val="002D4457"/>
    <w:rsid w:val="00325342"/>
    <w:rsid w:val="003633F8"/>
    <w:rsid w:val="0036422E"/>
    <w:rsid w:val="003701FE"/>
    <w:rsid w:val="003B03EA"/>
    <w:rsid w:val="003E7E9A"/>
    <w:rsid w:val="0041094E"/>
    <w:rsid w:val="00433AFA"/>
    <w:rsid w:val="00447F8A"/>
    <w:rsid w:val="00460C7B"/>
    <w:rsid w:val="00497959"/>
    <w:rsid w:val="004D5FC5"/>
    <w:rsid w:val="005028F6"/>
    <w:rsid w:val="00523D1B"/>
    <w:rsid w:val="005336B8"/>
    <w:rsid w:val="0055565A"/>
    <w:rsid w:val="005872BB"/>
    <w:rsid w:val="005F5259"/>
    <w:rsid w:val="0064111F"/>
    <w:rsid w:val="0065362A"/>
    <w:rsid w:val="006E1F53"/>
    <w:rsid w:val="007133C3"/>
    <w:rsid w:val="00751151"/>
    <w:rsid w:val="00870A95"/>
    <w:rsid w:val="0088127C"/>
    <w:rsid w:val="008C15C2"/>
    <w:rsid w:val="008D2472"/>
    <w:rsid w:val="00911DDA"/>
    <w:rsid w:val="00925A0D"/>
    <w:rsid w:val="009302B5"/>
    <w:rsid w:val="00952C99"/>
    <w:rsid w:val="009748E2"/>
    <w:rsid w:val="00983B78"/>
    <w:rsid w:val="00985D5A"/>
    <w:rsid w:val="009878F3"/>
    <w:rsid w:val="009C521F"/>
    <w:rsid w:val="009C5414"/>
    <w:rsid w:val="009D3866"/>
    <w:rsid w:val="009D571D"/>
    <w:rsid w:val="00A40F00"/>
    <w:rsid w:val="00A52E6C"/>
    <w:rsid w:val="00A614E8"/>
    <w:rsid w:val="00AC493C"/>
    <w:rsid w:val="00AC610A"/>
    <w:rsid w:val="00AC624B"/>
    <w:rsid w:val="00B5168D"/>
    <w:rsid w:val="00BC484B"/>
    <w:rsid w:val="00BF7D9A"/>
    <w:rsid w:val="00C874EB"/>
    <w:rsid w:val="00CA132D"/>
    <w:rsid w:val="00CC1D8D"/>
    <w:rsid w:val="00D20F76"/>
    <w:rsid w:val="00D24788"/>
    <w:rsid w:val="00D3545C"/>
    <w:rsid w:val="00DB566F"/>
    <w:rsid w:val="00DC7D76"/>
    <w:rsid w:val="00DF140A"/>
    <w:rsid w:val="00DF23B6"/>
    <w:rsid w:val="00E16D18"/>
    <w:rsid w:val="00E518C6"/>
    <w:rsid w:val="00E753C2"/>
    <w:rsid w:val="00EF18F8"/>
    <w:rsid w:val="00F64B50"/>
    <w:rsid w:val="00FA1CD1"/>
    <w:rsid w:val="00FA3806"/>
    <w:rsid w:val="00FA4F68"/>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8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91f8ace11fb69fdaf2c6ad3544dfa48">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2090d878a5f7290b684f838b47639990"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A846478D-489E-4B9C-B1F6-3562059D06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Normal.dotm</Template>
  <TotalTime>882</TotalTime>
  <Pages>7</Pages>
  <Words>867</Words>
  <Characters>4948</Characters>
  <Application>Microsoft Office Word</Application>
  <DocSecurity>0</DocSecurity>
  <Lines>41</Lines>
  <Paragraphs>11</Paragraphs>
  <ScaleCrop>false</ScaleCrop>
  <HeadingPairs>
    <vt:vector size="2" baseType="variant">
      <vt:variant>
        <vt:lpstr>Title</vt:lpstr>
      </vt:variant>
      <vt:variant>
        <vt:i4>1</vt:i4>
      </vt:variant>
    </vt:vector>
  </HeadingPairs>
  <TitlesOfParts>
    <vt:vector size="1" baseType="lpstr">
      <vt:lpstr>《性别平等行动计划》（2023-2030年）执行情况中期审查</vt:lpstr>
    </vt:vector>
  </TitlesOfParts>
  <Manager/>
  <Company/>
  <LinksUpToDate>false</LinksUpToDate>
  <CharactersWithSpaces>5804</CharactersWithSpaces>
  <SharedDoc>false</SharedDoc>
  <HLinks>
    <vt:vector size="24" baseType="variant">
      <vt:variant>
        <vt:i4>524363</vt:i4>
      </vt:variant>
      <vt:variant>
        <vt:i4>9</vt:i4>
      </vt:variant>
      <vt:variant>
        <vt:i4>0</vt:i4>
      </vt:variant>
      <vt:variant>
        <vt:i4>5</vt:i4>
      </vt:variant>
      <vt:variant>
        <vt:lpwstr>https://www.cbd.int/doc/decisions/cop-15/cop-15-dec-06-en.pdf</vt:lpwstr>
      </vt:variant>
      <vt:variant>
        <vt:lpwstr/>
      </vt:variant>
      <vt:variant>
        <vt:i4>655435</vt:i4>
      </vt:variant>
      <vt:variant>
        <vt:i4>6</vt:i4>
      </vt:variant>
      <vt:variant>
        <vt:i4>0</vt:i4>
      </vt:variant>
      <vt:variant>
        <vt:i4>5</vt:i4>
      </vt:variant>
      <vt:variant>
        <vt:lpwstr>https://www.cbd.int/doc/decisions/cop-15/cop-15-dec-04-en.pdf</vt:lpwstr>
      </vt:variant>
      <vt:variant>
        <vt:lpwstr/>
      </vt:variant>
      <vt:variant>
        <vt:i4>4325380</vt:i4>
      </vt:variant>
      <vt:variant>
        <vt:i4>3</vt:i4>
      </vt:variant>
      <vt:variant>
        <vt:i4>0</vt:i4>
      </vt:variant>
      <vt:variant>
        <vt:i4>5</vt:i4>
      </vt:variant>
      <vt:variant>
        <vt:lpwstr>https://www.cbd.int/doc/notifications/2025/ntf-2025-103-gender-en.pdf</vt:lpwstr>
      </vt:variant>
      <vt:variant>
        <vt:lpwstr/>
      </vt:variant>
      <vt:variant>
        <vt:i4>983114</vt:i4>
      </vt:variant>
      <vt:variant>
        <vt:i4>0</vt:i4>
      </vt:variant>
      <vt:variant>
        <vt:i4>0</vt:i4>
      </vt:variant>
      <vt:variant>
        <vt:i4>5</vt:i4>
      </vt:variant>
      <vt:variant>
        <vt:lpwstr>https://www.cbd.int/doc/decisions/cop-15/cop-15-dec-11-en.pdf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《性别平等行动计划》（2023-2030年）执行情况中期审查</dc:title>
  <dc:subject>CBD/SBI/6/5</dc:subject>
  <dc:creator>Secretariat of the Convention on Biological Diversity</dc:creator>
  <cp:keywords>Convention on Biological Diversity</cp:keywords>
  <cp:lastModifiedBy>Steve Pei</cp:lastModifiedBy>
  <cp:revision>38</cp:revision>
  <cp:lastPrinted>2025-11-04T23:18:00Z</cp:lastPrinted>
  <dcterms:created xsi:type="dcterms:W3CDTF">2025-12-11T21:58:00Z</dcterms:created>
  <dcterms:modified xsi:type="dcterms:W3CDTF">2025-12-15T16:46:00Z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0x01010069BFACF6D92CD24AA50050CE23F68F74</vt:lpwstr>
  </property>
</Properties>
</file>