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B8B5DB" w14:textId="77777777" w:rsidR="00691212" w:rsidRPr="008A32B3" w:rsidRDefault="00691212" w:rsidP="008A32B3">
      <w:pPr>
        <w:tabs>
          <w:tab w:val="clear" w:pos="567"/>
          <w:tab w:val="clear" w:pos="1134"/>
          <w:tab w:val="clear" w:pos="1701"/>
          <w:tab w:val="clear" w:pos="2268"/>
        </w:tabs>
        <w:rPr>
          <w:sz w:val="24"/>
          <w:lang w:eastAsia="zh-CN"/>
        </w:rPr>
      </w:pPr>
    </w:p>
    <w:tbl>
      <w:tblPr>
        <w:tblW w:w="10482" w:type="dxa"/>
        <w:tblInd w:w="-283" w:type="dxa"/>
        <w:tblLayout w:type="fixed"/>
        <w:tblLook w:val="0000" w:firstRow="0" w:lastRow="0" w:firstColumn="0" w:lastColumn="0" w:noHBand="0" w:noVBand="0"/>
      </w:tblPr>
      <w:tblGrid>
        <w:gridCol w:w="975"/>
        <w:gridCol w:w="1434"/>
        <w:gridCol w:w="8073"/>
      </w:tblGrid>
      <w:tr w:rsidR="008A1499" w:rsidRPr="008A32B3" w14:paraId="5FD772FB" w14:textId="77777777" w:rsidTr="008A1499">
        <w:trPr>
          <w:trHeight w:val="850"/>
        </w:trPr>
        <w:tc>
          <w:tcPr>
            <w:tcW w:w="975" w:type="dxa"/>
            <w:vAlign w:val="bottom"/>
          </w:tcPr>
          <w:p w14:paraId="4FF0B03E" w14:textId="2DD75783" w:rsidR="008A1499" w:rsidRPr="003C6848" w:rsidRDefault="00E46EB8" w:rsidP="008A32B3">
            <w:pPr>
              <w:pStyle w:val="AASmallLogo"/>
              <w:tabs>
                <w:tab w:val="clear" w:pos="567"/>
                <w:tab w:val="clear" w:pos="1134"/>
                <w:tab w:val="clear" w:pos="1701"/>
                <w:tab w:val="clear" w:pos="2268"/>
              </w:tabs>
            </w:pPr>
            <w:r>
              <w:t xml:space="preserve"> </w:t>
            </w:r>
            <w:r w:rsidRPr="003C6848">
              <w:rPr>
                <w:noProof/>
              </w:rPr>
              <w:drawing>
                <wp:inline distT="0" distB="0" distL="0" distR="0" wp14:anchorId="46D91335" wp14:editId="10C2B326">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C6848">
              <w:t xml:space="preserve"> </w:t>
            </w:r>
          </w:p>
          <w:p w14:paraId="5FA60B5F" w14:textId="77777777" w:rsidR="008A1499" w:rsidRPr="003C6848" w:rsidRDefault="008A1499" w:rsidP="008A32B3">
            <w:pPr>
              <w:pStyle w:val="AASmallLogo"/>
              <w:tabs>
                <w:tab w:val="clear" w:pos="567"/>
                <w:tab w:val="clear" w:pos="1134"/>
                <w:tab w:val="clear" w:pos="1701"/>
                <w:tab w:val="clear" w:pos="2268"/>
              </w:tabs>
            </w:pPr>
          </w:p>
        </w:tc>
        <w:tc>
          <w:tcPr>
            <w:tcW w:w="1434" w:type="dxa"/>
            <w:noWrap/>
            <w:vAlign w:val="bottom"/>
          </w:tcPr>
          <w:p w14:paraId="10062E6E" w14:textId="772ED083" w:rsidR="001B2474" w:rsidRPr="001B2474" w:rsidRDefault="001B2474" w:rsidP="001B2474">
            <w:pPr>
              <w:spacing w:before="60"/>
              <w:rPr>
                <w:rFonts w:eastAsia="SimHei"/>
                <w:sz w:val="20"/>
                <w:szCs w:val="20"/>
                <w:lang w:eastAsia="zh-CN"/>
              </w:rPr>
            </w:pPr>
            <w:r w:rsidRPr="001B2474">
              <w:rPr>
                <w:rFonts w:eastAsia="SimHei"/>
                <w:noProof/>
                <w:sz w:val="20"/>
                <w:szCs w:val="20"/>
                <w:lang w:eastAsia="zh-CN"/>
              </w:rPr>
              <w:drawing>
                <wp:anchor distT="0" distB="0" distL="114300" distR="114300" simplePos="0" relativeHeight="251659264" behindDoc="0" locked="0" layoutInCell="1" allowOverlap="1" wp14:anchorId="44280154" wp14:editId="4DC7D047">
                  <wp:simplePos x="0" y="0"/>
                  <wp:positionH relativeFrom="column">
                    <wp:posOffset>407035</wp:posOffset>
                  </wp:positionH>
                  <wp:positionV relativeFrom="paragraph">
                    <wp:posOffset>22316</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1B2474">
              <w:rPr>
                <w:rFonts w:eastAsia="SimHei" w:hint="eastAsia"/>
                <w:sz w:val="20"/>
                <w:szCs w:val="20"/>
                <w:lang w:eastAsia="zh-CN"/>
              </w:rPr>
              <w:t>联合国</w:t>
            </w:r>
          </w:p>
          <w:p w14:paraId="000F14FB" w14:textId="582FFDCA" w:rsidR="008A1499" w:rsidRPr="003C6848" w:rsidRDefault="001B2474" w:rsidP="001B2474">
            <w:pPr>
              <w:pStyle w:val="AASmallLogo"/>
              <w:tabs>
                <w:tab w:val="clear" w:pos="567"/>
                <w:tab w:val="clear" w:pos="1134"/>
                <w:tab w:val="clear" w:pos="1701"/>
                <w:tab w:val="clear" w:pos="2268"/>
              </w:tabs>
            </w:pPr>
            <w:r w:rsidRPr="001B2474">
              <w:rPr>
                <w:rFonts w:eastAsia="SimHei" w:hint="eastAsia"/>
                <w:sz w:val="20"/>
                <w:szCs w:val="20"/>
                <w:lang w:eastAsia="zh-CN"/>
              </w:rPr>
              <w:t>环境规划署</w:t>
            </w:r>
          </w:p>
          <w:p w14:paraId="5DA49003" w14:textId="77777777" w:rsidR="008A1499" w:rsidRPr="003C6848" w:rsidRDefault="008A1499" w:rsidP="008A32B3">
            <w:pPr>
              <w:pStyle w:val="AASmallLogo"/>
              <w:tabs>
                <w:tab w:val="clear" w:pos="567"/>
                <w:tab w:val="clear" w:pos="1134"/>
                <w:tab w:val="clear" w:pos="1701"/>
                <w:tab w:val="clear" w:pos="2268"/>
              </w:tabs>
            </w:pPr>
          </w:p>
        </w:tc>
        <w:tc>
          <w:tcPr>
            <w:tcW w:w="8073" w:type="dxa"/>
            <w:vAlign w:val="bottom"/>
          </w:tcPr>
          <w:p w14:paraId="0D35B117" w14:textId="410CB286" w:rsidR="008A1499" w:rsidRPr="003C6848" w:rsidRDefault="008A1499" w:rsidP="008A32B3">
            <w:pPr>
              <w:pStyle w:val="ABSymbol"/>
              <w:tabs>
                <w:tab w:val="clear" w:pos="567"/>
                <w:tab w:val="clear" w:pos="1134"/>
                <w:tab w:val="clear" w:pos="1701"/>
                <w:tab w:val="clear" w:pos="1871"/>
                <w:tab w:val="clear" w:pos="2268"/>
                <w:tab w:val="clear" w:pos="2495"/>
                <w:tab w:val="clear" w:pos="2920"/>
                <w:tab w:val="clear" w:pos="3119"/>
                <w:tab w:val="clear" w:pos="3742"/>
                <w:tab w:val="clear" w:pos="4366"/>
                <w:tab w:val="clear" w:pos="4990"/>
              </w:tabs>
            </w:pPr>
            <w:r w:rsidRPr="003C6848">
              <w:rPr>
                <w:sz w:val="40"/>
              </w:rPr>
              <w:t>CBD</w:t>
            </w:r>
            <w:r w:rsidRPr="003C6848">
              <w:t>/SBI/7/3/Add.1</w:t>
            </w:r>
          </w:p>
        </w:tc>
      </w:tr>
    </w:tbl>
    <w:p w14:paraId="6762E6CA" w14:textId="77777777" w:rsidR="008A1499" w:rsidRPr="003C6848" w:rsidRDefault="008A1499" w:rsidP="008A32B3">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A32B3" w14:paraId="6534970E" w14:textId="77777777" w:rsidTr="001B2474">
        <w:trPr>
          <w:trHeight w:val="2016"/>
        </w:trPr>
        <w:tc>
          <w:tcPr>
            <w:tcW w:w="7370" w:type="dxa"/>
          </w:tcPr>
          <w:p w14:paraId="583CCAE4" w14:textId="2B24DDE4" w:rsidR="008A1499" w:rsidRPr="003C6848" w:rsidRDefault="008A1499" w:rsidP="008A32B3">
            <w:pPr>
              <w:pStyle w:val="ACLargeLogo"/>
              <w:tabs>
                <w:tab w:val="clear" w:pos="567"/>
                <w:tab w:val="clear" w:pos="1134"/>
                <w:tab w:val="clear" w:pos="1701"/>
                <w:tab w:val="clear" w:pos="2268"/>
              </w:tabs>
            </w:pPr>
            <w:r w:rsidRPr="003C6848">
              <w:t xml:space="preserve"> </w:t>
            </w:r>
          </w:p>
          <w:p w14:paraId="2F40822B" w14:textId="406138B0" w:rsidR="008A1499" w:rsidRPr="003C6848" w:rsidRDefault="001B2474" w:rsidP="008A32B3">
            <w:pPr>
              <w:pStyle w:val="ACLargeLogo"/>
              <w:tabs>
                <w:tab w:val="clear" w:pos="567"/>
                <w:tab w:val="clear" w:pos="1134"/>
                <w:tab w:val="clear" w:pos="1701"/>
                <w:tab w:val="clear" w:pos="2268"/>
              </w:tabs>
            </w:pPr>
            <w:r w:rsidRPr="001B2474">
              <w:rPr>
                <w:b/>
                <w:noProof/>
                <w:sz w:val="24"/>
                <w:szCs w:val="24"/>
                <w:lang w:val="en-US" w:eastAsia="zh-CN"/>
              </w:rPr>
              <w:drawing>
                <wp:inline distT="0" distB="0" distL="0" distR="0" wp14:anchorId="6CC88F00" wp14:editId="6522F5BF">
                  <wp:extent cx="2884714" cy="1077595"/>
                  <wp:effectExtent l="0" t="0" r="0" b="8255"/>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7629" cy="1086155"/>
                          </a:xfrm>
                          <a:prstGeom prst="rect">
                            <a:avLst/>
                          </a:prstGeom>
                          <a:noFill/>
                          <a:ln>
                            <a:noFill/>
                          </a:ln>
                        </pic:spPr>
                      </pic:pic>
                    </a:graphicData>
                  </a:graphic>
                </wp:inline>
              </w:drawing>
            </w:r>
          </w:p>
        </w:tc>
        <w:tc>
          <w:tcPr>
            <w:tcW w:w="3112" w:type="dxa"/>
          </w:tcPr>
          <w:p w14:paraId="58CE7054" w14:textId="77777777" w:rsidR="008A1499" w:rsidRPr="008A32B3" w:rsidRDefault="008A1499" w:rsidP="001B2474">
            <w:pPr>
              <w:pStyle w:val="AEDistrNormal"/>
              <w:tabs>
                <w:tab w:val="clear" w:pos="567"/>
                <w:tab w:val="clear" w:pos="1134"/>
                <w:tab w:val="clear" w:pos="1701"/>
                <w:tab w:val="clear" w:pos="2268"/>
              </w:tabs>
              <w:rPr>
                <w:sz w:val="24"/>
              </w:rPr>
            </w:pPr>
            <w:r w:rsidRPr="008A32B3">
              <w:rPr>
                <w:sz w:val="24"/>
              </w:rPr>
              <w:t xml:space="preserve">Distr.: General </w:t>
            </w:r>
          </w:p>
          <w:p w14:paraId="02B83603" w14:textId="3F68D9E3" w:rsidR="008A1499" w:rsidRDefault="007873B7" w:rsidP="001B2474">
            <w:pPr>
              <w:pStyle w:val="AEDistrNormal"/>
              <w:tabs>
                <w:tab w:val="clear" w:pos="567"/>
                <w:tab w:val="clear" w:pos="1134"/>
                <w:tab w:val="clear" w:pos="1701"/>
                <w:tab w:val="clear" w:pos="2268"/>
              </w:tabs>
              <w:rPr>
                <w:sz w:val="24"/>
              </w:rPr>
            </w:pPr>
            <w:r w:rsidRPr="008A32B3">
              <w:rPr>
                <w:sz w:val="24"/>
              </w:rPr>
              <w:t>12</w:t>
            </w:r>
            <w:r w:rsidR="00A3107A" w:rsidRPr="008A32B3">
              <w:rPr>
                <w:sz w:val="24"/>
              </w:rPr>
              <w:t xml:space="preserve"> June 2026</w:t>
            </w:r>
          </w:p>
          <w:p w14:paraId="18051674" w14:textId="692DD589" w:rsidR="001B2474" w:rsidRPr="008A32B3" w:rsidRDefault="001B2474" w:rsidP="001B2474">
            <w:pPr>
              <w:pStyle w:val="AEDistrNormal"/>
              <w:tabs>
                <w:tab w:val="clear" w:pos="567"/>
                <w:tab w:val="clear" w:pos="1134"/>
                <w:tab w:val="clear" w:pos="1701"/>
                <w:tab w:val="clear" w:pos="2268"/>
              </w:tabs>
              <w:rPr>
                <w:sz w:val="24"/>
              </w:rPr>
            </w:pPr>
            <w:r>
              <w:rPr>
                <w:rFonts w:hint="eastAsia"/>
                <w:sz w:val="24"/>
                <w:lang w:eastAsia="zh-CN"/>
              </w:rPr>
              <w:t>Chinese</w:t>
            </w:r>
          </w:p>
          <w:p w14:paraId="6FFCCF5A" w14:textId="77777777" w:rsidR="008A1499" w:rsidRPr="008A32B3" w:rsidRDefault="008A1499" w:rsidP="001B2474">
            <w:pPr>
              <w:pStyle w:val="AEDistrNormal6pt"/>
              <w:tabs>
                <w:tab w:val="clear" w:pos="567"/>
                <w:tab w:val="clear" w:pos="1134"/>
                <w:tab w:val="clear" w:pos="1701"/>
                <w:tab w:val="clear" w:pos="2268"/>
              </w:tabs>
              <w:spacing w:before="0"/>
              <w:rPr>
                <w:sz w:val="24"/>
              </w:rPr>
            </w:pPr>
            <w:r w:rsidRPr="008A32B3">
              <w:rPr>
                <w:sz w:val="24"/>
              </w:rPr>
              <w:t xml:space="preserve">Original: English </w:t>
            </w:r>
          </w:p>
          <w:p w14:paraId="50ABADBA" w14:textId="77777777" w:rsidR="008A1499" w:rsidRPr="008A32B3" w:rsidRDefault="008A1499" w:rsidP="008A32B3">
            <w:pPr>
              <w:pStyle w:val="AEDistrNormal6pt"/>
              <w:tabs>
                <w:tab w:val="clear" w:pos="567"/>
                <w:tab w:val="clear" w:pos="1134"/>
                <w:tab w:val="clear" w:pos="1701"/>
                <w:tab w:val="clear" w:pos="2268"/>
              </w:tabs>
              <w:rPr>
                <w:sz w:val="24"/>
              </w:rPr>
            </w:pPr>
          </w:p>
        </w:tc>
      </w:tr>
    </w:tbl>
    <w:p w14:paraId="2D93CFCD" w14:textId="77777777" w:rsidR="008A1499" w:rsidRPr="003C6848" w:rsidRDefault="008A1499" w:rsidP="008A32B3">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A32B3" w14:paraId="73A417EC" w14:textId="77777777" w:rsidTr="008A1499">
        <w:trPr>
          <w:trHeight w:val="57"/>
        </w:trPr>
        <w:tc>
          <w:tcPr>
            <w:tcW w:w="6094" w:type="dxa"/>
          </w:tcPr>
          <w:p w14:paraId="7BD7C32A" w14:textId="77777777" w:rsidR="008A32B3" w:rsidRPr="008A32B3" w:rsidRDefault="008A32B3" w:rsidP="008A32B3">
            <w:pPr>
              <w:tabs>
                <w:tab w:val="clear" w:pos="567"/>
                <w:tab w:val="clear" w:pos="1134"/>
                <w:tab w:val="clear" w:pos="1701"/>
                <w:tab w:val="clear" w:pos="2268"/>
              </w:tabs>
              <w:snapToGrid w:val="0"/>
              <w:spacing w:before="60"/>
              <w:jc w:val="left"/>
              <w:rPr>
                <w:b/>
                <w:bCs/>
                <w:caps/>
                <w:snapToGrid w:val="0"/>
                <w:kern w:val="22"/>
                <w:sz w:val="24"/>
                <w:szCs w:val="24"/>
                <w:lang w:val="en-US" w:eastAsia="zh-CN"/>
              </w:rPr>
            </w:pPr>
            <w:r w:rsidRPr="008A32B3">
              <w:rPr>
                <w:b/>
                <w:bCs/>
                <w:kern w:val="22"/>
                <w:sz w:val="24"/>
                <w:szCs w:val="24"/>
                <w:lang w:val="en-CA" w:eastAsia="zh-CN"/>
              </w:rPr>
              <w:t>执行问题附属机构</w:t>
            </w:r>
          </w:p>
          <w:p w14:paraId="1F67204A" w14:textId="77777777" w:rsidR="008A32B3" w:rsidRPr="008A32B3" w:rsidRDefault="008A32B3" w:rsidP="008A32B3">
            <w:pPr>
              <w:tabs>
                <w:tab w:val="clear" w:pos="567"/>
                <w:tab w:val="clear" w:pos="1134"/>
                <w:tab w:val="clear" w:pos="1701"/>
                <w:tab w:val="clear" w:pos="2268"/>
              </w:tabs>
              <w:spacing w:line="240" w:lineRule="atLeast"/>
              <w:rPr>
                <w:b/>
                <w:bCs/>
                <w:caps/>
                <w:snapToGrid w:val="0"/>
                <w:sz w:val="24"/>
                <w:szCs w:val="24"/>
                <w:lang w:eastAsia="zh-CN"/>
              </w:rPr>
            </w:pPr>
            <w:r w:rsidRPr="008A32B3">
              <w:rPr>
                <w:b/>
                <w:bCs/>
                <w:caps/>
                <w:snapToGrid w:val="0"/>
                <w:sz w:val="24"/>
                <w:szCs w:val="24"/>
                <w:lang w:eastAsia="zh-CN"/>
              </w:rPr>
              <w:t>第七次会议</w:t>
            </w:r>
          </w:p>
          <w:p w14:paraId="5BBC3E4C" w14:textId="524E7E70" w:rsidR="008A1499" w:rsidRPr="008A32B3" w:rsidRDefault="008A32B3" w:rsidP="008A32B3">
            <w:pPr>
              <w:pStyle w:val="AFCorNNormal"/>
              <w:tabs>
                <w:tab w:val="clear" w:pos="567"/>
                <w:tab w:val="clear" w:pos="1134"/>
                <w:tab w:val="clear" w:pos="1701"/>
                <w:tab w:val="clear" w:pos="2268"/>
              </w:tabs>
              <w:rPr>
                <w:sz w:val="24"/>
                <w:lang w:eastAsia="zh-CN"/>
              </w:rPr>
            </w:pPr>
            <w:r w:rsidRPr="008A32B3">
              <w:rPr>
                <w:kern w:val="22"/>
                <w:sz w:val="24"/>
                <w:szCs w:val="24"/>
                <w:lang w:val="en-CA" w:eastAsia="zh-CN"/>
              </w:rPr>
              <w:t>2026</w:t>
            </w:r>
            <w:r w:rsidRPr="008A32B3">
              <w:rPr>
                <w:kern w:val="22"/>
                <w:sz w:val="24"/>
                <w:szCs w:val="24"/>
                <w:lang w:val="en-CA" w:eastAsia="zh-CN"/>
              </w:rPr>
              <w:t>年</w:t>
            </w:r>
            <w:r w:rsidRPr="008A32B3">
              <w:rPr>
                <w:kern w:val="22"/>
                <w:sz w:val="24"/>
                <w:szCs w:val="24"/>
                <w:lang w:val="en-CA" w:eastAsia="zh-CN"/>
              </w:rPr>
              <w:t>8</w:t>
            </w:r>
            <w:r w:rsidRPr="008A32B3">
              <w:rPr>
                <w:kern w:val="22"/>
                <w:sz w:val="24"/>
                <w:szCs w:val="24"/>
                <w:lang w:val="en-CA" w:eastAsia="zh-CN"/>
              </w:rPr>
              <w:t>月</w:t>
            </w:r>
            <w:r w:rsidRPr="008A32B3">
              <w:rPr>
                <w:kern w:val="22"/>
                <w:sz w:val="24"/>
                <w:szCs w:val="24"/>
                <w:lang w:val="en-CA" w:eastAsia="zh-CN"/>
              </w:rPr>
              <w:t>4</w:t>
            </w:r>
            <w:r w:rsidRPr="008A32B3">
              <w:rPr>
                <w:kern w:val="22"/>
                <w:sz w:val="24"/>
                <w:szCs w:val="24"/>
                <w:lang w:val="en-CA" w:eastAsia="zh-CN"/>
              </w:rPr>
              <w:t>日至</w:t>
            </w:r>
            <w:r w:rsidRPr="008A32B3">
              <w:rPr>
                <w:kern w:val="22"/>
                <w:sz w:val="24"/>
                <w:szCs w:val="24"/>
                <w:lang w:val="en-CA" w:eastAsia="zh-CN"/>
              </w:rPr>
              <w:t>12</w:t>
            </w:r>
            <w:r w:rsidRPr="008A32B3">
              <w:rPr>
                <w:kern w:val="22"/>
                <w:sz w:val="24"/>
                <w:szCs w:val="24"/>
                <w:lang w:val="en-CA" w:eastAsia="zh-CN"/>
              </w:rPr>
              <w:t>日，</w:t>
            </w:r>
            <w:r w:rsidRPr="008A32B3">
              <w:rPr>
                <w:caps/>
                <w:snapToGrid w:val="0"/>
                <w:sz w:val="24"/>
                <w:szCs w:val="24"/>
                <w:lang w:eastAsia="zh-CN"/>
              </w:rPr>
              <w:t>内罗毕</w:t>
            </w:r>
          </w:p>
          <w:p w14:paraId="5FAED069" w14:textId="24FF151F" w:rsidR="008A1499" w:rsidRPr="008A32B3" w:rsidRDefault="001B2474" w:rsidP="008A32B3">
            <w:pPr>
              <w:pStyle w:val="AFCorNNormal"/>
              <w:tabs>
                <w:tab w:val="clear" w:pos="567"/>
                <w:tab w:val="clear" w:pos="1134"/>
                <w:tab w:val="clear" w:pos="1701"/>
                <w:tab w:val="clear" w:pos="2268"/>
              </w:tabs>
              <w:rPr>
                <w:sz w:val="24"/>
                <w:lang w:eastAsia="zh-CN"/>
              </w:rPr>
            </w:pPr>
            <w:r>
              <w:rPr>
                <w:rFonts w:hint="eastAsia"/>
                <w:sz w:val="24"/>
                <w:lang w:eastAsia="zh-CN"/>
              </w:rPr>
              <w:t>临时议程</w:t>
            </w:r>
            <w:r w:rsidR="008A1499" w:rsidRPr="008A32B3">
              <w:rPr>
                <w:rStyle w:val="FootnoteReference"/>
                <w:sz w:val="24"/>
                <w:lang w:eastAsia="zh-CN"/>
              </w:rPr>
              <w:footnoteReference w:customMarkFollows="1" w:id="1"/>
              <w:t>*</w:t>
            </w:r>
            <w:r w:rsidR="008A1499" w:rsidRPr="008A32B3">
              <w:rPr>
                <w:sz w:val="24"/>
                <w:lang w:eastAsia="zh-CN"/>
              </w:rPr>
              <w:t xml:space="preserve"> </w:t>
            </w:r>
            <w:r w:rsidRPr="001B2474">
              <w:rPr>
                <w:rFonts w:hint="eastAsia"/>
                <w:sz w:val="24"/>
                <w:lang w:eastAsia="zh-CN"/>
              </w:rPr>
              <w:t>项目</w:t>
            </w:r>
            <w:r w:rsidR="009B41F9">
              <w:rPr>
                <w:rFonts w:hint="eastAsia"/>
                <w:sz w:val="24"/>
                <w:lang w:eastAsia="zh-CN"/>
              </w:rPr>
              <w:t>4</w:t>
            </w:r>
            <w:r w:rsidRPr="001B2474">
              <w:rPr>
                <w:sz w:val="24"/>
                <w:lang w:eastAsia="zh-CN"/>
              </w:rPr>
              <w:t xml:space="preserve">(a) </w:t>
            </w:r>
          </w:p>
          <w:p w14:paraId="507E2E13" w14:textId="264984EC" w:rsidR="008A1499" w:rsidRPr="00866063" w:rsidRDefault="009B41F9" w:rsidP="008A32B3">
            <w:pPr>
              <w:pStyle w:val="AFCorNBold"/>
              <w:tabs>
                <w:tab w:val="clear" w:pos="567"/>
                <w:tab w:val="clear" w:pos="1134"/>
                <w:tab w:val="clear" w:pos="1701"/>
                <w:tab w:val="clear" w:pos="2268"/>
              </w:tabs>
              <w:spacing w:after="120"/>
              <w:rPr>
                <w:lang w:eastAsia="zh-CN"/>
              </w:rPr>
            </w:pPr>
            <w:r>
              <w:rPr>
                <w:rFonts w:hint="eastAsia"/>
                <w:sz w:val="24"/>
                <w:lang w:eastAsia="zh-CN"/>
              </w:rPr>
              <w:t>资源</w:t>
            </w:r>
            <w:r w:rsidR="001B2474" w:rsidRPr="001B2474">
              <w:rPr>
                <w:rFonts w:hint="eastAsia"/>
                <w:sz w:val="24"/>
                <w:lang w:eastAsia="zh-CN"/>
              </w:rPr>
              <w:t>调动与</w:t>
            </w:r>
            <w:r w:rsidR="001B2474" w:rsidRPr="001B2474">
              <w:rPr>
                <w:sz w:val="24"/>
                <w:lang w:eastAsia="zh-CN"/>
              </w:rPr>
              <w:t>财务机制</w:t>
            </w:r>
            <w:r w:rsidR="001B2474" w:rsidRPr="001B2474">
              <w:rPr>
                <w:rFonts w:hint="eastAsia"/>
                <w:sz w:val="24"/>
                <w:lang w:eastAsia="zh-CN"/>
              </w:rPr>
              <w:t>：</w:t>
            </w:r>
            <w:r w:rsidR="001B2474" w:rsidRPr="001B2474">
              <w:rPr>
                <w:sz w:val="24"/>
                <w:lang w:eastAsia="zh-CN"/>
              </w:rPr>
              <w:t>资源调动</w:t>
            </w:r>
          </w:p>
        </w:tc>
        <w:tc>
          <w:tcPr>
            <w:tcW w:w="4388" w:type="dxa"/>
          </w:tcPr>
          <w:p w14:paraId="13BA7841" w14:textId="77777777" w:rsidR="008A1499" w:rsidRPr="008A32B3" w:rsidRDefault="008A1499" w:rsidP="008A32B3">
            <w:pPr>
              <w:pStyle w:val="CBDNormal"/>
              <w:tabs>
                <w:tab w:val="clear" w:pos="567"/>
                <w:tab w:val="clear" w:pos="1134"/>
                <w:tab w:val="clear" w:pos="1701"/>
                <w:tab w:val="clear" w:pos="2268"/>
                <w:tab w:val="clear" w:pos="2835"/>
                <w:tab w:val="clear" w:pos="3402"/>
              </w:tabs>
              <w:jc w:val="left"/>
              <w:rPr>
                <w:sz w:val="24"/>
                <w:lang w:eastAsia="zh-CN"/>
              </w:rPr>
            </w:pPr>
          </w:p>
        </w:tc>
      </w:tr>
    </w:tbl>
    <w:p w14:paraId="78DC84C0" w14:textId="06FAD76B" w:rsidR="005E7725" w:rsidRPr="00253B03" w:rsidRDefault="00692B42" w:rsidP="008A32B3">
      <w:pPr>
        <w:pStyle w:val="CBDTitle"/>
        <w:tabs>
          <w:tab w:val="clear" w:pos="567"/>
          <w:tab w:val="clear" w:pos="1134"/>
          <w:tab w:val="clear" w:pos="1701"/>
          <w:tab w:val="clear" w:pos="2268"/>
          <w:tab w:val="clear" w:pos="2835"/>
          <w:tab w:val="clear" w:pos="3402"/>
        </w:tabs>
        <w:ind w:left="490"/>
        <w:rPr>
          <w:rFonts w:ascii="SimHei" w:eastAsia="SimHei" w:hAnsi="SimHei"/>
          <w:b w:val="0"/>
          <w:bCs/>
          <w:lang w:eastAsia="zh-CN"/>
        </w:rPr>
      </w:pPr>
      <w:sdt>
        <w:sdtPr>
          <w:rPr>
            <w:rFonts w:ascii="SimHei" w:eastAsia="SimHei" w:hAnsi="SimHei"/>
            <w:b w:val="0"/>
            <w:bCs/>
            <w:lang w:eastAsia="zh-CN"/>
          </w:rPr>
          <w:alias w:val="Title"/>
          <w:tag w:val=""/>
          <w:id w:val="772832786"/>
          <w:placeholder>
            <w:docPart w:val="16F7C4C6E0774FBE8B9CB0BFE7A0FE36"/>
          </w:placeholder>
          <w:dataBinding w:prefixMappings="xmlns:ns0='http://purl.org/dc/elements/1.1/' xmlns:ns1='http://schemas.openxmlformats.org/package/2006/metadata/core-properties' " w:xpath="/ns1:coreProperties[1]/ns0:title[1]" w:storeItemID="{6C3C8BC8-F283-45AE-878A-BAB7291924A1}"/>
          <w:text/>
        </w:sdtPr>
        <w:sdtEndPr/>
        <w:sdtContent>
          <w:r w:rsidR="00253B03" w:rsidRPr="00253B03">
            <w:rPr>
              <w:rFonts w:ascii="SimHei" w:eastAsia="SimHei" w:hAnsi="SimHei" w:hint="eastAsia"/>
              <w:b w:val="0"/>
              <w:bCs/>
              <w:lang w:eastAsia="zh-CN"/>
            </w:rPr>
            <w:t>考虑到扩大捐助</w:t>
          </w:r>
          <w:proofErr w:type="gramStart"/>
          <w:r w:rsidR="002076C1">
            <w:rPr>
              <w:rFonts w:ascii="SimHei" w:eastAsia="SimHei" w:hAnsi="SimHei" w:hint="eastAsia"/>
              <w:b w:val="0"/>
              <w:bCs/>
              <w:lang w:eastAsia="zh-CN"/>
            </w:rPr>
            <w:t>方</w:t>
          </w:r>
          <w:r w:rsidR="00253B03" w:rsidRPr="00253B03">
            <w:rPr>
              <w:rFonts w:ascii="SimHei" w:eastAsia="SimHei" w:hAnsi="SimHei" w:hint="eastAsia"/>
              <w:b w:val="0"/>
              <w:bCs/>
              <w:lang w:eastAsia="zh-CN"/>
            </w:rPr>
            <w:t>基础</w:t>
          </w:r>
          <w:proofErr w:type="gramEnd"/>
          <w:r w:rsidR="00253B03" w:rsidRPr="00253B03">
            <w:rPr>
              <w:rFonts w:ascii="SimHei" w:eastAsia="SimHei" w:hAnsi="SimHei" w:hint="eastAsia"/>
              <w:b w:val="0"/>
              <w:bCs/>
              <w:lang w:eastAsia="zh-CN"/>
            </w:rPr>
            <w:t>的潜在机会，为审查和修改根据《公约》第20条第2款所确定名单而发出通知的最佳</w:t>
          </w:r>
          <w:r w:rsidR="00B8490C">
            <w:rPr>
              <w:rFonts w:ascii="SimHei" w:eastAsia="SimHei" w:hAnsi="SimHei" w:hint="eastAsia"/>
              <w:b w:val="0"/>
              <w:bCs/>
              <w:lang w:eastAsia="zh-CN"/>
            </w:rPr>
            <w:t>周期</w:t>
          </w:r>
        </w:sdtContent>
      </w:sdt>
      <w:r w:rsidR="008F695E" w:rsidRPr="00253B03">
        <w:rPr>
          <w:rStyle w:val="FootnoteReference"/>
          <w:rFonts w:ascii="SimHei" w:eastAsia="SimHei" w:hAnsi="SimHei"/>
          <w:b w:val="0"/>
          <w:bCs/>
          <w:lang w:eastAsia="zh-CN"/>
        </w:rPr>
        <w:footnoteReference w:customMarkFollows="1" w:id="2"/>
        <w:t>**</w:t>
      </w:r>
    </w:p>
    <w:p w14:paraId="41F49149" w14:textId="52A3813A" w:rsidR="00F6586C" w:rsidRPr="008A32B3" w:rsidRDefault="00253B03" w:rsidP="008A32B3">
      <w:pPr>
        <w:pStyle w:val="CBDSubTitle"/>
        <w:tabs>
          <w:tab w:val="clear" w:pos="567"/>
          <w:tab w:val="clear" w:pos="1134"/>
          <w:tab w:val="clear" w:pos="1701"/>
          <w:tab w:val="clear" w:pos="2268"/>
          <w:tab w:val="clear" w:pos="2835"/>
          <w:tab w:val="clear" w:pos="3402"/>
        </w:tabs>
        <w:ind w:left="490"/>
        <w:rPr>
          <w:sz w:val="24"/>
        </w:rPr>
      </w:pPr>
      <w:r>
        <w:rPr>
          <w:rFonts w:hint="eastAsia"/>
          <w:sz w:val="24"/>
          <w:lang w:eastAsia="zh-CN"/>
        </w:rPr>
        <w:t>秘书处的说明</w:t>
      </w:r>
    </w:p>
    <w:p w14:paraId="5E766945" w14:textId="3545C48D" w:rsidR="00C9161D" w:rsidRPr="00866063" w:rsidRDefault="00253B03" w:rsidP="008A32B3">
      <w:pPr>
        <w:pStyle w:val="CBDH1"/>
        <w:tabs>
          <w:tab w:val="clear" w:pos="567"/>
          <w:tab w:val="clear" w:pos="1134"/>
          <w:tab w:val="clear" w:pos="1701"/>
          <w:tab w:val="clear" w:pos="2268"/>
          <w:tab w:val="clear" w:pos="2835"/>
          <w:tab w:val="clear" w:pos="3402"/>
        </w:tabs>
        <w:ind w:left="490"/>
      </w:pPr>
      <w:proofErr w:type="gramStart"/>
      <w:r>
        <w:rPr>
          <w:rFonts w:hint="eastAsia"/>
          <w:lang w:eastAsia="zh-CN"/>
        </w:rPr>
        <w:t>一</w:t>
      </w:r>
      <w:proofErr w:type="gramEnd"/>
      <w:r w:rsidR="00A111D1">
        <w:t>.</w:t>
      </w:r>
      <w:r w:rsidR="00A111D1">
        <w:tab/>
      </w:r>
      <w:r>
        <w:rPr>
          <w:rFonts w:hint="eastAsia"/>
          <w:lang w:eastAsia="zh-CN"/>
        </w:rPr>
        <w:t>导言</w:t>
      </w:r>
    </w:p>
    <w:p w14:paraId="489784AB" w14:textId="4E45CA06" w:rsidR="00CB0032" w:rsidRPr="008A32B3" w:rsidRDefault="00B8490C"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B8490C">
        <w:rPr>
          <w:rFonts w:hint="eastAsia"/>
          <w:sz w:val="24"/>
          <w:lang w:eastAsia="zh-CN"/>
        </w:rPr>
        <w:t>执行秘书根据关于资源调动的第</w:t>
      </w:r>
      <w:r>
        <w:fldChar w:fldCharType="begin"/>
      </w:r>
      <w:r>
        <w:instrText>HYPERLINK "https://www.cbd.int/doc/decisions/cop-15/cop-15-dec-07-zh.pdf"</w:instrText>
      </w:r>
      <w:r>
        <w:fldChar w:fldCharType="separate"/>
      </w:r>
      <w:r w:rsidRPr="00B8490C">
        <w:rPr>
          <w:rStyle w:val="Hyperlink"/>
          <w:rFonts w:hint="eastAsia"/>
          <w:sz w:val="24"/>
          <w:lang w:eastAsia="zh-CN"/>
        </w:rPr>
        <w:t>15/7</w:t>
      </w:r>
      <w:r>
        <w:fldChar w:fldCharType="end"/>
      </w:r>
      <w:proofErr w:type="gramStart"/>
      <w:r w:rsidRPr="00B8490C">
        <w:rPr>
          <w:rFonts w:hint="eastAsia"/>
          <w:sz w:val="24"/>
          <w:lang w:eastAsia="zh-CN"/>
        </w:rPr>
        <w:t>号决定</w:t>
      </w:r>
      <w:proofErr w:type="gramEnd"/>
      <w:r w:rsidRPr="00B8490C">
        <w:rPr>
          <w:rFonts w:hint="eastAsia"/>
          <w:sz w:val="24"/>
          <w:lang w:eastAsia="zh-CN"/>
        </w:rPr>
        <w:t>第</w:t>
      </w:r>
      <w:r w:rsidRPr="00B8490C">
        <w:rPr>
          <w:rFonts w:hint="eastAsia"/>
          <w:sz w:val="24"/>
          <w:lang w:eastAsia="zh-CN"/>
        </w:rPr>
        <w:t>47(b)</w:t>
      </w:r>
      <w:r w:rsidR="002076C1">
        <w:rPr>
          <w:rFonts w:hint="eastAsia"/>
          <w:sz w:val="24"/>
          <w:lang w:eastAsia="zh-CN"/>
        </w:rPr>
        <w:t>分</w:t>
      </w:r>
      <w:r w:rsidRPr="00B8490C">
        <w:rPr>
          <w:rFonts w:hint="eastAsia"/>
          <w:sz w:val="24"/>
          <w:lang w:eastAsia="zh-CN"/>
        </w:rPr>
        <w:t>段的要求发出通知，邀请发展中国家缔约方和经济转型国家缔约方</w:t>
      </w:r>
      <w:r w:rsidRPr="00B8490C">
        <w:rPr>
          <w:sz w:val="24"/>
          <w:lang w:val="en-US" w:eastAsia="zh-CN"/>
        </w:rPr>
        <w:t>根据本国国情，考虑是否能够根据《公约》第</w:t>
      </w:r>
      <w:r w:rsidRPr="00B8490C">
        <w:rPr>
          <w:sz w:val="24"/>
          <w:lang w:val="en-US" w:eastAsia="zh-CN"/>
        </w:rPr>
        <w:t>20</w:t>
      </w:r>
      <w:r w:rsidRPr="00B8490C">
        <w:rPr>
          <w:sz w:val="24"/>
          <w:lang w:val="en-US" w:eastAsia="zh-CN"/>
        </w:rPr>
        <w:t>条自愿承担发达国家缔约方的义务，如果能够，请向执行秘书表明（</w:t>
      </w:r>
      <w:r w:rsidRPr="00B8490C">
        <w:rPr>
          <w:rFonts w:hint="eastAsia"/>
          <w:sz w:val="24"/>
          <w:lang w:eastAsia="zh-CN"/>
        </w:rPr>
        <w:t>见</w:t>
      </w:r>
      <w:r w:rsidRPr="00B8490C">
        <w:rPr>
          <w:rFonts w:hint="eastAsia"/>
          <w:sz w:val="24"/>
          <w:lang w:eastAsia="zh-CN"/>
        </w:rPr>
        <w:t>2023</w:t>
      </w:r>
      <w:r w:rsidRPr="00B8490C">
        <w:rPr>
          <w:rFonts w:hint="eastAsia"/>
          <w:sz w:val="24"/>
          <w:lang w:eastAsia="zh-CN"/>
        </w:rPr>
        <w:t>年</w:t>
      </w:r>
      <w:r w:rsidRPr="00B8490C">
        <w:rPr>
          <w:rFonts w:hint="eastAsia"/>
          <w:sz w:val="24"/>
          <w:lang w:eastAsia="zh-CN"/>
        </w:rPr>
        <w:t>6</w:t>
      </w:r>
      <w:r w:rsidRPr="00B8490C">
        <w:rPr>
          <w:rFonts w:hint="eastAsia"/>
          <w:sz w:val="24"/>
          <w:lang w:eastAsia="zh-CN"/>
        </w:rPr>
        <w:t>月</w:t>
      </w:r>
      <w:r w:rsidRPr="00B8490C">
        <w:rPr>
          <w:rFonts w:hint="eastAsia"/>
          <w:sz w:val="24"/>
          <w:lang w:eastAsia="zh-CN"/>
        </w:rPr>
        <w:t>13</w:t>
      </w:r>
      <w:r w:rsidRPr="00B8490C">
        <w:rPr>
          <w:rFonts w:hint="eastAsia"/>
          <w:sz w:val="24"/>
          <w:lang w:eastAsia="zh-CN"/>
        </w:rPr>
        <w:t>日第</w:t>
      </w:r>
      <w:r>
        <w:fldChar w:fldCharType="begin"/>
      </w:r>
      <w:r>
        <w:instrText>HYPERLINK "https://www.cbd.int/doc/notifications/2023/ntf-2023-063-rm-en.pdf"</w:instrText>
      </w:r>
      <w:r>
        <w:fldChar w:fldCharType="separate"/>
      </w:r>
      <w:r w:rsidRPr="00B8490C">
        <w:rPr>
          <w:rStyle w:val="Hyperlink"/>
          <w:rFonts w:hint="eastAsia"/>
          <w:sz w:val="24"/>
          <w:lang w:eastAsia="zh-CN"/>
        </w:rPr>
        <w:t>2023-063</w:t>
      </w:r>
      <w:r>
        <w:fldChar w:fldCharType="end"/>
      </w:r>
      <w:proofErr w:type="gramStart"/>
      <w:r w:rsidRPr="00B8490C">
        <w:rPr>
          <w:rFonts w:hint="eastAsia"/>
          <w:sz w:val="24"/>
          <w:lang w:eastAsia="zh-CN"/>
        </w:rPr>
        <w:t>号通知</w:t>
      </w:r>
      <w:proofErr w:type="gramEnd"/>
      <w:r w:rsidRPr="00B8490C">
        <w:rPr>
          <w:rFonts w:hint="eastAsia"/>
          <w:sz w:val="24"/>
          <w:lang w:eastAsia="zh-CN"/>
        </w:rPr>
        <w:t>和</w:t>
      </w:r>
      <w:r w:rsidRPr="00B8490C">
        <w:rPr>
          <w:rFonts w:hint="eastAsia"/>
          <w:sz w:val="24"/>
          <w:lang w:eastAsia="zh-CN"/>
        </w:rPr>
        <w:t>2023</w:t>
      </w:r>
      <w:r w:rsidRPr="00B8490C">
        <w:rPr>
          <w:rFonts w:hint="eastAsia"/>
          <w:sz w:val="24"/>
          <w:lang w:eastAsia="zh-CN"/>
        </w:rPr>
        <w:t>年</w:t>
      </w:r>
      <w:r w:rsidRPr="00B8490C">
        <w:rPr>
          <w:rFonts w:hint="eastAsia"/>
          <w:sz w:val="24"/>
          <w:lang w:eastAsia="zh-CN"/>
        </w:rPr>
        <w:t>12</w:t>
      </w:r>
      <w:r w:rsidRPr="00B8490C">
        <w:rPr>
          <w:rFonts w:hint="eastAsia"/>
          <w:sz w:val="24"/>
          <w:lang w:eastAsia="zh-CN"/>
        </w:rPr>
        <w:t>月</w:t>
      </w:r>
      <w:r w:rsidRPr="00B8490C">
        <w:rPr>
          <w:rFonts w:hint="eastAsia"/>
          <w:sz w:val="24"/>
          <w:lang w:eastAsia="zh-CN"/>
        </w:rPr>
        <w:t>11</w:t>
      </w:r>
      <w:r w:rsidRPr="00B8490C">
        <w:rPr>
          <w:rFonts w:hint="eastAsia"/>
          <w:sz w:val="24"/>
          <w:lang w:eastAsia="zh-CN"/>
        </w:rPr>
        <w:t>日第</w:t>
      </w:r>
      <w:r>
        <w:fldChar w:fldCharType="begin"/>
      </w:r>
      <w:r>
        <w:instrText>HYPERLINK "https://www.cbd.int/doc/notifications/2023/ntf-2023-132-rm-en.pdf"</w:instrText>
      </w:r>
      <w:r>
        <w:fldChar w:fldCharType="separate"/>
      </w:r>
      <w:r w:rsidRPr="00B8490C">
        <w:rPr>
          <w:rStyle w:val="Hyperlink"/>
          <w:rFonts w:hint="eastAsia"/>
          <w:sz w:val="24"/>
          <w:lang w:eastAsia="zh-CN"/>
        </w:rPr>
        <w:t>2023-132</w:t>
      </w:r>
      <w:r>
        <w:fldChar w:fldCharType="end"/>
      </w:r>
      <w:r w:rsidRPr="00B8490C">
        <w:rPr>
          <w:rFonts w:hint="eastAsia"/>
          <w:sz w:val="24"/>
          <w:lang w:eastAsia="zh-CN"/>
        </w:rPr>
        <w:t>号通知</w:t>
      </w:r>
      <w:r w:rsidR="00DE1F7F">
        <w:rPr>
          <w:rFonts w:hint="eastAsia"/>
          <w:sz w:val="24"/>
          <w:lang w:eastAsia="zh-CN"/>
        </w:rPr>
        <w:t>）</w:t>
      </w:r>
      <w:r w:rsidRPr="00B8490C">
        <w:rPr>
          <w:rFonts w:hint="eastAsia"/>
          <w:sz w:val="24"/>
          <w:lang w:eastAsia="zh-CN"/>
        </w:rPr>
        <w:t>。</w:t>
      </w:r>
    </w:p>
    <w:p w14:paraId="7E439D7C" w14:textId="4E03F7FF" w:rsidR="00F6424A" w:rsidRPr="008A32B3" w:rsidRDefault="00B8490C"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B8490C">
        <w:rPr>
          <w:rFonts w:hint="eastAsia"/>
          <w:sz w:val="24"/>
          <w:lang w:eastAsia="zh-CN"/>
        </w:rPr>
        <w:t>缔约方大会在关于资源调动的第</w:t>
      </w:r>
      <w:r>
        <w:fldChar w:fldCharType="begin"/>
      </w:r>
      <w:r>
        <w:instrText>HYPERLINK "https://www.cbd.int/doc/decisions/cop-16/cop-16-dec-34-zh.pdf"</w:instrText>
      </w:r>
      <w:r>
        <w:fldChar w:fldCharType="separate"/>
      </w:r>
      <w:r w:rsidRPr="00B8490C">
        <w:rPr>
          <w:rStyle w:val="Hyperlink"/>
          <w:rFonts w:hint="eastAsia"/>
          <w:sz w:val="24"/>
          <w:lang w:eastAsia="zh-CN"/>
        </w:rPr>
        <w:t>16/34</w:t>
      </w:r>
      <w:r>
        <w:fldChar w:fldCharType="end"/>
      </w:r>
      <w:proofErr w:type="gramStart"/>
      <w:r w:rsidRPr="00B8490C">
        <w:rPr>
          <w:rFonts w:hint="eastAsia"/>
          <w:sz w:val="24"/>
          <w:lang w:eastAsia="zh-CN"/>
        </w:rPr>
        <w:t>号决定</w:t>
      </w:r>
      <w:proofErr w:type="gramEnd"/>
      <w:r w:rsidRPr="00B8490C">
        <w:rPr>
          <w:rFonts w:hint="eastAsia"/>
          <w:sz w:val="24"/>
          <w:lang w:eastAsia="zh-CN"/>
        </w:rPr>
        <w:t>第</w:t>
      </w:r>
      <w:r w:rsidRPr="00B8490C">
        <w:rPr>
          <w:rFonts w:hint="eastAsia"/>
          <w:sz w:val="24"/>
          <w:lang w:eastAsia="zh-CN"/>
        </w:rPr>
        <w:t>18</w:t>
      </w:r>
      <w:r w:rsidRPr="00B8490C">
        <w:rPr>
          <w:rFonts w:hint="eastAsia"/>
          <w:sz w:val="24"/>
          <w:lang w:eastAsia="zh-CN"/>
        </w:rPr>
        <w:t>段中注意到，</w:t>
      </w:r>
      <w:r w:rsidRPr="00B8490C">
        <w:rPr>
          <w:sz w:val="24"/>
          <w:lang w:val="en-US" w:eastAsia="zh-CN"/>
        </w:rPr>
        <w:t>没有任何缔约方</w:t>
      </w:r>
      <w:r w:rsidRPr="00B8490C">
        <w:rPr>
          <w:rFonts w:hint="eastAsia"/>
          <w:sz w:val="24"/>
          <w:lang w:eastAsia="zh-CN"/>
        </w:rPr>
        <w:t>对执行秘书根据上述请求发出的通知</w:t>
      </w:r>
      <w:proofErr w:type="gramStart"/>
      <w:r w:rsidRPr="00B8490C">
        <w:rPr>
          <w:rFonts w:hint="eastAsia"/>
          <w:sz w:val="24"/>
          <w:lang w:eastAsia="zh-CN"/>
        </w:rPr>
        <w:t>作出</w:t>
      </w:r>
      <w:proofErr w:type="gramEnd"/>
      <w:r w:rsidRPr="00B8490C">
        <w:rPr>
          <w:rFonts w:hint="eastAsia"/>
          <w:sz w:val="24"/>
          <w:lang w:eastAsia="zh-CN"/>
        </w:rPr>
        <w:t>回应，从而请执行秘书考虑发</w:t>
      </w:r>
      <w:r w:rsidR="00DE1F7F">
        <w:rPr>
          <w:rFonts w:hint="eastAsia"/>
          <w:sz w:val="24"/>
          <w:lang w:eastAsia="zh-CN"/>
        </w:rPr>
        <w:t>出</w:t>
      </w:r>
      <w:r w:rsidRPr="00B8490C">
        <w:rPr>
          <w:rFonts w:hint="eastAsia"/>
          <w:sz w:val="24"/>
          <w:lang w:eastAsia="zh-CN"/>
        </w:rPr>
        <w:t>新一轮通知的最佳周期。</w:t>
      </w:r>
    </w:p>
    <w:p w14:paraId="4E39B8AB" w14:textId="7BB8FDF4" w:rsidR="00987AA7" w:rsidRPr="008A32B3" w:rsidRDefault="002076C1"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2076C1">
        <w:rPr>
          <w:rFonts w:hint="eastAsia"/>
          <w:sz w:val="24"/>
          <w:lang w:eastAsia="zh-CN"/>
        </w:rPr>
        <w:t>在同一决定的第</w:t>
      </w:r>
      <w:r w:rsidRPr="002076C1">
        <w:rPr>
          <w:rFonts w:hint="eastAsia"/>
          <w:sz w:val="24"/>
          <w:lang w:eastAsia="zh-CN"/>
        </w:rPr>
        <w:t>24</w:t>
      </w:r>
      <w:r w:rsidRPr="002076C1">
        <w:rPr>
          <w:rFonts w:hint="eastAsia"/>
          <w:sz w:val="24"/>
          <w:lang w:eastAsia="zh-CN"/>
        </w:rPr>
        <w:t>段，缔约方大会请执行问题附属机构在缔约方大会第十七届会议之前审议该决定第</w:t>
      </w:r>
      <w:r w:rsidRPr="002076C1">
        <w:rPr>
          <w:rFonts w:hint="eastAsia"/>
          <w:sz w:val="24"/>
          <w:lang w:eastAsia="zh-CN"/>
        </w:rPr>
        <w:t>22(a)</w:t>
      </w:r>
      <w:r w:rsidRPr="002076C1">
        <w:rPr>
          <w:rFonts w:hint="eastAsia"/>
          <w:sz w:val="24"/>
          <w:lang w:eastAsia="zh-CN"/>
        </w:rPr>
        <w:t>和</w:t>
      </w:r>
      <w:r w:rsidRPr="002076C1">
        <w:rPr>
          <w:rFonts w:hint="eastAsia"/>
          <w:sz w:val="24"/>
          <w:lang w:eastAsia="zh-CN"/>
        </w:rPr>
        <w:t>23(a)</w:t>
      </w:r>
      <w:r w:rsidRPr="002076C1">
        <w:rPr>
          <w:rFonts w:hint="eastAsia"/>
          <w:sz w:val="24"/>
          <w:lang w:eastAsia="zh-CN"/>
        </w:rPr>
        <w:t>分段所述要素，并“</w:t>
      </w:r>
      <w:r w:rsidRPr="002076C1">
        <w:rPr>
          <w:sz w:val="24"/>
          <w:lang w:val="en-US" w:eastAsia="zh-CN"/>
        </w:rPr>
        <w:t>进一步讨论扩大捐助方基础的机会</w:t>
      </w:r>
      <w:r w:rsidRPr="002076C1">
        <w:rPr>
          <w:rFonts w:hint="eastAsia"/>
          <w:sz w:val="24"/>
          <w:lang w:eastAsia="zh-CN"/>
        </w:rPr>
        <w:t>”。</w:t>
      </w:r>
    </w:p>
    <w:p w14:paraId="4AB2059B" w14:textId="523CA21F" w:rsidR="00B13E35" w:rsidRPr="008A32B3" w:rsidRDefault="00186001"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186001">
        <w:rPr>
          <w:rFonts w:hint="eastAsia"/>
          <w:sz w:val="24"/>
          <w:lang w:eastAsia="zh-CN"/>
        </w:rPr>
        <w:t>第</w:t>
      </w:r>
      <w:r>
        <w:fldChar w:fldCharType="begin"/>
      </w:r>
      <w:r>
        <w:instrText>HYPERLINK "https://www.cbd.int/decisions/cop/?m=cop-16"</w:instrText>
      </w:r>
      <w:r>
        <w:fldChar w:fldCharType="separate"/>
      </w:r>
      <w:r w:rsidRPr="00186001">
        <w:rPr>
          <w:rStyle w:val="Hyperlink"/>
          <w:rFonts w:hint="eastAsia"/>
          <w:sz w:val="24"/>
          <w:lang w:eastAsia="zh-CN"/>
        </w:rPr>
        <w:t>16/34</w:t>
      </w:r>
      <w:r>
        <w:fldChar w:fldCharType="end"/>
      </w:r>
      <w:proofErr w:type="gramStart"/>
      <w:r w:rsidRPr="00186001">
        <w:rPr>
          <w:rFonts w:hint="eastAsia"/>
          <w:sz w:val="24"/>
          <w:lang w:eastAsia="zh-CN"/>
        </w:rPr>
        <w:t>号决定</w:t>
      </w:r>
      <w:proofErr w:type="gramEnd"/>
      <w:r w:rsidRPr="00186001">
        <w:rPr>
          <w:rFonts w:hint="eastAsia"/>
          <w:sz w:val="24"/>
          <w:lang w:eastAsia="zh-CN"/>
        </w:rPr>
        <w:t>第</w:t>
      </w:r>
      <w:r w:rsidRPr="00186001">
        <w:rPr>
          <w:rFonts w:hint="eastAsia"/>
          <w:sz w:val="24"/>
          <w:lang w:eastAsia="zh-CN"/>
        </w:rPr>
        <w:t>18</w:t>
      </w:r>
      <w:r w:rsidRPr="00186001">
        <w:rPr>
          <w:rFonts w:hint="eastAsia"/>
          <w:sz w:val="24"/>
          <w:lang w:eastAsia="zh-CN"/>
        </w:rPr>
        <w:t>和第</w:t>
      </w:r>
      <w:r w:rsidRPr="00186001">
        <w:rPr>
          <w:rFonts w:hint="eastAsia"/>
          <w:sz w:val="24"/>
          <w:lang w:eastAsia="zh-CN"/>
        </w:rPr>
        <w:t>24</w:t>
      </w:r>
      <w:r w:rsidRPr="00186001">
        <w:rPr>
          <w:rFonts w:hint="eastAsia"/>
          <w:sz w:val="24"/>
          <w:lang w:eastAsia="zh-CN"/>
        </w:rPr>
        <w:t>段中的请求密切相关。尽管扩大捐助</w:t>
      </w:r>
      <w:proofErr w:type="gramStart"/>
      <w:r w:rsidRPr="00186001">
        <w:rPr>
          <w:rFonts w:hint="eastAsia"/>
          <w:sz w:val="24"/>
          <w:lang w:eastAsia="zh-CN"/>
        </w:rPr>
        <w:t>方基础</w:t>
      </w:r>
      <w:proofErr w:type="gramEnd"/>
      <w:r w:rsidRPr="00186001">
        <w:rPr>
          <w:rFonts w:hint="eastAsia"/>
          <w:sz w:val="24"/>
          <w:lang w:eastAsia="zh-CN"/>
        </w:rPr>
        <w:t>这一议题在概念上更广，除了传统的公共生物多样性融资外，还包括加强（非主权）私人融资和创新融资的作用，但这个议题的一个重要元素，是考虑到如《公约》第</w:t>
      </w:r>
      <w:r w:rsidRPr="00186001">
        <w:rPr>
          <w:rFonts w:hint="eastAsia"/>
          <w:sz w:val="24"/>
          <w:lang w:eastAsia="zh-CN"/>
        </w:rPr>
        <w:t>20</w:t>
      </w:r>
      <w:r w:rsidRPr="00186001">
        <w:rPr>
          <w:rFonts w:hint="eastAsia"/>
          <w:sz w:val="24"/>
          <w:lang w:eastAsia="zh-CN"/>
        </w:rPr>
        <w:t>条第</w:t>
      </w:r>
      <w:r w:rsidRPr="00186001">
        <w:rPr>
          <w:rFonts w:hint="eastAsia"/>
          <w:sz w:val="24"/>
          <w:lang w:eastAsia="zh-CN"/>
        </w:rPr>
        <w:t>2</w:t>
      </w:r>
      <w:r w:rsidRPr="00186001">
        <w:rPr>
          <w:rFonts w:hint="eastAsia"/>
          <w:sz w:val="24"/>
          <w:lang w:eastAsia="zh-CN"/>
        </w:rPr>
        <w:t>款所述，需要提供</w:t>
      </w:r>
      <w:r w:rsidRPr="00F06B3F">
        <w:rPr>
          <w:rFonts w:hint="eastAsia"/>
          <w:sz w:val="24"/>
          <w:lang w:val="en-US" w:eastAsia="zh-CN"/>
        </w:rPr>
        <w:t>新的额外的资金</w:t>
      </w:r>
      <w:r w:rsidRPr="00186001">
        <w:rPr>
          <w:rFonts w:hint="eastAsia"/>
          <w:sz w:val="24"/>
          <w:lang w:val="en-US" w:eastAsia="zh-CN"/>
        </w:rPr>
        <w:t>，因此</w:t>
      </w:r>
      <w:r w:rsidR="00DE1F7F">
        <w:rPr>
          <w:rFonts w:hint="eastAsia"/>
          <w:sz w:val="24"/>
          <w:lang w:val="en-US" w:eastAsia="zh-CN"/>
        </w:rPr>
        <w:t>须</w:t>
      </w:r>
      <w:r w:rsidRPr="00186001">
        <w:rPr>
          <w:rFonts w:hint="eastAsia"/>
          <w:sz w:val="24"/>
          <w:lang w:eastAsia="zh-CN"/>
        </w:rPr>
        <w:t>扩大提供国际生物多样性融资的主权行为体的范围，把发展中国家和经济转型国家也包括在内。</w:t>
      </w:r>
      <w:r w:rsidRPr="00186001">
        <w:rPr>
          <w:sz w:val="24"/>
          <w:vertAlign w:val="superscript"/>
        </w:rPr>
        <w:footnoteReference w:id="3"/>
      </w:r>
      <w:r w:rsidRPr="00186001">
        <w:rPr>
          <w:rFonts w:hint="eastAsia"/>
          <w:sz w:val="24"/>
          <w:lang w:eastAsia="zh-CN"/>
        </w:rPr>
        <w:t xml:space="preserve">  </w:t>
      </w:r>
      <w:r w:rsidRPr="00186001">
        <w:rPr>
          <w:sz w:val="24"/>
          <w:lang w:eastAsia="zh-CN"/>
        </w:rPr>
        <w:t>根据</w:t>
      </w:r>
      <w:r w:rsidRPr="00186001">
        <w:rPr>
          <w:rFonts w:hint="eastAsia"/>
          <w:sz w:val="24"/>
          <w:lang w:eastAsia="zh-CN"/>
        </w:rPr>
        <w:t>《公约》第</w:t>
      </w:r>
      <w:r w:rsidRPr="00186001">
        <w:rPr>
          <w:rFonts w:hint="eastAsia"/>
          <w:sz w:val="24"/>
          <w:lang w:eastAsia="zh-CN"/>
        </w:rPr>
        <w:t>20</w:t>
      </w:r>
      <w:r w:rsidRPr="00186001">
        <w:rPr>
          <w:rFonts w:hint="eastAsia"/>
          <w:sz w:val="24"/>
          <w:lang w:eastAsia="zh-CN"/>
        </w:rPr>
        <w:t>条</w:t>
      </w:r>
      <w:r w:rsidRPr="00186001">
        <w:rPr>
          <w:rFonts w:hint="eastAsia"/>
          <w:sz w:val="24"/>
          <w:lang w:eastAsia="zh-CN"/>
        </w:rPr>
        <w:lastRenderedPageBreak/>
        <w:t>第</w:t>
      </w:r>
      <w:r w:rsidRPr="00186001">
        <w:rPr>
          <w:rFonts w:hint="eastAsia"/>
          <w:sz w:val="24"/>
          <w:lang w:eastAsia="zh-CN"/>
        </w:rPr>
        <w:t>2</w:t>
      </w:r>
      <w:r w:rsidRPr="00186001">
        <w:rPr>
          <w:rFonts w:hint="eastAsia"/>
          <w:sz w:val="24"/>
          <w:lang w:eastAsia="zh-CN"/>
        </w:rPr>
        <w:t>款确定并定期审查和修改的名单，即第</w:t>
      </w:r>
      <w:r>
        <w:fldChar w:fldCharType="begin"/>
      </w:r>
      <w:r>
        <w:instrText>HYPERLINK "https://www.cbd.int/decisions/cop/?m=cop-16"</w:instrText>
      </w:r>
      <w:r>
        <w:fldChar w:fldCharType="separate"/>
      </w:r>
      <w:r w:rsidRPr="00186001">
        <w:rPr>
          <w:rStyle w:val="Hyperlink"/>
          <w:rFonts w:hint="eastAsia"/>
          <w:sz w:val="24"/>
          <w:lang w:eastAsia="zh-CN"/>
        </w:rPr>
        <w:t>16/34</w:t>
      </w:r>
      <w:r>
        <w:fldChar w:fldCharType="end"/>
      </w:r>
      <w:proofErr w:type="gramStart"/>
      <w:r w:rsidRPr="00186001">
        <w:rPr>
          <w:sz w:val="24"/>
          <w:lang w:eastAsia="zh-CN"/>
        </w:rPr>
        <w:t>号决定</w:t>
      </w:r>
      <w:proofErr w:type="gramEnd"/>
      <w:r w:rsidRPr="00186001">
        <w:rPr>
          <w:sz w:val="24"/>
          <w:lang w:eastAsia="zh-CN"/>
        </w:rPr>
        <w:t>第</w:t>
      </w:r>
      <w:r w:rsidRPr="00186001">
        <w:rPr>
          <w:rFonts w:hint="eastAsia"/>
          <w:sz w:val="24"/>
          <w:lang w:eastAsia="zh-CN"/>
        </w:rPr>
        <w:t>18</w:t>
      </w:r>
      <w:r w:rsidRPr="00186001">
        <w:rPr>
          <w:sz w:val="24"/>
          <w:lang w:eastAsia="zh-CN"/>
        </w:rPr>
        <w:t>段中的请求</w:t>
      </w:r>
      <w:r w:rsidRPr="00186001">
        <w:rPr>
          <w:rFonts w:hint="eastAsia"/>
          <w:sz w:val="24"/>
          <w:lang w:eastAsia="zh-CN"/>
        </w:rPr>
        <w:t>所指名单，正是为了反映这一范围的任何扩大。</w:t>
      </w:r>
    </w:p>
    <w:p w14:paraId="0EE199F2" w14:textId="128E6D07" w:rsidR="00681F5C" w:rsidRPr="008A32B3" w:rsidRDefault="00186001"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186001">
        <w:rPr>
          <w:rFonts w:hint="eastAsia"/>
          <w:sz w:val="24"/>
          <w:lang w:eastAsia="zh-CN"/>
        </w:rPr>
        <w:t>扩大捐助</w:t>
      </w:r>
      <w:proofErr w:type="gramStart"/>
      <w:r w:rsidRPr="00186001">
        <w:rPr>
          <w:rFonts w:hint="eastAsia"/>
          <w:sz w:val="24"/>
          <w:lang w:eastAsia="zh-CN"/>
        </w:rPr>
        <w:t>方基础</w:t>
      </w:r>
      <w:proofErr w:type="gramEnd"/>
      <w:r w:rsidRPr="00186001">
        <w:rPr>
          <w:rFonts w:hint="eastAsia"/>
          <w:sz w:val="24"/>
          <w:lang w:eastAsia="zh-CN"/>
        </w:rPr>
        <w:t>这一议题同时涉及第</w:t>
      </w:r>
      <w:r>
        <w:fldChar w:fldCharType="begin"/>
      </w:r>
      <w:r>
        <w:instrText>HYPERLINK "https://www.cbd.int/decisions/cop/?m=cop-16"</w:instrText>
      </w:r>
      <w:r>
        <w:fldChar w:fldCharType="separate"/>
      </w:r>
      <w:r w:rsidRPr="00186001">
        <w:rPr>
          <w:rStyle w:val="Hyperlink"/>
          <w:rFonts w:hint="eastAsia"/>
          <w:sz w:val="24"/>
          <w:lang w:eastAsia="zh-CN"/>
        </w:rPr>
        <w:t>16/34</w:t>
      </w:r>
      <w:r>
        <w:fldChar w:fldCharType="end"/>
      </w:r>
      <w:proofErr w:type="gramStart"/>
      <w:r w:rsidRPr="00186001">
        <w:rPr>
          <w:rFonts w:hint="eastAsia"/>
          <w:sz w:val="24"/>
          <w:lang w:eastAsia="zh-CN"/>
        </w:rPr>
        <w:t>号决定</w:t>
      </w:r>
      <w:proofErr w:type="gramEnd"/>
      <w:r w:rsidRPr="00186001">
        <w:rPr>
          <w:rFonts w:hint="eastAsia"/>
          <w:sz w:val="24"/>
          <w:lang w:eastAsia="zh-CN"/>
        </w:rPr>
        <w:t>第</w:t>
      </w:r>
      <w:r w:rsidRPr="00186001">
        <w:rPr>
          <w:rFonts w:hint="eastAsia"/>
          <w:sz w:val="24"/>
          <w:lang w:eastAsia="zh-CN"/>
        </w:rPr>
        <w:t>19</w:t>
      </w:r>
      <w:r w:rsidRPr="00186001">
        <w:rPr>
          <w:rFonts w:hint="eastAsia"/>
          <w:sz w:val="24"/>
          <w:lang w:eastAsia="zh-CN"/>
        </w:rPr>
        <w:t>段规定的两个任务，包括该决定第</w:t>
      </w:r>
      <w:r w:rsidRPr="00186001">
        <w:rPr>
          <w:rFonts w:hint="eastAsia"/>
          <w:sz w:val="24"/>
          <w:lang w:eastAsia="zh-CN"/>
        </w:rPr>
        <w:t>22(a)</w:t>
      </w:r>
      <w:r w:rsidRPr="00186001">
        <w:rPr>
          <w:rFonts w:hint="eastAsia"/>
          <w:sz w:val="24"/>
          <w:lang w:eastAsia="zh-CN"/>
        </w:rPr>
        <w:t>和第</w:t>
      </w:r>
      <w:r w:rsidRPr="00186001">
        <w:rPr>
          <w:rFonts w:hint="eastAsia"/>
          <w:sz w:val="24"/>
          <w:lang w:eastAsia="zh-CN"/>
        </w:rPr>
        <w:t>23(a)</w:t>
      </w:r>
      <w:r w:rsidRPr="00186001">
        <w:rPr>
          <w:rFonts w:hint="eastAsia"/>
          <w:sz w:val="24"/>
          <w:lang w:eastAsia="zh-CN"/>
        </w:rPr>
        <w:t>分段规定的这两个任务下的两项初步工作：</w:t>
      </w:r>
    </w:p>
    <w:p w14:paraId="0608E4EC" w14:textId="3E635A20" w:rsidR="00C41576" w:rsidRPr="008A32B3" w:rsidRDefault="00DE1F7F"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sz w:val="24"/>
          <w:lang w:eastAsia="zh-CN"/>
        </w:rPr>
      </w:pPr>
      <w:r>
        <w:rPr>
          <w:rFonts w:hint="eastAsia"/>
          <w:sz w:val="24"/>
          <w:lang w:eastAsia="zh-CN"/>
        </w:rPr>
        <w:t>在</w:t>
      </w:r>
      <w:r w:rsidR="0076161F" w:rsidRPr="0076161F">
        <w:rPr>
          <w:rFonts w:hint="eastAsia"/>
          <w:sz w:val="24"/>
          <w:lang w:eastAsia="zh-CN"/>
        </w:rPr>
        <w:t>进一步拟定负责运行财务机制的体制结构的标准</w:t>
      </w:r>
      <w:r>
        <w:rPr>
          <w:rFonts w:hint="eastAsia"/>
          <w:sz w:val="24"/>
          <w:lang w:eastAsia="zh-CN"/>
        </w:rPr>
        <w:t>方面</w:t>
      </w:r>
      <w:r w:rsidR="0076161F" w:rsidRPr="0076161F">
        <w:rPr>
          <w:rFonts w:hint="eastAsia"/>
          <w:sz w:val="24"/>
          <w:lang w:eastAsia="zh-CN"/>
        </w:rPr>
        <w:t>，值得注意的是，第</w:t>
      </w:r>
      <w:hyperlink r:id="rId15" w:history="1">
        <w:r w:rsidR="0076161F" w:rsidRPr="0076161F">
          <w:rPr>
            <w:rStyle w:val="Hyperlink"/>
            <w:rFonts w:hint="eastAsia"/>
            <w:sz w:val="24"/>
            <w:lang w:eastAsia="zh-CN"/>
          </w:rPr>
          <w:t>16/34</w:t>
        </w:r>
      </w:hyperlink>
      <w:proofErr w:type="gramStart"/>
      <w:r w:rsidR="0076161F" w:rsidRPr="0076161F">
        <w:rPr>
          <w:rFonts w:hint="eastAsia"/>
          <w:sz w:val="24"/>
          <w:lang w:eastAsia="zh-CN"/>
        </w:rPr>
        <w:t>号决定</w:t>
      </w:r>
      <w:proofErr w:type="gramEnd"/>
      <w:r w:rsidR="0076161F" w:rsidRPr="0076161F">
        <w:rPr>
          <w:rFonts w:hint="eastAsia"/>
          <w:sz w:val="24"/>
          <w:lang w:eastAsia="zh-CN"/>
        </w:rPr>
        <w:t>附件二所</w:t>
      </w:r>
      <w:proofErr w:type="gramStart"/>
      <w:r w:rsidR="0076161F" w:rsidRPr="0076161F">
        <w:rPr>
          <w:rFonts w:hint="eastAsia"/>
          <w:sz w:val="24"/>
          <w:lang w:eastAsia="zh-CN"/>
        </w:rPr>
        <w:t>载意见</w:t>
      </w:r>
      <w:proofErr w:type="gramEnd"/>
      <w:r w:rsidR="0076161F" w:rsidRPr="0076161F">
        <w:rPr>
          <w:rFonts w:hint="eastAsia"/>
          <w:sz w:val="24"/>
          <w:lang w:eastAsia="zh-CN"/>
        </w:rPr>
        <w:t>汇编中的一个要点也提到</w:t>
      </w:r>
      <w:r w:rsidR="0076161F" w:rsidRPr="0076161F">
        <w:rPr>
          <w:rFonts w:hint="eastAsia"/>
          <w:sz w:val="24"/>
          <w:lang w:eastAsia="zh-CN"/>
        </w:rPr>
        <w:t xml:space="preserve"> </w:t>
      </w:r>
      <w:r w:rsidR="0076161F" w:rsidRPr="0076161F">
        <w:rPr>
          <w:rFonts w:hint="eastAsia"/>
          <w:sz w:val="24"/>
          <w:lang w:eastAsia="zh-CN"/>
        </w:rPr>
        <w:t>“</w:t>
      </w:r>
      <w:r w:rsidR="0076161F" w:rsidRPr="0076161F">
        <w:rPr>
          <w:rFonts w:ascii="KaiTi" w:eastAsia="KaiTi" w:hAnsi="KaiTi"/>
          <w:sz w:val="24"/>
          <w:lang w:val="en-US" w:eastAsia="zh-CN"/>
        </w:rPr>
        <w:t>旨在从所有来源调动资源的捐助</w:t>
      </w:r>
      <w:r w:rsidR="000F2C1E">
        <w:rPr>
          <w:rFonts w:ascii="KaiTi" w:eastAsia="KaiTi" w:hAnsi="KaiTi" w:hint="eastAsia"/>
          <w:sz w:val="24"/>
          <w:lang w:val="en-US" w:eastAsia="zh-CN"/>
        </w:rPr>
        <w:t>方</w:t>
      </w:r>
      <w:r w:rsidR="0076161F" w:rsidRPr="0076161F">
        <w:rPr>
          <w:rFonts w:ascii="KaiTi" w:eastAsia="KaiTi" w:hAnsi="KaiTi"/>
          <w:sz w:val="24"/>
          <w:lang w:val="en-US" w:eastAsia="zh-CN"/>
        </w:rPr>
        <w:t>基础</w:t>
      </w:r>
      <w:r w:rsidR="0076161F" w:rsidRPr="0076161F">
        <w:rPr>
          <w:rFonts w:hint="eastAsia"/>
          <w:sz w:val="24"/>
          <w:lang w:eastAsia="zh-CN"/>
        </w:rPr>
        <w:t>”。</w:t>
      </w:r>
      <w:r w:rsidR="0076161F" w:rsidRPr="0076161F">
        <w:rPr>
          <w:rFonts w:hint="eastAsia"/>
          <w:sz w:val="24"/>
          <w:lang w:eastAsia="zh-CN"/>
        </w:rPr>
        <w:t>CBD/SBI/7/3/Add.3</w:t>
      </w:r>
      <w:r w:rsidR="0076161F" w:rsidRPr="0076161F">
        <w:rPr>
          <w:rFonts w:hint="eastAsia"/>
          <w:sz w:val="24"/>
          <w:lang w:eastAsia="zh-CN"/>
        </w:rPr>
        <w:t>号文件</w:t>
      </w:r>
      <w:bookmarkStart w:id="0" w:name="_Hlk233301822"/>
      <w:r w:rsidR="0076161F" w:rsidRPr="0076161F">
        <w:rPr>
          <w:rFonts w:hint="eastAsia"/>
          <w:sz w:val="24"/>
          <w:lang w:eastAsia="zh-CN"/>
        </w:rPr>
        <w:t>进一步探讨了这个问题</w:t>
      </w:r>
      <w:bookmarkEnd w:id="0"/>
      <w:r w:rsidR="0076161F" w:rsidRPr="0076161F">
        <w:rPr>
          <w:rFonts w:hint="eastAsia"/>
          <w:sz w:val="24"/>
          <w:lang w:eastAsia="zh-CN"/>
        </w:rPr>
        <w:t>；</w:t>
      </w:r>
    </w:p>
    <w:p w14:paraId="4C0D5FA8" w14:textId="5A6C4687" w:rsidR="00094850" w:rsidRPr="008A32B3" w:rsidRDefault="00DE1F7F"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sz w:val="24"/>
          <w:lang w:eastAsia="zh-CN"/>
        </w:rPr>
      </w:pPr>
      <w:r>
        <w:rPr>
          <w:rFonts w:hint="eastAsia"/>
          <w:sz w:val="24"/>
          <w:lang w:eastAsia="zh-CN"/>
        </w:rPr>
        <w:t>在</w:t>
      </w:r>
      <w:r w:rsidR="000F2C1E" w:rsidRPr="000F2C1E">
        <w:rPr>
          <w:sz w:val="24"/>
          <w:lang w:val="en-US" w:eastAsia="zh-CN"/>
        </w:rPr>
        <w:t>找到阻碍全球生物多样性</w:t>
      </w:r>
      <w:proofErr w:type="gramStart"/>
      <w:r w:rsidR="000F2C1E" w:rsidRPr="000F2C1E">
        <w:rPr>
          <w:sz w:val="24"/>
          <w:lang w:val="en-US" w:eastAsia="zh-CN"/>
        </w:rPr>
        <w:t>融资成效</w:t>
      </w:r>
      <w:proofErr w:type="gramEnd"/>
      <w:r w:rsidR="000F2C1E" w:rsidRPr="000F2C1E">
        <w:rPr>
          <w:sz w:val="24"/>
          <w:lang w:val="en-US" w:eastAsia="zh-CN"/>
        </w:rPr>
        <w:t>的因素</w:t>
      </w:r>
      <w:r w:rsidR="000F2C1E" w:rsidRPr="000F2C1E">
        <w:rPr>
          <w:rFonts w:hint="eastAsia"/>
          <w:sz w:val="24"/>
          <w:lang w:eastAsia="zh-CN"/>
        </w:rPr>
        <w:t>并</w:t>
      </w:r>
      <w:r w:rsidR="000F2C1E" w:rsidRPr="000F2C1E">
        <w:rPr>
          <w:sz w:val="24"/>
          <w:lang w:val="en-US" w:eastAsia="zh-CN"/>
        </w:rPr>
        <w:t>就进一步加强全球生物多样性</w:t>
      </w:r>
      <w:proofErr w:type="gramStart"/>
      <w:r w:rsidR="000F2C1E" w:rsidRPr="000F2C1E">
        <w:rPr>
          <w:sz w:val="24"/>
          <w:lang w:val="en-US" w:eastAsia="zh-CN"/>
        </w:rPr>
        <w:t>融资成效</w:t>
      </w:r>
      <w:proofErr w:type="gramEnd"/>
      <w:r w:rsidR="000F2C1E" w:rsidRPr="000F2C1E">
        <w:rPr>
          <w:sz w:val="24"/>
          <w:lang w:val="en-US" w:eastAsia="zh-CN"/>
        </w:rPr>
        <w:t>的要素提出建议</w:t>
      </w:r>
      <w:r>
        <w:rPr>
          <w:rFonts w:hint="eastAsia"/>
          <w:sz w:val="24"/>
          <w:lang w:val="en-US" w:eastAsia="zh-CN"/>
        </w:rPr>
        <w:t>方面</w:t>
      </w:r>
      <w:r w:rsidR="000F2C1E" w:rsidRPr="000F2C1E">
        <w:rPr>
          <w:sz w:val="24"/>
          <w:lang w:val="en-US" w:eastAsia="zh-CN"/>
        </w:rPr>
        <w:t>，</w:t>
      </w:r>
      <w:r w:rsidR="000F2C1E" w:rsidRPr="000F2C1E">
        <w:rPr>
          <w:rFonts w:hint="eastAsia"/>
          <w:sz w:val="24"/>
          <w:lang w:val="en-US" w:eastAsia="zh-CN"/>
        </w:rPr>
        <w:t>可以把</w:t>
      </w:r>
      <w:r w:rsidR="000F2C1E" w:rsidRPr="000F2C1E">
        <w:rPr>
          <w:rFonts w:hint="eastAsia"/>
          <w:sz w:val="24"/>
          <w:lang w:eastAsia="zh-CN"/>
        </w:rPr>
        <w:t>较为窄小的捐助</w:t>
      </w:r>
      <w:proofErr w:type="gramStart"/>
      <w:r w:rsidR="000F2C1E" w:rsidRPr="000F2C1E">
        <w:rPr>
          <w:rFonts w:hint="eastAsia"/>
          <w:sz w:val="24"/>
          <w:lang w:eastAsia="zh-CN"/>
        </w:rPr>
        <w:t>方基础</w:t>
      </w:r>
      <w:proofErr w:type="gramEnd"/>
      <w:r w:rsidR="000F2C1E" w:rsidRPr="000F2C1E">
        <w:rPr>
          <w:rFonts w:hint="eastAsia"/>
          <w:sz w:val="24"/>
          <w:lang w:eastAsia="zh-CN"/>
        </w:rPr>
        <w:t>视为一个障碍，而把扩大这一基础作为加强全球生物多样性融资的一项要素。</w:t>
      </w:r>
      <w:r w:rsidR="000F2C1E" w:rsidRPr="000F2C1E">
        <w:rPr>
          <w:rFonts w:hint="eastAsia"/>
          <w:sz w:val="24"/>
          <w:lang w:eastAsia="zh-CN"/>
        </w:rPr>
        <w:t>CBD/SBI/7/3/Add.4</w:t>
      </w:r>
      <w:r w:rsidR="000F2C1E" w:rsidRPr="000F2C1E">
        <w:rPr>
          <w:rFonts w:hint="eastAsia"/>
          <w:sz w:val="24"/>
          <w:lang w:eastAsia="zh-CN"/>
        </w:rPr>
        <w:t>号文件</w:t>
      </w:r>
      <w:r w:rsidR="000F2C1E" w:rsidRPr="000F2C1E">
        <w:rPr>
          <w:rFonts w:hint="eastAsia"/>
          <w:sz w:val="24"/>
          <w:lang w:val="en-US" w:eastAsia="zh-CN"/>
        </w:rPr>
        <w:t>进一步探讨了这个问题。</w:t>
      </w:r>
    </w:p>
    <w:p w14:paraId="2912DF65" w14:textId="6001D23A" w:rsidR="005C6EE4" w:rsidRPr="008A32B3" w:rsidRDefault="00575E05" w:rsidP="008A32B3">
      <w:pPr>
        <w:pStyle w:val="CBDNormalNumber"/>
        <w:tabs>
          <w:tab w:val="clear" w:pos="567"/>
          <w:tab w:val="clear" w:pos="1134"/>
          <w:tab w:val="clear" w:pos="1701"/>
          <w:tab w:val="clear" w:pos="2268"/>
          <w:tab w:val="clear" w:pos="2835"/>
          <w:tab w:val="clear" w:pos="3402"/>
          <w:tab w:val="clear" w:pos="3969"/>
        </w:tabs>
        <w:ind w:left="490"/>
        <w:rPr>
          <w:snapToGrid w:val="0"/>
          <w:sz w:val="24"/>
          <w:lang w:eastAsia="zh-CN"/>
        </w:rPr>
      </w:pPr>
      <w:r w:rsidRPr="00575E05">
        <w:rPr>
          <w:rFonts w:hint="eastAsia"/>
          <w:snapToGrid w:val="0"/>
          <w:sz w:val="24"/>
          <w:lang w:eastAsia="zh-CN"/>
        </w:rPr>
        <w:t>本文件的其余部分将</w:t>
      </w:r>
      <w:r>
        <w:rPr>
          <w:rFonts w:hint="eastAsia"/>
          <w:snapToGrid w:val="0"/>
          <w:sz w:val="24"/>
          <w:lang w:eastAsia="zh-CN"/>
        </w:rPr>
        <w:t>考虑到</w:t>
      </w:r>
      <w:r w:rsidRPr="00575E05">
        <w:rPr>
          <w:rFonts w:hint="eastAsia"/>
          <w:snapToGrid w:val="0"/>
          <w:sz w:val="24"/>
          <w:lang w:eastAsia="zh-CN"/>
        </w:rPr>
        <w:t>根据《公约》第</w:t>
      </w:r>
      <w:r w:rsidRPr="00575E05">
        <w:rPr>
          <w:rFonts w:hint="eastAsia"/>
          <w:snapToGrid w:val="0"/>
          <w:sz w:val="24"/>
          <w:lang w:eastAsia="zh-CN"/>
        </w:rPr>
        <w:t>20</w:t>
      </w:r>
      <w:r w:rsidRPr="00575E05">
        <w:rPr>
          <w:rFonts w:hint="eastAsia"/>
          <w:snapToGrid w:val="0"/>
          <w:sz w:val="24"/>
          <w:lang w:eastAsia="zh-CN"/>
        </w:rPr>
        <w:t>条第</w:t>
      </w:r>
      <w:r w:rsidRPr="00575E05">
        <w:rPr>
          <w:rFonts w:hint="eastAsia"/>
          <w:snapToGrid w:val="0"/>
          <w:sz w:val="24"/>
          <w:lang w:eastAsia="zh-CN"/>
        </w:rPr>
        <w:t>2</w:t>
      </w:r>
      <w:r w:rsidRPr="00575E05">
        <w:rPr>
          <w:rFonts w:hint="eastAsia"/>
          <w:snapToGrid w:val="0"/>
          <w:sz w:val="24"/>
          <w:lang w:eastAsia="zh-CN"/>
        </w:rPr>
        <w:t>款所</w:t>
      </w:r>
      <w:r w:rsidR="00172F2D">
        <w:rPr>
          <w:rFonts w:hint="eastAsia"/>
          <w:snapToGrid w:val="0"/>
          <w:sz w:val="24"/>
          <w:lang w:eastAsia="zh-CN"/>
        </w:rPr>
        <w:t>维持</w:t>
      </w:r>
      <w:r w:rsidRPr="00575E05">
        <w:rPr>
          <w:rFonts w:hint="eastAsia"/>
          <w:snapToGrid w:val="0"/>
          <w:sz w:val="24"/>
          <w:lang w:eastAsia="zh-CN"/>
        </w:rPr>
        <w:t>的名单的最佳更新周期，重点讨论扩大主权行为体捐助</w:t>
      </w:r>
      <w:proofErr w:type="gramStart"/>
      <w:r w:rsidRPr="00575E05">
        <w:rPr>
          <w:rFonts w:hint="eastAsia"/>
          <w:snapToGrid w:val="0"/>
          <w:sz w:val="24"/>
          <w:lang w:eastAsia="zh-CN"/>
        </w:rPr>
        <w:t>方基础</w:t>
      </w:r>
      <w:proofErr w:type="gramEnd"/>
      <w:r w:rsidRPr="00575E05">
        <w:rPr>
          <w:rFonts w:hint="eastAsia"/>
          <w:snapToGrid w:val="0"/>
          <w:sz w:val="24"/>
          <w:lang w:eastAsia="zh-CN"/>
        </w:rPr>
        <w:t>这一议题。</w:t>
      </w:r>
    </w:p>
    <w:p w14:paraId="37FEFB68" w14:textId="375A8AE3" w:rsidR="00ED6B39" w:rsidRDefault="006810B6" w:rsidP="008A32B3">
      <w:pPr>
        <w:pStyle w:val="CBDH1"/>
        <w:tabs>
          <w:tab w:val="clear" w:pos="567"/>
          <w:tab w:val="clear" w:pos="1134"/>
          <w:tab w:val="clear" w:pos="1701"/>
          <w:tab w:val="clear" w:pos="2268"/>
          <w:tab w:val="clear" w:pos="2835"/>
          <w:tab w:val="clear" w:pos="3402"/>
        </w:tabs>
        <w:ind w:left="490"/>
        <w:rPr>
          <w:snapToGrid w:val="0"/>
          <w:lang w:eastAsia="zh-CN"/>
        </w:rPr>
      </w:pPr>
      <w:r>
        <w:rPr>
          <w:rFonts w:hint="eastAsia"/>
          <w:snapToGrid w:val="0"/>
          <w:lang w:eastAsia="zh-CN"/>
        </w:rPr>
        <w:t>二</w:t>
      </w:r>
      <w:r w:rsidR="000860E5">
        <w:rPr>
          <w:snapToGrid w:val="0"/>
          <w:lang w:eastAsia="zh-CN"/>
        </w:rPr>
        <w:t>.</w:t>
      </w:r>
      <w:r w:rsidR="000860E5">
        <w:rPr>
          <w:snapToGrid w:val="0"/>
          <w:lang w:eastAsia="zh-CN"/>
        </w:rPr>
        <w:tab/>
      </w:r>
      <w:r>
        <w:rPr>
          <w:rFonts w:hint="eastAsia"/>
          <w:snapToGrid w:val="0"/>
          <w:lang w:eastAsia="zh-CN"/>
        </w:rPr>
        <w:t>根据第</w:t>
      </w:r>
      <w:r>
        <w:rPr>
          <w:rFonts w:hint="eastAsia"/>
          <w:snapToGrid w:val="0"/>
          <w:lang w:eastAsia="zh-CN"/>
        </w:rPr>
        <w:t>20</w:t>
      </w:r>
      <w:r>
        <w:rPr>
          <w:rFonts w:hint="eastAsia"/>
          <w:snapToGrid w:val="0"/>
          <w:lang w:eastAsia="zh-CN"/>
        </w:rPr>
        <w:t>条第</w:t>
      </w:r>
      <w:r>
        <w:rPr>
          <w:rFonts w:hint="eastAsia"/>
          <w:snapToGrid w:val="0"/>
          <w:lang w:eastAsia="zh-CN"/>
        </w:rPr>
        <w:t>2</w:t>
      </w:r>
      <w:r>
        <w:rPr>
          <w:rFonts w:hint="eastAsia"/>
          <w:snapToGrid w:val="0"/>
          <w:lang w:eastAsia="zh-CN"/>
        </w:rPr>
        <w:t>款开展的工作</w:t>
      </w:r>
    </w:p>
    <w:p w14:paraId="17D8A96E" w14:textId="535523A1" w:rsidR="000D7053" w:rsidRPr="008A32B3" w:rsidRDefault="006810B6" w:rsidP="008A32B3">
      <w:pPr>
        <w:pStyle w:val="CBDNormalNumber"/>
        <w:tabs>
          <w:tab w:val="clear" w:pos="567"/>
          <w:tab w:val="clear" w:pos="1134"/>
          <w:tab w:val="clear" w:pos="1701"/>
          <w:tab w:val="clear" w:pos="2268"/>
          <w:tab w:val="clear" w:pos="2835"/>
          <w:tab w:val="clear" w:pos="3402"/>
          <w:tab w:val="clear" w:pos="3969"/>
        </w:tabs>
        <w:ind w:left="490"/>
        <w:rPr>
          <w:snapToGrid w:val="0"/>
          <w:sz w:val="24"/>
          <w:lang w:eastAsia="zh-CN"/>
        </w:rPr>
      </w:pPr>
      <w:r>
        <w:rPr>
          <w:rFonts w:hint="eastAsia"/>
          <w:snapToGrid w:val="0"/>
          <w:sz w:val="24"/>
          <w:lang w:eastAsia="zh-CN"/>
        </w:rPr>
        <w:t>《公约》第</w:t>
      </w:r>
      <w:r>
        <w:rPr>
          <w:rFonts w:hint="eastAsia"/>
          <w:snapToGrid w:val="0"/>
          <w:sz w:val="24"/>
          <w:lang w:eastAsia="zh-CN"/>
        </w:rPr>
        <w:t>20</w:t>
      </w:r>
      <w:r>
        <w:rPr>
          <w:rFonts w:hint="eastAsia"/>
          <w:snapToGrid w:val="0"/>
          <w:sz w:val="24"/>
          <w:lang w:eastAsia="zh-CN"/>
        </w:rPr>
        <w:t>条第</w:t>
      </w:r>
      <w:r>
        <w:rPr>
          <w:rFonts w:hint="eastAsia"/>
          <w:snapToGrid w:val="0"/>
          <w:sz w:val="24"/>
          <w:lang w:eastAsia="zh-CN"/>
        </w:rPr>
        <w:t>2</w:t>
      </w:r>
      <w:r>
        <w:rPr>
          <w:rFonts w:hint="eastAsia"/>
          <w:snapToGrid w:val="0"/>
          <w:sz w:val="24"/>
          <w:lang w:eastAsia="zh-CN"/>
        </w:rPr>
        <w:t>款规定（加重字体为后加）：</w:t>
      </w:r>
    </w:p>
    <w:p w14:paraId="4783118D" w14:textId="0A453986" w:rsidR="006810B6" w:rsidRDefault="006810B6" w:rsidP="008A32B3">
      <w:pPr>
        <w:pStyle w:val="ListParagraph"/>
        <w:tabs>
          <w:tab w:val="clear" w:pos="567"/>
          <w:tab w:val="clear" w:pos="1134"/>
          <w:tab w:val="clear" w:pos="1701"/>
          <w:tab w:val="clear" w:pos="2268"/>
        </w:tabs>
        <w:ind w:left="1134" w:right="571"/>
        <w:rPr>
          <w:snapToGrid w:val="0"/>
          <w:sz w:val="24"/>
        </w:rPr>
      </w:pPr>
      <w:r w:rsidRPr="006810B6">
        <w:rPr>
          <w:snapToGrid w:val="0"/>
          <w:sz w:val="24"/>
          <w:lang w:val="en-US" w:eastAsia="zh-CN"/>
        </w:rPr>
        <w:t>“</w:t>
      </w:r>
      <w:r w:rsidRPr="006810B6">
        <w:rPr>
          <w:rFonts w:hint="eastAsia"/>
          <w:b/>
          <w:bCs/>
          <w:snapToGrid w:val="0"/>
          <w:sz w:val="24"/>
          <w:lang w:val="en-US" w:eastAsia="zh-CN"/>
        </w:rPr>
        <w:t>发达国家缔约国应提供新的额外的资金，以使发展中国家缔约国能</w:t>
      </w:r>
      <w:r w:rsidRPr="006810B6">
        <w:rPr>
          <w:rFonts w:hint="eastAsia"/>
          <w:snapToGrid w:val="0"/>
          <w:sz w:val="24"/>
          <w:lang w:val="en-US" w:eastAsia="zh-CN"/>
        </w:rPr>
        <w:t>支付它们因执行那些履行本公约义务的措施而承担议定的全部增加费用，并使它们能享受到本公约条款产生的惠益（</w:t>
      </w:r>
      <w:r w:rsidRPr="006810B6">
        <w:rPr>
          <w:snapToGrid w:val="0"/>
          <w:sz w:val="24"/>
          <w:lang w:val="en-US" w:eastAsia="zh-CN"/>
        </w:rPr>
        <w:t>……</w:t>
      </w:r>
      <w:r w:rsidRPr="006810B6">
        <w:rPr>
          <w:rFonts w:hint="eastAsia"/>
          <w:snapToGrid w:val="0"/>
          <w:sz w:val="24"/>
          <w:lang w:val="en-US" w:eastAsia="zh-CN"/>
        </w:rPr>
        <w:t>）。</w:t>
      </w:r>
      <w:r w:rsidRPr="006810B6">
        <w:rPr>
          <w:rFonts w:hint="eastAsia"/>
          <w:b/>
          <w:bCs/>
          <w:snapToGrid w:val="0"/>
          <w:sz w:val="24"/>
          <w:lang w:val="en-US" w:eastAsia="zh-CN"/>
        </w:rPr>
        <w:t>其他缔约国，包括那些处于向市场经济过渡进程的国家，可自愿承担发达国家缔约国的义务</w:t>
      </w:r>
      <w:r w:rsidRPr="006810B6">
        <w:rPr>
          <w:rFonts w:hint="eastAsia"/>
          <w:snapToGrid w:val="0"/>
          <w:sz w:val="24"/>
          <w:lang w:val="en-US" w:eastAsia="zh-CN"/>
        </w:rPr>
        <w:t>。为本条的目的，缔约国会议应在其第一次会议上确定</w:t>
      </w:r>
      <w:r w:rsidRPr="006810B6">
        <w:rPr>
          <w:rFonts w:hint="eastAsia"/>
          <w:b/>
          <w:bCs/>
          <w:snapToGrid w:val="0"/>
          <w:sz w:val="24"/>
          <w:lang w:val="en-US" w:eastAsia="zh-CN"/>
        </w:rPr>
        <w:t>一份发达国家缔约国和其他自愿承担发达国家缔约国义务的缔约国名单</w:t>
      </w:r>
      <w:r w:rsidRPr="006810B6">
        <w:rPr>
          <w:rFonts w:hint="eastAsia"/>
          <w:snapToGrid w:val="0"/>
          <w:sz w:val="24"/>
          <w:lang w:val="en-US" w:eastAsia="zh-CN"/>
        </w:rPr>
        <w:t>。缔约国会议应定期审查这份名单并于必要时加以修改。</w:t>
      </w:r>
      <w:r w:rsidRPr="006810B6">
        <w:rPr>
          <w:rFonts w:hint="eastAsia"/>
          <w:snapToGrid w:val="0"/>
          <w:sz w:val="24"/>
          <w:lang w:val="en-US"/>
        </w:rPr>
        <w:t>（</w:t>
      </w:r>
      <w:r w:rsidRPr="006810B6">
        <w:rPr>
          <w:snapToGrid w:val="0"/>
          <w:sz w:val="24"/>
          <w:lang w:val="en-US"/>
        </w:rPr>
        <w:t>……</w:t>
      </w:r>
      <w:r w:rsidRPr="006810B6">
        <w:rPr>
          <w:rFonts w:hint="eastAsia"/>
          <w:snapToGrid w:val="0"/>
          <w:sz w:val="24"/>
          <w:lang w:val="en-US"/>
        </w:rPr>
        <w:t>）</w:t>
      </w:r>
      <w:r w:rsidRPr="006810B6">
        <w:rPr>
          <w:snapToGrid w:val="0"/>
          <w:sz w:val="24"/>
          <w:lang w:val="en-US"/>
        </w:rPr>
        <w:t>”</w:t>
      </w:r>
    </w:p>
    <w:p w14:paraId="0E6FA1C3" w14:textId="25105996" w:rsidR="004B52E5" w:rsidRPr="008A32B3" w:rsidRDefault="006810B6" w:rsidP="008A32B3">
      <w:pPr>
        <w:pStyle w:val="CBDNormalNumber"/>
        <w:tabs>
          <w:tab w:val="clear" w:pos="567"/>
          <w:tab w:val="clear" w:pos="1134"/>
          <w:tab w:val="clear" w:pos="1701"/>
          <w:tab w:val="clear" w:pos="2268"/>
          <w:tab w:val="clear" w:pos="2835"/>
          <w:tab w:val="clear" w:pos="3402"/>
          <w:tab w:val="clear" w:pos="3969"/>
        </w:tabs>
        <w:ind w:left="490"/>
        <w:rPr>
          <w:b/>
          <w:bCs/>
          <w:snapToGrid w:val="0"/>
          <w:sz w:val="24"/>
        </w:rPr>
      </w:pPr>
      <w:r>
        <w:rPr>
          <w:rFonts w:hint="eastAsia"/>
          <w:sz w:val="24"/>
          <w:lang w:eastAsia="zh-CN"/>
        </w:rPr>
        <w:t>这样，</w:t>
      </w:r>
      <w:proofErr w:type="spellStart"/>
      <w:r w:rsidRPr="006810B6">
        <w:rPr>
          <w:rFonts w:hint="eastAsia"/>
          <w:sz w:val="24"/>
        </w:rPr>
        <w:t>该款</w:t>
      </w:r>
      <w:proofErr w:type="spellEnd"/>
      <w:r w:rsidRPr="006810B6">
        <w:rPr>
          <w:rFonts w:hint="eastAsia"/>
          <w:sz w:val="24"/>
        </w:rPr>
        <w:t>：</w:t>
      </w:r>
    </w:p>
    <w:p w14:paraId="4738468B" w14:textId="3C07EDCA" w:rsidR="00667ECA" w:rsidRPr="008A32B3" w:rsidRDefault="00B5048F"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b/>
          <w:bCs/>
          <w:snapToGrid w:val="0"/>
          <w:sz w:val="24"/>
          <w:lang w:eastAsia="zh-CN"/>
        </w:rPr>
      </w:pPr>
      <w:r w:rsidRPr="00B5048F">
        <w:rPr>
          <w:rFonts w:hint="eastAsia"/>
          <w:sz w:val="24"/>
          <w:lang w:eastAsia="zh-CN"/>
        </w:rPr>
        <w:t>确立了发达国家缔约方向发展中国家缔约方提供新的额外的资金的义务；</w:t>
      </w:r>
    </w:p>
    <w:p w14:paraId="2BF7FD62" w14:textId="0F45F3CE" w:rsidR="004E7B45" w:rsidRPr="008A32B3" w:rsidRDefault="00B5048F"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b/>
          <w:bCs/>
          <w:snapToGrid w:val="0"/>
          <w:sz w:val="24"/>
          <w:lang w:eastAsia="zh-CN"/>
        </w:rPr>
      </w:pPr>
      <w:r w:rsidRPr="00B5048F">
        <w:rPr>
          <w:rFonts w:hint="eastAsia"/>
          <w:sz w:val="24"/>
          <w:lang w:eastAsia="zh-CN"/>
        </w:rPr>
        <w:t>规定其他缔约方可自愿承担这些义务；</w:t>
      </w:r>
    </w:p>
    <w:p w14:paraId="4D7D562B" w14:textId="28070236" w:rsidR="00286C5A" w:rsidRPr="008A32B3" w:rsidRDefault="00B5048F"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b/>
          <w:bCs/>
          <w:snapToGrid w:val="0"/>
          <w:sz w:val="24"/>
          <w:lang w:eastAsia="zh-CN"/>
        </w:rPr>
      </w:pPr>
      <w:r w:rsidRPr="00B5048F">
        <w:rPr>
          <w:rFonts w:hint="eastAsia"/>
          <w:sz w:val="24"/>
          <w:lang w:eastAsia="zh-CN"/>
        </w:rPr>
        <w:t>规定缔约方大会将制定一份发达国家缔约方和自愿承担发达国家缔约</w:t>
      </w:r>
      <w:proofErr w:type="gramStart"/>
      <w:r w:rsidRPr="00B5048F">
        <w:rPr>
          <w:rFonts w:hint="eastAsia"/>
          <w:sz w:val="24"/>
          <w:lang w:eastAsia="zh-CN"/>
        </w:rPr>
        <w:t>方义务</w:t>
      </w:r>
      <w:proofErr w:type="gramEnd"/>
      <w:r w:rsidRPr="00B5048F">
        <w:rPr>
          <w:rFonts w:hint="eastAsia"/>
          <w:sz w:val="24"/>
          <w:lang w:eastAsia="zh-CN"/>
        </w:rPr>
        <w:t>的其他缔约方名单，并定期予以审查，在必要时</w:t>
      </w:r>
      <w:r w:rsidR="00010672">
        <w:rPr>
          <w:rFonts w:hint="eastAsia"/>
          <w:sz w:val="24"/>
          <w:lang w:eastAsia="zh-CN"/>
        </w:rPr>
        <w:t>进行</w:t>
      </w:r>
      <w:r w:rsidRPr="00B5048F">
        <w:rPr>
          <w:rFonts w:hint="eastAsia"/>
          <w:sz w:val="24"/>
          <w:lang w:eastAsia="zh-CN"/>
        </w:rPr>
        <w:t>修改。</w:t>
      </w:r>
    </w:p>
    <w:p w14:paraId="352F9BB6" w14:textId="745857EE" w:rsidR="00E82B36" w:rsidRPr="008A32B3" w:rsidRDefault="00B5048F" w:rsidP="008A32B3">
      <w:pPr>
        <w:pStyle w:val="CBDNormalNumber"/>
        <w:tabs>
          <w:tab w:val="clear" w:pos="567"/>
          <w:tab w:val="clear" w:pos="1134"/>
          <w:tab w:val="clear" w:pos="1701"/>
          <w:tab w:val="clear" w:pos="2268"/>
          <w:tab w:val="clear" w:pos="2835"/>
          <w:tab w:val="clear" w:pos="3402"/>
          <w:tab w:val="clear" w:pos="3969"/>
        </w:tabs>
        <w:ind w:left="490"/>
        <w:rPr>
          <w:kern w:val="22"/>
          <w:sz w:val="24"/>
          <w:lang w:eastAsia="zh-CN"/>
        </w:rPr>
      </w:pPr>
      <w:r w:rsidRPr="00B5048F">
        <w:rPr>
          <w:rFonts w:hint="eastAsia"/>
          <w:kern w:val="22"/>
          <w:sz w:val="24"/>
          <w:lang w:eastAsia="zh-CN"/>
        </w:rPr>
        <w:t>此外，第</w:t>
      </w:r>
      <w:r w:rsidRPr="00B5048F">
        <w:rPr>
          <w:rFonts w:hint="eastAsia"/>
          <w:kern w:val="22"/>
          <w:sz w:val="24"/>
          <w:lang w:eastAsia="zh-CN"/>
        </w:rPr>
        <w:t>21</w:t>
      </w:r>
      <w:r w:rsidRPr="00B5048F">
        <w:rPr>
          <w:rFonts w:hint="eastAsia"/>
          <w:kern w:val="22"/>
          <w:sz w:val="24"/>
          <w:lang w:eastAsia="zh-CN"/>
        </w:rPr>
        <w:t>条第</w:t>
      </w:r>
      <w:r w:rsidRPr="00B5048F">
        <w:rPr>
          <w:rFonts w:hint="eastAsia"/>
          <w:kern w:val="22"/>
          <w:sz w:val="24"/>
          <w:lang w:eastAsia="zh-CN"/>
        </w:rPr>
        <w:t>1</w:t>
      </w:r>
      <w:r w:rsidRPr="00B5048F">
        <w:rPr>
          <w:rFonts w:hint="eastAsia"/>
          <w:kern w:val="22"/>
          <w:sz w:val="24"/>
          <w:lang w:eastAsia="zh-CN"/>
        </w:rPr>
        <w:t>款在述及向《公约》财务机制缴款的缔约方之间分担负担时也提到该名单。</w:t>
      </w:r>
    </w:p>
    <w:p w14:paraId="6CB89ACC" w14:textId="12D86DC6" w:rsidR="00E67195" w:rsidRPr="008A32B3" w:rsidRDefault="00587EF0" w:rsidP="008A32B3">
      <w:pPr>
        <w:pStyle w:val="CBDNormalNumber"/>
        <w:tabs>
          <w:tab w:val="clear" w:pos="567"/>
          <w:tab w:val="clear" w:pos="1134"/>
          <w:tab w:val="clear" w:pos="1701"/>
          <w:tab w:val="clear" w:pos="2268"/>
          <w:tab w:val="clear" w:pos="2835"/>
          <w:tab w:val="clear" w:pos="3402"/>
          <w:tab w:val="clear" w:pos="3969"/>
        </w:tabs>
        <w:ind w:left="490"/>
        <w:rPr>
          <w:kern w:val="22"/>
          <w:sz w:val="24"/>
          <w:lang w:eastAsia="zh-CN"/>
        </w:rPr>
      </w:pPr>
      <w:r w:rsidRPr="00587EF0">
        <w:rPr>
          <w:rFonts w:hint="eastAsia"/>
          <w:kern w:val="22"/>
          <w:sz w:val="24"/>
          <w:lang w:eastAsia="zh-CN"/>
        </w:rPr>
        <w:t>因此，</w:t>
      </w:r>
      <w:r w:rsidRPr="00587EF0">
        <w:rPr>
          <w:kern w:val="22"/>
          <w:sz w:val="24"/>
          <w:lang w:eastAsia="zh-CN"/>
        </w:rPr>
        <w:t xml:space="preserve"> 1994</w:t>
      </w:r>
      <w:r w:rsidRPr="00587EF0">
        <w:rPr>
          <w:rFonts w:hint="eastAsia"/>
          <w:kern w:val="22"/>
          <w:sz w:val="24"/>
          <w:lang w:eastAsia="zh-CN"/>
        </w:rPr>
        <w:t>年举行的缔约方大会第一届会议制定并通过了发达国家缔约方和自愿承担发达国家缔约</w:t>
      </w:r>
      <w:proofErr w:type="gramStart"/>
      <w:r w:rsidRPr="00587EF0">
        <w:rPr>
          <w:rFonts w:hint="eastAsia"/>
          <w:kern w:val="22"/>
          <w:sz w:val="24"/>
          <w:lang w:eastAsia="zh-CN"/>
        </w:rPr>
        <w:t>方义务</w:t>
      </w:r>
      <w:proofErr w:type="gramEnd"/>
      <w:r w:rsidRPr="00587EF0">
        <w:rPr>
          <w:rFonts w:hint="eastAsia"/>
          <w:kern w:val="22"/>
          <w:sz w:val="24"/>
          <w:lang w:eastAsia="zh-CN"/>
        </w:rPr>
        <w:t>的其他缔约方名单。这份名单由两份子名单组成：一份</w:t>
      </w:r>
      <w:r w:rsidRPr="00587EF0">
        <w:rPr>
          <w:rFonts w:hint="eastAsia"/>
          <w:kern w:val="22"/>
          <w:sz w:val="24"/>
          <w:lang w:eastAsia="zh-CN"/>
        </w:rPr>
        <w:lastRenderedPageBreak/>
        <w:t>是发达国家缔约方名单，其中包括</w:t>
      </w:r>
      <w:r w:rsidRPr="00587EF0">
        <w:rPr>
          <w:kern w:val="22"/>
          <w:sz w:val="24"/>
          <w:lang w:eastAsia="zh-CN"/>
        </w:rPr>
        <w:t>22</w:t>
      </w:r>
      <w:r w:rsidRPr="00587EF0">
        <w:rPr>
          <w:rFonts w:hint="eastAsia"/>
          <w:kern w:val="22"/>
          <w:sz w:val="24"/>
          <w:lang w:eastAsia="zh-CN"/>
        </w:rPr>
        <w:t>个缔约</w:t>
      </w:r>
      <w:r w:rsidR="00C20FD5">
        <w:rPr>
          <w:rFonts w:hint="eastAsia"/>
          <w:kern w:val="22"/>
          <w:sz w:val="24"/>
          <w:lang w:eastAsia="zh-CN"/>
        </w:rPr>
        <w:t>国</w:t>
      </w:r>
      <w:r w:rsidRPr="00587EF0">
        <w:rPr>
          <w:rFonts w:hint="eastAsia"/>
          <w:kern w:val="22"/>
          <w:sz w:val="24"/>
          <w:lang w:eastAsia="zh-CN"/>
        </w:rPr>
        <w:t>，另一份是自愿承担发达国家缔约</w:t>
      </w:r>
      <w:proofErr w:type="gramStart"/>
      <w:r w:rsidRPr="00587EF0">
        <w:rPr>
          <w:rFonts w:hint="eastAsia"/>
          <w:kern w:val="22"/>
          <w:sz w:val="24"/>
          <w:lang w:eastAsia="zh-CN"/>
        </w:rPr>
        <w:t>方义务</w:t>
      </w:r>
      <w:proofErr w:type="gramEnd"/>
      <w:r w:rsidRPr="00587EF0">
        <w:rPr>
          <w:rFonts w:hint="eastAsia"/>
          <w:kern w:val="22"/>
          <w:sz w:val="24"/>
          <w:lang w:eastAsia="zh-CN"/>
        </w:rPr>
        <w:t>的缔约方名单，</w:t>
      </w:r>
      <w:r w:rsidR="00C20FD5">
        <w:rPr>
          <w:rFonts w:hint="eastAsia"/>
          <w:kern w:val="22"/>
          <w:sz w:val="24"/>
          <w:lang w:eastAsia="zh-CN"/>
        </w:rPr>
        <w:t>其中</w:t>
      </w:r>
      <w:r w:rsidRPr="00587EF0">
        <w:rPr>
          <w:rFonts w:hint="eastAsia"/>
          <w:kern w:val="22"/>
          <w:sz w:val="24"/>
          <w:lang w:eastAsia="zh-CN"/>
        </w:rPr>
        <w:t>尚未列入任何国家（见第</w:t>
      </w:r>
      <w:r>
        <w:fldChar w:fldCharType="begin"/>
      </w:r>
      <w:r>
        <w:instrText>HYPERLINK "https://www.cbd.int/decisions/cop?m=cop-01"</w:instrText>
      </w:r>
      <w:r>
        <w:fldChar w:fldCharType="separate"/>
      </w:r>
      <w:r w:rsidRPr="00587EF0">
        <w:rPr>
          <w:rStyle w:val="Hyperlink"/>
          <w:kern w:val="22"/>
          <w:sz w:val="24"/>
          <w:lang w:eastAsia="zh-CN"/>
        </w:rPr>
        <w:t>I/2</w:t>
      </w:r>
      <w:r>
        <w:fldChar w:fldCharType="end"/>
      </w:r>
      <w:proofErr w:type="gramStart"/>
      <w:r w:rsidRPr="00587EF0">
        <w:rPr>
          <w:kern w:val="22"/>
          <w:sz w:val="24"/>
          <w:lang w:eastAsia="zh-CN"/>
        </w:rPr>
        <w:t>号</w:t>
      </w:r>
      <w:r w:rsidRPr="00587EF0">
        <w:rPr>
          <w:rFonts w:hint="eastAsia"/>
          <w:kern w:val="22"/>
          <w:sz w:val="24"/>
          <w:lang w:eastAsia="zh-CN"/>
        </w:rPr>
        <w:t>决定</w:t>
      </w:r>
      <w:proofErr w:type="gramEnd"/>
      <w:r w:rsidRPr="00587EF0">
        <w:rPr>
          <w:rFonts w:hint="eastAsia"/>
          <w:kern w:val="22"/>
          <w:sz w:val="24"/>
          <w:lang w:eastAsia="zh-CN"/>
        </w:rPr>
        <w:t>第</w:t>
      </w:r>
      <w:r w:rsidRPr="00587EF0">
        <w:rPr>
          <w:kern w:val="22"/>
          <w:sz w:val="24"/>
          <w:lang w:eastAsia="zh-CN"/>
        </w:rPr>
        <w:t>1</w:t>
      </w:r>
      <w:r w:rsidRPr="00587EF0">
        <w:rPr>
          <w:rFonts w:hint="eastAsia"/>
          <w:kern w:val="22"/>
          <w:sz w:val="24"/>
          <w:lang w:eastAsia="zh-CN"/>
        </w:rPr>
        <w:t>段和附</w:t>
      </w:r>
      <w:r w:rsidRPr="00587EF0">
        <w:rPr>
          <w:kern w:val="22"/>
          <w:sz w:val="24"/>
          <w:lang w:eastAsia="zh-CN"/>
        </w:rPr>
        <w:t>​​</w:t>
      </w:r>
      <w:r w:rsidRPr="00587EF0">
        <w:rPr>
          <w:rFonts w:hint="eastAsia"/>
          <w:kern w:val="22"/>
          <w:sz w:val="24"/>
          <w:lang w:eastAsia="zh-CN"/>
        </w:rPr>
        <w:t>件</w:t>
      </w:r>
      <w:r w:rsidRPr="00587EF0">
        <w:rPr>
          <w:kern w:val="22"/>
          <w:sz w:val="24"/>
          <w:lang w:eastAsia="zh-CN"/>
        </w:rPr>
        <w:t>二</w:t>
      </w:r>
      <w:r w:rsidRPr="00587EF0">
        <w:rPr>
          <w:rFonts w:hint="eastAsia"/>
          <w:kern w:val="22"/>
          <w:sz w:val="24"/>
          <w:lang w:eastAsia="zh-CN"/>
        </w:rPr>
        <w:t>）。</w:t>
      </w:r>
    </w:p>
    <w:p w14:paraId="039D336F" w14:textId="3A7137E9" w:rsidR="003564D1" w:rsidRPr="008A32B3" w:rsidRDefault="00C20FD5" w:rsidP="008A32B3">
      <w:pPr>
        <w:pStyle w:val="CBDNormalNumber"/>
        <w:tabs>
          <w:tab w:val="clear" w:pos="567"/>
          <w:tab w:val="clear" w:pos="1134"/>
          <w:tab w:val="clear" w:pos="1701"/>
          <w:tab w:val="clear" w:pos="2268"/>
          <w:tab w:val="clear" w:pos="2835"/>
          <w:tab w:val="clear" w:pos="3402"/>
          <w:tab w:val="clear" w:pos="3969"/>
        </w:tabs>
        <w:ind w:left="490"/>
        <w:rPr>
          <w:kern w:val="22"/>
          <w:sz w:val="24"/>
          <w:lang w:eastAsia="zh-CN"/>
        </w:rPr>
      </w:pPr>
      <w:r w:rsidRPr="00C20FD5">
        <w:rPr>
          <w:kern w:val="22"/>
          <w:sz w:val="24"/>
          <w:lang w:eastAsia="zh-CN"/>
        </w:rPr>
        <w:t>2006</w:t>
      </w:r>
      <w:r w:rsidRPr="00C20FD5">
        <w:rPr>
          <w:rFonts w:hint="eastAsia"/>
          <w:kern w:val="22"/>
          <w:sz w:val="24"/>
          <w:lang w:eastAsia="zh-CN"/>
        </w:rPr>
        <w:t>年举行的缔约方大会第八届会议通过了一份修改后的名单（见第</w:t>
      </w:r>
      <w:r>
        <w:fldChar w:fldCharType="begin"/>
      </w:r>
      <w:r>
        <w:instrText>HYPERLINK "https://www.cbd.int/decisions/cop?m=cop-08"</w:instrText>
      </w:r>
      <w:r>
        <w:fldChar w:fldCharType="separate"/>
      </w:r>
      <w:r w:rsidRPr="00C20FD5">
        <w:rPr>
          <w:rStyle w:val="Hyperlink"/>
          <w:kern w:val="22"/>
          <w:sz w:val="24"/>
          <w:lang w:eastAsia="zh-CN"/>
        </w:rPr>
        <w:t>VIII/18</w:t>
      </w:r>
      <w:r>
        <w:fldChar w:fldCharType="end"/>
      </w:r>
      <w:r w:rsidRPr="00C20FD5">
        <w:rPr>
          <w:kern w:val="22"/>
          <w:sz w:val="24"/>
          <w:lang w:eastAsia="zh-CN"/>
        </w:rPr>
        <w:t>号</w:t>
      </w:r>
      <w:r w:rsidRPr="00C20FD5">
        <w:rPr>
          <w:rFonts w:hint="eastAsia"/>
          <w:kern w:val="22"/>
          <w:sz w:val="24"/>
          <w:lang w:eastAsia="zh-CN"/>
        </w:rPr>
        <w:t>决定第</w:t>
      </w:r>
      <w:r w:rsidRPr="00C20FD5">
        <w:rPr>
          <w:kern w:val="22"/>
          <w:sz w:val="24"/>
          <w:lang w:eastAsia="zh-CN"/>
        </w:rPr>
        <w:t>1</w:t>
      </w:r>
      <w:r w:rsidRPr="00C20FD5">
        <w:rPr>
          <w:rFonts w:hint="eastAsia"/>
          <w:kern w:val="22"/>
          <w:sz w:val="24"/>
          <w:lang w:eastAsia="zh-CN"/>
        </w:rPr>
        <w:t>段和附</w:t>
      </w:r>
      <w:r w:rsidRPr="00C20FD5">
        <w:rPr>
          <w:kern w:val="22"/>
          <w:sz w:val="24"/>
          <w:lang w:eastAsia="zh-CN"/>
        </w:rPr>
        <w:t>​​</w:t>
      </w:r>
      <w:r w:rsidRPr="00C20FD5">
        <w:rPr>
          <w:rFonts w:hint="eastAsia"/>
          <w:kern w:val="22"/>
          <w:sz w:val="24"/>
          <w:lang w:eastAsia="zh-CN"/>
        </w:rPr>
        <w:t>件）。修改后的名单不再区分发达国家缔约方和自愿承担发达国家缔约方义务的缔约方，共开列了</w:t>
      </w:r>
      <w:r w:rsidRPr="00C20FD5">
        <w:rPr>
          <w:kern w:val="22"/>
          <w:sz w:val="24"/>
          <w:lang w:eastAsia="zh-CN"/>
        </w:rPr>
        <w:t>25</w:t>
      </w:r>
      <w:r w:rsidRPr="00C20FD5">
        <w:rPr>
          <w:rFonts w:hint="eastAsia"/>
          <w:kern w:val="22"/>
          <w:sz w:val="24"/>
          <w:lang w:eastAsia="zh-CN"/>
        </w:rPr>
        <w:t>个缔约国。</w:t>
      </w:r>
    </w:p>
    <w:p w14:paraId="759DDD35" w14:textId="2A4E4757" w:rsidR="003D2D74" w:rsidRPr="008A32B3" w:rsidRDefault="00646A3C" w:rsidP="008A32B3">
      <w:pPr>
        <w:pStyle w:val="CBDNormalNumber"/>
        <w:tabs>
          <w:tab w:val="clear" w:pos="567"/>
          <w:tab w:val="clear" w:pos="1134"/>
          <w:tab w:val="clear" w:pos="1701"/>
          <w:tab w:val="clear" w:pos="2268"/>
          <w:tab w:val="clear" w:pos="2835"/>
          <w:tab w:val="clear" w:pos="3402"/>
          <w:tab w:val="clear" w:pos="3969"/>
        </w:tabs>
        <w:ind w:left="490"/>
        <w:rPr>
          <w:kern w:val="22"/>
          <w:sz w:val="24"/>
          <w:lang w:eastAsia="zh-CN"/>
        </w:rPr>
      </w:pPr>
      <w:r w:rsidRPr="00646A3C">
        <w:rPr>
          <w:rFonts w:hint="eastAsia"/>
          <w:kern w:val="22"/>
          <w:sz w:val="24"/>
          <w:lang w:eastAsia="zh-CN"/>
        </w:rPr>
        <w:t>如上所述，在根据第</w:t>
      </w:r>
      <w:hyperlink r:id="rId16" w:history="1">
        <w:r w:rsidRPr="00646A3C">
          <w:rPr>
            <w:rStyle w:val="Hyperlink"/>
            <w:rFonts w:hint="eastAsia"/>
            <w:kern w:val="22"/>
            <w:sz w:val="24"/>
            <w:lang w:eastAsia="zh-CN"/>
          </w:rPr>
          <w:t>15/7</w:t>
        </w:r>
      </w:hyperlink>
      <w:proofErr w:type="gramStart"/>
      <w:r w:rsidRPr="00646A3C">
        <w:rPr>
          <w:rFonts w:hint="eastAsia"/>
          <w:kern w:val="22"/>
          <w:sz w:val="24"/>
          <w:lang w:eastAsia="zh-CN"/>
        </w:rPr>
        <w:t>号决定</w:t>
      </w:r>
      <w:proofErr w:type="gramEnd"/>
      <w:r w:rsidRPr="00646A3C">
        <w:rPr>
          <w:rFonts w:hint="eastAsia"/>
          <w:kern w:val="22"/>
          <w:sz w:val="24"/>
          <w:lang w:eastAsia="zh-CN"/>
        </w:rPr>
        <w:t>第</w:t>
      </w:r>
      <w:r w:rsidRPr="00646A3C">
        <w:rPr>
          <w:rFonts w:hint="eastAsia"/>
          <w:kern w:val="22"/>
          <w:sz w:val="24"/>
          <w:lang w:eastAsia="zh-CN"/>
        </w:rPr>
        <w:t>47(b)</w:t>
      </w:r>
      <w:r w:rsidRPr="00646A3C">
        <w:rPr>
          <w:rFonts w:hint="eastAsia"/>
          <w:kern w:val="22"/>
          <w:sz w:val="24"/>
          <w:lang w:eastAsia="zh-CN"/>
        </w:rPr>
        <w:t>分段发出通知后，没有收到任何国家的加入该名单的意向。因此，</w:t>
      </w:r>
      <w:r w:rsidR="006D119E" w:rsidRPr="00646A3C">
        <w:rPr>
          <w:rFonts w:hint="eastAsia"/>
          <w:kern w:val="22"/>
          <w:sz w:val="24"/>
          <w:lang w:eastAsia="zh-CN"/>
        </w:rPr>
        <w:t>最新</w:t>
      </w:r>
      <w:r w:rsidR="006D119E">
        <w:rPr>
          <w:rFonts w:hint="eastAsia"/>
          <w:kern w:val="22"/>
          <w:sz w:val="24"/>
          <w:lang w:eastAsia="zh-CN"/>
        </w:rPr>
        <w:t>的</w:t>
      </w:r>
      <w:r w:rsidR="006D119E" w:rsidRPr="00646A3C">
        <w:rPr>
          <w:rFonts w:hint="eastAsia"/>
          <w:kern w:val="22"/>
          <w:sz w:val="24"/>
          <w:lang w:eastAsia="zh-CN"/>
        </w:rPr>
        <w:t>名单</w:t>
      </w:r>
      <w:r w:rsidR="006D119E">
        <w:rPr>
          <w:rFonts w:hint="eastAsia"/>
          <w:kern w:val="22"/>
          <w:sz w:val="24"/>
          <w:lang w:eastAsia="zh-CN"/>
        </w:rPr>
        <w:t>仍是</w:t>
      </w:r>
      <w:r w:rsidRPr="00646A3C">
        <w:rPr>
          <w:rFonts w:hint="eastAsia"/>
          <w:kern w:val="22"/>
          <w:sz w:val="24"/>
          <w:lang w:eastAsia="zh-CN"/>
        </w:rPr>
        <w:t>缔约方大会第八届会议通过的名单。</w:t>
      </w:r>
    </w:p>
    <w:p w14:paraId="5083F01D" w14:textId="07EED93C" w:rsidR="00E95EF2" w:rsidRPr="008A32B3" w:rsidRDefault="006D119E" w:rsidP="008A32B3">
      <w:pPr>
        <w:pStyle w:val="CBDNormalNumber"/>
        <w:tabs>
          <w:tab w:val="clear" w:pos="567"/>
          <w:tab w:val="clear" w:pos="1134"/>
          <w:tab w:val="clear" w:pos="1701"/>
          <w:tab w:val="clear" w:pos="2268"/>
          <w:tab w:val="clear" w:pos="2835"/>
          <w:tab w:val="clear" w:pos="3402"/>
          <w:tab w:val="clear" w:pos="3969"/>
        </w:tabs>
        <w:ind w:left="490"/>
        <w:rPr>
          <w:kern w:val="22"/>
          <w:sz w:val="24"/>
          <w:lang w:eastAsia="zh-CN"/>
        </w:rPr>
      </w:pPr>
      <w:r w:rsidRPr="006D119E">
        <w:rPr>
          <w:rFonts w:hint="eastAsia"/>
          <w:kern w:val="22"/>
          <w:sz w:val="24"/>
          <w:lang w:eastAsia="zh-CN"/>
        </w:rPr>
        <w:t>从概念上讲，各国有两个途径</w:t>
      </w:r>
      <w:r w:rsidR="00010672">
        <w:rPr>
          <w:rFonts w:hint="eastAsia"/>
          <w:kern w:val="22"/>
          <w:sz w:val="24"/>
          <w:lang w:eastAsia="zh-CN"/>
        </w:rPr>
        <w:t>被列入</w:t>
      </w:r>
      <w:r w:rsidRPr="006D119E">
        <w:rPr>
          <w:rFonts w:hint="eastAsia"/>
          <w:kern w:val="22"/>
          <w:sz w:val="24"/>
          <w:lang w:eastAsia="zh-CN"/>
        </w:rPr>
        <w:t>该名单：</w:t>
      </w:r>
    </w:p>
    <w:p w14:paraId="618A6528" w14:textId="61240EC1" w:rsidR="00682B05" w:rsidRPr="008A32B3" w:rsidRDefault="006D119E"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kern w:val="22"/>
          <w:sz w:val="24"/>
        </w:rPr>
      </w:pPr>
      <w:proofErr w:type="spellStart"/>
      <w:r w:rsidRPr="006D119E">
        <w:rPr>
          <w:rFonts w:hint="eastAsia"/>
          <w:kern w:val="22"/>
          <w:sz w:val="24"/>
        </w:rPr>
        <w:t>所涉国家为发达国家</w:t>
      </w:r>
      <w:proofErr w:type="spellEnd"/>
      <w:r w:rsidRPr="006D119E">
        <w:rPr>
          <w:rFonts w:hint="eastAsia"/>
          <w:kern w:val="22"/>
          <w:sz w:val="24"/>
        </w:rPr>
        <w:t>；</w:t>
      </w:r>
    </w:p>
    <w:p w14:paraId="14BC58E9" w14:textId="5EBD9C29" w:rsidR="00744932" w:rsidRPr="008A32B3" w:rsidRDefault="006D119E"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kern w:val="22"/>
          <w:sz w:val="24"/>
          <w:lang w:eastAsia="zh-CN"/>
        </w:rPr>
      </w:pPr>
      <w:r w:rsidRPr="006D119E">
        <w:rPr>
          <w:rFonts w:hint="eastAsia"/>
          <w:kern w:val="22"/>
          <w:sz w:val="24"/>
          <w:lang w:eastAsia="zh-CN"/>
        </w:rPr>
        <w:t>所涉国家如果为其他国家，但自愿决定承担发达国家缔约方的义务。在</w:t>
      </w:r>
      <w:proofErr w:type="gramStart"/>
      <w:r w:rsidRPr="006D119E">
        <w:rPr>
          <w:rFonts w:hint="eastAsia"/>
          <w:kern w:val="22"/>
          <w:sz w:val="24"/>
          <w:lang w:eastAsia="zh-CN"/>
        </w:rPr>
        <w:t>作出</w:t>
      </w:r>
      <w:proofErr w:type="gramEnd"/>
      <w:r w:rsidRPr="006D119E">
        <w:rPr>
          <w:rFonts w:hint="eastAsia"/>
          <w:kern w:val="22"/>
          <w:sz w:val="24"/>
          <w:lang w:eastAsia="zh-CN"/>
        </w:rPr>
        <w:t>这样的决定时，一个重要的考虑因素可能是负责的决策者认为本国在多大程度上“接近”成为发达国家。</w:t>
      </w:r>
    </w:p>
    <w:p w14:paraId="40138E1F" w14:textId="04F692F8" w:rsidR="00170259" w:rsidRPr="008A32B3" w:rsidRDefault="008350A3" w:rsidP="008A32B3">
      <w:pPr>
        <w:pStyle w:val="CBDNormalNumber"/>
        <w:tabs>
          <w:tab w:val="clear" w:pos="567"/>
          <w:tab w:val="clear" w:pos="1134"/>
          <w:tab w:val="clear" w:pos="1701"/>
          <w:tab w:val="clear" w:pos="2268"/>
          <w:tab w:val="clear" w:pos="2835"/>
          <w:tab w:val="clear" w:pos="3402"/>
          <w:tab w:val="clear" w:pos="3969"/>
        </w:tabs>
        <w:ind w:left="490"/>
        <w:rPr>
          <w:kern w:val="22"/>
          <w:sz w:val="24"/>
          <w:lang w:eastAsia="zh-CN"/>
        </w:rPr>
      </w:pPr>
      <w:r w:rsidRPr="008350A3">
        <w:rPr>
          <w:rFonts w:hint="eastAsia"/>
          <w:kern w:val="22"/>
          <w:sz w:val="24"/>
          <w:lang w:eastAsia="zh-CN"/>
        </w:rPr>
        <w:t>在确定征集</w:t>
      </w:r>
      <w:r w:rsidR="00010672">
        <w:rPr>
          <w:rFonts w:hint="eastAsia"/>
          <w:kern w:val="22"/>
          <w:sz w:val="24"/>
          <w:lang w:eastAsia="zh-CN"/>
        </w:rPr>
        <w:t>被列入</w:t>
      </w:r>
      <w:r w:rsidRPr="008350A3">
        <w:rPr>
          <w:rFonts w:hint="eastAsia"/>
          <w:kern w:val="22"/>
          <w:sz w:val="24"/>
          <w:lang w:eastAsia="zh-CN"/>
        </w:rPr>
        <w:t>名单的意向的最佳周期时，关键在于根据合理预期，能够收到多少这样的意向，即，在特定时间点，可能或预期有意通过上述两个途径之一</w:t>
      </w:r>
      <w:r w:rsidR="00010672">
        <w:rPr>
          <w:rFonts w:hint="eastAsia"/>
          <w:kern w:val="22"/>
          <w:sz w:val="24"/>
          <w:lang w:eastAsia="zh-CN"/>
        </w:rPr>
        <w:t>被列入</w:t>
      </w:r>
      <w:r w:rsidRPr="008350A3">
        <w:rPr>
          <w:rFonts w:hint="eastAsia"/>
          <w:kern w:val="22"/>
          <w:sz w:val="24"/>
          <w:lang w:eastAsia="zh-CN"/>
        </w:rPr>
        <w:t>名单的《公约》缔约国是否达到“</w:t>
      </w:r>
      <w:r w:rsidR="00FE07EC">
        <w:rPr>
          <w:rFonts w:hint="eastAsia"/>
          <w:kern w:val="22"/>
          <w:sz w:val="24"/>
          <w:lang w:eastAsia="zh-CN"/>
        </w:rPr>
        <w:t>临界质量</w:t>
      </w:r>
      <w:r w:rsidRPr="008350A3">
        <w:rPr>
          <w:rFonts w:hint="eastAsia"/>
          <w:kern w:val="22"/>
          <w:sz w:val="24"/>
          <w:lang w:eastAsia="zh-CN"/>
        </w:rPr>
        <w:t>”。这取决于两方面的标准：</w:t>
      </w:r>
    </w:p>
    <w:p w14:paraId="7BC7E2C1" w14:textId="09757129" w:rsidR="00741F88" w:rsidRPr="008A32B3" w:rsidRDefault="008350A3"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kern w:val="22"/>
          <w:sz w:val="24"/>
          <w:lang w:eastAsia="zh-CN"/>
        </w:rPr>
      </w:pPr>
      <w:r w:rsidRPr="008350A3">
        <w:rPr>
          <w:rFonts w:hint="eastAsia"/>
          <w:kern w:val="22"/>
          <w:sz w:val="24"/>
          <w:lang w:eastAsia="zh-CN"/>
        </w:rPr>
        <w:t>首先，需要一套</w:t>
      </w:r>
      <w:proofErr w:type="gramStart"/>
      <w:r w:rsidRPr="008350A3">
        <w:rPr>
          <w:rFonts w:hint="eastAsia"/>
          <w:kern w:val="22"/>
          <w:sz w:val="24"/>
          <w:lang w:eastAsia="zh-CN"/>
        </w:rPr>
        <w:t>标准来据以</w:t>
      </w:r>
      <w:proofErr w:type="gramEnd"/>
      <w:r w:rsidRPr="008350A3">
        <w:rPr>
          <w:rFonts w:hint="eastAsia"/>
          <w:kern w:val="22"/>
          <w:sz w:val="24"/>
          <w:lang w:eastAsia="zh-CN"/>
        </w:rPr>
        <w:t>判定一个国家是否属于</w:t>
      </w:r>
      <w:r w:rsidR="00C457E2">
        <w:rPr>
          <w:rFonts w:hint="eastAsia"/>
          <w:kern w:val="22"/>
          <w:sz w:val="24"/>
          <w:lang w:eastAsia="zh-CN"/>
        </w:rPr>
        <w:t>上文</w:t>
      </w:r>
      <w:r w:rsidRPr="008350A3">
        <w:rPr>
          <w:rFonts w:hint="eastAsia"/>
          <w:kern w:val="22"/>
          <w:sz w:val="24"/>
          <w:lang w:eastAsia="zh-CN"/>
        </w:rPr>
        <w:t>第</w:t>
      </w:r>
      <w:r w:rsidRPr="008350A3">
        <w:rPr>
          <w:rFonts w:hint="eastAsia"/>
          <w:kern w:val="22"/>
          <w:sz w:val="24"/>
          <w:lang w:eastAsia="zh-CN"/>
        </w:rPr>
        <w:t>13(a)</w:t>
      </w:r>
      <w:r w:rsidRPr="008350A3">
        <w:rPr>
          <w:rFonts w:hint="eastAsia"/>
          <w:kern w:val="22"/>
          <w:sz w:val="24"/>
          <w:lang w:eastAsia="zh-CN"/>
        </w:rPr>
        <w:t>分段所述</w:t>
      </w:r>
      <w:r w:rsidRPr="008350A3">
        <w:rPr>
          <w:rFonts w:hint="eastAsia"/>
          <w:kern w:val="22"/>
          <w:sz w:val="24"/>
          <w:lang w:eastAsia="zh-CN"/>
        </w:rPr>
        <w:t xml:space="preserve"> </w:t>
      </w:r>
      <w:r w:rsidRPr="008350A3">
        <w:rPr>
          <w:rFonts w:hint="eastAsia"/>
          <w:kern w:val="22"/>
          <w:sz w:val="24"/>
          <w:lang w:eastAsia="zh-CN"/>
        </w:rPr>
        <w:t>“发达国家”类别；</w:t>
      </w:r>
    </w:p>
    <w:p w14:paraId="4FFB9D92" w14:textId="5C818152" w:rsidR="00283A89" w:rsidRPr="008A32B3" w:rsidRDefault="00C457E2"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kern w:val="22"/>
          <w:sz w:val="24"/>
          <w:lang w:eastAsia="zh-CN"/>
        </w:rPr>
      </w:pPr>
      <w:r w:rsidRPr="00C457E2">
        <w:rPr>
          <w:rFonts w:hint="eastAsia"/>
          <w:kern w:val="22"/>
          <w:sz w:val="24"/>
          <w:lang w:eastAsia="zh-CN"/>
        </w:rPr>
        <w:t>其次，对于其他国家，可以采用标准来指导其根据上文第</w:t>
      </w:r>
      <w:r w:rsidRPr="00C457E2">
        <w:rPr>
          <w:rFonts w:hint="eastAsia"/>
          <w:kern w:val="22"/>
          <w:sz w:val="24"/>
          <w:lang w:eastAsia="zh-CN"/>
        </w:rPr>
        <w:t>13(b)</w:t>
      </w:r>
      <w:r w:rsidRPr="00C457E2">
        <w:rPr>
          <w:rFonts w:hint="eastAsia"/>
          <w:kern w:val="22"/>
          <w:sz w:val="24"/>
          <w:lang w:eastAsia="zh-CN"/>
        </w:rPr>
        <w:t>分段决定</w:t>
      </w:r>
      <w:r>
        <w:rPr>
          <w:rFonts w:hint="eastAsia"/>
          <w:kern w:val="22"/>
          <w:sz w:val="24"/>
          <w:lang w:eastAsia="zh-CN"/>
        </w:rPr>
        <w:t>，</w:t>
      </w:r>
      <w:r w:rsidRPr="00C457E2">
        <w:rPr>
          <w:rFonts w:hint="eastAsia"/>
          <w:kern w:val="22"/>
          <w:sz w:val="24"/>
          <w:lang w:eastAsia="zh-CN"/>
        </w:rPr>
        <w:t>是否自愿承担发达国家的义务。</w:t>
      </w:r>
    </w:p>
    <w:p w14:paraId="41792A19" w14:textId="5EAACDE1" w:rsidR="004629E9" w:rsidRPr="008A32B3" w:rsidRDefault="000F1034" w:rsidP="008A32B3">
      <w:pPr>
        <w:pStyle w:val="CBDNormalNumber"/>
        <w:tabs>
          <w:tab w:val="clear" w:pos="567"/>
          <w:tab w:val="clear" w:pos="1134"/>
          <w:tab w:val="clear" w:pos="1701"/>
          <w:tab w:val="clear" w:pos="2268"/>
          <w:tab w:val="clear" w:pos="2835"/>
          <w:tab w:val="clear" w:pos="3402"/>
          <w:tab w:val="clear" w:pos="3969"/>
        </w:tabs>
        <w:ind w:left="490"/>
        <w:rPr>
          <w:kern w:val="22"/>
          <w:sz w:val="24"/>
          <w:lang w:eastAsia="zh-CN"/>
        </w:rPr>
      </w:pPr>
      <w:r w:rsidRPr="000F1034">
        <w:rPr>
          <w:rFonts w:hint="eastAsia"/>
          <w:kern w:val="22"/>
          <w:sz w:val="24"/>
          <w:lang w:eastAsia="zh-CN"/>
        </w:rPr>
        <w:t>使上文</w:t>
      </w:r>
      <w:r w:rsidRPr="000F1034">
        <w:rPr>
          <w:rFonts w:hint="eastAsia"/>
          <w:kern w:val="22"/>
          <w:sz w:val="24"/>
          <w:lang w:eastAsia="zh-CN"/>
        </w:rPr>
        <w:t>(a)</w:t>
      </w:r>
      <w:r w:rsidR="00010672">
        <w:rPr>
          <w:rFonts w:hint="eastAsia"/>
          <w:kern w:val="22"/>
          <w:sz w:val="24"/>
          <w:lang w:eastAsia="zh-CN"/>
        </w:rPr>
        <w:t>分段所述</w:t>
      </w:r>
      <w:r w:rsidRPr="000F1034">
        <w:rPr>
          <w:rFonts w:hint="eastAsia"/>
          <w:kern w:val="22"/>
          <w:sz w:val="24"/>
          <w:lang w:eastAsia="zh-CN"/>
        </w:rPr>
        <w:t>复杂化的是，对于“发达国家”这一术语，目前尚无全球公认的定义（和相关标准）。不过，联合国和相关国际组织正在</w:t>
      </w:r>
      <w:r w:rsidR="00172F2D">
        <w:rPr>
          <w:rFonts w:hint="eastAsia"/>
          <w:kern w:val="22"/>
          <w:sz w:val="24"/>
          <w:lang w:eastAsia="zh-CN"/>
        </w:rPr>
        <w:t>维持</w:t>
      </w:r>
      <w:r w:rsidRPr="000F1034">
        <w:rPr>
          <w:rFonts w:hint="eastAsia"/>
          <w:kern w:val="22"/>
          <w:sz w:val="24"/>
          <w:lang w:eastAsia="zh-CN"/>
        </w:rPr>
        <w:t>和适用若干国家分类体系和相应标准。也许可以把这些体系和标准作为代理标准，或可以在上文</w:t>
      </w:r>
      <w:r w:rsidRPr="000F1034">
        <w:rPr>
          <w:rFonts w:hint="eastAsia"/>
          <w:kern w:val="22"/>
          <w:sz w:val="24"/>
          <w:lang w:eastAsia="zh-CN"/>
        </w:rPr>
        <w:t>(b)</w:t>
      </w:r>
      <w:r w:rsidR="00010672">
        <w:rPr>
          <w:rFonts w:hint="eastAsia"/>
          <w:kern w:val="22"/>
          <w:sz w:val="24"/>
          <w:lang w:eastAsia="zh-CN"/>
        </w:rPr>
        <w:t>分段</w:t>
      </w:r>
      <w:r w:rsidRPr="000F1034">
        <w:rPr>
          <w:rFonts w:hint="eastAsia"/>
          <w:kern w:val="22"/>
          <w:sz w:val="24"/>
          <w:lang w:eastAsia="zh-CN"/>
        </w:rPr>
        <w:t>所述情况下为其他国家提供参考，以便其决定是否自愿承担发达国家的义务。</w:t>
      </w:r>
    </w:p>
    <w:p w14:paraId="179DD416" w14:textId="6524A10E" w:rsidR="00AC32AA" w:rsidRDefault="000F1034" w:rsidP="008A32B3">
      <w:pPr>
        <w:pStyle w:val="CBDH1"/>
        <w:tabs>
          <w:tab w:val="clear" w:pos="567"/>
          <w:tab w:val="clear" w:pos="1134"/>
          <w:tab w:val="clear" w:pos="1701"/>
          <w:tab w:val="clear" w:pos="2268"/>
          <w:tab w:val="clear" w:pos="2835"/>
          <w:tab w:val="clear" w:pos="3402"/>
        </w:tabs>
        <w:ind w:left="490"/>
        <w:rPr>
          <w:lang w:eastAsia="zh-CN"/>
        </w:rPr>
      </w:pPr>
      <w:r>
        <w:rPr>
          <w:rFonts w:hint="eastAsia"/>
          <w:lang w:eastAsia="zh-CN"/>
        </w:rPr>
        <w:t>三</w:t>
      </w:r>
      <w:r w:rsidR="00AC32AA">
        <w:rPr>
          <w:lang w:eastAsia="zh-CN"/>
        </w:rPr>
        <w:t>.</w:t>
      </w:r>
      <w:r w:rsidR="00AC32AA">
        <w:rPr>
          <w:lang w:eastAsia="zh-CN"/>
        </w:rPr>
        <w:tab/>
      </w:r>
      <w:r w:rsidR="00172F2D" w:rsidRPr="00172F2D">
        <w:rPr>
          <w:rFonts w:hint="eastAsia"/>
          <w:lang w:eastAsia="zh-CN"/>
        </w:rPr>
        <w:t>对现有分类体系的审查和分析</w:t>
      </w:r>
    </w:p>
    <w:p w14:paraId="0B322292" w14:textId="2AE7BFA6" w:rsidR="00CD124F" w:rsidRPr="00576DB9" w:rsidRDefault="00172F2D" w:rsidP="008A32B3">
      <w:pPr>
        <w:pStyle w:val="CBDH2"/>
        <w:numPr>
          <w:ilvl w:val="0"/>
          <w:numId w:val="8"/>
        </w:numPr>
        <w:tabs>
          <w:tab w:val="clear" w:pos="567"/>
          <w:tab w:val="clear" w:pos="1134"/>
          <w:tab w:val="clear" w:pos="1701"/>
          <w:tab w:val="clear" w:pos="2268"/>
          <w:tab w:val="clear" w:pos="2835"/>
          <w:tab w:val="clear" w:pos="3402"/>
          <w:tab w:val="clear" w:pos="3969"/>
        </w:tabs>
        <w:ind w:left="490" w:hanging="490"/>
      </w:pPr>
      <w:r>
        <w:rPr>
          <w:rFonts w:hint="eastAsia"/>
          <w:lang w:eastAsia="zh-CN"/>
        </w:rPr>
        <w:t>审查</w:t>
      </w:r>
    </w:p>
    <w:p w14:paraId="55C57442" w14:textId="309696A4" w:rsidR="003A7DD1" w:rsidRPr="008A32B3" w:rsidRDefault="00732D94" w:rsidP="008A32B3">
      <w:pPr>
        <w:pStyle w:val="CBDNormalNumber"/>
        <w:tabs>
          <w:tab w:val="clear" w:pos="567"/>
          <w:tab w:val="clear" w:pos="1134"/>
          <w:tab w:val="clear" w:pos="1701"/>
          <w:tab w:val="clear" w:pos="2268"/>
          <w:tab w:val="clear" w:pos="2835"/>
          <w:tab w:val="clear" w:pos="3402"/>
          <w:tab w:val="clear" w:pos="3969"/>
        </w:tabs>
        <w:ind w:left="490"/>
        <w:rPr>
          <w:kern w:val="22"/>
          <w:sz w:val="24"/>
        </w:rPr>
      </w:pPr>
      <w:r w:rsidRPr="00732D94">
        <w:rPr>
          <w:rFonts w:hint="eastAsia"/>
          <w:kern w:val="22"/>
          <w:sz w:val="24"/>
          <w:lang w:eastAsia="zh-CN"/>
        </w:rPr>
        <w:t>并没有正式的全联合国范围的“发达国家”或“发展中国家”名单。最接近于正式名单及相关程序的是：联合国发展政策委员会自</w:t>
      </w:r>
      <w:r w:rsidRPr="00732D94">
        <w:rPr>
          <w:rFonts w:hint="eastAsia"/>
          <w:kern w:val="22"/>
          <w:sz w:val="24"/>
          <w:lang w:eastAsia="zh-CN"/>
        </w:rPr>
        <w:t>1971</w:t>
      </w:r>
      <w:r w:rsidRPr="00732D94">
        <w:rPr>
          <w:rFonts w:hint="eastAsia"/>
          <w:kern w:val="22"/>
          <w:sz w:val="24"/>
          <w:lang w:eastAsia="zh-CN"/>
        </w:rPr>
        <w:t>年以来维持的“最不发达国家”名单，用于确定在可持续发展中面临结构性障碍的国家；国际开发协会维持的有资格获得世界银行赠款或高度优惠贷款的国家名单。下文所述其他分类体系采用的是收入代理标准或定性代理标准。</w:t>
      </w:r>
      <w:proofErr w:type="spellStart"/>
      <w:r w:rsidRPr="00732D94">
        <w:rPr>
          <w:rFonts w:hint="eastAsia"/>
          <w:kern w:val="22"/>
          <w:sz w:val="24"/>
        </w:rPr>
        <w:t>由此得出的国家名单载于一份资料文件</w:t>
      </w:r>
      <w:proofErr w:type="spellEnd"/>
      <w:r w:rsidRPr="00732D94">
        <w:rPr>
          <w:rFonts w:hint="eastAsia"/>
          <w:kern w:val="22"/>
          <w:sz w:val="24"/>
        </w:rPr>
        <w:t>。</w:t>
      </w:r>
    </w:p>
    <w:p w14:paraId="2B769AAE" w14:textId="3E804ECF" w:rsidR="007E4D56" w:rsidRPr="008A32B3" w:rsidRDefault="007E4D56" w:rsidP="008A32B3">
      <w:pPr>
        <w:pStyle w:val="CBDNormalNumber"/>
        <w:tabs>
          <w:tab w:val="clear" w:pos="567"/>
          <w:tab w:val="clear" w:pos="1134"/>
          <w:tab w:val="clear" w:pos="1701"/>
          <w:tab w:val="clear" w:pos="2268"/>
          <w:tab w:val="clear" w:pos="2835"/>
          <w:tab w:val="clear" w:pos="3402"/>
          <w:tab w:val="clear" w:pos="3969"/>
        </w:tabs>
        <w:ind w:left="490"/>
        <w:rPr>
          <w:sz w:val="24"/>
        </w:rPr>
      </w:pPr>
      <w:r w:rsidRPr="007E4D56">
        <w:rPr>
          <w:rFonts w:ascii="KaiTi" w:eastAsia="KaiTi" w:hAnsi="KaiTi" w:hint="eastAsia"/>
          <w:kern w:val="22"/>
          <w:sz w:val="24"/>
          <w:lang w:eastAsia="zh-CN"/>
        </w:rPr>
        <w:t>最不发达国家名单</w:t>
      </w:r>
      <w:r w:rsidRPr="007E4D56">
        <w:rPr>
          <w:rFonts w:hint="eastAsia"/>
          <w:kern w:val="22"/>
          <w:sz w:val="24"/>
          <w:lang w:eastAsia="zh-CN"/>
        </w:rPr>
        <w:t>。</w:t>
      </w:r>
      <w:r w:rsidRPr="007E4D56">
        <w:rPr>
          <w:kern w:val="22"/>
          <w:sz w:val="24"/>
          <w:vertAlign w:val="superscript"/>
          <w:lang w:eastAsia="zh-CN"/>
        </w:rPr>
        <w:footnoteReference w:id="4"/>
      </w:r>
      <w:r>
        <w:rPr>
          <w:rFonts w:hint="eastAsia"/>
          <w:kern w:val="22"/>
          <w:sz w:val="24"/>
          <w:lang w:eastAsia="zh-CN"/>
        </w:rPr>
        <w:t xml:space="preserve"> </w:t>
      </w:r>
      <w:r w:rsidRPr="007E4D56">
        <w:rPr>
          <w:rFonts w:hint="eastAsia"/>
          <w:kern w:val="22"/>
          <w:sz w:val="24"/>
          <w:lang w:eastAsia="zh-CN"/>
        </w:rPr>
        <w:t>最不发达国家名单每三年接受一次审查（下一次审查定于</w:t>
      </w:r>
      <w:r w:rsidRPr="007E4D56">
        <w:rPr>
          <w:rFonts w:hint="eastAsia"/>
          <w:kern w:val="22"/>
          <w:sz w:val="24"/>
          <w:lang w:eastAsia="zh-CN"/>
        </w:rPr>
        <w:t>2027</w:t>
      </w:r>
      <w:r w:rsidRPr="007E4D56">
        <w:rPr>
          <w:rFonts w:hint="eastAsia"/>
          <w:kern w:val="22"/>
          <w:sz w:val="24"/>
          <w:lang w:eastAsia="zh-CN"/>
        </w:rPr>
        <w:t>年进行），审查标准以三个指数为依据：</w:t>
      </w:r>
      <w:r w:rsidRPr="007E4D56">
        <w:rPr>
          <w:rFonts w:hint="eastAsia"/>
          <w:kern w:val="22"/>
          <w:sz w:val="24"/>
          <w:lang w:eastAsia="zh-CN"/>
        </w:rPr>
        <w:t xml:space="preserve">(a) </w:t>
      </w:r>
      <w:r w:rsidRPr="007E4D56">
        <w:rPr>
          <w:rFonts w:hint="eastAsia"/>
          <w:kern w:val="22"/>
          <w:sz w:val="24"/>
          <w:lang w:eastAsia="zh-CN"/>
        </w:rPr>
        <w:t>人均国民总收入（</w:t>
      </w:r>
      <w:r w:rsidRPr="007E4D56">
        <w:rPr>
          <w:rFonts w:hint="eastAsia"/>
          <w:kern w:val="22"/>
          <w:sz w:val="24"/>
          <w:lang w:eastAsia="zh-CN"/>
        </w:rPr>
        <w:t>GNI</w:t>
      </w:r>
      <w:r w:rsidRPr="007E4D56">
        <w:rPr>
          <w:rFonts w:hint="eastAsia"/>
          <w:kern w:val="22"/>
          <w:sz w:val="24"/>
          <w:lang w:eastAsia="zh-CN"/>
        </w:rPr>
        <w:t>）；</w:t>
      </w:r>
      <w:r w:rsidRPr="007E4D56">
        <w:rPr>
          <w:rFonts w:hint="eastAsia"/>
          <w:kern w:val="22"/>
          <w:sz w:val="24"/>
          <w:lang w:eastAsia="zh-CN"/>
        </w:rPr>
        <w:t xml:space="preserve">(b) </w:t>
      </w:r>
      <w:r w:rsidRPr="007E4D56">
        <w:rPr>
          <w:rFonts w:hint="eastAsia"/>
          <w:kern w:val="22"/>
          <w:sz w:val="24"/>
          <w:lang w:eastAsia="zh-CN"/>
        </w:rPr>
        <w:t>人力资产指数，这是一项由健康和教育指标组成的综合评分（</w:t>
      </w:r>
      <w:r w:rsidRPr="007E4D56">
        <w:rPr>
          <w:rFonts w:hint="eastAsia"/>
          <w:kern w:val="22"/>
          <w:sz w:val="24"/>
          <w:lang w:eastAsia="zh-CN"/>
        </w:rPr>
        <w:t>0-100</w:t>
      </w:r>
      <w:r w:rsidRPr="007E4D56">
        <w:rPr>
          <w:rFonts w:hint="eastAsia"/>
          <w:kern w:val="22"/>
          <w:sz w:val="24"/>
          <w:lang w:eastAsia="zh-CN"/>
        </w:rPr>
        <w:t>分）；</w:t>
      </w:r>
      <w:r w:rsidRPr="007E4D56">
        <w:rPr>
          <w:rFonts w:hint="eastAsia"/>
          <w:kern w:val="22"/>
          <w:sz w:val="24"/>
          <w:lang w:eastAsia="zh-CN"/>
        </w:rPr>
        <w:t xml:space="preserve">(c) </w:t>
      </w:r>
      <w:r w:rsidRPr="007E4D56">
        <w:rPr>
          <w:rFonts w:hint="eastAsia"/>
          <w:kern w:val="22"/>
          <w:sz w:val="24"/>
          <w:lang w:eastAsia="zh-CN"/>
        </w:rPr>
        <w:t>经济和环境脆弱性指数，这是一项衡量经济和环境脆弱性的综合评分（</w:t>
      </w:r>
      <w:r w:rsidRPr="007E4D56">
        <w:rPr>
          <w:rFonts w:hint="eastAsia"/>
          <w:kern w:val="22"/>
          <w:sz w:val="24"/>
          <w:lang w:eastAsia="zh-CN"/>
        </w:rPr>
        <w:t>0-100</w:t>
      </w:r>
      <w:r w:rsidRPr="007E4D56">
        <w:rPr>
          <w:rFonts w:hint="eastAsia"/>
          <w:kern w:val="22"/>
          <w:sz w:val="24"/>
          <w:lang w:eastAsia="zh-CN"/>
        </w:rPr>
        <w:t>分）。</w:t>
      </w:r>
      <w:r w:rsidR="00010672">
        <w:rPr>
          <w:rFonts w:hint="eastAsia"/>
          <w:kern w:val="22"/>
          <w:sz w:val="24"/>
          <w:lang w:eastAsia="zh-CN"/>
        </w:rPr>
        <w:t>一个国家</w:t>
      </w:r>
      <w:r w:rsidRPr="007E4D56">
        <w:rPr>
          <w:rFonts w:hint="eastAsia"/>
          <w:kern w:val="22"/>
          <w:sz w:val="24"/>
          <w:lang w:eastAsia="zh-CN"/>
        </w:rPr>
        <w:t>如果要具备最不发达国家资格，必须符合全部三个标准或是获得特别推荐。目前的各项门槛值为：人均</w:t>
      </w:r>
      <w:r w:rsidRPr="007E4D56">
        <w:rPr>
          <w:rFonts w:hint="eastAsia"/>
          <w:kern w:val="22"/>
          <w:sz w:val="24"/>
          <w:lang w:eastAsia="zh-CN"/>
        </w:rPr>
        <w:t>GNI</w:t>
      </w:r>
      <w:r w:rsidRPr="007E4D56">
        <w:rPr>
          <w:rFonts w:hint="eastAsia"/>
          <w:kern w:val="22"/>
          <w:sz w:val="24"/>
          <w:lang w:eastAsia="zh-CN"/>
        </w:rPr>
        <w:t>（三年平均值）≤</w:t>
      </w:r>
      <w:r w:rsidRPr="007E4D56">
        <w:rPr>
          <w:rFonts w:hint="eastAsia"/>
          <w:kern w:val="22"/>
          <w:sz w:val="24"/>
          <w:lang w:eastAsia="zh-CN"/>
        </w:rPr>
        <w:t xml:space="preserve"> 1,088</w:t>
      </w:r>
      <w:r w:rsidRPr="007E4D56">
        <w:rPr>
          <w:rFonts w:hint="eastAsia"/>
          <w:kern w:val="22"/>
          <w:sz w:val="24"/>
          <w:lang w:eastAsia="zh-CN"/>
        </w:rPr>
        <w:t>美元；人力资产指数</w:t>
      </w:r>
      <w:r w:rsidRPr="007E4D56">
        <w:rPr>
          <w:rFonts w:hint="eastAsia"/>
          <w:kern w:val="22"/>
          <w:sz w:val="24"/>
          <w:lang w:eastAsia="zh-CN"/>
        </w:rPr>
        <w:t xml:space="preserve"> &lt; 60</w:t>
      </w:r>
      <w:r w:rsidRPr="007E4D56">
        <w:rPr>
          <w:rFonts w:hint="eastAsia"/>
          <w:kern w:val="22"/>
          <w:sz w:val="24"/>
          <w:lang w:eastAsia="zh-CN"/>
        </w:rPr>
        <w:t>（表明人力资产</w:t>
      </w:r>
      <w:r w:rsidRPr="007E4D56">
        <w:rPr>
          <w:rFonts w:hint="eastAsia"/>
          <w:kern w:val="22"/>
          <w:sz w:val="24"/>
          <w:lang w:eastAsia="zh-CN"/>
        </w:rPr>
        <w:lastRenderedPageBreak/>
        <w:t>水平低）；经济和环境脆弱性指数</w:t>
      </w:r>
      <w:r w:rsidRPr="007E4D56">
        <w:rPr>
          <w:rFonts w:hint="eastAsia"/>
          <w:kern w:val="22"/>
          <w:sz w:val="24"/>
          <w:lang w:eastAsia="zh-CN"/>
        </w:rPr>
        <w:t xml:space="preserve"> &gt; 36</w:t>
      </w:r>
      <w:r w:rsidRPr="007E4D56">
        <w:rPr>
          <w:rFonts w:hint="eastAsia"/>
          <w:kern w:val="22"/>
          <w:sz w:val="24"/>
          <w:lang w:eastAsia="zh-CN"/>
        </w:rPr>
        <w:t>（表明脆弱性高）。</w:t>
      </w:r>
      <w:proofErr w:type="gramStart"/>
      <w:r w:rsidRPr="007E4D56">
        <w:rPr>
          <w:rFonts w:hint="eastAsia"/>
          <w:kern w:val="22"/>
          <w:sz w:val="24"/>
          <w:lang w:eastAsia="zh-CN"/>
        </w:rPr>
        <w:t>从该名单“毕业”的门槛值被定为比</w:t>
      </w:r>
      <w:proofErr w:type="gramEnd"/>
      <w:r w:rsidRPr="007E4D56">
        <w:rPr>
          <w:rFonts w:hint="eastAsia"/>
          <w:kern w:val="22"/>
          <w:sz w:val="24"/>
          <w:lang w:eastAsia="zh-CN"/>
        </w:rPr>
        <w:t>GNI</w:t>
      </w:r>
      <w:r w:rsidRPr="007E4D56">
        <w:rPr>
          <w:rFonts w:hint="eastAsia"/>
          <w:kern w:val="22"/>
          <w:sz w:val="24"/>
          <w:lang w:eastAsia="zh-CN"/>
        </w:rPr>
        <w:t>标准高出</w:t>
      </w:r>
      <w:r w:rsidRPr="007E4D56">
        <w:rPr>
          <w:rFonts w:hint="eastAsia"/>
          <w:kern w:val="22"/>
          <w:sz w:val="24"/>
          <w:lang w:eastAsia="zh-CN"/>
        </w:rPr>
        <w:t>20%</w:t>
      </w:r>
      <w:r w:rsidRPr="007E4D56">
        <w:rPr>
          <w:rFonts w:hint="eastAsia"/>
          <w:kern w:val="22"/>
          <w:sz w:val="24"/>
          <w:lang w:eastAsia="zh-CN"/>
        </w:rPr>
        <w:t>（即人均</w:t>
      </w:r>
      <w:r w:rsidRPr="007E4D56">
        <w:rPr>
          <w:rFonts w:hint="eastAsia"/>
          <w:kern w:val="22"/>
          <w:sz w:val="24"/>
          <w:lang w:eastAsia="zh-CN"/>
        </w:rPr>
        <w:t xml:space="preserve">GNI </w:t>
      </w:r>
      <w:r w:rsidRPr="007E4D56">
        <w:rPr>
          <w:rFonts w:hint="eastAsia"/>
          <w:kern w:val="22"/>
          <w:sz w:val="24"/>
          <w:lang w:eastAsia="zh-CN"/>
        </w:rPr>
        <w:t>≥</w:t>
      </w:r>
      <w:r w:rsidRPr="007E4D56">
        <w:rPr>
          <w:rFonts w:hint="eastAsia"/>
          <w:kern w:val="22"/>
          <w:sz w:val="24"/>
          <w:lang w:eastAsia="zh-CN"/>
        </w:rPr>
        <w:t xml:space="preserve"> 1,306</w:t>
      </w:r>
      <w:r w:rsidRPr="007E4D56">
        <w:rPr>
          <w:rFonts w:hint="eastAsia"/>
          <w:kern w:val="22"/>
          <w:sz w:val="24"/>
          <w:lang w:eastAsia="zh-CN"/>
        </w:rPr>
        <w:t>美元）。一国若在连续两次三年期审查中至少达到两项标准，即具备毕业资格；如果</w:t>
      </w:r>
      <w:r w:rsidRPr="007E4D56">
        <w:rPr>
          <w:rFonts w:hint="eastAsia"/>
          <w:kern w:val="22"/>
          <w:sz w:val="24"/>
          <w:lang w:eastAsia="zh-CN"/>
        </w:rPr>
        <w:t>GNI</w:t>
      </w:r>
      <w:r w:rsidRPr="007E4D56">
        <w:rPr>
          <w:rFonts w:hint="eastAsia"/>
          <w:kern w:val="22"/>
          <w:sz w:val="24"/>
          <w:lang w:val="en-US" w:eastAsia="zh-CN"/>
        </w:rPr>
        <w:t>≥</w:t>
      </w:r>
      <w:r w:rsidRPr="007E4D56">
        <w:rPr>
          <w:rFonts w:hint="eastAsia"/>
          <w:kern w:val="22"/>
          <w:sz w:val="24"/>
          <w:lang w:eastAsia="zh-CN"/>
        </w:rPr>
        <w:t>毕业门槛的三倍（</w:t>
      </w:r>
      <w:r w:rsidRPr="007E4D56">
        <w:rPr>
          <w:rFonts w:hint="eastAsia"/>
          <w:kern w:val="22"/>
          <w:sz w:val="24"/>
          <w:lang w:eastAsia="zh-CN"/>
        </w:rPr>
        <w:t>3,918</w:t>
      </w:r>
      <w:r w:rsidRPr="007E4D56">
        <w:rPr>
          <w:rFonts w:hint="eastAsia"/>
          <w:kern w:val="22"/>
          <w:sz w:val="24"/>
          <w:lang w:eastAsia="zh-CN"/>
        </w:rPr>
        <w:t>美元）且据信可以持续，也例外具备毕业资格。毕业并不是自动的，需要发展政策委员会提出建议，经济及社会理事会予以核准，并由联合国大会通过决议。即将毕业的国家将得到</w:t>
      </w:r>
      <w:r w:rsidRPr="007E4D56">
        <w:rPr>
          <w:rFonts w:hint="eastAsia"/>
          <w:kern w:val="22"/>
          <w:sz w:val="24"/>
          <w:lang w:eastAsia="zh-CN"/>
        </w:rPr>
        <w:t>3</w:t>
      </w:r>
      <w:r w:rsidRPr="007E4D56">
        <w:rPr>
          <w:rFonts w:hint="eastAsia"/>
          <w:kern w:val="22"/>
          <w:sz w:val="24"/>
          <w:lang w:eastAsia="zh-CN"/>
        </w:rPr>
        <w:t>至</w:t>
      </w:r>
      <w:r w:rsidRPr="007E4D56">
        <w:rPr>
          <w:rFonts w:hint="eastAsia"/>
          <w:kern w:val="22"/>
          <w:sz w:val="24"/>
          <w:lang w:eastAsia="zh-CN"/>
        </w:rPr>
        <w:t>6</w:t>
      </w:r>
      <w:r w:rsidRPr="007E4D56">
        <w:rPr>
          <w:rFonts w:hint="eastAsia"/>
          <w:kern w:val="22"/>
          <w:sz w:val="24"/>
          <w:lang w:eastAsia="zh-CN"/>
        </w:rPr>
        <w:t>年的筹备期，该期限可因脆弱性而延长。截至</w:t>
      </w:r>
      <w:r w:rsidRPr="007E4D56">
        <w:rPr>
          <w:rFonts w:hint="eastAsia"/>
          <w:kern w:val="22"/>
          <w:sz w:val="24"/>
          <w:lang w:eastAsia="zh-CN"/>
        </w:rPr>
        <w:t>2026</w:t>
      </w:r>
      <w:r w:rsidRPr="007E4D56">
        <w:rPr>
          <w:rFonts w:hint="eastAsia"/>
          <w:kern w:val="22"/>
          <w:sz w:val="24"/>
          <w:lang w:eastAsia="zh-CN"/>
        </w:rPr>
        <w:t>年</w:t>
      </w:r>
      <w:r w:rsidRPr="007E4D56">
        <w:rPr>
          <w:rFonts w:hint="eastAsia"/>
          <w:kern w:val="22"/>
          <w:sz w:val="24"/>
          <w:lang w:eastAsia="zh-CN"/>
        </w:rPr>
        <w:t>3</w:t>
      </w:r>
      <w:r w:rsidRPr="007E4D56">
        <w:rPr>
          <w:rFonts w:hint="eastAsia"/>
          <w:kern w:val="22"/>
          <w:sz w:val="24"/>
          <w:lang w:eastAsia="zh-CN"/>
        </w:rPr>
        <w:t>月，共有</w:t>
      </w:r>
      <w:r w:rsidRPr="007E4D56">
        <w:rPr>
          <w:rFonts w:hint="eastAsia"/>
          <w:kern w:val="22"/>
          <w:sz w:val="24"/>
          <w:lang w:eastAsia="zh-CN"/>
        </w:rPr>
        <w:t>44</w:t>
      </w:r>
      <w:r w:rsidRPr="007E4D56">
        <w:rPr>
          <w:rFonts w:hint="eastAsia"/>
          <w:kern w:val="22"/>
          <w:sz w:val="24"/>
          <w:lang w:eastAsia="zh-CN"/>
        </w:rPr>
        <w:t>个最不发达国家。自</w:t>
      </w:r>
      <w:r w:rsidRPr="007E4D56">
        <w:rPr>
          <w:rFonts w:hint="eastAsia"/>
          <w:kern w:val="22"/>
          <w:sz w:val="24"/>
          <w:lang w:eastAsia="zh-CN"/>
        </w:rPr>
        <w:t>1992</w:t>
      </w:r>
      <w:r w:rsidRPr="007E4D56">
        <w:rPr>
          <w:rFonts w:hint="eastAsia"/>
          <w:kern w:val="22"/>
          <w:sz w:val="24"/>
          <w:lang w:eastAsia="zh-CN"/>
        </w:rPr>
        <w:t>年以来，共有</w:t>
      </w:r>
      <w:r w:rsidRPr="007E4D56">
        <w:rPr>
          <w:rFonts w:hint="eastAsia"/>
          <w:kern w:val="22"/>
          <w:sz w:val="24"/>
          <w:lang w:eastAsia="zh-CN"/>
        </w:rPr>
        <w:t>8</w:t>
      </w:r>
      <w:r w:rsidRPr="007E4D56">
        <w:rPr>
          <w:rFonts w:hint="eastAsia"/>
          <w:kern w:val="22"/>
          <w:sz w:val="24"/>
          <w:lang w:eastAsia="zh-CN"/>
        </w:rPr>
        <w:t>个国家从最不发达国家名单中毕业。</w:t>
      </w:r>
      <w:proofErr w:type="spellStart"/>
      <w:r w:rsidRPr="007E4D56">
        <w:rPr>
          <w:rFonts w:hint="eastAsia"/>
          <w:kern w:val="22"/>
          <w:sz w:val="24"/>
        </w:rPr>
        <w:t>首次毕业发生在</w:t>
      </w:r>
      <w:proofErr w:type="spellEnd"/>
      <w:r w:rsidRPr="007E4D56">
        <w:rPr>
          <w:rFonts w:hint="eastAsia"/>
          <w:kern w:val="22"/>
          <w:sz w:val="24"/>
        </w:rPr>
        <w:t>1994</w:t>
      </w:r>
      <w:r w:rsidRPr="007E4D56">
        <w:rPr>
          <w:rFonts w:hint="eastAsia"/>
          <w:kern w:val="22"/>
          <w:sz w:val="24"/>
        </w:rPr>
        <w:t>年。</w:t>
      </w:r>
    </w:p>
    <w:p w14:paraId="1D0EFB48" w14:textId="45BF9238" w:rsidR="00AB78A9" w:rsidRPr="008A32B3" w:rsidRDefault="00AE6033"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AE6033">
        <w:rPr>
          <w:rFonts w:ascii="KaiTi" w:eastAsia="KaiTi" w:hAnsi="KaiTi" w:hint="eastAsia"/>
          <w:sz w:val="24"/>
          <w:lang w:eastAsia="zh-CN"/>
        </w:rPr>
        <w:t>国际开发协会名单</w:t>
      </w:r>
      <w:r w:rsidRPr="00AE6033">
        <w:rPr>
          <w:rFonts w:hint="eastAsia"/>
          <w:sz w:val="24"/>
          <w:lang w:eastAsia="zh-CN"/>
        </w:rPr>
        <w:t>。</w:t>
      </w:r>
      <w:r w:rsidRPr="00AE6033">
        <w:rPr>
          <w:sz w:val="24"/>
          <w:vertAlign w:val="superscript"/>
        </w:rPr>
        <w:footnoteReference w:id="5"/>
      </w:r>
      <w:r w:rsidRPr="00AE6033">
        <w:rPr>
          <w:rFonts w:hint="eastAsia"/>
          <w:sz w:val="24"/>
          <w:lang w:eastAsia="zh-CN"/>
        </w:rPr>
        <w:t xml:space="preserve"> </w:t>
      </w:r>
      <w:r w:rsidRPr="00AE6033">
        <w:rPr>
          <w:rFonts w:hint="eastAsia"/>
          <w:sz w:val="24"/>
          <w:lang w:eastAsia="zh-CN"/>
        </w:rPr>
        <w:t>国际开发协会维持着一份有资格接受世界银行赠款或高度优惠贷款的国家名单。资格标准主要的依据是人均</w:t>
      </w:r>
      <w:r w:rsidRPr="00AE6033">
        <w:rPr>
          <w:rFonts w:hint="eastAsia"/>
          <w:sz w:val="24"/>
          <w:lang w:eastAsia="zh-CN"/>
        </w:rPr>
        <w:t>GNI</w:t>
      </w:r>
      <w:r w:rsidRPr="00AE6033">
        <w:rPr>
          <w:rFonts w:hint="eastAsia"/>
          <w:sz w:val="24"/>
          <w:lang w:eastAsia="zh-CN"/>
        </w:rPr>
        <w:t>低于</w:t>
      </w:r>
      <w:r w:rsidRPr="00AE6033">
        <w:rPr>
          <w:rFonts w:hint="eastAsia"/>
          <w:sz w:val="24"/>
          <w:lang w:eastAsia="zh-CN"/>
        </w:rPr>
        <w:t>1,325</w:t>
      </w:r>
      <w:r w:rsidRPr="00AE6033">
        <w:rPr>
          <w:rFonts w:hint="eastAsia"/>
          <w:sz w:val="24"/>
          <w:lang w:eastAsia="zh-CN"/>
        </w:rPr>
        <w:t>美元（</w:t>
      </w:r>
      <w:r w:rsidRPr="00AE6033">
        <w:rPr>
          <w:rFonts w:hint="eastAsia"/>
          <w:sz w:val="24"/>
          <w:lang w:eastAsia="zh-CN"/>
        </w:rPr>
        <w:t>2026</w:t>
      </w:r>
      <w:r w:rsidRPr="00AE6033">
        <w:rPr>
          <w:rFonts w:hint="eastAsia"/>
          <w:sz w:val="24"/>
          <w:lang w:eastAsia="zh-CN"/>
        </w:rPr>
        <w:t>年数据），但同时也包括小型经济体地位和接受世界银行标准贷款时的信用情况。在</w:t>
      </w:r>
      <w:r w:rsidRPr="00AE6033">
        <w:rPr>
          <w:rFonts w:hint="eastAsia"/>
          <w:sz w:val="24"/>
          <w:lang w:eastAsia="zh-CN"/>
        </w:rPr>
        <w:t>2026</w:t>
      </w:r>
      <w:r w:rsidRPr="00AE6033">
        <w:rPr>
          <w:rFonts w:hint="eastAsia"/>
          <w:sz w:val="24"/>
          <w:lang w:eastAsia="zh-CN"/>
        </w:rPr>
        <w:t>年，该名单上有</w:t>
      </w:r>
      <w:r w:rsidRPr="00AE6033">
        <w:rPr>
          <w:rFonts w:hint="eastAsia"/>
          <w:sz w:val="24"/>
          <w:lang w:eastAsia="zh-CN"/>
        </w:rPr>
        <w:t>78</w:t>
      </w:r>
      <w:r w:rsidRPr="00AE6033">
        <w:rPr>
          <w:rFonts w:hint="eastAsia"/>
          <w:sz w:val="24"/>
          <w:lang w:eastAsia="zh-CN"/>
        </w:rPr>
        <w:t>个国家。符合资格的国家总数长期在</w:t>
      </w:r>
      <w:r w:rsidRPr="00AE6033">
        <w:rPr>
          <w:rFonts w:hint="eastAsia"/>
          <w:sz w:val="24"/>
          <w:lang w:eastAsia="zh-CN"/>
        </w:rPr>
        <w:t>70</w:t>
      </w:r>
      <w:r w:rsidRPr="00AE6033">
        <w:rPr>
          <w:rFonts w:hint="eastAsia"/>
          <w:sz w:val="24"/>
          <w:lang w:eastAsia="zh-CN"/>
        </w:rPr>
        <w:t>大几至</w:t>
      </w:r>
      <w:r w:rsidRPr="00AE6033">
        <w:rPr>
          <w:rFonts w:hint="eastAsia"/>
          <w:sz w:val="24"/>
          <w:lang w:eastAsia="zh-CN"/>
        </w:rPr>
        <w:t>80</w:t>
      </w:r>
      <w:r w:rsidRPr="00AE6033">
        <w:rPr>
          <w:rFonts w:hint="eastAsia"/>
          <w:sz w:val="24"/>
          <w:lang w:eastAsia="zh-CN"/>
        </w:rPr>
        <w:t>出头的范围内波动，新独立国家和偶尔发生的逆向毕业情况抵消了毕业国家的数目。</w:t>
      </w:r>
      <w:r w:rsidRPr="00AE6033">
        <w:rPr>
          <w:rFonts w:hint="eastAsia"/>
          <w:sz w:val="24"/>
          <w:lang w:eastAsia="zh-CN"/>
        </w:rPr>
        <w:t>1992</w:t>
      </w:r>
      <w:r w:rsidRPr="00AE6033">
        <w:rPr>
          <w:rFonts w:hint="eastAsia"/>
          <w:sz w:val="24"/>
          <w:lang w:eastAsia="zh-CN"/>
        </w:rPr>
        <w:t>年以来，有</w:t>
      </w:r>
      <w:r w:rsidRPr="00AE6033">
        <w:rPr>
          <w:rFonts w:hint="eastAsia"/>
          <w:sz w:val="24"/>
          <w:lang w:eastAsia="zh-CN"/>
        </w:rPr>
        <w:t>20</w:t>
      </w:r>
      <w:r w:rsidRPr="00AE6033">
        <w:rPr>
          <w:rFonts w:hint="eastAsia"/>
          <w:sz w:val="24"/>
          <w:lang w:eastAsia="zh-CN"/>
        </w:rPr>
        <w:t>个国家从该名单毕业（不包括逆向毕业）；其中</w:t>
      </w:r>
      <w:r w:rsidRPr="00AE6033">
        <w:rPr>
          <w:rFonts w:hint="eastAsia"/>
          <w:sz w:val="24"/>
          <w:lang w:eastAsia="zh-CN"/>
        </w:rPr>
        <w:t>13</w:t>
      </w:r>
      <w:r w:rsidRPr="00AE6033">
        <w:rPr>
          <w:rFonts w:hint="eastAsia"/>
          <w:sz w:val="24"/>
          <w:lang w:eastAsia="zh-CN"/>
        </w:rPr>
        <w:t>个是在</w:t>
      </w:r>
      <w:r w:rsidRPr="00AE6033">
        <w:rPr>
          <w:rFonts w:hint="eastAsia"/>
          <w:sz w:val="24"/>
          <w:lang w:eastAsia="zh-CN"/>
        </w:rPr>
        <w:t>2006</w:t>
      </w:r>
      <w:r w:rsidRPr="00AE6033">
        <w:rPr>
          <w:rFonts w:hint="eastAsia"/>
          <w:sz w:val="24"/>
          <w:lang w:eastAsia="zh-CN"/>
        </w:rPr>
        <w:t>年之后毕业。</w:t>
      </w:r>
    </w:p>
    <w:p w14:paraId="574226EF" w14:textId="4BA8FBB4" w:rsidR="008642DD" w:rsidRPr="008A32B3" w:rsidRDefault="006B149E"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6B149E">
        <w:rPr>
          <w:rFonts w:ascii="KaiTi" w:eastAsia="KaiTi" w:hAnsi="KaiTi" w:hint="eastAsia"/>
          <w:sz w:val="24"/>
          <w:lang w:eastAsia="zh-CN"/>
        </w:rPr>
        <w:t>世界银行的分类</w:t>
      </w:r>
      <w:r w:rsidRPr="006B149E">
        <w:rPr>
          <w:rFonts w:hint="eastAsia"/>
          <w:sz w:val="24"/>
          <w:lang w:eastAsia="zh-CN"/>
        </w:rPr>
        <w:t>。</w:t>
      </w:r>
      <w:r w:rsidRPr="006B149E">
        <w:rPr>
          <w:sz w:val="24"/>
          <w:vertAlign w:val="superscript"/>
        </w:rPr>
        <w:footnoteReference w:id="6"/>
      </w:r>
      <w:r w:rsidRPr="006B149E">
        <w:rPr>
          <w:rFonts w:hint="eastAsia"/>
          <w:sz w:val="24"/>
          <w:lang w:eastAsia="zh-CN"/>
        </w:rPr>
        <w:t xml:space="preserve"> </w:t>
      </w:r>
      <w:r w:rsidRPr="006B149E">
        <w:rPr>
          <w:rFonts w:hint="eastAsia"/>
          <w:sz w:val="24"/>
          <w:lang w:eastAsia="zh-CN"/>
        </w:rPr>
        <w:t>世界银行每年根据人均</w:t>
      </w:r>
      <w:r w:rsidRPr="006B149E">
        <w:rPr>
          <w:rFonts w:hint="eastAsia"/>
          <w:sz w:val="24"/>
          <w:lang w:eastAsia="zh-CN"/>
        </w:rPr>
        <w:t>GNI</w:t>
      </w:r>
      <w:r w:rsidRPr="006B149E">
        <w:rPr>
          <w:rFonts w:hint="eastAsia"/>
          <w:sz w:val="24"/>
          <w:lang w:eastAsia="zh-CN"/>
        </w:rPr>
        <w:t>把经济体（</w:t>
      </w:r>
      <w:r w:rsidRPr="006B149E">
        <w:rPr>
          <w:rFonts w:hint="eastAsia"/>
          <w:sz w:val="24"/>
          <w:lang w:eastAsia="zh-CN"/>
        </w:rPr>
        <w:t>2026</w:t>
      </w:r>
      <w:r w:rsidRPr="006B149E">
        <w:rPr>
          <w:rFonts w:hint="eastAsia"/>
          <w:sz w:val="24"/>
          <w:lang w:eastAsia="zh-CN"/>
        </w:rPr>
        <w:t>年为</w:t>
      </w:r>
      <w:r w:rsidRPr="006B149E">
        <w:rPr>
          <w:rFonts w:hint="eastAsia"/>
          <w:sz w:val="24"/>
          <w:lang w:eastAsia="zh-CN"/>
        </w:rPr>
        <w:t>217</w:t>
      </w:r>
      <w:r w:rsidRPr="006B149E">
        <w:rPr>
          <w:rFonts w:hint="eastAsia"/>
          <w:sz w:val="24"/>
          <w:lang w:eastAsia="zh-CN"/>
        </w:rPr>
        <w:t>个）划入不同的收入组。目前的门槛值为：</w:t>
      </w:r>
      <w:r w:rsidRPr="006B149E">
        <w:rPr>
          <w:rFonts w:hint="eastAsia"/>
          <w:sz w:val="24"/>
          <w:lang w:eastAsia="zh-CN"/>
        </w:rPr>
        <w:t xml:space="preserve">(a) </w:t>
      </w:r>
      <w:r w:rsidRPr="006B149E">
        <w:rPr>
          <w:rFonts w:hint="eastAsia"/>
          <w:sz w:val="24"/>
          <w:lang w:eastAsia="zh-CN"/>
        </w:rPr>
        <w:t>低收入：≤</w:t>
      </w:r>
      <w:r w:rsidRPr="006B149E">
        <w:rPr>
          <w:rFonts w:hint="eastAsia"/>
          <w:sz w:val="24"/>
          <w:lang w:eastAsia="zh-CN"/>
        </w:rPr>
        <w:t xml:space="preserve"> 1,135</w:t>
      </w:r>
      <w:r w:rsidRPr="006B149E">
        <w:rPr>
          <w:rFonts w:hint="eastAsia"/>
          <w:sz w:val="24"/>
          <w:lang w:eastAsia="zh-CN"/>
        </w:rPr>
        <w:t>美元；</w:t>
      </w:r>
      <w:r w:rsidRPr="006B149E">
        <w:rPr>
          <w:rFonts w:hint="eastAsia"/>
          <w:sz w:val="24"/>
          <w:lang w:eastAsia="zh-CN"/>
        </w:rPr>
        <w:t xml:space="preserve">(b) </w:t>
      </w:r>
      <w:r w:rsidRPr="006B149E">
        <w:rPr>
          <w:rFonts w:hint="eastAsia"/>
          <w:sz w:val="24"/>
          <w:lang w:eastAsia="zh-CN"/>
        </w:rPr>
        <w:t>中低收入：</w:t>
      </w:r>
      <w:r w:rsidRPr="006B149E">
        <w:rPr>
          <w:rFonts w:hint="eastAsia"/>
          <w:sz w:val="24"/>
          <w:lang w:eastAsia="zh-CN"/>
        </w:rPr>
        <w:t>1,136</w:t>
      </w:r>
      <w:r w:rsidRPr="006B149E">
        <w:rPr>
          <w:rFonts w:hint="eastAsia"/>
          <w:sz w:val="24"/>
          <w:lang w:eastAsia="zh-CN"/>
        </w:rPr>
        <w:t>美元至</w:t>
      </w:r>
      <w:r w:rsidRPr="006B149E">
        <w:rPr>
          <w:rFonts w:hint="eastAsia"/>
          <w:sz w:val="24"/>
          <w:lang w:eastAsia="zh-CN"/>
        </w:rPr>
        <w:t>4,495</w:t>
      </w:r>
      <w:r w:rsidRPr="006B149E">
        <w:rPr>
          <w:rFonts w:hint="eastAsia"/>
          <w:sz w:val="24"/>
          <w:lang w:eastAsia="zh-CN"/>
        </w:rPr>
        <w:t>美元；</w:t>
      </w:r>
      <w:r w:rsidRPr="006B149E">
        <w:rPr>
          <w:rFonts w:hint="eastAsia"/>
          <w:sz w:val="24"/>
          <w:lang w:eastAsia="zh-CN"/>
        </w:rPr>
        <w:t xml:space="preserve">(c) </w:t>
      </w:r>
      <w:r w:rsidRPr="006B149E">
        <w:rPr>
          <w:rFonts w:hint="eastAsia"/>
          <w:sz w:val="24"/>
          <w:lang w:eastAsia="zh-CN"/>
        </w:rPr>
        <w:t>中高收入：</w:t>
      </w:r>
      <w:r w:rsidRPr="006B149E">
        <w:rPr>
          <w:rFonts w:hint="eastAsia"/>
          <w:sz w:val="24"/>
          <w:lang w:eastAsia="zh-CN"/>
        </w:rPr>
        <w:t>4,496</w:t>
      </w:r>
      <w:r w:rsidRPr="006B149E">
        <w:rPr>
          <w:rFonts w:hint="eastAsia"/>
          <w:sz w:val="24"/>
          <w:lang w:eastAsia="zh-CN"/>
        </w:rPr>
        <w:t>美元至</w:t>
      </w:r>
      <w:r w:rsidRPr="006B149E">
        <w:rPr>
          <w:rFonts w:hint="eastAsia"/>
          <w:sz w:val="24"/>
          <w:lang w:eastAsia="zh-CN"/>
        </w:rPr>
        <w:t>13,935</w:t>
      </w:r>
      <w:r w:rsidRPr="006B149E">
        <w:rPr>
          <w:rFonts w:hint="eastAsia"/>
          <w:sz w:val="24"/>
          <w:lang w:eastAsia="zh-CN"/>
        </w:rPr>
        <w:t>美元；</w:t>
      </w:r>
      <w:r w:rsidRPr="006B149E">
        <w:rPr>
          <w:rFonts w:hint="eastAsia"/>
          <w:sz w:val="24"/>
          <w:lang w:eastAsia="zh-CN"/>
        </w:rPr>
        <w:t xml:space="preserve">(d) </w:t>
      </w:r>
      <w:r w:rsidRPr="006B149E">
        <w:rPr>
          <w:rFonts w:hint="eastAsia"/>
          <w:sz w:val="24"/>
          <w:lang w:eastAsia="zh-CN"/>
        </w:rPr>
        <w:t>高收入：</w:t>
      </w:r>
      <w:r w:rsidRPr="006B149E">
        <w:rPr>
          <w:rFonts w:hint="eastAsia"/>
          <w:sz w:val="24"/>
          <w:lang w:eastAsia="zh-CN"/>
        </w:rPr>
        <w:t>&gt; 13,935</w:t>
      </w:r>
      <w:r w:rsidRPr="006B149E">
        <w:rPr>
          <w:rFonts w:hint="eastAsia"/>
          <w:sz w:val="24"/>
          <w:lang w:eastAsia="zh-CN"/>
        </w:rPr>
        <w:t>美元。</w:t>
      </w:r>
      <w:r w:rsidRPr="006B149E">
        <w:rPr>
          <w:sz w:val="24"/>
          <w:vertAlign w:val="superscript"/>
        </w:rPr>
        <w:footnoteReference w:id="7"/>
      </w:r>
      <w:r w:rsidRPr="006B149E">
        <w:rPr>
          <w:rFonts w:hint="eastAsia"/>
          <w:sz w:val="24"/>
          <w:lang w:eastAsia="zh-CN"/>
        </w:rPr>
        <w:t xml:space="preserve"> </w:t>
      </w:r>
      <w:r w:rsidRPr="006B149E">
        <w:rPr>
          <w:rFonts w:hint="eastAsia"/>
          <w:sz w:val="24"/>
          <w:lang w:eastAsia="zh-CN"/>
        </w:rPr>
        <w:t>这一分类与上述名单不同，没有正式的毕业程序：</w:t>
      </w:r>
      <w:r w:rsidRPr="006B149E">
        <w:rPr>
          <w:rFonts w:hint="eastAsia"/>
          <w:sz w:val="24"/>
          <w:lang w:eastAsia="zh-CN"/>
        </w:rPr>
        <w:t xml:space="preserve"> GNI</w:t>
      </w:r>
      <w:r w:rsidRPr="006B149E">
        <w:rPr>
          <w:rFonts w:hint="eastAsia"/>
          <w:sz w:val="24"/>
          <w:lang w:eastAsia="zh-CN"/>
        </w:rPr>
        <w:t>一旦超过门槛值，即自动</w:t>
      </w:r>
      <w:r w:rsidR="00010672">
        <w:rPr>
          <w:rFonts w:hint="eastAsia"/>
          <w:sz w:val="24"/>
          <w:lang w:eastAsia="zh-CN"/>
        </w:rPr>
        <w:t>划入其他组</w:t>
      </w:r>
      <w:r w:rsidRPr="006B149E">
        <w:rPr>
          <w:rFonts w:hint="eastAsia"/>
          <w:sz w:val="24"/>
          <w:lang w:eastAsia="zh-CN"/>
        </w:rPr>
        <w:t>；</w:t>
      </w:r>
      <w:proofErr w:type="gramStart"/>
      <w:r w:rsidRPr="006B149E">
        <w:rPr>
          <w:rFonts w:hint="eastAsia"/>
          <w:sz w:val="24"/>
          <w:lang w:eastAsia="zh-CN"/>
        </w:rPr>
        <w:t>某些处于“边缘”的经济体会在不同组之间反复进出</w:t>
      </w:r>
      <w:proofErr w:type="gramEnd"/>
      <w:r w:rsidRPr="006B149E">
        <w:rPr>
          <w:rFonts w:hint="eastAsia"/>
          <w:sz w:val="24"/>
          <w:lang w:eastAsia="zh-CN"/>
        </w:rPr>
        <w:t>。</w:t>
      </w:r>
      <w:r w:rsidRPr="006B149E">
        <w:rPr>
          <w:rFonts w:hint="eastAsia"/>
          <w:sz w:val="24"/>
          <w:lang w:eastAsia="zh-CN"/>
        </w:rPr>
        <w:t>2024</w:t>
      </w:r>
      <w:r w:rsidRPr="006B149E">
        <w:rPr>
          <w:rFonts w:hint="eastAsia"/>
          <w:sz w:val="24"/>
          <w:lang w:eastAsia="zh-CN"/>
        </w:rPr>
        <w:t>年（最新可用数据），《公约》缔约方中有</w:t>
      </w:r>
      <w:r w:rsidRPr="006B149E">
        <w:rPr>
          <w:rFonts w:hint="eastAsia"/>
          <w:sz w:val="24"/>
          <w:lang w:eastAsia="zh-CN"/>
        </w:rPr>
        <w:t>25</w:t>
      </w:r>
      <w:r w:rsidRPr="006B149E">
        <w:rPr>
          <w:rFonts w:hint="eastAsia"/>
          <w:sz w:val="24"/>
          <w:lang w:eastAsia="zh-CN"/>
        </w:rPr>
        <w:t>个低收入国家，</w:t>
      </w:r>
      <w:r w:rsidRPr="006B149E">
        <w:rPr>
          <w:rFonts w:hint="eastAsia"/>
          <w:sz w:val="24"/>
          <w:lang w:eastAsia="zh-CN"/>
        </w:rPr>
        <w:t>50</w:t>
      </w:r>
      <w:r w:rsidRPr="006B149E">
        <w:rPr>
          <w:rFonts w:hint="eastAsia"/>
          <w:sz w:val="24"/>
          <w:lang w:eastAsia="zh-CN"/>
        </w:rPr>
        <w:t>个中低收入国家，</w:t>
      </w:r>
      <w:r w:rsidRPr="006B149E">
        <w:rPr>
          <w:rFonts w:hint="eastAsia"/>
          <w:sz w:val="24"/>
          <w:lang w:eastAsia="zh-CN"/>
        </w:rPr>
        <w:t>53</w:t>
      </w:r>
      <w:r w:rsidRPr="006B149E">
        <w:rPr>
          <w:rFonts w:hint="eastAsia"/>
          <w:sz w:val="24"/>
          <w:lang w:eastAsia="zh-CN"/>
        </w:rPr>
        <w:t>个中高收入国家，</w:t>
      </w:r>
      <w:r w:rsidRPr="006B149E">
        <w:rPr>
          <w:rFonts w:hint="eastAsia"/>
          <w:sz w:val="24"/>
          <w:lang w:eastAsia="zh-CN"/>
        </w:rPr>
        <w:t>63</w:t>
      </w:r>
      <w:r w:rsidRPr="006B149E">
        <w:rPr>
          <w:rFonts w:hint="eastAsia"/>
          <w:sz w:val="24"/>
          <w:lang w:eastAsia="zh-CN"/>
        </w:rPr>
        <w:t>个高收入国家。</w:t>
      </w:r>
      <w:r w:rsidRPr="006B149E">
        <w:rPr>
          <w:sz w:val="24"/>
          <w:vertAlign w:val="superscript"/>
        </w:rPr>
        <w:footnoteReference w:id="8"/>
      </w:r>
      <w:r w:rsidRPr="006B149E">
        <w:rPr>
          <w:rFonts w:hint="eastAsia"/>
          <w:sz w:val="24"/>
          <w:lang w:eastAsia="zh-CN"/>
        </w:rPr>
        <w:t xml:space="preserve"> 1992</w:t>
      </w:r>
      <w:r w:rsidRPr="006B149E">
        <w:rPr>
          <w:rFonts w:hint="eastAsia"/>
          <w:sz w:val="24"/>
          <w:lang w:eastAsia="zh-CN"/>
        </w:rPr>
        <w:t>年以来，《公约》缔约方中共有</w:t>
      </w:r>
      <w:r w:rsidRPr="006B149E">
        <w:rPr>
          <w:rFonts w:hint="eastAsia"/>
          <w:sz w:val="24"/>
          <w:lang w:eastAsia="zh-CN"/>
        </w:rPr>
        <w:t>32</w:t>
      </w:r>
      <w:r w:rsidRPr="006B149E">
        <w:rPr>
          <w:rFonts w:hint="eastAsia"/>
          <w:sz w:val="24"/>
          <w:lang w:eastAsia="zh-CN"/>
        </w:rPr>
        <w:t>个国家进入高收入组，其中</w:t>
      </w:r>
      <w:r w:rsidRPr="006B149E">
        <w:rPr>
          <w:rFonts w:hint="eastAsia"/>
          <w:sz w:val="24"/>
          <w:lang w:eastAsia="zh-CN"/>
        </w:rPr>
        <w:t>19</w:t>
      </w:r>
      <w:r w:rsidRPr="006B149E">
        <w:rPr>
          <w:rFonts w:hint="eastAsia"/>
          <w:sz w:val="24"/>
          <w:lang w:eastAsia="zh-CN"/>
        </w:rPr>
        <w:t>个是在</w:t>
      </w:r>
      <w:r w:rsidRPr="006B149E">
        <w:rPr>
          <w:rFonts w:hint="eastAsia"/>
          <w:sz w:val="24"/>
          <w:lang w:eastAsia="zh-CN"/>
        </w:rPr>
        <w:t>2006</w:t>
      </w:r>
      <w:r w:rsidRPr="006B149E">
        <w:rPr>
          <w:rFonts w:hint="eastAsia"/>
          <w:sz w:val="24"/>
          <w:lang w:eastAsia="zh-CN"/>
        </w:rPr>
        <w:t>年之后进入的（不包括随后跌出该组或数据缺失的情况）。根据《公约》第</w:t>
      </w:r>
      <w:r w:rsidRPr="006B149E">
        <w:rPr>
          <w:rFonts w:hint="eastAsia"/>
          <w:sz w:val="24"/>
          <w:lang w:eastAsia="zh-CN"/>
        </w:rPr>
        <w:t>20</w:t>
      </w:r>
      <w:r w:rsidRPr="006B149E">
        <w:rPr>
          <w:rFonts w:hint="eastAsia"/>
          <w:sz w:val="24"/>
          <w:lang w:eastAsia="zh-CN"/>
        </w:rPr>
        <w:t>条第</w:t>
      </w:r>
      <w:r w:rsidRPr="006B149E">
        <w:rPr>
          <w:rFonts w:hint="eastAsia"/>
          <w:sz w:val="24"/>
          <w:lang w:eastAsia="zh-CN"/>
        </w:rPr>
        <w:t>2</w:t>
      </w:r>
      <w:r w:rsidRPr="006B149E">
        <w:rPr>
          <w:rFonts w:hint="eastAsia"/>
          <w:sz w:val="24"/>
          <w:lang w:eastAsia="zh-CN"/>
        </w:rPr>
        <w:t>款确定的缔约方名单上的所有国家均被列为高收入国家；</w:t>
      </w:r>
      <w:r w:rsidR="00AC53A0" w:rsidRPr="006B149E">
        <w:rPr>
          <w:rFonts w:hint="eastAsia"/>
          <w:sz w:val="24"/>
          <w:lang w:eastAsia="zh-CN"/>
        </w:rPr>
        <w:t>共有</w:t>
      </w:r>
      <w:r w:rsidR="00AC53A0" w:rsidRPr="006B149E">
        <w:rPr>
          <w:rFonts w:hint="eastAsia"/>
          <w:sz w:val="24"/>
          <w:lang w:eastAsia="zh-CN"/>
        </w:rPr>
        <w:t>38</w:t>
      </w:r>
      <w:r w:rsidR="00AC53A0" w:rsidRPr="006B149E">
        <w:rPr>
          <w:rFonts w:hint="eastAsia"/>
          <w:sz w:val="24"/>
          <w:lang w:eastAsia="zh-CN"/>
        </w:rPr>
        <w:t>个高收入国家</w:t>
      </w:r>
      <w:r w:rsidR="00AC53A0">
        <w:rPr>
          <w:rFonts w:hint="eastAsia"/>
          <w:sz w:val="24"/>
          <w:lang w:eastAsia="zh-CN"/>
        </w:rPr>
        <w:t>虽然是</w:t>
      </w:r>
      <w:r w:rsidRPr="006B149E">
        <w:rPr>
          <w:rFonts w:hint="eastAsia"/>
          <w:sz w:val="24"/>
          <w:lang w:eastAsia="zh-CN"/>
        </w:rPr>
        <w:t>《公约》缔约方</w:t>
      </w:r>
      <w:r w:rsidR="00AC53A0">
        <w:rPr>
          <w:rFonts w:hint="eastAsia"/>
          <w:sz w:val="24"/>
          <w:lang w:eastAsia="zh-CN"/>
        </w:rPr>
        <w:t>，但</w:t>
      </w:r>
      <w:r w:rsidRPr="006B149E">
        <w:rPr>
          <w:rFonts w:hint="eastAsia"/>
          <w:sz w:val="24"/>
          <w:lang w:eastAsia="zh-CN"/>
        </w:rPr>
        <w:t>不在《公约》的这份名单上。</w:t>
      </w:r>
    </w:p>
    <w:p w14:paraId="1B4698AE" w14:textId="0BD64D65" w:rsidR="00786198" w:rsidRPr="008A32B3" w:rsidRDefault="00E9437E"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E9437E">
        <w:rPr>
          <w:rFonts w:ascii="KaiTi" w:eastAsia="KaiTi" w:hAnsi="KaiTi" w:hint="eastAsia"/>
          <w:sz w:val="24"/>
          <w:lang w:eastAsia="zh-CN"/>
        </w:rPr>
        <w:t>国际货币基金组织（</w:t>
      </w:r>
      <w:r w:rsidRPr="00E9437E">
        <w:rPr>
          <w:rFonts w:eastAsia="KaiTi"/>
          <w:sz w:val="24"/>
          <w:lang w:eastAsia="zh-CN"/>
        </w:rPr>
        <w:t>IMF</w:t>
      </w:r>
      <w:r w:rsidRPr="00E9437E">
        <w:rPr>
          <w:rFonts w:ascii="KaiTi" w:eastAsia="KaiTi" w:hAnsi="KaiTi" w:hint="eastAsia"/>
          <w:sz w:val="24"/>
          <w:lang w:eastAsia="zh-CN"/>
        </w:rPr>
        <w:t>）的分类</w:t>
      </w:r>
      <w:r w:rsidRPr="00E9437E">
        <w:rPr>
          <w:rFonts w:hint="eastAsia"/>
          <w:sz w:val="24"/>
          <w:lang w:eastAsia="zh-CN"/>
        </w:rPr>
        <w:t>。</w:t>
      </w:r>
      <w:r w:rsidRPr="00E9437E">
        <w:rPr>
          <w:sz w:val="24"/>
          <w:vertAlign w:val="superscript"/>
        </w:rPr>
        <w:footnoteReference w:id="9"/>
      </w:r>
      <w:r w:rsidRPr="00E9437E">
        <w:rPr>
          <w:rFonts w:hint="eastAsia"/>
          <w:sz w:val="24"/>
          <w:lang w:eastAsia="zh-CN"/>
        </w:rPr>
        <w:t xml:space="preserve"> IMF </w:t>
      </w:r>
      <w:r w:rsidRPr="00E9437E">
        <w:rPr>
          <w:rFonts w:hint="eastAsia"/>
          <w:sz w:val="24"/>
          <w:lang w:eastAsia="zh-CN"/>
        </w:rPr>
        <w:t>在其《世界经济展望》中为分析目的对经济体进行分类，</w:t>
      </w:r>
      <w:proofErr w:type="gramStart"/>
      <w:r w:rsidRPr="00E9437E">
        <w:rPr>
          <w:rFonts w:hint="eastAsia"/>
          <w:sz w:val="24"/>
          <w:lang w:eastAsia="zh-CN"/>
        </w:rPr>
        <w:t>将其划分为“</w:t>
      </w:r>
      <w:r w:rsidR="00575A05">
        <w:rPr>
          <w:rFonts w:hint="eastAsia"/>
          <w:sz w:val="24"/>
          <w:lang w:eastAsia="zh-CN"/>
        </w:rPr>
        <w:t>先进</w:t>
      </w:r>
      <w:r w:rsidRPr="00E9437E">
        <w:rPr>
          <w:rFonts w:hint="eastAsia"/>
          <w:sz w:val="24"/>
          <w:lang w:eastAsia="zh-CN"/>
        </w:rPr>
        <w:t>经济体”以及</w:t>
      </w:r>
      <w:proofErr w:type="gramEnd"/>
      <w:r w:rsidRPr="00E9437E">
        <w:rPr>
          <w:rFonts w:hint="eastAsia"/>
          <w:sz w:val="24"/>
          <w:lang w:eastAsia="zh-CN"/>
        </w:rPr>
        <w:t>“</w:t>
      </w:r>
      <w:proofErr w:type="gramStart"/>
      <w:r w:rsidRPr="00E9437E">
        <w:rPr>
          <w:rFonts w:hint="eastAsia"/>
          <w:sz w:val="24"/>
          <w:lang w:eastAsia="zh-CN"/>
        </w:rPr>
        <w:t>新兴市场和发展中经济体”。</w:t>
      </w:r>
      <w:proofErr w:type="gramEnd"/>
      <w:r w:rsidRPr="00E9437E">
        <w:rPr>
          <w:rFonts w:hint="eastAsia"/>
          <w:sz w:val="24"/>
          <w:lang w:eastAsia="zh-CN"/>
        </w:rPr>
        <w:t>这一分类不包括一些非</w:t>
      </w:r>
      <w:r w:rsidRPr="00E9437E">
        <w:rPr>
          <w:rFonts w:hint="eastAsia"/>
          <w:sz w:val="24"/>
          <w:lang w:eastAsia="zh-CN"/>
        </w:rPr>
        <w:t xml:space="preserve"> IMF </w:t>
      </w:r>
      <w:r w:rsidRPr="00E9437E">
        <w:rPr>
          <w:rFonts w:hint="eastAsia"/>
          <w:sz w:val="24"/>
          <w:lang w:eastAsia="zh-CN"/>
        </w:rPr>
        <w:t>成员。</w:t>
      </w:r>
      <w:r w:rsidRPr="00E9437E">
        <w:rPr>
          <w:sz w:val="24"/>
          <w:vertAlign w:val="superscript"/>
        </w:rPr>
        <w:footnoteReference w:id="10"/>
      </w:r>
      <w:r w:rsidRPr="00E9437E">
        <w:rPr>
          <w:rFonts w:hint="eastAsia"/>
          <w:sz w:val="24"/>
          <w:lang w:eastAsia="zh-CN"/>
        </w:rPr>
        <w:t xml:space="preserve"> </w:t>
      </w:r>
      <w:r w:rsidRPr="00E9437E">
        <w:rPr>
          <w:rFonts w:hint="eastAsia"/>
          <w:sz w:val="24"/>
          <w:lang w:eastAsia="zh-CN"/>
        </w:rPr>
        <w:t>分类并非基于严格的规则，而是把人均收入、出口多样化程度和融入全球金融体系的程度考虑在内。没有任何正式的毕业或过渡程序。</w:t>
      </w:r>
      <w:r w:rsidR="00575A05">
        <w:rPr>
          <w:rFonts w:hint="eastAsia"/>
          <w:sz w:val="24"/>
          <w:lang w:eastAsia="zh-CN"/>
        </w:rPr>
        <w:t>划入其他类</w:t>
      </w:r>
      <w:r w:rsidRPr="00E9437E">
        <w:rPr>
          <w:rFonts w:hint="eastAsia"/>
          <w:sz w:val="24"/>
          <w:lang w:eastAsia="zh-CN"/>
        </w:rPr>
        <w:t>的情况较为罕见，通常是以经济的持续进步为依据。</w:t>
      </w:r>
      <w:r w:rsidRPr="00E9437E">
        <w:rPr>
          <w:rFonts w:hint="eastAsia"/>
          <w:sz w:val="24"/>
          <w:lang w:eastAsia="zh-CN"/>
        </w:rPr>
        <w:t xml:space="preserve">2025 </w:t>
      </w:r>
      <w:r w:rsidRPr="00E9437E">
        <w:rPr>
          <w:rFonts w:hint="eastAsia"/>
          <w:sz w:val="24"/>
          <w:lang w:eastAsia="zh-CN"/>
        </w:rPr>
        <w:t>年</w:t>
      </w:r>
      <w:r w:rsidRPr="00E9437E">
        <w:rPr>
          <w:rFonts w:hint="eastAsia"/>
          <w:sz w:val="24"/>
          <w:lang w:eastAsia="zh-CN"/>
        </w:rPr>
        <w:t xml:space="preserve"> 10 </w:t>
      </w:r>
      <w:r w:rsidRPr="00E9437E">
        <w:rPr>
          <w:rFonts w:hint="eastAsia"/>
          <w:sz w:val="24"/>
          <w:lang w:eastAsia="zh-CN"/>
        </w:rPr>
        <w:t>月（最新可用数据），《公约》缔约方中共有</w:t>
      </w:r>
      <w:r w:rsidRPr="00E9437E">
        <w:rPr>
          <w:rFonts w:hint="eastAsia"/>
          <w:sz w:val="24"/>
          <w:lang w:eastAsia="zh-CN"/>
        </w:rPr>
        <w:t xml:space="preserve">37 </w:t>
      </w:r>
      <w:r w:rsidRPr="00E9437E">
        <w:rPr>
          <w:rFonts w:hint="eastAsia"/>
          <w:sz w:val="24"/>
          <w:lang w:eastAsia="zh-CN"/>
        </w:rPr>
        <w:t>个先进经济体国家、</w:t>
      </w:r>
      <w:r w:rsidRPr="00E9437E">
        <w:rPr>
          <w:rFonts w:hint="eastAsia"/>
          <w:sz w:val="24"/>
          <w:lang w:eastAsia="zh-CN"/>
        </w:rPr>
        <w:t xml:space="preserve">153 </w:t>
      </w:r>
      <w:r w:rsidRPr="00E9437E">
        <w:rPr>
          <w:rFonts w:hint="eastAsia"/>
          <w:sz w:val="24"/>
          <w:lang w:eastAsia="zh-CN"/>
        </w:rPr>
        <w:t>个新兴市场和发展中经济体国家。</w:t>
      </w:r>
      <w:r w:rsidRPr="00E9437E">
        <w:rPr>
          <w:rFonts w:hint="eastAsia"/>
          <w:sz w:val="24"/>
          <w:lang w:eastAsia="zh-CN"/>
        </w:rPr>
        <w:t xml:space="preserve">1992 </w:t>
      </w:r>
      <w:r w:rsidRPr="00E9437E">
        <w:rPr>
          <w:rFonts w:hint="eastAsia"/>
          <w:sz w:val="24"/>
          <w:lang w:eastAsia="zh-CN"/>
        </w:rPr>
        <w:t>年（直至发表</w:t>
      </w:r>
      <w:r w:rsidRPr="00E9437E">
        <w:rPr>
          <w:rFonts w:hint="eastAsia"/>
          <w:sz w:val="24"/>
          <w:lang w:eastAsia="zh-CN"/>
        </w:rPr>
        <w:t xml:space="preserve"> 1997 </w:t>
      </w:r>
      <w:r w:rsidRPr="00E9437E">
        <w:rPr>
          <w:rFonts w:hint="eastAsia"/>
          <w:sz w:val="24"/>
          <w:lang w:eastAsia="zh-CN"/>
        </w:rPr>
        <w:t>年</w:t>
      </w:r>
      <w:r w:rsidRPr="00E9437E">
        <w:rPr>
          <w:rFonts w:hint="eastAsia"/>
          <w:sz w:val="24"/>
          <w:lang w:eastAsia="zh-CN"/>
        </w:rPr>
        <w:t xml:space="preserve"> 5 </w:t>
      </w:r>
      <w:r w:rsidRPr="00E9437E">
        <w:rPr>
          <w:rFonts w:hint="eastAsia"/>
          <w:sz w:val="24"/>
          <w:lang w:eastAsia="zh-CN"/>
        </w:rPr>
        <w:t>月的《世界经济展望》），</w:t>
      </w:r>
      <w:proofErr w:type="gramStart"/>
      <w:r w:rsidRPr="00E9437E">
        <w:rPr>
          <w:rFonts w:hint="eastAsia"/>
          <w:sz w:val="24"/>
          <w:lang w:eastAsia="zh-CN"/>
        </w:rPr>
        <w:t>先进</w:t>
      </w:r>
      <w:r w:rsidRPr="00E9437E">
        <w:rPr>
          <w:rFonts w:hint="eastAsia"/>
          <w:sz w:val="24"/>
          <w:lang w:eastAsia="zh-CN"/>
        </w:rPr>
        <w:lastRenderedPageBreak/>
        <w:t>经济体类别称为“工业化国家”，</w:t>
      </w:r>
      <w:proofErr w:type="gramEnd"/>
      <w:r w:rsidRPr="00E9437E">
        <w:rPr>
          <w:rFonts w:hint="eastAsia"/>
          <w:sz w:val="24"/>
          <w:lang w:eastAsia="zh-CN"/>
        </w:rPr>
        <w:t>共有</w:t>
      </w:r>
      <w:r w:rsidRPr="00E9437E">
        <w:rPr>
          <w:rFonts w:hint="eastAsia"/>
          <w:sz w:val="24"/>
          <w:lang w:eastAsia="zh-CN"/>
        </w:rPr>
        <w:t xml:space="preserve">22 </w:t>
      </w:r>
      <w:r w:rsidRPr="00E9437E">
        <w:rPr>
          <w:rFonts w:hint="eastAsia"/>
          <w:sz w:val="24"/>
          <w:lang w:eastAsia="zh-CN"/>
        </w:rPr>
        <w:t>个经济体；这意味着自</w:t>
      </w:r>
      <w:r w:rsidRPr="00E9437E">
        <w:rPr>
          <w:rFonts w:hint="eastAsia"/>
          <w:sz w:val="24"/>
          <w:lang w:eastAsia="zh-CN"/>
        </w:rPr>
        <w:t xml:space="preserve"> 1992 </w:t>
      </w:r>
      <w:r w:rsidRPr="00E9437E">
        <w:rPr>
          <w:rFonts w:hint="eastAsia"/>
          <w:sz w:val="24"/>
          <w:lang w:eastAsia="zh-CN"/>
        </w:rPr>
        <w:t>年以来该类新增了</w:t>
      </w:r>
      <w:r w:rsidRPr="00E9437E">
        <w:rPr>
          <w:rFonts w:hint="eastAsia"/>
          <w:sz w:val="24"/>
          <w:lang w:eastAsia="zh-CN"/>
        </w:rPr>
        <w:t xml:space="preserve"> 15 </w:t>
      </w:r>
      <w:r w:rsidRPr="00E9437E">
        <w:rPr>
          <w:rFonts w:hint="eastAsia"/>
          <w:sz w:val="24"/>
          <w:lang w:eastAsia="zh-CN"/>
        </w:rPr>
        <w:t>个经济体，其中</w:t>
      </w:r>
      <w:r w:rsidRPr="00E9437E">
        <w:rPr>
          <w:rFonts w:hint="eastAsia"/>
          <w:sz w:val="24"/>
          <w:lang w:eastAsia="zh-CN"/>
        </w:rPr>
        <w:t xml:space="preserve"> 11 </w:t>
      </w:r>
      <w:r w:rsidRPr="00E9437E">
        <w:rPr>
          <w:rFonts w:hint="eastAsia"/>
          <w:sz w:val="24"/>
          <w:lang w:eastAsia="zh-CN"/>
        </w:rPr>
        <w:t>个是在</w:t>
      </w:r>
      <w:r w:rsidRPr="00E9437E">
        <w:rPr>
          <w:rFonts w:hint="eastAsia"/>
          <w:sz w:val="24"/>
          <w:lang w:eastAsia="zh-CN"/>
        </w:rPr>
        <w:t xml:space="preserve"> 2006 </w:t>
      </w:r>
      <w:r w:rsidRPr="00E9437E">
        <w:rPr>
          <w:rFonts w:hint="eastAsia"/>
          <w:sz w:val="24"/>
          <w:lang w:eastAsia="zh-CN"/>
        </w:rPr>
        <w:t>年之后增加的。《公约》的这份名单上的所有</w:t>
      </w:r>
      <w:r w:rsidRPr="00E9437E">
        <w:rPr>
          <w:rFonts w:hint="eastAsia"/>
          <w:sz w:val="24"/>
          <w:lang w:eastAsia="zh-CN"/>
        </w:rPr>
        <w:t xml:space="preserve"> IMF </w:t>
      </w:r>
      <w:r w:rsidRPr="00E9437E">
        <w:rPr>
          <w:rFonts w:hint="eastAsia"/>
          <w:sz w:val="24"/>
          <w:lang w:eastAsia="zh-CN"/>
        </w:rPr>
        <w:t>成员国均被划为先进经济体；此外，《公约》缔约方中共有</w:t>
      </w:r>
      <w:r w:rsidRPr="00E9437E">
        <w:rPr>
          <w:rFonts w:hint="eastAsia"/>
          <w:sz w:val="24"/>
          <w:lang w:eastAsia="zh-CN"/>
        </w:rPr>
        <w:t xml:space="preserve"> 13</w:t>
      </w:r>
      <w:r w:rsidRPr="00E9437E">
        <w:rPr>
          <w:rFonts w:hint="eastAsia"/>
          <w:sz w:val="24"/>
          <w:lang w:eastAsia="zh-CN"/>
        </w:rPr>
        <w:t>个国家虽被划为先进经济体，但未被列入该名单。</w:t>
      </w:r>
    </w:p>
    <w:p w14:paraId="7E183C68" w14:textId="3763DC95" w:rsidR="00705EAB" w:rsidRPr="008A32B3" w:rsidRDefault="00B82EF9" w:rsidP="008A32B3">
      <w:pPr>
        <w:pStyle w:val="CBDNormalNumber"/>
        <w:tabs>
          <w:tab w:val="clear" w:pos="567"/>
          <w:tab w:val="clear" w:pos="1134"/>
          <w:tab w:val="clear" w:pos="1701"/>
          <w:tab w:val="clear" w:pos="2268"/>
          <w:tab w:val="clear" w:pos="2835"/>
          <w:tab w:val="clear" w:pos="3402"/>
          <w:tab w:val="clear" w:pos="3969"/>
        </w:tabs>
        <w:ind w:left="490"/>
        <w:rPr>
          <w:kern w:val="22"/>
          <w:sz w:val="24"/>
          <w:lang w:eastAsia="zh-CN"/>
        </w:rPr>
      </w:pPr>
      <w:r w:rsidRPr="00B82EF9">
        <w:rPr>
          <w:rFonts w:ascii="KaiTi" w:eastAsia="KaiTi" w:hAnsi="KaiTi" w:hint="eastAsia"/>
          <w:kern w:val="22"/>
          <w:sz w:val="24"/>
          <w:lang w:eastAsia="zh-CN"/>
        </w:rPr>
        <w:t>经济合作与发展组织（经合组织）发展援助委员会成员资格</w:t>
      </w:r>
      <w:r w:rsidRPr="00B82EF9">
        <w:rPr>
          <w:rFonts w:hint="eastAsia"/>
          <w:kern w:val="22"/>
          <w:sz w:val="24"/>
          <w:lang w:eastAsia="zh-CN"/>
        </w:rPr>
        <w:t>。</w:t>
      </w:r>
      <w:r w:rsidRPr="00B82EF9">
        <w:rPr>
          <w:kern w:val="22"/>
          <w:sz w:val="24"/>
          <w:vertAlign w:val="superscript"/>
        </w:rPr>
        <w:footnoteReference w:id="11"/>
      </w:r>
      <w:r w:rsidRPr="00B82EF9">
        <w:rPr>
          <w:rFonts w:hint="eastAsia"/>
          <w:kern w:val="22"/>
          <w:sz w:val="24"/>
          <w:lang w:eastAsia="zh-CN"/>
        </w:rPr>
        <w:t xml:space="preserve"> </w:t>
      </w:r>
      <w:r w:rsidRPr="00B82EF9">
        <w:rPr>
          <w:rFonts w:hint="eastAsia"/>
          <w:kern w:val="22"/>
          <w:sz w:val="24"/>
          <w:lang w:eastAsia="zh-CN"/>
        </w:rPr>
        <w:t>经合组织发展援助委员会（</w:t>
      </w:r>
      <w:proofErr w:type="gramStart"/>
      <w:r w:rsidRPr="00B82EF9">
        <w:rPr>
          <w:rFonts w:hint="eastAsia"/>
          <w:kern w:val="22"/>
          <w:sz w:val="24"/>
          <w:lang w:eastAsia="zh-CN"/>
        </w:rPr>
        <w:t>发援委</w:t>
      </w:r>
      <w:proofErr w:type="gramEnd"/>
      <w:r w:rsidRPr="00B82EF9">
        <w:rPr>
          <w:rFonts w:hint="eastAsia"/>
          <w:kern w:val="22"/>
          <w:sz w:val="24"/>
          <w:lang w:eastAsia="zh-CN"/>
        </w:rPr>
        <w:t>）是双边发展援助提供方的主要国际论坛，集中关注发展合作、援助成效、减贫和可持续发展。</w:t>
      </w:r>
      <w:proofErr w:type="gramStart"/>
      <w:r w:rsidRPr="00B82EF9">
        <w:rPr>
          <w:rFonts w:hint="eastAsia"/>
          <w:kern w:val="22"/>
          <w:sz w:val="24"/>
          <w:lang w:eastAsia="zh-CN"/>
        </w:rPr>
        <w:t>发援委</w:t>
      </w:r>
      <w:proofErr w:type="gramEnd"/>
      <w:r w:rsidRPr="00B82EF9">
        <w:rPr>
          <w:rFonts w:hint="eastAsia"/>
          <w:kern w:val="22"/>
          <w:sz w:val="24"/>
          <w:lang w:eastAsia="zh-CN"/>
        </w:rPr>
        <w:t>成员资格与上述各种体系不同，其依据不是诸如人均</w:t>
      </w:r>
      <w:r w:rsidRPr="00B82EF9">
        <w:rPr>
          <w:rFonts w:hint="eastAsia"/>
          <w:kern w:val="22"/>
          <w:sz w:val="24"/>
          <w:lang w:eastAsia="zh-CN"/>
        </w:rPr>
        <w:t>GNI</w:t>
      </w:r>
      <w:r w:rsidRPr="00B82EF9">
        <w:rPr>
          <w:rFonts w:hint="eastAsia"/>
          <w:kern w:val="22"/>
          <w:sz w:val="24"/>
          <w:lang w:eastAsia="zh-CN"/>
        </w:rPr>
        <w:t>或官方发展援助（</w:t>
      </w:r>
      <w:r w:rsidRPr="00B82EF9">
        <w:rPr>
          <w:rFonts w:hint="eastAsia"/>
          <w:kern w:val="22"/>
          <w:sz w:val="24"/>
          <w:lang w:eastAsia="zh-CN"/>
        </w:rPr>
        <w:t>ODA</w:t>
      </w:r>
      <w:r w:rsidRPr="00B82EF9">
        <w:rPr>
          <w:rFonts w:hint="eastAsia"/>
          <w:kern w:val="22"/>
          <w:sz w:val="24"/>
          <w:lang w:eastAsia="zh-CN"/>
        </w:rPr>
        <w:t>）数量这样的固定数字门槛，而是采用</w:t>
      </w:r>
      <w:proofErr w:type="gramStart"/>
      <w:r w:rsidRPr="00B82EF9">
        <w:rPr>
          <w:rFonts w:hint="eastAsia"/>
          <w:kern w:val="22"/>
          <w:sz w:val="24"/>
          <w:lang w:eastAsia="zh-CN"/>
        </w:rPr>
        <w:t>发援委</w:t>
      </w:r>
      <w:proofErr w:type="gramEnd"/>
      <w:r w:rsidRPr="00B82EF9">
        <w:rPr>
          <w:rFonts w:hint="eastAsia"/>
          <w:kern w:val="22"/>
          <w:sz w:val="24"/>
          <w:lang w:eastAsia="zh-CN"/>
        </w:rPr>
        <w:t>自行管理的定性评估程序。双边援助提供方（无论是否经合组织成员）可表达加入意愿，然后将根据提供捐款的准备程度对候选者进行评估。关键评估标准是：</w:t>
      </w:r>
      <w:r w:rsidRPr="00B82EF9">
        <w:rPr>
          <w:rFonts w:hint="eastAsia"/>
          <w:kern w:val="22"/>
          <w:sz w:val="24"/>
          <w:lang w:eastAsia="zh-CN"/>
        </w:rPr>
        <w:t xml:space="preserve">(a) </w:t>
      </w:r>
      <w:r w:rsidRPr="00B82EF9">
        <w:rPr>
          <w:rFonts w:hint="eastAsia"/>
          <w:kern w:val="22"/>
          <w:sz w:val="24"/>
          <w:lang w:eastAsia="zh-CN"/>
        </w:rPr>
        <w:t>具备相应的政策、制度和问责框架，使所涉国家致力于利用公共资源与发展中国家和经济转型国家建立伙伴关系，寻求可持续发展；</w:t>
      </w:r>
      <w:r w:rsidRPr="00B82EF9">
        <w:rPr>
          <w:rFonts w:hint="eastAsia"/>
          <w:kern w:val="22"/>
          <w:sz w:val="24"/>
          <w:lang w:eastAsia="zh-CN"/>
        </w:rPr>
        <w:t xml:space="preserve">(b) </w:t>
      </w:r>
      <w:r w:rsidRPr="00B82EF9">
        <w:rPr>
          <w:rFonts w:hint="eastAsia"/>
          <w:kern w:val="22"/>
          <w:sz w:val="24"/>
          <w:lang w:eastAsia="zh-CN"/>
        </w:rPr>
        <w:t>表现出积极参与发援委的工作并与这些工作保持一致；</w:t>
      </w:r>
      <w:r w:rsidRPr="00B82EF9">
        <w:rPr>
          <w:rFonts w:hint="eastAsia"/>
          <w:kern w:val="22"/>
          <w:sz w:val="24"/>
          <w:lang w:eastAsia="zh-CN"/>
        </w:rPr>
        <w:t xml:space="preserve">(c) </w:t>
      </w:r>
      <w:r w:rsidRPr="00B82EF9">
        <w:rPr>
          <w:rFonts w:hint="eastAsia"/>
          <w:kern w:val="22"/>
          <w:sz w:val="24"/>
          <w:lang w:eastAsia="zh-CN"/>
        </w:rPr>
        <w:t>具备逐步取得进展并最终达到发援委规范（例如关于官方发展援助报告的规范）的意愿和能力。加入程序采取邀请制，须得到发援委的协商一致核准。</w:t>
      </w:r>
      <w:r w:rsidRPr="00B82EF9">
        <w:rPr>
          <w:rFonts w:hint="eastAsia"/>
          <w:kern w:val="22"/>
          <w:sz w:val="24"/>
          <w:lang w:eastAsia="zh-CN"/>
        </w:rPr>
        <w:t>1992</w:t>
      </w:r>
      <w:r w:rsidRPr="00B82EF9">
        <w:rPr>
          <w:rFonts w:hint="eastAsia"/>
          <w:kern w:val="22"/>
          <w:sz w:val="24"/>
          <w:lang w:eastAsia="zh-CN"/>
        </w:rPr>
        <w:t>年以来，发援委新增了</w:t>
      </w:r>
      <w:r w:rsidRPr="00B82EF9">
        <w:rPr>
          <w:rFonts w:hint="eastAsia"/>
          <w:kern w:val="22"/>
          <w:sz w:val="24"/>
          <w:lang w:eastAsia="zh-CN"/>
        </w:rPr>
        <w:t>13</w:t>
      </w:r>
      <w:r w:rsidRPr="00B82EF9">
        <w:rPr>
          <w:rFonts w:hint="eastAsia"/>
          <w:kern w:val="22"/>
          <w:sz w:val="24"/>
          <w:lang w:eastAsia="zh-CN"/>
        </w:rPr>
        <w:t>个成员，其中</w:t>
      </w:r>
      <w:r w:rsidRPr="00B82EF9">
        <w:rPr>
          <w:rFonts w:hint="eastAsia"/>
          <w:kern w:val="22"/>
          <w:sz w:val="24"/>
          <w:lang w:eastAsia="zh-CN"/>
        </w:rPr>
        <w:t>9</w:t>
      </w:r>
      <w:r w:rsidRPr="00B82EF9">
        <w:rPr>
          <w:rFonts w:hint="eastAsia"/>
          <w:kern w:val="22"/>
          <w:sz w:val="24"/>
          <w:lang w:eastAsia="zh-CN"/>
        </w:rPr>
        <w:t>个是在</w:t>
      </w:r>
      <w:r w:rsidRPr="00B82EF9">
        <w:rPr>
          <w:rFonts w:hint="eastAsia"/>
          <w:kern w:val="22"/>
          <w:sz w:val="24"/>
          <w:lang w:eastAsia="zh-CN"/>
        </w:rPr>
        <w:t>2006</w:t>
      </w:r>
      <w:r w:rsidRPr="00B82EF9">
        <w:rPr>
          <w:rFonts w:hint="eastAsia"/>
          <w:kern w:val="22"/>
          <w:sz w:val="24"/>
          <w:lang w:eastAsia="zh-CN"/>
        </w:rPr>
        <w:t>年之后增加的。目前有</w:t>
      </w:r>
      <w:r w:rsidRPr="00B82EF9">
        <w:rPr>
          <w:rFonts w:hint="eastAsia"/>
          <w:kern w:val="22"/>
          <w:sz w:val="24"/>
          <w:lang w:eastAsia="zh-CN"/>
        </w:rPr>
        <w:t>32</w:t>
      </w:r>
      <w:r w:rsidRPr="00B82EF9">
        <w:rPr>
          <w:rFonts w:hint="eastAsia"/>
          <w:kern w:val="22"/>
          <w:sz w:val="24"/>
          <w:lang w:eastAsia="zh-CN"/>
        </w:rPr>
        <w:t>个正式成员（包括</w:t>
      </w:r>
      <w:r w:rsidRPr="00B82EF9">
        <w:rPr>
          <w:rFonts w:hint="eastAsia"/>
          <w:kern w:val="22"/>
          <w:sz w:val="24"/>
          <w:lang w:eastAsia="zh-CN"/>
        </w:rPr>
        <w:t>31</w:t>
      </w:r>
      <w:r w:rsidRPr="00B82EF9">
        <w:rPr>
          <w:rFonts w:hint="eastAsia"/>
          <w:kern w:val="22"/>
          <w:sz w:val="24"/>
          <w:lang w:eastAsia="zh-CN"/>
        </w:rPr>
        <w:t>个国家成员和欧盟）</w:t>
      </w:r>
      <w:r w:rsidR="00AC53A0">
        <w:rPr>
          <w:rFonts w:hint="eastAsia"/>
          <w:kern w:val="22"/>
          <w:sz w:val="24"/>
          <w:lang w:eastAsia="zh-CN"/>
        </w:rPr>
        <w:t>是</w:t>
      </w:r>
      <w:r w:rsidR="00AC53A0" w:rsidRPr="00B82EF9">
        <w:rPr>
          <w:rFonts w:hint="eastAsia"/>
          <w:kern w:val="22"/>
          <w:sz w:val="24"/>
          <w:lang w:eastAsia="zh-CN"/>
        </w:rPr>
        <w:t>《公约》缔约方</w:t>
      </w:r>
      <w:r w:rsidRPr="00B82EF9">
        <w:rPr>
          <w:rFonts w:hint="eastAsia"/>
          <w:kern w:val="22"/>
          <w:sz w:val="24"/>
          <w:lang w:eastAsia="zh-CN"/>
        </w:rPr>
        <w:t>。</w:t>
      </w:r>
    </w:p>
    <w:p w14:paraId="63CEE675" w14:textId="0D11FF26" w:rsidR="00705EAB" w:rsidRPr="008A32B3" w:rsidRDefault="00626C5E" w:rsidP="008A32B3">
      <w:pPr>
        <w:pStyle w:val="CBDNormalNumber"/>
        <w:tabs>
          <w:tab w:val="clear" w:pos="567"/>
          <w:tab w:val="clear" w:pos="1134"/>
          <w:tab w:val="clear" w:pos="1701"/>
          <w:tab w:val="clear" w:pos="2268"/>
          <w:tab w:val="clear" w:pos="2835"/>
          <w:tab w:val="clear" w:pos="3402"/>
          <w:tab w:val="clear" w:pos="3969"/>
        </w:tabs>
        <w:ind w:left="490"/>
        <w:rPr>
          <w:i/>
          <w:iCs/>
          <w:kern w:val="22"/>
          <w:sz w:val="24"/>
          <w:lang w:eastAsia="zh-CN"/>
        </w:rPr>
      </w:pPr>
      <w:r w:rsidRPr="00626C5E">
        <w:rPr>
          <w:rFonts w:hint="eastAsia"/>
          <w:kern w:val="22"/>
          <w:sz w:val="24"/>
          <w:lang w:eastAsia="zh-CN"/>
        </w:rPr>
        <w:t>截至目前，《公约》最新名单上的所有国家</w:t>
      </w:r>
      <w:proofErr w:type="gramStart"/>
      <w:r w:rsidRPr="00626C5E">
        <w:rPr>
          <w:rFonts w:hint="eastAsia"/>
          <w:kern w:val="22"/>
          <w:sz w:val="24"/>
          <w:lang w:eastAsia="zh-CN"/>
        </w:rPr>
        <w:t>均为发援委正式</w:t>
      </w:r>
      <w:proofErr w:type="gramEnd"/>
      <w:r w:rsidRPr="00626C5E">
        <w:rPr>
          <w:rFonts w:hint="eastAsia"/>
          <w:kern w:val="22"/>
          <w:sz w:val="24"/>
          <w:lang w:eastAsia="zh-CN"/>
        </w:rPr>
        <w:t>成员，唯</w:t>
      </w:r>
      <w:r w:rsidRPr="00626C5E">
        <w:rPr>
          <w:rFonts w:hint="eastAsia"/>
          <w:kern w:val="22"/>
          <w:sz w:val="24"/>
          <w:lang w:val="it-IT" w:eastAsia="zh-CN"/>
        </w:rPr>
        <w:t>独</w:t>
      </w:r>
      <w:r w:rsidRPr="00626C5E">
        <w:rPr>
          <w:rFonts w:hint="eastAsia"/>
          <w:kern w:val="22"/>
          <w:sz w:val="24"/>
          <w:lang w:eastAsia="zh-CN"/>
        </w:rPr>
        <w:t>摩纳哥例外，不过，该国已获认可为</w:t>
      </w:r>
      <w:proofErr w:type="gramStart"/>
      <w:r w:rsidRPr="00626C5E">
        <w:rPr>
          <w:rFonts w:hint="eastAsia"/>
          <w:kern w:val="22"/>
          <w:sz w:val="24"/>
          <w:lang w:eastAsia="zh-CN"/>
        </w:rPr>
        <w:t>非发援委</w:t>
      </w:r>
      <w:proofErr w:type="gramEnd"/>
      <w:r w:rsidRPr="00626C5E">
        <w:rPr>
          <w:rFonts w:hint="eastAsia"/>
          <w:kern w:val="22"/>
          <w:sz w:val="24"/>
          <w:lang w:eastAsia="zh-CN"/>
        </w:rPr>
        <w:t>援助提供方，并自</w:t>
      </w:r>
      <w:r w:rsidRPr="00626C5E">
        <w:rPr>
          <w:rFonts w:hint="eastAsia"/>
          <w:kern w:val="22"/>
          <w:sz w:val="24"/>
          <w:lang w:eastAsia="zh-CN"/>
        </w:rPr>
        <w:t>2022</w:t>
      </w:r>
      <w:r w:rsidRPr="00626C5E">
        <w:rPr>
          <w:rFonts w:hint="eastAsia"/>
          <w:kern w:val="22"/>
          <w:sz w:val="24"/>
          <w:lang w:eastAsia="zh-CN"/>
        </w:rPr>
        <w:t>年起一直向经合组织提出活动层面的报告。《公约》缔约方中共有八个</w:t>
      </w:r>
      <w:proofErr w:type="gramStart"/>
      <w:r w:rsidRPr="00626C5E">
        <w:rPr>
          <w:rFonts w:hint="eastAsia"/>
          <w:kern w:val="22"/>
          <w:sz w:val="24"/>
          <w:lang w:eastAsia="zh-CN"/>
        </w:rPr>
        <w:t>发援委</w:t>
      </w:r>
      <w:proofErr w:type="gramEnd"/>
      <w:r w:rsidRPr="00626C5E">
        <w:rPr>
          <w:rFonts w:hint="eastAsia"/>
          <w:kern w:val="22"/>
          <w:sz w:val="24"/>
          <w:lang w:eastAsia="zh-CN"/>
        </w:rPr>
        <w:t>正式成员未列入名单。</w:t>
      </w:r>
    </w:p>
    <w:p w14:paraId="24971514" w14:textId="4342DCD8" w:rsidR="00AC32AA" w:rsidRPr="008E5DE5" w:rsidRDefault="008E5DE5" w:rsidP="008A32B3">
      <w:pPr>
        <w:pStyle w:val="CBDNormalNumber"/>
        <w:tabs>
          <w:tab w:val="clear" w:pos="567"/>
          <w:tab w:val="clear" w:pos="1134"/>
          <w:tab w:val="clear" w:pos="1701"/>
          <w:tab w:val="clear" w:pos="2268"/>
          <w:tab w:val="clear" w:pos="2835"/>
          <w:tab w:val="clear" w:pos="3402"/>
          <w:tab w:val="clear" w:pos="3969"/>
        </w:tabs>
        <w:ind w:left="490"/>
        <w:rPr>
          <w:kern w:val="22"/>
          <w:sz w:val="24"/>
          <w:lang w:eastAsia="zh-CN"/>
        </w:rPr>
      </w:pPr>
      <w:proofErr w:type="gramStart"/>
      <w:r w:rsidRPr="008E5DE5">
        <w:rPr>
          <w:rFonts w:ascii="KaiTi" w:eastAsia="KaiTi" w:hAnsi="KaiTi" w:hint="eastAsia"/>
          <w:kern w:val="22"/>
          <w:sz w:val="24"/>
          <w:lang w:eastAsia="zh-CN"/>
        </w:rPr>
        <w:t>发援委参与方</w:t>
      </w:r>
      <w:proofErr w:type="gramEnd"/>
      <w:r w:rsidRPr="008E5DE5">
        <w:rPr>
          <w:rFonts w:ascii="KaiTi" w:eastAsia="KaiTi" w:hAnsi="KaiTi" w:hint="eastAsia"/>
          <w:kern w:val="22"/>
          <w:sz w:val="24"/>
          <w:lang w:eastAsia="zh-CN"/>
        </w:rPr>
        <w:t>或准成员</w:t>
      </w:r>
      <w:r w:rsidRPr="008E5DE5">
        <w:rPr>
          <w:rFonts w:hint="eastAsia"/>
          <w:kern w:val="22"/>
          <w:sz w:val="24"/>
          <w:lang w:eastAsia="zh-CN"/>
        </w:rPr>
        <w:t>。除</w:t>
      </w:r>
      <w:proofErr w:type="gramStart"/>
      <w:r w:rsidRPr="008E5DE5">
        <w:rPr>
          <w:rFonts w:hint="eastAsia"/>
          <w:kern w:val="22"/>
          <w:sz w:val="24"/>
          <w:lang w:eastAsia="zh-CN"/>
        </w:rPr>
        <w:t>发援委</w:t>
      </w:r>
      <w:proofErr w:type="gramEnd"/>
      <w:r w:rsidRPr="008E5DE5">
        <w:rPr>
          <w:rFonts w:hint="eastAsia"/>
          <w:kern w:val="22"/>
          <w:sz w:val="24"/>
          <w:lang w:eastAsia="zh-CN"/>
        </w:rPr>
        <w:t>正式成员外，还有一个准成员（该成员也是当前经合组织的候选国之一）以及</w:t>
      </w:r>
      <w:r w:rsidRPr="008E5DE5">
        <w:rPr>
          <w:rFonts w:hint="eastAsia"/>
          <w:kern w:val="22"/>
          <w:sz w:val="24"/>
          <w:lang w:eastAsia="zh-CN"/>
        </w:rPr>
        <w:t>7</w:t>
      </w:r>
      <w:r w:rsidRPr="008E5DE5">
        <w:rPr>
          <w:rFonts w:hint="eastAsia"/>
          <w:kern w:val="22"/>
          <w:sz w:val="24"/>
          <w:lang w:eastAsia="zh-CN"/>
        </w:rPr>
        <w:t>个</w:t>
      </w:r>
      <w:proofErr w:type="gramStart"/>
      <w:r w:rsidRPr="008E5DE5">
        <w:rPr>
          <w:rFonts w:hint="eastAsia"/>
          <w:kern w:val="22"/>
          <w:sz w:val="24"/>
          <w:lang w:eastAsia="zh-CN"/>
        </w:rPr>
        <w:t>发援委参与方</w:t>
      </w:r>
      <w:proofErr w:type="gramEnd"/>
      <w:r w:rsidRPr="008E5DE5">
        <w:rPr>
          <w:rFonts w:hint="eastAsia"/>
          <w:kern w:val="22"/>
          <w:sz w:val="24"/>
          <w:lang w:eastAsia="zh-CN"/>
        </w:rPr>
        <w:t>。参与方与正式成员或候选国不同，不享有决策权，也无须履行</w:t>
      </w:r>
      <w:proofErr w:type="gramStart"/>
      <w:r w:rsidRPr="008E5DE5">
        <w:rPr>
          <w:rFonts w:hint="eastAsia"/>
          <w:kern w:val="22"/>
          <w:sz w:val="24"/>
          <w:lang w:eastAsia="zh-CN"/>
        </w:rPr>
        <w:t>发援委</w:t>
      </w:r>
      <w:proofErr w:type="gramEnd"/>
      <w:r w:rsidRPr="008E5DE5">
        <w:rPr>
          <w:rFonts w:hint="eastAsia"/>
          <w:kern w:val="22"/>
          <w:sz w:val="24"/>
          <w:lang w:eastAsia="zh-CN"/>
        </w:rPr>
        <w:t>规定的全部义务。参与方以自愿方式进行参与，成为官方发展援助提供方或新捐助方。目前的八个</w:t>
      </w:r>
      <w:proofErr w:type="gramStart"/>
      <w:r w:rsidRPr="008E5DE5">
        <w:rPr>
          <w:rFonts w:hint="eastAsia"/>
          <w:kern w:val="22"/>
          <w:sz w:val="24"/>
          <w:lang w:eastAsia="zh-CN"/>
        </w:rPr>
        <w:t>发援委参与方</w:t>
      </w:r>
      <w:proofErr w:type="gramEnd"/>
      <w:r w:rsidRPr="008E5DE5">
        <w:rPr>
          <w:rFonts w:hint="eastAsia"/>
          <w:kern w:val="22"/>
          <w:sz w:val="24"/>
          <w:lang w:eastAsia="zh-CN"/>
        </w:rPr>
        <w:t>和准成员均未进入《公约》的这份名单。</w:t>
      </w:r>
    </w:p>
    <w:p w14:paraId="0D6163B0" w14:textId="17A8A4C8" w:rsidR="00D728B9" w:rsidRPr="00154627" w:rsidRDefault="008E5DE5" w:rsidP="008A32B3">
      <w:pPr>
        <w:pStyle w:val="CBDH2"/>
        <w:numPr>
          <w:ilvl w:val="0"/>
          <w:numId w:val="8"/>
        </w:numPr>
        <w:tabs>
          <w:tab w:val="clear" w:pos="567"/>
          <w:tab w:val="clear" w:pos="1134"/>
          <w:tab w:val="clear" w:pos="1701"/>
          <w:tab w:val="clear" w:pos="2268"/>
          <w:tab w:val="clear" w:pos="2835"/>
          <w:tab w:val="clear" w:pos="3402"/>
          <w:tab w:val="clear" w:pos="3969"/>
        </w:tabs>
        <w:ind w:left="490" w:hanging="490"/>
      </w:pPr>
      <w:r>
        <w:rPr>
          <w:rFonts w:hint="eastAsia"/>
          <w:lang w:eastAsia="zh-CN"/>
        </w:rPr>
        <w:t>分析</w:t>
      </w:r>
    </w:p>
    <w:p w14:paraId="740E0F3C" w14:textId="72617C0F" w:rsidR="00D558C1" w:rsidRPr="008A32B3" w:rsidRDefault="00575A05"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Pr>
          <w:rFonts w:hint="eastAsia"/>
          <w:kern w:val="22"/>
          <w:sz w:val="24"/>
          <w:lang w:eastAsia="zh-CN"/>
        </w:rPr>
        <w:t>从</w:t>
      </w:r>
      <w:r w:rsidR="00F94E80" w:rsidRPr="00F94E80">
        <w:rPr>
          <w:rFonts w:hint="eastAsia"/>
          <w:kern w:val="22"/>
          <w:sz w:val="24"/>
          <w:lang w:eastAsia="zh-CN"/>
        </w:rPr>
        <w:t>上述审查</w:t>
      </w:r>
      <w:r>
        <w:rPr>
          <w:rFonts w:hint="eastAsia"/>
          <w:kern w:val="22"/>
          <w:sz w:val="24"/>
          <w:lang w:eastAsia="zh-CN"/>
        </w:rPr>
        <w:t>得出了</w:t>
      </w:r>
      <w:r w:rsidR="00F94E80" w:rsidRPr="00F94E80">
        <w:rPr>
          <w:rFonts w:hint="eastAsia"/>
          <w:kern w:val="22"/>
          <w:sz w:val="24"/>
          <w:lang w:eastAsia="zh-CN"/>
        </w:rPr>
        <w:t>一些观察结果。首先，除经合组织</w:t>
      </w:r>
      <w:proofErr w:type="gramStart"/>
      <w:r w:rsidR="00F94E80" w:rsidRPr="00F94E80">
        <w:rPr>
          <w:rFonts w:hint="eastAsia"/>
          <w:kern w:val="22"/>
          <w:sz w:val="24"/>
          <w:lang w:eastAsia="zh-CN"/>
        </w:rPr>
        <w:t>发援委</w:t>
      </w:r>
      <w:proofErr w:type="gramEnd"/>
      <w:r w:rsidR="00F94E80" w:rsidRPr="00F94E80">
        <w:rPr>
          <w:rFonts w:hint="eastAsia"/>
          <w:kern w:val="22"/>
          <w:sz w:val="24"/>
          <w:lang w:eastAsia="zh-CN"/>
        </w:rPr>
        <w:t>成员资格标准外，所有分类</w:t>
      </w:r>
      <w:r>
        <w:rPr>
          <w:rFonts w:hint="eastAsia"/>
          <w:kern w:val="22"/>
          <w:sz w:val="24"/>
          <w:lang w:eastAsia="zh-CN"/>
        </w:rPr>
        <w:t>都</w:t>
      </w:r>
      <w:r w:rsidR="00F94E80" w:rsidRPr="00F94E80">
        <w:rPr>
          <w:rFonts w:hint="eastAsia"/>
          <w:kern w:val="22"/>
          <w:sz w:val="24"/>
          <w:lang w:eastAsia="zh-CN"/>
        </w:rPr>
        <w:t>把人均</w:t>
      </w:r>
      <w:r w:rsidR="00F94E80" w:rsidRPr="00F94E80">
        <w:rPr>
          <w:rFonts w:hint="eastAsia"/>
          <w:kern w:val="22"/>
          <w:sz w:val="24"/>
          <w:lang w:eastAsia="zh-CN"/>
        </w:rPr>
        <w:t>GNI</w:t>
      </w:r>
      <w:r w:rsidR="00F94E80" w:rsidRPr="00F94E80">
        <w:rPr>
          <w:rFonts w:hint="eastAsia"/>
          <w:kern w:val="22"/>
          <w:sz w:val="24"/>
          <w:lang w:eastAsia="zh-CN"/>
        </w:rPr>
        <w:t>作为一项重要标准。然而</w:t>
      </w:r>
      <w:r>
        <w:rPr>
          <w:rFonts w:hint="eastAsia"/>
          <w:kern w:val="22"/>
          <w:sz w:val="24"/>
          <w:lang w:eastAsia="zh-CN"/>
        </w:rPr>
        <w:t>，</w:t>
      </w:r>
      <w:r w:rsidR="00F94E80" w:rsidRPr="00F94E80">
        <w:rPr>
          <w:rFonts w:hint="eastAsia"/>
          <w:kern w:val="22"/>
          <w:sz w:val="24"/>
          <w:lang w:eastAsia="zh-CN"/>
        </w:rPr>
        <w:t>在多数情况下，该标准有其他标准作补充，或被其部分抵消</w:t>
      </w:r>
      <w:r>
        <w:rPr>
          <w:rFonts w:hint="eastAsia"/>
          <w:kern w:val="22"/>
          <w:sz w:val="24"/>
          <w:lang w:eastAsia="zh-CN"/>
        </w:rPr>
        <w:t>，这些标准的例子包括</w:t>
      </w:r>
      <w:r w:rsidR="00F94E80" w:rsidRPr="00F94E80">
        <w:rPr>
          <w:rFonts w:hint="eastAsia"/>
          <w:kern w:val="22"/>
          <w:sz w:val="24"/>
          <w:lang w:eastAsia="zh-CN"/>
        </w:rPr>
        <w:t>：教育和健康状况、经济和环境脆弱性、小型经济体地位、信誉状况、出口多样化程度以及融入全球金融体系的程度。其中后两项标准与经济脆弱性相关。这些标准在不同体系之间没有统一规范，因此，尚无一套公认的标准可作为参考，用于根据上文第</w:t>
      </w:r>
      <w:r w:rsidR="00F94E80" w:rsidRPr="00F94E80">
        <w:rPr>
          <w:rFonts w:hint="eastAsia"/>
          <w:kern w:val="22"/>
          <w:sz w:val="24"/>
          <w:lang w:eastAsia="zh-CN"/>
        </w:rPr>
        <w:t>13</w:t>
      </w:r>
      <w:r w:rsidR="00F94E80" w:rsidRPr="00F94E80">
        <w:rPr>
          <w:rFonts w:hint="eastAsia"/>
          <w:kern w:val="22"/>
          <w:sz w:val="24"/>
          <w:lang w:eastAsia="zh-CN"/>
        </w:rPr>
        <w:t>段做出决定。</w:t>
      </w:r>
    </w:p>
    <w:p w14:paraId="4156A27D" w14:textId="54FA550A" w:rsidR="003D70E9" w:rsidRPr="008A32B3" w:rsidRDefault="00756331"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756331">
        <w:rPr>
          <w:rFonts w:hint="eastAsia"/>
          <w:sz w:val="24"/>
          <w:lang w:eastAsia="zh-CN"/>
        </w:rPr>
        <w:t>值得注意的是，关于发达国家的定义，第</w:t>
      </w:r>
      <w:r w:rsidRPr="00756331">
        <w:rPr>
          <w:sz w:val="24"/>
          <w:lang w:eastAsia="zh-CN"/>
        </w:rPr>
        <w:t>20</w:t>
      </w:r>
      <w:r w:rsidRPr="00756331">
        <w:rPr>
          <w:rFonts w:hint="eastAsia"/>
          <w:sz w:val="24"/>
          <w:lang w:eastAsia="zh-CN"/>
        </w:rPr>
        <w:t>条第</w:t>
      </w:r>
      <w:r w:rsidRPr="00756331">
        <w:rPr>
          <w:sz w:val="24"/>
          <w:lang w:eastAsia="zh-CN"/>
        </w:rPr>
        <w:t>2</w:t>
      </w:r>
      <w:r w:rsidRPr="00756331">
        <w:rPr>
          <w:rFonts w:hint="eastAsia"/>
          <w:sz w:val="24"/>
          <w:lang w:eastAsia="zh-CN"/>
        </w:rPr>
        <w:t>款是在谈到向发展中国家提供新的额外的资金时提到发达国家的，也就是说，侧重于发达国家的资金提供者身份。在这个背景下，一个国家如果是经合组织</w:t>
      </w:r>
      <w:proofErr w:type="gramStart"/>
      <w:r w:rsidRPr="00756331">
        <w:rPr>
          <w:sz w:val="24"/>
          <w:lang w:eastAsia="zh-CN"/>
        </w:rPr>
        <w:t>发援委</w:t>
      </w:r>
      <w:proofErr w:type="gramEnd"/>
      <w:r w:rsidRPr="00756331">
        <w:rPr>
          <w:rFonts w:hint="eastAsia"/>
          <w:sz w:val="24"/>
          <w:lang w:eastAsia="zh-CN"/>
        </w:rPr>
        <w:t>的正式成员，这一点本身就是一个相关指标，表明该国把自己视为向发展中国家和经济转型国家提供官方发展援助的国际社会一员。</w:t>
      </w:r>
      <w:r w:rsidR="00676F99" w:rsidRPr="008A32B3">
        <w:rPr>
          <w:sz w:val="24"/>
          <w:lang w:eastAsia="zh-CN"/>
        </w:rPr>
        <w:t xml:space="preserve"> </w:t>
      </w:r>
    </w:p>
    <w:p w14:paraId="06C35C9B" w14:textId="306A8FA4" w:rsidR="00676F99" w:rsidRPr="008A32B3" w:rsidRDefault="00756331"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756331">
        <w:rPr>
          <w:rFonts w:hint="eastAsia"/>
          <w:sz w:val="24"/>
          <w:lang w:eastAsia="zh-CN"/>
        </w:rPr>
        <w:t>以往实践表明，</w:t>
      </w:r>
      <w:proofErr w:type="gramStart"/>
      <w:r w:rsidRPr="00756331">
        <w:rPr>
          <w:rFonts w:hint="eastAsia"/>
          <w:sz w:val="24"/>
          <w:lang w:eastAsia="zh-CN"/>
        </w:rPr>
        <w:t>发援委</w:t>
      </w:r>
      <w:proofErr w:type="gramEnd"/>
      <w:r w:rsidRPr="00756331">
        <w:rPr>
          <w:rFonts w:hint="eastAsia"/>
          <w:sz w:val="24"/>
          <w:lang w:eastAsia="zh-CN"/>
        </w:rPr>
        <w:t>正式成员身份并不是进入《公约》名单的必要条件：</w:t>
      </w:r>
      <w:r w:rsidRPr="00756331">
        <w:rPr>
          <w:rFonts w:hint="eastAsia"/>
          <w:sz w:val="24"/>
          <w:lang w:eastAsia="zh-CN"/>
        </w:rPr>
        <w:t xml:space="preserve">(a) </w:t>
      </w:r>
      <w:r w:rsidRPr="00756331">
        <w:rPr>
          <w:rFonts w:hint="eastAsia"/>
          <w:sz w:val="24"/>
          <w:lang w:eastAsia="zh-CN"/>
        </w:rPr>
        <w:t>摩纳哥早在</w:t>
      </w:r>
      <w:r w:rsidRPr="00756331">
        <w:rPr>
          <w:rFonts w:hint="eastAsia"/>
          <w:sz w:val="24"/>
          <w:lang w:eastAsia="zh-CN"/>
        </w:rPr>
        <w:t>1996</w:t>
      </w:r>
      <w:r w:rsidRPr="00756331">
        <w:rPr>
          <w:rFonts w:hint="eastAsia"/>
          <w:sz w:val="24"/>
          <w:lang w:eastAsia="zh-CN"/>
        </w:rPr>
        <w:t>年便</w:t>
      </w:r>
      <w:r w:rsidR="00017D39">
        <w:rPr>
          <w:rFonts w:hint="eastAsia"/>
          <w:sz w:val="24"/>
          <w:lang w:eastAsia="zh-CN"/>
        </w:rPr>
        <w:t>被列入</w:t>
      </w:r>
      <w:r w:rsidRPr="00756331">
        <w:rPr>
          <w:rFonts w:hint="eastAsia"/>
          <w:sz w:val="24"/>
          <w:lang w:eastAsia="zh-CN"/>
        </w:rPr>
        <w:t>名单，但迄今仍不是发援委成员（不过，该国被视为非发援委成员的官方发展援助提供方，并自愿向发援委提供信息）；</w:t>
      </w:r>
      <w:r w:rsidRPr="00756331">
        <w:rPr>
          <w:rFonts w:hint="eastAsia"/>
          <w:sz w:val="24"/>
          <w:lang w:eastAsia="zh-CN"/>
        </w:rPr>
        <w:t xml:space="preserve"> (b) </w:t>
      </w:r>
      <w:r w:rsidRPr="00756331">
        <w:rPr>
          <w:rFonts w:hint="eastAsia"/>
          <w:sz w:val="24"/>
          <w:lang w:eastAsia="zh-CN"/>
        </w:rPr>
        <w:t>冰岛于</w:t>
      </w:r>
      <w:r w:rsidRPr="00756331">
        <w:rPr>
          <w:rFonts w:hint="eastAsia"/>
          <w:sz w:val="24"/>
          <w:lang w:eastAsia="zh-CN"/>
        </w:rPr>
        <w:t>1996</w:t>
      </w:r>
      <w:r w:rsidRPr="00756331">
        <w:rPr>
          <w:rFonts w:hint="eastAsia"/>
          <w:sz w:val="24"/>
          <w:lang w:eastAsia="zh-CN"/>
        </w:rPr>
        <w:t>年</w:t>
      </w:r>
      <w:r w:rsidR="00017D39">
        <w:rPr>
          <w:rFonts w:hint="eastAsia"/>
          <w:sz w:val="24"/>
          <w:lang w:eastAsia="zh-CN"/>
        </w:rPr>
        <w:lastRenderedPageBreak/>
        <w:t>被列入</w:t>
      </w:r>
      <w:r w:rsidRPr="00756331">
        <w:rPr>
          <w:rFonts w:hint="eastAsia"/>
          <w:sz w:val="24"/>
          <w:lang w:eastAsia="zh-CN"/>
        </w:rPr>
        <w:t>名单，但直到</w:t>
      </w:r>
      <w:r w:rsidRPr="00756331">
        <w:rPr>
          <w:rFonts w:hint="eastAsia"/>
          <w:sz w:val="24"/>
          <w:lang w:eastAsia="zh-CN"/>
        </w:rPr>
        <w:t>2013</w:t>
      </w:r>
      <w:r w:rsidRPr="00756331">
        <w:rPr>
          <w:rFonts w:hint="eastAsia"/>
          <w:sz w:val="24"/>
          <w:lang w:eastAsia="zh-CN"/>
        </w:rPr>
        <w:t>年才成为发援委成员，此前自</w:t>
      </w:r>
      <w:r w:rsidRPr="00756331">
        <w:rPr>
          <w:rFonts w:hint="eastAsia"/>
          <w:sz w:val="24"/>
          <w:lang w:eastAsia="zh-CN"/>
        </w:rPr>
        <w:t>1990</w:t>
      </w:r>
      <w:r w:rsidRPr="00756331">
        <w:rPr>
          <w:rFonts w:hint="eastAsia"/>
          <w:sz w:val="24"/>
          <w:lang w:eastAsia="zh-CN"/>
        </w:rPr>
        <w:t>年起一直是发援委的观察员；</w:t>
      </w:r>
      <w:r w:rsidRPr="00756331">
        <w:rPr>
          <w:rFonts w:hint="eastAsia"/>
          <w:sz w:val="24"/>
          <w:lang w:eastAsia="zh-CN"/>
        </w:rPr>
        <w:t xml:space="preserve">(c) </w:t>
      </w:r>
      <w:r w:rsidRPr="00756331">
        <w:rPr>
          <w:rFonts w:hint="eastAsia"/>
          <w:sz w:val="24"/>
          <w:lang w:eastAsia="zh-CN"/>
        </w:rPr>
        <w:t>捷克于</w:t>
      </w:r>
      <w:r w:rsidRPr="00756331">
        <w:rPr>
          <w:rFonts w:hint="eastAsia"/>
          <w:sz w:val="24"/>
          <w:lang w:eastAsia="zh-CN"/>
        </w:rPr>
        <w:t>2006</w:t>
      </w:r>
      <w:r w:rsidRPr="00756331">
        <w:rPr>
          <w:rFonts w:hint="eastAsia"/>
          <w:sz w:val="24"/>
          <w:lang w:eastAsia="zh-CN"/>
        </w:rPr>
        <w:t>年</w:t>
      </w:r>
      <w:r w:rsidR="00017D39">
        <w:rPr>
          <w:rFonts w:hint="eastAsia"/>
          <w:sz w:val="24"/>
          <w:lang w:eastAsia="zh-CN"/>
        </w:rPr>
        <w:t>被列入</w:t>
      </w:r>
      <w:r w:rsidRPr="00756331">
        <w:rPr>
          <w:rFonts w:hint="eastAsia"/>
          <w:sz w:val="24"/>
          <w:lang w:eastAsia="zh-CN"/>
        </w:rPr>
        <w:t>名单，但直到</w:t>
      </w:r>
      <w:r w:rsidRPr="00756331">
        <w:rPr>
          <w:rFonts w:hint="eastAsia"/>
          <w:sz w:val="24"/>
          <w:lang w:eastAsia="zh-CN"/>
        </w:rPr>
        <w:t>2013</w:t>
      </w:r>
      <w:r w:rsidRPr="00756331">
        <w:rPr>
          <w:rFonts w:hint="eastAsia"/>
          <w:sz w:val="24"/>
          <w:lang w:eastAsia="zh-CN"/>
        </w:rPr>
        <w:t>年才加入发援委，自</w:t>
      </w:r>
      <w:r w:rsidRPr="00756331">
        <w:rPr>
          <w:rFonts w:hint="eastAsia"/>
          <w:sz w:val="24"/>
          <w:lang w:eastAsia="zh-CN"/>
        </w:rPr>
        <w:t>1995</w:t>
      </w:r>
      <w:r w:rsidRPr="00756331">
        <w:rPr>
          <w:rFonts w:hint="eastAsia"/>
          <w:sz w:val="24"/>
          <w:lang w:eastAsia="zh-CN"/>
        </w:rPr>
        <w:t>年加入经合组织以后一直是发援委的观察员。</w:t>
      </w:r>
      <w:r w:rsidRPr="00756331">
        <w:rPr>
          <w:rFonts w:hint="eastAsia"/>
          <w:sz w:val="24"/>
          <w:lang w:eastAsia="zh-CN"/>
        </w:rPr>
        <w:t xml:space="preserve">(d) </w:t>
      </w:r>
      <w:r w:rsidRPr="00756331">
        <w:rPr>
          <w:rFonts w:hint="eastAsia"/>
          <w:sz w:val="24"/>
          <w:lang w:eastAsia="zh-CN"/>
        </w:rPr>
        <w:t>斯洛文尼亚于</w:t>
      </w:r>
      <w:r w:rsidRPr="00756331">
        <w:rPr>
          <w:rFonts w:hint="eastAsia"/>
          <w:sz w:val="24"/>
          <w:lang w:eastAsia="zh-CN"/>
        </w:rPr>
        <w:t>2006</w:t>
      </w:r>
      <w:r w:rsidRPr="00756331">
        <w:rPr>
          <w:rFonts w:hint="eastAsia"/>
          <w:sz w:val="24"/>
          <w:lang w:eastAsia="zh-CN"/>
        </w:rPr>
        <w:t>年</w:t>
      </w:r>
      <w:r w:rsidR="00017D39">
        <w:rPr>
          <w:rFonts w:hint="eastAsia"/>
          <w:sz w:val="24"/>
          <w:lang w:eastAsia="zh-CN"/>
        </w:rPr>
        <w:t>被列入</w:t>
      </w:r>
      <w:r w:rsidRPr="00756331">
        <w:rPr>
          <w:rFonts w:hint="eastAsia"/>
          <w:sz w:val="24"/>
          <w:lang w:eastAsia="zh-CN"/>
        </w:rPr>
        <w:t>名单，但直到</w:t>
      </w:r>
      <w:r w:rsidRPr="00756331">
        <w:rPr>
          <w:rFonts w:hint="eastAsia"/>
          <w:sz w:val="24"/>
          <w:lang w:eastAsia="zh-CN"/>
        </w:rPr>
        <w:t>2013</w:t>
      </w:r>
      <w:r w:rsidRPr="00756331">
        <w:rPr>
          <w:rFonts w:hint="eastAsia"/>
          <w:sz w:val="24"/>
          <w:lang w:eastAsia="zh-CN"/>
        </w:rPr>
        <w:t>年才加入发援委，自</w:t>
      </w:r>
      <w:r w:rsidRPr="00756331">
        <w:rPr>
          <w:rFonts w:hint="eastAsia"/>
          <w:sz w:val="24"/>
          <w:lang w:eastAsia="zh-CN"/>
        </w:rPr>
        <w:t>2010</w:t>
      </w:r>
      <w:r w:rsidRPr="00756331">
        <w:rPr>
          <w:rFonts w:hint="eastAsia"/>
          <w:sz w:val="24"/>
          <w:lang w:eastAsia="zh-CN"/>
        </w:rPr>
        <w:t>年加入经合组织以后一直是发援委的观察员。然而，如上所述，除摩纳哥外，名单上的所有缔约方均为发援委的正式成员。</w:t>
      </w:r>
    </w:p>
    <w:p w14:paraId="6355F516" w14:textId="5FCA2CFC" w:rsidR="000736A5" w:rsidRPr="008A32B3" w:rsidRDefault="00581E1E"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581E1E">
        <w:rPr>
          <w:rFonts w:hint="eastAsia"/>
          <w:sz w:val="24"/>
          <w:lang w:eastAsia="zh-CN"/>
        </w:rPr>
        <w:t>因此，</w:t>
      </w:r>
      <w:proofErr w:type="gramStart"/>
      <w:r w:rsidRPr="00581E1E">
        <w:rPr>
          <w:rFonts w:hint="eastAsia"/>
          <w:sz w:val="24"/>
          <w:lang w:eastAsia="zh-CN"/>
        </w:rPr>
        <w:t>发援委</w:t>
      </w:r>
      <w:proofErr w:type="gramEnd"/>
      <w:r w:rsidRPr="00581E1E">
        <w:rPr>
          <w:rFonts w:hint="eastAsia"/>
          <w:sz w:val="24"/>
          <w:lang w:eastAsia="zh-CN"/>
        </w:rPr>
        <w:t>正式成员身份尽管不是</w:t>
      </w:r>
      <w:r w:rsidR="00017D39">
        <w:rPr>
          <w:rFonts w:hint="eastAsia"/>
          <w:sz w:val="24"/>
          <w:lang w:eastAsia="zh-CN"/>
        </w:rPr>
        <w:t>被列入</w:t>
      </w:r>
      <w:r w:rsidRPr="00581E1E">
        <w:rPr>
          <w:rFonts w:hint="eastAsia"/>
          <w:sz w:val="24"/>
          <w:lang w:eastAsia="zh-CN"/>
        </w:rPr>
        <w:t>《公约》名单的必要条件，但鉴于上文所述成为</w:t>
      </w:r>
      <w:proofErr w:type="gramStart"/>
      <w:r w:rsidRPr="00581E1E">
        <w:rPr>
          <w:rFonts w:hint="eastAsia"/>
          <w:sz w:val="24"/>
          <w:lang w:eastAsia="zh-CN"/>
        </w:rPr>
        <w:t>发援委</w:t>
      </w:r>
      <w:proofErr w:type="gramEnd"/>
      <w:r w:rsidRPr="00581E1E">
        <w:rPr>
          <w:rFonts w:hint="eastAsia"/>
          <w:sz w:val="24"/>
          <w:lang w:eastAsia="zh-CN"/>
        </w:rPr>
        <w:t>正式成员的理由，并考虑到第</w:t>
      </w:r>
      <w:r w:rsidRPr="00581E1E">
        <w:rPr>
          <w:rFonts w:hint="eastAsia"/>
          <w:sz w:val="24"/>
          <w:lang w:eastAsia="zh-CN"/>
        </w:rPr>
        <w:t>20</w:t>
      </w:r>
      <w:r w:rsidRPr="00581E1E">
        <w:rPr>
          <w:rFonts w:hint="eastAsia"/>
          <w:sz w:val="24"/>
          <w:lang w:eastAsia="zh-CN"/>
        </w:rPr>
        <w:t>条第</w:t>
      </w:r>
      <w:r w:rsidRPr="00581E1E">
        <w:rPr>
          <w:rFonts w:hint="eastAsia"/>
          <w:sz w:val="24"/>
          <w:lang w:eastAsia="zh-CN"/>
        </w:rPr>
        <w:t>2</w:t>
      </w:r>
      <w:r w:rsidRPr="00581E1E">
        <w:rPr>
          <w:rFonts w:hint="eastAsia"/>
          <w:sz w:val="24"/>
          <w:lang w:eastAsia="zh-CN"/>
        </w:rPr>
        <w:t>款是在谈到向发展中国家提供新的额外的资金时提到发达国家，因此可以说，</w:t>
      </w:r>
      <w:proofErr w:type="gramStart"/>
      <w:r w:rsidRPr="00581E1E">
        <w:rPr>
          <w:rFonts w:hint="eastAsia"/>
          <w:sz w:val="24"/>
          <w:lang w:eastAsia="zh-CN"/>
        </w:rPr>
        <w:t>发援委</w:t>
      </w:r>
      <w:proofErr w:type="gramEnd"/>
      <w:r w:rsidRPr="00581E1E">
        <w:rPr>
          <w:rFonts w:hint="eastAsia"/>
          <w:sz w:val="24"/>
          <w:lang w:eastAsia="zh-CN"/>
        </w:rPr>
        <w:t>成员身份本身便构成被列入名单时的一个相关指标。</w:t>
      </w:r>
    </w:p>
    <w:p w14:paraId="3C27FE5A" w14:textId="1699CE55" w:rsidR="00EF747C" w:rsidRPr="008A32B3" w:rsidRDefault="00643A1F"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643A1F">
        <w:rPr>
          <w:rFonts w:hint="eastAsia"/>
          <w:sz w:val="24"/>
          <w:lang w:eastAsia="zh-CN"/>
        </w:rPr>
        <w:t>关于其他国家的决策者如何断定本国是否应考虑自愿承担《公约》第</w:t>
      </w:r>
      <w:r w:rsidRPr="00643A1F">
        <w:rPr>
          <w:rFonts w:hint="eastAsia"/>
          <w:sz w:val="24"/>
          <w:lang w:eastAsia="zh-CN"/>
        </w:rPr>
        <w:t>20</w:t>
      </w:r>
      <w:r w:rsidRPr="00643A1F">
        <w:rPr>
          <w:rFonts w:hint="eastAsia"/>
          <w:sz w:val="24"/>
          <w:lang w:eastAsia="zh-CN"/>
        </w:rPr>
        <w:t>条第</w:t>
      </w:r>
      <w:r w:rsidRPr="00643A1F">
        <w:rPr>
          <w:rFonts w:hint="eastAsia"/>
          <w:sz w:val="24"/>
          <w:lang w:eastAsia="zh-CN"/>
        </w:rPr>
        <w:t>2</w:t>
      </w:r>
      <w:r w:rsidRPr="00643A1F">
        <w:rPr>
          <w:rFonts w:hint="eastAsia"/>
          <w:sz w:val="24"/>
          <w:lang w:eastAsia="zh-CN"/>
        </w:rPr>
        <w:t>款规定的发达国家缔约方的义务，应注意到，</w:t>
      </w:r>
      <w:proofErr w:type="gramStart"/>
      <w:r w:rsidRPr="00643A1F">
        <w:rPr>
          <w:rFonts w:hint="eastAsia"/>
          <w:sz w:val="24"/>
          <w:lang w:eastAsia="zh-CN"/>
        </w:rPr>
        <w:t>作出</w:t>
      </w:r>
      <w:proofErr w:type="gramEnd"/>
      <w:r w:rsidRPr="00643A1F">
        <w:rPr>
          <w:rFonts w:hint="eastAsia"/>
          <w:sz w:val="24"/>
          <w:lang w:eastAsia="zh-CN"/>
        </w:rPr>
        <w:t>这样的断定可能存在困难，因为许多国家的决策者可能认为本国由于“接近”发达国家，处于某种灰色地带。出于同样的原因，若要从上文讨论的其他分类体系中优先选用某一具体分类办法，例如世界银行体系中的“中高收入”和“高收入”类别，或</w:t>
      </w:r>
      <w:r w:rsidRPr="00643A1F">
        <w:rPr>
          <w:rFonts w:hint="eastAsia"/>
          <w:sz w:val="24"/>
          <w:lang w:eastAsia="zh-CN"/>
        </w:rPr>
        <w:t>IMF</w:t>
      </w:r>
      <w:r w:rsidRPr="00643A1F">
        <w:rPr>
          <w:rFonts w:hint="eastAsia"/>
          <w:sz w:val="24"/>
          <w:lang w:eastAsia="zh-CN"/>
        </w:rPr>
        <w:t>体系中的“先进经济体”类别，将其作为</w:t>
      </w:r>
      <w:proofErr w:type="gramStart"/>
      <w:r w:rsidRPr="00643A1F">
        <w:rPr>
          <w:rFonts w:hint="eastAsia"/>
          <w:sz w:val="24"/>
          <w:lang w:eastAsia="zh-CN"/>
        </w:rPr>
        <w:t>作出</w:t>
      </w:r>
      <w:proofErr w:type="gramEnd"/>
      <w:r w:rsidRPr="00643A1F">
        <w:rPr>
          <w:rFonts w:hint="eastAsia"/>
          <w:sz w:val="24"/>
          <w:lang w:eastAsia="zh-CN"/>
        </w:rPr>
        <w:t>断定的唯一依据，也可能存在困难。不过，如果把所讨论的其余各种体系放在一起，仍可提供有用的信息，帮助穿越这一灰色地带，为国家决策者提供指导，以便其考虑本国作为《公约》缔约方是否应自愿承担《公约》第</w:t>
      </w:r>
      <w:r w:rsidRPr="00643A1F">
        <w:rPr>
          <w:rFonts w:hint="eastAsia"/>
          <w:sz w:val="24"/>
          <w:lang w:eastAsia="zh-CN"/>
        </w:rPr>
        <w:t>20</w:t>
      </w:r>
      <w:r w:rsidRPr="00643A1F">
        <w:rPr>
          <w:rFonts w:hint="eastAsia"/>
          <w:sz w:val="24"/>
          <w:lang w:eastAsia="zh-CN"/>
        </w:rPr>
        <w:t>条第</w:t>
      </w:r>
      <w:r w:rsidRPr="00643A1F">
        <w:rPr>
          <w:rFonts w:hint="eastAsia"/>
          <w:sz w:val="24"/>
          <w:lang w:eastAsia="zh-CN"/>
        </w:rPr>
        <w:t>2</w:t>
      </w:r>
      <w:r w:rsidRPr="00643A1F">
        <w:rPr>
          <w:rFonts w:hint="eastAsia"/>
          <w:sz w:val="24"/>
          <w:lang w:eastAsia="zh-CN"/>
        </w:rPr>
        <w:t>款规定的发达国家缔约方义务。</w:t>
      </w:r>
      <w:r w:rsidRPr="00643A1F">
        <w:rPr>
          <w:sz w:val="24"/>
          <w:vertAlign w:val="superscript"/>
        </w:rPr>
        <w:footnoteReference w:id="12"/>
      </w:r>
    </w:p>
    <w:p w14:paraId="0CDCD6C1" w14:textId="42FC363B" w:rsidR="00BA72C4" w:rsidRDefault="008F1F17" w:rsidP="008A32B3">
      <w:pPr>
        <w:pStyle w:val="CBDH1"/>
        <w:tabs>
          <w:tab w:val="clear" w:pos="567"/>
          <w:tab w:val="clear" w:pos="1134"/>
          <w:tab w:val="clear" w:pos="1701"/>
          <w:tab w:val="clear" w:pos="2268"/>
          <w:tab w:val="clear" w:pos="2835"/>
          <w:tab w:val="clear" w:pos="3402"/>
        </w:tabs>
        <w:ind w:left="490" w:hanging="490"/>
        <w:rPr>
          <w:lang w:val="en-CA" w:eastAsia="zh-CN"/>
        </w:rPr>
      </w:pPr>
      <w:r>
        <w:rPr>
          <w:rFonts w:hint="eastAsia"/>
          <w:lang w:val="it-IT" w:eastAsia="zh-CN"/>
        </w:rPr>
        <w:t>四</w:t>
      </w:r>
      <w:r w:rsidR="00095B3A">
        <w:rPr>
          <w:lang w:val="en-CA" w:eastAsia="zh-CN"/>
        </w:rPr>
        <w:t>.</w:t>
      </w:r>
      <w:r w:rsidR="00095B3A">
        <w:rPr>
          <w:lang w:val="en-CA" w:eastAsia="zh-CN"/>
        </w:rPr>
        <w:tab/>
      </w:r>
      <w:r>
        <w:rPr>
          <w:rFonts w:hint="eastAsia"/>
          <w:lang w:val="en-CA" w:eastAsia="zh-CN"/>
        </w:rPr>
        <w:t>结论和一项建议的要素</w:t>
      </w:r>
    </w:p>
    <w:p w14:paraId="03DBF8E7" w14:textId="2BFB9E08" w:rsidR="006B625C" w:rsidRPr="008A32B3" w:rsidRDefault="001B1919"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1B1919">
        <w:rPr>
          <w:rFonts w:hint="eastAsia"/>
          <w:sz w:val="24"/>
          <w:lang w:eastAsia="zh-CN"/>
        </w:rPr>
        <w:t>对于根据《公约》第</w:t>
      </w:r>
      <w:r w:rsidRPr="001B1919">
        <w:rPr>
          <w:rFonts w:hint="eastAsia"/>
          <w:sz w:val="24"/>
          <w:lang w:eastAsia="zh-CN"/>
        </w:rPr>
        <w:t>20</w:t>
      </w:r>
      <w:r w:rsidRPr="001B1919">
        <w:rPr>
          <w:rFonts w:hint="eastAsia"/>
          <w:sz w:val="24"/>
          <w:lang w:eastAsia="zh-CN"/>
        </w:rPr>
        <w:t>条第</w:t>
      </w:r>
      <w:r w:rsidRPr="001B1919">
        <w:rPr>
          <w:rFonts w:hint="eastAsia"/>
          <w:sz w:val="24"/>
          <w:lang w:eastAsia="zh-CN"/>
        </w:rPr>
        <w:t>2</w:t>
      </w:r>
      <w:r w:rsidRPr="001B1919">
        <w:rPr>
          <w:rFonts w:hint="eastAsia"/>
          <w:sz w:val="24"/>
          <w:lang w:eastAsia="zh-CN"/>
        </w:rPr>
        <w:t>款制定</w:t>
      </w:r>
      <w:r w:rsidR="00017D39">
        <w:rPr>
          <w:rFonts w:hint="eastAsia"/>
          <w:sz w:val="24"/>
          <w:lang w:eastAsia="zh-CN"/>
        </w:rPr>
        <w:t>和</w:t>
      </w:r>
      <w:r w:rsidRPr="001B1919">
        <w:rPr>
          <w:rFonts w:hint="eastAsia"/>
          <w:sz w:val="24"/>
          <w:lang w:eastAsia="zh-CN"/>
        </w:rPr>
        <w:t>维持的缔约方名单，最近一次的更新尝试是在</w:t>
      </w:r>
      <w:r w:rsidRPr="001B1919">
        <w:rPr>
          <w:rFonts w:hint="eastAsia"/>
          <w:sz w:val="24"/>
          <w:lang w:eastAsia="zh-CN"/>
        </w:rPr>
        <w:t>2023</w:t>
      </w:r>
      <w:r w:rsidRPr="001B1919">
        <w:rPr>
          <w:sz w:val="24"/>
          <w:lang w:eastAsia="zh-CN"/>
        </w:rPr>
        <w:t>年</w:t>
      </w:r>
      <w:r w:rsidRPr="001B1919">
        <w:rPr>
          <w:rFonts w:hint="eastAsia"/>
          <w:sz w:val="24"/>
          <w:lang w:eastAsia="zh-CN"/>
        </w:rPr>
        <w:t>，侧重于那些如《公约》该款所述，自愿承担发达国家缔约</w:t>
      </w:r>
      <w:proofErr w:type="gramStart"/>
      <w:r w:rsidRPr="001B1919">
        <w:rPr>
          <w:rFonts w:hint="eastAsia"/>
          <w:sz w:val="24"/>
          <w:lang w:eastAsia="zh-CN"/>
        </w:rPr>
        <w:t>方义务</w:t>
      </w:r>
      <w:proofErr w:type="gramEnd"/>
      <w:r w:rsidRPr="001B1919">
        <w:rPr>
          <w:rFonts w:hint="eastAsia"/>
          <w:sz w:val="24"/>
          <w:lang w:eastAsia="zh-CN"/>
        </w:rPr>
        <w:t>的国家。然而，根据第</w:t>
      </w:r>
      <w:r w:rsidRPr="001B1919">
        <w:rPr>
          <w:rFonts w:hint="eastAsia"/>
          <w:sz w:val="24"/>
          <w:lang w:eastAsia="zh-CN"/>
        </w:rPr>
        <w:t>20</w:t>
      </w:r>
      <w:r w:rsidRPr="001B1919">
        <w:rPr>
          <w:rFonts w:hint="eastAsia"/>
          <w:sz w:val="24"/>
          <w:lang w:eastAsia="zh-CN"/>
        </w:rPr>
        <w:t>条第</w:t>
      </w:r>
      <w:r w:rsidRPr="001B1919">
        <w:rPr>
          <w:rFonts w:hint="eastAsia"/>
          <w:sz w:val="24"/>
          <w:lang w:eastAsia="zh-CN"/>
        </w:rPr>
        <w:t>2</w:t>
      </w:r>
      <w:r w:rsidRPr="001B1919">
        <w:rPr>
          <w:rFonts w:hint="eastAsia"/>
          <w:sz w:val="24"/>
          <w:lang w:eastAsia="zh-CN"/>
        </w:rPr>
        <w:t>款，所制定并定期审查和修改的名单应该既包括发达国家，也包括自愿承担发达国家义务的国家。</w:t>
      </w:r>
    </w:p>
    <w:p w14:paraId="3B3B7965" w14:textId="26FF6F69" w:rsidR="00393E2C" w:rsidRPr="008A32B3" w:rsidRDefault="00FE07EC"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FE07EC">
        <w:rPr>
          <w:rFonts w:hint="eastAsia"/>
          <w:sz w:val="24"/>
          <w:lang w:eastAsia="zh-CN"/>
        </w:rPr>
        <w:t>关于邀请各国表明加入名单的意向的最佳周期，上文第二节采用了“</w:t>
      </w:r>
      <w:r>
        <w:rPr>
          <w:rFonts w:hint="eastAsia"/>
          <w:sz w:val="24"/>
          <w:lang w:eastAsia="zh-CN"/>
        </w:rPr>
        <w:t>临界质量</w:t>
      </w:r>
      <w:r w:rsidRPr="00FE07EC">
        <w:rPr>
          <w:rFonts w:hint="eastAsia"/>
          <w:sz w:val="24"/>
          <w:lang w:eastAsia="zh-CN"/>
        </w:rPr>
        <w:t>”这一概念。前一节的分析表明，就上述两个概念路径而言，已经存在这样的临界质量：</w:t>
      </w:r>
    </w:p>
    <w:p w14:paraId="1A84A99C" w14:textId="1F1ACD0D" w:rsidR="00831E05" w:rsidRPr="008A32B3" w:rsidRDefault="000A5F11"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sz w:val="24"/>
          <w:lang w:eastAsia="zh-CN"/>
        </w:rPr>
      </w:pPr>
      <w:r w:rsidRPr="000A5F11">
        <w:rPr>
          <w:rFonts w:hint="eastAsia"/>
          <w:sz w:val="24"/>
          <w:lang w:eastAsia="zh-CN"/>
        </w:rPr>
        <w:t>就发达国家而言，为第</w:t>
      </w:r>
      <w:r w:rsidRPr="000A5F11">
        <w:rPr>
          <w:sz w:val="24"/>
          <w:lang w:eastAsia="zh-CN"/>
        </w:rPr>
        <w:t>20</w:t>
      </w:r>
      <w:r w:rsidRPr="000A5F11">
        <w:rPr>
          <w:rFonts w:hint="eastAsia"/>
          <w:sz w:val="24"/>
          <w:lang w:eastAsia="zh-CN"/>
        </w:rPr>
        <w:t>条第</w:t>
      </w:r>
      <w:r w:rsidRPr="000A5F11">
        <w:rPr>
          <w:sz w:val="24"/>
          <w:lang w:eastAsia="zh-CN"/>
        </w:rPr>
        <w:t>2</w:t>
      </w:r>
      <w:r w:rsidRPr="000A5F11">
        <w:rPr>
          <w:rFonts w:hint="eastAsia"/>
          <w:sz w:val="24"/>
          <w:lang w:eastAsia="zh-CN"/>
        </w:rPr>
        <w:t>款的目的，即使采用最窄的分析标准（具备经合组织</w:t>
      </w:r>
      <w:proofErr w:type="gramStart"/>
      <w:r w:rsidRPr="000A5F11">
        <w:rPr>
          <w:sz w:val="24"/>
          <w:lang w:eastAsia="zh-CN"/>
        </w:rPr>
        <w:t>发援委</w:t>
      </w:r>
      <w:proofErr w:type="gramEnd"/>
      <w:r w:rsidRPr="000A5F11">
        <w:rPr>
          <w:rFonts w:hint="eastAsia"/>
          <w:sz w:val="24"/>
          <w:lang w:eastAsia="zh-CN"/>
        </w:rPr>
        <w:t>成员身份），仍有总共八个</w:t>
      </w:r>
      <w:proofErr w:type="gramStart"/>
      <w:r w:rsidRPr="000A5F11">
        <w:rPr>
          <w:sz w:val="24"/>
          <w:lang w:eastAsia="zh-CN"/>
        </w:rPr>
        <w:t>发援委</w:t>
      </w:r>
      <w:proofErr w:type="gramEnd"/>
      <w:r w:rsidRPr="000A5F11">
        <w:rPr>
          <w:rFonts w:hint="eastAsia"/>
          <w:sz w:val="24"/>
          <w:lang w:eastAsia="zh-CN"/>
        </w:rPr>
        <w:t>正式成员</w:t>
      </w:r>
      <w:r w:rsidR="00E81DD5">
        <w:rPr>
          <w:rFonts w:hint="eastAsia"/>
          <w:sz w:val="24"/>
          <w:lang w:eastAsia="zh-CN"/>
        </w:rPr>
        <w:t>虽然是</w:t>
      </w:r>
      <w:r w:rsidR="00E81DD5" w:rsidRPr="000A5F11">
        <w:rPr>
          <w:rFonts w:hint="eastAsia"/>
          <w:sz w:val="24"/>
          <w:lang w:eastAsia="zh-CN"/>
        </w:rPr>
        <w:t>《公约》缔约方</w:t>
      </w:r>
      <w:r w:rsidR="00E81DD5">
        <w:rPr>
          <w:rFonts w:hint="eastAsia"/>
          <w:sz w:val="24"/>
          <w:lang w:eastAsia="zh-CN"/>
        </w:rPr>
        <w:t>，但未被列入</w:t>
      </w:r>
      <w:r w:rsidRPr="000A5F11">
        <w:rPr>
          <w:rFonts w:hint="eastAsia"/>
          <w:sz w:val="24"/>
          <w:lang w:eastAsia="zh-CN"/>
        </w:rPr>
        <w:t>《公约》的这份名单；</w:t>
      </w:r>
      <w:r w:rsidR="00831E05" w:rsidRPr="008A32B3">
        <w:rPr>
          <w:sz w:val="24"/>
          <w:lang w:eastAsia="zh-CN"/>
        </w:rPr>
        <w:t xml:space="preserve"> </w:t>
      </w:r>
    </w:p>
    <w:p w14:paraId="1F63872C" w14:textId="4A02349C" w:rsidR="00831E05" w:rsidRPr="008A32B3" w:rsidRDefault="00AC53A0"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sz w:val="24"/>
          <w:lang w:eastAsia="zh-CN"/>
        </w:rPr>
      </w:pPr>
      <w:r w:rsidRPr="00AC53A0">
        <w:rPr>
          <w:rFonts w:hint="eastAsia"/>
          <w:sz w:val="24"/>
          <w:lang w:eastAsia="zh-CN"/>
        </w:rPr>
        <w:t>就可能根据第</w:t>
      </w:r>
      <w:r w:rsidRPr="00AC53A0">
        <w:rPr>
          <w:rFonts w:hint="eastAsia"/>
          <w:sz w:val="24"/>
          <w:lang w:eastAsia="zh-CN"/>
        </w:rPr>
        <w:t>20</w:t>
      </w:r>
      <w:r w:rsidRPr="00AC53A0">
        <w:rPr>
          <w:rFonts w:hint="eastAsia"/>
          <w:sz w:val="24"/>
          <w:lang w:eastAsia="zh-CN"/>
        </w:rPr>
        <w:t>条第</w:t>
      </w:r>
      <w:r w:rsidRPr="00AC53A0">
        <w:rPr>
          <w:rFonts w:hint="eastAsia"/>
          <w:sz w:val="24"/>
          <w:lang w:eastAsia="zh-CN"/>
        </w:rPr>
        <w:t>2</w:t>
      </w:r>
      <w:r w:rsidRPr="00AC53A0">
        <w:rPr>
          <w:rFonts w:hint="eastAsia"/>
          <w:sz w:val="24"/>
          <w:lang w:eastAsia="zh-CN"/>
        </w:rPr>
        <w:t>款自愿承担发达国家义务的国家而言，即使是剩余名单中最短的一个名单（经合组织</w:t>
      </w:r>
      <w:proofErr w:type="gramStart"/>
      <w:r w:rsidRPr="00AC53A0">
        <w:rPr>
          <w:rFonts w:hint="eastAsia"/>
          <w:sz w:val="24"/>
          <w:lang w:eastAsia="zh-CN"/>
        </w:rPr>
        <w:t>发援委</w:t>
      </w:r>
      <w:proofErr w:type="gramEnd"/>
      <w:r w:rsidRPr="00AC53A0">
        <w:rPr>
          <w:rFonts w:hint="eastAsia"/>
          <w:sz w:val="24"/>
          <w:lang w:eastAsia="zh-CN"/>
        </w:rPr>
        <w:t>的参与方和准成员）</w:t>
      </w:r>
      <w:r w:rsidR="00017D39">
        <w:rPr>
          <w:rFonts w:hint="eastAsia"/>
          <w:sz w:val="24"/>
          <w:lang w:eastAsia="zh-CN"/>
        </w:rPr>
        <w:t>，依然</w:t>
      </w:r>
      <w:r w:rsidRPr="00AC53A0">
        <w:rPr>
          <w:rFonts w:hint="eastAsia"/>
          <w:sz w:val="24"/>
          <w:lang w:eastAsia="zh-CN"/>
        </w:rPr>
        <w:t>总共有八个国</w:t>
      </w:r>
      <w:r w:rsidRPr="00AC53A0">
        <w:rPr>
          <w:rFonts w:hint="eastAsia"/>
          <w:sz w:val="24"/>
          <w:lang w:eastAsia="zh-CN"/>
        </w:rPr>
        <w:lastRenderedPageBreak/>
        <w:t>家，即经合组织</w:t>
      </w:r>
      <w:proofErr w:type="gramStart"/>
      <w:r w:rsidRPr="00AC53A0">
        <w:rPr>
          <w:rFonts w:hint="eastAsia"/>
          <w:sz w:val="24"/>
          <w:lang w:eastAsia="zh-CN"/>
        </w:rPr>
        <w:t>发援委</w:t>
      </w:r>
      <w:proofErr w:type="gramEnd"/>
      <w:r w:rsidRPr="00AC53A0">
        <w:rPr>
          <w:rFonts w:hint="eastAsia"/>
          <w:sz w:val="24"/>
          <w:lang w:eastAsia="zh-CN"/>
        </w:rPr>
        <w:t>的七个参与方和一个准成员，虽然是《公约》缔约方，但未被列入《公约》的名单。</w:t>
      </w:r>
    </w:p>
    <w:p w14:paraId="385F3515" w14:textId="71758F8C" w:rsidR="005151CE" w:rsidRPr="008A32B3" w:rsidRDefault="002849C0"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2849C0">
        <w:rPr>
          <w:rFonts w:hint="eastAsia"/>
          <w:sz w:val="24"/>
          <w:lang w:val="it-IT" w:eastAsia="zh-CN"/>
        </w:rPr>
        <w:t>这些</w:t>
      </w:r>
      <w:r w:rsidRPr="002849C0">
        <w:rPr>
          <w:rFonts w:hint="eastAsia"/>
          <w:sz w:val="24"/>
          <w:lang w:eastAsia="zh-CN"/>
        </w:rPr>
        <w:t>临界质量的存在表明，可立即发出通知，邀请发达国家缔约方</w:t>
      </w:r>
      <w:r w:rsidR="00017D39">
        <w:rPr>
          <w:rFonts w:hint="eastAsia"/>
          <w:sz w:val="24"/>
          <w:lang w:eastAsia="zh-CN"/>
        </w:rPr>
        <w:t>和</w:t>
      </w:r>
      <w:r w:rsidRPr="002849C0">
        <w:rPr>
          <w:rFonts w:hint="eastAsia"/>
          <w:sz w:val="24"/>
          <w:lang w:eastAsia="zh-CN"/>
        </w:rPr>
        <w:t>可能根据《公约》第</w:t>
      </w:r>
      <w:r w:rsidRPr="002849C0">
        <w:rPr>
          <w:rFonts w:hint="eastAsia"/>
          <w:sz w:val="24"/>
          <w:lang w:eastAsia="zh-CN"/>
        </w:rPr>
        <w:t>20</w:t>
      </w:r>
      <w:r w:rsidRPr="002849C0">
        <w:rPr>
          <w:rFonts w:hint="eastAsia"/>
          <w:sz w:val="24"/>
          <w:lang w:eastAsia="zh-CN"/>
        </w:rPr>
        <w:t>条自愿承担发达国家缔约</w:t>
      </w:r>
      <w:proofErr w:type="gramStart"/>
      <w:r w:rsidRPr="002849C0">
        <w:rPr>
          <w:rFonts w:hint="eastAsia"/>
          <w:sz w:val="24"/>
          <w:lang w:eastAsia="zh-CN"/>
        </w:rPr>
        <w:t>方义务</w:t>
      </w:r>
      <w:proofErr w:type="gramEnd"/>
      <w:r w:rsidRPr="002849C0">
        <w:rPr>
          <w:rFonts w:hint="eastAsia"/>
          <w:sz w:val="24"/>
          <w:lang w:eastAsia="zh-CN"/>
        </w:rPr>
        <w:t>的</w:t>
      </w:r>
      <w:r w:rsidR="00017D39">
        <w:rPr>
          <w:rFonts w:hint="eastAsia"/>
          <w:sz w:val="24"/>
          <w:lang w:eastAsia="zh-CN"/>
        </w:rPr>
        <w:t>其他</w:t>
      </w:r>
      <w:r w:rsidRPr="002849C0">
        <w:rPr>
          <w:rFonts w:hint="eastAsia"/>
          <w:sz w:val="24"/>
          <w:lang w:eastAsia="zh-CN"/>
        </w:rPr>
        <w:t>缔约方表明被列入名单的</w:t>
      </w:r>
      <w:r w:rsidR="00017D39">
        <w:rPr>
          <w:rFonts w:hint="eastAsia"/>
          <w:sz w:val="24"/>
          <w:lang w:eastAsia="zh-CN"/>
        </w:rPr>
        <w:t>意向</w:t>
      </w:r>
      <w:r w:rsidRPr="002849C0">
        <w:rPr>
          <w:rFonts w:hint="eastAsia"/>
          <w:sz w:val="24"/>
          <w:lang w:eastAsia="zh-CN"/>
        </w:rPr>
        <w:t>。未来行动的周期也将取决于这</w:t>
      </w:r>
      <w:proofErr w:type="gramStart"/>
      <w:r w:rsidRPr="002849C0">
        <w:rPr>
          <w:rFonts w:hint="eastAsia"/>
          <w:sz w:val="24"/>
          <w:lang w:eastAsia="zh-CN"/>
        </w:rPr>
        <w:t>次立即</w:t>
      </w:r>
      <w:proofErr w:type="gramEnd"/>
      <w:r w:rsidRPr="002849C0">
        <w:rPr>
          <w:rFonts w:hint="eastAsia"/>
          <w:sz w:val="24"/>
          <w:lang w:eastAsia="zh-CN"/>
        </w:rPr>
        <w:t>行动的成效；从一开始，如果将行动周期设定为每隔一届缔约方大会会议进行一次，可能是一个合理的折衷办法，既可避免“通知疲劳”，同时又与缔约方大会的会议周期相配合。可在缔约方大会未来的一届会议上审查这一安排。</w:t>
      </w:r>
    </w:p>
    <w:p w14:paraId="2E972779" w14:textId="5889A163" w:rsidR="00BA72C4" w:rsidRPr="008A32B3" w:rsidRDefault="001F5413"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1F5413">
        <w:rPr>
          <w:rFonts w:hint="eastAsia"/>
          <w:sz w:val="24"/>
          <w:lang w:eastAsia="zh-CN"/>
        </w:rPr>
        <w:t>鉴于上述信息和分析，执行问题附属机构不妨通过一项包括以下要素的建议：</w:t>
      </w:r>
    </w:p>
    <w:p w14:paraId="5D0A5989" w14:textId="0A4C6429" w:rsidR="007A52DD" w:rsidRPr="008A32B3" w:rsidRDefault="00357697"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sz w:val="24"/>
          <w:lang w:eastAsia="zh-CN"/>
        </w:rPr>
      </w:pPr>
      <w:r w:rsidRPr="00357697">
        <w:rPr>
          <w:rFonts w:hint="eastAsia"/>
          <w:sz w:val="24"/>
          <w:lang w:eastAsia="zh-CN"/>
        </w:rPr>
        <w:t>邀请发达国家缔约方和可能根据《公约》第</w:t>
      </w:r>
      <w:r w:rsidRPr="00357697">
        <w:rPr>
          <w:rFonts w:hint="eastAsia"/>
          <w:sz w:val="24"/>
          <w:lang w:eastAsia="zh-CN"/>
        </w:rPr>
        <w:t>20</w:t>
      </w:r>
      <w:r w:rsidRPr="00357697">
        <w:rPr>
          <w:rFonts w:hint="eastAsia"/>
          <w:sz w:val="24"/>
          <w:lang w:eastAsia="zh-CN"/>
        </w:rPr>
        <w:t>条第</w:t>
      </w:r>
      <w:r w:rsidRPr="00357697">
        <w:rPr>
          <w:rFonts w:hint="eastAsia"/>
          <w:sz w:val="24"/>
          <w:lang w:eastAsia="zh-CN"/>
        </w:rPr>
        <w:t>2</w:t>
      </w:r>
      <w:r w:rsidRPr="00357697">
        <w:rPr>
          <w:rFonts w:hint="eastAsia"/>
          <w:sz w:val="24"/>
          <w:lang w:eastAsia="zh-CN"/>
        </w:rPr>
        <w:t>款，自愿承担发达国家缔约</w:t>
      </w:r>
      <w:proofErr w:type="gramStart"/>
      <w:r w:rsidRPr="00357697">
        <w:rPr>
          <w:rFonts w:hint="eastAsia"/>
          <w:sz w:val="24"/>
          <w:lang w:eastAsia="zh-CN"/>
        </w:rPr>
        <w:t>方义务</w:t>
      </w:r>
      <w:proofErr w:type="gramEnd"/>
      <w:r w:rsidRPr="00357697">
        <w:rPr>
          <w:rFonts w:hint="eastAsia"/>
          <w:sz w:val="24"/>
          <w:lang w:eastAsia="zh-CN"/>
        </w:rPr>
        <w:t>的</w:t>
      </w:r>
      <w:r w:rsidR="00017D39" w:rsidRPr="00357697">
        <w:rPr>
          <w:rFonts w:hint="eastAsia"/>
          <w:sz w:val="24"/>
          <w:lang w:eastAsia="zh-CN"/>
        </w:rPr>
        <w:t>其他</w:t>
      </w:r>
      <w:r w:rsidRPr="00357697">
        <w:rPr>
          <w:rFonts w:hint="eastAsia"/>
          <w:sz w:val="24"/>
          <w:lang w:eastAsia="zh-CN"/>
        </w:rPr>
        <w:t>缔约方表明被列入《公约》名单的</w:t>
      </w:r>
      <w:r w:rsidR="00017D39">
        <w:rPr>
          <w:rFonts w:hint="eastAsia"/>
          <w:sz w:val="24"/>
          <w:lang w:eastAsia="zh-CN"/>
        </w:rPr>
        <w:t>意向</w:t>
      </w:r>
      <w:r w:rsidRPr="00357697">
        <w:rPr>
          <w:rFonts w:hint="eastAsia"/>
          <w:sz w:val="24"/>
          <w:lang w:eastAsia="zh-CN"/>
        </w:rPr>
        <w:t>；</w:t>
      </w:r>
    </w:p>
    <w:p w14:paraId="7CFC0E78" w14:textId="784880D4" w:rsidR="001C1D13" w:rsidRPr="008A32B3" w:rsidRDefault="00357697"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sz w:val="24"/>
          <w:lang w:eastAsia="zh-CN"/>
        </w:rPr>
      </w:pPr>
      <w:r w:rsidRPr="00357697">
        <w:rPr>
          <w:rFonts w:hint="eastAsia"/>
          <w:sz w:val="24"/>
          <w:lang w:eastAsia="zh-CN"/>
        </w:rPr>
        <w:t>决定</w:t>
      </w:r>
      <w:r w:rsidR="00017D39">
        <w:rPr>
          <w:rFonts w:hint="eastAsia"/>
          <w:sz w:val="24"/>
          <w:lang w:eastAsia="zh-CN"/>
        </w:rPr>
        <w:t>今后</w:t>
      </w:r>
      <w:r>
        <w:rPr>
          <w:rFonts w:hint="eastAsia"/>
          <w:sz w:val="24"/>
          <w:lang w:eastAsia="zh-CN"/>
        </w:rPr>
        <w:t>在</w:t>
      </w:r>
      <w:r w:rsidRPr="00357697">
        <w:rPr>
          <w:rFonts w:hint="eastAsia"/>
          <w:sz w:val="24"/>
          <w:lang w:eastAsia="zh-CN"/>
        </w:rPr>
        <w:t>每</w:t>
      </w:r>
      <w:r w:rsidR="00017D39">
        <w:rPr>
          <w:rFonts w:hint="eastAsia"/>
          <w:sz w:val="24"/>
          <w:lang w:eastAsia="zh-CN"/>
        </w:rPr>
        <w:t>届</w:t>
      </w:r>
      <w:r w:rsidRPr="00357697">
        <w:rPr>
          <w:rFonts w:hint="eastAsia"/>
          <w:sz w:val="24"/>
          <w:lang w:eastAsia="zh-CN"/>
        </w:rPr>
        <w:t>届数为单数的缔约方大会会议上发出这一邀请；</w:t>
      </w:r>
    </w:p>
    <w:p w14:paraId="66671F5F" w14:textId="5DFB8F74" w:rsidR="006C5F0D" w:rsidRPr="008A32B3" w:rsidRDefault="008A1B8C"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sz w:val="24"/>
          <w:lang w:eastAsia="zh-CN"/>
        </w:rPr>
      </w:pPr>
      <w:r w:rsidRPr="008A1B8C">
        <w:rPr>
          <w:rFonts w:hint="eastAsia"/>
          <w:sz w:val="24"/>
          <w:lang w:eastAsia="zh-CN"/>
        </w:rPr>
        <w:t>请秘书处：</w:t>
      </w:r>
      <w:r w:rsidRPr="008A1B8C">
        <w:rPr>
          <w:sz w:val="24"/>
          <w:lang w:val="en-US"/>
        </w:rPr>
        <w:fldChar w:fldCharType="begin"/>
      </w:r>
      <w:r w:rsidRPr="008A1B8C">
        <w:rPr>
          <w:sz w:val="24"/>
          <w:lang w:val="en-US" w:eastAsia="zh-CN"/>
        </w:rPr>
        <w:instrText xml:space="preserve"> </w:instrText>
      </w:r>
      <w:r w:rsidRPr="008A1B8C">
        <w:rPr>
          <w:rFonts w:hint="eastAsia"/>
          <w:sz w:val="24"/>
          <w:lang w:val="en-US" w:eastAsia="zh-CN"/>
        </w:rPr>
        <w:instrText>= 1 \* GB4</w:instrText>
      </w:r>
      <w:r w:rsidRPr="008A1B8C">
        <w:rPr>
          <w:sz w:val="24"/>
          <w:lang w:val="en-US" w:eastAsia="zh-CN"/>
        </w:rPr>
        <w:instrText xml:space="preserve"> </w:instrText>
      </w:r>
      <w:r w:rsidRPr="008A1B8C">
        <w:rPr>
          <w:sz w:val="24"/>
          <w:lang w:val="en-US"/>
        </w:rPr>
        <w:fldChar w:fldCharType="separate"/>
      </w:r>
      <w:r w:rsidRPr="008A1B8C">
        <w:rPr>
          <w:rFonts w:hint="eastAsia"/>
          <w:sz w:val="24"/>
          <w:lang w:val="en-US" w:eastAsia="zh-CN"/>
        </w:rPr>
        <w:t>㈠</w:t>
      </w:r>
      <w:r w:rsidRPr="008A1B8C">
        <w:rPr>
          <w:sz w:val="24"/>
        </w:rPr>
        <w:fldChar w:fldCharType="end"/>
      </w:r>
      <w:r w:rsidRPr="008A1B8C">
        <w:rPr>
          <w:rFonts w:hint="eastAsia"/>
          <w:sz w:val="24"/>
          <w:lang w:eastAsia="zh-CN"/>
        </w:rPr>
        <w:t xml:space="preserve"> </w:t>
      </w:r>
      <w:r w:rsidRPr="008A1B8C">
        <w:rPr>
          <w:rFonts w:hint="eastAsia"/>
          <w:sz w:val="24"/>
          <w:lang w:eastAsia="zh-CN"/>
        </w:rPr>
        <w:t>向缔约方传达上文</w:t>
      </w:r>
      <w:r w:rsidRPr="008A1B8C">
        <w:rPr>
          <w:rFonts w:hint="eastAsia"/>
          <w:sz w:val="24"/>
          <w:lang w:eastAsia="zh-CN"/>
        </w:rPr>
        <w:t>(a)</w:t>
      </w:r>
      <w:r w:rsidRPr="008A1B8C">
        <w:rPr>
          <w:rFonts w:hint="eastAsia"/>
          <w:sz w:val="24"/>
          <w:lang w:eastAsia="zh-CN"/>
        </w:rPr>
        <w:t>分段中的邀请；</w:t>
      </w:r>
      <w:r w:rsidRPr="008A1B8C">
        <w:rPr>
          <w:sz w:val="24"/>
          <w:lang w:val="en-US"/>
        </w:rPr>
        <w:fldChar w:fldCharType="begin"/>
      </w:r>
      <w:r w:rsidRPr="008A1B8C">
        <w:rPr>
          <w:sz w:val="24"/>
          <w:lang w:val="en-US" w:eastAsia="zh-CN"/>
        </w:rPr>
        <w:instrText xml:space="preserve"> </w:instrText>
      </w:r>
      <w:r w:rsidRPr="008A1B8C">
        <w:rPr>
          <w:rFonts w:hint="eastAsia"/>
          <w:sz w:val="24"/>
          <w:lang w:val="en-US" w:eastAsia="zh-CN"/>
        </w:rPr>
        <w:instrText>= 2 \* GB4</w:instrText>
      </w:r>
      <w:r w:rsidRPr="008A1B8C">
        <w:rPr>
          <w:sz w:val="24"/>
          <w:lang w:val="en-US" w:eastAsia="zh-CN"/>
        </w:rPr>
        <w:instrText xml:space="preserve"> </w:instrText>
      </w:r>
      <w:r w:rsidRPr="008A1B8C">
        <w:rPr>
          <w:sz w:val="24"/>
          <w:lang w:val="en-US"/>
        </w:rPr>
        <w:fldChar w:fldCharType="separate"/>
      </w:r>
      <w:r w:rsidRPr="008A1B8C">
        <w:rPr>
          <w:rFonts w:hint="eastAsia"/>
          <w:sz w:val="24"/>
          <w:lang w:val="en-US" w:eastAsia="zh-CN"/>
        </w:rPr>
        <w:t>㈡</w:t>
      </w:r>
      <w:r w:rsidRPr="008A1B8C">
        <w:rPr>
          <w:sz w:val="24"/>
        </w:rPr>
        <w:fldChar w:fldCharType="end"/>
      </w:r>
      <w:r w:rsidRPr="008A1B8C">
        <w:rPr>
          <w:rFonts w:hint="eastAsia"/>
          <w:sz w:val="24"/>
          <w:lang w:eastAsia="zh-CN"/>
        </w:rPr>
        <w:t xml:space="preserve"> </w:t>
      </w:r>
      <w:r w:rsidRPr="008A1B8C">
        <w:rPr>
          <w:rFonts w:hint="eastAsia"/>
          <w:sz w:val="24"/>
          <w:lang w:eastAsia="zh-CN"/>
        </w:rPr>
        <w:t>以后根据上文</w:t>
      </w:r>
      <w:r w:rsidRPr="008A1B8C">
        <w:rPr>
          <w:rFonts w:hint="eastAsia"/>
          <w:sz w:val="24"/>
          <w:lang w:eastAsia="zh-CN"/>
        </w:rPr>
        <w:t>(b)</w:t>
      </w:r>
      <w:r w:rsidRPr="008A1B8C">
        <w:rPr>
          <w:rFonts w:hint="eastAsia"/>
          <w:sz w:val="24"/>
          <w:lang w:eastAsia="zh-CN"/>
        </w:rPr>
        <w:t>分段发出邀请；</w:t>
      </w:r>
      <w:r w:rsidRPr="008A1B8C">
        <w:rPr>
          <w:sz w:val="24"/>
          <w:lang w:val="en-US"/>
        </w:rPr>
        <w:fldChar w:fldCharType="begin"/>
      </w:r>
      <w:r w:rsidRPr="008A1B8C">
        <w:rPr>
          <w:sz w:val="24"/>
          <w:lang w:val="en-US" w:eastAsia="zh-CN"/>
        </w:rPr>
        <w:instrText xml:space="preserve"> </w:instrText>
      </w:r>
      <w:r w:rsidRPr="008A1B8C">
        <w:rPr>
          <w:rFonts w:hint="eastAsia"/>
          <w:sz w:val="24"/>
          <w:lang w:val="en-US" w:eastAsia="zh-CN"/>
        </w:rPr>
        <w:instrText>= 3 \* GB4</w:instrText>
      </w:r>
      <w:r w:rsidRPr="008A1B8C">
        <w:rPr>
          <w:sz w:val="24"/>
          <w:lang w:val="en-US" w:eastAsia="zh-CN"/>
        </w:rPr>
        <w:instrText xml:space="preserve"> </w:instrText>
      </w:r>
      <w:r w:rsidRPr="008A1B8C">
        <w:rPr>
          <w:sz w:val="24"/>
          <w:lang w:val="en-US"/>
        </w:rPr>
        <w:fldChar w:fldCharType="separate"/>
      </w:r>
      <w:r w:rsidRPr="008A1B8C">
        <w:rPr>
          <w:rFonts w:hint="eastAsia"/>
          <w:sz w:val="24"/>
          <w:lang w:val="en-US" w:eastAsia="zh-CN"/>
        </w:rPr>
        <w:t>㈢</w:t>
      </w:r>
      <w:r w:rsidRPr="008A1B8C">
        <w:rPr>
          <w:sz w:val="24"/>
        </w:rPr>
        <w:fldChar w:fldCharType="end"/>
      </w:r>
      <w:r w:rsidRPr="008A1B8C">
        <w:rPr>
          <w:rFonts w:hint="eastAsia"/>
          <w:sz w:val="24"/>
          <w:lang w:eastAsia="zh-CN"/>
        </w:rPr>
        <w:t xml:space="preserve"> </w:t>
      </w:r>
      <w:r w:rsidRPr="008A1B8C">
        <w:rPr>
          <w:rFonts w:hint="eastAsia"/>
          <w:sz w:val="24"/>
          <w:lang w:eastAsia="zh-CN"/>
        </w:rPr>
        <w:t>根据收到的意向修改名单，从第十八届缔约方大会会议起，将其提交每</w:t>
      </w:r>
      <w:r w:rsidR="00017D39">
        <w:rPr>
          <w:rFonts w:hint="eastAsia"/>
          <w:sz w:val="24"/>
          <w:lang w:eastAsia="zh-CN"/>
        </w:rPr>
        <w:t>届</w:t>
      </w:r>
      <w:r w:rsidRPr="008A1B8C">
        <w:rPr>
          <w:rFonts w:hint="eastAsia"/>
          <w:sz w:val="24"/>
          <w:lang w:eastAsia="zh-CN"/>
        </w:rPr>
        <w:t>届数为双数的缔约方大会会议；</w:t>
      </w:r>
    </w:p>
    <w:p w14:paraId="645E72CC" w14:textId="658BE32D" w:rsidR="008012CC" w:rsidRPr="008A32B3" w:rsidRDefault="008A1B8C" w:rsidP="008A32B3">
      <w:pPr>
        <w:pStyle w:val="CBDNormalNumber"/>
        <w:keepNext/>
        <w:numPr>
          <w:ilvl w:val="1"/>
          <w:numId w:val="7"/>
        </w:numPr>
        <w:tabs>
          <w:tab w:val="clear" w:pos="567"/>
          <w:tab w:val="clear" w:pos="1134"/>
          <w:tab w:val="clear" w:pos="1701"/>
          <w:tab w:val="clear" w:pos="2268"/>
          <w:tab w:val="clear" w:pos="2835"/>
          <w:tab w:val="clear" w:pos="3402"/>
          <w:tab w:val="clear" w:pos="3969"/>
        </w:tabs>
        <w:ind w:left="490" w:firstLine="490"/>
        <w:rPr>
          <w:sz w:val="24"/>
          <w:lang w:eastAsia="zh-CN"/>
        </w:rPr>
      </w:pPr>
      <w:r w:rsidRPr="008A1B8C">
        <w:rPr>
          <w:rFonts w:hint="eastAsia"/>
          <w:sz w:val="24"/>
          <w:lang w:eastAsia="zh-CN"/>
        </w:rPr>
        <w:t>在缔约方大会第二十一届会议上审查这些安排。</w:t>
      </w:r>
      <w:r w:rsidR="0008271D" w:rsidRPr="008A32B3">
        <w:rPr>
          <w:sz w:val="24"/>
          <w:lang w:eastAsia="zh-CN"/>
        </w:rPr>
        <w:t xml:space="preserve">  </w:t>
      </w:r>
    </w:p>
    <w:p w14:paraId="5B777C3B" w14:textId="2F7DC1A9" w:rsidR="00DF41DF" w:rsidRPr="008A32B3" w:rsidRDefault="008A1B8C" w:rsidP="008A32B3">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8A1B8C">
        <w:rPr>
          <w:rFonts w:hint="eastAsia"/>
          <w:sz w:val="24"/>
          <w:lang w:eastAsia="zh-CN"/>
        </w:rPr>
        <w:t>将把包括这些要素的案文列入</w:t>
      </w:r>
      <w:r w:rsidRPr="008A1B8C">
        <w:rPr>
          <w:rFonts w:hint="eastAsia"/>
          <w:sz w:val="24"/>
          <w:lang w:eastAsia="zh-CN"/>
        </w:rPr>
        <w:t>CBD/SBI/7/3</w:t>
      </w:r>
      <w:r w:rsidRPr="008A1B8C">
        <w:rPr>
          <w:rFonts w:hint="eastAsia"/>
          <w:sz w:val="24"/>
          <w:lang w:eastAsia="zh-CN"/>
        </w:rPr>
        <w:t>号文件所载综合建议草案。</w:t>
      </w:r>
    </w:p>
    <w:p w14:paraId="38FE3296" w14:textId="6571D4AD" w:rsidR="00E26AC4" w:rsidRPr="008A32B3" w:rsidRDefault="00F946F9" w:rsidP="008A32B3">
      <w:pPr>
        <w:pStyle w:val="CBDNormalNumber"/>
        <w:numPr>
          <w:ilvl w:val="0"/>
          <w:numId w:val="0"/>
        </w:numPr>
        <w:tabs>
          <w:tab w:val="clear" w:pos="567"/>
          <w:tab w:val="clear" w:pos="1134"/>
          <w:tab w:val="clear" w:pos="1701"/>
          <w:tab w:val="clear" w:pos="2268"/>
          <w:tab w:val="clear" w:pos="2835"/>
          <w:tab w:val="clear" w:pos="3402"/>
          <w:tab w:val="clear" w:pos="3969"/>
        </w:tabs>
        <w:ind w:left="567"/>
        <w:jc w:val="center"/>
        <w:rPr>
          <w:sz w:val="24"/>
        </w:rPr>
      </w:pPr>
      <w:r w:rsidRPr="008A32B3">
        <w:rPr>
          <w:sz w:val="24"/>
        </w:rPr>
        <w:t>__________</w:t>
      </w:r>
    </w:p>
    <w:sectPr w:rsidR="00E26AC4" w:rsidRPr="008A32B3" w:rsidSect="00C27EB7">
      <w:headerReference w:type="even" r:id="rId17"/>
      <w:headerReference w:type="default" r:id="rId18"/>
      <w:footerReference w:type="even" r:id="rId19"/>
      <w:footerReference w:type="default" r:id="rId20"/>
      <w:pgSz w:w="12240" w:h="15840" w:code="1"/>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C387538" w14:textId="77777777" w:rsidR="00692B42" w:rsidRPr="00866063" w:rsidRDefault="00692B42" w:rsidP="00CF1848">
      <w:r w:rsidRPr="00866063">
        <w:separator/>
      </w:r>
    </w:p>
  </w:endnote>
  <w:endnote w:type="continuationSeparator" w:id="0">
    <w:p w14:paraId="7D15A453" w14:textId="77777777" w:rsidR="00692B42" w:rsidRPr="00866063" w:rsidRDefault="00692B42"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panose1 w:val="02010600030101010101"/>
    <w:charset w:val="86"/>
    <w:family w:val="modern"/>
    <w:pitch w:val="fixed"/>
    <w:sig w:usb0="800002BF" w:usb1="38CF7CFA" w:usb2="00000016" w:usb3="00000000" w:csb0="00040001" w:csb1="00000000"/>
  </w:font>
  <w:font w:name="KaiTi">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7D40BB4" w14:textId="77777777" w:rsidR="00D75CA6" w:rsidRPr="00866063" w:rsidRDefault="00D75CA6" w:rsidP="000E4EE5">
            <w:pPr>
              <w:pStyle w:val="CBDFooter"/>
            </w:pPr>
            <w:r w:rsidRPr="001C3B15">
              <w:fldChar w:fldCharType="begin"/>
            </w:r>
            <w:r w:rsidRPr="001C3B15">
              <w:instrText xml:space="preserve"> PAGE </w:instrText>
            </w:r>
            <w:r w:rsidRPr="001C3B15">
              <w:fldChar w:fldCharType="separate"/>
            </w:r>
            <w:r w:rsidRPr="001C3B15">
              <w:rPr>
                <w:noProof/>
              </w:rPr>
              <w:t>2</w:t>
            </w:r>
            <w:r w:rsidRPr="001C3B15">
              <w:fldChar w:fldCharType="end"/>
            </w:r>
            <w:r w:rsidRPr="001C3B15">
              <w:t>/</w:t>
            </w:r>
            <w:r w:rsidRPr="001C3B15">
              <w:fldChar w:fldCharType="begin"/>
            </w:r>
            <w:r w:rsidRPr="001C3B15">
              <w:instrText xml:space="preserve"> NUMPAGES  </w:instrText>
            </w:r>
            <w:r w:rsidRPr="001C3B15">
              <w:fldChar w:fldCharType="separate"/>
            </w:r>
            <w:r w:rsidRPr="001C3B15">
              <w:rPr>
                <w:noProof/>
              </w:rPr>
              <w:t>2</w:t>
            </w:r>
            <w:r w:rsidRPr="001C3B15">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79EDC26B" w14:textId="77777777" w:rsidR="00D75CA6" w:rsidRPr="00852A49" w:rsidRDefault="00D75CA6" w:rsidP="000E4EE5">
        <w:pPr>
          <w:pStyle w:val="CBDFooter"/>
          <w:jc w:val="right"/>
        </w:pPr>
        <w:r w:rsidRPr="00852A49">
          <w:fldChar w:fldCharType="begin"/>
        </w:r>
        <w:r w:rsidRPr="00852A49">
          <w:instrText xml:space="preserve"> PAGE </w:instrText>
        </w:r>
        <w:r w:rsidRPr="00852A49">
          <w:fldChar w:fldCharType="separate"/>
        </w:r>
        <w:r w:rsidRPr="00852A49">
          <w:t>2</w:t>
        </w:r>
        <w:r w:rsidRPr="00852A49">
          <w:fldChar w:fldCharType="end"/>
        </w:r>
        <w:r w:rsidRPr="00852A49">
          <w:t>/</w:t>
        </w:r>
        <w:r w:rsidRPr="00852A49">
          <w:fldChar w:fldCharType="begin"/>
        </w:r>
        <w:r w:rsidRPr="00852A49">
          <w:instrText xml:space="preserve"> NUMPAGES  </w:instrText>
        </w:r>
        <w:r w:rsidRPr="00852A49">
          <w:fldChar w:fldCharType="separate"/>
        </w:r>
        <w:r w:rsidRPr="00852A49">
          <w:t>3</w:t>
        </w:r>
        <w:r w:rsidRPr="00852A4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4FF973" w14:textId="77777777" w:rsidR="00692B42" w:rsidRPr="00866063" w:rsidRDefault="00692B42" w:rsidP="00CF1848">
      <w:r w:rsidRPr="00866063">
        <w:separator/>
      </w:r>
    </w:p>
  </w:footnote>
  <w:footnote w:type="continuationSeparator" w:id="0">
    <w:p w14:paraId="1711BE19" w14:textId="77777777" w:rsidR="00692B42" w:rsidRPr="00866063" w:rsidRDefault="00692B42" w:rsidP="00CF1848">
      <w:r w:rsidRPr="00866063">
        <w:continuationSeparator/>
      </w:r>
    </w:p>
  </w:footnote>
  <w:footnote w:id="1">
    <w:p w14:paraId="1728F436" w14:textId="13DD792B" w:rsidR="008A1499" w:rsidRPr="00E7664F" w:rsidRDefault="008A1499">
      <w:pPr>
        <w:pStyle w:val="FootnoteText"/>
        <w:rPr>
          <w:sz w:val="20"/>
          <w:lang w:val="en-US" w:eastAsia="zh-CN"/>
        </w:rPr>
      </w:pPr>
      <w:r w:rsidRPr="00E7664F">
        <w:rPr>
          <w:rStyle w:val="FootnoteReference"/>
          <w:sz w:val="20"/>
          <w:lang w:val="en-US" w:eastAsia="zh-CN"/>
        </w:rPr>
        <w:t>*</w:t>
      </w:r>
      <w:r w:rsidRPr="00E7664F">
        <w:rPr>
          <w:sz w:val="20"/>
          <w:lang w:val="en-US" w:eastAsia="zh-CN"/>
        </w:rPr>
        <w:t xml:space="preserve"> CBD/</w:t>
      </w:r>
      <w:r w:rsidR="00163EA8" w:rsidRPr="00E7664F">
        <w:rPr>
          <w:sz w:val="20"/>
          <w:lang w:val="en-US" w:eastAsia="zh-CN"/>
        </w:rPr>
        <w:t>SBI/</w:t>
      </w:r>
      <w:r w:rsidR="00CC2C10" w:rsidRPr="00E7664F">
        <w:rPr>
          <w:sz w:val="20"/>
          <w:lang w:val="en-US" w:eastAsia="zh-CN"/>
        </w:rPr>
        <w:t>7</w:t>
      </w:r>
      <w:r w:rsidRPr="00E7664F">
        <w:rPr>
          <w:sz w:val="20"/>
          <w:lang w:val="en-US" w:eastAsia="zh-CN"/>
        </w:rPr>
        <w:t>/1</w:t>
      </w:r>
      <w:r w:rsidR="00E7664F">
        <w:rPr>
          <w:rFonts w:hint="eastAsia"/>
          <w:sz w:val="20"/>
          <w:lang w:val="en-US" w:eastAsia="zh-CN"/>
        </w:rPr>
        <w:t>。</w:t>
      </w:r>
    </w:p>
  </w:footnote>
  <w:footnote w:id="2">
    <w:p w14:paraId="3C84FD79" w14:textId="3CD86B9F" w:rsidR="008F695E" w:rsidRPr="00E7664F" w:rsidRDefault="008F695E">
      <w:pPr>
        <w:pStyle w:val="FootnoteText"/>
        <w:rPr>
          <w:sz w:val="20"/>
          <w:lang w:eastAsia="zh-CN"/>
        </w:rPr>
      </w:pPr>
      <w:r w:rsidRPr="00E7664F">
        <w:rPr>
          <w:rStyle w:val="FootnoteReference"/>
          <w:sz w:val="20"/>
          <w:lang w:eastAsia="zh-CN"/>
        </w:rPr>
        <w:t>**</w:t>
      </w:r>
      <w:r w:rsidRPr="00E7664F">
        <w:rPr>
          <w:sz w:val="20"/>
          <w:lang w:eastAsia="zh-CN"/>
        </w:rPr>
        <w:t xml:space="preserve"> </w:t>
      </w:r>
      <w:r w:rsidR="00E7664F" w:rsidRPr="00E7664F">
        <w:rPr>
          <w:sz w:val="20"/>
          <w:lang w:eastAsia="zh-CN"/>
        </w:rPr>
        <w:t>本文件</w:t>
      </w:r>
      <w:r w:rsidR="009B41F9">
        <w:rPr>
          <w:rFonts w:hint="eastAsia"/>
          <w:sz w:val="20"/>
          <w:lang w:eastAsia="zh-CN"/>
        </w:rPr>
        <w:t>未</w:t>
      </w:r>
      <w:r w:rsidR="00E7664F" w:rsidRPr="00E7664F">
        <w:rPr>
          <w:sz w:val="20"/>
          <w:lang w:eastAsia="zh-CN"/>
        </w:rPr>
        <w:t>经正式编辑</w:t>
      </w:r>
      <w:r w:rsidR="00E7664F">
        <w:rPr>
          <w:rFonts w:hint="eastAsia"/>
          <w:sz w:val="20"/>
          <w:lang w:eastAsia="zh-CN"/>
        </w:rPr>
        <w:t>。</w:t>
      </w:r>
    </w:p>
  </w:footnote>
  <w:footnote w:id="3">
    <w:p w14:paraId="4437A684" w14:textId="75F06558" w:rsidR="00186001" w:rsidRPr="00E7664F" w:rsidRDefault="00186001" w:rsidP="00186001">
      <w:pPr>
        <w:pStyle w:val="FootnoteText"/>
        <w:jc w:val="both"/>
        <w:rPr>
          <w:sz w:val="20"/>
          <w:lang w:eastAsia="zh-CN"/>
        </w:rPr>
      </w:pPr>
      <w:r w:rsidRPr="00E7664F">
        <w:rPr>
          <w:rStyle w:val="FootnoteReference"/>
          <w:sz w:val="20"/>
        </w:rPr>
        <w:footnoteRef/>
      </w:r>
      <w:r w:rsidRPr="00E7664F">
        <w:rPr>
          <w:sz w:val="20"/>
          <w:lang w:eastAsia="zh-CN"/>
        </w:rPr>
        <w:t xml:space="preserve"> </w:t>
      </w:r>
      <w:r w:rsidR="00DF3640" w:rsidRPr="00DF3640">
        <w:rPr>
          <w:rFonts w:hint="eastAsia"/>
          <w:sz w:val="20"/>
          <w:lang w:eastAsia="zh-CN"/>
        </w:rPr>
        <w:t>全球环境基金独立评价办公室编写的《第八次整体绩效评估报告》中的一段话表明了这个议题的广泛和多层面性质：“</w:t>
      </w:r>
      <w:r w:rsidR="00DF3640" w:rsidRPr="00DF3640">
        <w:rPr>
          <w:rFonts w:ascii="KaiTi" w:eastAsia="KaiTi" w:hAnsi="KaiTi" w:hint="eastAsia"/>
          <w:sz w:val="20"/>
          <w:lang w:eastAsia="zh-CN"/>
        </w:rPr>
        <w:t>改进共同出资做法，并继续推进当前使供资基础多样化的努力，以增强财务可持续性和减少对少数捐助方的依赖。（……）为确保长期资金稳定，全环基金应采取一项战略性的资源调动计划，在其中纳入以下举措：扩大主权捐助方基础、争取以前的捐助方参与，以及把范围扩大到代表性不足的地区。该计划还应建立一个结构化框架，借鉴</w:t>
      </w:r>
      <w:r w:rsidR="00DE1F7F" w:rsidRPr="00DF3640">
        <w:rPr>
          <w:rFonts w:ascii="KaiTi" w:eastAsia="KaiTi" w:hAnsi="KaiTi" w:hint="eastAsia"/>
          <w:sz w:val="20"/>
          <w:lang w:eastAsia="zh-CN"/>
        </w:rPr>
        <w:t>各</w:t>
      </w:r>
      <w:r w:rsidR="00DF3640" w:rsidRPr="00DF3640">
        <w:rPr>
          <w:rFonts w:ascii="KaiTi" w:eastAsia="KaiTi" w:hAnsi="KaiTi" w:hint="eastAsia"/>
          <w:sz w:val="20"/>
          <w:lang w:eastAsia="zh-CN"/>
        </w:rPr>
        <w:t>主要的全球</w:t>
      </w:r>
      <w:r w:rsidR="00DE1F7F">
        <w:rPr>
          <w:rFonts w:ascii="KaiTi" w:eastAsia="KaiTi" w:hAnsi="KaiTi" w:hint="eastAsia"/>
          <w:sz w:val="20"/>
          <w:lang w:eastAsia="zh-CN"/>
        </w:rPr>
        <w:t>性</w:t>
      </w:r>
      <w:r w:rsidR="00DF3640" w:rsidRPr="00DF3640">
        <w:rPr>
          <w:rFonts w:ascii="KaiTi" w:eastAsia="KaiTi" w:hAnsi="KaiTi" w:hint="eastAsia"/>
          <w:sz w:val="20"/>
          <w:lang w:eastAsia="zh-CN"/>
        </w:rPr>
        <w:t>基金的行之有效的办法，争取慈善基金会、企业和其他非主权捐助方的参与。与此同时，全环基金应探索与二十国集团等高度关注环境问题的区域和全球组织开展合作；其中二十国集团已经向全环基金提出过建议，而且其成员也全部是全环基金的合作伙伴。所有这些行动将有助于降低集中度风险、拓宽全环基金的融资基础，并提升其应对日益严峻的全球环境挑战的能力。</w:t>
      </w:r>
      <w:r w:rsidR="00DF3640" w:rsidRPr="00DF3640">
        <w:rPr>
          <w:rFonts w:hint="eastAsia"/>
          <w:sz w:val="20"/>
          <w:lang w:eastAsia="zh-CN"/>
        </w:rPr>
        <w:t>”见</w:t>
      </w:r>
      <w:hyperlink r:id="rId1" w:history="1">
        <w:r w:rsidR="00DF3640" w:rsidRPr="00DF3640">
          <w:rPr>
            <w:rStyle w:val="Hyperlink"/>
            <w:sz w:val="20"/>
            <w:lang w:eastAsia="zh-CN"/>
          </w:rPr>
          <w:t>https://www.gefieo.org/content/dam/partners/ieo/docs/mgr/support-docs/OPS8-English-Executive-Summary.pdf</w:t>
        </w:r>
      </w:hyperlink>
      <w:r w:rsidR="00DF3640" w:rsidRPr="00DF3640">
        <w:rPr>
          <w:sz w:val="20"/>
          <w:lang w:eastAsia="zh-CN"/>
        </w:rPr>
        <w:t>。</w:t>
      </w:r>
    </w:p>
  </w:footnote>
  <w:footnote w:id="4">
    <w:p w14:paraId="2253AFB2" w14:textId="69385A0D" w:rsidR="007E4D56" w:rsidRPr="00E7664F" w:rsidRDefault="007E4D56" w:rsidP="007E4D56">
      <w:pPr>
        <w:pStyle w:val="FootnoteText"/>
        <w:rPr>
          <w:sz w:val="20"/>
        </w:rPr>
      </w:pPr>
      <w:r w:rsidRPr="00E7664F">
        <w:rPr>
          <w:rStyle w:val="FootnoteReference"/>
          <w:sz w:val="20"/>
        </w:rPr>
        <w:footnoteRef/>
      </w:r>
      <w:r w:rsidRPr="00E7664F">
        <w:rPr>
          <w:sz w:val="20"/>
        </w:rPr>
        <w:t xml:space="preserve"> </w:t>
      </w:r>
      <w:r w:rsidR="00DF3640">
        <w:rPr>
          <w:rFonts w:hint="eastAsia"/>
          <w:sz w:val="20"/>
          <w:lang w:eastAsia="zh-CN"/>
        </w:rPr>
        <w:t>见</w:t>
      </w:r>
      <w:hyperlink r:id="rId2" w:history="1">
        <w:r w:rsidRPr="00E7664F">
          <w:rPr>
            <w:rStyle w:val="Hyperlink"/>
            <w:sz w:val="20"/>
          </w:rPr>
          <w:t>https://www.un.org/development/desa/dpad/wp-content/uploads/sites/45/LDC-Handbook-2024.pdf</w:t>
        </w:r>
      </w:hyperlink>
      <w:r w:rsidR="00DF3640">
        <w:rPr>
          <w:rFonts w:hint="eastAsia"/>
          <w:sz w:val="20"/>
          <w:lang w:eastAsia="zh-CN"/>
        </w:rPr>
        <w:t>。</w:t>
      </w:r>
    </w:p>
  </w:footnote>
  <w:footnote w:id="5">
    <w:p w14:paraId="61593F7D" w14:textId="206FBA70" w:rsidR="00AE6033" w:rsidRPr="009B41F9" w:rsidRDefault="00AE6033" w:rsidP="00AE6033">
      <w:pPr>
        <w:pStyle w:val="FootnoteText"/>
        <w:rPr>
          <w:sz w:val="20"/>
          <w:lang w:val="en-US"/>
        </w:rPr>
      </w:pPr>
      <w:r w:rsidRPr="009B41F9">
        <w:rPr>
          <w:rStyle w:val="FootnoteReference"/>
          <w:sz w:val="20"/>
        </w:rPr>
        <w:footnoteRef/>
      </w:r>
      <w:r w:rsidRPr="009B41F9">
        <w:rPr>
          <w:sz w:val="20"/>
        </w:rPr>
        <w:t xml:space="preserve"> </w:t>
      </w:r>
      <w:r w:rsidR="00DF3640" w:rsidRPr="009B41F9">
        <w:rPr>
          <w:rFonts w:hint="eastAsia"/>
          <w:sz w:val="20"/>
          <w:lang w:eastAsia="zh-CN"/>
        </w:rPr>
        <w:t>见</w:t>
      </w:r>
      <w:hyperlink r:id="rId3" w:history="1">
        <w:r w:rsidRPr="009B41F9">
          <w:rPr>
            <w:rStyle w:val="Hyperlink"/>
            <w:sz w:val="20"/>
            <w:lang w:val="en-US"/>
          </w:rPr>
          <w:t>https://ida.worldbank.org/en/about/borrowing-countries</w:t>
        </w:r>
      </w:hyperlink>
      <w:r w:rsidR="00DF3640" w:rsidRPr="009B41F9">
        <w:rPr>
          <w:rFonts w:hint="eastAsia"/>
          <w:sz w:val="20"/>
          <w:lang w:val="en-US" w:eastAsia="zh-CN"/>
        </w:rPr>
        <w:t>。</w:t>
      </w:r>
    </w:p>
  </w:footnote>
  <w:footnote w:id="6">
    <w:p w14:paraId="7864A420" w14:textId="70445B32" w:rsidR="006B149E" w:rsidRPr="009B41F9" w:rsidRDefault="006B149E" w:rsidP="006B149E">
      <w:pPr>
        <w:pStyle w:val="FootnoteText"/>
        <w:rPr>
          <w:sz w:val="20"/>
        </w:rPr>
      </w:pPr>
      <w:r w:rsidRPr="009B41F9">
        <w:rPr>
          <w:rStyle w:val="FootnoteReference"/>
          <w:sz w:val="20"/>
        </w:rPr>
        <w:footnoteRef/>
      </w:r>
      <w:r w:rsidRPr="009B41F9">
        <w:rPr>
          <w:sz w:val="20"/>
        </w:rPr>
        <w:t xml:space="preserve"> </w:t>
      </w:r>
      <w:r w:rsidR="00DF3640" w:rsidRPr="009B41F9">
        <w:rPr>
          <w:rFonts w:hint="eastAsia"/>
          <w:sz w:val="20"/>
          <w:lang w:eastAsia="zh-CN"/>
        </w:rPr>
        <w:t>见</w:t>
      </w:r>
      <w:hyperlink r:id="rId4" w:history="1">
        <w:r w:rsidRPr="009B41F9">
          <w:rPr>
            <w:rStyle w:val="Hyperlink"/>
            <w:sz w:val="20"/>
          </w:rPr>
          <w:t>https://datahelpdesk.worldbank.org/knowledgebase/articles/378834-how-does-the-world-bank-classify-countries</w:t>
        </w:r>
      </w:hyperlink>
      <w:r w:rsidR="00DF3640" w:rsidRPr="009B41F9">
        <w:rPr>
          <w:rFonts w:hint="eastAsia"/>
          <w:sz w:val="20"/>
          <w:lang w:eastAsia="zh-CN"/>
        </w:rPr>
        <w:t>。</w:t>
      </w:r>
      <w:r w:rsidRPr="009B41F9">
        <w:rPr>
          <w:sz w:val="20"/>
        </w:rPr>
        <w:t xml:space="preserve">  </w:t>
      </w:r>
    </w:p>
  </w:footnote>
  <w:footnote w:id="7">
    <w:p w14:paraId="47F95962" w14:textId="66AA060A" w:rsidR="006B149E" w:rsidRPr="009B41F9" w:rsidRDefault="006B149E" w:rsidP="006B149E">
      <w:pPr>
        <w:pStyle w:val="FootnoteText"/>
        <w:rPr>
          <w:sz w:val="20"/>
          <w:lang w:val="en-US"/>
        </w:rPr>
      </w:pPr>
      <w:r w:rsidRPr="009B41F9">
        <w:rPr>
          <w:rStyle w:val="FootnoteReference"/>
          <w:sz w:val="20"/>
        </w:rPr>
        <w:footnoteRef/>
      </w:r>
      <w:r w:rsidRPr="009B41F9">
        <w:rPr>
          <w:sz w:val="20"/>
        </w:rPr>
        <w:t xml:space="preserve"> </w:t>
      </w:r>
      <w:r w:rsidR="00DF3640" w:rsidRPr="009B41F9">
        <w:rPr>
          <w:rFonts w:hint="eastAsia"/>
          <w:sz w:val="20"/>
          <w:lang w:val="en-US" w:eastAsia="zh-CN"/>
        </w:rPr>
        <w:t>见</w:t>
      </w:r>
      <w:hyperlink r:id="rId5" w:history="1">
        <w:r w:rsidRPr="009B41F9">
          <w:rPr>
            <w:rStyle w:val="Hyperlink"/>
            <w:sz w:val="20"/>
            <w:lang w:val="en-US"/>
          </w:rPr>
          <w:t>https://blogs.worldbank.org/en/opendata/understanding-country-income--world-bank-group-income-classifica</w:t>
        </w:r>
      </w:hyperlink>
      <w:r w:rsidR="00DF3640" w:rsidRPr="009B41F9">
        <w:rPr>
          <w:rFonts w:hint="eastAsia"/>
          <w:sz w:val="20"/>
          <w:lang w:val="en-US" w:eastAsia="zh-CN"/>
        </w:rPr>
        <w:t>。</w:t>
      </w:r>
      <w:r w:rsidRPr="009B41F9">
        <w:rPr>
          <w:sz w:val="20"/>
          <w:lang w:val="en-US"/>
        </w:rPr>
        <w:t xml:space="preserve"> </w:t>
      </w:r>
    </w:p>
  </w:footnote>
  <w:footnote w:id="8">
    <w:p w14:paraId="43E6E4E2" w14:textId="023681FE" w:rsidR="006B149E" w:rsidRPr="009B41F9" w:rsidRDefault="006B149E" w:rsidP="006B149E">
      <w:pPr>
        <w:pStyle w:val="FootnoteText"/>
        <w:rPr>
          <w:sz w:val="20"/>
          <w:lang w:eastAsia="zh-CN"/>
        </w:rPr>
      </w:pPr>
      <w:r w:rsidRPr="009B41F9">
        <w:rPr>
          <w:rStyle w:val="FootnoteReference"/>
          <w:sz w:val="20"/>
        </w:rPr>
        <w:footnoteRef/>
      </w:r>
      <w:r w:rsidRPr="009B41F9">
        <w:rPr>
          <w:sz w:val="20"/>
          <w:lang w:eastAsia="zh-CN"/>
        </w:rPr>
        <w:t xml:space="preserve"> </w:t>
      </w:r>
      <w:r w:rsidR="00DF3640" w:rsidRPr="009B41F9">
        <w:rPr>
          <w:rFonts w:hint="eastAsia"/>
          <w:sz w:val="20"/>
          <w:lang w:eastAsia="zh-CN"/>
        </w:rPr>
        <w:t>世界银行未对五个《公约》缔约方进行分组。提供的数字也是基于其自己的计算结果，因为分组开列的是“经济体”，而一些国家包含多个经济体。</w:t>
      </w:r>
    </w:p>
  </w:footnote>
  <w:footnote w:id="9">
    <w:p w14:paraId="0152D974" w14:textId="7E74EA08" w:rsidR="00E9437E" w:rsidRPr="00CF709B" w:rsidRDefault="00E9437E" w:rsidP="00E9437E">
      <w:pPr>
        <w:pStyle w:val="FootnoteText"/>
        <w:rPr>
          <w:sz w:val="20"/>
          <w:lang w:val="en-US"/>
        </w:rPr>
      </w:pPr>
      <w:r w:rsidRPr="009B41F9">
        <w:rPr>
          <w:rStyle w:val="FootnoteReference"/>
          <w:sz w:val="20"/>
        </w:rPr>
        <w:footnoteRef/>
      </w:r>
      <w:r w:rsidRPr="009B41F9">
        <w:rPr>
          <w:sz w:val="20"/>
        </w:rPr>
        <w:t xml:space="preserve"> </w:t>
      </w:r>
      <w:r w:rsidR="00DF3640" w:rsidRPr="009B41F9">
        <w:rPr>
          <w:rFonts w:hint="eastAsia"/>
          <w:sz w:val="20"/>
          <w:lang w:eastAsia="zh-CN"/>
        </w:rPr>
        <w:t>见</w:t>
      </w:r>
      <w:hyperlink r:id="rId6" w:history="1">
        <w:r w:rsidR="00CF709B" w:rsidRPr="006A5A1E">
          <w:rPr>
            <w:rStyle w:val="Hyperlink"/>
          </w:rPr>
          <w:t>https://www.imf.org/-/media/files/publications/weo/2025/october/Chinese/text.pdf</w:t>
        </w:r>
      </w:hyperlink>
      <w:r w:rsidR="00DF3640" w:rsidRPr="009B41F9">
        <w:rPr>
          <w:rFonts w:hint="eastAsia"/>
          <w:sz w:val="20"/>
          <w:lang w:eastAsia="zh-CN"/>
        </w:rPr>
        <w:t>。</w:t>
      </w:r>
      <w:r w:rsidR="00CF709B">
        <w:rPr>
          <w:sz w:val="20"/>
          <w:lang w:val="en-US" w:eastAsia="zh-CN"/>
        </w:rPr>
        <w:t xml:space="preserve"> </w:t>
      </w:r>
    </w:p>
  </w:footnote>
  <w:footnote w:id="10">
    <w:p w14:paraId="626CE705" w14:textId="055C8679" w:rsidR="00E9437E" w:rsidRPr="00E7664F" w:rsidRDefault="00E9437E" w:rsidP="00E9437E">
      <w:pPr>
        <w:pStyle w:val="FootnoteText"/>
        <w:rPr>
          <w:sz w:val="20"/>
          <w:lang w:eastAsia="zh-CN"/>
        </w:rPr>
      </w:pPr>
      <w:r w:rsidRPr="009B41F9">
        <w:rPr>
          <w:rStyle w:val="FootnoteReference"/>
          <w:sz w:val="20"/>
        </w:rPr>
        <w:footnoteRef/>
      </w:r>
      <w:r w:rsidRPr="009B41F9">
        <w:rPr>
          <w:sz w:val="20"/>
          <w:lang w:eastAsia="zh-CN"/>
        </w:rPr>
        <w:t xml:space="preserve"> </w:t>
      </w:r>
      <w:r w:rsidR="00DF3640" w:rsidRPr="009B41F9">
        <w:rPr>
          <w:rFonts w:hint="eastAsia"/>
          <w:sz w:val="20"/>
          <w:lang w:eastAsia="zh-CN"/>
        </w:rPr>
        <w:t>IMF</w:t>
      </w:r>
      <w:r w:rsidR="00DF3640" w:rsidRPr="009B41F9">
        <w:rPr>
          <w:rFonts w:hint="eastAsia"/>
          <w:sz w:val="20"/>
          <w:lang w:eastAsia="zh-CN"/>
        </w:rPr>
        <w:t>未对六个《公约》缔约方进行分类。</w:t>
      </w:r>
    </w:p>
  </w:footnote>
  <w:footnote w:id="11">
    <w:p w14:paraId="1F3379B0" w14:textId="7E35DE99" w:rsidR="00B82EF9" w:rsidRPr="00E7664F" w:rsidRDefault="00B82EF9" w:rsidP="00B82EF9">
      <w:pPr>
        <w:pStyle w:val="FootnoteText"/>
        <w:rPr>
          <w:sz w:val="20"/>
          <w:lang w:val="en-US"/>
        </w:rPr>
      </w:pPr>
      <w:r w:rsidRPr="00E7664F">
        <w:rPr>
          <w:rStyle w:val="FootnoteReference"/>
          <w:sz w:val="20"/>
        </w:rPr>
        <w:footnoteRef/>
      </w:r>
      <w:r w:rsidRPr="00E7664F">
        <w:rPr>
          <w:sz w:val="20"/>
        </w:rPr>
        <w:t xml:space="preserve"> </w:t>
      </w:r>
      <w:r w:rsidR="00DF3640">
        <w:rPr>
          <w:rFonts w:hint="eastAsia"/>
          <w:sz w:val="20"/>
          <w:lang w:eastAsia="zh-CN"/>
        </w:rPr>
        <w:t>见</w:t>
      </w:r>
      <w:hyperlink r:id="rId7" w:history="1">
        <w:r w:rsidRPr="00E7664F">
          <w:rPr>
            <w:rStyle w:val="Hyperlink"/>
            <w:sz w:val="20"/>
            <w:lang w:val="en-US"/>
          </w:rPr>
          <w:t>https://www.oecd.org/en/about/committees/development-assistance-committee.html</w:t>
        </w:r>
      </w:hyperlink>
      <w:r w:rsidR="00DF3640">
        <w:rPr>
          <w:rFonts w:hint="eastAsia"/>
          <w:sz w:val="20"/>
          <w:lang w:val="en-US" w:eastAsia="zh-CN"/>
        </w:rPr>
        <w:t>。</w:t>
      </w:r>
      <w:r w:rsidRPr="00E7664F">
        <w:rPr>
          <w:sz w:val="20"/>
          <w:lang w:val="en-US"/>
        </w:rPr>
        <w:t xml:space="preserve"> </w:t>
      </w:r>
    </w:p>
  </w:footnote>
  <w:footnote w:id="12">
    <w:p w14:paraId="04753B1B" w14:textId="77777777" w:rsidR="00992C8E" w:rsidRPr="00992C8E" w:rsidRDefault="00643A1F" w:rsidP="00992C8E">
      <w:pPr>
        <w:pStyle w:val="FootnoteText"/>
        <w:rPr>
          <w:sz w:val="20"/>
          <w:lang w:eastAsia="zh-CN"/>
        </w:rPr>
      </w:pPr>
      <w:r w:rsidRPr="00E7664F">
        <w:rPr>
          <w:rStyle w:val="FootnoteReference"/>
          <w:sz w:val="20"/>
        </w:rPr>
        <w:footnoteRef/>
      </w:r>
      <w:r w:rsidRPr="00E7664F">
        <w:rPr>
          <w:sz w:val="20"/>
          <w:lang w:eastAsia="zh-CN"/>
        </w:rPr>
        <w:t xml:space="preserve"> </w:t>
      </w:r>
      <w:r w:rsidR="00992C8E" w:rsidRPr="00992C8E">
        <w:rPr>
          <w:rFonts w:hint="eastAsia"/>
          <w:sz w:val="20"/>
          <w:lang w:eastAsia="zh-CN"/>
        </w:rPr>
        <w:t>为便于说明，这种指导可以采取一系列指示性问题的形式，例如：</w:t>
      </w:r>
    </w:p>
    <w:p w14:paraId="206927B1" w14:textId="77777777" w:rsidR="00992C8E" w:rsidRPr="00992C8E" w:rsidRDefault="00992C8E" w:rsidP="00992C8E">
      <w:pPr>
        <w:pStyle w:val="FootnoteText"/>
        <w:tabs>
          <w:tab w:val="clear" w:pos="567"/>
          <w:tab w:val="clear" w:pos="1134"/>
          <w:tab w:val="clear" w:pos="1701"/>
          <w:tab w:val="clear" w:pos="2268"/>
        </w:tabs>
        <w:ind w:firstLine="360"/>
        <w:rPr>
          <w:sz w:val="20"/>
          <w:lang w:eastAsia="zh-CN"/>
        </w:rPr>
      </w:pPr>
      <w:r w:rsidRPr="00992C8E">
        <w:rPr>
          <w:rFonts w:hint="eastAsia"/>
          <w:sz w:val="20"/>
          <w:lang w:eastAsia="zh-CN"/>
        </w:rPr>
        <w:t xml:space="preserve">(a) </w:t>
      </w:r>
      <w:r w:rsidRPr="00992C8E">
        <w:rPr>
          <w:rFonts w:hint="eastAsia"/>
          <w:sz w:val="20"/>
          <w:lang w:eastAsia="zh-CN"/>
        </w:rPr>
        <w:t>有关国家是否</w:t>
      </w:r>
      <w:r w:rsidRPr="00992C8E">
        <w:rPr>
          <w:rFonts w:hint="eastAsia"/>
          <w:sz w:val="20"/>
          <w:u w:val="single"/>
          <w:lang w:eastAsia="zh-CN"/>
        </w:rPr>
        <w:t>不</w:t>
      </w:r>
      <w:r w:rsidRPr="00992C8E">
        <w:rPr>
          <w:rFonts w:hint="eastAsia"/>
          <w:sz w:val="20"/>
          <w:lang w:eastAsia="zh-CN"/>
        </w:rPr>
        <w:t>在联合国发展政策委员会维持的最不发达国家名单上？</w:t>
      </w:r>
    </w:p>
    <w:p w14:paraId="7D248392" w14:textId="77777777" w:rsidR="00992C8E" w:rsidRPr="00992C8E" w:rsidRDefault="00992C8E" w:rsidP="00992C8E">
      <w:pPr>
        <w:pStyle w:val="FootnoteText"/>
        <w:tabs>
          <w:tab w:val="clear" w:pos="567"/>
          <w:tab w:val="clear" w:pos="1134"/>
          <w:tab w:val="clear" w:pos="1701"/>
          <w:tab w:val="clear" w:pos="2268"/>
        </w:tabs>
        <w:ind w:firstLine="360"/>
        <w:rPr>
          <w:sz w:val="20"/>
          <w:lang w:eastAsia="zh-CN"/>
        </w:rPr>
      </w:pPr>
      <w:r w:rsidRPr="00992C8E">
        <w:rPr>
          <w:rFonts w:hint="eastAsia"/>
          <w:sz w:val="20"/>
          <w:lang w:eastAsia="zh-CN"/>
        </w:rPr>
        <w:t xml:space="preserve">(b) </w:t>
      </w:r>
      <w:r w:rsidRPr="00992C8E">
        <w:rPr>
          <w:rFonts w:hint="eastAsia"/>
          <w:sz w:val="20"/>
          <w:lang w:eastAsia="zh-CN"/>
        </w:rPr>
        <w:t>国家是否</w:t>
      </w:r>
      <w:r w:rsidRPr="00992C8E">
        <w:rPr>
          <w:rFonts w:hint="eastAsia"/>
          <w:sz w:val="20"/>
          <w:u w:val="single"/>
          <w:lang w:eastAsia="zh-CN"/>
        </w:rPr>
        <w:t>不</w:t>
      </w:r>
      <w:r w:rsidRPr="00992C8E">
        <w:rPr>
          <w:rFonts w:hint="eastAsia"/>
          <w:sz w:val="20"/>
          <w:lang w:eastAsia="zh-CN"/>
        </w:rPr>
        <w:t>在国际开发协会维持的有资格获得世界银行赠款或高度优惠贷款的国家名单上？</w:t>
      </w:r>
    </w:p>
    <w:p w14:paraId="7CD862CF" w14:textId="77777777" w:rsidR="00992C8E" w:rsidRPr="00992C8E" w:rsidRDefault="00992C8E" w:rsidP="00992C8E">
      <w:pPr>
        <w:pStyle w:val="FootnoteText"/>
        <w:tabs>
          <w:tab w:val="clear" w:pos="567"/>
          <w:tab w:val="clear" w:pos="1134"/>
          <w:tab w:val="clear" w:pos="1701"/>
          <w:tab w:val="clear" w:pos="2268"/>
        </w:tabs>
        <w:ind w:firstLine="360"/>
        <w:rPr>
          <w:sz w:val="20"/>
          <w:lang w:eastAsia="zh-CN"/>
        </w:rPr>
      </w:pPr>
      <w:r w:rsidRPr="00992C8E">
        <w:rPr>
          <w:rFonts w:hint="eastAsia"/>
          <w:sz w:val="20"/>
          <w:lang w:eastAsia="zh-CN"/>
        </w:rPr>
        <w:t xml:space="preserve">(c) </w:t>
      </w:r>
      <w:proofErr w:type="gramStart"/>
      <w:r w:rsidRPr="00992C8E">
        <w:rPr>
          <w:rFonts w:hint="eastAsia"/>
          <w:sz w:val="20"/>
          <w:lang w:eastAsia="zh-CN"/>
        </w:rPr>
        <w:t>国家的经济是否被世界银行列为“中上收入”或</w:t>
      </w:r>
      <w:proofErr w:type="gramEnd"/>
      <w:r w:rsidRPr="00992C8E">
        <w:rPr>
          <w:rFonts w:hint="eastAsia"/>
          <w:sz w:val="20"/>
          <w:lang w:eastAsia="zh-CN"/>
        </w:rPr>
        <w:t>“</w:t>
      </w:r>
      <w:proofErr w:type="gramStart"/>
      <w:r w:rsidRPr="00992C8E">
        <w:rPr>
          <w:rFonts w:hint="eastAsia"/>
          <w:sz w:val="20"/>
          <w:lang w:eastAsia="zh-CN"/>
        </w:rPr>
        <w:t>高收入”？</w:t>
      </w:r>
      <w:proofErr w:type="gramEnd"/>
    </w:p>
    <w:p w14:paraId="14539943" w14:textId="77777777" w:rsidR="00992C8E" w:rsidRPr="00992C8E" w:rsidRDefault="00992C8E" w:rsidP="00992C8E">
      <w:pPr>
        <w:pStyle w:val="FootnoteText"/>
        <w:tabs>
          <w:tab w:val="clear" w:pos="567"/>
          <w:tab w:val="clear" w:pos="1134"/>
          <w:tab w:val="clear" w:pos="1701"/>
          <w:tab w:val="clear" w:pos="2268"/>
        </w:tabs>
        <w:ind w:firstLine="360"/>
        <w:rPr>
          <w:sz w:val="20"/>
          <w:lang w:eastAsia="zh-CN"/>
        </w:rPr>
      </w:pPr>
      <w:r w:rsidRPr="00992C8E">
        <w:rPr>
          <w:rFonts w:hint="eastAsia"/>
          <w:sz w:val="20"/>
          <w:lang w:eastAsia="zh-CN"/>
        </w:rPr>
        <w:t xml:space="preserve">(d) </w:t>
      </w:r>
      <w:proofErr w:type="gramStart"/>
      <w:r w:rsidRPr="00992C8E">
        <w:rPr>
          <w:rFonts w:hint="eastAsia"/>
          <w:sz w:val="20"/>
          <w:lang w:eastAsia="zh-CN"/>
        </w:rPr>
        <w:t>国家的经济是否被世界银行列为“高收入”？</w:t>
      </w:r>
      <w:proofErr w:type="gramEnd"/>
    </w:p>
    <w:p w14:paraId="662B4EC4" w14:textId="77777777" w:rsidR="00992C8E" w:rsidRPr="00992C8E" w:rsidRDefault="00992C8E" w:rsidP="00992C8E">
      <w:pPr>
        <w:pStyle w:val="FootnoteText"/>
        <w:tabs>
          <w:tab w:val="clear" w:pos="567"/>
          <w:tab w:val="clear" w:pos="1134"/>
          <w:tab w:val="clear" w:pos="1701"/>
          <w:tab w:val="clear" w:pos="2268"/>
        </w:tabs>
        <w:ind w:firstLine="360"/>
        <w:rPr>
          <w:sz w:val="20"/>
          <w:lang w:eastAsia="zh-CN"/>
        </w:rPr>
      </w:pPr>
      <w:r w:rsidRPr="00992C8E">
        <w:rPr>
          <w:rFonts w:hint="eastAsia"/>
          <w:sz w:val="20"/>
          <w:lang w:eastAsia="zh-CN"/>
        </w:rPr>
        <w:t xml:space="preserve">(e) </w:t>
      </w:r>
      <w:r w:rsidRPr="00992C8E">
        <w:rPr>
          <w:rFonts w:hint="eastAsia"/>
          <w:sz w:val="20"/>
          <w:lang w:eastAsia="zh-CN"/>
        </w:rPr>
        <w:t>国家的经济是否被国际货币基金组织列为先进经济体？</w:t>
      </w:r>
    </w:p>
    <w:p w14:paraId="2679B495" w14:textId="77777777" w:rsidR="00992C8E" w:rsidRPr="00992C8E" w:rsidRDefault="00992C8E" w:rsidP="00992C8E">
      <w:pPr>
        <w:pStyle w:val="FootnoteText"/>
        <w:tabs>
          <w:tab w:val="clear" w:pos="567"/>
          <w:tab w:val="clear" w:pos="1134"/>
          <w:tab w:val="clear" w:pos="1701"/>
          <w:tab w:val="clear" w:pos="2268"/>
        </w:tabs>
        <w:ind w:firstLine="360"/>
        <w:rPr>
          <w:sz w:val="20"/>
          <w:lang w:eastAsia="zh-CN"/>
        </w:rPr>
      </w:pPr>
      <w:r w:rsidRPr="00992C8E">
        <w:rPr>
          <w:rFonts w:hint="eastAsia"/>
          <w:sz w:val="20"/>
          <w:lang w:eastAsia="zh-CN"/>
        </w:rPr>
        <w:t xml:space="preserve">(f) </w:t>
      </w:r>
      <w:r w:rsidRPr="00992C8E">
        <w:rPr>
          <w:rFonts w:hint="eastAsia"/>
          <w:sz w:val="20"/>
          <w:lang w:eastAsia="zh-CN"/>
        </w:rPr>
        <w:t>国家是不是经济合作与发展组织（经合组织）发展援助委员会的参与方或准成员？</w:t>
      </w:r>
    </w:p>
    <w:p w14:paraId="2E835305" w14:textId="4B48F414" w:rsidR="00643A1F" w:rsidRPr="00E7664F" w:rsidRDefault="00992C8E" w:rsidP="00CA73ED">
      <w:pPr>
        <w:pStyle w:val="FootnoteText"/>
        <w:tabs>
          <w:tab w:val="clear" w:pos="567"/>
          <w:tab w:val="clear" w:pos="1134"/>
          <w:tab w:val="clear" w:pos="1701"/>
          <w:tab w:val="clear" w:pos="2268"/>
        </w:tabs>
        <w:ind w:firstLine="360"/>
        <w:rPr>
          <w:sz w:val="20"/>
          <w:lang w:val="en-US" w:eastAsia="zh-CN"/>
        </w:rPr>
      </w:pPr>
      <w:r w:rsidRPr="00992C8E">
        <w:rPr>
          <w:rFonts w:hint="eastAsia"/>
          <w:sz w:val="20"/>
          <w:lang w:eastAsia="zh-CN"/>
        </w:rPr>
        <w:t>可以把得到肯定回答的问题数目作为一项标准，与其他标准（例如上文第</w:t>
      </w:r>
      <w:r w:rsidRPr="00992C8E">
        <w:rPr>
          <w:rFonts w:hint="eastAsia"/>
          <w:sz w:val="20"/>
          <w:lang w:eastAsia="zh-CN"/>
        </w:rPr>
        <w:t>24</w:t>
      </w:r>
      <w:r w:rsidRPr="00992C8E">
        <w:rPr>
          <w:rFonts w:hint="eastAsia"/>
          <w:sz w:val="20"/>
          <w:lang w:eastAsia="zh-CN"/>
        </w:rPr>
        <w:t>段提及的标准）一起用于做出这种决定。</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7E286FC" w14:textId="4E0F8738" w:rsidR="00534681" w:rsidRPr="00866063" w:rsidRDefault="005E7725" w:rsidP="007C4951">
        <w:pPr>
          <w:pStyle w:val="Header"/>
          <w:spacing w:after="240"/>
          <w:rPr>
            <w:szCs w:val="20"/>
          </w:rPr>
        </w:pPr>
        <w:r>
          <w:rPr>
            <w:szCs w:val="20"/>
          </w:rPr>
          <w:t>CBD/SBI/</w:t>
        </w:r>
        <w:r w:rsidR="00B64491">
          <w:rPr>
            <w:szCs w:val="20"/>
          </w:rPr>
          <w:t>7</w:t>
        </w:r>
        <w:r>
          <w:rPr>
            <w:szCs w:val="20"/>
          </w:rPr>
          <w:t>/3/Add.1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6A75160" w14:textId="1A972B0C" w:rsidR="009505C9" w:rsidRPr="00866063" w:rsidRDefault="00B64491" w:rsidP="007C4951">
        <w:pPr>
          <w:pStyle w:val="Header"/>
          <w:spacing w:after="240"/>
          <w:jc w:val="right"/>
        </w:pPr>
        <w:r>
          <w:t>CBD/SBI/7/3/Add.1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F0E11AA"/>
    <w:multiLevelType w:val="hybridMultilevel"/>
    <w:tmpl w:val="DA48B310"/>
    <w:lvl w:ilvl="0" w:tplc="0409000F">
      <w:start w:val="1"/>
      <w:numFmt w:val="decimal"/>
      <w:lvlText w:val="%1."/>
      <w:lvlJc w:val="left"/>
      <w:pPr>
        <w:ind w:left="1287" w:hanging="360"/>
      </w:p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 w15:restartNumberingAfterBreak="0">
    <w:nsid w:val="2CBD7D9F"/>
    <w:multiLevelType w:val="hybridMultilevel"/>
    <w:tmpl w:val="A8E4BD1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44676DA9"/>
    <w:multiLevelType w:val="hybridMultilevel"/>
    <w:tmpl w:val="0ECAB010"/>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5"/>
  </w:num>
  <w:num w:numId="2" w16cid:durableId="1858829">
    <w:abstractNumId w:val="3"/>
  </w:num>
  <w:num w:numId="3" w16cid:durableId="1333221471">
    <w:abstractNumId w:val="8"/>
  </w:num>
  <w:num w:numId="4" w16cid:durableId="1072390599">
    <w:abstractNumId w:val="9"/>
  </w:num>
  <w:num w:numId="5" w16cid:durableId="960385107">
    <w:abstractNumId w:val="4"/>
  </w:num>
  <w:num w:numId="6" w16cid:durableId="893932166">
    <w:abstractNumId w:val="7"/>
  </w:num>
  <w:num w:numId="7" w16cid:durableId="323945383">
    <w:abstractNumId w:val="6"/>
    <w:lvlOverride w:ilvl="0">
      <w:lvl w:ilvl="0">
        <w:start w:val="1"/>
        <w:numFmt w:val="decimal"/>
        <w:pStyle w:val="CBDNormalNumber"/>
        <w:lvlText w:val="%1."/>
        <w:lvlJc w:val="left"/>
        <w:pPr>
          <w:ind w:left="450" w:firstLine="0"/>
        </w:pPr>
        <w:rPr>
          <w:rFonts w:ascii="Times New Roman" w:hAnsi="Times New Roman" w:cs="Times New Roman" w:hint="default"/>
          <w:b w:val="0"/>
          <w:bCs w:val="0"/>
          <w:i w:val="0"/>
          <w:iCs w:val="0"/>
          <w:color w:val="auto"/>
          <w:sz w:val="24"/>
          <w:szCs w:val="24"/>
        </w:rPr>
      </w:lvl>
    </w:lvlOverride>
    <w:lvlOverride w:ilvl="1">
      <w:lvl w:ilvl="1">
        <w:start w:val="1"/>
        <w:numFmt w:val="lowerLetter"/>
        <w:lvlText w:val="(%2)"/>
        <w:lvlJc w:val="left"/>
        <w:pPr>
          <w:ind w:left="567" w:firstLine="567"/>
        </w:pPr>
        <w:rPr>
          <w:rFonts w:ascii="Times New Roman" w:hAnsi="Times New Roman" w:hint="default"/>
          <w:b w:val="0"/>
          <w:i w:val="0"/>
          <w:sz w:val="24"/>
          <w:szCs w:val="24"/>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8" w16cid:durableId="1036003375">
    <w:abstractNumId w:val="1"/>
  </w:num>
  <w:num w:numId="9" w16cid:durableId="818691144">
    <w:abstractNumId w:val="6"/>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0" w16cid:durableId="777067900">
    <w:abstractNumId w:val="2"/>
  </w:num>
  <w:num w:numId="11" w16cid:durableId="1089695081">
    <w:abstractNumId w:val="0"/>
  </w:num>
  <w:num w:numId="12" w16cid:durableId="1379936736">
    <w:abstractNumId w:val="6"/>
    <w:lvlOverride w:ilvl="0">
      <w:startOverride w:val="1"/>
      <w:lvl w:ilvl="0">
        <w:start w:val="1"/>
        <w:numFmt w:val="decimal"/>
        <w:pStyle w:val="CBDNormalNumber"/>
        <w:lvlText w:val="%1."/>
        <w:lvlJc w:val="left"/>
        <w:pPr>
          <w:ind w:left="63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3" w16cid:durableId="1365011264">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4" w16cid:durableId="1616867445">
    <w:abstractNumId w:val="6"/>
    <w:lvlOverride w:ilvl="0">
      <w:startOverride w:val="1"/>
      <w:lvl w:ilvl="0">
        <w:start w:val="1"/>
        <w:numFmt w:val="decimal"/>
        <w:pStyle w:val="CBDNormalNumber"/>
        <w:lvlText w:val="%1."/>
        <w:lvlJc w:val="left"/>
        <w:pPr>
          <w:ind w:left="54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5" w16cid:durableId="1821575764">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6" w16cid:durableId="702947973">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7" w16cid:durableId="2038891841">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hideSpellingErrors/>
  <w:hideGrammaticalErrors/>
  <w:proofState w:spelling="clean" w:grammar="clean"/>
  <w:doNotTrackFormatting/>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50A2E"/>
    <w:rsid w:val="00000C26"/>
    <w:rsid w:val="0000161D"/>
    <w:rsid w:val="00002AC0"/>
    <w:rsid w:val="00003410"/>
    <w:rsid w:val="0000404C"/>
    <w:rsid w:val="00004119"/>
    <w:rsid w:val="0000425A"/>
    <w:rsid w:val="00004357"/>
    <w:rsid w:val="00004B1B"/>
    <w:rsid w:val="0000572E"/>
    <w:rsid w:val="0000575D"/>
    <w:rsid w:val="0000589E"/>
    <w:rsid w:val="00005A8D"/>
    <w:rsid w:val="000063FD"/>
    <w:rsid w:val="000066AD"/>
    <w:rsid w:val="00006F05"/>
    <w:rsid w:val="000071A4"/>
    <w:rsid w:val="00010018"/>
    <w:rsid w:val="00010672"/>
    <w:rsid w:val="00010D1C"/>
    <w:rsid w:val="00011DE9"/>
    <w:rsid w:val="000129F0"/>
    <w:rsid w:val="00013517"/>
    <w:rsid w:val="00013542"/>
    <w:rsid w:val="000137B0"/>
    <w:rsid w:val="00014B48"/>
    <w:rsid w:val="00014D4F"/>
    <w:rsid w:val="00015945"/>
    <w:rsid w:val="00015B48"/>
    <w:rsid w:val="000160DA"/>
    <w:rsid w:val="00016148"/>
    <w:rsid w:val="00017CA8"/>
    <w:rsid w:val="00017D39"/>
    <w:rsid w:val="0002103E"/>
    <w:rsid w:val="0002189B"/>
    <w:rsid w:val="000219D0"/>
    <w:rsid w:val="00021EE0"/>
    <w:rsid w:val="00023591"/>
    <w:rsid w:val="000241FE"/>
    <w:rsid w:val="000249E4"/>
    <w:rsid w:val="00024D47"/>
    <w:rsid w:val="00024EB5"/>
    <w:rsid w:val="00024FF9"/>
    <w:rsid w:val="000257D6"/>
    <w:rsid w:val="00025877"/>
    <w:rsid w:val="00025BFC"/>
    <w:rsid w:val="00026712"/>
    <w:rsid w:val="00027DAC"/>
    <w:rsid w:val="000300D6"/>
    <w:rsid w:val="00030582"/>
    <w:rsid w:val="00030749"/>
    <w:rsid w:val="00030C46"/>
    <w:rsid w:val="000311A1"/>
    <w:rsid w:val="000317B0"/>
    <w:rsid w:val="000324FD"/>
    <w:rsid w:val="00032671"/>
    <w:rsid w:val="000327C1"/>
    <w:rsid w:val="00032971"/>
    <w:rsid w:val="00032B28"/>
    <w:rsid w:val="00032BCB"/>
    <w:rsid w:val="00033507"/>
    <w:rsid w:val="000368D5"/>
    <w:rsid w:val="00040302"/>
    <w:rsid w:val="0004030C"/>
    <w:rsid w:val="00040AC9"/>
    <w:rsid w:val="00042496"/>
    <w:rsid w:val="000427BD"/>
    <w:rsid w:val="000435DE"/>
    <w:rsid w:val="00043826"/>
    <w:rsid w:val="00044130"/>
    <w:rsid w:val="00044335"/>
    <w:rsid w:val="00045C2E"/>
    <w:rsid w:val="000467A9"/>
    <w:rsid w:val="00046E1D"/>
    <w:rsid w:val="00046EEB"/>
    <w:rsid w:val="000472E3"/>
    <w:rsid w:val="000476D7"/>
    <w:rsid w:val="00047DB4"/>
    <w:rsid w:val="00047F14"/>
    <w:rsid w:val="000513FE"/>
    <w:rsid w:val="00052130"/>
    <w:rsid w:val="00053291"/>
    <w:rsid w:val="00053900"/>
    <w:rsid w:val="000543E2"/>
    <w:rsid w:val="00054708"/>
    <w:rsid w:val="000554D5"/>
    <w:rsid w:val="00055779"/>
    <w:rsid w:val="00055CC6"/>
    <w:rsid w:val="0005639E"/>
    <w:rsid w:val="0005663E"/>
    <w:rsid w:val="00056C53"/>
    <w:rsid w:val="00056E81"/>
    <w:rsid w:val="00056F74"/>
    <w:rsid w:val="00057CC9"/>
    <w:rsid w:val="00057FCA"/>
    <w:rsid w:val="000600EF"/>
    <w:rsid w:val="00060364"/>
    <w:rsid w:val="00060D58"/>
    <w:rsid w:val="00061C77"/>
    <w:rsid w:val="00062317"/>
    <w:rsid w:val="000637AB"/>
    <w:rsid w:val="000641B3"/>
    <w:rsid w:val="00064DB3"/>
    <w:rsid w:val="00066357"/>
    <w:rsid w:val="00066BB4"/>
    <w:rsid w:val="0006709D"/>
    <w:rsid w:val="000676FD"/>
    <w:rsid w:val="00070E32"/>
    <w:rsid w:val="00070F70"/>
    <w:rsid w:val="000714FB"/>
    <w:rsid w:val="0007171B"/>
    <w:rsid w:val="00071C69"/>
    <w:rsid w:val="00071ED4"/>
    <w:rsid w:val="000736A5"/>
    <w:rsid w:val="00073E39"/>
    <w:rsid w:val="00074653"/>
    <w:rsid w:val="000753DB"/>
    <w:rsid w:val="000754F9"/>
    <w:rsid w:val="00076643"/>
    <w:rsid w:val="0007762C"/>
    <w:rsid w:val="000777E3"/>
    <w:rsid w:val="00077A25"/>
    <w:rsid w:val="00080ED5"/>
    <w:rsid w:val="000815D6"/>
    <w:rsid w:val="0008271D"/>
    <w:rsid w:val="00082838"/>
    <w:rsid w:val="00082FB5"/>
    <w:rsid w:val="00082FF0"/>
    <w:rsid w:val="00082FF4"/>
    <w:rsid w:val="000835FD"/>
    <w:rsid w:val="00084BCE"/>
    <w:rsid w:val="00084E04"/>
    <w:rsid w:val="00085D8C"/>
    <w:rsid w:val="00085D97"/>
    <w:rsid w:val="0008604E"/>
    <w:rsid w:val="000860E5"/>
    <w:rsid w:val="00086A7A"/>
    <w:rsid w:val="000906A2"/>
    <w:rsid w:val="00090F05"/>
    <w:rsid w:val="00090F44"/>
    <w:rsid w:val="000914E1"/>
    <w:rsid w:val="00091825"/>
    <w:rsid w:val="00091849"/>
    <w:rsid w:val="00093D34"/>
    <w:rsid w:val="000946D6"/>
    <w:rsid w:val="00094850"/>
    <w:rsid w:val="000948AD"/>
    <w:rsid w:val="00094B8F"/>
    <w:rsid w:val="00095A34"/>
    <w:rsid w:val="00095B3A"/>
    <w:rsid w:val="00096330"/>
    <w:rsid w:val="00096584"/>
    <w:rsid w:val="00096650"/>
    <w:rsid w:val="000A42FB"/>
    <w:rsid w:val="000A490B"/>
    <w:rsid w:val="000A55D5"/>
    <w:rsid w:val="000A5F11"/>
    <w:rsid w:val="000A6865"/>
    <w:rsid w:val="000A6A0F"/>
    <w:rsid w:val="000A70A4"/>
    <w:rsid w:val="000B09BA"/>
    <w:rsid w:val="000B1A2E"/>
    <w:rsid w:val="000B2CBD"/>
    <w:rsid w:val="000B2FFD"/>
    <w:rsid w:val="000B3042"/>
    <w:rsid w:val="000B304F"/>
    <w:rsid w:val="000B4D92"/>
    <w:rsid w:val="000B4F64"/>
    <w:rsid w:val="000B6658"/>
    <w:rsid w:val="000B6EF2"/>
    <w:rsid w:val="000B7101"/>
    <w:rsid w:val="000C0302"/>
    <w:rsid w:val="000C06F0"/>
    <w:rsid w:val="000C2311"/>
    <w:rsid w:val="000C2371"/>
    <w:rsid w:val="000C2F14"/>
    <w:rsid w:val="000C4408"/>
    <w:rsid w:val="000C4DA4"/>
    <w:rsid w:val="000C5432"/>
    <w:rsid w:val="000C56A8"/>
    <w:rsid w:val="000C5EE9"/>
    <w:rsid w:val="000C6247"/>
    <w:rsid w:val="000C63BC"/>
    <w:rsid w:val="000C6C03"/>
    <w:rsid w:val="000D0F68"/>
    <w:rsid w:val="000D15ED"/>
    <w:rsid w:val="000D275D"/>
    <w:rsid w:val="000D27F3"/>
    <w:rsid w:val="000D4BBA"/>
    <w:rsid w:val="000D4CF7"/>
    <w:rsid w:val="000D5238"/>
    <w:rsid w:val="000D59D5"/>
    <w:rsid w:val="000D5D6D"/>
    <w:rsid w:val="000D5EA1"/>
    <w:rsid w:val="000D5F64"/>
    <w:rsid w:val="000D703B"/>
    <w:rsid w:val="000D7053"/>
    <w:rsid w:val="000D7238"/>
    <w:rsid w:val="000D7717"/>
    <w:rsid w:val="000D785D"/>
    <w:rsid w:val="000E0223"/>
    <w:rsid w:val="000E17DA"/>
    <w:rsid w:val="000E19C7"/>
    <w:rsid w:val="000E1CF9"/>
    <w:rsid w:val="000E1F94"/>
    <w:rsid w:val="000E2239"/>
    <w:rsid w:val="000E3A16"/>
    <w:rsid w:val="000E4383"/>
    <w:rsid w:val="000E4A43"/>
    <w:rsid w:val="000E4EE5"/>
    <w:rsid w:val="000E52EB"/>
    <w:rsid w:val="000E5AFE"/>
    <w:rsid w:val="000E630D"/>
    <w:rsid w:val="000E673A"/>
    <w:rsid w:val="000E688E"/>
    <w:rsid w:val="000E6B8B"/>
    <w:rsid w:val="000E6F3A"/>
    <w:rsid w:val="000E75AA"/>
    <w:rsid w:val="000E791B"/>
    <w:rsid w:val="000E7946"/>
    <w:rsid w:val="000F00D7"/>
    <w:rsid w:val="000F0B15"/>
    <w:rsid w:val="000F1034"/>
    <w:rsid w:val="000F10DA"/>
    <w:rsid w:val="000F17A7"/>
    <w:rsid w:val="000F2C1E"/>
    <w:rsid w:val="000F2F68"/>
    <w:rsid w:val="000F5762"/>
    <w:rsid w:val="000F5862"/>
    <w:rsid w:val="000F598E"/>
    <w:rsid w:val="000F5B46"/>
    <w:rsid w:val="000F6175"/>
    <w:rsid w:val="000F6259"/>
    <w:rsid w:val="000F6614"/>
    <w:rsid w:val="000F6918"/>
    <w:rsid w:val="000F6945"/>
    <w:rsid w:val="000F72AE"/>
    <w:rsid w:val="000F74D8"/>
    <w:rsid w:val="000F74F5"/>
    <w:rsid w:val="000F77A0"/>
    <w:rsid w:val="000F78FC"/>
    <w:rsid w:val="000F7FD3"/>
    <w:rsid w:val="00100762"/>
    <w:rsid w:val="00100882"/>
    <w:rsid w:val="00100B77"/>
    <w:rsid w:val="00101BDB"/>
    <w:rsid w:val="0010205B"/>
    <w:rsid w:val="00102907"/>
    <w:rsid w:val="0010292B"/>
    <w:rsid w:val="00103037"/>
    <w:rsid w:val="00103414"/>
    <w:rsid w:val="00103E29"/>
    <w:rsid w:val="00103E57"/>
    <w:rsid w:val="00105372"/>
    <w:rsid w:val="001054A6"/>
    <w:rsid w:val="00105C7C"/>
    <w:rsid w:val="00105CB7"/>
    <w:rsid w:val="00105DB8"/>
    <w:rsid w:val="00106CD2"/>
    <w:rsid w:val="001078A1"/>
    <w:rsid w:val="00107E34"/>
    <w:rsid w:val="001103FF"/>
    <w:rsid w:val="00110E16"/>
    <w:rsid w:val="001112D4"/>
    <w:rsid w:val="001117DA"/>
    <w:rsid w:val="0011198C"/>
    <w:rsid w:val="00111DBB"/>
    <w:rsid w:val="0011241D"/>
    <w:rsid w:val="001126EE"/>
    <w:rsid w:val="00112C6F"/>
    <w:rsid w:val="00112E26"/>
    <w:rsid w:val="001131F8"/>
    <w:rsid w:val="001132FC"/>
    <w:rsid w:val="00113467"/>
    <w:rsid w:val="001136E0"/>
    <w:rsid w:val="00114017"/>
    <w:rsid w:val="001147DC"/>
    <w:rsid w:val="00114A07"/>
    <w:rsid w:val="00114CE0"/>
    <w:rsid w:val="00115E4C"/>
    <w:rsid w:val="00115FCD"/>
    <w:rsid w:val="001163BB"/>
    <w:rsid w:val="001164A9"/>
    <w:rsid w:val="00117665"/>
    <w:rsid w:val="00117814"/>
    <w:rsid w:val="00117CBA"/>
    <w:rsid w:val="00117CE8"/>
    <w:rsid w:val="00120FA7"/>
    <w:rsid w:val="00121244"/>
    <w:rsid w:val="0012131A"/>
    <w:rsid w:val="001214CA"/>
    <w:rsid w:val="00122088"/>
    <w:rsid w:val="001222D1"/>
    <w:rsid w:val="00124131"/>
    <w:rsid w:val="001241A5"/>
    <w:rsid w:val="00126571"/>
    <w:rsid w:val="00126E41"/>
    <w:rsid w:val="00127B92"/>
    <w:rsid w:val="00130A70"/>
    <w:rsid w:val="001312AD"/>
    <w:rsid w:val="001319EB"/>
    <w:rsid w:val="00131C4C"/>
    <w:rsid w:val="00131E7A"/>
    <w:rsid w:val="00131F82"/>
    <w:rsid w:val="00132A74"/>
    <w:rsid w:val="00132DC5"/>
    <w:rsid w:val="0013323E"/>
    <w:rsid w:val="001336FF"/>
    <w:rsid w:val="00133DB7"/>
    <w:rsid w:val="001347F1"/>
    <w:rsid w:val="00134846"/>
    <w:rsid w:val="001349E2"/>
    <w:rsid w:val="00135757"/>
    <w:rsid w:val="00135AB9"/>
    <w:rsid w:val="00136C7F"/>
    <w:rsid w:val="0013784E"/>
    <w:rsid w:val="00142180"/>
    <w:rsid w:val="001429C9"/>
    <w:rsid w:val="001433D9"/>
    <w:rsid w:val="00145988"/>
    <w:rsid w:val="00146A7F"/>
    <w:rsid w:val="001503D3"/>
    <w:rsid w:val="00151046"/>
    <w:rsid w:val="001517CB"/>
    <w:rsid w:val="001519F1"/>
    <w:rsid w:val="00152EB7"/>
    <w:rsid w:val="00153BA9"/>
    <w:rsid w:val="00153C0D"/>
    <w:rsid w:val="00153CAD"/>
    <w:rsid w:val="00154040"/>
    <w:rsid w:val="001544BF"/>
    <w:rsid w:val="00154627"/>
    <w:rsid w:val="001547C4"/>
    <w:rsid w:val="00154877"/>
    <w:rsid w:val="001552A1"/>
    <w:rsid w:val="00155382"/>
    <w:rsid w:val="001556E1"/>
    <w:rsid w:val="0015579A"/>
    <w:rsid w:val="0015613E"/>
    <w:rsid w:val="001565BD"/>
    <w:rsid w:val="0015669D"/>
    <w:rsid w:val="001567BB"/>
    <w:rsid w:val="00157AEC"/>
    <w:rsid w:val="00161E9A"/>
    <w:rsid w:val="001623C3"/>
    <w:rsid w:val="0016325B"/>
    <w:rsid w:val="00163EA8"/>
    <w:rsid w:val="001643BC"/>
    <w:rsid w:val="001646E6"/>
    <w:rsid w:val="00165F8B"/>
    <w:rsid w:val="00165FB8"/>
    <w:rsid w:val="00166096"/>
    <w:rsid w:val="00166969"/>
    <w:rsid w:val="00166CD2"/>
    <w:rsid w:val="00167302"/>
    <w:rsid w:val="00167AC2"/>
    <w:rsid w:val="00170259"/>
    <w:rsid w:val="00170DC9"/>
    <w:rsid w:val="00171139"/>
    <w:rsid w:val="0017164B"/>
    <w:rsid w:val="00171677"/>
    <w:rsid w:val="00171D66"/>
    <w:rsid w:val="00172AF6"/>
    <w:rsid w:val="00172DD6"/>
    <w:rsid w:val="00172F2D"/>
    <w:rsid w:val="00173330"/>
    <w:rsid w:val="00175C0D"/>
    <w:rsid w:val="00176736"/>
    <w:rsid w:val="00176CEE"/>
    <w:rsid w:val="00177308"/>
    <w:rsid w:val="0017790A"/>
    <w:rsid w:val="00177D41"/>
    <w:rsid w:val="00177FD3"/>
    <w:rsid w:val="0018118C"/>
    <w:rsid w:val="001811FD"/>
    <w:rsid w:val="00181336"/>
    <w:rsid w:val="00181693"/>
    <w:rsid w:val="0018233C"/>
    <w:rsid w:val="001823C9"/>
    <w:rsid w:val="0018481A"/>
    <w:rsid w:val="00184DC8"/>
    <w:rsid w:val="00184F0B"/>
    <w:rsid w:val="0018596B"/>
    <w:rsid w:val="00185FB6"/>
    <w:rsid w:val="00186001"/>
    <w:rsid w:val="00186297"/>
    <w:rsid w:val="001864F6"/>
    <w:rsid w:val="00186939"/>
    <w:rsid w:val="00186DD8"/>
    <w:rsid w:val="00187221"/>
    <w:rsid w:val="00187A9A"/>
    <w:rsid w:val="00187BFD"/>
    <w:rsid w:val="001907DD"/>
    <w:rsid w:val="001908D7"/>
    <w:rsid w:val="00190C4E"/>
    <w:rsid w:val="00190D8D"/>
    <w:rsid w:val="00190F5F"/>
    <w:rsid w:val="00191867"/>
    <w:rsid w:val="00191A2E"/>
    <w:rsid w:val="001927F6"/>
    <w:rsid w:val="00192C53"/>
    <w:rsid w:val="00192F6C"/>
    <w:rsid w:val="001934FD"/>
    <w:rsid w:val="00193AC7"/>
    <w:rsid w:val="00193D41"/>
    <w:rsid w:val="00194013"/>
    <w:rsid w:val="00194AED"/>
    <w:rsid w:val="0019530E"/>
    <w:rsid w:val="00195453"/>
    <w:rsid w:val="001955D4"/>
    <w:rsid w:val="00195612"/>
    <w:rsid w:val="00195C71"/>
    <w:rsid w:val="00195D29"/>
    <w:rsid w:val="00195FD7"/>
    <w:rsid w:val="00196846"/>
    <w:rsid w:val="00197079"/>
    <w:rsid w:val="001A0581"/>
    <w:rsid w:val="001A0947"/>
    <w:rsid w:val="001A128B"/>
    <w:rsid w:val="001A195A"/>
    <w:rsid w:val="001A1BFE"/>
    <w:rsid w:val="001A1C94"/>
    <w:rsid w:val="001A2198"/>
    <w:rsid w:val="001A2E99"/>
    <w:rsid w:val="001A3477"/>
    <w:rsid w:val="001A35EC"/>
    <w:rsid w:val="001A4CBF"/>
    <w:rsid w:val="001A4CF9"/>
    <w:rsid w:val="001A5EB5"/>
    <w:rsid w:val="001A6622"/>
    <w:rsid w:val="001A6CED"/>
    <w:rsid w:val="001B02BC"/>
    <w:rsid w:val="001B0DE3"/>
    <w:rsid w:val="001B13AE"/>
    <w:rsid w:val="001B13FE"/>
    <w:rsid w:val="001B1919"/>
    <w:rsid w:val="001B208C"/>
    <w:rsid w:val="001B2474"/>
    <w:rsid w:val="001B24E0"/>
    <w:rsid w:val="001B41EF"/>
    <w:rsid w:val="001B422E"/>
    <w:rsid w:val="001B51B5"/>
    <w:rsid w:val="001B5703"/>
    <w:rsid w:val="001B59C7"/>
    <w:rsid w:val="001B5C8E"/>
    <w:rsid w:val="001B650F"/>
    <w:rsid w:val="001B6599"/>
    <w:rsid w:val="001B66D6"/>
    <w:rsid w:val="001B6820"/>
    <w:rsid w:val="001B748E"/>
    <w:rsid w:val="001C0441"/>
    <w:rsid w:val="001C05D6"/>
    <w:rsid w:val="001C08C9"/>
    <w:rsid w:val="001C1142"/>
    <w:rsid w:val="001C195D"/>
    <w:rsid w:val="001C1D13"/>
    <w:rsid w:val="001C1EC9"/>
    <w:rsid w:val="001C21D9"/>
    <w:rsid w:val="001C2889"/>
    <w:rsid w:val="001C2D81"/>
    <w:rsid w:val="001C320A"/>
    <w:rsid w:val="001C33F6"/>
    <w:rsid w:val="001C3A8E"/>
    <w:rsid w:val="001C3B15"/>
    <w:rsid w:val="001C4657"/>
    <w:rsid w:val="001C528D"/>
    <w:rsid w:val="001C5BB8"/>
    <w:rsid w:val="001C5E4D"/>
    <w:rsid w:val="001C6902"/>
    <w:rsid w:val="001C6971"/>
    <w:rsid w:val="001C7288"/>
    <w:rsid w:val="001C72C3"/>
    <w:rsid w:val="001C7903"/>
    <w:rsid w:val="001C7B3D"/>
    <w:rsid w:val="001C7FD2"/>
    <w:rsid w:val="001D0302"/>
    <w:rsid w:val="001D0550"/>
    <w:rsid w:val="001D0A31"/>
    <w:rsid w:val="001D0CE3"/>
    <w:rsid w:val="001D16AB"/>
    <w:rsid w:val="001D1CDB"/>
    <w:rsid w:val="001D2F92"/>
    <w:rsid w:val="001D35DA"/>
    <w:rsid w:val="001D42CC"/>
    <w:rsid w:val="001D48FD"/>
    <w:rsid w:val="001D5551"/>
    <w:rsid w:val="001D55CD"/>
    <w:rsid w:val="001D6782"/>
    <w:rsid w:val="001D69E0"/>
    <w:rsid w:val="001D734D"/>
    <w:rsid w:val="001D761C"/>
    <w:rsid w:val="001E0FDA"/>
    <w:rsid w:val="001E166B"/>
    <w:rsid w:val="001E229C"/>
    <w:rsid w:val="001E2737"/>
    <w:rsid w:val="001E28A2"/>
    <w:rsid w:val="001E2A23"/>
    <w:rsid w:val="001E3C8D"/>
    <w:rsid w:val="001E41E3"/>
    <w:rsid w:val="001E434C"/>
    <w:rsid w:val="001E4432"/>
    <w:rsid w:val="001E452E"/>
    <w:rsid w:val="001E4A7C"/>
    <w:rsid w:val="001E76DF"/>
    <w:rsid w:val="001E76FE"/>
    <w:rsid w:val="001E7A6D"/>
    <w:rsid w:val="001E7AD2"/>
    <w:rsid w:val="001F0F18"/>
    <w:rsid w:val="001F203A"/>
    <w:rsid w:val="001F23DD"/>
    <w:rsid w:val="001F261A"/>
    <w:rsid w:val="001F3341"/>
    <w:rsid w:val="001F3AD3"/>
    <w:rsid w:val="001F3AED"/>
    <w:rsid w:val="001F475D"/>
    <w:rsid w:val="001F5413"/>
    <w:rsid w:val="001F5C4F"/>
    <w:rsid w:val="001F602A"/>
    <w:rsid w:val="001F6675"/>
    <w:rsid w:val="001F679F"/>
    <w:rsid w:val="001F69B6"/>
    <w:rsid w:val="001F6AB8"/>
    <w:rsid w:val="001F70C8"/>
    <w:rsid w:val="001F70DE"/>
    <w:rsid w:val="001F7F47"/>
    <w:rsid w:val="0020003E"/>
    <w:rsid w:val="00202229"/>
    <w:rsid w:val="00202313"/>
    <w:rsid w:val="002035DB"/>
    <w:rsid w:val="00204ED7"/>
    <w:rsid w:val="00204FFB"/>
    <w:rsid w:val="00205783"/>
    <w:rsid w:val="00205CBC"/>
    <w:rsid w:val="00206D2A"/>
    <w:rsid w:val="00206DDF"/>
    <w:rsid w:val="002075B2"/>
    <w:rsid w:val="002076C1"/>
    <w:rsid w:val="00210534"/>
    <w:rsid w:val="002106DF"/>
    <w:rsid w:val="002108F2"/>
    <w:rsid w:val="00210B0C"/>
    <w:rsid w:val="00211AC2"/>
    <w:rsid w:val="002126BB"/>
    <w:rsid w:val="00212A3C"/>
    <w:rsid w:val="00213100"/>
    <w:rsid w:val="0021392E"/>
    <w:rsid w:val="00214F44"/>
    <w:rsid w:val="00215831"/>
    <w:rsid w:val="00220788"/>
    <w:rsid w:val="00220A53"/>
    <w:rsid w:val="00221144"/>
    <w:rsid w:val="002212E3"/>
    <w:rsid w:val="002214BC"/>
    <w:rsid w:val="0022213F"/>
    <w:rsid w:val="00222173"/>
    <w:rsid w:val="002225E2"/>
    <w:rsid w:val="00222A19"/>
    <w:rsid w:val="00223002"/>
    <w:rsid w:val="0022314E"/>
    <w:rsid w:val="00224668"/>
    <w:rsid w:val="00224B4D"/>
    <w:rsid w:val="00224FBD"/>
    <w:rsid w:val="00225182"/>
    <w:rsid w:val="00225286"/>
    <w:rsid w:val="0022530F"/>
    <w:rsid w:val="002255AA"/>
    <w:rsid w:val="002267E9"/>
    <w:rsid w:val="00226DE6"/>
    <w:rsid w:val="00230C7B"/>
    <w:rsid w:val="002310B3"/>
    <w:rsid w:val="002311BB"/>
    <w:rsid w:val="00231C3A"/>
    <w:rsid w:val="00232845"/>
    <w:rsid w:val="00233CCD"/>
    <w:rsid w:val="00234831"/>
    <w:rsid w:val="00234A20"/>
    <w:rsid w:val="00234AD6"/>
    <w:rsid w:val="00235534"/>
    <w:rsid w:val="002363E3"/>
    <w:rsid w:val="00236602"/>
    <w:rsid w:val="0023754B"/>
    <w:rsid w:val="00237BD4"/>
    <w:rsid w:val="00237D4E"/>
    <w:rsid w:val="00240312"/>
    <w:rsid w:val="00240890"/>
    <w:rsid w:val="0024127D"/>
    <w:rsid w:val="0024134B"/>
    <w:rsid w:val="00241916"/>
    <w:rsid w:val="0024193E"/>
    <w:rsid w:val="00241B40"/>
    <w:rsid w:val="002426E1"/>
    <w:rsid w:val="00243C3E"/>
    <w:rsid w:val="00244566"/>
    <w:rsid w:val="00245762"/>
    <w:rsid w:val="00247115"/>
    <w:rsid w:val="002473AD"/>
    <w:rsid w:val="002477B1"/>
    <w:rsid w:val="0024788C"/>
    <w:rsid w:val="0025006E"/>
    <w:rsid w:val="00250B2C"/>
    <w:rsid w:val="00251023"/>
    <w:rsid w:val="00251E0E"/>
    <w:rsid w:val="0025220F"/>
    <w:rsid w:val="0025278E"/>
    <w:rsid w:val="00253005"/>
    <w:rsid w:val="002531E3"/>
    <w:rsid w:val="00253B03"/>
    <w:rsid w:val="00253E1A"/>
    <w:rsid w:val="00254695"/>
    <w:rsid w:val="00255DFA"/>
    <w:rsid w:val="00256369"/>
    <w:rsid w:val="00256652"/>
    <w:rsid w:val="002566CE"/>
    <w:rsid w:val="0025711A"/>
    <w:rsid w:val="002578D2"/>
    <w:rsid w:val="00260514"/>
    <w:rsid w:val="002617E3"/>
    <w:rsid w:val="00261FBB"/>
    <w:rsid w:val="00262A78"/>
    <w:rsid w:val="00263C5A"/>
    <w:rsid w:val="00263CC1"/>
    <w:rsid w:val="00263E91"/>
    <w:rsid w:val="00264075"/>
    <w:rsid w:val="00265560"/>
    <w:rsid w:val="00265862"/>
    <w:rsid w:val="00265B0C"/>
    <w:rsid w:val="00265F14"/>
    <w:rsid w:val="0026604E"/>
    <w:rsid w:val="002669A8"/>
    <w:rsid w:val="00266BE1"/>
    <w:rsid w:val="00266C6D"/>
    <w:rsid w:val="00267C9B"/>
    <w:rsid w:val="00270043"/>
    <w:rsid w:val="002707EA"/>
    <w:rsid w:val="002725F4"/>
    <w:rsid w:val="00272A7D"/>
    <w:rsid w:val="00272C47"/>
    <w:rsid w:val="00273552"/>
    <w:rsid w:val="00273792"/>
    <w:rsid w:val="002741D2"/>
    <w:rsid w:val="00274AC9"/>
    <w:rsid w:val="00274D1C"/>
    <w:rsid w:val="00275014"/>
    <w:rsid w:val="002752B3"/>
    <w:rsid w:val="0027554F"/>
    <w:rsid w:val="002761A1"/>
    <w:rsid w:val="00276430"/>
    <w:rsid w:val="00276EB6"/>
    <w:rsid w:val="002775CB"/>
    <w:rsid w:val="0027779D"/>
    <w:rsid w:val="00280C12"/>
    <w:rsid w:val="00281D37"/>
    <w:rsid w:val="00281DA3"/>
    <w:rsid w:val="00282A67"/>
    <w:rsid w:val="00282F91"/>
    <w:rsid w:val="00283058"/>
    <w:rsid w:val="00283237"/>
    <w:rsid w:val="00283273"/>
    <w:rsid w:val="002834D1"/>
    <w:rsid w:val="00283689"/>
    <w:rsid w:val="00283A89"/>
    <w:rsid w:val="00283F4C"/>
    <w:rsid w:val="002849C0"/>
    <w:rsid w:val="00284CA0"/>
    <w:rsid w:val="002858F3"/>
    <w:rsid w:val="002864B9"/>
    <w:rsid w:val="002869FA"/>
    <w:rsid w:val="00286C5A"/>
    <w:rsid w:val="002872AF"/>
    <w:rsid w:val="00287727"/>
    <w:rsid w:val="002900CE"/>
    <w:rsid w:val="002908A1"/>
    <w:rsid w:val="002908E4"/>
    <w:rsid w:val="002908E9"/>
    <w:rsid w:val="00290F56"/>
    <w:rsid w:val="0029153C"/>
    <w:rsid w:val="00292292"/>
    <w:rsid w:val="002927A3"/>
    <w:rsid w:val="00293B32"/>
    <w:rsid w:val="002948F5"/>
    <w:rsid w:val="002949CC"/>
    <w:rsid w:val="00294B9C"/>
    <w:rsid w:val="0029635D"/>
    <w:rsid w:val="00296EEC"/>
    <w:rsid w:val="00297A07"/>
    <w:rsid w:val="00297DD0"/>
    <w:rsid w:val="00297F62"/>
    <w:rsid w:val="002A0900"/>
    <w:rsid w:val="002A0BCA"/>
    <w:rsid w:val="002A10D5"/>
    <w:rsid w:val="002A216E"/>
    <w:rsid w:val="002A238A"/>
    <w:rsid w:val="002A29A0"/>
    <w:rsid w:val="002A5783"/>
    <w:rsid w:val="002A5C46"/>
    <w:rsid w:val="002A5E67"/>
    <w:rsid w:val="002A6C4C"/>
    <w:rsid w:val="002A6D1C"/>
    <w:rsid w:val="002A785E"/>
    <w:rsid w:val="002A7C75"/>
    <w:rsid w:val="002B035C"/>
    <w:rsid w:val="002B0DB2"/>
    <w:rsid w:val="002B0FEE"/>
    <w:rsid w:val="002B144D"/>
    <w:rsid w:val="002B14DB"/>
    <w:rsid w:val="002B36A7"/>
    <w:rsid w:val="002B3B79"/>
    <w:rsid w:val="002B3FCF"/>
    <w:rsid w:val="002B44A1"/>
    <w:rsid w:val="002B4BBE"/>
    <w:rsid w:val="002B4D2D"/>
    <w:rsid w:val="002B565C"/>
    <w:rsid w:val="002B5D5E"/>
    <w:rsid w:val="002B61D3"/>
    <w:rsid w:val="002B70D2"/>
    <w:rsid w:val="002B7DAB"/>
    <w:rsid w:val="002C06FF"/>
    <w:rsid w:val="002C0AB5"/>
    <w:rsid w:val="002C2147"/>
    <w:rsid w:val="002C2B68"/>
    <w:rsid w:val="002C4820"/>
    <w:rsid w:val="002C49FC"/>
    <w:rsid w:val="002C6618"/>
    <w:rsid w:val="002C6AC3"/>
    <w:rsid w:val="002C6B71"/>
    <w:rsid w:val="002C6D0A"/>
    <w:rsid w:val="002D0135"/>
    <w:rsid w:val="002D0DA4"/>
    <w:rsid w:val="002D1DD1"/>
    <w:rsid w:val="002D28A5"/>
    <w:rsid w:val="002D28D6"/>
    <w:rsid w:val="002D2E76"/>
    <w:rsid w:val="002D3B90"/>
    <w:rsid w:val="002D3BC4"/>
    <w:rsid w:val="002D621C"/>
    <w:rsid w:val="002D642F"/>
    <w:rsid w:val="002D6BD5"/>
    <w:rsid w:val="002D7324"/>
    <w:rsid w:val="002E0240"/>
    <w:rsid w:val="002E0376"/>
    <w:rsid w:val="002E04E1"/>
    <w:rsid w:val="002E1949"/>
    <w:rsid w:val="002E1D55"/>
    <w:rsid w:val="002E1DCD"/>
    <w:rsid w:val="002E20A0"/>
    <w:rsid w:val="002E2930"/>
    <w:rsid w:val="002E297E"/>
    <w:rsid w:val="002E371B"/>
    <w:rsid w:val="002E3B47"/>
    <w:rsid w:val="002E42EB"/>
    <w:rsid w:val="002E435D"/>
    <w:rsid w:val="002E5565"/>
    <w:rsid w:val="002E57FA"/>
    <w:rsid w:val="002E5DCF"/>
    <w:rsid w:val="002E72E2"/>
    <w:rsid w:val="002E7705"/>
    <w:rsid w:val="002E7E93"/>
    <w:rsid w:val="002F0590"/>
    <w:rsid w:val="002F0AE3"/>
    <w:rsid w:val="002F1E28"/>
    <w:rsid w:val="002F2872"/>
    <w:rsid w:val="002F37A3"/>
    <w:rsid w:val="002F625E"/>
    <w:rsid w:val="002F6332"/>
    <w:rsid w:val="002F66B3"/>
    <w:rsid w:val="002F684F"/>
    <w:rsid w:val="002F7BA1"/>
    <w:rsid w:val="002F7DAB"/>
    <w:rsid w:val="003006C4"/>
    <w:rsid w:val="003008FE"/>
    <w:rsid w:val="00300952"/>
    <w:rsid w:val="00300DD1"/>
    <w:rsid w:val="0030169D"/>
    <w:rsid w:val="00301E78"/>
    <w:rsid w:val="00302016"/>
    <w:rsid w:val="003026A3"/>
    <w:rsid w:val="00302F4E"/>
    <w:rsid w:val="00303BB4"/>
    <w:rsid w:val="003044AE"/>
    <w:rsid w:val="00304AAA"/>
    <w:rsid w:val="00304BB5"/>
    <w:rsid w:val="00305507"/>
    <w:rsid w:val="003060EB"/>
    <w:rsid w:val="00306DC7"/>
    <w:rsid w:val="00307951"/>
    <w:rsid w:val="00311DBC"/>
    <w:rsid w:val="0031316A"/>
    <w:rsid w:val="0031345E"/>
    <w:rsid w:val="003135CC"/>
    <w:rsid w:val="00313BF6"/>
    <w:rsid w:val="00314415"/>
    <w:rsid w:val="003145D8"/>
    <w:rsid w:val="003147C5"/>
    <w:rsid w:val="00314B2D"/>
    <w:rsid w:val="003153EB"/>
    <w:rsid w:val="003167B4"/>
    <w:rsid w:val="0031693A"/>
    <w:rsid w:val="00316A12"/>
    <w:rsid w:val="00316D86"/>
    <w:rsid w:val="0031767F"/>
    <w:rsid w:val="003200E7"/>
    <w:rsid w:val="00320A42"/>
    <w:rsid w:val="00320B58"/>
    <w:rsid w:val="00321985"/>
    <w:rsid w:val="00321B1A"/>
    <w:rsid w:val="00322DC5"/>
    <w:rsid w:val="00323AC3"/>
    <w:rsid w:val="00323F82"/>
    <w:rsid w:val="00324119"/>
    <w:rsid w:val="00324151"/>
    <w:rsid w:val="003249B2"/>
    <w:rsid w:val="00324A8A"/>
    <w:rsid w:val="00324E56"/>
    <w:rsid w:val="00324F78"/>
    <w:rsid w:val="0032555A"/>
    <w:rsid w:val="00325A70"/>
    <w:rsid w:val="00325EA6"/>
    <w:rsid w:val="00326236"/>
    <w:rsid w:val="00326376"/>
    <w:rsid w:val="003266D9"/>
    <w:rsid w:val="0033009A"/>
    <w:rsid w:val="00330339"/>
    <w:rsid w:val="00330C15"/>
    <w:rsid w:val="0033149D"/>
    <w:rsid w:val="00332E15"/>
    <w:rsid w:val="00332FB5"/>
    <w:rsid w:val="00333301"/>
    <w:rsid w:val="00333738"/>
    <w:rsid w:val="003343AB"/>
    <w:rsid w:val="00334678"/>
    <w:rsid w:val="00335E93"/>
    <w:rsid w:val="0033606C"/>
    <w:rsid w:val="003361A8"/>
    <w:rsid w:val="00336870"/>
    <w:rsid w:val="00336B5A"/>
    <w:rsid w:val="00336DF4"/>
    <w:rsid w:val="003377CF"/>
    <w:rsid w:val="00337BDD"/>
    <w:rsid w:val="003400B2"/>
    <w:rsid w:val="003401CF"/>
    <w:rsid w:val="0034072E"/>
    <w:rsid w:val="00340C44"/>
    <w:rsid w:val="00340F9E"/>
    <w:rsid w:val="00341D96"/>
    <w:rsid w:val="0034247E"/>
    <w:rsid w:val="003441E6"/>
    <w:rsid w:val="00344C0C"/>
    <w:rsid w:val="003462C2"/>
    <w:rsid w:val="00346C12"/>
    <w:rsid w:val="00346D6C"/>
    <w:rsid w:val="0034756C"/>
    <w:rsid w:val="00347C7D"/>
    <w:rsid w:val="00350318"/>
    <w:rsid w:val="00351205"/>
    <w:rsid w:val="0035290F"/>
    <w:rsid w:val="00353418"/>
    <w:rsid w:val="003534B2"/>
    <w:rsid w:val="00353727"/>
    <w:rsid w:val="0035384C"/>
    <w:rsid w:val="00353881"/>
    <w:rsid w:val="003538B5"/>
    <w:rsid w:val="00353CF2"/>
    <w:rsid w:val="003543E3"/>
    <w:rsid w:val="00354F7A"/>
    <w:rsid w:val="0035513D"/>
    <w:rsid w:val="0035598E"/>
    <w:rsid w:val="00356038"/>
    <w:rsid w:val="003564D1"/>
    <w:rsid w:val="0035658E"/>
    <w:rsid w:val="003565BB"/>
    <w:rsid w:val="00356FB1"/>
    <w:rsid w:val="00357695"/>
    <w:rsid w:val="00357697"/>
    <w:rsid w:val="00360233"/>
    <w:rsid w:val="0036029B"/>
    <w:rsid w:val="00360D6C"/>
    <w:rsid w:val="00361E58"/>
    <w:rsid w:val="00362D8E"/>
    <w:rsid w:val="00363676"/>
    <w:rsid w:val="00365080"/>
    <w:rsid w:val="00365598"/>
    <w:rsid w:val="00365A9B"/>
    <w:rsid w:val="003660DF"/>
    <w:rsid w:val="0036616D"/>
    <w:rsid w:val="00366EE5"/>
    <w:rsid w:val="00366F2C"/>
    <w:rsid w:val="00367112"/>
    <w:rsid w:val="003672E1"/>
    <w:rsid w:val="00367E43"/>
    <w:rsid w:val="00367F11"/>
    <w:rsid w:val="00367F4C"/>
    <w:rsid w:val="003706B1"/>
    <w:rsid w:val="00370D96"/>
    <w:rsid w:val="00371429"/>
    <w:rsid w:val="0037237A"/>
    <w:rsid w:val="00372F74"/>
    <w:rsid w:val="0037373F"/>
    <w:rsid w:val="00374B90"/>
    <w:rsid w:val="0037512A"/>
    <w:rsid w:val="0037741C"/>
    <w:rsid w:val="00377726"/>
    <w:rsid w:val="00377A4E"/>
    <w:rsid w:val="00377F45"/>
    <w:rsid w:val="00380074"/>
    <w:rsid w:val="00380084"/>
    <w:rsid w:val="00380864"/>
    <w:rsid w:val="00382132"/>
    <w:rsid w:val="0038302F"/>
    <w:rsid w:val="00383530"/>
    <w:rsid w:val="003838C6"/>
    <w:rsid w:val="00383AF1"/>
    <w:rsid w:val="003844DF"/>
    <w:rsid w:val="00384A61"/>
    <w:rsid w:val="00384E98"/>
    <w:rsid w:val="003851E1"/>
    <w:rsid w:val="0038561E"/>
    <w:rsid w:val="003861CB"/>
    <w:rsid w:val="003862B6"/>
    <w:rsid w:val="00386C8D"/>
    <w:rsid w:val="00386D23"/>
    <w:rsid w:val="003878B7"/>
    <w:rsid w:val="00387CD3"/>
    <w:rsid w:val="00387EDE"/>
    <w:rsid w:val="003906ED"/>
    <w:rsid w:val="00390A54"/>
    <w:rsid w:val="00390A7A"/>
    <w:rsid w:val="00390B1B"/>
    <w:rsid w:val="00391405"/>
    <w:rsid w:val="00391744"/>
    <w:rsid w:val="00391AA4"/>
    <w:rsid w:val="00392682"/>
    <w:rsid w:val="00392B68"/>
    <w:rsid w:val="00393E2C"/>
    <w:rsid w:val="00394AB5"/>
    <w:rsid w:val="00395842"/>
    <w:rsid w:val="0039705B"/>
    <w:rsid w:val="00397838"/>
    <w:rsid w:val="00397E0A"/>
    <w:rsid w:val="003A011A"/>
    <w:rsid w:val="003A0B95"/>
    <w:rsid w:val="003A129C"/>
    <w:rsid w:val="003A1A8E"/>
    <w:rsid w:val="003A1AD4"/>
    <w:rsid w:val="003A2109"/>
    <w:rsid w:val="003A38B9"/>
    <w:rsid w:val="003A4823"/>
    <w:rsid w:val="003A4BE6"/>
    <w:rsid w:val="003A57C9"/>
    <w:rsid w:val="003A5AAF"/>
    <w:rsid w:val="003A5AC0"/>
    <w:rsid w:val="003A612C"/>
    <w:rsid w:val="003A6376"/>
    <w:rsid w:val="003A7CA8"/>
    <w:rsid w:val="003A7D99"/>
    <w:rsid w:val="003A7DD1"/>
    <w:rsid w:val="003A7E78"/>
    <w:rsid w:val="003B1811"/>
    <w:rsid w:val="003B1A65"/>
    <w:rsid w:val="003B2570"/>
    <w:rsid w:val="003B26D3"/>
    <w:rsid w:val="003B2766"/>
    <w:rsid w:val="003B2C82"/>
    <w:rsid w:val="003B2D77"/>
    <w:rsid w:val="003B3E86"/>
    <w:rsid w:val="003B3FF4"/>
    <w:rsid w:val="003B478B"/>
    <w:rsid w:val="003B4F9F"/>
    <w:rsid w:val="003B6022"/>
    <w:rsid w:val="003B61E0"/>
    <w:rsid w:val="003C1125"/>
    <w:rsid w:val="003C1810"/>
    <w:rsid w:val="003C18AD"/>
    <w:rsid w:val="003C29F2"/>
    <w:rsid w:val="003C2B84"/>
    <w:rsid w:val="003C32CC"/>
    <w:rsid w:val="003C3479"/>
    <w:rsid w:val="003C366E"/>
    <w:rsid w:val="003C4320"/>
    <w:rsid w:val="003C46A7"/>
    <w:rsid w:val="003C48A3"/>
    <w:rsid w:val="003C646A"/>
    <w:rsid w:val="003C6848"/>
    <w:rsid w:val="003C6B48"/>
    <w:rsid w:val="003C6F11"/>
    <w:rsid w:val="003C7205"/>
    <w:rsid w:val="003C72DF"/>
    <w:rsid w:val="003C7912"/>
    <w:rsid w:val="003C7916"/>
    <w:rsid w:val="003C7EA3"/>
    <w:rsid w:val="003D0EBB"/>
    <w:rsid w:val="003D1525"/>
    <w:rsid w:val="003D1D1E"/>
    <w:rsid w:val="003D21B7"/>
    <w:rsid w:val="003D252A"/>
    <w:rsid w:val="003D2845"/>
    <w:rsid w:val="003D2D1B"/>
    <w:rsid w:val="003D2D74"/>
    <w:rsid w:val="003D3EFD"/>
    <w:rsid w:val="003D4512"/>
    <w:rsid w:val="003D4BE4"/>
    <w:rsid w:val="003D5DF8"/>
    <w:rsid w:val="003D67A0"/>
    <w:rsid w:val="003D6AC8"/>
    <w:rsid w:val="003D6F42"/>
    <w:rsid w:val="003D70E9"/>
    <w:rsid w:val="003D7F01"/>
    <w:rsid w:val="003E01B8"/>
    <w:rsid w:val="003E1074"/>
    <w:rsid w:val="003E15A4"/>
    <w:rsid w:val="003E19B4"/>
    <w:rsid w:val="003E1AA1"/>
    <w:rsid w:val="003E3422"/>
    <w:rsid w:val="003E37CA"/>
    <w:rsid w:val="003E3D80"/>
    <w:rsid w:val="003E3FAE"/>
    <w:rsid w:val="003E43E2"/>
    <w:rsid w:val="003E4AFD"/>
    <w:rsid w:val="003E5661"/>
    <w:rsid w:val="003E56D1"/>
    <w:rsid w:val="003E57B9"/>
    <w:rsid w:val="003E59B9"/>
    <w:rsid w:val="003E5F30"/>
    <w:rsid w:val="003E76FB"/>
    <w:rsid w:val="003E7A61"/>
    <w:rsid w:val="003F0EE7"/>
    <w:rsid w:val="003F209B"/>
    <w:rsid w:val="003F3AF7"/>
    <w:rsid w:val="003F47B6"/>
    <w:rsid w:val="003F4B90"/>
    <w:rsid w:val="003F5737"/>
    <w:rsid w:val="003F5962"/>
    <w:rsid w:val="003F5B3A"/>
    <w:rsid w:val="003F5B6D"/>
    <w:rsid w:val="003F5CD2"/>
    <w:rsid w:val="003F5D1B"/>
    <w:rsid w:val="003F6701"/>
    <w:rsid w:val="003F67EF"/>
    <w:rsid w:val="003F7224"/>
    <w:rsid w:val="003F7A85"/>
    <w:rsid w:val="003F7EA8"/>
    <w:rsid w:val="004002BD"/>
    <w:rsid w:val="00400513"/>
    <w:rsid w:val="00400973"/>
    <w:rsid w:val="00401149"/>
    <w:rsid w:val="004011A9"/>
    <w:rsid w:val="004011C9"/>
    <w:rsid w:val="0040176C"/>
    <w:rsid w:val="00401787"/>
    <w:rsid w:val="0040236A"/>
    <w:rsid w:val="00402E4C"/>
    <w:rsid w:val="00403ADA"/>
    <w:rsid w:val="00403CE9"/>
    <w:rsid w:val="00404195"/>
    <w:rsid w:val="00404AC9"/>
    <w:rsid w:val="00404CDA"/>
    <w:rsid w:val="00405AC2"/>
    <w:rsid w:val="004075A8"/>
    <w:rsid w:val="0040775A"/>
    <w:rsid w:val="004106FD"/>
    <w:rsid w:val="0041099A"/>
    <w:rsid w:val="004116CE"/>
    <w:rsid w:val="00411DAE"/>
    <w:rsid w:val="00413408"/>
    <w:rsid w:val="00413E4D"/>
    <w:rsid w:val="004150C3"/>
    <w:rsid w:val="0041620C"/>
    <w:rsid w:val="004162AF"/>
    <w:rsid w:val="00416C2B"/>
    <w:rsid w:val="004212D9"/>
    <w:rsid w:val="004224A2"/>
    <w:rsid w:val="0042380E"/>
    <w:rsid w:val="00423F61"/>
    <w:rsid w:val="0042670E"/>
    <w:rsid w:val="00427182"/>
    <w:rsid w:val="00427812"/>
    <w:rsid w:val="00427D21"/>
    <w:rsid w:val="00427E90"/>
    <w:rsid w:val="0043002F"/>
    <w:rsid w:val="00432FB6"/>
    <w:rsid w:val="00433870"/>
    <w:rsid w:val="00433BE8"/>
    <w:rsid w:val="00433E4B"/>
    <w:rsid w:val="0043443E"/>
    <w:rsid w:val="00434BA4"/>
    <w:rsid w:val="00434E92"/>
    <w:rsid w:val="0043518E"/>
    <w:rsid w:val="004355EA"/>
    <w:rsid w:val="00435C07"/>
    <w:rsid w:val="00435FC3"/>
    <w:rsid w:val="00436A57"/>
    <w:rsid w:val="004376EC"/>
    <w:rsid w:val="00437BA9"/>
    <w:rsid w:val="0044019B"/>
    <w:rsid w:val="00440368"/>
    <w:rsid w:val="0044151C"/>
    <w:rsid w:val="004417B8"/>
    <w:rsid w:val="00441AC6"/>
    <w:rsid w:val="00442045"/>
    <w:rsid w:val="004427D2"/>
    <w:rsid w:val="00442D9B"/>
    <w:rsid w:val="00443141"/>
    <w:rsid w:val="00444152"/>
    <w:rsid w:val="004445C6"/>
    <w:rsid w:val="00444AB3"/>
    <w:rsid w:val="00444C0A"/>
    <w:rsid w:val="004450FA"/>
    <w:rsid w:val="004461B2"/>
    <w:rsid w:val="004477C6"/>
    <w:rsid w:val="00447C4F"/>
    <w:rsid w:val="00447F4A"/>
    <w:rsid w:val="004500BF"/>
    <w:rsid w:val="004502F3"/>
    <w:rsid w:val="004503F9"/>
    <w:rsid w:val="004505EC"/>
    <w:rsid w:val="0045071B"/>
    <w:rsid w:val="00450E94"/>
    <w:rsid w:val="004518BA"/>
    <w:rsid w:val="00451AD6"/>
    <w:rsid w:val="00451B34"/>
    <w:rsid w:val="00452D52"/>
    <w:rsid w:val="00454C60"/>
    <w:rsid w:val="00454F21"/>
    <w:rsid w:val="00455310"/>
    <w:rsid w:val="00455781"/>
    <w:rsid w:val="00455AF2"/>
    <w:rsid w:val="004568D7"/>
    <w:rsid w:val="00456F67"/>
    <w:rsid w:val="004605D3"/>
    <w:rsid w:val="00461FCC"/>
    <w:rsid w:val="0046208E"/>
    <w:rsid w:val="0046274E"/>
    <w:rsid w:val="004629E9"/>
    <w:rsid w:val="00463865"/>
    <w:rsid w:val="00464463"/>
    <w:rsid w:val="004644C2"/>
    <w:rsid w:val="00464CC7"/>
    <w:rsid w:val="00465432"/>
    <w:rsid w:val="00466220"/>
    <w:rsid w:val="00466824"/>
    <w:rsid w:val="0046697D"/>
    <w:rsid w:val="00467B32"/>
    <w:rsid w:val="00467F9C"/>
    <w:rsid w:val="00467FD8"/>
    <w:rsid w:val="00471528"/>
    <w:rsid w:val="00472645"/>
    <w:rsid w:val="004729D1"/>
    <w:rsid w:val="00472B4B"/>
    <w:rsid w:val="00473067"/>
    <w:rsid w:val="004735F5"/>
    <w:rsid w:val="00473751"/>
    <w:rsid w:val="00474877"/>
    <w:rsid w:val="00474A0D"/>
    <w:rsid w:val="0047518F"/>
    <w:rsid w:val="00476AA8"/>
    <w:rsid w:val="0047733F"/>
    <w:rsid w:val="004773A1"/>
    <w:rsid w:val="00480048"/>
    <w:rsid w:val="00480136"/>
    <w:rsid w:val="0048051B"/>
    <w:rsid w:val="0048131D"/>
    <w:rsid w:val="004816A0"/>
    <w:rsid w:val="004816D8"/>
    <w:rsid w:val="00481C87"/>
    <w:rsid w:val="00481D91"/>
    <w:rsid w:val="00483405"/>
    <w:rsid w:val="00483C34"/>
    <w:rsid w:val="0048499F"/>
    <w:rsid w:val="00484C2F"/>
    <w:rsid w:val="00485053"/>
    <w:rsid w:val="004851C0"/>
    <w:rsid w:val="0048558B"/>
    <w:rsid w:val="004860DD"/>
    <w:rsid w:val="00486644"/>
    <w:rsid w:val="004866CD"/>
    <w:rsid w:val="00486B18"/>
    <w:rsid w:val="004872F8"/>
    <w:rsid w:val="00487518"/>
    <w:rsid w:val="00487859"/>
    <w:rsid w:val="00487BB9"/>
    <w:rsid w:val="004912C3"/>
    <w:rsid w:val="004918C9"/>
    <w:rsid w:val="00491F68"/>
    <w:rsid w:val="0049250F"/>
    <w:rsid w:val="00493062"/>
    <w:rsid w:val="004939CE"/>
    <w:rsid w:val="00493B78"/>
    <w:rsid w:val="00494124"/>
    <w:rsid w:val="004948A4"/>
    <w:rsid w:val="00494C2D"/>
    <w:rsid w:val="0049531F"/>
    <w:rsid w:val="0049581C"/>
    <w:rsid w:val="00495AA7"/>
    <w:rsid w:val="00496039"/>
    <w:rsid w:val="004A04A5"/>
    <w:rsid w:val="004A0722"/>
    <w:rsid w:val="004A1C02"/>
    <w:rsid w:val="004A286C"/>
    <w:rsid w:val="004A499B"/>
    <w:rsid w:val="004A5E89"/>
    <w:rsid w:val="004A7662"/>
    <w:rsid w:val="004A79A6"/>
    <w:rsid w:val="004A7A4A"/>
    <w:rsid w:val="004A7E0F"/>
    <w:rsid w:val="004B0F37"/>
    <w:rsid w:val="004B185A"/>
    <w:rsid w:val="004B1B4C"/>
    <w:rsid w:val="004B1C42"/>
    <w:rsid w:val="004B2F06"/>
    <w:rsid w:val="004B3226"/>
    <w:rsid w:val="004B4056"/>
    <w:rsid w:val="004B40C5"/>
    <w:rsid w:val="004B478C"/>
    <w:rsid w:val="004B52E5"/>
    <w:rsid w:val="004B6F8B"/>
    <w:rsid w:val="004C0190"/>
    <w:rsid w:val="004C0E2E"/>
    <w:rsid w:val="004C0E53"/>
    <w:rsid w:val="004C20C7"/>
    <w:rsid w:val="004C3DDF"/>
    <w:rsid w:val="004C4CBB"/>
    <w:rsid w:val="004C4F7D"/>
    <w:rsid w:val="004C50B0"/>
    <w:rsid w:val="004C51E8"/>
    <w:rsid w:val="004C71BA"/>
    <w:rsid w:val="004C735B"/>
    <w:rsid w:val="004C7673"/>
    <w:rsid w:val="004C7BD8"/>
    <w:rsid w:val="004C7D7B"/>
    <w:rsid w:val="004C7F1A"/>
    <w:rsid w:val="004D001B"/>
    <w:rsid w:val="004D0148"/>
    <w:rsid w:val="004D0BCF"/>
    <w:rsid w:val="004D2477"/>
    <w:rsid w:val="004D26EA"/>
    <w:rsid w:val="004D2892"/>
    <w:rsid w:val="004D2924"/>
    <w:rsid w:val="004D29EF"/>
    <w:rsid w:val="004D2BC6"/>
    <w:rsid w:val="004D2F8A"/>
    <w:rsid w:val="004D30ED"/>
    <w:rsid w:val="004D3736"/>
    <w:rsid w:val="004D3D99"/>
    <w:rsid w:val="004D41CF"/>
    <w:rsid w:val="004D48F0"/>
    <w:rsid w:val="004D5430"/>
    <w:rsid w:val="004D66DF"/>
    <w:rsid w:val="004D71E0"/>
    <w:rsid w:val="004D7F02"/>
    <w:rsid w:val="004D7FDE"/>
    <w:rsid w:val="004E016B"/>
    <w:rsid w:val="004E0522"/>
    <w:rsid w:val="004E05A2"/>
    <w:rsid w:val="004E146E"/>
    <w:rsid w:val="004E1628"/>
    <w:rsid w:val="004E275C"/>
    <w:rsid w:val="004E41AC"/>
    <w:rsid w:val="004E4273"/>
    <w:rsid w:val="004E456F"/>
    <w:rsid w:val="004E4837"/>
    <w:rsid w:val="004E545B"/>
    <w:rsid w:val="004E6223"/>
    <w:rsid w:val="004E7184"/>
    <w:rsid w:val="004E778C"/>
    <w:rsid w:val="004E7832"/>
    <w:rsid w:val="004E7A26"/>
    <w:rsid w:val="004E7B45"/>
    <w:rsid w:val="004E7FE9"/>
    <w:rsid w:val="004F050C"/>
    <w:rsid w:val="004F4833"/>
    <w:rsid w:val="004F49D1"/>
    <w:rsid w:val="004F4F33"/>
    <w:rsid w:val="004F501F"/>
    <w:rsid w:val="004F5257"/>
    <w:rsid w:val="004F53D8"/>
    <w:rsid w:val="004F5C2E"/>
    <w:rsid w:val="004F6D14"/>
    <w:rsid w:val="004F729A"/>
    <w:rsid w:val="00500CF2"/>
    <w:rsid w:val="00500F71"/>
    <w:rsid w:val="00501064"/>
    <w:rsid w:val="0050132B"/>
    <w:rsid w:val="005014E4"/>
    <w:rsid w:val="005025B3"/>
    <w:rsid w:val="005026BC"/>
    <w:rsid w:val="00503DE4"/>
    <w:rsid w:val="00504E9E"/>
    <w:rsid w:val="005055DF"/>
    <w:rsid w:val="00505C85"/>
    <w:rsid w:val="005062D8"/>
    <w:rsid w:val="00506D5E"/>
    <w:rsid w:val="0050702F"/>
    <w:rsid w:val="0051006C"/>
    <w:rsid w:val="00510394"/>
    <w:rsid w:val="00510A4F"/>
    <w:rsid w:val="00512C73"/>
    <w:rsid w:val="005142D0"/>
    <w:rsid w:val="00514C3F"/>
    <w:rsid w:val="00514DC9"/>
    <w:rsid w:val="005151C8"/>
    <w:rsid w:val="005151CE"/>
    <w:rsid w:val="005159DB"/>
    <w:rsid w:val="00520461"/>
    <w:rsid w:val="0052125C"/>
    <w:rsid w:val="0052126D"/>
    <w:rsid w:val="00521446"/>
    <w:rsid w:val="0052170D"/>
    <w:rsid w:val="00522A15"/>
    <w:rsid w:val="00523B44"/>
    <w:rsid w:val="00523D1B"/>
    <w:rsid w:val="00523E9D"/>
    <w:rsid w:val="005244BD"/>
    <w:rsid w:val="00524CA3"/>
    <w:rsid w:val="00525980"/>
    <w:rsid w:val="005269E5"/>
    <w:rsid w:val="00526EFE"/>
    <w:rsid w:val="0052773C"/>
    <w:rsid w:val="00527E07"/>
    <w:rsid w:val="005303CB"/>
    <w:rsid w:val="00530BDE"/>
    <w:rsid w:val="0053314D"/>
    <w:rsid w:val="00533A6D"/>
    <w:rsid w:val="00533BCA"/>
    <w:rsid w:val="00533BE0"/>
    <w:rsid w:val="00534681"/>
    <w:rsid w:val="00534EA2"/>
    <w:rsid w:val="00534FDE"/>
    <w:rsid w:val="005350EB"/>
    <w:rsid w:val="005354C1"/>
    <w:rsid w:val="005356D2"/>
    <w:rsid w:val="00535E30"/>
    <w:rsid w:val="00535F07"/>
    <w:rsid w:val="00536B6E"/>
    <w:rsid w:val="005370ED"/>
    <w:rsid w:val="005373B2"/>
    <w:rsid w:val="0053761F"/>
    <w:rsid w:val="00537B40"/>
    <w:rsid w:val="0054065C"/>
    <w:rsid w:val="00540F81"/>
    <w:rsid w:val="00541703"/>
    <w:rsid w:val="0054191B"/>
    <w:rsid w:val="00542200"/>
    <w:rsid w:val="00542DE2"/>
    <w:rsid w:val="00543091"/>
    <w:rsid w:val="00543E58"/>
    <w:rsid w:val="00543F2C"/>
    <w:rsid w:val="005449FC"/>
    <w:rsid w:val="00544BB4"/>
    <w:rsid w:val="005450DD"/>
    <w:rsid w:val="0054541B"/>
    <w:rsid w:val="005455E1"/>
    <w:rsid w:val="00545D7D"/>
    <w:rsid w:val="00547614"/>
    <w:rsid w:val="00550407"/>
    <w:rsid w:val="00550BBC"/>
    <w:rsid w:val="00550EAE"/>
    <w:rsid w:val="005522F1"/>
    <w:rsid w:val="00552680"/>
    <w:rsid w:val="00552C8D"/>
    <w:rsid w:val="00553D33"/>
    <w:rsid w:val="0055450C"/>
    <w:rsid w:val="00554D7C"/>
    <w:rsid w:val="00555365"/>
    <w:rsid w:val="005555FC"/>
    <w:rsid w:val="00556D30"/>
    <w:rsid w:val="00557252"/>
    <w:rsid w:val="0055725F"/>
    <w:rsid w:val="0056004B"/>
    <w:rsid w:val="0056014A"/>
    <w:rsid w:val="0056068E"/>
    <w:rsid w:val="00560DFA"/>
    <w:rsid w:val="00561239"/>
    <w:rsid w:val="00561513"/>
    <w:rsid w:val="00561672"/>
    <w:rsid w:val="00561D93"/>
    <w:rsid w:val="00563442"/>
    <w:rsid w:val="0056348E"/>
    <w:rsid w:val="005634F5"/>
    <w:rsid w:val="00564938"/>
    <w:rsid w:val="00564A50"/>
    <w:rsid w:val="00564BB2"/>
    <w:rsid w:val="00564FB1"/>
    <w:rsid w:val="0056570B"/>
    <w:rsid w:val="00565821"/>
    <w:rsid w:val="005659F3"/>
    <w:rsid w:val="00565B42"/>
    <w:rsid w:val="0056603D"/>
    <w:rsid w:val="00566900"/>
    <w:rsid w:val="00567352"/>
    <w:rsid w:val="00567432"/>
    <w:rsid w:val="00567E95"/>
    <w:rsid w:val="005709B9"/>
    <w:rsid w:val="00570E44"/>
    <w:rsid w:val="00571218"/>
    <w:rsid w:val="005719FC"/>
    <w:rsid w:val="00571A39"/>
    <w:rsid w:val="00571B75"/>
    <w:rsid w:val="00572239"/>
    <w:rsid w:val="00572D47"/>
    <w:rsid w:val="00573198"/>
    <w:rsid w:val="0057350E"/>
    <w:rsid w:val="005747D5"/>
    <w:rsid w:val="0057500D"/>
    <w:rsid w:val="00575303"/>
    <w:rsid w:val="005753C9"/>
    <w:rsid w:val="00575A05"/>
    <w:rsid w:val="00575E05"/>
    <w:rsid w:val="005761F7"/>
    <w:rsid w:val="00576DB9"/>
    <w:rsid w:val="00577DD9"/>
    <w:rsid w:val="00580341"/>
    <w:rsid w:val="00580FA3"/>
    <w:rsid w:val="005815A4"/>
    <w:rsid w:val="005819D9"/>
    <w:rsid w:val="00581E1E"/>
    <w:rsid w:val="005824D2"/>
    <w:rsid w:val="005826CD"/>
    <w:rsid w:val="005838D5"/>
    <w:rsid w:val="00583C71"/>
    <w:rsid w:val="005847AE"/>
    <w:rsid w:val="005849E0"/>
    <w:rsid w:val="00584C6D"/>
    <w:rsid w:val="00585043"/>
    <w:rsid w:val="0058504C"/>
    <w:rsid w:val="005854E4"/>
    <w:rsid w:val="00585C0D"/>
    <w:rsid w:val="00586B9D"/>
    <w:rsid w:val="00587289"/>
    <w:rsid w:val="005872A9"/>
    <w:rsid w:val="00587EF0"/>
    <w:rsid w:val="00590B26"/>
    <w:rsid w:val="00590D84"/>
    <w:rsid w:val="00590EAB"/>
    <w:rsid w:val="0059122D"/>
    <w:rsid w:val="005913A2"/>
    <w:rsid w:val="005919BB"/>
    <w:rsid w:val="00591D8C"/>
    <w:rsid w:val="005929A3"/>
    <w:rsid w:val="005929FB"/>
    <w:rsid w:val="00593437"/>
    <w:rsid w:val="005939EB"/>
    <w:rsid w:val="0059417C"/>
    <w:rsid w:val="005946C4"/>
    <w:rsid w:val="00594837"/>
    <w:rsid w:val="00594FA2"/>
    <w:rsid w:val="00595245"/>
    <w:rsid w:val="005954BC"/>
    <w:rsid w:val="0059574A"/>
    <w:rsid w:val="00597DA8"/>
    <w:rsid w:val="005A0B42"/>
    <w:rsid w:val="005A0D8A"/>
    <w:rsid w:val="005A116F"/>
    <w:rsid w:val="005A13DB"/>
    <w:rsid w:val="005A1721"/>
    <w:rsid w:val="005A1C0B"/>
    <w:rsid w:val="005A2AB8"/>
    <w:rsid w:val="005A2F7D"/>
    <w:rsid w:val="005A3406"/>
    <w:rsid w:val="005A3509"/>
    <w:rsid w:val="005A358C"/>
    <w:rsid w:val="005A35C2"/>
    <w:rsid w:val="005A3C9E"/>
    <w:rsid w:val="005A3D01"/>
    <w:rsid w:val="005A4830"/>
    <w:rsid w:val="005A4E4E"/>
    <w:rsid w:val="005A52CA"/>
    <w:rsid w:val="005A6251"/>
    <w:rsid w:val="005A6FF0"/>
    <w:rsid w:val="005A77BB"/>
    <w:rsid w:val="005B0166"/>
    <w:rsid w:val="005B03AF"/>
    <w:rsid w:val="005B0701"/>
    <w:rsid w:val="005B0BA2"/>
    <w:rsid w:val="005B0CF2"/>
    <w:rsid w:val="005B1459"/>
    <w:rsid w:val="005B155B"/>
    <w:rsid w:val="005B23D6"/>
    <w:rsid w:val="005B24F5"/>
    <w:rsid w:val="005B3023"/>
    <w:rsid w:val="005B35E2"/>
    <w:rsid w:val="005B3628"/>
    <w:rsid w:val="005B3E07"/>
    <w:rsid w:val="005B3F32"/>
    <w:rsid w:val="005B42F7"/>
    <w:rsid w:val="005B4C98"/>
    <w:rsid w:val="005B4DFD"/>
    <w:rsid w:val="005B4E99"/>
    <w:rsid w:val="005B553D"/>
    <w:rsid w:val="005B5756"/>
    <w:rsid w:val="005B589F"/>
    <w:rsid w:val="005B698F"/>
    <w:rsid w:val="005B75FF"/>
    <w:rsid w:val="005B7D0B"/>
    <w:rsid w:val="005C01C3"/>
    <w:rsid w:val="005C1F36"/>
    <w:rsid w:val="005C2561"/>
    <w:rsid w:val="005C28FA"/>
    <w:rsid w:val="005C3C97"/>
    <w:rsid w:val="005C3C9B"/>
    <w:rsid w:val="005C3CC0"/>
    <w:rsid w:val="005C447A"/>
    <w:rsid w:val="005C49FB"/>
    <w:rsid w:val="005C4A88"/>
    <w:rsid w:val="005C4C98"/>
    <w:rsid w:val="005C4CE6"/>
    <w:rsid w:val="005C5A9A"/>
    <w:rsid w:val="005C5D65"/>
    <w:rsid w:val="005C5F12"/>
    <w:rsid w:val="005C6253"/>
    <w:rsid w:val="005C62C8"/>
    <w:rsid w:val="005C6BF7"/>
    <w:rsid w:val="005C6D7E"/>
    <w:rsid w:val="005C6EE4"/>
    <w:rsid w:val="005C74CB"/>
    <w:rsid w:val="005C7592"/>
    <w:rsid w:val="005C7890"/>
    <w:rsid w:val="005C7AA7"/>
    <w:rsid w:val="005D048C"/>
    <w:rsid w:val="005D1004"/>
    <w:rsid w:val="005D138A"/>
    <w:rsid w:val="005D1EC1"/>
    <w:rsid w:val="005D2938"/>
    <w:rsid w:val="005D2A41"/>
    <w:rsid w:val="005D338B"/>
    <w:rsid w:val="005D446D"/>
    <w:rsid w:val="005D4C06"/>
    <w:rsid w:val="005D4C43"/>
    <w:rsid w:val="005D4FED"/>
    <w:rsid w:val="005D5179"/>
    <w:rsid w:val="005D6440"/>
    <w:rsid w:val="005D7262"/>
    <w:rsid w:val="005E1046"/>
    <w:rsid w:val="005E158C"/>
    <w:rsid w:val="005E27A6"/>
    <w:rsid w:val="005E2F5A"/>
    <w:rsid w:val="005E45CE"/>
    <w:rsid w:val="005E4C69"/>
    <w:rsid w:val="005E511A"/>
    <w:rsid w:val="005E525C"/>
    <w:rsid w:val="005E5914"/>
    <w:rsid w:val="005E5ABC"/>
    <w:rsid w:val="005E6914"/>
    <w:rsid w:val="005E70AE"/>
    <w:rsid w:val="005E7725"/>
    <w:rsid w:val="005E7B59"/>
    <w:rsid w:val="005F0FDD"/>
    <w:rsid w:val="005F127D"/>
    <w:rsid w:val="005F1341"/>
    <w:rsid w:val="005F13AA"/>
    <w:rsid w:val="005F1B2B"/>
    <w:rsid w:val="005F20AE"/>
    <w:rsid w:val="005F26F5"/>
    <w:rsid w:val="005F2DD6"/>
    <w:rsid w:val="005F33F3"/>
    <w:rsid w:val="005F39C1"/>
    <w:rsid w:val="005F3BB2"/>
    <w:rsid w:val="005F43D6"/>
    <w:rsid w:val="005F508D"/>
    <w:rsid w:val="005F5E07"/>
    <w:rsid w:val="005F650C"/>
    <w:rsid w:val="005F6717"/>
    <w:rsid w:val="00600111"/>
    <w:rsid w:val="006009A0"/>
    <w:rsid w:val="00600BAD"/>
    <w:rsid w:val="00600E3A"/>
    <w:rsid w:val="006012E3"/>
    <w:rsid w:val="00602879"/>
    <w:rsid w:val="0060373A"/>
    <w:rsid w:val="0060377C"/>
    <w:rsid w:val="006047BA"/>
    <w:rsid w:val="0060498A"/>
    <w:rsid w:val="00604B0B"/>
    <w:rsid w:val="006054DD"/>
    <w:rsid w:val="00605DCC"/>
    <w:rsid w:val="00606199"/>
    <w:rsid w:val="00606AC3"/>
    <w:rsid w:val="0060782D"/>
    <w:rsid w:val="00607C06"/>
    <w:rsid w:val="00607CF6"/>
    <w:rsid w:val="00610101"/>
    <w:rsid w:val="006114C3"/>
    <w:rsid w:val="00611A10"/>
    <w:rsid w:val="006122BA"/>
    <w:rsid w:val="00614D04"/>
    <w:rsid w:val="006151FD"/>
    <w:rsid w:val="00615610"/>
    <w:rsid w:val="00616E30"/>
    <w:rsid w:val="00616E43"/>
    <w:rsid w:val="00616EFE"/>
    <w:rsid w:val="0061740F"/>
    <w:rsid w:val="00617680"/>
    <w:rsid w:val="00617B3B"/>
    <w:rsid w:val="00617C3D"/>
    <w:rsid w:val="00620016"/>
    <w:rsid w:val="00620CA8"/>
    <w:rsid w:val="006216B7"/>
    <w:rsid w:val="00621FF8"/>
    <w:rsid w:val="00622525"/>
    <w:rsid w:val="00622D83"/>
    <w:rsid w:val="00623293"/>
    <w:rsid w:val="00623721"/>
    <w:rsid w:val="006237B3"/>
    <w:rsid w:val="00623ACC"/>
    <w:rsid w:val="0062428F"/>
    <w:rsid w:val="0062462E"/>
    <w:rsid w:val="00624C7C"/>
    <w:rsid w:val="00625677"/>
    <w:rsid w:val="006256DE"/>
    <w:rsid w:val="00625782"/>
    <w:rsid w:val="006264C5"/>
    <w:rsid w:val="00626C5E"/>
    <w:rsid w:val="00626D6F"/>
    <w:rsid w:val="00626EA9"/>
    <w:rsid w:val="006300D6"/>
    <w:rsid w:val="006301EA"/>
    <w:rsid w:val="006308AF"/>
    <w:rsid w:val="00630EB5"/>
    <w:rsid w:val="00631AF7"/>
    <w:rsid w:val="00632A61"/>
    <w:rsid w:val="00633440"/>
    <w:rsid w:val="00633DF2"/>
    <w:rsid w:val="00634019"/>
    <w:rsid w:val="00634440"/>
    <w:rsid w:val="00634A29"/>
    <w:rsid w:val="00634F35"/>
    <w:rsid w:val="00635981"/>
    <w:rsid w:val="00636343"/>
    <w:rsid w:val="00636B2C"/>
    <w:rsid w:val="006376DA"/>
    <w:rsid w:val="00637DED"/>
    <w:rsid w:val="0064036B"/>
    <w:rsid w:val="00640EB7"/>
    <w:rsid w:val="00641853"/>
    <w:rsid w:val="00641D77"/>
    <w:rsid w:val="0064216F"/>
    <w:rsid w:val="00642825"/>
    <w:rsid w:val="0064286A"/>
    <w:rsid w:val="00643127"/>
    <w:rsid w:val="00643186"/>
    <w:rsid w:val="006431C5"/>
    <w:rsid w:val="006435B6"/>
    <w:rsid w:val="00643A1F"/>
    <w:rsid w:val="00643FDB"/>
    <w:rsid w:val="00644557"/>
    <w:rsid w:val="0064461B"/>
    <w:rsid w:val="006456F8"/>
    <w:rsid w:val="00645D17"/>
    <w:rsid w:val="00645E87"/>
    <w:rsid w:val="00645F05"/>
    <w:rsid w:val="00646825"/>
    <w:rsid w:val="00646A3C"/>
    <w:rsid w:val="00647809"/>
    <w:rsid w:val="006478BF"/>
    <w:rsid w:val="00650EAC"/>
    <w:rsid w:val="0065104A"/>
    <w:rsid w:val="006518BF"/>
    <w:rsid w:val="00651EF5"/>
    <w:rsid w:val="00651F77"/>
    <w:rsid w:val="0065224E"/>
    <w:rsid w:val="0065377C"/>
    <w:rsid w:val="0065407F"/>
    <w:rsid w:val="006543B5"/>
    <w:rsid w:val="00654C53"/>
    <w:rsid w:val="00655A21"/>
    <w:rsid w:val="00656977"/>
    <w:rsid w:val="00656A73"/>
    <w:rsid w:val="00656B3E"/>
    <w:rsid w:val="00656BA0"/>
    <w:rsid w:val="00656D1A"/>
    <w:rsid w:val="006603C0"/>
    <w:rsid w:val="00660B19"/>
    <w:rsid w:val="00660EB3"/>
    <w:rsid w:val="00661029"/>
    <w:rsid w:val="00661318"/>
    <w:rsid w:val="006617B1"/>
    <w:rsid w:val="00662101"/>
    <w:rsid w:val="00662FC2"/>
    <w:rsid w:val="00663796"/>
    <w:rsid w:val="006644DE"/>
    <w:rsid w:val="00664C87"/>
    <w:rsid w:val="006656B7"/>
    <w:rsid w:val="00665729"/>
    <w:rsid w:val="0066588A"/>
    <w:rsid w:val="0066657D"/>
    <w:rsid w:val="00666716"/>
    <w:rsid w:val="00666B64"/>
    <w:rsid w:val="006675E6"/>
    <w:rsid w:val="0066792A"/>
    <w:rsid w:val="0066799A"/>
    <w:rsid w:val="00667B41"/>
    <w:rsid w:val="00667D13"/>
    <w:rsid w:val="00667ECA"/>
    <w:rsid w:val="0067037E"/>
    <w:rsid w:val="006706C3"/>
    <w:rsid w:val="006708A6"/>
    <w:rsid w:val="00670C28"/>
    <w:rsid w:val="00670D1E"/>
    <w:rsid w:val="00670DA7"/>
    <w:rsid w:val="00672F8C"/>
    <w:rsid w:val="00672FA1"/>
    <w:rsid w:val="006730FA"/>
    <w:rsid w:val="0067390F"/>
    <w:rsid w:val="00674537"/>
    <w:rsid w:val="00674867"/>
    <w:rsid w:val="00674F55"/>
    <w:rsid w:val="0067572B"/>
    <w:rsid w:val="006757DA"/>
    <w:rsid w:val="00675844"/>
    <w:rsid w:val="00675F2C"/>
    <w:rsid w:val="00675FF1"/>
    <w:rsid w:val="006761ED"/>
    <w:rsid w:val="00676F99"/>
    <w:rsid w:val="0068036B"/>
    <w:rsid w:val="006807C9"/>
    <w:rsid w:val="006807DF"/>
    <w:rsid w:val="006810B6"/>
    <w:rsid w:val="00681F5C"/>
    <w:rsid w:val="00682144"/>
    <w:rsid w:val="00682966"/>
    <w:rsid w:val="00682B05"/>
    <w:rsid w:val="00682C5E"/>
    <w:rsid w:val="00683302"/>
    <w:rsid w:val="006837F6"/>
    <w:rsid w:val="006838D5"/>
    <w:rsid w:val="00684D67"/>
    <w:rsid w:val="00686289"/>
    <w:rsid w:val="00686302"/>
    <w:rsid w:val="00686387"/>
    <w:rsid w:val="00686852"/>
    <w:rsid w:val="00686BFE"/>
    <w:rsid w:val="00686EB3"/>
    <w:rsid w:val="006876E8"/>
    <w:rsid w:val="00687D1B"/>
    <w:rsid w:val="00687DD6"/>
    <w:rsid w:val="006902EF"/>
    <w:rsid w:val="00691212"/>
    <w:rsid w:val="00691A8E"/>
    <w:rsid w:val="00692457"/>
    <w:rsid w:val="00692B42"/>
    <w:rsid w:val="00692E89"/>
    <w:rsid w:val="00692FF1"/>
    <w:rsid w:val="006935F4"/>
    <w:rsid w:val="00693C99"/>
    <w:rsid w:val="00695297"/>
    <w:rsid w:val="00696AD4"/>
    <w:rsid w:val="006973C1"/>
    <w:rsid w:val="00697AD9"/>
    <w:rsid w:val="006A0956"/>
    <w:rsid w:val="006A0D57"/>
    <w:rsid w:val="006A15E5"/>
    <w:rsid w:val="006A17BA"/>
    <w:rsid w:val="006A2D87"/>
    <w:rsid w:val="006A4428"/>
    <w:rsid w:val="006A5063"/>
    <w:rsid w:val="006A519C"/>
    <w:rsid w:val="006A565F"/>
    <w:rsid w:val="006A648C"/>
    <w:rsid w:val="006A73C1"/>
    <w:rsid w:val="006A7C74"/>
    <w:rsid w:val="006B00DA"/>
    <w:rsid w:val="006B00E6"/>
    <w:rsid w:val="006B0449"/>
    <w:rsid w:val="006B1050"/>
    <w:rsid w:val="006B149E"/>
    <w:rsid w:val="006B1A25"/>
    <w:rsid w:val="006B1C2D"/>
    <w:rsid w:val="006B1C4B"/>
    <w:rsid w:val="006B2290"/>
    <w:rsid w:val="006B2702"/>
    <w:rsid w:val="006B33A8"/>
    <w:rsid w:val="006B516D"/>
    <w:rsid w:val="006B570A"/>
    <w:rsid w:val="006B625C"/>
    <w:rsid w:val="006B63E5"/>
    <w:rsid w:val="006B6B2D"/>
    <w:rsid w:val="006B6D97"/>
    <w:rsid w:val="006B740E"/>
    <w:rsid w:val="006B7FBA"/>
    <w:rsid w:val="006C0446"/>
    <w:rsid w:val="006C076F"/>
    <w:rsid w:val="006C0EE3"/>
    <w:rsid w:val="006C150D"/>
    <w:rsid w:val="006C2FF4"/>
    <w:rsid w:val="006C3A5C"/>
    <w:rsid w:val="006C3B25"/>
    <w:rsid w:val="006C5357"/>
    <w:rsid w:val="006C5B9E"/>
    <w:rsid w:val="006C5E61"/>
    <w:rsid w:val="006C5EEE"/>
    <w:rsid w:val="006C5F0D"/>
    <w:rsid w:val="006C660C"/>
    <w:rsid w:val="006C76F6"/>
    <w:rsid w:val="006C79E1"/>
    <w:rsid w:val="006C7DF8"/>
    <w:rsid w:val="006D0433"/>
    <w:rsid w:val="006D0DE2"/>
    <w:rsid w:val="006D119E"/>
    <w:rsid w:val="006D1707"/>
    <w:rsid w:val="006D4258"/>
    <w:rsid w:val="006D4E72"/>
    <w:rsid w:val="006D4EF9"/>
    <w:rsid w:val="006D5364"/>
    <w:rsid w:val="006D57D3"/>
    <w:rsid w:val="006D645E"/>
    <w:rsid w:val="006D693E"/>
    <w:rsid w:val="006D78F8"/>
    <w:rsid w:val="006E0790"/>
    <w:rsid w:val="006E1938"/>
    <w:rsid w:val="006E20BB"/>
    <w:rsid w:val="006E20BC"/>
    <w:rsid w:val="006E2376"/>
    <w:rsid w:val="006E240F"/>
    <w:rsid w:val="006E2F52"/>
    <w:rsid w:val="006E331C"/>
    <w:rsid w:val="006E3F5F"/>
    <w:rsid w:val="006E5413"/>
    <w:rsid w:val="006E551A"/>
    <w:rsid w:val="006E58C9"/>
    <w:rsid w:val="006E60D6"/>
    <w:rsid w:val="006E683C"/>
    <w:rsid w:val="006E6F67"/>
    <w:rsid w:val="006E7320"/>
    <w:rsid w:val="006E7922"/>
    <w:rsid w:val="006E7BE6"/>
    <w:rsid w:val="006F0ABF"/>
    <w:rsid w:val="006F2257"/>
    <w:rsid w:val="006F2959"/>
    <w:rsid w:val="006F2F2F"/>
    <w:rsid w:val="006F3131"/>
    <w:rsid w:val="006F39BE"/>
    <w:rsid w:val="006F403E"/>
    <w:rsid w:val="006F4100"/>
    <w:rsid w:val="006F478A"/>
    <w:rsid w:val="006F5D3F"/>
    <w:rsid w:val="006F5E1E"/>
    <w:rsid w:val="006F6720"/>
    <w:rsid w:val="006F7C7A"/>
    <w:rsid w:val="006F7E4A"/>
    <w:rsid w:val="006F7E90"/>
    <w:rsid w:val="007003A1"/>
    <w:rsid w:val="00701672"/>
    <w:rsid w:val="00701947"/>
    <w:rsid w:val="00701B98"/>
    <w:rsid w:val="00701E46"/>
    <w:rsid w:val="0070276E"/>
    <w:rsid w:val="007046F6"/>
    <w:rsid w:val="00704B40"/>
    <w:rsid w:val="00704F85"/>
    <w:rsid w:val="00705579"/>
    <w:rsid w:val="0070571E"/>
    <w:rsid w:val="00705AE0"/>
    <w:rsid w:val="00705EAB"/>
    <w:rsid w:val="0070681B"/>
    <w:rsid w:val="0070695E"/>
    <w:rsid w:val="00706E38"/>
    <w:rsid w:val="00707F7A"/>
    <w:rsid w:val="00710BEF"/>
    <w:rsid w:val="007123ED"/>
    <w:rsid w:val="007127A9"/>
    <w:rsid w:val="00712B2D"/>
    <w:rsid w:val="00713AD1"/>
    <w:rsid w:val="00713C1C"/>
    <w:rsid w:val="007144DE"/>
    <w:rsid w:val="00714C48"/>
    <w:rsid w:val="00716C5D"/>
    <w:rsid w:val="00717056"/>
    <w:rsid w:val="00717CEF"/>
    <w:rsid w:val="00717D88"/>
    <w:rsid w:val="00717EC2"/>
    <w:rsid w:val="00720485"/>
    <w:rsid w:val="00720493"/>
    <w:rsid w:val="007204C8"/>
    <w:rsid w:val="00721361"/>
    <w:rsid w:val="007214B7"/>
    <w:rsid w:val="007214FE"/>
    <w:rsid w:val="0072168E"/>
    <w:rsid w:val="007217AB"/>
    <w:rsid w:val="00721B62"/>
    <w:rsid w:val="0072214B"/>
    <w:rsid w:val="00722A7D"/>
    <w:rsid w:val="00722EBD"/>
    <w:rsid w:val="0072309F"/>
    <w:rsid w:val="007232E9"/>
    <w:rsid w:val="00723AB4"/>
    <w:rsid w:val="0072500B"/>
    <w:rsid w:val="00726A43"/>
    <w:rsid w:val="007275AF"/>
    <w:rsid w:val="00727768"/>
    <w:rsid w:val="00730B40"/>
    <w:rsid w:val="00730CA1"/>
    <w:rsid w:val="00731095"/>
    <w:rsid w:val="0073134A"/>
    <w:rsid w:val="007313D6"/>
    <w:rsid w:val="0073298D"/>
    <w:rsid w:val="0073298F"/>
    <w:rsid w:val="00732D94"/>
    <w:rsid w:val="00733557"/>
    <w:rsid w:val="00733CBB"/>
    <w:rsid w:val="00734182"/>
    <w:rsid w:val="00735504"/>
    <w:rsid w:val="007356EA"/>
    <w:rsid w:val="00735B31"/>
    <w:rsid w:val="00737A89"/>
    <w:rsid w:val="00737E04"/>
    <w:rsid w:val="007409F6"/>
    <w:rsid w:val="00740C74"/>
    <w:rsid w:val="00740C96"/>
    <w:rsid w:val="00741EDF"/>
    <w:rsid w:val="00741F88"/>
    <w:rsid w:val="00742B59"/>
    <w:rsid w:val="0074337A"/>
    <w:rsid w:val="00743E34"/>
    <w:rsid w:val="0074412B"/>
    <w:rsid w:val="00744246"/>
    <w:rsid w:val="007447A5"/>
    <w:rsid w:val="00744932"/>
    <w:rsid w:val="00745DF4"/>
    <w:rsid w:val="00746DA6"/>
    <w:rsid w:val="00746FE7"/>
    <w:rsid w:val="00747400"/>
    <w:rsid w:val="00747734"/>
    <w:rsid w:val="00750F8A"/>
    <w:rsid w:val="007510DB"/>
    <w:rsid w:val="00751485"/>
    <w:rsid w:val="0075238F"/>
    <w:rsid w:val="00752500"/>
    <w:rsid w:val="007531A0"/>
    <w:rsid w:val="007535C6"/>
    <w:rsid w:val="00754927"/>
    <w:rsid w:val="00754DE9"/>
    <w:rsid w:val="00755C14"/>
    <w:rsid w:val="00756324"/>
    <w:rsid w:val="00756331"/>
    <w:rsid w:val="007567BD"/>
    <w:rsid w:val="00756B28"/>
    <w:rsid w:val="0075757D"/>
    <w:rsid w:val="007575F6"/>
    <w:rsid w:val="00761355"/>
    <w:rsid w:val="0076161F"/>
    <w:rsid w:val="00761949"/>
    <w:rsid w:val="00761C57"/>
    <w:rsid w:val="00762393"/>
    <w:rsid w:val="007632A6"/>
    <w:rsid w:val="00763498"/>
    <w:rsid w:val="00763515"/>
    <w:rsid w:val="00763599"/>
    <w:rsid w:val="00764185"/>
    <w:rsid w:val="007644C4"/>
    <w:rsid w:val="007645AD"/>
    <w:rsid w:val="007649CB"/>
    <w:rsid w:val="00764CE4"/>
    <w:rsid w:val="00764D8D"/>
    <w:rsid w:val="00764E10"/>
    <w:rsid w:val="00764F75"/>
    <w:rsid w:val="00765268"/>
    <w:rsid w:val="00766E76"/>
    <w:rsid w:val="007676FA"/>
    <w:rsid w:val="00767B32"/>
    <w:rsid w:val="00767CFC"/>
    <w:rsid w:val="00767DBF"/>
    <w:rsid w:val="00771087"/>
    <w:rsid w:val="007726BA"/>
    <w:rsid w:val="007733ED"/>
    <w:rsid w:val="007738AF"/>
    <w:rsid w:val="0077438A"/>
    <w:rsid w:val="007744D4"/>
    <w:rsid w:val="007750A3"/>
    <w:rsid w:val="007755BA"/>
    <w:rsid w:val="00776686"/>
    <w:rsid w:val="007767AA"/>
    <w:rsid w:val="00777813"/>
    <w:rsid w:val="0077792D"/>
    <w:rsid w:val="00777A6B"/>
    <w:rsid w:val="007800BC"/>
    <w:rsid w:val="007809DD"/>
    <w:rsid w:val="00780ADD"/>
    <w:rsid w:val="00780CC1"/>
    <w:rsid w:val="00780EDE"/>
    <w:rsid w:val="00781562"/>
    <w:rsid w:val="007824EB"/>
    <w:rsid w:val="007825A3"/>
    <w:rsid w:val="0078296B"/>
    <w:rsid w:val="00783806"/>
    <w:rsid w:val="007844EB"/>
    <w:rsid w:val="00786056"/>
    <w:rsid w:val="007860A3"/>
    <w:rsid w:val="00786198"/>
    <w:rsid w:val="007862CC"/>
    <w:rsid w:val="00786463"/>
    <w:rsid w:val="007873B7"/>
    <w:rsid w:val="00790164"/>
    <w:rsid w:val="007913F2"/>
    <w:rsid w:val="00791CBE"/>
    <w:rsid w:val="00791F27"/>
    <w:rsid w:val="00792316"/>
    <w:rsid w:val="00792A42"/>
    <w:rsid w:val="007934CC"/>
    <w:rsid w:val="0079387C"/>
    <w:rsid w:val="007942D3"/>
    <w:rsid w:val="0079572C"/>
    <w:rsid w:val="00796866"/>
    <w:rsid w:val="007969B3"/>
    <w:rsid w:val="007972D2"/>
    <w:rsid w:val="0079782B"/>
    <w:rsid w:val="0079782D"/>
    <w:rsid w:val="007A0CB4"/>
    <w:rsid w:val="007A1A53"/>
    <w:rsid w:val="007A2A30"/>
    <w:rsid w:val="007A2F75"/>
    <w:rsid w:val="007A4403"/>
    <w:rsid w:val="007A444C"/>
    <w:rsid w:val="007A4636"/>
    <w:rsid w:val="007A48A3"/>
    <w:rsid w:val="007A4D35"/>
    <w:rsid w:val="007A4DB3"/>
    <w:rsid w:val="007A52DD"/>
    <w:rsid w:val="007A5EDA"/>
    <w:rsid w:val="007A5FDB"/>
    <w:rsid w:val="007A69AF"/>
    <w:rsid w:val="007A6C70"/>
    <w:rsid w:val="007A7A8B"/>
    <w:rsid w:val="007B0AF4"/>
    <w:rsid w:val="007B1156"/>
    <w:rsid w:val="007B116E"/>
    <w:rsid w:val="007B1230"/>
    <w:rsid w:val="007B144D"/>
    <w:rsid w:val="007B205B"/>
    <w:rsid w:val="007B2099"/>
    <w:rsid w:val="007B218E"/>
    <w:rsid w:val="007B2D19"/>
    <w:rsid w:val="007B2E08"/>
    <w:rsid w:val="007B360A"/>
    <w:rsid w:val="007B3B4C"/>
    <w:rsid w:val="007B4CC8"/>
    <w:rsid w:val="007B4F98"/>
    <w:rsid w:val="007B518A"/>
    <w:rsid w:val="007B54E4"/>
    <w:rsid w:val="007B5FF2"/>
    <w:rsid w:val="007B6206"/>
    <w:rsid w:val="007B6C09"/>
    <w:rsid w:val="007B7697"/>
    <w:rsid w:val="007B7741"/>
    <w:rsid w:val="007B7D2D"/>
    <w:rsid w:val="007C0037"/>
    <w:rsid w:val="007C0274"/>
    <w:rsid w:val="007C030F"/>
    <w:rsid w:val="007C083D"/>
    <w:rsid w:val="007C0F2D"/>
    <w:rsid w:val="007C1493"/>
    <w:rsid w:val="007C1FC0"/>
    <w:rsid w:val="007C4951"/>
    <w:rsid w:val="007C4B89"/>
    <w:rsid w:val="007C5499"/>
    <w:rsid w:val="007C5837"/>
    <w:rsid w:val="007C5AF6"/>
    <w:rsid w:val="007C5F77"/>
    <w:rsid w:val="007C6AAD"/>
    <w:rsid w:val="007C70F9"/>
    <w:rsid w:val="007C7109"/>
    <w:rsid w:val="007C7534"/>
    <w:rsid w:val="007C7F0A"/>
    <w:rsid w:val="007D0710"/>
    <w:rsid w:val="007D1320"/>
    <w:rsid w:val="007D15C4"/>
    <w:rsid w:val="007D1A26"/>
    <w:rsid w:val="007D1CD6"/>
    <w:rsid w:val="007D2098"/>
    <w:rsid w:val="007D2FC4"/>
    <w:rsid w:val="007D36B4"/>
    <w:rsid w:val="007D4646"/>
    <w:rsid w:val="007D4E3A"/>
    <w:rsid w:val="007D5147"/>
    <w:rsid w:val="007D5893"/>
    <w:rsid w:val="007D5A6D"/>
    <w:rsid w:val="007D5FB7"/>
    <w:rsid w:val="007D6D6B"/>
    <w:rsid w:val="007D7828"/>
    <w:rsid w:val="007E09DA"/>
    <w:rsid w:val="007E0F17"/>
    <w:rsid w:val="007E0F8A"/>
    <w:rsid w:val="007E130D"/>
    <w:rsid w:val="007E1C73"/>
    <w:rsid w:val="007E1D8E"/>
    <w:rsid w:val="007E1F4D"/>
    <w:rsid w:val="007E2FA5"/>
    <w:rsid w:val="007E373C"/>
    <w:rsid w:val="007E412B"/>
    <w:rsid w:val="007E4541"/>
    <w:rsid w:val="007E454F"/>
    <w:rsid w:val="007E4D56"/>
    <w:rsid w:val="007E5528"/>
    <w:rsid w:val="007E59A4"/>
    <w:rsid w:val="007E5FD8"/>
    <w:rsid w:val="007E60BE"/>
    <w:rsid w:val="007E67F7"/>
    <w:rsid w:val="007E6D78"/>
    <w:rsid w:val="007E6F32"/>
    <w:rsid w:val="007E7999"/>
    <w:rsid w:val="007F130A"/>
    <w:rsid w:val="007F150D"/>
    <w:rsid w:val="007F21D9"/>
    <w:rsid w:val="007F32C8"/>
    <w:rsid w:val="007F34D2"/>
    <w:rsid w:val="007F3CF0"/>
    <w:rsid w:val="007F462E"/>
    <w:rsid w:val="007F4909"/>
    <w:rsid w:val="007F6506"/>
    <w:rsid w:val="007F6654"/>
    <w:rsid w:val="007F67E9"/>
    <w:rsid w:val="007F692F"/>
    <w:rsid w:val="007F6B9D"/>
    <w:rsid w:val="007F718D"/>
    <w:rsid w:val="00800591"/>
    <w:rsid w:val="00800F66"/>
    <w:rsid w:val="008012CC"/>
    <w:rsid w:val="00801D3F"/>
    <w:rsid w:val="00801FAD"/>
    <w:rsid w:val="00803810"/>
    <w:rsid w:val="00804169"/>
    <w:rsid w:val="00804669"/>
    <w:rsid w:val="00805DFC"/>
    <w:rsid w:val="00806407"/>
    <w:rsid w:val="0080789E"/>
    <w:rsid w:val="00807C3F"/>
    <w:rsid w:val="00807DC3"/>
    <w:rsid w:val="00810D5C"/>
    <w:rsid w:val="00810F59"/>
    <w:rsid w:val="008110B0"/>
    <w:rsid w:val="00811F21"/>
    <w:rsid w:val="008121E0"/>
    <w:rsid w:val="008136B3"/>
    <w:rsid w:val="00813AEA"/>
    <w:rsid w:val="0081407C"/>
    <w:rsid w:val="0081428F"/>
    <w:rsid w:val="0081466A"/>
    <w:rsid w:val="008147CA"/>
    <w:rsid w:val="00816A7F"/>
    <w:rsid w:val="008178B6"/>
    <w:rsid w:val="008178B8"/>
    <w:rsid w:val="008200A8"/>
    <w:rsid w:val="008202E5"/>
    <w:rsid w:val="00820316"/>
    <w:rsid w:val="00820399"/>
    <w:rsid w:val="00820561"/>
    <w:rsid w:val="00820A33"/>
    <w:rsid w:val="00821747"/>
    <w:rsid w:val="00821FB1"/>
    <w:rsid w:val="00823391"/>
    <w:rsid w:val="0082357E"/>
    <w:rsid w:val="00823746"/>
    <w:rsid w:val="00823817"/>
    <w:rsid w:val="00823821"/>
    <w:rsid w:val="00825CB7"/>
    <w:rsid w:val="0082712B"/>
    <w:rsid w:val="0082769C"/>
    <w:rsid w:val="00827AAD"/>
    <w:rsid w:val="00827D6C"/>
    <w:rsid w:val="00830D1F"/>
    <w:rsid w:val="00831572"/>
    <w:rsid w:val="00831B03"/>
    <w:rsid w:val="00831DE0"/>
    <w:rsid w:val="00831E05"/>
    <w:rsid w:val="00831EBE"/>
    <w:rsid w:val="00832D13"/>
    <w:rsid w:val="0083300A"/>
    <w:rsid w:val="00834251"/>
    <w:rsid w:val="00834665"/>
    <w:rsid w:val="00834E3B"/>
    <w:rsid w:val="0083508D"/>
    <w:rsid w:val="008350A3"/>
    <w:rsid w:val="008360AD"/>
    <w:rsid w:val="00836FBA"/>
    <w:rsid w:val="00837B83"/>
    <w:rsid w:val="00837BC2"/>
    <w:rsid w:val="00841263"/>
    <w:rsid w:val="00841BD4"/>
    <w:rsid w:val="008426BB"/>
    <w:rsid w:val="00842D33"/>
    <w:rsid w:val="008442A5"/>
    <w:rsid w:val="00844515"/>
    <w:rsid w:val="008445E5"/>
    <w:rsid w:val="008447AE"/>
    <w:rsid w:val="008454C8"/>
    <w:rsid w:val="00845C03"/>
    <w:rsid w:val="00845FEE"/>
    <w:rsid w:val="00846674"/>
    <w:rsid w:val="00846945"/>
    <w:rsid w:val="008471B2"/>
    <w:rsid w:val="008477A8"/>
    <w:rsid w:val="0084781C"/>
    <w:rsid w:val="00847DE6"/>
    <w:rsid w:val="00850E55"/>
    <w:rsid w:val="00851517"/>
    <w:rsid w:val="008515C2"/>
    <w:rsid w:val="0085181A"/>
    <w:rsid w:val="00851D9D"/>
    <w:rsid w:val="00851F5E"/>
    <w:rsid w:val="008520DA"/>
    <w:rsid w:val="008520FF"/>
    <w:rsid w:val="00852625"/>
    <w:rsid w:val="0085276C"/>
    <w:rsid w:val="00852A49"/>
    <w:rsid w:val="0085313A"/>
    <w:rsid w:val="00853BA7"/>
    <w:rsid w:val="00854390"/>
    <w:rsid w:val="00854C11"/>
    <w:rsid w:val="00854E33"/>
    <w:rsid w:val="008571A5"/>
    <w:rsid w:val="00857B45"/>
    <w:rsid w:val="00857BDC"/>
    <w:rsid w:val="00857C57"/>
    <w:rsid w:val="008604FD"/>
    <w:rsid w:val="0086095B"/>
    <w:rsid w:val="00861587"/>
    <w:rsid w:val="00861CC8"/>
    <w:rsid w:val="00862161"/>
    <w:rsid w:val="008630B8"/>
    <w:rsid w:val="0086341A"/>
    <w:rsid w:val="008634D2"/>
    <w:rsid w:val="00863546"/>
    <w:rsid w:val="008642DD"/>
    <w:rsid w:val="00864F68"/>
    <w:rsid w:val="00865B74"/>
    <w:rsid w:val="00865E63"/>
    <w:rsid w:val="00866063"/>
    <w:rsid w:val="00866727"/>
    <w:rsid w:val="00866840"/>
    <w:rsid w:val="008668A1"/>
    <w:rsid w:val="00867B10"/>
    <w:rsid w:val="008708BD"/>
    <w:rsid w:val="00870DFA"/>
    <w:rsid w:val="008713FD"/>
    <w:rsid w:val="00872618"/>
    <w:rsid w:val="00873EB1"/>
    <w:rsid w:val="008740CB"/>
    <w:rsid w:val="00874ADF"/>
    <w:rsid w:val="008751AA"/>
    <w:rsid w:val="00875B91"/>
    <w:rsid w:val="00876350"/>
    <w:rsid w:val="008764CC"/>
    <w:rsid w:val="00877A24"/>
    <w:rsid w:val="008810BD"/>
    <w:rsid w:val="00881245"/>
    <w:rsid w:val="0088168B"/>
    <w:rsid w:val="00881A24"/>
    <w:rsid w:val="00881C58"/>
    <w:rsid w:val="00881E1B"/>
    <w:rsid w:val="008822D1"/>
    <w:rsid w:val="008830E4"/>
    <w:rsid w:val="00883378"/>
    <w:rsid w:val="008838F5"/>
    <w:rsid w:val="00883FE9"/>
    <w:rsid w:val="0088496D"/>
    <w:rsid w:val="00885C22"/>
    <w:rsid w:val="00885C57"/>
    <w:rsid w:val="00885D76"/>
    <w:rsid w:val="00886465"/>
    <w:rsid w:val="008864EF"/>
    <w:rsid w:val="00887049"/>
    <w:rsid w:val="00887392"/>
    <w:rsid w:val="0088788F"/>
    <w:rsid w:val="008904B4"/>
    <w:rsid w:val="00890620"/>
    <w:rsid w:val="008955E4"/>
    <w:rsid w:val="00896105"/>
    <w:rsid w:val="008974F0"/>
    <w:rsid w:val="008A0742"/>
    <w:rsid w:val="008A0DCF"/>
    <w:rsid w:val="008A1301"/>
    <w:rsid w:val="008A1499"/>
    <w:rsid w:val="008A1B8C"/>
    <w:rsid w:val="008A1E43"/>
    <w:rsid w:val="008A2490"/>
    <w:rsid w:val="008A27DC"/>
    <w:rsid w:val="008A2A91"/>
    <w:rsid w:val="008A32B3"/>
    <w:rsid w:val="008A3549"/>
    <w:rsid w:val="008A4BE2"/>
    <w:rsid w:val="008A58C8"/>
    <w:rsid w:val="008A5F49"/>
    <w:rsid w:val="008A6CF2"/>
    <w:rsid w:val="008A70CE"/>
    <w:rsid w:val="008A7149"/>
    <w:rsid w:val="008A757B"/>
    <w:rsid w:val="008B012A"/>
    <w:rsid w:val="008B027F"/>
    <w:rsid w:val="008B1BE1"/>
    <w:rsid w:val="008B254E"/>
    <w:rsid w:val="008B2DA6"/>
    <w:rsid w:val="008B3253"/>
    <w:rsid w:val="008B3391"/>
    <w:rsid w:val="008B3756"/>
    <w:rsid w:val="008B3CDC"/>
    <w:rsid w:val="008B40A3"/>
    <w:rsid w:val="008B4472"/>
    <w:rsid w:val="008B472D"/>
    <w:rsid w:val="008B5BE2"/>
    <w:rsid w:val="008B6016"/>
    <w:rsid w:val="008B61DB"/>
    <w:rsid w:val="008B6462"/>
    <w:rsid w:val="008B6ED2"/>
    <w:rsid w:val="008B76BE"/>
    <w:rsid w:val="008B7BE4"/>
    <w:rsid w:val="008B7D7A"/>
    <w:rsid w:val="008B7E6A"/>
    <w:rsid w:val="008C03F4"/>
    <w:rsid w:val="008C0551"/>
    <w:rsid w:val="008C111D"/>
    <w:rsid w:val="008C2530"/>
    <w:rsid w:val="008C2A01"/>
    <w:rsid w:val="008C308A"/>
    <w:rsid w:val="008C33D2"/>
    <w:rsid w:val="008C3995"/>
    <w:rsid w:val="008C41F9"/>
    <w:rsid w:val="008C4B46"/>
    <w:rsid w:val="008C575F"/>
    <w:rsid w:val="008C59A6"/>
    <w:rsid w:val="008C5B4F"/>
    <w:rsid w:val="008C663C"/>
    <w:rsid w:val="008C678E"/>
    <w:rsid w:val="008C6906"/>
    <w:rsid w:val="008C6CB4"/>
    <w:rsid w:val="008C7770"/>
    <w:rsid w:val="008C7BB5"/>
    <w:rsid w:val="008D00ED"/>
    <w:rsid w:val="008D0305"/>
    <w:rsid w:val="008D09CC"/>
    <w:rsid w:val="008D0C5F"/>
    <w:rsid w:val="008D177F"/>
    <w:rsid w:val="008D1B1B"/>
    <w:rsid w:val="008D2A80"/>
    <w:rsid w:val="008D3E6B"/>
    <w:rsid w:val="008D428F"/>
    <w:rsid w:val="008D5F6B"/>
    <w:rsid w:val="008E06D6"/>
    <w:rsid w:val="008E08D2"/>
    <w:rsid w:val="008E11B2"/>
    <w:rsid w:val="008E16B4"/>
    <w:rsid w:val="008E177E"/>
    <w:rsid w:val="008E1C1E"/>
    <w:rsid w:val="008E28FC"/>
    <w:rsid w:val="008E3179"/>
    <w:rsid w:val="008E3FE2"/>
    <w:rsid w:val="008E4423"/>
    <w:rsid w:val="008E480D"/>
    <w:rsid w:val="008E51D3"/>
    <w:rsid w:val="008E5DC6"/>
    <w:rsid w:val="008E5DE5"/>
    <w:rsid w:val="008E630D"/>
    <w:rsid w:val="008E67E8"/>
    <w:rsid w:val="008E7183"/>
    <w:rsid w:val="008E71DC"/>
    <w:rsid w:val="008E7642"/>
    <w:rsid w:val="008F04BF"/>
    <w:rsid w:val="008F11BD"/>
    <w:rsid w:val="008F179F"/>
    <w:rsid w:val="008F1A14"/>
    <w:rsid w:val="008F1AC7"/>
    <w:rsid w:val="008F1F17"/>
    <w:rsid w:val="008F22F2"/>
    <w:rsid w:val="008F361C"/>
    <w:rsid w:val="008F3AFD"/>
    <w:rsid w:val="008F403D"/>
    <w:rsid w:val="008F420F"/>
    <w:rsid w:val="008F4834"/>
    <w:rsid w:val="008F4914"/>
    <w:rsid w:val="008F5004"/>
    <w:rsid w:val="008F60DF"/>
    <w:rsid w:val="008F6343"/>
    <w:rsid w:val="008F695E"/>
    <w:rsid w:val="008F708D"/>
    <w:rsid w:val="00900521"/>
    <w:rsid w:val="00900B33"/>
    <w:rsid w:val="00901700"/>
    <w:rsid w:val="00901879"/>
    <w:rsid w:val="00901D63"/>
    <w:rsid w:val="009025D9"/>
    <w:rsid w:val="00902C5B"/>
    <w:rsid w:val="0090317F"/>
    <w:rsid w:val="009032B3"/>
    <w:rsid w:val="00903E9F"/>
    <w:rsid w:val="009041FB"/>
    <w:rsid w:val="009047DB"/>
    <w:rsid w:val="00904D84"/>
    <w:rsid w:val="0090574A"/>
    <w:rsid w:val="009060C2"/>
    <w:rsid w:val="00906731"/>
    <w:rsid w:val="00906AC9"/>
    <w:rsid w:val="00906E17"/>
    <w:rsid w:val="00906F64"/>
    <w:rsid w:val="009071F9"/>
    <w:rsid w:val="009075D7"/>
    <w:rsid w:val="00907681"/>
    <w:rsid w:val="009100FC"/>
    <w:rsid w:val="0091038C"/>
    <w:rsid w:val="009129C8"/>
    <w:rsid w:val="00912CD6"/>
    <w:rsid w:val="00913B36"/>
    <w:rsid w:val="00913DF3"/>
    <w:rsid w:val="00913E64"/>
    <w:rsid w:val="0091416B"/>
    <w:rsid w:val="00914319"/>
    <w:rsid w:val="0091484F"/>
    <w:rsid w:val="00914BCA"/>
    <w:rsid w:val="0091547C"/>
    <w:rsid w:val="00916436"/>
    <w:rsid w:val="00916BDB"/>
    <w:rsid w:val="009170FE"/>
    <w:rsid w:val="0091773E"/>
    <w:rsid w:val="00917A35"/>
    <w:rsid w:val="00917E79"/>
    <w:rsid w:val="00920128"/>
    <w:rsid w:val="0092085C"/>
    <w:rsid w:val="00920D69"/>
    <w:rsid w:val="00920DC1"/>
    <w:rsid w:val="00921108"/>
    <w:rsid w:val="0092152D"/>
    <w:rsid w:val="00922D23"/>
    <w:rsid w:val="00923BC6"/>
    <w:rsid w:val="00923E2A"/>
    <w:rsid w:val="00925006"/>
    <w:rsid w:val="00925ED9"/>
    <w:rsid w:val="00926B84"/>
    <w:rsid w:val="00927715"/>
    <w:rsid w:val="009305DC"/>
    <w:rsid w:val="00930805"/>
    <w:rsid w:val="00930BA1"/>
    <w:rsid w:val="009311A7"/>
    <w:rsid w:val="00931403"/>
    <w:rsid w:val="0093169E"/>
    <w:rsid w:val="00932462"/>
    <w:rsid w:val="00932E8A"/>
    <w:rsid w:val="00933811"/>
    <w:rsid w:val="0093383F"/>
    <w:rsid w:val="0093413C"/>
    <w:rsid w:val="00935EC9"/>
    <w:rsid w:val="0093621C"/>
    <w:rsid w:val="009368C3"/>
    <w:rsid w:val="0093716C"/>
    <w:rsid w:val="00937F35"/>
    <w:rsid w:val="00940010"/>
    <w:rsid w:val="00940964"/>
    <w:rsid w:val="00941B40"/>
    <w:rsid w:val="009425BF"/>
    <w:rsid w:val="009426F7"/>
    <w:rsid w:val="00942A34"/>
    <w:rsid w:val="00942E24"/>
    <w:rsid w:val="00943A71"/>
    <w:rsid w:val="00943CB5"/>
    <w:rsid w:val="00944F4B"/>
    <w:rsid w:val="009455ED"/>
    <w:rsid w:val="00945CD3"/>
    <w:rsid w:val="00945F29"/>
    <w:rsid w:val="009468FD"/>
    <w:rsid w:val="00947A11"/>
    <w:rsid w:val="00947AB4"/>
    <w:rsid w:val="009500C4"/>
    <w:rsid w:val="009505C9"/>
    <w:rsid w:val="00950752"/>
    <w:rsid w:val="00950FB0"/>
    <w:rsid w:val="00951729"/>
    <w:rsid w:val="009518B3"/>
    <w:rsid w:val="00951BAB"/>
    <w:rsid w:val="00951FBE"/>
    <w:rsid w:val="0095224C"/>
    <w:rsid w:val="009526B4"/>
    <w:rsid w:val="00952C99"/>
    <w:rsid w:val="00952FEC"/>
    <w:rsid w:val="00953BC5"/>
    <w:rsid w:val="00954093"/>
    <w:rsid w:val="0095460E"/>
    <w:rsid w:val="00955176"/>
    <w:rsid w:val="009551A2"/>
    <w:rsid w:val="009557C9"/>
    <w:rsid w:val="00955B19"/>
    <w:rsid w:val="009565C4"/>
    <w:rsid w:val="00956840"/>
    <w:rsid w:val="00956B27"/>
    <w:rsid w:val="00957033"/>
    <w:rsid w:val="00957340"/>
    <w:rsid w:val="00957E0E"/>
    <w:rsid w:val="00960355"/>
    <w:rsid w:val="00960669"/>
    <w:rsid w:val="009612E9"/>
    <w:rsid w:val="009615E7"/>
    <w:rsid w:val="00963AC8"/>
    <w:rsid w:val="00964C48"/>
    <w:rsid w:val="00966413"/>
    <w:rsid w:val="00966424"/>
    <w:rsid w:val="00966557"/>
    <w:rsid w:val="00966944"/>
    <w:rsid w:val="00966945"/>
    <w:rsid w:val="00967196"/>
    <w:rsid w:val="0096720F"/>
    <w:rsid w:val="009673AB"/>
    <w:rsid w:val="00967881"/>
    <w:rsid w:val="00970847"/>
    <w:rsid w:val="00970D89"/>
    <w:rsid w:val="0097135E"/>
    <w:rsid w:val="00971369"/>
    <w:rsid w:val="0097141D"/>
    <w:rsid w:val="009717D4"/>
    <w:rsid w:val="00971F2F"/>
    <w:rsid w:val="00972469"/>
    <w:rsid w:val="00972F28"/>
    <w:rsid w:val="00972FEA"/>
    <w:rsid w:val="009731C2"/>
    <w:rsid w:val="00973452"/>
    <w:rsid w:val="009737BA"/>
    <w:rsid w:val="00973870"/>
    <w:rsid w:val="00973A3F"/>
    <w:rsid w:val="00974D81"/>
    <w:rsid w:val="009755CD"/>
    <w:rsid w:val="00976EB8"/>
    <w:rsid w:val="0097753C"/>
    <w:rsid w:val="00981CB9"/>
    <w:rsid w:val="00982403"/>
    <w:rsid w:val="00982A5E"/>
    <w:rsid w:val="00982BDE"/>
    <w:rsid w:val="00982EE1"/>
    <w:rsid w:val="00983CAF"/>
    <w:rsid w:val="00984F4E"/>
    <w:rsid w:val="00985208"/>
    <w:rsid w:val="009853E6"/>
    <w:rsid w:val="00986370"/>
    <w:rsid w:val="00987AA7"/>
    <w:rsid w:val="009918D8"/>
    <w:rsid w:val="00992546"/>
    <w:rsid w:val="00992A99"/>
    <w:rsid w:val="00992C8E"/>
    <w:rsid w:val="00992D72"/>
    <w:rsid w:val="00993362"/>
    <w:rsid w:val="00993FCD"/>
    <w:rsid w:val="00994347"/>
    <w:rsid w:val="00994433"/>
    <w:rsid w:val="00994D93"/>
    <w:rsid w:val="009956C6"/>
    <w:rsid w:val="0099620D"/>
    <w:rsid w:val="00996F28"/>
    <w:rsid w:val="00997993"/>
    <w:rsid w:val="00997B48"/>
    <w:rsid w:val="00997D37"/>
    <w:rsid w:val="009A0D65"/>
    <w:rsid w:val="009A0E73"/>
    <w:rsid w:val="009A0FAB"/>
    <w:rsid w:val="009A2143"/>
    <w:rsid w:val="009A2635"/>
    <w:rsid w:val="009A29D7"/>
    <w:rsid w:val="009A391D"/>
    <w:rsid w:val="009A444E"/>
    <w:rsid w:val="009A453C"/>
    <w:rsid w:val="009A4687"/>
    <w:rsid w:val="009A4A54"/>
    <w:rsid w:val="009A4A8C"/>
    <w:rsid w:val="009A5342"/>
    <w:rsid w:val="009A5505"/>
    <w:rsid w:val="009A57E9"/>
    <w:rsid w:val="009A5809"/>
    <w:rsid w:val="009A630B"/>
    <w:rsid w:val="009A6926"/>
    <w:rsid w:val="009A72DF"/>
    <w:rsid w:val="009B04B3"/>
    <w:rsid w:val="009B16AA"/>
    <w:rsid w:val="009B21C2"/>
    <w:rsid w:val="009B25B0"/>
    <w:rsid w:val="009B2635"/>
    <w:rsid w:val="009B2E74"/>
    <w:rsid w:val="009B2ED7"/>
    <w:rsid w:val="009B3270"/>
    <w:rsid w:val="009B3285"/>
    <w:rsid w:val="009B41EA"/>
    <w:rsid w:val="009B41F9"/>
    <w:rsid w:val="009B48F9"/>
    <w:rsid w:val="009B60BD"/>
    <w:rsid w:val="009B683C"/>
    <w:rsid w:val="009B6F33"/>
    <w:rsid w:val="009B75D3"/>
    <w:rsid w:val="009B7DBC"/>
    <w:rsid w:val="009C0829"/>
    <w:rsid w:val="009C0C6A"/>
    <w:rsid w:val="009C1118"/>
    <w:rsid w:val="009C12E9"/>
    <w:rsid w:val="009C1E69"/>
    <w:rsid w:val="009C2747"/>
    <w:rsid w:val="009C281E"/>
    <w:rsid w:val="009C2A7F"/>
    <w:rsid w:val="009C2DE6"/>
    <w:rsid w:val="009C348C"/>
    <w:rsid w:val="009C4290"/>
    <w:rsid w:val="009C46CB"/>
    <w:rsid w:val="009C4A94"/>
    <w:rsid w:val="009C500D"/>
    <w:rsid w:val="009C53A8"/>
    <w:rsid w:val="009C5D45"/>
    <w:rsid w:val="009C69AB"/>
    <w:rsid w:val="009C7768"/>
    <w:rsid w:val="009D020D"/>
    <w:rsid w:val="009D065B"/>
    <w:rsid w:val="009D0A3D"/>
    <w:rsid w:val="009D1F7D"/>
    <w:rsid w:val="009D2891"/>
    <w:rsid w:val="009D2E8A"/>
    <w:rsid w:val="009D3C19"/>
    <w:rsid w:val="009D41AE"/>
    <w:rsid w:val="009D4690"/>
    <w:rsid w:val="009D4737"/>
    <w:rsid w:val="009D55B9"/>
    <w:rsid w:val="009D5911"/>
    <w:rsid w:val="009D5F18"/>
    <w:rsid w:val="009D6C0F"/>
    <w:rsid w:val="009D6EEA"/>
    <w:rsid w:val="009E020D"/>
    <w:rsid w:val="009E05B6"/>
    <w:rsid w:val="009E1279"/>
    <w:rsid w:val="009E19CA"/>
    <w:rsid w:val="009E1DD4"/>
    <w:rsid w:val="009E214E"/>
    <w:rsid w:val="009E2242"/>
    <w:rsid w:val="009E25B4"/>
    <w:rsid w:val="009E26BC"/>
    <w:rsid w:val="009E3738"/>
    <w:rsid w:val="009E37D3"/>
    <w:rsid w:val="009E3951"/>
    <w:rsid w:val="009E3C37"/>
    <w:rsid w:val="009E50EE"/>
    <w:rsid w:val="009E585C"/>
    <w:rsid w:val="009E69B3"/>
    <w:rsid w:val="009E754E"/>
    <w:rsid w:val="009E7640"/>
    <w:rsid w:val="009E7893"/>
    <w:rsid w:val="009F061D"/>
    <w:rsid w:val="009F1716"/>
    <w:rsid w:val="009F201B"/>
    <w:rsid w:val="009F2FCB"/>
    <w:rsid w:val="009F455A"/>
    <w:rsid w:val="009F494D"/>
    <w:rsid w:val="009F55D6"/>
    <w:rsid w:val="009F5E6E"/>
    <w:rsid w:val="009F634D"/>
    <w:rsid w:val="009F7300"/>
    <w:rsid w:val="009F732C"/>
    <w:rsid w:val="009F79C7"/>
    <w:rsid w:val="00A0026B"/>
    <w:rsid w:val="00A003A7"/>
    <w:rsid w:val="00A0068E"/>
    <w:rsid w:val="00A00EAA"/>
    <w:rsid w:val="00A00EE8"/>
    <w:rsid w:val="00A01DF8"/>
    <w:rsid w:val="00A02183"/>
    <w:rsid w:val="00A0368B"/>
    <w:rsid w:val="00A03B3D"/>
    <w:rsid w:val="00A044E0"/>
    <w:rsid w:val="00A04544"/>
    <w:rsid w:val="00A04AE9"/>
    <w:rsid w:val="00A05358"/>
    <w:rsid w:val="00A05385"/>
    <w:rsid w:val="00A056D5"/>
    <w:rsid w:val="00A05C91"/>
    <w:rsid w:val="00A06D27"/>
    <w:rsid w:val="00A10017"/>
    <w:rsid w:val="00A103FC"/>
    <w:rsid w:val="00A10559"/>
    <w:rsid w:val="00A111D1"/>
    <w:rsid w:val="00A11B68"/>
    <w:rsid w:val="00A11E4A"/>
    <w:rsid w:val="00A12940"/>
    <w:rsid w:val="00A15F60"/>
    <w:rsid w:val="00A16E4E"/>
    <w:rsid w:val="00A17C7F"/>
    <w:rsid w:val="00A202A5"/>
    <w:rsid w:val="00A206CA"/>
    <w:rsid w:val="00A208BE"/>
    <w:rsid w:val="00A216B4"/>
    <w:rsid w:val="00A22438"/>
    <w:rsid w:val="00A22C41"/>
    <w:rsid w:val="00A22F95"/>
    <w:rsid w:val="00A2369A"/>
    <w:rsid w:val="00A24E1A"/>
    <w:rsid w:val="00A259C2"/>
    <w:rsid w:val="00A262E2"/>
    <w:rsid w:val="00A27187"/>
    <w:rsid w:val="00A279AF"/>
    <w:rsid w:val="00A30BC0"/>
    <w:rsid w:val="00A3107A"/>
    <w:rsid w:val="00A31C94"/>
    <w:rsid w:val="00A322E8"/>
    <w:rsid w:val="00A34747"/>
    <w:rsid w:val="00A353BF"/>
    <w:rsid w:val="00A35421"/>
    <w:rsid w:val="00A35E62"/>
    <w:rsid w:val="00A37058"/>
    <w:rsid w:val="00A376EA"/>
    <w:rsid w:val="00A408BB"/>
    <w:rsid w:val="00A41BCE"/>
    <w:rsid w:val="00A41CBD"/>
    <w:rsid w:val="00A4233C"/>
    <w:rsid w:val="00A4233F"/>
    <w:rsid w:val="00A42BA3"/>
    <w:rsid w:val="00A446FF"/>
    <w:rsid w:val="00A44FDB"/>
    <w:rsid w:val="00A45A4F"/>
    <w:rsid w:val="00A4673E"/>
    <w:rsid w:val="00A46A44"/>
    <w:rsid w:val="00A4738F"/>
    <w:rsid w:val="00A50268"/>
    <w:rsid w:val="00A503BA"/>
    <w:rsid w:val="00A5043E"/>
    <w:rsid w:val="00A51370"/>
    <w:rsid w:val="00A52426"/>
    <w:rsid w:val="00A540E8"/>
    <w:rsid w:val="00A541ED"/>
    <w:rsid w:val="00A55B1C"/>
    <w:rsid w:val="00A573EB"/>
    <w:rsid w:val="00A5794E"/>
    <w:rsid w:val="00A60280"/>
    <w:rsid w:val="00A6085C"/>
    <w:rsid w:val="00A60F5A"/>
    <w:rsid w:val="00A6102C"/>
    <w:rsid w:val="00A612CA"/>
    <w:rsid w:val="00A6186B"/>
    <w:rsid w:val="00A61F76"/>
    <w:rsid w:val="00A636B4"/>
    <w:rsid w:val="00A640C9"/>
    <w:rsid w:val="00A64D64"/>
    <w:rsid w:val="00A65D87"/>
    <w:rsid w:val="00A66FAA"/>
    <w:rsid w:val="00A670E4"/>
    <w:rsid w:val="00A6716D"/>
    <w:rsid w:val="00A67666"/>
    <w:rsid w:val="00A67BE4"/>
    <w:rsid w:val="00A70916"/>
    <w:rsid w:val="00A70C03"/>
    <w:rsid w:val="00A71223"/>
    <w:rsid w:val="00A7127C"/>
    <w:rsid w:val="00A7137F"/>
    <w:rsid w:val="00A716C2"/>
    <w:rsid w:val="00A7388A"/>
    <w:rsid w:val="00A749B6"/>
    <w:rsid w:val="00A74C4A"/>
    <w:rsid w:val="00A75E71"/>
    <w:rsid w:val="00A76829"/>
    <w:rsid w:val="00A77322"/>
    <w:rsid w:val="00A77912"/>
    <w:rsid w:val="00A77E0E"/>
    <w:rsid w:val="00A80812"/>
    <w:rsid w:val="00A80899"/>
    <w:rsid w:val="00A81839"/>
    <w:rsid w:val="00A8189F"/>
    <w:rsid w:val="00A81C6F"/>
    <w:rsid w:val="00A824CD"/>
    <w:rsid w:val="00A8280D"/>
    <w:rsid w:val="00A82955"/>
    <w:rsid w:val="00A82DE9"/>
    <w:rsid w:val="00A836CD"/>
    <w:rsid w:val="00A83A4B"/>
    <w:rsid w:val="00A83D11"/>
    <w:rsid w:val="00A83FBF"/>
    <w:rsid w:val="00A844A2"/>
    <w:rsid w:val="00A853A1"/>
    <w:rsid w:val="00A874AB"/>
    <w:rsid w:val="00A93CCB"/>
    <w:rsid w:val="00A944FE"/>
    <w:rsid w:val="00A94530"/>
    <w:rsid w:val="00A95022"/>
    <w:rsid w:val="00A9656F"/>
    <w:rsid w:val="00AA0CC8"/>
    <w:rsid w:val="00AA133F"/>
    <w:rsid w:val="00AA1C91"/>
    <w:rsid w:val="00AA2930"/>
    <w:rsid w:val="00AA2AAE"/>
    <w:rsid w:val="00AA2B83"/>
    <w:rsid w:val="00AA2C59"/>
    <w:rsid w:val="00AA2E68"/>
    <w:rsid w:val="00AA361C"/>
    <w:rsid w:val="00AA423A"/>
    <w:rsid w:val="00AA4593"/>
    <w:rsid w:val="00AA487F"/>
    <w:rsid w:val="00AA6519"/>
    <w:rsid w:val="00AA6F92"/>
    <w:rsid w:val="00AA753B"/>
    <w:rsid w:val="00AB0740"/>
    <w:rsid w:val="00AB096E"/>
    <w:rsid w:val="00AB0999"/>
    <w:rsid w:val="00AB0DDF"/>
    <w:rsid w:val="00AB197A"/>
    <w:rsid w:val="00AB1A41"/>
    <w:rsid w:val="00AB1A97"/>
    <w:rsid w:val="00AB2EA0"/>
    <w:rsid w:val="00AB3624"/>
    <w:rsid w:val="00AB3E0D"/>
    <w:rsid w:val="00AB417D"/>
    <w:rsid w:val="00AB50B3"/>
    <w:rsid w:val="00AB53EA"/>
    <w:rsid w:val="00AB575E"/>
    <w:rsid w:val="00AB604E"/>
    <w:rsid w:val="00AB6934"/>
    <w:rsid w:val="00AB6B1E"/>
    <w:rsid w:val="00AB724E"/>
    <w:rsid w:val="00AB78A9"/>
    <w:rsid w:val="00AC04B5"/>
    <w:rsid w:val="00AC0A2A"/>
    <w:rsid w:val="00AC1466"/>
    <w:rsid w:val="00AC1662"/>
    <w:rsid w:val="00AC2B9A"/>
    <w:rsid w:val="00AC2EA8"/>
    <w:rsid w:val="00AC32AA"/>
    <w:rsid w:val="00AC36EB"/>
    <w:rsid w:val="00AC38D7"/>
    <w:rsid w:val="00AC3A8B"/>
    <w:rsid w:val="00AC402B"/>
    <w:rsid w:val="00AC4ADF"/>
    <w:rsid w:val="00AC4C19"/>
    <w:rsid w:val="00AC4CCF"/>
    <w:rsid w:val="00AC4CEF"/>
    <w:rsid w:val="00AC4E83"/>
    <w:rsid w:val="00AC519D"/>
    <w:rsid w:val="00AC52DE"/>
    <w:rsid w:val="00AC53A0"/>
    <w:rsid w:val="00AC6579"/>
    <w:rsid w:val="00AC7D52"/>
    <w:rsid w:val="00AD12D6"/>
    <w:rsid w:val="00AD137F"/>
    <w:rsid w:val="00AD302B"/>
    <w:rsid w:val="00AD397D"/>
    <w:rsid w:val="00AD3C3C"/>
    <w:rsid w:val="00AD454E"/>
    <w:rsid w:val="00AD4C50"/>
    <w:rsid w:val="00AD5695"/>
    <w:rsid w:val="00AD5DD2"/>
    <w:rsid w:val="00AD66A6"/>
    <w:rsid w:val="00AD7C68"/>
    <w:rsid w:val="00AD7FBE"/>
    <w:rsid w:val="00AD7FEB"/>
    <w:rsid w:val="00AE01E1"/>
    <w:rsid w:val="00AE0770"/>
    <w:rsid w:val="00AE1234"/>
    <w:rsid w:val="00AE19D6"/>
    <w:rsid w:val="00AE1E44"/>
    <w:rsid w:val="00AE338F"/>
    <w:rsid w:val="00AE3912"/>
    <w:rsid w:val="00AE3BA6"/>
    <w:rsid w:val="00AE49DB"/>
    <w:rsid w:val="00AE4B47"/>
    <w:rsid w:val="00AE5DE8"/>
    <w:rsid w:val="00AE6033"/>
    <w:rsid w:val="00AE6480"/>
    <w:rsid w:val="00AE67C5"/>
    <w:rsid w:val="00AE6C53"/>
    <w:rsid w:val="00AE6CC4"/>
    <w:rsid w:val="00AE732B"/>
    <w:rsid w:val="00AE7BE1"/>
    <w:rsid w:val="00AF0138"/>
    <w:rsid w:val="00AF01A0"/>
    <w:rsid w:val="00AF0579"/>
    <w:rsid w:val="00AF1C77"/>
    <w:rsid w:val="00AF1C8D"/>
    <w:rsid w:val="00AF252D"/>
    <w:rsid w:val="00AF2BF7"/>
    <w:rsid w:val="00AF3F7B"/>
    <w:rsid w:val="00AF40F0"/>
    <w:rsid w:val="00AF42DE"/>
    <w:rsid w:val="00AF4939"/>
    <w:rsid w:val="00AF4E53"/>
    <w:rsid w:val="00AF4EB4"/>
    <w:rsid w:val="00AF5064"/>
    <w:rsid w:val="00AF52CB"/>
    <w:rsid w:val="00AF5A30"/>
    <w:rsid w:val="00AF5A43"/>
    <w:rsid w:val="00AF5B65"/>
    <w:rsid w:val="00AF632A"/>
    <w:rsid w:val="00AF6FF4"/>
    <w:rsid w:val="00AF7CF0"/>
    <w:rsid w:val="00B0001C"/>
    <w:rsid w:val="00B00079"/>
    <w:rsid w:val="00B004BC"/>
    <w:rsid w:val="00B01614"/>
    <w:rsid w:val="00B0250E"/>
    <w:rsid w:val="00B04533"/>
    <w:rsid w:val="00B0485B"/>
    <w:rsid w:val="00B04BD0"/>
    <w:rsid w:val="00B04E37"/>
    <w:rsid w:val="00B056A9"/>
    <w:rsid w:val="00B05E84"/>
    <w:rsid w:val="00B0744E"/>
    <w:rsid w:val="00B07E8C"/>
    <w:rsid w:val="00B10A44"/>
    <w:rsid w:val="00B1128D"/>
    <w:rsid w:val="00B12289"/>
    <w:rsid w:val="00B12A3A"/>
    <w:rsid w:val="00B133C4"/>
    <w:rsid w:val="00B13542"/>
    <w:rsid w:val="00B13E35"/>
    <w:rsid w:val="00B1418C"/>
    <w:rsid w:val="00B16841"/>
    <w:rsid w:val="00B17FB2"/>
    <w:rsid w:val="00B20572"/>
    <w:rsid w:val="00B20782"/>
    <w:rsid w:val="00B21593"/>
    <w:rsid w:val="00B23961"/>
    <w:rsid w:val="00B23FD1"/>
    <w:rsid w:val="00B24EF8"/>
    <w:rsid w:val="00B25C03"/>
    <w:rsid w:val="00B26B5C"/>
    <w:rsid w:val="00B270B4"/>
    <w:rsid w:val="00B271A6"/>
    <w:rsid w:val="00B274E8"/>
    <w:rsid w:val="00B2767F"/>
    <w:rsid w:val="00B3202F"/>
    <w:rsid w:val="00B32609"/>
    <w:rsid w:val="00B3369F"/>
    <w:rsid w:val="00B33BD9"/>
    <w:rsid w:val="00B33DE0"/>
    <w:rsid w:val="00B3485D"/>
    <w:rsid w:val="00B3488D"/>
    <w:rsid w:val="00B34FCA"/>
    <w:rsid w:val="00B3581A"/>
    <w:rsid w:val="00B35F31"/>
    <w:rsid w:val="00B35F45"/>
    <w:rsid w:val="00B36755"/>
    <w:rsid w:val="00B373E9"/>
    <w:rsid w:val="00B37CF6"/>
    <w:rsid w:val="00B406CB"/>
    <w:rsid w:val="00B407E4"/>
    <w:rsid w:val="00B43910"/>
    <w:rsid w:val="00B44094"/>
    <w:rsid w:val="00B44B2A"/>
    <w:rsid w:val="00B4567E"/>
    <w:rsid w:val="00B461E3"/>
    <w:rsid w:val="00B46E45"/>
    <w:rsid w:val="00B46F15"/>
    <w:rsid w:val="00B47883"/>
    <w:rsid w:val="00B47B67"/>
    <w:rsid w:val="00B501C2"/>
    <w:rsid w:val="00B50207"/>
    <w:rsid w:val="00B502A3"/>
    <w:rsid w:val="00B5048F"/>
    <w:rsid w:val="00B505BA"/>
    <w:rsid w:val="00B50FA5"/>
    <w:rsid w:val="00B51340"/>
    <w:rsid w:val="00B5173D"/>
    <w:rsid w:val="00B519AE"/>
    <w:rsid w:val="00B52629"/>
    <w:rsid w:val="00B53D82"/>
    <w:rsid w:val="00B5445D"/>
    <w:rsid w:val="00B54A7B"/>
    <w:rsid w:val="00B54C06"/>
    <w:rsid w:val="00B55346"/>
    <w:rsid w:val="00B56426"/>
    <w:rsid w:val="00B56AB1"/>
    <w:rsid w:val="00B56C67"/>
    <w:rsid w:val="00B579AB"/>
    <w:rsid w:val="00B57A5B"/>
    <w:rsid w:val="00B60011"/>
    <w:rsid w:val="00B6023D"/>
    <w:rsid w:val="00B6037F"/>
    <w:rsid w:val="00B60385"/>
    <w:rsid w:val="00B60A2B"/>
    <w:rsid w:val="00B60AA6"/>
    <w:rsid w:val="00B60FAB"/>
    <w:rsid w:val="00B612BB"/>
    <w:rsid w:val="00B61FD2"/>
    <w:rsid w:val="00B628F3"/>
    <w:rsid w:val="00B62E56"/>
    <w:rsid w:val="00B63073"/>
    <w:rsid w:val="00B64139"/>
    <w:rsid w:val="00B64491"/>
    <w:rsid w:val="00B6487A"/>
    <w:rsid w:val="00B648AD"/>
    <w:rsid w:val="00B65C50"/>
    <w:rsid w:val="00B65C84"/>
    <w:rsid w:val="00B661B0"/>
    <w:rsid w:val="00B66768"/>
    <w:rsid w:val="00B66CA2"/>
    <w:rsid w:val="00B66D06"/>
    <w:rsid w:val="00B67CD9"/>
    <w:rsid w:val="00B67EC5"/>
    <w:rsid w:val="00B67EFF"/>
    <w:rsid w:val="00B7037F"/>
    <w:rsid w:val="00B711BE"/>
    <w:rsid w:val="00B7189B"/>
    <w:rsid w:val="00B7359C"/>
    <w:rsid w:val="00B737DF"/>
    <w:rsid w:val="00B73D3A"/>
    <w:rsid w:val="00B73D7C"/>
    <w:rsid w:val="00B742C9"/>
    <w:rsid w:val="00B75839"/>
    <w:rsid w:val="00B758BD"/>
    <w:rsid w:val="00B767E4"/>
    <w:rsid w:val="00B76F6B"/>
    <w:rsid w:val="00B76FD1"/>
    <w:rsid w:val="00B82E05"/>
    <w:rsid w:val="00B82EF9"/>
    <w:rsid w:val="00B83B69"/>
    <w:rsid w:val="00B8490C"/>
    <w:rsid w:val="00B84C31"/>
    <w:rsid w:val="00B84D93"/>
    <w:rsid w:val="00B85175"/>
    <w:rsid w:val="00B85832"/>
    <w:rsid w:val="00B858F0"/>
    <w:rsid w:val="00B859FC"/>
    <w:rsid w:val="00B86118"/>
    <w:rsid w:val="00B86446"/>
    <w:rsid w:val="00B87208"/>
    <w:rsid w:val="00B8758D"/>
    <w:rsid w:val="00B87B05"/>
    <w:rsid w:val="00B904CC"/>
    <w:rsid w:val="00B907F8"/>
    <w:rsid w:val="00B9092B"/>
    <w:rsid w:val="00B909D3"/>
    <w:rsid w:val="00B91E30"/>
    <w:rsid w:val="00B9227C"/>
    <w:rsid w:val="00B92C0B"/>
    <w:rsid w:val="00B930DF"/>
    <w:rsid w:val="00B94A8E"/>
    <w:rsid w:val="00B94CC3"/>
    <w:rsid w:val="00B94E6C"/>
    <w:rsid w:val="00B95141"/>
    <w:rsid w:val="00B96657"/>
    <w:rsid w:val="00B969C2"/>
    <w:rsid w:val="00B96F73"/>
    <w:rsid w:val="00B9774C"/>
    <w:rsid w:val="00B979ED"/>
    <w:rsid w:val="00BA00C6"/>
    <w:rsid w:val="00BA0AE6"/>
    <w:rsid w:val="00BA22CE"/>
    <w:rsid w:val="00BA38EF"/>
    <w:rsid w:val="00BA3FC0"/>
    <w:rsid w:val="00BA498A"/>
    <w:rsid w:val="00BA6157"/>
    <w:rsid w:val="00BA72C4"/>
    <w:rsid w:val="00BA7F40"/>
    <w:rsid w:val="00BB0806"/>
    <w:rsid w:val="00BB0EDA"/>
    <w:rsid w:val="00BB1728"/>
    <w:rsid w:val="00BB189C"/>
    <w:rsid w:val="00BB1C14"/>
    <w:rsid w:val="00BB218B"/>
    <w:rsid w:val="00BB2321"/>
    <w:rsid w:val="00BB2925"/>
    <w:rsid w:val="00BB29D3"/>
    <w:rsid w:val="00BB2D25"/>
    <w:rsid w:val="00BB2EC1"/>
    <w:rsid w:val="00BB367D"/>
    <w:rsid w:val="00BB3809"/>
    <w:rsid w:val="00BB44D7"/>
    <w:rsid w:val="00BB4606"/>
    <w:rsid w:val="00BB4C24"/>
    <w:rsid w:val="00BB4DE1"/>
    <w:rsid w:val="00BB4F20"/>
    <w:rsid w:val="00BB5DED"/>
    <w:rsid w:val="00BB5F83"/>
    <w:rsid w:val="00BB5FE3"/>
    <w:rsid w:val="00BB7818"/>
    <w:rsid w:val="00BB7911"/>
    <w:rsid w:val="00BC0110"/>
    <w:rsid w:val="00BC0728"/>
    <w:rsid w:val="00BC2B38"/>
    <w:rsid w:val="00BC2F26"/>
    <w:rsid w:val="00BC3803"/>
    <w:rsid w:val="00BC3FB9"/>
    <w:rsid w:val="00BC4169"/>
    <w:rsid w:val="00BC4932"/>
    <w:rsid w:val="00BC495B"/>
    <w:rsid w:val="00BC4DF8"/>
    <w:rsid w:val="00BC5656"/>
    <w:rsid w:val="00BC7421"/>
    <w:rsid w:val="00BD0754"/>
    <w:rsid w:val="00BD0795"/>
    <w:rsid w:val="00BD0B65"/>
    <w:rsid w:val="00BD0F24"/>
    <w:rsid w:val="00BD11A1"/>
    <w:rsid w:val="00BD11BA"/>
    <w:rsid w:val="00BD2609"/>
    <w:rsid w:val="00BD3D2F"/>
    <w:rsid w:val="00BD3E8A"/>
    <w:rsid w:val="00BD4E95"/>
    <w:rsid w:val="00BD57EA"/>
    <w:rsid w:val="00BD5C97"/>
    <w:rsid w:val="00BD5FB0"/>
    <w:rsid w:val="00BD6544"/>
    <w:rsid w:val="00BD6C00"/>
    <w:rsid w:val="00BD754B"/>
    <w:rsid w:val="00BD75D2"/>
    <w:rsid w:val="00BE00AF"/>
    <w:rsid w:val="00BE0485"/>
    <w:rsid w:val="00BE0DFE"/>
    <w:rsid w:val="00BE162A"/>
    <w:rsid w:val="00BE2657"/>
    <w:rsid w:val="00BE41C3"/>
    <w:rsid w:val="00BE4722"/>
    <w:rsid w:val="00BE49BE"/>
    <w:rsid w:val="00BE4C18"/>
    <w:rsid w:val="00BE5A99"/>
    <w:rsid w:val="00BE64A2"/>
    <w:rsid w:val="00BE6542"/>
    <w:rsid w:val="00BE70F7"/>
    <w:rsid w:val="00BE7321"/>
    <w:rsid w:val="00BF0C97"/>
    <w:rsid w:val="00BF1084"/>
    <w:rsid w:val="00BF11C6"/>
    <w:rsid w:val="00BF1736"/>
    <w:rsid w:val="00BF1C7C"/>
    <w:rsid w:val="00BF1CE3"/>
    <w:rsid w:val="00BF209B"/>
    <w:rsid w:val="00BF2373"/>
    <w:rsid w:val="00BF2715"/>
    <w:rsid w:val="00BF2D54"/>
    <w:rsid w:val="00BF3AD2"/>
    <w:rsid w:val="00BF3D5E"/>
    <w:rsid w:val="00BF4575"/>
    <w:rsid w:val="00BF4765"/>
    <w:rsid w:val="00BF476C"/>
    <w:rsid w:val="00BF47E9"/>
    <w:rsid w:val="00BF4C42"/>
    <w:rsid w:val="00BF4DF3"/>
    <w:rsid w:val="00BF4EDD"/>
    <w:rsid w:val="00BF5380"/>
    <w:rsid w:val="00BF59C5"/>
    <w:rsid w:val="00C00143"/>
    <w:rsid w:val="00C01712"/>
    <w:rsid w:val="00C0211E"/>
    <w:rsid w:val="00C02A5E"/>
    <w:rsid w:val="00C036E2"/>
    <w:rsid w:val="00C036E8"/>
    <w:rsid w:val="00C038A0"/>
    <w:rsid w:val="00C03A4D"/>
    <w:rsid w:val="00C03B0C"/>
    <w:rsid w:val="00C03DB3"/>
    <w:rsid w:val="00C046D5"/>
    <w:rsid w:val="00C0545A"/>
    <w:rsid w:val="00C05EB1"/>
    <w:rsid w:val="00C06230"/>
    <w:rsid w:val="00C0637A"/>
    <w:rsid w:val="00C071FC"/>
    <w:rsid w:val="00C07294"/>
    <w:rsid w:val="00C10F87"/>
    <w:rsid w:val="00C138C9"/>
    <w:rsid w:val="00C13BD9"/>
    <w:rsid w:val="00C13DDB"/>
    <w:rsid w:val="00C14F65"/>
    <w:rsid w:val="00C15BD6"/>
    <w:rsid w:val="00C15F98"/>
    <w:rsid w:val="00C16777"/>
    <w:rsid w:val="00C167B3"/>
    <w:rsid w:val="00C200D5"/>
    <w:rsid w:val="00C209CA"/>
    <w:rsid w:val="00C20DFC"/>
    <w:rsid w:val="00C20FD5"/>
    <w:rsid w:val="00C21125"/>
    <w:rsid w:val="00C2113E"/>
    <w:rsid w:val="00C22772"/>
    <w:rsid w:val="00C22821"/>
    <w:rsid w:val="00C229CB"/>
    <w:rsid w:val="00C22DB8"/>
    <w:rsid w:val="00C2385E"/>
    <w:rsid w:val="00C23C9B"/>
    <w:rsid w:val="00C23D2F"/>
    <w:rsid w:val="00C242CE"/>
    <w:rsid w:val="00C245DB"/>
    <w:rsid w:val="00C24E77"/>
    <w:rsid w:val="00C25496"/>
    <w:rsid w:val="00C25CDB"/>
    <w:rsid w:val="00C2618E"/>
    <w:rsid w:val="00C27EB7"/>
    <w:rsid w:val="00C30343"/>
    <w:rsid w:val="00C303AE"/>
    <w:rsid w:val="00C31F0D"/>
    <w:rsid w:val="00C324A9"/>
    <w:rsid w:val="00C32590"/>
    <w:rsid w:val="00C3259D"/>
    <w:rsid w:val="00C3324E"/>
    <w:rsid w:val="00C336FF"/>
    <w:rsid w:val="00C3372B"/>
    <w:rsid w:val="00C33DCF"/>
    <w:rsid w:val="00C33EC2"/>
    <w:rsid w:val="00C34124"/>
    <w:rsid w:val="00C349CD"/>
    <w:rsid w:val="00C34ADA"/>
    <w:rsid w:val="00C3547D"/>
    <w:rsid w:val="00C35885"/>
    <w:rsid w:val="00C37AEE"/>
    <w:rsid w:val="00C37EF9"/>
    <w:rsid w:val="00C402A9"/>
    <w:rsid w:val="00C40874"/>
    <w:rsid w:val="00C40DCA"/>
    <w:rsid w:val="00C4102A"/>
    <w:rsid w:val="00C412D2"/>
    <w:rsid w:val="00C41576"/>
    <w:rsid w:val="00C41885"/>
    <w:rsid w:val="00C41C64"/>
    <w:rsid w:val="00C42756"/>
    <w:rsid w:val="00C42EE2"/>
    <w:rsid w:val="00C4345B"/>
    <w:rsid w:val="00C4348A"/>
    <w:rsid w:val="00C443BD"/>
    <w:rsid w:val="00C443DB"/>
    <w:rsid w:val="00C4447B"/>
    <w:rsid w:val="00C446C5"/>
    <w:rsid w:val="00C4470C"/>
    <w:rsid w:val="00C44936"/>
    <w:rsid w:val="00C44A2E"/>
    <w:rsid w:val="00C451C5"/>
    <w:rsid w:val="00C4530D"/>
    <w:rsid w:val="00C456F2"/>
    <w:rsid w:val="00C457E2"/>
    <w:rsid w:val="00C45D38"/>
    <w:rsid w:val="00C46C8A"/>
    <w:rsid w:val="00C46D67"/>
    <w:rsid w:val="00C472CB"/>
    <w:rsid w:val="00C47605"/>
    <w:rsid w:val="00C47836"/>
    <w:rsid w:val="00C47920"/>
    <w:rsid w:val="00C47F13"/>
    <w:rsid w:val="00C511D4"/>
    <w:rsid w:val="00C514B7"/>
    <w:rsid w:val="00C51CF9"/>
    <w:rsid w:val="00C51F3E"/>
    <w:rsid w:val="00C52231"/>
    <w:rsid w:val="00C52FA5"/>
    <w:rsid w:val="00C53CA8"/>
    <w:rsid w:val="00C551A5"/>
    <w:rsid w:val="00C55CF9"/>
    <w:rsid w:val="00C56507"/>
    <w:rsid w:val="00C57065"/>
    <w:rsid w:val="00C611FD"/>
    <w:rsid w:val="00C613C3"/>
    <w:rsid w:val="00C614C6"/>
    <w:rsid w:val="00C6153F"/>
    <w:rsid w:val="00C6181B"/>
    <w:rsid w:val="00C61905"/>
    <w:rsid w:val="00C623FE"/>
    <w:rsid w:val="00C627FB"/>
    <w:rsid w:val="00C639F5"/>
    <w:rsid w:val="00C63EBF"/>
    <w:rsid w:val="00C647E4"/>
    <w:rsid w:val="00C6488F"/>
    <w:rsid w:val="00C64FC6"/>
    <w:rsid w:val="00C65D6D"/>
    <w:rsid w:val="00C6696B"/>
    <w:rsid w:val="00C66D1B"/>
    <w:rsid w:val="00C67429"/>
    <w:rsid w:val="00C67695"/>
    <w:rsid w:val="00C67D4F"/>
    <w:rsid w:val="00C70853"/>
    <w:rsid w:val="00C708D6"/>
    <w:rsid w:val="00C70A41"/>
    <w:rsid w:val="00C70BF4"/>
    <w:rsid w:val="00C7248A"/>
    <w:rsid w:val="00C72BA1"/>
    <w:rsid w:val="00C737A2"/>
    <w:rsid w:val="00C73FDC"/>
    <w:rsid w:val="00C74418"/>
    <w:rsid w:val="00C74CDE"/>
    <w:rsid w:val="00C7568E"/>
    <w:rsid w:val="00C75D1A"/>
    <w:rsid w:val="00C761F5"/>
    <w:rsid w:val="00C7759B"/>
    <w:rsid w:val="00C801E0"/>
    <w:rsid w:val="00C810E9"/>
    <w:rsid w:val="00C813DE"/>
    <w:rsid w:val="00C817D8"/>
    <w:rsid w:val="00C820A7"/>
    <w:rsid w:val="00C8358D"/>
    <w:rsid w:val="00C83644"/>
    <w:rsid w:val="00C837EF"/>
    <w:rsid w:val="00C84023"/>
    <w:rsid w:val="00C84CD6"/>
    <w:rsid w:val="00C84EFF"/>
    <w:rsid w:val="00C85618"/>
    <w:rsid w:val="00C90991"/>
    <w:rsid w:val="00C9161D"/>
    <w:rsid w:val="00C91A97"/>
    <w:rsid w:val="00C92120"/>
    <w:rsid w:val="00C92B27"/>
    <w:rsid w:val="00C92C6F"/>
    <w:rsid w:val="00C93224"/>
    <w:rsid w:val="00C93506"/>
    <w:rsid w:val="00C945E9"/>
    <w:rsid w:val="00C96A5E"/>
    <w:rsid w:val="00C9742D"/>
    <w:rsid w:val="00C97740"/>
    <w:rsid w:val="00C97943"/>
    <w:rsid w:val="00CA00C1"/>
    <w:rsid w:val="00CA0404"/>
    <w:rsid w:val="00CA0C1D"/>
    <w:rsid w:val="00CA0DC7"/>
    <w:rsid w:val="00CA1272"/>
    <w:rsid w:val="00CA19D8"/>
    <w:rsid w:val="00CA2614"/>
    <w:rsid w:val="00CA2619"/>
    <w:rsid w:val="00CA31B1"/>
    <w:rsid w:val="00CA38E1"/>
    <w:rsid w:val="00CA3BD9"/>
    <w:rsid w:val="00CA3E2E"/>
    <w:rsid w:val="00CA3EA7"/>
    <w:rsid w:val="00CA4099"/>
    <w:rsid w:val="00CA4936"/>
    <w:rsid w:val="00CA4B26"/>
    <w:rsid w:val="00CA5000"/>
    <w:rsid w:val="00CA556F"/>
    <w:rsid w:val="00CA73ED"/>
    <w:rsid w:val="00CA751C"/>
    <w:rsid w:val="00CA7C70"/>
    <w:rsid w:val="00CB0032"/>
    <w:rsid w:val="00CB05E4"/>
    <w:rsid w:val="00CB0A80"/>
    <w:rsid w:val="00CB0CAA"/>
    <w:rsid w:val="00CB0DA3"/>
    <w:rsid w:val="00CB2D04"/>
    <w:rsid w:val="00CB33F5"/>
    <w:rsid w:val="00CB37C6"/>
    <w:rsid w:val="00CB3F6D"/>
    <w:rsid w:val="00CB4521"/>
    <w:rsid w:val="00CB50BE"/>
    <w:rsid w:val="00CB51C9"/>
    <w:rsid w:val="00CB707E"/>
    <w:rsid w:val="00CB7306"/>
    <w:rsid w:val="00CC02B8"/>
    <w:rsid w:val="00CC0396"/>
    <w:rsid w:val="00CC09D0"/>
    <w:rsid w:val="00CC1355"/>
    <w:rsid w:val="00CC144A"/>
    <w:rsid w:val="00CC1740"/>
    <w:rsid w:val="00CC1AAF"/>
    <w:rsid w:val="00CC1FE1"/>
    <w:rsid w:val="00CC2984"/>
    <w:rsid w:val="00CC2C10"/>
    <w:rsid w:val="00CC3022"/>
    <w:rsid w:val="00CC469A"/>
    <w:rsid w:val="00CC472A"/>
    <w:rsid w:val="00CC5380"/>
    <w:rsid w:val="00CC59C5"/>
    <w:rsid w:val="00CC6092"/>
    <w:rsid w:val="00CC6A48"/>
    <w:rsid w:val="00CC6E42"/>
    <w:rsid w:val="00CC7108"/>
    <w:rsid w:val="00CC7452"/>
    <w:rsid w:val="00CC7D52"/>
    <w:rsid w:val="00CC7F40"/>
    <w:rsid w:val="00CD0C17"/>
    <w:rsid w:val="00CD0C33"/>
    <w:rsid w:val="00CD1114"/>
    <w:rsid w:val="00CD124F"/>
    <w:rsid w:val="00CD1E3A"/>
    <w:rsid w:val="00CD2C8A"/>
    <w:rsid w:val="00CD5E0D"/>
    <w:rsid w:val="00CD5E8D"/>
    <w:rsid w:val="00CD63C3"/>
    <w:rsid w:val="00CD6CEF"/>
    <w:rsid w:val="00CD76FA"/>
    <w:rsid w:val="00CD7C3F"/>
    <w:rsid w:val="00CE034F"/>
    <w:rsid w:val="00CE062E"/>
    <w:rsid w:val="00CE20C4"/>
    <w:rsid w:val="00CE2B59"/>
    <w:rsid w:val="00CE3CD3"/>
    <w:rsid w:val="00CE4582"/>
    <w:rsid w:val="00CE4773"/>
    <w:rsid w:val="00CE49D1"/>
    <w:rsid w:val="00CE5252"/>
    <w:rsid w:val="00CE5475"/>
    <w:rsid w:val="00CE629E"/>
    <w:rsid w:val="00CE72C4"/>
    <w:rsid w:val="00CE7974"/>
    <w:rsid w:val="00CF017B"/>
    <w:rsid w:val="00CF0B2A"/>
    <w:rsid w:val="00CF0C69"/>
    <w:rsid w:val="00CF1031"/>
    <w:rsid w:val="00CF1632"/>
    <w:rsid w:val="00CF1848"/>
    <w:rsid w:val="00CF2BB2"/>
    <w:rsid w:val="00CF31F6"/>
    <w:rsid w:val="00CF3370"/>
    <w:rsid w:val="00CF3A6F"/>
    <w:rsid w:val="00CF4A40"/>
    <w:rsid w:val="00CF4AA1"/>
    <w:rsid w:val="00CF519D"/>
    <w:rsid w:val="00CF62EF"/>
    <w:rsid w:val="00CF66D1"/>
    <w:rsid w:val="00CF6844"/>
    <w:rsid w:val="00CF709B"/>
    <w:rsid w:val="00D0004A"/>
    <w:rsid w:val="00D0097C"/>
    <w:rsid w:val="00D00C27"/>
    <w:rsid w:val="00D01099"/>
    <w:rsid w:val="00D01E0D"/>
    <w:rsid w:val="00D027F7"/>
    <w:rsid w:val="00D035C3"/>
    <w:rsid w:val="00D038BE"/>
    <w:rsid w:val="00D04D62"/>
    <w:rsid w:val="00D04DEB"/>
    <w:rsid w:val="00D05EE1"/>
    <w:rsid w:val="00D05F0D"/>
    <w:rsid w:val="00D06182"/>
    <w:rsid w:val="00D07A2E"/>
    <w:rsid w:val="00D07C62"/>
    <w:rsid w:val="00D07D97"/>
    <w:rsid w:val="00D104CD"/>
    <w:rsid w:val="00D113DC"/>
    <w:rsid w:val="00D11503"/>
    <w:rsid w:val="00D12044"/>
    <w:rsid w:val="00D1205E"/>
    <w:rsid w:val="00D121B5"/>
    <w:rsid w:val="00D129AB"/>
    <w:rsid w:val="00D1304D"/>
    <w:rsid w:val="00D1341F"/>
    <w:rsid w:val="00D14329"/>
    <w:rsid w:val="00D14C55"/>
    <w:rsid w:val="00D15801"/>
    <w:rsid w:val="00D15886"/>
    <w:rsid w:val="00D16D90"/>
    <w:rsid w:val="00D16DC7"/>
    <w:rsid w:val="00D17051"/>
    <w:rsid w:val="00D170D1"/>
    <w:rsid w:val="00D170D9"/>
    <w:rsid w:val="00D17AC9"/>
    <w:rsid w:val="00D17C02"/>
    <w:rsid w:val="00D20236"/>
    <w:rsid w:val="00D2070A"/>
    <w:rsid w:val="00D20CF2"/>
    <w:rsid w:val="00D21512"/>
    <w:rsid w:val="00D21AFD"/>
    <w:rsid w:val="00D21F3E"/>
    <w:rsid w:val="00D22523"/>
    <w:rsid w:val="00D25408"/>
    <w:rsid w:val="00D260AD"/>
    <w:rsid w:val="00D26107"/>
    <w:rsid w:val="00D263A3"/>
    <w:rsid w:val="00D269F4"/>
    <w:rsid w:val="00D27183"/>
    <w:rsid w:val="00D27CAA"/>
    <w:rsid w:val="00D27F71"/>
    <w:rsid w:val="00D31908"/>
    <w:rsid w:val="00D319CC"/>
    <w:rsid w:val="00D32B05"/>
    <w:rsid w:val="00D32D88"/>
    <w:rsid w:val="00D33EFC"/>
    <w:rsid w:val="00D355C4"/>
    <w:rsid w:val="00D359A6"/>
    <w:rsid w:val="00D36C95"/>
    <w:rsid w:val="00D372FC"/>
    <w:rsid w:val="00D37857"/>
    <w:rsid w:val="00D37957"/>
    <w:rsid w:val="00D37EF6"/>
    <w:rsid w:val="00D37F85"/>
    <w:rsid w:val="00D402C1"/>
    <w:rsid w:val="00D40DBC"/>
    <w:rsid w:val="00D41F10"/>
    <w:rsid w:val="00D43721"/>
    <w:rsid w:val="00D444D7"/>
    <w:rsid w:val="00D448C6"/>
    <w:rsid w:val="00D44C52"/>
    <w:rsid w:val="00D44CAA"/>
    <w:rsid w:val="00D45E4B"/>
    <w:rsid w:val="00D46A6C"/>
    <w:rsid w:val="00D470F3"/>
    <w:rsid w:val="00D506F2"/>
    <w:rsid w:val="00D508B2"/>
    <w:rsid w:val="00D51315"/>
    <w:rsid w:val="00D51B02"/>
    <w:rsid w:val="00D51E93"/>
    <w:rsid w:val="00D51F25"/>
    <w:rsid w:val="00D52154"/>
    <w:rsid w:val="00D526C6"/>
    <w:rsid w:val="00D52D61"/>
    <w:rsid w:val="00D53042"/>
    <w:rsid w:val="00D5313A"/>
    <w:rsid w:val="00D53456"/>
    <w:rsid w:val="00D53A94"/>
    <w:rsid w:val="00D53C0C"/>
    <w:rsid w:val="00D541F3"/>
    <w:rsid w:val="00D54DCA"/>
    <w:rsid w:val="00D552B6"/>
    <w:rsid w:val="00D55424"/>
    <w:rsid w:val="00D5557F"/>
    <w:rsid w:val="00D558C1"/>
    <w:rsid w:val="00D55DC4"/>
    <w:rsid w:val="00D566DC"/>
    <w:rsid w:val="00D56722"/>
    <w:rsid w:val="00D57305"/>
    <w:rsid w:val="00D578A6"/>
    <w:rsid w:val="00D57F5D"/>
    <w:rsid w:val="00D60F84"/>
    <w:rsid w:val="00D61265"/>
    <w:rsid w:val="00D618DF"/>
    <w:rsid w:val="00D61A09"/>
    <w:rsid w:val="00D61C85"/>
    <w:rsid w:val="00D62051"/>
    <w:rsid w:val="00D63567"/>
    <w:rsid w:val="00D63C4E"/>
    <w:rsid w:val="00D643DD"/>
    <w:rsid w:val="00D645A4"/>
    <w:rsid w:val="00D660F0"/>
    <w:rsid w:val="00D6664E"/>
    <w:rsid w:val="00D66D52"/>
    <w:rsid w:val="00D66FE0"/>
    <w:rsid w:val="00D67CEA"/>
    <w:rsid w:val="00D70A9F"/>
    <w:rsid w:val="00D728B9"/>
    <w:rsid w:val="00D72F3B"/>
    <w:rsid w:val="00D73B9F"/>
    <w:rsid w:val="00D73CBA"/>
    <w:rsid w:val="00D7447E"/>
    <w:rsid w:val="00D758F3"/>
    <w:rsid w:val="00D75CA6"/>
    <w:rsid w:val="00D76134"/>
    <w:rsid w:val="00D763AF"/>
    <w:rsid w:val="00D76A18"/>
    <w:rsid w:val="00D76D0B"/>
    <w:rsid w:val="00D772CC"/>
    <w:rsid w:val="00D77552"/>
    <w:rsid w:val="00D77A82"/>
    <w:rsid w:val="00D8003F"/>
    <w:rsid w:val="00D80849"/>
    <w:rsid w:val="00D82E8F"/>
    <w:rsid w:val="00D83002"/>
    <w:rsid w:val="00D83195"/>
    <w:rsid w:val="00D844B7"/>
    <w:rsid w:val="00D84930"/>
    <w:rsid w:val="00D84BDB"/>
    <w:rsid w:val="00D855A9"/>
    <w:rsid w:val="00D85600"/>
    <w:rsid w:val="00D85738"/>
    <w:rsid w:val="00D86705"/>
    <w:rsid w:val="00D868D8"/>
    <w:rsid w:val="00D86F93"/>
    <w:rsid w:val="00D870AE"/>
    <w:rsid w:val="00D87C68"/>
    <w:rsid w:val="00D87D25"/>
    <w:rsid w:val="00D87E11"/>
    <w:rsid w:val="00D9035F"/>
    <w:rsid w:val="00D90365"/>
    <w:rsid w:val="00D903BE"/>
    <w:rsid w:val="00D90C46"/>
    <w:rsid w:val="00D91ABE"/>
    <w:rsid w:val="00D91B86"/>
    <w:rsid w:val="00D92110"/>
    <w:rsid w:val="00D92561"/>
    <w:rsid w:val="00D9284C"/>
    <w:rsid w:val="00D9287A"/>
    <w:rsid w:val="00D92AA4"/>
    <w:rsid w:val="00D92FA5"/>
    <w:rsid w:val="00D93C9D"/>
    <w:rsid w:val="00D93DD7"/>
    <w:rsid w:val="00D941EF"/>
    <w:rsid w:val="00D95307"/>
    <w:rsid w:val="00D95514"/>
    <w:rsid w:val="00D95839"/>
    <w:rsid w:val="00D95A86"/>
    <w:rsid w:val="00D95C44"/>
    <w:rsid w:val="00D961B0"/>
    <w:rsid w:val="00D96A18"/>
    <w:rsid w:val="00DA0592"/>
    <w:rsid w:val="00DA06ED"/>
    <w:rsid w:val="00DA0A5A"/>
    <w:rsid w:val="00DA1986"/>
    <w:rsid w:val="00DA24BF"/>
    <w:rsid w:val="00DA34C0"/>
    <w:rsid w:val="00DA4423"/>
    <w:rsid w:val="00DA5035"/>
    <w:rsid w:val="00DA5E4D"/>
    <w:rsid w:val="00DA61A3"/>
    <w:rsid w:val="00DA6490"/>
    <w:rsid w:val="00DA65C7"/>
    <w:rsid w:val="00DA67B6"/>
    <w:rsid w:val="00DB0382"/>
    <w:rsid w:val="00DB0C5A"/>
    <w:rsid w:val="00DB0CFC"/>
    <w:rsid w:val="00DB1A3F"/>
    <w:rsid w:val="00DB22C3"/>
    <w:rsid w:val="00DB2C2F"/>
    <w:rsid w:val="00DB49D7"/>
    <w:rsid w:val="00DB4E11"/>
    <w:rsid w:val="00DB59D9"/>
    <w:rsid w:val="00DB5B31"/>
    <w:rsid w:val="00DB5E0F"/>
    <w:rsid w:val="00DB6879"/>
    <w:rsid w:val="00DB6A83"/>
    <w:rsid w:val="00DB6E4C"/>
    <w:rsid w:val="00DB6F26"/>
    <w:rsid w:val="00DB700D"/>
    <w:rsid w:val="00DB706C"/>
    <w:rsid w:val="00DB76AC"/>
    <w:rsid w:val="00DB7FB0"/>
    <w:rsid w:val="00DC0146"/>
    <w:rsid w:val="00DC0932"/>
    <w:rsid w:val="00DC143A"/>
    <w:rsid w:val="00DC1624"/>
    <w:rsid w:val="00DC2241"/>
    <w:rsid w:val="00DC3CCF"/>
    <w:rsid w:val="00DC4696"/>
    <w:rsid w:val="00DC4EF7"/>
    <w:rsid w:val="00DC59CC"/>
    <w:rsid w:val="00DC5B7E"/>
    <w:rsid w:val="00DC753C"/>
    <w:rsid w:val="00DD01EA"/>
    <w:rsid w:val="00DD03DF"/>
    <w:rsid w:val="00DD0A91"/>
    <w:rsid w:val="00DD10E9"/>
    <w:rsid w:val="00DD118C"/>
    <w:rsid w:val="00DD1AE2"/>
    <w:rsid w:val="00DD27FC"/>
    <w:rsid w:val="00DD32EB"/>
    <w:rsid w:val="00DD33FE"/>
    <w:rsid w:val="00DD4329"/>
    <w:rsid w:val="00DD4AA1"/>
    <w:rsid w:val="00DD69BC"/>
    <w:rsid w:val="00DD705E"/>
    <w:rsid w:val="00DE001C"/>
    <w:rsid w:val="00DE0076"/>
    <w:rsid w:val="00DE1368"/>
    <w:rsid w:val="00DE178D"/>
    <w:rsid w:val="00DE1792"/>
    <w:rsid w:val="00DE1956"/>
    <w:rsid w:val="00DE19E2"/>
    <w:rsid w:val="00DE1F7F"/>
    <w:rsid w:val="00DE1F83"/>
    <w:rsid w:val="00DE204F"/>
    <w:rsid w:val="00DE3140"/>
    <w:rsid w:val="00DE3759"/>
    <w:rsid w:val="00DE375B"/>
    <w:rsid w:val="00DE40A5"/>
    <w:rsid w:val="00DE5691"/>
    <w:rsid w:val="00DE5BD1"/>
    <w:rsid w:val="00DE5C17"/>
    <w:rsid w:val="00DE5F4F"/>
    <w:rsid w:val="00DE5FF5"/>
    <w:rsid w:val="00DE65B2"/>
    <w:rsid w:val="00DE73E0"/>
    <w:rsid w:val="00DE765C"/>
    <w:rsid w:val="00DE76CC"/>
    <w:rsid w:val="00DF02B1"/>
    <w:rsid w:val="00DF0371"/>
    <w:rsid w:val="00DF0482"/>
    <w:rsid w:val="00DF1590"/>
    <w:rsid w:val="00DF266B"/>
    <w:rsid w:val="00DF2F45"/>
    <w:rsid w:val="00DF322A"/>
    <w:rsid w:val="00DF3601"/>
    <w:rsid w:val="00DF3640"/>
    <w:rsid w:val="00DF3F0D"/>
    <w:rsid w:val="00DF3F3C"/>
    <w:rsid w:val="00DF40E4"/>
    <w:rsid w:val="00DF41DF"/>
    <w:rsid w:val="00DF461C"/>
    <w:rsid w:val="00DF4B77"/>
    <w:rsid w:val="00DF59B2"/>
    <w:rsid w:val="00DF65A8"/>
    <w:rsid w:val="00DF666A"/>
    <w:rsid w:val="00DF693F"/>
    <w:rsid w:val="00DF7051"/>
    <w:rsid w:val="00DF7291"/>
    <w:rsid w:val="00DF76C8"/>
    <w:rsid w:val="00DF7EE7"/>
    <w:rsid w:val="00E004FD"/>
    <w:rsid w:val="00E01994"/>
    <w:rsid w:val="00E01C87"/>
    <w:rsid w:val="00E045DF"/>
    <w:rsid w:val="00E05091"/>
    <w:rsid w:val="00E066EA"/>
    <w:rsid w:val="00E06704"/>
    <w:rsid w:val="00E068B7"/>
    <w:rsid w:val="00E06BA3"/>
    <w:rsid w:val="00E078E9"/>
    <w:rsid w:val="00E104EF"/>
    <w:rsid w:val="00E1117D"/>
    <w:rsid w:val="00E115A9"/>
    <w:rsid w:val="00E11C69"/>
    <w:rsid w:val="00E1242A"/>
    <w:rsid w:val="00E139FB"/>
    <w:rsid w:val="00E13BEF"/>
    <w:rsid w:val="00E150E5"/>
    <w:rsid w:val="00E15C51"/>
    <w:rsid w:val="00E165FF"/>
    <w:rsid w:val="00E16CC7"/>
    <w:rsid w:val="00E205C4"/>
    <w:rsid w:val="00E209BB"/>
    <w:rsid w:val="00E20E19"/>
    <w:rsid w:val="00E21919"/>
    <w:rsid w:val="00E21FB5"/>
    <w:rsid w:val="00E22017"/>
    <w:rsid w:val="00E23353"/>
    <w:rsid w:val="00E237EB"/>
    <w:rsid w:val="00E23EA8"/>
    <w:rsid w:val="00E23F63"/>
    <w:rsid w:val="00E2419A"/>
    <w:rsid w:val="00E24DB7"/>
    <w:rsid w:val="00E24FAB"/>
    <w:rsid w:val="00E2547D"/>
    <w:rsid w:val="00E25A59"/>
    <w:rsid w:val="00E2687D"/>
    <w:rsid w:val="00E269A7"/>
    <w:rsid w:val="00E26AC4"/>
    <w:rsid w:val="00E271AE"/>
    <w:rsid w:val="00E27EE0"/>
    <w:rsid w:val="00E27F86"/>
    <w:rsid w:val="00E32B08"/>
    <w:rsid w:val="00E32B7C"/>
    <w:rsid w:val="00E3340F"/>
    <w:rsid w:val="00E338D1"/>
    <w:rsid w:val="00E338FC"/>
    <w:rsid w:val="00E341BB"/>
    <w:rsid w:val="00E34388"/>
    <w:rsid w:val="00E35CFB"/>
    <w:rsid w:val="00E363A7"/>
    <w:rsid w:val="00E36A9A"/>
    <w:rsid w:val="00E36CCD"/>
    <w:rsid w:val="00E36D91"/>
    <w:rsid w:val="00E371D0"/>
    <w:rsid w:val="00E3751F"/>
    <w:rsid w:val="00E40304"/>
    <w:rsid w:val="00E40AFF"/>
    <w:rsid w:val="00E40B48"/>
    <w:rsid w:val="00E40BD9"/>
    <w:rsid w:val="00E414E6"/>
    <w:rsid w:val="00E41C6E"/>
    <w:rsid w:val="00E41D5F"/>
    <w:rsid w:val="00E4251F"/>
    <w:rsid w:val="00E43013"/>
    <w:rsid w:val="00E4302E"/>
    <w:rsid w:val="00E43F7C"/>
    <w:rsid w:val="00E440B5"/>
    <w:rsid w:val="00E4438C"/>
    <w:rsid w:val="00E44DB7"/>
    <w:rsid w:val="00E462A6"/>
    <w:rsid w:val="00E4634C"/>
    <w:rsid w:val="00E46EB8"/>
    <w:rsid w:val="00E503DE"/>
    <w:rsid w:val="00E50660"/>
    <w:rsid w:val="00E50A2E"/>
    <w:rsid w:val="00E50DDB"/>
    <w:rsid w:val="00E50E00"/>
    <w:rsid w:val="00E530D6"/>
    <w:rsid w:val="00E5310B"/>
    <w:rsid w:val="00E53E42"/>
    <w:rsid w:val="00E54215"/>
    <w:rsid w:val="00E54A24"/>
    <w:rsid w:val="00E54B43"/>
    <w:rsid w:val="00E55ED4"/>
    <w:rsid w:val="00E56613"/>
    <w:rsid w:val="00E56868"/>
    <w:rsid w:val="00E56ED2"/>
    <w:rsid w:val="00E61866"/>
    <w:rsid w:val="00E61AE7"/>
    <w:rsid w:val="00E61CBB"/>
    <w:rsid w:val="00E61EC8"/>
    <w:rsid w:val="00E61F77"/>
    <w:rsid w:val="00E62110"/>
    <w:rsid w:val="00E62147"/>
    <w:rsid w:val="00E63A0B"/>
    <w:rsid w:val="00E656F6"/>
    <w:rsid w:val="00E66235"/>
    <w:rsid w:val="00E66900"/>
    <w:rsid w:val="00E67195"/>
    <w:rsid w:val="00E677D4"/>
    <w:rsid w:val="00E67992"/>
    <w:rsid w:val="00E67CF5"/>
    <w:rsid w:val="00E67E64"/>
    <w:rsid w:val="00E7093C"/>
    <w:rsid w:val="00E70FA4"/>
    <w:rsid w:val="00E7121B"/>
    <w:rsid w:val="00E719EA"/>
    <w:rsid w:val="00E71A1F"/>
    <w:rsid w:val="00E72EEB"/>
    <w:rsid w:val="00E73228"/>
    <w:rsid w:val="00E73233"/>
    <w:rsid w:val="00E743AF"/>
    <w:rsid w:val="00E75012"/>
    <w:rsid w:val="00E7617D"/>
    <w:rsid w:val="00E7664F"/>
    <w:rsid w:val="00E77798"/>
    <w:rsid w:val="00E777B6"/>
    <w:rsid w:val="00E802A2"/>
    <w:rsid w:val="00E804F8"/>
    <w:rsid w:val="00E8054C"/>
    <w:rsid w:val="00E81110"/>
    <w:rsid w:val="00E81519"/>
    <w:rsid w:val="00E81DD5"/>
    <w:rsid w:val="00E8208D"/>
    <w:rsid w:val="00E82550"/>
    <w:rsid w:val="00E829D7"/>
    <w:rsid w:val="00E82B36"/>
    <w:rsid w:val="00E82DB9"/>
    <w:rsid w:val="00E83C24"/>
    <w:rsid w:val="00E843F0"/>
    <w:rsid w:val="00E84695"/>
    <w:rsid w:val="00E8563C"/>
    <w:rsid w:val="00E85AC9"/>
    <w:rsid w:val="00E8670A"/>
    <w:rsid w:val="00E875CA"/>
    <w:rsid w:val="00E87617"/>
    <w:rsid w:val="00E904AF"/>
    <w:rsid w:val="00E90E1A"/>
    <w:rsid w:val="00E91297"/>
    <w:rsid w:val="00E915F1"/>
    <w:rsid w:val="00E9177A"/>
    <w:rsid w:val="00E919C1"/>
    <w:rsid w:val="00E91EEF"/>
    <w:rsid w:val="00E92523"/>
    <w:rsid w:val="00E927B9"/>
    <w:rsid w:val="00E92C22"/>
    <w:rsid w:val="00E92C48"/>
    <w:rsid w:val="00E9318D"/>
    <w:rsid w:val="00E93658"/>
    <w:rsid w:val="00E93B90"/>
    <w:rsid w:val="00E93CFD"/>
    <w:rsid w:val="00E93DF4"/>
    <w:rsid w:val="00E93F3E"/>
    <w:rsid w:val="00E94147"/>
    <w:rsid w:val="00E9437E"/>
    <w:rsid w:val="00E95221"/>
    <w:rsid w:val="00E95EF2"/>
    <w:rsid w:val="00E96622"/>
    <w:rsid w:val="00E96C1C"/>
    <w:rsid w:val="00EA10CA"/>
    <w:rsid w:val="00EA2582"/>
    <w:rsid w:val="00EA26F9"/>
    <w:rsid w:val="00EA35A6"/>
    <w:rsid w:val="00EA35D1"/>
    <w:rsid w:val="00EA4217"/>
    <w:rsid w:val="00EA43B2"/>
    <w:rsid w:val="00EA679E"/>
    <w:rsid w:val="00EA69A5"/>
    <w:rsid w:val="00EA6A57"/>
    <w:rsid w:val="00EA6FB4"/>
    <w:rsid w:val="00EA70B5"/>
    <w:rsid w:val="00EA70F7"/>
    <w:rsid w:val="00EA7161"/>
    <w:rsid w:val="00EA733D"/>
    <w:rsid w:val="00EA76CC"/>
    <w:rsid w:val="00EB066E"/>
    <w:rsid w:val="00EB103C"/>
    <w:rsid w:val="00EB134C"/>
    <w:rsid w:val="00EB327B"/>
    <w:rsid w:val="00EB3BD4"/>
    <w:rsid w:val="00EB3ECE"/>
    <w:rsid w:val="00EB469C"/>
    <w:rsid w:val="00EB5542"/>
    <w:rsid w:val="00EB6534"/>
    <w:rsid w:val="00EB6B66"/>
    <w:rsid w:val="00EB7523"/>
    <w:rsid w:val="00EB7711"/>
    <w:rsid w:val="00EC0521"/>
    <w:rsid w:val="00EC0683"/>
    <w:rsid w:val="00EC0CA9"/>
    <w:rsid w:val="00EC12B0"/>
    <w:rsid w:val="00EC1FB8"/>
    <w:rsid w:val="00EC2C54"/>
    <w:rsid w:val="00EC2F55"/>
    <w:rsid w:val="00EC3CEF"/>
    <w:rsid w:val="00EC3FAD"/>
    <w:rsid w:val="00EC434F"/>
    <w:rsid w:val="00EC5C1C"/>
    <w:rsid w:val="00EC62E7"/>
    <w:rsid w:val="00EC6D44"/>
    <w:rsid w:val="00EC7246"/>
    <w:rsid w:val="00ED1276"/>
    <w:rsid w:val="00ED1974"/>
    <w:rsid w:val="00ED2787"/>
    <w:rsid w:val="00ED321A"/>
    <w:rsid w:val="00ED326A"/>
    <w:rsid w:val="00ED35C8"/>
    <w:rsid w:val="00ED36B5"/>
    <w:rsid w:val="00ED38FD"/>
    <w:rsid w:val="00ED3CF4"/>
    <w:rsid w:val="00ED511A"/>
    <w:rsid w:val="00ED6B39"/>
    <w:rsid w:val="00ED741B"/>
    <w:rsid w:val="00ED78A5"/>
    <w:rsid w:val="00ED7B67"/>
    <w:rsid w:val="00ED7F72"/>
    <w:rsid w:val="00EE01C5"/>
    <w:rsid w:val="00EE0379"/>
    <w:rsid w:val="00EE0B86"/>
    <w:rsid w:val="00EE19A2"/>
    <w:rsid w:val="00EE1A42"/>
    <w:rsid w:val="00EE242B"/>
    <w:rsid w:val="00EE4048"/>
    <w:rsid w:val="00EE4E4D"/>
    <w:rsid w:val="00EE4EF6"/>
    <w:rsid w:val="00EE61B0"/>
    <w:rsid w:val="00EE64DD"/>
    <w:rsid w:val="00EE7C16"/>
    <w:rsid w:val="00EE7CFC"/>
    <w:rsid w:val="00EE7E54"/>
    <w:rsid w:val="00EE7F4D"/>
    <w:rsid w:val="00EF0CBB"/>
    <w:rsid w:val="00EF0E94"/>
    <w:rsid w:val="00EF159A"/>
    <w:rsid w:val="00EF1FA9"/>
    <w:rsid w:val="00EF288C"/>
    <w:rsid w:val="00EF46C5"/>
    <w:rsid w:val="00EF5408"/>
    <w:rsid w:val="00EF6C91"/>
    <w:rsid w:val="00EF747C"/>
    <w:rsid w:val="00EF7E5D"/>
    <w:rsid w:val="00F0009E"/>
    <w:rsid w:val="00F001ED"/>
    <w:rsid w:val="00F0136B"/>
    <w:rsid w:val="00F01450"/>
    <w:rsid w:val="00F01C1D"/>
    <w:rsid w:val="00F02094"/>
    <w:rsid w:val="00F0217A"/>
    <w:rsid w:val="00F0286E"/>
    <w:rsid w:val="00F03BDC"/>
    <w:rsid w:val="00F04760"/>
    <w:rsid w:val="00F05703"/>
    <w:rsid w:val="00F05F78"/>
    <w:rsid w:val="00F06215"/>
    <w:rsid w:val="00F063C2"/>
    <w:rsid w:val="00F066B3"/>
    <w:rsid w:val="00F07162"/>
    <w:rsid w:val="00F073AE"/>
    <w:rsid w:val="00F07D29"/>
    <w:rsid w:val="00F1005F"/>
    <w:rsid w:val="00F1064E"/>
    <w:rsid w:val="00F11976"/>
    <w:rsid w:val="00F13564"/>
    <w:rsid w:val="00F13602"/>
    <w:rsid w:val="00F13B7D"/>
    <w:rsid w:val="00F13F58"/>
    <w:rsid w:val="00F14033"/>
    <w:rsid w:val="00F144E2"/>
    <w:rsid w:val="00F1576F"/>
    <w:rsid w:val="00F161AE"/>
    <w:rsid w:val="00F16887"/>
    <w:rsid w:val="00F16B8A"/>
    <w:rsid w:val="00F16C24"/>
    <w:rsid w:val="00F16CB2"/>
    <w:rsid w:val="00F171D1"/>
    <w:rsid w:val="00F1799A"/>
    <w:rsid w:val="00F202FB"/>
    <w:rsid w:val="00F20DBB"/>
    <w:rsid w:val="00F224F4"/>
    <w:rsid w:val="00F22F31"/>
    <w:rsid w:val="00F231B7"/>
    <w:rsid w:val="00F2344C"/>
    <w:rsid w:val="00F2346E"/>
    <w:rsid w:val="00F23629"/>
    <w:rsid w:val="00F24B40"/>
    <w:rsid w:val="00F24F88"/>
    <w:rsid w:val="00F2576D"/>
    <w:rsid w:val="00F26F5C"/>
    <w:rsid w:val="00F271EC"/>
    <w:rsid w:val="00F2734E"/>
    <w:rsid w:val="00F275A1"/>
    <w:rsid w:val="00F27960"/>
    <w:rsid w:val="00F27FFB"/>
    <w:rsid w:val="00F30224"/>
    <w:rsid w:val="00F30D17"/>
    <w:rsid w:val="00F30E6F"/>
    <w:rsid w:val="00F30FE4"/>
    <w:rsid w:val="00F333DE"/>
    <w:rsid w:val="00F33B54"/>
    <w:rsid w:val="00F35408"/>
    <w:rsid w:val="00F35CB4"/>
    <w:rsid w:val="00F369E9"/>
    <w:rsid w:val="00F36DEC"/>
    <w:rsid w:val="00F37D28"/>
    <w:rsid w:val="00F37F33"/>
    <w:rsid w:val="00F40614"/>
    <w:rsid w:val="00F410ED"/>
    <w:rsid w:val="00F41B3A"/>
    <w:rsid w:val="00F4237A"/>
    <w:rsid w:val="00F42C08"/>
    <w:rsid w:val="00F44494"/>
    <w:rsid w:val="00F447FB"/>
    <w:rsid w:val="00F448C7"/>
    <w:rsid w:val="00F44912"/>
    <w:rsid w:val="00F47CF3"/>
    <w:rsid w:val="00F47D8F"/>
    <w:rsid w:val="00F5024E"/>
    <w:rsid w:val="00F504B2"/>
    <w:rsid w:val="00F504DE"/>
    <w:rsid w:val="00F5101A"/>
    <w:rsid w:val="00F51A84"/>
    <w:rsid w:val="00F51F95"/>
    <w:rsid w:val="00F52098"/>
    <w:rsid w:val="00F5295A"/>
    <w:rsid w:val="00F53193"/>
    <w:rsid w:val="00F5357E"/>
    <w:rsid w:val="00F53D81"/>
    <w:rsid w:val="00F5412E"/>
    <w:rsid w:val="00F54D8A"/>
    <w:rsid w:val="00F55080"/>
    <w:rsid w:val="00F561DB"/>
    <w:rsid w:val="00F5647A"/>
    <w:rsid w:val="00F579ED"/>
    <w:rsid w:val="00F60098"/>
    <w:rsid w:val="00F60C03"/>
    <w:rsid w:val="00F60CFB"/>
    <w:rsid w:val="00F615E2"/>
    <w:rsid w:val="00F62415"/>
    <w:rsid w:val="00F624C0"/>
    <w:rsid w:val="00F62B87"/>
    <w:rsid w:val="00F638FC"/>
    <w:rsid w:val="00F63FC8"/>
    <w:rsid w:val="00F6424A"/>
    <w:rsid w:val="00F64A1B"/>
    <w:rsid w:val="00F6586C"/>
    <w:rsid w:val="00F6600B"/>
    <w:rsid w:val="00F66AAD"/>
    <w:rsid w:val="00F66DEC"/>
    <w:rsid w:val="00F67788"/>
    <w:rsid w:val="00F67A8A"/>
    <w:rsid w:val="00F705A0"/>
    <w:rsid w:val="00F70B1B"/>
    <w:rsid w:val="00F70BB6"/>
    <w:rsid w:val="00F70DA8"/>
    <w:rsid w:val="00F7121D"/>
    <w:rsid w:val="00F72A8E"/>
    <w:rsid w:val="00F73097"/>
    <w:rsid w:val="00F73818"/>
    <w:rsid w:val="00F738AB"/>
    <w:rsid w:val="00F73D1F"/>
    <w:rsid w:val="00F746F8"/>
    <w:rsid w:val="00F74BD5"/>
    <w:rsid w:val="00F75271"/>
    <w:rsid w:val="00F76883"/>
    <w:rsid w:val="00F77E96"/>
    <w:rsid w:val="00F800CD"/>
    <w:rsid w:val="00F80300"/>
    <w:rsid w:val="00F807F2"/>
    <w:rsid w:val="00F80BF6"/>
    <w:rsid w:val="00F82875"/>
    <w:rsid w:val="00F82A66"/>
    <w:rsid w:val="00F838ED"/>
    <w:rsid w:val="00F83A5A"/>
    <w:rsid w:val="00F83CC7"/>
    <w:rsid w:val="00F84186"/>
    <w:rsid w:val="00F84646"/>
    <w:rsid w:val="00F84A61"/>
    <w:rsid w:val="00F855C5"/>
    <w:rsid w:val="00F8590B"/>
    <w:rsid w:val="00F85EE4"/>
    <w:rsid w:val="00F86669"/>
    <w:rsid w:val="00F86F74"/>
    <w:rsid w:val="00F87144"/>
    <w:rsid w:val="00F8736F"/>
    <w:rsid w:val="00F9038B"/>
    <w:rsid w:val="00F90C64"/>
    <w:rsid w:val="00F912DD"/>
    <w:rsid w:val="00F91308"/>
    <w:rsid w:val="00F91840"/>
    <w:rsid w:val="00F91C6A"/>
    <w:rsid w:val="00F9272D"/>
    <w:rsid w:val="00F92AC4"/>
    <w:rsid w:val="00F9363C"/>
    <w:rsid w:val="00F93921"/>
    <w:rsid w:val="00F94611"/>
    <w:rsid w:val="00F946F9"/>
    <w:rsid w:val="00F94757"/>
    <w:rsid w:val="00F94774"/>
    <w:rsid w:val="00F94CB8"/>
    <w:rsid w:val="00F94E80"/>
    <w:rsid w:val="00F96E74"/>
    <w:rsid w:val="00F977D2"/>
    <w:rsid w:val="00F97989"/>
    <w:rsid w:val="00FA03C6"/>
    <w:rsid w:val="00FA0F38"/>
    <w:rsid w:val="00FA1BA2"/>
    <w:rsid w:val="00FA1C91"/>
    <w:rsid w:val="00FA21EC"/>
    <w:rsid w:val="00FA2607"/>
    <w:rsid w:val="00FA367B"/>
    <w:rsid w:val="00FA451B"/>
    <w:rsid w:val="00FA47A1"/>
    <w:rsid w:val="00FA4884"/>
    <w:rsid w:val="00FA5580"/>
    <w:rsid w:val="00FA55F5"/>
    <w:rsid w:val="00FA5DF1"/>
    <w:rsid w:val="00FA5F89"/>
    <w:rsid w:val="00FA6107"/>
    <w:rsid w:val="00FA663B"/>
    <w:rsid w:val="00FA6A89"/>
    <w:rsid w:val="00FA6E60"/>
    <w:rsid w:val="00FA6FE2"/>
    <w:rsid w:val="00FB1AE5"/>
    <w:rsid w:val="00FB1C13"/>
    <w:rsid w:val="00FB1C8D"/>
    <w:rsid w:val="00FB1E66"/>
    <w:rsid w:val="00FB207D"/>
    <w:rsid w:val="00FB2E4B"/>
    <w:rsid w:val="00FB2FFC"/>
    <w:rsid w:val="00FB4811"/>
    <w:rsid w:val="00FB4AA7"/>
    <w:rsid w:val="00FB506D"/>
    <w:rsid w:val="00FB5505"/>
    <w:rsid w:val="00FB58BA"/>
    <w:rsid w:val="00FB5D2C"/>
    <w:rsid w:val="00FB69A6"/>
    <w:rsid w:val="00FB758A"/>
    <w:rsid w:val="00FB77D2"/>
    <w:rsid w:val="00FC01A8"/>
    <w:rsid w:val="00FC10E9"/>
    <w:rsid w:val="00FC1D48"/>
    <w:rsid w:val="00FC1EDA"/>
    <w:rsid w:val="00FC29D0"/>
    <w:rsid w:val="00FC4086"/>
    <w:rsid w:val="00FC427F"/>
    <w:rsid w:val="00FC42E3"/>
    <w:rsid w:val="00FC53DB"/>
    <w:rsid w:val="00FC5754"/>
    <w:rsid w:val="00FC5B32"/>
    <w:rsid w:val="00FC646C"/>
    <w:rsid w:val="00FC6B66"/>
    <w:rsid w:val="00FC7161"/>
    <w:rsid w:val="00FC7B50"/>
    <w:rsid w:val="00FD126E"/>
    <w:rsid w:val="00FD1AB4"/>
    <w:rsid w:val="00FD23B9"/>
    <w:rsid w:val="00FD26BE"/>
    <w:rsid w:val="00FD27D8"/>
    <w:rsid w:val="00FD2AB6"/>
    <w:rsid w:val="00FD2D0A"/>
    <w:rsid w:val="00FD3213"/>
    <w:rsid w:val="00FD36E9"/>
    <w:rsid w:val="00FD41F9"/>
    <w:rsid w:val="00FD4561"/>
    <w:rsid w:val="00FD47B1"/>
    <w:rsid w:val="00FD4ABF"/>
    <w:rsid w:val="00FD4C72"/>
    <w:rsid w:val="00FD4D20"/>
    <w:rsid w:val="00FD4F35"/>
    <w:rsid w:val="00FD6D78"/>
    <w:rsid w:val="00FD6DFE"/>
    <w:rsid w:val="00FE05F6"/>
    <w:rsid w:val="00FE073C"/>
    <w:rsid w:val="00FE07EC"/>
    <w:rsid w:val="00FE123C"/>
    <w:rsid w:val="00FE18D4"/>
    <w:rsid w:val="00FE1D17"/>
    <w:rsid w:val="00FE1FB8"/>
    <w:rsid w:val="00FE2034"/>
    <w:rsid w:val="00FE2204"/>
    <w:rsid w:val="00FE2C71"/>
    <w:rsid w:val="00FE2ECF"/>
    <w:rsid w:val="00FE362E"/>
    <w:rsid w:val="00FE3D78"/>
    <w:rsid w:val="00FE3DB8"/>
    <w:rsid w:val="00FE41C9"/>
    <w:rsid w:val="00FE4FAE"/>
    <w:rsid w:val="00FE5B2A"/>
    <w:rsid w:val="00FE62C9"/>
    <w:rsid w:val="00FE680A"/>
    <w:rsid w:val="00FE695E"/>
    <w:rsid w:val="00FE7314"/>
    <w:rsid w:val="00FE7AFE"/>
    <w:rsid w:val="00FF0A8A"/>
    <w:rsid w:val="00FF1264"/>
    <w:rsid w:val="00FF1BF8"/>
    <w:rsid w:val="00FF201F"/>
    <w:rsid w:val="00FF2DE6"/>
    <w:rsid w:val="00FF2E52"/>
    <w:rsid w:val="00FF39E8"/>
    <w:rsid w:val="00FF4E4B"/>
    <w:rsid w:val="00FF5423"/>
    <w:rsid w:val="00FF6246"/>
    <w:rsid w:val="00FF65A2"/>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51C6CFD"/>
  <w15:docId w15:val="{FD1EBD52-0475-4463-ACFB-384ADECA8A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n3,fn,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ind w:left="567"/>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ornernotation-Item">
    <w:name w:val="Corner notation - Item"/>
    <w:basedOn w:val="Normal"/>
    <w:qFormat/>
    <w:rsid w:val="00D17051"/>
    <w:pPr>
      <w:tabs>
        <w:tab w:val="clear" w:pos="567"/>
        <w:tab w:val="clear" w:pos="1134"/>
        <w:tab w:val="clear" w:pos="1701"/>
        <w:tab w:val="clear" w:pos="2268"/>
      </w:tabs>
      <w:ind w:left="170" w:right="3119" w:hanging="170"/>
      <w:jc w:val="left"/>
    </w:pPr>
    <w:rPr>
      <w:rFonts w:eastAsia="Times New Roman"/>
      <w:b/>
      <w:bCs/>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3E37CA"/>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ida.worldbank.org/en/about/borrowing-countries" TargetMode="External"/><Relationship Id="rId7" Type="http://schemas.openxmlformats.org/officeDocument/2006/relationships/hyperlink" Target="https://www.oecd.org/en/about/committees/development-assistance-committee.html" TargetMode="External"/><Relationship Id="rId2" Type="http://schemas.openxmlformats.org/officeDocument/2006/relationships/hyperlink" Target="https://www.un.org/development/desa/dpad/wp-content/uploads/sites/45/LDC-Handbook-2024.pdf" TargetMode="External"/><Relationship Id="rId1" Type="http://schemas.openxmlformats.org/officeDocument/2006/relationships/hyperlink" Target="https://www.gefieo.org/content/dam/partners/ieo/docs/mgr/support-docs/OPS8-English-Executive-Summary.pdf" TargetMode="External"/><Relationship Id="rId6" Type="http://schemas.openxmlformats.org/officeDocument/2006/relationships/hyperlink" Target="https://www.imf.org/-/media/files/publications/weo/2025/october/Chinese/text.pdf" TargetMode="External"/><Relationship Id="rId5" Type="http://schemas.openxmlformats.org/officeDocument/2006/relationships/hyperlink" Target="https://blogs.worldbank.org/en/opendata/understanding-country-income--world-bank-group-income-classifica" TargetMode="External"/><Relationship Id="rId4" Type="http://schemas.openxmlformats.org/officeDocument/2006/relationships/hyperlink" Target="https://datahelpdesk.worldbank.org/knowledgebase/articles/378834-how-does-the-world-bank-classify-countrie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6F7C4C6E0774FBE8B9CB0BFE7A0FE36"/>
        <w:category>
          <w:name w:val="General"/>
          <w:gallery w:val="placeholder"/>
        </w:category>
        <w:types>
          <w:type w:val="bbPlcHdr"/>
        </w:types>
        <w:behaviors>
          <w:behavior w:val="content"/>
        </w:behaviors>
        <w:guid w:val="{B863C583-AD8E-4CCD-83E9-80B5074BD6DD}"/>
      </w:docPartPr>
      <w:docPartBody>
        <w:p w:rsidR="00DF5B8D" w:rsidRDefault="007571F7">
          <w:pPr>
            <w:pStyle w:val="16F7C4C6E0774FBE8B9CB0BFE7A0FE3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panose1 w:val="02010600030101010101"/>
    <w:charset w:val="86"/>
    <w:family w:val="modern"/>
    <w:pitch w:val="fixed"/>
    <w:sig w:usb0="800002BF" w:usb1="38CF7CFA" w:usb2="00000016" w:usb3="00000000" w:csb0="00040001" w:csb1="00000000"/>
  </w:font>
  <w:font w:name="KaiTi">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C3FEB"/>
    <w:rsid w:val="00005055"/>
    <w:rsid w:val="000071A4"/>
    <w:rsid w:val="00032B28"/>
    <w:rsid w:val="00036008"/>
    <w:rsid w:val="00066899"/>
    <w:rsid w:val="00076DC6"/>
    <w:rsid w:val="000F6175"/>
    <w:rsid w:val="001519F1"/>
    <w:rsid w:val="0015613E"/>
    <w:rsid w:val="00194BEF"/>
    <w:rsid w:val="001E607D"/>
    <w:rsid w:val="001F6AB8"/>
    <w:rsid w:val="00210B0C"/>
    <w:rsid w:val="002325B0"/>
    <w:rsid w:val="00294B9C"/>
    <w:rsid w:val="002B0FEE"/>
    <w:rsid w:val="002D28A5"/>
    <w:rsid w:val="002E0376"/>
    <w:rsid w:val="002E396B"/>
    <w:rsid w:val="00315C04"/>
    <w:rsid w:val="00316A12"/>
    <w:rsid w:val="00340DEC"/>
    <w:rsid w:val="00347C7D"/>
    <w:rsid w:val="00380BFB"/>
    <w:rsid w:val="003A1A8E"/>
    <w:rsid w:val="003B26D3"/>
    <w:rsid w:val="003C49B3"/>
    <w:rsid w:val="003E1AA1"/>
    <w:rsid w:val="00402E4C"/>
    <w:rsid w:val="00433FFD"/>
    <w:rsid w:val="00455781"/>
    <w:rsid w:val="004B1D77"/>
    <w:rsid w:val="004D1BD5"/>
    <w:rsid w:val="004E7184"/>
    <w:rsid w:val="00505C85"/>
    <w:rsid w:val="00512C73"/>
    <w:rsid w:val="00523D1B"/>
    <w:rsid w:val="00564BB2"/>
    <w:rsid w:val="00565855"/>
    <w:rsid w:val="005709B9"/>
    <w:rsid w:val="00572239"/>
    <w:rsid w:val="00585C0D"/>
    <w:rsid w:val="005A01F5"/>
    <w:rsid w:val="005A116F"/>
    <w:rsid w:val="005A478C"/>
    <w:rsid w:val="005B09E7"/>
    <w:rsid w:val="005C1D40"/>
    <w:rsid w:val="005C2561"/>
    <w:rsid w:val="005D5179"/>
    <w:rsid w:val="005F2546"/>
    <w:rsid w:val="005F508D"/>
    <w:rsid w:val="00603A27"/>
    <w:rsid w:val="00645D17"/>
    <w:rsid w:val="00651EF5"/>
    <w:rsid w:val="00692FF1"/>
    <w:rsid w:val="006B2702"/>
    <w:rsid w:val="006C7DF8"/>
    <w:rsid w:val="006F403E"/>
    <w:rsid w:val="006F7040"/>
    <w:rsid w:val="007071A1"/>
    <w:rsid w:val="007214FE"/>
    <w:rsid w:val="00722EBD"/>
    <w:rsid w:val="00723AB4"/>
    <w:rsid w:val="007333C1"/>
    <w:rsid w:val="00737E04"/>
    <w:rsid w:val="007571F7"/>
    <w:rsid w:val="007972D2"/>
    <w:rsid w:val="007A5EDA"/>
    <w:rsid w:val="007C1B40"/>
    <w:rsid w:val="007D7C6C"/>
    <w:rsid w:val="008343D1"/>
    <w:rsid w:val="00892575"/>
    <w:rsid w:val="008B254E"/>
    <w:rsid w:val="008C3FEB"/>
    <w:rsid w:val="008E16B4"/>
    <w:rsid w:val="008E28FC"/>
    <w:rsid w:val="008E5DC6"/>
    <w:rsid w:val="00914ACA"/>
    <w:rsid w:val="00920C87"/>
    <w:rsid w:val="009240DF"/>
    <w:rsid w:val="009455ED"/>
    <w:rsid w:val="00952C99"/>
    <w:rsid w:val="00954367"/>
    <w:rsid w:val="00966413"/>
    <w:rsid w:val="0096720F"/>
    <w:rsid w:val="0098270E"/>
    <w:rsid w:val="009C348C"/>
    <w:rsid w:val="00A044E0"/>
    <w:rsid w:val="00A3506D"/>
    <w:rsid w:val="00A450B7"/>
    <w:rsid w:val="00A618BA"/>
    <w:rsid w:val="00A942AE"/>
    <w:rsid w:val="00AA137B"/>
    <w:rsid w:val="00AA388B"/>
    <w:rsid w:val="00AB3E0D"/>
    <w:rsid w:val="00AC3C54"/>
    <w:rsid w:val="00B07E8C"/>
    <w:rsid w:val="00B25AFF"/>
    <w:rsid w:val="00B35F45"/>
    <w:rsid w:val="00B56426"/>
    <w:rsid w:val="00B60011"/>
    <w:rsid w:val="00B7359C"/>
    <w:rsid w:val="00B75386"/>
    <w:rsid w:val="00B82265"/>
    <w:rsid w:val="00B94A8E"/>
    <w:rsid w:val="00BB0EDA"/>
    <w:rsid w:val="00BB3809"/>
    <w:rsid w:val="00BB6ED9"/>
    <w:rsid w:val="00BF53CB"/>
    <w:rsid w:val="00C07F92"/>
    <w:rsid w:val="00C361DB"/>
    <w:rsid w:val="00C42A05"/>
    <w:rsid w:val="00C53768"/>
    <w:rsid w:val="00C639F5"/>
    <w:rsid w:val="00C642F9"/>
    <w:rsid w:val="00C70A41"/>
    <w:rsid w:val="00C85159"/>
    <w:rsid w:val="00C968A3"/>
    <w:rsid w:val="00CA597B"/>
    <w:rsid w:val="00CB3F6D"/>
    <w:rsid w:val="00CC1355"/>
    <w:rsid w:val="00CC6E42"/>
    <w:rsid w:val="00CF34B2"/>
    <w:rsid w:val="00D638AC"/>
    <w:rsid w:val="00DC3456"/>
    <w:rsid w:val="00DC7E54"/>
    <w:rsid w:val="00DF5B8D"/>
    <w:rsid w:val="00E14789"/>
    <w:rsid w:val="00E173C5"/>
    <w:rsid w:val="00E503DE"/>
    <w:rsid w:val="00E5310B"/>
    <w:rsid w:val="00E54215"/>
    <w:rsid w:val="00E90AA1"/>
    <w:rsid w:val="00EA733D"/>
    <w:rsid w:val="00EF1731"/>
    <w:rsid w:val="00F275A1"/>
    <w:rsid w:val="00F320A7"/>
    <w:rsid w:val="00F62B87"/>
    <w:rsid w:val="00F73097"/>
    <w:rsid w:val="00F868CB"/>
    <w:rsid w:val="00F87195"/>
    <w:rsid w:val="00FE123C"/>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6F7C4C6E0774FBE8B9CB0BFE7A0FE36">
    <w:name w:val="16F7C4C6E0774FBE8B9CB0BFE7A0FE3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5.xml><?xml version="1.0" encoding="utf-8"?>
<ds:datastoreItem xmlns:ds="http://schemas.openxmlformats.org/officeDocument/2006/customXml" ds:itemID="{E1D3E576-C775-4CB2-8866-9FD0D0C56F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835</TotalTime>
  <Pages>7</Pages>
  <Words>1051</Words>
  <Characters>6626</Characters>
  <Application>Microsoft Office Word</Application>
  <DocSecurity>0</DocSecurity>
  <Lines>122</Lines>
  <Paragraphs>48</Paragraphs>
  <ScaleCrop>false</ScaleCrop>
  <HeadingPairs>
    <vt:vector size="2" baseType="variant">
      <vt:variant>
        <vt:lpstr>Title</vt:lpstr>
      </vt:variant>
      <vt:variant>
        <vt:i4>1</vt:i4>
      </vt:variant>
    </vt:vector>
  </HeadingPairs>
  <TitlesOfParts>
    <vt:vector size="1" baseType="lpstr">
      <vt:lpstr>考虑到扩大捐助方基础的潜在机会，为审查和修改根据《公约》第20条第2款所确定名单而发出通知的最佳周期</vt:lpstr>
    </vt:vector>
  </TitlesOfParts>
  <Company>SCBD</Company>
  <LinksUpToDate>false</LinksUpToDate>
  <CharactersWithSpaces>7629</CharactersWithSpaces>
  <SharedDoc>false</SharedDoc>
  <HLinks>
    <vt:vector size="12" baseType="variant">
      <vt:variant>
        <vt:i4>7209057</vt:i4>
      </vt:variant>
      <vt:variant>
        <vt:i4>0</vt:i4>
      </vt:variant>
      <vt:variant>
        <vt:i4>0</vt:i4>
      </vt:variant>
      <vt:variant>
        <vt:i4>5</vt:i4>
      </vt:variant>
      <vt:variant>
        <vt:lpwstr>https://www.cbd.int/decisions/cop/?m=cop-16</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考虑到扩大捐助方基础的潜在机会，为审查和修改根据《公约》第20条第2款所确定名单而发出通知的最佳周期</dc:title>
  <dc:subject>CBD/SBI/7/3/Add.1</dc:subject>
  <dc:creator>Andrew Floudiotis</dc:creator>
  <cp:keywords>Convention on Biological Diversity</cp:keywords>
  <dc:description/>
  <cp:lastModifiedBy>Veronique Lefebvre</cp:lastModifiedBy>
  <cp:revision>41</cp:revision>
  <cp:lastPrinted>2025-10-30T18:34:00Z</cp:lastPrinted>
  <dcterms:created xsi:type="dcterms:W3CDTF">2026-06-25T18:53:00Z</dcterms:created>
  <dcterms:modified xsi:type="dcterms:W3CDTF">2026-06-29T18:47:00Z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