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54A6AE2" w14:textId="77777777" w:rsidR="008A1499" w:rsidRPr="003F1A75" w:rsidRDefault="008A1499" w:rsidP="008A1499">
      <w:pPr>
        <w:pStyle w:val="AISpacer"/>
      </w:pPr>
    </w:p>
    <w:p w14:paraId="111225F7"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854"/>
        <w:gridCol w:w="1215"/>
        <w:gridCol w:w="8413"/>
      </w:tblGrid>
      <w:tr w:rsidR="00155540" w:rsidRPr="003F1A75" w14:paraId="5559BFE9" w14:textId="77777777" w:rsidTr="001C12EE">
        <w:trPr>
          <w:trHeight w:val="57"/>
        </w:trPr>
        <w:tc>
          <w:tcPr>
            <w:tcW w:w="854" w:type="dxa"/>
          </w:tcPr>
          <w:p w14:paraId="737A4972" w14:textId="77777777" w:rsidR="00155540" w:rsidRPr="003F1A75" w:rsidRDefault="00155540" w:rsidP="008A1499">
            <w:pPr>
              <w:pStyle w:val="AASmallLogo"/>
            </w:pPr>
            <w:r w:rsidRPr="003F1A75">
              <w:rPr>
                <w:noProof/>
              </w:rPr>
              <w:drawing>
                <wp:inline distT="0" distB="0" distL="0" distR="0" wp14:anchorId="6F242815" wp14:editId="592290AF">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35608171" w14:textId="77777777" w:rsidR="00155540" w:rsidRPr="003F1A75" w:rsidRDefault="00155540" w:rsidP="008A1499">
            <w:pPr>
              <w:pStyle w:val="AASmallLogo"/>
              <w:rPr>
                <w:noProof/>
              </w:rPr>
            </w:pPr>
          </w:p>
        </w:tc>
        <w:tc>
          <w:tcPr>
            <w:tcW w:w="1215" w:type="dxa"/>
          </w:tcPr>
          <w:p w14:paraId="52529C99" w14:textId="77777777" w:rsidR="00155540" w:rsidRPr="003F1A75" w:rsidRDefault="00155540" w:rsidP="008A1499">
            <w:pPr>
              <w:pStyle w:val="AASmallLogo"/>
            </w:pPr>
            <w:r w:rsidRPr="003F1A75">
              <w:rPr>
                <w:noProof/>
              </w:rPr>
              <w:drawing>
                <wp:inline distT="0" distB="0" distL="0" distR="0" wp14:anchorId="1E156883" wp14:editId="36572263">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F1A75">
              <w:t xml:space="preserve"> </w:t>
            </w:r>
          </w:p>
          <w:p w14:paraId="464E7D89" w14:textId="77777777" w:rsidR="00155540" w:rsidRPr="003F1A75" w:rsidRDefault="00155540" w:rsidP="008A1499">
            <w:pPr>
              <w:pStyle w:val="AASmallLogo"/>
              <w:rPr>
                <w:noProof/>
              </w:rPr>
            </w:pPr>
          </w:p>
        </w:tc>
        <w:tc>
          <w:tcPr>
            <w:tcW w:w="8413" w:type="dxa"/>
          </w:tcPr>
          <w:p w14:paraId="4C32D672" w14:textId="406CD945" w:rsidR="00155540" w:rsidRPr="005649FD" w:rsidRDefault="00155540" w:rsidP="001C12EE">
            <w:pPr>
              <w:pStyle w:val="AFCorNNormal"/>
              <w:jc w:val="right"/>
            </w:pPr>
            <w:r w:rsidRPr="003F1A75">
              <w:rPr>
                <w:sz w:val="40"/>
              </w:rPr>
              <w:t>CBD</w:t>
            </w:r>
            <w:r w:rsidRPr="00155540">
              <w:rPr>
                <w:sz w:val="20"/>
                <w:szCs w:val="20"/>
              </w:rPr>
              <w:t>/NP/MOP/6/</w:t>
            </w:r>
            <w:r w:rsidR="001B3FCD">
              <w:rPr>
                <w:sz w:val="20"/>
                <w:szCs w:val="20"/>
              </w:rPr>
              <w:t>L.</w:t>
            </w:r>
            <w:r w:rsidR="003B6DF3">
              <w:rPr>
                <w:sz w:val="20"/>
                <w:szCs w:val="20"/>
              </w:rPr>
              <w:t>9</w:t>
            </w:r>
          </w:p>
        </w:tc>
      </w:tr>
    </w:tbl>
    <w:p w14:paraId="02882D65"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F1A75" w14:paraId="6D3122D5" w14:textId="77777777" w:rsidTr="008A1499">
        <w:trPr>
          <w:trHeight w:val="1814"/>
        </w:trPr>
        <w:tc>
          <w:tcPr>
            <w:tcW w:w="7370" w:type="dxa"/>
          </w:tcPr>
          <w:p w14:paraId="42F36819" w14:textId="77777777" w:rsidR="008A1499" w:rsidRPr="003F1A75" w:rsidRDefault="008A1499" w:rsidP="008A1499">
            <w:pPr>
              <w:pStyle w:val="ACLargeLogo"/>
            </w:pPr>
            <w:r w:rsidRPr="003F1A75">
              <w:rPr>
                <w:noProof/>
              </w:rPr>
              <w:drawing>
                <wp:inline distT="0" distB="0" distL="0" distR="0" wp14:anchorId="5F3FFD8C" wp14:editId="34EED1B5">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F1A75">
              <w:t xml:space="preserve"> </w:t>
            </w:r>
          </w:p>
          <w:p w14:paraId="0EED54A3" w14:textId="77777777" w:rsidR="008A1499" w:rsidRPr="003F1A75" w:rsidRDefault="008A1499" w:rsidP="008A1499">
            <w:pPr>
              <w:pStyle w:val="ACLargeLogo"/>
            </w:pPr>
          </w:p>
        </w:tc>
        <w:tc>
          <w:tcPr>
            <w:tcW w:w="3112" w:type="dxa"/>
          </w:tcPr>
          <w:p w14:paraId="41D4A49E" w14:textId="1A7506B3" w:rsidR="008A1499" w:rsidRPr="003F1A75" w:rsidRDefault="008A1499" w:rsidP="008A1499">
            <w:pPr>
              <w:pStyle w:val="AEDistrNormal"/>
            </w:pPr>
            <w:r w:rsidRPr="003F1A75">
              <w:t xml:space="preserve">Distr.: </w:t>
            </w:r>
            <w:r w:rsidR="0087796A">
              <w:t>Limited</w:t>
            </w:r>
            <w:r w:rsidRPr="003F1A75">
              <w:t xml:space="preserve"> </w:t>
            </w:r>
          </w:p>
          <w:p w14:paraId="15BC0C1B" w14:textId="2AD7FD11" w:rsidR="008A1499" w:rsidRPr="003F1A75" w:rsidRDefault="00DF22D9" w:rsidP="008A1499">
            <w:pPr>
              <w:pStyle w:val="AEDistrNormal"/>
            </w:pPr>
            <w:r>
              <w:t>2</w:t>
            </w:r>
            <w:r w:rsidR="003B6DF3">
              <w:t>9</w:t>
            </w:r>
            <w:r>
              <w:t xml:space="preserve"> </w:t>
            </w:r>
            <w:r w:rsidR="0087796A">
              <w:t>October 2026</w:t>
            </w:r>
          </w:p>
          <w:p w14:paraId="6A291EF4" w14:textId="77777777" w:rsidR="008A1499" w:rsidRPr="003F1A75" w:rsidRDefault="008A1499" w:rsidP="008A1499">
            <w:pPr>
              <w:pStyle w:val="AEDistrNormal6pt"/>
            </w:pPr>
            <w:r w:rsidRPr="003F1A75">
              <w:t xml:space="preserve">Original: English </w:t>
            </w:r>
          </w:p>
          <w:p w14:paraId="46956ADB" w14:textId="77777777" w:rsidR="008A1499" w:rsidRPr="003F1A75" w:rsidRDefault="008A1499" w:rsidP="008A1499">
            <w:pPr>
              <w:pStyle w:val="AEDistrNormal6pt"/>
            </w:pPr>
          </w:p>
        </w:tc>
      </w:tr>
    </w:tbl>
    <w:p w14:paraId="3D422F51"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2DCFE7E0" w14:textId="77777777" w:rsidTr="008A1499">
        <w:trPr>
          <w:trHeight w:val="57"/>
        </w:trPr>
        <w:tc>
          <w:tcPr>
            <w:tcW w:w="6094" w:type="dxa"/>
          </w:tcPr>
          <w:p w14:paraId="00472D75" w14:textId="77777777" w:rsidR="008A1499" w:rsidRPr="003F1A75" w:rsidRDefault="00975047" w:rsidP="008A1499">
            <w:pPr>
              <w:pStyle w:val="AFCorN12Bold"/>
            </w:pPr>
            <w:r>
              <w:t>Conference of the Parties to the Convention on Biological Diversity serving as the meeting of the Parties to the Nagoya Protocol on Access to Genetic Resources and the Fair and Equitable Sharing of Benefits Arising from Their Utilization</w:t>
            </w:r>
          </w:p>
          <w:p w14:paraId="45A781DF" w14:textId="77777777" w:rsidR="008A1499" w:rsidRPr="003F1A75" w:rsidRDefault="00975047" w:rsidP="008A1499">
            <w:pPr>
              <w:pStyle w:val="AFCorNBold"/>
            </w:pPr>
            <w:r>
              <w:t>Six</w:t>
            </w:r>
            <w:r w:rsidR="008A1499" w:rsidRPr="003F1A75">
              <w:t xml:space="preserve">th meeting </w:t>
            </w:r>
          </w:p>
          <w:p w14:paraId="462E33D6" w14:textId="77777777" w:rsidR="008A1499" w:rsidRPr="003F1A75" w:rsidRDefault="00975047" w:rsidP="008A1499">
            <w:pPr>
              <w:pStyle w:val="AFCorNNormal"/>
            </w:pPr>
            <w:r w:rsidRPr="00975047">
              <w:t>Yerevan, 19–30 October 2026</w:t>
            </w:r>
          </w:p>
          <w:p w14:paraId="2F1E160A" w14:textId="77777777" w:rsidR="008A1499" w:rsidRPr="003F1A75" w:rsidRDefault="0087796A" w:rsidP="008A1499">
            <w:pPr>
              <w:pStyle w:val="AFCorNNormal"/>
            </w:pPr>
            <w:r>
              <w:t>Agenda i</w:t>
            </w:r>
            <w:r w:rsidR="008A1499" w:rsidRPr="003F1A75">
              <w:t xml:space="preserve">tem </w:t>
            </w:r>
            <w:r w:rsidR="00C83FC5">
              <w:t>11</w:t>
            </w:r>
            <w:r w:rsidR="008A1499" w:rsidRPr="003F1A75">
              <w:t xml:space="preserve"> </w:t>
            </w:r>
          </w:p>
          <w:p w14:paraId="2BCDD825" w14:textId="383CF5D4" w:rsidR="005649FD" w:rsidRPr="005649FD" w:rsidRDefault="00821F0A" w:rsidP="009973D4">
            <w:pPr>
              <w:pStyle w:val="AFCorNBold"/>
            </w:pPr>
            <w:r w:rsidRPr="00821F0A">
              <w:t xml:space="preserve">Specialized international access and benefit-sharing instruments in the context of Article 4, paragraph 4, </w:t>
            </w:r>
            <w:r>
              <w:br/>
            </w:r>
            <w:r w:rsidRPr="00821F0A">
              <w:t>of the Nagoya Protocol</w:t>
            </w:r>
          </w:p>
        </w:tc>
        <w:tc>
          <w:tcPr>
            <w:tcW w:w="4388" w:type="dxa"/>
          </w:tcPr>
          <w:p w14:paraId="12E9C8FA" w14:textId="77777777" w:rsidR="008A1499" w:rsidRPr="003F1A75" w:rsidRDefault="008A1499" w:rsidP="008A1499">
            <w:pPr>
              <w:pStyle w:val="CBDNormal"/>
              <w:jc w:val="left"/>
            </w:pPr>
          </w:p>
        </w:tc>
      </w:tr>
    </w:tbl>
    <w:p w14:paraId="59E00E1B" w14:textId="3C1E071A" w:rsidR="00C9161D" w:rsidRPr="003F1A75" w:rsidRDefault="002651CC" w:rsidP="00A111D1">
      <w:pPr>
        <w:pStyle w:val="CBDTitle"/>
        <w:rPr>
          <w:caps/>
        </w:rPr>
      </w:pPr>
      <w:sdt>
        <w:sdtPr>
          <w:alias w:val="Title"/>
          <w:tag w:val=""/>
          <w:id w:val="772832786"/>
          <w:placeholder>
            <w:docPart w:val="231655F7C16F4CD6AA12DCC7F4399906"/>
          </w:placeholder>
          <w:dataBinding w:prefixMappings="xmlns:ns0='http://purl.org/dc/elements/1.1/' xmlns:ns1='http://schemas.openxmlformats.org/package/2006/metadata/core-properties' " w:xpath="/ns1:coreProperties[1]/ns0:title[1]" w:storeItemID="{6C3C8BC8-F283-45AE-878A-BAB7291924A1}"/>
          <w:text/>
        </w:sdtPr>
        <w:sdtEndPr/>
        <w:sdtContent>
          <w:r w:rsidR="00155540">
            <w:t>Specialized international access and benefit-sharing instruments in the context of Article 4, paragraph 4, of the Nagoya Protocol</w:t>
          </w:r>
        </w:sdtContent>
      </w:sdt>
      <w:r w:rsidR="00105372" w:rsidRPr="003F1A75">
        <w:rPr>
          <w:caps/>
        </w:rPr>
        <w:t xml:space="preserve"> </w:t>
      </w:r>
    </w:p>
    <w:p w14:paraId="1BFF5A0A" w14:textId="77777777" w:rsidR="00F6586C" w:rsidRPr="003F1A75" w:rsidRDefault="005649FD" w:rsidP="00A111D1">
      <w:pPr>
        <w:pStyle w:val="CBDSubTitle"/>
      </w:pPr>
      <w:r>
        <w:t xml:space="preserve">Draft decision submitted by </w:t>
      </w:r>
      <w:r w:rsidR="00821F0A">
        <w:t>the Chair of Working Group I</w:t>
      </w:r>
    </w:p>
    <w:p w14:paraId="45EB6B8B" w14:textId="4D8B5680" w:rsidR="00D03099" w:rsidRPr="001C12EE" w:rsidRDefault="00D03099" w:rsidP="00D03099">
      <w:pPr>
        <w:pStyle w:val="CBDDesicionText"/>
        <w:tabs>
          <w:tab w:val="clear" w:pos="567"/>
          <w:tab w:val="clear" w:pos="1134"/>
        </w:tabs>
        <w:ind w:left="567"/>
      </w:pPr>
      <w:r w:rsidRPr="00211E35">
        <w:rPr>
          <w:i/>
          <w:iCs/>
        </w:rPr>
        <w:t>The Conference of the Parties serving as the meeting of the Parties to the Nagoya Protocol</w:t>
      </w:r>
      <w:r w:rsidRPr="00211E35">
        <w:t>,</w:t>
      </w:r>
    </w:p>
    <w:p w14:paraId="73899B6B" w14:textId="1804F4D2" w:rsidR="00D03099" w:rsidRDefault="004C2013" w:rsidP="00D03099">
      <w:pPr>
        <w:pStyle w:val="CBDDesicionText"/>
        <w:tabs>
          <w:tab w:val="clear" w:pos="567"/>
          <w:tab w:val="clear" w:pos="1134"/>
        </w:tabs>
        <w:ind w:left="567"/>
      </w:pPr>
      <w:r w:rsidRPr="001C12EE">
        <w:rPr>
          <w:i/>
        </w:rPr>
        <w:t>[</w:t>
      </w:r>
      <w:r w:rsidR="00D03099" w:rsidRPr="00211E35">
        <w:rPr>
          <w:i/>
          <w:iCs/>
        </w:rPr>
        <w:t>Recalling</w:t>
      </w:r>
      <w:r w:rsidR="00D03099" w:rsidRPr="00E86195">
        <w:rPr>
          <w:i/>
          <w:iCs/>
        </w:rPr>
        <w:t xml:space="preserve"> </w:t>
      </w:r>
      <w:hyperlink r:id="rId15" w:history="1">
        <w:r w:rsidR="00D03099" w:rsidRPr="009B5624">
          <w:t xml:space="preserve">paragraph 4 of </w:t>
        </w:r>
        <w:r w:rsidR="00D03099">
          <w:t xml:space="preserve">Article 4 of </w:t>
        </w:r>
        <w:r w:rsidR="00D03099" w:rsidRPr="009B5624">
          <w:t>the Nagoya Protocol</w:t>
        </w:r>
      </w:hyperlink>
      <w:bookmarkStart w:id="0" w:name="_Hlk216706052"/>
      <w:r w:rsidR="00D03099">
        <w:t xml:space="preserve"> </w:t>
      </w:r>
      <w:r w:rsidR="00D03099" w:rsidRPr="002F479E">
        <w:t>on Access to Genetic Resources and the Fair and Equitable Sharing of Benefits Arising from Their Utilization</w:t>
      </w:r>
      <w:bookmarkEnd w:id="0"/>
      <w:r w:rsidR="00D03099">
        <w:t>,</w:t>
      </w:r>
      <w:r w:rsidR="00D03099">
        <w:rPr>
          <w:rStyle w:val="FootnoteReference"/>
        </w:rPr>
        <w:footnoteReference w:id="1"/>
      </w:r>
      <w:r>
        <w:t>]</w:t>
      </w:r>
    </w:p>
    <w:p w14:paraId="606D1847" w14:textId="112B0C50" w:rsidR="00A53642" w:rsidRPr="000D38AE" w:rsidRDefault="00832944" w:rsidP="00D03099">
      <w:pPr>
        <w:pStyle w:val="CBDDesicionText"/>
        <w:tabs>
          <w:tab w:val="clear" w:pos="567"/>
          <w:tab w:val="clear" w:pos="1134"/>
        </w:tabs>
        <w:ind w:left="567"/>
      </w:pPr>
      <w:r w:rsidRPr="000D38AE">
        <w:rPr>
          <w:i/>
          <w:iCs/>
        </w:rPr>
        <w:t>[</w:t>
      </w:r>
      <w:r w:rsidR="004B393F">
        <w:rPr>
          <w:i/>
          <w:iCs/>
        </w:rPr>
        <w:t>R</w:t>
      </w:r>
      <w:r w:rsidR="00A53642" w:rsidRPr="008F5AA5">
        <w:rPr>
          <w:i/>
          <w:iCs/>
        </w:rPr>
        <w:t>ecalling</w:t>
      </w:r>
      <w:r w:rsidR="004B393F">
        <w:rPr>
          <w:i/>
          <w:iCs/>
        </w:rPr>
        <w:t xml:space="preserve"> also</w:t>
      </w:r>
      <w:r w:rsidR="00A53642" w:rsidRPr="000D38AE">
        <w:t xml:space="preserve"> that, pursuant </w:t>
      </w:r>
      <w:r w:rsidR="00104CE1" w:rsidRPr="000D38AE">
        <w:t>to</w:t>
      </w:r>
      <w:r w:rsidR="00A53642" w:rsidRPr="000D38AE">
        <w:t xml:space="preserve"> para</w:t>
      </w:r>
      <w:r w:rsidR="00104CE1" w:rsidRPr="000D38AE">
        <w:t>graph</w:t>
      </w:r>
      <w:r w:rsidR="00A53642" w:rsidRPr="000D38AE">
        <w:t xml:space="preserve"> 4 </w:t>
      </w:r>
      <w:r w:rsidR="00104CE1" w:rsidRPr="000D38AE">
        <w:t xml:space="preserve">of </w:t>
      </w:r>
      <w:r w:rsidR="00A53642" w:rsidRPr="000D38AE">
        <w:t>Art</w:t>
      </w:r>
      <w:r w:rsidR="00104CE1" w:rsidRPr="000D38AE">
        <w:t>icle</w:t>
      </w:r>
      <w:r w:rsidR="00465D61">
        <w:t> </w:t>
      </w:r>
      <w:r w:rsidR="00A53642" w:rsidRPr="000D38AE">
        <w:t>4</w:t>
      </w:r>
      <w:r w:rsidR="00465D61">
        <w:t xml:space="preserve"> of the Nagoya Protocol</w:t>
      </w:r>
      <w:r w:rsidR="00A53642" w:rsidRPr="000D38AE">
        <w:t xml:space="preserve">, </w:t>
      </w:r>
      <w:r w:rsidR="00724C43">
        <w:t xml:space="preserve">where a </w:t>
      </w:r>
      <w:r w:rsidR="00A53642" w:rsidRPr="000D38AE">
        <w:t xml:space="preserve">specialized </w:t>
      </w:r>
      <w:r w:rsidR="004E0272" w:rsidRPr="000D38AE">
        <w:t>international access and benefit-sharing</w:t>
      </w:r>
      <w:r w:rsidR="00A53642" w:rsidRPr="000D38AE">
        <w:t xml:space="preserve"> instrument </w:t>
      </w:r>
      <w:r w:rsidR="00724C43">
        <w:t>applies that is</w:t>
      </w:r>
      <w:r w:rsidR="00A53642" w:rsidRPr="000D38AE">
        <w:t xml:space="preserve"> consistent with, and </w:t>
      </w:r>
      <w:r w:rsidR="00355446">
        <w:t xml:space="preserve">does </w:t>
      </w:r>
      <w:r w:rsidR="00A53642" w:rsidRPr="000D38AE">
        <w:t xml:space="preserve">not run counter to, </w:t>
      </w:r>
      <w:r w:rsidR="00BE175B" w:rsidRPr="000D38AE">
        <w:t xml:space="preserve">the objectives of the </w:t>
      </w:r>
      <w:r w:rsidR="004E0272" w:rsidRPr="000D38AE">
        <w:t>Convention</w:t>
      </w:r>
      <w:r w:rsidR="00BE175B" w:rsidRPr="000D38AE">
        <w:t xml:space="preserve"> and the Protocol</w:t>
      </w:r>
      <w:r w:rsidR="00355446">
        <w:t>,</w:t>
      </w:r>
      <w:r w:rsidR="00BE175B" w:rsidRPr="000D38AE">
        <w:t xml:space="preserve"> </w:t>
      </w:r>
      <w:r w:rsidR="00BD267E">
        <w:t xml:space="preserve">[the non-application of the Protocol is limited to the Party or Parties to that </w:t>
      </w:r>
      <w:r w:rsidR="002C2B71">
        <w:t xml:space="preserve">specialized </w:t>
      </w:r>
      <w:r w:rsidR="00BD267E">
        <w:t xml:space="preserve">instrument in respect </w:t>
      </w:r>
      <w:r w:rsidR="00D07530">
        <w:t>of th</w:t>
      </w:r>
      <w:r w:rsidR="00BD303E">
        <w:t>e</w:t>
      </w:r>
      <w:r w:rsidR="00167B16">
        <w:t xml:space="preserve"> </w:t>
      </w:r>
      <w:r w:rsidR="00167B16" w:rsidRPr="000D38AE">
        <w:t>specific genetic resource</w:t>
      </w:r>
      <w:r w:rsidR="00D07530">
        <w:t>][</w:t>
      </w:r>
      <w:r w:rsidR="009B666F">
        <w:t xml:space="preserve">the Protocol </w:t>
      </w:r>
      <w:r w:rsidR="00134A7F">
        <w:t>does not appl</w:t>
      </w:r>
      <w:r w:rsidR="00323DE2">
        <w:t xml:space="preserve">y for the </w:t>
      </w:r>
      <w:r w:rsidR="00BE175B" w:rsidRPr="000D38AE">
        <w:t xml:space="preserve">Party or Parties </w:t>
      </w:r>
      <w:r w:rsidR="00785EAC">
        <w:t xml:space="preserve">to </w:t>
      </w:r>
      <w:r w:rsidR="00323DE2">
        <w:t xml:space="preserve">the specialized </w:t>
      </w:r>
      <w:r w:rsidR="00BE175B" w:rsidRPr="000D38AE">
        <w:t xml:space="preserve">instrument in respect </w:t>
      </w:r>
      <w:r w:rsidR="007338CC">
        <w:t>of</w:t>
      </w:r>
      <w:r w:rsidR="00BE175B" w:rsidRPr="000D38AE">
        <w:t xml:space="preserve"> the</w:t>
      </w:r>
      <w:r w:rsidR="00167B16">
        <w:t xml:space="preserve"> </w:t>
      </w:r>
      <w:r w:rsidR="00BE175B" w:rsidRPr="000D38AE">
        <w:t xml:space="preserve">specific </w:t>
      </w:r>
      <w:r w:rsidR="004E0272" w:rsidRPr="000D38AE">
        <w:t>genetic resource</w:t>
      </w:r>
      <w:r w:rsidR="00167B16">
        <w:t>]</w:t>
      </w:r>
      <w:r w:rsidR="00104CE1" w:rsidRPr="000D38AE">
        <w:t xml:space="preserve"> covered by and for the purpose of </w:t>
      </w:r>
      <w:r w:rsidR="00323DE2">
        <w:t>the specialized</w:t>
      </w:r>
      <w:r w:rsidR="00104CE1" w:rsidRPr="000D38AE">
        <w:t xml:space="preserve"> instrument, </w:t>
      </w:r>
      <w:r w:rsidR="00E82ACD">
        <w:t>respecting sovereign rights,</w:t>
      </w:r>
      <w:r w:rsidR="000D38AE">
        <w:t>]</w:t>
      </w:r>
      <w:r w:rsidR="00E82ACD">
        <w:t xml:space="preserve"> </w:t>
      </w:r>
    </w:p>
    <w:p w14:paraId="78E8C20B" w14:textId="4E20A6B8" w:rsidR="003F16A3" w:rsidRDefault="000D38AE" w:rsidP="00D03099">
      <w:pPr>
        <w:pStyle w:val="CBDDesicionText"/>
        <w:tabs>
          <w:tab w:val="clear" w:pos="567"/>
          <w:tab w:val="clear" w:pos="1134"/>
        </w:tabs>
        <w:ind w:left="567"/>
        <w:rPr>
          <w:i/>
          <w:iCs/>
          <w:strike/>
        </w:rPr>
      </w:pPr>
      <w:r>
        <w:rPr>
          <w:i/>
          <w:iCs/>
        </w:rPr>
        <w:t>[</w:t>
      </w:r>
      <w:r w:rsidR="00FF0931" w:rsidRPr="008F5AA5">
        <w:rPr>
          <w:i/>
          <w:iCs/>
        </w:rPr>
        <w:t>Recognizing</w:t>
      </w:r>
      <w:r w:rsidR="00FF0931" w:rsidRPr="000D38AE">
        <w:t xml:space="preserve"> that the application of </w:t>
      </w:r>
      <w:r w:rsidR="00702A73" w:rsidRPr="000D38AE">
        <w:t>paragraph 4</w:t>
      </w:r>
      <w:r w:rsidR="00702A73">
        <w:t xml:space="preserve"> of</w:t>
      </w:r>
      <w:r w:rsidR="00702A73" w:rsidRPr="000D38AE">
        <w:t xml:space="preserve"> </w:t>
      </w:r>
      <w:r w:rsidR="00FF0931" w:rsidRPr="000D38AE">
        <w:t>Article</w:t>
      </w:r>
      <w:r w:rsidR="00702A73">
        <w:t> </w:t>
      </w:r>
      <w:r w:rsidR="00FF0931" w:rsidRPr="000D38AE">
        <w:t>4</w:t>
      </w:r>
      <w:r w:rsidR="00702A73">
        <w:t xml:space="preserve"> of the Nagoya Protocol</w:t>
      </w:r>
      <w:r w:rsidR="00FF0931" w:rsidRPr="000D38AE">
        <w:t xml:space="preserve"> is subject to </w:t>
      </w:r>
      <w:r w:rsidR="00235A6C">
        <w:t xml:space="preserve">the </w:t>
      </w:r>
      <w:r w:rsidR="00FF0931" w:rsidRPr="000D38AE">
        <w:t>conditions</w:t>
      </w:r>
      <w:r w:rsidR="00235A6C">
        <w:t xml:space="preserve"> of that paragraph</w:t>
      </w:r>
      <w:r w:rsidR="00FF0931" w:rsidRPr="000D38AE">
        <w:t>, including consistency with and non-opposition to the objectives of the Convention and the Protocol, and that cooperation among instruments shall not undermine fair and equitable benefit-sharing or the rights of provider countries and indigenous peoples and local communities</w:t>
      </w:r>
      <w:r w:rsidR="00ED6731" w:rsidRPr="000D38AE">
        <w:t>,</w:t>
      </w:r>
      <w:r>
        <w:t>]</w:t>
      </w:r>
    </w:p>
    <w:p w14:paraId="011C559B" w14:textId="73928212" w:rsidR="00D03099" w:rsidRPr="00643AB6" w:rsidRDefault="00D03099" w:rsidP="00D03099">
      <w:pPr>
        <w:pStyle w:val="CBDDesicionText"/>
        <w:tabs>
          <w:tab w:val="clear" w:pos="567"/>
          <w:tab w:val="clear" w:pos="1134"/>
        </w:tabs>
        <w:ind w:left="567"/>
      </w:pPr>
      <w:r w:rsidRPr="00643AB6">
        <w:rPr>
          <w:i/>
          <w:iCs/>
        </w:rPr>
        <w:t>Recognizing</w:t>
      </w:r>
      <w:r w:rsidR="004B393F">
        <w:rPr>
          <w:i/>
          <w:iCs/>
        </w:rPr>
        <w:t xml:space="preserve"> also</w:t>
      </w:r>
      <w:r w:rsidRPr="00643AB6">
        <w:t xml:space="preserve"> the need to enhance legal clarity, equity and coherence in the implementation of paragraph 4 of Article 4 of the Nagoya Protocol and to avoid duplication and fragmentation across access and benefit-sharing regimes,</w:t>
      </w:r>
    </w:p>
    <w:p w14:paraId="370CC6FE" w14:textId="77777777" w:rsidR="00D03099" w:rsidRPr="00E1694B" w:rsidRDefault="00D03099" w:rsidP="00D03099">
      <w:pPr>
        <w:pStyle w:val="CBDDesicionText"/>
        <w:tabs>
          <w:tab w:val="clear" w:pos="567"/>
          <w:tab w:val="clear" w:pos="1134"/>
        </w:tabs>
        <w:ind w:left="567"/>
      </w:pPr>
      <w:r w:rsidRPr="00E86195">
        <w:rPr>
          <w:i/>
          <w:iCs/>
        </w:rPr>
        <w:t xml:space="preserve">Affirming </w:t>
      </w:r>
      <w:r w:rsidRPr="00E86195">
        <w:t>the importance of maintaining mutual supportiveness among international instruments</w:t>
      </w:r>
      <w:r>
        <w:t>, in accordance with paragraph 3 of Article 4 of the Nagoya Protocol,</w:t>
      </w:r>
      <w:r w:rsidRPr="00E86195">
        <w:t xml:space="preserve"> and </w:t>
      </w:r>
      <w:r>
        <w:t xml:space="preserve">of </w:t>
      </w:r>
      <w:r w:rsidRPr="00E86195">
        <w:t>respecting the sovereign rights of Parties,</w:t>
      </w:r>
    </w:p>
    <w:p w14:paraId="003AD426" w14:textId="6F4B8E30" w:rsidR="00D03099" w:rsidRPr="000D38AE" w:rsidRDefault="000D38AE" w:rsidP="00D03099">
      <w:pPr>
        <w:pStyle w:val="CBDDesicionText"/>
        <w:tabs>
          <w:tab w:val="clear" w:pos="567"/>
          <w:tab w:val="clear" w:pos="1134"/>
        </w:tabs>
        <w:ind w:left="567"/>
      </w:pPr>
      <w:r w:rsidRPr="009973D4">
        <w:rPr>
          <w:iCs/>
        </w:rPr>
        <w:t>[</w:t>
      </w:r>
      <w:r w:rsidR="00D03099" w:rsidRPr="000D38AE">
        <w:rPr>
          <w:i/>
        </w:rPr>
        <w:t>Recalling</w:t>
      </w:r>
      <w:r w:rsidR="00D03099" w:rsidRPr="000D38AE">
        <w:t xml:space="preserve"> </w:t>
      </w:r>
      <w:hyperlink r:id="rId16" w:history="1">
        <w:r w:rsidR="00D03099" w:rsidRPr="000D38AE">
          <w:t>Article 10 of the Nagoya Protocol</w:t>
        </w:r>
      </w:hyperlink>
      <w:r w:rsidR="00D03099" w:rsidRPr="000D38AE">
        <w:t>,]</w:t>
      </w:r>
    </w:p>
    <w:p w14:paraId="6BE95486" w14:textId="0A418C84" w:rsidR="00D03099" w:rsidRPr="001C12EE" w:rsidRDefault="00D03099" w:rsidP="00D03099">
      <w:pPr>
        <w:pStyle w:val="CBDDesicionText"/>
        <w:tabs>
          <w:tab w:val="clear" w:pos="567"/>
          <w:tab w:val="clear" w:pos="1134"/>
        </w:tabs>
        <w:ind w:left="567"/>
        <w:rPr>
          <w:strike/>
        </w:rPr>
      </w:pPr>
      <w:r w:rsidRPr="00FD0C46">
        <w:lastRenderedPageBreak/>
        <w:t>1.</w:t>
      </w:r>
      <w:r w:rsidRPr="00FD0C46">
        <w:rPr>
          <w:i/>
          <w:iCs/>
        </w:rPr>
        <w:tab/>
        <w:t>Takes note</w:t>
      </w:r>
      <w:r w:rsidRPr="00FD0C46">
        <w:t xml:space="preserve"> of the </w:t>
      </w:r>
      <w:r>
        <w:t xml:space="preserve">synthesis </w:t>
      </w:r>
      <w:r w:rsidRPr="00FD0C46">
        <w:t>of submissions received pursuant to decision</w:t>
      </w:r>
      <w:r>
        <w:t> </w:t>
      </w:r>
      <w:hyperlink r:id="rId17" w:history="1">
        <w:r w:rsidRPr="00FD0C46">
          <w:rPr>
            <w:rStyle w:val="Hyperlink"/>
          </w:rPr>
          <w:t>NP-5/8</w:t>
        </w:r>
      </w:hyperlink>
      <w:r w:rsidRPr="00FD0C46">
        <w:t xml:space="preserve"> of 25</w:t>
      </w:r>
      <w:r>
        <w:t> </w:t>
      </w:r>
      <w:r w:rsidRPr="00FD0C46">
        <w:t>October 2024, as contained in document</w:t>
      </w:r>
      <w:r w:rsidR="008E0FC1">
        <w:t>s</w:t>
      </w:r>
      <w:r>
        <w:t> </w:t>
      </w:r>
      <w:hyperlink r:id="rId18" w:history="1">
        <w:r w:rsidRPr="00657870">
          <w:rPr>
            <w:rStyle w:val="Hyperlink"/>
          </w:rPr>
          <w:t>CBD/SBI/6/8</w:t>
        </w:r>
      </w:hyperlink>
      <w:r w:rsidR="00267296">
        <w:t xml:space="preserve"> and </w:t>
      </w:r>
      <w:hyperlink r:id="rId19" w:history="1">
        <w:r w:rsidR="00267296" w:rsidRPr="008E0FC1">
          <w:rPr>
            <w:rStyle w:val="Hyperlink"/>
          </w:rPr>
          <w:t>CBD/NP/MOP/6/9</w:t>
        </w:r>
      </w:hyperlink>
      <w:r w:rsidRPr="00F247E0">
        <w:t>,</w:t>
      </w:r>
      <w:r w:rsidRPr="00711391">
        <w:t xml:space="preserve"> which provide a basis for further </w:t>
      </w:r>
      <w:r w:rsidR="0084155C">
        <w:t xml:space="preserve">work </w:t>
      </w:r>
      <w:r w:rsidR="00D95ADE">
        <w:t>on</w:t>
      </w:r>
      <w:r w:rsidR="0084155C">
        <w:t xml:space="preserve"> paragraph</w:t>
      </w:r>
      <w:r w:rsidR="000C5DAC">
        <w:t> </w:t>
      </w:r>
      <w:r w:rsidR="0084155C">
        <w:t>4 of Article</w:t>
      </w:r>
      <w:r w:rsidR="000C5DAC">
        <w:t> </w:t>
      </w:r>
      <w:r w:rsidR="0084155C">
        <w:t>4</w:t>
      </w:r>
      <w:r w:rsidR="008E0FC1">
        <w:t xml:space="preserve"> of the </w:t>
      </w:r>
      <w:r w:rsidR="008E0FC1" w:rsidRPr="008E0FC1">
        <w:t>Nagoya Protocol on Access to Genetic Resources and the Fair and Equitable Sharing of Benefits Arising from Their Utilization</w:t>
      </w:r>
      <w:r w:rsidR="0084155C">
        <w:t xml:space="preserve">, including on the options </w:t>
      </w:r>
      <w:r w:rsidR="000C5DAC">
        <w:t>contained in</w:t>
      </w:r>
      <w:r w:rsidR="0084155C">
        <w:t xml:space="preserve"> </w:t>
      </w:r>
      <w:r w:rsidR="000C5DAC">
        <w:t>a</w:t>
      </w:r>
      <w:r w:rsidR="0084155C">
        <w:t>nnex</w:t>
      </w:r>
      <w:r w:rsidR="001B1CF2">
        <w:t> </w:t>
      </w:r>
      <w:r w:rsidR="000C5DAC">
        <w:t>I to the present decision</w:t>
      </w:r>
      <w:r w:rsidRPr="00F247E0">
        <w:t>;</w:t>
      </w:r>
    </w:p>
    <w:p w14:paraId="0559D928" w14:textId="107B8B41" w:rsidR="00D03099" w:rsidRDefault="001A03DC" w:rsidP="00D03099">
      <w:pPr>
        <w:pStyle w:val="CBDDesicionText"/>
        <w:tabs>
          <w:tab w:val="clear" w:pos="567"/>
          <w:tab w:val="clear" w:pos="1134"/>
        </w:tabs>
        <w:ind w:left="567"/>
      </w:pPr>
      <w:r>
        <w:t>2</w:t>
      </w:r>
      <w:r w:rsidR="00D03099">
        <w:t>.</w:t>
      </w:r>
      <w:r w:rsidR="00D03099">
        <w:tab/>
      </w:r>
      <w:r w:rsidR="00D03099" w:rsidRPr="00222B9B">
        <w:rPr>
          <w:i/>
          <w:iCs/>
        </w:rPr>
        <w:t>Invites</w:t>
      </w:r>
      <w:r w:rsidR="00D03099" w:rsidRPr="00222B9B">
        <w:t xml:space="preserve"> Parties, other Governments, indigenous peoples and local communities, relevant stakeholders and international organizations and processes to submit views on the options and indicative criteria</w:t>
      </w:r>
      <w:r w:rsidR="00D03099">
        <w:t>,</w:t>
      </w:r>
      <w:r w:rsidR="00D03099" w:rsidRPr="00222B9B">
        <w:t xml:space="preserve"> including additional proposals, </w:t>
      </w:r>
      <w:r w:rsidR="00D03099">
        <w:t>for</w:t>
      </w:r>
      <w:r w:rsidR="00D03099" w:rsidRPr="00222B9B">
        <w:t xml:space="preserve"> specialized international access and benefit</w:t>
      </w:r>
      <w:r w:rsidR="00D03099" w:rsidRPr="00222B9B">
        <w:noBreakHyphen/>
        <w:t>sharing instruments, as set out in sections I and II of annex </w:t>
      </w:r>
      <w:r w:rsidR="00D03099">
        <w:t>I</w:t>
      </w:r>
      <w:r w:rsidR="00D03099" w:rsidRPr="00222B9B">
        <w:t xml:space="preserve"> to the present </w:t>
      </w:r>
      <w:r w:rsidR="00D03099">
        <w:t>decision, respectively;</w:t>
      </w:r>
    </w:p>
    <w:p w14:paraId="27BDEA84" w14:textId="1245D005" w:rsidR="00AF3E8F" w:rsidRDefault="001A03DC" w:rsidP="001A03DC">
      <w:pPr>
        <w:pStyle w:val="CBDDesicionText"/>
        <w:tabs>
          <w:tab w:val="clear" w:pos="567"/>
          <w:tab w:val="clear" w:pos="1134"/>
        </w:tabs>
        <w:ind w:left="567"/>
      </w:pPr>
      <w:r w:rsidRPr="009973D4">
        <w:t>3</w:t>
      </w:r>
      <w:r w:rsidR="00D03099" w:rsidRPr="001834CA">
        <w:t>.</w:t>
      </w:r>
      <w:r w:rsidR="00D03099" w:rsidRPr="00844AE7">
        <w:tab/>
      </w:r>
      <w:r w:rsidR="00D03099" w:rsidRPr="00844AE7">
        <w:rPr>
          <w:i/>
          <w:iCs/>
        </w:rPr>
        <w:t>Decides</w:t>
      </w:r>
      <w:r w:rsidR="00D03099" w:rsidRPr="00844AE7">
        <w:t xml:space="preserve"> to establish </w:t>
      </w:r>
      <w:r w:rsidR="00D51180" w:rsidRPr="009973D4">
        <w:t>[</w:t>
      </w:r>
      <w:r w:rsidR="00D03099" w:rsidRPr="00844AE7">
        <w:t>an</w:t>
      </w:r>
      <w:r w:rsidR="00F031B6">
        <w:t xml:space="preserve"> </w:t>
      </w:r>
      <w:r w:rsidR="00D231C5">
        <w:t>[</w:t>
      </w:r>
      <w:r w:rsidR="007678EE">
        <w:t>open-ended informal advisory group][open-ended working group]</w:t>
      </w:r>
      <w:r w:rsidR="00D03099" w:rsidRPr="00844AE7">
        <w:rPr>
          <w:rStyle w:val="FootnoteReference"/>
        </w:rPr>
        <w:footnoteReference w:id="2"/>
      </w:r>
      <w:r w:rsidR="00D03099" w:rsidRPr="00844AE7">
        <w:t xml:space="preserve"> to advance work on</w:t>
      </w:r>
      <w:r w:rsidR="0070147C">
        <w:t xml:space="preserve"> </w:t>
      </w:r>
      <w:r w:rsidR="00D03099" w:rsidRPr="00844AE7">
        <w:t>paragraph</w:t>
      </w:r>
      <w:r w:rsidR="00D03099">
        <w:t> </w:t>
      </w:r>
      <w:r w:rsidR="00D03099" w:rsidRPr="00844AE7">
        <w:t>4 of Article</w:t>
      </w:r>
      <w:r w:rsidR="00D03099">
        <w:t> </w:t>
      </w:r>
      <w:r w:rsidR="00D03099" w:rsidRPr="00844AE7">
        <w:t>4</w:t>
      </w:r>
      <w:r w:rsidR="00814245">
        <w:t>[</w:t>
      </w:r>
      <w:r w:rsidR="005E7362">
        <w:t>,</w:t>
      </w:r>
      <w:r w:rsidR="00FC4B39">
        <w:t xml:space="preserve"> taking into consideration</w:t>
      </w:r>
      <w:r w:rsidR="005E7362">
        <w:t>,</w:t>
      </w:r>
      <w:r w:rsidR="00FC4B39">
        <w:t xml:space="preserve"> while working </w:t>
      </w:r>
      <w:r w:rsidR="005E7362">
        <w:t>on the subject</w:t>
      </w:r>
      <w:r w:rsidR="00D03099" w:rsidRPr="00263A06">
        <w:t>,</w:t>
      </w:r>
      <w:r w:rsidR="005E7362">
        <w:t xml:space="preserve"> </w:t>
      </w:r>
      <w:r w:rsidR="006B2EA6">
        <w:t>in a</w:t>
      </w:r>
      <w:r w:rsidR="005E7362">
        <w:t xml:space="preserve"> strictly advisory manner, the entirety of Article</w:t>
      </w:r>
      <w:r w:rsidR="00D40F4B">
        <w:t> </w:t>
      </w:r>
      <w:r w:rsidR="005E7362">
        <w:t>4</w:t>
      </w:r>
      <w:r w:rsidR="00C64A4A">
        <w:t>,</w:t>
      </w:r>
      <w:r w:rsidR="00814245">
        <w:t>]</w:t>
      </w:r>
      <w:r w:rsidR="00C04E1D">
        <w:t xml:space="preserve"> </w:t>
      </w:r>
      <w:r w:rsidR="00D03099" w:rsidRPr="00844AE7">
        <w:t xml:space="preserve">through </w:t>
      </w:r>
      <w:r w:rsidR="007C2646">
        <w:t>a</w:t>
      </w:r>
      <w:r w:rsidR="003B6DF3">
        <w:t xml:space="preserve"> </w:t>
      </w:r>
      <w:r w:rsidR="00D03099" w:rsidRPr="00844AE7">
        <w:t xml:space="preserve">fully inclusive </w:t>
      </w:r>
      <w:r w:rsidR="00B80821" w:rsidRPr="00844AE7">
        <w:t>process open</w:t>
      </w:r>
      <w:r w:rsidR="00D03099" w:rsidRPr="00844AE7">
        <w:t xml:space="preserve"> to all Parties,</w:t>
      </w:r>
      <w:r w:rsidR="00056C01">
        <w:t xml:space="preserve"> other </w:t>
      </w:r>
      <w:r w:rsidR="00FA6414">
        <w:t>G</w:t>
      </w:r>
      <w:r w:rsidR="00056C01">
        <w:t>overnments,</w:t>
      </w:r>
      <w:r w:rsidR="00D03099" w:rsidRPr="00844AE7">
        <w:t xml:space="preserve"> indigenous peoples and local communities, relevant international organizations and stakeholders</w:t>
      </w:r>
      <w:r w:rsidR="00D03099">
        <w:t>,</w:t>
      </w:r>
      <w:r w:rsidR="00D03099" w:rsidRPr="00844AE7">
        <w:t xml:space="preserve"> to inform the Subsidiary Body on Implementation at its eighth meeting </w:t>
      </w:r>
      <w:r w:rsidR="00874510">
        <w:t>and</w:t>
      </w:r>
      <w:r w:rsidR="00527400">
        <w:t xml:space="preserve"> to facilitate consideration and decision-making on th</w:t>
      </w:r>
      <w:r w:rsidR="00C11552">
        <w:t>e</w:t>
      </w:r>
      <w:r w:rsidR="00527400">
        <w:t xml:space="preserve"> matter by the Conference of the Parties serving as the meeting of the Parties to the Nagoya Protocol [at its seventh meeting]</w:t>
      </w:r>
      <w:r w:rsidR="00D55E12">
        <w:t>]</w:t>
      </w:r>
      <w:r w:rsidR="00527400">
        <w:t>;</w:t>
      </w:r>
    </w:p>
    <w:p w14:paraId="274EE60A" w14:textId="3099EB0B" w:rsidR="00D03099" w:rsidRPr="00222B9B" w:rsidRDefault="001A03DC" w:rsidP="00D03099">
      <w:pPr>
        <w:pStyle w:val="CBDDesicionText"/>
        <w:tabs>
          <w:tab w:val="clear" w:pos="567"/>
          <w:tab w:val="clear" w:pos="1134"/>
        </w:tabs>
        <w:ind w:left="567"/>
      </w:pPr>
      <w:r>
        <w:t>4</w:t>
      </w:r>
      <w:r w:rsidR="00D03099" w:rsidRPr="00222B9B">
        <w:t>.</w:t>
      </w:r>
      <w:r w:rsidR="00D03099">
        <w:tab/>
      </w:r>
      <w:r w:rsidR="00D03099" w:rsidRPr="00222B9B">
        <w:rPr>
          <w:i/>
          <w:iCs/>
        </w:rPr>
        <w:t>Requests</w:t>
      </w:r>
      <w:r w:rsidR="00D03099" w:rsidRPr="00222B9B">
        <w:t xml:space="preserve"> the Executive Secretary, </w:t>
      </w:r>
      <w:r w:rsidR="00D03099" w:rsidRPr="00980875">
        <w:t>subject to the availability of resources:</w:t>
      </w:r>
      <w:r w:rsidR="00D03099" w:rsidRPr="00222B9B">
        <w:t xml:space="preserve"> </w:t>
      </w:r>
    </w:p>
    <w:p w14:paraId="18DBC89B" w14:textId="1BDABF5E" w:rsidR="00D03099" w:rsidRPr="00222B9B" w:rsidRDefault="00D03099" w:rsidP="00D03099">
      <w:pPr>
        <w:pStyle w:val="CBDDesicionText"/>
        <w:tabs>
          <w:tab w:val="clear" w:pos="567"/>
          <w:tab w:val="clear" w:pos="1134"/>
        </w:tabs>
        <w:ind w:left="567"/>
      </w:pPr>
      <w:r w:rsidRPr="00222B9B">
        <w:t>(a)</w:t>
      </w:r>
      <w:r>
        <w:tab/>
        <w:t>To c</w:t>
      </w:r>
      <w:r w:rsidRPr="00222B9B">
        <w:t xml:space="preserve">ompile a synthesis of </w:t>
      </w:r>
      <w:r>
        <w:t xml:space="preserve">the </w:t>
      </w:r>
      <w:r w:rsidRPr="00222B9B">
        <w:t>views referred to in paragraph</w:t>
      </w:r>
      <w:r>
        <w:t> </w:t>
      </w:r>
      <w:r w:rsidR="00A62857" w:rsidRPr="00A4191A">
        <w:t>2</w:t>
      </w:r>
      <w:r w:rsidR="00A62857" w:rsidRPr="00222B9B">
        <w:t xml:space="preserve"> </w:t>
      </w:r>
      <w:r w:rsidRPr="00222B9B">
        <w:t xml:space="preserve">above, for consideration by the </w:t>
      </w:r>
      <w:r w:rsidR="00466810">
        <w:t>[</w:t>
      </w:r>
      <w:r w:rsidR="00382870">
        <w:t xml:space="preserve">Open-ended </w:t>
      </w:r>
      <w:r>
        <w:rPr>
          <w:bCs/>
        </w:rPr>
        <w:t xml:space="preserve">Informal </w:t>
      </w:r>
      <w:r w:rsidR="00466810">
        <w:rPr>
          <w:bCs/>
        </w:rPr>
        <w:t>Advisory</w:t>
      </w:r>
      <w:r w:rsidR="0046476A">
        <w:rPr>
          <w:bCs/>
        </w:rPr>
        <w:t xml:space="preserve"> </w:t>
      </w:r>
      <w:proofErr w:type="gramStart"/>
      <w:r>
        <w:rPr>
          <w:bCs/>
        </w:rPr>
        <w:t>Group</w:t>
      </w:r>
      <w:r w:rsidR="00382870">
        <w:rPr>
          <w:bCs/>
        </w:rPr>
        <w:t>][</w:t>
      </w:r>
      <w:proofErr w:type="gramEnd"/>
      <w:r w:rsidR="00382870">
        <w:rPr>
          <w:bCs/>
        </w:rPr>
        <w:t>Open-ended Working Group]</w:t>
      </w:r>
      <w:r>
        <w:rPr>
          <w:bCs/>
        </w:rPr>
        <w:t>;</w:t>
      </w:r>
    </w:p>
    <w:p w14:paraId="42AB93E9" w14:textId="28B9309F" w:rsidR="00D03099" w:rsidRDefault="00D03099" w:rsidP="00D03099">
      <w:pPr>
        <w:pStyle w:val="CBDDesicionText"/>
        <w:tabs>
          <w:tab w:val="clear" w:pos="567"/>
          <w:tab w:val="clear" w:pos="1134"/>
        </w:tabs>
        <w:ind w:left="567"/>
      </w:pPr>
      <w:r w:rsidRPr="00222B9B">
        <w:t>(b)</w:t>
      </w:r>
      <w:r>
        <w:tab/>
        <w:t>To a</w:t>
      </w:r>
      <w:r w:rsidRPr="00222B9B">
        <w:t xml:space="preserve">ssist the </w:t>
      </w:r>
      <w:r>
        <w:t>C</w:t>
      </w:r>
      <w:r w:rsidRPr="00222B9B">
        <w:t>o-</w:t>
      </w:r>
      <w:r>
        <w:t>C</w:t>
      </w:r>
      <w:r w:rsidRPr="00222B9B">
        <w:t>hairs</w:t>
      </w:r>
      <w:r>
        <w:t xml:space="preserve"> of the </w:t>
      </w:r>
      <w:r w:rsidR="00382870">
        <w:t xml:space="preserve">[Open-ended </w:t>
      </w:r>
      <w:r>
        <w:t xml:space="preserve">Informal </w:t>
      </w:r>
      <w:r w:rsidR="00382870">
        <w:t xml:space="preserve">Advisory </w:t>
      </w:r>
      <w:proofErr w:type="gramStart"/>
      <w:r>
        <w:t>Group</w:t>
      </w:r>
      <w:r w:rsidR="0046476A">
        <w:t>][</w:t>
      </w:r>
      <w:proofErr w:type="gramEnd"/>
      <w:r w:rsidR="0046476A">
        <w:t>Open-ended Working Group]</w:t>
      </w:r>
      <w:r w:rsidRPr="00222B9B">
        <w:t xml:space="preserve"> in </w:t>
      </w:r>
      <w:r w:rsidRPr="00836813">
        <w:t>organizing and conducting the</w:t>
      </w:r>
      <w:r w:rsidRPr="00222B9B">
        <w:t xml:space="preserve"> </w:t>
      </w:r>
      <w:r w:rsidRPr="00DC52DE">
        <w:t>[online</w:t>
      </w:r>
      <w:r>
        <w:t>]</w:t>
      </w:r>
      <w:r w:rsidRPr="00222B9B">
        <w:t xml:space="preserve"> meetings </w:t>
      </w:r>
      <w:r>
        <w:t xml:space="preserve">of the Group </w:t>
      </w:r>
      <w:r w:rsidRPr="00222B9B">
        <w:t xml:space="preserve">and </w:t>
      </w:r>
      <w:r w:rsidR="00235A6C">
        <w:t>in preparing the</w:t>
      </w:r>
      <w:r w:rsidRPr="00222B9B">
        <w:t xml:space="preserve"> report</w:t>
      </w:r>
      <w:r w:rsidR="00235A6C">
        <w:t xml:space="preserve"> on its work</w:t>
      </w:r>
      <w:r w:rsidR="000A5233">
        <w:t>.</w:t>
      </w:r>
    </w:p>
    <w:p w14:paraId="4539356C" w14:textId="77777777" w:rsidR="00D03099" w:rsidRDefault="00D03099" w:rsidP="00D03099">
      <w:pPr>
        <w:pStyle w:val="CBDDesicionAnnex"/>
      </w:pPr>
      <w:r>
        <w:t xml:space="preserve">Annex </w:t>
      </w:r>
      <w:r w:rsidRPr="00CE3DC0">
        <w:t>I</w:t>
      </w:r>
    </w:p>
    <w:p w14:paraId="3EC35B75" w14:textId="77777777" w:rsidR="00D03099" w:rsidRDefault="00D03099" w:rsidP="00D03099">
      <w:pPr>
        <w:pStyle w:val="CBDDesicionAnnex"/>
        <w:spacing w:before="120"/>
      </w:pPr>
      <w:r w:rsidRPr="00A348D0">
        <w:t>[P</w:t>
      </w:r>
      <w:r>
        <w:t>roposed options for determining the status of or recognizing specialized international access and benefit sharing instruments</w:t>
      </w:r>
    </w:p>
    <w:p w14:paraId="67986E92" w14:textId="77777777" w:rsidR="00D03099" w:rsidRDefault="00D03099" w:rsidP="00D03099">
      <w:pPr>
        <w:pStyle w:val="CBDH2"/>
        <w:tabs>
          <w:tab w:val="clear" w:pos="567"/>
        </w:tabs>
        <w:ind w:left="1134"/>
        <w:jc w:val="left"/>
      </w:pPr>
      <w:r>
        <w:t>I.</w:t>
      </w:r>
      <w:r>
        <w:tab/>
        <w:t xml:space="preserve">Options for recognizing specialized international access </w:t>
      </w:r>
      <w:r>
        <w:br/>
        <w:t xml:space="preserve">and benefit-sharing instruments </w:t>
      </w:r>
    </w:p>
    <w:p w14:paraId="5DD6B36D" w14:textId="77777777" w:rsidR="00D03099" w:rsidRDefault="00D03099" w:rsidP="00D03099">
      <w:pPr>
        <w:pStyle w:val="CBDH3"/>
        <w:tabs>
          <w:tab w:val="clear" w:pos="567"/>
          <w:tab w:val="clear" w:pos="1134"/>
        </w:tabs>
        <w:ind w:firstLine="0"/>
      </w:pPr>
      <w:r>
        <w:t xml:space="preserve">Option A </w:t>
      </w:r>
      <w:r>
        <w:br/>
        <w:t xml:space="preserve">Recognition by the Conference of the Parties serving as the meeting of the Parties to the Nagoya Protocol on Access to Genetic Resources and the Fair and Equitable Sharing of Benefits Arising from Their Utilization </w:t>
      </w:r>
    </w:p>
    <w:p w14:paraId="10AE3504" w14:textId="77777777" w:rsidR="00D03099" w:rsidRDefault="00D03099" w:rsidP="00D03099">
      <w:pPr>
        <w:pStyle w:val="CBDNormalNoNumber"/>
        <w:tabs>
          <w:tab w:val="clear" w:pos="567"/>
        </w:tabs>
      </w:pPr>
      <w:r>
        <w:t>1.</w:t>
      </w:r>
      <w:r>
        <w:tab/>
        <w:t>The objective of option A is to establish a formal, Party-led mechanism for recognizing specialized international access and benefit-sharing instruments through the Conference of the Parties serving as the meeting of the Parties of the Nagoya Protocol on Access to Genetic Resources and the Fair and Equitable Sharing of Benefits Arising from Their Utilization</w:t>
      </w:r>
      <w:r w:rsidRPr="00460A58">
        <w:rPr>
          <w:rStyle w:val="FootnoteReference"/>
        </w:rPr>
        <w:footnoteReference w:id="3"/>
      </w:r>
      <w:r w:rsidRPr="00460A58">
        <w:t xml:space="preserve"> o</w:t>
      </w:r>
      <w:r>
        <w:t>n the basis of the indicative criteria set forth in section II. The option may include the following elements:</w:t>
      </w:r>
    </w:p>
    <w:p w14:paraId="06349AD2" w14:textId="77777777" w:rsidR="00D03099" w:rsidRDefault="00D03099" w:rsidP="00D03099">
      <w:pPr>
        <w:pStyle w:val="CBDNormalNoNumber"/>
        <w:tabs>
          <w:tab w:val="clear" w:pos="567"/>
          <w:tab w:val="clear" w:pos="1134"/>
        </w:tabs>
        <w:ind w:firstLine="567"/>
      </w:pPr>
      <w:r>
        <w:t>(a)</w:t>
      </w:r>
      <w:r>
        <w:tab/>
        <w:t>Indicative criteria agreed by the Conference of the Parties serving as the meeting of the Parties to the Nagoya Protocol (see sect. II);</w:t>
      </w:r>
    </w:p>
    <w:p w14:paraId="2B241EE4" w14:textId="77777777" w:rsidR="00D03099" w:rsidRDefault="00D03099" w:rsidP="00D03099">
      <w:pPr>
        <w:pStyle w:val="CBDNormalNoNumber"/>
        <w:tabs>
          <w:tab w:val="clear" w:pos="567"/>
          <w:tab w:val="clear" w:pos="1134"/>
        </w:tabs>
        <w:ind w:firstLine="567"/>
      </w:pPr>
      <w:r>
        <w:t>(b)</w:t>
      </w:r>
      <w:r>
        <w:tab/>
        <w:t>The submission of dossiers by Parties;</w:t>
      </w:r>
    </w:p>
    <w:p w14:paraId="23C1D7F0" w14:textId="77777777" w:rsidR="00D03099" w:rsidRDefault="00D03099" w:rsidP="00D03099">
      <w:pPr>
        <w:pStyle w:val="CBDNormalNoNumber"/>
        <w:tabs>
          <w:tab w:val="clear" w:pos="567"/>
          <w:tab w:val="clear" w:pos="1134"/>
        </w:tabs>
        <w:ind w:firstLine="567"/>
      </w:pPr>
      <w:r>
        <w:t>(c)</w:t>
      </w:r>
      <w:r>
        <w:tab/>
        <w:t>Inclusive consultations with stakeholders;</w:t>
      </w:r>
    </w:p>
    <w:p w14:paraId="5E85D41F" w14:textId="77777777" w:rsidR="00D03099" w:rsidRDefault="00D03099" w:rsidP="00D03099">
      <w:pPr>
        <w:pStyle w:val="CBDNormalNoNumber"/>
        <w:tabs>
          <w:tab w:val="clear" w:pos="567"/>
          <w:tab w:val="clear" w:pos="1134"/>
        </w:tabs>
        <w:ind w:firstLine="567"/>
      </w:pPr>
      <w:r>
        <w:lastRenderedPageBreak/>
        <w:t>(d)</w:t>
      </w:r>
      <w:r>
        <w:tab/>
        <w:t>A time-limited recognition subject to periodic review;</w:t>
      </w:r>
    </w:p>
    <w:p w14:paraId="4F27A378" w14:textId="77777777" w:rsidR="00D03099" w:rsidRDefault="00D03099" w:rsidP="00D03099">
      <w:pPr>
        <w:pStyle w:val="CBDNormalNoNumber"/>
        <w:tabs>
          <w:tab w:val="clear" w:pos="567"/>
          <w:tab w:val="clear" w:pos="1134"/>
        </w:tabs>
        <w:ind w:firstLine="567"/>
      </w:pPr>
      <w:r>
        <w:t>(e)</w:t>
      </w:r>
      <w:r>
        <w:tab/>
        <w:t>A dispute-resolution mechanism;</w:t>
      </w:r>
    </w:p>
    <w:p w14:paraId="3EB71640" w14:textId="77777777" w:rsidR="00D03099" w:rsidRDefault="00D03099" w:rsidP="00D03099">
      <w:pPr>
        <w:pStyle w:val="CBDNormalNoNumber"/>
        <w:tabs>
          <w:tab w:val="clear" w:pos="567"/>
          <w:tab w:val="clear" w:pos="1134"/>
        </w:tabs>
        <w:ind w:firstLine="567"/>
      </w:pPr>
      <w:r>
        <w:t>(f)</w:t>
      </w:r>
      <w:r>
        <w:tab/>
        <w:t>A registry in the Access and Benefit-sharing Clearing-House.</w:t>
      </w:r>
    </w:p>
    <w:p w14:paraId="10DD5F0F" w14:textId="77777777" w:rsidR="00D03099" w:rsidRDefault="00D03099" w:rsidP="00D03099">
      <w:pPr>
        <w:pStyle w:val="CBDH3"/>
        <w:tabs>
          <w:tab w:val="clear" w:pos="567"/>
        </w:tabs>
        <w:ind w:firstLine="0"/>
      </w:pPr>
      <w:r>
        <w:t xml:space="preserve">Option B </w:t>
      </w:r>
      <w:r>
        <w:br/>
        <w:t>Approach based on initial coordination without formal recognition</w:t>
      </w:r>
    </w:p>
    <w:p w14:paraId="179472B5" w14:textId="77777777" w:rsidR="00D03099" w:rsidRDefault="00D03099" w:rsidP="00D03099">
      <w:pPr>
        <w:pStyle w:val="CBDNormalNoNumber"/>
        <w:tabs>
          <w:tab w:val="clear" w:pos="567"/>
        </w:tabs>
      </w:pPr>
      <w:r>
        <w:t>2.</w:t>
      </w:r>
      <w:r>
        <w:tab/>
        <w:t>The objective of option B is to promote structured coordination and mutual supportiveness without formal recognition. The option is defined by the following elements:</w:t>
      </w:r>
    </w:p>
    <w:p w14:paraId="35013C55" w14:textId="77777777" w:rsidR="00D03099" w:rsidRDefault="00D03099" w:rsidP="00D03099">
      <w:pPr>
        <w:pStyle w:val="CBDNormalNoNumber"/>
        <w:tabs>
          <w:tab w:val="clear" w:pos="567"/>
          <w:tab w:val="clear" w:pos="1134"/>
        </w:tabs>
        <w:ind w:firstLine="567"/>
      </w:pPr>
      <w:r>
        <w:t>(a)</w:t>
      </w:r>
      <w:r>
        <w:tab/>
        <w:t>Structured cooperation with other international organizations;</w:t>
      </w:r>
    </w:p>
    <w:p w14:paraId="0B7453A9" w14:textId="77777777" w:rsidR="00D03099" w:rsidRDefault="00D03099" w:rsidP="00D03099">
      <w:pPr>
        <w:pStyle w:val="CBDNormalNoNumber"/>
        <w:tabs>
          <w:tab w:val="clear" w:pos="567"/>
          <w:tab w:val="clear" w:pos="1134"/>
        </w:tabs>
        <w:ind w:firstLine="567"/>
      </w:pPr>
      <w:r>
        <w:t>(b)</w:t>
      </w:r>
      <w:r>
        <w:tab/>
        <w:t>Information exchange and transparency;</w:t>
      </w:r>
    </w:p>
    <w:p w14:paraId="08BA3884" w14:textId="77777777" w:rsidR="00D03099" w:rsidRDefault="00D03099" w:rsidP="00D03099">
      <w:pPr>
        <w:pStyle w:val="CBDNormalNoNumber"/>
        <w:tabs>
          <w:tab w:val="clear" w:pos="567"/>
          <w:tab w:val="clear" w:pos="1134"/>
        </w:tabs>
        <w:ind w:firstLine="567"/>
      </w:pPr>
      <w:r>
        <w:t>(c)</w:t>
      </w:r>
      <w:r>
        <w:tab/>
        <w:t xml:space="preserve">National reporting on practices related to specialized international access and benefit-sharing instruments; </w:t>
      </w:r>
    </w:p>
    <w:p w14:paraId="6B16C351" w14:textId="77777777" w:rsidR="00D03099" w:rsidRDefault="00D03099" w:rsidP="00D03099">
      <w:pPr>
        <w:pStyle w:val="CBDNormalNoNumber"/>
        <w:tabs>
          <w:tab w:val="clear" w:pos="567"/>
          <w:tab w:val="clear" w:pos="1134"/>
        </w:tabs>
        <w:ind w:firstLine="567"/>
      </w:pPr>
      <w:r>
        <w:t>(d)</w:t>
      </w:r>
      <w:r>
        <w:tab/>
        <w:t>Assessments based on the Nagoya Protocol;</w:t>
      </w:r>
    </w:p>
    <w:p w14:paraId="634FF070" w14:textId="77777777" w:rsidR="00D03099" w:rsidRDefault="00D03099" w:rsidP="00D03099">
      <w:pPr>
        <w:pStyle w:val="CBDNormalNoNumber"/>
        <w:tabs>
          <w:tab w:val="clear" w:pos="567"/>
          <w:tab w:val="clear" w:pos="1134"/>
        </w:tabs>
        <w:ind w:firstLine="567"/>
      </w:pPr>
      <w:r>
        <w:t>(e)</w:t>
      </w:r>
      <w:r>
        <w:tab/>
        <w:t>Review processes;</w:t>
      </w:r>
    </w:p>
    <w:p w14:paraId="0CC7D5D4" w14:textId="77777777" w:rsidR="00D03099" w:rsidRDefault="00D03099" w:rsidP="00D03099">
      <w:pPr>
        <w:pStyle w:val="CBDNormalNoNumber"/>
        <w:tabs>
          <w:tab w:val="clear" w:pos="567"/>
          <w:tab w:val="clear" w:pos="1134"/>
        </w:tabs>
        <w:ind w:firstLine="567"/>
        <w:rPr>
          <w:b/>
          <w:bCs/>
        </w:rPr>
      </w:pPr>
      <w:r>
        <w:t>(f)</w:t>
      </w:r>
      <w:r>
        <w:tab/>
        <w:t>No formal recognition or accreditation step.</w:t>
      </w:r>
    </w:p>
    <w:p w14:paraId="6962D106" w14:textId="77777777" w:rsidR="00D03099" w:rsidRDefault="00D03099" w:rsidP="00D03099">
      <w:pPr>
        <w:pStyle w:val="CBDH3"/>
        <w:tabs>
          <w:tab w:val="clear" w:pos="567"/>
          <w:tab w:val="clear" w:pos="1134"/>
        </w:tabs>
        <w:ind w:firstLine="0"/>
      </w:pPr>
      <w:r>
        <w:t xml:space="preserve">Option C </w:t>
      </w:r>
      <w:r>
        <w:br/>
        <w:t>Hybrid “deference and docket” model</w:t>
      </w:r>
      <w:r>
        <w:rPr>
          <w:rStyle w:val="FootnoteReference"/>
          <w:bCs/>
        </w:rPr>
        <w:footnoteReference w:id="4"/>
      </w:r>
    </w:p>
    <w:p w14:paraId="0EF9B710" w14:textId="77777777" w:rsidR="00D03099" w:rsidRDefault="00D03099" w:rsidP="001C12EE">
      <w:pPr>
        <w:pStyle w:val="CBDNormalNoNumber"/>
        <w:tabs>
          <w:tab w:val="clear" w:pos="567"/>
        </w:tabs>
      </w:pPr>
      <w:r>
        <w:t>3.</w:t>
      </w:r>
      <w:r>
        <w:tab/>
        <w:t>The objective of option C is to combine self-declarations by the governing bodies and secretariats of specialized international access and benefit-sharing instruments that would be recorded by the Conference of the Parties serving as the meeting of the Parties to the Nagoya Protocol with a minimal review. The option is defined by the following elements:</w:t>
      </w:r>
    </w:p>
    <w:p w14:paraId="1CF09929" w14:textId="77777777" w:rsidR="00D03099" w:rsidRDefault="00D03099" w:rsidP="00D03099">
      <w:pPr>
        <w:pStyle w:val="CBDNormalNoNumber"/>
        <w:tabs>
          <w:tab w:val="clear" w:pos="567"/>
          <w:tab w:val="clear" w:pos="1134"/>
        </w:tabs>
        <w:ind w:firstLine="567"/>
      </w:pPr>
      <w:r>
        <w:t>(a)</w:t>
      </w:r>
      <w:r>
        <w:tab/>
        <w:t>Primary self-declarations by the governing bodies or secretariats of specialized international access and benefit-sharing instruments;</w:t>
      </w:r>
    </w:p>
    <w:p w14:paraId="55308426" w14:textId="77777777" w:rsidR="00D03099" w:rsidRDefault="00D03099" w:rsidP="00D03099">
      <w:pPr>
        <w:pStyle w:val="CBDNormalNoNumber"/>
        <w:tabs>
          <w:tab w:val="clear" w:pos="567"/>
          <w:tab w:val="clear" w:pos="1134"/>
        </w:tabs>
        <w:ind w:firstLine="567"/>
      </w:pPr>
      <w:r>
        <w:t>(b)</w:t>
      </w:r>
      <w:r>
        <w:tab/>
        <w:t>The recording or noting of self-declarations by the Conference of the Parties serving as the meeting of the Parties to the Nagoya Protocol;</w:t>
      </w:r>
    </w:p>
    <w:p w14:paraId="414A7FDE" w14:textId="77777777" w:rsidR="00D03099" w:rsidRDefault="00D03099" w:rsidP="00D03099">
      <w:pPr>
        <w:pStyle w:val="CBDNormalNoNumber"/>
        <w:tabs>
          <w:tab w:val="clear" w:pos="567"/>
          <w:tab w:val="clear" w:pos="1134"/>
        </w:tabs>
        <w:ind w:firstLine="567"/>
      </w:pPr>
      <w:r>
        <w:t>(c)</w:t>
      </w:r>
      <w:r>
        <w:tab/>
        <w:t>Use of voluntary criteria by the governing bodies or secretariats of specialized international access and benefit-sharing instruments to determine the status of those instruments in relation to paragraph 4 of Article 4 of the Protocol;</w:t>
      </w:r>
    </w:p>
    <w:p w14:paraId="62184E39" w14:textId="77777777" w:rsidR="00D03099" w:rsidRDefault="00D03099" w:rsidP="00D03099">
      <w:pPr>
        <w:pStyle w:val="CBDNormalNoNumber"/>
        <w:tabs>
          <w:tab w:val="clear" w:pos="567"/>
          <w:tab w:val="clear" w:pos="1134"/>
        </w:tabs>
        <w:ind w:firstLine="567"/>
      </w:pPr>
      <w:r>
        <w:t>(d)</w:t>
      </w:r>
      <w:r>
        <w:tab/>
        <w:t>Rolling intersessional listings;</w:t>
      </w:r>
    </w:p>
    <w:p w14:paraId="597DD418" w14:textId="77777777" w:rsidR="00D03099" w:rsidRDefault="00D03099" w:rsidP="00D03099">
      <w:pPr>
        <w:pStyle w:val="CBDNormalNoNumber"/>
        <w:tabs>
          <w:tab w:val="clear" w:pos="567"/>
          <w:tab w:val="clear" w:pos="1134"/>
        </w:tabs>
        <w:ind w:firstLine="567"/>
      </w:pPr>
      <w:r>
        <w:t>(e)</w:t>
      </w:r>
      <w:r>
        <w:tab/>
        <w:t>The creation of a registry in the Access and Benefit-sharing Clearing-House;</w:t>
      </w:r>
    </w:p>
    <w:p w14:paraId="4B3E926E" w14:textId="77777777" w:rsidR="00D03099" w:rsidRDefault="00D03099" w:rsidP="00D03099">
      <w:pPr>
        <w:pStyle w:val="CBDNormalNoNumber"/>
        <w:tabs>
          <w:tab w:val="clear" w:pos="567"/>
          <w:tab w:val="clear" w:pos="1134"/>
        </w:tabs>
        <w:ind w:firstLine="567"/>
      </w:pPr>
      <w:r>
        <w:t>(f)</w:t>
      </w:r>
      <w:r>
        <w:tab/>
        <w:t>A cross-regime help desk for Parties and stakeholders.</w:t>
      </w:r>
    </w:p>
    <w:p w14:paraId="3A846D83" w14:textId="77777777" w:rsidR="00D03099" w:rsidRDefault="00D03099" w:rsidP="00D03099">
      <w:pPr>
        <w:pStyle w:val="CBDH2"/>
        <w:tabs>
          <w:tab w:val="clear" w:pos="567"/>
          <w:tab w:val="clear" w:pos="1134"/>
        </w:tabs>
        <w:ind w:left="1134"/>
        <w:jc w:val="left"/>
      </w:pPr>
      <w:r>
        <w:t>II.</w:t>
      </w:r>
      <w:r>
        <w:tab/>
        <w:t>Proposed indicative criteria for determining the status of or recognizing specialized international access and benefit-sharing instruments (applicable to options I.A and I.C)</w:t>
      </w:r>
    </w:p>
    <w:p w14:paraId="056A157B" w14:textId="77777777" w:rsidR="00D03099" w:rsidRDefault="00D03099" w:rsidP="001C12EE">
      <w:pPr>
        <w:pStyle w:val="CBDNormalNoNumber"/>
        <w:tabs>
          <w:tab w:val="clear" w:pos="567"/>
        </w:tabs>
        <w:spacing w:before="120"/>
      </w:pPr>
      <w:r>
        <w:t>4.</w:t>
      </w:r>
      <w:r>
        <w:tab/>
        <w:t>Indicative criteria for recognition include:</w:t>
      </w:r>
    </w:p>
    <w:p w14:paraId="51C6CFD2" w14:textId="77777777" w:rsidR="00D03099" w:rsidRDefault="00D03099" w:rsidP="00D03099">
      <w:pPr>
        <w:pStyle w:val="CBDNormalNoNumber"/>
        <w:tabs>
          <w:tab w:val="clear" w:pos="567"/>
          <w:tab w:val="clear" w:pos="1134"/>
        </w:tabs>
        <w:ind w:firstLine="567"/>
      </w:pPr>
      <w:r>
        <w:t>(a)</w:t>
      </w:r>
      <w:r>
        <w:tab/>
        <w:t>A legal basis provided through intergovernmental adoption or endorsement;</w:t>
      </w:r>
    </w:p>
    <w:p w14:paraId="531F97B6" w14:textId="77777777" w:rsidR="00D03099" w:rsidRDefault="00D03099" w:rsidP="00D03099">
      <w:pPr>
        <w:pStyle w:val="CBDNormalNoNumber"/>
        <w:tabs>
          <w:tab w:val="clear" w:pos="567"/>
          <w:tab w:val="clear" w:pos="1134"/>
        </w:tabs>
        <w:ind w:firstLine="567"/>
      </w:pPr>
      <w:r>
        <w:t>(b)</w:t>
      </w:r>
      <w:r>
        <w:tab/>
        <w:t>A specialization in scope and purpose;</w:t>
      </w:r>
    </w:p>
    <w:p w14:paraId="7E0BF495" w14:textId="77777777" w:rsidR="00D03099" w:rsidRDefault="00D03099" w:rsidP="00D03099">
      <w:pPr>
        <w:pStyle w:val="CBDNormalNoNumber"/>
        <w:tabs>
          <w:tab w:val="clear" w:pos="567"/>
          <w:tab w:val="clear" w:pos="1134"/>
        </w:tabs>
        <w:ind w:firstLine="567"/>
      </w:pPr>
      <w:r>
        <w:lastRenderedPageBreak/>
        <w:t>(c)</w:t>
      </w:r>
      <w:r>
        <w:tab/>
        <w:t>The alignment with the objectives of the Convention on Biological Diversity</w:t>
      </w:r>
      <w:r>
        <w:rPr>
          <w:rStyle w:val="FootnoteReference"/>
        </w:rPr>
        <w:footnoteReference w:id="5"/>
      </w:r>
      <w:r>
        <w:t xml:space="preserve"> and the Nagoya Protocol; </w:t>
      </w:r>
    </w:p>
    <w:p w14:paraId="2BB305AC" w14:textId="77777777" w:rsidR="00D03099" w:rsidRDefault="00D03099" w:rsidP="00D03099">
      <w:pPr>
        <w:pStyle w:val="CBDNormalNoNumber"/>
        <w:tabs>
          <w:tab w:val="clear" w:pos="567"/>
          <w:tab w:val="clear" w:pos="1134"/>
        </w:tabs>
        <w:ind w:firstLine="567"/>
      </w:pPr>
      <w:r>
        <w:t>(d)</w:t>
      </w:r>
      <w:r>
        <w:tab/>
        <w:t>Fair and equitable benefit-sharing mechanisms;</w:t>
      </w:r>
    </w:p>
    <w:p w14:paraId="0DED4F9C" w14:textId="77777777" w:rsidR="00D03099" w:rsidRDefault="00D03099" w:rsidP="00D03099">
      <w:pPr>
        <w:pStyle w:val="CBDNormalNoNumber"/>
        <w:tabs>
          <w:tab w:val="clear" w:pos="567"/>
          <w:tab w:val="clear" w:pos="1134"/>
        </w:tabs>
        <w:ind w:firstLine="567"/>
      </w:pPr>
      <w:r>
        <w:t>(e)</w:t>
      </w:r>
      <w:r>
        <w:tab/>
        <w:t xml:space="preserve">The effective participation of indigenous peoples and local communities; </w:t>
      </w:r>
    </w:p>
    <w:p w14:paraId="6413C905" w14:textId="77777777" w:rsidR="00D03099" w:rsidRDefault="00D03099" w:rsidP="00D03099">
      <w:pPr>
        <w:pStyle w:val="CBDNormalNoNumber"/>
        <w:tabs>
          <w:tab w:val="clear" w:pos="567"/>
          <w:tab w:val="clear" w:pos="1134"/>
        </w:tabs>
        <w:ind w:firstLine="567"/>
      </w:pPr>
      <w:r>
        <w:t>(f)</w:t>
      </w:r>
      <w:r>
        <w:tab/>
        <w:t>Transparency, monitoring and accountability provisions;</w:t>
      </w:r>
    </w:p>
    <w:p w14:paraId="6613AB3E" w14:textId="77777777" w:rsidR="00D03099" w:rsidRPr="00991063" w:rsidRDefault="00D03099" w:rsidP="00D03099">
      <w:pPr>
        <w:pStyle w:val="CBDNormalNoNumber"/>
        <w:tabs>
          <w:tab w:val="clear" w:pos="567"/>
          <w:tab w:val="clear" w:pos="1134"/>
        </w:tabs>
        <w:ind w:firstLine="567"/>
      </w:pPr>
      <w:r>
        <w:t>(g)</w:t>
      </w:r>
      <w:r>
        <w:tab/>
        <w:t>The promotion of mutual supportiveness and the avoidance of duplication.]</w:t>
      </w:r>
    </w:p>
    <w:p w14:paraId="1B9D4EFB" w14:textId="77777777" w:rsidR="00D03099" w:rsidRPr="00352DA6" w:rsidRDefault="00D03099" w:rsidP="00D03099">
      <w:pPr>
        <w:pStyle w:val="CBDDesicionAnnex"/>
        <w:rPr>
          <w:lang w:val="en-CA"/>
        </w:rPr>
      </w:pPr>
      <w:r w:rsidRPr="00352DA6">
        <w:rPr>
          <w:lang w:val="en-CA"/>
        </w:rPr>
        <w:t xml:space="preserve">Annex </w:t>
      </w:r>
      <w:r>
        <w:rPr>
          <w:lang w:val="en-CA"/>
        </w:rPr>
        <w:t>II</w:t>
      </w:r>
    </w:p>
    <w:p w14:paraId="7CEBA468" w14:textId="3E74A531" w:rsidR="00D03099" w:rsidRPr="00BF6AEA" w:rsidRDefault="00D03099" w:rsidP="00D03099">
      <w:pPr>
        <w:pStyle w:val="CBDDesicionAnnex"/>
        <w:spacing w:before="120"/>
        <w:rPr>
          <w:lang w:val="en-US"/>
        </w:rPr>
      </w:pPr>
      <w:r w:rsidRPr="008A1537">
        <w:t xml:space="preserve">Terms of reference of the </w:t>
      </w:r>
      <w:r w:rsidR="00A4191A">
        <w:t xml:space="preserve">[Open-ended </w:t>
      </w:r>
      <w:r>
        <w:t xml:space="preserve">Informal </w:t>
      </w:r>
      <w:r w:rsidR="00A4191A">
        <w:t xml:space="preserve">Advisory </w:t>
      </w:r>
      <w:proofErr w:type="gramStart"/>
      <w:r>
        <w:t>Group</w:t>
      </w:r>
      <w:r w:rsidR="00A4191A">
        <w:t>][</w:t>
      </w:r>
      <w:proofErr w:type="gramEnd"/>
      <w:r w:rsidR="00A4191A">
        <w:t>Open-ended Working Group]</w:t>
      </w:r>
      <w:r w:rsidRPr="00BF6AEA">
        <w:t xml:space="preserve"> </w:t>
      </w:r>
      <w:r w:rsidRPr="00844AE7">
        <w:t xml:space="preserve">to </w:t>
      </w:r>
      <w:r>
        <w:t>A</w:t>
      </w:r>
      <w:r w:rsidRPr="00844AE7">
        <w:t xml:space="preserve">dvance </w:t>
      </w:r>
      <w:r>
        <w:t>W</w:t>
      </w:r>
      <w:r w:rsidRPr="00844AE7">
        <w:t xml:space="preserve">ork on </w:t>
      </w:r>
      <w:r>
        <w:t>P</w:t>
      </w:r>
      <w:r w:rsidRPr="00844AE7">
        <w:t>aragraph</w:t>
      </w:r>
      <w:r>
        <w:t> </w:t>
      </w:r>
      <w:r w:rsidRPr="00844AE7">
        <w:t>4 of Article</w:t>
      </w:r>
      <w:r>
        <w:t> </w:t>
      </w:r>
      <w:r w:rsidRPr="00844AE7">
        <w:t>4</w:t>
      </w:r>
      <w:r>
        <w:t xml:space="preserve"> </w:t>
      </w:r>
      <w:hyperlink r:id="rId20" w:history="1">
        <w:r>
          <w:t xml:space="preserve">of </w:t>
        </w:r>
        <w:r w:rsidRPr="009B5624">
          <w:t>the Nagoya Protocol</w:t>
        </w:r>
      </w:hyperlink>
    </w:p>
    <w:p w14:paraId="770F36F1" w14:textId="0BDD3CB3" w:rsidR="00D03099" w:rsidRPr="00BF6AEA" w:rsidRDefault="00D03099" w:rsidP="00D03099">
      <w:pPr>
        <w:pStyle w:val="CBDNormalNoNumber"/>
        <w:tabs>
          <w:tab w:val="clear" w:pos="567"/>
        </w:tabs>
      </w:pPr>
      <w:r w:rsidRPr="00BF6AEA">
        <w:t>1.</w:t>
      </w:r>
      <w:r>
        <w:tab/>
      </w:r>
      <w:r w:rsidRPr="00BF6AEA">
        <w:t xml:space="preserve">The </w:t>
      </w:r>
      <w:r w:rsidR="00A4191A">
        <w:t xml:space="preserve">[Open-ended </w:t>
      </w:r>
      <w:r>
        <w:t xml:space="preserve">Informal </w:t>
      </w:r>
      <w:r w:rsidR="00A4191A">
        <w:t xml:space="preserve">Advisory </w:t>
      </w:r>
      <w:proofErr w:type="gramStart"/>
      <w:r>
        <w:t>Group</w:t>
      </w:r>
      <w:r w:rsidR="00A4191A">
        <w:t>][</w:t>
      </w:r>
      <w:proofErr w:type="gramEnd"/>
      <w:r w:rsidR="00A4191A">
        <w:t>Open-ended Working Group]</w:t>
      </w:r>
      <w:r w:rsidRPr="00D15882">
        <w:t xml:space="preserve"> </w:t>
      </w:r>
      <w:r w:rsidRPr="00844AE7">
        <w:t xml:space="preserve">to </w:t>
      </w:r>
      <w:r>
        <w:t>A</w:t>
      </w:r>
      <w:r w:rsidRPr="00844AE7">
        <w:t xml:space="preserve">dvance </w:t>
      </w:r>
      <w:r>
        <w:t>W</w:t>
      </w:r>
      <w:r w:rsidRPr="00844AE7">
        <w:t xml:space="preserve">ork on </w:t>
      </w:r>
      <w:r>
        <w:t>P</w:t>
      </w:r>
      <w:r w:rsidRPr="00844AE7">
        <w:t>aragraph</w:t>
      </w:r>
      <w:r>
        <w:t> </w:t>
      </w:r>
      <w:r w:rsidRPr="00844AE7">
        <w:t>4 of Article</w:t>
      </w:r>
      <w:r>
        <w:t> </w:t>
      </w:r>
      <w:r w:rsidRPr="00844AE7">
        <w:t>4</w:t>
      </w:r>
      <w:r>
        <w:t xml:space="preserve"> </w:t>
      </w:r>
      <w:hyperlink r:id="rId21" w:history="1">
        <w:r>
          <w:t xml:space="preserve">of </w:t>
        </w:r>
        <w:r w:rsidRPr="009B5624">
          <w:t>the Nagoya Protocol</w:t>
        </w:r>
      </w:hyperlink>
      <w:r>
        <w:t xml:space="preserve"> </w:t>
      </w:r>
      <w:r w:rsidRPr="002F479E">
        <w:t>on Access to Genetic Resources and the Fair and Equitable Sharing of Benefits Arising from Their Utilization</w:t>
      </w:r>
      <w:r>
        <w:rPr>
          <w:rStyle w:val="FootnoteReference"/>
        </w:rPr>
        <w:footnoteReference w:id="6"/>
      </w:r>
      <w:r>
        <w:t xml:space="preserve"> shall</w:t>
      </w:r>
      <w:r w:rsidRPr="00BF6AEA">
        <w:t xml:space="preserve"> consider:</w:t>
      </w:r>
    </w:p>
    <w:p w14:paraId="1DBBC3D9" w14:textId="7B3D2E83" w:rsidR="00D03099" w:rsidRPr="00BF6AEA" w:rsidRDefault="00D03099" w:rsidP="00D03099">
      <w:pPr>
        <w:pStyle w:val="CBDDesicionText"/>
        <w:ind w:left="567"/>
        <w:rPr>
          <w:lang w:val="en-US"/>
        </w:rPr>
      </w:pPr>
      <w:r w:rsidRPr="00BF6AEA">
        <w:t>(a)</w:t>
      </w:r>
      <w:r w:rsidRPr="00D15882">
        <w:tab/>
        <w:t>T</w:t>
      </w:r>
      <w:r w:rsidRPr="00BF6AEA">
        <w:t xml:space="preserve">he synthesis of views </w:t>
      </w:r>
      <w:r>
        <w:t xml:space="preserve">referred to in paragraph </w:t>
      </w:r>
      <w:r w:rsidR="00A60C91" w:rsidRPr="000206CC">
        <w:t>4</w:t>
      </w:r>
      <w:r>
        <w:t xml:space="preserve"> (a) of the present decision,</w:t>
      </w:r>
      <w:r w:rsidRPr="00BF6AEA">
        <w:t xml:space="preserve"> with a view to identify</w:t>
      </w:r>
      <w:r>
        <w:t>ing</w:t>
      </w:r>
      <w:r w:rsidRPr="00BF6AEA">
        <w:t xml:space="preserve"> areas of divergence and convergence; </w:t>
      </w:r>
    </w:p>
    <w:p w14:paraId="47551EE5" w14:textId="77777777" w:rsidR="00D03099" w:rsidRPr="00E1694B" w:rsidRDefault="00D03099" w:rsidP="00D03099">
      <w:pPr>
        <w:pStyle w:val="CBDDesicionText"/>
        <w:ind w:left="567"/>
        <w:rPr>
          <w:lang w:val="en-US"/>
        </w:rPr>
      </w:pPr>
      <w:r w:rsidRPr="00BF6AEA">
        <w:t>(b)</w:t>
      </w:r>
      <w:r w:rsidRPr="00D15882">
        <w:tab/>
        <w:t>T</w:t>
      </w:r>
      <w:r w:rsidRPr="00BF6AEA">
        <w:t xml:space="preserve">he information described in </w:t>
      </w:r>
      <w:r>
        <w:t>the f</w:t>
      </w:r>
      <w:r w:rsidRPr="00BF6AEA">
        <w:t xml:space="preserve">irst </w:t>
      </w:r>
      <w:r>
        <w:t>n</w:t>
      </w:r>
      <w:r w:rsidRPr="00BF6AEA">
        <w:t xml:space="preserve">ational </w:t>
      </w:r>
      <w:r>
        <w:t>r</w:t>
      </w:r>
      <w:r w:rsidRPr="00BF6AEA">
        <w:t xml:space="preserve">eports on the </w:t>
      </w:r>
      <w:r>
        <w:t>i</w:t>
      </w:r>
      <w:r w:rsidRPr="00BF6AEA">
        <w:t>mplementation of the Nagoya Protocol</w:t>
      </w:r>
      <w:r>
        <w:t xml:space="preserve"> </w:t>
      </w:r>
      <w:r w:rsidRPr="00BF6AEA">
        <w:t>and the second assessment and review of the Protocol.</w:t>
      </w:r>
    </w:p>
    <w:p w14:paraId="278F0079" w14:textId="44FE5227" w:rsidR="00D03099" w:rsidRDefault="00D03099" w:rsidP="00D03099">
      <w:pPr>
        <w:pStyle w:val="CBDNormalNoNumber"/>
        <w:tabs>
          <w:tab w:val="clear" w:pos="567"/>
        </w:tabs>
      </w:pPr>
      <w:r w:rsidRPr="00BF6AEA">
        <w:t>2.</w:t>
      </w:r>
      <w:r w:rsidRPr="00D15882">
        <w:tab/>
      </w:r>
      <w:r w:rsidRPr="00BF6AEA">
        <w:t xml:space="preserve">The </w:t>
      </w:r>
      <w:r w:rsidR="00D931E1">
        <w:t xml:space="preserve">[Open-ended </w:t>
      </w:r>
      <w:r>
        <w:t xml:space="preserve">Informal </w:t>
      </w:r>
      <w:r w:rsidR="00D931E1">
        <w:t xml:space="preserve">Advisory </w:t>
      </w:r>
      <w:proofErr w:type="gramStart"/>
      <w:r>
        <w:t>Group</w:t>
      </w:r>
      <w:r w:rsidR="00D931E1">
        <w:t>][</w:t>
      </w:r>
      <w:proofErr w:type="gramEnd"/>
      <w:r w:rsidR="00D931E1">
        <w:t>Open-ended Working Group]</w:t>
      </w:r>
      <w:r w:rsidRPr="009859CC">
        <w:t xml:space="preserve"> </w:t>
      </w:r>
      <w:r>
        <w:t xml:space="preserve">shall </w:t>
      </w:r>
      <w:r w:rsidRPr="009859CC">
        <w:t>meet up to three times</w:t>
      </w:r>
      <w:r>
        <w:t xml:space="preserve"> over the intersessional period</w:t>
      </w:r>
      <w:r w:rsidRPr="009859CC">
        <w:t xml:space="preserve">, </w:t>
      </w:r>
      <w:r>
        <w:t>[</w:t>
      </w:r>
      <w:r w:rsidRPr="00547F9F">
        <w:t>online</w:t>
      </w:r>
      <w:r>
        <w:t xml:space="preserve"> and]</w:t>
      </w:r>
      <w:r w:rsidRPr="009859CC">
        <w:t xml:space="preserve"> </w:t>
      </w:r>
      <w:r>
        <w:t xml:space="preserve">in a manner that will </w:t>
      </w:r>
      <w:r w:rsidRPr="009859CC">
        <w:t>accommodat</w:t>
      </w:r>
      <w:r>
        <w:t>e</w:t>
      </w:r>
      <w:r w:rsidRPr="009859CC">
        <w:t xml:space="preserve"> different time zones. </w:t>
      </w:r>
      <w:r>
        <w:t>Each m</w:t>
      </w:r>
      <w:r w:rsidRPr="009859CC">
        <w:t xml:space="preserve">eeting </w:t>
      </w:r>
      <w:r>
        <w:t xml:space="preserve">is </w:t>
      </w:r>
      <w:r w:rsidRPr="00E1694B">
        <w:t>expected</w:t>
      </w:r>
      <w:r w:rsidRPr="009859CC">
        <w:t xml:space="preserve"> to </w:t>
      </w:r>
      <w:r>
        <w:t xml:space="preserve">last </w:t>
      </w:r>
      <w:r w:rsidRPr="009859CC">
        <w:t>approximately three hours</w:t>
      </w:r>
      <w:r>
        <w:t>.</w:t>
      </w:r>
      <w:r w:rsidRPr="009859CC">
        <w:t xml:space="preserve"> The</w:t>
      </w:r>
      <w:r w:rsidRPr="00BF6AEA">
        <w:t xml:space="preserve"> working language will be English. </w:t>
      </w:r>
    </w:p>
    <w:p w14:paraId="1B488B14" w14:textId="758F201E" w:rsidR="00911718" w:rsidRPr="00222B9B" w:rsidRDefault="00FF04C8" w:rsidP="001C12EE">
      <w:pPr>
        <w:pStyle w:val="CBDDesicionText"/>
        <w:tabs>
          <w:tab w:val="clear" w:pos="567"/>
          <w:tab w:val="clear" w:pos="1701"/>
        </w:tabs>
        <w:ind w:left="567" w:firstLine="0"/>
      </w:pPr>
      <w:r>
        <w:t>[</w:t>
      </w:r>
      <w:r w:rsidR="00A60C91">
        <w:t>3</w:t>
      </w:r>
      <w:r w:rsidR="00911718">
        <w:t>.</w:t>
      </w:r>
      <w:r w:rsidR="00911718">
        <w:tab/>
        <w:t xml:space="preserve">The </w:t>
      </w:r>
      <w:r w:rsidR="00D931E1">
        <w:t xml:space="preserve">[Open-ended Informal Advisory </w:t>
      </w:r>
      <w:proofErr w:type="gramStart"/>
      <w:r w:rsidR="00D931E1">
        <w:t>Group][</w:t>
      </w:r>
      <w:proofErr w:type="gramEnd"/>
      <w:r w:rsidR="00D931E1">
        <w:t>O</w:t>
      </w:r>
      <w:r w:rsidR="00542693">
        <w:t>pen</w:t>
      </w:r>
      <w:r w:rsidR="00A60C91">
        <w:t>-</w:t>
      </w:r>
      <w:r w:rsidR="00542693">
        <w:t xml:space="preserve">ended </w:t>
      </w:r>
      <w:r w:rsidR="00D931E1">
        <w:t>W</w:t>
      </w:r>
      <w:r w:rsidR="00542693">
        <w:t xml:space="preserve">orking </w:t>
      </w:r>
      <w:r w:rsidR="00D931E1">
        <w:t>G</w:t>
      </w:r>
      <w:r w:rsidR="00542693">
        <w:t>roup</w:t>
      </w:r>
      <w:r w:rsidR="00D931E1">
        <w:t>]</w:t>
      </w:r>
      <w:r w:rsidR="00911718">
        <w:t xml:space="preserve"> shall meet at least once in person in the intersessional period, with additional online meetings convened as necessary, in a manner that accommodates different time zones, as appropriate</w:t>
      </w:r>
      <w:r w:rsidR="0044211F" w:rsidRPr="00280459">
        <w:t xml:space="preserve">, </w:t>
      </w:r>
      <w:r w:rsidR="0044211F">
        <w:t>subject to the availability of resources</w:t>
      </w:r>
      <w:r w:rsidR="00790A05">
        <w:t>.</w:t>
      </w:r>
      <w:r>
        <w:t>]</w:t>
      </w:r>
    </w:p>
    <w:p w14:paraId="70829664" w14:textId="08AC7205" w:rsidR="00860BAE" w:rsidRPr="00222B9B" w:rsidRDefault="00860BAE" w:rsidP="008D53FB">
      <w:pPr>
        <w:pStyle w:val="CBDDesicionText"/>
        <w:tabs>
          <w:tab w:val="clear" w:pos="567"/>
          <w:tab w:val="clear" w:pos="1134"/>
        </w:tabs>
        <w:ind w:left="567" w:firstLine="0"/>
      </w:pPr>
      <w:r>
        <w:t>[</w:t>
      </w:r>
      <w:r w:rsidR="00A60C91" w:rsidRPr="008D53FB">
        <w:t>3</w:t>
      </w:r>
      <w:r>
        <w:t>.</w:t>
      </w:r>
      <w:r w:rsidR="00996291">
        <w:t>Alt.</w:t>
      </w:r>
      <w:r>
        <w:tab/>
        <w:t xml:space="preserve">The </w:t>
      </w:r>
      <w:r w:rsidR="00DC5C95">
        <w:t>[</w:t>
      </w:r>
      <w:r w:rsidR="001B0F87">
        <w:t xml:space="preserve">Open-ended </w:t>
      </w:r>
      <w:r w:rsidR="00835041">
        <w:t>I</w:t>
      </w:r>
      <w:r>
        <w:t xml:space="preserve">nformal </w:t>
      </w:r>
      <w:r w:rsidR="001B0F87">
        <w:t xml:space="preserve">Advisory </w:t>
      </w:r>
      <w:proofErr w:type="gramStart"/>
      <w:r w:rsidR="00835041">
        <w:t>G</w:t>
      </w:r>
      <w:r>
        <w:t>roup</w:t>
      </w:r>
      <w:r w:rsidR="00DC5C95">
        <w:t>]</w:t>
      </w:r>
      <w:r w:rsidR="001B0F87">
        <w:t>[</w:t>
      </w:r>
      <w:proofErr w:type="gramEnd"/>
      <w:r w:rsidR="001B0F87">
        <w:t>Open-ended Working Group]</w:t>
      </w:r>
      <w:r>
        <w:t xml:space="preserve"> </w:t>
      </w:r>
      <w:r w:rsidR="008D53FB">
        <w:t xml:space="preserve">shall </w:t>
      </w:r>
      <w:r>
        <w:t>meet</w:t>
      </w:r>
      <w:r w:rsidR="008D2D34">
        <w:t>, subject to the availability of resources,</w:t>
      </w:r>
      <w:r w:rsidR="00A27DC9">
        <w:t xml:space="preserve"> </w:t>
      </w:r>
      <w:r>
        <w:t xml:space="preserve">once in person in the intersessional period, with </w:t>
      </w:r>
      <w:r w:rsidR="00CA7331">
        <w:t>two</w:t>
      </w:r>
      <w:r>
        <w:t xml:space="preserve"> online meetings convened as necessary, in a manner that accommodates different time zones, as appropriate</w:t>
      </w:r>
      <w:r w:rsidRPr="00280459">
        <w:t xml:space="preserve">, </w:t>
      </w:r>
      <w:r w:rsidR="00AC5EAA">
        <w:t>with possible interpretation</w:t>
      </w:r>
      <w:r w:rsidR="00A27DC9">
        <w:t>.</w:t>
      </w:r>
      <w:r w:rsidR="00EB51FC">
        <w:t>]</w:t>
      </w:r>
    </w:p>
    <w:p w14:paraId="3411EE29" w14:textId="7111659F" w:rsidR="00D03099" w:rsidRPr="00BF6AEA" w:rsidRDefault="00A60C91" w:rsidP="00D03099">
      <w:pPr>
        <w:pStyle w:val="CBDNormalNoNumber"/>
        <w:tabs>
          <w:tab w:val="clear" w:pos="567"/>
        </w:tabs>
      </w:pPr>
      <w:r>
        <w:t>4</w:t>
      </w:r>
      <w:r w:rsidR="00D03099" w:rsidRPr="00BF6AEA">
        <w:t>.</w:t>
      </w:r>
      <w:r w:rsidR="00D03099" w:rsidRPr="00D15882">
        <w:tab/>
      </w:r>
      <w:r w:rsidR="00D03099" w:rsidRPr="00BF6AEA">
        <w:t xml:space="preserve">The </w:t>
      </w:r>
      <w:r w:rsidR="001B0F87">
        <w:t xml:space="preserve">[Open-ended Informal Advisory </w:t>
      </w:r>
      <w:proofErr w:type="gramStart"/>
      <w:r w:rsidR="001B0F87">
        <w:t>Group]</w:t>
      </w:r>
      <w:r w:rsidR="00560EA0">
        <w:t>[</w:t>
      </w:r>
      <w:proofErr w:type="gramEnd"/>
      <w:r w:rsidR="008D53FB">
        <w:t>O</w:t>
      </w:r>
      <w:r w:rsidR="00542693">
        <w:t xml:space="preserve">pen ended </w:t>
      </w:r>
      <w:r w:rsidR="008D53FB">
        <w:t>W</w:t>
      </w:r>
      <w:r w:rsidR="00542693">
        <w:t xml:space="preserve">orking </w:t>
      </w:r>
      <w:r w:rsidR="008D53FB">
        <w:t>G</w:t>
      </w:r>
      <w:r w:rsidR="00542693">
        <w:t>roup</w:t>
      </w:r>
      <w:r w:rsidR="00560EA0">
        <w:t>]</w:t>
      </w:r>
      <w:r w:rsidR="008D53FB">
        <w:t xml:space="preserve"> </w:t>
      </w:r>
      <w:r w:rsidR="00D03099">
        <w:t>shall</w:t>
      </w:r>
      <w:r w:rsidR="00D03099" w:rsidRPr="00BF6AEA">
        <w:t xml:space="preserve"> be guided by two </w:t>
      </w:r>
      <w:r w:rsidR="00D03099">
        <w:t>c</w:t>
      </w:r>
      <w:r w:rsidR="00D03099" w:rsidRPr="00BF6AEA">
        <w:t>o</w:t>
      </w:r>
      <w:r w:rsidR="00D03099" w:rsidRPr="00BF6AEA">
        <w:noBreakHyphen/>
      </w:r>
      <w:r w:rsidR="00D03099">
        <w:t>c</w:t>
      </w:r>
      <w:r w:rsidR="00D03099" w:rsidRPr="00BF6AEA">
        <w:t xml:space="preserve">hairs. </w:t>
      </w:r>
      <w:r w:rsidR="00D03099">
        <w:t>One</w:t>
      </w:r>
      <w:r w:rsidR="00D03099" w:rsidRPr="00BF6AEA">
        <w:t xml:space="preserve"> </w:t>
      </w:r>
      <w:r w:rsidR="00D03099">
        <w:t>c</w:t>
      </w:r>
      <w:r w:rsidR="00D03099" w:rsidRPr="00BF6AEA">
        <w:t>o-</w:t>
      </w:r>
      <w:r w:rsidR="00D03099">
        <w:t>c</w:t>
      </w:r>
      <w:r w:rsidR="00D03099" w:rsidRPr="00BF6AEA">
        <w:t xml:space="preserve">hair </w:t>
      </w:r>
      <w:r w:rsidR="00D03099">
        <w:t>sha</w:t>
      </w:r>
      <w:r w:rsidR="00D03099" w:rsidRPr="00BF6AEA">
        <w:t>ll b</w:t>
      </w:r>
      <w:r w:rsidR="00D03099">
        <w:t xml:space="preserve">e </w:t>
      </w:r>
      <w:r w:rsidR="00D03099" w:rsidRPr="00BF6AEA">
        <w:t xml:space="preserve">from a developed </w:t>
      </w:r>
      <w:r w:rsidR="00D03099">
        <w:t xml:space="preserve">country </w:t>
      </w:r>
      <w:r w:rsidR="004934D2">
        <w:t>Part</w:t>
      </w:r>
      <w:r w:rsidR="00E0116A">
        <w:t>y</w:t>
      </w:r>
      <w:r w:rsidR="004934D2">
        <w:t xml:space="preserve"> </w:t>
      </w:r>
      <w:r w:rsidR="00D03099" w:rsidRPr="00BF6AEA">
        <w:t>and one from a developing country</w:t>
      </w:r>
      <w:r w:rsidR="004934D2">
        <w:t xml:space="preserve"> Part</w:t>
      </w:r>
      <w:r w:rsidR="00E0116A">
        <w:t xml:space="preserve">y, selected by the Parties </w:t>
      </w:r>
      <w:proofErr w:type="gramStart"/>
      <w:r w:rsidR="00E0116A">
        <w:t>taking into account</w:t>
      </w:r>
      <w:proofErr w:type="gramEnd"/>
      <w:r w:rsidR="00E0116A">
        <w:t xml:space="preserve"> relevant expertise and geographical balance</w:t>
      </w:r>
      <w:r w:rsidR="00D03099" w:rsidRPr="00BF6AEA">
        <w:t xml:space="preserve">. The </w:t>
      </w:r>
      <w:r w:rsidR="00D03099">
        <w:t>C</w:t>
      </w:r>
      <w:r w:rsidR="00D03099" w:rsidRPr="00BF6AEA">
        <w:t>o-</w:t>
      </w:r>
      <w:r w:rsidR="00D03099">
        <w:t>C</w:t>
      </w:r>
      <w:r w:rsidR="00D03099" w:rsidRPr="00BF6AEA">
        <w:t>hairs are XXX and XXX</w:t>
      </w:r>
      <w:r w:rsidR="00D03099">
        <w:t>.</w:t>
      </w:r>
      <w:r w:rsidR="00D03099" w:rsidRPr="00D15882">
        <w:rPr>
          <w:rStyle w:val="FootnoteReference"/>
        </w:rPr>
        <w:footnoteReference w:id="7"/>
      </w:r>
      <w:r w:rsidR="00D03099" w:rsidRPr="00BF6AEA">
        <w:t xml:space="preserve"> </w:t>
      </w:r>
    </w:p>
    <w:p w14:paraId="2EEA6A52" w14:textId="43748A5C" w:rsidR="00D03099" w:rsidRPr="00BF6AEA" w:rsidRDefault="00A60C91" w:rsidP="00D03099">
      <w:pPr>
        <w:pStyle w:val="CBDNormalNoNumber"/>
        <w:tabs>
          <w:tab w:val="clear" w:pos="567"/>
        </w:tabs>
      </w:pPr>
      <w:r>
        <w:t>5</w:t>
      </w:r>
      <w:r w:rsidR="00D03099" w:rsidRPr="00BF6AEA">
        <w:t>.</w:t>
      </w:r>
      <w:r w:rsidR="00D03099" w:rsidRPr="00D15882">
        <w:tab/>
      </w:r>
      <w:r w:rsidR="00D03099" w:rsidRPr="00BF6AEA">
        <w:t xml:space="preserve">The </w:t>
      </w:r>
      <w:r w:rsidR="00D03099">
        <w:t>C</w:t>
      </w:r>
      <w:r w:rsidR="00D03099" w:rsidRPr="00BF6AEA">
        <w:t>o-</w:t>
      </w:r>
      <w:r w:rsidR="00D03099">
        <w:t>C</w:t>
      </w:r>
      <w:r w:rsidR="00D03099" w:rsidRPr="00BF6AEA">
        <w:t xml:space="preserve">hairs will </w:t>
      </w:r>
      <w:r w:rsidR="00D03099">
        <w:t xml:space="preserve">prepare </w:t>
      </w:r>
      <w:r w:rsidR="00D03099" w:rsidRPr="00BF6AEA">
        <w:t>a report on the following elements, among others:</w:t>
      </w:r>
    </w:p>
    <w:p w14:paraId="71FD93F1" w14:textId="77777777" w:rsidR="00D03099" w:rsidRPr="00BF6AEA" w:rsidRDefault="00D03099" w:rsidP="00D03099">
      <w:pPr>
        <w:pStyle w:val="CBDDesicionText"/>
        <w:ind w:left="567"/>
      </w:pPr>
      <w:r w:rsidRPr="00BF6AEA">
        <w:t>(a)</w:t>
      </w:r>
      <w:r w:rsidRPr="00D15882">
        <w:tab/>
        <w:t>L</w:t>
      </w:r>
      <w:r w:rsidRPr="00BF6AEA">
        <w:t>egal and institutional implications</w:t>
      </w:r>
      <w:r w:rsidRPr="00D15882">
        <w:t xml:space="preserve"> </w:t>
      </w:r>
      <w:r w:rsidRPr="00BF6AEA">
        <w:t>of options for implementing paragraph</w:t>
      </w:r>
      <w:r>
        <w:t> </w:t>
      </w:r>
      <w:r w:rsidRPr="00BF6AEA">
        <w:t>4 of Article</w:t>
      </w:r>
      <w:r>
        <w:t> </w:t>
      </w:r>
      <w:r w:rsidRPr="00BF6AEA">
        <w:t>4</w:t>
      </w:r>
      <w:r>
        <w:t xml:space="preserve"> of the Protocol</w:t>
      </w:r>
      <w:r w:rsidRPr="00BF6AEA">
        <w:t>;</w:t>
      </w:r>
    </w:p>
    <w:p w14:paraId="282181AF" w14:textId="77777777" w:rsidR="00D03099" w:rsidRPr="00BF6AEA" w:rsidRDefault="00D03099" w:rsidP="00D03099">
      <w:pPr>
        <w:pStyle w:val="CBDDesicionText"/>
        <w:ind w:left="567"/>
      </w:pPr>
      <w:r w:rsidRPr="00BF6AEA">
        <w:t>(b)</w:t>
      </w:r>
      <w:r w:rsidRPr="00D15882">
        <w:tab/>
        <w:t>D</w:t>
      </w:r>
      <w:r w:rsidRPr="00BF6AEA">
        <w:t>raft indicative criteria for specialized international access and benefit-sharing instruments.</w:t>
      </w:r>
    </w:p>
    <w:p w14:paraId="5DB80E96" w14:textId="68ECC02A" w:rsidR="005649FD" w:rsidRDefault="00A60C91" w:rsidP="00D03099">
      <w:pPr>
        <w:pStyle w:val="CBDNormalNoNumber"/>
        <w:tabs>
          <w:tab w:val="clear" w:pos="567"/>
        </w:tabs>
      </w:pPr>
      <w:r>
        <w:lastRenderedPageBreak/>
        <w:t>6</w:t>
      </w:r>
      <w:r w:rsidR="00D03099" w:rsidRPr="00BF6AEA">
        <w:t>.</w:t>
      </w:r>
      <w:r w:rsidR="00D03099" w:rsidRPr="00D15882">
        <w:tab/>
      </w:r>
      <w:r w:rsidR="00D03099" w:rsidRPr="00BF6AEA">
        <w:t>Other Governments</w:t>
      </w:r>
      <w:r w:rsidR="00D03099">
        <w:t>,</w:t>
      </w:r>
      <w:r w:rsidR="00D03099" w:rsidRPr="00BF6AEA">
        <w:t xml:space="preserve"> observers </w:t>
      </w:r>
      <w:r w:rsidR="00D03099">
        <w:t xml:space="preserve">and </w:t>
      </w:r>
      <w:r w:rsidR="00D03099" w:rsidRPr="00BF6AEA">
        <w:t xml:space="preserve">experts from Parties </w:t>
      </w:r>
      <w:r w:rsidR="00D03099">
        <w:t>and</w:t>
      </w:r>
      <w:r w:rsidR="00D03099" w:rsidRPr="00BF6AEA">
        <w:t xml:space="preserve"> relevant organizations</w:t>
      </w:r>
      <w:r w:rsidR="00D03099">
        <w:t xml:space="preserve"> </w:t>
      </w:r>
      <w:r w:rsidR="00D03099" w:rsidRPr="00BF6AEA">
        <w:t xml:space="preserve">may be invited to participate in meetings </w:t>
      </w:r>
      <w:r w:rsidR="00D03099">
        <w:t xml:space="preserve">of the </w:t>
      </w:r>
      <w:r w:rsidR="001B0F87">
        <w:t xml:space="preserve">[Open-ended </w:t>
      </w:r>
      <w:r w:rsidR="00D03099">
        <w:t xml:space="preserve">Informal </w:t>
      </w:r>
      <w:r w:rsidR="001B0F87">
        <w:t xml:space="preserve">Advisory </w:t>
      </w:r>
      <w:proofErr w:type="gramStart"/>
      <w:r w:rsidR="00D03099">
        <w:t>Group</w:t>
      </w:r>
      <w:r w:rsidR="001B0F87">
        <w:t>][</w:t>
      </w:r>
      <w:proofErr w:type="gramEnd"/>
      <w:r w:rsidR="001B0F87">
        <w:t>Open-ended Working Group]</w:t>
      </w:r>
      <w:r w:rsidR="00D03099">
        <w:t xml:space="preserve">, </w:t>
      </w:r>
      <w:r w:rsidR="00D03099" w:rsidRPr="00BF6AEA">
        <w:t>or parts thereof</w:t>
      </w:r>
      <w:r w:rsidR="00D03099">
        <w:t>,</w:t>
      </w:r>
      <w:r w:rsidR="00D03099" w:rsidRPr="00BF6AEA">
        <w:t xml:space="preserve"> at the discretion of the Co</w:t>
      </w:r>
      <w:r w:rsidR="00D03099" w:rsidRPr="00BF6AEA">
        <w:noBreakHyphen/>
        <w:t>Chairs.</w:t>
      </w:r>
    </w:p>
    <w:p w14:paraId="5F2B403A" w14:textId="791488F9" w:rsidR="00A111D1" w:rsidRPr="003F1A75" w:rsidRDefault="00A111D1" w:rsidP="005649FD">
      <w:pPr>
        <w:pStyle w:val="CBDNormalNoNumber"/>
        <w:jc w:val="center"/>
      </w:pPr>
      <w:r w:rsidRPr="003F1A75">
        <w:t>__________</w:t>
      </w:r>
    </w:p>
    <w:sectPr w:rsidR="00A111D1" w:rsidRPr="003F1A75" w:rsidSect="005649FD">
      <w:headerReference w:type="even" r:id="rId22"/>
      <w:headerReference w:type="default" r:id="rId23"/>
      <w:footerReference w:type="even" r:id="rId24"/>
      <w:footerReference w:type="default" r:id="rId25"/>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F5DAC9" w14:textId="77777777" w:rsidR="002651CC" w:rsidRPr="003F1A75" w:rsidRDefault="002651CC" w:rsidP="00CF1848">
      <w:r w:rsidRPr="003F1A75">
        <w:separator/>
      </w:r>
    </w:p>
  </w:endnote>
  <w:endnote w:type="continuationSeparator" w:id="0">
    <w:p w14:paraId="4F464393" w14:textId="77777777" w:rsidR="002651CC" w:rsidRPr="003F1A75" w:rsidRDefault="002651CC"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8495F4E" w14:textId="77777777" w:rsidR="00D75CA6" w:rsidRPr="003F1A75" w:rsidRDefault="00D75CA6" w:rsidP="00D75CA6">
            <w:pPr>
              <w:pStyle w:val="Footer"/>
              <w:jc w:val="left"/>
            </w:pPr>
            <w:r w:rsidRPr="009F1E9B">
              <w:rPr>
                <w:szCs w:val="20"/>
              </w:rPr>
              <w:fldChar w:fldCharType="begin"/>
            </w:r>
            <w:r w:rsidRPr="009F1E9B">
              <w:rPr>
                <w:szCs w:val="20"/>
              </w:rPr>
              <w:instrText xml:space="preserve"> PAGE </w:instrText>
            </w:r>
            <w:r w:rsidRPr="009F1E9B">
              <w:rPr>
                <w:szCs w:val="20"/>
              </w:rPr>
              <w:fldChar w:fldCharType="separate"/>
            </w:r>
            <w:r w:rsidRPr="009F1E9B">
              <w:rPr>
                <w:noProof/>
                <w:szCs w:val="20"/>
              </w:rPr>
              <w:t>2</w:t>
            </w:r>
            <w:r w:rsidRPr="009F1E9B">
              <w:rPr>
                <w:szCs w:val="20"/>
              </w:rPr>
              <w:fldChar w:fldCharType="end"/>
            </w:r>
            <w:r w:rsidRPr="009F1E9B">
              <w:rPr>
                <w:szCs w:val="20"/>
              </w:rPr>
              <w:t>/</w:t>
            </w:r>
            <w:r w:rsidRPr="009F1E9B">
              <w:rPr>
                <w:szCs w:val="20"/>
              </w:rPr>
              <w:fldChar w:fldCharType="begin"/>
            </w:r>
            <w:r w:rsidRPr="009F1E9B">
              <w:rPr>
                <w:szCs w:val="20"/>
              </w:rPr>
              <w:instrText xml:space="preserve"> NUMPAGES  </w:instrText>
            </w:r>
            <w:r w:rsidRPr="009F1E9B">
              <w:rPr>
                <w:szCs w:val="20"/>
              </w:rPr>
              <w:fldChar w:fldCharType="separate"/>
            </w:r>
            <w:r w:rsidRPr="009F1E9B">
              <w:rPr>
                <w:noProof/>
                <w:szCs w:val="20"/>
              </w:rPr>
              <w:t>2</w:t>
            </w:r>
            <w:r w:rsidRPr="009F1E9B">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52D40491" w14:textId="77777777" w:rsidR="00D75CA6" w:rsidRPr="009F1E9B" w:rsidRDefault="00D75CA6" w:rsidP="009F1E9B">
        <w:pPr>
          <w:pStyle w:val="Footer"/>
          <w:jc w:val="right"/>
        </w:pPr>
        <w:r w:rsidRPr="009F1E9B">
          <w:rPr>
            <w:szCs w:val="20"/>
          </w:rPr>
          <w:fldChar w:fldCharType="begin"/>
        </w:r>
        <w:r w:rsidRPr="009F1E9B">
          <w:rPr>
            <w:szCs w:val="20"/>
          </w:rPr>
          <w:instrText xml:space="preserve"> PAGE </w:instrText>
        </w:r>
        <w:r w:rsidRPr="009F1E9B">
          <w:rPr>
            <w:szCs w:val="20"/>
          </w:rPr>
          <w:fldChar w:fldCharType="separate"/>
        </w:r>
        <w:r w:rsidRPr="009F1E9B">
          <w:rPr>
            <w:szCs w:val="20"/>
          </w:rPr>
          <w:t>2</w:t>
        </w:r>
        <w:r w:rsidRPr="009F1E9B">
          <w:rPr>
            <w:szCs w:val="20"/>
          </w:rPr>
          <w:fldChar w:fldCharType="end"/>
        </w:r>
        <w:r w:rsidRPr="009F1E9B">
          <w:rPr>
            <w:szCs w:val="20"/>
          </w:rPr>
          <w:t>/</w:t>
        </w:r>
        <w:r w:rsidRPr="009F1E9B">
          <w:rPr>
            <w:szCs w:val="20"/>
          </w:rPr>
          <w:fldChar w:fldCharType="begin"/>
        </w:r>
        <w:r w:rsidRPr="009F1E9B">
          <w:rPr>
            <w:szCs w:val="20"/>
          </w:rPr>
          <w:instrText xml:space="preserve"> NUMPAGES  </w:instrText>
        </w:r>
        <w:r w:rsidRPr="009F1E9B">
          <w:rPr>
            <w:szCs w:val="20"/>
          </w:rPr>
          <w:fldChar w:fldCharType="separate"/>
        </w:r>
        <w:r w:rsidRPr="009F1E9B">
          <w:rPr>
            <w:szCs w:val="20"/>
          </w:rPr>
          <w:t>3</w:t>
        </w:r>
        <w:r w:rsidRPr="009F1E9B">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7DDFE1" w14:textId="77777777" w:rsidR="002651CC" w:rsidRPr="003F1A75" w:rsidRDefault="002651CC" w:rsidP="00CF1848">
      <w:r w:rsidRPr="003F1A75">
        <w:separator/>
      </w:r>
    </w:p>
  </w:footnote>
  <w:footnote w:type="continuationSeparator" w:id="0">
    <w:p w14:paraId="669D885A" w14:textId="77777777" w:rsidR="002651CC" w:rsidRPr="003F1A75" w:rsidRDefault="002651CC" w:rsidP="00CF1848">
      <w:r w:rsidRPr="003F1A75">
        <w:continuationSeparator/>
      </w:r>
    </w:p>
  </w:footnote>
  <w:footnote w:id="1">
    <w:p w14:paraId="3EE60FA2" w14:textId="77777777" w:rsidR="00D03099" w:rsidRPr="009B5624" w:rsidRDefault="00D03099" w:rsidP="00D03099">
      <w:pPr>
        <w:pStyle w:val="FootnoteText"/>
        <w:rPr>
          <w:lang w:val="en-US"/>
        </w:rPr>
      </w:pPr>
      <w:r>
        <w:rPr>
          <w:rStyle w:val="FootnoteReference"/>
        </w:rPr>
        <w:footnoteRef/>
      </w:r>
      <w:r>
        <w:t xml:space="preserve"> </w:t>
      </w:r>
      <w:r w:rsidRPr="00616D65">
        <w:t xml:space="preserve">United Nations, </w:t>
      </w:r>
      <w:r w:rsidRPr="00EE7CA8">
        <w:rPr>
          <w:i/>
          <w:iCs/>
        </w:rPr>
        <w:t>Treaty Series</w:t>
      </w:r>
      <w:r w:rsidRPr="00616D65">
        <w:t>, vol. 3008, No. 30619</w:t>
      </w:r>
      <w:r w:rsidRPr="009C2A69">
        <w:t>.</w:t>
      </w:r>
    </w:p>
  </w:footnote>
  <w:footnote w:id="2">
    <w:p w14:paraId="6791798A" w14:textId="77777777" w:rsidR="00D03099" w:rsidRPr="003E7646" w:rsidRDefault="00D03099" w:rsidP="00D03099">
      <w:pPr>
        <w:pStyle w:val="FootnoteText"/>
        <w:rPr>
          <w:lang w:val="en-US"/>
        </w:rPr>
      </w:pPr>
      <w:r>
        <w:rPr>
          <w:rStyle w:val="FootnoteReference"/>
        </w:rPr>
        <w:footnoteRef/>
      </w:r>
      <w:r>
        <w:t xml:space="preserve"> The term “informal group” is a placeholder until the Parties decide what to name the group. Options suggested at the sixth meeting of the Subsidiary Body on Implementation include “o</w:t>
      </w:r>
      <w:r w:rsidRPr="00222B9B">
        <w:t xml:space="preserve">pen-ended </w:t>
      </w:r>
      <w:r>
        <w:t>i</w:t>
      </w:r>
      <w:r w:rsidRPr="00222B9B">
        <w:t xml:space="preserve">nformal </w:t>
      </w:r>
      <w:r>
        <w:t>a</w:t>
      </w:r>
      <w:r w:rsidRPr="00222B9B">
        <w:t xml:space="preserve">dvisory </w:t>
      </w:r>
      <w:r>
        <w:t>g</w:t>
      </w:r>
      <w:r w:rsidRPr="00222B9B">
        <w:t>roup</w:t>
      </w:r>
      <w:r>
        <w:t>” and “d</w:t>
      </w:r>
      <w:r w:rsidRPr="00222B9B">
        <w:t xml:space="preserve">iscussion </w:t>
      </w:r>
      <w:r>
        <w:t>f</w:t>
      </w:r>
      <w:r w:rsidRPr="00222B9B">
        <w:t>orum</w:t>
      </w:r>
      <w:r>
        <w:t>”.</w:t>
      </w:r>
    </w:p>
  </w:footnote>
  <w:footnote w:id="3">
    <w:p w14:paraId="52F08F41" w14:textId="77777777" w:rsidR="00D03099" w:rsidRPr="002A27FE" w:rsidRDefault="00D03099" w:rsidP="00D03099">
      <w:pPr>
        <w:pStyle w:val="FootnoteText"/>
        <w:rPr>
          <w:lang w:val="en-US"/>
        </w:rPr>
      </w:pPr>
      <w:r w:rsidRPr="00460A58">
        <w:rPr>
          <w:rStyle w:val="FootnoteReference"/>
        </w:rPr>
        <w:footnoteRef/>
      </w:r>
      <w:r w:rsidRPr="00460A58">
        <w:t xml:space="preserve"> United Nations, </w:t>
      </w:r>
      <w:r w:rsidRPr="002A27FE">
        <w:rPr>
          <w:i/>
          <w:iCs/>
        </w:rPr>
        <w:t>Treaty Series</w:t>
      </w:r>
      <w:r w:rsidRPr="00460A58">
        <w:t>, vol. 3008, No. 30619.</w:t>
      </w:r>
    </w:p>
  </w:footnote>
  <w:footnote w:id="4">
    <w:p w14:paraId="71B48E92" w14:textId="77777777" w:rsidR="00D03099" w:rsidRDefault="00D03099" w:rsidP="00D03099">
      <w:pPr>
        <w:pStyle w:val="FootnoteText"/>
        <w:rPr>
          <w:lang w:val="en-CA"/>
        </w:rPr>
      </w:pPr>
      <w:r>
        <w:rPr>
          <w:rStyle w:val="FootnoteReference"/>
        </w:rPr>
        <w:footnoteRef/>
      </w:r>
      <w:r>
        <w:t xml:space="preserve"> </w:t>
      </w:r>
      <w:r>
        <w:rPr>
          <w:lang w:val="en-CA"/>
        </w:rPr>
        <w:t>A hybrid “deference and docket” model refers to a strategic governance approach that blends Party-led discretion (deference) with a structured, transparent process (docket) that can be used for reviewing and recognizing specialized international access and benefit-sharing instruments under paragraph 4 of Article 4 of the Nagoya Protocol.</w:t>
      </w:r>
    </w:p>
  </w:footnote>
  <w:footnote w:id="5">
    <w:p w14:paraId="36CE6EB3" w14:textId="77777777" w:rsidR="00D03099" w:rsidRDefault="00D03099" w:rsidP="00D03099">
      <w:pPr>
        <w:pStyle w:val="FootnoteText"/>
        <w:rPr>
          <w:lang w:val="en-CA"/>
        </w:rPr>
      </w:pPr>
      <w:r>
        <w:rPr>
          <w:rStyle w:val="FootnoteReference"/>
        </w:rPr>
        <w:footnoteRef/>
      </w:r>
      <w:r>
        <w:t xml:space="preserve"> United Nations, </w:t>
      </w:r>
      <w:r>
        <w:rPr>
          <w:i/>
          <w:iCs/>
        </w:rPr>
        <w:t>Treaty Series</w:t>
      </w:r>
      <w:r>
        <w:t>, vol. 1760, No. 30619.</w:t>
      </w:r>
    </w:p>
  </w:footnote>
  <w:footnote w:id="6">
    <w:p w14:paraId="2879A604" w14:textId="77777777" w:rsidR="00D03099" w:rsidRPr="00CB4955" w:rsidRDefault="00D03099" w:rsidP="00D03099">
      <w:pPr>
        <w:pStyle w:val="FootnoteText"/>
        <w:rPr>
          <w:lang w:val="en-CA"/>
        </w:rPr>
      </w:pPr>
      <w:r>
        <w:rPr>
          <w:rStyle w:val="FootnoteReference"/>
        </w:rPr>
        <w:footnoteRef/>
      </w:r>
      <w:r w:rsidRPr="00CB4955">
        <w:rPr>
          <w:i/>
          <w:lang w:val="en-CA"/>
        </w:rPr>
        <w:t xml:space="preserve"> </w:t>
      </w:r>
      <w:r w:rsidRPr="00CB4955">
        <w:rPr>
          <w:lang w:val="en-CA"/>
        </w:rPr>
        <w:t>Ibid., vol. 3008, No. 30619.</w:t>
      </w:r>
    </w:p>
  </w:footnote>
  <w:footnote w:id="7">
    <w:p w14:paraId="5DE2AAE3" w14:textId="77777777" w:rsidR="00D03099" w:rsidRPr="00395931" w:rsidRDefault="00D03099" w:rsidP="00D03099">
      <w:pPr>
        <w:pStyle w:val="FootnoteText"/>
        <w:rPr>
          <w:lang w:val="en-US"/>
        </w:rPr>
      </w:pPr>
      <w:r>
        <w:rPr>
          <w:rStyle w:val="FootnoteReference"/>
        </w:rPr>
        <w:footnoteRef/>
      </w:r>
      <w:r>
        <w:t xml:space="preserve"> It is expected that </w:t>
      </w:r>
      <w:r>
        <w:rPr>
          <w:lang w:val="en-US"/>
        </w:rPr>
        <w:t xml:space="preserve">the co-chairs will be selected at the sixth meeting </w:t>
      </w:r>
      <w:r>
        <w:t xml:space="preserve">of </w:t>
      </w:r>
      <w:r w:rsidRPr="009B5624">
        <w:t xml:space="preserve">the </w:t>
      </w:r>
      <w:r>
        <w:t>Conference of the Parties serving as the meeting of the Parties to the Nagoya Protocol</w:t>
      </w:r>
      <w:r>
        <w:rPr>
          <w:lang w:val="en-U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BC2194B" w14:textId="142141C0" w:rsidR="00534681" w:rsidRPr="003F1A75" w:rsidRDefault="003B6DF3" w:rsidP="007C4951">
        <w:pPr>
          <w:pStyle w:val="Header"/>
          <w:spacing w:after="240"/>
          <w:rPr>
            <w:szCs w:val="20"/>
          </w:rPr>
        </w:pPr>
        <w:r>
          <w:rPr>
            <w:szCs w:val="20"/>
          </w:rPr>
          <w:t>CBD/NP/MOP/6/L.9</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5D2D135" w14:textId="5AE41699" w:rsidR="009505C9" w:rsidRPr="003F1A75" w:rsidRDefault="003B6DF3" w:rsidP="007C4951">
        <w:pPr>
          <w:pStyle w:val="Header"/>
          <w:spacing w:after="240"/>
          <w:jc w:val="right"/>
        </w:pPr>
        <w:r>
          <w:t>CBD/NP/MOP/6/L.9</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0C13"/>
    <w:rsid w:val="00012739"/>
    <w:rsid w:val="00017815"/>
    <w:rsid w:val="000206CC"/>
    <w:rsid w:val="00021C80"/>
    <w:rsid w:val="0002410A"/>
    <w:rsid w:val="0002550A"/>
    <w:rsid w:val="000272B0"/>
    <w:rsid w:val="00052116"/>
    <w:rsid w:val="000523AA"/>
    <w:rsid w:val="00056B51"/>
    <w:rsid w:val="00056C01"/>
    <w:rsid w:val="0007171B"/>
    <w:rsid w:val="000A5233"/>
    <w:rsid w:val="000A72E7"/>
    <w:rsid w:val="000B6509"/>
    <w:rsid w:val="000C5DAC"/>
    <w:rsid w:val="000D0F68"/>
    <w:rsid w:val="000D38AE"/>
    <w:rsid w:val="000E52A9"/>
    <w:rsid w:val="000E673A"/>
    <w:rsid w:val="000F6945"/>
    <w:rsid w:val="000F74F5"/>
    <w:rsid w:val="000F78FC"/>
    <w:rsid w:val="001031DF"/>
    <w:rsid w:val="00104CE1"/>
    <w:rsid w:val="00105372"/>
    <w:rsid w:val="001054A6"/>
    <w:rsid w:val="00105649"/>
    <w:rsid w:val="001078A1"/>
    <w:rsid w:val="00125819"/>
    <w:rsid w:val="001279A8"/>
    <w:rsid w:val="001312AD"/>
    <w:rsid w:val="00131E7A"/>
    <w:rsid w:val="00134846"/>
    <w:rsid w:val="00134A7F"/>
    <w:rsid w:val="00146B12"/>
    <w:rsid w:val="00155540"/>
    <w:rsid w:val="00156A58"/>
    <w:rsid w:val="00167B16"/>
    <w:rsid w:val="00172AF6"/>
    <w:rsid w:val="001742A5"/>
    <w:rsid w:val="00176CEE"/>
    <w:rsid w:val="001834CA"/>
    <w:rsid w:val="00183FE5"/>
    <w:rsid w:val="001847AD"/>
    <w:rsid w:val="00186DD8"/>
    <w:rsid w:val="001914AE"/>
    <w:rsid w:val="001A03DC"/>
    <w:rsid w:val="001A35EC"/>
    <w:rsid w:val="001A4073"/>
    <w:rsid w:val="001B0F87"/>
    <w:rsid w:val="001B13FE"/>
    <w:rsid w:val="001B1CF2"/>
    <w:rsid w:val="001B2210"/>
    <w:rsid w:val="001B3FCD"/>
    <w:rsid w:val="001C12EE"/>
    <w:rsid w:val="001C5280"/>
    <w:rsid w:val="001C7C31"/>
    <w:rsid w:val="001D2CFD"/>
    <w:rsid w:val="001D636A"/>
    <w:rsid w:val="001D6937"/>
    <w:rsid w:val="001E0840"/>
    <w:rsid w:val="001E128E"/>
    <w:rsid w:val="001F7D48"/>
    <w:rsid w:val="0021031A"/>
    <w:rsid w:val="002215EB"/>
    <w:rsid w:val="00227C75"/>
    <w:rsid w:val="00227D0F"/>
    <w:rsid w:val="00227D4E"/>
    <w:rsid w:val="00232E48"/>
    <w:rsid w:val="0023364A"/>
    <w:rsid w:val="00235A6C"/>
    <w:rsid w:val="00242DC7"/>
    <w:rsid w:val="00244641"/>
    <w:rsid w:val="00263A06"/>
    <w:rsid w:val="002651CC"/>
    <w:rsid w:val="00266B68"/>
    <w:rsid w:val="00267296"/>
    <w:rsid w:val="00280459"/>
    <w:rsid w:val="0028555D"/>
    <w:rsid w:val="002963C6"/>
    <w:rsid w:val="002A16AB"/>
    <w:rsid w:val="002A27A6"/>
    <w:rsid w:val="002B0C13"/>
    <w:rsid w:val="002B32FF"/>
    <w:rsid w:val="002B4AFB"/>
    <w:rsid w:val="002C2B71"/>
    <w:rsid w:val="002C4604"/>
    <w:rsid w:val="002E7291"/>
    <w:rsid w:val="002F5524"/>
    <w:rsid w:val="003008FE"/>
    <w:rsid w:val="00301239"/>
    <w:rsid w:val="0030169D"/>
    <w:rsid w:val="003060EB"/>
    <w:rsid w:val="00312426"/>
    <w:rsid w:val="003133D3"/>
    <w:rsid w:val="00314FD7"/>
    <w:rsid w:val="003153EB"/>
    <w:rsid w:val="0032136E"/>
    <w:rsid w:val="00321985"/>
    <w:rsid w:val="00322928"/>
    <w:rsid w:val="00323DE2"/>
    <w:rsid w:val="00332827"/>
    <w:rsid w:val="003344DC"/>
    <w:rsid w:val="003354F8"/>
    <w:rsid w:val="00351205"/>
    <w:rsid w:val="00355446"/>
    <w:rsid w:val="00362E96"/>
    <w:rsid w:val="003665E8"/>
    <w:rsid w:val="00372F74"/>
    <w:rsid w:val="00382715"/>
    <w:rsid w:val="00382870"/>
    <w:rsid w:val="003A76EA"/>
    <w:rsid w:val="003B6DF3"/>
    <w:rsid w:val="003C0515"/>
    <w:rsid w:val="003C1DBD"/>
    <w:rsid w:val="003C2E40"/>
    <w:rsid w:val="003C35A6"/>
    <w:rsid w:val="003D3690"/>
    <w:rsid w:val="003E0134"/>
    <w:rsid w:val="003F16A3"/>
    <w:rsid w:val="003F1A75"/>
    <w:rsid w:val="003F7224"/>
    <w:rsid w:val="00403D9F"/>
    <w:rsid w:val="00405B47"/>
    <w:rsid w:val="00415B25"/>
    <w:rsid w:val="0042010B"/>
    <w:rsid w:val="004217E4"/>
    <w:rsid w:val="00427D21"/>
    <w:rsid w:val="00436422"/>
    <w:rsid w:val="00440BC6"/>
    <w:rsid w:val="0044211F"/>
    <w:rsid w:val="00446533"/>
    <w:rsid w:val="00447F4A"/>
    <w:rsid w:val="00456F67"/>
    <w:rsid w:val="00461517"/>
    <w:rsid w:val="004644C2"/>
    <w:rsid w:val="0046476A"/>
    <w:rsid w:val="00465D61"/>
    <w:rsid w:val="00466810"/>
    <w:rsid w:val="004679F2"/>
    <w:rsid w:val="00467F9C"/>
    <w:rsid w:val="004812DD"/>
    <w:rsid w:val="00487E4B"/>
    <w:rsid w:val="004934D2"/>
    <w:rsid w:val="00494B2F"/>
    <w:rsid w:val="004B393F"/>
    <w:rsid w:val="004B4A8F"/>
    <w:rsid w:val="004C06C0"/>
    <w:rsid w:val="004C2013"/>
    <w:rsid w:val="004E0272"/>
    <w:rsid w:val="004E335B"/>
    <w:rsid w:val="004E5197"/>
    <w:rsid w:val="004E6EC8"/>
    <w:rsid w:val="004F47FF"/>
    <w:rsid w:val="0051006C"/>
    <w:rsid w:val="00512A75"/>
    <w:rsid w:val="005130B0"/>
    <w:rsid w:val="00527400"/>
    <w:rsid w:val="00534681"/>
    <w:rsid w:val="00541515"/>
    <w:rsid w:val="00541B6E"/>
    <w:rsid w:val="00542693"/>
    <w:rsid w:val="00542A62"/>
    <w:rsid w:val="00550448"/>
    <w:rsid w:val="00552ECF"/>
    <w:rsid w:val="00554D9B"/>
    <w:rsid w:val="00555E9C"/>
    <w:rsid w:val="0056068E"/>
    <w:rsid w:val="00560EA0"/>
    <w:rsid w:val="00563442"/>
    <w:rsid w:val="0056348E"/>
    <w:rsid w:val="005647F9"/>
    <w:rsid w:val="005649FD"/>
    <w:rsid w:val="00565B42"/>
    <w:rsid w:val="00573547"/>
    <w:rsid w:val="005763B5"/>
    <w:rsid w:val="005A3C90"/>
    <w:rsid w:val="005A4B1F"/>
    <w:rsid w:val="005B35E2"/>
    <w:rsid w:val="005B3F7F"/>
    <w:rsid w:val="005C4CE6"/>
    <w:rsid w:val="005E4010"/>
    <w:rsid w:val="005E7362"/>
    <w:rsid w:val="00600F97"/>
    <w:rsid w:val="006122BA"/>
    <w:rsid w:val="00614F42"/>
    <w:rsid w:val="0062459A"/>
    <w:rsid w:val="00624890"/>
    <w:rsid w:val="00625B69"/>
    <w:rsid w:val="00643AB6"/>
    <w:rsid w:val="006478BF"/>
    <w:rsid w:val="00652649"/>
    <w:rsid w:val="00652B7E"/>
    <w:rsid w:val="00654E81"/>
    <w:rsid w:val="00675EBD"/>
    <w:rsid w:val="00676990"/>
    <w:rsid w:val="00690416"/>
    <w:rsid w:val="006A2CCE"/>
    <w:rsid w:val="006A4BEE"/>
    <w:rsid w:val="006A73C1"/>
    <w:rsid w:val="006B2290"/>
    <w:rsid w:val="006B2EA6"/>
    <w:rsid w:val="006B4CBE"/>
    <w:rsid w:val="006C440B"/>
    <w:rsid w:val="006C518E"/>
    <w:rsid w:val="006D354F"/>
    <w:rsid w:val="006D7C64"/>
    <w:rsid w:val="006E663E"/>
    <w:rsid w:val="006F79DF"/>
    <w:rsid w:val="0070147C"/>
    <w:rsid w:val="00702A73"/>
    <w:rsid w:val="00711391"/>
    <w:rsid w:val="0071205D"/>
    <w:rsid w:val="00717665"/>
    <w:rsid w:val="00717D88"/>
    <w:rsid w:val="0072036A"/>
    <w:rsid w:val="00720E54"/>
    <w:rsid w:val="007246AC"/>
    <w:rsid w:val="00724C43"/>
    <w:rsid w:val="00726A43"/>
    <w:rsid w:val="007338CC"/>
    <w:rsid w:val="00735206"/>
    <w:rsid w:val="00736282"/>
    <w:rsid w:val="00746338"/>
    <w:rsid w:val="00750B2D"/>
    <w:rsid w:val="0076107F"/>
    <w:rsid w:val="00761A81"/>
    <w:rsid w:val="007622EF"/>
    <w:rsid w:val="007678EE"/>
    <w:rsid w:val="0078063C"/>
    <w:rsid w:val="00781AE3"/>
    <w:rsid w:val="00785EAC"/>
    <w:rsid w:val="00786056"/>
    <w:rsid w:val="0079075D"/>
    <w:rsid w:val="00790A05"/>
    <w:rsid w:val="007942D3"/>
    <w:rsid w:val="007A60E2"/>
    <w:rsid w:val="007B2099"/>
    <w:rsid w:val="007B6C09"/>
    <w:rsid w:val="007B7741"/>
    <w:rsid w:val="007C22A2"/>
    <w:rsid w:val="007C2646"/>
    <w:rsid w:val="007C3811"/>
    <w:rsid w:val="007C4951"/>
    <w:rsid w:val="007D5FC7"/>
    <w:rsid w:val="007D7475"/>
    <w:rsid w:val="007E09DA"/>
    <w:rsid w:val="007E0F8A"/>
    <w:rsid w:val="007E528C"/>
    <w:rsid w:val="007F3562"/>
    <w:rsid w:val="007F6CD1"/>
    <w:rsid w:val="007F6DAF"/>
    <w:rsid w:val="007F718D"/>
    <w:rsid w:val="00801FAD"/>
    <w:rsid w:val="00811A61"/>
    <w:rsid w:val="00813055"/>
    <w:rsid w:val="00814245"/>
    <w:rsid w:val="008178B6"/>
    <w:rsid w:val="00821F0A"/>
    <w:rsid w:val="00832944"/>
    <w:rsid w:val="00835041"/>
    <w:rsid w:val="0084155C"/>
    <w:rsid w:val="00851B84"/>
    <w:rsid w:val="00852F2F"/>
    <w:rsid w:val="00853723"/>
    <w:rsid w:val="00860BAE"/>
    <w:rsid w:val="0086551F"/>
    <w:rsid w:val="00865B74"/>
    <w:rsid w:val="00866063"/>
    <w:rsid w:val="008730D9"/>
    <w:rsid w:val="00874510"/>
    <w:rsid w:val="0087796A"/>
    <w:rsid w:val="008876A1"/>
    <w:rsid w:val="0088771F"/>
    <w:rsid w:val="00887AB7"/>
    <w:rsid w:val="008974F0"/>
    <w:rsid w:val="008A1499"/>
    <w:rsid w:val="008A4470"/>
    <w:rsid w:val="008A4B27"/>
    <w:rsid w:val="008B012A"/>
    <w:rsid w:val="008B3715"/>
    <w:rsid w:val="008B6E8A"/>
    <w:rsid w:val="008C1272"/>
    <w:rsid w:val="008D2D34"/>
    <w:rsid w:val="008D53FB"/>
    <w:rsid w:val="008E0FC1"/>
    <w:rsid w:val="008E7F2B"/>
    <w:rsid w:val="008F04E4"/>
    <w:rsid w:val="008F52EF"/>
    <w:rsid w:val="008F5AA5"/>
    <w:rsid w:val="00900479"/>
    <w:rsid w:val="009015BF"/>
    <w:rsid w:val="00906E17"/>
    <w:rsid w:val="009109E1"/>
    <w:rsid w:val="00911718"/>
    <w:rsid w:val="00915C07"/>
    <w:rsid w:val="00916CB3"/>
    <w:rsid w:val="0092223C"/>
    <w:rsid w:val="00924016"/>
    <w:rsid w:val="009265C3"/>
    <w:rsid w:val="00930238"/>
    <w:rsid w:val="00930BA1"/>
    <w:rsid w:val="0093169E"/>
    <w:rsid w:val="00933D52"/>
    <w:rsid w:val="00936688"/>
    <w:rsid w:val="009440A8"/>
    <w:rsid w:val="009474B7"/>
    <w:rsid w:val="009505C9"/>
    <w:rsid w:val="00950752"/>
    <w:rsid w:val="00954298"/>
    <w:rsid w:val="00960E4F"/>
    <w:rsid w:val="00966424"/>
    <w:rsid w:val="00972B6B"/>
    <w:rsid w:val="00975047"/>
    <w:rsid w:val="00980875"/>
    <w:rsid w:val="0098248F"/>
    <w:rsid w:val="00984C27"/>
    <w:rsid w:val="00996291"/>
    <w:rsid w:val="009973D4"/>
    <w:rsid w:val="009B666F"/>
    <w:rsid w:val="009C2DE6"/>
    <w:rsid w:val="009D1CE4"/>
    <w:rsid w:val="009D225B"/>
    <w:rsid w:val="009D230F"/>
    <w:rsid w:val="009D7463"/>
    <w:rsid w:val="009E7CDC"/>
    <w:rsid w:val="009F00F2"/>
    <w:rsid w:val="009F1E9B"/>
    <w:rsid w:val="00A016F3"/>
    <w:rsid w:val="00A111D1"/>
    <w:rsid w:val="00A2748B"/>
    <w:rsid w:val="00A27DC9"/>
    <w:rsid w:val="00A324A2"/>
    <w:rsid w:val="00A34A23"/>
    <w:rsid w:val="00A351DE"/>
    <w:rsid w:val="00A36715"/>
    <w:rsid w:val="00A4191A"/>
    <w:rsid w:val="00A44016"/>
    <w:rsid w:val="00A521DA"/>
    <w:rsid w:val="00A53642"/>
    <w:rsid w:val="00A60C91"/>
    <w:rsid w:val="00A62857"/>
    <w:rsid w:val="00A764F2"/>
    <w:rsid w:val="00A81DFB"/>
    <w:rsid w:val="00A863AB"/>
    <w:rsid w:val="00AA6F92"/>
    <w:rsid w:val="00AB6934"/>
    <w:rsid w:val="00AC5EAA"/>
    <w:rsid w:val="00AD34A0"/>
    <w:rsid w:val="00AD38EF"/>
    <w:rsid w:val="00AE3741"/>
    <w:rsid w:val="00AE71C4"/>
    <w:rsid w:val="00AF3B63"/>
    <w:rsid w:val="00AF3E8F"/>
    <w:rsid w:val="00AF42DE"/>
    <w:rsid w:val="00B13398"/>
    <w:rsid w:val="00B200C6"/>
    <w:rsid w:val="00B211CB"/>
    <w:rsid w:val="00B3369F"/>
    <w:rsid w:val="00B349D8"/>
    <w:rsid w:val="00B51FC6"/>
    <w:rsid w:val="00B5618F"/>
    <w:rsid w:val="00B66B6E"/>
    <w:rsid w:val="00B70426"/>
    <w:rsid w:val="00B739CD"/>
    <w:rsid w:val="00B80821"/>
    <w:rsid w:val="00B815A1"/>
    <w:rsid w:val="00B86823"/>
    <w:rsid w:val="00B87E7E"/>
    <w:rsid w:val="00B92119"/>
    <w:rsid w:val="00B94E6C"/>
    <w:rsid w:val="00BB4606"/>
    <w:rsid w:val="00BC18EF"/>
    <w:rsid w:val="00BC33F8"/>
    <w:rsid w:val="00BC4F37"/>
    <w:rsid w:val="00BD1372"/>
    <w:rsid w:val="00BD1F0B"/>
    <w:rsid w:val="00BD20D4"/>
    <w:rsid w:val="00BD267E"/>
    <w:rsid w:val="00BD303E"/>
    <w:rsid w:val="00BD5D03"/>
    <w:rsid w:val="00BE175B"/>
    <w:rsid w:val="00BE6404"/>
    <w:rsid w:val="00BE6C03"/>
    <w:rsid w:val="00BF5F04"/>
    <w:rsid w:val="00C04E1D"/>
    <w:rsid w:val="00C11552"/>
    <w:rsid w:val="00C1328D"/>
    <w:rsid w:val="00C23D2F"/>
    <w:rsid w:val="00C25596"/>
    <w:rsid w:val="00C266E2"/>
    <w:rsid w:val="00C33B8D"/>
    <w:rsid w:val="00C361FA"/>
    <w:rsid w:val="00C443BD"/>
    <w:rsid w:val="00C451C5"/>
    <w:rsid w:val="00C45ED8"/>
    <w:rsid w:val="00C552BD"/>
    <w:rsid w:val="00C5559E"/>
    <w:rsid w:val="00C629B6"/>
    <w:rsid w:val="00C632F4"/>
    <w:rsid w:val="00C636FD"/>
    <w:rsid w:val="00C64A4A"/>
    <w:rsid w:val="00C75225"/>
    <w:rsid w:val="00C75537"/>
    <w:rsid w:val="00C77BC3"/>
    <w:rsid w:val="00C83FC5"/>
    <w:rsid w:val="00C90C37"/>
    <w:rsid w:val="00C9161D"/>
    <w:rsid w:val="00C9447F"/>
    <w:rsid w:val="00CA0C1D"/>
    <w:rsid w:val="00CA4783"/>
    <w:rsid w:val="00CA7331"/>
    <w:rsid w:val="00CB6B49"/>
    <w:rsid w:val="00CB7BA2"/>
    <w:rsid w:val="00CC1B6A"/>
    <w:rsid w:val="00CC4BDC"/>
    <w:rsid w:val="00CD44FE"/>
    <w:rsid w:val="00CD7C07"/>
    <w:rsid w:val="00CF1848"/>
    <w:rsid w:val="00D00012"/>
    <w:rsid w:val="00D0206A"/>
    <w:rsid w:val="00D03099"/>
    <w:rsid w:val="00D07530"/>
    <w:rsid w:val="00D07564"/>
    <w:rsid w:val="00D12044"/>
    <w:rsid w:val="00D170D9"/>
    <w:rsid w:val="00D231C5"/>
    <w:rsid w:val="00D2389E"/>
    <w:rsid w:val="00D33630"/>
    <w:rsid w:val="00D33EFC"/>
    <w:rsid w:val="00D36684"/>
    <w:rsid w:val="00D40DBC"/>
    <w:rsid w:val="00D40F4B"/>
    <w:rsid w:val="00D467B8"/>
    <w:rsid w:val="00D47A94"/>
    <w:rsid w:val="00D51180"/>
    <w:rsid w:val="00D52623"/>
    <w:rsid w:val="00D55E12"/>
    <w:rsid w:val="00D612D0"/>
    <w:rsid w:val="00D61C85"/>
    <w:rsid w:val="00D6305C"/>
    <w:rsid w:val="00D65C9F"/>
    <w:rsid w:val="00D75CA6"/>
    <w:rsid w:val="00D76A18"/>
    <w:rsid w:val="00D80849"/>
    <w:rsid w:val="00D82E8F"/>
    <w:rsid w:val="00D83388"/>
    <w:rsid w:val="00D931E1"/>
    <w:rsid w:val="00D94E20"/>
    <w:rsid w:val="00D95ADE"/>
    <w:rsid w:val="00DA0CD1"/>
    <w:rsid w:val="00DA25EA"/>
    <w:rsid w:val="00DA59BD"/>
    <w:rsid w:val="00DB5773"/>
    <w:rsid w:val="00DB5E0F"/>
    <w:rsid w:val="00DC5C95"/>
    <w:rsid w:val="00DD118C"/>
    <w:rsid w:val="00DD3960"/>
    <w:rsid w:val="00DE1F22"/>
    <w:rsid w:val="00DE5911"/>
    <w:rsid w:val="00DE6B0D"/>
    <w:rsid w:val="00DE765C"/>
    <w:rsid w:val="00DF22D9"/>
    <w:rsid w:val="00DF3707"/>
    <w:rsid w:val="00DF4226"/>
    <w:rsid w:val="00E0116A"/>
    <w:rsid w:val="00E01F65"/>
    <w:rsid w:val="00E06C80"/>
    <w:rsid w:val="00E11815"/>
    <w:rsid w:val="00E12E08"/>
    <w:rsid w:val="00E2114F"/>
    <w:rsid w:val="00E212E6"/>
    <w:rsid w:val="00E37BCF"/>
    <w:rsid w:val="00E65EE4"/>
    <w:rsid w:val="00E66235"/>
    <w:rsid w:val="00E701FE"/>
    <w:rsid w:val="00E80678"/>
    <w:rsid w:val="00E82ACD"/>
    <w:rsid w:val="00E83C24"/>
    <w:rsid w:val="00E90AF5"/>
    <w:rsid w:val="00E9318D"/>
    <w:rsid w:val="00E93F3E"/>
    <w:rsid w:val="00E94761"/>
    <w:rsid w:val="00E950E2"/>
    <w:rsid w:val="00EA4E0F"/>
    <w:rsid w:val="00EB51FC"/>
    <w:rsid w:val="00EC61B8"/>
    <w:rsid w:val="00ED6731"/>
    <w:rsid w:val="00ED7EA3"/>
    <w:rsid w:val="00EF20DB"/>
    <w:rsid w:val="00EF5B63"/>
    <w:rsid w:val="00EF6F9D"/>
    <w:rsid w:val="00F031B6"/>
    <w:rsid w:val="00F063C2"/>
    <w:rsid w:val="00F17599"/>
    <w:rsid w:val="00F20013"/>
    <w:rsid w:val="00F227E0"/>
    <w:rsid w:val="00F247E0"/>
    <w:rsid w:val="00F258A4"/>
    <w:rsid w:val="00F276CC"/>
    <w:rsid w:val="00F47E82"/>
    <w:rsid w:val="00F53193"/>
    <w:rsid w:val="00F5357E"/>
    <w:rsid w:val="00F6586C"/>
    <w:rsid w:val="00F76654"/>
    <w:rsid w:val="00F80B15"/>
    <w:rsid w:val="00F80D3F"/>
    <w:rsid w:val="00F82579"/>
    <w:rsid w:val="00F832F9"/>
    <w:rsid w:val="00F9038B"/>
    <w:rsid w:val="00F94774"/>
    <w:rsid w:val="00F9637F"/>
    <w:rsid w:val="00FA1F4D"/>
    <w:rsid w:val="00FA6414"/>
    <w:rsid w:val="00FA663B"/>
    <w:rsid w:val="00FC4B39"/>
    <w:rsid w:val="00FC53DB"/>
    <w:rsid w:val="00FC73A4"/>
    <w:rsid w:val="00FD4D98"/>
    <w:rsid w:val="00FE2AFB"/>
    <w:rsid w:val="00FE3980"/>
    <w:rsid w:val="00FF04C8"/>
    <w:rsid w:val="00FF0931"/>
    <w:rsid w:val="00FF2A5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C9F2292"/>
  <w15:docId w15:val="{6983AF8B-4793-4DC5-BA27-71011DC3119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BVI fnr Char Char,BVI fnr Car Car Char Char,BVI fnr Car Char Char,BVI fnr Car Car Car Car Char Char Char,BVI fnr Car Car Car Car Char Char1,BVI fnr Car Car Car Char Char,BVI fnr Car Car Car Car Car Char Char,number,-E Fußnotenzeichen"/>
    <w:basedOn w:val="DefaultParagraphFont"/>
    <w:link w:val="BVIfnrChar"/>
    <w:uiPriority w:val="99"/>
    <w:unhideWhenUsed/>
    <w:qFormat/>
    <w:rsid w:val="003F1A75"/>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unhideWhenUsed/>
    <w:qFormat/>
    <w:rsid w:val="003F1A75"/>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D03099"/>
    <w:pPr>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uments/CBD/SBI/6/8"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www.cbd.int/abs/text/articles/default.shtml?sec=abs-04"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www.cbd.int/abs/text/articles/default.shtml?sec=abs-10" TargetMode="External"/><Relationship Id="rId20" Type="http://schemas.openxmlformats.org/officeDocument/2006/relationships/hyperlink" Target="https://www.cbd.int/abs/text/articles/default.shtml?sec=abs-04"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www.cbd.int/abs/text/articles/default.shtml?sec=abs-04" TargetMode="External"/><Relationship Id="rId23" Type="http://schemas.openxmlformats.org/officeDocument/2006/relationships/header" Target="header2.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s://www.cbd.int/documents/CBD/NP/MOP/6/9"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1.xml"/><Relationship Id="rId27"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OneDrive%20-%20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1655F7C16F4CD6AA12DCC7F4399906"/>
        <w:category>
          <w:name w:val="General"/>
          <w:gallery w:val="placeholder"/>
        </w:category>
        <w:types>
          <w:type w:val="bbPlcHdr"/>
        </w:types>
        <w:behaviors>
          <w:behavior w:val="content"/>
        </w:behaviors>
        <w:guid w:val="{5AEF3F26-B1AC-41A7-B96F-6620C1F5144F}"/>
      </w:docPartPr>
      <w:docPartBody>
        <w:p w:rsidR="00B26A57" w:rsidRDefault="00870C19">
          <w:pPr>
            <w:pStyle w:val="231655F7C16F4CD6AA12DCC7F439990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B7993"/>
    <w:rsid w:val="000007A6"/>
    <w:rsid w:val="001143D0"/>
    <w:rsid w:val="00173850"/>
    <w:rsid w:val="001E760D"/>
    <w:rsid w:val="00263E23"/>
    <w:rsid w:val="00284FDD"/>
    <w:rsid w:val="002B6474"/>
    <w:rsid w:val="002C4604"/>
    <w:rsid w:val="00337072"/>
    <w:rsid w:val="003C0515"/>
    <w:rsid w:val="003D3690"/>
    <w:rsid w:val="004217E4"/>
    <w:rsid w:val="005B5FCA"/>
    <w:rsid w:val="00642431"/>
    <w:rsid w:val="006B4CBE"/>
    <w:rsid w:val="00717665"/>
    <w:rsid w:val="00761A81"/>
    <w:rsid w:val="007669F9"/>
    <w:rsid w:val="00870C19"/>
    <w:rsid w:val="009109E1"/>
    <w:rsid w:val="009E1C40"/>
    <w:rsid w:val="00B26A57"/>
    <w:rsid w:val="00B54032"/>
    <w:rsid w:val="00B66B6E"/>
    <w:rsid w:val="00BD787C"/>
    <w:rsid w:val="00C8614F"/>
    <w:rsid w:val="00CB7E68"/>
    <w:rsid w:val="00E115CB"/>
    <w:rsid w:val="00E701FE"/>
    <w:rsid w:val="00EB7993"/>
    <w:rsid w:val="00EC61B8"/>
    <w:rsid w:val="00F64C6F"/>
    <w:rsid w:val="00FA1F4D"/>
  </w:rsids>
  <m:mathPr>
    <m:mathFont m:val="Cambria Math"/>
    <m:brkBin m:val="before"/>
    <m:brkBinSub m:val="--"/>
    <m:smallFrac m:val="0"/>
    <m:dispDef/>
    <m:lMargin m:val="0"/>
    <m:rMargin m:val="0"/>
    <m:defJc m:val="centerGroup"/>
    <m:wrapIndent m:val="1440"/>
    <m:intLim m:val="subSup"/>
    <m:naryLim m:val="undOvr"/>
  </m:mathPr>
  <w:themeFontLang w:val="en-CA"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1655F7C16F4CD6AA12DCC7F4399906">
    <w:name w:val="231655F7C16F4CD6AA12DCC7F43999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4CC5D394-65D7-4291-80E2-CD6D90D2CA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Template>
  <TotalTime>0</TotalTime>
  <Pages>5</Pages>
  <Words>1675</Words>
  <Characters>9548</Characters>
  <Application>Microsoft Office Word</Application>
  <DocSecurity>0</DocSecurity>
  <Lines>79</Lines>
  <Paragraphs>22</Paragraphs>
  <ScaleCrop>false</ScaleCrop>
  <HeadingPairs>
    <vt:vector size="2" baseType="variant">
      <vt:variant>
        <vt:lpstr>Title</vt:lpstr>
      </vt:variant>
      <vt:variant>
        <vt:i4>1</vt:i4>
      </vt:variant>
    </vt:vector>
  </HeadingPairs>
  <TitlesOfParts>
    <vt:vector size="1" baseType="lpstr">
      <vt:lpstr>Specialized international access and benefit-sharing instruments in the context of Article 4, paragraph 4, of the Nagoya Protocol</vt:lpstr>
    </vt:vector>
  </TitlesOfParts>
  <Company>SCBD</Company>
  <LinksUpToDate>false</LinksUpToDate>
  <CharactersWithSpaces>11201</CharactersWithSpaces>
  <SharedDoc>false</SharedDoc>
  <HLinks>
    <vt:vector size="42" baseType="variant">
      <vt:variant>
        <vt:i4>7995445</vt:i4>
      </vt:variant>
      <vt:variant>
        <vt:i4>18</vt:i4>
      </vt:variant>
      <vt:variant>
        <vt:i4>0</vt:i4>
      </vt:variant>
      <vt:variant>
        <vt:i4>5</vt:i4>
      </vt:variant>
      <vt:variant>
        <vt:lpwstr>https://www.cbd.int/abs/text/articles/default.shtml?sec=abs-04</vt:lpwstr>
      </vt:variant>
      <vt:variant>
        <vt:lpwstr/>
      </vt:variant>
      <vt:variant>
        <vt:i4>7995445</vt:i4>
      </vt:variant>
      <vt:variant>
        <vt:i4>15</vt:i4>
      </vt:variant>
      <vt:variant>
        <vt:i4>0</vt:i4>
      </vt:variant>
      <vt:variant>
        <vt:i4>5</vt:i4>
      </vt:variant>
      <vt:variant>
        <vt:lpwstr>https://www.cbd.int/abs/text/articles/default.shtml?sec=abs-04</vt:lpwstr>
      </vt:variant>
      <vt:variant>
        <vt:lpwstr/>
      </vt:variant>
      <vt:variant>
        <vt:i4>5111812</vt:i4>
      </vt:variant>
      <vt:variant>
        <vt:i4>12</vt:i4>
      </vt:variant>
      <vt:variant>
        <vt:i4>0</vt:i4>
      </vt:variant>
      <vt:variant>
        <vt:i4>5</vt:i4>
      </vt:variant>
      <vt:variant>
        <vt:lpwstr>https://www.cbd.int/documents/CBD/NP/MOP/6/9</vt:lpwstr>
      </vt:variant>
      <vt:variant>
        <vt:lpwstr/>
      </vt:variant>
      <vt:variant>
        <vt:i4>5111814</vt:i4>
      </vt:variant>
      <vt:variant>
        <vt:i4>9</vt:i4>
      </vt:variant>
      <vt:variant>
        <vt:i4>0</vt:i4>
      </vt:variant>
      <vt:variant>
        <vt:i4>5</vt:i4>
      </vt:variant>
      <vt:variant>
        <vt:lpwstr>https://www.cbd.int/documents/CBD/SBI/6/8</vt:lpwstr>
      </vt:variant>
      <vt:variant>
        <vt:lpwstr/>
      </vt:variant>
      <vt:variant>
        <vt:i4>5439581</vt:i4>
      </vt:variant>
      <vt:variant>
        <vt:i4>6</vt:i4>
      </vt:variant>
      <vt:variant>
        <vt:i4>0</vt:i4>
      </vt:variant>
      <vt:variant>
        <vt:i4>5</vt:i4>
      </vt:variant>
      <vt:variant>
        <vt:lpwstr>https://www.cbd.int/decisions/np-mop/?m=np-mop-05</vt:lpwstr>
      </vt:variant>
      <vt:variant>
        <vt:lpwstr/>
      </vt:variant>
      <vt:variant>
        <vt:i4>8257588</vt:i4>
      </vt:variant>
      <vt:variant>
        <vt:i4>3</vt:i4>
      </vt:variant>
      <vt:variant>
        <vt:i4>0</vt:i4>
      </vt:variant>
      <vt:variant>
        <vt:i4>5</vt:i4>
      </vt:variant>
      <vt:variant>
        <vt:lpwstr>https://www.cbd.int/abs/text/articles/default.shtml?sec=abs-10</vt:lpwstr>
      </vt:variant>
      <vt:variant>
        <vt:lpwstr/>
      </vt:variant>
      <vt:variant>
        <vt:i4>7995445</vt:i4>
      </vt:variant>
      <vt:variant>
        <vt:i4>0</vt:i4>
      </vt:variant>
      <vt:variant>
        <vt:i4>0</vt:i4>
      </vt:variant>
      <vt:variant>
        <vt:i4>5</vt:i4>
      </vt:variant>
      <vt:variant>
        <vt:lpwstr>https://www.cbd.int/abs/text/articles/default.shtml?sec=abs-04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Specialized international access and benefit-sharing instruments in the context of Article 4, paragraph 4, of the Nagoya Protocol</dc:title>
  <dc:subject>CBD/NP/MOP/6/L.9</dc:subject>
  <dc:creator>Veronique Lefebvre</dc:creator>
  <cp:keywords>Convention on Biological Diversity</cp:keywords>
  <cp:lastModifiedBy>Veronique Lefebvre</cp:lastModifiedBy>
  <cp:revision>3</cp:revision>
  <cp:lastPrinted>2026-10-28T01:55:00Z</cp:lastPrinted>
  <dcterms:created xsi:type="dcterms:W3CDTF">2026-10-30T05:34:00Z</dcterms:created>
  <dcterms:modified xsi:type="dcterms:W3CDTF">2026-10-30T05:34:00Z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