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9"/>
  </p:notesMasterIdLst>
  <p:handoutMasterIdLst>
    <p:handoutMasterId r:id="rId20"/>
  </p:handoutMasterIdLst>
  <p:sldIdLst>
    <p:sldId id="341" r:id="rId5"/>
    <p:sldId id="695" r:id="rId6"/>
    <p:sldId id="351" r:id="rId7"/>
    <p:sldId id="692" r:id="rId8"/>
    <p:sldId id="696" r:id="rId9"/>
    <p:sldId id="697" r:id="rId10"/>
    <p:sldId id="683" r:id="rId11"/>
    <p:sldId id="688" r:id="rId12"/>
    <p:sldId id="698" r:id="rId13"/>
    <p:sldId id="685" r:id="rId14"/>
    <p:sldId id="693" r:id="rId15"/>
    <p:sldId id="686" r:id="rId16"/>
    <p:sldId id="694" r:id="rId17"/>
    <p:sldId id="346" r:id="rId18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1699D1-FB30-4224-A955-23715ED043FA}">
          <p14:sldIdLst>
            <p14:sldId id="341"/>
            <p14:sldId id="695"/>
            <p14:sldId id="351"/>
            <p14:sldId id="692"/>
            <p14:sldId id="696"/>
            <p14:sldId id="697"/>
            <p14:sldId id="683"/>
            <p14:sldId id="688"/>
            <p14:sldId id="698"/>
            <p14:sldId id="685"/>
            <p14:sldId id="693"/>
            <p14:sldId id="686"/>
            <p14:sldId id="694"/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9043"/>
    <a:srgbClr val="41A236"/>
    <a:srgbClr val="009B48"/>
    <a:srgbClr val="636363"/>
    <a:srgbClr val="6999C9"/>
    <a:srgbClr val="4A6B8D"/>
    <a:srgbClr val="828689"/>
    <a:srgbClr val="FFBC5B"/>
    <a:srgbClr val="3C3C3C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89810" autoAdjust="0"/>
  </p:normalViewPr>
  <p:slideViewPr>
    <p:cSldViewPr>
      <p:cViewPr varScale="1">
        <p:scale>
          <a:sx n="104" d="100"/>
          <a:sy n="104" d="100"/>
        </p:scale>
        <p:origin x="1008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652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125" y="53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163ED4EB-593A-4D01-A2D8-D2917BF67A63}" type="datetimeFigureOut">
              <a:rPr lang="en-GB" altLang="en-GB" smtClean="0"/>
              <a:t>29/01/2021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2754E5B0-FC70-4D41-9F1E-71EBB80EEEAA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343053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4DCD4657-FE7A-40EC-A519-6D08E67E6336}" type="datetimeFigureOut">
              <a:rPr lang="en-GB" altLang="en-GB" smtClean="0"/>
              <a:t>29/01/2021</a:t>
            </a:fld>
            <a:endParaRPr lang="en-GB" alt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numCol="1" rtlCol="0" anchor="ctr"/>
          <a:lstStyle/>
          <a:p>
            <a:endParaRPr lang="en-GB" alt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72" tIns="46586" rIns="93172" bIns="46586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E52FD4B1-30B5-43B2-9156-2EAE2278D3B0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112969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79095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3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365773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14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13578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597819"/>
            <a:ext cx="7010400" cy="1102519"/>
          </a:xfrm>
        </p:spPr>
        <p:txBody>
          <a:bodyPr numCol="1">
            <a:normAutofit/>
          </a:bodyPr>
          <a:lstStyle>
            <a:lvl1pPr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914650"/>
            <a:ext cx="6324600" cy="131445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alt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3EA64B-0558-4CE4-BAC1-79DD662C025D}" type="datetime1">
              <a:rPr lang="en-GB" altLang="en-GB" smtClean="0"/>
              <a:t>29/01/2021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227813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519" y="166508"/>
            <a:ext cx="7236281" cy="857250"/>
          </a:xfrm>
        </p:spPr>
        <p:txBody>
          <a:bodyPr numCol="1">
            <a:normAutofit/>
          </a:bodyPr>
          <a:lstStyle>
            <a:lvl1pPr>
              <a:defRPr sz="4000">
                <a:solidFill>
                  <a:srgbClr val="009B48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8" y="1237334"/>
            <a:ext cx="7236281" cy="3394472"/>
          </a:xfrm>
        </p:spPr>
        <p:txBody>
          <a:bodyPr numCol="1"/>
          <a:lstStyle>
            <a:lvl1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fld id="{B89C9123-0A02-4454-B47B-9A825A4BFB86}" type="datetime1">
              <a:rPr lang="en-GB" altLang="en-GB" smtClean="0"/>
              <a:t>29/01/2021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0197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3305176"/>
            <a:ext cx="7391401" cy="1021556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3999" y="2180035"/>
            <a:ext cx="7391401" cy="1125140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D2867E67-5B10-4354-A21C-C16944A94AB9}" type="datetime1">
              <a:rPr lang="en-GB" altLang="en-GB" smtClean="0"/>
              <a:t>29/01/2021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97349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236281" cy="857250"/>
          </a:xfrm>
        </p:spPr>
        <p:txBody>
          <a:bodyPr numCol="1"/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504950"/>
            <a:ext cx="3505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04950"/>
            <a:ext cx="3886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4DEE651-C58F-458B-AD75-EB10E9E5B8DD}" type="datetime1">
              <a:rPr lang="en-GB" altLang="en-GB" smtClean="0"/>
              <a:t>29/01/2021</a:t>
            </a:fld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28584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5979"/>
            <a:ext cx="7239000" cy="857250"/>
          </a:xfrm>
        </p:spPr>
        <p:txBody>
          <a:bodyPr numCol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151335"/>
            <a:ext cx="3352800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800" y="1631156"/>
            <a:ext cx="3352800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1151335"/>
            <a:ext cx="3733801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1631156"/>
            <a:ext cx="3733801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46B5ACB-62F6-48A7-A44F-AC1E052D793D}" type="datetime1">
              <a:rPr lang="en-GB" altLang="en-GB" smtClean="0"/>
              <a:t>29/01/2021</a:t>
            </a:fld>
            <a:endParaRPr lang="en-GB" alt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58967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B9C21D4-1DB7-4D50-B232-17037D85D0A5}" type="datetime1">
              <a:rPr lang="en-GB" altLang="en-GB" smtClean="0"/>
              <a:t>29/01/2021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31016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EF0A380A-7129-494A-9FCC-9376EFA6992D}" type="datetime1">
              <a:rPr lang="en-GB" altLang="en-GB" smtClean="0"/>
              <a:t>29/01/2021</a:t>
            </a:fld>
            <a:endParaRPr lang="en-GB" alt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91620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901372" y="742951"/>
            <a:ext cx="5341257" cy="737507"/>
          </a:xfrm>
        </p:spPr>
        <p:txBody>
          <a:bodyPr>
            <a:normAutofit/>
          </a:bodyPr>
          <a:lstStyle>
            <a:lvl1pPr marL="0" indent="0" algn="ctr">
              <a:buNone/>
              <a:defRPr sz="3300"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017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cbd.int/" TargetMode="Externa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AA6AEF-00C9-44B7-B69B-A1E91D45B4D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-19843" y="0"/>
            <a:ext cx="137398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0519" y="205979"/>
            <a:ext cx="7236281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0518" y="1200151"/>
            <a:ext cx="7236281" cy="339447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FE750DD-E569-4DC5-A8AC-89C7520EAA9E}" type="datetime1">
              <a:rPr lang="en-GB" altLang="en-GB" smtClean="0"/>
              <a:t>29/01/2021</a:t>
            </a:fld>
            <a:endParaRPr lang="en-GB" alt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450519" y="1123950"/>
            <a:ext cx="7388681" cy="0"/>
          </a:xfrm>
          <a:prstGeom prst="line">
            <a:avLst/>
          </a:prstGeom>
          <a:ln w="12700">
            <a:solidFill>
              <a:srgbClr val="009B48"/>
            </a:solidFill>
          </a:ln>
          <a:scene3d>
            <a:camera prst="orthographicFront"/>
            <a:lightRig rig="threePt" dir="t"/>
          </a:scene3d>
          <a:sp3d>
            <a:bevelT h="127000" prst="slope"/>
          </a:sp3d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hlinkClick r:id="rId11"/>
            <a:extLst>
              <a:ext uri="{FF2B5EF4-FFF2-40B4-BE49-F238E27FC236}">
                <a16:creationId xmlns:a16="http://schemas.microsoft.com/office/drawing/2014/main" id="{269A40F5-2331-4868-B772-E13B0A929B4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" y="386373"/>
            <a:ext cx="1156607" cy="4393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64DEF9-E134-4A9A-B860-B45BB10C172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00216" y="4553712"/>
            <a:ext cx="2595186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2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9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9B48"/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bd.int/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www.decadeonrestoration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UNBiodiversity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2867020/admin/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hyperlink" Target="https://www.instagram.com/unbiodiversity/" TargetMode="External"/><Relationship Id="rId4" Type="http://schemas.openxmlformats.org/officeDocument/2006/relationships/hyperlink" Target="https://www.facebook.com/UNBiodiversity/" TargetMode="External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C367CB-6FA1-4334-92FA-2ECB3C8F621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54B25B-1DFE-4FA2-A33C-8BA4FCCBE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9516"/>
            <a:ext cx="9144000" cy="3863984"/>
          </a:xfrm>
          <a:prstGeom prst="rect">
            <a:avLst/>
          </a:prstGeom>
        </p:spPr>
      </p:pic>
      <p:sp>
        <p:nvSpPr>
          <p:cNvPr id="16" name="Line 18">
            <a:extLst>
              <a:ext uri="{FF2B5EF4-FFF2-40B4-BE49-F238E27FC236}">
                <a16:creationId xmlns:a16="http://schemas.microsoft.com/office/drawing/2014/main" id="{DCD130D2-F962-456C-8948-6A1FD6B05FEE}"/>
              </a:ext>
            </a:extLst>
          </p:cNvPr>
          <p:cNvSpPr>
            <a:spLocks noChangeShapeType="1"/>
          </p:cNvSpPr>
          <p:nvPr/>
        </p:nvSpPr>
        <p:spPr>
          <a:xfrm>
            <a:off x="579120" y="1785386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 dirty="0">
              <a:solidFill>
                <a:srgbClr val="000000"/>
              </a:solidFill>
            </a:endParaRP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CAA1687A-ED91-4B98-A1B9-AEC33944A32F}"/>
              </a:ext>
            </a:extLst>
          </p:cNvPr>
          <p:cNvSpPr>
            <a:spLocks noChangeShapeType="1"/>
          </p:cNvSpPr>
          <p:nvPr/>
        </p:nvSpPr>
        <p:spPr>
          <a:xfrm>
            <a:off x="579120" y="2928386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>
              <a:solidFill>
                <a:srgbClr val="000000"/>
              </a:solidFill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C2B3EBDA-5325-467D-8207-5A9C9A22C16B}"/>
              </a:ext>
            </a:extLst>
          </p:cNvPr>
          <p:cNvSpPr txBox="1">
            <a:spLocks noChangeArrowheads="1"/>
          </p:cNvSpPr>
          <p:nvPr/>
        </p:nvSpPr>
        <p:spPr>
          <a:xfrm>
            <a:off x="225424" y="1785386"/>
            <a:ext cx="8689976" cy="110648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SBSTTA 24 Briefing Webinar</a:t>
            </a:r>
          </a:p>
          <a:p>
            <a:r>
              <a:rPr lang="en-US" sz="2100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SBSTTA agenda item 6: marine and coastal biodiversity</a:t>
            </a: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7B3349D2-C9D8-4AF9-ABA1-FBD647F9BF22}"/>
              </a:ext>
            </a:extLst>
          </p:cNvPr>
          <p:cNvSpPr>
            <a:spLocks noChangeArrowheads="1"/>
          </p:cNvSpPr>
          <p:nvPr/>
        </p:nvSpPr>
        <p:spPr>
          <a:xfrm>
            <a:off x="76200" y="3196501"/>
            <a:ext cx="9067800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>
            <a:spAutoFit/>
          </a:bodyPr>
          <a:lstStyle/>
          <a:p>
            <a:pPr algn="ctr"/>
            <a:endParaRPr lang="en-US" sz="900" b="1" dirty="0">
              <a:solidFill>
                <a:srgbClr val="FFFFFF"/>
              </a:solidFill>
              <a:latin typeface="Century Gothic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Joe </a:t>
            </a:r>
            <a:r>
              <a:rPr lang="en-US" sz="1600" dirty="0" err="1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Appiott</a:t>
            </a:r>
            <a:endParaRPr lang="en-US" sz="1600" dirty="0">
              <a:solidFill>
                <a:srgbClr val="FFFFFF"/>
              </a:solidFill>
              <a:latin typeface="Century Gothic" pitchFamily="34" charset="0"/>
              <a:ea typeface="MS PGothic" pitchFamily="34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28 January 2021</a:t>
            </a:r>
          </a:p>
        </p:txBody>
      </p:sp>
      <p:pic>
        <p:nvPicPr>
          <p:cNvPr id="30" name="Picture 29">
            <a:hlinkClick r:id="rId4"/>
            <a:extLst>
              <a:ext uri="{FF2B5EF4-FFF2-40B4-BE49-F238E27FC236}">
                <a16:creationId xmlns:a16="http://schemas.microsoft.com/office/drawing/2014/main" id="{9E5826D7-F4AC-4294-8CC6-737BDFB79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0" y="4278199"/>
            <a:ext cx="3505200" cy="579551"/>
          </a:xfrm>
          <a:prstGeom prst="rect">
            <a:avLst/>
          </a:prstGeom>
        </p:spPr>
      </p:pic>
      <p:pic>
        <p:nvPicPr>
          <p:cNvPr id="12" name="Picture 11">
            <a:hlinkClick r:id="rId6"/>
            <a:extLst>
              <a:ext uri="{FF2B5EF4-FFF2-40B4-BE49-F238E27FC236}">
                <a16:creationId xmlns:a16="http://schemas.microsoft.com/office/drawing/2014/main" id="{C9D136A9-FB1F-4241-8EDE-9BAB158856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048" y="133350"/>
            <a:ext cx="2598352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5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0C71A-901A-0641-8A77-5D4252CCB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to be addressed</a:t>
            </a:r>
          </a:p>
        </p:txBody>
      </p:sp>
      <p:pic>
        <p:nvPicPr>
          <p:cNvPr id="6" name="Content Placeholder 5" descr="Text&#10;&#10;Description automatically generated with medium confidence">
            <a:extLst>
              <a:ext uri="{FF2B5EF4-FFF2-40B4-BE49-F238E27FC236}">
                <a16:creationId xmlns:a16="http://schemas.microsoft.com/office/drawing/2014/main" id="{4CD72634-E845-534C-BBB8-0083284534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71" y="0"/>
            <a:ext cx="9180871" cy="526437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896174-F798-BE41-A939-9F3362A787F9}"/>
              </a:ext>
            </a:extLst>
          </p:cNvPr>
          <p:cNvSpPr txBox="1"/>
          <p:nvPr/>
        </p:nvSpPr>
        <p:spPr>
          <a:xfrm>
            <a:off x="1450519" y="4881890"/>
            <a:ext cx="1731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Richard Carey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702159-409A-DD46-901D-D4BFB19BD612}"/>
              </a:ext>
            </a:extLst>
          </p:cNvPr>
          <p:cNvSpPr/>
          <p:nvPr/>
        </p:nvSpPr>
        <p:spPr>
          <a:xfrm>
            <a:off x="-96601" y="4911179"/>
            <a:ext cx="8034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000" dirty="0"/>
              <a:t>© A. Damar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829B0D-1FC0-334A-83E1-8CC0FEBA56A1}"/>
              </a:ext>
            </a:extLst>
          </p:cNvPr>
          <p:cNvSpPr txBox="1"/>
          <p:nvPr/>
        </p:nvSpPr>
        <p:spPr>
          <a:xfrm>
            <a:off x="1412810" y="3486150"/>
            <a:ext cx="1731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Marine Insight</a:t>
            </a:r>
          </a:p>
        </p:txBody>
      </p:sp>
    </p:spTree>
    <p:extLst>
      <p:ext uri="{BB962C8B-B14F-4D97-AF65-F5344CB8AC3E}">
        <p14:creationId xmlns:p14="http://schemas.microsoft.com/office/powerpoint/2010/main" val="3703043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1723-52F7-0540-9EF1-E5102BE8B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519" y="209550"/>
            <a:ext cx="7236281" cy="576442"/>
          </a:xfrm>
        </p:spPr>
        <p:txBody>
          <a:bodyPr>
            <a:noAutofit/>
          </a:bodyPr>
          <a:lstStyle/>
          <a:p>
            <a:r>
              <a:rPr lang="en-US" sz="3000" b="1" dirty="0"/>
              <a:t>Requests from COP decisions on marine and coastal biodiversity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D2A98-E074-624A-9DFB-EA344B7D1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37334"/>
            <a:ext cx="7543800" cy="3906166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223838" indent="-223838">
              <a:spcAft>
                <a:spcPts val="1200"/>
              </a:spcAft>
            </a:pPr>
            <a:r>
              <a:rPr lang="en-CA" sz="1800" dirty="0"/>
              <a:t>Requested the Secretariat to identify options for modifying the description of EBSAs, for describing new EBSAs, and for strengthening the scientific credibility and transparency of this process </a:t>
            </a:r>
            <a:r>
              <a:rPr lang="en-CA" sz="1800" i="1" dirty="0"/>
              <a:t>(14/9)</a:t>
            </a:r>
          </a:p>
          <a:p>
            <a:pPr marL="223838" indent="-223838"/>
            <a:r>
              <a:rPr lang="en-CA" sz="1800" dirty="0"/>
              <a:t>Requested the Secretariat to continue to work on the compilation and synthesis of information related to: </a:t>
            </a:r>
          </a:p>
          <a:p>
            <a:pPr marL="623888" lvl="1" indent="-223838"/>
            <a:r>
              <a:rPr lang="en-CA" sz="1500" dirty="0"/>
              <a:t>Anthropogenic underwater noise </a:t>
            </a:r>
            <a:r>
              <a:rPr lang="en-CA" sz="1500" i="1" dirty="0"/>
              <a:t>(14/10)</a:t>
            </a:r>
          </a:p>
          <a:p>
            <a:pPr marL="623888" lvl="1" indent="-223838"/>
            <a:r>
              <a:rPr lang="en-CA" sz="1500" dirty="0"/>
              <a:t>Marine spatial planning </a:t>
            </a:r>
            <a:r>
              <a:rPr lang="en-CA" sz="1500" i="1" dirty="0"/>
              <a:t>(14/10)</a:t>
            </a:r>
          </a:p>
          <a:p>
            <a:pPr marL="623888" lvl="1" indent="-223838"/>
            <a:r>
              <a:rPr lang="en-CA" sz="1500" dirty="0"/>
              <a:t>Voluntary practical guidance on marine debris </a:t>
            </a:r>
            <a:r>
              <a:rPr lang="en-CA" sz="1500" i="1" dirty="0"/>
              <a:t>(13/10)</a:t>
            </a:r>
          </a:p>
          <a:p>
            <a:pPr marL="623888" lvl="1" indent="-223838"/>
            <a:r>
              <a:rPr lang="en-CA" sz="1500" dirty="0"/>
              <a:t>Voluntary specific workplan on biodiversity in cold-water areas within the jurisdictional scope of the Convention </a:t>
            </a:r>
            <a:r>
              <a:rPr lang="en-CA" sz="1500" i="1" dirty="0"/>
              <a:t>(13/10)</a:t>
            </a:r>
          </a:p>
          <a:p>
            <a:pPr marL="623888" lvl="1" indent="-223838"/>
            <a:r>
              <a:rPr lang="en-CA" sz="1500" dirty="0"/>
              <a:t>Priority actions to achieve Aichi Biodiversity Target 10 </a:t>
            </a:r>
            <a:r>
              <a:rPr lang="en-CA" sz="1500" i="1" dirty="0"/>
              <a:t>(12/23)</a:t>
            </a:r>
          </a:p>
          <a:p>
            <a:pPr marL="223838" indent="-223838">
              <a:spcBef>
                <a:spcPts val="1008"/>
              </a:spcBef>
            </a:pPr>
            <a:r>
              <a:rPr lang="en-CA" sz="1800" dirty="0"/>
              <a:t>Requested the Secretariat to continue the capacity building activities under the Sustainable Ocean Initiative (SOI) </a:t>
            </a:r>
            <a:r>
              <a:rPr lang="en-CA" sz="1800" i="1" dirty="0"/>
              <a:t>(14/10)</a:t>
            </a:r>
          </a:p>
          <a:p>
            <a:pPr marL="223838" indent="-223838">
              <a:spcBef>
                <a:spcPts val="984"/>
              </a:spcBef>
            </a:pPr>
            <a:r>
              <a:rPr lang="en-CA" sz="1800" dirty="0"/>
              <a:t>Requested the Secretariat to continue cooperation with FAO and IUCN-FEG on Aichi Target 6 and fisheries and biodiversity issues </a:t>
            </a:r>
            <a:r>
              <a:rPr lang="en-CA" sz="1800" i="1" dirty="0"/>
              <a:t>(14/10)</a:t>
            </a:r>
          </a:p>
        </p:txBody>
      </p:sp>
    </p:spTree>
    <p:extLst>
      <p:ext uri="{BB962C8B-B14F-4D97-AF65-F5344CB8AC3E}">
        <p14:creationId xmlns:p14="http://schemas.microsoft.com/office/powerpoint/2010/main" val="988549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76E0A-5D18-D94B-9C8F-68C54BA39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-43079"/>
            <a:ext cx="7886700" cy="786029"/>
          </a:xfrm>
        </p:spPr>
        <p:txBody>
          <a:bodyPr>
            <a:noAutofit/>
          </a:bodyPr>
          <a:lstStyle/>
          <a:p>
            <a:pPr algn="ctr"/>
            <a:r>
              <a:rPr lang="en-US" sz="2500" b="1" u="sng" dirty="0">
                <a:latin typeface="+mn-lt"/>
              </a:rPr>
              <a:t>SBSTTA 24 documents on marine and coastal biodiversity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AC0E4-346E-8B4C-A6F2-DD584F0F0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799" y="514350"/>
            <a:ext cx="7544493" cy="413397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ct val="0"/>
              </a:spcBef>
              <a:buNone/>
              <a:defRPr/>
            </a:pPr>
            <a:r>
              <a:rPr lang="en-GB" altLang="x-none" sz="1800" b="1" u="sng" dirty="0">
                <a:ea typeface="Avenir Heavy" charset="0"/>
                <a:cs typeface="Avenir Heavy" charset="0"/>
              </a:rPr>
              <a:t>Official document 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en-GB" altLang="x-none" sz="1800" dirty="0">
                <a:ea typeface="Avenir Heavy" charset="0"/>
                <a:cs typeface="Avenir Heavy" charset="0"/>
              </a:rPr>
              <a:t>CBD/SBSTTA/24/6</a:t>
            </a:r>
          </a:p>
          <a:p>
            <a:pPr marL="577454" indent="-428625">
              <a:spcBef>
                <a:spcPct val="0"/>
              </a:spcBef>
              <a:defRPr/>
            </a:pPr>
            <a:r>
              <a:rPr lang="en-GB" altLang="x-none" sz="1800" dirty="0">
                <a:ea typeface="Avenir Heavy" charset="0"/>
                <a:cs typeface="Avenir Heavy" charset="0"/>
              </a:rPr>
              <a:t>Progress report and suggested recommendations</a:t>
            </a:r>
            <a:endParaRPr lang="en-GB" altLang="x-none" sz="1800" dirty="0">
              <a:solidFill>
                <a:schemeClr val="accent1">
                  <a:lumMod val="75000"/>
                </a:schemeClr>
              </a:solidFill>
              <a:ea typeface="Avenir Heavy" charset="0"/>
              <a:cs typeface="Avenir Heavy" charset="0"/>
            </a:endParaRPr>
          </a:p>
          <a:p>
            <a:pPr>
              <a:spcBef>
                <a:spcPts val="450"/>
              </a:spcBef>
              <a:buNone/>
              <a:defRPr/>
            </a:pPr>
            <a:r>
              <a:rPr lang="en-GB" altLang="x-none" sz="1800" b="1" u="sng" dirty="0">
                <a:ea typeface="Avenir Heavy" charset="0"/>
                <a:cs typeface="Avenir Heavy" charset="0"/>
              </a:rPr>
              <a:t>Information documents </a:t>
            </a:r>
          </a:p>
          <a:p>
            <a:pPr>
              <a:spcBef>
                <a:spcPct val="0"/>
              </a:spcBef>
              <a:buNone/>
              <a:defRPr/>
            </a:pPr>
            <a:endParaRPr lang="en-GB" altLang="x-none" dirty="0">
              <a:solidFill>
                <a:schemeClr val="accent1">
                  <a:lumMod val="75000"/>
                </a:schemeClr>
              </a:solidFill>
              <a:ea typeface="Avenir Heavy" charset="0"/>
              <a:cs typeface="Avenir Heavy" charset="0"/>
            </a:endParaRPr>
          </a:p>
          <a:p>
            <a:pPr>
              <a:spcBef>
                <a:spcPct val="0"/>
              </a:spcBef>
              <a:buNone/>
              <a:defRPr/>
            </a:pPr>
            <a:endParaRPr lang="en-GB" altLang="x-none" dirty="0">
              <a:solidFill>
                <a:schemeClr val="accent1">
                  <a:lumMod val="75000"/>
                </a:schemeClr>
              </a:solidFill>
              <a:ea typeface="Avenir Heavy" charset="0"/>
              <a:cs typeface="Avenir Heavy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43685C4-0095-EE47-8D07-CFABD96BB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575014"/>
              </p:ext>
            </p:extLst>
          </p:nvPr>
        </p:nvGraphicFramePr>
        <p:xfrm>
          <a:off x="1447799" y="1779270"/>
          <a:ext cx="7467601" cy="2468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47470">
                  <a:extLst>
                    <a:ext uri="{9D8B030D-6E8A-4147-A177-3AD203B41FA5}">
                      <a16:colId xmlns:a16="http://schemas.microsoft.com/office/drawing/2014/main" val="76150546"/>
                    </a:ext>
                  </a:extLst>
                </a:gridCol>
                <a:gridCol w="4920131">
                  <a:extLst>
                    <a:ext uri="{9D8B030D-6E8A-4147-A177-3AD203B41FA5}">
                      <a16:colId xmlns:a16="http://schemas.microsoft.com/office/drawing/2014/main" val="367494564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CBD/EBSA/WS/2020/1/2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Report of EBSA workshop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1195323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CBD/POST2020/WS/2019/10/2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Report of post-2020 marine consultation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63385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CBD/SBSTTA/24/INF/1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Compilation of MSP experiences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8283655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CBD/SBSTTA/24/INF/2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Synthesis of experiences on T10 Priority Actions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5578143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CBD/SBSTTA/24/INF/3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Synthesis of experiences  on </a:t>
                      </a:r>
                      <a:r>
                        <a:rPr lang="en-GB" altLang="x-none" sz="1400" dirty="0" err="1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coldwater</a:t>
                      </a:r>
                      <a:r>
                        <a:rPr lang="en-GB" altLang="x-none" sz="1400" dirty="0">
                          <a:solidFill>
                            <a:schemeClr val="tx1"/>
                          </a:solidFill>
                          <a:ea typeface="Avenir Heavy" charset="0"/>
                          <a:cs typeface="Avenir Heavy" charset="0"/>
                        </a:rPr>
                        <a:t> workplan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4482260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CA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CBD/SBSTTA/24/INF/4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CA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paper updating CBD Technical Series No. 83 on marine debris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396524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CA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CBD/SBSTTA/24/INF/5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Draft CBD Technical Series report on underwater noise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5796141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CA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CBD/SBSTTA/24/INF/10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Report of expert meeting on OECMs in marine fishery sector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60361621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5500C2-DC07-454D-9041-BF5425ADF266}"/>
              </a:ext>
            </a:extLst>
          </p:cNvPr>
          <p:cNvSpPr/>
          <p:nvPr/>
        </p:nvSpPr>
        <p:spPr>
          <a:xfrm>
            <a:off x="1" y="4436114"/>
            <a:ext cx="9148916" cy="707385"/>
          </a:xfrm>
          <a:prstGeom prst="roundRect">
            <a:avLst/>
          </a:prstGeom>
          <a:solidFill>
            <a:srgbClr val="3090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50" dirty="0"/>
              <a:t>Outcomes of EBSA workshop for North-East Atlantic already addressed at SBSTTA 23 and will be considered at COP 15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350" dirty="0"/>
              <a:t>Documents do not cover all areas of work ongoing under marine </a:t>
            </a:r>
            <a:r>
              <a:rPr lang="en-US" sz="1350" dirty="0" err="1"/>
              <a:t>programme</a:t>
            </a:r>
            <a:r>
              <a:rPr lang="en-US" sz="1350" dirty="0"/>
              <a:t> (e.g., substantive input to other processes)</a:t>
            </a:r>
          </a:p>
        </p:txBody>
      </p:sp>
    </p:spTree>
    <p:extLst>
      <p:ext uri="{BB962C8B-B14F-4D97-AF65-F5344CB8AC3E}">
        <p14:creationId xmlns:p14="http://schemas.microsoft.com/office/powerpoint/2010/main" val="3084911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2A8AD4-48FC-EC49-A1AC-B2B92EB857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5DA010-8463-3E42-A28C-F41E78000C59}"/>
              </a:ext>
            </a:extLst>
          </p:cNvPr>
          <p:cNvSpPr/>
          <p:nvPr/>
        </p:nvSpPr>
        <p:spPr>
          <a:xfrm>
            <a:off x="-152400" y="0"/>
            <a:ext cx="92964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D077E801-9E8C-3C41-AE1B-440798BBB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440" y="0"/>
            <a:ext cx="9296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08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D607-FD2E-4F49-9563-DC9EBE73F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Practical Challenges with Current EBSA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D7B49-DF07-134D-B82F-182C1EA3C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37334"/>
            <a:ext cx="7772400" cy="3906166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450"/>
              </a:spcAft>
              <a:buNone/>
            </a:pPr>
            <a:r>
              <a:rPr lang="en-US" sz="2025" u="sng" dirty="0"/>
              <a:t>No mechanism to </a:t>
            </a:r>
            <a:r>
              <a:rPr lang="en-US" sz="2025" b="1" u="sng" dirty="0"/>
              <a:t>revise EBSA descriptions </a:t>
            </a:r>
            <a:r>
              <a:rPr lang="en-US" sz="2025" u="sng" dirty="0"/>
              <a:t>considered by SBSTTA/COP </a:t>
            </a:r>
          </a:p>
          <a:p>
            <a:pPr marL="207169" lvl="1" indent="-164306">
              <a:spcAft>
                <a:spcPts val="450"/>
              </a:spcAft>
            </a:pPr>
            <a:r>
              <a:rPr lang="en-US" sz="1725" dirty="0"/>
              <a:t>New research and data becomes available about features described as an EBSA that may affect the shape or the ranking against EBSA criteria</a:t>
            </a:r>
          </a:p>
          <a:p>
            <a:pPr marL="207169" lvl="1" indent="-164306">
              <a:spcAft>
                <a:spcPts val="450"/>
              </a:spcAft>
            </a:pPr>
            <a:r>
              <a:rPr lang="en-US" sz="1725" dirty="0"/>
              <a:t>Information previously used has changed</a:t>
            </a:r>
          </a:p>
          <a:p>
            <a:pPr marL="207169" lvl="1" indent="-164306">
              <a:spcAft>
                <a:spcPts val="450"/>
              </a:spcAft>
            </a:pPr>
            <a:r>
              <a:rPr lang="en-US" sz="1725" dirty="0"/>
              <a:t>Features described as an EBSA have changed or shifted location</a:t>
            </a:r>
          </a:p>
          <a:p>
            <a:pPr marL="207169" lvl="1" indent="-164306">
              <a:spcAft>
                <a:spcPts val="450"/>
              </a:spcAft>
            </a:pPr>
            <a:r>
              <a:rPr lang="en-US" sz="1725" dirty="0"/>
              <a:t>Incorrect/inaccurate information was used to describe an EBSA</a:t>
            </a:r>
          </a:p>
          <a:p>
            <a:pPr marL="207169" lvl="1" indent="-164306">
              <a:spcAft>
                <a:spcPts val="450"/>
              </a:spcAft>
            </a:pPr>
            <a:r>
              <a:rPr lang="en-US" sz="1725" dirty="0"/>
              <a:t>Simple mistake in EBSA description—</a:t>
            </a:r>
            <a:r>
              <a:rPr lang="en-CA" sz="1725" dirty="0"/>
              <a:t>Technical, linguistic or editorial errors</a:t>
            </a:r>
            <a:r>
              <a:rPr lang="en-US" sz="1725" dirty="0"/>
              <a:t> </a:t>
            </a:r>
          </a:p>
          <a:p>
            <a:pPr marL="0" indent="0">
              <a:spcBef>
                <a:spcPts val="1224"/>
              </a:spcBef>
              <a:spcAft>
                <a:spcPts val="450"/>
              </a:spcAft>
              <a:buNone/>
            </a:pPr>
            <a:r>
              <a:rPr lang="en-US" sz="2025" u="sng" dirty="0"/>
              <a:t>Lack of clarity on how to (</a:t>
            </a:r>
            <a:r>
              <a:rPr lang="en-US" sz="2025" u="sng" dirty="0" err="1"/>
              <a:t>i</a:t>
            </a:r>
            <a:r>
              <a:rPr lang="en-US" sz="2025" u="sng" dirty="0"/>
              <a:t>) </a:t>
            </a:r>
            <a:r>
              <a:rPr lang="en-US" sz="2025" b="1" u="sng" dirty="0"/>
              <a:t>describe new EBSAs </a:t>
            </a:r>
            <a:r>
              <a:rPr lang="en-US" sz="2025" u="sng" dirty="0"/>
              <a:t>through mechanism other than / in addition to regional workshop and (ii) incorporate outputs from national processes</a:t>
            </a:r>
          </a:p>
          <a:p>
            <a:pPr>
              <a:spcAft>
                <a:spcPts val="450"/>
              </a:spcAft>
            </a:pPr>
            <a:r>
              <a:rPr lang="en-US" sz="1725" dirty="0"/>
              <a:t>Gaps in areas/features covered by regional workshops</a:t>
            </a:r>
          </a:p>
          <a:p>
            <a:pPr>
              <a:spcAft>
                <a:spcPts val="450"/>
              </a:spcAft>
            </a:pPr>
            <a:r>
              <a:rPr lang="en-US" sz="1725" dirty="0"/>
              <a:t>Different countries conducting their own EBSA or EBSA-like processes that have not been included in regional workshops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344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46DEF5-7037-F04A-A23B-C868C27BF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9129450" cy="5086350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BA6B619-5EA9-FD44-B322-B8634278D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06"/>
            <a:ext cx="4572953" cy="178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57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06221FF-3DC4-9440-BA76-E78287A5138F}"/>
              </a:ext>
            </a:extLst>
          </p:cNvPr>
          <p:cNvSpPr txBox="1">
            <a:spLocks/>
          </p:cNvSpPr>
          <p:nvPr/>
        </p:nvSpPr>
        <p:spPr>
          <a:xfrm>
            <a:off x="15346" y="11413"/>
            <a:ext cx="9128654" cy="994172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2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en-CA" sz="3000" b="1" spc="225" dirty="0">
              <a:solidFill>
                <a:srgbClr val="0086B7"/>
              </a:solidFill>
              <a:latin typeface="+mn-lt"/>
              <a:cs typeface="Lucida Grande" panose="020B06000405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5849BF-0CC6-8D4E-889A-3945925A4F6E}"/>
              </a:ext>
            </a:extLst>
          </p:cNvPr>
          <p:cNvSpPr>
            <a:spLocks/>
          </p:cNvSpPr>
          <p:nvPr/>
        </p:nvSpPr>
        <p:spPr bwMode="auto">
          <a:xfrm>
            <a:off x="2746741" y="947056"/>
            <a:ext cx="65" cy="27212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/>
          <a:p>
            <a:pPr algn="ctr" defTabSz="1285875">
              <a:lnSpc>
                <a:spcPts val="2081"/>
              </a:lnSpc>
              <a:defRPr/>
            </a:pPr>
            <a:endParaRPr lang="en-US" sz="2475" b="1" spc="141" dirty="0">
              <a:solidFill>
                <a:prstClr val="white"/>
              </a:solidFill>
              <a:latin typeface="Oswald medium" panose="02000603000000000000" pitchFamily="2" charset="0"/>
              <a:ea typeface="Poppins" charset="0"/>
              <a:cs typeface="Poppins" charset="0"/>
              <a:sym typeface="Bebas Neue" charset="0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7B895B7-3727-E94C-B88A-1103EB397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192275"/>
            <a:ext cx="7696200" cy="3951225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450"/>
              </a:spcAft>
            </a:pPr>
            <a:r>
              <a:rPr lang="en-US" sz="4000" dirty="0"/>
              <a:t>Provides proposed modalities to address the practical challenges faced by the current EBSA process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450"/>
              </a:spcAft>
            </a:pPr>
            <a:r>
              <a:rPr lang="en-US" sz="4000" dirty="0"/>
              <a:t>Aim to address concerns and differing perspectives that have been subject of ongoing debates since COP 13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450"/>
              </a:spcAft>
            </a:pPr>
            <a:r>
              <a:rPr lang="en-US" sz="4000" dirty="0"/>
              <a:t>Informed by EBSA expert workshop discussions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450"/>
              </a:spcAft>
            </a:pPr>
            <a:r>
              <a:rPr lang="en-US" sz="4000" dirty="0"/>
              <a:t>Issues separated into individual annexes to facilitate more organized discussions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450"/>
              </a:spcAft>
            </a:pPr>
            <a:r>
              <a:rPr lang="en-US" sz="4000" dirty="0"/>
              <a:t>Modalities delineated with respect to areas within and areas beyond national jurisdiction, reflecting different rights of governments in these different jurisdictions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4BA5C7-0602-FA40-89D4-9CDE6306484C}"/>
              </a:ext>
            </a:extLst>
          </p:cNvPr>
          <p:cNvSpPr txBox="1">
            <a:spLocks/>
          </p:cNvSpPr>
          <p:nvPr/>
        </p:nvSpPr>
        <p:spPr>
          <a:xfrm>
            <a:off x="1447800" y="198102"/>
            <a:ext cx="7236281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/>
              <a:t>Annexes on EBSA issues </a:t>
            </a:r>
          </a:p>
        </p:txBody>
      </p:sp>
    </p:spTree>
    <p:extLst>
      <p:ext uri="{BB962C8B-B14F-4D97-AF65-F5344CB8AC3E}">
        <p14:creationId xmlns:p14="http://schemas.microsoft.com/office/powerpoint/2010/main" val="2735497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54708-4982-3B4C-8C11-089765ECE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819150"/>
            <a:ext cx="4648200" cy="432435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47500" lnSpcReduction="20000"/>
          </a:bodyPr>
          <a:lstStyle/>
          <a:p>
            <a:pPr marL="400050" indent="-166688">
              <a:lnSpc>
                <a:spcPct val="120000"/>
              </a:lnSpc>
              <a:spcBef>
                <a:spcPts val="1632"/>
              </a:spcBef>
            </a:pPr>
            <a:r>
              <a:rPr lang="en-CA" sz="3800" dirty="0"/>
              <a:t>General considerations in the modification of descriptions of EBSAs and the description of new EBSAs </a:t>
            </a:r>
            <a:r>
              <a:rPr lang="en-CA" sz="3800" i="1" dirty="0"/>
              <a:t>(annex I)</a:t>
            </a:r>
          </a:p>
          <a:p>
            <a:pPr marL="400050" indent="-166688">
              <a:spcBef>
                <a:spcPts val="1632"/>
              </a:spcBef>
            </a:pPr>
            <a:r>
              <a:rPr lang="en-CA" sz="3800" dirty="0"/>
              <a:t>Repository and information-sharing mechanism for EBSAs </a:t>
            </a:r>
            <a:r>
              <a:rPr lang="en-CA" sz="3800" i="1" dirty="0"/>
              <a:t>(annex II)</a:t>
            </a:r>
            <a:endParaRPr lang="en-US" sz="3800" i="1" dirty="0"/>
          </a:p>
          <a:p>
            <a:pPr marL="400050" indent="-166688">
              <a:spcBef>
                <a:spcPts val="1632"/>
              </a:spcBef>
            </a:pPr>
            <a:r>
              <a:rPr lang="en-US" sz="3800" dirty="0"/>
              <a:t>Modification of EBSA descriptions </a:t>
            </a:r>
            <a:r>
              <a:rPr lang="en-US" sz="3800" i="1" dirty="0"/>
              <a:t>(annexes III-IX)</a:t>
            </a:r>
          </a:p>
          <a:p>
            <a:pPr marL="762000" lvl="1" indent="-254000"/>
            <a:r>
              <a:rPr lang="en-US" sz="3200" dirty="0"/>
              <a:t>Reasons for modification</a:t>
            </a:r>
          </a:p>
          <a:p>
            <a:pPr marL="762000" lvl="1" indent="-254000"/>
            <a:r>
              <a:rPr lang="en-US" sz="3200" dirty="0"/>
              <a:t>Proponents for modification</a:t>
            </a:r>
          </a:p>
          <a:p>
            <a:pPr marL="762000" lvl="1" indent="-254000"/>
            <a:r>
              <a:rPr lang="en-US" sz="3200" dirty="0"/>
              <a:t>Modification of EBSAs: </a:t>
            </a:r>
          </a:p>
          <a:p>
            <a:pPr marL="985838" lvl="2" indent="-214313"/>
            <a:r>
              <a:rPr lang="en-US" sz="2500" dirty="0"/>
              <a:t>For editorial reasons</a:t>
            </a:r>
          </a:p>
          <a:p>
            <a:pPr marL="985838" lvl="2" indent="-214313"/>
            <a:r>
              <a:rPr lang="en-US" sz="2500" dirty="0"/>
              <a:t>Within national jurisdiction</a:t>
            </a:r>
          </a:p>
          <a:p>
            <a:pPr marL="985838" lvl="2" indent="-214313"/>
            <a:r>
              <a:rPr lang="en-US" sz="2500" dirty="0"/>
              <a:t>In areas beyond national jurisdiction</a:t>
            </a:r>
          </a:p>
          <a:p>
            <a:pPr marL="985838" lvl="2" indent="-214313"/>
            <a:r>
              <a:rPr lang="en-US" sz="2500" dirty="0"/>
              <a:t>Straddling multiple national jurisdictions </a:t>
            </a:r>
          </a:p>
          <a:p>
            <a:pPr marL="985838" lvl="2" indent="-214313"/>
            <a:r>
              <a:rPr lang="en-US" sz="2500" dirty="0"/>
              <a:t>Straddling areas both within and beyond national jurisdiction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221C9B5-E088-1847-9C48-7D9856D446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50519" y="-38100"/>
            <a:ext cx="7236281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/>
              <a:t>Annexes on EBSA issues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7EEBB3-3F56-3247-B48B-DE698BECD99C}"/>
              </a:ext>
            </a:extLst>
          </p:cNvPr>
          <p:cNvSpPr txBox="1">
            <a:spLocks/>
          </p:cNvSpPr>
          <p:nvPr/>
        </p:nvSpPr>
        <p:spPr>
          <a:xfrm>
            <a:off x="4495800" y="971550"/>
            <a:ext cx="4648200" cy="3352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63636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63636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3636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63636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63636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4150" indent="-184150"/>
            <a:r>
              <a:rPr lang="en-US" sz="1800" dirty="0"/>
              <a:t>Description of new EBSAs </a:t>
            </a:r>
            <a:r>
              <a:rPr lang="en-US" sz="1600" i="1" dirty="0"/>
              <a:t>(annexes X-XIV)</a:t>
            </a:r>
          </a:p>
          <a:p>
            <a:pPr lvl="1"/>
            <a:r>
              <a:rPr lang="en-US" sz="1800" dirty="0"/>
              <a:t>Proponents for description of EBSAs</a:t>
            </a:r>
          </a:p>
          <a:p>
            <a:pPr lvl="1"/>
            <a:r>
              <a:rPr lang="en-US" sz="1600" dirty="0"/>
              <a:t>Description of new EBSAs</a:t>
            </a:r>
          </a:p>
          <a:p>
            <a:pPr marL="936625" lvl="2" indent="-233363"/>
            <a:r>
              <a:rPr lang="en-US" sz="1500" dirty="0"/>
              <a:t>Within national jurisdiction</a:t>
            </a:r>
          </a:p>
          <a:p>
            <a:pPr marL="936625" lvl="2" indent="-233363"/>
            <a:r>
              <a:rPr lang="en-US" sz="1500" dirty="0"/>
              <a:t>In areas beyond national jurisdiction</a:t>
            </a:r>
          </a:p>
          <a:p>
            <a:pPr marL="936625" lvl="2" indent="-233363"/>
            <a:r>
              <a:rPr lang="en-US" sz="1500" dirty="0"/>
              <a:t>Straddling multiple national jurisdictions </a:t>
            </a:r>
          </a:p>
          <a:p>
            <a:pPr marL="936625" lvl="2" indent="-233363"/>
            <a:r>
              <a:rPr lang="en-US" sz="1500" dirty="0"/>
              <a:t>Straddling areas within and beyond national jurisdiction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5FD26D-AD35-1D44-A906-C5C4EF49F7F4}"/>
              </a:ext>
            </a:extLst>
          </p:cNvPr>
          <p:cNvCxnSpPr/>
          <p:nvPr/>
        </p:nvCxnSpPr>
        <p:spPr>
          <a:xfrm>
            <a:off x="4495800" y="819150"/>
            <a:ext cx="0" cy="4038600"/>
          </a:xfrm>
          <a:prstGeom prst="line">
            <a:avLst/>
          </a:prstGeom>
          <a:ln>
            <a:solidFill>
              <a:srgbClr val="3090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241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22010465-8DDF-E14C-8730-23B7C6C9427E}"/>
              </a:ext>
            </a:extLst>
          </p:cNvPr>
          <p:cNvSpPr txBox="1">
            <a:spLocks/>
          </p:cNvSpPr>
          <p:nvPr/>
        </p:nvSpPr>
        <p:spPr>
          <a:xfrm>
            <a:off x="1371601" y="244401"/>
            <a:ext cx="7313840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/>
              <a:t>Other marine issues </a:t>
            </a:r>
          </a:p>
          <a:p>
            <a:r>
              <a:rPr lang="en-US" b="1" dirty="0"/>
              <a:t>to be addressed at SBSTTA 24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CE5BD54-7109-1244-B7B6-2547D09A0A50}"/>
              </a:ext>
            </a:extLst>
          </p:cNvPr>
          <p:cNvSpPr/>
          <p:nvPr/>
        </p:nvSpPr>
        <p:spPr>
          <a:xfrm>
            <a:off x="1449159" y="1352550"/>
            <a:ext cx="7236281" cy="3049227"/>
          </a:xfrm>
          <a:prstGeom prst="roundRect">
            <a:avLst/>
          </a:prstGeom>
          <a:gradFill>
            <a:gsLst>
              <a:gs pos="0">
                <a:srgbClr val="006D34"/>
              </a:gs>
              <a:gs pos="100000">
                <a:srgbClr val="008A4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CA" sz="2400" b="1" u="sng" dirty="0"/>
              <a:t>Future work to implement the Post-2020 global biodiversity</a:t>
            </a:r>
            <a:endParaRPr lang="en-CA" dirty="0"/>
          </a:p>
          <a:p>
            <a:pPr marL="214313" indent="-214313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CA" dirty="0"/>
              <a:t>Post-2020 framework being discussed under other items and in Post-2020 Working Group</a:t>
            </a:r>
          </a:p>
          <a:p>
            <a:pPr marL="214313" indent="-214313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CA" dirty="0"/>
              <a:t>Thematic Workshop on Marine and Coastal Biodiversity for the Post-2020 Global Biodiversity Framework (November 2019)</a:t>
            </a:r>
          </a:p>
          <a:p>
            <a:pPr marL="214313" indent="-214313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CA" dirty="0"/>
              <a:t>Work on marine-related indicators</a:t>
            </a:r>
          </a:p>
          <a:p>
            <a:pPr marL="214313" indent="-214313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CA" dirty="0"/>
              <a:t>Once adopted, work will be needed to support implementation in marine areas and islands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605E9-45CD-7640-8B08-F4C022AA84DE}"/>
              </a:ext>
            </a:extLst>
          </p:cNvPr>
          <p:cNvSpPr txBox="1"/>
          <p:nvPr/>
        </p:nvSpPr>
        <p:spPr>
          <a:xfrm>
            <a:off x="1449159" y="4476750"/>
            <a:ext cx="769484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u="sng" dirty="0"/>
              <a:t>Information document: </a:t>
            </a:r>
          </a:p>
          <a:p>
            <a:r>
              <a:rPr lang="en-GB" dirty="0"/>
              <a:t>CBD/POST2020/WS/2019/10/2--Report of post-2020 marine consultation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435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477056C9-11FD-F948-8BDD-D592C0FC75DB}"/>
              </a:ext>
            </a:extLst>
          </p:cNvPr>
          <p:cNvSpPr txBox="1">
            <a:spLocks/>
          </p:cNvSpPr>
          <p:nvPr/>
        </p:nvSpPr>
        <p:spPr>
          <a:xfrm>
            <a:off x="1371601" y="244401"/>
            <a:ext cx="7313840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/>
              <a:t>Other marine issues </a:t>
            </a:r>
          </a:p>
          <a:p>
            <a:r>
              <a:rPr lang="en-US" b="1" dirty="0"/>
              <a:t>to be addressed at SBSTTA 24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63CD63F-D031-454C-A7B9-8069303E7938}"/>
              </a:ext>
            </a:extLst>
          </p:cNvPr>
          <p:cNvSpPr/>
          <p:nvPr/>
        </p:nvSpPr>
        <p:spPr>
          <a:xfrm>
            <a:off x="1449159" y="1352550"/>
            <a:ext cx="7236281" cy="3049227"/>
          </a:xfrm>
          <a:prstGeom prst="roundRect">
            <a:avLst/>
          </a:prstGeom>
          <a:gradFill>
            <a:gsLst>
              <a:gs pos="0">
                <a:srgbClr val="006D34"/>
              </a:gs>
              <a:gs pos="100000">
                <a:srgbClr val="008A4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CA" sz="2200" b="1" u="sng" dirty="0"/>
              <a:t>Syntheses of knowledge/experiences on:</a:t>
            </a:r>
          </a:p>
          <a:p>
            <a:pPr marL="214313" indent="-214313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CA" dirty="0"/>
              <a:t>Marine spatial planning </a:t>
            </a:r>
            <a:r>
              <a:rPr lang="en-CA" i="1" dirty="0"/>
              <a:t>(CBD/SBSTTA/24/INF/1)</a:t>
            </a:r>
          </a:p>
          <a:p>
            <a:pPr marL="214313" indent="-214313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CA" dirty="0"/>
              <a:t>Priority Actions to Achieve Aichi Biodiversity Target 10 for Coral Reefs and Closely Associated Ecosystems </a:t>
            </a:r>
            <a:r>
              <a:rPr lang="en-CA" i="1" dirty="0"/>
              <a:t>(CBD/SBSTTA/24/INF/2)</a:t>
            </a:r>
          </a:p>
          <a:p>
            <a:pPr marL="214313" indent="-214313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CA" dirty="0"/>
              <a:t>Voluntary Specific Workplan on Biodiversity in Cold-water Areas within the Jurisdictional Scope of the Convention </a:t>
            </a:r>
            <a:r>
              <a:rPr lang="en-CA" i="1" dirty="0"/>
              <a:t>(CBD/SBSTTA/24/INF/3)</a:t>
            </a:r>
          </a:p>
          <a:p>
            <a:pPr marL="214313" indent="-214313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CA" dirty="0"/>
              <a:t>Marine debris </a:t>
            </a:r>
            <a:r>
              <a:rPr lang="en-CA" i="1" dirty="0"/>
              <a:t>(CBD/SBSTTA/24/INF/4)</a:t>
            </a:r>
          </a:p>
          <a:p>
            <a:pPr marL="214313" indent="-214313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CA" dirty="0"/>
              <a:t>Anthropogenic underwater noise </a:t>
            </a:r>
            <a:r>
              <a:rPr lang="en-CA" i="1" dirty="0"/>
              <a:t>(CBD/SBSTTA/24/INF/5)</a:t>
            </a:r>
          </a:p>
        </p:txBody>
      </p:sp>
    </p:spTree>
    <p:extLst>
      <p:ext uri="{BB962C8B-B14F-4D97-AF65-F5344CB8AC3E}">
        <p14:creationId xmlns:p14="http://schemas.microsoft.com/office/powerpoint/2010/main" val="2277650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E82D369-B5EC-7A47-8B90-B9D663C89A67}"/>
              </a:ext>
            </a:extLst>
          </p:cNvPr>
          <p:cNvSpPr/>
          <p:nvPr/>
        </p:nvSpPr>
        <p:spPr>
          <a:xfrm>
            <a:off x="1601560" y="1373374"/>
            <a:ext cx="7313839" cy="2396752"/>
          </a:xfrm>
          <a:prstGeom prst="roundRect">
            <a:avLst/>
          </a:prstGeom>
          <a:gradFill>
            <a:gsLst>
              <a:gs pos="0">
                <a:srgbClr val="006D34"/>
              </a:gs>
              <a:gs pos="100000">
                <a:srgbClr val="008A4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450"/>
              </a:spcBef>
            </a:pPr>
            <a:r>
              <a:rPr lang="en-US" altLang="en-US" sz="2400" b="1" u="sng" dirty="0">
                <a:ea typeface="ＭＳ Ｐゴシック" panose="020B0600070205080204" pitchFamily="34" charset="-128"/>
              </a:rPr>
              <a:t>Fisheries and biodiversity mainstreaming</a:t>
            </a:r>
          </a:p>
          <a:p>
            <a:pPr marL="257175" indent="-257175" algn="just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Secretariat working closely with FAO, UNEP, IUCN-FEG and others on various issues, including on other effective area-based conservation measures (OECMs),  reporting/assessment on Aichi Target 6, regional-scale collaboration, others</a:t>
            </a:r>
          </a:p>
          <a:p>
            <a:pPr marL="257175" indent="-257175" algn="just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SCBD, UNEP and FAO coordinate Sustainable Ocean Initiative Global Dialogue with Regional Seas Organizations and Regional Fishery Bodies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2D1CCC3-5B12-A44C-87A3-D03387AC2A87}"/>
              </a:ext>
            </a:extLst>
          </p:cNvPr>
          <p:cNvSpPr txBox="1">
            <a:spLocks/>
          </p:cNvSpPr>
          <p:nvPr/>
        </p:nvSpPr>
        <p:spPr>
          <a:xfrm>
            <a:off x="1371601" y="244401"/>
            <a:ext cx="7313840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/>
              <a:t>Other marine issues </a:t>
            </a:r>
          </a:p>
          <a:p>
            <a:r>
              <a:rPr lang="en-US" b="1" dirty="0"/>
              <a:t>to be addressed at SBSTTA 24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CCA9B6-7579-A949-BF9C-87A83EB04E5F}"/>
              </a:ext>
            </a:extLst>
          </p:cNvPr>
          <p:cNvSpPr txBox="1"/>
          <p:nvPr/>
        </p:nvSpPr>
        <p:spPr>
          <a:xfrm>
            <a:off x="1371601" y="3845808"/>
            <a:ext cx="7772399" cy="6309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u="sng" dirty="0"/>
              <a:t>Information document: </a:t>
            </a:r>
          </a:p>
          <a:p>
            <a:r>
              <a:rPr lang="en-CA" sz="1700" dirty="0"/>
              <a:t>CBD/SBSTTA/24/INF/10</a:t>
            </a:r>
            <a:r>
              <a:rPr lang="en-GB" sz="1700" dirty="0"/>
              <a:t>--</a:t>
            </a:r>
            <a:r>
              <a:rPr lang="en-US" sz="1700" dirty="0"/>
              <a:t>Report of expert meeting on OECMs in marine fishery sector</a:t>
            </a:r>
          </a:p>
        </p:txBody>
      </p:sp>
    </p:spTree>
    <p:extLst>
      <p:ext uri="{BB962C8B-B14F-4D97-AF65-F5344CB8AC3E}">
        <p14:creationId xmlns:p14="http://schemas.microsoft.com/office/powerpoint/2010/main" val="241384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298DF0E-D66C-1342-85AE-3F2B20A51FAA}"/>
              </a:ext>
            </a:extLst>
          </p:cNvPr>
          <p:cNvSpPr/>
          <p:nvPr/>
        </p:nvSpPr>
        <p:spPr>
          <a:xfrm>
            <a:off x="1600200" y="1657350"/>
            <a:ext cx="6781800" cy="2590800"/>
          </a:xfrm>
          <a:prstGeom prst="roundRect">
            <a:avLst/>
          </a:prstGeom>
          <a:gradFill>
            <a:gsLst>
              <a:gs pos="0">
                <a:srgbClr val="006C33"/>
              </a:gs>
              <a:gs pos="100000">
                <a:srgbClr val="008A4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450"/>
              </a:spcBef>
            </a:pPr>
            <a:r>
              <a:rPr lang="en-US" altLang="en-US" sz="2400" b="1" u="sng" dirty="0">
                <a:ea typeface="ＭＳ Ｐゴシック" panose="020B0600070205080204" pitchFamily="34" charset="-128"/>
              </a:rPr>
              <a:t>Sustainable Ocean Initiative capacity building</a:t>
            </a:r>
          </a:p>
          <a:p>
            <a:pPr marL="257175" indent="-257175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Sustainable Ocean Initiative (SOI) is a global capacity building partnership coordinated by the Secretariat</a:t>
            </a:r>
          </a:p>
          <a:p>
            <a:pPr marL="257175" indent="-257175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Convenes various capacity building activities, including national and regional workshops, and training of trainers</a:t>
            </a:r>
          </a:p>
          <a:p>
            <a:pPr marL="257175" indent="-257175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Work underway to develop the SOI Post-2020 Action Plan to guide SOI activities in supporting implementation of post-2020 framework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6804BF2-31B5-154C-93A8-E329C10B80C6}"/>
              </a:ext>
            </a:extLst>
          </p:cNvPr>
          <p:cNvSpPr txBox="1">
            <a:spLocks/>
          </p:cNvSpPr>
          <p:nvPr/>
        </p:nvSpPr>
        <p:spPr>
          <a:xfrm>
            <a:off x="1371601" y="244401"/>
            <a:ext cx="7313840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/>
              <a:t>Other marine issues </a:t>
            </a:r>
          </a:p>
          <a:p>
            <a:r>
              <a:rPr lang="en-US" b="1" dirty="0"/>
              <a:t>to be addressed at SBSTTA 24 </a:t>
            </a:r>
          </a:p>
        </p:txBody>
      </p:sp>
    </p:spTree>
    <p:extLst>
      <p:ext uri="{BB962C8B-B14F-4D97-AF65-F5344CB8AC3E}">
        <p14:creationId xmlns:p14="http://schemas.microsoft.com/office/powerpoint/2010/main" val="775752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Questions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2BF7B-2AD7-4CA7-AFA3-1C472BAC3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60900"/>
            <a:ext cx="2895600" cy="544029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0CC683C-5412-4DDF-9456-AEA76378F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213" y="1809750"/>
            <a:ext cx="3455987" cy="2215991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Secretariat of the Convention </a:t>
            </a:r>
          </a:p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on Biological Diversity</a:t>
            </a:r>
            <a:r>
              <a:rPr lang="en-CA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413 St. Jacques Street, Suite 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Montreal, Quebec, Canada H2Y 1N9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Tel. +1 514 288 2220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secretariat@cbd.int </a:t>
            </a: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www.cbd.int</a:t>
            </a:r>
            <a:endParaRPr lang="en-US" altLang="ko-KR" sz="1700" dirty="0">
              <a:solidFill>
                <a:srgbClr val="009B48"/>
              </a:solidFill>
              <a:ea typeface="굴림" panose="020B0600000101010101" pitchFamily="34" charset="-127"/>
            </a:endParaRPr>
          </a:p>
        </p:txBody>
      </p:sp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5A225EDB-AB2A-41D7-B587-2CDA98600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3355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3">
            <a:extLst>
              <a:ext uri="{FF2B5EF4-FFF2-40B4-BE49-F238E27FC236}">
                <a16:creationId xmlns:a16="http://schemas.microsoft.com/office/drawing/2014/main" id="{305F9F7B-9A9C-4D03-BF4B-B3FE7FF1B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4362" y="1692275"/>
            <a:ext cx="3525838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facebook.com/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twitter.com/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instagram.com/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linkedin.com/company/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</p:txBody>
      </p:sp>
      <p:pic>
        <p:nvPicPr>
          <p:cNvPr id="11" name="Picture 12">
            <a:hlinkClick r:id="rId6"/>
            <a:extLst>
              <a:ext uri="{FF2B5EF4-FFF2-40B4-BE49-F238E27FC236}">
                <a16:creationId xmlns:a16="http://schemas.microsoft.com/office/drawing/2014/main" id="{ED13CC6E-9784-4851-9FF9-8E8214991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25791"/>
            <a:ext cx="3603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>
            <a:hlinkClick r:id="rId8"/>
            <a:extLst>
              <a:ext uri="{FF2B5EF4-FFF2-40B4-BE49-F238E27FC236}">
                <a16:creationId xmlns:a16="http://schemas.microsoft.com/office/drawing/2014/main" id="{364DDED4-D4CB-46E5-A8A0-85FFB2E8C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2439988"/>
            <a:ext cx="3587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>
            <a:hlinkClick r:id="rId10"/>
            <a:extLst>
              <a:ext uri="{FF2B5EF4-FFF2-40B4-BE49-F238E27FC236}">
                <a16:creationId xmlns:a16="http://schemas.microsoft.com/office/drawing/2014/main" id="{FA73FA2C-A791-4411-8C6E-066E12366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84428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102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bd-custom 1">
      <a:dk1>
        <a:srgbClr val="636363"/>
      </a:dk1>
      <a:lt1>
        <a:sysClr val="window" lastClr="FFFFFF"/>
      </a:lt1>
      <a:dk2>
        <a:srgbClr val="00483A"/>
      </a:dk2>
      <a:lt2>
        <a:srgbClr val="FFFFFF"/>
      </a:lt2>
      <a:accent1>
        <a:srgbClr val="E8C800"/>
      </a:accent1>
      <a:accent2>
        <a:srgbClr val="DA3B01"/>
      </a:accent2>
      <a:accent3>
        <a:srgbClr val="009B48"/>
      </a:accent3>
      <a:accent4>
        <a:srgbClr val="6054BA"/>
      </a:accent4>
      <a:accent5>
        <a:srgbClr val="0086B7"/>
      </a:accent5>
      <a:accent6>
        <a:srgbClr val="A05800"/>
      </a:accent6>
      <a:hlink>
        <a:srgbClr val="009B48"/>
      </a:hlink>
      <a:folHlink>
        <a:srgbClr val="0048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ad741f-c0db-4e29-b5a6-03b4a1bc18ba">
      <UserInfo>
        <DisplayName>Veronique Lefebvre</DisplayName>
        <AccountId>14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BFACF6D92CD24AA50050CE23F68F74" ma:contentTypeVersion="12" ma:contentTypeDescription="Create a new document." ma:contentTypeScope="" ma:versionID="b2940eda6149edcb6b242f529514f291">
  <xsd:schema xmlns:xsd="http://www.w3.org/2001/XMLSchema" xmlns:xs="http://www.w3.org/2001/XMLSchema" xmlns:p="http://schemas.microsoft.com/office/2006/metadata/properties" xmlns:ns2="358298e0-1b7e-4ebe-8695-94439b74f0d1" xmlns:ns3="13ad741f-c0db-4e29-b5a6-03b4a1bc18ba" targetNamespace="http://schemas.microsoft.com/office/2006/metadata/properties" ma:root="true" ma:fieldsID="22b615662ec7a5f2ba2633737ce3087f" ns2:_="" ns3:_="">
    <xsd:import namespace="358298e0-1b7e-4ebe-8695-94439b74f0d1"/>
    <xsd:import namespace="13ad741f-c0db-4e29-b5a6-03b4a1bc18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8298e0-1b7e-4ebe-8695-94439b74f0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d741f-c0db-4e29-b5a6-03b4a1bc18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C09D67-F571-4C00-BF6B-836405F6A21F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567a2647-6c4b-493f-824b-6e54ba8ebb89"/>
    <ds:schemaRef ds:uri="347fbd1b-5dbb-43c4-877f-4e35393ba24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F79A4EC-9525-4949-824A-B90A035033EA}"/>
</file>

<file path=customXml/itemProps3.xml><?xml version="1.0" encoding="utf-8"?>
<ds:datastoreItem xmlns:ds="http://schemas.openxmlformats.org/officeDocument/2006/customXml" ds:itemID="{45324A7A-73FF-4471-A41B-414F28F467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18646</TotalTime>
  <Words>1099</Words>
  <Application>Microsoft Office PowerPoint</Application>
  <PresentationFormat>On-screen Show (16:9)</PresentationFormat>
  <Paragraphs>128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Avenir Heavy</vt:lpstr>
      <vt:lpstr>Calibri</vt:lpstr>
      <vt:lpstr>Century Gothic</vt:lpstr>
      <vt:lpstr>Oswald medium</vt:lpstr>
      <vt:lpstr>Office Theme</vt:lpstr>
      <vt:lpstr>PowerPoint Presentation</vt:lpstr>
      <vt:lpstr>Issues to be addressed</vt:lpstr>
      <vt:lpstr>Requests from COP decisions on marine and coastal biodiversity</vt:lpstr>
      <vt:lpstr>SBSTTA 24 documents on marine and coastal biodiversity</vt:lpstr>
      <vt:lpstr>PowerPoint Presentation</vt:lpstr>
      <vt:lpstr>Practical Challenges with Current EBSA Process</vt:lpstr>
      <vt:lpstr>PowerPoint Presentation</vt:lpstr>
      <vt:lpstr>PowerPoint Presentation</vt:lpstr>
      <vt:lpstr>Annexes on EBSA issues </vt:lpstr>
      <vt:lpstr>PowerPoint Presentation</vt:lpstr>
      <vt:lpstr>PowerPoint Presentation</vt:lpstr>
      <vt:lpstr>PowerPoint Presentation</vt:lpstr>
      <vt:lpstr>PowerPoint Presentation</vt:lpstr>
      <vt:lpstr>Questions ?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Examinations and Tests Section 2015 Projects and Deliverables</dc:title>
  <dc:creator>Chenghui Xu</dc:creator>
  <cp:lastModifiedBy>Veronique Lefebvre</cp:lastModifiedBy>
  <cp:revision>555</cp:revision>
  <cp:lastPrinted>2017-03-13T10:44:30Z</cp:lastPrinted>
  <dcterms:created xsi:type="dcterms:W3CDTF">2015-06-26T14:39:17Z</dcterms:created>
  <dcterms:modified xsi:type="dcterms:W3CDTF">2021-01-29T14:30:06Z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0x01010069BFACF6D92CD24AA50050CE23F68F74</vt:lpwstr>
  </property>
</Properties>
</file>