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6063C8E2" w14:textId="77777777" w:rsidTr="00E1694B">
        <w:trPr>
          <w:trHeight w:val="850"/>
        </w:trPr>
        <w:tc>
          <w:tcPr>
            <w:tcW w:w="975" w:type="dxa"/>
            <w:vAlign w:val="bottom"/>
          </w:tcPr>
          <w:p w14:paraId="506AA8D4" w14:textId="77F49697" w:rsidR="008A1499" w:rsidRPr="00866063" w:rsidRDefault="008A1499" w:rsidP="008A1499">
            <w:pPr>
              <w:pStyle w:val="AASmallLogo"/>
            </w:pPr>
            <w:r w:rsidRPr="00866063">
              <w:rPr>
                <w:noProof/>
              </w:rPr>
              <w:drawing>
                <wp:inline distT="0" distB="0" distL="0" distR="0" wp14:anchorId="4CBA5089" wp14:editId="22B078E1">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26DBA37C" w14:textId="77777777" w:rsidR="008A1499" w:rsidRPr="00866063" w:rsidRDefault="008A1499" w:rsidP="00E1694B">
            <w:pPr>
              <w:pStyle w:val="AASmallLogo"/>
            </w:pPr>
          </w:p>
        </w:tc>
        <w:tc>
          <w:tcPr>
            <w:tcW w:w="1434" w:type="dxa"/>
            <w:noWrap/>
            <w:vAlign w:val="bottom"/>
          </w:tcPr>
          <w:p w14:paraId="531B970D" w14:textId="77777777" w:rsidR="008A1499" w:rsidRPr="00866063" w:rsidRDefault="008A1499" w:rsidP="008A1499">
            <w:pPr>
              <w:pStyle w:val="AASmallLogo"/>
            </w:pPr>
            <w:r w:rsidRPr="00866063">
              <w:rPr>
                <w:noProof/>
              </w:rPr>
              <w:drawing>
                <wp:inline distT="0" distB="0" distL="0" distR="0" wp14:anchorId="671A12CC" wp14:editId="6E500BC0">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647EA0BE" w14:textId="77777777" w:rsidR="008A1499" w:rsidRPr="00866063" w:rsidRDefault="008A1499" w:rsidP="00E1694B">
            <w:pPr>
              <w:pStyle w:val="AASmallLogo"/>
            </w:pPr>
          </w:p>
        </w:tc>
        <w:tc>
          <w:tcPr>
            <w:tcW w:w="8073" w:type="dxa"/>
            <w:vAlign w:val="bottom"/>
          </w:tcPr>
          <w:p w14:paraId="68E97CC0" w14:textId="532E3924" w:rsidR="008A1499" w:rsidRPr="00866063" w:rsidRDefault="008A1499" w:rsidP="00D47809">
            <w:pPr>
              <w:pStyle w:val="ABSymbol"/>
            </w:pPr>
            <w:r w:rsidRPr="00866063">
              <w:rPr>
                <w:sz w:val="40"/>
              </w:rPr>
              <w:t>CBD</w:t>
            </w:r>
            <w:r w:rsidRPr="00866063">
              <w:t>/</w:t>
            </w:r>
            <w:r w:rsidR="00C4348A">
              <w:t>SBI</w:t>
            </w:r>
            <w:r w:rsidRPr="00866063">
              <w:t>/</w:t>
            </w:r>
            <w:r w:rsidR="00C4348A">
              <w:t>6/</w:t>
            </w:r>
            <w:r w:rsidR="00AD3CE2">
              <w:t>L</w:t>
            </w:r>
            <w:r w:rsidR="00F42359">
              <w:t>.</w:t>
            </w:r>
            <w:r w:rsidR="00DE4316">
              <w:t>7</w:t>
            </w:r>
          </w:p>
        </w:tc>
      </w:tr>
    </w:tbl>
    <w:p w14:paraId="6F1E7EF5"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2F10BCA4" w14:textId="77777777" w:rsidTr="008A1499">
        <w:trPr>
          <w:trHeight w:val="1814"/>
        </w:trPr>
        <w:tc>
          <w:tcPr>
            <w:tcW w:w="7370" w:type="dxa"/>
          </w:tcPr>
          <w:p w14:paraId="7FF97CAE" w14:textId="77777777" w:rsidR="008A1499" w:rsidRPr="00866063" w:rsidRDefault="008A1499" w:rsidP="008A1499">
            <w:pPr>
              <w:pStyle w:val="ACLargeLogo"/>
            </w:pPr>
            <w:r w:rsidRPr="00866063">
              <w:rPr>
                <w:noProof/>
              </w:rPr>
              <w:drawing>
                <wp:inline distT="0" distB="0" distL="0" distR="0" wp14:anchorId="0FDFB752" wp14:editId="14886DE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21310CD5" w14:textId="77777777" w:rsidR="008A1499" w:rsidRPr="00866063" w:rsidRDefault="008A1499" w:rsidP="008A1499">
            <w:pPr>
              <w:pStyle w:val="ACLargeLogo"/>
            </w:pPr>
          </w:p>
        </w:tc>
        <w:tc>
          <w:tcPr>
            <w:tcW w:w="3112" w:type="dxa"/>
          </w:tcPr>
          <w:p w14:paraId="71C61753" w14:textId="6DE52636" w:rsidR="008A1499" w:rsidRPr="00866063" w:rsidRDefault="008A1499" w:rsidP="008A1499">
            <w:pPr>
              <w:pStyle w:val="AEDistrNormal"/>
            </w:pPr>
            <w:r w:rsidRPr="00866063">
              <w:t xml:space="preserve">Distr.: </w:t>
            </w:r>
            <w:r w:rsidR="00F42359">
              <w:t>Limited</w:t>
            </w:r>
            <w:r w:rsidRPr="00866063">
              <w:t xml:space="preserve"> </w:t>
            </w:r>
          </w:p>
          <w:p w14:paraId="5779C416" w14:textId="2F530AFF" w:rsidR="008A1499" w:rsidRPr="00866063" w:rsidRDefault="0066535B" w:rsidP="008A1499">
            <w:pPr>
              <w:pStyle w:val="AEDistrNormal"/>
            </w:pPr>
            <w:r>
              <w:t>1</w:t>
            </w:r>
            <w:r w:rsidR="00A85A7E">
              <w:t>9</w:t>
            </w:r>
            <w:r w:rsidR="00F42359">
              <w:t xml:space="preserve"> February</w:t>
            </w:r>
            <w:r w:rsidR="001E5F12">
              <w:t xml:space="preserve"> 202</w:t>
            </w:r>
            <w:r w:rsidR="00F42359">
              <w:t>6</w:t>
            </w:r>
          </w:p>
          <w:p w14:paraId="7564606C" w14:textId="77777777" w:rsidR="008A1499" w:rsidRPr="00866063" w:rsidRDefault="008A1499" w:rsidP="008A1499">
            <w:pPr>
              <w:pStyle w:val="AEDistrNormal6pt"/>
            </w:pPr>
            <w:r w:rsidRPr="00866063">
              <w:t xml:space="preserve">Original: English </w:t>
            </w:r>
          </w:p>
          <w:p w14:paraId="26D406AC" w14:textId="77777777" w:rsidR="008A1499" w:rsidRPr="00866063" w:rsidRDefault="008A1499" w:rsidP="008A1499">
            <w:pPr>
              <w:pStyle w:val="AEDistrNormal6pt"/>
            </w:pPr>
          </w:p>
        </w:tc>
      </w:tr>
    </w:tbl>
    <w:p w14:paraId="3021B659"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64768A1E" w14:textId="77777777" w:rsidTr="008A1499">
        <w:trPr>
          <w:trHeight w:val="57"/>
        </w:trPr>
        <w:tc>
          <w:tcPr>
            <w:tcW w:w="6094" w:type="dxa"/>
          </w:tcPr>
          <w:p w14:paraId="185D34D9" w14:textId="77777777" w:rsidR="008A1499" w:rsidRPr="00866063" w:rsidRDefault="00C4348A" w:rsidP="008A1499">
            <w:pPr>
              <w:pStyle w:val="AFCorN12Bold"/>
            </w:pPr>
            <w:r>
              <w:t>Subsidiary Body on Implementation</w:t>
            </w:r>
            <w:r w:rsidR="008A1499" w:rsidRPr="00866063">
              <w:t xml:space="preserve"> </w:t>
            </w:r>
          </w:p>
          <w:p w14:paraId="4AC12B5E" w14:textId="77777777" w:rsidR="008A1499" w:rsidRPr="00866063" w:rsidRDefault="00C4348A" w:rsidP="008A1499">
            <w:pPr>
              <w:pStyle w:val="AFCorNBold"/>
            </w:pPr>
            <w:r>
              <w:t>Six</w:t>
            </w:r>
            <w:r w:rsidR="008A1499" w:rsidRPr="00866063">
              <w:t xml:space="preserve">th meeting </w:t>
            </w:r>
          </w:p>
          <w:p w14:paraId="6FA99A60" w14:textId="77777777" w:rsidR="008A1499" w:rsidRPr="00866063" w:rsidRDefault="00163EA8" w:rsidP="008A1499">
            <w:pPr>
              <w:pStyle w:val="AFCorNNormal"/>
            </w:pPr>
            <w:r>
              <w:t>Rome</w:t>
            </w:r>
            <w:r w:rsidR="008A1499" w:rsidRPr="00866063">
              <w:t xml:space="preserve">, </w:t>
            </w:r>
            <w:r w:rsidR="00C4348A">
              <w:rPr>
                <w:snapToGrid w:val="0"/>
                <w:kern w:val="22"/>
              </w:rPr>
              <w:t>16</w:t>
            </w:r>
            <w:r w:rsidR="008A1499" w:rsidRPr="00866063">
              <w:rPr>
                <w:snapToGrid w:val="0"/>
                <w:kern w:val="22"/>
              </w:rPr>
              <w:t>–</w:t>
            </w:r>
            <w:r w:rsidR="00C4348A">
              <w:rPr>
                <w:snapToGrid w:val="0"/>
                <w:kern w:val="22"/>
              </w:rPr>
              <w:t>19</w:t>
            </w:r>
            <w:r w:rsidR="008A1499" w:rsidRPr="00866063">
              <w:rPr>
                <w:snapToGrid w:val="0"/>
                <w:kern w:val="22"/>
              </w:rPr>
              <w:t xml:space="preserve"> </w:t>
            </w:r>
            <w:r w:rsidR="00C4348A">
              <w:rPr>
                <w:snapToGrid w:val="0"/>
                <w:kern w:val="22"/>
              </w:rPr>
              <w:t>February</w:t>
            </w:r>
            <w:r w:rsidR="008A1499" w:rsidRPr="00866063">
              <w:rPr>
                <w:snapToGrid w:val="0"/>
                <w:kern w:val="22"/>
              </w:rPr>
              <w:t xml:space="preserve"> </w:t>
            </w:r>
            <w:r w:rsidR="00C4348A">
              <w:rPr>
                <w:snapToGrid w:val="0"/>
                <w:kern w:val="22"/>
              </w:rPr>
              <w:t>2026</w:t>
            </w:r>
          </w:p>
          <w:p w14:paraId="58943DEC" w14:textId="069D94A6" w:rsidR="008A1499" w:rsidRPr="00866063" w:rsidRDefault="00F42359" w:rsidP="008A1499">
            <w:pPr>
              <w:pStyle w:val="AFCorNNormal"/>
            </w:pPr>
            <w:r>
              <w:t>Agenda i</w:t>
            </w:r>
            <w:r w:rsidR="008A1499" w:rsidRPr="00866063">
              <w:t xml:space="preserve">tem </w:t>
            </w:r>
            <w:r w:rsidR="00A678E4">
              <w:t>8</w:t>
            </w:r>
          </w:p>
          <w:p w14:paraId="4A187A0C" w14:textId="2BF7C5F2" w:rsidR="008A1499" w:rsidRPr="00866063" w:rsidRDefault="00400DF4" w:rsidP="00400DF4">
            <w:pPr>
              <w:pStyle w:val="AFCorNBold"/>
            </w:pPr>
            <w:r>
              <w:t xml:space="preserve">Specialized international access and benefit-sharing instruments in the context of Article 4, paragraph 4, </w:t>
            </w:r>
            <w:r w:rsidR="00587356">
              <w:br/>
            </w:r>
            <w:r>
              <w:t>of the Nagoya Protocol</w:t>
            </w:r>
          </w:p>
        </w:tc>
        <w:tc>
          <w:tcPr>
            <w:tcW w:w="4388" w:type="dxa"/>
          </w:tcPr>
          <w:p w14:paraId="280F0D1B" w14:textId="77777777" w:rsidR="008A1499" w:rsidRPr="00866063" w:rsidRDefault="008A1499" w:rsidP="008A1499">
            <w:pPr>
              <w:pStyle w:val="CBDNormal"/>
              <w:jc w:val="left"/>
            </w:pPr>
          </w:p>
        </w:tc>
      </w:tr>
    </w:tbl>
    <w:p w14:paraId="329D7B6A" w14:textId="65F7C683" w:rsidR="00C9161D" w:rsidRPr="00866063" w:rsidRDefault="00000000" w:rsidP="00A111D1">
      <w:pPr>
        <w:pStyle w:val="CBDTitle"/>
        <w:rPr>
          <w:caps/>
        </w:rPr>
      </w:pPr>
      <w:sdt>
        <w:sdtPr>
          <w:alias w:val="Title"/>
          <w:tag w:val=""/>
          <w:id w:val="772832786"/>
          <w:placeholder>
            <w:docPart w:val="D63128615B354B31965B81D1CFB3806D"/>
          </w:placeholder>
          <w:dataBinding w:prefixMappings="xmlns:ns0='http://purl.org/dc/elements/1.1/' xmlns:ns1='http://schemas.openxmlformats.org/package/2006/metadata/core-properties' " w:xpath="/ns1:coreProperties[1]/ns0:title[1]" w:storeItemID="{6C3C8BC8-F283-45AE-878A-BAB7291924A1}"/>
          <w:text/>
        </w:sdtPr>
        <w:sdtContent>
          <w:r w:rsidR="00DA1F55">
            <w:t>Specialized international access and benefit-sharing instruments in the context of Article 4, paragraph 4, of the Nagoya Protocol</w:t>
          </w:r>
        </w:sdtContent>
      </w:sdt>
      <w:r w:rsidR="00B133F1">
        <w:rPr>
          <w:rStyle w:val="FootnoteReference"/>
        </w:rPr>
        <w:footnoteReference w:customMarkFollows="1" w:id="1"/>
        <w:t>*</w:t>
      </w:r>
    </w:p>
    <w:p w14:paraId="5E94552B" w14:textId="192EB235" w:rsidR="00F6586C" w:rsidRPr="00866063" w:rsidRDefault="00F42359" w:rsidP="00A111D1">
      <w:pPr>
        <w:pStyle w:val="CBDSubTitle"/>
      </w:pPr>
      <w:r>
        <w:t>Draft recommendation submitted by the Chair</w:t>
      </w:r>
    </w:p>
    <w:p w14:paraId="728578CE" w14:textId="6D768AAD" w:rsidR="00C35AAB" w:rsidRDefault="00A35393" w:rsidP="009B5624">
      <w:pPr>
        <w:pStyle w:val="CBDNormalNumber"/>
        <w:numPr>
          <w:ilvl w:val="0"/>
          <w:numId w:val="0"/>
        </w:numPr>
        <w:ind w:left="567" w:firstLine="567"/>
        <w:rPr>
          <w:i/>
          <w:iCs/>
        </w:rPr>
      </w:pPr>
      <w:r w:rsidRPr="00A35393">
        <w:rPr>
          <w:i/>
          <w:iCs/>
        </w:rPr>
        <w:t xml:space="preserve">The Subsidiary Body on the Implementation </w:t>
      </w:r>
    </w:p>
    <w:p w14:paraId="6689B3EE" w14:textId="6906E006" w:rsidR="001D17FB" w:rsidRDefault="001D17FB" w:rsidP="009B5624">
      <w:pPr>
        <w:pStyle w:val="CBDNormalNumber"/>
        <w:numPr>
          <w:ilvl w:val="0"/>
          <w:numId w:val="0"/>
        </w:numPr>
        <w:ind w:left="567" w:firstLine="567"/>
        <w:rPr>
          <w:i/>
          <w:iCs/>
        </w:rPr>
      </w:pPr>
      <w:r>
        <w:rPr>
          <w:i/>
          <w:iCs/>
        </w:rPr>
        <w:t xml:space="preserve">Recommends </w:t>
      </w:r>
      <w:r w:rsidRPr="009B5624">
        <w:t xml:space="preserve">that, at its sixth meeting, the </w:t>
      </w:r>
      <w:r w:rsidR="006E43FC">
        <w:t xml:space="preserve">Conference of the Parties serving as the meeting of the Parties to the Nagoya Protocol </w:t>
      </w:r>
      <w:r w:rsidR="003534D0" w:rsidRPr="003534D0">
        <w:t>on Access to Genetic Resources and the Fair and Equitable Sharing of Benefits Arising from Their Utilization</w:t>
      </w:r>
      <w:r w:rsidR="001A3E6F">
        <w:rPr>
          <w:rStyle w:val="FootnoteReference"/>
        </w:rPr>
        <w:footnoteReference w:id="2"/>
      </w:r>
      <w:r w:rsidR="003534D0" w:rsidRPr="003534D0">
        <w:t xml:space="preserve"> </w:t>
      </w:r>
      <w:r w:rsidR="00B77C49" w:rsidRPr="009B5624">
        <w:t>adopt a decision along the following lines:</w:t>
      </w:r>
    </w:p>
    <w:p w14:paraId="576BA28C" w14:textId="0FDBFF04" w:rsidR="00B77C49" w:rsidRDefault="00597888" w:rsidP="009B5624">
      <w:pPr>
        <w:pStyle w:val="CBDDesicionText"/>
        <w:tabs>
          <w:tab w:val="clear" w:pos="567"/>
        </w:tabs>
        <w:ind w:left="1134"/>
        <w:rPr>
          <w:i/>
          <w:iCs/>
        </w:rPr>
      </w:pPr>
      <w:r w:rsidRPr="000339B6">
        <w:t>[</w:t>
      </w:r>
      <w:r w:rsidR="00217139" w:rsidRPr="009B5624">
        <w:rPr>
          <w:i/>
          <w:iCs/>
        </w:rPr>
        <w:t>The Conference of the Parties serving as the meeting of the Parties to the Nagoya Protocol</w:t>
      </w:r>
      <w:r w:rsidR="00217139">
        <w:t>,</w:t>
      </w:r>
    </w:p>
    <w:p w14:paraId="7B0409A5" w14:textId="46D4BE76" w:rsidR="005405B9" w:rsidRPr="00E86195" w:rsidRDefault="005405B9" w:rsidP="009B5624">
      <w:pPr>
        <w:pStyle w:val="CBDDesicionText"/>
        <w:tabs>
          <w:tab w:val="clear" w:pos="567"/>
        </w:tabs>
        <w:ind w:left="1134"/>
      </w:pPr>
      <w:r w:rsidRPr="00E86195">
        <w:rPr>
          <w:i/>
          <w:iCs/>
        </w:rPr>
        <w:t xml:space="preserve">Recalling </w:t>
      </w:r>
      <w:hyperlink r:id="rId15" w:history="1">
        <w:r w:rsidRPr="009B5624">
          <w:t xml:space="preserve">paragraph 4 of </w:t>
        </w:r>
        <w:r w:rsidR="001827A2">
          <w:t xml:space="preserve">Article 4 of </w:t>
        </w:r>
        <w:r w:rsidRPr="009B5624">
          <w:t>the Nagoya Protocol</w:t>
        </w:r>
      </w:hyperlink>
      <w:bookmarkStart w:id="0" w:name="_Hlk216706052"/>
      <w:r w:rsidR="001827A2">
        <w:t xml:space="preserve"> </w:t>
      </w:r>
      <w:r w:rsidR="002F479E" w:rsidRPr="002F479E">
        <w:t>on Access to Genetic Resources and the Fair and Equitable Sharing of Benefits Arising from Their Utilization</w:t>
      </w:r>
      <w:bookmarkEnd w:id="0"/>
      <w:r w:rsidR="00EE133A">
        <w:t>,</w:t>
      </w:r>
      <w:r w:rsidR="009C2A69">
        <w:rPr>
          <w:rStyle w:val="FootnoteReference"/>
        </w:rPr>
        <w:footnoteReference w:id="3"/>
      </w:r>
    </w:p>
    <w:p w14:paraId="64F2EBE3" w14:textId="63DF5AB1" w:rsidR="005405B9" w:rsidRPr="00E86195" w:rsidRDefault="005405B9" w:rsidP="00E1694B">
      <w:pPr>
        <w:pStyle w:val="CBDDesicionText"/>
        <w:tabs>
          <w:tab w:val="clear" w:pos="567"/>
        </w:tabs>
        <w:ind w:left="1134"/>
      </w:pPr>
      <w:r w:rsidRPr="00E86195">
        <w:rPr>
          <w:i/>
          <w:iCs/>
        </w:rPr>
        <w:t>Recognizing</w:t>
      </w:r>
      <w:r w:rsidRPr="00E86195">
        <w:t xml:space="preserve"> the need to enhance legal clarity, equity and coherence in the implementation of </w:t>
      </w:r>
      <w:r w:rsidR="0042544D">
        <w:t xml:space="preserve">paragraph </w:t>
      </w:r>
      <w:r w:rsidR="0042544D" w:rsidRPr="00E86195">
        <w:t>4</w:t>
      </w:r>
      <w:r w:rsidR="0042544D">
        <w:t xml:space="preserve"> of </w:t>
      </w:r>
      <w:r w:rsidRPr="00E86195">
        <w:t>Article 4</w:t>
      </w:r>
      <w:r w:rsidR="00295184">
        <w:t xml:space="preserve"> of the </w:t>
      </w:r>
      <w:r w:rsidR="008536EE">
        <w:t xml:space="preserve">Nagoya </w:t>
      </w:r>
      <w:r w:rsidR="00295184">
        <w:t>Protocol</w:t>
      </w:r>
      <w:r w:rsidRPr="00E86195">
        <w:t xml:space="preserve"> and to avoid duplication and fragmentation across access and benefit-sharing regimes,</w:t>
      </w:r>
    </w:p>
    <w:p w14:paraId="49737EE9" w14:textId="6DEA9FBB" w:rsidR="00BC7032" w:rsidRPr="00E1694B" w:rsidRDefault="005405B9" w:rsidP="009B5624">
      <w:pPr>
        <w:pStyle w:val="CBDDesicionText"/>
        <w:tabs>
          <w:tab w:val="clear" w:pos="567"/>
        </w:tabs>
        <w:ind w:left="1134"/>
      </w:pPr>
      <w:r w:rsidRPr="00E86195">
        <w:rPr>
          <w:i/>
          <w:iCs/>
        </w:rPr>
        <w:t xml:space="preserve">Affirming </w:t>
      </w:r>
      <w:r w:rsidRPr="00E86195">
        <w:t>the importance of maintaining mutual supportiveness among international instruments</w:t>
      </w:r>
      <w:r w:rsidR="000A5BFE">
        <w:t>,</w:t>
      </w:r>
      <w:r w:rsidR="00AD6D6F">
        <w:t xml:space="preserve"> in accordance</w:t>
      </w:r>
      <w:r w:rsidR="00E92F43">
        <w:t xml:space="preserve"> with </w:t>
      </w:r>
      <w:r w:rsidR="0042544D">
        <w:t xml:space="preserve">paragraph 3 of </w:t>
      </w:r>
      <w:r w:rsidR="00E92F43">
        <w:t>Article 4 of the Nagoya Protocol</w:t>
      </w:r>
      <w:r w:rsidR="000A5BFE">
        <w:t>,</w:t>
      </w:r>
      <w:r w:rsidRPr="00E86195">
        <w:t xml:space="preserve"> and </w:t>
      </w:r>
      <w:r w:rsidR="00AC569F">
        <w:t xml:space="preserve">of </w:t>
      </w:r>
      <w:r w:rsidRPr="00E86195">
        <w:t>respecting the sovereign rights of Parties,</w:t>
      </w:r>
    </w:p>
    <w:p w14:paraId="24E9A5D5" w14:textId="4CC3BFF7" w:rsidR="000A5BFE" w:rsidRPr="00E1694B" w:rsidRDefault="000A5BFE" w:rsidP="00E1694B">
      <w:pPr>
        <w:pStyle w:val="CBDDesicionText"/>
        <w:tabs>
          <w:tab w:val="clear" w:pos="567"/>
        </w:tabs>
        <w:ind w:left="1134"/>
      </w:pPr>
      <w:r w:rsidRPr="00E1694B">
        <w:rPr>
          <w:i/>
        </w:rPr>
        <w:t>Recalling</w:t>
      </w:r>
      <w:r w:rsidRPr="00E1694B">
        <w:t xml:space="preserve"> </w:t>
      </w:r>
      <w:hyperlink r:id="rId16" w:history="1">
        <w:r w:rsidRPr="00E1694B">
          <w:t>Article 10 of the Nagoya Protocol</w:t>
        </w:r>
      </w:hyperlink>
      <w:r w:rsidRPr="00E1694B">
        <w:t>,</w:t>
      </w:r>
      <w:r w:rsidR="00597888">
        <w:t>]</w:t>
      </w:r>
    </w:p>
    <w:p w14:paraId="49702EAA" w14:textId="69D710C6" w:rsidR="00FD0C46" w:rsidRPr="00FD0C46" w:rsidRDefault="00D41985" w:rsidP="000339B6">
      <w:pPr>
        <w:pStyle w:val="CBDDesicionText"/>
        <w:tabs>
          <w:tab w:val="clear" w:pos="567"/>
        </w:tabs>
        <w:ind w:left="1134"/>
      </w:pPr>
      <w:r>
        <w:t>[</w:t>
      </w:r>
      <w:r w:rsidR="00FD0C46" w:rsidRPr="00FD0C46">
        <w:t>1.</w:t>
      </w:r>
      <w:r w:rsidR="00FD0C46" w:rsidRPr="00FD0C46">
        <w:rPr>
          <w:i/>
          <w:iCs/>
        </w:rPr>
        <w:tab/>
        <w:t>Takes note</w:t>
      </w:r>
      <w:r w:rsidR="00FD0C46" w:rsidRPr="00FD0C46">
        <w:t xml:space="preserve"> of the synthesis of submissions received pursuant to decision </w:t>
      </w:r>
      <w:hyperlink r:id="rId17" w:history="1">
        <w:r w:rsidR="00FD0C46" w:rsidRPr="00FD0C46">
          <w:rPr>
            <w:rStyle w:val="Hyperlink"/>
          </w:rPr>
          <w:t>NP-5/8</w:t>
        </w:r>
      </w:hyperlink>
      <w:r w:rsidR="00FD0C46" w:rsidRPr="00FD0C46">
        <w:t xml:space="preserve"> of 25 October 2024, as contained in document CBD/SBI/6/8, which provides a basis for further consideration of the process for recognizing specialized international access and benefit-sharing instruments under paragraph 4 of Article 4 of the Nagoya Protocol on Access to Genetic Resources and the Fair and Equitable Sharing of Benefits Arising from Their Utilization;</w:t>
      </w:r>
    </w:p>
    <w:p w14:paraId="028A0FF0" w14:textId="6F0177A4" w:rsidR="00FD0C46" w:rsidRDefault="00FD0C46" w:rsidP="00DC52DE">
      <w:pPr>
        <w:pStyle w:val="CBDDesicionText"/>
        <w:tabs>
          <w:tab w:val="clear" w:pos="567"/>
        </w:tabs>
        <w:ind w:left="1134"/>
      </w:pPr>
      <w:r w:rsidRPr="00FD0C46">
        <w:lastRenderedPageBreak/>
        <w:t>2.</w:t>
      </w:r>
      <w:r w:rsidRPr="00FD0C46">
        <w:rPr>
          <w:i/>
          <w:iCs/>
        </w:rPr>
        <w:tab/>
        <w:t xml:space="preserve">Takes note </w:t>
      </w:r>
      <w:r w:rsidRPr="00FD0C46">
        <w:t>of the options proposed in section I of the annex to the present decision as potential pathways to address the process for recognizing a specialized international access and benefit-sharing instrument under paragraph 4 of Article 4 of the Nagoya Protocol;</w:t>
      </w:r>
      <w:r w:rsidR="006D508A">
        <w:t>]</w:t>
      </w:r>
    </w:p>
    <w:p w14:paraId="0AB0B677" w14:textId="56BF3A53" w:rsidR="00222B9B" w:rsidRDefault="00222B9B" w:rsidP="00222B9B">
      <w:pPr>
        <w:pStyle w:val="CBDDesicionText"/>
        <w:tabs>
          <w:tab w:val="clear" w:pos="567"/>
        </w:tabs>
        <w:ind w:left="1134"/>
      </w:pPr>
      <w:r w:rsidRPr="00222B9B">
        <w:t>3</w:t>
      </w:r>
      <w:r w:rsidR="00B34F58">
        <w:t>.</w:t>
      </w:r>
      <w:r w:rsidR="00B34F58">
        <w:tab/>
      </w:r>
      <w:r w:rsidRPr="00222B9B">
        <w:rPr>
          <w:i/>
          <w:iCs/>
        </w:rPr>
        <w:t>Invites</w:t>
      </w:r>
      <w:r w:rsidRPr="00222B9B">
        <w:t xml:space="preserve"> Parties, other Governments, indigenous peoples and local communities, relevant stakeholders, and international organizations and processes to submit views on the options and indicative criteria</w:t>
      </w:r>
      <w:r w:rsidR="0003260B">
        <w:t>,</w:t>
      </w:r>
      <w:r w:rsidRPr="00222B9B">
        <w:t xml:space="preserve"> including additional proposals, on specialized international access and benefit</w:t>
      </w:r>
      <w:r w:rsidRPr="00222B9B">
        <w:noBreakHyphen/>
        <w:t xml:space="preserve">sharing instruments, as set out in sections I and II </w:t>
      </w:r>
      <w:r w:rsidR="009806D8" w:rsidRPr="00222B9B">
        <w:t>of</w:t>
      </w:r>
      <w:r w:rsidRPr="00222B9B">
        <w:t xml:space="preserve"> annex </w:t>
      </w:r>
      <w:r w:rsidR="008C70C6">
        <w:t>I</w:t>
      </w:r>
      <w:r w:rsidRPr="00222B9B">
        <w:t xml:space="preserve"> to the present </w:t>
      </w:r>
      <w:proofErr w:type="gramStart"/>
      <w:r w:rsidR="00FC3406">
        <w:t>decision</w:t>
      </w:r>
      <w:r w:rsidR="00267125">
        <w:t>;</w:t>
      </w:r>
      <w:proofErr w:type="gramEnd"/>
    </w:p>
    <w:p w14:paraId="6753248E" w14:textId="58A5B2F4" w:rsidR="00222B9B" w:rsidRPr="00222B9B" w:rsidRDefault="00222B9B" w:rsidP="00C8419E">
      <w:pPr>
        <w:pStyle w:val="CBDDesicionText"/>
        <w:tabs>
          <w:tab w:val="clear" w:pos="567"/>
        </w:tabs>
        <w:ind w:left="1134"/>
      </w:pPr>
      <w:r w:rsidRPr="00844AE7">
        <w:t>4.</w:t>
      </w:r>
      <w:r w:rsidR="00B34F58" w:rsidRPr="00844AE7">
        <w:tab/>
      </w:r>
      <w:r w:rsidRPr="00844AE7">
        <w:rPr>
          <w:i/>
          <w:iCs/>
        </w:rPr>
        <w:t>Decides</w:t>
      </w:r>
      <w:r w:rsidRPr="00844AE7">
        <w:t xml:space="preserve"> to establish an informal</w:t>
      </w:r>
      <w:r w:rsidR="00484006" w:rsidRPr="00844AE7">
        <w:t xml:space="preserve"> </w:t>
      </w:r>
      <w:r w:rsidR="00597888" w:rsidRPr="00844AE7">
        <w:t>group</w:t>
      </w:r>
      <w:r w:rsidR="003E7646" w:rsidRPr="00844AE7">
        <w:rPr>
          <w:rStyle w:val="FootnoteReference"/>
        </w:rPr>
        <w:footnoteReference w:id="4"/>
      </w:r>
      <w:r w:rsidRPr="00844AE7">
        <w:t xml:space="preserve"> to advance work on [paragraph 4 </w:t>
      </w:r>
      <w:r w:rsidR="00F729E0" w:rsidRPr="00844AE7">
        <w:t>of</w:t>
      </w:r>
      <w:r w:rsidRPr="00844AE7">
        <w:t xml:space="preserve"> Article 4] through an </w:t>
      </w:r>
      <w:r w:rsidR="00597888" w:rsidRPr="000339B6">
        <w:rPr>
          <w:b/>
          <w:bCs/>
        </w:rPr>
        <w:t>[</w:t>
      </w:r>
      <w:r w:rsidRPr="00844AE7">
        <w:t>online</w:t>
      </w:r>
      <w:r w:rsidR="00484006" w:rsidRPr="000339B6">
        <w:rPr>
          <w:b/>
          <w:bCs/>
        </w:rPr>
        <w:t>]</w:t>
      </w:r>
      <w:r w:rsidRPr="000339B6">
        <w:rPr>
          <w:b/>
          <w:bCs/>
        </w:rPr>
        <w:t xml:space="preserve"> </w:t>
      </w:r>
      <w:r w:rsidRPr="00844AE7">
        <w:t xml:space="preserve">and fully inclusive process open to all Parties, indigenous peoples and local communities, relevant international organizations and stakeholders to inform </w:t>
      </w:r>
      <w:r w:rsidR="005D3232" w:rsidRPr="00844AE7">
        <w:t xml:space="preserve">the </w:t>
      </w:r>
      <w:r w:rsidRPr="00844AE7">
        <w:t>Subsidiary Body on Implementation at its eighth meeting [and to conclude th</w:t>
      </w:r>
      <w:r w:rsidR="00697CB9" w:rsidRPr="00844AE7">
        <w:t>e</w:t>
      </w:r>
      <w:r w:rsidRPr="00844AE7">
        <w:t xml:space="preserve"> agenda item </w:t>
      </w:r>
      <w:r w:rsidR="00697CB9" w:rsidRPr="00844AE7">
        <w:t xml:space="preserve">on specialized international access and benefit-sharing instruments in the context of Article 4, paragraph 4, of the Nagoya Protocol </w:t>
      </w:r>
      <w:r w:rsidRPr="00844AE7">
        <w:t>at the seventh meeting of the Conference of the Parties serving as the meeting of the Parties to the Nagoya Protocol]</w:t>
      </w:r>
      <w:r w:rsidR="00267125" w:rsidRPr="00844AE7">
        <w:t>;</w:t>
      </w:r>
    </w:p>
    <w:p w14:paraId="7BAE4CE0" w14:textId="323BEFD0" w:rsidR="00222B9B" w:rsidRPr="00222B9B" w:rsidRDefault="00222B9B" w:rsidP="00C8419E">
      <w:pPr>
        <w:pStyle w:val="CBDDesicionText"/>
        <w:tabs>
          <w:tab w:val="clear" w:pos="567"/>
        </w:tabs>
        <w:ind w:left="1134"/>
      </w:pPr>
      <w:r w:rsidRPr="00222B9B">
        <w:t>5.</w:t>
      </w:r>
      <w:r w:rsidR="00C8419E">
        <w:tab/>
      </w:r>
      <w:r w:rsidRPr="00222B9B">
        <w:rPr>
          <w:i/>
          <w:iCs/>
        </w:rPr>
        <w:t>Requests</w:t>
      </w:r>
      <w:r w:rsidRPr="00222B9B">
        <w:t xml:space="preserve"> the Executive Secretary, subject to the availability of resources</w:t>
      </w:r>
      <w:r w:rsidR="00950FF4">
        <w:t>:</w:t>
      </w:r>
      <w:r w:rsidRPr="00222B9B">
        <w:t xml:space="preserve"> </w:t>
      </w:r>
    </w:p>
    <w:p w14:paraId="68C81FCA" w14:textId="67CF245D" w:rsidR="00222B9B" w:rsidRPr="00222B9B" w:rsidRDefault="00222B9B" w:rsidP="00A52FA8">
      <w:pPr>
        <w:pStyle w:val="CBDDesicionText"/>
        <w:tabs>
          <w:tab w:val="clear" w:pos="567"/>
        </w:tabs>
        <w:ind w:left="1134"/>
      </w:pPr>
      <w:r w:rsidRPr="00222B9B">
        <w:t>(a)</w:t>
      </w:r>
      <w:r w:rsidR="00A52FA8">
        <w:tab/>
      </w:r>
      <w:r w:rsidR="00950FF4">
        <w:t>To c</w:t>
      </w:r>
      <w:r w:rsidRPr="00222B9B">
        <w:t xml:space="preserve">ompile a synthesis of </w:t>
      </w:r>
      <w:r w:rsidR="001E4471">
        <w:t xml:space="preserve">the </w:t>
      </w:r>
      <w:r w:rsidRPr="00222B9B">
        <w:t xml:space="preserve">views referred to in paragraph </w:t>
      </w:r>
      <w:r w:rsidR="0074611D">
        <w:t>3</w:t>
      </w:r>
      <w:r w:rsidRPr="00222B9B">
        <w:t xml:space="preserve"> above, for consideration by the </w:t>
      </w:r>
      <w:r w:rsidR="00075AAA">
        <w:rPr>
          <w:bCs/>
        </w:rPr>
        <w:t xml:space="preserve">informal </w:t>
      </w:r>
      <w:proofErr w:type="gramStart"/>
      <w:r w:rsidR="00075AAA">
        <w:rPr>
          <w:bCs/>
        </w:rPr>
        <w:t>group</w:t>
      </w:r>
      <w:r w:rsidR="00C712E4">
        <w:rPr>
          <w:bCs/>
        </w:rPr>
        <w:t>;</w:t>
      </w:r>
      <w:proofErr w:type="gramEnd"/>
    </w:p>
    <w:p w14:paraId="6078704F" w14:textId="05CC24FE" w:rsidR="00222B9B" w:rsidRDefault="00222B9B" w:rsidP="00A52FA8">
      <w:pPr>
        <w:pStyle w:val="CBDDesicionText"/>
        <w:tabs>
          <w:tab w:val="clear" w:pos="567"/>
        </w:tabs>
        <w:ind w:left="1134"/>
      </w:pPr>
      <w:r w:rsidRPr="00222B9B">
        <w:t>(b)</w:t>
      </w:r>
      <w:r w:rsidR="00A52FA8">
        <w:tab/>
      </w:r>
      <w:r w:rsidR="00950FF4">
        <w:t>To a</w:t>
      </w:r>
      <w:r w:rsidRPr="00222B9B">
        <w:t>ssist the co-chairs</w:t>
      </w:r>
      <w:r w:rsidR="00076521">
        <w:t xml:space="preserve"> of the </w:t>
      </w:r>
      <w:r w:rsidR="00075AAA">
        <w:t>informal group</w:t>
      </w:r>
      <w:r w:rsidR="00075AAA" w:rsidRPr="00222B9B">
        <w:t xml:space="preserve"> </w:t>
      </w:r>
      <w:r w:rsidRPr="00222B9B">
        <w:t xml:space="preserve">in </w:t>
      </w:r>
      <w:r w:rsidR="00531E75" w:rsidRPr="00836813">
        <w:t xml:space="preserve">organizing </w:t>
      </w:r>
      <w:r w:rsidRPr="00836813">
        <w:t xml:space="preserve">and </w:t>
      </w:r>
      <w:r w:rsidR="00A160DA" w:rsidRPr="00836813">
        <w:t>conducting</w:t>
      </w:r>
      <w:r w:rsidRPr="00836813">
        <w:t xml:space="preserve"> the</w:t>
      </w:r>
      <w:r w:rsidRPr="00222B9B">
        <w:t xml:space="preserve"> </w:t>
      </w:r>
      <w:r w:rsidR="00075AAA" w:rsidRPr="00DC52DE">
        <w:t>[</w:t>
      </w:r>
      <w:r w:rsidRPr="00DC52DE">
        <w:t>online</w:t>
      </w:r>
      <w:r w:rsidR="00075AAA">
        <w:t>]</w:t>
      </w:r>
      <w:r w:rsidRPr="00222B9B">
        <w:t xml:space="preserve"> meetings </w:t>
      </w:r>
      <w:r w:rsidR="007A2D3C">
        <w:t xml:space="preserve">of the </w:t>
      </w:r>
      <w:r w:rsidR="00075AAA">
        <w:t xml:space="preserve">informal group </w:t>
      </w:r>
      <w:r w:rsidRPr="00222B9B">
        <w:t>and the preparation of the</w:t>
      </w:r>
      <w:r w:rsidR="00A737D7">
        <w:t>ir</w:t>
      </w:r>
      <w:r w:rsidRPr="00222B9B">
        <w:t xml:space="preserve"> </w:t>
      </w:r>
      <w:proofErr w:type="gramStart"/>
      <w:r w:rsidRPr="00222B9B">
        <w:t>report</w:t>
      </w:r>
      <w:r w:rsidR="00950FF4">
        <w:t>;</w:t>
      </w:r>
      <w:proofErr w:type="gramEnd"/>
    </w:p>
    <w:p w14:paraId="041AA8FC" w14:textId="2C2D9010" w:rsidR="00963ACC" w:rsidRDefault="00B86923" w:rsidP="00DC52DE">
      <w:pPr>
        <w:pStyle w:val="CBDDesicionText"/>
        <w:tabs>
          <w:tab w:val="clear" w:pos="567"/>
        </w:tabs>
        <w:ind w:left="1134"/>
      </w:pPr>
      <w:r w:rsidRPr="000339B6">
        <w:t>[6</w:t>
      </w:r>
      <w:r>
        <w:rPr>
          <w:i/>
          <w:iCs/>
        </w:rPr>
        <w:t>.</w:t>
      </w:r>
      <w:r w:rsidR="00DC52DE">
        <w:rPr>
          <w:i/>
          <w:iCs/>
        </w:rPr>
        <w:tab/>
      </w:r>
      <w:r w:rsidR="00E17E78" w:rsidRPr="00E17E78">
        <w:rPr>
          <w:i/>
          <w:iCs/>
        </w:rPr>
        <w:t>Recommends</w:t>
      </w:r>
      <w:r w:rsidR="00E17E78" w:rsidRPr="00E17E78">
        <w:t xml:space="preserve"> the inclusion of “cooperation with other international organizations and the governing bodies and secretariats of international instruments” as a standing item in the agendas for future meetings of the Conference of the Parties serving as the meeting of the Parties to the Nagoya Protocol, to monitor developments relevant to paragraph 4 of Article 4 of the Protocol and promote mutual supportiveness.</w:t>
      </w:r>
      <w:r w:rsidR="00F96DDA">
        <w:t>]</w:t>
      </w:r>
    </w:p>
    <w:p w14:paraId="3C0202EE" w14:textId="6B7E0B52" w:rsidR="00115BF9" w:rsidRDefault="00115BF9" w:rsidP="00115BF9">
      <w:pPr>
        <w:pStyle w:val="CBDDesicionAnnex"/>
        <w:ind w:left="1134"/>
      </w:pPr>
      <w:r>
        <w:t xml:space="preserve">Annex </w:t>
      </w:r>
      <w:r w:rsidRPr="00CE3DC0">
        <w:t>I</w:t>
      </w:r>
    </w:p>
    <w:p w14:paraId="128CC526" w14:textId="77777777" w:rsidR="006121B3" w:rsidRDefault="0056208B" w:rsidP="006121B3">
      <w:pPr>
        <w:pStyle w:val="CBDDesicionAnnex"/>
        <w:ind w:left="1134"/>
      </w:pPr>
      <w:r>
        <w:t>[</w:t>
      </w:r>
      <w:r w:rsidR="006121B3">
        <w:t>Proposed options for determining the status of or recognizing specialized international access and benefit sharing instruments</w:t>
      </w:r>
    </w:p>
    <w:p w14:paraId="3D740E68" w14:textId="77777777" w:rsidR="006121B3" w:rsidRDefault="006121B3" w:rsidP="006121B3">
      <w:pPr>
        <w:pStyle w:val="CBDH2"/>
        <w:tabs>
          <w:tab w:val="clear" w:pos="567"/>
        </w:tabs>
        <w:ind w:left="1134"/>
        <w:jc w:val="left"/>
      </w:pPr>
      <w:r>
        <w:t>I.</w:t>
      </w:r>
      <w:r>
        <w:tab/>
        <w:t xml:space="preserve">Options for recognizing specialized international access </w:t>
      </w:r>
      <w:r>
        <w:br/>
        <w:t xml:space="preserve">and benefit-sharing instruments </w:t>
      </w:r>
    </w:p>
    <w:p w14:paraId="28599030" w14:textId="77777777" w:rsidR="006121B3" w:rsidRDefault="006121B3" w:rsidP="006121B3">
      <w:pPr>
        <w:pStyle w:val="CBDH3"/>
        <w:tabs>
          <w:tab w:val="clear" w:pos="567"/>
        </w:tabs>
        <w:ind w:left="1134" w:firstLine="0"/>
      </w:pPr>
      <w:r>
        <w:t xml:space="preserve">Option A </w:t>
      </w:r>
      <w:r>
        <w:br/>
        <w:t xml:space="preserve">Recognition by the Conference of the Parties serving as the meeting of the Parties to the Nagoya Protocol on Access to Genetic Resources and the Fair and Equitable Sharing of Benefits Arising from Their Utilization </w:t>
      </w:r>
    </w:p>
    <w:p w14:paraId="0EFD4434" w14:textId="7F15A061" w:rsidR="006121B3" w:rsidRDefault="006121B3" w:rsidP="006121B3">
      <w:pPr>
        <w:pStyle w:val="CBDNormalNoNumber"/>
        <w:tabs>
          <w:tab w:val="clear" w:pos="567"/>
        </w:tabs>
        <w:ind w:left="1134"/>
      </w:pPr>
      <w:r>
        <w:t>1.</w:t>
      </w:r>
      <w:r>
        <w:tab/>
        <w:t>The objective of option A is to establish a formal, Party-led mechanism for recognizing specialized international access and benefit sharing instruments through the Conference of the Parties serving as the meeting of the Parties of the Nagoya Protocol on Access to Genetic Resources and the Fair and Equitable Sharing of Benefits Arising from Their Utilization on the basis of the indicative criteria set forth in section II. The option may include the following elements:</w:t>
      </w:r>
    </w:p>
    <w:p w14:paraId="252E2C4D" w14:textId="77777777" w:rsidR="006121B3" w:rsidRDefault="006121B3" w:rsidP="006121B3">
      <w:pPr>
        <w:pStyle w:val="CBDNormalNoNumber"/>
        <w:tabs>
          <w:tab w:val="clear" w:pos="567"/>
        </w:tabs>
        <w:ind w:left="1134" w:firstLine="567"/>
      </w:pPr>
      <w:r>
        <w:t>(a)</w:t>
      </w:r>
      <w:r>
        <w:tab/>
        <w:t>Indicative criteria agreed by the Conference of the Parties serving as the meeting of the Parties to the Nagoya Protocol (see sect. II</w:t>
      </w:r>
      <w:proofErr w:type="gramStart"/>
      <w:r>
        <w:t>);</w:t>
      </w:r>
      <w:proofErr w:type="gramEnd"/>
    </w:p>
    <w:p w14:paraId="77663C4B" w14:textId="77777777" w:rsidR="006121B3" w:rsidRDefault="006121B3" w:rsidP="006121B3">
      <w:pPr>
        <w:pStyle w:val="CBDNormalNoNumber"/>
        <w:tabs>
          <w:tab w:val="clear" w:pos="567"/>
        </w:tabs>
        <w:ind w:left="1134" w:firstLine="567"/>
      </w:pPr>
      <w:r>
        <w:lastRenderedPageBreak/>
        <w:t>(b)</w:t>
      </w:r>
      <w:r>
        <w:tab/>
        <w:t xml:space="preserve">The submission of dossiers by </w:t>
      </w:r>
      <w:proofErr w:type="gramStart"/>
      <w:r>
        <w:t>Parties;</w:t>
      </w:r>
      <w:proofErr w:type="gramEnd"/>
    </w:p>
    <w:p w14:paraId="2823FD89" w14:textId="77777777" w:rsidR="006121B3" w:rsidRDefault="006121B3" w:rsidP="006121B3">
      <w:pPr>
        <w:pStyle w:val="CBDNormalNoNumber"/>
        <w:tabs>
          <w:tab w:val="clear" w:pos="567"/>
        </w:tabs>
        <w:ind w:left="1134" w:firstLine="567"/>
      </w:pPr>
      <w:r>
        <w:t>(c)</w:t>
      </w:r>
      <w:r>
        <w:tab/>
        <w:t xml:space="preserve">Inclusive consultations with </w:t>
      </w:r>
      <w:proofErr w:type="gramStart"/>
      <w:r>
        <w:t>stakeholders;</w:t>
      </w:r>
      <w:proofErr w:type="gramEnd"/>
    </w:p>
    <w:p w14:paraId="07C24704" w14:textId="77777777" w:rsidR="006121B3" w:rsidRDefault="006121B3" w:rsidP="006121B3">
      <w:pPr>
        <w:pStyle w:val="CBDNormalNoNumber"/>
        <w:tabs>
          <w:tab w:val="clear" w:pos="567"/>
        </w:tabs>
        <w:ind w:left="1134" w:firstLine="567"/>
      </w:pPr>
      <w:r>
        <w:t>(d)</w:t>
      </w:r>
      <w:r>
        <w:tab/>
        <w:t xml:space="preserve">A time-limited recognition subject to periodic </w:t>
      </w:r>
      <w:proofErr w:type="gramStart"/>
      <w:r>
        <w:t>review;</w:t>
      </w:r>
      <w:proofErr w:type="gramEnd"/>
    </w:p>
    <w:p w14:paraId="432B1A8D" w14:textId="77777777" w:rsidR="006121B3" w:rsidRDefault="006121B3" w:rsidP="006121B3">
      <w:pPr>
        <w:pStyle w:val="CBDNormalNoNumber"/>
        <w:tabs>
          <w:tab w:val="clear" w:pos="567"/>
        </w:tabs>
        <w:ind w:left="1134" w:firstLine="567"/>
      </w:pPr>
      <w:r>
        <w:t>(e)</w:t>
      </w:r>
      <w:r>
        <w:tab/>
        <w:t xml:space="preserve">A dispute-resolution </w:t>
      </w:r>
      <w:proofErr w:type="gramStart"/>
      <w:r>
        <w:t>mechanism;</w:t>
      </w:r>
      <w:proofErr w:type="gramEnd"/>
    </w:p>
    <w:p w14:paraId="67A6729B" w14:textId="77777777" w:rsidR="006121B3" w:rsidRDefault="006121B3" w:rsidP="006121B3">
      <w:pPr>
        <w:pStyle w:val="CBDNormalNoNumber"/>
        <w:tabs>
          <w:tab w:val="clear" w:pos="567"/>
        </w:tabs>
        <w:ind w:left="1134" w:firstLine="567"/>
      </w:pPr>
      <w:r>
        <w:t>(f)</w:t>
      </w:r>
      <w:r>
        <w:tab/>
        <w:t>A registry in the Access and Benefit-sharing Clearing-House.</w:t>
      </w:r>
    </w:p>
    <w:p w14:paraId="778786E9" w14:textId="77777777" w:rsidR="006121B3" w:rsidRDefault="006121B3" w:rsidP="006121B3">
      <w:pPr>
        <w:pStyle w:val="CBDH3"/>
        <w:tabs>
          <w:tab w:val="clear" w:pos="567"/>
        </w:tabs>
        <w:ind w:left="1134" w:firstLine="0"/>
      </w:pPr>
      <w:r>
        <w:t xml:space="preserve">Option B </w:t>
      </w:r>
      <w:r>
        <w:br/>
        <w:t>Approach based on initial coordination without formal recognition</w:t>
      </w:r>
    </w:p>
    <w:p w14:paraId="254F9A59" w14:textId="77777777" w:rsidR="006121B3" w:rsidRDefault="006121B3" w:rsidP="006121B3">
      <w:pPr>
        <w:pStyle w:val="CBDNormalNoNumber"/>
        <w:tabs>
          <w:tab w:val="clear" w:pos="567"/>
        </w:tabs>
        <w:ind w:left="1134"/>
      </w:pPr>
      <w:r>
        <w:t>2.</w:t>
      </w:r>
      <w:r>
        <w:tab/>
        <w:t>The objective of option B is to promote structured coordination and mutual supportiveness without formal recognition. The option is defined by the following elements:</w:t>
      </w:r>
    </w:p>
    <w:p w14:paraId="79E10BFD" w14:textId="77777777" w:rsidR="006121B3" w:rsidRDefault="006121B3" w:rsidP="006121B3">
      <w:pPr>
        <w:pStyle w:val="CBDNormalNoNumber"/>
        <w:tabs>
          <w:tab w:val="clear" w:pos="567"/>
        </w:tabs>
        <w:ind w:left="1134" w:firstLine="567"/>
      </w:pPr>
      <w:r>
        <w:t>(a)</w:t>
      </w:r>
      <w:r>
        <w:tab/>
        <w:t xml:space="preserve">Structured cooperation with other international </w:t>
      </w:r>
      <w:proofErr w:type="gramStart"/>
      <w:r>
        <w:t>organizations;</w:t>
      </w:r>
      <w:proofErr w:type="gramEnd"/>
    </w:p>
    <w:p w14:paraId="4995E9F0" w14:textId="77777777" w:rsidR="006121B3" w:rsidRDefault="006121B3" w:rsidP="006121B3">
      <w:pPr>
        <w:pStyle w:val="CBDNormalNoNumber"/>
        <w:tabs>
          <w:tab w:val="clear" w:pos="567"/>
        </w:tabs>
        <w:ind w:left="1134" w:firstLine="567"/>
      </w:pPr>
      <w:r>
        <w:t>(b)</w:t>
      </w:r>
      <w:r>
        <w:tab/>
        <w:t xml:space="preserve">Information exchange and </w:t>
      </w:r>
      <w:proofErr w:type="gramStart"/>
      <w:r>
        <w:t>transparency;</w:t>
      </w:r>
      <w:proofErr w:type="gramEnd"/>
    </w:p>
    <w:p w14:paraId="173C6DF0" w14:textId="77777777" w:rsidR="006121B3" w:rsidRDefault="006121B3" w:rsidP="006121B3">
      <w:pPr>
        <w:pStyle w:val="CBDNormalNoNumber"/>
        <w:tabs>
          <w:tab w:val="clear" w:pos="567"/>
        </w:tabs>
        <w:ind w:left="1134" w:firstLine="567"/>
      </w:pPr>
      <w:r>
        <w:t>(c)</w:t>
      </w:r>
      <w:r>
        <w:tab/>
        <w:t xml:space="preserve">National reporting on practices related to specialized international access and benefit-sharing </w:t>
      </w:r>
      <w:proofErr w:type="gramStart"/>
      <w:r>
        <w:t>instruments;</w:t>
      </w:r>
      <w:proofErr w:type="gramEnd"/>
      <w:r>
        <w:t xml:space="preserve"> </w:t>
      </w:r>
    </w:p>
    <w:p w14:paraId="04524A30" w14:textId="77777777" w:rsidR="006121B3" w:rsidRDefault="006121B3" w:rsidP="006121B3">
      <w:pPr>
        <w:pStyle w:val="CBDNormalNoNumber"/>
        <w:tabs>
          <w:tab w:val="clear" w:pos="567"/>
        </w:tabs>
        <w:ind w:left="1134" w:firstLine="567"/>
      </w:pPr>
      <w:r>
        <w:t>(d)</w:t>
      </w:r>
      <w:r>
        <w:tab/>
        <w:t xml:space="preserve">Assessments based on the Nagoya </w:t>
      </w:r>
      <w:proofErr w:type="gramStart"/>
      <w:r>
        <w:t>Protocol;</w:t>
      </w:r>
      <w:proofErr w:type="gramEnd"/>
    </w:p>
    <w:p w14:paraId="63F4B72D" w14:textId="77777777" w:rsidR="006121B3" w:rsidRDefault="006121B3" w:rsidP="006121B3">
      <w:pPr>
        <w:pStyle w:val="CBDNormalNoNumber"/>
        <w:tabs>
          <w:tab w:val="clear" w:pos="567"/>
        </w:tabs>
        <w:ind w:left="1134" w:firstLine="567"/>
      </w:pPr>
      <w:r>
        <w:t>(e)</w:t>
      </w:r>
      <w:r>
        <w:tab/>
        <w:t xml:space="preserve">Review </w:t>
      </w:r>
      <w:proofErr w:type="gramStart"/>
      <w:r>
        <w:t>processes;</w:t>
      </w:r>
      <w:proofErr w:type="gramEnd"/>
    </w:p>
    <w:p w14:paraId="3E242BD7" w14:textId="77777777" w:rsidR="006121B3" w:rsidRDefault="006121B3" w:rsidP="006121B3">
      <w:pPr>
        <w:pStyle w:val="CBDNormalNoNumber"/>
        <w:tabs>
          <w:tab w:val="clear" w:pos="567"/>
        </w:tabs>
        <w:ind w:left="1134" w:firstLine="567"/>
        <w:rPr>
          <w:b/>
          <w:bCs/>
        </w:rPr>
      </w:pPr>
      <w:r>
        <w:t>(f)</w:t>
      </w:r>
      <w:r>
        <w:tab/>
        <w:t>No formal recognition or accreditation step.</w:t>
      </w:r>
    </w:p>
    <w:p w14:paraId="0CB29F91" w14:textId="77777777" w:rsidR="006121B3" w:rsidRDefault="006121B3" w:rsidP="006121B3">
      <w:pPr>
        <w:pStyle w:val="CBDH3"/>
        <w:tabs>
          <w:tab w:val="clear" w:pos="567"/>
        </w:tabs>
        <w:ind w:left="1134" w:firstLine="0"/>
      </w:pPr>
      <w:r>
        <w:t xml:space="preserve">Option C </w:t>
      </w:r>
      <w:r>
        <w:br/>
        <w:t>Hybrid “deference and docket” model</w:t>
      </w:r>
      <w:r>
        <w:rPr>
          <w:rStyle w:val="FootnoteReference"/>
          <w:bCs/>
        </w:rPr>
        <w:footnoteReference w:id="5"/>
      </w:r>
    </w:p>
    <w:p w14:paraId="3BA02397" w14:textId="77777777" w:rsidR="006121B3" w:rsidRDefault="006121B3" w:rsidP="006121B3">
      <w:pPr>
        <w:pStyle w:val="CBDNormalNoNumber"/>
        <w:tabs>
          <w:tab w:val="clear" w:pos="567"/>
        </w:tabs>
        <w:ind w:left="1134"/>
      </w:pPr>
      <w:r>
        <w:t>3.</w:t>
      </w:r>
      <w:r>
        <w:tab/>
        <w:t>The objective of option C is to combine self-declarations by the governing bodies and secretariats of specialized international access and benefit-sharing instruments that would be recorded by the Conference of the Parties serving as the meeting of the Parties to the Nagoya Protocol with a minimal review. The option is defined by the following elements:</w:t>
      </w:r>
    </w:p>
    <w:p w14:paraId="09822E40" w14:textId="77777777" w:rsidR="006121B3" w:rsidRDefault="006121B3" w:rsidP="006121B3">
      <w:pPr>
        <w:pStyle w:val="CBDNormalNoNumber"/>
        <w:tabs>
          <w:tab w:val="clear" w:pos="567"/>
        </w:tabs>
        <w:ind w:left="1134" w:firstLine="567"/>
      </w:pPr>
      <w:r>
        <w:t>(a)</w:t>
      </w:r>
      <w:r>
        <w:tab/>
        <w:t xml:space="preserve">Primary self-declarations by the governing bodies or secretariats of specialized international access and benefit-sharing </w:t>
      </w:r>
      <w:proofErr w:type="gramStart"/>
      <w:r>
        <w:t>instruments;</w:t>
      </w:r>
      <w:proofErr w:type="gramEnd"/>
    </w:p>
    <w:p w14:paraId="62351148" w14:textId="77777777" w:rsidR="006121B3" w:rsidRDefault="006121B3" w:rsidP="006121B3">
      <w:pPr>
        <w:pStyle w:val="CBDNormalNoNumber"/>
        <w:tabs>
          <w:tab w:val="clear" w:pos="567"/>
        </w:tabs>
        <w:ind w:left="1134" w:firstLine="567"/>
      </w:pPr>
      <w:r>
        <w:t>(b)</w:t>
      </w:r>
      <w:r>
        <w:tab/>
        <w:t xml:space="preserve">The recording or noting of self-declarations by the Conference of the Parties serving as the meeting of the Parties to the Nagoya </w:t>
      </w:r>
      <w:proofErr w:type="gramStart"/>
      <w:r>
        <w:t>Protocol;</w:t>
      </w:r>
      <w:proofErr w:type="gramEnd"/>
    </w:p>
    <w:p w14:paraId="28E4F4AA" w14:textId="77777777" w:rsidR="006121B3" w:rsidRDefault="006121B3" w:rsidP="006121B3">
      <w:pPr>
        <w:pStyle w:val="CBDNormalNoNumber"/>
        <w:tabs>
          <w:tab w:val="clear" w:pos="567"/>
        </w:tabs>
        <w:ind w:left="1134" w:firstLine="567"/>
      </w:pPr>
      <w:r>
        <w:t>(c)</w:t>
      </w:r>
      <w:r>
        <w:tab/>
        <w:t xml:space="preserve">Use of voluntary criteria by the governing bodies or secretariats of specialized international access and benefit-sharing instruments to determine the status of those instruments in relation to paragraph 4 of Article 4 of the </w:t>
      </w:r>
      <w:proofErr w:type="gramStart"/>
      <w:r>
        <w:t>Protocol;</w:t>
      </w:r>
      <w:proofErr w:type="gramEnd"/>
    </w:p>
    <w:p w14:paraId="728ADABF" w14:textId="77777777" w:rsidR="006121B3" w:rsidRDefault="006121B3" w:rsidP="006121B3">
      <w:pPr>
        <w:pStyle w:val="CBDNormalNoNumber"/>
        <w:tabs>
          <w:tab w:val="clear" w:pos="567"/>
        </w:tabs>
        <w:ind w:left="1134" w:firstLine="567"/>
      </w:pPr>
      <w:r>
        <w:t>(d)</w:t>
      </w:r>
      <w:r>
        <w:tab/>
        <w:t xml:space="preserve">Rolling intersessional </w:t>
      </w:r>
      <w:proofErr w:type="gramStart"/>
      <w:r>
        <w:t>listings;</w:t>
      </w:r>
      <w:proofErr w:type="gramEnd"/>
    </w:p>
    <w:p w14:paraId="53F6CC0B" w14:textId="77777777" w:rsidR="006121B3" w:rsidRDefault="006121B3" w:rsidP="006121B3">
      <w:pPr>
        <w:pStyle w:val="CBDNormalNoNumber"/>
        <w:tabs>
          <w:tab w:val="clear" w:pos="567"/>
        </w:tabs>
        <w:ind w:left="1134" w:firstLine="567"/>
      </w:pPr>
      <w:r>
        <w:t>(e)</w:t>
      </w:r>
      <w:r>
        <w:tab/>
        <w:t>The creation of a registry in the Access and Benefit-sharing Clearing-</w:t>
      </w:r>
      <w:proofErr w:type="gramStart"/>
      <w:r>
        <w:t>House;</w:t>
      </w:r>
      <w:proofErr w:type="gramEnd"/>
    </w:p>
    <w:p w14:paraId="3DFEA92C" w14:textId="77777777" w:rsidR="006121B3" w:rsidRDefault="006121B3" w:rsidP="006121B3">
      <w:pPr>
        <w:pStyle w:val="CBDNormalNoNumber"/>
        <w:tabs>
          <w:tab w:val="clear" w:pos="567"/>
        </w:tabs>
        <w:ind w:left="1134" w:firstLine="567"/>
      </w:pPr>
      <w:r>
        <w:t>(f)</w:t>
      </w:r>
      <w:r>
        <w:tab/>
        <w:t>A cross-regime help desk for Parties and stakeholders.</w:t>
      </w:r>
    </w:p>
    <w:p w14:paraId="6DACDB64" w14:textId="77777777" w:rsidR="006121B3" w:rsidRDefault="006121B3" w:rsidP="006121B3">
      <w:pPr>
        <w:pStyle w:val="CBDH2"/>
        <w:tabs>
          <w:tab w:val="clear" w:pos="567"/>
        </w:tabs>
        <w:ind w:left="1134"/>
        <w:jc w:val="left"/>
      </w:pPr>
      <w:r>
        <w:t>II.</w:t>
      </w:r>
      <w:r>
        <w:tab/>
        <w:t xml:space="preserve">Proposed indicative criteria for determining the status of or recognizing specialized international access </w:t>
      </w:r>
      <w:r>
        <w:br/>
        <w:t>and benefit-sharing instruments (applicable to options I.A and I.C)</w:t>
      </w:r>
    </w:p>
    <w:p w14:paraId="1B698670" w14:textId="77777777" w:rsidR="006121B3" w:rsidRDefault="006121B3" w:rsidP="006121B3">
      <w:pPr>
        <w:pStyle w:val="CBDNormalNoNumber"/>
        <w:tabs>
          <w:tab w:val="clear" w:pos="567"/>
        </w:tabs>
        <w:ind w:left="1134"/>
      </w:pPr>
      <w:r>
        <w:t>4.</w:t>
      </w:r>
      <w:r>
        <w:tab/>
        <w:t>Indicative criteria for recognition include:</w:t>
      </w:r>
    </w:p>
    <w:p w14:paraId="3A573AF3" w14:textId="77777777" w:rsidR="006121B3" w:rsidRDefault="006121B3" w:rsidP="006121B3">
      <w:pPr>
        <w:pStyle w:val="CBDNormalNoNumber"/>
        <w:tabs>
          <w:tab w:val="clear" w:pos="567"/>
        </w:tabs>
        <w:ind w:left="1134" w:firstLine="567"/>
      </w:pPr>
      <w:r>
        <w:t>(a)</w:t>
      </w:r>
      <w:r>
        <w:tab/>
        <w:t xml:space="preserve">A legal basis provided through intergovernmental adoption or </w:t>
      </w:r>
      <w:proofErr w:type="gramStart"/>
      <w:r>
        <w:t>endorsement;</w:t>
      </w:r>
      <w:proofErr w:type="gramEnd"/>
    </w:p>
    <w:p w14:paraId="3F7D41F6" w14:textId="77777777" w:rsidR="006121B3" w:rsidRDefault="006121B3" w:rsidP="006121B3">
      <w:pPr>
        <w:pStyle w:val="CBDNormalNoNumber"/>
        <w:tabs>
          <w:tab w:val="clear" w:pos="567"/>
        </w:tabs>
        <w:ind w:left="1134" w:firstLine="567"/>
      </w:pPr>
      <w:r>
        <w:lastRenderedPageBreak/>
        <w:t>(b)</w:t>
      </w:r>
      <w:r>
        <w:tab/>
        <w:t xml:space="preserve">A specialization in scope and </w:t>
      </w:r>
      <w:proofErr w:type="gramStart"/>
      <w:r>
        <w:t>purpose;</w:t>
      </w:r>
      <w:proofErr w:type="gramEnd"/>
    </w:p>
    <w:p w14:paraId="4358515C" w14:textId="77777777" w:rsidR="006121B3" w:rsidRDefault="006121B3" w:rsidP="006121B3">
      <w:pPr>
        <w:pStyle w:val="CBDNormalNoNumber"/>
        <w:tabs>
          <w:tab w:val="clear" w:pos="567"/>
        </w:tabs>
        <w:ind w:left="1134" w:firstLine="567"/>
      </w:pPr>
      <w:r>
        <w:t>(c)</w:t>
      </w:r>
      <w:r>
        <w:tab/>
        <w:t>The alignment with the objectives of the Convention on Biological Diversity</w:t>
      </w:r>
      <w:r>
        <w:rPr>
          <w:rStyle w:val="FootnoteReference"/>
        </w:rPr>
        <w:footnoteReference w:id="6"/>
      </w:r>
      <w:r>
        <w:t xml:space="preserve"> and the Nagoya </w:t>
      </w:r>
      <w:proofErr w:type="gramStart"/>
      <w:r>
        <w:t>Protocol;</w:t>
      </w:r>
      <w:proofErr w:type="gramEnd"/>
      <w:r>
        <w:t xml:space="preserve"> </w:t>
      </w:r>
    </w:p>
    <w:p w14:paraId="2E360BD7" w14:textId="77777777" w:rsidR="006121B3" w:rsidRDefault="006121B3" w:rsidP="006121B3">
      <w:pPr>
        <w:pStyle w:val="CBDNormalNoNumber"/>
        <w:tabs>
          <w:tab w:val="clear" w:pos="567"/>
        </w:tabs>
        <w:ind w:left="1134" w:firstLine="567"/>
      </w:pPr>
      <w:r>
        <w:t>(d)</w:t>
      </w:r>
      <w:r>
        <w:tab/>
        <w:t xml:space="preserve">Fair and equitable benefit-sharing </w:t>
      </w:r>
      <w:proofErr w:type="gramStart"/>
      <w:r>
        <w:t>mechanisms;</w:t>
      </w:r>
      <w:proofErr w:type="gramEnd"/>
    </w:p>
    <w:p w14:paraId="6A7113A4" w14:textId="77777777" w:rsidR="006121B3" w:rsidRDefault="006121B3" w:rsidP="006121B3">
      <w:pPr>
        <w:pStyle w:val="CBDNormalNoNumber"/>
        <w:tabs>
          <w:tab w:val="clear" w:pos="567"/>
        </w:tabs>
        <w:ind w:left="1134" w:firstLine="567"/>
      </w:pPr>
      <w:r>
        <w:t>(e)</w:t>
      </w:r>
      <w:r>
        <w:tab/>
        <w:t xml:space="preserve">The effective participation of indigenous peoples and local </w:t>
      </w:r>
      <w:proofErr w:type="gramStart"/>
      <w:r>
        <w:t>communities;</w:t>
      </w:r>
      <w:proofErr w:type="gramEnd"/>
      <w:r>
        <w:t xml:space="preserve"> </w:t>
      </w:r>
    </w:p>
    <w:p w14:paraId="0F0B60EF" w14:textId="77777777" w:rsidR="006121B3" w:rsidRDefault="006121B3" w:rsidP="006121B3">
      <w:pPr>
        <w:pStyle w:val="CBDNormalNoNumber"/>
        <w:tabs>
          <w:tab w:val="clear" w:pos="567"/>
        </w:tabs>
        <w:ind w:left="1134" w:firstLine="567"/>
      </w:pPr>
      <w:r>
        <w:t>(f)</w:t>
      </w:r>
      <w:r>
        <w:tab/>
        <w:t xml:space="preserve">Transparency, monitoring and accountability </w:t>
      </w:r>
      <w:proofErr w:type="gramStart"/>
      <w:r>
        <w:t>provisions;</w:t>
      </w:r>
      <w:proofErr w:type="gramEnd"/>
    </w:p>
    <w:p w14:paraId="3D0D8AD5" w14:textId="48E7E8CE" w:rsidR="0056208B" w:rsidRPr="00991063" w:rsidRDefault="006121B3" w:rsidP="00DC52DE">
      <w:pPr>
        <w:pStyle w:val="CBDNormalNoNumber"/>
        <w:tabs>
          <w:tab w:val="clear" w:pos="567"/>
        </w:tabs>
        <w:ind w:left="1134" w:firstLine="567"/>
      </w:pPr>
      <w:r>
        <w:t>(g)</w:t>
      </w:r>
      <w:r>
        <w:tab/>
        <w:t>The promotion of mutual supportiveness and the avoidance of duplication.</w:t>
      </w:r>
      <w:r w:rsidR="00D5573D">
        <w:t>]</w:t>
      </w:r>
    </w:p>
    <w:p w14:paraId="7B8C2CA9" w14:textId="1DCD4C1E" w:rsidR="00115BF9" w:rsidRPr="00352DA6" w:rsidRDefault="00115BF9" w:rsidP="00115BF9">
      <w:pPr>
        <w:pStyle w:val="CBDDesicionAnnex"/>
        <w:ind w:left="1134"/>
        <w:rPr>
          <w:lang w:val="en-CA"/>
        </w:rPr>
      </w:pPr>
      <w:r w:rsidRPr="00352DA6">
        <w:rPr>
          <w:lang w:val="en-CA"/>
        </w:rPr>
        <w:t xml:space="preserve">Annex </w:t>
      </w:r>
      <w:r>
        <w:rPr>
          <w:lang w:val="en-CA"/>
        </w:rPr>
        <w:t>II</w:t>
      </w:r>
    </w:p>
    <w:p w14:paraId="7AEA4FE7" w14:textId="03DB0AF2" w:rsidR="00BF6AEA" w:rsidRPr="00BF6AEA" w:rsidRDefault="00BF6AEA" w:rsidP="00E1694B">
      <w:pPr>
        <w:pStyle w:val="CBDDesicionAnnex"/>
        <w:spacing w:before="120"/>
        <w:ind w:left="1134"/>
        <w:rPr>
          <w:lang w:val="en-US"/>
        </w:rPr>
      </w:pPr>
      <w:r w:rsidRPr="008A1537">
        <w:t xml:space="preserve">Terms of reference of the </w:t>
      </w:r>
      <w:r w:rsidR="00075AAA">
        <w:t>informal group</w:t>
      </w:r>
      <w:r w:rsidR="00075AAA" w:rsidRPr="00BF6AEA">
        <w:t xml:space="preserve"> </w:t>
      </w:r>
    </w:p>
    <w:p w14:paraId="0A0848A8" w14:textId="053F8CCE" w:rsidR="00BF6AEA" w:rsidRPr="00BF6AEA" w:rsidRDefault="00BF6AEA" w:rsidP="006461E5">
      <w:pPr>
        <w:pStyle w:val="CBDNormalNoNumber"/>
        <w:tabs>
          <w:tab w:val="clear" w:pos="567"/>
        </w:tabs>
        <w:ind w:left="1134"/>
      </w:pPr>
      <w:r w:rsidRPr="00BF6AEA">
        <w:t>1.</w:t>
      </w:r>
      <w:r w:rsidR="004A2A46">
        <w:tab/>
      </w:r>
      <w:r w:rsidRPr="00BF6AEA">
        <w:t xml:space="preserve">The </w:t>
      </w:r>
      <w:r w:rsidR="00075AAA">
        <w:t>informal group</w:t>
      </w:r>
      <w:r w:rsidR="00075AAA" w:rsidRPr="00D15882">
        <w:t xml:space="preserve"> </w:t>
      </w:r>
      <w:r w:rsidRPr="00BF6AEA">
        <w:t>will consider:</w:t>
      </w:r>
    </w:p>
    <w:p w14:paraId="7AD812B2" w14:textId="720978B9" w:rsidR="00BF6AEA" w:rsidRPr="00BF6AEA" w:rsidRDefault="00BF6AEA" w:rsidP="00BF6AEA">
      <w:pPr>
        <w:pStyle w:val="CBDDesicionText"/>
        <w:ind w:left="1134"/>
        <w:rPr>
          <w:lang w:val="en-US"/>
        </w:rPr>
      </w:pPr>
      <w:r w:rsidRPr="00BF6AEA">
        <w:t>(a)</w:t>
      </w:r>
      <w:r w:rsidR="006461E5" w:rsidRPr="00D15882">
        <w:tab/>
        <w:t>T</w:t>
      </w:r>
      <w:r w:rsidRPr="00BF6AEA">
        <w:t xml:space="preserve">he synthesis of views </w:t>
      </w:r>
      <w:r w:rsidR="0023723F">
        <w:t>referred</w:t>
      </w:r>
      <w:r w:rsidR="00484006">
        <w:t xml:space="preserve"> to in paragraph </w:t>
      </w:r>
      <w:r w:rsidR="00CF77AF">
        <w:t>5 (a)</w:t>
      </w:r>
      <w:r w:rsidR="00075AAA">
        <w:t xml:space="preserve"> above</w:t>
      </w:r>
      <w:r w:rsidR="007D436F">
        <w:t>,</w:t>
      </w:r>
      <w:r w:rsidRPr="00BF6AEA">
        <w:t xml:space="preserve"> with a view to identify</w:t>
      </w:r>
      <w:r w:rsidR="002915FD">
        <w:t>ing</w:t>
      </w:r>
      <w:r w:rsidRPr="00BF6AEA">
        <w:t xml:space="preserve"> areas of divergence and </w:t>
      </w:r>
      <w:proofErr w:type="gramStart"/>
      <w:r w:rsidRPr="00BF6AEA">
        <w:t>convergence;</w:t>
      </w:r>
      <w:proofErr w:type="gramEnd"/>
      <w:r w:rsidRPr="00BF6AEA">
        <w:t xml:space="preserve"> </w:t>
      </w:r>
    </w:p>
    <w:p w14:paraId="4E52234F" w14:textId="44F0D932" w:rsidR="00BF6AEA" w:rsidRPr="00E1694B" w:rsidRDefault="00BF6AEA" w:rsidP="00E1694B">
      <w:pPr>
        <w:pStyle w:val="CBDDesicionText"/>
        <w:ind w:left="1134"/>
        <w:rPr>
          <w:lang w:val="en-US"/>
        </w:rPr>
      </w:pPr>
      <w:r w:rsidRPr="00BF6AEA">
        <w:t>(b)</w:t>
      </w:r>
      <w:r w:rsidR="006461E5" w:rsidRPr="00D15882">
        <w:tab/>
        <w:t>T</w:t>
      </w:r>
      <w:r w:rsidRPr="00BF6AEA">
        <w:t xml:space="preserve">he information described in </w:t>
      </w:r>
      <w:r w:rsidR="0091732C">
        <w:t xml:space="preserve">the </w:t>
      </w:r>
      <w:r w:rsidR="002219F7">
        <w:t>f</w:t>
      </w:r>
      <w:r w:rsidRPr="00BF6AEA">
        <w:t xml:space="preserve">irst </w:t>
      </w:r>
      <w:r w:rsidR="002219F7">
        <w:t>n</w:t>
      </w:r>
      <w:r w:rsidRPr="00BF6AEA">
        <w:t xml:space="preserve">ational </w:t>
      </w:r>
      <w:r w:rsidR="002219F7">
        <w:t>r</w:t>
      </w:r>
      <w:r w:rsidRPr="00BF6AEA">
        <w:t xml:space="preserve">eports on the </w:t>
      </w:r>
      <w:r w:rsidR="0091732C">
        <w:t>i</w:t>
      </w:r>
      <w:r w:rsidRPr="00BF6AEA">
        <w:t xml:space="preserve">mplementation of the Nagoya Protocol </w:t>
      </w:r>
      <w:r w:rsidR="00A963B8" w:rsidRPr="002F479E">
        <w:t>on Access to Genetic Resources and the Fair and Equitable Sharing of Benefits Arising from Their Utilization</w:t>
      </w:r>
      <w:r w:rsidR="00A963B8">
        <w:t>,</w:t>
      </w:r>
      <w:r w:rsidR="00A963B8">
        <w:rPr>
          <w:rStyle w:val="FootnoteReference"/>
        </w:rPr>
        <w:footnoteReference w:id="7"/>
      </w:r>
      <w:r w:rsidR="00C53144">
        <w:t xml:space="preserve"> </w:t>
      </w:r>
      <w:r w:rsidRPr="00BF6AEA">
        <w:t>and the second assessment and review of the Protocol.</w:t>
      </w:r>
    </w:p>
    <w:p w14:paraId="40217639" w14:textId="1398B891" w:rsidR="00BF6AEA" w:rsidRPr="00BF6AEA" w:rsidRDefault="00BF6AEA" w:rsidP="00E140A6">
      <w:pPr>
        <w:pStyle w:val="CBDNormalNoNumber"/>
        <w:tabs>
          <w:tab w:val="clear" w:pos="567"/>
        </w:tabs>
        <w:ind w:left="1134"/>
      </w:pPr>
      <w:r w:rsidRPr="00BF6AEA">
        <w:t>2.</w:t>
      </w:r>
      <w:r w:rsidR="00906F9A" w:rsidRPr="00D15882">
        <w:tab/>
      </w:r>
      <w:r w:rsidRPr="00BF6AEA">
        <w:t xml:space="preserve">The </w:t>
      </w:r>
      <w:r w:rsidR="00075AAA">
        <w:t>informal group</w:t>
      </w:r>
      <w:r w:rsidR="00075AAA" w:rsidRPr="009859CC">
        <w:t xml:space="preserve"> </w:t>
      </w:r>
      <w:r w:rsidRPr="009859CC">
        <w:t xml:space="preserve">will meet up to three times, </w:t>
      </w:r>
      <w:r w:rsidR="00597888">
        <w:t>[</w:t>
      </w:r>
      <w:r w:rsidRPr="00547F9F">
        <w:t>online</w:t>
      </w:r>
      <w:r w:rsidRPr="009859CC">
        <w:t>,</w:t>
      </w:r>
      <w:r w:rsidR="00484006">
        <w:t>]</w:t>
      </w:r>
      <w:r w:rsidRPr="009859CC">
        <w:t xml:space="preserve"> accommodating different time zones. </w:t>
      </w:r>
      <w:r w:rsidR="00E140A6">
        <w:t>Each m</w:t>
      </w:r>
      <w:r w:rsidRPr="009859CC">
        <w:t xml:space="preserve">eeting </w:t>
      </w:r>
      <w:r w:rsidR="00E140A6">
        <w:t xml:space="preserve">is </w:t>
      </w:r>
      <w:r w:rsidR="009859CC" w:rsidRPr="00E1694B">
        <w:t>expected</w:t>
      </w:r>
      <w:r w:rsidRPr="009859CC">
        <w:t xml:space="preserve"> to </w:t>
      </w:r>
      <w:r w:rsidR="00E140A6">
        <w:t xml:space="preserve">last </w:t>
      </w:r>
      <w:r w:rsidRPr="009859CC">
        <w:t>approximately three hours</w:t>
      </w:r>
      <w:r w:rsidR="00474533">
        <w:t>.</w:t>
      </w:r>
      <w:r w:rsidRPr="009859CC">
        <w:t xml:space="preserve"> The</w:t>
      </w:r>
      <w:r w:rsidRPr="00BF6AEA">
        <w:t xml:space="preserve"> working language will be English. </w:t>
      </w:r>
    </w:p>
    <w:p w14:paraId="5EC15175" w14:textId="7F07C80F" w:rsidR="00BF6AEA" w:rsidRPr="00BF6AEA" w:rsidRDefault="00BF6AEA" w:rsidP="00C036EA">
      <w:pPr>
        <w:pStyle w:val="CBDNormalNoNumber"/>
        <w:tabs>
          <w:tab w:val="clear" w:pos="567"/>
        </w:tabs>
        <w:ind w:left="1134"/>
      </w:pPr>
      <w:r w:rsidRPr="00BF6AEA">
        <w:t>3.</w:t>
      </w:r>
      <w:r w:rsidR="00FE141B" w:rsidRPr="00D15882">
        <w:tab/>
      </w:r>
      <w:r w:rsidRPr="00BF6AEA">
        <w:t xml:space="preserve">The </w:t>
      </w:r>
      <w:r w:rsidR="00075AAA">
        <w:t>informal group</w:t>
      </w:r>
      <w:r w:rsidR="00075AAA" w:rsidRPr="00BF6AEA">
        <w:t xml:space="preserve"> </w:t>
      </w:r>
      <w:r w:rsidRPr="00BF6AEA">
        <w:t xml:space="preserve">will be guided by two </w:t>
      </w:r>
      <w:r w:rsidR="00F23DD3">
        <w:t>c</w:t>
      </w:r>
      <w:r w:rsidRPr="00BF6AEA">
        <w:t>o</w:t>
      </w:r>
      <w:r w:rsidRPr="00BF6AEA">
        <w:noBreakHyphen/>
      </w:r>
      <w:r w:rsidR="00F23DD3">
        <w:t>c</w:t>
      </w:r>
      <w:r w:rsidRPr="00BF6AEA">
        <w:t xml:space="preserve">hairs. </w:t>
      </w:r>
      <w:r w:rsidR="00474533">
        <w:t>One</w:t>
      </w:r>
      <w:r w:rsidRPr="00BF6AEA">
        <w:t xml:space="preserve"> </w:t>
      </w:r>
      <w:r w:rsidR="006E625F">
        <w:t>C</w:t>
      </w:r>
      <w:r w:rsidRPr="00BF6AEA">
        <w:t>o-</w:t>
      </w:r>
      <w:r w:rsidR="006E625F">
        <w:t>C</w:t>
      </w:r>
      <w:r w:rsidRPr="00BF6AEA">
        <w:t>hair will b</w:t>
      </w:r>
      <w:r w:rsidR="00F23DD3">
        <w:t xml:space="preserve">e </w:t>
      </w:r>
      <w:r w:rsidRPr="00BF6AEA">
        <w:t xml:space="preserve">from a developed </w:t>
      </w:r>
      <w:r w:rsidR="00474533">
        <w:t xml:space="preserve">country </w:t>
      </w:r>
      <w:r w:rsidRPr="00BF6AEA">
        <w:t xml:space="preserve">and one from a developing country. The </w:t>
      </w:r>
      <w:r w:rsidR="006E625F">
        <w:t>C</w:t>
      </w:r>
      <w:r w:rsidRPr="00BF6AEA">
        <w:t>o-</w:t>
      </w:r>
      <w:r w:rsidR="006E625F">
        <w:t>C</w:t>
      </w:r>
      <w:r w:rsidRPr="00BF6AEA">
        <w:t>hairs are XXX and XXX</w:t>
      </w:r>
      <w:r w:rsidR="00456379">
        <w:t>.</w:t>
      </w:r>
      <w:r w:rsidR="00395931" w:rsidRPr="00D15882">
        <w:rPr>
          <w:rStyle w:val="FootnoteReference"/>
        </w:rPr>
        <w:footnoteReference w:id="8"/>
      </w:r>
      <w:r w:rsidRPr="00BF6AEA">
        <w:t xml:space="preserve"> </w:t>
      </w:r>
    </w:p>
    <w:p w14:paraId="395ECCCC" w14:textId="52158B3D" w:rsidR="00BF6AEA" w:rsidRPr="00BF6AEA" w:rsidRDefault="00BF6AEA" w:rsidP="00C036EA">
      <w:pPr>
        <w:pStyle w:val="CBDNormalNoNumber"/>
        <w:tabs>
          <w:tab w:val="clear" w:pos="567"/>
        </w:tabs>
        <w:ind w:left="1134"/>
      </w:pPr>
      <w:r w:rsidRPr="00BF6AEA">
        <w:t>4.</w:t>
      </w:r>
      <w:r w:rsidR="00FE141B" w:rsidRPr="00D15882">
        <w:tab/>
      </w:r>
      <w:r w:rsidRPr="00BF6AEA">
        <w:t xml:space="preserve">The </w:t>
      </w:r>
      <w:r w:rsidR="006E625F">
        <w:t>C</w:t>
      </w:r>
      <w:r w:rsidRPr="00BF6AEA">
        <w:t>o-</w:t>
      </w:r>
      <w:r w:rsidR="006E625F">
        <w:t>C</w:t>
      </w:r>
      <w:r w:rsidRPr="00BF6AEA">
        <w:t xml:space="preserve">hairs will </w:t>
      </w:r>
      <w:r w:rsidR="00A737D7">
        <w:t>prepar</w:t>
      </w:r>
      <w:r w:rsidR="00B9629C">
        <w:t>e</w:t>
      </w:r>
      <w:r w:rsidR="00A737D7">
        <w:t xml:space="preserve"> </w:t>
      </w:r>
      <w:r w:rsidRPr="00BF6AEA">
        <w:t>a report on the following elements, among others:</w:t>
      </w:r>
    </w:p>
    <w:p w14:paraId="04E3790B" w14:textId="7CDB5775" w:rsidR="00BF6AEA" w:rsidRPr="00BF6AEA" w:rsidRDefault="00BF6AEA" w:rsidP="00D9107C">
      <w:pPr>
        <w:pStyle w:val="CBDDesicionText"/>
        <w:ind w:left="1134"/>
      </w:pPr>
      <w:r w:rsidRPr="00BF6AEA">
        <w:t>(a)</w:t>
      </w:r>
      <w:r w:rsidR="00D9107C" w:rsidRPr="00D15882">
        <w:tab/>
        <w:t>L</w:t>
      </w:r>
      <w:r w:rsidRPr="00BF6AEA">
        <w:t>egal and institutional implications</w:t>
      </w:r>
      <w:r w:rsidR="00D9107C" w:rsidRPr="00D15882">
        <w:t xml:space="preserve"> </w:t>
      </w:r>
      <w:r w:rsidRPr="00BF6AEA">
        <w:t>of options for implementing paragraph 4 of Article 4</w:t>
      </w:r>
      <w:r w:rsidR="006E625F">
        <w:t xml:space="preserve"> of the </w:t>
      </w:r>
      <w:proofErr w:type="gramStart"/>
      <w:r w:rsidR="006E625F">
        <w:t>Protocol</w:t>
      </w:r>
      <w:r w:rsidRPr="00BF6AEA">
        <w:t>;</w:t>
      </w:r>
      <w:proofErr w:type="gramEnd"/>
    </w:p>
    <w:p w14:paraId="25A740B0" w14:textId="304B2031" w:rsidR="00BF6AEA" w:rsidRPr="00BF6AEA" w:rsidRDefault="00BF6AEA" w:rsidP="00E1694B">
      <w:pPr>
        <w:pStyle w:val="CBDDesicionText"/>
        <w:ind w:left="1134"/>
      </w:pPr>
      <w:r w:rsidRPr="00BF6AEA">
        <w:t>(b)</w:t>
      </w:r>
      <w:r w:rsidR="00D9107C" w:rsidRPr="00D15882">
        <w:tab/>
        <w:t>D</w:t>
      </w:r>
      <w:r w:rsidRPr="00BF6AEA">
        <w:t>raft indicative criteria for specialized international access and benefit-sharing instruments.</w:t>
      </w:r>
    </w:p>
    <w:p w14:paraId="1C69616D" w14:textId="6892E327" w:rsidR="00BF6AEA" w:rsidRPr="00D15882" w:rsidRDefault="00BF6AEA" w:rsidP="00E1694B">
      <w:pPr>
        <w:pStyle w:val="CBDNormalNoNumber"/>
        <w:tabs>
          <w:tab w:val="clear" w:pos="567"/>
        </w:tabs>
        <w:ind w:left="1134"/>
      </w:pPr>
      <w:r w:rsidRPr="00BF6AEA">
        <w:t>5.</w:t>
      </w:r>
      <w:r w:rsidR="00D9107C" w:rsidRPr="00D15882">
        <w:tab/>
      </w:r>
      <w:r w:rsidRPr="00BF6AEA">
        <w:t>Other Governments</w:t>
      </w:r>
      <w:r w:rsidR="00453279">
        <w:t>,</w:t>
      </w:r>
      <w:r w:rsidRPr="00BF6AEA">
        <w:t xml:space="preserve"> observers </w:t>
      </w:r>
      <w:r w:rsidR="00453279">
        <w:t xml:space="preserve">and </w:t>
      </w:r>
      <w:r w:rsidR="00453279" w:rsidRPr="00BF6AEA">
        <w:t>experts from Parties or relevant organizations</w:t>
      </w:r>
      <w:r w:rsidR="00453279">
        <w:t xml:space="preserve"> </w:t>
      </w:r>
      <w:r w:rsidRPr="00BF6AEA">
        <w:t xml:space="preserve">may be invited to participate in meetings </w:t>
      </w:r>
      <w:r w:rsidR="00B9629C">
        <w:t xml:space="preserve">of the </w:t>
      </w:r>
      <w:r w:rsidR="00075AAA">
        <w:t xml:space="preserve">informal group </w:t>
      </w:r>
      <w:r w:rsidRPr="00BF6AEA">
        <w:t>or parts thereof at the discretion of the Co</w:t>
      </w:r>
      <w:r w:rsidRPr="00BF6AEA">
        <w:noBreakHyphen/>
        <w:t>Chairs.</w:t>
      </w:r>
    </w:p>
    <w:p w14:paraId="1EAC22A8" w14:textId="5EE61867" w:rsidR="00A111D1" w:rsidRPr="00D15882" w:rsidRDefault="001A0835" w:rsidP="00E1694B">
      <w:pPr>
        <w:pStyle w:val="CBDNormalNoNumber"/>
        <w:tabs>
          <w:tab w:val="clear" w:pos="567"/>
        </w:tabs>
        <w:ind w:left="1134"/>
        <w:jc w:val="center"/>
      </w:pPr>
      <w:r w:rsidRPr="00D15882">
        <w:t>_______________</w:t>
      </w:r>
    </w:p>
    <w:sectPr w:rsidR="00A111D1" w:rsidRPr="00D15882" w:rsidSect="00447F4A">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262FCF9" w14:textId="77777777" w:rsidR="008C4653" w:rsidRPr="00866063" w:rsidRDefault="008C4653" w:rsidP="00CF1848">
      <w:r w:rsidRPr="00866063">
        <w:separator/>
      </w:r>
    </w:p>
  </w:endnote>
  <w:endnote w:type="continuationSeparator" w:id="0">
    <w:p w14:paraId="39D50ACE" w14:textId="77777777" w:rsidR="008C4653" w:rsidRPr="00866063" w:rsidRDefault="008C4653"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D39A7D" w14:textId="77777777" w:rsidR="008C4653" w:rsidRPr="00866063" w:rsidRDefault="008C4653" w:rsidP="00CF1848">
      <w:r w:rsidRPr="00866063">
        <w:separator/>
      </w:r>
    </w:p>
  </w:footnote>
  <w:footnote w:type="continuationSeparator" w:id="0">
    <w:p w14:paraId="7308B308" w14:textId="77777777" w:rsidR="008C4653" w:rsidRPr="00866063" w:rsidRDefault="008C4653" w:rsidP="00CF1848">
      <w:r w:rsidRPr="00866063">
        <w:continuationSeparator/>
      </w:r>
    </w:p>
  </w:footnote>
  <w:footnote w:id="1">
    <w:p w14:paraId="6D87726B" w14:textId="2A3911C5" w:rsidR="00B133F1" w:rsidRPr="00B133F1" w:rsidRDefault="00B133F1">
      <w:pPr>
        <w:pStyle w:val="FootnoteText"/>
      </w:pPr>
      <w:r>
        <w:rPr>
          <w:rStyle w:val="FootnoteReference"/>
        </w:rPr>
        <w:t>*</w:t>
      </w:r>
      <w:r>
        <w:t xml:space="preserve"> The present document is being issued without formal editing.</w:t>
      </w:r>
    </w:p>
  </w:footnote>
  <w:footnote w:id="2">
    <w:p w14:paraId="47CD3141" w14:textId="77777777" w:rsidR="001A3E6F" w:rsidRPr="009B5624" w:rsidRDefault="001A3E6F" w:rsidP="001A3E6F">
      <w:pPr>
        <w:pStyle w:val="FootnoteText"/>
        <w:rPr>
          <w:lang w:val="en-US"/>
        </w:rPr>
      </w:pPr>
      <w:r>
        <w:rPr>
          <w:rStyle w:val="FootnoteReference"/>
        </w:rPr>
        <w:footnoteRef/>
      </w:r>
      <w:r>
        <w:t xml:space="preserve"> </w:t>
      </w:r>
      <w:r w:rsidRPr="009C2A69">
        <w:t xml:space="preserve">United Nations, </w:t>
      </w:r>
      <w:r w:rsidRPr="009B5624">
        <w:rPr>
          <w:i/>
          <w:iCs/>
        </w:rPr>
        <w:t>Treaty Series</w:t>
      </w:r>
      <w:r w:rsidRPr="009C2A69">
        <w:t>, vol. 3008, No. 30619.</w:t>
      </w:r>
    </w:p>
  </w:footnote>
  <w:footnote w:id="3">
    <w:p w14:paraId="562988E0" w14:textId="0FC09C52" w:rsidR="009C2A69" w:rsidRPr="009B5624" w:rsidRDefault="009C2A69">
      <w:pPr>
        <w:pStyle w:val="FootnoteText"/>
        <w:rPr>
          <w:lang w:val="en-US"/>
        </w:rPr>
      </w:pPr>
      <w:r>
        <w:rPr>
          <w:rStyle w:val="FootnoteReference"/>
        </w:rPr>
        <w:footnoteRef/>
      </w:r>
      <w:r w:rsidR="001A3E6F">
        <w:t xml:space="preserve"> Ibid</w:t>
      </w:r>
      <w:r w:rsidRPr="009C2A69">
        <w:t>.</w:t>
      </w:r>
    </w:p>
  </w:footnote>
  <w:footnote w:id="4">
    <w:p w14:paraId="6A21329F" w14:textId="2F351ED7" w:rsidR="003E7646" w:rsidRPr="003E7646" w:rsidRDefault="003E7646">
      <w:pPr>
        <w:pStyle w:val="FootnoteText"/>
        <w:rPr>
          <w:lang w:val="en-US"/>
        </w:rPr>
      </w:pPr>
      <w:r>
        <w:rPr>
          <w:rStyle w:val="FootnoteReference"/>
        </w:rPr>
        <w:footnoteRef/>
      </w:r>
      <w:r>
        <w:t xml:space="preserve"> The word </w:t>
      </w:r>
      <w:r w:rsidR="0003260B">
        <w:t>“</w:t>
      </w:r>
      <w:r w:rsidR="00075AAA">
        <w:t>informal group</w:t>
      </w:r>
      <w:r w:rsidR="0003260B">
        <w:t>”</w:t>
      </w:r>
      <w:r>
        <w:t xml:space="preserve"> is a placeholder </w:t>
      </w:r>
      <w:r w:rsidR="003A4BB3">
        <w:t xml:space="preserve">until the Parties decide </w:t>
      </w:r>
      <w:r w:rsidR="003D010F">
        <w:t>what to name the</w:t>
      </w:r>
      <w:r w:rsidR="00F22C79">
        <w:t xml:space="preserve"> </w:t>
      </w:r>
      <w:r w:rsidR="00597888">
        <w:t>group</w:t>
      </w:r>
      <w:r w:rsidR="00F22C79">
        <w:t xml:space="preserve">. Options suggested </w:t>
      </w:r>
      <w:proofErr w:type="gramStart"/>
      <w:r w:rsidR="00F22C79">
        <w:t>includ</w:t>
      </w:r>
      <w:r w:rsidR="00EB35F7">
        <w:t>e</w:t>
      </w:r>
      <w:proofErr w:type="gramEnd"/>
      <w:r w:rsidR="00EB35F7">
        <w:t xml:space="preserve"> </w:t>
      </w:r>
      <w:r w:rsidR="003D32AC">
        <w:t>“</w:t>
      </w:r>
      <w:r w:rsidR="00EB35F7" w:rsidRPr="00222B9B">
        <w:t>Open-ended Informal Advisory Group</w:t>
      </w:r>
      <w:r w:rsidR="003D32AC">
        <w:t>”</w:t>
      </w:r>
      <w:r w:rsidR="00EB35F7">
        <w:t xml:space="preserve"> or </w:t>
      </w:r>
      <w:r w:rsidR="003D32AC">
        <w:t>“</w:t>
      </w:r>
      <w:r w:rsidR="00EB35F7" w:rsidRPr="00222B9B">
        <w:t>Discussion Forum</w:t>
      </w:r>
      <w:r w:rsidR="003D32AC">
        <w:t>”</w:t>
      </w:r>
      <w:r w:rsidR="00EB35F7">
        <w:t>.</w:t>
      </w:r>
    </w:p>
  </w:footnote>
  <w:footnote w:id="5">
    <w:p w14:paraId="1557C5AE" w14:textId="77777777" w:rsidR="006121B3" w:rsidRDefault="006121B3" w:rsidP="006121B3">
      <w:pPr>
        <w:pStyle w:val="FootnoteText"/>
        <w:rPr>
          <w:lang w:val="en-CA"/>
        </w:rPr>
      </w:pPr>
      <w:r>
        <w:rPr>
          <w:rStyle w:val="FootnoteReference"/>
        </w:rPr>
        <w:footnoteRef/>
      </w:r>
      <w:r>
        <w:t xml:space="preserve"> </w:t>
      </w:r>
      <w:r>
        <w:rPr>
          <w:lang w:val="en-CA"/>
        </w:rPr>
        <w:t>A hybrid “deference and docket” model refers to a strategic governance approach that blends Party-led discretion (deference) with a structured, transparent process (docket) that can be used for reviewing and recognizing specialized international access and benefit-sharing instruments under paragraph 4 of Article 4 of the Nagoya Protocol.</w:t>
      </w:r>
    </w:p>
  </w:footnote>
  <w:footnote w:id="6">
    <w:p w14:paraId="63475570" w14:textId="77777777" w:rsidR="006121B3" w:rsidRDefault="006121B3" w:rsidP="006121B3">
      <w:pPr>
        <w:pStyle w:val="FootnoteText"/>
        <w:rPr>
          <w:lang w:val="en-CA"/>
        </w:rPr>
      </w:pPr>
      <w:r>
        <w:rPr>
          <w:rStyle w:val="FootnoteReference"/>
        </w:rPr>
        <w:footnoteRef/>
      </w:r>
      <w:r>
        <w:t xml:space="preserve"> United Nations, </w:t>
      </w:r>
      <w:r>
        <w:rPr>
          <w:i/>
          <w:iCs/>
        </w:rPr>
        <w:t>Treaty Series</w:t>
      </w:r>
      <w:r>
        <w:t>, vol. 1760, No. 30619.</w:t>
      </w:r>
    </w:p>
  </w:footnote>
  <w:footnote w:id="7">
    <w:p w14:paraId="6F156D0E" w14:textId="5FC62891" w:rsidR="00A963B8" w:rsidRPr="009B5624" w:rsidRDefault="00A963B8" w:rsidP="00A963B8">
      <w:pPr>
        <w:pStyle w:val="FootnoteText"/>
        <w:rPr>
          <w:lang w:val="en-US"/>
        </w:rPr>
      </w:pPr>
      <w:r>
        <w:rPr>
          <w:rStyle w:val="FootnoteReference"/>
        </w:rPr>
        <w:footnoteRef/>
      </w:r>
      <w:r w:rsidR="0091732C">
        <w:rPr>
          <w:i/>
          <w:iCs/>
        </w:rPr>
        <w:t xml:space="preserve"> </w:t>
      </w:r>
      <w:r w:rsidR="0091732C" w:rsidRPr="00E1694B">
        <w:t>Ibid.</w:t>
      </w:r>
      <w:r w:rsidRPr="009C2A69">
        <w:t>, vol. 3008, No. 30619.</w:t>
      </w:r>
    </w:p>
  </w:footnote>
  <w:footnote w:id="8">
    <w:p w14:paraId="0B87D93E" w14:textId="7524D91F" w:rsidR="00395931" w:rsidRPr="00395931" w:rsidRDefault="00395931">
      <w:pPr>
        <w:pStyle w:val="FootnoteText"/>
        <w:rPr>
          <w:lang w:val="en-US"/>
        </w:rPr>
      </w:pPr>
      <w:r>
        <w:rPr>
          <w:rStyle w:val="FootnoteReference"/>
        </w:rPr>
        <w:footnoteRef/>
      </w:r>
      <w:r>
        <w:t xml:space="preserve"> </w:t>
      </w:r>
      <w:r w:rsidR="00503748">
        <w:rPr>
          <w:lang w:val="en-US"/>
        </w:rPr>
        <w:t xml:space="preserve">The co-chairs have not </w:t>
      </w:r>
      <w:r w:rsidR="004B67E5">
        <w:rPr>
          <w:lang w:val="en-US"/>
        </w:rPr>
        <w:t>been selected.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874AB66" w14:textId="1BAF9132" w:rsidR="00534681" w:rsidRPr="00866063" w:rsidRDefault="00BB185D" w:rsidP="007C4951">
        <w:pPr>
          <w:pStyle w:val="Header"/>
          <w:spacing w:after="240"/>
          <w:rPr>
            <w:szCs w:val="20"/>
          </w:rPr>
        </w:pPr>
        <w:r w:rsidRPr="00866063">
          <w:rPr>
            <w:szCs w:val="20"/>
          </w:rPr>
          <w:t>CBD/</w:t>
        </w:r>
        <w:r>
          <w:rPr>
            <w:szCs w:val="20"/>
          </w:rPr>
          <w:t>SBI/6/</w:t>
        </w:r>
        <w:r>
          <w:rPr>
            <w:szCs w:val="20"/>
          </w:rPr>
          <w:t>L</w:t>
        </w:r>
        <w:r>
          <w:rPr>
            <w:szCs w:val="20"/>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85EAD21" w14:textId="0EAB02BE" w:rsidR="009505C9" w:rsidRPr="00866063" w:rsidRDefault="00BB185D" w:rsidP="007C4951">
        <w:pPr>
          <w:pStyle w:val="Header"/>
          <w:spacing w:after="240"/>
          <w:jc w:val="right"/>
        </w:pPr>
        <w:r>
          <w:t>CBD/SBI/6/L.7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7"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SimSun"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3"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D943BEE"/>
    <w:multiLevelType w:val="multilevel"/>
    <w:tmpl w:val="222A08B4"/>
    <w:numStyleLink w:val="ListCBD"/>
  </w:abstractNum>
  <w:abstractNum w:abstractNumId="19"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4"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8"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4"/>
  </w:num>
  <w:num w:numId="2" w16cid:durableId="1858829">
    <w:abstractNumId w:val="11"/>
  </w:num>
  <w:num w:numId="3" w16cid:durableId="1333221471">
    <w:abstractNumId w:val="21"/>
  </w:num>
  <w:num w:numId="4" w16cid:durableId="1072390599">
    <w:abstractNumId w:val="23"/>
  </w:num>
  <w:num w:numId="5" w16cid:durableId="960385107">
    <w:abstractNumId w:val="12"/>
  </w:num>
  <w:num w:numId="6" w16cid:durableId="893932166">
    <w:abstractNumId w:val="20"/>
  </w:num>
  <w:num w:numId="7" w16cid:durableId="323945383">
    <w:abstractNumId w:val="18"/>
  </w:num>
  <w:num w:numId="8" w16cid:durableId="1014455334">
    <w:abstractNumId w:val="27"/>
  </w:num>
  <w:num w:numId="9" w16cid:durableId="353264218">
    <w:abstractNumId w:val="15"/>
  </w:num>
  <w:num w:numId="10" w16cid:durableId="1517765223">
    <w:abstractNumId w:val="26"/>
  </w:num>
  <w:num w:numId="11" w16cid:durableId="275988463">
    <w:abstractNumId w:val="22"/>
  </w:num>
  <w:num w:numId="12" w16cid:durableId="937327190">
    <w:abstractNumId w:val="9"/>
  </w:num>
  <w:num w:numId="13" w16cid:durableId="1536624987">
    <w:abstractNumId w:val="25"/>
  </w:num>
  <w:num w:numId="14" w16cid:durableId="916669852">
    <w:abstractNumId w:val="3"/>
  </w:num>
  <w:num w:numId="15" w16cid:durableId="1537891546">
    <w:abstractNumId w:val="6"/>
  </w:num>
  <w:num w:numId="16" w16cid:durableId="982198005">
    <w:abstractNumId w:val="8"/>
  </w:num>
  <w:num w:numId="17" w16cid:durableId="1732003166">
    <w:abstractNumId w:val="13"/>
  </w:num>
  <w:num w:numId="18" w16cid:durableId="1859615315">
    <w:abstractNumId w:val="17"/>
  </w:num>
  <w:num w:numId="19" w16cid:durableId="858541555">
    <w:abstractNumId w:val="7"/>
  </w:num>
  <w:num w:numId="20" w16cid:durableId="1486555695">
    <w:abstractNumId w:val="4"/>
  </w:num>
  <w:num w:numId="21" w16cid:durableId="812141903">
    <w:abstractNumId w:val="19"/>
  </w:num>
  <w:num w:numId="22" w16cid:durableId="1326932083">
    <w:abstractNumId w:val="2"/>
  </w:num>
  <w:num w:numId="23" w16cid:durableId="719131872">
    <w:abstractNumId w:val="24"/>
  </w:num>
  <w:num w:numId="24" w16cid:durableId="1308899648">
    <w:abstractNumId w:val="5"/>
  </w:num>
  <w:num w:numId="25" w16cid:durableId="1512404996">
    <w:abstractNumId w:val="0"/>
  </w:num>
  <w:num w:numId="26" w16cid:durableId="1076592214">
    <w:abstractNumId w:val="1"/>
  </w:num>
  <w:num w:numId="27" w16cid:durableId="1686439857">
    <w:abstractNumId w:val="10"/>
  </w:num>
  <w:num w:numId="28" w16cid:durableId="1896818366">
    <w:abstractNumId w:val="28"/>
  </w:num>
  <w:num w:numId="29" w16cid:durableId="1227689239">
    <w:abstractNumId w:val="1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4CB0"/>
    <w:rsid w:val="00010A6A"/>
    <w:rsid w:val="00011556"/>
    <w:rsid w:val="000120C1"/>
    <w:rsid w:val="00012E38"/>
    <w:rsid w:val="000149CA"/>
    <w:rsid w:val="0001646C"/>
    <w:rsid w:val="00023372"/>
    <w:rsid w:val="0002368E"/>
    <w:rsid w:val="00025E1B"/>
    <w:rsid w:val="00030DA7"/>
    <w:rsid w:val="000322AF"/>
    <w:rsid w:val="000325F2"/>
    <w:rsid w:val="0003260B"/>
    <w:rsid w:val="000339B6"/>
    <w:rsid w:val="000347B2"/>
    <w:rsid w:val="0003517F"/>
    <w:rsid w:val="00035AD7"/>
    <w:rsid w:val="00035BAB"/>
    <w:rsid w:val="00036155"/>
    <w:rsid w:val="00036432"/>
    <w:rsid w:val="00036F46"/>
    <w:rsid w:val="00037AE7"/>
    <w:rsid w:val="00041A8A"/>
    <w:rsid w:val="00041AF7"/>
    <w:rsid w:val="00043FE8"/>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5F25"/>
    <w:rsid w:val="00066B9E"/>
    <w:rsid w:val="00067502"/>
    <w:rsid w:val="00067B9E"/>
    <w:rsid w:val="00070986"/>
    <w:rsid w:val="00070CC4"/>
    <w:rsid w:val="00071070"/>
    <w:rsid w:val="0007171B"/>
    <w:rsid w:val="00072268"/>
    <w:rsid w:val="000741A8"/>
    <w:rsid w:val="00075AAA"/>
    <w:rsid w:val="00076521"/>
    <w:rsid w:val="0007708E"/>
    <w:rsid w:val="00082E4E"/>
    <w:rsid w:val="00083591"/>
    <w:rsid w:val="00090D86"/>
    <w:rsid w:val="00092F56"/>
    <w:rsid w:val="00094402"/>
    <w:rsid w:val="0009443D"/>
    <w:rsid w:val="000955AC"/>
    <w:rsid w:val="000955FC"/>
    <w:rsid w:val="00095991"/>
    <w:rsid w:val="00097578"/>
    <w:rsid w:val="00097D1B"/>
    <w:rsid w:val="000A068E"/>
    <w:rsid w:val="000A0ABB"/>
    <w:rsid w:val="000A2A19"/>
    <w:rsid w:val="000A3292"/>
    <w:rsid w:val="000A3B66"/>
    <w:rsid w:val="000A3C09"/>
    <w:rsid w:val="000A423F"/>
    <w:rsid w:val="000A5304"/>
    <w:rsid w:val="000A5BFE"/>
    <w:rsid w:val="000A6B99"/>
    <w:rsid w:val="000A77F8"/>
    <w:rsid w:val="000B1623"/>
    <w:rsid w:val="000B79CC"/>
    <w:rsid w:val="000C42B1"/>
    <w:rsid w:val="000C6E1F"/>
    <w:rsid w:val="000D0CFC"/>
    <w:rsid w:val="000D0F68"/>
    <w:rsid w:val="000D2700"/>
    <w:rsid w:val="000D2E92"/>
    <w:rsid w:val="000D48DF"/>
    <w:rsid w:val="000D5A72"/>
    <w:rsid w:val="000D5A8B"/>
    <w:rsid w:val="000D650C"/>
    <w:rsid w:val="000D67FF"/>
    <w:rsid w:val="000D70F5"/>
    <w:rsid w:val="000E00FE"/>
    <w:rsid w:val="000E0CF8"/>
    <w:rsid w:val="000E17EC"/>
    <w:rsid w:val="000E29BE"/>
    <w:rsid w:val="000E323E"/>
    <w:rsid w:val="000E3A54"/>
    <w:rsid w:val="000E4AED"/>
    <w:rsid w:val="000E673A"/>
    <w:rsid w:val="000E6BC9"/>
    <w:rsid w:val="000E6C07"/>
    <w:rsid w:val="000F0962"/>
    <w:rsid w:val="000F2165"/>
    <w:rsid w:val="000F3722"/>
    <w:rsid w:val="000F3E54"/>
    <w:rsid w:val="000F59E1"/>
    <w:rsid w:val="000F60BE"/>
    <w:rsid w:val="000F6945"/>
    <w:rsid w:val="000F74F5"/>
    <w:rsid w:val="000F78FC"/>
    <w:rsid w:val="00100CE6"/>
    <w:rsid w:val="00102188"/>
    <w:rsid w:val="00102FED"/>
    <w:rsid w:val="00105372"/>
    <w:rsid w:val="001054A6"/>
    <w:rsid w:val="00105ED7"/>
    <w:rsid w:val="001078A1"/>
    <w:rsid w:val="00115BF9"/>
    <w:rsid w:val="0011679D"/>
    <w:rsid w:val="0011775F"/>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46"/>
    <w:rsid w:val="00134E53"/>
    <w:rsid w:val="001373EB"/>
    <w:rsid w:val="001377F8"/>
    <w:rsid w:val="00137DD1"/>
    <w:rsid w:val="001406DC"/>
    <w:rsid w:val="001417A0"/>
    <w:rsid w:val="001437BB"/>
    <w:rsid w:val="00144520"/>
    <w:rsid w:val="001446DA"/>
    <w:rsid w:val="00144BF3"/>
    <w:rsid w:val="001467B2"/>
    <w:rsid w:val="00150176"/>
    <w:rsid w:val="0015306F"/>
    <w:rsid w:val="00153AF0"/>
    <w:rsid w:val="00154219"/>
    <w:rsid w:val="001550EB"/>
    <w:rsid w:val="00155DE4"/>
    <w:rsid w:val="00156902"/>
    <w:rsid w:val="0016288C"/>
    <w:rsid w:val="00163EA5"/>
    <w:rsid w:val="00163EA8"/>
    <w:rsid w:val="0016517C"/>
    <w:rsid w:val="00165922"/>
    <w:rsid w:val="00166E93"/>
    <w:rsid w:val="001700F8"/>
    <w:rsid w:val="00170E7A"/>
    <w:rsid w:val="00171383"/>
    <w:rsid w:val="0017166A"/>
    <w:rsid w:val="00172AF6"/>
    <w:rsid w:val="00172BEE"/>
    <w:rsid w:val="0017306E"/>
    <w:rsid w:val="00176A21"/>
    <w:rsid w:val="00176CEE"/>
    <w:rsid w:val="001770AE"/>
    <w:rsid w:val="00177FD3"/>
    <w:rsid w:val="0018154E"/>
    <w:rsid w:val="001827A2"/>
    <w:rsid w:val="00183069"/>
    <w:rsid w:val="001833E7"/>
    <w:rsid w:val="00184017"/>
    <w:rsid w:val="0018408C"/>
    <w:rsid w:val="0018507C"/>
    <w:rsid w:val="00185A7D"/>
    <w:rsid w:val="00186A96"/>
    <w:rsid w:val="00186DD8"/>
    <w:rsid w:val="001914CD"/>
    <w:rsid w:val="00191645"/>
    <w:rsid w:val="00191A3A"/>
    <w:rsid w:val="0019216C"/>
    <w:rsid w:val="00193B3C"/>
    <w:rsid w:val="001972A3"/>
    <w:rsid w:val="001A0835"/>
    <w:rsid w:val="001A0E99"/>
    <w:rsid w:val="001A3033"/>
    <w:rsid w:val="001A326C"/>
    <w:rsid w:val="001A35EC"/>
    <w:rsid w:val="001A3E6F"/>
    <w:rsid w:val="001A4796"/>
    <w:rsid w:val="001A4E91"/>
    <w:rsid w:val="001A504F"/>
    <w:rsid w:val="001B13FE"/>
    <w:rsid w:val="001B42DF"/>
    <w:rsid w:val="001B4AAF"/>
    <w:rsid w:val="001B5F14"/>
    <w:rsid w:val="001B69E6"/>
    <w:rsid w:val="001B6E4A"/>
    <w:rsid w:val="001B74A9"/>
    <w:rsid w:val="001C22E0"/>
    <w:rsid w:val="001C6E91"/>
    <w:rsid w:val="001C6F0F"/>
    <w:rsid w:val="001C76DE"/>
    <w:rsid w:val="001D0605"/>
    <w:rsid w:val="001D17FB"/>
    <w:rsid w:val="001D3648"/>
    <w:rsid w:val="001D3DAD"/>
    <w:rsid w:val="001D424F"/>
    <w:rsid w:val="001E1B93"/>
    <w:rsid w:val="001E3E77"/>
    <w:rsid w:val="001E43D9"/>
    <w:rsid w:val="001E4471"/>
    <w:rsid w:val="001E4785"/>
    <w:rsid w:val="001E5049"/>
    <w:rsid w:val="001E5F12"/>
    <w:rsid w:val="001E6668"/>
    <w:rsid w:val="001E6EB1"/>
    <w:rsid w:val="001E7DDA"/>
    <w:rsid w:val="001F1C9A"/>
    <w:rsid w:val="001F2164"/>
    <w:rsid w:val="001F433B"/>
    <w:rsid w:val="001F4433"/>
    <w:rsid w:val="001F4EC7"/>
    <w:rsid w:val="001F59FE"/>
    <w:rsid w:val="001F6A22"/>
    <w:rsid w:val="001F6AB8"/>
    <w:rsid w:val="001F778E"/>
    <w:rsid w:val="0020227D"/>
    <w:rsid w:val="002027A7"/>
    <w:rsid w:val="002034AF"/>
    <w:rsid w:val="00205A0B"/>
    <w:rsid w:val="00206B76"/>
    <w:rsid w:val="00206D85"/>
    <w:rsid w:val="0021006B"/>
    <w:rsid w:val="00212084"/>
    <w:rsid w:val="002127B8"/>
    <w:rsid w:val="00212E27"/>
    <w:rsid w:val="0021487F"/>
    <w:rsid w:val="00216467"/>
    <w:rsid w:val="00217139"/>
    <w:rsid w:val="00220F3C"/>
    <w:rsid w:val="0022109C"/>
    <w:rsid w:val="002219F7"/>
    <w:rsid w:val="00221B9F"/>
    <w:rsid w:val="0022240B"/>
    <w:rsid w:val="00222B9B"/>
    <w:rsid w:val="00225472"/>
    <w:rsid w:val="00226722"/>
    <w:rsid w:val="00227288"/>
    <w:rsid w:val="00227E52"/>
    <w:rsid w:val="00230C15"/>
    <w:rsid w:val="00231729"/>
    <w:rsid w:val="0023180E"/>
    <w:rsid w:val="002321E3"/>
    <w:rsid w:val="00232CDB"/>
    <w:rsid w:val="0023462E"/>
    <w:rsid w:val="00235535"/>
    <w:rsid w:val="0023723F"/>
    <w:rsid w:val="00240D83"/>
    <w:rsid w:val="0024237D"/>
    <w:rsid w:val="00243C06"/>
    <w:rsid w:val="002445DA"/>
    <w:rsid w:val="00246845"/>
    <w:rsid w:val="002512A9"/>
    <w:rsid w:val="00251424"/>
    <w:rsid w:val="00253636"/>
    <w:rsid w:val="002551C7"/>
    <w:rsid w:val="002556AD"/>
    <w:rsid w:val="002577E7"/>
    <w:rsid w:val="00260696"/>
    <w:rsid w:val="00262BAB"/>
    <w:rsid w:val="00263CF9"/>
    <w:rsid w:val="002647AF"/>
    <w:rsid w:val="00264CA9"/>
    <w:rsid w:val="00264E34"/>
    <w:rsid w:val="00265F94"/>
    <w:rsid w:val="00267125"/>
    <w:rsid w:val="0027072C"/>
    <w:rsid w:val="002716AE"/>
    <w:rsid w:val="00271B37"/>
    <w:rsid w:val="002726B2"/>
    <w:rsid w:val="0027338B"/>
    <w:rsid w:val="002740E9"/>
    <w:rsid w:val="00275C5A"/>
    <w:rsid w:val="002766AC"/>
    <w:rsid w:val="0028022E"/>
    <w:rsid w:val="00280D2C"/>
    <w:rsid w:val="002814AD"/>
    <w:rsid w:val="002826F6"/>
    <w:rsid w:val="00283240"/>
    <w:rsid w:val="002833A1"/>
    <w:rsid w:val="00287BA5"/>
    <w:rsid w:val="002915FD"/>
    <w:rsid w:val="00291F96"/>
    <w:rsid w:val="00294426"/>
    <w:rsid w:val="0029514C"/>
    <w:rsid w:val="00295184"/>
    <w:rsid w:val="00296EEA"/>
    <w:rsid w:val="002A26D5"/>
    <w:rsid w:val="002A3104"/>
    <w:rsid w:val="002A3407"/>
    <w:rsid w:val="002A3BFC"/>
    <w:rsid w:val="002A49BB"/>
    <w:rsid w:val="002A6278"/>
    <w:rsid w:val="002A6A0D"/>
    <w:rsid w:val="002A774E"/>
    <w:rsid w:val="002B0601"/>
    <w:rsid w:val="002B0EB7"/>
    <w:rsid w:val="002B1D95"/>
    <w:rsid w:val="002B1FB7"/>
    <w:rsid w:val="002B3066"/>
    <w:rsid w:val="002B41BB"/>
    <w:rsid w:val="002B4E9C"/>
    <w:rsid w:val="002B682D"/>
    <w:rsid w:val="002B6DC4"/>
    <w:rsid w:val="002B7265"/>
    <w:rsid w:val="002B77E5"/>
    <w:rsid w:val="002B7B1E"/>
    <w:rsid w:val="002C0516"/>
    <w:rsid w:val="002C0EA8"/>
    <w:rsid w:val="002C3B97"/>
    <w:rsid w:val="002C4554"/>
    <w:rsid w:val="002C4CB8"/>
    <w:rsid w:val="002C4DD3"/>
    <w:rsid w:val="002C5D13"/>
    <w:rsid w:val="002C60CE"/>
    <w:rsid w:val="002D16BB"/>
    <w:rsid w:val="002D1D9A"/>
    <w:rsid w:val="002D2449"/>
    <w:rsid w:val="002D2470"/>
    <w:rsid w:val="002D2F42"/>
    <w:rsid w:val="002D5269"/>
    <w:rsid w:val="002D5DB9"/>
    <w:rsid w:val="002D7659"/>
    <w:rsid w:val="002E0BF2"/>
    <w:rsid w:val="002E5279"/>
    <w:rsid w:val="002E6E0D"/>
    <w:rsid w:val="002E7777"/>
    <w:rsid w:val="002E7828"/>
    <w:rsid w:val="002E7E9B"/>
    <w:rsid w:val="002F16F9"/>
    <w:rsid w:val="002F1BBF"/>
    <w:rsid w:val="002F287A"/>
    <w:rsid w:val="002F2BB7"/>
    <w:rsid w:val="002F3B95"/>
    <w:rsid w:val="002F479E"/>
    <w:rsid w:val="002F5879"/>
    <w:rsid w:val="002F5D6D"/>
    <w:rsid w:val="002F5F32"/>
    <w:rsid w:val="002F74E7"/>
    <w:rsid w:val="002F7838"/>
    <w:rsid w:val="0030081A"/>
    <w:rsid w:val="003008FE"/>
    <w:rsid w:val="0030169D"/>
    <w:rsid w:val="00302522"/>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6918"/>
    <w:rsid w:val="00321985"/>
    <w:rsid w:val="00324924"/>
    <w:rsid w:val="00325198"/>
    <w:rsid w:val="00325914"/>
    <w:rsid w:val="00325BF6"/>
    <w:rsid w:val="00325D42"/>
    <w:rsid w:val="00325D78"/>
    <w:rsid w:val="00327487"/>
    <w:rsid w:val="0033343C"/>
    <w:rsid w:val="00334AA8"/>
    <w:rsid w:val="00335529"/>
    <w:rsid w:val="0033598F"/>
    <w:rsid w:val="00336023"/>
    <w:rsid w:val="003365B0"/>
    <w:rsid w:val="0033768D"/>
    <w:rsid w:val="00340BF4"/>
    <w:rsid w:val="00340C62"/>
    <w:rsid w:val="003416AE"/>
    <w:rsid w:val="00341F6D"/>
    <w:rsid w:val="00342233"/>
    <w:rsid w:val="003424CC"/>
    <w:rsid w:val="0034334A"/>
    <w:rsid w:val="003445D5"/>
    <w:rsid w:val="003450A3"/>
    <w:rsid w:val="0034564D"/>
    <w:rsid w:val="003467C7"/>
    <w:rsid w:val="00347C7D"/>
    <w:rsid w:val="00351205"/>
    <w:rsid w:val="00351F0F"/>
    <w:rsid w:val="00352DA6"/>
    <w:rsid w:val="003534D0"/>
    <w:rsid w:val="00353E21"/>
    <w:rsid w:val="00353EB4"/>
    <w:rsid w:val="00353F47"/>
    <w:rsid w:val="00355F7C"/>
    <w:rsid w:val="00356655"/>
    <w:rsid w:val="00362328"/>
    <w:rsid w:val="00362DA0"/>
    <w:rsid w:val="00363A3D"/>
    <w:rsid w:val="0036788F"/>
    <w:rsid w:val="00367C23"/>
    <w:rsid w:val="003708DF"/>
    <w:rsid w:val="003726AF"/>
    <w:rsid w:val="00372B8D"/>
    <w:rsid w:val="00372F74"/>
    <w:rsid w:val="00374BE0"/>
    <w:rsid w:val="00376FAE"/>
    <w:rsid w:val="00377772"/>
    <w:rsid w:val="00382213"/>
    <w:rsid w:val="003841A1"/>
    <w:rsid w:val="00384C19"/>
    <w:rsid w:val="00385654"/>
    <w:rsid w:val="00386C4D"/>
    <w:rsid w:val="00387CD3"/>
    <w:rsid w:val="003904B3"/>
    <w:rsid w:val="00391FF8"/>
    <w:rsid w:val="0039298E"/>
    <w:rsid w:val="0039494F"/>
    <w:rsid w:val="00395931"/>
    <w:rsid w:val="00396C9E"/>
    <w:rsid w:val="003975B7"/>
    <w:rsid w:val="003A0A94"/>
    <w:rsid w:val="003A2BAE"/>
    <w:rsid w:val="003A2E07"/>
    <w:rsid w:val="003A4BB3"/>
    <w:rsid w:val="003A6AE6"/>
    <w:rsid w:val="003A6D82"/>
    <w:rsid w:val="003B1F03"/>
    <w:rsid w:val="003B6664"/>
    <w:rsid w:val="003B7061"/>
    <w:rsid w:val="003B7CE7"/>
    <w:rsid w:val="003C1CFC"/>
    <w:rsid w:val="003C6A77"/>
    <w:rsid w:val="003C6F3E"/>
    <w:rsid w:val="003D010F"/>
    <w:rsid w:val="003D09B6"/>
    <w:rsid w:val="003D1937"/>
    <w:rsid w:val="003D1ECC"/>
    <w:rsid w:val="003D32AC"/>
    <w:rsid w:val="003D3BFB"/>
    <w:rsid w:val="003D416C"/>
    <w:rsid w:val="003D5E45"/>
    <w:rsid w:val="003E0C99"/>
    <w:rsid w:val="003E21D3"/>
    <w:rsid w:val="003E2F56"/>
    <w:rsid w:val="003E4104"/>
    <w:rsid w:val="003E5A00"/>
    <w:rsid w:val="003E6956"/>
    <w:rsid w:val="003E7646"/>
    <w:rsid w:val="003F12B5"/>
    <w:rsid w:val="003F1E6A"/>
    <w:rsid w:val="003F424D"/>
    <w:rsid w:val="003F61CA"/>
    <w:rsid w:val="003F7224"/>
    <w:rsid w:val="004002A4"/>
    <w:rsid w:val="00400DF4"/>
    <w:rsid w:val="0040177D"/>
    <w:rsid w:val="00404B17"/>
    <w:rsid w:val="00405F6D"/>
    <w:rsid w:val="00406F2A"/>
    <w:rsid w:val="004071DA"/>
    <w:rsid w:val="004105FB"/>
    <w:rsid w:val="00411746"/>
    <w:rsid w:val="00413D01"/>
    <w:rsid w:val="00416C68"/>
    <w:rsid w:val="00416CE7"/>
    <w:rsid w:val="00420555"/>
    <w:rsid w:val="00420BA9"/>
    <w:rsid w:val="00422D15"/>
    <w:rsid w:val="00422EA9"/>
    <w:rsid w:val="0042544D"/>
    <w:rsid w:val="0042737D"/>
    <w:rsid w:val="00427D21"/>
    <w:rsid w:val="004325B3"/>
    <w:rsid w:val="00433D2B"/>
    <w:rsid w:val="00435260"/>
    <w:rsid w:val="004366DF"/>
    <w:rsid w:val="00436A4B"/>
    <w:rsid w:val="00437F56"/>
    <w:rsid w:val="004403FF"/>
    <w:rsid w:val="00440D96"/>
    <w:rsid w:val="00440E9B"/>
    <w:rsid w:val="0044154A"/>
    <w:rsid w:val="004420C5"/>
    <w:rsid w:val="00443456"/>
    <w:rsid w:val="00443688"/>
    <w:rsid w:val="00443A2A"/>
    <w:rsid w:val="0044467D"/>
    <w:rsid w:val="004447CA"/>
    <w:rsid w:val="0044589F"/>
    <w:rsid w:val="00447F4A"/>
    <w:rsid w:val="00451543"/>
    <w:rsid w:val="004523BF"/>
    <w:rsid w:val="00452EE3"/>
    <w:rsid w:val="00453279"/>
    <w:rsid w:val="00453D4D"/>
    <w:rsid w:val="004559CC"/>
    <w:rsid w:val="00455AF2"/>
    <w:rsid w:val="00456379"/>
    <w:rsid w:val="004567C8"/>
    <w:rsid w:val="00456F67"/>
    <w:rsid w:val="00457201"/>
    <w:rsid w:val="00460875"/>
    <w:rsid w:val="00461C85"/>
    <w:rsid w:val="004644C2"/>
    <w:rsid w:val="00464994"/>
    <w:rsid w:val="0046693A"/>
    <w:rsid w:val="00466B26"/>
    <w:rsid w:val="00467F9C"/>
    <w:rsid w:val="00474533"/>
    <w:rsid w:val="00474F92"/>
    <w:rsid w:val="00476431"/>
    <w:rsid w:val="004766F0"/>
    <w:rsid w:val="00476886"/>
    <w:rsid w:val="004775F8"/>
    <w:rsid w:val="00480182"/>
    <w:rsid w:val="004801FF"/>
    <w:rsid w:val="00480509"/>
    <w:rsid w:val="004823FB"/>
    <w:rsid w:val="00484006"/>
    <w:rsid w:val="00484C52"/>
    <w:rsid w:val="00486BEE"/>
    <w:rsid w:val="00490A1A"/>
    <w:rsid w:val="004912D2"/>
    <w:rsid w:val="00492E8B"/>
    <w:rsid w:val="00493EDD"/>
    <w:rsid w:val="004943F3"/>
    <w:rsid w:val="004A2A46"/>
    <w:rsid w:val="004A5CB4"/>
    <w:rsid w:val="004B03D5"/>
    <w:rsid w:val="004B061E"/>
    <w:rsid w:val="004B0B35"/>
    <w:rsid w:val="004B0CAB"/>
    <w:rsid w:val="004B3094"/>
    <w:rsid w:val="004B3A5A"/>
    <w:rsid w:val="004B4F0B"/>
    <w:rsid w:val="004B67E5"/>
    <w:rsid w:val="004B6E64"/>
    <w:rsid w:val="004C20D5"/>
    <w:rsid w:val="004C28B6"/>
    <w:rsid w:val="004C40FA"/>
    <w:rsid w:val="004C4E9A"/>
    <w:rsid w:val="004C6953"/>
    <w:rsid w:val="004C7CC2"/>
    <w:rsid w:val="004D0FC1"/>
    <w:rsid w:val="004D2D92"/>
    <w:rsid w:val="004D47BC"/>
    <w:rsid w:val="004D4D13"/>
    <w:rsid w:val="004D722B"/>
    <w:rsid w:val="004E30FE"/>
    <w:rsid w:val="004E365A"/>
    <w:rsid w:val="004E4B7A"/>
    <w:rsid w:val="004E726D"/>
    <w:rsid w:val="004E7538"/>
    <w:rsid w:val="004E7963"/>
    <w:rsid w:val="004F15BC"/>
    <w:rsid w:val="004F1C6A"/>
    <w:rsid w:val="004F2C08"/>
    <w:rsid w:val="004F34CE"/>
    <w:rsid w:val="004F4599"/>
    <w:rsid w:val="004F6236"/>
    <w:rsid w:val="004F6A29"/>
    <w:rsid w:val="004F7B74"/>
    <w:rsid w:val="00500764"/>
    <w:rsid w:val="00500C37"/>
    <w:rsid w:val="00501938"/>
    <w:rsid w:val="00501C08"/>
    <w:rsid w:val="00501CB6"/>
    <w:rsid w:val="00503465"/>
    <w:rsid w:val="00503748"/>
    <w:rsid w:val="005045D0"/>
    <w:rsid w:val="00504A1D"/>
    <w:rsid w:val="00506BFE"/>
    <w:rsid w:val="00507EDF"/>
    <w:rsid w:val="0051006C"/>
    <w:rsid w:val="00510B9E"/>
    <w:rsid w:val="00514D74"/>
    <w:rsid w:val="00514E72"/>
    <w:rsid w:val="0051561A"/>
    <w:rsid w:val="00516397"/>
    <w:rsid w:val="00523A5E"/>
    <w:rsid w:val="005259B0"/>
    <w:rsid w:val="00525AAB"/>
    <w:rsid w:val="005278B4"/>
    <w:rsid w:val="00527ADC"/>
    <w:rsid w:val="00531A1F"/>
    <w:rsid w:val="00531E75"/>
    <w:rsid w:val="005320AC"/>
    <w:rsid w:val="005328E7"/>
    <w:rsid w:val="00533AAC"/>
    <w:rsid w:val="00534681"/>
    <w:rsid w:val="00534959"/>
    <w:rsid w:val="00536701"/>
    <w:rsid w:val="005369DF"/>
    <w:rsid w:val="005379C4"/>
    <w:rsid w:val="00537B76"/>
    <w:rsid w:val="005405B9"/>
    <w:rsid w:val="00540EB1"/>
    <w:rsid w:val="00542D89"/>
    <w:rsid w:val="00543752"/>
    <w:rsid w:val="00544804"/>
    <w:rsid w:val="00546994"/>
    <w:rsid w:val="00547F9F"/>
    <w:rsid w:val="0055181B"/>
    <w:rsid w:val="00552A32"/>
    <w:rsid w:val="00553586"/>
    <w:rsid w:val="00553CC9"/>
    <w:rsid w:val="0055426D"/>
    <w:rsid w:val="00556735"/>
    <w:rsid w:val="00557DAC"/>
    <w:rsid w:val="0056068E"/>
    <w:rsid w:val="00560E0A"/>
    <w:rsid w:val="0056208B"/>
    <w:rsid w:val="00563442"/>
    <w:rsid w:val="0056348E"/>
    <w:rsid w:val="00563617"/>
    <w:rsid w:val="0056368D"/>
    <w:rsid w:val="005639F9"/>
    <w:rsid w:val="00565A04"/>
    <w:rsid w:val="00565B42"/>
    <w:rsid w:val="00565F8A"/>
    <w:rsid w:val="005662AB"/>
    <w:rsid w:val="00566890"/>
    <w:rsid w:val="00567A9D"/>
    <w:rsid w:val="00567DF4"/>
    <w:rsid w:val="00571B97"/>
    <w:rsid w:val="0057444E"/>
    <w:rsid w:val="00574F54"/>
    <w:rsid w:val="005762B5"/>
    <w:rsid w:val="00582A0B"/>
    <w:rsid w:val="0058370A"/>
    <w:rsid w:val="00583D8C"/>
    <w:rsid w:val="0058430F"/>
    <w:rsid w:val="005845D3"/>
    <w:rsid w:val="005848AA"/>
    <w:rsid w:val="00586470"/>
    <w:rsid w:val="00587356"/>
    <w:rsid w:val="00590C92"/>
    <w:rsid w:val="00590F26"/>
    <w:rsid w:val="00592034"/>
    <w:rsid w:val="0059312F"/>
    <w:rsid w:val="00593631"/>
    <w:rsid w:val="00593DF1"/>
    <w:rsid w:val="00594754"/>
    <w:rsid w:val="005974C0"/>
    <w:rsid w:val="00597888"/>
    <w:rsid w:val="005A01A3"/>
    <w:rsid w:val="005A059A"/>
    <w:rsid w:val="005A2C17"/>
    <w:rsid w:val="005A5F9A"/>
    <w:rsid w:val="005A7B20"/>
    <w:rsid w:val="005B1D00"/>
    <w:rsid w:val="005B35E2"/>
    <w:rsid w:val="005B35F4"/>
    <w:rsid w:val="005B7650"/>
    <w:rsid w:val="005C4944"/>
    <w:rsid w:val="005C4CE6"/>
    <w:rsid w:val="005C5058"/>
    <w:rsid w:val="005C5A25"/>
    <w:rsid w:val="005C77CA"/>
    <w:rsid w:val="005C7AE6"/>
    <w:rsid w:val="005C7B14"/>
    <w:rsid w:val="005D026C"/>
    <w:rsid w:val="005D0D63"/>
    <w:rsid w:val="005D2FE6"/>
    <w:rsid w:val="005D3232"/>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EA4"/>
    <w:rsid w:val="005F0F46"/>
    <w:rsid w:val="005F108E"/>
    <w:rsid w:val="005F2DF0"/>
    <w:rsid w:val="005F34BA"/>
    <w:rsid w:val="005F5330"/>
    <w:rsid w:val="005F6937"/>
    <w:rsid w:val="005F6A75"/>
    <w:rsid w:val="00600A10"/>
    <w:rsid w:val="00600D7B"/>
    <w:rsid w:val="00603144"/>
    <w:rsid w:val="00603DCC"/>
    <w:rsid w:val="00605083"/>
    <w:rsid w:val="00605C22"/>
    <w:rsid w:val="00607D89"/>
    <w:rsid w:val="006103FE"/>
    <w:rsid w:val="0061064A"/>
    <w:rsid w:val="006121B3"/>
    <w:rsid w:val="006122BA"/>
    <w:rsid w:val="006139F2"/>
    <w:rsid w:val="00614850"/>
    <w:rsid w:val="00615606"/>
    <w:rsid w:val="00616475"/>
    <w:rsid w:val="0062090A"/>
    <w:rsid w:val="006213C6"/>
    <w:rsid w:val="00622561"/>
    <w:rsid w:val="00622D5A"/>
    <w:rsid w:val="006247E5"/>
    <w:rsid w:val="00624826"/>
    <w:rsid w:val="00625376"/>
    <w:rsid w:val="006273E0"/>
    <w:rsid w:val="00631EC5"/>
    <w:rsid w:val="0063290C"/>
    <w:rsid w:val="00632ED8"/>
    <w:rsid w:val="00634F2F"/>
    <w:rsid w:val="00637376"/>
    <w:rsid w:val="00637C13"/>
    <w:rsid w:val="0064056D"/>
    <w:rsid w:val="006409D7"/>
    <w:rsid w:val="00641AD2"/>
    <w:rsid w:val="0064266B"/>
    <w:rsid w:val="006433E1"/>
    <w:rsid w:val="00644EF2"/>
    <w:rsid w:val="006461E5"/>
    <w:rsid w:val="0064705C"/>
    <w:rsid w:val="006478BF"/>
    <w:rsid w:val="00651EB6"/>
    <w:rsid w:val="00652272"/>
    <w:rsid w:val="0065265D"/>
    <w:rsid w:val="006544D5"/>
    <w:rsid w:val="00656669"/>
    <w:rsid w:val="006566A4"/>
    <w:rsid w:val="00656BAA"/>
    <w:rsid w:val="00656F47"/>
    <w:rsid w:val="0065707A"/>
    <w:rsid w:val="00657BD6"/>
    <w:rsid w:val="00660B19"/>
    <w:rsid w:val="00661DA2"/>
    <w:rsid w:val="00663031"/>
    <w:rsid w:val="006630D9"/>
    <w:rsid w:val="006634EF"/>
    <w:rsid w:val="0066535B"/>
    <w:rsid w:val="006671B3"/>
    <w:rsid w:val="0066770D"/>
    <w:rsid w:val="0067161F"/>
    <w:rsid w:val="00674E94"/>
    <w:rsid w:val="0067607E"/>
    <w:rsid w:val="00680414"/>
    <w:rsid w:val="00681620"/>
    <w:rsid w:val="00682983"/>
    <w:rsid w:val="00683636"/>
    <w:rsid w:val="006839D0"/>
    <w:rsid w:val="00683BB6"/>
    <w:rsid w:val="00683D54"/>
    <w:rsid w:val="00684AE1"/>
    <w:rsid w:val="00686FF1"/>
    <w:rsid w:val="00687367"/>
    <w:rsid w:val="006875D8"/>
    <w:rsid w:val="006879B5"/>
    <w:rsid w:val="00693B73"/>
    <w:rsid w:val="00694FC1"/>
    <w:rsid w:val="00695E7D"/>
    <w:rsid w:val="00697CB9"/>
    <w:rsid w:val="006A1A33"/>
    <w:rsid w:val="006A6A5F"/>
    <w:rsid w:val="006A73C1"/>
    <w:rsid w:val="006B17AF"/>
    <w:rsid w:val="006B17DA"/>
    <w:rsid w:val="006B21EB"/>
    <w:rsid w:val="006B2290"/>
    <w:rsid w:val="006B78A3"/>
    <w:rsid w:val="006C1A1F"/>
    <w:rsid w:val="006C3FD1"/>
    <w:rsid w:val="006C55C9"/>
    <w:rsid w:val="006C6C3A"/>
    <w:rsid w:val="006C78A4"/>
    <w:rsid w:val="006C7D6D"/>
    <w:rsid w:val="006C7F26"/>
    <w:rsid w:val="006D113D"/>
    <w:rsid w:val="006D1405"/>
    <w:rsid w:val="006D2DF9"/>
    <w:rsid w:val="006D508A"/>
    <w:rsid w:val="006D6993"/>
    <w:rsid w:val="006E04BB"/>
    <w:rsid w:val="006E0B0A"/>
    <w:rsid w:val="006E0E49"/>
    <w:rsid w:val="006E1EF9"/>
    <w:rsid w:val="006E43FC"/>
    <w:rsid w:val="006E625F"/>
    <w:rsid w:val="006F02D6"/>
    <w:rsid w:val="006F523B"/>
    <w:rsid w:val="006F53EA"/>
    <w:rsid w:val="00700971"/>
    <w:rsid w:val="00702877"/>
    <w:rsid w:val="00702B8C"/>
    <w:rsid w:val="00703384"/>
    <w:rsid w:val="00704EDB"/>
    <w:rsid w:val="00705231"/>
    <w:rsid w:val="00707562"/>
    <w:rsid w:val="00707FD7"/>
    <w:rsid w:val="00710BF6"/>
    <w:rsid w:val="00711A07"/>
    <w:rsid w:val="007128A1"/>
    <w:rsid w:val="00712A4F"/>
    <w:rsid w:val="00714CD0"/>
    <w:rsid w:val="007163F4"/>
    <w:rsid w:val="007177C4"/>
    <w:rsid w:val="00717D88"/>
    <w:rsid w:val="00722A7F"/>
    <w:rsid w:val="00722EBD"/>
    <w:rsid w:val="007249F9"/>
    <w:rsid w:val="0072563D"/>
    <w:rsid w:val="0072635C"/>
    <w:rsid w:val="0072638B"/>
    <w:rsid w:val="00726A43"/>
    <w:rsid w:val="00727673"/>
    <w:rsid w:val="00727E3E"/>
    <w:rsid w:val="0073086A"/>
    <w:rsid w:val="007330E4"/>
    <w:rsid w:val="00733701"/>
    <w:rsid w:val="0073490D"/>
    <w:rsid w:val="0073500A"/>
    <w:rsid w:val="007352E6"/>
    <w:rsid w:val="007358F9"/>
    <w:rsid w:val="007401D2"/>
    <w:rsid w:val="00741262"/>
    <w:rsid w:val="007422FB"/>
    <w:rsid w:val="007423D8"/>
    <w:rsid w:val="00742893"/>
    <w:rsid w:val="00742E35"/>
    <w:rsid w:val="0074437E"/>
    <w:rsid w:val="00745E2A"/>
    <w:rsid w:val="0074611D"/>
    <w:rsid w:val="0074682D"/>
    <w:rsid w:val="007539E9"/>
    <w:rsid w:val="007541B3"/>
    <w:rsid w:val="00755B25"/>
    <w:rsid w:val="00757F5F"/>
    <w:rsid w:val="00757F88"/>
    <w:rsid w:val="00760B63"/>
    <w:rsid w:val="00761354"/>
    <w:rsid w:val="00762421"/>
    <w:rsid w:val="0076348A"/>
    <w:rsid w:val="00763C61"/>
    <w:rsid w:val="00763FB7"/>
    <w:rsid w:val="00765B87"/>
    <w:rsid w:val="00765B90"/>
    <w:rsid w:val="00766B90"/>
    <w:rsid w:val="0077003F"/>
    <w:rsid w:val="007702D2"/>
    <w:rsid w:val="00770D52"/>
    <w:rsid w:val="00770EAB"/>
    <w:rsid w:val="00771915"/>
    <w:rsid w:val="0077265D"/>
    <w:rsid w:val="0077322A"/>
    <w:rsid w:val="00773C2C"/>
    <w:rsid w:val="00775CE2"/>
    <w:rsid w:val="00776822"/>
    <w:rsid w:val="00777868"/>
    <w:rsid w:val="00777874"/>
    <w:rsid w:val="007779E0"/>
    <w:rsid w:val="00780834"/>
    <w:rsid w:val="00780CA5"/>
    <w:rsid w:val="0078385A"/>
    <w:rsid w:val="00783DFC"/>
    <w:rsid w:val="00784BB7"/>
    <w:rsid w:val="00786056"/>
    <w:rsid w:val="00786612"/>
    <w:rsid w:val="00786BC1"/>
    <w:rsid w:val="00791050"/>
    <w:rsid w:val="00791EF3"/>
    <w:rsid w:val="00792D63"/>
    <w:rsid w:val="00792FFD"/>
    <w:rsid w:val="00793509"/>
    <w:rsid w:val="007942D3"/>
    <w:rsid w:val="0079477D"/>
    <w:rsid w:val="00794813"/>
    <w:rsid w:val="007A0AAD"/>
    <w:rsid w:val="007A0DC2"/>
    <w:rsid w:val="007A119F"/>
    <w:rsid w:val="007A1667"/>
    <w:rsid w:val="007A2A6F"/>
    <w:rsid w:val="007A2D3C"/>
    <w:rsid w:val="007A3813"/>
    <w:rsid w:val="007A4319"/>
    <w:rsid w:val="007A658C"/>
    <w:rsid w:val="007B2099"/>
    <w:rsid w:val="007B2D1E"/>
    <w:rsid w:val="007B379A"/>
    <w:rsid w:val="007B3D59"/>
    <w:rsid w:val="007B40EC"/>
    <w:rsid w:val="007B4DBF"/>
    <w:rsid w:val="007B4F09"/>
    <w:rsid w:val="007B6C09"/>
    <w:rsid w:val="007B7741"/>
    <w:rsid w:val="007C0894"/>
    <w:rsid w:val="007C11B9"/>
    <w:rsid w:val="007C1A98"/>
    <w:rsid w:val="007C3252"/>
    <w:rsid w:val="007C4951"/>
    <w:rsid w:val="007C60C9"/>
    <w:rsid w:val="007D04A1"/>
    <w:rsid w:val="007D08FA"/>
    <w:rsid w:val="007D436F"/>
    <w:rsid w:val="007D43D2"/>
    <w:rsid w:val="007D52DA"/>
    <w:rsid w:val="007D7178"/>
    <w:rsid w:val="007D775D"/>
    <w:rsid w:val="007D7846"/>
    <w:rsid w:val="007E09DA"/>
    <w:rsid w:val="007E0A56"/>
    <w:rsid w:val="007E0F8A"/>
    <w:rsid w:val="007E1A65"/>
    <w:rsid w:val="007E3574"/>
    <w:rsid w:val="007F07F2"/>
    <w:rsid w:val="007F16E9"/>
    <w:rsid w:val="007F1A6E"/>
    <w:rsid w:val="007F212E"/>
    <w:rsid w:val="007F2F8F"/>
    <w:rsid w:val="007F3212"/>
    <w:rsid w:val="007F4ADA"/>
    <w:rsid w:val="007F718D"/>
    <w:rsid w:val="00800934"/>
    <w:rsid w:val="00801FAD"/>
    <w:rsid w:val="0080286E"/>
    <w:rsid w:val="00802940"/>
    <w:rsid w:val="008029CF"/>
    <w:rsid w:val="008030EA"/>
    <w:rsid w:val="00803F2A"/>
    <w:rsid w:val="00805630"/>
    <w:rsid w:val="00806A46"/>
    <w:rsid w:val="00807C33"/>
    <w:rsid w:val="00810F49"/>
    <w:rsid w:val="008112CC"/>
    <w:rsid w:val="008114B5"/>
    <w:rsid w:val="00811738"/>
    <w:rsid w:val="008136C5"/>
    <w:rsid w:val="00815499"/>
    <w:rsid w:val="00816511"/>
    <w:rsid w:val="0081731B"/>
    <w:rsid w:val="008178B6"/>
    <w:rsid w:val="00817CDD"/>
    <w:rsid w:val="00821100"/>
    <w:rsid w:val="008236FE"/>
    <w:rsid w:val="0082625E"/>
    <w:rsid w:val="00826D4D"/>
    <w:rsid w:val="0083190F"/>
    <w:rsid w:val="008327E1"/>
    <w:rsid w:val="00833580"/>
    <w:rsid w:val="008336AB"/>
    <w:rsid w:val="00835BC8"/>
    <w:rsid w:val="00836813"/>
    <w:rsid w:val="00836CDE"/>
    <w:rsid w:val="008418A2"/>
    <w:rsid w:val="00842AFA"/>
    <w:rsid w:val="00843415"/>
    <w:rsid w:val="00843B43"/>
    <w:rsid w:val="00844027"/>
    <w:rsid w:val="00844AE7"/>
    <w:rsid w:val="0084552F"/>
    <w:rsid w:val="0085025F"/>
    <w:rsid w:val="00850841"/>
    <w:rsid w:val="00851570"/>
    <w:rsid w:val="008536EE"/>
    <w:rsid w:val="008538F2"/>
    <w:rsid w:val="008546F7"/>
    <w:rsid w:val="00855CB6"/>
    <w:rsid w:val="0085689E"/>
    <w:rsid w:val="0085707F"/>
    <w:rsid w:val="00862730"/>
    <w:rsid w:val="00863854"/>
    <w:rsid w:val="00865B74"/>
    <w:rsid w:val="00866063"/>
    <w:rsid w:val="00866927"/>
    <w:rsid w:val="00870D9A"/>
    <w:rsid w:val="00871F9E"/>
    <w:rsid w:val="008737F4"/>
    <w:rsid w:val="00873FD0"/>
    <w:rsid w:val="00874201"/>
    <w:rsid w:val="00876973"/>
    <w:rsid w:val="00877D0F"/>
    <w:rsid w:val="00882DE0"/>
    <w:rsid w:val="0088356F"/>
    <w:rsid w:val="00885EFA"/>
    <w:rsid w:val="0088785F"/>
    <w:rsid w:val="00892552"/>
    <w:rsid w:val="00892BFC"/>
    <w:rsid w:val="00895A0B"/>
    <w:rsid w:val="0089608F"/>
    <w:rsid w:val="0089694E"/>
    <w:rsid w:val="008974F0"/>
    <w:rsid w:val="0089751E"/>
    <w:rsid w:val="008A1499"/>
    <w:rsid w:val="008A1537"/>
    <w:rsid w:val="008A26DD"/>
    <w:rsid w:val="008A3A49"/>
    <w:rsid w:val="008A53AD"/>
    <w:rsid w:val="008A73E8"/>
    <w:rsid w:val="008B012A"/>
    <w:rsid w:val="008B0299"/>
    <w:rsid w:val="008B2C4E"/>
    <w:rsid w:val="008B3E7C"/>
    <w:rsid w:val="008C0D66"/>
    <w:rsid w:val="008C1E8D"/>
    <w:rsid w:val="008C1F20"/>
    <w:rsid w:val="008C250A"/>
    <w:rsid w:val="008C4653"/>
    <w:rsid w:val="008C53AB"/>
    <w:rsid w:val="008C70C6"/>
    <w:rsid w:val="008D513F"/>
    <w:rsid w:val="008D6D34"/>
    <w:rsid w:val="008D7EE3"/>
    <w:rsid w:val="008E0929"/>
    <w:rsid w:val="008E1625"/>
    <w:rsid w:val="008E1D9A"/>
    <w:rsid w:val="008E2714"/>
    <w:rsid w:val="008E3D16"/>
    <w:rsid w:val="008E5B14"/>
    <w:rsid w:val="008E7A79"/>
    <w:rsid w:val="008F026A"/>
    <w:rsid w:val="008F332E"/>
    <w:rsid w:val="008F3586"/>
    <w:rsid w:val="008F38BA"/>
    <w:rsid w:val="008F3A3F"/>
    <w:rsid w:val="008F562E"/>
    <w:rsid w:val="008F6CC3"/>
    <w:rsid w:val="008F7C88"/>
    <w:rsid w:val="00900D9D"/>
    <w:rsid w:val="0090198A"/>
    <w:rsid w:val="00901A98"/>
    <w:rsid w:val="0090362F"/>
    <w:rsid w:val="00904808"/>
    <w:rsid w:val="009068BC"/>
    <w:rsid w:val="00906C93"/>
    <w:rsid w:val="00906E17"/>
    <w:rsid w:val="00906F9A"/>
    <w:rsid w:val="00907939"/>
    <w:rsid w:val="009103CF"/>
    <w:rsid w:val="0091188E"/>
    <w:rsid w:val="00911BE8"/>
    <w:rsid w:val="00913277"/>
    <w:rsid w:val="00915B50"/>
    <w:rsid w:val="0091732C"/>
    <w:rsid w:val="00920178"/>
    <w:rsid w:val="00921158"/>
    <w:rsid w:val="009215C4"/>
    <w:rsid w:val="009215DD"/>
    <w:rsid w:val="00922E49"/>
    <w:rsid w:val="009248F6"/>
    <w:rsid w:val="00924E0B"/>
    <w:rsid w:val="00927092"/>
    <w:rsid w:val="00930BA1"/>
    <w:rsid w:val="0093169E"/>
    <w:rsid w:val="0093190D"/>
    <w:rsid w:val="00937515"/>
    <w:rsid w:val="00937ABB"/>
    <w:rsid w:val="00941FFD"/>
    <w:rsid w:val="00942D95"/>
    <w:rsid w:val="009430E9"/>
    <w:rsid w:val="009455ED"/>
    <w:rsid w:val="0094651C"/>
    <w:rsid w:val="009500F4"/>
    <w:rsid w:val="0095015E"/>
    <w:rsid w:val="009505C9"/>
    <w:rsid w:val="00950752"/>
    <w:rsid w:val="00950FF4"/>
    <w:rsid w:val="00951C6D"/>
    <w:rsid w:val="0095233C"/>
    <w:rsid w:val="009527F1"/>
    <w:rsid w:val="00952C99"/>
    <w:rsid w:val="009576D3"/>
    <w:rsid w:val="00962867"/>
    <w:rsid w:val="00962D6B"/>
    <w:rsid w:val="00963ACC"/>
    <w:rsid w:val="00963DAB"/>
    <w:rsid w:val="00963E54"/>
    <w:rsid w:val="00966424"/>
    <w:rsid w:val="00966CC0"/>
    <w:rsid w:val="00970742"/>
    <w:rsid w:val="00971A04"/>
    <w:rsid w:val="00971E5C"/>
    <w:rsid w:val="009722C6"/>
    <w:rsid w:val="009726EE"/>
    <w:rsid w:val="00973094"/>
    <w:rsid w:val="00980643"/>
    <w:rsid w:val="009806D8"/>
    <w:rsid w:val="0098107C"/>
    <w:rsid w:val="00981262"/>
    <w:rsid w:val="00982BD9"/>
    <w:rsid w:val="0098564D"/>
    <w:rsid w:val="009859CC"/>
    <w:rsid w:val="009905B9"/>
    <w:rsid w:val="00990A0D"/>
    <w:rsid w:val="00990F93"/>
    <w:rsid w:val="00991063"/>
    <w:rsid w:val="00992EBF"/>
    <w:rsid w:val="00995781"/>
    <w:rsid w:val="00996120"/>
    <w:rsid w:val="009967BC"/>
    <w:rsid w:val="00997368"/>
    <w:rsid w:val="009A3220"/>
    <w:rsid w:val="009A33B5"/>
    <w:rsid w:val="009A4468"/>
    <w:rsid w:val="009A4ABA"/>
    <w:rsid w:val="009B0440"/>
    <w:rsid w:val="009B2D86"/>
    <w:rsid w:val="009B33E4"/>
    <w:rsid w:val="009B41A3"/>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4C6B"/>
    <w:rsid w:val="009E4E51"/>
    <w:rsid w:val="009E5435"/>
    <w:rsid w:val="009E568F"/>
    <w:rsid w:val="009E5992"/>
    <w:rsid w:val="009E6194"/>
    <w:rsid w:val="009E7CD4"/>
    <w:rsid w:val="009E7D1B"/>
    <w:rsid w:val="009F0566"/>
    <w:rsid w:val="009F18CB"/>
    <w:rsid w:val="009F2755"/>
    <w:rsid w:val="009F49B2"/>
    <w:rsid w:val="009F4DF9"/>
    <w:rsid w:val="009F5D18"/>
    <w:rsid w:val="00A02F37"/>
    <w:rsid w:val="00A04CC1"/>
    <w:rsid w:val="00A051D9"/>
    <w:rsid w:val="00A06941"/>
    <w:rsid w:val="00A111D1"/>
    <w:rsid w:val="00A11A24"/>
    <w:rsid w:val="00A12298"/>
    <w:rsid w:val="00A13478"/>
    <w:rsid w:val="00A160DA"/>
    <w:rsid w:val="00A22ECE"/>
    <w:rsid w:val="00A237AD"/>
    <w:rsid w:val="00A23B47"/>
    <w:rsid w:val="00A24D84"/>
    <w:rsid w:val="00A274C4"/>
    <w:rsid w:val="00A27CD8"/>
    <w:rsid w:val="00A305BB"/>
    <w:rsid w:val="00A30EF2"/>
    <w:rsid w:val="00A317C6"/>
    <w:rsid w:val="00A32C14"/>
    <w:rsid w:val="00A338E4"/>
    <w:rsid w:val="00A34F8C"/>
    <w:rsid w:val="00A35393"/>
    <w:rsid w:val="00A35601"/>
    <w:rsid w:val="00A3586A"/>
    <w:rsid w:val="00A3628B"/>
    <w:rsid w:val="00A36730"/>
    <w:rsid w:val="00A36F36"/>
    <w:rsid w:val="00A406EA"/>
    <w:rsid w:val="00A40A28"/>
    <w:rsid w:val="00A4117E"/>
    <w:rsid w:val="00A41E6C"/>
    <w:rsid w:val="00A42CF9"/>
    <w:rsid w:val="00A42F48"/>
    <w:rsid w:val="00A50D9C"/>
    <w:rsid w:val="00A52FA8"/>
    <w:rsid w:val="00A5345B"/>
    <w:rsid w:val="00A568BE"/>
    <w:rsid w:val="00A57107"/>
    <w:rsid w:val="00A57AF9"/>
    <w:rsid w:val="00A602AE"/>
    <w:rsid w:val="00A60445"/>
    <w:rsid w:val="00A61009"/>
    <w:rsid w:val="00A62035"/>
    <w:rsid w:val="00A63E35"/>
    <w:rsid w:val="00A651C6"/>
    <w:rsid w:val="00A660A5"/>
    <w:rsid w:val="00A66B62"/>
    <w:rsid w:val="00A678E4"/>
    <w:rsid w:val="00A70E20"/>
    <w:rsid w:val="00A71B5B"/>
    <w:rsid w:val="00A737D7"/>
    <w:rsid w:val="00A73E69"/>
    <w:rsid w:val="00A756C8"/>
    <w:rsid w:val="00A75758"/>
    <w:rsid w:val="00A76E1D"/>
    <w:rsid w:val="00A76FAA"/>
    <w:rsid w:val="00A8162B"/>
    <w:rsid w:val="00A81CF5"/>
    <w:rsid w:val="00A8360F"/>
    <w:rsid w:val="00A841C9"/>
    <w:rsid w:val="00A85A7E"/>
    <w:rsid w:val="00A87063"/>
    <w:rsid w:val="00A90B9C"/>
    <w:rsid w:val="00A91001"/>
    <w:rsid w:val="00A91BFF"/>
    <w:rsid w:val="00A9464D"/>
    <w:rsid w:val="00A963B8"/>
    <w:rsid w:val="00A96F59"/>
    <w:rsid w:val="00AA06CD"/>
    <w:rsid w:val="00AA1C01"/>
    <w:rsid w:val="00AA3257"/>
    <w:rsid w:val="00AA3486"/>
    <w:rsid w:val="00AA5191"/>
    <w:rsid w:val="00AA6D7B"/>
    <w:rsid w:val="00AA6F92"/>
    <w:rsid w:val="00AB00CC"/>
    <w:rsid w:val="00AB0221"/>
    <w:rsid w:val="00AB0F1A"/>
    <w:rsid w:val="00AB2078"/>
    <w:rsid w:val="00AB32EF"/>
    <w:rsid w:val="00AB3EAB"/>
    <w:rsid w:val="00AB6934"/>
    <w:rsid w:val="00AB720A"/>
    <w:rsid w:val="00AB7352"/>
    <w:rsid w:val="00AB79BE"/>
    <w:rsid w:val="00AB7B42"/>
    <w:rsid w:val="00AC015A"/>
    <w:rsid w:val="00AC3121"/>
    <w:rsid w:val="00AC4F83"/>
    <w:rsid w:val="00AC569F"/>
    <w:rsid w:val="00AC6459"/>
    <w:rsid w:val="00AC671D"/>
    <w:rsid w:val="00AC7B00"/>
    <w:rsid w:val="00AD013D"/>
    <w:rsid w:val="00AD0C26"/>
    <w:rsid w:val="00AD0E3D"/>
    <w:rsid w:val="00AD3717"/>
    <w:rsid w:val="00AD3CE2"/>
    <w:rsid w:val="00AD4E8F"/>
    <w:rsid w:val="00AD51D7"/>
    <w:rsid w:val="00AD5AE0"/>
    <w:rsid w:val="00AD6905"/>
    <w:rsid w:val="00AD6D6F"/>
    <w:rsid w:val="00AE1B0E"/>
    <w:rsid w:val="00AE1D4F"/>
    <w:rsid w:val="00AE2E38"/>
    <w:rsid w:val="00AE43A8"/>
    <w:rsid w:val="00AE51A6"/>
    <w:rsid w:val="00AE5E0E"/>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3F1"/>
    <w:rsid w:val="00B13622"/>
    <w:rsid w:val="00B13B93"/>
    <w:rsid w:val="00B151A5"/>
    <w:rsid w:val="00B17B82"/>
    <w:rsid w:val="00B20BE5"/>
    <w:rsid w:val="00B237A9"/>
    <w:rsid w:val="00B23C83"/>
    <w:rsid w:val="00B23D88"/>
    <w:rsid w:val="00B27026"/>
    <w:rsid w:val="00B27D8C"/>
    <w:rsid w:val="00B30310"/>
    <w:rsid w:val="00B31C44"/>
    <w:rsid w:val="00B3369F"/>
    <w:rsid w:val="00B3469F"/>
    <w:rsid w:val="00B34CD5"/>
    <w:rsid w:val="00B34F58"/>
    <w:rsid w:val="00B35935"/>
    <w:rsid w:val="00B41030"/>
    <w:rsid w:val="00B42C1C"/>
    <w:rsid w:val="00B434C6"/>
    <w:rsid w:val="00B45608"/>
    <w:rsid w:val="00B4635B"/>
    <w:rsid w:val="00B4742F"/>
    <w:rsid w:val="00B50ECB"/>
    <w:rsid w:val="00B51700"/>
    <w:rsid w:val="00B51790"/>
    <w:rsid w:val="00B51D3B"/>
    <w:rsid w:val="00B51D8C"/>
    <w:rsid w:val="00B553B7"/>
    <w:rsid w:val="00B56C24"/>
    <w:rsid w:val="00B60199"/>
    <w:rsid w:val="00B62389"/>
    <w:rsid w:val="00B62AC1"/>
    <w:rsid w:val="00B63335"/>
    <w:rsid w:val="00B633EF"/>
    <w:rsid w:val="00B66485"/>
    <w:rsid w:val="00B666E1"/>
    <w:rsid w:val="00B668A8"/>
    <w:rsid w:val="00B677C4"/>
    <w:rsid w:val="00B704F0"/>
    <w:rsid w:val="00B70759"/>
    <w:rsid w:val="00B71DAC"/>
    <w:rsid w:val="00B74E7F"/>
    <w:rsid w:val="00B74F30"/>
    <w:rsid w:val="00B75C0D"/>
    <w:rsid w:val="00B763E1"/>
    <w:rsid w:val="00B77A76"/>
    <w:rsid w:val="00B77C49"/>
    <w:rsid w:val="00B800BA"/>
    <w:rsid w:val="00B80855"/>
    <w:rsid w:val="00B81AA1"/>
    <w:rsid w:val="00B85288"/>
    <w:rsid w:val="00B86923"/>
    <w:rsid w:val="00B93CD1"/>
    <w:rsid w:val="00B94E6C"/>
    <w:rsid w:val="00B9569C"/>
    <w:rsid w:val="00B958C1"/>
    <w:rsid w:val="00B95EBB"/>
    <w:rsid w:val="00B9629C"/>
    <w:rsid w:val="00B974DE"/>
    <w:rsid w:val="00BA146F"/>
    <w:rsid w:val="00BA1FC2"/>
    <w:rsid w:val="00BA35AD"/>
    <w:rsid w:val="00BA3E26"/>
    <w:rsid w:val="00BA6AB1"/>
    <w:rsid w:val="00BA726F"/>
    <w:rsid w:val="00BA72BC"/>
    <w:rsid w:val="00BA77A6"/>
    <w:rsid w:val="00BB015C"/>
    <w:rsid w:val="00BB185D"/>
    <w:rsid w:val="00BB3431"/>
    <w:rsid w:val="00BB39FD"/>
    <w:rsid w:val="00BB4377"/>
    <w:rsid w:val="00BB4606"/>
    <w:rsid w:val="00BB5208"/>
    <w:rsid w:val="00BB6407"/>
    <w:rsid w:val="00BB6736"/>
    <w:rsid w:val="00BB7B9F"/>
    <w:rsid w:val="00BC11D4"/>
    <w:rsid w:val="00BC2464"/>
    <w:rsid w:val="00BC28EA"/>
    <w:rsid w:val="00BC2F1A"/>
    <w:rsid w:val="00BC2F56"/>
    <w:rsid w:val="00BC3122"/>
    <w:rsid w:val="00BC34A8"/>
    <w:rsid w:val="00BC3DD1"/>
    <w:rsid w:val="00BC509B"/>
    <w:rsid w:val="00BC5A17"/>
    <w:rsid w:val="00BC5C69"/>
    <w:rsid w:val="00BC5FD1"/>
    <w:rsid w:val="00BC7032"/>
    <w:rsid w:val="00BD078D"/>
    <w:rsid w:val="00BD1DAE"/>
    <w:rsid w:val="00BD32AA"/>
    <w:rsid w:val="00BD3D65"/>
    <w:rsid w:val="00BD3F99"/>
    <w:rsid w:val="00BD5443"/>
    <w:rsid w:val="00BD5FCF"/>
    <w:rsid w:val="00BD673F"/>
    <w:rsid w:val="00BD68BC"/>
    <w:rsid w:val="00BD715A"/>
    <w:rsid w:val="00BD7AD8"/>
    <w:rsid w:val="00BE0E99"/>
    <w:rsid w:val="00BE1D73"/>
    <w:rsid w:val="00BE4C7C"/>
    <w:rsid w:val="00BF0E7F"/>
    <w:rsid w:val="00BF0F2F"/>
    <w:rsid w:val="00BF1110"/>
    <w:rsid w:val="00BF14C3"/>
    <w:rsid w:val="00BF1970"/>
    <w:rsid w:val="00BF1DCC"/>
    <w:rsid w:val="00BF39D2"/>
    <w:rsid w:val="00BF55A9"/>
    <w:rsid w:val="00BF636E"/>
    <w:rsid w:val="00BF6AEA"/>
    <w:rsid w:val="00BF6FE1"/>
    <w:rsid w:val="00C013F9"/>
    <w:rsid w:val="00C01D02"/>
    <w:rsid w:val="00C02751"/>
    <w:rsid w:val="00C036EA"/>
    <w:rsid w:val="00C03791"/>
    <w:rsid w:val="00C03C4D"/>
    <w:rsid w:val="00C03FCF"/>
    <w:rsid w:val="00C0584E"/>
    <w:rsid w:val="00C05964"/>
    <w:rsid w:val="00C102AC"/>
    <w:rsid w:val="00C12477"/>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A7D"/>
    <w:rsid w:val="00C34DA3"/>
    <w:rsid w:val="00C35015"/>
    <w:rsid w:val="00C35AAB"/>
    <w:rsid w:val="00C37787"/>
    <w:rsid w:val="00C42FEB"/>
    <w:rsid w:val="00C4300B"/>
    <w:rsid w:val="00C4348A"/>
    <w:rsid w:val="00C4401E"/>
    <w:rsid w:val="00C443BD"/>
    <w:rsid w:val="00C44A21"/>
    <w:rsid w:val="00C451C5"/>
    <w:rsid w:val="00C46CB8"/>
    <w:rsid w:val="00C51DE7"/>
    <w:rsid w:val="00C52E3C"/>
    <w:rsid w:val="00C53144"/>
    <w:rsid w:val="00C60E96"/>
    <w:rsid w:val="00C61073"/>
    <w:rsid w:val="00C64E76"/>
    <w:rsid w:val="00C65B28"/>
    <w:rsid w:val="00C66CF9"/>
    <w:rsid w:val="00C67456"/>
    <w:rsid w:val="00C71285"/>
    <w:rsid w:val="00C712E4"/>
    <w:rsid w:val="00C72906"/>
    <w:rsid w:val="00C75AAF"/>
    <w:rsid w:val="00C76745"/>
    <w:rsid w:val="00C81F7D"/>
    <w:rsid w:val="00C8419E"/>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1C3A"/>
    <w:rsid w:val="00CB1FE6"/>
    <w:rsid w:val="00CB2187"/>
    <w:rsid w:val="00CB3171"/>
    <w:rsid w:val="00CC0B5D"/>
    <w:rsid w:val="00CC1354"/>
    <w:rsid w:val="00CC1F80"/>
    <w:rsid w:val="00CC2EB2"/>
    <w:rsid w:val="00CC2EEB"/>
    <w:rsid w:val="00CC3CD8"/>
    <w:rsid w:val="00CC6F1E"/>
    <w:rsid w:val="00CD0493"/>
    <w:rsid w:val="00CD05E6"/>
    <w:rsid w:val="00CD232A"/>
    <w:rsid w:val="00CD3680"/>
    <w:rsid w:val="00CD3FDD"/>
    <w:rsid w:val="00CD456F"/>
    <w:rsid w:val="00CD4B0A"/>
    <w:rsid w:val="00CD593B"/>
    <w:rsid w:val="00CE0781"/>
    <w:rsid w:val="00CE2D66"/>
    <w:rsid w:val="00CE2D76"/>
    <w:rsid w:val="00CE3DC0"/>
    <w:rsid w:val="00CE7E45"/>
    <w:rsid w:val="00CF0E97"/>
    <w:rsid w:val="00CF1848"/>
    <w:rsid w:val="00CF216E"/>
    <w:rsid w:val="00CF3E28"/>
    <w:rsid w:val="00CF4894"/>
    <w:rsid w:val="00CF4FF6"/>
    <w:rsid w:val="00CF77AF"/>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5882"/>
    <w:rsid w:val="00D170D9"/>
    <w:rsid w:val="00D20129"/>
    <w:rsid w:val="00D20405"/>
    <w:rsid w:val="00D20DD8"/>
    <w:rsid w:val="00D23A7C"/>
    <w:rsid w:val="00D24EEE"/>
    <w:rsid w:val="00D26DAA"/>
    <w:rsid w:val="00D27BE1"/>
    <w:rsid w:val="00D304C5"/>
    <w:rsid w:val="00D31B4F"/>
    <w:rsid w:val="00D32741"/>
    <w:rsid w:val="00D33EFC"/>
    <w:rsid w:val="00D3578E"/>
    <w:rsid w:val="00D406F6"/>
    <w:rsid w:val="00D4080B"/>
    <w:rsid w:val="00D40DBC"/>
    <w:rsid w:val="00D41985"/>
    <w:rsid w:val="00D438B2"/>
    <w:rsid w:val="00D43990"/>
    <w:rsid w:val="00D43D72"/>
    <w:rsid w:val="00D45DA2"/>
    <w:rsid w:val="00D477BA"/>
    <w:rsid w:val="00D47809"/>
    <w:rsid w:val="00D47ADC"/>
    <w:rsid w:val="00D50265"/>
    <w:rsid w:val="00D50A6C"/>
    <w:rsid w:val="00D50D93"/>
    <w:rsid w:val="00D51F98"/>
    <w:rsid w:val="00D52A99"/>
    <w:rsid w:val="00D52D56"/>
    <w:rsid w:val="00D542FD"/>
    <w:rsid w:val="00D5519D"/>
    <w:rsid w:val="00D5573D"/>
    <w:rsid w:val="00D56B3E"/>
    <w:rsid w:val="00D56FD1"/>
    <w:rsid w:val="00D60C7A"/>
    <w:rsid w:val="00D615A2"/>
    <w:rsid w:val="00D61927"/>
    <w:rsid w:val="00D61C85"/>
    <w:rsid w:val="00D628FF"/>
    <w:rsid w:val="00D64CD0"/>
    <w:rsid w:val="00D64CD1"/>
    <w:rsid w:val="00D66E5B"/>
    <w:rsid w:val="00D67A4A"/>
    <w:rsid w:val="00D70366"/>
    <w:rsid w:val="00D70D26"/>
    <w:rsid w:val="00D75C5F"/>
    <w:rsid w:val="00D75CA6"/>
    <w:rsid w:val="00D76A18"/>
    <w:rsid w:val="00D7703D"/>
    <w:rsid w:val="00D77D13"/>
    <w:rsid w:val="00D804E5"/>
    <w:rsid w:val="00D80849"/>
    <w:rsid w:val="00D81972"/>
    <w:rsid w:val="00D820DD"/>
    <w:rsid w:val="00D82E8F"/>
    <w:rsid w:val="00D837D4"/>
    <w:rsid w:val="00D83955"/>
    <w:rsid w:val="00D844F1"/>
    <w:rsid w:val="00D86020"/>
    <w:rsid w:val="00D86980"/>
    <w:rsid w:val="00D86F52"/>
    <w:rsid w:val="00D87105"/>
    <w:rsid w:val="00D9107C"/>
    <w:rsid w:val="00D911A5"/>
    <w:rsid w:val="00D9312A"/>
    <w:rsid w:val="00D93DE4"/>
    <w:rsid w:val="00D9479D"/>
    <w:rsid w:val="00D950FF"/>
    <w:rsid w:val="00D96071"/>
    <w:rsid w:val="00D96270"/>
    <w:rsid w:val="00D96500"/>
    <w:rsid w:val="00D96527"/>
    <w:rsid w:val="00D9692C"/>
    <w:rsid w:val="00D96F0E"/>
    <w:rsid w:val="00DA0D63"/>
    <w:rsid w:val="00DA0E1F"/>
    <w:rsid w:val="00DA144A"/>
    <w:rsid w:val="00DA1F55"/>
    <w:rsid w:val="00DA2B8F"/>
    <w:rsid w:val="00DA2DB0"/>
    <w:rsid w:val="00DA7B9A"/>
    <w:rsid w:val="00DB1107"/>
    <w:rsid w:val="00DB16A2"/>
    <w:rsid w:val="00DB26B1"/>
    <w:rsid w:val="00DB2726"/>
    <w:rsid w:val="00DB37C7"/>
    <w:rsid w:val="00DB44AA"/>
    <w:rsid w:val="00DB4542"/>
    <w:rsid w:val="00DB54A7"/>
    <w:rsid w:val="00DB5E0F"/>
    <w:rsid w:val="00DC2FEE"/>
    <w:rsid w:val="00DC52DE"/>
    <w:rsid w:val="00DC7079"/>
    <w:rsid w:val="00DD118C"/>
    <w:rsid w:val="00DD1915"/>
    <w:rsid w:val="00DD33B8"/>
    <w:rsid w:val="00DD5F57"/>
    <w:rsid w:val="00DE03B1"/>
    <w:rsid w:val="00DE06C3"/>
    <w:rsid w:val="00DE0A32"/>
    <w:rsid w:val="00DE0AC8"/>
    <w:rsid w:val="00DE1757"/>
    <w:rsid w:val="00DE17B5"/>
    <w:rsid w:val="00DE2EA9"/>
    <w:rsid w:val="00DE30DE"/>
    <w:rsid w:val="00DE3C09"/>
    <w:rsid w:val="00DE3D81"/>
    <w:rsid w:val="00DE4316"/>
    <w:rsid w:val="00DE442A"/>
    <w:rsid w:val="00DE541C"/>
    <w:rsid w:val="00DE55E1"/>
    <w:rsid w:val="00DE765C"/>
    <w:rsid w:val="00DE7AFD"/>
    <w:rsid w:val="00DF0D90"/>
    <w:rsid w:val="00DF2777"/>
    <w:rsid w:val="00DF7115"/>
    <w:rsid w:val="00DF794B"/>
    <w:rsid w:val="00E0141F"/>
    <w:rsid w:val="00E0457B"/>
    <w:rsid w:val="00E06708"/>
    <w:rsid w:val="00E0683C"/>
    <w:rsid w:val="00E125A3"/>
    <w:rsid w:val="00E1286E"/>
    <w:rsid w:val="00E140A6"/>
    <w:rsid w:val="00E1694B"/>
    <w:rsid w:val="00E17126"/>
    <w:rsid w:val="00E17E78"/>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476C"/>
    <w:rsid w:val="00E452F7"/>
    <w:rsid w:val="00E46148"/>
    <w:rsid w:val="00E46A53"/>
    <w:rsid w:val="00E46D5F"/>
    <w:rsid w:val="00E47280"/>
    <w:rsid w:val="00E5064C"/>
    <w:rsid w:val="00E50703"/>
    <w:rsid w:val="00E53392"/>
    <w:rsid w:val="00E54302"/>
    <w:rsid w:val="00E54F8E"/>
    <w:rsid w:val="00E60E45"/>
    <w:rsid w:val="00E640B3"/>
    <w:rsid w:val="00E64D3A"/>
    <w:rsid w:val="00E66235"/>
    <w:rsid w:val="00E7085E"/>
    <w:rsid w:val="00E70AF1"/>
    <w:rsid w:val="00E70E31"/>
    <w:rsid w:val="00E7260E"/>
    <w:rsid w:val="00E73A16"/>
    <w:rsid w:val="00E80ED1"/>
    <w:rsid w:val="00E82A00"/>
    <w:rsid w:val="00E83C24"/>
    <w:rsid w:val="00E85D4B"/>
    <w:rsid w:val="00E90600"/>
    <w:rsid w:val="00E90AD0"/>
    <w:rsid w:val="00E90F0E"/>
    <w:rsid w:val="00E92F43"/>
    <w:rsid w:val="00E9318D"/>
    <w:rsid w:val="00E93F3E"/>
    <w:rsid w:val="00E94B99"/>
    <w:rsid w:val="00E95974"/>
    <w:rsid w:val="00EA1E73"/>
    <w:rsid w:val="00EA222C"/>
    <w:rsid w:val="00EA2B0B"/>
    <w:rsid w:val="00EA2F40"/>
    <w:rsid w:val="00EB35F7"/>
    <w:rsid w:val="00EB4EF6"/>
    <w:rsid w:val="00EB53D8"/>
    <w:rsid w:val="00EC17C0"/>
    <w:rsid w:val="00EC2410"/>
    <w:rsid w:val="00EC51BF"/>
    <w:rsid w:val="00EC6BDD"/>
    <w:rsid w:val="00EC7148"/>
    <w:rsid w:val="00EC7560"/>
    <w:rsid w:val="00ED267F"/>
    <w:rsid w:val="00ED2953"/>
    <w:rsid w:val="00ED29E2"/>
    <w:rsid w:val="00ED5244"/>
    <w:rsid w:val="00ED54CF"/>
    <w:rsid w:val="00ED6128"/>
    <w:rsid w:val="00ED6B75"/>
    <w:rsid w:val="00ED7AA2"/>
    <w:rsid w:val="00EE0FDE"/>
    <w:rsid w:val="00EE133A"/>
    <w:rsid w:val="00EE1B77"/>
    <w:rsid w:val="00EE1FDF"/>
    <w:rsid w:val="00EE2D26"/>
    <w:rsid w:val="00EE3ECC"/>
    <w:rsid w:val="00EE59CA"/>
    <w:rsid w:val="00EE7859"/>
    <w:rsid w:val="00EF0C72"/>
    <w:rsid w:val="00EF48B5"/>
    <w:rsid w:val="00EF719E"/>
    <w:rsid w:val="00F0568C"/>
    <w:rsid w:val="00F06199"/>
    <w:rsid w:val="00F063C2"/>
    <w:rsid w:val="00F075EA"/>
    <w:rsid w:val="00F104B5"/>
    <w:rsid w:val="00F11B98"/>
    <w:rsid w:val="00F1276C"/>
    <w:rsid w:val="00F12F24"/>
    <w:rsid w:val="00F13184"/>
    <w:rsid w:val="00F132DC"/>
    <w:rsid w:val="00F13C01"/>
    <w:rsid w:val="00F13FFD"/>
    <w:rsid w:val="00F1469B"/>
    <w:rsid w:val="00F14A38"/>
    <w:rsid w:val="00F151C8"/>
    <w:rsid w:val="00F15661"/>
    <w:rsid w:val="00F1570F"/>
    <w:rsid w:val="00F16796"/>
    <w:rsid w:val="00F20DE7"/>
    <w:rsid w:val="00F2206A"/>
    <w:rsid w:val="00F22C79"/>
    <w:rsid w:val="00F23DD3"/>
    <w:rsid w:val="00F25BDD"/>
    <w:rsid w:val="00F261A0"/>
    <w:rsid w:val="00F3102C"/>
    <w:rsid w:val="00F36192"/>
    <w:rsid w:val="00F42359"/>
    <w:rsid w:val="00F47C20"/>
    <w:rsid w:val="00F47F6F"/>
    <w:rsid w:val="00F5043F"/>
    <w:rsid w:val="00F51A97"/>
    <w:rsid w:val="00F5203B"/>
    <w:rsid w:val="00F53095"/>
    <w:rsid w:val="00F53193"/>
    <w:rsid w:val="00F5357E"/>
    <w:rsid w:val="00F5388B"/>
    <w:rsid w:val="00F53BE7"/>
    <w:rsid w:val="00F54F18"/>
    <w:rsid w:val="00F6586C"/>
    <w:rsid w:val="00F729E0"/>
    <w:rsid w:val="00F73BD6"/>
    <w:rsid w:val="00F74AB7"/>
    <w:rsid w:val="00F74D08"/>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96DDA"/>
    <w:rsid w:val="00F976CD"/>
    <w:rsid w:val="00FA1891"/>
    <w:rsid w:val="00FA29FC"/>
    <w:rsid w:val="00FA38AF"/>
    <w:rsid w:val="00FA39BB"/>
    <w:rsid w:val="00FA5136"/>
    <w:rsid w:val="00FA663B"/>
    <w:rsid w:val="00FA776E"/>
    <w:rsid w:val="00FB374C"/>
    <w:rsid w:val="00FB6EA5"/>
    <w:rsid w:val="00FB732D"/>
    <w:rsid w:val="00FC3406"/>
    <w:rsid w:val="00FC4439"/>
    <w:rsid w:val="00FC53DB"/>
    <w:rsid w:val="00FC5BBB"/>
    <w:rsid w:val="00FC5F0E"/>
    <w:rsid w:val="00FC6718"/>
    <w:rsid w:val="00FD0C46"/>
    <w:rsid w:val="00FD4DD0"/>
    <w:rsid w:val="00FD5DBD"/>
    <w:rsid w:val="00FE0BC6"/>
    <w:rsid w:val="00FE141B"/>
    <w:rsid w:val="00FE25A1"/>
    <w:rsid w:val="00FE288C"/>
    <w:rsid w:val="00FE3FB8"/>
    <w:rsid w:val="00FE4551"/>
    <w:rsid w:val="00FE48AA"/>
    <w:rsid w:val="00FE625D"/>
    <w:rsid w:val="00FF2E50"/>
    <w:rsid w:val="00FF4815"/>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Pr>
    <w:tcPr>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cPr>
      <w:tcBorders>
        <w:lef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MediumShading1-Accent1">
    <w:name w:val="Medium Shading 1 Accent 1"/>
    <w:basedOn w:val="Table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MediumShading1-Accent2">
    <w:name w:val="Medium Shading 1 Accent 2"/>
    <w:basedOn w:val="Table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MediumShading1-Accent3">
    <w:name w:val="Medium Shading 1 Accent 3"/>
    <w:basedOn w:val="Table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MediumShading1-Accent4">
    <w:name w:val="Medium Shading 1 Accent 4"/>
    <w:basedOn w:val="Table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MediumShading1-Accent5">
    <w:name w:val="Medium Shading 1 Accent 5"/>
    <w:basedOn w:val="Table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MediumShading1-Accent6">
    <w:name w:val="Medium Shading 1 Accent 6"/>
    <w:basedOn w:val="Table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MediumShading2">
    <w:name w:val="Medium Shading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PlainTable2">
    <w:name w:val="Plain Table 2"/>
    <w:basedOn w:val="TableNormal"/>
    <w:uiPriority w:val="42"/>
    <w:rsid w:val="00A111D1"/>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111D1"/>
    <w:tblPr>
      <w:tblStyleRowBandSize w:val="1"/>
      <w:tblStyleColBandSize w:val="1"/>
    </w:tblPr>
    <w:tcPr>
      <w:tcBorders>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TableGridLight">
    <w:name w:val="Grid Table Light"/>
    <w:basedOn w:val="TableNormal"/>
    <w:uiPriority w:val="40"/>
    <w:rsid w:val="00A111D1"/>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 Type="http://schemas.openxmlformats.org/officeDocument/2006/relationships/customXml" Target="../customXml/item2.xml"/><Relationship Id="rId16" Type="http://schemas.openxmlformats.org/officeDocument/2006/relationships/hyperlink" Target="https://www.cbd.int/abs/text/articles/default.shtml?sec=abs-10"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abs/text/articles/default.shtml?sec=abs-04"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lexandra.coelh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63128615B354B31965B81D1CFB3806D"/>
        <w:category>
          <w:name w:val="General"/>
          <w:gallery w:val="placeholder"/>
        </w:category>
        <w:types>
          <w:type w:val="bbPlcHdr"/>
        </w:types>
        <w:behaviors>
          <w:behavior w:val="content"/>
        </w:behaviors>
        <w:guid w:val="{C7AE4789-535D-4FE9-AFEC-22BD2417AC25}"/>
      </w:docPartPr>
      <w:docPartBody>
        <w:p w:rsidR="00E26447" w:rsidRDefault="00E26447">
          <w:pPr>
            <w:pStyle w:val="D63128615B354B31965B81D1CFB3806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0250F"/>
    <w:rsid w:val="00034073"/>
    <w:rsid w:val="00035AD7"/>
    <w:rsid w:val="000A3A1A"/>
    <w:rsid w:val="000B28A4"/>
    <w:rsid w:val="001F6AB8"/>
    <w:rsid w:val="00207F4C"/>
    <w:rsid w:val="00263CF9"/>
    <w:rsid w:val="00287BA5"/>
    <w:rsid w:val="002E0BF2"/>
    <w:rsid w:val="002F7838"/>
    <w:rsid w:val="00347C7D"/>
    <w:rsid w:val="003E21D3"/>
    <w:rsid w:val="004D150D"/>
    <w:rsid w:val="00516397"/>
    <w:rsid w:val="00652272"/>
    <w:rsid w:val="006D38BE"/>
    <w:rsid w:val="00722EBD"/>
    <w:rsid w:val="0074437E"/>
    <w:rsid w:val="007541B3"/>
    <w:rsid w:val="00762421"/>
    <w:rsid w:val="007E1C43"/>
    <w:rsid w:val="008A5F5D"/>
    <w:rsid w:val="009455ED"/>
    <w:rsid w:val="00952C99"/>
    <w:rsid w:val="00973094"/>
    <w:rsid w:val="009C0A26"/>
    <w:rsid w:val="00A02F37"/>
    <w:rsid w:val="00A305BB"/>
    <w:rsid w:val="00A60445"/>
    <w:rsid w:val="00A76FAA"/>
    <w:rsid w:val="00BA0CE2"/>
    <w:rsid w:val="00C05CEA"/>
    <w:rsid w:val="00C66CF9"/>
    <w:rsid w:val="00C91FA1"/>
    <w:rsid w:val="00C92966"/>
    <w:rsid w:val="00CA34FA"/>
    <w:rsid w:val="00D06CEF"/>
    <w:rsid w:val="00D31928"/>
    <w:rsid w:val="00D60C7A"/>
    <w:rsid w:val="00DE7AFD"/>
    <w:rsid w:val="00E26447"/>
    <w:rsid w:val="00E35EB4"/>
    <w:rsid w:val="00EB0DD1"/>
    <w:rsid w:val="00ED045A"/>
    <w:rsid w:val="00ED4CCA"/>
    <w:rsid w:val="00F25811"/>
    <w:rsid w:val="00F4249B"/>
    <w:rsid w:val="00F5203B"/>
    <w:rsid w:val="00FA776E"/>
    <w:rsid w:val="00FA7946"/>
    <w:rsid w:val="00FE25A1"/>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63128615B354B31965B81D1CFB3806D">
    <w:name w:val="D63128615B354B31965B81D1CFB380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94bbfa8-7490-4a48-8e49-faa91c2d11d7"/>
  </ds:schemaRefs>
</ds:datastoreItem>
</file>

<file path=customXml/itemProps4.xml><?xml version="1.0" encoding="utf-8"?>
<ds:datastoreItem xmlns:ds="http://schemas.openxmlformats.org/officeDocument/2006/customXml" ds:itemID="{DCD67B7E-4B8E-4A3E-9E15-0E8AEFB6709C}"/>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3</TotalTime>
  <Pages>4</Pages>
  <Words>1364</Words>
  <Characters>7995</Characters>
  <Application>Microsoft Office Word</Application>
  <DocSecurity>0</DocSecurity>
  <Lines>145</Lines>
  <Paragraphs>67</Paragraphs>
  <ScaleCrop>false</ScaleCrop>
  <HeadingPairs>
    <vt:vector size="2" baseType="variant">
      <vt:variant>
        <vt:lpstr>Title</vt:lpstr>
      </vt:variant>
      <vt:variant>
        <vt:i4>1</vt:i4>
      </vt:variant>
    </vt:vector>
  </HeadingPairs>
  <TitlesOfParts>
    <vt:vector size="1" baseType="lpstr">
      <vt:lpstr>Specialized international access and benefit-sharing instruments in the context of Article 4, paragraph 4, of the Nagoya Protocol</vt:lpstr>
    </vt:vector>
  </TitlesOfParts>
  <Company>SCBD</Company>
  <LinksUpToDate>false</LinksUpToDate>
  <CharactersWithSpaces>9292</CharactersWithSpaces>
  <SharedDoc>false</SharedDoc>
  <HLinks>
    <vt:vector size="18" baseType="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Specialized international access and benefit-sharing instruments in the context of Article 4, paragraph 4, of the Nagoya Protocol</dc:title>
  <dc:subject>CBD/SBI/6/L.7</dc:subject>
  <dc:creator>taukondjo.shikongo</dc:creator>
  <cp:keywords>Convention on Biological Diversity</cp:keywords>
  <cp:lastModifiedBy>Veronique Lefebvre</cp:lastModifiedBy>
  <cp:revision>4</cp:revision>
  <cp:lastPrinted>2020-01-21T16:56:00Z</cp:lastPrinted>
  <dcterms:created xsi:type="dcterms:W3CDTF">2026-02-19T20:36:00Z</dcterms:created>
  <dcterms:modified xsi:type="dcterms:W3CDTF">2026-02-19T20:40:00Z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Language">
    <vt:lpwstr>English</vt:lpwstr>
  </property>
</Properties>
</file>