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536894" w14:paraId="54509796" w14:textId="77777777" w:rsidTr="008A1499">
        <w:trPr>
          <w:trHeight w:val="850"/>
        </w:trPr>
        <w:tc>
          <w:tcPr>
            <w:tcW w:w="975" w:type="dxa"/>
            <w:vAlign w:val="bottom"/>
          </w:tcPr>
          <w:p w14:paraId="29EAEB9F" w14:textId="77777777" w:rsidR="00DE5E12" w:rsidRPr="00536894" w:rsidRDefault="00DE5E12" w:rsidP="008A1499">
            <w:pPr>
              <w:pStyle w:val="AASmallLogo"/>
            </w:pPr>
            <w:r w:rsidRPr="00536894">
              <w:t>,</w:t>
            </w:r>
          </w:p>
          <w:p w14:paraId="72EA4708" w14:textId="4CBA80C5" w:rsidR="008A1499" w:rsidRPr="00536894" w:rsidRDefault="008A1499" w:rsidP="008A1499">
            <w:pPr>
              <w:pStyle w:val="AASmallLogo"/>
            </w:pPr>
            <w:r w:rsidRPr="00536894">
              <w:drawing>
                <wp:inline distT="0" distB="0" distL="0" distR="0" wp14:anchorId="72B51D46" wp14:editId="2931092E">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536894">
              <w:t xml:space="preserve"> </w:t>
            </w:r>
          </w:p>
          <w:p w14:paraId="20B3E755" w14:textId="77777777" w:rsidR="008A1499" w:rsidRPr="00536894" w:rsidRDefault="008A1499" w:rsidP="008A1499">
            <w:pPr>
              <w:pStyle w:val="AASmallLogo"/>
            </w:pPr>
          </w:p>
        </w:tc>
        <w:tc>
          <w:tcPr>
            <w:tcW w:w="1434" w:type="dxa"/>
            <w:noWrap/>
            <w:vAlign w:val="bottom"/>
          </w:tcPr>
          <w:p w14:paraId="30BE713C" w14:textId="2C43260E" w:rsidR="008A1499" w:rsidRPr="00536894" w:rsidRDefault="001574FC" w:rsidP="008A1499">
            <w:pPr>
              <w:pStyle w:val="AASmallLogo"/>
            </w:pPr>
            <w:r w:rsidRPr="00536894">
              <w:rPr>
                <w:color w:val="000000" w:themeColor="text1"/>
                <w:lang w:eastAsia="fr-FR"/>
              </w:rPr>
              <w:drawing>
                <wp:inline distT="0" distB="0" distL="0" distR="0" wp14:anchorId="2717BAEF" wp14:editId="546B201D">
                  <wp:extent cx="590550" cy="361950"/>
                  <wp:effectExtent l="0" t="0" r="0" b="0"/>
                  <wp:docPr id="2"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90550" cy="361950"/>
                          </a:xfrm>
                          <a:prstGeom prst="rect">
                            <a:avLst/>
                          </a:prstGeom>
                          <a:noFill/>
                          <a:ln>
                            <a:noFill/>
                          </a:ln>
                        </pic:spPr>
                      </pic:pic>
                    </a:graphicData>
                  </a:graphic>
                </wp:inline>
              </w:drawing>
            </w:r>
            <w:r w:rsidR="008A1499" w:rsidRPr="00536894">
              <w:t xml:space="preserve"> </w:t>
            </w:r>
          </w:p>
          <w:p w14:paraId="150ADDF8" w14:textId="77777777" w:rsidR="008A1499" w:rsidRPr="00536894" w:rsidRDefault="008A1499" w:rsidP="008A1499">
            <w:pPr>
              <w:pStyle w:val="AASmallLogo"/>
            </w:pPr>
          </w:p>
        </w:tc>
        <w:tc>
          <w:tcPr>
            <w:tcW w:w="8073" w:type="dxa"/>
            <w:vAlign w:val="bottom"/>
          </w:tcPr>
          <w:p w14:paraId="5CF23E65" w14:textId="191B337C" w:rsidR="008A1499" w:rsidRPr="00536894" w:rsidRDefault="0053558C" w:rsidP="003F1A75">
            <w:pPr>
              <w:pStyle w:val="ABSymbol"/>
            </w:pPr>
            <w:r w:rsidRPr="003F1A75">
              <w:rPr>
                <w:sz w:val="40"/>
              </w:rPr>
              <w:t>CBD</w:t>
            </w:r>
            <w:r w:rsidRPr="00536894">
              <w:t xml:space="preserve"> </w:t>
            </w:r>
            <w:r w:rsidR="008A1499" w:rsidRPr="00536894">
              <w:t>/</w:t>
            </w:r>
            <w:r>
              <w:t xml:space="preserve"> </w:t>
            </w:r>
            <w:r>
              <w:t>CP</w:t>
            </w:r>
            <w:r w:rsidRPr="003F1A75">
              <w:t>/</w:t>
            </w:r>
            <w:r>
              <w:t>MOP/12/L.12</w:t>
            </w:r>
          </w:p>
        </w:tc>
      </w:tr>
    </w:tbl>
    <w:p w14:paraId="32D428BD" w14:textId="77777777" w:rsidR="008A1499" w:rsidRPr="00536894" w:rsidRDefault="008A1499" w:rsidP="008A1499">
      <w:pPr>
        <w:pStyle w:val="AISpacer"/>
        <w:rPr>
          <w:lang w:val="fr-CA"/>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536894" w14:paraId="68564309" w14:textId="77777777" w:rsidTr="008A1499">
        <w:trPr>
          <w:trHeight w:val="1814"/>
        </w:trPr>
        <w:tc>
          <w:tcPr>
            <w:tcW w:w="7370" w:type="dxa"/>
          </w:tcPr>
          <w:p w14:paraId="102BACEF" w14:textId="3F793E49" w:rsidR="008A1499" w:rsidRPr="00536894" w:rsidRDefault="00D270F2" w:rsidP="008A1499">
            <w:pPr>
              <w:pStyle w:val="ACLargeLogo"/>
            </w:pPr>
            <w:r w:rsidRPr="00536894">
              <w:rPr>
                <w:color w:val="000000" w:themeColor="text1"/>
                <w:lang w:eastAsia="fr-FR"/>
              </w:rPr>
              <w:drawing>
                <wp:inline distT="0" distB="0" distL="0" distR="0" wp14:anchorId="2957577A" wp14:editId="16C3BED0">
                  <wp:extent cx="2857500" cy="1076325"/>
                  <wp:effectExtent l="0" t="0" r="0" b="9525"/>
                  <wp:docPr id="1" name="Image 1"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8" descr="CBD_logo_fr-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536894">
              <w:t xml:space="preserve"> </w:t>
            </w:r>
          </w:p>
          <w:p w14:paraId="7696113B" w14:textId="77777777" w:rsidR="008A1499" w:rsidRPr="00536894" w:rsidRDefault="008A1499" w:rsidP="008A1499">
            <w:pPr>
              <w:pStyle w:val="ACLargeLogo"/>
            </w:pPr>
          </w:p>
        </w:tc>
        <w:tc>
          <w:tcPr>
            <w:tcW w:w="3112" w:type="dxa"/>
          </w:tcPr>
          <w:p w14:paraId="761FFE6A" w14:textId="49D24C86" w:rsidR="008A1499" w:rsidRPr="00536894" w:rsidRDefault="008A1499" w:rsidP="008A1499">
            <w:pPr>
              <w:pStyle w:val="AEDistrNormal"/>
            </w:pPr>
            <w:r w:rsidRPr="00536894">
              <w:rPr>
                <w:noProof/>
              </w:rPr>
              <w:t>Distr.</w:t>
            </w:r>
            <w:r w:rsidR="00D270F2" w:rsidRPr="00536894">
              <w:rPr>
                <w:noProof/>
              </w:rPr>
              <w:t> </w:t>
            </w:r>
            <w:r w:rsidRPr="00536894">
              <w:rPr>
                <w:noProof/>
              </w:rPr>
              <w:t xml:space="preserve">: </w:t>
            </w:r>
            <w:r w:rsidR="00536894">
              <w:rPr>
                <w:noProof/>
              </w:rPr>
              <w:t>L</w:t>
            </w:r>
            <w:r w:rsidR="00D270F2" w:rsidRPr="00536894">
              <w:rPr>
                <w:noProof/>
              </w:rPr>
              <w:t>imit</w:t>
            </w:r>
            <w:r w:rsidR="00D270F2" w:rsidRPr="00536894">
              <w:t>ée</w:t>
            </w:r>
          </w:p>
          <w:p w14:paraId="44701D9F" w14:textId="1CF9A076" w:rsidR="008A1499" w:rsidRPr="00536894" w:rsidRDefault="00D65503" w:rsidP="008A1499">
            <w:pPr>
              <w:pStyle w:val="AEDistrNormal"/>
            </w:pPr>
            <w:r w:rsidRPr="00536894">
              <w:t>2</w:t>
            </w:r>
            <w:r w:rsidR="00536894">
              <w:t>9 </w:t>
            </w:r>
            <w:r w:rsidR="00D270F2" w:rsidRPr="00536894">
              <w:t>octobre</w:t>
            </w:r>
            <w:r w:rsidR="00536894">
              <w:t> </w:t>
            </w:r>
            <w:r w:rsidR="008D41D3" w:rsidRPr="00536894">
              <w:t>2026</w:t>
            </w:r>
          </w:p>
          <w:p w14:paraId="6B91E38F" w14:textId="53F4107E" w:rsidR="00D270F2" w:rsidRPr="00536894" w:rsidRDefault="00D270F2" w:rsidP="008A1499">
            <w:pPr>
              <w:pStyle w:val="AEDistrNormal"/>
            </w:pPr>
            <w:r w:rsidRPr="00536894">
              <w:t>Français</w:t>
            </w:r>
          </w:p>
          <w:p w14:paraId="1C2D3302" w14:textId="34908DFA" w:rsidR="008A1499" w:rsidRPr="00536894" w:rsidRDefault="008A1499" w:rsidP="00D270F2">
            <w:pPr>
              <w:pStyle w:val="AEDistrNormal6pt"/>
              <w:spacing w:before="0"/>
            </w:pPr>
            <w:r w:rsidRPr="00536894">
              <w:t>Original</w:t>
            </w:r>
            <w:r w:rsidR="00D270F2" w:rsidRPr="00536894">
              <w:t> </w:t>
            </w:r>
            <w:r w:rsidRPr="00536894">
              <w:t xml:space="preserve">: </w:t>
            </w:r>
            <w:r w:rsidR="00AE07A1">
              <w:t>A</w:t>
            </w:r>
            <w:r w:rsidR="00D270F2" w:rsidRPr="00536894">
              <w:t>nglais</w:t>
            </w:r>
            <w:r w:rsidRPr="00536894">
              <w:t xml:space="preserve"> </w:t>
            </w:r>
          </w:p>
          <w:p w14:paraId="0D0A89D4" w14:textId="77777777" w:rsidR="008A1499" w:rsidRPr="00536894" w:rsidRDefault="008A1499" w:rsidP="008A1499">
            <w:pPr>
              <w:pStyle w:val="AEDistrNormal6pt"/>
            </w:pPr>
          </w:p>
        </w:tc>
      </w:tr>
    </w:tbl>
    <w:p w14:paraId="505692E0" w14:textId="77777777" w:rsidR="008A1499" w:rsidRPr="00536894" w:rsidRDefault="008A1499" w:rsidP="008A1499">
      <w:pPr>
        <w:pStyle w:val="AISpacer"/>
        <w:rPr>
          <w:lang w:val="fr-CA"/>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536894" w14:paraId="7DD2392B" w14:textId="77777777" w:rsidTr="008A1499">
        <w:trPr>
          <w:trHeight w:val="57"/>
        </w:trPr>
        <w:tc>
          <w:tcPr>
            <w:tcW w:w="6094" w:type="dxa"/>
          </w:tcPr>
          <w:p w14:paraId="67B8EEAF" w14:textId="77777777" w:rsidR="00116CD4" w:rsidRPr="00536894" w:rsidRDefault="00116CD4" w:rsidP="00DA25F1">
            <w:pPr>
              <w:pStyle w:val="AFCorN12Bold"/>
            </w:pPr>
            <w:r w:rsidRPr="00536894">
              <w:rPr>
                <w:rFonts w:asciiTheme="majorBidi" w:hAnsiTheme="majorBidi" w:cstheme="majorBidi"/>
                <w:color w:val="212529"/>
                <w:szCs w:val="24"/>
                <w:shd w:val="clear" w:color="auto" w:fill="FFFFFF"/>
              </w:rPr>
              <w:t>Conférence des Parties à la Convention sur la diversité biologique siégeant en tant que réunion des Parties au Protocole de Cartagena sur la prévention des risques biotechnologique</w:t>
            </w:r>
          </w:p>
          <w:p w14:paraId="3CA99421" w14:textId="77777777" w:rsidR="00116CD4" w:rsidRPr="00536894" w:rsidRDefault="00116CD4" w:rsidP="00DA25F1">
            <w:pPr>
              <w:pStyle w:val="AFCorNBold"/>
            </w:pPr>
            <w:r w:rsidRPr="00536894">
              <w:t xml:space="preserve">Douzième réunion </w:t>
            </w:r>
          </w:p>
          <w:p w14:paraId="2AB875DF" w14:textId="356D74AF" w:rsidR="008A1499" w:rsidRPr="00536894" w:rsidRDefault="00116CD4" w:rsidP="00116CD4">
            <w:pPr>
              <w:pStyle w:val="AFCorNNormal"/>
            </w:pPr>
            <w:r w:rsidRPr="00536894">
              <w:t xml:space="preserve">Erevan, </w:t>
            </w:r>
            <w:r w:rsidRPr="00536894">
              <w:rPr>
                <w:snapToGrid w:val="0"/>
                <w:kern w:val="22"/>
              </w:rPr>
              <w:t>19–30</w:t>
            </w:r>
            <w:r w:rsidR="00536894">
              <w:rPr>
                <w:snapToGrid w:val="0"/>
                <w:kern w:val="22"/>
              </w:rPr>
              <w:t> </w:t>
            </w:r>
            <w:r w:rsidRPr="00536894">
              <w:rPr>
                <w:snapToGrid w:val="0"/>
                <w:kern w:val="22"/>
              </w:rPr>
              <w:t>octobre</w:t>
            </w:r>
            <w:r w:rsidR="00536894">
              <w:rPr>
                <w:snapToGrid w:val="0"/>
                <w:kern w:val="22"/>
              </w:rPr>
              <w:t> </w:t>
            </w:r>
            <w:r w:rsidRPr="00536894">
              <w:rPr>
                <w:snapToGrid w:val="0"/>
                <w:kern w:val="22"/>
              </w:rPr>
              <w:t>2026</w:t>
            </w:r>
          </w:p>
          <w:p w14:paraId="018EC1BC" w14:textId="11B4F1B2" w:rsidR="008A1499" w:rsidRPr="00536894" w:rsidRDefault="00DA25F1" w:rsidP="008A1499">
            <w:pPr>
              <w:pStyle w:val="AFCorNNormal"/>
            </w:pPr>
            <w:r w:rsidRPr="00536894">
              <w:t>Point</w:t>
            </w:r>
            <w:r w:rsidR="00536894">
              <w:t> </w:t>
            </w:r>
            <w:r w:rsidRPr="00536894">
              <w:t>12 de l’ordre du jou</w:t>
            </w:r>
            <w:r w:rsidR="009E1AAF" w:rsidRPr="00536894">
              <w:t>r</w:t>
            </w:r>
          </w:p>
          <w:p w14:paraId="5CAAF4FB" w14:textId="3216EA27" w:rsidR="0027049E" w:rsidRPr="00536894" w:rsidRDefault="00423667" w:rsidP="0053558C">
            <w:pPr>
              <w:pStyle w:val="AFCorNBold"/>
            </w:pPr>
            <w:r w:rsidRPr="00536894">
              <w:t xml:space="preserve">Examen de l’efficacité des processus relevant de la Convention sur la diversité biologique et de ses </w:t>
            </w:r>
            <w:r w:rsidR="00674742" w:rsidRPr="00536894">
              <w:t>p</w:t>
            </w:r>
            <w:r w:rsidRPr="00536894">
              <w:t>rotocoles</w:t>
            </w:r>
          </w:p>
        </w:tc>
        <w:tc>
          <w:tcPr>
            <w:tcW w:w="4388" w:type="dxa"/>
          </w:tcPr>
          <w:p w14:paraId="2585170E" w14:textId="77777777" w:rsidR="008A1499" w:rsidRPr="00536894" w:rsidRDefault="008A1499" w:rsidP="008A1499">
            <w:pPr>
              <w:pStyle w:val="CBDNormal"/>
              <w:jc w:val="left"/>
              <w:rPr>
                <w:lang w:val="fr-CA"/>
              </w:rPr>
            </w:pPr>
          </w:p>
        </w:tc>
      </w:tr>
    </w:tbl>
    <w:p w14:paraId="04E81299" w14:textId="5A5C31EC" w:rsidR="00C9161D" w:rsidRPr="00536894" w:rsidRDefault="00000000" w:rsidP="005B6825">
      <w:pPr>
        <w:pStyle w:val="CBDTitle"/>
        <w:rPr>
          <w:caps/>
          <w:lang w:val="fr-CA"/>
        </w:rPr>
      </w:pPr>
      <w:sdt>
        <w:sdtPr>
          <w:rPr>
            <w:lang w:val="fr-CA"/>
          </w:rPr>
          <w:alias w:val="Title"/>
          <w:tag w:val=""/>
          <w:id w:val="772832786"/>
          <w:placeholder>
            <w:docPart w:val="23832C2DC0C54EDEB535C8533C124D97"/>
          </w:placeholder>
          <w:dataBinding w:prefixMappings="xmlns:ns0='http://purl.org/dc/elements/1.1/' xmlns:ns1='http://schemas.openxmlformats.org/package/2006/metadata/core-properties' " w:xpath="/ns1:coreProperties[1]/ns0:title[1]" w:storeItemID="{6C3C8BC8-F283-45AE-878A-BAB7291924A1}"/>
          <w:text/>
        </w:sdtPr>
        <w:sdtContent>
          <w:r w:rsidR="00C462BE" w:rsidRPr="00536894">
            <w:rPr>
              <w:lang w:val="fr-CA"/>
            </w:rPr>
            <w:t xml:space="preserve">Moyens </w:t>
          </w:r>
          <w:r w:rsidR="00597F07" w:rsidRPr="00536894">
            <w:rPr>
              <w:lang w:val="fr-CA"/>
            </w:rPr>
            <w:t xml:space="preserve">d’améliorer </w:t>
          </w:r>
          <w:r w:rsidR="00130998" w:rsidRPr="00536894">
            <w:rPr>
              <w:lang w:val="fr-CA"/>
            </w:rPr>
            <w:t>davantage</w:t>
          </w:r>
          <w:r w:rsidR="00597F07" w:rsidRPr="00536894">
            <w:rPr>
              <w:lang w:val="fr-CA"/>
            </w:rPr>
            <w:t xml:space="preserve"> </w:t>
          </w:r>
          <w:r w:rsidR="004C3DE0" w:rsidRPr="00536894">
            <w:rPr>
              <w:lang w:val="fr-CA"/>
            </w:rPr>
            <w:t xml:space="preserve">l’efficacité des </w:t>
          </w:r>
          <w:r w:rsidR="00130998" w:rsidRPr="00536894">
            <w:rPr>
              <w:lang w:val="fr-CA"/>
            </w:rPr>
            <w:t>réunions</w:t>
          </w:r>
          <w:r w:rsidR="004C3DE0" w:rsidRPr="00536894">
            <w:rPr>
              <w:lang w:val="fr-CA"/>
            </w:rPr>
            <w:t xml:space="preserve"> tenues au titre de la Convention et de ses </w:t>
          </w:r>
          <w:r w:rsidR="00674742" w:rsidRPr="00536894">
            <w:rPr>
              <w:lang w:val="fr-CA"/>
            </w:rPr>
            <w:t>p</w:t>
          </w:r>
          <w:r w:rsidR="004C3DE0" w:rsidRPr="00536894">
            <w:rPr>
              <w:lang w:val="fr-CA"/>
            </w:rPr>
            <w:t>rotocoles</w:t>
          </w:r>
        </w:sdtContent>
      </w:sdt>
      <w:r w:rsidR="00105372" w:rsidRPr="00536894">
        <w:rPr>
          <w:caps/>
          <w:lang w:val="fr-CA"/>
        </w:rPr>
        <w:t xml:space="preserve"> </w:t>
      </w:r>
    </w:p>
    <w:p w14:paraId="561E2151" w14:textId="4DCC4EEE" w:rsidR="00F6586C" w:rsidRPr="00536894" w:rsidRDefault="00411ECA" w:rsidP="00A111D1">
      <w:pPr>
        <w:pStyle w:val="CBDSubTitle"/>
        <w:rPr>
          <w:lang w:val="fr-CA"/>
        </w:rPr>
      </w:pPr>
      <w:r w:rsidRPr="00536894">
        <w:rPr>
          <w:lang w:val="fr-CA"/>
        </w:rPr>
        <w:t>Projet de décision soumis par la présidence du Groupe de travail </w:t>
      </w:r>
      <w:r w:rsidR="0027049E" w:rsidRPr="00536894">
        <w:rPr>
          <w:lang w:val="fr-CA"/>
        </w:rPr>
        <w:t>I</w:t>
      </w:r>
    </w:p>
    <w:p w14:paraId="7EEA9C1B" w14:textId="77777777" w:rsidR="007916D8" w:rsidRPr="00536894" w:rsidRDefault="007916D8" w:rsidP="007916D8">
      <w:pPr>
        <w:pStyle w:val="CBDDesicionText"/>
        <w:ind w:firstLine="0"/>
        <w:rPr>
          <w:lang w:val="fr-CA"/>
        </w:rPr>
      </w:pPr>
      <w:r w:rsidRPr="00536894">
        <w:rPr>
          <w:i/>
          <w:iCs/>
          <w:lang w:val="fr-CA"/>
        </w:rPr>
        <w:t>La Conférence des Parties siégeant en tant que réunion des Parties au Protocole de Cartagena</w:t>
      </w:r>
      <w:r w:rsidRPr="00536894">
        <w:rPr>
          <w:lang w:val="fr-CA"/>
        </w:rPr>
        <w:t>,</w:t>
      </w:r>
    </w:p>
    <w:p w14:paraId="0973C547" w14:textId="340E8467" w:rsidR="007916D8" w:rsidRPr="00536894" w:rsidRDefault="007916D8" w:rsidP="007916D8">
      <w:pPr>
        <w:pStyle w:val="CBDDesicionText"/>
        <w:tabs>
          <w:tab w:val="clear" w:pos="1134"/>
        </w:tabs>
        <w:ind w:left="567"/>
        <w:rPr>
          <w:lang w:val="fr-CA"/>
        </w:rPr>
      </w:pPr>
      <w:r w:rsidRPr="00536894">
        <w:rPr>
          <w:i/>
          <w:iCs/>
          <w:lang w:val="fr-CA"/>
        </w:rPr>
        <w:t xml:space="preserve">Rappelant </w:t>
      </w:r>
      <w:r w:rsidRPr="00536894">
        <w:rPr>
          <w:lang w:val="fr-CA"/>
        </w:rPr>
        <w:t xml:space="preserve">sa décision </w:t>
      </w:r>
      <w:hyperlink r:id="rId15" w:history="1">
        <w:r w:rsidRPr="00536894">
          <w:rPr>
            <w:rStyle w:val="Hyperlink"/>
            <w:lang w:val="fr-CA"/>
          </w:rPr>
          <w:t>CP-11/5</w:t>
        </w:r>
      </w:hyperlink>
      <w:r w:rsidRPr="00536894">
        <w:rPr>
          <w:lang w:val="fr-CA"/>
        </w:rPr>
        <w:t xml:space="preserve"> du 1</w:t>
      </w:r>
      <w:r w:rsidRPr="00536894">
        <w:rPr>
          <w:vertAlign w:val="superscript"/>
          <w:lang w:val="fr-CA"/>
        </w:rPr>
        <w:t>er</w:t>
      </w:r>
      <w:r w:rsidRPr="00536894">
        <w:rPr>
          <w:lang w:val="fr-CA"/>
        </w:rPr>
        <w:t> novembre</w:t>
      </w:r>
      <w:r w:rsidR="00C77138">
        <w:rPr>
          <w:lang w:val="fr-CA"/>
        </w:rPr>
        <w:t> </w:t>
      </w:r>
      <w:r w:rsidRPr="00536894">
        <w:rPr>
          <w:lang w:val="fr-CA"/>
        </w:rPr>
        <w:t>2024,</w:t>
      </w:r>
    </w:p>
    <w:p w14:paraId="3963E5DF" w14:textId="322EDF2A" w:rsidR="007916D8" w:rsidRPr="00536894" w:rsidRDefault="00C77138" w:rsidP="004C4DC2">
      <w:pPr>
        <w:pStyle w:val="CBDDesicionText"/>
        <w:ind w:left="567"/>
        <w:rPr>
          <w:lang w:val="fr-CA"/>
        </w:rPr>
      </w:pPr>
      <w:r w:rsidRPr="00C77138">
        <w:rPr>
          <w:i/>
          <w:iCs/>
          <w:lang w:val="fr-CA"/>
        </w:rPr>
        <w:t xml:space="preserve">Reconnaissant </w:t>
      </w:r>
      <w:r w:rsidRPr="00C77138">
        <w:rPr>
          <w:lang w:val="fr-CA"/>
        </w:rPr>
        <w:t>la nécessité de garantir le caractère inclusif, transparent et équitable des processus du Protocole de Cartagena sur la prévention des risques biotechnologiques</w:t>
      </w:r>
      <w:r>
        <w:rPr>
          <w:lang w:val="fr-CA"/>
        </w:rPr>
        <w:t>,</w:t>
      </w:r>
      <w:r w:rsidRPr="00850BE4">
        <w:rPr>
          <w:rStyle w:val="FootnoteReference"/>
        </w:rPr>
        <w:footnoteReference w:id="1"/>
      </w:r>
      <w:r w:rsidRPr="00C77138">
        <w:rPr>
          <w:lang w:val="fr-CA"/>
        </w:rPr>
        <w:t xml:space="preserve"> </w:t>
      </w:r>
      <w:r w:rsidRPr="00C77138">
        <w:rPr>
          <w:lang w:val="fr-CA"/>
        </w:rPr>
        <w:t>tout en cherchant à en améliorer l’efficacité et, le cas échéant, à intégrer les processus à ceux de la Convention sur la diversité biologique</w:t>
      </w:r>
      <w:r w:rsidRPr="00850BE4">
        <w:rPr>
          <w:rStyle w:val="FootnoteReference"/>
        </w:rPr>
        <w:footnoteReference w:id="2"/>
      </w:r>
      <w:r w:rsidRPr="00850BE4">
        <w:t xml:space="preserve"> </w:t>
      </w:r>
      <w:r w:rsidRPr="00C77138">
        <w:rPr>
          <w:lang w:val="fr-CA"/>
        </w:rPr>
        <w:t>et du Protocole de Nagoya sur l’accès aux ressources génétiques et le partage juste et équitable des avantages découlant de leur utilisation</w:t>
      </w:r>
      <w:r>
        <w:rPr>
          <w:lang w:val="fr-CA"/>
        </w:rPr>
        <w:t>;</w:t>
      </w:r>
      <w:r w:rsidRPr="00850BE4">
        <w:rPr>
          <w:rStyle w:val="FootnoteReference"/>
        </w:rPr>
        <w:footnoteReference w:id="3"/>
      </w:r>
    </w:p>
    <w:p w14:paraId="487674E0" w14:textId="4319A743" w:rsidR="007916D8" w:rsidRPr="00536894" w:rsidRDefault="007916D8" w:rsidP="004C4DC2">
      <w:pPr>
        <w:pStyle w:val="CBDDesicionText"/>
        <w:ind w:left="567"/>
        <w:rPr>
          <w:lang w:val="fr-CA"/>
        </w:rPr>
      </w:pPr>
      <w:r w:rsidRPr="00536894">
        <w:rPr>
          <w:i/>
          <w:iCs/>
          <w:lang w:val="fr-CA"/>
        </w:rPr>
        <w:t>Réaffirmant</w:t>
      </w:r>
      <w:r w:rsidRPr="00536894">
        <w:rPr>
          <w:lang w:val="fr-CA"/>
        </w:rPr>
        <w:t xml:space="preserve"> le rôle important de la technologie dans l’amélioration de l’efficacité et de l’efficience des réunions, sans préjudice de la prise de décisions par consensus,</w:t>
      </w:r>
    </w:p>
    <w:p w14:paraId="036E9F8D" w14:textId="399C96B6" w:rsidR="007916D8" w:rsidRPr="00536894" w:rsidRDefault="007916D8" w:rsidP="004E2250">
      <w:pPr>
        <w:pStyle w:val="CBDDesicionText"/>
        <w:ind w:left="567"/>
        <w:rPr>
          <w:lang w:val="fr-CA"/>
        </w:rPr>
      </w:pPr>
      <w:r w:rsidRPr="00536894">
        <w:rPr>
          <w:rFonts w:eastAsia="Times New Roman"/>
          <w:color w:val="000000"/>
          <w:lang w:val="fr-CA"/>
        </w:rPr>
        <w:t>1.</w:t>
      </w:r>
      <w:r w:rsidRPr="00536894">
        <w:rPr>
          <w:rFonts w:eastAsia="Times New Roman"/>
          <w:color w:val="000000"/>
          <w:lang w:val="fr-CA"/>
        </w:rPr>
        <w:tab/>
      </w:r>
      <w:r w:rsidRPr="00536894">
        <w:rPr>
          <w:rFonts w:eastAsia="Times New Roman"/>
          <w:i/>
          <w:iCs/>
          <w:color w:val="000000"/>
          <w:lang w:val="fr-CA"/>
        </w:rPr>
        <w:t xml:space="preserve">Prend </w:t>
      </w:r>
      <w:r w:rsidRPr="00536894">
        <w:rPr>
          <w:i/>
          <w:iCs/>
          <w:lang w:val="fr-CA"/>
        </w:rPr>
        <w:t>note</w:t>
      </w:r>
      <w:r w:rsidRPr="00536894">
        <w:rPr>
          <w:lang w:val="fr-CA"/>
        </w:rPr>
        <w:t xml:space="preserve"> de la décision 17/-- de la Conférence des Parties à la Convention sur la diversité biologique</w:t>
      </w:r>
      <w:r w:rsidR="00C77138">
        <w:rPr>
          <w:lang w:val="fr-CA"/>
        </w:rPr>
        <w:t>;</w:t>
      </w:r>
    </w:p>
    <w:p w14:paraId="45EBA676" w14:textId="2EEEC797" w:rsidR="007916D8" w:rsidRPr="00536894" w:rsidRDefault="007916D8" w:rsidP="004E2250">
      <w:pPr>
        <w:pStyle w:val="CBDDesicionText"/>
        <w:ind w:left="567"/>
        <w:rPr>
          <w:lang w:val="fr-CA"/>
        </w:rPr>
      </w:pPr>
      <w:r w:rsidRPr="00536894">
        <w:rPr>
          <w:rFonts w:eastAsia="Times New Roman"/>
          <w:color w:val="000000"/>
          <w:lang w:val="fr-CA"/>
        </w:rPr>
        <w:t>2.</w:t>
      </w:r>
      <w:r w:rsidRPr="00536894">
        <w:rPr>
          <w:rFonts w:eastAsia="Times New Roman"/>
          <w:color w:val="000000"/>
          <w:lang w:val="fr-CA"/>
        </w:rPr>
        <w:tab/>
      </w:r>
      <w:r w:rsidRPr="00536894">
        <w:rPr>
          <w:i/>
          <w:iCs/>
          <w:lang w:val="fr-CA"/>
        </w:rPr>
        <w:t>Se félicite</w:t>
      </w:r>
      <w:r w:rsidRPr="00536894">
        <w:rPr>
          <w:lang w:val="fr-CA"/>
        </w:rPr>
        <w:t xml:space="preserve"> des progrès accomplis dans l’élaboration de l’outil de suivi des décisions en application de la décision </w:t>
      </w:r>
      <w:hyperlink r:id="rId16" w:history="1">
        <w:r w:rsidRPr="00536894">
          <w:rPr>
            <w:rStyle w:val="Hyperlink"/>
            <w:lang w:val="fr-CA"/>
          </w:rPr>
          <w:t>XII/28</w:t>
        </w:r>
      </w:hyperlink>
      <w:r w:rsidRPr="00536894">
        <w:rPr>
          <w:lang w:val="fr-CA"/>
        </w:rPr>
        <w:t xml:space="preserve"> du 17 octobre 2014 de la Conférence des Parties à la Convention, comme indiqué dans le document </w:t>
      </w:r>
      <w:hyperlink r:id="rId17" w:history="1">
        <w:r w:rsidRPr="00536894">
          <w:rPr>
            <w:rStyle w:val="Hyperlink"/>
            <w:lang w:val="fr-CA"/>
          </w:rPr>
          <w:t>CBD/SBI/6/INF/11</w:t>
        </w:r>
      </w:hyperlink>
      <w:r w:rsidR="00C77138">
        <w:rPr>
          <w:lang w:val="fr-CA"/>
        </w:rPr>
        <w:t>;</w:t>
      </w:r>
    </w:p>
    <w:p w14:paraId="7C5DC638" w14:textId="544D2933" w:rsidR="007916D8" w:rsidRPr="00536894" w:rsidRDefault="007916D8" w:rsidP="004E2250">
      <w:pPr>
        <w:pStyle w:val="CBDDesicionText"/>
        <w:ind w:left="567"/>
        <w:rPr>
          <w:lang w:val="fr-CA"/>
        </w:rPr>
      </w:pPr>
      <w:r w:rsidRPr="00536894">
        <w:rPr>
          <w:rFonts w:eastAsia="Times New Roman"/>
          <w:color w:val="000000"/>
          <w:lang w:val="fr-CA"/>
        </w:rPr>
        <w:t>3.</w:t>
      </w:r>
      <w:r w:rsidRPr="00536894">
        <w:rPr>
          <w:rFonts w:eastAsia="Times New Roman"/>
          <w:color w:val="000000"/>
          <w:lang w:val="fr-CA"/>
        </w:rPr>
        <w:tab/>
      </w:r>
      <w:r w:rsidRPr="00536894">
        <w:rPr>
          <w:i/>
          <w:iCs/>
          <w:lang w:val="fr-CA"/>
        </w:rPr>
        <w:t xml:space="preserve">Décide </w:t>
      </w:r>
      <w:r w:rsidRPr="00536894">
        <w:rPr>
          <w:lang w:val="fr-CA"/>
        </w:rPr>
        <w:t>que les décisions de la Conférence des Parties siégeant en tant que réunion des Parties au Protocole de Cartagena sur la prévention des risques biotechnologiques devraient être intégrées à l’outil de suivi des décisions</w:t>
      </w:r>
      <w:r w:rsidR="00C77138">
        <w:rPr>
          <w:lang w:val="fr-CA"/>
        </w:rPr>
        <w:t>;</w:t>
      </w:r>
    </w:p>
    <w:p w14:paraId="348A4BE1" w14:textId="3DD27F86" w:rsidR="007916D8" w:rsidRPr="00536894" w:rsidRDefault="007916D8" w:rsidP="00B1432E">
      <w:pPr>
        <w:pStyle w:val="CBDDesicionText"/>
        <w:ind w:left="567"/>
        <w:rPr>
          <w:lang w:val="fr-CA"/>
        </w:rPr>
      </w:pPr>
      <w:r w:rsidRPr="00536894">
        <w:rPr>
          <w:rFonts w:eastAsia="Times New Roman"/>
          <w:color w:val="000000"/>
          <w:lang w:val="fr-CA"/>
        </w:rPr>
        <w:t>4.</w:t>
      </w:r>
      <w:r w:rsidRPr="00536894">
        <w:rPr>
          <w:rFonts w:eastAsia="Times New Roman"/>
          <w:color w:val="000000"/>
          <w:lang w:val="fr-CA"/>
        </w:rPr>
        <w:tab/>
      </w:r>
      <w:r w:rsidRPr="00536894">
        <w:rPr>
          <w:i/>
          <w:iCs/>
          <w:lang w:val="fr-CA"/>
        </w:rPr>
        <w:t>Prie</w:t>
      </w:r>
      <w:r w:rsidRPr="00536894">
        <w:rPr>
          <w:lang w:val="fr-CA"/>
        </w:rPr>
        <w:t xml:space="preserve"> la Secrétaire exécutive de prendre les mesures nécessaires à cet égard, en commençant par les décisions de ses dixième et </w:t>
      </w:r>
      <w:proofErr w:type="gramStart"/>
      <w:r w:rsidRPr="00536894">
        <w:rPr>
          <w:lang w:val="fr-CA"/>
        </w:rPr>
        <w:t>onzième réunions</w:t>
      </w:r>
      <w:proofErr w:type="gramEnd"/>
      <w:r w:rsidR="00C77138">
        <w:rPr>
          <w:lang w:val="fr-CA"/>
        </w:rPr>
        <w:t>;</w:t>
      </w:r>
      <w:r w:rsidRPr="00536894">
        <w:rPr>
          <w:lang w:val="fr-CA"/>
        </w:rPr>
        <w:t xml:space="preserve"> </w:t>
      </w:r>
    </w:p>
    <w:p w14:paraId="5F8663A9" w14:textId="0C686D82" w:rsidR="000765EC" w:rsidRPr="00536894" w:rsidRDefault="007916D8" w:rsidP="007916D8">
      <w:pPr>
        <w:pStyle w:val="CBDDesicionText"/>
        <w:tabs>
          <w:tab w:val="clear" w:pos="1134"/>
        </w:tabs>
        <w:ind w:left="567"/>
        <w:rPr>
          <w:lang w:val="fr-CA"/>
        </w:rPr>
      </w:pPr>
      <w:r w:rsidRPr="00536894">
        <w:rPr>
          <w:rFonts w:eastAsia="Times New Roman"/>
          <w:color w:val="000000"/>
          <w:lang w:val="fr-CA"/>
        </w:rPr>
        <w:lastRenderedPageBreak/>
        <w:t>5.</w:t>
      </w:r>
      <w:r w:rsidRPr="00536894">
        <w:rPr>
          <w:rFonts w:eastAsia="Times New Roman"/>
          <w:color w:val="000000"/>
          <w:lang w:val="fr-CA"/>
        </w:rPr>
        <w:tab/>
      </w:r>
      <w:r w:rsidRPr="00536894">
        <w:rPr>
          <w:rFonts w:asciiTheme="majorBidi" w:hAnsiTheme="majorBidi" w:cstheme="majorBidi"/>
          <w:i/>
          <w:iCs/>
          <w:lang w:val="fr-CA"/>
        </w:rPr>
        <w:t>Rappelle</w:t>
      </w:r>
      <w:r w:rsidRPr="00536894">
        <w:rPr>
          <w:rFonts w:asciiTheme="majorBidi" w:hAnsiTheme="majorBidi" w:cstheme="majorBidi"/>
          <w:lang w:val="fr-CA"/>
        </w:rPr>
        <w:t xml:space="preserve"> sa décision </w:t>
      </w:r>
      <w:hyperlink r:id="rId18" w:history="1">
        <w:r w:rsidRPr="00536894">
          <w:rPr>
            <w:rStyle w:val="Hyperlink"/>
            <w:rFonts w:asciiTheme="majorBidi" w:hAnsiTheme="majorBidi" w:cstheme="majorBidi"/>
            <w:lang w:val="fr-CA"/>
          </w:rPr>
          <w:t>BS-VII/9</w:t>
        </w:r>
      </w:hyperlink>
      <w:r w:rsidRPr="00536894">
        <w:rPr>
          <w:rFonts w:asciiTheme="majorBidi" w:hAnsiTheme="majorBidi" w:cstheme="majorBidi"/>
          <w:lang w:val="fr-CA"/>
        </w:rPr>
        <w:t xml:space="preserve"> du 3 octobre 2014, par laquelle elle a décidé de tenir </w:t>
      </w:r>
      <w:r w:rsidRPr="00536894">
        <w:rPr>
          <w:rFonts w:asciiTheme="majorBidi" w:eastAsia="Times New Roman" w:hAnsiTheme="majorBidi" w:cstheme="majorBidi"/>
          <w:color w:val="000000"/>
          <w:lang w:val="fr-CA"/>
        </w:rPr>
        <w:t>ses futures réunions ordinaires en parallèle avec les réunions de la Conférence des Parties à la Convention, au cours de la même période de deux semaines pendant laquelle se tiennent les réunions de la Conférence des Parties à la Convention</w:t>
      </w:r>
      <w:r w:rsidR="00C77138">
        <w:rPr>
          <w:rFonts w:asciiTheme="majorBidi" w:eastAsia="Times New Roman" w:hAnsiTheme="majorBidi" w:cstheme="majorBidi"/>
          <w:color w:val="000000"/>
          <w:lang w:val="fr-CA"/>
        </w:rPr>
        <w:t>;</w:t>
      </w:r>
    </w:p>
    <w:p w14:paraId="288306B0" w14:textId="7DCD080A" w:rsidR="00024D55" w:rsidRPr="00536894" w:rsidRDefault="00024D55" w:rsidP="00810AC8">
      <w:pPr>
        <w:pStyle w:val="CBDDesicionText"/>
        <w:ind w:left="567"/>
        <w:rPr>
          <w:lang w:val="fr-CA"/>
        </w:rPr>
      </w:pPr>
      <w:r w:rsidRPr="00536894">
        <w:rPr>
          <w:rFonts w:eastAsia="Times New Roman"/>
          <w:color w:val="000000"/>
          <w:lang w:val="fr-CA"/>
        </w:rPr>
        <w:t>6.</w:t>
      </w:r>
      <w:r w:rsidRPr="00536894">
        <w:rPr>
          <w:rFonts w:eastAsia="Times New Roman"/>
          <w:color w:val="000000"/>
          <w:lang w:val="fr-CA"/>
        </w:rPr>
        <w:tab/>
      </w:r>
      <w:r w:rsidRPr="00536894">
        <w:rPr>
          <w:i/>
          <w:iCs/>
          <w:lang w:val="fr-CA"/>
        </w:rPr>
        <w:t>Demande de nouveau</w:t>
      </w:r>
      <w:r w:rsidRPr="00536894">
        <w:rPr>
          <w:lang w:val="fr-CA"/>
        </w:rPr>
        <w:t xml:space="preserve"> aux Parties qui sont des pays développés</w:t>
      </w:r>
      <w:r w:rsidR="0053558C">
        <w:rPr>
          <w:lang w:val="fr-CA"/>
        </w:rPr>
        <w:t xml:space="preserve"> </w:t>
      </w:r>
      <w:r w:rsidRPr="00536894">
        <w:rPr>
          <w:lang w:val="fr-CA"/>
        </w:rPr>
        <w:t>et aux autres Parties en mesure de le faire d’accroître leurs contributions</w:t>
      </w:r>
      <w:r w:rsidR="00C77138">
        <w:rPr>
          <w:lang w:val="fr-CA"/>
        </w:rPr>
        <w:t xml:space="preserve"> </w:t>
      </w:r>
      <w:r w:rsidRPr="00536894">
        <w:rPr>
          <w:lang w:val="fr-CA"/>
        </w:rPr>
        <w:t>au fonds spécial de contributions volontaires pertinent, afin de garantir la participation pleine et effective des représentants des Parties qui sont des pays en développement, en particulier les moins avancés et les petits États insulaires en développement parmi eux, et des Parties à économie en transition, aux réunions concomitantes, et d’accroître leur contribution au Fonds spécial de contributions volontaires destiné à faciliter la participation des peuples autochtones et communautés locales</w:t>
      </w:r>
      <w:r w:rsidR="00C77138">
        <w:rPr>
          <w:lang w:val="fr-CA"/>
        </w:rPr>
        <w:t>;</w:t>
      </w:r>
    </w:p>
    <w:p w14:paraId="376521A9" w14:textId="1EF5AEC3" w:rsidR="000765EC" w:rsidRPr="00536894" w:rsidRDefault="00024D55" w:rsidP="00024D55">
      <w:pPr>
        <w:pStyle w:val="CBDDesicionText"/>
        <w:tabs>
          <w:tab w:val="clear" w:pos="1134"/>
        </w:tabs>
        <w:ind w:left="567"/>
        <w:rPr>
          <w:lang w:val="fr-CA"/>
        </w:rPr>
      </w:pPr>
      <w:r w:rsidRPr="00536894">
        <w:rPr>
          <w:rFonts w:eastAsia="Times New Roman"/>
          <w:color w:val="000000"/>
          <w:lang w:val="fr-CA"/>
        </w:rPr>
        <w:t>7.</w:t>
      </w:r>
      <w:r w:rsidRPr="00536894">
        <w:rPr>
          <w:rFonts w:eastAsia="Times New Roman"/>
          <w:color w:val="000000"/>
          <w:lang w:val="fr-CA"/>
        </w:rPr>
        <w:tab/>
      </w:r>
      <w:r w:rsidRPr="00536894">
        <w:rPr>
          <w:i/>
          <w:iCs/>
          <w:lang w:val="fr-CA"/>
        </w:rPr>
        <w:t>Note</w:t>
      </w:r>
      <w:r w:rsidRPr="00536894">
        <w:rPr>
          <w:lang w:val="fr-CA"/>
        </w:rPr>
        <w:t xml:space="preserve"> que les présidents des groupes qui examinent les questions relevant du Protocole de Cartagena doivent être choisis parmi les Parties au Protocole</w:t>
      </w:r>
      <w:r w:rsidR="00C77138">
        <w:rPr>
          <w:lang w:val="fr-CA"/>
        </w:rPr>
        <w:t>;</w:t>
      </w:r>
    </w:p>
    <w:p w14:paraId="35A7AD34" w14:textId="4212159E" w:rsidR="00054C49" w:rsidRPr="00536894" w:rsidRDefault="00AA644D" w:rsidP="00D969BA">
      <w:pPr>
        <w:pStyle w:val="CBDDesicionText"/>
        <w:tabs>
          <w:tab w:val="clear" w:pos="1134"/>
        </w:tabs>
        <w:ind w:left="567"/>
        <w:rPr>
          <w:rFonts w:eastAsia="Times New Roman"/>
          <w:i/>
          <w:iCs/>
          <w:color w:val="000000"/>
          <w:lang w:val="fr-CA"/>
        </w:rPr>
      </w:pPr>
      <w:r w:rsidRPr="00536894">
        <w:rPr>
          <w:rFonts w:eastAsia="Times New Roman"/>
          <w:color w:val="000000"/>
          <w:lang w:val="fr-CA"/>
        </w:rPr>
        <w:t>8</w:t>
      </w:r>
      <w:r w:rsidR="00054C49" w:rsidRPr="00536894">
        <w:rPr>
          <w:rFonts w:eastAsia="Times New Roman"/>
          <w:color w:val="000000"/>
          <w:lang w:val="fr-CA"/>
        </w:rPr>
        <w:t>.</w:t>
      </w:r>
      <w:r w:rsidRPr="00536894">
        <w:rPr>
          <w:lang w:val="fr-CA"/>
        </w:rPr>
        <w:tab/>
      </w:r>
      <w:r w:rsidR="00D93C2E" w:rsidRPr="00536894">
        <w:rPr>
          <w:rFonts w:eastAsia="Times New Roman"/>
          <w:i/>
          <w:iCs/>
          <w:color w:val="000000"/>
          <w:lang w:val="fr-CA"/>
        </w:rPr>
        <w:t>Approuve</w:t>
      </w:r>
      <w:r w:rsidR="00D93C2E" w:rsidRPr="00536894">
        <w:rPr>
          <w:rFonts w:eastAsia="Times New Roman"/>
          <w:color w:val="000000"/>
          <w:lang w:val="fr-CA"/>
        </w:rPr>
        <w:t xml:space="preserve"> la création, par la Conférence des Parties à la Convention, d’un groupe consultatif informel, dans le cadre d’un processus piloté par les Parties, visant à améliorer davantage l’efficacité des processus et des réunions </w:t>
      </w:r>
      <w:r w:rsidR="006E2B83" w:rsidRPr="00536894">
        <w:rPr>
          <w:rFonts w:eastAsia="Times New Roman"/>
          <w:color w:val="000000"/>
          <w:lang w:val="fr-CA"/>
        </w:rPr>
        <w:t>relevant</w:t>
      </w:r>
      <w:r w:rsidR="00D93C2E" w:rsidRPr="00536894">
        <w:rPr>
          <w:rFonts w:eastAsia="Times New Roman"/>
          <w:color w:val="000000"/>
          <w:lang w:val="fr-CA"/>
        </w:rPr>
        <w:t xml:space="preserve"> de la Convention et de ses </w:t>
      </w:r>
      <w:r w:rsidR="008F5347" w:rsidRPr="00536894">
        <w:rPr>
          <w:rFonts w:eastAsia="Times New Roman"/>
          <w:color w:val="000000"/>
          <w:lang w:val="fr-CA"/>
        </w:rPr>
        <w:t>p</w:t>
      </w:r>
      <w:r w:rsidR="00D93C2E" w:rsidRPr="00536894">
        <w:rPr>
          <w:rFonts w:eastAsia="Times New Roman"/>
          <w:color w:val="000000"/>
          <w:lang w:val="fr-CA"/>
        </w:rPr>
        <w:t>rotocoles, conformément au mandat figurant à l’annexe de la décision 17/-- de la Conférence des Parties à la Convention</w:t>
      </w:r>
      <w:r w:rsidR="00A953A6">
        <w:rPr>
          <w:rFonts w:eastAsia="Times New Roman"/>
          <w:color w:val="000000"/>
          <w:lang w:val="fr-CA"/>
        </w:rPr>
        <w:t>.</w:t>
      </w:r>
    </w:p>
    <w:p w14:paraId="4E687CBF" w14:textId="359B5B70" w:rsidR="00A111D1" w:rsidRPr="00536894" w:rsidRDefault="00A111D1" w:rsidP="00975047">
      <w:pPr>
        <w:pStyle w:val="Para1"/>
        <w:numPr>
          <w:ilvl w:val="0"/>
          <w:numId w:val="0"/>
        </w:numPr>
        <w:ind w:left="567"/>
        <w:jc w:val="center"/>
      </w:pPr>
      <w:r w:rsidRPr="00536894">
        <w:t>_______</w:t>
      </w:r>
      <w:r w:rsidR="004B60B3" w:rsidRPr="00536894">
        <w:t>___</w:t>
      </w:r>
    </w:p>
    <w:sectPr w:rsidR="00A111D1" w:rsidRPr="00536894" w:rsidSect="00C72AAE">
      <w:headerReference w:type="even" r:id="rId19"/>
      <w:headerReference w:type="default" r:id="rId20"/>
      <w:footerReference w:type="even" r:id="rId21"/>
      <w:footerReference w:type="default" r:id="rId22"/>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E8A257F" w14:textId="77777777" w:rsidR="001A5A14" w:rsidRPr="00536894" w:rsidRDefault="001A5A14" w:rsidP="00CF1848">
      <w:r w:rsidRPr="00536894">
        <w:separator/>
      </w:r>
    </w:p>
  </w:endnote>
  <w:endnote w:type="continuationSeparator" w:id="0">
    <w:p w14:paraId="05314445" w14:textId="77777777" w:rsidR="001A5A14" w:rsidRPr="00536894" w:rsidRDefault="001A5A14" w:rsidP="00CF1848">
      <w:r w:rsidRPr="00536894">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62440ABB" w14:textId="77777777" w:rsidR="00D75CA6" w:rsidRPr="00536894" w:rsidRDefault="00D75CA6" w:rsidP="00D75CA6">
            <w:pPr>
              <w:pStyle w:val="Footer"/>
              <w:jc w:val="left"/>
            </w:pPr>
            <w:r w:rsidRPr="00536894">
              <w:rPr>
                <w:b/>
                <w:bCs/>
                <w:szCs w:val="20"/>
              </w:rPr>
              <w:fldChar w:fldCharType="begin"/>
            </w:r>
            <w:r w:rsidRPr="00536894">
              <w:rPr>
                <w:b/>
                <w:bCs/>
                <w:szCs w:val="20"/>
              </w:rPr>
              <w:instrText xml:space="preserve"> PAGE </w:instrText>
            </w:r>
            <w:r w:rsidRPr="00536894">
              <w:rPr>
                <w:b/>
                <w:bCs/>
                <w:szCs w:val="20"/>
              </w:rPr>
              <w:fldChar w:fldCharType="separate"/>
            </w:r>
            <w:r w:rsidRPr="00536894">
              <w:rPr>
                <w:b/>
                <w:bCs/>
                <w:szCs w:val="20"/>
              </w:rPr>
              <w:t>2</w:t>
            </w:r>
            <w:r w:rsidRPr="00536894">
              <w:rPr>
                <w:b/>
                <w:bCs/>
                <w:szCs w:val="20"/>
              </w:rPr>
              <w:fldChar w:fldCharType="end"/>
            </w:r>
            <w:r w:rsidRPr="00536894">
              <w:rPr>
                <w:szCs w:val="20"/>
              </w:rPr>
              <w:t>/</w:t>
            </w:r>
            <w:r w:rsidRPr="00536894">
              <w:rPr>
                <w:b/>
                <w:bCs/>
                <w:szCs w:val="20"/>
              </w:rPr>
              <w:fldChar w:fldCharType="begin"/>
            </w:r>
            <w:r w:rsidRPr="00536894">
              <w:rPr>
                <w:b/>
                <w:bCs/>
                <w:szCs w:val="20"/>
              </w:rPr>
              <w:instrText xml:space="preserve"> NUMPAGES  </w:instrText>
            </w:r>
            <w:r w:rsidRPr="00536894">
              <w:rPr>
                <w:b/>
                <w:bCs/>
                <w:szCs w:val="20"/>
              </w:rPr>
              <w:fldChar w:fldCharType="separate"/>
            </w:r>
            <w:r w:rsidRPr="00536894">
              <w:rPr>
                <w:b/>
                <w:bCs/>
                <w:szCs w:val="20"/>
              </w:rPr>
              <w:t>2</w:t>
            </w:r>
            <w:r w:rsidRPr="00536894">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682F7DF2" w14:textId="77777777" w:rsidR="00D75CA6" w:rsidRPr="00536894" w:rsidRDefault="00D75CA6" w:rsidP="00D75CA6">
        <w:pPr>
          <w:pStyle w:val="Footer"/>
        </w:pPr>
        <w:r w:rsidRPr="00536894">
          <w:rPr>
            <w:b/>
            <w:bCs/>
            <w:szCs w:val="20"/>
          </w:rPr>
          <w:fldChar w:fldCharType="begin"/>
        </w:r>
        <w:r w:rsidRPr="00536894">
          <w:rPr>
            <w:b/>
            <w:bCs/>
            <w:szCs w:val="20"/>
          </w:rPr>
          <w:instrText xml:space="preserve"> PAGE </w:instrText>
        </w:r>
        <w:r w:rsidRPr="00536894">
          <w:rPr>
            <w:b/>
            <w:bCs/>
            <w:szCs w:val="20"/>
          </w:rPr>
          <w:fldChar w:fldCharType="separate"/>
        </w:r>
        <w:r w:rsidRPr="00536894">
          <w:rPr>
            <w:b/>
            <w:bCs/>
            <w:szCs w:val="20"/>
          </w:rPr>
          <w:t>2</w:t>
        </w:r>
        <w:r w:rsidRPr="00536894">
          <w:rPr>
            <w:b/>
            <w:bCs/>
            <w:szCs w:val="20"/>
          </w:rPr>
          <w:fldChar w:fldCharType="end"/>
        </w:r>
        <w:r w:rsidRPr="00536894">
          <w:rPr>
            <w:szCs w:val="20"/>
          </w:rPr>
          <w:t>/</w:t>
        </w:r>
        <w:r w:rsidRPr="00536894">
          <w:rPr>
            <w:b/>
            <w:bCs/>
            <w:szCs w:val="20"/>
          </w:rPr>
          <w:fldChar w:fldCharType="begin"/>
        </w:r>
        <w:r w:rsidRPr="00536894">
          <w:rPr>
            <w:b/>
            <w:bCs/>
            <w:szCs w:val="20"/>
          </w:rPr>
          <w:instrText xml:space="preserve"> NUMPAGES  </w:instrText>
        </w:r>
        <w:r w:rsidRPr="00536894">
          <w:rPr>
            <w:b/>
            <w:bCs/>
            <w:szCs w:val="20"/>
          </w:rPr>
          <w:fldChar w:fldCharType="separate"/>
        </w:r>
        <w:r w:rsidRPr="00536894">
          <w:rPr>
            <w:b/>
            <w:bCs/>
            <w:szCs w:val="20"/>
          </w:rPr>
          <w:t>3</w:t>
        </w:r>
        <w:r w:rsidRPr="00536894">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B06A2FF" w14:textId="77777777" w:rsidR="001A5A14" w:rsidRPr="00536894" w:rsidRDefault="001A5A14" w:rsidP="00CF1848">
      <w:r w:rsidRPr="00536894">
        <w:separator/>
      </w:r>
    </w:p>
  </w:footnote>
  <w:footnote w:type="continuationSeparator" w:id="0">
    <w:p w14:paraId="5EBB268B" w14:textId="77777777" w:rsidR="001A5A14" w:rsidRPr="00536894" w:rsidRDefault="001A5A14" w:rsidP="00CF1848">
      <w:r w:rsidRPr="00536894">
        <w:continuationSeparator/>
      </w:r>
    </w:p>
  </w:footnote>
  <w:footnote w:id="1">
    <w:p w14:paraId="11FF45C2" w14:textId="70043DE6" w:rsidR="00C77138" w:rsidRPr="004D4D1A" w:rsidRDefault="00C77138" w:rsidP="00C77138">
      <w:pPr>
        <w:pStyle w:val="FootnoteText"/>
      </w:pPr>
      <w:r>
        <w:rPr>
          <w:rStyle w:val="FootnoteReference"/>
        </w:rPr>
        <w:footnoteRef/>
      </w:r>
      <w:r>
        <w:t xml:space="preserve"> </w:t>
      </w:r>
      <w:r w:rsidR="00043165" w:rsidRPr="00536894">
        <w:t xml:space="preserve">Nations Unies, </w:t>
      </w:r>
      <w:r w:rsidR="00043165" w:rsidRPr="00536894">
        <w:rPr>
          <w:i/>
          <w:iCs/>
        </w:rPr>
        <w:t>Recueil des Traités</w:t>
      </w:r>
      <w:r w:rsidR="00043165" w:rsidRPr="00536894">
        <w:t>, vol. 2226, n° 30619.</w:t>
      </w:r>
    </w:p>
  </w:footnote>
  <w:footnote w:id="2">
    <w:p w14:paraId="1E0947C3" w14:textId="2BF5ADB9" w:rsidR="00C77138" w:rsidRPr="007A59F7" w:rsidRDefault="00C77138" w:rsidP="00C77138">
      <w:pPr>
        <w:pStyle w:val="FootnoteText"/>
        <w:rPr>
          <w:lang w:val="es-ES"/>
        </w:rPr>
      </w:pPr>
      <w:r>
        <w:rPr>
          <w:rStyle w:val="FootnoteReference"/>
        </w:rPr>
        <w:footnoteRef/>
      </w:r>
      <w:r w:rsidRPr="007A59F7">
        <w:rPr>
          <w:lang w:val="es-ES"/>
        </w:rPr>
        <w:t xml:space="preserve"> </w:t>
      </w:r>
      <w:r w:rsidR="00043165" w:rsidRPr="00536894">
        <w:t>Ibid., vol. 1760, n° 30619</w:t>
      </w:r>
      <w:r w:rsidRPr="007A59F7">
        <w:rPr>
          <w:lang w:val="es-ES"/>
        </w:rPr>
        <w:t>.</w:t>
      </w:r>
    </w:p>
  </w:footnote>
  <w:footnote w:id="3">
    <w:p w14:paraId="43773864" w14:textId="199FF710" w:rsidR="00C77138" w:rsidRPr="007A59F7" w:rsidRDefault="00C77138" w:rsidP="00C77138">
      <w:pPr>
        <w:pStyle w:val="FootnoteText"/>
        <w:rPr>
          <w:lang w:val="es-ES"/>
        </w:rPr>
      </w:pPr>
      <w:r>
        <w:rPr>
          <w:rStyle w:val="FootnoteReference"/>
        </w:rPr>
        <w:footnoteRef/>
      </w:r>
      <w:r w:rsidRPr="007A59F7">
        <w:rPr>
          <w:lang w:val="es-ES"/>
        </w:rPr>
        <w:t xml:space="preserve"> </w:t>
      </w:r>
      <w:r w:rsidR="00043165" w:rsidRPr="00536894">
        <w:t>Ibid., vol. 3008, n° 30619</w:t>
      </w:r>
      <w:r w:rsidRPr="007A59F7">
        <w:rPr>
          <w:lang w:val="es-ES"/>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lang w:val="en-GB"/>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65C4C23D" w14:textId="318F1654" w:rsidR="00534681" w:rsidRPr="00536894" w:rsidRDefault="0053558C" w:rsidP="007C4951">
        <w:pPr>
          <w:pStyle w:val="Header"/>
          <w:spacing w:after="240"/>
          <w:rPr>
            <w:szCs w:val="20"/>
          </w:rPr>
        </w:pPr>
        <w:r w:rsidRPr="0053558C">
          <w:rPr>
            <w:szCs w:val="20"/>
            <w:lang w:val="en-GB"/>
          </w:rPr>
          <w:t>CBD/CP/MOP/12/L.12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209F30B7" w14:textId="19D4DDB3" w:rsidR="009505C9" w:rsidRPr="00536894" w:rsidRDefault="0053558C" w:rsidP="007C4951">
        <w:pPr>
          <w:pStyle w:val="Header"/>
          <w:spacing w:after="240"/>
          <w:jc w:val="right"/>
        </w:pPr>
        <w:r>
          <w:t>CBD/CP/MOP/12/L.12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01D13B9"/>
    <w:multiLevelType w:val="multilevel"/>
    <w:tmpl w:val="601D13B9"/>
    <w:lvl w:ilvl="0">
      <w:start w:val="1"/>
      <w:numFmt w:val="decimal"/>
      <w:lvlText w:val="%1."/>
      <w:lvlJc w:val="left"/>
      <w:pPr>
        <w:ind w:left="1170" w:hanging="360"/>
      </w:pPr>
      <w:rPr>
        <w:rFonts w:hint="default"/>
        <w:b w:val="0"/>
        <w:bCs w:val="0"/>
      </w:rPr>
    </w:lvl>
    <w:lvl w:ilvl="1">
      <w:start w:val="1"/>
      <w:numFmt w:val="lowerLetter"/>
      <w:lvlText w:val="%2."/>
      <w:lvlJc w:val="left"/>
      <w:pPr>
        <w:ind w:left="2520" w:hanging="360"/>
      </w:pPr>
    </w:lvl>
    <w:lvl w:ilvl="2">
      <w:start w:val="1"/>
      <w:numFmt w:val="lowerRoman"/>
      <w:lvlText w:val="%3."/>
      <w:lvlJc w:val="right"/>
      <w:pPr>
        <w:ind w:left="3240" w:hanging="180"/>
      </w:pPr>
    </w:lvl>
    <w:lvl w:ilvl="3">
      <w:start w:val="1"/>
      <w:numFmt w:val="decimal"/>
      <w:lvlText w:val="%4."/>
      <w:lvlJc w:val="left"/>
      <w:pPr>
        <w:ind w:left="3960" w:hanging="360"/>
      </w:pPr>
    </w:lvl>
    <w:lvl w:ilvl="4">
      <w:start w:val="1"/>
      <w:numFmt w:val="lowerLetter"/>
      <w:lvlText w:val="%5."/>
      <w:lvlJc w:val="left"/>
      <w:pPr>
        <w:ind w:left="4680" w:hanging="360"/>
      </w:pPr>
    </w:lvl>
    <w:lvl w:ilvl="5">
      <w:start w:val="1"/>
      <w:numFmt w:val="lowerRoman"/>
      <w:lvlText w:val="%6."/>
      <w:lvlJc w:val="right"/>
      <w:pPr>
        <w:ind w:left="5400" w:hanging="180"/>
      </w:pPr>
    </w:lvl>
    <w:lvl w:ilvl="6">
      <w:start w:val="1"/>
      <w:numFmt w:val="decimal"/>
      <w:lvlText w:val="%7."/>
      <w:lvlJc w:val="left"/>
      <w:pPr>
        <w:ind w:left="6120" w:hanging="360"/>
      </w:pPr>
    </w:lvl>
    <w:lvl w:ilvl="7">
      <w:start w:val="1"/>
      <w:numFmt w:val="lowerLetter"/>
      <w:lvlText w:val="%8."/>
      <w:lvlJc w:val="left"/>
      <w:pPr>
        <w:ind w:left="6840" w:hanging="360"/>
      </w:pPr>
    </w:lvl>
    <w:lvl w:ilvl="8">
      <w:start w:val="1"/>
      <w:numFmt w:val="lowerRoman"/>
      <w:lvlText w:val="%9."/>
      <w:lvlJc w:val="right"/>
      <w:pPr>
        <w:ind w:left="7560" w:hanging="180"/>
      </w:pPr>
    </w:lvl>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6"/>
  </w:num>
  <w:num w:numId="4" w16cid:durableId="1072390599">
    <w:abstractNumId w:val="7"/>
  </w:num>
  <w:num w:numId="5" w16cid:durableId="960385107">
    <w:abstractNumId w:val="1"/>
  </w:num>
  <w:num w:numId="6" w16cid:durableId="893932166">
    <w:abstractNumId w:val="5"/>
  </w:num>
  <w:num w:numId="7" w16cid:durableId="323945383">
    <w:abstractNumId w:val="3"/>
  </w:num>
  <w:num w:numId="8" w16cid:durableId="1948272757">
    <w:abstractNumId w:val="4"/>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5"/>
  <w:proofState w:spelling="clean" w:grammar="clean"/>
  <w:attachedTemplate r:id="rId1"/>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37BC"/>
    <w:rsid w:val="00024D55"/>
    <w:rsid w:val="00043165"/>
    <w:rsid w:val="00054C49"/>
    <w:rsid w:val="0007171B"/>
    <w:rsid w:val="00073013"/>
    <w:rsid w:val="000765EC"/>
    <w:rsid w:val="000A4EC6"/>
    <w:rsid w:val="000D0F68"/>
    <w:rsid w:val="000E28FE"/>
    <w:rsid w:val="000E673A"/>
    <w:rsid w:val="000F6945"/>
    <w:rsid w:val="000F74F5"/>
    <w:rsid w:val="000F78FC"/>
    <w:rsid w:val="001031DF"/>
    <w:rsid w:val="00105372"/>
    <w:rsid w:val="001054A6"/>
    <w:rsid w:val="001078A1"/>
    <w:rsid w:val="00116CD4"/>
    <w:rsid w:val="00130998"/>
    <w:rsid w:val="001312AD"/>
    <w:rsid w:val="00131E7A"/>
    <w:rsid w:val="00134846"/>
    <w:rsid w:val="001418A0"/>
    <w:rsid w:val="001574FC"/>
    <w:rsid w:val="001643E3"/>
    <w:rsid w:val="00167AAD"/>
    <w:rsid w:val="00172AF6"/>
    <w:rsid w:val="00176CEE"/>
    <w:rsid w:val="00186DD8"/>
    <w:rsid w:val="001A2E96"/>
    <w:rsid w:val="001A35EC"/>
    <w:rsid w:val="001A5872"/>
    <w:rsid w:val="001A5A14"/>
    <w:rsid w:val="001B13FE"/>
    <w:rsid w:val="0020696E"/>
    <w:rsid w:val="0022589C"/>
    <w:rsid w:val="00227D0F"/>
    <w:rsid w:val="0023080C"/>
    <w:rsid w:val="00253E25"/>
    <w:rsid w:val="00254EB5"/>
    <w:rsid w:val="0027049E"/>
    <w:rsid w:val="002A0CFF"/>
    <w:rsid w:val="002A1AFA"/>
    <w:rsid w:val="002D0477"/>
    <w:rsid w:val="002F1624"/>
    <w:rsid w:val="002F3918"/>
    <w:rsid w:val="002F5119"/>
    <w:rsid w:val="003008FE"/>
    <w:rsid w:val="0030169D"/>
    <w:rsid w:val="0030440B"/>
    <w:rsid w:val="003060EB"/>
    <w:rsid w:val="003153EB"/>
    <w:rsid w:val="0032136E"/>
    <w:rsid w:val="00321985"/>
    <w:rsid w:val="00351205"/>
    <w:rsid w:val="00362434"/>
    <w:rsid w:val="00372F74"/>
    <w:rsid w:val="003B3284"/>
    <w:rsid w:val="003C0515"/>
    <w:rsid w:val="003E1E4D"/>
    <w:rsid w:val="003F1A75"/>
    <w:rsid w:val="003F7224"/>
    <w:rsid w:val="00411ECA"/>
    <w:rsid w:val="00423667"/>
    <w:rsid w:val="00427D21"/>
    <w:rsid w:val="00431E23"/>
    <w:rsid w:val="00435501"/>
    <w:rsid w:val="00447F4A"/>
    <w:rsid w:val="00453073"/>
    <w:rsid w:val="00454FEF"/>
    <w:rsid w:val="00456F67"/>
    <w:rsid w:val="004644C2"/>
    <w:rsid w:val="00467F9C"/>
    <w:rsid w:val="00483697"/>
    <w:rsid w:val="00490153"/>
    <w:rsid w:val="004B60B3"/>
    <w:rsid w:val="004C3DE0"/>
    <w:rsid w:val="004C4DC2"/>
    <w:rsid w:val="004E2250"/>
    <w:rsid w:val="0051006C"/>
    <w:rsid w:val="00530313"/>
    <w:rsid w:val="00534681"/>
    <w:rsid w:val="0053558C"/>
    <w:rsid w:val="00536894"/>
    <w:rsid w:val="0055499A"/>
    <w:rsid w:val="0056068E"/>
    <w:rsid w:val="00563442"/>
    <w:rsid w:val="0056348E"/>
    <w:rsid w:val="00565B42"/>
    <w:rsid w:val="00597F07"/>
    <w:rsid w:val="005A6F7D"/>
    <w:rsid w:val="005B35E2"/>
    <w:rsid w:val="005B6825"/>
    <w:rsid w:val="005C4CE6"/>
    <w:rsid w:val="006122BA"/>
    <w:rsid w:val="006158FA"/>
    <w:rsid w:val="00620D9F"/>
    <w:rsid w:val="00630F20"/>
    <w:rsid w:val="0064174C"/>
    <w:rsid w:val="006478BF"/>
    <w:rsid w:val="00656F0E"/>
    <w:rsid w:val="00674742"/>
    <w:rsid w:val="00676ADB"/>
    <w:rsid w:val="006901EE"/>
    <w:rsid w:val="006A35A3"/>
    <w:rsid w:val="006A73C1"/>
    <w:rsid w:val="006B0323"/>
    <w:rsid w:val="006B2290"/>
    <w:rsid w:val="006B4CBE"/>
    <w:rsid w:val="006E2B83"/>
    <w:rsid w:val="006E70F4"/>
    <w:rsid w:val="00705A88"/>
    <w:rsid w:val="00717D88"/>
    <w:rsid w:val="007200F8"/>
    <w:rsid w:val="00726A43"/>
    <w:rsid w:val="00726DEC"/>
    <w:rsid w:val="00732DB4"/>
    <w:rsid w:val="007428B5"/>
    <w:rsid w:val="00761A81"/>
    <w:rsid w:val="00786056"/>
    <w:rsid w:val="007916D8"/>
    <w:rsid w:val="007942D3"/>
    <w:rsid w:val="007B2099"/>
    <w:rsid w:val="007B6C09"/>
    <w:rsid w:val="007B7741"/>
    <w:rsid w:val="007C4951"/>
    <w:rsid w:val="007C7E91"/>
    <w:rsid w:val="007E09DA"/>
    <w:rsid w:val="007E0F8A"/>
    <w:rsid w:val="007F718D"/>
    <w:rsid w:val="00801FAD"/>
    <w:rsid w:val="00810AC8"/>
    <w:rsid w:val="00813692"/>
    <w:rsid w:val="008142F0"/>
    <w:rsid w:val="008178B6"/>
    <w:rsid w:val="00823BF1"/>
    <w:rsid w:val="0082453C"/>
    <w:rsid w:val="00847BF5"/>
    <w:rsid w:val="008574BE"/>
    <w:rsid w:val="00865B74"/>
    <w:rsid w:val="00866063"/>
    <w:rsid w:val="008804C4"/>
    <w:rsid w:val="008974F0"/>
    <w:rsid w:val="008A1499"/>
    <w:rsid w:val="008B012A"/>
    <w:rsid w:val="008D41D3"/>
    <w:rsid w:val="008E66D2"/>
    <w:rsid w:val="008F5347"/>
    <w:rsid w:val="00906E17"/>
    <w:rsid w:val="00913699"/>
    <w:rsid w:val="009159B9"/>
    <w:rsid w:val="00930BA1"/>
    <w:rsid w:val="0093169E"/>
    <w:rsid w:val="009505C9"/>
    <w:rsid w:val="00950752"/>
    <w:rsid w:val="00966424"/>
    <w:rsid w:val="00975047"/>
    <w:rsid w:val="00975205"/>
    <w:rsid w:val="00975F7B"/>
    <w:rsid w:val="00995C1D"/>
    <w:rsid w:val="009C2DE6"/>
    <w:rsid w:val="009E1AAF"/>
    <w:rsid w:val="00A111D1"/>
    <w:rsid w:val="00A4188A"/>
    <w:rsid w:val="00A42F30"/>
    <w:rsid w:val="00A873B3"/>
    <w:rsid w:val="00A953A6"/>
    <w:rsid w:val="00AA644D"/>
    <w:rsid w:val="00AA6F92"/>
    <w:rsid w:val="00AB2B6A"/>
    <w:rsid w:val="00AB6934"/>
    <w:rsid w:val="00AC22E7"/>
    <w:rsid w:val="00AD38EF"/>
    <w:rsid w:val="00AE07A1"/>
    <w:rsid w:val="00AE1597"/>
    <w:rsid w:val="00AE7F18"/>
    <w:rsid w:val="00AF1233"/>
    <w:rsid w:val="00AF42DE"/>
    <w:rsid w:val="00B1432E"/>
    <w:rsid w:val="00B15957"/>
    <w:rsid w:val="00B275F9"/>
    <w:rsid w:val="00B3369F"/>
    <w:rsid w:val="00B337BC"/>
    <w:rsid w:val="00B51FC6"/>
    <w:rsid w:val="00B841AF"/>
    <w:rsid w:val="00B94E6C"/>
    <w:rsid w:val="00BA2B9B"/>
    <w:rsid w:val="00BB0D58"/>
    <w:rsid w:val="00BB3238"/>
    <w:rsid w:val="00BB4606"/>
    <w:rsid w:val="00BB769E"/>
    <w:rsid w:val="00BF290B"/>
    <w:rsid w:val="00C10B87"/>
    <w:rsid w:val="00C23D2F"/>
    <w:rsid w:val="00C443BD"/>
    <w:rsid w:val="00C451C5"/>
    <w:rsid w:val="00C462BE"/>
    <w:rsid w:val="00C50B99"/>
    <w:rsid w:val="00C537F8"/>
    <w:rsid w:val="00C578CB"/>
    <w:rsid w:val="00C72AAE"/>
    <w:rsid w:val="00C76273"/>
    <w:rsid w:val="00C77138"/>
    <w:rsid w:val="00C9161D"/>
    <w:rsid w:val="00CA0C1D"/>
    <w:rsid w:val="00CD66BC"/>
    <w:rsid w:val="00CE4F54"/>
    <w:rsid w:val="00CF1848"/>
    <w:rsid w:val="00D03ACE"/>
    <w:rsid w:val="00D12044"/>
    <w:rsid w:val="00D12AC1"/>
    <w:rsid w:val="00D133E9"/>
    <w:rsid w:val="00D15F34"/>
    <w:rsid w:val="00D170D9"/>
    <w:rsid w:val="00D20B93"/>
    <w:rsid w:val="00D270F2"/>
    <w:rsid w:val="00D33EFC"/>
    <w:rsid w:val="00D37CAF"/>
    <w:rsid w:val="00D40DBC"/>
    <w:rsid w:val="00D61C85"/>
    <w:rsid w:val="00D65503"/>
    <w:rsid w:val="00D75CA6"/>
    <w:rsid w:val="00D76A18"/>
    <w:rsid w:val="00D80849"/>
    <w:rsid w:val="00D82E8F"/>
    <w:rsid w:val="00D84704"/>
    <w:rsid w:val="00D93C2E"/>
    <w:rsid w:val="00D969BA"/>
    <w:rsid w:val="00DA25F1"/>
    <w:rsid w:val="00DA2D75"/>
    <w:rsid w:val="00DB4357"/>
    <w:rsid w:val="00DB5E0F"/>
    <w:rsid w:val="00DD118C"/>
    <w:rsid w:val="00DE5E12"/>
    <w:rsid w:val="00DE765C"/>
    <w:rsid w:val="00E0606A"/>
    <w:rsid w:val="00E073BA"/>
    <w:rsid w:val="00E17F1F"/>
    <w:rsid w:val="00E30CA8"/>
    <w:rsid w:val="00E56C3B"/>
    <w:rsid w:val="00E57D7D"/>
    <w:rsid w:val="00E66235"/>
    <w:rsid w:val="00E83C24"/>
    <w:rsid w:val="00E90A9F"/>
    <w:rsid w:val="00E9318D"/>
    <w:rsid w:val="00E93F3E"/>
    <w:rsid w:val="00EA71AC"/>
    <w:rsid w:val="00ED41B1"/>
    <w:rsid w:val="00EE5CB0"/>
    <w:rsid w:val="00F041E5"/>
    <w:rsid w:val="00F063C2"/>
    <w:rsid w:val="00F17F64"/>
    <w:rsid w:val="00F32041"/>
    <w:rsid w:val="00F53193"/>
    <w:rsid w:val="00F5357E"/>
    <w:rsid w:val="00F55610"/>
    <w:rsid w:val="00F6586C"/>
    <w:rsid w:val="00F9038B"/>
    <w:rsid w:val="00F94774"/>
    <w:rsid w:val="00FA4FBD"/>
    <w:rsid w:val="00FA663B"/>
    <w:rsid w:val="00FB0FEA"/>
    <w:rsid w:val="00FC4BBC"/>
    <w:rsid w:val="00FC53D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B23D24"/>
  <w15:docId w15:val="{53AF1EF6-1ED8-41EB-A983-2DA80FF7E4A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BVI fnr Char Char,BVI fnr Car Car Char Char,BVI fnr Car Char Char,BVI fnr Car Car Car Car Char Char Char,BVI fnr Car Car Car Car Char Char1,BVI fnr Car Car Car Char Char,BVI fnr Car Car Car Car Car Char Char,number,-E Fußnotenzeichen"/>
    <w:basedOn w:val="DefaultParagraphFont"/>
    <w:link w:val="BVIfnrChar"/>
    <w:uiPriority w:val="99"/>
    <w:unhideWhenUsed/>
    <w:qFormat/>
    <w:rsid w:val="003F1A75"/>
    <w:rPr>
      <w:vertAlign w:val="superscript"/>
      <w:lang w:val="en-GB"/>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n3,footnote text3"/>
    <w:basedOn w:val="Normal"/>
    <w:link w:val="FootnoteTextChar"/>
    <w:uiPriority w:val="99"/>
    <w:unhideWhenUsed/>
    <w:qFormat/>
    <w:rsid w:val="003F1A75"/>
    <w:pPr>
      <w:jc w:val="left"/>
    </w:pPr>
    <w:rPr>
      <w:sz w:val="18"/>
      <w:szCs w:val="20"/>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uiPriority w:val="99"/>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C72AAE"/>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mop-07/mop-07-dec-09-fr.pdf" TargetMode="Externa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uments/CBD/SBI/6/INF/11"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cbd.int/doc/decisions/cop-12/cop-12-dec-28-fr.pdf"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www.cbd.int/decisions/mop/?m=cp-mop-11" TargetMode="Externa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2.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OneDrive%20-%20United%20Nations\MEA-CBD-Editing%20Team%20-%20Documents\Meeting%20documents\Biosafety-Cartagena%20Protocol\CP-COP-MOP\CP-MOP-12\Templates&amp;forecasts\cp-mop-12-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832C2DC0C54EDEB535C8533C124D97"/>
        <w:category>
          <w:name w:val="General"/>
          <w:gallery w:val="placeholder"/>
        </w:category>
        <w:types>
          <w:type w:val="bbPlcHdr"/>
        </w:types>
        <w:behaviors>
          <w:behavior w:val="content"/>
        </w:behaviors>
        <w:guid w:val="{851D64ED-A262-4EEB-9DB0-62BC74F57A98}"/>
      </w:docPartPr>
      <w:docPartBody>
        <w:p w:rsidR="001C7BCC" w:rsidRDefault="000554E2">
          <w:pPr>
            <w:pStyle w:val="23832C2DC0C54EDEB535C8533C124D97"/>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B5918"/>
    <w:rsid w:val="00042C01"/>
    <w:rsid w:val="000554E2"/>
    <w:rsid w:val="000C7452"/>
    <w:rsid w:val="00121902"/>
    <w:rsid w:val="001C7BCC"/>
    <w:rsid w:val="00254EB5"/>
    <w:rsid w:val="00290366"/>
    <w:rsid w:val="00292DD3"/>
    <w:rsid w:val="002D0477"/>
    <w:rsid w:val="00335C6C"/>
    <w:rsid w:val="00347549"/>
    <w:rsid w:val="003C0515"/>
    <w:rsid w:val="00483454"/>
    <w:rsid w:val="00537D1C"/>
    <w:rsid w:val="00541C70"/>
    <w:rsid w:val="005A6F7D"/>
    <w:rsid w:val="00671E19"/>
    <w:rsid w:val="006A3DFE"/>
    <w:rsid w:val="006B4CBE"/>
    <w:rsid w:val="007428B5"/>
    <w:rsid w:val="00761A81"/>
    <w:rsid w:val="00823BF1"/>
    <w:rsid w:val="0084239B"/>
    <w:rsid w:val="00855481"/>
    <w:rsid w:val="008B6D34"/>
    <w:rsid w:val="009159B9"/>
    <w:rsid w:val="00940335"/>
    <w:rsid w:val="00975205"/>
    <w:rsid w:val="009B5918"/>
    <w:rsid w:val="00A35325"/>
    <w:rsid w:val="00AF1233"/>
    <w:rsid w:val="00B31B5E"/>
    <w:rsid w:val="00C537F8"/>
    <w:rsid w:val="00C55FA3"/>
    <w:rsid w:val="00D20B93"/>
    <w:rsid w:val="00DC06B3"/>
    <w:rsid w:val="00E618A0"/>
    <w:rsid w:val="00EF366B"/>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3832C2DC0C54EDEB535C8533C124D97">
    <w:name w:val="23832C2DC0C54EDEB535C8533C124D9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557F1EC91ED091469AD90D3792582B3D" ma:contentTypeVersion="3" ma:contentTypeDescription="Create a new document." ma:contentTypeScope="" ma:versionID="f6ce6d3ce392cb618569a2ef17c7082f">
  <xsd:schema xmlns:xsd="http://www.w3.org/2001/XMLSchema" xmlns:xs="http://www.w3.org/2001/XMLSchema" xmlns:p="http://schemas.microsoft.com/office/2006/metadata/properties" xmlns:ns2="5dfc7751-ec5e-4b2f-b210-3877b2f68cb5" targetNamespace="http://schemas.microsoft.com/office/2006/metadata/properties" ma:root="true" ma:fieldsID="ed3f539421ea2d3f3cc025fa75db220f" ns2:_="">
    <xsd:import namespace="5dfc7751-ec5e-4b2f-b210-3877b2f68cb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fc7751-ec5e-4b2f-b210-3877b2f68c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A998C4A2-2BBC-49F3-817C-1D43CF8EA7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fc7751-ec5e-4b2f-b210-3877b2f68c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cp-mop-12-template-en</Template>
  <TotalTime>13</TotalTime>
  <Pages>2</Pages>
  <Words>591</Words>
  <Characters>3374</Characters>
  <Application>Microsoft Office Word</Application>
  <DocSecurity>0</DocSecurity>
  <Lines>28</Lines>
  <Paragraphs>7</Paragraphs>
  <ScaleCrop>false</ScaleCrop>
  <HeadingPairs>
    <vt:vector size="2" baseType="variant">
      <vt:variant>
        <vt:lpstr>Title</vt:lpstr>
      </vt:variant>
      <vt:variant>
        <vt:i4>1</vt:i4>
      </vt:variant>
    </vt:vector>
  </HeadingPairs>
  <TitlesOfParts>
    <vt:vector size="1" baseType="lpstr">
      <vt:lpstr>Moyens d’améliorer davantage l’efficacité des réunions tenues au titre de la Convention et de ses protocoles</vt:lpstr>
    </vt:vector>
  </TitlesOfParts>
  <Company>SCBD</Company>
  <LinksUpToDate>false</LinksUpToDate>
  <CharactersWithSpaces>3958</CharactersWithSpaces>
  <SharedDoc>false</SharedDoc>
  <HLinks>
    <vt:vector size="30" baseType="variant">
      <vt:variant>
        <vt:i4>7929967</vt:i4>
      </vt:variant>
      <vt:variant>
        <vt:i4>9</vt:i4>
      </vt:variant>
      <vt:variant>
        <vt:i4>0</vt:i4>
      </vt:variant>
      <vt:variant>
        <vt:i4>5</vt:i4>
      </vt:variant>
      <vt:variant>
        <vt:lpwstr>https://www.cbd.int/decisions/mop?m=mop-07</vt:lpwstr>
      </vt:variant>
      <vt:variant>
        <vt:lpwstr/>
      </vt:variant>
      <vt:variant>
        <vt:i4>4063288</vt:i4>
      </vt:variant>
      <vt:variant>
        <vt:i4>6</vt:i4>
      </vt:variant>
      <vt:variant>
        <vt:i4>0</vt:i4>
      </vt:variant>
      <vt:variant>
        <vt:i4>5</vt:i4>
      </vt:variant>
      <vt:variant>
        <vt:lpwstr>https://www.cbd.int/documents/CBD/SBI/6/INF/11</vt:lpwstr>
      </vt:variant>
      <vt:variant>
        <vt:lpwstr/>
      </vt:variant>
      <vt:variant>
        <vt:i4>4128875</vt:i4>
      </vt:variant>
      <vt:variant>
        <vt:i4>3</vt:i4>
      </vt:variant>
      <vt:variant>
        <vt:i4>0</vt:i4>
      </vt:variant>
      <vt:variant>
        <vt:i4>5</vt:i4>
      </vt:variant>
      <vt:variant>
        <vt:lpwstr>https://www.cbd.int/decisions/?id=13391</vt:lpwstr>
      </vt:variant>
      <vt:variant>
        <vt:lpwstr/>
      </vt:variant>
      <vt:variant>
        <vt:i4>7405681</vt:i4>
      </vt:variant>
      <vt:variant>
        <vt:i4>0</vt:i4>
      </vt:variant>
      <vt:variant>
        <vt:i4>0</vt:i4>
      </vt:variant>
      <vt:variant>
        <vt:i4>5</vt:i4>
      </vt:variant>
      <vt:variant>
        <vt:lpwstr>https://www.cbd.int/decisions/mop/?m=cp-mop-11</vt:lpwstr>
      </vt:variant>
      <vt:variant>
        <vt:lpwstr/>
      </vt:variant>
      <vt:variant>
        <vt:i4>524362</vt:i4>
      </vt:variant>
      <vt:variant>
        <vt:i4>0</vt:i4>
      </vt:variant>
      <vt:variant>
        <vt:i4>0</vt:i4>
      </vt:variant>
      <vt:variant>
        <vt:i4>5</vt:i4>
      </vt:variant>
      <vt:variant>
        <vt:lpwstr>https://www.cbd.int/doc/decisions/cop-16/cop-16-dec-25-en.pdf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Moyens d’améliorer davantage l’efficacité des réunions tenues au titre de la Convention et de ses protocoles</dc:title>
  <dc:subject>CBD/CP/MOP/12/L.12</dc:subject>
  <dc:creator>Veronique Lefebvre</dc:creator>
  <cp:keywords>Convention on Biological Diversity</cp:keywords>
  <cp:lastModifiedBy>Ivanka Bubic</cp:lastModifiedBy>
  <cp:revision>7</cp:revision>
  <cp:lastPrinted>2020-01-21T16:56:00Z</cp:lastPrinted>
  <dcterms:created xsi:type="dcterms:W3CDTF">2026-10-29T21:49:00Z</dcterms:created>
  <dcterms:modified xsi:type="dcterms:W3CDTF">2026-10-29T22:08:00Z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0x010100557F1EC91ED091469AD90D3792582B3D</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