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8" r:id="rId4"/>
  </p:sldMasterIdLst>
  <p:notesMasterIdLst>
    <p:notesMasterId r:id="rId17"/>
  </p:notesMasterIdLst>
  <p:handoutMasterIdLst>
    <p:handoutMasterId r:id="rId18"/>
  </p:handoutMasterIdLst>
  <p:sldIdLst>
    <p:sldId id="349" r:id="rId5"/>
    <p:sldId id="351" r:id="rId6"/>
    <p:sldId id="356" r:id="rId7"/>
    <p:sldId id="362" r:id="rId8"/>
    <p:sldId id="361" r:id="rId9"/>
    <p:sldId id="363" r:id="rId10"/>
    <p:sldId id="360" r:id="rId11"/>
    <p:sldId id="355" r:id="rId12"/>
    <p:sldId id="353" r:id="rId13"/>
    <p:sldId id="359" r:id="rId14"/>
    <p:sldId id="348" r:id="rId15"/>
    <p:sldId id="346" r:id="rId16"/>
  </p:sldIdLst>
  <p:sldSz cx="9144000" cy="5143500" type="screen16x9"/>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71699D1-FB30-4224-A955-23715ED043FA}">
          <p14:sldIdLst>
            <p14:sldId id="349"/>
            <p14:sldId id="351"/>
            <p14:sldId id="356"/>
            <p14:sldId id="362"/>
            <p14:sldId id="361"/>
            <p14:sldId id="363"/>
            <p14:sldId id="360"/>
            <p14:sldId id="355"/>
            <p14:sldId id="353"/>
            <p14:sldId id="359"/>
            <p14:sldId id="348"/>
            <p14:sldId id="346"/>
          </p14:sldIdLst>
        </p14:section>
      </p14:sectionLst>
    </p:ex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C3C3C"/>
    <a:srgbClr val="636363"/>
    <a:srgbClr val="009B48"/>
    <a:srgbClr val="6999C9"/>
    <a:srgbClr val="4A6B8D"/>
    <a:srgbClr val="828689"/>
    <a:srgbClr val="FFBC5B"/>
    <a:srgbClr val="E3E3E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58" autoAdjust="0"/>
    <p:restoredTop sz="89785" autoAdjust="0"/>
  </p:normalViewPr>
  <p:slideViewPr>
    <p:cSldViewPr>
      <p:cViewPr varScale="1">
        <p:scale>
          <a:sx n="104" d="100"/>
          <a:sy n="104" d="100"/>
        </p:scale>
        <p:origin x="1008" y="102"/>
      </p:cViewPr>
      <p:guideLst>
        <p:guide orient="horz" pos="1620"/>
        <p:guide pos="2880"/>
      </p:guideLst>
    </p:cSldViewPr>
  </p:slideViewPr>
  <p:outlineViewPr>
    <p:cViewPr>
      <p:scale>
        <a:sx n="33" d="100"/>
        <a:sy n="33" d="100"/>
      </p:scale>
      <p:origin x="0" y="46522"/>
    </p:cViewPr>
  </p:outlineViewPr>
  <p:notesTextViewPr>
    <p:cViewPr>
      <p:scale>
        <a:sx n="1" d="1"/>
        <a:sy n="1" d="1"/>
      </p:scale>
      <p:origin x="0" y="0"/>
    </p:cViewPr>
  </p:notesTextViewPr>
  <p:sorterViewPr>
    <p:cViewPr>
      <p:scale>
        <a:sx n="100" d="100"/>
        <a:sy n="100" d="100"/>
      </p:scale>
      <p:origin x="0" y="-90"/>
    </p:cViewPr>
  </p:sorterViewPr>
  <p:notesViewPr>
    <p:cSldViewPr>
      <p:cViewPr varScale="1">
        <p:scale>
          <a:sx n="65" d="100"/>
          <a:sy n="65" d="100"/>
        </p:scale>
        <p:origin x="3125" y="53"/>
      </p:cViewPr>
      <p:guideLst>
        <p:guide orient="horz" pos="3127"/>
        <p:guide pos="214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2" tIns="46586" rIns="93172" bIns="46586" numCol="1" rtlCol="0"/>
          <a:lstStyle>
            <a:lvl1pPr algn="l">
              <a:defRPr sz="1300"/>
            </a:lvl1pPr>
          </a:lstStyle>
          <a:p>
            <a:endParaRPr lang="en-GB" altLang="en-GB"/>
          </a:p>
        </p:txBody>
      </p:sp>
      <p:sp>
        <p:nvSpPr>
          <p:cNvPr id="3" name="Date Placeholder 2"/>
          <p:cNvSpPr>
            <a:spLocks noGrp="1"/>
          </p:cNvSpPr>
          <p:nvPr>
            <p:ph type="dt" sz="quarter" idx="1"/>
          </p:nvPr>
        </p:nvSpPr>
        <p:spPr>
          <a:xfrm>
            <a:off x="3850443" y="0"/>
            <a:ext cx="2945659" cy="496332"/>
          </a:xfrm>
          <a:prstGeom prst="rect">
            <a:avLst/>
          </a:prstGeom>
        </p:spPr>
        <p:txBody>
          <a:bodyPr vert="horz" lIns="93172" tIns="46586" rIns="93172" bIns="46586" numCol="1" rtlCol="0"/>
          <a:lstStyle>
            <a:lvl1pPr algn="r">
              <a:defRPr sz="1300"/>
            </a:lvl1pPr>
          </a:lstStyle>
          <a:p>
            <a:fld id="{163ED4EB-593A-4D01-A2D8-D2917BF67A63}" type="datetimeFigureOut">
              <a:rPr lang="en-GB" altLang="en-GB" smtClean="0"/>
              <a:t>27/01/2021</a:t>
            </a:fld>
            <a:endParaRPr lang="en-GB" altLang="en-GB"/>
          </a:p>
        </p:txBody>
      </p:sp>
      <p:sp>
        <p:nvSpPr>
          <p:cNvPr id="4" name="Footer Placeholder 3"/>
          <p:cNvSpPr>
            <a:spLocks noGrp="1"/>
          </p:cNvSpPr>
          <p:nvPr>
            <p:ph type="ftr" sz="quarter" idx="2"/>
          </p:nvPr>
        </p:nvSpPr>
        <p:spPr>
          <a:xfrm>
            <a:off x="0" y="9428584"/>
            <a:ext cx="2945659" cy="496332"/>
          </a:xfrm>
          <a:prstGeom prst="rect">
            <a:avLst/>
          </a:prstGeom>
        </p:spPr>
        <p:txBody>
          <a:bodyPr vert="horz" lIns="93172" tIns="46586" rIns="93172" bIns="46586" numCol="1" rtlCol="0" anchor="b"/>
          <a:lstStyle>
            <a:lvl1pPr algn="l">
              <a:defRPr sz="1300"/>
            </a:lvl1pPr>
          </a:lstStyle>
          <a:p>
            <a:endParaRPr lang="en-GB" altLang="en-GB"/>
          </a:p>
        </p:txBody>
      </p:sp>
      <p:sp>
        <p:nvSpPr>
          <p:cNvPr id="5" name="Slide Number Placeholder 4"/>
          <p:cNvSpPr>
            <a:spLocks noGrp="1"/>
          </p:cNvSpPr>
          <p:nvPr>
            <p:ph type="sldNum" sz="quarter" idx="3"/>
          </p:nvPr>
        </p:nvSpPr>
        <p:spPr>
          <a:xfrm>
            <a:off x="3850443" y="9428584"/>
            <a:ext cx="2945659" cy="496332"/>
          </a:xfrm>
          <a:prstGeom prst="rect">
            <a:avLst/>
          </a:prstGeom>
        </p:spPr>
        <p:txBody>
          <a:bodyPr vert="horz" lIns="93172" tIns="46586" rIns="93172" bIns="46586" numCol="1" rtlCol="0" anchor="b"/>
          <a:lstStyle>
            <a:lvl1pPr algn="r">
              <a:defRPr sz="1300"/>
            </a:lvl1pPr>
          </a:lstStyle>
          <a:p>
            <a:fld id="{2754E5B0-FC70-4D41-9F1E-71EBB80EEEAA}" type="slidenum">
              <a:rPr lang="en-GB" altLang="en-GB" smtClean="0"/>
              <a:t>‹#›</a:t>
            </a:fld>
            <a:endParaRPr lang="en-GB" altLang="en-GB"/>
          </a:p>
        </p:txBody>
      </p:sp>
    </p:spTree>
    <p:extLst>
      <p:ext uri="{BB962C8B-B14F-4D97-AF65-F5344CB8AC3E}">
        <p14:creationId xmlns:p14="http://schemas.microsoft.com/office/powerpoint/2010/main" val="23430532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3172" tIns="46586" rIns="93172" bIns="46586" numCol="1" rtlCol="0"/>
          <a:lstStyle>
            <a:lvl1pPr algn="l">
              <a:defRPr sz="1300"/>
            </a:lvl1pPr>
          </a:lstStyle>
          <a:p>
            <a:endParaRPr lang="en-GB" altLang="en-GB"/>
          </a:p>
        </p:txBody>
      </p:sp>
      <p:sp>
        <p:nvSpPr>
          <p:cNvPr id="3" name="Date Placeholder 2"/>
          <p:cNvSpPr>
            <a:spLocks noGrp="1"/>
          </p:cNvSpPr>
          <p:nvPr>
            <p:ph type="dt" idx="1"/>
          </p:nvPr>
        </p:nvSpPr>
        <p:spPr>
          <a:xfrm>
            <a:off x="3850443" y="0"/>
            <a:ext cx="2945659" cy="496332"/>
          </a:xfrm>
          <a:prstGeom prst="rect">
            <a:avLst/>
          </a:prstGeom>
        </p:spPr>
        <p:txBody>
          <a:bodyPr vert="horz" lIns="93172" tIns="46586" rIns="93172" bIns="46586" numCol="1" rtlCol="0"/>
          <a:lstStyle>
            <a:lvl1pPr algn="r">
              <a:defRPr sz="1300"/>
            </a:lvl1pPr>
          </a:lstStyle>
          <a:p>
            <a:fld id="{4DCD4657-FE7A-40EC-A519-6D08E67E6336}" type="datetimeFigureOut">
              <a:rPr lang="en-GB" altLang="en-GB" smtClean="0"/>
              <a:t>27/01/2021</a:t>
            </a:fld>
            <a:endParaRPr lang="en-GB" altLang="en-GB"/>
          </a:p>
        </p:txBody>
      </p:sp>
      <p:sp>
        <p:nvSpPr>
          <p:cNvPr id="4" name="Slide Image Placeholder 3"/>
          <p:cNvSpPr>
            <a:spLocks noGrp="1" noRot="1" noChangeAspect="1"/>
          </p:cNvSpPr>
          <p:nvPr>
            <p:ph type="sldImg" idx="2"/>
          </p:nvPr>
        </p:nvSpPr>
        <p:spPr>
          <a:xfrm>
            <a:off x="90488" y="746125"/>
            <a:ext cx="6616700" cy="3722688"/>
          </a:xfrm>
          <a:prstGeom prst="rect">
            <a:avLst/>
          </a:prstGeom>
          <a:noFill/>
          <a:ln w="12700">
            <a:solidFill>
              <a:prstClr val="black"/>
            </a:solidFill>
          </a:ln>
        </p:spPr>
        <p:txBody>
          <a:bodyPr vert="horz" lIns="93172" tIns="46586" rIns="93172" bIns="46586" numCol="1" rtlCol="0" anchor="ctr"/>
          <a:lstStyle/>
          <a:p>
            <a:endParaRPr lang="en-GB" altLang="en-GB"/>
          </a:p>
        </p:txBody>
      </p:sp>
      <p:sp>
        <p:nvSpPr>
          <p:cNvPr id="5" name="Notes Placeholder 4"/>
          <p:cNvSpPr>
            <a:spLocks noGrp="1"/>
          </p:cNvSpPr>
          <p:nvPr>
            <p:ph type="body" sz="quarter" idx="3"/>
          </p:nvPr>
        </p:nvSpPr>
        <p:spPr>
          <a:xfrm>
            <a:off x="679768" y="4715153"/>
            <a:ext cx="5438140" cy="4466987"/>
          </a:xfrm>
          <a:prstGeom prst="rect">
            <a:avLst/>
          </a:prstGeom>
        </p:spPr>
        <p:txBody>
          <a:bodyPr vert="horz" lIns="93172" tIns="46586" rIns="93172" bIns="46586" numCol="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ltLang="en-GB"/>
          </a:p>
        </p:txBody>
      </p:sp>
      <p:sp>
        <p:nvSpPr>
          <p:cNvPr id="6" name="Footer Placeholder 5"/>
          <p:cNvSpPr>
            <a:spLocks noGrp="1"/>
          </p:cNvSpPr>
          <p:nvPr>
            <p:ph type="ftr" sz="quarter" idx="4"/>
          </p:nvPr>
        </p:nvSpPr>
        <p:spPr>
          <a:xfrm>
            <a:off x="0" y="9428584"/>
            <a:ext cx="2945659" cy="496332"/>
          </a:xfrm>
          <a:prstGeom prst="rect">
            <a:avLst/>
          </a:prstGeom>
        </p:spPr>
        <p:txBody>
          <a:bodyPr vert="horz" lIns="93172" tIns="46586" rIns="93172" bIns="46586" numCol="1" rtlCol="0" anchor="b"/>
          <a:lstStyle>
            <a:lvl1pPr algn="l">
              <a:defRPr sz="1300"/>
            </a:lvl1pPr>
          </a:lstStyle>
          <a:p>
            <a:endParaRPr lang="en-GB" altLang="en-GB"/>
          </a:p>
        </p:txBody>
      </p:sp>
      <p:sp>
        <p:nvSpPr>
          <p:cNvPr id="7" name="Slide Number Placeholder 6"/>
          <p:cNvSpPr>
            <a:spLocks noGrp="1"/>
          </p:cNvSpPr>
          <p:nvPr>
            <p:ph type="sldNum" sz="quarter" idx="5"/>
          </p:nvPr>
        </p:nvSpPr>
        <p:spPr>
          <a:xfrm>
            <a:off x="3850443" y="9428584"/>
            <a:ext cx="2945659" cy="496332"/>
          </a:xfrm>
          <a:prstGeom prst="rect">
            <a:avLst/>
          </a:prstGeom>
        </p:spPr>
        <p:txBody>
          <a:bodyPr vert="horz" lIns="93172" tIns="46586" rIns="93172" bIns="46586" numCol="1" rtlCol="0" anchor="b"/>
          <a:lstStyle>
            <a:lvl1pPr algn="r">
              <a:defRPr sz="1300"/>
            </a:lvl1pPr>
          </a:lstStyle>
          <a:p>
            <a:fld id="{E52FD4B1-30B5-43B2-9156-2EAE2278D3B0}" type="slidenum">
              <a:rPr lang="en-GB" altLang="en-GB" smtClean="0"/>
              <a:t>‹#›</a:t>
            </a:fld>
            <a:endParaRPr lang="en-GB" altLang="en-GB"/>
          </a:p>
        </p:txBody>
      </p:sp>
    </p:spTree>
    <p:extLst>
      <p:ext uri="{BB962C8B-B14F-4D97-AF65-F5344CB8AC3E}">
        <p14:creationId xmlns:p14="http://schemas.microsoft.com/office/powerpoint/2010/main" val="4112969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52FD4B1-30B5-43B2-9156-2EAE2278D3B0}" type="slidenum">
              <a:rPr lang="en-GB" altLang="en-GB" smtClean="0"/>
              <a:t>5</a:t>
            </a:fld>
            <a:endParaRPr lang="en-GB" altLang="en-GB"/>
          </a:p>
        </p:txBody>
      </p:sp>
    </p:spTree>
    <p:extLst>
      <p:ext uri="{BB962C8B-B14F-4D97-AF65-F5344CB8AC3E}">
        <p14:creationId xmlns:p14="http://schemas.microsoft.com/office/powerpoint/2010/main" val="21697621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52FD4B1-30B5-43B2-9156-2EAE2278D3B0}" type="slidenum">
              <a:rPr lang="en-GB" altLang="en-GB" smtClean="0"/>
              <a:t>12</a:t>
            </a:fld>
            <a:endParaRPr lang="en-GB" altLang="en-GB"/>
          </a:p>
        </p:txBody>
      </p:sp>
    </p:spTree>
    <p:extLst>
      <p:ext uri="{BB962C8B-B14F-4D97-AF65-F5344CB8AC3E}">
        <p14:creationId xmlns:p14="http://schemas.microsoft.com/office/powerpoint/2010/main" val="1135782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47800" y="1597819"/>
            <a:ext cx="7010400" cy="1102519"/>
          </a:xfrm>
        </p:spPr>
        <p:txBody>
          <a:bodyPr numCol="1">
            <a:normAutofit/>
          </a:bodyPr>
          <a:lstStyle>
            <a:lvl1pPr>
              <a:defRPr sz="4000">
                <a:latin typeface="Century Gothic" panose="020B0502020202020204" pitchFamily="34" charset="0"/>
                <a:cs typeface="Arial" panose="020B0604020202020204" pitchFamily="34" charset="0"/>
              </a:defRPr>
            </a:lvl1pPr>
          </a:lstStyle>
          <a:p>
            <a:r>
              <a:rPr lang="en-US" dirty="0"/>
              <a:t>Click to edit Master title style</a:t>
            </a:r>
            <a:endParaRPr lang="en-GB" altLang="en-GB" dirty="0"/>
          </a:p>
        </p:txBody>
      </p:sp>
      <p:sp>
        <p:nvSpPr>
          <p:cNvPr id="3" name="Subtitle 2"/>
          <p:cNvSpPr>
            <a:spLocks noGrp="1"/>
          </p:cNvSpPr>
          <p:nvPr>
            <p:ph type="subTitle" idx="1"/>
          </p:nvPr>
        </p:nvSpPr>
        <p:spPr>
          <a:xfrm>
            <a:off x="1447800" y="2914650"/>
            <a:ext cx="6324600" cy="1314450"/>
          </a:xfrm>
        </p:spPr>
        <p:txBody>
          <a:bodyPr numCol="1"/>
          <a:lstStyle>
            <a:lvl1pPr marL="0" indent="0" algn="ctr">
              <a:buNone/>
              <a:defRPr>
                <a:solidFill>
                  <a:schemeClr val="tx1">
                    <a:tint val="75000"/>
                  </a:schemeClr>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ltLang="en-GB"/>
          </a:p>
        </p:txBody>
      </p:sp>
      <p:sp>
        <p:nvSpPr>
          <p:cNvPr id="4" name="Date Placeholder 3"/>
          <p:cNvSpPr>
            <a:spLocks noGrp="1"/>
          </p:cNvSpPr>
          <p:nvPr>
            <p:ph type="dt" sz="half" idx="10"/>
          </p:nvPr>
        </p:nvSpPr>
        <p:spPr/>
        <p:txBody>
          <a:bodyPr numCol="1"/>
          <a:lstStyle>
            <a:lvl1pPr>
              <a:defRPr>
                <a:latin typeface="Arial" panose="020B0604020202020204" pitchFamily="34" charset="0"/>
                <a:cs typeface="Arial" panose="020B0604020202020204" pitchFamily="34" charset="0"/>
              </a:defRPr>
            </a:lvl1pPr>
          </a:lstStyle>
          <a:p>
            <a:fld id="{B346ED8F-BAC6-404A-A183-B9CF09977E87}" type="datetime1">
              <a:rPr lang="en-GB" altLang="en-GB" smtClean="0"/>
              <a:pPr/>
              <a:t>27/01/2021</a:t>
            </a:fld>
            <a:endParaRPr lang="en-GB" altLang="en-GB"/>
          </a:p>
        </p:txBody>
      </p:sp>
      <p:sp>
        <p:nvSpPr>
          <p:cNvPr id="5" name="Footer Placeholder 4"/>
          <p:cNvSpPr>
            <a:spLocks noGrp="1"/>
          </p:cNvSpPr>
          <p:nvPr>
            <p:ph type="ftr" sz="quarter" idx="11"/>
          </p:nvPr>
        </p:nvSpPr>
        <p:spPr/>
        <p:txBody>
          <a:bodyPr numCol="1"/>
          <a:lstStyle>
            <a:lvl1pPr>
              <a:defRPr>
                <a:latin typeface="Arial" panose="020B0604020202020204" pitchFamily="34" charset="0"/>
                <a:cs typeface="Arial" panose="020B0604020202020204" pitchFamily="34" charset="0"/>
              </a:defRPr>
            </a:lvl1pPr>
          </a:lstStyle>
          <a:p>
            <a:endParaRPr lang="en-GB" altLang="en-GB"/>
          </a:p>
        </p:txBody>
      </p:sp>
    </p:spTree>
    <p:extLst>
      <p:ext uri="{BB962C8B-B14F-4D97-AF65-F5344CB8AC3E}">
        <p14:creationId xmlns:p14="http://schemas.microsoft.com/office/powerpoint/2010/main" val="22278130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450519" y="166508"/>
            <a:ext cx="7236281" cy="857250"/>
          </a:xfrm>
        </p:spPr>
        <p:txBody>
          <a:bodyPr numCol="1">
            <a:normAutofit/>
          </a:bodyPr>
          <a:lstStyle>
            <a:lvl1pPr>
              <a:defRPr sz="4000">
                <a:solidFill>
                  <a:srgbClr val="009B48"/>
                </a:solidFill>
                <a:latin typeface="Century Gothic" panose="020B0502020202020204" pitchFamily="34" charset="0"/>
                <a:cs typeface="Arial" panose="020B0604020202020204" pitchFamily="34" charset="0"/>
              </a:defRPr>
            </a:lvl1pPr>
          </a:lstStyle>
          <a:p>
            <a:r>
              <a:rPr lang="en-US" dirty="0"/>
              <a:t>Click to edit Master title style</a:t>
            </a:r>
            <a:endParaRPr lang="en-GB" altLang="en-GB" dirty="0"/>
          </a:p>
        </p:txBody>
      </p:sp>
      <p:sp>
        <p:nvSpPr>
          <p:cNvPr id="3" name="Content Placeholder 2"/>
          <p:cNvSpPr>
            <a:spLocks noGrp="1"/>
          </p:cNvSpPr>
          <p:nvPr>
            <p:ph idx="1"/>
          </p:nvPr>
        </p:nvSpPr>
        <p:spPr>
          <a:xfrm>
            <a:off x="1450518" y="1237334"/>
            <a:ext cx="7236281" cy="3394472"/>
          </a:xfrm>
        </p:spPr>
        <p:txBody>
          <a:bodyPr numCol="1"/>
          <a:lstStyle>
            <a:lvl1pPr>
              <a:defRPr>
                <a:solidFill>
                  <a:srgbClr val="636363"/>
                </a:solidFill>
                <a:latin typeface="Arial" panose="020B0604020202020204" pitchFamily="34" charset="0"/>
                <a:cs typeface="Arial" panose="020B0604020202020204" pitchFamily="34" charset="0"/>
              </a:defRPr>
            </a:lvl1pPr>
            <a:lvl2pPr>
              <a:defRPr>
                <a:solidFill>
                  <a:srgbClr val="636363"/>
                </a:solidFill>
                <a:latin typeface="Arial" panose="020B0604020202020204" pitchFamily="34" charset="0"/>
                <a:cs typeface="Arial" panose="020B0604020202020204" pitchFamily="34" charset="0"/>
              </a:defRPr>
            </a:lvl2pPr>
            <a:lvl3pPr>
              <a:defRPr>
                <a:solidFill>
                  <a:srgbClr val="636363"/>
                </a:solidFill>
                <a:latin typeface="Arial" panose="020B0604020202020204" pitchFamily="34" charset="0"/>
                <a:cs typeface="Arial" panose="020B0604020202020204" pitchFamily="34" charset="0"/>
              </a:defRPr>
            </a:lvl3pPr>
            <a:lvl4pPr>
              <a:defRPr>
                <a:solidFill>
                  <a:srgbClr val="636363"/>
                </a:solidFill>
                <a:latin typeface="Arial" panose="020B0604020202020204" pitchFamily="34" charset="0"/>
                <a:cs typeface="Arial" panose="020B0604020202020204" pitchFamily="34" charset="0"/>
              </a:defRPr>
            </a:lvl4pPr>
            <a:lvl5pPr>
              <a:defRPr>
                <a:solidFill>
                  <a:srgbClr val="636363"/>
                </a:solidFill>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altLang="en-GB" dirty="0"/>
          </a:p>
        </p:txBody>
      </p:sp>
      <p:sp>
        <p:nvSpPr>
          <p:cNvPr id="4" name="Date Placeholder 3"/>
          <p:cNvSpPr>
            <a:spLocks noGrp="1"/>
          </p:cNvSpPr>
          <p:nvPr>
            <p:ph type="dt" sz="half" idx="10"/>
          </p:nvPr>
        </p:nvSpPr>
        <p:spPr/>
        <p:txBody>
          <a:bodyPr numCol="1"/>
          <a:lstStyle>
            <a:lvl1pPr>
              <a:defRPr>
                <a:solidFill>
                  <a:srgbClr val="636363"/>
                </a:solidFill>
              </a:defRPr>
            </a:lvl1pPr>
          </a:lstStyle>
          <a:p>
            <a:fld id="{7D41A736-61FC-401E-8520-054DC0DC44D1}" type="datetime1">
              <a:rPr lang="en-GB" altLang="en-GB" smtClean="0"/>
              <a:pPr/>
              <a:t>27/01/2021</a:t>
            </a:fld>
            <a:endParaRPr lang="en-GB" altLang="en-GB"/>
          </a:p>
        </p:txBody>
      </p:sp>
      <p:sp>
        <p:nvSpPr>
          <p:cNvPr id="5" name="Footer Placeholder 4"/>
          <p:cNvSpPr>
            <a:spLocks noGrp="1"/>
          </p:cNvSpPr>
          <p:nvPr>
            <p:ph type="ftr" sz="quarter" idx="11"/>
          </p:nvPr>
        </p:nvSpPr>
        <p:spPr/>
        <p:txBody>
          <a:bodyPr numCol="1"/>
          <a:lstStyle>
            <a:lvl1pPr>
              <a:defRPr>
                <a:solidFill>
                  <a:srgbClr val="636363"/>
                </a:solidFill>
              </a:defRPr>
            </a:lvl1pPr>
          </a:lstStyle>
          <a:p>
            <a:endParaRPr lang="en-GB" altLang="en-GB"/>
          </a:p>
        </p:txBody>
      </p:sp>
    </p:spTree>
    <p:extLst>
      <p:ext uri="{BB962C8B-B14F-4D97-AF65-F5344CB8AC3E}">
        <p14:creationId xmlns:p14="http://schemas.microsoft.com/office/powerpoint/2010/main" val="4019737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23999" y="3305176"/>
            <a:ext cx="7391401" cy="1021556"/>
          </a:xfrm>
        </p:spPr>
        <p:txBody>
          <a:bodyPr numCol="1" anchor="t"/>
          <a:lstStyle>
            <a:lvl1pPr algn="l">
              <a:defRPr sz="4000" b="1" cap="all"/>
            </a:lvl1pPr>
          </a:lstStyle>
          <a:p>
            <a:r>
              <a:rPr lang="en-US"/>
              <a:t>Click to edit Master title style</a:t>
            </a:r>
            <a:endParaRPr lang="en-GB" altLang="en-GB"/>
          </a:p>
        </p:txBody>
      </p:sp>
      <p:sp>
        <p:nvSpPr>
          <p:cNvPr id="3" name="Text Placeholder 2"/>
          <p:cNvSpPr>
            <a:spLocks noGrp="1"/>
          </p:cNvSpPr>
          <p:nvPr>
            <p:ph type="body" idx="1"/>
          </p:nvPr>
        </p:nvSpPr>
        <p:spPr>
          <a:xfrm>
            <a:off x="1523999" y="2180035"/>
            <a:ext cx="7391401" cy="1125140"/>
          </a:xfrm>
        </p:spPr>
        <p:txBody>
          <a:bodyPr numCol="1"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numCol="1"/>
          <a:lstStyle/>
          <a:p>
            <a:fld id="{E0897490-A57E-4381-8B0A-67991651BE34}" type="datetime1">
              <a:rPr lang="en-GB" altLang="en-GB" smtClean="0"/>
              <a:t>27/01/2021</a:t>
            </a:fld>
            <a:endParaRPr lang="en-GB" altLang="en-GB"/>
          </a:p>
        </p:txBody>
      </p:sp>
      <p:sp>
        <p:nvSpPr>
          <p:cNvPr id="5" name="Footer Placeholder 4"/>
          <p:cNvSpPr>
            <a:spLocks noGrp="1"/>
          </p:cNvSpPr>
          <p:nvPr>
            <p:ph type="ftr" sz="quarter" idx="11"/>
          </p:nvPr>
        </p:nvSpPr>
        <p:spPr/>
        <p:txBody>
          <a:bodyPr numCol="1"/>
          <a:lstStyle/>
          <a:p>
            <a:endParaRPr lang="en-GB" altLang="en-GB"/>
          </a:p>
        </p:txBody>
      </p:sp>
      <p:sp>
        <p:nvSpPr>
          <p:cNvPr id="6" name="Slide Number Placeholder 5"/>
          <p:cNvSpPr>
            <a:spLocks noGrp="1"/>
          </p:cNvSpPr>
          <p:nvPr>
            <p:ph type="sldNum" sz="quarter" idx="12"/>
          </p:nvPr>
        </p:nvSpPr>
        <p:spPr>
          <a:xfrm>
            <a:off x="6553200" y="4767263"/>
            <a:ext cx="2133600" cy="273844"/>
          </a:xfrm>
          <a:prstGeom prst="rect">
            <a:avLst/>
          </a:prstGeom>
        </p:spPr>
        <p:txBody>
          <a:bodyPr numCol="1"/>
          <a:lstStyle/>
          <a:p>
            <a:fld id="{B908C39C-7168-4A13-8129-584DD1307393}" type="slidenum">
              <a:rPr lang="en-GB" altLang="en-GB" smtClean="0"/>
              <a:t>‹#›</a:t>
            </a:fld>
            <a:endParaRPr lang="en-GB" altLang="en-GB"/>
          </a:p>
        </p:txBody>
      </p:sp>
    </p:spTree>
    <p:extLst>
      <p:ext uri="{BB962C8B-B14F-4D97-AF65-F5344CB8AC3E}">
        <p14:creationId xmlns:p14="http://schemas.microsoft.com/office/powerpoint/2010/main" val="1973497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7800" y="133350"/>
            <a:ext cx="7236281" cy="857250"/>
          </a:xfrm>
        </p:spPr>
        <p:txBody>
          <a:bodyPr numCol="1"/>
          <a:lstStyle/>
          <a:p>
            <a:r>
              <a:rPr lang="en-US" dirty="0"/>
              <a:t>Click to edit Master title style</a:t>
            </a:r>
            <a:endParaRPr lang="en-GB" altLang="en-GB" dirty="0"/>
          </a:p>
        </p:txBody>
      </p:sp>
      <p:sp>
        <p:nvSpPr>
          <p:cNvPr id="3" name="Content Placeholder 2"/>
          <p:cNvSpPr>
            <a:spLocks noGrp="1"/>
          </p:cNvSpPr>
          <p:nvPr>
            <p:ph sz="half" idx="1"/>
          </p:nvPr>
        </p:nvSpPr>
        <p:spPr>
          <a:xfrm>
            <a:off x="1447800" y="1504950"/>
            <a:ext cx="3505200" cy="2545556"/>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altLang="en-GB" dirty="0"/>
          </a:p>
        </p:txBody>
      </p:sp>
      <p:sp>
        <p:nvSpPr>
          <p:cNvPr id="4" name="Content Placeholder 3"/>
          <p:cNvSpPr>
            <a:spLocks noGrp="1"/>
          </p:cNvSpPr>
          <p:nvPr>
            <p:ph sz="half" idx="2"/>
          </p:nvPr>
        </p:nvSpPr>
        <p:spPr>
          <a:xfrm>
            <a:off x="5029200" y="1504950"/>
            <a:ext cx="3886200" cy="2545556"/>
          </a:xfrm>
        </p:spPr>
        <p:txBody>
          <a:bodyPr numCol="1"/>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ltLang="en-GB"/>
          </a:p>
        </p:txBody>
      </p:sp>
      <p:sp>
        <p:nvSpPr>
          <p:cNvPr id="5" name="Date Placeholder 4"/>
          <p:cNvSpPr>
            <a:spLocks noGrp="1"/>
          </p:cNvSpPr>
          <p:nvPr>
            <p:ph type="dt" sz="half" idx="10"/>
          </p:nvPr>
        </p:nvSpPr>
        <p:spPr/>
        <p:txBody>
          <a:bodyPr numCol="1"/>
          <a:lstStyle/>
          <a:p>
            <a:fld id="{5073E8E9-91CE-4BA8-A758-984BFF1E38DB}" type="datetime1">
              <a:rPr lang="en-GB" altLang="en-GB" smtClean="0"/>
              <a:t>27/01/2021</a:t>
            </a:fld>
            <a:endParaRPr lang="en-GB" altLang="en-GB"/>
          </a:p>
        </p:txBody>
      </p:sp>
      <p:sp>
        <p:nvSpPr>
          <p:cNvPr id="6" name="Footer Placeholder 5"/>
          <p:cNvSpPr>
            <a:spLocks noGrp="1"/>
          </p:cNvSpPr>
          <p:nvPr>
            <p:ph type="ftr" sz="quarter" idx="11"/>
          </p:nvPr>
        </p:nvSpPr>
        <p:spPr/>
        <p:txBody>
          <a:bodyPr numCol="1"/>
          <a:lstStyle/>
          <a:p>
            <a:endParaRPr lang="en-GB" altLang="en-GB"/>
          </a:p>
        </p:txBody>
      </p:sp>
      <p:sp>
        <p:nvSpPr>
          <p:cNvPr id="7" name="Slide Number Placeholder 6"/>
          <p:cNvSpPr>
            <a:spLocks noGrp="1"/>
          </p:cNvSpPr>
          <p:nvPr>
            <p:ph type="sldNum" sz="quarter" idx="12"/>
          </p:nvPr>
        </p:nvSpPr>
        <p:spPr>
          <a:xfrm>
            <a:off x="6553200" y="4767263"/>
            <a:ext cx="2133600" cy="273844"/>
          </a:xfrm>
          <a:prstGeom prst="rect">
            <a:avLst/>
          </a:prstGeom>
        </p:spPr>
        <p:txBody>
          <a:bodyPr numCol="1"/>
          <a:lstStyle/>
          <a:p>
            <a:fld id="{B908C39C-7168-4A13-8129-584DD1307393}" type="slidenum">
              <a:rPr lang="en-GB" altLang="en-GB" smtClean="0"/>
              <a:t>‹#›</a:t>
            </a:fld>
            <a:endParaRPr lang="en-GB" altLang="en-GB"/>
          </a:p>
        </p:txBody>
      </p:sp>
    </p:spTree>
    <p:extLst>
      <p:ext uri="{BB962C8B-B14F-4D97-AF65-F5344CB8AC3E}">
        <p14:creationId xmlns:p14="http://schemas.microsoft.com/office/powerpoint/2010/main" val="12858424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800" y="205979"/>
            <a:ext cx="7239000" cy="857250"/>
          </a:xfrm>
        </p:spPr>
        <p:txBody>
          <a:bodyPr numCol="1"/>
          <a:lstStyle>
            <a:lvl1pPr>
              <a:defRPr/>
            </a:lvl1pPr>
          </a:lstStyle>
          <a:p>
            <a:r>
              <a:rPr lang="en-US"/>
              <a:t>Click to edit Master title style</a:t>
            </a:r>
            <a:endParaRPr lang="en-GB" altLang="en-GB"/>
          </a:p>
        </p:txBody>
      </p:sp>
      <p:sp>
        <p:nvSpPr>
          <p:cNvPr id="3" name="Text Placeholder 2"/>
          <p:cNvSpPr>
            <a:spLocks noGrp="1"/>
          </p:cNvSpPr>
          <p:nvPr>
            <p:ph type="body" idx="1"/>
          </p:nvPr>
        </p:nvSpPr>
        <p:spPr>
          <a:xfrm>
            <a:off x="1447800" y="1151335"/>
            <a:ext cx="3352800" cy="47982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447800" y="1631156"/>
            <a:ext cx="3352800" cy="2963466"/>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ltLang="en-GB"/>
          </a:p>
        </p:txBody>
      </p:sp>
      <p:sp>
        <p:nvSpPr>
          <p:cNvPr id="5" name="Text Placeholder 4"/>
          <p:cNvSpPr>
            <a:spLocks noGrp="1"/>
          </p:cNvSpPr>
          <p:nvPr>
            <p:ph type="body" sz="quarter" idx="3"/>
          </p:nvPr>
        </p:nvSpPr>
        <p:spPr>
          <a:xfrm>
            <a:off x="4953000" y="1151335"/>
            <a:ext cx="3733801" cy="479822"/>
          </a:xfrm>
        </p:spPr>
        <p:txBody>
          <a:bodyPr numCol="1"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953000" y="1631156"/>
            <a:ext cx="3733801" cy="2963466"/>
          </a:xfrm>
        </p:spPr>
        <p:txBody>
          <a:bodyPr numCol="1"/>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ltLang="en-GB"/>
          </a:p>
        </p:txBody>
      </p:sp>
      <p:sp>
        <p:nvSpPr>
          <p:cNvPr id="7" name="Date Placeholder 6"/>
          <p:cNvSpPr>
            <a:spLocks noGrp="1"/>
          </p:cNvSpPr>
          <p:nvPr>
            <p:ph type="dt" sz="half" idx="10"/>
          </p:nvPr>
        </p:nvSpPr>
        <p:spPr/>
        <p:txBody>
          <a:bodyPr numCol="1"/>
          <a:lstStyle/>
          <a:p>
            <a:fld id="{AB1032C2-1147-4CF6-AFA2-68C4635FE04E}" type="datetime1">
              <a:rPr lang="en-GB" altLang="en-GB" smtClean="0"/>
              <a:t>27/01/2021</a:t>
            </a:fld>
            <a:endParaRPr lang="en-GB" altLang="en-GB"/>
          </a:p>
        </p:txBody>
      </p:sp>
      <p:sp>
        <p:nvSpPr>
          <p:cNvPr id="8" name="Footer Placeholder 7"/>
          <p:cNvSpPr>
            <a:spLocks noGrp="1"/>
          </p:cNvSpPr>
          <p:nvPr>
            <p:ph type="ftr" sz="quarter" idx="11"/>
          </p:nvPr>
        </p:nvSpPr>
        <p:spPr/>
        <p:txBody>
          <a:bodyPr numCol="1"/>
          <a:lstStyle/>
          <a:p>
            <a:endParaRPr lang="en-GB" altLang="en-GB"/>
          </a:p>
        </p:txBody>
      </p:sp>
      <p:sp>
        <p:nvSpPr>
          <p:cNvPr id="9" name="Slide Number Placeholder 8"/>
          <p:cNvSpPr>
            <a:spLocks noGrp="1"/>
          </p:cNvSpPr>
          <p:nvPr>
            <p:ph type="sldNum" sz="quarter" idx="12"/>
          </p:nvPr>
        </p:nvSpPr>
        <p:spPr>
          <a:xfrm>
            <a:off x="6553200" y="4767263"/>
            <a:ext cx="2133600" cy="273844"/>
          </a:xfrm>
          <a:prstGeom prst="rect">
            <a:avLst/>
          </a:prstGeom>
        </p:spPr>
        <p:txBody>
          <a:bodyPr numCol="1"/>
          <a:lstStyle/>
          <a:p>
            <a:fld id="{B908C39C-7168-4A13-8129-584DD1307393}" type="slidenum">
              <a:rPr lang="en-GB" altLang="en-GB" smtClean="0"/>
              <a:t>‹#›</a:t>
            </a:fld>
            <a:endParaRPr lang="en-GB" altLang="en-GB"/>
          </a:p>
        </p:txBody>
      </p:sp>
    </p:spTree>
    <p:extLst>
      <p:ext uri="{BB962C8B-B14F-4D97-AF65-F5344CB8AC3E}">
        <p14:creationId xmlns:p14="http://schemas.microsoft.com/office/powerpoint/2010/main" val="25896794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numCol="1"/>
          <a:lstStyle/>
          <a:p>
            <a:r>
              <a:rPr lang="en-US"/>
              <a:t>Click to edit Master title style</a:t>
            </a:r>
            <a:endParaRPr lang="en-GB" altLang="en-GB"/>
          </a:p>
        </p:txBody>
      </p:sp>
      <p:sp>
        <p:nvSpPr>
          <p:cNvPr id="3" name="Date Placeholder 2"/>
          <p:cNvSpPr>
            <a:spLocks noGrp="1"/>
          </p:cNvSpPr>
          <p:nvPr>
            <p:ph type="dt" sz="half" idx="10"/>
          </p:nvPr>
        </p:nvSpPr>
        <p:spPr/>
        <p:txBody>
          <a:bodyPr numCol="1"/>
          <a:lstStyle/>
          <a:p>
            <a:fld id="{6B30B7F2-1AC8-4F0C-9670-72362980AD78}" type="datetime1">
              <a:rPr lang="en-GB" altLang="en-GB" smtClean="0"/>
              <a:t>27/01/2021</a:t>
            </a:fld>
            <a:endParaRPr lang="en-GB" altLang="en-GB"/>
          </a:p>
        </p:txBody>
      </p:sp>
      <p:sp>
        <p:nvSpPr>
          <p:cNvPr id="4" name="Footer Placeholder 3"/>
          <p:cNvSpPr>
            <a:spLocks noGrp="1"/>
          </p:cNvSpPr>
          <p:nvPr>
            <p:ph type="ftr" sz="quarter" idx="11"/>
          </p:nvPr>
        </p:nvSpPr>
        <p:spPr/>
        <p:txBody>
          <a:bodyPr numCol="1"/>
          <a:lstStyle/>
          <a:p>
            <a:endParaRPr lang="en-GB" altLang="en-GB"/>
          </a:p>
        </p:txBody>
      </p:sp>
      <p:sp>
        <p:nvSpPr>
          <p:cNvPr id="5" name="Slide Number Placeholder 4"/>
          <p:cNvSpPr>
            <a:spLocks noGrp="1"/>
          </p:cNvSpPr>
          <p:nvPr>
            <p:ph type="sldNum" sz="quarter" idx="12"/>
          </p:nvPr>
        </p:nvSpPr>
        <p:spPr>
          <a:xfrm>
            <a:off x="6553200" y="4767263"/>
            <a:ext cx="2133600" cy="273844"/>
          </a:xfrm>
          <a:prstGeom prst="rect">
            <a:avLst/>
          </a:prstGeom>
        </p:spPr>
        <p:txBody>
          <a:bodyPr numCol="1"/>
          <a:lstStyle/>
          <a:p>
            <a:fld id="{B908C39C-7168-4A13-8129-584DD1307393}" type="slidenum">
              <a:rPr lang="en-GB" altLang="en-GB" smtClean="0"/>
              <a:t>‹#›</a:t>
            </a:fld>
            <a:endParaRPr lang="en-GB" altLang="en-GB"/>
          </a:p>
        </p:txBody>
      </p:sp>
    </p:spTree>
    <p:extLst>
      <p:ext uri="{BB962C8B-B14F-4D97-AF65-F5344CB8AC3E}">
        <p14:creationId xmlns:p14="http://schemas.microsoft.com/office/powerpoint/2010/main" val="33101622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numCol="1"/>
          <a:lstStyle/>
          <a:p>
            <a:fld id="{A7D3A212-FBE1-423B-83F9-CF5E622873FA}" type="datetime1">
              <a:rPr lang="en-GB" altLang="en-GB" smtClean="0"/>
              <a:t>27/01/2021</a:t>
            </a:fld>
            <a:endParaRPr lang="en-GB" altLang="en-GB"/>
          </a:p>
        </p:txBody>
      </p:sp>
      <p:sp>
        <p:nvSpPr>
          <p:cNvPr id="3" name="Footer Placeholder 2"/>
          <p:cNvSpPr>
            <a:spLocks noGrp="1"/>
          </p:cNvSpPr>
          <p:nvPr>
            <p:ph type="ftr" sz="quarter" idx="11"/>
          </p:nvPr>
        </p:nvSpPr>
        <p:spPr/>
        <p:txBody>
          <a:bodyPr numCol="1"/>
          <a:lstStyle/>
          <a:p>
            <a:endParaRPr lang="en-GB" altLang="en-GB"/>
          </a:p>
        </p:txBody>
      </p:sp>
      <p:sp>
        <p:nvSpPr>
          <p:cNvPr id="4" name="Slide Number Placeholder 3"/>
          <p:cNvSpPr>
            <a:spLocks noGrp="1"/>
          </p:cNvSpPr>
          <p:nvPr>
            <p:ph type="sldNum" sz="quarter" idx="12"/>
          </p:nvPr>
        </p:nvSpPr>
        <p:spPr>
          <a:xfrm>
            <a:off x="6553200" y="4767263"/>
            <a:ext cx="2133600" cy="273844"/>
          </a:xfrm>
          <a:prstGeom prst="rect">
            <a:avLst/>
          </a:prstGeom>
        </p:spPr>
        <p:txBody>
          <a:bodyPr numCol="1"/>
          <a:lstStyle/>
          <a:p>
            <a:fld id="{B908C39C-7168-4A13-8129-584DD1307393}" type="slidenum">
              <a:rPr lang="en-GB" altLang="en-GB" smtClean="0"/>
              <a:t>‹#›</a:t>
            </a:fld>
            <a:endParaRPr lang="en-GB" altLang="en-GB"/>
          </a:p>
        </p:txBody>
      </p:sp>
    </p:spTree>
    <p:extLst>
      <p:ext uri="{BB962C8B-B14F-4D97-AF65-F5344CB8AC3E}">
        <p14:creationId xmlns:p14="http://schemas.microsoft.com/office/powerpoint/2010/main" val="3916201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hyperlink" Target="https://www.cbd.int/" TargetMode="Externa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C7AA6AEF-00C9-44B7-B69B-A1E91D45B4D3}"/>
              </a:ext>
            </a:extLst>
          </p:cNvPr>
          <p:cNvPicPr>
            <a:picLocks noChangeAspect="1"/>
          </p:cNvPicPr>
          <p:nvPr userDrawn="1"/>
        </p:nvPicPr>
        <p:blipFill>
          <a:blip r:embed="rId9"/>
          <a:stretch>
            <a:fillRect/>
          </a:stretch>
        </p:blipFill>
        <p:spPr>
          <a:xfrm>
            <a:off x="-19843" y="0"/>
            <a:ext cx="1373981" cy="5143500"/>
          </a:xfrm>
          <a:prstGeom prst="rect">
            <a:avLst/>
          </a:prstGeom>
        </p:spPr>
      </p:pic>
      <p:sp>
        <p:nvSpPr>
          <p:cNvPr id="2" name="Title Placeholder 1"/>
          <p:cNvSpPr>
            <a:spLocks noGrp="1"/>
          </p:cNvSpPr>
          <p:nvPr>
            <p:ph type="title"/>
          </p:nvPr>
        </p:nvSpPr>
        <p:spPr>
          <a:xfrm>
            <a:off x="1450519" y="205979"/>
            <a:ext cx="7236281" cy="857250"/>
          </a:xfrm>
          <a:prstGeom prst="rect">
            <a:avLst/>
          </a:prstGeom>
        </p:spPr>
        <p:txBody>
          <a:bodyPr vert="horz" lIns="91440" tIns="45720" rIns="91440" bIns="45720" numCol="1" rtlCol="0" anchor="ctr">
            <a:normAutofit/>
          </a:bodyPr>
          <a:lstStyle/>
          <a:p>
            <a:r>
              <a:rPr lang="en-US" dirty="0"/>
              <a:t>Click to edit Master title style</a:t>
            </a:r>
            <a:endParaRPr lang="en-GB" altLang="en-GB" dirty="0"/>
          </a:p>
        </p:txBody>
      </p:sp>
      <p:sp>
        <p:nvSpPr>
          <p:cNvPr id="3" name="Text Placeholder 2"/>
          <p:cNvSpPr>
            <a:spLocks noGrp="1"/>
          </p:cNvSpPr>
          <p:nvPr>
            <p:ph type="body" idx="1"/>
          </p:nvPr>
        </p:nvSpPr>
        <p:spPr>
          <a:xfrm>
            <a:off x="1450518" y="1200151"/>
            <a:ext cx="7236281" cy="3394472"/>
          </a:xfrm>
          <a:prstGeom prst="rect">
            <a:avLst/>
          </a:prstGeom>
        </p:spPr>
        <p:txBody>
          <a:bodyPr vert="horz" lIns="91440" tIns="45720" rIns="91440" bIns="45720" numCol="1"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altLang="en-GB"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numCol="1" rtlCol="0" anchor="ctr"/>
          <a:lstStyle>
            <a:lvl1pPr algn="l">
              <a:defRPr sz="1200">
                <a:solidFill>
                  <a:schemeClr val="bg1"/>
                </a:solidFill>
                <a:latin typeface="Arial" panose="020B0604020202020204" pitchFamily="34" charset="0"/>
                <a:cs typeface="Arial" panose="020B0604020202020204" pitchFamily="34" charset="0"/>
              </a:defRPr>
            </a:lvl1pPr>
          </a:lstStyle>
          <a:p>
            <a:fld id="{2C7625F4-4C72-48A6-A47A-C1C0017A8E9A}" type="datetime1">
              <a:rPr lang="en-GB" altLang="en-GB" smtClean="0"/>
              <a:pPr/>
              <a:t>27/01/2021</a:t>
            </a:fld>
            <a:endParaRPr lang="en-GB" altLang="en-GB" dirty="0"/>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numCol="1" rtlCol="0" anchor="ctr"/>
          <a:lstStyle>
            <a:lvl1pPr algn="ctr">
              <a:defRPr sz="1200">
                <a:solidFill>
                  <a:srgbClr val="636363"/>
                </a:solidFill>
                <a:latin typeface="Arial" panose="020B0604020202020204" pitchFamily="34" charset="0"/>
                <a:cs typeface="Arial" panose="020B0604020202020204" pitchFamily="34" charset="0"/>
              </a:defRPr>
            </a:lvl1pPr>
          </a:lstStyle>
          <a:p>
            <a:endParaRPr lang="en-GB" altLang="en-GB"/>
          </a:p>
        </p:txBody>
      </p:sp>
      <p:cxnSp>
        <p:nvCxnSpPr>
          <p:cNvPr id="9" name="Straight Connector 8"/>
          <p:cNvCxnSpPr/>
          <p:nvPr userDrawn="1"/>
        </p:nvCxnSpPr>
        <p:spPr>
          <a:xfrm>
            <a:off x="1450519" y="1123950"/>
            <a:ext cx="7388681" cy="0"/>
          </a:xfrm>
          <a:prstGeom prst="line">
            <a:avLst/>
          </a:prstGeom>
          <a:ln w="12700">
            <a:solidFill>
              <a:srgbClr val="009B48"/>
            </a:solidFill>
          </a:ln>
          <a:scene3d>
            <a:camera prst="orthographicFront"/>
            <a:lightRig rig="threePt" dir="t"/>
          </a:scene3d>
          <a:sp3d>
            <a:bevelT h="127000" prst="slope"/>
          </a:sp3d>
        </p:spPr>
        <p:style>
          <a:lnRef idx="1">
            <a:schemeClr val="accent3"/>
          </a:lnRef>
          <a:fillRef idx="0">
            <a:schemeClr val="accent3"/>
          </a:fillRef>
          <a:effectRef idx="0">
            <a:schemeClr val="accent3"/>
          </a:effectRef>
          <a:fontRef idx="minor">
            <a:schemeClr val="tx1"/>
          </a:fontRef>
        </p:style>
      </p:cxnSp>
      <p:pic>
        <p:nvPicPr>
          <p:cNvPr id="14" name="Picture 13">
            <a:hlinkClick r:id="rId10"/>
            <a:extLst>
              <a:ext uri="{FF2B5EF4-FFF2-40B4-BE49-F238E27FC236}">
                <a16:creationId xmlns:a16="http://schemas.microsoft.com/office/drawing/2014/main" id="{269A40F5-2331-4868-B772-E13B0A929B4B}"/>
              </a:ext>
            </a:extLst>
          </p:cNvPr>
          <p:cNvPicPr>
            <a:picLocks noChangeAspect="1"/>
          </p:cNvPicPr>
          <p:nvPr userDrawn="1"/>
        </p:nvPicPr>
        <p:blipFill>
          <a:blip r:embed="rId11" cstate="print">
            <a:extLst>
              <a:ext uri="{28A0092B-C50C-407E-A947-70E740481C1C}">
                <a14:useLocalDpi xmlns:a14="http://schemas.microsoft.com/office/drawing/2010/main" val="0"/>
              </a:ext>
            </a:extLst>
          </a:blip>
          <a:stretch>
            <a:fillRect/>
          </a:stretch>
        </p:blipFill>
        <p:spPr>
          <a:xfrm>
            <a:off x="84660" y="386373"/>
            <a:ext cx="1156607" cy="439312"/>
          </a:xfrm>
          <a:prstGeom prst="rect">
            <a:avLst/>
          </a:prstGeom>
        </p:spPr>
      </p:pic>
      <p:pic>
        <p:nvPicPr>
          <p:cNvPr id="12" name="Picture 11">
            <a:extLst>
              <a:ext uri="{FF2B5EF4-FFF2-40B4-BE49-F238E27FC236}">
                <a16:creationId xmlns:a16="http://schemas.microsoft.com/office/drawing/2014/main" id="{5964DEF9-E134-4A9A-B860-B45BB10C1726}"/>
              </a:ext>
            </a:extLst>
          </p:cNvPr>
          <p:cNvPicPr>
            <a:picLocks noChangeAspect="1"/>
          </p:cNvPicPr>
          <p:nvPr userDrawn="1"/>
        </p:nvPicPr>
        <p:blipFill>
          <a:blip r:embed="rId12">
            <a:duotone>
              <a:schemeClr val="bg2">
                <a:shade val="45000"/>
                <a:satMod val="135000"/>
              </a:schemeClr>
              <a:prstClr val="white"/>
            </a:duotone>
          </a:blip>
          <a:stretch>
            <a:fillRect/>
          </a:stretch>
        </p:blipFill>
        <p:spPr>
          <a:xfrm>
            <a:off x="6300216" y="4553712"/>
            <a:ext cx="2595186" cy="457200"/>
          </a:xfrm>
          <a:prstGeom prst="rect">
            <a:avLst/>
          </a:prstGeom>
        </p:spPr>
      </p:pic>
    </p:spTree>
    <p:extLst>
      <p:ext uri="{BB962C8B-B14F-4D97-AF65-F5344CB8AC3E}">
        <p14:creationId xmlns:p14="http://schemas.microsoft.com/office/powerpoint/2010/main" val="3407522739"/>
      </p:ext>
    </p:extLst>
  </p:cSld>
  <p:clrMap bg1="lt1" tx1="dk1" bg2="lt2" tx2="dk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Lst>
  <p:hf hdr="0" ftr="0" dt="0"/>
  <p:txStyles>
    <p:titleStyle>
      <a:lvl1pPr algn="ctr" defTabSz="914400" rtl="0" eaLnBrk="1" latinLnBrk="0" hangingPunct="1">
        <a:spcBef>
          <a:spcPct val="0"/>
        </a:spcBef>
        <a:buNone/>
        <a:defRPr sz="4000" kern="1200">
          <a:solidFill>
            <a:srgbClr val="009B48"/>
          </a:solidFill>
          <a:latin typeface="Century Gothic" panose="020B0502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rgbClr val="636363"/>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anose="020B0604020202020204" pitchFamily="34" charset="0"/>
        <a:buChar char="–"/>
        <a:defRPr sz="2800" kern="1200">
          <a:solidFill>
            <a:srgbClr val="636363"/>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anose="020B0604020202020204" pitchFamily="34" charset="0"/>
        <a:buChar char="•"/>
        <a:defRPr sz="2400" kern="1200">
          <a:solidFill>
            <a:srgbClr val="636363"/>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anose="020B0604020202020204" pitchFamily="34" charset="0"/>
        <a:buChar char="–"/>
        <a:defRPr sz="2000" kern="1200">
          <a:solidFill>
            <a:srgbClr val="636363"/>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anose="020B0604020202020204" pitchFamily="34" charset="0"/>
        <a:buChar char="»"/>
        <a:defRPr sz="2000" kern="1200">
          <a:solidFill>
            <a:srgbClr val="636363"/>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witter.com/UNBiodiversity" TargetMode="External"/><Relationship Id="rId3" Type="http://schemas.openxmlformats.org/officeDocument/2006/relationships/image" Target="../media/image6.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hyperlink" Target="https://www.linkedin.com/company/2867020/admin/" TargetMode="External"/><Relationship Id="rId11" Type="http://schemas.openxmlformats.org/officeDocument/2006/relationships/image" Target="../media/image10.png"/><Relationship Id="rId5" Type="http://schemas.openxmlformats.org/officeDocument/2006/relationships/image" Target="../media/image7.png"/><Relationship Id="rId10" Type="http://schemas.openxmlformats.org/officeDocument/2006/relationships/hyperlink" Target="https://www.instagram.com/unbiodiversity/" TargetMode="External"/><Relationship Id="rId4" Type="http://schemas.openxmlformats.org/officeDocument/2006/relationships/hyperlink" Target="https://www.facebook.com/UNBiodiversity/" TargetMode="External"/><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BCF8364-C30D-4CCF-87AC-798849E43D28}"/>
              </a:ext>
            </a:extLst>
          </p:cNvPr>
          <p:cNvSpPr txBox="1"/>
          <p:nvPr/>
        </p:nvSpPr>
        <p:spPr>
          <a:xfrm>
            <a:off x="1447800" y="590550"/>
            <a:ext cx="4114800" cy="400110"/>
          </a:xfrm>
          <a:prstGeom prst="rect">
            <a:avLst/>
          </a:prstGeom>
          <a:noFill/>
        </p:spPr>
        <p:txBody>
          <a:bodyPr wrap="square" rtlCol="0">
            <a:spAutoFit/>
          </a:bodyPr>
          <a:lstStyle/>
          <a:p>
            <a:r>
              <a:rPr lang="en-US" sz="2000" b="1" dirty="0">
                <a:solidFill>
                  <a:srgbClr val="636363"/>
                </a:solidFill>
              </a:rPr>
              <a:t>Briefing Webinar – 26 January 2021 </a:t>
            </a:r>
          </a:p>
        </p:txBody>
      </p:sp>
      <p:sp>
        <p:nvSpPr>
          <p:cNvPr id="3" name="TextBox 2">
            <a:extLst>
              <a:ext uri="{FF2B5EF4-FFF2-40B4-BE49-F238E27FC236}">
                <a16:creationId xmlns:a16="http://schemas.microsoft.com/office/drawing/2014/main" id="{0EFD181A-0544-44ED-9C34-0119FF5C2522}"/>
              </a:ext>
            </a:extLst>
          </p:cNvPr>
          <p:cNvSpPr txBox="1"/>
          <p:nvPr/>
        </p:nvSpPr>
        <p:spPr>
          <a:xfrm>
            <a:off x="2057400" y="1563782"/>
            <a:ext cx="6400800" cy="2015936"/>
          </a:xfrm>
          <a:prstGeom prst="rect">
            <a:avLst/>
          </a:prstGeom>
          <a:noFill/>
        </p:spPr>
        <p:txBody>
          <a:bodyPr wrap="square" rtlCol="0">
            <a:spAutoFit/>
          </a:bodyPr>
          <a:lstStyle/>
          <a:p>
            <a:pPr algn="ctr">
              <a:spcBef>
                <a:spcPts val="1800"/>
              </a:spcBef>
              <a:spcAft>
                <a:spcPts val="600"/>
              </a:spcAft>
            </a:pPr>
            <a:r>
              <a:rPr lang="en-CA" altLang="en-US" sz="2400" b="1" dirty="0">
                <a:solidFill>
                  <a:schemeClr val="tx2"/>
                </a:solidFill>
              </a:rPr>
              <a:t> </a:t>
            </a:r>
            <a:r>
              <a:rPr lang="en-GB" altLang="en-US" sz="2400" b="1" dirty="0">
                <a:solidFill>
                  <a:schemeClr val="tx2"/>
                </a:solidFill>
              </a:rPr>
              <a:t>SBSTTA-24 agenda item 3</a:t>
            </a:r>
          </a:p>
          <a:p>
            <a:pPr algn="ctr">
              <a:spcAft>
                <a:spcPts val="1200"/>
              </a:spcAft>
            </a:pPr>
            <a:r>
              <a:rPr lang="en-GB" altLang="en-US" sz="2400" dirty="0"/>
              <a:t>Post-2020 Global Biodiversity Framework: scientific and technical information to  support the review of the updated goals and targets, and related indicators and baselines</a:t>
            </a:r>
          </a:p>
        </p:txBody>
      </p:sp>
    </p:spTree>
    <p:extLst>
      <p:ext uri="{BB962C8B-B14F-4D97-AF65-F5344CB8AC3E}">
        <p14:creationId xmlns:p14="http://schemas.microsoft.com/office/powerpoint/2010/main" val="2072782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AEDC892-0047-4549-BC80-82B0A54E9CF7}"/>
              </a:ext>
            </a:extLst>
          </p:cNvPr>
          <p:cNvSpPr>
            <a:spLocks noGrp="1"/>
          </p:cNvSpPr>
          <p:nvPr>
            <p:ph type="title"/>
          </p:nvPr>
        </p:nvSpPr>
        <p:spPr>
          <a:xfrm>
            <a:off x="1466008" y="325175"/>
            <a:ext cx="7235825" cy="857250"/>
          </a:xfrm>
        </p:spPr>
        <p:txBody>
          <a:bodyPr/>
          <a:lstStyle/>
          <a:p>
            <a:pPr algn="l">
              <a:defRPr/>
            </a:pPr>
            <a:r>
              <a:rPr lang="en-CA" sz="2000" b="1" dirty="0">
                <a:latin typeface="Calibri" panose="020F0502020204030204" pitchFamily="34" charset="0"/>
                <a:ea typeface="DengXian" panose="02010600030101010101" pitchFamily="2" charset="-122"/>
              </a:rPr>
              <a:t>Overview of SBSTTA/24/3/Add2 </a:t>
            </a:r>
            <a:endParaRPr lang="en-US" sz="2000" b="1" dirty="0">
              <a:latin typeface="Calibri" panose="020F0502020204030204" pitchFamily="34" charset="0"/>
              <a:ea typeface="DengXian" panose="02010600030101010101" pitchFamily="2" charset="-122"/>
            </a:endParaRPr>
          </a:p>
        </p:txBody>
      </p:sp>
      <p:sp>
        <p:nvSpPr>
          <p:cNvPr id="7" name="TextBox 6">
            <a:extLst>
              <a:ext uri="{FF2B5EF4-FFF2-40B4-BE49-F238E27FC236}">
                <a16:creationId xmlns:a16="http://schemas.microsoft.com/office/drawing/2014/main" id="{78F6CA38-4025-4463-A275-E4F7C8D8450A}"/>
              </a:ext>
            </a:extLst>
          </p:cNvPr>
          <p:cNvSpPr txBox="1"/>
          <p:nvPr/>
        </p:nvSpPr>
        <p:spPr>
          <a:xfrm>
            <a:off x="1442554" y="1276350"/>
            <a:ext cx="7282732" cy="2769989"/>
          </a:xfrm>
          <a:prstGeom prst="rect">
            <a:avLst/>
          </a:prstGeom>
          <a:noFill/>
        </p:spPr>
        <p:txBody>
          <a:bodyPr wrap="square" rtlCol="0">
            <a:spAutoFit/>
          </a:bodyPr>
          <a:lstStyle/>
          <a:p>
            <a:pPr marL="342900" indent="-342900">
              <a:buFont typeface="Arial" panose="020B0604020202020204" pitchFamily="34" charset="0"/>
              <a:buChar char="•"/>
            </a:pPr>
            <a:r>
              <a:rPr lang="en-US" sz="2000" dirty="0"/>
              <a:t>For each goal and target information on:</a:t>
            </a:r>
          </a:p>
          <a:p>
            <a:pPr marL="800100" lvl="1" indent="-342900">
              <a:buFont typeface="Courier New" panose="02070309020205020404" pitchFamily="49" charset="0"/>
              <a:buChar char="o"/>
            </a:pPr>
            <a:r>
              <a:rPr lang="en-US" sz="1600" dirty="0"/>
              <a:t>The relevance/importance of the issue addressed</a:t>
            </a:r>
          </a:p>
          <a:p>
            <a:pPr marL="800100" lvl="1" indent="-342900">
              <a:buFont typeface="Courier New" panose="02070309020205020404" pitchFamily="49" charset="0"/>
              <a:buChar char="o"/>
            </a:pPr>
            <a:r>
              <a:rPr lang="en-US" sz="1600" dirty="0"/>
              <a:t>The current status of the issue</a:t>
            </a:r>
          </a:p>
          <a:p>
            <a:pPr marL="800100" lvl="1" indent="-342900">
              <a:buFont typeface="Courier New" panose="02070309020205020404" pitchFamily="49" charset="0"/>
              <a:buChar char="o"/>
            </a:pPr>
            <a:r>
              <a:rPr lang="en-US" sz="1600" dirty="0"/>
              <a:t>Possible quantitative values (were relevant)</a:t>
            </a:r>
          </a:p>
          <a:p>
            <a:pPr marL="800100" lvl="1" indent="-342900">
              <a:buFont typeface="Courier New" panose="02070309020205020404" pitchFamily="49" charset="0"/>
              <a:buChar char="o"/>
            </a:pPr>
            <a:r>
              <a:rPr lang="en-US" sz="1600" dirty="0"/>
              <a:t>Considerations and possible tradeoffs associated with the issue</a:t>
            </a:r>
          </a:p>
          <a:p>
            <a:pPr marL="800100" lvl="1" indent="-342900">
              <a:buFont typeface="Courier New" panose="02070309020205020404" pitchFamily="49" charset="0"/>
              <a:buChar char="o"/>
            </a:pPr>
            <a:r>
              <a:rPr lang="en-US" sz="1600" dirty="0"/>
              <a:t>Actions that may be required to reach the goal or target</a:t>
            </a:r>
          </a:p>
          <a:p>
            <a:pPr marL="800100" lvl="1" indent="-342900">
              <a:buFont typeface="Courier New" panose="02070309020205020404" pitchFamily="49" charset="0"/>
              <a:buChar char="o"/>
            </a:pPr>
            <a:r>
              <a:rPr lang="en-US" sz="1600" dirty="0"/>
              <a:t>Connections to other goals and targets</a:t>
            </a:r>
          </a:p>
          <a:p>
            <a:pPr marL="800100" lvl="1" indent="-342900">
              <a:buFont typeface="Courier New" panose="02070309020205020404" pitchFamily="49" charset="0"/>
              <a:buChar char="o"/>
            </a:pPr>
            <a:endParaRPr lang="en-US" dirty="0"/>
          </a:p>
          <a:p>
            <a:pPr marL="342900" lvl="1" indent="-342900">
              <a:buFont typeface="Arial" panose="020B0604020202020204" pitchFamily="34" charset="0"/>
              <a:buChar char="•"/>
            </a:pPr>
            <a:r>
              <a:rPr lang="en-US" sz="2000" dirty="0"/>
              <a:t>Synthetic summary of more detailed information to be presented in associated information documents</a:t>
            </a:r>
            <a:endParaRPr lang="en-US" altLang="en-US" sz="1900" dirty="0"/>
          </a:p>
        </p:txBody>
      </p:sp>
    </p:spTree>
    <p:extLst>
      <p:ext uri="{BB962C8B-B14F-4D97-AF65-F5344CB8AC3E}">
        <p14:creationId xmlns:p14="http://schemas.microsoft.com/office/powerpoint/2010/main" val="132299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8BD9A-A52A-42E8-BC5E-32645A771448}"/>
              </a:ext>
            </a:extLst>
          </p:cNvPr>
          <p:cNvSpPr>
            <a:spLocks noGrp="1"/>
          </p:cNvSpPr>
          <p:nvPr>
            <p:ph type="title"/>
          </p:nvPr>
        </p:nvSpPr>
        <p:spPr/>
        <p:txBody>
          <a:bodyPr>
            <a:normAutofit/>
          </a:bodyPr>
          <a:lstStyle/>
          <a:p>
            <a:r>
              <a:rPr lang="en-US" sz="3000" dirty="0"/>
              <a:t>UN Biodiversity Conference (COP15)</a:t>
            </a:r>
          </a:p>
        </p:txBody>
      </p:sp>
      <p:sp>
        <p:nvSpPr>
          <p:cNvPr id="3" name="Content Placeholder 2">
            <a:extLst>
              <a:ext uri="{FF2B5EF4-FFF2-40B4-BE49-F238E27FC236}">
                <a16:creationId xmlns:a16="http://schemas.microsoft.com/office/drawing/2014/main" id="{6B7DD264-1258-45D7-B22E-EFC446E81271}"/>
              </a:ext>
            </a:extLst>
          </p:cNvPr>
          <p:cNvSpPr>
            <a:spLocks noGrp="1"/>
          </p:cNvSpPr>
          <p:nvPr>
            <p:ph idx="1"/>
          </p:nvPr>
        </p:nvSpPr>
        <p:spPr>
          <a:xfrm>
            <a:off x="5181600" y="1237334"/>
            <a:ext cx="3505199" cy="3394472"/>
          </a:xfrm>
        </p:spPr>
        <p:txBody>
          <a:bodyPr/>
          <a:lstStyle/>
          <a:p>
            <a:pPr marL="0" indent="0">
              <a:buNone/>
            </a:pPr>
            <a:endParaRPr lang="en-US" dirty="0"/>
          </a:p>
          <a:p>
            <a:pPr marL="0" indent="0">
              <a:buNone/>
            </a:pPr>
            <a:endParaRPr lang="en-US" dirty="0"/>
          </a:p>
          <a:p>
            <a:pPr marL="0" indent="0">
              <a:buNone/>
            </a:pPr>
            <a:r>
              <a:rPr lang="en-US" sz="2000" dirty="0">
                <a:solidFill>
                  <a:srgbClr val="009B48"/>
                </a:solidFill>
              </a:rPr>
              <a:t>Adopting a post-2020 Global Biodiversity Framework</a:t>
            </a:r>
          </a:p>
        </p:txBody>
      </p:sp>
      <p:pic>
        <p:nvPicPr>
          <p:cNvPr id="10" name="Picture 9">
            <a:extLst>
              <a:ext uri="{FF2B5EF4-FFF2-40B4-BE49-F238E27FC236}">
                <a16:creationId xmlns:a16="http://schemas.microsoft.com/office/drawing/2014/main" id="{8F780FFF-5774-4E19-8479-C5ABA4C1711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10710" y="1276350"/>
            <a:ext cx="2385090" cy="3668268"/>
          </a:xfrm>
          <a:prstGeom prst="rect">
            <a:avLst/>
          </a:prstGeom>
        </p:spPr>
      </p:pic>
    </p:spTree>
    <p:extLst>
      <p:ext uri="{BB962C8B-B14F-4D97-AF65-F5344CB8AC3E}">
        <p14:creationId xmlns:p14="http://schemas.microsoft.com/office/powerpoint/2010/main" val="24381387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Century Gothic" panose="020B0502020202020204" pitchFamily="34" charset="0"/>
              </a:rPr>
              <a:t>Questions ?</a:t>
            </a:r>
          </a:p>
        </p:txBody>
      </p:sp>
      <p:pic>
        <p:nvPicPr>
          <p:cNvPr id="4" name="Picture 3">
            <a:extLst>
              <a:ext uri="{FF2B5EF4-FFF2-40B4-BE49-F238E27FC236}">
                <a16:creationId xmlns:a16="http://schemas.microsoft.com/office/drawing/2014/main" id="{C562BF7B-2AD7-4CA7-AFA3-1C472BAC385B}"/>
              </a:ext>
            </a:extLst>
          </p:cNvPr>
          <p:cNvPicPr>
            <a:picLocks noChangeAspect="1"/>
          </p:cNvPicPr>
          <p:nvPr/>
        </p:nvPicPr>
        <p:blipFill>
          <a:blip r:embed="rId3"/>
          <a:stretch>
            <a:fillRect/>
          </a:stretch>
        </p:blipFill>
        <p:spPr>
          <a:xfrm>
            <a:off x="6248400" y="4560900"/>
            <a:ext cx="2895600" cy="544029"/>
          </a:xfrm>
          <a:prstGeom prst="rect">
            <a:avLst/>
          </a:prstGeom>
        </p:spPr>
      </p:pic>
      <p:sp>
        <p:nvSpPr>
          <p:cNvPr id="8" name="Rectangle 5">
            <a:extLst>
              <a:ext uri="{FF2B5EF4-FFF2-40B4-BE49-F238E27FC236}">
                <a16:creationId xmlns:a16="http://schemas.microsoft.com/office/drawing/2014/main" id="{A0CC683C-5412-4DDF-9456-AEA76378F48F}"/>
              </a:ext>
            </a:extLst>
          </p:cNvPr>
          <p:cNvSpPr>
            <a:spLocks noChangeArrowheads="1"/>
          </p:cNvSpPr>
          <p:nvPr/>
        </p:nvSpPr>
        <p:spPr bwMode="auto">
          <a:xfrm>
            <a:off x="1573213" y="1809750"/>
            <a:ext cx="3455987" cy="2215991"/>
          </a:xfrm>
          <a:prstGeom prst="rect">
            <a:avLst/>
          </a:prstGeom>
          <a:solidFill>
            <a:schemeClr val="bg1">
              <a:alpha val="74901"/>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defRPr>
                <a:solidFill>
                  <a:srgbClr val="00483A"/>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rgbClr val="00483A"/>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rgbClr val="00483A"/>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9pPr>
          </a:lstStyle>
          <a:p>
            <a:pPr>
              <a:spcBef>
                <a:spcPct val="0"/>
              </a:spcBef>
            </a:pPr>
            <a:r>
              <a:rPr lang="en-US" altLang="ko-KR" sz="1600" dirty="0">
                <a:solidFill>
                  <a:srgbClr val="009B48"/>
                </a:solidFill>
                <a:ea typeface="굴림" panose="020B0600000101010101" pitchFamily="34" charset="-127"/>
              </a:rPr>
              <a:t>Secretariat of the Convention </a:t>
            </a:r>
          </a:p>
          <a:p>
            <a:pPr>
              <a:spcBef>
                <a:spcPct val="0"/>
              </a:spcBef>
            </a:pPr>
            <a:r>
              <a:rPr lang="en-US" altLang="ko-KR" sz="1600" dirty="0">
                <a:solidFill>
                  <a:srgbClr val="009B48"/>
                </a:solidFill>
                <a:ea typeface="굴림" panose="020B0600000101010101" pitchFamily="34" charset="-127"/>
              </a:rPr>
              <a:t>on Biological Diversity</a:t>
            </a:r>
            <a:r>
              <a:rPr lang="en-CA" altLang="ko-KR" sz="1600" dirty="0">
                <a:solidFill>
                  <a:srgbClr val="009B48"/>
                </a:solidFill>
                <a:ea typeface="굴림" panose="020B0600000101010101" pitchFamily="34" charset="-127"/>
              </a:rPr>
              <a:t> </a:t>
            </a:r>
          </a:p>
          <a:p>
            <a:pPr eaLnBrk="1" hangingPunct="1">
              <a:spcBef>
                <a:spcPct val="0"/>
              </a:spcBef>
              <a:buFontTx/>
              <a:buNone/>
            </a:pPr>
            <a:endParaRPr lang="en-CA" altLang="ko-KR" sz="1500" dirty="0">
              <a:solidFill>
                <a:srgbClr val="636363"/>
              </a:solidFill>
              <a:ea typeface="굴림" panose="020B0503020000020004" pitchFamily="34" charset="-127"/>
            </a:endParaRPr>
          </a:p>
          <a:p>
            <a:pPr eaLnBrk="1" hangingPunct="1">
              <a:spcBef>
                <a:spcPct val="0"/>
              </a:spcBef>
              <a:buFontTx/>
              <a:buNone/>
            </a:pPr>
            <a:r>
              <a:rPr lang="en-CA" altLang="ko-KR" sz="1400" dirty="0">
                <a:solidFill>
                  <a:srgbClr val="636363"/>
                </a:solidFill>
                <a:ea typeface="굴림" panose="020B0503020000020004" pitchFamily="34" charset="-127"/>
              </a:rPr>
              <a:t>413 St. Jacques Street, Suite 800</a:t>
            </a:r>
          </a:p>
          <a:p>
            <a:pPr eaLnBrk="1" hangingPunct="1">
              <a:spcBef>
                <a:spcPct val="0"/>
              </a:spcBef>
              <a:buFontTx/>
              <a:buNone/>
            </a:pPr>
            <a:r>
              <a:rPr lang="en-CA" altLang="ko-KR" sz="1400" dirty="0">
                <a:solidFill>
                  <a:srgbClr val="636363"/>
                </a:solidFill>
                <a:ea typeface="굴림" panose="020B0503020000020004" pitchFamily="34" charset="-127"/>
              </a:rPr>
              <a:t>Montreal, Quebec, Canada H2Y 1N9</a:t>
            </a:r>
          </a:p>
          <a:p>
            <a:pPr eaLnBrk="1" hangingPunct="1">
              <a:spcBef>
                <a:spcPct val="0"/>
              </a:spcBef>
              <a:buFontTx/>
              <a:buNone/>
            </a:pPr>
            <a:r>
              <a:rPr lang="en-CA" altLang="ko-KR" sz="1400" dirty="0">
                <a:solidFill>
                  <a:srgbClr val="636363"/>
                </a:solidFill>
                <a:ea typeface="굴림" panose="020B0503020000020004" pitchFamily="34" charset="-127"/>
              </a:rPr>
              <a:t>Tel. +1 514 288 2220</a:t>
            </a:r>
          </a:p>
          <a:p>
            <a:pPr eaLnBrk="1" hangingPunct="1">
              <a:spcBef>
                <a:spcPct val="0"/>
              </a:spcBef>
              <a:buFontTx/>
              <a:buNone/>
            </a:pPr>
            <a:endParaRPr lang="en-CA" altLang="ko-KR" sz="1500" dirty="0">
              <a:solidFill>
                <a:srgbClr val="636363"/>
              </a:solidFill>
              <a:ea typeface="굴림" panose="020B0503020000020004" pitchFamily="34" charset="-127"/>
            </a:endParaRPr>
          </a:p>
          <a:p>
            <a:pPr>
              <a:spcBef>
                <a:spcPct val="0"/>
              </a:spcBef>
            </a:pPr>
            <a:r>
              <a:rPr lang="en-CA" altLang="ko-KR" sz="1700" dirty="0">
                <a:solidFill>
                  <a:srgbClr val="009B48"/>
                </a:solidFill>
                <a:ea typeface="굴림" panose="020B0600000101010101" pitchFamily="34" charset="-127"/>
              </a:rPr>
              <a:t>secretariat@cbd.int </a:t>
            </a:r>
          </a:p>
          <a:p>
            <a:pPr>
              <a:spcBef>
                <a:spcPct val="0"/>
              </a:spcBef>
            </a:pPr>
            <a:r>
              <a:rPr lang="en-CA" altLang="ko-KR" sz="1700" dirty="0">
                <a:solidFill>
                  <a:srgbClr val="009B48"/>
                </a:solidFill>
                <a:ea typeface="굴림" panose="020B0600000101010101" pitchFamily="34" charset="-127"/>
              </a:rPr>
              <a:t>www.cbd.int</a:t>
            </a:r>
            <a:endParaRPr lang="en-US" altLang="ko-KR" sz="1700" dirty="0">
              <a:solidFill>
                <a:srgbClr val="009B48"/>
              </a:solidFill>
              <a:ea typeface="굴림" panose="020B0600000101010101" pitchFamily="34" charset="-127"/>
            </a:endParaRPr>
          </a:p>
        </p:txBody>
      </p:sp>
      <p:pic>
        <p:nvPicPr>
          <p:cNvPr id="9" name="Picture 8">
            <a:hlinkClick r:id="rId4"/>
            <a:extLst>
              <a:ext uri="{FF2B5EF4-FFF2-40B4-BE49-F238E27FC236}">
                <a16:creationId xmlns:a16="http://schemas.microsoft.com/office/drawing/2014/main" id="{5A225EDB-AB2A-41D7-B587-2CDA9860014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57800" y="1733550"/>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Rectangle 23">
            <a:extLst>
              <a:ext uri="{FF2B5EF4-FFF2-40B4-BE49-F238E27FC236}">
                <a16:creationId xmlns:a16="http://schemas.microsoft.com/office/drawing/2014/main" id="{305F9F7B-9A9C-4D03-BF4B-B3FE7FF1BD2C}"/>
              </a:ext>
            </a:extLst>
          </p:cNvPr>
          <p:cNvSpPr>
            <a:spLocks noChangeArrowheads="1"/>
          </p:cNvSpPr>
          <p:nvPr/>
        </p:nvSpPr>
        <p:spPr bwMode="auto">
          <a:xfrm>
            <a:off x="5694362" y="1692275"/>
            <a:ext cx="3525838" cy="2632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anose="020B0604020202020204" pitchFamily="34" charset="0"/>
              <a:defRPr>
                <a:solidFill>
                  <a:srgbClr val="00483A"/>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rgbClr val="00483A"/>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rgbClr val="00483A"/>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9pPr>
          </a:lstStyle>
          <a:p>
            <a:pPr eaLnBrk="1" hangingPunct="1">
              <a:lnSpc>
                <a:spcPct val="150000"/>
              </a:lnSpc>
              <a:spcBef>
                <a:spcPct val="0"/>
              </a:spcBef>
              <a:buFontTx/>
              <a:buNone/>
            </a:pPr>
            <a:r>
              <a:rPr lang="en-GB" altLang="en-US" sz="1400" dirty="0">
                <a:solidFill>
                  <a:srgbClr val="636363"/>
                </a:solidFill>
              </a:rPr>
              <a:t>facebook.com/</a:t>
            </a:r>
            <a:r>
              <a:rPr lang="en-GB" altLang="en-US" sz="1400" dirty="0" err="1">
                <a:solidFill>
                  <a:srgbClr val="636363"/>
                </a:solidFill>
              </a:rPr>
              <a:t>UNBiodiversity</a:t>
            </a:r>
            <a:endParaRPr lang="en-GB" altLang="en-US" sz="1400" dirty="0">
              <a:solidFill>
                <a:srgbClr val="636363"/>
              </a:solidFill>
            </a:endParaRPr>
          </a:p>
          <a:p>
            <a:pPr eaLnBrk="1" hangingPunct="1">
              <a:lnSpc>
                <a:spcPct val="150000"/>
              </a:lnSpc>
              <a:spcBef>
                <a:spcPct val="0"/>
              </a:spcBef>
              <a:buFontTx/>
              <a:buNone/>
            </a:pPr>
            <a:endParaRPr lang="en-GB" altLang="en-US" dirty="0">
              <a:solidFill>
                <a:srgbClr val="636363"/>
              </a:solidFill>
            </a:endParaRPr>
          </a:p>
          <a:p>
            <a:pPr eaLnBrk="1" hangingPunct="1">
              <a:lnSpc>
                <a:spcPct val="150000"/>
              </a:lnSpc>
              <a:spcBef>
                <a:spcPct val="0"/>
              </a:spcBef>
              <a:buFontTx/>
              <a:buNone/>
            </a:pPr>
            <a:r>
              <a:rPr lang="en-GB" altLang="en-US" sz="1400" dirty="0">
                <a:solidFill>
                  <a:srgbClr val="636363"/>
                </a:solidFill>
              </a:rPr>
              <a:t>twitter.com/</a:t>
            </a:r>
            <a:r>
              <a:rPr lang="en-GB" altLang="en-US" sz="1400" dirty="0" err="1">
                <a:solidFill>
                  <a:srgbClr val="636363"/>
                </a:solidFill>
              </a:rPr>
              <a:t>UNBiodiversity</a:t>
            </a:r>
            <a:endParaRPr lang="en-GB" altLang="en-US" sz="1400" dirty="0">
              <a:solidFill>
                <a:srgbClr val="636363"/>
              </a:solidFill>
            </a:endParaRPr>
          </a:p>
          <a:p>
            <a:pPr eaLnBrk="1" hangingPunct="1">
              <a:lnSpc>
                <a:spcPct val="150000"/>
              </a:lnSpc>
              <a:spcBef>
                <a:spcPct val="0"/>
              </a:spcBef>
              <a:buFontTx/>
              <a:buNone/>
            </a:pPr>
            <a:endParaRPr lang="en-GB" altLang="en-US" dirty="0">
              <a:solidFill>
                <a:srgbClr val="636363"/>
              </a:solidFill>
            </a:endParaRPr>
          </a:p>
          <a:p>
            <a:pPr eaLnBrk="1" hangingPunct="1">
              <a:lnSpc>
                <a:spcPct val="150000"/>
              </a:lnSpc>
              <a:spcBef>
                <a:spcPct val="0"/>
              </a:spcBef>
              <a:buFontTx/>
              <a:buNone/>
            </a:pPr>
            <a:r>
              <a:rPr lang="en-GB" altLang="en-US" sz="1400" dirty="0">
                <a:solidFill>
                  <a:srgbClr val="636363"/>
                </a:solidFill>
              </a:rPr>
              <a:t>instagram.com/</a:t>
            </a:r>
            <a:r>
              <a:rPr lang="en-GB" altLang="en-US" sz="1400" dirty="0" err="1">
                <a:solidFill>
                  <a:srgbClr val="636363"/>
                </a:solidFill>
              </a:rPr>
              <a:t>UNBiodiversity</a:t>
            </a:r>
            <a:endParaRPr lang="en-GB" altLang="en-US" sz="1400" dirty="0">
              <a:solidFill>
                <a:srgbClr val="636363"/>
              </a:solidFill>
            </a:endParaRPr>
          </a:p>
          <a:p>
            <a:pPr eaLnBrk="1" hangingPunct="1">
              <a:lnSpc>
                <a:spcPct val="150000"/>
              </a:lnSpc>
              <a:spcBef>
                <a:spcPct val="0"/>
              </a:spcBef>
              <a:buFontTx/>
              <a:buNone/>
            </a:pPr>
            <a:endParaRPr lang="en-GB" altLang="en-US" dirty="0">
              <a:solidFill>
                <a:srgbClr val="636363"/>
              </a:solidFill>
            </a:endParaRPr>
          </a:p>
          <a:p>
            <a:pPr eaLnBrk="1" hangingPunct="1">
              <a:lnSpc>
                <a:spcPct val="150000"/>
              </a:lnSpc>
              <a:spcBef>
                <a:spcPct val="0"/>
              </a:spcBef>
              <a:buFontTx/>
              <a:buNone/>
            </a:pPr>
            <a:r>
              <a:rPr lang="en-GB" altLang="en-US" sz="1400" dirty="0">
                <a:solidFill>
                  <a:srgbClr val="636363"/>
                </a:solidFill>
              </a:rPr>
              <a:t>linkedin.com/company/</a:t>
            </a:r>
            <a:r>
              <a:rPr lang="en-GB" altLang="en-US" sz="1400" dirty="0" err="1">
                <a:solidFill>
                  <a:srgbClr val="636363"/>
                </a:solidFill>
              </a:rPr>
              <a:t>UNBiodiversity</a:t>
            </a:r>
            <a:endParaRPr lang="en-GB" altLang="en-US" sz="1400" dirty="0">
              <a:solidFill>
                <a:srgbClr val="636363"/>
              </a:solidFill>
            </a:endParaRPr>
          </a:p>
        </p:txBody>
      </p:sp>
      <p:pic>
        <p:nvPicPr>
          <p:cNvPr id="11" name="Picture 12">
            <a:hlinkClick r:id="rId6"/>
            <a:extLst>
              <a:ext uri="{FF2B5EF4-FFF2-40B4-BE49-F238E27FC236}">
                <a16:creationId xmlns:a16="http://schemas.microsoft.com/office/drawing/2014/main" id="{ED13CC6E-9784-4851-9FF9-8E8214991CFB}"/>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257800" y="3925791"/>
            <a:ext cx="360362"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 name="Picture 13">
            <a:hlinkClick r:id="rId8"/>
            <a:extLst>
              <a:ext uri="{FF2B5EF4-FFF2-40B4-BE49-F238E27FC236}">
                <a16:creationId xmlns:a16="http://schemas.microsoft.com/office/drawing/2014/main" id="{364DDED4-D4CB-46E5-A8A0-85FFB2E8CA66}"/>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260975" y="2439988"/>
            <a:ext cx="358775" cy="360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 name="Picture 14">
            <a:hlinkClick r:id="rId10"/>
            <a:extLst>
              <a:ext uri="{FF2B5EF4-FFF2-40B4-BE49-F238E27FC236}">
                <a16:creationId xmlns:a16="http://schemas.microsoft.com/office/drawing/2014/main" id="{FA73FA2C-A791-4411-8C6E-066E123663C7}"/>
              </a:ext>
            </a:extLst>
          </p:cNvPr>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57800" y="3184428"/>
            <a:ext cx="360362"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31022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3BB75-59DC-4E3E-9D88-F1F9F8DF76CB}"/>
              </a:ext>
            </a:extLst>
          </p:cNvPr>
          <p:cNvSpPr>
            <a:spLocks noGrp="1"/>
          </p:cNvSpPr>
          <p:nvPr>
            <p:ph type="title"/>
          </p:nvPr>
        </p:nvSpPr>
        <p:spPr>
          <a:xfrm>
            <a:off x="1447800" y="326500"/>
            <a:ext cx="7236281" cy="857250"/>
          </a:xfrm>
        </p:spPr>
        <p:txBody>
          <a:bodyPr>
            <a:normAutofit/>
          </a:bodyPr>
          <a:lstStyle/>
          <a:p>
            <a:pPr algn="l"/>
            <a:r>
              <a:rPr lang="en-GB" altLang="en-US" sz="2000" b="1" dirty="0">
                <a:latin typeface="Calibri" panose="020F0502020204030204" pitchFamily="34" charset="0"/>
                <a:ea typeface="DengXian" panose="02010600030101010101" pitchFamily="2" charset="-122"/>
              </a:rPr>
              <a:t>Mandate for the agenda item 3</a:t>
            </a:r>
            <a:endParaRPr lang="en-US" sz="2000" b="1" dirty="0">
              <a:latin typeface="Calibri" panose="020F0502020204030204" pitchFamily="34" charset="0"/>
              <a:ea typeface="DengXian" panose="02010600030101010101" pitchFamily="2" charset="-122"/>
            </a:endParaRPr>
          </a:p>
        </p:txBody>
      </p:sp>
      <p:sp>
        <p:nvSpPr>
          <p:cNvPr id="3" name="Content Placeholder 2">
            <a:extLst>
              <a:ext uri="{FF2B5EF4-FFF2-40B4-BE49-F238E27FC236}">
                <a16:creationId xmlns:a16="http://schemas.microsoft.com/office/drawing/2014/main" id="{60899BA5-BBC7-4349-BE58-BBBFC62BA4D7}"/>
              </a:ext>
            </a:extLst>
          </p:cNvPr>
          <p:cNvSpPr>
            <a:spLocks noGrp="1"/>
          </p:cNvSpPr>
          <p:nvPr>
            <p:ph idx="1"/>
          </p:nvPr>
        </p:nvSpPr>
        <p:spPr>
          <a:xfrm>
            <a:off x="1371600" y="1200150"/>
            <a:ext cx="7681554" cy="3200400"/>
          </a:xfrm>
        </p:spPr>
        <p:txBody>
          <a:bodyPr>
            <a:noAutofit/>
          </a:bodyPr>
          <a:lstStyle/>
          <a:p>
            <a:pPr>
              <a:spcAft>
                <a:spcPts val="600"/>
              </a:spcAft>
            </a:pPr>
            <a:r>
              <a:rPr lang="en-GB" altLang="en-US" sz="1600" b="1" dirty="0">
                <a:latin typeface="+mj-lt"/>
              </a:rPr>
              <a:t>COP decisions 14/1, 14/34, 14/35</a:t>
            </a:r>
          </a:p>
          <a:p>
            <a:pPr>
              <a:spcAft>
                <a:spcPts val="600"/>
              </a:spcAft>
            </a:pPr>
            <a:r>
              <a:rPr lang="en-GB" altLang="en-US" sz="1600" b="1" dirty="0">
                <a:latin typeface="+mj-lt"/>
              </a:rPr>
              <a:t>Recommendation WG2020-1/1</a:t>
            </a:r>
            <a:r>
              <a:rPr lang="en-US" altLang="en-US" sz="1600" dirty="0">
                <a:latin typeface="+mj-lt"/>
              </a:rPr>
              <a:t> invited SBSTTA to provide elements concerning guidance on specific goals, SMART targets, indicators, baselines, and monitoring frameworks, relating to the drivers of biodiversity loss</a:t>
            </a:r>
          </a:p>
          <a:p>
            <a:pPr>
              <a:spcAft>
                <a:spcPts val="1200"/>
              </a:spcAft>
            </a:pPr>
            <a:r>
              <a:rPr lang="en-GB" altLang="en-US" sz="1600" b="1" dirty="0">
                <a:latin typeface="+mj-lt"/>
              </a:rPr>
              <a:t>SBSTTA recommendations 23/1</a:t>
            </a:r>
            <a:r>
              <a:rPr lang="en-GB" altLang="en-US" sz="1600" dirty="0">
                <a:latin typeface="+mj-lt"/>
              </a:rPr>
              <a:t> - requested the Executive Secretary to prepare a document identifying options for a monitoring framework, taking into account the outcomes of the OEWG-2, and to submit the document to SBSTTA-24</a:t>
            </a:r>
          </a:p>
          <a:p>
            <a:r>
              <a:rPr lang="en-US" altLang="en-US" sz="1600" b="1" dirty="0">
                <a:latin typeface="+mn-lt"/>
              </a:rPr>
              <a:t>Recommendation WG2020-2/1 </a:t>
            </a:r>
            <a:r>
              <a:rPr lang="en-US" altLang="en-US" sz="1600" dirty="0">
                <a:latin typeface="+mn-lt"/>
              </a:rPr>
              <a:t>-</a:t>
            </a:r>
            <a:r>
              <a:rPr lang="en-US" altLang="en-US" sz="1600" b="1" dirty="0">
                <a:latin typeface="+mn-lt"/>
              </a:rPr>
              <a:t> </a:t>
            </a:r>
            <a:r>
              <a:rPr lang="en-US" altLang="en-US" sz="1600" dirty="0">
                <a:latin typeface="+mn-lt"/>
              </a:rPr>
              <a:t>invited SBSTTA to carry out a scientific and technical review of the updated goals and targets, and related indicators and baselines, of the draft global biodiversity framework, as well as the revised appendices to the framework, and to provide advice to the OEWG-3</a:t>
            </a:r>
            <a:endParaRPr lang="en-US" sz="1600" dirty="0">
              <a:latin typeface="+mj-lt"/>
            </a:endParaRPr>
          </a:p>
        </p:txBody>
      </p:sp>
    </p:spTree>
    <p:extLst>
      <p:ext uri="{BB962C8B-B14F-4D97-AF65-F5344CB8AC3E}">
        <p14:creationId xmlns:p14="http://schemas.microsoft.com/office/powerpoint/2010/main" val="25471201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899BA5-BBC7-4349-BE58-BBBFC62BA4D7}"/>
              </a:ext>
            </a:extLst>
          </p:cNvPr>
          <p:cNvSpPr>
            <a:spLocks noGrp="1"/>
          </p:cNvSpPr>
          <p:nvPr>
            <p:ph idx="1"/>
          </p:nvPr>
        </p:nvSpPr>
        <p:spPr>
          <a:xfrm>
            <a:off x="1466008" y="1200150"/>
            <a:ext cx="7388681" cy="2971800"/>
          </a:xfrm>
        </p:spPr>
        <p:txBody>
          <a:bodyPr>
            <a:noAutofit/>
          </a:bodyPr>
          <a:lstStyle/>
          <a:p>
            <a:pPr marL="0" indent="0">
              <a:spcBef>
                <a:spcPts val="300"/>
              </a:spcBef>
              <a:spcAft>
                <a:spcPts val="600"/>
              </a:spcAft>
              <a:buNone/>
            </a:pPr>
            <a:r>
              <a:rPr lang="en-CA" sz="2000" b="1" dirty="0">
                <a:latin typeface="+mn-lt"/>
              </a:rPr>
              <a:t>CBD/SBSTTA/24/2</a:t>
            </a:r>
            <a:r>
              <a:rPr lang="en-CA" sz="2000" dirty="0">
                <a:latin typeface="+mn-lt"/>
              </a:rPr>
              <a:t> – Fifth edition of the Global Biodiversity Outlook</a:t>
            </a:r>
          </a:p>
          <a:p>
            <a:pPr marL="0" indent="0">
              <a:spcBef>
                <a:spcPts val="300"/>
              </a:spcBef>
              <a:spcAft>
                <a:spcPts val="600"/>
              </a:spcAft>
              <a:buNone/>
            </a:pPr>
            <a:r>
              <a:rPr lang="en-US" altLang="en-US" sz="2000" b="1" dirty="0">
                <a:latin typeface="+mn-lt"/>
              </a:rPr>
              <a:t>CBD/SBSTTA/24/3 - </a:t>
            </a:r>
            <a:r>
              <a:rPr lang="en-US" altLang="en-US" sz="2000" dirty="0">
                <a:latin typeface="+mn-lt"/>
              </a:rPr>
              <a:t>Post-2020 global biodiversity framework: scientific and technical information to support the review of the updated goals and targets, and related indicators and baselines </a:t>
            </a:r>
          </a:p>
          <a:p>
            <a:pPr marL="0" indent="0">
              <a:spcBef>
                <a:spcPts val="300"/>
              </a:spcBef>
              <a:spcAft>
                <a:spcPts val="600"/>
              </a:spcAft>
              <a:buNone/>
            </a:pPr>
            <a:r>
              <a:rPr lang="en-US" altLang="en-US" sz="2000" b="1" dirty="0">
                <a:latin typeface="+mn-lt"/>
              </a:rPr>
              <a:t>CBD/SBSTTA/24/3/Add.1 </a:t>
            </a:r>
            <a:r>
              <a:rPr lang="en-US" altLang="en-US" sz="2000" dirty="0">
                <a:latin typeface="+mn-lt"/>
              </a:rPr>
              <a:t>- Proposed indicators and monitoring approach for the post-2020 global biodiversity framework </a:t>
            </a:r>
          </a:p>
          <a:p>
            <a:pPr marL="0" indent="0">
              <a:spcBef>
                <a:spcPts val="300"/>
              </a:spcBef>
              <a:spcAft>
                <a:spcPts val="600"/>
              </a:spcAft>
              <a:buNone/>
            </a:pPr>
            <a:r>
              <a:rPr lang="en-US" altLang="en-US" sz="2000" b="1" dirty="0">
                <a:latin typeface="+mn-lt"/>
              </a:rPr>
              <a:t>CBD/SBSTTA/24/3/Add.2 – </a:t>
            </a:r>
            <a:r>
              <a:rPr lang="en-US" altLang="en-US" sz="2000" dirty="0">
                <a:latin typeface="+mn-lt"/>
              </a:rPr>
              <a:t>A policy overview of the goals and targets (to be published)</a:t>
            </a:r>
          </a:p>
        </p:txBody>
      </p:sp>
      <p:sp>
        <p:nvSpPr>
          <p:cNvPr id="4" name="Title 1">
            <a:extLst>
              <a:ext uri="{FF2B5EF4-FFF2-40B4-BE49-F238E27FC236}">
                <a16:creationId xmlns:a16="http://schemas.microsoft.com/office/drawing/2014/main" id="{6AEDC892-0047-4549-BC80-82B0A54E9CF7}"/>
              </a:ext>
            </a:extLst>
          </p:cNvPr>
          <p:cNvSpPr>
            <a:spLocks noGrp="1"/>
          </p:cNvSpPr>
          <p:nvPr>
            <p:ph type="title"/>
          </p:nvPr>
        </p:nvSpPr>
        <p:spPr>
          <a:xfrm>
            <a:off x="1466008" y="325175"/>
            <a:ext cx="7235825" cy="857250"/>
          </a:xfrm>
        </p:spPr>
        <p:txBody>
          <a:bodyPr/>
          <a:lstStyle/>
          <a:p>
            <a:pPr algn="l">
              <a:defRPr/>
            </a:pPr>
            <a:r>
              <a:rPr lang="en-CA" sz="2000" b="1" dirty="0">
                <a:latin typeface="Calibri" panose="020F0502020204030204" pitchFamily="34" charset="0"/>
                <a:ea typeface="DengXian" panose="02010600030101010101" pitchFamily="2" charset="-122"/>
              </a:rPr>
              <a:t>Documents for the agenda item 3</a:t>
            </a:r>
            <a:endParaRPr lang="en-US" sz="2000" b="1" dirty="0">
              <a:latin typeface="Calibri" panose="020F0502020204030204" pitchFamily="34" charset="0"/>
              <a:ea typeface="DengXian" panose="02010600030101010101" pitchFamily="2" charset="-122"/>
            </a:endParaRPr>
          </a:p>
        </p:txBody>
      </p:sp>
      <p:sp>
        <p:nvSpPr>
          <p:cNvPr id="6" name="TextBox 3">
            <a:extLst>
              <a:ext uri="{FF2B5EF4-FFF2-40B4-BE49-F238E27FC236}">
                <a16:creationId xmlns:a16="http://schemas.microsoft.com/office/drawing/2014/main" id="{54D1B1EE-BBAE-4B5E-A3C6-5186CCDD34FE}"/>
              </a:ext>
            </a:extLst>
          </p:cNvPr>
          <p:cNvSpPr txBox="1">
            <a:spLocks noChangeArrowheads="1"/>
          </p:cNvSpPr>
          <p:nvPr/>
        </p:nvSpPr>
        <p:spPr bwMode="auto">
          <a:xfrm>
            <a:off x="1828800" y="4324350"/>
            <a:ext cx="4267200" cy="58477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Font typeface="Arial" panose="020B0604020202020204" pitchFamily="34" charset="0"/>
              <a:defRPr>
                <a:solidFill>
                  <a:srgbClr val="00483A"/>
                </a:solidFill>
                <a:latin typeface="Arial" panose="020B0604020202020204" pitchFamily="34" charset="0"/>
                <a:cs typeface="Arial" panose="020B0604020202020204" pitchFamily="34" charset="0"/>
              </a:defRPr>
            </a:lvl1pPr>
            <a:lvl2pPr marL="742950" indent="-285750">
              <a:spcBef>
                <a:spcPct val="20000"/>
              </a:spcBef>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2pPr>
            <a:lvl3pPr marL="1143000" indent="-228600">
              <a:spcBef>
                <a:spcPct val="20000"/>
              </a:spcBef>
              <a:buFont typeface="Arial" panose="020B0604020202020204" pitchFamily="34" charset="0"/>
              <a:buChar char="•"/>
              <a:defRPr>
                <a:solidFill>
                  <a:srgbClr val="00483A"/>
                </a:solidFill>
                <a:latin typeface="Arial" panose="020B0604020202020204" pitchFamily="34" charset="0"/>
                <a:cs typeface="Arial" panose="020B0604020202020204" pitchFamily="34" charset="0"/>
              </a:defRPr>
            </a:lvl3pPr>
            <a:lvl4pPr marL="1600200" indent="-228600">
              <a:spcBef>
                <a:spcPct val="20000"/>
              </a:spcBef>
              <a:buFont typeface="Arial" panose="020B0604020202020204" pitchFamily="34" charset="0"/>
              <a:buChar char="–"/>
              <a:defRPr>
                <a:solidFill>
                  <a:srgbClr val="00483A"/>
                </a:solidFill>
                <a:latin typeface="Arial" panose="020B0604020202020204" pitchFamily="34" charset="0"/>
                <a:cs typeface="Arial" panose="020B0604020202020204" pitchFamily="34" charset="0"/>
              </a:defRPr>
            </a:lvl4pPr>
            <a:lvl5pPr marL="2057400" indent="-228600">
              <a:spcBef>
                <a:spcPct val="20000"/>
              </a:spcBef>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Font typeface="Arial" panose="020B0604020202020204" pitchFamily="34" charset="0"/>
              <a:buChar char="»"/>
              <a:defRPr sz="1600">
                <a:solidFill>
                  <a:srgbClr val="00483A"/>
                </a:solidFill>
                <a:latin typeface="Arial" panose="020B0604020202020204" pitchFamily="34" charset="0"/>
                <a:cs typeface="Arial" panose="020B0604020202020204" pitchFamily="34" charset="0"/>
              </a:defRPr>
            </a:lvl9pPr>
          </a:lstStyle>
          <a:p>
            <a:pPr algn="ctr">
              <a:spcBef>
                <a:spcPct val="0"/>
              </a:spcBef>
              <a:buFontTx/>
              <a:buNone/>
            </a:pPr>
            <a:r>
              <a:rPr lang="en-GB" altLang="en-US" sz="1600" b="1" dirty="0">
                <a:solidFill>
                  <a:schemeClr val="tx1"/>
                </a:solidFill>
                <a:latin typeface="+mn-lt"/>
              </a:rPr>
              <a:t>SBI-3 will consider aspects related to monitoring under agenda item 9</a:t>
            </a:r>
            <a:endParaRPr lang="en-US" altLang="en-US" sz="1600" b="1" dirty="0">
              <a:solidFill>
                <a:schemeClr val="tx1"/>
              </a:solidFill>
              <a:latin typeface="+mn-lt"/>
            </a:endParaRPr>
          </a:p>
        </p:txBody>
      </p:sp>
    </p:spTree>
    <p:extLst>
      <p:ext uri="{BB962C8B-B14F-4D97-AF65-F5344CB8AC3E}">
        <p14:creationId xmlns:p14="http://schemas.microsoft.com/office/powerpoint/2010/main" val="9977998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899BA5-BBC7-4349-BE58-BBBFC62BA4D7}"/>
              </a:ext>
            </a:extLst>
          </p:cNvPr>
          <p:cNvSpPr>
            <a:spLocks noGrp="1"/>
          </p:cNvSpPr>
          <p:nvPr>
            <p:ph idx="1"/>
          </p:nvPr>
        </p:nvSpPr>
        <p:spPr>
          <a:xfrm>
            <a:off x="1466008" y="1276350"/>
            <a:ext cx="7388681" cy="3429000"/>
          </a:xfrm>
        </p:spPr>
        <p:txBody>
          <a:bodyPr>
            <a:noAutofit/>
          </a:bodyPr>
          <a:lstStyle/>
          <a:p>
            <a:pPr>
              <a:spcBef>
                <a:spcPts val="300"/>
              </a:spcBef>
              <a:spcAft>
                <a:spcPts val="600"/>
              </a:spcAft>
            </a:pPr>
            <a:r>
              <a:rPr lang="en-US" altLang="en-US" sz="2000" b="1" dirty="0">
                <a:latin typeface="+mn-lt"/>
              </a:rPr>
              <a:t>CBD/SBSTTA/24/INF/16 - </a:t>
            </a:r>
            <a:r>
              <a:rPr lang="en-US" altLang="en-US" sz="2000" dirty="0">
                <a:latin typeface="+mn-lt"/>
              </a:rPr>
              <a:t>Indicators for the post-2020 global biodiversity framework (prepared by UNEP-WCMC in collaboration with the Biodiversity Indicators Partnership)</a:t>
            </a:r>
          </a:p>
          <a:p>
            <a:pPr>
              <a:spcBef>
                <a:spcPts val="300"/>
              </a:spcBef>
              <a:spcAft>
                <a:spcPts val="600"/>
              </a:spcAft>
            </a:pPr>
            <a:r>
              <a:rPr lang="en-GB" sz="2000" b="1" dirty="0">
                <a:latin typeface="+mn-lt"/>
              </a:rPr>
              <a:t>CBD/SBSTTA/24/INF/12</a:t>
            </a:r>
            <a:r>
              <a:rPr lang="en-GB" sz="2000" dirty="0">
                <a:latin typeface="+mn-lt"/>
              </a:rPr>
              <a:t> - An analysis of the linkages between the proposed goals, targets and monitoring framework of the post-2020 global biodiversity framework and the Sustainable Development Goals within the scope of the Convention (to be published)</a:t>
            </a:r>
          </a:p>
          <a:p>
            <a:pPr>
              <a:spcBef>
                <a:spcPts val="300"/>
              </a:spcBef>
              <a:spcAft>
                <a:spcPts val="600"/>
              </a:spcAft>
            </a:pPr>
            <a:r>
              <a:rPr lang="en-GB" sz="2000" dirty="0">
                <a:latin typeface="+mn-lt"/>
              </a:rPr>
              <a:t>Other Information Documents prepared by partners including from IPLC dialogue</a:t>
            </a:r>
            <a:endParaRPr lang="en-US" sz="2000" dirty="0">
              <a:latin typeface="+mn-lt"/>
            </a:endParaRPr>
          </a:p>
        </p:txBody>
      </p:sp>
      <p:sp>
        <p:nvSpPr>
          <p:cNvPr id="4" name="Title 1">
            <a:extLst>
              <a:ext uri="{FF2B5EF4-FFF2-40B4-BE49-F238E27FC236}">
                <a16:creationId xmlns:a16="http://schemas.microsoft.com/office/drawing/2014/main" id="{6AEDC892-0047-4549-BC80-82B0A54E9CF7}"/>
              </a:ext>
            </a:extLst>
          </p:cNvPr>
          <p:cNvSpPr>
            <a:spLocks noGrp="1"/>
          </p:cNvSpPr>
          <p:nvPr>
            <p:ph type="title"/>
          </p:nvPr>
        </p:nvSpPr>
        <p:spPr>
          <a:xfrm>
            <a:off x="1466008" y="325175"/>
            <a:ext cx="7235825" cy="857250"/>
          </a:xfrm>
        </p:spPr>
        <p:txBody>
          <a:bodyPr/>
          <a:lstStyle/>
          <a:p>
            <a:pPr algn="l">
              <a:defRPr/>
            </a:pPr>
            <a:r>
              <a:rPr lang="en-CA" sz="2000" b="1" dirty="0">
                <a:latin typeface="Calibri" panose="020F0502020204030204" pitchFamily="34" charset="0"/>
                <a:ea typeface="DengXian" panose="02010600030101010101" pitchFamily="2" charset="-122"/>
              </a:rPr>
              <a:t>Information documents for the agenda item 3</a:t>
            </a:r>
            <a:endParaRPr lang="en-US" sz="2000" b="1" dirty="0">
              <a:latin typeface="Calibri" panose="020F0502020204030204" pitchFamily="34" charset="0"/>
              <a:ea typeface="DengXian" panose="02010600030101010101" pitchFamily="2" charset="-122"/>
            </a:endParaRPr>
          </a:p>
        </p:txBody>
      </p:sp>
    </p:spTree>
    <p:extLst>
      <p:ext uri="{BB962C8B-B14F-4D97-AF65-F5344CB8AC3E}">
        <p14:creationId xmlns:p14="http://schemas.microsoft.com/office/powerpoint/2010/main" val="33098919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9059FF2-21C5-4CF3-8A41-187CF77FF463}"/>
              </a:ext>
            </a:extLst>
          </p:cNvPr>
          <p:cNvSpPr>
            <a:spLocks noGrp="1"/>
          </p:cNvSpPr>
          <p:nvPr>
            <p:ph type="title"/>
          </p:nvPr>
        </p:nvSpPr>
        <p:spPr>
          <a:xfrm>
            <a:off x="1450519" y="514350"/>
            <a:ext cx="7236281" cy="509408"/>
          </a:xfrm>
        </p:spPr>
        <p:txBody>
          <a:bodyPr>
            <a:normAutofit/>
          </a:bodyPr>
          <a:lstStyle/>
          <a:p>
            <a:pPr algn="l"/>
            <a:r>
              <a:rPr lang="en-CA" sz="2000" b="1" dirty="0">
                <a:latin typeface="Calibri" panose="020F0502020204030204" pitchFamily="34" charset="0"/>
                <a:ea typeface="DengXian" panose="02010600030101010101" pitchFamily="2" charset="-122"/>
              </a:rPr>
              <a:t>Agenda item 3 documents in the post-2020 process</a:t>
            </a:r>
            <a:endParaRPr lang="en-CA" sz="2000" dirty="0"/>
          </a:p>
        </p:txBody>
      </p:sp>
      <p:sp>
        <p:nvSpPr>
          <p:cNvPr id="6" name="Rectangle 5">
            <a:extLst>
              <a:ext uri="{FF2B5EF4-FFF2-40B4-BE49-F238E27FC236}">
                <a16:creationId xmlns:a16="http://schemas.microsoft.com/office/drawing/2014/main" id="{2352F6A2-CB5A-4A8C-8C87-7A5D7D5B62DC}"/>
              </a:ext>
            </a:extLst>
          </p:cNvPr>
          <p:cNvSpPr/>
          <p:nvPr/>
        </p:nvSpPr>
        <p:spPr>
          <a:xfrm>
            <a:off x="1357617" y="2343150"/>
            <a:ext cx="1309383" cy="1617345"/>
          </a:xfrm>
          <a:prstGeom prst="rect">
            <a:avLst/>
          </a:prstGeom>
          <a:noFill/>
          <a:ln>
            <a:no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07000"/>
              </a:lnSpc>
              <a:spcAft>
                <a:spcPts val="800"/>
              </a:spcAft>
            </a:pPr>
            <a:r>
              <a:rPr lang="en-US" b="1" dirty="0">
                <a:effectLst/>
                <a:ea typeface="Calibri" panose="020F0502020204030204" pitchFamily="34" charset="0"/>
                <a:cs typeface="Arial" panose="020B0604020202020204" pitchFamily="34" charset="0"/>
              </a:rPr>
              <a:t>Global Biodiversity Framework</a:t>
            </a:r>
          </a:p>
          <a:p>
            <a:pPr algn="ctr">
              <a:lnSpc>
                <a:spcPct val="107000"/>
              </a:lnSpc>
              <a:spcAft>
                <a:spcPts val="800"/>
              </a:spcAft>
            </a:pPr>
            <a:r>
              <a:rPr lang="en-US" b="1" dirty="0">
                <a:ea typeface="Calibri" panose="020F0502020204030204" pitchFamily="34" charset="0"/>
                <a:cs typeface="Arial" panose="020B0604020202020204" pitchFamily="34" charset="0"/>
              </a:rPr>
              <a:t>(</a:t>
            </a:r>
            <a:r>
              <a:rPr lang="en-US" b="1" dirty="0">
                <a:effectLst/>
                <a:ea typeface="Calibri" panose="020F0502020204030204" pitchFamily="34" charset="0"/>
                <a:cs typeface="Arial" panose="020B0604020202020204" pitchFamily="34" charset="0"/>
              </a:rPr>
              <a:t>Goals and Targets)</a:t>
            </a:r>
            <a:endParaRPr lang="en-CA" dirty="0">
              <a:effectLst/>
              <a:ea typeface="Calibri" panose="020F0502020204030204" pitchFamily="34" charset="0"/>
              <a:cs typeface="Arial" panose="020B0604020202020204" pitchFamily="34" charset="0"/>
            </a:endParaRPr>
          </a:p>
        </p:txBody>
      </p:sp>
      <p:sp>
        <p:nvSpPr>
          <p:cNvPr id="7" name="Rectangle 6">
            <a:extLst>
              <a:ext uri="{FF2B5EF4-FFF2-40B4-BE49-F238E27FC236}">
                <a16:creationId xmlns:a16="http://schemas.microsoft.com/office/drawing/2014/main" id="{0E2BE13A-BC06-4C24-91B6-C2D5DBCE0321}"/>
              </a:ext>
            </a:extLst>
          </p:cNvPr>
          <p:cNvSpPr/>
          <p:nvPr/>
        </p:nvSpPr>
        <p:spPr>
          <a:xfrm>
            <a:off x="3226634" y="1128244"/>
            <a:ext cx="2457886" cy="829608"/>
          </a:xfrm>
          <a:prstGeom prst="rect">
            <a:avLst/>
          </a:prstGeom>
          <a:solidFill>
            <a:schemeClr val="lt1">
              <a:alpha val="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800"/>
              </a:spcAft>
            </a:pPr>
            <a:r>
              <a:rPr lang="en-CA" sz="1100" b="1" dirty="0"/>
              <a:t>CBD/SBSTTA/24/2</a:t>
            </a:r>
            <a:r>
              <a:rPr lang="en-CA" sz="1100" dirty="0"/>
              <a:t> – Fifth edition of the Global Biodiversity Outlook</a:t>
            </a:r>
          </a:p>
          <a:p>
            <a:pPr>
              <a:lnSpc>
                <a:spcPct val="107000"/>
              </a:lnSpc>
              <a:spcAft>
                <a:spcPts val="800"/>
              </a:spcAft>
            </a:pPr>
            <a:r>
              <a:rPr lang="en-US" sz="1100" b="1" i="1" dirty="0">
                <a:effectLst/>
                <a:latin typeface="Calibri" panose="020F0502020204030204" pitchFamily="34" charset="0"/>
                <a:ea typeface="Calibri" panose="020F0502020204030204" pitchFamily="34" charset="0"/>
                <a:cs typeface="Arial" panose="020B0604020202020204" pitchFamily="34" charset="0"/>
              </a:rPr>
              <a:t>CBD/SBSTTA/24/3/ADD2 </a:t>
            </a:r>
            <a:r>
              <a:rPr lang="en-US" sz="1100" i="1" dirty="0">
                <a:effectLst/>
                <a:latin typeface="Calibri" panose="020F0502020204030204" pitchFamily="34" charset="0"/>
                <a:ea typeface="Calibri" panose="020F0502020204030204" pitchFamily="34" charset="0"/>
                <a:cs typeface="Arial" panose="020B0604020202020204" pitchFamily="34" charset="0"/>
              </a:rPr>
              <a:t>Scientific guidance on goals and targets</a:t>
            </a:r>
            <a:endParaRPr lang="en-CA"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100" i="1" dirty="0">
                <a:effectLst/>
                <a:latin typeface="Calibri" panose="020F0502020204030204" pitchFamily="34" charset="0"/>
                <a:ea typeface="Calibri" panose="020F0502020204030204" pitchFamily="34" charset="0"/>
                <a:cs typeface="Arial" panose="020B0604020202020204" pitchFamily="34" charset="0"/>
              </a:rPr>
              <a:t> </a:t>
            </a:r>
            <a:endParaRPr lang="en-CA" sz="11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8" name="Rectangle 7">
            <a:extLst>
              <a:ext uri="{FF2B5EF4-FFF2-40B4-BE49-F238E27FC236}">
                <a16:creationId xmlns:a16="http://schemas.microsoft.com/office/drawing/2014/main" id="{88421D55-7CA8-480C-8137-5927E8B63D6F}"/>
              </a:ext>
            </a:extLst>
          </p:cNvPr>
          <p:cNvSpPr/>
          <p:nvPr/>
        </p:nvSpPr>
        <p:spPr>
          <a:xfrm>
            <a:off x="3229386" y="2204907"/>
            <a:ext cx="3781014" cy="21194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lnSpc>
                <a:spcPct val="107000"/>
              </a:lnSpc>
              <a:spcAft>
                <a:spcPts val="0"/>
              </a:spcAft>
            </a:pPr>
            <a:r>
              <a:rPr lang="en-US" sz="1600" b="1" dirty="0">
                <a:effectLst/>
                <a:ea typeface="Calibri" panose="020F0502020204030204" pitchFamily="34" charset="0"/>
                <a:cs typeface="Arial" panose="020B0604020202020204" pitchFamily="34" charset="0"/>
              </a:rPr>
              <a:t>Monitoring Framework  </a:t>
            </a:r>
            <a:r>
              <a:rPr lang="en-US" sz="1600" dirty="0">
                <a:effectLst/>
                <a:ea typeface="Calibri" panose="020F0502020204030204" pitchFamily="34" charset="0"/>
                <a:cs typeface="Arial" panose="020B0604020202020204" pitchFamily="34" charset="0"/>
              </a:rPr>
              <a:t> </a:t>
            </a:r>
            <a:endParaRPr lang="en-CA" sz="1600" dirty="0">
              <a:effectLst/>
              <a:ea typeface="Calibri" panose="020F0502020204030204" pitchFamily="34" charset="0"/>
              <a:cs typeface="Arial" panose="020B0604020202020204" pitchFamily="34" charset="0"/>
            </a:endParaRPr>
          </a:p>
          <a:p>
            <a:pPr>
              <a:lnSpc>
                <a:spcPct val="107000"/>
              </a:lnSpc>
              <a:spcAft>
                <a:spcPts val="0"/>
              </a:spcAft>
            </a:pPr>
            <a:r>
              <a:rPr lang="en-US" sz="1600" b="1" dirty="0">
                <a:effectLst/>
                <a:ea typeface="Calibri" panose="020F0502020204030204" pitchFamily="34" charset="0"/>
                <a:cs typeface="Arial" panose="020B0604020202020204" pitchFamily="34" charset="0"/>
              </a:rPr>
              <a:t> </a:t>
            </a:r>
            <a:endParaRPr lang="en-CA" sz="1600" dirty="0">
              <a:effectLst/>
              <a:ea typeface="Calibri" panose="020F0502020204030204" pitchFamily="34" charset="0"/>
              <a:cs typeface="Arial" panose="020B0604020202020204" pitchFamily="34" charset="0"/>
            </a:endParaRPr>
          </a:p>
          <a:p>
            <a:pPr>
              <a:lnSpc>
                <a:spcPct val="107000"/>
              </a:lnSpc>
              <a:spcAft>
                <a:spcPts val="0"/>
              </a:spcAft>
            </a:pPr>
            <a:r>
              <a:rPr lang="en-US" sz="1100" b="1"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a:p>
            <a:pPr>
              <a:lnSpc>
                <a:spcPct val="107000"/>
              </a:lnSpc>
              <a:spcAft>
                <a:spcPts val="800"/>
              </a:spcAft>
            </a:pPr>
            <a:r>
              <a:rPr lang="en-US" sz="1100"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a:p>
            <a:pPr>
              <a:lnSpc>
                <a:spcPct val="107000"/>
              </a:lnSpc>
              <a:spcAft>
                <a:spcPts val="0"/>
              </a:spcAft>
            </a:pPr>
            <a:r>
              <a:rPr lang="en-US" sz="1100"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a:p>
            <a:pPr>
              <a:lnSpc>
                <a:spcPct val="107000"/>
              </a:lnSpc>
              <a:spcAft>
                <a:spcPts val="0"/>
              </a:spcAft>
            </a:pPr>
            <a:r>
              <a:rPr lang="en-US" sz="1100"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a:p>
            <a:pPr>
              <a:lnSpc>
                <a:spcPct val="107000"/>
              </a:lnSpc>
              <a:spcAft>
                <a:spcPts val="0"/>
              </a:spcAft>
            </a:pPr>
            <a:r>
              <a:rPr lang="en-US" sz="1100"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a:p>
            <a:pPr>
              <a:lnSpc>
                <a:spcPct val="107000"/>
              </a:lnSpc>
              <a:spcAft>
                <a:spcPts val="0"/>
              </a:spcAft>
            </a:pPr>
            <a:r>
              <a:rPr lang="en-US" sz="1100"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a:p>
            <a:pPr>
              <a:lnSpc>
                <a:spcPct val="107000"/>
              </a:lnSpc>
              <a:spcAft>
                <a:spcPts val="800"/>
              </a:spcAft>
            </a:pPr>
            <a:r>
              <a:rPr lang="en-US" sz="1100"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a:p>
            <a:pPr>
              <a:lnSpc>
                <a:spcPct val="107000"/>
              </a:lnSpc>
              <a:spcAft>
                <a:spcPts val="800"/>
              </a:spcAft>
            </a:pPr>
            <a:r>
              <a:rPr lang="en-US" sz="1100" dirty="0">
                <a:effectLst/>
                <a:ea typeface="Calibri" panose="020F0502020204030204" pitchFamily="34" charset="0"/>
                <a:cs typeface="Arial" panose="020B0604020202020204" pitchFamily="34" charset="0"/>
              </a:rPr>
              <a:t> </a:t>
            </a:r>
            <a:endParaRPr lang="en-CA" sz="1100" dirty="0">
              <a:effectLst/>
              <a:ea typeface="Calibri" panose="020F0502020204030204" pitchFamily="34" charset="0"/>
              <a:cs typeface="Arial" panose="020B0604020202020204" pitchFamily="34" charset="0"/>
            </a:endParaRPr>
          </a:p>
        </p:txBody>
      </p:sp>
      <p:sp>
        <p:nvSpPr>
          <p:cNvPr id="11" name="Text Box 17">
            <a:extLst>
              <a:ext uri="{FF2B5EF4-FFF2-40B4-BE49-F238E27FC236}">
                <a16:creationId xmlns:a16="http://schemas.microsoft.com/office/drawing/2014/main" id="{078575AF-A5D6-4C28-968A-621EEF8931B2}"/>
              </a:ext>
            </a:extLst>
          </p:cNvPr>
          <p:cNvSpPr txBox="1"/>
          <p:nvPr/>
        </p:nvSpPr>
        <p:spPr>
          <a:xfrm>
            <a:off x="3276600" y="2692905"/>
            <a:ext cx="1447800" cy="1050140"/>
          </a:xfrm>
          <a:prstGeom prst="rect">
            <a:avLst/>
          </a:prstGeom>
          <a:solidFill>
            <a:schemeClr val="lt1">
              <a:alpha val="0"/>
            </a:schemeClr>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07000"/>
              </a:lnSpc>
              <a:spcAft>
                <a:spcPts val="0"/>
              </a:spcAft>
            </a:pPr>
            <a:r>
              <a:rPr lang="en-US" sz="1200" b="1" i="1" dirty="0">
                <a:solidFill>
                  <a:srgbClr val="3C3C3C"/>
                </a:solidFill>
                <a:effectLst/>
                <a:latin typeface="Calibri" panose="020F0502020204030204" pitchFamily="34" charset="0"/>
                <a:ea typeface="Calibri" panose="020F0502020204030204" pitchFamily="34" charset="0"/>
                <a:cs typeface="Arial" panose="020B0604020202020204" pitchFamily="34" charset="0"/>
              </a:rPr>
              <a:t>CBD/SBSTTA/24/3 </a:t>
            </a:r>
            <a:endParaRPr lang="en-CA" sz="1200" dirty="0">
              <a:solidFill>
                <a:srgbClr val="3C3C3C"/>
              </a:solidFill>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0"/>
              </a:spcAft>
            </a:pPr>
            <a:r>
              <a:rPr lang="en-US" sz="1200" i="1" dirty="0">
                <a:solidFill>
                  <a:srgbClr val="3C3C3C"/>
                </a:solidFill>
                <a:effectLst/>
                <a:latin typeface="Calibri" panose="020F0502020204030204" pitchFamily="34" charset="0"/>
                <a:ea typeface="Calibri" panose="020F0502020204030204" pitchFamily="34" charset="0"/>
                <a:cs typeface="Arial" panose="020B0604020202020204" pitchFamily="34" charset="0"/>
              </a:rPr>
              <a:t>Scope and concepts, proposed headline indicators, recommendations</a:t>
            </a:r>
            <a:endParaRPr lang="en-CA" sz="1200" dirty="0">
              <a:solidFill>
                <a:srgbClr val="3C3C3C"/>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2F2D0A7D-ED6B-4D47-97E3-8DD53E645765}"/>
              </a:ext>
            </a:extLst>
          </p:cNvPr>
          <p:cNvSpPr/>
          <p:nvPr/>
        </p:nvSpPr>
        <p:spPr>
          <a:xfrm>
            <a:off x="5009467" y="2692905"/>
            <a:ext cx="1781663" cy="625475"/>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0"/>
              </a:spcAft>
            </a:pPr>
            <a:r>
              <a:rPr lang="en-US" sz="1200" b="1" i="1" dirty="0">
                <a:solidFill>
                  <a:srgbClr val="3C3C3C"/>
                </a:solidFill>
                <a:effectLst/>
                <a:ea typeface="Calibri" panose="020F0502020204030204" pitchFamily="34" charset="0"/>
                <a:cs typeface="Arial" panose="020B0604020202020204" pitchFamily="34" charset="0"/>
              </a:rPr>
              <a:t>CBD/SBSTTA/24/3/ADD1 </a:t>
            </a:r>
            <a:r>
              <a:rPr lang="en-US" sz="1200" i="1" dirty="0">
                <a:solidFill>
                  <a:srgbClr val="3C3C3C"/>
                </a:solidFill>
                <a:effectLst/>
                <a:ea typeface="Calibri" panose="020F0502020204030204" pitchFamily="34" charset="0"/>
                <a:cs typeface="Arial" panose="020B0604020202020204" pitchFamily="34" charset="0"/>
              </a:rPr>
              <a:t>Indicator logic and list of indicators</a:t>
            </a:r>
            <a:endParaRPr lang="en-CA" sz="1200" dirty="0">
              <a:solidFill>
                <a:srgbClr val="3C3C3C"/>
              </a:solidFill>
              <a:effectLst/>
              <a:ea typeface="Calibri" panose="020F050202020403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1374C6F1-D694-4C28-92DF-83DE960D46FB}"/>
              </a:ext>
            </a:extLst>
          </p:cNvPr>
          <p:cNvSpPr/>
          <p:nvPr/>
        </p:nvSpPr>
        <p:spPr>
          <a:xfrm>
            <a:off x="4979434" y="3629661"/>
            <a:ext cx="1811687" cy="61849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200" b="1" i="1" dirty="0">
                <a:solidFill>
                  <a:srgbClr val="3C3C3C"/>
                </a:solidFill>
                <a:effectLst/>
                <a:ea typeface="Calibri" panose="020F0502020204030204" pitchFamily="34" charset="0"/>
                <a:cs typeface="Arial" panose="020B0604020202020204" pitchFamily="34" charset="0"/>
              </a:rPr>
              <a:t>CBD/SBSTTA/24/INF16 </a:t>
            </a:r>
            <a:r>
              <a:rPr lang="en-US" sz="1200" i="1" dirty="0">
                <a:solidFill>
                  <a:srgbClr val="3C3C3C"/>
                </a:solidFill>
                <a:effectLst/>
                <a:ea typeface="Calibri" panose="020F0502020204030204" pitchFamily="34" charset="0"/>
                <a:cs typeface="Arial" panose="020B0604020202020204" pitchFamily="34" charset="0"/>
              </a:rPr>
              <a:t>Scientific assessment of indicators</a:t>
            </a:r>
            <a:endParaRPr lang="en-CA" sz="1200" dirty="0">
              <a:solidFill>
                <a:srgbClr val="3C3C3C"/>
              </a:solidFill>
              <a:effectLst/>
              <a:ea typeface="Calibri" panose="020F0502020204030204" pitchFamily="34" charset="0"/>
              <a:cs typeface="Arial" panose="020B0604020202020204" pitchFamily="34" charset="0"/>
            </a:endParaRPr>
          </a:p>
        </p:txBody>
      </p:sp>
      <p:sp>
        <p:nvSpPr>
          <p:cNvPr id="10" name="Rectangle 9">
            <a:extLst>
              <a:ext uri="{FF2B5EF4-FFF2-40B4-BE49-F238E27FC236}">
                <a16:creationId xmlns:a16="http://schemas.microsoft.com/office/drawing/2014/main" id="{BA868751-A6E6-4749-8D9A-E48221346F3A}"/>
              </a:ext>
            </a:extLst>
          </p:cNvPr>
          <p:cNvSpPr/>
          <p:nvPr/>
        </p:nvSpPr>
        <p:spPr>
          <a:xfrm>
            <a:off x="3226634" y="4362510"/>
            <a:ext cx="1568450" cy="618490"/>
          </a:xfrm>
          <a:prstGeom prst="rect">
            <a:avLst/>
          </a:prstGeom>
          <a:noFill/>
          <a:ln>
            <a:noFill/>
          </a:ln>
        </p:spPr>
        <p:style>
          <a:lnRef idx="2">
            <a:schemeClr val="accent2">
              <a:shade val="50000"/>
            </a:schemeClr>
          </a:lnRef>
          <a:fillRef idx="1">
            <a:schemeClr val="accent2"/>
          </a:fillRef>
          <a:effectRef idx="0">
            <a:schemeClr val="accent2"/>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1100" b="1" i="1" dirty="0">
                <a:solidFill>
                  <a:srgbClr val="3C3C3C"/>
                </a:solidFill>
                <a:effectLst/>
                <a:ea typeface="Calibri" panose="020F0502020204030204" pitchFamily="34" charset="0"/>
                <a:cs typeface="Arial" panose="020B0604020202020204" pitchFamily="34" charset="0"/>
              </a:rPr>
              <a:t>CBD/SBSTTA/24/INF12 </a:t>
            </a:r>
            <a:r>
              <a:rPr lang="en-US" sz="1100" i="1" dirty="0">
                <a:solidFill>
                  <a:srgbClr val="3C3C3C"/>
                </a:solidFill>
                <a:effectLst/>
                <a:ea typeface="Calibri" panose="020F0502020204030204" pitchFamily="34" charset="0"/>
                <a:cs typeface="Arial" panose="020B0604020202020204" pitchFamily="34" charset="0"/>
              </a:rPr>
              <a:t>Links to SDG</a:t>
            </a:r>
            <a:endParaRPr lang="en-CA" sz="1100" dirty="0">
              <a:solidFill>
                <a:srgbClr val="3C3C3C"/>
              </a:solidFill>
              <a:effectLst/>
              <a:ea typeface="Calibri" panose="020F0502020204030204" pitchFamily="34" charset="0"/>
              <a:cs typeface="Arial" panose="020B0604020202020204" pitchFamily="34" charset="0"/>
            </a:endParaRPr>
          </a:p>
        </p:txBody>
      </p:sp>
      <p:cxnSp>
        <p:nvCxnSpPr>
          <p:cNvPr id="4" name="Straight Arrow Connector 3">
            <a:extLst>
              <a:ext uri="{FF2B5EF4-FFF2-40B4-BE49-F238E27FC236}">
                <a16:creationId xmlns:a16="http://schemas.microsoft.com/office/drawing/2014/main" id="{CF61A523-F20E-4066-801E-921614BCFB20}"/>
              </a:ext>
            </a:extLst>
          </p:cNvPr>
          <p:cNvCxnSpPr>
            <a:cxnSpLocks/>
          </p:cNvCxnSpPr>
          <p:nvPr/>
        </p:nvCxnSpPr>
        <p:spPr>
          <a:xfrm>
            <a:off x="7086602" y="2608779"/>
            <a:ext cx="761998" cy="0"/>
          </a:xfrm>
          <a:prstGeom prst="straightConnector1">
            <a:avLst/>
          </a:prstGeom>
          <a:ln w="571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D2422138-69A4-4EEF-8791-B5E45593FE0E}"/>
              </a:ext>
            </a:extLst>
          </p:cNvPr>
          <p:cNvCxnSpPr>
            <a:cxnSpLocks/>
          </p:cNvCxnSpPr>
          <p:nvPr/>
        </p:nvCxnSpPr>
        <p:spPr>
          <a:xfrm flipH="1">
            <a:off x="4612013" y="3028951"/>
            <a:ext cx="417187" cy="9485"/>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AEE8E183-AE64-4940-8D0E-D20FB4F666D9}"/>
              </a:ext>
            </a:extLst>
          </p:cNvPr>
          <p:cNvCxnSpPr>
            <a:cxnSpLocks/>
          </p:cNvCxnSpPr>
          <p:nvPr/>
        </p:nvCxnSpPr>
        <p:spPr>
          <a:xfrm flipV="1">
            <a:off x="5867400" y="3311302"/>
            <a:ext cx="0" cy="279943"/>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8C8DDB0A-D3EF-4F4F-93D5-582F46ED43F9}"/>
              </a:ext>
            </a:extLst>
          </p:cNvPr>
          <p:cNvSpPr/>
          <p:nvPr/>
        </p:nvSpPr>
        <p:spPr>
          <a:xfrm>
            <a:off x="7696200" y="1962150"/>
            <a:ext cx="1219200" cy="1134478"/>
          </a:xfrm>
          <a:prstGeom prst="rect">
            <a:avLst/>
          </a:prstGeom>
        </p:spPr>
        <p:txBody>
          <a:bodyPr wrap="square">
            <a:spAutoFit/>
          </a:bodyPr>
          <a:lstStyle/>
          <a:p>
            <a:pPr algn="ctr">
              <a:lnSpc>
                <a:spcPct val="107000"/>
              </a:lnSpc>
              <a:spcAft>
                <a:spcPts val="0"/>
              </a:spcAft>
            </a:pPr>
            <a:r>
              <a:rPr lang="en-US" sz="1600" b="1" dirty="0">
                <a:ea typeface="Calibri" panose="020F0502020204030204" pitchFamily="34" charset="0"/>
                <a:cs typeface="Arial" panose="020B0604020202020204" pitchFamily="34" charset="0"/>
              </a:rPr>
              <a:t>Global Analytical Review</a:t>
            </a:r>
          </a:p>
          <a:p>
            <a:pPr algn="ctr">
              <a:lnSpc>
                <a:spcPct val="107000"/>
              </a:lnSpc>
              <a:spcAft>
                <a:spcPts val="0"/>
              </a:spcAft>
            </a:pPr>
            <a:r>
              <a:rPr lang="en-US" sz="1600" b="1" dirty="0">
                <a:ea typeface="Calibri" panose="020F0502020204030204" pitchFamily="34" charset="0"/>
                <a:cs typeface="Arial" panose="020B0604020202020204" pitchFamily="34" charset="0"/>
              </a:rPr>
              <a:t>(SBI)</a:t>
            </a:r>
            <a:endParaRPr lang="en-CA" sz="1600" dirty="0">
              <a:ea typeface="Calibri" panose="020F0502020204030204" pitchFamily="34" charset="0"/>
              <a:cs typeface="Arial" panose="020B0604020202020204" pitchFamily="34" charset="0"/>
            </a:endParaRPr>
          </a:p>
        </p:txBody>
      </p:sp>
      <p:sp>
        <p:nvSpPr>
          <p:cNvPr id="23" name="Rectangle 22">
            <a:extLst>
              <a:ext uri="{FF2B5EF4-FFF2-40B4-BE49-F238E27FC236}">
                <a16:creationId xmlns:a16="http://schemas.microsoft.com/office/drawing/2014/main" id="{AB4E020A-4361-4E2E-A318-204FA8ABD88A}"/>
              </a:ext>
            </a:extLst>
          </p:cNvPr>
          <p:cNvSpPr/>
          <p:nvPr/>
        </p:nvSpPr>
        <p:spPr>
          <a:xfrm>
            <a:off x="7739618" y="3340603"/>
            <a:ext cx="1251982" cy="902491"/>
          </a:xfrm>
          <a:prstGeom prst="rect">
            <a:avLst/>
          </a:prstGeom>
        </p:spPr>
        <p:txBody>
          <a:bodyPr wrap="square">
            <a:spAutoFit/>
          </a:bodyPr>
          <a:lstStyle/>
          <a:p>
            <a:pPr algn="ctr">
              <a:lnSpc>
                <a:spcPct val="107000"/>
              </a:lnSpc>
              <a:spcAft>
                <a:spcPts val="0"/>
              </a:spcAft>
            </a:pPr>
            <a:r>
              <a:rPr lang="en-US" sz="1600" b="1" dirty="0">
                <a:ea typeface="Calibri" panose="020F0502020204030204" pitchFamily="34" charset="0"/>
                <a:cs typeface="Arial" panose="020B0604020202020204" pitchFamily="34" charset="0"/>
              </a:rPr>
              <a:t>National Reporting</a:t>
            </a:r>
          </a:p>
          <a:p>
            <a:pPr algn="ctr">
              <a:lnSpc>
                <a:spcPct val="107000"/>
              </a:lnSpc>
              <a:spcAft>
                <a:spcPts val="0"/>
              </a:spcAft>
            </a:pPr>
            <a:r>
              <a:rPr lang="en-US" sz="1600" b="1" dirty="0">
                <a:ea typeface="Calibri" panose="020F0502020204030204" pitchFamily="34" charset="0"/>
                <a:cs typeface="Arial" panose="020B0604020202020204" pitchFamily="34" charset="0"/>
              </a:rPr>
              <a:t>(SBI)</a:t>
            </a:r>
            <a:r>
              <a:rPr lang="en-US" b="1" dirty="0">
                <a:ea typeface="Calibri" panose="020F0502020204030204" pitchFamily="34" charset="0"/>
                <a:cs typeface="Arial" panose="020B0604020202020204" pitchFamily="34" charset="0"/>
              </a:rPr>
              <a:t> </a:t>
            </a:r>
            <a:r>
              <a:rPr lang="en-US" dirty="0">
                <a:ea typeface="Calibri" panose="020F0502020204030204" pitchFamily="34" charset="0"/>
                <a:cs typeface="Arial" panose="020B0604020202020204" pitchFamily="34" charset="0"/>
              </a:rPr>
              <a:t> </a:t>
            </a:r>
            <a:endParaRPr lang="en-CA" sz="1400" dirty="0">
              <a:ea typeface="Calibri" panose="020F0502020204030204" pitchFamily="34" charset="0"/>
              <a:cs typeface="Arial" panose="020B0604020202020204" pitchFamily="34" charset="0"/>
            </a:endParaRPr>
          </a:p>
        </p:txBody>
      </p:sp>
      <p:cxnSp>
        <p:nvCxnSpPr>
          <p:cNvPr id="25" name="Straight Arrow Connector 24">
            <a:extLst>
              <a:ext uri="{FF2B5EF4-FFF2-40B4-BE49-F238E27FC236}">
                <a16:creationId xmlns:a16="http://schemas.microsoft.com/office/drawing/2014/main" id="{01B1E62C-B5D4-4419-87C0-50D16620DB3F}"/>
              </a:ext>
            </a:extLst>
          </p:cNvPr>
          <p:cNvCxnSpPr>
            <a:cxnSpLocks/>
          </p:cNvCxnSpPr>
          <p:nvPr/>
        </p:nvCxnSpPr>
        <p:spPr>
          <a:xfrm flipH="1">
            <a:off x="2342943" y="1617953"/>
            <a:ext cx="820772" cy="707497"/>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C4E4BA72-7386-458C-91C5-6D0A658C3668}"/>
              </a:ext>
            </a:extLst>
          </p:cNvPr>
          <p:cNvCxnSpPr>
            <a:cxnSpLocks/>
          </p:cNvCxnSpPr>
          <p:nvPr/>
        </p:nvCxnSpPr>
        <p:spPr>
          <a:xfrm flipH="1" flipV="1">
            <a:off x="2286001" y="4031552"/>
            <a:ext cx="838199" cy="597598"/>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a:extLst>
              <a:ext uri="{FF2B5EF4-FFF2-40B4-BE49-F238E27FC236}">
                <a16:creationId xmlns:a16="http://schemas.microsoft.com/office/drawing/2014/main" id="{FF81B7FB-9D09-47CD-B9C6-40B07B4E4D08}"/>
              </a:ext>
            </a:extLst>
          </p:cNvPr>
          <p:cNvCxnSpPr>
            <a:cxnSpLocks/>
          </p:cNvCxnSpPr>
          <p:nvPr/>
        </p:nvCxnSpPr>
        <p:spPr>
          <a:xfrm>
            <a:off x="7086602" y="3676892"/>
            <a:ext cx="761998" cy="0"/>
          </a:xfrm>
          <a:prstGeom prst="straightConnector1">
            <a:avLst/>
          </a:prstGeom>
          <a:ln w="571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a:extLst>
              <a:ext uri="{FF2B5EF4-FFF2-40B4-BE49-F238E27FC236}">
                <a16:creationId xmlns:a16="http://schemas.microsoft.com/office/drawing/2014/main" id="{5A978100-B397-4C51-AA0B-ED75D162BA9A}"/>
              </a:ext>
            </a:extLst>
          </p:cNvPr>
          <p:cNvCxnSpPr>
            <a:cxnSpLocks/>
          </p:cNvCxnSpPr>
          <p:nvPr/>
        </p:nvCxnSpPr>
        <p:spPr>
          <a:xfrm>
            <a:off x="2604081" y="3158901"/>
            <a:ext cx="559634" cy="14156"/>
          </a:xfrm>
          <a:prstGeom prst="straightConnector1">
            <a:avLst/>
          </a:prstGeom>
          <a:ln w="57150">
            <a:solidFill>
              <a:srgbClr val="C00000"/>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04A54FF2-C0C6-49C3-9C30-F75707AAF234}"/>
              </a:ext>
            </a:extLst>
          </p:cNvPr>
          <p:cNvCxnSpPr>
            <a:cxnSpLocks/>
          </p:cNvCxnSpPr>
          <p:nvPr/>
        </p:nvCxnSpPr>
        <p:spPr>
          <a:xfrm flipH="1">
            <a:off x="3849516" y="2001642"/>
            <a:ext cx="1" cy="691263"/>
          </a:xfrm>
          <a:prstGeom prst="straightConnector1">
            <a:avLst/>
          </a:prstGeom>
          <a:ln w="57150">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58874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par>
                                <p:cTn id="13" presetID="10" presetClass="entr" presetSubtype="0" fill="hold" nodeType="with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fade">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fade">
                                      <p:cBhvr>
                                        <p:cTn id="20" dur="500"/>
                                        <p:tgtEl>
                                          <p:spTgt spid="12"/>
                                        </p:tgtEl>
                                      </p:cBhvr>
                                    </p:animEffect>
                                  </p:childTnLst>
                                </p:cTn>
                              </p:par>
                              <p:par>
                                <p:cTn id="21" presetID="10" presetClass="entr" presetSubtype="0"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fade">
                                      <p:cBhvr>
                                        <p:cTn id="23" dur="500"/>
                                        <p:tgtEl>
                                          <p:spTgt spid="16"/>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fade">
                                      <p:cBhvr>
                                        <p:cTn id="28" dur="500"/>
                                        <p:tgtEl>
                                          <p:spTgt spid="9"/>
                                        </p:tgtEl>
                                      </p:cBhvr>
                                    </p:animEffect>
                                  </p:childTnLst>
                                </p:cTn>
                              </p:par>
                              <p:par>
                                <p:cTn id="29" presetID="10" presetClass="entr" presetSubtype="0" fill="hold" nodeType="with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fade">
                                      <p:cBhvr>
                                        <p:cTn id="31" dur="500"/>
                                        <p:tgtEl>
                                          <p:spTgt spid="19"/>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0"/>
                                        </p:tgtEl>
                                        <p:attrNameLst>
                                          <p:attrName>style.visibility</p:attrName>
                                        </p:attrNameLst>
                                      </p:cBhvr>
                                      <p:to>
                                        <p:strVal val="visible"/>
                                      </p:to>
                                    </p:set>
                                    <p:animEffect transition="in" filter="fade">
                                      <p:cBhvr>
                                        <p:cTn id="36" dur="500"/>
                                        <p:tgtEl>
                                          <p:spTgt spid="10"/>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44"/>
                                        </p:tgtEl>
                                        <p:attrNameLst>
                                          <p:attrName>style.visibility</p:attrName>
                                        </p:attrNameLst>
                                      </p:cBhvr>
                                      <p:to>
                                        <p:strVal val="visible"/>
                                      </p:to>
                                    </p:set>
                                    <p:animEffect transition="in" filter="fade">
                                      <p:cBhvr>
                                        <p:cTn id="41" dur="500"/>
                                        <p:tgtEl>
                                          <p:spTgt spid="44"/>
                                        </p:tgtEl>
                                      </p:cBhvr>
                                    </p:animEffect>
                                  </p:childTnLst>
                                </p:cTn>
                              </p:par>
                              <p:par>
                                <p:cTn id="42" presetID="10" presetClass="entr" presetSubtype="0" fill="hold" nodeType="with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fade">
                                      <p:cBhvr>
                                        <p:cTn id="44" dur="500"/>
                                        <p:tgtEl>
                                          <p:spTgt spid="25"/>
                                        </p:tgtEl>
                                      </p:cBhvr>
                                    </p:animEffect>
                                  </p:childTnLst>
                                </p:cTn>
                              </p:par>
                              <p:par>
                                <p:cTn id="45" presetID="10" presetClass="entr" presetSubtype="0" fill="hold" nodeType="withEffect">
                                  <p:stCondLst>
                                    <p:cond delay="0"/>
                                  </p:stCondLst>
                                  <p:childTnLst>
                                    <p:set>
                                      <p:cBhvr>
                                        <p:cTn id="46" dur="1" fill="hold">
                                          <p:stCondLst>
                                            <p:cond delay="0"/>
                                          </p:stCondLst>
                                        </p:cTn>
                                        <p:tgtEl>
                                          <p:spTgt spid="26"/>
                                        </p:tgtEl>
                                        <p:attrNameLst>
                                          <p:attrName>style.visibility</p:attrName>
                                        </p:attrNameLst>
                                      </p:cBhvr>
                                      <p:to>
                                        <p:strVal val="visible"/>
                                      </p:to>
                                    </p:set>
                                    <p:animEffect transition="in" filter="fade">
                                      <p:cBhvr>
                                        <p:cTn id="47" dur="500"/>
                                        <p:tgtEl>
                                          <p:spTgt spid="26"/>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fade">
                                      <p:cBhvr>
                                        <p:cTn id="52" dur="500"/>
                                        <p:tgtEl>
                                          <p:spTgt spid="22"/>
                                        </p:tgtEl>
                                      </p:cBhvr>
                                    </p:animEffect>
                                  </p:childTnLst>
                                </p:cTn>
                              </p:par>
                              <p:par>
                                <p:cTn id="53" presetID="10" presetClass="entr" presetSubtype="0"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fade">
                                      <p:cBhvr>
                                        <p:cTn id="55" dur="500"/>
                                        <p:tgtEl>
                                          <p:spTgt spid="23"/>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nodeType="clickEffect">
                                  <p:stCondLst>
                                    <p:cond delay="0"/>
                                  </p:stCondLst>
                                  <p:childTnLst>
                                    <p:set>
                                      <p:cBhvr>
                                        <p:cTn id="59" dur="1" fill="hold">
                                          <p:stCondLst>
                                            <p:cond delay="0"/>
                                          </p:stCondLst>
                                        </p:cTn>
                                        <p:tgtEl>
                                          <p:spTgt spid="4"/>
                                        </p:tgtEl>
                                        <p:attrNameLst>
                                          <p:attrName>style.visibility</p:attrName>
                                        </p:attrNameLst>
                                      </p:cBhvr>
                                      <p:to>
                                        <p:strVal val="visible"/>
                                      </p:to>
                                    </p:set>
                                    <p:animEffect transition="in" filter="fade">
                                      <p:cBhvr>
                                        <p:cTn id="60" dur="500"/>
                                        <p:tgtEl>
                                          <p:spTgt spid="4"/>
                                        </p:tgtEl>
                                      </p:cBhvr>
                                    </p:animEffect>
                                  </p:childTnLst>
                                </p:cTn>
                              </p:par>
                              <p:par>
                                <p:cTn id="61" presetID="10" presetClass="entr" presetSubtype="0" fill="hold" nodeType="withEffect">
                                  <p:stCondLst>
                                    <p:cond delay="0"/>
                                  </p:stCondLst>
                                  <p:childTnLst>
                                    <p:set>
                                      <p:cBhvr>
                                        <p:cTn id="62" dur="1" fill="hold">
                                          <p:stCondLst>
                                            <p:cond delay="0"/>
                                          </p:stCondLst>
                                        </p:cTn>
                                        <p:tgtEl>
                                          <p:spTgt spid="35"/>
                                        </p:tgtEl>
                                        <p:attrNameLst>
                                          <p:attrName>style.visibility</p:attrName>
                                        </p:attrNameLst>
                                      </p:cBhvr>
                                      <p:to>
                                        <p:strVal val="visible"/>
                                      </p:to>
                                    </p:set>
                                    <p:animEffect transition="in" filter="fade">
                                      <p:cBhvr>
                                        <p:cTn id="6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animBg="1"/>
      <p:bldP spid="12" grpId="0"/>
      <p:bldP spid="9" grpId="0"/>
      <p:bldP spid="10" grpId="0"/>
      <p:bldP spid="22" grpId="0"/>
      <p:bldP spid="2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AEDC892-0047-4549-BC80-82B0A54E9CF7}"/>
              </a:ext>
            </a:extLst>
          </p:cNvPr>
          <p:cNvSpPr>
            <a:spLocks noGrp="1"/>
          </p:cNvSpPr>
          <p:nvPr>
            <p:ph type="title"/>
          </p:nvPr>
        </p:nvSpPr>
        <p:spPr>
          <a:xfrm>
            <a:off x="1466008" y="325175"/>
            <a:ext cx="7235825" cy="857250"/>
          </a:xfrm>
        </p:spPr>
        <p:txBody>
          <a:bodyPr/>
          <a:lstStyle/>
          <a:p>
            <a:pPr algn="l">
              <a:defRPr/>
            </a:pPr>
            <a:r>
              <a:rPr lang="en-CA" sz="2000" b="1" dirty="0">
                <a:latin typeface="Calibri" panose="020F0502020204030204" pitchFamily="34" charset="0"/>
                <a:ea typeface="DengXian" panose="02010600030101010101" pitchFamily="2" charset="-122"/>
              </a:rPr>
              <a:t>Overview of SBSTTA/24/2 </a:t>
            </a:r>
            <a:endParaRPr lang="en-US" sz="2000" b="1" dirty="0">
              <a:latin typeface="Calibri" panose="020F0502020204030204" pitchFamily="34" charset="0"/>
              <a:ea typeface="DengXian" panose="02010600030101010101" pitchFamily="2" charset="-122"/>
            </a:endParaRPr>
          </a:p>
        </p:txBody>
      </p:sp>
      <p:sp>
        <p:nvSpPr>
          <p:cNvPr id="6" name="TextBox 5">
            <a:extLst>
              <a:ext uri="{FF2B5EF4-FFF2-40B4-BE49-F238E27FC236}">
                <a16:creationId xmlns:a16="http://schemas.microsoft.com/office/drawing/2014/main" id="{845C51E4-3EF7-4514-8FED-1A819BA40125}"/>
              </a:ext>
            </a:extLst>
          </p:cNvPr>
          <p:cNvSpPr txBox="1"/>
          <p:nvPr/>
        </p:nvSpPr>
        <p:spPr>
          <a:xfrm>
            <a:off x="1442554" y="1276350"/>
            <a:ext cx="4501046" cy="3170099"/>
          </a:xfrm>
          <a:prstGeom prst="rect">
            <a:avLst/>
          </a:prstGeom>
          <a:noFill/>
        </p:spPr>
        <p:txBody>
          <a:bodyPr wrap="square" rtlCol="0">
            <a:spAutoFit/>
          </a:bodyPr>
          <a:lstStyle/>
          <a:p>
            <a:pPr marL="342900" indent="-342900">
              <a:buFont typeface="Arial" panose="020B0604020202020204" pitchFamily="34" charset="0"/>
              <a:buChar char="•"/>
            </a:pPr>
            <a:r>
              <a:rPr lang="en-US" sz="2000" dirty="0"/>
              <a:t>Presented during special virtual session of SBSTTA</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Final assessment of progress towards the Aichi Biodiversity Targets</a:t>
            </a:r>
          </a:p>
          <a:p>
            <a:pPr marL="342900" indent="-342900">
              <a:buFont typeface="Arial" panose="020B0604020202020204" pitchFamily="34" charset="0"/>
              <a:buChar char="•"/>
            </a:pPr>
            <a:endParaRPr lang="en-US" altLang="en-US" sz="2000" dirty="0"/>
          </a:p>
          <a:p>
            <a:pPr marL="342900" indent="-342900">
              <a:buFont typeface="Arial" panose="020B0604020202020204" pitchFamily="34" charset="0"/>
              <a:buChar char="•"/>
            </a:pPr>
            <a:r>
              <a:rPr lang="en-US" altLang="en-US" sz="2000" dirty="0"/>
              <a:t>End of section 2 (taking stock of progress) and section 3 (transitions) particularly relevant to the post-2020 global </a:t>
            </a:r>
            <a:r>
              <a:rPr lang="en-US" altLang="en-US" sz="2000"/>
              <a:t>biodiversity framework</a:t>
            </a:r>
            <a:endParaRPr lang="en-US" altLang="en-US" sz="1900" dirty="0"/>
          </a:p>
        </p:txBody>
      </p:sp>
      <p:pic>
        <p:nvPicPr>
          <p:cNvPr id="7" name="Picture 6">
            <a:extLst>
              <a:ext uri="{FF2B5EF4-FFF2-40B4-BE49-F238E27FC236}">
                <a16:creationId xmlns:a16="http://schemas.microsoft.com/office/drawing/2014/main" id="{BBD0FA85-1A8E-4D02-B770-09FB3FE79C5F}"/>
              </a:ext>
            </a:extLst>
          </p:cNvPr>
          <p:cNvPicPr>
            <a:picLocks noChangeAspect="1"/>
          </p:cNvPicPr>
          <p:nvPr/>
        </p:nvPicPr>
        <p:blipFill>
          <a:blip r:embed="rId2"/>
          <a:stretch>
            <a:fillRect/>
          </a:stretch>
        </p:blipFill>
        <p:spPr>
          <a:xfrm>
            <a:off x="6066366" y="1246510"/>
            <a:ext cx="2955833" cy="3763639"/>
          </a:xfrm>
          <a:prstGeom prst="rect">
            <a:avLst/>
          </a:prstGeom>
          <a:ln>
            <a:solidFill>
              <a:schemeClr val="tx1">
                <a:lumMod val="50000"/>
              </a:schemeClr>
            </a:solidFill>
          </a:ln>
        </p:spPr>
      </p:pic>
    </p:spTree>
    <p:extLst>
      <p:ext uri="{BB962C8B-B14F-4D97-AF65-F5344CB8AC3E}">
        <p14:creationId xmlns:p14="http://schemas.microsoft.com/office/powerpoint/2010/main" val="10423571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899BA5-BBC7-4349-BE58-BBBFC62BA4D7}"/>
              </a:ext>
            </a:extLst>
          </p:cNvPr>
          <p:cNvSpPr>
            <a:spLocks noGrp="1"/>
          </p:cNvSpPr>
          <p:nvPr>
            <p:ph idx="1"/>
          </p:nvPr>
        </p:nvSpPr>
        <p:spPr>
          <a:xfrm>
            <a:off x="1462902" y="1352550"/>
            <a:ext cx="7452498" cy="3581400"/>
          </a:xfrm>
        </p:spPr>
        <p:txBody>
          <a:bodyPr>
            <a:noAutofit/>
          </a:bodyPr>
          <a:lstStyle/>
          <a:p>
            <a:pPr>
              <a:spcBef>
                <a:spcPts val="0"/>
              </a:spcBef>
              <a:spcAft>
                <a:spcPts val="300"/>
              </a:spcAft>
            </a:pPr>
            <a:r>
              <a:rPr lang="en-US" sz="1800" dirty="0">
                <a:latin typeface="+mn-lt"/>
              </a:rPr>
              <a:t>Introduces the context and associated supportive documents.</a:t>
            </a:r>
          </a:p>
          <a:p>
            <a:pPr lvl="1">
              <a:spcBef>
                <a:spcPts val="0"/>
              </a:spcBef>
              <a:spcAft>
                <a:spcPts val="300"/>
              </a:spcAft>
            </a:pPr>
            <a:r>
              <a:rPr lang="en-US" sz="1600" dirty="0">
                <a:latin typeface="+mn-lt"/>
              </a:rPr>
              <a:t>Add1 provides a more detailed monitoring framework and INF16 provides further information on the data availability and standing of specific indicators.</a:t>
            </a:r>
          </a:p>
          <a:p>
            <a:pPr lvl="1">
              <a:spcBef>
                <a:spcPts val="0"/>
              </a:spcBef>
              <a:spcAft>
                <a:spcPts val="300"/>
              </a:spcAft>
            </a:pPr>
            <a:r>
              <a:rPr lang="en-US" sz="1600" dirty="0">
                <a:latin typeface="+mn-lt"/>
              </a:rPr>
              <a:t>Add2 provides additional information on the underlying scientific basis and standards for setting numerical targets</a:t>
            </a:r>
          </a:p>
          <a:p>
            <a:pPr>
              <a:spcBef>
                <a:spcPts val="0"/>
              </a:spcBef>
              <a:spcAft>
                <a:spcPts val="300"/>
              </a:spcAft>
            </a:pPr>
            <a:r>
              <a:rPr lang="en-US" sz="1800" dirty="0">
                <a:latin typeface="+mn-lt"/>
              </a:rPr>
              <a:t>Introduces the Headline indicators (in annex I) and link them to the issue of mandatory or strongly recommended indicators for national reporting </a:t>
            </a:r>
          </a:p>
          <a:p>
            <a:pPr>
              <a:spcBef>
                <a:spcPts val="0"/>
              </a:spcBef>
              <a:spcAft>
                <a:spcPts val="300"/>
              </a:spcAft>
            </a:pPr>
            <a:r>
              <a:rPr lang="en-US" sz="1800" dirty="0">
                <a:latin typeface="+mn-lt"/>
              </a:rPr>
              <a:t>Proposes set of recommendations including</a:t>
            </a:r>
          </a:p>
          <a:p>
            <a:pPr lvl="1">
              <a:spcBef>
                <a:spcPts val="0"/>
              </a:spcBef>
              <a:spcAft>
                <a:spcPts val="300"/>
              </a:spcAft>
            </a:pPr>
            <a:r>
              <a:rPr lang="en-US" sz="1600" dirty="0">
                <a:latin typeface="+mn-lt"/>
              </a:rPr>
              <a:t>Technical Expert Group on indicators to guide further work on the indicators (draft </a:t>
            </a:r>
            <a:r>
              <a:rPr lang="en-US" sz="1600" dirty="0" err="1">
                <a:latin typeface="+mn-lt"/>
              </a:rPr>
              <a:t>ToR</a:t>
            </a:r>
            <a:r>
              <a:rPr lang="en-US" sz="1600" dirty="0">
                <a:latin typeface="+mn-lt"/>
              </a:rPr>
              <a:t> in the annex II)</a:t>
            </a:r>
          </a:p>
          <a:p>
            <a:pPr>
              <a:spcAft>
                <a:spcPts val="600"/>
              </a:spcAft>
            </a:pPr>
            <a:endParaRPr lang="en-US" sz="1600" dirty="0">
              <a:latin typeface="+mn-lt"/>
            </a:endParaRPr>
          </a:p>
          <a:p>
            <a:pPr>
              <a:spcAft>
                <a:spcPts val="600"/>
              </a:spcAft>
            </a:pPr>
            <a:endParaRPr lang="en-US" sz="1600" dirty="0">
              <a:latin typeface="+mn-lt"/>
            </a:endParaRPr>
          </a:p>
        </p:txBody>
      </p:sp>
      <p:sp>
        <p:nvSpPr>
          <p:cNvPr id="4" name="Title 1">
            <a:extLst>
              <a:ext uri="{FF2B5EF4-FFF2-40B4-BE49-F238E27FC236}">
                <a16:creationId xmlns:a16="http://schemas.microsoft.com/office/drawing/2014/main" id="{6AEDC892-0047-4549-BC80-82B0A54E9CF7}"/>
              </a:ext>
            </a:extLst>
          </p:cNvPr>
          <p:cNvSpPr>
            <a:spLocks noGrp="1"/>
          </p:cNvSpPr>
          <p:nvPr>
            <p:ph type="title"/>
          </p:nvPr>
        </p:nvSpPr>
        <p:spPr>
          <a:xfrm>
            <a:off x="1466008" y="325175"/>
            <a:ext cx="7235825" cy="857250"/>
          </a:xfrm>
        </p:spPr>
        <p:txBody>
          <a:bodyPr/>
          <a:lstStyle/>
          <a:p>
            <a:pPr algn="l">
              <a:defRPr/>
            </a:pPr>
            <a:r>
              <a:rPr lang="en-CA" sz="2000" b="1" dirty="0">
                <a:latin typeface="Calibri" panose="020F0502020204030204" pitchFamily="34" charset="0"/>
                <a:ea typeface="DengXian" panose="02010600030101010101" pitchFamily="2" charset="-122"/>
              </a:rPr>
              <a:t>Overview of SBSTTA/24/3 </a:t>
            </a:r>
            <a:endParaRPr lang="en-US" sz="2000" b="1" dirty="0">
              <a:latin typeface="Calibri" panose="020F0502020204030204" pitchFamily="34" charset="0"/>
              <a:ea typeface="DengXian" panose="02010600030101010101" pitchFamily="2" charset="-122"/>
            </a:endParaRPr>
          </a:p>
        </p:txBody>
      </p:sp>
    </p:spTree>
    <p:extLst>
      <p:ext uri="{BB962C8B-B14F-4D97-AF65-F5344CB8AC3E}">
        <p14:creationId xmlns:p14="http://schemas.microsoft.com/office/powerpoint/2010/main" val="390806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899BA5-BBC7-4349-BE58-BBBFC62BA4D7}"/>
              </a:ext>
            </a:extLst>
          </p:cNvPr>
          <p:cNvSpPr>
            <a:spLocks noGrp="1"/>
          </p:cNvSpPr>
          <p:nvPr>
            <p:ph idx="1"/>
          </p:nvPr>
        </p:nvSpPr>
        <p:spPr>
          <a:xfrm>
            <a:off x="1450518" y="1237334"/>
            <a:ext cx="7312481" cy="3772816"/>
          </a:xfrm>
        </p:spPr>
        <p:txBody>
          <a:bodyPr>
            <a:normAutofit fontScale="55000" lnSpcReduction="20000"/>
          </a:bodyPr>
          <a:lstStyle/>
          <a:p>
            <a:pPr marL="0" indent="0">
              <a:lnSpc>
                <a:spcPct val="107000"/>
              </a:lnSpc>
              <a:spcBef>
                <a:spcPts val="1200"/>
              </a:spcBef>
              <a:spcAft>
                <a:spcPts val="1200"/>
              </a:spcAft>
              <a:buNone/>
              <a:defRPr/>
            </a:pPr>
            <a:r>
              <a:rPr lang="en-US" sz="3000" b="1" dirty="0">
                <a:latin typeface="+mn-lt"/>
              </a:rPr>
              <a:t>Draft monitoring framework is informed by:</a:t>
            </a:r>
          </a:p>
          <a:p>
            <a:pPr marL="285750" indent="-285750">
              <a:spcBef>
                <a:spcPts val="0"/>
              </a:spcBef>
              <a:spcAft>
                <a:spcPts val="600"/>
              </a:spcAft>
              <a:defRPr/>
            </a:pPr>
            <a:r>
              <a:rPr lang="en-GB" sz="3300" dirty="0">
                <a:latin typeface="+mn-lt"/>
              </a:rPr>
              <a:t>CBD Indicators (decisions XIII/28 and X/3) </a:t>
            </a:r>
          </a:p>
          <a:p>
            <a:pPr marL="285750" indent="-285750">
              <a:spcBef>
                <a:spcPts val="0"/>
              </a:spcBef>
              <a:spcAft>
                <a:spcPts val="600"/>
              </a:spcAft>
              <a:defRPr/>
            </a:pPr>
            <a:r>
              <a:rPr lang="en-GB" sz="3300" dirty="0">
                <a:latin typeface="+mn-lt"/>
              </a:rPr>
              <a:t>Existing reporting processes under the CBD and its Protocols</a:t>
            </a:r>
          </a:p>
          <a:p>
            <a:pPr marL="285750" indent="-285750">
              <a:spcBef>
                <a:spcPts val="0"/>
              </a:spcBef>
              <a:spcAft>
                <a:spcPts val="600"/>
              </a:spcAft>
              <a:defRPr/>
            </a:pPr>
            <a:r>
              <a:rPr lang="en-GB" sz="3300" dirty="0">
                <a:latin typeface="+mn-lt"/>
              </a:rPr>
              <a:t>SDGs indicators </a:t>
            </a:r>
          </a:p>
          <a:p>
            <a:pPr marL="285750" indent="-285750">
              <a:spcBef>
                <a:spcPts val="0"/>
              </a:spcBef>
              <a:spcAft>
                <a:spcPts val="600"/>
              </a:spcAft>
              <a:defRPr/>
            </a:pPr>
            <a:r>
              <a:rPr lang="en-GB" sz="3300" dirty="0">
                <a:latin typeface="+mn-lt"/>
              </a:rPr>
              <a:t>GBO and LBO</a:t>
            </a:r>
          </a:p>
          <a:p>
            <a:pPr marL="285750" indent="-285750">
              <a:spcBef>
                <a:spcPts val="0"/>
              </a:spcBef>
              <a:spcAft>
                <a:spcPts val="600"/>
              </a:spcAft>
              <a:defRPr/>
            </a:pPr>
            <a:r>
              <a:rPr lang="en-GB" sz="3300" dirty="0">
                <a:latin typeface="+mn-lt"/>
              </a:rPr>
              <a:t>Indicators developed by the members of the Biodiversity Indicators Partnership</a:t>
            </a:r>
          </a:p>
          <a:p>
            <a:pPr marL="285750" indent="-285750">
              <a:spcBef>
                <a:spcPts val="0"/>
              </a:spcBef>
              <a:spcAft>
                <a:spcPts val="600"/>
              </a:spcAft>
              <a:defRPr/>
            </a:pPr>
            <a:r>
              <a:rPr lang="en-GB" sz="3300" dirty="0">
                <a:latin typeface="+mn-lt"/>
              </a:rPr>
              <a:t>Information provided to the OEWG-2</a:t>
            </a:r>
          </a:p>
          <a:p>
            <a:pPr marL="285750" indent="-285750">
              <a:spcBef>
                <a:spcPts val="0"/>
              </a:spcBef>
              <a:spcAft>
                <a:spcPts val="600"/>
              </a:spcAft>
              <a:defRPr/>
            </a:pPr>
            <a:r>
              <a:rPr lang="en-GB" sz="3300" dirty="0">
                <a:latin typeface="+mn-lt"/>
              </a:rPr>
              <a:t>Submissions received in response to Notification 2019-108 (views on possible targets, indicators and baselines and peer review of a document on indicators) and Notification </a:t>
            </a:r>
            <a:r>
              <a:rPr lang="en-US" altLang="en-US" sz="3300" dirty="0">
                <a:latin typeface="+mn-lt"/>
              </a:rPr>
              <a:t>2020-045</a:t>
            </a:r>
            <a:endParaRPr lang="en-GB" sz="3300" dirty="0">
              <a:latin typeface="+mn-lt"/>
            </a:endParaRPr>
          </a:p>
          <a:p>
            <a:pPr marL="285750" indent="-285750">
              <a:spcBef>
                <a:spcPts val="0"/>
              </a:spcBef>
              <a:spcAft>
                <a:spcPts val="600"/>
              </a:spcAft>
              <a:defRPr/>
            </a:pPr>
            <a:r>
              <a:rPr lang="en-GB" sz="3300" dirty="0">
                <a:latin typeface="+mn-lt"/>
              </a:rPr>
              <a:t>Discussions at OEWG-2</a:t>
            </a:r>
          </a:p>
          <a:p>
            <a:pPr marL="0" indent="0">
              <a:buNone/>
            </a:pPr>
            <a:endParaRPr lang="en-US" dirty="0">
              <a:latin typeface="+mn-lt"/>
            </a:endParaRPr>
          </a:p>
        </p:txBody>
      </p:sp>
      <p:sp>
        <p:nvSpPr>
          <p:cNvPr id="4" name="Title 1">
            <a:extLst>
              <a:ext uri="{FF2B5EF4-FFF2-40B4-BE49-F238E27FC236}">
                <a16:creationId xmlns:a16="http://schemas.microsoft.com/office/drawing/2014/main" id="{4BB07663-D6F7-4762-87F2-A129FAC90C32}"/>
              </a:ext>
            </a:extLst>
          </p:cNvPr>
          <p:cNvSpPr>
            <a:spLocks noGrp="1"/>
          </p:cNvSpPr>
          <p:nvPr>
            <p:ph type="title"/>
          </p:nvPr>
        </p:nvSpPr>
        <p:spPr>
          <a:xfrm>
            <a:off x="1450518" y="209550"/>
            <a:ext cx="7236281" cy="857250"/>
          </a:xfrm>
        </p:spPr>
        <p:txBody>
          <a:bodyPr>
            <a:normAutofit/>
          </a:bodyPr>
          <a:lstStyle/>
          <a:p>
            <a:pPr algn="l"/>
            <a:r>
              <a:rPr lang="en-CA" sz="2000" b="1" dirty="0">
                <a:latin typeface="Calibri" panose="020F0502020204030204" pitchFamily="34" charset="0"/>
                <a:ea typeface="DengXian" panose="02010600030101010101" pitchFamily="2" charset="-122"/>
              </a:rPr>
              <a:t>How was this draft of the monitoring framework developed? </a:t>
            </a:r>
            <a:endParaRPr lang="en-US" sz="2000" b="1" dirty="0">
              <a:latin typeface="Calibri" panose="020F0502020204030204" pitchFamily="34" charset="0"/>
              <a:ea typeface="DengXian" panose="02010600030101010101" pitchFamily="2" charset="-122"/>
            </a:endParaRPr>
          </a:p>
        </p:txBody>
      </p:sp>
    </p:spTree>
    <p:extLst>
      <p:ext uri="{BB962C8B-B14F-4D97-AF65-F5344CB8AC3E}">
        <p14:creationId xmlns:p14="http://schemas.microsoft.com/office/powerpoint/2010/main" val="1744086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63BB75-59DC-4E3E-9D88-F1F9F8DF76CB}"/>
              </a:ext>
            </a:extLst>
          </p:cNvPr>
          <p:cNvSpPr>
            <a:spLocks noGrp="1"/>
          </p:cNvSpPr>
          <p:nvPr>
            <p:ph type="title"/>
          </p:nvPr>
        </p:nvSpPr>
        <p:spPr>
          <a:xfrm>
            <a:off x="1450518" y="285750"/>
            <a:ext cx="7236281" cy="857250"/>
          </a:xfrm>
        </p:spPr>
        <p:txBody>
          <a:bodyPr>
            <a:normAutofit/>
          </a:bodyPr>
          <a:lstStyle/>
          <a:p>
            <a:pPr algn="l"/>
            <a:r>
              <a:rPr lang="en-CA" sz="2000" b="1" dirty="0">
                <a:latin typeface="Calibri" panose="020F0502020204030204" pitchFamily="34" charset="0"/>
                <a:ea typeface="DengXian" panose="02010600030101010101" pitchFamily="2" charset="-122"/>
              </a:rPr>
              <a:t>How was this draft of the monitoring framework developed? </a:t>
            </a:r>
            <a:endParaRPr lang="en-US" sz="2000" b="1" dirty="0">
              <a:latin typeface="Calibri" panose="020F0502020204030204" pitchFamily="34" charset="0"/>
              <a:ea typeface="DengXian" panose="02010600030101010101" pitchFamily="2" charset="-122"/>
            </a:endParaRPr>
          </a:p>
        </p:txBody>
      </p:sp>
      <p:sp>
        <p:nvSpPr>
          <p:cNvPr id="3" name="Content Placeholder 2">
            <a:extLst>
              <a:ext uri="{FF2B5EF4-FFF2-40B4-BE49-F238E27FC236}">
                <a16:creationId xmlns:a16="http://schemas.microsoft.com/office/drawing/2014/main" id="{60899BA5-BBC7-4349-BE58-BBBFC62BA4D7}"/>
              </a:ext>
            </a:extLst>
          </p:cNvPr>
          <p:cNvSpPr>
            <a:spLocks noGrp="1"/>
          </p:cNvSpPr>
          <p:nvPr>
            <p:ph idx="1"/>
          </p:nvPr>
        </p:nvSpPr>
        <p:spPr>
          <a:xfrm>
            <a:off x="1371600" y="1158478"/>
            <a:ext cx="7620000" cy="3699272"/>
          </a:xfrm>
        </p:spPr>
        <p:txBody>
          <a:bodyPr>
            <a:noAutofit/>
          </a:bodyPr>
          <a:lstStyle/>
          <a:p>
            <a:pPr marL="0" indent="0">
              <a:spcBef>
                <a:spcPts val="1200"/>
              </a:spcBef>
              <a:buNone/>
              <a:defRPr/>
            </a:pPr>
            <a:r>
              <a:rPr lang="en-US" altLang="en-US" sz="1800" b="1" dirty="0">
                <a:latin typeface="+mn-lt"/>
              </a:rPr>
              <a:t>Peer review 25 June - 15 August 2020 (Notification 2020-045)</a:t>
            </a:r>
          </a:p>
          <a:p>
            <a:pPr marL="0" indent="0">
              <a:spcBef>
                <a:spcPts val="1200"/>
              </a:spcBef>
              <a:spcAft>
                <a:spcPts val="1800"/>
              </a:spcAft>
              <a:buNone/>
              <a:defRPr/>
            </a:pPr>
            <a:r>
              <a:rPr lang="en-US" altLang="en-US" sz="1600" dirty="0">
                <a:latin typeface="+mn-lt"/>
              </a:rPr>
              <a:t>Draft documents prepared for SBSTTA-24</a:t>
            </a:r>
          </a:p>
          <a:p>
            <a:pPr>
              <a:spcBef>
                <a:spcPct val="0"/>
              </a:spcBef>
              <a:spcAft>
                <a:spcPts val="600"/>
              </a:spcAft>
            </a:pPr>
            <a:r>
              <a:rPr lang="en-US" altLang="en-US" sz="1400" dirty="0">
                <a:latin typeface="+mn-lt"/>
              </a:rPr>
              <a:t>Monitoring framework for the post-2020 global biodiversity framework</a:t>
            </a:r>
          </a:p>
          <a:p>
            <a:pPr>
              <a:spcBef>
                <a:spcPct val="0"/>
              </a:spcBef>
              <a:spcAft>
                <a:spcPts val="600"/>
              </a:spcAft>
            </a:pPr>
            <a:r>
              <a:rPr lang="en-US" altLang="en-US" sz="1400" dirty="0">
                <a:latin typeface="+mn-lt"/>
              </a:rPr>
              <a:t>Linkages between the post-2020 global biodiversity framework and the SDGs</a:t>
            </a:r>
          </a:p>
          <a:p>
            <a:pPr>
              <a:spcBef>
                <a:spcPct val="0"/>
              </a:spcBef>
              <a:spcAft>
                <a:spcPts val="600"/>
              </a:spcAft>
            </a:pPr>
            <a:r>
              <a:rPr lang="en-US" altLang="en-US" sz="1400" dirty="0">
                <a:latin typeface="+mn-lt"/>
              </a:rPr>
              <a:t>Indicators for the post-2020 global biodiversity framework (</a:t>
            </a:r>
            <a:r>
              <a:rPr lang="en-US" altLang="en-US" sz="1400" dirty="0" err="1">
                <a:latin typeface="+mn-lt"/>
              </a:rPr>
              <a:t>InfoDoc</a:t>
            </a:r>
            <a:r>
              <a:rPr lang="en-US" altLang="en-US" sz="1400" dirty="0">
                <a:latin typeface="+mn-lt"/>
              </a:rPr>
              <a:t> by UNEP-WCMC in collaboration with the Biodiversity Indicators Partnership) </a:t>
            </a:r>
            <a:endParaRPr lang="en-US" altLang="en-US" sz="1400" b="1" dirty="0">
              <a:latin typeface="+mn-lt"/>
            </a:endParaRPr>
          </a:p>
          <a:p>
            <a:pPr marL="0" indent="0">
              <a:spcAft>
                <a:spcPts val="600"/>
              </a:spcAft>
              <a:buNone/>
              <a:defRPr/>
            </a:pPr>
            <a:r>
              <a:rPr lang="en-US" altLang="en-US" sz="1800" b="1" dirty="0">
                <a:latin typeface="+mn-lt"/>
              </a:rPr>
              <a:t>Contributions from the peer review </a:t>
            </a:r>
            <a:r>
              <a:rPr lang="en-US" altLang="en-US" sz="1800" dirty="0">
                <a:latin typeface="+mn-lt"/>
              </a:rPr>
              <a:t>(all submissions are available online)</a:t>
            </a:r>
          </a:p>
          <a:p>
            <a:pPr>
              <a:spcAft>
                <a:spcPts val="600"/>
              </a:spcAft>
              <a:defRPr/>
            </a:pPr>
            <a:r>
              <a:rPr lang="en-US" altLang="en-US" sz="1600" b="1" dirty="0">
                <a:latin typeface="+mn-lt"/>
              </a:rPr>
              <a:t>60 Parties</a:t>
            </a:r>
            <a:r>
              <a:rPr lang="en-US" altLang="en-US" sz="1600" dirty="0">
                <a:latin typeface="+mn-lt"/>
              </a:rPr>
              <a:t> (Africa 13, Asia-Pacific 11, CEE 1, GRULAC 11, WEOG 17), 1 Non-Party</a:t>
            </a:r>
          </a:p>
          <a:p>
            <a:pPr>
              <a:spcAft>
                <a:spcPts val="600"/>
              </a:spcAft>
              <a:defRPr/>
            </a:pPr>
            <a:r>
              <a:rPr lang="en-US" altLang="en-US" sz="1600" b="1" dirty="0">
                <a:latin typeface="+mn-lt"/>
              </a:rPr>
              <a:t>189 Observer</a:t>
            </a:r>
            <a:r>
              <a:rPr lang="en-US" altLang="en-US" sz="1600" dirty="0">
                <a:latin typeface="+mn-lt"/>
              </a:rPr>
              <a:t> entities including 12 national statistical offices</a:t>
            </a:r>
          </a:p>
          <a:p>
            <a:pPr>
              <a:spcAft>
                <a:spcPts val="600"/>
              </a:spcAft>
              <a:defRPr/>
            </a:pPr>
            <a:r>
              <a:rPr lang="en-US" altLang="en-US" sz="1600" b="1" dirty="0">
                <a:latin typeface="+mn-lt"/>
              </a:rPr>
              <a:t>387 documents</a:t>
            </a:r>
            <a:r>
              <a:rPr lang="en-US" altLang="en-US" sz="1600" dirty="0">
                <a:latin typeface="+mn-lt"/>
              </a:rPr>
              <a:t> with about 10 thousand specific comments</a:t>
            </a:r>
          </a:p>
          <a:p>
            <a:endParaRPr lang="en-US" sz="1800" dirty="0">
              <a:latin typeface="+mn-lt"/>
            </a:endParaRPr>
          </a:p>
        </p:txBody>
      </p:sp>
    </p:spTree>
    <p:extLst>
      <p:ext uri="{BB962C8B-B14F-4D97-AF65-F5344CB8AC3E}">
        <p14:creationId xmlns:p14="http://schemas.microsoft.com/office/powerpoint/2010/main" val="2788053205"/>
      </p:ext>
    </p:extLst>
  </p:cSld>
  <p:clrMapOvr>
    <a:masterClrMapping/>
  </p:clrMapOvr>
</p:sld>
</file>

<file path=ppt/theme/theme1.xml><?xml version="1.0" encoding="utf-8"?>
<a:theme xmlns:a="http://schemas.openxmlformats.org/drawingml/2006/main" name="Office Theme">
  <a:themeElements>
    <a:clrScheme name="cbd-custom 1">
      <a:dk1>
        <a:srgbClr val="636363"/>
      </a:dk1>
      <a:lt1>
        <a:sysClr val="window" lastClr="FFFFFF"/>
      </a:lt1>
      <a:dk2>
        <a:srgbClr val="00483A"/>
      </a:dk2>
      <a:lt2>
        <a:srgbClr val="FFFFFF"/>
      </a:lt2>
      <a:accent1>
        <a:srgbClr val="E8C800"/>
      </a:accent1>
      <a:accent2>
        <a:srgbClr val="DA3B01"/>
      </a:accent2>
      <a:accent3>
        <a:srgbClr val="009B48"/>
      </a:accent3>
      <a:accent4>
        <a:srgbClr val="6054BA"/>
      </a:accent4>
      <a:accent5>
        <a:srgbClr val="0086B7"/>
      </a:accent5>
      <a:accent6>
        <a:srgbClr val="A05800"/>
      </a:accent6>
      <a:hlink>
        <a:srgbClr val="009B48"/>
      </a:hlink>
      <a:folHlink>
        <a:srgbClr val="00483A"/>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69BFACF6D92CD24AA50050CE23F68F74" ma:contentTypeVersion="12" ma:contentTypeDescription="Create a new document." ma:contentTypeScope="" ma:versionID="b2940eda6149edcb6b242f529514f291">
  <xsd:schema xmlns:xsd="http://www.w3.org/2001/XMLSchema" xmlns:xs="http://www.w3.org/2001/XMLSchema" xmlns:p="http://schemas.microsoft.com/office/2006/metadata/properties" xmlns:ns2="358298e0-1b7e-4ebe-8695-94439b74f0d1" xmlns:ns3="13ad741f-c0db-4e29-b5a6-03b4a1bc18ba" targetNamespace="http://schemas.microsoft.com/office/2006/metadata/properties" ma:root="true" ma:fieldsID="22b615662ec7a5f2ba2633737ce3087f" ns2:_="" ns3:_="">
    <xsd:import namespace="358298e0-1b7e-4ebe-8695-94439b74f0d1"/>
    <xsd:import namespace="13ad741f-c0db-4e29-b5a6-03b4a1bc18ba"/>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GenerationTime" minOccurs="0"/>
                <xsd:element ref="ns2:MediaServiceEventHashCode" minOccurs="0"/>
                <xsd:element ref="ns2:MediaServiceAutoKeyPoints" minOccurs="0"/>
                <xsd:element ref="ns2:MediaServiceKeyPoint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58298e0-1b7e-4ebe-8695-94439b74f0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3ad741f-c0db-4e29-b5a6-03b4a1bc18ba"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3E0F716-294E-4B20-B938-C9660A39CBDA}">
  <ds:schemaRefs>
    <ds:schemaRef ds:uri="http://schemas.microsoft.com/sharepoint/v3/contenttype/forms"/>
  </ds:schemaRefs>
</ds:datastoreItem>
</file>

<file path=customXml/itemProps2.xml><?xml version="1.0" encoding="utf-8"?>
<ds:datastoreItem xmlns:ds="http://schemas.openxmlformats.org/officeDocument/2006/customXml" ds:itemID="{D6B349B3-6BFD-48E4-B2BE-A0020B39BE36}">
  <ds:schemaRefs>
    <ds:schemaRef ds:uri="http://purl.org/dc/terms/"/>
    <ds:schemaRef ds:uri="http://schemas.openxmlformats.org/package/2006/metadata/core-properties"/>
    <ds:schemaRef ds:uri="http://purl.org/dc/dcmitype/"/>
    <ds:schemaRef ds:uri="http://schemas.microsoft.com/office/infopath/2007/PartnerControls"/>
    <ds:schemaRef ds:uri="358298e0-1b7e-4ebe-8695-94439b74f0d1"/>
    <ds:schemaRef ds:uri="http://purl.org/dc/elements/1.1/"/>
    <ds:schemaRef ds:uri="http://schemas.microsoft.com/office/2006/metadata/properties"/>
    <ds:schemaRef ds:uri="13ad741f-c0db-4e29-b5a6-03b4a1bc18ba"/>
    <ds:schemaRef ds:uri="http://schemas.microsoft.com/office/2006/documentManagement/types"/>
    <ds:schemaRef ds:uri="http://www.w3.org/XML/1998/namespace"/>
  </ds:schemaRefs>
</ds:datastoreItem>
</file>

<file path=customXml/itemProps3.xml><?xml version="1.0" encoding="utf-8"?>
<ds:datastoreItem xmlns:ds="http://schemas.openxmlformats.org/officeDocument/2006/customXml" ds:itemID="{3E474BB2-4248-4AC3-9DD4-992CA61E4D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58298e0-1b7e-4ebe-8695-94439b74f0d1"/>
    <ds:schemaRef ds:uri="13ad741f-c0db-4e29-b5a6-03b4a1bc18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30813</TotalTime>
  <Words>977</Words>
  <Application>Microsoft Office PowerPoint</Application>
  <PresentationFormat>On-screen Show (16:9)</PresentationFormat>
  <Paragraphs>109</Paragraphs>
  <Slides>12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Century Gothic</vt:lpstr>
      <vt:lpstr>Courier New</vt:lpstr>
      <vt:lpstr>Office Theme</vt:lpstr>
      <vt:lpstr>PowerPoint Presentation</vt:lpstr>
      <vt:lpstr>Mandate for the agenda item 3</vt:lpstr>
      <vt:lpstr>Documents for the agenda item 3</vt:lpstr>
      <vt:lpstr>Information documents for the agenda item 3</vt:lpstr>
      <vt:lpstr>Agenda item 3 documents in the post-2020 process</vt:lpstr>
      <vt:lpstr>Overview of SBSTTA/24/2 </vt:lpstr>
      <vt:lpstr>Overview of SBSTTA/24/3 </vt:lpstr>
      <vt:lpstr>How was this draft of the monitoring framework developed? </vt:lpstr>
      <vt:lpstr>How was this draft of the monitoring framework developed? </vt:lpstr>
      <vt:lpstr>Overview of SBSTTA/24/3/Add2 </vt:lpstr>
      <vt:lpstr>UN Biodiversity Conference (COP15)</vt:lpstr>
      <vt:lpstr>Questions ?</vt:lpstr>
    </vt:vector>
  </TitlesOfParts>
  <Company>United Nations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Examinations and Tests Section 2015 Projects and Deliverables</dc:title>
  <dc:creator>Chenghui Xu</dc:creator>
  <cp:lastModifiedBy>Veronique Lefebvre</cp:lastModifiedBy>
  <cp:revision>591</cp:revision>
  <cp:lastPrinted>2017-03-13T10:44:30Z</cp:lastPrinted>
  <dcterms:created xsi:type="dcterms:W3CDTF">2015-06-26T14:39:17Z</dcterms:created>
  <dcterms:modified xsi:type="dcterms:W3CDTF">2021-01-27T16:31:04Z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0x01010069BFACF6D92CD24AA50050CE23F68F74</vt:lpwstr>
  </property>
</Properties>
</file>