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9E2B29" w14:paraId="3902C6D5" w14:textId="77777777" w:rsidTr="008A1499">
        <w:trPr>
          <w:trHeight w:val="850"/>
        </w:trPr>
        <w:tc>
          <w:tcPr>
            <w:tcW w:w="975" w:type="dxa"/>
            <w:vAlign w:val="bottom"/>
          </w:tcPr>
          <w:p w14:paraId="42D1EAFF" w14:textId="59B86832" w:rsidR="008A1499" w:rsidRPr="009E2B29" w:rsidRDefault="008A498B" w:rsidP="008A1499">
            <w:pPr>
              <w:pStyle w:val="AASmallLogo"/>
            </w:pPr>
            <w:r w:rsidRPr="009E2B29">
              <w:t>1</w:t>
            </w:r>
            <w:r w:rsidRPr="00177E5D">
              <w:rPr>
                <w:noProof/>
              </w:rPr>
              <w:drawing>
                <wp:inline distT="0" distB="0" distL="0" distR="0" wp14:anchorId="6B2BEBE4" wp14:editId="0F056D43">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9E2B29">
              <w:t xml:space="preserve"> </w:t>
            </w:r>
          </w:p>
          <w:p w14:paraId="0A310597" w14:textId="77777777" w:rsidR="008A1499" w:rsidRPr="009E2B29" w:rsidRDefault="008A1499" w:rsidP="008A1499">
            <w:pPr>
              <w:pStyle w:val="AASmallLogo"/>
            </w:pPr>
          </w:p>
        </w:tc>
        <w:tc>
          <w:tcPr>
            <w:tcW w:w="1434" w:type="dxa"/>
            <w:noWrap/>
            <w:vAlign w:val="bottom"/>
          </w:tcPr>
          <w:p w14:paraId="15B03A3D" w14:textId="77777777" w:rsidR="008A1499" w:rsidRPr="009E2B29" w:rsidRDefault="008A1499" w:rsidP="008A1499">
            <w:pPr>
              <w:pStyle w:val="AASmallLogo"/>
            </w:pPr>
            <w:r w:rsidRPr="00177E5D">
              <w:rPr>
                <w:noProof/>
              </w:rPr>
              <w:drawing>
                <wp:inline distT="0" distB="0" distL="0" distR="0" wp14:anchorId="5E3D5850" wp14:editId="7271DF02">
                  <wp:extent cx="498788" cy="357465"/>
                  <wp:effectExtent l="0" t="0" r="0" b="508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
                          <pic:cNvPicPr/>
                        </pic:nvPicPr>
                        <pic:blipFill>
                          <a:blip r:embed="rId13"/>
                          <a:stretch>
                            <a:fillRect/>
                          </a:stretch>
                        </pic:blipFill>
                        <pic:spPr>
                          <a:xfrm>
                            <a:off x="0" y="0"/>
                            <a:ext cx="498788" cy="357465"/>
                          </a:xfrm>
                          <a:prstGeom prst="rect">
                            <a:avLst/>
                          </a:prstGeom>
                        </pic:spPr>
                      </pic:pic>
                    </a:graphicData>
                  </a:graphic>
                </wp:inline>
              </w:drawing>
            </w:r>
            <w:r w:rsidRPr="009E2B29">
              <w:t xml:space="preserve"> </w:t>
            </w:r>
          </w:p>
          <w:p w14:paraId="24B6FB79" w14:textId="77777777" w:rsidR="008A1499" w:rsidRPr="009E2B29" w:rsidRDefault="008A1499" w:rsidP="008A1499">
            <w:pPr>
              <w:pStyle w:val="AASmallLogo"/>
            </w:pPr>
          </w:p>
        </w:tc>
        <w:tc>
          <w:tcPr>
            <w:tcW w:w="8073" w:type="dxa"/>
            <w:vAlign w:val="bottom"/>
          </w:tcPr>
          <w:p w14:paraId="1ADA051C" w14:textId="72598ECF" w:rsidR="008A1499" w:rsidRPr="009E2B29" w:rsidRDefault="008A1499" w:rsidP="00BF74F4">
            <w:pPr>
              <w:pStyle w:val="ABSymbol"/>
            </w:pPr>
            <w:r w:rsidRPr="009E2B29">
              <w:rPr>
                <w:sz w:val="40"/>
              </w:rPr>
              <w:t>CBD</w:t>
            </w:r>
            <w:r w:rsidRPr="009E2B29">
              <w:t>/SBI/7/</w:t>
            </w:r>
            <w:r w:rsidR="00CF0AA7" w:rsidRPr="009E2B29">
              <w:t>5/Add.</w:t>
            </w:r>
            <w:r w:rsidR="00872C5A" w:rsidRPr="009E2B29">
              <w:t>2</w:t>
            </w:r>
          </w:p>
        </w:tc>
      </w:tr>
    </w:tbl>
    <w:p w14:paraId="3A92B40B" w14:textId="77777777" w:rsidR="008A1499" w:rsidRPr="009E2B29" w:rsidRDefault="008A1499" w:rsidP="008A1499">
      <w:pPr>
        <w:pStyle w:val="AISpacer"/>
        <w:rPr>
          <w:lang w:val="en-CA"/>
        </w:rP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9E2B29" w14:paraId="3AF39728" w14:textId="77777777" w:rsidTr="008A1499">
        <w:trPr>
          <w:trHeight w:val="1814"/>
        </w:trPr>
        <w:tc>
          <w:tcPr>
            <w:tcW w:w="7370" w:type="dxa"/>
          </w:tcPr>
          <w:p w14:paraId="2911DB98" w14:textId="77777777" w:rsidR="008A1499" w:rsidRPr="009E2B29" w:rsidRDefault="008A1499" w:rsidP="008A1499">
            <w:pPr>
              <w:pStyle w:val="ACLargeLogo"/>
            </w:pPr>
            <w:r w:rsidRPr="00177E5D">
              <w:rPr>
                <w:noProof/>
              </w:rPr>
              <w:drawing>
                <wp:inline distT="0" distB="0" distL="0" distR="0" wp14:anchorId="158549CA" wp14:editId="356C79D0">
                  <wp:extent cx="2755631" cy="1030313"/>
                  <wp:effectExtent l="0" t="0" r="0"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
                          <pic:cNvPicPr/>
                        </pic:nvPicPr>
                        <pic:blipFill>
                          <a:blip r:embed="rId14"/>
                          <a:stretch>
                            <a:fillRect/>
                          </a:stretch>
                        </pic:blipFill>
                        <pic:spPr>
                          <a:xfrm>
                            <a:off x="0" y="0"/>
                            <a:ext cx="2755631" cy="1030313"/>
                          </a:xfrm>
                          <a:prstGeom prst="rect">
                            <a:avLst/>
                          </a:prstGeom>
                        </pic:spPr>
                      </pic:pic>
                    </a:graphicData>
                  </a:graphic>
                </wp:inline>
              </w:drawing>
            </w:r>
            <w:r w:rsidRPr="009E2B29">
              <w:t xml:space="preserve"> </w:t>
            </w:r>
          </w:p>
          <w:p w14:paraId="2D2228A4" w14:textId="77777777" w:rsidR="008A1499" w:rsidRPr="009E2B29" w:rsidRDefault="008A1499" w:rsidP="008A1499">
            <w:pPr>
              <w:pStyle w:val="ACLargeLogo"/>
            </w:pPr>
          </w:p>
        </w:tc>
        <w:tc>
          <w:tcPr>
            <w:tcW w:w="3112" w:type="dxa"/>
          </w:tcPr>
          <w:p w14:paraId="127DEDED" w14:textId="77777777" w:rsidR="008A1499" w:rsidRPr="009E2B29" w:rsidRDefault="008A1499" w:rsidP="00BF74F4">
            <w:pPr>
              <w:pStyle w:val="AEDistrNormal"/>
              <w:ind w:left="738"/>
            </w:pPr>
            <w:r w:rsidRPr="009E2B29">
              <w:t xml:space="preserve">Distr.: General </w:t>
            </w:r>
          </w:p>
          <w:p w14:paraId="041D687B" w14:textId="699BE436" w:rsidR="008A1499" w:rsidRPr="009E2B29" w:rsidRDefault="00412878" w:rsidP="00BF74F4">
            <w:pPr>
              <w:pStyle w:val="AEDistrNormal"/>
              <w:ind w:left="738"/>
            </w:pPr>
            <w:r>
              <w:t>16 June 2026</w:t>
            </w:r>
          </w:p>
          <w:p w14:paraId="773DDFD1" w14:textId="77777777" w:rsidR="008A1499" w:rsidRPr="009E2B29" w:rsidRDefault="008A1499" w:rsidP="00BF74F4">
            <w:pPr>
              <w:pStyle w:val="AEDistrNormal6pt"/>
              <w:ind w:left="738"/>
            </w:pPr>
            <w:r w:rsidRPr="009E2B29">
              <w:t xml:space="preserve">Original: English </w:t>
            </w:r>
          </w:p>
          <w:p w14:paraId="1BC04A6A" w14:textId="77777777" w:rsidR="008A1499" w:rsidRPr="009E2B29" w:rsidRDefault="008A1499" w:rsidP="008A1499">
            <w:pPr>
              <w:pStyle w:val="AEDistrNormal6pt"/>
            </w:pPr>
          </w:p>
        </w:tc>
      </w:tr>
    </w:tbl>
    <w:p w14:paraId="2DFA9A6C" w14:textId="77777777" w:rsidR="008A1499" w:rsidRPr="009E2B29" w:rsidRDefault="008A1499" w:rsidP="008A1499">
      <w:pPr>
        <w:pStyle w:val="AISpacer"/>
        <w:rPr>
          <w:lang w:val="en-CA"/>
        </w:rP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9E2B29" w14:paraId="347B740E" w14:textId="77777777" w:rsidTr="008A1499">
        <w:trPr>
          <w:trHeight w:val="57"/>
        </w:trPr>
        <w:tc>
          <w:tcPr>
            <w:tcW w:w="6094" w:type="dxa"/>
          </w:tcPr>
          <w:p w14:paraId="0202E041" w14:textId="77777777" w:rsidR="008A1499" w:rsidRPr="009E2B29" w:rsidRDefault="00C4348A" w:rsidP="008A1499">
            <w:pPr>
              <w:pStyle w:val="AFCorN12Bold"/>
            </w:pPr>
            <w:r w:rsidRPr="009E2B29">
              <w:t xml:space="preserve">Subsidiary Body on Implementation </w:t>
            </w:r>
          </w:p>
          <w:p w14:paraId="4361C7DF" w14:textId="77777777" w:rsidR="008A1499" w:rsidRPr="009E2B29" w:rsidRDefault="00FB6391" w:rsidP="008A1499">
            <w:pPr>
              <w:pStyle w:val="AFCorNBold"/>
            </w:pPr>
            <w:r w:rsidRPr="009E2B29">
              <w:t xml:space="preserve">Seventh meeting </w:t>
            </w:r>
          </w:p>
          <w:p w14:paraId="193DA0F0" w14:textId="77777777" w:rsidR="008A1499" w:rsidRPr="009E2B29" w:rsidRDefault="00FB6391" w:rsidP="008A1499">
            <w:pPr>
              <w:pStyle w:val="AFCorNNormal"/>
            </w:pPr>
            <w:r w:rsidRPr="009E2B29">
              <w:t xml:space="preserve">Nairobi, </w:t>
            </w:r>
            <w:r w:rsidRPr="009E2B29">
              <w:rPr>
                <w:snapToGrid w:val="0"/>
                <w:kern w:val="22"/>
              </w:rPr>
              <w:t>4–12 August 2026</w:t>
            </w:r>
          </w:p>
          <w:p w14:paraId="6C53E962" w14:textId="322F3D4C" w:rsidR="008A1499" w:rsidRPr="009E2B29" w:rsidRDefault="008A1499" w:rsidP="008A1499">
            <w:pPr>
              <w:pStyle w:val="AFCorNNormal"/>
            </w:pPr>
            <w:r w:rsidRPr="009E2B29">
              <w:t>Item 5 of the provisional agenda</w:t>
            </w:r>
            <w:r w:rsidRPr="009E2B29">
              <w:rPr>
                <w:rStyle w:val="FootnoteReference"/>
                <w:lang w:val="en-CA"/>
              </w:rPr>
              <w:footnoteReference w:customMarkFollows="1" w:id="1"/>
              <w:t>*</w:t>
            </w:r>
            <w:r w:rsidRPr="009E2B29">
              <w:t xml:space="preserve"> </w:t>
            </w:r>
          </w:p>
          <w:p w14:paraId="6A2D3867" w14:textId="1D52527F" w:rsidR="008A1499" w:rsidRPr="009E2B29" w:rsidRDefault="003F7138" w:rsidP="008A1499">
            <w:pPr>
              <w:pStyle w:val="AFCorNBold"/>
            </w:pPr>
            <w:r w:rsidRPr="009E2B29">
              <w:t>Digital sequence information on genetic resources</w:t>
            </w:r>
          </w:p>
        </w:tc>
        <w:tc>
          <w:tcPr>
            <w:tcW w:w="4388" w:type="dxa"/>
          </w:tcPr>
          <w:p w14:paraId="63D9C585" w14:textId="77777777" w:rsidR="008A1499" w:rsidRPr="009E2B29" w:rsidRDefault="008A1499" w:rsidP="008A1499">
            <w:pPr>
              <w:pStyle w:val="CBDNormal"/>
              <w:jc w:val="left"/>
              <w:rPr>
                <w:lang w:val="en-CA"/>
              </w:rPr>
            </w:pPr>
          </w:p>
        </w:tc>
      </w:tr>
    </w:tbl>
    <w:p w14:paraId="7F2016C6" w14:textId="72E4CA78" w:rsidR="00C9161D" w:rsidRPr="009E2B29" w:rsidRDefault="00000000" w:rsidP="00A111D1">
      <w:pPr>
        <w:pStyle w:val="CBDTitle"/>
        <w:rPr>
          <w:caps/>
          <w:lang w:val="en-CA"/>
        </w:rPr>
      </w:pPr>
      <w:sdt>
        <w:sdtPr>
          <w:rPr>
            <w:lang w:val="en-CA"/>
          </w:rPr>
          <w:alias w:val="Title"/>
          <w:tag w:val=""/>
          <w:id w:val="772832786"/>
          <w:placeholder>
            <w:docPart w:val="AEDD7F33A1744F7193AA0FF04826916A"/>
          </w:placeholder>
          <w:dataBinding w:prefixMappings="xmlns:ns0='http://purl.org/dc/elements/1.1/' xmlns:ns1='http://schemas.openxmlformats.org/package/2006/metadata/core-properties' " w:xpath="/ns1:coreProperties[1]/ns0:title[1]" w:storeItemID="{6C3C8BC8-F283-45AE-878A-BAB7291924A1}"/>
          <w:text/>
        </w:sdtPr>
        <w:sdtContent>
          <w:r w:rsidR="0045618A" w:rsidRPr="009E2B29">
            <w:rPr>
              <w:lang w:val="en-CA"/>
            </w:rPr>
            <w:t>Review methodology of effectiveness of the Multilateral Mechanism for the Fair and Equitable Sharing of Benefits from the Use of Digital Sequence Information on Genetic Resources, including the Cali Fund</w:t>
          </w:r>
        </w:sdtContent>
      </w:sdt>
      <w:r w:rsidR="00CC38B0">
        <w:rPr>
          <w:rStyle w:val="FootnoteReference"/>
        </w:rPr>
        <w:footnoteReference w:customMarkFollows="1" w:id="2"/>
        <w:t>**</w:t>
      </w:r>
    </w:p>
    <w:p w14:paraId="0D169408" w14:textId="5883ABD2" w:rsidR="00F6586C" w:rsidRPr="009E2B29" w:rsidRDefault="0030169D" w:rsidP="00E12038">
      <w:pPr>
        <w:pStyle w:val="CBDSubTitle"/>
        <w:rPr>
          <w:lang w:val="en-CA"/>
        </w:rPr>
      </w:pPr>
      <w:r w:rsidRPr="009E2B29">
        <w:rPr>
          <w:lang w:val="en-CA"/>
        </w:rPr>
        <w:t>Note by the Secretariat</w:t>
      </w:r>
      <w:r w:rsidR="00E12038">
        <w:rPr>
          <w:lang w:val="en-CA"/>
        </w:rPr>
        <w:t xml:space="preserve"> </w:t>
      </w:r>
      <w:r w:rsidR="00E12038" w:rsidRPr="00E12038">
        <w:rPr>
          <w:lang w:val="en-CA"/>
        </w:rPr>
        <w:t>acting as the interim Secretariat of the Multilateral Mechanism, including the Cali Fund</w:t>
      </w:r>
      <w:r w:rsidR="00E12038">
        <w:rPr>
          <w:rStyle w:val="FootnoteReference"/>
        </w:rPr>
        <w:footnoteReference w:customMarkFollows="1" w:id="3"/>
        <w:t>***</w:t>
      </w:r>
    </w:p>
    <w:p w14:paraId="3639B22D" w14:textId="4D02A6F9" w:rsidR="00C9161D" w:rsidRPr="009E2B29" w:rsidRDefault="00002DBA" w:rsidP="00BF74F4">
      <w:pPr>
        <w:pStyle w:val="CBDH1"/>
      </w:pPr>
      <w:r>
        <w:t>I.</w:t>
      </w:r>
      <w:r>
        <w:tab/>
      </w:r>
      <w:r w:rsidR="003F7138" w:rsidRPr="009E2B29">
        <w:t>Introduction</w:t>
      </w:r>
    </w:p>
    <w:p w14:paraId="60E63098" w14:textId="35299B6E" w:rsidR="003F7138" w:rsidRPr="009E2B29" w:rsidRDefault="003F7138" w:rsidP="003F7138">
      <w:pPr>
        <w:pStyle w:val="CBDNormalNumber"/>
        <w:rPr>
          <w:lang w:val="en-CA"/>
        </w:rPr>
      </w:pPr>
      <w:r w:rsidRPr="009E2B29">
        <w:rPr>
          <w:lang w:val="en-CA"/>
        </w:rPr>
        <w:t xml:space="preserve">In </w:t>
      </w:r>
      <w:hyperlink r:id="rId15" w:history="1">
        <w:r w:rsidRPr="00BF74F4">
          <w:rPr>
            <w:rStyle w:val="Hyperlink"/>
            <w:color w:val="auto"/>
            <w:u w:val="none"/>
            <w:lang w:val="en-CA"/>
          </w:rPr>
          <w:t xml:space="preserve">decision </w:t>
        </w:r>
        <w:r w:rsidRPr="009E2B29">
          <w:rPr>
            <w:rStyle w:val="Hyperlink"/>
            <w:lang w:val="en-CA"/>
          </w:rPr>
          <w:t>16/2</w:t>
        </w:r>
      </w:hyperlink>
      <w:r w:rsidRPr="009E2B29">
        <w:rPr>
          <w:lang w:val="en-CA"/>
        </w:rPr>
        <w:t xml:space="preserve">, the Conference of the Parties adopted the modalities for operationalizing the </w:t>
      </w:r>
      <w:r w:rsidR="00BB763B" w:rsidRPr="009E2B29">
        <w:rPr>
          <w:lang w:val="en-CA"/>
        </w:rPr>
        <w:t xml:space="preserve">Multilateral Mechanism </w:t>
      </w:r>
      <w:r w:rsidRPr="009E2B29">
        <w:rPr>
          <w:lang w:val="en-CA"/>
        </w:rPr>
        <w:t xml:space="preserve">for the </w:t>
      </w:r>
      <w:r w:rsidR="00BB763B" w:rsidRPr="009E2B29">
        <w:rPr>
          <w:lang w:val="en-CA"/>
        </w:rPr>
        <w:t>Fair and Equitable Sharing of Benefits from the Use of Digital Sequence Information on Genetic Resources</w:t>
      </w:r>
      <w:r w:rsidRPr="009E2B29">
        <w:rPr>
          <w:lang w:val="en-CA"/>
        </w:rPr>
        <w:t>, including the Cali Fund</w:t>
      </w:r>
      <w:r w:rsidR="00B60527">
        <w:rPr>
          <w:lang w:val="en-CA"/>
        </w:rPr>
        <w:t>.</w:t>
      </w:r>
      <w:r w:rsidRPr="009E2B29">
        <w:rPr>
          <w:lang w:val="en-CA"/>
        </w:rPr>
        <w:t xml:space="preserve">  </w:t>
      </w:r>
    </w:p>
    <w:p w14:paraId="79E32762" w14:textId="33BD44B3" w:rsidR="00432876" w:rsidRPr="009E2B29" w:rsidRDefault="00134BAD">
      <w:pPr>
        <w:pStyle w:val="CBDNormalNumber"/>
        <w:rPr>
          <w:lang w:val="en-CA"/>
        </w:rPr>
      </w:pPr>
      <w:r w:rsidRPr="747D46A4">
        <w:rPr>
          <w:lang w:val="en-CA"/>
        </w:rPr>
        <w:t xml:space="preserve">Paragraph 29 of decision </w:t>
      </w:r>
      <w:hyperlink r:id="rId16" w:history="1">
        <w:r w:rsidRPr="00B60527">
          <w:rPr>
            <w:rStyle w:val="Hyperlink"/>
            <w:lang w:val="en-CA"/>
          </w:rPr>
          <w:t>16/2</w:t>
        </w:r>
      </w:hyperlink>
      <w:r w:rsidRPr="747D46A4">
        <w:rPr>
          <w:lang w:val="en-CA"/>
        </w:rPr>
        <w:t xml:space="preserve"> requires</w:t>
      </w:r>
      <w:r w:rsidR="000E5B39" w:rsidRPr="747D46A4">
        <w:rPr>
          <w:lang w:val="en-CA"/>
        </w:rPr>
        <w:t xml:space="preserve"> </w:t>
      </w:r>
      <w:r w:rsidRPr="747D46A4">
        <w:rPr>
          <w:lang w:val="en-CA"/>
        </w:rPr>
        <w:t xml:space="preserve">a review of the effectiveness of the </w:t>
      </w:r>
      <w:r w:rsidR="000E5B39" w:rsidRPr="747D46A4">
        <w:rPr>
          <w:lang w:val="en-CA"/>
        </w:rPr>
        <w:t>M</w:t>
      </w:r>
      <w:r w:rsidRPr="747D46A4">
        <w:rPr>
          <w:lang w:val="en-CA"/>
        </w:rPr>
        <w:t xml:space="preserve">ultilateral </w:t>
      </w:r>
      <w:r w:rsidR="000C109D" w:rsidRPr="747D46A4">
        <w:rPr>
          <w:lang w:val="en-CA"/>
        </w:rPr>
        <w:t>M</w:t>
      </w:r>
      <w:r w:rsidRPr="747D46A4">
        <w:rPr>
          <w:lang w:val="en-CA"/>
        </w:rPr>
        <w:t xml:space="preserve">echanism at </w:t>
      </w:r>
      <w:r w:rsidR="000C109D" w:rsidRPr="747D46A4">
        <w:rPr>
          <w:lang w:val="en-CA"/>
        </w:rPr>
        <w:t>the eighteenth meeting of the Conference of the Parties</w:t>
      </w:r>
      <w:r w:rsidRPr="747D46A4">
        <w:rPr>
          <w:lang w:val="en-CA"/>
        </w:rPr>
        <w:t xml:space="preserve"> and at every second subsequent </w:t>
      </w:r>
      <w:r w:rsidR="000C109D" w:rsidRPr="747D46A4">
        <w:rPr>
          <w:lang w:val="en-CA"/>
        </w:rPr>
        <w:t>such meeting</w:t>
      </w:r>
      <w:r w:rsidRPr="747D46A4">
        <w:rPr>
          <w:lang w:val="en-CA"/>
        </w:rPr>
        <w:t xml:space="preserve">. The Steering Committee </w:t>
      </w:r>
      <w:r w:rsidR="00136A02" w:rsidRPr="747D46A4">
        <w:rPr>
          <w:lang w:val="en-CA"/>
        </w:rPr>
        <w:t xml:space="preserve">was to develop </w:t>
      </w:r>
      <w:r w:rsidRPr="747D46A4">
        <w:rPr>
          <w:lang w:val="en-CA"/>
        </w:rPr>
        <w:t xml:space="preserve">the review </w:t>
      </w:r>
      <w:r w:rsidR="00FD3C98" w:rsidRPr="747D46A4">
        <w:rPr>
          <w:lang w:val="en-CA"/>
        </w:rPr>
        <w:t>methodology, the</w:t>
      </w:r>
      <w:r w:rsidRPr="747D46A4">
        <w:rPr>
          <w:lang w:val="en-CA"/>
        </w:rPr>
        <w:t xml:space="preserve"> </w:t>
      </w:r>
      <w:r w:rsidR="00136A02" w:rsidRPr="747D46A4">
        <w:rPr>
          <w:lang w:val="en-CA"/>
        </w:rPr>
        <w:t>Subsidiary Body on Implementation to review</w:t>
      </w:r>
      <w:r w:rsidR="00177E5D" w:rsidRPr="747D46A4">
        <w:rPr>
          <w:lang w:val="en-CA"/>
        </w:rPr>
        <w:t xml:space="preserve"> it</w:t>
      </w:r>
      <w:r w:rsidR="00136A02" w:rsidRPr="747D46A4">
        <w:rPr>
          <w:lang w:val="en-CA"/>
        </w:rPr>
        <w:t>, and the Conference of th</w:t>
      </w:r>
      <w:r w:rsidR="0051781F" w:rsidRPr="747D46A4">
        <w:rPr>
          <w:lang w:val="en-CA"/>
        </w:rPr>
        <w:t>e Parties to adopt at its seventeenth meeting</w:t>
      </w:r>
      <w:r w:rsidRPr="747D46A4">
        <w:rPr>
          <w:lang w:val="en-CA"/>
        </w:rPr>
        <w:t>.</w:t>
      </w:r>
    </w:p>
    <w:p w14:paraId="057E14FA" w14:textId="366F937D" w:rsidR="00432876" w:rsidRPr="009E2B29" w:rsidRDefault="00134BAD">
      <w:pPr>
        <w:pStyle w:val="CBDNormalNumber"/>
        <w:rPr>
          <w:lang w:val="en-CA"/>
        </w:rPr>
      </w:pPr>
      <w:r w:rsidRPr="009E2B29">
        <w:rPr>
          <w:lang w:val="en-CA"/>
        </w:rPr>
        <w:t>The present document contains the draft review methodology</w:t>
      </w:r>
      <w:r w:rsidR="007A4D26" w:rsidRPr="009E2B29">
        <w:rPr>
          <w:lang w:val="en-CA"/>
        </w:rPr>
        <w:t xml:space="preserve"> for the consideration of the Subsidiary Body on Implementation</w:t>
      </w:r>
      <w:r w:rsidRPr="009E2B29">
        <w:rPr>
          <w:lang w:val="en-CA"/>
        </w:rPr>
        <w:t xml:space="preserve">. A </w:t>
      </w:r>
      <w:r w:rsidR="007A4D26" w:rsidRPr="009E2B29">
        <w:rPr>
          <w:lang w:val="en-CA"/>
        </w:rPr>
        <w:t xml:space="preserve">corresponding </w:t>
      </w:r>
      <w:r w:rsidRPr="009E2B29">
        <w:rPr>
          <w:lang w:val="en-CA"/>
        </w:rPr>
        <w:t xml:space="preserve">draft recommendation can be found in </w:t>
      </w:r>
      <w:r w:rsidR="005804E2">
        <w:rPr>
          <w:lang w:val="en-CA"/>
        </w:rPr>
        <w:t xml:space="preserve">document </w:t>
      </w:r>
      <w:r w:rsidR="00BB763B" w:rsidRPr="009E2B29">
        <w:rPr>
          <w:lang w:val="en-CA"/>
        </w:rPr>
        <w:t>CBD/SBI/7/5.</w:t>
      </w:r>
    </w:p>
    <w:p w14:paraId="2099C04D" w14:textId="4E3851E2" w:rsidR="00264168" w:rsidRPr="009E2B29" w:rsidRDefault="00002DBA" w:rsidP="00BF74F4">
      <w:pPr>
        <w:pStyle w:val="CBDH1"/>
      </w:pPr>
      <w:r>
        <w:t>II.</w:t>
      </w:r>
      <w:r>
        <w:tab/>
      </w:r>
      <w:r w:rsidR="001F63B4" w:rsidRPr="009E2B29">
        <w:t xml:space="preserve">Consideration for the </w:t>
      </w:r>
      <w:r w:rsidR="001D1DC6" w:rsidRPr="009E2B29">
        <w:t>development of the review methodology</w:t>
      </w:r>
      <w:r w:rsidR="008A498B" w:rsidRPr="009E2B29">
        <w:t xml:space="preserve"> </w:t>
      </w:r>
    </w:p>
    <w:p w14:paraId="01C2BE22" w14:textId="05D02BAA" w:rsidR="00064A90" w:rsidRPr="009E2B29" w:rsidRDefault="00CA71AC" w:rsidP="00360930">
      <w:pPr>
        <w:pStyle w:val="CBDNormalNumber"/>
        <w:rPr>
          <w:lang w:val="en-CA"/>
        </w:rPr>
      </w:pPr>
      <w:r w:rsidRPr="009E2B29">
        <w:rPr>
          <w:lang w:val="en-CA"/>
        </w:rPr>
        <w:t>Several issues were given special consideration by the Steering Committee in the preparation of the present methodology:</w:t>
      </w:r>
    </w:p>
    <w:p w14:paraId="73479113" w14:textId="56CE096E" w:rsidR="00432876" w:rsidRPr="009E2B29" w:rsidRDefault="00134BAD">
      <w:pPr>
        <w:pStyle w:val="CBDNormalNumber"/>
        <w:numPr>
          <w:ilvl w:val="1"/>
          <w:numId w:val="7"/>
        </w:numPr>
        <w:rPr>
          <w:lang w:val="en-CA"/>
        </w:rPr>
      </w:pPr>
      <w:r w:rsidRPr="009E2B29">
        <w:rPr>
          <w:lang w:val="en-CA"/>
        </w:rPr>
        <w:t xml:space="preserve">Paragraph 9 of decision 15/9 established factors that any </w:t>
      </w:r>
      <w:r w:rsidR="001D1DC6" w:rsidRPr="009E2B29">
        <w:rPr>
          <w:lang w:val="en-CA"/>
        </w:rPr>
        <w:t xml:space="preserve">solution for </w:t>
      </w:r>
      <w:r w:rsidRPr="009E2B29">
        <w:rPr>
          <w:lang w:val="en-CA"/>
        </w:rPr>
        <w:t xml:space="preserve">benefit-sharing </w:t>
      </w:r>
      <w:r w:rsidR="001D1DC6" w:rsidRPr="009E2B29">
        <w:rPr>
          <w:lang w:val="en-CA"/>
        </w:rPr>
        <w:t xml:space="preserve">from the use of digital sequence information on genetic resources </w:t>
      </w:r>
      <w:r w:rsidRPr="009E2B29">
        <w:rPr>
          <w:lang w:val="en-CA"/>
        </w:rPr>
        <w:t xml:space="preserve">should reflect. The review considers these factors alongside the eighteen factors in </w:t>
      </w:r>
      <w:r w:rsidR="000C3C39">
        <w:rPr>
          <w:lang w:val="en-CA"/>
        </w:rPr>
        <w:t>e</w:t>
      </w:r>
      <w:r w:rsidRPr="009E2B29">
        <w:rPr>
          <w:lang w:val="en-CA"/>
        </w:rPr>
        <w:t xml:space="preserve">nclosure VI of decision </w:t>
      </w:r>
      <w:hyperlink r:id="rId17" w:history="1">
        <w:r w:rsidRPr="000C3C39">
          <w:rPr>
            <w:rStyle w:val="Hyperlink"/>
            <w:lang w:val="en-CA"/>
          </w:rPr>
          <w:t>16/2</w:t>
        </w:r>
      </w:hyperlink>
      <w:r w:rsidR="00002DBA">
        <w:rPr>
          <w:lang w:val="en-CA"/>
        </w:rPr>
        <w:t>;</w:t>
      </w:r>
    </w:p>
    <w:p w14:paraId="2F79F80D" w14:textId="5CDB27F1" w:rsidR="007D4D6A" w:rsidRPr="007D4D6A" w:rsidRDefault="007D4D6A" w:rsidP="007D4D6A">
      <w:pPr>
        <w:pStyle w:val="CBDNormalNumber"/>
        <w:numPr>
          <w:ilvl w:val="1"/>
          <w:numId w:val="7"/>
        </w:numPr>
        <w:rPr>
          <w:lang w:val="en-US"/>
        </w:rPr>
      </w:pPr>
      <w:r>
        <w:rPr>
          <w:lang w:val="en-US"/>
        </w:rPr>
        <w:t xml:space="preserve">Paragraphs 18 and 20 of the </w:t>
      </w:r>
      <w:proofErr w:type="gramStart"/>
      <w:r>
        <w:rPr>
          <w:lang w:val="en-US"/>
        </w:rPr>
        <w:t>annex</w:t>
      </w:r>
      <w:proofErr w:type="gramEnd"/>
      <w:r>
        <w:rPr>
          <w:lang w:val="en-US"/>
        </w:rPr>
        <w:t xml:space="preserve"> to </w:t>
      </w:r>
      <w:r w:rsidR="00F50BC0">
        <w:rPr>
          <w:lang w:val="en-US"/>
        </w:rPr>
        <w:t>d</w:t>
      </w:r>
      <w:r>
        <w:rPr>
          <w:lang w:val="en-US"/>
        </w:rPr>
        <w:t xml:space="preserve">ecision </w:t>
      </w:r>
      <w:hyperlink r:id="rId18" w:history="1">
        <w:r w:rsidRPr="000C3C39">
          <w:rPr>
            <w:rStyle w:val="Hyperlink"/>
            <w:lang w:val="en-US"/>
          </w:rPr>
          <w:t>16/2</w:t>
        </w:r>
      </w:hyperlink>
      <w:r>
        <w:rPr>
          <w:lang w:val="en-US"/>
        </w:rPr>
        <w:t xml:space="preserve"> link </w:t>
      </w:r>
      <w:r>
        <w:t>the activities funded by the Cali Fund</w:t>
      </w:r>
      <w:r>
        <w:rPr>
          <w:lang w:val="en-US"/>
        </w:rPr>
        <w:t xml:space="preserve"> with </w:t>
      </w:r>
      <w:r>
        <w:t xml:space="preserve">the implementation of </w:t>
      </w:r>
      <w:r w:rsidR="003C2732">
        <w:t>n</w:t>
      </w:r>
      <w:r>
        <w:t xml:space="preserve">ational </w:t>
      </w:r>
      <w:r w:rsidR="003C2732">
        <w:t>b</w:t>
      </w:r>
      <w:r>
        <w:t xml:space="preserve">iodiversity </w:t>
      </w:r>
      <w:r w:rsidR="003C2732">
        <w:t>s</w:t>
      </w:r>
      <w:r>
        <w:t xml:space="preserve">trategies and </w:t>
      </w:r>
      <w:r w:rsidR="003C2732">
        <w:t>a</w:t>
      </w:r>
      <w:r>
        <w:t xml:space="preserve">ction </w:t>
      </w:r>
      <w:r w:rsidR="003C2732">
        <w:t>p</w:t>
      </w:r>
      <w:r>
        <w:t xml:space="preserve">lans and relevant goals </w:t>
      </w:r>
      <w:r>
        <w:lastRenderedPageBreak/>
        <w:t xml:space="preserve">and targets of the Kunming-Montreal Global Biodiversity Framework, themselves contributing to an </w:t>
      </w:r>
      <w:r>
        <w:rPr>
          <w:lang w:val="en-US"/>
        </w:rPr>
        <w:t xml:space="preserve">increase in </w:t>
      </w:r>
      <w:r>
        <w:t>positive biodiversity outcomes globally</w:t>
      </w:r>
      <w:r w:rsidR="00002DBA">
        <w:t>;</w:t>
      </w:r>
    </w:p>
    <w:p w14:paraId="336C83E3" w14:textId="5E982190" w:rsidR="00432876" w:rsidRPr="009E2B29" w:rsidRDefault="00134BAD">
      <w:pPr>
        <w:pStyle w:val="CBDNormalNumber"/>
        <w:numPr>
          <w:ilvl w:val="1"/>
          <w:numId w:val="7"/>
        </w:numPr>
        <w:rPr>
          <w:lang w:val="en-CA"/>
        </w:rPr>
      </w:pPr>
      <w:r w:rsidRPr="009E2B29">
        <w:rPr>
          <w:lang w:val="en-CA"/>
        </w:rPr>
        <w:t xml:space="preserve">Paragraph 30 of the annex to decision </w:t>
      </w:r>
      <w:hyperlink r:id="rId19" w:history="1">
        <w:r w:rsidRPr="000C3C39">
          <w:rPr>
            <w:rStyle w:val="Hyperlink"/>
            <w:lang w:val="en-CA"/>
          </w:rPr>
          <w:t>16/2</w:t>
        </w:r>
      </w:hyperlink>
      <w:r w:rsidRPr="009E2B29">
        <w:rPr>
          <w:lang w:val="en-CA"/>
        </w:rPr>
        <w:t xml:space="preserve"> requires the review to draw on the relevant indicators of the Kunming-Montreal Global Biodiversity Framework, including Goal C, </w:t>
      </w:r>
      <w:r w:rsidR="00DB3EF0" w:rsidRPr="009E2B29">
        <w:rPr>
          <w:lang w:val="en-CA"/>
        </w:rPr>
        <w:t xml:space="preserve">as well as </w:t>
      </w:r>
      <w:r w:rsidRPr="009E2B29">
        <w:rPr>
          <w:lang w:val="en-CA"/>
        </w:rPr>
        <w:t>Target 13 and its binary indicator</w:t>
      </w:r>
      <w:r w:rsidR="00002DBA">
        <w:rPr>
          <w:lang w:val="en-CA"/>
        </w:rPr>
        <w:t>;</w:t>
      </w:r>
    </w:p>
    <w:p w14:paraId="27CE90BE" w14:textId="0D4C896D" w:rsidR="003F7138" w:rsidRPr="009E2B29" w:rsidRDefault="00F9003A" w:rsidP="00E11798">
      <w:pPr>
        <w:pStyle w:val="CBDNormalNumber"/>
        <w:numPr>
          <w:ilvl w:val="1"/>
          <w:numId w:val="7"/>
        </w:numPr>
        <w:rPr>
          <w:lang w:val="en-CA"/>
        </w:rPr>
      </w:pPr>
      <w:r w:rsidRPr="009E2B29">
        <w:rPr>
          <w:lang w:val="en-CA"/>
        </w:rPr>
        <w:t>To ensure alignment with the Cali Fund’s expected outcomes, the present review also utilizes the theory of change (sect</w:t>
      </w:r>
      <w:r w:rsidR="002002FC">
        <w:rPr>
          <w:lang w:val="en-CA"/>
        </w:rPr>
        <w:t>.</w:t>
      </w:r>
      <w:r w:rsidRPr="009E2B29">
        <w:rPr>
          <w:lang w:val="en-CA"/>
        </w:rPr>
        <w:t xml:space="preserve"> III of the </w:t>
      </w:r>
      <w:hyperlink r:id="rId20" w:history="1">
        <w:r w:rsidRPr="009E2B29">
          <w:rPr>
            <w:rStyle w:val="Hyperlink"/>
            <w:lang w:val="en-CA"/>
          </w:rPr>
          <w:t>Terms of Reference of the Cali Fund</w:t>
        </w:r>
      </w:hyperlink>
      <w:r w:rsidRPr="009E2B29">
        <w:rPr>
          <w:lang w:val="en-CA"/>
        </w:rPr>
        <w:t>)</w:t>
      </w:r>
      <w:r w:rsidRPr="00177E5D">
        <w:rPr>
          <w:rStyle w:val="FootnoteReference"/>
          <w:lang w:val="en-CA"/>
        </w:rPr>
        <w:footnoteReference w:id="4"/>
      </w:r>
      <w:r w:rsidRPr="009E2B29">
        <w:rPr>
          <w:lang w:val="en-CA"/>
        </w:rPr>
        <w:t xml:space="preserve"> as a reference point: </w:t>
      </w:r>
    </w:p>
    <w:p w14:paraId="7D2C5654" w14:textId="4C40D497" w:rsidR="007D4D6A" w:rsidRPr="007D4D6A" w:rsidRDefault="007D4D6A" w:rsidP="007D4D6A">
      <w:pPr>
        <w:pStyle w:val="CBDNormalNumber"/>
        <w:numPr>
          <w:ilvl w:val="2"/>
          <w:numId w:val="7"/>
        </w:numPr>
        <w:rPr>
          <w:lang w:val="en-US"/>
        </w:rPr>
      </w:pPr>
      <w:r w:rsidRPr="007D4D6A">
        <w:rPr>
          <w:lang w:val="en-US"/>
        </w:rPr>
        <w:t>The objectives of the Convention are advanced</w:t>
      </w:r>
      <w:r w:rsidR="005C574B">
        <w:rPr>
          <w:lang w:val="en-US"/>
        </w:rPr>
        <w:t>;</w:t>
      </w:r>
      <w:r w:rsidRPr="007D4D6A">
        <w:rPr>
          <w:lang w:val="en-US"/>
        </w:rPr>
        <w:t> </w:t>
      </w:r>
    </w:p>
    <w:p w14:paraId="28F8DF96" w14:textId="6E289552" w:rsidR="007D4D6A" w:rsidRPr="007D4D6A" w:rsidRDefault="007D4D6A" w:rsidP="007D4D6A">
      <w:pPr>
        <w:pStyle w:val="CBDNormalNumber"/>
        <w:numPr>
          <w:ilvl w:val="2"/>
          <w:numId w:val="7"/>
        </w:numPr>
        <w:rPr>
          <w:lang w:val="en-US"/>
        </w:rPr>
      </w:pPr>
      <w:r w:rsidRPr="007D4D6A">
        <w:rPr>
          <w:lang w:val="en-US"/>
        </w:rPr>
        <w:t>The self-identified needs of indigenous peoples and local communities, including women and youth are supported</w:t>
      </w:r>
      <w:r w:rsidR="005C574B">
        <w:rPr>
          <w:lang w:val="en-US"/>
        </w:rPr>
        <w:t>;</w:t>
      </w:r>
      <w:r w:rsidRPr="007D4D6A">
        <w:rPr>
          <w:lang w:val="en-US"/>
        </w:rPr>
        <w:t>  </w:t>
      </w:r>
    </w:p>
    <w:p w14:paraId="6EA635C3" w14:textId="25F55D48" w:rsidR="007D4D6A" w:rsidRPr="007D4D6A" w:rsidRDefault="007D4D6A" w:rsidP="007D4D6A">
      <w:pPr>
        <w:pStyle w:val="CBDNormalNumber"/>
        <w:numPr>
          <w:ilvl w:val="2"/>
          <w:numId w:val="7"/>
        </w:numPr>
        <w:rPr>
          <w:lang w:val="en-US"/>
        </w:rPr>
      </w:pPr>
      <w:r w:rsidRPr="007D4D6A">
        <w:rPr>
          <w:lang w:val="en-US"/>
        </w:rPr>
        <w:t>The capacity gap to generate, access, use, analy</w:t>
      </w:r>
      <w:r w:rsidR="004C77B3">
        <w:rPr>
          <w:lang w:val="en-US"/>
        </w:rPr>
        <w:t>z</w:t>
      </w:r>
      <w:r w:rsidRPr="007D4D6A">
        <w:rPr>
          <w:lang w:val="en-US"/>
        </w:rPr>
        <w:t>e and store DSI is narrowed</w:t>
      </w:r>
      <w:r w:rsidR="005C574B">
        <w:rPr>
          <w:lang w:val="en-US"/>
        </w:rPr>
        <w:t>;</w:t>
      </w:r>
      <w:r w:rsidRPr="007D4D6A">
        <w:rPr>
          <w:lang w:val="en-US"/>
        </w:rPr>
        <w:t> </w:t>
      </w:r>
    </w:p>
    <w:p w14:paraId="3037D5FB" w14:textId="77777777" w:rsidR="007D4D6A" w:rsidRDefault="007D4D6A" w:rsidP="007D4D6A">
      <w:pPr>
        <w:pStyle w:val="CBDNormalNumber"/>
        <w:numPr>
          <w:ilvl w:val="2"/>
          <w:numId w:val="7"/>
        </w:numPr>
        <w:rPr>
          <w:lang w:val="en-US"/>
        </w:rPr>
      </w:pPr>
      <w:r w:rsidRPr="007D4D6A">
        <w:rPr>
          <w:lang w:val="en-US"/>
        </w:rPr>
        <w:t>Scientific research on biodiversity is supported. </w:t>
      </w:r>
    </w:p>
    <w:p w14:paraId="29283BE2" w14:textId="4D82E58A" w:rsidR="00432876" w:rsidRPr="009E2B29" w:rsidRDefault="00134BAD" w:rsidP="75B0B7BF">
      <w:pPr>
        <w:pStyle w:val="CBDagendaItem0"/>
        <w:numPr>
          <w:ilvl w:val="1"/>
          <w:numId w:val="7"/>
        </w:numPr>
        <w:rPr>
          <w:lang w:val="en-CA"/>
        </w:rPr>
      </w:pPr>
      <w:r w:rsidRPr="75B0B7BF">
        <w:rPr>
          <w:lang w:val="en-CA"/>
        </w:rPr>
        <w:t xml:space="preserve">The terms “digital sequence information on genetic </w:t>
      </w:r>
      <w:r w:rsidRPr="00882F1D">
        <w:rPr>
          <w:lang w:val="en-CA"/>
        </w:rPr>
        <w:t>resources”</w:t>
      </w:r>
      <w:r w:rsidR="0141B88D" w:rsidRPr="00882F1D">
        <w:rPr>
          <w:lang w:val="en-CA"/>
        </w:rPr>
        <w:t xml:space="preserve">, “use of digital sequence information on genetic resources” </w:t>
      </w:r>
      <w:r w:rsidRPr="00882F1D">
        <w:rPr>
          <w:lang w:val="en-CA"/>
        </w:rPr>
        <w:t>and “benefit directly or indirectly fro</w:t>
      </w:r>
      <w:r w:rsidRPr="5F8535DD">
        <w:rPr>
          <w:lang w:val="en-CA"/>
        </w:rPr>
        <w:t>m the use of digital sequence information on genetic resources”</w:t>
      </w:r>
      <w:r w:rsidR="2EBF7794" w:rsidRPr="5F8535DD">
        <w:rPr>
          <w:lang w:val="en-CA"/>
        </w:rPr>
        <w:t xml:space="preserve"> have </w:t>
      </w:r>
      <w:r w:rsidRPr="5F8535DD">
        <w:rPr>
          <w:lang w:val="en-CA"/>
        </w:rPr>
        <w:t>no agreed definitions. The methodology therefore treats both as scope variables. At each review cycle, the evaluability update must report on any decisions</w:t>
      </w:r>
      <w:r w:rsidR="000507CF" w:rsidRPr="5F8535DD">
        <w:rPr>
          <w:lang w:val="en-CA"/>
        </w:rPr>
        <w:t xml:space="preserve"> of the Parties</w:t>
      </w:r>
      <w:r w:rsidRPr="5F8535DD">
        <w:rPr>
          <w:lang w:val="en-CA"/>
        </w:rPr>
        <w:t>, national measures or judicial interpretations that have clarified either term</w:t>
      </w:r>
      <w:r w:rsidR="000507CF" w:rsidRPr="5F8535DD">
        <w:rPr>
          <w:lang w:val="en-CA"/>
        </w:rPr>
        <w:t>,</w:t>
      </w:r>
      <w:r w:rsidRPr="5F8535DD">
        <w:rPr>
          <w:lang w:val="en-CA"/>
        </w:rPr>
        <w:t xml:space="preserve"> </w:t>
      </w:r>
      <w:proofErr w:type="gramStart"/>
      <w:r w:rsidRPr="5F8535DD">
        <w:rPr>
          <w:lang w:val="en-CA"/>
        </w:rPr>
        <w:t>and</w:t>
      </w:r>
      <w:proofErr w:type="gramEnd"/>
      <w:r w:rsidRPr="5F8535DD">
        <w:rPr>
          <w:lang w:val="en-CA"/>
        </w:rPr>
        <w:t xml:space="preserve"> flag which elements of assessment are affected. The methodology takes a ‘whole of </w:t>
      </w:r>
      <w:r w:rsidR="000507CF" w:rsidRPr="5F8535DD">
        <w:rPr>
          <w:lang w:val="en-CA"/>
        </w:rPr>
        <w:t>M</w:t>
      </w:r>
      <w:r w:rsidRPr="5F8535DD">
        <w:rPr>
          <w:lang w:val="en-CA"/>
        </w:rPr>
        <w:t>echanism’ approach: it evaluates contribution-trigger design, governance, fund operations, allocation methodology, non-monetary benefit</w:t>
      </w:r>
      <w:r w:rsidR="00E632F7">
        <w:rPr>
          <w:lang w:val="en-CA"/>
        </w:rPr>
        <w:t>-</w:t>
      </w:r>
      <w:r w:rsidRPr="5F8535DD">
        <w:rPr>
          <w:lang w:val="en-CA"/>
        </w:rPr>
        <w:t xml:space="preserve">sharing, database interactions and coherence with national </w:t>
      </w:r>
      <w:r w:rsidR="000507CF" w:rsidRPr="5F8535DD">
        <w:rPr>
          <w:lang w:val="en-CA"/>
        </w:rPr>
        <w:t>access and benefit-sharing</w:t>
      </w:r>
      <w:r w:rsidRPr="5F8535DD">
        <w:rPr>
          <w:lang w:val="en-CA"/>
        </w:rPr>
        <w:t xml:space="preserve"> frameworks and other </w:t>
      </w:r>
      <w:r w:rsidR="000507CF" w:rsidRPr="5F8535DD">
        <w:rPr>
          <w:lang w:val="en-CA"/>
        </w:rPr>
        <w:t xml:space="preserve">access and benefit-sharing </w:t>
      </w:r>
      <w:r w:rsidRPr="5F8535DD">
        <w:rPr>
          <w:lang w:val="en-CA"/>
        </w:rPr>
        <w:t>instruments.</w:t>
      </w:r>
    </w:p>
    <w:p w14:paraId="554DE238" w14:textId="77777777" w:rsidR="00432876" w:rsidRPr="009E2B29" w:rsidRDefault="00134BAD">
      <w:pPr>
        <w:pStyle w:val="CBDNormalNumber"/>
        <w:rPr>
          <w:lang w:val="en-CA"/>
        </w:rPr>
      </w:pPr>
      <w:r w:rsidRPr="009E2B29">
        <w:rPr>
          <w:lang w:val="en-CA"/>
        </w:rPr>
        <w:t>Two sets of factors are central to the methodology: enabling conditions and evaluation assumptions.</w:t>
      </w:r>
    </w:p>
    <w:p w14:paraId="27EC661F" w14:textId="11CAF109" w:rsidR="00432876" w:rsidRPr="009E2B29" w:rsidRDefault="00BA14BE">
      <w:pPr>
        <w:pStyle w:val="CBDNormalNumber"/>
        <w:rPr>
          <w:lang w:val="en-CA"/>
        </w:rPr>
      </w:pPr>
      <w:r w:rsidRPr="009E2B29">
        <w:rPr>
          <w:lang w:val="en-CA"/>
        </w:rPr>
        <w:t xml:space="preserve">For the </w:t>
      </w:r>
      <w:r w:rsidR="00177E5D">
        <w:rPr>
          <w:lang w:val="en-CA"/>
        </w:rPr>
        <w:t>Multilateral M</w:t>
      </w:r>
      <w:r w:rsidRPr="009E2B29">
        <w:rPr>
          <w:lang w:val="en-CA"/>
        </w:rPr>
        <w:t>echanism to succeed, f</w:t>
      </w:r>
      <w:r w:rsidR="00134BAD" w:rsidRPr="009E2B29">
        <w:rPr>
          <w:lang w:val="en-CA"/>
        </w:rPr>
        <w:t>ive enabling conditions (EC1–EC5) must be in place</w:t>
      </w:r>
      <w:r w:rsidRPr="009E2B29">
        <w:rPr>
          <w:lang w:val="en-CA"/>
        </w:rPr>
        <w:t xml:space="preserve"> in the ecosystem in which the Mechanism operates</w:t>
      </w:r>
      <w:r w:rsidR="00134BAD" w:rsidRPr="009E2B29">
        <w:rPr>
          <w:lang w:val="en-CA"/>
        </w:rPr>
        <w:t>. They are treated as structural preconditions: failures in enabling conditions require different policy responses than failures in mechanism design. The five conditions are:</w:t>
      </w:r>
    </w:p>
    <w:p w14:paraId="33167CB1" w14:textId="31ACB647" w:rsidR="00024019" w:rsidRPr="009E2B29" w:rsidRDefault="000B15FE" w:rsidP="00DA386C">
      <w:pPr>
        <w:pStyle w:val="CBDNormalNumber"/>
        <w:numPr>
          <w:ilvl w:val="1"/>
          <w:numId w:val="7"/>
        </w:numPr>
        <w:rPr>
          <w:lang w:val="en-CA"/>
        </w:rPr>
      </w:pPr>
      <w:r>
        <w:rPr>
          <w:lang w:val="en-CA"/>
        </w:rPr>
        <w:t>I</w:t>
      </w:r>
      <w:r w:rsidR="00024019" w:rsidRPr="009E2B29">
        <w:rPr>
          <w:lang w:val="en-CA"/>
        </w:rPr>
        <w:t xml:space="preserve">ndustry clarity on contribution conditions (EC1); </w:t>
      </w:r>
    </w:p>
    <w:p w14:paraId="00BA6C72" w14:textId="49D97EC9" w:rsidR="00024019" w:rsidRPr="009E2B29" w:rsidRDefault="000B15FE" w:rsidP="00DA386C">
      <w:pPr>
        <w:pStyle w:val="CBDNormalNumber"/>
        <w:numPr>
          <w:ilvl w:val="1"/>
          <w:numId w:val="7"/>
        </w:numPr>
        <w:rPr>
          <w:lang w:val="en-CA"/>
        </w:rPr>
      </w:pPr>
      <w:r>
        <w:rPr>
          <w:lang w:val="en-CA"/>
        </w:rPr>
        <w:t>A</w:t>
      </w:r>
      <w:r w:rsidR="00024019" w:rsidRPr="009E2B29">
        <w:rPr>
          <w:lang w:val="en-CA"/>
        </w:rPr>
        <w:t xml:space="preserve"> commercially viable business case (EC2);</w:t>
      </w:r>
    </w:p>
    <w:p w14:paraId="0ADEF23C" w14:textId="37E1B951" w:rsidR="00024019" w:rsidRPr="009E2B29" w:rsidRDefault="000B15FE" w:rsidP="00DA386C">
      <w:pPr>
        <w:pStyle w:val="CBDNormalNumber"/>
        <w:numPr>
          <w:ilvl w:val="1"/>
          <w:numId w:val="7"/>
        </w:numPr>
        <w:rPr>
          <w:lang w:val="en-CA"/>
        </w:rPr>
      </w:pPr>
      <w:r>
        <w:rPr>
          <w:lang w:val="en-CA"/>
        </w:rPr>
        <w:t>L</w:t>
      </w:r>
      <w:r w:rsidR="00024019" w:rsidRPr="009E2B29">
        <w:rPr>
          <w:lang w:val="en-CA"/>
        </w:rPr>
        <w:t>egal certainty for contributors and providers (EC3);</w:t>
      </w:r>
    </w:p>
    <w:p w14:paraId="25FFB0B5" w14:textId="3B9902EF" w:rsidR="00024019" w:rsidRPr="009E2B29" w:rsidRDefault="00C74FEF" w:rsidP="00151EF7">
      <w:pPr>
        <w:pStyle w:val="CBDNormalNumber"/>
        <w:numPr>
          <w:ilvl w:val="1"/>
          <w:numId w:val="7"/>
        </w:numPr>
        <w:rPr>
          <w:lang w:val="en-CA"/>
        </w:rPr>
      </w:pPr>
      <w:r>
        <w:rPr>
          <w:lang w:val="en-CA"/>
        </w:rPr>
        <w:t>F</w:t>
      </w:r>
      <w:r w:rsidR="005C093B" w:rsidRPr="747D46A4">
        <w:rPr>
          <w:lang w:val="en-CA"/>
        </w:rPr>
        <w:t xml:space="preserve">unctional </w:t>
      </w:r>
      <w:r w:rsidR="003B1CDD" w:rsidRPr="747D46A4">
        <w:rPr>
          <w:lang w:val="en-CA"/>
        </w:rPr>
        <w:t xml:space="preserve">identified or </w:t>
      </w:r>
      <w:r w:rsidR="00024019" w:rsidRPr="747D46A4">
        <w:rPr>
          <w:lang w:val="en-CA"/>
        </w:rPr>
        <w:t xml:space="preserve">designated receiving entities (EC4); </w:t>
      </w:r>
    </w:p>
    <w:p w14:paraId="5D2AC49D" w14:textId="31C537B3" w:rsidR="00024019" w:rsidRPr="009E2B29" w:rsidRDefault="000B15FE" w:rsidP="00DA386C">
      <w:pPr>
        <w:pStyle w:val="CBDNormalNumber"/>
        <w:numPr>
          <w:ilvl w:val="1"/>
          <w:numId w:val="7"/>
        </w:numPr>
        <w:rPr>
          <w:lang w:val="en-CA"/>
        </w:rPr>
      </w:pPr>
      <w:r>
        <w:rPr>
          <w:lang w:val="en-CA"/>
        </w:rPr>
        <w:t>E</w:t>
      </w:r>
      <w:r w:rsidR="00024019" w:rsidRPr="009E2B29">
        <w:rPr>
          <w:lang w:val="en-CA"/>
        </w:rPr>
        <w:t>ffective governance with sustained political commitment (EC5).</w:t>
      </w:r>
    </w:p>
    <w:p w14:paraId="3B4EA7F0" w14:textId="58A3758F" w:rsidR="003C0798" w:rsidRPr="009E2B29" w:rsidRDefault="00134BAD">
      <w:pPr>
        <w:pStyle w:val="CBDNormalNumber"/>
        <w:rPr>
          <w:lang w:val="en-CA"/>
        </w:rPr>
      </w:pPr>
      <w:r w:rsidRPr="009E2B29">
        <w:rPr>
          <w:lang w:val="en-CA"/>
        </w:rPr>
        <w:t xml:space="preserve">The review assesses the </w:t>
      </w:r>
      <w:r w:rsidR="00177E5D">
        <w:rPr>
          <w:lang w:val="en-CA"/>
        </w:rPr>
        <w:t xml:space="preserve">Multilateral </w:t>
      </w:r>
      <w:r w:rsidR="00A77EDB" w:rsidRPr="009E2B29">
        <w:rPr>
          <w:lang w:val="en-CA"/>
        </w:rPr>
        <w:t>M</w:t>
      </w:r>
      <w:r w:rsidRPr="009E2B29">
        <w:rPr>
          <w:lang w:val="en-CA"/>
        </w:rPr>
        <w:t>echanism through six evaluation pillars (P1–P6) and a governance assessment (G1). P1 covers resource mobilisation and distribution</w:t>
      </w:r>
      <w:r w:rsidR="003D6658" w:rsidRPr="009E2B29">
        <w:rPr>
          <w:lang w:val="en-CA"/>
        </w:rPr>
        <w:t>;</w:t>
      </w:r>
      <w:r w:rsidRPr="009E2B29">
        <w:rPr>
          <w:lang w:val="en-CA"/>
        </w:rPr>
        <w:t xml:space="preserve"> P2 covers contribution levels, trigger design, efficiency and administrative costs</w:t>
      </w:r>
      <w:r w:rsidR="003D6658" w:rsidRPr="009E2B29">
        <w:rPr>
          <w:lang w:val="en-CA"/>
        </w:rPr>
        <w:t>;</w:t>
      </w:r>
      <w:r w:rsidRPr="009E2B29">
        <w:rPr>
          <w:lang w:val="en-CA"/>
        </w:rPr>
        <w:t xml:space="preserve"> P3 covers non-monetary benefits, including open access to digital sequence information</w:t>
      </w:r>
      <w:r w:rsidR="00BB5546" w:rsidRPr="009E2B29">
        <w:rPr>
          <w:lang w:val="en-CA"/>
        </w:rPr>
        <w:t xml:space="preserve"> on genetic </w:t>
      </w:r>
      <w:r w:rsidR="00346107" w:rsidRPr="009E2B29">
        <w:rPr>
          <w:lang w:val="en-CA"/>
        </w:rPr>
        <w:t>resources</w:t>
      </w:r>
      <w:r w:rsidR="003D6658" w:rsidRPr="009E2B29">
        <w:rPr>
          <w:lang w:val="en-CA"/>
        </w:rPr>
        <w:t>;</w:t>
      </w:r>
      <w:r w:rsidRPr="009E2B29">
        <w:rPr>
          <w:lang w:val="en-CA"/>
        </w:rPr>
        <w:t xml:space="preserve"> P4 covers the </w:t>
      </w:r>
      <w:r w:rsidR="004B7D6A" w:rsidRPr="009E2B29">
        <w:rPr>
          <w:lang w:val="en-CA"/>
        </w:rPr>
        <w:t>M</w:t>
      </w:r>
      <w:r w:rsidRPr="009E2B29">
        <w:rPr>
          <w:lang w:val="en-CA"/>
        </w:rPr>
        <w:t>echanism’s contribution to the Kunming-Montreal Global Biodiversity Framework and legal certainty for contributors</w:t>
      </w:r>
      <w:r w:rsidR="003D6658" w:rsidRPr="009E2B29">
        <w:rPr>
          <w:lang w:val="en-CA"/>
        </w:rPr>
        <w:t>;</w:t>
      </w:r>
      <w:r w:rsidRPr="009E2B29">
        <w:rPr>
          <w:lang w:val="en-CA"/>
        </w:rPr>
        <w:t xml:space="preserve"> P5 covers coherence with national access and benefit-sharing frameworks and other international instruments</w:t>
      </w:r>
      <w:r w:rsidR="003D6658" w:rsidRPr="009E2B29">
        <w:rPr>
          <w:lang w:val="en-CA"/>
        </w:rPr>
        <w:t>; and</w:t>
      </w:r>
      <w:r w:rsidRPr="009E2B29">
        <w:rPr>
          <w:lang w:val="en-CA"/>
        </w:rPr>
        <w:t xml:space="preserve"> P6 covers the rights, open access obligations and research impacts relating to indigenous peoples and local communities</w:t>
      </w:r>
      <w:r w:rsidR="00646085" w:rsidRPr="009E2B29">
        <w:rPr>
          <w:lang w:val="en-CA"/>
        </w:rPr>
        <w:t xml:space="preserve">. </w:t>
      </w:r>
      <w:r w:rsidRPr="009E2B29">
        <w:rPr>
          <w:lang w:val="en-CA"/>
        </w:rPr>
        <w:t xml:space="preserve">G1 assesses </w:t>
      </w:r>
      <w:r w:rsidR="00EC52C1" w:rsidRPr="009E2B29">
        <w:rPr>
          <w:lang w:val="en-CA"/>
        </w:rPr>
        <w:t xml:space="preserve">the Mechanism’s </w:t>
      </w:r>
      <w:r w:rsidRPr="009E2B29">
        <w:rPr>
          <w:lang w:val="en-CA"/>
        </w:rPr>
        <w:t>governance against six indicators: decision-making inclusivity, transparency, management response quality, institutional coherence, fiduciary integrity</w:t>
      </w:r>
      <w:r w:rsidR="00BC5814" w:rsidRPr="00BA47FF">
        <w:rPr>
          <w:lang w:val="en-CA"/>
        </w:rPr>
        <w:t>,</w:t>
      </w:r>
      <w:r w:rsidRPr="009E2B29">
        <w:rPr>
          <w:lang w:val="en-CA"/>
        </w:rPr>
        <w:t xml:space="preserve"> and governance setup progress.</w:t>
      </w:r>
    </w:p>
    <w:p w14:paraId="56A60C36" w14:textId="75F6A6E4" w:rsidR="00432876" w:rsidRPr="009E2B29" w:rsidRDefault="00134BAD">
      <w:pPr>
        <w:pStyle w:val="CBDNormalNumber"/>
        <w:rPr>
          <w:lang w:val="en-CA"/>
        </w:rPr>
      </w:pPr>
      <w:r w:rsidRPr="009E2B29">
        <w:rPr>
          <w:lang w:val="en-CA"/>
        </w:rPr>
        <w:lastRenderedPageBreak/>
        <w:t>The following four assumptions reflect the design of the mechanism as established by decisions</w:t>
      </w:r>
      <w:r w:rsidR="002002FC">
        <w:rPr>
          <w:lang w:val="en-CA"/>
        </w:rPr>
        <w:t xml:space="preserve"> of the Conference of the Parties</w:t>
      </w:r>
      <w:r w:rsidRPr="009E2B29">
        <w:rPr>
          <w:lang w:val="en-CA"/>
        </w:rPr>
        <w:t>. The evaluation work</w:t>
      </w:r>
      <w:r w:rsidR="008726B0" w:rsidRPr="009E2B29">
        <w:rPr>
          <w:lang w:val="en-CA"/>
        </w:rPr>
        <w:t>s</w:t>
      </w:r>
      <w:r w:rsidRPr="009E2B29">
        <w:rPr>
          <w:lang w:val="en-CA"/>
        </w:rPr>
        <w:t xml:space="preserve"> within their constraints.</w:t>
      </w:r>
    </w:p>
    <w:p w14:paraId="3B2F5F71" w14:textId="765A5762" w:rsidR="00432876" w:rsidRPr="009E2B29" w:rsidRDefault="00134BAD" w:rsidP="007137EF">
      <w:pPr>
        <w:pStyle w:val="CBDNormalNumber"/>
        <w:rPr>
          <w:lang w:val="en-CA"/>
        </w:rPr>
      </w:pPr>
      <w:r w:rsidRPr="00FD3C98">
        <w:rPr>
          <w:b/>
          <w:bCs/>
          <w:lang w:val="en-CA"/>
        </w:rPr>
        <w:t>Assumption 1 — Decoupling from traceability (decision 15/9, para</w:t>
      </w:r>
      <w:r w:rsidR="00D81F64">
        <w:rPr>
          <w:b/>
          <w:bCs/>
          <w:lang w:val="en-CA"/>
        </w:rPr>
        <w:t>.</w:t>
      </w:r>
      <w:r w:rsidRPr="00FD3C98">
        <w:rPr>
          <w:b/>
          <w:bCs/>
          <w:lang w:val="en-CA"/>
        </w:rPr>
        <w:t> 5).</w:t>
      </w:r>
      <w:r w:rsidRPr="009E2B29">
        <w:rPr>
          <w:lang w:val="en-CA"/>
        </w:rPr>
        <w:t xml:space="preserve"> The mechanism does not require proof that a specific </w:t>
      </w:r>
      <w:r w:rsidR="001C1C41" w:rsidRPr="009E2B29">
        <w:rPr>
          <w:lang w:val="en-CA"/>
        </w:rPr>
        <w:t>digital sequence</w:t>
      </w:r>
      <w:r w:rsidR="0088087B" w:rsidRPr="009E2B29">
        <w:rPr>
          <w:lang w:val="en-CA"/>
        </w:rPr>
        <w:t xml:space="preserve"> information on genetic </w:t>
      </w:r>
      <w:r w:rsidR="00811BE3" w:rsidRPr="009E2B29">
        <w:rPr>
          <w:lang w:val="en-CA"/>
        </w:rPr>
        <w:t>resources</w:t>
      </w:r>
      <w:r w:rsidRPr="009E2B29">
        <w:rPr>
          <w:lang w:val="en-CA"/>
        </w:rPr>
        <w:t xml:space="preserve"> was used by a specific contributor</w:t>
      </w:r>
      <w:r w:rsidR="00811BE3" w:rsidRPr="009E2B29">
        <w:rPr>
          <w:lang w:val="en-CA"/>
        </w:rPr>
        <w:t>. Also, a</w:t>
      </w:r>
      <w:r w:rsidR="004D0537" w:rsidRPr="009E2B29">
        <w:rPr>
          <w:lang w:val="en-CA"/>
        </w:rPr>
        <w:t>ll</w:t>
      </w:r>
      <w:r w:rsidRPr="009E2B29">
        <w:rPr>
          <w:lang w:val="en-CA"/>
        </w:rPr>
        <w:t xml:space="preserve"> rights under the Nagoya Protocol and other instruments</w:t>
      </w:r>
      <w:r w:rsidR="004D0537" w:rsidRPr="009E2B29">
        <w:rPr>
          <w:lang w:val="en-CA"/>
        </w:rPr>
        <w:t xml:space="preserve"> are preserved</w:t>
      </w:r>
      <w:r w:rsidRPr="009E2B29">
        <w:rPr>
          <w:lang w:val="en-CA"/>
        </w:rPr>
        <w:t xml:space="preserve"> (decision 15/9, para</w:t>
      </w:r>
      <w:r w:rsidR="006B35C6">
        <w:rPr>
          <w:lang w:val="en-CA"/>
        </w:rPr>
        <w:t>.</w:t>
      </w:r>
      <w:r w:rsidRPr="009E2B29">
        <w:rPr>
          <w:lang w:val="en-CA"/>
        </w:rPr>
        <w:t> 11; decision 16/2, para</w:t>
      </w:r>
      <w:r w:rsidR="006B35C6">
        <w:rPr>
          <w:lang w:val="en-CA"/>
        </w:rPr>
        <w:t>.</w:t>
      </w:r>
      <w:r w:rsidRPr="009E2B29">
        <w:rPr>
          <w:lang w:val="en-CA"/>
        </w:rPr>
        <w:t xml:space="preserve"> 27). The assessment focuses on whether the </w:t>
      </w:r>
      <w:r w:rsidR="00811BE3" w:rsidRPr="009E2B29">
        <w:rPr>
          <w:lang w:val="en-CA"/>
        </w:rPr>
        <w:t>M</w:t>
      </w:r>
      <w:r w:rsidRPr="009E2B29">
        <w:rPr>
          <w:lang w:val="en-CA"/>
        </w:rPr>
        <w:t xml:space="preserve">echanism generates intended flows and outcomes at </w:t>
      </w:r>
      <w:r w:rsidR="00811BE3" w:rsidRPr="009E2B29">
        <w:rPr>
          <w:lang w:val="en-CA"/>
        </w:rPr>
        <w:t xml:space="preserve">the </w:t>
      </w:r>
      <w:r w:rsidRPr="009E2B29">
        <w:rPr>
          <w:lang w:val="en-CA"/>
        </w:rPr>
        <w:t>system level, not whether individual contributions are traceable to specific uses.</w:t>
      </w:r>
    </w:p>
    <w:p w14:paraId="6D339CB5" w14:textId="126D6301" w:rsidR="00432876" w:rsidRPr="009E2B29" w:rsidRDefault="00134BAD" w:rsidP="007137EF">
      <w:pPr>
        <w:pStyle w:val="CBDNormalNumber"/>
        <w:rPr>
          <w:lang w:val="en-CA"/>
        </w:rPr>
      </w:pPr>
      <w:r w:rsidRPr="747D46A4">
        <w:rPr>
          <w:b/>
          <w:bCs/>
          <w:lang w:val="en-CA"/>
        </w:rPr>
        <w:t>Assumption 2 — Multilateral attribution through contribution-plausibility (decision 15/9, para</w:t>
      </w:r>
      <w:r w:rsidR="00DD3DD0">
        <w:rPr>
          <w:b/>
          <w:bCs/>
          <w:lang w:val="en-CA"/>
        </w:rPr>
        <w:t>.</w:t>
      </w:r>
      <w:r w:rsidRPr="747D46A4">
        <w:rPr>
          <w:b/>
          <w:bCs/>
          <w:lang w:val="en-CA"/>
        </w:rPr>
        <w:t xml:space="preserve"> 5). </w:t>
      </w:r>
      <w:r w:rsidRPr="747D46A4">
        <w:rPr>
          <w:lang w:val="en-CA"/>
        </w:rPr>
        <w:t xml:space="preserve">The </w:t>
      </w:r>
      <w:r w:rsidR="653B9C0E" w:rsidRPr="747D46A4">
        <w:rPr>
          <w:lang w:val="en-CA"/>
        </w:rPr>
        <w:t xml:space="preserve">mechanism </w:t>
      </w:r>
      <w:r w:rsidRPr="747D46A4">
        <w:rPr>
          <w:lang w:val="en-CA"/>
        </w:rPr>
        <w:t>establish</w:t>
      </w:r>
      <w:r w:rsidR="66F84FBA" w:rsidRPr="747D46A4">
        <w:rPr>
          <w:lang w:val="en-CA"/>
        </w:rPr>
        <w:t>es sectors in which it is</w:t>
      </w:r>
      <w:r w:rsidRPr="747D46A4">
        <w:rPr>
          <w:lang w:val="en-CA"/>
        </w:rPr>
        <w:t xml:space="preserve"> plausible that </w:t>
      </w:r>
      <w:r w:rsidR="34DCB0E4" w:rsidRPr="747D46A4">
        <w:rPr>
          <w:lang w:val="en-CA"/>
        </w:rPr>
        <w:t xml:space="preserve">the economic activity is reliant on the use of digital </w:t>
      </w:r>
      <w:r w:rsidR="008137C4" w:rsidRPr="747D46A4">
        <w:rPr>
          <w:lang w:val="en-CA"/>
        </w:rPr>
        <w:t>sequence</w:t>
      </w:r>
      <w:r w:rsidR="34DCB0E4" w:rsidRPr="747D46A4">
        <w:rPr>
          <w:lang w:val="en-CA"/>
        </w:rPr>
        <w:t xml:space="preserve"> information</w:t>
      </w:r>
      <w:r w:rsidR="00471715" w:rsidRPr="747D46A4">
        <w:rPr>
          <w:lang w:val="en-CA"/>
        </w:rPr>
        <w:t xml:space="preserve"> on genetic resources</w:t>
      </w:r>
      <w:r w:rsidRPr="747D46A4">
        <w:rPr>
          <w:lang w:val="en-CA"/>
        </w:rPr>
        <w:t>. This contribution-plausibility framework is the principal analytical method for P</w:t>
      </w:r>
      <w:r w:rsidR="5476E579" w:rsidRPr="747D46A4">
        <w:rPr>
          <w:lang w:val="en-CA"/>
        </w:rPr>
        <w:t xml:space="preserve">illar </w:t>
      </w:r>
      <w:r w:rsidRPr="747D46A4">
        <w:rPr>
          <w:lang w:val="en-CA"/>
        </w:rPr>
        <w:t>1 and P</w:t>
      </w:r>
      <w:r w:rsidR="0948ED88" w:rsidRPr="747D46A4">
        <w:rPr>
          <w:lang w:val="en-CA"/>
        </w:rPr>
        <w:t xml:space="preserve">illar </w:t>
      </w:r>
      <w:r w:rsidRPr="747D46A4">
        <w:rPr>
          <w:lang w:val="en-CA"/>
        </w:rPr>
        <w:t xml:space="preserve">2 findings. </w:t>
      </w:r>
      <w:r w:rsidR="61D87F88" w:rsidRPr="747D46A4">
        <w:rPr>
          <w:lang w:val="en-CA"/>
        </w:rPr>
        <w:t>The approach for this review methodology was aligned with that of</w:t>
      </w:r>
      <w:r w:rsidRPr="747D46A4">
        <w:rPr>
          <w:lang w:val="en-CA"/>
        </w:rPr>
        <w:t xml:space="preserve"> comparable mechanisms: three-level assessment structure and evaluability-update-first approach from </w:t>
      </w:r>
      <w:r w:rsidR="61D87F88" w:rsidRPr="747D46A4">
        <w:rPr>
          <w:lang w:val="en-CA"/>
        </w:rPr>
        <w:t>the Green Climate Fund</w:t>
      </w:r>
      <w:r w:rsidRPr="747D46A4">
        <w:rPr>
          <w:lang w:val="en-CA"/>
        </w:rPr>
        <w:t xml:space="preserve">; financial reporting and tiered data-access model from the Montreal Protocol Multilateral Fund; equity and non-monetary benefit assessment from the </w:t>
      </w:r>
      <w:r w:rsidR="45F5856A" w:rsidRPr="747D46A4">
        <w:rPr>
          <w:lang w:val="en-CA"/>
        </w:rPr>
        <w:t>B</w:t>
      </w:r>
      <w:r w:rsidR="201819F3" w:rsidRPr="747D46A4">
        <w:rPr>
          <w:lang w:val="en-CA"/>
        </w:rPr>
        <w:t>enefit-sharing</w:t>
      </w:r>
      <w:r w:rsidR="008137C4" w:rsidRPr="747D46A4">
        <w:rPr>
          <w:lang w:val="en-CA"/>
        </w:rPr>
        <w:t xml:space="preserve"> </w:t>
      </w:r>
      <w:r w:rsidR="201819F3" w:rsidRPr="747D46A4">
        <w:rPr>
          <w:lang w:val="en-CA"/>
        </w:rPr>
        <w:t>Fund of the</w:t>
      </w:r>
      <w:r w:rsidR="45F5856A" w:rsidRPr="747D46A4">
        <w:rPr>
          <w:lang w:val="en-CA"/>
        </w:rPr>
        <w:t xml:space="preserve"> International Treaty on Plant Genetic Resources for Food and Agriculture</w:t>
      </w:r>
      <w:r w:rsidRPr="747D46A4">
        <w:rPr>
          <w:lang w:val="en-CA"/>
        </w:rPr>
        <w:t xml:space="preserve">. The rating scale and compliance-based logic </w:t>
      </w:r>
      <w:r w:rsidR="767DA5E4" w:rsidRPr="747D46A4">
        <w:rPr>
          <w:lang w:val="en-CA"/>
        </w:rPr>
        <w:t xml:space="preserve">of the Green Climate Fund </w:t>
      </w:r>
      <w:r w:rsidRPr="747D46A4">
        <w:rPr>
          <w:lang w:val="en-CA"/>
        </w:rPr>
        <w:t>project log-frames</w:t>
      </w:r>
      <w:r w:rsidR="00177E5D" w:rsidRPr="747D46A4">
        <w:rPr>
          <w:lang w:val="en-CA"/>
        </w:rPr>
        <w:t xml:space="preserve"> </w:t>
      </w:r>
      <w:r w:rsidR="00FD3C98" w:rsidRPr="747D46A4">
        <w:rPr>
          <w:lang w:val="en-CA"/>
        </w:rPr>
        <w:t>is incompatible</w:t>
      </w:r>
      <w:r w:rsidRPr="747D46A4">
        <w:rPr>
          <w:lang w:val="en-CA"/>
        </w:rPr>
        <w:t xml:space="preserve"> with the Cali Fund’s voluntary design</w:t>
      </w:r>
      <w:r w:rsidR="767DA5E4" w:rsidRPr="747D46A4">
        <w:rPr>
          <w:lang w:val="en-CA"/>
        </w:rPr>
        <w:t xml:space="preserve">, and so only </w:t>
      </w:r>
      <w:r w:rsidR="23FCD8A6" w:rsidRPr="747D46A4">
        <w:rPr>
          <w:lang w:val="en-CA"/>
        </w:rPr>
        <w:t xml:space="preserve">the three-level assessment structure (performance, design and operational) and the evaluability-update-first </w:t>
      </w:r>
      <w:r w:rsidR="008137C4" w:rsidRPr="747D46A4">
        <w:rPr>
          <w:lang w:val="en-CA"/>
        </w:rPr>
        <w:t>approach were</w:t>
      </w:r>
      <w:r w:rsidR="49935679" w:rsidRPr="747D46A4">
        <w:rPr>
          <w:lang w:val="en-CA"/>
        </w:rPr>
        <w:t xml:space="preserve"> </w:t>
      </w:r>
      <w:r w:rsidR="756A2D6C" w:rsidRPr="747D46A4">
        <w:rPr>
          <w:lang w:val="en-CA"/>
        </w:rPr>
        <w:t xml:space="preserve">deemed </w:t>
      </w:r>
      <w:r w:rsidR="525C31FF" w:rsidRPr="747D46A4">
        <w:rPr>
          <w:lang w:val="en-CA"/>
        </w:rPr>
        <w:t xml:space="preserve">applicable to </w:t>
      </w:r>
      <w:r w:rsidR="36BD8719" w:rsidRPr="747D46A4">
        <w:rPr>
          <w:lang w:val="en-CA"/>
        </w:rPr>
        <w:t>this methodology</w:t>
      </w:r>
      <w:r w:rsidRPr="747D46A4">
        <w:rPr>
          <w:lang w:val="en-CA"/>
        </w:rPr>
        <w:t>.</w:t>
      </w:r>
      <w:r w:rsidR="41F075E0" w:rsidRPr="747D46A4">
        <w:rPr>
          <w:lang w:val="en-CA"/>
        </w:rPr>
        <w:t xml:space="preserve">  The Agreement under the United Nations Convention on the Law of the Sea on the Conservation and Sustainable Use of Marine Biological Diversity of Areas beyond National Jurisdiction</w:t>
      </w:r>
      <w:r w:rsidRPr="747D46A4">
        <w:rPr>
          <w:lang w:val="en-CA"/>
        </w:rPr>
        <w:t xml:space="preserve"> and </w:t>
      </w:r>
      <w:r w:rsidR="1CD36373" w:rsidRPr="747D46A4">
        <w:rPr>
          <w:lang w:val="en-CA"/>
        </w:rPr>
        <w:t>the World Health Organization's Pandemic Agreement</w:t>
      </w:r>
      <w:r w:rsidR="11D6BC9F" w:rsidRPr="747D46A4">
        <w:rPr>
          <w:lang w:val="en-CA"/>
        </w:rPr>
        <w:t xml:space="preserve"> annex on Pathogen Access and Benefit Sharing</w:t>
      </w:r>
      <w:r w:rsidR="1CD36373" w:rsidRPr="747D46A4">
        <w:rPr>
          <w:lang w:val="en-CA"/>
        </w:rPr>
        <w:t xml:space="preserve"> </w:t>
      </w:r>
      <w:r w:rsidRPr="747D46A4">
        <w:rPr>
          <w:lang w:val="en-CA"/>
        </w:rPr>
        <w:t xml:space="preserve">are relevant as boundary instruments for </w:t>
      </w:r>
      <w:r w:rsidR="3795394A" w:rsidRPr="747D46A4">
        <w:rPr>
          <w:lang w:val="en-CA"/>
        </w:rPr>
        <w:t xml:space="preserve">the </w:t>
      </w:r>
      <w:r w:rsidR="705E5E23" w:rsidRPr="747D46A4">
        <w:rPr>
          <w:lang w:val="en-CA"/>
        </w:rPr>
        <w:t xml:space="preserve">part of </w:t>
      </w:r>
      <w:r w:rsidR="3795394A" w:rsidRPr="747D46A4">
        <w:rPr>
          <w:lang w:val="en-CA"/>
        </w:rPr>
        <w:t xml:space="preserve">Pillar 5 on </w:t>
      </w:r>
      <w:r w:rsidR="705E5E23" w:rsidRPr="747D46A4">
        <w:rPr>
          <w:lang w:val="en-CA"/>
        </w:rPr>
        <w:t>coherence with other international instruments</w:t>
      </w:r>
      <w:r w:rsidR="4EB96503" w:rsidRPr="747D46A4">
        <w:rPr>
          <w:lang w:val="en-CA"/>
        </w:rPr>
        <w:t xml:space="preserve"> and contribution</w:t>
      </w:r>
      <w:r w:rsidRPr="747D46A4">
        <w:rPr>
          <w:lang w:val="en-CA"/>
        </w:rPr>
        <w:t xml:space="preserve"> stacking risk</w:t>
      </w:r>
      <w:r w:rsidR="00F03633" w:rsidRPr="747D46A4">
        <w:rPr>
          <w:lang w:val="en-CA"/>
        </w:rPr>
        <w:t>,</w:t>
      </w:r>
      <w:r w:rsidRPr="747D46A4">
        <w:rPr>
          <w:lang w:val="en-CA"/>
        </w:rPr>
        <w:t xml:space="preserve"> but </w:t>
      </w:r>
      <w:r w:rsidR="4EB96503" w:rsidRPr="747D46A4">
        <w:rPr>
          <w:lang w:val="en-CA"/>
        </w:rPr>
        <w:t xml:space="preserve">currently do not </w:t>
      </w:r>
      <w:r w:rsidRPr="747D46A4">
        <w:rPr>
          <w:lang w:val="en-CA"/>
        </w:rPr>
        <w:t xml:space="preserve">have </w:t>
      </w:r>
      <w:r w:rsidR="4EB96503" w:rsidRPr="747D46A4">
        <w:rPr>
          <w:lang w:val="en-CA"/>
        </w:rPr>
        <w:t>applicable</w:t>
      </w:r>
      <w:r w:rsidRPr="747D46A4">
        <w:rPr>
          <w:lang w:val="en-CA"/>
        </w:rPr>
        <w:t xml:space="preserve"> evaluation methodolog</w:t>
      </w:r>
      <w:r w:rsidR="00177E5D" w:rsidRPr="747D46A4">
        <w:rPr>
          <w:lang w:val="en-CA"/>
        </w:rPr>
        <w:t>ies</w:t>
      </w:r>
      <w:r w:rsidRPr="747D46A4">
        <w:rPr>
          <w:lang w:val="en-CA"/>
        </w:rPr>
        <w:t>.</w:t>
      </w:r>
    </w:p>
    <w:p w14:paraId="5077A6C9" w14:textId="7BC44E0C" w:rsidR="00BB1FBA" w:rsidRPr="009E2B29" w:rsidRDefault="00134BAD" w:rsidP="007137EF">
      <w:pPr>
        <w:pStyle w:val="CBDNormalNumber"/>
        <w:rPr>
          <w:lang w:val="en-CA"/>
        </w:rPr>
      </w:pPr>
      <w:r w:rsidRPr="0045618A">
        <w:rPr>
          <w:b/>
          <w:bCs/>
          <w:lang w:val="en-CA"/>
        </w:rPr>
        <w:t xml:space="preserve">Assumption 3 — </w:t>
      </w:r>
      <w:r w:rsidR="00813E70" w:rsidRPr="0045618A">
        <w:rPr>
          <w:b/>
          <w:bCs/>
          <w:lang w:val="en-CA"/>
        </w:rPr>
        <w:t>Since t</w:t>
      </w:r>
      <w:r w:rsidR="00066B56" w:rsidRPr="0045618A">
        <w:rPr>
          <w:b/>
          <w:bCs/>
          <w:lang w:val="en-CA"/>
        </w:rPr>
        <w:t>he enabling conditions</w:t>
      </w:r>
      <w:r w:rsidR="003529CC" w:rsidRPr="0045618A">
        <w:rPr>
          <w:b/>
          <w:bCs/>
          <w:lang w:val="en-CA"/>
        </w:rPr>
        <w:t xml:space="preserve"> </w:t>
      </w:r>
      <w:r w:rsidR="003529CC" w:rsidRPr="747D46A4">
        <w:rPr>
          <w:b/>
          <w:bCs/>
          <w:lang w:val="en-CA"/>
        </w:rPr>
        <w:t xml:space="preserve">enumerated in paragraph 7 </w:t>
      </w:r>
      <w:r w:rsidRPr="0045618A">
        <w:rPr>
          <w:b/>
          <w:bCs/>
          <w:lang w:val="en-CA"/>
        </w:rPr>
        <w:t xml:space="preserve">are structural preconditions </w:t>
      </w:r>
      <w:r w:rsidR="00066B56" w:rsidRPr="0045618A">
        <w:rPr>
          <w:b/>
          <w:bCs/>
          <w:lang w:val="en-CA"/>
        </w:rPr>
        <w:t xml:space="preserve">and </w:t>
      </w:r>
      <w:r w:rsidRPr="0045618A">
        <w:rPr>
          <w:b/>
          <w:bCs/>
          <w:lang w:val="en-CA"/>
        </w:rPr>
        <w:t>not mechanism failures</w:t>
      </w:r>
      <w:r w:rsidR="00813E70" w:rsidRPr="0045618A">
        <w:rPr>
          <w:b/>
          <w:bCs/>
          <w:lang w:val="en-CA"/>
        </w:rPr>
        <w:t xml:space="preserve">, </w:t>
      </w:r>
      <w:r w:rsidR="00177E5D" w:rsidRPr="0045618A">
        <w:rPr>
          <w:b/>
          <w:bCs/>
          <w:lang w:val="en-CA"/>
        </w:rPr>
        <w:t xml:space="preserve">even </w:t>
      </w:r>
      <w:r w:rsidR="00813E70" w:rsidRPr="0045618A">
        <w:rPr>
          <w:b/>
          <w:bCs/>
          <w:lang w:val="en-CA"/>
        </w:rPr>
        <w:t>a</w:t>
      </w:r>
      <w:r w:rsidRPr="0045618A">
        <w:rPr>
          <w:b/>
          <w:bCs/>
          <w:lang w:val="en-CA"/>
        </w:rPr>
        <w:t xml:space="preserve"> well-designed mechanism will underperform if enabling conditions are absent.</w:t>
      </w:r>
      <w:r w:rsidRPr="4A6E4ED2">
        <w:rPr>
          <w:lang w:val="en-CA"/>
        </w:rPr>
        <w:t xml:space="preserve"> Each condition represents a distinct failure mode requiring a different policy response</w:t>
      </w:r>
      <w:r w:rsidR="000C31D7" w:rsidRPr="009E2B29">
        <w:rPr>
          <w:lang w:val="en-CA"/>
        </w:rPr>
        <w:t xml:space="preserve">, and the </w:t>
      </w:r>
      <w:r w:rsidRPr="009E2B29">
        <w:rPr>
          <w:lang w:val="en-CA"/>
        </w:rPr>
        <w:t xml:space="preserve">number of Parties </w:t>
      </w:r>
      <w:r w:rsidR="00A94773" w:rsidRPr="009E2B29">
        <w:rPr>
          <w:lang w:val="en-CA"/>
        </w:rPr>
        <w:t>implementing</w:t>
      </w:r>
      <w:r w:rsidRPr="009E2B29">
        <w:rPr>
          <w:lang w:val="en-CA"/>
        </w:rPr>
        <w:t xml:space="preserve"> </w:t>
      </w:r>
      <w:r w:rsidR="00613A95" w:rsidRPr="009E2B29">
        <w:rPr>
          <w:lang w:val="en-CA"/>
        </w:rPr>
        <w:t>paragraph 13</w:t>
      </w:r>
      <w:r w:rsidR="00D778BC" w:rsidRPr="00177E5D">
        <w:rPr>
          <w:rStyle w:val="FootnoteReference"/>
          <w:lang w:val="en-CA"/>
        </w:rPr>
        <w:footnoteReference w:id="5"/>
      </w:r>
      <w:r w:rsidRPr="009E2B29">
        <w:rPr>
          <w:lang w:val="en-CA"/>
        </w:rPr>
        <w:t xml:space="preserve"> of </w:t>
      </w:r>
      <w:r w:rsidR="00A94773" w:rsidRPr="009E2B29">
        <w:rPr>
          <w:lang w:val="en-CA"/>
        </w:rPr>
        <w:t xml:space="preserve">the annex to </w:t>
      </w:r>
      <w:r w:rsidRPr="009E2B29">
        <w:rPr>
          <w:lang w:val="en-CA"/>
        </w:rPr>
        <w:t>decision </w:t>
      </w:r>
      <w:hyperlink r:id="rId21" w:history="1">
        <w:r w:rsidRPr="006C0B7B">
          <w:rPr>
            <w:rStyle w:val="Hyperlink"/>
            <w:lang w:val="en-CA"/>
          </w:rPr>
          <w:t>16/2</w:t>
        </w:r>
      </w:hyperlink>
      <w:r w:rsidRPr="009E2B29">
        <w:rPr>
          <w:lang w:val="en-CA"/>
        </w:rPr>
        <w:t xml:space="preserve"> measure</w:t>
      </w:r>
      <w:r w:rsidR="00111303" w:rsidRPr="009E2B29">
        <w:rPr>
          <w:lang w:val="en-CA"/>
        </w:rPr>
        <w:t>d</w:t>
      </w:r>
      <w:r w:rsidRPr="009E2B29">
        <w:rPr>
          <w:lang w:val="en-CA"/>
        </w:rPr>
        <w:t xml:space="preserve"> </w:t>
      </w:r>
      <w:r w:rsidR="71D6CE80" w:rsidRPr="009E2B29">
        <w:rPr>
          <w:lang w:val="en-CA"/>
        </w:rPr>
        <w:t xml:space="preserve">by the </w:t>
      </w:r>
      <w:r w:rsidR="008769B7" w:rsidRPr="009E2B29">
        <w:rPr>
          <w:lang w:val="en-CA"/>
        </w:rPr>
        <w:t>time of the review by the Conference of the Parties at their eighteenth meeting</w:t>
      </w:r>
      <w:r w:rsidRPr="009E2B29">
        <w:rPr>
          <w:lang w:val="en-CA"/>
        </w:rPr>
        <w:t xml:space="preserve"> is the most important leading signal for th</w:t>
      </w:r>
      <w:r w:rsidR="00702874" w:rsidRPr="009E2B29">
        <w:rPr>
          <w:lang w:val="en-CA"/>
        </w:rPr>
        <w:t>is first</w:t>
      </w:r>
      <w:r w:rsidRPr="009E2B29">
        <w:rPr>
          <w:lang w:val="en-CA"/>
        </w:rPr>
        <w:t xml:space="preserve"> review. </w:t>
      </w:r>
      <w:r w:rsidR="000005CA" w:rsidRPr="009E2B29">
        <w:rPr>
          <w:lang w:val="en-CA"/>
        </w:rPr>
        <w:t>T</w:t>
      </w:r>
      <w:r w:rsidR="00C45F95" w:rsidRPr="009E2B29">
        <w:rPr>
          <w:lang w:val="en-CA"/>
        </w:rPr>
        <w:t>he review</w:t>
      </w:r>
      <w:r w:rsidR="000005CA" w:rsidRPr="009E2B29">
        <w:rPr>
          <w:lang w:val="en-CA"/>
        </w:rPr>
        <w:t xml:space="preserve"> therefore</w:t>
      </w:r>
      <w:r w:rsidR="00C45F95" w:rsidRPr="009E2B29">
        <w:rPr>
          <w:lang w:val="en-CA"/>
        </w:rPr>
        <w:t xml:space="preserve"> </w:t>
      </w:r>
      <w:r w:rsidR="00FD3C98" w:rsidRPr="009E2B29">
        <w:rPr>
          <w:lang w:val="en-CA"/>
        </w:rPr>
        <w:t>must</w:t>
      </w:r>
      <w:r w:rsidR="000005CA" w:rsidRPr="009E2B29">
        <w:rPr>
          <w:lang w:val="en-CA"/>
        </w:rPr>
        <w:t xml:space="preserve"> </w:t>
      </w:r>
      <w:r w:rsidR="00C45F95" w:rsidRPr="009E2B29">
        <w:rPr>
          <w:lang w:val="en-CA"/>
        </w:rPr>
        <w:t xml:space="preserve">first </w:t>
      </w:r>
      <w:r w:rsidR="00C45F95" w:rsidRPr="4A6E4ED2">
        <w:rPr>
          <w:lang w:val="en-CA"/>
        </w:rPr>
        <w:t>establish</w:t>
      </w:r>
      <w:r w:rsidR="00C45F95" w:rsidRPr="747D46A4">
        <w:rPr>
          <w:lang w:val="en-CA"/>
        </w:rPr>
        <w:t xml:space="preserve"> which enabling conditions were </w:t>
      </w:r>
      <w:r w:rsidR="00FD3C98" w:rsidRPr="009E2B29">
        <w:rPr>
          <w:lang w:val="en-CA"/>
        </w:rPr>
        <w:t>in</w:t>
      </w:r>
      <w:r w:rsidR="00C45F95" w:rsidRPr="009E2B29">
        <w:rPr>
          <w:lang w:val="en-CA"/>
        </w:rPr>
        <w:t xml:space="preserve"> place when the mechanism </w:t>
      </w:r>
      <w:r w:rsidR="00C45F95" w:rsidRPr="4A6E4ED2">
        <w:rPr>
          <w:lang w:val="en-CA"/>
        </w:rPr>
        <w:t>operated</w:t>
      </w:r>
      <w:r w:rsidR="000C31D7" w:rsidRPr="009E2B29">
        <w:rPr>
          <w:lang w:val="en-CA"/>
        </w:rPr>
        <w:t xml:space="preserve">. If enabling conditions </w:t>
      </w:r>
      <w:r w:rsidR="008E1F16" w:rsidRPr="009E2B29" w:rsidDel="008E1F16">
        <w:rPr>
          <w:lang w:val="en-CA"/>
        </w:rPr>
        <w:t>fall short</w:t>
      </w:r>
      <w:r w:rsidR="000C31D7" w:rsidRPr="747D46A4">
        <w:rPr>
          <w:lang w:val="en-CA"/>
        </w:rPr>
        <w:t xml:space="preserve">, low performance </w:t>
      </w:r>
      <w:r w:rsidR="000005CA" w:rsidRPr="747D46A4">
        <w:rPr>
          <w:lang w:val="en-CA"/>
        </w:rPr>
        <w:t xml:space="preserve">will </w:t>
      </w:r>
      <w:r w:rsidR="00D92BC3" w:rsidRPr="747D46A4">
        <w:rPr>
          <w:lang w:val="en-CA"/>
        </w:rPr>
        <w:t>not signal a design flaw requiring the Conference of the Parties to change the Multilateral Mechanism but rather</w:t>
      </w:r>
      <w:r w:rsidR="000C31D7" w:rsidRPr="747D46A4">
        <w:rPr>
          <w:lang w:val="en-CA"/>
        </w:rPr>
        <w:t xml:space="preserve"> a precondition failure</w:t>
      </w:r>
      <w:r w:rsidR="00070F1C" w:rsidRPr="747D46A4">
        <w:rPr>
          <w:lang w:val="en-CA"/>
        </w:rPr>
        <w:t xml:space="preserve"> or short coming, </w:t>
      </w:r>
      <w:r w:rsidR="000C31D7" w:rsidRPr="747D46A4">
        <w:rPr>
          <w:lang w:val="en-CA"/>
        </w:rPr>
        <w:t xml:space="preserve">requiring diplomatic, legal </w:t>
      </w:r>
      <w:r w:rsidR="00070F1C" w:rsidRPr="747D46A4">
        <w:rPr>
          <w:lang w:val="en-CA"/>
        </w:rPr>
        <w:t>and</w:t>
      </w:r>
      <w:r w:rsidR="00177653" w:rsidRPr="747D46A4">
        <w:rPr>
          <w:lang w:val="en-CA"/>
        </w:rPr>
        <w:t>/</w:t>
      </w:r>
      <w:r w:rsidR="000C31D7" w:rsidRPr="747D46A4">
        <w:rPr>
          <w:lang w:val="en-CA"/>
        </w:rPr>
        <w:t xml:space="preserve">or capacity-building </w:t>
      </w:r>
      <w:r w:rsidR="0522CC57" w:rsidRPr="747D46A4">
        <w:rPr>
          <w:lang w:val="en-CA"/>
        </w:rPr>
        <w:t>responses.</w:t>
      </w:r>
      <w:r w:rsidR="000C31D7" w:rsidRPr="747D46A4">
        <w:rPr>
          <w:lang w:val="en-CA"/>
        </w:rPr>
        <w:t xml:space="preserve"> The evaluability update must therefore include an enabling-condition diagnostic before any pillar findings are presented.</w:t>
      </w:r>
      <w:r w:rsidR="0035012C" w:rsidRPr="747D46A4">
        <w:rPr>
          <w:lang w:val="en-CA"/>
        </w:rPr>
        <w:t xml:space="preserve"> </w:t>
      </w:r>
      <w:r w:rsidRPr="747D46A4">
        <w:rPr>
          <w:lang w:val="en-CA"/>
        </w:rPr>
        <w:t xml:space="preserve">The Secretariat </w:t>
      </w:r>
      <w:r w:rsidR="00D60967" w:rsidRPr="747D46A4">
        <w:rPr>
          <w:lang w:val="en-CA"/>
        </w:rPr>
        <w:t>should</w:t>
      </w:r>
      <w:r w:rsidRPr="747D46A4">
        <w:rPr>
          <w:lang w:val="en-CA"/>
        </w:rPr>
        <w:t xml:space="preserve"> develop: </w:t>
      </w:r>
    </w:p>
    <w:p w14:paraId="7411D88C" w14:textId="097BDFAE" w:rsidR="00F75F4B" w:rsidRPr="009E2B29" w:rsidRDefault="004F7200" w:rsidP="007137EF">
      <w:pPr>
        <w:pStyle w:val="CBDNormalNumber"/>
        <w:numPr>
          <w:ilvl w:val="1"/>
          <w:numId w:val="7"/>
        </w:numPr>
        <w:rPr>
          <w:lang w:val="en-CA"/>
        </w:rPr>
      </w:pPr>
      <w:r>
        <w:rPr>
          <w:lang w:val="en-CA"/>
        </w:rPr>
        <w:t>A</w:t>
      </w:r>
      <w:r w:rsidR="00213AA2" w:rsidRPr="747D46A4">
        <w:rPr>
          <w:lang w:val="en-CA"/>
        </w:rPr>
        <w:t xml:space="preserve"> </w:t>
      </w:r>
      <w:r w:rsidR="00134BAD" w:rsidRPr="747D46A4">
        <w:rPr>
          <w:lang w:val="en-CA"/>
        </w:rPr>
        <w:t xml:space="preserve">survey </w:t>
      </w:r>
      <w:r w:rsidR="00213AA2" w:rsidRPr="747D46A4">
        <w:rPr>
          <w:lang w:val="en-CA"/>
        </w:rPr>
        <w:t>to gather</w:t>
      </w:r>
      <w:r w:rsidR="00BB1FBA" w:rsidRPr="747D46A4">
        <w:rPr>
          <w:lang w:val="en-CA"/>
        </w:rPr>
        <w:t xml:space="preserve"> data</w:t>
      </w:r>
      <w:r w:rsidR="00134BAD" w:rsidRPr="747D46A4">
        <w:rPr>
          <w:lang w:val="en-CA"/>
        </w:rPr>
        <w:t xml:space="preserve"> for </w:t>
      </w:r>
      <w:r w:rsidR="00BB1FBA" w:rsidRPr="747D46A4">
        <w:rPr>
          <w:lang w:val="en-CA"/>
        </w:rPr>
        <w:t>the enabling conditions 1 and 2 on industry clarity on contribution conditions</w:t>
      </w:r>
      <w:r w:rsidR="00F75F4B" w:rsidRPr="747D46A4">
        <w:rPr>
          <w:lang w:val="en-CA"/>
        </w:rPr>
        <w:t xml:space="preserve"> and on a commercially viable business case, respectively;</w:t>
      </w:r>
    </w:p>
    <w:p w14:paraId="1E025C91" w14:textId="7040C02B" w:rsidR="00613A95" w:rsidRPr="009E2B29" w:rsidRDefault="00284287" w:rsidP="00EF71FA">
      <w:pPr>
        <w:pStyle w:val="CBDNormalNumber"/>
        <w:numPr>
          <w:ilvl w:val="1"/>
          <w:numId w:val="7"/>
        </w:numPr>
        <w:rPr>
          <w:lang w:val="en-CA"/>
        </w:rPr>
      </w:pPr>
      <w:r>
        <w:rPr>
          <w:lang w:val="en-CA"/>
        </w:rPr>
        <w:t>A</w:t>
      </w:r>
      <w:r w:rsidR="00134BAD" w:rsidRPr="009E2B29">
        <w:rPr>
          <w:lang w:val="en-CA"/>
        </w:rPr>
        <w:t xml:space="preserve"> tracker</w:t>
      </w:r>
      <w:r w:rsidR="00F75F4B" w:rsidRPr="009E2B29">
        <w:rPr>
          <w:lang w:val="en-CA"/>
        </w:rPr>
        <w:t xml:space="preserve"> too</w:t>
      </w:r>
      <w:r w:rsidR="00613A95" w:rsidRPr="009E2B29">
        <w:rPr>
          <w:lang w:val="en-CA"/>
        </w:rPr>
        <w:t xml:space="preserve">l </w:t>
      </w:r>
      <w:r w:rsidR="00702874" w:rsidRPr="009E2B29">
        <w:rPr>
          <w:lang w:val="en-CA"/>
        </w:rPr>
        <w:t>for the countries which did put in place</w:t>
      </w:r>
      <w:r w:rsidR="0022418B" w:rsidRPr="009E2B29">
        <w:rPr>
          <w:lang w:val="en-CA"/>
        </w:rPr>
        <w:t xml:space="preserve"> measures </w:t>
      </w:r>
      <w:r w:rsidR="0022418B" w:rsidRPr="00177E5D">
        <w:rPr>
          <w:lang w:val="en-CA"/>
        </w:rPr>
        <w:t>administrative, policy or legislative measures to incentivize users</w:t>
      </w:r>
      <w:r w:rsidR="008C4BE1" w:rsidRPr="00177E5D">
        <w:rPr>
          <w:lang w:val="en-CA"/>
        </w:rPr>
        <w:t>’ contributions;</w:t>
      </w:r>
    </w:p>
    <w:p w14:paraId="3AFCBCE3" w14:textId="7F192708" w:rsidR="00FF72D5" w:rsidRPr="009E2B29" w:rsidRDefault="00284287" w:rsidP="00EF71FA">
      <w:pPr>
        <w:pStyle w:val="CBDNormalNumber"/>
        <w:numPr>
          <w:ilvl w:val="1"/>
          <w:numId w:val="7"/>
        </w:numPr>
        <w:rPr>
          <w:lang w:val="en-CA"/>
        </w:rPr>
      </w:pPr>
      <w:r>
        <w:rPr>
          <w:lang w:val="en-CA"/>
        </w:rPr>
        <w:t>A</w:t>
      </w:r>
      <w:r w:rsidR="00134BAD" w:rsidRPr="009E2B29">
        <w:rPr>
          <w:lang w:val="en-CA"/>
        </w:rPr>
        <w:t xml:space="preserve"> </w:t>
      </w:r>
      <w:r w:rsidR="002E3B21" w:rsidRPr="009E2B29">
        <w:rPr>
          <w:lang w:val="en-CA"/>
        </w:rPr>
        <w:t xml:space="preserve">protocol to address the risk of contribution </w:t>
      </w:r>
      <w:r w:rsidR="00134BAD" w:rsidRPr="009E2B29">
        <w:rPr>
          <w:lang w:val="en-CA"/>
        </w:rPr>
        <w:t>stacking</w:t>
      </w:r>
      <w:r w:rsidR="00177E5D">
        <w:rPr>
          <w:lang w:val="en-CA"/>
        </w:rPr>
        <w:t>;</w:t>
      </w:r>
      <w:r w:rsidR="00FF72D5" w:rsidRPr="009E2B29">
        <w:rPr>
          <w:lang w:val="en-CA"/>
        </w:rPr>
        <w:t xml:space="preserve"> </w:t>
      </w:r>
    </w:p>
    <w:p w14:paraId="26741BC0" w14:textId="7E39C23A" w:rsidR="007A33B6" w:rsidRPr="009E2B29" w:rsidRDefault="00284287" w:rsidP="00EF71FA">
      <w:pPr>
        <w:pStyle w:val="CBDNormalNumber"/>
        <w:numPr>
          <w:ilvl w:val="1"/>
          <w:numId w:val="7"/>
        </w:numPr>
        <w:rPr>
          <w:lang w:val="en-CA"/>
        </w:rPr>
      </w:pPr>
      <w:r>
        <w:rPr>
          <w:lang w:val="en-CA"/>
        </w:rPr>
        <w:t>A</w:t>
      </w:r>
      <w:r w:rsidR="00134BAD" w:rsidRPr="009E2B29">
        <w:rPr>
          <w:lang w:val="en-CA"/>
        </w:rPr>
        <w:t xml:space="preserve"> readiness assessment for </w:t>
      </w:r>
      <w:r w:rsidR="00FF72D5" w:rsidRPr="009E2B29">
        <w:rPr>
          <w:lang w:val="en-CA"/>
        </w:rPr>
        <w:t>the enabling condition 4 on the</w:t>
      </w:r>
      <w:r w:rsidR="007A33B6" w:rsidRPr="009E2B29">
        <w:rPr>
          <w:lang w:val="en-CA"/>
        </w:rPr>
        <w:t xml:space="preserve"> designation of institutions to receive contribution for indigenous peoples and local communities and their readiness;</w:t>
      </w:r>
    </w:p>
    <w:p w14:paraId="3F7A3A94" w14:textId="08DD394A" w:rsidR="000A5471" w:rsidRPr="009E2B29" w:rsidRDefault="00284287" w:rsidP="00EF71FA">
      <w:pPr>
        <w:pStyle w:val="CBDNormalNumber"/>
        <w:numPr>
          <w:ilvl w:val="1"/>
          <w:numId w:val="7"/>
        </w:numPr>
        <w:rPr>
          <w:lang w:val="en-CA"/>
        </w:rPr>
      </w:pPr>
      <w:r>
        <w:rPr>
          <w:lang w:val="en-CA"/>
        </w:rPr>
        <w:lastRenderedPageBreak/>
        <w:t>Q</w:t>
      </w:r>
      <w:r w:rsidR="00134BAD" w:rsidRPr="009E2B29">
        <w:rPr>
          <w:lang w:val="en-CA"/>
        </w:rPr>
        <w:t xml:space="preserve">ualitative protocols for </w:t>
      </w:r>
      <w:r w:rsidR="00BB2F00" w:rsidRPr="009E2B29">
        <w:rPr>
          <w:lang w:val="en-CA"/>
        </w:rPr>
        <w:t>the enabling condition 5 on</w:t>
      </w:r>
      <w:r w:rsidR="00FC7E74" w:rsidRPr="009E2B29">
        <w:rPr>
          <w:lang w:val="en-CA"/>
        </w:rPr>
        <w:t xml:space="preserve"> effective governance with sustained political commitment</w:t>
      </w:r>
      <w:r w:rsidR="00134BAD" w:rsidRPr="009E2B29">
        <w:rPr>
          <w:lang w:val="en-CA"/>
        </w:rPr>
        <w:t xml:space="preserve">. </w:t>
      </w:r>
    </w:p>
    <w:p w14:paraId="120686C8" w14:textId="4C8CE68E" w:rsidR="00432876" w:rsidRPr="009E2B29" w:rsidRDefault="00134BAD" w:rsidP="383FFD83">
      <w:pPr>
        <w:pStyle w:val="CBDNormalNumber"/>
      </w:pPr>
      <w:r w:rsidRPr="383FFD83">
        <w:rPr>
          <w:b/>
          <w:bCs/>
        </w:rPr>
        <w:t>Assumption 4 — Phased operationali</w:t>
      </w:r>
      <w:r w:rsidR="004F7200">
        <w:rPr>
          <w:b/>
          <w:bCs/>
        </w:rPr>
        <w:t>z</w:t>
      </w:r>
      <w:r w:rsidRPr="383FFD83">
        <w:rPr>
          <w:b/>
          <w:bCs/>
        </w:rPr>
        <w:t>ation and modularity.</w:t>
      </w:r>
      <w:r w:rsidRPr="383FFD83">
        <w:t xml:space="preserve"> The methodology is adopted before the </w:t>
      </w:r>
      <w:r w:rsidR="00177E5D" w:rsidRPr="383FFD83">
        <w:t>M</w:t>
      </w:r>
      <w:r w:rsidRPr="383FFD83">
        <w:t>echanism is fully operational. The allocation formula, contribution thresholds, database interface measures and governance structures are still being finali</w:t>
      </w:r>
      <w:r w:rsidR="00C15C31">
        <w:t>z</w:t>
      </w:r>
      <w:r w:rsidRPr="383FFD83">
        <w:t>ed</w:t>
      </w:r>
      <w:r w:rsidR="2B3980F1" w:rsidRPr="383FFD83">
        <w:t>, some of which will be presented by the Steering Committee to the Conference of the Parties at its seventeenth meeting</w:t>
      </w:r>
      <w:r w:rsidRPr="383FFD83">
        <w:t>. The methodology is therefore modular: elements whose evaluability depends on a finalised design feature are classified as modality-contingent and flagged as “not yet evaluable”.</w:t>
      </w:r>
    </w:p>
    <w:p w14:paraId="3F9DCDBE" w14:textId="029A64A3" w:rsidR="00432876" w:rsidRPr="009E2B29" w:rsidRDefault="00134BAD">
      <w:pPr>
        <w:pStyle w:val="CBDNormalNumber"/>
        <w:rPr>
          <w:lang w:val="en-CA"/>
        </w:rPr>
      </w:pPr>
      <w:r w:rsidRPr="009E2B29">
        <w:rPr>
          <w:lang w:val="en-CA"/>
        </w:rPr>
        <w:t xml:space="preserve">Three limitations are </w:t>
      </w:r>
      <w:r w:rsidR="009C2BAC" w:rsidRPr="009E2B29">
        <w:rPr>
          <w:lang w:val="en-CA"/>
        </w:rPr>
        <w:t>assumed by</w:t>
      </w:r>
      <w:r w:rsidRPr="009E2B29">
        <w:rPr>
          <w:lang w:val="en-CA"/>
        </w:rPr>
        <w:t xml:space="preserve"> this methodology </w:t>
      </w:r>
      <w:r w:rsidR="009C2BAC" w:rsidRPr="009E2B29">
        <w:rPr>
          <w:lang w:val="en-CA"/>
        </w:rPr>
        <w:t xml:space="preserve">as they </w:t>
      </w:r>
      <w:r w:rsidRPr="009E2B29">
        <w:rPr>
          <w:lang w:val="en-CA"/>
        </w:rPr>
        <w:t>cannot be remedied by improved data collection:</w:t>
      </w:r>
    </w:p>
    <w:p w14:paraId="23EAC08D" w14:textId="445B9D4D" w:rsidR="00432876" w:rsidRPr="009E2B29" w:rsidRDefault="00134BAD">
      <w:pPr>
        <w:pStyle w:val="CBDNormalNumber"/>
        <w:numPr>
          <w:ilvl w:val="1"/>
          <w:numId w:val="7"/>
        </w:numPr>
        <w:rPr>
          <w:lang w:val="en-CA"/>
        </w:rPr>
      </w:pPr>
      <w:r w:rsidRPr="009E2B29">
        <w:rPr>
          <w:lang w:val="en-CA"/>
        </w:rPr>
        <w:t>Attribution</w:t>
      </w:r>
      <w:r w:rsidR="00E31C31" w:rsidRPr="009E2B29">
        <w:rPr>
          <w:lang w:val="en-CA"/>
        </w:rPr>
        <w:t>:</w:t>
      </w:r>
      <w:r w:rsidRPr="009E2B29">
        <w:rPr>
          <w:lang w:val="en-CA"/>
        </w:rPr>
        <w:t xml:space="preserve"> </w:t>
      </w:r>
      <w:r w:rsidR="00466F7B">
        <w:rPr>
          <w:lang w:val="en-CA"/>
        </w:rPr>
        <w:t>o</w:t>
      </w:r>
      <w:r w:rsidRPr="009E2B29">
        <w:rPr>
          <w:lang w:val="en-CA"/>
        </w:rPr>
        <w:t xml:space="preserve">utcomes cannot be attributed to specific </w:t>
      </w:r>
      <w:r w:rsidR="00C10E65" w:rsidRPr="009E2B29">
        <w:rPr>
          <w:lang w:val="en-CA"/>
        </w:rPr>
        <w:t>digital sequence information on genetic resources</w:t>
      </w:r>
      <w:r w:rsidRPr="009E2B29">
        <w:rPr>
          <w:lang w:val="en-CA"/>
        </w:rPr>
        <w:t>, contributor or countr</w:t>
      </w:r>
      <w:r w:rsidR="00E31C31" w:rsidRPr="009E2B29">
        <w:rPr>
          <w:lang w:val="en-CA"/>
        </w:rPr>
        <w:t>y</w:t>
      </w:r>
      <w:r w:rsidRPr="009E2B29">
        <w:rPr>
          <w:lang w:val="en-CA"/>
        </w:rPr>
        <w:t xml:space="preserve"> of origin (decision 15/9, para</w:t>
      </w:r>
      <w:r w:rsidR="00284287">
        <w:rPr>
          <w:lang w:val="en-CA"/>
        </w:rPr>
        <w:t>.</w:t>
      </w:r>
      <w:r w:rsidRPr="009E2B29">
        <w:rPr>
          <w:lang w:val="en-CA"/>
        </w:rPr>
        <w:t> 5). The review cannot satisfy demands for bilateral origin-benefit linkage</w:t>
      </w:r>
      <w:r w:rsidR="00C10E65" w:rsidRPr="009E2B29">
        <w:rPr>
          <w:lang w:val="en-CA"/>
        </w:rPr>
        <w:t>s</w:t>
      </w:r>
      <w:r w:rsidR="00284287">
        <w:rPr>
          <w:lang w:val="en-CA"/>
        </w:rPr>
        <w:t>;</w:t>
      </w:r>
    </w:p>
    <w:p w14:paraId="7FE9A27B" w14:textId="16D9D458" w:rsidR="00432876" w:rsidRPr="009E2B29" w:rsidRDefault="00134BAD">
      <w:pPr>
        <w:pStyle w:val="CBDNormalNumber"/>
        <w:numPr>
          <w:ilvl w:val="1"/>
          <w:numId w:val="7"/>
        </w:numPr>
        <w:rPr>
          <w:lang w:val="en-CA"/>
        </w:rPr>
      </w:pPr>
      <w:r w:rsidRPr="009E2B29">
        <w:rPr>
          <w:lang w:val="en-CA"/>
        </w:rPr>
        <w:t>Political questions</w:t>
      </w:r>
      <w:r w:rsidR="00E31C31" w:rsidRPr="009E2B29">
        <w:rPr>
          <w:lang w:val="en-CA"/>
        </w:rPr>
        <w:t>:</w:t>
      </w:r>
      <w:r w:rsidRPr="009E2B29">
        <w:rPr>
          <w:lang w:val="en-CA"/>
        </w:rPr>
        <w:t xml:space="preserve"> </w:t>
      </w:r>
      <w:r w:rsidR="00466F7B">
        <w:rPr>
          <w:lang w:val="en-CA"/>
        </w:rPr>
        <w:t>w</w:t>
      </w:r>
      <w:r w:rsidRPr="009E2B29">
        <w:rPr>
          <w:lang w:val="en-CA"/>
        </w:rPr>
        <w:t xml:space="preserve">hether the trigger, thresholds or allocation formula are “fair” in an absolute sense is a political question for the </w:t>
      </w:r>
      <w:r w:rsidR="00BA3F6B" w:rsidRPr="009E2B29">
        <w:rPr>
          <w:lang w:val="en-CA"/>
        </w:rPr>
        <w:t>Parties</w:t>
      </w:r>
      <w:r w:rsidRPr="009E2B29">
        <w:rPr>
          <w:lang w:val="en-CA"/>
        </w:rPr>
        <w:t xml:space="preserve">. The review only assesses performance against the criteria </w:t>
      </w:r>
      <w:r w:rsidR="00466F7B">
        <w:rPr>
          <w:lang w:val="en-CA"/>
        </w:rPr>
        <w:t xml:space="preserve">in </w:t>
      </w:r>
      <w:r w:rsidR="00466F7B" w:rsidRPr="009E2B29">
        <w:rPr>
          <w:lang w:val="en-CA"/>
        </w:rPr>
        <w:t>para</w:t>
      </w:r>
      <w:r w:rsidR="00466F7B">
        <w:rPr>
          <w:lang w:val="en-CA"/>
        </w:rPr>
        <w:t>graph</w:t>
      </w:r>
      <w:r w:rsidR="00466F7B" w:rsidRPr="009E2B29">
        <w:rPr>
          <w:lang w:val="en-CA"/>
        </w:rPr>
        <w:t> 9</w:t>
      </w:r>
      <w:r w:rsidR="00466F7B">
        <w:rPr>
          <w:lang w:val="en-CA"/>
        </w:rPr>
        <w:t xml:space="preserve"> </w:t>
      </w:r>
      <w:r w:rsidRPr="009E2B29">
        <w:rPr>
          <w:lang w:val="en-CA"/>
        </w:rPr>
        <w:t>of decision 15/9</w:t>
      </w:r>
      <w:r w:rsidR="00466F7B">
        <w:rPr>
          <w:lang w:val="en-CA"/>
        </w:rPr>
        <w:t>;</w:t>
      </w:r>
    </w:p>
    <w:p w14:paraId="410B50E7" w14:textId="18ABD30A" w:rsidR="00432876" w:rsidRPr="009E2B29" w:rsidRDefault="00367CE9">
      <w:pPr>
        <w:pStyle w:val="CBDNormalNumber"/>
        <w:numPr>
          <w:ilvl w:val="1"/>
          <w:numId w:val="7"/>
        </w:numPr>
        <w:rPr>
          <w:lang w:val="en-CA"/>
        </w:rPr>
      </w:pPr>
      <w:r w:rsidRPr="009E2B29">
        <w:rPr>
          <w:lang w:val="en-CA"/>
        </w:rPr>
        <w:t>Party requests</w:t>
      </w:r>
      <w:r w:rsidR="00320423" w:rsidRPr="009E2B29">
        <w:rPr>
          <w:lang w:val="en-CA"/>
        </w:rPr>
        <w:t>:</w:t>
      </w:r>
      <w:r w:rsidR="00134BAD" w:rsidRPr="009E2B29">
        <w:rPr>
          <w:lang w:val="en-CA"/>
        </w:rPr>
        <w:t xml:space="preserve"> The allocation formula</w:t>
      </w:r>
      <w:r w:rsidR="00320423" w:rsidRPr="009E2B29">
        <w:rPr>
          <w:lang w:val="en-CA"/>
        </w:rPr>
        <w:t>,</w:t>
      </w:r>
      <w:r w:rsidR="00134BAD" w:rsidRPr="009E2B29">
        <w:rPr>
          <w:lang w:val="en-CA"/>
        </w:rPr>
        <w:t xml:space="preserve"> thresholds and rates</w:t>
      </w:r>
      <w:r w:rsidR="00320423" w:rsidRPr="009E2B29">
        <w:rPr>
          <w:lang w:val="en-CA"/>
        </w:rPr>
        <w:t xml:space="preserve"> of contribution</w:t>
      </w:r>
      <w:r w:rsidR="00134BAD" w:rsidRPr="009E2B29">
        <w:rPr>
          <w:lang w:val="en-CA"/>
        </w:rPr>
        <w:t xml:space="preserve"> are set through separate processes</w:t>
      </w:r>
      <w:r w:rsidR="002F126B" w:rsidRPr="009E2B29">
        <w:rPr>
          <w:lang w:val="en-CA"/>
        </w:rPr>
        <w:t xml:space="preserve"> decided by the Parties</w:t>
      </w:r>
      <w:r w:rsidR="00134BAD" w:rsidRPr="009E2B29">
        <w:rPr>
          <w:lang w:val="en-CA"/>
        </w:rPr>
        <w:t xml:space="preserve">. The review can only assess whether adopted rates are generating </w:t>
      </w:r>
      <w:r w:rsidR="002F126B" w:rsidRPr="009E2B29">
        <w:rPr>
          <w:lang w:val="en-CA"/>
        </w:rPr>
        <w:t xml:space="preserve">the </w:t>
      </w:r>
      <w:r w:rsidR="00134BAD" w:rsidRPr="009E2B29">
        <w:rPr>
          <w:lang w:val="en-CA"/>
        </w:rPr>
        <w:t xml:space="preserve">intended flows and whether thresholds appear to </w:t>
      </w:r>
      <w:r w:rsidR="002F126B" w:rsidRPr="009E2B29">
        <w:rPr>
          <w:lang w:val="en-CA"/>
        </w:rPr>
        <w:t>be a barrier to</w:t>
      </w:r>
      <w:r w:rsidR="00134BAD" w:rsidRPr="009E2B29">
        <w:rPr>
          <w:lang w:val="en-CA"/>
        </w:rPr>
        <w:t xml:space="preserve"> uptake (</w:t>
      </w:r>
      <w:r w:rsidR="005C1714" w:rsidRPr="009E2B29">
        <w:rPr>
          <w:lang w:val="en-CA"/>
        </w:rPr>
        <w:t>enabling condition</w:t>
      </w:r>
      <w:r w:rsidR="00024E04" w:rsidRPr="009E2B29">
        <w:rPr>
          <w:lang w:val="en-CA"/>
        </w:rPr>
        <w:t xml:space="preserve"> </w:t>
      </w:r>
      <w:r w:rsidR="00134BAD" w:rsidRPr="009E2B29">
        <w:rPr>
          <w:lang w:val="en-CA"/>
        </w:rPr>
        <w:t>2).</w:t>
      </w:r>
    </w:p>
    <w:p w14:paraId="6D09D2F8" w14:textId="3DB3F3F6" w:rsidR="005804E2" w:rsidRDefault="005804E2">
      <w:pPr>
        <w:tabs>
          <w:tab w:val="clear" w:pos="567"/>
          <w:tab w:val="clear" w:pos="1134"/>
          <w:tab w:val="clear" w:pos="1701"/>
          <w:tab w:val="clear" w:pos="2268"/>
        </w:tabs>
        <w:jc w:val="left"/>
        <w:sectPr w:rsidR="005804E2" w:rsidSect="00BF74F4">
          <w:headerReference w:type="even" r:id="rId22"/>
          <w:headerReference w:type="default" r:id="rId23"/>
          <w:footerReference w:type="even" r:id="rId24"/>
          <w:footerReference w:type="default" r:id="rId25"/>
          <w:pgSz w:w="12240" w:h="15840"/>
          <w:pgMar w:top="567" w:right="1440" w:bottom="1134" w:left="1440" w:header="709" w:footer="709" w:gutter="0"/>
          <w:cols w:space="708"/>
          <w:titlePg/>
          <w:docGrid w:linePitch="360"/>
        </w:sectPr>
      </w:pPr>
    </w:p>
    <w:p w14:paraId="579D07F7" w14:textId="09FA9CF2" w:rsidR="00F91E78" w:rsidRDefault="00D744A5" w:rsidP="00090760">
      <w:pPr>
        <w:pStyle w:val="CBDAnnex"/>
        <w:rPr>
          <w:lang w:val="en-CA"/>
        </w:rPr>
      </w:pPr>
      <w:r w:rsidRPr="009E2B29">
        <w:rPr>
          <w:lang w:val="en-CA"/>
        </w:rPr>
        <w:lastRenderedPageBreak/>
        <w:t>Annex</w:t>
      </w:r>
    </w:p>
    <w:p w14:paraId="7B491CC3" w14:textId="00D3413F" w:rsidR="00D744A5" w:rsidRPr="009E2B29" w:rsidRDefault="003F7138" w:rsidP="00090760">
      <w:pPr>
        <w:pStyle w:val="CBDAnnex"/>
        <w:rPr>
          <w:lang w:val="en-CA"/>
        </w:rPr>
      </w:pPr>
      <w:r w:rsidRPr="009E2B29">
        <w:rPr>
          <w:lang w:val="en-CA"/>
        </w:rPr>
        <w:t xml:space="preserve">Draft </w:t>
      </w:r>
      <w:r w:rsidR="00F91E78">
        <w:rPr>
          <w:lang w:val="en-CA"/>
        </w:rPr>
        <w:t>r</w:t>
      </w:r>
      <w:r w:rsidRPr="009E2B29">
        <w:rPr>
          <w:lang w:val="en-CA"/>
        </w:rPr>
        <w:t xml:space="preserve">eview </w:t>
      </w:r>
      <w:r w:rsidR="00F91E78">
        <w:rPr>
          <w:lang w:val="en-CA"/>
        </w:rPr>
        <w:t>m</w:t>
      </w:r>
      <w:r w:rsidRPr="009E2B29">
        <w:rPr>
          <w:lang w:val="en-CA"/>
        </w:rPr>
        <w:t>ethodology</w:t>
      </w:r>
    </w:p>
    <w:p w14:paraId="0E648006" w14:textId="5FBE59B7" w:rsidR="000848E6" w:rsidRPr="00177E5D" w:rsidRDefault="00134BAD">
      <w:pPr>
        <w:pStyle w:val="CBDNormalNumber"/>
        <w:numPr>
          <w:ilvl w:val="0"/>
          <w:numId w:val="9"/>
        </w:numPr>
        <w:rPr>
          <w:lang w:val="en-CA"/>
        </w:rPr>
      </w:pPr>
      <w:r w:rsidRPr="009E2B29">
        <w:rPr>
          <w:lang w:val="en-CA"/>
        </w:rPr>
        <w:t>Th</w:t>
      </w:r>
      <w:r w:rsidR="007A7277">
        <w:rPr>
          <w:lang w:val="en-CA"/>
        </w:rPr>
        <w:t>e present</w:t>
      </w:r>
      <w:r w:rsidRPr="009E2B29">
        <w:rPr>
          <w:lang w:val="en-CA"/>
        </w:rPr>
        <w:t xml:space="preserve"> </w:t>
      </w:r>
      <w:r w:rsidR="007A7277">
        <w:rPr>
          <w:lang w:val="en-CA"/>
        </w:rPr>
        <w:t>a</w:t>
      </w:r>
      <w:r w:rsidRPr="009E2B29">
        <w:rPr>
          <w:lang w:val="en-CA"/>
        </w:rPr>
        <w:t xml:space="preserve">nnex sets out the operational methodology for the review of the effectiveness of the </w:t>
      </w:r>
      <w:r w:rsidR="00613A95" w:rsidRPr="009E2B29">
        <w:rPr>
          <w:lang w:val="en-CA"/>
        </w:rPr>
        <w:t>M</w:t>
      </w:r>
      <w:r w:rsidRPr="009E2B29">
        <w:rPr>
          <w:lang w:val="en-CA"/>
        </w:rPr>
        <w:t xml:space="preserve">ultilateral </w:t>
      </w:r>
      <w:r w:rsidR="00613A95" w:rsidRPr="009E2B29">
        <w:rPr>
          <w:lang w:val="en-CA"/>
        </w:rPr>
        <w:t>M</w:t>
      </w:r>
      <w:r w:rsidRPr="009E2B29">
        <w:rPr>
          <w:lang w:val="en-CA"/>
        </w:rPr>
        <w:t>echanism, including the Cali Fund. The methodology is organised around three elements. First, a consolidated review framework (</w:t>
      </w:r>
      <w:r w:rsidR="007A7277">
        <w:rPr>
          <w:lang w:val="en-CA"/>
        </w:rPr>
        <w:t>s</w:t>
      </w:r>
      <w:r w:rsidRPr="009E2B29">
        <w:rPr>
          <w:lang w:val="en-CA"/>
        </w:rPr>
        <w:t>ect</w:t>
      </w:r>
      <w:r w:rsidR="007A7277">
        <w:rPr>
          <w:lang w:val="en-CA"/>
        </w:rPr>
        <w:t>.</w:t>
      </w:r>
      <w:r w:rsidRPr="009E2B29">
        <w:rPr>
          <w:lang w:val="en-CA"/>
        </w:rPr>
        <w:t> 1) maps each element of assessment across six evaluation pillars (P1–P6</w:t>
      </w:r>
      <w:r w:rsidR="00D77A5C" w:rsidRPr="009E2B29">
        <w:rPr>
          <w:lang w:val="en-CA"/>
        </w:rPr>
        <w:t xml:space="preserve">, see </w:t>
      </w:r>
      <w:r w:rsidR="00D77A5C" w:rsidRPr="00FD3C98">
        <w:rPr>
          <w:lang w:val="en-CA"/>
        </w:rPr>
        <w:t xml:space="preserve">para </w:t>
      </w:r>
      <w:r w:rsidR="005417E4" w:rsidRPr="00FD3C98">
        <w:rPr>
          <w:lang w:val="en-CA"/>
        </w:rPr>
        <w:t>7</w:t>
      </w:r>
      <w:r w:rsidR="00D77A5C" w:rsidRPr="00FD3C98">
        <w:rPr>
          <w:lang w:val="en-CA"/>
        </w:rPr>
        <w:t xml:space="preserve"> above</w:t>
      </w:r>
      <w:r w:rsidRPr="009E2B29">
        <w:rPr>
          <w:lang w:val="en-CA"/>
        </w:rPr>
        <w:t>) and a governance assessment (G1</w:t>
      </w:r>
      <w:r w:rsidR="00D77A5C" w:rsidRPr="009E2B29">
        <w:rPr>
          <w:lang w:val="en-CA"/>
        </w:rPr>
        <w:t xml:space="preserve">, see </w:t>
      </w:r>
      <w:r w:rsidR="00D77A5C" w:rsidRPr="00FD3C98">
        <w:rPr>
          <w:lang w:val="en-CA"/>
        </w:rPr>
        <w:t>para</w:t>
      </w:r>
      <w:r w:rsidR="007A7277">
        <w:rPr>
          <w:lang w:val="en-CA"/>
        </w:rPr>
        <w:t>.</w:t>
      </w:r>
      <w:r w:rsidR="00D77A5C" w:rsidRPr="00FD3C98">
        <w:rPr>
          <w:lang w:val="en-CA"/>
        </w:rPr>
        <w:t xml:space="preserve"> </w:t>
      </w:r>
      <w:r w:rsidR="005417E4" w:rsidRPr="00FD3C98">
        <w:rPr>
          <w:lang w:val="en-CA"/>
        </w:rPr>
        <w:t>7</w:t>
      </w:r>
      <w:r w:rsidR="00D77A5C" w:rsidRPr="009E2B29">
        <w:rPr>
          <w:lang w:val="en-CA"/>
        </w:rPr>
        <w:t xml:space="preserve"> above</w:t>
      </w:r>
      <w:r w:rsidRPr="009E2B29">
        <w:rPr>
          <w:lang w:val="en-CA"/>
        </w:rPr>
        <w:t>), linked to the five enabling conditions (EC1–EC5</w:t>
      </w:r>
      <w:r w:rsidR="00D77A5C" w:rsidRPr="009E2B29">
        <w:rPr>
          <w:lang w:val="en-CA"/>
        </w:rPr>
        <w:t xml:space="preserve">, see </w:t>
      </w:r>
      <w:r w:rsidR="00D77A5C" w:rsidRPr="00FD3C98">
        <w:rPr>
          <w:lang w:val="en-CA"/>
        </w:rPr>
        <w:t>para</w:t>
      </w:r>
      <w:r w:rsidR="0060138D">
        <w:rPr>
          <w:lang w:val="en-CA"/>
        </w:rPr>
        <w:t>.</w:t>
      </w:r>
      <w:r w:rsidR="00D77A5C" w:rsidRPr="00FD3C98">
        <w:rPr>
          <w:lang w:val="en-CA"/>
        </w:rPr>
        <w:t xml:space="preserve"> </w:t>
      </w:r>
      <w:r w:rsidR="00477DF6" w:rsidRPr="00FD3C98">
        <w:rPr>
          <w:lang w:val="en-CA"/>
        </w:rPr>
        <w:t>6</w:t>
      </w:r>
      <w:r w:rsidR="00D77A5C" w:rsidRPr="00FD3C98">
        <w:rPr>
          <w:lang w:val="en-CA"/>
        </w:rPr>
        <w:t xml:space="preserve"> above</w:t>
      </w:r>
      <w:r w:rsidRPr="009E2B29">
        <w:rPr>
          <w:lang w:val="en-CA"/>
        </w:rPr>
        <w:t>). Second, the methodological approach (</w:t>
      </w:r>
      <w:r w:rsidR="007A7277">
        <w:rPr>
          <w:lang w:val="en-CA"/>
        </w:rPr>
        <w:t>s</w:t>
      </w:r>
      <w:r w:rsidRPr="00FD3C98">
        <w:rPr>
          <w:lang w:val="en-CA"/>
        </w:rPr>
        <w:t>ect</w:t>
      </w:r>
      <w:r w:rsidR="007A7277">
        <w:rPr>
          <w:lang w:val="en-CA"/>
        </w:rPr>
        <w:t>.</w:t>
      </w:r>
      <w:r w:rsidRPr="00FD3C98">
        <w:rPr>
          <w:lang w:val="en-CA"/>
        </w:rPr>
        <w:t> </w:t>
      </w:r>
      <w:r w:rsidR="00477DF6" w:rsidRPr="00FD3C98">
        <w:rPr>
          <w:lang w:val="en-CA"/>
        </w:rPr>
        <w:t>II</w:t>
      </w:r>
      <w:r w:rsidR="005E5D85" w:rsidRPr="009E2B29">
        <w:rPr>
          <w:lang w:val="en-CA"/>
        </w:rPr>
        <w:t xml:space="preserve"> below</w:t>
      </w:r>
      <w:r w:rsidRPr="009E2B29">
        <w:rPr>
          <w:lang w:val="en-CA"/>
        </w:rPr>
        <w:t xml:space="preserve">) defines how data are collected and analysed, the independence requirements for evaluators, the structure of the review report, and the process for </w:t>
      </w:r>
      <w:r w:rsidR="000848E6" w:rsidRPr="009E2B29">
        <w:rPr>
          <w:lang w:val="en-CA"/>
        </w:rPr>
        <w:t xml:space="preserve">the </w:t>
      </w:r>
      <w:r w:rsidRPr="009E2B29">
        <w:rPr>
          <w:lang w:val="en-CA"/>
        </w:rPr>
        <w:t xml:space="preserve">Steering Committee </w:t>
      </w:r>
      <w:r w:rsidR="000848E6" w:rsidRPr="009E2B29">
        <w:rPr>
          <w:lang w:val="en-CA"/>
        </w:rPr>
        <w:t xml:space="preserve">to </w:t>
      </w:r>
      <w:r w:rsidRPr="009E2B29">
        <w:rPr>
          <w:lang w:val="en-CA"/>
        </w:rPr>
        <w:t>respon</w:t>
      </w:r>
      <w:r w:rsidR="000848E6" w:rsidRPr="009E2B29">
        <w:rPr>
          <w:lang w:val="en-CA"/>
        </w:rPr>
        <w:t>d</w:t>
      </w:r>
      <w:r w:rsidRPr="009E2B29">
        <w:rPr>
          <w:lang w:val="en-CA"/>
        </w:rPr>
        <w:t xml:space="preserve"> and follow-up. Third, governance arrangements </w:t>
      </w:r>
      <w:r w:rsidRPr="00177E5D">
        <w:rPr>
          <w:lang w:val="en-CA"/>
        </w:rPr>
        <w:t>(</w:t>
      </w:r>
      <w:r w:rsidR="007A7277">
        <w:rPr>
          <w:lang w:val="en-CA"/>
        </w:rPr>
        <w:t>s</w:t>
      </w:r>
      <w:r w:rsidRPr="00FD3C98">
        <w:rPr>
          <w:lang w:val="en-CA"/>
        </w:rPr>
        <w:t>ect</w:t>
      </w:r>
      <w:r w:rsidR="007A7277">
        <w:rPr>
          <w:lang w:val="en-CA"/>
        </w:rPr>
        <w:t>.</w:t>
      </w:r>
      <w:r w:rsidRPr="00FD3C98">
        <w:rPr>
          <w:lang w:val="en-CA"/>
        </w:rPr>
        <w:t> </w:t>
      </w:r>
      <w:r w:rsidR="00095B59" w:rsidRPr="00FD3C98">
        <w:rPr>
          <w:lang w:val="en-CA"/>
        </w:rPr>
        <w:t>III</w:t>
      </w:r>
      <w:r w:rsidR="000848E6" w:rsidRPr="00FD3C98">
        <w:rPr>
          <w:lang w:val="en-CA"/>
        </w:rPr>
        <w:t xml:space="preserve"> below</w:t>
      </w:r>
      <w:r w:rsidRPr="009E2B29">
        <w:rPr>
          <w:lang w:val="en-CA"/>
        </w:rPr>
        <w:t xml:space="preserve">) describe the roles of the bodies involved in the review process. </w:t>
      </w:r>
    </w:p>
    <w:p w14:paraId="4C5AF324" w14:textId="77777777" w:rsidR="00630D98" w:rsidRPr="0045618A" w:rsidRDefault="00134BAD" w:rsidP="747D46A4">
      <w:pPr>
        <w:pStyle w:val="CBDNormalNumber"/>
      </w:pPr>
      <w:r>
        <w:t xml:space="preserve">Because the mechanism is adopted before it is fully operational, the methodology is modular: elements whose evaluability depends on a design decision not yet taken are classified as modality-contingent and reviewed as those decisions are made. </w:t>
      </w:r>
    </w:p>
    <w:p w14:paraId="6BE19C42" w14:textId="100AB629" w:rsidR="00D93A9A" w:rsidRPr="009E2B29" w:rsidRDefault="003B5D51" w:rsidP="00BF74F4">
      <w:pPr>
        <w:pStyle w:val="CBDH1"/>
      </w:pPr>
      <w:r>
        <w:t>I.</w:t>
      </w:r>
      <w:r>
        <w:tab/>
      </w:r>
      <w:r w:rsidR="00134BAD" w:rsidRPr="005804E2">
        <w:t>Consolidated</w:t>
      </w:r>
      <w:r w:rsidR="00134BAD">
        <w:t xml:space="preserve"> </w:t>
      </w:r>
      <w:r>
        <w:t>r</w:t>
      </w:r>
      <w:r w:rsidR="00134BAD">
        <w:t xml:space="preserve">eview </w:t>
      </w:r>
      <w:r>
        <w:t>f</w:t>
      </w:r>
      <w:r w:rsidR="00134BAD">
        <w:t>ramework</w:t>
      </w:r>
    </w:p>
    <w:p w14:paraId="7FE89E15" w14:textId="58A3003B" w:rsidR="00214DB7" w:rsidRPr="00177E5D" w:rsidRDefault="00134BAD" w:rsidP="00090760">
      <w:pPr>
        <w:pStyle w:val="CBDNormalNumber"/>
        <w:rPr>
          <w:lang w:val="en-CA"/>
        </w:rPr>
      </w:pPr>
      <w:r w:rsidRPr="00FD3C98">
        <w:rPr>
          <w:lang w:val="en-CA"/>
        </w:rPr>
        <w:t>Table 1</w:t>
      </w:r>
      <w:r w:rsidRPr="009E2B29">
        <w:rPr>
          <w:lang w:val="en-CA"/>
        </w:rPr>
        <w:t xml:space="preserve"> contains elements evaluable at </w:t>
      </w:r>
      <w:r w:rsidR="00733847" w:rsidRPr="009E2B29">
        <w:rPr>
          <w:lang w:val="en-CA"/>
        </w:rPr>
        <w:t>the eighteenth meeting of the Conference of the Parties</w:t>
      </w:r>
      <w:r w:rsidRPr="009E2B29">
        <w:rPr>
          <w:lang w:val="en-CA"/>
        </w:rPr>
        <w:t>, either fully or conditionally. Elements marked † are conditional on specific decisions or actions at</w:t>
      </w:r>
      <w:r w:rsidR="00B758E0" w:rsidRPr="009E2B29">
        <w:rPr>
          <w:lang w:val="en-CA"/>
        </w:rPr>
        <w:t>,</w:t>
      </w:r>
      <w:r w:rsidRPr="009E2B29">
        <w:rPr>
          <w:lang w:val="en-CA"/>
        </w:rPr>
        <w:t xml:space="preserve"> or immediately following</w:t>
      </w:r>
      <w:r w:rsidR="00B758E0" w:rsidRPr="009E2B29">
        <w:rPr>
          <w:lang w:val="en-CA"/>
        </w:rPr>
        <w:t>,</w:t>
      </w:r>
      <w:r w:rsidRPr="009E2B29">
        <w:rPr>
          <w:lang w:val="en-CA"/>
        </w:rPr>
        <w:t xml:space="preserve"> </w:t>
      </w:r>
      <w:r w:rsidR="002C5197" w:rsidRPr="009E2B29">
        <w:rPr>
          <w:lang w:val="en-CA"/>
        </w:rPr>
        <w:t xml:space="preserve">the </w:t>
      </w:r>
      <w:r w:rsidR="00687178" w:rsidRPr="009E2B29">
        <w:rPr>
          <w:lang w:val="en-CA"/>
        </w:rPr>
        <w:t>seventeenth</w:t>
      </w:r>
      <w:r w:rsidR="002C5197" w:rsidRPr="009E2B29">
        <w:rPr>
          <w:lang w:val="en-CA"/>
        </w:rPr>
        <w:t xml:space="preserve"> meeting of the Conference of the </w:t>
      </w:r>
      <w:r w:rsidR="00D05F47" w:rsidRPr="009E2B29">
        <w:rPr>
          <w:lang w:val="en-CA"/>
        </w:rPr>
        <w:t>Parties</w:t>
      </w:r>
      <w:r w:rsidR="00543437" w:rsidRPr="009E2B29">
        <w:rPr>
          <w:lang w:val="en-CA"/>
        </w:rPr>
        <w:t xml:space="preserve"> such as the </w:t>
      </w:r>
      <w:r w:rsidR="00D05F47" w:rsidRPr="009E2B29">
        <w:rPr>
          <w:lang w:val="en-CA"/>
        </w:rPr>
        <w:t>adoption</w:t>
      </w:r>
      <w:r w:rsidRPr="009E2B29">
        <w:rPr>
          <w:lang w:val="en-CA"/>
        </w:rPr>
        <w:t xml:space="preserve"> of the allocation formula</w:t>
      </w:r>
      <w:r w:rsidR="00543437" w:rsidRPr="009E2B29">
        <w:rPr>
          <w:lang w:val="en-CA"/>
        </w:rPr>
        <w:t>, the</w:t>
      </w:r>
      <w:r w:rsidRPr="009E2B29">
        <w:rPr>
          <w:lang w:val="en-CA"/>
        </w:rPr>
        <w:t xml:space="preserve"> adoption of the </w:t>
      </w:r>
      <w:r w:rsidR="000D2E82">
        <w:rPr>
          <w:lang w:val="en-CA"/>
        </w:rPr>
        <w:t>m</w:t>
      </w:r>
      <w:r w:rsidRPr="009E2B29">
        <w:rPr>
          <w:lang w:val="en-CA"/>
        </w:rPr>
        <w:t xml:space="preserve">anual of </w:t>
      </w:r>
      <w:r w:rsidR="000D2E82">
        <w:rPr>
          <w:lang w:val="en-CA"/>
        </w:rPr>
        <w:t>o</w:t>
      </w:r>
      <w:r w:rsidRPr="009E2B29">
        <w:rPr>
          <w:lang w:val="en-CA"/>
        </w:rPr>
        <w:t>perations</w:t>
      </w:r>
      <w:r w:rsidR="00543437" w:rsidRPr="009E2B29">
        <w:rPr>
          <w:lang w:val="en-CA"/>
        </w:rPr>
        <w:t>,</w:t>
      </w:r>
      <w:r w:rsidRPr="009E2B29">
        <w:rPr>
          <w:lang w:val="en-CA"/>
        </w:rPr>
        <w:t xml:space="preserve"> </w:t>
      </w:r>
      <w:r w:rsidR="00687178" w:rsidRPr="009E2B29">
        <w:rPr>
          <w:lang w:val="en-CA"/>
        </w:rPr>
        <w:t xml:space="preserve">and </w:t>
      </w:r>
      <w:r w:rsidR="00543437" w:rsidRPr="009E2B29">
        <w:rPr>
          <w:lang w:val="en-CA"/>
        </w:rPr>
        <w:t xml:space="preserve">the </w:t>
      </w:r>
      <w:r w:rsidRPr="009E2B29">
        <w:rPr>
          <w:lang w:val="en-CA"/>
        </w:rPr>
        <w:t xml:space="preserve">launch of a survey or tracker. </w:t>
      </w:r>
      <w:r w:rsidRPr="00FD3C98">
        <w:rPr>
          <w:lang w:val="en-CA"/>
        </w:rPr>
        <w:t>Table </w:t>
      </w:r>
      <w:r w:rsidR="00373389">
        <w:rPr>
          <w:lang w:val="en-CA"/>
        </w:rPr>
        <w:t>2</w:t>
      </w:r>
      <w:r w:rsidRPr="009E2B29">
        <w:rPr>
          <w:lang w:val="en-CA"/>
        </w:rPr>
        <w:t xml:space="preserve"> contains elements that are not evaluable at </w:t>
      </w:r>
      <w:r w:rsidR="000A6BD8" w:rsidRPr="009E2B29">
        <w:rPr>
          <w:lang w:val="en-CA"/>
        </w:rPr>
        <w:t>the eighteenth meeting of the Conference of the Parties</w:t>
      </w:r>
      <w:r w:rsidRPr="009E2B29">
        <w:rPr>
          <w:lang w:val="en-CA"/>
        </w:rPr>
        <w:t xml:space="preserve"> regardless of </w:t>
      </w:r>
      <w:r w:rsidR="000A6BD8" w:rsidRPr="009E2B29">
        <w:rPr>
          <w:lang w:val="en-CA"/>
        </w:rPr>
        <w:t>the our come of the seventeenth meeting</w:t>
      </w:r>
      <w:r w:rsidR="0069130E" w:rsidRPr="009E2B29">
        <w:rPr>
          <w:lang w:val="en-CA"/>
        </w:rPr>
        <w:t>’s</w:t>
      </w:r>
      <w:r w:rsidRPr="009E2B29">
        <w:rPr>
          <w:lang w:val="en-CA"/>
        </w:rPr>
        <w:t xml:space="preserve"> outcomes, primarily because operational conditions or external instruments are not in place.</w:t>
      </w:r>
    </w:p>
    <w:p w14:paraId="68B22323" w14:textId="77777777" w:rsidR="00137323" w:rsidRPr="00177E5D" w:rsidRDefault="00137323" w:rsidP="00137323">
      <w:pPr>
        <w:pStyle w:val="CBDNormalNumber"/>
        <w:numPr>
          <w:ilvl w:val="0"/>
          <w:numId w:val="0"/>
        </w:numPr>
        <w:tabs>
          <w:tab w:val="clear" w:pos="1134"/>
        </w:tabs>
        <w:ind w:left="1134"/>
        <w:rPr>
          <w:lang w:val="en-CA"/>
        </w:rPr>
      </w:pPr>
    </w:p>
    <w:p w14:paraId="671CA254" w14:textId="77777777" w:rsidR="00B1591C" w:rsidRPr="00177E5D" w:rsidRDefault="00B1591C">
      <w:pPr>
        <w:pStyle w:val="CBDTableTitle"/>
        <w:rPr>
          <w:lang w:val="en-CA"/>
        </w:rPr>
        <w:sectPr w:rsidR="00B1591C" w:rsidRPr="00177E5D" w:rsidSect="00B1591C">
          <w:pgSz w:w="12240" w:h="15840"/>
          <w:pgMar w:top="567" w:right="1440" w:bottom="1134" w:left="1440" w:header="709" w:footer="709" w:gutter="0"/>
          <w:cols w:space="708"/>
          <w:docGrid w:linePitch="360"/>
        </w:sectPr>
      </w:pPr>
    </w:p>
    <w:p w14:paraId="7A281E59" w14:textId="26F89142" w:rsidR="0035360C" w:rsidRPr="00177E5D" w:rsidRDefault="00134BAD" w:rsidP="005804E2">
      <w:pPr>
        <w:pStyle w:val="CBDTableTitle"/>
        <w:rPr>
          <w:lang w:val="en-CA"/>
        </w:rPr>
      </w:pPr>
      <w:r w:rsidRPr="00BF74F4">
        <w:rPr>
          <w:b w:val="0"/>
          <w:bCs/>
          <w:lang w:val="en-CA"/>
        </w:rPr>
        <w:lastRenderedPageBreak/>
        <w:t>Table 1</w:t>
      </w:r>
      <w:r w:rsidR="005804E2" w:rsidRPr="00BF74F4">
        <w:rPr>
          <w:b w:val="0"/>
          <w:bCs/>
          <w:lang w:val="en-CA"/>
        </w:rPr>
        <w:br/>
      </w:r>
      <w:r w:rsidRPr="00177E5D">
        <w:rPr>
          <w:lang w:val="en-CA"/>
        </w:rPr>
        <w:t xml:space="preserve">Consolidated review framework — elements fully or conditionally evaluable at </w:t>
      </w:r>
      <w:r w:rsidR="007A154B">
        <w:rPr>
          <w:lang w:val="en-CA"/>
        </w:rPr>
        <w:t>the eighteenth meeting of the Conference of the Parties</w:t>
      </w:r>
    </w:p>
    <w:tbl>
      <w:tblPr>
        <w:tblW w:w="13572" w:type="dxa"/>
        <w:tblBorders>
          <w:top w:val="single" w:sz="4" w:space="0" w:color="CCCCCC"/>
          <w:left w:val="single" w:sz="4" w:space="0" w:color="CCCCCC"/>
          <w:bottom w:val="single" w:sz="4" w:space="0" w:color="CCCCCC"/>
          <w:right w:val="single" w:sz="4" w:space="0" w:color="CCCCCC"/>
          <w:insideH w:val="single" w:sz="4" w:space="0" w:color="CCCCCC"/>
          <w:insideV w:val="single" w:sz="4" w:space="0" w:color="CCCCCC"/>
        </w:tblBorders>
        <w:tblCellMar>
          <w:top w:w="60" w:type="dxa"/>
          <w:left w:w="80" w:type="dxa"/>
          <w:bottom w:w="60" w:type="dxa"/>
          <w:right w:w="80" w:type="dxa"/>
        </w:tblCellMar>
        <w:tblLook w:val="04A0" w:firstRow="1" w:lastRow="0" w:firstColumn="1" w:lastColumn="0" w:noHBand="0" w:noVBand="1"/>
      </w:tblPr>
      <w:tblGrid>
        <w:gridCol w:w="3300"/>
        <w:gridCol w:w="1500"/>
        <w:gridCol w:w="2400"/>
        <w:gridCol w:w="6372"/>
      </w:tblGrid>
      <w:tr w:rsidR="00432876" w:rsidRPr="002B20DF" w14:paraId="408B7031" w14:textId="77777777" w:rsidTr="00BF74F4">
        <w:trPr>
          <w:tblHeader/>
        </w:trPr>
        <w:tc>
          <w:tcPr>
            <w:tcW w:w="3300" w:type="dxa"/>
            <w:tcBorders>
              <w:bottom w:val="single" w:sz="4" w:space="0" w:color="auto"/>
            </w:tcBorders>
            <w:tcMar>
              <w:top w:w="60" w:type="dxa"/>
              <w:left w:w="80" w:type="dxa"/>
              <w:bottom w:w="60" w:type="dxa"/>
              <w:right w:w="80" w:type="dxa"/>
            </w:tcMar>
          </w:tcPr>
          <w:p w14:paraId="7FD58C91" w14:textId="5374198A" w:rsidR="00432876" w:rsidRPr="00BF74F4" w:rsidRDefault="00134BAD" w:rsidP="00CF0AA7">
            <w:pPr>
              <w:pStyle w:val="CBDTableNormal"/>
              <w:rPr>
                <w:i/>
                <w:iCs/>
                <w:szCs w:val="20"/>
                <w:lang w:val="en-CA"/>
              </w:rPr>
            </w:pPr>
            <w:r w:rsidRPr="00BF74F4">
              <w:rPr>
                <w:i/>
                <w:iCs/>
                <w:szCs w:val="20"/>
                <w:lang w:val="en-CA"/>
              </w:rPr>
              <w:t>Pillar/Element</w:t>
            </w:r>
          </w:p>
        </w:tc>
        <w:tc>
          <w:tcPr>
            <w:tcW w:w="1500" w:type="dxa"/>
            <w:tcBorders>
              <w:bottom w:val="single" w:sz="4" w:space="0" w:color="auto"/>
            </w:tcBorders>
            <w:tcMar>
              <w:top w:w="60" w:type="dxa"/>
              <w:left w:w="80" w:type="dxa"/>
              <w:bottom w:w="60" w:type="dxa"/>
              <w:right w:w="80" w:type="dxa"/>
            </w:tcMar>
          </w:tcPr>
          <w:p w14:paraId="5D27E035" w14:textId="77777777" w:rsidR="00432876" w:rsidRPr="00BF74F4" w:rsidRDefault="00134BAD" w:rsidP="00CF0AA7">
            <w:pPr>
              <w:pStyle w:val="CBDTableNormal"/>
              <w:rPr>
                <w:i/>
                <w:iCs/>
                <w:szCs w:val="20"/>
                <w:lang w:val="en-CA"/>
              </w:rPr>
            </w:pPr>
            <w:r w:rsidRPr="00BF74F4">
              <w:rPr>
                <w:i/>
                <w:iCs/>
                <w:szCs w:val="20"/>
                <w:lang w:val="en-CA"/>
              </w:rPr>
              <w:t>Data status</w:t>
            </w:r>
          </w:p>
        </w:tc>
        <w:tc>
          <w:tcPr>
            <w:tcW w:w="2400" w:type="dxa"/>
            <w:tcBorders>
              <w:bottom w:val="single" w:sz="4" w:space="0" w:color="auto"/>
            </w:tcBorders>
            <w:tcMar>
              <w:top w:w="60" w:type="dxa"/>
              <w:left w:w="80" w:type="dxa"/>
              <w:bottom w:w="60" w:type="dxa"/>
              <w:right w:w="80" w:type="dxa"/>
            </w:tcMar>
          </w:tcPr>
          <w:p w14:paraId="3BAC0DFE" w14:textId="77777777" w:rsidR="00432876" w:rsidRPr="00BF74F4" w:rsidRDefault="00134BAD" w:rsidP="00CF0AA7">
            <w:pPr>
              <w:pStyle w:val="CBDTableNormal"/>
              <w:rPr>
                <w:i/>
                <w:iCs/>
                <w:szCs w:val="20"/>
                <w:lang w:val="en-CA"/>
              </w:rPr>
            </w:pPr>
            <w:r w:rsidRPr="00BF74F4">
              <w:rPr>
                <w:i/>
                <w:iCs/>
                <w:szCs w:val="20"/>
                <w:lang w:val="en-CA"/>
              </w:rPr>
              <w:t>Data source</w:t>
            </w:r>
          </w:p>
        </w:tc>
        <w:tc>
          <w:tcPr>
            <w:tcW w:w="6372" w:type="dxa"/>
            <w:tcBorders>
              <w:bottom w:val="single" w:sz="4" w:space="0" w:color="auto"/>
            </w:tcBorders>
            <w:tcMar>
              <w:top w:w="60" w:type="dxa"/>
              <w:left w:w="80" w:type="dxa"/>
              <w:bottom w:w="60" w:type="dxa"/>
              <w:right w:w="80" w:type="dxa"/>
            </w:tcMar>
          </w:tcPr>
          <w:p w14:paraId="225EE428" w14:textId="77777777" w:rsidR="00432876" w:rsidRPr="00BF74F4" w:rsidRDefault="00134BAD" w:rsidP="00CF0AA7">
            <w:pPr>
              <w:pStyle w:val="CBDTableNormal"/>
              <w:rPr>
                <w:i/>
                <w:iCs/>
                <w:szCs w:val="20"/>
                <w:lang w:val="en-CA"/>
              </w:rPr>
            </w:pPr>
            <w:r w:rsidRPr="00BF74F4">
              <w:rPr>
                <w:i/>
                <w:iCs/>
                <w:szCs w:val="20"/>
                <w:lang w:val="en-CA"/>
              </w:rPr>
              <w:t>Evaluability</w:t>
            </w:r>
          </w:p>
        </w:tc>
      </w:tr>
      <w:tr w:rsidR="00432876" w:rsidRPr="002B20DF" w14:paraId="4BB531A2" w14:textId="77777777" w:rsidTr="00BF74F4">
        <w:tc>
          <w:tcPr>
            <w:tcW w:w="13572" w:type="dxa"/>
            <w:gridSpan w:val="4"/>
            <w:tcBorders>
              <w:top w:val="single" w:sz="4" w:space="0" w:color="auto"/>
              <w:bottom w:val="single" w:sz="4" w:space="0" w:color="CCCCCC"/>
            </w:tcBorders>
            <w:tcMar>
              <w:top w:w="60" w:type="dxa"/>
              <w:left w:w="80" w:type="dxa"/>
              <w:bottom w:w="60" w:type="dxa"/>
              <w:right w:w="80" w:type="dxa"/>
            </w:tcMar>
          </w:tcPr>
          <w:p w14:paraId="2820D6FC" w14:textId="2804B420" w:rsidR="00432876" w:rsidRPr="00BF74F4" w:rsidRDefault="00134BAD" w:rsidP="00CF0AA7">
            <w:pPr>
              <w:pStyle w:val="CBDTableNormal"/>
              <w:rPr>
                <w:b/>
                <w:bCs/>
                <w:szCs w:val="20"/>
                <w:lang w:val="en-CA"/>
              </w:rPr>
            </w:pPr>
            <w:r w:rsidRPr="00BF74F4">
              <w:rPr>
                <w:b/>
                <w:bCs/>
                <w:szCs w:val="20"/>
                <w:lang w:val="en-CA"/>
              </w:rPr>
              <w:t>P1 — Resource mobili</w:t>
            </w:r>
            <w:r w:rsidR="00667399" w:rsidRPr="00BF74F4">
              <w:rPr>
                <w:b/>
                <w:bCs/>
                <w:szCs w:val="20"/>
                <w:lang w:val="en-CA"/>
              </w:rPr>
              <w:t>z</w:t>
            </w:r>
            <w:r w:rsidRPr="00BF74F4">
              <w:rPr>
                <w:b/>
                <w:bCs/>
                <w:szCs w:val="20"/>
                <w:lang w:val="en-CA"/>
              </w:rPr>
              <w:t>ation and distribution</w:t>
            </w:r>
          </w:p>
        </w:tc>
      </w:tr>
      <w:tr w:rsidR="00432876" w:rsidRPr="002B20DF" w14:paraId="486A2F0E" w14:textId="77777777" w:rsidTr="00BF74F4">
        <w:tc>
          <w:tcPr>
            <w:tcW w:w="3300" w:type="dxa"/>
            <w:tcBorders>
              <w:bottom w:val="nil"/>
            </w:tcBorders>
            <w:shd w:val="clear" w:color="auto" w:fill="E2EFDA"/>
            <w:tcMar>
              <w:top w:w="60" w:type="dxa"/>
              <w:left w:w="80" w:type="dxa"/>
              <w:bottom w:w="60" w:type="dxa"/>
              <w:right w:w="80" w:type="dxa"/>
            </w:tcMar>
          </w:tcPr>
          <w:p w14:paraId="64B89266" w14:textId="77777777" w:rsidR="00432876" w:rsidRPr="00BF74F4" w:rsidRDefault="00134BAD" w:rsidP="00CF0AA7">
            <w:pPr>
              <w:pStyle w:val="CBDTableNormal"/>
              <w:rPr>
                <w:szCs w:val="20"/>
                <w:lang w:val="en-CA"/>
              </w:rPr>
            </w:pPr>
            <w:r w:rsidRPr="00BF74F4">
              <w:rPr>
                <w:szCs w:val="20"/>
                <w:lang w:val="en-CA"/>
              </w:rPr>
              <w:t>Total contributions received (volume, number, sector)</w:t>
            </w:r>
          </w:p>
        </w:tc>
        <w:tc>
          <w:tcPr>
            <w:tcW w:w="1500" w:type="dxa"/>
            <w:tcBorders>
              <w:bottom w:val="nil"/>
            </w:tcBorders>
            <w:shd w:val="clear" w:color="auto" w:fill="E2EFDA"/>
            <w:tcMar>
              <w:top w:w="60" w:type="dxa"/>
              <w:left w:w="80" w:type="dxa"/>
              <w:bottom w:w="60" w:type="dxa"/>
              <w:right w:w="80" w:type="dxa"/>
            </w:tcMar>
          </w:tcPr>
          <w:p w14:paraId="5268C596" w14:textId="77777777" w:rsidR="00432876" w:rsidRPr="00BF74F4" w:rsidRDefault="00134BAD" w:rsidP="00CF0AA7">
            <w:pPr>
              <w:pStyle w:val="CBDTableNormal"/>
              <w:rPr>
                <w:szCs w:val="20"/>
                <w:lang w:val="en-CA"/>
              </w:rPr>
            </w:pPr>
            <w:r w:rsidRPr="00BF74F4">
              <w:rPr>
                <w:szCs w:val="20"/>
                <w:lang w:val="en-CA"/>
              </w:rPr>
              <w:t>Existing (MPTFO)</w:t>
            </w:r>
          </w:p>
        </w:tc>
        <w:tc>
          <w:tcPr>
            <w:tcW w:w="2400" w:type="dxa"/>
            <w:tcBorders>
              <w:bottom w:val="nil"/>
            </w:tcBorders>
            <w:shd w:val="clear" w:color="auto" w:fill="E2EFDA"/>
            <w:tcMar>
              <w:top w:w="60" w:type="dxa"/>
              <w:left w:w="80" w:type="dxa"/>
              <w:bottom w:w="60" w:type="dxa"/>
              <w:right w:w="80" w:type="dxa"/>
            </w:tcMar>
          </w:tcPr>
          <w:p w14:paraId="6EB32838" w14:textId="57F898F8" w:rsidR="00432876" w:rsidRPr="00BF74F4" w:rsidRDefault="00134BAD" w:rsidP="00CF0AA7">
            <w:pPr>
              <w:pStyle w:val="CBDTableNormal"/>
              <w:rPr>
                <w:szCs w:val="20"/>
                <w:lang w:val="en-CA"/>
              </w:rPr>
            </w:pPr>
            <w:r w:rsidRPr="00BF74F4">
              <w:rPr>
                <w:szCs w:val="20"/>
                <w:lang w:val="en-CA"/>
              </w:rPr>
              <w:t>MPTFO financial report</w:t>
            </w:r>
            <w:r w:rsidR="00385811" w:rsidRPr="00BF74F4">
              <w:rPr>
                <w:rStyle w:val="FootnoteReference"/>
                <w:szCs w:val="20"/>
                <w:lang w:val="en-CA"/>
              </w:rPr>
              <w:footnoteReference w:id="6"/>
            </w:r>
          </w:p>
        </w:tc>
        <w:tc>
          <w:tcPr>
            <w:tcW w:w="6372" w:type="dxa"/>
            <w:tcBorders>
              <w:bottom w:val="nil"/>
            </w:tcBorders>
            <w:shd w:val="clear" w:color="auto" w:fill="E2EFDA"/>
            <w:tcMar>
              <w:top w:w="60" w:type="dxa"/>
              <w:left w:w="80" w:type="dxa"/>
              <w:bottom w:w="60" w:type="dxa"/>
              <w:right w:w="80" w:type="dxa"/>
            </w:tcMar>
          </w:tcPr>
          <w:p w14:paraId="594A0571" w14:textId="6317231D" w:rsidR="00432876" w:rsidRPr="00BF74F4" w:rsidRDefault="00134BAD" w:rsidP="00CF0AA7">
            <w:pPr>
              <w:pStyle w:val="CBDTableNormal"/>
              <w:rPr>
                <w:szCs w:val="20"/>
                <w:lang w:val="en-CA"/>
              </w:rPr>
            </w:pPr>
            <w:r w:rsidRPr="00BF74F4">
              <w:rPr>
                <w:szCs w:val="20"/>
                <w:lang w:val="en-CA"/>
              </w:rPr>
              <w:t xml:space="preserve">Fully evaluable; feeds KMGBF Target 13 </w:t>
            </w:r>
            <w:r w:rsidR="00FD3C98" w:rsidRPr="00BF74F4">
              <w:rPr>
                <w:szCs w:val="20"/>
                <w:lang w:val="en-CA"/>
              </w:rPr>
              <w:t>indicators</w:t>
            </w:r>
          </w:p>
        </w:tc>
      </w:tr>
      <w:tr w:rsidR="00432876" w:rsidRPr="002B20DF" w14:paraId="1028759A" w14:textId="77777777" w:rsidTr="00BF74F4">
        <w:tc>
          <w:tcPr>
            <w:tcW w:w="3300" w:type="dxa"/>
            <w:tcBorders>
              <w:top w:val="nil"/>
            </w:tcBorders>
            <w:shd w:val="clear" w:color="auto" w:fill="FFF2CC"/>
            <w:tcMar>
              <w:top w:w="60" w:type="dxa"/>
              <w:left w:w="80" w:type="dxa"/>
              <w:bottom w:w="60" w:type="dxa"/>
              <w:right w:w="80" w:type="dxa"/>
            </w:tcMar>
          </w:tcPr>
          <w:p w14:paraId="7ED99D31" w14:textId="77777777" w:rsidR="00432876" w:rsidRPr="00BF74F4" w:rsidRDefault="00134BAD" w:rsidP="00CF0AA7">
            <w:pPr>
              <w:pStyle w:val="CBDTableNormal"/>
              <w:rPr>
                <w:szCs w:val="20"/>
                <w:lang w:val="en-CA"/>
              </w:rPr>
            </w:pPr>
            <w:r w:rsidRPr="00BF74F4">
              <w:rPr>
                <w:szCs w:val="20"/>
                <w:lang w:val="en-CA"/>
              </w:rPr>
              <w:t>Distribution by region and entity type †</w:t>
            </w:r>
          </w:p>
        </w:tc>
        <w:tc>
          <w:tcPr>
            <w:tcW w:w="1500" w:type="dxa"/>
            <w:tcBorders>
              <w:top w:val="nil"/>
            </w:tcBorders>
            <w:shd w:val="clear" w:color="auto" w:fill="FFF2CC"/>
            <w:tcMar>
              <w:top w:w="60" w:type="dxa"/>
              <w:left w:w="80" w:type="dxa"/>
              <w:bottom w:w="60" w:type="dxa"/>
              <w:right w:w="80" w:type="dxa"/>
            </w:tcMar>
          </w:tcPr>
          <w:p w14:paraId="18FF8158" w14:textId="77777777" w:rsidR="00432876" w:rsidRPr="00BF74F4" w:rsidRDefault="00134BAD" w:rsidP="00CF0AA7">
            <w:pPr>
              <w:pStyle w:val="CBDTableNormal"/>
              <w:rPr>
                <w:szCs w:val="20"/>
                <w:lang w:val="en-CA"/>
              </w:rPr>
            </w:pPr>
            <w:r w:rsidRPr="00BF74F4">
              <w:rPr>
                <w:szCs w:val="20"/>
                <w:lang w:val="en-CA"/>
              </w:rPr>
              <w:t>Existing (MPTFO) — formula modality-contingent</w:t>
            </w:r>
          </w:p>
        </w:tc>
        <w:tc>
          <w:tcPr>
            <w:tcW w:w="2400" w:type="dxa"/>
            <w:tcBorders>
              <w:top w:val="nil"/>
            </w:tcBorders>
            <w:shd w:val="clear" w:color="auto" w:fill="FFF2CC"/>
            <w:tcMar>
              <w:top w:w="60" w:type="dxa"/>
              <w:left w:w="80" w:type="dxa"/>
              <w:bottom w:w="60" w:type="dxa"/>
              <w:right w:w="80" w:type="dxa"/>
            </w:tcMar>
          </w:tcPr>
          <w:p w14:paraId="60005FC4" w14:textId="77777777" w:rsidR="00432876" w:rsidRPr="00BF74F4" w:rsidRDefault="00134BAD" w:rsidP="00CF0AA7">
            <w:pPr>
              <w:pStyle w:val="CBDTableNormal"/>
              <w:rPr>
                <w:szCs w:val="20"/>
                <w:lang w:val="en-CA"/>
              </w:rPr>
            </w:pPr>
            <w:r w:rsidRPr="00BF74F4">
              <w:rPr>
                <w:szCs w:val="20"/>
                <w:lang w:val="en-CA"/>
              </w:rPr>
              <w:t>MPTFO allocation data</w:t>
            </w:r>
          </w:p>
        </w:tc>
        <w:tc>
          <w:tcPr>
            <w:tcW w:w="6372" w:type="dxa"/>
            <w:tcBorders>
              <w:top w:val="nil"/>
            </w:tcBorders>
            <w:shd w:val="clear" w:color="auto" w:fill="FFF2CC"/>
            <w:tcMar>
              <w:top w:w="60" w:type="dxa"/>
              <w:left w:w="80" w:type="dxa"/>
              <w:bottom w:w="60" w:type="dxa"/>
              <w:right w:w="80" w:type="dxa"/>
            </w:tcMar>
          </w:tcPr>
          <w:p w14:paraId="613EDCC3" w14:textId="77113F4D" w:rsidR="00432876" w:rsidRPr="00BF74F4" w:rsidRDefault="00134BAD" w:rsidP="00CF0AA7">
            <w:pPr>
              <w:pStyle w:val="CBDTableNormal"/>
              <w:rPr>
                <w:szCs w:val="20"/>
                <w:lang w:val="en-CA"/>
              </w:rPr>
            </w:pPr>
            <w:r w:rsidRPr="00BF74F4">
              <w:rPr>
                <w:szCs w:val="20"/>
                <w:lang w:val="en-CA"/>
              </w:rPr>
              <w:t>Basic distributional data evaluable now; full evaluation requires adopted allocation formula. Conditional on adoption of allocation formula at COP-17</w:t>
            </w:r>
          </w:p>
        </w:tc>
      </w:tr>
      <w:tr w:rsidR="00432876" w:rsidRPr="002B20DF" w14:paraId="3487ADCA" w14:textId="77777777" w:rsidTr="747D46A4">
        <w:tc>
          <w:tcPr>
            <w:tcW w:w="3300" w:type="dxa"/>
            <w:shd w:val="clear" w:color="auto" w:fill="E2EFDA"/>
            <w:tcMar>
              <w:top w:w="60" w:type="dxa"/>
              <w:left w:w="80" w:type="dxa"/>
              <w:bottom w:w="60" w:type="dxa"/>
              <w:right w:w="80" w:type="dxa"/>
            </w:tcMar>
          </w:tcPr>
          <w:p w14:paraId="5334DAA7" w14:textId="77777777" w:rsidR="00432876" w:rsidRPr="00BF74F4" w:rsidRDefault="00134BAD" w:rsidP="00CF0AA7">
            <w:pPr>
              <w:pStyle w:val="CBDTableNormal"/>
              <w:rPr>
                <w:szCs w:val="20"/>
                <w:lang w:val="en-CA"/>
              </w:rPr>
            </w:pPr>
            <w:r w:rsidRPr="00BF74F4">
              <w:rPr>
                <w:szCs w:val="20"/>
                <w:lang w:val="en-CA"/>
              </w:rPr>
              <w:t>Disbursement rate</w:t>
            </w:r>
          </w:p>
        </w:tc>
        <w:tc>
          <w:tcPr>
            <w:tcW w:w="1500" w:type="dxa"/>
            <w:shd w:val="clear" w:color="auto" w:fill="E2EFDA"/>
            <w:tcMar>
              <w:top w:w="60" w:type="dxa"/>
              <w:left w:w="80" w:type="dxa"/>
              <w:bottom w:w="60" w:type="dxa"/>
              <w:right w:w="80" w:type="dxa"/>
            </w:tcMar>
          </w:tcPr>
          <w:p w14:paraId="34907D23" w14:textId="77777777" w:rsidR="00432876" w:rsidRPr="00BF74F4" w:rsidRDefault="00134BAD" w:rsidP="00CF0AA7">
            <w:pPr>
              <w:pStyle w:val="CBDTableNormal"/>
              <w:rPr>
                <w:szCs w:val="20"/>
                <w:lang w:val="en-CA"/>
              </w:rPr>
            </w:pPr>
            <w:r w:rsidRPr="00BF74F4">
              <w:rPr>
                <w:szCs w:val="20"/>
                <w:lang w:val="en-CA"/>
              </w:rPr>
              <w:t>Existing (MPTFO)</w:t>
            </w:r>
          </w:p>
        </w:tc>
        <w:tc>
          <w:tcPr>
            <w:tcW w:w="2400" w:type="dxa"/>
            <w:shd w:val="clear" w:color="auto" w:fill="E2EFDA"/>
            <w:tcMar>
              <w:top w:w="60" w:type="dxa"/>
              <w:left w:w="80" w:type="dxa"/>
              <w:bottom w:w="60" w:type="dxa"/>
              <w:right w:w="80" w:type="dxa"/>
            </w:tcMar>
          </w:tcPr>
          <w:p w14:paraId="463533DB" w14:textId="6BB66BAD" w:rsidR="00432876" w:rsidRPr="00BF74F4" w:rsidRDefault="00134BAD" w:rsidP="00CF0AA7">
            <w:pPr>
              <w:pStyle w:val="CBDTableNormal"/>
              <w:rPr>
                <w:szCs w:val="20"/>
                <w:lang w:val="en-CA"/>
              </w:rPr>
            </w:pPr>
            <w:r w:rsidRPr="00BF74F4">
              <w:rPr>
                <w:szCs w:val="20"/>
                <w:lang w:val="en-CA"/>
              </w:rPr>
              <w:t>MPTFO financial report</w:t>
            </w:r>
          </w:p>
        </w:tc>
        <w:tc>
          <w:tcPr>
            <w:tcW w:w="6372" w:type="dxa"/>
            <w:shd w:val="clear" w:color="auto" w:fill="E2EFDA"/>
            <w:tcMar>
              <w:top w:w="60" w:type="dxa"/>
              <w:left w:w="80" w:type="dxa"/>
              <w:bottom w:w="60" w:type="dxa"/>
              <w:right w:w="80" w:type="dxa"/>
            </w:tcMar>
          </w:tcPr>
          <w:p w14:paraId="5359D95A" w14:textId="77777777" w:rsidR="00432876" w:rsidRPr="00BF74F4" w:rsidRDefault="00134BAD" w:rsidP="00CF0AA7">
            <w:pPr>
              <w:pStyle w:val="CBDTableNormal"/>
              <w:rPr>
                <w:szCs w:val="20"/>
                <w:lang w:val="en-CA"/>
              </w:rPr>
            </w:pPr>
            <w:r w:rsidRPr="00BF74F4">
              <w:rPr>
                <w:szCs w:val="20"/>
                <w:lang w:val="en-CA"/>
              </w:rPr>
              <w:t>Fully evaluable</w:t>
            </w:r>
          </w:p>
        </w:tc>
      </w:tr>
      <w:tr w:rsidR="00432876" w:rsidRPr="002B20DF" w14:paraId="1E86A38C" w14:textId="77777777" w:rsidTr="747D46A4">
        <w:tc>
          <w:tcPr>
            <w:tcW w:w="3300" w:type="dxa"/>
            <w:shd w:val="clear" w:color="auto" w:fill="E2EFDA"/>
            <w:tcMar>
              <w:top w:w="60" w:type="dxa"/>
              <w:left w:w="80" w:type="dxa"/>
              <w:bottom w:w="60" w:type="dxa"/>
              <w:right w:w="80" w:type="dxa"/>
            </w:tcMar>
          </w:tcPr>
          <w:p w14:paraId="303DB689" w14:textId="77777777" w:rsidR="00432876" w:rsidRPr="00BF74F4" w:rsidRDefault="00134BAD" w:rsidP="00CF0AA7">
            <w:pPr>
              <w:pStyle w:val="CBDTableNormal"/>
              <w:rPr>
                <w:szCs w:val="20"/>
                <w:lang w:val="en-CA"/>
              </w:rPr>
            </w:pPr>
            <w:r w:rsidRPr="00BF74F4">
              <w:rPr>
                <w:szCs w:val="20"/>
                <w:lang w:val="en-CA"/>
              </w:rPr>
              <w:t>Allocation process compliance (transparency, accountability, gender-responsiveness)</w:t>
            </w:r>
          </w:p>
        </w:tc>
        <w:tc>
          <w:tcPr>
            <w:tcW w:w="1500" w:type="dxa"/>
            <w:shd w:val="clear" w:color="auto" w:fill="E2EFDA"/>
            <w:tcMar>
              <w:top w:w="60" w:type="dxa"/>
              <w:left w:w="80" w:type="dxa"/>
              <w:bottom w:w="60" w:type="dxa"/>
              <w:right w:w="80" w:type="dxa"/>
            </w:tcMar>
          </w:tcPr>
          <w:p w14:paraId="23F8D1DC" w14:textId="32566897" w:rsidR="00432876" w:rsidRPr="00BF74F4" w:rsidRDefault="00134BAD" w:rsidP="00CF0AA7">
            <w:pPr>
              <w:pStyle w:val="CBDTableNormal"/>
              <w:rPr>
                <w:szCs w:val="20"/>
                <w:lang w:val="en-CA"/>
              </w:rPr>
            </w:pPr>
            <w:r w:rsidRPr="00BF74F4">
              <w:rPr>
                <w:szCs w:val="20"/>
                <w:lang w:val="en-CA"/>
              </w:rPr>
              <w:t>Existing (</w:t>
            </w:r>
            <w:r w:rsidR="009B590C" w:rsidRPr="00BF74F4">
              <w:rPr>
                <w:szCs w:val="20"/>
                <w:lang w:val="en-CA"/>
              </w:rPr>
              <w:t xml:space="preserve">Fund </w:t>
            </w:r>
            <w:r w:rsidRPr="00BF74F4">
              <w:rPr>
                <w:szCs w:val="20"/>
                <w:lang w:val="en-CA"/>
              </w:rPr>
              <w:t>Secretariat)</w:t>
            </w:r>
          </w:p>
        </w:tc>
        <w:tc>
          <w:tcPr>
            <w:tcW w:w="2400" w:type="dxa"/>
            <w:shd w:val="clear" w:color="auto" w:fill="E2EFDA"/>
            <w:tcMar>
              <w:top w:w="60" w:type="dxa"/>
              <w:left w:w="80" w:type="dxa"/>
              <w:bottom w:w="60" w:type="dxa"/>
              <w:right w:w="80" w:type="dxa"/>
            </w:tcMar>
          </w:tcPr>
          <w:p w14:paraId="6095BBCE" w14:textId="3A728B30" w:rsidR="00432876" w:rsidRPr="00BF74F4" w:rsidRDefault="00134BAD" w:rsidP="00CF0AA7">
            <w:pPr>
              <w:pStyle w:val="CBDTableNormal"/>
              <w:rPr>
                <w:szCs w:val="20"/>
                <w:lang w:val="en-CA"/>
              </w:rPr>
            </w:pPr>
            <w:r w:rsidRPr="00BF74F4">
              <w:rPr>
                <w:szCs w:val="20"/>
                <w:lang w:val="en-CA"/>
              </w:rPr>
              <w:t xml:space="preserve">Secretariat </w:t>
            </w:r>
            <w:r w:rsidR="00A37E78" w:rsidRPr="00BF74F4">
              <w:rPr>
                <w:szCs w:val="20"/>
                <w:lang w:val="en-CA"/>
              </w:rPr>
              <w:t xml:space="preserve">narrative </w:t>
            </w:r>
            <w:r w:rsidRPr="00BF74F4">
              <w:rPr>
                <w:szCs w:val="20"/>
                <w:lang w:val="en-CA"/>
              </w:rPr>
              <w:t>report</w:t>
            </w:r>
            <w:r w:rsidR="00EF0CB6" w:rsidRPr="00BF74F4">
              <w:rPr>
                <w:szCs w:val="20"/>
                <w:vertAlign w:val="superscript"/>
                <w:lang w:val="en-CA"/>
              </w:rPr>
              <w:t>5</w:t>
            </w:r>
          </w:p>
        </w:tc>
        <w:tc>
          <w:tcPr>
            <w:tcW w:w="6372" w:type="dxa"/>
            <w:shd w:val="clear" w:color="auto" w:fill="E2EFDA"/>
            <w:tcMar>
              <w:top w:w="60" w:type="dxa"/>
              <w:left w:w="80" w:type="dxa"/>
              <w:bottom w:w="60" w:type="dxa"/>
              <w:right w:w="80" w:type="dxa"/>
            </w:tcMar>
          </w:tcPr>
          <w:p w14:paraId="3BC950D5" w14:textId="77777777" w:rsidR="00432876" w:rsidRPr="00BF74F4" w:rsidRDefault="00134BAD" w:rsidP="00CF0AA7">
            <w:pPr>
              <w:pStyle w:val="CBDTableNormal"/>
              <w:rPr>
                <w:szCs w:val="20"/>
                <w:lang w:val="en-CA"/>
              </w:rPr>
            </w:pPr>
            <w:r w:rsidRPr="00BF74F4">
              <w:rPr>
                <w:szCs w:val="20"/>
                <w:lang w:val="en-CA"/>
              </w:rPr>
              <w:t>Fully evaluable</w:t>
            </w:r>
          </w:p>
        </w:tc>
      </w:tr>
      <w:tr w:rsidR="00432876" w:rsidRPr="002B20DF" w14:paraId="60A25700" w14:textId="77777777" w:rsidTr="747D46A4">
        <w:tc>
          <w:tcPr>
            <w:tcW w:w="3300" w:type="dxa"/>
            <w:shd w:val="clear" w:color="auto" w:fill="FFF2CC"/>
            <w:tcMar>
              <w:top w:w="60" w:type="dxa"/>
              <w:left w:w="80" w:type="dxa"/>
              <w:bottom w:w="60" w:type="dxa"/>
              <w:right w:w="80" w:type="dxa"/>
            </w:tcMar>
          </w:tcPr>
          <w:p w14:paraId="64C894A5" w14:textId="6E58887F" w:rsidR="00432876" w:rsidRPr="00BF74F4" w:rsidRDefault="00134BAD" w:rsidP="00CF0AA7">
            <w:pPr>
              <w:pStyle w:val="CBDTableNormal"/>
              <w:rPr>
                <w:szCs w:val="20"/>
                <w:lang w:val="en-CA"/>
              </w:rPr>
            </w:pPr>
            <w:r w:rsidRPr="00BF74F4">
              <w:rPr>
                <w:szCs w:val="20"/>
                <w:lang w:val="en-CA"/>
              </w:rPr>
              <w:t>Governance setup progress — G1.vi (leading element) (see G1 below)</w:t>
            </w:r>
            <w:r w:rsidR="003529CC" w:rsidRPr="00BF74F4">
              <w:rPr>
                <w:szCs w:val="20"/>
                <w:lang w:val="en-CA"/>
              </w:rPr>
              <w:t xml:space="preserve"> †</w:t>
            </w:r>
          </w:p>
        </w:tc>
        <w:tc>
          <w:tcPr>
            <w:tcW w:w="1500" w:type="dxa"/>
            <w:shd w:val="clear" w:color="auto" w:fill="FFF2CC"/>
            <w:tcMar>
              <w:top w:w="60" w:type="dxa"/>
              <w:left w:w="80" w:type="dxa"/>
              <w:bottom w:w="60" w:type="dxa"/>
              <w:right w:w="80" w:type="dxa"/>
            </w:tcMar>
          </w:tcPr>
          <w:p w14:paraId="57E804D1" w14:textId="063E57AD" w:rsidR="00432876" w:rsidRPr="00BF74F4" w:rsidRDefault="00134BAD" w:rsidP="00CF0AA7">
            <w:pPr>
              <w:pStyle w:val="CBDTableNormal"/>
              <w:rPr>
                <w:szCs w:val="20"/>
                <w:lang w:val="en-CA"/>
              </w:rPr>
            </w:pPr>
            <w:r w:rsidRPr="00BF74F4">
              <w:rPr>
                <w:szCs w:val="20"/>
                <w:lang w:val="en-CA"/>
              </w:rPr>
              <w:t>Existing (</w:t>
            </w:r>
            <w:r w:rsidR="009B590C" w:rsidRPr="00BF74F4">
              <w:rPr>
                <w:szCs w:val="20"/>
                <w:lang w:val="en-CA"/>
              </w:rPr>
              <w:t xml:space="preserve">Fund </w:t>
            </w:r>
            <w:r w:rsidRPr="00BF74F4">
              <w:rPr>
                <w:szCs w:val="20"/>
                <w:lang w:val="en-CA"/>
              </w:rPr>
              <w:t>Secretariat)</w:t>
            </w:r>
          </w:p>
        </w:tc>
        <w:tc>
          <w:tcPr>
            <w:tcW w:w="2400" w:type="dxa"/>
            <w:shd w:val="clear" w:color="auto" w:fill="FFF2CC"/>
            <w:tcMar>
              <w:top w:w="60" w:type="dxa"/>
              <w:left w:w="80" w:type="dxa"/>
              <w:bottom w:w="60" w:type="dxa"/>
              <w:right w:w="80" w:type="dxa"/>
            </w:tcMar>
          </w:tcPr>
          <w:p w14:paraId="20696B5A" w14:textId="3F1C7198" w:rsidR="00432876" w:rsidRPr="00BF74F4" w:rsidRDefault="00134BAD" w:rsidP="00CF0AA7">
            <w:pPr>
              <w:pStyle w:val="CBDTableNormal"/>
              <w:rPr>
                <w:szCs w:val="20"/>
                <w:lang w:val="en-CA"/>
              </w:rPr>
            </w:pPr>
            <w:r w:rsidRPr="00BF74F4">
              <w:rPr>
                <w:szCs w:val="20"/>
                <w:lang w:val="en-CA"/>
              </w:rPr>
              <w:t>Cali Fund Annual Report</w:t>
            </w:r>
            <w:r w:rsidR="00EF0CB6" w:rsidRPr="00BF74F4">
              <w:rPr>
                <w:szCs w:val="20"/>
                <w:vertAlign w:val="superscript"/>
                <w:lang w:val="en-CA"/>
              </w:rPr>
              <w:t>5</w:t>
            </w:r>
            <w:r w:rsidRPr="00BF74F4">
              <w:rPr>
                <w:szCs w:val="20"/>
                <w:lang w:val="en-CA"/>
              </w:rPr>
              <w:t xml:space="preserve">; report </w:t>
            </w:r>
            <w:r w:rsidR="00927E3E" w:rsidRPr="00BF74F4">
              <w:rPr>
                <w:szCs w:val="20"/>
                <w:lang w:val="en-CA"/>
              </w:rPr>
              <w:t xml:space="preserve">of the Steering Committee </w:t>
            </w:r>
            <w:r w:rsidRPr="00BF74F4">
              <w:rPr>
                <w:szCs w:val="20"/>
                <w:lang w:val="en-CA"/>
              </w:rPr>
              <w:t xml:space="preserve">to </w:t>
            </w:r>
            <w:r w:rsidR="00927E3E" w:rsidRPr="00BF74F4">
              <w:rPr>
                <w:szCs w:val="20"/>
                <w:lang w:val="en-CA"/>
              </w:rPr>
              <w:t>the Conference of the Parties</w:t>
            </w:r>
            <w:r w:rsidRPr="00BF74F4">
              <w:rPr>
                <w:szCs w:val="20"/>
                <w:lang w:val="en-CA"/>
              </w:rPr>
              <w:t xml:space="preserve">; </w:t>
            </w:r>
            <w:r w:rsidR="00927E3E" w:rsidRPr="00BF74F4">
              <w:rPr>
                <w:szCs w:val="20"/>
                <w:lang w:val="en-CA"/>
              </w:rPr>
              <w:t xml:space="preserve">Steering Committee </w:t>
            </w:r>
            <w:r w:rsidRPr="00BF74F4">
              <w:rPr>
                <w:szCs w:val="20"/>
                <w:lang w:val="en-CA"/>
              </w:rPr>
              <w:t xml:space="preserve">meeting minutes; </w:t>
            </w:r>
            <w:r w:rsidR="003F0449" w:rsidRPr="00BF74F4">
              <w:rPr>
                <w:szCs w:val="20"/>
                <w:lang w:val="en-CA"/>
              </w:rPr>
              <w:t>m</w:t>
            </w:r>
            <w:r w:rsidRPr="00BF74F4">
              <w:rPr>
                <w:szCs w:val="20"/>
                <w:lang w:val="en-CA"/>
              </w:rPr>
              <w:t xml:space="preserve">anual of </w:t>
            </w:r>
            <w:r w:rsidR="003F0449" w:rsidRPr="00BF74F4">
              <w:rPr>
                <w:szCs w:val="20"/>
                <w:lang w:val="en-CA"/>
              </w:rPr>
              <w:t>o</w:t>
            </w:r>
            <w:r w:rsidRPr="00BF74F4">
              <w:rPr>
                <w:szCs w:val="20"/>
                <w:lang w:val="en-CA"/>
              </w:rPr>
              <w:t>perations (once adopted)</w:t>
            </w:r>
          </w:p>
        </w:tc>
        <w:tc>
          <w:tcPr>
            <w:tcW w:w="6372" w:type="dxa"/>
            <w:shd w:val="clear" w:color="auto" w:fill="FFF2CC"/>
            <w:tcMar>
              <w:top w:w="60" w:type="dxa"/>
              <w:left w:w="80" w:type="dxa"/>
              <w:bottom w:w="60" w:type="dxa"/>
              <w:right w:w="80" w:type="dxa"/>
            </w:tcMar>
          </w:tcPr>
          <w:p w14:paraId="3AD29D01" w14:textId="5D399C4A" w:rsidR="00432876" w:rsidRPr="00BF74F4" w:rsidRDefault="00134BAD" w:rsidP="00CF0AA7">
            <w:pPr>
              <w:pStyle w:val="CBDTableNormal"/>
              <w:rPr>
                <w:szCs w:val="20"/>
                <w:lang w:val="en-CA"/>
              </w:rPr>
            </w:pPr>
            <w:r w:rsidRPr="00BF74F4">
              <w:rPr>
                <w:szCs w:val="20"/>
                <w:lang w:val="en-CA"/>
              </w:rPr>
              <w:t xml:space="preserve">Fully evaluable; if </w:t>
            </w:r>
            <w:r w:rsidR="00247307" w:rsidRPr="00BF74F4">
              <w:rPr>
                <w:szCs w:val="20"/>
                <w:lang w:val="en-CA"/>
              </w:rPr>
              <w:t>the m</w:t>
            </w:r>
            <w:r w:rsidRPr="00BF74F4">
              <w:rPr>
                <w:szCs w:val="20"/>
                <w:lang w:val="en-CA"/>
              </w:rPr>
              <w:t xml:space="preserve">anual of </w:t>
            </w:r>
            <w:r w:rsidR="00247307" w:rsidRPr="00BF74F4">
              <w:rPr>
                <w:szCs w:val="20"/>
                <w:lang w:val="en-CA"/>
              </w:rPr>
              <w:t>o</w:t>
            </w:r>
            <w:r w:rsidRPr="00BF74F4">
              <w:rPr>
                <w:szCs w:val="20"/>
                <w:lang w:val="en-CA"/>
              </w:rPr>
              <w:t xml:space="preserve">perations </w:t>
            </w:r>
            <w:r w:rsidR="00247307" w:rsidRPr="00BF74F4">
              <w:rPr>
                <w:szCs w:val="20"/>
                <w:lang w:val="en-CA"/>
              </w:rPr>
              <w:t xml:space="preserve">is </w:t>
            </w:r>
            <w:r w:rsidRPr="00BF74F4">
              <w:rPr>
                <w:szCs w:val="20"/>
                <w:lang w:val="en-CA"/>
              </w:rPr>
              <w:t xml:space="preserve">adopted </w:t>
            </w:r>
            <w:r w:rsidR="00394A4C" w:rsidRPr="00BF74F4">
              <w:rPr>
                <w:szCs w:val="20"/>
                <w:lang w:val="en-CA"/>
              </w:rPr>
              <w:t xml:space="preserve">by </w:t>
            </w:r>
            <w:r w:rsidRPr="00BF74F4">
              <w:rPr>
                <w:szCs w:val="20"/>
                <w:lang w:val="en-CA"/>
              </w:rPr>
              <w:t xml:space="preserve">COP-17, G1.vi </w:t>
            </w:r>
            <w:r w:rsidR="0005655D" w:rsidRPr="00BF74F4">
              <w:rPr>
                <w:szCs w:val="20"/>
                <w:lang w:val="en-CA"/>
              </w:rPr>
              <w:t xml:space="preserve">will be </w:t>
            </w:r>
            <w:r w:rsidRPr="00BF74F4">
              <w:rPr>
                <w:szCs w:val="20"/>
                <w:lang w:val="en-CA"/>
              </w:rPr>
              <w:t xml:space="preserve">evaluable in full. Conditional on adoption of </w:t>
            </w:r>
            <w:r w:rsidR="000D2E82" w:rsidRPr="00BF74F4">
              <w:rPr>
                <w:szCs w:val="20"/>
                <w:lang w:val="en-CA"/>
              </w:rPr>
              <w:t>m</w:t>
            </w:r>
            <w:r w:rsidRPr="00BF74F4">
              <w:rPr>
                <w:szCs w:val="20"/>
                <w:lang w:val="en-CA"/>
              </w:rPr>
              <w:t xml:space="preserve">anual of </w:t>
            </w:r>
            <w:r w:rsidR="000D2E82" w:rsidRPr="00BF74F4">
              <w:rPr>
                <w:szCs w:val="20"/>
                <w:lang w:val="en-CA"/>
              </w:rPr>
              <w:t>o</w:t>
            </w:r>
            <w:r w:rsidRPr="00BF74F4">
              <w:rPr>
                <w:szCs w:val="20"/>
                <w:lang w:val="en-CA"/>
              </w:rPr>
              <w:t>perations at COP-17</w:t>
            </w:r>
          </w:p>
        </w:tc>
      </w:tr>
      <w:tr w:rsidR="00432876" w:rsidRPr="002B20DF" w14:paraId="6B106180" w14:textId="77777777" w:rsidTr="00BF74F4">
        <w:tc>
          <w:tcPr>
            <w:tcW w:w="13572" w:type="dxa"/>
            <w:gridSpan w:val="4"/>
            <w:tcMar>
              <w:top w:w="60" w:type="dxa"/>
              <w:left w:w="80" w:type="dxa"/>
              <w:bottom w:w="60" w:type="dxa"/>
              <w:right w:w="80" w:type="dxa"/>
            </w:tcMar>
          </w:tcPr>
          <w:p w14:paraId="7500554C" w14:textId="77777777" w:rsidR="00432876" w:rsidRPr="00BF74F4" w:rsidRDefault="00134BAD" w:rsidP="00CF0AA7">
            <w:pPr>
              <w:pStyle w:val="CBDTableNormal"/>
              <w:rPr>
                <w:b/>
                <w:bCs/>
                <w:szCs w:val="20"/>
                <w:lang w:val="en-CA"/>
              </w:rPr>
            </w:pPr>
            <w:r w:rsidRPr="00BF74F4">
              <w:rPr>
                <w:b/>
                <w:bCs/>
                <w:szCs w:val="20"/>
                <w:lang w:val="en-CA"/>
              </w:rPr>
              <w:t>P2 — Contribution levels, trigger design, efficiency and costs</w:t>
            </w:r>
          </w:p>
        </w:tc>
      </w:tr>
      <w:tr w:rsidR="00432876" w:rsidRPr="002B20DF" w14:paraId="34B73C38" w14:textId="77777777" w:rsidTr="747D46A4">
        <w:tc>
          <w:tcPr>
            <w:tcW w:w="3300" w:type="dxa"/>
            <w:shd w:val="clear" w:color="auto" w:fill="E2EFDA"/>
            <w:tcMar>
              <w:top w:w="60" w:type="dxa"/>
              <w:left w:w="80" w:type="dxa"/>
              <w:bottom w:w="60" w:type="dxa"/>
              <w:right w:w="80" w:type="dxa"/>
            </w:tcMar>
          </w:tcPr>
          <w:p w14:paraId="5BF2CEE9" w14:textId="5E058771" w:rsidR="00432876" w:rsidRPr="00BF74F4" w:rsidRDefault="7794203B" w:rsidP="00CF0AA7">
            <w:pPr>
              <w:pStyle w:val="CBDTableNormal"/>
              <w:rPr>
                <w:szCs w:val="20"/>
                <w:lang w:val="en-CA"/>
              </w:rPr>
            </w:pPr>
            <w:r w:rsidRPr="00BF74F4">
              <w:rPr>
                <w:szCs w:val="20"/>
                <w:lang w:val="en-CA"/>
              </w:rPr>
              <w:t>C</w:t>
            </w:r>
            <w:r w:rsidR="59103816" w:rsidRPr="00BF74F4">
              <w:rPr>
                <w:szCs w:val="20"/>
                <w:lang w:val="en-CA"/>
              </w:rPr>
              <w:t>ontributions are activated</w:t>
            </w:r>
            <w:r w:rsidRPr="00BF74F4">
              <w:rPr>
                <w:szCs w:val="20"/>
                <w:lang w:val="en-CA"/>
              </w:rPr>
              <w:t xml:space="preserve"> for the </w:t>
            </w:r>
            <w:r w:rsidR="4AA5D297" w:rsidRPr="00BF74F4">
              <w:rPr>
                <w:szCs w:val="20"/>
                <w:lang w:val="en-CA"/>
              </w:rPr>
              <w:t>users</w:t>
            </w:r>
            <w:r w:rsidRPr="00BF74F4">
              <w:rPr>
                <w:szCs w:val="20"/>
                <w:lang w:val="en-CA"/>
              </w:rPr>
              <w:t xml:space="preserve"> identified by the Parties</w:t>
            </w:r>
            <w:r w:rsidR="00134BAD" w:rsidRPr="00BF74F4">
              <w:rPr>
                <w:szCs w:val="20"/>
                <w:lang w:val="en-CA"/>
              </w:rPr>
              <w:t xml:space="preserve"> (Enclosure I of decision 16/2)</w:t>
            </w:r>
          </w:p>
        </w:tc>
        <w:tc>
          <w:tcPr>
            <w:tcW w:w="1500" w:type="dxa"/>
            <w:shd w:val="clear" w:color="auto" w:fill="E2EFDA"/>
            <w:tcMar>
              <w:top w:w="60" w:type="dxa"/>
              <w:left w:w="80" w:type="dxa"/>
              <w:bottom w:w="60" w:type="dxa"/>
              <w:right w:w="80" w:type="dxa"/>
            </w:tcMar>
          </w:tcPr>
          <w:p w14:paraId="7805C2B7" w14:textId="77777777" w:rsidR="00432876" w:rsidRPr="00BF74F4" w:rsidRDefault="00134BAD" w:rsidP="00CF0AA7">
            <w:pPr>
              <w:pStyle w:val="CBDTableNormal"/>
              <w:rPr>
                <w:szCs w:val="20"/>
                <w:lang w:val="en-CA"/>
              </w:rPr>
            </w:pPr>
            <w:r w:rsidRPr="00BF74F4">
              <w:rPr>
                <w:szCs w:val="20"/>
                <w:lang w:val="en-CA"/>
              </w:rPr>
              <w:t>Existing (MPTFO)</w:t>
            </w:r>
          </w:p>
        </w:tc>
        <w:tc>
          <w:tcPr>
            <w:tcW w:w="2400" w:type="dxa"/>
            <w:shd w:val="clear" w:color="auto" w:fill="E2EFDA"/>
            <w:tcMar>
              <w:top w:w="60" w:type="dxa"/>
              <w:left w:w="80" w:type="dxa"/>
              <w:bottom w:w="60" w:type="dxa"/>
              <w:right w:w="80" w:type="dxa"/>
            </w:tcMar>
          </w:tcPr>
          <w:p w14:paraId="5C487BEA" w14:textId="157493E1" w:rsidR="00432876" w:rsidRPr="00BF74F4" w:rsidRDefault="00134BAD" w:rsidP="00CF0AA7">
            <w:pPr>
              <w:pStyle w:val="CBDTableNormal"/>
              <w:rPr>
                <w:szCs w:val="20"/>
                <w:lang w:val="en-CA"/>
              </w:rPr>
            </w:pPr>
            <w:r w:rsidRPr="00BF74F4">
              <w:rPr>
                <w:szCs w:val="20"/>
                <w:lang w:val="en-CA"/>
              </w:rPr>
              <w:t xml:space="preserve">MPTFO financial report </w:t>
            </w:r>
          </w:p>
        </w:tc>
        <w:tc>
          <w:tcPr>
            <w:tcW w:w="6372" w:type="dxa"/>
            <w:shd w:val="clear" w:color="auto" w:fill="E2EFDA"/>
            <w:tcMar>
              <w:top w:w="60" w:type="dxa"/>
              <w:left w:w="80" w:type="dxa"/>
              <w:bottom w:w="60" w:type="dxa"/>
              <w:right w:w="80" w:type="dxa"/>
            </w:tcMar>
          </w:tcPr>
          <w:p w14:paraId="5E57BF18" w14:textId="77777777" w:rsidR="00432876" w:rsidRPr="00BF74F4" w:rsidRDefault="00134BAD" w:rsidP="00CF0AA7">
            <w:pPr>
              <w:pStyle w:val="CBDTableNormal"/>
              <w:rPr>
                <w:szCs w:val="20"/>
                <w:lang w:val="en-CA"/>
              </w:rPr>
            </w:pPr>
            <w:r w:rsidRPr="00BF74F4">
              <w:rPr>
                <w:szCs w:val="20"/>
                <w:lang w:val="en-CA"/>
              </w:rPr>
              <w:t>Fully evaluable</w:t>
            </w:r>
          </w:p>
        </w:tc>
      </w:tr>
      <w:tr w:rsidR="00432876" w:rsidRPr="002B20DF" w14:paraId="161BD307" w14:textId="77777777" w:rsidTr="747D46A4">
        <w:tc>
          <w:tcPr>
            <w:tcW w:w="3300" w:type="dxa"/>
            <w:shd w:val="clear" w:color="auto" w:fill="FFF2CC"/>
            <w:tcMar>
              <w:top w:w="60" w:type="dxa"/>
              <w:left w:w="80" w:type="dxa"/>
              <w:bottom w:w="60" w:type="dxa"/>
              <w:right w:w="80" w:type="dxa"/>
            </w:tcMar>
          </w:tcPr>
          <w:p w14:paraId="51F376ED" w14:textId="77777777" w:rsidR="00432876" w:rsidRPr="00BF74F4" w:rsidRDefault="00134BAD" w:rsidP="00CF0AA7">
            <w:pPr>
              <w:pStyle w:val="CBDTableNormal"/>
              <w:rPr>
                <w:szCs w:val="20"/>
                <w:lang w:val="en-CA"/>
              </w:rPr>
            </w:pPr>
            <w:r w:rsidRPr="00BF74F4">
              <w:rPr>
                <w:szCs w:val="20"/>
                <w:lang w:val="en-CA"/>
              </w:rPr>
              <w:lastRenderedPageBreak/>
              <w:t>EC1 — contributor awareness and clarity of contribution conditions †</w:t>
            </w:r>
          </w:p>
        </w:tc>
        <w:tc>
          <w:tcPr>
            <w:tcW w:w="1500" w:type="dxa"/>
            <w:shd w:val="clear" w:color="auto" w:fill="FFF2CC"/>
            <w:tcMar>
              <w:top w:w="60" w:type="dxa"/>
              <w:left w:w="80" w:type="dxa"/>
              <w:bottom w:w="60" w:type="dxa"/>
              <w:right w:w="80" w:type="dxa"/>
            </w:tcMar>
          </w:tcPr>
          <w:p w14:paraId="2DF12EC2" w14:textId="77777777" w:rsidR="00432876" w:rsidRPr="00BF74F4" w:rsidRDefault="00134BAD" w:rsidP="00CF0AA7">
            <w:pPr>
              <w:pStyle w:val="CBDTableNormal"/>
              <w:rPr>
                <w:szCs w:val="20"/>
                <w:lang w:val="en-CA"/>
              </w:rPr>
            </w:pPr>
            <w:r w:rsidRPr="00BF74F4">
              <w:rPr>
                <w:szCs w:val="20"/>
                <w:lang w:val="en-CA"/>
              </w:rPr>
              <w:t>To develop (survey)</w:t>
            </w:r>
          </w:p>
        </w:tc>
        <w:tc>
          <w:tcPr>
            <w:tcW w:w="2400" w:type="dxa"/>
            <w:shd w:val="clear" w:color="auto" w:fill="FFF2CC"/>
            <w:tcMar>
              <w:top w:w="60" w:type="dxa"/>
              <w:left w:w="80" w:type="dxa"/>
              <w:bottom w:w="60" w:type="dxa"/>
              <w:right w:w="80" w:type="dxa"/>
            </w:tcMar>
          </w:tcPr>
          <w:p w14:paraId="3890B8E2" w14:textId="3459DCEE" w:rsidR="00432876" w:rsidRPr="00BF74F4" w:rsidRDefault="00134BAD" w:rsidP="00CF0AA7">
            <w:pPr>
              <w:pStyle w:val="CBDTableNormal"/>
              <w:rPr>
                <w:szCs w:val="20"/>
                <w:lang w:val="en-CA"/>
              </w:rPr>
            </w:pPr>
            <w:r w:rsidRPr="00BF74F4">
              <w:rPr>
                <w:szCs w:val="20"/>
                <w:lang w:val="en-CA"/>
              </w:rPr>
              <w:t xml:space="preserve">Contributor/stakeholder survey </w:t>
            </w:r>
          </w:p>
        </w:tc>
        <w:tc>
          <w:tcPr>
            <w:tcW w:w="6372" w:type="dxa"/>
            <w:shd w:val="clear" w:color="auto" w:fill="FFF2CC"/>
            <w:tcMar>
              <w:top w:w="60" w:type="dxa"/>
              <w:left w:w="80" w:type="dxa"/>
              <w:bottom w:w="60" w:type="dxa"/>
              <w:right w:w="80" w:type="dxa"/>
            </w:tcMar>
          </w:tcPr>
          <w:p w14:paraId="124632A2" w14:textId="135172FC" w:rsidR="00432876" w:rsidRPr="00BF74F4" w:rsidRDefault="00134BAD" w:rsidP="00CF0AA7">
            <w:pPr>
              <w:pStyle w:val="CBDTableNormal"/>
              <w:rPr>
                <w:szCs w:val="20"/>
                <w:lang w:val="en-CA"/>
              </w:rPr>
            </w:pPr>
            <w:r w:rsidRPr="00BF74F4">
              <w:rPr>
                <w:szCs w:val="20"/>
                <w:lang w:val="en-CA"/>
              </w:rPr>
              <w:t xml:space="preserve">Evaluable </w:t>
            </w:r>
            <w:r w:rsidR="006B0D84" w:rsidRPr="00BF74F4">
              <w:rPr>
                <w:szCs w:val="20"/>
                <w:lang w:val="en-CA"/>
              </w:rPr>
              <w:t>in</w:t>
            </w:r>
            <w:r w:rsidRPr="00BF74F4">
              <w:rPr>
                <w:szCs w:val="20"/>
                <w:lang w:val="en-CA"/>
              </w:rPr>
              <w:t xml:space="preserve"> survey launched </w:t>
            </w:r>
            <w:r w:rsidR="006F488D" w:rsidRPr="00BF74F4">
              <w:rPr>
                <w:szCs w:val="20"/>
                <w:lang w:val="en-CA"/>
              </w:rPr>
              <w:t xml:space="preserve">soon </w:t>
            </w:r>
            <w:r w:rsidRPr="00BF74F4">
              <w:rPr>
                <w:szCs w:val="20"/>
                <w:lang w:val="en-CA"/>
              </w:rPr>
              <w:t>after COP-17; interim results possible before COP-18. Conditional on Secretariat launching survey post-COP-17</w:t>
            </w:r>
          </w:p>
        </w:tc>
      </w:tr>
      <w:tr w:rsidR="00432876" w:rsidRPr="002B20DF" w14:paraId="74F4FDD1" w14:textId="77777777" w:rsidTr="747D46A4">
        <w:tc>
          <w:tcPr>
            <w:tcW w:w="3300" w:type="dxa"/>
            <w:shd w:val="clear" w:color="auto" w:fill="FFF2CC"/>
            <w:tcMar>
              <w:top w:w="60" w:type="dxa"/>
              <w:left w:w="80" w:type="dxa"/>
              <w:bottom w:w="60" w:type="dxa"/>
              <w:right w:w="80" w:type="dxa"/>
            </w:tcMar>
          </w:tcPr>
          <w:p w14:paraId="1FEA4298" w14:textId="77777777" w:rsidR="00432876" w:rsidRPr="00BF74F4" w:rsidRDefault="00134BAD" w:rsidP="00CF0AA7">
            <w:pPr>
              <w:pStyle w:val="CBDTableNormal"/>
              <w:rPr>
                <w:szCs w:val="20"/>
                <w:lang w:val="en-CA"/>
              </w:rPr>
            </w:pPr>
            <w:r w:rsidRPr="00BF74F4">
              <w:rPr>
                <w:szCs w:val="20"/>
                <w:lang w:val="en-CA"/>
              </w:rPr>
              <w:t>EC2 — business-case perception of contribution thresholds †</w:t>
            </w:r>
          </w:p>
        </w:tc>
        <w:tc>
          <w:tcPr>
            <w:tcW w:w="1500" w:type="dxa"/>
            <w:shd w:val="clear" w:color="auto" w:fill="FFF2CC"/>
            <w:tcMar>
              <w:top w:w="60" w:type="dxa"/>
              <w:left w:w="80" w:type="dxa"/>
              <w:bottom w:w="60" w:type="dxa"/>
              <w:right w:w="80" w:type="dxa"/>
            </w:tcMar>
          </w:tcPr>
          <w:p w14:paraId="7FA94ACC" w14:textId="77777777" w:rsidR="00432876" w:rsidRPr="00BF74F4" w:rsidRDefault="00134BAD" w:rsidP="00CF0AA7">
            <w:pPr>
              <w:pStyle w:val="CBDTableNormal"/>
              <w:rPr>
                <w:szCs w:val="20"/>
                <w:lang w:val="en-CA"/>
              </w:rPr>
            </w:pPr>
            <w:r w:rsidRPr="00BF74F4">
              <w:rPr>
                <w:szCs w:val="20"/>
                <w:lang w:val="en-CA"/>
              </w:rPr>
              <w:t>To develop (survey)</w:t>
            </w:r>
          </w:p>
        </w:tc>
        <w:tc>
          <w:tcPr>
            <w:tcW w:w="2400" w:type="dxa"/>
            <w:shd w:val="clear" w:color="auto" w:fill="FFF2CC"/>
            <w:tcMar>
              <w:top w:w="60" w:type="dxa"/>
              <w:left w:w="80" w:type="dxa"/>
              <w:bottom w:w="60" w:type="dxa"/>
              <w:right w:w="80" w:type="dxa"/>
            </w:tcMar>
          </w:tcPr>
          <w:p w14:paraId="2B662334" w14:textId="767D6728" w:rsidR="00432876" w:rsidRPr="00BF74F4" w:rsidRDefault="00134BAD" w:rsidP="00CF0AA7">
            <w:pPr>
              <w:pStyle w:val="CBDTableNormal"/>
              <w:rPr>
                <w:szCs w:val="20"/>
                <w:lang w:val="en-CA"/>
              </w:rPr>
            </w:pPr>
            <w:r w:rsidRPr="00BF74F4">
              <w:rPr>
                <w:szCs w:val="20"/>
                <w:lang w:val="en-CA"/>
              </w:rPr>
              <w:t xml:space="preserve">Contributor/stakeholder survey </w:t>
            </w:r>
          </w:p>
        </w:tc>
        <w:tc>
          <w:tcPr>
            <w:tcW w:w="6372" w:type="dxa"/>
            <w:shd w:val="clear" w:color="auto" w:fill="FFF2CC"/>
            <w:tcMar>
              <w:top w:w="60" w:type="dxa"/>
              <w:left w:w="80" w:type="dxa"/>
              <w:bottom w:w="60" w:type="dxa"/>
              <w:right w:w="80" w:type="dxa"/>
            </w:tcMar>
          </w:tcPr>
          <w:p w14:paraId="68F042A4" w14:textId="0EAD6D42" w:rsidR="00432876" w:rsidRPr="00BF74F4" w:rsidRDefault="00134BAD" w:rsidP="00CF0AA7">
            <w:pPr>
              <w:pStyle w:val="CBDTableNormal"/>
              <w:rPr>
                <w:szCs w:val="20"/>
                <w:lang w:val="en-CA"/>
              </w:rPr>
            </w:pPr>
            <w:r w:rsidRPr="00BF74F4">
              <w:rPr>
                <w:szCs w:val="20"/>
                <w:lang w:val="en-CA"/>
              </w:rPr>
              <w:t xml:space="preserve">Evaluable if survey launched </w:t>
            </w:r>
            <w:r w:rsidR="006F488D" w:rsidRPr="00BF74F4">
              <w:rPr>
                <w:szCs w:val="20"/>
                <w:lang w:val="en-CA"/>
              </w:rPr>
              <w:t xml:space="preserve">soon </w:t>
            </w:r>
            <w:r w:rsidRPr="00BF74F4">
              <w:rPr>
                <w:szCs w:val="20"/>
                <w:lang w:val="en-CA"/>
              </w:rPr>
              <w:t>after COP-17; interim results possible before COP-18. Conditional on Secretariat launching survey post-COP-17</w:t>
            </w:r>
          </w:p>
        </w:tc>
      </w:tr>
      <w:tr w:rsidR="00432876" w:rsidRPr="002B20DF" w14:paraId="6E83F05A" w14:textId="77777777" w:rsidTr="00BF74F4">
        <w:tc>
          <w:tcPr>
            <w:tcW w:w="13572" w:type="dxa"/>
            <w:gridSpan w:val="4"/>
            <w:tcMar>
              <w:top w:w="60" w:type="dxa"/>
              <w:left w:w="80" w:type="dxa"/>
              <w:bottom w:w="60" w:type="dxa"/>
              <w:right w:w="80" w:type="dxa"/>
            </w:tcMar>
          </w:tcPr>
          <w:p w14:paraId="5234313E" w14:textId="77777777" w:rsidR="00432876" w:rsidRPr="00BF74F4" w:rsidRDefault="00134BAD" w:rsidP="00CF0AA7">
            <w:pPr>
              <w:pStyle w:val="CBDTableNormal"/>
              <w:rPr>
                <w:b/>
                <w:bCs/>
                <w:szCs w:val="20"/>
                <w:lang w:val="en-CA"/>
              </w:rPr>
            </w:pPr>
            <w:r w:rsidRPr="00BF74F4">
              <w:rPr>
                <w:b/>
                <w:bCs/>
                <w:szCs w:val="20"/>
                <w:lang w:val="en-CA"/>
              </w:rPr>
              <w:t xml:space="preserve">P3 — </w:t>
            </w:r>
            <w:proofErr w:type="gramStart"/>
            <w:r w:rsidRPr="00BF74F4">
              <w:rPr>
                <w:b/>
                <w:bCs/>
                <w:szCs w:val="20"/>
                <w:lang w:val="en-CA"/>
              </w:rPr>
              <w:t>Non-monetary</w:t>
            </w:r>
            <w:proofErr w:type="gramEnd"/>
            <w:r w:rsidRPr="00BF74F4">
              <w:rPr>
                <w:b/>
                <w:bCs/>
                <w:szCs w:val="20"/>
                <w:lang w:val="en-CA"/>
              </w:rPr>
              <w:t xml:space="preserve"> benefits</w:t>
            </w:r>
          </w:p>
        </w:tc>
      </w:tr>
      <w:tr w:rsidR="00432876" w:rsidRPr="002B20DF" w14:paraId="1027C1DE" w14:textId="77777777" w:rsidTr="747D46A4">
        <w:tc>
          <w:tcPr>
            <w:tcW w:w="3300" w:type="dxa"/>
            <w:shd w:val="clear" w:color="auto" w:fill="E2EFDA"/>
            <w:tcMar>
              <w:top w:w="60" w:type="dxa"/>
              <w:left w:w="80" w:type="dxa"/>
              <w:bottom w:w="60" w:type="dxa"/>
              <w:right w:w="80" w:type="dxa"/>
            </w:tcMar>
          </w:tcPr>
          <w:p w14:paraId="2A9D2DFF" w14:textId="020A5B90" w:rsidR="00432876" w:rsidRPr="00BF74F4" w:rsidRDefault="00134BAD" w:rsidP="00CF0AA7">
            <w:pPr>
              <w:pStyle w:val="CBDTableNormal"/>
              <w:rPr>
                <w:szCs w:val="20"/>
                <w:lang w:val="en-CA"/>
              </w:rPr>
            </w:pPr>
            <w:r w:rsidRPr="00BF74F4">
              <w:rPr>
                <w:szCs w:val="20"/>
                <w:lang w:val="en-CA"/>
              </w:rPr>
              <w:t>Open access to DSI — FAIR principles</w:t>
            </w:r>
            <w:r w:rsidR="005A34C4" w:rsidRPr="00BF74F4">
              <w:rPr>
                <w:szCs w:val="20"/>
                <w:lang w:val="en-CA"/>
              </w:rPr>
              <w:t xml:space="preserve"> </w:t>
            </w:r>
            <w:r w:rsidRPr="00BF74F4">
              <w:rPr>
                <w:szCs w:val="20"/>
                <w:lang w:val="en-CA"/>
              </w:rPr>
              <w:t>compliance</w:t>
            </w:r>
          </w:p>
        </w:tc>
        <w:tc>
          <w:tcPr>
            <w:tcW w:w="1500" w:type="dxa"/>
            <w:shd w:val="clear" w:color="auto" w:fill="E2EFDA"/>
            <w:tcMar>
              <w:top w:w="60" w:type="dxa"/>
              <w:left w:w="80" w:type="dxa"/>
              <w:bottom w:w="60" w:type="dxa"/>
              <w:right w:w="80" w:type="dxa"/>
            </w:tcMar>
          </w:tcPr>
          <w:p w14:paraId="11BFC636" w14:textId="77777777" w:rsidR="00432876" w:rsidRPr="00BF74F4" w:rsidRDefault="00134BAD" w:rsidP="00CF0AA7">
            <w:pPr>
              <w:pStyle w:val="CBDTableNormal"/>
              <w:rPr>
                <w:szCs w:val="20"/>
                <w:lang w:val="en-CA"/>
              </w:rPr>
            </w:pPr>
            <w:r w:rsidRPr="00BF74F4">
              <w:rPr>
                <w:szCs w:val="20"/>
                <w:lang w:val="en-CA"/>
              </w:rPr>
              <w:t>Existing (databases)</w:t>
            </w:r>
          </w:p>
        </w:tc>
        <w:tc>
          <w:tcPr>
            <w:tcW w:w="2400" w:type="dxa"/>
            <w:shd w:val="clear" w:color="auto" w:fill="E2EFDA"/>
            <w:tcMar>
              <w:top w:w="60" w:type="dxa"/>
              <w:left w:w="80" w:type="dxa"/>
              <w:bottom w:w="60" w:type="dxa"/>
              <w:right w:w="80" w:type="dxa"/>
            </w:tcMar>
          </w:tcPr>
          <w:p w14:paraId="128D0209" w14:textId="2E45345A" w:rsidR="00432876" w:rsidRPr="00BF74F4" w:rsidRDefault="00134BAD" w:rsidP="00CF0AA7">
            <w:pPr>
              <w:pStyle w:val="CBDTableNormal"/>
              <w:rPr>
                <w:szCs w:val="20"/>
                <w:lang w:val="en-CA"/>
              </w:rPr>
            </w:pPr>
            <w:r w:rsidRPr="00BF74F4">
              <w:rPr>
                <w:szCs w:val="20"/>
                <w:lang w:val="en-CA"/>
              </w:rPr>
              <w:t>Database operator</w:t>
            </w:r>
            <w:r w:rsidR="3B2F4E7E" w:rsidRPr="00BF74F4">
              <w:rPr>
                <w:szCs w:val="20"/>
                <w:lang w:val="en-CA"/>
              </w:rPr>
              <w:t xml:space="preserve"> voluntary </w:t>
            </w:r>
            <w:r w:rsidRPr="00BF74F4">
              <w:rPr>
                <w:szCs w:val="20"/>
                <w:lang w:val="en-CA"/>
              </w:rPr>
              <w:t xml:space="preserve">reports </w:t>
            </w:r>
          </w:p>
        </w:tc>
        <w:tc>
          <w:tcPr>
            <w:tcW w:w="6372" w:type="dxa"/>
            <w:shd w:val="clear" w:color="auto" w:fill="E2EFDA"/>
            <w:tcMar>
              <w:top w:w="60" w:type="dxa"/>
              <w:left w:w="80" w:type="dxa"/>
              <w:bottom w:w="60" w:type="dxa"/>
              <w:right w:w="80" w:type="dxa"/>
            </w:tcMar>
          </w:tcPr>
          <w:p w14:paraId="542510E6" w14:textId="32CCB9BD" w:rsidR="00432876" w:rsidRPr="00BF74F4" w:rsidRDefault="00134BAD" w:rsidP="00CF0AA7">
            <w:pPr>
              <w:pStyle w:val="CBDTableNormal"/>
              <w:rPr>
                <w:szCs w:val="20"/>
                <w:lang w:val="en-CA"/>
              </w:rPr>
            </w:pPr>
            <w:r w:rsidRPr="00BF74F4">
              <w:rPr>
                <w:szCs w:val="20"/>
                <w:lang w:val="en-CA"/>
              </w:rPr>
              <w:t>Fully evaluable</w:t>
            </w:r>
            <w:r w:rsidR="2809C411" w:rsidRPr="00BF74F4">
              <w:rPr>
                <w:szCs w:val="20"/>
                <w:lang w:val="en-CA"/>
              </w:rPr>
              <w:t xml:space="preserve"> if reports made available</w:t>
            </w:r>
          </w:p>
        </w:tc>
      </w:tr>
      <w:tr w:rsidR="00432876" w:rsidRPr="002B20DF" w14:paraId="251DA76B" w14:textId="77777777" w:rsidTr="00BF74F4">
        <w:tc>
          <w:tcPr>
            <w:tcW w:w="13572" w:type="dxa"/>
            <w:gridSpan w:val="4"/>
            <w:tcMar>
              <w:top w:w="60" w:type="dxa"/>
              <w:left w:w="80" w:type="dxa"/>
              <w:bottom w:w="60" w:type="dxa"/>
              <w:right w:w="80" w:type="dxa"/>
            </w:tcMar>
          </w:tcPr>
          <w:p w14:paraId="48F00A57" w14:textId="77777777" w:rsidR="00432876" w:rsidRPr="00BF74F4" w:rsidRDefault="00134BAD" w:rsidP="00CF0AA7">
            <w:pPr>
              <w:pStyle w:val="CBDTableNormal"/>
              <w:rPr>
                <w:b/>
                <w:bCs/>
                <w:szCs w:val="20"/>
                <w:lang w:val="en-CA"/>
              </w:rPr>
            </w:pPr>
            <w:r w:rsidRPr="00BF74F4">
              <w:rPr>
                <w:b/>
                <w:bCs/>
                <w:szCs w:val="20"/>
                <w:lang w:val="en-CA"/>
              </w:rPr>
              <w:t>P4 — KMGBF contribution and legal certainty</w:t>
            </w:r>
          </w:p>
        </w:tc>
      </w:tr>
      <w:tr w:rsidR="00432876" w:rsidRPr="002B20DF" w14:paraId="16B8314A" w14:textId="77777777" w:rsidTr="747D46A4">
        <w:tc>
          <w:tcPr>
            <w:tcW w:w="3300" w:type="dxa"/>
            <w:shd w:val="clear" w:color="auto" w:fill="FFF2CC"/>
            <w:tcMar>
              <w:top w:w="60" w:type="dxa"/>
              <w:left w:w="80" w:type="dxa"/>
              <w:bottom w:w="60" w:type="dxa"/>
              <w:right w:w="80" w:type="dxa"/>
            </w:tcMar>
          </w:tcPr>
          <w:p w14:paraId="7299BD2C" w14:textId="0FC6BE45" w:rsidR="00432876" w:rsidRPr="00BF74F4" w:rsidRDefault="00134BAD" w:rsidP="00CF0AA7">
            <w:pPr>
              <w:pStyle w:val="CBDTableNormal"/>
              <w:rPr>
                <w:szCs w:val="20"/>
                <w:lang w:val="en-CA"/>
              </w:rPr>
            </w:pPr>
            <w:r w:rsidRPr="00BF74F4">
              <w:rPr>
                <w:szCs w:val="20"/>
                <w:lang w:val="en-CA"/>
              </w:rPr>
              <w:t>EC3(a) — national</w:t>
            </w:r>
            <w:r w:rsidR="3AF21EA7" w:rsidRPr="00BF74F4">
              <w:rPr>
                <w:szCs w:val="20"/>
                <w:lang w:val="en-CA"/>
              </w:rPr>
              <w:t xml:space="preserve"> </w:t>
            </w:r>
            <w:r w:rsidR="00921927" w:rsidRPr="00BF74F4">
              <w:rPr>
                <w:szCs w:val="20"/>
                <w:lang w:val="en-CA"/>
              </w:rPr>
              <w:t>incentivization</w:t>
            </w:r>
            <w:r w:rsidRPr="00BF74F4">
              <w:rPr>
                <w:szCs w:val="20"/>
                <w:lang w:val="en-CA"/>
              </w:rPr>
              <w:t xml:space="preserve"> measures (ABS discharge) †</w:t>
            </w:r>
          </w:p>
        </w:tc>
        <w:tc>
          <w:tcPr>
            <w:tcW w:w="1500" w:type="dxa"/>
            <w:shd w:val="clear" w:color="auto" w:fill="FFF2CC"/>
            <w:tcMar>
              <w:top w:w="60" w:type="dxa"/>
              <w:left w:w="80" w:type="dxa"/>
              <w:bottom w:w="60" w:type="dxa"/>
              <w:right w:w="80" w:type="dxa"/>
            </w:tcMar>
          </w:tcPr>
          <w:p w14:paraId="23436E55" w14:textId="77777777" w:rsidR="00432876" w:rsidRPr="00BF74F4" w:rsidRDefault="00134BAD" w:rsidP="00CF0AA7">
            <w:pPr>
              <w:pStyle w:val="CBDTableNormal"/>
              <w:rPr>
                <w:szCs w:val="20"/>
                <w:lang w:val="en-CA"/>
              </w:rPr>
            </w:pPr>
            <w:r w:rsidRPr="00BF74F4">
              <w:rPr>
                <w:szCs w:val="20"/>
                <w:lang w:val="en-CA"/>
              </w:rPr>
              <w:t>To develop (Party notification)</w:t>
            </w:r>
          </w:p>
        </w:tc>
        <w:tc>
          <w:tcPr>
            <w:tcW w:w="2400" w:type="dxa"/>
            <w:shd w:val="clear" w:color="auto" w:fill="FFF2CC"/>
            <w:tcMar>
              <w:top w:w="60" w:type="dxa"/>
              <w:left w:w="80" w:type="dxa"/>
              <w:bottom w:w="60" w:type="dxa"/>
              <w:right w:w="80" w:type="dxa"/>
            </w:tcMar>
          </w:tcPr>
          <w:p w14:paraId="37D4F84C" w14:textId="77777777" w:rsidR="00432876" w:rsidRPr="00BF74F4" w:rsidRDefault="00134BAD" w:rsidP="00CF0AA7">
            <w:pPr>
              <w:pStyle w:val="CBDTableNormal"/>
              <w:rPr>
                <w:szCs w:val="20"/>
                <w:lang w:val="en-CA"/>
              </w:rPr>
            </w:pPr>
            <w:r w:rsidRPr="00BF74F4">
              <w:rPr>
                <w:szCs w:val="20"/>
                <w:lang w:val="en-CA"/>
              </w:rPr>
              <w:t>Party notification on national ABS measures including DSI; Secretariat §13 tracker</w:t>
            </w:r>
          </w:p>
        </w:tc>
        <w:tc>
          <w:tcPr>
            <w:tcW w:w="6372" w:type="dxa"/>
            <w:shd w:val="clear" w:color="auto" w:fill="FFF2CC"/>
            <w:tcMar>
              <w:top w:w="60" w:type="dxa"/>
              <w:left w:w="80" w:type="dxa"/>
              <w:bottom w:w="60" w:type="dxa"/>
              <w:right w:w="80" w:type="dxa"/>
            </w:tcMar>
          </w:tcPr>
          <w:p w14:paraId="77F655DD" w14:textId="1B797FE2" w:rsidR="00432876" w:rsidRPr="00BF74F4" w:rsidRDefault="00134BAD" w:rsidP="00CF0AA7">
            <w:pPr>
              <w:pStyle w:val="CBDTableNormal"/>
              <w:rPr>
                <w:szCs w:val="20"/>
                <w:lang w:val="en-CA"/>
              </w:rPr>
            </w:pPr>
            <w:r w:rsidRPr="00BF74F4">
              <w:rPr>
                <w:szCs w:val="20"/>
                <w:lang w:val="en-CA"/>
              </w:rPr>
              <w:t>Evaluable if tracker</w:t>
            </w:r>
            <w:r w:rsidR="002C0D41" w:rsidRPr="00BF74F4">
              <w:rPr>
                <w:szCs w:val="20"/>
                <w:lang w:val="en-CA"/>
              </w:rPr>
              <w:t xml:space="preserve"> is</w:t>
            </w:r>
            <w:r w:rsidRPr="00BF74F4">
              <w:rPr>
                <w:szCs w:val="20"/>
                <w:lang w:val="en-CA"/>
              </w:rPr>
              <w:t xml:space="preserve"> launched and Party notification issued immediately after COP-17. Conditional on Secretariat launching tracker and COP-17 authorising Party notification.</w:t>
            </w:r>
          </w:p>
        </w:tc>
      </w:tr>
      <w:tr w:rsidR="0035360C" w:rsidRPr="002B20DF" w14:paraId="69C924FC" w14:textId="77777777" w:rsidTr="00BF74F4">
        <w:tc>
          <w:tcPr>
            <w:tcW w:w="13572" w:type="dxa"/>
            <w:gridSpan w:val="4"/>
            <w:tcMar>
              <w:top w:w="60" w:type="dxa"/>
              <w:left w:w="80" w:type="dxa"/>
              <w:bottom w:w="60" w:type="dxa"/>
              <w:right w:w="80" w:type="dxa"/>
            </w:tcMar>
          </w:tcPr>
          <w:p w14:paraId="3335573F" w14:textId="77777777" w:rsidR="0035360C" w:rsidRPr="00BF74F4" w:rsidRDefault="00134BAD" w:rsidP="00CF0AA7">
            <w:pPr>
              <w:pStyle w:val="CBDTableNormal"/>
              <w:rPr>
                <w:b/>
                <w:bCs/>
                <w:szCs w:val="20"/>
                <w:lang w:val="en-CA"/>
              </w:rPr>
            </w:pPr>
            <w:r w:rsidRPr="00BF74F4">
              <w:rPr>
                <w:b/>
                <w:bCs/>
                <w:szCs w:val="20"/>
                <w:lang w:val="en-CA"/>
              </w:rPr>
              <w:t>P5 — Coherence with national ABS and other instruments</w:t>
            </w:r>
          </w:p>
        </w:tc>
      </w:tr>
      <w:tr w:rsidR="0035360C" w:rsidRPr="002B20DF" w14:paraId="625DA832" w14:textId="77777777" w:rsidTr="747D46A4">
        <w:tc>
          <w:tcPr>
            <w:tcW w:w="3300" w:type="dxa"/>
            <w:shd w:val="clear" w:color="auto" w:fill="F5F5F5"/>
            <w:tcMar>
              <w:top w:w="60" w:type="dxa"/>
              <w:left w:w="80" w:type="dxa"/>
              <w:bottom w:w="60" w:type="dxa"/>
              <w:right w:w="80" w:type="dxa"/>
            </w:tcMar>
          </w:tcPr>
          <w:p w14:paraId="45147688" w14:textId="77777777" w:rsidR="0035360C" w:rsidRPr="00BF74F4" w:rsidRDefault="00134BAD" w:rsidP="00CF0AA7">
            <w:pPr>
              <w:pStyle w:val="CBDTableNormal"/>
              <w:rPr>
                <w:szCs w:val="20"/>
                <w:lang w:val="en-CA"/>
              </w:rPr>
            </w:pPr>
            <w:r w:rsidRPr="00BF74F4">
              <w:rPr>
                <w:i/>
                <w:iCs/>
                <w:szCs w:val="20"/>
                <w:lang w:val="en-CA"/>
              </w:rPr>
              <w:t>All elements</w:t>
            </w:r>
          </w:p>
        </w:tc>
        <w:tc>
          <w:tcPr>
            <w:tcW w:w="1500" w:type="dxa"/>
            <w:shd w:val="clear" w:color="auto" w:fill="F5F5F5"/>
            <w:tcMar>
              <w:top w:w="60" w:type="dxa"/>
              <w:left w:w="80" w:type="dxa"/>
              <w:bottom w:w="60" w:type="dxa"/>
              <w:right w:w="80" w:type="dxa"/>
            </w:tcMar>
          </w:tcPr>
          <w:p w14:paraId="71C48AF7" w14:textId="77777777" w:rsidR="0035360C" w:rsidRPr="00BF74F4" w:rsidRDefault="00134BAD" w:rsidP="00CF0AA7">
            <w:pPr>
              <w:pStyle w:val="CBDTableNormal"/>
              <w:rPr>
                <w:szCs w:val="20"/>
                <w:lang w:val="en-CA"/>
              </w:rPr>
            </w:pPr>
            <w:r w:rsidRPr="00BF74F4">
              <w:rPr>
                <w:i/>
                <w:iCs/>
                <w:szCs w:val="20"/>
                <w:lang w:val="en-CA"/>
              </w:rPr>
              <w:t>—</w:t>
            </w:r>
          </w:p>
        </w:tc>
        <w:tc>
          <w:tcPr>
            <w:tcW w:w="2400" w:type="dxa"/>
            <w:shd w:val="clear" w:color="auto" w:fill="F5F5F5"/>
            <w:tcMar>
              <w:top w:w="60" w:type="dxa"/>
              <w:left w:w="80" w:type="dxa"/>
              <w:bottom w:w="60" w:type="dxa"/>
              <w:right w:w="80" w:type="dxa"/>
            </w:tcMar>
          </w:tcPr>
          <w:p w14:paraId="2D258379" w14:textId="77777777" w:rsidR="0035360C" w:rsidRPr="00BF74F4" w:rsidRDefault="00134BAD" w:rsidP="00CF0AA7">
            <w:pPr>
              <w:pStyle w:val="CBDTableNormal"/>
              <w:rPr>
                <w:szCs w:val="20"/>
                <w:lang w:val="en-CA"/>
              </w:rPr>
            </w:pPr>
            <w:r w:rsidRPr="00BF74F4">
              <w:rPr>
                <w:i/>
                <w:iCs/>
                <w:szCs w:val="20"/>
                <w:lang w:val="en-CA"/>
              </w:rPr>
              <w:t>—</w:t>
            </w:r>
          </w:p>
        </w:tc>
        <w:tc>
          <w:tcPr>
            <w:tcW w:w="6372" w:type="dxa"/>
            <w:shd w:val="clear" w:color="auto" w:fill="F5F5F5"/>
            <w:tcMar>
              <w:top w:w="60" w:type="dxa"/>
              <w:left w:w="80" w:type="dxa"/>
              <w:bottom w:w="60" w:type="dxa"/>
              <w:right w:w="80" w:type="dxa"/>
            </w:tcMar>
          </w:tcPr>
          <w:p w14:paraId="62854BD1" w14:textId="1F15F48E" w:rsidR="0035360C" w:rsidRPr="00BF74F4" w:rsidRDefault="00134BAD" w:rsidP="00CF0AA7">
            <w:pPr>
              <w:pStyle w:val="CBDTableNormal"/>
              <w:rPr>
                <w:szCs w:val="20"/>
                <w:lang w:val="en-CA"/>
              </w:rPr>
            </w:pPr>
            <w:r w:rsidRPr="00BF74F4">
              <w:rPr>
                <w:i/>
                <w:iCs/>
                <w:szCs w:val="20"/>
                <w:lang w:val="en-CA"/>
              </w:rPr>
              <w:t xml:space="preserve">No P5 elements evaluable at COP-18. All P5 elements in </w:t>
            </w:r>
            <w:r w:rsidR="00BF656C" w:rsidRPr="00BF74F4">
              <w:rPr>
                <w:i/>
                <w:iCs/>
                <w:szCs w:val="20"/>
                <w:lang w:val="en-CA"/>
              </w:rPr>
              <w:t>t</w:t>
            </w:r>
            <w:r w:rsidRPr="00BF74F4">
              <w:rPr>
                <w:i/>
                <w:iCs/>
                <w:szCs w:val="20"/>
                <w:lang w:val="en-CA"/>
              </w:rPr>
              <w:t>able </w:t>
            </w:r>
            <w:r w:rsidR="00373389" w:rsidRPr="00BF74F4">
              <w:rPr>
                <w:i/>
                <w:iCs/>
                <w:szCs w:val="20"/>
                <w:lang w:val="en-CA"/>
              </w:rPr>
              <w:t>2</w:t>
            </w:r>
          </w:p>
        </w:tc>
      </w:tr>
      <w:tr w:rsidR="0035360C" w:rsidRPr="002B20DF" w14:paraId="6AC7C87F" w14:textId="77777777" w:rsidTr="00BF74F4">
        <w:tc>
          <w:tcPr>
            <w:tcW w:w="13572" w:type="dxa"/>
            <w:gridSpan w:val="4"/>
            <w:tcMar>
              <w:top w:w="60" w:type="dxa"/>
              <w:left w:w="80" w:type="dxa"/>
              <w:bottom w:w="60" w:type="dxa"/>
              <w:right w:w="80" w:type="dxa"/>
            </w:tcMar>
          </w:tcPr>
          <w:p w14:paraId="10D90B0E" w14:textId="2853A129" w:rsidR="0035360C" w:rsidRPr="00BF74F4" w:rsidRDefault="00134BAD" w:rsidP="00CF0AA7">
            <w:pPr>
              <w:pStyle w:val="CBDTableNormal"/>
              <w:rPr>
                <w:b/>
                <w:bCs/>
                <w:szCs w:val="20"/>
                <w:lang w:val="en-CA"/>
              </w:rPr>
            </w:pPr>
            <w:r w:rsidRPr="00BF74F4">
              <w:rPr>
                <w:b/>
                <w:bCs/>
                <w:szCs w:val="20"/>
                <w:lang w:val="en-CA"/>
              </w:rPr>
              <w:t xml:space="preserve">P6 — </w:t>
            </w:r>
            <w:r w:rsidR="004B5C8C" w:rsidRPr="00BF74F4">
              <w:rPr>
                <w:b/>
                <w:bCs/>
                <w:szCs w:val="20"/>
                <w:lang w:val="en-CA"/>
              </w:rPr>
              <w:t>R</w:t>
            </w:r>
            <w:r w:rsidRPr="00BF74F4">
              <w:rPr>
                <w:b/>
                <w:bCs/>
                <w:szCs w:val="20"/>
                <w:lang w:val="en-CA"/>
              </w:rPr>
              <w:t>ights</w:t>
            </w:r>
            <w:r w:rsidR="004A1ABE" w:rsidRPr="00BF74F4">
              <w:rPr>
                <w:b/>
                <w:bCs/>
                <w:szCs w:val="20"/>
                <w:lang w:val="en-CA"/>
              </w:rPr>
              <w:t xml:space="preserve"> of indigenous peoples and local communities</w:t>
            </w:r>
            <w:r w:rsidRPr="00BF74F4">
              <w:rPr>
                <w:b/>
                <w:bCs/>
                <w:szCs w:val="20"/>
                <w:lang w:val="en-CA"/>
              </w:rPr>
              <w:t>, open access and research impacts</w:t>
            </w:r>
          </w:p>
        </w:tc>
      </w:tr>
      <w:tr w:rsidR="0035360C" w:rsidRPr="002B20DF" w14:paraId="175EE345" w14:textId="77777777" w:rsidTr="747D46A4">
        <w:tc>
          <w:tcPr>
            <w:tcW w:w="3300" w:type="dxa"/>
            <w:shd w:val="clear" w:color="auto" w:fill="F5F5F5"/>
            <w:tcMar>
              <w:top w:w="60" w:type="dxa"/>
              <w:left w:w="80" w:type="dxa"/>
              <w:bottom w:w="60" w:type="dxa"/>
              <w:right w:w="80" w:type="dxa"/>
            </w:tcMar>
          </w:tcPr>
          <w:p w14:paraId="7CBD1B06" w14:textId="77777777" w:rsidR="0035360C" w:rsidRPr="00BF74F4" w:rsidRDefault="00134BAD" w:rsidP="00CF0AA7">
            <w:pPr>
              <w:pStyle w:val="CBDTableNormal"/>
              <w:rPr>
                <w:szCs w:val="20"/>
                <w:lang w:val="en-CA"/>
              </w:rPr>
            </w:pPr>
            <w:r w:rsidRPr="00BF74F4">
              <w:rPr>
                <w:i/>
                <w:iCs/>
                <w:szCs w:val="20"/>
                <w:lang w:val="en-CA"/>
              </w:rPr>
              <w:t>All elements</w:t>
            </w:r>
          </w:p>
        </w:tc>
        <w:tc>
          <w:tcPr>
            <w:tcW w:w="1500" w:type="dxa"/>
            <w:shd w:val="clear" w:color="auto" w:fill="F5F5F5"/>
            <w:tcMar>
              <w:top w:w="60" w:type="dxa"/>
              <w:left w:w="80" w:type="dxa"/>
              <w:bottom w:w="60" w:type="dxa"/>
              <w:right w:w="80" w:type="dxa"/>
            </w:tcMar>
          </w:tcPr>
          <w:p w14:paraId="33A55231" w14:textId="77777777" w:rsidR="0035360C" w:rsidRPr="00BF74F4" w:rsidRDefault="00134BAD" w:rsidP="00CF0AA7">
            <w:pPr>
              <w:pStyle w:val="CBDTableNormal"/>
              <w:rPr>
                <w:szCs w:val="20"/>
                <w:lang w:val="en-CA"/>
              </w:rPr>
            </w:pPr>
            <w:r w:rsidRPr="00BF74F4">
              <w:rPr>
                <w:i/>
                <w:iCs/>
                <w:szCs w:val="20"/>
                <w:lang w:val="en-CA"/>
              </w:rPr>
              <w:t>—</w:t>
            </w:r>
          </w:p>
        </w:tc>
        <w:tc>
          <w:tcPr>
            <w:tcW w:w="2400" w:type="dxa"/>
            <w:shd w:val="clear" w:color="auto" w:fill="F5F5F5"/>
            <w:tcMar>
              <w:top w:w="60" w:type="dxa"/>
              <w:left w:w="80" w:type="dxa"/>
              <w:bottom w:w="60" w:type="dxa"/>
              <w:right w:w="80" w:type="dxa"/>
            </w:tcMar>
          </w:tcPr>
          <w:p w14:paraId="3ECFF535" w14:textId="77777777" w:rsidR="0035360C" w:rsidRPr="00BF74F4" w:rsidRDefault="00134BAD" w:rsidP="00CF0AA7">
            <w:pPr>
              <w:pStyle w:val="CBDTableNormal"/>
              <w:rPr>
                <w:szCs w:val="20"/>
                <w:lang w:val="en-CA"/>
              </w:rPr>
            </w:pPr>
            <w:r w:rsidRPr="00BF74F4">
              <w:rPr>
                <w:i/>
                <w:iCs/>
                <w:szCs w:val="20"/>
                <w:lang w:val="en-CA"/>
              </w:rPr>
              <w:t>—</w:t>
            </w:r>
          </w:p>
        </w:tc>
        <w:tc>
          <w:tcPr>
            <w:tcW w:w="6372" w:type="dxa"/>
            <w:shd w:val="clear" w:color="auto" w:fill="F5F5F5"/>
            <w:tcMar>
              <w:top w:w="60" w:type="dxa"/>
              <w:left w:w="80" w:type="dxa"/>
              <w:bottom w:w="60" w:type="dxa"/>
              <w:right w:w="80" w:type="dxa"/>
            </w:tcMar>
          </w:tcPr>
          <w:p w14:paraId="62211F55" w14:textId="488ED560" w:rsidR="0035360C" w:rsidRPr="00BF74F4" w:rsidRDefault="00134BAD" w:rsidP="00CF0AA7">
            <w:pPr>
              <w:pStyle w:val="CBDTableNormal"/>
              <w:rPr>
                <w:szCs w:val="20"/>
                <w:lang w:val="en-CA"/>
              </w:rPr>
            </w:pPr>
            <w:r w:rsidRPr="00BF74F4">
              <w:rPr>
                <w:i/>
                <w:iCs/>
                <w:szCs w:val="20"/>
                <w:lang w:val="en-CA"/>
              </w:rPr>
              <w:t xml:space="preserve">No P6 elements evaluable at COP-18. All P6 elements in </w:t>
            </w:r>
            <w:r w:rsidR="00BF656C" w:rsidRPr="00BF74F4">
              <w:rPr>
                <w:i/>
                <w:iCs/>
                <w:szCs w:val="20"/>
                <w:lang w:val="en-CA"/>
              </w:rPr>
              <w:t>t</w:t>
            </w:r>
            <w:r w:rsidRPr="00BF74F4">
              <w:rPr>
                <w:i/>
                <w:iCs/>
                <w:szCs w:val="20"/>
                <w:lang w:val="en-CA"/>
              </w:rPr>
              <w:t>able </w:t>
            </w:r>
            <w:r w:rsidR="00373389" w:rsidRPr="00BF74F4">
              <w:rPr>
                <w:i/>
                <w:iCs/>
                <w:szCs w:val="20"/>
                <w:lang w:val="en-CA"/>
              </w:rPr>
              <w:t>2</w:t>
            </w:r>
          </w:p>
        </w:tc>
      </w:tr>
      <w:tr w:rsidR="00432876" w:rsidRPr="002B20DF" w14:paraId="1F18BF1F" w14:textId="77777777" w:rsidTr="00BF74F4">
        <w:tc>
          <w:tcPr>
            <w:tcW w:w="13572" w:type="dxa"/>
            <w:gridSpan w:val="4"/>
            <w:tcMar>
              <w:top w:w="60" w:type="dxa"/>
              <w:left w:w="80" w:type="dxa"/>
              <w:bottom w:w="60" w:type="dxa"/>
              <w:right w:w="80" w:type="dxa"/>
            </w:tcMar>
          </w:tcPr>
          <w:p w14:paraId="5CF519B1" w14:textId="77777777" w:rsidR="00432876" w:rsidRPr="00BF74F4" w:rsidRDefault="00134BAD" w:rsidP="00CF0AA7">
            <w:pPr>
              <w:pStyle w:val="CBDTableNormal"/>
              <w:rPr>
                <w:b/>
                <w:bCs/>
                <w:szCs w:val="20"/>
                <w:lang w:val="en-CA"/>
              </w:rPr>
            </w:pPr>
            <w:r w:rsidRPr="00BF74F4">
              <w:rPr>
                <w:b/>
                <w:bCs/>
                <w:szCs w:val="20"/>
                <w:lang w:val="en-CA"/>
              </w:rPr>
              <w:t>G1 — Governance Assessment</w:t>
            </w:r>
          </w:p>
        </w:tc>
      </w:tr>
      <w:tr w:rsidR="00432876" w:rsidRPr="002B20DF" w14:paraId="7A992891" w14:textId="77777777" w:rsidTr="747D46A4">
        <w:tc>
          <w:tcPr>
            <w:tcW w:w="3300" w:type="dxa"/>
            <w:shd w:val="clear" w:color="auto" w:fill="FFF2CC"/>
            <w:tcMar>
              <w:top w:w="60" w:type="dxa"/>
              <w:left w:w="80" w:type="dxa"/>
              <w:bottom w:w="60" w:type="dxa"/>
              <w:right w:w="80" w:type="dxa"/>
            </w:tcMar>
          </w:tcPr>
          <w:p w14:paraId="2B735626" w14:textId="442875A2" w:rsidR="00432876" w:rsidRPr="00BF74F4" w:rsidRDefault="00134BAD" w:rsidP="00CF0AA7">
            <w:pPr>
              <w:pStyle w:val="CBDTableNormal"/>
              <w:rPr>
                <w:szCs w:val="20"/>
                <w:lang w:val="en-CA"/>
              </w:rPr>
            </w:pPr>
            <w:r w:rsidRPr="00BF74F4">
              <w:rPr>
                <w:szCs w:val="20"/>
                <w:lang w:val="en-CA"/>
              </w:rPr>
              <w:t>G1.i — Decision-making inclusivity</w:t>
            </w:r>
            <w:r w:rsidR="00632665" w:rsidRPr="00BF74F4">
              <w:rPr>
                <w:szCs w:val="20"/>
                <w:lang w:val="en-CA"/>
              </w:rPr>
              <w:t xml:space="preserve"> †</w:t>
            </w:r>
          </w:p>
        </w:tc>
        <w:tc>
          <w:tcPr>
            <w:tcW w:w="1500" w:type="dxa"/>
            <w:shd w:val="clear" w:color="auto" w:fill="FFF2CC"/>
            <w:tcMar>
              <w:top w:w="60" w:type="dxa"/>
              <w:left w:w="80" w:type="dxa"/>
              <w:bottom w:w="60" w:type="dxa"/>
              <w:right w:w="80" w:type="dxa"/>
            </w:tcMar>
          </w:tcPr>
          <w:p w14:paraId="25CA3CC7" w14:textId="1465558C" w:rsidR="00432876" w:rsidRPr="00BF74F4" w:rsidRDefault="5B7DC5BB" w:rsidP="00CF0AA7">
            <w:pPr>
              <w:pStyle w:val="CBDTableNormal"/>
              <w:rPr>
                <w:szCs w:val="20"/>
                <w:lang w:val="en-CA"/>
              </w:rPr>
            </w:pPr>
            <w:r w:rsidRPr="00BF74F4">
              <w:rPr>
                <w:szCs w:val="20"/>
                <w:lang w:val="en-CA"/>
              </w:rPr>
              <w:t>Interim</w:t>
            </w:r>
            <w:r w:rsidR="00134BAD" w:rsidRPr="00BF74F4">
              <w:rPr>
                <w:szCs w:val="20"/>
                <w:lang w:val="en-CA"/>
              </w:rPr>
              <w:t xml:space="preserve"> (Secretariat)</w:t>
            </w:r>
          </w:p>
        </w:tc>
        <w:tc>
          <w:tcPr>
            <w:tcW w:w="2400" w:type="dxa"/>
            <w:shd w:val="clear" w:color="auto" w:fill="FFF2CC"/>
            <w:tcMar>
              <w:top w:w="60" w:type="dxa"/>
              <w:left w:w="80" w:type="dxa"/>
              <w:bottom w:w="60" w:type="dxa"/>
              <w:right w:w="80" w:type="dxa"/>
            </w:tcMar>
          </w:tcPr>
          <w:p w14:paraId="539D5501" w14:textId="55302917" w:rsidR="00432876" w:rsidRPr="00BF74F4" w:rsidRDefault="00134BAD" w:rsidP="00CF0AA7">
            <w:pPr>
              <w:pStyle w:val="CBDTableNormal"/>
              <w:rPr>
                <w:szCs w:val="20"/>
                <w:lang w:val="en-CA"/>
              </w:rPr>
            </w:pPr>
            <w:r w:rsidRPr="00BF74F4">
              <w:rPr>
                <w:szCs w:val="20"/>
                <w:lang w:val="en-CA"/>
              </w:rPr>
              <w:t xml:space="preserve">SC meeting </w:t>
            </w:r>
            <w:r w:rsidR="001F5F1A" w:rsidRPr="00BF74F4">
              <w:rPr>
                <w:szCs w:val="20"/>
                <w:lang w:val="en-CA"/>
              </w:rPr>
              <w:t>minutes</w:t>
            </w:r>
            <w:r w:rsidRPr="00BF74F4">
              <w:rPr>
                <w:szCs w:val="20"/>
                <w:lang w:val="en-CA"/>
              </w:rPr>
              <w:t xml:space="preserve">; </w:t>
            </w:r>
            <w:r w:rsidR="00915115" w:rsidRPr="00BF74F4">
              <w:rPr>
                <w:szCs w:val="20"/>
                <w:lang w:val="en-CA"/>
              </w:rPr>
              <w:t>m</w:t>
            </w:r>
            <w:r w:rsidRPr="00BF74F4">
              <w:rPr>
                <w:szCs w:val="20"/>
                <w:lang w:val="en-CA"/>
              </w:rPr>
              <w:t xml:space="preserve">anual of </w:t>
            </w:r>
            <w:r w:rsidR="00915115" w:rsidRPr="00BF74F4">
              <w:rPr>
                <w:szCs w:val="20"/>
                <w:lang w:val="en-CA"/>
              </w:rPr>
              <w:t>o</w:t>
            </w:r>
            <w:r w:rsidRPr="00BF74F4">
              <w:rPr>
                <w:szCs w:val="20"/>
                <w:lang w:val="en-CA"/>
              </w:rPr>
              <w:t>perations (once adopted)</w:t>
            </w:r>
          </w:p>
        </w:tc>
        <w:tc>
          <w:tcPr>
            <w:tcW w:w="6372" w:type="dxa"/>
            <w:shd w:val="clear" w:color="auto" w:fill="FFF2CC"/>
            <w:tcMar>
              <w:top w:w="60" w:type="dxa"/>
              <w:left w:w="80" w:type="dxa"/>
              <w:bottom w:w="60" w:type="dxa"/>
              <w:right w:w="80" w:type="dxa"/>
            </w:tcMar>
          </w:tcPr>
          <w:p w14:paraId="66F9B9FD" w14:textId="66CF9521" w:rsidR="00432876" w:rsidRPr="00BF74F4" w:rsidRDefault="00134BAD" w:rsidP="00CF0AA7">
            <w:pPr>
              <w:pStyle w:val="CBDTableNormal"/>
              <w:rPr>
                <w:szCs w:val="20"/>
                <w:lang w:val="en-CA"/>
              </w:rPr>
            </w:pPr>
            <w:r w:rsidRPr="00BF74F4">
              <w:rPr>
                <w:szCs w:val="20"/>
                <w:lang w:val="en-CA"/>
              </w:rPr>
              <w:t xml:space="preserve">Fully evaluable; </w:t>
            </w:r>
            <w:r w:rsidR="00915115" w:rsidRPr="00BF74F4">
              <w:rPr>
                <w:szCs w:val="20"/>
                <w:lang w:val="en-CA"/>
              </w:rPr>
              <w:t>m</w:t>
            </w:r>
            <w:r w:rsidRPr="00BF74F4">
              <w:rPr>
                <w:szCs w:val="20"/>
                <w:lang w:val="en-CA"/>
              </w:rPr>
              <w:t xml:space="preserve">anual of </w:t>
            </w:r>
            <w:r w:rsidR="00915115" w:rsidRPr="00BF74F4">
              <w:rPr>
                <w:szCs w:val="20"/>
                <w:lang w:val="en-CA"/>
              </w:rPr>
              <w:t>o</w:t>
            </w:r>
            <w:r w:rsidRPr="00BF74F4">
              <w:rPr>
                <w:szCs w:val="20"/>
                <w:lang w:val="en-CA"/>
              </w:rPr>
              <w:t>perations (if adopted at COP-17) adds allocation formula governance</w:t>
            </w:r>
          </w:p>
        </w:tc>
      </w:tr>
      <w:tr w:rsidR="00432876" w:rsidRPr="002B20DF" w14:paraId="3FDEC66F" w14:textId="77777777" w:rsidTr="747D46A4">
        <w:tc>
          <w:tcPr>
            <w:tcW w:w="3300" w:type="dxa"/>
            <w:shd w:val="clear" w:color="auto" w:fill="E2EFDA"/>
            <w:tcMar>
              <w:top w:w="60" w:type="dxa"/>
              <w:left w:w="80" w:type="dxa"/>
              <w:bottom w:w="60" w:type="dxa"/>
              <w:right w:w="80" w:type="dxa"/>
            </w:tcMar>
          </w:tcPr>
          <w:p w14:paraId="509035B4" w14:textId="77777777" w:rsidR="00432876" w:rsidRPr="00BF74F4" w:rsidRDefault="00134BAD" w:rsidP="00CF0AA7">
            <w:pPr>
              <w:pStyle w:val="CBDTableNormal"/>
              <w:rPr>
                <w:szCs w:val="20"/>
                <w:lang w:val="en-CA"/>
              </w:rPr>
            </w:pPr>
            <w:r w:rsidRPr="00BF74F4">
              <w:rPr>
                <w:szCs w:val="20"/>
                <w:lang w:val="en-CA"/>
              </w:rPr>
              <w:t>G</w:t>
            </w:r>
            <w:proofErr w:type="gramStart"/>
            <w:r w:rsidRPr="00BF74F4">
              <w:rPr>
                <w:szCs w:val="20"/>
                <w:lang w:val="en-CA"/>
              </w:rPr>
              <w:t>1.ii</w:t>
            </w:r>
            <w:proofErr w:type="gramEnd"/>
            <w:r w:rsidRPr="00BF74F4">
              <w:rPr>
                <w:szCs w:val="20"/>
                <w:lang w:val="en-CA"/>
              </w:rPr>
              <w:t xml:space="preserve"> — Transparency and timeliness of documentation</w:t>
            </w:r>
          </w:p>
        </w:tc>
        <w:tc>
          <w:tcPr>
            <w:tcW w:w="1500" w:type="dxa"/>
            <w:shd w:val="clear" w:color="auto" w:fill="E2EFDA"/>
            <w:tcMar>
              <w:top w:w="60" w:type="dxa"/>
              <w:left w:w="80" w:type="dxa"/>
              <w:bottom w:w="60" w:type="dxa"/>
              <w:right w:w="80" w:type="dxa"/>
            </w:tcMar>
          </w:tcPr>
          <w:p w14:paraId="7978EEB3" w14:textId="356EFCEC" w:rsidR="00432876" w:rsidRPr="00BF74F4" w:rsidRDefault="7A622C9D" w:rsidP="00090760">
            <w:pPr>
              <w:pStyle w:val="CBDTableNormal"/>
              <w:spacing w:line="259" w:lineRule="auto"/>
              <w:rPr>
                <w:szCs w:val="20"/>
                <w:lang w:val="en-CA"/>
              </w:rPr>
            </w:pPr>
            <w:r w:rsidRPr="00BF74F4">
              <w:rPr>
                <w:szCs w:val="20"/>
                <w:lang w:val="en-CA"/>
              </w:rPr>
              <w:t>Interim</w:t>
            </w:r>
            <w:r w:rsidR="00134BAD" w:rsidRPr="00BF74F4">
              <w:rPr>
                <w:szCs w:val="20"/>
                <w:lang w:val="en-CA"/>
              </w:rPr>
              <w:t xml:space="preserve"> (Secretariat)</w:t>
            </w:r>
          </w:p>
        </w:tc>
        <w:tc>
          <w:tcPr>
            <w:tcW w:w="2400" w:type="dxa"/>
            <w:shd w:val="clear" w:color="auto" w:fill="E2EFDA"/>
            <w:tcMar>
              <w:top w:w="60" w:type="dxa"/>
              <w:left w:w="80" w:type="dxa"/>
              <w:bottom w:w="60" w:type="dxa"/>
              <w:right w:w="80" w:type="dxa"/>
            </w:tcMar>
          </w:tcPr>
          <w:p w14:paraId="55DDC6EF" w14:textId="7DE9BE1A" w:rsidR="00432876" w:rsidRPr="00BF74F4" w:rsidRDefault="00134BAD" w:rsidP="00CF0AA7">
            <w:pPr>
              <w:pStyle w:val="CBDTableNormal"/>
              <w:rPr>
                <w:szCs w:val="20"/>
                <w:lang w:val="en-CA"/>
              </w:rPr>
            </w:pPr>
            <w:r w:rsidRPr="00BF74F4">
              <w:rPr>
                <w:szCs w:val="20"/>
                <w:lang w:val="en-CA"/>
              </w:rPr>
              <w:t xml:space="preserve">Secretariat periodic report </w:t>
            </w:r>
          </w:p>
        </w:tc>
        <w:tc>
          <w:tcPr>
            <w:tcW w:w="6372" w:type="dxa"/>
            <w:shd w:val="clear" w:color="auto" w:fill="E2EFDA"/>
            <w:tcMar>
              <w:top w:w="60" w:type="dxa"/>
              <w:left w:w="80" w:type="dxa"/>
              <w:bottom w:w="60" w:type="dxa"/>
              <w:right w:w="80" w:type="dxa"/>
            </w:tcMar>
          </w:tcPr>
          <w:p w14:paraId="502C658E" w14:textId="77777777" w:rsidR="00432876" w:rsidRPr="00BF74F4" w:rsidRDefault="00134BAD" w:rsidP="00CF0AA7">
            <w:pPr>
              <w:pStyle w:val="CBDTableNormal"/>
              <w:rPr>
                <w:szCs w:val="20"/>
                <w:lang w:val="en-CA"/>
              </w:rPr>
            </w:pPr>
            <w:r w:rsidRPr="00BF74F4">
              <w:rPr>
                <w:szCs w:val="20"/>
                <w:lang w:val="en-CA"/>
              </w:rPr>
              <w:t>Fully evaluable</w:t>
            </w:r>
          </w:p>
        </w:tc>
      </w:tr>
      <w:tr w:rsidR="00432876" w:rsidRPr="002B20DF" w14:paraId="7AA41459" w14:textId="77777777" w:rsidTr="747D46A4">
        <w:tc>
          <w:tcPr>
            <w:tcW w:w="3300" w:type="dxa"/>
            <w:shd w:val="clear" w:color="auto" w:fill="FFF2CC"/>
            <w:tcMar>
              <w:top w:w="60" w:type="dxa"/>
              <w:left w:w="80" w:type="dxa"/>
              <w:bottom w:w="60" w:type="dxa"/>
              <w:right w:w="80" w:type="dxa"/>
            </w:tcMar>
          </w:tcPr>
          <w:p w14:paraId="522B2E30" w14:textId="0CC012ED" w:rsidR="00432876" w:rsidRPr="00BF74F4" w:rsidRDefault="00134BAD" w:rsidP="00CF0AA7">
            <w:pPr>
              <w:pStyle w:val="CBDTableNormal"/>
              <w:rPr>
                <w:szCs w:val="20"/>
                <w:lang w:val="en-CA"/>
              </w:rPr>
            </w:pPr>
            <w:r w:rsidRPr="00BF74F4">
              <w:rPr>
                <w:szCs w:val="20"/>
                <w:lang w:val="en-CA"/>
              </w:rPr>
              <w:lastRenderedPageBreak/>
              <w:t xml:space="preserve">G1.iii — </w:t>
            </w:r>
            <w:r w:rsidR="009E2B29" w:rsidRPr="00BF74F4">
              <w:rPr>
                <w:szCs w:val="20"/>
                <w:lang w:val="en-CA"/>
              </w:rPr>
              <w:t>Quality of m</w:t>
            </w:r>
            <w:r w:rsidRPr="00BF74F4">
              <w:rPr>
                <w:szCs w:val="20"/>
                <w:lang w:val="en-CA"/>
              </w:rPr>
              <w:t xml:space="preserve">anagement response </w:t>
            </w:r>
            <w:r w:rsidR="00632665" w:rsidRPr="00BF74F4">
              <w:rPr>
                <w:szCs w:val="20"/>
                <w:lang w:val="en-CA"/>
              </w:rPr>
              <w:t>†</w:t>
            </w:r>
          </w:p>
        </w:tc>
        <w:tc>
          <w:tcPr>
            <w:tcW w:w="1500" w:type="dxa"/>
            <w:shd w:val="clear" w:color="auto" w:fill="FFF2CC"/>
            <w:tcMar>
              <w:top w:w="60" w:type="dxa"/>
              <w:left w:w="80" w:type="dxa"/>
              <w:bottom w:w="60" w:type="dxa"/>
              <w:right w:w="80" w:type="dxa"/>
            </w:tcMar>
          </w:tcPr>
          <w:p w14:paraId="3B7EE760" w14:textId="77777777" w:rsidR="00432876" w:rsidRPr="00BF74F4" w:rsidRDefault="00134BAD" w:rsidP="00CF0AA7">
            <w:pPr>
              <w:pStyle w:val="CBDTableNormal"/>
              <w:rPr>
                <w:szCs w:val="20"/>
                <w:lang w:val="en-CA"/>
              </w:rPr>
            </w:pPr>
            <w:r w:rsidRPr="00BF74F4">
              <w:rPr>
                <w:szCs w:val="20"/>
                <w:lang w:val="en-CA"/>
              </w:rPr>
              <w:t>Existing (SC)</w:t>
            </w:r>
          </w:p>
        </w:tc>
        <w:tc>
          <w:tcPr>
            <w:tcW w:w="2400" w:type="dxa"/>
            <w:shd w:val="clear" w:color="auto" w:fill="FFF2CC"/>
            <w:tcMar>
              <w:top w:w="60" w:type="dxa"/>
              <w:left w:w="80" w:type="dxa"/>
              <w:bottom w:w="60" w:type="dxa"/>
              <w:right w:w="80" w:type="dxa"/>
            </w:tcMar>
          </w:tcPr>
          <w:p w14:paraId="5C021D51" w14:textId="3F906FD4" w:rsidR="00432876" w:rsidRPr="00BF74F4" w:rsidRDefault="00134BAD" w:rsidP="00CF0AA7">
            <w:pPr>
              <w:pStyle w:val="CBDTableNormal"/>
              <w:rPr>
                <w:szCs w:val="20"/>
                <w:lang w:val="en-CA"/>
              </w:rPr>
            </w:pPr>
            <w:r w:rsidRPr="00BF74F4">
              <w:rPr>
                <w:szCs w:val="20"/>
                <w:lang w:val="en-CA"/>
              </w:rPr>
              <w:t xml:space="preserve">SC management response; </w:t>
            </w:r>
            <w:r w:rsidR="00CE51A3" w:rsidRPr="00BF74F4">
              <w:rPr>
                <w:szCs w:val="20"/>
                <w:lang w:val="en-CA"/>
              </w:rPr>
              <w:t>m</w:t>
            </w:r>
            <w:r w:rsidRPr="00BF74F4">
              <w:rPr>
                <w:szCs w:val="20"/>
                <w:lang w:val="en-CA"/>
              </w:rPr>
              <w:t xml:space="preserve">anual of </w:t>
            </w:r>
            <w:r w:rsidR="00CE51A3" w:rsidRPr="00BF74F4">
              <w:rPr>
                <w:szCs w:val="20"/>
                <w:lang w:val="en-CA"/>
              </w:rPr>
              <w:t>o</w:t>
            </w:r>
            <w:r w:rsidRPr="00BF74F4">
              <w:rPr>
                <w:szCs w:val="20"/>
                <w:lang w:val="en-CA"/>
              </w:rPr>
              <w:t>perations (once adopted)</w:t>
            </w:r>
          </w:p>
        </w:tc>
        <w:tc>
          <w:tcPr>
            <w:tcW w:w="6372" w:type="dxa"/>
            <w:shd w:val="clear" w:color="auto" w:fill="FFF2CC"/>
            <w:tcMar>
              <w:top w:w="60" w:type="dxa"/>
              <w:left w:w="80" w:type="dxa"/>
              <w:bottom w:w="60" w:type="dxa"/>
              <w:right w:w="80" w:type="dxa"/>
            </w:tcMar>
          </w:tcPr>
          <w:p w14:paraId="308047F1" w14:textId="72097491" w:rsidR="00432876" w:rsidRPr="00BF74F4" w:rsidRDefault="00134BAD" w:rsidP="00CF0AA7">
            <w:pPr>
              <w:pStyle w:val="CBDTableNormal"/>
              <w:rPr>
                <w:szCs w:val="20"/>
                <w:lang w:val="en-CA"/>
              </w:rPr>
            </w:pPr>
            <w:r w:rsidRPr="00BF74F4">
              <w:rPr>
                <w:szCs w:val="20"/>
                <w:lang w:val="en-CA"/>
              </w:rPr>
              <w:t xml:space="preserve">Fully evaluable from COP-18; </w:t>
            </w:r>
            <w:r w:rsidR="00915115" w:rsidRPr="00BF74F4">
              <w:rPr>
                <w:szCs w:val="20"/>
                <w:lang w:val="en-CA"/>
              </w:rPr>
              <w:t>m</w:t>
            </w:r>
            <w:r w:rsidRPr="00BF74F4">
              <w:rPr>
                <w:szCs w:val="20"/>
                <w:lang w:val="en-CA"/>
              </w:rPr>
              <w:t xml:space="preserve">anual of </w:t>
            </w:r>
            <w:r w:rsidR="00943782" w:rsidRPr="00BF74F4">
              <w:rPr>
                <w:szCs w:val="20"/>
                <w:lang w:val="en-CA"/>
              </w:rPr>
              <w:t>o</w:t>
            </w:r>
            <w:r w:rsidRPr="00BF74F4">
              <w:rPr>
                <w:szCs w:val="20"/>
                <w:lang w:val="en-CA"/>
              </w:rPr>
              <w:t>perations (if adopted at COP-17) adds allocation governance</w:t>
            </w:r>
          </w:p>
        </w:tc>
      </w:tr>
      <w:tr w:rsidR="00432876" w:rsidRPr="002B20DF" w14:paraId="24B23344" w14:textId="77777777" w:rsidTr="747D46A4">
        <w:tc>
          <w:tcPr>
            <w:tcW w:w="3300" w:type="dxa"/>
            <w:shd w:val="clear" w:color="auto" w:fill="E2EFDA"/>
            <w:tcMar>
              <w:top w:w="60" w:type="dxa"/>
              <w:left w:w="80" w:type="dxa"/>
              <w:bottom w:w="60" w:type="dxa"/>
              <w:right w:w="80" w:type="dxa"/>
            </w:tcMar>
          </w:tcPr>
          <w:p w14:paraId="1AEBDB63" w14:textId="77777777" w:rsidR="00432876" w:rsidRPr="00BF74F4" w:rsidRDefault="00134BAD" w:rsidP="00CF0AA7">
            <w:pPr>
              <w:pStyle w:val="CBDTableNormal"/>
              <w:rPr>
                <w:szCs w:val="20"/>
                <w:lang w:val="en-CA"/>
              </w:rPr>
            </w:pPr>
            <w:r w:rsidRPr="00BF74F4">
              <w:rPr>
                <w:szCs w:val="20"/>
                <w:lang w:val="en-CA"/>
              </w:rPr>
              <w:t>G</w:t>
            </w:r>
            <w:proofErr w:type="gramStart"/>
            <w:r w:rsidRPr="00BF74F4">
              <w:rPr>
                <w:szCs w:val="20"/>
                <w:lang w:val="en-CA"/>
              </w:rPr>
              <w:t>1.iv</w:t>
            </w:r>
            <w:proofErr w:type="gramEnd"/>
            <w:r w:rsidRPr="00BF74F4">
              <w:rPr>
                <w:szCs w:val="20"/>
                <w:lang w:val="en-CA"/>
              </w:rPr>
              <w:t xml:space="preserve"> — Institutional coherence (SC / Fund Secretariat / MPTFO)</w:t>
            </w:r>
          </w:p>
        </w:tc>
        <w:tc>
          <w:tcPr>
            <w:tcW w:w="1500" w:type="dxa"/>
            <w:shd w:val="clear" w:color="auto" w:fill="E2EFDA"/>
            <w:tcMar>
              <w:top w:w="60" w:type="dxa"/>
              <w:left w:w="80" w:type="dxa"/>
              <w:bottom w:w="60" w:type="dxa"/>
              <w:right w:w="80" w:type="dxa"/>
            </w:tcMar>
          </w:tcPr>
          <w:p w14:paraId="5FC56D4A" w14:textId="77777777" w:rsidR="00432876" w:rsidRPr="00BF74F4" w:rsidRDefault="00134BAD" w:rsidP="00CF0AA7">
            <w:pPr>
              <w:pStyle w:val="CBDTableNormal"/>
              <w:rPr>
                <w:szCs w:val="20"/>
                <w:lang w:val="en-CA"/>
              </w:rPr>
            </w:pPr>
            <w:r w:rsidRPr="00BF74F4">
              <w:rPr>
                <w:szCs w:val="20"/>
                <w:lang w:val="en-CA"/>
              </w:rPr>
              <w:t>Existing (Secretariat)</w:t>
            </w:r>
          </w:p>
        </w:tc>
        <w:tc>
          <w:tcPr>
            <w:tcW w:w="2400" w:type="dxa"/>
            <w:shd w:val="clear" w:color="auto" w:fill="E2EFDA"/>
            <w:tcMar>
              <w:top w:w="60" w:type="dxa"/>
              <w:left w:w="80" w:type="dxa"/>
              <w:bottom w:w="60" w:type="dxa"/>
              <w:right w:w="80" w:type="dxa"/>
            </w:tcMar>
          </w:tcPr>
          <w:p w14:paraId="1346E0F8" w14:textId="0B2ED985" w:rsidR="00432876" w:rsidRPr="00BF74F4" w:rsidRDefault="00134BAD" w:rsidP="00CF0AA7">
            <w:pPr>
              <w:pStyle w:val="CBDTableNormal"/>
              <w:rPr>
                <w:szCs w:val="20"/>
                <w:lang w:val="en-CA"/>
              </w:rPr>
            </w:pPr>
            <w:r w:rsidRPr="00BF74F4">
              <w:rPr>
                <w:szCs w:val="20"/>
                <w:lang w:val="en-CA"/>
              </w:rPr>
              <w:t xml:space="preserve">Secretariat periodic report </w:t>
            </w:r>
          </w:p>
        </w:tc>
        <w:tc>
          <w:tcPr>
            <w:tcW w:w="6372" w:type="dxa"/>
            <w:shd w:val="clear" w:color="auto" w:fill="E2EFDA"/>
            <w:tcMar>
              <w:top w:w="60" w:type="dxa"/>
              <w:left w:w="80" w:type="dxa"/>
              <w:bottom w:w="60" w:type="dxa"/>
              <w:right w:w="80" w:type="dxa"/>
            </w:tcMar>
          </w:tcPr>
          <w:p w14:paraId="68802A39" w14:textId="77777777" w:rsidR="00432876" w:rsidRPr="00BF74F4" w:rsidRDefault="00134BAD" w:rsidP="00CF0AA7">
            <w:pPr>
              <w:pStyle w:val="CBDTableNormal"/>
              <w:rPr>
                <w:szCs w:val="20"/>
                <w:lang w:val="en-CA"/>
              </w:rPr>
            </w:pPr>
            <w:r w:rsidRPr="00BF74F4">
              <w:rPr>
                <w:szCs w:val="20"/>
                <w:lang w:val="en-CA"/>
              </w:rPr>
              <w:t>Fully evaluable</w:t>
            </w:r>
          </w:p>
        </w:tc>
      </w:tr>
      <w:tr w:rsidR="00432876" w:rsidRPr="002B20DF" w14:paraId="3113D250" w14:textId="77777777" w:rsidTr="747D46A4">
        <w:tc>
          <w:tcPr>
            <w:tcW w:w="3300" w:type="dxa"/>
            <w:shd w:val="clear" w:color="auto" w:fill="E2EFDA"/>
            <w:tcMar>
              <w:top w:w="60" w:type="dxa"/>
              <w:left w:w="80" w:type="dxa"/>
              <w:bottom w:w="60" w:type="dxa"/>
              <w:right w:w="80" w:type="dxa"/>
            </w:tcMar>
          </w:tcPr>
          <w:p w14:paraId="1FFCC621" w14:textId="77777777" w:rsidR="00432876" w:rsidRPr="00BF74F4" w:rsidRDefault="00134BAD" w:rsidP="00CF0AA7">
            <w:pPr>
              <w:pStyle w:val="CBDTableNormal"/>
              <w:rPr>
                <w:szCs w:val="20"/>
                <w:lang w:val="en-CA"/>
              </w:rPr>
            </w:pPr>
            <w:r w:rsidRPr="00BF74F4">
              <w:rPr>
                <w:szCs w:val="20"/>
                <w:lang w:val="en-CA"/>
              </w:rPr>
              <w:t>G1.v — Fiduciary and financial integrity</w:t>
            </w:r>
          </w:p>
        </w:tc>
        <w:tc>
          <w:tcPr>
            <w:tcW w:w="1500" w:type="dxa"/>
            <w:shd w:val="clear" w:color="auto" w:fill="E2EFDA"/>
            <w:tcMar>
              <w:top w:w="60" w:type="dxa"/>
              <w:left w:w="80" w:type="dxa"/>
              <w:bottom w:w="60" w:type="dxa"/>
              <w:right w:w="80" w:type="dxa"/>
            </w:tcMar>
          </w:tcPr>
          <w:p w14:paraId="645FB33A" w14:textId="77777777" w:rsidR="00432876" w:rsidRPr="00BF74F4" w:rsidRDefault="00134BAD" w:rsidP="00CF0AA7">
            <w:pPr>
              <w:pStyle w:val="CBDTableNormal"/>
              <w:rPr>
                <w:szCs w:val="20"/>
                <w:lang w:val="en-CA"/>
              </w:rPr>
            </w:pPr>
            <w:r w:rsidRPr="00BF74F4">
              <w:rPr>
                <w:szCs w:val="20"/>
                <w:lang w:val="en-CA"/>
              </w:rPr>
              <w:t>Existing (MPTFO)</w:t>
            </w:r>
          </w:p>
        </w:tc>
        <w:tc>
          <w:tcPr>
            <w:tcW w:w="2400" w:type="dxa"/>
            <w:shd w:val="clear" w:color="auto" w:fill="E2EFDA"/>
            <w:tcMar>
              <w:top w:w="60" w:type="dxa"/>
              <w:left w:w="80" w:type="dxa"/>
              <w:bottom w:w="60" w:type="dxa"/>
              <w:right w:w="80" w:type="dxa"/>
            </w:tcMar>
          </w:tcPr>
          <w:p w14:paraId="385D342D" w14:textId="77777777" w:rsidR="00432876" w:rsidRPr="00BF74F4" w:rsidRDefault="00134BAD" w:rsidP="00CF0AA7">
            <w:pPr>
              <w:pStyle w:val="CBDTableNormal"/>
              <w:rPr>
                <w:szCs w:val="20"/>
                <w:lang w:val="en-CA"/>
              </w:rPr>
            </w:pPr>
            <w:r w:rsidRPr="00BF74F4">
              <w:rPr>
                <w:szCs w:val="20"/>
                <w:lang w:val="en-CA"/>
              </w:rPr>
              <w:t>MPTFO annual report; MPTFO processes</w:t>
            </w:r>
          </w:p>
        </w:tc>
        <w:tc>
          <w:tcPr>
            <w:tcW w:w="6372" w:type="dxa"/>
            <w:shd w:val="clear" w:color="auto" w:fill="E2EFDA"/>
            <w:tcMar>
              <w:top w:w="60" w:type="dxa"/>
              <w:left w:w="80" w:type="dxa"/>
              <w:bottom w:w="60" w:type="dxa"/>
              <w:right w:w="80" w:type="dxa"/>
            </w:tcMar>
          </w:tcPr>
          <w:p w14:paraId="2A4C9498" w14:textId="77777777" w:rsidR="00432876" w:rsidRPr="00BF74F4" w:rsidRDefault="00134BAD" w:rsidP="00CF0AA7">
            <w:pPr>
              <w:pStyle w:val="CBDTableNormal"/>
              <w:rPr>
                <w:szCs w:val="20"/>
                <w:lang w:val="en-CA"/>
              </w:rPr>
            </w:pPr>
            <w:r w:rsidRPr="00BF74F4">
              <w:rPr>
                <w:szCs w:val="20"/>
                <w:lang w:val="en-CA"/>
              </w:rPr>
              <w:t>Fully evaluable</w:t>
            </w:r>
          </w:p>
        </w:tc>
      </w:tr>
      <w:tr w:rsidR="00432876" w:rsidRPr="002B20DF" w14:paraId="7819007E" w14:textId="77777777" w:rsidTr="747D46A4">
        <w:tc>
          <w:tcPr>
            <w:tcW w:w="3300" w:type="dxa"/>
            <w:shd w:val="clear" w:color="auto" w:fill="FFF2CC"/>
            <w:tcMar>
              <w:top w:w="60" w:type="dxa"/>
              <w:left w:w="80" w:type="dxa"/>
              <w:bottom w:w="60" w:type="dxa"/>
              <w:right w:w="80" w:type="dxa"/>
            </w:tcMar>
          </w:tcPr>
          <w:p w14:paraId="1B4374BB" w14:textId="6A4B1752" w:rsidR="00432876" w:rsidRPr="00BF74F4" w:rsidRDefault="00134BAD" w:rsidP="00CF0AA7">
            <w:pPr>
              <w:pStyle w:val="CBDTableNormal"/>
              <w:rPr>
                <w:szCs w:val="20"/>
                <w:lang w:val="en-CA"/>
              </w:rPr>
            </w:pPr>
            <w:r w:rsidRPr="00BF74F4">
              <w:rPr>
                <w:szCs w:val="20"/>
                <w:lang w:val="en-CA"/>
              </w:rPr>
              <w:t>G1.vi — Governance setup progress (most important leading element)</w:t>
            </w:r>
            <w:r w:rsidR="00632665" w:rsidRPr="00BF74F4">
              <w:rPr>
                <w:szCs w:val="20"/>
                <w:lang w:val="en-CA"/>
              </w:rPr>
              <w:t xml:space="preserve"> †</w:t>
            </w:r>
          </w:p>
        </w:tc>
        <w:tc>
          <w:tcPr>
            <w:tcW w:w="1500" w:type="dxa"/>
            <w:shd w:val="clear" w:color="auto" w:fill="FFF2CC"/>
            <w:tcMar>
              <w:top w:w="60" w:type="dxa"/>
              <w:left w:w="80" w:type="dxa"/>
              <w:bottom w:w="60" w:type="dxa"/>
              <w:right w:w="80" w:type="dxa"/>
            </w:tcMar>
          </w:tcPr>
          <w:p w14:paraId="264F4953" w14:textId="77777777" w:rsidR="00432876" w:rsidRPr="00BF74F4" w:rsidRDefault="00134BAD" w:rsidP="00CF0AA7">
            <w:pPr>
              <w:pStyle w:val="CBDTableNormal"/>
              <w:rPr>
                <w:szCs w:val="20"/>
                <w:lang w:val="en-CA"/>
              </w:rPr>
            </w:pPr>
            <w:r w:rsidRPr="00BF74F4">
              <w:rPr>
                <w:szCs w:val="20"/>
                <w:lang w:val="en-CA"/>
              </w:rPr>
              <w:t>Existing (Secretariat)</w:t>
            </w:r>
          </w:p>
        </w:tc>
        <w:tc>
          <w:tcPr>
            <w:tcW w:w="2400" w:type="dxa"/>
            <w:shd w:val="clear" w:color="auto" w:fill="FFF2CC"/>
            <w:tcMar>
              <w:top w:w="60" w:type="dxa"/>
              <w:left w:w="80" w:type="dxa"/>
              <w:bottom w:w="60" w:type="dxa"/>
              <w:right w:w="80" w:type="dxa"/>
            </w:tcMar>
          </w:tcPr>
          <w:p w14:paraId="3BA7A7CD" w14:textId="77777777" w:rsidR="00432876" w:rsidRPr="00BF74F4" w:rsidRDefault="00134BAD" w:rsidP="00CF0AA7">
            <w:pPr>
              <w:pStyle w:val="CBDTableNormal"/>
              <w:rPr>
                <w:szCs w:val="20"/>
                <w:lang w:val="en-CA"/>
              </w:rPr>
            </w:pPr>
            <w:r w:rsidRPr="00BF74F4">
              <w:rPr>
                <w:szCs w:val="20"/>
                <w:lang w:val="en-CA"/>
              </w:rPr>
              <w:t>SC meeting minutes; Cali Fund annual reports; Manual of Operations (once adopted)</w:t>
            </w:r>
          </w:p>
        </w:tc>
        <w:tc>
          <w:tcPr>
            <w:tcW w:w="6372" w:type="dxa"/>
            <w:shd w:val="clear" w:color="auto" w:fill="FFF2CC"/>
            <w:tcMar>
              <w:top w:w="60" w:type="dxa"/>
              <w:left w:w="80" w:type="dxa"/>
              <w:bottom w:w="60" w:type="dxa"/>
              <w:right w:w="80" w:type="dxa"/>
            </w:tcMar>
          </w:tcPr>
          <w:p w14:paraId="58501760" w14:textId="2F7803E7" w:rsidR="00432876" w:rsidRPr="00BF74F4" w:rsidRDefault="00134BAD" w:rsidP="00CF0AA7">
            <w:pPr>
              <w:pStyle w:val="CBDTableNormal"/>
              <w:rPr>
                <w:szCs w:val="20"/>
                <w:lang w:val="en-CA"/>
              </w:rPr>
            </w:pPr>
            <w:r w:rsidRPr="00BF74F4">
              <w:rPr>
                <w:szCs w:val="20"/>
                <w:lang w:val="en-CA"/>
              </w:rPr>
              <w:t xml:space="preserve">Fully evaluable; if </w:t>
            </w:r>
            <w:r w:rsidR="005844F7" w:rsidRPr="00BF74F4">
              <w:rPr>
                <w:szCs w:val="20"/>
                <w:lang w:val="en-CA"/>
              </w:rPr>
              <w:t>the m</w:t>
            </w:r>
            <w:r w:rsidRPr="00BF74F4">
              <w:rPr>
                <w:szCs w:val="20"/>
                <w:lang w:val="en-CA"/>
              </w:rPr>
              <w:t xml:space="preserve">anual of </w:t>
            </w:r>
            <w:r w:rsidR="005844F7" w:rsidRPr="00BF74F4">
              <w:rPr>
                <w:szCs w:val="20"/>
                <w:lang w:val="en-CA"/>
              </w:rPr>
              <w:t>o</w:t>
            </w:r>
            <w:r w:rsidRPr="00BF74F4">
              <w:rPr>
                <w:szCs w:val="20"/>
                <w:lang w:val="en-CA"/>
              </w:rPr>
              <w:t xml:space="preserve">perations </w:t>
            </w:r>
            <w:r w:rsidR="005844F7" w:rsidRPr="00BF74F4">
              <w:rPr>
                <w:szCs w:val="20"/>
                <w:lang w:val="en-CA"/>
              </w:rPr>
              <w:t xml:space="preserve">is </w:t>
            </w:r>
            <w:r w:rsidRPr="00BF74F4">
              <w:rPr>
                <w:szCs w:val="20"/>
                <w:lang w:val="en-CA"/>
              </w:rPr>
              <w:t>adopted at COP-17, governance setup evaluable in full</w:t>
            </w:r>
          </w:p>
        </w:tc>
      </w:tr>
      <w:tr w:rsidR="00432876" w:rsidRPr="002B20DF" w14:paraId="6715CD6B" w14:textId="77777777" w:rsidTr="00BF74F4">
        <w:tc>
          <w:tcPr>
            <w:tcW w:w="13572" w:type="dxa"/>
            <w:gridSpan w:val="4"/>
            <w:tcMar>
              <w:top w:w="60" w:type="dxa"/>
              <w:left w:w="80" w:type="dxa"/>
              <w:bottom w:w="60" w:type="dxa"/>
              <w:right w:w="80" w:type="dxa"/>
            </w:tcMar>
          </w:tcPr>
          <w:p w14:paraId="74412C5F" w14:textId="77777777" w:rsidR="00432876" w:rsidRPr="00BF74F4" w:rsidRDefault="00134BAD" w:rsidP="00CF0AA7">
            <w:pPr>
              <w:pStyle w:val="CBDTableNormal"/>
              <w:rPr>
                <w:b/>
                <w:bCs/>
                <w:szCs w:val="20"/>
                <w:lang w:val="en-CA"/>
              </w:rPr>
            </w:pPr>
            <w:r w:rsidRPr="00BF74F4">
              <w:rPr>
                <w:b/>
                <w:bCs/>
                <w:szCs w:val="20"/>
                <w:lang w:val="en-CA"/>
              </w:rPr>
              <w:t>EC1–EC5 — Enabling-condition diagnostic (cross-cutting summary)</w:t>
            </w:r>
          </w:p>
        </w:tc>
      </w:tr>
      <w:tr w:rsidR="00432876" w:rsidRPr="002B20DF" w14:paraId="62D98F40" w14:textId="77777777" w:rsidTr="747D46A4">
        <w:tc>
          <w:tcPr>
            <w:tcW w:w="3300" w:type="dxa"/>
            <w:shd w:val="clear" w:color="auto" w:fill="F5F5F5"/>
            <w:tcMar>
              <w:top w:w="60" w:type="dxa"/>
              <w:left w:w="80" w:type="dxa"/>
              <w:bottom w:w="60" w:type="dxa"/>
              <w:right w:w="80" w:type="dxa"/>
            </w:tcMar>
          </w:tcPr>
          <w:p w14:paraId="7FEC9E18" w14:textId="77777777" w:rsidR="00432876" w:rsidRPr="00BF74F4" w:rsidRDefault="00134BAD" w:rsidP="00CF0AA7">
            <w:pPr>
              <w:pStyle w:val="CBDTableNormal"/>
              <w:rPr>
                <w:szCs w:val="20"/>
                <w:lang w:val="en-CA"/>
              </w:rPr>
            </w:pPr>
            <w:r w:rsidRPr="00BF74F4">
              <w:rPr>
                <w:szCs w:val="20"/>
                <w:lang w:val="en-CA"/>
              </w:rPr>
              <w:t>EC1 — Industry clarity (see P2 above)</w:t>
            </w:r>
          </w:p>
        </w:tc>
        <w:tc>
          <w:tcPr>
            <w:tcW w:w="1500" w:type="dxa"/>
            <w:shd w:val="clear" w:color="auto" w:fill="F5F5F5"/>
            <w:tcMar>
              <w:top w:w="60" w:type="dxa"/>
              <w:left w:w="80" w:type="dxa"/>
              <w:bottom w:w="60" w:type="dxa"/>
              <w:right w:w="80" w:type="dxa"/>
            </w:tcMar>
          </w:tcPr>
          <w:p w14:paraId="1C7E5A89" w14:textId="77777777" w:rsidR="00432876" w:rsidRPr="00BF74F4" w:rsidRDefault="00134BAD" w:rsidP="00CF0AA7">
            <w:pPr>
              <w:pStyle w:val="CBDTableNormal"/>
              <w:rPr>
                <w:szCs w:val="20"/>
                <w:lang w:val="en-CA"/>
              </w:rPr>
            </w:pPr>
            <w:r w:rsidRPr="00BF74F4">
              <w:rPr>
                <w:szCs w:val="20"/>
                <w:lang w:val="en-CA"/>
              </w:rPr>
              <w:t>To develop (survey)</w:t>
            </w:r>
          </w:p>
        </w:tc>
        <w:tc>
          <w:tcPr>
            <w:tcW w:w="2400" w:type="dxa"/>
            <w:shd w:val="clear" w:color="auto" w:fill="F5F5F5"/>
            <w:tcMar>
              <w:top w:w="60" w:type="dxa"/>
              <w:left w:w="80" w:type="dxa"/>
              <w:bottom w:w="60" w:type="dxa"/>
              <w:right w:w="80" w:type="dxa"/>
            </w:tcMar>
          </w:tcPr>
          <w:p w14:paraId="60634ABA" w14:textId="1F5B705A" w:rsidR="00432876" w:rsidRPr="00BF74F4" w:rsidRDefault="00134BAD" w:rsidP="00CF0AA7">
            <w:pPr>
              <w:pStyle w:val="CBDTableNormal"/>
              <w:rPr>
                <w:szCs w:val="20"/>
                <w:lang w:val="en-CA"/>
              </w:rPr>
            </w:pPr>
            <w:r w:rsidRPr="00BF74F4">
              <w:rPr>
                <w:szCs w:val="20"/>
                <w:lang w:val="en-CA"/>
              </w:rPr>
              <w:t xml:space="preserve">Contributor/stakeholder survey </w:t>
            </w:r>
          </w:p>
        </w:tc>
        <w:tc>
          <w:tcPr>
            <w:tcW w:w="6372" w:type="dxa"/>
            <w:shd w:val="clear" w:color="auto" w:fill="F5F5F5"/>
            <w:tcMar>
              <w:top w:w="60" w:type="dxa"/>
              <w:left w:w="80" w:type="dxa"/>
              <w:bottom w:w="60" w:type="dxa"/>
              <w:right w:w="80" w:type="dxa"/>
            </w:tcMar>
          </w:tcPr>
          <w:p w14:paraId="700DE031" w14:textId="77777777" w:rsidR="00432876" w:rsidRPr="00BF74F4" w:rsidRDefault="00134BAD" w:rsidP="00CF0AA7">
            <w:pPr>
              <w:pStyle w:val="CBDTableNormal"/>
              <w:rPr>
                <w:szCs w:val="20"/>
                <w:lang w:val="en-CA"/>
              </w:rPr>
            </w:pPr>
            <w:r w:rsidRPr="00BF74F4">
              <w:rPr>
                <w:szCs w:val="20"/>
                <w:lang w:val="en-CA"/>
              </w:rPr>
              <w:t>See P2 above †</w:t>
            </w:r>
          </w:p>
        </w:tc>
      </w:tr>
      <w:tr w:rsidR="00432876" w:rsidRPr="002B20DF" w14:paraId="46B7AB56" w14:textId="77777777" w:rsidTr="747D46A4">
        <w:tc>
          <w:tcPr>
            <w:tcW w:w="3300" w:type="dxa"/>
            <w:shd w:val="clear" w:color="auto" w:fill="F5F5F5"/>
            <w:tcMar>
              <w:top w:w="60" w:type="dxa"/>
              <w:left w:w="80" w:type="dxa"/>
              <w:bottom w:w="60" w:type="dxa"/>
              <w:right w:w="80" w:type="dxa"/>
            </w:tcMar>
          </w:tcPr>
          <w:p w14:paraId="3C39821D" w14:textId="77777777" w:rsidR="00432876" w:rsidRPr="00BF74F4" w:rsidRDefault="00134BAD" w:rsidP="00CF0AA7">
            <w:pPr>
              <w:pStyle w:val="CBDTableNormal"/>
              <w:rPr>
                <w:szCs w:val="20"/>
                <w:lang w:val="en-CA"/>
              </w:rPr>
            </w:pPr>
            <w:r w:rsidRPr="00BF74F4">
              <w:rPr>
                <w:szCs w:val="20"/>
                <w:lang w:val="en-CA"/>
              </w:rPr>
              <w:t>EC2 — Business-case fit (see P2 above)</w:t>
            </w:r>
          </w:p>
        </w:tc>
        <w:tc>
          <w:tcPr>
            <w:tcW w:w="1500" w:type="dxa"/>
            <w:shd w:val="clear" w:color="auto" w:fill="F5F5F5"/>
            <w:tcMar>
              <w:top w:w="60" w:type="dxa"/>
              <w:left w:w="80" w:type="dxa"/>
              <w:bottom w:w="60" w:type="dxa"/>
              <w:right w:w="80" w:type="dxa"/>
            </w:tcMar>
          </w:tcPr>
          <w:p w14:paraId="58009EAF" w14:textId="77777777" w:rsidR="00432876" w:rsidRPr="00BF74F4" w:rsidRDefault="00134BAD" w:rsidP="00CF0AA7">
            <w:pPr>
              <w:pStyle w:val="CBDTableNormal"/>
              <w:rPr>
                <w:szCs w:val="20"/>
                <w:lang w:val="en-CA"/>
              </w:rPr>
            </w:pPr>
            <w:r w:rsidRPr="00BF74F4">
              <w:rPr>
                <w:szCs w:val="20"/>
                <w:lang w:val="en-CA"/>
              </w:rPr>
              <w:t>To develop (survey)</w:t>
            </w:r>
          </w:p>
        </w:tc>
        <w:tc>
          <w:tcPr>
            <w:tcW w:w="2400" w:type="dxa"/>
            <w:shd w:val="clear" w:color="auto" w:fill="F5F5F5"/>
            <w:tcMar>
              <w:top w:w="60" w:type="dxa"/>
              <w:left w:w="80" w:type="dxa"/>
              <w:bottom w:w="60" w:type="dxa"/>
              <w:right w:w="80" w:type="dxa"/>
            </w:tcMar>
          </w:tcPr>
          <w:p w14:paraId="7B23F0BD" w14:textId="11F1E68B" w:rsidR="00432876" w:rsidRPr="00BF74F4" w:rsidRDefault="00134BAD" w:rsidP="00CF0AA7">
            <w:pPr>
              <w:pStyle w:val="CBDTableNormal"/>
              <w:rPr>
                <w:szCs w:val="20"/>
                <w:lang w:val="en-CA"/>
              </w:rPr>
            </w:pPr>
            <w:r w:rsidRPr="00BF74F4">
              <w:rPr>
                <w:szCs w:val="20"/>
                <w:lang w:val="en-CA"/>
              </w:rPr>
              <w:t xml:space="preserve">Contributor/stakeholder survey </w:t>
            </w:r>
          </w:p>
        </w:tc>
        <w:tc>
          <w:tcPr>
            <w:tcW w:w="6372" w:type="dxa"/>
            <w:shd w:val="clear" w:color="auto" w:fill="F5F5F5"/>
            <w:tcMar>
              <w:top w:w="60" w:type="dxa"/>
              <w:left w:w="80" w:type="dxa"/>
              <w:bottom w:w="60" w:type="dxa"/>
              <w:right w:w="80" w:type="dxa"/>
            </w:tcMar>
          </w:tcPr>
          <w:p w14:paraId="67006F3A" w14:textId="77777777" w:rsidR="00432876" w:rsidRPr="00BF74F4" w:rsidRDefault="00134BAD" w:rsidP="00CF0AA7">
            <w:pPr>
              <w:pStyle w:val="CBDTableNormal"/>
              <w:rPr>
                <w:szCs w:val="20"/>
                <w:lang w:val="en-CA"/>
              </w:rPr>
            </w:pPr>
            <w:r w:rsidRPr="00BF74F4">
              <w:rPr>
                <w:szCs w:val="20"/>
                <w:lang w:val="en-CA"/>
              </w:rPr>
              <w:t>See P2 above †</w:t>
            </w:r>
          </w:p>
        </w:tc>
      </w:tr>
      <w:tr w:rsidR="00432876" w:rsidRPr="002B20DF" w14:paraId="42152417" w14:textId="77777777" w:rsidTr="747D46A4">
        <w:tc>
          <w:tcPr>
            <w:tcW w:w="3300" w:type="dxa"/>
            <w:shd w:val="clear" w:color="auto" w:fill="F5F5F5"/>
            <w:tcMar>
              <w:top w:w="60" w:type="dxa"/>
              <w:left w:w="80" w:type="dxa"/>
              <w:bottom w:w="60" w:type="dxa"/>
              <w:right w:w="80" w:type="dxa"/>
            </w:tcMar>
          </w:tcPr>
          <w:p w14:paraId="29C7F3C3" w14:textId="203C1FEA" w:rsidR="00432876" w:rsidRPr="00BF74F4" w:rsidRDefault="00134BAD" w:rsidP="00CF0AA7">
            <w:pPr>
              <w:pStyle w:val="CBDTableNormal"/>
              <w:rPr>
                <w:szCs w:val="20"/>
                <w:lang w:val="en-CA"/>
              </w:rPr>
            </w:pPr>
            <w:r w:rsidRPr="00BF74F4">
              <w:rPr>
                <w:szCs w:val="20"/>
                <w:lang w:val="en-CA"/>
              </w:rPr>
              <w:t xml:space="preserve">EC3 — Legal certainty (see P4 above and </w:t>
            </w:r>
            <w:r w:rsidR="000D550A" w:rsidRPr="00BF74F4">
              <w:rPr>
                <w:szCs w:val="20"/>
                <w:lang w:val="en-CA"/>
              </w:rPr>
              <w:t>t</w:t>
            </w:r>
            <w:r w:rsidRPr="00BF74F4">
              <w:rPr>
                <w:szCs w:val="20"/>
                <w:lang w:val="en-CA"/>
              </w:rPr>
              <w:t>able </w:t>
            </w:r>
            <w:r w:rsidR="00373389" w:rsidRPr="00BF74F4">
              <w:rPr>
                <w:szCs w:val="20"/>
                <w:lang w:val="en-CA"/>
              </w:rPr>
              <w:t>2</w:t>
            </w:r>
            <w:r w:rsidRPr="00BF74F4">
              <w:rPr>
                <w:szCs w:val="20"/>
                <w:lang w:val="en-CA"/>
              </w:rPr>
              <w:t>)</w:t>
            </w:r>
          </w:p>
        </w:tc>
        <w:tc>
          <w:tcPr>
            <w:tcW w:w="1500" w:type="dxa"/>
            <w:shd w:val="clear" w:color="auto" w:fill="F5F5F5"/>
            <w:tcMar>
              <w:top w:w="60" w:type="dxa"/>
              <w:left w:w="80" w:type="dxa"/>
              <w:bottom w:w="60" w:type="dxa"/>
              <w:right w:w="80" w:type="dxa"/>
            </w:tcMar>
          </w:tcPr>
          <w:p w14:paraId="5DB02D24" w14:textId="035D4157" w:rsidR="00432876" w:rsidRPr="00BF74F4" w:rsidRDefault="00134BAD" w:rsidP="00CF0AA7">
            <w:pPr>
              <w:pStyle w:val="CBDTableNormal"/>
              <w:rPr>
                <w:szCs w:val="20"/>
                <w:lang w:val="en-CA"/>
              </w:rPr>
            </w:pPr>
            <w:r w:rsidRPr="00BF74F4">
              <w:rPr>
                <w:szCs w:val="20"/>
                <w:lang w:val="en-CA"/>
              </w:rPr>
              <w:t>See P4/Table </w:t>
            </w:r>
            <w:r w:rsidR="004A1ABE" w:rsidRPr="00BF74F4">
              <w:rPr>
                <w:szCs w:val="20"/>
                <w:lang w:val="en-CA"/>
              </w:rPr>
              <w:t>2</w:t>
            </w:r>
          </w:p>
        </w:tc>
        <w:tc>
          <w:tcPr>
            <w:tcW w:w="2400" w:type="dxa"/>
            <w:shd w:val="clear" w:color="auto" w:fill="F5F5F5"/>
            <w:tcMar>
              <w:top w:w="60" w:type="dxa"/>
              <w:left w:w="80" w:type="dxa"/>
              <w:bottom w:w="60" w:type="dxa"/>
              <w:right w:w="80" w:type="dxa"/>
            </w:tcMar>
          </w:tcPr>
          <w:p w14:paraId="372513BE" w14:textId="3EA76C17" w:rsidR="00432876" w:rsidRPr="00BF74F4" w:rsidRDefault="00134BAD" w:rsidP="00CF0AA7">
            <w:pPr>
              <w:pStyle w:val="CBDTableNormal"/>
              <w:rPr>
                <w:szCs w:val="20"/>
                <w:lang w:val="en-CA"/>
              </w:rPr>
            </w:pPr>
            <w:r w:rsidRPr="00BF74F4">
              <w:rPr>
                <w:szCs w:val="20"/>
                <w:lang w:val="en-CA"/>
              </w:rPr>
              <w:t xml:space="preserve">See P4 / </w:t>
            </w:r>
            <w:r w:rsidR="00D33556" w:rsidRPr="00BF74F4">
              <w:rPr>
                <w:szCs w:val="20"/>
                <w:lang w:val="en-CA"/>
              </w:rPr>
              <w:t>t</w:t>
            </w:r>
            <w:r w:rsidRPr="00BF74F4">
              <w:rPr>
                <w:szCs w:val="20"/>
                <w:lang w:val="en-CA"/>
              </w:rPr>
              <w:t>able </w:t>
            </w:r>
            <w:r w:rsidR="004A1ABE" w:rsidRPr="00BF74F4">
              <w:rPr>
                <w:szCs w:val="20"/>
                <w:lang w:val="en-CA"/>
              </w:rPr>
              <w:t>2</w:t>
            </w:r>
          </w:p>
        </w:tc>
        <w:tc>
          <w:tcPr>
            <w:tcW w:w="6372" w:type="dxa"/>
            <w:shd w:val="clear" w:color="auto" w:fill="F5F5F5"/>
            <w:tcMar>
              <w:top w:w="60" w:type="dxa"/>
              <w:left w:w="80" w:type="dxa"/>
              <w:bottom w:w="60" w:type="dxa"/>
              <w:right w:w="80" w:type="dxa"/>
            </w:tcMar>
          </w:tcPr>
          <w:p w14:paraId="466023C2" w14:textId="3ACE1F77" w:rsidR="00432876" w:rsidRPr="00BF74F4" w:rsidRDefault="00134BAD" w:rsidP="00CF0AA7">
            <w:pPr>
              <w:pStyle w:val="CBDTableNormal"/>
              <w:rPr>
                <w:szCs w:val="20"/>
                <w:lang w:val="en-CA"/>
              </w:rPr>
            </w:pPr>
            <w:r w:rsidRPr="00BF74F4">
              <w:rPr>
                <w:szCs w:val="20"/>
                <w:lang w:val="en-CA"/>
              </w:rPr>
              <w:t xml:space="preserve">EC3(a) see P4 above; EC3(b)/(c) see </w:t>
            </w:r>
            <w:r w:rsidR="000D550A" w:rsidRPr="00BF74F4">
              <w:rPr>
                <w:szCs w:val="20"/>
                <w:lang w:val="en-CA"/>
              </w:rPr>
              <w:t>t</w:t>
            </w:r>
            <w:r w:rsidRPr="00BF74F4">
              <w:rPr>
                <w:szCs w:val="20"/>
                <w:lang w:val="en-CA"/>
              </w:rPr>
              <w:t>able </w:t>
            </w:r>
            <w:r w:rsidR="00373389" w:rsidRPr="00BF74F4">
              <w:rPr>
                <w:szCs w:val="20"/>
                <w:lang w:val="en-CA"/>
              </w:rPr>
              <w:t>2</w:t>
            </w:r>
          </w:p>
        </w:tc>
      </w:tr>
      <w:tr w:rsidR="00432876" w:rsidRPr="002B20DF" w14:paraId="25812CBB" w14:textId="77777777" w:rsidTr="747D46A4">
        <w:tc>
          <w:tcPr>
            <w:tcW w:w="3300" w:type="dxa"/>
            <w:shd w:val="clear" w:color="auto" w:fill="F5F5F5"/>
            <w:tcMar>
              <w:top w:w="60" w:type="dxa"/>
              <w:left w:w="80" w:type="dxa"/>
              <w:bottom w:w="60" w:type="dxa"/>
              <w:right w:w="80" w:type="dxa"/>
            </w:tcMar>
          </w:tcPr>
          <w:p w14:paraId="272F5E02" w14:textId="1E9ACCFE" w:rsidR="00432876" w:rsidRPr="00BF74F4" w:rsidRDefault="00134BAD" w:rsidP="00CF0AA7">
            <w:pPr>
              <w:pStyle w:val="CBDTableNormal"/>
              <w:rPr>
                <w:szCs w:val="20"/>
                <w:lang w:val="en-CA"/>
              </w:rPr>
            </w:pPr>
            <w:r w:rsidRPr="00BF74F4">
              <w:rPr>
                <w:szCs w:val="20"/>
                <w:lang w:val="en-CA"/>
              </w:rPr>
              <w:t>EC4 —</w:t>
            </w:r>
            <w:r w:rsidR="00FE34EE" w:rsidRPr="00BF74F4">
              <w:rPr>
                <w:szCs w:val="20"/>
                <w:lang w:val="en-CA"/>
              </w:rPr>
              <w:t>I</w:t>
            </w:r>
            <w:r w:rsidRPr="00BF74F4">
              <w:rPr>
                <w:szCs w:val="20"/>
                <w:lang w:val="en-CA"/>
              </w:rPr>
              <w:t xml:space="preserve">nstitutional readiness </w:t>
            </w:r>
            <w:r w:rsidR="00FE34EE" w:rsidRPr="00BF74F4">
              <w:rPr>
                <w:szCs w:val="20"/>
                <w:lang w:val="en-CA"/>
              </w:rPr>
              <w:t xml:space="preserve">of </w:t>
            </w:r>
            <w:r w:rsidR="00BB57E4" w:rsidRPr="00BF74F4">
              <w:rPr>
                <w:szCs w:val="20"/>
                <w:lang w:val="en-CA"/>
              </w:rPr>
              <w:t xml:space="preserve">indigenous peoples and local communities </w:t>
            </w:r>
            <w:r w:rsidRPr="00BF74F4">
              <w:rPr>
                <w:szCs w:val="20"/>
                <w:lang w:val="en-CA"/>
              </w:rPr>
              <w:t xml:space="preserve">(see </w:t>
            </w:r>
            <w:r w:rsidR="000D550A" w:rsidRPr="00BF74F4">
              <w:rPr>
                <w:szCs w:val="20"/>
                <w:lang w:val="en-CA"/>
              </w:rPr>
              <w:t>t</w:t>
            </w:r>
            <w:r w:rsidRPr="00BF74F4">
              <w:rPr>
                <w:szCs w:val="20"/>
                <w:lang w:val="en-CA"/>
              </w:rPr>
              <w:t>able </w:t>
            </w:r>
            <w:r w:rsidR="00BB57E4" w:rsidRPr="00BF74F4">
              <w:rPr>
                <w:szCs w:val="20"/>
                <w:lang w:val="en-CA"/>
              </w:rPr>
              <w:t>2</w:t>
            </w:r>
            <w:r w:rsidRPr="00BF74F4">
              <w:rPr>
                <w:szCs w:val="20"/>
                <w:lang w:val="en-CA"/>
              </w:rPr>
              <w:t>)</w:t>
            </w:r>
          </w:p>
        </w:tc>
        <w:tc>
          <w:tcPr>
            <w:tcW w:w="1500" w:type="dxa"/>
            <w:shd w:val="clear" w:color="auto" w:fill="F5F5F5"/>
            <w:tcMar>
              <w:top w:w="60" w:type="dxa"/>
              <w:left w:w="80" w:type="dxa"/>
              <w:bottom w:w="60" w:type="dxa"/>
              <w:right w:w="80" w:type="dxa"/>
            </w:tcMar>
          </w:tcPr>
          <w:p w14:paraId="7848C4ED" w14:textId="77777777" w:rsidR="00432876" w:rsidRPr="00BF74F4" w:rsidRDefault="00134BAD" w:rsidP="00CF0AA7">
            <w:pPr>
              <w:pStyle w:val="CBDTableNormal"/>
              <w:rPr>
                <w:szCs w:val="20"/>
                <w:lang w:val="en-CA"/>
              </w:rPr>
            </w:pPr>
            <w:r w:rsidRPr="00BF74F4">
              <w:rPr>
                <w:szCs w:val="20"/>
                <w:lang w:val="en-CA"/>
              </w:rPr>
              <w:t>To develop (assessment)</w:t>
            </w:r>
          </w:p>
        </w:tc>
        <w:tc>
          <w:tcPr>
            <w:tcW w:w="2400" w:type="dxa"/>
            <w:shd w:val="clear" w:color="auto" w:fill="F5F5F5"/>
            <w:tcMar>
              <w:top w:w="60" w:type="dxa"/>
              <w:left w:w="80" w:type="dxa"/>
              <w:bottom w:w="60" w:type="dxa"/>
              <w:right w:w="80" w:type="dxa"/>
            </w:tcMar>
          </w:tcPr>
          <w:p w14:paraId="12913459" w14:textId="0C13FF02" w:rsidR="00432876" w:rsidRPr="00BF74F4" w:rsidRDefault="00FE34EE" w:rsidP="00CF0AA7">
            <w:pPr>
              <w:pStyle w:val="CBDTableNormal"/>
              <w:rPr>
                <w:szCs w:val="20"/>
                <w:lang w:val="en-CA"/>
              </w:rPr>
            </w:pPr>
            <w:r w:rsidRPr="00BF74F4">
              <w:rPr>
                <w:szCs w:val="20"/>
                <w:lang w:val="en-CA"/>
              </w:rPr>
              <w:t>C</w:t>
            </w:r>
            <w:r w:rsidR="00134BAD" w:rsidRPr="00BF74F4">
              <w:rPr>
                <w:szCs w:val="20"/>
                <w:lang w:val="en-CA"/>
              </w:rPr>
              <w:t>onsultation</w:t>
            </w:r>
            <w:r w:rsidRPr="00BF74F4">
              <w:rPr>
                <w:szCs w:val="20"/>
                <w:lang w:val="en-CA"/>
              </w:rPr>
              <w:t xml:space="preserve"> of indigenous peoples and local communities</w:t>
            </w:r>
            <w:r w:rsidR="00134BAD" w:rsidRPr="00BF74F4">
              <w:rPr>
                <w:szCs w:val="20"/>
                <w:lang w:val="en-CA"/>
              </w:rPr>
              <w:t>; Party reports</w:t>
            </w:r>
          </w:p>
        </w:tc>
        <w:tc>
          <w:tcPr>
            <w:tcW w:w="6372" w:type="dxa"/>
            <w:shd w:val="clear" w:color="auto" w:fill="F5F5F5"/>
            <w:tcMar>
              <w:top w:w="60" w:type="dxa"/>
              <w:left w:w="80" w:type="dxa"/>
              <w:bottom w:w="60" w:type="dxa"/>
              <w:right w:w="80" w:type="dxa"/>
            </w:tcMar>
          </w:tcPr>
          <w:p w14:paraId="5B1DC8B7" w14:textId="5E000556" w:rsidR="00432876" w:rsidRPr="00BF74F4" w:rsidRDefault="00134BAD" w:rsidP="00CF0AA7">
            <w:pPr>
              <w:pStyle w:val="CBDTableNormal"/>
              <w:rPr>
                <w:szCs w:val="20"/>
                <w:lang w:val="en-CA"/>
              </w:rPr>
            </w:pPr>
            <w:r w:rsidRPr="00BF74F4">
              <w:rPr>
                <w:szCs w:val="20"/>
                <w:lang w:val="en-CA"/>
              </w:rPr>
              <w:t xml:space="preserve">See </w:t>
            </w:r>
            <w:r w:rsidR="00D33556" w:rsidRPr="00BF74F4">
              <w:rPr>
                <w:szCs w:val="20"/>
                <w:lang w:val="en-CA"/>
              </w:rPr>
              <w:t>t</w:t>
            </w:r>
            <w:r w:rsidRPr="00BF74F4">
              <w:rPr>
                <w:szCs w:val="20"/>
                <w:lang w:val="en-CA"/>
              </w:rPr>
              <w:t>able </w:t>
            </w:r>
            <w:r w:rsidR="004A1ABE" w:rsidRPr="00BF74F4">
              <w:rPr>
                <w:szCs w:val="20"/>
                <w:lang w:val="en-CA"/>
              </w:rPr>
              <w:t>2</w:t>
            </w:r>
          </w:p>
        </w:tc>
      </w:tr>
      <w:tr w:rsidR="00432876" w:rsidRPr="002B20DF" w14:paraId="65D58048" w14:textId="77777777" w:rsidTr="747D46A4">
        <w:tc>
          <w:tcPr>
            <w:tcW w:w="3300" w:type="dxa"/>
            <w:shd w:val="clear" w:color="auto" w:fill="E2EFDA"/>
            <w:tcMar>
              <w:top w:w="60" w:type="dxa"/>
              <w:left w:w="80" w:type="dxa"/>
              <w:bottom w:w="60" w:type="dxa"/>
              <w:right w:w="80" w:type="dxa"/>
            </w:tcMar>
          </w:tcPr>
          <w:p w14:paraId="3F6499BD" w14:textId="4D6FA542" w:rsidR="00432876" w:rsidRPr="00BF74F4" w:rsidRDefault="00134BAD" w:rsidP="00CF0AA7">
            <w:pPr>
              <w:pStyle w:val="CBDTableNormal"/>
              <w:rPr>
                <w:szCs w:val="20"/>
                <w:lang w:val="en-CA"/>
              </w:rPr>
            </w:pPr>
            <w:r w:rsidRPr="00BF74F4">
              <w:rPr>
                <w:szCs w:val="20"/>
                <w:lang w:val="en-CA"/>
              </w:rPr>
              <w:t>EC5 — Governance quality (see G1 above)</w:t>
            </w:r>
          </w:p>
        </w:tc>
        <w:tc>
          <w:tcPr>
            <w:tcW w:w="1500" w:type="dxa"/>
            <w:shd w:val="clear" w:color="auto" w:fill="E2EFDA"/>
            <w:tcMar>
              <w:top w:w="60" w:type="dxa"/>
              <w:left w:w="80" w:type="dxa"/>
              <w:bottom w:w="60" w:type="dxa"/>
              <w:right w:w="80" w:type="dxa"/>
            </w:tcMar>
          </w:tcPr>
          <w:p w14:paraId="4F1E4FB7" w14:textId="77777777" w:rsidR="00432876" w:rsidRPr="00BF74F4" w:rsidRDefault="00134BAD" w:rsidP="00CF0AA7">
            <w:pPr>
              <w:pStyle w:val="CBDTableNormal"/>
              <w:rPr>
                <w:szCs w:val="20"/>
                <w:lang w:val="en-CA"/>
              </w:rPr>
            </w:pPr>
            <w:r w:rsidRPr="00BF74F4">
              <w:rPr>
                <w:szCs w:val="20"/>
                <w:lang w:val="en-CA"/>
              </w:rPr>
              <w:t>Existing (qualitative)</w:t>
            </w:r>
          </w:p>
        </w:tc>
        <w:tc>
          <w:tcPr>
            <w:tcW w:w="2400" w:type="dxa"/>
            <w:shd w:val="clear" w:color="auto" w:fill="E2EFDA"/>
            <w:tcMar>
              <w:top w:w="60" w:type="dxa"/>
              <w:left w:w="80" w:type="dxa"/>
              <w:bottom w:w="60" w:type="dxa"/>
              <w:right w:w="80" w:type="dxa"/>
            </w:tcMar>
          </w:tcPr>
          <w:p w14:paraId="3CA51104" w14:textId="2B505ABC" w:rsidR="00432876" w:rsidRPr="00BF74F4" w:rsidRDefault="00134BAD" w:rsidP="00CF0AA7">
            <w:pPr>
              <w:pStyle w:val="CBDTableNormal"/>
              <w:rPr>
                <w:szCs w:val="20"/>
                <w:lang w:val="en-CA"/>
              </w:rPr>
            </w:pPr>
            <w:r w:rsidRPr="00BF74F4">
              <w:rPr>
                <w:szCs w:val="20"/>
                <w:lang w:val="en-CA"/>
              </w:rPr>
              <w:t xml:space="preserve">Secretariat; SC </w:t>
            </w:r>
            <w:r w:rsidR="00AA61A2" w:rsidRPr="00BF74F4">
              <w:rPr>
                <w:szCs w:val="20"/>
                <w:lang w:val="en-CA"/>
              </w:rPr>
              <w:t xml:space="preserve">meeting </w:t>
            </w:r>
            <w:r w:rsidR="55312B02" w:rsidRPr="00BF74F4">
              <w:rPr>
                <w:szCs w:val="20"/>
                <w:lang w:val="en-CA"/>
              </w:rPr>
              <w:t>minute</w:t>
            </w:r>
            <w:r w:rsidRPr="00BF74F4">
              <w:rPr>
                <w:szCs w:val="20"/>
                <w:lang w:val="en-CA"/>
              </w:rPr>
              <w:t>s</w:t>
            </w:r>
          </w:p>
        </w:tc>
        <w:tc>
          <w:tcPr>
            <w:tcW w:w="6372" w:type="dxa"/>
            <w:shd w:val="clear" w:color="auto" w:fill="E2EFDA"/>
            <w:tcMar>
              <w:top w:w="60" w:type="dxa"/>
              <w:left w:w="80" w:type="dxa"/>
              <w:bottom w:w="60" w:type="dxa"/>
              <w:right w:w="80" w:type="dxa"/>
            </w:tcMar>
          </w:tcPr>
          <w:p w14:paraId="4E2EF3E7" w14:textId="77777777" w:rsidR="00432876" w:rsidRPr="00BF74F4" w:rsidRDefault="00134BAD" w:rsidP="00CF0AA7">
            <w:pPr>
              <w:pStyle w:val="CBDTableNormal"/>
              <w:rPr>
                <w:szCs w:val="20"/>
                <w:lang w:val="en-CA"/>
              </w:rPr>
            </w:pPr>
            <w:r w:rsidRPr="00BF74F4">
              <w:rPr>
                <w:szCs w:val="20"/>
                <w:lang w:val="en-CA"/>
              </w:rPr>
              <w:t>See G1 above</w:t>
            </w:r>
          </w:p>
        </w:tc>
      </w:tr>
      <w:tr w:rsidR="00432876" w:rsidRPr="002B20DF" w14:paraId="511D36D4" w14:textId="77777777" w:rsidTr="747D46A4">
        <w:tc>
          <w:tcPr>
            <w:tcW w:w="13572" w:type="dxa"/>
            <w:gridSpan w:val="4"/>
            <w:shd w:val="clear" w:color="auto" w:fill="FFFFFF" w:themeFill="background1"/>
            <w:tcMar>
              <w:top w:w="60" w:type="dxa"/>
              <w:left w:w="80" w:type="dxa"/>
              <w:bottom w:w="60" w:type="dxa"/>
              <w:right w:w="80" w:type="dxa"/>
            </w:tcMar>
          </w:tcPr>
          <w:p w14:paraId="6755EDDC" w14:textId="77777777" w:rsidR="00432876" w:rsidRPr="00BF74F4" w:rsidRDefault="00134BAD" w:rsidP="00090760">
            <w:pPr>
              <w:pStyle w:val="CBDFootnoteText"/>
              <w:rPr>
                <w:sz w:val="20"/>
                <w:szCs w:val="20"/>
                <w:lang w:val="en-CA"/>
              </w:rPr>
            </w:pPr>
            <w:r w:rsidRPr="00BF74F4">
              <w:rPr>
                <w:i/>
                <w:iCs/>
                <w:sz w:val="20"/>
                <w:szCs w:val="20"/>
                <w:lang w:val="en-CA"/>
              </w:rPr>
              <w:t>Colour coding</w:t>
            </w:r>
            <w:r w:rsidRPr="00BF74F4">
              <w:rPr>
                <w:sz w:val="20"/>
                <w:szCs w:val="20"/>
                <w:lang w:val="en-CA"/>
              </w:rPr>
              <w:t xml:space="preserve">: green = existing data available; amber = data to be developed, instrument not yet in place, or evaluation conditional on a COP-17 decision; grey = cross-reference rows. </w:t>
            </w:r>
          </w:p>
          <w:p w14:paraId="75C4283E" w14:textId="4B475516" w:rsidR="002163A6" w:rsidRPr="00BF74F4" w:rsidRDefault="002163A6" w:rsidP="00090760">
            <w:pPr>
              <w:pStyle w:val="CBDFootnoteText"/>
              <w:rPr>
                <w:sz w:val="20"/>
                <w:szCs w:val="20"/>
                <w:lang w:val="en-CA"/>
              </w:rPr>
            </w:pPr>
            <w:r w:rsidRPr="00BF74F4">
              <w:rPr>
                <w:i/>
                <w:iCs/>
                <w:sz w:val="20"/>
                <w:szCs w:val="20"/>
                <w:lang w:val="en-CA"/>
              </w:rPr>
              <w:t>Abbreviations</w:t>
            </w:r>
            <w:r w:rsidRPr="00BF74F4">
              <w:rPr>
                <w:sz w:val="20"/>
                <w:szCs w:val="20"/>
                <w:lang w:val="en-CA"/>
              </w:rPr>
              <w:t xml:space="preserve">: </w:t>
            </w:r>
            <w:r w:rsidR="00313657" w:rsidRPr="00BF74F4">
              <w:rPr>
                <w:sz w:val="20"/>
                <w:szCs w:val="20"/>
                <w:lang w:val="en-CA"/>
              </w:rPr>
              <w:t xml:space="preserve">ABS, access and benefit-sharing; </w:t>
            </w:r>
            <w:r w:rsidRPr="00BF74F4">
              <w:rPr>
                <w:sz w:val="20"/>
                <w:szCs w:val="20"/>
                <w:lang w:val="en-CA"/>
              </w:rPr>
              <w:t>COP</w:t>
            </w:r>
            <w:r w:rsidR="008F1582" w:rsidRPr="00BF74F4">
              <w:rPr>
                <w:sz w:val="20"/>
                <w:szCs w:val="20"/>
                <w:lang w:val="en-CA"/>
              </w:rPr>
              <w:t xml:space="preserve">, Conference of the Parties; </w:t>
            </w:r>
            <w:r w:rsidR="002D5D52" w:rsidRPr="00BF74F4">
              <w:rPr>
                <w:sz w:val="20"/>
                <w:szCs w:val="20"/>
                <w:lang w:val="en-CA"/>
              </w:rPr>
              <w:t xml:space="preserve">EC, enabling </w:t>
            </w:r>
            <w:r w:rsidR="00A94DE6" w:rsidRPr="00BF74F4">
              <w:rPr>
                <w:sz w:val="20"/>
                <w:szCs w:val="20"/>
                <w:lang w:val="en-CA"/>
              </w:rPr>
              <w:t xml:space="preserve">condition; </w:t>
            </w:r>
            <w:r w:rsidR="00996A69" w:rsidRPr="00BF74F4">
              <w:rPr>
                <w:sz w:val="20"/>
                <w:szCs w:val="20"/>
                <w:lang w:val="en-CA"/>
              </w:rPr>
              <w:t xml:space="preserve">MPTFO, </w:t>
            </w:r>
            <w:r w:rsidR="004940BA" w:rsidRPr="00BF74F4">
              <w:rPr>
                <w:sz w:val="20"/>
                <w:szCs w:val="20"/>
                <w:lang w:val="en-CA"/>
              </w:rPr>
              <w:t xml:space="preserve">Multi-Partner Trust Fund Office; </w:t>
            </w:r>
            <w:r w:rsidR="00EF53BF" w:rsidRPr="00BF74F4">
              <w:rPr>
                <w:sz w:val="20"/>
                <w:szCs w:val="20"/>
                <w:lang w:val="en-CA"/>
              </w:rPr>
              <w:t>SC</w:t>
            </w:r>
            <w:r w:rsidR="00FE34EE" w:rsidRPr="00BF74F4">
              <w:rPr>
                <w:sz w:val="20"/>
                <w:szCs w:val="20"/>
                <w:lang w:val="en-CA"/>
              </w:rPr>
              <w:t>, Steering Committee</w:t>
            </w:r>
            <w:r w:rsidR="006C5542" w:rsidRPr="00BF74F4">
              <w:rPr>
                <w:sz w:val="20"/>
                <w:szCs w:val="20"/>
                <w:lang w:val="en-CA"/>
              </w:rPr>
              <w:t>.</w:t>
            </w:r>
          </w:p>
        </w:tc>
      </w:tr>
    </w:tbl>
    <w:p w14:paraId="4B7289AC" w14:textId="7A6A02BD" w:rsidR="00137323" w:rsidRPr="00177E5D" w:rsidRDefault="00134BAD" w:rsidP="002B20DF">
      <w:pPr>
        <w:pStyle w:val="CBDTableTitle"/>
        <w:rPr>
          <w:lang w:val="en-CA"/>
        </w:rPr>
      </w:pPr>
      <w:r w:rsidRPr="00BF74F4">
        <w:rPr>
          <w:b w:val="0"/>
          <w:bCs/>
          <w:lang w:val="en-CA"/>
        </w:rPr>
        <w:lastRenderedPageBreak/>
        <w:t>Table </w:t>
      </w:r>
      <w:r w:rsidR="00FE34EE" w:rsidRPr="002B20DF">
        <w:rPr>
          <w:b w:val="0"/>
          <w:bCs/>
          <w:lang w:val="en-CA"/>
        </w:rPr>
        <w:t>2</w:t>
      </w:r>
      <w:r w:rsidR="005804E2" w:rsidRPr="00BF74F4">
        <w:rPr>
          <w:b w:val="0"/>
          <w:bCs/>
          <w:lang w:val="en-CA"/>
        </w:rPr>
        <w:br/>
      </w:r>
      <w:r w:rsidRPr="00177E5D">
        <w:rPr>
          <w:lang w:val="en-CA"/>
        </w:rPr>
        <w:t xml:space="preserve">Consolidated review framework — elements not </w:t>
      </w:r>
      <w:r w:rsidR="00ED1F9D" w:rsidRPr="00177E5D">
        <w:rPr>
          <w:lang w:val="en-CA"/>
        </w:rPr>
        <w:t xml:space="preserve">yet </w:t>
      </w:r>
      <w:r w:rsidRPr="00177E5D">
        <w:rPr>
          <w:lang w:val="en-CA"/>
        </w:rPr>
        <w:t xml:space="preserve">evaluable at </w:t>
      </w:r>
      <w:r w:rsidR="001E0B8F">
        <w:rPr>
          <w:lang w:val="en-CA"/>
        </w:rPr>
        <w:t>the eighteenth meeting of the Conference of the Parties</w:t>
      </w:r>
    </w:p>
    <w:tbl>
      <w:tblPr>
        <w:tblW w:w="13572" w:type="dxa"/>
        <w:tblBorders>
          <w:top w:val="single" w:sz="4" w:space="0" w:color="CCCCCC"/>
          <w:left w:val="single" w:sz="4" w:space="0" w:color="CCCCCC"/>
          <w:bottom w:val="single" w:sz="4" w:space="0" w:color="CCCCCC"/>
          <w:right w:val="single" w:sz="4" w:space="0" w:color="CCCCCC"/>
          <w:insideH w:val="single" w:sz="4" w:space="0" w:color="CCCCCC"/>
          <w:insideV w:val="single" w:sz="4" w:space="0" w:color="CCCCCC"/>
        </w:tblBorders>
        <w:tblCellMar>
          <w:top w:w="60" w:type="dxa"/>
          <w:left w:w="80" w:type="dxa"/>
          <w:bottom w:w="60" w:type="dxa"/>
          <w:right w:w="80" w:type="dxa"/>
        </w:tblCellMar>
        <w:tblLook w:val="04A0" w:firstRow="1" w:lastRow="0" w:firstColumn="1" w:lastColumn="0" w:noHBand="0" w:noVBand="1"/>
      </w:tblPr>
      <w:tblGrid>
        <w:gridCol w:w="3300"/>
        <w:gridCol w:w="1500"/>
        <w:gridCol w:w="2400"/>
        <w:gridCol w:w="6372"/>
      </w:tblGrid>
      <w:tr w:rsidR="00432876" w:rsidRPr="002B20DF" w14:paraId="79E3386A" w14:textId="77777777" w:rsidTr="00BF74F4">
        <w:trPr>
          <w:tblHeader/>
        </w:trPr>
        <w:tc>
          <w:tcPr>
            <w:tcW w:w="3300" w:type="dxa"/>
            <w:tcBorders>
              <w:bottom w:val="single" w:sz="4" w:space="0" w:color="auto"/>
            </w:tcBorders>
            <w:tcMar>
              <w:top w:w="60" w:type="dxa"/>
              <w:left w:w="80" w:type="dxa"/>
              <w:bottom w:w="60" w:type="dxa"/>
              <w:right w:w="80" w:type="dxa"/>
            </w:tcMar>
          </w:tcPr>
          <w:p w14:paraId="6A03B19C" w14:textId="7785C950" w:rsidR="00432876" w:rsidRPr="00BF74F4" w:rsidRDefault="00134BAD" w:rsidP="00BF74F4">
            <w:pPr>
              <w:pStyle w:val="CBDTableNormal"/>
              <w:keepNext/>
              <w:keepLines/>
              <w:rPr>
                <w:i/>
                <w:iCs/>
                <w:szCs w:val="20"/>
                <w:lang w:val="en-CA"/>
              </w:rPr>
            </w:pPr>
            <w:r w:rsidRPr="00BF74F4">
              <w:rPr>
                <w:i/>
                <w:iCs/>
                <w:szCs w:val="20"/>
                <w:lang w:val="en-CA"/>
              </w:rPr>
              <w:t>Pillar/Element</w:t>
            </w:r>
          </w:p>
        </w:tc>
        <w:tc>
          <w:tcPr>
            <w:tcW w:w="1500" w:type="dxa"/>
            <w:tcBorders>
              <w:bottom w:val="single" w:sz="4" w:space="0" w:color="auto"/>
            </w:tcBorders>
            <w:tcMar>
              <w:top w:w="60" w:type="dxa"/>
              <w:left w:w="80" w:type="dxa"/>
              <w:bottom w:w="60" w:type="dxa"/>
              <w:right w:w="80" w:type="dxa"/>
            </w:tcMar>
          </w:tcPr>
          <w:p w14:paraId="4DA8CA0F" w14:textId="77777777" w:rsidR="00432876" w:rsidRPr="00BF74F4" w:rsidRDefault="00134BAD" w:rsidP="00BF74F4">
            <w:pPr>
              <w:pStyle w:val="CBDTableNormal"/>
              <w:keepNext/>
              <w:keepLines/>
              <w:rPr>
                <w:i/>
                <w:iCs/>
                <w:szCs w:val="20"/>
                <w:lang w:val="en-CA"/>
              </w:rPr>
            </w:pPr>
            <w:r w:rsidRPr="00BF74F4">
              <w:rPr>
                <w:i/>
                <w:iCs/>
                <w:szCs w:val="20"/>
                <w:lang w:val="en-CA"/>
              </w:rPr>
              <w:t>Data status</w:t>
            </w:r>
          </w:p>
        </w:tc>
        <w:tc>
          <w:tcPr>
            <w:tcW w:w="2400" w:type="dxa"/>
            <w:tcBorders>
              <w:bottom w:val="single" w:sz="4" w:space="0" w:color="auto"/>
            </w:tcBorders>
            <w:tcMar>
              <w:top w:w="60" w:type="dxa"/>
              <w:left w:w="80" w:type="dxa"/>
              <w:bottom w:w="60" w:type="dxa"/>
              <w:right w:w="80" w:type="dxa"/>
            </w:tcMar>
          </w:tcPr>
          <w:p w14:paraId="64915227" w14:textId="77777777" w:rsidR="00432876" w:rsidRPr="00BF74F4" w:rsidRDefault="00134BAD" w:rsidP="00BF74F4">
            <w:pPr>
              <w:pStyle w:val="CBDTableNormal"/>
              <w:keepNext/>
              <w:keepLines/>
              <w:rPr>
                <w:i/>
                <w:iCs/>
                <w:szCs w:val="20"/>
                <w:lang w:val="en-CA"/>
              </w:rPr>
            </w:pPr>
            <w:r w:rsidRPr="00BF74F4">
              <w:rPr>
                <w:i/>
                <w:iCs/>
                <w:szCs w:val="20"/>
                <w:lang w:val="en-CA"/>
              </w:rPr>
              <w:t>Data source</w:t>
            </w:r>
          </w:p>
        </w:tc>
        <w:tc>
          <w:tcPr>
            <w:tcW w:w="6372" w:type="dxa"/>
            <w:tcBorders>
              <w:bottom w:val="single" w:sz="4" w:space="0" w:color="auto"/>
            </w:tcBorders>
            <w:tcMar>
              <w:top w:w="60" w:type="dxa"/>
              <w:left w:w="80" w:type="dxa"/>
              <w:bottom w:w="60" w:type="dxa"/>
              <w:right w:w="80" w:type="dxa"/>
            </w:tcMar>
          </w:tcPr>
          <w:p w14:paraId="1307B80C" w14:textId="77777777" w:rsidR="00432876" w:rsidRPr="00BF74F4" w:rsidRDefault="00134BAD" w:rsidP="00BF74F4">
            <w:pPr>
              <w:pStyle w:val="CBDTableNormal"/>
              <w:keepNext/>
              <w:keepLines/>
              <w:rPr>
                <w:i/>
                <w:iCs/>
                <w:szCs w:val="20"/>
                <w:lang w:val="en-CA"/>
              </w:rPr>
            </w:pPr>
            <w:r w:rsidRPr="00BF74F4">
              <w:rPr>
                <w:i/>
                <w:iCs/>
                <w:szCs w:val="20"/>
                <w:lang w:val="en-CA"/>
              </w:rPr>
              <w:t>Evaluability</w:t>
            </w:r>
          </w:p>
        </w:tc>
      </w:tr>
      <w:tr w:rsidR="00432876" w:rsidRPr="002B20DF" w14:paraId="69376905" w14:textId="77777777" w:rsidTr="00BF74F4">
        <w:tc>
          <w:tcPr>
            <w:tcW w:w="13572" w:type="dxa"/>
            <w:gridSpan w:val="4"/>
            <w:tcBorders>
              <w:top w:val="single" w:sz="4" w:space="0" w:color="auto"/>
            </w:tcBorders>
            <w:tcMar>
              <w:top w:w="60" w:type="dxa"/>
              <w:left w:w="80" w:type="dxa"/>
              <w:bottom w:w="60" w:type="dxa"/>
              <w:right w:w="80" w:type="dxa"/>
            </w:tcMar>
          </w:tcPr>
          <w:p w14:paraId="1C8C7CB7" w14:textId="77777777" w:rsidR="00432876" w:rsidRPr="00BF74F4" w:rsidRDefault="00134BAD" w:rsidP="00BF74F4">
            <w:pPr>
              <w:pStyle w:val="CBDTableNormal"/>
              <w:keepNext/>
              <w:keepLines/>
              <w:rPr>
                <w:b/>
                <w:bCs/>
                <w:szCs w:val="20"/>
                <w:lang w:val="en-CA"/>
              </w:rPr>
            </w:pPr>
            <w:r w:rsidRPr="00BF74F4">
              <w:rPr>
                <w:b/>
                <w:bCs/>
                <w:szCs w:val="20"/>
                <w:lang w:val="en-CA"/>
              </w:rPr>
              <w:t>P2 — Contribution levels, trigger design, efficiency and costs</w:t>
            </w:r>
          </w:p>
        </w:tc>
      </w:tr>
      <w:tr w:rsidR="00432876" w:rsidRPr="002B20DF" w14:paraId="7C056A7E" w14:textId="77777777" w:rsidTr="747D46A4">
        <w:tc>
          <w:tcPr>
            <w:tcW w:w="3300" w:type="dxa"/>
            <w:shd w:val="clear" w:color="auto" w:fill="FFF2CC"/>
            <w:tcMar>
              <w:top w:w="60" w:type="dxa"/>
              <w:left w:w="80" w:type="dxa"/>
              <w:bottom w:w="60" w:type="dxa"/>
              <w:right w:w="80" w:type="dxa"/>
            </w:tcMar>
          </w:tcPr>
          <w:p w14:paraId="3EC3F8A7" w14:textId="77777777" w:rsidR="00432876" w:rsidRPr="00415FF2" w:rsidRDefault="00134BAD" w:rsidP="00CF0AA7">
            <w:pPr>
              <w:pStyle w:val="CBDTableNormal"/>
              <w:rPr>
                <w:szCs w:val="20"/>
                <w:lang w:val="en-CA"/>
              </w:rPr>
            </w:pPr>
            <w:r w:rsidRPr="00BF74F4">
              <w:rPr>
                <w:szCs w:val="20"/>
                <w:lang w:val="en-CA"/>
              </w:rPr>
              <w:t>Transaction costs and administrative burden</w:t>
            </w:r>
          </w:p>
        </w:tc>
        <w:tc>
          <w:tcPr>
            <w:tcW w:w="1500" w:type="dxa"/>
            <w:shd w:val="clear" w:color="auto" w:fill="FFF2CC"/>
            <w:tcMar>
              <w:top w:w="60" w:type="dxa"/>
              <w:left w:w="80" w:type="dxa"/>
              <w:bottom w:w="60" w:type="dxa"/>
              <w:right w:w="80" w:type="dxa"/>
            </w:tcMar>
          </w:tcPr>
          <w:p w14:paraId="74BB20BA" w14:textId="77777777" w:rsidR="00432876" w:rsidRPr="00415FF2" w:rsidRDefault="00134BAD" w:rsidP="00CF0AA7">
            <w:pPr>
              <w:pStyle w:val="CBDTableNormal"/>
              <w:rPr>
                <w:szCs w:val="20"/>
                <w:lang w:val="en-CA"/>
              </w:rPr>
            </w:pPr>
            <w:r w:rsidRPr="00BF74F4">
              <w:rPr>
                <w:szCs w:val="20"/>
                <w:lang w:val="en-CA"/>
              </w:rPr>
              <w:t>To develop (study)</w:t>
            </w:r>
          </w:p>
        </w:tc>
        <w:tc>
          <w:tcPr>
            <w:tcW w:w="2400" w:type="dxa"/>
            <w:shd w:val="clear" w:color="auto" w:fill="FFF2CC"/>
            <w:tcMar>
              <w:top w:w="60" w:type="dxa"/>
              <w:left w:w="80" w:type="dxa"/>
              <w:bottom w:w="60" w:type="dxa"/>
              <w:right w:w="80" w:type="dxa"/>
            </w:tcMar>
          </w:tcPr>
          <w:p w14:paraId="740D2F69" w14:textId="77777777" w:rsidR="00432876" w:rsidRPr="00415FF2" w:rsidRDefault="00134BAD" w:rsidP="00CF0AA7">
            <w:pPr>
              <w:pStyle w:val="CBDTableNormal"/>
              <w:rPr>
                <w:szCs w:val="20"/>
                <w:lang w:val="en-CA"/>
              </w:rPr>
            </w:pPr>
            <w:r w:rsidRPr="00BF74F4">
              <w:rPr>
                <w:szCs w:val="20"/>
                <w:lang w:val="en-CA"/>
              </w:rPr>
              <w:t>SC-commissioned study</w:t>
            </w:r>
          </w:p>
        </w:tc>
        <w:tc>
          <w:tcPr>
            <w:tcW w:w="6372" w:type="dxa"/>
            <w:shd w:val="clear" w:color="auto" w:fill="FFF2CC"/>
            <w:tcMar>
              <w:top w:w="60" w:type="dxa"/>
              <w:left w:w="80" w:type="dxa"/>
              <w:bottom w:w="60" w:type="dxa"/>
              <w:right w:w="80" w:type="dxa"/>
            </w:tcMar>
          </w:tcPr>
          <w:p w14:paraId="311BAD9E" w14:textId="77777777" w:rsidR="00432876" w:rsidRPr="00415FF2" w:rsidRDefault="00134BAD" w:rsidP="00CF0AA7">
            <w:pPr>
              <w:pStyle w:val="CBDTableNormal"/>
              <w:rPr>
                <w:szCs w:val="20"/>
                <w:lang w:val="en-CA"/>
              </w:rPr>
            </w:pPr>
            <w:r w:rsidRPr="00BF74F4">
              <w:rPr>
                <w:szCs w:val="20"/>
                <w:lang w:val="en-CA"/>
              </w:rPr>
              <w:t>Evaluable at a future COP; requires dedicated study</w:t>
            </w:r>
          </w:p>
        </w:tc>
      </w:tr>
      <w:tr w:rsidR="00432876" w:rsidRPr="002B20DF" w14:paraId="573F163D" w14:textId="77777777" w:rsidTr="00BF74F4">
        <w:tc>
          <w:tcPr>
            <w:tcW w:w="13572" w:type="dxa"/>
            <w:gridSpan w:val="4"/>
            <w:tcMar>
              <w:top w:w="60" w:type="dxa"/>
              <w:left w:w="80" w:type="dxa"/>
              <w:bottom w:w="60" w:type="dxa"/>
              <w:right w:w="80" w:type="dxa"/>
            </w:tcMar>
          </w:tcPr>
          <w:p w14:paraId="6DF978C1" w14:textId="77777777" w:rsidR="00432876" w:rsidRPr="00BF74F4" w:rsidRDefault="00134BAD" w:rsidP="00CF0AA7">
            <w:pPr>
              <w:pStyle w:val="CBDTableNormal"/>
              <w:rPr>
                <w:b/>
                <w:bCs/>
                <w:szCs w:val="20"/>
                <w:lang w:val="en-CA"/>
              </w:rPr>
            </w:pPr>
            <w:r w:rsidRPr="00BF74F4">
              <w:rPr>
                <w:b/>
                <w:bCs/>
                <w:szCs w:val="20"/>
                <w:lang w:val="en-CA"/>
              </w:rPr>
              <w:t xml:space="preserve">P3 — </w:t>
            </w:r>
            <w:proofErr w:type="gramStart"/>
            <w:r w:rsidRPr="00BF74F4">
              <w:rPr>
                <w:b/>
                <w:bCs/>
                <w:szCs w:val="20"/>
                <w:lang w:val="en-CA"/>
              </w:rPr>
              <w:t>Non-monetary</w:t>
            </w:r>
            <w:proofErr w:type="gramEnd"/>
            <w:r w:rsidRPr="00BF74F4">
              <w:rPr>
                <w:b/>
                <w:bCs/>
                <w:szCs w:val="20"/>
                <w:lang w:val="en-CA"/>
              </w:rPr>
              <w:t xml:space="preserve"> benefits</w:t>
            </w:r>
          </w:p>
        </w:tc>
      </w:tr>
      <w:tr w:rsidR="00432876" w:rsidRPr="002B20DF" w14:paraId="6F142C2A" w14:textId="77777777" w:rsidTr="747D46A4">
        <w:tc>
          <w:tcPr>
            <w:tcW w:w="3300" w:type="dxa"/>
            <w:shd w:val="clear" w:color="auto" w:fill="FFF2CC"/>
            <w:tcMar>
              <w:top w:w="60" w:type="dxa"/>
              <w:left w:w="80" w:type="dxa"/>
              <w:bottom w:w="60" w:type="dxa"/>
              <w:right w:w="80" w:type="dxa"/>
            </w:tcMar>
          </w:tcPr>
          <w:p w14:paraId="70A18620" w14:textId="77777777" w:rsidR="00432876" w:rsidRPr="00BF74F4" w:rsidRDefault="00134BAD" w:rsidP="00CF0AA7">
            <w:pPr>
              <w:pStyle w:val="CBDTableNormal"/>
              <w:rPr>
                <w:szCs w:val="20"/>
                <w:lang w:val="en-CA"/>
              </w:rPr>
            </w:pPr>
            <w:r w:rsidRPr="00BF74F4">
              <w:rPr>
                <w:szCs w:val="20"/>
                <w:lang w:val="en-CA"/>
              </w:rPr>
              <w:t>Volume and type of non-monetary benefits</w:t>
            </w:r>
          </w:p>
        </w:tc>
        <w:tc>
          <w:tcPr>
            <w:tcW w:w="1500" w:type="dxa"/>
            <w:shd w:val="clear" w:color="auto" w:fill="FFF2CC"/>
            <w:tcMar>
              <w:top w:w="60" w:type="dxa"/>
              <w:left w:w="80" w:type="dxa"/>
              <w:bottom w:w="60" w:type="dxa"/>
              <w:right w:w="80" w:type="dxa"/>
            </w:tcMar>
          </w:tcPr>
          <w:p w14:paraId="6B0E25FE" w14:textId="77777777" w:rsidR="00432876" w:rsidRPr="00BF74F4" w:rsidRDefault="00134BAD" w:rsidP="00CF0AA7">
            <w:pPr>
              <w:pStyle w:val="CBDTableNormal"/>
              <w:rPr>
                <w:szCs w:val="20"/>
                <w:lang w:val="en-CA"/>
              </w:rPr>
            </w:pPr>
            <w:r w:rsidRPr="00BF74F4">
              <w:rPr>
                <w:szCs w:val="20"/>
                <w:lang w:val="en-CA"/>
              </w:rPr>
              <w:t>To develop (reporting)</w:t>
            </w:r>
          </w:p>
        </w:tc>
        <w:tc>
          <w:tcPr>
            <w:tcW w:w="2400" w:type="dxa"/>
            <w:shd w:val="clear" w:color="auto" w:fill="FFF2CC"/>
            <w:tcMar>
              <w:top w:w="60" w:type="dxa"/>
              <w:left w:w="80" w:type="dxa"/>
              <w:bottom w:w="60" w:type="dxa"/>
              <w:right w:w="80" w:type="dxa"/>
            </w:tcMar>
          </w:tcPr>
          <w:p w14:paraId="60E09690" w14:textId="6288EA36" w:rsidR="00432876" w:rsidRPr="00BF74F4" w:rsidRDefault="00134BAD" w:rsidP="00CF0AA7">
            <w:pPr>
              <w:pStyle w:val="CBDTableNormal"/>
              <w:rPr>
                <w:szCs w:val="20"/>
                <w:lang w:val="en-CA"/>
              </w:rPr>
            </w:pPr>
            <w:r w:rsidRPr="00BF74F4">
              <w:rPr>
                <w:szCs w:val="20"/>
                <w:lang w:val="en-CA"/>
              </w:rPr>
              <w:t>Database operator reports</w:t>
            </w:r>
            <w:r w:rsidR="00E22891" w:rsidRPr="00BF74F4">
              <w:rPr>
                <w:szCs w:val="20"/>
                <w:lang w:val="en-CA"/>
              </w:rPr>
              <w:t xml:space="preserve"> in table </w:t>
            </w:r>
            <w:r w:rsidR="005D3F1D" w:rsidRPr="00BF74F4">
              <w:rPr>
                <w:szCs w:val="20"/>
                <w:lang w:val="en-CA"/>
              </w:rPr>
              <w:t>1</w:t>
            </w:r>
            <w:r w:rsidRPr="00BF74F4">
              <w:rPr>
                <w:szCs w:val="20"/>
                <w:lang w:val="en-CA"/>
              </w:rPr>
              <w:t>; contributor/stakeholder survey</w:t>
            </w:r>
          </w:p>
        </w:tc>
        <w:tc>
          <w:tcPr>
            <w:tcW w:w="6372" w:type="dxa"/>
            <w:shd w:val="clear" w:color="auto" w:fill="FFF2CC"/>
            <w:tcMar>
              <w:top w:w="60" w:type="dxa"/>
              <w:left w:w="80" w:type="dxa"/>
              <w:bottom w:w="60" w:type="dxa"/>
              <w:right w:w="80" w:type="dxa"/>
            </w:tcMar>
          </w:tcPr>
          <w:p w14:paraId="41E58198" w14:textId="1B18A091" w:rsidR="00432876" w:rsidRPr="00BF74F4" w:rsidRDefault="00134BAD" w:rsidP="00CF0AA7">
            <w:pPr>
              <w:pStyle w:val="CBDTableNormal"/>
              <w:rPr>
                <w:szCs w:val="20"/>
                <w:lang w:val="en-CA"/>
              </w:rPr>
            </w:pPr>
            <w:r w:rsidRPr="00BF74F4">
              <w:rPr>
                <w:szCs w:val="20"/>
                <w:lang w:val="en-CA"/>
              </w:rPr>
              <w:t>Partially evaluable; typology and survey to be developed; fully evaluable at a future COP</w:t>
            </w:r>
            <w:r w:rsidR="00CC5ACF" w:rsidRPr="00BF74F4">
              <w:rPr>
                <w:szCs w:val="20"/>
                <w:lang w:val="en-CA"/>
              </w:rPr>
              <w:t xml:space="preserve"> </w:t>
            </w:r>
          </w:p>
        </w:tc>
      </w:tr>
      <w:tr w:rsidR="00432876" w:rsidRPr="002B20DF" w14:paraId="379DBD47" w14:textId="77777777" w:rsidTr="00BF74F4">
        <w:tc>
          <w:tcPr>
            <w:tcW w:w="13572" w:type="dxa"/>
            <w:gridSpan w:val="4"/>
            <w:tcMar>
              <w:top w:w="60" w:type="dxa"/>
              <w:left w:w="80" w:type="dxa"/>
              <w:bottom w:w="60" w:type="dxa"/>
              <w:right w:w="80" w:type="dxa"/>
            </w:tcMar>
          </w:tcPr>
          <w:p w14:paraId="6D3419B5" w14:textId="77777777" w:rsidR="00432876" w:rsidRPr="00BF74F4" w:rsidRDefault="00134BAD" w:rsidP="00CF0AA7">
            <w:pPr>
              <w:pStyle w:val="CBDTableNormal"/>
              <w:rPr>
                <w:b/>
                <w:bCs/>
                <w:szCs w:val="20"/>
                <w:lang w:val="en-CA"/>
              </w:rPr>
            </w:pPr>
            <w:r w:rsidRPr="00BF74F4">
              <w:rPr>
                <w:b/>
                <w:bCs/>
                <w:szCs w:val="20"/>
                <w:lang w:val="en-CA"/>
              </w:rPr>
              <w:t>P4 — KMGBF contribution and legal certainty</w:t>
            </w:r>
          </w:p>
        </w:tc>
      </w:tr>
      <w:tr w:rsidR="00432876" w:rsidRPr="002B20DF" w14:paraId="3436E763" w14:textId="77777777" w:rsidTr="747D46A4">
        <w:tc>
          <w:tcPr>
            <w:tcW w:w="3300" w:type="dxa"/>
            <w:shd w:val="clear" w:color="auto" w:fill="FFF2CC"/>
            <w:tcMar>
              <w:top w:w="60" w:type="dxa"/>
              <w:left w:w="80" w:type="dxa"/>
              <w:bottom w:w="60" w:type="dxa"/>
              <w:right w:w="80" w:type="dxa"/>
            </w:tcMar>
          </w:tcPr>
          <w:p w14:paraId="484C442A" w14:textId="188A811B" w:rsidR="00432876" w:rsidRPr="00415FF2" w:rsidRDefault="00134BAD" w:rsidP="00CF0AA7">
            <w:pPr>
              <w:pStyle w:val="CBDTableNormal"/>
              <w:rPr>
                <w:szCs w:val="20"/>
                <w:lang w:val="en-CA"/>
              </w:rPr>
            </w:pPr>
            <w:r w:rsidRPr="00BF74F4">
              <w:rPr>
                <w:szCs w:val="20"/>
                <w:lang w:val="en-CA"/>
              </w:rPr>
              <w:t>Contribution to KMGBF Goal C/Target 13 binary indicator</w:t>
            </w:r>
          </w:p>
        </w:tc>
        <w:tc>
          <w:tcPr>
            <w:tcW w:w="1500" w:type="dxa"/>
            <w:shd w:val="clear" w:color="auto" w:fill="FFF2CC"/>
            <w:tcMar>
              <w:top w:w="60" w:type="dxa"/>
              <w:left w:w="80" w:type="dxa"/>
              <w:bottom w:w="60" w:type="dxa"/>
              <w:right w:w="80" w:type="dxa"/>
            </w:tcMar>
          </w:tcPr>
          <w:p w14:paraId="7EA2FD1F" w14:textId="77777777" w:rsidR="00432876" w:rsidRPr="00415FF2" w:rsidRDefault="00134BAD" w:rsidP="00CF0AA7">
            <w:pPr>
              <w:pStyle w:val="CBDTableNormal"/>
              <w:rPr>
                <w:szCs w:val="20"/>
                <w:lang w:val="en-CA"/>
              </w:rPr>
            </w:pPr>
            <w:r w:rsidRPr="00BF74F4">
              <w:rPr>
                <w:szCs w:val="20"/>
                <w:lang w:val="en-CA"/>
              </w:rPr>
              <w:t>Not yet evaluable</w:t>
            </w:r>
          </w:p>
        </w:tc>
        <w:tc>
          <w:tcPr>
            <w:tcW w:w="2400" w:type="dxa"/>
            <w:shd w:val="clear" w:color="auto" w:fill="FFF2CC"/>
            <w:tcMar>
              <w:top w:w="60" w:type="dxa"/>
              <w:left w:w="80" w:type="dxa"/>
              <w:bottom w:w="60" w:type="dxa"/>
              <w:right w:w="80" w:type="dxa"/>
            </w:tcMar>
          </w:tcPr>
          <w:p w14:paraId="5107D572" w14:textId="3383172C" w:rsidR="00432876" w:rsidRPr="00415FF2" w:rsidRDefault="00134BAD" w:rsidP="00CF0AA7">
            <w:pPr>
              <w:pStyle w:val="CBDTableNormal"/>
              <w:rPr>
                <w:szCs w:val="20"/>
                <w:lang w:val="en-CA"/>
              </w:rPr>
            </w:pPr>
            <w:r w:rsidRPr="00BF74F4">
              <w:rPr>
                <w:szCs w:val="20"/>
                <w:lang w:val="en-CA"/>
              </w:rPr>
              <w:t>KMGBF monitoring report/PMRR</w:t>
            </w:r>
          </w:p>
        </w:tc>
        <w:tc>
          <w:tcPr>
            <w:tcW w:w="6372" w:type="dxa"/>
            <w:shd w:val="clear" w:color="auto" w:fill="FFF2CC"/>
            <w:tcMar>
              <w:top w:w="60" w:type="dxa"/>
              <w:left w:w="80" w:type="dxa"/>
              <w:bottom w:w="60" w:type="dxa"/>
              <w:right w:w="80" w:type="dxa"/>
            </w:tcMar>
          </w:tcPr>
          <w:p w14:paraId="3D618AE8" w14:textId="2E5C4D1B" w:rsidR="00432876" w:rsidRPr="00415FF2" w:rsidRDefault="00134BAD" w:rsidP="00CF0AA7">
            <w:pPr>
              <w:pStyle w:val="CBDTableNormal"/>
              <w:rPr>
                <w:szCs w:val="20"/>
                <w:lang w:val="en-CA"/>
              </w:rPr>
            </w:pPr>
            <w:r w:rsidRPr="00BF74F4">
              <w:rPr>
                <w:szCs w:val="20"/>
                <w:lang w:val="en-CA"/>
              </w:rPr>
              <w:t>Not yet evaluable: no DSI-specific information in KMGBF Goal C/Target 13</w:t>
            </w:r>
            <w:r w:rsidR="00767BFD" w:rsidRPr="00BF74F4">
              <w:rPr>
                <w:szCs w:val="20"/>
                <w:lang w:val="en-CA"/>
              </w:rPr>
              <w:t xml:space="preserve"> </w:t>
            </w:r>
            <w:proofErr w:type="gramStart"/>
            <w:r w:rsidR="00767BFD" w:rsidRPr="00BF74F4">
              <w:rPr>
                <w:szCs w:val="20"/>
                <w:lang w:val="en-CA"/>
              </w:rPr>
              <w:t>at the moment</w:t>
            </w:r>
            <w:proofErr w:type="gramEnd"/>
            <w:r w:rsidRPr="00BF74F4">
              <w:rPr>
                <w:szCs w:val="20"/>
                <w:lang w:val="en-CA"/>
              </w:rPr>
              <w:t>; PMRR does not contain allocation formula data. Evaluable at a future COP.</w:t>
            </w:r>
          </w:p>
        </w:tc>
      </w:tr>
      <w:tr w:rsidR="00432876" w:rsidRPr="002B20DF" w14:paraId="237768B1" w14:textId="77777777" w:rsidTr="747D46A4">
        <w:tc>
          <w:tcPr>
            <w:tcW w:w="3300" w:type="dxa"/>
            <w:shd w:val="clear" w:color="auto" w:fill="FFF2CC"/>
            <w:tcMar>
              <w:top w:w="60" w:type="dxa"/>
              <w:left w:w="80" w:type="dxa"/>
              <w:bottom w:w="60" w:type="dxa"/>
              <w:right w:w="80" w:type="dxa"/>
            </w:tcMar>
          </w:tcPr>
          <w:p w14:paraId="12876D45" w14:textId="77777777" w:rsidR="00432876" w:rsidRPr="00415FF2" w:rsidRDefault="00134BAD" w:rsidP="00CF0AA7">
            <w:pPr>
              <w:pStyle w:val="CBDTableNormal"/>
              <w:rPr>
                <w:szCs w:val="20"/>
                <w:lang w:val="en-CA"/>
              </w:rPr>
            </w:pPr>
            <w:r w:rsidRPr="00BF74F4">
              <w:rPr>
                <w:szCs w:val="20"/>
                <w:lang w:val="en-CA"/>
              </w:rPr>
              <w:t>Alignment with PMRR reporting cycles</w:t>
            </w:r>
          </w:p>
        </w:tc>
        <w:tc>
          <w:tcPr>
            <w:tcW w:w="1500" w:type="dxa"/>
            <w:shd w:val="clear" w:color="auto" w:fill="FFF2CC"/>
            <w:tcMar>
              <w:top w:w="60" w:type="dxa"/>
              <w:left w:w="80" w:type="dxa"/>
              <w:bottom w:w="60" w:type="dxa"/>
              <w:right w:w="80" w:type="dxa"/>
            </w:tcMar>
          </w:tcPr>
          <w:p w14:paraId="16FC49AF" w14:textId="77777777" w:rsidR="00432876" w:rsidRPr="00415FF2" w:rsidRDefault="00134BAD" w:rsidP="00CF0AA7">
            <w:pPr>
              <w:pStyle w:val="CBDTableNormal"/>
              <w:rPr>
                <w:szCs w:val="20"/>
                <w:lang w:val="en-CA"/>
              </w:rPr>
            </w:pPr>
            <w:r w:rsidRPr="00BF74F4">
              <w:rPr>
                <w:szCs w:val="20"/>
                <w:lang w:val="en-CA"/>
              </w:rPr>
              <w:t>Not yet evaluable</w:t>
            </w:r>
          </w:p>
        </w:tc>
        <w:tc>
          <w:tcPr>
            <w:tcW w:w="2400" w:type="dxa"/>
            <w:shd w:val="clear" w:color="auto" w:fill="FFF2CC"/>
            <w:tcMar>
              <w:top w:w="60" w:type="dxa"/>
              <w:left w:w="80" w:type="dxa"/>
              <w:bottom w:w="60" w:type="dxa"/>
              <w:right w:w="80" w:type="dxa"/>
            </w:tcMar>
          </w:tcPr>
          <w:p w14:paraId="391B99FA" w14:textId="3627151F" w:rsidR="00432876" w:rsidRPr="00415FF2" w:rsidRDefault="00134BAD" w:rsidP="00CF0AA7">
            <w:pPr>
              <w:pStyle w:val="CBDTableNormal"/>
              <w:rPr>
                <w:szCs w:val="20"/>
                <w:lang w:val="en-CA"/>
              </w:rPr>
            </w:pPr>
            <w:r w:rsidRPr="00BF74F4">
              <w:rPr>
                <w:szCs w:val="20"/>
                <w:lang w:val="en-CA"/>
              </w:rPr>
              <w:t>PMRR/Secretariat</w:t>
            </w:r>
          </w:p>
        </w:tc>
        <w:tc>
          <w:tcPr>
            <w:tcW w:w="6372" w:type="dxa"/>
            <w:shd w:val="clear" w:color="auto" w:fill="FFF2CC"/>
            <w:tcMar>
              <w:top w:w="60" w:type="dxa"/>
              <w:left w:w="80" w:type="dxa"/>
              <w:bottom w:w="60" w:type="dxa"/>
              <w:right w:w="80" w:type="dxa"/>
            </w:tcMar>
          </w:tcPr>
          <w:p w14:paraId="5A890330" w14:textId="77777777" w:rsidR="00432876" w:rsidRPr="00415FF2" w:rsidRDefault="00134BAD" w:rsidP="00CF0AA7">
            <w:pPr>
              <w:pStyle w:val="CBDTableNormal"/>
              <w:rPr>
                <w:szCs w:val="20"/>
                <w:lang w:val="en-CA"/>
              </w:rPr>
            </w:pPr>
            <w:r w:rsidRPr="00BF74F4">
              <w:rPr>
                <w:szCs w:val="20"/>
                <w:lang w:val="en-CA"/>
              </w:rPr>
              <w:t>Not yet evaluable: PMRR does not yet contain allocation formula data. Evaluable at a future COP.</w:t>
            </w:r>
          </w:p>
        </w:tc>
      </w:tr>
      <w:tr w:rsidR="00432876" w:rsidRPr="002B20DF" w14:paraId="2B279473" w14:textId="77777777" w:rsidTr="00BF74F4">
        <w:tc>
          <w:tcPr>
            <w:tcW w:w="13572" w:type="dxa"/>
            <w:gridSpan w:val="4"/>
            <w:tcMar>
              <w:top w:w="60" w:type="dxa"/>
              <w:left w:w="80" w:type="dxa"/>
              <w:bottom w:w="60" w:type="dxa"/>
              <w:right w:w="80" w:type="dxa"/>
            </w:tcMar>
          </w:tcPr>
          <w:p w14:paraId="60D0B89C" w14:textId="2EC504CA" w:rsidR="00432876" w:rsidRPr="00BF74F4" w:rsidRDefault="00134BAD" w:rsidP="00CF0AA7">
            <w:pPr>
              <w:pStyle w:val="CBDTableNormal"/>
              <w:rPr>
                <w:b/>
                <w:bCs/>
                <w:szCs w:val="20"/>
                <w:lang w:val="en-CA"/>
              </w:rPr>
            </w:pPr>
            <w:r w:rsidRPr="00BF74F4">
              <w:rPr>
                <w:b/>
                <w:bCs/>
                <w:szCs w:val="20"/>
                <w:lang w:val="en-CA"/>
              </w:rPr>
              <w:t xml:space="preserve">P5 — Coherence with national </w:t>
            </w:r>
            <w:r w:rsidR="00AE560C" w:rsidRPr="00BF74F4">
              <w:rPr>
                <w:b/>
                <w:bCs/>
                <w:szCs w:val="20"/>
                <w:lang w:val="en-CA"/>
              </w:rPr>
              <w:t xml:space="preserve">access and benefit-sharing measures </w:t>
            </w:r>
            <w:r w:rsidRPr="00BF74F4">
              <w:rPr>
                <w:b/>
                <w:bCs/>
                <w:szCs w:val="20"/>
                <w:lang w:val="en-CA"/>
              </w:rPr>
              <w:t>and other instruments</w:t>
            </w:r>
          </w:p>
        </w:tc>
      </w:tr>
      <w:tr w:rsidR="00432876" w:rsidRPr="002B20DF" w14:paraId="792B7304" w14:textId="77777777" w:rsidTr="747D46A4">
        <w:tc>
          <w:tcPr>
            <w:tcW w:w="3300" w:type="dxa"/>
            <w:shd w:val="clear" w:color="auto" w:fill="FFF2CC"/>
            <w:tcMar>
              <w:top w:w="60" w:type="dxa"/>
              <w:left w:w="80" w:type="dxa"/>
              <w:bottom w:w="60" w:type="dxa"/>
              <w:right w:w="80" w:type="dxa"/>
            </w:tcMar>
          </w:tcPr>
          <w:p w14:paraId="41B3EDE3" w14:textId="4E6736DE" w:rsidR="00432876" w:rsidRPr="00BF74F4" w:rsidRDefault="00134BAD" w:rsidP="00CF0AA7">
            <w:pPr>
              <w:pStyle w:val="CBDTableNormal"/>
              <w:rPr>
                <w:szCs w:val="20"/>
                <w:lang w:val="en-CA"/>
              </w:rPr>
            </w:pPr>
            <w:r w:rsidRPr="00BF74F4">
              <w:rPr>
                <w:szCs w:val="20"/>
                <w:lang w:val="en-CA"/>
              </w:rPr>
              <w:t>EC3(b) — contribution-stacking risk (ITPGRFA, BBNJ, WHO PABS)</w:t>
            </w:r>
          </w:p>
        </w:tc>
        <w:tc>
          <w:tcPr>
            <w:tcW w:w="1500" w:type="dxa"/>
            <w:shd w:val="clear" w:color="auto" w:fill="FFF2CC"/>
            <w:tcMar>
              <w:top w:w="60" w:type="dxa"/>
              <w:left w:w="80" w:type="dxa"/>
              <w:bottom w:w="60" w:type="dxa"/>
              <w:right w:w="80" w:type="dxa"/>
            </w:tcMar>
          </w:tcPr>
          <w:p w14:paraId="27E046D8" w14:textId="77777777" w:rsidR="00432876" w:rsidRPr="00BF74F4" w:rsidRDefault="00134BAD" w:rsidP="00CF0AA7">
            <w:pPr>
              <w:pStyle w:val="CBDTableNormal"/>
              <w:rPr>
                <w:szCs w:val="20"/>
                <w:lang w:val="en-CA"/>
              </w:rPr>
            </w:pPr>
            <w:r w:rsidRPr="00BF74F4">
              <w:rPr>
                <w:szCs w:val="20"/>
                <w:lang w:val="en-CA"/>
              </w:rPr>
              <w:t>To develop (protocol)</w:t>
            </w:r>
          </w:p>
        </w:tc>
        <w:tc>
          <w:tcPr>
            <w:tcW w:w="2400" w:type="dxa"/>
            <w:shd w:val="clear" w:color="auto" w:fill="FFF2CC"/>
            <w:tcMar>
              <w:top w:w="60" w:type="dxa"/>
              <w:left w:w="80" w:type="dxa"/>
              <w:bottom w:w="60" w:type="dxa"/>
              <w:right w:w="80" w:type="dxa"/>
            </w:tcMar>
          </w:tcPr>
          <w:p w14:paraId="2152F724" w14:textId="77777777" w:rsidR="00432876" w:rsidRPr="00BF74F4" w:rsidRDefault="00134BAD" w:rsidP="00CF0AA7">
            <w:pPr>
              <w:pStyle w:val="CBDTableNormal"/>
              <w:rPr>
                <w:szCs w:val="20"/>
                <w:lang w:val="en-CA"/>
              </w:rPr>
            </w:pPr>
            <w:r w:rsidRPr="00BF74F4">
              <w:rPr>
                <w:szCs w:val="20"/>
                <w:lang w:val="en-CA"/>
              </w:rPr>
              <w:t>Secretariat stacking risk protocol</w:t>
            </w:r>
          </w:p>
        </w:tc>
        <w:tc>
          <w:tcPr>
            <w:tcW w:w="6372" w:type="dxa"/>
            <w:shd w:val="clear" w:color="auto" w:fill="FFF2CC"/>
            <w:tcMar>
              <w:top w:w="60" w:type="dxa"/>
              <w:left w:w="80" w:type="dxa"/>
              <w:bottom w:w="60" w:type="dxa"/>
              <w:right w:w="80" w:type="dxa"/>
            </w:tcMar>
          </w:tcPr>
          <w:p w14:paraId="7868EDB8" w14:textId="09DECE78" w:rsidR="00432876" w:rsidRPr="00BF74F4" w:rsidRDefault="00134BAD" w:rsidP="00CF0AA7">
            <w:pPr>
              <w:pStyle w:val="CBDTableNormal"/>
              <w:rPr>
                <w:szCs w:val="20"/>
                <w:lang w:val="en-CA"/>
              </w:rPr>
            </w:pPr>
            <w:r w:rsidRPr="00BF74F4">
              <w:rPr>
                <w:szCs w:val="20"/>
                <w:lang w:val="en-CA"/>
              </w:rPr>
              <w:t>Not yet evaluable:</w:t>
            </w:r>
            <w:r w:rsidR="00A95A6D" w:rsidRPr="00BF74F4">
              <w:rPr>
                <w:szCs w:val="20"/>
                <w:lang w:val="en-CA"/>
              </w:rPr>
              <w:t xml:space="preserve"> </w:t>
            </w:r>
            <w:r w:rsidR="4FFD356B" w:rsidRPr="00BF74F4">
              <w:rPr>
                <w:szCs w:val="20"/>
                <w:lang w:val="en-CA"/>
              </w:rPr>
              <w:t>Other international instruments have yet to decider whether and how to deal with the sharing of benefits from the use of digital sequence information</w:t>
            </w:r>
            <w:r w:rsidR="4FB5FE9B" w:rsidRPr="00BF74F4">
              <w:rPr>
                <w:szCs w:val="20"/>
                <w:lang w:val="en-CA"/>
              </w:rPr>
              <w:t xml:space="preserve"> on genetic resources within their scope</w:t>
            </w:r>
            <w:r w:rsidRPr="00BF74F4">
              <w:rPr>
                <w:szCs w:val="20"/>
                <w:lang w:val="en-CA"/>
              </w:rPr>
              <w:t>. Evaluable at a future COP.</w:t>
            </w:r>
          </w:p>
        </w:tc>
      </w:tr>
      <w:tr w:rsidR="00432876" w:rsidRPr="002B20DF" w14:paraId="6FA233F4" w14:textId="77777777" w:rsidTr="747D46A4">
        <w:tc>
          <w:tcPr>
            <w:tcW w:w="3300" w:type="dxa"/>
            <w:shd w:val="clear" w:color="auto" w:fill="FFF2CC"/>
            <w:tcMar>
              <w:top w:w="60" w:type="dxa"/>
              <w:left w:w="80" w:type="dxa"/>
              <w:bottom w:w="60" w:type="dxa"/>
              <w:right w:w="80" w:type="dxa"/>
            </w:tcMar>
          </w:tcPr>
          <w:p w14:paraId="4FE7A1BF" w14:textId="77777777" w:rsidR="00432876" w:rsidRPr="00BF74F4" w:rsidRDefault="00134BAD" w:rsidP="00CF0AA7">
            <w:pPr>
              <w:pStyle w:val="CBDTableNormal"/>
              <w:rPr>
                <w:szCs w:val="20"/>
                <w:lang w:val="en-CA"/>
              </w:rPr>
            </w:pPr>
            <w:r w:rsidRPr="00BF74F4">
              <w:rPr>
                <w:szCs w:val="20"/>
                <w:lang w:val="en-CA"/>
              </w:rPr>
              <w:t>EC3(c) — provider confidence (national ABS alignment)</w:t>
            </w:r>
          </w:p>
        </w:tc>
        <w:tc>
          <w:tcPr>
            <w:tcW w:w="1500" w:type="dxa"/>
            <w:shd w:val="clear" w:color="auto" w:fill="FFF2CC"/>
            <w:tcMar>
              <w:top w:w="60" w:type="dxa"/>
              <w:left w:w="80" w:type="dxa"/>
              <w:bottom w:w="60" w:type="dxa"/>
              <w:right w:w="80" w:type="dxa"/>
            </w:tcMar>
          </w:tcPr>
          <w:p w14:paraId="68DF8197" w14:textId="77777777" w:rsidR="00432876" w:rsidRPr="00BF74F4" w:rsidRDefault="00134BAD" w:rsidP="00CF0AA7">
            <w:pPr>
              <w:pStyle w:val="CBDTableNormal"/>
              <w:rPr>
                <w:szCs w:val="20"/>
                <w:lang w:val="en-CA"/>
              </w:rPr>
            </w:pPr>
            <w:r w:rsidRPr="00BF74F4">
              <w:rPr>
                <w:szCs w:val="20"/>
                <w:lang w:val="en-CA"/>
              </w:rPr>
              <w:t>To develop (assessment)</w:t>
            </w:r>
          </w:p>
        </w:tc>
        <w:tc>
          <w:tcPr>
            <w:tcW w:w="2400" w:type="dxa"/>
            <w:shd w:val="clear" w:color="auto" w:fill="FFF2CC"/>
            <w:tcMar>
              <w:top w:w="60" w:type="dxa"/>
              <w:left w:w="80" w:type="dxa"/>
              <w:bottom w:w="60" w:type="dxa"/>
              <w:right w:w="80" w:type="dxa"/>
            </w:tcMar>
          </w:tcPr>
          <w:p w14:paraId="2D10A97A" w14:textId="602A6E59" w:rsidR="00432876" w:rsidRPr="00BF74F4" w:rsidRDefault="00134BAD" w:rsidP="00CF0AA7">
            <w:pPr>
              <w:pStyle w:val="CBDTableNormal"/>
              <w:rPr>
                <w:szCs w:val="20"/>
                <w:lang w:val="en-CA"/>
              </w:rPr>
            </w:pPr>
            <w:r w:rsidRPr="00BF74F4">
              <w:rPr>
                <w:szCs w:val="20"/>
                <w:lang w:val="en-CA"/>
              </w:rPr>
              <w:t>Party national reports/PMRR; Party notification</w:t>
            </w:r>
          </w:p>
        </w:tc>
        <w:tc>
          <w:tcPr>
            <w:tcW w:w="6372" w:type="dxa"/>
            <w:shd w:val="clear" w:color="auto" w:fill="FFF2CC"/>
            <w:tcMar>
              <w:top w:w="60" w:type="dxa"/>
              <w:left w:w="80" w:type="dxa"/>
              <w:bottom w:w="60" w:type="dxa"/>
              <w:right w:w="80" w:type="dxa"/>
            </w:tcMar>
          </w:tcPr>
          <w:p w14:paraId="4237C0B5" w14:textId="3C614B83" w:rsidR="00432876" w:rsidRPr="00BF74F4" w:rsidRDefault="00134BAD" w:rsidP="747D46A4">
            <w:pPr>
              <w:pStyle w:val="CBDTableNormal"/>
              <w:rPr>
                <w:szCs w:val="20"/>
                <w:lang w:val="en-CA"/>
              </w:rPr>
            </w:pPr>
            <w:r w:rsidRPr="00BF74F4">
              <w:rPr>
                <w:szCs w:val="20"/>
                <w:lang w:val="en-CA"/>
              </w:rPr>
              <w:t>Partially evaluable through Party notification only; results considered interim given early stage of mechanism. Monitor in subsequent cycles</w:t>
            </w:r>
            <w:r w:rsidR="6637C50A" w:rsidRPr="00BF74F4">
              <w:rPr>
                <w:szCs w:val="20"/>
                <w:lang w:val="en-CA"/>
              </w:rPr>
              <w:t>, including on the</w:t>
            </w:r>
            <w:r w:rsidR="61F84162" w:rsidRPr="00BF74F4">
              <w:rPr>
                <w:szCs w:val="20"/>
                <w:lang w:val="en-CA"/>
              </w:rPr>
              <w:t xml:space="preserve"> perception of a voluntary extension</w:t>
            </w:r>
            <w:r w:rsidR="24CE8259" w:rsidRPr="00BF74F4">
              <w:rPr>
                <w:szCs w:val="20"/>
                <w:lang w:val="en-CA"/>
              </w:rPr>
              <w:t xml:space="preserve"> of the mechanism</w:t>
            </w:r>
          </w:p>
        </w:tc>
      </w:tr>
      <w:tr w:rsidR="00432876" w:rsidRPr="002B20DF" w14:paraId="41EEEDFC" w14:textId="77777777" w:rsidTr="747D46A4">
        <w:tc>
          <w:tcPr>
            <w:tcW w:w="3300" w:type="dxa"/>
            <w:shd w:val="clear" w:color="auto" w:fill="FFF2CC"/>
            <w:tcMar>
              <w:top w:w="60" w:type="dxa"/>
              <w:left w:w="80" w:type="dxa"/>
              <w:bottom w:w="60" w:type="dxa"/>
              <w:right w:w="80" w:type="dxa"/>
            </w:tcMar>
          </w:tcPr>
          <w:p w14:paraId="64DECE63" w14:textId="77777777" w:rsidR="00432876" w:rsidRPr="00BF74F4" w:rsidRDefault="00134BAD" w:rsidP="00CF0AA7">
            <w:pPr>
              <w:pStyle w:val="CBDTableNormal"/>
              <w:rPr>
                <w:szCs w:val="20"/>
                <w:lang w:val="en-CA"/>
              </w:rPr>
            </w:pPr>
            <w:r w:rsidRPr="00BF74F4">
              <w:rPr>
                <w:szCs w:val="20"/>
                <w:lang w:val="en-CA"/>
              </w:rPr>
              <w:t>Coherence with NBSAPs and national DSI/ABS measures</w:t>
            </w:r>
          </w:p>
        </w:tc>
        <w:tc>
          <w:tcPr>
            <w:tcW w:w="1500" w:type="dxa"/>
            <w:shd w:val="clear" w:color="auto" w:fill="FFF2CC"/>
            <w:tcMar>
              <w:top w:w="60" w:type="dxa"/>
              <w:left w:w="80" w:type="dxa"/>
              <w:bottom w:w="60" w:type="dxa"/>
              <w:right w:w="80" w:type="dxa"/>
            </w:tcMar>
          </w:tcPr>
          <w:p w14:paraId="7D369BF3" w14:textId="77777777" w:rsidR="00432876" w:rsidRPr="00BF74F4" w:rsidRDefault="00134BAD" w:rsidP="00CF0AA7">
            <w:pPr>
              <w:pStyle w:val="CBDTableNormal"/>
              <w:rPr>
                <w:szCs w:val="20"/>
                <w:lang w:val="en-CA"/>
              </w:rPr>
            </w:pPr>
            <w:r w:rsidRPr="00BF74F4">
              <w:rPr>
                <w:szCs w:val="20"/>
                <w:lang w:val="en-CA"/>
              </w:rPr>
              <w:t>Existing (CBD)</w:t>
            </w:r>
          </w:p>
        </w:tc>
        <w:tc>
          <w:tcPr>
            <w:tcW w:w="2400" w:type="dxa"/>
            <w:shd w:val="clear" w:color="auto" w:fill="FFF2CC"/>
            <w:tcMar>
              <w:top w:w="60" w:type="dxa"/>
              <w:left w:w="80" w:type="dxa"/>
              <w:bottom w:w="60" w:type="dxa"/>
              <w:right w:w="80" w:type="dxa"/>
            </w:tcMar>
          </w:tcPr>
          <w:p w14:paraId="78EE7A83" w14:textId="3DA792DF" w:rsidR="00432876" w:rsidRPr="00BF74F4" w:rsidRDefault="00134BAD" w:rsidP="00CF0AA7">
            <w:pPr>
              <w:pStyle w:val="CBDTableNormal"/>
              <w:rPr>
                <w:szCs w:val="20"/>
                <w:lang w:val="en-CA"/>
              </w:rPr>
            </w:pPr>
            <w:r w:rsidRPr="00BF74F4">
              <w:rPr>
                <w:szCs w:val="20"/>
                <w:lang w:val="en-CA"/>
              </w:rPr>
              <w:t>PMRR/Secretariat</w:t>
            </w:r>
          </w:p>
        </w:tc>
        <w:tc>
          <w:tcPr>
            <w:tcW w:w="6372" w:type="dxa"/>
            <w:shd w:val="clear" w:color="auto" w:fill="FFF2CC"/>
            <w:tcMar>
              <w:top w:w="60" w:type="dxa"/>
              <w:left w:w="80" w:type="dxa"/>
              <w:bottom w:w="60" w:type="dxa"/>
              <w:right w:w="80" w:type="dxa"/>
            </w:tcMar>
          </w:tcPr>
          <w:p w14:paraId="7D24D3F5" w14:textId="77777777" w:rsidR="00432876" w:rsidRPr="00BF74F4" w:rsidRDefault="00134BAD" w:rsidP="00CF0AA7">
            <w:pPr>
              <w:pStyle w:val="CBDTableNormal"/>
              <w:rPr>
                <w:szCs w:val="20"/>
                <w:lang w:val="en-CA"/>
              </w:rPr>
            </w:pPr>
            <w:r w:rsidRPr="00BF74F4">
              <w:rPr>
                <w:szCs w:val="20"/>
                <w:lang w:val="en-CA"/>
              </w:rPr>
              <w:t>Partially evaluable (interim results only given early stage of mechanism). Monitor in subsequent cycles.</w:t>
            </w:r>
          </w:p>
        </w:tc>
      </w:tr>
      <w:tr w:rsidR="00432876" w:rsidRPr="002B20DF" w14:paraId="2E4C7B66" w14:textId="77777777" w:rsidTr="00BF74F4">
        <w:tc>
          <w:tcPr>
            <w:tcW w:w="13572" w:type="dxa"/>
            <w:gridSpan w:val="4"/>
            <w:tcBorders>
              <w:bottom w:val="single" w:sz="4" w:space="0" w:color="CCCCCC"/>
            </w:tcBorders>
            <w:tcMar>
              <w:top w:w="60" w:type="dxa"/>
              <w:left w:w="80" w:type="dxa"/>
              <w:bottom w:w="60" w:type="dxa"/>
              <w:right w:w="80" w:type="dxa"/>
            </w:tcMar>
          </w:tcPr>
          <w:p w14:paraId="6EFADF45" w14:textId="26722CEA" w:rsidR="00432876" w:rsidRPr="00BF74F4" w:rsidRDefault="00134BAD" w:rsidP="00CF0AA7">
            <w:pPr>
              <w:pStyle w:val="CBDTableNormal"/>
              <w:rPr>
                <w:b/>
                <w:bCs/>
                <w:szCs w:val="20"/>
                <w:lang w:val="en-CA"/>
              </w:rPr>
            </w:pPr>
            <w:r w:rsidRPr="00BF74F4">
              <w:rPr>
                <w:b/>
                <w:bCs/>
                <w:szCs w:val="20"/>
                <w:lang w:val="en-CA"/>
              </w:rPr>
              <w:lastRenderedPageBreak/>
              <w:t xml:space="preserve">P6 — </w:t>
            </w:r>
            <w:r w:rsidR="00D157FF" w:rsidRPr="00BF74F4">
              <w:rPr>
                <w:b/>
                <w:bCs/>
                <w:szCs w:val="20"/>
                <w:lang w:val="en-CA"/>
              </w:rPr>
              <w:t>Indigenous peoples and local communitie</w:t>
            </w:r>
            <w:r w:rsidR="00AE560C" w:rsidRPr="00BF74F4">
              <w:rPr>
                <w:b/>
                <w:bCs/>
                <w:szCs w:val="20"/>
                <w:lang w:val="en-CA"/>
              </w:rPr>
              <w:t>s’</w:t>
            </w:r>
            <w:r w:rsidR="00D157FF" w:rsidRPr="00BF74F4">
              <w:rPr>
                <w:b/>
                <w:bCs/>
                <w:szCs w:val="20"/>
                <w:lang w:val="en-CA"/>
              </w:rPr>
              <w:t xml:space="preserve"> </w:t>
            </w:r>
            <w:r w:rsidRPr="00BF74F4">
              <w:rPr>
                <w:b/>
                <w:bCs/>
                <w:szCs w:val="20"/>
                <w:lang w:val="en-CA"/>
              </w:rPr>
              <w:t>rights, open access and research impacts</w:t>
            </w:r>
          </w:p>
        </w:tc>
      </w:tr>
      <w:tr w:rsidR="00432876" w:rsidRPr="002B20DF" w14:paraId="14DDC068" w14:textId="77777777" w:rsidTr="00BF74F4">
        <w:tc>
          <w:tcPr>
            <w:tcW w:w="3300" w:type="dxa"/>
            <w:tcBorders>
              <w:bottom w:val="nil"/>
            </w:tcBorders>
            <w:shd w:val="clear" w:color="auto" w:fill="FFF2CC"/>
            <w:tcMar>
              <w:top w:w="60" w:type="dxa"/>
              <w:left w:w="80" w:type="dxa"/>
              <w:bottom w:w="60" w:type="dxa"/>
              <w:right w:w="80" w:type="dxa"/>
            </w:tcMar>
          </w:tcPr>
          <w:p w14:paraId="619DBE9B" w14:textId="60BA4F60" w:rsidR="00432876" w:rsidRPr="00BF74F4" w:rsidRDefault="00134BAD" w:rsidP="00CF0AA7">
            <w:pPr>
              <w:pStyle w:val="CBDTableNormal"/>
              <w:rPr>
                <w:szCs w:val="20"/>
                <w:lang w:val="en-CA"/>
              </w:rPr>
            </w:pPr>
            <w:r w:rsidRPr="00BF74F4">
              <w:rPr>
                <w:szCs w:val="20"/>
                <w:lang w:val="en-CA"/>
              </w:rPr>
              <w:t>EC4 —</w:t>
            </w:r>
            <w:r w:rsidR="004C2AE3" w:rsidRPr="00BF74F4">
              <w:rPr>
                <w:szCs w:val="20"/>
                <w:lang w:val="en-CA"/>
              </w:rPr>
              <w:t>I</w:t>
            </w:r>
            <w:r w:rsidRPr="00BF74F4">
              <w:rPr>
                <w:szCs w:val="20"/>
                <w:lang w:val="en-CA"/>
              </w:rPr>
              <w:t xml:space="preserve">nstitutional readiness </w:t>
            </w:r>
            <w:r w:rsidR="004C2AE3" w:rsidRPr="00BF74F4">
              <w:rPr>
                <w:szCs w:val="20"/>
                <w:lang w:val="en-CA"/>
              </w:rPr>
              <w:t xml:space="preserve">of indigenous peoples and local communities </w:t>
            </w:r>
            <w:r w:rsidRPr="00BF74F4">
              <w:rPr>
                <w:szCs w:val="20"/>
                <w:lang w:val="en-CA"/>
              </w:rPr>
              <w:t>and entity designation</w:t>
            </w:r>
          </w:p>
        </w:tc>
        <w:tc>
          <w:tcPr>
            <w:tcW w:w="1500" w:type="dxa"/>
            <w:tcBorders>
              <w:bottom w:val="nil"/>
            </w:tcBorders>
            <w:shd w:val="clear" w:color="auto" w:fill="FFF2CC"/>
            <w:tcMar>
              <w:top w:w="60" w:type="dxa"/>
              <w:left w:w="80" w:type="dxa"/>
              <w:bottom w:w="60" w:type="dxa"/>
              <w:right w:w="80" w:type="dxa"/>
            </w:tcMar>
          </w:tcPr>
          <w:p w14:paraId="3E7BD3AC" w14:textId="77777777" w:rsidR="00432876" w:rsidRPr="00BF74F4" w:rsidRDefault="00134BAD" w:rsidP="00CF0AA7">
            <w:pPr>
              <w:pStyle w:val="CBDTableNormal"/>
              <w:rPr>
                <w:szCs w:val="20"/>
                <w:lang w:val="en-CA"/>
              </w:rPr>
            </w:pPr>
            <w:r w:rsidRPr="00BF74F4">
              <w:rPr>
                <w:szCs w:val="20"/>
                <w:lang w:val="en-CA"/>
              </w:rPr>
              <w:t>To develop (assessment)</w:t>
            </w:r>
          </w:p>
        </w:tc>
        <w:tc>
          <w:tcPr>
            <w:tcW w:w="2400" w:type="dxa"/>
            <w:tcBorders>
              <w:bottom w:val="nil"/>
            </w:tcBorders>
            <w:shd w:val="clear" w:color="auto" w:fill="FFF2CC"/>
            <w:tcMar>
              <w:top w:w="60" w:type="dxa"/>
              <w:left w:w="80" w:type="dxa"/>
              <w:bottom w:w="60" w:type="dxa"/>
              <w:right w:w="80" w:type="dxa"/>
            </w:tcMar>
          </w:tcPr>
          <w:p w14:paraId="27019D49" w14:textId="6683F1F6" w:rsidR="00432876" w:rsidRPr="00BF74F4" w:rsidRDefault="00BB57E4" w:rsidP="00CF0AA7">
            <w:pPr>
              <w:pStyle w:val="CBDTableNormal"/>
              <w:rPr>
                <w:szCs w:val="20"/>
                <w:lang w:val="en-CA"/>
              </w:rPr>
            </w:pPr>
            <w:r w:rsidRPr="00BF74F4">
              <w:rPr>
                <w:szCs w:val="20"/>
                <w:lang w:val="en-CA"/>
              </w:rPr>
              <w:t>C</w:t>
            </w:r>
            <w:r w:rsidR="00134BAD" w:rsidRPr="00BF74F4">
              <w:rPr>
                <w:szCs w:val="20"/>
                <w:lang w:val="en-CA"/>
              </w:rPr>
              <w:t>onsultation</w:t>
            </w:r>
            <w:r w:rsidR="004C2AE3" w:rsidRPr="00BF74F4">
              <w:rPr>
                <w:szCs w:val="20"/>
                <w:lang w:val="en-CA"/>
              </w:rPr>
              <w:t xml:space="preserve"> of indigenous peoples and local communities</w:t>
            </w:r>
            <w:r w:rsidR="00134BAD" w:rsidRPr="00BF74F4">
              <w:rPr>
                <w:szCs w:val="20"/>
                <w:lang w:val="en-CA"/>
              </w:rPr>
              <w:t>; Party reports</w:t>
            </w:r>
          </w:p>
        </w:tc>
        <w:tc>
          <w:tcPr>
            <w:tcW w:w="6372" w:type="dxa"/>
            <w:tcBorders>
              <w:bottom w:val="nil"/>
            </w:tcBorders>
            <w:shd w:val="clear" w:color="auto" w:fill="FFF2CC"/>
            <w:tcMar>
              <w:top w:w="60" w:type="dxa"/>
              <w:left w:w="80" w:type="dxa"/>
              <w:bottom w:w="60" w:type="dxa"/>
              <w:right w:w="80" w:type="dxa"/>
            </w:tcMar>
          </w:tcPr>
          <w:p w14:paraId="678DCAD3" w14:textId="77777777" w:rsidR="00432876" w:rsidRPr="00BF74F4" w:rsidRDefault="00134BAD" w:rsidP="00CF0AA7">
            <w:pPr>
              <w:pStyle w:val="CBDTableNormal"/>
              <w:rPr>
                <w:szCs w:val="20"/>
                <w:lang w:val="en-CA"/>
              </w:rPr>
            </w:pPr>
            <w:r w:rsidRPr="00BF74F4">
              <w:rPr>
                <w:szCs w:val="20"/>
                <w:lang w:val="en-CA"/>
              </w:rPr>
              <w:t>Not yet evaluable: Cali Fund operations not fully started. Evaluable at a future COP.</w:t>
            </w:r>
          </w:p>
        </w:tc>
      </w:tr>
      <w:tr w:rsidR="00432876" w:rsidRPr="002B20DF" w14:paraId="40D283D1" w14:textId="77777777" w:rsidTr="00BF74F4">
        <w:tc>
          <w:tcPr>
            <w:tcW w:w="3300" w:type="dxa"/>
            <w:tcBorders>
              <w:top w:val="nil"/>
            </w:tcBorders>
            <w:shd w:val="clear" w:color="auto" w:fill="FFF2CC"/>
            <w:tcMar>
              <w:top w:w="60" w:type="dxa"/>
              <w:left w:w="80" w:type="dxa"/>
              <w:bottom w:w="60" w:type="dxa"/>
              <w:right w:w="80" w:type="dxa"/>
            </w:tcMar>
          </w:tcPr>
          <w:p w14:paraId="250687A0" w14:textId="78E7E7E4" w:rsidR="00432876" w:rsidRPr="00BF74F4" w:rsidRDefault="00134BAD" w:rsidP="00CF0AA7">
            <w:pPr>
              <w:pStyle w:val="CBDTableNormal"/>
              <w:rPr>
                <w:szCs w:val="20"/>
                <w:lang w:val="en-CA"/>
              </w:rPr>
            </w:pPr>
            <w:r w:rsidRPr="00BF74F4">
              <w:rPr>
                <w:szCs w:val="20"/>
                <w:lang w:val="en-CA"/>
              </w:rPr>
              <w:t>Benefit</w:t>
            </w:r>
            <w:r w:rsidR="370D0799" w:rsidRPr="00BF74F4">
              <w:rPr>
                <w:szCs w:val="20"/>
                <w:lang w:val="en-CA"/>
              </w:rPr>
              <w:t>s</w:t>
            </w:r>
            <w:r w:rsidRPr="00BF74F4">
              <w:rPr>
                <w:szCs w:val="20"/>
                <w:lang w:val="en-CA"/>
              </w:rPr>
              <w:t xml:space="preserve"> recei</w:t>
            </w:r>
            <w:r w:rsidR="370D0799" w:rsidRPr="00BF74F4">
              <w:rPr>
                <w:szCs w:val="20"/>
                <w:lang w:val="en-CA"/>
              </w:rPr>
              <w:t>ved</w:t>
            </w:r>
            <w:r w:rsidRPr="00BF74F4">
              <w:rPr>
                <w:szCs w:val="20"/>
                <w:lang w:val="en-CA"/>
              </w:rPr>
              <w:t xml:space="preserve"> by </w:t>
            </w:r>
            <w:r w:rsidR="0B386E53" w:rsidRPr="00BF74F4">
              <w:rPr>
                <w:szCs w:val="20"/>
                <w:lang w:val="en-CA"/>
              </w:rPr>
              <w:t xml:space="preserve">indigenous peoples and local communities and their </w:t>
            </w:r>
            <w:r w:rsidR="79823DEC" w:rsidRPr="00BF74F4">
              <w:rPr>
                <w:szCs w:val="20"/>
                <w:lang w:val="en-CA"/>
              </w:rPr>
              <w:t>identified</w:t>
            </w:r>
            <w:r w:rsidR="003B1CDD" w:rsidRPr="00BF74F4">
              <w:rPr>
                <w:szCs w:val="20"/>
                <w:lang w:val="en-CA"/>
              </w:rPr>
              <w:t xml:space="preserve"> or </w:t>
            </w:r>
            <w:r w:rsidRPr="00BF74F4">
              <w:rPr>
                <w:szCs w:val="20"/>
                <w:lang w:val="en-CA"/>
              </w:rPr>
              <w:t>designated entities</w:t>
            </w:r>
          </w:p>
        </w:tc>
        <w:tc>
          <w:tcPr>
            <w:tcW w:w="1500" w:type="dxa"/>
            <w:tcBorders>
              <w:top w:val="nil"/>
            </w:tcBorders>
            <w:shd w:val="clear" w:color="auto" w:fill="FFF2CC"/>
            <w:tcMar>
              <w:top w:w="60" w:type="dxa"/>
              <w:left w:w="80" w:type="dxa"/>
              <w:bottom w:w="60" w:type="dxa"/>
              <w:right w:w="80" w:type="dxa"/>
            </w:tcMar>
          </w:tcPr>
          <w:p w14:paraId="353CDC7F" w14:textId="77777777" w:rsidR="00432876" w:rsidRPr="00BF74F4" w:rsidRDefault="00134BAD" w:rsidP="00CF0AA7">
            <w:pPr>
              <w:pStyle w:val="CBDTableNormal"/>
              <w:rPr>
                <w:szCs w:val="20"/>
                <w:lang w:val="en-CA"/>
              </w:rPr>
            </w:pPr>
            <w:r w:rsidRPr="00BF74F4">
              <w:rPr>
                <w:szCs w:val="20"/>
                <w:lang w:val="en-CA"/>
              </w:rPr>
              <w:t>Existing / to develop</w:t>
            </w:r>
          </w:p>
        </w:tc>
        <w:tc>
          <w:tcPr>
            <w:tcW w:w="2400" w:type="dxa"/>
            <w:tcBorders>
              <w:top w:val="nil"/>
            </w:tcBorders>
            <w:shd w:val="clear" w:color="auto" w:fill="FFF2CC"/>
            <w:tcMar>
              <w:top w:w="60" w:type="dxa"/>
              <w:left w:w="80" w:type="dxa"/>
              <w:bottom w:w="60" w:type="dxa"/>
              <w:right w:w="80" w:type="dxa"/>
            </w:tcMar>
          </w:tcPr>
          <w:p w14:paraId="1ABED12F" w14:textId="6EE64D45" w:rsidR="00432876" w:rsidRPr="00BF74F4" w:rsidRDefault="00134BAD" w:rsidP="00CF0AA7">
            <w:pPr>
              <w:pStyle w:val="CBDTableNormal"/>
              <w:rPr>
                <w:szCs w:val="20"/>
                <w:lang w:val="en-CA"/>
              </w:rPr>
            </w:pPr>
            <w:r w:rsidRPr="00BF74F4">
              <w:rPr>
                <w:szCs w:val="20"/>
                <w:lang w:val="en-CA"/>
              </w:rPr>
              <w:t>MPTFO allocation data; consultation</w:t>
            </w:r>
            <w:r w:rsidR="004B5C8C" w:rsidRPr="00BF74F4">
              <w:rPr>
                <w:szCs w:val="20"/>
                <w:lang w:val="en-CA"/>
              </w:rPr>
              <w:t xml:space="preserve"> of indigenous peoples and local communities</w:t>
            </w:r>
          </w:p>
        </w:tc>
        <w:tc>
          <w:tcPr>
            <w:tcW w:w="6372" w:type="dxa"/>
            <w:tcBorders>
              <w:top w:val="nil"/>
            </w:tcBorders>
            <w:shd w:val="clear" w:color="auto" w:fill="FFF2CC"/>
            <w:tcMar>
              <w:top w:w="60" w:type="dxa"/>
              <w:left w:w="80" w:type="dxa"/>
              <w:bottom w:w="60" w:type="dxa"/>
              <w:right w:w="80" w:type="dxa"/>
            </w:tcMar>
          </w:tcPr>
          <w:p w14:paraId="37588252" w14:textId="77777777" w:rsidR="00432876" w:rsidRPr="00BF74F4" w:rsidRDefault="00134BAD" w:rsidP="00CF0AA7">
            <w:pPr>
              <w:pStyle w:val="CBDTableNormal"/>
              <w:rPr>
                <w:szCs w:val="20"/>
                <w:lang w:val="en-CA"/>
              </w:rPr>
            </w:pPr>
            <w:r w:rsidRPr="00BF74F4">
              <w:rPr>
                <w:szCs w:val="20"/>
                <w:lang w:val="en-CA"/>
              </w:rPr>
              <w:t>Partially evaluable for factors (o) and (q) through survey or Party notification; results considered interim. Monitor in subsequent cycles.</w:t>
            </w:r>
          </w:p>
        </w:tc>
      </w:tr>
      <w:tr w:rsidR="00432876" w:rsidRPr="002B20DF" w14:paraId="44A02944" w14:textId="77777777" w:rsidTr="747D46A4">
        <w:tc>
          <w:tcPr>
            <w:tcW w:w="3300" w:type="dxa"/>
            <w:shd w:val="clear" w:color="auto" w:fill="FFF2CC"/>
            <w:tcMar>
              <w:top w:w="60" w:type="dxa"/>
              <w:left w:w="80" w:type="dxa"/>
              <w:bottom w:w="60" w:type="dxa"/>
              <w:right w:w="80" w:type="dxa"/>
            </w:tcMar>
          </w:tcPr>
          <w:p w14:paraId="25FC87CA" w14:textId="0228A052" w:rsidR="00432876" w:rsidRPr="00BF74F4" w:rsidRDefault="00134BAD" w:rsidP="00CF0AA7">
            <w:pPr>
              <w:pStyle w:val="CBDTableNormal"/>
              <w:rPr>
                <w:szCs w:val="20"/>
                <w:lang w:val="en-CA"/>
              </w:rPr>
            </w:pPr>
            <w:r w:rsidRPr="00BF74F4">
              <w:rPr>
                <w:szCs w:val="20"/>
                <w:lang w:val="en-CA"/>
              </w:rPr>
              <w:t>Non-hindrance of research and innovation</w:t>
            </w:r>
            <w:r w:rsidR="01592F7C" w:rsidRPr="00BF74F4">
              <w:rPr>
                <w:szCs w:val="20"/>
                <w:lang w:val="en-CA"/>
              </w:rPr>
              <w:t xml:space="preserve">, including </w:t>
            </w:r>
            <w:r w:rsidR="6263A23D" w:rsidRPr="00BF74F4">
              <w:rPr>
                <w:szCs w:val="20"/>
                <w:lang w:val="en-CA"/>
              </w:rPr>
              <w:t xml:space="preserve">on new </w:t>
            </w:r>
            <w:r w:rsidR="41BDCA3F" w:rsidRPr="00BF74F4">
              <w:rPr>
                <w:szCs w:val="20"/>
                <w:lang w:val="en-CA"/>
              </w:rPr>
              <w:t>technologies</w:t>
            </w:r>
          </w:p>
        </w:tc>
        <w:tc>
          <w:tcPr>
            <w:tcW w:w="1500" w:type="dxa"/>
            <w:shd w:val="clear" w:color="auto" w:fill="FFF2CC"/>
            <w:tcMar>
              <w:top w:w="60" w:type="dxa"/>
              <w:left w:w="80" w:type="dxa"/>
              <w:bottom w:w="60" w:type="dxa"/>
              <w:right w:w="80" w:type="dxa"/>
            </w:tcMar>
          </w:tcPr>
          <w:p w14:paraId="60133E6C" w14:textId="77777777" w:rsidR="00432876" w:rsidRPr="00BF74F4" w:rsidRDefault="00134BAD" w:rsidP="00CF0AA7">
            <w:pPr>
              <w:pStyle w:val="CBDTableNormal"/>
              <w:rPr>
                <w:szCs w:val="20"/>
                <w:lang w:val="en-CA"/>
              </w:rPr>
            </w:pPr>
            <w:r w:rsidRPr="00BF74F4">
              <w:rPr>
                <w:szCs w:val="20"/>
                <w:lang w:val="en-CA"/>
              </w:rPr>
              <w:t>To develop (study)</w:t>
            </w:r>
          </w:p>
        </w:tc>
        <w:tc>
          <w:tcPr>
            <w:tcW w:w="2400" w:type="dxa"/>
            <w:shd w:val="clear" w:color="auto" w:fill="FFF2CC"/>
            <w:tcMar>
              <w:top w:w="60" w:type="dxa"/>
              <w:left w:w="80" w:type="dxa"/>
              <w:bottom w:w="60" w:type="dxa"/>
              <w:right w:w="80" w:type="dxa"/>
            </w:tcMar>
          </w:tcPr>
          <w:p w14:paraId="28D83285" w14:textId="77777777" w:rsidR="00432876" w:rsidRPr="00BF74F4" w:rsidRDefault="00134BAD" w:rsidP="00CF0AA7">
            <w:pPr>
              <w:pStyle w:val="CBDTableNormal"/>
              <w:rPr>
                <w:szCs w:val="20"/>
                <w:lang w:val="en-CA"/>
              </w:rPr>
            </w:pPr>
            <w:r w:rsidRPr="00BF74F4">
              <w:rPr>
                <w:szCs w:val="20"/>
                <w:lang w:val="en-CA"/>
              </w:rPr>
              <w:t>SC study; research community consultation</w:t>
            </w:r>
          </w:p>
        </w:tc>
        <w:tc>
          <w:tcPr>
            <w:tcW w:w="6372" w:type="dxa"/>
            <w:shd w:val="clear" w:color="auto" w:fill="FFF2CC"/>
            <w:tcMar>
              <w:top w:w="60" w:type="dxa"/>
              <w:left w:w="80" w:type="dxa"/>
              <w:bottom w:w="60" w:type="dxa"/>
              <w:right w:w="80" w:type="dxa"/>
            </w:tcMar>
          </w:tcPr>
          <w:p w14:paraId="5D4A8BCE" w14:textId="77777777" w:rsidR="00432876" w:rsidRPr="00BF74F4" w:rsidRDefault="00134BAD" w:rsidP="00CF0AA7">
            <w:pPr>
              <w:pStyle w:val="CBDTableNormal"/>
              <w:rPr>
                <w:szCs w:val="20"/>
                <w:lang w:val="en-CA"/>
              </w:rPr>
            </w:pPr>
            <w:r w:rsidRPr="00BF74F4">
              <w:rPr>
                <w:szCs w:val="20"/>
                <w:lang w:val="en-CA"/>
              </w:rPr>
              <w:t>Not yet evaluable: Cali Fund operations not fully started. Evaluable at a future COP.</w:t>
            </w:r>
          </w:p>
        </w:tc>
      </w:tr>
      <w:tr w:rsidR="00432876" w:rsidRPr="002B20DF" w14:paraId="4BB064B4" w14:textId="77777777" w:rsidTr="747D46A4">
        <w:tc>
          <w:tcPr>
            <w:tcW w:w="3300" w:type="dxa"/>
            <w:shd w:val="clear" w:color="auto" w:fill="FFF2CC"/>
            <w:tcMar>
              <w:top w:w="60" w:type="dxa"/>
              <w:left w:w="80" w:type="dxa"/>
              <w:bottom w:w="60" w:type="dxa"/>
              <w:right w:w="80" w:type="dxa"/>
            </w:tcMar>
          </w:tcPr>
          <w:p w14:paraId="3D95CCD0" w14:textId="77777777" w:rsidR="00432876" w:rsidRPr="00BF74F4" w:rsidRDefault="00134BAD" w:rsidP="00CF0AA7">
            <w:pPr>
              <w:pStyle w:val="CBDTableNormal"/>
              <w:rPr>
                <w:szCs w:val="20"/>
                <w:lang w:val="en-CA"/>
              </w:rPr>
            </w:pPr>
            <w:r w:rsidRPr="00BF74F4">
              <w:rPr>
                <w:szCs w:val="20"/>
                <w:lang w:val="en-CA"/>
              </w:rPr>
              <w:t>Biodiversity impact of funded activities</w:t>
            </w:r>
          </w:p>
        </w:tc>
        <w:tc>
          <w:tcPr>
            <w:tcW w:w="1500" w:type="dxa"/>
            <w:shd w:val="clear" w:color="auto" w:fill="FFF2CC"/>
            <w:tcMar>
              <w:top w:w="60" w:type="dxa"/>
              <w:left w:w="80" w:type="dxa"/>
              <w:bottom w:w="60" w:type="dxa"/>
              <w:right w:w="80" w:type="dxa"/>
            </w:tcMar>
          </w:tcPr>
          <w:p w14:paraId="3C4AD8B5" w14:textId="77777777" w:rsidR="00432876" w:rsidRPr="00BF74F4" w:rsidRDefault="00134BAD" w:rsidP="00CF0AA7">
            <w:pPr>
              <w:pStyle w:val="CBDTableNormal"/>
              <w:rPr>
                <w:szCs w:val="20"/>
                <w:lang w:val="en-CA"/>
              </w:rPr>
            </w:pPr>
            <w:r w:rsidRPr="00BF74F4">
              <w:rPr>
                <w:szCs w:val="20"/>
                <w:lang w:val="en-CA"/>
              </w:rPr>
              <w:t>To develop</w:t>
            </w:r>
          </w:p>
        </w:tc>
        <w:tc>
          <w:tcPr>
            <w:tcW w:w="2400" w:type="dxa"/>
            <w:shd w:val="clear" w:color="auto" w:fill="FFF2CC"/>
            <w:tcMar>
              <w:top w:w="60" w:type="dxa"/>
              <w:left w:w="80" w:type="dxa"/>
              <w:bottom w:w="60" w:type="dxa"/>
              <w:right w:w="80" w:type="dxa"/>
            </w:tcMar>
          </w:tcPr>
          <w:p w14:paraId="6766A63C" w14:textId="77777777" w:rsidR="00432876" w:rsidRPr="00BF74F4" w:rsidRDefault="00134BAD" w:rsidP="00CF0AA7">
            <w:pPr>
              <w:pStyle w:val="CBDTableNormal"/>
              <w:rPr>
                <w:szCs w:val="20"/>
                <w:lang w:val="en-CA"/>
              </w:rPr>
            </w:pPr>
            <w:r w:rsidRPr="00BF74F4">
              <w:rPr>
                <w:szCs w:val="20"/>
                <w:lang w:val="en-CA"/>
              </w:rPr>
              <w:t>Secretariat; Party reports</w:t>
            </w:r>
          </w:p>
        </w:tc>
        <w:tc>
          <w:tcPr>
            <w:tcW w:w="6372" w:type="dxa"/>
            <w:shd w:val="clear" w:color="auto" w:fill="FFF2CC"/>
            <w:tcMar>
              <w:top w:w="60" w:type="dxa"/>
              <w:left w:w="80" w:type="dxa"/>
              <w:bottom w:w="60" w:type="dxa"/>
              <w:right w:w="80" w:type="dxa"/>
            </w:tcMar>
          </w:tcPr>
          <w:p w14:paraId="60EC5699" w14:textId="77777777" w:rsidR="00432876" w:rsidRPr="00BF74F4" w:rsidRDefault="00134BAD" w:rsidP="00CF0AA7">
            <w:pPr>
              <w:pStyle w:val="CBDTableNormal"/>
              <w:rPr>
                <w:szCs w:val="20"/>
                <w:lang w:val="en-CA"/>
              </w:rPr>
            </w:pPr>
            <w:r w:rsidRPr="00BF74F4">
              <w:rPr>
                <w:szCs w:val="20"/>
                <w:lang w:val="en-CA"/>
              </w:rPr>
              <w:t>Not yet evaluable; qualitative contribution assessment possible at a future COP.</w:t>
            </w:r>
          </w:p>
        </w:tc>
      </w:tr>
      <w:tr w:rsidR="00432876" w:rsidRPr="002B20DF" w14:paraId="25DDA05D" w14:textId="77777777" w:rsidTr="747D46A4">
        <w:tc>
          <w:tcPr>
            <w:tcW w:w="13572" w:type="dxa"/>
            <w:gridSpan w:val="4"/>
            <w:shd w:val="clear" w:color="auto" w:fill="FFFFFF" w:themeFill="background1"/>
            <w:tcMar>
              <w:top w:w="60" w:type="dxa"/>
              <w:left w:w="80" w:type="dxa"/>
              <w:bottom w:w="60" w:type="dxa"/>
              <w:right w:w="80" w:type="dxa"/>
            </w:tcMar>
          </w:tcPr>
          <w:p w14:paraId="09A7D21F" w14:textId="77777777" w:rsidR="00432876" w:rsidRPr="00BF74F4" w:rsidRDefault="00134BAD" w:rsidP="00CF0AA7">
            <w:pPr>
              <w:pStyle w:val="CBDTableNormal"/>
              <w:rPr>
                <w:i/>
                <w:iCs/>
                <w:szCs w:val="20"/>
                <w:lang w:val="en-CA"/>
              </w:rPr>
            </w:pPr>
            <w:r w:rsidRPr="00BF74F4">
              <w:rPr>
                <w:i/>
                <w:iCs/>
                <w:szCs w:val="20"/>
                <w:lang w:val="en-CA"/>
              </w:rPr>
              <w:t>Colour coding</w:t>
            </w:r>
            <w:r w:rsidRPr="00BF74F4">
              <w:rPr>
                <w:szCs w:val="20"/>
                <w:lang w:val="en-CA"/>
              </w:rPr>
              <w:t>: green = existing data available; amber = data to be developed, instrument not yet in place, or evaluation conditional on a COP-17 decision; grey = cross-reference rows. Enclosure VI of decision 16/2 factors and OECD-DAC evaluation criteria are referenced in the element-level assessment records maintained by the Secretariat.</w:t>
            </w:r>
            <w:r w:rsidRPr="00BF74F4">
              <w:rPr>
                <w:i/>
                <w:iCs/>
                <w:szCs w:val="20"/>
                <w:lang w:val="en-CA"/>
              </w:rPr>
              <w:t xml:space="preserve"> </w:t>
            </w:r>
          </w:p>
          <w:p w14:paraId="25D068EC" w14:textId="0272D020" w:rsidR="00CC5ACF" w:rsidRPr="00BF74F4" w:rsidRDefault="00CC5ACF" w:rsidP="001057B7">
            <w:pPr>
              <w:pStyle w:val="CBDTableNormal"/>
              <w:rPr>
                <w:szCs w:val="20"/>
                <w:lang w:val="en-CA"/>
              </w:rPr>
            </w:pPr>
            <w:r w:rsidRPr="00BF74F4">
              <w:rPr>
                <w:i/>
                <w:iCs/>
                <w:szCs w:val="20"/>
                <w:lang w:val="en-CA"/>
              </w:rPr>
              <w:t xml:space="preserve">Abbreviations: </w:t>
            </w:r>
            <w:r w:rsidR="00113BB3" w:rsidRPr="00BF74F4">
              <w:rPr>
                <w:szCs w:val="20"/>
                <w:lang w:val="en-CA"/>
              </w:rPr>
              <w:t xml:space="preserve">ABS, access and benefit-sharing; </w:t>
            </w:r>
            <w:r w:rsidR="00526A71" w:rsidRPr="00BF74F4">
              <w:rPr>
                <w:szCs w:val="20"/>
                <w:lang w:val="en-CA"/>
              </w:rPr>
              <w:t xml:space="preserve">CBD, </w:t>
            </w:r>
            <w:r w:rsidR="00C338B4" w:rsidRPr="00BF74F4">
              <w:rPr>
                <w:szCs w:val="20"/>
                <w:lang w:val="en-CA"/>
              </w:rPr>
              <w:t>BBNJ,</w:t>
            </w:r>
            <w:r w:rsidR="001057B7" w:rsidRPr="00BF74F4">
              <w:rPr>
                <w:szCs w:val="20"/>
                <w:lang w:val="en-CA"/>
              </w:rPr>
              <w:t xml:space="preserve"> Agreement under the United Nations Convention on the Law of the Sea on the Conservation and Sustainable Use of Marine Biological Diversity of Areas beyond National Jurisdiction;</w:t>
            </w:r>
            <w:r w:rsidR="00C338B4" w:rsidRPr="00BF74F4">
              <w:rPr>
                <w:szCs w:val="20"/>
                <w:lang w:val="en-CA"/>
              </w:rPr>
              <w:t xml:space="preserve"> </w:t>
            </w:r>
            <w:r w:rsidR="00526A71" w:rsidRPr="00BF74F4">
              <w:rPr>
                <w:szCs w:val="20"/>
                <w:lang w:val="en-CA"/>
              </w:rPr>
              <w:t xml:space="preserve">Convention on Biological Diversity; </w:t>
            </w:r>
            <w:r w:rsidR="00113BB3" w:rsidRPr="00BF74F4">
              <w:rPr>
                <w:szCs w:val="20"/>
                <w:lang w:val="en-CA"/>
              </w:rPr>
              <w:t xml:space="preserve">COP, Conference of the Parties; EC, enabling condition; </w:t>
            </w:r>
            <w:r w:rsidR="00EB1608" w:rsidRPr="00BF74F4">
              <w:rPr>
                <w:szCs w:val="20"/>
                <w:lang w:val="en-CA"/>
              </w:rPr>
              <w:t xml:space="preserve">ITPGRFA, </w:t>
            </w:r>
            <w:r w:rsidR="00EB1608" w:rsidRPr="00BF74F4">
              <w:rPr>
                <w:szCs w:val="20"/>
              </w:rPr>
              <w:t>International Treaty on Plant Genetic Resources for Food and Agriculture;</w:t>
            </w:r>
            <w:r w:rsidR="00EB1608" w:rsidRPr="00BF74F4">
              <w:rPr>
                <w:szCs w:val="20"/>
                <w:lang w:val="en-CA"/>
              </w:rPr>
              <w:t xml:space="preserve"> </w:t>
            </w:r>
            <w:r w:rsidR="00113BB3" w:rsidRPr="00BF74F4">
              <w:rPr>
                <w:szCs w:val="20"/>
                <w:lang w:val="en-CA"/>
              </w:rPr>
              <w:t xml:space="preserve">MPTFO, Multi-Partner Trust Fund Office; </w:t>
            </w:r>
            <w:r w:rsidR="00EB1608" w:rsidRPr="00BF74F4">
              <w:rPr>
                <w:szCs w:val="20"/>
                <w:lang w:val="en-CA"/>
              </w:rPr>
              <w:t xml:space="preserve">PMRR, </w:t>
            </w:r>
            <w:r w:rsidR="00C42909" w:rsidRPr="00BF74F4">
              <w:rPr>
                <w:szCs w:val="20"/>
                <w:lang w:val="en-CA"/>
              </w:rPr>
              <w:t>planning,</w:t>
            </w:r>
            <w:r w:rsidR="00113BB3" w:rsidRPr="00BF74F4">
              <w:rPr>
                <w:szCs w:val="20"/>
                <w:lang w:val="en-CA"/>
              </w:rPr>
              <w:t xml:space="preserve"> </w:t>
            </w:r>
            <w:r w:rsidR="00E90196" w:rsidRPr="00BF74F4">
              <w:rPr>
                <w:szCs w:val="20"/>
                <w:lang w:val="en-CA"/>
              </w:rPr>
              <w:t>monitoring, reporting and review;</w:t>
            </w:r>
            <w:r w:rsidR="00C579A3" w:rsidRPr="00BF74F4">
              <w:rPr>
                <w:szCs w:val="20"/>
                <w:lang w:val="en-CA"/>
              </w:rPr>
              <w:t xml:space="preserve"> </w:t>
            </w:r>
            <w:r w:rsidR="006C5542" w:rsidRPr="00BF74F4">
              <w:rPr>
                <w:szCs w:val="20"/>
                <w:lang w:val="en-CA"/>
              </w:rPr>
              <w:t>Steering Committee;</w:t>
            </w:r>
            <w:r w:rsidR="00624CC2" w:rsidRPr="00BF74F4">
              <w:rPr>
                <w:szCs w:val="20"/>
                <w:lang w:val="en-CA"/>
              </w:rPr>
              <w:t xml:space="preserve"> </w:t>
            </w:r>
            <w:r w:rsidR="00C579A3" w:rsidRPr="00BF74F4">
              <w:rPr>
                <w:szCs w:val="20"/>
                <w:lang w:val="en-CA"/>
              </w:rPr>
              <w:t>WHO PABS, World Health Organization — Pathogen Access and Benefit-Sharing System.</w:t>
            </w:r>
          </w:p>
        </w:tc>
      </w:tr>
    </w:tbl>
    <w:p w14:paraId="663528F1" w14:textId="77777777" w:rsidR="00B1591C" w:rsidRPr="009E2B29" w:rsidRDefault="00B1591C" w:rsidP="006D51B7">
      <w:pPr>
        <w:pStyle w:val="Heading1"/>
        <w:numPr>
          <w:ilvl w:val="0"/>
          <w:numId w:val="0"/>
        </w:numPr>
        <w:sectPr w:rsidR="00B1591C" w:rsidRPr="009E2B29" w:rsidSect="00492A93">
          <w:footnotePr>
            <w:numRestart w:val="eachSect"/>
          </w:footnotePr>
          <w:pgSz w:w="15840" w:h="12240" w:orient="landscape"/>
          <w:pgMar w:top="1440" w:right="567" w:bottom="1440" w:left="1134" w:header="709" w:footer="709" w:gutter="0"/>
          <w:cols w:space="708"/>
          <w:docGrid w:linePitch="360"/>
        </w:sectPr>
      </w:pPr>
    </w:p>
    <w:p w14:paraId="52D014F4" w14:textId="53403F69" w:rsidR="00C82E98" w:rsidRPr="009E2B29" w:rsidRDefault="003B5D51" w:rsidP="00BF74F4">
      <w:pPr>
        <w:pStyle w:val="CBDH1"/>
      </w:pPr>
      <w:r>
        <w:lastRenderedPageBreak/>
        <w:t>II.</w:t>
      </w:r>
      <w:r>
        <w:tab/>
      </w:r>
      <w:r w:rsidR="00134BAD" w:rsidRPr="009E2B29">
        <w:t xml:space="preserve">Methodological </w:t>
      </w:r>
      <w:r>
        <w:t>a</w:t>
      </w:r>
      <w:r w:rsidR="00134BAD" w:rsidRPr="009E2B29">
        <w:t xml:space="preserve">pproach, </w:t>
      </w:r>
      <w:r>
        <w:t>c</w:t>
      </w:r>
      <w:r w:rsidR="00134BAD" w:rsidRPr="009E2B29">
        <w:t xml:space="preserve">onsultation and </w:t>
      </w:r>
      <w:r>
        <w:t>q</w:t>
      </w:r>
      <w:r w:rsidR="00134BAD" w:rsidRPr="009E2B29">
        <w:t xml:space="preserve">uality </w:t>
      </w:r>
      <w:r>
        <w:t>a</w:t>
      </w:r>
      <w:r w:rsidR="00134BAD" w:rsidRPr="009E2B29">
        <w:t>ssurance</w:t>
      </w:r>
    </w:p>
    <w:p w14:paraId="3B376E25" w14:textId="62CD7F80" w:rsidR="00177E5D" w:rsidRDefault="00090760" w:rsidP="00090760">
      <w:pPr>
        <w:pStyle w:val="CBDNormalNumber"/>
        <w:rPr>
          <w:lang w:val="en-CA"/>
        </w:rPr>
      </w:pPr>
      <w:r w:rsidRPr="009E2B29">
        <w:rPr>
          <w:lang w:val="en-CA"/>
        </w:rPr>
        <w:t>The Steering Committee will have the oversight of this review</w:t>
      </w:r>
      <w:r w:rsidR="00F50BC0">
        <w:rPr>
          <w:lang w:val="en-CA"/>
        </w:rPr>
        <w:t xml:space="preserve">. </w:t>
      </w:r>
      <w:r w:rsidR="0339F770" w:rsidRPr="580ED044">
        <w:rPr>
          <w:lang w:val="en-CA"/>
        </w:rPr>
        <w:t>Data</w:t>
      </w:r>
      <w:r w:rsidR="00134BAD" w:rsidRPr="00177E5D">
        <w:rPr>
          <w:lang w:val="en-CA"/>
        </w:rPr>
        <w:t xml:space="preserve"> for the review is classified under three confidentiality tiers (public, restricted, sensitive) and collected through four </w:t>
      </w:r>
      <w:r w:rsidR="00134BAD" w:rsidRPr="747D46A4">
        <w:rPr>
          <w:lang w:val="en-CA"/>
        </w:rPr>
        <w:t xml:space="preserve">minimum reporting templates: </w:t>
      </w:r>
    </w:p>
    <w:p w14:paraId="2CB87CBF" w14:textId="77777777" w:rsidR="00177E5D" w:rsidRDefault="00134BAD" w:rsidP="00177E5D">
      <w:pPr>
        <w:pStyle w:val="CBDNormalNumber"/>
        <w:numPr>
          <w:ilvl w:val="1"/>
          <w:numId w:val="7"/>
        </w:numPr>
        <w:rPr>
          <w:lang w:val="en-CA"/>
        </w:rPr>
      </w:pPr>
      <w:r w:rsidRPr="00177E5D">
        <w:rPr>
          <w:lang w:val="en-CA"/>
        </w:rPr>
        <w:t>MPTFO</w:t>
      </w:r>
      <w:r w:rsidR="005C0ECE" w:rsidRPr="00177E5D">
        <w:rPr>
          <w:lang w:val="en-CA"/>
        </w:rPr>
        <w:t xml:space="preserve"> annual</w:t>
      </w:r>
      <w:r w:rsidRPr="00177E5D">
        <w:rPr>
          <w:lang w:val="en-CA"/>
        </w:rPr>
        <w:t xml:space="preserve"> financial </w:t>
      </w:r>
      <w:r w:rsidR="005C0ECE" w:rsidRPr="00177E5D">
        <w:rPr>
          <w:lang w:val="en-CA"/>
        </w:rPr>
        <w:t>report</w:t>
      </w:r>
      <w:r w:rsidRPr="00177E5D">
        <w:rPr>
          <w:lang w:val="en-CA"/>
        </w:rPr>
        <w:t xml:space="preserve">, </w:t>
      </w:r>
    </w:p>
    <w:p w14:paraId="01D57683" w14:textId="77777777" w:rsidR="00177E5D" w:rsidRDefault="00134BAD" w:rsidP="00177E5D">
      <w:pPr>
        <w:pStyle w:val="CBDNormalNumber"/>
        <w:numPr>
          <w:ilvl w:val="1"/>
          <w:numId w:val="7"/>
        </w:numPr>
        <w:rPr>
          <w:lang w:val="en-CA"/>
        </w:rPr>
      </w:pPr>
      <w:r w:rsidRPr="00177E5D">
        <w:rPr>
          <w:lang w:val="en-CA"/>
        </w:rPr>
        <w:t>Fund Secretariat</w:t>
      </w:r>
      <w:r w:rsidR="005C0ECE" w:rsidRPr="00177E5D">
        <w:rPr>
          <w:lang w:val="en-CA"/>
        </w:rPr>
        <w:t xml:space="preserve"> annual</w:t>
      </w:r>
      <w:r w:rsidR="001D6880" w:rsidRPr="00177E5D">
        <w:rPr>
          <w:lang w:val="en-CA"/>
        </w:rPr>
        <w:t xml:space="preserve"> </w:t>
      </w:r>
      <w:r w:rsidRPr="00177E5D">
        <w:rPr>
          <w:lang w:val="en-CA"/>
        </w:rPr>
        <w:t>narrative</w:t>
      </w:r>
      <w:r w:rsidR="005C0ECE" w:rsidRPr="00177E5D">
        <w:rPr>
          <w:lang w:val="en-CA"/>
        </w:rPr>
        <w:t xml:space="preserve"> report</w:t>
      </w:r>
      <w:r w:rsidRPr="00177E5D">
        <w:rPr>
          <w:lang w:val="en-CA"/>
        </w:rPr>
        <w:t xml:space="preserve">, </w:t>
      </w:r>
    </w:p>
    <w:p w14:paraId="5FCEFFA7" w14:textId="33315705" w:rsidR="00214DB7" w:rsidRPr="009E2B29" w:rsidRDefault="00134BAD" w:rsidP="00151EF7">
      <w:pPr>
        <w:pStyle w:val="CBDNormalNumber"/>
        <w:numPr>
          <w:ilvl w:val="1"/>
          <w:numId w:val="7"/>
        </w:numPr>
        <w:rPr>
          <w:lang w:val="en-CA"/>
        </w:rPr>
      </w:pPr>
      <w:r w:rsidRPr="747D46A4">
        <w:rPr>
          <w:lang w:val="en-CA"/>
        </w:rPr>
        <w:t>Parties</w:t>
      </w:r>
      <w:r w:rsidR="001D6880" w:rsidRPr="747D46A4">
        <w:rPr>
          <w:lang w:val="en-CA"/>
        </w:rPr>
        <w:t xml:space="preserve"> reporting on</w:t>
      </w:r>
      <w:r w:rsidRPr="747D46A4">
        <w:rPr>
          <w:lang w:val="en-CA"/>
        </w:rPr>
        <w:t xml:space="preserve"> national implementation</w:t>
      </w:r>
      <w:r w:rsidR="001D6880" w:rsidRPr="747D46A4">
        <w:rPr>
          <w:lang w:val="en-CA"/>
        </w:rPr>
        <w:t xml:space="preserve"> through a notification</w:t>
      </w:r>
      <w:r w:rsidR="00AA0816" w:rsidRPr="747D46A4">
        <w:rPr>
          <w:lang w:val="en-CA"/>
        </w:rPr>
        <w:t>,</w:t>
      </w:r>
      <w:r w:rsidRPr="747D46A4">
        <w:rPr>
          <w:lang w:val="en-CA"/>
        </w:rPr>
        <w:t xml:space="preserve"> and </w:t>
      </w:r>
    </w:p>
    <w:p w14:paraId="0C3F7D02" w14:textId="2D4D3B15" w:rsidR="00214DB7" w:rsidRPr="009E2B29" w:rsidRDefault="3216E9E6" w:rsidP="00151EF7">
      <w:pPr>
        <w:pStyle w:val="CBDNormalNumber"/>
        <w:numPr>
          <w:ilvl w:val="1"/>
          <w:numId w:val="7"/>
        </w:numPr>
        <w:rPr>
          <w:lang w:val="en-CA"/>
        </w:rPr>
      </w:pPr>
      <w:r w:rsidRPr="747D46A4">
        <w:rPr>
          <w:lang w:val="en-CA"/>
        </w:rPr>
        <w:t>V</w:t>
      </w:r>
      <w:r w:rsidR="6E773946" w:rsidRPr="747D46A4">
        <w:rPr>
          <w:lang w:val="en-CA"/>
        </w:rPr>
        <w:t xml:space="preserve">oluntary reporting by </w:t>
      </w:r>
      <w:r w:rsidR="00134BAD" w:rsidRPr="747D46A4">
        <w:rPr>
          <w:lang w:val="en-CA"/>
        </w:rPr>
        <w:t>database</w:t>
      </w:r>
      <w:r w:rsidR="001D6880" w:rsidRPr="747D46A4">
        <w:rPr>
          <w:lang w:val="en-CA"/>
        </w:rPr>
        <w:t xml:space="preserve">s and </w:t>
      </w:r>
      <w:r w:rsidR="001B2BF3" w:rsidRPr="747D46A4">
        <w:rPr>
          <w:lang w:val="en-CA"/>
        </w:rPr>
        <w:t>tools on digital sequence information on genetic resources reports</w:t>
      </w:r>
      <w:r w:rsidR="12733A4E" w:rsidRPr="747D46A4">
        <w:rPr>
          <w:lang w:val="en-CA"/>
        </w:rPr>
        <w:t xml:space="preserve"> including on alignment with FAIR </w:t>
      </w:r>
      <w:r w:rsidR="00415FF2">
        <w:t>(f</w:t>
      </w:r>
      <w:r w:rsidR="00415FF2" w:rsidRPr="00960BB3">
        <w:t>indability,</w:t>
      </w:r>
      <w:r w:rsidR="00415FF2">
        <w:t xml:space="preserve"> a</w:t>
      </w:r>
      <w:r w:rsidR="00415FF2" w:rsidRPr="00960BB3">
        <w:t>ccessibility,</w:t>
      </w:r>
      <w:r w:rsidR="00415FF2">
        <w:t xml:space="preserve"> i</w:t>
      </w:r>
      <w:r w:rsidR="00415FF2" w:rsidRPr="00960BB3">
        <w:t>nteroperability and</w:t>
      </w:r>
      <w:r w:rsidR="00415FF2">
        <w:t xml:space="preserve"> r</w:t>
      </w:r>
      <w:r w:rsidR="00415FF2" w:rsidRPr="00960BB3">
        <w:t>euse of digital assets</w:t>
      </w:r>
      <w:r w:rsidR="00415FF2">
        <w:t xml:space="preserve">) </w:t>
      </w:r>
      <w:r w:rsidR="12733A4E" w:rsidRPr="747D46A4">
        <w:rPr>
          <w:lang w:val="en-CA"/>
        </w:rPr>
        <w:t xml:space="preserve">and CARE </w:t>
      </w:r>
      <w:r w:rsidR="00C46654">
        <w:t>(c</w:t>
      </w:r>
      <w:r w:rsidR="00C46654" w:rsidRPr="000E364C">
        <w:t xml:space="preserve">ollective </w:t>
      </w:r>
      <w:r w:rsidR="00C46654">
        <w:t>b</w:t>
      </w:r>
      <w:r w:rsidR="00C46654" w:rsidRPr="000E364C">
        <w:t xml:space="preserve">enefit, </w:t>
      </w:r>
      <w:r w:rsidR="00C46654">
        <w:t>a</w:t>
      </w:r>
      <w:r w:rsidR="00C46654" w:rsidRPr="000E364C">
        <w:t xml:space="preserve">uthority to </w:t>
      </w:r>
      <w:r w:rsidR="00C46654">
        <w:t>c</w:t>
      </w:r>
      <w:r w:rsidR="00C46654" w:rsidRPr="000E364C">
        <w:t xml:space="preserve">ontrol, </w:t>
      </w:r>
      <w:r w:rsidR="00C46654">
        <w:t>r</w:t>
      </w:r>
      <w:r w:rsidR="00C46654" w:rsidRPr="000E364C">
        <w:t xml:space="preserve">esponsibility, </w:t>
      </w:r>
      <w:r w:rsidR="00C46654">
        <w:t>e</w:t>
      </w:r>
      <w:r w:rsidR="00C46654" w:rsidRPr="000E364C">
        <w:t>thics</w:t>
      </w:r>
      <w:r w:rsidR="00C46654">
        <w:t xml:space="preserve">) </w:t>
      </w:r>
      <w:r w:rsidR="12733A4E" w:rsidRPr="747D46A4">
        <w:rPr>
          <w:lang w:val="en-CA"/>
        </w:rPr>
        <w:t>principles</w:t>
      </w:r>
      <w:r w:rsidR="00134BAD" w:rsidRPr="747D46A4">
        <w:rPr>
          <w:lang w:val="en-CA"/>
        </w:rPr>
        <w:t xml:space="preserve">. </w:t>
      </w:r>
    </w:p>
    <w:p w14:paraId="4BD598EE" w14:textId="59288631" w:rsidR="00214DB7" w:rsidRPr="009E2B29" w:rsidRDefault="00177E5D" w:rsidP="580ED044">
      <w:pPr>
        <w:pStyle w:val="CBDNormalNumber"/>
        <w:rPr>
          <w:lang w:val="en-CA"/>
        </w:rPr>
      </w:pPr>
      <w:r w:rsidRPr="580ED044">
        <w:rPr>
          <w:lang w:val="en-CA"/>
        </w:rPr>
        <w:t xml:space="preserve">In </w:t>
      </w:r>
      <w:r w:rsidR="00FD3C98" w:rsidRPr="580ED044">
        <w:rPr>
          <w:lang w:val="en-CA"/>
        </w:rPr>
        <w:t>addition</w:t>
      </w:r>
      <w:r w:rsidR="0D9A8024" w:rsidRPr="580ED044">
        <w:rPr>
          <w:lang w:val="en-CA"/>
        </w:rPr>
        <w:t>,</w:t>
      </w:r>
      <w:r w:rsidR="00FD3C98" w:rsidRPr="580ED044">
        <w:rPr>
          <w:lang w:val="en-CA"/>
        </w:rPr>
        <w:t xml:space="preserve"> </w:t>
      </w:r>
      <w:r w:rsidRPr="580ED044">
        <w:rPr>
          <w:lang w:val="en-CA"/>
        </w:rPr>
        <w:t>s</w:t>
      </w:r>
      <w:r w:rsidR="00134BAD" w:rsidRPr="580ED044">
        <w:rPr>
          <w:lang w:val="en-CA"/>
        </w:rPr>
        <w:t>takeholder consultation</w:t>
      </w:r>
      <w:r w:rsidR="1BB2C70F" w:rsidRPr="580ED044">
        <w:rPr>
          <w:lang w:val="en-CA"/>
        </w:rPr>
        <w:t>s</w:t>
      </w:r>
      <w:r w:rsidR="00134BAD" w:rsidRPr="580ED044">
        <w:rPr>
          <w:lang w:val="en-CA"/>
        </w:rPr>
        <w:t xml:space="preserve"> — including a structured questionnaire to Parties, </w:t>
      </w:r>
      <w:r w:rsidR="001B2BF3" w:rsidRPr="580ED044">
        <w:rPr>
          <w:lang w:val="en-CA"/>
        </w:rPr>
        <w:t>indigenous peoples and local communities</w:t>
      </w:r>
      <w:r w:rsidR="00134BAD" w:rsidRPr="580ED044">
        <w:rPr>
          <w:lang w:val="en-CA"/>
        </w:rPr>
        <w:t xml:space="preserve">, database operators and contributors, </w:t>
      </w:r>
      <w:r w:rsidR="00ED40CD" w:rsidRPr="580ED044">
        <w:rPr>
          <w:lang w:val="en-CA"/>
        </w:rPr>
        <w:t xml:space="preserve">as well as </w:t>
      </w:r>
      <w:r w:rsidR="00134BAD" w:rsidRPr="580ED044">
        <w:rPr>
          <w:lang w:val="en-CA"/>
        </w:rPr>
        <w:t xml:space="preserve">targeted </w:t>
      </w:r>
      <w:r w:rsidR="00ED40CD" w:rsidRPr="580ED044">
        <w:rPr>
          <w:lang w:val="en-CA"/>
        </w:rPr>
        <w:t>consultations with indigenous peoples and local communities</w:t>
      </w:r>
      <w:r w:rsidR="00134BAD" w:rsidRPr="580ED044">
        <w:rPr>
          <w:lang w:val="en-CA"/>
        </w:rPr>
        <w:t xml:space="preserve"> — </w:t>
      </w:r>
      <w:r w:rsidR="00EF2378" w:rsidRPr="580ED044">
        <w:rPr>
          <w:lang w:val="en-CA"/>
        </w:rPr>
        <w:t xml:space="preserve">will </w:t>
      </w:r>
      <w:r w:rsidR="00134BAD" w:rsidRPr="580ED044">
        <w:rPr>
          <w:lang w:val="en-CA"/>
        </w:rPr>
        <w:t>generate analytically usable evidence</w:t>
      </w:r>
      <w:r w:rsidR="11E77A21" w:rsidRPr="580ED044">
        <w:rPr>
          <w:lang w:val="en-CA"/>
        </w:rPr>
        <w:t>.</w:t>
      </w:r>
      <w:r w:rsidR="00134BAD" w:rsidRPr="580ED044">
        <w:rPr>
          <w:lang w:val="en-CA"/>
        </w:rPr>
        <w:t xml:space="preserve"> </w:t>
      </w:r>
      <w:r w:rsidR="74A59E4B" w:rsidRPr="580ED044">
        <w:rPr>
          <w:lang w:val="en-CA"/>
        </w:rPr>
        <w:t>D</w:t>
      </w:r>
      <w:r w:rsidR="00134BAD" w:rsidRPr="580ED044">
        <w:rPr>
          <w:lang w:val="en-CA"/>
        </w:rPr>
        <w:t xml:space="preserve">raft findings </w:t>
      </w:r>
      <w:r w:rsidR="00AB3FAE" w:rsidRPr="580ED044">
        <w:rPr>
          <w:lang w:val="en-CA"/>
        </w:rPr>
        <w:t xml:space="preserve">should be </w:t>
      </w:r>
      <w:r w:rsidR="00134BAD" w:rsidRPr="580ED044">
        <w:rPr>
          <w:lang w:val="en-CA"/>
        </w:rPr>
        <w:t xml:space="preserve">circulated </w:t>
      </w:r>
      <w:r w:rsidR="0A462EEA" w:rsidRPr="580ED044">
        <w:rPr>
          <w:lang w:val="en-CA"/>
        </w:rPr>
        <w:t xml:space="preserve">to stakeholders </w:t>
      </w:r>
      <w:r w:rsidR="00134BAD" w:rsidRPr="580ED044">
        <w:rPr>
          <w:lang w:val="en-CA"/>
        </w:rPr>
        <w:t>for a comment period with all substantive comments recorded.</w:t>
      </w:r>
    </w:p>
    <w:p w14:paraId="6526A18B" w14:textId="456C9339" w:rsidR="00C82E98" w:rsidRPr="009E2B29" w:rsidRDefault="003B5D51" w:rsidP="00BF74F4">
      <w:pPr>
        <w:pStyle w:val="CBDH2"/>
      </w:pPr>
      <w:r>
        <w:t>A.</w:t>
      </w:r>
      <w:r>
        <w:tab/>
      </w:r>
      <w:r w:rsidR="00134BAD" w:rsidRPr="009E2B29">
        <w:t xml:space="preserve">Independence and </w:t>
      </w:r>
      <w:r>
        <w:t>q</w:t>
      </w:r>
      <w:r w:rsidR="00134BAD" w:rsidRPr="009E2B29">
        <w:t xml:space="preserve">uality </w:t>
      </w:r>
      <w:r>
        <w:t>a</w:t>
      </w:r>
      <w:r w:rsidR="00134BAD" w:rsidRPr="009E2B29">
        <w:t>ssurance</w:t>
      </w:r>
    </w:p>
    <w:p w14:paraId="541CEF8B" w14:textId="155D13DD" w:rsidR="00214DB7" w:rsidRPr="009E2B29" w:rsidRDefault="00134BAD" w:rsidP="00090760">
      <w:pPr>
        <w:pStyle w:val="CBDNormalNumber"/>
        <w:rPr>
          <w:lang w:val="en-CA"/>
        </w:rPr>
      </w:pPr>
      <w:r w:rsidRPr="580ED044">
        <w:rPr>
          <w:lang w:val="en-CA"/>
        </w:rPr>
        <w:t xml:space="preserve">Analytical work is conducted by functionally independent evaluators free from conflicts of interest with the </w:t>
      </w:r>
      <w:r w:rsidR="004302F6" w:rsidRPr="580ED044">
        <w:rPr>
          <w:lang w:val="en-CA"/>
        </w:rPr>
        <w:t>Steering Committee and its Secretariat</w:t>
      </w:r>
      <w:r w:rsidRPr="580ED044">
        <w:rPr>
          <w:lang w:val="en-CA"/>
        </w:rPr>
        <w:t xml:space="preserve">, </w:t>
      </w:r>
      <w:r w:rsidR="004302F6" w:rsidRPr="580ED044">
        <w:rPr>
          <w:lang w:val="en-CA"/>
        </w:rPr>
        <w:t xml:space="preserve">the </w:t>
      </w:r>
      <w:r w:rsidRPr="580ED044">
        <w:rPr>
          <w:lang w:val="en-CA"/>
        </w:rPr>
        <w:t xml:space="preserve">Secretariat </w:t>
      </w:r>
      <w:r w:rsidR="004302F6" w:rsidRPr="580ED044">
        <w:rPr>
          <w:lang w:val="en-CA"/>
        </w:rPr>
        <w:t xml:space="preserve">of the Convention, </w:t>
      </w:r>
      <w:r w:rsidRPr="580ED044">
        <w:rPr>
          <w:lang w:val="en-CA"/>
        </w:rPr>
        <w:t xml:space="preserve">and </w:t>
      </w:r>
      <w:r w:rsidR="004302F6" w:rsidRPr="580ED044">
        <w:rPr>
          <w:lang w:val="en-CA"/>
        </w:rPr>
        <w:t>the Multi-Partner Trust Fund Office</w:t>
      </w:r>
      <w:r w:rsidR="003E0483" w:rsidRPr="580ED044">
        <w:rPr>
          <w:lang w:val="en-CA"/>
        </w:rPr>
        <w:t xml:space="preserve">. </w:t>
      </w:r>
    </w:p>
    <w:p w14:paraId="5FBBBAE8" w14:textId="28509B1F" w:rsidR="00214DB7" w:rsidRPr="009E2B29" w:rsidRDefault="003E0483" w:rsidP="00090760">
      <w:pPr>
        <w:pStyle w:val="CBDNormalNumber"/>
        <w:rPr>
          <w:lang w:val="en-CA"/>
        </w:rPr>
      </w:pPr>
      <w:r w:rsidRPr="580ED044">
        <w:rPr>
          <w:lang w:val="en-CA"/>
        </w:rPr>
        <w:t xml:space="preserve">Additionally, </w:t>
      </w:r>
      <w:r w:rsidR="00134BAD" w:rsidRPr="580ED044">
        <w:rPr>
          <w:lang w:val="en-CA"/>
        </w:rPr>
        <w:t xml:space="preserve">draft findings </w:t>
      </w:r>
      <w:r w:rsidRPr="580ED044">
        <w:rPr>
          <w:lang w:val="en-CA"/>
        </w:rPr>
        <w:t xml:space="preserve">are </w:t>
      </w:r>
      <w:r w:rsidR="00134BAD" w:rsidRPr="580ED044">
        <w:rPr>
          <w:lang w:val="en-CA"/>
        </w:rPr>
        <w:t>subject to peer review.</w:t>
      </w:r>
    </w:p>
    <w:p w14:paraId="365D3114" w14:textId="7158BA29" w:rsidR="00C82E98" w:rsidRPr="009E2B29" w:rsidRDefault="003B5D51" w:rsidP="00BF74F4">
      <w:pPr>
        <w:pStyle w:val="CBDH2"/>
      </w:pPr>
      <w:r>
        <w:t>B.</w:t>
      </w:r>
      <w:r>
        <w:tab/>
      </w:r>
      <w:r w:rsidR="00134BAD" w:rsidRPr="009E2B29">
        <w:t xml:space="preserve">Structure of the </w:t>
      </w:r>
      <w:r>
        <w:t>r</w:t>
      </w:r>
      <w:r w:rsidR="00134BAD" w:rsidRPr="009E2B29">
        <w:t>eport</w:t>
      </w:r>
    </w:p>
    <w:p w14:paraId="519C32C6" w14:textId="3358A1AE" w:rsidR="0095367A" w:rsidRPr="009E2B29" w:rsidRDefault="00134BAD" w:rsidP="00090760">
      <w:pPr>
        <w:pStyle w:val="CBDNormalNumber"/>
        <w:rPr>
          <w:lang w:val="en-CA"/>
        </w:rPr>
      </w:pPr>
      <w:r w:rsidRPr="009E2B29">
        <w:rPr>
          <w:lang w:val="en-CA"/>
        </w:rPr>
        <w:tab/>
        <w:t xml:space="preserve">The review report </w:t>
      </w:r>
      <w:r w:rsidR="00A835F7" w:rsidRPr="009E2B29">
        <w:rPr>
          <w:lang w:val="en-CA"/>
        </w:rPr>
        <w:t xml:space="preserve">should </w:t>
      </w:r>
      <w:r w:rsidRPr="009E2B29">
        <w:rPr>
          <w:lang w:val="en-CA"/>
        </w:rPr>
        <w:t>comprise five sections</w:t>
      </w:r>
      <w:r w:rsidR="00A402D5" w:rsidRPr="009E2B29">
        <w:rPr>
          <w:lang w:val="en-CA"/>
        </w:rPr>
        <w:t>:</w:t>
      </w:r>
      <w:r w:rsidRPr="009E2B29">
        <w:rPr>
          <w:lang w:val="en-CA"/>
        </w:rPr>
        <w:t xml:space="preserve"> </w:t>
      </w:r>
    </w:p>
    <w:p w14:paraId="0A9D4C80" w14:textId="73EAB4FF" w:rsidR="00A402D5" w:rsidRPr="009E2B29" w:rsidRDefault="00081DC2" w:rsidP="00A402D5">
      <w:pPr>
        <w:pStyle w:val="CBDNormalNumber"/>
        <w:numPr>
          <w:ilvl w:val="1"/>
          <w:numId w:val="7"/>
        </w:numPr>
        <w:rPr>
          <w:lang w:val="en-CA"/>
        </w:rPr>
      </w:pPr>
      <w:r w:rsidRPr="009D4F39">
        <w:rPr>
          <w:lang w:val="en-CA"/>
        </w:rPr>
        <w:t>E</w:t>
      </w:r>
      <w:r w:rsidR="00134BAD" w:rsidRPr="009D4F39">
        <w:rPr>
          <w:lang w:val="en-CA"/>
        </w:rPr>
        <w:t>x</w:t>
      </w:r>
      <w:r w:rsidR="00134BAD" w:rsidRPr="009E2B29">
        <w:rPr>
          <w:lang w:val="en-CA"/>
        </w:rPr>
        <w:t>ecutive summary</w:t>
      </w:r>
      <w:r w:rsidR="00A402D5" w:rsidRPr="009E2B29">
        <w:rPr>
          <w:lang w:val="en-CA"/>
        </w:rPr>
        <w:t>;</w:t>
      </w:r>
      <w:r w:rsidR="00134BAD" w:rsidRPr="009E2B29">
        <w:rPr>
          <w:lang w:val="en-CA"/>
        </w:rPr>
        <w:t xml:space="preserve"> </w:t>
      </w:r>
    </w:p>
    <w:p w14:paraId="432A3BEC" w14:textId="0E2E8F74" w:rsidR="00A402D5" w:rsidRPr="009E2B29" w:rsidRDefault="009D4F39" w:rsidP="00A402D5">
      <w:pPr>
        <w:pStyle w:val="CBDNormalNumber"/>
        <w:numPr>
          <w:ilvl w:val="1"/>
          <w:numId w:val="7"/>
        </w:numPr>
        <w:rPr>
          <w:lang w:val="en-CA"/>
        </w:rPr>
      </w:pPr>
      <w:r>
        <w:rPr>
          <w:lang w:val="en-CA"/>
        </w:rPr>
        <w:t>E</w:t>
      </w:r>
      <w:r w:rsidR="00134BAD" w:rsidRPr="009E2B29">
        <w:rPr>
          <w:lang w:val="en-CA"/>
        </w:rPr>
        <w:t>valuability update</w:t>
      </w:r>
      <w:r w:rsidR="00A402D5" w:rsidRPr="009E2B29">
        <w:rPr>
          <w:lang w:val="en-CA"/>
        </w:rPr>
        <w:t>;</w:t>
      </w:r>
      <w:r w:rsidR="00134BAD" w:rsidRPr="009E2B29">
        <w:rPr>
          <w:lang w:val="en-CA"/>
        </w:rPr>
        <w:t xml:space="preserve"> </w:t>
      </w:r>
    </w:p>
    <w:p w14:paraId="76FB6B6C" w14:textId="2B420F83" w:rsidR="00FF283E" w:rsidRPr="009E2B29" w:rsidRDefault="009D4F39" w:rsidP="00A402D5">
      <w:pPr>
        <w:pStyle w:val="CBDNormalNumber"/>
        <w:numPr>
          <w:ilvl w:val="1"/>
          <w:numId w:val="7"/>
        </w:numPr>
        <w:rPr>
          <w:lang w:val="en-CA"/>
        </w:rPr>
      </w:pPr>
      <w:r>
        <w:rPr>
          <w:lang w:val="en-CA"/>
        </w:rPr>
        <w:t>F</w:t>
      </w:r>
      <w:r w:rsidR="00134BAD" w:rsidRPr="009E2B29">
        <w:rPr>
          <w:lang w:val="en-CA"/>
        </w:rPr>
        <w:t xml:space="preserve">indings by </w:t>
      </w:r>
      <w:r w:rsidR="0095367A" w:rsidRPr="009E2B29">
        <w:rPr>
          <w:lang w:val="en-CA"/>
        </w:rPr>
        <w:t xml:space="preserve">category of </w:t>
      </w:r>
      <w:r w:rsidR="00134BAD" w:rsidRPr="009E2B29">
        <w:rPr>
          <w:lang w:val="en-CA"/>
        </w:rPr>
        <w:t>pillar and G1</w:t>
      </w:r>
      <w:r w:rsidR="00A402D5" w:rsidRPr="009E2B29">
        <w:rPr>
          <w:lang w:val="en-CA"/>
        </w:rPr>
        <w:t xml:space="preserve">, </w:t>
      </w:r>
      <w:r w:rsidR="00134BAD" w:rsidRPr="009E2B29">
        <w:rPr>
          <w:lang w:val="en-CA"/>
        </w:rPr>
        <w:t xml:space="preserve">each </w:t>
      </w:r>
      <w:r w:rsidR="00FF283E" w:rsidRPr="009E2B29">
        <w:rPr>
          <w:lang w:val="en-CA"/>
        </w:rPr>
        <w:t xml:space="preserve">presented as: </w:t>
      </w:r>
    </w:p>
    <w:p w14:paraId="601B6D02" w14:textId="2059DB2D" w:rsidR="00FF283E" w:rsidRPr="009E2B29" w:rsidRDefault="009D4F39" w:rsidP="00FF283E">
      <w:pPr>
        <w:pStyle w:val="CBDNormalNumber"/>
        <w:numPr>
          <w:ilvl w:val="2"/>
          <w:numId w:val="7"/>
        </w:numPr>
        <w:rPr>
          <w:lang w:val="en-CA"/>
        </w:rPr>
      </w:pPr>
      <w:r>
        <w:rPr>
          <w:lang w:val="en-CA"/>
        </w:rPr>
        <w:t>E</w:t>
      </w:r>
      <w:r w:rsidR="00134BAD" w:rsidRPr="009E2B29">
        <w:rPr>
          <w:lang w:val="en-CA"/>
        </w:rPr>
        <w:t>vidence</w:t>
      </w:r>
      <w:r w:rsidR="00176932" w:rsidRPr="009E2B29">
        <w:rPr>
          <w:lang w:val="en-CA"/>
        </w:rPr>
        <w:t>;</w:t>
      </w:r>
    </w:p>
    <w:p w14:paraId="3215C884" w14:textId="323A04DF" w:rsidR="00FF283E" w:rsidRPr="009E2B29" w:rsidRDefault="009D4F39" w:rsidP="00FF283E">
      <w:pPr>
        <w:pStyle w:val="CBDNormalNumber"/>
        <w:numPr>
          <w:ilvl w:val="2"/>
          <w:numId w:val="7"/>
        </w:numPr>
        <w:rPr>
          <w:lang w:val="en-CA"/>
        </w:rPr>
      </w:pPr>
      <w:r>
        <w:rPr>
          <w:lang w:val="en-CA"/>
        </w:rPr>
        <w:t>F</w:t>
      </w:r>
      <w:r w:rsidR="00134BAD" w:rsidRPr="009E2B29">
        <w:rPr>
          <w:lang w:val="en-CA"/>
        </w:rPr>
        <w:t>inding</w:t>
      </w:r>
      <w:r w:rsidR="00176932" w:rsidRPr="009E2B29">
        <w:rPr>
          <w:lang w:val="en-CA"/>
        </w:rPr>
        <w:t>;</w:t>
      </w:r>
    </w:p>
    <w:p w14:paraId="69EC6E89" w14:textId="76D9A956" w:rsidR="00176932" w:rsidRPr="009E2B29" w:rsidRDefault="009D4F39" w:rsidP="00FF283E">
      <w:pPr>
        <w:pStyle w:val="CBDNormalNumber"/>
        <w:numPr>
          <w:ilvl w:val="2"/>
          <w:numId w:val="7"/>
        </w:numPr>
        <w:rPr>
          <w:lang w:val="en-CA"/>
        </w:rPr>
      </w:pPr>
      <w:r>
        <w:rPr>
          <w:lang w:val="en-CA"/>
        </w:rPr>
        <w:t>C</w:t>
      </w:r>
      <w:r w:rsidR="00134BAD" w:rsidRPr="009E2B29">
        <w:rPr>
          <w:lang w:val="en-CA"/>
        </w:rPr>
        <w:t>onclusion</w:t>
      </w:r>
      <w:r w:rsidR="00176932" w:rsidRPr="009E2B29">
        <w:rPr>
          <w:lang w:val="en-CA"/>
        </w:rPr>
        <w:t>;</w:t>
      </w:r>
    </w:p>
    <w:p w14:paraId="278B8FA0" w14:textId="17424FA4" w:rsidR="00176932" w:rsidRPr="009E2B29" w:rsidRDefault="009D4F39" w:rsidP="00FF283E">
      <w:pPr>
        <w:pStyle w:val="CBDNormalNumber"/>
        <w:numPr>
          <w:ilvl w:val="2"/>
          <w:numId w:val="7"/>
        </w:numPr>
        <w:rPr>
          <w:lang w:val="en-CA"/>
        </w:rPr>
      </w:pPr>
      <w:r>
        <w:rPr>
          <w:lang w:val="en-CA"/>
        </w:rPr>
        <w:t>R</w:t>
      </w:r>
      <w:r w:rsidR="00134BAD" w:rsidRPr="009E2B29">
        <w:rPr>
          <w:lang w:val="en-CA"/>
        </w:rPr>
        <w:t>ecommendation</w:t>
      </w:r>
      <w:r w:rsidR="00176932" w:rsidRPr="009E2B29">
        <w:rPr>
          <w:lang w:val="en-CA"/>
        </w:rPr>
        <w:t>;</w:t>
      </w:r>
      <w:r w:rsidR="00134BAD" w:rsidRPr="009E2B29">
        <w:rPr>
          <w:lang w:val="en-CA"/>
        </w:rPr>
        <w:t xml:space="preserve"> </w:t>
      </w:r>
    </w:p>
    <w:p w14:paraId="16BC5A29" w14:textId="65F602BE" w:rsidR="00176932" w:rsidRPr="009E2B29" w:rsidRDefault="009D4F39" w:rsidP="00176932">
      <w:pPr>
        <w:pStyle w:val="CBDNormalNumber"/>
        <w:numPr>
          <w:ilvl w:val="1"/>
          <w:numId w:val="7"/>
        </w:numPr>
        <w:rPr>
          <w:lang w:val="en-CA"/>
        </w:rPr>
      </w:pPr>
      <w:r>
        <w:rPr>
          <w:lang w:val="en-CA"/>
        </w:rPr>
        <w:t>C</w:t>
      </w:r>
      <w:r w:rsidR="00134BAD" w:rsidRPr="009E2B29">
        <w:rPr>
          <w:lang w:val="en-CA"/>
        </w:rPr>
        <w:t>ross-cutting findings (equity, coherence, sustainability, enabling conditions)</w:t>
      </w:r>
      <w:r w:rsidR="00176932" w:rsidRPr="009E2B29">
        <w:rPr>
          <w:lang w:val="en-CA"/>
        </w:rPr>
        <w:t>;</w:t>
      </w:r>
      <w:r w:rsidR="00134BAD" w:rsidRPr="009E2B29">
        <w:rPr>
          <w:lang w:val="en-CA"/>
        </w:rPr>
        <w:t xml:space="preserve"> and</w:t>
      </w:r>
    </w:p>
    <w:p w14:paraId="413360BD" w14:textId="29D42DC2" w:rsidR="00B81254" w:rsidRPr="009E2B29" w:rsidRDefault="009D4F39" w:rsidP="00176932">
      <w:pPr>
        <w:pStyle w:val="CBDNormalNumber"/>
        <w:numPr>
          <w:ilvl w:val="1"/>
          <w:numId w:val="7"/>
        </w:numPr>
        <w:rPr>
          <w:lang w:val="en-CA"/>
        </w:rPr>
      </w:pPr>
      <w:r>
        <w:rPr>
          <w:lang w:val="en-CA"/>
        </w:rPr>
        <w:t>P</w:t>
      </w:r>
      <w:r w:rsidR="00134BAD" w:rsidRPr="009E2B29">
        <w:rPr>
          <w:lang w:val="en-CA"/>
        </w:rPr>
        <w:t xml:space="preserve">roposed adjustments (major or minor) </w:t>
      </w:r>
    </w:p>
    <w:p w14:paraId="32EA47D3" w14:textId="2CD4D8CE" w:rsidR="00214DB7" w:rsidRPr="009E2B29" w:rsidRDefault="00047AE0" w:rsidP="00090760">
      <w:pPr>
        <w:pStyle w:val="CBDNormalNumber"/>
        <w:rPr>
          <w:lang w:val="en-CA"/>
        </w:rPr>
      </w:pPr>
      <w:r>
        <w:rPr>
          <w:lang w:val="en-CA"/>
        </w:rPr>
        <w:t>Additionally, the report should contain</w:t>
      </w:r>
      <w:r w:rsidR="008409B1">
        <w:rPr>
          <w:lang w:val="en-CA"/>
        </w:rPr>
        <w:t xml:space="preserve"> four annexes: </w:t>
      </w:r>
      <w:r w:rsidR="00134BAD" w:rsidRPr="009E2B29">
        <w:rPr>
          <w:lang w:val="en-CA"/>
        </w:rPr>
        <w:t>A</w:t>
      </w:r>
      <w:r w:rsidR="00B81254" w:rsidRPr="009E2B29">
        <w:rPr>
          <w:lang w:val="en-CA"/>
        </w:rPr>
        <w:t>:</w:t>
      </w:r>
      <w:r w:rsidR="00134BAD" w:rsidRPr="009E2B29">
        <w:rPr>
          <w:lang w:val="en-CA"/>
        </w:rPr>
        <w:t>data tables</w:t>
      </w:r>
      <w:r w:rsidR="00B81254" w:rsidRPr="009E2B29">
        <w:rPr>
          <w:lang w:val="en-CA"/>
        </w:rPr>
        <w:t>;</w:t>
      </w:r>
      <w:r w:rsidR="00134BAD" w:rsidRPr="009E2B29">
        <w:rPr>
          <w:lang w:val="en-CA"/>
        </w:rPr>
        <w:t xml:space="preserve"> B</w:t>
      </w:r>
      <w:r w:rsidR="00B81254" w:rsidRPr="009E2B29">
        <w:rPr>
          <w:lang w:val="en-CA"/>
        </w:rPr>
        <w:t>:</w:t>
      </w:r>
      <w:r w:rsidR="00134BAD" w:rsidRPr="009E2B29">
        <w:rPr>
          <w:lang w:val="en-CA"/>
        </w:rPr>
        <w:t> consultation synthesis</w:t>
      </w:r>
      <w:r w:rsidR="00B81254" w:rsidRPr="009E2B29">
        <w:rPr>
          <w:lang w:val="en-CA"/>
        </w:rPr>
        <w:t>;</w:t>
      </w:r>
      <w:r w:rsidR="00134BAD" w:rsidRPr="009E2B29">
        <w:rPr>
          <w:lang w:val="en-CA"/>
        </w:rPr>
        <w:t xml:space="preserve"> </w:t>
      </w:r>
      <w:r w:rsidR="40986FC3" w:rsidRPr="009E2B29">
        <w:rPr>
          <w:lang w:val="en-CA"/>
        </w:rPr>
        <w:t>C</w:t>
      </w:r>
      <w:r w:rsidR="00823C76" w:rsidRPr="009E2B29">
        <w:rPr>
          <w:lang w:val="en-CA"/>
        </w:rPr>
        <w:t xml:space="preserve">: </w:t>
      </w:r>
      <w:r w:rsidR="40986FC3" w:rsidRPr="009E2B29">
        <w:rPr>
          <w:lang w:val="en-CA"/>
        </w:rPr>
        <w:t>man</w:t>
      </w:r>
      <w:r w:rsidR="00090760" w:rsidRPr="009E2B29">
        <w:rPr>
          <w:lang w:val="en-CA"/>
        </w:rPr>
        <w:t>a</w:t>
      </w:r>
      <w:r w:rsidR="40986FC3" w:rsidRPr="009E2B29">
        <w:rPr>
          <w:lang w:val="en-CA"/>
        </w:rPr>
        <w:t xml:space="preserve">gement </w:t>
      </w:r>
      <w:r w:rsidR="00823C76" w:rsidRPr="009E2B29">
        <w:rPr>
          <w:lang w:val="en-CA"/>
        </w:rPr>
        <w:t>response</w:t>
      </w:r>
      <w:r w:rsidR="40986FC3" w:rsidRPr="009E2B29">
        <w:rPr>
          <w:lang w:val="en-CA"/>
        </w:rPr>
        <w:t xml:space="preserve"> </w:t>
      </w:r>
      <w:r w:rsidR="00134BAD" w:rsidRPr="009E2B29">
        <w:rPr>
          <w:lang w:val="en-CA"/>
        </w:rPr>
        <w:t>and D</w:t>
      </w:r>
      <w:r w:rsidR="00B81254" w:rsidRPr="009E2B29">
        <w:rPr>
          <w:lang w:val="en-CA"/>
        </w:rPr>
        <w:t>:</w:t>
      </w:r>
      <w:r w:rsidR="00134BAD" w:rsidRPr="009E2B29">
        <w:rPr>
          <w:lang w:val="en-CA"/>
        </w:rPr>
        <w:t> peer review record.</w:t>
      </w:r>
    </w:p>
    <w:p w14:paraId="68017FD7" w14:textId="3F746565" w:rsidR="00C82E98" w:rsidRPr="009E2B29" w:rsidRDefault="003B5D51" w:rsidP="00BF74F4">
      <w:pPr>
        <w:pStyle w:val="CBDH2"/>
      </w:pPr>
      <w:r>
        <w:t>C.</w:t>
      </w:r>
      <w:r>
        <w:tab/>
      </w:r>
      <w:r w:rsidR="00134BAD" w:rsidRPr="009E2B29">
        <w:t xml:space="preserve">Steering Committee </w:t>
      </w:r>
      <w:r>
        <w:t>r</w:t>
      </w:r>
      <w:r w:rsidR="00134BAD" w:rsidRPr="009E2B29">
        <w:t xml:space="preserve">esponse to the </w:t>
      </w:r>
      <w:r>
        <w:t>a</w:t>
      </w:r>
      <w:r w:rsidR="00134BAD" w:rsidRPr="009E2B29">
        <w:t>ssessment</w:t>
      </w:r>
    </w:p>
    <w:p w14:paraId="76ACC48C" w14:textId="743F7BB8" w:rsidR="00214DB7" w:rsidRPr="009E2B29" w:rsidRDefault="00134BAD" w:rsidP="00090760">
      <w:pPr>
        <w:pStyle w:val="CBDNormalNumber"/>
        <w:rPr>
          <w:lang w:val="en-CA"/>
        </w:rPr>
      </w:pPr>
      <w:r w:rsidRPr="009E2B29">
        <w:rPr>
          <w:lang w:val="en-CA"/>
        </w:rPr>
        <w:t xml:space="preserve">The management response is the </w:t>
      </w:r>
      <w:r w:rsidR="00911006" w:rsidRPr="009E2B29">
        <w:rPr>
          <w:lang w:val="en-CA"/>
        </w:rPr>
        <w:t>recommendation of the Steering Committee in the report itself</w:t>
      </w:r>
      <w:r w:rsidRPr="009E2B29">
        <w:rPr>
          <w:lang w:val="en-CA"/>
        </w:rPr>
        <w:t xml:space="preserve">. Each recommendation is accepted, accepted with modification, or declined with reasons. Every accepted recommendation carries an action plan entry specifying the action, responsible body, timeline and resource implications; recommendations </w:t>
      </w:r>
      <w:r w:rsidR="00584BBC" w:rsidRPr="009E2B29">
        <w:rPr>
          <w:lang w:val="en-CA"/>
        </w:rPr>
        <w:t>of</w:t>
      </w:r>
      <w:r w:rsidRPr="009E2B29">
        <w:rPr>
          <w:lang w:val="en-CA"/>
        </w:rPr>
        <w:t xml:space="preserve"> major revisions must </w:t>
      </w:r>
      <w:r w:rsidR="00584BBC" w:rsidRPr="009E2B29">
        <w:rPr>
          <w:lang w:val="en-CA"/>
        </w:rPr>
        <w:t xml:space="preserve">be brought to the </w:t>
      </w:r>
      <w:r w:rsidR="00584BBC" w:rsidRPr="009E2B29">
        <w:rPr>
          <w:lang w:val="en-CA"/>
        </w:rPr>
        <w:lastRenderedPageBreak/>
        <w:t>Conference of the Parties</w:t>
      </w:r>
      <w:r w:rsidRPr="009E2B29">
        <w:rPr>
          <w:lang w:val="en-CA"/>
        </w:rPr>
        <w:t xml:space="preserve"> for </w:t>
      </w:r>
      <w:r w:rsidR="00584BBC" w:rsidRPr="009E2B29">
        <w:rPr>
          <w:lang w:val="en-CA"/>
        </w:rPr>
        <w:t>endorsement</w:t>
      </w:r>
      <w:r w:rsidRPr="009E2B29">
        <w:rPr>
          <w:lang w:val="en-CA"/>
        </w:rPr>
        <w:t xml:space="preserve">. </w:t>
      </w:r>
      <w:r w:rsidR="00EE34D1" w:rsidRPr="009E2B29">
        <w:rPr>
          <w:lang w:val="en-CA"/>
        </w:rPr>
        <w:t>A report of the i</w:t>
      </w:r>
      <w:r w:rsidRPr="009E2B29">
        <w:rPr>
          <w:lang w:val="en-CA"/>
        </w:rPr>
        <w:t xml:space="preserve">mplementation status </w:t>
      </w:r>
      <w:r w:rsidR="00EE34D1" w:rsidRPr="009E2B29">
        <w:rPr>
          <w:lang w:val="en-CA"/>
        </w:rPr>
        <w:t>of these action plans should be presented ahead of</w:t>
      </w:r>
      <w:r w:rsidR="00F965CD" w:rsidRPr="009E2B29">
        <w:rPr>
          <w:lang w:val="en-CA"/>
        </w:rPr>
        <w:t xml:space="preserve"> the subsequence review cycle</w:t>
      </w:r>
      <w:r w:rsidRPr="009E2B29">
        <w:rPr>
          <w:lang w:val="en-CA"/>
        </w:rPr>
        <w:t>.</w:t>
      </w:r>
      <w:r w:rsidRPr="00177E5D">
        <w:rPr>
          <w:vertAlign w:val="superscript"/>
          <w:lang w:val="en-CA"/>
        </w:rPr>
        <w:footnoteReference w:id="7"/>
      </w:r>
    </w:p>
    <w:p w14:paraId="7F647C24" w14:textId="52B0E5AE" w:rsidR="00C82E98" w:rsidRPr="009E2B29" w:rsidRDefault="003B5D51" w:rsidP="00BF74F4">
      <w:pPr>
        <w:pStyle w:val="CBDH2"/>
      </w:pPr>
      <w:r>
        <w:t>D.</w:t>
      </w:r>
      <w:r>
        <w:tab/>
      </w:r>
      <w:r w:rsidR="006D51B7" w:rsidRPr="009E2B29">
        <w:t>Follow</w:t>
      </w:r>
      <w:r>
        <w:t>-</w:t>
      </w:r>
      <w:r w:rsidR="006D51B7" w:rsidRPr="009E2B29">
        <w:t xml:space="preserve">up to the </w:t>
      </w:r>
      <w:r>
        <w:t>r</w:t>
      </w:r>
      <w:r w:rsidR="006D51B7" w:rsidRPr="009E2B29">
        <w:t>eport</w:t>
      </w:r>
    </w:p>
    <w:p w14:paraId="0CBD245C" w14:textId="43C13087" w:rsidR="00214DB7" w:rsidRPr="00177E5D" w:rsidRDefault="00951835" w:rsidP="00090760">
      <w:pPr>
        <w:pStyle w:val="CBDNormalNumber"/>
        <w:rPr>
          <w:lang w:val="en-CA"/>
        </w:rPr>
      </w:pPr>
      <w:r w:rsidRPr="00177E5D">
        <w:rPr>
          <w:lang w:val="en-CA"/>
        </w:rPr>
        <w:t>Since t</w:t>
      </w:r>
      <w:r w:rsidR="00134BAD" w:rsidRPr="00177E5D">
        <w:rPr>
          <w:lang w:val="en-CA"/>
        </w:rPr>
        <w:t>he implementation status of the action plan</w:t>
      </w:r>
      <w:r w:rsidRPr="00177E5D">
        <w:rPr>
          <w:lang w:val="en-CA"/>
        </w:rPr>
        <w:t xml:space="preserve"> from the previous review</w:t>
      </w:r>
      <w:r w:rsidR="00134BAD" w:rsidRPr="00177E5D">
        <w:rPr>
          <w:lang w:val="en-CA"/>
        </w:rPr>
        <w:t xml:space="preserve"> </w:t>
      </w:r>
      <w:r w:rsidRPr="00177E5D">
        <w:rPr>
          <w:lang w:val="en-CA"/>
        </w:rPr>
        <w:t>should be presented ahead of</w:t>
      </w:r>
      <w:r w:rsidR="00134BAD" w:rsidRPr="00177E5D">
        <w:rPr>
          <w:lang w:val="en-CA"/>
        </w:rPr>
        <w:t xml:space="preserve"> </w:t>
      </w:r>
      <w:r w:rsidRPr="00177E5D">
        <w:rPr>
          <w:lang w:val="en-CA"/>
        </w:rPr>
        <w:t xml:space="preserve">the </w:t>
      </w:r>
      <w:r w:rsidR="00134BAD" w:rsidRPr="00177E5D">
        <w:rPr>
          <w:lang w:val="en-CA"/>
        </w:rPr>
        <w:t>subsequent review cycle</w:t>
      </w:r>
      <w:r w:rsidRPr="00177E5D">
        <w:rPr>
          <w:lang w:val="en-CA"/>
        </w:rPr>
        <w:t>,</w:t>
      </w:r>
      <w:r w:rsidR="00134BAD" w:rsidRPr="00177E5D">
        <w:rPr>
          <w:lang w:val="en-CA"/>
        </w:rPr>
        <w:t xml:space="preserve"> recommendation</w:t>
      </w:r>
      <w:r w:rsidR="00275478">
        <w:rPr>
          <w:lang w:val="en-CA"/>
        </w:rPr>
        <w:t>s</w:t>
      </w:r>
      <w:r w:rsidR="00134BAD" w:rsidRPr="00177E5D">
        <w:rPr>
          <w:lang w:val="en-CA"/>
        </w:rPr>
        <w:t xml:space="preserve"> </w:t>
      </w:r>
      <w:r w:rsidR="00D60146" w:rsidRPr="00177E5D">
        <w:rPr>
          <w:lang w:val="en-CA"/>
        </w:rPr>
        <w:t xml:space="preserve">should be </w:t>
      </w:r>
      <w:r w:rsidR="00134BAD" w:rsidRPr="00177E5D">
        <w:rPr>
          <w:lang w:val="en-CA"/>
        </w:rPr>
        <w:t xml:space="preserve">recorded as: completed on time / completed late / partially completed / not yet commenced, </w:t>
      </w:r>
      <w:r w:rsidR="00D60146" w:rsidRPr="00177E5D">
        <w:rPr>
          <w:lang w:val="en-CA"/>
        </w:rPr>
        <w:t xml:space="preserve">accompanied by an explanation </w:t>
      </w:r>
      <w:r w:rsidR="00134BAD" w:rsidRPr="00177E5D">
        <w:rPr>
          <w:lang w:val="en-CA"/>
        </w:rPr>
        <w:t>for any delay and a revised timeline</w:t>
      </w:r>
      <w:r w:rsidR="00D60146" w:rsidRPr="00177E5D">
        <w:rPr>
          <w:lang w:val="en-CA"/>
        </w:rPr>
        <w:t xml:space="preserve"> where appropriate</w:t>
      </w:r>
      <w:r w:rsidR="00134BAD" w:rsidRPr="00177E5D">
        <w:rPr>
          <w:lang w:val="en-CA"/>
        </w:rPr>
        <w:t xml:space="preserve">. </w:t>
      </w:r>
      <w:r w:rsidR="00573D90" w:rsidRPr="00177E5D">
        <w:rPr>
          <w:lang w:val="en-CA"/>
        </w:rPr>
        <w:t>If an action in the plan is not</w:t>
      </w:r>
      <w:r w:rsidR="00134BAD" w:rsidRPr="00177E5D">
        <w:rPr>
          <w:lang w:val="en-CA"/>
        </w:rPr>
        <w:t xml:space="preserve"> completed </w:t>
      </w:r>
      <w:r w:rsidR="00573D90" w:rsidRPr="00177E5D">
        <w:rPr>
          <w:lang w:val="en-CA"/>
        </w:rPr>
        <w:t xml:space="preserve">with </w:t>
      </w:r>
      <w:r w:rsidR="00134BAD" w:rsidRPr="00177E5D">
        <w:rPr>
          <w:lang w:val="en-CA"/>
        </w:rPr>
        <w:t>adequate explanation</w:t>
      </w:r>
      <w:r w:rsidR="00573D90" w:rsidRPr="00177E5D">
        <w:rPr>
          <w:lang w:val="en-CA"/>
        </w:rPr>
        <w:t>, it should be</w:t>
      </w:r>
      <w:r w:rsidR="00134BAD" w:rsidRPr="00177E5D">
        <w:rPr>
          <w:lang w:val="en-CA"/>
        </w:rPr>
        <w:t xml:space="preserve"> treated as</w:t>
      </w:r>
      <w:r w:rsidR="005038AC" w:rsidRPr="00177E5D">
        <w:rPr>
          <w:lang w:val="en-CA"/>
        </w:rPr>
        <w:t xml:space="preserve"> </w:t>
      </w:r>
      <w:r w:rsidR="00823C76" w:rsidRPr="00177E5D">
        <w:rPr>
          <w:lang w:val="en-CA"/>
        </w:rPr>
        <w:t>an implementation</w:t>
      </w:r>
      <w:r w:rsidR="00134BAD" w:rsidRPr="00177E5D">
        <w:rPr>
          <w:lang w:val="en-CA"/>
        </w:rPr>
        <w:t xml:space="preserve"> failure and </w:t>
      </w:r>
      <w:r w:rsidR="005038AC" w:rsidRPr="00177E5D">
        <w:rPr>
          <w:lang w:val="en-CA"/>
        </w:rPr>
        <w:t xml:space="preserve">should be reported </w:t>
      </w:r>
      <w:r w:rsidR="00134BAD" w:rsidRPr="00177E5D">
        <w:rPr>
          <w:lang w:val="en-CA"/>
        </w:rPr>
        <w:t>in the cross-cutting findings section of the next review report under G1.iii (</w:t>
      </w:r>
      <w:r w:rsidR="00CE16C7" w:rsidRPr="0095268B">
        <w:rPr>
          <w:lang w:val="en-CA"/>
        </w:rPr>
        <w:t>quality</w:t>
      </w:r>
      <w:r w:rsidR="00CE16C7" w:rsidRPr="00CE16C7">
        <w:rPr>
          <w:lang w:val="en-CA"/>
        </w:rPr>
        <w:t xml:space="preserve"> </w:t>
      </w:r>
      <w:r w:rsidR="00CE16C7">
        <w:rPr>
          <w:lang w:val="en-CA"/>
        </w:rPr>
        <w:t xml:space="preserve">of </w:t>
      </w:r>
      <w:r w:rsidR="00134BAD" w:rsidRPr="00177E5D">
        <w:rPr>
          <w:lang w:val="en-CA"/>
        </w:rPr>
        <w:t xml:space="preserve">management response). The management response is a living document: the </w:t>
      </w:r>
      <w:r w:rsidR="005038AC" w:rsidRPr="00177E5D">
        <w:rPr>
          <w:lang w:val="en-CA"/>
        </w:rPr>
        <w:t xml:space="preserve">Steering Committee </w:t>
      </w:r>
      <w:r w:rsidR="00134BAD" w:rsidRPr="00177E5D">
        <w:rPr>
          <w:lang w:val="en-CA"/>
        </w:rPr>
        <w:t>may update it between cycles to reflect chang</w:t>
      </w:r>
      <w:r w:rsidR="005038AC" w:rsidRPr="00177E5D">
        <w:rPr>
          <w:lang w:val="en-CA"/>
        </w:rPr>
        <w:t>ing</w:t>
      </w:r>
      <w:r w:rsidR="00134BAD" w:rsidRPr="00177E5D">
        <w:rPr>
          <w:lang w:val="en-CA"/>
        </w:rPr>
        <w:t xml:space="preserve"> circumstances but must </w:t>
      </w:r>
      <w:r w:rsidR="00CE16C7">
        <w:rPr>
          <w:lang w:val="en-CA"/>
        </w:rPr>
        <w:t xml:space="preserve">report </w:t>
      </w:r>
      <w:r w:rsidR="008E4832">
        <w:rPr>
          <w:lang w:val="en-CA"/>
        </w:rPr>
        <w:t>those changes to</w:t>
      </w:r>
      <w:r w:rsidR="00CE16C7" w:rsidRPr="00177E5D">
        <w:rPr>
          <w:lang w:val="en-CA"/>
        </w:rPr>
        <w:t xml:space="preserve"> </w:t>
      </w:r>
      <w:r w:rsidR="00134BAD" w:rsidRPr="00177E5D">
        <w:rPr>
          <w:lang w:val="en-CA"/>
        </w:rPr>
        <w:t xml:space="preserve">the </w:t>
      </w:r>
      <w:r w:rsidR="00BB1404" w:rsidRPr="00177E5D">
        <w:rPr>
          <w:lang w:val="en-CA"/>
        </w:rPr>
        <w:t xml:space="preserve">Conference of the Parties, </w:t>
      </w:r>
      <w:r w:rsidR="008E4832">
        <w:rPr>
          <w:lang w:val="en-CA"/>
        </w:rPr>
        <w:t xml:space="preserve">along with </w:t>
      </w:r>
      <w:r w:rsidR="00BB1404" w:rsidRPr="00177E5D">
        <w:rPr>
          <w:lang w:val="en-CA"/>
        </w:rPr>
        <w:t>their reasons and consequences</w:t>
      </w:r>
      <w:r w:rsidR="00134BAD" w:rsidRPr="00177E5D">
        <w:rPr>
          <w:lang w:val="en-CA"/>
        </w:rPr>
        <w:t>.</w:t>
      </w:r>
    </w:p>
    <w:p w14:paraId="765E6103" w14:textId="203BCB90" w:rsidR="00C82E98" w:rsidRPr="009E2B29" w:rsidRDefault="003B5D51" w:rsidP="00BF74F4">
      <w:pPr>
        <w:pStyle w:val="CBDH1"/>
      </w:pPr>
      <w:r>
        <w:t>III.</w:t>
      </w:r>
      <w:r>
        <w:tab/>
      </w:r>
      <w:r w:rsidR="00134BAD" w:rsidRPr="009E2B29">
        <w:t xml:space="preserve">Governance, </w:t>
      </w:r>
      <w:r>
        <w:t>r</w:t>
      </w:r>
      <w:r w:rsidR="00134BAD" w:rsidRPr="009E2B29">
        <w:t xml:space="preserve">oles and </w:t>
      </w:r>
      <w:r>
        <w:t>r</w:t>
      </w:r>
      <w:r w:rsidR="00134BAD" w:rsidRPr="009E2B29">
        <w:t>esponsibilities</w:t>
      </w:r>
    </w:p>
    <w:p w14:paraId="2F5D1218" w14:textId="656F78F7" w:rsidR="00666C58" w:rsidRPr="00177E5D" w:rsidRDefault="00134BAD" w:rsidP="00090760">
      <w:pPr>
        <w:pStyle w:val="CBDNormalNumber"/>
        <w:rPr>
          <w:lang w:val="en-CA"/>
        </w:rPr>
      </w:pPr>
      <w:r w:rsidRPr="00177E5D">
        <w:rPr>
          <w:lang w:val="en-CA"/>
        </w:rPr>
        <w:t xml:space="preserve">The </w:t>
      </w:r>
      <w:r w:rsidR="00BB1404" w:rsidRPr="00177E5D">
        <w:rPr>
          <w:lang w:val="en-CA"/>
        </w:rPr>
        <w:t>Conference of the Parties</w:t>
      </w:r>
      <w:r w:rsidR="006E295F" w:rsidRPr="00177E5D">
        <w:rPr>
          <w:lang w:val="en-CA"/>
        </w:rPr>
        <w:t>, once a</w:t>
      </w:r>
      <w:r w:rsidRPr="00177E5D">
        <w:rPr>
          <w:lang w:val="en-CA"/>
        </w:rPr>
        <w:t xml:space="preserve"> methodology </w:t>
      </w:r>
      <w:r w:rsidR="00EA376B">
        <w:rPr>
          <w:lang w:val="en-CA"/>
        </w:rPr>
        <w:t xml:space="preserve">is </w:t>
      </w:r>
      <w:r w:rsidR="006E295F" w:rsidRPr="00177E5D">
        <w:rPr>
          <w:lang w:val="en-CA"/>
        </w:rPr>
        <w:t>adopted, will</w:t>
      </w:r>
      <w:r w:rsidRPr="00177E5D">
        <w:rPr>
          <w:lang w:val="en-CA"/>
        </w:rPr>
        <w:t xml:space="preserve"> review </w:t>
      </w:r>
      <w:r w:rsidR="006E295F" w:rsidRPr="00177E5D">
        <w:rPr>
          <w:lang w:val="en-CA"/>
        </w:rPr>
        <w:t xml:space="preserve">its </w:t>
      </w:r>
      <w:r w:rsidRPr="00177E5D">
        <w:rPr>
          <w:lang w:val="en-CA"/>
        </w:rPr>
        <w:t>report.</w:t>
      </w:r>
      <w:r w:rsidR="00613A95" w:rsidRPr="00177E5D">
        <w:rPr>
          <w:lang w:val="en-CA"/>
        </w:rPr>
        <w:t xml:space="preserve"> </w:t>
      </w:r>
      <w:r w:rsidRPr="00177E5D">
        <w:rPr>
          <w:lang w:val="en-CA"/>
        </w:rPr>
        <w:t>The Steering Committee</w:t>
      </w:r>
      <w:r w:rsidR="0004571D" w:rsidRPr="00177E5D">
        <w:rPr>
          <w:lang w:val="en-CA"/>
        </w:rPr>
        <w:t xml:space="preserve">, as the governing body of the Multilateral Mechanism and its Cali Fund, should have oversight of the </w:t>
      </w:r>
      <w:r w:rsidRPr="00177E5D">
        <w:rPr>
          <w:lang w:val="en-CA"/>
        </w:rPr>
        <w:t xml:space="preserve">methodology development, </w:t>
      </w:r>
      <w:r w:rsidR="002F27A6" w:rsidRPr="00177E5D">
        <w:rPr>
          <w:lang w:val="en-CA"/>
        </w:rPr>
        <w:t xml:space="preserve">data collection, and </w:t>
      </w:r>
      <w:r w:rsidRPr="00177E5D">
        <w:rPr>
          <w:lang w:val="en-CA"/>
        </w:rPr>
        <w:t>final report</w:t>
      </w:r>
      <w:r w:rsidR="002F27A6" w:rsidRPr="00177E5D">
        <w:rPr>
          <w:lang w:val="en-CA"/>
        </w:rPr>
        <w:t>. It should then</w:t>
      </w:r>
      <w:r w:rsidRPr="00177E5D">
        <w:rPr>
          <w:lang w:val="en-CA"/>
        </w:rPr>
        <w:t xml:space="preserve"> prepare</w:t>
      </w:r>
      <w:r w:rsidR="0052740B" w:rsidRPr="00177E5D">
        <w:rPr>
          <w:lang w:val="en-CA"/>
        </w:rPr>
        <w:t xml:space="preserve"> a proposal for </w:t>
      </w:r>
      <w:r w:rsidRPr="00177E5D">
        <w:rPr>
          <w:lang w:val="en-CA"/>
        </w:rPr>
        <w:t>management</w:t>
      </w:r>
      <w:r w:rsidR="0052740B" w:rsidRPr="00177E5D">
        <w:rPr>
          <w:lang w:val="en-CA"/>
        </w:rPr>
        <w:t>’s</w:t>
      </w:r>
      <w:r w:rsidRPr="00177E5D">
        <w:rPr>
          <w:lang w:val="en-CA"/>
        </w:rPr>
        <w:t xml:space="preserve"> response; note that the </w:t>
      </w:r>
      <w:r w:rsidR="00B10002">
        <w:rPr>
          <w:lang w:val="en-CA"/>
        </w:rPr>
        <w:t>Steering Committee</w:t>
      </w:r>
      <w:r w:rsidR="00B10002" w:rsidRPr="00177E5D">
        <w:rPr>
          <w:lang w:val="en-CA"/>
        </w:rPr>
        <w:t xml:space="preserve"> </w:t>
      </w:r>
      <w:r w:rsidRPr="00177E5D">
        <w:rPr>
          <w:lang w:val="en-CA"/>
        </w:rPr>
        <w:t xml:space="preserve">is itself subject to governance assessment under G1, </w:t>
      </w:r>
      <w:r w:rsidR="00C72666">
        <w:rPr>
          <w:lang w:val="en-CA"/>
        </w:rPr>
        <w:t xml:space="preserve">which is </w:t>
      </w:r>
      <w:r w:rsidRPr="00177E5D">
        <w:rPr>
          <w:lang w:val="en-CA"/>
        </w:rPr>
        <w:t xml:space="preserve">managed through the independence requirement in </w:t>
      </w:r>
      <w:r w:rsidR="00090760" w:rsidRPr="00FD3C98">
        <w:rPr>
          <w:lang w:val="en-CA"/>
        </w:rPr>
        <w:t>section II.A</w:t>
      </w:r>
      <w:r w:rsidRPr="00FD3C98">
        <w:rPr>
          <w:lang w:val="en-CA"/>
        </w:rPr>
        <w:t>.</w:t>
      </w:r>
      <w:r w:rsidRPr="00177E5D">
        <w:rPr>
          <w:lang w:val="en-CA"/>
        </w:rPr>
        <w:t xml:space="preserve"> </w:t>
      </w:r>
    </w:p>
    <w:p w14:paraId="11D118ED" w14:textId="77777777" w:rsidR="00BD3BE0" w:rsidRDefault="00134BAD" w:rsidP="00090760">
      <w:pPr>
        <w:pStyle w:val="CBDNormalNumber"/>
        <w:rPr>
          <w:lang w:val="en-CA"/>
        </w:rPr>
      </w:pPr>
      <w:r w:rsidRPr="00177E5D">
        <w:rPr>
          <w:lang w:val="en-CA"/>
        </w:rPr>
        <w:t>The Secretariat</w:t>
      </w:r>
      <w:r w:rsidR="0052740B" w:rsidRPr="00177E5D">
        <w:rPr>
          <w:lang w:val="en-CA"/>
        </w:rPr>
        <w:t xml:space="preserve"> of the Convention</w:t>
      </w:r>
      <w:r w:rsidR="005A48C0">
        <w:rPr>
          <w:lang w:val="en-CA"/>
        </w:rPr>
        <w:t xml:space="preserve"> on Biological Diversity</w:t>
      </w:r>
      <w:r w:rsidR="0052740B" w:rsidRPr="00177E5D">
        <w:rPr>
          <w:lang w:val="en-CA"/>
        </w:rPr>
        <w:t xml:space="preserve">, currently </w:t>
      </w:r>
      <w:r w:rsidRPr="00177E5D">
        <w:rPr>
          <w:lang w:val="en-CA"/>
        </w:rPr>
        <w:t xml:space="preserve">acting as </w:t>
      </w:r>
      <w:r w:rsidR="0052740B" w:rsidRPr="00177E5D">
        <w:rPr>
          <w:lang w:val="en-CA"/>
        </w:rPr>
        <w:t xml:space="preserve">the interim </w:t>
      </w:r>
      <w:r w:rsidRPr="00177E5D">
        <w:rPr>
          <w:lang w:val="en-CA"/>
        </w:rPr>
        <w:t>Fund Secretariat</w:t>
      </w:r>
      <w:r w:rsidR="0052740B" w:rsidRPr="00177E5D">
        <w:rPr>
          <w:lang w:val="en-CA"/>
        </w:rPr>
        <w:t>,</w:t>
      </w:r>
      <w:r w:rsidRPr="00177E5D">
        <w:rPr>
          <w:lang w:val="en-CA"/>
        </w:rPr>
        <w:t xml:space="preserve"> drives </w:t>
      </w:r>
      <w:r w:rsidR="0052740B" w:rsidRPr="00177E5D">
        <w:rPr>
          <w:lang w:val="en-CA"/>
        </w:rPr>
        <w:t xml:space="preserve">the </w:t>
      </w:r>
      <w:r w:rsidRPr="00177E5D">
        <w:rPr>
          <w:lang w:val="en-CA"/>
        </w:rPr>
        <w:t xml:space="preserve">methodology development, prepares submissions, </w:t>
      </w:r>
      <w:r w:rsidR="0052740B" w:rsidRPr="00177E5D">
        <w:rPr>
          <w:lang w:val="en-CA"/>
        </w:rPr>
        <w:t xml:space="preserve">coordinates data collection and </w:t>
      </w:r>
      <w:r w:rsidRPr="00177E5D">
        <w:rPr>
          <w:lang w:val="en-CA"/>
        </w:rPr>
        <w:t xml:space="preserve">compiles </w:t>
      </w:r>
      <w:r w:rsidR="0052740B" w:rsidRPr="00177E5D">
        <w:rPr>
          <w:lang w:val="en-CA"/>
        </w:rPr>
        <w:t xml:space="preserve">the resulting </w:t>
      </w:r>
      <w:r w:rsidRPr="00177E5D">
        <w:rPr>
          <w:lang w:val="en-CA"/>
        </w:rPr>
        <w:t>data</w:t>
      </w:r>
      <w:r w:rsidR="0052740B" w:rsidRPr="00177E5D">
        <w:rPr>
          <w:lang w:val="en-CA"/>
        </w:rPr>
        <w:t>.</w:t>
      </w:r>
      <w:r w:rsidRPr="00177E5D">
        <w:rPr>
          <w:lang w:val="en-CA"/>
        </w:rPr>
        <w:t xml:space="preserve"> </w:t>
      </w:r>
    </w:p>
    <w:p w14:paraId="5F1A8829" w14:textId="00BA2ED5" w:rsidR="005F0774" w:rsidRPr="009E2B29" w:rsidRDefault="0052740B" w:rsidP="6409A30C">
      <w:pPr>
        <w:pStyle w:val="CBDNormalNumber"/>
      </w:pPr>
      <w:r>
        <w:t>T</w:t>
      </w:r>
      <w:r w:rsidR="00134BAD">
        <w:t xml:space="preserve">he two mandates </w:t>
      </w:r>
      <w:r w:rsidR="00BD3BE0">
        <w:t>of the Conference of the Parties and its Secretariat, and of the Steering Committee and its interim Secretariat</w:t>
      </w:r>
      <w:r w:rsidR="00134BAD">
        <w:t xml:space="preserve"> are distinct even while </w:t>
      </w:r>
      <w:r>
        <w:t>some staff might serve both entities</w:t>
      </w:r>
      <w:r w:rsidR="00FD3C98">
        <w:t xml:space="preserve">. </w:t>
      </w:r>
      <w:r w:rsidR="1CAD8164">
        <w:t xml:space="preserve">The circularity risk — that the Secretariat both prepares data and assists in interpreting it — is managed through the same independence provisions in section </w:t>
      </w:r>
      <w:r w:rsidR="00613A95">
        <w:t>II.A</w:t>
      </w:r>
      <w:r w:rsidR="1CAD8164">
        <w:t>: evaluators must independently verify Secretariat-supplied data against primary sources where possible, and the peer review record (</w:t>
      </w:r>
      <w:r w:rsidR="00E12038">
        <w:t>as noted in para. 11 above</w:t>
      </w:r>
      <w:r w:rsidR="1CAD8164">
        <w:t>) must document any data quality concerns raised.</w:t>
      </w:r>
    </w:p>
    <w:p w14:paraId="24F9A346" w14:textId="05DC9004" w:rsidR="005F0774" w:rsidRPr="00177E5D" w:rsidRDefault="00A63266" w:rsidP="00090760">
      <w:pPr>
        <w:pStyle w:val="CBDNormalNumber"/>
        <w:rPr>
          <w:lang w:val="en-CA"/>
        </w:rPr>
      </w:pPr>
      <w:r w:rsidRPr="00177E5D">
        <w:rPr>
          <w:lang w:val="en-CA"/>
        </w:rPr>
        <w:t>The Multi-Partner Trust Fund Office will</w:t>
      </w:r>
      <w:r w:rsidR="00134BAD" w:rsidRPr="00177E5D">
        <w:rPr>
          <w:lang w:val="en-CA"/>
        </w:rPr>
        <w:t xml:space="preserve"> provide financial records</w:t>
      </w:r>
      <w:r w:rsidR="00D41115" w:rsidRPr="00177E5D">
        <w:rPr>
          <w:lang w:val="en-CA"/>
        </w:rPr>
        <w:t xml:space="preserve"> through their public reporting obligations</w:t>
      </w:r>
      <w:r w:rsidR="00134BAD" w:rsidRPr="00177E5D">
        <w:rPr>
          <w:lang w:val="en-CA"/>
        </w:rPr>
        <w:t xml:space="preserve">, contribution logs, disbursement data, audit reports and certified financial statements. </w:t>
      </w:r>
    </w:p>
    <w:p w14:paraId="583B31DC" w14:textId="271385DB" w:rsidR="005F0774" w:rsidRPr="00177E5D" w:rsidRDefault="00134BAD" w:rsidP="00090760">
      <w:pPr>
        <w:pStyle w:val="CBDNormalNumber"/>
        <w:rPr>
          <w:lang w:val="en-CA"/>
        </w:rPr>
      </w:pPr>
      <w:r w:rsidRPr="00177E5D">
        <w:rPr>
          <w:lang w:val="en-CA"/>
        </w:rPr>
        <w:t xml:space="preserve">Parties </w:t>
      </w:r>
      <w:r w:rsidR="00AE32CC" w:rsidRPr="00177E5D">
        <w:rPr>
          <w:lang w:val="en-CA"/>
        </w:rPr>
        <w:t xml:space="preserve">will </w:t>
      </w:r>
      <w:r w:rsidRPr="00177E5D">
        <w:rPr>
          <w:lang w:val="en-CA"/>
        </w:rPr>
        <w:t>submit data</w:t>
      </w:r>
      <w:r w:rsidR="00180452" w:rsidRPr="00177E5D">
        <w:rPr>
          <w:lang w:val="en-CA"/>
        </w:rPr>
        <w:t xml:space="preserve"> as part of the </w:t>
      </w:r>
      <w:r w:rsidR="00111A7A">
        <w:rPr>
          <w:lang w:val="en-CA"/>
        </w:rPr>
        <w:t>p</w:t>
      </w:r>
      <w:r w:rsidR="00180452" w:rsidRPr="00177E5D">
        <w:rPr>
          <w:lang w:val="en-CA"/>
        </w:rPr>
        <w:t xml:space="preserve">lanning, </w:t>
      </w:r>
      <w:r w:rsidR="00111A7A">
        <w:rPr>
          <w:lang w:val="en-CA"/>
        </w:rPr>
        <w:t>m</w:t>
      </w:r>
      <w:r w:rsidR="00180452" w:rsidRPr="00177E5D">
        <w:rPr>
          <w:lang w:val="en-CA"/>
        </w:rPr>
        <w:t xml:space="preserve">onitoring, </w:t>
      </w:r>
      <w:r w:rsidR="00111A7A">
        <w:rPr>
          <w:lang w:val="en-CA"/>
        </w:rPr>
        <w:t>r</w:t>
      </w:r>
      <w:r w:rsidR="00180452" w:rsidRPr="00177E5D">
        <w:rPr>
          <w:lang w:val="en-CA"/>
        </w:rPr>
        <w:t xml:space="preserve">eporting and </w:t>
      </w:r>
      <w:r w:rsidR="00111A7A">
        <w:rPr>
          <w:lang w:val="en-CA"/>
        </w:rPr>
        <w:t>r</w:t>
      </w:r>
      <w:r w:rsidR="00180452" w:rsidRPr="00177E5D">
        <w:rPr>
          <w:lang w:val="en-CA"/>
        </w:rPr>
        <w:t>eview</w:t>
      </w:r>
      <w:r w:rsidR="009C4A36" w:rsidRPr="00177E5D">
        <w:rPr>
          <w:lang w:val="en-CA"/>
        </w:rPr>
        <w:t xml:space="preserve"> of the Kunming-Montreal Global Biodiversity Framework.</w:t>
      </w:r>
      <w:r w:rsidRPr="00177E5D">
        <w:rPr>
          <w:lang w:val="en-CA"/>
        </w:rPr>
        <w:t xml:space="preserve"> </w:t>
      </w:r>
      <w:r w:rsidR="009C4A36" w:rsidRPr="00177E5D">
        <w:rPr>
          <w:lang w:val="en-CA"/>
        </w:rPr>
        <w:t xml:space="preserve">Parties will also submit data on </w:t>
      </w:r>
      <w:r w:rsidR="005F0774" w:rsidRPr="00177E5D">
        <w:rPr>
          <w:lang w:val="en-CA"/>
        </w:rPr>
        <w:t xml:space="preserve">administrative, policy or legislative measures and incentivization of users in their jurisdiction. Finally, Parties will </w:t>
      </w:r>
      <w:r w:rsidRPr="00177E5D">
        <w:rPr>
          <w:lang w:val="en-CA"/>
        </w:rPr>
        <w:t>review draft findings</w:t>
      </w:r>
      <w:r w:rsidR="005F0774" w:rsidRPr="00177E5D">
        <w:rPr>
          <w:lang w:val="en-CA"/>
        </w:rPr>
        <w:t xml:space="preserve"> as part of the review process</w:t>
      </w:r>
      <w:r w:rsidRPr="00177E5D">
        <w:rPr>
          <w:lang w:val="en-CA"/>
        </w:rPr>
        <w:t xml:space="preserve">. </w:t>
      </w:r>
    </w:p>
    <w:p w14:paraId="57E62BAE" w14:textId="409D53E4" w:rsidR="00D17AC2" w:rsidRPr="00177E5D" w:rsidRDefault="00666C58" w:rsidP="00090760">
      <w:pPr>
        <w:pStyle w:val="CBDNormalNumber"/>
        <w:rPr>
          <w:lang w:val="en-CA"/>
        </w:rPr>
      </w:pPr>
      <w:r w:rsidRPr="00177E5D">
        <w:rPr>
          <w:lang w:val="en-CA"/>
        </w:rPr>
        <w:t xml:space="preserve">Indigenous peoples and local communities will </w:t>
      </w:r>
      <w:r w:rsidR="00C937D5" w:rsidRPr="00177E5D">
        <w:rPr>
          <w:lang w:val="en-CA"/>
        </w:rPr>
        <w:t>be consulted</w:t>
      </w:r>
      <w:r w:rsidRPr="00177E5D">
        <w:rPr>
          <w:lang w:val="en-CA"/>
        </w:rPr>
        <w:t xml:space="preserve"> </w:t>
      </w:r>
      <w:r w:rsidR="00134BAD" w:rsidRPr="00177E5D">
        <w:rPr>
          <w:lang w:val="en-CA"/>
        </w:rPr>
        <w:t>on CARE-compliant data handling, provide evidence on benefit</w:t>
      </w:r>
      <w:r w:rsidR="00C937D5" w:rsidRPr="00177E5D">
        <w:rPr>
          <w:lang w:val="en-CA"/>
        </w:rPr>
        <w:t>s</w:t>
      </w:r>
      <w:r w:rsidR="00134BAD" w:rsidRPr="00177E5D">
        <w:rPr>
          <w:lang w:val="en-CA"/>
        </w:rPr>
        <w:t xml:space="preserve"> recei</w:t>
      </w:r>
      <w:r w:rsidR="00C937D5" w:rsidRPr="00177E5D">
        <w:rPr>
          <w:lang w:val="en-CA"/>
        </w:rPr>
        <w:t>ved</w:t>
      </w:r>
      <w:r w:rsidR="00134BAD" w:rsidRPr="00177E5D">
        <w:rPr>
          <w:lang w:val="en-CA"/>
        </w:rPr>
        <w:t xml:space="preserve"> and review sensitive-tier passages. </w:t>
      </w:r>
    </w:p>
    <w:p w14:paraId="21888F6A" w14:textId="77777777" w:rsidR="00D17AC2" w:rsidRPr="00177E5D" w:rsidRDefault="00134BAD" w:rsidP="00090760">
      <w:pPr>
        <w:pStyle w:val="CBDNormalNumber"/>
        <w:rPr>
          <w:lang w:val="en-CA"/>
        </w:rPr>
      </w:pPr>
      <w:r w:rsidRPr="00177E5D">
        <w:rPr>
          <w:lang w:val="en-CA"/>
        </w:rPr>
        <w:t xml:space="preserve">Database operators </w:t>
      </w:r>
      <w:r w:rsidR="00D17AC2" w:rsidRPr="00177E5D">
        <w:rPr>
          <w:lang w:val="en-CA"/>
        </w:rPr>
        <w:t xml:space="preserve">should </w:t>
      </w:r>
      <w:r w:rsidRPr="00177E5D">
        <w:rPr>
          <w:lang w:val="en-CA"/>
        </w:rPr>
        <w:t xml:space="preserve">supply interface measure reports, access statistics and annual provenance data quality assessments. </w:t>
      </w:r>
    </w:p>
    <w:p w14:paraId="7856CD88" w14:textId="3302DA3B" w:rsidR="00214DB7" w:rsidRPr="00177E5D" w:rsidRDefault="000D550A" w:rsidP="00090760">
      <w:pPr>
        <w:pStyle w:val="CBDNormalNumber"/>
        <w:rPr>
          <w:lang w:val="en-CA"/>
        </w:rPr>
      </w:pPr>
      <w:r>
        <w:rPr>
          <w:lang w:val="en-CA"/>
        </w:rPr>
        <w:t>Last</w:t>
      </w:r>
      <w:r w:rsidR="00D17AC2" w:rsidRPr="009E2B29">
        <w:rPr>
          <w:lang w:val="en-CA"/>
        </w:rPr>
        <w:t xml:space="preserve">, </w:t>
      </w:r>
      <w:r w:rsidR="00F34AE6">
        <w:rPr>
          <w:lang w:val="en-CA"/>
        </w:rPr>
        <w:t>the p</w:t>
      </w:r>
      <w:r w:rsidR="00134BAD" w:rsidRPr="009E2B29">
        <w:rPr>
          <w:lang w:val="en-CA"/>
        </w:rPr>
        <w:t xml:space="preserve">rivate sector contributors </w:t>
      </w:r>
      <w:r w:rsidR="009A51F1">
        <w:rPr>
          <w:lang w:val="en-CA"/>
        </w:rPr>
        <w:t xml:space="preserve">should </w:t>
      </w:r>
      <w:r w:rsidR="00134BAD" w:rsidRPr="009E2B29">
        <w:rPr>
          <w:lang w:val="en-CA"/>
        </w:rPr>
        <w:t xml:space="preserve">provide survey responses and </w:t>
      </w:r>
      <w:r w:rsidR="00BF657E" w:rsidRPr="009E2B29">
        <w:rPr>
          <w:lang w:val="en-CA"/>
        </w:rPr>
        <w:t xml:space="preserve">inputs during </w:t>
      </w:r>
      <w:r w:rsidR="00134BAD" w:rsidRPr="009E2B29">
        <w:rPr>
          <w:lang w:val="en-CA"/>
        </w:rPr>
        <w:t>consultation.</w:t>
      </w:r>
    </w:p>
    <w:p w14:paraId="66C397C7" w14:textId="14C90C2E" w:rsidR="00A111D1" w:rsidRPr="00B1591C" w:rsidRDefault="000D550A" w:rsidP="00BF74F4">
      <w:pPr>
        <w:tabs>
          <w:tab w:val="clear" w:pos="567"/>
          <w:tab w:val="clear" w:pos="1134"/>
          <w:tab w:val="clear" w:pos="1701"/>
          <w:tab w:val="clear" w:pos="2268"/>
        </w:tabs>
        <w:jc w:val="center"/>
        <w:rPr>
          <w:rFonts w:ascii="Times New Roman Bold" w:eastAsiaTheme="majorEastAsia" w:hAnsi="Times New Roman Bold" w:cstheme="majorBidi" w:hint="eastAsia"/>
          <w:b/>
          <w:bCs/>
          <w:sz w:val="24"/>
          <w:szCs w:val="26"/>
        </w:rPr>
      </w:pPr>
      <w:r>
        <w:rPr>
          <w:rFonts w:ascii="Times New Roman Bold" w:eastAsiaTheme="majorEastAsia" w:hAnsi="Times New Roman Bold" w:cstheme="majorBidi"/>
          <w:b/>
          <w:bCs/>
          <w:sz w:val="24"/>
          <w:szCs w:val="26"/>
        </w:rPr>
        <w:t>__________</w:t>
      </w:r>
    </w:p>
    <w:sectPr w:rsidR="00A111D1" w:rsidRPr="00B1591C" w:rsidSect="00B1591C">
      <w:pgSz w:w="12240" w:h="15840"/>
      <w:pgMar w:top="567" w:right="1440" w:bottom="1134" w:left="1440"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C4CF66D" w14:textId="77777777" w:rsidR="00C25C4D" w:rsidRPr="009E2B29" w:rsidRDefault="00C25C4D" w:rsidP="00CF1848">
      <w:r w:rsidRPr="009E2B29">
        <w:separator/>
      </w:r>
    </w:p>
  </w:endnote>
  <w:endnote w:type="continuationSeparator" w:id="0">
    <w:p w14:paraId="6BD42958" w14:textId="77777777" w:rsidR="00C25C4D" w:rsidRPr="009E2B29" w:rsidRDefault="00C25C4D" w:rsidP="00CF1848">
      <w:r w:rsidRPr="009E2B29">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id w:val="-1705238520"/>
          <w:docPartObj>
            <w:docPartGallery w:val="Page Numbers (Top of Page)"/>
            <w:docPartUnique/>
          </w:docPartObj>
        </w:sdtPr>
        <w:sdtContent>
          <w:p w14:paraId="3F016667" w14:textId="044FA023" w:rsidR="000C19B5" w:rsidRDefault="00DA0A12" w:rsidP="00BF74F4">
            <w:pPr>
              <w:pStyle w:val="CBDFooter"/>
            </w:pPr>
            <w:r w:rsidRPr="001C3B15">
              <w:fldChar w:fldCharType="begin"/>
            </w:r>
            <w:r w:rsidRPr="001C3B15">
              <w:instrText xml:space="preserve"> PAGE </w:instrText>
            </w:r>
            <w:r w:rsidRPr="001C3B15">
              <w:fldChar w:fldCharType="separate"/>
            </w:r>
            <w:r>
              <w:t>2</w:t>
            </w:r>
            <w:r w:rsidRPr="001C3B15">
              <w:fldChar w:fldCharType="end"/>
            </w:r>
            <w:r w:rsidRPr="001C3B15">
              <w:t>/</w:t>
            </w:r>
            <w:r w:rsidRPr="001C3B15">
              <w:fldChar w:fldCharType="begin"/>
            </w:r>
            <w:r w:rsidRPr="001C3B15">
              <w:instrText xml:space="preserve"> NUMPAGES  </w:instrText>
            </w:r>
            <w:r w:rsidRPr="001C3B15">
              <w:fldChar w:fldCharType="separate"/>
            </w:r>
            <w:r>
              <w:t>10</w:t>
            </w:r>
            <w:r w:rsidRPr="001C3B15">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91971629"/>
      <w:docPartObj>
        <w:docPartGallery w:val="Page Numbers (Bottom of Page)"/>
        <w:docPartUnique/>
      </w:docPartObj>
    </w:sdtPr>
    <w:sdtContent>
      <w:sdt>
        <w:sdtPr>
          <w:id w:val="-1586759218"/>
          <w:docPartObj>
            <w:docPartGallery w:val="Page Numbers (Top of Page)"/>
            <w:docPartUnique/>
          </w:docPartObj>
        </w:sdtPr>
        <w:sdtContent>
          <w:p w14:paraId="416692FA" w14:textId="3D9D3472" w:rsidR="000C19B5" w:rsidRDefault="00DA0A12" w:rsidP="00BF74F4">
            <w:pPr>
              <w:pStyle w:val="CBDFooter"/>
              <w:jc w:val="right"/>
            </w:pPr>
            <w:r w:rsidRPr="001C3B15">
              <w:fldChar w:fldCharType="begin"/>
            </w:r>
            <w:r w:rsidRPr="001C3B15">
              <w:instrText xml:space="preserve"> PAGE </w:instrText>
            </w:r>
            <w:r w:rsidRPr="001C3B15">
              <w:fldChar w:fldCharType="separate"/>
            </w:r>
            <w:r>
              <w:t>2</w:t>
            </w:r>
            <w:r w:rsidRPr="001C3B15">
              <w:fldChar w:fldCharType="end"/>
            </w:r>
            <w:r w:rsidRPr="001C3B15">
              <w:t>/</w:t>
            </w:r>
            <w:r w:rsidRPr="001C3B15">
              <w:fldChar w:fldCharType="begin"/>
            </w:r>
            <w:r w:rsidRPr="001C3B15">
              <w:instrText xml:space="preserve"> NUMPAGES  </w:instrText>
            </w:r>
            <w:r w:rsidRPr="001C3B15">
              <w:fldChar w:fldCharType="separate"/>
            </w:r>
            <w:r>
              <w:t>10</w:t>
            </w:r>
            <w:r w:rsidRPr="001C3B15">
              <w:fldChar w:fldCharType="end"/>
            </w:r>
          </w:p>
        </w:sdtContent>
      </w:sdt>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2910C66" w14:textId="77777777" w:rsidR="00C25C4D" w:rsidRPr="009E2B29" w:rsidRDefault="00C25C4D" w:rsidP="00CF1848">
      <w:r w:rsidRPr="009E2B29">
        <w:separator/>
      </w:r>
    </w:p>
  </w:footnote>
  <w:footnote w:type="continuationSeparator" w:id="0">
    <w:p w14:paraId="016DEF22" w14:textId="77777777" w:rsidR="00C25C4D" w:rsidRPr="009E2B29" w:rsidRDefault="00C25C4D" w:rsidP="00CF1848">
      <w:r w:rsidRPr="009E2B29">
        <w:continuationSeparator/>
      </w:r>
    </w:p>
  </w:footnote>
  <w:footnote w:id="1">
    <w:p w14:paraId="02ACA750" w14:textId="77777777" w:rsidR="008A1499" w:rsidRPr="003031BE" w:rsidRDefault="008A1499">
      <w:pPr>
        <w:pStyle w:val="FootnoteText"/>
        <w:rPr>
          <w:lang w:val="it-IT"/>
        </w:rPr>
      </w:pPr>
      <w:hyperlink r:id="rId1" w:history="1">
        <w:r w:rsidRPr="003031BE">
          <w:rPr>
            <w:rStyle w:val="Hyperlink"/>
            <w:vertAlign w:val="superscript"/>
            <w:lang w:val="it-IT"/>
          </w:rPr>
          <w:t>*</w:t>
        </w:r>
        <w:r w:rsidRPr="003031BE">
          <w:rPr>
            <w:rStyle w:val="Hyperlink"/>
            <w:lang w:val="it-IT"/>
          </w:rPr>
          <w:t xml:space="preserve"> CBD/</w:t>
        </w:r>
        <w:r w:rsidR="00163EA8" w:rsidRPr="003031BE">
          <w:rPr>
            <w:rStyle w:val="Hyperlink"/>
            <w:lang w:val="it-IT"/>
          </w:rPr>
          <w:t>SBI/</w:t>
        </w:r>
        <w:r w:rsidR="00FB6391" w:rsidRPr="003031BE">
          <w:rPr>
            <w:rStyle w:val="Hyperlink"/>
            <w:lang w:val="it-IT"/>
          </w:rPr>
          <w:t>7</w:t>
        </w:r>
        <w:r w:rsidRPr="003031BE">
          <w:rPr>
            <w:rStyle w:val="Hyperlink"/>
            <w:lang w:val="it-IT"/>
          </w:rPr>
          <w:t>/1</w:t>
        </w:r>
      </w:hyperlink>
      <w:r w:rsidRPr="003031BE">
        <w:rPr>
          <w:lang w:val="it-IT"/>
        </w:rPr>
        <w:t>.</w:t>
      </w:r>
    </w:p>
  </w:footnote>
  <w:footnote w:id="2">
    <w:p w14:paraId="36DD17BC" w14:textId="73D422CF" w:rsidR="00CC38B0" w:rsidRPr="00BF74F4" w:rsidRDefault="00CC38B0">
      <w:pPr>
        <w:pStyle w:val="FootnoteText"/>
        <w:rPr>
          <w:lang w:val="en-US"/>
        </w:rPr>
      </w:pPr>
      <w:r>
        <w:rPr>
          <w:rStyle w:val="FootnoteReference"/>
        </w:rPr>
        <w:t>**</w:t>
      </w:r>
      <w:r>
        <w:t xml:space="preserve"> </w:t>
      </w:r>
      <w:r>
        <w:rPr>
          <w:lang w:val="en-US"/>
        </w:rPr>
        <w:t>The present document is being issued without formal editing.</w:t>
      </w:r>
    </w:p>
  </w:footnote>
  <w:footnote w:id="3">
    <w:p w14:paraId="4E637A1E" w14:textId="77777777" w:rsidR="00E12038" w:rsidRPr="004C408B" w:rsidRDefault="00E12038" w:rsidP="00E12038">
      <w:pPr>
        <w:pStyle w:val="FootnoteText"/>
      </w:pPr>
      <w:r>
        <w:rPr>
          <w:rStyle w:val="FootnoteReference"/>
        </w:rPr>
        <w:t>***</w:t>
      </w:r>
      <w:r>
        <w:t xml:space="preserve"> In its p</w:t>
      </w:r>
      <w:r w:rsidRPr="00E408D1">
        <w:t>aragraph</w:t>
      </w:r>
      <w:r>
        <w:t> </w:t>
      </w:r>
      <w:r w:rsidRPr="00E408D1">
        <w:t>28</w:t>
      </w:r>
      <w:r>
        <w:t>,</w:t>
      </w:r>
      <w:r w:rsidRPr="00E408D1">
        <w:t xml:space="preserve"> the </w:t>
      </w:r>
      <w:r>
        <w:t xml:space="preserve">text of the </w:t>
      </w:r>
      <w:r w:rsidRPr="00E408D1">
        <w:t xml:space="preserve">modalities of the </w:t>
      </w:r>
      <w:r>
        <w:t>M</w:t>
      </w:r>
      <w:r w:rsidRPr="00E408D1">
        <w:t xml:space="preserve">ultilateral </w:t>
      </w:r>
      <w:r>
        <w:t>M</w:t>
      </w:r>
      <w:r w:rsidRPr="00E408D1">
        <w:t>echanism</w:t>
      </w:r>
      <w:r>
        <w:t>,</w:t>
      </w:r>
      <w:r w:rsidRPr="00E408D1">
        <w:t xml:space="preserve"> </w:t>
      </w:r>
      <w:r w:rsidRPr="002236E1">
        <w:t xml:space="preserve">including the </w:t>
      </w:r>
      <w:r w:rsidRPr="00E408D1">
        <w:t>Cali Fund</w:t>
      </w:r>
      <w:r>
        <w:t>,</w:t>
      </w:r>
      <w:r w:rsidRPr="00E408D1">
        <w:t xml:space="preserve"> </w:t>
      </w:r>
      <w:r>
        <w:t>provides for</w:t>
      </w:r>
      <w:r w:rsidRPr="00E408D1">
        <w:t xml:space="preserve"> the establishment of a Secretariat, with functions outlined in enclosure</w:t>
      </w:r>
      <w:r>
        <w:t> </w:t>
      </w:r>
      <w:r w:rsidRPr="00E408D1">
        <w:t xml:space="preserve">V of the modalities (see decision </w:t>
      </w:r>
      <w:hyperlink r:id="rId2" w:history="1">
        <w:r w:rsidRPr="00E408D1">
          <w:rPr>
            <w:rStyle w:val="Hyperlink"/>
          </w:rPr>
          <w:t>16/2</w:t>
        </w:r>
      </w:hyperlink>
      <w:r>
        <w:t>,</w:t>
      </w:r>
      <w:r w:rsidRPr="00E408D1">
        <w:t xml:space="preserve"> </w:t>
      </w:r>
      <w:r>
        <w:t>a</w:t>
      </w:r>
      <w:r w:rsidRPr="00E408D1">
        <w:t xml:space="preserve">nnex). Pending the establishment of this Secretariat, relevant officers of the Convention Secretariat serve as </w:t>
      </w:r>
      <w:r>
        <w:t xml:space="preserve">the </w:t>
      </w:r>
      <w:r w:rsidRPr="00E408D1">
        <w:t xml:space="preserve">interim Secretariat of the </w:t>
      </w:r>
      <w:r>
        <w:t>M</w:t>
      </w:r>
      <w:r w:rsidRPr="00E408D1">
        <w:t xml:space="preserve">ultilateral </w:t>
      </w:r>
      <w:r>
        <w:t>M</w:t>
      </w:r>
      <w:r w:rsidRPr="00E408D1">
        <w:t>echanism</w:t>
      </w:r>
      <w:r>
        <w:t>,</w:t>
      </w:r>
      <w:r w:rsidRPr="00E408D1">
        <w:t xml:space="preserve"> </w:t>
      </w:r>
      <w:r w:rsidRPr="002236E1">
        <w:t xml:space="preserve">including the </w:t>
      </w:r>
      <w:r w:rsidRPr="00E408D1">
        <w:t>Cali Fund.</w:t>
      </w:r>
    </w:p>
  </w:footnote>
  <w:footnote w:id="4">
    <w:p w14:paraId="602E88B4" w14:textId="6187345E" w:rsidR="00231AD2" w:rsidRPr="003031BE" w:rsidRDefault="00231AD2">
      <w:pPr>
        <w:pStyle w:val="FootnoteText"/>
        <w:rPr>
          <w:lang w:val="it-IT"/>
        </w:rPr>
      </w:pPr>
      <w:r w:rsidRPr="00177E5D">
        <w:rPr>
          <w:rStyle w:val="FootnoteReference"/>
          <w:lang w:val="en-CA"/>
        </w:rPr>
        <w:footnoteRef/>
      </w:r>
      <w:r w:rsidRPr="003031BE">
        <w:rPr>
          <w:lang w:val="it-IT"/>
        </w:rPr>
        <w:t xml:space="preserve"> </w:t>
      </w:r>
      <w:hyperlink r:id="rId3" w:history="1">
        <w:r w:rsidR="000B15FE" w:rsidRPr="001C3D4B">
          <w:rPr>
            <w:rStyle w:val="Hyperlink"/>
            <w:lang w:val="it-IT"/>
          </w:rPr>
          <w:t>https://mptf.undp.org/sites/default/files/documents/2025-04/tor_cali_fund.pdf</w:t>
        </w:r>
      </w:hyperlink>
      <w:r w:rsidR="000B15FE">
        <w:rPr>
          <w:lang w:val="it-IT"/>
        </w:rPr>
        <w:t xml:space="preserve">. </w:t>
      </w:r>
    </w:p>
  </w:footnote>
  <w:footnote w:id="5">
    <w:p w14:paraId="2B5B36F6" w14:textId="2EA74ECD" w:rsidR="00D778BC" w:rsidRPr="009E2B29" w:rsidRDefault="00D778BC" w:rsidP="00D778BC">
      <w:pPr>
        <w:pStyle w:val="FootnoteText"/>
      </w:pPr>
      <w:r w:rsidRPr="00177E5D">
        <w:rPr>
          <w:rStyle w:val="FootnoteReference"/>
          <w:lang w:val="en-CA"/>
        </w:rPr>
        <w:footnoteRef/>
      </w:r>
      <w:r w:rsidRPr="009E2B29">
        <w:t xml:space="preserve"> “13. Parties and non-Parties are invited to take administrative, policy or legislative measures, consistent with national legislation, to incentivize users in their jurisdiction to contribute to the global fund in line with the modalities of the multilateral mechanism.”</w:t>
      </w:r>
    </w:p>
  </w:footnote>
  <w:footnote w:id="6">
    <w:p w14:paraId="21D76726" w14:textId="124B25FD" w:rsidR="00385811" w:rsidRPr="009E2B29" w:rsidRDefault="00385811" w:rsidP="00385811">
      <w:pPr>
        <w:pStyle w:val="FootnoteText"/>
      </w:pPr>
      <w:r w:rsidRPr="00177E5D">
        <w:rPr>
          <w:rStyle w:val="FootnoteReference"/>
          <w:lang w:val="en-CA"/>
        </w:rPr>
        <w:footnoteRef/>
      </w:r>
      <w:r w:rsidRPr="009E2B29">
        <w:t xml:space="preserve"> MPTFO financial report + Fund Secretariat narrative report = Cali Fund </w:t>
      </w:r>
      <w:r w:rsidR="001F4A0E">
        <w:t>a</w:t>
      </w:r>
      <w:r w:rsidRPr="009E2B29">
        <w:t xml:space="preserve">nnual </w:t>
      </w:r>
      <w:r w:rsidR="001F4A0E">
        <w:t>r</w:t>
      </w:r>
      <w:r w:rsidRPr="009E2B29">
        <w:t>eport</w:t>
      </w:r>
      <w:r w:rsidR="001F4A0E">
        <w:t>.</w:t>
      </w:r>
    </w:p>
  </w:footnote>
  <w:footnote w:id="7">
    <w:p w14:paraId="1540AAB3" w14:textId="5F09566E" w:rsidR="00432876" w:rsidRDefault="00134BAD">
      <w:pPr>
        <w:pStyle w:val="FootnoteText"/>
      </w:pPr>
      <w:r w:rsidRPr="009E2B29">
        <w:rPr>
          <w:vertAlign w:val="superscript"/>
        </w:rPr>
        <w:footnoteRef/>
      </w:r>
      <w:r w:rsidR="00F876D1">
        <w:t xml:space="preserve"> </w:t>
      </w:r>
      <w:r w:rsidRPr="009E2B29">
        <w:t>Steering Committee — the governing body of the Cali Fund, responsible for oversight, allocation decisions and management responses.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92126F" w14:textId="18FB5F15" w:rsidR="000C19B5" w:rsidRDefault="000C19B5" w:rsidP="00BF74F4">
    <w:pPr>
      <w:pStyle w:val="Header"/>
      <w:spacing w:after="240"/>
    </w:pPr>
    <w:r>
      <w:t>CBD/SBI/7/5/Add.2</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B7F916" w14:textId="78C69F5E" w:rsidR="000C19B5" w:rsidRDefault="000C19B5" w:rsidP="00BF74F4">
    <w:pPr>
      <w:pStyle w:val="Header"/>
      <w:spacing w:after="240"/>
      <w:jc w:val="right"/>
    </w:pPr>
    <w:r>
      <w:t>CBD/SBI/7/5/Add.2</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7BC3739"/>
    <w:multiLevelType w:val="multilevel"/>
    <w:tmpl w:val="904C2C94"/>
    <w:lvl w:ilvl="0">
      <w:start w:val="4"/>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 w15:restartNumberingAfterBreak="0">
    <w:nsid w:val="26A376CB"/>
    <w:multiLevelType w:val="multilevel"/>
    <w:tmpl w:val="326E16D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 w15:restartNumberingAfterBreak="0">
    <w:nsid w:val="2C2E2B15"/>
    <w:multiLevelType w:val="multilevel"/>
    <w:tmpl w:val="0360FCBA"/>
    <w:lvl w:ilvl="0">
      <w:start w:val="3"/>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4"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5"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6" w15:restartNumberingAfterBreak="0">
    <w:nsid w:val="502732AD"/>
    <w:multiLevelType w:val="hybridMultilevel"/>
    <w:tmpl w:val="8C3C6336"/>
    <w:lvl w:ilvl="0" w:tplc="9A0408E6">
      <w:start w:val="1"/>
      <w:numFmt w:val="decimal"/>
      <w:lvlText w:val="%1)"/>
      <w:lvlJc w:val="left"/>
      <w:pPr>
        <w:ind w:left="1020" w:hanging="360"/>
      </w:pPr>
    </w:lvl>
    <w:lvl w:ilvl="1" w:tplc="B9684F16">
      <w:start w:val="1"/>
      <w:numFmt w:val="decimal"/>
      <w:lvlText w:val="%2)"/>
      <w:lvlJc w:val="left"/>
      <w:pPr>
        <w:ind w:left="1020" w:hanging="360"/>
      </w:pPr>
    </w:lvl>
    <w:lvl w:ilvl="2" w:tplc="4DF4ED08">
      <w:start w:val="1"/>
      <w:numFmt w:val="decimal"/>
      <w:lvlText w:val="%3)"/>
      <w:lvlJc w:val="left"/>
      <w:pPr>
        <w:ind w:left="1020" w:hanging="360"/>
      </w:pPr>
    </w:lvl>
    <w:lvl w:ilvl="3" w:tplc="10141E12">
      <w:start w:val="1"/>
      <w:numFmt w:val="decimal"/>
      <w:lvlText w:val="%4)"/>
      <w:lvlJc w:val="left"/>
      <w:pPr>
        <w:ind w:left="1020" w:hanging="360"/>
      </w:pPr>
    </w:lvl>
    <w:lvl w:ilvl="4" w:tplc="1820D58A">
      <w:start w:val="1"/>
      <w:numFmt w:val="decimal"/>
      <w:lvlText w:val="%5)"/>
      <w:lvlJc w:val="left"/>
      <w:pPr>
        <w:ind w:left="1020" w:hanging="360"/>
      </w:pPr>
    </w:lvl>
    <w:lvl w:ilvl="5" w:tplc="8A4AD01A">
      <w:start w:val="1"/>
      <w:numFmt w:val="decimal"/>
      <w:lvlText w:val="%6)"/>
      <w:lvlJc w:val="left"/>
      <w:pPr>
        <w:ind w:left="1020" w:hanging="360"/>
      </w:pPr>
    </w:lvl>
    <w:lvl w:ilvl="6" w:tplc="304E6BCE">
      <w:start w:val="1"/>
      <w:numFmt w:val="decimal"/>
      <w:lvlText w:val="%7)"/>
      <w:lvlJc w:val="left"/>
      <w:pPr>
        <w:ind w:left="1020" w:hanging="360"/>
      </w:pPr>
    </w:lvl>
    <w:lvl w:ilvl="7" w:tplc="60C600BC">
      <w:start w:val="1"/>
      <w:numFmt w:val="decimal"/>
      <w:lvlText w:val="%8)"/>
      <w:lvlJc w:val="left"/>
      <w:pPr>
        <w:ind w:left="1020" w:hanging="360"/>
      </w:pPr>
    </w:lvl>
    <w:lvl w:ilvl="8" w:tplc="748A710C">
      <w:start w:val="1"/>
      <w:numFmt w:val="decimal"/>
      <w:lvlText w:val="%9)"/>
      <w:lvlJc w:val="left"/>
      <w:pPr>
        <w:ind w:left="1020" w:hanging="360"/>
      </w:pPr>
    </w:lvl>
  </w:abstractNum>
  <w:abstractNum w:abstractNumId="7" w15:restartNumberingAfterBreak="0">
    <w:nsid w:val="512832E8"/>
    <w:multiLevelType w:val="multilevel"/>
    <w:tmpl w:val="5DB8E2EA"/>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8" w15:restartNumberingAfterBreak="0">
    <w:nsid w:val="5D943BEE"/>
    <w:multiLevelType w:val="multilevel"/>
    <w:tmpl w:val="222A08B4"/>
    <w:numStyleLink w:val="ListCBD"/>
  </w:abstractNum>
  <w:abstractNum w:abstractNumId="9"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0"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5"/>
  </w:num>
  <w:num w:numId="2" w16cid:durableId="1858829">
    <w:abstractNumId w:val="3"/>
  </w:num>
  <w:num w:numId="3" w16cid:durableId="1333221471">
    <w:abstractNumId w:val="10"/>
  </w:num>
  <w:num w:numId="4" w16cid:durableId="1072390599">
    <w:abstractNumId w:val="11"/>
  </w:num>
  <w:num w:numId="5" w16cid:durableId="960385107">
    <w:abstractNumId w:val="4"/>
  </w:num>
  <w:num w:numId="6" w16cid:durableId="893932166">
    <w:abstractNumId w:val="9"/>
  </w:num>
  <w:num w:numId="7" w16cid:durableId="323945383">
    <w:abstractNumId w:val="8"/>
  </w:num>
  <w:num w:numId="8" w16cid:durableId="1437217329">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1209730429">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849754592">
    <w:abstractNumId w:val="6"/>
  </w:num>
  <w:num w:numId="11" w16cid:durableId="922378260">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115295269">
    <w:abstractNumId w:val="1"/>
  </w:num>
  <w:num w:numId="13" w16cid:durableId="1959675695">
    <w:abstractNumId w:val="7"/>
  </w:num>
  <w:num w:numId="14" w16cid:durableId="2077588828">
    <w:abstractNumId w:val="2"/>
  </w:num>
  <w:num w:numId="15" w16cid:durableId="1156073493">
    <w:abstractNumId w:val="0"/>
  </w:num>
  <w:num w:numId="16" w16cid:durableId="1904557396">
    <w:abstractNumId w:val="8"/>
  </w:num>
  <w:num w:numId="17" w16cid:durableId="1649161819">
    <w:abstractNumId w:val="8"/>
  </w:num>
  <w:num w:numId="18" w16cid:durableId="1480264034">
    <w:abstractNumId w:val="8"/>
  </w:num>
  <w:num w:numId="19" w16cid:durableId="1222909458">
    <w:abstractNumId w:val="8"/>
  </w:num>
  <w:num w:numId="20" w16cid:durableId="2000234644">
    <w:abstractNumId w:val="8"/>
  </w:num>
  <w:num w:numId="21" w16cid:durableId="1546140136">
    <w:abstractNumId w:val="8"/>
  </w:num>
  <w:num w:numId="22" w16cid:durableId="466624510">
    <w:abstractNumId w:val="8"/>
  </w:num>
  <w:num w:numId="23" w16cid:durableId="756174889">
    <w:abstractNumId w:val="8"/>
  </w:num>
  <w:num w:numId="24" w16cid:durableId="1516185637">
    <w:abstractNumId w:val="8"/>
  </w:num>
  <w:num w:numId="25" w16cid:durableId="683869821">
    <w:abstractNumId w:val="8"/>
  </w:num>
  <w:num w:numId="26" w16cid:durableId="1532915463">
    <w:abstractNumId w:val="8"/>
  </w:num>
  <w:num w:numId="27" w16cid:durableId="151213621">
    <w:abstractNumId w:val="8"/>
  </w:num>
  <w:numIdMacAtCleanup w:val="1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proofState w:spelling="clean" w:grammar="clean"/>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D44FF2"/>
    <w:rsid w:val="000005CA"/>
    <w:rsid w:val="00002DBA"/>
    <w:rsid w:val="000043FF"/>
    <w:rsid w:val="00004BB2"/>
    <w:rsid w:val="0000508B"/>
    <w:rsid w:val="00006DB8"/>
    <w:rsid w:val="000111A1"/>
    <w:rsid w:val="000127D6"/>
    <w:rsid w:val="000204CA"/>
    <w:rsid w:val="000209F9"/>
    <w:rsid w:val="0002148A"/>
    <w:rsid w:val="00021A8B"/>
    <w:rsid w:val="00024019"/>
    <w:rsid w:val="00024E04"/>
    <w:rsid w:val="00025F5C"/>
    <w:rsid w:val="00030DEE"/>
    <w:rsid w:val="00032A85"/>
    <w:rsid w:val="00033165"/>
    <w:rsid w:val="000343EC"/>
    <w:rsid w:val="00037A1D"/>
    <w:rsid w:val="00040967"/>
    <w:rsid w:val="0004571D"/>
    <w:rsid w:val="00047AE0"/>
    <w:rsid w:val="000507CF"/>
    <w:rsid w:val="00050BB2"/>
    <w:rsid w:val="0005269B"/>
    <w:rsid w:val="00054BDD"/>
    <w:rsid w:val="0005655D"/>
    <w:rsid w:val="00060C50"/>
    <w:rsid w:val="00062B76"/>
    <w:rsid w:val="00064A90"/>
    <w:rsid w:val="00064D60"/>
    <w:rsid w:val="00066B56"/>
    <w:rsid w:val="00070982"/>
    <w:rsid w:val="00070F1C"/>
    <w:rsid w:val="0007171B"/>
    <w:rsid w:val="000726D8"/>
    <w:rsid w:val="0007521B"/>
    <w:rsid w:val="00075406"/>
    <w:rsid w:val="000776CE"/>
    <w:rsid w:val="0008163B"/>
    <w:rsid w:val="00081DC2"/>
    <w:rsid w:val="00082418"/>
    <w:rsid w:val="00083A15"/>
    <w:rsid w:val="000848E6"/>
    <w:rsid w:val="00084B99"/>
    <w:rsid w:val="00085518"/>
    <w:rsid w:val="00086403"/>
    <w:rsid w:val="000874D4"/>
    <w:rsid w:val="00090760"/>
    <w:rsid w:val="00095B59"/>
    <w:rsid w:val="00095C3A"/>
    <w:rsid w:val="00096EBE"/>
    <w:rsid w:val="000A127F"/>
    <w:rsid w:val="000A1408"/>
    <w:rsid w:val="000A1E85"/>
    <w:rsid w:val="000A26A0"/>
    <w:rsid w:val="000A3254"/>
    <w:rsid w:val="000A360D"/>
    <w:rsid w:val="000A48E5"/>
    <w:rsid w:val="000A5471"/>
    <w:rsid w:val="000A6BD8"/>
    <w:rsid w:val="000A765B"/>
    <w:rsid w:val="000B15FE"/>
    <w:rsid w:val="000B4065"/>
    <w:rsid w:val="000C0994"/>
    <w:rsid w:val="000C0ED9"/>
    <w:rsid w:val="000C109D"/>
    <w:rsid w:val="000C19B5"/>
    <w:rsid w:val="000C1D11"/>
    <w:rsid w:val="000C31D7"/>
    <w:rsid w:val="000C3C39"/>
    <w:rsid w:val="000D0367"/>
    <w:rsid w:val="000D0458"/>
    <w:rsid w:val="000D0AD6"/>
    <w:rsid w:val="000D0F68"/>
    <w:rsid w:val="000D2E82"/>
    <w:rsid w:val="000D4FE4"/>
    <w:rsid w:val="000D550A"/>
    <w:rsid w:val="000D55E6"/>
    <w:rsid w:val="000D7E14"/>
    <w:rsid w:val="000E3F2C"/>
    <w:rsid w:val="000E5B39"/>
    <w:rsid w:val="000E673A"/>
    <w:rsid w:val="000E76F9"/>
    <w:rsid w:val="000F14AA"/>
    <w:rsid w:val="000F1863"/>
    <w:rsid w:val="000F266C"/>
    <w:rsid w:val="000F4C6E"/>
    <w:rsid w:val="000F52AC"/>
    <w:rsid w:val="000F5313"/>
    <w:rsid w:val="000F56EB"/>
    <w:rsid w:val="000F5A33"/>
    <w:rsid w:val="000F619D"/>
    <w:rsid w:val="000F6945"/>
    <w:rsid w:val="000F7334"/>
    <w:rsid w:val="000F74F5"/>
    <w:rsid w:val="000F78FC"/>
    <w:rsid w:val="0010269C"/>
    <w:rsid w:val="001035D6"/>
    <w:rsid w:val="00104B6C"/>
    <w:rsid w:val="001050D3"/>
    <w:rsid w:val="00105372"/>
    <w:rsid w:val="001053EE"/>
    <w:rsid w:val="001054A6"/>
    <w:rsid w:val="001057B7"/>
    <w:rsid w:val="00105F52"/>
    <w:rsid w:val="001078A1"/>
    <w:rsid w:val="00107DE0"/>
    <w:rsid w:val="001108E3"/>
    <w:rsid w:val="00111303"/>
    <w:rsid w:val="00111A7A"/>
    <w:rsid w:val="00111D7F"/>
    <w:rsid w:val="0011263E"/>
    <w:rsid w:val="00112D39"/>
    <w:rsid w:val="00113BB3"/>
    <w:rsid w:val="001161CF"/>
    <w:rsid w:val="001162D2"/>
    <w:rsid w:val="00116F82"/>
    <w:rsid w:val="001225C9"/>
    <w:rsid w:val="0012629B"/>
    <w:rsid w:val="001312AD"/>
    <w:rsid w:val="00131E7A"/>
    <w:rsid w:val="00134162"/>
    <w:rsid w:val="00134846"/>
    <w:rsid w:val="00134BAD"/>
    <w:rsid w:val="00134C53"/>
    <w:rsid w:val="0013526A"/>
    <w:rsid w:val="001357F1"/>
    <w:rsid w:val="00136A02"/>
    <w:rsid w:val="00137323"/>
    <w:rsid w:val="001413B6"/>
    <w:rsid w:val="0014282F"/>
    <w:rsid w:val="00142D0A"/>
    <w:rsid w:val="00146476"/>
    <w:rsid w:val="00151EF7"/>
    <w:rsid w:val="0015372D"/>
    <w:rsid w:val="00153B6F"/>
    <w:rsid w:val="00163EA8"/>
    <w:rsid w:val="001658CD"/>
    <w:rsid w:val="001677CC"/>
    <w:rsid w:val="0016785C"/>
    <w:rsid w:val="001718B2"/>
    <w:rsid w:val="00172AF6"/>
    <w:rsid w:val="0017522F"/>
    <w:rsid w:val="001759FE"/>
    <w:rsid w:val="00175A6E"/>
    <w:rsid w:val="00176932"/>
    <w:rsid w:val="00176CEE"/>
    <w:rsid w:val="00176ECB"/>
    <w:rsid w:val="001771D9"/>
    <w:rsid w:val="00177653"/>
    <w:rsid w:val="00177E5D"/>
    <w:rsid w:val="00177FD3"/>
    <w:rsid w:val="00180452"/>
    <w:rsid w:val="001840D2"/>
    <w:rsid w:val="001847F0"/>
    <w:rsid w:val="00184E17"/>
    <w:rsid w:val="001853D2"/>
    <w:rsid w:val="00186DD8"/>
    <w:rsid w:val="001870DE"/>
    <w:rsid w:val="001875D7"/>
    <w:rsid w:val="00191629"/>
    <w:rsid w:val="00192801"/>
    <w:rsid w:val="001929AD"/>
    <w:rsid w:val="0019305E"/>
    <w:rsid w:val="00193B60"/>
    <w:rsid w:val="00193E62"/>
    <w:rsid w:val="0019501D"/>
    <w:rsid w:val="001962DF"/>
    <w:rsid w:val="00196F69"/>
    <w:rsid w:val="001A11D4"/>
    <w:rsid w:val="001A35EC"/>
    <w:rsid w:val="001A5C3D"/>
    <w:rsid w:val="001A7FB7"/>
    <w:rsid w:val="001B13FE"/>
    <w:rsid w:val="001B2BF3"/>
    <w:rsid w:val="001B4E23"/>
    <w:rsid w:val="001B7CAE"/>
    <w:rsid w:val="001C1C41"/>
    <w:rsid w:val="001C202E"/>
    <w:rsid w:val="001C4EB0"/>
    <w:rsid w:val="001D1DC6"/>
    <w:rsid w:val="001D2068"/>
    <w:rsid w:val="001D6880"/>
    <w:rsid w:val="001E08A7"/>
    <w:rsid w:val="001E0B8F"/>
    <w:rsid w:val="001E2C6E"/>
    <w:rsid w:val="001E3053"/>
    <w:rsid w:val="001E65D8"/>
    <w:rsid w:val="001E698C"/>
    <w:rsid w:val="001F0FEA"/>
    <w:rsid w:val="001F3BC7"/>
    <w:rsid w:val="001F4591"/>
    <w:rsid w:val="001F45BA"/>
    <w:rsid w:val="001F49A2"/>
    <w:rsid w:val="001F4A0E"/>
    <w:rsid w:val="001F5F1A"/>
    <w:rsid w:val="001F63B4"/>
    <w:rsid w:val="001F6CF6"/>
    <w:rsid w:val="001F7B68"/>
    <w:rsid w:val="002002FC"/>
    <w:rsid w:val="00200657"/>
    <w:rsid w:val="00203FA6"/>
    <w:rsid w:val="00204401"/>
    <w:rsid w:val="0021259A"/>
    <w:rsid w:val="0021337E"/>
    <w:rsid w:val="00213AA2"/>
    <w:rsid w:val="00214DB7"/>
    <w:rsid w:val="002163A6"/>
    <w:rsid w:val="00221342"/>
    <w:rsid w:val="00224143"/>
    <w:rsid w:val="0022418B"/>
    <w:rsid w:val="00224200"/>
    <w:rsid w:val="002261C1"/>
    <w:rsid w:val="002271EF"/>
    <w:rsid w:val="00231441"/>
    <w:rsid w:val="00231899"/>
    <w:rsid w:val="002319FC"/>
    <w:rsid w:val="00231AD2"/>
    <w:rsid w:val="00234FFB"/>
    <w:rsid w:val="0023596E"/>
    <w:rsid w:val="002365C7"/>
    <w:rsid w:val="00240255"/>
    <w:rsid w:val="00241607"/>
    <w:rsid w:val="00244F45"/>
    <w:rsid w:val="0024669B"/>
    <w:rsid w:val="00247307"/>
    <w:rsid w:val="00250113"/>
    <w:rsid w:val="00252494"/>
    <w:rsid w:val="00252A14"/>
    <w:rsid w:val="002544F6"/>
    <w:rsid w:val="00254BCC"/>
    <w:rsid w:val="002563FA"/>
    <w:rsid w:val="002603D2"/>
    <w:rsid w:val="00261A8A"/>
    <w:rsid w:val="00261EDE"/>
    <w:rsid w:val="00261F33"/>
    <w:rsid w:val="00263C78"/>
    <w:rsid w:val="00264168"/>
    <w:rsid w:val="0026587B"/>
    <w:rsid w:val="00265A14"/>
    <w:rsid w:val="0026642F"/>
    <w:rsid w:val="002700E9"/>
    <w:rsid w:val="0027169B"/>
    <w:rsid w:val="0027203E"/>
    <w:rsid w:val="0027522A"/>
    <w:rsid w:val="00275478"/>
    <w:rsid w:val="00282121"/>
    <w:rsid w:val="00284287"/>
    <w:rsid w:val="00284B27"/>
    <w:rsid w:val="00285E9F"/>
    <w:rsid w:val="002861AE"/>
    <w:rsid w:val="00286EA0"/>
    <w:rsid w:val="002910FE"/>
    <w:rsid w:val="00291AA3"/>
    <w:rsid w:val="002923D9"/>
    <w:rsid w:val="00292FA2"/>
    <w:rsid w:val="00293702"/>
    <w:rsid w:val="002939AE"/>
    <w:rsid w:val="002941BA"/>
    <w:rsid w:val="002A036B"/>
    <w:rsid w:val="002A2FB6"/>
    <w:rsid w:val="002A5267"/>
    <w:rsid w:val="002A599C"/>
    <w:rsid w:val="002A6337"/>
    <w:rsid w:val="002A7B41"/>
    <w:rsid w:val="002B0069"/>
    <w:rsid w:val="002B0C78"/>
    <w:rsid w:val="002B20DF"/>
    <w:rsid w:val="002B27B7"/>
    <w:rsid w:val="002B3ABD"/>
    <w:rsid w:val="002B3D57"/>
    <w:rsid w:val="002B7357"/>
    <w:rsid w:val="002B7C88"/>
    <w:rsid w:val="002C0D41"/>
    <w:rsid w:val="002C3144"/>
    <w:rsid w:val="002C5197"/>
    <w:rsid w:val="002C7426"/>
    <w:rsid w:val="002C74E6"/>
    <w:rsid w:val="002D00AA"/>
    <w:rsid w:val="002D11C3"/>
    <w:rsid w:val="002D13F7"/>
    <w:rsid w:val="002D1FE4"/>
    <w:rsid w:val="002D22E6"/>
    <w:rsid w:val="002D2774"/>
    <w:rsid w:val="002D2EA9"/>
    <w:rsid w:val="002D5305"/>
    <w:rsid w:val="002D58B9"/>
    <w:rsid w:val="002D5D52"/>
    <w:rsid w:val="002D63A3"/>
    <w:rsid w:val="002D6EE8"/>
    <w:rsid w:val="002E0EBA"/>
    <w:rsid w:val="002E3741"/>
    <w:rsid w:val="002E3B21"/>
    <w:rsid w:val="002F121C"/>
    <w:rsid w:val="002F126B"/>
    <w:rsid w:val="002F247E"/>
    <w:rsid w:val="002F27A6"/>
    <w:rsid w:val="002F4B96"/>
    <w:rsid w:val="002F58D0"/>
    <w:rsid w:val="002F5AEE"/>
    <w:rsid w:val="002F6F7D"/>
    <w:rsid w:val="003008FE"/>
    <w:rsid w:val="0030169D"/>
    <w:rsid w:val="003031BE"/>
    <w:rsid w:val="00305B1B"/>
    <w:rsid w:val="003060EB"/>
    <w:rsid w:val="003066A4"/>
    <w:rsid w:val="00306FE0"/>
    <w:rsid w:val="00310156"/>
    <w:rsid w:val="00310ED5"/>
    <w:rsid w:val="0031177F"/>
    <w:rsid w:val="00313657"/>
    <w:rsid w:val="0031516E"/>
    <w:rsid w:val="003152A2"/>
    <w:rsid w:val="003153EB"/>
    <w:rsid w:val="003160DB"/>
    <w:rsid w:val="00317987"/>
    <w:rsid w:val="00320423"/>
    <w:rsid w:val="0032114C"/>
    <w:rsid w:val="00321985"/>
    <w:rsid w:val="003231E9"/>
    <w:rsid w:val="0032360B"/>
    <w:rsid w:val="00325B0C"/>
    <w:rsid w:val="0032634D"/>
    <w:rsid w:val="0032733C"/>
    <w:rsid w:val="003273FA"/>
    <w:rsid w:val="00327787"/>
    <w:rsid w:val="0033418E"/>
    <w:rsid w:val="00335440"/>
    <w:rsid w:val="00337B12"/>
    <w:rsid w:val="00341F6F"/>
    <w:rsid w:val="00342442"/>
    <w:rsid w:val="00342EB6"/>
    <w:rsid w:val="00344595"/>
    <w:rsid w:val="00345F7D"/>
    <w:rsid w:val="00346107"/>
    <w:rsid w:val="0034738B"/>
    <w:rsid w:val="0035012C"/>
    <w:rsid w:val="00350FB7"/>
    <w:rsid w:val="00351205"/>
    <w:rsid w:val="003529CC"/>
    <w:rsid w:val="003534AA"/>
    <w:rsid w:val="0035360C"/>
    <w:rsid w:val="003550FA"/>
    <w:rsid w:val="00356E86"/>
    <w:rsid w:val="00357802"/>
    <w:rsid w:val="003608F9"/>
    <w:rsid w:val="00360930"/>
    <w:rsid w:val="003610C5"/>
    <w:rsid w:val="00361BC8"/>
    <w:rsid w:val="0036296E"/>
    <w:rsid w:val="0036354A"/>
    <w:rsid w:val="00367089"/>
    <w:rsid w:val="00367316"/>
    <w:rsid w:val="00367CE9"/>
    <w:rsid w:val="00372F74"/>
    <w:rsid w:val="00373389"/>
    <w:rsid w:val="00380E1F"/>
    <w:rsid w:val="00380E51"/>
    <w:rsid w:val="00383F3F"/>
    <w:rsid w:val="00385174"/>
    <w:rsid w:val="00385811"/>
    <w:rsid w:val="003867C4"/>
    <w:rsid w:val="00387CD3"/>
    <w:rsid w:val="003911E4"/>
    <w:rsid w:val="00393AF9"/>
    <w:rsid w:val="0039402F"/>
    <w:rsid w:val="0039460F"/>
    <w:rsid w:val="00394A4C"/>
    <w:rsid w:val="003979EC"/>
    <w:rsid w:val="003A058A"/>
    <w:rsid w:val="003A2248"/>
    <w:rsid w:val="003A53AE"/>
    <w:rsid w:val="003A6A65"/>
    <w:rsid w:val="003B1CDD"/>
    <w:rsid w:val="003B1D0E"/>
    <w:rsid w:val="003B4A5E"/>
    <w:rsid w:val="003B5C9B"/>
    <w:rsid w:val="003B5D51"/>
    <w:rsid w:val="003B6BBD"/>
    <w:rsid w:val="003B6DEA"/>
    <w:rsid w:val="003C0666"/>
    <w:rsid w:val="003C0798"/>
    <w:rsid w:val="003C0DED"/>
    <w:rsid w:val="003C2732"/>
    <w:rsid w:val="003C3FCC"/>
    <w:rsid w:val="003C5BCC"/>
    <w:rsid w:val="003D03A7"/>
    <w:rsid w:val="003D2428"/>
    <w:rsid w:val="003D2A16"/>
    <w:rsid w:val="003D2EDB"/>
    <w:rsid w:val="003D5D5A"/>
    <w:rsid w:val="003D6658"/>
    <w:rsid w:val="003D6FD3"/>
    <w:rsid w:val="003E0483"/>
    <w:rsid w:val="003E0F45"/>
    <w:rsid w:val="003E15DD"/>
    <w:rsid w:val="003E3026"/>
    <w:rsid w:val="003E4306"/>
    <w:rsid w:val="003E54D7"/>
    <w:rsid w:val="003E602B"/>
    <w:rsid w:val="003E65EE"/>
    <w:rsid w:val="003E7155"/>
    <w:rsid w:val="003E7EB9"/>
    <w:rsid w:val="003F0449"/>
    <w:rsid w:val="003F0891"/>
    <w:rsid w:val="003F1B10"/>
    <w:rsid w:val="003F3437"/>
    <w:rsid w:val="003F4BAA"/>
    <w:rsid w:val="003F7138"/>
    <w:rsid w:val="003F7224"/>
    <w:rsid w:val="003F7E65"/>
    <w:rsid w:val="0040041C"/>
    <w:rsid w:val="00401C59"/>
    <w:rsid w:val="00402920"/>
    <w:rsid w:val="00402EB9"/>
    <w:rsid w:val="0040569C"/>
    <w:rsid w:val="0040752B"/>
    <w:rsid w:val="00411BE4"/>
    <w:rsid w:val="00412878"/>
    <w:rsid w:val="004129A2"/>
    <w:rsid w:val="0041315C"/>
    <w:rsid w:val="00413A97"/>
    <w:rsid w:val="00415FF2"/>
    <w:rsid w:val="0041635E"/>
    <w:rsid w:val="0041674E"/>
    <w:rsid w:val="00416FB9"/>
    <w:rsid w:val="00417460"/>
    <w:rsid w:val="00420729"/>
    <w:rsid w:val="00421B2F"/>
    <w:rsid w:val="00422EAF"/>
    <w:rsid w:val="0042377A"/>
    <w:rsid w:val="00423E95"/>
    <w:rsid w:val="00425DE5"/>
    <w:rsid w:val="0042655F"/>
    <w:rsid w:val="00426ED3"/>
    <w:rsid w:val="00427D21"/>
    <w:rsid w:val="004302F6"/>
    <w:rsid w:val="00431BC1"/>
    <w:rsid w:val="00432876"/>
    <w:rsid w:val="00440429"/>
    <w:rsid w:val="004408BF"/>
    <w:rsid w:val="00441359"/>
    <w:rsid w:val="004417A5"/>
    <w:rsid w:val="00447F4A"/>
    <w:rsid w:val="00450246"/>
    <w:rsid w:val="0045083C"/>
    <w:rsid w:val="00450AE6"/>
    <w:rsid w:val="0045497F"/>
    <w:rsid w:val="00454FD5"/>
    <w:rsid w:val="00455AF2"/>
    <w:rsid w:val="0045618A"/>
    <w:rsid w:val="00456CA6"/>
    <w:rsid w:val="00456F67"/>
    <w:rsid w:val="00457123"/>
    <w:rsid w:val="00457516"/>
    <w:rsid w:val="004602E6"/>
    <w:rsid w:val="0046152C"/>
    <w:rsid w:val="004620D1"/>
    <w:rsid w:val="004623E2"/>
    <w:rsid w:val="004644C2"/>
    <w:rsid w:val="00465820"/>
    <w:rsid w:val="00466F7B"/>
    <w:rsid w:val="00467F9C"/>
    <w:rsid w:val="00471369"/>
    <w:rsid w:val="00471715"/>
    <w:rsid w:val="004742F1"/>
    <w:rsid w:val="00475840"/>
    <w:rsid w:val="00477DF6"/>
    <w:rsid w:val="00482A76"/>
    <w:rsid w:val="004839DD"/>
    <w:rsid w:val="004864B1"/>
    <w:rsid w:val="00486A46"/>
    <w:rsid w:val="00486BE4"/>
    <w:rsid w:val="00492A93"/>
    <w:rsid w:val="004940BA"/>
    <w:rsid w:val="00497E4B"/>
    <w:rsid w:val="004A03BB"/>
    <w:rsid w:val="004A1ABE"/>
    <w:rsid w:val="004A22BB"/>
    <w:rsid w:val="004A2A17"/>
    <w:rsid w:val="004A4131"/>
    <w:rsid w:val="004A4422"/>
    <w:rsid w:val="004A5742"/>
    <w:rsid w:val="004B10B8"/>
    <w:rsid w:val="004B1A9D"/>
    <w:rsid w:val="004B4014"/>
    <w:rsid w:val="004B4301"/>
    <w:rsid w:val="004B5C8C"/>
    <w:rsid w:val="004B7D6A"/>
    <w:rsid w:val="004C1CCA"/>
    <w:rsid w:val="004C2AE3"/>
    <w:rsid w:val="004C3630"/>
    <w:rsid w:val="004C542D"/>
    <w:rsid w:val="004C77B3"/>
    <w:rsid w:val="004C7DCB"/>
    <w:rsid w:val="004C7E50"/>
    <w:rsid w:val="004D0537"/>
    <w:rsid w:val="004D2884"/>
    <w:rsid w:val="004D5005"/>
    <w:rsid w:val="004D5966"/>
    <w:rsid w:val="004D5E29"/>
    <w:rsid w:val="004D77F9"/>
    <w:rsid w:val="004D7C10"/>
    <w:rsid w:val="004E0C03"/>
    <w:rsid w:val="004E0DCC"/>
    <w:rsid w:val="004E19B7"/>
    <w:rsid w:val="004E1E1A"/>
    <w:rsid w:val="004E37C6"/>
    <w:rsid w:val="004F031D"/>
    <w:rsid w:val="004F0384"/>
    <w:rsid w:val="004F31F2"/>
    <w:rsid w:val="004F5B4A"/>
    <w:rsid w:val="004F7200"/>
    <w:rsid w:val="004F73A9"/>
    <w:rsid w:val="00501D6C"/>
    <w:rsid w:val="00502299"/>
    <w:rsid w:val="005032D4"/>
    <w:rsid w:val="005037BC"/>
    <w:rsid w:val="005038AC"/>
    <w:rsid w:val="00504F73"/>
    <w:rsid w:val="0051006C"/>
    <w:rsid w:val="005137BF"/>
    <w:rsid w:val="005148BD"/>
    <w:rsid w:val="0051781F"/>
    <w:rsid w:val="0052578C"/>
    <w:rsid w:val="00526A71"/>
    <w:rsid w:val="0052740B"/>
    <w:rsid w:val="0052784C"/>
    <w:rsid w:val="00527D5D"/>
    <w:rsid w:val="0053295C"/>
    <w:rsid w:val="00534681"/>
    <w:rsid w:val="005401BF"/>
    <w:rsid w:val="005417E4"/>
    <w:rsid w:val="00541A7F"/>
    <w:rsid w:val="00543437"/>
    <w:rsid w:val="00550416"/>
    <w:rsid w:val="00550967"/>
    <w:rsid w:val="00550C3B"/>
    <w:rsid w:val="00551D82"/>
    <w:rsid w:val="00556F35"/>
    <w:rsid w:val="005574B8"/>
    <w:rsid w:val="0056034E"/>
    <w:rsid w:val="0056068E"/>
    <w:rsid w:val="0056115D"/>
    <w:rsid w:val="00561DDD"/>
    <w:rsid w:val="00563442"/>
    <w:rsid w:val="0056348E"/>
    <w:rsid w:val="00565B42"/>
    <w:rsid w:val="00570E2A"/>
    <w:rsid w:val="00570ED2"/>
    <w:rsid w:val="00572239"/>
    <w:rsid w:val="00573D90"/>
    <w:rsid w:val="0057515F"/>
    <w:rsid w:val="0057620F"/>
    <w:rsid w:val="00577DF5"/>
    <w:rsid w:val="005804E2"/>
    <w:rsid w:val="005844F7"/>
    <w:rsid w:val="00584BBC"/>
    <w:rsid w:val="0058551D"/>
    <w:rsid w:val="005905E0"/>
    <w:rsid w:val="00591207"/>
    <w:rsid w:val="00593B2C"/>
    <w:rsid w:val="005940F4"/>
    <w:rsid w:val="00594410"/>
    <w:rsid w:val="00596521"/>
    <w:rsid w:val="005A061B"/>
    <w:rsid w:val="005A143F"/>
    <w:rsid w:val="005A1F01"/>
    <w:rsid w:val="005A2130"/>
    <w:rsid w:val="005A24E8"/>
    <w:rsid w:val="005A27AB"/>
    <w:rsid w:val="005A34C4"/>
    <w:rsid w:val="005A425A"/>
    <w:rsid w:val="005A48C0"/>
    <w:rsid w:val="005B048F"/>
    <w:rsid w:val="005B04A9"/>
    <w:rsid w:val="005B091F"/>
    <w:rsid w:val="005B1310"/>
    <w:rsid w:val="005B1686"/>
    <w:rsid w:val="005B35E2"/>
    <w:rsid w:val="005B3F16"/>
    <w:rsid w:val="005B489E"/>
    <w:rsid w:val="005C093B"/>
    <w:rsid w:val="005C0C12"/>
    <w:rsid w:val="005C0ECE"/>
    <w:rsid w:val="005C1714"/>
    <w:rsid w:val="005C220B"/>
    <w:rsid w:val="005C37D0"/>
    <w:rsid w:val="005C457E"/>
    <w:rsid w:val="005C4CE6"/>
    <w:rsid w:val="005C574B"/>
    <w:rsid w:val="005D3030"/>
    <w:rsid w:val="005D3F1D"/>
    <w:rsid w:val="005D4387"/>
    <w:rsid w:val="005D4604"/>
    <w:rsid w:val="005D72EB"/>
    <w:rsid w:val="005E0DB4"/>
    <w:rsid w:val="005E19CB"/>
    <w:rsid w:val="005E362B"/>
    <w:rsid w:val="005E3FA8"/>
    <w:rsid w:val="005E5D85"/>
    <w:rsid w:val="005F037F"/>
    <w:rsid w:val="005F0774"/>
    <w:rsid w:val="005F0EE5"/>
    <w:rsid w:val="005F141F"/>
    <w:rsid w:val="005F22CB"/>
    <w:rsid w:val="005F2BE5"/>
    <w:rsid w:val="005F2D8A"/>
    <w:rsid w:val="005F2DC1"/>
    <w:rsid w:val="005F3206"/>
    <w:rsid w:val="005F3BF9"/>
    <w:rsid w:val="005F676D"/>
    <w:rsid w:val="005F6AD2"/>
    <w:rsid w:val="005F75E8"/>
    <w:rsid w:val="0060138D"/>
    <w:rsid w:val="00601FDA"/>
    <w:rsid w:val="006049AC"/>
    <w:rsid w:val="00605997"/>
    <w:rsid w:val="006079FD"/>
    <w:rsid w:val="00607E43"/>
    <w:rsid w:val="006122BA"/>
    <w:rsid w:val="006138F2"/>
    <w:rsid w:val="00613A95"/>
    <w:rsid w:val="00614CF2"/>
    <w:rsid w:val="00615B2E"/>
    <w:rsid w:val="006167E9"/>
    <w:rsid w:val="00617E0F"/>
    <w:rsid w:val="00620D83"/>
    <w:rsid w:val="00623F5F"/>
    <w:rsid w:val="00624CC2"/>
    <w:rsid w:val="00624D0B"/>
    <w:rsid w:val="00625438"/>
    <w:rsid w:val="00625839"/>
    <w:rsid w:val="0062760E"/>
    <w:rsid w:val="00630D98"/>
    <w:rsid w:val="00632665"/>
    <w:rsid w:val="006338E5"/>
    <w:rsid w:val="006359AB"/>
    <w:rsid w:val="006366A2"/>
    <w:rsid w:val="006372CA"/>
    <w:rsid w:val="006375DF"/>
    <w:rsid w:val="00640E36"/>
    <w:rsid w:val="00641BA3"/>
    <w:rsid w:val="006445E9"/>
    <w:rsid w:val="00644ED3"/>
    <w:rsid w:val="00646085"/>
    <w:rsid w:val="00646695"/>
    <w:rsid w:val="006478BF"/>
    <w:rsid w:val="006518A2"/>
    <w:rsid w:val="00652C63"/>
    <w:rsid w:val="00652C68"/>
    <w:rsid w:val="006532DA"/>
    <w:rsid w:val="00655BDF"/>
    <w:rsid w:val="006561A2"/>
    <w:rsid w:val="00660826"/>
    <w:rsid w:val="00660B19"/>
    <w:rsid w:val="00662702"/>
    <w:rsid w:val="0066300C"/>
    <w:rsid w:val="00664C92"/>
    <w:rsid w:val="006667F9"/>
    <w:rsid w:val="006668FE"/>
    <w:rsid w:val="00666C58"/>
    <w:rsid w:val="00667399"/>
    <w:rsid w:val="00672A62"/>
    <w:rsid w:val="0067557C"/>
    <w:rsid w:val="00677B34"/>
    <w:rsid w:val="006803AC"/>
    <w:rsid w:val="0068051A"/>
    <w:rsid w:val="00683E7F"/>
    <w:rsid w:val="00687178"/>
    <w:rsid w:val="00687975"/>
    <w:rsid w:val="00690B77"/>
    <w:rsid w:val="0069130E"/>
    <w:rsid w:val="00691A02"/>
    <w:rsid w:val="00696FDE"/>
    <w:rsid w:val="00697C89"/>
    <w:rsid w:val="006A3AB6"/>
    <w:rsid w:val="006A483D"/>
    <w:rsid w:val="006A73C1"/>
    <w:rsid w:val="006B0325"/>
    <w:rsid w:val="006B04DA"/>
    <w:rsid w:val="006B0D84"/>
    <w:rsid w:val="006B1842"/>
    <w:rsid w:val="006B1E49"/>
    <w:rsid w:val="006B2290"/>
    <w:rsid w:val="006B35C6"/>
    <w:rsid w:val="006B35F5"/>
    <w:rsid w:val="006B3970"/>
    <w:rsid w:val="006B43B2"/>
    <w:rsid w:val="006B569F"/>
    <w:rsid w:val="006B696B"/>
    <w:rsid w:val="006B7C6A"/>
    <w:rsid w:val="006C0072"/>
    <w:rsid w:val="006C0113"/>
    <w:rsid w:val="006C0812"/>
    <w:rsid w:val="006C0B7B"/>
    <w:rsid w:val="006C0D86"/>
    <w:rsid w:val="006C1E2F"/>
    <w:rsid w:val="006C5542"/>
    <w:rsid w:val="006D1014"/>
    <w:rsid w:val="006D184D"/>
    <w:rsid w:val="006D51B7"/>
    <w:rsid w:val="006D6EE4"/>
    <w:rsid w:val="006E295F"/>
    <w:rsid w:val="006E3188"/>
    <w:rsid w:val="006E3C4C"/>
    <w:rsid w:val="006E459F"/>
    <w:rsid w:val="006E5E7E"/>
    <w:rsid w:val="006E6D4D"/>
    <w:rsid w:val="006E6D84"/>
    <w:rsid w:val="006F0863"/>
    <w:rsid w:val="006F1396"/>
    <w:rsid w:val="006F488D"/>
    <w:rsid w:val="006F5820"/>
    <w:rsid w:val="006F67E1"/>
    <w:rsid w:val="00701D6E"/>
    <w:rsid w:val="00702874"/>
    <w:rsid w:val="007036AF"/>
    <w:rsid w:val="00703B6D"/>
    <w:rsid w:val="007050F6"/>
    <w:rsid w:val="00707CF0"/>
    <w:rsid w:val="00710567"/>
    <w:rsid w:val="00713683"/>
    <w:rsid w:val="007137EF"/>
    <w:rsid w:val="0071529A"/>
    <w:rsid w:val="007161AC"/>
    <w:rsid w:val="00717D88"/>
    <w:rsid w:val="00720548"/>
    <w:rsid w:val="00720B37"/>
    <w:rsid w:val="007211B8"/>
    <w:rsid w:val="00721F5D"/>
    <w:rsid w:val="007256AF"/>
    <w:rsid w:val="00725CB5"/>
    <w:rsid w:val="00726A43"/>
    <w:rsid w:val="00727E86"/>
    <w:rsid w:val="007304D0"/>
    <w:rsid w:val="007307A4"/>
    <w:rsid w:val="00730B6D"/>
    <w:rsid w:val="00733847"/>
    <w:rsid w:val="007338DC"/>
    <w:rsid w:val="00733F75"/>
    <w:rsid w:val="00735253"/>
    <w:rsid w:val="00740102"/>
    <w:rsid w:val="00740A9A"/>
    <w:rsid w:val="00742356"/>
    <w:rsid w:val="00742F1F"/>
    <w:rsid w:val="00747443"/>
    <w:rsid w:val="007474E5"/>
    <w:rsid w:val="00747BEB"/>
    <w:rsid w:val="00752E74"/>
    <w:rsid w:val="007542D6"/>
    <w:rsid w:val="00756C7A"/>
    <w:rsid w:val="00760A8B"/>
    <w:rsid w:val="00764442"/>
    <w:rsid w:val="007666D9"/>
    <w:rsid w:val="00767BFD"/>
    <w:rsid w:val="00771127"/>
    <w:rsid w:val="00773738"/>
    <w:rsid w:val="00773AC3"/>
    <w:rsid w:val="00773BF0"/>
    <w:rsid w:val="00776822"/>
    <w:rsid w:val="0077745C"/>
    <w:rsid w:val="00781968"/>
    <w:rsid w:val="00781DA8"/>
    <w:rsid w:val="00782FED"/>
    <w:rsid w:val="0078403A"/>
    <w:rsid w:val="0078539E"/>
    <w:rsid w:val="00785BF2"/>
    <w:rsid w:val="00786056"/>
    <w:rsid w:val="007868D9"/>
    <w:rsid w:val="00787391"/>
    <w:rsid w:val="00787D73"/>
    <w:rsid w:val="007903CD"/>
    <w:rsid w:val="007909F8"/>
    <w:rsid w:val="007942D3"/>
    <w:rsid w:val="00797A97"/>
    <w:rsid w:val="007A154B"/>
    <w:rsid w:val="007A2C8C"/>
    <w:rsid w:val="007A33B6"/>
    <w:rsid w:val="007A4D26"/>
    <w:rsid w:val="007A518C"/>
    <w:rsid w:val="007A54BD"/>
    <w:rsid w:val="007A7277"/>
    <w:rsid w:val="007A7CF7"/>
    <w:rsid w:val="007B0D8E"/>
    <w:rsid w:val="007B16FA"/>
    <w:rsid w:val="007B1DCD"/>
    <w:rsid w:val="007B2099"/>
    <w:rsid w:val="007B3FB8"/>
    <w:rsid w:val="007B5E7C"/>
    <w:rsid w:val="007B6C09"/>
    <w:rsid w:val="007B7741"/>
    <w:rsid w:val="007C11C0"/>
    <w:rsid w:val="007C25C0"/>
    <w:rsid w:val="007C3C86"/>
    <w:rsid w:val="007C3C8A"/>
    <w:rsid w:val="007C4951"/>
    <w:rsid w:val="007C70CE"/>
    <w:rsid w:val="007C7A41"/>
    <w:rsid w:val="007C7C5F"/>
    <w:rsid w:val="007D0EA9"/>
    <w:rsid w:val="007D29B7"/>
    <w:rsid w:val="007D2F11"/>
    <w:rsid w:val="007D37A1"/>
    <w:rsid w:val="007D4D6A"/>
    <w:rsid w:val="007D59EC"/>
    <w:rsid w:val="007D72B7"/>
    <w:rsid w:val="007D7BE8"/>
    <w:rsid w:val="007E09DA"/>
    <w:rsid w:val="007E0F8A"/>
    <w:rsid w:val="007E2308"/>
    <w:rsid w:val="007E4ABE"/>
    <w:rsid w:val="007F0586"/>
    <w:rsid w:val="007F43D5"/>
    <w:rsid w:val="007F4879"/>
    <w:rsid w:val="007F6A1A"/>
    <w:rsid w:val="007F718D"/>
    <w:rsid w:val="00800017"/>
    <w:rsid w:val="008008B2"/>
    <w:rsid w:val="008012A8"/>
    <w:rsid w:val="0080149A"/>
    <w:rsid w:val="00801A61"/>
    <w:rsid w:val="00801FAD"/>
    <w:rsid w:val="00803C75"/>
    <w:rsid w:val="00805BF5"/>
    <w:rsid w:val="0080638B"/>
    <w:rsid w:val="00811BE3"/>
    <w:rsid w:val="008137C4"/>
    <w:rsid w:val="00813E70"/>
    <w:rsid w:val="00814A90"/>
    <w:rsid w:val="00815C3C"/>
    <w:rsid w:val="008178B6"/>
    <w:rsid w:val="00817A54"/>
    <w:rsid w:val="00817C4D"/>
    <w:rsid w:val="008212AF"/>
    <w:rsid w:val="008216FA"/>
    <w:rsid w:val="00823C76"/>
    <w:rsid w:val="008307AF"/>
    <w:rsid w:val="008308C5"/>
    <w:rsid w:val="00830F7A"/>
    <w:rsid w:val="00831DC7"/>
    <w:rsid w:val="00832B80"/>
    <w:rsid w:val="0083395E"/>
    <w:rsid w:val="008358FC"/>
    <w:rsid w:val="0083704A"/>
    <w:rsid w:val="008409B1"/>
    <w:rsid w:val="00842155"/>
    <w:rsid w:val="00844E09"/>
    <w:rsid w:val="008466C6"/>
    <w:rsid w:val="00847F7D"/>
    <w:rsid w:val="00850C28"/>
    <w:rsid w:val="0085126D"/>
    <w:rsid w:val="0085277A"/>
    <w:rsid w:val="00853E08"/>
    <w:rsid w:val="00853E39"/>
    <w:rsid w:val="00854CF3"/>
    <w:rsid w:val="00862447"/>
    <w:rsid w:val="00862BFD"/>
    <w:rsid w:val="00862DB1"/>
    <w:rsid w:val="00864001"/>
    <w:rsid w:val="00865B74"/>
    <w:rsid w:val="00866063"/>
    <w:rsid w:val="00866DE2"/>
    <w:rsid w:val="0087205C"/>
    <w:rsid w:val="008726B0"/>
    <w:rsid w:val="00872C5A"/>
    <w:rsid w:val="008769B7"/>
    <w:rsid w:val="00877DB1"/>
    <w:rsid w:val="00877EBC"/>
    <w:rsid w:val="0088087B"/>
    <w:rsid w:val="00881438"/>
    <w:rsid w:val="008815DD"/>
    <w:rsid w:val="00882F1D"/>
    <w:rsid w:val="0088708B"/>
    <w:rsid w:val="00890235"/>
    <w:rsid w:val="008906C5"/>
    <w:rsid w:val="00890CD0"/>
    <w:rsid w:val="008927D3"/>
    <w:rsid w:val="008934E5"/>
    <w:rsid w:val="008948FF"/>
    <w:rsid w:val="00894B8B"/>
    <w:rsid w:val="00894CAB"/>
    <w:rsid w:val="008974F0"/>
    <w:rsid w:val="00897643"/>
    <w:rsid w:val="008A038D"/>
    <w:rsid w:val="008A03E3"/>
    <w:rsid w:val="008A0B5C"/>
    <w:rsid w:val="008A1499"/>
    <w:rsid w:val="008A2D28"/>
    <w:rsid w:val="008A3A91"/>
    <w:rsid w:val="008A4399"/>
    <w:rsid w:val="008A498B"/>
    <w:rsid w:val="008A690A"/>
    <w:rsid w:val="008B012A"/>
    <w:rsid w:val="008B05DE"/>
    <w:rsid w:val="008B1733"/>
    <w:rsid w:val="008B1A9D"/>
    <w:rsid w:val="008B1D57"/>
    <w:rsid w:val="008B23DD"/>
    <w:rsid w:val="008B3C0B"/>
    <w:rsid w:val="008B6C7C"/>
    <w:rsid w:val="008B75BB"/>
    <w:rsid w:val="008B7896"/>
    <w:rsid w:val="008C2271"/>
    <w:rsid w:val="008C278D"/>
    <w:rsid w:val="008C27BA"/>
    <w:rsid w:val="008C2B7F"/>
    <w:rsid w:val="008C4BE1"/>
    <w:rsid w:val="008C4EBB"/>
    <w:rsid w:val="008C723B"/>
    <w:rsid w:val="008D078B"/>
    <w:rsid w:val="008D18C2"/>
    <w:rsid w:val="008D2319"/>
    <w:rsid w:val="008D4A97"/>
    <w:rsid w:val="008D7483"/>
    <w:rsid w:val="008E194F"/>
    <w:rsid w:val="008E1F16"/>
    <w:rsid w:val="008E2F7D"/>
    <w:rsid w:val="008E3448"/>
    <w:rsid w:val="008E4832"/>
    <w:rsid w:val="008F0182"/>
    <w:rsid w:val="008F1582"/>
    <w:rsid w:val="008F3383"/>
    <w:rsid w:val="008F4A06"/>
    <w:rsid w:val="008F6562"/>
    <w:rsid w:val="00900440"/>
    <w:rsid w:val="00900C58"/>
    <w:rsid w:val="00901C65"/>
    <w:rsid w:val="00903182"/>
    <w:rsid w:val="0090442A"/>
    <w:rsid w:val="00905A8A"/>
    <w:rsid w:val="00906E17"/>
    <w:rsid w:val="00911006"/>
    <w:rsid w:val="009111C8"/>
    <w:rsid w:val="009112B9"/>
    <w:rsid w:val="00912CC9"/>
    <w:rsid w:val="00915115"/>
    <w:rsid w:val="00916240"/>
    <w:rsid w:val="009168DE"/>
    <w:rsid w:val="00921528"/>
    <w:rsid w:val="00921927"/>
    <w:rsid w:val="00925E14"/>
    <w:rsid w:val="009273FC"/>
    <w:rsid w:val="00927E3E"/>
    <w:rsid w:val="00930BA1"/>
    <w:rsid w:val="00930F24"/>
    <w:rsid w:val="0093169E"/>
    <w:rsid w:val="009340A4"/>
    <w:rsid w:val="0093439B"/>
    <w:rsid w:val="0093456F"/>
    <w:rsid w:val="009350FB"/>
    <w:rsid w:val="009407CF"/>
    <w:rsid w:val="00941D9A"/>
    <w:rsid w:val="009427D5"/>
    <w:rsid w:val="00943782"/>
    <w:rsid w:val="009451C8"/>
    <w:rsid w:val="009505C9"/>
    <w:rsid w:val="00950752"/>
    <w:rsid w:val="009508E4"/>
    <w:rsid w:val="00951835"/>
    <w:rsid w:val="0095367A"/>
    <w:rsid w:val="00953D22"/>
    <w:rsid w:val="00956D79"/>
    <w:rsid w:val="0095716C"/>
    <w:rsid w:val="00957346"/>
    <w:rsid w:val="00960DDC"/>
    <w:rsid w:val="00961E9E"/>
    <w:rsid w:val="00963212"/>
    <w:rsid w:val="00966424"/>
    <w:rsid w:val="00973228"/>
    <w:rsid w:val="0097467B"/>
    <w:rsid w:val="009751BA"/>
    <w:rsid w:val="0097786C"/>
    <w:rsid w:val="00980A30"/>
    <w:rsid w:val="00984332"/>
    <w:rsid w:val="00985032"/>
    <w:rsid w:val="009853E5"/>
    <w:rsid w:val="0098654C"/>
    <w:rsid w:val="00986E82"/>
    <w:rsid w:val="00992893"/>
    <w:rsid w:val="00993830"/>
    <w:rsid w:val="00994391"/>
    <w:rsid w:val="00994756"/>
    <w:rsid w:val="00995851"/>
    <w:rsid w:val="00996A69"/>
    <w:rsid w:val="009A29C8"/>
    <w:rsid w:val="009A459E"/>
    <w:rsid w:val="009A51F1"/>
    <w:rsid w:val="009A70FF"/>
    <w:rsid w:val="009B0467"/>
    <w:rsid w:val="009B178B"/>
    <w:rsid w:val="009B19A7"/>
    <w:rsid w:val="009B4582"/>
    <w:rsid w:val="009B501C"/>
    <w:rsid w:val="009B517E"/>
    <w:rsid w:val="009B590C"/>
    <w:rsid w:val="009C0009"/>
    <w:rsid w:val="009C1A6E"/>
    <w:rsid w:val="009C2BAC"/>
    <w:rsid w:val="009C2DE6"/>
    <w:rsid w:val="009C4A36"/>
    <w:rsid w:val="009C4E6E"/>
    <w:rsid w:val="009C7684"/>
    <w:rsid w:val="009D10E5"/>
    <w:rsid w:val="009D18D9"/>
    <w:rsid w:val="009D1C76"/>
    <w:rsid w:val="009D2685"/>
    <w:rsid w:val="009D2E46"/>
    <w:rsid w:val="009D4603"/>
    <w:rsid w:val="009D462A"/>
    <w:rsid w:val="009D4F39"/>
    <w:rsid w:val="009D5A58"/>
    <w:rsid w:val="009D6B2A"/>
    <w:rsid w:val="009D7008"/>
    <w:rsid w:val="009D733E"/>
    <w:rsid w:val="009D7883"/>
    <w:rsid w:val="009E29EE"/>
    <w:rsid w:val="009E2B29"/>
    <w:rsid w:val="009E2F67"/>
    <w:rsid w:val="009E599E"/>
    <w:rsid w:val="009E5B06"/>
    <w:rsid w:val="009E630D"/>
    <w:rsid w:val="009E74F3"/>
    <w:rsid w:val="009F00B3"/>
    <w:rsid w:val="009F06BD"/>
    <w:rsid w:val="009F7DD4"/>
    <w:rsid w:val="00A00FC5"/>
    <w:rsid w:val="00A05D8B"/>
    <w:rsid w:val="00A07D13"/>
    <w:rsid w:val="00A07DC1"/>
    <w:rsid w:val="00A10DA9"/>
    <w:rsid w:val="00A111D1"/>
    <w:rsid w:val="00A11348"/>
    <w:rsid w:val="00A1278E"/>
    <w:rsid w:val="00A174A0"/>
    <w:rsid w:val="00A17942"/>
    <w:rsid w:val="00A179C8"/>
    <w:rsid w:val="00A25AF7"/>
    <w:rsid w:val="00A268EA"/>
    <w:rsid w:val="00A26D95"/>
    <w:rsid w:val="00A31BE5"/>
    <w:rsid w:val="00A3232B"/>
    <w:rsid w:val="00A34A4F"/>
    <w:rsid w:val="00A35EF2"/>
    <w:rsid w:val="00A369C8"/>
    <w:rsid w:val="00A37E78"/>
    <w:rsid w:val="00A402D5"/>
    <w:rsid w:val="00A40BC4"/>
    <w:rsid w:val="00A41741"/>
    <w:rsid w:val="00A4215D"/>
    <w:rsid w:val="00A43269"/>
    <w:rsid w:val="00A444D4"/>
    <w:rsid w:val="00A507BE"/>
    <w:rsid w:val="00A512E8"/>
    <w:rsid w:val="00A5232F"/>
    <w:rsid w:val="00A52FE1"/>
    <w:rsid w:val="00A53582"/>
    <w:rsid w:val="00A54A5C"/>
    <w:rsid w:val="00A60A24"/>
    <w:rsid w:val="00A61634"/>
    <w:rsid w:val="00A62254"/>
    <w:rsid w:val="00A63266"/>
    <w:rsid w:val="00A64FDB"/>
    <w:rsid w:val="00A73430"/>
    <w:rsid w:val="00A73EF9"/>
    <w:rsid w:val="00A7423E"/>
    <w:rsid w:val="00A768A4"/>
    <w:rsid w:val="00A77401"/>
    <w:rsid w:val="00A77EDB"/>
    <w:rsid w:val="00A77F35"/>
    <w:rsid w:val="00A8074A"/>
    <w:rsid w:val="00A80C97"/>
    <w:rsid w:val="00A835F7"/>
    <w:rsid w:val="00A842E8"/>
    <w:rsid w:val="00A84EAA"/>
    <w:rsid w:val="00A87855"/>
    <w:rsid w:val="00A900BA"/>
    <w:rsid w:val="00A922DA"/>
    <w:rsid w:val="00A9345C"/>
    <w:rsid w:val="00A94773"/>
    <w:rsid w:val="00A94DE6"/>
    <w:rsid w:val="00A95A6D"/>
    <w:rsid w:val="00A95AB6"/>
    <w:rsid w:val="00A97B88"/>
    <w:rsid w:val="00A97D5D"/>
    <w:rsid w:val="00AA0816"/>
    <w:rsid w:val="00AA1E5A"/>
    <w:rsid w:val="00AA2EA3"/>
    <w:rsid w:val="00AA3095"/>
    <w:rsid w:val="00AA3FC4"/>
    <w:rsid w:val="00AA43AA"/>
    <w:rsid w:val="00AA61A2"/>
    <w:rsid w:val="00AA6C30"/>
    <w:rsid w:val="00AA6F92"/>
    <w:rsid w:val="00AB3FAE"/>
    <w:rsid w:val="00AB5ACD"/>
    <w:rsid w:val="00AB66D0"/>
    <w:rsid w:val="00AB6934"/>
    <w:rsid w:val="00AC187B"/>
    <w:rsid w:val="00AC37B8"/>
    <w:rsid w:val="00AC5DA1"/>
    <w:rsid w:val="00AC772B"/>
    <w:rsid w:val="00AC7C53"/>
    <w:rsid w:val="00AD0676"/>
    <w:rsid w:val="00AD150F"/>
    <w:rsid w:val="00AD214E"/>
    <w:rsid w:val="00AD73F9"/>
    <w:rsid w:val="00AE11A0"/>
    <w:rsid w:val="00AE11F1"/>
    <w:rsid w:val="00AE250E"/>
    <w:rsid w:val="00AE32CC"/>
    <w:rsid w:val="00AE560C"/>
    <w:rsid w:val="00AE6403"/>
    <w:rsid w:val="00AE6455"/>
    <w:rsid w:val="00AF42DE"/>
    <w:rsid w:val="00AF5498"/>
    <w:rsid w:val="00AF63AC"/>
    <w:rsid w:val="00AF72C1"/>
    <w:rsid w:val="00B00070"/>
    <w:rsid w:val="00B04AFC"/>
    <w:rsid w:val="00B07C9C"/>
    <w:rsid w:val="00B10002"/>
    <w:rsid w:val="00B142E6"/>
    <w:rsid w:val="00B14A03"/>
    <w:rsid w:val="00B150D6"/>
    <w:rsid w:val="00B1550B"/>
    <w:rsid w:val="00B1591C"/>
    <w:rsid w:val="00B2054B"/>
    <w:rsid w:val="00B2065B"/>
    <w:rsid w:val="00B21636"/>
    <w:rsid w:val="00B21F9C"/>
    <w:rsid w:val="00B224B6"/>
    <w:rsid w:val="00B23A1C"/>
    <w:rsid w:val="00B241AB"/>
    <w:rsid w:val="00B24F0F"/>
    <w:rsid w:val="00B254AA"/>
    <w:rsid w:val="00B304F5"/>
    <w:rsid w:val="00B3187A"/>
    <w:rsid w:val="00B3272C"/>
    <w:rsid w:val="00B331CB"/>
    <w:rsid w:val="00B3369F"/>
    <w:rsid w:val="00B35662"/>
    <w:rsid w:val="00B36087"/>
    <w:rsid w:val="00B41961"/>
    <w:rsid w:val="00B421DD"/>
    <w:rsid w:val="00B46E30"/>
    <w:rsid w:val="00B47987"/>
    <w:rsid w:val="00B511F1"/>
    <w:rsid w:val="00B52EBB"/>
    <w:rsid w:val="00B53889"/>
    <w:rsid w:val="00B53A98"/>
    <w:rsid w:val="00B53B34"/>
    <w:rsid w:val="00B54417"/>
    <w:rsid w:val="00B54C83"/>
    <w:rsid w:val="00B55EF4"/>
    <w:rsid w:val="00B6002E"/>
    <w:rsid w:val="00B604BC"/>
    <w:rsid w:val="00B60527"/>
    <w:rsid w:val="00B614D8"/>
    <w:rsid w:val="00B61A32"/>
    <w:rsid w:val="00B654B0"/>
    <w:rsid w:val="00B658E7"/>
    <w:rsid w:val="00B675C0"/>
    <w:rsid w:val="00B67989"/>
    <w:rsid w:val="00B715F8"/>
    <w:rsid w:val="00B71873"/>
    <w:rsid w:val="00B72C5C"/>
    <w:rsid w:val="00B742D8"/>
    <w:rsid w:val="00B757AA"/>
    <w:rsid w:val="00B758E0"/>
    <w:rsid w:val="00B76357"/>
    <w:rsid w:val="00B7725C"/>
    <w:rsid w:val="00B77BC0"/>
    <w:rsid w:val="00B81254"/>
    <w:rsid w:val="00B8486D"/>
    <w:rsid w:val="00B85175"/>
    <w:rsid w:val="00B853AD"/>
    <w:rsid w:val="00B85D6C"/>
    <w:rsid w:val="00B92E1E"/>
    <w:rsid w:val="00B9475E"/>
    <w:rsid w:val="00B94E6C"/>
    <w:rsid w:val="00B978D5"/>
    <w:rsid w:val="00BA09F6"/>
    <w:rsid w:val="00BA14BE"/>
    <w:rsid w:val="00BA202A"/>
    <w:rsid w:val="00BA297B"/>
    <w:rsid w:val="00BA3F6B"/>
    <w:rsid w:val="00BA7D82"/>
    <w:rsid w:val="00BB0015"/>
    <w:rsid w:val="00BB1404"/>
    <w:rsid w:val="00BB19F3"/>
    <w:rsid w:val="00BB1FBA"/>
    <w:rsid w:val="00BB2F00"/>
    <w:rsid w:val="00BB4606"/>
    <w:rsid w:val="00BB5546"/>
    <w:rsid w:val="00BB57E4"/>
    <w:rsid w:val="00BB763B"/>
    <w:rsid w:val="00BB7E34"/>
    <w:rsid w:val="00BB7E64"/>
    <w:rsid w:val="00BC1844"/>
    <w:rsid w:val="00BC5814"/>
    <w:rsid w:val="00BC712E"/>
    <w:rsid w:val="00BD2380"/>
    <w:rsid w:val="00BD379B"/>
    <w:rsid w:val="00BD390C"/>
    <w:rsid w:val="00BD3BE0"/>
    <w:rsid w:val="00BD6545"/>
    <w:rsid w:val="00BE1268"/>
    <w:rsid w:val="00BE53E2"/>
    <w:rsid w:val="00BE78C0"/>
    <w:rsid w:val="00BF1661"/>
    <w:rsid w:val="00BF5766"/>
    <w:rsid w:val="00BF656C"/>
    <w:rsid w:val="00BF657E"/>
    <w:rsid w:val="00BF74F4"/>
    <w:rsid w:val="00BF7B73"/>
    <w:rsid w:val="00C00903"/>
    <w:rsid w:val="00C00C59"/>
    <w:rsid w:val="00C0235D"/>
    <w:rsid w:val="00C0673A"/>
    <w:rsid w:val="00C07D84"/>
    <w:rsid w:val="00C10E65"/>
    <w:rsid w:val="00C1228B"/>
    <w:rsid w:val="00C124E6"/>
    <w:rsid w:val="00C12D38"/>
    <w:rsid w:val="00C131AD"/>
    <w:rsid w:val="00C13379"/>
    <w:rsid w:val="00C14211"/>
    <w:rsid w:val="00C15679"/>
    <w:rsid w:val="00C15C31"/>
    <w:rsid w:val="00C15EC3"/>
    <w:rsid w:val="00C2063C"/>
    <w:rsid w:val="00C227DA"/>
    <w:rsid w:val="00C22AF5"/>
    <w:rsid w:val="00C23D2F"/>
    <w:rsid w:val="00C25C4D"/>
    <w:rsid w:val="00C25F6B"/>
    <w:rsid w:val="00C27C1F"/>
    <w:rsid w:val="00C31835"/>
    <w:rsid w:val="00C32CA1"/>
    <w:rsid w:val="00C3365E"/>
    <w:rsid w:val="00C338B4"/>
    <w:rsid w:val="00C34348"/>
    <w:rsid w:val="00C34D3D"/>
    <w:rsid w:val="00C36498"/>
    <w:rsid w:val="00C42909"/>
    <w:rsid w:val="00C4348A"/>
    <w:rsid w:val="00C434D0"/>
    <w:rsid w:val="00C443BD"/>
    <w:rsid w:val="00C451C5"/>
    <w:rsid w:val="00C45F95"/>
    <w:rsid w:val="00C46654"/>
    <w:rsid w:val="00C46DAA"/>
    <w:rsid w:val="00C47406"/>
    <w:rsid w:val="00C47DDA"/>
    <w:rsid w:val="00C51F8A"/>
    <w:rsid w:val="00C52DE0"/>
    <w:rsid w:val="00C54D2E"/>
    <w:rsid w:val="00C567B0"/>
    <w:rsid w:val="00C579A3"/>
    <w:rsid w:val="00C611B6"/>
    <w:rsid w:val="00C61D9D"/>
    <w:rsid w:val="00C62D1C"/>
    <w:rsid w:val="00C630A7"/>
    <w:rsid w:val="00C70972"/>
    <w:rsid w:val="00C72666"/>
    <w:rsid w:val="00C74CFA"/>
    <w:rsid w:val="00C74FEF"/>
    <w:rsid w:val="00C752A5"/>
    <w:rsid w:val="00C80B31"/>
    <w:rsid w:val="00C829E8"/>
    <w:rsid w:val="00C82E98"/>
    <w:rsid w:val="00C83414"/>
    <w:rsid w:val="00C87404"/>
    <w:rsid w:val="00C906DC"/>
    <w:rsid w:val="00C9161D"/>
    <w:rsid w:val="00C92934"/>
    <w:rsid w:val="00C937D5"/>
    <w:rsid w:val="00C93D99"/>
    <w:rsid w:val="00C954B8"/>
    <w:rsid w:val="00C959E3"/>
    <w:rsid w:val="00C95A3E"/>
    <w:rsid w:val="00C96C42"/>
    <w:rsid w:val="00CA0C1D"/>
    <w:rsid w:val="00CA38FB"/>
    <w:rsid w:val="00CA6B45"/>
    <w:rsid w:val="00CA70F2"/>
    <w:rsid w:val="00CA71AC"/>
    <w:rsid w:val="00CB1AE7"/>
    <w:rsid w:val="00CB3078"/>
    <w:rsid w:val="00CB643E"/>
    <w:rsid w:val="00CB7BAF"/>
    <w:rsid w:val="00CB7D66"/>
    <w:rsid w:val="00CC38B0"/>
    <w:rsid w:val="00CC4019"/>
    <w:rsid w:val="00CC5AB0"/>
    <w:rsid w:val="00CC5ACF"/>
    <w:rsid w:val="00CC6D21"/>
    <w:rsid w:val="00CC7552"/>
    <w:rsid w:val="00CC7ABC"/>
    <w:rsid w:val="00CD00B0"/>
    <w:rsid w:val="00CD0284"/>
    <w:rsid w:val="00CD6817"/>
    <w:rsid w:val="00CD783D"/>
    <w:rsid w:val="00CD7844"/>
    <w:rsid w:val="00CD7E5C"/>
    <w:rsid w:val="00CD7FA7"/>
    <w:rsid w:val="00CE0A0D"/>
    <w:rsid w:val="00CE0A97"/>
    <w:rsid w:val="00CE16C7"/>
    <w:rsid w:val="00CE1A71"/>
    <w:rsid w:val="00CE1CAF"/>
    <w:rsid w:val="00CE2728"/>
    <w:rsid w:val="00CE51A3"/>
    <w:rsid w:val="00CF0AA7"/>
    <w:rsid w:val="00CF1848"/>
    <w:rsid w:val="00CF255F"/>
    <w:rsid w:val="00CF3ABD"/>
    <w:rsid w:val="00CF4959"/>
    <w:rsid w:val="00CF4FD5"/>
    <w:rsid w:val="00CF5A24"/>
    <w:rsid w:val="00CF71D7"/>
    <w:rsid w:val="00CF7D3A"/>
    <w:rsid w:val="00D02BAC"/>
    <w:rsid w:val="00D02CB1"/>
    <w:rsid w:val="00D041BE"/>
    <w:rsid w:val="00D050EC"/>
    <w:rsid w:val="00D05F47"/>
    <w:rsid w:val="00D1072E"/>
    <w:rsid w:val="00D10810"/>
    <w:rsid w:val="00D11F97"/>
    <w:rsid w:val="00D12044"/>
    <w:rsid w:val="00D13D60"/>
    <w:rsid w:val="00D157FF"/>
    <w:rsid w:val="00D170D9"/>
    <w:rsid w:val="00D17AC2"/>
    <w:rsid w:val="00D228AD"/>
    <w:rsid w:val="00D24B39"/>
    <w:rsid w:val="00D24EE5"/>
    <w:rsid w:val="00D25F59"/>
    <w:rsid w:val="00D27345"/>
    <w:rsid w:val="00D30B06"/>
    <w:rsid w:val="00D31D17"/>
    <w:rsid w:val="00D331C9"/>
    <w:rsid w:val="00D33556"/>
    <w:rsid w:val="00D33EFC"/>
    <w:rsid w:val="00D35795"/>
    <w:rsid w:val="00D35B12"/>
    <w:rsid w:val="00D35F88"/>
    <w:rsid w:val="00D362E3"/>
    <w:rsid w:val="00D36DA2"/>
    <w:rsid w:val="00D36F80"/>
    <w:rsid w:val="00D40DBC"/>
    <w:rsid w:val="00D41115"/>
    <w:rsid w:val="00D412A6"/>
    <w:rsid w:val="00D44000"/>
    <w:rsid w:val="00D44FF2"/>
    <w:rsid w:val="00D503C1"/>
    <w:rsid w:val="00D51A22"/>
    <w:rsid w:val="00D53C0A"/>
    <w:rsid w:val="00D53D3D"/>
    <w:rsid w:val="00D55876"/>
    <w:rsid w:val="00D5731B"/>
    <w:rsid w:val="00D60146"/>
    <w:rsid w:val="00D60967"/>
    <w:rsid w:val="00D61C85"/>
    <w:rsid w:val="00D64D6F"/>
    <w:rsid w:val="00D665B2"/>
    <w:rsid w:val="00D70703"/>
    <w:rsid w:val="00D744A5"/>
    <w:rsid w:val="00D748AF"/>
    <w:rsid w:val="00D75CA6"/>
    <w:rsid w:val="00D76A18"/>
    <w:rsid w:val="00D76BD3"/>
    <w:rsid w:val="00D77329"/>
    <w:rsid w:val="00D778BC"/>
    <w:rsid w:val="00D77A5C"/>
    <w:rsid w:val="00D807CA"/>
    <w:rsid w:val="00D80849"/>
    <w:rsid w:val="00D81F64"/>
    <w:rsid w:val="00D82E8F"/>
    <w:rsid w:val="00D83373"/>
    <w:rsid w:val="00D848E1"/>
    <w:rsid w:val="00D84F53"/>
    <w:rsid w:val="00D85023"/>
    <w:rsid w:val="00D852F8"/>
    <w:rsid w:val="00D86199"/>
    <w:rsid w:val="00D868C2"/>
    <w:rsid w:val="00D9208C"/>
    <w:rsid w:val="00D92B4D"/>
    <w:rsid w:val="00D92BC3"/>
    <w:rsid w:val="00D92E9F"/>
    <w:rsid w:val="00D937BC"/>
    <w:rsid w:val="00D93A9A"/>
    <w:rsid w:val="00D96C16"/>
    <w:rsid w:val="00DA0A12"/>
    <w:rsid w:val="00DA2A26"/>
    <w:rsid w:val="00DA31CD"/>
    <w:rsid w:val="00DA386C"/>
    <w:rsid w:val="00DA5971"/>
    <w:rsid w:val="00DB2B24"/>
    <w:rsid w:val="00DB32CD"/>
    <w:rsid w:val="00DB3EF0"/>
    <w:rsid w:val="00DB5E0F"/>
    <w:rsid w:val="00DB70EB"/>
    <w:rsid w:val="00DC0DFF"/>
    <w:rsid w:val="00DC1FED"/>
    <w:rsid w:val="00DC28F3"/>
    <w:rsid w:val="00DC5F7B"/>
    <w:rsid w:val="00DD0703"/>
    <w:rsid w:val="00DD118C"/>
    <w:rsid w:val="00DD27F4"/>
    <w:rsid w:val="00DD3DD0"/>
    <w:rsid w:val="00DD4741"/>
    <w:rsid w:val="00DD5BAF"/>
    <w:rsid w:val="00DE17F1"/>
    <w:rsid w:val="00DE19A3"/>
    <w:rsid w:val="00DE1F53"/>
    <w:rsid w:val="00DE2873"/>
    <w:rsid w:val="00DE3276"/>
    <w:rsid w:val="00DE5004"/>
    <w:rsid w:val="00DE61F0"/>
    <w:rsid w:val="00DE765C"/>
    <w:rsid w:val="00DF18AA"/>
    <w:rsid w:val="00DF2A73"/>
    <w:rsid w:val="00DF3660"/>
    <w:rsid w:val="00DF4DD5"/>
    <w:rsid w:val="00DF54AF"/>
    <w:rsid w:val="00DF61B1"/>
    <w:rsid w:val="00DF76EC"/>
    <w:rsid w:val="00E00AD2"/>
    <w:rsid w:val="00E00B07"/>
    <w:rsid w:val="00E02975"/>
    <w:rsid w:val="00E03784"/>
    <w:rsid w:val="00E05171"/>
    <w:rsid w:val="00E11798"/>
    <w:rsid w:val="00E12038"/>
    <w:rsid w:val="00E15948"/>
    <w:rsid w:val="00E22891"/>
    <w:rsid w:val="00E25031"/>
    <w:rsid w:val="00E25F62"/>
    <w:rsid w:val="00E25FC2"/>
    <w:rsid w:val="00E276C8"/>
    <w:rsid w:val="00E27AD3"/>
    <w:rsid w:val="00E31C31"/>
    <w:rsid w:val="00E323F0"/>
    <w:rsid w:val="00E3592D"/>
    <w:rsid w:val="00E3664C"/>
    <w:rsid w:val="00E403F5"/>
    <w:rsid w:val="00E426C1"/>
    <w:rsid w:val="00E44245"/>
    <w:rsid w:val="00E44339"/>
    <w:rsid w:val="00E4575F"/>
    <w:rsid w:val="00E46AE8"/>
    <w:rsid w:val="00E472CB"/>
    <w:rsid w:val="00E50390"/>
    <w:rsid w:val="00E50E49"/>
    <w:rsid w:val="00E603F5"/>
    <w:rsid w:val="00E6181E"/>
    <w:rsid w:val="00E626DB"/>
    <w:rsid w:val="00E632F7"/>
    <w:rsid w:val="00E63C42"/>
    <w:rsid w:val="00E652D8"/>
    <w:rsid w:val="00E65924"/>
    <w:rsid w:val="00E66235"/>
    <w:rsid w:val="00E7202D"/>
    <w:rsid w:val="00E72752"/>
    <w:rsid w:val="00E72E71"/>
    <w:rsid w:val="00E73AFD"/>
    <w:rsid w:val="00E747B9"/>
    <w:rsid w:val="00E752C3"/>
    <w:rsid w:val="00E80D97"/>
    <w:rsid w:val="00E827A0"/>
    <w:rsid w:val="00E83C24"/>
    <w:rsid w:val="00E90196"/>
    <w:rsid w:val="00E9318D"/>
    <w:rsid w:val="00E93F3E"/>
    <w:rsid w:val="00E94B76"/>
    <w:rsid w:val="00E96A16"/>
    <w:rsid w:val="00EA0D43"/>
    <w:rsid w:val="00EA321C"/>
    <w:rsid w:val="00EA376B"/>
    <w:rsid w:val="00EA379D"/>
    <w:rsid w:val="00EB1608"/>
    <w:rsid w:val="00EC13F6"/>
    <w:rsid w:val="00EC2580"/>
    <w:rsid w:val="00EC4FE5"/>
    <w:rsid w:val="00EC52C1"/>
    <w:rsid w:val="00EC5878"/>
    <w:rsid w:val="00EC5FD6"/>
    <w:rsid w:val="00EC6891"/>
    <w:rsid w:val="00ED194A"/>
    <w:rsid w:val="00ED1F9D"/>
    <w:rsid w:val="00ED23AA"/>
    <w:rsid w:val="00ED40CD"/>
    <w:rsid w:val="00EE16E4"/>
    <w:rsid w:val="00EE34D1"/>
    <w:rsid w:val="00EE5A48"/>
    <w:rsid w:val="00EF0CB6"/>
    <w:rsid w:val="00EF2378"/>
    <w:rsid w:val="00EF2478"/>
    <w:rsid w:val="00EF472C"/>
    <w:rsid w:val="00EF493A"/>
    <w:rsid w:val="00EF53BF"/>
    <w:rsid w:val="00EF5B33"/>
    <w:rsid w:val="00EF71FA"/>
    <w:rsid w:val="00F03633"/>
    <w:rsid w:val="00F063C2"/>
    <w:rsid w:val="00F11F52"/>
    <w:rsid w:val="00F1413C"/>
    <w:rsid w:val="00F14C4A"/>
    <w:rsid w:val="00F17A18"/>
    <w:rsid w:val="00F2078A"/>
    <w:rsid w:val="00F21364"/>
    <w:rsid w:val="00F22AD3"/>
    <w:rsid w:val="00F2314B"/>
    <w:rsid w:val="00F2568D"/>
    <w:rsid w:val="00F267BE"/>
    <w:rsid w:val="00F275A1"/>
    <w:rsid w:val="00F30A43"/>
    <w:rsid w:val="00F3189B"/>
    <w:rsid w:val="00F3190A"/>
    <w:rsid w:val="00F33236"/>
    <w:rsid w:val="00F34AE6"/>
    <w:rsid w:val="00F422A4"/>
    <w:rsid w:val="00F424D9"/>
    <w:rsid w:val="00F430BE"/>
    <w:rsid w:val="00F436A9"/>
    <w:rsid w:val="00F50BC0"/>
    <w:rsid w:val="00F51C3F"/>
    <w:rsid w:val="00F525DF"/>
    <w:rsid w:val="00F53193"/>
    <w:rsid w:val="00F5357E"/>
    <w:rsid w:val="00F5366B"/>
    <w:rsid w:val="00F54D71"/>
    <w:rsid w:val="00F55E8E"/>
    <w:rsid w:val="00F56F0A"/>
    <w:rsid w:val="00F57304"/>
    <w:rsid w:val="00F63A97"/>
    <w:rsid w:val="00F64862"/>
    <w:rsid w:val="00F64A5E"/>
    <w:rsid w:val="00F64C8B"/>
    <w:rsid w:val="00F6586C"/>
    <w:rsid w:val="00F67CEF"/>
    <w:rsid w:val="00F73B5B"/>
    <w:rsid w:val="00F75F4B"/>
    <w:rsid w:val="00F811E9"/>
    <w:rsid w:val="00F84B69"/>
    <w:rsid w:val="00F84D39"/>
    <w:rsid w:val="00F85523"/>
    <w:rsid w:val="00F871D2"/>
    <w:rsid w:val="00F876D1"/>
    <w:rsid w:val="00F87E4D"/>
    <w:rsid w:val="00F9003A"/>
    <w:rsid w:val="00F9038B"/>
    <w:rsid w:val="00F91E78"/>
    <w:rsid w:val="00F92AFA"/>
    <w:rsid w:val="00F94774"/>
    <w:rsid w:val="00F958FD"/>
    <w:rsid w:val="00F965CD"/>
    <w:rsid w:val="00F970E3"/>
    <w:rsid w:val="00F97739"/>
    <w:rsid w:val="00FA17A1"/>
    <w:rsid w:val="00FA1C6A"/>
    <w:rsid w:val="00FA21C5"/>
    <w:rsid w:val="00FA42C8"/>
    <w:rsid w:val="00FA469A"/>
    <w:rsid w:val="00FA663B"/>
    <w:rsid w:val="00FA71BD"/>
    <w:rsid w:val="00FB0CC1"/>
    <w:rsid w:val="00FB1DF4"/>
    <w:rsid w:val="00FB237A"/>
    <w:rsid w:val="00FB3C41"/>
    <w:rsid w:val="00FB41F6"/>
    <w:rsid w:val="00FB601D"/>
    <w:rsid w:val="00FB6391"/>
    <w:rsid w:val="00FC3664"/>
    <w:rsid w:val="00FC53DB"/>
    <w:rsid w:val="00FC589B"/>
    <w:rsid w:val="00FC7558"/>
    <w:rsid w:val="00FC7A3C"/>
    <w:rsid w:val="00FC7E74"/>
    <w:rsid w:val="00FD010D"/>
    <w:rsid w:val="00FD223A"/>
    <w:rsid w:val="00FD3C98"/>
    <w:rsid w:val="00FD4C16"/>
    <w:rsid w:val="00FD6D43"/>
    <w:rsid w:val="00FE134F"/>
    <w:rsid w:val="00FE1ACE"/>
    <w:rsid w:val="00FE22C3"/>
    <w:rsid w:val="00FE34EE"/>
    <w:rsid w:val="00FE46FE"/>
    <w:rsid w:val="00FE4B98"/>
    <w:rsid w:val="00FE5883"/>
    <w:rsid w:val="00FE67AE"/>
    <w:rsid w:val="00FF1D51"/>
    <w:rsid w:val="00FF283E"/>
    <w:rsid w:val="00FF2E5E"/>
    <w:rsid w:val="00FF72D5"/>
    <w:rsid w:val="00FF76DD"/>
    <w:rsid w:val="0141B88D"/>
    <w:rsid w:val="01592F7C"/>
    <w:rsid w:val="0339F770"/>
    <w:rsid w:val="0522CC57"/>
    <w:rsid w:val="0948ED88"/>
    <w:rsid w:val="0A462EEA"/>
    <w:rsid w:val="0B386E53"/>
    <w:rsid w:val="0D9A8024"/>
    <w:rsid w:val="11D6BC9F"/>
    <w:rsid w:val="11E77A21"/>
    <w:rsid w:val="12733A4E"/>
    <w:rsid w:val="163C2084"/>
    <w:rsid w:val="1BB2C70F"/>
    <w:rsid w:val="1CAD8164"/>
    <w:rsid w:val="1CD36373"/>
    <w:rsid w:val="1EA520AE"/>
    <w:rsid w:val="201819F3"/>
    <w:rsid w:val="23FCD8A6"/>
    <w:rsid w:val="247EF84A"/>
    <w:rsid w:val="24CE8259"/>
    <w:rsid w:val="2809C411"/>
    <w:rsid w:val="2B3980F1"/>
    <w:rsid w:val="2C3900DB"/>
    <w:rsid w:val="2EBF7794"/>
    <w:rsid w:val="30686EEC"/>
    <w:rsid w:val="3216E9E6"/>
    <w:rsid w:val="32364906"/>
    <w:rsid w:val="328E4EE0"/>
    <w:rsid w:val="34DCB0E4"/>
    <w:rsid w:val="36BD8719"/>
    <w:rsid w:val="36C45616"/>
    <w:rsid w:val="370D0799"/>
    <w:rsid w:val="3795394A"/>
    <w:rsid w:val="383FFD83"/>
    <w:rsid w:val="3AF21EA7"/>
    <w:rsid w:val="3B2F4E7E"/>
    <w:rsid w:val="3C38E9BD"/>
    <w:rsid w:val="40986FC3"/>
    <w:rsid w:val="41BDCA3F"/>
    <w:rsid w:val="41F075E0"/>
    <w:rsid w:val="42E51B43"/>
    <w:rsid w:val="451FD93B"/>
    <w:rsid w:val="45F5856A"/>
    <w:rsid w:val="49935679"/>
    <w:rsid w:val="4A6E4ED2"/>
    <w:rsid w:val="4AA5D297"/>
    <w:rsid w:val="4EB96503"/>
    <w:rsid w:val="4FB5FE9B"/>
    <w:rsid w:val="4FFD356B"/>
    <w:rsid w:val="51594866"/>
    <w:rsid w:val="525C31FF"/>
    <w:rsid w:val="5476E579"/>
    <w:rsid w:val="55312B02"/>
    <w:rsid w:val="570F6C18"/>
    <w:rsid w:val="580ED044"/>
    <w:rsid w:val="5890EE43"/>
    <w:rsid w:val="59103816"/>
    <w:rsid w:val="5B7511B5"/>
    <w:rsid w:val="5B7DC5BB"/>
    <w:rsid w:val="5F755C8C"/>
    <w:rsid w:val="5F8535DD"/>
    <w:rsid w:val="61D87F88"/>
    <w:rsid w:val="61F84162"/>
    <w:rsid w:val="6263A23D"/>
    <w:rsid w:val="6409A30C"/>
    <w:rsid w:val="653B9C0E"/>
    <w:rsid w:val="657109BC"/>
    <w:rsid w:val="6637C50A"/>
    <w:rsid w:val="66F84FBA"/>
    <w:rsid w:val="671BCA43"/>
    <w:rsid w:val="6A211611"/>
    <w:rsid w:val="6AF603E3"/>
    <w:rsid w:val="6B2D49CA"/>
    <w:rsid w:val="6CB5AF45"/>
    <w:rsid w:val="6E773946"/>
    <w:rsid w:val="70234C71"/>
    <w:rsid w:val="705E5E23"/>
    <w:rsid w:val="7085C10C"/>
    <w:rsid w:val="71D6CE80"/>
    <w:rsid w:val="747D46A4"/>
    <w:rsid w:val="74A59E4B"/>
    <w:rsid w:val="756A2D6C"/>
    <w:rsid w:val="75A18F4D"/>
    <w:rsid w:val="75B0B7BF"/>
    <w:rsid w:val="767DA5E4"/>
    <w:rsid w:val="7794203B"/>
    <w:rsid w:val="79823DEC"/>
    <w:rsid w:val="79A49E9F"/>
    <w:rsid w:val="7A622C9D"/>
    <w:rsid w:val="7D807A80"/>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00C12F92"/>
  <w15:docId w15:val="{26CE2208-2757-431C-A62D-7732487F454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lang w:val="en-CA"/>
    </w:rPr>
  </w:style>
  <w:style w:type="paragraph" w:styleId="Heading1">
    <w:name w:val="heading 1"/>
    <w:basedOn w:val="Normal"/>
    <w:next w:val="Heading2"/>
    <w:link w:val="Heading1Char"/>
    <w:uiPriority w:val="9"/>
    <w:qFormat/>
    <w:rsid w:val="00866063"/>
    <w:pPr>
      <w:keepNext/>
      <w:keepLines/>
      <w:numPr>
        <w:numId w:val="6"/>
      </w:numPr>
      <w:tabs>
        <w:tab w:val="clear" w:pos="567"/>
      </w:tabs>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6"/>
      </w:numPr>
      <w:tabs>
        <w:tab w:val="clear" w:pos="567"/>
      </w:tabs>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6"/>
      </w:numPr>
      <w:tabs>
        <w:tab w:val="clear" w:pos="567"/>
      </w:tabs>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6"/>
      </w:numPr>
      <w:tabs>
        <w:tab w:val="clear" w:pos="567"/>
      </w:tabs>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6"/>
      </w:numPr>
      <w:tabs>
        <w:tab w:val="clear" w:pos="567"/>
      </w:tabs>
      <w:spacing w:before="120" w:after="120"/>
      <w:jc w:val="left"/>
      <w:outlineLvl w:val="4"/>
    </w:pPr>
    <w:rPr>
      <w:rFonts w:eastAsiaTheme="majorEastAsia"/>
      <w:i/>
      <w:iCs/>
    </w:rPr>
  </w:style>
  <w:style w:type="paragraph" w:styleId="Heading6">
    <w:name w:val="heading 6"/>
    <w:basedOn w:val="Normal"/>
    <w:next w:val="Normal"/>
    <w:link w:val="Heading6Char"/>
    <w:uiPriority w:val="9"/>
    <w:qFormat/>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uiPriority w:val="99"/>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uiPriority w:val="99"/>
    <w:rsid w:val="00866063"/>
    <w:rPr>
      <w:rFonts w:ascii="Times New Roman" w:eastAsia="SimSun" w:hAnsi="Times New Roman" w:cs="Times New Roman"/>
      <w:sz w:val="20"/>
      <w:szCs w:val="22"/>
      <w:lang w:val="en-GB"/>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n-CA"/>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customStyle="1" w:styleId="CommentReference1">
    <w:name w:val="Comment Reference1"/>
    <w:basedOn w:val="DefaultParagraphFont"/>
    <w:uiPriority w:val="99"/>
    <w:semiHidden/>
    <w:unhideWhenUsed/>
    <w:rsid w:val="00866063"/>
    <w:rPr>
      <w:sz w:val="16"/>
      <w:szCs w:val="16"/>
      <w:lang w:val="en-GB"/>
    </w:rPr>
  </w:style>
  <w:style w:type="paragraph" w:customStyle="1" w:styleId="CommentText1">
    <w:name w:val="Comment Text1"/>
    <w:basedOn w:val="Normal"/>
    <w:link w:val="CommentTextChar"/>
    <w:uiPriority w:val="99"/>
    <w:semiHidden/>
    <w:rsid w:val="00866063"/>
    <w:rPr>
      <w:sz w:val="20"/>
      <w:szCs w:val="20"/>
    </w:rPr>
  </w:style>
  <w:style w:type="character" w:customStyle="1" w:styleId="CommentTextChar">
    <w:name w:val="Comment Text Char"/>
    <w:basedOn w:val="DefaultParagraphFont"/>
    <w:link w:val="CommentText1"/>
    <w:uiPriority w:val="99"/>
    <w:semiHidden/>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uiPriority w:val="99"/>
    <w:semiHidden/>
    <w:rsid w:val="007E09DA"/>
    <w:rPr>
      <w:vertAlign w:val="superscript"/>
      <w:lang w:val="en-GB"/>
    </w:rPr>
  </w:style>
  <w:style w:type="paragraph" w:styleId="EndnoteText">
    <w:name w:val="endnote text"/>
    <w:basedOn w:val="Normal"/>
    <w:link w:val="EndnoteTextChar"/>
    <w:uiPriority w:val="99"/>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uiPriority w:val="99"/>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basedOn w:val="DefaultParagraphFont"/>
    <w:uiPriority w:val="99"/>
    <w:semiHidden/>
    <w:unhideWhenUsed/>
    <w:rsid w:val="00866063"/>
    <w:rPr>
      <w:vertAlign w:val="superscript"/>
      <w:lang w:val="en-GB"/>
    </w:rPr>
  </w:style>
  <w:style w:type="paragraph" w:styleId="FootnoteText">
    <w:name w:val="footnote text"/>
    <w:basedOn w:val="Normal"/>
    <w:link w:val="FootnoteTextChar"/>
    <w:uiPriority w:val="99"/>
    <w:semiHidden/>
    <w:unhideWhenUsed/>
    <w:rsid w:val="00866063"/>
    <w:pPr>
      <w:jc w:val="left"/>
    </w:pPr>
    <w:rPr>
      <w:sz w:val="18"/>
      <w:szCs w:val="20"/>
    </w:rPr>
  </w:style>
  <w:style w:type="character" w:customStyle="1" w:styleId="FootnoteTextChar">
    <w:name w:val="Footnote Text Char"/>
    <w:basedOn w:val="DefaultParagraphFont"/>
    <w:link w:val="FootnoteText"/>
    <w:uiPriority w:val="99"/>
    <w:semiHidden/>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n-CA"/>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n-CA"/>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n-CA"/>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n-CA"/>
    </w:rPr>
  </w:style>
  <w:style w:type="character" w:customStyle="1" w:styleId="Heading6Char">
    <w:name w:val="Heading 6 Char"/>
    <w:basedOn w:val="DefaultParagraphFont"/>
    <w:link w:val="Heading6"/>
    <w:uiPriority w:val="9"/>
    <w:rsid w:val="00866063"/>
    <w:rPr>
      <w:rFonts w:ascii="Times New Roman" w:eastAsia="SimSun" w:hAnsi="Times New Roman" w:cs="Times New Roman"/>
      <w:bCs/>
      <w:szCs w:val="22"/>
      <w:lang w:val="en-CA"/>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lang w:val="en-CA"/>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lang w:val="en-CA"/>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lang w:val="en-CA"/>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CA"/>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customStyle="1" w:styleId="CommentSubject1">
    <w:name w:val="Comment Subject1"/>
    <w:basedOn w:val="CommentText1"/>
    <w:next w:val="CommentText1"/>
    <w:link w:val="CommentSubjectChar"/>
    <w:uiPriority w:val="99"/>
    <w:semiHidden/>
    <w:unhideWhenUsed/>
    <w:rsid w:val="00866063"/>
    <w:rPr>
      <w:b/>
      <w:bCs/>
    </w:rPr>
  </w:style>
  <w:style w:type="character" w:customStyle="1" w:styleId="CommentSubjectChar">
    <w:name w:val="Comment Subject Char"/>
    <w:basedOn w:val="CommentTextChar"/>
    <w:link w:val="CommentSubject1"/>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Fett1">
    <w:name w:val="Fett1"/>
    <w:qFormat/>
    <w:rsid w:val="0066300C"/>
    <w:rPr>
      <w:rFonts w:ascii="Arial" w:eastAsia="Arial" w:hAnsi="Arial" w:cs="Arial"/>
      <w:b/>
      <w:bCs/>
      <w:sz w:val="20"/>
      <w:szCs w:val="20"/>
      <w:lang w:val="de-AT" w:eastAsia="de-AT"/>
    </w:rPr>
  </w:style>
  <w:style w:type="paragraph" w:customStyle="1" w:styleId="font-claude-response-body">
    <w:name w:val="font-claude-response-body"/>
    <w:basedOn w:val="Normal"/>
    <w:rsid w:val="0066300C"/>
    <w:pPr>
      <w:tabs>
        <w:tab w:val="clear" w:pos="567"/>
        <w:tab w:val="clear" w:pos="1134"/>
        <w:tab w:val="clear" w:pos="1701"/>
        <w:tab w:val="clear" w:pos="2268"/>
      </w:tabs>
      <w:spacing w:before="100" w:beforeAutospacing="1" w:after="100" w:afterAutospacing="1"/>
      <w:jc w:val="left"/>
    </w:pPr>
    <w:rPr>
      <w:rFonts w:eastAsia="Times New Roman"/>
      <w:sz w:val="24"/>
      <w:szCs w:val="24"/>
      <w:lang w:val="de-AT" w:eastAsia="de-AT"/>
    </w:rPr>
  </w:style>
  <w:style w:type="paragraph" w:customStyle="1" w:styleId="whitespace-normal">
    <w:name w:val="whitespace-normal"/>
    <w:basedOn w:val="Normal"/>
    <w:rsid w:val="0066300C"/>
    <w:pPr>
      <w:tabs>
        <w:tab w:val="clear" w:pos="567"/>
        <w:tab w:val="clear" w:pos="1134"/>
        <w:tab w:val="clear" w:pos="1701"/>
        <w:tab w:val="clear" w:pos="2268"/>
      </w:tabs>
      <w:spacing w:before="100" w:beforeAutospacing="1" w:after="100" w:afterAutospacing="1"/>
      <w:jc w:val="left"/>
    </w:pPr>
    <w:rPr>
      <w:rFonts w:eastAsia="Times New Roman"/>
      <w:sz w:val="24"/>
      <w:szCs w:val="24"/>
      <w:lang w:val="de-AT" w:eastAsia="de-AT"/>
    </w:rPr>
  </w:style>
  <w:style w:type="paragraph" w:styleId="CommentText">
    <w:name w:val="annotation text"/>
    <w:basedOn w:val="Normal"/>
    <w:link w:val="CommentTextChar1"/>
    <w:uiPriority w:val="99"/>
    <w:unhideWhenUsed/>
    <w:rPr>
      <w:sz w:val="20"/>
      <w:szCs w:val="20"/>
    </w:rPr>
  </w:style>
  <w:style w:type="character" w:customStyle="1" w:styleId="CommentTextChar1">
    <w:name w:val="Comment Text Char1"/>
    <w:basedOn w:val="DefaultParagraphFont"/>
    <w:link w:val="CommentText"/>
    <w:uiPriority w:val="99"/>
    <w:rPr>
      <w:rFonts w:ascii="Times New Roman" w:eastAsia="SimSun" w:hAnsi="Times New Roman" w:cs="Times New Roman"/>
      <w:sz w:val="20"/>
      <w:szCs w:val="20"/>
      <w:lang w:val="en-CA"/>
    </w:rPr>
  </w:style>
  <w:style w:type="character" w:styleId="CommentReference">
    <w:name w:val="annotation reference"/>
    <w:basedOn w:val="DefaultParagraphFont"/>
    <w:uiPriority w:val="99"/>
    <w:semiHidden/>
    <w:unhideWhenUsed/>
    <w:rPr>
      <w:sz w:val="16"/>
      <w:szCs w:val="16"/>
    </w:rPr>
  </w:style>
  <w:style w:type="paragraph" w:styleId="CommentSubject">
    <w:name w:val="annotation subject"/>
    <w:basedOn w:val="CommentText"/>
    <w:next w:val="CommentText"/>
    <w:link w:val="CommentSubjectChar1"/>
    <w:uiPriority w:val="99"/>
    <w:semiHidden/>
    <w:unhideWhenUsed/>
    <w:rsid w:val="003031BE"/>
    <w:rPr>
      <w:b/>
      <w:bCs/>
    </w:rPr>
  </w:style>
  <w:style w:type="character" w:customStyle="1" w:styleId="CommentSubjectChar1">
    <w:name w:val="Comment Subject Char1"/>
    <w:basedOn w:val="CommentTextChar1"/>
    <w:link w:val="CommentSubject"/>
    <w:uiPriority w:val="99"/>
    <w:semiHidden/>
    <w:rsid w:val="003031BE"/>
    <w:rPr>
      <w:rFonts w:ascii="Times New Roman" w:eastAsia="SimSun" w:hAnsi="Times New Roman" w:cs="Times New Roman"/>
      <w:b/>
      <w:bCs/>
      <w:sz w:val="20"/>
      <w:szCs w:val="20"/>
      <w:lang w:val="en-C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ecisions/cop/?m=cop-16" TargetMode="Externa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yperlink" Target="https://www.cbd.int/decisions/cop/?m=cop-16" TargetMode="Externa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ecisions/cop/?m=cop-16" TargetMode="External"/><Relationship Id="rId25"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hyperlink" Target="https://www.cbd.int/decisions/cop/?m=cop-16" TargetMode="External"/><Relationship Id="rId20" Type="http://schemas.openxmlformats.org/officeDocument/2006/relationships/hyperlink" Target="https://mptf.undp.org/sites/default/files/documents/2025-04/tor_cali_fund.pdf"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1.xml"/><Relationship Id="rId5" Type="http://schemas.openxmlformats.org/officeDocument/2006/relationships/customXml" Target="../customXml/item5.xml"/><Relationship Id="rId15" Type="http://schemas.openxmlformats.org/officeDocument/2006/relationships/hyperlink" Target="https://www.cbd.int/decisions/cop/?m=cop-16" TargetMode="External"/><Relationship Id="rId23" Type="http://schemas.openxmlformats.org/officeDocument/2006/relationships/header" Target="header2.xml"/><Relationship Id="rId28"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hyperlink" Target="https://www.cbd.int/decisions/cop/?m=cop-16"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eader" Target="header1.xml"/><Relationship Id="rId27" Type="http://schemas.openxmlformats.org/officeDocument/2006/relationships/glossaryDocument" Target="glossary/document.xml"/></Relationships>
</file>

<file path=word/_rels/footnotes.xml.rels><?xml version="1.0" encoding="UTF-8" standalone="yes"?>
<Relationships xmlns="http://schemas.openxmlformats.org/package/2006/relationships"><Relationship Id="rId3" Type="http://schemas.openxmlformats.org/officeDocument/2006/relationships/hyperlink" Target="https://mptf.undp.org/sites/default/files/documents/2025-04/tor_cali_fund.pdf" TargetMode="External"/><Relationship Id="rId2" Type="http://schemas.openxmlformats.org/officeDocument/2006/relationships/hyperlink" Target="https://www.cbd.int/decisions/cop/?m=cop-16" TargetMode="External"/><Relationship Id="rId1" Type="http://schemas.openxmlformats.org/officeDocument/2006/relationships/hyperlink" Target="https://www.cbd.int/documents/CBD/SBI/7/1"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AEDD7F33A1744F7193AA0FF04826916A"/>
        <w:category>
          <w:name w:val="General"/>
          <w:gallery w:val="placeholder"/>
        </w:category>
        <w:types>
          <w:type w:val="bbPlcHdr"/>
        </w:types>
        <w:behaviors>
          <w:behavior w:val="content"/>
        </w:behaviors>
        <w:guid w:val="{A09D39F3-D3B2-447A-B32D-EFAA44EAE806}"/>
      </w:docPartPr>
      <w:docPartBody>
        <w:p w:rsidR="00D30B1C" w:rsidRDefault="00ED23AA">
          <w:pPr>
            <w:pStyle w:val="AEDD7F33A1744F7193AA0FF04826916A"/>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67E80"/>
    <w:rsid w:val="00037A1D"/>
    <w:rsid w:val="00060E98"/>
    <w:rsid w:val="00076F71"/>
    <w:rsid w:val="00087116"/>
    <w:rsid w:val="00087856"/>
    <w:rsid w:val="00096EBE"/>
    <w:rsid w:val="000D290C"/>
    <w:rsid w:val="000E7C13"/>
    <w:rsid w:val="001161CF"/>
    <w:rsid w:val="00121228"/>
    <w:rsid w:val="0012638F"/>
    <w:rsid w:val="00134162"/>
    <w:rsid w:val="001357F1"/>
    <w:rsid w:val="001468F3"/>
    <w:rsid w:val="00151C0F"/>
    <w:rsid w:val="001771D9"/>
    <w:rsid w:val="001A11D4"/>
    <w:rsid w:val="001A767C"/>
    <w:rsid w:val="001B7F8C"/>
    <w:rsid w:val="001C202E"/>
    <w:rsid w:val="001E4254"/>
    <w:rsid w:val="001F49A2"/>
    <w:rsid w:val="002039C3"/>
    <w:rsid w:val="002700E9"/>
    <w:rsid w:val="002A267C"/>
    <w:rsid w:val="002D22E6"/>
    <w:rsid w:val="0031177F"/>
    <w:rsid w:val="00341F6F"/>
    <w:rsid w:val="0034223B"/>
    <w:rsid w:val="00411092"/>
    <w:rsid w:val="00413A97"/>
    <w:rsid w:val="00453A2A"/>
    <w:rsid w:val="0045497F"/>
    <w:rsid w:val="00490597"/>
    <w:rsid w:val="004F31F2"/>
    <w:rsid w:val="004F5B4A"/>
    <w:rsid w:val="00525ECA"/>
    <w:rsid w:val="005366CD"/>
    <w:rsid w:val="00572239"/>
    <w:rsid w:val="00591207"/>
    <w:rsid w:val="0061038C"/>
    <w:rsid w:val="006138F2"/>
    <w:rsid w:val="00640E36"/>
    <w:rsid w:val="00643B05"/>
    <w:rsid w:val="00667107"/>
    <w:rsid w:val="0067308F"/>
    <w:rsid w:val="006C0072"/>
    <w:rsid w:val="006F1396"/>
    <w:rsid w:val="007121DF"/>
    <w:rsid w:val="00727E86"/>
    <w:rsid w:val="00763995"/>
    <w:rsid w:val="00781DA8"/>
    <w:rsid w:val="007C3C86"/>
    <w:rsid w:val="007E63CE"/>
    <w:rsid w:val="00817F73"/>
    <w:rsid w:val="00867E80"/>
    <w:rsid w:val="00970E06"/>
    <w:rsid w:val="009A29C8"/>
    <w:rsid w:val="009B501C"/>
    <w:rsid w:val="009B517E"/>
    <w:rsid w:val="009E74F3"/>
    <w:rsid w:val="009F683E"/>
    <w:rsid w:val="00AF04A9"/>
    <w:rsid w:val="00AF52BC"/>
    <w:rsid w:val="00B04AFC"/>
    <w:rsid w:val="00B3272C"/>
    <w:rsid w:val="00B46E30"/>
    <w:rsid w:val="00B654DD"/>
    <w:rsid w:val="00B815AB"/>
    <w:rsid w:val="00B93C59"/>
    <w:rsid w:val="00BA211D"/>
    <w:rsid w:val="00BA2E8D"/>
    <w:rsid w:val="00BA7D82"/>
    <w:rsid w:val="00BD08E6"/>
    <w:rsid w:val="00BD3FFD"/>
    <w:rsid w:val="00BE19E6"/>
    <w:rsid w:val="00BF44D1"/>
    <w:rsid w:val="00BF5766"/>
    <w:rsid w:val="00C07D84"/>
    <w:rsid w:val="00C27C1F"/>
    <w:rsid w:val="00C93D99"/>
    <w:rsid w:val="00CB5363"/>
    <w:rsid w:val="00CE2728"/>
    <w:rsid w:val="00CE28BB"/>
    <w:rsid w:val="00D223BE"/>
    <w:rsid w:val="00D30B1C"/>
    <w:rsid w:val="00D36F80"/>
    <w:rsid w:val="00D44000"/>
    <w:rsid w:val="00D936AB"/>
    <w:rsid w:val="00D955E4"/>
    <w:rsid w:val="00DE2446"/>
    <w:rsid w:val="00E27AD3"/>
    <w:rsid w:val="00E300E1"/>
    <w:rsid w:val="00E3592D"/>
    <w:rsid w:val="00E35A64"/>
    <w:rsid w:val="00E63C42"/>
    <w:rsid w:val="00E64AC5"/>
    <w:rsid w:val="00EA41F7"/>
    <w:rsid w:val="00EC13F6"/>
    <w:rsid w:val="00EC79E5"/>
    <w:rsid w:val="00ED23AA"/>
    <w:rsid w:val="00EF493A"/>
    <w:rsid w:val="00F24A76"/>
    <w:rsid w:val="00F275A1"/>
    <w:rsid w:val="00F430BE"/>
    <w:rsid w:val="00F51C3F"/>
    <w:rsid w:val="00FC44D6"/>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AEDD7F33A1744F7193AA0FF04826916A">
    <w:name w:val="AEDD7F33A1744F7193AA0FF04826916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A328EB00E67F346B6174BE96D327B2B" ma:contentTypeVersion="11" ma:contentTypeDescription="Create a new document." ma:contentTypeScope="" ma:versionID="b1769ac123458866e93c1e1a8f5d7264">
  <xsd:schema xmlns:xsd="http://www.w3.org/2001/XMLSchema" xmlns:xs="http://www.w3.org/2001/XMLSchema" xmlns:p="http://schemas.microsoft.com/office/2006/metadata/properties" xmlns:ns2="292e8265-61e8-4476-9c6d-719af089d244" xmlns:ns3="c89cf9d1-532e-4c94-875d-12e9041bbcb0" targetNamespace="http://schemas.microsoft.com/office/2006/metadata/properties" ma:root="true" ma:fieldsID="cef69a2368db5a80933a10034f3f94d7" ns2:_="" ns3:_="">
    <xsd:import namespace="292e8265-61e8-4476-9c6d-719af089d244"/>
    <xsd:import namespace="c89cf9d1-532e-4c94-875d-12e9041bbcb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2e8265-61e8-4476-9c6d-719af089d24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89cf9d1-532e-4c94-875d-12e9041bbcb0"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3ffcbcd2-b711-4b56-9cc9-ef645dd2f1b1}" ma:internalName="TaxCatchAll" ma:showField="CatchAllData" ma:web="c89cf9d1-532e-4c94-875d-12e9041bbcb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c89cf9d1-532e-4c94-875d-12e9041bbcb0" xsi:nil="true"/>
    <lcf76f155ced4ddcb4097134ff3c332f xmlns="292e8265-61e8-4476-9c6d-719af089d244">
      <Terms xmlns="http://schemas.microsoft.com/office/infopath/2007/PartnerControls"/>
    </lcf76f155ced4ddcb4097134ff3c332f>
  </documentManagement>
</p:properti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22738E0B-B2D5-4382-BAD7-A699BA8B9880}"/>
</file>

<file path=customXml/itemProps3.xml><?xml version="1.0" encoding="utf-8"?>
<ds:datastoreItem xmlns:ds="http://schemas.openxmlformats.org/officeDocument/2006/customXml" ds:itemID="{F65527B9-74CE-4A3F-A903-EF97CAA4C428}">
  <ds:schemaRefs>
    <ds:schemaRef ds:uri="http://schemas.microsoft.com/sharepoint/v3/contenttype/forms"/>
  </ds:schemaRefs>
</ds:datastoreItem>
</file>

<file path=customXml/itemProps4.xml><?xml version="1.0" encoding="utf-8"?>
<ds:datastoreItem xmlns:ds="http://schemas.openxmlformats.org/officeDocument/2006/customXml" ds:itemID="{DAA0008C-1F38-47FA-8EEF-1D01D4AAB42F}">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5.xml><?xml version="1.0" encoding="utf-8"?>
<ds:datastoreItem xmlns:ds="http://schemas.openxmlformats.org/officeDocument/2006/customXml" ds:itemID="{325C2287-F812-43B6-9DAC-DD6A645C6BAA}">
  <ds:schemaRefs>
    <ds:schemaRef ds:uri="http://schemas.openxmlformats.org/officeDocument/2006/bibliography"/>
  </ds:schemaRefs>
</ds:datastoreItem>
</file>

<file path=docMetadata/LabelInfo.xml><?xml version="1.0" encoding="utf-8"?>
<clbl:labelList xmlns:clbl="http://schemas.microsoft.com/office/2020/mipLabelMetadata">
  <clbl:label id="{606bed3f-efae-4d70-a15b-866bb27c918d}" enabled="1" method="Privileged" siteId="{0f9e35db-544f-4f60-bdcc-5ea416e6dc70}" removed="0"/>
  <clbl:label id="{c541a3c6-520b-49ce-8220-2228ac7c3626}" enabled="0" method="" siteId="{c541a3c6-520b-49ce-8220-2228ac7c3626}" removed="1"/>
</clbl:labelList>
</file>

<file path=docProps/app.xml><?xml version="1.0" encoding="utf-8"?>
<Properties xmlns="http://schemas.openxmlformats.org/officeDocument/2006/extended-properties" xmlns:vt="http://schemas.openxmlformats.org/officeDocument/2006/docPropsVTypes">
  <Template>Normal</Template>
  <TotalTime>4</TotalTime>
  <Pages>12</Pages>
  <Words>3980</Words>
  <Characters>24086</Characters>
  <Application>Microsoft Office Word</Application>
  <DocSecurity>0</DocSecurity>
  <Lines>388</Lines>
  <Paragraphs>140</Paragraphs>
  <ScaleCrop>false</ScaleCrop>
  <HeadingPairs>
    <vt:vector size="2" baseType="variant">
      <vt:variant>
        <vt:lpstr>Title</vt:lpstr>
      </vt:variant>
      <vt:variant>
        <vt:i4>1</vt:i4>
      </vt:variant>
    </vt:vector>
  </HeadingPairs>
  <TitlesOfParts>
    <vt:vector size="1" baseType="lpstr">
      <vt:lpstr>Review methodology of effectiveness of the Multilateral Mechanism for the Fair and Equitable Sharing of Benefits from the Use of Digital Sequence Information on Genetic Resources, including the Cali Fund</vt:lpstr>
    </vt:vector>
  </TitlesOfParts>
  <Company/>
  <LinksUpToDate>false</LinksUpToDate>
  <CharactersWithSpaces>27926</CharactersWithSpaces>
  <SharedDoc>false</SharedDoc>
  <HLinks>
    <vt:vector size="54" baseType="variant">
      <vt:variant>
        <vt:i4>7209057</vt:i4>
      </vt:variant>
      <vt:variant>
        <vt:i4>18</vt:i4>
      </vt:variant>
      <vt:variant>
        <vt:i4>0</vt:i4>
      </vt:variant>
      <vt:variant>
        <vt:i4>5</vt:i4>
      </vt:variant>
      <vt:variant>
        <vt:lpwstr>https://www.cbd.int/decisions/cop/?m=cop-16</vt:lpwstr>
      </vt:variant>
      <vt:variant>
        <vt:lpwstr/>
      </vt:variant>
      <vt:variant>
        <vt:i4>6684726</vt:i4>
      </vt:variant>
      <vt:variant>
        <vt:i4>15</vt:i4>
      </vt:variant>
      <vt:variant>
        <vt:i4>0</vt:i4>
      </vt:variant>
      <vt:variant>
        <vt:i4>5</vt:i4>
      </vt:variant>
      <vt:variant>
        <vt:lpwstr>https://mptf.undp.org/sites/default/files/documents/2025-04/tor_cali_fund.pdf</vt:lpwstr>
      </vt:variant>
      <vt:variant>
        <vt:lpwstr/>
      </vt:variant>
      <vt:variant>
        <vt:i4>7209057</vt:i4>
      </vt:variant>
      <vt:variant>
        <vt:i4>12</vt:i4>
      </vt:variant>
      <vt:variant>
        <vt:i4>0</vt:i4>
      </vt:variant>
      <vt:variant>
        <vt:i4>5</vt:i4>
      </vt:variant>
      <vt:variant>
        <vt:lpwstr>https://www.cbd.int/decisions/cop/?m=cop-16</vt:lpwstr>
      </vt:variant>
      <vt:variant>
        <vt:lpwstr/>
      </vt:variant>
      <vt:variant>
        <vt:i4>7209057</vt:i4>
      </vt:variant>
      <vt:variant>
        <vt:i4>9</vt:i4>
      </vt:variant>
      <vt:variant>
        <vt:i4>0</vt:i4>
      </vt:variant>
      <vt:variant>
        <vt:i4>5</vt:i4>
      </vt:variant>
      <vt:variant>
        <vt:lpwstr>https://www.cbd.int/decisions/cop/?m=cop-16</vt:lpwstr>
      </vt:variant>
      <vt:variant>
        <vt:lpwstr/>
      </vt:variant>
      <vt:variant>
        <vt:i4>7209057</vt:i4>
      </vt:variant>
      <vt:variant>
        <vt:i4>6</vt:i4>
      </vt:variant>
      <vt:variant>
        <vt:i4>0</vt:i4>
      </vt:variant>
      <vt:variant>
        <vt:i4>5</vt:i4>
      </vt:variant>
      <vt:variant>
        <vt:lpwstr>https://www.cbd.int/decisions/cop/?m=cop-16</vt:lpwstr>
      </vt:variant>
      <vt:variant>
        <vt:lpwstr/>
      </vt:variant>
      <vt:variant>
        <vt:i4>7209057</vt:i4>
      </vt:variant>
      <vt:variant>
        <vt:i4>3</vt:i4>
      </vt:variant>
      <vt:variant>
        <vt:i4>0</vt:i4>
      </vt:variant>
      <vt:variant>
        <vt:i4>5</vt:i4>
      </vt:variant>
      <vt:variant>
        <vt:lpwstr>https://www.cbd.int/decisions/cop/?m=cop-16</vt:lpwstr>
      </vt:variant>
      <vt:variant>
        <vt:lpwstr/>
      </vt:variant>
      <vt:variant>
        <vt:i4>7209057</vt:i4>
      </vt:variant>
      <vt:variant>
        <vt:i4>0</vt:i4>
      </vt:variant>
      <vt:variant>
        <vt:i4>0</vt:i4>
      </vt:variant>
      <vt:variant>
        <vt:i4>5</vt:i4>
      </vt:variant>
      <vt:variant>
        <vt:lpwstr>https://www.cbd.int/decisions/cop/?m=cop-16</vt:lpwstr>
      </vt:variant>
      <vt:variant>
        <vt:lpwstr/>
      </vt:variant>
      <vt:variant>
        <vt:i4>6684726</vt:i4>
      </vt:variant>
      <vt:variant>
        <vt:i4>3</vt:i4>
      </vt:variant>
      <vt:variant>
        <vt:i4>0</vt:i4>
      </vt:variant>
      <vt:variant>
        <vt:i4>5</vt:i4>
      </vt:variant>
      <vt:variant>
        <vt:lpwstr>https://mptf.undp.org/sites/default/files/documents/2025-04/tor_cali_fund.pdf</vt:lpwstr>
      </vt:variant>
      <vt:variant>
        <vt:lpwstr/>
      </vt:variant>
      <vt:variant>
        <vt:i4>5111815</vt:i4>
      </vt:variant>
      <vt:variant>
        <vt:i4>0</vt:i4>
      </vt:variant>
      <vt:variant>
        <vt:i4>0</vt:i4>
      </vt:variant>
      <vt:variant>
        <vt:i4>5</vt:i4>
      </vt:variant>
      <vt:variant>
        <vt:lpwstr>https://www.cbd.int/documents/CBD/SBI/7/1</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Review methodology of effectiveness of the Multilateral Mechanism for the Fair and Equitable Sharing of Benefits from the Use of Digital Sequence Information on Genetic Resources, including the Cali Fund</dc:title>
  <dc:subject/>
  <dc:creator>KB</dc:creator>
  <cp:keywords/>
  <cp:lastModifiedBy>Veronique Lefebvre</cp:lastModifiedBy>
  <cp:revision>3</cp:revision>
  <dcterms:created xsi:type="dcterms:W3CDTF">2026-06-25T20:24:00Z</dcterms:created>
  <dcterms:modified xsi:type="dcterms:W3CDTF">2026-06-25T20:28:00Z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NoSymbol">
    <vt:lpwstr>1</vt:lpwstr>
  </property>
  <property fmtid="{D5CDD505-2E9C-101B-9397-08002B2CF9AE}" pid="3" name="CBD-Distr">
    <vt:lpwstr>Distr</vt:lpwstr>
  </property>
  <property fmtid="{D5CDD505-2E9C-101B-9397-08002B2CF9AE}" pid="4" name="MediaServiceImageTags">
    <vt:lpwstr/>
  </property>
  <property fmtid="{D5CDD505-2E9C-101B-9397-08002B2CF9AE}" pid="5" name="ContentTypeId">
    <vt:lpwstr>0x0101007A328EB00E67F346B6174BE96D327B2B</vt:lpwstr>
  </property>
  <property fmtid="{D5CDD505-2E9C-101B-9397-08002B2CF9AE}" pid="6" name="CBD-LangDistr">
    <vt:lpwstr/>
  </property>
  <property fmtid="{D5CDD505-2E9C-101B-9397-08002B2CF9AE}" pid="7" name="CBD-Category">
    <vt:lpwstr>CBD</vt:lpwstr>
  </property>
  <property fmtid="{D5CDD505-2E9C-101B-9397-08002B2CF9AE}" pid="8" name="CBD-Language">
    <vt:lpwstr>EN</vt:lpwstr>
  </property>
  <property fmtid="{D5CDD505-2E9C-101B-9397-08002B2CF9AE}" pid="9" name="CBD-Generator">
    <vt:lpwstr>0</vt:lpwstr>
  </property>
</Properties>
</file>