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Style w:val="TableGrid"/>
        <w:tblW w:w="10207" w:type="dxa"/>
        <w:tblInd w:w="-318" w:type="dxa"/>
        <w:tblBorders>
          <w:top w:val="none" w:sz="0" w:space="0" w:color="auto"/>
          <w:left w:val="none" w:sz="0" w:space="0" w:color="auto"/>
          <w:right w:val="none" w:sz="0" w:space="0" w:color="auto"/>
          <w:insideH w:val="single" w:sz="12" w:space="0" w:color="auto"/>
          <w:insideV w:val="none" w:sz="0" w:space="0" w:color="auto"/>
        </w:tblBorders>
        <w:tblLook w:val="04A0" w:firstRow="1" w:lastRow="0" w:firstColumn="1" w:lastColumn="0" w:noHBand="0" w:noVBand="1"/>
      </w:tblPr>
      <w:tblGrid>
        <w:gridCol w:w="976"/>
        <w:gridCol w:w="5141"/>
        <w:gridCol w:w="4090"/>
      </w:tblGrid>
      <w:tr w:rsidR="009529AC" w14:paraId="0DD6214D" w14:textId="77777777" w:rsidTr="009529AC">
        <w:trPr>
          <w:trHeight w:val="709"/>
        </w:trPr>
        <w:tc>
          <w:tcPr>
            <w:tcW w:w="976" w:type="dxa"/>
            <w:tcBorders>
              <w:top w:val="nil"/>
              <w:left w:val="nil"/>
              <w:bottom w:val="single" w:sz="12" w:space="0" w:color="auto"/>
              <w:right w:val="nil"/>
            </w:tcBorders>
            <w:hideMark/>
          </w:tcPr>
          <w:p w14:paraId="7C6502BD" w14:textId="42D87180" w:rsidR="009529AC" w:rsidRDefault="009529AC">
            <w:pPr>
              <w:suppressLineNumbers/>
              <w:suppressAutoHyphens/>
              <w:rPr>
                <w:kern w:val="22"/>
                <w:sz w:val="22"/>
                <w:szCs w:val="22"/>
              </w:rPr>
            </w:pPr>
            <w:r>
              <w:rPr>
                <w:noProof/>
                <w:sz w:val="22"/>
                <w:szCs w:val="22"/>
                <w:lang w:val="es-ES_tradnl" w:eastAsia="es-ES_tradnl"/>
              </w:rPr>
              <w:drawing>
                <wp:inline distT="0" distB="0" distL="0" distR="0" wp14:anchorId="2F4A9474" wp14:editId="3CF29F5C">
                  <wp:extent cx="476250" cy="400050"/>
                  <wp:effectExtent l="0" t="0" r="0" b="0"/>
                  <wp:docPr id="6" name="Picture 6"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250" cy="400050"/>
                          </a:xfrm>
                          <a:prstGeom prst="rect">
                            <a:avLst/>
                          </a:prstGeom>
                          <a:noFill/>
                          <a:ln>
                            <a:noFill/>
                          </a:ln>
                        </pic:spPr>
                      </pic:pic>
                    </a:graphicData>
                  </a:graphic>
                </wp:inline>
              </w:drawing>
            </w:r>
          </w:p>
        </w:tc>
        <w:tc>
          <w:tcPr>
            <w:tcW w:w="5141" w:type="dxa"/>
            <w:tcBorders>
              <w:top w:val="nil"/>
              <w:left w:val="nil"/>
              <w:bottom w:val="single" w:sz="12" w:space="0" w:color="auto"/>
              <w:right w:val="nil"/>
            </w:tcBorders>
            <w:hideMark/>
          </w:tcPr>
          <w:p w14:paraId="4A270E36" w14:textId="28F794F9" w:rsidR="009529AC" w:rsidRDefault="009529AC">
            <w:pPr>
              <w:suppressLineNumbers/>
              <w:suppressAutoHyphens/>
              <w:rPr>
                <w:kern w:val="22"/>
                <w:sz w:val="22"/>
                <w:szCs w:val="22"/>
              </w:rPr>
            </w:pPr>
            <w:r>
              <w:rPr>
                <w:noProof/>
                <w:kern w:val="22"/>
                <w:szCs w:val="22"/>
                <w:lang w:val="es-ES_tradnl" w:eastAsia="es-ES_tradnl"/>
              </w:rPr>
              <w:drawing>
                <wp:inline distT="0" distB="0" distL="0" distR="0" wp14:anchorId="5B2DFE5D" wp14:editId="0C36AF81">
                  <wp:extent cx="390525" cy="428625"/>
                  <wp:effectExtent l="0" t="0" r="9525" b="952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90525" cy="428625"/>
                          </a:xfrm>
                          <a:prstGeom prst="rect">
                            <a:avLst/>
                          </a:prstGeom>
                          <a:noFill/>
                          <a:ln>
                            <a:noFill/>
                          </a:ln>
                        </pic:spPr>
                      </pic:pic>
                    </a:graphicData>
                  </a:graphic>
                </wp:inline>
              </w:drawing>
            </w:r>
          </w:p>
        </w:tc>
        <w:tc>
          <w:tcPr>
            <w:tcW w:w="4090" w:type="dxa"/>
            <w:tcBorders>
              <w:top w:val="nil"/>
              <w:left w:val="nil"/>
              <w:bottom w:val="single" w:sz="12" w:space="0" w:color="auto"/>
              <w:right w:val="nil"/>
            </w:tcBorders>
            <w:hideMark/>
          </w:tcPr>
          <w:p w14:paraId="575909B4" w14:textId="77777777" w:rsidR="009529AC" w:rsidRDefault="009529AC">
            <w:pPr>
              <w:suppressLineNumbers/>
              <w:suppressAutoHyphens/>
              <w:jc w:val="right"/>
              <w:rPr>
                <w:rFonts w:ascii="Arial" w:hAnsi="Arial" w:cs="Arial"/>
                <w:b/>
                <w:kern w:val="22"/>
                <w:sz w:val="32"/>
                <w:szCs w:val="32"/>
              </w:rPr>
            </w:pPr>
            <w:r>
              <w:rPr>
                <w:rFonts w:ascii="Arial" w:hAnsi="Arial"/>
                <w:b/>
                <w:sz w:val="32"/>
                <w:szCs w:val="32"/>
              </w:rPr>
              <w:t>CBD</w:t>
            </w:r>
          </w:p>
        </w:tc>
      </w:tr>
      <w:tr w:rsidR="009529AC" w:rsidRPr="00DC623F" w14:paraId="6FDFA7B3" w14:textId="77777777" w:rsidTr="009529AC">
        <w:tc>
          <w:tcPr>
            <w:tcW w:w="6117" w:type="dxa"/>
            <w:gridSpan w:val="2"/>
            <w:tcBorders>
              <w:top w:val="single" w:sz="12" w:space="0" w:color="auto"/>
              <w:left w:val="nil"/>
              <w:bottom w:val="single" w:sz="4" w:space="0" w:color="auto"/>
              <w:right w:val="nil"/>
            </w:tcBorders>
            <w:vAlign w:val="center"/>
            <w:hideMark/>
          </w:tcPr>
          <w:p w14:paraId="6AC83174" w14:textId="1CB2C854" w:rsidR="009529AC" w:rsidRDefault="009529AC">
            <w:pPr>
              <w:suppressLineNumbers/>
              <w:suppressAutoHyphens/>
              <w:rPr>
                <w:kern w:val="22"/>
                <w:sz w:val="22"/>
                <w:szCs w:val="22"/>
              </w:rPr>
            </w:pPr>
            <w:r>
              <w:rPr>
                <w:noProof/>
                <w:kern w:val="22"/>
                <w:szCs w:val="22"/>
                <w:lang w:val="es-ES_tradnl" w:eastAsia="es-ES_tradnl"/>
              </w:rPr>
              <w:drawing>
                <wp:inline distT="0" distB="0" distL="0" distR="0" wp14:anchorId="0E8416A2" wp14:editId="4037187A">
                  <wp:extent cx="2619375" cy="1076325"/>
                  <wp:effectExtent l="0" t="0" r="9525" b="9525"/>
                  <wp:docPr id="2" name="Picture 2" descr="CBD_logo_ru-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 descr="CBD_logo_ru-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619375" cy="1076325"/>
                          </a:xfrm>
                          <a:prstGeom prst="rect">
                            <a:avLst/>
                          </a:prstGeom>
                          <a:noFill/>
                          <a:ln>
                            <a:noFill/>
                          </a:ln>
                        </pic:spPr>
                      </pic:pic>
                    </a:graphicData>
                  </a:graphic>
                </wp:inline>
              </w:drawing>
            </w:r>
          </w:p>
        </w:tc>
        <w:tc>
          <w:tcPr>
            <w:tcW w:w="4090" w:type="dxa"/>
            <w:tcBorders>
              <w:top w:val="single" w:sz="12" w:space="0" w:color="auto"/>
              <w:left w:val="nil"/>
              <w:bottom w:val="single" w:sz="4" w:space="0" w:color="auto"/>
              <w:right w:val="nil"/>
            </w:tcBorders>
          </w:tcPr>
          <w:p w14:paraId="1D1E2EF9" w14:textId="77777777" w:rsidR="009529AC" w:rsidRDefault="009529AC">
            <w:pPr>
              <w:suppressLineNumbers/>
              <w:suppressAutoHyphens/>
              <w:ind w:left="1215"/>
              <w:rPr>
                <w:kern w:val="22"/>
                <w:sz w:val="22"/>
                <w:szCs w:val="22"/>
                <w:lang w:val="en-US"/>
              </w:rPr>
            </w:pPr>
            <w:r>
              <w:rPr>
                <w:sz w:val="22"/>
                <w:szCs w:val="22"/>
                <w:lang w:val="en-US"/>
              </w:rPr>
              <w:t>Distr.</w:t>
            </w:r>
          </w:p>
          <w:p w14:paraId="29FCB570" w14:textId="77777777" w:rsidR="009529AC" w:rsidRDefault="009529AC">
            <w:pPr>
              <w:suppressLineNumbers/>
              <w:suppressAutoHyphens/>
              <w:ind w:left="1215"/>
              <w:rPr>
                <w:bCs/>
                <w:kern w:val="22"/>
                <w:sz w:val="22"/>
                <w:szCs w:val="22"/>
                <w:lang w:val="en-US"/>
              </w:rPr>
            </w:pPr>
            <w:r>
              <w:rPr>
                <w:bCs/>
                <w:caps/>
                <w:sz w:val="22"/>
                <w:szCs w:val="22"/>
                <w:lang w:val="en-US"/>
              </w:rPr>
              <w:t>GENERAL</w:t>
            </w:r>
          </w:p>
          <w:p w14:paraId="5EC95F41" w14:textId="77777777" w:rsidR="009529AC" w:rsidRDefault="009529AC">
            <w:pPr>
              <w:suppressLineNumbers/>
              <w:suppressAutoHyphens/>
              <w:ind w:left="1215"/>
              <w:rPr>
                <w:kern w:val="22"/>
                <w:sz w:val="22"/>
                <w:szCs w:val="22"/>
                <w:lang w:val="en-GB"/>
              </w:rPr>
            </w:pPr>
          </w:p>
          <w:p w14:paraId="6E582B15" w14:textId="4D7B5A14" w:rsidR="009529AC" w:rsidRDefault="00C913BB">
            <w:pPr>
              <w:suppressLineNumbers/>
              <w:suppressAutoHyphens/>
              <w:ind w:left="1215"/>
              <w:rPr>
                <w:kern w:val="22"/>
                <w:sz w:val="22"/>
                <w:szCs w:val="22"/>
                <w:lang w:val="en-US"/>
              </w:rPr>
            </w:pPr>
            <w:sdt>
              <w:sdtPr>
                <w:rPr>
                  <w:kern w:val="22"/>
                  <w:sz w:val="22"/>
                  <w:szCs w:val="22"/>
                  <w:lang w:val="en-US"/>
                </w:rPr>
                <w:alias w:val="CBD/NP/MOP/3/6."/>
                <w:id w:val="2137136483"/>
                <w:placeholder>
                  <w:docPart w:val="2760E75CE1F4462FB430DFC6B959073F"/>
                </w:placeholder>
                <w:dataBinding w:prefixMappings="xmlns:ns0='http://purl.org/dc/elements/1.1/' xmlns:ns1='http://schemas.openxmlformats.org/package/2006/metadata/core-properties' " w:xpath="/ns1:coreProperties[1]/ns0:subject[1]" w:storeItemID="{6C3C8BC8-F283-45AE-878A-BAB7291924A1}"/>
                <w:text/>
              </w:sdtPr>
              <w:sdtEndPr/>
              <w:sdtContent>
                <w:r w:rsidR="009529AC" w:rsidRPr="009529AC">
                  <w:rPr>
                    <w:kern w:val="22"/>
                    <w:sz w:val="22"/>
                    <w:szCs w:val="22"/>
                    <w:lang w:val="en-US"/>
                  </w:rPr>
                  <w:t>CBD/SBSTTA/23/2/Add.4</w:t>
                </w:r>
              </w:sdtContent>
            </w:sdt>
          </w:p>
          <w:p w14:paraId="4E7FAE25" w14:textId="77777777" w:rsidR="00C913BB" w:rsidRPr="006D6174" w:rsidRDefault="00C913BB" w:rsidP="00C913BB">
            <w:pPr>
              <w:suppressLineNumbers/>
              <w:suppressAutoHyphens/>
              <w:ind w:left="1215"/>
              <w:rPr>
                <w:kern w:val="22"/>
                <w:sz w:val="22"/>
                <w:szCs w:val="22"/>
                <w:lang w:val="en-GB"/>
              </w:rPr>
            </w:pPr>
            <w:r w:rsidRPr="006D6174">
              <w:rPr>
                <w:kern w:val="22"/>
                <w:sz w:val="22"/>
                <w:szCs w:val="22"/>
                <w:lang w:val="en-GB"/>
              </w:rPr>
              <w:t>15 October 2019</w:t>
            </w:r>
          </w:p>
          <w:p w14:paraId="2624C9AE" w14:textId="77777777" w:rsidR="009529AC" w:rsidRDefault="009529AC">
            <w:pPr>
              <w:suppressLineNumbers/>
              <w:suppressAutoHyphens/>
              <w:ind w:left="1215"/>
              <w:rPr>
                <w:kern w:val="22"/>
                <w:sz w:val="22"/>
                <w:szCs w:val="22"/>
                <w:lang w:val="en-GB"/>
              </w:rPr>
            </w:pPr>
            <w:bookmarkStart w:id="0" w:name="_GoBack"/>
            <w:bookmarkEnd w:id="0"/>
          </w:p>
          <w:p w14:paraId="6C59ECE1" w14:textId="77777777" w:rsidR="009529AC" w:rsidRDefault="009529AC">
            <w:pPr>
              <w:suppressLineNumbers/>
              <w:suppressAutoHyphens/>
              <w:ind w:left="1215"/>
              <w:rPr>
                <w:kern w:val="22"/>
                <w:sz w:val="22"/>
                <w:szCs w:val="22"/>
                <w:lang w:val="en-US"/>
              </w:rPr>
            </w:pPr>
            <w:r>
              <w:rPr>
                <w:sz w:val="22"/>
                <w:szCs w:val="22"/>
                <w:lang w:val="en-US"/>
              </w:rPr>
              <w:t xml:space="preserve">RUSSIAN </w:t>
            </w:r>
            <w:r>
              <w:rPr>
                <w:sz w:val="22"/>
                <w:szCs w:val="22"/>
                <w:lang w:val="en-US"/>
              </w:rPr>
              <w:br/>
              <w:t>ORIGINAL: ENGLISH</w:t>
            </w:r>
          </w:p>
          <w:p w14:paraId="50E15751" w14:textId="77777777" w:rsidR="009529AC" w:rsidRDefault="009529AC">
            <w:pPr>
              <w:suppressLineNumbers/>
              <w:suppressAutoHyphens/>
              <w:rPr>
                <w:kern w:val="22"/>
                <w:sz w:val="22"/>
                <w:szCs w:val="22"/>
                <w:lang w:val="en-GB"/>
              </w:rPr>
            </w:pPr>
          </w:p>
        </w:tc>
      </w:tr>
    </w:tbl>
    <w:p w14:paraId="72315FBB" w14:textId="77777777" w:rsidR="009529AC" w:rsidRDefault="009529AC" w:rsidP="009529AC">
      <w:pPr>
        <w:suppressLineNumbers/>
        <w:suppressAutoHyphens/>
        <w:ind w:left="284" w:right="4642" w:hanging="284"/>
        <w:rPr>
          <w:caps/>
          <w:kern w:val="22"/>
          <w:sz w:val="22"/>
          <w:szCs w:val="22"/>
        </w:rPr>
      </w:pPr>
      <w:r>
        <w:rPr>
          <w:caps/>
          <w:sz w:val="22"/>
          <w:szCs w:val="22"/>
        </w:rPr>
        <w:t>ВСПОМОГАТЕЛЬНЫЙ ОРГАН ПО НАУЧНЫМ, ТЕХНИЧЕСКИМ И ТЕХНОЛОГИЧЕСКИМ КОНСУЛЬТАЦИЯМ</w:t>
      </w:r>
    </w:p>
    <w:p w14:paraId="6B3283BD" w14:textId="77777777" w:rsidR="009529AC" w:rsidRDefault="009529AC" w:rsidP="009529AC">
      <w:pPr>
        <w:suppressLineNumbers/>
        <w:suppressAutoHyphens/>
        <w:ind w:left="284" w:hanging="284"/>
        <w:rPr>
          <w:snapToGrid w:val="0"/>
          <w:kern w:val="22"/>
          <w:sz w:val="22"/>
          <w:szCs w:val="22"/>
        </w:rPr>
      </w:pPr>
      <w:r>
        <w:rPr>
          <w:snapToGrid w:val="0"/>
          <w:sz w:val="22"/>
          <w:szCs w:val="22"/>
        </w:rPr>
        <w:t>Двадцать третье совещание</w:t>
      </w:r>
    </w:p>
    <w:p w14:paraId="0BF4DEC7" w14:textId="77777777" w:rsidR="009529AC" w:rsidRDefault="009529AC" w:rsidP="009529AC">
      <w:pPr>
        <w:suppressLineNumbers/>
        <w:suppressAutoHyphens/>
        <w:ind w:left="284" w:hanging="284"/>
        <w:rPr>
          <w:snapToGrid w:val="0"/>
          <w:kern w:val="22"/>
          <w:sz w:val="22"/>
          <w:szCs w:val="22"/>
        </w:rPr>
      </w:pPr>
      <w:r>
        <w:rPr>
          <w:snapToGrid w:val="0"/>
          <w:sz w:val="22"/>
          <w:szCs w:val="22"/>
        </w:rPr>
        <w:t>Монреаль, Канада, 25-29 ноября 2019 года</w:t>
      </w:r>
    </w:p>
    <w:p w14:paraId="4C13282C" w14:textId="77777777" w:rsidR="009529AC" w:rsidRDefault="009529AC" w:rsidP="009529AC">
      <w:pPr>
        <w:pStyle w:val="Cornernotation"/>
        <w:suppressLineNumbers/>
        <w:suppressAutoHyphens/>
        <w:kinsoku w:val="0"/>
        <w:overflowPunct w:val="0"/>
        <w:autoSpaceDE w:val="0"/>
        <w:autoSpaceDN w:val="0"/>
        <w:ind w:left="180" w:right="4422" w:hanging="180"/>
        <w:rPr>
          <w:kern w:val="22"/>
          <w:sz w:val="22"/>
          <w:szCs w:val="22"/>
        </w:rPr>
      </w:pPr>
      <w:r>
        <w:rPr>
          <w:snapToGrid w:val="0"/>
          <w:szCs w:val="22"/>
        </w:rPr>
        <w:t>Пункт 3 предварительной повестки дня</w:t>
      </w:r>
      <w:r>
        <w:rPr>
          <w:rStyle w:val="FootnoteReference"/>
          <w:snapToGrid w:val="0"/>
          <w:kern w:val="22"/>
          <w:szCs w:val="22"/>
        </w:rPr>
        <w:footnoteReference w:customMarkFollows="1" w:id="2"/>
        <w:t>*</w:t>
      </w:r>
    </w:p>
    <w:p w14:paraId="3CE0E439" w14:textId="13958F2D" w:rsidR="00EA5368" w:rsidRPr="006D6174" w:rsidRDefault="00EA5368" w:rsidP="006476DC">
      <w:pPr>
        <w:keepNext/>
        <w:suppressLineNumbers/>
        <w:suppressAutoHyphens/>
        <w:spacing w:before="240" w:after="120"/>
        <w:jc w:val="center"/>
        <w:outlineLvl w:val="0"/>
        <w:rPr>
          <w:rFonts w:ascii="Times New Roman Bold" w:eastAsia="Times New Roman Bold" w:hAnsi="Times New Roman Bold"/>
          <w:b/>
          <w:bCs/>
          <w:caps/>
          <w:kern w:val="22"/>
          <w:sz w:val="22"/>
          <w:szCs w:val="22"/>
        </w:rPr>
      </w:pPr>
      <w:r>
        <w:rPr>
          <w:rFonts w:ascii="Times New Roman Bold" w:hAnsi="Times New Roman Bold"/>
          <w:b/>
          <w:bCs/>
          <w:caps/>
          <w:sz w:val="22"/>
          <w:szCs w:val="22"/>
        </w:rPr>
        <w:t>Формирование научно-технической базы данных для глобальной рамочной программы в области биоразнообразия на период после 2020 года</w:t>
      </w:r>
    </w:p>
    <w:p w14:paraId="4A30C56A" w14:textId="225D0640" w:rsidR="00C9161D" w:rsidRPr="00DC623F" w:rsidRDefault="00EA5368" w:rsidP="006476DC">
      <w:pPr>
        <w:keepNext/>
        <w:suppressLineNumbers/>
        <w:tabs>
          <w:tab w:val="left" w:pos="720"/>
        </w:tabs>
        <w:suppressAutoHyphens/>
        <w:spacing w:before="120" w:after="120"/>
        <w:jc w:val="center"/>
        <w:outlineLvl w:val="0"/>
        <w:rPr>
          <w:b/>
          <w:i/>
          <w:caps/>
          <w:kern w:val="22"/>
          <w:sz w:val="22"/>
          <w:szCs w:val="22"/>
        </w:rPr>
      </w:pPr>
      <w:r>
        <w:rPr>
          <w:i/>
          <w:sz w:val="22"/>
          <w:szCs w:val="22"/>
        </w:rPr>
        <w:t>Добавление</w:t>
      </w:r>
    </w:p>
    <w:p w14:paraId="1BBC509E" w14:textId="7DCC0571" w:rsidR="00AE273E" w:rsidRPr="000510A1" w:rsidRDefault="00C913BB" w:rsidP="006476DC">
      <w:pPr>
        <w:pStyle w:val="HEADINGNOTFORTOC"/>
        <w:suppressLineNumbers/>
        <w:suppressAutoHyphens/>
        <w:spacing w:before="120"/>
        <w:rPr>
          <w:kern w:val="22"/>
          <w:sz w:val="22"/>
          <w:szCs w:val="22"/>
        </w:rPr>
      </w:pPr>
      <w:sdt>
        <w:sdtPr>
          <w:rPr>
            <w:rFonts w:ascii="Times New Roman Bold" w:hAnsi="Times New Roman Bold"/>
            <w:bCs/>
            <w:sz w:val="22"/>
            <w:szCs w:val="22"/>
          </w:rPr>
          <w:alias w:val="Название"/>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0510A1" w:rsidRPr="000510A1">
            <w:rPr>
              <w:rFonts w:ascii="Times New Roman Bold" w:hAnsi="Times New Roman Bold"/>
              <w:bCs/>
              <w:sz w:val="22"/>
              <w:szCs w:val="22"/>
            </w:rPr>
            <w:t>ЗАМЕЧАНИЯ О ПОТЕНЦИАЛЬНЫХ ЭЛЕМЕНТАХ ДЛЯ ГЛОБАЛЬНОЙ РАМОЧНОЙ ПРОГРАММЫ В ОБЛАСТИ БИОРАЗНООБРАЗИЯ НА ПЕРИОД ПОСЛЕ 2020 ГОДА</w:t>
          </w:r>
        </w:sdtContent>
      </w:sdt>
    </w:p>
    <w:p w14:paraId="73B11E8D" w14:textId="043A384C" w:rsidR="001A744C" w:rsidRPr="006D6174" w:rsidRDefault="001A744C" w:rsidP="006476DC">
      <w:pPr>
        <w:pStyle w:val="Heading2"/>
        <w:suppressLineNumbers/>
        <w:suppressAutoHyphens/>
        <w:rPr>
          <w:b w:val="0"/>
          <w:i/>
          <w:szCs w:val="22"/>
        </w:rPr>
      </w:pPr>
      <w:r>
        <w:rPr>
          <w:b w:val="0"/>
          <w:i/>
          <w:szCs w:val="22"/>
        </w:rPr>
        <w:t>Записка Исполнительного секретаря</w:t>
      </w:r>
    </w:p>
    <w:p w14:paraId="32F9B422" w14:textId="3204DA39" w:rsidR="00731B8F" w:rsidRPr="006D6174" w:rsidRDefault="00AE273E" w:rsidP="006476DC">
      <w:pPr>
        <w:pStyle w:val="HEADINGNOTFORTOC"/>
        <w:suppressLineNumbers/>
        <w:suppressAutoHyphens/>
        <w:spacing w:before="120"/>
        <w:rPr>
          <w:kern w:val="22"/>
          <w:sz w:val="22"/>
          <w:szCs w:val="22"/>
        </w:rPr>
      </w:pPr>
      <w:r>
        <w:rPr>
          <w:sz w:val="22"/>
          <w:szCs w:val="22"/>
        </w:rPr>
        <w:t>История вопроса</w:t>
      </w:r>
    </w:p>
    <w:p w14:paraId="5CCD3919" w14:textId="3223D246" w:rsidR="00DA4EC5" w:rsidRPr="005558B0" w:rsidRDefault="004F32E7" w:rsidP="006476DC">
      <w:pPr>
        <w:pStyle w:val="Para1"/>
        <w:numPr>
          <w:ilvl w:val="0"/>
          <w:numId w:val="2"/>
        </w:numPr>
        <w:suppressLineNumbers/>
        <w:tabs>
          <w:tab w:val="clear" w:pos="360"/>
        </w:tabs>
        <w:suppressAutoHyphens/>
        <w:jc w:val="both"/>
        <w:rPr>
          <w:sz w:val="22"/>
          <w:szCs w:val="22"/>
        </w:rPr>
      </w:pPr>
      <w:r w:rsidRPr="005558B0">
        <w:rPr>
          <w:sz w:val="22"/>
          <w:szCs w:val="22"/>
        </w:rPr>
        <w:t xml:space="preserve">В рамках подготовительного процесса для разработки глобальной рамочной программы в области биоразнообразия на период после 2020 года, принятого Конференцией Сторон в решении </w:t>
      </w:r>
      <w:hyperlink r:id="rId15" w:history="1">
        <w:r w:rsidRPr="005558B0">
          <w:rPr>
            <w:rStyle w:val="Hyperlink"/>
            <w:sz w:val="22"/>
            <w:szCs w:val="22"/>
          </w:rPr>
          <w:t>14/34</w:t>
        </w:r>
      </w:hyperlink>
      <w:r w:rsidRPr="005558B0">
        <w:rPr>
          <w:sz w:val="22"/>
          <w:szCs w:val="22"/>
        </w:rPr>
        <w:t>, Вспомогательному органу по научным, техническим и технологическим консультациям было получено на его 23-м и 24-м совещаниях внести вклад в подготовку глобальной рамочной программы в области биоразнообразия на период после 2020 года в поддержку деятельности Рабочей группы открытого состава по подготовке глобальной рамочной программы в области биоразнообразия на период после 2020 года. В том же решении сопредседателям Рабочей группы открытого состава было поручено включить результаты дискуссий в рамках Вспомогательного органа в глобальную рамочную программу в области биоразнообразия на период после 2020 года.</w:t>
      </w:r>
    </w:p>
    <w:p w14:paraId="61642197" w14:textId="352F2CCE" w:rsidR="00DA4EC5" w:rsidRPr="005558B0" w:rsidRDefault="00DA4EC5" w:rsidP="006476DC">
      <w:pPr>
        <w:pStyle w:val="Para1"/>
        <w:numPr>
          <w:ilvl w:val="0"/>
          <w:numId w:val="2"/>
        </w:numPr>
        <w:suppressLineNumbers/>
        <w:tabs>
          <w:tab w:val="clear" w:pos="360"/>
        </w:tabs>
        <w:suppressAutoHyphens/>
        <w:jc w:val="both"/>
        <w:rPr>
          <w:sz w:val="22"/>
          <w:szCs w:val="22"/>
        </w:rPr>
      </w:pPr>
      <w:r w:rsidRPr="005558B0">
        <w:rPr>
          <w:sz w:val="22"/>
          <w:szCs w:val="22"/>
        </w:rPr>
        <w:t xml:space="preserve">В ходе своего первого совещания Рабочая группа открытого состава призвала Вспомогательный орган по научным, техническим и технологическим консультациям доводить до сведения Рабочей группы любые рекомендации, имеющие отношение к глобальной рамочной программе в области биоразнообразия на период после 2020 года, которые будут сформулированы в ходе его совещаний, </w:t>
      </w:r>
      <w:r w:rsidR="00DC623F">
        <w:rPr>
          <w:sz w:val="22"/>
          <w:szCs w:val="22"/>
        </w:rPr>
        <w:t>в особенности</w:t>
      </w:r>
      <w:r w:rsidRPr="005558B0">
        <w:rPr>
          <w:sz w:val="22"/>
          <w:szCs w:val="22"/>
        </w:rPr>
        <w:t xml:space="preserve"> при рассмотрении им выводов, содержащихся в Докладе о глобальной оценке биоразнообразия и экосистемных услуг, подготовленном Межправительственной научно-политической платформой по биоразнообразию и экосистемным услугам (МПБЭУ). </w:t>
      </w:r>
      <w:r w:rsidR="00DC623F">
        <w:rPr>
          <w:sz w:val="22"/>
          <w:szCs w:val="22"/>
        </w:rPr>
        <w:t>В частности</w:t>
      </w:r>
      <w:r w:rsidRPr="005558B0">
        <w:rPr>
          <w:sz w:val="22"/>
          <w:szCs w:val="22"/>
        </w:rPr>
        <w:t>, Рабочая группа предложила Вспомогательному органу представить элементы, касающиеся руководящих указаний по конкретным целям, конкретным, поддающимся измерению, масштабным, реалистичным и обусловленным сроками («СМАРТ») целевым задачам, индикаторам, исходным данным и структурам мониторинга, имеющим отношение к факторам утраты биоразнообразия, для обеспечения преобразующих изменений в рамках трех целей Конвенции.</w:t>
      </w:r>
    </w:p>
    <w:p w14:paraId="4C0C7DFF" w14:textId="5EDDA3C0" w:rsidR="00AD67B2" w:rsidRPr="006D6174" w:rsidRDefault="00AD67B2" w:rsidP="006476DC">
      <w:pPr>
        <w:pStyle w:val="Para1"/>
        <w:numPr>
          <w:ilvl w:val="0"/>
          <w:numId w:val="2"/>
        </w:numPr>
        <w:suppressLineNumbers/>
        <w:tabs>
          <w:tab w:val="clear" w:pos="360"/>
        </w:tabs>
        <w:suppressAutoHyphens/>
        <w:jc w:val="both"/>
        <w:rPr>
          <w:kern w:val="22"/>
          <w:sz w:val="22"/>
          <w:szCs w:val="22"/>
        </w:rPr>
      </w:pPr>
      <w:r>
        <w:rPr>
          <w:sz w:val="22"/>
          <w:szCs w:val="22"/>
        </w:rPr>
        <w:t xml:space="preserve">Соответственно, настоящее добавление было выпущено в целях содействия обсуждению, связанному с разработкой глобальной рамочной программы в области биоразнообразия на период </w:t>
      </w:r>
      <w:r>
        <w:rPr>
          <w:sz w:val="22"/>
          <w:szCs w:val="22"/>
        </w:rPr>
        <w:lastRenderedPageBreak/>
        <w:t>после 2020 года, в рамках Вспомогательного органа.</w:t>
      </w:r>
      <w:r w:rsidR="00782E20">
        <w:rPr>
          <w:sz w:val="22"/>
          <w:szCs w:val="22"/>
        </w:rPr>
        <w:t xml:space="preserve"> </w:t>
      </w:r>
      <w:r>
        <w:rPr>
          <w:sz w:val="22"/>
          <w:szCs w:val="22"/>
        </w:rPr>
        <w:t>Данный документ подготовлен на основе материалов, полученных в ответ на объявление о приеме предложений по глобальной рамочной программе в области биоразнообразия на период после 2020 года, результатов региональных и других консультаций, организованных в рамках процесса разработки рамочной программы, результатов первого совещания Рабочей группы открытого состава по подготовке глобальной рамочной программы в области биоразнообразия на период после 2020 года и имеющихся научных данных, включая выводы глобальной оценки МПБЭУ</w:t>
      </w:r>
      <w:r w:rsidR="00EF3AE8" w:rsidRPr="006D6174">
        <w:rPr>
          <w:kern w:val="22"/>
          <w:sz w:val="22"/>
          <w:szCs w:val="22"/>
          <w:vertAlign w:val="superscript"/>
          <w:lang w:val="en-GB"/>
        </w:rPr>
        <w:footnoteReference w:id="3"/>
      </w:r>
      <w:r>
        <w:rPr>
          <w:sz w:val="22"/>
          <w:szCs w:val="22"/>
        </w:rPr>
        <w:t>.</w:t>
      </w:r>
    </w:p>
    <w:p w14:paraId="66DE1AB4" w14:textId="1891A3F3" w:rsidR="0095680A" w:rsidRPr="006D6174" w:rsidRDefault="00D73056" w:rsidP="006476DC">
      <w:pPr>
        <w:pStyle w:val="Para1"/>
        <w:numPr>
          <w:ilvl w:val="0"/>
          <w:numId w:val="2"/>
        </w:numPr>
        <w:suppressLineNumbers/>
        <w:tabs>
          <w:tab w:val="clear" w:pos="360"/>
        </w:tabs>
        <w:suppressAutoHyphens/>
        <w:spacing w:before="100"/>
        <w:jc w:val="both"/>
        <w:rPr>
          <w:kern w:val="22"/>
          <w:sz w:val="22"/>
          <w:szCs w:val="22"/>
        </w:rPr>
      </w:pPr>
      <w:r>
        <w:rPr>
          <w:sz w:val="22"/>
          <w:szCs w:val="22"/>
        </w:rPr>
        <w:t xml:space="preserve">Резюме </w:t>
      </w:r>
      <w:r w:rsidR="0095680A">
        <w:rPr>
          <w:sz w:val="22"/>
          <w:szCs w:val="22"/>
        </w:rPr>
        <w:t xml:space="preserve">выводов глобальной оценки МПБЭУ и других соответствующих оценок и их значение для будущей деятельности в рамках Конвенции, особенно </w:t>
      </w:r>
      <w:r w:rsidR="00CB45D0">
        <w:rPr>
          <w:sz w:val="22"/>
          <w:szCs w:val="22"/>
        </w:rPr>
        <w:t>применительно к</w:t>
      </w:r>
      <w:r w:rsidR="0095680A">
        <w:rPr>
          <w:sz w:val="22"/>
          <w:szCs w:val="22"/>
        </w:rPr>
        <w:t xml:space="preserve"> глобальной рамочной программ</w:t>
      </w:r>
      <w:r w:rsidR="00CB45D0">
        <w:rPr>
          <w:sz w:val="22"/>
          <w:szCs w:val="22"/>
        </w:rPr>
        <w:t>е</w:t>
      </w:r>
      <w:r w:rsidR="0095680A">
        <w:rPr>
          <w:sz w:val="22"/>
          <w:szCs w:val="22"/>
        </w:rPr>
        <w:t xml:space="preserve"> в области биоразнообразия на период после 2020 года, отражены в документе CBD/SBSTTA/23/2.Add.1, в то время как в разделе I документа CBD/SBSTTA/23/2 представлен обзор основных аспектов их значения. Эти оценки документируют текущее состояние биоразнообразия, выявляют факторы, способствующие изменениям, изучают сценарии, касающиеся </w:t>
      </w:r>
      <w:r w:rsidR="00EE2751">
        <w:rPr>
          <w:sz w:val="22"/>
          <w:szCs w:val="22"/>
        </w:rPr>
        <w:t>определения</w:t>
      </w:r>
      <w:r w:rsidR="0095680A">
        <w:rPr>
          <w:sz w:val="22"/>
          <w:szCs w:val="22"/>
        </w:rPr>
        <w:t xml:space="preserve"> путей, которые могут привести к реализации Концепции на период до 2050 года, а также </w:t>
      </w:r>
      <w:r w:rsidR="00EE2751">
        <w:rPr>
          <w:sz w:val="22"/>
          <w:szCs w:val="22"/>
        </w:rPr>
        <w:t>выявляют</w:t>
      </w:r>
      <w:r w:rsidR="0095680A">
        <w:rPr>
          <w:sz w:val="22"/>
          <w:szCs w:val="22"/>
        </w:rPr>
        <w:t xml:space="preserve"> возможные подходы и меры для обеспечения преобразующих изменений, которые необходимы для осуществления Концепции на период до 2050 года.</w:t>
      </w:r>
    </w:p>
    <w:p w14:paraId="71B3460D" w14:textId="4D49738A" w:rsidR="0095680A" w:rsidRPr="006D6174" w:rsidRDefault="0095680A" w:rsidP="006476DC">
      <w:pPr>
        <w:pStyle w:val="Para1"/>
        <w:numPr>
          <w:ilvl w:val="0"/>
          <w:numId w:val="2"/>
        </w:numPr>
        <w:suppressLineNumbers/>
        <w:tabs>
          <w:tab w:val="clear" w:pos="360"/>
        </w:tabs>
        <w:suppressAutoHyphens/>
        <w:spacing w:before="100"/>
        <w:jc w:val="both"/>
        <w:rPr>
          <w:kern w:val="22"/>
          <w:sz w:val="22"/>
          <w:szCs w:val="22"/>
        </w:rPr>
      </w:pPr>
      <w:r>
        <w:rPr>
          <w:sz w:val="22"/>
          <w:szCs w:val="22"/>
        </w:rPr>
        <w:t xml:space="preserve">В глобальной оценке МПБЭУ и других соответствующих оценках содержится признание необходимости предпринять в этом десятилетии безотлагательные меры для борьбы с утратой биоразнообразия (а также с изменением климата и деградацией земель), как посредством более масштабного применения испытанных мер, так и путем введения в действие новых мер для достижения преобразующих изменений. Тем не менее, учитывая, что текущие тенденции в области биоразнообразия носят в целом крайне негативный характер, а интенсивность некоторых факторов в настоящее время повышается, и принимая во внимание </w:t>
      </w:r>
      <w:r w:rsidR="00D65C16">
        <w:rPr>
          <w:sz w:val="22"/>
          <w:szCs w:val="22"/>
        </w:rPr>
        <w:t>отсроченную реакцию</w:t>
      </w:r>
      <w:r>
        <w:rPr>
          <w:sz w:val="22"/>
          <w:szCs w:val="22"/>
        </w:rPr>
        <w:t>, свойственн</w:t>
      </w:r>
      <w:r w:rsidR="00D65C16">
        <w:rPr>
          <w:sz w:val="22"/>
          <w:szCs w:val="22"/>
        </w:rPr>
        <w:t>ую</w:t>
      </w:r>
      <w:r>
        <w:rPr>
          <w:sz w:val="22"/>
          <w:szCs w:val="22"/>
        </w:rPr>
        <w:t xml:space="preserve"> социально-экологическим системам, для обеспечения кардинальных изменений, необходимых для смягчения влияния многочисленных факторов на эти тенденции, потребуется определенное время. Кроме того, после снижения уровня угроз многим экосистемам и видам требуется время для восстановления. Следовательно, при том что срок до 2030 года является целесообразным для принятия срочных мер, важно предусмотреть и более длительный период времени, а именно срок до 2050 года, с тем чтобы обеспечить возможность </w:t>
      </w:r>
      <w:r w:rsidR="00D65C16">
        <w:rPr>
          <w:sz w:val="22"/>
          <w:szCs w:val="22"/>
        </w:rPr>
        <w:t xml:space="preserve">наблюдать </w:t>
      </w:r>
      <w:r>
        <w:rPr>
          <w:sz w:val="22"/>
          <w:szCs w:val="22"/>
        </w:rPr>
        <w:t>позитивн</w:t>
      </w:r>
      <w:r w:rsidR="00D65C16">
        <w:rPr>
          <w:sz w:val="22"/>
          <w:szCs w:val="22"/>
        </w:rPr>
        <w:t>ые</w:t>
      </w:r>
      <w:r>
        <w:rPr>
          <w:sz w:val="22"/>
          <w:szCs w:val="22"/>
        </w:rPr>
        <w:t xml:space="preserve"> </w:t>
      </w:r>
      <w:r w:rsidR="00D65C16">
        <w:rPr>
          <w:sz w:val="22"/>
          <w:szCs w:val="22"/>
        </w:rPr>
        <w:t>изменения</w:t>
      </w:r>
      <w:r>
        <w:rPr>
          <w:sz w:val="22"/>
          <w:szCs w:val="22"/>
        </w:rPr>
        <w:t xml:space="preserve">. Можно использовать «ретроспективный» подход для </w:t>
      </w:r>
      <w:r w:rsidR="00D65C16">
        <w:rPr>
          <w:sz w:val="22"/>
          <w:szCs w:val="22"/>
        </w:rPr>
        <w:t>выявления</w:t>
      </w:r>
      <w:r>
        <w:rPr>
          <w:sz w:val="22"/>
          <w:szCs w:val="22"/>
        </w:rPr>
        <w:t xml:space="preserve"> действий, необходимых для реализации Концепции на период до 2050 года, и промежуточных этапов на периоды до 2030 и 2040 года.</w:t>
      </w:r>
    </w:p>
    <w:p w14:paraId="1F7F279F" w14:textId="6EBDAACB" w:rsidR="00DA4EC5" w:rsidRPr="006D6174" w:rsidRDefault="00E82127" w:rsidP="006476DC">
      <w:pPr>
        <w:pStyle w:val="Para1"/>
        <w:numPr>
          <w:ilvl w:val="0"/>
          <w:numId w:val="2"/>
        </w:numPr>
        <w:suppressLineNumbers/>
        <w:tabs>
          <w:tab w:val="clear" w:pos="360"/>
          <w:tab w:val="num" w:pos="709"/>
        </w:tabs>
        <w:suppressAutoHyphens/>
        <w:jc w:val="both"/>
        <w:rPr>
          <w:kern w:val="22"/>
          <w:sz w:val="22"/>
          <w:szCs w:val="22"/>
        </w:rPr>
      </w:pPr>
      <w:r>
        <w:rPr>
          <w:sz w:val="22"/>
          <w:szCs w:val="22"/>
        </w:rPr>
        <w:t xml:space="preserve">В настоящее время ведется разработка конкретных формулировок для рамочной </w:t>
      </w:r>
      <w:r w:rsidR="003133A3">
        <w:rPr>
          <w:sz w:val="22"/>
          <w:szCs w:val="22"/>
        </w:rPr>
        <w:t>программы (таких как определения</w:t>
      </w:r>
      <w:r>
        <w:rPr>
          <w:sz w:val="22"/>
          <w:szCs w:val="22"/>
        </w:rPr>
        <w:t xml:space="preserve"> ее элементов, включая цели и целевые задачи), которые будут сведены воедино в предварительном проекте, подлежащем публикации за шесть недель до начала второго совещания Рабочей группы по подготовке глобальной рамочной программы в области биоразнообразия на период после 2020 года. </w:t>
      </w:r>
      <w:r w:rsidR="004C5406">
        <w:rPr>
          <w:sz w:val="22"/>
          <w:szCs w:val="22"/>
        </w:rPr>
        <w:t>Соответственно</w:t>
      </w:r>
      <w:r>
        <w:rPr>
          <w:sz w:val="22"/>
          <w:szCs w:val="22"/>
        </w:rPr>
        <w:t xml:space="preserve">, в настоящем документе приводятся предложения, касающиеся подготовки различных элементов. В Разделе I ниже представлена информация, касающаяся возможных долгосрочных целей для глобальной рамочной программы в области биоразнообразия на период после 2020 года. В Разделе II приведена информация, имеющая отношение к возможной миссии </w:t>
      </w:r>
      <w:r w:rsidR="004C5406">
        <w:rPr>
          <w:sz w:val="22"/>
          <w:szCs w:val="22"/>
        </w:rPr>
        <w:t xml:space="preserve">в ее рамках </w:t>
      </w:r>
      <w:r>
        <w:rPr>
          <w:sz w:val="22"/>
          <w:szCs w:val="22"/>
        </w:rPr>
        <w:t>на период до 2030 года. В Разделе III изложен ряд соображений по формулированию будущих целевых задач. В Разделе IV приводится информация об индикаторах, исходных данных и структурах мониторинга. Вспомогательный орган по научным, техническим и технологическим консультациям, возможно, пожелает рассмотреть эту информацию и сформулировать рекомендацию для Рабочей группы по подготовке глобальной рамочной программы в области биоразнообразия на период после 2020 года и ее сопредседателей.</w:t>
      </w:r>
    </w:p>
    <w:p w14:paraId="35819C87" w14:textId="56E8A639" w:rsidR="00555A4E" w:rsidRPr="006D6174" w:rsidRDefault="00DA4EC5" w:rsidP="006476DC">
      <w:pPr>
        <w:pStyle w:val="Para1"/>
        <w:numPr>
          <w:ilvl w:val="0"/>
          <w:numId w:val="2"/>
        </w:numPr>
        <w:suppressLineNumbers/>
        <w:tabs>
          <w:tab w:val="clear" w:pos="360"/>
          <w:tab w:val="num" w:pos="709"/>
        </w:tabs>
        <w:suppressAutoHyphens/>
        <w:jc w:val="both"/>
        <w:rPr>
          <w:kern w:val="22"/>
          <w:sz w:val="22"/>
          <w:szCs w:val="22"/>
        </w:rPr>
      </w:pPr>
      <w:r>
        <w:rPr>
          <w:sz w:val="22"/>
          <w:szCs w:val="22"/>
        </w:rPr>
        <w:lastRenderedPageBreak/>
        <w:t xml:space="preserve">Настоящее добавление подкрепляется рядом информационных документов, включая обзор выдвинутых Сторонами и наблюдателями предложений по целевым задачам и информацию об имеющихся на данный момент индикаторах биоразнообразия. </w:t>
      </w:r>
    </w:p>
    <w:p w14:paraId="2D06D213" w14:textId="09DC0DBA" w:rsidR="00DA4EC5" w:rsidRPr="006D6174" w:rsidRDefault="00DA4EC5" w:rsidP="006476DC">
      <w:pPr>
        <w:pStyle w:val="Para1"/>
        <w:keepNext/>
        <w:numPr>
          <w:ilvl w:val="0"/>
          <w:numId w:val="38"/>
        </w:numPr>
        <w:suppressLineNumbers/>
        <w:suppressAutoHyphens/>
        <w:ind w:left="697" w:hanging="340"/>
        <w:jc w:val="center"/>
        <w:rPr>
          <w:b/>
          <w:caps/>
          <w:snapToGrid/>
          <w:kern w:val="22"/>
          <w:sz w:val="22"/>
          <w:szCs w:val="22"/>
        </w:rPr>
      </w:pPr>
      <w:r>
        <w:rPr>
          <w:b/>
          <w:caps/>
          <w:snapToGrid/>
          <w:sz w:val="22"/>
          <w:szCs w:val="22"/>
        </w:rPr>
        <w:t>Возможные долгосрочные цели</w:t>
      </w:r>
    </w:p>
    <w:p w14:paraId="608A713D" w14:textId="534CD364"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В своих выводах в отношении сценариев для Концепции в области биоразнообразия на 2050 год Вспомогательный орган отметил в рекомендации XX1/1, что «Концепция на период до 2050 года («Жизнь в гармонии с природой», согласно которой «к 2050 году биоразнообразие ценится по достоинству, сохраняется, восстанавливается и разумно используется, поддерживая экосистемные услуги и здоровое состояние планеты и принося выгоды, необходимые для всех людей») содержит элементы, которые могут быть преобразованы в долгосрочную цель в области биоразнообразия и обеспечить контекст для обсуждения возможных связанных с биоразнообразием задач на период до 2030 года в рамках глобальной рамочной программы в области биоразнообразия на период после 2020 года».</w:t>
      </w:r>
    </w:p>
    <w:p w14:paraId="1F91E7BD" w14:textId="295F2402" w:rsidR="00EF3AE8" w:rsidRPr="006D6174" w:rsidRDefault="00332D96" w:rsidP="006476DC">
      <w:pPr>
        <w:pStyle w:val="Para1"/>
        <w:numPr>
          <w:ilvl w:val="0"/>
          <w:numId w:val="2"/>
        </w:numPr>
        <w:suppressLineNumbers/>
        <w:tabs>
          <w:tab w:val="clear" w:pos="360"/>
        </w:tabs>
        <w:suppressAutoHyphens/>
        <w:jc w:val="both"/>
        <w:rPr>
          <w:kern w:val="22"/>
          <w:sz w:val="22"/>
          <w:szCs w:val="22"/>
        </w:rPr>
      </w:pPr>
      <w:r>
        <w:rPr>
          <w:sz w:val="22"/>
          <w:szCs w:val="22"/>
        </w:rPr>
        <w:t>В ходе консультационного процесса в отношении глобальной рамочной программы в области биоразнообразия на период после 2020 года неоднократно звучал призыв более четко определить значение Концепции на период до 2050 года в поддающихся измерению формулировках. Один из способов достичь этого заключается в постановке на 2050 год долгосрочных целей, ориентированных на результат (например, отчеты, привязанные к определенному изменению в статусе или состоянии, имеющем отношение к биоразнообразию и/или благополучию).</w:t>
      </w:r>
    </w:p>
    <w:p w14:paraId="325DAC23" w14:textId="427D9F99" w:rsidR="00DA4EC5" w:rsidRPr="006D6174" w:rsidRDefault="001E5D64" w:rsidP="006476DC">
      <w:pPr>
        <w:pStyle w:val="Para1"/>
        <w:numPr>
          <w:ilvl w:val="0"/>
          <w:numId w:val="2"/>
        </w:numPr>
        <w:suppressLineNumbers/>
        <w:tabs>
          <w:tab w:val="clear" w:pos="360"/>
        </w:tabs>
        <w:suppressAutoHyphens/>
        <w:jc w:val="both"/>
        <w:rPr>
          <w:kern w:val="22"/>
          <w:sz w:val="22"/>
          <w:szCs w:val="22"/>
        </w:rPr>
      </w:pPr>
      <w:r>
        <w:rPr>
          <w:sz w:val="22"/>
          <w:szCs w:val="22"/>
        </w:rPr>
        <w:t>Помимо</w:t>
      </w:r>
      <w:r w:rsidR="00DA4EC5">
        <w:rPr>
          <w:sz w:val="22"/>
          <w:szCs w:val="22"/>
        </w:rPr>
        <w:t xml:space="preserve"> повышени</w:t>
      </w:r>
      <w:r>
        <w:rPr>
          <w:sz w:val="22"/>
          <w:szCs w:val="22"/>
        </w:rPr>
        <w:t>я</w:t>
      </w:r>
      <w:r w:rsidR="00DA4EC5">
        <w:rPr>
          <w:sz w:val="22"/>
          <w:szCs w:val="22"/>
        </w:rPr>
        <w:t xml:space="preserve"> конкретности и измеримости </w:t>
      </w:r>
      <w:r>
        <w:rPr>
          <w:sz w:val="22"/>
          <w:szCs w:val="22"/>
        </w:rPr>
        <w:t xml:space="preserve">положений </w:t>
      </w:r>
      <w:r w:rsidR="00DA4EC5">
        <w:rPr>
          <w:sz w:val="22"/>
          <w:szCs w:val="22"/>
        </w:rPr>
        <w:t>Концепции на период до 2050 года</w:t>
      </w:r>
      <w:r>
        <w:rPr>
          <w:sz w:val="22"/>
          <w:szCs w:val="22"/>
        </w:rPr>
        <w:t>,</w:t>
      </w:r>
      <w:r w:rsidR="00DA4EC5">
        <w:rPr>
          <w:sz w:val="22"/>
          <w:szCs w:val="22"/>
        </w:rPr>
        <w:t xml:space="preserve"> эти цели могут сыграть и важную роль в области коммуникации. При формулировании таких целей необходимо учитывать целый ряд элементов:</w:t>
      </w:r>
    </w:p>
    <w:p w14:paraId="54B6E6F6" w14:textId="0CE67FF1" w:rsidR="00DA4EC5" w:rsidRPr="006D6174" w:rsidRDefault="00667A4B" w:rsidP="006476DC">
      <w:pPr>
        <w:pStyle w:val="Para1"/>
        <w:numPr>
          <w:ilvl w:val="1"/>
          <w:numId w:val="2"/>
        </w:numPr>
        <w:suppressLineNumbers/>
        <w:tabs>
          <w:tab w:val="clear" w:pos="1440"/>
        </w:tabs>
        <w:suppressAutoHyphens/>
        <w:spacing w:before="0"/>
        <w:jc w:val="both"/>
        <w:rPr>
          <w:kern w:val="22"/>
          <w:sz w:val="22"/>
          <w:szCs w:val="22"/>
        </w:rPr>
      </w:pPr>
      <w:r>
        <w:rPr>
          <w:sz w:val="22"/>
          <w:szCs w:val="22"/>
        </w:rPr>
        <w:t>ц</w:t>
      </w:r>
      <w:r w:rsidR="00DA4EC5">
        <w:rPr>
          <w:sz w:val="22"/>
          <w:szCs w:val="22"/>
        </w:rPr>
        <w:t xml:space="preserve">ели должны быть увязаны с Концепцией на период до 2050 года и более конкретной Миссией на период до 2030 года, а также с любыми целевыми задачами на период до 2030 года. Аналогичным образом Миссия и целевые задачи на период до 2030 года должны в том числе способствовать достижению </w:t>
      </w:r>
      <w:r w:rsidR="005C223D">
        <w:rPr>
          <w:sz w:val="22"/>
          <w:szCs w:val="22"/>
        </w:rPr>
        <w:t xml:space="preserve">указанных </w:t>
      </w:r>
      <w:r w:rsidR="00DA4EC5">
        <w:rPr>
          <w:sz w:val="22"/>
          <w:szCs w:val="22"/>
        </w:rPr>
        <w:t>целей;</w:t>
      </w:r>
    </w:p>
    <w:p w14:paraId="6AA29A8B" w14:textId="489521D4" w:rsidR="00DA4EC5" w:rsidRPr="006D6174" w:rsidRDefault="00667A4B" w:rsidP="006476DC">
      <w:pPr>
        <w:pStyle w:val="Para1"/>
        <w:numPr>
          <w:ilvl w:val="1"/>
          <w:numId w:val="2"/>
        </w:numPr>
        <w:suppressLineNumbers/>
        <w:tabs>
          <w:tab w:val="clear" w:pos="1440"/>
        </w:tabs>
        <w:suppressAutoHyphens/>
        <w:spacing w:before="0"/>
        <w:jc w:val="both"/>
        <w:rPr>
          <w:kern w:val="22"/>
          <w:sz w:val="22"/>
          <w:szCs w:val="22"/>
        </w:rPr>
      </w:pPr>
      <w:bookmarkStart w:id="1" w:name="_Ref22226367"/>
      <w:r>
        <w:rPr>
          <w:sz w:val="22"/>
          <w:szCs w:val="22"/>
        </w:rPr>
        <w:t>д</w:t>
      </w:r>
      <w:r w:rsidR="00B90EB7">
        <w:rPr>
          <w:sz w:val="22"/>
          <w:szCs w:val="22"/>
        </w:rPr>
        <w:t xml:space="preserve">ля того чтобы они могли получить распространение среди более широкой общественности, цели должны быть </w:t>
      </w:r>
      <w:r w:rsidR="005C223D">
        <w:rPr>
          <w:sz w:val="22"/>
          <w:szCs w:val="22"/>
        </w:rPr>
        <w:t>масштабными</w:t>
      </w:r>
      <w:r w:rsidR="00B90EB7">
        <w:rPr>
          <w:sz w:val="22"/>
          <w:szCs w:val="22"/>
        </w:rPr>
        <w:t xml:space="preserve">, носить измеримый характер, а также </w:t>
      </w:r>
      <w:r w:rsidR="005C223D">
        <w:rPr>
          <w:sz w:val="22"/>
          <w:szCs w:val="22"/>
        </w:rPr>
        <w:t>увязываться</w:t>
      </w:r>
      <w:r w:rsidR="00B90EB7">
        <w:rPr>
          <w:sz w:val="22"/>
          <w:szCs w:val="22"/>
        </w:rPr>
        <w:t xml:space="preserve"> с тем или иным аспектом, который может отслеживаться во времени. Этого можно достичь, если цели будут сформулированы по отношению к тому или иному исходному значению или году, либо выражены в отношении к своему текущему статусу</w:t>
      </w:r>
      <w:bookmarkStart w:id="2" w:name="_Ref22226385"/>
      <w:r w:rsidR="00EF3AE8" w:rsidRPr="006D6174">
        <w:rPr>
          <w:rStyle w:val="FootnoteReference"/>
          <w:kern w:val="22"/>
          <w:szCs w:val="22"/>
          <w:lang w:val="en-GB"/>
        </w:rPr>
        <w:footnoteReference w:id="4"/>
      </w:r>
      <w:bookmarkEnd w:id="1"/>
      <w:bookmarkEnd w:id="2"/>
      <w:r w:rsidR="008320C8">
        <w:rPr>
          <w:sz w:val="22"/>
          <w:szCs w:val="22"/>
        </w:rPr>
        <w:t>;</w:t>
      </w:r>
    </w:p>
    <w:p w14:paraId="4E167D51" w14:textId="4D5F7F59" w:rsidR="00EF3AE8" w:rsidRPr="006D6174" w:rsidRDefault="00667A4B" w:rsidP="006476DC">
      <w:pPr>
        <w:pStyle w:val="ListParagraph"/>
        <w:numPr>
          <w:ilvl w:val="1"/>
          <w:numId w:val="2"/>
        </w:numPr>
        <w:suppressLineNumbers/>
        <w:tabs>
          <w:tab w:val="clear" w:pos="1440"/>
        </w:tabs>
        <w:suppressAutoHyphens/>
        <w:spacing w:after="120"/>
        <w:contextualSpacing w:val="0"/>
        <w:jc w:val="both"/>
        <w:rPr>
          <w:snapToGrid w:val="0"/>
          <w:kern w:val="22"/>
          <w:sz w:val="22"/>
          <w:szCs w:val="22"/>
        </w:rPr>
      </w:pPr>
      <w:r>
        <w:rPr>
          <w:snapToGrid w:val="0"/>
          <w:sz w:val="22"/>
          <w:szCs w:val="22"/>
        </w:rPr>
        <w:t>э</w:t>
      </w:r>
      <w:r w:rsidR="0054027F">
        <w:rPr>
          <w:snapToGrid w:val="0"/>
          <w:sz w:val="22"/>
          <w:szCs w:val="22"/>
        </w:rPr>
        <w:t xml:space="preserve">ти долгосрочные цели могут помочь сформировать общую цель, определить направление действий в промежуточные периоды, </w:t>
      </w:r>
      <w:r w:rsidR="009C152A">
        <w:rPr>
          <w:snapToGrid w:val="0"/>
          <w:sz w:val="22"/>
          <w:szCs w:val="22"/>
        </w:rPr>
        <w:t>способствовать привлечению и мотивированию</w:t>
      </w:r>
      <w:r w:rsidR="0054027F">
        <w:rPr>
          <w:snapToGrid w:val="0"/>
          <w:sz w:val="22"/>
          <w:szCs w:val="22"/>
        </w:rPr>
        <w:t xml:space="preserve"> участников. Для этого потребуется широкомасштабная, творческая информационно-просветительская работа, направленная на привлечение к этому вопросу внимания широкой общественности и субъектов деятельности, а также на мобилизацию сил для эффективных действий. Чтобы определить подходы и планы действий для достижения подобных долгосрочных целей, необходимо четко информировать о </w:t>
      </w:r>
      <w:r w:rsidR="009C152A">
        <w:rPr>
          <w:snapToGrid w:val="0"/>
          <w:sz w:val="22"/>
          <w:szCs w:val="22"/>
        </w:rPr>
        <w:t>дальнейших действиях</w:t>
      </w:r>
      <w:r w:rsidR="0054027F">
        <w:rPr>
          <w:snapToGrid w:val="0"/>
          <w:sz w:val="22"/>
          <w:szCs w:val="22"/>
        </w:rPr>
        <w:t xml:space="preserve"> субъектов в деловом и финансовом секторе, </w:t>
      </w:r>
      <w:r w:rsidR="009C152A">
        <w:rPr>
          <w:snapToGrid w:val="0"/>
          <w:sz w:val="22"/>
          <w:szCs w:val="22"/>
        </w:rPr>
        <w:t xml:space="preserve">равно как и </w:t>
      </w:r>
      <w:r w:rsidR="0054027F">
        <w:rPr>
          <w:snapToGrid w:val="0"/>
          <w:sz w:val="22"/>
          <w:szCs w:val="22"/>
        </w:rPr>
        <w:t>правительств</w:t>
      </w:r>
      <w:r w:rsidR="009C152A">
        <w:rPr>
          <w:snapToGrid w:val="0"/>
          <w:sz w:val="22"/>
          <w:szCs w:val="22"/>
        </w:rPr>
        <w:t>о</w:t>
      </w:r>
      <w:r w:rsidR="0054027F">
        <w:rPr>
          <w:snapToGrid w:val="0"/>
          <w:sz w:val="22"/>
          <w:szCs w:val="22"/>
        </w:rPr>
        <w:t>, гражданско</w:t>
      </w:r>
      <w:r w:rsidR="009C152A">
        <w:rPr>
          <w:snapToGrid w:val="0"/>
          <w:sz w:val="22"/>
          <w:szCs w:val="22"/>
        </w:rPr>
        <w:t>е</w:t>
      </w:r>
      <w:r w:rsidR="0054027F">
        <w:rPr>
          <w:snapToGrid w:val="0"/>
          <w:sz w:val="22"/>
          <w:szCs w:val="22"/>
        </w:rPr>
        <w:t xml:space="preserve"> обществ</w:t>
      </w:r>
      <w:r w:rsidR="009C152A">
        <w:rPr>
          <w:snapToGrid w:val="0"/>
          <w:sz w:val="22"/>
          <w:szCs w:val="22"/>
        </w:rPr>
        <w:t>о</w:t>
      </w:r>
      <w:r w:rsidR="0054027F">
        <w:rPr>
          <w:snapToGrid w:val="0"/>
          <w:sz w:val="22"/>
          <w:szCs w:val="22"/>
        </w:rPr>
        <w:t xml:space="preserve"> и населени</w:t>
      </w:r>
      <w:r w:rsidR="009C152A">
        <w:rPr>
          <w:snapToGrid w:val="0"/>
          <w:sz w:val="22"/>
          <w:szCs w:val="22"/>
        </w:rPr>
        <w:t>е</w:t>
      </w:r>
      <w:r w:rsidR="0054027F">
        <w:rPr>
          <w:snapToGrid w:val="0"/>
          <w:sz w:val="22"/>
          <w:szCs w:val="22"/>
        </w:rPr>
        <w:t xml:space="preserve"> в целом.</w:t>
      </w:r>
    </w:p>
    <w:p w14:paraId="1D827502" w14:textId="5926C8A3" w:rsidR="00EF3AE8" w:rsidRPr="006D6174" w:rsidRDefault="00667A4B" w:rsidP="006476DC">
      <w:pPr>
        <w:pStyle w:val="ListParagraph"/>
        <w:numPr>
          <w:ilvl w:val="1"/>
          <w:numId w:val="2"/>
        </w:numPr>
        <w:suppressLineNumbers/>
        <w:tabs>
          <w:tab w:val="clear" w:pos="1440"/>
        </w:tabs>
        <w:suppressAutoHyphens/>
        <w:spacing w:after="120"/>
        <w:contextualSpacing w:val="0"/>
        <w:jc w:val="both"/>
        <w:rPr>
          <w:snapToGrid w:val="0"/>
          <w:kern w:val="22"/>
          <w:sz w:val="22"/>
          <w:szCs w:val="22"/>
        </w:rPr>
      </w:pPr>
      <w:r>
        <w:rPr>
          <w:snapToGrid w:val="0"/>
          <w:sz w:val="22"/>
          <w:szCs w:val="22"/>
        </w:rPr>
        <w:t>д</w:t>
      </w:r>
      <w:r w:rsidR="00C95D19">
        <w:rPr>
          <w:snapToGrid w:val="0"/>
          <w:sz w:val="22"/>
          <w:szCs w:val="22"/>
        </w:rPr>
        <w:t xml:space="preserve">олгосрочные цели позволяют обеспечивать позитивное видение, учитывая </w:t>
      </w:r>
      <w:r w:rsidR="00566296">
        <w:rPr>
          <w:snapToGrid w:val="0"/>
          <w:sz w:val="22"/>
          <w:szCs w:val="22"/>
        </w:rPr>
        <w:t>отсроченную реакцию</w:t>
      </w:r>
      <w:r w:rsidR="00C95D19">
        <w:rPr>
          <w:snapToGrid w:val="0"/>
          <w:sz w:val="22"/>
          <w:szCs w:val="22"/>
        </w:rPr>
        <w:t>, свойственн</w:t>
      </w:r>
      <w:r w:rsidR="00566296">
        <w:rPr>
          <w:snapToGrid w:val="0"/>
          <w:sz w:val="22"/>
          <w:szCs w:val="22"/>
        </w:rPr>
        <w:t>ую</w:t>
      </w:r>
      <w:r w:rsidR="00C95D19">
        <w:rPr>
          <w:snapToGrid w:val="0"/>
          <w:sz w:val="22"/>
          <w:szCs w:val="22"/>
        </w:rPr>
        <w:t xml:space="preserve"> соц</w:t>
      </w:r>
      <w:r w:rsidR="009C152A">
        <w:rPr>
          <w:snapToGrid w:val="0"/>
          <w:sz w:val="22"/>
          <w:szCs w:val="22"/>
        </w:rPr>
        <w:t xml:space="preserve">иально-экологическим системам. </w:t>
      </w:r>
      <w:r w:rsidR="00C95D19">
        <w:rPr>
          <w:snapToGrid w:val="0"/>
          <w:sz w:val="22"/>
          <w:szCs w:val="22"/>
        </w:rPr>
        <w:t xml:space="preserve">Текущие тенденции в области биоразнообразия носят в целом крайне негативный характер, причем в настоящее время </w:t>
      </w:r>
      <w:r w:rsidR="00C95D19">
        <w:rPr>
          <w:snapToGrid w:val="0"/>
          <w:sz w:val="22"/>
          <w:szCs w:val="22"/>
        </w:rPr>
        <w:lastRenderedPageBreak/>
        <w:t xml:space="preserve">интенсивность многих факторов повышается. Следовательно, для того чтобы достичь кардинальных изменений, ведущих к улучшению этих тенденций, потребуется определенное время, причем </w:t>
      </w:r>
      <w:r w:rsidR="003A1036">
        <w:rPr>
          <w:snapToGrid w:val="0"/>
          <w:sz w:val="22"/>
          <w:szCs w:val="22"/>
        </w:rPr>
        <w:t xml:space="preserve">уже после снижения уровня угроз </w:t>
      </w:r>
      <w:r w:rsidR="00C95D19">
        <w:rPr>
          <w:snapToGrid w:val="0"/>
          <w:sz w:val="22"/>
          <w:szCs w:val="22"/>
        </w:rPr>
        <w:t>многим экосистемам и видам будет необходимо время для восстановления;</w:t>
      </w:r>
    </w:p>
    <w:p w14:paraId="5963F681" w14:textId="5B21A808" w:rsidR="00DA4EC5" w:rsidRPr="006D6174" w:rsidRDefault="00667A4B" w:rsidP="006476DC">
      <w:pPr>
        <w:pStyle w:val="Para1"/>
        <w:numPr>
          <w:ilvl w:val="1"/>
          <w:numId w:val="2"/>
        </w:numPr>
        <w:suppressLineNumbers/>
        <w:tabs>
          <w:tab w:val="clear" w:pos="1440"/>
        </w:tabs>
        <w:suppressAutoHyphens/>
        <w:spacing w:before="0"/>
        <w:jc w:val="both"/>
        <w:rPr>
          <w:kern w:val="22"/>
          <w:sz w:val="22"/>
          <w:szCs w:val="22"/>
        </w:rPr>
      </w:pPr>
      <w:r>
        <w:rPr>
          <w:sz w:val="22"/>
          <w:szCs w:val="22"/>
        </w:rPr>
        <w:t>д</w:t>
      </w:r>
      <w:r w:rsidR="00332D96">
        <w:rPr>
          <w:sz w:val="22"/>
          <w:szCs w:val="22"/>
        </w:rPr>
        <w:t xml:space="preserve">ля того чтобы долгосрочные цели могли служить эффективными инструментами коммуникации, их количество должно быть ограничено, а их формулировки должны быть простыми </w:t>
      </w:r>
      <w:r w:rsidR="00432EC5">
        <w:rPr>
          <w:sz w:val="22"/>
          <w:szCs w:val="22"/>
        </w:rPr>
        <w:t xml:space="preserve">и удобными </w:t>
      </w:r>
      <w:r w:rsidR="00332D96">
        <w:rPr>
          <w:sz w:val="22"/>
          <w:szCs w:val="22"/>
        </w:rPr>
        <w:t xml:space="preserve">для </w:t>
      </w:r>
      <w:r w:rsidR="00432EC5">
        <w:rPr>
          <w:sz w:val="22"/>
          <w:szCs w:val="22"/>
        </w:rPr>
        <w:t>распространения</w:t>
      </w:r>
      <w:r w:rsidR="00332D96">
        <w:rPr>
          <w:sz w:val="22"/>
          <w:szCs w:val="22"/>
        </w:rPr>
        <w:t>.</w:t>
      </w:r>
    </w:p>
    <w:p w14:paraId="47CC1A87" w14:textId="199F6134"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 xml:space="preserve">С учетом вышеперечисленных пунктов, Вспомогательный орган, возможно, пожелает рассмотреть вопрос о целесообразности долгосрочных целей, ориентированных на результат, и </w:t>
      </w:r>
      <w:r w:rsidR="00D91493">
        <w:rPr>
          <w:sz w:val="22"/>
          <w:szCs w:val="22"/>
        </w:rPr>
        <w:t>о потенциальных основных темах, которые будут в них затронуты</w:t>
      </w:r>
      <w:r>
        <w:rPr>
          <w:sz w:val="22"/>
          <w:szCs w:val="22"/>
        </w:rPr>
        <w:t>. Учитывая, что эти цели на период до 2050 года обладают мощным потенциалом для информирования о конечной цели рамочной программы и связанных с ней выгодах для населения, в программных заявлениях о целях могут затрагиваться следующие аспекты:</w:t>
      </w:r>
    </w:p>
    <w:p w14:paraId="2EF54B3A" w14:textId="2350AE84" w:rsidR="00DA4EC5" w:rsidRPr="006D6174" w:rsidRDefault="00DA4EC5" w:rsidP="006476DC">
      <w:pPr>
        <w:pStyle w:val="Para1"/>
        <w:numPr>
          <w:ilvl w:val="1"/>
          <w:numId w:val="2"/>
        </w:numPr>
        <w:suppressLineNumbers/>
        <w:suppressAutoHyphens/>
        <w:jc w:val="both"/>
        <w:rPr>
          <w:kern w:val="22"/>
          <w:sz w:val="22"/>
          <w:szCs w:val="22"/>
        </w:rPr>
      </w:pPr>
      <w:r>
        <w:rPr>
          <w:i/>
          <w:sz w:val="22"/>
          <w:szCs w:val="22"/>
        </w:rPr>
        <w:t>Виды</w:t>
      </w:r>
      <w:r>
        <w:rPr>
          <w:sz w:val="22"/>
          <w:szCs w:val="22"/>
        </w:rPr>
        <w:t xml:space="preserve"> – Одна из целей может затрагивать вопросы</w:t>
      </w:r>
      <w:r w:rsidR="00D91493">
        <w:rPr>
          <w:sz w:val="22"/>
          <w:szCs w:val="22"/>
        </w:rPr>
        <w:t>, связанные с</w:t>
      </w:r>
      <w:r>
        <w:rPr>
          <w:sz w:val="22"/>
          <w:szCs w:val="22"/>
        </w:rPr>
        <w:t xml:space="preserve"> предотвращени</w:t>
      </w:r>
      <w:r w:rsidR="00D91493">
        <w:rPr>
          <w:sz w:val="22"/>
          <w:szCs w:val="22"/>
        </w:rPr>
        <w:t>ем</w:t>
      </w:r>
      <w:r>
        <w:rPr>
          <w:sz w:val="22"/>
          <w:szCs w:val="22"/>
        </w:rPr>
        <w:t xml:space="preserve"> исчезновения, повышени</w:t>
      </w:r>
      <w:r w:rsidR="00D91493">
        <w:rPr>
          <w:sz w:val="22"/>
          <w:szCs w:val="22"/>
        </w:rPr>
        <w:t>ем</w:t>
      </w:r>
      <w:r>
        <w:rPr>
          <w:sz w:val="22"/>
          <w:szCs w:val="22"/>
        </w:rPr>
        <w:t xml:space="preserve"> численности особей тех или иных видов и/или желаем</w:t>
      </w:r>
      <w:r w:rsidR="00D91493">
        <w:rPr>
          <w:sz w:val="22"/>
          <w:szCs w:val="22"/>
        </w:rPr>
        <w:t>ым</w:t>
      </w:r>
      <w:r>
        <w:rPr>
          <w:sz w:val="22"/>
          <w:szCs w:val="22"/>
        </w:rPr>
        <w:t xml:space="preserve"> статус</w:t>
      </w:r>
      <w:r w:rsidR="00D91493">
        <w:rPr>
          <w:sz w:val="22"/>
          <w:szCs w:val="22"/>
        </w:rPr>
        <w:t>ом</w:t>
      </w:r>
      <w:r>
        <w:rPr>
          <w:sz w:val="22"/>
          <w:szCs w:val="22"/>
        </w:rPr>
        <w:t xml:space="preserve"> сохранения видов на 2050 год. Такая цель может предполагать улучшение статуса сохранности угрожаемых видов или сохранение/предотвращение риска для всех видов. Кроме того, она может касаться генетического разнообразия. В качестве исходных данных и для оценки прогресса в достижении такой цели могут использоваться такие индикаторы, как Красный список видов, находящихся под угрозой исчезновения, Международного союза охраны природы (МСОП) или Индекс живой планеты;</w:t>
      </w:r>
    </w:p>
    <w:p w14:paraId="53D4F88F" w14:textId="39FFC3E6" w:rsidR="00DA4EC5" w:rsidRPr="006D6174" w:rsidRDefault="00DA4EC5" w:rsidP="006476DC">
      <w:pPr>
        <w:pStyle w:val="Para1"/>
        <w:numPr>
          <w:ilvl w:val="1"/>
          <w:numId w:val="2"/>
        </w:numPr>
        <w:suppressLineNumbers/>
        <w:suppressAutoHyphens/>
        <w:jc w:val="both"/>
        <w:rPr>
          <w:kern w:val="22"/>
          <w:sz w:val="22"/>
          <w:szCs w:val="22"/>
        </w:rPr>
      </w:pPr>
      <w:r>
        <w:rPr>
          <w:i/>
          <w:sz w:val="22"/>
          <w:szCs w:val="22"/>
        </w:rPr>
        <w:t>Экосистемы</w:t>
      </w:r>
      <w:r>
        <w:rPr>
          <w:sz w:val="22"/>
          <w:szCs w:val="22"/>
        </w:rPr>
        <w:t xml:space="preserve"> – Может быть сформулирована цель, отражающая изменение в тенденциях, касающихся утраты, деградации, фрагмен</w:t>
      </w:r>
      <w:r w:rsidR="004C4A93">
        <w:rPr>
          <w:sz w:val="22"/>
          <w:szCs w:val="22"/>
        </w:rPr>
        <w:t>тации экосистем и/или желаемое</w:t>
      </w:r>
      <w:r>
        <w:rPr>
          <w:sz w:val="22"/>
          <w:szCs w:val="22"/>
        </w:rPr>
        <w:t xml:space="preserve"> будуще</w:t>
      </w:r>
      <w:r w:rsidR="004C4A93">
        <w:rPr>
          <w:sz w:val="22"/>
          <w:szCs w:val="22"/>
        </w:rPr>
        <w:t>е</w:t>
      </w:r>
      <w:r>
        <w:rPr>
          <w:sz w:val="22"/>
          <w:szCs w:val="22"/>
        </w:rPr>
        <w:t xml:space="preserve"> состояни</w:t>
      </w:r>
      <w:r w:rsidR="004C4A93">
        <w:rPr>
          <w:sz w:val="22"/>
          <w:szCs w:val="22"/>
        </w:rPr>
        <w:t>е</w:t>
      </w:r>
      <w:r>
        <w:rPr>
          <w:sz w:val="22"/>
          <w:szCs w:val="22"/>
        </w:rPr>
        <w:t xml:space="preserve"> экосистем на 2050 год. С учетом разнообразия экосистем, определение исходных данных для такой целевой задачи и мониторинг прогресса, достигнутого в ее выполнении, могут потребовать использования многочисленных индикаторов или сводного индекса;</w:t>
      </w:r>
    </w:p>
    <w:p w14:paraId="7AFE9B15" w14:textId="6E9F819D" w:rsidR="00DA4EC5" w:rsidRPr="006D6174" w:rsidRDefault="00DA4EC5" w:rsidP="006476DC">
      <w:pPr>
        <w:pStyle w:val="Para1"/>
        <w:numPr>
          <w:ilvl w:val="1"/>
          <w:numId w:val="2"/>
        </w:numPr>
        <w:suppressLineNumbers/>
        <w:suppressAutoHyphens/>
        <w:jc w:val="both"/>
        <w:rPr>
          <w:kern w:val="22"/>
          <w:sz w:val="22"/>
          <w:szCs w:val="22"/>
        </w:rPr>
      </w:pPr>
      <w:r>
        <w:rPr>
          <w:i/>
          <w:sz w:val="22"/>
          <w:szCs w:val="22"/>
        </w:rPr>
        <w:t>Выгоды</w:t>
      </w:r>
      <w:r>
        <w:rPr>
          <w:sz w:val="22"/>
          <w:szCs w:val="22"/>
        </w:rPr>
        <w:t xml:space="preserve"> – Целевая задача, посвященная обеспечению того, чтобы </w:t>
      </w:r>
      <w:r w:rsidR="00AC100A">
        <w:rPr>
          <w:sz w:val="22"/>
          <w:szCs w:val="22"/>
        </w:rPr>
        <w:t>получаемые благодаря биоразнообразию выгоды</w:t>
      </w:r>
      <w:r>
        <w:rPr>
          <w:sz w:val="22"/>
          <w:szCs w:val="22"/>
        </w:rPr>
        <w:t xml:space="preserve"> как для сохранения целостности планеты, так и для удовлетворения по</w:t>
      </w:r>
      <w:r w:rsidR="00AC100A">
        <w:rPr>
          <w:sz w:val="22"/>
          <w:szCs w:val="22"/>
        </w:rPr>
        <w:t>требностей сообществ и общества</w:t>
      </w:r>
      <w:r>
        <w:rPr>
          <w:sz w:val="22"/>
          <w:szCs w:val="22"/>
        </w:rPr>
        <w:t xml:space="preserve"> способствовали </w:t>
      </w:r>
      <w:r w:rsidR="00AC100A">
        <w:rPr>
          <w:sz w:val="22"/>
          <w:szCs w:val="22"/>
        </w:rPr>
        <w:t>увязке</w:t>
      </w:r>
      <w:r>
        <w:rPr>
          <w:sz w:val="22"/>
          <w:szCs w:val="22"/>
        </w:rPr>
        <w:t xml:space="preserve"> целей с общей целью Концепции на период до 2050 года.</w:t>
      </w:r>
    </w:p>
    <w:p w14:paraId="14906E51" w14:textId="77FAB36C" w:rsidR="00DA4EC5" w:rsidRPr="006D6174" w:rsidRDefault="00F61D0B" w:rsidP="00936D27">
      <w:pPr>
        <w:pStyle w:val="Para1"/>
        <w:keepNext/>
        <w:numPr>
          <w:ilvl w:val="0"/>
          <w:numId w:val="38"/>
        </w:numPr>
        <w:suppressLineNumbers/>
        <w:tabs>
          <w:tab w:val="left" w:pos="426"/>
        </w:tabs>
        <w:suppressAutoHyphens/>
        <w:ind w:left="0" w:firstLine="0"/>
        <w:jc w:val="center"/>
        <w:rPr>
          <w:b/>
          <w:caps/>
          <w:snapToGrid/>
          <w:kern w:val="22"/>
          <w:sz w:val="22"/>
          <w:szCs w:val="22"/>
        </w:rPr>
      </w:pPr>
      <w:r>
        <w:rPr>
          <w:b/>
          <w:caps/>
          <w:snapToGrid/>
          <w:sz w:val="22"/>
          <w:szCs w:val="22"/>
        </w:rPr>
        <w:t>Миссия на период до 2030 года</w:t>
      </w:r>
    </w:p>
    <w:p w14:paraId="30E21D52" w14:textId="068A973C" w:rsidR="00F61D0B"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В решении 14/34 предусмотрено, что глобальная рамочная программа в области биоразнообразия на период после 2020 года должна сопровождаться вдохновляющей и мотивирующей миссией на период до 2030 года в качестве первого шага на пути реализации Концепции на период до 2050 года «Жизнь в гармонии с природой». В ходе консультационного процесса по состоянию на сегодняшний день и на первом совещании Рабочей группы по подготовке глобальной рамочной программы в области биоразнообразия на период после 2020 года поступили предложения, согласно которым программное заявление по глобальной рамочной программе в области биоразнообразия на период после 2020 года, среди прочего, может</w:t>
      </w:r>
      <w:r w:rsidR="0044630C">
        <w:rPr>
          <w:sz w:val="22"/>
          <w:szCs w:val="22"/>
        </w:rPr>
        <w:t xml:space="preserve"> соответствовать следующим параметрам</w:t>
      </w:r>
      <w:r>
        <w:rPr>
          <w:sz w:val="22"/>
          <w:szCs w:val="22"/>
        </w:rPr>
        <w:t>:</w:t>
      </w:r>
    </w:p>
    <w:p w14:paraId="0C4017A7" w14:textId="04AF6D46" w:rsidR="00F61D0B" w:rsidRPr="006D6174" w:rsidRDefault="00F61D0B" w:rsidP="006476DC">
      <w:pPr>
        <w:pStyle w:val="Para1"/>
        <w:numPr>
          <w:ilvl w:val="1"/>
          <w:numId w:val="2"/>
        </w:numPr>
        <w:suppressLineNumbers/>
        <w:tabs>
          <w:tab w:val="clear" w:pos="1440"/>
        </w:tabs>
        <w:suppressAutoHyphens/>
        <w:spacing w:before="0"/>
        <w:jc w:val="both"/>
        <w:rPr>
          <w:kern w:val="22"/>
          <w:sz w:val="22"/>
          <w:szCs w:val="22"/>
        </w:rPr>
      </w:pPr>
      <w:r>
        <w:rPr>
          <w:sz w:val="22"/>
          <w:szCs w:val="22"/>
        </w:rPr>
        <w:t>быть масштабным, выполнимым, перспективным, научно обоснованным и вдохновляющим;</w:t>
      </w:r>
    </w:p>
    <w:p w14:paraId="2E36706A" w14:textId="5B03C589"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 xml:space="preserve">быть сжатым, простым для </w:t>
      </w:r>
      <w:r w:rsidR="00A51927">
        <w:rPr>
          <w:sz w:val="22"/>
          <w:szCs w:val="22"/>
        </w:rPr>
        <w:t>распространения</w:t>
      </w:r>
      <w:r>
        <w:rPr>
          <w:sz w:val="22"/>
          <w:szCs w:val="22"/>
        </w:rPr>
        <w:t xml:space="preserve"> и значимым для разных целевых аудиторий;</w:t>
      </w:r>
    </w:p>
    <w:p w14:paraId="08BACB33" w14:textId="0372B36B" w:rsidR="00D43FEF" w:rsidRPr="006D6174" w:rsidRDefault="00D43FEF" w:rsidP="006476DC">
      <w:pPr>
        <w:pStyle w:val="Para1"/>
        <w:numPr>
          <w:ilvl w:val="1"/>
          <w:numId w:val="2"/>
        </w:numPr>
        <w:suppressLineNumbers/>
        <w:tabs>
          <w:tab w:val="clear" w:pos="1440"/>
        </w:tabs>
        <w:suppressAutoHyphens/>
        <w:spacing w:before="0"/>
        <w:jc w:val="both"/>
        <w:rPr>
          <w:kern w:val="22"/>
          <w:sz w:val="22"/>
          <w:szCs w:val="22"/>
        </w:rPr>
      </w:pPr>
      <w:r>
        <w:rPr>
          <w:sz w:val="22"/>
          <w:szCs w:val="22"/>
        </w:rPr>
        <w:t>четко указывать на то, каких результатов необходимо достичь в 2030 году, каким образом и кому они принесут пользу;</w:t>
      </w:r>
    </w:p>
    <w:p w14:paraId="6ECF5AEB" w14:textId="09CA6CCC"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lastRenderedPageBreak/>
        <w:t>служить промежуточным этапом для реализации Концепции в области биоразнообразия на период до 2050 года;</w:t>
      </w:r>
    </w:p>
    <w:p w14:paraId="103699CD" w14:textId="6671E36D"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 xml:space="preserve">отражать желаемое состояние биоразнообразия на 2030 год; </w:t>
      </w:r>
    </w:p>
    <w:p w14:paraId="1C220278" w14:textId="5736E2BC"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 xml:space="preserve">формулироваться как ориентированная на практические действия программа, касающаяся желаемых изменений; </w:t>
      </w:r>
    </w:p>
    <w:p w14:paraId="52F7A792" w14:textId="31271E57"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 xml:space="preserve">отражать три цели Конвенции и протоколов к ней; </w:t>
      </w:r>
    </w:p>
    <w:p w14:paraId="51590CAA" w14:textId="075D9DF8"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базироваться на элементах Концепции на период до 2050 года;</w:t>
      </w:r>
    </w:p>
    <w:p w14:paraId="3C4C9399" w14:textId="7D3375CB"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 xml:space="preserve">отсылать к Повестке дня в области устойчивого развития на период до 2030 года; </w:t>
      </w:r>
    </w:p>
    <w:p w14:paraId="7C7888E9" w14:textId="1E7C1E49"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затрагивать факторы утраты биоразнообразия и отражать концепцию «Движущие факторы-нагрузка-состояние-воздействие-реакция»;</w:t>
      </w:r>
    </w:p>
    <w:p w14:paraId="63E91971" w14:textId="7A3DC171"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отражать актуализацию тематики биоразнообразия;</w:t>
      </w:r>
    </w:p>
    <w:p w14:paraId="013452A7" w14:textId="106FA764"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 xml:space="preserve">подчеркивать важность биоразнообразия как для сохранения целостности планеты, так </w:t>
      </w:r>
      <w:r w:rsidR="009D2BC6">
        <w:rPr>
          <w:sz w:val="22"/>
          <w:szCs w:val="22"/>
        </w:rPr>
        <w:t xml:space="preserve">и для обеспечения благополучия </w:t>
      </w:r>
      <w:r>
        <w:rPr>
          <w:sz w:val="22"/>
          <w:szCs w:val="22"/>
        </w:rPr>
        <w:t>людей;</w:t>
      </w:r>
    </w:p>
    <w:p w14:paraId="73153097" w14:textId="10A5E206" w:rsidR="005F25DC" w:rsidRPr="006D6174" w:rsidRDefault="005F25DC" w:rsidP="006476DC">
      <w:pPr>
        <w:pStyle w:val="Para1"/>
        <w:numPr>
          <w:ilvl w:val="1"/>
          <w:numId w:val="2"/>
        </w:numPr>
        <w:suppressLineNumbers/>
        <w:tabs>
          <w:tab w:val="clear" w:pos="1440"/>
        </w:tabs>
        <w:suppressAutoHyphens/>
        <w:spacing w:before="0"/>
        <w:jc w:val="both"/>
        <w:rPr>
          <w:kern w:val="22"/>
          <w:sz w:val="22"/>
          <w:szCs w:val="22"/>
        </w:rPr>
      </w:pPr>
      <w:r>
        <w:rPr>
          <w:sz w:val="22"/>
          <w:szCs w:val="22"/>
        </w:rPr>
        <w:t>отдавать должное уже проделанной работе в области биоразнообразия.</w:t>
      </w:r>
    </w:p>
    <w:p w14:paraId="5F92088C" w14:textId="646113F7" w:rsidR="00DA4EC5" w:rsidRPr="006D6174" w:rsidRDefault="007632F1" w:rsidP="006476DC">
      <w:pPr>
        <w:pStyle w:val="Para1"/>
        <w:numPr>
          <w:ilvl w:val="0"/>
          <w:numId w:val="2"/>
        </w:numPr>
        <w:suppressLineNumbers/>
        <w:tabs>
          <w:tab w:val="clear" w:pos="360"/>
        </w:tabs>
        <w:suppressAutoHyphens/>
        <w:jc w:val="both"/>
        <w:rPr>
          <w:kern w:val="22"/>
          <w:sz w:val="22"/>
          <w:szCs w:val="22"/>
        </w:rPr>
      </w:pPr>
      <w:r>
        <w:rPr>
          <w:sz w:val="22"/>
          <w:szCs w:val="22"/>
        </w:rPr>
        <w:t xml:space="preserve">Вдохновляющее и мотивирующее программное заявление, стимулирующее практические действия и согласующееся с затронутыми выше аспектами, одновременно сжатое и простое в изложении, предполагает </w:t>
      </w:r>
      <w:r w:rsidR="00425F31">
        <w:rPr>
          <w:sz w:val="22"/>
          <w:szCs w:val="22"/>
        </w:rPr>
        <w:t xml:space="preserve">лаконичность и широту, а также скорее </w:t>
      </w:r>
      <w:r>
        <w:rPr>
          <w:sz w:val="22"/>
          <w:szCs w:val="22"/>
        </w:rPr>
        <w:t>косвенно</w:t>
      </w:r>
      <w:r w:rsidR="00425F31">
        <w:rPr>
          <w:sz w:val="22"/>
          <w:szCs w:val="22"/>
        </w:rPr>
        <w:t>е</w:t>
      </w:r>
      <w:r>
        <w:rPr>
          <w:sz w:val="22"/>
          <w:szCs w:val="22"/>
        </w:rPr>
        <w:t>, нежели прямо</w:t>
      </w:r>
      <w:r w:rsidR="00425F31">
        <w:rPr>
          <w:sz w:val="22"/>
          <w:szCs w:val="22"/>
        </w:rPr>
        <w:t>е</w:t>
      </w:r>
      <w:r>
        <w:rPr>
          <w:sz w:val="22"/>
          <w:szCs w:val="22"/>
        </w:rPr>
        <w:t>м отражени</w:t>
      </w:r>
      <w:r w:rsidR="00425F31">
        <w:rPr>
          <w:sz w:val="22"/>
          <w:szCs w:val="22"/>
        </w:rPr>
        <w:t>е</w:t>
      </w:r>
      <w:r>
        <w:rPr>
          <w:sz w:val="22"/>
          <w:szCs w:val="22"/>
        </w:rPr>
        <w:t xml:space="preserve"> </w:t>
      </w:r>
      <w:r w:rsidR="00425F31">
        <w:rPr>
          <w:sz w:val="22"/>
          <w:szCs w:val="22"/>
        </w:rPr>
        <w:t>указанных</w:t>
      </w:r>
      <w:r>
        <w:rPr>
          <w:sz w:val="22"/>
          <w:szCs w:val="22"/>
        </w:rPr>
        <w:t xml:space="preserve"> аспектов. Позднее такое программное заявление </w:t>
      </w:r>
      <w:r w:rsidR="00425F31">
        <w:rPr>
          <w:sz w:val="22"/>
          <w:szCs w:val="22"/>
        </w:rPr>
        <w:t xml:space="preserve">может </w:t>
      </w:r>
      <w:r>
        <w:rPr>
          <w:sz w:val="22"/>
          <w:szCs w:val="22"/>
        </w:rPr>
        <w:t xml:space="preserve">быть подкреплено обоснованием, содержащим дополнительную контекстную </w:t>
      </w:r>
      <w:r w:rsidR="00425F31">
        <w:rPr>
          <w:sz w:val="22"/>
          <w:szCs w:val="22"/>
        </w:rPr>
        <w:t>информацию и конкретные данные.</w:t>
      </w:r>
      <w:r>
        <w:rPr>
          <w:sz w:val="22"/>
          <w:szCs w:val="22"/>
        </w:rPr>
        <w:t xml:space="preserve"> Например, программное заявление и пояснительный текст, </w:t>
      </w:r>
      <w:r w:rsidR="00425F31">
        <w:rPr>
          <w:sz w:val="22"/>
          <w:szCs w:val="22"/>
        </w:rPr>
        <w:t xml:space="preserve">сформулированные ниже, </w:t>
      </w:r>
      <w:r>
        <w:rPr>
          <w:sz w:val="22"/>
          <w:szCs w:val="22"/>
        </w:rPr>
        <w:t xml:space="preserve">могли бы составить программное заявление </w:t>
      </w:r>
      <w:r w:rsidR="00425F31">
        <w:rPr>
          <w:sz w:val="22"/>
          <w:szCs w:val="22"/>
        </w:rPr>
        <w:t>для</w:t>
      </w:r>
      <w:r>
        <w:rPr>
          <w:sz w:val="22"/>
          <w:szCs w:val="22"/>
        </w:rPr>
        <w:t xml:space="preserve"> миссии на период до 2030 года в рамках глобальной рамочной программы в области биоразнообразия на период после 2020 года:</w:t>
      </w:r>
    </w:p>
    <w:p w14:paraId="40E5AA1F" w14:textId="4CB8387C" w:rsidR="00DA4EC5" w:rsidRPr="006D6174" w:rsidRDefault="009A762D" w:rsidP="006476DC">
      <w:pPr>
        <w:pStyle w:val="Para1"/>
        <w:suppressLineNumbers/>
        <w:suppressAutoHyphens/>
        <w:ind w:left="720"/>
        <w:rPr>
          <w:kern w:val="22"/>
          <w:sz w:val="22"/>
          <w:szCs w:val="22"/>
        </w:rPr>
      </w:pPr>
      <w:r>
        <w:rPr>
          <w:color w:val="000000"/>
          <w:sz w:val="22"/>
          <w:szCs w:val="22"/>
        </w:rPr>
        <w:t>Осуществлять</w:t>
      </w:r>
      <w:r w:rsidR="00451BB2">
        <w:rPr>
          <w:color w:val="000000"/>
          <w:sz w:val="22"/>
          <w:szCs w:val="22"/>
        </w:rPr>
        <w:t xml:space="preserve"> решени</w:t>
      </w:r>
      <w:r>
        <w:rPr>
          <w:color w:val="000000"/>
          <w:sz w:val="22"/>
          <w:szCs w:val="22"/>
        </w:rPr>
        <w:t>я</w:t>
      </w:r>
      <w:r w:rsidR="00451BB2">
        <w:rPr>
          <w:color w:val="000000"/>
          <w:sz w:val="22"/>
          <w:szCs w:val="22"/>
        </w:rPr>
        <w:t xml:space="preserve">, </w:t>
      </w:r>
      <w:r>
        <w:rPr>
          <w:color w:val="000000"/>
          <w:sz w:val="22"/>
          <w:szCs w:val="22"/>
        </w:rPr>
        <w:t xml:space="preserve">охватывающие все общество и </w:t>
      </w:r>
      <w:r w:rsidR="00451BB2">
        <w:rPr>
          <w:color w:val="000000"/>
          <w:sz w:val="22"/>
          <w:szCs w:val="22"/>
        </w:rPr>
        <w:t>направленны</w:t>
      </w:r>
      <w:r>
        <w:rPr>
          <w:color w:val="000000"/>
          <w:sz w:val="22"/>
          <w:szCs w:val="22"/>
        </w:rPr>
        <w:t>е</w:t>
      </w:r>
      <w:r w:rsidR="00451BB2">
        <w:rPr>
          <w:color w:val="000000"/>
          <w:sz w:val="22"/>
          <w:szCs w:val="22"/>
        </w:rPr>
        <w:t xml:space="preserve"> на борьбу с утратой биоразнообразия и увеличение выгод, способствующих реализации глобальной повестки дня в области развития и созданию в мире к 2030 году условий для осуществления Концепции на период до 2050 года.</w:t>
      </w:r>
    </w:p>
    <w:p w14:paraId="45BC3291" w14:textId="6EE9A984"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Формулировка «</w:t>
      </w:r>
      <w:r w:rsidR="009D16EB">
        <w:rPr>
          <w:sz w:val="22"/>
          <w:szCs w:val="22"/>
        </w:rPr>
        <w:t>осуществлять решения</w:t>
      </w:r>
      <w:r>
        <w:rPr>
          <w:sz w:val="22"/>
          <w:szCs w:val="22"/>
        </w:rPr>
        <w:t>» предполагает позитивный подход, ориентированный на практические действия. Формулировка «охватывающ</w:t>
      </w:r>
      <w:r w:rsidR="009D16EB">
        <w:rPr>
          <w:sz w:val="22"/>
          <w:szCs w:val="22"/>
        </w:rPr>
        <w:t>и</w:t>
      </w:r>
      <w:r>
        <w:rPr>
          <w:sz w:val="22"/>
          <w:szCs w:val="22"/>
        </w:rPr>
        <w:t xml:space="preserve">е все общество» указывает на то, что необходимы действия со стороны всех субъектов, индивидуальные и коллективные, на всех уровнях и с </w:t>
      </w:r>
      <w:r w:rsidR="009D16EB">
        <w:rPr>
          <w:sz w:val="22"/>
          <w:szCs w:val="22"/>
        </w:rPr>
        <w:t>привлечением</w:t>
      </w:r>
      <w:r>
        <w:rPr>
          <w:sz w:val="22"/>
          <w:szCs w:val="22"/>
        </w:rPr>
        <w:t xml:space="preserve"> всех секторов (актуализация тематики). Формулировка «борьба с утратой биоразнообразия» означает, что для улучшения состояния биоразнообразия необходимо бороться с прямыми и косвенными факторами утраты биоразнообразия. Формулировка «увеличение выгод» привлекает внимание к элементам обеспечиваемого природ</w:t>
      </w:r>
      <w:r w:rsidR="009D16EB">
        <w:rPr>
          <w:sz w:val="22"/>
          <w:szCs w:val="22"/>
        </w:rPr>
        <w:t xml:space="preserve">ой вклада на благо человека и </w:t>
      </w:r>
      <w:r>
        <w:rPr>
          <w:sz w:val="22"/>
          <w:szCs w:val="22"/>
        </w:rPr>
        <w:t>тесной связи с реализацией Повестки дня в области устойчивого развития на период до 2030 года и ее Целей в области устойчивого развития. Срок до 2030 года предполагает, что эта миссия служит промежуточным этапом на пути реализации Концепции на период до 2050 год</w:t>
      </w:r>
      <w:r w:rsidR="009D16EB">
        <w:rPr>
          <w:sz w:val="22"/>
          <w:szCs w:val="22"/>
        </w:rPr>
        <w:t>а «Жизнь в гармонии с природой»,</w:t>
      </w:r>
      <w:r>
        <w:rPr>
          <w:sz w:val="22"/>
          <w:szCs w:val="22"/>
        </w:rPr>
        <w:t xml:space="preserve"> и </w:t>
      </w:r>
      <w:r w:rsidR="009D16EB">
        <w:rPr>
          <w:sz w:val="22"/>
          <w:szCs w:val="22"/>
        </w:rPr>
        <w:t>усиливает</w:t>
      </w:r>
      <w:r>
        <w:rPr>
          <w:sz w:val="22"/>
          <w:szCs w:val="22"/>
        </w:rPr>
        <w:t xml:space="preserve"> необходимость в неотложных мерах в течение этого десятилетия. </w:t>
      </w:r>
    </w:p>
    <w:p w14:paraId="5FECAD34" w14:textId="2E30F201"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Это программное заявление должно рассматриваться в сочетании с другими элементами рамочной программы.</w:t>
      </w:r>
    </w:p>
    <w:p w14:paraId="15BD9D81" w14:textId="34841034" w:rsidR="00DA4EC5" w:rsidRPr="006D6174" w:rsidRDefault="00DA4EC5" w:rsidP="006476DC">
      <w:pPr>
        <w:pStyle w:val="Para1"/>
        <w:keepNext/>
        <w:numPr>
          <w:ilvl w:val="0"/>
          <w:numId w:val="38"/>
        </w:numPr>
        <w:suppressLineNumbers/>
        <w:tabs>
          <w:tab w:val="left" w:pos="426"/>
        </w:tabs>
        <w:suppressAutoHyphens/>
        <w:ind w:left="0" w:firstLine="0"/>
        <w:jc w:val="center"/>
        <w:rPr>
          <w:b/>
          <w:caps/>
          <w:snapToGrid/>
          <w:kern w:val="22"/>
          <w:sz w:val="22"/>
          <w:szCs w:val="22"/>
        </w:rPr>
      </w:pPr>
      <w:r>
        <w:rPr>
          <w:b/>
          <w:caps/>
          <w:snapToGrid/>
          <w:sz w:val="22"/>
          <w:szCs w:val="22"/>
        </w:rPr>
        <w:lastRenderedPageBreak/>
        <w:t>Целевые задачи</w:t>
      </w:r>
    </w:p>
    <w:p w14:paraId="51C0C628" w14:textId="6A5570C4" w:rsidR="00FD0A8B" w:rsidRPr="006D6174" w:rsidRDefault="00FD0A8B" w:rsidP="006476DC">
      <w:pPr>
        <w:pStyle w:val="Para1"/>
        <w:numPr>
          <w:ilvl w:val="0"/>
          <w:numId w:val="2"/>
        </w:numPr>
        <w:suppressLineNumbers/>
        <w:tabs>
          <w:tab w:val="clear" w:pos="360"/>
        </w:tabs>
        <w:suppressAutoHyphens/>
        <w:jc w:val="both"/>
        <w:rPr>
          <w:kern w:val="22"/>
          <w:sz w:val="22"/>
          <w:szCs w:val="22"/>
        </w:rPr>
      </w:pPr>
      <w:r>
        <w:rPr>
          <w:sz w:val="22"/>
          <w:szCs w:val="22"/>
        </w:rPr>
        <w:t>Целевые задачи определяются как положения, соответствующие критериям «СМАРТ»</w:t>
      </w:r>
      <w:r w:rsidR="00267869" w:rsidRPr="006D6174">
        <w:rPr>
          <w:rStyle w:val="FootnoteReference"/>
          <w:kern w:val="22"/>
          <w:szCs w:val="22"/>
          <w:lang w:val="en-GB"/>
        </w:rPr>
        <w:footnoteReference w:id="5"/>
      </w:r>
      <w:r>
        <w:rPr>
          <w:sz w:val="22"/>
          <w:szCs w:val="22"/>
        </w:rPr>
        <w:t xml:space="preserve"> и отражающие результаты, которых мы хотим добиться, или действия, которые мы хотим совершить в рамках определенного периода времени для достижения долгосрочных целей. Они могут быть сформулированы в отношении биоразнообразия, </w:t>
      </w:r>
      <w:r w:rsidR="0052456F">
        <w:rPr>
          <w:sz w:val="22"/>
          <w:szCs w:val="22"/>
        </w:rPr>
        <w:t xml:space="preserve">принимаемых </w:t>
      </w:r>
      <w:r>
        <w:rPr>
          <w:sz w:val="22"/>
          <w:szCs w:val="22"/>
        </w:rPr>
        <w:t>мер, выгод для человека или даже значимых аспектов средств осуществления.</w:t>
      </w:r>
    </w:p>
    <w:p w14:paraId="57CADB10" w14:textId="470D6E6E"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При разработке будущих задач в области биоразнообразия следует исходить из имеющихся фактических данных, включая оценки МПБЭУ, а также из мер, которые</w:t>
      </w:r>
      <w:r w:rsidR="00852D8E">
        <w:rPr>
          <w:sz w:val="22"/>
          <w:szCs w:val="22"/>
        </w:rPr>
        <w:t>, согласно этим оценкам,</w:t>
      </w:r>
      <w:r>
        <w:rPr>
          <w:sz w:val="22"/>
          <w:szCs w:val="22"/>
        </w:rPr>
        <w:t xml:space="preserve"> требуются для преобразующих изменений, необходимых для</w:t>
      </w:r>
      <w:r w:rsidR="00EA7C9A">
        <w:rPr>
          <w:sz w:val="22"/>
          <w:szCs w:val="22"/>
        </w:rPr>
        <w:t xml:space="preserve"> обеспечения</w:t>
      </w:r>
      <w:r>
        <w:rPr>
          <w:sz w:val="22"/>
          <w:szCs w:val="22"/>
        </w:rPr>
        <w:t xml:space="preserve"> жизни в гармонии с природой к 2050 году. Аналогичным образом при формулировании будущих целевых задач необходимо учитывать Концепцию в области биоразнообразия на период до 2050 года, взаимосвязь между вопросами биоразнообразия и Повесткой дня в области устойчивого развития на период до 2030 года, причины неравномерного прогресса в выполнении целевых задач по сохранению и устойчивому использованию биоразнообразия, принятых в Айти, и опыт, полученный в результате выполнения Конвенции и протоколов к ней. Некоторые из этих элементов, подлежащих рассмотрению, указаны в </w:t>
      </w:r>
      <w:r w:rsidR="006B2C40">
        <w:rPr>
          <w:sz w:val="22"/>
          <w:szCs w:val="22"/>
        </w:rPr>
        <w:t>основном документе, к которому прилагается настоящее</w:t>
      </w:r>
      <w:r>
        <w:rPr>
          <w:sz w:val="22"/>
          <w:szCs w:val="22"/>
        </w:rPr>
        <w:t xml:space="preserve"> добавлени</w:t>
      </w:r>
      <w:r w:rsidR="006B2C40">
        <w:rPr>
          <w:sz w:val="22"/>
          <w:szCs w:val="22"/>
        </w:rPr>
        <w:t>е</w:t>
      </w:r>
      <w:r>
        <w:rPr>
          <w:sz w:val="22"/>
          <w:szCs w:val="22"/>
        </w:rPr>
        <w:t xml:space="preserve">. Аналогичные вопросы были выделены в выводах Рабочей группы по подготовке глобальной рамочной программы в области биоразнообразия на период после 2020 года, а также в </w:t>
      </w:r>
      <w:r w:rsidR="00425F2D">
        <w:rPr>
          <w:sz w:val="22"/>
          <w:szCs w:val="22"/>
        </w:rPr>
        <w:t>ходе</w:t>
      </w:r>
      <w:r>
        <w:rPr>
          <w:sz w:val="22"/>
          <w:szCs w:val="22"/>
        </w:rPr>
        <w:t xml:space="preserve"> консультационного процесса, посвященного периоду после 2020 года.</w:t>
      </w:r>
    </w:p>
    <w:p w14:paraId="114D7C9C" w14:textId="29553C83" w:rsidR="002649C6"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Имеющиеся фактические данные свидетельствуют о том, что для эффективного и комплексного реагирования на глобальное сокращение биоразнообразия и обеспечиваемых им выгод потребуются решения в отношении различных вопросов, связанных с биоразнообразием. Разработка и окончательная формулировка будущих целевых задач должны быть согласованы с элементами рамочной программы, наиболее значимыми для осуществления Концепции</w:t>
      </w:r>
      <w:r w:rsidR="00745A75">
        <w:rPr>
          <w:sz w:val="22"/>
          <w:szCs w:val="22"/>
        </w:rPr>
        <w:t xml:space="preserve"> и целей на период до 2050 года</w:t>
      </w:r>
      <w:r>
        <w:rPr>
          <w:sz w:val="22"/>
          <w:szCs w:val="22"/>
        </w:rPr>
        <w:t>, и должны обеспечивать возможность измерения и отслеживания прогресса. В них должны учитываться:</w:t>
      </w:r>
    </w:p>
    <w:p w14:paraId="49450745" w14:textId="3995EEC7" w:rsidR="002649C6" w:rsidRPr="006D6174" w:rsidRDefault="00B261E5" w:rsidP="006476DC">
      <w:pPr>
        <w:pStyle w:val="Para1"/>
        <w:numPr>
          <w:ilvl w:val="1"/>
          <w:numId w:val="2"/>
        </w:numPr>
        <w:suppressLineNumbers/>
        <w:suppressAutoHyphens/>
        <w:rPr>
          <w:kern w:val="22"/>
          <w:sz w:val="22"/>
          <w:szCs w:val="22"/>
        </w:rPr>
      </w:pPr>
      <w:r>
        <w:rPr>
          <w:sz w:val="22"/>
          <w:szCs w:val="22"/>
        </w:rPr>
        <w:t>все три цели Конвенции;</w:t>
      </w:r>
    </w:p>
    <w:p w14:paraId="5024018C" w14:textId="22673BB8" w:rsidR="002649C6" w:rsidRPr="006D6174" w:rsidRDefault="00B261E5" w:rsidP="006476DC">
      <w:pPr>
        <w:pStyle w:val="Para1"/>
        <w:numPr>
          <w:ilvl w:val="1"/>
          <w:numId w:val="2"/>
        </w:numPr>
        <w:suppressLineNumbers/>
        <w:suppressAutoHyphens/>
        <w:rPr>
          <w:kern w:val="22"/>
          <w:sz w:val="22"/>
          <w:szCs w:val="22"/>
        </w:rPr>
      </w:pPr>
      <w:r>
        <w:rPr>
          <w:sz w:val="22"/>
          <w:szCs w:val="22"/>
        </w:rPr>
        <w:t>различные компоненты биоразнообразия (экосистемы и места обитания, виды и генетическое разнообразие);</w:t>
      </w:r>
    </w:p>
    <w:p w14:paraId="6D6AC5F3" w14:textId="211873C0" w:rsidR="00333025" w:rsidRPr="006D6174" w:rsidRDefault="00333025" w:rsidP="006476DC">
      <w:pPr>
        <w:pStyle w:val="Para1"/>
        <w:numPr>
          <w:ilvl w:val="1"/>
          <w:numId w:val="2"/>
        </w:numPr>
        <w:suppressLineNumbers/>
        <w:suppressAutoHyphens/>
        <w:rPr>
          <w:kern w:val="22"/>
          <w:sz w:val="22"/>
          <w:szCs w:val="22"/>
        </w:rPr>
      </w:pPr>
      <w:r>
        <w:rPr>
          <w:sz w:val="22"/>
          <w:szCs w:val="22"/>
        </w:rPr>
        <w:t xml:space="preserve">различные компоненты Концепции на период до 2050 года (биоразнообразие ценится по достоинству, сохраняется, восстанавливается и разумно используется, поддерживаются экосистемные услуги) </w:t>
      </w:r>
    </w:p>
    <w:p w14:paraId="2A26F576" w14:textId="6547A43E" w:rsidR="002649C6" w:rsidRPr="006D6174" w:rsidRDefault="00B261E5" w:rsidP="006476DC">
      <w:pPr>
        <w:pStyle w:val="Para1"/>
        <w:numPr>
          <w:ilvl w:val="1"/>
          <w:numId w:val="2"/>
        </w:numPr>
        <w:suppressLineNumbers/>
        <w:suppressAutoHyphens/>
        <w:jc w:val="both"/>
        <w:rPr>
          <w:kern w:val="22"/>
          <w:sz w:val="22"/>
          <w:szCs w:val="22"/>
        </w:rPr>
      </w:pPr>
      <w:r>
        <w:rPr>
          <w:sz w:val="22"/>
          <w:szCs w:val="22"/>
        </w:rPr>
        <w:t>факторы утраты биоразнообразия;</w:t>
      </w:r>
    </w:p>
    <w:p w14:paraId="7A0B7184" w14:textId="0874BCC9" w:rsidR="00421135" w:rsidRPr="006D6174" w:rsidRDefault="00B261E5" w:rsidP="006476DC">
      <w:pPr>
        <w:pStyle w:val="Para1"/>
        <w:numPr>
          <w:ilvl w:val="1"/>
          <w:numId w:val="2"/>
        </w:numPr>
        <w:suppressLineNumbers/>
        <w:suppressAutoHyphens/>
        <w:jc w:val="both"/>
        <w:rPr>
          <w:kern w:val="22"/>
          <w:sz w:val="22"/>
          <w:szCs w:val="22"/>
        </w:rPr>
      </w:pPr>
      <w:r>
        <w:rPr>
          <w:sz w:val="22"/>
          <w:szCs w:val="22"/>
        </w:rPr>
        <w:t>выгоды от использования биоразнообразия и совместное пользование этими выгодами;</w:t>
      </w:r>
    </w:p>
    <w:p w14:paraId="378049D0" w14:textId="6E335E71" w:rsidR="002649C6" w:rsidRPr="006D6174" w:rsidRDefault="00421135" w:rsidP="006476DC">
      <w:pPr>
        <w:pStyle w:val="Para1"/>
        <w:numPr>
          <w:ilvl w:val="1"/>
          <w:numId w:val="2"/>
        </w:numPr>
        <w:suppressLineNumbers/>
        <w:suppressAutoHyphens/>
        <w:jc w:val="both"/>
        <w:rPr>
          <w:kern w:val="22"/>
          <w:sz w:val="22"/>
          <w:szCs w:val="22"/>
        </w:rPr>
      </w:pPr>
      <w:r>
        <w:rPr>
          <w:sz w:val="22"/>
          <w:szCs w:val="22"/>
        </w:rPr>
        <w:t>конкретные меры, необходимые для смягчения угроз биоразнообразию и достижения долгосрочных целей;</w:t>
      </w:r>
    </w:p>
    <w:p w14:paraId="1A13E2B1" w14:textId="43BAF962" w:rsidR="00DA4EC5" w:rsidRPr="006D6174" w:rsidRDefault="00D65F22" w:rsidP="006476DC">
      <w:pPr>
        <w:pStyle w:val="Para1"/>
        <w:numPr>
          <w:ilvl w:val="1"/>
          <w:numId w:val="2"/>
        </w:numPr>
        <w:suppressLineNumbers/>
        <w:suppressAutoHyphens/>
        <w:jc w:val="both"/>
        <w:rPr>
          <w:kern w:val="22"/>
          <w:sz w:val="22"/>
          <w:szCs w:val="22"/>
        </w:rPr>
      </w:pPr>
      <w:r>
        <w:rPr>
          <w:sz w:val="22"/>
          <w:szCs w:val="22"/>
        </w:rPr>
        <w:t>различные секторы.</w:t>
      </w:r>
    </w:p>
    <w:p w14:paraId="28A09E3A" w14:textId="45235736"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 xml:space="preserve">В рамках консультационного процесса было отмечено, что темы и/или вопросы, охваченные в целевых задачах по сохранению и устойчивому использованию биоразнообразия, принятых в Айти, могут послужить основой для разработки будущих целевых задач в области биоразнообразия. При </w:t>
      </w:r>
      <w:r>
        <w:rPr>
          <w:sz w:val="22"/>
          <w:szCs w:val="22"/>
        </w:rPr>
        <w:lastRenderedPageBreak/>
        <w:t>этом было также отмечено, что для целевых задач по сохранению и устойчивому использованию биоразнообразия, принятых в Айти, характерен ряд ограничений и пробелов, которые необходимо принять к сведени</w:t>
      </w:r>
      <w:r w:rsidR="00DE3BCE">
        <w:rPr>
          <w:sz w:val="22"/>
          <w:szCs w:val="22"/>
        </w:rPr>
        <w:t>ю при разработке будущих целевых задач</w:t>
      </w:r>
      <w:r>
        <w:rPr>
          <w:sz w:val="22"/>
          <w:szCs w:val="22"/>
        </w:rPr>
        <w:t>. Эти вопросы подробнее рассматриваются ниже. Кроме того, существует ряд общих или сквозных вопросов, которые могут быть приняты во внимание при ра</w:t>
      </w:r>
      <w:r w:rsidR="00830BD0">
        <w:rPr>
          <w:sz w:val="22"/>
          <w:szCs w:val="22"/>
        </w:rPr>
        <w:t>зработке целевых задач. В следующем подразделе данной записки э</w:t>
      </w:r>
      <w:r>
        <w:rPr>
          <w:sz w:val="22"/>
          <w:szCs w:val="22"/>
        </w:rPr>
        <w:t>ти вопросы тоже рассматриваются более подробно.</w:t>
      </w:r>
    </w:p>
    <w:p w14:paraId="34E2E5D2" w14:textId="4B58F2D5" w:rsidR="00DA4EC5" w:rsidRPr="006D6174" w:rsidRDefault="00B80D12" w:rsidP="006476DC">
      <w:pPr>
        <w:pStyle w:val="Heading2"/>
        <w:numPr>
          <w:ilvl w:val="0"/>
          <w:numId w:val="42"/>
        </w:numPr>
        <w:suppressLineNumbers/>
        <w:tabs>
          <w:tab w:val="clear" w:pos="720"/>
          <w:tab w:val="left" w:pos="1134"/>
        </w:tabs>
        <w:suppressAutoHyphens/>
        <w:ind w:left="1134" w:hanging="567"/>
        <w:jc w:val="left"/>
        <w:rPr>
          <w:kern w:val="22"/>
          <w:szCs w:val="22"/>
        </w:rPr>
      </w:pPr>
      <w:r>
        <w:t xml:space="preserve">Пробелы и ограничения, отмечающиеся в Стратегическом плане в области сохранения и устойчивого использования биоразнообразия на 2011-2020 годы и в целевых задачах по сохранению и устойчивому использованию биоразнообразия, принятых в Айти </w:t>
      </w:r>
    </w:p>
    <w:p w14:paraId="292DCAD3" w14:textId="6FB969ED"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В Стратегическом плане в области сохранения и устойчивого использования биоразнообразия на 2011-2020 годы рассматриваются вопросы, связанные с основными причинами утраты биоразнообразия (цель A), уменьшением прямого давления на биоразнообразие (цель B), улучшением состояния биоразнообразия (цель C), выгодами от использования биоразнообразия (цель D) и активизацией осуществления Конвенции (цель E). Однако, несмотря на столь широкий охват на уровне целей, целевые задачи по сохранению и устойчивому использованию биоразнообразия, принятые в Айти, содержали ряд пробелов и ограничений. Некоторые пробелы и ограничения, характерные для текущего Стратегического плана, которые были выявлены в результате глобальной оценки МПБЭУ и других оценок, заключаются в следующем:</w:t>
      </w:r>
    </w:p>
    <w:p w14:paraId="3536120E" w14:textId="3429BFA5" w:rsidR="00DA4EC5" w:rsidRPr="006D6174" w:rsidRDefault="00761A22" w:rsidP="006476DC">
      <w:pPr>
        <w:pStyle w:val="Para1"/>
        <w:numPr>
          <w:ilvl w:val="1"/>
          <w:numId w:val="2"/>
        </w:numPr>
        <w:suppressLineNumbers/>
        <w:suppressAutoHyphens/>
        <w:jc w:val="both"/>
        <w:rPr>
          <w:kern w:val="22"/>
          <w:sz w:val="22"/>
          <w:szCs w:val="22"/>
        </w:rPr>
      </w:pPr>
      <w:r>
        <w:rPr>
          <w:sz w:val="22"/>
          <w:szCs w:val="22"/>
        </w:rPr>
        <w:t>м</w:t>
      </w:r>
      <w:r w:rsidR="00916A9C">
        <w:rPr>
          <w:sz w:val="22"/>
          <w:szCs w:val="22"/>
        </w:rPr>
        <w:t xml:space="preserve">ногие целевые задачи по сохранению и устойчивому использованию биоразнообразия, принятые в Айти, сформулированы применительно к угрозам для биоразнообразия. Для сравнения, имеется немного целевых задач, посвященных выгодам, обеспечиваемым биоразнообразием, или его вкладу в устойчивое развитие, включая, например, здоровье, продовольственную безопасность, а также смягчение </w:t>
      </w:r>
      <w:r w:rsidR="006A2EFD">
        <w:rPr>
          <w:sz w:val="22"/>
          <w:szCs w:val="22"/>
        </w:rPr>
        <w:t xml:space="preserve">воздействия </w:t>
      </w:r>
      <w:r w:rsidR="00916A9C">
        <w:rPr>
          <w:sz w:val="22"/>
          <w:szCs w:val="22"/>
        </w:rPr>
        <w:t xml:space="preserve">изменения климата и адаптацию к нему. Наличие в будущей рамочной программе каких-либо целевых задач, сформулированных применительно к многочисленным выгодам, обеспечиваемым биоразнообразием, может способствовать построению более </w:t>
      </w:r>
      <w:r w:rsidR="006A2EFD">
        <w:rPr>
          <w:sz w:val="22"/>
          <w:szCs w:val="22"/>
        </w:rPr>
        <w:t xml:space="preserve">целостной и стимулирующей перспективы. </w:t>
      </w:r>
      <w:r w:rsidR="00916A9C">
        <w:rPr>
          <w:sz w:val="22"/>
          <w:szCs w:val="22"/>
        </w:rPr>
        <w:t>Кроме того, уделение более пристального внимания выгодам, обеспечиваемым биоразнообразием, может создать условия для включения вопросов, связанных с правозащитными подходами, а также с межпоколенческим равенством, как обсуждалось на первом совещании рабочей группы открытого состава</w:t>
      </w:r>
      <w:r>
        <w:rPr>
          <w:sz w:val="22"/>
          <w:szCs w:val="22"/>
        </w:rPr>
        <w:t>;</w:t>
      </w:r>
    </w:p>
    <w:p w14:paraId="403A97DB" w14:textId="528732AC" w:rsidR="00DA4EC5" w:rsidRPr="006D6174" w:rsidRDefault="00761A22" w:rsidP="006476DC">
      <w:pPr>
        <w:pStyle w:val="Para1"/>
        <w:numPr>
          <w:ilvl w:val="1"/>
          <w:numId w:val="2"/>
        </w:numPr>
        <w:suppressLineNumbers/>
        <w:suppressAutoHyphens/>
        <w:jc w:val="both"/>
        <w:rPr>
          <w:kern w:val="22"/>
          <w:sz w:val="22"/>
          <w:szCs w:val="22"/>
        </w:rPr>
      </w:pPr>
      <w:r>
        <w:rPr>
          <w:sz w:val="22"/>
          <w:szCs w:val="22"/>
        </w:rPr>
        <w:t>ц</w:t>
      </w:r>
      <w:r w:rsidR="00B261E5">
        <w:rPr>
          <w:sz w:val="22"/>
          <w:szCs w:val="22"/>
        </w:rPr>
        <w:t>елевые задачи, принятые в Айти, охватывают актуализацию тематики биоразнообразия только в секторах сельского, лесного, рыбного хозяйства и аквакультуры в рамках целевых задач 6 и 7. Кроме того, эти целевые задачи не затрагивают стимулирующую роль, которую биоразнообразие играет в указанных секторах, например, путем обеспечения экосистемных услуг, способствуя деятельности в этих секторах. Не отражают они и возможные ориентированные на природу решения глобальных проблем, встающих перед обществом;</w:t>
      </w:r>
    </w:p>
    <w:p w14:paraId="6CBBC147" w14:textId="214A3D4A" w:rsidR="000D3443" w:rsidRPr="006D6174" w:rsidRDefault="00761A22" w:rsidP="006476DC">
      <w:pPr>
        <w:pStyle w:val="Para1"/>
        <w:numPr>
          <w:ilvl w:val="1"/>
          <w:numId w:val="2"/>
        </w:numPr>
        <w:suppressLineNumbers/>
        <w:suppressAutoHyphens/>
        <w:jc w:val="both"/>
        <w:rPr>
          <w:kern w:val="22"/>
          <w:sz w:val="22"/>
          <w:szCs w:val="22"/>
        </w:rPr>
      </w:pPr>
      <w:r>
        <w:rPr>
          <w:sz w:val="22"/>
          <w:szCs w:val="22"/>
        </w:rPr>
        <w:t>н</w:t>
      </w:r>
      <w:r w:rsidR="000D3443">
        <w:rPr>
          <w:sz w:val="22"/>
          <w:szCs w:val="22"/>
        </w:rPr>
        <w:t>е затронуты напрямую и основные факторы утраты биоразнообразия, связанные с поведением людей и учреждениями;</w:t>
      </w:r>
    </w:p>
    <w:p w14:paraId="5C25FF91" w14:textId="6FEB63A5" w:rsidR="00DA4EC5" w:rsidRPr="006D6174" w:rsidRDefault="00761A22" w:rsidP="006476DC">
      <w:pPr>
        <w:pStyle w:val="Para1"/>
        <w:numPr>
          <w:ilvl w:val="1"/>
          <w:numId w:val="2"/>
        </w:numPr>
        <w:suppressLineNumbers/>
        <w:suppressAutoHyphens/>
        <w:jc w:val="both"/>
        <w:rPr>
          <w:kern w:val="22"/>
          <w:sz w:val="22"/>
          <w:szCs w:val="22"/>
        </w:rPr>
      </w:pPr>
      <w:r>
        <w:rPr>
          <w:sz w:val="22"/>
          <w:szCs w:val="22"/>
        </w:rPr>
        <w:t>в</w:t>
      </w:r>
      <w:r w:rsidR="00DA4EC5">
        <w:rPr>
          <w:sz w:val="22"/>
          <w:szCs w:val="22"/>
        </w:rPr>
        <w:t>опрос о чрезмерной эксплуатации видов в значительной степени ограничен водной средой и в частности морской средой;</w:t>
      </w:r>
    </w:p>
    <w:p w14:paraId="5C730A09" w14:textId="12231A0B" w:rsidR="000D3443" w:rsidRPr="006D6174" w:rsidRDefault="00761A22" w:rsidP="006476DC">
      <w:pPr>
        <w:pStyle w:val="Para1"/>
        <w:numPr>
          <w:ilvl w:val="1"/>
          <w:numId w:val="2"/>
        </w:numPr>
        <w:suppressLineNumbers/>
        <w:suppressAutoHyphens/>
        <w:jc w:val="both"/>
        <w:rPr>
          <w:kern w:val="22"/>
          <w:sz w:val="22"/>
          <w:szCs w:val="22"/>
        </w:rPr>
      </w:pPr>
      <w:r>
        <w:rPr>
          <w:sz w:val="22"/>
          <w:szCs w:val="22"/>
        </w:rPr>
        <w:t>ц</w:t>
      </w:r>
      <w:r w:rsidR="000D3443">
        <w:rPr>
          <w:sz w:val="22"/>
          <w:szCs w:val="22"/>
        </w:rPr>
        <w:t>елевая задача, касающаяся загрязнения, сосредоточена на чрезмерном сбросе биогенных веществ. Не охвачены напрямую загрязнение пластиком, пестицидами и другими химическими веществами, а также шумовое загрязнение;</w:t>
      </w:r>
    </w:p>
    <w:p w14:paraId="23B4345D" w14:textId="444C5C7A" w:rsidR="000D3443" w:rsidRPr="006D6174" w:rsidRDefault="00761A22" w:rsidP="006476DC">
      <w:pPr>
        <w:pStyle w:val="Para1"/>
        <w:numPr>
          <w:ilvl w:val="1"/>
          <w:numId w:val="2"/>
        </w:numPr>
        <w:suppressLineNumbers/>
        <w:suppressAutoHyphens/>
        <w:jc w:val="both"/>
        <w:rPr>
          <w:kern w:val="22"/>
          <w:sz w:val="22"/>
          <w:szCs w:val="22"/>
        </w:rPr>
      </w:pPr>
      <w:r>
        <w:rPr>
          <w:sz w:val="22"/>
          <w:szCs w:val="22"/>
        </w:rPr>
        <w:t>о</w:t>
      </w:r>
      <w:r w:rsidR="000D3443">
        <w:rPr>
          <w:sz w:val="22"/>
          <w:szCs w:val="22"/>
        </w:rPr>
        <w:t xml:space="preserve">тсутствуют целевые задачи, непосредственно </w:t>
      </w:r>
      <w:r w:rsidR="00C40862">
        <w:rPr>
          <w:sz w:val="22"/>
          <w:szCs w:val="22"/>
        </w:rPr>
        <w:t xml:space="preserve">отсылающие к </w:t>
      </w:r>
      <w:r w:rsidR="000D3443">
        <w:rPr>
          <w:sz w:val="22"/>
          <w:szCs w:val="22"/>
        </w:rPr>
        <w:t>изменени</w:t>
      </w:r>
      <w:r w:rsidR="00C40862">
        <w:rPr>
          <w:sz w:val="22"/>
          <w:szCs w:val="22"/>
        </w:rPr>
        <w:t>ю</w:t>
      </w:r>
      <w:r w:rsidR="000D3443">
        <w:rPr>
          <w:sz w:val="22"/>
          <w:szCs w:val="22"/>
        </w:rPr>
        <w:t xml:space="preserve"> климата как </w:t>
      </w:r>
      <w:r w:rsidR="00C40862">
        <w:rPr>
          <w:sz w:val="22"/>
          <w:szCs w:val="22"/>
        </w:rPr>
        <w:t xml:space="preserve">к </w:t>
      </w:r>
      <w:r w:rsidR="000D3443">
        <w:rPr>
          <w:sz w:val="22"/>
          <w:szCs w:val="22"/>
        </w:rPr>
        <w:t>фактор</w:t>
      </w:r>
      <w:r w:rsidR="00C40862">
        <w:rPr>
          <w:sz w:val="22"/>
          <w:szCs w:val="22"/>
        </w:rPr>
        <w:t>у</w:t>
      </w:r>
      <w:r w:rsidR="000D3443">
        <w:rPr>
          <w:sz w:val="22"/>
          <w:szCs w:val="22"/>
        </w:rPr>
        <w:t xml:space="preserve"> утраты биоразнообразия. Не охвачены в них и будущее или долгосрочное воздействие изменения климата и его значение для управления биоразнообразием;</w:t>
      </w:r>
    </w:p>
    <w:p w14:paraId="7674B2FE" w14:textId="14BC6738" w:rsidR="00DA4EC5" w:rsidRPr="006D6174" w:rsidRDefault="00C40862" w:rsidP="006476DC">
      <w:pPr>
        <w:pStyle w:val="Para1"/>
        <w:numPr>
          <w:ilvl w:val="1"/>
          <w:numId w:val="2"/>
        </w:numPr>
        <w:suppressLineNumbers/>
        <w:suppressAutoHyphens/>
        <w:jc w:val="both"/>
        <w:rPr>
          <w:kern w:val="22"/>
          <w:sz w:val="22"/>
          <w:szCs w:val="22"/>
        </w:rPr>
      </w:pPr>
      <w:r>
        <w:rPr>
          <w:sz w:val="22"/>
          <w:szCs w:val="22"/>
        </w:rPr>
        <w:lastRenderedPageBreak/>
        <w:t>ц</w:t>
      </w:r>
      <w:r w:rsidR="00DA4EC5">
        <w:rPr>
          <w:sz w:val="22"/>
          <w:szCs w:val="22"/>
        </w:rPr>
        <w:t xml:space="preserve">елевые задачи, связанные с местами обитания, </w:t>
      </w:r>
      <w:r>
        <w:rPr>
          <w:sz w:val="22"/>
          <w:szCs w:val="22"/>
        </w:rPr>
        <w:t>связаны с</w:t>
      </w:r>
      <w:r w:rsidR="00DA4EC5">
        <w:rPr>
          <w:sz w:val="22"/>
          <w:szCs w:val="22"/>
        </w:rPr>
        <w:t xml:space="preserve"> уменьшение</w:t>
      </w:r>
      <w:r>
        <w:rPr>
          <w:sz w:val="22"/>
          <w:szCs w:val="22"/>
        </w:rPr>
        <w:t>м</w:t>
      </w:r>
      <w:r w:rsidR="00DA4EC5">
        <w:rPr>
          <w:sz w:val="22"/>
          <w:szCs w:val="22"/>
        </w:rPr>
        <w:t xml:space="preserve"> давления на них (целевая задача 5, принятая в Айти), обеспечение</w:t>
      </w:r>
      <w:r>
        <w:rPr>
          <w:sz w:val="22"/>
          <w:szCs w:val="22"/>
        </w:rPr>
        <w:t>м</w:t>
      </w:r>
      <w:r w:rsidR="00DA4EC5">
        <w:rPr>
          <w:sz w:val="22"/>
          <w:szCs w:val="22"/>
        </w:rPr>
        <w:t xml:space="preserve"> их охраны (целевая задача 11, принятая в Айти) и их восстановление</w:t>
      </w:r>
      <w:r>
        <w:rPr>
          <w:sz w:val="22"/>
          <w:szCs w:val="22"/>
        </w:rPr>
        <w:t>м</w:t>
      </w:r>
      <w:r w:rsidR="00DA4EC5">
        <w:rPr>
          <w:sz w:val="22"/>
          <w:szCs w:val="22"/>
        </w:rPr>
        <w:t xml:space="preserve"> (целевая задача 15, принятая в Айти). Однако отсутствуют целевые задачи, посвященные текущему состоянию природных мест обитания, их количеству или качеству;</w:t>
      </w:r>
    </w:p>
    <w:p w14:paraId="05BA396C" w14:textId="32559FFF" w:rsidR="00DA4EC5" w:rsidRPr="006D6174" w:rsidRDefault="00C40862" w:rsidP="006476DC">
      <w:pPr>
        <w:pStyle w:val="Para1"/>
        <w:numPr>
          <w:ilvl w:val="1"/>
          <w:numId w:val="2"/>
        </w:numPr>
        <w:suppressLineNumbers/>
        <w:suppressAutoHyphens/>
        <w:jc w:val="both"/>
        <w:rPr>
          <w:kern w:val="22"/>
          <w:sz w:val="22"/>
          <w:szCs w:val="22"/>
        </w:rPr>
      </w:pPr>
      <w:r>
        <w:rPr>
          <w:sz w:val="22"/>
          <w:szCs w:val="22"/>
        </w:rPr>
        <w:t>ц</w:t>
      </w:r>
      <w:r w:rsidR="00DA4EC5">
        <w:rPr>
          <w:sz w:val="22"/>
          <w:szCs w:val="22"/>
        </w:rPr>
        <w:t xml:space="preserve">елевая задача, касающаяся видов, посвящена тем видам, о которых известно, что они находятся под угрозой. Отсутствуют целевые задачи, посвященные обычным видам или их численности. Кроме того, отсутствуют целевые задачи, посвященные </w:t>
      </w:r>
      <w:r w:rsidR="004D3FF8">
        <w:rPr>
          <w:sz w:val="22"/>
          <w:szCs w:val="22"/>
        </w:rPr>
        <w:t>торговле</w:t>
      </w:r>
      <w:r w:rsidR="00DA4EC5">
        <w:rPr>
          <w:sz w:val="22"/>
          <w:szCs w:val="22"/>
        </w:rPr>
        <w:t xml:space="preserve"> вид</w:t>
      </w:r>
      <w:r w:rsidR="004D3FF8">
        <w:rPr>
          <w:sz w:val="22"/>
          <w:szCs w:val="22"/>
        </w:rPr>
        <w:t>ами</w:t>
      </w:r>
      <w:r w:rsidR="00DA4EC5">
        <w:rPr>
          <w:sz w:val="22"/>
          <w:szCs w:val="22"/>
        </w:rPr>
        <w:t>;</w:t>
      </w:r>
    </w:p>
    <w:p w14:paraId="094A0710" w14:textId="1ADF66F0" w:rsidR="00DA4EC5" w:rsidRPr="006D6174" w:rsidRDefault="00F00E64" w:rsidP="006476DC">
      <w:pPr>
        <w:pStyle w:val="Para1"/>
        <w:numPr>
          <w:ilvl w:val="1"/>
          <w:numId w:val="2"/>
        </w:numPr>
        <w:suppressLineNumbers/>
        <w:suppressAutoHyphens/>
        <w:jc w:val="both"/>
        <w:rPr>
          <w:kern w:val="22"/>
          <w:sz w:val="22"/>
          <w:szCs w:val="22"/>
        </w:rPr>
      </w:pPr>
      <w:r>
        <w:rPr>
          <w:sz w:val="22"/>
          <w:szCs w:val="22"/>
        </w:rPr>
        <w:t>н</w:t>
      </w:r>
      <w:r w:rsidR="00DA4EC5">
        <w:rPr>
          <w:sz w:val="22"/>
          <w:szCs w:val="22"/>
        </w:rPr>
        <w:t xml:space="preserve">е отражен вопрос биобезопасности; </w:t>
      </w:r>
    </w:p>
    <w:p w14:paraId="201F4A7F" w14:textId="5B2BF0BC" w:rsidR="002A6955" w:rsidRPr="006D6174" w:rsidRDefault="00F00E64" w:rsidP="006476DC">
      <w:pPr>
        <w:pStyle w:val="Para1"/>
        <w:numPr>
          <w:ilvl w:val="1"/>
          <w:numId w:val="2"/>
        </w:numPr>
        <w:suppressLineNumbers/>
        <w:suppressAutoHyphens/>
        <w:jc w:val="both"/>
        <w:rPr>
          <w:kern w:val="22"/>
          <w:sz w:val="22"/>
          <w:szCs w:val="22"/>
        </w:rPr>
      </w:pPr>
      <w:r>
        <w:rPr>
          <w:sz w:val="22"/>
          <w:szCs w:val="22"/>
        </w:rPr>
        <w:t>н</w:t>
      </w:r>
      <w:r w:rsidR="002A6955">
        <w:rPr>
          <w:sz w:val="22"/>
          <w:szCs w:val="22"/>
        </w:rPr>
        <w:t>е нашел отражения вопрос развития потенциала;</w:t>
      </w:r>
    </w:p>
    <w:p w14:paraId="459D8828" w14:textId="24DA7668" w:rsidR="00DA4EC5" w:rsidRPr="006D6174" w:rsidRDefault="00F00E64" w:rsidP="006476DC">
      <w:pPr>
        <w:pStyle w:val="Para1"/>
        <w:numPr>
          <w:ilvl w:val="1"/>
          <w:numId w:val="2"/>
        </w:numPr>
        <w:suppressLineNumbers/>
        <w:suppressAutoHyphens/>
        <w:jc w:val="both"/>
        <w:rPr>
          <w:kern w:val="22"/>
          <w:sz w:val="22"/>
          <w:szCs w:val="22"/>
        </w:rPr>
      </w:pPr>
      <w:r>
        <w:rPr>
          <w:sz w:val="22"/>
          <w:szCs w:val="22"/>
        </w:rPr>
        <w:t>у</w:t>
      </w:r>
      <w:r w:rsidR="00DA4EC5">
        <w:rPr>
          <w:sz w:val="22"/>
          <w:szCs w:val="22"/>
        </w:rPr>
        <w:t>чет гендерной проблематики ограничивается упоминанием женщин в контексте уязвимых групп в целевой задаче 14 по сохранению и устойчивому использованию биоразнообразия, принятой в Айти. Отсутствуют задачи, посвященные гендерным вопросам в целом или роли, которую женщины могут сыграть в качестве движущей силы перемен.</w:t>
      </w:r>
    </w:p>
    <w:p w14:paraId="216181B2" w14:textId="0F2A9E53" w:rsidR="0034407A" w:rsidRPr="006D6174" w:rsidRDefault="00DA4EC5" w:rsidP="006476DC">
      <w:pPr>
        <w:pStyle w:val="Para1"/>
        <w:numPr>
          <w:ilvl w:val="0"/>
          <w:numId w:val="2"/>
        </w:numPr>
        <w:suppressLineNumbers/>
        <w:tabs>
          <w:tab w:val="clear" w:pos="360"/>
        </w:tabs>
        <w:suppressAutoHyphens/>
        <w:jc w:val="both"/>
        <w:rPr>
          <w:i/>
          <w:kern w:val="22"/>
          <w:sz w:val="22"/>
          <w:szCs w:val="22"/>
        </w:rPr>
      </w:pPr>
      <w:r>
        <w:rPr>
          <w:sz w:val="22"/>
          <w:szCs w:val="22"/>
        </w:rPr>
        <w:t>Стороны, возможно, пожелают принять во внимание эти вопросы при разработке своих рекомендаций, адресованных Рабочей группе по подготовке глобальной рамочной программы в области биоразнообразия на период после 2020 года.</w:t>
      </w:r>
    </w:p>
    <w:p w14:paraId="4F5FEE05" w14:textId="7147BD61" w:rsidR="00AB48E5" w:rsidRPr="006D6174" w:rsidRDefault="0034407A" w:rsidP="006476DC">
      <w:pPr>
        <w:pStyle w:val="Para1"/>
        <w:numPr>
          <w:ilvl w:val="0"/>
          <w:numId w:val="2"/>
        </w:numPr>
        <w:suppressLineNumbers/>
        <w:tabs>
          <w:tab w:val="clear" w:pos="360"/>
        </w:tabs>
        <w:suppressAutoHyphens/>
        <w:jc w:val="both"/>
        <w:rPr>
          <w:i/>
          <w:kern w:val="22"/>
          <w:sz w:val="22"/>
          <w:szCs w:val="22"/>
        </w:rPr>
      </w:pPr>
      <w:r>
        <w:rPr>
          <w:sz w:val="22"/>
          <w:szCs w:val="22"/>
        </w:rPr>
        <w:t>При рассмотрении своих руководящих указаний, адресованных Рабочей группе, в отношении факторов утраты биоразнообразия Вспомогательный орган, возможно, пожелает принять к сведению информацию, содержащуюся в приложении, где обобщены и сгруппированы возможные темы и элементы целевых задач, а также приводятся соображения, основанные на упомянутых в настоящем документе оценках, консультационном процессе, направленном на разработку глобальной рамочной программы в области биоразнообразия на период после 2020 года, и полученных материалах.</w:t>
      </w:r>
    </w:p>
    <w:p w14:paraId="6633A8DF" w14:textId="4EC8F894" w:rsidR="00DA4EC5" w:rsidRPr="006D6174" w:rsidRDefault="00DA4EC5" w:rsidP="006476DC">
      <w:pPr>
        <w:pStyle w:val="Heading2"/>
        <w:numPr>
          <w:ilvl w:val="0"/>
          <w:numId w:val="42"/>
        </w:numPr>
        <w:suppressLineNumbers/>
        <w:tabs>
          <w:tab w:val="clear" w:pos="720"/>
          <w:tab w:val="left" w:pos="426"/>
        </w:tabs>
        <w:suppressAutoHyphens/>
        <w:ind w:left="0" w:firstLine="0"/>
        <w:rPr>
          <w:kern w:val="22"/>
          <w:szCs w:val="22"/>
        </w:rPr>
      </w:pPr>
      <w:r>
        <w:t>Соображения общего порядка в отношении разработки целевых задач</w:t>
      </w:r>
    </w:p>
    <w:p w14:paraId="4DBF8A0D" w14:textId="68391418"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Помимо этих конкретных вопросов и пробелов существует и ряд дополнительных более общих или сквозных соображений, которые следует учитывать при разработке целевых задач:</w:t>
      </w:r>
    </w:p>
    <w:p w14:paraId="6D25B055" w14:textId="7B76A2B0" w:rsidR="00DA4EC5" w:rsidRPr="006D6174" w:rsidRDefault="0072748F" w:rsidP="006476DC">
      <w:pPr>
        <w:pStyle w:val="Para1"/>
        <w:numPr>
          <w:ilvl w:val="1"/>
          <w:numId w:val="2"/>
        </w:numPr>
        <w:suppressLineNumbers/>
        <w:tabs>
          <w:tab w:val="clear" w:pos="1440"/>
        </w:tabs>
        <w:suppressAutoHyphens/>
        <w:jc w:val="both"/>
        <w:rPr>
          <w:kern w:val="22"/>
          <w:sz w:val="22"/>
          <w:szCs w:val="22"/>
        </w:rPr>
      </w:pPr>
      <w:r>
        <w:rPr>
          <w:sz w:val="22"/>
          <w:szCs w:val="22"/>
        </w:rPr>
        <w:t>н</w:t>
      </w:r>
      <w:r w:rsidR="0068500D">
        <w:rPr>
          <w:sz w:val="22"/>
          <w:szCs w:val="22"/>
        </w:rPr>
        <w:t>еобходимо, чтобы целевые задачи были достижимы в рамках указанного периода. Например, достижение некоторых желаемых результатов в области сохранения биоразнообразия в 10</w:t>
      </w:r>
      <w:r w:rsidR="0068500D">
        <w:rPr>
          <w:sz w:val="22"/>
          <w:szCs w:val="22"/>
        </w:rPr>
        <w:noBreakHyphen/>
        <w:t>летний период может быть нереалистичным с научной точки зрения, учитывая временные промежутки между принятием тех или иных мер и появлением заметных результатов в природных системах;</w:t>
      </w:r>
    </w:p>
    <w:p w14:paraId="0838C6F9" w14:textId="6E732CED" w:rsidR="00DA4EC5" w:rsidRPr="006D6174" w:rsidRDefault="0072748F" w:rsidP="006476DC">
      <w:pPr>
        <w:pStyle w:val="Para1"/>
        <w:numPr>
          <w:ilvl w:val="1"/>
          <w:numId w:val="2"/>
        </w:numPr>
        <w:suppressLineNumbers/>
        <w:tabs>
          <w:tab w:val="clear" w:pos="1440"/>
        </w:tabs>
        <w:suppressAutoHyphens/>
        <w:jc w:val="both"/>
        <w:rPr>
          <w:kern w:val="22"/>
          <w:sz w:val="22"/>
          <w:szCs w:val="22"/>
        </w:rPr>
      </w:pPr>
      <w:r>
        <w:rPr>
          <w:sz w:val="22"/>
          <w:szCs w:val="22"/>
        </w:rPr>
        <w:t>ц</w:t>
      </w:r>
      <w:r w:rsidR="0068500D">
        <w:rPr>
          <w:sz w:val="22"/>
          <w:szCs w:val="22"/>
        </w:rPr>
        <w:t xml:space="preserve">елевые задачи следует формулировать, уделив должное внимание мерам и изменениям, которые, по имеющимся данным, требуются для достижения преобразований, необходимых для </w:t>
      </w:r>
      <w:r>
        <w:rPr>
          <w:sz w:val="22"/>
          <w:szCs w:val="22"/>
        </w:rPr>
        <w:t xml:space="preserve">обеспечения </w:t>
      </w:r>
      <w:r w:rsidR="0068500D">
        <w:rPr>
          <w:sz w:val="22"/>
          <w:szCs w:val="22"/>
        </w:rPr>
        <w:t>жизни в гармонии с природой к 2050 году</w:t>
      </w:r>
      <w:r>
        <w:rPr>
          <w:sz w:val="22"/>
          <w:szCs w:val="22"/>
        </w:rPr>
        <w:t>;</w:t>
      </w:r>
    </w:p>
    <w:p w14:paraId="4A412E49" w14:textId="0C5D32D1" w:rsidR="00DA4EC5" w:rsidRPr="006D6174" w:rsidRDefault="0072748F" w:rsidP="006476DC">
      <w:pPr>
        <w:pStyle w:val="Para1"/>
        <w:numPr>
          <w:ilvl w:val="1"/>
          <w:numId w:val="2"/>
        </w:numPr>
        <w:suppressLineNumbers/>
        <w:tabs>
          <w:tab w:val="clear" w:pos="1440"/>
        </w:tabs>
        <w:suppressAutoHyphens/>
        <w:jc w:val="both"/>
        <w:rPr>
          <w:kern w:val="22"/>
          <w:sz w:val="22"/>
          <w:szCs w:val="22"/>
        </w:rPr>
      </w:pPr>
      <w:r>
        <w:rPr>
          <w:sz w:val="22"/>
          <w:szCs w:val="22"/>
        </w:rPr>
        <w:t>п</w:t>
      </w:r>
      <w:r w:rsidR="00DA4EC5">
        <w:rPr>
          <w:sz w:val="22"/>
          <w:szCs w:val="22"/>
        </w:rPr>
        <w:t>оставленные целевые задачи должны быть увязаны с Концепцией на период до 2050 года и любыми долгосрочными целями таким образом, чтобы они позиционировались скорее как промежуточные этапы, нежели как конечные точки, имеющие самостоятельное значение. Кроме того, будущие целевые задачи должны быть сформулированы таким образом, чтобы в совокупности дополнять друг друга и тем самым стимулировать изменения, необходимые для создания в мире условий, способствующих осуществлению Концепции на период до 2050 года;</w:t>
      </w:r>
    </w:p>
    <w:p w14:paraId="1C17A6E1" w14:textId="5FE19430" w:rsidR="00DA4EC5" w:rsidRPr="006D6174" w:rsidRDefault="001F1BDD" w:rsidP="006476DC">
      <w:pPr>
        <w:pStyle w:val="Para1"/>
        <w:numPr>
          <w:ilvl w:val="1"/>
          <w:numId w:val="2"/>
        </w:numPr>
        <w:suppressLineNumbers/>
        <w:tabs>
          <w:tab w:val="clear" w:pos="1440"/>
        </w:tabs>
        <w:suppressAutoHyphens/>
        <w:jc w:val="both"/>
        <w:rPr>
          <w:kern w:val="22"/>
          <w:sz w:val="22"/>
          <w:szCs w:val="22"/>
        </w:rPr>
      </w:pPr>
      <w:r>
        <w:rPr>
          <w:sz w:val="22"/>
          <w:szCs w:val="22"/>
        </w:rPr>
        <w:t>ц</w:t>
      </w:r>
      <w:r w:rsidR="00DA4EC5">
        <w:rPr>
          <w:sz w:val="22"/>
          <w:szCs w:val="22"/>
        </w:rPr>
        <w:t xml:space="preserve">елевые задачи должны по возможности соответствовать критериям «СМАРТ». Однако есть ряд вопросов, в отношении которых, учитывая имеющиеся денные, методики и технологии, </w:t>
      </w:r>
      <w:r>
        <w:rPr>
          <w:sz w:val="22"/>
          <w:szCs w:val="22"/>
        </w:rPr>
        <w:t xml:space="preserve">в настоящее время </w:t>
      </w:r>
      <w:r w:rsidR="00DA4EC5">
        <w:rPr>
          <w:sz w:val="22"/>
          <w:szCs w:val="22"/>
        </w:rPr>
        <w:t xml:space="preserve">будет трудно, если не невозможно разработать целевые задачи, полностью соответствующие критериям «СМАРТ». Невозможность сформулировать в отношении определенного вопроса целевую задачу, соответствующую критериям «СМАРТ», не означает, что тот или иной важный вопрос </w:t>
      </w:r>
      <w:r w:rsidR="00EA494D">
        <w:rPr>
          <w:sz w:val="22"/>
          <w:szCs w:val="22"/>
        </w:rPr>
        <w:t>не должен рассматриваться</w:t>
      </w:r>
      <w:r w:rsidR="00DA4EC5">
        <w:rPr>
          <w:sz w:val="22"/>
          <w:szCs w:val="22"/>
        </w:rPr>
        <w:t xml:space="preserve">. Сходным образом, требуется осмотрительность, чтобы избежать постановки целевых задач исключительно на основе тем, </w:t>
      </w:r>
      <w:r w:rsidR="00DA4EC5">
        <w:rPr>
          <w:sz w:val="22"/>
          <w:szCs w:val="22"/>
        </w:rPr>
        <w:lastRenderedPageBreak/>
        <w:t xml:space="preserve">применительно к которым имеются индикаторы, легко поддающиеся измерению. Это может привести к постановке целевых задач в отношении менее значимых вопросов при одновременном игнорировании более важных вопросов. Кроме того, это может привести </w:t>
      </w:r>
      <w:r w:rsidR="00EA494D">
        <w:rPr>
          <w:sz w:val="22"/>
          <w:szCs w:val="22"/>
        </w:rPr>
        <w:t xml:space="preserve">и </w:t>
      </w:r>
      <w:r w:rsidR="00DA4EC5">
        <w:rPr>
          <w:sz w:val="22"/>
          <w:szCs w:val="22"/>
        </w:rPr>
        <w:t>к постановке задач, допускающих превратное понимание, как было отмечено в пункте</w:t>
      </w:r>
      <w:r w:rsidR="005704F6" w:rsidRPr="006D6174">
        <w:rPr>
          <w:sz w:val="22"/>
          <w:szCs w:val="22"/>
        </w:rPr>
        <w:fldChar w:fldCharType="begin"/>
      </w:r>
      <w:r w:rsidR="005704F6" w:rsidRPr="006D6174">
        <w:rPr>
          <w:sz w:val="22"/>
          <w:szCs w:val="22"/>
        </w:rPr>
        <w:instrText xml:space="preserve"> REF _Ref22226367 \r \h </w:instrText>
      </w:r>
      <w:r w:rsidR="00B20EF8" w:rsidRPr="006D6174">
        <w:rPr>
          <w:sz w:val="22"/>
          <w:szCs w:val="22"/>
        </w:rPr>
        <w:instrText xml:space="preserve"> \* MERGEFORMAT </w:instrText>
      </w:r>
      <w:r w:rsidR="005704F6" w:rsidRPr="006D6174">
        <w:rPr>
          <w:sz w:val="22"/>
          <w:szCs w:val="22"/>
        </w:rPr>
      </w:r>
      <w:r w:rsidR="005704F6" w:rsidRPr="006D6174">
        <w:rPr>
          <w:sz w:val="22"/>
          <w:szCs w:val="22"/>
        </w:rPr>
        <w:fldChar w:fldCharType="separate"/>
      </w:r>
      <w:r w:rsidR="008C0417">
        <w:rPr>
          <w:sz w:val="22"/>
          <w:szCs w:val="22"/>
        </w:rPr>
        <w:t>10(b)</w:t>
      </w:r>
      <w:r w:rsidR="005704F6" w:rsidRPr="006D6174">
        <w:rPr>
          <w:sz w:val="22"/>
          <w:szCs w:val="22"/>
        </w:rPr>
        <w:fldChar w:fldCharType="end"/>
      </w:r>
      <w:r w:rsidR="00DA4EC5">
        <w:rPr>
          <w:sz w:val="22"/>
          <w:szCs w:val="22"/>
        </w:rPr>
        <w:t xml:space="preserve"> и </w:t>
      </w:r>
      <w:r w:rsidR="00EA494D">
        <w:rPr>
          <w:sz w:val="22"/>
          <w:szCs w:val="22"/>
        </w:rPr>
        <w:t xml:space="preserve">в </w:t>
      </w:r>
      <w:r w:rsidR="00DA4EC5">
        <w:rPr>
          <w:sz w:val="22"/>
          <w:szCs w:val="22"/>
        </w:rPr>
        <w:t>сноске</w:t>
      </w:r>
      <w:r w:rsidR="005704F6" w:rsidRPr="006D6174">
        <w:rPr>
          <w:sz w:val="22"/>
          <w:szCs w:val="22"/>
        </w:rPr>
        <w:fldChar w:fldCharType="begin"/>
      </w:r>
      <w:r w:rsidR="005704F6" w:rsidRPr="006D6174">
        <w:rPr>
          <w:sz w:val="22"/>
          <w:szCs w:val="22"/>
        </w:rPr>
        <w:instrText xml:space="preserve"> NOTEREF _Ref22226385 \h </w:instrText>
      </w:r>
      <w:r w:rsidR="00B20EF8" w:rsidRPr="006D6174">
        <w:rPr>
          <w:sz w:val="22"/>
          <w:szCs w:val="22"/>
        </w:rPr>
        <w:instrText xml:space="preserve"> \* MERGEFORMAT </w:instrText>
      </w:r>
      <w:r w:rsidR="005704F6" w:rsidRPr="006D6174">
        <w:rPr>
          <w:sz w:val="22"/>
          <w:szCs w:val="22"/>
        </w:rPr>
      </w:r>
      <w:r w:rsidR="005704F6" w:rsidRPr="006D6174">
        <w:rPr>
          <w:sz w:val="22"/>
          <w:szCs w:val="22"/>
        </w:rPr>
        <w:fldChar w:fldCharType="separate"/>
      </w:r>
      <w:r w:rsidR="008C0417">
        <w:rPr>
          <w:sz w:val="22"/>
          <w:szCs w:val="22"/>
        </w:rPr>
        <w:t>2</w:t>
      </w:r>
      <w:r w:rsidR="005704F6" w:rsidRPr="006D6174">
        <w:rPr>
          <w:sz w:val="22"/>
          <w:szCs w:val="22"/>
        </w:rPr>
        <w:fldChar w:fldCharType="end"/>
      </w:r>
      <w:r w:rsidR="00DA4EC5">
        <w:rPr>
          <w:sz w:val="22"/>
          <w:szCs w:val="22"/>
        </w:rPr>
        <w:t>;</w:t>
      </w:r>
    </w:p>
    <w:p w14:paraId="3485402B" w14:textId="2BEF2B1C" w:rsidR="00DA4EC5" w:rsidRPr="006D6174" w:rsidRDefault="00EA494D" w:rsidP="006476DC">
      <w:pPr>
        <w:pStyle w:val="Para1"/>
        <w:numPr>
          <w:ilvl w:val="1"/>
          <w:numId w:val="2"/>
        </w:numPr>
        <w:suppressLineNumbers/>
        <w:tabs>
          <w:tab w:val="clear" w:pos="1440"/>
        </w:tabs>
        <w:suppressAutoHyphens/>
        <w:jc w:val="both"/>
        <w:rPr>
          <w:kern w:val="22"/>
          <w:sz w:val="22"/>
          <w:szCs w:val="22"/>
        </w:rPr>
      </w:pPr>
      <w:r>
        <w:rPr>
          <w:sz w:val="22"/>
          <w:szCs w:val="22"/>
        </w:rPr>
        <w:t>р</w:t>
      </w:r>
      <w:r w:rsidR="00DA4EC5">
        <w:rPr>
          <w:sz w:val="22"/>
          <w:szCs w:val="22"/>
        </w:rPr>
        <w:t>амочная программа по своей природе носит глобальный характер. Тем не менее необходимо уделить внимание формулированию глобальных целевых задач, которые могут быть дезагрегированы или иным образом адаптированы к региональным, национальным или субнациональным масштабам и могут быть выполнены на этих уровнях;</w:t>
      </w:r>
    </w:p>
    <w:p w14:paraId="023A5BF6" w14:textId="38B02B72" w:rsidR="00DA4EC5" w:rsidRPr="006D6174" w:rsidRDefault="00EA494D" w:rsidP="006476DC">
      <w:pPr>
        <w:pStyle w:val="Para1"/>
        <w:numPr>
          <w:ilvl w:val="1"/>
          <w:numId w:val="2"/>
        </w:numPr>
        <w:suppressLineNumbers/>
        <w:tabs>
          <w:tab w:val="clear" w:pos="1440"/>
        </w:tabs>
        <w:suppressAutoHyphens/>
        <w:jc w:val="both"/>
        <w:rPr>
          <w:kern w:val="22"/>
          <w:sz w:val="22"/>
          <w:szCs w:val="22"/>
        </w:rPr>
      </w:pPr>
      <w:r>
        <w:rPr>
          <w:sz w:val="22"/>
          <w:szCs w:val="22"/>
        </w:rPr>
        <w:t>ц</w:t>
      </w:r>
      <w:r w:rsidR="00F950A7">
        <w:rPr>
          <w:sz w:val="22"/>
          <w:szCs w:val="22"/>
        </w:rPr>
        <w:t xml:space="preserve">елевые задачи могут отражать желаемые результаты </w:t>
      </w:r>
      <w:r>
        <w:rPr>
          <w:sz w:val="22"/>
          <w:szCs w:val="22"/>
        </w:rPr>
        <w:t>применительно к ситуациям</w:t>
      </w:r>
      <w:r w:rsidR="00F950A7">
        <w:rPr>
          <w:sz w:val="22"/>
          <w:szCs w:val="22"/>
        </w:rPr>
        <w:t>, связанны</w:t>
      </w:r>
      <w:r>
        <w:rPr>
          <w:sz w:val="22"/>
          <w:szCs w:val="22"/>
        </w:rPr>
        <w:t>м</w:t>
      </w:r>
      <w:r w:rsidR="00F950A7">
        <w:rPr>
          <w:sz w:val="22"/>
          <w:szCs w:val="22"/>
        </w:rPr>
        <w:t xml:space="preserve"> с биологическими аспектами, благополучием человека, экономикой, уменьшением угроз и др. Кроме того, могут быть разработаны целевые задачи в отношении практических мер, которые в этом случае могут касаться </w:t>
      </w:r>
      <w:r>
        <w:rPr>
          <w:sz w:val="22"/>
          <w:szCs w:val="22"/>
        </w:rPr>
        <w:t>надлежащего управления и степени выполнения</w:t>
      </w:r>
      <w:r w:rsidR="00F950A7">
        <w:rPr>
          <w:sz w:val="22"/>
          <w:szCs w:val="22"/>
        </w:rPr>
        <w:t>, или в отношении других мероприятий, желаемое завершение которых должно приходиться на период, охваченный в рамочной программе;</w:t>
      </w:r>
    </w:p>
    <w:p w14:paraId="3AB18930" w14:textId="17B5A1B4" w:rsidR="00DA4EC5" w:rsidRPr="006D6174" w:rsidRDefault="00EA494D" w:rsidP="006476DC">
      <w:pPr>
        <w:pStyle w:val="Para1"/>
        <w:numPr>
          <w:ilvl w:val="1"/>
          <w:numId w:val="2"/>
        </w:numPr>
        <w:suppressLineNumbers/>
        <w:tabs>
          <w:tab w:val="clear" w:pos="1440"/>
        </w:tabs>
        <w:suppressAutoHyphens/>
        <w:jc w:val="both"/>
        <w:rPr>
          <w:kern w:val="22"/>
          <w:sz w:val="22"/>
          <w:szCs w:val="22"/>
        </w:rPr>
      </w:pPr>
      <w:r>
        <w:rPr>
          <w:sz w:val="22"/>
          <w:szCs w:val="22"/>
        </w:rPr>
        <w:t>ц</w:t>
      </w:r>
      <w:r w:rsidR="00DA4EC5">
        <w:rPr>
          <w:sz w:val="22"/>
          <w:szCs w:val="22"/>
        </w:rPr>
        <w:t>елевые задачи должны быть по возможности изложены в простых и легких для восприятия формулировках. С тем чтобы облегчить мониторинг и коммуникацию, следует избегать объединения слишком многих вопросов в одной задаче. В процессе консультаций, связанных с разработкой рамочной программы на период после 2020 года, и в ходе первого совещания Рабочей группы открытого состава по подготовке глобальной рамочной программы в области биоразнообразия на период после 2020 года было отмечено, что одним из способов решения этой проблемы может стать использование подзадач;</w:t>
      </w:r>
    </w:p>
    <w:p w14:paraId="6C521ADE" w14:textId="6F952A63" w:rsidR="00DA4EC5" w:rsidRPr="006D6174" w:rsidRDefault="00EA494D" w:rsidP="006476DC">
      <w:pPr>
        <w:pStyle w:val="Para1"/>
        <w:numPr>
          <w:ilvl w:val="1"/>
          <w:numId w:val="2"/>
        </w:numPr>
        <w:suppressLineNumbers/>
        <w:tabs>
          <w:tab w:val="clear" w:pos="1440"/>
        </w:tabs>
        <w:suppressAutoHyphens/>
        <w:jc w:val="both"/>
        <w:rPr>
          <w:kern w:val="22"/>
          <w:sz w:val="22"/>
          <w:szCs w:val="22"/>
        </w:rPr>
      </w:pPr>
      <w:r>
        <w:rPr>
          <w:sz w:val="22"/>
          <w:szCs w:val="22"/>
        </w:rPr>
        <w:t>в</w:t>
      </w:r>
      <w:r w:rsidR="00DA4EC5">
        <w:rPr>
          <w:sz w:val="22"/>
          <w:szCs w:val="22"/>
        </w:rPr>
        <w:t xml:space="preserve"> зависимости от количества и сферы охвата целевых задач, может быть полезно сгруппировать их под несколькими заголовками, с тем чтобы способствовать приданию более четк</w:t>
      </w:r>
      <w:r>
        <w:rPr>
          <w:sz w:val="22"/>
          <w:szCs w:val="22"/>
        </w:rPr>
        <w:t>ой структуры рамочной программе</w:t>
      </w:r>
      <w:r w:rsidR="00DA4EC5">
        <w:rPr>
          <w:sz w:val="22"/>
          <w:szCs w:val="22"/>
        </w:rPr>
        <w:t xml:space="preserve"> и облегчить распространение информации о ней.</w:t>
      </w:r>
    </w:p>
    <w:p w14:paraId="66723553" w14:textId="5D53A9E1" w:rsidR="00DA4EC5" w:rsidRPr="006D6174" w:rsidRDefault="00DA4EC5" w:rsidP="006476DC">
      <w:pPr>
        <w:pStyle w:val="Para1"/>
        <w:keepNext/>
        <w:numPr>
          <w:ilvl w:val="0"/>
          <w:numId w:val="38"/>
        </w:numPr>
        <w:suppressLineNumbers/>
        <w:suppressAutoHyphens/>
        <w:ind w:left="1134" w:hanging="567"/>
        <w:jc w:val="center"/>
        <w:rPr>
          <w:b/>
          <w:caps/>
          <w:snapToGrid/>
          <w:kern w:val="22"/>
          <w:sz w:val="22"/>
          <w:szCs w:val="22"/>
        </w:rPr>
      </w:pPr>
      <w:r>
        <w:rPr>
          <w:b/>
          <w:caps/>
          <w:snapToGrid/>
          <w:sz w:val="22"/>
          <w:szCs w:val="22"/>
        </w:rPr>
        <w:t>Индикаторы, исходные данные И структуры мониторинга</w:t>
      </w:r>
    </w:p>
    <w:p w14:paraId="3E658AB6" w14:textId="47B7AE22" w:rsidR="00D77737" w:rsidRPr="006D6174" w:rsidRDefault="00C90062" w:rsidP="006476DC">
      <w:pPr>
        <w:pStyle w:val="Para1"/>
        <w:numPr>
          <w:ilvl w:val="0"/>
          <w:numId w:val="2"/>
        </w:numPr>
        <w:suppressLineNumbers/>
        <w:tabs>
          <w:tab w:val="clear" w:pos="360"/>
        </w:tabs>
        <w:suppressAutoHyphens/>
        <w:jc w:val="both"/>
        <w:rPr>
          <w:kern w:val="22"/>
          <w:sz w:val="22"/>
          <w:szCs w:val="22"/>
        </w:rPr>
      </w:pPr>
      <w:r>
        <w:rPr>
          <w:sz w:val="22"/>
          <w:szCs w:val="22"/>
        </w:rPr>
        <w:t>Все и</w:t>
      </w:r>
      <w:r w:rsidR="00D77737">
        <w:rPr>
          <w:sz w:val="22"/>
          <w:szCs w:val="22"/>
        </w:rPr>
        <w:t>ндикаторы, исходные данные и структуры мониторинга без исключения в обязательном порядке должны быть привязаны к разработке долгосрочных целей и целевых задач, соответствующих критериям «СМАРТ».</w:t>
      </w:r>
    </w:p>
    <w:p w14:paraId="46748E37" w14:textId="519A56AF"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В решении XIII/28 Конференция Сторон приветст</w:t>
      </w:r>
      <w:r w:rsidR="00C90062">
        <w:rPr>
          <w:sz w:val="22"/>
          <w:szCs w:val="22"/>
        </w:rPr>
        <w:t>вовала перечень индикаторов для</w:t>
      </w:r>
      <w:r>
        <w:rPr>
          <w:sz w:val="22"/>
          <w:szCs w:val="22"/>
        </w:rPr>
        <w:t xml:space="preserve"> Стратегического плана в области сохранения и устойчивого использования биоразнообразия на 2011-2020 годы. Этот перечень индикаторов включал в себя индикаторы, значимые для Повестки дня в области устойчивого развития на период до 2030 года. Кроме того, он </w:t>
      </w:r>
      <w:r w:rsidR="00D8518C">
        <w:rPr>
          <w:sz w:val="22"/>
          <w:szCs w:val="22"/>
        </w:rPr>
        <w:t>охватывал</w:t>
      </w:r>
      <w:r>
        <w:rPr>
          <w:sz w:val="22"/>
          <w:szCs w:val="22"/>
        </w:rPr>
        <w:t xml:space="preserve"> индикаторы, доступные для использования в настоящее время, и индикаторы, находящиеся на стадии разработки. В результате было определено 17 дополнительных индикаторов, преимущественно на основе индикаторов, использовавшихся в глобальной оценке МПБЭУ. Они были отмечены в рекомендации 22/4 Вспомогательного органа. Обновленный перечень индикаторов, составленный на основании этого решения и этой рекомендации, представлен в отдельном информационном документе. Этот перечень индикаторов может послужить основой для разработки комплекса индикаторов для Глобальной рамочной программы в области биоразнообразия на период после 2020 года.</w:t>
      </w:r>
    </w:p>
    <w:p w14:paraId="00809E63" w14:textId="0FCFACA4"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Имеющийся в настоящее время перечень индикаторов для Стратегического плана в области сохранения и устойчивого использования биоразнообразия на 2011-2020 годы был одобрен Конференцией Сторон в решении XIII/28. При этом было отмечено, что перечень глобальных индикаторов обеспечивает основу, которую Сторонам, другим правительствам и международным орг</w:t>
      </w:r>
      <w:r w:rsidR="00821F61">
        <w:rPr>
          <w:sz w:val="22"/>
          <w:szCs w:val="22"/>
        </w:rPr>
        <w:t xml:space="preserve">анизациям следует использовать </w:t>
      </w:r>
      <w:r>
        <w:rPr>
          <w:sz w:val="22"/>
          <w:szCs w:val="22"/>
        </w:rPr>
        <w:t>в соответствующ</w:t>
      </w:r>
      <w:r w:rsidR="00821F61">
        <w:rPr>
          <w:sz w:val="22"/>
          <w:szCs w:val="22"/>
        </w:rPr>
        <w:t xml:space="preserve">их случаях </w:t>
      </w:r>
      <w:r>
        <w:rPr>
          <w:sz w:val="22"/>
          <w:szCs w:val="22"/>
        </w:rPr>
        <w:t xml:space="preserve">для оценки результатов выполнения целевых задач по сохранению и устойчивому использованию биоразнообразия, принятых в Айти, на глобальном уровне. В том же решении подчеркивалось, что перечень индикаторов обеспечивает гибкую рамочную основу, которую Стороны могут соответствующим образом адаптировать к своим национальным </w:t>
      </w:r>
      <w:r w:rsidR="00821F61">
        <w:rPr>
          <w:sz w:val="22"/>
          <w:szCs w:val="22"/>
        </w:rPr>
        <w:t xml:space="preserve">приоритетам и обстоятельствам. </w:t>
      </w:r>
      <w:r>
        <w:rPr>
          <w:sz w:val="22"/>
          <w:szCs w:val="22"/>
        </w:rPr>
        <w:t xml:space="preserve">На практике перечень индикаторов используется </w:t>
      </w:r>
      <w:r>
        <w:rPr>
          <w:sz w:val="22"/>
          <w:szCs w:val="22"/>
        </w:rPr>
        <w:lastRenderedPageBreak/>
        <w:t>преимущественно для мониторинга прогресса на глобальном уровне, например, в Глобальной перспективе в области биоразнообразия. Сведения, представленные в национальных докладах и других источниках, свидетельствуют о том, что использование перечня глобальных индикаторов в целях осуществления Сторонами мониторинга на национальном уровне носило ограниченный характер. Вспомогательный орган, возможно, пожелает рассмотреть этот вопрос при обсуждении потенциальных индикаторов для глобальной рамочной программы в области биоразнообразия на период после 2020 года.</w:t>
      </w:r>
    </w:p>
    <w:p w14:paraId="3C29F2A3" w14:textId="495BED03" w:rsidR="00D77737"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 xml:space="preserve">В прошлом индикаторы рассматривались Конвенцией как самостоятельный вопрос. В то время как индикаторы, выявленные Конвенцией, согласовывались с общими подходами Конвенции к мониторингу, </w:t>
      </w:r>
      <w:r w:rsidR="00821F61">
        <w:rPr>
          <w:sz w:val="22"/>
          <w:szCs w:val="22"/>
        </w:rPr>
        <w:t xml:space="preserve">отсутствовала </w:t>
      </w:r>
      <w:r>
        <w:rPr>
          <w:sz w:val="22"/>
          <w:szCs w:val="22"/>
        </w:rPr>
        <w:t>тесная связь между ними и другими структурами монитор</w:t>
      </w:r>
      <w:r w:rsidR="00821F61">
        <w:rPr>
          <w:sz w:val="22"/>
          <w:szCs w:val="22"/>
        </w:rPr>
        <w:t>инга, применявшимися Конвенцией</w:t>
      </w:r>
      <w:r>
        <w:rPr>
          <w:sz w:val="22"/>
          <w:szCs w:val="22"/>
        </w:rPr>
        <w:t>. С учетом этого Стороны, возможно, пожелают рассмотреть, каким образом соотносятся эти индикаторы и любые будущие структуры мониторинга применительно к Конвенции и глобальной рамочной программе на период после 2020 годы.</w:t>
      </w:r>
    </w:p>
    <w:p w14:paraId="0C2868A6" w14:textId="66A073B7" w:rsidR="00DA4EC5" w:rsidRPr="006D6174" w:rsidRDefault="00B05067" w:rsidP="006476DC">
      <w:pPr>
        <w:pStyle w:val="Para1"/>
        <w:numPr>
          <w:ilvl w:val="0"/>
          <w:numId w:val="2"/>
        </w:numPr>
        <w:suppressLineNumbers/>
        <w:tabs>
          <w:tab w:val="clear" w:pos="360"/>
        </w:tabs>
        <w:suppressAutoHyphens/>
        <w:jc w:val="both"/>
        <w:rPr>
          <w:kern w:val="22"/>
          <w:sz w:val="22"/>
          <w:szCs w:val="22"/>
        </w:rPr>
      </w:pPr>
      <w:r>
        <w:rPr>
          <w:sz w:val="22"/>
          <w:szCs w:val="22"/>
        </w:rPr>
        <w:t xml:space="preserve">После того как будет доработана номенклатура и формулировка целевых задач, к каждой из целей на период до 2050 года и </w:t>
      </w:r>
      <w:r w:rsidR="00821F61">
        <w:rPr>
          <w:sz w:val="22"/>
          <w:szCs w:val="22"/>
        </w:rPr>
        <w:t xml:space="preserve">каждой из </w:t>
      </w:r>
      <w:r>
        <w:rPr>
          <w:sz w:val="22"/>
          <w:szCs w:val="22"/>
        </w:rPr>
        <w:t>целевых задач на период до 2030 года будут привязаны глобальные индикаторы. При этом будет учитываться необходимость в расширении масштабов национальных и региональных целевых задач для выведения их на глобальный уровень и наоборот.</w:t>
      </w:r>
    </w:p>
    <w:p w14:paraId="4EDC3358" w14:textId="5BD8C1C2" w:rsidR="00DA4EC5" w:rsidRPr="006D6174" w:rsidRDefault="00DA4EC5" w:rsidP="006476DC">
      <w:pPr>
        <w:pStyle w:val="Para1"/>
        <w:numPr>
          <w:ilvl w:val="0"/>
          <w:numId w:val="2"/>
        </w:numPr>
        <w:suppressLineNumbers/>
        <w:tabs>
          <w:tab w:val="clear" w:pos="360"/>
        </w:tabs>
        <w:suppressAutoHyphens/>
        <w:jc w:val="both"/>
        <w:rPr>
          <w:kern w:val="22"/>
          <w:sz w:val="22"/>
          <w:szCs w:val="22"/>
        </w:rPr>
      </w:pPr>
      <w:r>
        <w:rPr>
          <w:sz w:val="22"/>
          <w:szCs w:val="22"/>
        </w:rPr>
        <w:t xml:space="preserve">К одной из основных задач Конференции Сторон относится регулярный обзор хода осуществления Конвенции. В повестке дня каждого совещания Конференции Сторон, проводившегося после принятия Стратегического плана в области сохранения и устойчивого использования биоразнообразия на 2011-2020 годы, был представлен один или несколько пунктов повестки дня, касавшихся мониторинга или обзора. Были проведены обзоры на основе информации, предоставленной Сторонами в рамках их национальных стратегий и планов действий и их национальных докладов, а также полученной из таких докладов, как Глобальная перспектива в области биоразнообразия. Различные элементы этих обзоров, как правило, предварительно рассматривались одним из вспомогательных органов Конвенции. Применительно к глобальной рамочной программе в области биоразнообразия на период после 2020 года Стороны, возможно, пожелают рассмотреть вопрос о принятии сходных условий, включая обзор реализации рамочной программы Конференцией Сторон и ее вспомогательными органами на каждом из их совещаний в период, открывающийся принятием рамочной программы и завершающийся 2030 годом. Аналогичным образом Стороны, возможно, пожелают рассмотреть вопрос о том, какие </w:t>
      </w:r>
      <w:r w:rsidR="00E111AE">
        <w:rPr>
          <w:sz w:val="22"/>
          <w:szCs w:val="22"/>
        </w:rPr>
        <w:t xml:space="preserve">изменения </w:t>
      </w:r>
      <w:r>
        <w:rPr>
          <w:sz w:val="22"/>
          <w:szCs w:val="22"/>
        </w:rPr>
        <w:t xml:space="preserve">могут потребоваться в текущих процессах Конвенции, а также в каких дополнительных структурах мониторинга может возникнуть необходимость. Например, в настоящее время Конвенция в рамках Вспомогательного органа по научным, техническим и технологическим консультациям и Вспомогательного органа по осуществлению </w:t>
      </w:r>
      <w:r w:rsidR="00E111AE">
        <w:rPr>
          <w:sz w:val="22"/>
          <w:szCs w:val="22"/>
        </w:rPr>
        <w:t>проводит</w:t>
      </w:r>
      <w:r>
        <w:rPr>
          <w:sz w:val="22"/>
          <w:szCs w:val="22"/>
        </w:rPr>
        <w:t xml:space="preserve"> несколько процессов обзора, которые в период после 2020 года можно было бы теснее увязать друг с другом. Кроме того, ожидается, что Вспомогательный орган по осуществлению на своем третьем совещании изучит вопрос о разработке усовершенствованных механизмов обзора в рамках Конвенции в целях активизации </w:t>
      </w:r>
      <w:r w:rsidR="00E111AE">
        <w:rPr>
          <w:sz w:val="22"/>
          <w:szCs w:val="22"/>
        </w:rPr>
        <w:t xml:space="preserve">ее </w:t>
      </w:r>
      <w:r>
        <w:rPr>
          <w:sz w:val="22"/>
          <w:szCs w:val="22"/>
        </w:rPr>
        <w:t>осуществления в рамках глобальной рамочной программы в области биоразнообразия на период после 2020 года.</w:t>
      </w:r>
    </w:p>
    <w:p w14:paraId="03AC961A" w14:textId="1E0878B4" w:rsidR="00B3369F" w:rsidRPr="008C0417" w:rsidRDefault="00B3369F" w:rsidP="006476DC">
      <w:pPr>
        <w:pStyle w:val="Para1"/>
        <w:suppressLineNumbers/>
        <w:suppressAutoHyphens/>
        <w:ind w:left="720"/>
        <w:rPr>
          <w:kern w:val="22"/>
          <w:sz w:val="22"/>
          <w:szCs w:val="22"/>
        </w:rPr>
      </w:pPr>
    </w:p>
    <w:p w14:paraId="5588FC72" w14:textId="77777777" w:rsidR="001E5B08" w:rsidRPr="008C0417" w:rsidRDefault="001E5B08" w:rsidP="006476DC">
      <w:pPr>
        <w:pStyle w:val="Para1"/>
        <w:suppressLineNumbers/>
        <w:suppressAutoHyphens/>
        <w:rPr>
          <w:kern w:val="22"/>
          <w:sz w:val="22"/>
          <w:szCs w:val="22"/>
        </w:rPr>
        <w:sectPr w:rsidR="001E5B08" w:rsidRPr="008C0417" w:rsidSect="00727489">
          <w:headerReference w:type="even" r:id="rId16"/>
          <w:headerReference w:type="default" r:id="rId17"/>
          <w:pgSz w:w="12240" w:h="15840"/>
          <w:pgMar w:top="567" w:right="1389" w:bottom="1134" w:left="1389" w:header="709" w:footer="709" w:gutter="0"/>
          <w:cols w:space="708"/>
          <w:titlePg/>
          <w:docGrid w:linePitch="360"/>
        </w:sectPr>
      </w:pPr>
    </w:p>
    <w:p w14:paraId="56BB5939" w14:textId="0A5BEDEC" w:rsidR="004B5A5E" w:rsidRPr="006D6174" w:rsidRDefault="004B5A5E" w:rsidP="006476DC">
      <w:pPr>
        <w:pStyle w:val="Para1"/>
        <w:suppressLineNumbers/>
        <w:suppressAutoHyphens/>
        <w:spacing w:before="0"/>
        <w:jc w:val="center"/>
        <w:rPr>
          <w:i/>
          <w:kern w:val="22"/>
          <w:sz w:val="22"/>
          <w:szCs w:val="22"/>
        </w:rPr>
      </w:pPr>
      <w:bookmarkStart w:id="3" w:name="_Hlk21964057"/>
      <w:r>
        <w:rPr>
          <w:i/>
          <w:sz w:val="22"/>
          <w:szCs w:val="22"/>
        </w:rPr>
        <w:lastRenderedPageBreak/>
        <w:t xml:space="preserve">Приложение </w:t>
      </w:r>
    </w:p>
    <w:p w14:paraId="0CCAC512" w14:textId="767EAE83" w:rsidR="007F03F8" w:rsidRPr="006D6174" w:rsidRDefault="004B5A5E" w:rsidP="006476DC">
      <w:pPr>
        <w:pStyle w:val="Heading1"/>
        <w:suppressLineNumbers/>
        <w:tabs>
          <w:tab w:val="clear" w:pos="720"/>
        </w:tabs>
        <w:suppressAutoHyphens/>
        <w:spacing w:before="120"/>
        <w:rPr>
          <w:b w:val="0"/>
          <w:kern w:val="22"/>
          <w:sz w:val="22"/>
          <w:szCs w:val="22"/>
        </w:rPr>
      </w:pPr>
      <w:r>
        <w:rPr>
          <w:sz w:val="22"/>
          <w:szCs w:val="22"/>
        </w:rPr>
        <w:t>Возможные темы и элементы целевых задач</w:t>
      </w:r>
    </w:p>
    <w:tbl>
      <w:tblPr>
        <w:tblStyle w:val="TableGrid"/>
        <w:tblW w:w="13692" w:type="dxa"/>
        <w:jc w:val="center"/>
        <w:tblLayout w:type="fixed"/>
        <w:tblLook w:val="04A0" w:firstRow="1" w:lastRow="0" w:firstColumn="1" w:lastColumn="0" w:noHBand="0" w:noVBand="1"/>
      </w:tblPr>
      <w:tblGrid>
        <w:gridCol w:w="1921"/>
        <w:gridCol w:w="5387"/>
        <w:gridCol w:w="6378"/>
        <w:gridCol w:w="6"/>
      </w:tblGrid>
      <w:tr w:rsidR="005322C2" w:rsidRPr="006D6174" w14:paraId="1FB4E72B" w14:textId="77777777" w:rsidTr="006476DC">
        <w:trPr>
          <w:gridAfter w:val="1"/>
          <w:wAfter w:w="6" w:type="dxa"/>
          <w:cantSplit/>
          <w:tblHeader/>
          <w:jc w:val="center"/>
        </w:trPr>
        <w:tc>
          <w:tcPr>
            <w:tcW w:w="1921" w:type="dxa"/>
          </w:tcPr>
          <w:p w14:paraId="3AB5CB11" w14:textId="460B4BFC" w:rsidR="005322C2" w:rsidRPr="006D6174" w:rsidRDefault="005322C2" w:rsidP="006476DC">
            <w:pPr>
              <w:pStyle w:val="Para1"/>
              <w:suppressLineNumbers/>
              <w:suppressAutoHyphens/>
              <w:spacing w:before="40" w:after="40"/>
              <w:jc w:val="center"/>
              <w:rPr>
                <w:b/>
                <w:bCs/>
                <w:kern w:val="22"/>
                <w:sz w:val="22"/>
                <w:szCs w:val="22"/>
              </w:rPr>
            </w:pPr>
            <w:r>
              <w:rPr>
                <w:b/>
                <w:sz w:val="22"/>
                <w:szCs w:val="22"/>
              </w:rPr>
              <w:t>Темы целевых задач</w:t>
            </w:r>
            <w:r w:rsidRPr="006D6174">
              <w:rPr>
                <w:rStyle w:val="FootnoteReference"/>
                <w:b/>
                <w:kern w:val="22"/>
                <w:szCs w:val="22"/>
                <w:lang w:val="en-GB"/>
              </w:rPr>
              <w:footnoteReference w:id="6"/>
            </w:r>
          </w:p>
        </w:tc>
        <w:tc>
          <w:tcPr>
            <w:tcW w:w="5387" w:type="dxa"/>
          </w:tcPr>
          <w:p w14:paraId="6B3C1893" w14:textId="18F2F644" w:rsidR="005322C2" w:rsidRPr="006D6174" w:rsidRDefault="00506DC4" w:rsidP="006476DC">
            <w:pPr>
              <w:pStyle w:val="Para1"/>
              <w:suppressLineNumbers/>
              <w:suppressAutoHyphens/>
              <w:spacing w:before="40" w:after="40"/>
              <w:jc w:val="center"/>
              <w:rPr>
                <w:b/>
                <w:bCs/>
                <w:kern w:val="22"/>
                <w:sz w:val="22"/>
                <w:szCs w:val="22"/>
              </w:rPr>
            </w:pPr>
            <w:r>
              <w:rPr>
                <w:b/>
                <w:sz w:val="22"/>
                <w:szCs w:val="22"/>
              </w:rPr>
              <w:t>Комментарии</w:t>
            </w:r>
            <w:r w:rsidR="005322C2" w:rsidRPr="006D6174">
              <w:rPr>
                <w:rStyle w:val="FootnoteReference"/>
                <w:b/>
                <w:kern w:val="22"/>
                <w:szCs w:val="22"/>
                <w:lang w:val="en-GB"/>
              </w:rPr>
              <w:footnoteReference w:id="7"/>
            </w:r>
          </w:p>
        </w:tc>
        <w:tc>
          <w:tcPr>
            <w:tcW w:w="6378" w:type="dxa"/>
          </w:tcPr>
          <w:p w14:paraId="7B87B197" w14:textId="77777777" w:rsidR="005322C2" w:rsidRPr="006D6174" w:rsidRDefault="005322C2" w:rsidP="006476DC">
            <w:pPr>
              <w:pStyle w:val="Para1"/>
              <w:suppressLineNumbers/>
              <w:suppressAutoHyphens/>
              <w:spacing w:before="40" w:after="40"/>
              <w:jc w:val="center"/>
              <w:rPr>
                <w:b/>
                <w:bCs/>
                <w:kern w:val="22"/>
                <w:sz w:val="22"/>
                <w:szCs w:val="22"/>
              </w:rPr>
            </w:pPr>
            <w:r>
              <w:rPr>
                <w:b/>
                <w:bCs/>
                <w:szCs w:val="22"/>
              </w:rPr>
              <w:t>Связь с текущей целью, принятой в Айти</w:t>
            </w:r>
            <w:r w:rsidRPr="006D6174">
              <w:rPr>
                <w:rStyle w:val="FootnoteReference"/>
                <w:b/>
                <w:bCs/>
                <w:kern w:val="22"/>
                <w:szCs w:val="22"/>
                <w:lang w:val="en-GB"/>
              </w:rPr>
              <w:footnoteReference w:id="8"/>
            </w:r>
          </w:p>
        </w:tc>
      </w:tr>
      <w:tr w:rsidR="004A25EC" w:rsidRPr="006D6174" w14:paraId="67C74F21" w14:textId="77777777" w:rsidTr="00A3166B">
        <w:trPr>
          <w:cantSplit/>
          <w:jc w:val="center"/>
        </w:trPr>
        <w:tc>
          <w:tcPr>
            <w:tcW w:w="13692" w:type="dxa"/>
            <w:gridSpan w:val="4"/>
            <w:shd w:val="clear" w:color="auto" w:fill="D9D9D9" w:themeFill="background1" w:themeFillShade="D9"/>
          </w:tcPr>
          <w:p w14:paraId="74F14A96" w14:textId="1680CE5A" w:rsidR="005322C2" w:rsidRPr="006D6174" w:rsidRDefault="005322C2" w:rsidP="006476DC">
            <w:pPr>
              <w:pStyle w:val="Para1"/>
              <w:suppressLineNumbers/>
              <w:suppressAutoHyphens/>
              <w:spacing w:before="40" w:after="40"/>
              <w:rPr>
                <w:b/>
                <w:bCs/>
                <w:kern w:val="22"/>
                <w:sz w:val="22"/>
                <w:szCs w:val="22"/>
              </w:rPr>
            </w:pPr>
            <w:r>
              <w:rPr>
                <w:b/>
                <w:bCs/>
                <w:sz w:val="22"/>
                <w:szCs w:val="22"/>
              </w:rPr>
              <w:t>Биоразнообразие и результаты в области сохранения биоразнообразия</w:t>
            </w:r>
          </w:p>
        </w:tc>
      </w:tr>
      <w:tr w:rsidR="005322C2" w:rsidRPr="006D6174" w14:paraId="124EFCCD" w14:textId="77777777" w:rsidTr="006476DC">
        <w:trPr>
          <w:gridAfter w:val="1"/>
          <w:wAfter w:w="6" w:type="dxa"/>
          <w:cantSplit/>
          <w:jc w:val="center"/>
        </w:trPr>
        <w:tc>
          <w:tcPr>
            <w:tcW w:w="1921" w:type="dxa"/>
          </w:tcPr>
          <w:p w14:paraId="158A5B95" w14:textId="77777777" w:rsidR="005322C2" w:rsidRPr="006D6174" w:rsidRDefault="005322C2" w:rsidP="006476DC">
            <w:pPr>
              <w:pStyle w:val="Para1"/>
              <w:suppressLineNumbers/>
              <w:suppressAutoHyphens/>
              <w:spacing w:before="40" w:after="40"/>
              <w:rPr>
                <w:kern w:val="22"/>
                <w:sz w:val="22"/>
                <w:szCs w:val="22"/>
              </w:rPr>
            </w:pPr>
            <w:r>
              <w:rPr>
                <w:sz w:val="22"/>
                <w:szCs w:val="22"/>
              </w:rPr>
              <w:t>Места обитания</w:t>
            </w:r>
          </w:p>
        </w:tc>
        <w:tc>
          <w:tcPr>
            <w:tcW w:w="5387" w:type="dxa"/>
          </w:tcPr>
          <w:p w14:paraId="77E83147" w14:textId="167E3084" w:rsidR="005322C2" w:rsidRPr="006D6174" w:rsidRDefault="006273E4" w:rsidP="006476DC">
            <w:pPr>
              <w:pStyle w:val="Para1"/>
              <w:suppressLineNumbers/>
              <w:suppressAutoHyphens/>
              <w:spacing w:before="40" w:after="40"/>
              <w:rPr>
                <w:kern w:val="22"/>
                <w:sz w:val="22"/>
                <w:szCs w:val="22"/>
              </w:rPr>
            </w:pPr>
            <w:r>
              <w:rPr>
                <w:sz w:val="22"/>
                <w:szCs w:val="22"/>
              </w:rPr>
              <w:t>Одна из целевых задач может быть посвящена состоянию мест обитания (например, количеству или процентной доле мест обитания в естественном состоянии); затрагивать вопросы, связанные с качеством мест обитания, включая фрагментацию, связность и целостность; может относиться ко всем местам обитания в целом и/или указывать на конкретные места обитания. Могут потребоваться отдельные целевые задачи или элементы, касающиеся наземных, морских ил</w:t>
            </w:r>
            <w:r w:rsidR="002D3F83">
              <w:rPr>
                <w:sz w:val="22"/>
                <w:szCs w:val="22"/>
              </w:rPr>
              <w:t>и пресноводных мест обитания. (С</w:t>
            </w:r>
            <w:r>
              <w:rPr>
                <w:sz w:val="22"/>
                <w:szCs w:val="22"/>
              </w:rPr>
              <w:t>м. также: «меры, привязанные к местности»; «утрата мест обитания»).</w:t>
            </w:r>
          </w:p>
        </w:tc>
        <w:tc>
          <w:tcPr>
            <w:tcW w:w="6378" w:type="dxa"/>
          </w:tcPr>
          <w:p w14:paraId="21B75BF1" w14:textId="01EAD72D" w:rsidR="005322C2" w:rsidRPr="006D6174" w:rsidRDefault="005322C2" w:rsidP="006476DC">
            <w:pPr>
              <w:pStyle w:val="Para1"/>
              <w:suppressLineNumbers/>
              <w:suppressAutoHyphens/>
              <w:spacing w:before="40" w:after="40"/>
              <w:rPr>
                <w:kern w:val="22"/>
                <w:sz w:val="22"/>
                <w:szCs w:val="22"/>
              </w:rPr>
            </w:pPr>
            <w:r>
              <w:rPr>
                <w:sz w:val="22"/>
                <w:szCs w:val="22"/>
              </w:rPr>
              <w:t>Вопросы о местах обитания затрагиваются в целевой задаче 5, принятой в Айти (утрата мест обитания), целевой задаче 11, принятой в Айти (охраняемые районы) и целевой задаче 15, принятой в Айти (восстановление). Однако ни одна из этих целевых задач не затрагивает специально вопроса о состоянии мест обитания.</w:t>
            </w:r>
          </w:p>
        </w:tc>
      </w:tr>
      <w:tr w:rsidR="005322C2" w:rsidRPr="006D6174" w14:paraId="50534573" w14:textId="77777777" w:rsidTr="006476DC">
        <w:trPr>
          <w:gridAfter w:val="1"/>
          <w:wAfter w:w="6" w:type="dxa"/>
          <w:cantSplit/>
          <w:jc w:val="center"/>
        </w:trPr>
        <w:tc>
          <w:tcPr>
            <w:tcW w:w="1921" w:type="dxa"/>
          </w:tcPr>
          <w:p w14:paraId="22FF7363" w14:textId="77777777" w:rsidR="005322C2" w:rsidRPr="006D6174" w:rsidRDefault="005322C2" w:rsidP="006476DC">
            <w:pPr>
              <w:pStyle w:val="Para1"/>
              <w:suppressLineNumbers/>
              <w:suppressAutoHyphens/>
              <w:spacing w:before="40" w:after="40"/>
              <w:rPr>
                <w:kern w:val="22"/>
                <w:sz w:val="22"/>
                <w:szCs w:val="22"/>
              </w:rPr>
            </w:pPr>
            <w:r>
              <w:rPr>
                <w:sz w:val="22"/>
                <w:szCs w:val="22"/>
              </w:rPr>
              <w:lastRenderedPageBreak/>
              <w:t>Виды</w:t>
            </w:r>
          </w:p>
        </w:tc>
        <w:tc>
          <w:tcPr>
            <w:tcW w:w="5387" w:type="dxa"/>
          </w:tcPr>
          <w:p w14:paraId="3CFA61AD" w14:textId="50430AD2" w:rsidR="005322C2" w:rsidRPr="006D6174" w:rsidRDefault="006273E4" w:rsidP="006476DC">
            <w:pPr>
              <w:pStyle w:val="Para1"/>
              <w:suppressLineNumbers/>
              <w:suppressAutoHyphens/>
              <w:spacing w:before="40" w:after="40"/>
              <w:rPr>
                <w:kern w:val="22"/>
                <w:sz w:val="22"/>
                <w:szCs w:val="22"/>
              </w:rPr>
            </w:pPr>
            <w:r>
              <w:rPr>
                <w:sz w:val="22"/>
                <w:szCs w:val="22"/>
              </w:rPr>
              <w:t>Одна из целевых задач может быть посвящена состоянию биологических видов (статус риска, численность популяций); угрожаемым и/или обычным видам; состоянию генетического разнообразия; конкретным видам (таким как культивируемые растения), генетическому разнообразию в более общем ключе и/или филогенетическому разнообразию.</w:t>
            </w:r>
          </w:p>
        </w:tc>
        <w:tc>
          <w:tcPr>
            <w:tcW w:w="6378" w:type="dxa"/>
          </w:tcPr>
          <w:p w14:paraId="6C81F2FA" w14:textId="4B318ECB" w:rsidR="005322C2" w:rsidRPr="006D6174" w:rsidRDefault="005322C2" w:rsidP="00CC4583">
            <w:pPr>
              <w:pStyle w:val="Para1"/>
              <w:suppressLineNumbers/>
              <w:suppressAutoHyphens/>
              <w:spacing w:before="40" w:after="40"/>
              <w:rPr>
                <w:kern w:val="22"/>
                <w:sz w:val="22"/>
                <w:szCs w:val="22"/>
              </w:rPr>
            </w:pPr>
            <w:r>
              <w:rPr>
                <w:sz w:val="22"/>
                <w:szCs w:val="22"/>
              </w:rPr>
              <w:t>Целевая задача 12, принятая в Айти, посвящена угрожаемым видам (предотвращение исчезновения и улучшение состояния). Она не затрагивает сокращения численности или состояния обычных видов и не охватывает вопросов, связанных с численностью или здоровьем популяций. Генетическое разнообразие упоминается в целевой задаче 13, принятой в Айти, которая посвящена сохранению генетического разнообразия и разработке стратегий по устранению генетической эрозии. В этой целевой задаче особый акцент сделан на сохранении генетического разнообразия применительно к культивируемым растениям и одомашненным животным,</w:t>
            </w:r>
            <w:r w:rsidR="00CC4583">
              <w:rPr>
                <w:sz w:val="22"/>
                <w:szCs w:val="22"/>
              </w:rPr>
              <w:t xml:space="preserve"> по сравнению с дикими видами. </w:t>
            </w:r>
            <w:r>
              <w:rPr>
                <w:sz w:val="22"/>
                <w:szCs w:val="22"/>
              </w:rPr>
              <w:t xml:space="preserve">Хотя </w:t>
            </w:r>
            <w:r w:rsidR="00CC4583">
              <w:rPr>
                <w:sz w:val="22"/>
                <w:szCs w:val="22"/>
              </w:rPr>
              <w:t xml:space="preserve">в ней уделяется некоторое внимание </w:t>
            </w:r>
            <w:r>
              <w:rPr>
                <w:sz w:val="22"/>
                <w:szCs w:val="22"/>
              </w:rPr>
              <w:t>«диким родственникам» и «зна</w:t>
            </w:r>
            <w:r w:rsidR="00CC4583">
              <w:rPr>
                <w:sz w:val="22"/>
                <w:szCs w:val="22"/>
              </w:rPr>
              <w:t xml:space="preserve">чимым с социально-экономической и </w:t>
            </w:r>
            <w:r>
              <w:rPr>
                <w:sz w:val="22"/>
                <w:szCs w:val="22"/>
              </w:rPr>
              <w:t>культурной точки зрения видам», при описании видов дикие виды, которые образуют наиболее существенную часть генетического разнообразия на планете</w:t>
            </w:r>
            <w:r w:rsidR="00CC4583">
              <w:rPr>
                <w:sz w:val="22"/>
                <w:szCs w:val="22"/>
              </w:rPr>
              <w:t>, по большей части не упоминаются</w:t>
            </w:r>
            <w:r>
              <w:rPr>
                <w:sz w:val="22"/>
                <w:szCs w:val="22"/>
              </w:rPr>
              <w:t>.</w:t>
            </w:r>
          </w:p>
        </w:tc>
      </w:tr>
      <w:tr w:rsidR="004A25EC" w:rsidRPr="006D6174" w14:paraId="792FC1BB" w14:textId="77777777" w:rsidTr="00A3166B">
        <w:trPr>
          <w:cantSplit/>
          <w:jc w:val="center"/>
        </w:trPr>
        <w:tc>
          <w:tcPr>
            <w:tcW w:w="13692" w:type="dxa"/>
            <w:gridSpan w:val="4"/>
            <w:shd w:val="clear" w:color="auto" w:fill="D9D9D9" w:themeFill="background1" w:themeFillShade="D9"/>
          </w:tcPr>
          <w:p w14:paraId="449DEA3B" w14:textId="18C999E9" w:rsidR="005322C2" w:rsidRPr="006D6174" w:rsidRDefault="006273E4" w:rsidP="006476DC">
            <w:pPr>
              <w:pStyle w:val="Para1"/>
              <w:keepNext/>
              <w:suppressLineNumbers/>
              <w:suppressAutoHyphens/>
              <w:spacing w:before="40" w:after="40"/>
              <w:rPr>
                <w:b/>
                <w:kern w:val="22"/>
                <w:sz w:val="22"/>
                <w:szCs w:val="22"/>
              </w:rPr>
            </w:pPr>
            <w:r>
              <w:rPr>
                <w:b/>
                <w:bCs/>
                <w:sz w:val="22"/>
                <w:szCs w:val="22"/>
              </w:rPr>
              <w:t>Прямые факторы</w:t>
            </w:r>
          </w:p>
        </w:tc>
      </w:tr>
      <w:tr w:rsidR="00233DFA" w:rsidRPr="006D6174" w14:paraId="0C60A786" w14:textId="77777777" w:rsidTr="006476DC">
        <w:trPr>
          <w:gridAfter w:val="1"/>
          <w:wAfter w:w="6" w:type="dxa"/>
          <w:cantSplit/>
          <w:jc w:val="center"/>
        </w:trPr>
        <w:tc>
          <w:tcPr>
            <w:tcW w:w="1921" w:type="dxa"/>
            <w:vMerge w:val="restart"/>
          </w:tcPr>
          <w:p w14:paraId="75CE8442" w14:textId="6596E59C" w:rsidR="00233DFA" w:rsidRPr="006D6174" w:rsidRDefault="00233DFA" w:rsidP="00CC4583">
            <w:pPr>
              <w:pStyle w:val="Para1"/>
              <w:suppressLineNumbers/>
              <w:suppressAutoHyphens/>
              <w:spacing w:before="40" w:after="40"/>
              <w:rPr>
                <w:kern w:val="22"/>
                <w:sz w:val="22"/>
                <w:szCs w:val="22"/>
              </w:rPr>
            </w:pPr>
            <w:r>
              <w:rPr>
                <w:sz w:val="22"/>
                <w:szCs w:val="22"/>
              </w:rPr>
              <w:t>Изменение характера землепользования</w:t>
            </w:r>
          </w:p>
        </w:tc>
        <w:tc>
          <w:tcPr>
            <w:tcW w:w="5387" w:type="dxa"/>
          </w:tcPr>
          <w:p w14:paraId="0EB4C5D3" w14:textId="5E5BB09D" w:rsidR="00233DFA" w:rsidRPr="006D6174" w:rsidRDefault="006273E4" w:rsidP="007F0074">
            <w:pPr>
              <w:pStyle w:val="Para1"/>
              <w:suppressLineNumbers/>
              <w:suppressAutoHyphens/>
              <w:spacing w:before="40" w:after="40"/>
              <w:rPr>
                <w:kern w:val="22"/>
                <w:sz w:val="22"/>
                <w:szCs w:val="22"/>
              </w:rPr>
            </w:pPr>
            <w:r>
              <w:rPr>
                <w:sz w:val="22"/>
                <w:szCs w:val="22"/>
              </w:rPr>
              <w:t>Целевая задача, посвященная утрате среды обитания, может быть сосредоточена на снижении общих темпов утраты мест обитания. Эта целевая задача могла бы быть посвящена местам обитания в целом или указывать на конкретные места обитания, утрата которых расценивает</w:t>
            </w:r>
            <w:r w:rsidR="007F0074">
              <w:rPr>
                <w:sz w:val="22"/>
                <w:szCs w:val="22"/>
              </w:rPr>
              <w:t>ся как особенно значимая.</w:t>
            </w:r>
            <w:r>
              <w:rPr>
                <w:sz w:val="22"/>
                <w:szCs w:val="22"/>
              </w:rPr>
              <w:t xml:space="preserve"> Кроме того, </w:t>
            </w:r>
            <w:r w:rsidR="007F0074">
              <w:rPr>
                <w:sz w:val="22"/>
                <w:szCs w:val="22"/>
              </w:rPr>
              <w:t>такая задача</w:t>
            </w:r>
            <w:r>
              <w:rPr>
                <w:sz w:val="22"/>
                <w:szCs w:val="22"/>
              </w:rPr>
              <w:t xml:space="preserve"> может затрагивать более общие вопросы, связанные с планированием землепользования, что позволило бы охватить вопросы, касающиеся урбанизации и развития инфраструктуры.</w:t>
            </w:r>
          </w:p>
        </w:tc>
        <w:tc>
          <w:tcPr>
            <w:tcW w:w="6378" w:type="dxa"/>
          </w:tcPr>
          <w:p w14:paraId="4815EE38" w14:textId="78134AB2" w:rsidR="00233DFA" w:rsidRPr="006D6174" w:rsidRDefault="00233DFA" w:rsidP="006476DC">
            <w:pPr>
              <w:pStyle w:val="Para1"/>
              <w:suppressLineNumbers/>
              <w:suppressAutoHyphens/>
              <w:spacing w:before="40" w:after="40"/>
              <w:rPr>
                <w:kern w:val="22"/>
                <w:sz w:val="22"/>
                <w:szCs w:val="22"/>
              </w:rPr>
            </w:pPr>
            <w:r>
              <w:rPr>
                <w:sz w:val="22"/>
                <w:szCs w:val="22"/>
              </w:rPr>
              <w:t>Утрата мест обитания затронута в целе</w:t>
            </w:r>
            <w:r w:rsidR="007F0074">
              <w:rPr>
                <w:sz w:val="22"/>
                <w:szCs w:val="22"/>
              </w:rPr>
              <w:t xml:space="preserve">вой задаче 5, принятой в Айти. </w:t>
            </w:r>
            <w:r>
              <w:rPr>
                <w:sz w:val="22"/>
                <w:szCs w:val="22"/>
              </w:rPr>
              <w:t>Эта целевая задача носит общий характер, но в ней представлен конкретный элемент, связанный с лесами.</w:t>
            </w:r>
          </w:p>
        </w:tc>
      </w:tr>
      <w:tr w:rsidR="00233DFA" w:rsidRPr="006D6174" w14:paraId="11630625" w14:textId="77777777" w:rsidTr="006476DC">
        <w:trPr>
          <w:gridAfter w:val="1"/>
          <w:wAfter w:w="6" w:type="dxa"/>
          <w:cantSplit/>
          <w:jc w:val="center"/>
        </w:trPr>
        <w:tc>
          <w:tcPr>
            <w:tcW w:w="1921" w:type="dxa"/>
            <w:vMerge/>
          </w:tcPr>
          <w:p w14:paraId="496BC4DF" w14:textId="77777777" w:rsidR="00233DFA" w:rsidRPr="008C0417" w:rsidRDefault="00233DFA" w:rsidP="006476DC">
            <w:pPr>
              <w:pStyle w:val="Para1"/>
              <w:suppressLineNumbers/>
              <w:suppressAutoHyphens/>
              <w:spacing w:before="40" w:after="40"/>
              <w:rPr>
                <w:kern w:val="22"/>
                <w:sz w:val="22"/>
                <w:szCs w:val="22"/>
              </w:rPr>
            </w:pPr>
          </w:p>
        </w:tc>
        <w:tc>
          <w:tcPr>
            <w:tcW w:w="5387" w:type="dxa"/>
          </w:tcPr>
          <w:p w14:paraId="466C6F2F" w14:textId="1195CCD4" w:rsidR="00233DFA" w:rsidRPr="006D6174" w:rsidRDefault="006273E4" w:rsidP="006476DC">
            <w:pPr>
              <w:pStyle w:val="Para1"/>
              <w:suppressLineNumbers/>
              <w:suppressAutoHyphens/>
              <w:spacing w:before="40" w:after="40"/>
              <w:rPr>
                <w:kern w:val="22"/>
                <w:sz w:val="22"/>
                <w:szCs w:val="22"/>
              </w:rPr>
            </w:pPr>
            <w:r>
              <w:rPr>
                <w:sz w:val="22"/>
                <w:szCs w:val="22"/>
              </w:rPr>
              <w:t>Целевая задача, предполагающая меры, привязанные к местности, может быть посвящена сохранению конкретных мест с помощью создания охраняемых районов и других эффек</w:t>
            </w:r>
            <w:r w:rsidR="007F0B23">
              <w:rPr>
                <w:sz w:val="22"/>
                <w:szCs w:val="22"/>
              </w:rPr>
              <w:t>тивных мер на порайонной основе</w:t>
            </w:r>
            <w:r>
              <w:rPr>
                <w:sz w:val="22"/>
                <w:szCs w:val="22"/>
              </w:rPr>
              <w:t xml:space="preserve">. Эта задача может быть посвящена району, который подлежит сохранению, и/или конкретным аспектам биоразнообразия </w:t>
            </w:r>
            <w:r w:rsidR="007F0B23">
              <w:rPr>
                <w:sz w:val="22"/>
                <w:szCs w:val="22"/>
              </w:rPr>
              <w:t xml:space="preserve">в </w:t>
            </w:r>
            <w:r>
              <w:rPr>
                <w:sz w:val="22"/>
                <w:szCs w:val="22"/>
              </w:rPr>
              <w:t>той или иной местности, а также эффективности управления. Кроме того, она может затрагивать параметры на уровне ландшафтов, в том числе связность.</w:t>
            </w:r>
          </w:p>
        </w:tc>
        <w:tc>
          <w:tcPr>
            <w:tcW w:w="6378" w:type="dxa"/>
          </w:tcPr>
          <w:p w14:paraId="48F2458D" w14:textId="685B7013" w:rsidR="00233DFA" w:rsidRPr="006D6174" w:rsidRDefault="00233DFA" w:rsidP="007F0B23">
            <w:pPr>
              <w:pStyle w:val="Para1"/>
              <w:suppressLineNumbers/>
              <w:suppressAutoHyphens/>
              <w:spacing w:before="40" w:after="40"/>
              <w:rPr>
                <w:kern w:val="22"/>
                <w:sz w:val="22"/>
                <w:szCs w:val="22"/>
              </w:rPr>
            </w:pPr>
            <w:r>
              <w:rPr>
                <w:sz w:val="22"/>
                <w:szCs w:val="22"/>
              </w:rPr>
              <w:t xml:space="preserve">Этот вопрос затронут в целевой задаче 11, принятой в Айти, которая ориентирована на результат и отсылает к количественным и качественным аспектам охраняемых районов и других природоохранных мер на порайонной основе. </w:t>
            </w:r>
            <w:r w:rsidR="007F0B23">
              <w:rPr>
                <w:sz w:val="22"/>
                <w:szCs w:val="22"/>
              </w:rPr>
              <w:t>Помимо вопроса об</w:t>
            </w:r>
            <w:r>
              <w:rPr>
                <w:sz w:val="22"/>
                <w:szCs w:val="22"/>
              </w:rPr>
              <w:t xml:space="preserve"> официально охраняемы</w:t>
            </w:r>
            <w:r w:rsidR="007F0B23">
              <w:rPr>
                <w:sz w:val="22"/>
                <w:szCs w:val="22"/>
              </w:rPr>
              <w:t>х</w:t>
            </w:r>
            <w:r>
              <w:rPr>
                <w:sz w:val="22"/>
                <w:szCs w:val="22"/>
              </w:rPr>
              <w:t xml:space="preserve"> район</w:t>
            </w:r>
            <w:r w:rsidR="007F0B23">
              <w:rPr>
                <w:sz w:val="22"/>
                <w:szCs w:val="22"/>
              </w:rPr>
              <w:t>ах</w:t>
            </w:r>
            <w:r>
              <w:rPr>
                <w:sz w:val="22"/>
                <w:szCs w:val="22"/>
              </w:rPr>
              <w:t xml:space="preserve"> может потребоваться целевая задача, посвященная сохранению природных мест обитания в более широком контексте. В дальнейшем может потребоваться и целевая задача, связанная с охранными мерами, привязанными к местности.</w:t>
            </w:r>
          </w:p>
        </w:tc>
      </w:tr>
      <w:tr w:rsidR="00233DFA" w:rsidRPr="006D6174" w14:paraId="45F2BDCB" w14:textId="77777777" w:rsidTr="006476DC">
        <w:trPr>
          <w:gridAfter w:val="1"/>
          <w:wAfter w:w="6" w:type="dxa"/>
          <w:cantSplit/>
          <w:jc w:val="center"/>
        </w:trPr>
        <w:tc>
          <w:tcPr>
            <w:tcW w:w="1921" w:type="dxa"/>
            <w:vMerge/>
          </w:tcPr>
          <w:p w14:paraId="2A69219C" w14:textId="77777777" w:rsidR="00233DFA" w:rsidRPr="008C0417" w:rsidRDefault="00233DFA" w:rsidP="006476DC">
            <w:pPr>
              <w:pStyle w:val="Para1"/>
              <w:suppressLineNumbers/>
              <w:suppressAutoHyphens/>
              <w:spacing w:before="40" w:after="40"/>
              <w:rPr>
                <w:kern w:val="22"/>
                <w:sz w:val="22"/>
                <w:szCs w:val="22"/>
              </w:rPr>
            </w:pPr>
          </w:p>
        </w:tc>
        <w:tc>
          <w:tcPr>
            <w:tcW w:w="5387" w:type="dxa"/>
          </w:tcPr>
          <w:p w14:paraId="1E3B3A36" w14:textId="16E76B70" w:rsidR="00233DFA" w:rsidRPr="006D6174" w:rsidRDefault="006273E4" w:rsidP="006476DC">
            <w:pPr>
              <w:pStyle w:val="Para1"/>
              <w:suppressLineNumbers/>
              <w:suppressAutoHyphens/>
              <w:spacing w:before="40" w:after="40"/>
              <w:rPr>
                <w:kern w:val="22"/>
                <w:sz w:val="22"/>
                <w:szCs w:val="22"/>
              </w:rPr>
            </w:pPr>
            <w:r>
              <w:rPr>
                <w:sz w:val="22"/>
                <w:szCs w:val="22"/>
              </w:rPr>
              <w:t xml:space="preserve">Одна из целевых задач, связанных с восстановлением, может быть посвящена восстановлению преобразованных и пострадавших районов; </w:t>
            </w:r>
            <w:r w:rsidR="007F0B23">
              <w:rPr>
                <w:sz w:val="22"/>
                <w:szCs w:val="22"/>
              </w:rPr>
              <w:t xml:space="preserve">определенному </w:t>
            </w:r>
            <w:r>
              <w:rPr>
                <w:sz w:val="22"/>
                <w:szCs w:val="22"/>
              </w:rPr>
              <w:t>району, который подлежит восстановлению, или конкретным аспектам сохранения биоразнообразия и экосистемным услугам, которые получат преимущества от такого восстановления. Она может носить общий характер или же отсылать к конкретным типам мест обитания/экосистем.</w:t>
            </w:r>
          </w:p>
        </w:tc>
        <w:tc>
          <w:tcPr>
            <w:tcW w:w="6378" w:type="dxa"/>
          </w:tcPr>
          <w:p w14:paraId="6134E99B" w14:textId="0C4A686B" w:rsidR="00233DFA" w:rsidRPr="006D6174" w:rsidRDefault="00233DFA" w:rsidP="00FC5EE1">
            <w:pPr>
              <w:pStyle w:val="Para1"/>
              <w:suppressLineNumbers/>
              <w:suppressAutoHyphens/>
              <w:spacing w:before="40" w:after="40"/>
              <w:rPr>
                <w:kern w:val="22"/>
                <w:sz w:val="22"/>
                <w:szCs w:val="22"/>
              </w:rPr>
            </w:pPr>
            <w:r>
              <w:rPr>
                <w:sz w:val="22"/>
                <w:szCs w:val="22"/>
              </w:rPr>
              <w:t xml:space="preserve">Этот вопрос </w:t>
            </w:r>
            <w:r w:rsidR="00FC5EE1">
              <w:rPr>
                <w:sz w:val="22"/>
                <w:szCs w:val="22"/>
              </w:rPr>
              <w:t>затронут</w:t>
            </w:r>
            <w:r>
              <w:rPr>
                <w:sz w:val="22"/>
                <w:szCs w:val="22"/>
              </w:rPr>
              <w:t xml:space="preserve"> в целевой задаче 15, принятой в Айти, ориентированной на результат и посвященной сопротивляемости экосистем, удержанию углерода и восстановлению 15% деградировавших экосистем. Однако акцент на целевой задаче, имеющей территориальный характер и численное выражение, не способствует более оптимальному восстановлению биоразнообразия.</w:t>
            </w:r>
          </w:p>
        </w:tc>
      </w:tr>
      <w:tr w:rsidR="005322C2" w:rsidRPr="006D6174" w14:paraId="72A52BB6" w14:textId="77777777" w:rsidTr="006476DC">
        <w:trPr>
          <w:gridAfter w:val="1"/>
          <w:wAfter w:w="6" w:type="dxa"/>
          <w:cantSplit/>
          <w:jc w:val="center"/>
        </w:trPr>
        <w:tc>
          <w:tcPr>
            <w:tcW w:w="1921" w:type="dxa"/>
          </w:tcPr>
          <w:p w14:paraId="005DD142" w14:textId="77777777" w:rsidR="005322C2" w:rsidRPr="006D6174" w:rsidRDefault="005322C2" w:rsidP="006476DC">
            <w:pPr>
              <w:pStyle w:val="Para1"/>
              <w:suppressLineNumbers/>
              <w:suppressAutoHyphens/>
              <w:spacing w:before="40" w:after="40"/>
              <w:rPr>
                <w:kern w:val="22"/>
                <w:sz w:val="22"/>
                <w:szCs w:val="22"/>
              </w:rPr>
            </w:pPr>
            <w:r>
              <w:rPr>
                <w:sz w:val="22"/>
                <w:szCs w:val="22"/>
              </w:rPr>
              <w:t>Чрезмерная эксплуатация</w:t>
            </w:r>
          </w:p>
        </w:tc>
        <w:tc>
          <w:tcPr>
            <w:tcW w:w="5387" w:type="dxa"/>
          </w:tcPr>
          <w:p w14:paraId="2A318641" w14:textId="713CE25C" w:rsidR="005322C2" w:rsidRPr="006D6174" w:rsidRDefault="005322C2" w:rsidP="006476DC">
            <w:pPr>
              <w:pStyle w:val="Para1"/>
              <w:suppressLineNumbers/>
              <w:suppressAutoHyphens/>
              <w:spacing w:before="40" w:after="40"/>
              <w:rPr>
                <w:kern w:val="22"/>
                <w:sz w:val="22"/>
                <w:szCs w:val="22"/>
              </w:rPr>
            </w:pPr>
            <w:r>
              <w:rPr>
                <w:sz w:val="22"/>
                <w:szCs w:val="22"/>
              </w:rPr>
              <w:t>Целевые задачи, имеющие отношение к чрезмерной эксплуатации живых ресурсов (наземных, пресноводных и морских), могут затрагивать в том числе управление промыслом и торговлей, стимулами и предпочтениями потребителей (управление спросом).</w:t>
            </w:r>
          </w:p>
        </w:tc>
        <w:tc>
          <w:tcPr>
            <w:tcW w:w="6378" w:type="dxa"/>
          </w:tcPr>
          <w:p w14:paraId="48F824B6" w14:textId="155E838D" w:rsidR="005322C2" w:rsidRPr="006D6174" w:rsidRDefault="005322C2" w:rsidP="00FC5EE1">
            <w:pPr>
              <w:pStyle w:val="Para1"/>
              <w:suppressLineNumbers/>
              <w:suppressAutoHyphens/>
              <w:spacing w:before="40" w:after="40"/>
              <w:rPr>
                <w:kern w:val="22"/>
                <w:sz w:val="22"/>
                <w:szCs w:val="22"/>
              </w:rPr>
            </w:pPr>
            <w:r>
              <w:rPr>
                <w:sz w:val="22"/>
                <w:szCs w:val="22"/>
              </w:rPr>
              <w:t xml:space="preserve">Устойчивое управление рассматривается в целевой задаче 6, принятой в Айти (в отношении живых водных ресурсов), в которой сделан значительный акцент на морскую среду. Соответствующие целевые задачи в отношении наземных видов отсутствуют. Целевая задача 6 не </w:t>
            </w:r>
            <w:r w:rsidR="00FC5EE1">
              <w:rPr>
                <w:sz w:val="22"/>
                <w:szCs w:val="22"/>
              </w:rPr>
              <w:t>касается</w:t>
            </w:r>
            <w:r>
              <w:rPr>
                <w:sz w:val="22"/>
                <w:szCs w:val="22"/>
              </w:rPr>
              <w:t xml:space="preserve"> напрямую вопрос</w:t>
            </w:r>
            <w:r w:rsidR="00FC5EE1">
              <w:rPr>
                <w:sz w:val="22"/>
                <w:szCs w:val="22"/>
              </w:rPr>
              <w:t>а</w:t>
            </w:r>
            <w:r>
              <w:rPr>
                <w:sz w:val="22"/>
                <w:szCs w:val="22"/>
              </w:rPr>
              <w:t xml:space="preserve"> торговли.</w:t>
            </w:r>
          </w:p>
        </w:tc>
      </w:tr>
      <w:tr w:rsidR="005322C2" w:rsidRPr="006D6174" w14:paraId="3C0FFADB" w14:textId="77777777" w:rsidTr="006476DC">
        <w:trPr>
          <w:gridAfter w:val="1"/>
          <w:wAfter w:w="6" w:type="dxa"/>
          <w:cantSplit/>
          <w:jc w:val="center"/>
        </w:trPr>
        <w:tc>
          <w:tcPr>
            <w:tcW w:w="1921" w:type="dxa"/>
          </w:tcPr>
          <w:p w14:paraId="7B6FB943" w14:textId="77777777" w:rsidR="005322C2" w:rsidRPr="006D6174" w:rsidRDefault="005322C2" w:rsidP="006476DC">
            <w:pPr>
              <w:pStyle w:val="Para1"/>
              <w:suppressLineNumbers/>
              <w:suppressAutoHyphens/>
              <w:spacing w:before="40" w:after="40"/>
              <w:rPr>
                <w:kern w:val="22"/>
                <w:sz w:val="22"/>
                <w:szCs w:val="22"/>
              </w:rPr>
            </w:pPr>
            <w:r>
              <w:rPr>
                <w:sz w:val="22"/>
                <w:szCs w:val="22"/>
              </w:rPr>
              <w:t>Инвазивные чужеродные виды</w:t>
            </w:r>
          </w:p>
        </w:tc>
        <w:tc>
          <w:tcPr>
            <w:tcW w:w="5387" w:type="dxa"/>
          </w:tcPr>
          <w:p w14:paraId="08233116" w14:textId="47C4D52A" w:rsidR="005322C2" w:rsidRPr="006D6174" w:rsidRDefault="00EE39A8" w:rsidP="006476DC">
            <w:pPr>
              <w:pStyle w:val="Para1"/>
              <w:suppressLineNumbers/>
              <w:suppressAutoHyphens/>
              <w:spacing w:before="40" w:after="40"/>
              <w:rPr>
                <w:kern w:val="22"/>
                <w:sz w:val="22"/>
                <w:szCs w:val="22"/>
              </w:rPr>
            </w:pPr>
            <w:r>
              <w:rPr>
                <w:sz w:val="22"/>
                <w:szCs w:val="22"/>
              </w:rPr>
              <w:t>Целевая задача, посвященная инвазивным чужеродным видам, могла бы затрагивать вопросы, связанные с предотвращением их интродукции, борьбой с инвазивными чужеродными видами и их искоренением.</w:t>
            </w:r>
          </w:p>
        </w:tc>
        <w:tc>
          <w:tcPr>
            <w:tcW w:w="6378" w:type="dxa"/>
          </w:tcPr>
          <w:p w14:paraId="491EC247" w14:textId="1D9483AD" w:rsidR="005322C2" w:rsidRPr="006D6174" w:rsidRDefault="005322C2" w:rsidP="006476DC">
            <w:pPr>
              <w:pStyle w:val="Para1"/>
              <w:suppressLineNumbers/>
              <w:suppressAutoHyphens/>
              <w:spacing w:before="40" w:after="40"/>
              <w:rPr>
                <w:kern w:val="22"/>
                <w:sz w:val="22"/>
                <w:szCs w:val="22"/>
              </w:rPr>
            </w:pPr>
            <w:r>
              <w:rPr>
                <w:sz w:val="22"/>
                <w:szCs w:val="22"/>
              </w:rPr>
              <w:t>Проблема инвазивных чужеродных видов затронута в целевой задаче 9, принятой в Айти, ориентированной на практические действия и результат и касающейся контроля за инвазивными чужеродными видами и путями их перемещения,</w:t>
            </w:r>
            <w:r w:rsidR="00FC5EE1">
              <w:rPr>
                <w:sz w:val="22"/>
                <w:szCs w:val="22"/>
              </w:rPr>
              <w:t xml:space="preserve"> а также</w:t>
            </w:r>
            <w:r>
              <w:rPr>
                <w:sz w:val="22"/>
                <w:szCs w:val="22"/>
              </w:rPr>
              <w:t xml:space="preserve"> их искоренения и регулирования.</w:t>
            </w:r>
          </w:p>
        </w:tc>
      </w:tr>
      <w:tr w:rsidR="005322C2" w:rsidRPr="006D6174" w14:paraId="4D486AF5" w14:textId="77777777" w:rsidTr="006476DC">
        <w:trPr>
          <w:gridAfter w:val="1"/>
          <w:wAfter w:w="6" w:type="dxa"/>
          <w:cantSplit/>
          <w:jc w:val="center"/>
        </w:trPr>
        <w:tc>
          <w:tcPr>
            <w:tcW w:w="1921" w:type="dxa"/>
          </w:tcPr>
          <w:p w14:paraId="39E25E5E" w14:textId="65327BE8" w:rsidR="005322C2" w:rsidRPr="006D6174" w:rsidRDefault="005322C2" w:rsidP="006476DC">
            <w:pPr>
              <w:pStyle w:val="Para1"/>
              <w:suppressLineNumbers/>
              <w:suppressAutoHyphens/>
              <w:spacing w:before="40" w:after="40"/>
              <w:rPr>
                <w:kern w:val="22"/>
                <w:sz w:val="22"/>
                <w:szCs w:val="22"/>
              </w:rPr>
            </w:pPr>
            <w:r>
              <w:rPr>
                <w:sz w:val="22"/>
                <w:szCs w:val="22"/>
              </w:rPr>
              <w:lastRenderedPageBreak/>
              <w:t>Изменение климата</w:t>
            </w:r>
          </w:p>
        </w:tc>
        <w:tc>
          <w:tcPr>
            <w:tcW w:w="5387" w:type="dxa"/>
          </w:tcPr>
          <w:p w14:paraId="3C4B1A7C" w14:textId="5C3D039A" w:rsidR="005322C2" w:rsidRPr="005F04D3" w:rsidRDefault="00EE39A8" w:rsidP="006476DC">
            <w:pPr>
              <w:pStyle w:val="Para1"/>
              <w:suppressLineNumbers/>
              <w:suppressAutoHyphens/>
              <w:spacing w:before="40" w:after="40"/>
              <w:rPr>
                <w:sz w:val="22"/>
                <w:szCs w:val="22"/>
              </w:rPr>
            </w:pPr>
            <w:r>
              <w:rPr>
                <w:sz w:val="22"/>
                <w:szCs w:val="22"/>
              </w:rPr>
              <w:t>Одна из целевых задач может быть посвящена изменению климата как одному из ведущих факторов утраты биоразнообразия. Она может быть сосредоточена на роли, которую биоразнообразие способно сыграть в качестве ориентированного на природу решения, направленного на смягчение последствий изменения климата и адаптацию к ним.</w:t>
            </w:r>
          </w:p>
        </w:tc>
        <w:tc>
          <w:tcPr>
            <w:tcW w:w="6378" w:type="dxa"/>
          </w:tcPr>
          <w:p w14:paraId="2843D4D3" w14:textId="3AFDC683" w:rsidR="005322C2" w:rsidRPr="006D6174" w:rsidRDefault="005322C2" w:rsidP="006476DC">
            <w:pPr>
              <w:pStyle w:val="Para1"/>
              <w:suppressLineNumbers/>
              <w:suppressAutoHyphens/>
              <w:spacing w:before="40" w:after="40"/>
              <w:rPr>
                <w:kern w:val="22"/>
                <w:sz w:val="22"/>
                <w:szCs w:val="22"/>
              </w:rPr>
            </w:pPr>
            <w:r>
              <w:rPr>
                <w:sz w:val="22"/>
                <w:szCs w:val="22"/>
              </w:rPr>
              <w:t>Целевая задача 10, принятая в Айти, ориентирована на результат и посвящена уменьшению давления на места обитания, особенно уязвимые для воздействия изменения климата, включая коралловые рифы. Эта целевая задача не касается напрямую изменения климата как одного из ведущих факторов утраты биоразнообразия.</w:t>
            </w:r>
          </w:p>
        </w:tc>
      </w:tr>
      <w:tr w:rsidR="005322C2" w:rsidRPr="006D6174" w14:paraId="0154FF97" w14:textId="77777777" w:rsidTr="006476DC">
        <w:trPr>
          <w:gridAfter w:val="1"/>
          <w:wAfter w:w="6" w:type="dxa"/>
          <w:cantSplit/>
          <w:jc w:val="center"/>
        </w:trPr>
        <w:tc>
          <w:tcPr>
            <w:tcW w:w="1921" w:type="dxa"/>
          </w:tcPr>
          <w:p w14:paraId="134C8764" w14:textId="77777777" w:rsidR="005322C2" w:rsidRPr="006D6174" w:rsidRDefault="005322C2" w:rsidP="006476DC">
            <w:pPr>
              <w:pStyle w:val="Para1"/>
              <w:suppressLineNumbers/>
              <w:suppressAutoHyphens/>
              <w:spacing w:before="40" w:after="40"/>
              <w:rPr>
                <w:kern w:val="22"/>
                <w:sz w:val="22"/>
                <w:szCs w:val="22"/>
              </w:rPr>
            </w:pPr>
            <w:r>
              <w:rPr>
                <w:sz w:val="22"/>
                <w:szCs w:val="22"/>
              </w:rPr>
              <w:t>Загрязнение</w:t>
            </w:r>
          </w:p>
        </w:tc>
        <w:tc>
          <w:tcPr>
            <w:tcW w:w="5387" w:type="dxa"/>
          </w:tcPr>
          <w:p w14:paraId="79F2CAAF" w14:textId="2F46EAE0" w:rsidR="005322C2" w:rsidRPr="006D6174" w:rsidRDefault="00D7346F" w:rsidP="006476DC">
            <w:pPr>
              <w:pStyle w:val="Para1"/>
              <w:suppressLineNumbers/>
              <w:suppressAutoHyphens/>
              <w:spacing w:before="40" w:after="40"/>
              <w:rPr>
                <w:kern w:val="22"/>
                <w:sz w:val="22"/>
                <w:szCs w:val="22"/>
              </w:rPr>
            </w:pPr>
            <w:r>
              <w:rPr>
                <w:sz w:val="22"/>
                <w:szCs w:val="22"/>
              </w:rPr>
              <w:t>Одна из целевых задач может быть посвящена основным типам загрязнений, включая биогенные вещества, пестициды и другие химические вещества, а также пластик. Кроме того, она может затрагивать вопросы, связанные с управлением отходами.</w:t>
            </w:r>
          </w:p>
        </w:tc>
        <w:tc>
          <w:tcPr>
            <w:tcW w:w="6378" w:type="dxa"/>
          </w:tcPr>
          <w:p w14:paraId="7256A717" w14:textId="4EAD5BAE" w:rsidR="005322C2" w:rsidRPr="006D6174" w:rsidRDefault="005322C2" w:rsidP="006476DC">
            <w:pPr>
              <w:pStyle w:val="Para1"/>
              <w:suppressLineNumbers/>
              <w:suppressAutoHyphens/>
              <w:spacing w:before="40" w:after="40"/>
              <w:rPr>
                <w:kern w:val="22"/>
                <w:sz w:val="22"/>
                <w:szCs w:val="22"/>
              </w:rPr>
            </w:pPr>
            <w:r>
              <w:rPr>
                <w:sz w:val="22"/>
                <w:szCs w:val="22"/>
              </w:rPr>
              <w:t>Вопрос о загрязнении затронут в целевой задаче 8, принятой в Айти, которая посвящена загрязнению. Эта целевая задача сосредоточена на сокращении загрязнения в целом, охватывая в том числе биогенные вещества.</w:t>
            </w:r>
          </w:p>
        </w:tc>
      </w:tr>
      <w:tr w:rsidR="004A25EC" w:rsidRPr="006D6174" w14:paraId="55515013" w14:textId="77777777" w:rsidTr="00A3166B">
        <w:trPr>
          <w:cantSplit/>
          <w:jc w:val="center"/>
        </w:trPr>
        <w:tc>
          <w:tcPr>
            <w:tcW w:w="13692" w:type="dxa"/>
            <w:gridSpan w:val="4"/>
            <w:shd w:val="clear" w:color="auto" w:fill="D9D9D9" w:themeFill="background1" w:themeFillShade="D9"/>
          </w:tcPr>
          <w:p w14:paraId="396E3E1A" w14:textId="684D1DA4" w:rsidR="005322C2" w:rsidRPr="006D6174" w:rsidRDefault="005322C2" w:rsidP="006476DC">
            <w:pPr>
              <w:pStyle w:val="Para1"/>
              <w:suppressLineNumbers/>
              <w:suppressAutoHyphens/>
              <w:spacing w:before="40" w:after="40"/>
              <w:rPr>
                <w:b/>
                <w:bCs/>
                <w:kern w:val="22"/>
                <w:sz w:val="22"/>
                <w:szCs w:val="22"/>
              </w:rPr>
            </w:pPr>
            <w:r>
              <w:rPr>
                <w:b/>
                <w:sz w:val="22"/>
                <w:szCs w:val="22"/>
              </w:rPr>
              <w:t>Использование и признание ценности природы</w:t>
            </w:r>
          </w:p>
        </w:tc>
      </w:tr>
      <w:tr w:rsidR="00233DFA" w:rsidRPr="006D6174" w14:paraId="757685DA" w14:textId="77777777" w:rsidTr="006476DC">
        <w:trPr>
          <w:gridAfter w:val="1"/>
          <w:wAfter w:w="6" w:type="dxa"/>
          <w:cantSplit/>
          <w:jc w:val="center"/>
        </w:trPr>
        <w:tc>
          <w:tcPr>
            <w:tcW w:w="1921" w:type="dxa"/>
          </w:tcPr>
          <w:p w14:paraId="6FA7329D" w14:textId="7E399D1F" w:rsidR="00233DFA" w:rsidRPr="006D6174" w:rsidRDefault="00233DFA" w:rsidP="006476DC">
            <w:pPr>
              <w:pStyle w:val="Para1"/>
              <w:suppressLineNumbers/>
              <w:suppressAutoHyphens/>
              <w:spacing w:before="40" w:after="40"/>
              <w:rPr>
                <w:kern w:val="22"/>
                <w:sz w:val="22"/>
                <w:szCs w:val="22"/>
              </w:rPr>
            </w:pPr>
            <w:r>
              <w:rPr>
                <w:sz w:val="22"/>
                <w:szCs w:val="22"/>
              </w:rPr>
              <w:t>Материальные блага, обеспечиваемые природой</w:t>
            </w:r>
          </w:p>
        </w:tc>
        <w:tc>
          <w:tcPr>
            <w:tcW w:w="5387" w:type="dxa"/>
          </w:tcPr>
          <w:p w14:paraId="7C4DA851" w14:textId="034DB6DC" w:rsidR="00233DFA" w:rsidRPr="006D6174" w:rsidRDefault="00233DFA" w:rsidP="006476DC">
            <w:pPr>
              <w:pStyle w:val="Para1"/>
              <w:suppressLineNumbers/>
              <w:suppressAutoHyphens/>
              <w:spacing w:before="40" w:after="40"/>
              <w:rPr>
                <w:kern w:val="22"/>
                <w:sz w:val="22"/>
                <w:szCs w:val="22"/>
              </w:rPr>
            </w:pPr>
            <w:r>
              <w:rPr>
                <w:sz w:val="22"/>
                <w:szCs w:val="22"/>
              </w:rPr>
              <w:t>Целевые задачи могут затрагивать вопрос о том, каким образом природа удовлетворяет потребности людей и обеспечивает средства к существованию для общин и обществ (например, долларовая стоимость; объем древесины; объем рыбы).</w:t>
            </w:r>
          </w:p>
        </w:tc>
        <w:tc>
          <w:tcPr>
            <w:tcW w:w="6378" w:type="dxa"/>
            <w:vMerge w:val="restart"/>
          </w:tcPr>
          <w:p w14:paraId="4A3F3239" w14:textId="576CCE7E" w:rsidR="00233DFA" w:rsidRPr="006D6174" w:rsidRDefault="00233DFA" w:rsidP="006476DC">
            <w:pPr>
              <w:pStyle w:val="Para1"/>
              <w:suppressLineNumbers/>
              <w:suppressAutoHyphens/>
              <w:spacing w:before="40" w:after="40"/>
              <w:rPr>
                <w:kern w:val="22"/>
                <w:sz w:val="22"/>
                <w:szCs w:val="22"/>
              </w:rPr>
            </w:pPr>
            <w:r>
              <w:rPr>
                <w:sz w:val="22"/>
                <w:szCs w:val="22"/>
              </w:rPr>
              <w:t>Этот вопрос рассматривается в целевой задаче 14, принятой в Айти, с уделением особого внимания охране и восстановлению экосистем в целях непрерывного обеспечения экосистемных услуг. Целевая задача 14, принятая в Айти, касается здоровья людей в целом.</w:t>
            </w:r>
          </w:p>
        </w:tc>
      </w:tr>
      <w:tr w:rsidR="00233DFA" w:rsidRPr="006D6174" w14:paraId="1D747239" w14:textId="77777777" w:rsidTr="006476DC">
        <w:trPr>
          <w:gridAfter w:val="1"/>
          <w:wAfter w:w="6" w:type="dxa"/>
          <w:cantSplit/>
          <w:jc w:val="center"/>
        </w:trPr>
        <w:tc>
          <w:tcPr>
            <w:tcW w:w="1921" w:type="dxa"/>
          </w:tcPr>
          <w:p w14:paraId="111C634F" w14:textId="56BD3387" w:rsidR="00233DFA" w:rsidRPr="006D6174" w:rsidRDefault="00233DFA" w:rsidP="006476DC">
            <w:pPr>
              <w:pStyle w:val="Para1"/>
              <w:suppressLineNumbers/>
              <w:suppressAutoHyphens/>
              <w:spacing w:before="40" w:after="40"/>
              <w:rPr>
                <w:kern w:val="22"/>
                <w:sz w:val="22"/>
                <w:szCs w:val="22"/>
              </w:rPr>
            </w:pPr>
            <w:r>
              <w:rPr>
                <w:sz w:val="22"/>
                <w:szCs w:val="22"/>
              </w:rPr>
              <w:t>Регулирующие услуги, обеспечиваемые природой</w:t>
            </w:r>
          </w:p>
        </w:tc>
        <w:tc>
          <w:tcPr>
            <w:tcW w:w="5387" w:type="dxa"/>
          </w:tcPr>
          <w:p w14:paraId="091A7D0F" w14:textId="5F9E09A4" w:rsidR="00233DFA" w:rsidRPr="006D6174" w:rsidRDefault="00233DFA" w:rsidP="006476DC">
            <w:pPr>
              <w:pStyle w:val="Para1"/>
              <w:suppressLineNumbers/>
              <w:suppressAutoHyphens/>
              <w:spacing w:before="40" w:after="40"/>
              <w:rPr>
                <w:kern w:val="22"/>
                <w:sz w:val="22"/>
                <w:szCs w:val="22"/>
              </w:rPr>
            </w:pPr>
            <w:r>
              <w:rPr>
                <w:sz w:val="22"/>
                <w:szCs w:val="22"/>
              </w:rPr>
              <w:t>Целевые задачи могут затрагивать регулирующие услуги, обеспечиваемые природой, такие как защита от наводнений, очистка воды и т. д., и всеобщее обеспечение ими (например, люди, получающие услуги; люди, защищенные от рисков); кроме того, они могут быть посвящены оптимизации выгод, обеспечиваемых биоразнообразием, для конкретных видов деятельности, включая устойчивое сельское, лесное и рыбное хозяйство, смягчение воздействия климата и адаптацию к нему, и способствовать рассмотрению вопроса об ориентированных на природу решениях применительно к различным проблемам, встающим перед обществом, таким как продовольственная безопасность.</w:t>
            </w:r>
          </w:p>
        </w:tc>
        <w:tc>
          <w:tcPr>
            <w:tcW w:w="6378" w:type="dxa"/>
            <w:vMerge/>
          </w:tcPr>
          <w:p w14:paraId="583C5422" w14:textId="0B971CF6" w:rsidR="00233DFA" w:rsidRPr="008C0417" w:rsidRDefault="00233DFA" w:rsidP="006476DC">
            <w:pPr>
              <w:pStyle w:val="Para1"/>
              <w:suppressLineNumbers/>
              <w:suppressAutoHyphens/>
              <w:spacing w:before="40" w:after="40"/>
              <w:rPr>
                <w:kern w:val="22"/>
                <w:sz w:val="22"/>
                <w:szCs w:val="22"/>
              </w:rPr>
            </w:pPr>
          </w:p>
        </w:tc>
      </w:tr>
      <w:tr w:rsidR="00233DFA" w:rsidRPr="006D6174" w14:paraId="52875A68" w14:textId="77777777" w:rsidTr="006476DC">
        <w:trPr>
          <w:gridAfter w:val="1"/>
          <w:wAfter w:w="6" w:type="dxa"/>
          <w:cantSplit/>
          <w:jc w:val="center"/>
        </w:trPr>
        <w:tc>
          <w:tcPr>
            <w:tcW w:w="1921" w:type="dxa"/>
          </w:tcPr>
          <w:p w14:paraId="533FB68F" w14:textId="336EA0AE" w:rsidR="00233DFA" w:rsidRPr="006D6174" w:rsidRDefault="00233DFA" w:rsidP="006476DC">
            <w:pPr>
              <w:pStyle w:val="Para1"/>
              <w:suppressLineNumbers/>
              <w:suppressAutoHyphens/>
              <w:spacing w:before="40" w:after="40"/>
              <w:rPr>
                <w:kern w:val="22"/>
                <w:sz w:val="22"/>
                <w:szCs w:val="22"/>
              </w:rPr>
            </w:pPr>
            <w:r>
              <w:rPr>
                <w:sz w:val="22"/>
                <w:szCs w:val="22"/>
              </w:rPr>
              <w:lastRenderedPageBreak/>
              <w:t>Нематериальные (культурные) услуги, обеспечиваемые природой</w:t>
            </w:r>
          </w:p>
        </w:tc>
        <w:tc>
          <w:tcPr>
            <w:tcW w:w="5387" w:type="dxa"/>
          </w:tcPr>
          <w:p w14:paraId="4E4B7A65" w14:textId="29E935E7" w:rsidR="00233DFA" w:rsidRPr="006D6174" w:rsidRDefault="00233DFA" w:rsidP="006476DC">
            <w:pPr>
              <w:pStyle w:val="Para1"/>
              <w:suppressLineNumbers/>
              <w:suppressAutoHyphens/>
              <w:spacing w:before="40" w:after="40"/>
              <w:rPr>
                <w:kern w:val="22"/>
                <w:sz w:val="22"/>
                <w:szCs w:val="22"/>
              </w:rPr>
            </w:pPr>
            <w:r>
              <w:rPr>
                <w:sz w:val="22"/>
                <w:szCs w:val="22"/>
              </w:rPr>
              <w:t>Целевые задачи могли бы обеспечить удовлетворение культурных (в том числе церемониальных и религиозных) потребностей людей и их всеобщую доступность.</w:t>
            </w:r>
          </w:p>
        </w:tc>
        <w:tc>
          <w:tcPr>
            <w:tcW w:w="6378" w:type="dxa"/>
            <w:vMerge/>
          </w:tcPr>
          <w:p w14:paraId="40A3447E" w14:textId="77777777" w:rsidR="00233DFA" w:rsidRPr="008C0417" w:rsidRDefault="00233DFA" w:rsidP="006476DC">
            <w:pPr>
              <w:pStyle w:val="Para1"/>
              <w:suppressLineNumbers/>
              <w:suppressAutoHyphens/>
              <w:spacing w:before="40" w:after="40"/>
              <w:rPr>
                <w:kern w:val="22"/>
                <w:sz w:val="22"/>
                <w:szCs w:val="22"/>
              </w:rPr>
            </w:pPr>
          </w:p>
        </w:tc>
      </w:tr>
      <w:tr w:rsidR="006273E4" w:rsidRPr="006D6174" w14:paraId="4B93AFEA" w14:textId="77777777" w:rsidTr="006476DC">
        <w:trPr>
          <w:gridAfter w:val="1"/>
          <w:wAfter w:w="6" w:type="dxa"/>
          <w:cantSplit/>
          <w:jc w:val="center"/>
        </w:trPr>
        <w:tc>
          <w:tcPr>
            <w:tcW w:w="1921" w:type="dxa"/>
          </w:tcPr>
          <w:p w14:paraId="62BFD7C0" w14:textId="3616F67F" w:rsidR="006273E4" w:rsidRPr="006D6174" w:rsidRDefault="006273E4" w:rsidP="006476DC">
            <w:pPr>
              <w:pStyle w:val="Para1"/>
              <w:suppressLineNumbers/>
              <w:suppressAutoHyphens/>
              <w:spacing w:before="40" w:after="40"/>
              <w:rPr>
                <w:kern w:val="22"/>
                <w:sz w:val="22"/>
                <w:szCs w:val="22"/>
              </w:rPr>
            </w:pPr>
            <w:r>
              <w:rPr>
                <w:sz w:val="22"/>
                <w:szCs w:val="22"/>
              </w:rPr>
              <w:t>Существование и неотъемлемая ценность природы</w:t>
            </w:r>
          </w:p>
        </w:tc>
        <w:tc>
          <w:tcPr>
            <w:tcW w:w="5387" w:type="dxa"/>
          </w:tcPr>
          <w:p w14:paraId="74C4D39D" w14:textId="2778E3FE" w:rsidR="006273E4" w:rsidRPr="006D6174" w:rsidRDefault="006273E4" w:rsidP="006476DC">
            <w:pPr>
              <w:pStyle w:val="Para1"/>
              <w:suppressLineNumbers/>
              <w:suppressAutoHyphens/>
              <w:spacing w:before="40" w:after="40"/>
              <w:rPr>
                <w:kern w:val="22"/>
                <w:sz w:val="22"/>
                <w:szCs w:val="22"/>
              </w:rPr>
            </w:pPr>
            <w:r>
              <w:rPr>
                <w:sz w:val="22"/>
                <w:szCs w:val="22"/>
              </w:rPr>
              <w:t>Природа (и биоразнообразие) сама по себе обладает ценностью независимо от тех услуг, которые она обеспечивает людям. Люди, населяющие нашу планету, придают большое значение представлению о том, что по всему миру природа процветает и находится в безопасности. См. также целевые задачи, касающиеся видов и мест обитания.</w:t>
            </w:r>
          </w:p>
        </w:tc>
        <w:tc>
          <w:tcPr>
            <w:tcW w:w="6378" w:type="dxa"/>
          </w:tcPr>
          <w:p w14:paraId="3DF71955" w14:textId="63CF57D2" w:rsidR="006273E4" w:rsidRPr="006D6174" w:rsidRDefault="006273E4" w:rsidP="006476DC">
            <w:pPr>
              <w:pStyle w:val="Para1"/>
              <w:suppressLineNumbers/>
              <w:suppressAutoHyphens/>
              <w:spacing w:before="40" w:after="40"/>
              <w:rPr>
                <w:kern w:val="22"/>
                <w:sz w:val="22"/>
                <w:szCs w:val="22"/>
              </w:rPr>
            </w:pPr>
            <w:r>
              <w:rPr>
                <w:sz w:val="22"/>
                <w:szCs w:val="22"/>
              </w:rPr>
              <w:t>Этот вопрос не рассматривается специально в целевых задачах, принятых в Айти.</w:t>
            </w:r>
          </w:p>
        </w:tc>
      </w:tr>
      <w:tr w:rsidR="006273E4" w:rsidRPr="006D6174" w14:paraId="1395D594" w14:textId="77777777" w:rsidTr="006476DC">
        <w:trPr>
          <w:gridAfter w:val="1"/>
          <w:wAfter w:w="6" w:type="dxa"/>
          <w:cantSplit/>
          <w:jc w:val="center"/>
        </w:trPr>
        <w:tc>
          <w:tcPr>
            <w:tcW w:w="1921" w:type="dxa"/>
          </w:tcPr>
          <w:p w14:paraId="4E5D12DE" w14:textId="3D8C9888" w:rsidR="006273E4" w:rsidRPr="006D6174" w:rsidRDefault="006273E4" w:rsidP="006476DC">
            <w:pPr>
              <w:pStyle w:val="Para1"/>
              <w:suppressLineNumbers/>
              <w:suppressAutoHyphens/>
              <w:spacing w:before="40" w:after="40"/>
              <w:rPr>
                <w:kern w:val="22"/>
                <w:sz w:val="22"/>
                <w:szCs w:val="22"/>
              </w:rPr>
            </w:pPr>
            <w:r>
              <w:rPr>
                <w:sz w:val="22"/>
                <w:szCs w:val="22"/>
              </w:rPr>
              <w:t>Совместное использование на равной основе выгод от применения генетических ресурсов</w:t>
            </w:r>
          </w:p>
        </w:tc>
        <w:tc>
          <w:tcPr>
            <w:tcW w:w="5387" w:type="dxa"/>
          </w:tcPr>
          <w:p w14:paraId="63A99F32" w14:textId="0CDFEC5C" w:rsidR="006273E4" w:rsidRPr="006D6174" w:rsidRDefault="006273E4" w:rsidP="006476DC">
            <w:pPr>
              <w:pStyle w:val="Para1"/>
              <w:suppressLineNumbers/>
              <w:suppressAutoHyphens/>
              <w:spacing w:before="40" w:after="40"/>
              <w:rPr>
                <w:kern w:val="22"/>
                <w:sz w:val="22"/>
                <w:szCs w:val="22"/>
              </w:rPr>
            </w:pPr>
            <w:r>
              <w:rPr>
                <w:sz w:val="22"/>
                <w:szCs w:val="22"/>
              </w:rPr>
              <w:t>Эта целевая задача может быть посвящена совместному использованию на справедливой и равной основе выгод от применения генетических ресурсов.</w:t>
            </w:r>
          </w:p>
        </w:tc>
        <w:tc>
          <w:tcPr>
            <w:tcW w:w="6378" w:type="dxa"/>
          </w:tcPr>
          <w:p w14:paraId="7D4D251D" w14:textId="2468F73F" w:rsidR="006273E4" w:rsidRPr="006D6174" w:rsidRDefault="006273E4" w:rsidP="006476DC">
            <w:pPr>
              <w:pStyle w:val="Para1"/>
              <w:suppressLineNumbers/>
              <w:suppressAutoHyphens/>
              <w:spacing w:before="40" w:after="40"/>
              <w:rPr>
                <w:kern w:val="22"/>
                <w:sz w:val="22"/>
                <w:szCs w:val="22"/>
              </w:rPr>
            </w:pPr>
            <w:r>
              <w:rPr>
                <w:sz w:val="22"/>
                <w:szCs w:val="22"/>
              </w:rPr>
              <w:t>Этот вопрос затронут в целевой задаче 16, принятой в Айти, ориентированной на практические действия и результат, которая посвящена введению в действие Нагойского протокола регулирования доступа к генетическим ресурсам и совместного использования на справедливой и равной основе выгод от их применения.</w:t>
            </w:r>
          </w:p>
        </w:tc>
      </w:tr>
      <w:tr w:rsidR="004A25EC" w:rsidRPr="006D6174" w14:paraId="4C4ADAD0" w14:textId="77777777" w:rsidTr="00A3166B">
        <w:trPr>
          <w:cantSplit/>
          <w:jc w:val="center"/>
        </w:trPr>
        <w:tc>
          <w:tcPr>
            <w:tcW w:w="13692" w:type="dxa"/>
            <w:gridSpan w:val="4"/>
            <w:shd w:val="clear" w:color="auto" w:fill="D9D9D9" w:themeFill="background1" w:themeFillShade="D9"/>
          </w:tcPr>
          <w:p w14:paraId="002FFEB3" w14:textId="7AE286CE" w:rsidR="006273E4" w:rsidRPr="006D6174" w:rsidRDefault="006273E4" w:rsidP="006476DC">
            <w:pPr>
              <w:keepNext/>
              <w:suppressLineNumbers/>
              <w:tabs>
                <w:tab w:val="left" w:pos="720"/>
              </w:tabs>
              <w:suppressAutoHyphens/>
              <w:spacing w:before="40" w:after="40"/>
              <w:rPr>
                <w:b/>
                <w:kern w:val="22"/>
                <w:sz w:val="22"/>
                <w:szCs w:val="22"/>
              </w:rPr>
            </w:pPr>
            <w:r>
              <w:rPr>
                <w:b/>
                <w:bCs/>
                <w:sz w:val="22"/>
                <w:szCs w:val="22"/>
              </w:rPr>
              <w:t>Инструменты, решения и точки применения инструментов воздействия</w:t>
            </w:r>
          </w:p>
        </w:tc>
      </w:tr>
      <w:tr w:rsidR="006273E4" w:rsidRPr="006D6174" w14:paraId="65C9C58E" w14:textId="77777777" w:rsidTr="006476DC">
        <w:trPr>
          <w:gridAfter w:val="1"/>
          <w:wAfter w:w="6" w:type="dxa"/>
          <w:cantSplit/>
          <w:jc w:val="center"/>
        </w:trPr>
        <w:tc>
          <w:tcPr>
            <w:tcW w:w="1921" w:type="dxa"/>
          </w:tcPr>
          <w:p w14:paraId="338EAF1F" w14:textId="77777777" w:rsidR="006273E4" w:rsidRPr="006D6174" w:rsidRDefault="006273E4" w:rsidP="006476DC">
            <w:pPr>
              <w:pStyle w:val="Para1"/>
              <w:suppressLineNumbers/>
              <w:suppressAutoHyphens/>
              <w:spacing w:before="40" w:after="40"/>
              <w:rPr>
                <w:kern w:val="22"/>
                <w:sz w:val="22"/>
                <w:szCs w:val="22"/>
              </w:rPr>
            </w:pPr>
            <w:r>
              <w:rPr>
                <w:sz w:val="22"/>
                <w:szCs w:val="22"/>
              </w:rPr>
              <w:t>Стимулы</w:t>
            </w:r>
          </w:p>
        </w:tc>
        <w:tc>
          <w:tcPr>
            <w:tcW w:w="5387" w:type="dxa"/>
          </w:tcPr>
          <w:p w14:paraId="03E118C6" w14:textId="6917FFE8" w:rsidR="006273E4" w:rsidRPr="006D6174" w:rsidRDefault="006B1088" w:rsidP="006476DC">
            <w:pPr>
              <w:pStyle w:val="Para1"/>
              <w:suppressLineNumbers/>
              <w:suppressAutoHyphens/>
              <w:spacing w:before="40" w:after="40"/>
              <w:rPr>
                <w:kern w:val="22"/>
                <w:sz w:val="22"/>
                <w:szCs w:val="22"/>
              </w:rPr>
            </w:pPr>
            <w:r>
              <w:rPr>
                <w:sz w:val="22"/>
                <w:szCs w:val="22"/>
              </w:rPr>
              <w:t xml:space="preserve">Одна из целевых задач может быть посвящена ликвидации негативных стимулов, включая субсидии; она может </w:t>
            </w:r>
            <w:r w:rsidR="002D4F28">
              <w:rPr>
                <w:sz w:val="22"/>
                <w:szCs w:val="22"/>
              </w:rPr>
              <w:t>з</w:t>
            </w:r>
            <w:r>
              <w:rPr>
                <w:sz w:val="22"/>
                <w:szCs w:val="22"/>
              </w:rPr>
              <w:t>атрагивать вопросы, связанные с государственным планированием и финансовым сектором.</w:t>
            </w:r>
          </w:p>
        </w:tc>
        <w:tc>
          <w:tcPr>
            <w:tcW w:w="6378" w:type="dxa"/>
          </w:tcPr>
          <w:p w14:paraId="6D80159B" w14:textId="15955489" w:rsidR="006273E4" w:rsidRPr="006D6174" w:rsidRDefault="006273E4" w:rsidP="002D4F28">
            <w:pPr>
              <w:pStyle w:val="Para1"/>
              <w:suppressLineNumbers/>
              <w:suppressAutoHyphens/>
              <w:spacing w:before="40" w:after="40"/>
              <w:rPr>
                <w:kern w:val="22"/>
                <w:sz w:val="22"/>
                <w:szCs w:val="22"/>
              </w:rPr>
            </w:pPr>
            <w:r>
              <w:rPr>
                <w:sz w:val="22"/>
                <w:szCs w:val="22"/>
              </w:rPr>
              <w:t xml:space="preserve">Этот вопрос затрагивается в целевой задаче 3, принятой в Айти, ориентированной на практические действия и результат и посвященной позитивным и негативным стимулам. Эта целевая задача посвящена роли правительств либо </w:t>
            </w:r>
            <w:r w:rsidR="002D4F28">
              <w:rPr>
                <w:sz w:val="22"/>
                <w:szCs w:val="22"/>
              </w:rPr>
              <w:t>в</w:t>
            </w:r>
            <w:r>
              <w:rPr>
                <w:sz w:val="22"/>
                <w:szCs w:val="22"/>
              </w:rPr>
              <w:t xml:space="preserve"> ликвидации вредных стимулов, либо </w:t>
            </w:r>
            <w:r w:rsidR="002D4F28">
              <w:rPr>
                <w:sz w:val="22"/>
                <w:szCs w:val="22"/>
              </w:rPr>
              <w:t>во</w:t>
            </w:r>
            <w:r>
              <w:rPr>
                <w:sz w:val="22"/>
                <w:szCs w:val="22"/>
              </w:rPr>
              <w:t xml:space="preserve"> внедрении позитивных стимулов.</w:t>
            </w:r>
          </w:p>
        </w:tc>
      </w:tr>
      <w:tr w:rsidR="006273E4" w:rsidRPr="006D6174" w14:paraId="214FEE09" w14:textId="77777777" w:rsidTr="006476DC">
        <w:trPr>
          <w:gridAfter w:val="1"/>
          <w:wAfter w:w="6" w:type="dxa"/>
          <w:cantSplit/>
          <w:jc w:val="center"/>
        </w:trPr>
        <w:tc>
          <w:tcPr>
            <w:tcW w:w="1921" w:type="dxa"/>
          </w:tcPr>
          <w:p w14:paraId="6F5DCB84" w14:textId="52399123" w:rsidR="006273E4" w:rsidRPr="006D6174" w:rsidRDefault="006273E4" w:rsidP="006476DC">
            <w:pPr>
              <w:pStyle w:val="Para1"/>
              <w:suppressLineNumbers/>
              <w:suppressAutoHyphens/>
              <w:spacing w:before="40" w:after="40"/>
              <w:rPr>
                <w:kern w:val="22"/>
                <w:sz w:val="22"/>
                <w:szCs w:val="22"/>
              </w:rPr>
            </w:pPr>
            <w:r>
              <w:rPr>
                <w:sz w:val="22"/>
                <w:szCs w:val="22"/>
              </w:rPr>
              <w:t>Законы, нормы и меры политики</w:t>
            </w:r>
          </w:p>
        </w:tc>
        <w:tc>
          <w:tcPr>
            <w:tcW w:w="5387" w:type="dxa"/>
          </w:tcPr>
          <w:p w14:paraId="7C557A44" w14:textId="5BFF00EC" w:rsidR="006273E4" w:rsidRPr="006D6174" w:rsidRDefault="006B1088" w:rsidP="006476DC">
            <w:pPr>
              <w:pStyle w:val="Para1"/>
              <w:suppressLineNumbers/>
              <w:suppressAutoHyphens/>
              <w:spacing w:before="40" w:after="40"/>
              <w:rPr>
                <w:kern w:val="22"/>
                <w:sz w:val="22"/>
                <w:szCs w:val="22"/>
              </w:rPr>
            </w:pPr>
            <w:r>
              <w:rPr>
                <w:sz w:val="22"/>
                <w:szCs w:val="22"/>
              </w:rPr>
              <w:t>Одна из целевых задач может быть посвящена наличию и использованию правовых и регулирующих инструментов в поддержку целевых задач, связанных с факторами и использованием. Это может охватывать в том числе регулирование видов, землепользование, торговлю, управление угрозами и меры воздействия на спрос.</w:t>
            </w:r>
          </w:p>
        </w:tc>
        <w:tc>
          <w:tcPr>
            <w:tcW w:w="6378" w:type="dxa"/>
          </w:tcPr>
          <w:p w14:paraId="76407185" w14:textId="70173010" w:rsidR="006273E4" w:rsidRPr="006D6174" w:rsidRDefault="006B1088" w:rsidP="006476DC">
            <w:pPr>
              <w:pStyle w:val="Para1"/>
              <w:suppressLineNumbers/>
              <w:suppressAutoHyphens/>
              <w:spacing w:before="40" w:after="40"/>
              <w:rPr>
                <w:kern w:val="22"/>
                <w:sz w:val="22"/>
                <w:szCs w:val="22"/>
              </w:rPr>
            </w:pPr>
            <w:r>
              <w:rPr>
                <w:sz w:val="22"/>
                <w:szCs w:val="22"/>
              </w:rPr>
              <w:t>Эти вопросы не получают специального рассмотрения в целевых задачах, принятых в Айти.</w:t>
            </w:r>
          </w:p>
        </w:tc>
      </w:tr>
      <w:tr w:rsidR="006273E4" w:rsidRPr="006D6174" w14:paraId="7CB17C6E" w14:textId="77777777" w:rsidTr="006476DC">
        <w:trPr>
          <w:gridAfter w:val="1"/>
          <w:wAfter w:w="6" w:type="dxa"/>
          <w:cantSplit/>
          <w:jc w:val="center"/>
        </w:trPr>
        <w:tc>
          <w:tcPr>
            <w:tcW w:w="1921" w:type="dxa"/>
          </w:tcPr>
          <w:p w14:paraId="678D2B81" w14:textId="77777777" w:rsidR="006273E4" w:rsidRPr="006D6174" w:rsidRDefault="006273E4" w:rsidP="006476DC">
            <w:pPr>
              <w:pStyle w:val="Para1"/>
              <w:suppressLineNumbers/>
              <w:suppressAutoHyphens/>
              <w:spacing w:before="40" w:after="40"/>
              <w:rPr>
                <w:kern w:val="22"/>
                <w:sz w:val="22"/>
                <w:szCs w:val="22"/>
              </w:rPr>
            </w:pPr>
            <w:r>
              <w:rPr>
                <w:sz w:val="22"/>
                <w:szCs w:val="22"/>
              </w:rPr>
              <w:lastRenderedPageBreak/>
              <w:t>Устойчивое потребление и производство</w:t>
            </w:r>
          </w:p>
        </w:tc>
        <w:tc>
          <w:tcPr>
            <w:tcW w:w="5387" w:type="dxa"/>
          </w:tcPr>
          <w:p w14:paraId="2DCAE588" w14:textId="6C16556C" w:rsidR="006273E4" w:rsidRPr="006D6174" w:rsidRDefault="006B1088" w:rsidP="00C1072E">
            <w:pPr>
              <w:pStyle w:val="Para1"/>
              <w:suppressLineNumbers/>
              <w:suppressAutoHyphens/>
              <w:spacing w:before="40" w:after="40"/>
              <w:rPr>
                <w:kern w:val="22"/>
                <w:sz w:val="22"/>
                <w:szCs w:val="22"/>
              </w:rPr>
            </w:pPr>
            <w:r>
              <w:rPr>
                <w:sz w:val="22"/>
                <w:szCs w:val="22"/>
              </w:rPr>
              <w:t xml:space="preserve">Одна из целевых задач может быть посвящена стимулированию процессов устойчивого потребления и производства. Такая целевая задача может быть посвящена сокращению совокупного спроса на ресурсы, а также может затрагивать вопросы, связанные с неустойчивой торговлей, нелегальной торговлей </w:t>
            </w:r>
            <w:r w:rsidR="00C1072E">
              <w:rPr>
                <w:sz w:val="22"/>
                <w:szCs w:val="22"/>
              </w:rPr>
              <w:t xml:space="preserve">применительно к дикой природе или </w:t>
            </w:r>
            <w:r>
              <w:rPr>
                <w:sz w:val="22"/>
                <w:szCs w:val="22"/>
              </w:rPr>
              <w:t>в конфликтных ситуациях между человеком и дикой природой. Кроме того, она может быть связана с ориентированными на природу решениями, способствующими повышению устойчивости.</w:t>
            </w:r>
          </w:p>
        </w:tc>
        <w:tc>
          <w:tcPr>
            <w:tcW w:w="6378" w:type="dxa"/>
          </w:tcPr>
          <w:p w14:paraId="5BD45AEF" w14:textId="0E3DB2F9" w:rsidR="006273E4" w:rsidRPr="006D6174" w:rsidRDefault="006273E4" w:rsidP="00C1072E">
            <w:pPr>
              <w:pStyle w:val="Para1"/>
              <w:suppressLineNumbers/>
              <w:suppressAutoHyphens/>
              <w:spacing w:before="40" w:after="40"/>
              <w:rPr>
                <w:kern w:val="22"/>
                <w:sz w:val="22"/>
                <w:szCs w:val="22"/>
              </w:rPr>
            </w:pPr>
            <w:r>
              <w:rPr>
                <w:sz w:val="22"/>
                <w:szCs w:val="22"/>
              </w:rPr>
              <w:t xml:space="preserve">Этот вопрос затрагивается в целевой задаче 4, принятой в Айти, ориентированной на процесс и связанной с планами в отношении устойчивого производства и потребления. Эта целевая задача касается определенного круга субъектов, но не содержит указания на конкретные секторы, в которых </w:t>
            </w:r>
            <w:r w:rsidR="00C1072E">
              <w:rPr>
                <w:sz w:val="22"/>
                <w:szCs w:val="22"/>
              </w:rPr>
              <w:t>необходимо принять</w:t>
            </w:r>
            <w:r>
              <w:rPr>
                <w:sz w:val="22"/>
                <w:szCs w:val="22"/>
              </w:rPr>
              <w:t xml:space="preserve"> меры.</w:t>
            </w:r>
          </w:p>
        </w:tc>
      </w:tr>
      <w:tr w:rsidR="00290AE9" w:rsidRPr="006D6174" w14:paraId="3BF05DA1" w14:textId="77777777" w:rsidTr="006476DC">
        <w:trPr>
          <w:gridAfter w:val="1"/>
          <w:wAfter w:w="6" w:type="dxa"/>
          <w:cantSplit/>
          <w:jc w:val="center"/>
        </w:trPr>
        <w:tc>
          <w:tcPr>
            <w:tcW w:w="1921" w:type="dxa"/>
          </w:tcPr>
          <w:p w14:paraId="450B02D8" w14:textId="65AD0FF9" w:rsidR="00290AE9" w:rsidRPr="006D6174" w:rsidRDefault="00290AE9" w:rsidP="006476DC">
            <w:pPr>
              <w:pStyle w:val="Para1"/>
              <w:suppressLineNumbers/>
              <w:suppressAutoHyphens/>
              <w:spacing w:before="40" w:after="40"/>
              <w:rPr>
                <w:kern w:val="22"/>
                <w:sz w:val="22"/>
                <w:szCs w:val="22"/>
              </w:rPr>
            </w:pPr>
            <w:r>
              <w:rPr>
                <w:sz w:val="22"/>
                <w:szCs w:val="22"/>
              </w:rPr>
              <w:t>Ценность биоразнообразия</w:t>
            </w:r>
          </w:p>
        </w:tc>
        <w:tc>
          <w:tcPr>
            <w:tcW w:w="5387" w:type="dxa"/>
          </w:tcPr>
          <w:p w14:paraId="5278E20C" w14:textId="41F142FA" w:rsidR="00290AE9" w:rsidRPr="006D6174" w:rsidRDefault="00290AE9" w:rsidP="00A2483F">
            <w:pPr>
              <w:pStyle w:val="Para1"/>
              <w:suppressLineNumbers/>
              <w:suppressAutoHyphens/>
              <w:spacing w:before="40" w:after="40"/>
              <w:rPr>
                <w:kern w:val="22"/>
                <w:sz w:val="22"/>
                <w:szCs w:val="22"/>
              </w:rPr>
            </w:pPr>
            <w:r>
              <w:rPr>
                <w:sz w:val="22"/>
                <w:szCs w:val="22"/>
              </w:rPr>
              <w:t xml:space="preserve">Такая целевая задача может быть посвящена обеспечению того, чтобы многочисленные и разнообразные ценности биоразнообразия в полной мере признавались и отражались при принятии решений на всех уровнях. Кроме того, она могла бы включать в себя </w:t>
            </w:r>
            <w:r w:rsidR="00A2483F">
              <w:rPr>
                <w:sz w:val="22"/>
                <w:szCs w:val="22"/>
              </w:rPr>
              <w:t>интегрирование</w:t>
            </w:r>
            <w:r>
              <w:rPr>
                <w:sz w:val="22"/>
                <w:szCs w:val="22"/>
              </w:rPr>
              <w:t xml:space="preserve"> этих ценностей правительствами и частным сектором. </w:t>
            </w:r>
          </w:p>
        </w:tc>
        <w:tc>
          <w:tcPr>
            <w:tcW w:w="6378" w:type="dxa"/>
          </w:tcPr>
          <w:p w14:paraId="0284CE70" w14:textId="2DF648D5" w:rsidR="00290AE9" w:rsidRPr="006D6174" w:rsidRDefault="00290AE9" w:rsidP="006476DC">
            <w:pPr>
              <w:pStyle w:val="Para1"/>
              <w:suppressLineNumbers/>
              <w:suppressAutoHyphens/>
              <w:spacing w:before="40" w:after="40"/>
              <w:rPr>
                <w:kern w:val="22"/>
                <w:sz w:val="22"/>
                <w:szCs w:val="22"/>
              </w:rPr>
            </w:pPr>
            <w:r>
              <w:rPr>
                <w:sz w:val="22"/>
                <w:szCs w:val="22"/>
              </w:rPr>
              <w:t>Этот вопрос затрагивается в целевой задаче 2, принятой в Айти, ориентированной на процесс и посвященной интеграции ценностей биоразнообразия в соответствующие меры государственной политики. Она не касается вопросов ценности в более широком смысле.</w:t>
            </w:r>
          </w:p>
        </w:tc>
      </w:tr>
      <w:tr w:rsidR="006273E4" w:rsidRPr="006D6174" w14:paraId="231F0720" w14:textId="77777777" w:rsidTr="006476DC">
        <w:trPr>
          <w:gridAfter w:val="1"/>
          <w:wAfter w:w="6" w:type="dxa"/>
          <w:cantSplit/>
          <w:jc w:val="center"/>
        </w:trPr>
        <w:tc>
          <w:tcPr>
            <w:tcW w:w="1921" w:type="dxa"/>
          </w:tcPr>
          <w:p w14:paraId="47F53224" w14:textId="0EFC2086" w:rsidR="006273E4" w:rsidRPr="006D6174" w:rsidRDefault="006273E4" w:rsidP="006476DC">
            <w:pPr>
              <w:pStyle w:val="Para1"/>
              <w:suppressLineNumbers/>
              <w:suppressAutoHyphens/>
              <w:spacing w:before="40" w:after="40"/>
              <w:rPr>
                <w:kern w:val="22"/>
                <w:sz w:val="22"/>
                <w:szCs w:val="22"/>
              </w:rPr>
            </w:pPr>
            <w:r>
              <w:rPr>
                <w:sz w:val="22"/>
                <w:szCs w:val="22"/>
              </w:rPr>
              <w:t xml:space="preserve">Другие вопросы, связанные с </w:t>
            </w:r>
            <w:r w:rsidR="00C1072E">
              <w:rPr>
                <w:sz w:val="22"/>
                <w:szCs w:val="22"/>
              </w:rPr>
              <w:t>обеспечением</w:t>
            </w:r>
            <w:r>
              <w:rPr>
                <w:sz w:val="22"/>
                <w:szCs w:val="22"/>
              </w:rPr>
              <w:t xml:space="preserve"> преобразующих изменений</w:t>
            </w:r>
          </w:p>
        </w:tc>
        <w:tc>
          <w:tcPr>
            <w:tcW w:w="5387" w:type="dxa"/>
          </w:tcPr>
          <w:p w14:paraId="249170A3" w14:textId="7D361DF3" w:rsidR="006273E4" w:rsidRPr="006D6174" w:rsidRDefault="006273E4" w:rsidP="006476DC">
            <w:pPr>
              <w:pStyle w:val="Para1"/>
              <w:suppressLineNumbers/>
              <w:suppressAutoHyphens/>
              <w:spacing w:before="40" w:after="40"/>
              <w:rPr>
                <w:kern w:val="22"/>
                <w:sz w:val="22"/>
                <w:szCs w:val="22"/>
              </w:rPr>
            </w:pPr>
            <w:r>
              <w:rPr>
                <w:sz w:val="22"/>
                <w:szCs w:val="22"/>
              </w:rPr>
              <w:t>Целевые задачи могут затрагивать другие косвенные факторы, выявленные МПБЭУ (которые классифицируются следующим образом: демографические и социокультурные; экономические и технологические, институциональные и правительственные; конфликты и эпидемии). Помимо этого, МПБЭУ определила «меры» и «точки применения инструментов воздействия», необходимые для достижения преобразующих изменений.</w:t>
            </w:r>
          </w:p>
        </w:tc>
        <w:tc>
          <w:tcPr>
            <w:tcW w:w="6378" w:type="dxa"/>
          </w:tcPr>
          <w:p w14:paraId="7A9AE3B8" w14:textId="2027E2FF" w:rsidR="006273E4" w:rsidRPr="006D6174" w:rsidRDefault="006273E4" w:rsidP="006476DC">
            <w:pPr>
              <w:pStyle w:val="Para1"/>
              <w:suppressLineNumbers/>
              <w:suppressAutoHyphens/>
              <w:spacing w:before="40" w:after="40"/>
              <w:rPr>
                <w:kern w:val="22"/>
                <w:sz w:val="22"/>
                <w:szCs w:val="22"/>
              </w:rPr>
            </w:pPr>
            <w:r>
              <w:rPr>
                <w:sz w:val="22"/>
                <w:szCs w:val="22"/>
              </w:rPr>
              <w:t>Эти вопросы не рассматриваются специально в целевых задачах, принятых в Айти.</w:t>
            </w:r>
          </w:p>
        </w:tc>
      </w:tr>
      <w:tr w:rsidR="004A25EC" w:rsidRPr="006D6174" w14:paraId="6696807B" w14:textId="77777777" w:rsidTr="00A3166B">
        <w:trPr>
          <w:cantSplit/>
          <w:jc w:val="center"/>
        </w:trPr>
        <w:tc>
          <w:tcPr>
            <w:tcW w:w="13692" w:type="dxa"/>
            <w:gridSpan w:val="4"/>
            <w:shd w:val="clear" w:color="auto" w:fill="D9D9D9" w:themeFill="background1" w:themeFillShade="D9"/>
          </w:tcPr>
          <w:p w14:paraId="783D669D" w14:textId="296FF97F" w:rsidR="006273E4" w:rsidRPr="006D6174" w:rsidRDefault="006273E4" w:rsidP="006476DC">
            <w:pPr>
              <w:pStyle w:val="Para1"/>
              <w:keepNext/>
              <w:suppressLineNumbers/>
              <w:suppressAutoHyphens/>
              <w:spacing w:before="40" w:after="40"/>
              <w:rPr>
                <w:b/>
                <w:kern w:val="22"/>
                <w:sz w:val="22"/>
                <w:szCs w:val="22"/>
              </w:rPr>
            </w:pPr>
            <w:r>
              <w:rPr>
                <w:b/>
                <w:bCs/>
                <w:sz w:val="22"/>
                <w:szCs w:val="22"/>
              </w:rPr>
              <w:lastRenderedPageBreak/>
              <w:t>Стимулирующие условия</w:t>
            </w:r>
          </w:p>
        </w:tc>
      </w:tr>
      <w:tr w:rsidR="006273E4" w:rsidRPr="006D6174" w14:paraId="6199B48B" w14:textId="77777777" w:rsidTr="006476DC">
        <w:trPr>
          <w:gridAfter w:val="1"/>
          <w:wAfter w:w="6" w:type="dxa"/>
          <w:cantSplit/>
          <w:jc w:val="center"/>
        </w:trPr>
        <w:tc>
          <w:tcPr>
            <w:tcW w:w="1921" w:type="dxa"/>
          </w:tcPr>
          <w:p w14:paraId="41D82A8F" w14:textId="77777777" w:rsidR="006273E4" w:rsidRPr="006D6174" w:rsidRDefault="006273E4" w:rsidP="006476DC">
            <w:pPr>
              <w:pStyle w:val="Para1"/>
              <w:suppressLineNumbers/>
              <w:suppressAutoHyphens/>
              <w:spacing w:before="40" w:after="40"/>
              <w:rPr>
                <w:kern w:val="22"/>
                <w:sz w:val="22"/>
                <w:szCs w:val="22"/>
              </w:rPr>
            </w:pPr>
            <w:r>
              <w:rPr>
                <w:sz w:val="22"/>
                <w:szCs w:val="22"/>
              </w:rPr>
              <w:t>Процессы планирования на национальном уровне</w:t>
            </w:r>
          </w:p>
        </w:tc>
        <w:tc>
          <w:tcPr>
            <w:tcW w:w="5387" w:type="dxa"/>
          </w:tcPr>
          <w:p w14:paraId="1CE59614" w14:textId="63996C2F" w:rsidR="006273E4" w:rsidRPr="006D6174" w:rsidRDefault="006273E4" w:rsidP="00A02619">
            <w:pPr>
              <w:pStyle w:val="Para1"/>
              <w:suppressLineNumbers/>
              <w:suppressAutoHyphens/>
              <w:spacing w:before="40" w:after="40"/>
              <w:rPr>
                <w:kern w:val="22"/>
                <w:sz w:val="22"/>
                <w:szCs w:val="22"/>
              </w:rPr>
            </w:pPr>
            <w:r>
              <w:rPr>
                <w:sz w:val="22"/>
                <w:szCs w:val="22"/>
              </w:rPr>
              <w:t xml:space="preserve">Целевая задача может быть посвящена необходимости способствовать последовательности в национальных процессах планирования и обеспечивать принятие национальных стратегий и планов действий по сохранению биоразнообразия в качестве общегосударственных стратегий. В более широком плане существует потребность в адекватном механизме осуществления и руководства, который может быть создан путем формирования национальных многосекторальных платформ с участием многих субъектов, согласования НСПДСБ, регулярного периодического </w:t>
            </w:r>
            <w:r w:rsidR="00A02619">
              <w:rPr>
                <w:sz w:val="22"/>
                <w:szCs w:val="22"/>
              </w:rPr>
              <w:t>расширения масштабов</w:t>
            </w:r>
            <w:r>
              <w:rPr>
                <w:sz w:val="22"/>
                <w:szCs w:val="22"/>
              </w:rPr>
              <w:t>, активизации деятельности, достижения большей справедливости, равноправия, открытости и инклюзии.</w:t>
            </w:r>
          </w:p>
        </w:tc>
        <w:tc>
          <w:tcPr>
            <w:tcW w:w="6378" w:type="dxa"/>
          </w:tcPr>
          <w:p w14:paraId="2EBB46D9" w14:textId="79DBCE23" w:rsidR="006273E4" w:rsidRPr="006D6174" w:rsidRDefault="006273E4" w:rsidP="006476DC">
            <w:pPr>
              <w:pStyle w:val="Para1"/>
              <w:suppressLineNumbers/>
              <w:suppressAutoHyphens/>
              <w:spacing w:before="40" w:after="40"/>
              <w:rPr>
                <w:kern w:val="22"/>
                <w:sz w:val="22"/>
                <w:szCs w:val="22"/>
              </w:rPr>
            </w:pPr>
            <w:r>
              <w:rPr>
                <w:sz w:val="22"/>
                <w:szCs w:val="22"/>
              </w:rPr>
              <w:t>Этот вопрос затронут в целевой задаче 17, принятой в Айти, ориентированной на практические действия и результат и посвященной разработке и осуществлению национальных стратегий и планов действий по сохранению биоразнообразия.</w:t>
            </w:r>
          </w:p>
        </w:tc>
      </w:tr>
      <w:tr w:rsidR="006273E4" w:rsidRPr="006D6174" w14:paraId="6354985E" w14:textId="77777777" w:rsidTr="006476DC">
        <w:trPr>
          <w:gridAfter w:val="1"/>
          <w:wAfter w:w="6" w:type="dxa"/>
          <w:cantSplit/>
          <w:jc w:val="center"/>
        </w:trPr>
        <w:tc>
          <w:tcPr>
            <w:tcW w:w="1921" w:type="dxa"/>
          </w:tcPr>
          <w:p w14:paraId="5F740B20" w14:textId="008009D5" w:rsidR="006273E4" w:rsidRPr="006D6174" w:rsidRDefault="006273E4" w:rsidP="006476DC">
            <w:pPr>
              <w:pStyle w:val="Para1"/>
              <w:suppressLineNumbers/>
              <w:suppressAutoHyphens/>
              <w:spacing w:before="40" w:after="40"/>
              <w:rPr>
                <w:kern w:val="22"/>
                <w:sz w:val="22"/>
                <w:szCs w:val="22"/>
              </w:rPr>
            </w:pPr>
            <w:r>
              <w:rPr>
                <w:sz w:val="22"/>
                <w:szCs w:val="22"/>
              </w:rPr>
              <w:t>Мобилизация ресурсов</w:t>
            </w:r>
          </w:p>
        </w:tc>
        <w:tc>
          <w:tcPr>
            <w:tcW w:w="5387" w:type="dxa"/>
          </w:tcPr>
          <w:p w14:paraId="01DBB9AC" w14:textId="3B792071" w:rsidR="006273E4" w:rsidRPr="006D6174" w:rsidRDefault="006273E4" w:rsidP="006476DC">
            <w:pPr>
              <w:pStyle w:val="Para1"/>
              <w:suppressLineNumbers/>
              <w:suppressAutoHyphens/>
              <w:spacing w:before="40" w:after="40"/>
              <w:rPr>
                <w:kern w:val="22"/>
                <w:sz w:val="22"/>
                <w:szCs w:val="22"/>
              </w:rPr>
            </w:pPr>
            <w:r>
              <w:rPr>
                <w:sz w:val="22"/>
                <w:szCs w:val="22"/>
              </w:rPr>
              <w:t>Целевая задача может быть сосредоточена на признании критической роли финансовых ресурсов для осуществления Конвенции. Целевая задача может быть сосредоточена на обеспечении поступления ресурсов из всех источников.</w:t>
            </w:r>
          </w:p>
        </w:tc>
        <w:tc>
          <w:tcPr>
            <w:tcW w:w="6378" w:type="dxa"/>
          </w:tcPr>
          <w:p w14:paraId="656EB64D" w14:textId="73031C2A" w:rsidR="006273E4" w:rsidRPr="006D6174" w:rsidRDefault="006273E4" w:rsidP="006476DC">
            <w:pPr>
              <w:pStyle w:val="Para1"/>
              <w:suppressLineNumbers/>
              <w:suppressAutoHyphens/>
              <w:spacing w:before="40" w:after="40"/>
              <w:rPr>
                <w:kern w:val="22"/>
                <w:sz w:val="22"/>
                <w:szCs w:val="22"/>
              </w:rPr>
            </w:pPr>
            <w:r>
              <w:rPr>
                <w:sz w:val="22"/>
                <w:szCs w:val="22"/>
              </w:rPr>
              <w:t>Этот вопрос затронут в целевой задаче 20, приня</w:t>
            </w:r>
            <w:r w:rsidR="00A02619">
              <w:rPr>
                <w:sz w:val="22"/>
                <w:szCs w:val="22"/>
              </w:rPr>
              <w:t xml:space="preserve">той в Айти, ориентированной на </w:t>
            </w:r>
            <w:r>
              <w:rPr>
                <w:sz w:val="22"/>
                <w:szCs w:val="22"/>
              </w:rPr>
              <w:t>результаты и посвященной наращиванию объемов финансовых ресурсов, поступающих из всех источников, для осуществления Стратегического плана.</w:t>
            </w:r>
          </w:p>
        </w:tc>
      </w:tr>
      <w:tr w:rsidR="006273E4" w:rsidRPr="006D6174" w14:paraId="006BD3B1" w14:textId="77777777" w:rsidTr="006476DC">
        <w:trPr>
          <w:gridAfter w:val="1"/>
          <w:wAfter w:w="6" w:type="dxa"/>
          <w:cantSplit/>
          <w:jc w:val="center"/>
        </w:trPr>
        <w:tc>
          <w:tcPr>
            <w:tcW w:w="1921" w:type="dxa"/>
          </w:tcPr>
          <w:p w14:paraId="4D720293" w14:textId="5C37895B" w:rsidR="006273E4" w:rsidRPr="006D6174" w:rsidRDefault="006273E4" w:rsidP="006476DC">
            <w:pPr>
              <w:pStyle w:val="Para1"/>
              <w:suppressLineNumbers/>
              <w:suppressAutoHyphens/>
              <w:spacing w:before="40" w:after="40"/>
              <w:rPr>
                <w:kern w:val="22"/>
                <w:sz w:val="22"/>
                <w:szCs w:val="22"/>
              </w:rPr>
            </w:pPr>
            <w:r>
              <w:rPr>
                <w:sz w:val="22"/>
                <w:szCs w:val="22"/>
              </w:rPr>
              <w:t>Развитие потенциала</w:t>
            </w:r>
          </w:p>
        </w:tc>
        <w:tc>
          <w:tcPr>
            <w:tcW w:w="5387" w:type="dxa"/>
          </w:tcPr>
          <w:p w14:paraId="29D98E21" w14:textId="599D590D" w:rsidR="006273E4" w:rsidRPr="006D6174" w:rsidRDefault="006273E4" w:rsidP="006476DC">
            <w:pPr>
              <w:pStyle w:val="Para1"/>
              <w:suppressLineNumbers/>
              <w:suppressAutoHyphens/>
              <w:spacing w:before="40" w:after="40"/>
              <w:rPr>
                <w:kern w:val="22"/>
                <w:sz w:val="22"/>
                <w:szCs w:val="22"/>
              </w:rPr>
            </w:pPr>
            <w:r>
              <w:rPr>
                <w:sz w:val="22"/>
                <w:szCs w:val="22"/>
              </w:rPr>
              <w:t>Целевая задача может быть сосредоточена на необходимости развивать потенциал для осуществления глобальной рамочной программы в области биоразнообразия на период после 2020 года.</w:t>
            </w:r>
          </w:p>
        </w:tc>
        <w:tc>
          <w:tcPr>
            <w:tcW w:w="6378" w:type="dxa"/>
          </w:tcPr>
          <w:p w14:paraId="1A2E61D4" w14:textId="046E1E45" w:rsidR="006273E4" w:rsidRPr="006D6174" w:rsidRDefault="006273E4" w:rsidP="006476DC">
            <w:pPr>
              <w:pStyle w:val="Para1"/>
              <w:suppressLineNumbers/>
              <w:suppressAutoHyphens/>
              <w:spacing w:before="40" w:after="40"/>
              <w:rPr>
                <w:kern w:val="22"/>
                <w:sz w:val="22"/>
                <w:szCs w:val="22"/>
              </w:rPr>
            </w:pPr>
            <w:r>
              <w:rPr>
                <w:sz w:val="22"/>
                <w:szCs w:val="22"/>
              </w:rPr>
              <w:t>Вопрос о развитии потенциала не рассматривается напрямую в целевых задачах по сохранению и устойчивому использованию биоразнообразия, принятых в Айти, но учитывается в других частях Стратегического плана в области сохранения и устойчивого использования биоразнообразия на 2011-2020 годы.</w:t>
            </w:r>
          </w:p>
        </w:tc>
      </w:tr>
      <w:tr w:rsidR="006273E4" w:rsidRPr="006D6174" w14:paraId="15101F39" w14:textId="77777777" w:rsidTr="006476DC">
        <w:trPr>
          <w:gridAfter w:val="1"/>
          <w:wAfter w:w="6" w:type="dxa"/>
          <w:cantSplit/>
          <w:jc w:val="center"/>
        </w:trPr>
        <w:tc>
          <w:tcPr>
            <w:tcW w:w="1921" w:type="dxa"/>
          </w:tcPr>
          <w:p w14:paraId="273EC4BE" w14:textId="77777777" w:rsidR="006273E4" w:rsidRPr="006D6174" w:rsidRDefault="006273E4" w:rsidP="006476DC">
            <w:pPr>
              <w:pStyle w:val="Para1"/>
              <w:suppressLineNumbers/>
              <w:suppressAutoHyphens/>
              <w:spacing w:before="40" w:after="40"/>
              <w:rPr>
                <w:kern w:val="22"/>
                <w:sz w:val="22"/>
                <w:szCs w:val="22"/>
              </w:rPr>
            </w:pPr>
            <w:r>
              <w:rPr>
                <w:sz w:val="22"/>
                <w:szCs w:val="22"/>
              </w:rPr>
              <w:lastRenderedPageBreak/>
              <w:t>Традиционные знания</w:t>
            </w:r>
          </w:p>
        </w:tc>
        <w:tc>
          <w:tcPr>
            <w:tcW w:w="5387" w:type="dxa"/>
          </w:tcPr>
          <w:p w14:paraId="2E0E843E" w14:textId="6C1B2F46" w:rsidR="006273E4" w:rsidRPr="006D6174" w:rsidRDefault="006273E4" w:rsidP="0057695C">
            <w:pPr>
              <w:pStyle w:val="Para1"/>
              <w:suppressLineNumbers/>
              <w:suppressAutoHyphens/>
              <w:spacing w:before="40" w:after="40"/>
              <w:rPr>
                <w:kern w:val="22"/>
                <w:sz w:val="22"/>
                <w:szCs w:val="22"/>
              </w:rPr>
            </w:pPr>
            <w:r>
              <w:rPr>
                <w:sz w:val="22"/>
                <w:szCs w:val="22"/>
              </w:rPr>
              <w:t xml:space="preserve">Целевая задача может быть сосредоточена на признании значения традиционных знаний и участия коренных народов и местных общин в осуществлении глобальной рамочной программы в области биоразнообразия на период после 2020 года. Такая целевая задача может затрагивать вопросы, связанные с более широким признанием территориальных прав и прав на владение землей, биокультурным разнообразием, </w:t>
            </w:r>
            <w:r w:rsidR="0057695C">
              <w:rPr>
                <w:sz w:val="22"/>
                <w:szCs w:val="22"/>
              </w:rPr>
              <w:t>предоставлением защиты</w:t>
            </w:r>
            <w:r>
              <w:rPr>
                <w:sz w:val="22"/>
                <w:szCs w:val="22"/>
              </w:rPr>
              <w:t xml:space="preserve"> защитник</w:t>
            </w:r>
            <w:r w:rsidR="0057695C">
              <w:rPr>
                <w:sz w:val="22"/>
                <w:szCs w:val="22"/>
              </w:rPr>
              <w:t>ам</w:t>
            </w:r>
            <w:r>
              <w:rPr>
                <w:sz w:val="22"/>
                <w:szCs w:val="22"/>
              </w:rPr>
              <w:t xml:space="preserve"> окружающей среды, а также распространением и охраной традиционных знаний. </w:t>
            </w:r>
          </w:p>
        </w:tc>
        <w:tc>
          <w:tcPr>
            <w:tcW w:w="6378" w:type="dxa"/>
          </w:tcPr>
          <w:p w14:paraId="7DF4027B" w14:textId="4F1E9A7E" w:rsidR="006273E4" w:rsidRPr="006D6174" w:rsidRDefault="006273E4" w:rsidP="006476DC">
            <w:pPr>
              <w:pStyle w:val="Para1"/>
              <w:suppressLineNumbers/>
              <w:suppressAutoHyphens/>
              <w:spacing w:before="40" w:after="40"/>
              <w:rPr>
                <w:kern w:val="22"/>
                <w:sz w:val="22"/>
                <w:szCs w:val="22"/>
              </w:rPr>
            </w:pPr>
            <w:r>
              <w:rPr>
                <w:sz w:val="22"/>
                <w:szCs w:val="22"/>
              </w:rPr>
              <w:t>Этот вопрос охвачен в целевой задаче 18 по сохранению и устойчивому использованию биоразнообразия, принятой в Айти, ориентированной на практические действия и результат и посвященной признанию и уважительному отношению к традиционным знаниям, инновациям и практикам коренных народов и местных сообществ, имеющим отношение к сохранению и устойчивому использованию биоразнообразия, и использованию ими биологических ресурсов на основе обычая.</w:t>
            </w:r>
          </w:p>
        </w:tc>
      </w:tr>
      <w:tr w:rsidR="006273E4" w:rsidRPr="006D6174" w14:paraId="7E3230FB" w14:textId="77777777" w:rsidTr="006476DC">
        <w:trPr>
          <w:gridAfter w:val="1"/>
          <w:wAfter w:w="6" w:type="dxa"/>
          <w:cantSplit/>
          <w:jc w:val="center"/>
        </w:trPr>
        <w:tc>
          <w:tcPr>
            <w:tcW w:w="1921" w:type="dxa"/>
          </w:tcPr>
          <w:p w14:paraId="27E8DE79" w14:textId="3933F7AC" w:rsidR="006273E4" w:rsidRPr="006D6174" w:rsidRDefault="006273E4" w:rsidP="006476DC">
            <w:pPr>
              <w:pStyle w:val="Para1"/>
              <w:suppressLineNumbers/>
              <w:suppressAutoHyphens/>
              <w:spacing w:before="40" w:after="40"/>
              <w:rPr>
                <w:kern w:val="22"/>
                <w:sz w:val="22"/>
                <w:szCs w:val="22"/>
              </w:rPr>
            </w:pPr>
            <w:r>
              <w:rPr>
                <w:sz w:val="22"/>
                <w:szCs w:val="22"/>
              </w:rPr>
              <w:t>Знания и технологии</w:t>
            </w:r>
          </w:p>
        </w:tc>
        <w:tc>
          <w:tcPr>
            <w:tcW w:w="5387" w:type="dxa"/>
          </w:tcPr>
          <w:p w14:paraId="2BAB8301" w14:textId="6419A106" w:rsidR="006273E4" w:rsidRPr="006D6174" w:rsidRDefault="006273E4" w:rsidP="006476DC">
            <w:pPr>
              <w:pStyle w:val="Para1"/>
              <w:suppressLineNumbers/>
              <w:suppressAutoHyphens/>
              <w:spacing w:before="40" w:after="40"/>
              <w:rPr>
                <w:kern w:val="22"/>
                <w:sz w:val="22"/>
                <w:szCs w:val="22"/>
              </w:rPr>
            </w:pPr>
            <w:r>
              <w:rPr>
                <w:sz w:val="22"/>
                <w:szCs w:val="22"/>
              </w:rPr>
              <w:t>Эта целевая задача может быть посвящена потребности в увеличении объема, обеспечении наличия и повышении доступности знаний и технологий, имеющих отношение к биоразнообразию.</w:t>
            </w:r>
          </w:p>
        </w:tc>
        <w:tc>
          <w:tcPr>
            <w:tcW w:w="6378" w:type="dxa"/>
          </w:tcPr>
          <w:p w14:paraId="6DCD75EF" w14:textId="713B4022" w:rsidR="006273E4" w:rsidRPr="006D6174" w:rsidRDefault="006273E4" w:rsidP="006476DC">
            <w:pPr>
              <w:pStyle w:val="Para1"/>
              <w:suppressLineNumbers/>
              <w:suppressAutoHyphens/>
              <w:spacing w:before="40" w:after="40"/>
              <w:rPr>
                <w:kern w:val="22"/>
                <w:sz w:val="22"/>
                <w:szCs w:val="22"/>
              </w:rPr>
            </w:pPr>
            <w:r>
              <w:rPr>
                <w:sz w:val="22"/>
                <w:szCs w:val="22"/>
              </w:rPr>
              <w:t>Указанный вопрос рассматривается в целевой задаче 19, принятой в Айти, ориентированной на кон</w:t>
            </w:r>
            <w:r w:rsidR="0057695C">
              <w:rPr>
                <w:sz w:val="22"/>
                <w:szCs w:val="22"/>
              </w:rPr>
              <w:t xml:space="preserve">кретные действия и посвященной </w:t>
            </w:r>
            <w:r>
              <w:rPr>
                <w:sz w:val="22"/>
                <w:szCs w:val="22"/>
              </w:rPr>
              <w:t>совершенствованию знаний, научной базы и технологий, связанных с биоразнообразием, а также их совместному использованию и применению.</w:t>
            </w:r>
          </w:p>
        </w:tc>
      </w:tr>
      <w:tr w:rsidR="006273E4" w:rsidRPr="006D6174" w14:paraId="7E3742A2" w14:textId="77777777" w:rsidTr="006476DC">
        <w:trPr>
          <w:gridAfter w:val="1"/>
          <w:wAfter w:w="6" w:type="dxa"/>
          <w:cantSplit/>
          <w:jc w:val="center"/>
        </w:trPr>
        <w:tc>
          <w:tcPr>
            <w:tcW w:w="1921" w:type="dxa"/>
          </w:tcPr>
          <w:p w14:paraId="30318CED" w14:textId="1E184884" w:rsidR="006273E4" w:rsidRPr="006D6174" w:rsidRDefault="006273E4" w:rsidP="006476DC">
            <w:pPr>
              <w:pStyle w:val="Para1"/>
              <w:suppressLineNumbers/>
              <w:suppressAutoHyphens/>
              <w:spacing w:before="40" w:after="40"/>
              <w:rPr>
                <w:kern w:val="22"/>
                <w:sz w:val="22"/>
                <w:szCs w:val="22"/>
              </w:rPr>
            </w:pPr>
            <w:r>
              <w:rPr>
                <w:sz w:val="22"/>
                <w:szCs w:val="22"/>
              </w:rPr>
              <w:t>Осведомленность</w:t>
            </w:r>
          </w:p>
        </w:tc>
        <w:tc>
          <w:tcPr>
            <w:tcW w:w="5387" w:type="dxa"/>
          </w:tcPr>
          <w:p w14:paraId="77F81A3D" w14:textId="24A2A59B" w:rsidR="006273E4" w:rsidRPr="006D6174" w:rsidRDefault="006273E4" w:rsidP="006476DC">
            <w:pPr>
              <w:pStyle w:val="Para1"/>
              <w:suppressLineNumbers/>
              <w:suppressAutoHyphens/>
              <w:spacing w:before="40" w:after="40"/>
              <w:rPr>
                <w:kern w:val="22"/>
                <w:sz w:val="22"/>
                <w:szCs w:val="22"/>
              </w:rPr>
            </w:pPr>
            <w:r>
              <w:rPr>
                <w:sz w:val="22"/>
                <w:szCs w:val="22"/>
              </w:rPr>
              <w:t>Эта целевая задача может быть посвящена осведомленности общественности о проблемах биоразнообразия.</w:t>
            </w:r>
          </w:p>
        </w:tc>
        <w:tc>
          <w:tcPr>
            <w:tcW w:w="6378" w:type="dxa"/>
          </w:tcPr>
          <w:p w14:paraId="04139491" w14:textId="0EB7E0E3" w:rsidR="006273E4" w:rsidRPr="006D6174" w:rsidRDefault="006273E4" w:rsidP="006476DC">
            <w:pPr>
              <w:suppressLineNumbers/>
              <w:tabs>
                <w:tab w:val="left" w:pos="720"/>
              </w:tabs>
              <w:suppressAutoHyphens/>
              <w:spacing w:before="40" w:after="40"/>
              <w:rPr>
                <w:kern w:val="22"/>
                <w:sz w:val="22"/>
                <w:szCs w:val="22"/>
              </w:rPr>
            </w:pPr>
            <w:r>
              <w:rPr>
                <w:sz w:val="22"/>
                <w:szCs w:val="22"/>
              </w:rPr>
              <w:t>Указанный вопрос рассматривается в целевой задаче 1, принятой в Айти, которая посвящена осведомленности общественности о проблемах биоразнообразия и мерах, которые могут быть приняты для его защиты.</w:t>
            </w:r>
          </w:p>
        </w:tc>
      </w:tr>
      <w:tr w:rsidR="004A25EC" w:rsidRPr="006D6174" w14:paraId="5FDA55CE" w14:textId="77777777" w:rsidTr="00A3166B">
        <w:trPr>
          <w:cantSplit/>
          <w:jc w:val="center"/>
        </w:trPr>
        <w:tc>
          <w:tcPr>
            <w:tcW w:w="13692" w:type="dxa"/>
            <w:gridSpan w:val="4"/>
            <w:shd w:val="clear" w:color="auto" w:fill="D9D9D9" w:themeFill="background1" w:themeFillShade="D9"/>
          </w:tcPr>
          <w:p w14:paraId="3A476429" w14:textId="6C0A76B6" w:rsidR="006273E4" w:rsidRPr="006D6174" w:rsidRDefault="006273E4" w:rsidP="006476DC">
            <w:pPr>
              <w:pStyle w:val="Para1"/>
              <w:keepNext/>
              <w:suppressLineNumbers/>
              <w:suppressAutoHyphens/>
              <w:spacing w:before="40" w:after="40"/>
              <w:rPr>
                <w:b/>
                <w:kern w:val="22"/>
                <w:sz w:val="22"/>
                <w:szCs w:val="22"/>
              </w:rPr>
            </w:pPr>
            <w:r>
              <w:rPr>
                <w:b/>
                <w:sz w:val="22"/>
                <w:szCs w:val="22"/>
              </w:rPr>
              <w:t>Сквозные вопросы</w:t>
            </w:r>
          </w:p>
        </w:tc>
      </w:tr>
      <w:tr w:rsidR="006273E4" w:rsidRPr="006D6174" w14:paraId="3A5C7AF7" w14:textId="77777777" w:rsidTr="006476DC">
        <w:trPr>
          <w:gridAfter w:val="1"/>
          <w:wAfter w:w="6" w:type="dxa"/>
          <w:cantSplit/>
          <w:jc w:val="center"/>
        </w:trPr>
        <w:tc>
          <w:tcPr>
            <w:tcW w:w="1921" w:type="dxa"/>
          </w:tcPr>
          <w:p w14:paraId="2C9BA1F4" w14:textId="77777777" w:rsidR="006273E4" w:rsidRPr="006D6174" w:rsidRDefault="006273E4" w:rsidP="006476DC">
            <w:pPr>
              <w:pStyle w:val="Para1"/>
              <w:suppressLineNumbers/>
              <w:suppressAutoHyphens/>
              <w:spacing w:before="40" w:after="40"/>
              <w:rPr>
                <w:kern w:val="22"/>
                <w:sz w:val="22"/>
                <w:szCs w:val="22"/>
              </w:rPr>
            </w:pPr>
            <w:r>
              <w:rPr>
                <w:sz w:val="22"/>
                <w:szCs w:val="22"/>
              </w:rPr>
              <w:t>Гендерные вопросы</w:t>
            </w:r>
          </w:p>
        </w:tc>
        <w:tc>
          <w:tcPr>
            <w:tcW w:w="5387" w:type="dxa"/>
          </w:tcPr>
          <w:p w14:paraId="69A0C9A8" w14:textId="2DD56334" w:rsidR="006273E4" w:rsidRPr="006D6174" w:rsidRDefault="006273E4" w:rsidP="006476DC">
            <w:pPr>
              <w:pStyle w:val="Para1"/>
              <w:suppressLineNumbers/>
              <w:suppressAutoHyphens/>
              <w:spacing w:before="40" w:after="40"/>
              <w:rPr>
                <w:kern w:val="22"/>
                <w:sz w:val="22"/>
                <w:szCs w:val="22"/>
              </w:rPr>
            </w:pPr>
            <w:r>
              <w:rPr>
                <w:sz w:val="22"/>
                <w:szCs w:val="22"/>
              </w:rPr>
              <w:t>Целевая задача может быть посвящена признанию значимости учета гендерных аспектов в качестве сквозного вопроса, а также роли, правам и участию женщин в управлении биоразнообразием. Кроме того, эта целевая задача может отражать важную роль женщин в качестве движущей силы перемен.</w:t>
            </w:r>
          </w:p>
        </w:tc>
        <w:tc>
          <w:tcPr>
            <w:tcW w:w="6378" w:type="dxa"/>
          </w:tcPr>
          <w:p w14:paraId="58651ED3" w14:textId="6E4B9E20" w:rsidR="006273E4" w:rsidRPr="006D6174" w:rsidRDefault="006273E4" w:rsidP="006476DC">
            <w:pPr>
              <w:pStyle w:val="Para1"/>
              <w:suppressLineNumbers/>
              <w:suppressAutoHyphens/>
              <w:spacing w:before="40" w:after="40"/>
              <w:rPr>
                <w:kern w:val="22"/>
                <w:sz w:val="22"/>
                <w:szCs w:val="22"/>
              </w:rPr>
            </w:pPr>
            <w:r>
              <w:rPr>
                <w:sz w:val="22"/>
                <w:szCs w:val="22"/>
              </w:rPr>
              <w:t>Этот вопрос частично затронут в целевой задаче 14 по сохранению и устойчивому использованию биоразнообразия, принятой в Айти, ориентированной на результат, в которой упоминается обеспечение основных услуг уязвимым группам, включая женщин.</w:t>
            </w:r>
          </w:p>
        </w:tc>
      </w:tr>
      <w:tr w:rsidR="006273E4" w:rsidRPr="006D6174" w14:paraId="53D681C1" w14:textId="77777777" w:rsidTr="006476DC">
        <w:trPr>
          <w:gridAfter w:val="1"/>
          <w:wAfter w:w="6" w:type="dxa"/>
          <w:cantSplit/>
          <w:jc w:val="center"/>
        </w:trPr>
        <w:tc>
          <w:tcPr>
            <w:tcW w:w="1921" w:type="dxa"/>
          </w:tcPr>
          <w:p w14:paraId="502B8BDD" w14:textId="77777777" w:rsidR="006273E4" w:rsidRPr="006D6174" w:rsidRDefault="006273E4" w:rsidP="006476DC">
            <w:pPr>
              <w:pStyle w:val="Para1"/>
              <w:suppressLineNumbers/>
              <w:suppressAutoHyphens/>
              <w:spacing w:before="40" w:after="40"/>
              <w:rPr>
                <w:kern w:val="22"/>
                <w:sz w:val="22"/>
                <w:szCs w:val="22"/>
              </w:rPr>
            </w:pPr>
            <w:r>
              <w:rPr>
                <w:sz w:val="22"/>
                <w:szCs w:val="22"/>
              </w:rPr>
              <w:t>Биобезопасность</w:t>
            </w:r>
          </w:p>
        </w:tc>
        <w:tc>
          <w:tcPr>
            <w:tcW w:w="5387" w:type="dxa"/>
          </w:tcPr>
          <w:p w14:paraId="31A18450" w14:textId="31B29622" w:rsidR="006273E4" w:rsidRPr="006D6174" w:rsidRDefault="006273E4" w:rsidP="006476DC">
            <w:pPr>
              <w:pStyle w:val="Para1"/>
              <w:suppressLineNumbers/>
              <w:suppressAutoHyphens/>
              <w:spacing w:before="40" w:after="40"/>
              <w:rPr>
                <w:kern w:val="22"/>
                <w:sz w:val="22"/>
                <w:szCs w:val="22"/>
              </w:rPr>
            </w:pPr>
            <w:r>
              <w:rPr>
                <w:sz w:val="22"/>
                <w:szCs w:val="22"/>
              </w:rPr>
              <w:t>Эта цель может быть посвящена безопасному использованию живых измененных организмов и синтетической биологии.</w:t>
            </w:r>
          </w:p>
        </w:tc>
        <w:tc>
          <w:tcPr>
            <w:tcW w:w="6378" w:type="dxa"/>
          </w:tcPr>
          <w:p w14:paraId="1C5DC18A" w14:textId="65FE2277" w:rsidR="006273E4" w:rsidRPr="006D6174" w:rsidRDefault="006273E4" w:rsidP="006476DC">
            <w:pPr>
              <w:suppressLineNumbers/>
              <w:tabs>
                <w:tab w:val="left" w:pos="720"/>
              </w:tabs>
              <w:suppressAutoHyphens/>
              <w:spacing w:before="40" w:after="40"/>
              <w:rPr>
                <w:kern w:val="22"/>
                <w:sz w:val="22"/>
                <w:szCs w:val="22"/>
              </w:rPr>
            </w:pPr>
            <w:r>
              <w:rPr>
                <w:sz w:val="22"/>
                <w:szCs w:val="22"/>
              </w:rPr>
              <w:t>Этот вопрос не охвачен в целевых задачах, принятых в Айти.</w:t>
            </w:r>
          </w:p>
        </w:tc>
      </w:tr>
    </w:tbl>
    <w:bookmarkEnd w:id="3"/>
    <w:p w14:paraId="3D75AD58" w14:textId="411A58EB" w:rsidR="002A6955" w:rsidRPr="006476DC" w:rsidRDefault="00B87006" w:rsidP="006476DC">
      <w:pPr>
        <w:pStyle w:val="Para1"/>
        <w:suppressLineNumbers/>
        <w:suppressAutoHyphens/>
        <w:spacing w:after="200"/>
        <w:ind w:left="720"/>
        <w:jc w:val="center"/>
        <w:rPr>
          <w:kern w:val="22"/>
          <w:sz w:val="22"/>
          <w:szCs w:val="22"/>
        </w:rPr>
      </w:pPr>
      <w:r>
        <w:rPr>
          <w:sz w:val="22"/>
          <w:szCs w:val="22"/>
        </w:rPr>
        <w:t>__________</w:t>
      </w:r>
    </w:p>
    <w:sectPr w:rsidR="002A6955" w:rsidRPr="006476DC" w:rsidSect="007F03F8">
      <w:pgSz w:w="15840" w:h="12240" w:orient="landscape"/>
      <w:pgMar w:top="1389" w:right="1134" w:bottom="1389" w:left="567"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476AAA5" w14:textId="77777777" w:rsidR="00FC6E58" w:rsidRDefault="00FC6E58" w:rsidP="00CF1848">
      <w:r>
        <w:separator/>
      </w:r>
    </w:p>
  </w:endnote>
  <w:endnote w:type="continuationSeparator" w:id="0">
    <w:p w14:paraId="70FFAC91" w14:textId="77777777" w:rsidR="00FC6E58" w:rsidRDefault="00FC6E58" w:rsidP="00CF1848">
      <w:r>
        <w:continuationSeparator/>
      </w:r>
    </w:p>
  </w:endnote>
  <w:endnote w:type="continuationNotice" w:id="1">
    <w:p w14:paraId="6B47DCE5" w14:textId="77777777" w:rsidR="00FC6E58" w:rsidRDefault="00FC6E5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Times New Roman Bold">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Arial">
    <w:panose1 w:val="020B0604020202020204"/>
    <w:charset w:val="00"/>
    <w:family w:val="swiss"/>
    <w:pitch w:val="variable"/>
    <w:sig w:usb0="E0002EFF" w:usb1="C000785B" w:usb2="00000009" w:usb3="00000000" w:csb0="000001FF" w:csb1="00000000"/>
  </w:font>
  <w:font w:name="Univers">
    <w:altName w:val="Univers"/>
    <w:charset w:val="00"/>
    <w:family w:val="swiss"/>
    <w:pitch w:val="variable"/>
    <w:sig w:usb0="80000287" w:usb1="00000000" w:usb2="00000000" w:usb3="00000000" w:csb0="0000000F" w:csb1="00000000"/>
  </w:font>
  <w:font w:name="Lucida Grande">
    <w:altName w:val="Arial"/>
    <w:charset w:val="00"/>
    <w:family w:val="auto"/>
    <w:pitch w:val="variable"/>
    <w:sig w:usb0="E1000AEF" w:usb1="5000A1FF" w:usb2="00000000" w:usb3="00000000" w:csb0="000001BF" w:csb1="00000000"/>
  </w:font>
  <w:font w:name="Calibri">
    <w:panose1 w:val="020F0502020204030204"/>
    <w:charset w:val="00"/>
    <w:family w:val="swiss"/>
    <w:pitch w:val="variable"/>
    <w:sig w:usb0="E0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DF4BA43" w14:textId="77777777" w:rsidR="00FC6E58" w:rsidRDefault="00FC6E58" w:rsidP="00CF1848">
      <w:r>
        <w:separator/>
      </w:r>
    </w:p>
  </w:footnote>
  <w:footnote w:type="continuationSeparator" w:id="0">
    <w:p w14:paraId="3457EA8F" w14:textId="77777777" w:rsidR="00FC6E58" w:rsidRDefault="00FC6E58" w:rsidP="00CF1848">
      <w:r>
        <w:continuationSeparator/>
      </w:r>
    </w:p>
  </w:footnote>
  <w:footnote w:type="continuationNotice" w:id="1">
    <w:p w14:paraId="204B6616" w14:textId="77777777" w:rsidR="00FC6E58" w:rsidRDefault="00FC6E58"/>
  </w:footnote>
  <w:footnote w:id="2">
    <w:p w14:paraId="15F8FC73" w14:textId="77777777" w:rsidR="009529AC" w:rsidRDefault="009529AC" w:rsidP="009529AC">
      <w:pPr>
        <w:pStyle w:val="FootnoteText"/>
        <w:suppressLineNumbers/>
        <w:suppressAutoHyphens/>
        <w:ind w:firstLine="0"/>
        <w:rPr>
          <w:kern w:val="18"/>
          <w:szCs w:val="18"/>
        </w:rPr>
      </w:pPr>
      <w:r>
        <w:rPr>
          <w:rStyle w:val="FootnoteReference"/>
          <w:szCs w:val="18"/>
        </w:rPr>
        <w:t>*</w:t>
      </w:r>
      <w:r>
        <w:t>СBD/SBSTTA/23/1.</w:t>
      </w:r>
    </w:p>
  </w:footnote>
  <w:footnote w:id="3">
    <w:p w14:paraId="7CEB251B" w14:textId="391408B1" w:rsidR="00EA28B5" w:rsidRPr="006476DC" w:rsidRDefault="00EA28B5" w:rsidP="006476DC">
      <w:pPr>
        <w:pStyle w:val="FootnoteText"/>
        <w:suppressLineNumbers/>
        <w:suppressAutoHyphens/>
        <w:ind w:firstLine="0"/>
        <w:rPr>
          <w:kern w:val="18"/>
          <w:szCs w:val="18"/>
        </w:rPr>
      </w:pPr>
      <w:r>
        <w:rPr>
          <w:rStyle w:val="FootnoteReference"/>
          <w:kern w:val="18"/>
          <w:sz w:val="18"/>
          <w:szCs w:val="18"/>
          <w:lang w:val="en-GB"/>
        </w:rPr>
        <w:footnoteRef/>
      </w:r>
      <w:r>
        <w:t xml:space="preserve"> Все материалы, имеющие отношение к сфере охвата и содержанию глобальной рамочной программы в области биоразнообразия на период после 2020 года, доступны онлайн по ссылке: </w:t>
      </w:r>
      <w:hyperlink r:id="rId1" w:history="1">
        <w:r>
          <w:rPr>
            <w:rStyle w:val="Hyperlink"/>
          </w:rPr>
          <w:t>https://www.cbd.int/conferences/post2020/submissions</w:t>
        </w:r>
      </w:hyperlink>
      <w:r>
        <w:t>. См. также документы CBD/POST2020/PREP/1/INF/1, CBD/POST2020/PREP/1/INF/2, CBD/POST2020/WS/2019/1/2, CBD/POST2020/WS/2019/2/2, CBD/POST2020/WS/2019/3/2, CBD/POST2020/WS/2019/4/2, CBD/POST2020/WS/2019/5/2, CBD/POST2020/WS/2019/6/2 и CBD/GB/OM/2019/1/2.</w:t>
      </w:r>
    </w:p>
  </w:footnote>
  <w:footnote w:id="4">
    <w:p w14:paraId="7FCD6501" w14:textId="64DE7A3B" w:rsidR="00EA28B5" w:rsidRPr="006476DC" w:rsidRDefault="00EA28B5" w:rsidP="006476DC">
      <w:pPr>
        <w:pStyle w:val="FootnoteText"/>
        <w:suppressLineNumbers/>
        <w:suppressAutoHyphens/>
        <w:ind w:firstLine="0"/>
        <w:rPr>
          <w:kern w:val="18"/>
          <w:szCs w:val="18"/>
        </w:rPr>
      </w:pPr>
      <w:r>
        <w:rPr>
          <w:rStyle w:val="FootnoteReference"/>
          <w:kern w:val="18"/>
          <w:sz w:val="18"/>
          <w:szCs w:val="18"/>
          <w:lang w:val="en-GB"/>
        </w:rPr>
        <w:footnoteRef/>
      </w:r>
      <w:r>
        <w:t xml:space="preserve"> Важно избегать формулировки целей, потенциально допускающей превратное понимание. Например, долгосрочная целевая задача, заключающаяся в остановке утраты биоразнообразия к 2050 году, теоретически могла бы быть выполнена путем переориентации всех естественных мест обитания на другие цели к 2040 году. Тем самым можно было бы зафиксировать эффективную остановку утраты биоразнообрази</w:t>
      </w:r>
      <w:r w:rsidR="003A1036">
        <w:t xml:space="preserve">я в период с 2040 по 2050 год. </w:t>
      </w:r>
      <w:r w:rsidR="00432EC5">
        <w:t>Однако</w:t>
      </w:r>
      <w:r>
        <w:t xml:space="preserve"> эти конкретные аспекты не обязательно должны включаться в формулировку цели как таковой, а могут быть отражены в преамбуле или сопроводительном тексте. Кроме того, дополнительную контекстуализацию могут обеспечить и будущие целевые задачи.</w:t>
      </w:r>
    </w:p>
  </w:footnote>
  <w:footnote w:id="5">
    <w:p w14:paraId="7907F638" w14:textId="7292A597" w:rsidR="00267869" w:rsidRPr="006476DC" w:rsidRDefault="00267869" w:rsidP="006476DC">
      <w:pPr>
        <w:pStyle w:val="FootnoteText"/>
        <w:suppressLineNumbers/>
        <w:suppressAutoHyphens/>
        <w:ind w:firstLine="0"/>
        <w:rPr>
          <w:kern w:val="18"/>
          <w:szCs w:val="18"/>
        </w:rPr>
      </w:pPr>
      <w:r>
        <w:rPr>
          <w:rStyle w:val="FootnoteReference"/>
          <w:kern w:val="18"/>
          <w:sz w:val="18"/>
          <w:szCs w:val="18"/>
          <w:lang w:val="en-GB"/>
        </w:rPr>
        <w:footnoteRef/>
      </w:r>
      <w:r>
        <w:t xml:space="preserve"> Один из перечней критериев «СМАРТ» включает в себя конкретность, измеримость, достижимость, ориентированность на результат и обусловленность сроками (например, в выводах первого совещания Рабочей группы по подготовке глобальной рамочной программы в области биоразнообразия на период после 2020 года (CBD/WG202020/1/5)). В других ситуациях для задач использовались, среди прочего, такие критерии, как стратегический характер, возможность назначения, ориентация на практические действия, амбициозность, реалистичность и актуальность.</w:t>
      </w:r>
    </w:p>
  </w:footnote>
  <w:footnote w:id="6">
    <w:p w14:paraId="673CB2E9" w14:textId="0217E810" w:rsidR="005322C2" w:rsidRPr="006476DC" w:rsidRDefault="005322C2" w:rsidP="006476DC">
      <w:pPr>
        <w:pStyle w:val="FootnoteText"/>
        <w:suppressLineNumbers/>
        <w:suppressAutoHyphens/>
        <w:ind w:firstLine="0"/>
        <w:rPr>
          <w:kern w:val="18"/>
          <w:szCs w:val="18"/>
        </w:rPr>
      </w:pPr>
      <w:r>
        <w:rPr>
          <w:rStyle w:val="FootnoteReference"/>
          <w:kern w:val="18"/>
          <w:sz w:val="18"/>
          <w:szCs w:val="18"/>
          <w:lang w:val="en-GB"/>
        </w:rPr>
        <w:footnoteRef/>
      </w:r>
      <w:r>
        <w:t xml:space="preserve"> Процесс консультаций в отношении глобальной рамочной программы в области биоразнообразия на период после 2020 года, первое совещание Рабочей группы открытого состава по подготовке глобальной рамочной программы в области биоразнообразия на период после 2020 года, материалы, предоставленные Сторонами и субъектами деятельности, а также приведенная в настоящей записке информация о значении соответствующих оценок и опыта, полученного в ходе осуществления Конвенции, позволили выявить ряд тем, которые могут быть отражены в глобальной рамочной программе в области биоразнообразия на период после 2020 года с помощью целевых задач. В настоящей таблице отражен первоначальный список таких тем. Эти темы сгруппированы под заголовками, фигурирующими в выделенной строке. Однако в зависимости от сферы охвата и содержания будущих целевых задач, конкретные темы, затронутые в целевых задачах, могут относиться к разным и/или многим заголовкам. Кроме того, имеется информационный документ, в котором представлен свод конкретных предложений по целевым задачам, полученных в результате различных консультационных процессов, посвященных глобальной рамочной программе в области биоразнообразия на период после 2020 года.</w:t>
      </w:r>
    </w:p>
  </w:footnote>
  <w:footnote w:id="7">
    <w:p w14:paraId="1EA880C5" w14:textId="3D457DEC" w:rsidR="005322C2" w:rsidRPr="006476DC" w:rsidRDefault="005322C2" w:rsidP="006476DC">
      <w:pPr>
        <w:pStyle w:val="FootnoteText"/>
        <w:suppressLineNumbers/>
        <w:suppressAutoHyphens/>
        <w:ind w:firstLine="0"/>
        <w:rPr>
          <w:kern w:val="18"/>
          <w:szCs w:val="18"/>
        </w:rPr>
      </w:pPr>
      <w:r>
        <w:rPr>
          <w:rStyle w:val="FootnoteReference"/>
          <w:kern w:val="18"/>
          <w:sz w:val="18"/>
          <w:szCs w:val="18"/>
          <w:lang w:val="en-GB"/>
        </w:rPr>
        <w:footnoteRef/>
      </w:r>
      <w:r>
        <w:t xml:space="preserve"> В данной колонке приводится информация о пробелах и других вопросах, которые могут быть приняты во внимание при формулировании целевых задач. Эти пробелы и вопросы были выявлены на основе опыта осуществления Стратегического плана в области сохранения и устойчивого использования биоразнообразия на 2011-2020 годы, оценок, упомянутых в настоящей записке, а также в материалах, полученных в рамках консультационного процесса, посвященного глобальной рамочной программе в области биоразнообразия на период после 2020 года.</w:t>
      </w:r>
    </w:p>
  </w:footnote>
  <w:footnote w:id="8">
    <w:p w14:paraId="4160BD2A" w14:textId="4FE8363A" w:rsidR="005322C2" w:rsidRPr="006476DC" w:rsidRDefault="005322C2" w:rsidP="006476DC">
      <w:pPr>
        <w:pStyle w:val="FootnoteText"/>
        <w:suppressLineNumbers/>
        <w:suppressAutoHyphens/>
        <w:ind w:firstLine="0"/>
        <w:rPr>
          <w:kern w:val="18"/>
          <w:szCs w:val="18"/>
        </w:rPr>
      </w:pPr>
      <w:r>
        <w:rPr>
          <w:rStyle w:val="FootnoteReference"/>
          <w:kern w:val="18"/>
          <w:sz w:val="18"/>
          <w:szCs w:val="18"/>
          <w:lang w:val="en-GB"/>
        </w:rPr>
        <w:footnoteRef/>
      </w:r>
      <w:r>
        <w:t xml:space="preserve"> В данной колонке приводится информация о том, была ли та или иная конкретная тема отражена в целевых задачах по сохранению и устойчивому использованию биоразнообразия, принятых в Айти, и каким образом.</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kern w:val="22"/>
        <w:sz w:val="22"/>
        <w:szCs w:val="22"/>
      </w:rPr>
      <w:alias w:val="Subject"/>
      <w:tag w:val=""/>
      <w:id w:val="136093633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rPr>
        <w:noProof/>
      </w:rPr>
    </w:sdtEndPr>
    <w:sdtContent>
      <w:p w14:paraId="1FFB56E8" w14:textId="6E73FA18" w:rsidR="00EA28B5" w:rsidRPr="006476DC" w:rsidRDefault="00EA28B5" w:rsidP="006476DC">
        <w:pPr>
          <w:pStyle w:val="Header"/>
          <w:keepLines/>
          <w:suppressLineNumbers/>
          <w:tabs>
            <w:tab w:val="clear" w:pos="4320"/>
            <w:tab w:val="clear" w:pos="8640"/>
          </w:tabs>
          <w:suppressAutoHyphens/>
          <w:rPr>
            <w:noProof/>
            <w:kern w:val="22"/>
            <w:sz w:val="22"/>
            <w:szCs w:val="22"/>
            <w:lang w:val="en-GB"/>
          </w:rPr>
        </w:pPr>
        <w:r w:rsidRPr="00100BBB">
          <w:rPr>
            <w:kern w:val="22"/>
            <w:sz w:val="22"/>
            <w:szCs w:val="22"/>
            <w:lang w:val="en-GB"/>
          </w:rPr>
          <w:t>CBD/SBSTTA/23/2/Add.4</w:t>
        </w:r>
      </w:p>
    </w:sdtContent>
  </w:sdt>
  <w:p w14:paraId="0841C126" w14:textId="4934106D" w:rsidR="00EA28B5" w:rsidRPr="006476DC" w:rsidRDefault="00D73056" w:rsidP="006476DC">
    <w:pPr>
      <w:pStyle w:val="Header"/>
      <w:keepLines/>
      <w:suppressLineNumbers/>
      <w:tabs>
        <w:tab w:val="clear" w:pos="4320"/>
        <w:tab w:val="clear" w:pos="8640"/>
      </w:tabs>
      <w:suppressAutoHyphens/>
      <w:rPr>
        <w:noProof/>
        <w:kern w:val="22"/>
        <w:sz w:val="22"/>
        <w:szCs w:val="22"/>
      </w:rPr>
    </w:pPr>
    <w:r>
      <w:rPr>
        <w:sz w:val="22"/>
        <w:szCs w:val="22"/>
      </w:rPr>
      <w:t>Страница</w:t>
    </w:r>
    <w:r w:rsidR="00EA28B5">
      <w:rPr>
        <w:sz w:val="22"/>
        <w:szCs w:val="22"/>
      </w:rPr>
      <w:t xml:space="preserve"> </w:t>
    </w:r>
    <w:r w:rsidR="00EA28B5" w:rsidRPr="006476DC">
      <w:rPr>
        <w:sz w:val="22"/>
        <w:szCs w:val="22"/>
      </w:rPr>
      <w:fldChar w:fldCharType="begin"/>
    </w:r>
    <w:r w:rsidR="00EA28B5" w:rsidRPr="006476DC">
      <w:rPr>
        <w:sz w:val="22"/>
        <w:szCs w:val="22"/>
      </w:rPr>
      <w:instrText xml:space="preserve"> PAGE   \* MERGEFORMAT </w:instrText>
    </w:r>
    <w:r w:rsidR="00EA28B5" w:rsidRPr="006476DC">
      <w:rPr>
        <w:sz w:val="22"/>
        <w:szCs w:val="22"/>
      </w:rPr>
      <w:fldChar w:fldCharType="separate"/>
    </w:r>
    <w:r w:rsidR="00667A4B">
      <w:rPr>
        <w:noProof/>
        <w:sz w:val="22"/>
        <w:szCs w:val="22"/>
      </w:rPr>
      <w:t>6</w:t>
    </w:r>
    <w:r w:rsidR="00EA28B5" w:rsidRPr="006476DC">
      <w:rPr>
        <w:sz w:val="22"/>
        <w:szCs w:val="22"/>
      </w:rPr>
      <w:fldChar w:fldCharType="end"/>
    </w:r>
  </w:p>
  <w:p w14:paraId="5D9B917D" w14:textId="77777777" w:rsidR="00EA28B5" w:rsidRPr="006476DC" w:rsidRDefault="00EA28B5" w:rsidP="006476DC">
    <w:pPr>
      <w:pStyle w:val="Header"/>
      <w:keepLines/>
      <w:suppressLineNumbers/>
      <w:tabs>
        <w:tab w:val="clear" w:pos="4320"/>
        <w:tab w:val="clear" w:pos="8640"/>
      </w:tabs>
      <w:suppressAutoHyphens/>
      <w:rPr>
        <w:noProof/>
        <w:kern w:val="22"/>
        <w:sz w:val="22"/>
        <w:szCs w:val="22"/>
        <w:lang w:val="en-GB"/>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kern w:val="22"/>
        <w:sz w:val="22"/>
        <w:szCs w:val="22"/>
      </w:rPr>
      <w:alias w:val="Subject"/>
      <w:tag w:val=""/>
      <w:id w:val="1344677168"/>
      <w:dataBinding w:prefixMappings="xmlns:ns0='http://purl.org/dc/elements/1.1/' xmlns:ns1='http://schemas.openxmlformats.org/package/2006/metadata/core-properties' " w:xpath="/ns1:coreProperties[1]/ns0:subject[1]" w:storeItemID="{6C3C8BC8-F283-45AE-878A-BAB7291924A1}"/>
      <w:text/>
    </w:sdtPr>
    <w:sdtEndPr>
      <w:rPr>
        <w:noProof/>
      </w:rPr>
    </w:sdtEndPr>
    <w:sdtContent>
      <w:p w14:paraId="31AAF736" w14:textId="43F8C209" w:rsidR="00EA28B5" w:rsidRPr="006476DC" w:rsidRDefault="00EA28B5" w:rsidP="006476DC">
        <w:pPr>
          <w:pStyle w:val="Header"/>
          <w:keepLines/>
          <w:suppressLineNumbers/>
          <w:tabs>
            <w:tab w:val="clear" w:pos="4320"/>
            <w:tab w:val="clear" w:pos="8640"/>
          </w:tabs>
          <w:suppressAutoHyphens/>
          <w:jc w:val="right"/>
          <w:rPr>
            <w:noProof/>
            <w:kern w:val="22"/>
            <w:sz w:val="22"/>
            <w:szCs w:val="22"/>
            <w:lang w:val="en-GB"/>
          </w:rPr>
        </w:pPr>
        <w:r w:rsidRPr="00100BBB">
          <w:rPr>
            <w:kern w:val="22"/>
            <w:sz w:val="22"/>
            <w:szCs w:val="22"/>
            <w:lang w:val="en-GB"/>
          </w:rPr>
          <w:t>CBD/SBSTTA/23/2/Add.4</w:t>
        </w:r>
      </w:p>
    </w:sdtContent>
  </w:sdt>
  <w:p w14:paraId="06DAA02C" w14:textId="74674F09" w:rsidR="00EA28B5" w:rsidRPr="006476DC" w:rsidRDefault="00D73056" w:rsidP="006476DC">
    <w:pPr>
      <w:pStyle w:val="Header"/>
      <w:keepLines/>
      <w:suppressLineNumbers/>
      <w:tabs>
        <w:tab w:val="clear" w:pos="4320"/>
        <w:tab w:val="clear" w:pos="8640"/>
      </w:tabs>
      <w:suppressAutoHyphens/>
      <w:jc w:val="right"/>
      <w:rPr>
        <w:noProof/>
        <w:kern w:val="22"/>
        <w:sz w:val="22"/>
        <w:szCs w:val="22"/>
      </w:rPr>
    </w:pPr>
    <w:r>
      <w:rPr>
        <w:sz w:val="22"/>
        <w:szCs w:val="22"/>
      </w:rPr>
      <w:t>Страница</w:t>
    </w:r>
    <w:r w:rsidR="00EA28B5">
      <w:rPr>
        <w:sz w:val="22"/>
        <w:szCs w:val="22"/>
      </w:rPr>
      <w:t xml:space="preserve"> </w:t>
    </w:r>
    <w:r w:rsidR="00EA28B5" w:rsidRPr="006476DC">
      <w:rPr>
        <w:sz w:val="22"/>
        <w:szCs w:val="22"/>
      </w:rPr>
      <w:fldChar w:fldCharType="begin"/>
    </w:r>
    <w:r w:rsidR="00EA28B5" w:rsidRPr="006476DC">
      <w:rPr>
        <w:sz w:val="22"/>
        <w:szCs w:val="22"/>
      </w:rPr>
      <w:instrText xml:space="preserve"> PAGE   \* MERGEFORMAT </w:instrText>
    </w:r>
    <w:r w:rsidR="00EA28B5" w:rsidRPr="006476DC">
      <w:rPr>
        <w:sz w:val="22"/>
        <w:szCs w:val="22"/>
      </w:rPr>
      <w:fldChar w:fldCharType="separate"/>
    </w:r>
    <w:r w:rsidR="00667A4B">
      <w:rPr>
        <w:noProof/>
        <w:sz w:val="22"/>
        <w:szCs w:val="22"/>
      </w:rPr>
      <w:t>5</w:t>
    </w:r>
    <w:r w:rsidR="00EA28B5" w:rsidRPr="006476DC">
      <w:rPr>
        <w:sz w:val="22"/>
        <w:szCs w:val="22"/>
      </w:rPr>
      <w:fldChar w:fldCharType="end"/>
    </w:r>
  </w:p>
  <w:p w14:paraId="0C3F6B64" w14:textId="77777777" w:rsidR="00EA28B5" w:rsidRPr="006476DC" w:rsidRDefault="00EA28B5" w:rsidP="006476DC">
    <w:pPr>
      <w:pStyle w:val="Header"/>
      <w:keepLines/>
      <w:suppressLineNumbers/>
      <w:tabs>
        <w:tab w:val="clear" w:pos="4320"/>
        <w:tab w:val="clear" w:pos="8640"/>
      </w:tabs>
      <w:suppressAutoHyphens/>
      <w:jc w:val="right"/>
      <w:rPr>
        <w:noProof/>
        <w:kern w:val="22"/>
        <w:sz w:val="22"/>
        <w:szCs w:val="22"/>
        <w:lang w:val="en-GB"/>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98E54A50"/>
    <w:multiLevelType w:val="hybridMultilevel"/>
    <w:tmpl w:val="4C19610D"/>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F4BB549B"/>
    <w:multiLevelType w:val="hybridMultilevel"/>
    <w:tmpl w:val="EDC96A93"/>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10B064D3"/>
    <w:multiLevelType w:val="multilevel"/>
    <w:tmpl w:val="72E4F054"/>
    <w:lvl w:ilvl="0">
      <w:start w:val="1"/>
      <w:numFmt w:val="decimal"/>
      <w:lvlText w:val="%1."/>
      <w:lvlJc w:val="left"/>
      <w:pPr>
        <w:tabs>
          <w:tab w:val="num" w:pos="360"/>
        </w:tabs>
        <w:ind w:left="0" w:firstLine="0"/>
      </w:pPr>
      <w:rPr>
        <w:rFonts w:ascii="Times New Roman" w:hAnsi="Times New Roman" w:hint="default"/>
        <w:b w:val="0"/>
        <w:i w:val="0"/>
        <w:strike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b w:val="0"/>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15DE2494"/>
    <w:multiLevelType w:val="hybridMultilevel"/>
    <w:tmpl w:val="FE60474E"/>
    <w:lvl w:ilvl="0" w:tplc="10090015">
      <w:start w:val="1"/>
      <w:numFmt w:val="upp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 w15:restartNumberingAfterBreak="0">
    <w:nsid w:val="1BB3639A"/>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CFCE6AB"/>
    <w:multiLevelType w:val="hybridMultilevel"/>
    <w:tmpl w:val="ADADCACC"/>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 w15:restartNumberingAfterBreak="0">
    <w:nsid w:val="1FFF2C6B"/>
    <w:multiLevelType w:val="multilevel"/>
    <w:tmpl w:val="4B928656"/>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2E680319"/>
    <w:multiLevelType w:val="hybridMultilevel"/>
    <w:tmpl w:val="0F824FEC"/>
    <w:lvl w:ilvl="0" w:tplc="10090015">
      <w:start w:val="1"/>
      <w:numFmt w:val="upp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8"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9" w15:restartNumberingAfterBreak="0">
    <w:nsid w:val="433049A5"/>
    <w:multiLevelType w:val="hybridMultilevel"/>
    <w:tmpl w:val="17881DAE"/>
    <w:lvl w:ilvl="0" w:tplc="04090015">
      <w:start w:val="1"/>
      <w:numFmt w:val="upperLetter"/>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4775863"/>
    <w:multiLevelType w:val="hybridMultilevel"/>
    <w:tmpl w:val="4C4A412C"/>
    <w:lvl w:ilvl="0" w:tplc="F2287142">
      <w:start w:val="1"/>
      <w:numFmt w:val="upperRoman"/>
      <w:lvlText w:val="%1."/>
      <w:lvlJc w:val="left"/>
      <w:pPr>
        <w:ind w:left="1080" w:hanging="720"/>
      </w:pPr>
      <w:rPr>
        <w:rFonts w:hint="default"/>
        <w:b/>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1" w15:restartNumberingAfterBreak="0">
    <w:nsid w:val="44FE7DA1"/>
    <w:multiLevelType w:val="hybridMultilevel"/>
    <w:tmpl w:val="9E64CADA"/>
    <w:lvl w:ilvl="0" w:tplc="0AC0C33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3" w15:restartNumberingAfterBreak="0">
    <w:nsid w:val="4C4B1446"/>
    <w:multiLevelType w:val="hybridMultilevel"/>
    <w:tmpl w:val="C8D411CA"/>
    <w:lvl w:ilvl="0" w:tplc="D4CAF13A">
      <w:start w:val="1"/>
      <w:numFmt w:val="upperRoman"/>
      <w:lvlText w:val="%1."/>
      <w:lvlJc w:val="left"/>
      <w:pPr>
        <w:ind w:left="1080" w:hanging="720"/>
      </w:pPr>
      <w:rPr>
        <w:rFonts w:hint="default"/>
      </w:rPr>
    </w:lvl>
    <w:lvl w:ilvl="1" w:tplc="10090019">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4" w15:restartNumberingAfterBreak="0">
    <w:nsid w:val="4E0442B4"/>
    <w:multiLevelType w:val="multilevel"/>
    <w:tmpl w:val="73C83EDC"/>
    <w:lvl w:ilvl="0">
      <w:start w:val="1"/>
      <w:numFmt w:val="decimal"/>
      <w:lvlText w:val="%1."/>
      <w:lvlJc w:val="left"/>
      <w:pPr>
        <w:tabs>
          <w:tab w:val="num" w:pos="360"/>
        </w:tabs>
        <w:ind w:left="0" w:firstLine="0"/>
      </w:pPr>
      <w:rPr>
        <w:rFonts w:hint="default"/>
        <w:b w:val="0"/>
        <w:i w:val="0"/>
        <w:strike w:val="0"/>
        <w:sz w:val="22"/>
      </w:rPr>
    </w:lvl>
    <w:lvl w:ilvl="1">
      <w:start w:val="1"/>
      <w:numFmt w:val="lowerLetter"/>
      <w:lvlText w:val="%2)"/>
      <w:lvlJc w:val="left"/>
      <w:pPr>
        <w:tabs>
          <w:tab w:val="num" w:pos="1440"/>
        </w:tabs>
        <w:ind w:left="0" w:firstLine="720"/>
      </w:pPr>
      <w:rPr>
        <w:rFonts w:ascii="Times New Roman" w:hAnsi="Times New Roman" w:cs="Times New Roman" w:hint="default"/>
        <w:b w:val="0"/>
        <w:i w:val="0"/>
      </w:rPr>
    </w:lvl>
    <w:lvl w:ilvl="2">
      <w:start w:val="1"/>
      <w:numFmt w:val="lowerRoman"/>
      <w:lvlText w:val="(%3)"/>
      <w:lvlJc w:val="right"/>
      <w:pPr>
        <w:tabs>
          <w:tab w:val="num" w:pos="1440"/>
        </w:tabs>
        <w:ind w:left="1440" w:hanging="360"/>
      </w:pPr>
      <w:rPr>
        <w:rFonts w:hint="default"/>
        <w:b w:val="0"/>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5C975246"/>
    <w:multiLevelType w:val="hybridMultilevel"/>
    <w:tmpl w:val="CADE3EE6"/>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60752268"/>
    <w:multiLevelType w:val="hybridMultilevel"/>
    <w:tmpl w:val="7EA05F7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6CC05580"/>
    <w:multiLevelType w:val="hybridMultilevel"/>
    <w:tmpl w:val="190E958E"/>
    <w:lvl w:ilvl="0" w:tplc="10090015">
      <w:start w:val="1"/>
      <w:numFmt w:val="upperLetter"/>
      <w:lvlText w:val="%1."/>
      <w:lvlJc w:val="left"/>
      <w:pPr>
        <w:ind w:left="720" w:hanging="360"/>
      </w:pPr>
      <w:rPr>
        <w:rFonts w:hint="default"/>
      </w:rPr>
    </w:lvl>
    <w:lvl w:ilvl="1" w:tplc="10090019">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7C7A1B3F"/>
    <w:multiLevelType w:val="hybridMultilevel"/>
    <w:tmpl w:val="0D2E08AE"/>
    <w:lvl w:ilvl="0" w:tplc="A33A53D8">
      <w:start w:val="1"/>
      <w:numFmt w:val="upperRoman"/>
      <w:lvlText w:val="%1."/>
      <w:lvlJc w:val="left"/>
      <w:pPr>
        <w:ind w:left="2880" w:hanging="720"/>
      </w:pPr>
      <w:rPr>
        <w:rFonts w:hint="default"/>
      </w:rPr>
    </w:lvl>
    <w:lvl w:ilvl="1" w:tplc="04090019" w:tentative="1">
      <w:start w:val="1"/>
      <w:numFmt w:val="lowerLetter"/>
      <w:lvlText w:val="%2."/>
      <w:lvlJc w:val="left"/>
      <w:pPr>
        <w:ind w:left="3240" w:hanging="360"/>
      </w:pPr>
    </w:lvl>
    <w:lvl w:ilvl="2" w:tplc="0409001B" w:tentative="1">
      <w:start w:val="1"/>
      <w:numFmt w:val="lowerRoman"/>
      <w:lvlText w:val="%3."/>
      <w:lvlJc w:val="right"/>
      <w:pPr>
        <w:ind w:left="3960" w:hanging="180"/>
      </w:pPr>
    </w:lvl>
    <w:lvl w:ilvl="3" w:tplc="0409000F" w:tentative="1">
      <w:start w:val="1"/>
      <w:numFmt w:val="decimal"/>
      <w:lvlText w:val="%4."/>
      <w:lvlJc w:val="left"/>
      <w:pPr>
        <w:ind w:left="4680" w:hanging="360"/>
      </w:pPr>
    </w:lvl>
    <w:lvl w:ilvl="4" w:tplc="04090019" w:tentative="1">
      <w:start w:val="1"/>
      <w:numFmt w:val="lowerLetter"/>
      <w:lvlText w:val="%5."/>
      <w:lvlJc w:val="left"/>
      <w:pPr>
        <w:ind w:left="5400" w:hanging="360"/>
      </w:pPr>
    </w:lvl>
    <w:lvl w:ilvl="5" w:tplc="0409001B" w:tentative="1">
      <w:start w:val="1"/>
      <w:numFmt w:val="lowerRoman"/>
      <w:lvlText w:val="%6."/>
      <w:lvlJc w:val="right"/>
      <w:pPr>
        <w:ind w:left="6120" w:hanging="180"/>
      </w:p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21" w15:restartNumberingAfterBreak="0">
    <w:nsid w:val="7CDE19F4"/>
    <w:multiLevelType w:val="hybridMultilevel"/>
    <w:tmpl w:val="559CB99E"/>
    <w:lvl w:ilvl="0" w:tplc="1009000F">
      <w:start w:val="1"/>
      <w:numFmt w:val="decimal"/>
      <w:lvlText w:val="%1."/>
      <w:lvlJc w:val="left"/>
      <w:pPr>
        <w:ind w:left="7307" w:hanging="360"/>
      </w:pPr>
    </w:lvl>
    <w:lvl w:ilvl="1" w:tplc="5AA619D2">
      <w:start w:val="1"/>
      <w:numFmt w:val="lowerLetter"/>
      <w:lvlText w:val="%2."/>
      <w:lvlJc w:val="left"/>
      <w:pPr>
        <w:ind w:left="1440" w:hanging="360"/>
      </w:pPr>
      <w:rPr>
        <w:b w:val="0"/>
      </w:r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num w:numId="1">
    <w:abstractNumId w:val="8"/>
  </w:num>
  <w:num w:numId="2">
    <w:abstractNumId w:val="14"/>
  </w:num>
  <w:num w:numId="3">
    <w:abstractNumId w:val="14"/>
  </w:num>
  <w:num w:numId="4">
    <w:abstractNumId w:val="12"/>
  </w:num>
  <w:num w:numId="5">
    <w:abstractNumId w:val="18"/>
  </w:num>
  <w:num w:numId="6">
    <w:abstractNumId w:val="15"/>
  </w:num>
  <w:num w:numId="7">
    <w:abstractNumId w:val="19"/>
  </w:num>
  <w:num w:numId="8">
    <w:abstractNumId w:val="0"/>
  </w:num>
  <w:num w:numId="9">
    <w:abstractNumId w:val="1"/>
  </w:num>
  <w:num w:numId="10">
    <w:abstractNumId w:val="5"/>
  </w:num>
  <w:num w:numId="11">
    <w:abstractNumId w:val="13"/>
  </w:num>
  <w:num w:numId="12">
    <w:abstractNumId w:val="6"/>
  </w:num>
  <w:num w:numId="13">
    <w:abstractNumId w:val="4"/>
  </w:num>
  <w:num w:numId="14">
    <w:abstractNumId w:val="14"/>
  </w:num>
  <w:num w:numId="15">
    <w:abstractNumId w:val="14"/>
  </w:num>
  <w:num w:numId="16">
    <w:abstractNumId w:val="14"/>
  </w:num>
  <w:num w:numId="17">
    <w:abstractNumId w:val="14"/>
  </w:num>
  <w:num w:numId="18">
    <w:abstractNumId w:val="14"/>
  </w:num>
  <w:num w:numId="19">
    <w:abstractNumId w:val="14"/>
  </w:num>
  <w:num w:numId="20">
    <w:abstractNumId w:val="14"/>
  </w:num>
  <w:num w:numId="21">
    <w:abstractNumId w:val="14"/>
  </w:num>
  <w:num w:numId="22">
    <w:abstractNumId w:val="14"/>
  </w:num>
  <w:num w:numId="23">
    <w:abstractNumId w:val="14"/>
  </w:num>
  <w:num w:numId="24">
    <w:abstractNumId w:val="14"/>
  </w:num>
  <w:num w:numId="25">
    <w:abstractNumId w:val="14"/>
  </w:num>
  <w:num w:numId="26">
    <w:abstractNumId w:val="14"/>
  </w:num>
  <w:num w:numId="27">
    <w:abstractNumId w:val="14"/>
  </w:num>
  <w:num w:numId="28">
    <w:abstractNumId w:val="14"/>
  </w:num>
  <w:num w:numId="29">
    <w:abstractNumId w:val="14"/>
  </w:num>
  <w:num w:numId="30">
    <w:abstractNumId w:val="14"/>
  </w:num>
  <w:num w:numId="31">
    <w:abstractNumId w:val="14"/>
  </w:num>
  <w:num w:numId="32">
    <w:abstractNumId w:val="2"/>
  </w:num>
  <w:num w:numId="33">
    <w:abstractNumId w:val="16"/>
  </w:num>
  <w:num w:numId="34">
    <w:abstractNumId w:val="9"/>
  </w:num>
  <w:num w:numId="35">
    <w:abstractNumId w:val="21"/>
  </w:num>
  <w:num w:numId="36">
    <w:abstractNumId w:val="17"/>
  </w:num>
  <w:num w:numId="37">
    <w:abstractNumId w:val="10"/>
  </w:num>
  <w:num w:numId="38">
    <w:abstractNumId w:val="11"/>
  </w:num>
  <w:num w:numId="39">
    <w:abstractNumId w:val="3"/>
  </w:num>
  <w:num w:numId="40">
    <w:abstractNumId w:val="20"/>
  </w:num>
  <w:num w:numId="41">
    <w:abstractNumId w:val="14"/>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7"/>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defaultTabStop w:val="720"/>
  <w:hyphenationZone w:val="425"/>
  <w:evenAndOddHeaders/>
  <w:characterSpacingControl w:val="doNotCompress"/>
  <w:hdrShapeDefaults>
    <o:shapedefaults v:ext="edit" spidmax="4097"/>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0C5E"/>
    <w:rsid w:val="0000148F"/>
    <w:rsid w:val="000103AB"/>
    <w:rsid w:val="00011A18"/>
    <w:rsid w:val="00013908"/>
    <w:rsid w:val="00016E2E"/>
    <w:rsid w:val="00020F9E"/>
    <w:rsid w:val="00023AEC"/>
    <w:rsid w:val="000242D2"/>
    <w:rsid w:val="000246EC"/>
    <w:rsid w:val="000251DD"/>
    <w:rsid w:val="00025CDC"/>
    <w:rsid w:val="0002698C"/>
    <w:rsid w:val="00034578"/>
    <w:rsid w:val="00035DBA"/>
    <w:rsid w:val="00037822"/>
    <w:rsid w:val="00044D2A"/>
    <w:rsid w:val="00047EA2"/>
    <w:rsid w:val="000510A1"/>
    <w:rsid w:val="00052873"/>
    <w:rsid w:val="000534A7"/>
    <w:rsid w:val="00055D38"/>
    <w:rsid w:val="00057399"/>
    <w:rsid w:val="000631EB"/>
    <w:rsid w:val="00063504"/>
    <w:rsid w:val="0006710F"/>
    <w:rsid w:val="000679B5"/>
    <w:rsid w:val="000700EE"/>
    <w:rsid w:val="00071164"/>
    <w:rsid w:val="00075570"/>
    <w:rsid w:val="00076125"/>
    <w:rsid w:val="000806CC"/>
    <w:rsid w:val="00081B52"/>
    <w:rsid w:val="00086C89"/>
    <w:rsid w:val="00091431"/>
    <w:rsid w:val="00091457"/>
    <w:rsid w:val="000A0E5E"/>
    <w:rsid w:val="000A4496"/>
    <w:rsid w:val="000B0B78"/>
    <w:rsid w:val="000B49CE"/>
    <w:rsid w:val="000B5B51"/>
    <w:rsid w:val="000C0A19"/>
    <w:rsid w:val="000C2C30"/>
    <w:rsid w:val="000C4632"/>
    <w:rsid w:val="000C6A63"/>
    <w:rsid w:val="000C7BFA"/>
    <w:rsid w:val="000D05C0"/>
    <w:rsid w:val="000D2A25"/>
    <w:rsid w:val="000D3443"/>
    <w:rsid w:val="000D6274"/>
    <w:rsid w:val="000E2055"/>
    <w:rsid w:val="000E2B89"/>
    <w:rsid w:val="000E4433"/>
    <w:rsid w:val="000E44B4"/>
    <w:rsid w:val="000E5D03"/>
    <w:rsid w:val="000E673A"/>
    <w:rsid w:val="000F5010"/>
    <w:rsid w:val="000F74F5"/>
    <w:rsid w:val="000F7BEA"/>
    <w:rsid w:val="000F7C06"/>
    <w:rsid w:val="00100054"/>
    <w:rsid w:val="00100710"/>
    <w:rsid w:val="00100BBB"/>
    <w:rsid w:val="00105372"/>
    <w:rsid w:val="00107FD3"/>
    <w:rsid w:val="00110DEE"/>
    <w:rsid w:val="00113575"/>
    <w:rsid w:val="00113FC9"/>
    <w:rsid w:val="00115FD9"/>
    <w:rsid w:val="001161F4"/>
    <w:rsid w:val="00116D7C"/>
    <w:rsid w:val="00117B3B"/>
    <w:rsid w:val="0012691B"/>
    <w:rsid w:val="00127D03"/>
    <w:rsid w:val="00131E7A"/>
    <w:rsid w:val="001325F9"/>
    <w:rsid w:val="00136A07"/>
    <w:rsid w:val="00145C20"/>
    <w:rsid w:val="00145C38"/>
    <w:rsid w:val="00146437"/>
    <w:rsid w:val="00150FB1"/>
    <w:rsid w:val="00154AE4"/>
    <w:rsid w:val="001552DF"/>
    <w:rsid w:val="00155841"/>
    <w:rsid w:val="00157404"/>
    <w:rsid w:val="0016006E"/>
    <w:rsid w:val="0016305A"/>
    <w:rsid w:val="00164D1C"/>
    <w:rsid w:val="00164F65"/>
    <w:rsid w:val="00166BEF"/>
    <w:rsid w:val="00171DD3"/>
    <w:rsid w:val="00172AF6"/>
    <w:rsid w:val="0017359F"/>
    <w:rsid w:val="001754DB"/>
    <w:rsid w:val="00176CEE"/>
    <w:rsid w:val="00177FD4"/>
    <w:rsid w:val="00180FB9"/>
    <w:rsid w:val="00183054"/>
    <w:rsid w:val="00186F98"/>
    <w:rsid w:val="001936A2"/>
    <w:rsid w:val="00195064"/>
    <w:rsid w:val="001A2636"/>
    <w:rsid w:val="001A5660"/>
    <w:rsid w:val="001A744C"/>
    <w:rsid w:val="001B120D"/>
    <w:rsid w:val="001B2E1B"/>
    <w:rsid w:val="001B4E1A"/>
    <w:rsid w:val="001C05DA"/>
    <w:rsid w:val="001C6716"/>
    <w:rsid w:val="001C772F"/>
    <w:rsid w:val="001E186E"/>
    <w:rsid w:val="001E2EAC"/>
    <w:rsid w:val="001E3694"/>
    <w:rsid w:val="001E5B08"/>
    <w:rsid w:val="001E5D64"/>
    <w:rsid w:val="001E7F07"/>
    <w:rsid w:val="001F1A27"/>
    <w:rsid w:val="001F1BDD"/>
    <w:rsid w:val="001F2F98"/>
    <w:rsid w:val="001F4317"/>
    <w:rsid w:val="001F433A"/>
    <w:rsid w:val="001F57CD"/>
    <w:rsid w:val="001F6644"/>
    <w:rsid w:val="001F6A09"/>
    <w:rsid w:val="001F7A94"/>
    <w:rsid w:val="002008D5"/>
    <w:rsid w:val="00200A58"/>
    <w:rsid w:val="00201594"/>
    <w:rsid w:val="00202554"/>
    <w:rsid w:val="002051BB"/>
    <w:rsid w:val="00206167"/>
    <w:rsid w:val="002073A4"/>
    <w:rsid w:val="002103F8"/>
    <w:rsid w:val="00223941"/>
    <w:rsid w:val="00225B31"/>
    <w:rsid w:val="002315F4"/>
    <w:rsid w:val="002316BA"/>
    <w:rsid w:val="00231E09"/>
    <w:rsid w:val="002331AA"/>
    <w:rsid w:val="00233DFA"/>
    <w:rsid w:val="002342D8"/>
    <w:rsid w:val="0023622B"/>
    <w:rsid w:val="0024209B"/>
    <w:rsid w:val="0025156B"/>
    <w:rsid w:val="00251631"/>
    <w:rsid w:val="002519B2"/>
    <w:rsid w:val="00253A94"/>
    <w:rsid w:val="002550D9"/>
    <w:rsid w:val="00255D48"/>
    <w:rsid w:val="00255EEB"/>
    <w:rsid w:val="00256734"/>
    <w:rsid w:val="002619B2"/>
    <w:rsid w:val="002649C6"/>
    <w:rsid w:val="00265A4E"/>
    <w:rsid w:val="0026703C"/>
    <w:rsid w:val="00267869"/>
    <w:rsid w:val="0027596F"/>
    <w:rsid w:val="00276C43"/>
    <w:rsid w:val="00290AE9"/>
    <w:rsid w:val="0029183C"/>
    <w:rsid w:val="002933DE"/>
    <w:rsid w:val="002A041C"/>
    <w:rsid w:val="002A0990"/>
    <w:rsid w:val="002A51CA"/>
    <w:rsid w:val="002A63B5"/>
    <w:rsid w:val="002A6955"/>
    <w:rsid w:val="002B4A50"/>
    <w:rsid w:val="002C1269"/>
    <w:rsid w:val="002C4262"/>
    <w:rsid w:val="002C71B4"/>
    <w:rsid w:val="002D3F83"/>
    <w:rsid w:val="002D4F28"/>
    <w:rsid w:val="002D5C30"/>
    <w:rsid w:val="002E0A17"/>
    <w:rsid w:val="002E17A3"/>
    <w:rsid w:val="002E3F83"/>
    <w:rsid w:val="002F038A"/>
    <w:rsid w:val="002F5765"/>
    <w:rsid w:val="00302935"/>
    <w:rsid w:val="0030324A"/>
    <w:rsid w:val="003044A0"/>
    <w:rsid w:val="00304EFE"/>
    <w:rsid w:val="00306B4C"/>
    <w:rsid w:val="003112EA"/>
    <w:rsid w:val="00312C5B"/>
    <w:rsid w:val="003133A3"/>
    <w:rsid w:val="00316841"/>
    <w:rsid w:val="00316AB9"/>
    <w:rsid w:val="00316FC6"/>
    <w:rsid w:val="003209F3"/>
    <w:rsid w:val="00320FDC"/>
    <w:rsid w:val="00322596"/>
    <w:rsid w:val="0032287F"/>
    <w:rsid w:val="00322943"/>
    <w:rsid w:val="00322DF0"/>
    <w:rsid w:val="00322E77"/>
    <w:rsid w:val="00324CCB"/>
    <w:rsid w:val="00330755"/>
    <w:rsid w:val="00330DEB"/>
    <w:rsid w:val="0033259F"/>
    <w:rsid w:val="00332974"/>
    <w:rsid w:val="00332C6C"/>
    <w:rsid w:val="00332D96"/>
    <w:rsid w:val="00333025"/>
    <w:rsid w:val="00334389"/>
    <w:rsid w:val="00337E13"/>
    <w:rsid w:val="00340754"/>
    <w:rsid w:val="00341807"/>
    <w:rsid w:val="00341F3B"/>
    <w:rsid w:val="003428EE"/>
    <w:rsid w:val="003434E3"/>
    <w:rsid w:val="0034407A"/>
    <w:rsid w:val="003458FE"/>
    <w:rsid w:val="003475AC"/>
    <w:rsid w:val="00350F45"/>
    <w:rsid w:val="003530FF"/>
    <w:rsid w:val="003616CE"/>
    <w:rsid w:val="00361D46"/>
    <w:rsid w:val="003632A4"/>
    <w:rsid w:val="00370224"/>
    <w:rsid w:val="003714CD"/>
    <w:rsid w:val="00372F74"/>
    <w:rsid w:val="00375167"/>
    <w:rsid w:val="00376890"/>
    <w:rsid w:val="00376944"/>
    <w:rsid w:val="0037751B"/>
    <w:rsid w:val="00377F5A"/>
    <w:rsid w:val="003866F2"/>
    <w:rsid w:val="00387345"/>
    <w:rsid w:val="00390055"/>
    <w:rsid w:val="00394798"/>
    <w:rsid w:val="003A1036"/>
    <w:rsid w:val="003A1537"/>
    <w:rsid w:val="003A4285"/>
    <w:rsid w:val="003B2647"/>
    <w:rsid w:val="003B3BB3"/>
    <w:rsid w:val="003B46A2"/>
    <w:rsid w:val="003B4E02"/>
    <w:rsid w:val="003C4F80"/>
    <w:rsid w:val="003C7DCB"/>
    <w:rsid w:val="003D17C8"/>
    <w:rsid w:val="003D32E3"/>
    <w:rsid w:val="003D357D"/>
    <w:rsid w:val="003D4997"/>
    <w:rsid w:val="003D6112"/>
    <w:rsid w:val="003D6A21"/>
    <w:rsid w:val="003E3A6A"/>
    <w:rsid w:val="003E58C2"/>
    <w:rsid w:val="003F088C"/>
    <w:rsid w:val="003F1773"/>
    <w:rsid w:val="003F28C4"/>
    <w:rsid w:val="003F2B30"/>
    <w:rsid w:val="003F3A90"/>
    <w:rsid w:val="003F50C1"/>
    <w:rsid w:val="003F5581"/>
    <w:rsid w:val="003F57E6"/>
    <w:rsid w:val="003F7224"/>
    <w:rsid w:val="004001E5"/>
    <w:rsid w:val="004005F8"/>
    <w:rsid w:val="004034F7"/>
    <w:rsid w:val="00405B54"/>
    <w:rsid w:val="00406839"/>
    <w:rsid w:val="00415B16"/>
    <w:rsid w:val="004165DD"/>
    <w:rsid w:val="004172D4"/>
    <w:rsid w:val="00421135"/>
    <w:rsid w:val="00422214"/>
    <w:rsid w:val="004247F9"/>
    <w:rsid w:val="00424EFF"/>
    <w:rsid w:val="00424F72"/>
    <w:rsid w:val="00425F2D"/>
    <w:rsid w:val="00425F31"/>
    <w:rsid w:val="00427D21"/>
    <w:rsid w:val="0043023D"/>
    <w:rsid w:val="004307E1"/>
    <w:rsid w:val="004323FC"/>
    <w:rsid w:val="004327FA"/>
    <w:rsid w:val="00432EC5"/>
    <w:rsid w:val="00433CC6"/>
    <w:rsid w:val="00441C32"/>
    <w:rsid w:val="00442A44"/>
    <w:rsid w:val="00445D84"/>
    <w:rsid w:val="0044630C"/>
    <w:rsid w:val="004468A3"/>
    <w:rsid w:val="00446E9A"/>
    <w:rsid w:val="00451BB2"/>
    <w:rsid w:val="00452F2B"/>
    <w:rsid w:val="00453392"/>
    <w:rsid w:val="00454019"/>
    <w:rsid w:val="00456005"/>
    <w:rsid w:val="00462EB2"/>
    <w:rsid w:val="004644C2"/>
    <w:rsid w:val="00464AEE"/>
    <w:rsid w:val="0046696F"/>
    <w:rsid w:val="00467F9C"/>
    <w:rsid w:val="0047111B"/>
    <w:rsid w:val="00472617"/>
    <w:rsid w:val="00473864"/>
    <w:rsid w:val="00482CDC"/>
    <w:rsid w:val="0048540F"/>
    <w:rsid w:val="00491FC2"/>
    <w:rsid w:val="00492BF2"/>
    <w:rsid w:val="00493814"/>
    <w:rsid w:val="0049449A"/>
    <w:rsid w:val="00494D5F"/>
    <w:rsid w:val="0049764B"/>
    <w:rsid w:val="004979C0"/>
    <w:rsid w:val="004A25EC"/>
    <w:rsid w:val="004A6751"/>
    <w:rsid w:val="004A7300"/>
    <w:rsid w:val="004B5A5E"/>
    <w:rsid w:val="004C0FD7"/>
    <w:rsid w:val="004C2198"/>
    <w:rsid w:val="004C2906"/>
    <w:rsid w:val="004C398F"/>
    <w:rsid w:val="004C4A93"/>
    <w:rsid w:val="004C5406"/>
    <w:rsid w:val="004C5C6A"/>
    <w:rsid w:val="004C6221"/>
    <w:rsid w:val="004C660D"/>
    <w:rsid w:val="004D0864"/>
    <w:rsid w:val="004D25AE"/>
    <w:rsid w:val="004D2787"/>
    <w:rsid w:val="004D3FF8"/>
    <w:rsid w:val="004F21A8"/>
    <w:rsid w:val="004F32E7"/>
    <w:rsid w:val="004F59F7"/>
    <w:rsid w:val="004F7FED"/>
    <w:rsid w:val="00504090"/>
    <w:rsid w:val="00506DC4"/>
    <w:rsid w:val="0051043F"/>
    <w:rsid w:val="0051410A"/>
    <w:rsid w:val="00517E40"/>
    <w:rsid w:val="0052208F"/>
    <w:rsid w:val="00522E23"/>
    <w:rsid w:val="0052456F"/>
    <w:rsid w:val="00525FFE"/>
    <w:rsid w:val="005322C2"/>
    <w:rsid w:val="0053260C"/>
    <w:rsid w:val="00534681"/>
    <w:rsid w:val="0054027F"/>
    <w:rsid w:val="00540F7B"/>
    <w:rsid w:val="005418C3"/>
    <w:rsid w:val="00541F6D"/>
    <w:rsid w:val="0054357A"/>
    <w:rsid w:val="005441BE"/>
    <w:rsid w:val="005508AA"/>
    <w:rsid w:val="005541DE"/>
    <w:rsid w:val="005545EF"/>
    <w:rsid w:val="005558B0"/>
    <w:rsid w:val="00555A4E"/>
    <w:rsid w:val="005573FF"/>
    <w:rsid w:val="005622F4"/>
    <w:rsid w:val="0056598F"/>
    <w:rsid w:val="00565E7C"/>
    <w:rsid w:val="00565F32"/>
    <w:rsid w:val="00566296"/>
    <w:rsid w:val="0056780C"/>
    <w:rsid w:val="00567BF9"/>
    <w:rsid w:val="005704F6"/>
    <w:rsid w:val="00572129"/>
    <w:rsid w:val="0057695C"/>
    <w:rsid w:val="00577BAE"/>
    <w:rsid w:val="005827CF"/>
    <w:rsid w:val="00584AF0"/>
    <w:rsid w:val="00586C84"/>
    <w:rsid w:val="005907EA"/>
    <w:rsid w:val="0059345A"/>
    <w:rsid w:val="00594C42"/>
    <w:rsid w:val="00594FC3"/>
    <w:rsid w:val="00595177"/>
    <w:rsid w:val="005976A2"/>
    <w:rsid w:val="005A241F"/>
    <w:rsid w:val="005A2C34"/>
    <w:rsid w:val="005A3077"/>
    <w:rsid w:val="005A3A75"/>
    <w:rsid w:val="005A5BE0"/>
    <w:rsid w:val="005B0CE3"/>
    <w:rsid w:val="005B3548"/>
    <w:rsid w:val="005B514A"/>
    <w:rsid w:val="005C1989"/>
    <w:rsid w:val="005C223D"/>
    <w:rsid w:val="005C229A"/>
    <w:rsid w:val="005C3246"/>
    <w:rsid w:val="005C3377"/>
    <w:rsid w:val="005D051B"/>
    <w:rsid w:val="005D2403"/>
    <w:rsid w:val="005D2471"/>
    <w:rsid w:val="005D6C41"/>
    <w:rsid w:val="005E0085"/>
    <w:rsid w:val="005E268B"/>
    <w:rsid w:val="005F04D3"/>
    <w:rsid w:val="005F25DC"/>
    <w:rsid w:val="005F535D"/>
    <w:rsid w:val="005F60CD"/>
    <w:rsid w:val="00605615"/>
    <w:rsid w:val="006122BA"/>
    <w:rsid w:val="00621732"/>
    <w:rsid w:val="006259C2"/>
    <w:rsid w:val="006273E4"/>
    <w:rsid w:val="00627E22"/>
    <w:rsid w:val="00635C10"/>
    <w:rsid w:val="00637A1E"/>
    <w:rsid w:val="00641A81"/>
    <w:rsid w:val="00642676"/>
    <w:rsid w:val="00645952"/>
    <w:rsid w:val="00645A2C"/>
    <w:rsid w:val="006476DC"/>
    <w:rsid w:val="00650859"/>
    <w:rsid w:val="00651C36"/>
    <w:rsid w:val="00656676"/>
    <w:rsid w:val="00662D25"/>
    <w:rsid w:val="00663748"/>
    <w:rsid w:val="00664BCF"/>
    <w:rsid w:val="00666937"/>
    <w:rsid w:val="0066695F"/>
    <w:rsid w:val="006676EE"/>
    <w:rsid w:val="00667A4B"/>
    <w:rsid w:val="00667CA2"/>
    <w:rsid w:val="006757F2"/>
    <w:rsid w:val="00676DE6"/>
    <w:rsid w:val="00677716"/>
    <w:rsid w:val="00681B21"/>
    <w:rsid w:val="0068500D"/>
    <w:rsid w:val="00686168"/>
    <w:rsid w:val="00693C0F"/>
    <w:rsid w:val="00694F47"/>
    <w:rsid w:val="006965FE"/>
    <w:rsid w:val="00696D03"/>
    <w:rsid w:val="006A1CD5"/>
    <w:rsid w:val="006A2EFD"/>
    <w:rsid w:val="006A6371"/>
    <w:rsid w:val="006B1088"/>
    <w:rsid w:val="006B2290"/>
    <w:rsid w:val="006B24E9"/>
    <w:rsid w:val="006B2C40"/>
    <w:rsid w:val="006C0BEF"/>
    <w:rsid w:val="006C0D81"/>
    <w:rsid w:val="006C1290"/>
    <w:rsid w:val="006C23DB"/>
    <w:rsid w:val="006C4351"/>
    <w:rsid w:val="006D351B"/>
    <w:rsid w:val="006D509D"/>
    <w:rsid w:val="006D6174"/>
    <w:rsid w:val="006D753B"/>
    <w:rsid w:val="006E1205"/>
    <w:rsid w:val="006E136C"/>
    <w:rsid w:val="006E376A"/>
    <w:rsid w:val="006E6219"/>
    <w:rsid w:val="006E6C24"/>
    <w:rsid w:val="006E789B"/>
    <w:rsid w:val="006F33F8"/>
    <w:rsid w:val="007108D4"/>
    <w:rsid w:val="00712DC1"/>
    <w:rsid w:val="00717D88"/>
    <w:rsid w:val="00717F07"/>
    <w:rsid w:val="00720856"/>
    <w:rsid w:val="00721992"/>
    <w:rsid w:val="0072252E"/>
    <w:rsid w:val="007244FC"/>
    <w:rsid w:val="00724B3A"/>
    <w:rsid w:val="00727489"/>
    <w:rsid w:val="0072748F"/>
    <w:rsid w:val="0073022A"/>
    <w:rsid w:val="00731B8F"/>
    <w:rsid w:val="00734E09"/>
    <w:rsid w:val="00743245"/>
    <w:rsid w:val="00744BEB"/>
    <w:rsid w:val="00745A75"/>
    <w:rsid w:val="0075068C"/>
    <w:rsid w:val="00751290"/>
    <w:rsid w:val="00760481"/>
    <w:rsid w:val="00760D0C"/>
    <w:rsid w:val="00761700"/>
    <w:rsid w:val="00761A22"/>
    <w:rsid w:val="007632F1"/>
    <w:rsid w:val="007654E4"/>
    <w:rsid w:val="0076642C"/>
    <w:rsid w:val="0077000D"/>
    <w:rsid w:val="0077285E"/>
    <w:rsid w:val="00774FAC"/>
    <w:rsid w:val="00775CD7"/>
    <w:rsid w:val="00776C96"/>
    <w:rsid w:val="00782E20"/>
    <w:rsid w:val="0078308D"/>
    <w:rsid w:val="007855E3"/>
    <w:rsid w:val="007942D3"/>
    <w:rsid w:val="007A00B1"/>
    <w:rsid w:val="007A14D9"/>
    <w:rsid w:val="007A2A95"/>
    <w:rsid w:val="007A5FD8"/>
    <w:rsid w:val="007B1222"/>
    <w:rsid w:val="007B2356"/>
    <w:rsid w:val="007B496E"/>
    <w:rsid w:val="007B6C09"/>
    <w:rsid w:val="007B7205"/>
    <w:rsid w:val="007C2BF9"/>
    <w:rsid w:val="007C3009"/>
    <w:rsid w:val="007C7647"/>
    <w:rsid w:val="007D0CFC"/>
    <w:rsid w:val="007D74EB"/>
    <w:rsid w:val="007E09DA"/>
    <w:rsid w:val="007E129F"/>
    <w:rsid w:val="007E1403"/>
    <w:rsid w:val="007E3E36"/>
    <w:rsid w:val="007E55B3"/>
    <w:rsid w:val="007E7976"/>
    <w:rsid w:val="007F0074"/>
    <w:rsid w:val="007F010F"/>
    <w:rsid w:val="007F03F8"/>
    <w:rsid w:val="007F0B23"/>
    <w:rsid w:val="007F69E7"/>
    <w:rsid w:val="007F7217"/>
    <w:rsid w:val="007F742D"/>
    <w:rsid w:val="00800E7C"/>
    <w:rsid w:val="0080732D"/>
    <w:rsid w:val="00810A55"/>
    <w:rsid w:val="00812E60"/>
    <w:rsid w:val="008153E8"/>
    <w:rsid w:val="0081729C"/>
    <w:rsid w:val="008178B6"/>
    <w:rsid w:val="00821F61"/>
    <w:rsid w:val="008221E9"/>
    <w:rsid w:val="00822701"/>
    <w:rsid w:val="00822F44"/>
    <w:rsid w:val="00825C82"/>
    <w:rsid w:val="00830BD0"/>
    <w:rsid w:val="008320C8"/>
    <w:rsid w:val="0083339C"/>
    <w:rsid w:val="008359E5"/>
    <w:rsid w:val="008455FC"/>
    <w:rsid w:val="00851084"/>
    <w:rsid w:val="00851BAE"/>
    <w:rsid w:val="00852D8E"/>
    <w:rsid w:val="00853BC0"/>
    <w:rsid w:val="00855772"/>
    <w:rsid w:val="00860725"/>
    <w:rsid w:val="0086463D"/>
    <w:rsid w:val="0086481A"/>
    <w:rsid w:val="00865B74"/>
    <w:rsid w:val="008675A4"/>
    <w:rsid w:val="0087278A"/>
    <w:rsid w:val="00873CC6"/>
    <w:rsid w:val="00876951"/>
    <w:rsid w:val="00877008"/>
    <w:rsid w:val="00881FC3"/>
    <w:rsid w:val="0088386D"/>
    <w:rsid w:val="008866D9"/>
    <w:rsid w:val="00887804"/>
    <w:rsid w:val="008925D3"/>
    <w:rsid w:val="00893C9B"/>
    <w:rsid w:val="008945B5"/>
    <w:rsid w:val="0089720B"/>
    <w:rsid w:val="00897673"/>
    <w:rsid w:val="008A2293"/>
    <w:rsid w:val="008A6F82"/>
    <w:rsid w:val="008B0B10"/>
    <w:rsid w:val="008B395C"/>
    <w:rsid w:val="008B50AD"/>
    <w:rsid w:val="008B7E99"/>
    <w:rsid w:val="008C0035"/>
    <w:rsid w:val="008C0417"/>
    <w:rsid w:val="008C08E7"/>
    <w:rsid w:val="008C1C53"/>
    <w:rsid w:val="008C2963"/>
    <w:rsid w:val="008C5493"/>
    <w:rsid w:val="008C6619"/>
    <w:rsid w:val="008D4918"/>
    <w:rsid w:val="008D6636"/>
    <w:rsid w:val="008D6CEC"/>
    <w:rsid w:val="008E0D55"/>
    <w:rsid w:val="008E60BD"/>
    <w:rsid w:val="008E770B"/>
    <w:rsid w:val="008F060A"/>
    <w:rsid w:val="008F1703"/>
    <w:rsid w:val="008F7DB6"/>
    <w:rsid w:val="00900A27"/>
    <w:rsid w:val="009016BD"/>
    <w:rsid w:val="00904B05"/>
    <w:rsid w:val="00910C27"/>
    <w:rsid w:val="009115D4"/>
    <w:rsid w:val="00911A20"/>
    <w:rsid w:val="00916A9C"/>
    <w:rsid w:val="00920820"/>
    <w:rsid w:val="00920D14"/>
    <w:rsid w:val="009211A3"/>
    <w:rsid w:val="00923AD2"/>
    <w:rsid w:val="00924A23"/>
    <w:rsid w:val="00925087"/>
    <w:rsid w:val="00927B89"/>
    <w:rsid w:val="00930572"/>
    <w:rsid w:val="00930AB1"/>
    <w:rsid w:val="00930BA1"/>
    <w:rsid w:val="0093169E"/>
    <w:rsid w:val="00935745"/>
    <w:rsid w:val="009369A3"/>
    <w:rsid w:val="00936D27"/>
    <w:rsid w:val="00944987"/>
    <w:rsid w:val="00944E05"/>
    <w:rsid w:val="00945EDA"/>
    <w:rsid w:val="009500C8"/>
    <w:rsid w:val="009505C9"/>
    <w:rsid w:val="009518EA"/>
    <w:rsid w:val="00951A51"/>
    <w:rsid w:val="009529AC"/>
    <w:rsid w:val="00953BFB"/>
    <w:rsid w:val="00956053"/>
    <w:rsid w:val="0095680A"/>
    <w:rsid w:val="00960488"/>
    <w:rsid w:val="009746C3"/>
    <w:rsid w:val="00974921"/>
    <w:rsid w:val="0097560B"/>
    <w:rsid w:val="009836F1"/>
    <w:rsid w:val="00984969"/>
    <w:rsid w:val="00986905"/>
    <w:rsid w:val="0099037E"/>
    <w:rsid w:val="00995D40"/>
    <w:rsid w:val="00996617"/>
    <w:rsid w:val="00997639"/>
    <w:rsid w:val="009A166F"/>
    <w:rsid w:val="009A38BB"/>
    <w:rsid w:val="009A6407"/>
    <w:rsid w:val="009A762D"/>
    <w:rsid w:val="009B52E6"/>
    <w:rsid w:val="009B56F5"/>
    <w:rsid w:val="009C152A"/>
    <w:rsid w:val="009C35D7"/>
    <w:rsid w:val="009C4957"/>
    <w:rsid w:val="009C5375"/>
    <w:rsid w:val="009C6CEB"/>
    <w:rsid w:val="009D03FB"/>
    <w:rsid w:val="009D16EB"/>
    <w:rsid w:val="009D2BC6"/>
    <w:rsid w:val="009D6765"/>
    <w:rsid w:val="009E2404"/>
    <w:rsid w:val="009E4E3F"/>
    <w:rsid w:val="009F4460"/>
    <w:rsid w:val="009F54A8"/>
    <w:rsid w:val="00A00015"/>
    <w:rsid w:val="00A00D1C"/>
    <w:rsid w:val="00A02619"/>
    <w:rsid w:val="00A03C45"/>
    <w:rsid w:val="00A06EEC"/>
    <w:rsid w:val="00A14D40"/>
    <w:rsid w:val="00A15C5F"/>
    <w:rsid w:val="00A20686"/>
    <w:rsid w:val="00A21EA4"/>
    <w:rsid w:val="00A22A72"/>
    <w:rsid w:val="00A2483F"/>
    <w:rsid w:val="00A24F5B"/>
    <w:rsid w:val="00A2554E"/>
    <w:rsid w:val="00A26F58"/>
    <w:rsid w:val="00A26F5D"/>
    <w:rsid w:val="00A3166B"/>
    <w:rsid w:val="00A31965"/>
    <w:rsid w:val="00A3213F"/>
    <w:rsid w:val="00A47B05"/>
    <w:rsid w:val="00A51927"/>
    <w:rsid w:val="00A56960"/>
    <w:rsid w:val="00A658DF"/>
    <w:rsid w:val="00A665C2"/>
    <w:rsid w:val="00A70B0A"/>
    <w:rsid w:val="00A729D5"/>
    <w:rsid w:val="00A734A6"/>
    <w:rsid w:val="00A8568D"/>
    <w:rsid w:val="00A85B2B"/>
    <w:rsid w:val="00A87E22"/>
    <w:rsid w:val="00A90D40"/>
    <w:rsid w:val="00A923E1"/>
    <w:rsid w:val="00A92C1A"/>
    <w:rsid w:val="00A968D1"/>
    <w:rsid w:val="00AA06C9"/>
    <w:rsid w:val="00AA2A2F"/>
    <w:rsid w:val="00AA3F1E"/>
    <w:rsid w:val="00AB48E5"/>
    <w:rsid w:val="00AB5FA2"/>
    <w:rsid w:val="00AC0F7A"/>
    <w:rsid w:val="00AC100A"/>
    <w:rsid w:val="00AC12AE"/>
    <w:rsid w:val="00AC284A"/>
    <w:rsid w:val="00AC3AC4"/>
    <w:rsid w:val="00AC4256"/>
    <w:rsid w:val="00AD07BC"/>
    <w:rsid w:val="00AD0D48"/>
    <w:rsid w:val="00AD1940"/>
    <w:rsid w:val="00AD2E78"/>
    <w:rsid w:val="00AD3BE4"/>
    <w:rsid w:val="00AD55E1"/>
    <w:rsid w:val="00AD67B2"/>
    <w:rsid w:val="00AD691F"/>
    <w:rsid w:val="00AD7F0E"/>
    <w:rsid w:val="00AE2488"/>
    <w:rsid w:val="00AE273E"/>
    <w:rsid w:val="00AE3893"/>
    <w:rsid w:val="00AE7362"/>
    <w:rsid w:val="00AF248F"/>
    <w:rsid w:val="00AF2F98"/>
    <w:rsid w:val="00AF39B9"/>
    <w:rsid w:val="00AF4543"/>
    <w:rsid w:val="00AF72E8"/>
    <w:rsid w:val="00B04C32"/>
    <w:rsid w:val="00B05067"/>
    <w:rsid w:val="00B06BB1"/>
    <w:rsid w:val="00B11B26"/>
    <w:rsid w:val="00B20EF8"/>
    <w:rsid w:val="00B2183F"/>
    <w:rsid w:val="00B21864"/>
    <w:rsid w:val="00B237FF"/>
    <w:rsid w:val="00B25197"/>
    <w:rsid w:val="00B261E5"/>
    <w:rsid w:val="00B27A3C"/>
    <w:rsid w:val="00B3128F"/>
    <w:rsid w:val="00B335E6"/>
    <w:rsid w:val="00B3369F"/>
    <w:rsid w:val="00B33715"/>
    <w:rsid w:val="00B36519"/>
    <w:rsid w:val="00B4422F"/>
    <w:rsid w:val="00B467A3"/>
    <w:rsid w:val="00B52DAA"/>
    <w:rsid w:val="00B53963"/>
    <w:rsid w:val="00B5523B"/>
    <w:rsid w:val="00B604A5"/>
    <w:rsid w:val="00B66A11"/>
    <w:rsid w:val="00B707EC"/>
    <w:rsid w:val="00B73781"/>
    <w:rsid w:val="00B7458C"/>
    <w:rsid w:val="00B80BFF"/>
    <w:rsid w:val="00B80D12"/>
    <w:rsid w:val="00B87006"/>
    <w:rsid w:val="00B90EB7"/>
    <w:rsid w:val="00B9246B"/>
    <w:rsid w:val="00B947AE"/>
    <w:rsid w:val="00B971D1"/>
    <w:rsid w:val="00BA50F0"/>
    <w:rsid w:val="00BA5284"/>
    <w:rsid w:val="00BA769C"/>
    <w:rsid w:val="00BB194E"/>
    <w:rsid w:val="00BB410D"/>
    <w:rsid w:val="00BB439F"/>
    <w:rsid w:val="00BB48BC"/>
    <w:rsid w:val="00BB4C65"/>
    <w:rsid w:val="00BC13BB"/>
    <w:rsid w:val="00BC1ADA"/>
    <w:rsid w:val="00BC401A"/>
    <w:rsid w:val="00BC6838"/>
    <w:rsid w:val="00BC7554"/>
    <w:rsid w:val="00BC7BB1"/>
    <w:rsid w:val="00BD1357"/>
    <w:rsid w:val="00BE13A8"/>
    <w:rsid w:val="00BE3BE7"/>
    <w:rsid w:val="00BE52E2"/>
    <w:rsid w:val="00BF0A83"/>
    <w:rsid w:val="00BF347F"/>
    <w:rsid w:val="00BF56B5"/>
    <w:rsid w:val="00BF6E59"/>
    <w:rsid w:val="00C025DF"/>
    <w:rsid w:val="00C05EE2"/>
    <w:rsid w:val="00C1072E"/>
    <w:rsid w:val="00C122B1"/>
    <w:rsid w:val="00C2121C"/>
    <w:rsid w:val="00C24BF4"/>
    <w:rsid w:val="00C303A0"/>
    <w:rsid w:val="00C326D9"/>
    <w:rsid w:val="00C33786"/>
    <w:rsid w:val="00C37192"/>
    <w:rsid w:val="00C40862"/>
    <w:rsid w:val="00C4205D"/>
    <w:rsid w:val="00C44899"/>
    <w:rsid w:val="00C45F41"/>
    <w:rsid w:val="00C50754"/>
    <w:rsid w:val="00C52BAE"/>
    <w:rsid w:val="00C62043"/>
    <w:rsid w:val="00C65733"/>
    <w:rsid w:val="00C67B12"/>
    <w:rsid w:val="00C67FE8"/>
    <w:rsid w:val="00C7084C"/>
    <w:rsid w:val="00C72BC4"/>
    <w:rsid w:val="00C75E14"/>
    <w:rsid w:val="00C80047"/>
    <w:rsid w:val="00C85592"/>
    <w:rsid w:val="00C90062"/>
    <w:rsid w:val="00C913BB"/>
    <w:rsid w:val="00C9161D"/>
    <w:rsid w:val="00C91AC9"/>
    <w:rsid w:val="00C95D19"/>
    <w:rsid w:val="00CA12D3"/>
    <w:rsid w:val="00CA1D5F"/>
    <w:rsid w:val="00CA2E6E"/>
    <w:rsid w:val="00CA3181"/>
    <w:rsid w:val="00CA502E"/>
    <w:rsid w:val="00CA5E8B"/>
    <w:rsid w:val="00CA768A"/>
    <w:rsid w:val="00CB14F7"/>
    <w:rsid w:val="00CB2616"/>
    <w:rsid w:val="00CB35E8"/>
    <w:rsid w:val="00CB45D0"/>
    <w:rsid w:val="00CB4F2E"/>
    <w:rsid w:val="00CB61A1"/>
    <w:rsid w:val="00CB6A3A"/>
    <w:rsid w:val="00CC0460"/>
    <w:rsid w:val="00CC0F91"/>
    <w:rsid w:val="00CC2BD9"/>
    <w:rsid w:val="00CC4312"/>
    <w:rsid w:val="00CC4583"/>
    <w:rsid w:val="00CD05E3"/>
    <w:rsid w:val="00CD0633"/>
    <w:rsid w:val="00CD5624"/>
    <w:rsid w:val="00CD66C2"/>
    <w:rsid w:val="00CE2A1B"/>
    <w:rsid w:val="00CE2BAB"/>
    <w:rsid w:val="00CE32A3"/>
    <w:rsid w:val="00CE48E5"/>
    <w:rsid w:val="00CE4EC8"/>
    <w:rsid w:val="00CE5D78"/>
    <w:rsid w:val="00CE5EFA"/>
    <w:rsid w:val="00CE63CC"/>
    <w:rsid w:val="00CE6B38"/>
    <w:rsid w:val="00CF0B73"/>
    <w:rsid w:val="00CF1848"/>
    <w:rsid w:val="00CF59BA"/>
    <w:rsid w:val="00CF6F09"/>
    <w:rsid w:val="00D02A79"/>
    <w:rsid w:val="00D05996"/>
    <w:rsid w:val="00D12044"/>
    <w:rsid w:val="00D13022"/>
    <w:rsid w:val="00D159EB"/>
    <w:rsid w:val="00D20158"/>
    <w:rsid w:val="00D30AEA"/>
    <w:rsid w:val="00D43FEF"/>
    <w:rsid w:val="00D4790A"/>
    <w:rsid w:val="00D516BA"/>
    <w:rsid w:val="00D5351E"/>
    <w:rsid w:val="00D54D06"/>
    <w:rsid w:val="00D55AC3"/>
    <w:rsid w:val="00D65C16"/>
    <w:rsid w:val="00D65F22"/>
    <w:rsid w:val="00D70B26"/>
    <w:rsid w:val="00D71F86"/>
    <w:rsid w:val="00D727E9"/>
    <w:rsid w:val="00D73056"/>
    <w:rsid w:val="00D7346F"/>
    <w:rsid w:val="00D735CB"/>
    <w:rsid w:val="00D7549B"/>
    <w:rsid w:val="00D75865"/>
    <w:rsid w:val="00D76A18"/>
    <w:rsid w:val="00D77737"/>
    <w:rsid w:val="00D84555"/>
    <w:rsid w:val="00D8518C"/>
    <w:rsid w:val="00D91493"/>
    <w:rsid w:val="00D917FF"/>
    <w:rsid w:val="00D932F5"/>
    <w:rsid w:val="00D93403"/>
    <w:rsid w:val="00D9471D"/>
    <w:rsid w:val="00D95349"/>
    <w:rsid w:val="00DA2D25"/>
    <w:rsid w:val="00DA2F56"/>
    <w:rsid w:val="00DA4EC5"/>
    <w:rsid w:val="00DB3866"/>
    <w:rsid w:val="00DB41AF"/>
    <w:rsid w:val="00DB5311"/>
    <w:rsid w:val="00DC18C6"/>
    <w:rsid w:val="00DC5011"/>
    <w:rsid w:val="00DC623F"/>
    <w:rsid w:val="00DC732E"/>
    <w:rsid w:val="00DC7638"/>
    <w:rsid w:val="00DD0D66"/>
    <w:rsid w:val="00DD118C"/>
    <w:rsid w:val="00DD1312"/>
    <w:rsid w:val="00DD35D1"/>
    <w:rsid w:val="00DD38A0"/>
    <w:rsid w:val="00DD7646"/>
    <w:rsid w:val="00DE211E"/>
    <w:rsid w:val="00DE30F5"/>
    <w:rsid w:val="00DE3BCE"/>
    <w:rsid w:val="00DE4672"/>
    <w:rsid w:val="00DE4E8F"/>
    <w:rsid w:val="00DE6723"/>
    <w:rsid w:val="00DE6790"/>
    <w:rsid w:val="00DF0CFF"/>
    <w:rsid w:val="00DF1196"/>
    <w:rsid w:val="00DF32C3"/>
    <w:rsid w:val="00DF4A56"/>
    <w:rsid w:val="00DF77A1"/>
    <w:rsid w:val="00DF78FD"/>
    <w:rsid w:val="00E04467"/>
    <w:rsid w:val="00E04514"/>
    <w:rsid w:val="00E0515C"/>
    <w:rsid w:val="00E07AFC"/>
    <w:rsid w:val="00E111AE"/>
    <w:rsid w:val="00E11728"/>
    <w:rsid w:val="00E1413A"/>
    <w:rsid w:val="00E216BE"/>
    <w:rsid w:val="00E21926"/>
    <w:rsid w:val="00E22697"/>
    <w:rsid w:val="00E24AEE"/>
    <w:rsid w:val="00E26969"/>
    <w:rsid w:val="00E321EC"/>
    <w:rsid w:val="00E348D0"/>
    <w:rsid w:val="00E403E3"/>
    <w:rsid w:val="00E4282B"/>
    <w:rsid w:val="00E42F75"/>
    <w:rsid w:val="00E43E66"/>
    <w:rsid w:val="00E44580"/>
    <w:rsid w:val="00E45F27"/>
    <w:rsid w:val="00E46562"/>
    <w:rsid w:val="00E5097B"/>
    <w:rsid w:val="00E55753"/>
    <w:rsid w:val="00E55820"/>
    <w:rsid w:val="00E57D85"/>
    <w:rsid w:val="00E601AB"/>
    <w:rsid w:val="00E608BD"/>
    <w:rsid w:val="00E6227F"/>
    <w:rsid w:val="00E656F7"/>
    <w:rsid w:val="00E66235"/>
    <w:rsid w:val="00E666A0"/>
    <w:rsid w:val="00E67E26"/>
    <w:rsid w:val="00E74957"/>
    <w:rsid w:val="00E76B6F"/>
    <w:rsid w:val="00E82127"/>
    <w:rsid w:val="00E83C24"/>
    <w:rsid w:val="00E84AB5"/>
    <w:rsid w:val="00E86052"/>
    <w:rsid w:val="00E864B3"/>
    <w:rsid w:val="00E90F15"/>
    <w:rsid w:val="00E9318D"/>
    <w:rsid w:val="00E9590B"/>
    <w:rsid w:val="00EA1BC7"/>
    <w:rsid w:val="00EA28B5"/>
    <w:rsid w:val="00EA3407"/>
    <w:rsid w:val="00EA494D"/>
    <w:rsid w:val="00EA5368"/>
    <w:rsid w:val="00EA7612"/>
    <w:rsid w:val="00EA7C9A"/>
    <w:rsid w:val="00EB0A68"/>
    <w:rsid w:val="00EB5091"/>
    <w:rsid w:val="00EB6AFA"/>
    <w:rsid w:val="00EC4770"/>
    <w:rsid w:val="00ED04C3"/>
    <w:rsid w:val="00ED1B04"/>
    <w:rsid w:val="00ED1D36"/>
    <w:rsid w:val="00EE13FC"/>
    <w:rsid w:val="00EE2751"/>
    <w:rsid w:val="00EE39A8"/>
    <w:rsid w:val="00EE4643"/>
    <w:rsid w:val="00EE4C8E"/>
    <w:rsid w:val="00EF28DA"/>
    <w:rsid w:val="00EF3AE8"/>
    <w:rsid w:val="00EF3B4E"/>
    <w:rsid w:val="00EF48A5"/>
    <w:rsid w:val="00EF4B6E"/>
    <w:rsid w:val="00F00E64"/>
    <w:rsid w:val="00F02F3F"/>
    <w:rsid w:val="00F04347"/>
    <w:rsid w:val="00F04FD8"/>
    <w:rsid w:val="00F23D20"/>
    <w:rsid w:val="00F251AE"/>
    <w:rsid w:val="00F30285"/>
    <w:rsid w:val="00F32648"/>
    <w:rsid w:val="00F347E0"/>
    <w:rsid w:val="00F34F76"/>
    <w:rsid w:val="00F37C09"/>
    <w:rsid w:val="00F535B8"/>
    <w:rsid w:val="00F61D0B"/>
    <w:rsid w:val="00F65480"/>
    <w:rsid w:val="00F67E1D"/>
    <w:rsid w:val="00F70D53"/>
    <w:rsid w:val="00F714E8"/>
    <w:rsid w:val="00F7587C"/>
    <w:rsid w:val="00F77635"/>
    <w:rsid w:val="00F80035"/>
    <w:rsid w:val="00F80DBA"/>
    <w:rsid w:val="00F81901"/>
    <w:rsid w:val="00F81C8A"/>
    <w:rsid w:val="00F8209B"/>
    <w:rsid w:val="00F82C59"/>
    <w:rsid w:val="00F83977"/>
    <w:rsid w:val="00F90323"/>
    <w:rsid w:val="00F94774"/>
    <w:rsid w:val="00F950A7"/>
    <w:rsid w:val="00FA1200"/>
    <w:rsid w:val="00FA3E69"/>
    <w:rsid w:val="00FB3C2A"/>
    <w:rsid w:val="00FB4D50"/>
    <w:rsid w:val="00FB5B83"/>
    <w:rsid w:val="00FB667C"/>
    <w:rsid w:val="00FC243F"/>
    <w:rsid w:val="00FC2C02"/>
    <w:rsid w:val="00FC53DB"/>
    <w:rsid w:val="00FC5EE1"/>
    <w:rsid w:val="00FC6D4B"/>
    <w:rsid w:val="00FC6E58"/>
    <w:rsid w:val="00FC7195"/>
    <w:rsid w:val="00FD0A8B"/>
    <w:rsid w:val="00FD4F72"/>
    <w:rsid w:val="00FE01DD"/>
    <w:rsid w:val="00FE2D52"/>
    <w:rsid w:val="00FE3C30"/>
    <w:rsid w:val="00FE48F3"/>
    <w:rsid w:val="00FE568B"/>
    <w:rsid w:val="00FE5D64"/>
    <w:rsid w:val="00FF046A"/>
    <w:rsid w:val="00FF099E"/>
    <w:rsid w:val="138B8562"/>
    <w:rsid w:val="28DECB7A"/>
    <w:rsid w:val="30EB5447"/>
    <w:rsid w:val="5304F200"/>
    <w:rsid w:val="7B17A9C1"/>
  </w:rsids>
  <m:mathPr>
    <m:mathFont m:val="Cambria Math"/>
    <m:brkBin m:val="before"/>
    <m:brkBinSub m:val="--"/>
    <m:smallFrac m:val="0"/>
    <m:dispDef/>
    <m:lMargin m:val="0"/>
    <m:rMargin m:val="0"/>
    <m:defJc m:val="centerGroup"/>
    <m:wrapIndent m:val="1440"/>
    <m:intLim m:val="subSup"/>
    <m:naryLim m:val="undOvr"/>
  </m:mathPr>
  <w:themeFontLang w:val="fr-CA"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4097"/>
    <o:shapelayout v:ext="edit">
      <o:idmap v:ext="edit" data="1"/>
    </o:shapelayout>
  </w:shapeDefaults>
  <w:decimalSymbol w:val="."/>
  <w:listSeparator w:val=","/>
  <w14:docId w14:val="5C606580"/>
  <w15:docId w15:val="{61B04201-3220-469E-B995-066E270F43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4"/>
        <w:szCs w:val="24"/>
        <w:lang w:val="ru-RU" w:eastAsia="en-US" w:bidi="ar-SA"/>
      </w:rPr>
    </w:rPrDefault>
    <w:pPrDefault/>
  </w:docDefaults>
  <w:latentStyles w:defLockedState="0" w:defUIPriority="99" w:defSemiHidden="0" w:defUnhideWhenUsed="0" w:defQFormat="0" w:count="375">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Web 1" w:semiHidden="1" w:unhideWhenUsed="1"/>
    <w:lsdException w:name="Table Web 2"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rsid w:val="002A041C"/>
    <w:rPr>
      <w:rFonts w:ascii="Times New Roman" w:eastAsia="Times New Roman" w:hAnsi="Times New Roman" w:cs="Times New Roman"/>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3458FE"/>
    <w:pPr>
      <w:keepNext/>
      <w:tabs>
        <w:tab w:val="left" w:pos="720"/>
      </w:tabs>
      <w:spacing w:before="120" w:after="120"/>
      <w:jc w:val="center"/>
      <w:outlineLvl w:val="1"/>
    </w:pPr>
    <w:rPr>
      <w:b/>
      <w:bCs/>
      <w:iCs/>
      <w:sz w:val="22"/>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outlineLvl w:val="4"/>
    </w:pPr>
    <w:rPr>
      <w:bCs/>
      <w:i/>
      <w:szCs w:val="26"/>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ru-RU"/>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ru-RU"/>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ru-RU"/>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ru-RU"/>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ru-RU"/>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ru-RU"/>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ru-RU"/>
    </w:rPr>
  </w:style>
  <w:style w:type="paragraph" w:styleId="BodyTextIndent">
    <w:name w:val="Body Text Indent"/>
    <w:basedOn w:val="Normal"/>
    <w:link w:val="BodyTextIndentChar"/>
    <w:rsid w:val="007E09DA"/>
    <w:pPr>
      <w:spacing w:before="120" w:after="120"/>
      <w:ind w:left="1440" w:hanging="720"/>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ru-RU"/>
    </w:rPr>
  </w:style>
  <w:style w:type="character" w:styleId="CommentReference">
    <w:name w:val="annotation reference"/>
    <w:uiPriority w:val="99"/>
    <w:semiHidden/>
    <w:rsid w:val="007E09DA"/>
    <w:rPr>
      <w:sz w:val="16"/>
    </w:rPr>
  </w:style>
  <w:style w:type="paragraph" w:styleId="CommentText">
    <w:name w:val="annotation text"/>
    <w:basedOn w:val="Normal"/>
    <w:link w:val="CommentTextChar"/>
    <w:uiPriority w:val="99"/>
    <w:semiHidden/>
    <w:rsid w:val="007E09DA"/>
    <w:pPr>
      <w:spacing w:after="120" w:line="240" w:lineRule="exact"/>
    </w:pPr>
  </w:style>
  <w:style w:type="character" w:customStyle="1" w:styleId="CommentTextChar">
    <w:name w:val="Comment Text Char"/>
    <w:basedOn w:val="DefaultParagraphFont"/>
    <w:link w:val="CommentText"/>
    <w:uiPriority w:val="99"/>
    <w:semiHidden/>
    <w:rsid w:val="007E09DA"/>
    <w:rPr>
      <w:rFonts w:ascii="Times New Roman" w:eastAsia="Times New Roman" w:hAnsi="Times New Roman" w:cs="Times New Roman"/>
      <w:sz w:val="22"/>
      <w:lang w:val="ru-RU"/>
    </w:rPr>
  </w:style>
  <w:style w:type="paragraph" w:customStyle="1" w:styleId="Cornernotation">
    <w:name w:val="Corner notation"/>
    <w:basedOn w:val="Normal"/>
    <w:rsid w:val="007E09DA"/>
    <w:pPr>
      <w:ind w:left="170" w:right="3119" w:hanging="170"/>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ru-RU"/>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uiPriority w:val="99"/>
    <w:qFormat/>
    <w:rsid w:val="00427D21"/>
    <w:rPr>
      <w:sz w:val="22"/>
      <w:u w:val="none"/>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qFormat/>
    <w:rsid w:val="007E09DA"/>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7E09DA"/>
    <w:rPr>
      <w:rFonts w:ascii="Times New Roman" w:eastAsia="Times New Roman" w:hAnsi="Times New Roman" w:cs="Times New Roman"/>
      <w:sz w:val="18"/>
      <w:lang w:val="ru-RU"/>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3458FE"/>
    <w:rPr>
      <w:rFonts w:ascii="Times New Roman" w:eastAsia="Times New Roman" w:hAnsi="Times New Roman" w:cs="Times New Roman"/>
      <w:b/>
      <w:bCs/>
      <w:iCs/>
      <w:sz w:val="22"/>
      <w:lang w:val="ru-RU"/>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ru-RU"/>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ru-RU"/>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ru-RU"/>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ru-RU"/>
    </w:rPr>
  </w:style>
  <w:style w:type="character" w:customStyle="1" w:styleId="Heading7Char">
    <w:name w:val="Heading 7 Char"/>
    <w:basedOn w:val="DefaultParagraphFont"/>
    <w:link w:val="Heading7"/>
    <w:rsid w:val="007E09DA"/>
    <w:rPr>
      <w:rFonts w:ascii="Univers" w:eastAsia="Times New Roman" w:hAnsi="Univers" w:cs="Times New Roman"/>
      <w:b/>
      <w:sz w:val="28"/>
      <w:lang w:val="ru-RU"/>
    </w:rPr>
  </w:style>
  <w:style w:type="character" w:customStyle="1" w:styleId="Heading8Char">
    <w:name w:val="Heading 8 Char"/>
    <w:basedOn w:val="DefaultParagraphFont"/>
    <w:link w:val="Heading8"/>
    <w:rsid w:val="007E09DA"/>
    <w:rPr>
      <w:rFonts w:ascii="Univers" w:eastAsia="Times New Roman" w:hAnsi="Univers" w:cs="Times New Roman"/>
      <w:b/>
      <w:sz w:val="32"/>
      <w:lang w:val="ru-RU"/>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ru-RU"/>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spacing w:before="120" w:after="120"/>
    </w:pPr>
    <w:rPr>
      <w:snapToGrid w:val="0"/>
      <w:szCs w:val="18"/>
    </w:rPr>
  </w:style>
  <w:style w:type="paragraph" w:customStyle="1" w:styleId="Para2">
    <w:name w:val="Para2"/>
    <w:basedOn w:val="Para1"/>
    <w:rsid w:val="007E09DA"/>
    <w:pPr>
      <w:autoSpaceDE w:val="0"/>
      <w:autoSpaceDN w:val="0"/>
    </w:pPr>
  </w:style>
  <w:style w:type="paragraph" w:customStyle="1" w:styleId="Para3">
    <w:name w:val="Para3"/>
    <w:basedOn w:val="Normal"/>
    <w:rsid w:val="007E09DA"/>
    <w:pPr>
      <w:numPr>
        <w:ilvl w:val="3"/>
        <w:numId w:val="4"/>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pPr>
  </w:style>
  <w:style w:type="paragraph" w:styleId="TOC5">
    <w:name w:val="toc 5"/>
    <w:basedOn w:val="Normal"/>
    <w:next w:val="Normal"/>
    <w:autoRedefine/>
    <w:semiHidden/>
    <w:rsid w:val="007E09DA"/>
    <w:pPr>
      <w:spacing w:before="120" w:after="120"/>
      <w:ind w:left="880"/>
    </w:pPr>
  </w:style>
  <w:style w:type="paragraph" w:styleId="TOC6">
    <w:name w:val="toc 6"/>
    <w:basedOn w:val="Normal"/>
    <w:next w:val="Normal"/>
    <w:autoRedefine/>
    <w:semiHidden/>
    <w:rsid w:val="007E09DA"/>
    <w:pPr>
      <w:spacing w:before="120" w:after="120"/>
      <w:ind w:left="1100"/>
    </w:pPr>
  </w:style>
  <w:style w:type="paragraph" w:styleId="TOC7">
    <w:name w:val="toc 7"/>
    <w:basedOn w:val="Normal"/>
    <w:next w:val="Normal"/>
    <w:autoRedefine/>
    <w:semiHidden/>
    <w:rsid w:val="007E09DA"/>
    <w:pPr>
      <w:spacing w:before="120" w:after="120"/>
      <w:ind w:left="1320"/>
    </w:pPr>
  </w:style>
  <w:style w:type="paragraph" w:styleId="TOC8">
    <w:name w:val="toc 8"/>
    <w:basedOn w:val="Normal"/>
    <w:next w:val="Normal"/>
    <w:autoRedefine/>
    <w:semiHidden/>
    <w:rsid w:val="007E09DA"/>
    <w:pPr>
      <w:spacing w:before="120" w:after="120"/>
      <w:ind w:left="1540"/>
    </w:pPr>
  </w:style>
  <w:style w:type="paragraph" w:styleId="TOC9">
    <w:name w:val="toc 9"/>
    <w:basedOn w:val="Normal"/>
    <w:next w:val="Normal"/>
    <w:autoRedefine/>
    <w:semiHidden/>
    <w:rsid w:val="007E09DA"/>
    <w:pPr>
      <w:spacing w:before="120" w:after="120"/>
      <w:ind w:left="1760"/>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ru-RU"/>
    </w:rPr>
  </w:style>
  <w:style w:type="paragraph" w:customStyle="1" w:styleId="CBD-Doc-Type">
    <w:name w:val="CBD-Doc-Type"/>
    <w:basedOn w:val="Normal"/>
    <w:rsid w:val="00172AF6"/>
    <w:pPr>
      <w:keepLines/>
      <w:spacing w:before="240" w:after="120"/>
    </w:pPr>
    <w:rPr>
      <w:rFonts w:cs="Angsana New"/>
      <w:b/>
      <w:i/>
    </w:rPr>
  </w:style>
  <w:style w:type="paragraph" w:customStyle="1" w:styleId="CBD-Doc">
    <w:name w:val="CBD-Doc"/>
    <w:basedOn w:val="Normal"/>
    <w:rsid w:val="00172AF6"/>
    <w:pPr>
      <w:keepLines/>
      <w:numPr>
        <w:numId w:val="5"/>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Default">
    <w:name w:val="Default"/>
    <w:rsid w:val="00E55820"/>
    <w:pPr>
      <w:widowControl w:val="0"/>
      <w:autoSpaceDE w:val="0"/>
      <w:autoSpaceDN w:val="0"/>
      <w:adjustRightInd w:val="0"/>
    </w:pPr>
    <w:rPr>
      <w:rFonts w:ascii="Times New Roman" w:hAnsi="Times New Roman" w:cs="Times New Roman"/>
      <w:color w:val="000000"/>
    </w:r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FootnoteReference"/>
    <w:uiPriority w:val="99"/>
    <w:rsid w:val="00731B8F"/>
    <w:pPr>
      <w:spacing w:after="160" w:line="240" w:lineRule="exact"/>
    </w:pPr>
    <w:rPr>
      <w:rFonts w:asciiTheme="minorHAnsi" w:eastAsiaTheme="minorEastAsia" w:hAnsiTheme="minorHAnsi" w:cstheme="minorBidi"/>
      <w:vertAlign w:val="superscript"/>
    </w:rPr>
  </w:style>
  <w:style w:type="paragraph" w:styleId="CommentSubject">
    <w:name w:val="annotation subject"/>
    <w:basedOn w:val="CommentText"/>
    <w:next w:val="CommentText"/>
    <w:link w:val="CommentSubjectChar"/>
    <w:uiPriority w:val="99"/>
    <w:semiHidden/>
    <w:unhideWhenUsed/>
    <w:rsid w:val="00491FC2"/>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491FC2"/>
    <w:rPr>
      <w:rFonts w:ascii="Times New Roman" w:eastAsia="Times New Roman" w:hAnsi="Times New Roman" w:cs="Times New Roman"/>
      <w:b/>
      <w:bCs/>
      <w:sz w:val="20"/>
      <w:szCs w:val="20"/>
      <w:lang w:val="ru-RU"/>
    </w:rPr>
  </w:style>
  <w:style w:type="paragraph" w:styleId="Revision">
    <w:name w:val="Revision"/>
    <w:hidden/>
    <w:uiPriority w:val="99"/>
    <w:semiHidden/>
    <w:rsid w:val="00C85592"/>
    <w:rPr>
      <w:rFonts w:ascii="Times New Roman" w:eastAsia="Times New Roman" w:hAnsi="Times New Roman" w:cs="Times New Roman"/>
      <w:sz w:val="22"/>
    </w:rPr>
  </w:style>
  <w:style w:type="paragraph" w:styleId="NormalWeb">
    <w:name w:val="Normal (Web)"/>
    <w:basedOn w:val="Normal"/>
    <w:uiPriority w:val="99"/>
    <w:semiHidden/>
    <w:unhideWhenUsed/>
    <w:rsid w:val="00B36519"/>
    <w:pPr>
      <w:spacing w:before="100" w:beforeAutospacing="1" w:after="100" w:afterAutospacing="1"/>
    </w:pPr>
  </w:style>
  <w:style w:type="character" w:customStyle="1" w:styleId="UnresolvedMention1">
    <w:name w:val="Unresolved Mention1"/>
    <w:basedOn w:val="DefaultParagraphFont"/>
    <w:uiPriority w:val="99"/>
    <w:semiHidden/>
    <w:unhideWhenUsed/>
    <w:rsid w:val="00F81901"/>
    <w:rPr>
      <w:color w:val="605E5C"/>
      <w:shd w:val="clear" w:color="auto" w:fill="E1DFDD"/>
    </w:rPr>
  </w:style>
  <w:style w:type="character" w:customStyle="1" w:styleId="UnresolvedMention2">
    <w:name w:val="Unresolved Mention2"/>
    <w:basedOn w:val="DefaultParagraphFont"/>
    <w:uiPriority w:val="99"/>
    <w:semiHidden/>
    <w:unhideWhenUsed/>
    <w:rsid w:val="00C67FE8"/>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77559911">
      <w:bodyDiv w:val="1"/>
      <w:marLeft w:val="0"/>
      <w:marRight w:val="0"/>
      <w:marTop w:val="0"/>
      <w:marBottom w:val="0"/>
      <w:divBdr>
        <w:top w:val="none" w:sz="0" w:space="0" w:color="auto"/>
        <w:left w:val="none" w:sz="0" w:space="0" w:color="auto"/>
        <w:bottom w:val="none" w:sz="0" w:space="0" w:color="auto"/>
        <w:right w:val="none" w:sz="0" w:space="0" w:color="auto"/>
      </w:divBdr>
    </w:div>
    <w:div w:id="358091941">
      <w:bodyDiv w:val="1"/>
      <w:marLeft w:val="0"/>
      <w:marRight w:val="0"/>
      <w:marTop w:val="0"/>
      <w:marBottom w:val="0"/>
      <w:divBdr>
        <w:top w:val="none" w:sz="0" w:space="0" w:color="auto"/>
        <w:left w:val="none" w:sz="0" w:space="0" w:color="auto"/>
        <w:bottom w:val="none" w:sz="0" w:space="0" w:color="auto"/>
        <w:right w:val="none" w:sz="0" w:space="0" w:color="auto"/>
      </w:divBdr>
    </w:div>
    <w:div w:id="506017387">
      <w:bodyDiv w:val="1"/>
      <w:marLeft w:val="0"/>
      <w:marRight w:val="0"/>
      <w:marTop w:val="0"/>
      <w:marBottom w:val="0"/>
      <w:divBdr>
        <w:top w:val="none" w:sz="0" w:space="0" w:color="auto"/>
        <w:left w:val="none" w:sz="0" w:space="0" w:color="auto"/>
        <w:bottom w:val="none" w:sz="0" w:space="0" w:color="auto"/>
        <w:right w:val="none" w:sz="0" w:space="0" w:color="auto"/>
      </w:divBdr>
    </w:div>
    <w:div w:id="593518038">
      <w:bodyDiv w:val="1"/>
      <w:marLeft w:val="0"/>
      <w:marRight w:val="0"/>
      <w:marTop w:val="0"/>
      <w:marBottom w:val="0"/>
      <w:divBdr>
        <w:top w:val="none" w:sz="0" w:space="0" w:color="auto"/>
        <w:left w:val="none" w:sz="0" w:space="0" w:color="auto"/>
        <w:bottom w:val="none" w:sz="0" w:space="0" w:color="auto"/>
        <w:right w:val="none" w:sz="0" w:space="0" w:color="auto"/>
      </w:divBdr>
    </w:div>
    <w:div w:id="594443600">
      <w:bodyDiv w:val="1"/>
      <w:marLeft w:val="0"/>
      <w:marRight w:val="0"/>
      <w:marTop w:val="0"/>
      <w:marBottom w:val="0"/>
      <w:divBdr>
        <w:top w:val="none" w:sz="0" w:space="0" w:color="auto"/>
        <w:left w:val="none" w:sz="0" w:space="0" w:color="auto"/>
        <w:bottom w:val="none" w:sz="0" w:space="0" w:color="auto"/>
        <w:right w:val="none" w:sz="0" w:space="0" w:color="auto"/>
      </w:divBdr>
    </w:div>
    <w:div w:id="714694106">
      <w:bodyDiv w:val="1"/>
      <w:marLeft w:val="0"/>
      <w:marRight w:val="0"/>
      <w:marTop w:val="0"/>
      <w:marBottom w:val="0"/>
      <w:divBdr>
        <w:top w:val="none" w:sz="0" w:space="0" w:color="auto"/>
        <w:left w:val="none" w:sz="0" w:space="0" w:color="auto"/>
        <w:bottom w:val="none" w:sz="0" w:space="0" w:color="auto"/>
        <w:right w:val="none" w:sz="0" w:space="0" w:color="auto"/>
      </w:divBdr>
    </w:div>
    <w:div w:id="770705806">
      <w:bodyDiv w:val="1"/>
      <w:marLeft w:val="0"/>
      <w:marRight w:val="0"/>
      <w:marTop w:val="0"/>
      <w:marBottom w:val="0"/>
      <w:divBdr>
        <w:top w:val="none" w:sz="0" w:space="0" w:color="auto"/>
        <w:left w:val="none" w:sz="0" w:space="0" w:color="auto"/>
        <w:bottom w:val="none" w:sz="0" w:space="0" w:color="auto"/>
        <w:right w:val="none" w:sz="0" w:space="0" w:color="auto"/>
      </w:divBdr>
    </w:div>
    <w:div w:id="892808689">
      <w:bodyDiv w:val="1"/>
      <w:marLeft w:val="0"/>
      <w:marRight w:val="0"/>
      <w:marTop w:val="0"/>
      <w:marBottom w:val="0"/>
      <w:divBdr>
        <w:top w:val="none" w:sz="0" w:space="0" w:color="auto"/>
        <w:left w:val="none" w:sz="0" w:space="0" w:color="auto"/>
        <w:bottom w:val="none" w:sz="0" w:space="0" w:color="auto"/>
        <w:right w:val="none" w:sz="0" w:space="0" w:color="auto"/>
      </w:divBdr>
    </w:div>
    <w:div w:id="1039431483">
      <w:bodyDiv w:val="1"/>
      <w:marLeft w:val="0"/>
      <w:marRight w:val="0"/>
      <w:marTop w:val="0"/>
      <w:marBottom w:val="0"/>
      <w:divBdr>
        <w:top w:val="none" w:sz="0" w:space="0" w:color="auto"/>
        <w:left w:val="none" w:sz="0" w:space="0" w:color="auto"/>
        <w:bottom w:val="none" w:sz="0" w:space="0" w:color="auto"/>
        <w:right w:val="none" w:sz="0" w:space="0" w:color="auto"/>
      </w:divBdr>
    </w:div>
    <w:div w:id="1105268107">
      <w:bodyDiv w:val="1"/>
      <w:marLeft w:val="0"/>
      <w:marRight w:val="0"/>
      <w:marTop w:val="0"/>
      <w:marBottom w:val="0"/>
      <w:divBdr>
        <w:top w:val="none" w:sz="0" w:space="0" w:color="auto"/>
        <w:left w:val="none" w:sz="0" w:space="0" w:color="auto"/>
        <w:bottom w:val="none" w:sz="0" w:space="0" w:color="auto"/>
        <w:right w:val="none" w:sz="0" w:space="0" w:color="auto"/>
      </w:divBdr>
    </w:div>
    <w:div w:id="1280650308">
      <w:bodyDiv w:val="1"/>
      <w:marLeft w:val="0"/>
      <w:marRight w:val="0"/>
      <w:marTop w:val="0"/>
      <w:marBottom w:val="0"/>
      <w:divBdr>
        <w:top w:val="none" w:sz="0" w:space="0" w:color="auto"/>
        <w:left w:val="none" w:sz="0" w:space="0" w:color="auto"/>
        <w:bottom w:val="none" w:sz="0" w:space="0" w:color="auto"/>
        <w:right w:val="none" w:sz="0" w:space="0" w:color="auto"/>
      </w:divBdr>
    </w:div>
    <w:div w:id="1342471066">
      <w:bodyDiv w:val="1"/>
      <w:marLeft w:val="0"/>
      <w:marRight w:val="0"/>
      <w:marTop w:val="0"/>
      <w:marBottom w:val="0"/>
      <w:divBdr>
        <w:top w:val="none" w:sz="0" w:space="0" w:color="auto"/>
        <w:left w:val="none" w:sz="0" w:space="0" w:color="auto"/>
        <w:bottom w:val="none" w:sz="0" w:space="0" w:color="auto"/>
        <w:right w:val="none" w:sz="0" w:space="0" w:color="auto"/>
      </w:divBdr>
    </w:div>
    <w:div w:id="1357271386">
      <w:bodyDiv w:val="1"/>
      <w:marLeft w:val="0"/>
      <w:marRight w:val="0"/>
      <w:marTop w:val="0"/>
      <w:marBottom w:val="0"/>
      <w:divBdr>
        <w:top w:val="none" w:sz="0" w:space="0" w:color="auto"/>
        <w:left w:val="none" w:sz="0" w:space="0" w:color="auto"/>
        <w:bottom w:val="none" w:sz="0" w:space="0" w:color="auto"/>
        <w:right w:val="none" w:sz="0" w:space="0" w:color="auto"/>
      </w:divBdr>
    </w:div>
    <w:div w:id="1472402699">
      <w:bodyDiv w:val="1"/>
      <w:marLeft w:val="0"/>
      <w:marRight w:val="0"/>
      <w:marTop w:val="0"/>
      <w:marBottom w:val="0"/>
      <w:divBdr>
        <w:top w:val="none" w:sz="0" w:space="0" w:color="auto"/>
        <w:left w:val="none" w:sz="0" w:space="0" w:color="auto"/>
        <w:bottom w:val="none" w:sz="0" w:space="0" w:color="auto"/>
        <w:right w:val="none" w:sz="0" w:space="0" w:color="auto"/>
      </w:divBdr>
      <w:divsChild>
        <w:div w:id="1646736413">
          <w:marLeft w:val="0"/>
          <w:marRight w:val="0"/>
          <w:marTop w:val="0"/>
          <w:marBottom w:val="0"/>
          <w:divBdr>
            <w:top w:val="none" w:sz="0" w:space="0" w:color="auto"/>
            <w:left w:val="none" w:sz="0" w:space="0" w:color="auto"/>
            <w:bottom w:val="none" w:sz="0" w:space="0" w:color="auto"/>
            <w:right w:val="none" w:sz="0" w:space="0" w:color="auto"/>
          </w:divBdr>
          <w:divsChild>
            <w:div w:id="2131246070">
              <w:marLeft w:val="0"/>
              <w:marRight w:val="0"/>
              <w:marTop w:val="0"/>
              <w:marBottom w:val="0"/>
              <w:divBdr>
                <w:top w:val="none" w:sz="0" w:space="0" w:color="auto"/>
                <w:left w:val="none" w:sz="0" w:space="0" w:color="auto"/>
                <w:bottom w:val="none" w:sz="0" w:space="0" w:color="auto"/>
                <w:right w:val="none" w:sz="0" w:space="0" w:color="auto"/>
              </w:divBdr>
              <w:divsChild>
                <w:div w:id="4745722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7210731">
      <w:bodyDiv w:val="1"/>
      <w:marLeft w:val="0"/>
      <w:marRight w:val="0"/>
      <w:marTop w:val="0"/>
      <w:marBottom w:val="0"/>
      <w:divBdr>
        <w:top w:val="none" w:sz="0" w:space="0" w:color="auto"/>
        <w:left w:val="none" w:sz="0" w:space="0" w:color="auto"/>
        <w:bottom w:val="none" w:sz="0" w:space="0" w:color="auto"/>
        <w:right w:val="none" w:sz="0" w:space="0" w:color="auto"/>
      </w:divBdr>
    </w:div>
    <w:div w:id="1661231680">
      <w:bodyDiv w:val="1"/>
      <w:marLeft w:val="0"/>
      <w:marRight w:val="0"/>
      <w:marTop w:val="0"/>
      <w:marBottom w:val="0"/>
      <w:divBdr>
        <w:top w:val="none" w:sz="0" w:space="0" w:color="auto"/>
        <w:left w:val="none" w:sz="0" w:space="0" w:color="auto"/>
        <w:bottom w:val="none" w:sz="0" w:space="0" w:color="auto"/>
        <w:right w:val="none" w:sz="0" w:space="0" w:color="auto"/>
      </w:divBdr>
    </w:div>
    <w:div w:id="1686636356">
      <w:bodyDiv w:val="1"/>
      <w:marLeft w:val="0"/>
      <w:marRight w:val="0"/>
      <w:marTop w:val="0"/>
      <w:marBottom w:val="0"/>
      <w:divBdr>
        <w:top w:val="none" w:sz="0" w:space="0" w:color="auto"/>
        <w:left w:val="none" w:sz="0" w:space="0" w:color="auto"/>
        <w:bottom w:val="none" w:sz="0" w:space="0" w:color="auto"/>
        <w:right w:val="none" w:sz="0" w:space="0" w:color="auto"/>
      </w:divBdr>
    </w:div>
    <w:div w:id="1697611485">
      <w:bodyDiv w:val="1"/>
      <w:marLeft w:val="0"/>
      <w:marRight w:val="0"/>
      <w:marTop w:val="0"/>
      <w:marBottom w:val="0"/>
      <w:divBdr>
        <w:top w:val="none" w:sz="0" w:space="0" w:color="auto"/>
        <w:left w:val="none" w:sz="0" w:space="0" w:color="auto"/>
        <w:bottom w:val="none" w:sz="0" w:space="0" w:color="auto"/>
        <w:right w:val="none" w:sz="0" w:space="0" w:color="auto"/>
      </w:divBdr>
    </w:div>
    <w:div w:id="1836143876">
      <w:bodyDiv w:val="1"/>
      <w:marLeft w:val="0"/>
      <w:marRight w:val="0"/>
      <w:marTop w:val="0"/>
      <w:marBottom w:val="0"/>
      <w:divBdr>
        <w:top w:val="none" w:sz="0" w:space="0" w:color="auto"/>
        <w:left w:val="none" w:sz="0" w:space="0" w:color="auto"/>
        <w:bottom w:val="none" w:sz="0" w:space="0" w:color="auto"/>
        <w:right w:val="none" w:sz="0" w:space="0" w:color="auto"/>
      </w:divBdr>
    </w:div>
    <w:div w:id="2083326714">
      <w:bodyDiv w:val="1"/>
      <w:marLeft w:val="0"/>
      <w:marRight w:val="0"/>
      <w:marTop w:val="0"/>
      <w:marBottom w:val="0"/>
      <w:divBdr>
        <w:top w:val="none" w:sz="0" w:space="0" w:color="auto"/>
        <w:left w:val="none" w:sz="0" w:space="0" w:color="auto"/>
        <w:bottom w:val="none" w:sz="0" w:space="0" w:color="auto"/>
        <w:right w:val="none" w:sz="0" w:space="0" w:color="auto"/>
      </w:divBdr>
    </w:div>
    <w:div w:id="2094545805">
      <w:bodyDiv w:val="1"/>
      <w:marLeft w:val="0"/>
      <w:marRight w:val="0"/>
      <w:marTop w:val="0"/>
      <w:marBottom w:val="0"/>
      <w:divBdr>
        <w:top w:val="none" w:sz="0" w:space="0" w:color="auto"/>
        <w:left w:val="none" w:sz="0" w:space="0" w:color="auto"/>
        <w:bottom w:val="none" w:sz="0" w:space="0" w:color="auto"/>
        <w:right w:val="none" w:sz="0" w:space="0" w:color="auto"/>
      </w:divBdr>
      <w:divsChild>
        <w:div w:id="43719715">
          <w:marLeft w:val="0"/>
          <w:marRight w:val="0"/>
          <w:marTop w:val="0"/>
          <w:marBottom w:val="0"/>
          <w:divBdr>
            <w:top w:val="none" w:sz="0" w:space="0" w:color="auto"/>
            <w:left w:val="none" w:sz="0" w:space="0" w:color="auto"/>
            <w:bottom w:val="none" w:sz="0" w:space="0" w:color="auto"/>
            <w:right w:val="none" w:sz="0" w:space="0" w:color="auto"/>
          </w:divBdr>
          <w:divsChild>
            <w:div w:id="2068338230">
              <w:marLeft w:val="0"/>
              <w:marRight w:val="0"/>
              <w:marTop w:val="0"/>
              <w:marBottom w:val="0"/>
              <w:divBdr>
                <w:top w:val="none" w:sz="0" w:space="0" w:color="auto"/>
                <w:left w:val="none" w:sz="0" w:space="0" w:color="auto"/>
                <w:bottom w:val="none" w:sz="0" w:space="0" w:color="auto"/>
                <w:right w:val="none" w:sz="0" w:space="0" w:color="auto"/>
              </w:divBdr>
              <w:divsChild>
                <w:div w:id="20992494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eg"/><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oc/decisions/cop-14/cop-14-dec-34-ru.pdf" TargetMode="Externa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1" Type="http://schemas.openxmlformats.org/officeDocument/2006/relationships/hyperlink" Target="https://www.cbd.int/conferences/post2020/submission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2760E75CE1F4462FB430DFC6B959073F"/>
        <w:category>
          <w:name w:val="General"/>
          <w:gallery w:val="placeholder"/>
        </w:category>
        <w:types>
          <w:type w:val="bbPlcHdr"/>
        </w:types>
        <w:behaviors>
          <w:behavior w:val="content"/>
        </w:behaviors>
        <w:guid w:val="{418C8A6C-F377-4350-8C7D-32121E02D215}"/>
      </w:docPartPr>
      <w:docPartBody>
        <w:p w:rsidR="00693C6C" w:rsidRDefault="00D97764" w:rsidP="00D97764">
          <w:pPr>
            <w:pStyle w:val="2760E75CE1F4462FB430DFC6B959073F"/>
          </w:pPr>
          <w:r>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Times New Roman Bold">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Arial">
    <w:panose1 w:val="020B0604020202020204"/>
    <w:charset w:val="00"/>
    <w:family w:val="swiss"/>
    <w:pitch w:val="variable"/>
    <w:sig w:usb0="E0002EFF" w:usb1="C000785B" w:usb2="00000009" w:usb3="00000000" w:csb0="000001FF" w:csb1="00000000"/>
  </w:font>
  <w:font w:name="Univers">
    <w:altName w:val="Univers"/>
    <w:charset w:val="00"/>
    <w:family w:val="swiss"/>
    <w:pitch w:val="variable"/>
    <w:sig w:usb0="80000287" w:usb1="00000000" w:usb2="00000000" w:usb3="00000000" w:csb0="0000000F" w:csb1="00000000"/>
  </w:font>
  <w:font w:name="Lucida Grande">
    <w:altName w:val="Arial"/>
    <w:charset w:val="00"/>
    <w:family w:val="auto"/>
    <w:pitch w:val="variable"/>
    <w:sig w:usb0="E1000AEF" w:usb1="5000A1FF" w:usb2="00000000" w:usb3="00000000" w:csb0="000001BF" w:csb1="00000000"/>
  </w:font>
  <w:font w:name="Calibri">
    <w:panose1 w:val="020F0502020204030204"/>
    <w:charset w:val="00"/>
    <w:family w:val="swiss"/>
    <w:pitch w:val="variable"/>
    <w:sig w:usb0="E0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1038AC"/>
    <w:rsid w:val="00174C30"/>
    <w:rsid w:val="001F4427"/>
    <w:rsid w:val="002D2046"/>
    <w:rsid w:val="002D30FD"/>
    <w:rsid w:val="00365867"/>
    <w:rsid w:val="0037523D"/>
    <w:rsid w:val="00394CF1"/>
    <w:rsid w:val="003A2E9B"/>
    <w:rsid w:val="004327EC"/>
    <w:rsid w:val="004C3546"/>
    <w:rsid w:val="004D0DD3"/>
    <w:rsid w:val="004E77CB"/>
    <w:rsid w:val="00500A2B"/>
    <w:rsid w:val="00503796"/>
    <w:rsid w:val="005305C6"/>
    <w:rsid w:val="00562A2A"/>
    <w:rsid w:val="00564D11"/>
    <w:rsid w:val="0058288D"/>
    <w:rsid w:val="006801B3"/>
    <w:rsid w:val="00693C6C"/>
    <w:rsid w:val="006C012F"/>
    <w:rsid w:val="00721BDE"/>
    <w:rsid w:val="00786F0D"/>
    <w:rsid w:val="007F06E5"/>
    <w:rsid w:val="007F0B5A"/>
    <w:rsid w:val="00810A55"/>
    <w:rsid w:val="00862E8E"/>
    <w:rsid w:val="008C6619"/>
    <w:rsid w:val="008D420E"/>
    <w:rsid w:val="0094243A"/>
    <w:rsid w:val="0094500B"/>
    <w:rsid w:val="0098642F"/>
    <w:rsid w:val="00992D74"/>
    <w:rsid w:val="00A649BE"/>
    <w:rsid w:val="00A7441D"/>
    <w:rsid w:val="00B21BBF"/>
    <w:rsid w:val="00B359F3"/>
    <w:rsid w:val="00B37122"/>
    <w:rsid w:val="00B74F8E"/>
    <w:rsid w:val="00B83653"/>
    <w:rsid w:val="00C570EB"/>
    <w:rsid w:val="00CE1753"/>
    <w:rsid w:val="00D75D33"/>
    <w:rsid w:val="00D97764"/>
    <w:rsid w:val="00DD1879"/>
    <w:rsid w:val="00DD60D8"/>
    <w:rsid w:val="00EB135E"/>
    <w:rsid w:val="00F47FF0"/>
    <w:rsid w:val="00F777AC"/>
    <w:rsid w:val="00FD0CC7"/>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Web 1" w:semiHidden="1" w:unhideWhenUsed="1"/>
    <w:lsdException w:name="Table Web 2"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97764"/>
  </w:style>
  <w:style w:type="paragraph" w:customStyle="1" w:styleId="EC3E484C6694403F9A7B9A6E6A67AFFE">
    <w:name w:val="EC3E484C6694403F9A7B9A6E6A67AFFE"/>
    <w:rsid w:val="007F06E5"/>
    <w:rPr>
      <w:lang w:val="en-CA" w:eastAsia="en-CA"/>
    </w:rPr>
  </w:style>
  <w:style w:type="paragraph" w:customStyle="1" w:styleId="0E0F85B0D9254DF0B8670C64DC78756D">
    <w:name w:val="0E0F85B0D9254DF0B8670C64DC78756D"/>
    <w:rsid w:val="00B37122"/>
    <w:rPr>
      <w:lang w:val="en-CA" w:eastAsia="en-CA"/>
    </w:rPr>
  </w:style>
  <w:style w:type="paragraph" w:customStyle="1" w:styleId="2760E75CE1F4462FB430DFC6B959073F">
    <w:name w:val="2760E75CE1F4462FB430DFC6B959073F"/>
    <w:rsid w:val="00D97764"/>
    <w:pPr>
      <w:spacing w:after="160" w:line="259" w:lineRule="auto"/>
    </w:pPr>
    <w:rPr>
      <w:lang w:val="es-ES_tradnl" w:eastAsia="es-ES_tradn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2018-12-12T00:00:00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2" ma:contentTypeDescription="Create a new document." ma:contentTypeScope="" ma:versionID="373b63a2817b8bb51c10b7943bf7fe3e">
  <xsd:schema xmlns:xsd="http://www.w3.org/2001/XMLSchema" xmlns:xs="http://www.w3.org/2001/XMLSchema" xmlns:p="http://schemas.microsoft.com/office/2006/metadata/properties" xmlns:ns2="358298e0-1b7e-4ebe-8695-94439b74f0d1" targetNamespace="http://schemas.microsoft.com/office/2006/metadata/properties" ma:root="true" ma:fieldsID="931dbb0efa7dcf58496b07d136087537" ns2:_="">
    <xsd:import namespace="358298e0-1b7e-4ebe-8695-94439b74f0d1"/>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9E90F50-BA98-451D-829A-D493C62D6EB7}">
  <ds:schemaRefs>
    <ds:schemaRef ds:uri="http://schemas.microsoft.com/sharepoint/v3/contenttype/forms"/>
  </ds:schemaRefs>
</ds:datastoreItem>
</file>

<file path=customXml/itemProps3.xml><?xml version="1.0" encoding="utf-8"?>
<ds:datastoreItem xmlns:ds="http://schemas.openxmlformats.org/officeDocument/2006/customXml" ds:itemID="{47327CD5-0159-4F4A-9B5F-3D97DB369B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A65AE2F-CEC3-4180-BDCA-9FC28028EF0F}">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212068B9-1122-4B83-9E96-854F1BAA240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195</TotalTime>
  <Pages>18</Pages>
  <Words>7489</Words>
  <Characters>42689</Characters>
  <Application>Microsoft Office Word</Application>
  <DocSecurity>0</DocSecurity>
  <Lines>355</Lines>
  <Paragraphs>100</Paragraphs>
  <ScaleCrop>false</ScaleCrop>
  <HeadingPairs>
    <vt:vector size="2" baseType="variant">
      <vt:variant>
        <vt:lpstr>Title</vt:lpstr>
      </vt:variant>
      <vt:variant>
        <vt:i4>1</vt:i4>
      </vt:variant>
    </vt:vector>
  </HeadingPairs>
  <TitlesOfParts>
    <vt:vector size="1" baseType="lpstr">
      <vt:lpstr>ЗАМЕЧАНИЯ О ПОТЕНЦИАЛЬНЫХ ЭЛЕМЕНТАХ ДЛЯ ГЛОБАЛЬНОЙ РАМОЧНОЙ ПРОГРАММЫ В ОБЛАСТИ БИОРАЗНООБРАЗИЯ НА ПЕРИОД ПОСЛЕ 2020 ГОДА</vt:lpstr>
    </vt:vector>
  </TitlesOfParts>
  <Company>SCBD</Company>
  <LinksUpToDate>false</LinksUpToDate>
  <CharactersWithSpaces>50078</CharactersWithSpaces>
  <SharedDoc>false</SharedDoc>
  <HLinks>
    <vt:vector size="12" baseType="variant">
      <vt:variant>
        <vt:i4>720969</vt:i4>
      </vt:variant>
      <vt:variant>
        <vt:i4>0</vt:i4>
      </vt:variant>
      <vt:variant>
        <vt:i4>0</vt:i4>
      </vt:variant>
      <vt:variant>
        <vt:i4>5</vt:i4>
      </vt:variant>
      <vt:variant>
        <vt:lpwstr>https://www.cbd.int/doc/decisions/cop-14/cop-14-dec-34-en.pdf</vt:lpwstr>
      </vt:variant>
      <vt:variant>
        <vt:lpwstr/>
      </vt:variant>
      <vt:variant>
        <vt:i4>1441799</vt:i4>
      </vt:variant>
      <vt:variant>
        <vt:i4>0</vt:i4>
      </vt:variant>
      <vt:variant>
        <vt:i4>0</vt:i4>
      </vt:variant>
      <vt:variant>
        <vt:i4>5</vt:i4>
      </vt:variant>
      <vt:variant>
        <vt:lpwstr>https://www.cbd.int/conferences/post2020/submissions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ЗАМЕЧАНИЯ О ПОТЕНЦИАЛЬНЫХ ЭЛЕМЕНТАХ ДЛЯ ГЛОБАЛЬНОЙ РАМОЧНОЙ ПРОГРАММЫ В ОБЛАСТИ БИОРАЗНООБРАЗИЯ НА ПЕРИОД ПОСЛЕ 2020 ГОДА</dc:title>
  <dc:subject>CBD/SBSTTA/23/2/Add.4</dc:subject>
  <dc:creator>SCBD</dc:creator>
  <cp:keywords>Subsidiary Body on Scientific, Technical and Technological Advice, twenty-third meeting, Montreal, Canada, 25-29 November 2019, Convention on Biological Diversity, informing the scientific and technical evidence base for the post-2020 global biodiversity framework</cp:keywords>
  <cp:lastModifiedBy>Tatiana Zavarzina</cp:lastModifiedBy>
  <cp:revision>85</cp:revision>
  <dcterms:created xsi:type="dcterms:W3CDTF">2019-10-17T22:27:00Z</dcterms:created>
  <dcterms:modified xsi:type="dcterms:W3CDTF">2019-10-28T15:44:00Z</dcterms:modified>
  <cp:contentStatus>ENERA</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