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4A64C20A" w14:textId="77777777" w:rsidTr="009C2DE6">
        <w:trPr>
          <w:trHeight w:val="851"/>
        </w:trPr>
        <w:tc>
          <w:tcPr>
            <w:tcW w:w="976" w:type="dxa"/>
            <w:tcBorders>
              <w:bottom w:val="single" w:sz="12" w:space="0" w:color="auto"/>
            </w:tcBorders>
          </w:tcPr>
          <w:p w14:paraId="4A64C207" w14:textId="77777777" w:rsidR="00C9161D" w:rsidRPr="00321985" w:rsidRDefault="00C9161D" w:rsidP="00321985">
            <w:r>
              <w:rPr>
                <w:noProof/>
                <w:lang w:eastAsia="en-GB"/>
              </w:rPr>
              <w:drawing>
                <wp:inline distT="0" distB="0" distL="0" distR="0" wp14:anchorId="4A64C235" wp14:editId="4A64C236">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4A64C208" w14:textId="77777777" w:rsidR="00FA663B" w:rsidRPr="00321985" w:rsidRDefault="005626E0" w:rsidP="00321985">
            <w:r w:rsidRPr="005626E0">
              <w:rPr>
                <w:noProof/>
                <w:snapToGrid w:val="0"/>
                <w:lang w:eastAsia="en-GB"/>
              </w:rPr>
              <w:drawing>
                <wp:inline distT="0" distB="0" distL="0" distR="0" wp14:anchorId="4A64C237" wp14:editId="4A64C238">
                  <wp:extent cx="866775" cy="371475"/>
                  <wp:effectExtent l="0" t="0" r="9525" b="9525"/>
                  <wp:docPr id="8" name="Imag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66775" cy="371475"/>
                          </a:xfrm>
                          <a:prstGeom prst="rect">
                            <a:avLst/>
                          </a:prstGeom>
                          <a:noFill/>
                          <a:ln>
                            <a:noFill/>
                          </a:ln>
                        </pic:spPr>
                      </pic:pic>
                    </a:graphicData>
                  </a:graphic>
                </wp:inline>
              </w:drawing>
            </w:r>
          </w:p>
        </w:tc>
        <w:tc>
          <w:tcPr>
            <w:tcW w:w="4090" w:type="dxa"/>
            <w:tcBorders>
              <w:bottom w:val="single" w:sz="12" w:space="0" w:color="auto"/>
            </w:tcBorders>
          </w:tcPr>
          <w:p w14:paraId="4A64C209" w14:textId="77777777" w:rsidR="00C9161D" w:rsidRPr="00C9161D" w:rsidRDefault="00C9161D" w:rsidP="00C9161D">
            <w:pPr>
              <w:jc w:val="right"/>
              <w:rPr>
                <w:rFonts w:ascii="Arial" w:hAnsi="Arial" w:cs="Arial"/>
                <w:b/>
                <w:sz w:val="32"/>
                <w:szCs w:val="32"/>
              </w:rPr>
            </w:pPr>
            <w:r w:rsidRPr="00C9161D">
              <w:rPr>
                <w:rFonts w:ascii="Arial" w:hAnsi="Arial" w:cs="Arial"/>
                <w:b/>
                <w:sz w:val="32"/>
                <w:szCs w:val="32"/>
              </w:rPr>
              <w:t>CBD</w:t>
            </w:r>
          </w:p>
        </w:tc>
      </w:tr>
      <w:tr w:rsidR="00C9161D" w14:paraId="4A64C215" w14:textId="77777777" w:rsidTr="00CF1848">
        <w:tc>
          <w:tcPr>
            <w:tcW w:w="6117" w:type="dxa"/>
            <w:gridSpan w:val="2"/>
            <w:tcBorders>
              <w:top w:val="single" w:sz="12" w:space="0" w:color="auto"/>
              <w:bottom w:val="single" w:sz="36" w:space="0" w:color="auto"/>
            </w:tcBorders>
            <w:vAlign w:val="center"/>
          </w:tcPr>
          <w:p w14:paraId="4A64C20B" w14:textId="77777777" w:rsidR="00C9161D" w:rsidRDefault="005626E0" w:rsidP="00C9161D">
            <w:r w:rsidRPr="003D4111">
              <w:rPr>
                <w:noProof/>
                <w:snapToGrid w:val="0"/>
                <w:kern w:val="22"/>
                <w:lang w:eastAsia="en-GB"/>
              </w:rPr>
              <w:drawing>
                <wp:inline distT="0" distB="0" distL="0" distR="0" wp14:anchorId="4A64C239" wp14:editId="4A64C23A">
                  <wp:extent cx="2623185" cy="1077595"/>
                  <wp:effectExtent l="19050" t="0" r="5715" b="0"/>
                  <wp:docPr id="7"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a:srcRect/>
                          <a:stretch>
                            <a:fillRect/>
                          </a:stretch>
                        </pic:blipFill>
                        <pic:spPr bwMode="auto">
                          <a:xfrm>
                            <a:off x="0" y="0"/>
                            <a:ext cx="2623185" cy="1077595"/>
                          </a:xfrm>
                          <a:prstGeom prst="rect">
                            <a:avLst/>
                          </a:prstGeom>
                          <a:noFill/>
                          <a:ln w="9525">
                            <a:noFill/>
                            <a:miter lim="800000"/>
                            <a:headEnd/>
                            <a:tailEnd/>
                          </a:ln>
                        </pic:spPr>
                      </pic:pic>
                    </a:graphicData>
                  </a:graphic>
                </wp:inline>
              </w:drawing>
            </w:r>
          </w:p>
        </w:tc>
        <w:tc>
          <w:tcPr>
            <w:tcW w:w="4090" w:type="dxa"/>
            <w:tcBorders>
              <w:top w:val="single" w:sz="12" w:space="0" w:color="auto"/>
              <w:bottom w:val="single" w:sz="36" w:space="0" w:color="auto"/>
            </w:tcBorders>
          </w:tcPr>
          <w:p w14:paraId="4A64C20C" w14:textId="77777777" w:rsidR="00C9161D" w:rsidRPr="00C9161D" w:rsidRDefault="00C9161D" w:rsidP="00176CEE">
            <w:pPr>
              <w:ind w:left="1215"/>
              <w:rPr>
                <w:szCs w:val="22"/>
              </w:rPr>
            </w:pPr>
            <w:r w:rsidRPr="00C9161D">
              <w:rPr>
                <w:szCs w:val="22"/>
              </w:rPr>
              <w:t>Distr.</w:t>
            </w:r>
          </w:p>
          <w:p w14:paraId="4A64C20D" w14:textId="77777777" w:rsidR="00C9161D" w:rsidRPr="00C9161D" w:rsidRDefault="00B26ACD" w:rsidP="00176CEE">
            <w:pPr>
              <w:ind w:left="1215"/>
              <w:rPr>
                <w:szCs w:val="22"/>
              </w:rPr>
            </w:pPr>
            <w:r>
              <w:rPr>
                <w:caps/>
                <w:szCs w:val="22"/>
              </w:rPr>
              <w:t>LIMITED</w:t>
            </w:r>
          </w:p>
          <w:p w14:paraId="4A64C20E" w14:textId="77777777" w:rsidR="00C9161D" w:rsidRPr="00C9161D" w:rsidRDefault="00C9161D" w:rsidP="00176CEE">
            <w:pPr>
              <w:ind w:left="1215"/>
              <w:rPr>
                <w:szCs w:val="22"/>
              </w:rPr>
            </w:pPr>
          </w:p>
          <w:p w14:paraId="4A64C20F" w14:textId="77777777" w:rsidR="00C9161D" w:rsidRPr="00C9161D" w:rsidRDefault="00A72299"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30169D" w:rsidRPr="00A72299">
                  <w:rPr>
                    <w:lang w:val="en-US"/>
                  </w:rPr>
                  <w:t>CBD/</w:t>
                </w:r>
                <w:r w:rsidR="00BA33A0" w:rsidRPr="00A72299">
                  <w:rPr>
                    <w:lang w:val="en-US"/>
                  </w:rPr>
                  <w:t>N</w:t>
                </w:r>
                <w:r w:rsidR="005E0ED3" w:rsidRPr="00A72299">
                  <w:rPr>
                    <w:lang w:val="en-US"/>
                  </w:rPr>
                  <w:t>P/MOP/</w:t>
                </w:r>
                <w:r w:rsidR="00BA33A0" w:rsidRPr="00A72299">
                  <w:rPr>
                    <w:lang w:val="en-US"/>
                  </w:rPr>
                  <w:t>4</w:t>
                </w:r>
                <w:r w:rsidR="00937130" w:rsidRPr="00A72299">
                  <w:rPr>
                    <w:lang w:val="en-US"/>
                  </w:rPr>
                  <w:t>/</w:t>
                </w:r>
                <w:r w:rsidR="00B26ACD" w:rsidRPr="00A72299">
                  <w:rPr>
                    <w:lang w:val="en-US"/>
                  </w:rPr>
                  <w:t>L.</w:t>
                </w:r>
                <w:r w:rsidR="00F2228C" w:rsidRPr="00A72299">
                  <w:rPr>
                    <w:lang w:val="en-US"/>
                  </w:rPr>
                  <w:t>7</w:t>
                </w:r>
              </w:sdtContent>
            </w:sdt>
          </w:p>
          <w:p w14:paraId="4A64C210" w14:textId="77777777" w:rsidR="00C9161D" w:rsidRPr="00C9161D" w:rsidRDefault="00EF7376" w:rsidP="00176CEE">
            <w:pPr>
              <w:ind w:left="1215"/>
              <w:rPr>
                <w:szCs w:val="22"/>
              </w:rPr>
            </w:pPr>
            <w:r>
              <w:rPr>
                <w:szCs w:val="22"/>
                <w:lang w:val="en-US"/>
              </w:rPr>
              <w:t>9 December</w:t>
            </w:r>
            <w:r w:rsidR="00F6586C">
              <w:rPr>
                <w:szCs w:val="22"/>
                <w:lang w:val="en-US"/>
              </w:rPr>
              <w:t xml:space="preserve"> 20</w:t>
            </w:r>
            <w:r w:rsidR="00FC25F8">
              <w:rPr>
                <w:szCs w:val="22"/>
                <w:lang w:val="en-US"/>
              </w:rPr>
              <w:t>2</w:t>
            </w:r>
            <w:r w:rsidR="00B26ACD">
              <w:rPr>
                <w:szCs w:val="22"/>
                <w:lang w:val="en-US"/>
              </w:rPr>
              <w:t>2</w:t>
            </w:r>
          </w:p>
          <w:p w14:paraId="4A64C211" w14:textId="77777777" w:rsidR="00C9161D" w:rsidRPr="00C9161D" w:rsidRDefault="00C9161D" w:rsidP="00176CEE">
            <w:pPr>
              <w:ind w:left="1215"/>
              <w:rPr>
                <w:szCs w:val="22"/>
              </w:rPr>
            </w:pPr>
          </w:p>
          <w:p w14:paraId="4A64C212" w14:textId="77777777" w:rsidR="005626E0" w:rsidRPr="005626E0" w:rsidRDefault="005626E0" w:rsidP="00176CEE">
            <w:pPr>
              <w:ind w:left="1215"/>
              <w:rPr>
                <w:szCs w:val="22"/>
                <w:lang w:val="ru-RU"/>
              </w:rPr>
            </w:pPr>
            <w:r>
              <w:rPr>
                <w:szCs w:val="22"/>
                <w:lang w:val="en-US"/>
              </w:rPr>
              <w:t>RUSSIAN</w:t>
            </w:r>
          </w:p>
          <w:p w14:paraId="4A64C213" w14:textId="77777777" w:rsidR="00C9161D" w:rsidRPr="00C9161D" w:rsidRDefault="006B2290" w:rsidP="00176CEE">
            <w:pPr>
              <w:ind w:left="1215"/>
              <w:rPr>
                <w:szCs w:val="22"/>
              </w:rPr>
            </w:pPr>
            <w:r>
              <w:rPr>
                <w:szCs w:val="22"/>
              </w:rPr>
              <w:t xml:space="preserve">ORIGINAL: </w:t>
            </w:r>
            <w:r w:rsidR="00C9161D" w:rsidRPr="00C9161D">
              <w:rPr>
                <w:szCs w:val="22"/>
              </w:rPr>
              <w:t>ENGLISH</w:t>
            </w:r>
          </w:p>
          <w:p w14:paraId="4A64C214" w14:textId="77777777" w:rsidR="00C9161D" w:rsidRDefault="00C9161D"/>
        </w:tc>
      </w:tr>
    </w:tbl>
    <w:p w14:paraId="4A64C216" w14:textId="77777777" w:rsidR="003B7BB2" w:rsidRPr="003543B4" w:rsidRDefault="003543B4" w:rsidP="00BA33A0">
      <w:pPr>
        <w:pStyle w:val="Cornernotation"/>
        <w:kinsoku w:val="0"/>
        <w:overflowPunct w:val="0"/>
        <w:autoSpaceDE w:val="0"/>
        <w:autoSpaceDN w:val="0"/>
        <w:spacing w:before="60"/>
        <w:ind w:left="227" w:right="3792" w:hanging="227"/>
        <w:rPr>
          <w:snapToGrid w:val="0"/>
          <w:kern w:val="22"/>
          <w:lang w:val="ru-RU"/>
        </w:rPr>
      </w:pPr>
      <w:r w:rsidRPr="003543B4">
        <w:rPr>
          <w:snapToGrid w:val="0"/>
          <w:kern w:val="22"/>
          <w:lang w:val="ru-RU"/>
        </w:rPr>
        <w:t>КОНФЕРЕНЦИЯ СТОРОН КОНВЕНЦИИ О БИОЛОГИЧЕСКОМ РАЗНООБРАЗИИ, ВЫСТУПАЮЩАЯ В КАЧЕСТВЕ СОВЕЩАНИЯ СТОРОН НАГОЙСКОГО ПРОТОКОЛА РЕГУЛИРОВАНИЯ ДОСТУПА К ГЕНЕТИЧЕСКИМ РЕСУРСАМ И СОВМЕСТНОГО ИСПОЛЬЗОВАНИЯ НА СПРАВЕДЛИВОЙ И РАВНОЙ ОСНОВЕ ВЫГОД ОТ ИХ ПРИМЕНЕНИЯ</w:t>
      </w:r>
    </w:p>
    <w:p w14:paraId="4A64C217" w14:textId="77777777" w:rsidR="003543B4" w:rsidRPr="003543B4" w:rsidRDefault="003543B4" w:rsidP="003543B4">
      <w:pPr>
        <w:pStyle w:val="Cornernotation"/>
        <w:ind w:left="227" w:hanging="227"/>
        <w:rPr>
          <w:snapToGrid w:val="0"/>
          <w:kern w:val="22"/>
          <w:lang w:val="ru-RU"/>
        </w:rPr>
      </w:pPr>
      <w:r w:rsidRPr="003543B4">
        <w:rPr>
          <w:snapToGrid w:val="0"/>
          <w:kern w:val="22"/>
          <w:lang w:val="ru-RU"/>
        </w:rPr>
        <w:t xml:space="preserve">Четвертое совещание, часть </w:t>
      </w:r>
      <w:r w:rsidRPr="003543B4">
        <w:rPr>
          <w:snapToGrid w:val="0"/>
          <w:kern w:val="22"/>
        </w:rPr>
        <w:t>II</w:t>
      </w:r>
    </w:p>
    <w:p w14:paraId="4A64C218" w14:textId="77777777" w:rsidR="003B7BB2" w:rsidRPr="003543B4" w:rsidRDefault="003543B4" w:rsidP="003543B4">
      <w:pPr>
        <w:pStyle w:val="Cornernotation"/>
        <w:kinsoku w:val="0"/>
        <w:overflowPunct w:val="0"/>
        <w:autoSpaceDE w:val="0"/>
        <w:autoSpaceDN w:val="0"/>
        <w:ind w:left="227" w:right="3792" w:hanging="227"/>
        <w:rPr>
          <w:snapToGrid w:val="0"/>
          <w:kern w:val="22"/>
          <w:szCs w:val="22"/>
          <w:lang w:val="ru-RU" w:eastAsia="nb-NO"/>
        </w:rPr>
      </w:pPr>
      <w:r w:rsidRPr="003543B4">
        <w:rPr>
          <w:snapToGrid w:val="0"/>
          <w:kern w:val="22"/>
          <w:lang w:val="ru-RU"/>
        </w:rPr>
        <w:t>Монреаль, Канада, 7-19 декабря 2022 года</w:t>
      </w:r>
    </w:p>
    <w:p w14:paraId="4A64C219" w14:textId="77777777" w:rsidR="00C9161D" w:rsidRPr="003543B4" w:rsidRDefault="003543B4" w:rsidP="00BA33A0">
      <w:pPr>
        <w:ind w:right="3792"/>
        <w:rPr>
          <w:lang w:val="ru-RU"/>
        </w:rPr>
      </w:pPr>
      <w:r>
        <w:rPr>
          <w:snapToGrid w:val="0"/>
          <w:kern w:val="22"/>
          <w:szCs w:val="22"/>
          <w:lang w:val="ru-RU"/>
        </w:rPr>
        <w:t>Пункт</w:t>
      </w:r>
      <w:r w:rsidR="00134846" w:rsidRPr="003543B4">
        <w:rPr>
          <w:snapToGrid w:val="0"/>
          <w:kern w:val="22"/>
          <w:szCs w:val="22"/>
          <w:lang w:val="ru-RU"/>
        </w:rPr>
        <w:t xml:space="preserve"> </w:t>
      </w:r>
      <w:r w:rsidR="00F2228C">
        <w:rPr>
          <w:snapToGrid w:val="0"/>
          <w:kern w:val="22"/>
          <w:szCs w:val="22"/>
          <w:lang w:val="ru-RU"/>
        </w:rPr>
        <w:t>7</w:t>
      </w:r>
      <w:r w:rsidR="00134846" w:rsidRPr="003543B4">
        <w:rPr>
          <w:snapToGrid w:val="0"/>
          <w:kern w:val="22"/>
          <w:szCs w:val="22"/>
          <w:lang w:val="ru-RU"/>
        </w:rPr>
        <w:t xml:space="preserve"> </w:t>
      </w:r>
      <w:r>
        <w:rPr>
          <w:snapToGrid w:val="0"/>
          <w:kern w:val="22"/>
          <w:szCs w:val="22"/>
          <w:lang w:val="ru-RU"/>
        </w:rPr>
        <w:t>повестки дня</w:t>
      </w:r>
    </w:p>
    <w:p w14:paraId="4A64C21A" w14:textId="77777777" w:rsidR="00F2228C" w:rsidRPr="00A72299" w:rsidRDefault="00F2228C" w:rsidP="00F2228C">
      <w:pPr>
        <w:spacing w:before="240" w:after="240"/>
        <w:jc w:val="center"/>
        <w:rPr>
          <w:b/>
          <w:bCs/>
          <w:caps/>
          <w:lang w:val="ru-RU"/>
        </w:rPr>
      </w:pPr>
      <w:r w:rsidRPr="00A72299">
        <w:rPr>
          <w:b/>
          <w:bCs/>
          <w:kern w:val="22"/>
          <w:szCs w:val="22"/>
          <w:lang w:val="ru-RU"/>
        </w:rPr>
        <w:t>Механизм финансирования и финансовые ресурсы (статья 25)</w:t>
      </w:r>
    </w:p>
    <w:p w14:paraId="4A64C21B" w14:textId="77777777" w:rsidR="003543B4" w:rsidRPr="003543B4" w:rsidRDefault="003543B4" w:rsidP="003543B4">
      <w:pPr>
        <w:spacing w:before="120" w:after="240"/>
        <w:jc w:val="center"/>
        <w:rPr>
          <w:b/>
          <w:szCs w:val="22"/>
          <w:lang w:val="ru-RU"/>
        </w:rPr>
      </w:pPr>
      <w:r>
        <w:rPr>
          <w:b/>
          <w:szCs w:val="22"/>
          <w:lang w:val="ru-RU"/>
        </w:rPr>
        <w:t xml:space="preserve">Проект решения, представленный Председателем Рабочей группы </w:t>
      </w:r>
      <w:r>
        <w:rPr>
          <w:b/>
          <w:szCs w:val="22"/>
          <w:lang w:val="en-US"/>
        </w:rPr>
        <w:t>II</w:t>
      </w:r>
    </w:p>
    <w:p w14:paraId="4A64C21C" w14:textId="77777777" w:rsidR="00F2228C" w:rsidRPr="00AF3DBD" w:rsidRDefault="00F2228C" w:rsidP="00F2228C">
      <w:pPr>
        <w:pStyle w:val="ListParagraph"/>
        <w:suppressLineNumbers/>
        <w:suppressAutoHyphens/>
        <w:kinsoku w:val="0"/>
        <w:overflowPunct w:val="0"/>
        <w:autoSpaceDE w:val="0"/>
        <w:autoSpaceDN w:val="0"/>
        <w:snapToGrid w:val="0"/>
        <w:spacing w:before="240" w:after="240" w:line="480" w:lineRule="auto"/>
        <w:ind w:left="0"/>
        <w:jc w:val="center"/>
        <w:outlineLvl w:val="1"/>
        <w:rPr>
          <w:b/>
          <w:bCs/>
          <w:lang w:val="ru-RU"/>
        </w:rPr>
      </w:pPr>
      <w:bookmarkStart w:id="0" w:name="_Toc118407977"/>
      <w:r>
        <w:rPr>
          <w:b/>
          <w:bCs/>
        </w:rPr>
        <w:t>A</w:t>
      </w:r>
      <w:r w:rsidRPr="00AF3DBD">
        <w:rPr>
          <w:b/>
          <w:bCs/>
          <w:lang w:val="ru-RU"/>
        </w:rPr>
        <w:t>.</w:t>
      </w:r>
      <w:r w:rsidRPr="00AF3DBD">
        <w:rPr>
          <w:b/>
          <w:bCs/>
          <w:lang w:val="ru-RU"/>
        </w:rPr>
        <w:tab/>
      </w:r>
      <w:bookmarkEnd w:id="0"/>
      <w:r>
        <w:rPr>
          <w:b/>
          <w:bCs/>
          <w:lang w:val="ru-RU"/>
        </w:rPr>
        <w:t>Механизм финансирования</w:t>
      </w:r>
    </w:p>
    <w:p w14:paraId="4A64C21D" w14:textId="77777777" w:rsidR="00F2228C" w:rsidRPr="00AF3DBD" w:rsidRDefault="00F2228C" w:rsidP="00F2228C">
      <w:pPr>
        <w:pStyle w:val="ListParagraph"/>
        <w:suppressLineNumbers/>
        <w:suppressAutoHyphens/>
        <w:kinsoku w:val="0"/>
        <w:overflowPunct w:val="0"/>
        <w:autoSpaceDE w:val="0"/>
        <w:autoSpaceDN w:val="0"/>
        <w:snapToGrid w:val="0"/>
        <w:spacing w:before="120"/>
        <w:ind w:left="0" w:firstLine="720"/>
        <w:contextualSpacing w:val="0"/>
        <w:rPr>
          <w:rFonts w:asciiTheme="majorBidi" w:hAnsiTheme="majorBidi" w:cstheme="majorBidi"/>
          <w:i/>
          <w:iCs/>
          <w:lang w:val="ru-RU"/>
        </w:rPr>
      </w:pPr>
      <w:r w:rsidRPr="00AF3DBD">
        <w:rPr>
          <w:rFonts w:asciiTheme="majorBidi" w:hAnsiTheme="majorBidi" w:cstheme="majorBidi"/>
          <w:i/>
          <w:iCs/>
          <w:kern w:val="22"/>
          <w:lang w:val="ru-RU"/>
        </w:rPr>
        <w:t>Конференция Сторон, выступающая в качестве совещания Сторон Нагойского протокола,</w:t>
      </w:r>
    </w:p>
    <w:p w14:paraId="4A64C21E" w14:textId="77777777" w:rsidR="00F2228C" w:rsidRPr="00AF3DBD" w:rsidRDefault="00F2228C" w:rsidP="00F2228C">
      <w:pPr>
        <w:suppressLineNumbers/>
        <w:suppressAutoHyphens/>
        <w:kinsoku w:val="0"/>
        <w:overflowPunct w:val="0"/>
        <w:autoSpaceDE w:val="0"/>
        <w:autoSpaceDN w:val="0"/>
        <w:snapToGrid w:val="0"/>
        <w:spacing w:before="120"/>
        <w:ind w:firstLine="709"/>
        <w:rPr>
          <w:rFonts w:asciiTheme="majorBidi" w:hAnsiTheme="majorBidi" w:cstheme="majorBidi"/>
          <w:i/>
          <w:iCs/>
          <w:kern w:val="22"/>
          <w:lang w:val="ru-RU"/>
        </w:rPr>
      </w:pPr>
      <w:r>
        <w:rPr>
          <w:i/>
          <w:iCs/>
          <w:lang w:val="ru-RU"/>
        </w:rPr>
        <w:t>рассмотрев</w:t>
      </w:r>
      <w:r w:rsidRPr="00AF3DBD">
        <w:rPr>
          <w:lang w:val="ru-RU"/>
        </w:rPr>
        <w:t xml:space="preserve"> информацию об осуществлении Нагойского протокола, приведенную в докладе Совета Глобального экологического фонда, а также программные направления восьмого периода пополнения</w:t>
      </w:r>
      <w:r w:rsidRPr="00AF3DBD">
        <w:rPr>
          <w:vertAlign w:val="superscript"/>
          <w:lang w:val="ru-RU"/>
        </w:rPr>
        <w:footnoteReference w:id="1"/>
      </w:r>
      <w:r>
        <w:rPr>
          <w:lang w:val="ru-RU"/>
        </w:rPr>
        <w:t>,</w:t>
      </w:r>
    </w:p>
    <w:p w14:paraId="4A64C21F" w14:textId="77777777" w:rsidR="00F2228C" w:rsidRPr="00AF3DBD" w:rsidRDefault="00F2228C" w:rsidP="00F2228C">
      <w:pPr>
        <w:pStyle w:val="Para1"/>
        <w:numPr>
          <w:ilvl w:val="0"/>
          <w:numId w:val="0"/>
        </w:numPr>
        <w:ind w:firstLine="709"/>
        <w:rPr>
          <w:rFonts w:asciiTheme="majorBidi" w:hAnsiTheme="majorBidi" w:cstheme="majorBidi"/>
          <w:kern w:val="22"/>
          <w:lang w:val="ru-RU"/>
        </w:rPr>
      </w:pPr>
      <w:r w:rsidRPr="00AF3DBD">
        <w:rPr>
          <w:rFonts w:asciiTheme="majorBidi" w:hAnsiTheme="majorBidi" w:cstheme="majorBidi"/>
          <w:kern w:val="22"/>
          <w:lang w:val="ru-RU"/>
        </w:rPr>
        <w:t>1.</w:t>
      </w:r>
      <w:r w:rsidRPr="00AF3DBD">
        <w:rPr>
          <w:rFonts w:asciiTheme="majorBidi" w:hAnsiTheme="majorBidi" w:cstheme="majorBidi"/>
          <w:i/>
          <w:iCs/>
          <w:kern w:val="22"/>
          <w:lang w:val="ru-RU"/>
        </w:rPr>
        <w:tab/>
      </w:r>
      <w:r>
        <w:rPr>
          <w:rFonts w:asciiTheme="majorBidi" w:hAnsiTheme="majorBidi" w:cstheme="majorBidi"/>
          <w:i/>
          <w:iCs/>
          <w:kern w:val="22"/>
          <w:lang w:val="ru-RU"/>
        </w:rPr>
        <w:t>приветствует</w:t>
      </w:r>
      <w:r w:rsidRPr="00AF3DBD">
        <w:rPr>
          <w:rFonts w:asciiTheme="majorBidi" w:hAnsiTheme="majorBidi" w:cstheme="majorBidi"/>
          <w:kern w:val="22"/>
          <w:lang w:val="ru-RU"/>
        </w:rPr>
        <w:t xml:space="preserve"> восьмое пополнение Целевого фонда Глобального экологического фонда </w:t>
      </w:r>
      <w:r>
        <w:rPr>
          <w:rFonts w:asciiTheme="majorBidi" w:hAnsiTheme="majorBidi" w:cstheme="majorBidi"/>
          <w:kern w:val="22"/>
          <w:lang w:val="ru-RU"/>
        </w:rPr>
        <w:t>и</w:t>
      </w:r>
      <w:r w:rsidRPr="00AF3DBD">
        <w:rPr>
          <w:rFonts w:asciiTheme="majorBidi" w:hAnsiTheme="majorBidi" w:cstheme="majorBidi"/>
          <w:kern w:val="22"/>
          <w:lang w:val="ru-RU"/>
        </w:rPr>
        <w:t xml:space="preserve"> </w:t>
      </w:r>
      <w:r>
        <w:rPr>
          <w:rFonts w:asciiTheme="majorBidi" w:hAnsiTheme="majorBidi" w:cstheme="majorBidi"/>
          <w:kern w:val="22"/>
          <w:lang w:val="ru-RU"/>
        </w:rPr>
        <w:t>поддержку</w:t>
      </w:r>
      <w:r w:rsidRPr="00AF3DBD">
        <w:rPr>
          <w:rFonts w:asciiTheme="majorBidi" w:hAnsiTheme="majorBidi" w:cstheme="majorBidi"/>
          <w:kern w:val="22"/>
          <w:lang w:val="ru-RU"/>
        </w:rPr>
        <w:t xml:space="preserve">, </w:t>
      </w:r>
      <w:r>
        <w:rPr>
          <w:rFonts w:asciiTheme="majorBidi" w:hAnsiTheme="majorBidi" w:cstheme="majorBidi"/>
          <w:kern w:val="22"/>
          <w:lang w:val="ru-RU"/>
        </w:rPr>
        <w:t>которую</w:t>
      </w:r>
      <w:r w:rsidRPr="00AF3DBD">
        <w:rPr>
          <w:rFonts w:asciiTheme="majorBidi" w:hAnsiTheme="majorBidi" w:cstheme="majorBidi"/>
          <w:kern w:val="22"/>
          <w:lang w:val="ru-RU"/>
        </w:rPr>
        <w:t xml:space="preserve"> </w:t>
      </w:r>
      <w:r>
        <w:rPr>
          <w:rFonts w:asciiTheme="majorBidi" w:hAnsiTheme="majorBidi" w:cstheme="majorBidi"/>
          <w:kern w:val="22"/>
          <w:lang w:val="ru-RU"/>
        </w:rPr>
        <w:t>оно</w:t>
      </w:r>
      <w:r w:rsidRPr="00AF3DBD">
        <w:rPr>
          <w:rFonts w:asciiTheme="majorBidi" w:hAnsiTheme="majorBidi" w:cstheme="majorBidi"/>
          <w:kern w:val="22"/>
          <w:lang w:val="ru-RU"/>
        </w:rPr>
        <w:t xml:space="preserve"> </w:t>
      </w:r>
      <w:r>
        <w:rPr>
          <w:rFonts w:asciiTheme="majorBidi" w:hAnsiTheme="majorBidi" w:cstheme="majorBidi"/>
          <w:kern w:val="22"/>
          <w:lang w:val="ru-RU"/>
        </w:rPr>
        <w:t>обеспечивает</w:t>
      </w:r>
      <w:r w:rsidRPr="00AF3DBD">
        <w:rPr>
          <w:rFonts w:asciiTheme="majorBidi" w:hAnsiTheme="majorBidi" w:cstheme="majorBidi"/>
          <w:kern w:val="22"/>
          <w:lang w:val="ru-RU"/>
        </w:rPr>
        <w:t xml:space="preserve"> </w:t>
      </w:r>
      <w:r>
        <w:rPr>
          <w:rFonts w:asciiTheme="majorBidi" w:hAnsiTheme="majorBidi" w:cstheme="majorBidi"/>
          <w:kern w:val="22"/>
          <w:lang w:val="ru-RU"/>
        </w:rPr>
        <w:t>Сторонам для осуществления Нагойского протокола,</w:t>
      </w:r>
      <w:r w:rsidRPr="00AF3DBD">
        <w:rPr>
          <w:rFonts w:asciiTheme="majorBidi" w:hAnsiTheme="majorBidi" w:cstheme="majorBidi"/>
          <w:kern w:val="22"/>
          <w:lang w:val="ru-RU"/>
        </w:rPr>
        <w:t xml:space="preserve"> и выражает свою признательность странам, внесшим вклад в седьмое пополнение;</w:t>
      </w:r>
    </w:p>
    <w:p w14:paraId="4A64C220" w14:textId="77777777" w:rsidR="00F2228C" w:rsidRPr="00AF3DBD" w:rsidRDefault="00F2228C" w:rsidP="00F2228C">
      <w:pPr>
        <w:pStyle w:val="Para1"/>
        <w:numPr>
          <w:ilvl w:val="0"/>
          <w:numId w:val="0"/>
        </w:numPr>
        <w:ind w:firstLine="709"/>
        <w:rPr>
          <w:rFonts w:asciiTheme="majorBidi" w:hAnsiTheme="majorBidi" w:cstheme="majorBidi"/>
          <w:kern w:val="22"/>
          <w:lang w:val="ru-RU"/>
        </w:rPr>
      </w:pPr>
      <w:r w:rsidRPr="00AF3DBD">
        <w:rPr>
          <w:rFonts w:asciiTheme="majorBidi" w:hAnsiTheme="majorBidi" w:cstheme="majorBidi"/>
          <w:kern w:val="22"/>
          <w:lang w:val="ru-RU"/>
        </w:rPr>
        <w:t>2.</w:t>
      </w:r>
      <w:r w:rsidRPr="00AF3DBD">
        <w:rPr>
          <w:rFonts w:asciiTheme="majorBidi" w:hAnsiTheme="majorBidi" w:cstheme="majorBidi"/>
          <w:i/>
          <w:iCs/>
          <w:kern w:val="22"/>
          <w:lang w:val="ru-RU"/>
        </w:rPr>
        <w:tab/>
      </w:r>
      <w:r>
        <w:rPr>
          <w:rFonts w:asciiTheme="majorBidi" w:hAnsiTheme="majorBidi" w:cstheme="majorBidi"/>
          <w:i/>
          <w:iCs/>
          <w:kern w:val="22"/>
          <w:lang w:val="ru-RU"/>
        </w:rPr>
        <w:t>приветствует</w:t>
      </w:r>
      <w:r w:rsidRPr="00AF3DBD">
        <w:rPr>
          <w:rFonts w:asciiTheme="majorBidi" w:hAnsiTheme="majorBidi" w:cstheme="majorBidi"/>
          <w:i/>
          <w:iCs/>
          <w:kern w:val="22"/>
          <w:lang w:val="ru-RU"/>
        </w:rPr>
        <w:t xml:space="preserve"> </w:t>
      </w:r>
      <w:r>
        <w:rPr>
          <w:rFonts w:asciiTheme="majorBidi" w:hAnsiTheme="majorBidi" w:cstheme="majorBidi"/>
          <w:i/>
          <w:iCs/>
          <w:kern w:val="22"/>
          <w:lang w:val="ru-RU"/>
        </w:rPr>
        <w:t>также</w:t>
      </w:r>
      <w:r w:rsidRPr="00AF3DBD">
        <w:rPr>
          <w:rFonts w:asciiTheme="majorBidi" w:hAnsiTheme="majorBidi" w:cstheme="majorBidi"/>
          <w:kern w:val="22"/>
          <w:lang w:val="ru-RU"/>
        </w:rPr>
        <w:t xml:space="preserve"> стратегию для целевой области по сохранению и устойчивому использованию биоразнообразия, содержащуюся в программных направлениях восьмого цикла пополнения Целевого фонда Глобального экологического фонда, которая включает цель, касающуюся эффективного осуществления Нагойского протокола;</w:t>
      </w:r>
    </w:p>
    <w:p w14:paraId="4A64C221" w14:textId="77777777" w:rsidR="00F2228C" w:rsidRPr="00AF3DBD" w:rsidRDefault="00F2228C" w:rsidP="00F2228C">
      <w:pPr>
        <w:pStyle w:val="Para1"/>
        <w:numPr>
          <w:ilvl w:val="0"/>
          <w:numId w:val="0"/>
        </w:numPr>
        <w:ind w:firstLine="709"/>
        <w:rPr>
          <w:rFonts w:asciiTheme="majorBidi" w:hAnsiTheme="majorBidi" w:cstheme="majorBidi"/>
          <w:kern w:val="22"/>
          <w:lang w:val="ru-RU"/>
        </w:rPr>
      </w:pPr>
      <w:r w:rsidRPr="00AF3DBD">
        <w:rPr>
          <w:rFonts w:asciiTheme="majorBidi" w:hAnsiTheme="majorBidi" w:cstheme="majorBidi"/>
          <w:kern w:val="22"/>
          <w:lang w:val="ru-RU"/>
        </w:rPr>
        <w:t>3</w:t>
      </w:r>
      <w:r w:rsidRPr="00AF3DBD">
        <w:rPr>
          <w:rFonts w:asciiTheme="majorBidi" w:hAnsiTheme="majorBidi" w:cstheme="majorBidi"/>
          <w:i/>
          <w:iCs/>
          <w:kern w:val="22"/>
          <w:lang w:val="ru-RU"/>
        </w:rPr>
        <w:t>.</w:t>
      </w:r>
      <w:r w:rsidRPr="00AF3DBD">
        <w:rPr>
          <w:rFonts w:asciiTheme="majorBidi" w:hAnsiTheme="majorBidi" w:cstheme="majorBidi"/>
          <w:i/>
          <w:iCs/>
          <w:kern w:val="22"/>
          <w:lang w:val="ru-RU"/>
        </w:rPr>
        <w:tab/>
        <w:t xml:space="preserve">настоятельно призывает </w:t>
      </w:r>
      <w:r w:rsidRPr="00AF3DBD">
        <w:rPr>
          <w:rFonts w:asciiTheme="majorBidi" w:hAnsiTheme="majorBidi" w:cstheme="majorBidi"/>
          <w:kern w:val="22"/>
          <w:lang w:val="ru-RU"/>
        </w:rPr>
        <w:t>Стороны, имеющие право на получение помощи, при программировании своих национальных ассигнований восьмого цикла пополнения в рамках Системы прозрачного распределения ресурсов отдавать приоритет проектам в области регулирования доступа к генетическим ресурсам и совместного использования выгод;</w:t>
      </w:r>
    </w:p>
    <w:p w14:paraId="4A64C222" w14:textId="77777777" w:rsidR="00F2228C" w:rsidRPr="00AF3DBD" w:rsidRDefault="00F2228C" w:rsidP="00F2228C">
      <w:pPr>
        <w:pStyle w:val="Para1"/>
        <w:numPr>
          <w:ilvl w:val="0"/>
          <w:numId w:val="0"/>
        </w:numPr>
        <w:ind w:firstLine="709"/>
        <w:rPr>
          <w:rFonts w:asciiTheme="majorBidi" w:hAnsiTheme="majorBidi" w:cstheme="majorBidi"/>
          <w:kern w:val="22"/>
          <w:lang w:val="ru-RU"/>
        </w:rPr>
      </w:pPr>
      <w:r w:rsidRPr="00AF3DBD">
        <w:rPr>
          <w:rFonts w:asciiTheme="majorBidi" w:hAnsiTheme="majorBidi" w:cstheme="majorBidi"/>
          <w:kern w:val="22"/>
          <w:lang w:val="ru-RU"/>
        </w:rPr>
        <w:t>4.</w:t>
      </w:r>
      <w:r w:rsidRPr="00AF3DBD">
        <w:rPr>
          <w:rFonts w:asciiTheme="majorBidi" w:hAnsiTheme="majorBidi" w:cstheme="majorBidi"/>
          <w:i/>
          <w:iCs/>
          <w:kern w:val="22"/>
          <w:lang w:val="ru-RU"/>
        </w:rPr>
        <w:tab/>
      </w:r>
      <w:r>
        <w:rPr>
          <w:rFonts w:asciiTheme="majorBidi" w:hAnsiTheme="majorBidi" w:cstheme="majorBidi"/>
          <w:i/>
          <w:iCs/>
          <w:kern w:val="22"/>
          <w:lang w:val="ru-RU"/>
        </w:rPr>
        <w:t>призывает</w:t>
      </w:r>
      <w:r w:rsidRPr="00AF3DBD">
        <w:rPr>
          <w:rFonts w:asciiTheme="majorBidi" w:hAnsiTheme="majorBidi" w:cstheme="majorBidi"/>
          <w:kern w:val="22"/>
          <w:lang w:val="ru-RU"/>
        </w:rPr>
        <w:t xml:space="preserve"> Стороны включать мероприятия, касающиеся регулирования доступа к генетическим ресурсам и совместного использования выгод, в проекты, разработанные в рамках других целей целевой области по сохранению и устойчивому использованию биоразнообразия, </w:t>
      </w:r>
      <w:r w:rsidRPr="00AF3DBD">
        <w:rPr>
          <w:rFonts w:asciiTheme="majorBidi" w:hAnsiTheme="majorBidi" w:cstheme="majorBidi"/>
          <w:kern w:val="22"/>
          <w:lang w:val="ru-RU"/>
        </w:rPr>
        <w:lastRenderedPageBreak/>
        <w:t>комплексных программ и соответствующих глобальных программ программных направлений восьмого цикла пополнения Целевого фонда Глобального экологического фонда;</w:t>
      </w:r>
    </w:p>
    <w:p w14:paraId="4A64C223" w14:textId="77777777" w:rsidR="00F2228C" w:rsidRPr="002E4A52" w:rsidRDefault="00F2228C" w:rsidP="00F2228C">
      <w:pPr>
        <w:pStyle w:val="Para1"/>
        <w:numPr>
          <w:ilvl w:val="0"/>
          <w:numId w:val="0"/>
        </w:numPr>
        <w:ind w:firstLine="709"/>
        <w:rPr>
          <w:rFonts w:asciiTheme="majorBidi" w:hAnsiTheme="majorBidi" w:cstheme="majorBidi"/>
          <w:kern w:val="22"/>
          <w:lang w:val="ru-RU"/>
        </w:rPr>
      </w:pPr>
      <w:r w:rsidRPr="002E4A52">
        <w:rPr>
          <w:rFonts w:asciiTheme="majorBidi" w:hAnsiTheme="majorBidi" w:cstheme="majorBidi"/>
          <w:kern w:val="22"/>
          <w:lang w:val="ru-RU"/>
        </w:rPr>
        <w:t>5.</w:t>
      </w:r>
      <w:r w:rsidRPr="002E4A52">
        <w:rPr>
          <w:rFonts w:asciiTheme="majorBidi" w:hAnsiTheme="majorBidi" w:cstheme="majorBidi"/>
          <w:kern w:val="22"/>
          <w:lang w:val="ru-RU"/>
        </w:rPr>
        <w:tab/>
      </w:r>
      <w:r>
        <w:rPr>
          <w:rFonts w:asciiTheme="majorBidi" w:hAnsiTheme="majorBidi" w:cstheme="majorBidi"/>
          <w:i/>
          <w:iCs/>
          <w:kern w:val="22"/>
          <w:lang w:val="ru-RU"/>
        </w:rPr>
        <w:t>поручает</w:t>
      </w:r>
      <w:r w:rsidRPr="002E4A52">
        <w:rPr>
          <w:rFonts w:asciiTheme="majorBidi" w:hAnsiTheme="majorBidi" w:cstheme="majorBidi"/>
          <w:kern w:val="22"/>
          <w:lang w:val="ru-RU"/>
        </w:rPr>
        <w:t xml:space="preserve"> </w:t>
      </w:r>
      <w:r>
        <w:rPr>
          <w:rFonts w:asciiTheme="majorBidi" w:hAnsiTheme="majorBidi" w:cstheme="majorBidi"/>
          <w:kern w:val="22"/>
          <w:lang w:val="ru-RU"/>
        </w:rPr>
        <w:t>Исполнительному</w:t>
      </w:r>
      <w:r w:rsidRPr="002E4A52">
        <w:rPr>
          <w:rFonts w:asciiTheme="majorBidi" w:hAnsiTheme="majorBidi" w:cstheme="majorBidi"/>
          <w:kern w:val="22"/>
          <w:lang w:val="ru-RU"/>
        </w:rPr>
        <w:t xml:space="preserve"> </w:t>
      </w:r>
      <w:r>
        <w:rPr>
          <w:rFonts w:asciiTheme="majorBidi" w:hAnsiTheme="majorBidi" w:cstheme="majorBidi"/>
          <w:kern w:val="22"/>
          <w:lang w:val="ru-RU"/>
        </w:rPr>
        <w:t>секретарю</w:t>
      </w:r>
      <w:r w:rsidRPr="002E4A52">
        <w:rPr>
          <w:rFonts w:asciiTheme="majorBidi" w:hAnsiTheme="majorBidi" w:cstheme="majorBidi"/>
          <w:kern w:val="22"/>
          <w:lang w:val="ru-RU"/>
        </w:rPr>
        <w:t xml:space="preserve"> </w:t>
      </w:r>
      <w:r>
        <w:rPr>
          <w:rFonts w:asciiTheme="majorBidi" w:hAnsiTheme="majorBidi" w:cstheme="majorBidi"/>
          <w:kern w:val="22"/>
          <w:lang w:val="ru-RU"/>
        </w:rPr>
        <w:t>предоставить</w:t>
      </w:r>
      <w:r w:rsidRPr="002E4A52">
        <w:rPr>
          <w:rFonts w:asciiTheme="majorBidi" w:hAnsiTheme="majorBidi" w:cstheme="majorBidi"/>
          <w:kern w:val="22"/>
          <w:lang w:val="ru-RU"/>
        </w:rPr>
        <w:t xml:space="preserve"> </w:t>
      </w:r>
      <w:r>
        <w:rPr>
          <w:rFonts w:asciiTheme="majorBidi" w:hAnsiTheme="majorBidi" w:cstheme="majorBidi"/>
          <w:kern w:val="22"/>
          <w:lang w:val="ru-RU"/>
        </w:rPr>
        <w:t>информацию</w:t>
      </w:r>
      <w:r w:rsidRPr="002E4A52">
        <w:rPr>
          <w:rFonts w:asciiTheme="majorBidi" w:hAnsiTheme="majorBidi" w:cstheme="majorBidi"/>
          <w:kern w:val="22"/>
          <w:lang w:val="ru-RU"/>
        </w:rPr>
        <w:t xml:space="preserve"> </w:t>
      </w:r>
      <w:r>
        <w:rPr>
          <w:rFonts w:asciiTheme="majorBidi" w:hAnsiTheme="majorBidi" w:cstheme="majorBidi"/>
          <w:kern w:val="22"/>
          <w:lang w:val="ru-RU"/>
        </w:rPr>
        <w:t>о</w:t>
      </w:r>
      <w:r w:rsidRPr="002E4A52">
        <w:rPr>
          <w:rFonts w:asciiTheme="majorBidi" w:hAnsiTheme="majorBidi" w:cstheme="majorBidi"/>
          <w:kern w:val="22"/>
          <w:lang w:val="ru-RU"/>
        </w:rPr>
        <w:t xml:space="preserve"> </w:t>
      </w:r>
      <w:r>
        <w:rPr>
          <w:rFonts w:asciiTheme="majorBidi" w:hAnsiTheme="majorBidi" w:cstheme="majorBidi"/>
          <w:kern w:val="22"/>
          <w:lang w:val="ru-RU"/>
        </w:rPr>
        <w:t>возможностях</w:t>
      </w:r>
      <w:r w:rsidRPr="002E4A52">
        <w:rPr>
          <w:rFonts w:asciiTheme="majorBidi" w:hAnsiTheme="majorBidi" w:cstheme="majorBidi"/>
          <w:kern w:val="22"/>
          <w:lang w:val="ru-RU"/>
        </w:rPr>
        <w:t xml:space="preserve"> </w:t>
      </w:r>
      <w:r>
        <w:rPr>
          <w:rFonts w:asciiTheme="majorBidi" w:hAnsiTheme="majorBidi" w:cstheme="majorBidi"/>
          <w:kern w:val="22"/>
          <w:lang w:val="ru-RU"/>
        </w:rPr>
        <w:t>финансирования</w:t>
      </w:r>
      <w:r w:rsidRPr="002E4A52">
        <w:rPr>
          <w:rFonts w:asciiTheme="majorBidi" w:hAnsiTheme="majorBidi" w:cstheme="majorBidi"/>
          <w:kern w:val="22"/>
          <w:lang w:val="ru-RU"/>
        </w:rPr>
        <w:t xml:space="preserve"> Сторон, имеющи</w:t>
      </w:r>
      <w:r>
        <w:rPr>
          <w:rFonts w:asciiTheme="majorBidi" w:hAnsiTheme="majorBidi" w:cstheme="majorBidi"/>
          <w:kern w:val="22"/>
          <w:lang w:val="ru-RU"/>
        </w:rPr>
        <w:t>х</w:t>
      </w:r>
      <w:r w:rsidRPr="002E4A52">
        <w:rPr>
          <w:rFonts w:asciiTheme="majorBidi" w:hAnsiTheme="majorBidi" w:cstheme="majorBidi"/>
          <w:kern w:val="22"/>
          <w:lang w:val="ru-RU"/>
        </w:rPr>
        <w:t xml:space="preserve"> право на получение помощи</w:t>
      </w:r>
      <w:r>
        <w:rPr>
          <w:rFonts w:asciiTheme="majorBidi" w:hAnsiTheme="majorBidi" w:cstheme="majorBidi"/>
          <w:kern w:val="22"/>
          <w:lang w:val="ru-RU"/>
        </w:rPr>
        <w:t>,</w:t>
      </w:r>
      <w:r w:rsidRPr="002E4A52">
        <w:rPr>
          <w:rFonts w:asciiTheme="majorBidi" w:hAnsiTheme="majorBidi" w:cstheme="majorBidi"/>
          <w:kern w:val="22"/>
          <w:lang w:val="ru-RU"/>
        </w:rPr>
        <w:t xml:space="preserve"> </w:t>
      </w:r>
      <w:r>
        <w:rPr>
          <w:rFonts w:asciiTheme="majorBidi" w:hAnsiTheme="majorBidi" w:cstheme="majorBidi"/>
          <w:kern w:val="22"/>
          <w:lang w:val="ru-RU"/>
        </w:rPr>
        <w:t>в</w:t>
      </w:r>
      <w:r w:rsidRPr="002E4A52">
        <w:rPr>
          <w:rFonts w:asciiTheme="majorBidi" w:hAnsiTheme="majorBidi" w:cstheme="majorBidi"/>
          <w:kern w:val="22"/>
          <w:lang w:val="ru-RU"/>
        </w:rPr>
        <w:t xml:space="preserve"> </w:t>
      </w:r>
      <w:r>
        <w:rPr>
          <w:rFonts w:asciiTheme="majorBidi" w:hAnsiTheme="majorBidi" w:cstheme="majorBidi"/>
          <w:kern w:val="22"/>
          <w:lang w:val="ru-RU"/>
        </w:rPr>
        <w:t>поддержку</w:t>
      </w:r>
      <w:r w:rsidRPr="002E4A52">
        <w:rPr>
          <w:rFonts w:asciiTheme="majorBidi" w:hAnsiTheme="majorBidi" w:cstheme="majorBidi"/>
          <w:kern w:val="22"/>
          <w:lang w:val="ru-RU"/>
        </w:rPr>
        <w:t xml:space="preserve"> </w:t>
      </w:r>
      <w:r>
        <w:rPr>
          <w:rFonts w:asciiTheme="majorBidi" w:hAnsiTheme="majorBidi" w:cstheme="majorBidi"/>
          <w:kern w:val="22"/>
          <w:lang w:val="ru-RU"/>
        </w:rPr>
        <w:t>реализации</w:t>
      </w:r>
      <w:r w:rsidRPr="002E4A52">
        <w:rPr>
          <w:rFonts w:asciiTheme="majorBidi" w:hAnsiTheme="majorBidi" w:cstheme="majorBidi"/>
          <w:kern w:val="22"/>
          <w:lang w:val="ru-RU"/>
        </w:rPr>
        <w:t xml:space="preserve"> </w:t>
      </w:r>
      <w:r w:rsidRPr="00AF3DBD">
        <w:rPr>
          <w:rFonts w:asciiTheme="majorBidi" w:hAnsiTheme="majorBidi" w:cstheme="majorBidi"/>
          <w:kern w:val="22"/>
          <w:lang w:val="ru-RU"/>
        </w:rPr>
        <w:t>мероприяти</w:t>
      </w:r>
      <w:r>
        <w:rPr>
          <w:rFonts w:asciiTheme="majorBidi" w:hAnsiTheme="majorBidi" w:cstheme="majorBidi"/>
          <w:kern w:val="22"/>
          <w:lang w:val="ru-RU"/>
        </w:rPr>
        <w:t>й</w:t>
      </w:r>
      <w:r w:rsidRPr="00AF3DBD">
        <w:rPr>
          <w:rFonts w:asciiTheme="majorBidi" w:hAnsiTheme="majorBidi" w:cstheme="majorBidi"/>
          <w:kern w:val="22"/>
          <w:lang w:val="ru-RU"/>
        </w:rPr>
        <w:t>, касающи</w:t>
      </w:r>
      <w:r>
        <w:rPr>
          <w:rFonts w:asciiTheme="majorBidi" w:hAnsiTheme="majorBidi" w:cstheme="majorBidi"/>
          <w:kern w:val="22"/>
          <w:lang w:val="ru-RU"/>
        </w:rPr>
        <w:t>х</w:t>
      </w:r>
      <w:r w:rsidRPr="00AF3DBD">
        <w:rPr>
          <w:rFonts w:asciiTheme="majorBidi" w:hAnsiTheme="majorBidi" w:cstheme="majorBidi"/>
          <w:kern w:val="22"/>
          <w:lang w:val="ru-RU"/>
        </w:rPr>
        <w:t>ся регулирования доступа к генетическим ресурсам и совместного использования выгод</w:t>
      </w:r>
      <w:r>
        <w:rPr>
          <w:rFonts w:asciiTheme="majorBidi" w:hAnsiTheme="majorBidi" w:cstheme="majorBidi"/>
          <w:kern w:val="22"/>
          <w:lang w:val="ru-RU"/>
        </w:rPr>
        <w:t xml:space="preserve">, в рамках восьмого пополнения </w:t>
      </w:r>
      <w:r w:rsidRPr="00AF3DBD">
        <w:rPr>
          <w:rFonts w:asciiTheme="majorBidi" w:hAnsiTheme="majorBidi" w:cstheme="majorBidi"/>
          <w:kern w:val="22"/>
          <w:lang w:val="ru-RU"/>
        </w:rPr>
        <w:t>Целевого фонда Глобального экологического фонда</w:t>
      </w:r>
      <w:r w:rsidRPr="002E4A52">
        <w:rPr>
          <w:rFonts w:asciiTheme="majorBidi" w:hAnsiTheme="majorBidi" w:cstheme="majorBidi"/>
          <w:kern w:val="22"/>
          <w:lang w:val="ru-RU"/>
        </w:rPr>
        <w:t>;</w:t>
      </w:r>
    </w:p>
    <w:p w14:paraId="4A64C224" w14:textId="77777777" w:rsidR="00F2228C" w:rsidRPr="00FB3281" w:rsidRDefault="00F2228C" w:rsidP="00F2228C">
      <w:pPr>
        <w:pStyle w:val="Para1"/>
        <w:numPr>
          <w:ilvl w:val="0"/>
          <w:numId w:val="0"/>
        </w:numPr>
        <w:ind w:firstLine="709"/>
        <w:rPr>
          <w:rFonts w:asciiTheme="majorBidi" w:hAnsiTheme="majorBidi" w:cstheme="majorBidi"/>
          <w:kern w:val="22"/>
          <w:lang w:val="ru-RU"/>
        </w:rPr>
      </w:pPr>
      <w:r w:rsidRPr="00FB3281">
        <w:rPr>
          <w:rFonts w:asciiTheme="majorBidi" w:hAnsiTheme="majorBidi" w:cstheme="majorBidi"/>
          <w:kern w:val="22"/>
          <w:lang w:val="ru-RU"/>
        </w:rPr>
        <w:t>6.</w:t>
      </w:r>
      <w:r w:rsidRPr="00FB3281">
        <w:rPr>
          <w:rFonts w:asciiTheme="majorBidi" w:hAnsiTheme="majorBidi" w:cstheme="majorBidi"/>
          <w:kern w:val="22"/>
          <w:lang w:val="ru-RU"/>
        </w:rPr>
        <w:tab/>
      </w:r>
      <w:r>
        <w:rPr>
          <w:rFonts w:asciiTheme="majorBidi" w:hAnsiTheme="majorBidi" w:cstheme="majorBidi"/>
          <w:i/>
          <w:iCs/>
          <w:kern w:val="22"/>
          <w:lang w:val="ru-RU"/>
        </w:rPr>
        <w:t>рекомендует</w:t>
      </w:r>
      <w:r w:rsidRPr="00FB3281">
        <w:rPr>
          <w:rFonts w:asciiTheme="majorBidi" w:hAnsiTheme="majorBidi" w:cstheme="majorBidi"/>
          <w:i/>
          <w:iCs/>
          <w:kern w:val="22"/>
          <w:lang w:val="ru-RU"/>
        </w:rPr>
        <w:t xml:space="preserve"> </w:t>
      </w:r>
      <w:r w:rsidRPr="00FB3281">
        <w:rPr>
          <w:rFonts w:asciiTheme="majorBidi" w:hAnsiTheme="majorBidi" w:cstheme="majorBidi"/>
          <w:kern w:val="22"/>
          <w:lang w:val="ru-RU"/>
        </w:rPr>
        <w:t>Конференции Сторон на ее 15-м совещании включить следующие элементы в ориентированную на конкретные результаты структуру определения программных приоритетов на четырехлетний период (</w:t>
      </w:r>
      <w:proofErr w:type="gramStart"/>
      <w:r w:rsidRPr="00FB3281">
        <w:rPr>
          <w:rFonts w:asciiTheme="majorBidi" w:hAnsiTheme="majorBidi" w:cstheme="majorBidi"/>
          <w:kern w:val="22"/>
          <w:lang w:val="ru-RU"/>
        </w:rPr>
        <w:t>2022-2026</w:t>
      </w:r>
      <w:proofErr w:type="gramEnd"/>
      <w:r w:rsidRPr="00FB3281">
        <w:rPr>
          <w:rFonts w:asciiTheme="majorBidi" w:hAnsiTheme="majorBidi" w:cstheme="majorBidi"/>
          <w:kern w:val="22"/>
          <w:lang w:val="ru-RU"/>
        </w:rPr>
        <w:t xml:space="preserve"> гг.), охватывающую период восьмого пополнения Целевого фонда Глобального экологического фонда: </w:t>
      </w:r>
    </w:p>
    <w:p w14:paraId="4A64C225" w14:textId="77777777" w:rsidR="00F2228C" w:rsidRPr="00FB3281" w:rsidRDefault="002D4D1D" w:rsidP="00F2228C">
      <w:pPr>
        <w:pStyle w:val="Para1"/>
        <w:numPr>
          <w:ilvl w:val="0"/>
          <w:numId w:val="0"/>
        </w:numPr>
        <w:ind w:firstLine="709"/>
        <w:rPr>
          <w:rFonts w:asciiTheme="majorBidi" w:hAnsiTheme="majorBidi" w:cstheme="majorBidi"/>
          <w:kern w:val="22"/>
          <w:lang w:val="ru-RU"/>
        </w:rPr>
      </w:pPr>
      <w:r>
        <w:rPr>
          <w:lang w:val="ru-RU"/>
        </w:rPr>
        <w:t>(</w:t>
      </w:r>
      <w:r w:rsidR="00F2228C" w:rsidRPr="00DC5AB8">
        <w:t>a</w:t>
      </w:r>
      <w:r w:rsidR="00F2228C" w:rsidRPr="00FB3281">
        <w:rPr>
          <w:lang w:val="ru-RU"/>
        </w:rPr>
        <w:t xml:space="preserve">) </w:t>
      </w:r>
      <w:r w:rsidR="00F2228C" w:rsidRPr="00FB3281">
        <w:rPr>
          <w:lang w:val="ru-RU"/>
        </w:rPr>
        <w:tab/>
        <w:t>конкретные приоритеты для дальнейшего создания потенциала в поддержку осуществления Нагойского протокола</w:t>
      </w:r>
      <w:r w:rsidR="00F2228C" w:rsidRPr="00FB3281">
        <w:rPr>
          <w:vertAlign w:val="superscript"/>
          <w:lang w:val="ru-RU"/>
        </w:rPr>
        <w:footnoteReference w:id="2"/>
      </w:r>
      <w:r w:rsidR="00F2228C">
        <w:rPr>
          <w:lang w:val="ru-RU"/>
        </w:rPr>
        <w:t>;</w:t>
      </w:r>
    </w:p>
    <w:p w14:paraId="4A64C226" w14:textId="77777777" w:rsidR="00F2228C" w:rsidRPr="00FB3281" w:rsidRDefault="002D4D1D" w:rsidP="00F2228C">
      <w:pPr>
        <w:pStyle w:val="Para1"/>
        <w:numPr>
          <w:ilvl w:val="0"/>
          <w:numId w:val="0"/>
        </w:numPr>
        <w:ind w:firstLine="709"/>
        <w:rPr>
          <w:rFonts w:asciiTheme="majorBidi" w:hAnsiTheme="majorBidi" w:cstheme="majorBidi"/>
          <w:kern w:val="22"/>
          <w:lang w:val="ru-RU"/>
        </w:rPr>
      </w:pPr>
      <w:r>
        <w:rPr>
          <w:rFonts w:asciiTheme="majorBidi" w:hAnsiTheme="majorBidi" w:cstheme="majorBidi"/>
          <w:kern w:val="22"/>
          <w:lang w:val="ru-RU"/>
        </w:rPr>
        <w:t>(</w:t>
      </w:r>
      <w:r w:rsidR="00F2228C" w:rsidRPr="00DC5AB8">
        <w:rPr>
          <w:rFonts w:asciiTheme="majorBidi" w:hAnsiTheme="majorBidi" w:cstheme="majorBidi"/>
          <w:kern w:val="22"/>
        </w:rPr>
        <w:t>b</w:t>
      </w:r>
      <w:r w:rsidR="00F2228C" w:rsidRPr="00FB3281">
        <w:rPr>
          <w:rFonts w:asciiTheme="majorBidi" w:hAnsiTheme="majorBidi" w:cstheme="majorBidi"/>
          <w:kern w:val="22"/>
          <w:lang w:val="ru-RU"/>
        </w:rPr>
        <w:t xml:space="preserve">) </w:t>
      </w:r>
      <w:r w:rsidR="00F2228C" w:rsidRPr="00FB3281">
        <w:rPr>
          <w:rFonts w:asciiTheme="majorBidi" w:hAnsiTheme="majorBidi" w:cstheme="majorBidi"/>
          <w:kern w:val="22"/>
          <w:lang w:val="ru-RU"/>
        </w:rPr>
        <w:tab/>
        <w:t>содействие интеграции и учет</w:t>
      </w:r>
      <w:r w:rsidR="00F2228C">
        <w:rPr>
          <w:rFonts w:asciiTheme="majorBidi" w:hAnsiTheme="majorBidi" w:cstheme="majorBidi"/>
          <w:kern w:val="22"/>
          <w:lang w:val="ru-RU"/>
        </w:rPr>
        <w:t>у</w:t>
      </w:r>
      <w:r w:rsidR="00F2228C" w:rsidRPr="00FB3281">
        <w:rPr>
          <w:rFonts w:asciiTheme="majorBidi" w:hAnsiTheme="majorBidi" w:cstheme="majorBidi"/>
          <w:kern w:val="22"/>
          <w:lang w:val="ru-RU"/>
        </w:rPr>
        <w:t xml:space="preserve"> вопросов регулирования доступа к генетическим ресурсам </w:t>
      </w:r>
      <w:r w:rsidR="00504D41" w:rsidRPr="00504D41">
        <w:rPr>
          <w:rFonts w:asciiTheme="majorBidi" w:hAnsiTheme="majorBidi" w:cstheme="majorBidi"/>
          <w:kern w:val="22"/>
          <w:lang w:val="ru-RU"/>
        </w:rPr>
        <w:t>и традиционным знаниям, связанным с генетическими ресурсами</w:t>
      </w:r>
      <w:r w:rsidR="00504D41">
        <w:rPr>
          <w:rFonts w:asciiTheme="majorBidi" w:hAnsiTheme="majorBidi" w:cstheme="majorBidi"/>
          <w:kern w:val="22"/>
          <w:lang w:val="ru-RU"/>
        </w:rPr>
        <w:t xml:space="preserve">, </w:t>
      </w:r>
      <w:r w:rsidR="00F2228C" w:rsidRPr="00FB3281">
        <w:rPr>
          <w:rFonts w:asciiTheme="majorBidi" w:hAnsiTheme="majorBidi" w:cstheme="majorBidi"/>
          <w:kern w:val="22"/>
          <w:lang w:val="ru-RU"/>
        </w:rPr>
        <w:t>и совместного использования выгод в политике и мероприятиях, связанных с биоразнообразием и устойчивым развитием;</w:t>
      </w:r>
    </w:p>
    <w:p w14:paraId="4A64C227" w14:textId="77777777" w:rsidR="00F2228C" w:rsidRPr="00FB3281" w:rsidRDefault="002D4D1D" w:rsidP="00F2228C">
      <w:pPr>
        <w:pStyle w:val="Para1"/>
        <w:numPr>
          <w:ilvl w:val="0"/>
          <w:numId w:val="0"/>
        </w:numPr>
        <w:ind w:firstLine="709"/>
        <w:rPr>
          <w:rFonts w:asciiTheme="majorBidi" w:hAnsiTheme="majorBidi" w:cstheme="majorBidi"/>
          <w:kern w:val="22"/>
          <w:lang w:val="ru-RU"/>
        </w:rPr>
      </w:pPr>
      <w:r>
        <w:rPr>
          <w:rFonts w:asciiTheme="majorBidi" w:hAnsiTheme="majorBidi" w:cstheme="majorBidi"/>
          <w:kern w:val="22"/>
          <w:lang w:val="ru-RU"/>
        </w:rPr>
        <w:t>(</w:t>
      </w:r>
      <w:r w:rsidR="00F2228C" w:rsidRPr="00DC5AB8">
        <w:rPr>
          <w:rFonts w:asciiTheme="majorBidi" w:hAnsiTheme="majorBidi" w:cstheme="majorBidi"/>
          <w:kern w:val="22"/>
        </w:rPr>
        <w:t>c</w:t>
      </w:r>
      <w:r w:rsidR="00F2228C" w:rsidRPr="00FB3281">
        <w:rPr>
          <w:rFonts w:asciiTheme="majorBidi" w:hAnsiTheme="majorBidi" w:cstheme="majorBidi"/>
          <w:kern w:val="22"/>
          <w:lang w:val="ru-RU"/>
        </w:rPr>
        <w:t xml:space="preserve">) </w:t>
      </w:r>
      <w:r w:rsidR="00F2228C" w:rsidRPr="00FB3281">
        <w:rPr>
          <w:rFonts w:asciiTheme="majorBidi" w:hAnsiTheme="majorBidi" w:cstheme="majorBidi"/>
          <w:kern w:val="22"/>
          <w:lang w:val="ru-RU"/>
        </w:rPr>
        <w:tab/>
      </w:r>
      <w:r w:rsidR="00F2228C">
        <w:rPr>
          <w:rFonts w:asciiTheme="majorBidi" w:hAnsiTheme="majorBidi" w:cstheme="majorBidi"/>
          <w:kern w:val="22"/>
          <w:lang w:val="ru-RU"/>
        </w:rPr>
        <w:t>поддержка развития и поддержания</w:t>
      </w:r>
      <w:r w:rsidR="00F2228C" w:rsidRPr="00FB3281">
        <w:rPr>
          <w:rFonts w:asciiTheme="majorBidi" w:hAnsiTheme="majorBidi" w:cstheme="majorBidi"/>
          <w:kern w:val="22"/>
          <w:lang w:val="ru-RU"/>
        </w:rPr>
        <w:t xml:space="preserve"> долгосрочного устойчивого институционального потенциала в области управления, мониторинга и оценки национальных структур регулирования доступа к генетическим ресурсам и совместного использования выгод;</w:t>
      </w:r>
    </w:p>
    <w:p w14:paraId="4A64C228" w14:textId="77777777" w:rsidR="00F2228C" w:rsidRPr="00FB3281" w:rsidRDefault="00F2228C" w:rsidP="00F2228C">
      <w:pPr>
        <w:pStyle w:val="Para1"/>
        <w:numPr>
          <w:ilvl w:val="0"/>
          <w:numId w:val="0"/>
        </w:numPr>
        <w:ind w:firstLine="709"/>
        <w:rPr>
          <w:rFonts w:asciiTheme="majorBidi" w:hAnsiTheme="majorBidi" w:cstheme="majorBidi"/>
          <w:kern w:val="22"/>
          <w:lang w:val="ru-RU"/>
        </w:rPr>
      </w:pPr>
      <w:r w:rsidRPr="00FB3281">
        <w:rPr>
          <w:rFonts w:asciiTheme="majorBidi" w:hAnsiTheme="majorBidi" w:cstheme="majorBidi"/>
          <w:kern w:val="22"/>
          <w:lang w:val="ru-RU"/>
        </w:rPr>
        <w:t>7.</w:t>
      </w:r>
      <w:r w:rsidRPr="00FB3281">
        <w:rPr>
          <w:rFonts w:asciiTheme="majorBidi" w:hAnsiTheme="majorBidi" w:cstheme="majorBidi"/>
          <w:kern w:val="22"/>
          <w:lang w:val="ru-RU"/>
        </w:rPr>
        <w:tab/>
      </w:r>
      <w:r>
        <w:rPr>
          <w:rFonts w:asciiTheme="majorBidi" w:hAnsiTheme="majorBidi" w:cstheme="majorBidi"/>
          <w:i/>
          <w:iCs/>
          <w:kern w:val="22"/>
          <w:lang w:val="ru-RU"/>
        </w:rPr>
        <w:t>призывает</w:t>
      </w:r>
      <w:r w:rsidRPr="00FB3281">
        <w:rPr>
          <w:rFonts w:asciiTheme="majorBidi" w:hAnsiTheme="majorBidi" w:cstheme="majorBidi"/>
          <w:kern w:val="22"/>
          <w:lang w:val="ru-RU"/>
        </w:rPr>
        <w:t xml:space="preserve"> Стороны сотрудничать на </w:t>
      </w:r>
      <w:r>
        <w:rPr>
          <w:rFonts w:asciiTheme="majorBidi" w:hAnsiTheme="majorBidi" w:cstheme="majorBidi"/>
          <w:kern w:val="22"/>
          <w:lang w:val="ru-RU"/>
        </w:rPr>
        <w:t xml:space="preserve">глобальном, </w:t>
      </w:r>
      <w:r w:rsidRPr="00FB3281">
        <w:rPr>
          <w:rFonts w:asciiTheme="majorBidi" w:hAnsiTheme="majorBidi" w:cstheme="majorBidi"/>
          <w:kern w:val="22"/>
          <w:lang w:val="ru-RU"/>
        </w:rPr>
        <w:t xml:space="preserve">региональном и субрегиональном уровнях и </w:t>
      </w:r>
      <w:r w:rsidRPr="00FB3281">
        <w:rPr>
          <w:rFonts w:asciiTheme="majorBidi" w:hAnsiTheme="majorBidi" w:cstheme="majorBidi"/>
          <w:i/>
          <w:kern w:val="22"/>
          <w:lang w:val="ru-RU"/>
        </w:rPr>
        <w:t>рекомендует</w:t>
      </w:r>
      <w:r w:rsidRPr="00FB3281">
        <w:rPr>
          <w:rFonts w:asciiTheme="majorBidi" w:hAnsiTheme="majorBidi" w:cstheme="majorBidi"/>
          <w:kern w:val="22"/>
          <w:lang w:val="ru-RU"/>
        </w:rPr>
        <w:t xml:space="preserve"> Конференции Сторон поручить Глобальному экологическому фонду </w:t>
      </w:r>
      <w:r>
        <w:rPr>
          <w:rFonts w:asciiTheme="majorBidi" w:hAnsiTheme="majorBidi" w:cstheme="majorBidi"/>
          <w:kern w:val="22"/>
          <w:lang w:val="ru-RU"/>
        </w:rPr>
        <w:t xml:space="preserve">продолжать предоставлять и расширять поддержку для </w:t>
      </w:r>
      <w:r w:rsidRPr="00FB3281">
        <w:rPr>
          <w:rFonts w:asciiTheme="majorBidi" w:hAnsiTheme="majorBidi" w:cstheme="majorBidi"/>
          <w:kern w:val="22"/>
          <w:lang w:val="ru-RU"/>
        </w:rPr>
        <w:t>совместных проектов</w:t>
      </w:r>
      <w:r w:rsidR="00504D41">
        <w:rPr>
          <w:rFonts w:asciiTheme="majorBidi" w:hAnsiTheme="majorBidi" w:cstheme="majorBidi"/>
          <w:kern w:val="22"/>
          <w:lang w:val="ru-RU"/>
        </w:rPr>
        <w:t xml:space="preserve"> </w:t>
      </w:r>
      <w:r w:rsidR="00504D41" w:rsidRPr="00504D41">
        <w:rPr>
          <w:rFonts w:asciiTheme="majorBidi" w:hAnsiTheme="majorBidi" w:cstheme="majorBidi"/>
          <w:kern w:val="22"/>
          <w:lang w:val="ru-RU"/>
        </w:rPr>
        <w:t>на глобальном, региональном или национальном уровнях</w:t>
      </w:r>
      <w:r w:rsidRPr="00FB3281">
        <w:rPr>
          <w:rFonts w:asciiTheme="majorBidi" w:hAnsiTheme="majorBidi" w:cstheme="majorBidi"/>
          <w:kern w:val="22"/>
          <w:lang w:val="ru-RU"/>
        </w:rPr>
        <w:t xml:space="preserve"> в целях обеспечения максимального взаимодействия и возможностей для совместного экономически эффективного использования ресурсов, информации, опыта и экспертных знаний;</w:t>
      </w:r>
    </w:p>
    <w:p w14:paraId="4A64C229" w14:textId="77777777" w:rsidR="00F2228C" w:rsidRPr="00A20773" w:rsidRDefault="00F2228C" w:rsidP="00F2228C">
      <w:pPr>
        <w:pStyle w:val="Para1"/>
        <w:numPr>
          <w:ilvl w:val="0"/>
          <w:numId w:val="0"/>
        </w:numPr>
        <w:ind w:firstLine="709"/>
        <w:rPr>
          <w:rFonts w:asciiTheme="majorBidi" w:hAnsiTheme="majorBidi" w:cstheme="majorBidi"/>
          <w:lang w:val="ru-RU"/>
        </w:rPr>
      </w:pPr>
      <w:r w:rsidRPr="00A20773">
        <w:rPr>
          <w:rFonts w:asciiTheme="majorBidi" w:hAnsiTheme="majorBidi" w:cstheme="majorBidi"/>
          <w:kern w:val="22"/>
          <w:lang w:val="ru-RU"/>
        </w:rPr>
        <w:t>8.</w:t>
      </w:r>
      <w:r w:rsidRPr="00A20773">
        <w:rPr>
          <w:rFonts w:asciiTheme="majorBidi" w:hAnsiTheme="majorBidi" w:cstheme="majorBidi"/>
          <w:kern w:val="22"/>
          <w:lang w:val="ru-RU"/>
        </w:rPr>
        <w:tab/>
      </w:r>
      <w:r>
        <w:rPr>
          <w:rFonts w:asciiTheme="majorBidi" w:hAnsiTheme="majorBidi" w:cstheme="majorBidi"/>
          <w:i/>
          <w:iCs/>
          <w:kern w:val="22"/>
          <w:lang w:val="ru-RU"/>
        </w:rPr>
        <w:t>рекомендует</w:t>
      </w:r>
      <w:r w:rsidRPr="00A20773">
        <w:rPr>
          <w:rFonts w:asciiTheme="majorBidi" w:hAnsiTheme="majorBidi" w:cstheme="majorBidi"/>
          <w:kern w:val="22"/>
          <w:lang w:val="ru-RU"/>
        </w:rPr>
        <w:t xml:space="preserve"> </w:t>
      </w:r>
      <w:r>
        <w:rPr>
          <w:rFonts w:asciiTheme="majorBidi" w:hAnsiTheme="majorBidi" w:cstheme="majorBidi"/>
          <w:kern w:val="22"/>
          <w:lang w:val="ru-RU"/>
        </w:rPr>
        <w:t>Конференции</w:t>
      </w:r>
      <w:r w:rsidRPr="00A20773">
        <w:rPr>
          <w:rFonts w:asciiTheme="majorBidi" w:hAnsiTheme="majorBidi" w:cstheme="majorBidi"/>
          <w:kern w:val="22"/>
          <w:lang w:val="ru-RU"/>
        </w:rPr>
        <w:t xml:space="preserve"> </w:t>
      </w:r>
      <w:r>
        <w:rPr>
          <w:rFonts w:asciiTheme="majorBidi" w:hAnsiTheme="majorBidi" w:cstheme="majorBidi"/>
          <w:kern w:val="22"/>
          <w:lang w:val="ru-RU"/>
        </w:rPr>
        <w:t>Сторон</w:t>
      </w:r>
      <w:r w:rsidRPr="00A20773">
        <w:rPr>
          <w:rFonts w:asciiTheme="majorBidi" w:hAnsiTheme="majorBidi" w:cstheme="majorBidi"/>
          <w:kern w:val="22"/>
          <w:lang w:val="ru-RU"/>
        </w:rPr>
        <w:t xml:space="preserve"> </w:t>
      </w:r>
      <w:r w:rsidRPr="00A20773">
        <w:rPr>
          <w:rFonts w:asciiTheme="majorBidi" w:hAnsiTheme="majorBidi" w:cstheme="majorBidi"/>
          <w:iCs/>
          <w:kern w:val="22"/>
          <w:lang w:val="ru-RU"/>
        </w:rPr>
        <w:t>в ходе принятия руководящих указаний для механизма финансирования предложить Глобальному экологическому фонду своевременно предоставлять финансовые ресурсы Сторонам, имеющим на право на их получение, для оказания им содействия в выполнении их обязательств по представлению информации в рамках протокола</w:t>
      </w:r>
      <w:r w:rsidRPr="00A20773">
        <w:rPr>
          <w:rFonts w:asciiTheme="majorBidi" w:hAnsiTheme="majorBidi" w:cstheme="majorBidi"/>
          <w:kern w:val="22"/>
          <w:lang w:val="ru-RU"/>
        </w:rPr>
        <w:t>;</w:t>
      </w:r>
    </w:p>
    <w:p w14:paraId="4A64C22A" w14:textId="77777777" w:rsidR="00F2228C" w:rsidRPr="00A20773" w:rsidRDefault="00F2228C" w:rsidP="00F2228C">
      <w:pPr>
        <w:pStyle w:val="Para1"/>
        <w:numPr>
          <w:ilvl w:val="0"/>
          <w:numId w:val="0"/>
        </w:numPr>
        <w:ind w:firstLine="709"/>
        <w:rPr>
          <w:rFonts w:asciiTheme="majorBidi" w:hAnsiTheme="majorBidi" w:cstheme="majorBidi"/>
          <w:lang w:val="ru-RU"/>
        </w:rPr>
      </w:pPr>
      <w:r w:rsidRPr="007521A4">
        <w:rPr>
          <w:rFonts w:asciiTheme="majorBidi" w:hAnsiTheme="majorBidi" w:cstheme="majorBidi"/>
          <w:lang w:val="ru-RU"/>
        </w:rPr>
        <w:t xml:space="preserve">9. </w:t>
      </w:r>
      <w:r w:rsidRPr="007521A4">
        <w:rPr>
          <w:rFonts w:asciiTheme="majorBidi" w:hAnsiTheme="majorBidi" w:cstheme="majorBidi"/>
          <w:lang w:val="ru-RU"/>
        </w:rPr>
        <w:tab/>
      </w:r>
      <w:r>
        <w:rPr>
          <w:rFonts w:asciiTheme="majorBidi" w:hAnsiTheme="majorBidi" w:cstheme="majorBidi"/>
          <w:i/>
          <w:iCs/>
          <w:lang w:val="ru-RU"/>
        </w:rPr>
        <w:t>предлагает</w:t>
      </w:r>
      <w:r w:rsidRPr="00A20773">
        <w:rPr>
          <w:rFonts w:asciiTheme="majorBidi" w:hAnsiTheme="majorBidi" w:cstheme="majorBidi"/>
          <w:lang w:val="ru-RU"/>
        </w:rPr>
        <w:t xml:space="preserve"> Сторонам Нагойского протокола принять активное участие в шестом обзоре эффективности механизма финансирования Конвенции;</w:t>
      </w:r>
    </w:p>
    <w:p w14:paraId="4A64C22B" w14:textId="77777777" w:rsidR="00F2228C" w:rsidRPr="00A20773" w:rsidRDefault="00F2228C" w:rsidP="00F2228C">
      <w:pPr>
        <w:pStyle w:val="Para1"/>
        <w:numPr>
          <w:ilvl w:val="0"/>
          <w:numId w:val="0"/>
        </w:numPr>
        <w:ind w:firstLine="709"/>
        <w:rPr>
          <w:rFonts w:asciiTheme="majorBidi" w:hAnsiTheme="majorBidi" w:cstheme="majorBidi"/>
          <w:lang w:val="ru-RU"/>
        </w:rPr>
      </w:pPr>
      <w:r w:rsidRPr="00A20773">
        <w:rPr>
          <w:rFonts w:asciiTheme="majorBidi" w:hAnsiTheme="majorBidi" w:cstheme="majorBidi"/>
          <w:lang w:val="ru-RU"/>
        </w:rPr>
        <w:t>10.</w:t>
      </w:r>
      <w:r w:rsidRPr="00A20773">
        <w:rPr>
          <w:lang w:val="ru-RU"/>
        </w:rPr>
        <w:tab/>
      </w:r>
      <w:r>
        <w:rPr>
          <w:rFonts w:asciiTheme="majorBidi" w:hAnsiTheme="majorBidi" w:cstheme="majorBidi"/>
          <w:i/>
          <w:iCs/>
          <w:lang w:val="ru-RU"/>
        </w:rPr>
        <w:t>поручает</w:t>
      </w:r>
      <w:r w:rsidRPr="00A20773">
        <w:rPr>
          <w:rFonts w:asciiTheme="majorBidi" w:hAnsiTheme="majorBidi" w:cstheme="majorBidi"/>
          <w:lang w:val="ru-RU"/>
        </w:rPr>
        <w:t xml:space="preserve"> Исполнительному секретарю при условии наличия ресурсов в контексте шестого обзора эффективности механизма финансирования собрать комментарии и информацию от Сторон, имеющих право на получение помощи, об их опыте и извлеченных уроках при получении доступа к финансовым ресурсам и их использовании в рамках механизма финансирования для осуществления Нагойского протокола, включая информацию о проблемах и их основных причинах при доступе к финансированию по линии Глобального экологического фонда и его использовании, а также о возможных препятствиях для регионального сотрудничества;</w:t>
      </w:r>
    </w:p>
    <w:p w14:paraId="4A64C22C" w14:textId="77777777" w:rsidR="00F2228C" w:rsidRPr="00A20773" w:rsidRDefault="00F2228C" w:rsidP="00F2228C">
      <w:pPr>
        <w:pStyle w:val="ListParagraph"/>
        <w:keepNext/>
        <w:spacing w:before="120"/>
        <w:ind w:left="0"/>
        <w:jc w:val="center"/>
        <w:rPr>
          <w:b/>
          <w:bCs/>
          <w:spacing w:val="-6"/>
          <w:kern w:val="22"/>
          <w:sz w:val="20"/>
          <w:szCs w:val="20"/>
          <w:highlight w:val="yellow"/>
          <w:lang w:val="ru-RU"/>
        </w:rPr>
      </w:pPr>
    </w:p>
    <w:p w14:paraId="4A64C22D" w14:textId="77777777" w:rsidR="00F2228C" w:rsidRPr="00A20773" w:rsidRDefault="00F2228C" w:rsidP="00F2228C">
      <w:pPr>
        <w:pStyle w:val="ListParagraph"/>
        <w:suppressLineNumbers/>
        <w:suppressAutoHyphens/>
        <w:kinsoku w:val="0"/>
        <w:overflowPunct w:val="0"/>
        <w:autoSpaceDE w:val="0"/>
        <w:autoSpaceDN w:val="0"/>
        <w:snapToGrid w:val="0"/>
        <w:spacing w:before="240" w:line="480" w:lineRule="auto"/>
        <w:ind w:left="0"/>
        <w:jc w:val="center"/>
        <w:outlineLvl w:val="1"/>
        <w:rPr>
          <w:b/>
          <w:bCs/>
          <w:lang w:val="ru-RU"/>
        </w:rPr>
      </w:pPr>
      <w:bookmarkStart w:id="1" w:name="_Toc118407978"/>
      <w:r w:rsidRPr="00624B4A">
        <w:rPr>
          <w:b/>
          <w:bCs/>
        </w:rPr>
        <w:t>B</w:t>
      </w:r>
      <w:r w:rsidRPr="004B5A59">
        <w:rPr>
          <w:b/>
          <w:bCs/>
          <w:lang w:val="ru-RU"/>
        </w:rPr>
        <w:t xml:space="preserve">. </w:t>
      </w:r>
      <w:r w:rsidRPr="004B5A59">
        <w:rPr>
          <w:b/>
          <w:bCs/>
          <w:lang w:val="ru-RU"/>
        </w:rPr>
        <w:tab/>
      </w:r>
      <w:bookmarkEnd w:id="1"/>
      <w:r w:rsidRPr="00A20773">
        <w:rPr>
          <w:b/>
          <w:bCs/>
          <w:lang w:val="ru-RU"/>
        </w:rPr>
        <w:t>Мобилизация ресурсов</w:t>
      </w:r>
    </w:p>
    <w:p w14:paraId="4A64C22E" w14:textId="77777777" w:rsidR="00F2228C" w:rsidRPr="00A20773" w:rsidRDefault="00F2228C" w:rsidP="00F2228C">
      <w:pPr>
        <w:pStyle w:val="Para1"/>
        <w:numPr>
          <w:ilvl w:val="0"/>
          <w:numId w:val="0"/>
        </w:numPr>
        <w:suppressLineNumbers/>
        <w:suppressAutoHyphens/>
        <w:kinsoku w:val="0"/>
        <w:overflowPunct w:val="0"/>
        <w:autoSpaceDE w:val="0"/>
        <w:autoSpaceDN w:val="0"/>
        <w:ind w:firstLine="567"/>
        <w:rPr>
          <w:lang w:val="ru-RU"/>
        </w:rPr>
      </w:pPr>
      <w:r w:rsidRPr="00A20773">
        <w:rPr>
          <w:rFonts w:asciiTheme="majorBidi" w:hAnsiTheme="majorBidi" w:cstheme="majorBidi"/>
          <w:i/>
          <w:iCs/>
          <w:kern w:val="22"/>
          <w:lang w:val="ru-RU"/>
        </w:rPr>
        <w:t>Конференция Сторон, выступающая в качестве совещания Сторон Нагойского протокола</w:t>
      </w:r>
      <w:r w:rsidRPr="00A20773">
        <w:rPr>
          <w:rFonts w:asciiTheme="majorBidi" w:hAnsiTheme="majorBidi" w:cstheme="majorBidi"/>
          <w:i/>
          <w:iCs/>
          <w:lang w:val="ru-RU"/>
        </w:rPr>
        <w:t>,</w:t>
      </w:r>
    </w:p>
    <w:p w14:paraId="4A64C22F" w14:textId="77777777" w:rsidR="00F2228C" w:rsidRPr="00A20773" w:rsidRDefault="00F2228C" w:rsidP="00F2228C">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ru-RU"/>
        </w:rPr>
      </w:pPr>
      <w:r>
        <w:rPr>
          <w:rFonts w:asciiTheme="majorBidi" w:hAnsiTheme="majorBidi" w:cstheme="majorBidi"/>
          <w:i/>
          <w:iCs/>
          <w:lang w:val="ru-RU"/>
        </w:rPr>
        <w:lastRenderedPageBreak/>
        <w:t>ссылаясь</w:t>
      </w:r>
      <w:r w:rsidRPr="00A20773">
        <w:rPr>
          <w:rFonts w:asciiTheme="majorBidi" w:hAnsiTheme="majorBidi" w:cstheme="majorBidi"/>
          <w:lang w:val="ru-RU"/>
        </w:rPr>
        <w:t xml:space="preserve"> на решение NP-1/7 и пункт 5 решения XI/4, в котором Конференция Сторон постановила учитывать соображения мобилизации ресурсов для осуществления Нагойского протокола в процессе реализации стратегии мобилизации ресурсов</w:t>
      </w:r>
      <w:r w:rsidRPr="00A20773">
        <w:rPr>
          <w:rFonts w:asciiTheme="majorBidi" w:hAnsiTheme="majorBidi" w:cstheme="majorBidi"/>
          <w:kern w:val="22"/>
          <w:lang w:val="ru-RU"/>
        </w:rPr>
        <w:t>,</w:t>
      </w:r>
    </w:p>
    <w:p w14:paraId="4A64C230" w14:textId="77777777" w:rsidR="00F2228C" w:rsidRPr="00A20773" w:rsidRDefault="00F2228C" w:rsidP="00F2228C">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ru-RU"/>
        </w:rPr>
      </w:pPr>
      <w:r w:rsidRPr="00A20773">
        <w:rPr>
          <w:rFonts w:asciiTheme="majorBidi" w:hAnsiTheme="majorBidi" w:cstheme="majorBidi"/>
          <w:lang w:val="ru-RU"/>
        </w:rPr>
        <w:t>1.</w:t>
      </w:r>
      <w:r w:rsidRPr="00A20773">
        <w:rPr>
          <w:rFonts w:asciiTheme="majorBidi" w:hAnsiTheme="majorBidi" w:cstheme="majorBidi"/>
          <w:lang w:val="ru-RU"/>
        </w:rPr>
        <w:tab/>
      </w:r>
      <w:r>
        <w:rPr>
          <w:rFonts w:asciiTheme="majorBidi" w:hAnsiTheme="majorBidi" w:cstheme="majorBidi"/>
          <w:i/>
          <w:iCs/>
          <w:kern w:val="22"/>
          <w:lang w:val="ru-RU"/>
        </w:rPr>
        <w:t>приветствует</w:t>
      </w:r>
      <w:r w:rsidRPr="00A20773">
        <w:rPr>
          <w:rFonts w:asciiTheme="majorBidi" w:hAnsiTheme="majorBidi" w:cstheme="majorBidi"/>
          <w:kern w:val="22"/>
          <w:lang w:val="ru-RU"/>
        </w:rPr>
        <w:t xml:space="preserve"> решение </w:t>
      </w:r>
      <w:r w:rsidR="00504D41" w:rsidRPr="00A72299">
        <w:rPr>
          <w:rFonts w:asciiTheme="majorBidi" w:hAnsiTheme="majorBidi" w:cstheme="majorBidi"/>
          <w:kern w:val="22"/>
          <w:lang w:val="ru-RU"/>
        </w:rPr>
        <w:t xml:space="preserve">15/-- </w:t>
      </w:r>
      <w:r w:rsidRPr="00A20773">
        <w:rPr>
          <w:rFonts w:asciiTheme="majorBidi" w:hAnsiTheme="majorBidi" w:cstheme="majorBidi"/>
          <w:kern w:val="22"/>
          <w:lang w:val="ru-RU"/>
        </w:rPr>
        <w:t xml:space="preserve">Конференции Сторон, касающееся мобилизации ресурсов, и </w:t>
      </w:r>
      <w:r w:rsidRPr="00A20773">
        <w:rPr>
          <w:rFonts w:asciiTheme="majorBidi" w:hAnsiTheme="majorBidi" w:cstheme="majorBidi"/>
          <w:i/>
          <w:kern w:val="22"/>
          <w:lang w:val="ru-RU"/>
        </w:rPr>
        <w:t>принимает к сведению</w:t>
      </w:r>
      <w:r w:rsidRPr="00A20773">
        <w:rPr>
          <w:rFonts w:asciiTheme="majorBidi" w:hAnsiTheme="majorBidi" w:cstheme="majorBidi"/>
          <w:kern w:val="22"/>
          <w:lang w:val="ru-RU"/>
        </w:rPr>
        <w:t xml:space="preserve"> процесс дальнейшего совершенствования представления финансовой отчетности в рамках Конвенции</w:t>
      </w:r>
      <w:r w:rsidR="00504D41">
        <w:rPr>
          <w:rStyle w:val="FootnoteReference"/>
          <w:rFonts w:asciiTheme="majorBidi" w:hAnsiTheme="majorBidi" w:cstheme="majorBidi"/>
          <w:kern w:val="22"/>
        </w:rPr>
        <w:footnoteReference w:id="3"/>
      </w:r>
      <w:r w:rsidRPr="00A20773">
        <w:rPr>
          <w:rFonts w:asciiTheme="majorBidi" w:hAnsiTheme="majorBidi" w:cstheme="majorBidi"/>
          <w:kern w:val="22"/>
          <w:lang w:val="ru-RU"/>
        </w:rPr>
        <w:t>;</w:t>
      </w:r>
    </w:p>
    <w:p w14:paraId="4A64C231" w14:textId="77777777" w:rsidR="00F2228C" w:rsidRPr="00A20773" w:rsidRDefault="00F2228C" w:rsidP="00F2228C">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ru-RU"/>
        </w:rPr>
      </w:pPr>
      <w:r w:rsidRPr="00A20773">
        <w:rPr>
          <w:rFonts w:asciiTheme="majorBidi" w:hAnsiTheme="majorBidi" w:cstheme="majorBidi"/>
          <w:lang w:val="ru-RU"/>
        </w:rPr>
        <w:t>2.</w:t>
      </w:r>
      <w:r w:rsidRPr="00A20773">
        <w:rPr>
          <w:rFonts w:asciiTheme="majorBidi" w:hAnsiTheme="majorBidi" w:cstheme="majorBidi"/>
          <w:lang w:val="ru-RU"/>
        </w:rPr>
        <w:tab/>
      </w:r>
      <w:r>
        <w:rPr>
          <w:rFonts w:asciiTheme="majorBidi" w:hAnsiTheme="majorBidi" w:cstheme="majorBidi"/>
          <w:i/>
          <w:iCs/>
          <w:kern w:val="22"/>
          <w:lang w:val="ru-RU"/>
        </w:rPr>
        <w:t>поручает</w:t>
      </w:r>
      <w:r w:rsidRPr="00A20773">
        <w:rPr>
          <w:rFonts w:asciiTheme="majorBidi" w:hAnsiTheme="majorBidi" w:cstheme="majorBidi"/>
          <w:kern w:val="22"/>
          <w:lang w:val="ru-RU"/>
        </w:rPr>
        <w:t xml:space="preserve"> специальной группе технических экспертов по структуре представления финансовой отчетности также рассмотреть вопрос о финансовой отчетности, связанной с мобилизацией ресурсов для Нагойского протокола;</w:t>
      </w:r>
    </w:p>
    <w:p w14:paraId="4A64C232" w14:textId="77777777" w:rsidR="00F2228C" w:rsidRPr="00A20773" w:rsidRDefault="00F2228C" w:rsidP="00F2228C">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ru-RU"/>
        </w:rPr>
      </w:pPr>
      <w:r w:rsidRPr="00A20773">
        <w:rPr>
          <w:rFonts w:asciiTheme="majorBidi" w:hAnsiTheme="majorBidi" w:cstheme="majorBidi"/>
          <w:lang w:val="ru-RU"/>
        </w:rPr>
        <w:t>3.</w:t>
      </w:r>
      <w:r w:rsidRPr="00A20773">
        <w:rPr>
          <w:rFonts w:asciiTheme="majorBidi" w:hAnsiTheme="majorBidi" w:cstheme="majorBidi"/>
          <w:lang w:val="ru-RU"/>
        </w:rPr>
        <w:tab/>
      </w:r>
      <w:r>
        <w:rPr>
          <w:rFonts w:asciiTheme="majorBidi" w:hAnsiTheme="majorBidi" w:cstheme="majorBidi"/>
          <w:i/>
          <w:iCs/>
          <w:lang w:val="ru-RU"/>
        </w:rPr>
        <w:t>призывает</w:t>
      </w:r>
      <w:r w:rsidRPr="00A20773">
        <w:rPr>
          <w:rFonts w:asciiTheme="majorBidi" w:hAnsiTheme="majorBidi" w:cstheme="majorBidi"/>
          <w:lang w:val="ru-RU"/>
        </w:rPr>
        <w:t xml:space="preserve"> Стороны рассмотреть вопрос о мобилизации ресурсов для Нагойского протокола при осуществлении стратегии мобилизации ресурсов на период после 2020 года и, в частности, включить положения об осуществлении Нагойского протокола в национальные планы финансирования биоразнообразия, </w:t>
      </w:r>
      <w:r>
        <w:rPr>
          <w:rFonts w:asciiTheme="majorBidi" w:hAnsiTheme="majorBidi" w:cstheme="majorBidi"/>
          <w:lang w:val="ru-RU"/>
        </w:rPr>
        <w:t>принимая во внимание статью</w:t>
      </w:r>
      <w:r w:rsidRPr="00A20773">
        <w:rPr>
          <w:rFonts w:asciiTheme="majorBidi" w:hAnsiTheme="majorBidi" w:cstheme="majorBidi"/>
          <w:lang w:val="ru-RU"/>
        </w:rPr>
        <w:t xml:space="preserve"> 20 </w:t>
      </w:r>
      <w:r>
        <w:rPr>
          <w:rFonts w:asciiTheme="majorBidi" w:hAnsiTheme="majorBidi" w:cstheme="majorBidi"/>
          <w:lang w:val="ru-RU"/>
        </w:rPr>
        <w:t>Конвенции</w:t>
      </w:r>
      <w:r w:rsidRPr="00A20773">
        <w:rPr>
          <w:rFonts w:asciiTheme="majorBidi" w:hAnsiTheme="majorBidi" w:cstheme="majorBidi"/>
          <w:lang w:val="ru-RU"/>
        </w:rPr>
        <w:t xml:space="preserve"> </w:t>
      </w:r>
      <w:r>
        <w:rPr>
          <w:rFonts w:asciiTheme="majorBidi" w:hAnsiTheme="majorBidi" w:cstheme="majorBidi"/>
          <w:lang w:val="ru-RU"/>
        </w:rPr>
        <w:t>о</w:t>
      </w:r>
      <w:r w:rsidRPr="00A20773">
        <w:rPr>
          <w:rFonts w:asciiTheme="majorBidi" w:hAnsiTheme="majorBidi" w:cstheme="majorBidi"/>
          <w:lang w:val="ru-RU"/>
        </w:rPr>
        <w:t xml:space="preserve"> </w:t>
      </w:r>
      <w:r>
        <w:rPr>
          <w:rFonts w:asciiTheme="majorBidi" w:hAnsiTheme="majorBidi" w:cstheme="majorBidi"/>
          <w:lang w:val="ru-RU"/>
        </w:rPr>
        <w:t>биологическом</w:t>
      </w:r>
      <w:r w:rsidRPr="00A20773">
        <w:rPr>
          <w:rFonts w:asciiTheme="majorBidi" w:hAnsiTheme="majorBidi" w:cstheme="majorBidi"/>
          <w:lang w:val="ru-RU"/>
        </w:rPr>
        <w:t xml:space="preserve"> </w:t>
      </w:r>
      <w:r>
        <w:rPr>
          <w:rFonts w:asciiTheme="majorBidi" w:hAnsiTheme="majorBidi" w:cstheme="majorBidi"/>
          <w:lang w:val="ru-RU"/>
        </w:rPr>
        <w:t>разнообразии</w:t>
      </w:r>
      <w:r w:rsidRPr="00A20773">
        <w:rPr>
          <w:rFonts w:asciiTheme="majorBidi" w:hAnsiTheme="majorBidi" w:cstheme="majorBidi"/>
          <w:lang w:val="ru-RU"/>
        </w:rPr>
        <w:t xml:space="preserve"> </w:t>
      </w:r>
      <w:r>
        <w:rPr>
          <w:rFonts w:asciiTheme="majorBidi" w:hAnsiTheme="majorBidi" w:cstheme="majorBidi"/>
          <w:lang w:val="ru-RU"/>
        </w:rPr>
        <w:t>и</w:t>
      </w:r>
      <w:r w:rsidRPr="00A20773">
        <w:rPr>
          <w:rFonts w:asciiTheme="majorBidi" w:hAnsiTheme="majorBidi" w:cstheme="majorBidi"/>
          <w:lang w:val="ru-RU"/>
        </w:rPr>
        <w:t xml:space="preserve"> </w:t>
      </w:r>
      <w:r>
        <w:rPr>
          <w:rFonts w:asciiTheme="majorBidi" w:hAnsiTheme="majorBidi" w:cstheme="majorBidi"/>
          <w:lang w:val="ru-RU"/>
        </w:rPr>
        <w:t>статью</w:t>
      </w:r>
      <w:r w:rsidRPr="00A20773">
        <w:rPr>
          <w:rFonts w:asciiTheme="majorBidi" w:hAnsiTheme="majorBidi" w:cstheme="majorBidi"/>
          <w:lang w:val="ru-RU"/>
        </w:rPr>
        <w:t xml:space="preserve"> 25 </w:t>
      </w:r>
      <w:r>
        <w:rPr>
          <w:rFonts w:asciiTheme="majorBidi" w:hAnsiTheme="majorBidi" w:cstheme="majorBidi"/>
          <w:lang w:val="ru-RU"/>
        </w:rPr>
        <w:t>Нагойского протокола</w:t>
      </w:r>
      <w:r w:rsidRPr="00A20773">
        <w:rPr>
          <w:rFonts w:asciiTheme="majorBidi" w:hAnsiTheme="majorBidi" w:cstheme="majorBidi"/>
          <w:lang w:val="ru-RU"/>
        </w:rPr>
        <w:t>.</w:t>
      </w:r>
    </w:p>
    <w:p w14:paraId="4A64C233" w14:textId="77777777" w:rsidR="00C13AD7" w:rsidRPr="003543B4" w:rsidRDefault="00C13AD7" w:rsidP="003543B4">
      <w:pPr>
        <w:pStyle w:val="Para1"/>
        <w:numPr>
          <w:ilvl w:val="0"/>
          <w:numId w:val="0"/>
        </w:numPr>
        <w:pBdr>
          <w:top w:val="nil"/>
          <w:left w:val="nil"/>
          <w:bottom w:val="nil"/>
          <w:right w:val="nil"/>
          <w:between w:val="nil"/>
          <w:bar w:val="nil"/>
        </w:pBdr>
        <w:tabs>
          <w:tab w:val="left" w:pos="360"/>
        </w:tabs>
        <w:ind w:firstLine="720"/>
        <w:rPr>
          <w:lang w:val="ru-RU"/>
        </w:rPr>
      </w:pPr>
    </w:p>
    <w:p w14:paraId="4A64C234" w14:textId="77777777" w:rsidR="00B3369F" w:rsidRPr="00C9161D" w:rsidRDefault="00C9161D" w:rsidP="005F0F43">
      <w:pPr>
        <w:jc w:val="center"/>
      </w:pPr>
      <w:r w:rsidRPr="00C9161D">
        <w:t>_____</w:t>
      </w:r>
      <w:r w:rsidR="00EF7376">
        <w:t>_____</w:t>
      </w:r>
    </w:p>
    <w:sectPr w:rsidR="00B3369F" w:rsidRPr="00C9161D" w:rsidSect="00F9496C">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A64C23D" w14:textId="77777777" w:rsidR="006044A8" w:rsidRDefault="006044A8" w:rsidP="00CF1848">
      <w:r>
        <w:separator/>
      </w:r>
    </w:p>
  </w:endnote>
  <w:endnote w:type="continuationSeparator" w:id="0">
    <w:p w14:paraId="4A64C23E" w14:textId="77777777" w:rsidR="006044A8" w:rsidRDefault="006044A8"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A64C23B" w14:textId="77777777" w:rsidR="006044A8" w:rsidRDefault="006044A8" w:rsidP="00CF1848">
      <w:r>
        <w:separator/>
      </w:r>
    </w:p>
  </w:footnote>
  <w:footnote w:type="continuationSeparator" w:id="0">
    <w:p w14:paraId="4A64C23C" w14:textId="77777777" w:rsidR="006044A8" w:rsidRDefault="006044A8" w:rsidP="00CF1848">
      <w:r>
        <w:continuationSeparator/>
      </w:r>
    </w:p>
  </w:footnote>
  <w:footnote w:id="1">
    <w:p w14:paraId="4A64C245" w14:textId="77777777" w:rsidR="00F2228C" w:rsidRPr="00B92601" w:rsidRDefault="00F2228C" w:rsidP="00F2228C">
      <w:pPr>
        <w:pStyle w:val="FootnoteText"/>
        <w:ind w:firstLine="0"/>
        <w:rPr>
          <w:color w:val="FF0000"/>
          <w:lang w:val="ru-RU"/>
        </w:rPr>
      </w:pPr>
      <w:r w:rsidRPr="00DA10AB">
        <w:rPr>
          <w:rStyle w:val="FootnoteReference"/>
          <w:szCs w:val="20"/>
        </w:rPr>
        <w:footnoteRef/>
      </w:r>
      <w:r w:rsidRPr="00F50A63">
        <w:rPr>
          <w:vertAlign w:val="superscript"/>
          <w:lang w:val="ru-RU"/>
        </w:rPr>
        <w:t xml:space="preserve"> </w:t>
      </w:r>
      <w:r w:rsidRPr="00B92601">
        <w:rPr>
          <w:lang w:val="ru-RU"/>
        </w:rPr>
        <w:t>Доклад Глобального экологического фонда, представленный 15-му совещанию Конференции сторон Конвенции о биологическом разнообразии (CBD/COP/15/8); Программные направления ГЭФ (</w:t>
      </w:r>
      <w:hyperlink r:id="rId1" w:history="1">
        <w:r w:rsidRPr="00B92601">
          <w:rPr>
            <w:rStyle w:val="Hyperlink"/>
            <w:kern w:val="18"/>
            <w:lang w:val="ru-RU"/>
          </w:rPr>
          <w:t>GEF/R.08/29/Rev.01</w:t>
        </w:r>
      </w:hyperlink>
      <w:r w:rsidRPr="00B92601">
        <w:rPr>
          <w:rStyle w:val="Hyperlink"/>
          <w:kern w:val="18"/>
          <w:lang w:val="ru-RU"/>
        </w:rPr>
        <w:t>)</w:t>
      </w:r>
    </w:p>
  </w:footnote>
  <w:footnote w:id="2">
    <w:p w14:paraId="4A64C246" w14:textId="77777777" w:rsidR="00F2228C" w:rsidRPr="00B92601" w:rsidRDefault="00F2228C" w:rsidP="00F2228C">
      <w:pPr>
        <w:pStyle w:val="FootnoteText"/>
        <w:ind w:firstLine="0"/>
        <w:rPr>
          <w:lang w:val="ru-RU"/>
        </w:rPr>
      </w:pPr>
      <w:r w:rsidRPr="00B92601">
        <w:rPr>
          <w:rStyle w:val="FootnoteReference"/>
          <w:szCs w:val="20"/>
          <w:lang w:val="ru-RU"/>
        </w:rPr>
        <w:footnoteRef/>
      </w:r>
      <w:r w:rsidRPr="00B92601">
        <w:rPr>
          <w:vertAlign w:val="superscript"/>
          <w:lang w:val="ru-RU"/>
        </w:rPr>
        <w:t xml:space="preserve"> </w:t>
      </w:r>
      <w:r w:rsidRPr="00B92601">
        <w:rPr>
          <w:lang w:val="ru-RU"/>
        </w:rPr>
        <w:t>Решение NP-4/--</w:t>
      </w:r>
      <w:r>
        <w:rPr>
          <w:lang w:val="ru-RU"/>
        </w:rPr>
        <w:t xml:space="preserve"> </w:t>
      </w:r>
      <w:r w:rsidRPr="00B92601">
        <w:rPr>
          <w:lang w:val="ru-RU"/>
        </w:rPr>
        <w:t>(создание потенциала), приложение.</w:t>
      </w:r>
    </w:p>
  </w:footnote>
  <w:footnote w:id="3">
    <w:p w14:paraId="4A64C247" w14:textId="77777777" w:rsidR="00504D41" w:rsidRPr="00504D41" w:rsidRDefault="00504D41" w:rsidP="00504D41">
      <w:pPr>
        <w:pStyle w:val="FootnoteText"/>
        <w:ind w:firstLine="0"/>
        <w:rPr>
          <w:lang w:val="ru-RU"/>
        </w:rPr>
      </w:pPr>
      <w:r w:rsidRPr="00504D41">
        <w:rPr>
          <w:rStyle w:val="FootnoteReference"/>
          <w:sz w:val="18"/>
          <w:szCs w:val="20"/>
        </w:rPr>
        <w:footnoteRef/>
      </w:r>
      <w:r w:rsidRPr="00504D41">
        <w:rPr>
          <w:sz w:val="14"/>
          <w:szCs w:val="20"/>
        </w:rPr>
        <w:t xml:space="preserve"> </w:t>
      </w:r>
      <w:r w:rsidRPr="00AC53F6">
        <w:rPr>
          <w:lang w:val="ru-RU"/>
        </w:rPr>
        <w:t>Решение 15/--, посвященное мобилизации ресурсов.</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ru-RU"/>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4A64C23F" w14:textId="77777777" w:rsidR="00534681" w:rsidRPr="00C5313F" w:rsidRDefault="00F2228C" w:rsidP="00534681">
        <w:pPr>
          <w:pStyle w:val="Header"/>
          <w:rPr>
            <w:lang w:val="ru-RU"/>
          </w:rPr>
        </w:pPr>
        <w:r>
          <w:rPr>
            <w:lang w:val="ru-RU"/>
          </w:rPr>
          <w:t>CBD/NP/MOP/4/L.7</w:t>
        </w:r>
      </w:p>
    </w:sdtContent>
  </w:sdt>
  <w:p w14:paraId="4A64C240" w14:textId="77777777" w:rsidR="00534681" w:rsidRPr="00C5313F" w:rsidRDefault="003543B4" w:rsidP="00534681">
    <w:pPr>
      <w:pStyle w:val="Header"/>
      <w:rPr>
        <w:lang w:val="ru-RU"/>
      </w:rPr>
    </w:pPr>
    <w:r>
      <w:rPr>
        <w:lang w:val="ru-RU"/>
      </w:rPr>
      <w:t>Страница</w:t>
    </w:r>
    <w:r w:rsidR="00534681" w:rsidRPr="00C5313F">
      <w:rPr>
        <w:lang w:val="ru-RU"/>
      </w:rPr>
      <w:t xml:space="preserve"> </w:t>
    </w:r>
    <w:r w:rsidR="006F2495">
      <w:fldChar w:fldCharType="begin"/>
    </w:r>
    <w:r w:rsidR="00534681" w:rsidRPr="00C5313F">
      <w:rPr>
        <w:lang w:val="ru-RU"/>
      </w:rPr>
      <w:instrText xml:space="preserve"> </w:instrText>
    </w:r>
    <w:r w:rsidR="00534681" w:rsidRPr="00134846">
      <w:rPr>
        <w:lang w:val="fr-FR"/>
      </w:rPr>
      <w:instrText>PAGE</w:instrText>
    </w:r>
    <w:r w:rsidR="00534681" w:rsidRPr="00C5313F">
      <w:rPr>
        <w:lang w:val="ru-RU"/>
      </w:rPr>
      <w:instrText xml:space="preserve">   \* </w:instrText>
    </w:r>
    <w:r w:rsidR="00534681" w:rsidRPr="00134846">
      <w:rPr>
        <w:lang w:val="fr-FR"/>
      </w:rPr>
      <w:instrText>MERGEFORMAT</w:instrText>
    </w:r>
    <w:r w:rsidR="00534681" w:rsidRPr="00C5313F">
      <w:rPr>
        <w:lang w:val="ru-RU"/>
      </w:rPr>
      <w:instrText xml:space="preserve"> </w:instrText>
    </w:r>
    <w:r w:rsidR="006F2495">
      <w:fldChar w:fldCharType="separate"/>
    </w:r>
    <w:r w:rsidR="004B22CD" w:rsidRPr="004B22CD">
      <w:rPr>
        <w:noProof/>
        <w:lang w:val="ru-RU"/>
      </w:rPr>
      <w:t>2</w:t>
    </w:r>
    <w:r w:rsidR="006F2495">
      <w:rPr>
        <w:noProof/>
      </w:rPr>
      <w:fldChar w:fldCharType="end"/>
    </w:r>
  </w:p>
  <w:p w14:paraId="4A64C241" w14:textId="77777777" w:rsidR="00534681" w:rsidRPr="00C5313F" w:rsidRDefault="00534681">
    <w:pPr>
      <w:pStyle w:val="Header"/>
      <w:rPr>
        <w:lang w:val="ru-RU"/>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ru-RU"/>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4A64C242" w14:textId="77777777" w:rsidR="009505C9" w:rsidRPr="00A72299" w:rsidRDefault="00F2228C" w:rsidP="009505C9">
        <w:pPr>
          <w:pStyle w:val="Header"/>
          <w:jc w:val="right"/>
          <w:rPr>
            <w:lang w:val="ru-RU"/>
          </w:rPr>
        </w:pPr>
        <w:r w:rsidRPr="00A72299">
          <w:rPr>
            <w:lang w:val="ru-RU"/>
          </w:rPr>
          <w:t>CBD</w:t>
        </w:r>
        <w:r w:rsidRPr="00A72299">
          <w:rPr>
            <w:lang w:val="ru-RU"/>
          </w:rPr>
          <w:t>/NP/MOP/4/L.7</w:t>
        </w:r>
      </w:p>
    </w:sdtContent>
  </w:sdt>
  <w:p w14:paraId="4A64C243" w14:textId="77777777" w:rsidR="009505C9" w:rsidRPr="00A72299" w:rsidRDefault="002D4D1D" w:rsidP="009505C9">
    <w:pPr>
      <w:pStyle w:val="Header"/>
      <w:jc w:val="right"/>
      <w:rPr>
        <w:lang w:val="ru-RU"/>
      </w:rPr>
    </w:pPr>
    <w:r>
      <w:rPr>
        <w:lang w:val="ru-RU"/>
      </w:rPr>
      <w:t>Страница</w:t>
    </w:r>
    <w:r w:rsidR="009505C9" w:rsidRPr="00A72299">
      <w:rPr>
        <w:lang w:val="ru-RU"/>
      </w:rPr>
      <w:t xml:space="preserve"> </w:t>
    </w:r>
    <w:r w:rsidR="006F2495">
      <w:fldChar w:fldCharType="begin"/>
    </w:r>
    <w:r w:rsidR="009505C9" w:rsidRPr="00A72299">
      <w:rPr>
        <w:lang w:val="ru-RU"/>
      </w:rPr>
      <w:instrText xml:space="preserve"> </w:instrText>
    </w:r>
    <w:r w:rsidR="009505C9" w:rsidRPr="00134846">
      <w:rPr>
        <w:lang w:val="fr-FR"/>
      </w:rPr>
      <w:instrText>PAGE</w:instrText>
    </w:r>
    <w:r w:rsidR="009505C9" w:rsidRPr="00A72299">
      <w:rPr>
        <w:lang w:val="ru-RU"/>
      </w:rPr>
      <w:instrText xml:space="preserve">   \* </w:instrText>
    </w:r>
    <w:r w:rsidR="009505C9" w:rsidRPr="00134846">
      <w:rPr>
        <w:lang w:val="fr-FR"/>
      </w:rPr>
      <w:instrText>MERGEFORMAT</w:instrText>
    </w:r>
    <w:r w:rsidR="009505C9" w:rsidRPr="00A72299">
      <w:rPr>
        <w:lang w:val="ru-RU"/>
      </w:rPr>
      <w:instrText xml:space="preserve"> </w:instrText>
    </w:r>
    <w:r w:rsidR="006F2495">
      <w:fldChar w:fldCharType="separate"/>
    </w:r>
    <w:r w:rsidRPr="00A72299">
      <w:rPr>
        <w:noProof/>
        <w:lang w:val="ru-RU"/>
      </w:rPr>
      <w:t>3</w:t>
    </w:r>
    <w:r w:rsidR="006F2495">
      <w:rPr>
        <w:noProof/>
      </w:rPr>
      <w:fldChar w:fldCharType="end"/>
    </w:r>
  </w:p>
  <w:p w14:paraId="4A64C244" w14:textId="77777777" w:rsidR="009505C9" w:rsidRPr="00A72299" w:rsidRDefault="009505C9">
    <w:pPr>
      <w:pStyle w:val="Header"/>
      <w:rPr>
        <w:lang w:val="ru-RU"/>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9"/>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0"/>
  </w:num>
  <w:num w:numId="1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2"/>
    <w:compatSetting w:name="useWord2013TrackBottomHyphenation" w:uri="http://schemas.microsoft.com/office/word" w:val="1"/>
  </w:compat>
  <w:rsids>
    <w:rsidRoot w:val="00C9161D"/>
    <w:rsid w:val="00020A25"/>
    <w:rsid w:val="00053B24"/>
    <w:rsid w:val="0007171B"/>
    <w:rsid w:val="000C64C2"/>
    <w:rsid w:val="000E673A"/>
    <w:rsid w:val="000F74F5"/>
    <w:rsid w:val="00105372"/>
    <w:rsid w:val="001078CB"/>
    <w:rsid w:val="001226B6"/>
    <w:rsid w:val="001312AD"/>
    <w:rsid w:val="001312EB"/>
    <w:rsid w:val="00131E7A"/>
    <w:rsid w:val="00134846"/>
    <w:rsid w:val="00172AF6"/>
    <w:rsid w:val="00176CEE"/>
    <w:rsid w:val="00186DD8"/>
    <w:rsid w:val="001B13FE"/>
    <w:rsid w:val="001E38DB"/>
    <w:rsid w:val="00274635"/>
    <w:rsid w:val="002D4D1D"/>
    <w:rsid w:val="002E771E"/>
    <w:rsid w:val="0030169D"/>
    <w:rsid w:val="003060EB"/>
    <w:rsid w:val="003153EB"/>
    <w:rsid w:val="00321985"/>
    <w:rsid w:val="00351205"/>
    <w:rsid w:val="003543B4"/>
    <w:rsid w:val="00372F74"/>
    <w:rsid w:val="00386DD9"/>
    <w:rsid w:val="003B7BB2"/>
    <w:rsid w:val="003D0B38"/>
    <w:rsid w:val="003F7224"/>
    <w:rsid w:val="00427D21"/>
    <w:rsid w:val="004644C2"/>
    <w:rsid w:val="00467F9C"/>
    <w:rsid w:val="004B22CD"/>
    <w:rsid w:val="00504D41"/>
    <w:rsid w:val="00534681"/>
    <w:rsid w:val="005626E0"/>
    <w:rsid w:val="00563442"/>
    <w:rsid w:val="00565B42"/>
    <w:rsid w:val="005B4ADC"/>
    <w:rsid w:val="005C4CE6"/>
    <w:rsid w:val="005E0ED3"/>
    <w:rsid w:val="005F0693"/>
    <w:rsid w:val="005F0F43"/>
    <w:rsid w:val="006044A8"/>
    <w:rsid w:val="00604A13"/>
    <w:rsid w:val="006122BA"/>
    <w:rsid w:val="0065472D"/>
    <w:rsid w:val="006B2290"/>
    <w:rsid w:val="006F2495"/>
    <w:rsid w:val="00717D88"/>
    <w:rsid w:val="00721914"/>
    <w:rsid w:val="007462DB"/>
    <w:rsid w:val="00786056"/>
    <w:rsid w:val="007942D3"/>
    <w:rsid w:val="007B2099"/>
    <w:rsid w:val="007B6C09"/>
    <w:rsid w:val="007B7741"/>
    <w:rsid w:val="007E09DA"/>
    <w:rsid w:val="007E0DA8"/>
    <w:rsid w:val="008178B6"/>
    <w:rsid w:val="0083009D"/>
    <w:rsid w:val="00865B74"/>
    <w:rsid w:val="008974F0"/>
    <w:rsid w:val="008B012A"/>
    <w:rsid w:val="008C382F"/>
    <w:rsid w:val="00906E17"/>
    <w:rsid w:val="00930BA1"/>
    <w:rsid w:val="0093169E"/>
    <w:rsid w:val="00937130"/>
    <w:rsid w:val="009505C9"/>
    <w:rsid w:val="00950752"/>
    <w:rsid w:val="00966424"/>
    <w:rsid w:val="00996B0E"/>
    <w:rsid w:val="009C2DE6"/>
    <w:rsid w:val="00A1252A"/>
    <w:rsid w:val="00A429A5"/>
    <w:rsid w:val="00A72299"/>
    <w:rsid w:val="00A83373"/>
    <w:rsid w:val="00AA40ED"/>
    <w:rsid w:val="00AA6F92"/>
    <w:rsid w:val="00AB2545"/>
    <w:rsid w:val="00AB6934"/>
    <w:rsid w:val="00AC53F6"/>
    <w:rsid w:val="00AD7FFC"/>
    <w:rsid w:val="00AF42DE"/>
    <w:rsid w:val="00B02295"/>
    <w:rsid w:val="00B26ACD"/>
    <w:rsid w:val="00B3369F"/>
    <w:rsid w:val="00B94E6C"/>
    <w:rsid w:val="00BA33A0"/>
    <w:rsid w:val="00BB4606"/>
    <w:rsid w:val="00BC3306"/>
    <w:rsid w:val="00BF11F9"/>
    <w:rsid w:val="00C13AD7"/>
    <w:rsid w:val="00C15310"/>
    <w:rsid w:val="00C23D2F"/>
    <w:rsid w:val="00C26D4B"/>
    <w:rsid w:val="00C443BD"/>
    <w:rsid w:val="00C451C5"/>
    <w:rsid w:val="00C5313F"/>
    <w:rsid w:val="00C9161D"/>
    <w:rsid w:val="00CA0C1D"/>
    <w:rsid w:val="00CF1848"/>
    <w:rsid w:val="00D12044"/>
    <w:rsid w:val="00D30264"/>
    <w:rsid w:val="00D33EFC"/>
    <w:rsid w:val="00D40DBC"/>
    <w:rsid w:val="00D76A18"/>
    <w:rsid w:val="00D80849"/>
    <w:rsid w:val="00D82E8F"/>
    <w:rsid w:val="00DD118C"/>
    <w:rsid w:val="00E32956"/>
    <w:rsid w:val="00E66235"/>
    <w:rsid w:val="00E83C24"/>
    <w:rsid w:val="00E9318D"/>
    <w:rsid w:val="00EC1F46"/>
    <w:rsid w:val="00EF7376"/>
    <w:rsid w:val="00F2228C"/>
    <w:rsid w:val="00F53193"/>
    <w:rsid w:val="00F5357E"/>
    <w:rsid w:val="00F6586C"/>
    <w:rsid w:val="00F94774"/>
    <w:rsid w:val="00F9496C"/>
    <w:rsid w:val="00FA0E9A"/>
    <w:rsid w:val="00FA663B"/>
    <w:rsid w:val="00FC25F8"/>
    <w:rsid w:val="00FC53DB"/>
    <w:rsid w:val="00FD4D94"/>
    <w:rsid w:val="00FE213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A64C207"/>
  <w15:docId w15:val="{AC51BF43-4FEA-4B04-B075-A883014A78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qFormat/>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table bullets"/>
    <w:basedOn w:val="Normal"/>
    <w:link w:val="ListParagraphChar"/>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rsid w:val="00AB2545"/>
    <w:pPr>
      <w:spacing w:after="160" w:line="240" w:lineRule="exact"/>
      <w:jc w:val="left"/>
    </w:pPr>
    <w:rPr>
      <w:rFonts w:asciiTheme="minorHAnsi" w:eastAsiaTheme="minorEastAsia" w:hAnsiTheme="minorHAnsi" w:cstheme="minorBidi"/>
      <w:vertAlign w:val="superscript"/>
      <w:lang w:val="fr-CA"/>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basedOn w:val="DefaultParagraphFont"/>
    <w:link w:val="ListParagraph"/>
    <w:uiPriority w:val="34"/>
    <w:qFormat/>
    <w:locked/>
    <w:rsid w:val="00F2228C"/>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thegef.org/sites/default/files/documents/2022-04/GEF_R.08_29_Rev.01_GEF8_Programming_Direction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164F4C"/>
    <w:rsid w:val="0046422C"/>
    <w:rsid w:val="004760CF"/>
    <w:rsid w:val="004D38F4"/>
    <w:rsid w:val="004E092F"/>
    <w:rsid w:val="00500A2B"/>
    <w:rsid w:val="0058288D"/>
    <w:rsid w:val="00665C6B"/>
    <w:rsid w:val="006801B3"/>
    <w:rsid w:val="00702A2D"/>
    <w:rsid w:val="00810A55"/>
    <w:rsid w:val="008C6619"/>
    <w:rsid w:val="008D420E"/>
    <w:rsid w:val="009362C6"/>
    <w:rsid w:val="0098642F"/>
    <w:rsid w:val="00A23F20"/>
    <w:rsid w:val="00B27D2C"/>
    <w:rsid w:val="00C04427"/>
    <w:rsid w:val="00C8104B"/>
    <w:rsid w:val="00D220B5"/>
    <w:rsid w:val="00D31D12"/>
    <w:rsid w:val="00F0778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362C6"/>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757B10B752F084BA8DB813B296FB27B" ma:contentTypeVersion="4" ma:contentTypeDescription="Create a new document." ma:contentTypeScope="" ma:versionID="a41c1625e0c5e3501ab261f418a31bef">
  <xsd:schema xmlns:xsd="http://www.w3.org/2001/XMLSchema" xmlns:xs="http://www.w3.org/2001/XMLSchema" xmlns:p="http://schemas.microsoft.com/office/2006/metadata/properties" xmlns:ns2="c81b4b69-2fdc-4c4e-909f-0c008d05f230" xmlns:ns3="a7dbe1ce-d728-48be-9ca1-bdc9cbbc93e0" targetNamespace="http://schemas.microsoft.com/office/2006/metadata/properties" ma:root="true" ma:fieldsID="55486cc2e8c49fd3df5b2f8bfa195cc0" ns2:_="" ns3:_="">
    <xsd:import namespace="c81b4b69-2fdc-4c4e-909f-0c008d05f230"/>
    <xsd:import namespace="a7dbe1ce-d728-48be-9ca1-bdc9cbbc93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1b4b69-2fdc-4c4e-909f-0c008d05f2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dbe1ce-d728-48be-9ca1-bdc9cbbc93e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1375B112-7233-44D7-AB02-694BC98001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1b4b69-2fdc-4c4e-909f-0c008d05f230"/>
    <ds:schemaRef ds:uri="a7dbe1ce-d728-48be-9ca1-bdc9cbbc93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8AE61B3-CE1B-4F9E-8A79-8CAE44324C0A}">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3</Pages>
  <Words>907</Words>
  <Characters>5172</Characters>
  <Application>Microsoft Office Word</Application>
  <DocSecurity>0</DocSecurity>
  <Lines>43</Lines>
  <Paragraphs>12</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Access and Benefit-sharing Clearing-House and information sharing (Article 14)</vt:lpstr>
      <vt:lpstr>TITLE</vt:lpstr>
    </vt:vector>
  </TitlesOfParts>
  <Company>SCBD</Company>
  <LinksUpToDate>false</LinksUpToDate>
  <CharactersWithSpaces>6067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Access and Benefit-sharing Clearing-House and information sharing (Article 14)</dc:title>
  <dc:subject>CBD/NP/MOP/4/L.7</dc:subject>
  <dc:creator>SCBD</dc:creator>
  <cp:keywords>Conference of the Parties serving as the meeting of the Parties to the Nagoya Protocol on Access to Genetic Resources and the Fair and Equitable Sharing of Benefits Arising from Their Utilization</cp:keywords>
  <cp:lastModifiedBy>Xue He Yan</cp:lastModifiedBy>
  <cp:revision>8</cp:revision>
  <cp:lastPrinted>2020-01-21T16:56:00Z</cp:lastPrinted>
  <dcterms:created xsi:type="dcterms:W3CDTF">2022-12-10T08:46:00Z</dcterms:created>
  <dcterms:modified xsi:type="dcterms:W3CDTF">2022-12-10T14:14:00Z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0x0101007757B10B752F084BA8DB813B296FB27B</vt:lpwstr>
  </property>
</Properties>
</file>