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3F1A75" w14:paraId="2494A353" w14:textId="77777777" w:rsidTr="008A1499">
        <w:trPr>
          <w:trHeight w:val="850"/>
        </w:trPr>
        <w:tc>
          <w:tcPr>
            <w:tcW w:w="975" w:type="dxa"/>
            <w:vAlign w:val="bottom"/>
          </w:tcPr>
          <w:p w14:paraId="34FB5A2C" w14:textId="77777777" w:rsidR="008A1499" w:rsidRPr="003F1A75" w:rsidRDefault="008A1499" w:rsidP="008A1499">
            <w:pPr>
              <w:pStyle w:val="AASmallLogo"/>
            </w:pPr>
            <w:r w:rsidRPr="003F1A75">
              <w:rPr>
                <w:noProof/>
              </w:rPr>
              <w:drawing>
                <wp:inline distT="0" distB="0" distL="0" distR="0" wp14:anchorId="72B51D46" wp14:editId="2931092E">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3F1A75">
              <w:t xml:space="preserve"> </w:t>
            </w:r>
          </w:p>
          <w:p w14:paraId="29BF1C2F" w14:textId="77777777" w:rsidR="008A1499" w:rsidRPr="003F1A75" w:rsidRDefault="008A1499" w:rsidP="008A1499">
            <w:pPr>
              <w:pStyle w:val="AASmallLogo"/>
            </w:pPr>
          </w:p>
        </w:tc>
        <w:tc>
          <w:tcPr>
            <w:tcW w:w="1434" w:type="dxa"/>
            <w:noWrap/>
            <w:vAlign w:val="bottom"/>
          </w:tcPr>
          <w:p w14:paraId="23A8F484" w14:textId="77777777" w:rsidR="008A1499" w:rsidRPr="003F1A75" w:rsidRDefault="008A1499" w:rsidP="008A1499">
            <w:pPr>
              <w:pStyle w:val="AASmallLogo"/>
            </w:pPr>
            <w:r w:rsidRPr="003F1A75">
              <w:rPr>
                <w:noProof/>
              </w:rPr>
              <w:drawing>
                <wp:inline distT="0" distB="0" distL="0" distR="0" wp14:anchorId="593A0233" wp14:editId="21734C39">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3F1A75">
              <w:t xml:space="preserve"> </w:t>
            </w:r>
          </w:p>
          <w:p w14:paraId="23B943B2" w14:textId="77777777" w:rsidR="008A1499" w:rsidRPr="003F1A75" w:rsidRDefault="008A1499" w:rsidP="008A1499">
            <w:pPr>
              <w:pStyle w:val="AASmallLogo"/>
            </w:pPr>
          </w:p>
        </w:tc>
        <w:tc>
          <w:tcPr>
            <w:tcW w:w="8073" w:type="dxa"/>
            <w:vAlign w:val="bottom"/>
          </w:tcPr>
          <w:p w14:paraId="1566D20B" w14:textId="5EA8657A" w:rsidR="008A1499" w:rsidRPr="003F1A75" w:rsidRDefault="008A1499" w:rsidP="003F1A75">
            <w:pPr>
              <w:pStyle w:val="ABSymbol"/>
            </w:pPr>
            <w:r w:rsidRPr="003F1A75">
              <w:rPr>
                <w:sz w:val="40"/>
              </w:rPr>
              <w:t>CBD</w:t>
            </w:r>
            <w:r w:rsidRPr="003F1A75">
              <w:t>/</w:t>
            </w:r>
            <w:r w:rsidR="00975047">
              <w:t>NP</w:t>
            </w:r>
            <w:r w:rsidRPr="003F1A75">
              <w:t>/</w:t>
            </w:r>
            <w:r w:rsidR="00975047">
              <w:t>MOP/6/</w:t>
            </w:r>
            <w:r w:rsidR="00F23969">
              <w:t>L.</w:t>
            </w:r>
            <w:r w:rsidR="00C8622C">
              <w:t>7</w:t>
            </w:r>
          </w:p>
        </w:tc>
      </w:tr>
    </w:tbl>
    <w:p w14:paraId="754A6AE2" w14:textId="77777777" w:rsidR="008A1499" w:rsidRPr="003F1A75"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F1A75" w14:paraId="6D3122D5" w14:textId="77777777" w:rsidTr="008A1499">
        <w:trPr>
          <w:trHeight w:val="1814"/>
        </w:trPr>
        <w:tc>
          <w:tcPr>
            <w:tcW w:w="7370" w:type="dxa"/>
          </w:tcPr>
          <w:p w14:paraId="42F36819" w14:textId="77777777" w:rsidR="008A1499" w:rsidRPr="003F1A75" w:rsidRDefault="008A1499" w:rsidP="008A1499">
            <w:pPr>
              <w:pStyle w:val="ACLargeLogo"/>
            </w:pPr>
            <w:r w:rsidRPr="003F1A75">
              <w:rPr>
                <w:noProof/>
              </w:rPr>
              <w:drawing>
                <wp:inline distT="0" distB="0" distL="0" distR="0" wp14:anchorId="5F3FFD8C" wp14:editId="34EED1B5">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3F1A75">
              <w:t xml:space="preserve"> </w:t>
            </w:r>
          </w:p>
          <w:p w14:paraId="0EED54A3" w14:textId="77777777" w:rsidR="008A1499" w:rsidRPr="003F1A75" w:rsidRDefault="008A1499" w:rsidP="008A1499">
            <w:pPr>
              <w:pStyle w:val="ACLargeLogo"/>
            </w:pPr>
          </w:p>
        </w:tc>
        <w:tc>
          <w:tcPr>
            <w:tcW w:w="3112" w:type="dxa"/>
          </w:tcPr>
          <w:p w14:paraId="41D4A49E" w14:textId="1A7506B3" w:rsidR="008A1499" w:rsidRPr="003F1A75" w:rsidRDefault="008A1499" w:rsidP="008A1499">
            <w:pPr>
              <w:pStyle w:val="AEDistrNormal"/>
            </w:pPr>
            <w:r w:rsidRPr="003F1A75">
              <w:t xml:space="preserve">Distr.: </w:t>
            </w:r>
            <w:r w:rsidR="0087796A">
              <w:t>Limited</w:t>
            </w:r>
            <w:r w:rsidRPr="003F1A75">
              <w:t xml:space="preserve"> </w:t>
            </w:r>
          </w:p>
          <w:p w14:paraId="15BC0C1B" w14:textId="7D49F1BA" w:rsidR="008A1499" w:rsidRPr="003F1A75" w:rsidRDefault="00456FB1" w:rsidP="008A1499">
            <w:pPr>
              <w:pStyle w:val="AEDistrNormal"/>
            </w:pPr>
            <w:r>
              <w:t>2</w:t>
            </w:r>
            <w:r w:rsidR="00CB565B">
              <w:t>9</w:t>
            </w:r>
            <w:r>
              <w:t xml:space="preserve"> </w:t>
            </w:r>
            <w:r w:rsidR="0087796A">
              <w:t>October 2026</w:t>
            </w:r>
          </w:p>
          <w:p w14:paraId="6A291EF4" w14:textId="77777777" w:rsidR="008A1499" w:rsidRPr="003F1A75" w:rsidRDefault="008A1499" w:rsidP="008A1499">
            <w:pPr>
              <w:pStyle w:val="AEDistrNormal6pt"/>
            </w:pPr>
            <w:r w:rsidRPr="003F1A75">
              <w:t xml:space="preserve">Original: English </w:t>
            </w:r>
          </w:p>
          <w:p w14:paraId="46956ADB" w14:textId="77777777" w:rsidR="008A1499" w:rsidRPr="003F1A75" w:rsidRDefault="008A1499" w:rsidP="008A1499">
            <w:pPr>
              <w:pStyle w:val="AEDistrNormal6pt"/>
            </w:pPr>
          </w:p>
        </w:tc>
      </w:tr>
    </w:tbl>
    <w:p w14:paraId="111225F7" w14:textId="77777777" w:rsidR="008A1499" w:rsidRPr="003F1A75"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F1A75" w14:paraId="43E59709" w14:textId="77777777" w:rsidTr="008A1499">
        <w:trPr>
          <w:trHeight w:val="57"/>
        </w:trPr>
        <w:tc>
          <w:tcPr>
            <w:tcW w:w="6094" w:type="dxa"/>
          </w:tcPr>
          <w:p w14:paraId="00472D75" w14:textId="77777777" w:rsidR="008A1499" w:rsidRPr="003F1A75" w:rsidRDefault="00975047" w:rsidP="008A1499">
            <w:pPr>
              <w:pStyle w:val="AFCorN12Bold"/>
            </w:pPr>
            <w:r>
              <w:t>Conference of the Parties to the Convention on Biological Diversity serving as the meeting of the Parties to the Nagoya Protocol on Access to Genetic Resources and the Fair and Equitable Sharing of Benefits Arising from Their Utilization</w:t>
            </w:r>
          </w:p>
          <w:p w14:paraId="45A781DF" w14:textId="77777777" w:rsidR="008A1499" w:rsidRPr="003F1A75" w:rsidRDefault="00975047" w:rsidP="008A1499">
            <w:pPr>
              <w:pStyle w:val="AFCorNBold"/>
            </w:pPr>
            <w:r>
              <w:t>Six</w:t>
            </w:r>
            <w:r w:rsidR="008A1499" w:rsidRPr="003F1A75">
              <w:t xml:space="preserve">th meeting </w:t>
            </w:r>
          </w:p>
          <w:p w14:paraId="462E33D6" w14:textId="77777777" w:rsidR="008A1499" w:rsidRPr="003F1A75" w:rsidRDefault="00975047" w:rsidP="008A1499">
            <w:pPr>
              <w:pStyle w:val="AFCorNNormal"/>
            </w:pPr>
            <w:r w:rsidRPr="00975047">
              <w:t>Yerevan, 19–30 October 2026</w:t>
            </w:r>
          </w:p>
          <w:p w14:paraId="75876936" w14:textId="63D7C201" w:rsidR="008A1499" w:rsidRPr="003F1A75" w:rsidRDefault="0087796A" w:rsidP="008A1499">
            <w:pPr>
              <w:pStyle w:val="AFCorNNormal"/>
            </w:pPr>
            <w:r>
              <w:t>Agenda i</w:t>
            </w:r>
            <w:r w:rsidR="008A1499" w:rsidRPr="003F1A75">
              <w:t xml:space="preserve">tem </w:t>
            </w:r>
            <w:r w:rsidR="00917BB6">
              <w:t>14</w:t>
            </w:r>
            <w:r w:rsidR="008A1499" w:rsidRPr="003F1A75">
              <w:t xml:space="preserve"> </w:t>
            </w:r>
          </w:p>
          <w:p w14:paraId="66DC3FF7" w14:textId="6A37D031" w:rsidR="005649FD" w:rsidRPr="005649FD" w:rsidRDefault="00EF0551" w:rsidP="00BA00E4">
            <w:pPr>
              <w:pStyle w:val="AFCorNBold"/>
            </w:pPr>
            <w:r>
              <w:t>Review of the effectiveness of processes under the Convention on Biological Diversity and its Protocols</w:t>
            </w:r>
          </w:p>
        </w:tc>
        <w:tc>
          <w:tcPr>
            <w:tcW w:w="4388" w:type="dxa"/>
          </w:tcPr>
          <w:p w14:paraId="2A8ED09B" w14:textId="77777777" w:rsidR="008A1499" w:rsidRPr="003F1A75" w:rsidRDefault="008A1499" w:rsidP="008A1499">
            <w:pPr>
              <w:pStyle w:val="CBDNormal"/>
              <w:jc w:val="left"/>
            </w:pPr>
          </w:p>
        </w:tc>
      </w:tr>
    </w:tbl>
    <w:p w14:paraId="59E00E1B" w14:textId="5BAD14B2" w:rsidR="00C9161D" w:rsidRPr="003F1A75" w:rsidRDefault="00AC30F1" w:rsidP="00770558">
      <w:pPr>
        <w:pStyle w:val="CBDTitle"/>
        <w:rPr>
          <w:caps/>
        </w:rPr>
      </w:pPr>
      <w:sdt>
        <w:sdtPr>
          <w:alias w:val="Title"/>
          <w:tag w:val=""/>
          <w:id w:val="772832786"/>
          <w:placeholder>
            <w:docPart w:val="231655F7C16F4CD6AA12DCC7F4399906"/>
          </w:placeholder>
          <w:dataBinding w:prefixMappings="xmlns:ns0='http://purl.org/dc/elements/1.1/' xmlns:ns1='http://schemas.openxmlformats.org/package/2006/metadata/core-properties' " w:xpath="/ns1:coreProperties[1]/ns0:title[1]" w:storeItemID="{6C3C8BC8-F283-45AE-878A-BAB7291924A1}"/>
          <w:text/>
        </w:sdtPr>
        <w:sdtEndPr/>
        <w:sdtContent>
          <w:r w:rsidR="001C479B" w:rsidRPr="00770558">
            <w:t>Options for further improving the effectiveness of meetings under the Convention and its Protocols</w:t>
          </w:r>
        </w:sdtContent>
      </w:sdt>
      <w:r w:rsidR="00105372" w:rsidRPr="003F1A75">
        <w:rPr>
          <w:caps/>
        </w:rPr>
        <w:t xml:space="preserve"> </w:t>
      </w:r>
    </w:p>
    <w:p w14:paraId="038A19D9" w14:textId="4DEAE24E" w:rsidR="00F6586C" w:rsidRPr="003F1A75" w:rsidRDefault="005649FD" w:rsidP="00A111D1">
      <w:pPr>
        <w:pStyle w:val="CBDSubTitle"/>
      </w:pPr>
      <w:r>
        <w:t xml:space="preserve">Draft decision submitted by </w:t>
      </w:r>
      <w:r w:rsidR="004C7BB2">
        <w:t>the Chair of Working Group I</w:t>
      </w:r>
    </w:p>
    <w:p w14:paraId="0A017E3F" w14:textId="77777777" w:rsidR="00070A88" w:rsidRPr="0017781F" w:rsidRDefault="00070A88" w:rsidP="00070A88">
      <w:pPr>
        <w:pStyle w:val="CBDDesicionText"/>
        <w:keepNext/>
        <w:tabs>
          <w:tab w:val="clear" w:pos="1134"/>
        </w:tabs>
        <w:ind w:left="567"/>
      </w:pPr>
      <w:r w:rsidRPr="0017781F">
        <w:rPr>
          <w:i/>
          <w:iCs/>
        </w:rPr>
        <w:t>The Conference of the Parties serving as the meeting of the Parties to the Nagoya Protocol</w:t>
      </w:r>
      <w:r w:rsidRPr="0092087F">
        <w:t>,</w:t>
      </w:r>
      <w:r w:rsidRPr="0017781F">
        <w:rPr>
          <w:i/>
          <w:iCs/>
        </w:rPr>
        <w:t xml:space="preserve"> </w:t>
      </w:r>
    </w:p>
    <w:p w14:paraId="7654DA53" w14:textId="7F80C33F" w:rsidR="00070A88" w:rsidRDefault="00070A88" w:rsidP="00070A88">
      <w:pPr>
        <w:pStyle w:val="CBDDesicionText"/>
        <w:tabs>
          <w:tab w:val="clear" w:pos="1134"/>
        </w:tabs>
        <w:ind w:left="567"/>
      </w:pPr>
      <w:r w:rsidRPr="0017781F">
        <w:rPr>
          <w:i/>
          <w:iCs/>
        </w:rPr>
        <w:t>Recognizing</w:t>
      </w:r>
      <w:r w:rsidRPr="0017781F">
        <w:t xml:space="preserve"> the need to ensure </w:t>
      </w:r>
      <w:r w:rsidRPr="0078285D">
        <w:t>the inclusiveness, transparency and equity</w:t>
      </w:r>
      <w:r w:rsidR="008E0807">
        <w:t xml:space="preserve"> of the processes</w:t>
      </w:r>
      <w:r w:rsidRPr="0017781F">
        <w:t xml:space="preserve"> of the </w:t>
      </w:r>
      <w:bookmarkStart w:id="0" w:name="_Hlk214277284"/>
      <w:r w:rsidRPr="0017781F">
        <w:t>Nagoya Protocol on Access to Genetic Resources and the Fair and Equitable Sharing of Benefits Arising from Their Utilization</w:t>
      </w:r>
      <w:r>
        <w:rPr>
          <w:rStyle w:val="FootnoteReference"/>
        </w:rPr>
        <w:footnoteReference w:id="1"/>
      </w:r>
      <w:r w:rsidRPr="0017781F">
        <w:t xml:space="preserve"> </w:t>
      </w:r>
      <w:bookmarkEnd w:id="0"/>
      <w:r w:rsidRPr="0017781F">
        <w:t>while pursuing efficiencies and</w:t>
      </w:r>
      <w:r>
        <w:t>, where appropriate,</w:t>
      </w:r>
      <w:r w:rsidRPr="0017781F">
        <w:t xml:space="preserve"> the integration of processes with the </w:t>
      </w:r>
      <w:r w:rsidRPr="0092087F">
        <w:t>Convention on Biological Diversity</w:t>
      </w:r>
      <w:r>
        <w:rPr>
          <w:rStyle w:val="FootnoteReference"/>
        </w:rPr>
        <w:footnoteReference w:id="2"/>
      </w:r>
      <w:r w:rsidRPr="0017781F">
        <w:t xml:space="preserve"> and the Cartagena Protocol on Biosafety,</w:t>
      </w:r>
      <w:r>
        <w:rPr>
          <w:rStyle w:val="FootnoteReference"/>
        </w:rPr>
        <w:footnoteReference w:id="3"/>
      </w:r>
    </w:p>
    <w:p w14:paraId="30489F22" w14:textId="77777777" w:rsidR="00070A88" w:rsidRPr="00507B24" w:rsidRDefault="00070A88" w:rsidP="00070A88">
      <w:pPr>
        <w:pStyle w:val="CBDDesicionText"/>
        <w:tabs>
          <w:tab w:val="clear" w:pos="1134"/>
        </w:tabs>
        <w:ind w:left="567"/>
        <w:rPr>
          <w:lang w:val="en-US"/>
        </w:rPr>
      </w:pPr>
      <w:r w:rsidRPr="00640DE9">
        <w:rPr>
          <w:rFonts w:eastAsia="Times New Roman"/>
          <w:i/>
          <w:lang w:val="en-US"/>
        </w:rPr>
        <w:t xml:space="preserve">Reaffirming </w:t>
      </w:r>
      <w:r w:rsidRPr="00640DE9">
        <w:rPr>
          <w:rFonts w:eastAsia="Times New Roman"/>
          <w:lang w:val="en-US"/>
        </w:rPr>
        <w:t xml:space="preserve">the important role of </w:t>
      </w:r>
      <w:r w:rsidRPr="00640DE9">
        <w:t>technology</w:t>
      </w:r>
      <w:r w:rsidRPr="00640DE9">
        <w:rPr>
          <w:rFonts w:eastAsia="Times New Roman"/>
          <w:lang w:val="en-US"/>
        </w:rPr>
        <w:t xml:space="preserve"> in supporting the efficiency and effectiveness of meetings, without prejudice to decision-making by consensus,</w:t>
      </w:r>
    </w:p>
    <w:p w14:paraId="6D0DB44A" w14:textId="77777777" w:rsidR="00070A88" w:rsidRPr="0017781F" w:rsidRDefault="00070A88" w:rsidP="00070A88">
      <w:pPr>
        <w:pStyle w:val="CBDDesicionText"/>
        <w:tabs>
          <w:tab w:val="clear" w:pos="1134"/>
        </w:tabs>
        <w:ind w:left="567"/>
        <w:rPr>
          <w:i/>
          <w:iCs/>
        </w:rPr>
      </w:pPr>
      <w:r w:rsidRPr="003E656B">
        <w:rPr>
          <w:rFonts w:eastAsia="Times New Roman"/>
          <w:color w:val="000000"/>
        </w:rPr>
        <w:t>1.</w:t>
      </w:r>
      <w:r w:rsidRPr="003E656B">
        <w:rPr>
          <w:rFonts w:eastAsia="Times New Roman"/>
          <w:color w:val="000000"/>
        </w:rPr>
        <w:tab/>
      </w:r>
      <w:r w:rsidRPr="003E656B">
        <w:rPr>
          <w:rFonts w:eastAsia="Times New Roman"/>
          <w:i/>
          <w:iCs/>
          <w:color w:val="000000"/>
        </w:rPr>
        <w:t>Takes</w:t>
      </w:r>
      <w:r w:rsidRPr="003E656B">
        <w:rPr>
          <w:rFonts w:eastAsia="Times New Roman"/>
          <w:color w:val="000000"/>
        </w:rPr>
        <w:t xml:space="preserve"> </w:t>
      </w:r>
      <w:r w:rsidRPr="003E656B">
        <w:rPr>
          <w:i/>
          <w:iCs/>
        </w:rPr>
        <w:t>note</w:t>
      </w:r>
      <w:r w:rsidRPr="003E656B">
        <w:t xml:space="preserve"> of</w:t>
      </w:r>
      <w:r w:rsidRPr="003E656B">
        <w:rPr>
          <w:i/>
          <w:iCs/>
        </w:rPr>
        <w:t xml:space="preserve"> </w:t>
      </w:r>
      <w:r w:rsidRPr="003E656B">
        <w:t>decision 17/-- of the Conference of the Parties to the Convention</w:t>
      </w:r>
      <w:r w:rsidRPr="00791CEA">
        <w:t xml:space="preserve"> </w:t>
      </w:r>
      <w:r w:rsidRPr="0092087F">
        <w:t>on Biological Diversity</w:t>
      </w:r>
      <w:r w:rsidRPr="003E656B">
        <w:t>;</w:t>
      </w:r>
    </w:p>
    <w:p w14:paraId="41CA6C06" w14:textId="77777777" w:rsidR="00070A88" w:rsidRPr="0067077A" w:rsidRDefault="00070A88" w:rsidP="00070A88">
      <w:pPr>
        <w:pStyle w:val="CBDDesicionText"/>
        <w:tabs>
          <w:tab w:val="clear" w:pos="1134"/>
        </w:tabs>
        <w:ind w:left="567"/>
      </w:pPr>
      <w:r w:rsidRPr="0017781F">
        <w:rPr>
          <w:rFonts w:eastAsia="Times New Roman"/>
          <w:color w:val="000000"/>
        </w:rPr>
        <w:t>2.</w:t>
      </w:r>
      <w:r w:rsidRPr="0017781F">
        <w:rPr>
          <w:rFonts w:eastAsia="Times New Roman"/>
          <w:color w:val="000000"/>
        </w:rPr>
        <w:tab/>
      </w:r>
      <w:r w:rsidRPr="0017781F">
        <w:rPr>
          <w:i/>
          <w:iCs/>
        </w:rPr>
        <w:t xml:space="preserve">Welcomes </w:t>
      </w:r>
      <w:r w:rsidRPr="0017781F">
        <w:t>the progress made with the decision-tracking tool developed further to decision </w:t>
      </w:r>
      <w:hyperlink r:id="rId15" w:history="1">
        <w:r w:rsidRPr="0092087F">
          <w:rPr>
            <w:rStyle w:val="Hyperlink"/>
          </w:rPr>
          <w:t>XII/28</w:t>
        </w:r>
      </w:hyperlink>
      <w:r w:rsidRPr="0017781F">
        <w:t xml:space="preserve"> </w:t>
      </w:r>
      <w:r w:rsidRPr="0092087F">
        <w:t>of 17 October 2014</w:t>
      </w:r>
      <w:r w:rsidRPr="0017781F">
        <w:t xml:space="preserve"> of the Conference of the Parties to the Convention, as described in document </w:t>
      </w:r>
      <w:hyperlink r:id="rId16" w:history="1">
        <w:r w:rsidRPr="009557B7">
          <w:rPr>
            <w:rStyle w:val="Hyperlink"/>
          </w:rPr>
          <w:t>CBD/SBI/6/INF/11</w:t>
        </w:r>
      </w:hyperlink>
      <w:r w:rsidRPr="0017781F">
        <w:t>;</w:t>
      </w:r>
    </w:p>
    <w:p w14:paraId="0D9F06D0" w14:textId="77777777" w:rsidR="00070A88" w:rsidRPr="0017781F" w:rsidRDefault="00070A88" w:rsidP="00070A88">
      <w:pPr>
        <w:pStyle w:val="CBDDesicionText"/>
        <w:tabs>
          <w:tab w:val="clear" w:pos="1134"/>
        </w:tabs>
        <w:ind w:left="567"/>
      </w:pPr>
      <w:r w:rsidRPr="0017781F">
        <w:rPr>
          <w:rFonts w:eastAsia="Times New Roman"/>
          <w:color w:val="000000"/>
        </w:rPr>
        <w:t>3.</w:t>
      </w:r>
      <w:r w:rsidRPr="0017781F">
        <w:rPr>
          <w:rFonts w:eastAsia="Times New Roman"/>
          <w:color w:val="000000"/>
        </w:rPr>
        <w:tab/>
      </w:r>
      <w:r w:rsidRPr="0017781F">
        <w:rPr>
          <w:i/>
          <w:iCs/>
        </w:rPr>
        <w:t xml:space="preserve">Decides </w:t>
      </w:r>
      <w:r w:rsidRPr="0017781F">
        <w:t xml:space="preserve">that </w:t>
      </w:r>
      <w:r>
        <w:t xml:space="preserve">the </w:t>
      </w:r>
      <w:r w:rsidRPr="0017781F">
        <w:t>decisions of the Conference of the Parties serving as the meeting of the Parties to the Nagoya Protocol on Access to Genetic Resources and the Fair and Equitable Sharing of Benefits Arising from Their Utilization should be included in the decision</w:t>
      </w:r>
      <w:r>
        <w:t>-</w:t>
      </w:r>
      <w:r w:rsidRPr="0017781F">
        <w:t>tracking</w:t>
      </w:r>
      <w:r>
        <w:t xml:space="preserve"> </w:t>
      </w:r>
      <w:r w:rsidRPr="0017781F">
        <w:t>tool;</w:t>
      </w:r>
      <w:r w:rsidRPr="0092087F">
        <w:t xml:space="preserve"> </w:t>
      </w:r>
    </w:p>
    <w:p w14:paraId="28D50ADE" w14:textId="77777777" w:rsidR="00070A88" w:rsidRPr="005665DD" w:rsidRDefault="00070A88" w:rsidP="00070A88">
      <w:pPr>
        <w:pStyle w:val="CBDDesicionText"/>
        <w:tabs>
          <w:tab w:val="clear" w:pos="1134"/>
        </w:tabs>
        <w:ind w:left="567"/>
        <w:rPr>
          <w:i/>
          <w:iCs/>
        </w:rPr>
      </w:pPr>
      <w:r w:rsidRPr="0017781F">
        <w:rPr>
          <w:rFonts w:eastAsia="Times New Roman"/>
          <w:color w:val="000000"/>
        </w:rPr>
        <w:t>4.</w:t>
      </w:r>
      <w:r w:rsidRPr="0017781F">
        <w:rPr>
          <w:rFonts w:eastAsia="Times New Roman"/>
          <w:color w:val="000000"/>
        </w:rPr>
        <w:tab/>
      </w:r>
      <w:r w:rsidRPr="0092087F">
        <w:rPr>
          <w:i/>
          <w:iCs/>
        </w:rPr>
        <w:t>Requests</w:t>
      </w:r>
      <w:r w:rsidRPr="0017781F">
        <w:t xml:space="preserve"> the Executive Secretary to take the necessary steps in that regard, </w:t>
      </w:r>
      <w:r w:rsidRPr="005665DD">
        <w:t>beginning with decisions of its fourth and fifth meetings;</w:t>
      </w:r>
    </w:p>
    <w:p w14:paraId="100EAE0F" w14:textId="77777777" w:rsidR="00070A88" w:rsidRPr="0017781F" w:rsidRDefault="00070A88" w:rsidP="00070A88">
      <w:pPr>
        <w:pStyle w:val="CBDDesicionText"/>
        <w:tabs>
          <w:tab w:val="clear" w:pos="1134"/>
        </w:tabs>
        <w:ind w:left="567"/>
      </w:pPr>
      <w:r w:rsidRPr="005665DD">
        <w:rPr>
          <w:rFonts w:eastAsia="Times New Roman"/>
          <w:color w:val="000000"/>
        </w:rPr>
        <w:t>5.</w:t>
      </w:r>
      <w:r w:rsidRPr="005665DD">
        <w:rPr>
          <w:rFonts w:eastAsia="Times New Roman"/>
          <w:color w:val="000000"/>
        </w:rPr>
        <w:tab/>
      </w:r>
      <w:r w:rsidRPr="005665DD">
        <w:rPr>
          <w:i/>
          <w:iCs/>
        </w:rPr>
        <w:t xml:space="preserve">Recalls </w:t>
      </w:r>
      <w:r w:rsidRPr="005665DD">
        <w:t xml:space="preserve">its decision </w:t>
      </w:r>
      <w:hyperlink r:id="rId17" w:history="1">
        <w:r w:rsidRPr="005665DD">
          <w:rPr>
            <w:rStyle w:val="Hyperlink"/>
          </w:rPr>
          <w:t>NP-1/12</w:t>
        </w:r>
      </w:hyperlink>
      <w:r w:rsidRPr="005665DD">
        <w:t xml:space="preserve"> of 14 October 2014, by which it decided to hold its ordinary meetings concurrently with the meetings of the Conference of the Parties to the Convention and the </w:t>
      </w:r>
      <w:r w:rsidRPr="005665DD">
        <w:lastRenderedPageBreak/>
        <w:t>meetings of the Conference of the Parties serving as the meeting of the Parties to the Cartagena Protocol on Biosafety within a two-week period;</w:t>
      </w:r>
      <w:r w:rsidRPr="0092087F">
        <w:t xml:space="preserve"> </w:t>
      </w:r>
    </w:p>
    <w:p w14:paraId="1E382CE6" w14:textId="77D984CE" w:rsidR="00070A88" w:rsidRPr="0017781F" w:rsidRDefault="00070A88" w:rsidP="00070A88">
      <w:pPr>
        <w:pStyle w:val="CBDDesicionText"/>
        <w:tabs>
          <w:tab w:val="clear" w:pos="1134"/>
        </w:tabs>
        <w:ind w:left="567"/>
        <w:rPr>
          <w:i/>
          <w:iCs/>
        </w:rPr>
      </w:pPr>
      <w:r w:rsidRPr="0017781F">
        <w:t>6.</w:t>
      </w:r>
      <w:r w:rsidRPr="0017781F">
        <w:tab/>
      </w:r>
      <w:r w:rsidRPr="0092087F">
        <w:rPr>
          <w:i/>
          <w:iCs/>
        </w:rPr>
        <w:t>Reiterates</w:t>
      </w:r>
      <w:r w:rsidRPr="0017781F">
        <w:t xml:space="preserve"> its call upon developed country Parties</w:t>
      </w:r>
      <w:r>
        <w:t xml:space="preserve">, and </w:t>
      </w:r>
      <w:r w:rsidR="0022537C" w:rsidRPr="001A01BF">
        <w:t>invites</w:t>
      </w:r>
      <w:r w:rsidR="0022537C">
        <w:t xml:space="preserve"> </w:t>
      </w:r>
      <w:r>
        <w:t>other Parties in a position to do so,</w:t>
      </w:r>
      <w:r w:rsidR="0022537C">
        <w:t xml:space="preserve"> </w:t>
      </w:r>
      <w:r w:rsidRPr="0017781F">
        <w:t xml:space="preserve">to increase their contributions to the relevant voluntary trust fund to ensure the full and effective participation of representatives of developing country Parties, in particular the least developed and </w:t>
      </w:r>
      <w:r w:rsidRPr="0092087F">
        <w:t>small island developing States</w:t>
      </w:r>
      <w:r w:rsidRPr="0017781F">
        <w:t xml:space="preserve"> among them</w:t>
      </w:r>
      <w:r w:rsidRPr="0092087F">
        <w:t xml:space="preserve">, and </w:t>
      </w:r>
      <w:r w:rsidRPr="0017781F">
        <w:t>Parties with economies in transition</w:t>
      </w:r>
      <w:r w:rsidRPr="003161F3">
        <w:t xml:space="preserve"> </w:t>
      </w:r>
      <w:r w:rsidRPr="0017781F">
        <w:t>in the concurrent meetings,</w:t>
      </w:r>
      <w:r>
        <w:t xml:space="preserve"> and</w:t>
      </w:r>
      <w:r w:rsidRPr="0017781F">
        <w:t xml:space="preserve"> </w:t>
      </w:r>
      <w:r>
        <w:t>to increase their contribution to the</w:t>
      </w:r>
      <w:r w:rsidRPr="00890E0E">
        <w:t xml:space="preserve"> </w:t>
      </w:r>
      <w:r w:rsidRPr="00D35B2D">
        <w:t>Special Voluntary Trust Fund for Facilitating the Participation of Indigenous Peoples and Local Communitie</w:t>
      </w:r>
      <w:r>
        <w:t>s</w:t>
      </w:r>
      <w:r w:rsidRPr="0017781F">
        <w:t>;</w:t>
      </w:r>
    </w:p>
    <w:p w14:paraId="13A41E13" w14:textId="28C6C9CF" w:rsidR="00FD14B5" w:rsidRPr="009E240D" w:rsidRDefault="00070A88" w:rsidP="009E240D">
      <w:pPr>
        <w:tabs>
          <w:tab w:val="clear" w:pos="567"/>
          <w:tab w:val="clear" w:pos="1134"/>
          <w:tab w:val="clear" w:pos="2268"/>
        </w:tabs>
        <w:spacing w:after="120"/>
        <w:ind w:left="567" w:firstLine="567"/>
        <w:rPr>
          <w:rFonts w:eastAsia="Times New Roman"/>
          <w:color w:val="000000"/>
        </w:rPr>
      </w:pPr>
      <w:r w:rsidRPr="0017781F">
        <w:rPr>
          <w:rFonts w:eastAsia="Times New Roman"/>
          <w:color w:val="000000"/>
        </w:rPr>
        <w:t>7.</w:t>
      </w:r>
      <w:r w:rsidRPr="0017781F">
        <w:rPr>
          <w:rFonts w:eastAsia="Times New Roman"/>
          <w:color w:val="000000"/>
        </w:rPr>
        <w:tab/>
      </w:r>
      <w:r w:rsidRPr="009E240D">
        <w:rPr>
          <w:rFonts w:eastAsia="Times New Roman"/>
          <w:i/>
          <w:iCs/>
          <w:color w:val="000000"/>
        </w:rPr>
        <w:t>Notes</w:t>
      </w:r>
      <w:r w:rsidRPr="009E240D">
        <w:rPr>
          <w:rFonts w:eastAsia="Times New Roman"/>
          <w:color w:val="000000"/>
        </w:rPr>
        <w:t xml:space="preserve"> that chairs of groups considering matters under the Nagoya Protocol are to be selected from among the Parties to the Protocol</w:t>
      </w:r>
      <w:r w:rsidR="00BD057F">
        <w:rPr>
          <w:rFonts w:eastAsia="Times New Roman"/>
          <w:color w:val="000000"/>
        </w:rPr>
        <w:t>;</w:t>
      </w:r>
    </w:p>
    <w:p w14:paraId="57099ACF" w14:textId="3580BFA2" w:rsidR="008F51E2" w:rsidRPr="008F51E2" w:rsidRDefault="00E76221" w:rsidP="008F51E2">
      <w:pPr>
        <w:tabs>
          <w:tab w:val="clear" w:pos="567"/>
          <w:tab w:val="clear" w:pos="1134"/>
          <w:tab w:val="clear" w:pos="2268"/>
        </w:tabs>
        <w:ind w:left="567" w:firstLine="567"/>
      </w:pPr>
      <w:r>
        <w:rPr>
          <w:rFonts w:eastAsia="Times New Roman"/>
          <w:color w:val="000000"/>
        </w:rPr>
        <w:t>8</w:t>
      </w:r>
      <w:r w:rsidR="008F51E2">
        <w:rPr>
          <w:rFonts w:eastAsia="Times New Roman"/>
          <w:color w:val="000000"/>
        </w:rPr>
        <w:t>.</w:t>
      </w:r>
      <w:r>
        <w:rPr>
          <w:rFonts w:eastAsia="Times New Roman"/>
          <w:color w:val="000000"/>
        </w:rPr>
        <w:tab/>
      </w:r>
      <w:r w:rsidR="00B55D6D" w:rsidRPr="004A79C2">
        <w:rPr>
          <w:rFonts w:eastAsia="Times New Roman"/>
          <w:i/>
          <w:iCs/>
          <w:color w:val="000000"/>
        </w:rPr>
        <w:t>Endorses</w:t>
      </w:r>
      <w:r w:rsidR="00B55D6D" w:rsidRPr="00D03ACE">
        <w:rPr>
          <w:rFonts w:eastAsia="Times New Roman"/>
          <w:color w:val="000000"/>
        </w:rPr>
        <w:t xml:space="preserve"> the establishment </w:t>
      </w:r>
      <w:r w:rsidR="00195DDD">
        <w:rPr>
          <w:rFonts w:eastAsia="Times New Roman"/>
          <w:color w:val="000000"/>
        </w:rPr>
        <w:t xml:space="preserve">by the Conference of the Parties to the Convention </w:t>
      </w:r>
      <w:r w:rsidR="00B55D6D" w:rsidRPr="00D03ACE">
        <w:rPr>
          <w:rFonts w:eastAsia="Times New Roman"/>
          <w:color w:val="000000"/>
        </w:rPr>
        <w:t xml:space="preserve">of an informal advisory group as a Party-driven process to further improve the effectiveness of the processes and meetings under the Convention and its Protocols in accordance with the terms of reference contained in </w:t>
      </w:r>
      <w:r w:rsidR="00B55D6D">
        <w:rPr>
          <w:rFonts w:eastAsia="Times New Roman"/>
          <w:color w:val="000000"/>
        </w:rPr>
        <w:t xml:space="preserve">the </w:t>
      </w:r>
      <w:r w:rsidR="00B55D6D" w:rsidRPr="00D03ACE">
        <w:rPr>
          <w:rFonts w:eastAsia="Times New Roman"/>
          <w:color w:val="000000"/>
        </w:rPr>
        <w:t>annex to decision 17/-- of the Conference of the Parties</w:t>
      </w:r>
      <w:r w:rsidR="00195DDD">
        <w:rPr>
          <w:rFonts w:eastAsia="Times New Roman"/>
          <w:color w:val="000000"/>
        </w:rPr>
        <w:t xml:space="preserve"> to the Convention</w:t>
      </w:r>
      <w:r w:rsidR="00B55D6D">
        <w:rPr>
          <w:rFonts w:eastAsia="Times New Roman"/>
          <w:color w:val="000000"/>
        </w:rPr>
        <w:t>.</w:t>
      </w:r>
    </w:p>
    <w:p w14:paraId="5F2B403A" w14:textId="791488F9" w:rsidR="00A111D1" w:rsidRPr="003F1A75" w:rsidRDefault="00A111D1" w:rsidP="005649FD">
      <w:pPr>
        <w:pStyle w:val="CBDNormalNoNumber"/>
        <w:jc w:val="center"/>
      </w:pPr>
      <w:r w:rsidRPr="003F1A75">
        <w:t>__________</w:t>
      </w:r>
    </w:p>
    <w:sectPr w:rsidR="00A111D1" w:rsidRPr="003F1A75" w:rsidSect="005649FD">
      <w:headerReference w:type="even" r:id="rId18"/>
      <w:headerReference w:type="default" r:id="rId19"/>
      <w:footerReference w:type="even" r:id="rId20"/>
      <w:footerReference w:type="default" r:id="rId21"/>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E1B2839" w14:textId="77777777" w:rsidR="00AC30F1" w:rsidRPr="003F1A75" w:rsidRDefault="00AC30F1" w:rsidP="00CF1848">
      <w:r w:rsidRPr="003F1A75">
        <w:separator/>
      </w:r>
    </w:p>
  </w:endnote>
  <w:endnote w:type="continuationSeparator" w:id="0">
    <w:p w14:paraId="47BEBB57" w14:textId="77777777" w:rsidR="00AC30F1" w:rsidRPr="003F1A75" w:rsidRDefault="00AC30F1"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38495F4E" w14:textId="77777777" w:rsidR="00D75CA6" w:rsidRPr="003F1A75" w:rsidRDefault="00D75CA6" w:rsidP="00D75CA6">
            <w:pPr>
              <w:pStyle w:val="Footer"/>
              <w:jc w:val="left"/>
            </w:pPr>
            <w:r w:rsidRPr="00753F6F">
              <w:rPr>
                <w:szCs w:val="20"/>
              </w:rPr>
              <w:fldChar w:fldCharType="begin"/>
            </w:r>
            <w:r w:rsidRPr="00753F6F">
              <w:rPr>
                <w:szCs w:val="20"/>
              </w:rPr>
              <w:instrText xml:space="preserve"> PAGE </w:instrText>
            </w:r>
            <w:r w:rsidRPr="00753F6F">
              <w:rPr>
                <w:szCs w:val="20"/>
              </w:rPr>
              <w:fldChar w:fldCharType="separate"/>
            </w:r>
            <w:r w:rsidRPr="00753F6F">
              <w:rPr>
                <w:noProof/>
                <w:szCs w:val="20"/>
              </w:rPr>
              <w:t>2</w:t>
            </w:r>
            <w:r w:rsidRPr="00753F6F">
              <w:rPr>
                <w:szCs w:val="20"/>
              </w:rPr>
              <w:fldChar w:fldCharType="end"/>
            </w:r>
            <w:r w:rsidRPr="00753F6F">
              <w:rPr>
                <w:szCs w:val="20"/>
              </w:rPr>
              <w:t>/</w:t>
            </w:r>
            <w:r w:rsidRPr="00753F6F">
              <w:rPr>
                <w:szCs w:val="20"/>
              </w:rPr>
              <w:fldChar w:fldCharType="begin"/>
            </w:r>
            <w:r w:rsidRPr="00753F6F">
              <w:rPr>
                <w:szCs w:val="20"/>
              </w:rPr>
              <w:instrText xml:space="preserve"> NUMPAGES  </w:instrText>
            </w:r>
            <w:r w:rsidRPr="00753F6F">
              <w:rPr>
                <w:szCs w:val="20"/>
              </w:rPr>
              <w:fldChar w:fldCharType="separate"/>
            </w:r>
            <w:r w:rsidRPr="00753F6F">
              <w:rPr>
                <w:noProof/>
                <w:szCs w:val="20"/>
              </w:rPr>
              <w:t>2</w:t>
            </w:r>
            <w:r w:rsidRPr="00753F6F">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52D40491" w14:textId="77777777" w:rsidR="00D75CA6" w:rsidRPr="003F1A75" w:rsidRDefault="00D75CA6" w:rsidP="00D75CA6">
        <w:pPr>
          <w:pStyle w:val="Footer"/>
        </w:pPr>
        <w:r w:rsidRPr="003F1A75">
          <w:rPr>
            <w:b/>
            <w:bCs/>
            <w:szCs w:val="20"/>
          </w:rPr>
          <w:fldChar w:fldCharType="begin"/>
        </w:r>
        <w:r w:rsidRPr="003F1A75">
          <w:rPr>
            <w:b/>
            <w:bCs/>
            <w:szCs w:val="20"/>
          </w:rPr>
          <w:instrText xml:space="preserve"> PAGE </w:instrText>
        </w:r>
        <w:r w:rsidRPr="003F1A75">
          <w:rPr>
            <w:b/>
            <w:bCs/>
            <w:szCs w:val="20"/>
          </w:rPr>
          <w:fldChar w:fldCharType="separate"/>
        </w:r>
        <w:r w:rsidRPr="003F1A75">
          <w:rPr>
            <w:b/>
            <w:bCs/>
            <w:szCs w:val="20"/>
          </w:rPr>
          <w:t>2</w:t>
        </w:r>
        <w:r w:rsidRPr="003F1A75">
          <w:rPr>
            <w:b/>
            <w:bCs/>
            <w:szCs w:val="20"/>
          </w:rPr>
          <w:fldChar w:fldCharType="end"/>
        </w:r>
        <w:r w:rsidRPr="003F1A75">
          <w:rPr>
            <w:szCs w:val="20"/>
          </w:rPr>
          <w:t>/</w:t>
        </w:r>
        <w:r w:rsidRPr="003F1A75">
          <w:rPr>
            <w:b/>
            <w:bCs/>
            <w:szCs w:val="20"/>
          </w:rPr>
          <w:fldChar w:fldCharType="begin"/>
        </w:r>
        <w:r w:rsidRPr="003F1A75">
          <w:rPr>
            <w:b/>
            <w:bCs/>
            <w:szCs w:val="20"/>
          </w:rPr>
          <w:instrText xml:space="preserve"> NUMPAGES  </w:instrText>
        </w:r>
        <w:r w:rsidRPr="003F1A75">
          <w:rPr>
            <w:b/>
            <w:bCs/>
            <w:szCs w:val="20"/>
          </w:rPr>
          <w:fldChar w:fldCharType="separate"/>
        </w:r>
        <w:r w:rsidRPr="003F1A75">
          <w:rPr>
            <w:b/>
            <w:bCs/>
            <w:szCs w:val="20"/>
          </w:rPr>
          <w:t>3</w:t>
        </w:r>
        <w:r w:rsidRPr="003F1A75">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48664A9" w14:textId="77777777" w:rsidR="00AC30F1" w:rsidRPr="003F1A75" w:rsidRDefault="00AC30F1" w:rsidP="00CF1848">
      <w:r w:rsidRPr="003F1A75">
        <w:separator/>
      </w:r>
    </w:p>
  </w:footnote>
  <w:footnote w:type="continuationSeparator" w:id="0">
    <w:p w14:paraId="52907CC3" w14:textId="77777777" w:rsidR="00AC30F1" w:rsidRPr="003F1A75" w:rsidRDefault="00AC30F1" w:rsidP="00CF1848">
      <w:r w:rsidRPr="003F1A75">
        <w:continuationSeparator/>
      </w:r>
    </w:p>
  </w:footnote>
  <w:footnote w:id="1">
    <w:p w14:paraId="048A942A" w14:textId="77777777" w:rsidR="00070A88" w:rsidRPr="00EE7CA8" w:rsidRDefault="00070A88" w:rsidP="00070A88">
      <w:pPr>
        <w:pStyle w:val="FootnoteText"/>
        <w:rPr>
          <w:lang w:val="en-US"/>
        </w:rPr>
      </w:pPr>
      <w:r>
        <w:rPr>
          <w:rStyle w:val="FootnoteReference"/>
        </w:rPr>
        <w:footnoteRef/>
      </w:r>
      <w:r>
        <w:t xml:space="preserve"> </w:t>
      </w:r>
      <w:r w:rsidRPr="00DC6A55">
        <w:t xml:space="preserve">United Nations, </w:t>
      </w:r>
      <w:r w:rsidRPr="00EE7CA8">
        <w:rPr>
          <w:i/>
          <w:iCs/>
        </w:rPr>
        <w:t>Treaty Series</w:t>
      </w:r>
      <w:r w:rsidRPr="00B40AE2">
        <w:t>, vol. 3008, No. 30619.</w:t>
      </w:r>
    </w:p>
  </w:footnote>
  <w:footnote w:id="2">
    <w:p w14:paraId="1017697D" w14:textId="77777777" w:rsidR="00070A88" w:rsidRPr="00EE7CA8" w:rsidRDefault="00070A88" w:rsidP="00070A88">
      <w:pPr>
        <w:pStyle w:val="FootnoteText"/>
        <w:rPr>
          <w:lang w:val="es-ES"/>
        </w:rPr>
      </w:pPr>
      <w:r>
        <w:rPr>
          <w:rStyle w:val="FootnoteReference"/>
        </w:rPr>
        <w:footnoteRef/>
      </w:r>
      <w:r w:rsidRPr="00EE7CA8">
        <w:rPr>
          <w:lang w:val="es-ES"/>
        </w:rPr>
        <w:t xml:space="preserve"> Ibid., vol. 1760, No. 30619.</w:t>
      </w:r>
    </w:p>
  </w:footnote>
  <w:footnote w:id="3">
    <w:p w14:paraId="6D36923C" w14:textId="77777777" w:rsidR="00070A88" w:rsidRPr="00EE7CA8" w:rsidRDefault="00070A88" w:rsidP="00070A88">
      <w:pPr>
        <w:pStyle w:val="FootnoteText"/>
        <w:rPr>
          <w:lang w:val="es-ES"/>
        </w:rPr>
      </w:pPr>
      <w:r>
        <w:rPr>
          <w:rStyle w:val="FootnoteReference"/>
        </w:rPr>
        <w:footnoteRef/>
      </w:r>
      <w:r w:rsidRPr="00EE7CA8">
        <w:rPr>
          <w:lang w:val="es-ES"/>
        </w:rPr>
        <w:t xml:space="preserve"> Ibid., vol. 2226, No.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6BC2194B" w14:textId="39AE2C5D" w:rsidR="00534681" w:rsidRPr="003F1A75" w:rsidRDefault="00C8622C" w:rsidP="007C4951">
        <w:pPr>
          <w:pStyle w:val="Header"/>
          <w:spacing w:after="240"/>
          <w:rPr>
            <w:szCs w:val="20"/>
          </w:rPr>
        </w:pPr>
        <w:r>
          <w:rPr>
            <w:szCs w:val="20"/>
          </w:rPr>
          <w:t>CBD/NP/MOP/6/L.7</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15D2D135" w14:textId="69E8C912" w:rsidR="009505C9" w:rsidRPr="003F1A75" w:rsidRDefault="00C8622C" w:rsidP="007C4951">
        <w:pPr>
          <w:pStyle w:val="Header"/>
          <w:spacing w:after="240"/>
          <w:jc w:val="right"/>
        </w:pPr>
        <w:r>
          <w:t>CBD/NP/MOP/6/L.7</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5"/>
  </w:num>
  <w:num w:numId="4" w16cid:durableId="1072390599">
    <w:abstractNumId w:val="6"/>
  </w:num>
  <w:num w:numId="5" w16cid:durableId="960385107">
    <w:abstractNumId w:val="1"/>
  </w:num>
  <w:num w:numId="6" w16cid:durableId="893932166">
    <w:abstractNumId w:val="4"/>
  </w:num>
  <w:num w:numId="7" w16cid:durableId="323945383">
    <w:abstractNumId w:val="3"/>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B0C13"/>
    <w:rsid w:val="00016BC7"/>
    <w:rsid w:val="0005272B"/>
    <w:rsid w:val="00062468"/>
    <w:rsid w:val="00070A88"/>
    <w:rsid w:val="0007171B"/>
    <w:rsid w:val="000A293E"/>
    <w:rsid w:val="000A495F"/>
    <w:rsid w:val="000B0002"/>
    <w:rsid w:val="000B07BD"/>
    <w:rsid w:val="000B7086"/>
    <w:rsid w:val="000D0F68"/>
    <w:rsid w:val="000E673A"/>
    <w:rsid w:val="000F6945"/>
    <w:rsid w:val="000F74F5"/>
    <w:rsid w:val="000F78FC"/>
    <w:rsid w:val="001031DF"/>
    <w:rsid w:val="00105372"/>
    <w:rsid w:val="001054A6"/>
    <w:rsid w:val="00105649"/>
    <w:rsid w:val="001078A1"/>
    <w:rsid w:val="001312AD"/>
    <w:rsid w:val="00131E7A"/>
    <w:rsid w:val="00134846"/>
    <w:rsid w:val="00172AF6"/>
    <w:rsid w:val="001739A4"/>
    <w:rsid w:val="00176CEE"/>
    <w:rsid w:val="001847AD"/>
    <w:rsid w:val="00186DD8"/>
    <w:rsid w:val="00195DDD"/>
    <w:rsid w:val="001A01BF"/>
    <w:rsid w:val="001A33F2"/>
    <w:rsid w:val="001A35EC"/>
    <w:rsid w:val="001B13FE"/>
    <w:rsid w:val="001C479B"/>
    <w:rsid w:val="00203415"/>
    <w:rsid w:val="0022457C"/>
    <w:rsid w:val="0022537C"/>
    <w:rsid w:val="00227D0F"/>
    <w:rsid w:val="002B0C13"/>
    <w:rsid w:val="002D0477"/>
    <w:rsid w:val="002E3186"/>
    <w:rsid w:val="003008FE"/>
    <w:rsid w:val="00301239"/>
    <w:rsid w:val="0030169D"/>
    <w:rsid w:val="003060EB"/>
    <w:rsid w:val="003153EB"/>
    <w:rsid w:val="0032136E"/>
    <w:rsid w:val="00321985"/>
    <w:rsid w:val="003417DD"/>
    <w:rsid w:val="00351205"/>
    <w:rsid w:val="00372F74"/>
    <w:rsid w:val="003C0515"/>
    <w:rsid w:val="003D3690"/>
    <w:rsid w:val="003E2714"/>
    <w:rsid w:val="003F1A75"/>
    <w:rsid w:val="003F7224"/>
    <w:rsid w:val="00416A71"/>
    <w:rsid w:val="00427D21"/>
    <w:rsid w:val="00447F4A"/>
    <w:rsid w:val="00456F67"/>
    <w:rsid w:val="00456FB1"/>
    <w:rsid w:val="004644C2"/>
    <w:rsid w:val="00467F9C"/>
    <w:rsid w:val="004C291D"/>
    <w:rsid w:val="004C7BB2"/>
    <w:rsid w:val="0051006C"/>
    <w:rsid w:val="00534681"/>
    <w:rsid w:val="00536C9B"/>
    <w:rsid w:val="0056068E"/>
    <w:rsid w:val="00563442"/>
    <w:rsid w:val="0056348E"/>
    <w:rsid w:val="005649FD"/>
    <w:rsid w:val="00565B42"/>
    <w:rsid w:val="00584FC7"/>
    <w:rsid w:val="005B35E2"/>
    <w:rsid w:val="005C4CE6"/>
    <w:rsid w:val="005F30B2"/>
    <w:rsid w:val="00602BDF"/>
    <w:rsid w:val="006122BA"/>
    <w:rsid w:val="006478BF"/>
    <w:rsid w:val="006A73C1"/>
    <w:rsid w:val="006B2290"/>
    <w:rsid w:val="006B4CBE"/>
    <w:rsid w:val="006C06A1"/>
    <w:rsid w:val="006D4651"/>
    <w:rsid w:val="00717D88"/>
    <w:rsid w:val="00720E54"/>
    <w:rsid w:val="00726A43"/>
    <w:rsid w:val="007343A0"/>
    <w:rsid w:val="00735206"/>
    <w:rsid w:val="007428B5"/>
    <w:rsid w:val="00753F6F"/>
    <w:rsid w:val="00761A81"/>
    <w:rsid w:val="00770558"/>
    <w:rsid w:val="00786056"/>
    <w:rsid w:val="00786925"/>
    <w:rsid w:val="00790433"/>
    <w:rsid w:val="0079152B"/>
    <w:rsid w:val="007942D3"/>
    <w:rsid w:val="007B2099"/>
    <w:rsid w:val="007B6C09"/>
    <w:rsid w:val="007B7741"/>
    <w:rsid w:val="007C4951"/>
    <w:rsid w:val="007E09DA"/>
    <w:rsid w:val="007E0F8A"/>
    <w:rsid w:val="007F35A1"/>
    <w:rsid w:val="007F718D"/>
    <w:rsid w:val="00801FAD"/>
    <w:rsid w:val="008178B6"/>
    <w:rsid w:val="00823BF1"/>
    <w:rsid w:val="00865B74"/>
    <w:rsid w:val="00866063"/>
    <w:rsid w:val="0087796A"/>
    <w:rsid w:val="008974F0"/>
    <w:rsid w:val="008A1499"/>
    <w:rsid w:val="008B012A"/>
    <w:rsid w:val="008C211F"/>
    <w:rsid w:val="008E0807"/>
    <w:rsid w:val="008F2B03"/>
    <w:rsid w:val="008F51E2"/>
    <w:rsid w:val="008F7B25"/>
    <w:rsid w:val="00906E17"/>
    <w:rsid w:val="009159B9"/>
    <w:rsid w:val="00917BB6"/>
    <w:rsid w:val="00925AE7"/>
    <w:rsid w:val="00930BA1"/>
    <w:rsid w:val="0093169E"/>
    <w:rsid w:val="009505C9"/>
    <w:rsid w:val="00950752"/>
    <w:rsid w:val="00966424"/>
    <w:rsid w:val="00975047"/>
    <w:rsid w:val="009832DB"/>
    <w:rsid w:val="009C166B"/>
    <w:rsid w:val="009C2DE6"/>
    <w:rsid w:val="009D2884"/>
    <w:rsid w:val="009E240D"/>
    <w:rsid w:val="00A0782A"/>
    <w:rsid w:val="00A111D1"/>
    <w:rsid w:val="00A14F09"/>
    <w:rsid w:val="00A8288C"/>
    <w:rsid w:val="00AA6F92"/>
    <w:rsid w:val="00AB6934"/>
    <w:rsid w:val="00AC30F1"/>
    <w:rsid w:val="00AC415C"/>
    <w:rsid w:val="00AD38EF"/>
    <w:rsid w:val="00AD393A"/>
    <w:rsid w:val="00AF42DE"/>
    <w:rsid w:val="00B01A19"/>
    <w:rsid w:val="00B3369F"/>
    <w:rsid w:val="00B51FC6"/>
    <w:rsid w:val="00B55D6D"/>
    <w:rsid w:val="00B70EDC"/>
    <w:rsid w:val="00B94E6C"/>
    <w:rsid w:val="00BA00E4"/>
    <w:rsid w:val="00BB4606"/>
    <w:rsid w:val="00BD057F"/>
    <w:rsid w:val="00BF44C9"/>
    <w:rsid w:val="00C23D2F"/>
    <w:rsid w:val="00C443BD"/>
    <w:rsid w:val="00C451C5"/>
    <w:rsid w:val="00C73B24"/>
    <w:rsid w:val="00C8622C"/>
    <w:rsid w:val="00C9161D"/>
    <w:rsid w:val="00CA0C1D"/>
    <w:rsid w:val="00CB565B"/>
    <w:rsid w:val="00CD7C07"/>
    <w:rsid w:val="00CE5D26"/>
    <w:rsid w:val="00CF1848"/>
    <w:rsid w:val="00D12044"/>
    <w:rsid w:val="00D170D9"/>
    <w:rsid w:val="00D33EFC"/>
    <w:rsid w:val="00D40DBC"/>
    <w:rsid w:val="00D457D4"/>
    <w:rsid w:val="00D61C85"/>
    <w:rsid w:val="00D6313E"/>
    <w:rsid w:val="00D75CA6"/>
    <w:rsid w:val="00D76A18"/>
    <w:rsid w:val="00D80849"/>
    <w:rsid w:val="00D82E8F"/>
    <w:rsid w:val="00D94E20"/>
    <w:rsid w:val="00DB5E0F"/>
    <w:rsid w:val="00DC4853"/>
    <w:rsid w:val="00DD118C"/>
    <w:rsid w:val="00DD2367"/>
    <w:rsid w:val="00DE765C"/>
    <w:rsid w:val="00DF61EA"/>
    <w:rsid w:val="00E417F1"/>
    <w:rsid w:val="00E66235"/>
    <w:rsid w:val="00E76221"/>
    <w:rsid w:val="00E816A1"/>
    <w:rsid w:val="00E83C24"/>
    <w:rsid w:val="00E91663"/>
    <w:rsid w:val="00E9318D"/>
    <w:rsid w:val="00E93F3E"/>
    <w:rsid w:val="00EF0551"/>
    <w:rsid w:val="00F063C2"/>
    <w:rsid w:val="00F23969"/>
    <w:rsid w:val="00F53193"/>
    <w:rsid w:val="00F5357E"/>
    <w:rsid w:val="00F6586C"/>
    <w:rsid w:val="00F77A23"/>
    <w:rsid w:val="00F9038B"/>
    <w:rsid w:val="00F94774"/>
    <w:rsid w:val="00F95AAA"/>
    <w:rsid w:val="00FA663B"/>
    <w:rsid w:val="00FB1045"/>
    <w:rsid w:val="00FC53DB"/>
    <w:rsid w:val="00FD14B5"/>
    <w:rsid w:val="00FE5C2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C9F2292"/>
  <w15:docId w15:val="{A2FB6C9F-EF4D-4888-8DFB-EA669258DC6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BVI fnr Char Char,BVI fnr Car Car Char Char,BVI fnr Car Char Char,BVI fnr Car Car Car Car Char Char Char,BVI fnr Car Car Car Car Char Char1,BVI fnr Car Car Car Char Char,BVI fnr Car Car Car Car Car Char Char,number,-E Fußnotenzeichen"/>
    <w:basedOn w:val="DefaultParagraphFont"/>
    <w:link w:val="BVIfnrChar"/>
    <w:uiPriority w:val="99"/>
    <w:unhideWhenUsed/>
    <w:qFormat/>
    <w:rsid w:val="003F1A75"/>
    <w:rPr>
      <w:vertAlign w:val="superscript"/>
      <w:lang w:val="en-GB"/>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ootnote text3,fn3"/>
    <w:basedOn w:val="Normal"/>
    <w:link w:val="FootnoteTextChar"/>
    <w:uiPriority w:val="99"/>
    <w:unhideWhenUsed/>
    <w:qFormat/>
    <w:rsid w:val="003F1A75"/>
    <w:pPr>
      <w:jc w:val="left"/>
    </w:pPr>
    <w:rPr>
      <w:sz w:val="18"/>
      <w:szCs w:val="20"/>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uiPriority w:val="99"/>
    <w:qFormat/>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070A88"/>
    <w:pPr>
      <w:spacing w:after="160" w:line="240" w:lineRule="exact"/>
      <w:jc w:val="left"/>
    </w:pPr>
    <w:rPr>
      <w:rFonts w:asciiTheme="minorHAnsi" w:eastAsiaTheme="minorEastAsia" w:hAnsiTheme="minorHAnsi" w:cstheme="minorBidi"/>
      <w:sz w:val="24"/>
      <w:szCs w:val="24"/>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np-mop?m=np-mop-01" TargetMode="External"/><Relationship Id="rId2" Type="http://schemas.openxmlformats.org/officeDocument/2006/relationships/customXml" Target="../customXml/item2.xml"/><Relationship Id="rId16" Type="http://schemas.openxmlformats.org/officeDocument/2006/relationships/hyperlink" Target="https://www.cbd.int/documents/CBD/SBI/6/INF/11"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decisions/cop?m=cop-12"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LEFEBVR\OneDrive%20-%20United%20Nations\MEA-CBD-Editing%20Team%20-%20Documents\Meeting%20documents\ABS-Nagoya%20Protocol\NP-MOP\NP-MOP-06\templates\np-mop-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31655F7C16F4CD6AA12DCC7F4399906"/>
        <w:category>
          <w:name w:val="General"/>
          <w:gallery w:val="placeholder"/>
        </w:category>
        <w:types>
          <w:type w:val="bbPlcHdr"/>
        </w:types>
        <w:behaviors>
          <w:behavior w:val="content"/>
        </w:behaviors>
        <w:guid w:val="{5AEF3F26-B1AC-41A7-B96F-6620C1F5144F}"/>
      </w:docPartPr>
      <w:docPartBody>
        <w:p w:rsidR="003634B1" w:rsidRDefault="003634B1">
          <w:pPr>
            <w:pStyle w:val="231655F7C16F4CD6AA12DCC7F4399906"/>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634B1"/>
    <w:rsid w:val="0001341B"/>
    <w:rsid w:val="000A293E"/>
    <w:rsid w:val="0010089D"/>
    <w:rsid w:val="00134DD7"/>
    <w:rsid w:val="001A33F2"/>
    <w:rsid w:val="002D0477"/>
    <w:rsid w:val="003532F6"/>
    <w:rsid w:val="00354886"/>
    <w:rsid w:val="003634B1"/>
    <w:rsid w:val="003A5B4D"/>
    <w:rsid w:val="003C0515"/>
    <w:rsid w:val="003D3690"/>
    <w:rsid w:val="00501356"/>
    <w:rsid w:val="005118CE"/>
    <w:rsid w:val="00556BC2"/>
    <w:rsid w:val="005F30B2"/>
    <w:rsid w:val="00602BDF"/>
    <w:rsid w:val="006B4783"/>
    <w:rsid w:val="006B4CBE"/>
    <w:rsid w:val="007428B5"/>
    <w:rsid w:val="00761A81"/>
    <w:rsid w:val="0079152B"/>
    <w:rsid w:val="00823BF1"/>
    <w:rsid w:val="009132DC"/>
    <w:rsid w:val="009159B9"/>
    <w:rsid w:val="009B5150"/>
    <w:rsid w:val="00B01A19"/>
    <w:rsid w:val="00C34C04"/>
    <w:rsid w:val="00D26E2D"/>
    <w:rsid w:val="00DF2697"/>
    <w:rsid w:val="00E62CE9"/>
    <w:rsid w:val="00ED0C5B"/>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231655F7C16F4CD6AA12DCC7F4399906">
    <w:name w:val="231655F7C16F4CD6AA12DCC7F439990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BFEBFACA-A557-46A4-B013-4693BD6740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np-mop-06-template-en</Template>
  <TotalTime>0</TotalTime>
  <Pages>2</Pages>
  <Words>545</Words>
  <Characters>3107</Characters>
  <Application>Microsoft Office Word</Application>
  <DocSecurity>0</DocSecurity>
  <Lines>25</Lines>
  <Paragraphs>7</Paragraphs>
  <ScaleCrop>false</ScaleCrop>
  <HeadingPairs>
    <vt:vector size="2" baseType="variant">
      <vt:variant>
        <vt:lpstr>Title</vt:lpstr>
      </vt:variant>
      <vt:variant>
        <vt:i4>1</vt:i4>
      </vt:variant>
    </vt:vector>
  </HeadingPairs>
  <TitlesOfParts>
    <vt:vector size="1" baseType="lpstr">
      <vt:lpstr>TITLE</vt:lpstr>
    </vt:vector>
  </TitlesOfParts>
  <Company>SCBD</Company>
  <LinksUpToDate>false</LinksUpToDate>
  <CharactersWithSpaces>3645</CharactersWithSpaces>
  <SharedDoc>false</SharedDoc>
  <HLinks>
    <vt:vector size="24" baseType="variant">
      <vt:variant>
        <vt:i4>5308481</vt:i4>
      </vt:variant>
      <vt:variant>
        <vt:i4>6</vt:i4>
      </vt:variant>
      <vt:variant>
        <vt:i4>0</vt:i4>
      </vt:variant>
      <vt:variant>
        <vt:i4>5</vt:i4>
      </vt:variant>
      <vt:variant>
        <vt:lpwstr>https://www.cbd.int/decisions/np-mop?m=np-mop-01</vt:lpwstr>
      </vt:variant>
      <vt:variant>
        <vt:lpwstr/>
      </vt:variant>
      <vt:variant>
        <vt:i4>4063288</vt:i4>
      </vt:variant>
      <vt:variant>
        <vt:i4>3</vt:i4>
      </vt:variant>
      <vt:variant>
        <vt:i4>0</vt:i4>
      </vt:variant>
      <vt:variant>
        <vt:i4>5</vt:i4>
      </vt:variant>
      <vt:variant>
        <vt:lpwstr>https://www.cbd.int/documents/CBD/SBI/6/INF/11</vt:lpwstr>
      </vt:variant>
      <vt:variant>
        <vt:lpwstr/>
      </vt:variant>
      <vt:variant>
        <vt:i4>8126574</vt:i4>
      </vt:variant>
      <vt:variant>
        <vt:i4>0</vt:i4>
      </vt:variant>
      <vt:variant>
        <vt:i4>0</vt:i4>
      </vt:variant>
      <vt:variant>
        <vt:i4>5</vt:i4>
      </vt:variant>
      <vt:variant>
        <vt:lpwstr>https://www.cbd.int/decisions/cop?m=cop-12</vt:lpwstr>
      </vt:variant>
      <vt:variant>
        <vt:lpwstr/>
      </vt:variant>
      <vt:variant>
        <vt:i4>524362</vt:i4>
      </vt:variant>
      <vt:variant>
        <vt:i4>0</vt:i4>
      </vt:variant>
      <vt:variant>
        <vt:i4>0</vt:i4>
      </vt:variant>
      <vt:variant>
        <vt:i4>5</vt:i4>
      </vt:variant>
      <vt:variant>
        <vt:lpwstr>https://www.cbd.int/doc/decisions/cop-16/cop-16-dec-25-en.pdf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Options for further improving the effectiveness of meetings under the Convention and its Protocols</dc:title>
  <dc:subject>CBD/NP/MOP/6/L.7</dc:subject>
  <dc:creator>Veronique Lefebvre</dc:creator>
  <cp:keywords>Convention on Biological Diversity</cp:keywords>
  <cp:lastModifiedBy>Veronique Lefebvre</cp:lastModifiedBy>
  <cp:revision>3</cp:revision>
  <cp:lastPrinted>2020-01-21T16:56:00Z</cp:lastPrinted>
  <dcterms:created xsi:type="dcterms:W3CDTF">2026-10-29T21:09:00Z</dcterms:created>
  <dcterms:modified xsi:type="dcterms:W3CDTF">2026-10-29T21:09:00Z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docLang">
    <vt:lpwstr>en</vt:lpwstr>
  </property>
  <property fmtid="{D5CDD505-2E9C-101B-9397-08002B2CF9AE}" pid="11" name="GrammarlyDocumentId">
    <vt:lpwstr>0ee237ff1017f9d35e65a7352dd4a581076d45bdfe8db7b7b7490839e5d6a002</vt:lpwstr>
  </property>
</Properties>
</file>