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3F1A75" w14:paraId="3AC5C0DD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64270DC4" w14:textId="77777777" w:rsidR="008A1499" w:rsidRPr="003F1A75" w:rsidRDefault="008A1499" w:rsidP="008A1499">
            <w:pPr>
              <w:pStyle w:val="AASmallLogo"/>
            </w:pPr>
            <w:r w:rsidRPr="003F1A75">
              <w:rPr>
                <w:noProof/>
              </w:rPr>
              <w:drawing>
                <wp:inline distT="0" distB="0" distL="0" distR="0" wp14:anchorId="2E8EE267" wp14:editId="3A905F83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4947FC3B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69A45014" w14:textId="77777777" w:rsidR="008A1499" w:rsidRPr="003F1A75" w:rsidRDefault="008A1499" w:rsidP="008A1499">
            <w:pPr>
              <w:pStyle w:val="AASmallLogo"/>
            </w:pPr>
            <w:r w:rsidRPr="003F1A75">
              <w:rPr>
                <w:noProof/>
              </w:rPr>
              <w:drawing>
                <wp:inline distT="0" distB="0" distL="0" distR="0" wp14:anchorId="4FACF31D" wp14:editId="38F78729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5FA0F7A4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3D492964" w14:textId="62112E5B" w:rsidR="008A1499" w:rsidRPr="003F1A75" w:rsidRDefault="008A1499" w:rsidP="003F1A75">
            <w:pPr>
              <w:pStyle w:val="ABSymbol"/>
            </w:pPr>
            <w:r w:rsidRPr="003F1A75">
              <w:rPr>
                <w:sz w:val="40"/>
              </w:rPr>
              <w:t>CBD</w:t>
            </w:r>
            <w:r w:rsidRPr="003F1A75">
              <w:t>/</w:t>
            </w:r>
            <w:r w:rsidR="00240EE6">
              <w:t>COP</w:t>
            </w:r>
            <w:r w:rsidRPr="003F1A75">
              <w:t>/</w:t>
            </w:r>
            <w:r w:rsidR="00240EE6">
              <w:t>17/</w:t>
            </w:r>
            <w:r w:rsidR="00527283">
              <w:t>1</w:t>
            </w:r>
            <w:r w:rsidR="00045A18">
              <w:t>/Rev.1</w:t>
            </w:r>
          </w:p>
        </w:tc>
      </w:tr>
    </w:tbl>
    <w:p w14:paraId="4F84A877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3F1A75" w14:paraId="3CD8FB1A" w14:textId="77777777" w:rsidTr="008A1499">
        <w:trPr>
          <w:trHeight w:val="1814"/>
        </w:trPr>
        <w:tc>
          <w:tcPr>
            <w:tcW w:w="7370" w:type="dxa"/>
          </w:tcPr>
          <w:p w14:paraId="2F3FB054" w14:textId="77777777" w:rsidR="008A1499" w:rsidRPr="003F1A75" w:rsidRDefault="008A1499" w:rsidP="008A1499">
            <w:pPr>
              <w:pStyle w:val="ACLargeLogo"/>
            </w:pPr>
            <w:r w:rsidRPr="003F1A75">
              <w:rPr>
                <w:noProof/>
              </w:rPr>
              <w:drawing>
                <wp:inline distT="0" distB="0" distL="0" distR="0" wp14:anchorId="0B0911C1" wp14:editId="75FAD521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3F1A75">
              <w:t xml:space="preserve"> </w:t>
            </w:r>
          </w:p>
          <w:p w14:paraId="395C4ADA" w14:textId="77777777" w:rsidR="008A1499" w:rsidRPr="003F1A75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24B059D9" w14:textId="77777777" w:rsidR="008A1499" w:rsidRPr="003F1A75" w:rsidRDefault="008A1499" w:rsidP="008A1499">
            <w:pPr>
              <w:pStyle w:val="AEDistrNormal"/>
            </w:pPr>
            <w:r w:rsidRPr="003F1A75">
              <w:t xml:space="preserve">Distr.: General </w:t>
            </w:r>
          </w:p>
          <w:p w14:paraId="1C73ACB5" w14:textId="482C446E" w:rsidR="008A1499" w:rsidRPr="003F1A75" w:rsidRDefault="00045A18" w:rsidP="008A1499">
            <w:pPr>
              <w:pStyle w:val="AEDistrNormal"/>
            </w:pPr>
            <w:r>
              <w:t xml:space="preserve">16 March </w:t>
            </w:r>
            <w:r w:rsidR="005201AC">
              <w:t>2026</w:t>
            </w:r>
          </w:p>
          <w:p w14:paraId="1CB54B30" w14:textId="77777777" w:rsidR="008A1499" w:rsidRPr="003F1A75" w:rsidRDefault="008A1499" w:rsidP="008A1499">
            <w:pPr>
              <w:pStyle w:val="AEDistrNormal6pt"/>
            </w:pPr>
            <w:r w:rsidRPr="003F1A75">
              <w:t xml:space="preserve">Original: English </w:t>
            </w:r>
          </w:p>
          <w:p w14:paraId="72122316" w14:textId="77777777" w:rsidR="008A1499" w:rsidRPr="003F1A75" w:rsidRDefault="008A1499" w:rsidP="008A1499">
            <w:pPr>
              <w:pStyle w:val="AEDistrNormal6pt"/>
            </w:pPr>
          </w:p>
        </w:tc>
      </w:tr>
    </w:tbl>
    <w:p w14:paraId="6B25F4E0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3F1A75" w14:paraId="0C453772" w14:textId="77777777" w:rsidTr="008A1499">
        <w:trPr>
          <w:trHeight w:val="57"/>
        </w:trPr>
        <w:tc>
          <w:tcPr>
            <w:tcW w:w="6094" w:type="dxa"/>
          </w:tcPr>
          <w:p w14:paraId="2A302CD0" w14:textId="77777777" w:rsidR="008A1499" w:rsidRPr="003F1A75" w:rsidRDefault="00240EE6" w:rsidP="008A1499">
            <w:pPr>
              <w:pStyle w:val="AFCorN12Bold"/>
            </w:pPr>
            <w:r>
              <w:t xml:space="preserve">Conference of the Parties to the </w:t>
            </w:r>
            <w:r w:rsidR="006E7BE2">
              <w:br/>
            </w:r>
            <w:r>
              <w:t>Convention on Biological Diversity</w:t>
            </w:r>
            <w:r w:rsidR="008A1499" w:rsidRPr="003F1A75">
              <w:t xml:space="preserve"> </w:t>
            </w:r>
          </w:p>
          <w:p w14:paraId="1533EFB9" w14:textId="77777777" w:rsidR="008A1499" w:rsidRPr="003F1A75" w:rsidRDefault="00240EE6" w:rsidP="008A1499">
            <w:pPr>
              <w:pStyle w:val="AFCorNBold"/>
            </w:pPr>
            <w:r>
              <w:t>Seventeen</w:t>
            </w:r>
            <w:r w:rsidR="008A1499" w:rsidRPr="003F1A75">
              <w:t xml:space="preserve">th meeting </w:t>
            </w:r>
          </w:p>
          <w:p w14:paraId="52D4CAC2" w14:textId="568383EF" w:rsidR="008A1499" w:rsidRPr="003F1A75" w:rsidRDefault="00240EE6" w:rsidP="00B44617">
            <w:pPr>
              <w:pStyle w:val="AFCorNNormal"/>
            </w:pPr>
            <w:r>
              <w:t>Yerevan</w:t>
            </w:r>
            <w:r w:rsidR="008A1499" w:rsidRPr="003F1A75">
              <w:t xml:space="preserve">, </w:t>
            </w:r>
            <w:r>
              <w:rPr>
                <w:snapToGrid w:val="0"/>
                <w:kern w:val="22"/>
              </w:rPr>
              <w:t>19</w:t>
            </w:r>
            <w:r w:rsidR="008A1499" w:rsidRPr="003F1A75">
              <w:rPr>
                <w:snapToGrid w:val="0"/>
                <w:kern w:val="22"/>
              </w:rPr>
              <w:t>–</w:t>
            </w:r>
            <w:r>
              <w:rPr>
                <w:snapToGrid w:val="0"/>
                <w:kern w:val="22"/>
              </w:rPr>
              <w:t>30</w:t>
            </w:r>
            <w:r w:rsidR="008A1499" w:rsidRPr="003F1A75">
              <w:rPr>
                <w:snapToGrid w:val="0"/>
                <w:kern w:val="22"/>
              </w:rPr>
              <w:t xml:space="preserve"> </w:t>
            </w:r>
            <w:r>
              <w:rPr>
                <w:snapToGrid w:val="0"/>
                <w:kern w:val="22"/>
              </w:rPr>
              <w:t>October 2026</w:t>
            </w:r>
            <w:r w:rsidR="008A1499" w:rsidRPr="003F1A75">
              <w:t xml:space="preserve"> </w:t>
            </w:r>
          </w:p>
        </w:tc>
        <w:tc>
          <w:tcPr>
            <w:tcW w:w="4388" w:type="dxa"/>
          </w:tcPr>
          <w:p w14:paraId="487359B4" w14:textId="77777777" w:rsidR="008A1499" w:rsidRPr="003F1A75" w:rsidRDefault="008A1499" w:rsidP="008A1499">
            <w:pPr>
              <w:pStyle w:val="CBDNormal"/>
              <w:jc w:val="left"/>
            </w:pPr>
          </w:p>
        </w:tc>
      </w:tr>
    </w:tbl>
    <w:p w14:paraId="23AFAA01" w14:textId="10642EE4" w:rsidR="00F6586C" w:rsidRPr="003F1A75" w:rsidRDefault="00000000" w:rsidP="001F2007">
      <w:pPr>
        <w:pStyle w:val="CBDTitle"/>
      </w:pPr>
      <w:sdt>
        <w:sdtPr>
          <w:rPr>
            <w:b w:val="0"/>
          </w:rPr>
          <w:alias w:val="Title"/>
          <w:tag w:val=""/>
          <w:id w:val="772832786"/>
          <w:placeholder>
            <w:docPart w:val="D2936BE55E004B48AD8A38629A499E2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5201AC">
            <w:t>Provisional agenda</w:t>
          </w:r>
        </w:sdtContent>
      </w:sdt>
      <w:r w:rsidR="00105372" w:rsidRPr="003F1A75">
        <w:rPr>
          <w:caps/>
        </w:rPr>
        <w:t xml:space="preserve"> </w:t>
      </w:r>
    </w:p>
    <w:p w14:paraId="71ECA45B" w14:textId="12FA79D8" w:rsidR="005201AC" w:rsidRDefault="00527283" w:rsidP="001F2007">
      <w:pPr>
        <w:pStyle w:val="Para10"/>
        <w:numPr>
          <w:ilvl w:val="0"/>
          <w:numId w:val="0"/>
        </w:numPr>
        <w:ind w:left="1134" w:hanging="567"/>
        <w:jc w:val="left"/>
      </w:pPr>
      <w:r>
        <w:t>1.</w:t>
      </w:r>
      <w:r>
        <w:tab/>
      </w:r>
      <w:r w:rsidR="005201AC" w:rsidRPr="00E1301F">
        <w:rPr>
          <w:lang w:val="en-GB"/>
        </w:rPr>
        <w:t>Opening of the meeting</w:t>
      </w:r>
      <w:r w:rsidR="005201AC">
        <w:t>.</w:t>
      </w:r>
    </w:p>
    <w:p w14:paraId="1E6A1FA9" w14:textId="2F52B51A" w:rsidR="005201AC" w:rsidRDefault="00527283" w:rsidP="001F2007">
      <w:pPr>
        <w:pStyle w:val="Para10"/>
        <w:numPr>
          <w:ilvl w:val="0"/>
          <w:numId w:val="0"/>
        </w:numPr>
        <w:ind w:left="1134" w:hanging="567"/>
        <w:jc w:val="left"/>
      </w:pPr>
      <w:r>
        <w:t>2.</w:t>
      </w:r>
      <w:r>
        <w:tab/>
      </w:r>
      <w:r w:rsidR="005201AC">
        <w:rPr>
          <w:lang w:val="en-GB"/>
        </w:rPr>
        <w:t>Organizational matters</w:t>
      </w:r>
      <w:r w:rsidR="005201AC">
        <w:t>.</w:t>
      </w:r>
    </w:p>
    <w:p w14:paraId="684D5FBF" w14:textId="4CCB5397" w:rsidR="005201AC" w:rsidRPr="00F95424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n-GB"/>
        </w:rPr>
      </w:pPr>
      <w:r w:rsidRPr="00F95424">
        <w:rPr>
          <w:lang w:val="en-GB"/>
        </w:rPr>
        <w:t>3.</w:t>
      </w:r>
      <w:r w:rsidRPr="00F95424">
        <w:rPr>
          <w:lang w:val="en-GB"/>
        </w:rPr>
        <w:tab/>
      </w:r>
      <w:r w:rsidR="005201AC" w:rsidRPr="00E1301F">
        <w:rPr>
          <w:lang w:val="en-GB"/>
        </w:rPr>
        <w:t>Report on the credentials o</w:t>
      </w:r>
      <w:r w:rsidR="005201AC">
        <w:rPr>
          <w:lang w:val="en-GB"/>
        </w:rPr>
        <w:t xml:space="preserve">f representatives to the </w:t>
      </w:r>
      <w:r w:rsidR="005201AC" w:rsidRPr="001F2007">
        <w:rPr>
          <w:color w:val="000000" w:themeColor="text1"/>
          <w:lang w:val="en-GB"/>
        </w:rPr>
        <w:t xml:space="preserve">seventeenth </w:t>
      </w:r>
      <w:r w:rsidR="005201AC" w:rsidRPr="00E1301F">
        <w:rPr>
          <w:lang w:val="en-GB"/>
        </w:rPr>
        <w:t>meeting of the Conference of the Parties</w:t>
      </w:r>
      <w:r w:rsidR="005201AC" w:rsidRPr="00F95424">
        <w:rPr>
          <w:lang w:val="en-GB"/>
        </w:rPr>
        <w:t>.</w:t>
      </w:r>
    </w:p>
    <w:p w14:paraId="7B5F1BEB" w14:textId="586F9C48" w:rsidR="005201AC" w:rsidRDefault="00527283" w:rsidP="001F2007">
      <w:pPr>
        <w:pStyle w:val="Para10"/>
        <w:numPr>
          <w:ilvl w:val="0"/>
          <w:numId w:val="0"/>
        </w:numPr>
        <w:ind w:left="1134" w:hanging="567"/>
        <w:jc w:val="left"/>
      </w:pPr>
      <w:r>
        <w:t>4.</w:t>
      </w:r>
      <w:r>
        <w:tab/>
      </w:r>
      <w:r w:rsidR="005201AC">
        <w:t>Pending issues.</w:t>
      </w:r>
    </w:p>
    <w:p w14:paraId="0ABEF80A" w14:textId="773F74C5" w:rsidR="005201AC" w:rsidRDefault="00527283" w:rsidP="001F2007">
      <w:pPr>
        <w:pStyle w:val="Para10"/>
        <w:numPr>
          <w:ilvl w:val="0"/>
          <w:numId w:val="0"/>
        </w:numPr>
        <w:ind w:left="1134" w:hanging="567"/>
        <w:jc w:val="left"/>
      </w:pPr>
      <w:r>
        <w:t>5.</w:t>
      </w:r>
      <w:r>
        <w:tab/>
      </w:r>
      <w:r w:rsidR="005201AC">
        <w:t>Date and venue of future meetings of the Conference of the Parties.</w:t>
      </w:r>
    </w:p>
    <w:p w14:paraId="5B3E603D" w14:textId="549BC773" w:rsidR="005201AC" w:rsidRDefault="00527283" w:rsidP="001F2007">
      <w:pPr>
        <w:pStyle w:val="Para10"/>
        <w:numPr>
          <w:ilvl w:val="0"/>
          <w:numId w:val="0"/>
        </w:numPr>
        <w:ind w:left="1134" w:hanging="567"/>
        <w:jc w:val="left"/>
      </w:pPr>
      <w:r>
        <w:t>6.</w:t>
      </w:r>
      <w:r>
        <w:tab/>
      </w:r>
      <w:r w:rsidR="005201AC" w:rsidRPr="00774D5A">
        <w:rPr>
          <w:lang w:val="en-GB"/>
        </w:rPr>
        <w:t>Reports of intersessional and regional preparatory meetings</w:t>
      </w:r>
      <w:r w:rsidR="005201AC">
        <w:t>.</w:t>
      </w:r>
    </w:p>
    <w:p w14:paraId="02FEDE61" w14:textId="18C22E37" w:rsidR="005201AC" w:rsidRDefault="00527283" w:rsidP="001F2007">
      <w:pPr>
        <w:pStyle w:val="Para10"/>
        <w:numPr>
          <w:ilvl w:val="0"/>
          <w:numId w:val="0"/>
        </w:numPr>
        <w:ind w:left="1134" w:hanging="567"/>
        <w:jc w:val="left"/>
      </w:pPr>
      <w:r>
        <w:t>7.</w:t>
      </w:r>
      <w:r>
        <w:tab/>
      </w:r>
      <w:r w:rsidR="005201AC" w:rsidRPr="00774D5A">
        <w:t xml:space="preserve">Administration of the Convention </w:t>
      </w:r>
      <w:r w:rsidR="008075A0" w:rsidRPr="006C3F72">
        <w:t>on Biological Diversity</w:t>
      </w:r>
      <w:r w:rsidR="00AC7ECF">
        <w:t>,</w:t>
      </w:r>
      <w:r w:rsidR="008075A0" w:rsidRPr="00774D5A">
        <w:t xml:space="preserve"> </w:t>
      </w:r>
      <w:r w:rsidR="005201AC" w:rsidRPr="00774D5A">
        <w:t xml:space="preserve">budget for the trust funds </w:t>
      </w:r>
      <w:r w:rsidR="00AC7ECF">
        <w:t xml:space="preserve">and </w:t>
      </w:r>
      <w:r w:rsidR="005201AC" w:rsidRPr="00774D5A">
        <w:t>functional review of the Secretariat</w:t>
      </w:r>
      <w:r>
        <w:t>.</w:t>
      </w:r>
      <w:r w:rsidR="005201AC" w:rsidRPr="00774D5A">
        <w:t xml:space="preserve"> </w:t>
      </w:r>
    </w:p>
    <w:p w14:paraId="06A5D707" w14:textId="15A5D342" w:rsidR="005201AC" w:rsidRPr="001F2007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color w:val="000000" w:themeColor="text1"/>
        </w:rPr>
      </w:pPr>
      <w:r w:rsidRPr="00527283">
        <w:rPr>
          <w:color w:val="000000" w:themeColor="text1"/>
        </w:rPr>
        <w:t>8.</w:t>
      </w:r>
      <w:r w:rsidRPr="00527283">
        <w:rPr>
          <w:color w:val="000000" w:themeColor="text1"/>
        </w:rPr>
        <w:tab/>
      </w:r>
      <w:r w:rsidR="005201AC" w:rsidRPr="001F2007">
        <w:rPr>
          <w:color w:val="000000" w:themeColor="text1"/>
        </w:rPr>
        <w:t>Resource mobilization and financial mechanism</w:t>
      </w:r>
      <w:r>
        <w:rPr>
          <w:color w:val="000000" w:themeColor="text1"/>
        </w:rPr>
        <w:t>:</w:t>
      </w:r>
    </w:p>
    <w:p w14:paraId="2336EC55" w14:textId="6C73B025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567"/>
          <w:tab w:val="clear" w:pos="1134"/>
          <w:tab w:val="clear" w:pos="1701"/>
        </w:tabs>
        <w:ind w:left="1701" w:hanging="567"/>
        <w:jc w:val="left"/>
        <w:rPr>
          <w:color w:val="000000" w:themeColor="text1"/>
        </w:rPr>
      </w:pPr>
      <w:r>
        <w:rPr>
          <w:color w:val="000000" w:themeColor="text1"/>
        </w:rPr>
        <w:t>(</w:t>
      </w:r>
      <w:r w:rsidRPr="00527283">
        <w:rPr>
          <w:color w:val="000000" w:themeColor="text1"/>
        </w:rPr>
        <w:t>a</w:t>
      </w:r>
      <w:r>
        <w:rPr>
          <w:color w:val="000000" w:themeColor="text1"/>
        </w:rPr>
        <w:t>)</w:t>
      </w:r>
      <w:r w:rsidRPr="00527283">
        <w:rPr>
          <w:color w:val="000000" w:themeColor="text1"/>
        </w:rPr>
        <w:tab/>
      </w:r>
      <w:r w:rsidR="005201AC" w:rsidRPr="001F2007">
        <w:rPr>
          <w:snapToGrid w:val="0"/>
          <w:color w:val="000000" w:themeColor="text1"/>
        </w:rPr>
        <w:t xml:space="preserve">Resource </w:t>
      </w:r>
      <w:proofErr w:type="gramStart"/>
      <w:r w:rsidR="005201AC" w:rsidRPr="001F2007">
        <w:rPr>
          <w:snapToGrid w:val="0"/>
          <w:color w:val="000000" w:themeColor="text1"/>
        </w:rPr>
        <w:t>mobilization</w:t>
      </w:r>
      <w:r>
        <w:rPr>
          <w:snapToGrid w:val="0"/>
          <w:color w:val="000000" w:themeColor="text1"/>
        </w:rPr>
        <w:t>;</w:t>
      </w:r>
      <w:proofErr w:type="gramEnd"/>
    </w:p>
    <w:p w14:paraId="0D15399C" w14:textId="2D39762D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567"/>
          <w:tab w:val="clear" w:pos="1134"/>
          <w:tab w:val="clear" w:pos="1701"/>
        </w:tabs>
        <w:ind w:left="1701" w:hanging="567"/>
        <w:jc w:val="left"/>
        <w:rPr>
          <w:color w:val="000000" w:themeColor="text1"/>
        </w:rPr>
      </w:pPr>
      <w:r>
        <w:rPr>
          <w:color w:val="000000" w:themeColor="text1"/>
        </w:rPr>
        <w:t>(</w:t>
      </w:r>
      <w:r w:rsidRPr="00527283">
        <w:rPr>
          <w:color w:val="000000" w:themeColor="text1"/>
        </w:rPr>
        <w:t>b</w:t>
      </w:r>
      <w:r>
        <w:rPr>
          <w:color w:val="000000" w:themeColor="text1"/>
        </w:rPr>
        <w:t>)</w:t>
      </w:r>
      <w:r w:rsidRPr="00527283">
        <w:rPr>
          <w:color w:val="000000" w:themeColor="text1"/>
        </w:rPr>
        <w:tab/>
      </w:r>
      <w:r w:rsidR="005201AC" w:rsidRPr="001F2007">
        <w:rPr>
          <w:color w:val="000000" w:themeColor="text1"/>
        </w:rPr>
        <w:t>Financial mechanism</w:t>
      </w:r>
      <w:r>
        <w:rPr>
          <w:color w:val="000000" w:themeColor="text1"/>
        </w:rPr>
        <w:t>.</w:t>
      </w:r>
    </w:p>
    <w:p w14:paraId="024FDDDF" w14:textId="68618C3E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>
        <w:t>9.</w:t>
      </w:r>
      <w:r>
        <w:tab/>
      </w:r>
      <w:r w:rsidR="005201AC" w:rsidRPr="00610C7E">
        <w:t>Planning, monitoring, reporting and review</w:t>
      </w:r>
      <w:r>
        <w:t>:</w:t>
      </w:r>
    </w:p>
    <w:p w14:paraId="4CFF54B8" w14:textId="10776435" w:rsidR="005201AC" w:rsidRPr="00610C7E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610C7E">
        <w:t>a</w:t>
      </w:r>
      <w:r>
        <w:t>)</w:t>
      </w:r>
      <w:r w:rsidRPr="00610C7E">
        <w:tab/>
      </w:r>
      <w:r w:rsidR="005201AC" w:rsidRPr="00610C7E">
        <w:rPr>
          <w:snapToGrid w:val="0"/>
        </w:rPr>
        <w:t xml:space="preserve">Global review of collective progress in the implementation of the Kunming-Montreal Global Biodiversity </w:t>
      </w:r>
      <w:proofErr w:type="gramStart"/>
      <w:r w:rsidR="005201AC" w:rsidRPr="00610C7E">
        <w:rPr>
          <w:snapToGrid w:val="0"/>
        </w:rPr>
        <w:t>Framework</w:t>
      </w:r>
      <w:r>
        <w:rPr>
          <w:snapToGrid w:val="0"/>
        </w:rPr>
        <w:t>;</w:t>
      </w:r>
      <w:proofErr w:type="gramEnd"/>
    </w:p>
    <w:p w14:paraId="7A61E87A" w14:textId="4F4C0026" w:rsidR="005201A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(b)</w:t>
      </w:r>
      <w:r>
        <w:tab/>
      </w:r>
      <w:r w:rsidR="005201AC" w:rsidRPr="0036420A">
        <w:t>Monitoring framework for the Kunming-Montreal Global Biodiversity Framework</w:t>
      </w:r>
      <w:r>
        <w:t>.</w:t>
      </w:r>
    </w:p>
    <w:p w14:paraId="19209060" w14:textId="24800901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>
        <w:t>10.</w:t>
      </w:r>
      <w:r>
        <w:tab/>
      </w:r>
      <w:r w:rsidR="005201AC" w:rsidRPr="006C3F72">
        <w:t xml:space="preserve">Implementation of Article 8(j) and </w:t>
      </w:r>
      <w:r w:rsidR="00947F15">
        <w:t>o</w:t>
      </w:r>
      <w:r w:rsidR="005201AC" w:rsidRPr="006C3F72">
        <w:t xml:space="preserve">ther </w:t>
      </w:r>
      <w:r w:rsidR="00947F15">
        <w:t>p</w:t>
      </w:r>
      <w:r w:rsidR="005201AC" w:rsidRPr="006C3F72">
        <w:t xml:space="preserve">rovisions of the Convention on Biological Diversity </w:t>
      </w:r>
      <w:r w:rsidR="00647E5B">
        <w:t>r</w:t>
      </w:r>
      <w:r w:rsidR="005201AC" w:rsidRPr="006C3F72">
        <w:t xml:space="preserve">elated to </w:t>
      </w:r>
      <w:r w:rsidR="00947F15">
        <w:t>i</w:t>
      </w:r>
      <w:r w:rsidR="005201AC" w:rsidRPr="006C3F72">
        <w:t xml:space="preserve">ndigenous </w:t>
      </w:r>
      <w:r w:rsidR="00947F15">
        <w:t>p</w:t>
      </w:r>
      <w:r w:rsidR="005201AC" w:rsidRPr="006C3F72">
        <w:t xml:space="preserve">eoples and </w:t>
      </w:r>
      <w:r w:rsidR="00947F15">
        <w:t>l</w:t>
      </w:r>
      <w:r w:rsidR="005201AC" w:rsidRPr="006C3F72">
        <w:t xml:space="preserve">ocal </w:t>
      </w:r>
      <w:r w:rsidR="00947F15">
        <w:t>c</w:t>
      </w:r>
      <w:r w:rsidR="005201AC" w:rsidRPr="006C3F72">
        <w:t>ommunities</w:t>
      </w:r>
      <w:r>
        <w:t>:</w:t>
      </w:r>
    </w:p>
    <w:p w14:paraId="114F76B0" w14:textId="427B3341" w:rsidR="005201AC" w:rsidRPr="001737D5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737D5">
        <w:t>a</w:t>
      </w:r>
      <w:r>
        <w:t>)</w:t>
      </w:r>
      <w:r w:rsidRPr="001737D5">
        <w:tab/>
      </w:r>
      <w:r w:rsidR="005201AC" w:rsidRPr="00610C7E">
        <w:rPr>
          <w:snapToGrid w:val="0"/>
        </w:rPr>
        <w:t xml:space="preserve">Modus </w:t>
      </w:r>
      <w:r w:rsidR="003A32BA">
        <w:rPr>
          <w:snapToGrid w:val="0"/>
        </w:rPr>
        <w:t>o</w:t>
      </w:r>
      <w:r w:rsidR="005201AC" w:rsidRPr="00610C7E">
        <w:rPr>
          <w:snapToGrid w:val="0"/>
        </w:rPr>
        <w:t xml:space="preserve">perandi of the Subsidiary Body on Article 8(j) and Other Provisions of the </w:t>
      </w:r>
      <w:r w:rsidR="005201AC" w:rsidRPr="001F2007">
        <w:t>Convention</w:t>
      </w:r>
      <w:r w:rsidR="005201AC" w:rsidRPr="00610C7E">
        <w:rPr>
          <w:snapToGrid w:val="0"/>
        </w:rPr>
        <w:t xml:space="preserve"> on Biological Diversity Related to Indigenous Peoples and Local </w:t>
      </w:r>
      <w:proofErr w:type="gramStart"/>
      <w:r w:rsidR="005201AC" w:rsidRPr="00610C7E">
        <w:rPr>
          <w:snapToGrid w:val="0"/>
        </w:rPr>
        <w:t>Communities</w:t>
      </w:r>
      <w:r>
        <w:rPr>
          <w:snapToGrid w:val="0"/>
        </w:rPr>
        <w:t>;</w:t>
      </w:r>
      <w:proofErr w:type="gramEnd"/>
    </w:p>
    <w:p w14:paraId="20209E21" w14:textId="7F7B6CB1" w:rsidR="00974104" w:rsidRDefault="00527283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(b)</w:t>
      </w:r>
      <w:r>
        <w:tab/>
      </w:r>
      <w:r w:rsidR="005201AC" w:rsidRPr="00610C7E">
        <w:t xml:space="preserve">Implementation of the programme of work on Article 8(j) and other provisions of the Convention related to indigenous peoples and local communities to 2030: </w:t>
      </w:r>
    </w:p>
    <w:p w14:paraId="3089002D" w14:textId="1F20B657" w:rsidR="005201AC" w:rsidRDefault="00974104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ab/>
        <w:t>(</w:t>
      </w:r>
      <w:proofErr w:type="spellStart"/>
      <w:r>
        <w:t>i</w:t>
      </w:r>
      <w:proofErr w:type="spellEnd"/>
      <w:r>
        <w:t>)</w:t>
      </w:r>
      <w:r>
        <w:tab/>
        <w:t>G</w:t>
      </w:r>
      <w:r w:rsidR="005201AC" w:rsidRPr="00610C7E">
        <w:t xml:space="preserve">uidelines to strengthen the legal and policy framework for the implementation of Targets 2 and 3 of the </w:t>
      </w:r>
      <w:r w:rsidR="005A14DC" w:rsidRPr="0036420A">
        <w:t xml:space="preserve">Kunming-Montreal Global Biodiversity </w:t>
      </w:r>
      <w:r w:rsidR="005201AC" w:rsidRPr="00610C7E">
        <w:t>Framework, including on indigenous and traditional territories, to support the protection and restoration practices led by indigenous peoples and local communities (Task 1.1)</w:t>
      </w:r>
      <w:r w:rsidR="001C69FE">
        <w:t>;</w:t>
      </w:r>
      <w:r w:rsidR="005201AC" w:rsidRPr="00610C7E">
        <w:t xml:space="preserve"> and </w:t>
      </w:r>
      <w:r w:rsidR="005201AC" w:rsidRPr="00610C7E">
        <w:lastRenderedPageBreak/>
        <w:t>guidelines for the inclusion and consideration of traditional lands and of resource use in spatial planning processes and environmental impact assessments (Task 1.2</w:t>
      </w:r>
      <w:proofErr w:type="gramStart"/>
      <w:r w:rsidR="005201AC" w:rsidRPr="00610C7E">
        <w:t>)</w:t>
      </w:r>
      <w:r w:rsidR="00527283">
        <w:t>;</w:t>
      </w:r>
      <w:proofErr w:type="gramEnd"/>
    </w:p>
    <w:p w14:paraId="12D887B5" w14:textId="6AD49B97" w:rsidR="005201AC" w:rsidRDefault="00974104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ab/>
      </w:r>
      <w:r w:rsidR="00527283" w:rsidRPr="00002DA6">
        <w:t>(</w:t>
      </w:r>
      <w:r>
        <w:t>ii</w:t>
      </w:r>
      <w:r w:rsidR="00527283" w:rsidRPr="00002DA6">
        <w:t>)</w:t>
      </w:r>
      <w:r w:rsidR="00527283" w:rsidRPr="00002DA6">
        <w:tab/>
      </w:r>
      <w:r>
        <w:t>P</w:t>
      </w:r>
      <w:r w:rsidR="005201AC" w:rsidRPr="00351B0D">
        <w:t>rocess to review and update the Voluntary Glossary of Key Terms and Concepts Within the Context of Article 8(j) and Related Provisions of the Convention (Task 5.4</w:t>
      </w:r>
      <w:proofErr w:type="gramStart"/>
      <w:r w:rsidR="005201AC">
        <w:t>)</w:t>
      </w:r>
      <w:r w:rsidR="00527283">
        <w:t>;</w:t>
      </w:r>
      <w:proofErr w:type="gramEnd"/>
    </w:p>
    <w:p w14:paraId="17DAD790" w14:textId="24DF3A8B" w:rsidR="005201AC" w:rsidRPr="00610C7E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="00B85F3B">
        <w:t>c</w:t>
      </w:r>
      <w:r>
        <w:t>)</w:t>
      </w:r>
      <w:r w:rsidRPr="00610C7E">
        <w:tab/>
      </w:r>
      <w:r w:rsidR="005201AC" w:rsidRPr="00610C7E">
        <w:t>In-depth dialogue on Article 8(j) and related provisions</w:t>
      </w:r>
      <w:r w:rsidR="00631D02">
        <w:t xml:space="preserve"> </w:t>
      </w:r>
      <w:r w:rsidR="00631D02" w:rsidRPr="00351B0D">
        <w:t xml:space="preserve">of the </w:t>
      </w:r>
      <w:proofErr w:type="gramStart"/>
      <w:r w:rsidR="00631D02" w:rsidRPr="00351B0D">
        <w:t>Convention</w:t>
      </w:r>
      <w:r>
        <w:t>;</w:t>
      </w:r>
      <w:proofErr w:type="gramEnd"/>
    </w:p>
    <w:p w14:paraId="418C7A9E" w14:textId="22D5B446" w:rsidR="005201A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="00B85F3B">
        <w:t>d</w:t>
      </w:r>
      <w:r>
        <w:t>)</w:t>
      </w:r>
      <w:r>
        <w:tab/>
      </w:r>
      <w:r w:rsidR="005201AC" w:rsidRPr="00610C7E">
        <w:t>Recommendations of the Permanent Forum on Indigenous Issues</w:t>
      </w:r>
      <w:r>
        <w:t>.</w:t>
      </w:r>
    </w:p>
    <w:p w14:paraId="4548C7EE" w14:textId="39AD6001" w:rsidR="005201AC" w:rsidRPr="00610C7E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 w:rsidRPr="00610C7E">
        <w:t>11.</w:t>
      </w:r>
      <w:r w:rsidRPr="00610C7E">
        <w:tab/>
      </w:r>
      <w:r w:rsidR="005201AC" w:rsidRPr="00610C7E">
        <w:t>Digital sequence information on genetic resources</w:t>
      </w:r>
      <w:r w:rsidR="00947F15">
        <w:t>.</w:t>
      </w:r>
    </w:p>
    <w:p w14:paraId="142AC8B6" w14:textId="1D4A6CF3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>
        <w:t>12.</w:t>
      </w:r>
      <w:r>
        <w:tab/>
      </w:r>
      <w:r w:rsidR="005201AC" w:rsidRPr="00610C7E">
        <w:t>Matters relating to support mechanisms for the implementation and awareness of the Convention</w:t>
      </w:r>
      <w:r w:rsidR="005671A1" w:rsidRPr="005671A1">
        <w:t xml:space="preserve"> </w:t>
      </w:r>
      <w:r w:rsidR="005671A1" w:rsidRPr="006C3F72">
        <w:t>on Biological Diversity</w:t>
      </w:r>
      <w:r w:rsidR="005201AC" w:rsidRPr="00610C7E">
        <w:t xml:space="preserve"> and the </w:t>
      </w:r>
      <w:r w:rsidR="00DB3037" w:rsidRPr="0036420A">
        <w:t xml:space="preserve">Kunming-Montreal Global Biodiversity </w:t>
      </w:r>
      <w:r w:rsidR="005201AC" w:rsidRPr="00610C7E">
        <w:t>Framework</w:t>
      </w:r>
      <w:r w:rsidR="00947F15">
        <w:t>:</w:t>
      </w:r>
    </w:p>
    <w:p w14:paraId="48629A06" w14:textId="4F26087F" w:rsidR="005201AC" w:rsidRPr="00F83D60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F83D60">
        <w:t>a</w:t>
      </w:r>
      <w:r>
        <w:t>)</w:t>
      </w:r>
      <w:r w:rsidRPr="00F83D60">
        <w:tab/>
      </w:r>
      <w:r w:rsidR="005201AC" w:rsidRPr="001F2007">
        <w:t xml:space="preserve">Capacity-building and development and technical and scientific </w:t>
      </w:r>
      <w:proofErr w:type="gramStart"/>
      <w:r w:rsidR="005201AC" w:rsidRPr="001F2007">
        <w:t>cooperation</w:t>
      </w:r>
      <w:r>
        <w:t>;</w:t>
      </w:r>
      <w:proofErr w:type="gramEnd"/>
    </w:p>
    <w:p w14:paraId="09BBC2F5" w14:textId="0120C4A9" w:rsidR="005201AC" w:rsidRPr="001A1F9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A1F94">
        <w:t>b</w:t>
      </w:r>
      <w:r>
        <w:t>)</w:t>
      </w:r>
      <w:r w:rsidRPr="001A1F94">
        <w:tab/>
      </w:r>
      <w:r w:rsidR="005201AC" w:rsidRPr="001F2007">
        <w:t xml:space="preserve">Clearing-house mechanism and knowledge </w:t>
      </w:r>
      <w:proofErr w:type="gramStart"/>
      <w:r w:rsidR="005201AC" w:rsidRPr="001F2007">
        <w:t>management</w:t>
      </w:r>
      <w:r>
        <w:t>;</w:t>
      </w:r>
      <w:proofErr w:type="gramEnd"/>
    </w:p>
    <w:p w14:paraId="0332DE44" w14:textId="612536AC" w:rsidR="005201A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(c)</w:t>
      </w:r>
      <w:r>
        <w:tab/>
      </w:r>
      <w:r w:rsidR="005201AC" w:rsidRPr="000A6CA2">
        <w:t>Communication, education and public awareness</w:t>
      </w:r>
      <w:r>
        <w:t>.</w:t>
      </w:r>
    </w:p>
    <w:p w14:paraId="51857F17" w14:textId="40804A8D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color w:val="000000" w:themeColor="text1"/>
        </w:rPr>
      </w:pPr>
      <w:r w:rsidRPr="00527283">
        <w:rPr>
          <w:color w:val="000000" w:themeColor="text1"/>
        </w:rPr>
        <w:t>13.</w:t>
      </w:r>
      <w:r w:rsidRPr="00527283">
        <w:rPr>
          <w:color w:val="000000" w:themeColor="text1"/>
        </w:rPr>
        <w:tab/>
      </w:r>
      <w:r w:rsidR="005201AC" w:rsidRPr="001F2007">
        <w:rPr>
          <w:color w:val="000000" w:themeColor="text1"/>
        </w:rPr>
        <w:t>Cooperation with international organizations</w:t>
      </w:r>
      <w:r w:rsidR="004E4687">
        <w:rPr>
          <w:color w:val="000000" w:themeColor="text1"/>
        </w:rPr>
        <w:t xml:space="preserve"> and bodies esta</w:t>
      </w:r>
      <w:r w:rsidR="00874001">
        <w:rPr>
          <w:color w:val="000000" w:themeColor="text1"/>
        </w:rPr>
        <w:t>b</w:t>
      </w:r>
      <w:r w:rsidR="004E4687">
        <w:rPr>
          <w:color w:val="000000" w:themeColor="text1"/>
        </w:rPr>
        <w:t xml:space="preserve">lished under </w:t>
      </w:r>
      <w:r w:rsidR="00874001">
        <w:rPr>
          <w:color w:val="000000" w:themeColor="text1"/>
        </w:rPr>
        <w:t>other conventions</w:t>
      </w:r>
      <w:r>
        <w:rPr>
          <w:color w:val="000000" w:themeColor="text1"/>
        </w:rPr>
        <w:t>.</w:t>
      </w:r>
    </w:p>
    <w:p w14:paraId="09696B87" w14:textId="5694CDBC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color w:val="000000" w:themeColor="text1"/>
        </w:rPr>
      </w:pPr>
      <w:r w:rsidRPr="00527283">
        <w:rPr>
          <w:color w:val="000000" w:themeColor="text1"/>
        </w:rPr>
        <w:t>14.</w:t>
      </w:r>
      <w:r w:rsidRPr="00527283">
        <w:rPr>
          <w:color w:val="000000" w:themeColor="text1"/>
        </w:rPr>
        <w:tab/>
      </w:r>
      <w:r w:rsidR="005201AC" w:rsidRPr="001F2007">
        <w:t>Mainstreaming</w:t>
      </w:r>
      <w:r w:rsidR="005201AC" w:rsidRPr="001F2007">
        <w:rPr>
          <w:color w:val="000000" w:themeColor="text1"/>
        </w:rPr>
        <w:t xml:space="preserve"> of biodiversity and engagement with subnational governments</w:t>
      </w:r>
      <w:r>
        <w:rPr>
          <w:color w:val="000000" w:themeColor="text1"/>
        </w:rPr>
        <w:t>:</w:t>
      </w:r>
    </w:p>
    <w:p w14:paraId="2C4EE02D" w14:textId="14B8DAF7" w:rsidR="005201A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(a)</w:t>
      </w:r>
      <w:r>
        <w:tab/>
      </w:r>
      <w:r w:rsidR="005201AC" w:rsidRPr="00610C7E">
        <w:t xml:space="preserve">Mainstreaming of biodiversity within and across </w:t>
      </w:r>
      <w:proofErr w:type="gramStart"/>
      <w:r w:rsidR="005201AC" w:rsidRPr="00610C7E">
        <w:t>sectors</w:t>
      </w:r>
      <w:r>
        <w:t>;</w:t>
      </w:r>
      <w:proofErr w:type="gramEnd"/>
    </w:p>
    <w:p w14:paraId="68FAF8C9" w14:textId="12B5041C" w:rsidR="005201AC" w:rsidRPr="001F79D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F79DC">
        <w:t>b</w:t>
      </w:r>
      <w:r>
        <w:t>)</w:t>
      </w:r>
      <w:r w:rsidRPr="001F79DC">
        <w:tab/>
      </w:r>
      <w:r w:rsidR="005201AC" w:rsidRPr="001F2007">
        <w:t xml:space="preserve">Engagement with subnational governments, cities and other local authorities to enhance </w:t>
      </w:r>
      <w:r w:rsidR="007A6F2F">
        <w:t xml:space="preserve">the </w:t>
      </w:r>
      <w:r w:rsidR="005201AC" w:rsidRPr="001F2007">
        <w:t>implementation</w:t>
      </w:r>
      <w:r w:rsidR="005201AC" w:rsidRPr="00610C7E">
        <w:rPr>
          <w:snapToGrid w:val="0"/>
        </w:rPr>
        <w:t xml:space="preserve"> of the </w:t>
      </w:r>
      <w:r w:rsidR="007A6F2F" w:rsidRPr="0036420A">
        <w:t xml:space="preserve">Kunming-Montreal Global Biodiversity </w:t>
      </w:r>
      <w:r w:rsidR="005201AC" w:rsidRPr="00610C7E">
        <w:rPr>
          <w:snapToGrid w:val="0"/>
        </w:rPr>
        <w:t>Framework</w:t>
      </w:r>
      <w:r>
        <w:rPr>
          <w:snapToGrid w:val="0"/>
        </w:rPr>
        <w:t>.</w:t>
      </w:r>
    </w:p>
    <w:p w14:paraId="7F271A12" w14:textId="163EC6DB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>
        <w:t>15.</w:t>
      </w:r>
      <w:r>
        <w:tab/>
      </w:r>
      <w:r w:rsidR="005201AC" w:rsidRPr="00610C7E">
        <w:t>Gender Plan of Action</w:t>
      </w:r>
      <w:r>
        <w:t>.</w:t>
      </w:r>
    </w:p>
    <w:p w14:paraId="1A2029B0" w14:textId="456B597F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>
        <w:t>16.</w:t>
      </w:r>
      <w:r>
        <w:tab/>
      </w:r>
      <w:r w:rsidR="005201AC" w:rsidRPr="000A6CA2">
        <w:t xml:space="preserve">Synthetic </w:t>
      </w:r>
      <w:r w:rsidR="00510666">
        <w:t>b</w:t>
      </w:r>
      <w:r w:rsidR="005201AC" w:rsidRPr="000A6CA2">
        <w:t>iology</w:t>
      </w:r>
      <w:r>
        <w:t>.</w:t>
      </w:r>
    </w:p>
    <w:p w14:paraId="5EEC163C" w14:textId="4255473C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>
        <w:t>17.</w:t>
      </w:r>
      <w:r>
        <w:tab/>
      </w:r>
      <w:r w:rsidR="005201AC" w:rsidRPr="00610C7E">
        <w:t xml:space="preserve">Scientific and technical needs to support the implementation of the </w:t>
      </w:r>
      <w:r w:rsidR="006B5F74" w:rsidRPr="0036420A">
        <w:t xml:space="preserve">Kunming-Montreal Global Biodiversity </w:t>
      </w:r>
      <w:r w:rsidR="005201AC" w:rsidRPr="00610C7E">
        <w:t>Framework and matters related to the work programme of the Intergovernmental Science-Policy Platform on Biodiversity</w:t>
      </w:r>
      <w:r w:rsidR="000B5F05" w:rsidRPr="000B5F05">
        <w:t xml:space="preserve"> and Ecosystem Services</w:t>
      </w:r>
      <w:r>
        <w:t>:</w:t>
      </w:r>
    </w:p>
    <w:p w14:paraId="221DD8B6" w14:textId="0B55B913" w:rsidR="005201AC" w:rsidRPr="0068213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682134">
        <w:t>a</w:t>
      </w:r>
      <w:r>
        <w:t>)</w:t>
      </w:r>
      <w:r w:rsidRPr="00682134">
        <w:tab/>
      </w:r>
      <w:r w:rsidR="005201AC" w:rsidRPr="001F2007">
        <w:t>Strategic review and analysis of the programmes of work under the Convention</w:t>
      </w:r>
      <w:r w:rsidR="005671A1" w:rsidRPr="005671A1">
        <w:t xml:space="preserve"> </w:t>
      </w:r>
      <w:r w:rsidR="005671A1" w:rsidRPr="006C3F72">
        <w:t>on Biological Diversity</w:t>
      </w:r>
      <w:r w:rsidR="005201AC" w:rsidRPr="001F2007">
        <w:t xml:space="preserve"> in the context of the </w:t>
      </w:r>
      <w:proofErr w:type="gramStart"/>
      <w:r w:rsidR="005201AC" w:rsidRPr="001F2007">
        <w:t>Framework</w:t>
      </w:r>
      <w:r w:rsidR="00FB1601">
        <w:t>;</w:t>
      </w:r>
      <w:proofErr w:type="gramEnd"/>
    </w:p>
    <w:p w14:paraId="6E0F7A95" w14:textId="34890B70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F2007">
        <w:t>b</w:t>
      </w:r>
      <w:r>
        <w:t>)</w:t>
      </w:r>
      <w:r w:rsidRPr="001F2007">
        <w:tab/>
      </w:r>
      <w:r w:rsidR="005201AC" w:rsidRPr="001F2007">
        <w:t xml:space="preserve">Strategic review of and updates to the expanded programme of work on forest </w:t>
      </w:r>
      <w:proofErr w:type="gramStart"/>
      <w:r w:rsidR="005201AC" w:rsidRPr="001F2007">
        <w:t>biodiversity</w:t>
      </w:r>
      <w:r>
        <w:t>;</w:t>
      </w:r>
      <w:proofErr w:type="gramEnd"/>
    </w:p>
    <w:p w14:paraId="62DE965F" w14:textId="08889A7D" w:rsidR="005201AC" w:rsidRPr="00AD6165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AD6165">
        <w:t>c</w:t>
      </w:r>
      <w:r>
        <w:t>)</w:t>
      </w:r>
      <w:r w:rsidRPr="00AD6165">
        <w:tab/>
      </w:r>
      <w:r w:rsidR="005201AC" w:rsidRPr="001F2007">
        <w:t xml:space="preserve">Strategic review of and updates to the programme of work on protected </w:t>
      </w:r>
      <w:proofErr w:type="gramStart"/>
      <w:r w:rsidR="005201AC" w:rsidRPr="001F2007">
        <w:t>areas</w:t>
      </w:r>
      <w:r>
        <w:t>;</w:t>
      </w:r>
      <w:proofErr w:type="gramEnd"/>
    </w:p>
    <w:p w14:paraId="103B9840" w14:textId="113A2927" w:rsidR="005201A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(d)</w:t>
      </w:r>
      <w:r>
        <w:tab/>
      </w:r>
      <w:r w:rsidR="005201AC" w:rsidRPr="000A6CA2">
        <w:t xml:space="preserve">Areas of potential further work in the context of the </w:t>
      </w:r>
      <w:proofErr w:type="gramStart"/>
      <w:r w:rsidR="005201AC" w:rsidRPr="000A6CA2">
        <w:t>Framework</w:t>
      </w:r>
      <w:r>
        <w:t>;</w:t>
      </w:r>
      <w:proofErr w:type="gramEnd"/>
    </w:p>
    <w:p w14:paraId="594C8BA4" w14:textId="6CEA42DB" w:rsidR="005201A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(e)</w:t>
      </w:r>
      <w:r>
        <w:tab/>
      </w:r>
      <w:r w:rsidR="005201AC" w:rsidRPr="001F2007">
        <w:t>Matters related to the work programme of the Platform</w:t>
      </w:r>
      <w:r w:rsidR="004715F1">
        <w:t>.</w:t>
      </w:r>
    </w:p>
    <w:p w14:paraId="6895FBDA" w14:textId="7213C4A4" w:rsidR="005201A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>
        <w:rPr>
          <w:lang w:val="en-GB"/>
        </w:rPr>
        <w:t>18.</w:t>
      </w:r>
      <w:r>
        <w:rPr>
          <w:lang w:val="en-GB"/>
        </w:rPr>
        <w:tab/>
      </w:r>
      <w:r w:rsidR="005201AC" w:rsidRPr="00F95424">
        <w:rPr>
          <w:lang w:val="en-GB"/>
        </w:rPr>
        <w:t xml:space="preserve">Other </w:t>
      </w:r>
      <w:r w:rsidR="00B121E2">
        <w:t>s</w:t>
      </w:r>
      <w:r w:rsidR="005201AC" w:rsidRPr="001F2007">
        <w:t>cientific</w:t>
      </w:r>
      <w:r w:rsidR="005201AC" w:rsidRPr="00F95424">
        <w:rPr>
          <w:lang w:val="en-GB"/>
        </w:rPr>
        <w:t xml:space="preserve"> and technical issues related to the implementation of the </w:t>
      </w:r>
      <w:r w:rsidR="00800427" w:rsidRPr="0036420A">
        <w:t xml:space="preserve">Kunming-Montreal Global Biodiversity </w:t>
      </w:r>
      <w:r w:rsidR="005201AC" w:rsidRPr="00F95424">
        <w:rPr>
          <w:lang w:val="en-GB"/>
        </w:rPr>
        <w:t>Framework</w:t>
      </w:r>
      <w:r>
        <w:rPr>
          <w:lang w:val="en-GB"/>
        </w:rPr>
        <w:t>:</w:t>
      </w:r>
    </w:p>
    <w:p w14:paraId="5CEBBBE6" w14:textId="7B6BB5CB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rPr>
          <w:lang w:val="en-GB"/>
        </w:rPr>
        <w:t>(</w:t>
      </w:r>
      <w:r w:rsidRPr="0040472D">
        <w:rPr>
          <w:lang w:val="en-GB"/>
        </w:rPr>
        <w:t>a</w:t>
      </w:r>
      <w:r>
        <w:rPr>
          <w:lang w:val="en-GB"/>
        </w:rPr>
        <w:t>)</w:t>
      </w:r>
      <w:r w:rsidRPr="0040472D">
        <w:rPr>
          <w:lang w:val="en-GB"/>
        </w:rPr>
        <w:tab/>
      </w:r>
      <w:r w:rsidR="005201AC" w:rsidRPr="00610C7E">
        <w:t xml:space="preserve">Biodiversity and climate </w:t>
      </w:r>
      <w:proofErr w:type="gramStart"/>
      <w:r w:rsidR="005201AC" w:rsidRPr="00610C7E">
        <w:t>change</w:t>
      </w:r>
      <w:r>
        <w:t>;</w:t>
      </w:r>
      <w:proofErr w:type="gramEnd"/>
    </w:p>
    <w:p w14:paraId="5A94615C" w14:textId="6E2A3470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F2007">
        <w:t>b</w:t>
      </w:r>
      <w:r>
        <w:t>)</w:t>
      </w:r>
      <w:r w:rsidRPr="001F2007">
        <w:tab/>
      </w:r>
      <w:r w:rsidR="005201AC" w:rsidRPr="00610C7E">
        <w:t xml:space="preserve">Sustainable wildlife </w:t>
      </w:r>
      <w:proofErr w:type="gramStart"/>
      <w:r w:rsidR="005201AC" w:rsidRPr="00610C7E">
        <w:t>management</w:t>
      </w:r>
      <w:r>
        <w:t>;</w:t>
      </w:r>
      <w:proofErr w:type="gramEnd"/>
    </w:p>
    <w:p w14:paraId="0967FB77" w14:textId="53F27BAE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F2007">
        <w:t>c</w:t>
      </w:r>
      <w:r>
        <w:t>)</w:t>
      </w:r>
      <w:r w:rsidRPr="001F2007">
        <w:tab/>
      </w:r>
      <w:r w:rsidR="005201AC" w:rsidRPr="00610C7E">
        <w:t xml:space="preserve">Marine and coastal biodiversity and island </w:t>
      </w:r>
      <w:proofErr w:type="gramStart"/>
      <w:r w:rsidR="005201AC" w:rsidRPr="00610C7E">
        <w:t>biodiversity</w:t>
      </w:r>
      <w:r>
        <w:t>;</w:t>
      </w:r>
      <w:proofErr w:type="gramEnd"/>
    </w:p>
    <w:p w14:paraId="7526AD10" w14:textId="187F9263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F2007">
        <w:t>d</w:t>
      </w:r>
      <w:r>
        <w:t>)</w:t>
      </w:r>
      <w:r w:rsidRPr="001F2007">
        <w:tab/>
      </w:r>
      <w:r w:rsidR="005201AC" w:rsidRPr="001F2007">
        <w:t xml:space="preserve">Biodiversity and </w:t>
      </w:r>
      <w:proofErr w:type="gramStart"/>
      <w:r w:rsidR="005201AC" w:rsidRPr="001F2007">
        <w:t>agriculture</w:t>
      </w:r>
      <w:r>
        <w:t>;</w:t>
      </w:r>
      <w:proofErr w:type="gramEnd"/>
    </w:p>
    <w:p w14:paraId="67CA3ECA" w14:textId="711FA113" w:rsidR="005201AC" w:rsidRPr="001F2007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</w:pPr>
      <w:r>
        <w:t>(</w:t>
      </w:r>
      <w:r w:rsidRPr="001F2007">
        <w:t>e</w:t>
      </w:r>
      <w:r>
        <w:t>)</w:t>
      </w:r>
      <w:r w:rsidRPr="001F2007">
        <w:tab/>
      </w:r>
      <w:r w:rsidR="005201AC" w:rsidRPr="00610C7E">
        <w:t xml:space="preserve">Invasive alien </w:t>
      </w:r>
      <w:proofErr w:type="gramStart"/>
      <w:r w:rsidR="005201AC" w:rsidRPr="00610C7E">
        <w:t>species</w:t>
      </w:r>
      <w:r>
        <w:t>;</w:t>
      </w:r>
      <w:proofErr w:type="gramEnd"/>
    </w:p>
    <w:p w14:paraId="54D7AE83" w14:textId="6573502F" w:rsidR="005201AC" w:rsidRPr="00F4064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n-GB"/>
        </w:rPr>
      </w:pPr>
      <w:r>
        <w:t>(</w:t>
      </w:r>
      <w:r w:rsidRPr="001F2007">
        <w:t>f</w:t>
      </w:r>
      <w:r>
        <w:t>)</w:t>
      </w:r>
      <w:r w:rsidRPr="001F2007">
        <w:tab/>
      </w:r>
      <w:r w:rsidR="005201AC" w:rsidRPr="00610C7E">
        <w:t>Biodiversity and health</w:t>
      </w:r>
      <w:r>
        <w:t>.</w:t>
      </w:r>
    </w:p>
    <w:p w14:paraId="714EBD57" w14:textId="1A0CE4AA" w:rsidR="005201AC" w:rsidRPr="00F9542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</w:pPr>
      <w:r w:rsidRPr="00F95424">
        <w:lastRenderedPageBreak/>
        <w:t>19.</w:t>
      </w:r>
      <w:r w:rsidRPr="00F95424">
        <w:tab/>
      </w:r>
      <w:r w:rsidR="005201AC" w:rsidRPr="00610C7E">
        <w:t>Review of the effectiveness of processes under the Convention</w:t>
      </w:r>
      <w:r w:rsidR="005671A1" w:rsidRPr="005671A1">
        <w:t xml:space="preserve"> </w:t>
      </w:r>
      <w:r w:rsidR="005671A1" w:rsidRPr="006C3F72">
        <w:t>on Biological Diversity</w:t>
      </w:r>
      <w:r w:rsidR="005201AC" w:rsidRPr="00610C7E">
        <w:t xml:space="preserve"> and its Protocols</w:t>
      </w:r>
      <w:r>
        <w:t>.</w:t>
      </w:r>
    </w:p>
    <w:p w14:paraId="74C2A611" w14:textId="3492FE6C" w:rsidR="005201AC" w:rsidRPr="00FD1D73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 w:rsidRPr="00FD1D73">
        <w:rPr>
          <w:lang w:val="en-GB"/>
        </w:rPr>
        <w:t>20.</w:t>
      </w:r>
      <w:r w:rsidRPr="00FD1D73">
        <w:rPr>
          <w:lang w:val="en-GB"/>
        </w:rPr>
        <w:tab/>
      </w:r>
      <w:r w:rsidR="005201AC" w:rsidRPr="00FD1D73">
        <w:rPr>
          <w:lang w:val="en-GB"/>
        </w:rPr>
        <w:t>Multi-</w:t>
      </w:r>
      <w:r w:rsidR="005201AC" w:rsidRPr="001F2007">
        <w:t>year</w:t>
      </w:r>
      <w:r w:rsidR="005201AC" w:rsidRPr="00FD1D73">
        <w:rPr>
          <w:lang w:val="en-GB"/>
        </w:rPr>
        <w:t xml:space="preserve"> programme of work of the Conference of the Parties.</w:t>
      </w:r>
    </w:p>
    <w:p w14:paraId="6A69D6EE" w14:textId="5E350F26" w:rsidR="005201AC" w:rsidRPr="00F9542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 w:rsidRPr="00F95424">
        <w:rPr>
          <w:lang w:val="en-GB"/>
        </w:rPr>
        <w:t>21.</w:t>
      </w:r>
      <w:r w:rsidRPr="00F95424">
        <w:rPr>
          <w:lang w:val="en-GB"/>
        </w:rPr>
        <w:tab/>
      </w:r>
      <w:r w:rsidR="005201AC" w:rsidRPr="000C69AA">
        <w:rPr>
          <w:lang w:val="en-GB"/>
        </w:rPr>
        <w:t xml:space="preserve">Other </w:t>
      </w:r>
      <w:r w:rsidR="005201AC" w:rsidRPr="001F2007">
        <w:t>matters</w:t>
      </w:r>
      <w:r w:rsidR="005201AC">
        <w:rPr>
          <w:lang w:val="en-GB"/>
        </w:rPr>
        <w:t>.</w:t>
      </w:r>
    </w:p>
    <w:p w14:paraId="796752EE" w14:textId="024CFA90" w:rsidR="005201AC" w:rsidRPr="00F9542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 w:rsidRPr="00F95424">
        <w:rPr>
          <w:lang w:val="en-GB"/>
        </w:rPr>
        <w:t>22.</w:t>
      </w:r>
      <w:r w:rsidRPr="00F95424">
        <w:rPr>
          <w:lang w:val="en-GB"/>
        </w:rPr>
        <w:tab/>
      </w:r>
      <w:r w:rsidR="005201AC">
        <w:rPr>
          <w:lang w:val="en-GB"/>
        </w:rPr>
        <w:t xml:space="preserve">Adoption </w:t>
      </w:r>
      <w:r w:rsidR="005201AC" w:rsidRPr="001F2007">
        <w:t>of</w:t>
      </w:r>
      <w:r w:rsidR="005201AC">
        <w:rPr>
          <w:lang w:val="en-GB"/>
        </w:rPr>
        <w:t xml:space="preserve"> the report.</w:t>
      </w:r>
    </w:p>
    <w:p w14:paraId="0BE578F0" w14:textId="6AC4285A" w:rsidR="005201AC" w:rsidRPr="00F9542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 w:rsidRPr="00F95424">
        <w:rPr>
          <w:lang w:val="en-GB"/>
        </w:rPr>
        <w:t>23.</w:t>
      </w:r>
      <w:r w:rsidRPr="00F95424">
        <w:rPr>
          <w:lang w:val="en-GB"/>
        </w:rPr>
        <w:tab/>
      </w:r>
      <w:r w:rsidR="005201AC">
        <w:rPr>
          <w:lang w:val="en-GB"/>
        </w:rPr>
        <w:t xml:space="preserve">Closure of </w:t>
      </w:r>
      <w:r w:rsidR="005201AC" w:rsidRPr="001F2007">
        <w:t>the</w:t>
      </w:r>
      <w:r w:rsidR="005201AC">
        <w:rPr>
          <w:lang w:val="en-GB"/>
        </w:rPr>
        <w:t xml:space="preserve"> meeting.</w:t>
      </w:r>
    </w:p>
    <w:p w14:paraId="3E1108E4" w14:textId="77777777" w:rsidR="00A111D1" w:rsidRPr="003F1A75" w:rsidRDefault="00A111D1" w:rsidP="006E7BE2">
      <w:pPr>
        <w:pStyle w:val="Para1"/>
        <w:numPr>
          <w:ilvl w:val="0"/>
          <w:numId w:val="0"/>
        </w:numPr>
        <w:ind w:left="567"/>
        <w:jc w:val="center"/>
      </w:pPr>
      <w:r w:rsidRPr="003F1A75">
        <w:t>__________</w:t>
      </w:r>
    </w:p>
    <w:sectPr w:rsidR="00A111D1" w:rsidRPr="003F1A75" w:rsidSect="00B44617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1147DF8" w14:textId="77777777" w:rsidR="00804416" w:rsidRPr="003F1A75" w:rsidRDefault="00804416" w:rsidP="00CF1848">
      <w:r w:rsidRPr="003F1A75">
        <w:separator/>
      </w:r>
    </w:p>
  </w:endnote>
  <w:endnote w:type="continuationSeparator" w:id="0">
    <w:p w14:paraId="6456B82B" w14:textId="77777777" w:rsidR="00804416" w:rsidRPr="003F1A75" w:rsidRDefault="00804416" w:rsidP="00CF1848">
      <w:r w:rsidRPr="003F1A75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2EFDC242" w14:textId="77777777" w:rsidR="00D75CA6" w:rsidRPr="003F1A75" w:rsidRDefault="00D75CA6" w:rsidP="00D75CA6">
            <w:pPr>
              <w:pStyle w:val="Footer"/>
              <w:jc w:val="left"/>
            </w:pP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PAGE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  <w:r w:rsidRPr="003F1A75">
              <w:rPr>
                <w:szCs w:val="20"/>
              </w:rPr>
              <w:t>/</w:t>
            </w:r>
            <w:r w:rsidRPr="003F1A75">
              <w:rPr>
                <w:b/>
                <w:bCs/>
                <w:szCs w:val="20"/>
              </w:rPr>
              <w:fldChar w:fldCharType="begin"/>
            </w:r>
            <w:r w:rsidRPr="003F1A75">
              <w:rPr>
                <w:b/>
                <w:bCs/>
                <w:szCs w:val="20"/>
              </w:rPr>
              <w:instrText xml:space="preserve"> NUMPAGES 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Pr="003F1A75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4C0B7495" w14:textId="77777777" w:rsidR="00D75CA6" w:rsidRPr="003F1A75" w:rsidRDefault="00D75CA6" w:rsidP="00D75CA6">
        <w:pPr>
          <w:pStyle w:val="Footer"/>
        </w:pP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PAGE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2</w:t>
        </w:r>
        <w:r w:rsidRPr="003F1A75">
          <w:rPr>
            <w:b/>
            <w:bCs/>
            <w:szCs w:val="20"/>
          </w:rPr>
          <w:fldChar w:fldCharType="end"/>
        </w:r>
        <w:r w:rsidRPr="003F1A75">
          <w:rPr>
            <w:szCs w:val="20"/>
          </w:rPr>
          <w:t>/</w:t>
        </w:r>
        <w:r w:rsidRPr="003F1A75">
          <w:rPr>
            <w:b/>
            <w:bCs/>
            <w:szCs w:val="20"/>
          </w:rPr>
          <w:fldChar w:fldCharType="begin"/>
        </w:r>
        <w:r w:rsidRPr="003F1A75">
          <w:rPr>
            <w:b/>
            <w:bCs/>
            <w:szCs w:val="20"/>
          </w:rPr>
          <w:instrText xml:space="preserve"> NUMPAGES  </w:instrText>
        </w:r>
        <w:r w:rsidRPr="003F1A75">
          <w:rPr>
            <w:b/>
            <w:bCs/>
            <w:szCs w:val="20"/>
          </w:rPr>
          <w:fldChar w:fldCharType="separate"/>
        </w:r>
        <w:r w:rsidRPr="003F1A75">
          <w:rPr>
            <w:b/>
            <w:bCs/>
            <w:szCs w:val="20"/>
          </w:rPr>
          <w:t>3</w:t>
        </w:r>
        <w:r w:rsidRPr="003F1A75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9BC20BA" w14:textId="77777777" w:rsidR="00804416" w:rsidRPr="003F1A75" w:rsidRDefault="00804416" w:rsidP="00CF1848">
      <w:r w:rsidRPr="003F1A75">
        <w:separator/>
      </w:r>
    </w:p>
  </w:footnote>
  <w:footnote w:type="continuationSeparator" w:id="0">
    <w:p w14:paraId="1D9318BB" w14:textId="77777777" w:rsidR="00804416" w:rsidRPr="003F1A75" w:rsidRDefault="00804416" w:rsidP="00CF1848">
      <w:r w:rsidRPr="003F1A75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42C8EEB7" w14:textId="75BFD428" w:rsidR="00534681" w:rsidRPr="003F1A75" w:rsidRDefault="00045A18" w:rsidP="007C4951">
        <w:pPr>
          <w:pStyle w:val="Header"/>
          <w:spacing w:after="240"/>
          <w:rPr>
            <w:szCs w:val="20"/>
          </w:rPr>
        </w:pPr>
        <w:r w:rsidRPr="003F1A75">
          <w:rPr>
            <w:szCs w:val="20"/>
          </w:rPr>
          <w:t>CBD</w:t>
        </w:r>
        <w:r>
          <w:rPr>
            <w:szCs w:val="20"/>
          </w:rPr>
          <w:t>/COP/17/1/Rev.1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4DCF4964" w14:textId="5B3AFDF0" w:rsidR="009505C9" w:rsidRPr="003F1A75" w:rsidRDefault="00045A18" w:rsidP="007C4951">
        <w:pPr>
          <w:pStyle w:val="Header"/>
          <w:spacing w:after="240"/>
          <w:jc w:val="right"/>
        </w:pPr>
        <w:r>
          <w:t>CBD/COP/17/1/Rev.1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" w15:restartNumberingAfterBreak="0">
    <w:nsid w:val="5D943BEE"/>
    <w:multiLevelType w:val="multilevel"/>
    <w:tmpl w:val="222A08B4"/>
    <w:numStyleLink w:val="ListCBD"/>
  </w:abstractNum>
  <w:abstractNum w:abstractNumId="4" w15:restartNumberingAfterBreak="0">
    <w:nsid w:val="68B70991"/>
    <w:multiLevelType w:val="hybridMultilevel"/>
    <w:tmpl w:val="900A58B2"/>
    <w:lvl w:ilvl="0" w:tplc="1EF4DB82">
      <w:start w:val="1"/>
      <w:numFmt w:val="decimal"/>
      <w:pStyle w:val="Para10"/>
      <w:lvlText w:val="%1."/>
      <w:lvlJc w:val="left"/>
      <w:pPr>
        <w:ind w:left="3796" w:hanging="360"/>
      </w:pPr>
      <w:rPr>
        <w:rFonts w:hint="default"/>
      </w:rPr>
    </w:lvl>
    <w:lvl w:ilvl="1" w:tplc="10090019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2"/>
  </w:num>
  <w:num w:numId="2" w16cid:durableId="1858829">
    <w:abstractNumId w:val="0"/>
  </w:num>
  <w:num w:numId="3" w16cid:durableId="1333221471">
    <w:abstractNumId w:val="6"/>
  </w:num>
  <w:num w:numId="4" w16cid:durableId="1072390599">
    <w:abstractNumId w:val="7"/>
  </w:num>
  <w:num w:numId="5" w16cid:durableId="960385107">
    <w:abstractNumId w:val="1"/>
  </w:num>
  <w:num w:numId="6" w16cid:durableId="893932166">
    <w:abstractNumId w:val="5"/>
  </w:num>
  <w:num w:numId="7" w16cid:durableId="323945383">
    <w:abstractNumId w:val="3"/>
  </w:num>
  <w:num w:numId="8" w16cid:durableId="2069499237">
    <w:abstractNumId w:val="4"/>
  </w:num>
  <w:num w:numId="9" w16cid:durableId="1530147801">
    <w:abstractNumId w:val="4"/>
  </w:num>
  <w:num w:numId="10" w16cid:durableId="1673751372">
    <w:abstractNumId w:val="4"/>
  </w:num>
  <w:num w:numId="11" w16cid:durableId="732846718">
    <w:abstractNumId w:val="4"/>
  </w:num>
  <w:num w:numId="12" w16cid:durableId="1982074141">
    <w:abstractNumId w:val="4"/>
  </w:num>
  <w:num w:numId="13" w16cid:durableId="1518807664">
    <w:abstractNumId w:val="4"/>
  </w:num>
  <w:num w:numId="14" w16cid:durableId="83185783">
    <w:abstractNumId w:val="4"/>
  </w:num>
  <w:num w:numId="15" w16cid:durableId="1202090361">
    <w:abstractNumId w:val="4"/>
  </w:num>
  <w:num w:numId="16" w16cid:durableId="1113017762">
    <w:abstractNumId w:val="4"/>
  </w:num>
  <w:num w:numId="17" w16cid:durableId="2071224327">
    <w:abstractNumId w:val="4"/>
  </w:num>
  <w:num w:numId="18" w16cid:durableId="1233737127">
    <w:abstractNumId w:val="4"/>
  </w:num>
  <w:num w:numId="19" w16cid:durableId="1590583916">
    <w:abstractNumId w:val="4"/>
  </w:num>
  <w:num w:numId="20" w16cid:durableId="759107641">
    <w:abstractNumId w:val="4"/>
  </w:num>
  <w:num w:numId="21" w16cid:durableId="379592175">
    <w:abstractNumId w:val="4"/>
  </w:num>
  <w:num w:numId="22" w16cid:durableId="660232054">
    <w:abstractNumId w:val="4"/>
  </w:num>
  <w:num w:numId="23" w16cid:durableId="690768544">
    <w:abstractNumId w:val="4"/>
  </w:num>
  <w:num w:numId="24" w16cid:durableId="75320969">
    <w:abstractNumId w:val="4"/>
  </w:num>
  <w:num w:numId="25" w16cid:durableId="97410431">
    <w:abstractNumId w:val="4"/>
  </w:num>
  <w:num w:numId="26" w16cid:durableId="1969701329">
    <w:abstractNumId w:val="4"/>
  </w:num>
  <w:num w:numId="27" w16cid:durableId="677926573">
    <w:abstractNumId w:val="4"/>
  </w:num>
  <w:num w:numId="28" w16cid:durableId="1257396939">
    <w:abstractNumId w:val="4"/>
  </w:num>
  <w:num w:numId="29" w16cid:durableId="806899167">
    <w:abstractNumId w:val="4"/>
  </w:num>
  <w:num w:numId="30" w16cid:durableId="54666925">
    <w:abstractNumId w:val="4"/>
  </w:num>
  <w:num w:numId="31" w16cid:durableId="22177043">
    <w:abstractNumId w:val="4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201AC"/>
    <w:rsid w:val="00002DA6"/>
    <w:rsid w:val="00027107"/>
    <w:rsid w:val="00045A18"/>
    <w:rsid w:val="0007171B"/>
    <w:rsid w:val="000A6B30"/>
    <w:rsid w:val="000B3A00"/>
    <w:rsid w:val="000B3F68"/>
    <w:rsid w:val="000B5F05"/>
    <w:rsid w:val="000D0F68"/>
    <w:rsid w:val="000D5956"/>
    <w:rsid w:val="000E38EF"/>
    <w:rsid w:val="000E673A"/>
    <w:rsid w:val="000E6742"/>
    <w:rsid w:val="000F6945"/>
    <w:rsid w:val="000F6D40"/>
    <w:rsid w:val="000F74F5"/>
    <w:rsid w:val="000F78FC"/>
    <w:rsid w:val="001031DF"/>
    <w:rsid w:val="00105372"/>
    <w:rsid w:val="001054A6"/>
    <w:rsid w:val="001078A1"/>
    <w:rsid w:val="00110F65"/>
    <w:rsid w:val="00117082"/>
    <w:rsid w:val="00117207"/>
    <w:rsid w:val="00122358"/>
    <w:rsid w:val="001312AD"/>
    <w:rsid w:val="00131E7A"/>
    <w:rsid w:val="00134846"/>
    <w:rsid w:val="00172AF6"/>
    <w:rsid w:val="00176CEE"/>
    <w:rsid w:val="00186DD8"/>
    <w:rsid w:val="001A35EC"/>
    <w:rsid w:val="001B13FE"/>
    <w:rsid w:val="001C69FE"/>
    <w:rsid w:val="001F2007"/>
    <w:rsid w:val="00211C23"/>
    <w:rsid w:val="0022470E"/>
    <w:rsid w:val="00227D0F"/>
    <w:rsid w:val="00240EE6"/>
    <w:rsid w:val="0024199F"/>
    <w:rsid w:val="002C4EA0"/>
    <w:rsid w:val="003008FE"/>
    <w:rsid w:val="0030169D"/>
    <w:rsid w:val="003060EB"/>
    <w:rsid w:val="003153EB"/>
    <w:rsid w:val="0032136E"/>
    <w:rsid w:val="00321985"/>
    <w:rsid w:val="00351205"/>
    <w:rsid w:val="00372F74"/>
    <w:rsid w:val="003A32BA"/>
    <w:rsid w:val="003D2A79"/>
    <w:rsid w:val="003D5B94"/>
    <w:rsid w:val="003F1A75"/>
    <w:rsid w:val="003F7224"/>
    <w:rsid w:val="00427D21"/>
    <w:rsid w:val="00447F4A"/>
    <w:rsid w:val="00456F67"/>
    <w:rsid w:val="004644C2"/>
    <w:rsid w:val="00467F9C"/>
    <w:rsid w:val="004715F1"/>
    <w:rsid w:val="00474D25"/>
    <w:rsid w:val="00496271"/>
    <w:rsid w:val="004C6C0A"/>
    <w:rsid w:val="004D7210"/>
    <w:rsid w:val="004E4687"/>
    <w:rsid w:val="0051006C"/>
    <w:rsid w:val="00510666"/>
    <w:rsid w:val="005201AC"/>
    <w:rsid w:val="00527283"/>
    <w:rsid w:val="00534681"/>
    <w:rsid w:val="0056068E"/>
    <w:rsid w:val="00563442"/>
    <w:rsid w:val="0056348E"/>
    <w:rsid w:val="00565B42"/>
    <w:rsid w:val="005671A1"/>
    <w:rsid w:val="005A14DC"/>
    <w:rsid w:val="005B35E2"/>
    <w:rsid w:val="005C4CE6"/>
    <w:rsid w:val="005F6AE1"/>
    <w:rsid w:val="006122BA"/>
    <w:rsid w:val="00621FA5"/>
    <w:rsid w:val="00631D02"/>
    <w:rsid w:val="00637E16"/>
    <w:rsid w:val="006478BF"/>
    <w:rsid w:val="00647E5B"/>
    <w:rsid w:val="00676597"/>
    <w:rsid w:val="00696A02"/>
    <w:rsid w:val="006A73C1"/>
    <w:rsid w:val="006B2290"/>
    <w:rsid w:val="006B5F74"/>
    <w:rsid w:val="006C6C07"/>
    <w:rsid w:val="006D7328"/>
    <w:rsid w:val="006E7BE2"/>
    <w:rsid w:val="00717D88"/>
    <w:rsid w:val="00726A43"/>
    <w:rsid w:val="00786056"/>
    <w:rsid w:val="007942D3"/>
    <w:rsid w:val="007A6F2F"/>
    <w:rsid w:val="007A79A2"/>
    <w:rsid w:val="007B2099"/>
    <w:rsid w:val="007B6C09"/>
    <w:rsid w:val="007B7741"/>
    <w:rsid w:val="007C4951"/>
    <w:rsid w:val="007E09DA"/>
    <w:rsid w:val="007E0F8A"/>
    <w:rsid w:val="007F718D"/>
    <w:rsid w:val="00800427"/>
    <w:rsid w:val="00801FAD"/>
    <w:rsid w:val="00804416"/>
    <w:rsid w:val="008075A0"/>
    <w:rsid w:val="008178B6"/>
    <w:rsid w:val="00865B74"/>
    <w:rsid w:val="00866063"/>
    <w:rsid w:val="00874001"/>
    <w:rsid w:val="00885836"/>
    <w:rsid w:val="0089591C"/>
    <w:rsid w:val="008974F0"/>
    <w:rsid w:val="008A1499"/>
    <w:rsid w:val="008B012A"/>
    <w:rsid w:val="008B4F6E"/>
    <w:rsid w:val="008E0705"/>
    <w:rsid w:val="008F1F15"/>
    <w:rsid w:val="00906E17"/>
    <w:rsid w:val="00915589"/>
    <w:rsid w:val="009237A5"/>
    <w:rsid w:val="00926C50"/>
    <w:rsid w:val="009271DC"/>
    <w:rsid w:val="00930BA1"/>
    <w:rsid w:val="0093169E"/>
    <w:rsid w:val="00947F15"/>
    <w:rsid w:val="009505C9"/>
    <w:rsid w:val="00950752"/>
    <w:rsid w:val="00966424"/>
    <w:rsid w:val="00970428"/>
    <w:rsid w:val="00974104"/>
    <w:rsid w:val="009A7E0D"/>
    <w:rsid w:val="009C2DE6"/>
    <w:rsid w:val="009D2A5C"/>
    <w:rsid w:val="00A111D1"/>
    <w:rsid w:val="00A616CE"/>
    <w:rsid w:val="00AA6F92"/>
    <w:rsid w:val="00AB445A"/>
    <w:rsid w:val="00AB5993"/>
    <w:rsid w:val="00AB6934"/>
    <w:rsid w:val="00AC7ECF"/>
    <w:rsid w:val="00AF42DE"/>
    <w:rsid w:val="00B04C43"/>
    <w:rsid w:val="00B121E2"/>
    <w:rsid w:val="00B23A45"/>
    <w:rsid w:val="00B3369F"/>
    <w:rsid w:val="00B44617"/>
    <w:rsid w:val="00B478D7"/>
    <w:rsid w:val="00B74AAE"/>
    <w:rsid w:val="00B85F3B"/>
    <w:rsid w:val="00B860AA"/>
    <w:rsid w:val="00B94E6C"/>
    <w:rsid w:val="00BB4606"/>
    <w:rsid w:val="00BD1ADD"/>
    <w:rsid w:val="00C11FF5"/>
    <w:rsid w:val="00C23D2F"/>
    <w:rsid w:val="00C443BD"/>
    <w:rsid w:val="00C451C5"/>
    <w:rsid w:val="00C87511"/>
    <w:rsid w:val="00C9161D"/>
    <w:rsid w:val="00CA0C1D"/>
    <w:rsid w:val="00CF1848"/>
    <w:rsid w:val="00D12044"/>
    <w:rsid w:val="00D170D9"/>
    <w:rsid w:val="00D33EFC"/>
    <w:rsid w:val="00D40DBC"/>
    <w:rsid w:val="00D4403C"/>
    <w:rsid w:val="00D45BB0"/>
    <w:rsid w:val="00D5214D"/>
    <w:rsid w:val="00D607DF"/>
    <w:rsid w:val="00D61C85"/>
    <w:rsid w:val="00D7294E"/>
    <w:rsid w:val="00D75CA6"/>
    <w:rsid w:val="00D76A18"/>
    <w:rsid w:val="00D80849"/>
    <w:rsid w:val="00D82E8F"/>
    <w:rsid w:val="00DB3037"/>
    <w:rsid w:val="00DB4B70"/>
    <w:rsid w:val="00DB5E0F"/>
    <w:rsid w:val="00DD118C"/>
    <w:rsid w:val="00DD6880"/>
    <w:rsid w:val="00DE765C"/>
    <w:rsid w:val="00E35442"/>
    <w:rsid w:val="00E66235"/>
    <w:rsid w:val="00E83C24"/>
    <w:rsid w:val="00E9318D"/>
    <w:rsid w:val="00E93F3E"/>
    <w:rsid w:val="00EB26D4"/>
    <w:rsid w:val="00EC28AC"/>
    <w:rsid w:val="00F03873"/>
    <w:rsid w:val="00F063C2"/>
    <w:rsid w:val="00F53193"/>
    <w:rsid w:val="00F5357E"/>
    <w:rsid w:val="00F615D3"/>
    <w:rsid w:val="00F6586C"/>
    <w:rsid w:val="00F9038B"/>
    <w:rsid w:val="00F94774"/>
    <w:rsid w:val="00F969FF"/>
    <w:rsid w:val="00FA663B"/>
    <w:rsid w:val="00FB1601"/>
    <w:rsid w:val="00FB2B79"/>
    <w:rsid w:val="00FC53D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13520B21"/>
  <w15:docId w15:val="{D737DC38-E568-4F81-A774-D3D56CABF1D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F1A75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3F1A75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3F1A75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3F1A75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3F1A75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3F1A75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3F1A75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3F1A75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3F1A75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3F1A75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3F1A75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3F1A75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3F1A75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3F1A75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3F1A75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3F1A75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3F1A75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3F1A75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3F1A75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3F1A75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3F1A75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3F1A75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3F1A75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3F1A75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3F1A75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3F1A75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3F1A75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3F1A75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3F1A75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3F1A75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3F1A75"/>
    <w:rPr>
      <w:szCs w:val="18"/>
    </w:rPr>
  </w:style>
  <w:style w:type="paragraph" w:customStyle="1" w:styleId="Annex">
    <w:name w:val="Annex"/>
    <w:basedOn w:val="Normal"/>
    <w:semiHidden/>
    <w:qFormat/>
    <w:rsid w:val="003F1A75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3F1A75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3F1A75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3F1A75"/>
    <w:pPr>
      <w:jc w:val="left"/>
    </w:pPr>
  </w:style>
  <w:style w:type="paragraph" w:customStyle="1" w:styleId="AEDistrNormal">
    <w:name w:val="AE_DistrNormal"/>
    <w:basedOn w:val="Normal"/>
    <w:unhideWhenUsed/>
    <w:rsid w:val="003F1A75"/>
    <w:pPr>
      <w:jc w:val="left"/>
    </w:pPr>
  </w:style>
  <w:style w:type="paragraph" w:customStyle="1" w:styleId="AASmallLogo">
    <w:name w:val="AA_SmallLogo"/>
    <w:basedOn w:val="AEDistrNormal"/>
    <w:unhideWhenUsed/>
    <w:rsid w:val="003F1A75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3F1A75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3F1A7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3F1A75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3F1A75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3F1A75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3F1A75"/>
    <w:pPr>
      <w:contextualSpacing/>
    </w:pPr>
  </w:style>
  <w:style w:type="numbering" w:customStyle="1" w:styleId="ListCBD">
    <w:name w:val="ListCBD"/>
    <w:basedOn w:val="NoList"/>
    <w:uiPriority w:val="99"/>
    <w:rsid w:val="003F1A75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3F1A75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3F1A75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3F1A75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3F1A75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3F1A75"/>
    <w:rPr>
      <w:b/>
      <w:sz w:val="24"/>
    </w:rPr>
  </w:style>
  <w:style w:type="paragraph" w:customStyle="1" w:styleId="CBDAgendaItem">
    <w:name w:val="CBD_AgendaItem"/>
    <w:basedOn w:val="Normal"/>
    <w:qFormat/>
    <w:rsid w:val="003F1A75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3F1A75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3F1A75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3F1A75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3F1A75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3F1A75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3F1A75"/>
  </w:style>
  <w:style w:type="paragraph" w:customStyle="1" w:styleId="CBDH1">
    <w:name w:val="CBD_H1"/>
    <w:basedOn w:val="CBDNormal"/>
    <w:qFormat/>
    <w:rsid w:val="003F1A75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3F1A75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3F1A75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3F1A75"/>
    <w:rPr>
      <w:sz w:val="20"/>
    </w:rPr>
  </w:style>
  <w:style w:type="paragraph" w:customStyle="1" w:styleId="CBDHeader">
    <w:name w:val="CBD_Header"/>
    <w:basedOn w:val="CBDNormal"/>
    <w:next w:val="CBDFooter"/>
    <w:qFormat/>
    <w:rsid w:val="003F1A75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3F1A75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3F1A75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3F1A75"/>
  </w:style>
  <w:style w:type="paragraph" w:customStyle="1" w:styleId="CBDpara-item">
    <w:name w:val="CBD_para-item"/>
    <w:basedOn w:val="Normal"/>
    <w:qFormat/>
    <w:rsid w:val="003F1A75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3F1A75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3F1A75"/>
    <w:pPr>
      <w:spacing w:after="120"/>
      <w:ind w:left="567"/>
    </w:pPr>
  </w:style>
  <w:style w:type="paragraph" w:customStyle="1" w:styleId="Para10">
    <w:name w:val="Para 1"/>
    <w:basedOn w:val="Normal"/>
    <w:qFormat/>
    <w:rsid w:val="005201AC"/>
    <w:pPr>
      <w:numPr>
        <w:numId w:val="8"/>
      </w:numPr>
      <w:spacing w:before="120" w:after="120"/>
    </w:pPr>
    <w:rPr>
      <w:lang w:val="en-C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LEFEBVR\Downloads\cop-17-template-en%20(1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2936BE55E004B48AD8A38629A499E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31D940-085C-422B-9D58-B0C8DA225546}"/>
      </w:docPartPr>
      <w:docPartBody>
        <w:p w:rsidR="006725E8" w:rsidRDefault="003E2627">
          <w:pPr>
            <w:pStyle w:val="D2936BE55E004B48AD8A38629A499E2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C3B8B"/>
    <w:rsid w:val="00056D0B"/>
    <w:rsid w:val="000B3F68"/>
    <w:rsid w:val="000C3B8B"/>
    <w:rsid w:val="000F6D40"/>
    <w:rsid w:val="00117082"/>
    <w:rsid w:val="001170DD"/>
    <w:rsid w:val="001D71FC"/>
    <w:rsid w:val="0024199F"/>
    <w:rsid w:val="003E2627"/>
    <w:rsid w:val="00417C3D"/>
    <w:rsid w:val="00496271"/>
    <w:rsid w:val="004C6C0A"/>
    <w:rsid w:val="006725E8"/>
    <w:rsid w:val="00933850"/>
    <w:rsid w:val="009D2A5C"/>
    <w:rsid w:val="00A616CE"/>
    <w:rsid w:val="00AA73BF"/>
    <w:rsid w:val="00B478D7"/>
    <w:rsid w:val="00D4403C"/>
    <w:rsid w:val="00DA1408"/>
    <w:rsid w:val="00FD419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D2936BE55E004B48AD8A38629A499E22">
    <w:name w:val="D2936BE55E004B48AD8A38629A499E2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328EB00E67F346B6174BE96D327B2B" ma:contentTypeVersion="4" ma:contentTypeDescription="Create a new document." ma:contentTypeScope="" ma:versionID="e1f9489f8fb7be08c55f0d3ccac33153">
  <xsd:schema xmlns:xsd="http://www.w3.org/2001/XMLSchema" xmlns:xs="http://www.w3.org/2001/XMLSchema" xmlns:p="http://schemas.microsoft.com/office/2006/metadata/properties" xmlns:ns2="292e8265-61e8-4476-9c6d-719af089d244" targetNamespace="http://schemas.microsoft.com/office/2006/metadata/properties" ma:root="true" ma:fieldsID="c2d7979fbe7b2542f3346c6e8dfe40f3" ns2:_="">
    <xsd:import namespace="292e8265-61e8-4476-9c6d-719af089d24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2e8265-61e8-4476-9c6d-719af089d2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4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5330E3EE-1B3D-4A54-B792-11B7EEDE8A24}"/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cop-17-template-en (1)</Template>
  <TotalTime>1</TotalTime>
  <Pages>3</Pages>
  <Words>671</Words>
  <Characters>3829</Characters>
  <Application>Microsoft Office Word</Application>
  <DocSecurity>0</DocSecurity>
  <Lines>31</Lines>
  <Paragraphs>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4492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CBD/COP/17/1/Rev.1</dc:subject>
  <dc:creator>Secretariat of the Convention on Biological Diversity</dc:creator>
  <cp:keywords>Convention on Biological Diversity</cp:keywords>
  <cp:lastModifiedBy>Veronique Lefebvre</cp:lastModifiedBy>
  <cp:revision>4</cp:revision>
  <cp:lastPrinted>2020-01-21T16:56:00Z</cp:lastPrinted>
  <dcterms:created xsi:type="dcterms:W3CDTF">2026-03-16T13:37:00Z</dcterms:created>
  <dcterms:modified xsi:type="dcterms:W3CDTF">2026-03-16T13:39:00Z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0x0101007A328EB00E67F346B6174BE96D327B2B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