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91187C" w14:paraId="24EEEA59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99DC6E1" w14:textId="77777777" w:rsidR="008A1499" w:rsidRPr="00866063" w:rsidRDefault="008A1499" w:rsidP="008A1499">
            <w:pPr>
              <w:pStyle w:val="AASmallLogo"/>
            </w:pPr>
            <w:r w:rsidRPr="00866063">
              <w:rPr>
                <w:noProof/>
              </w:rPr>
              <w:drawing>
                <wp:inline distT="0" distB="0" distL="0" distR="0" wp14:anchorId="3DA58742" wp14:editId="1242CCA4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866063">
              <w:t xml:space="preserve"> </w:t>
            </w:r>
          </w:p>
          <w:p w14:paraId="14E38367" w14:textId="77777777" w:rsidR="008A1499" w:rsidRPr="00866063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7734BBD7" w14:textId="1214BE3F" w:rsidR="008A1499" w:rsidRPr="00866063" w:rsidRDefault="00E04D3C" w:rsidP="008A1499">
            <w:pPr>
              <w:pStyle w:val="AASmallLogo"/>
            </w:pPr>
            <w:r w:rsidRPr="000E2DDA">
              <w:rPr>
                <w:noProof/>
                <w:lang w:val="es-ES" w:eastAsia="es-ES"/>
              </w:rPr>
              <w:drawing>
                <wp:inline distT="0" distB="0" distL="0" distR="0" wp14:anchorId="532CE07B" wp14:editId="7BACB854">
                  <wp:extent cx="611015" cy="349151"/>
                  <wp:effectExtent l="0" t="0" r="0" b="0"/>
                  <wp:docPr id="1111614573" name="Imagen 1" descr="Forma&#10;&#10;Descripción generada automáticamente con confianza medi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1614573" name="Imagen 1" descr="Forma&#10;&#10;Descripción generada automáticamente con confianza media"/>
                          <pic:cNvPicPr/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11015" cy="34915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8A1499" w:rsidRPr="00866063">
              <w:t xml:space="preserve"> </w:t>
            </w:r>
          </w:p>
          <w:p w14:paraId="3D171480" w14:textId="77777777" w:rsidR="008A1499" w:rsidRPr="00866063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397A53D5" w14:textId="1E564A01" w:rsidR="008A1499" w:rsidRPr="0091187C" w:rsidRDefault="008A1499" w:rsidP="00CF7BF1">
            <w:pPr>
              <w:pStyle w:val="ABSymbol"/>
            </w:pPr>
            <w:r w:rsidRPr="00B575EC">
              <w:rPr>
                <w:sz w:val="40"/>
              </w:rPr>
              <w:t>CBD</w:t>
            </w:r>
            <w:r w:rsidRPr="00B575EC">
              <w:t>/</w:t>
            </w:r>
            <w:r w:rsidR="00CF7BF1" w:rsidRPr="00B575EC">
              <w:t>A8J</w:t>
            </w:r>
            <w:r w:rsidR="0091187C" w:rsidRPr="00B575EC">
              <w:t>/</w:t>
            </w:r>
            <w:r w:rsidR="00CF7BF1" w:rsidRPr="00B575EC">
              <w:t>WS</w:t>
            </w:r>
            <w:r w:rsidR="0091187C" w:rsidRPr="00B575EC">
              <w:t>/</w:t>
            </w:r>
            <w:r w:rsidR="00CF7BF1" w:rsidRPr="00B575EC">
              <w:t>2026</w:t>
            </w:r>
            <w:r w:rsidR="0091187C" w:rsidRPr="00B575EC">
              <w:t>/</w:t>
            </w:r>
            <w:r w:rsidR="00CF7BF1" w:rsidRPr="00B575EC">
              <w:t>1</w:t>
            </w:r>
            <w:r w:rsidR="00EA2150">
              <w:t>/1</w:t>
            </w:r>
            <w:r w:rsidR="00582312">
              <w:t>/Rev.1</w:t>
            </w:r>
          </w:p>
        </w:tc>
      </w:tr>
    </w:tbl>
    <w:p w14:paraId="7CA1153F" w14:textId="77777777" w:rsidR="008A1499" w:rsidRPr="00866063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8A24EC" w14:paraId="460222B3" w14:textId="77777777" w:rsidTr="008A1499">
        <w:trPr>
          <w:trHeight w:val="1814"/>
        </w:trPr>
        <w:tc>
          <w:tcPr>
            <w:tcW w:w="7370" w:type="dxa"/>
          </w:tcPr>
          <w:p w14:paraId="4AB90593" w14:textId="044C9239" w:rsidR="008A1499" w:rsidRPr="00866063" w:rsidRDefault="001D3A9D" w:rsidP="008A1499">
            <w:pPr>
              <w:pStyle w:val="ACLargeLogo"/>
            </w:pPr>
            <w:r w:rsidRPr="000E2DDA">
              <w:rPr>
                <w:noProof/>
                <w:lang w:val="es-ES" w:eastAsia="es-ES"/>
              </w:rPr>
              <w:drawing>
                <wp:inline distT="0" distB="0" distL="0" distR="0" wp14:anchorId="178E258A" wp14:editId="4342D562">
                  <wp:extent cx="2755631" cy="1013099"/>
                  <wp:effectExtent l="0" t="0" r="6985" b="0"/>
                  <wp:docPr id="3" name="Picture 6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70336840" name="Picture 6"/>
                          <pic:cNvPicPr/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1309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8A1499" w:rsidRPr="00866063">
              <w:t xml:space="preserve"> </w:t>
            </w:r>
          </w:p>
          <w:p w14:paraId="3717C3A0" w14:textId="77777777" w:rsidR="008A1499" w:rsidRPr="00866063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25B8A832" w14:textId="7010176C" w:rsidR="008A1499" w:rsidRPr="00B575EC" w:rsidRDefault="008A1499" w:rsidP="008A1499">
            <w:pPr>
              <w:pStyle w:val="AEDistrNormal"/>
              <w:rPr>
                <w:lang w:val="es-ES"/>
              </w:rPr>
            </w:pPr>
            <w:proofErr w:type="spellStart"/>
            <w:r w:rsidRPr="00B575EC">
              <w:rPr>
                <w:lang w:val="es-ES"/>
              </w:rPr>
              <w:t>Distr</w:t>
            </w:r>
            <w:proofErr w:type="spellEnd"/>
            <w:r w:rsidRPr="00B575EC">
              <w:rPr>
                <w:lang w:val="es-ES"/>
              </w:rPr>
              <w:t xml:space="preserve">. </w:t>
            </w:r>
            <w:r w:rsidR="00A0314D" w:rsidRPr="00B575EC">
              <w:rPr>
                <w:lang w:val="es-ES"/>
              </w:rPr>
              <w:t>g</w:t>
            </w:r>
            <w:r w:rsidRPr="00B575EC">
              <w:rPr>
                <w:lang w:val="es-ES"/>
              </w:rPr>
              <w:t xml:space="preserve">eneral </w:t>
            </w:r>
          </w:p>
          <w:p w14:paraId="38193C30" w14:textId="20A384FF" w:rsidR="008A1499" w:rsidRPr="00B575EC" w:rsidRDefault="0028558A" w:rsidP="008A1499">
            <w:pPr>
              <w:pStyle w:val="AEDistrNormal"/>
              <w:rPr>
                <w:lang w:val="es-ES"/>
              </w:rPr>
            </w:pPr>
            <w:r w:rsidRPr="00B575EC">
              <w:rPr>
                <w:lang w:val="es-ES"/>
              </w:rPr>
              <w:t>1</w:t>
            </w:r>
            <w:r w:rsidR="00B522D3">
              <w:rPr>
                <w:lang w:val="es-ES"/>
              </w:rPr>
              <w:t>1</w:t>
            </w:r>
            <w:r w:rsidRPr="00B575EC">
              <w:rPr>
                <w:lang w:val="es-ES"/>
              </w:rPr>
              <w:t xml:space="preserve"> </w:t>
            </w:r>
            <w:r w:rsidR="00D31F6F" w:rsidRPr="00B575EC">
              <w:rPr>
                <w:lang w:val="es-ES"/>
              </w:rPr>
              <w:t>de junio de</w:t>
            </w:r>
            <w:r w:rsidR="00CF7BF1" w:rsidRPr="00B575EC">
              <w:rPr>
                <w:lang w:val="es-ES"/>
              </w:rPr>
              <w:t xml:space="preserve"> 2026</w:t>
            </w:r>
          </w:p>
          <w:p w14:paraId="5BE6F2EC" w14:textId="756AC31A" w:rsidR="008A1499" w:rsidRPr="00B575EC" w:rsidRDefault="000E095A" w:rsidP="00555632">
            <w:pPr>
              <w:pStyle w:val="AEDistrNormal6pt"/>
              <w:rPr>
                <w:lang w:val="es-ES"/>
              </w:rPr>
            </w:pPr>
            <w:r w:rsidRPr="00B575EC">
              <w:rPr>
                <w:lang w:val="es-ES"/>
              </w:rPr>
              <w:t>Español</w:t>
            </w:r>
            <w:r w:rsidR="00555632">
              <w:rPr>
                <w:lang w:val="es-ES"/>
              </w:rPr>
              <w:t xml:space="preserve"> </w:t>
            </w:r>
            <w:r w:rsidR="00555632" w:rsidRPr="00B575EC">
              <w:rPr>
                <w:lang w:val="es-ES"/>
              </w:rPr>
              <w:t>únicamente</w:t>
            </w:r>
          </w:p>
        </w:tc>
      </w:tr>
    </w:tbl>
    <w:p w14:paraId="5AF9F422" w14:textId="77777777" w:rsidR="008A1499" w:rsidRPr="00B575EC" w:rsidRDefault="008A1499" w:rsidP="008A1499">
      <w:pPr>
        <w:pStyle w:val="AISpacer"/>
        <w:rPr>
          <w:lang w:val="es-ES"/>
        </w:rPr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8A24EC" w14:paraId="284260D8" w14:textId="77777777" w:rsidTr="008A1499">
        <w:trPr>
          <w:trHeight w:val="57"/>
        </w:trPr>
        <w:tc>
          <w:tcPr>
            <w:tcW w:w="6094" w:type="dxa"/>
          </w:tcPr>
          <w:p w14:paraId="66322AF1" w14:textId="55A94729" w:rsidR="00C92405" w:rsidRPr="00533353" w:rsidRDefault="00C92405" w:rsidP="00B575EC">
            <w:pPr>
              <w:pStyle w:val="AFCorN12Bold"/>
              <w:rPr>
                <w:lang w:val="es-ES"/>
              </w:rPr>
            </w:pPr>
            <w:r w:rsidRPr="00533353">
              <w:rPr>
                <w:rStyle w:val="Strong"/>
                <w:b/>
                <w:bCs w:val="0"/>
                <w:lang w:val="es-ES"/>
              </w:rPr>
              <w:t xml:space="preserve">Taller regional de creación de capacidades sobre el programa de trabajo </w:t>
            </w:r>
            <w:r w:rsidR="00A61FAA" w:rsidRPr="00533353">
              <w:rPr>
                <w:rStyle w:val="Strong"/>
                <w:b/>
                <w:bCs w:val="0"/>
                <w:lang w:val="es-ES"/>
              </w:rPr>
              <w:t>hasta 2030 sobre el a</w:t>
            </w:r>
            <w:r w:rsidRPr="00533353">
              <w:rPr>
                <w:rStyle w:val="Strong"/>
                <w:b/>
                <w:bCs w:val="0"/>
                <w:lang w:val="es-ES"/>
              </w:rPr>
              <w:t>rtículo</w:t>
            </w:r>
            <w:r w:rsidR="008C2F8D" w:rsidRPr="00533353">
              <w:rPr>
                <w:rStyle w:val="Strong"/>
                <w:b/>
                <w:bCs w:val="0"/>
                <w:lang w:val="es-ES"/>
              </w:rPr>
              <w:t> </w:t>
            </w:r>
            <w:r w:rsidRPr="00533353">
              <w:rPr>
                <w:rStyle w:val="Strong"/>
                <w:b/>
                <w:bCs w:val="0"/>
                <w:lang w:val="es-ES"/>
              </w:rPr>
              <w:t>8</w:t>
            </w:r>
            <w:r w:rsidR="008C2F8D" w:rsidRPr="00533353">
              <w:rPr>
                <w:rStyle w:val="Strong"/>
                <w:b/>
                <w:bCs w:val="0"/>
                <w:lang w:val="es-ES"/>
              </w:rPr>
              <w:t> </w:t>
            </w:r>
            <w:r w:rsidRPr="00533353">
              <w:rPr>
                <w:rStyle w:val="Strong"/>
                <w:b/>
                <w:bCs w:val="0"/>
                <w:lang w:val="es-ES"/>
              </w:rPr>
              <w:t xml:space="preserve">j) y otras disposiciones del Convenio sobre la Diversidad Biológica </w:t>
            </w:r>
            <w:r w:rsidR="00D861A0" w:rsidRPr="00533353">
              <w:rPr>
                <w:rStyle w:val="Strong"/>
                <w:b/>
                <w:bCs w:val="0"/>
                <w:lang w:val="es-ES"/>
              </w:rPr>
              <w:t>relativa</w:t>
            </w:r>
            <w:r w:rsidR="00DC6DB5" w:rsidRPr="00533353">
              <w:rPr>
                <w:rStyle w:val="Strong"/>
                <w:b/>
                <w:bCs w:val="0"/>
                <w:lang w:val="es-ES"/>
              </w:rPr>
              <w:t>s</w:t>
            </w:r>
            <w:r w:rsidR="00D861A0" w:rsidRPr="00533353">
              <w:rPr>
                <w:rStyle w:val="Strong"/>
                <w:b/>
                <w:bCs w:val="0"/>
                <w:lang w:val="es-ES"/>
              </w:rPr>
              <w:t xml:space="preserve"> a </w:t>
            </w:r>
            <w:r w:rsidRPr="00533353">
              <w:rPr>
                <w:rStyle w:val="Strong"/>
                <w:b/>
                <w:bCs w:val="0"/>
                <w:lang w:val="es-ES"/>
              </w:rPr>
              <w:t>los pueblos indígenas y las comunidades locales para los países hispanohablantes de América Latina y el Caribe</w:t>
            </w:r>
          </w:p>
          <w:p w14:paraId="08E601EC" w14:textId="5A1BC097" w:rsidR="008A1499" w:rsidRPr="00533353" w:rsidRDefault="00CB027F" w:rsidP="00B575EC">
            <w:pPr>
              <w:pStyle w:val="AFCorNBold"/>
              <w:rPr>
                <w:lang w:val="es-ES"/>
              </w:rPr>
            </w:pPr>
            <w:r w:rsidRPr="00533353">
              <w:rPr>
                <w:lang w:val="es-ES"/>
              </w:rPr>
              <w:t>Ciudad de México, 1 a 3 de septiembre de 2026</w:t>
            </w:r>
          </w:p>
        </w:tc>
        <w:tc>
          <w:tcPr>
            <w:tcW w:w="4388" w:type="dxa"/>
          </w:tcPr>
          <w:p w14:paraId="7AE46D4F" w14:textId="77777777" w:rsidR="008A1499" w:rsidRPr="00D716DB" w:rsidRDefault="008A1499" w:rsidP="008A1499">
            <w:pPr>
              <w:pStyle w:val="CBDNormal"/>
              <w:jc w:val="left"/>
              <w:rPr>
                <w:lang w:val="es-ES"/>
              </w:rPr>
            </w:pPr>
          </w:p>
        </w:tc>
      </w:tr>
    </w:tbl>
    <w:p w14:paraId="1589FCBD" w14:textId="50035A31" w:rsidR="00C9161D" w:rsidRPr="00B54109" w:rsidRDefault="00B84ABE" w:rsidP="00A111D1">
      <w:pPr>
        <w:pStyle w:val="CBDTitle"/>
        <w:rPr>
          <w:caps/>
          <w:lang w:val="es-AR"/>
        </w:rPr>
      </w:pPr>
      <w:sdt>
        <w:sdtPr>
          <w:rPr>
            <w:lang w:val="es-AR"/>
          </w:rPr>
          <w:alias w:val="Title"/>
          <w:tag w:val=""/>
          <w:id w:val="772832786"/>
          <w:placeholder>
            <w:docPart w:val="4FB8C1B8BBE5420CAB9903713DC1EAE3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D716DB" w:rsidRPr="00B54109">
            <w:rPr>
              <w:lang w:val="es-AR"/>
            </w:rPr>
            <w:t>Programa provisional</w:t>
          </w:r>
        </w:sdtContent>
      </w:sdt>
      <w:r w:rsidR="00105372" w:rsidRPr="00B54109">
        <w:rPr>
          <w:caps/>
          <w:lang w:val="es-AR"/>
        </w:rPr>
        <w:t xml:space="preserve"> </w:t>
      </w:r>
    </w:p>
    <w:p w14:paraId="5858FF9E" w14:textId="7EB65425" w:rsidR="002205CE" w:rsidRPr="00B575EC" w:rsidRDefault="006833C4" w:rsidP="00B575EC">
      <w:pPr>
        <w:pStyle w:val="CBDprov-agenda-item"/>
        <w:rPr>
          <w:lang w:val="es-ES"/>
        </w:rPr>
      </w:pPr>
      <w:r w:rsidRPr="00B575EC">
        <w:rPr>
          <w:lang w:val="es-ES"/>
        </w:rPr>
        <w:t>1.</w:t>
      </w:r>
      <w:r w:rsidRPr="00B575EC">
        <w:rPr>
          <w:lang w:val="es-ES"/>
        </w:rPr>
        <w:tab/>
      </w:r>
      <w:r w:rsidR="002205CE" w:rsidRPr="00B575EC">
        <w:rPr>
          <w:lang w:val="es-ES"/>
        </w:rPr>
        <w:t>Apertura de la reunión.</w:t>
      </w:r>
    </w:p>
    <w:p w14:paraId="69533ED7" w14:textId="7C5D7E3E" w:rsidR="002205CE" w:rsidRPr="00B575EC" w:rsidRDefault="005D4313" w:rsidP="00B575EC">
      <w:pPr>
        <w:pStyle w:val="CBDprov-agenda-item"/>
        <w:rPr>
          <w:lang w:val="es-ES"/>
        </w:rPr>
      </w:pPr>
      <w:r w:rsidRPr="00A81581">
        <w:rPr>
          <w:lang w:val="es-ES"/>
        </w:rPr>
        <w:t>2.</w:t>
      </w:r>
      <w:r w:rsidRPr="00A81581">
        <w:rPr>
          <w:lang w:val="es-ES"/>
        </w:rPr>
        <w:tab/>
      </w:r>
      <w:r w:rsidR="002205CE" w:rsidRPr="00A81581">
        <w:rPr>
          <w:lang w:val="es-ES"/>
        </w:rPr>
        <w:t>Cuestiones de organización.</w:t>
      </w:r>
    </w:p>
    <w:p w14:paraId="399EB445" w14:textId="4D5139CD" w:rsidR="002205CE" w:rsidRPr="00B575EC" w:rsidRDefault="005D4313" w:rsidP="0038705C">
      <w:pPr>
        <w:pStyle w:val="CBDprov-agenda-item"/>
        <w:rPr>
          <w:lang w:val="es-ES"/>
        </w:rPr>
      </w:pPr>
      <w:r w:rsidRPr="00B575EC">
        <w:rPr>
          <w:lang w:val="es-ES"/>
        </w:rPr>
        <w:t>3.</w:t>
      </w:r>
      <w:r w:rsidRPr="00B575EC">
        <w:rPr>
          <w:lang w:val="es-ES"/>
        </w:rPr>
        <w:tab/>
      </w:r>
      <w:r w:rsidR="002205CE" w:rsidRPr="00B575EC">
        <w:rPr>
          <w:lang w:val="es-ES"/>
        </w:rPr>
        <w:t xml:space="preserve">Panorama general del programa de trabajo </w:t>
      </w:r>
      <w:r w:rsidR="00931AF1" w:rsidRPr="00B575EC">
        <w:rPr>
          <w:lang w:val="es-ES"/>
        </w:rPr>
        <w:t xml:space="preserve">hasta 2030 </w:t>
      </w:r>
      <w:r w:rsidR="002205CE" w:rsidRPr="00B575EC">
        <w:rPr>
          <w:lang w:val="es-ES"/>
        </w:rPr>
        <w:t xml:space="preserve">sobre el </w:t>
      </w:r>
      <w:r w:rsidR="000E5ADD" w:rsidRPr="00B575EC">
        <w:rPr>
          <w:lang w:val="es-ES"/>
        </w:rPr>
        <w:t>a</w:t>
      </w:r>
      <w:r w:rsidR="002205CE" w:rsidRPr="00B575EC">
        <w:rPr>
          <w:lang w:val="es-ES"/>
        </w:rPr>
        <w:t>rtículo</w:t>
      </w:r>
      <w:r w:rsidR="00A712FC" w:rsidRPr="00B575EC">
        <w:rPr>
          <w:lang w:val="es-ES"/>
        </w:rPr>
        <w:t> </w:t>
      </w:r>
      <w:r w:rsidR="002205CE" w:rsidRPr="00B575EC">
        <w:rPr>
          <w:lang w:val="es-ES"/>
        </w:rPr>
        <w:t>8</w:t>
      </w:r>
      <w:r w:rsidR="00A712FC" w:rsidRPr="00B575EC">
        <w:rPr>
          <w:lang w:val="es-ES"/>
        </w:rPr>
        <w:t> </w:t>
      </w:r>
      <w:r w:rsidR="002205CE" w:rsidRPr="00B575EC">
        <w:rPr>
          <w:lang w:val="es-ES"/>
        </w:rPr>
        <w:t xml:space="preserve">j) y otras disposiciones del Convenio </w:t>
      </w:r>
      <w:r w:rsidR="00E404EB" w:rsidRPr="005D4313">
        <w:rPr>
          <w:lang w:val="es-ES"/>
        </w:rPr>
        <w:t xml:space="preserve">sobre la Diversidad Biológica </w:t>
      </w:r>
      <w:r w:rsidR="00E404EB" w:rsidRPr="00B575EC">
        <w:rPr>
          <w:lang w:val="es-ES"/>
        </w:rPr>
        <w:t xml:space="preserve">relativas a </w:t>
      </w:r>
      <w:r w:rsidR="002205CE" w:rsidRPr="00B575EC">
        <w:rPr>
          <w:lang w:val="es-ES"/>
        </w:rPr>
        <w:t>los pueblos indígenas y las comunidades locales.</w:t>
      </w:r>
    </w:p>
    <w:p w14:paraId="18767FB4" w14:textId="655B3C3B" w:rsidR="002205CE" w:rsidRPr="00B575EC" w:rsidRDefault="005D4313" w:rsidP="00B575EC">
      <w:pPr>
        <w:pStyle w:val="CBDprov-agenda-item"/>
        <w:rPr>
          <w:lang w:val="es-ES"/>
        </w:rPr>
      </w:pPr>
      <w:r w:rsidRPr="00B575EC">
        <w:rPr>
          <w:lang w:val="es-ES"/>
        </w:rPr>
        <w:t>4.</w:t>
      </w:r>
      <w:r w:rsidRPr="00B575EC">
        <w:rPr>
          <w:lang w:val="es-ES"/>
        </w:rPr>
        <w:tab/>
      </w:r>
      <w:r w:rsidR="002205CE" w:rsidRPr="00B575EC">
        <w:rPr>
          <w:lang w:val="es-ES"/>
        </w:rPr>
        <w:t>Estructura y elementos del programa de trabajo y sus vínculos con el Marco Mundial de Biodiversidad de Kunming-Montreal.</w:t>
      </w:r>
    </w:p>
    <w:p w14:paraId="150DDE8E" w14:textId="4347A231" w:rsidR="002205CE" w:rsidRPr="00B575EC" w:rsidRDefault="005D4313" w:rsidP="00B575EC">
      <w:pPr>
        <w:pStyle w:val="CBDprov-agenda-item"/>
        <w:rPr>
          <w:lang w:val="es-ES"/>
        </w:rPr>
      </w:pPr>
      <w:r w:rsidRPr="00B575EC">
        <w:rPr>
          <w:lang w:val="es-ES"/>
        </w:rPr>
        <w:t>5.</w:t>
      </w:r>
      <w:r w:rsidRPr="00B575EC">
        <w:rPr>
          <w:lang w:val="es-ES"/>
        </w:rPr>
        <w:tab/>
      </w:r>
      <w:r w:rsidR="002205CE" w:rsidRPr="00B575EC">
        <w:rPr>
          <w:lang w:val="es-ES"/>
        </w:rPr>
        <w:t xml:space="preserve">Experiencias en la implementación del programa de </w:t>
      </w:r>
      <w:r w:rsidR="002205CE" w:rsidRPr="00B2089C">
        <w:rPr>
          <w:lang w:val="es-ES"/>
        </w:rPr>
        <w:t>trabajo</w:t>
      </w:r>
      <w:r w:rsidR="00B2089C" w:rsidRPr="00B2089C">
        <w:rPr>
          <w:lang w:val="es-ES"/>
        </w:rPr>
        <w:t>.</w:t>
      </w:r>
    </w:p>
    <w:p w14:paraId="5C796078" w14:textId="2E260114" w:rsidR="0038705C" w:rsidRDefault="005D4313" w:rsidP="0038705C">
      <w:pPr>
        <w:pStyle w:val="CBDprov-agenda-item"/>
        <w:rPr>
          <w:lang w:val="es-ES"/>
        </w:rPr>
      </w:pPr>
      <w:r w:rsidRPr="00B575EC">
        <w:rPr>
          <w:lang w:val="es-ES"/>
        </w:rPr>
        <w:t>6.</w:t>
      </w:r>
      <w:r w:rsidRPr="00B575EC">
        <w:rPr>
          <w:lang w:val="es-ES"/>
        </w:rPr>
        <w:tab/>
      </w:r>
      <w:r w:rsidR="002205CE" w:rsidRPr="00B575EC">
        <w:rPr>
          <w:lang w:val="es-ES"/>
        </w:rPr>
        <w:t>Resultados de la primera reunión del Órgano Subsidiario sobre el Artículo</w:t>
      </w:r>
      <w:r w:rsidR="0010292E" w:rsidRPr="00B575EC">
        <w:rPr>
          <w:lang w:val="es-ES"/>
        </w:rPr>
        <w:t> </w:t>
      </w:r>
      <w:r w:rsidR="002205CE" w:rsidRPr="00B575EC">
        <w:rPr>
          <w:lang w:val="es-ES"/>
        </w:rPr>
        <w:t>8</w:t>
      </w:r>
      <w:r w:rsidR="0010292E" w:rsidRPr="00B575EC">
        <w:rPr>
          <w:lang w:val="es-ES"/>
        </w:rPr>
        <w:t> </w:t>
      </w:r>
      <w:r w:rsidR="002205CE" w:rsidRPr="00B575EC">
        <w:rPr>
          <w:lang w:val="es-ES"/>
        </w:rPr>
        <w:t xml:space="preserve">j) y </w:t>
      </w:r>
      <w:r w:rsidR="00E404EB" w:rsidRPr="00B575EC">
        <w:rPr>
          <w:lang w:val="es-ES"/>
        </w:rPr>
        <w:t>O</w:t>
      </w:r>
      <w:r w:rsidR="002205CE" w:rsidRPr="00B575EC">
        <w:rPr>
          <w:lang w:val="es-ES"/>
        </w:rPr>
        <w:t xml:space="preserve">tras </w:t>
      </w:r>
      <w:r w:rsidR="00E404EB" w:rsidRPr="00B575EC">
        <w:rPr>
          <w:lang w:val="es-ES"/>
        </w:rPr>
        <w:t>D</w:t>
      </w:r>
      <w:r w:rsidR="002205CE" w:rsidRPr="00B575EC">
        <w:rPr>
          <w:lang w:val="es-ES"/>
        </w:rPr>
        <w:t xml:space="preserve">isposiciones del Convenio </w:t>
      </w:r>
      <w:r w:rsidR="00E404EB" w:rsidRPr="005D4313">
        <w:rPr>
          <w:lang w:val="es-ES"/>
        </w:rPr>
        <w:t>sobre la Diversidad Biológica</w:t>
      </w:r>
      <w:r w:rsidR="00E404EB" w:rsidRPr="00B575EC">
        <w:rPr>
          <w:lang w:val="es-ES"/>
        </w:rPr>
        <w:t xml:space="preserve"> Relativas a </w:t>
      </w:r>
      <w:r w:rsidR="002205CE" w:rsidRPr="00B575EC">
        <w:rPr>
          <w:lang w:val="es-ES"/>
        </w:rPr>
        <w:t xml:space="preserve">los </w:t>
      </w:r>
      <w:r w:rsidR="00E404EB" w:rsidRPr="00B575EC">
        <w:rPr>
          <w:lang w:val="es-ES"/>
        </w:rPr>
        <w:t>P</w:t>
      </w:r>
      <w:r w:rsidR="002205CE" w:rsidRPr="00B575EC">
        <w:rPr>
          <w:lang w:val="es-ES"/>
        </w:rPr>
        <w:t xml:space="preserve">ueblos </w:t>
      </w:r>
      <w:r w:rsidR="00E404EB" w:rsidRPr="00B575EC">
        <w:rPr>
          <w:lang w:val="es-ES"/>
        </w:rPr>
        <w:t>I</w:t>
      </w:r>
      <w:r w:rsidR="002205CE" w:rsidRPr="00B575EC">
        <w:rPr>
          <w:lang w:val="es-ES"/>
        </w:rPr>
        <w:t xml:space="preserve">ndígenas y las </w:t>
      </w:r>
      <w:r w:rsidR="00E404EB" w:rsidRPr="00B575EC">
        <w:rPr>
          <w:lang w:val="es-ES"/>
        </w:rPr>
        <w:t>C</w:t>
      </w:r>
      <w:r w:rsidR="002205CE" w:rsidRPr="00B575EC">
        <w:rPr>
          <w:lang w:val="es-ES"/>
        </w:rPr>
        <w:t xml:space="preserve">omunidades </w:t>
      </w:r>
      <w:r w:rsidR="00E404EB" w:rsidRPr="00B575EC">
        <w:rPr>
          <w:lang w:val="es-ES"/>
        </w:rPr>
        <w:t>L</w:t>
      </w:r>
      <w:r w:rsidR="002205CE" w:rsidRPr="00B575EC">
        <w:rPr>
          <w:lang w:val="es-ES"/>
        </w:rPr>
        <w:t>ocales</w:t>
      </w:r>
      <w:r w:rsidR="00A53B80">
        <w:rPr>
          <w:lang w:val="es-ES"/>
        </w:rPr>
        <w:t xml:space="preserve"> para su consideración </w:t>
      </w:r>
      <w:r w:rsidR="00A148DA">
        <w:rPr>
          <w:lang w:val="es-ES"/>
        </w:rPr>
        <w:t>en</w:t>
      </w:r>
      <w:r w:rsidR="00A53B80">
        <w:rPr>
          <w:lang w:val="es-ES"/>
        </w:rPr>
        <w:t xml:space="preserve"> </w:t>
      </w:r>
      <w:r w:rsidR="002205CE" w:rsidRPr="00B575EC">
        <w:rPr>
          <w:lang w:val="es-ES"/>
        </w:rPr>
        <w:t xml:space="preserve">la </w:t>
      </w:r>
      <w:r w:rsidR="0031468A" w:rsidRPr="00B575EC">
        <w:rPr>
          <w:lang w:val="es-ES"/>
        </w:rPr>
        <w:t>17ª</w:t>
      </w:r>
      <w:r w:rsidR="0031468A" w:rsidRPr="005D4313">
        <w:rPr>
          <w:lang w:val="es-ES"/>
        </w:rPr>
        <w:t> </w:t>
      </w:r>
      <w:r w:rsidR="002205CE" w:rsidRPr="00B575EC">
        <w:rPr>
          <w:lang w:val="es-ES"/>
        </w:rPr>
        <w:t>reunión de la Conferencia de las Partes en el Convenio sobre la Diversidad Biológica</w:t>
      </w:r>
      <w:r w:rsidR="0038705C">
        <w:rPr>
          <w:lang w:val="es-ES"/>
        </w:rPr>
        <w:t>:</w:t>
      </w:r>
    </w:p>
    <w:p w14:paraId="58646639" w14:textId="74B550D7" w:rsidR="0038705C" w:rsidRDefault="0038705C" w:rsidP="0038705C">
      <w:pPr>
        <w:pStyle w:val="CBDprov-agenda-item"/>
        <w:rPr>
          <w:lang w:val="es-ES"/>
        </w:rPr>
      </w:pPr>
      <w:r>
        <w:rPr>
          <w:lang w:val="es-ES"/>
        </w:rPr>
        <w:tab/>
        <w:t>(a)</w:t>
      </w:r>
      <w:r>
        <w:rPr>
          <w:lang w:val="es-ES"/>
        </w:rPr>
        <w:tab/>
      </w:r>
      <w:r w:rsidRPr="00722129">
        <w:rPr>
          <w:i/>
          <w:iCs/>
          <w:lang w:val="es-ES"/>
        </w:rPr>
        <w:t>Modus operandi</w:t>
      </w:r>
      <w:r w:rsidRPr="0038705C">
        <w:rPr>
          <w:lang w:val="es-ES"/>
        </w:rPr>
        <w:t xml:space="preserve"> del Órgano Subsidiario</w:t>
      </w:r>
      <w:r>
        <w:rPr>
          <w:lang w:val="es-ES"/>
        </w:rPr>
        <w:t>;</w:t>
      </w:r>
    </w:p>
    <w:p w14:paraId="3AC93174" w14:textId="37B8CA66" w:rsidR="0038705C" w:rsidRPr="00B575EC" w:rsidRDefault="0038705C" w:rsidP="0038705C">
      <w:pPr>
        <w:pStyle w:val="CBDprov-agenda-item"/>
        <w:rPr>
          <w:lang w:val="es-ES"/>
        </w:rPr>
      </w:pPr>
      <w:r>
        <w:rPr>
          <w:lang w:val="es-ES"/>
        </w:rPr>
        <w:tab/>
        <w:t>(b)</w:t>
      </w:r>
      <w:r>
        <w:rPr>
          <w:lang w:val="es-ES"/>
        </w:rPr>
        <w:tab/>
        <w:t>D</w:t>
      </w:r>
      <w:r w:rsidRPr="0038705C">
        <w:rPr>
          <w:lang w:val="es-ES"/>
        </w:rPr>
        <w:t>irectrices para fortalecer el marco jurídico y de políticas para la consecución de las metas</w:t>
      </w:r>
      <w:r w:rsidR="00DC143E">
        <w:rPr>
          <w:lang w:val="es-ES"/>
        </w:rPr>
        <w:t> </w:t>
      </w:r>
      <w:r w:rsidRPr="0038705C">
        <w:rPr>
          <w:lang w:val="es-ES"/>
        </w:rPr>
        <w:t>2 y 3 del Marco Mundial de Biodiversidad de Kunming</w:t>
      </w:r>
      <w:r w:rsidR="00DC143E">
        <w:rPr>
          <w:lang w:val="es-ES"/>
        </w:rPr>
        <w:t>-</w:t>
      </w:r>
      <w:r w:rsidRPr="0038705C">
        <w:rPr>
          <w:lang w:val="es-ES"/>
        </w:rPr>
        <w:t xml:space="preserve">Montreal, incluido en materia de territorios indígenas y tradicionales, </w:t>
      </w:r>
      <w:r w:rsidR="00DC143E">
        <w:rPr>
          <w:lang w:val="es-ES"/>
        </w:rPr>
        <w:t>para</w:t>
      </w:r>
      <w:r w:rsidRPr="0038705C">
        <w:rPr>
          <w:lang w:val="es-ES"/>
        </w:rPr>
        <w:t xml:space="preserve"> apoyar las prácticas de protección y restauración dirigidas por los pueblos indígenas y las comunidades locales (tarea</w:t>
      </w:r>
      <w:r w:rsidR="00DC143E">
        <w:rPr>
          <w:lang w:val="es-ES"/>
        </w:rPr>
        <w:t> </w:t>
      </w:r>
      <w:r w:rsidRPr="0038705C">
        <w:rPr>
          <w:lang w:val="es-ES"/>
        </w:rPr>
        <w:t>1.1); y</w:t>
      </w:r>
      <w:r>
        <w:rPr>
          <w:lang w:val="es-ES"/>
        </w:rPr>
        <w:t xml:space="preserve"> </w:t>
      </w:r>
      <w:r w:rsidRPr="0038705C">
        <w:rPr>
          <w:lang w:val="es-ES"/>
        </w:rPr>
        <w:t>directrices para la inclusión y consideración de las tierras tradicionales y del uso de los recursos en los procesos de planificación espacial y las evaluaciones de impacto ambiental (tarea</w:t>
      </w:r>
      <w:r w:rsidR="00DC143E">
        <w:rPr>
          <w:lang w:val="es-ES"/>
        </w:rPr>
        <w:t> </w:t>
      </w:r>
      <w:r w:rsidRPr="0038705C">
        <w:rPr>
          <w:lang w:val="es-ES"/>
        </w:rPr>
        <w:t>1.2)</w:t>
      </w:r>
      <w:r>
        <w:rPr>
          <w:lang w:val="es-ES"/>
        </w:rPr>
        <w:t>.</w:t>
      </w:r>
    </w:p>
    <w:p w14:paraId="6AAEBABF" w14:textId="5EA5130B" w:rsidR="002205CE" w:rsidRPr="00B575EC" w:rsidRDefault="005D4313" w:rsidP="00B575EC">
      <w:pPr>
        <w:pStyle w:val="CBDprov-agenda-item"/>
        <w:rPr>
          <w:lang w:val="es-ES"/>
        </w:rPr>
      </w:pPr>
      <w:r w:rsidRPr="00B575EC">
        <w:rPr>
          <w:lang w:val="es-ES"/>
        </w:rPr>
        <w:t>7.</w:t>
      </w:r>
      <w:r w:rsidRPr="00B575EC">
        <w:rPr>
          <w:lang w:val="es-ES"/>
        </w:rPr>
        <w:tab/>
      </w:r>
      <w:r w:rsidR="002205CE" w:rsidRPr="00B575EC">
        <w:rPr>
          <w:lang w:val="es-ES"/>
        </w:rPr>
        <w:t>Otros asuntos.</w:t>
      </w:r>
    </w:p>
    <w:p w14:paraId="2D223944" w14:textId="7227B1AC" w:rsidR="002205CE" w:rsidRPr="00B575EC" w:rsidRDefault="00873DBD" w:rsidP="00B575EC">
      <w:pPr>
        <w:pStyle w:val="CBDprov-agenda-item"/>
        <w:rPr>
          <w:lang w:val="es-ES"/>
        </w:rPr>
      </w:pPr>
      <w:r>
        <w:rPr>
          <w:lang w:val="es-ES"/>
        </w:rPr>
        <w:t>8</w:t>
      </w:r>
      <w:r w:rsidR="005D4313">
        <w:rPr>
          <w:lang w:val="es-ES"/>
        </w:rPr>
        <w:t>.</w:t>
      </w:r>
      <w:r w:rsidR="005D4313">
        <w:rPr>
          <w:lang w:val="es-ES"/>
        </w:rPr>
        <w:tab/>
      </w:r>
      <w:r w:rsidR="002205CE" w:rsidRPr="00B575EC">
        <w:rPr>
          <w:lang w:val="es-ES"/>
        </w:rPr>
        <w:t>Clausura de la reunión.</w:t>
      </w:r>
    </w:p>
    <w:p w14:paraId="0014EBC5" w14:textId="15DE9C60" w:rsidR="00A111D1" w:rsidRPr="00B575EC" w:rsidRDefault="00A111D1" w:rsidP="00B575EC">
      <w:pPr>
        <w:pStyle w:val="Para1"/>
        <w:numPr>
          <w:ilvl w:val="0"/>
          <w:numId w:val="0"/>
        </w:numPr>
        <w:ind w:left="567"/>
        <w:jc w:val="center"/>
        <w:rPr>
          <w:lang w:val="es-ES"/>
        </w:rPr>
      </w:pPr>
      <w:r w:rsidRPr="00B575EC">
        <w:rPr>
          <w:lang w:val="es-ES"/>
        </w:rPr>
        <w:t>__________</w:t>
      </w:r>
      <w:r w:rsidR="0049489A" w:rsidRPr="00B575EC">
        <w:rPr>
          <w:lang w:val="es-ES"/>
        </w:rPr>
        <w:t>__</w:t>
      </w:r>
    </w:p>
    <w:sectPr w:rsidR="00A111D1" w:rsidRPr="00B575EC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5EDC200" w14:textId="77777777" w:rsidR="00B84ABE" w:rsidRPr="00866063" w:rsidRDefault="00B84ABE" w:rsidP="00CF1848">
      <w:r w:rsidRPr="00866063">
        <w:separator/>
      </w:r>
    </w:p>
  </w:endnote>
  <w:endnote w:type="continuationSeparator" w:id="0">
    <w:p w14:paraId="050C2FBF" w14:textId="77777777" w:rsidR="00B84ABE" w:rsidRPr="00866063" w:rsidRDefault="00B84ABE" w:rsidP="00CF1848">
      <w:r w:rsidRPr="00866063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EB8B996" w14:textId="77777777" w:rsidR="00D75CA6" w:rsidRPr="00866063" w:rsidRDefault="00D75CA6" w:rsidP="00D75CA6">
            <w:pPr>
              <w:pStyle w:val="Footer"/>
              <w:jc w:val="left"/>
            </w:pPr>
            <w:r w:rsidRPr="00866063">
              <w:rPr>
                <w:b/>
                <w:bCs/>
                <w:szCs w:val="20"/>
              </w:rPr>
              <w:fldChar w:fldCharType="begin"/>
            </w:r>
            <w:r w:rsidRPr="00866063">
              <w:rPr>
                <w:b/>
                <w:bCs/>
                <w:szCs w:val="20"/>
              </w:rPr>
              <w:instrText xml:space="preserve"> PAGE </w:instrText>
            </w:r>
            <w:r w:rsidRPr="00866063">
              <w:rPr>
                <w:b/>
                <w:bCs/>
                <w:szCs w:val="20"/>
              </w:rPr>
              <w:fldChar w:fldCharType="separate"/>
            </w:r>
            <w:r w:rsidRPr="00866063">
              <w:rPr>
                <w:b/>
                <w:bCs/>
                <w:noProof/>
                <w:szCs w:val="20"/>
              </w:rPr>
              <w:t>2</w:t>
            </w:r>
            <w:r w:rsidRPr="00866063">
              <w:rPr>
                <w:b/>
                <w:bCs/>
                <w:szCs w:val="20"/>
              </w:rPr>
              <w:fldChar w:fldCharType="end"/>
            </w:r>
            <w:r w:rsidRPr="00866063">
              <w:rPr>
                <w:szCs w:val="20"/>
              </w:rPr>
              <w:t>/</w:t>
            </w:r>
            <w:r w:rsidRPr="00866063">
              <w:rPr>
                <w:b/>
                <w:bCs/>
                <w:szCs w:val="20"/>
              </w:rPr>
              <w:fldChar w:fldCharType="begin"/>
            </w:r>
            <w:r w:rsidRPr="00866063">
              <w:rPr>
                <w:b/>
                <w:bCs/>
                <w:szCs w:val="20"/>
              </w:rPr>
              <w:instrText xml:space="preserve"> NUMPAGES  </w:instrText>
            </w:r>
            <w:r w:rsidRPr="00866063">
              <w:rPr>
                <w:b/>
                <w:bCs/>
                <w:szCs w:val="20"/>
              </w:rPr>
              <w:fldChar w:fldCharType="separate"/>
            </w:r>
            <w:r w:rsidRPr="00866063">
              <w:rPr>
                <w:b/>
                <w:bCs/>
                <w:noProof/>
                <w:szCs w:val="20"/>
              </w:rPr>
              <w:t>2</w:t>
            </w:r>
            <w:r w:rsidRPr="00866063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4CC8CAC2" w14:textId="77777777" w:rsidR="00D75CA6" w:rsidRPr="00866063" w:rsidRDefault="00D75CA6" w:rsidP="00D75CA6">
        <w:pPr>
          <w:pStyle w:val="Footer"/>
        </w:pPr>
        <w:r w:rsidRPr="00866063">
          <w:rPr>
            <w:b/>
            <w:bCs/>
            <w:szCs w:val="20"/>
          </w:rPr>
          <w:fldChar w:fldCharType="begin"/>
        </w:r>
        <w:r w:rsidRPr="00866063">
          <w:rPr>
            <w:b/>
            <w:bCs/>
            <w:szCs w:val="20"/>
          </w:rPr>
          <w:instrText xml:space="preserve"> PAGE </w:instrText>
        </w:r>
        <w:r w:rsidRPr="00866063">
          <w:rPr>
            <w:b/>
            <w:bCs/>
            <w:szCs w:val="20"/>
          </w:rPr>
          <w:fldChar w:fldCharType="separate"/>
        </w:r>
        <w:r w:rsidRPr="00866063">
          <w:rPr>
            <w:b/>
            <w:bCs/>
            <w:szCs w:val="20"/>
          </w:rPr>
          <w:t>2</w:t>
        </w:r>
        <w:r w:rsidRPr="00866063">
          <w:rPr>
            <w:b/>
            <w:bCs/>
            <w:szCs w:val="20"/>
          </w:rPr>
          <w:fldChar w:fldCharType="end"/>
        </w:r>
        <w:r w:rsidRPr="00866063">
          <w:rPr>
            <w:szCs w:val="20"/>
          </w:rPr>
          <w:t>/</w:t>
        </w:r>
        <w:r w:rsidRPr="00866063">
          <w:rPr>
            <w:b/>
            <w:bCs/>
            <w:szCs w:val="20"/>
          </w:rPr>
          <w:fldChar w:fldCharType="begin"/>
        </w:r>
        <w:r w:rsidRPr="00866063">
          <w:rPr>
            <w:b/>
            <w:bCs/>
            <w:szCs w:val="20"/>
          </w:rPr>
          <w:instrText xml:space="preserve"> NUMPAGES  </w:instrText>
        </w:r>
        <w:r w:rsidRPr="00866063">
          <w:rPr>
            <w:b/>
            <w:bCs/>
            <w:szCs w:val="20"/>
          </w:rPr>
          <w:fldChar w:fldCharType="separate"/>
        </w:r>
        <w:r w:rsidRPr="00866063">
          <w:rPr>
            <w:b/>
            <w:bCs/>
            <w:szCs w:val="20"/>
          </w:rPr>
          <w:t>3</w:t>
        </w:r>
        <w:r w:rsidRPr="00866063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B3FA162" w14:textId="77777777" w:rsidR="00B84ABE" w:rsidRPr="00866063" w:rsidRDefault="00B84ABE" w:rsidP="00CF1848">
      <w:r w:rsidRPr="00866063">
        <w:separator/>
      </w:r>
    </w:p>
  </w:footnote>
  <w:footnote w:type="continuationSeparator" w:id="0">
    <w:p w14:paraId="0586AE69" w14:textId="77777777" w:rsidR="00B84ABE" w:rsidRPr="00866063" w:rsidRDefault="00B84ABE" w:rsidP="00CF1848">
      <w:r w:rsidRPr="00866063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65B36C11" w14:textId="77C54DBC" w:rsidR="00534681" w:rsidRPr="00866063" w:rsidRDefault="00503207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CBD/A8J/WS/2025/2/1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20452405" w14:textId="67441709" w:rsidR="009505C9" w:rsidRPr="00866063" w:rsidRDefault="00503207" w:rsidP="007C4951">
        <w:pPr>
          <w:pStyle w:val="Header"/>
          <w:spacing w:after="240"/>
          <w:jc w:val="right"/>
        </w:pPr>
        <w:r>
          <w:t>CBD/A8J/WS/2025/2/1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56F096D"/>
    <w:multiLevelType w:val="hybridMultilevel"/>
    <w:tmpl w:val="B560D2D0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4" w15:restartNumberingAfterBreak="0">
    <w:nsid w:val="5D943BEE"/>
    <w:multiLevelType w:val="multilevel"/>
    <w:tmpl w:val="222A08B4"/>
    <w:numStyleLink w:val="ListCBD"/>
  </w:abstractNum>
  <w:abstractNum w:abstractNumId="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8" w15:restartNumberingAfterBreak="0">
    <w:nsid w:val="76AC6E60"/>
    <w:multiLevelType w:val="hybridMultilevel"/>
    <w:tmpl w:val="3C505DEA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830828777">
    <w:abstractNumId w:val="3"/>
  </w:num>
  <w:num w:numId="2" w16cid:durableId="1858829">
    <w:abstractNumId w:val="1"/>
  </w:num>
  <w:num w:numId="3" w16cid:durableId="1333221471">
    <w:abstractNumId w:val="6"/>
  </w:num>
  <w:num w:numId="4" w16cid:durableId="1072390599">
    <w:abstractNumId w:val="7"/>
  </w:num>
  <w:num w:numId="5" w16cid:durableId="960385107">
    <w:abstractNumId w:val="2"/>
  </w:num>
  <w:num w:numId="6" w16cid:durableId="893932166">
    <w:abstractNumId w:val="5"/>
  </w:num>
  <w:num w:numId="7" w16cid:durableId="323945383">
    <w:abstractNumId w:val="4"/>
  </w:num>
  <w:num w:numId="8" w16cid:durableId="1667586631">
    <w:abstractNumId w:val="8"/>
  </w:num>
  <w:num w:numId="9" w16cid:durableId="1763212885">
    <w:abstractNumId w:val="0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xMrEwNDE3MjQ1MDW2MDFU0lEKTi0uzszPAykwrQUACV2OMSwAAAA="/>
  </w:docVars>
  <w:rsids>
    <w:rsidRoot w:val="00FF59E3"/>
    <w:rsid w:val="00042256"/>
    <w:rsid w:val="00044D9E"/>
    <w:rsid w:val="00057B13"/>
    <w:rsid w:val="00061FE1"/>
    <w:rsid w:val="00067AED"/>
    <w:rsid w:val="0007171B"/>
    <w:rsid w:val="00092007"/>
    <w:rsid w:val="00095DE6"/>
    <w:rsid w:val="000A276A"/>
    <w:rsid w:val="000B0B41"/>
    <w:rsid w:val="000D0F68"/>
    <w:rsid w:val="000D3914"/>
    <w:rsid w:val="000E095A"/>
    <w:rsid w:val="000E5ADD"/>
    <w:rsid w:val="000E6192"/>
    <w:rsid w:val="000E673A"/>
    <w:rsid w:val="000F6945"/>
    <w:rsid w:val="000F74F5"/>
    <w:rsid w:val="000F78FC"/>
    <w:rsid w:val="0010292E"/>
    <w:rsid w:val="00105372"/>
    <w:rsid w:val="001054A6"/>
    <w:rsid w:val="001078A1"/>
    <w:rsid w:val="001312AD"/>
    <w:rsid w:val="00131E25"/>
    <w:rsid w:val="00131E7A"/>
    <w:rsid w:val="00134846"/>
    <w:rsid w:val="001362D2"/>
    <w:rsid w:val="00172AF6"/>
    <w:rsid w:val="001764A4"/>
    <w:rsid w:val="00176CEE"/>
    <w:rsid w:val="00186DD8"/>
    <w:rsid w:val="001A35EC"/>
    <w:rsid w:val="001A5805"/>
    <w:rsid w:val="001B13FE"/>
    <w:rsid w:val="001C0948"/>
    <w:rsid w:val="001D3A9D"/>
    <w:rsid w:val="001E1EC7"/>
    <w:rsid w:val="001E712F"/>
    <w:rsid w:val="001F09EC"/>
    <w:rsid w:val="002205CE"/>
    <w:rsid w:val="0025578B"/>
    <w:rsid w:val="00260455"/>
    <w:rsid w:val="0028558A"/>
    <w:rsid w:val="002F114F"/>
    <w:rsid w:val="003008FE"/>
    <w:rsid w:val="0030169D"/>
    <w:rsid w:val="0030280A"/>
    <w:rsid w:val="003060EB"/>
    <w:rsid w:val="0031468A"/>
    <w:rsid w:val="003153EB"/>
    <w:rsid w:val="00321985"/>
    <w:rsid w:val="00322E15"/>
    <w:rsid w:val="00351205"/>
    <w:rsid w:val="00363B9D"/>
    <w:rsid w:val="00372F74"/>
    <w:rsid w:val="0038705C"/>
    <w:rsid w:val="00387E9B"/>
    <w:rsid w:val="003C2EAB"/>
    <w:rsid w:val="003F7224"/>
    <w:rsid w:val="00427D21"/>
    <w:rsid w:val="0043550F"/>
    <w:rsid w:val="00446929"/>
    <w:rsid w:val="0044712F"/>
    <w:rsid w:val="00447F4A"/>
    <w:rsid w:val="00456F67"/>
    <w:rsid w:val="004644C2"/>
    <w:rsid w:val="00467F9C"/>
    <w:rsid w:val="00486C3E"/>
    <w:rsid w:val="00487889"/>
    <w:rsid w:val="0049489A"/>
    <w:rsid w:val="004A4EE1"/>
    <w:rsid w:val="004C39FB"/>
    <w:rsid w:val="004C5A2C"/>
    <w:rsid w:val="004D1239"/>
    <w:rsid w:val="004E131C"/>
    <w:rsid w:val="004E5D49"/>
    <w:rsid w:val="004F5FC3"/>
    <w:rsid w:val="00502933"/>
    <w:rsid w:val="00503207"/>
    <w:rsid w:val="00507A09"/>
    <w:rsid w:val="0051006C"/>
    <w:rsid w:val="00521F81"/>
    <w:rsid w:val="00533353"/>
    <w:rsid w:val="00533E71"/>
    <w:rsid w:val="00534681"/>
    <w:rsid w:val="00537124"/>
    <w:rsid w:val="005423EE"/>
    <w:rsid w:val="00544C6A"/>
    <w:rsid w:val="00555632"/>
    <w:rsid w:val="0056068E"/>
    <w:rsid w:val="00563442"/>
    <w:rsid w:val="0056348E"/>
    <w:rsid w:val="00565B42"/>
    <w:rsid w:val="00582312"/>
    <w:rsid w:val="005B35E2"/>
    <w:rsid w:val="005C01F6"/>
    <w:rsid w:val="005C4CE6"/>
    <w:rsid w:val="005D4313"/>
    <w:rsid w:val="005F11E3"/>
    <w:rsid w:val="005F76DB"/>
    <w:rsid w:val="006054EB"/>
    <w:rsid w:val="006122BA"/>
    <w:rsid w:val="00622401"/>
    <w:rsid w:val="006478BF"/>
    <w:rsid w:val="00664A57"/>
    <w:rsid w:val="00680003"/>
    <w:rsid w:val="006833C4"/>
    <w:rsid w:val="006A5BCE"/>
    <w:rsid w:val="006A73C1"/>
    <w:rsid w:val="006B2290"/>
    <w:rsid w:val="006C4C4F"/>
    <w:rsid w:val="006D70E4"/>
    <w:rsid w:val="006E563F"/>
    <w:rsid w:val="00713497"/>
    <w:rsid w:val="007146F8"/>
    <w:rsid w:val="00717D88"/>
    <w:rsid w:val="00722129"/>
    <w:rsid w:val="00726A43"/>
    <w:rsid w:val="00732DF7"/>
    <w:rsid w:val="007638CE"/>
    <w:rsid w:val="00766BF9"/>
    <w:rsid w:val="00786056"/>
    <w:rsid w:val="007942D3"/>
    <w:rsid w:val="007A2227"/>
    <w:rsid w:val="007A7937"/>
    <w:rsid w:val="007B2099"/>
    <w:rsid w:val="007B6C09"/>
    <w:rsid w:val="007B7741"/>
    <w:rsid w:val="007C4951"/>
    <w:rsid w:val="007E09DA"/>
    <w:rsid w:val="007E0F8A"/>
    <w:rsid w:val="007F718D"/>
    <w:rsid w:val="00801FAD"/>
    <w:rsid w:val="008122EB"/>
    <w:rsid w:val="008178B6"/>
    <w:rsid w:val="00846F1A"/>
    <w:rsid w:val="00850BB8"/>
    <w:rsid w:val="00865B74"/>
    <w:rsid w:val="00866063"/>
    <w:rsid w:val="00871D1A"/>
    <w:rsid w:val="00873DBD"/>
    <w:rsid w:val="00877C75"/>
    <w:rsid w:val="008974F0"/>
    <w:rsid w:val="008A1499"/>
    <w:rsid w:val="008A24EC"/>
    <w:rsid w:val="008B012A"/>
    <w:rsid w:val="008C2F8D"/>
    <w:rsid w:val="008F3320"/>
    <w:rsid w:val="00906E17"/>
    <w:rsid w:val="0091068C"/>
    <w:rsid w:val="0091187C"/>
    <w:rsid w:val="009150B1"/>
    <w:rsid w:val="0092089C"/>
    <w:rsid w:val="009228F0"/>
    <w:rsid w:val="00930BA1"/>
    <w:rsid w:val="0093169E"/>
    <w:rsid w:val="00931AF1"/>
    <w:rsid w:val="00942A41"/>
    <w:rsid w:val="009505C9"/>
    <w:rsid w:val="00950752"/>
    <w:rsid w:val="0096515D"/>
    <w:rsid w:val="00965A21"/>
    <w:rsid w:val="00966424"/>
    <w:rsid w:val="00984BAF"/>
    <w:rsid w:val="009922F1"/>
    <w:rsid w:val="00995B7B"/>
    <w:rsid w:val="009B19B0"/>
    <w:rsid w:val="009C2DE6"/>
    <w:rsid w:val="009C69E7"/>
    <w:rsid w:val="00A01B61"/>
    <w:rsid w:val="00A0314D"/>
    <w:rsid w:val="00A111D1"/>
    <w:rsid w:val="00A148DA"/>
    <w:rsid w:val="00A306DC"/>
    <w:rsid w:val="00A53B80"/>
    <w:rsid w:val="00A61FAA"/>
    <w:rsid w:val="00A712FC"/>
    <w:rsid w:val="00A81581"/>
    <w:rsid w:val="00AA6F92"/>
    <w:rsid w:val="00AB6934"/>
    <w:rsid w:val="00AC0A64"/>
    <w:rsid w:val="00AC3FEC"/>
    <w:rsid w:val="00AF42DE"/>
    <w:rsid w:val="00B024B5"/>
    <w:rsid w:val="00B13494"/>
    <w:rsid w:val="00B14B06"/>
    <w:rsid w:val="00B2089C"/>
    <w:rsid w:val="00B32329"/>
    <w:rsid w:val="00B3369F"/>
    <w:rsid w:val="00B522D3"/>
    <w:rsid w:val="00B54109"/>
    <w:rsid w:val="00B575EC"/>
    <w:rsid w:val="00B57AAF"/>
    <w:rsid w:val="00B676B0"/>
    <w:rsid w:val="00B84ABE"/>
    <w:rsid w:val="00B86D9A"/>
    <w:rsid w:val="00B9091C"/>
    <w:rsid w:val="00B94E6C"/>
    <w:rsid w:val="00BB0B89"/>
    <w:rsid w:val="00BB3461"/>
    <w:rsid w:val="00BB4606"/>
    <w:rsid w:val="00C2026D"/>
    <w:rsid w:val="00C23D2F"/>
    <w:rsid w:val="00C3474E"/>
    <w:rsid w:val="00C4202A"/>
    <w:rsid w:val="00C443BD"/>
    <w:rsid w:val="00C451C5"/>
    <w:rsid w:val="00C62EC2"/>
    <w:rsid w:val="00C81143"/>
    <w:rsid w:val="00C90F39"/>
    <w:rsid w:val="00C9161D"/>
    <w:rsid w:val="00C91CF9"/>
    <w:rsid w:val="00C92405"/>
    <w:rsid w:val="00CA0C1D"/>
    <w:rsid w:val="00CA6110"/>
    <w:rsid w:val="00CB027F"/>
    <w:rsid w:val="00CC003F"/>
    <w:rsid w:val="00CF1848"/>
    <w:rsid w:val="00CF7BF1"/>
    <w:rsid w:val="00D00E8C"/>
    <w:rsid w:val="00D12044"/>
    <w:rsid w:val="00D13822"/>
    <w:rsid w:val="00D170D9"/>
    <w:rsid w:val="00D31F6F"/>
    <w:rsid w:val="00D33EFC"/>
    <w:rsid w:val="00D40DBC"/>
    <w:rsid w:val="00D51AFD"/>
    <w:rsid w:val="00D61C85"/>
    <w:rsid w:val="00D67180"/>
    <w:rsid w:val="00D716DB"/>
    <w:rsid w:val="00D72522"/>
    <w:rsid w:val="00D7272A"/>
    <w:rsid w:val="00D75CA6"/>
    <w:rsid w:val="00D76A18"/>
    <w:rsid w:val="00D80849"/>
    <w:rsid w:val="00D82E8F"/>
    <w:rsid w:val="00D861A0"/>
    <w:rsid w:val="00DA7229"/>
    <w:rsid w:val="00DB4DB9"/>
    <w:rsid w:val="00DB5E0F"/>
    <w:rsid w:val="00DC143E"/>
    <w:rsid w:val="00DC3E5D"/>
    <w:rsid w:val="00DC6DB5"/>
    <w:rsid w:val="00DD118C"/>
    <w:rsid w:val="00DE765C"/>
    <w:rsid w:val="00E04D3C"/>
    <w:rsid w:val="00E07223"/>
    <w:rsid w:val="00E404EB"/>
    <w:rsid w:val="00E66235"/>
    <w:rsid w:val="00E83C24"/>
    <w:rsid w:val="00E9318D"/>
    <w:rsid w:val="00E93F3E"/>
    <w:rsid w:val="00EA2150"/>
    <w:rsid w:val="00ED1590"/>
    <w:rsid w:val="00EE1C19"/>
    <w:rsid w:val="00EE74F4"/>
    <w:rsid w:val="00EF1DE8"/>
    <w:rsid w:val="00F063C2"/>
    <w:rsid w:val="00F06A1F"/>
    <w:rsid w:val="00F11792"/>
    <w:rsid w:val="00F44C80"/>
    <w:rsid w:val="00F53193"/>
    <w:rsid w:val="00F5357E"/>
    <w:rsid w:val="00F6586C"/>
    <w:rsid w:val="00F73841"/>
    <w:rsid w:val="00F865B6"/>
    <w:rsid w:val="00F9038B"/>
    <w:rsid w:val="00F94774"/>
    <w:rsid w:val="00FA663B"/>
    <w:rsid w:val="00FC53DB"/>
    <w:rsid w:val="00FD2A4C"/>
    <w:rsid w:val="00FF59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34A5ACED"/>
  <w15:docId w15:val="{338D439E-F43C-4FFE-BA88-EEBD043AE86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66063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866063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866063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866063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866063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866063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866063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866063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866063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866063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866063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866063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866063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866063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866063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866063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86606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866063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aliases w:val="number,Footnote Reference Superscript,-E Fußnotenzeichen,(Diplomarbeit FZ),(Diplomarbeit FZ)1,(Diplomarbeit FZ)2,(Diplomarbeit FZ)3,(Diplomarbeit FZ)4,(Diplomarbeit FZ)5,(Diplomarbeit FZ)6,(Diplomarbeit FZ)7,(Diplomarbeit FZ)8,16 Poin"/>
    <w:basedOn w:val="DefaultParagraphFont"/>
    <w:uiPriority w:val="99"/>
    <w:unhideWhenUsed/>
    <w:rsid w:val="00866063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866063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866063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866063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866063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866063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866063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866063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866063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866063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866063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866063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866063"/>
    <w:rPr>
      <w:szCs w:val="18"/>
    </w:rPr>
  </w:style>
  <w:style w:type="paragraph" w:customStyle="1" w:styleId="Annex">
    <w:name w:val="Annex"/>
    <w:basedOn w:val="Normal"/>
    <w:semiHidden/>
    <w:qFormat/>
    <w:rsid w:val="00866063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866063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866063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866063"/>
    <w:pPr>
      <w:jc w:val="left"/>
    </w:pPr>
  </w:style>
  <w:style w:type="paragraph" w:customStyle="1" w:styleId="AEDistrNormal">
    <w:name w:val="AE_DistrNormal"/>
    <w:basedOn w:val="Normal"/>
    <w:unhideWhenUsed/>
    <w:rsid w:val="00866063"/>
    <w:pPr>
      <w:jc w:val="left"/>
    </w:pPr>
  </w:style>
  <w:style w:type="paragraph" w:customStyle="1" w:styleId="AASmallLogo">
    <w:name w:val="AA_SmallLogo"/>
    <w:basedOn w:val="AEDistrNormal"/>
    <w:unhideWhenUsed/>
    <w:rsid w:val="00866063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866063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6606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66063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866063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866063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866063"/>
    <w:pPr>
      <w:contextualSpacing/>
    </w:pPr>
  </w:style>
  <w:style w:type="numbering" w:customStyle="1" w:styleId="ListCBD">
    <w:name w:val="ListCBD"/>
    <w:basedOn w:val="NoList"/>
    <w:uiPriority w:val="99"/>
    <w:rsid w:val="00866063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866063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866063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866063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866063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866063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866063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866063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866063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866063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866063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866063"/>
  </w:style>
  <w:style w:type="paragraph" w:customStyle="1" w:styleId="CBDH1">
    <w:name w:val="CBD_H1"/>
    <w:basedOn w:val="CBDNormal"/>
    <w:qFormat/>
    <w:rsid w:val="00866063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866063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866063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866063"/>
    <w:rPr>
      <w:sz w:val="20"/>
    </w:rPr>
  </w:style>
  <w:style w:type="paragraph" w:customStyle="1" w:styleId="CBDHeader">
    <w:name w:val="CBD_Header"/>
    <w:basedOn w:val="CBDNormal"/>
    <w:next w:val="CBDFooter"/>
    <w:qFormat/>
    <w:rsid w:val="00866063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866063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866063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EF1DE8"/>
    <w:pPr>
      <w:tabs>
        <w:tab w:val="clear" w:pos="567"/>
      </w:tabs>
      <w:ind w:left="1134" w:hanging="567"/>
      <w:jc w:val="left"/>
    </w:pPr>
  </w:style>
  <w:style w:type="paragraph" w:customStyle="1" w:styleId="CBDprov-agenda-item">
    <w:name w:val="CBD_prov-agenda-item"/>
    <w:basedOn w:val="CBDNormalNoNumber"/>
    <w:qFormat/>
    <w:rsid w:val="00EE1C19"/>
    <w:pPr>
      <w:tabs>
        <w:tab w:val="clear" w:pos="567"/>
      </w:tabs>
      <w:ind w:left="1134" w:hanging="567"/>
      <w:jc w:val="left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eronique.lefebvre\United%20Nations\MEA-CBD-Editing%20Team%20-%20Documents\General\Templates\cbd-templat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FB8C1B8BBE5420CAB9903713DC1EA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BDE4426-7714-44F3-8028-175C164D4C78}"/>
      </w:docPartPr>
      <w:docPartBody>
        <w:p w:rsidR="00BA1DFC" w:rsidRDefault="00BA1DFC">
          <w:pPr>
            <w:pStyle w:val="4FB8C1B8BBE5420CAB9903713DC1EAE3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F0D5A"/>
    <w:rsid w:val="00044D9E"/>
    <w:rsid w:val="00057B13"/>
    <w:rsid w:val="00095DE6"/>
    <w:rsid w:val="000A276A"/>
    <w:rsid w:val="000A6D8E"/>
    <w:rsid w:val="001C1E26"/>
    <w:rsid w:val="002258BD"/>
    <w:rsid w:val="00253E45"/>
    <w:rsid w:val="00360AC4"/>
    <w:rsid w:val="00387E9B"/>
    <w:rsid w:val="003C6F6F"/>
    <w:rsid w:val="003D3D44"/>
    <w:rsid w:val="00446929"/>
    <w:rsid w:val="00486C3E"/>
    <w:rsid w:val="004F4068"/>
    <w:rsid w:val="00502933"/>
    <w:rsid w:val="00622401"/>
    <w:rsid w:val="006A5BCE"/>
    <w:rsid w:val="007A2227"/>
    <w:rsid w:val="007D6D4D"/>
    <w:rsid w:val="00837B8C"/>
    <w:rsid w:val="00846462"/>
    <w:rsid w:val="00894093"/>
    <w:rsid w:val="009228F0"/>
    <w:rsid w:val="0096515D"/>
    <w:rsid w:val="00991A9E"/>
    <w:rsid w:val="009922F1"/>
    <w:rsid w:val="009B19B0"/>
    <w:rsid w:val="009C69E7"/>
    <w:rsid w:val="00A26710"/>
    <w:rsid w:val="00AC00F9"/>
    <w:rsid w:val="00AC3FEC"/>
    <w:rsid w:val="00AF0D5A"/>
    <w:rsid w:val="00B00130"/>
    <w:rsid w:val="00B12168"/>
    <w:rsid w:val="00B57AAF"/>
    <w:rsid w:val="00BA1DFC"/>
    <w:rsid w:val="00CA718C"/>
    <w:rsid w:val="00DD3241"/>
    <w:rsid w:val="00E839EA"/>
    <w:rsid w:val="00ED1590"/>
    <w:rsid w:val="00F06A1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4FB8C1B8BBE5420CAB9903713DC1EAE3">
    <w:name w:val="4FB8C1B8BBE5420CAB9903713DC1EAE3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2df9ec3d1724fd38fbdb31ffb36738f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e4a1d0b9a3a4cf739a6dfd7525babeaa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975F0852-4973-4487-A4CC-263782D0F8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docMetadata/LabelInfo.xml><?xml version="1.0" encoding="utf-8"?>
<clbl:labelList xmlns:clbl="http://schemas.microsoft.com/office/2020/mipLabelMetadata">
  <clbl:label id="{8b77875e-5908-45a0-9cb4-dec9ae074618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</Template>
  <TotalTime>1</TotalTime>
  <Pages>1</Pages>
  <Words>262</Words>
  <Characters>1627</Characters>
  <Application>Microsoft Office Word</Application>
  <DocSecurity>0</DocSecurity>
  <Lines>35</Lines>
  <Paragraphs>13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TITLE</vt:lpstr>
    </vt:vector>
  </TitlesOfParts>
  <Company>SCBD</Company>
  <LinksUpToDate>false</LinksUpToDate>
  <CharactersWithSpaces>1876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Programa provisional</dc:title>
  <dc:subject>CBD/A8J/WS/2025/2/1</dc:subject>
  <dc:creator>Secretariat of the Convention on Biological Diversity</dc:creator>
  <cp:keywords>Convention on Biological Diversity</cp:keywords>
  <cp:lastModifiedBy>Veronique Lefebvre</cp:lastModifiedBy>
  <cp:revision>5</cp:revision>
  <cp:lastPrinted>2020-01-21T19:56:00Z</cp:lastPrinted>
  <dcterms:created xsi:type="dcterms:W3CDTF">2026-06-16T20:23:00Z</dcterms:created>
  <dcterms:modified xsi:type="dcterms:W3CDTF">2026-08-28T20:04:00Z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GrammarlyDocumentId">
    <vt:lpwstr>f640d664-d1d8-4085-99d6-f35198b3440d</vt:lpwstr>
  </property>
  <property fmtid="{D5CDD505-2E9C-101B-9397-08002B2CF9AE}" pid="10" name="ContentTypeId">
    <vt:lpwstr>0x01010069BFACF6D92CD24AA50050CE23F68F74</vt:lpwstr>
  </property>
</Properties>
</file>