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4C8FD1E"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1DDC337D" w14:textId="77777777" w:rsidTr="008A1499">
        <w:trPr>
          <w:trHeight w:val="57"/>
        </w:trPr>
        <w:tc>
          <w:tcPr>
            <w:tcW w:w="6094" w:type="dxa"/>
          </w:tcPr>
          <w:p w14:paraId="46334700" w14:textId="3589593B" w:rsidR="00137278" w:rsidRPr="001004CD" w:rsidRDefault="00137278" w:rsidP="00137278">
            <w:pPr>
              <w:pStyle w:val="AFCorNNormal"/>
            </w:pPr>
            <w:r w:rsidRPr="001004CD">
              <w:t>Agenda i</w:t>
            </w:r>
            <w:r w:rsidR="008A1499" w:rsidRPr="001004CD">
              <w:t xml:space="preserve">tem </w:t>
            </w:r>
            <w:r w:rsidR="001664C2" w:rsidRPr="001004CD">
              <w:t>19</w:t>
            </w:r>
          </w:p>
          <w:p w14:paraId="58F58529" w14:textId="7D1FA730" w:rsidR="00F171AF" w:rsidRPr="00EA1205" w:rsidRDefault="00EA1205" w:rsidP="00EA1205">
            <w:pPr>
              <w:pStyle w:val="AFCorNNormal"/>
              <w:rPr>
                <w:b/>
                <w:bCs/>
              </w:rPr>
            </w:pPr>
            <w:r w:rsidRPr="00EA1205">
              <w:rPr>
                <w:b/>
                <w:bCs/>
              </w:rPr>
              <w:t>Review of the effectiveness of processes under the Convention on Biological Diversity and its Protocols</w:t>
            </w:r>
          </w:p>
          <w:p w14:paraId="3837AF41" w14:textId="5F4629E1" w:rsidR="008A1499" w:rsidRPr="00AE3905" w:rsidRDefault="00AE3905" w:rsidP="008A1499">
            <w:pPr>
              <w:pStyle w:val="AFCorNBold"/>
              <w:rPr>
                <w:b w:val="0"/>
                <w:bCs/>
              </w:rPr>
            </w:pPr>
            <w:r w:rsidRPr="00AE3905">
              <w:rPr>
                <w:b w:val="0"/>
                <w:bCs/>
              </w:rPr>
              <w:t>Working Group I</w:t>
            </w:r>
          </w:p>
        </w:tc>
        <w:tc>
          <w:tcPr>
            <w:tcW w:w="4388" w:type="dxa"/>
          </w:tcPr>
          <w:p w14:paraId="4B4B2BCD" w14:textId="77777777" w:rsidR="008A1499" w:rsidRPr="003F1A75" w:rsidRDefault="008A1499" w:rsidP="008A1499">
            <w:pPr>
              <w:pStyle w:val="CBDNormal"/>
              <w:jc w:val="left"/>
            </w:pPr>
          </w:p>
        </w:tc>
      </w:tr>
    </w:tbl>
    <w:p w14:paraId="23AFF7FC" w14:textId="388290CD" w:rsidR="00C9161D" w:rsidRPr="003F1A75" w:rsidRDefault="00000000" w:rsidP="009B36DD">
      <w:pPr>
        <w:pStyle w:val="CBDTitle"/>
        <w:rPr>
          <w:caps/>
        </w:rPr>
      </w:pPr>
      <w:sdt>
        <w:sdtPr>
          <w:alias w:val="Title"/>
          <w:tag w:val=""/>
          <w:id w:val="772832786"/>
          <w:placeholder>
            <w:docPart w:val="B815F52F5130450D8AB458D2EAAFE0C1"/>
          </w:placeholder>
          <w:dataBinding w:prefixMappings="xmlns:ns0='http://purl.org/dc/elements/1.1/' xmlns:ns1='http://schemas.openxmlformats.org/package/2006/metadata/core-properties' " w:xpath="/ns1:coreProperties[1]/ns0:title[1]" w:storeItemID="{6C3C8BC8-F283-45AE-878A-BAB7291924A1}"/>
          <w:text/>
        </w:sdtPr>
        <w:sdtContent>
          <w:r w:rsidR="009B36DD" w:rsidRPr="009B36DD">
            <w:t>Options for further improving the effectiveness of meetings under the Convention and its Protocols</w:t>
          </w:r>
        </w:sdtContent>
      </w:sdt>
      <w:r w:rsidR="00105372" w:rsidRPr="003F1A75">
        <w:rPr>
          <w:caps/>
        </w:rPr>
        <w:t xml:space="preserve"> </w:t>
      </w:r>
    </w:p>
    <w:p w14:paraId="5148D064" w14:textId="5BBD05D4" w:rsidR="00137278" w:rsidRDefault="001004CD" w:rsidP="00E51951">
      <w:pPr>
        <w:pStyle w:val="CBDSubTitle"/>
      </w:pPr>
      <w:r>
        <w:t>Non-paper</w:t>
      </w:r>
    </w:p>
    <w:p w14:paraId="081853F4" w14:textId="77777777" w:rsidR="00B33732" w:rsidRPr="0017781F" w:rsidRDefault="00B33732" w:rsidP="00B33732">
      <w:pPr>
        <w:pStyle w:val="CBDDesicionText"/>
        <w:keepNext/>
        <w:tabs>
          <w:tab w:val="clear" w:pos="1134"/>
        </w:tabs>
        <w:ind w:left="567"/>
      </w:pPr>
      <w:r w:rsidRPr="0017781F">
        <w:rPr>
          <w:i/>
          <w:iCs/>
        </w:rPr>
        <w:t>The Conference of the Parties</w:t>
      </w:r>
      <w:r w:rsidRPr="0017781F">
        <w:t>,</w:t>
      </w:r>
    </w:p>
    <w:p w14:paraId="28596041" w14:textId="77777777" w:rsidR="00B33732" w:rsidRPr="0017781F" w:rsidRDefault="00B33732" w:rsidP="00B33732">
      <w:pPr>
        <w:pStyle w:val="CBDDesicionText"/>
        <w:tabs>
          <w:tab w:val="clear" w:pos="1134"/>
        </w:tabs>
        <w:ind w:left="567"/>
        <w:rPr>
          <w:i/>
          <w:iCs/>
        </w:rPr>
      </w:pPr>
      <w:r w:rsidRPr="0017781F">
        <w:rPr>
          <w:i/>
          <w:iCs/>
        </w:rPr>
        <w:t xml:space="preserve">Recalling </w:t>
      </w:r>
      <w:r w:rsidRPr="0086043F">
        <w:t>its</w:t>
      </w:r>
      <w:r>
        <w:rPr>
          <w:i/>
          <w:iCs/>
        </w:rPr>
        <w:t xml:space="preserve"> </w:t>
      </w:r>
      <w:r w:rsidRPr="00282188">
        <w:t xml:space="preserve">decision </w:t>
      </w:r>
      <w:hyperlink r:id="rId12" w:history="1">
        <w:r w:rsidRPr="00282188">
          <w:rPr>
            <w:rStyle w:val="Hyperlink"/>
          </w:rPr>
          <w:t>16/25</w:t>
        </w:r>
      </w:hyperlink>
      <w:r w:rsidRPr="00282188">
        <w:t xml:space="preserve"> of 1 November 2024,</w:t>
      </w:r>
    </w:p>
    <w:p w14:paraId="07CE6254" w14:textId="77777777" w:rsidR="00B33732" w:rsidRDefault="00B33732" w:rsidP="00B33732">
      <w:pPr>
        <w:pStyle w:val="CBDDesicionText"/>
        <w:tabs>
          <w:tab w:val="clear" w:pos="1134"/>
        </w:tabs>
        <w:ind w:left="567"/>
      </w:pPr>
      <w:r w:rsidRPr="0017781F">
        <w:rPr>
          <w:i/>
          <w:iCs/>
        </w:rPr>
        <w:t xml:space="preserve">Recognizing </w:t>
      </w:r>
      <w:r w:rsidRPr="0017781F">
        <w:t xml:space="preserve">the need to further improve the effectiveness of meetings under the </w:t>
      </w:r>
      <w:r w:rsidRPr="0092087F">
        <w:t xml:space="preserve">Convention on Biological </w:t>
      </w:r>
      <w:r w:rsidRPr="00656A3F">
        <w:t>Diversity</w:t>
      </w:r>
      <w:r>
        <w:rPr>
          <w:rStyle w:val="FootnoteReference"/>
        </w:rPr>
        <w:footnoteReference w:id="1"/>
      </w:r>
      <w:r w:rsidRPr="00656A3F">
        <w:t xml:space="preserve"> and</w:t>
      </w:r>
      <w:r w:rsidRPr="0017781F">
        <w:t xml:space="preserve"> its Protocols</w:t>
      </w:r>
      <w:r w:rsidRPr="00CA32A6">
        <w:t xml:space="preserve"> </w:t>
      </w:r>
      <w:r>
        <w:t>and</w:t>
      </w:r>
      <w:r w:rsidRPr="00514586">
        <w:t xml:space="preserve"> ensure inclusiveness, transparency and equity</w:t>
      </w:r>
      <w:r>
        <w:t xml:space="preserve">, </w:t>
      </w:r>
      <w:r w:rsidRPr="00CA32A6">
        <w:t>taking into account the needs of developing country Parties</w:t>
      </w:r>
      <w:r>
        <w:t>,</w:t>
      </w:r>
    </w:p>
    <w:p w14:paraId="139ED349" w14:textId="77777777" w:rsidR="00B33732" w:rsidRPr="00D66F45" w:rsidRDefault="00B33732" w:rsidP="00B33732">
      <w:pPr>
        <w:pStyle w:val="CBDDesicionText"/>
        <w:tabs>
          <w:tab w:val="clear" w:pos="1134"/>
        </w:tabs>
        <w:ind w:left="567"/>
        <w:rPr>
          <w:rFonts w:eastAsia="Times New Roman"/>
          <w:lang w:val="en-US"/>
        </w:rPr>
      </w:pPr>
      <w:r>
        <w:rPr>
          <w:rFonts w:eastAsia="Times New Roman"/>
          <w:i/>
          <w:iCs/>
        </w:rPr>
        <w:t xml:space="preserve">Reiterating </w:t>
      </w:r>
      <w:r w:rsidRPr="00D66F45">
        <w:rPr>
          <w:rFonts w:eastAsia="Times New Roman"/>
          <w:lang w:val="en-US"/>
        </w:rPr>
        <w:t xml:space="preserve">the important role of </w:t>
      </w:r>
      <w:r w:rsidRPr="00D66F45">
        <w:t>technology</w:t>
      </w:r>
      <w:r w:rsidRPr="00D66F45">
        <w:rPr>
          <w:rFonts w:eastAsia="Times New Roman"/>
          <w:lang w:val="en-US"/>
        </w:rPr>
        <w:t xml:space="preserve"> in supporting the efficiency and effectiveness of meetings, without prejudice to decision-making by consensus,</w:t>
      </w:r>
    </w:p>
    <w:p w14:paraId="4F1C55C9" w14:textId="77777777" w:rsidR="00B33732" w:rsidRPr="00640DE9" w:rsidRDefault="00B33732" w:rsidP="00B33732">
      <w:pPr>
        <w:pStyle w:val="CBDDesicionText"/>
        <w:tabs>
          <w:tab w:val="clear" w:pos="1134"/>
        </w:tabs>
        <w:ind w:left="567"/>
      </w:pPr>
      <w:r w:rsidRPr="00322491">
        <w:rPr>
          <w:rFonts w:eastAsia="Times New Roman"/>
          <w:lang w:val="en-US"/>
        </w:rPr>
        <w:t>[</w:t>
      </w:r>
      <w:r w:rsidRPr="00D66F45">
        <w:rPr>
          <w:rFonts w:eastAsia="Times New Roman"/>
          <w:i/>
          <w:lang w:val="en-US"/>
        </w:rPr>
        <w:t xml:space="preserve">Reaffirming </w:t>
      </w:r>
      <w:r w:rsidRPr="00AB3AFF">
        <w:rPr>
          <w:rFonts w:eastAsia="Times New Roman"/>
        </w:rPr>
        <w:t xml:space="preserve">the importance of securing </w:t>
      </w:r>
      <w:r w:rsidRPr="003D4F67">
        <w:rPr>
          <w:rFonts w:eastAsia="Times New Roman"/>
          <w:lang w:val="en-US"/>
        </w:rPr>
        <w:t>funding</w:t>
      </w:r>
      <w:r w:rsidRPr="00AB3AFF">
        <w:rPr>
          <w:rFonts w:eastAsia="Times New Roman"/>
        </w:rPr>
        <w:t xml:space="preserve"> to allow</w:t>
      </w:r>
      <w:r>
        <w:rPr>
          <w:rFonts w:eastAsia="Times New Roman"/>
          <w:i/>
          <w:iCs/>
        </w:rPr>
        <w:t xml:space="preserve"> </w:t>
      </w:r>
      <w:r w:rsidRPr="00BE512F">
        <w:rPr>
          <w:rFonts w:eastAsia="Times New Roman"/>
        </w:rPr>
        <w:t xml:space="preserve">for </w:t>
      </w:r>
      <w:r>
        <w:rPr>
          <w:rFonts w:eastAsia="Times New Roman"/>
        </w:rPr>
        <w:t>[</w:t>
      </w:r>
      <w:r w:rsidRPr="00BE512F">
        <w:rPr>
          <w:rFonts w:eastAsia="Times New Roman"/>
        </w:rPr>
        <w:t xml:space="preserve">more than one </w:t>
      </w:r>
      <w:r>
        <w:rPr>
          <w:rFonts w:eastAsia="Times New Roman"/>
        </w:rPr>
        <w:t>delegate][at least two delegates]</w:t>
      </w:r>
      <w:r w:rsidRPr="00BE512F">
        <w:rPr>
          <w:rFonts w:eastAsia="Times New Roman"/>
        </w:rPr>
        <w:t xml:space="preserve"> </w:t>
      </w:r>
      <w:r>
        <w:rPr>
          <w:rFonts w:eastAsia="Times New Roman"/>
        </w:rPr>
        <w:t>for</w:t>
      </w:r>
      <w:r w:rsidRPr="00BE512F">
        <w:rPr>
          <w:rFonts w:eastAsia="Times New Roman"/>
        </w:rPr>
        <w:t xml:space="preserve"> </w:t>
      </w:r>
      <w:r>
        <w:rPr>
          <w:rFonts w:eastAsia="Times New Roman"/>
        </w:rPr>
        <w:t>each developing country Party</w:t>
      </w:r>
      <w:r w:rsidRPr="00BE512F">
        <w:rPr>
          <w:rFonts w:eastAsia="Times New Roman"/>
        </w:rPr>
        <w:t xml:space="preserve"> to participate </w:t>
      </w:r>
      <w:r>
        <w:rPr>
          <w:rFonts w:eastAsia="Times New Roman"/>
        </w:rPr>
        <w:t xml:space="preserve">and engage effectively </w:t>
      </w:r>
      <w:r w:rsidRPr="00BE512F">
        <w:rPr>
          <w:rFonts w:eastAsia="Times New Roman"/>
        </w:rPr>
        <w:t>in meetings</w:t>
      </w:r>
      <w:r>
        <w:rPr>
          <w:rFonts w:eastAsia="Times New Roman"/>
        </w:rPr>
        <w:t>,]</w:t>
      </w:r>
    </w:p>
    <w:p w14:paraId="0D13D7B0" w14:textId="77777777" w:rsidR="00B33732" w:rsidRPr="0086043F" w:rsidRDefault="00B33732" w:rsidP="00B33732">
      <w:pPr>
        <w:pStyle w:val="CBDDesicionText"/>
        <w:tabs>
          <w:tab w:val="clear" w:pos="1134"/>
        </w:tabs>
        <w:ind w:left="567"/>
        <w:rPr>
          <w:lang w:val="en-CA"/>
        </w:rPr>
      </w:pPr>
      <w:r w:rsidRPr="0017781F">
        <w:rPr>
          <w:rFonts w:eastAsia="Times New Roman"/>
          <w:color w:val="000000"/>
        </w:rPr>
        <w:t>1.</w:t>
      </w:r>
      <w:r w:rsidRPr="0017781F">
        <w:rPr>
          <w:rFonts w:eastAsia="Times New Roman"/>
          <w:color w:val="000000"/>
        </w:rPr>
        <w:tab/>
      </w:r>
      <w:r w:rsidRPr="0017781F">
        <w:rPr>
          <w:i/>
          <w:iCs/>
        </w:rPr>
        <w:t>Welcomes</w:t>
      </w:r>
      <w:r w:rsidRPr="0017781F">
        <w:t xml:space="preserve"> the progress made in the implementation of measures to improve the effective</w:t>
      </w:r>
      <w:r>
        <w:t>nes</w:t>
      </w:r>
      <w:r w:rsidRPr="0017781F">
        <w:t xml:space="preserve">s of processes under the Convention </w:t>
      </w:r>
      <w:r w:rsidRPr="0092087F">
        <w:t>on Biological Diversity</w:t>
      </w:r>
      <w:r w:rsidRPr="0017781F">
        <w:t xml:space="preserve"> </w:t>
      </w:r>
      <w:r w:rsidRPr="0086043F">
        <w:rPr>
          <w:rFonts w:eastAsia="Times New Roman"/>
        </w:rPr>
        <w:t>and</w:t>
      </w:r>
      <w:r w:rsidRPr="0017781F">
        <w:t xml:space="preserve"> its Protocols, as described in document </w:t>
      </w:r>
      <w:hyperlink r:id="rId13" w:history="1">
        <w:r w:rsidRPr="0092087F">
          <w:rPr>
            <w:rStyle w:val="Hyperlink"/>
          </w:rPr>
          <w:t>CBD/SBI/6/9</w:t>
        </w:r>
      </w:hyperlink>
      <w:r w:rsidRPr="0092087F">
        <w:t xml:space="preserve">, </w:t>
      </w:r>
      <w:r w:rsidRPr="00640DE9">
        <w:t>takes note</w:t>
      </w:r>
      <w:r w:rsidRPr="0017781F">
        <w:t xml:space="preserve"> of the summary of submissions for improving the effectiveness of meetings contained in the same document, and </w:t>
      </w:r>
      <w:r w:rsidRPr="00640DE9">
        <w:t>notes</w:t>
      </w:r>
      <w:r w:rsidRPr="00404C95">
        <w:rPr>
          <w:i/>
          <w:iCs/>
        </w:rPr>
        <w:t xml:space="preserve"> </w:t>
      </w:r>
      <w:r w:rsidRPr="0017781F">
        <w:t xml:space="preserve">the need to encourage more Parties to contribute to </w:t>
      </w:r>
      <w:r>
        <w:t>such improvement</w:t>
      </w:r>
      <w:r w:rsidRPr="0017781F">
        <w:t>;</w:t>
      </w:r>
    </w:p>
    <w:p w14:paraId="4D464258" w14:textId="77777777" w:rsidR="00B33732" w:rsidRDefault="00B33732" w:rsidP="00B33732">
      <w:pPr>
        <w:pStyle w:val="CBDDesicionText"/>
        <w:tabs>
          <w:tab w:val="clear" w:pos="1134"/>
        </w:tabs>
        <w:ind w:left="567"/>
      </w:pPr>
      <w:r w:rsidRPr="0017781F">
        <w:rPr>
          <w:rFonts w:eastAsia="Times New Roman"/>
          <w:color w:val="000000"/>
        </w:rPr>
        <w:t>2.</w:t>
      </w:r>
      <w:r w:rsidRPr="0017781F">
        <w:rPr>
          <w:rFonts w:eastAsia="Times New Roman"/>
          <w:color w:val="000000"/>
        </w:rPr>
        <w:tab/>
      </w:r>
      <w:r>
        <w:rPr>
          <w:i/>
          <w:iCs/>
        </w:rPr>
        <w:t xml:space="preserve">Notes with appreciation </w:t>
      </w:r>
      <w:r w:rsidRPr="0017781F">
        <w:t xml:space="preserve">the pilot </w:t>
      </w:r>
      <w:r>
        <w:t xml:space="preserve">on the </w:t>
      </w:r>
      <w:r w:rsidRPr="0017781F">
        <w:t xml:space="preserve">early submission of statements carried out for the twenty-seventh meeting of the </w:t>
      </w:r>
      <w:r w:rsidRPr="0092087F">
        <w:t>Subsidiary Body on Scientific, Technical and Technological Advice</w:t>
      </w:r>
      <w:r>
        <w:t>,</w:t>
      </w:r>
      <w:r w:rsidRPr="00666D6C">
        <w:t xml:space="preserve"> and the application of the modalities </w:t>
      </w:r>
      <w:r>
        <w:t xml:space="preserve">for such </w:t>
      </w:r>
      <w:r w:rsidRPr="0086043F">
        <w:rPr>
          <w:rFonts w:eastAsia="Times New Roman"/>
        </w:rPr>
        <w:t>submissions</w:t>
      </w:r>
      <w:r>
        <w:t xml:space="preserve"> </w:t>
      </w:r>
      <w:r w:rsidRPr="00666D6C">
        <w:t>on a trial basis at subsequent meetings of the subsidiary bodies</w:t>
      </w:r>
      <w:r>
        <w:t>, as well as identified challenges, benefits and experiences associated with the use of the pilot to improve the efficiency of meetings</w:t>
      </w:r>
      <w:r w:rsidRPr="0017781F">
        <w:t>;</w:t>
      </w:r>
    </w:p>
    <w:p w14:paraId="1B6C07C8" w14:textId="77777777" w:rsidR="00B33732" w:rsidRPr="0017781F" w:rsidRDefault="00B33732" w:rsidP="00B33732">
      <w:pPr>
        <w:pStyle w:val="CBDDesicionText"/>
        <w:tabs>
          <w:tab w:val="clear" w:pos="1134"/>
        </w:tabs>
        <w:ind w:left="567"/>
        <w:rPr>
          <w:i/>
          <w:iCs/>
        </w:rPr>
      </w:pPr>
      <w:r>
        <w:rPr>
          <w:rFonts w:eastAsia="Times New Roman"/>
          <w:color w:val="000000"/>
        </w:rPr>
        <w:t>3.</w:t>
      </w:r>
      <w:r>
        <w:rPr>
          <w:rFonts w:eastAsia="Times New Roman"/>
          <w:color w:val="000000"/>
        </w:rPr>
        <w:tab/>
      </w:r>
      <w:r w:rsidRPr="00404C95">
        <w:rPr>
          <w:rFonts w:eastAsia="Times New Roman"/>
          <w:i/>
          <w:iCs/>
          <w:color w:val="000000"/>
        </w:rPr>
        <w:t>Takes note</w:t>
      </w:r>
      <w:r w:rsidRPr="0067077A">
        <w:rPr>
          <w:rFonts w:eastAsia="Times New Roman"/>
          <w:color w:val="000000"/>
        </w:rPr>
        <w:t xml:space="preserve"> of </w:t>
      </w:r>
      <w:r w:rsidRPr="00640DE9">
        <w:t>General</w:t>
      </w:r>
      <w:r w:rsidRPr="0067077A">
        <w:rPr>
          <w:rFonts w:eastAsia="Times New Roman"/>
          <w:color w:val="000000"/>
        </w:rPr>
        <w:t xml:space="preserve"> Assembly resolution </w:t>
      </w:r>
      <w:r w:rsidRPr="0086043F">
        <w:t>79</w:t>
      </w:r>
      <w:r w:rsidRPr="0067077A">
        <w:rPr>
          <w:rFonts w:eastAsia="Times New Roman"/>
          <w:color w:val="000000"/>
        </w:rPr>
        <w:t>/</w:t>
      </w:r>
      <w:r>
        <w:rPr>
          <w:rFonts w:eastAsia="Times New Roman"/>
          <w:color w:val="000000"/>
        </w:rPr>
        <w:t>3</w:t>
      </w:r>
      <w:r w:rsidRPr="0067077A">
        <w:rPr>
          <w:rFonts w:eastAsia="Times New Roman"/>
          <w:color w:val="000000"/>
        </w:rPr>
        <w:t xml:space="preserve">18 </w:t>
      </w:r>
      <w:r>
        <w:rPr>
          <w:rFonts w:eastAsia="Times New Roman"/>
          <w:color w:val="000000"/>
        </w:rPr>
        <w:t xml:space="preserve">of </w:t>
      </w:r>
      <w:r w:rsidRPr="004A2E0D">
        <w:rPr>
          <w:rFonts w:eastAsia="Times New Roman"/>
          <w:color w:val="000000"/>
        </w:rPr>
        <w:t>18 July 2025</w:t>
      </w:r>
      <w:r>
        <w:rPr>
          <w:rFonts w:eastAsia="Times New Roman"/>
          <w:color w:val="000000"/>
        </w:rPr>
        <w:t xml:space="preserve"> </w:t>
      </w:r>
      <w:r w:rsidRPr="0086043F">
        <w:rPr>
          <w:rFonts w:eastAsia="Times New Roman"/>
        </w:rPr>
        <w:t>and</w:t>
      </w:r>
      <w:r w:rsidRPr="0067077A">
        <w:rPr>
          <w:rFonts w:eastAsia="Times New Roman"/>
          <w:color w:val="000000"/>
        </w:rPr>
        <w:t xml:space="preserve"> the efforts of the Secretary-General to strengthen the United Nations in order to keep pace with a changing world and to make it fit for present and future challenges;</w:t>
      </w:r>
    </w:p>
    <w:p w14:paraId="1A734705" w14:textId="77777777" w:rsidR="00B33732" w:rsidRPr="00404C95" w:rsidRDefault="00B33732" w:rsidP="00B33732">
      <w:pPr>
        <w:pStyle w:val="CBDDesicionText"/>
        <w:tabs>
          <w:tab w:val="clear" w:pos="1134"/>
        </w:tabs>
        <w:ind w:left="567"/>
        <w:rPr>
          <w:strike/>
        </w:rPr>
      </w:pPr>
      <w:r>
        <w:rPr>
          <w:rFonts w:eastAsia="Times New Roman"/>
        </w:rPr>
        <w:t>[4</w:t>
      </w:r>
      <w:r w:rsidRPr="0017781F">
        <w:rPr>
          <w:rFonts w:eastAsia="Times New Roman"/>
        </w:rPr>
        <w:t>.</w:t>
      </w:r>
      <w:r w:rsidRPr="0017781F">
        <w:rPr>
          <w:rFonts w:eastAsia="Times New Roman"/>
        </w:rPr>
        <w:tab/>
      </w:r>
      <w:r w:rsidRPr="0017781F">
        <w:rPr>
          <w:i/>
          <w:iCs/>
        </w:rPr>
        <w:t xml:space="preserve">Encourages </w:t>
      </w:r>
      <w:r w:rsidRPr="0017781F">
        <w:t>Parties, other Governments</w:t>
      </w:r>
      <w:r>
        <w:t>,</w:t>
      </w:r>
      <w:r w:rsidRPr="0017781F">
        <w:t xml:space="preserve"> </w:t>
      </w:r>
      <w:r>
        <w:t>indigenous peoples and local communities, and women, youth and other</w:t>
      </w:r>
      <w:r w:rsidRPr="0017781F">
        <w:t xml:space="preserve"> </w:t>
      </w:r>
      <w:r>
        <w:t>relevant</w:t>
      </w:r>
      <w:r w:rsidRPr="0017781F">
        <w:t xml:space="preserve"> organizations to continue</w:t>
      </w:r>
      <w:r>
        <w:t xml:space="preserve"> </w:t>
      </w:r>
      <w:r w:rsidRPr="0017781F">
        <w:t>to participate actively in the early submission process whenever used for subsidiary or governing body meetings</w:t>
      </w:r>
      <w:r>
        <w:t>,</w:t>
      </w:r>
      <w:r w:rsidRPr="00A576D3">
        <w:t xml:space="preserve"> </w:t>
      </w:r>
      <w:r>
        <w:t>[and explore ways for</w:t>
      </w:r>
      <w:r w:rsidRPr="000155EA">
        <w:t xml:space="preserve"> </w:t>
      </w:r>
      <w:r>
        <w:t>the online submissions to be][</w:t>
      </w:r>
      <w:r w:rsidRPr="00A576D3">
        <w:t>provid</w:t>
      </w:r>
      <w:r>
        <w:t>ed</w:t>
      </w:r>
      <w:r w:rsidRPr="00A576D3">
        <w:t xml:space="preserve"> that online submissions are</w:t>
      </w:r>
      <w:r>
        <w:t>]</w:t>
      </w:r>
      <w:r w:rsidRPr="00A576D3">
        <w:t xml:space="preserve"> translated </w:t>
      </w:r>
      <w:r>
        <w:t>and made available in</w:t>
      </w:r>
      <w:r w:rsidRPr="00A576D3">
        <w:t xml:space="preserve"> </w:t>
      </w:r>
      <w:r>
        <w:t xml:space="preserve">the </w:t>
      </w:r>
      <w:r w:rsidRPr="00A576D3">
        <w:t>six official languages</w:t>
      </w:r>
      <w:r>
        <w:t xml:space="preserve"> of the United Nations, subject to the availability of resources</w:t>
      </w:r>
      <w:r w:rsidRPr="0017781F">
        <w:t>;</w:t>
      </w:r>
      <w:r>
        <w:t>]</w:t>
      </w:r>
    </w:p>
    <w:p w14:paraId="5378499B" w14:textId="77777777" w:rsidR="00B33732" w:rsidRDefault="00B33732" w:rsidP="00B33732">
      <w:pPr>
        <w:pStyle w:val="CBDDesicionText"/>
        <w:tabs>
          <w:tab w:val="clear" w:pos="1134"/>
        </w:tabs>
        <w:ind w:left="567"/>
      </w:pPr>
      <w:r>
        <w:rPr>
          <w:rFonts w:eastAsia="Times New Roman"/>
        </w:rPr>
        <w:t>[5</w:t>
      </w:r>
      <w:r w:rsidRPr="0017781F">
        <w:rPr>
          <w:rFonts w:eastAsia="Times New Roman"/>
        </w:rPr>
        <w:t>.</w:t>
      </w:r>
      <w:r w:rsidRPr="0017781F">
        <w:rPr>
          <w:rFonts w:eastAsia="Times New Roman"/>
        </w:rPr>
        <w:tab/>
      </w:r>
      <w:r w:rsidRPr="0017781F">
        <w:rPr>
          <w:i/>
          <w:iCs/>
        </w:rPr>
        <w:t>Requests</w:t>
      </w:r>
      <w:r w:rsidRPr="0017781F">
        <w:t xml:space="preserve"> the Bureau of the Conference of the Parties and the Bureau of the Subsidiary Body on Scientific, Technical and Technological Advice</w:t>
      </w:r>
      <w:r>
        <w:t>:</w:t>
      </w:r>
    </w:p>
    <w:p w14:paraId="48ACA164" w14:textId="77777777" w:rsidR="00B33732" w:rsidRDefault="00B33732" w:rsidP="00B33732">
      <w:pPr>
        <w:pStyle w:val="CBDDesicionText"/>
        <w:tabs>
          <w:tab w:val="clear" w:pos="1134"/>
        </w:tabs>
        <w:ind w:left="567"/>
      </w:pPr>
      <w:r>
        <w:rPr>
          <w:rFonts w:eastAsia="Times New Roman"/>
        </w:rPr>
        <w:t>(a)</w:t>
      </w:r>
      <w:r>
        <w:tab/>
        <w:t>T</w:t>
      </w:r>
      <w:r w:rsidRPr="0017781F">
        <w:t xml:space="preserve">o continue to improve the modalities for the early submission of </w:t>
      </w:r>
      <w:r w:rsidRPr="0086043F">
        <w:rPr>
          <w:rFonts w:eastAsia="Times New Roman"/>
        </w:rPr>
        <w:t>statements</w:t>
      </w:r>
      <w:r>
        <w:t xml:space="preserve">; </w:t>
      </w:r>
    </w:p>
    <w:p w14:paraId="21B84A41" w14:textId="77777777" w:rsidR="00B33732" w:rsidRDefault="00B33732" w:rsidP="00B33732">
      <w:pPr>
        <w:pStyle w:val="CBDDesicionText"/>
        <w:tabs>
          <w:tab w:val="clear" w:pos="1134"/>
        </w:tabs>
        <w:ind w:left="567"/>
      </w:pPr>
      <w:r>
        <w:rPr>
          <w:rFonts w:eastAsia="Times New Roman"/>
        </w:rPr>
        <w:t>(b)</w:t>
      </w:r>
      <w:r>
        <w:rPr>
          <w:rFonts w:eastAsia="Times New Roman"/>
        </w:rPr>
        <w:tab/>
        <w:t>To</w:t>
      </w:r>
      <w:r>
        <w:t xml:space="preserve"> apply the modalities </w:t>
      </w:r>
      <w:r w:rsidRPr="002C26C8">
        <w:t xml:space="preserve">on a voluntary basis to all the agenda </w:t>
      </w:r>
      <w:r w:rsidRPr="0086043F">
        <w:rPr>
          <w:rFonts w:eastAsia="Times New Roman"/>
        </w:rPr>
        <w:t>items</w:t>
      </w:r>
      <w:r w:rsidRPr="002C26C8">
        <w:t xml:space="preserve"> of future meetings of the subsidiary </w:t>
      </w:r>
      <w:r>
        <w:t xml:space="preserve">and </w:t>
      </w:r>
      <w:r w:rsidRPr="002C26C8">
        <w:t>governing bodies of the Convention and its Protocols;</w:t>
      </w:r>
      <w:r>
        <w:t>]</w:t>
      </w:r>
    </w:p>
    <w:p w14:paraId="360559AF" w14:textId="77777777" w:rsidR="00B33732" w:rsidRPr="0017781F" w:rsidRDefault="00B33732" w:rsidP="00B33732">
      <w:pPr>
        <w:pStyle w:val="CBDDesicionText"/>
        <w:tabs>
          <w:tab w:val="clear" w:pos="1134"/>
        </w:tabs>
        <w:ind w:left="567"/>
      </w:pPr>
      <w:r>
        <w:rPr>
          <w:rFonts w:eastAsia="Times New Roman"/>
          <w:color w:val="000000"/>
        </w:rPr>
        <w:t>6.</w:t>
      </w:r>
      <w:r>
        <w:rPr>
          <w:rFonts w:eastAsia="Times New Roman"/>
          <w:color w:val="000000"/>
        </w:rPr>
        <w:tab/>
      </w:r>
      <w:r w:rsidRPr="00920AF1">
        <w:rPr>
          <w:rFonts w:eastAsia="Times New Roman"/>
          <w:i/>
          <w:iCs/>
          <w:color w:val="000000"/>
        </w:rPr>
        <w:t>Encourages</w:t>
      </w:r>
      <w:r>
        <w:rPr>
          <w:rFonts w:eastAsia="Times New Roman"/>
          <w:color w:val="000000"/>
        </w:rPr>
        <w:t xml:space="preserve"> Parties </w:t>
      </w:r>
      <w:r w:rsidRPr="003E5C3C">
        <w:rPr>
          <w:rFonts w:eastAsia="Times New Roman"/>
          <w:color w:val="000000"/>
        </w:rPr>
        <w:t xml:space="preserve">to cooperate in streamlining </w:t>
      </w:r>
      <w:r>
        <w:rPr>
          <w:rFonts w:eastAsia="Times New Roman"/>
          <w:color w:val="000000"/>
        </w:rPr>
        <w:t xml:space="preserve">meeting agendas and </w:t>
      </w:r>
      <w:r w:rsidRPr="0086043F">
        <w:rPr>
          <w:rFonts w:eastAsia="Times New Roman"/>
        </w:rPr>
        <w:t>decisions</w:t>
      </w:r>
      <w:r w:rsidRPr="003E5C3C">
        <w:rPr>
          <w:rFonts w:eastAsia="Times New Roman"/>
          <w:color w:val="000000"/>
        </w:rPr>
        <w:t>;</w:t>
      </w:r>
    </w:p>
    <w:p w14:paraId="064E5FA7" w14:textId="77777777" w:rsidR="00B33732" w:rsidRPr="0017781F" w:rsidRDefault="00B33732" w:rsidP="00B33732">
      <w:pPr>
        <w:pStyle w:val="CBDDesicionText"/>
        <w:tabs>
          <w:tab w:val="clear" w:pos="1134"/>
        </w:tabs>
        <w:ind w:left="567"/>
      </w:pPr>
      <w:r>
        <w:rPr>
          <w:rFonts w:eastAsia="Times New Roman"/>
          <w:color w:val="000000"/>
        </w:rPr>
        <w:t>7</w:t>
      </w:r>
      <w:r w:rsidRPr="0017781F">
        <w:rPr>
          <w:rFonts w:eastAsia="Times New Roman"/>
          <w:color w:val="000000"/>
        </w:rPr>
        <w:t>.</w:t>
      </w:r>
      <w:r w:rsidRPr="0017781F">
        <w:rPr>
          <w:rFonts w:eastAsia="Times New Roman"/>
          <w:color w:val="000000"/>
        </w:rPr>
        <w:tab/>
      </w:r>
      <w:r w:rsidRPr="0017781F">
        <w:rPr>
          <w:i/>
          <w:iCs/>
        </w:rPr>
        <w:t>Requests</w:t>
      </w:r>
      <w:r w:rsidRPr="0017781F">
        <w:t xml:space="preserve"> the Executive Secretary, </w:t>
      </w:r>
      <w:r>
        <w:t xml:space="preserve">subject to the availability of </w:t>
      </w:r>
      <w:r w:rsidRPr="0086043F">
        <w:rPr>
          <w:rFonts w:eastAsia="Times New Roman"/>
        </w:rPr>
        <w:t>resources</w:t>
      </w:r>
      <w:r>
        <w:t xml:space="preserve"> and, as appropriate, </w:t>
      </w:r>
      <w:r w:rsidRPr="0017781F">
        <w:t>in consultation with the Bureaux:</w:t>
      </w:r>
    </w:p>
    <w:p w14:paraId="07B82B51" w14:textId="77777777" w:rsidR="00B33732" w:rsidRPr="005B33CC" w:rsidRDefault="00B33732" w:rsidP="00B33732">
      <w:pPr>
        <w:pStyle w:val="CBDDesicionText"/>
        <w:tabs>
          <w:tab w:val="clear" w:pos="1134"/>
        </w:tabs>
        <w:ind w:left="567"/>
      </w:pPr>
      <w:r w:rsidRPr="0017781F">
        <w:rPr>
          <w:rFonts w:eastAsia="Times New Roman"/>
        </w:rPr>
        <w:lastRenderedPageBreak/>
        <w:t>(a)</w:t>
      </w:r>
      <w:r w:rsidRPr="0017781F">
        <w:rPr>
          <w:rFonts w:eastAsia="Times New Roman"/>
        </w:rPr>
        <w:tab/>
        <w:t xml:space="preserve">To </w:t>
      </w:r>
      <w:r>
        <w:t>hold</w:t>
      </w:r>
      <w:r w:rsidRPr="0017781F">
        <w:t>, where possible, online briefing</w:t>
      </w:r>
      <w:r>
        <w:t xml:space="preserve"> session</w:t>
      </w:r>
      <w:r w:rsidRPr="0017781F">
        <w:t>s for Parties</w:t>
      </w:r>
      <w:r>
        <w:t>,</w:t>
      </w:r>
      <w:r w:rsidRPr="0017781F">
        <w:t xml:space="preserve"> </w:t>
      </w:r>
      <w:r>
        <w:t>indigenous peoples and local communities, women and youth organizations and other</w:t>
      </w:r>
      <w:r w:rsidRPr="0017781F">
        <w:t xml:space="preserve"> </w:t>
      </w:r>
      <w:r>
        <w:t>stakeholders</w:t>
      </w:r>
      <w:r w:rsidRPr="0017781F">
        <w:t xml:space="preserve"> on </w:t>
      </w:r>
      <w:r w:rsidRPr="0086043F">
        <w:rPr>
          <w:rFonts w:eastAsia="Times New Roman"/>
        </w:rPr>
        <w:t>the</w:t>
      </w:r>
      <w:r w:rsidRPr="0017781F">
        <w:t xml:space="preserve"> agenda items </w:t>
      </w:r>
      <w:r w:rsidRPr="00404C95">
        <w:t xml:space="preserve">ahead of </w:t>
      </w:r>
      <w:r>
        <w:t>intergovernmental meetings held under</w:t>
      </w:r>
      <w:r w:rsidRPr="00404C95">
        <w:t xml:space="preserve"> the Convention and its Protocols, providing </w:t>
      </w:r>
      <w:r>
        <w:t xml:space="preserve">the overall context, an </w:t>
      </w:r>
      <w:r w:rsidRPr="00404C95">
        <w:t xml:space="preserve">overview of the </w:t>
      </w:r>
      <w:r>
        <w:t xml:space="preserve">main </w:t>
      </w:r>
      <w:r w:rsidRPr="00404C95">
        <w:t>agenda item</w:t>
      </w:r>
      <w:r>
        <w:t>s</w:t>
      </w:r>
      <w:r w:rsidRPr="00404C95">
        <w:t xml:space="preserve"> </w:t>
      </w:r>
      <w:r>
        <w:t xml:space="preserve">and </w:t>
      </w:r>
      <w:r w:rsidRPr="00404C95">
        <w:t>a summary of past discussions</w:t>
      </w:r>
      <w:r>
        <w:t xml:space="preserve"> and outcomes</w:t>
      </w:r>
      <w:r w:rsidRPr="005B33CC">
        <w:t xml:space="preserve">; </w:t>
      </w:r>
    </w:p>
    <w:p w14:paraId="3F6264E5" w14:textId="77777777" w:rsidR="00B33732" w:rsidRDefault="00B33732" w:rsidP="00B33732">
      <w:pPr>
        <w:pStyle w:val="CBDDesicionText"/>
        <w:tabs>
          <w:tab w:val="clear" w:pos="1134"/>
        </w:tabs>
        <w:ind w:left="567"/>
      </w:pPr>
      <w:r>
        <w:t>[(b)</w:t>
      </w:r>
      <w:r>
        <w:tab/>
        <w:t xml:space="preserve">To develop and make available briefing materials on applicable </w:t>
      </w:r>
      <w:r w:rsidRPr="0086043F">
        <w:rPr>
          <w:rFonts w:eastAsia="Times New Roman"/>
        </w:rPr>
        <w:t>meeting</w:t>
      </w:r>
      <w:r>
        <w:t xml:space="preserve"> procedures of the subsidiary and governing bodies</w:t>
      </w:r>
      <w:r w:rsidRPr="00042DCF">
        <w:rPr>
          <w:rFonts w:ascii="Segoe UI" w:hAnsi="Segoe UI" w:cs="Segoe UI"/>
          <w:sz w:val="18"/>
          <w:szCs w:val="18"/>
        </w:rPr>
        <w:t xml:space="preserve"> </w:t>
      </w:r>
      <w:r w:rsidRPr="00042DCF">
        <w:t>of the Convention and its Protocols</w:t>
      </w:r>
      <w:r>
        <w:t>;]</w:t>
      </w:r>
    </w:p>
    <w:p w14:paraId="3CC56DF3" w14:textId="77777777" w:rsidR="00B33732" w:rsidRPr="00C77000" w:rsidRDefault="00B33732" w:rsidP="00B33732">
      <w:pPr>
        <w:pStyle w:val="CBDDesicionText"/>
        <w:tabs>
          <w:tab w:val="clear" w:pos="1134"/>
        </w:tabs>
        <w:ind w:left="567"/>
      </w:pPr>
      <w:r>
        <w:t>[(c)</w:t>
      </w:r>
      <w:r>
        <w:tab/>
      </w:r>
      <w:r w:rsidRPr="00C77000">
        <w:t xml:space="preserve">To prepare an analysis of </w:t>
      </w:r>
      <w:r>
        <w:t xml:space="preserve">the </w:t>
      </w:r>
      <w:r w:rsidRPr="00C77000">
        <w:t xml:space="preserve">possible use of technological tools </w:t>
      </w:r>
      <w:r>
        <w:t xml:space="preserve">for </w:t>
      </w:r>
      <w:r w:rsidRPr="0086043F">
        <w:rPr>
          <w:rFonts w:eastAsia="Times New Roman"/>
        </w:rPr>
        <w:t>expediting</w:t>
      </w:r>
      <w:r w:rsidRPr="00C77000">
        <w:t xml:space="preserve"> decision-making processes</w:t>
      </w:r>
      <w:r>
        <w:t>;]</w:t>
      </w:r>
    </w:p>
    <w:p w14:paraId="7D17C510" w14:textId="77777777" w:rsidR="00B33732" w:rsidRDefault="00B33732" w:rsidP="00B33732">
      <w:pPr>
        <w:pStyle w:val="CBDDesicionText"/>
        <w:tabs>
          <w:tab w:val="clear" w:pos="1134"/>
        </w:tabs>
        <w:ind w:left="567"/>
      </w:pPr>
      <w:r>
        <w:t>(d)</w:t>
      </w:r>
      <w:r>
        <w:tab/>
      </w:r>
      <w:r w:rsidRPr="001D6BDE">
        <w:t xml:space="preserve">To finalize the decision-tracking tool </w:t>
      </w:r>
      <w:r>
        <w:t>and make it fully operational</w:t>
      </w:r>
      <w:r w:rsidRPr="001D6BDE">
        <w:t xml:space="preserve"> to </w:t>
      </w:r>
      <w:r w:rsidRPr="0086043F">
        <w:rPr>
          <w:rFonts w:eastAsia="Times New Roman"/>
        </w:rPr>
        <w:t>clearly</w:t>
      </w:r>
      <w:r w:rsidRPr="001D6BDE">
        <w:t xml:space="preserve"> track the implementation status of decisions</w:t>
      </w:r>
      <w:r>
        <w:t xml:space="preserve"> of the Conference of the Parties;</w:t>
      </w:r>
    </w:p>
    <w:p w14:paraId="13EFE316" w14:textId="77777777" w:rsidR="00B33732" w:rsidRDefault="00B33732" w:rsidP="00B33732">
      <w:pPr>
        <w:pStyle w:val="CBDDesicionText"/>
        <w:tabs>
          <w:tab w:val="clear" w:pos="1134"/>
        </w:tabs>
        <w:ind w:left="567"/>
      </w:pPr>
      <w:r>
        <w:rPr>
          <w:rFonts w:eastAsia="Times New Roman"/>
          <w:color w:val="000000"/>
        </w:rPr>
        <w:t>8</w:t>
      </w:r>
      <w:r w:rsidRPr="0017781F">
        <w:rPr>
          <w:rFonts w:eastAsia="Times New Roman"/>
          <w:color w:val="000000"/>
        </w:rPr>
        <w:t>.</w:t>
      </w:r>
      <w:r w:rsidRPr="0017781F">
        <w:rPr>
          <w:rFonts w:eastAsia="Times New Roman"/>
          <w:color w:val="000000"/>
        </w:rPr>
        <w:tab/>
      </w:r>
      <w:r w:rsidRPr="0017781F">
        <w:rPr>
          <w:i/>
          <w:iCs/>
        </w:rPr>
        <w:t>Also requests</w:t>
      </w:r>
      <w:r w:rsidRPr="0017781F">
        <w:t xml:space="preserve"> the Executive Secretary</w:t>
      </w:r>
      <w:r>
        <w:t>,</w:t>
      </w:r>
      <w:r w:rsidRPr="000A6D3A">
        <w:t xml:space="preserve"> </w:t>
      </w:r>
      <w:r>
        <w:t xml:space="preserve">in </w:t>
      </w:r>
      <w:r w:rsidRPr="0017781F">
        <w:t xml:space="preserve">consultation with the </w:t>
      </w:r>
      <w:r w:rsidRPr="0086043F">
        <w:rPr>
          <w:rFonts w:eastAsia="Times New Roman"/>
        </w:rPr>
        <w:t>Bureaux</w:t>
      </w:r>
      <w:r>
        <w:t>, as appropriate</w:t>
      </w:r>
      <w:r w:rsidRPr="0017781F">
        <w:t>:</w:t>
      </w:r>
    </w:p>
    <w:p w14:paraId="74E78899" w14:textId="77777777" w:rsidR="00B33732" w:rsidRDefault="00B33732" w:rsidP="00B33732">
      <w:pPr>
        <w:pStyle w:val="CBDDesicionText"/>
        <w:tabs>
          <w:tab w:val="clear" w:pos="1134"/>
        </w:tabs>
        <w:ind w:left="567"/>
      </w:pPr>
      <w:r w:rsidRPr="0017781F">
        <w:rPr>
          <w:rFonts w:eastAsia="Times New Roman"/>
        </w:rPr>
        <w:t>(</w:t>
      </w:r>
      <w:r>
        <w:rPr>
          <w:rFonts w:eastAsia="Times New Roman"/>
        </w:rPr>
        <w:t>a</w:t>
      </w:r>
      <w:r w:rsidRPr="0017781F">
        <w:rPr>
          <w:rFonts w:eastAsia="Times New Roman"/>
        </w:rPr>
        <w:t>)</w:t>
      </w:r>
      <w:r w:rsidRPr="0017781F">
        <w:rPr>
          <w:rFonts w:eastAsia="Times New Roman"/>
        </w:rPr>
        <w:tab/>
        <w:t xml:space="preserve">To </w:t>
      </w:r>
      <w:r>
        <w:t xml:space="preserve">streamline the agendas of </w:t>
      </w:r>
      <w:r w:rsidRPr="00510C18">
        <w:t>meetings, including</w:t>
      </w:r>
      <w:r>
        <w:t xml:space="preserve"> through the possible </w:t>
      </w:r>
      <w:r w:rsidRPr="0086043F">
        <w:rPr>
          <w:rFonts w:eastAsia="Times New Roman"/>
        </w:rPr>
        <w:t>reduction</w:t>
      </w:r>
      <w:r>
        <w:t xml:space="preserve"> of the number of agenda items, with a view to ensuring focus on matters requiring consideration by Parties;</w:t>
      </w:r>
    </w:p>
    <w:p w14:paraId="71704BF7" w14:textId="77777777" w:rsidR="00B33732" w:rsidRDefault="00B33732" w:rsidP="00B33732">
      <w:pPr>
        <w:pStyle w:val="CBDDesicionText"/>
        <w:tabs>
          <w:tab w:val="clear" w:pos="1134"/>
        </w:tabs>
        <w:ind w:left="567"/>
      </w:pPr>
      <w:r>
        <w:t>(b)</w:t>
      </w:r>
      <w:r>
        <w:tab/>
      </w:r>
      <w:r w:rsidRPr="00153BFD">
        <w:t>To continue to explore and make use of, as appropriate, relevant ways to improve the effectiveness of the processes</w:t>
      </w:r>
      <w:r>
        <w:t xml:space="preserve"> under the Convention and its Protocols</w:t>
      </w:r>
      <w:r w:rsidRPr="00153BFD">
        <w:t xml:space="preserve">, taking into </w:t>
      </w:r>
      <w:r w:rsidRPr="0086043F">
        <w:rPr>
          <w:rFonts w:eastAsia="Times New Roman"/>
        </w:rPr>
        <w:t>account</w:t>
      </w:r>
      <w:r w:rsidRPr="00153BFD">
        <w:t xml:space="preserve"> relevant practices under other multilateral environmental agreements and United Nations processes, </w:t>
      </w:r>
      <w:r w:rsidRPr="00596FC8">
        <w:t xml:space="preserve">as </w:t>
      </w:r>
      <w:r>
        <w:t>summarized</w:t>
      </w:r>
      <w:r w:rsidRPr="00596FC8">
        <w:t xml:space="preserve"> in </w:t>
      </w:r>
      <w:r>
        <w:t>a</w:t>
      </w:r>
      <w:r w:rsidRPr="00596FC8">
        <w:t xml:space="preserve">nnex I to document </w:t>
      </w:r>
      <w:hyperlink r:id="rId14" w:history="1">
        <w:r w:rsidRPr="00596FC8">
          <w:rPr>
            <w:rStyle w:val="Hyperlink"/>
          </w:rPr>
          <w:t>CBD/SBI/6/9</w:t>
        </w:r>
      </w:hyperlink>
      <w:r>
        <w:t xml:space="preserve">, as well as </w:t>
      </w:r>
      <w:r w:rsidRPr="00153BFD">
        <w:t xml:space="preserve">the responses to relevant notifications </w:t>
      </w:r>
      <w:r>
        <w:t xml:space="preserve">of the Secretariat of the Convention </w:t>
      </w:r>
      <w:r w:rsidRPr="00153BFD">
        <w:t>and decisions</w:t>
      </w:r>
      <w:r>
        <w:t xml:space="preserve"> of the Conference of the Parties;</w:t>
      </w:r>
    </w:p>
    <w:p w14:paraId="7C1F42A1" w14:textId="77777777" w:rsidR="00B33732" w:rsidRDefault="00B33732" w:rsidP="00B33732">
      <w:pPr>
        <w:pStyle w:val="CBDDesicionText"/>
        <w:tabs>
          <w:tab w:val="clear" w:pos="1134"/>
        </w:tabs>
        <w:ind w:left="567"/>
      </w:pPr>
      <w:r w:rsidRPr="0017781F">
        <w:rPr>
          <w:rFonts w:eastAsia="Times New Roman"/>
        </w:rPr>
        <w:t>(</w:t>
      </w:r>
      <w:r>
        <w:rPr>
          <w:rFonts w:eastAsia="Times New Roman"/>
        </w:rPr>
        <w:t>c</w:t>
      </w:r>
      <w:r w:rsidRPr="0017781F">
        <w:rPr>
          <w:rFonts w:eastAsia="Times New Roman"/>
        </w:rPr>
        <w:t>)</w:t>
      </w:r>
      <w:r w:rsidRPr="0017781F">
        <w:rPr>
          <w:rFonts w:eastAsia="Times New Roman"/>
        </w:rPr>
        <w:tab/>
        <w:t xml:space="preserve">To </w:t>
      </w:r>
      <w:r w:rsidRPr="0017781F">
        <w:t>invite submissions from Parties</w:t>
      </w:r>
      <w:r>
        <w:t>,</w:t>
      </w:r>
      <w:r w:rsidRPr="0017781F">
        <w:t xml:space="preserve"> </w:t>
      </w:r>
      <w:r w:rsidRPr="008C0613">
        <w:t xml:space="preserve">indigenous peoples and local </w:t>
      </w:r>
      <w:r w:rsidRPr="0086043F">
        <w:rPr>
          <w:rFonts w:eastAsia="Times New Roman"/>
        </w:rPr>
        <w:t>communities</w:t>
      </w:r>
      <w:r>
        <w:t>,</w:t>
      </w:r>
      <w:r w:rsidRPr="008C0613">
        <w:t xml:space="preserve"> </w:t>
      </w:r>
      <w:r>
        <w:t>women and youth</w:t>
      </w:r>
      <w:r w:rsidRPr="0017781F">
        <w:t xml:space="preserve"> </w:t>
      </w:r>
      <w:r>
        <w:t xml:space="preserve">organizations </w:t>
      </w:r>
      <w:r w:rsidRPr="0017781F">
        <w:t xml:space="preserve">and </w:t>
      </w:r>
      <w:r>
        <w:t xml:space="preserve">other </w:t>
      </w:r>
      <w:r w:rsidRPr="0017781F">
        <w:t>stakeholders</w:t>
      </w:r>
      <w:r>
        <w:t xml:space="preserve"> </w:t>
      </w:r>
      <w:r w:rsidRPr="0017781F">
        <w:t>on options to further improve the effectiveness of meetings under the Convention and its Protocols</w:t>
      </w:r>
      <w:r w:rsidRPr="0092087F">
        <w:t xml:space="preserve"> </w:t>
      </w:r>
      <w:r w:rsidRPr="00B734FC">
        <w:t>specifically with regard to the engagement of observers,</w:t>
      </w:r>
      <w:r>
        <w:t xml:space="preserve"> </w:t>
      </w:r>
      <w:r w:rsidRPr="005B26AB">
        <w:t xml:space="preserve">and to pilot the options </w:t>
      </w:r>
      <w:r>
        <w:t xml:space="preserve">and lessons learned </w:t>
      </w:r>
      <w:r w:rsidRPr="005B26AB">
        <w:t xml:space="preserve">in the intersessional period leading to </w:t>
      </w:r>
      <w:r>
        <w:t>the eighteenth meeting of the Conference of the Parties</w:t>
      </w:r>
      <w:r w:rsidRPr="005B26AB">
        <w:t>;</w:t>
      </w:r>
    </w:p>
    <w:p w14:paraId="564C1D16" w14:textId="77777777" w:rsidR="00B33732" w:rsidRDefault="00B33732" w:rsidP="00B33732">
      <w:pPr>
        <w:pStyle w:val="CBDDesicionText"/>
        <w:tabs>
          <w:tab w:val="clear" w:pos="1134"/>
        </w:tabs>
        <w:ind w:left="567"/>
      </w:pPr>
      <w:r>
        <w:t>[(d)</w:t>
      </w:r>
      <w:r>
        <w:tab/>
        <w:t>To continue to facilitate training sessions on the management of multilateral negotiations for representatives identified to serve as chairs of subsidiary bodies and working and contact groups or as facilitators for friends of the chair groups;]</w:t>
      </w:r>
    </w:p>
    <w:p w14:paraId="4104C5E9" w14:textId="77777777" w:rsidR="00B33732" w:rsidRDefault="00B33732" w:rsidP="00B33732">
      <w:pPr>
        <w:pStyle w:val="CBDDesicionText"/>
        <w:tabs>
          <w:tab w:val="clear" w:pos="1134"/>
        </w:tabs>
        <w:ind w:left="567"/>
      </w:pPr>
      <w:r>
        <w:rPr>
          <w:rFonts w:eastAsia="Times New Roman"/>
          <w:color w:val="000000"/>
        </w:rPr>
        <w:t>9</w:t>
      </w:r>
      <w:r w:rsidRPr="0017781F">
        <w:rPr>
          <w:rFonts w:eastAsia="Times New Roman"/>
          <w:color w:val="000000"/>
        </w:rPr>
        <w:t>.</w:t>
      </w:r>
      <w:r w:rsidRPr="0017781F">
        <w:rPr>
          <w:rFonts w:eastAsia="Times New Roman"/>
          <w:color w:val="000000"/>
        </w:rPr>
        <w:tab/>
      </w:r>
      <w:r w:rsidRPr="00D82606">
        <w:rPr>
          <w:rFonts w:eastAsia="Times New Roman"/>
          <w:i/>
          <w:iCs/>
          <w:color w:val="000000"/>
        </w:rPr>
        <w:t>Further</w:t>
      </w:r>
      <w:r w:rsidRPr="0017781F">
        <w:rPr>
          <w:i/>
          <w:iCs/>
        </w:rPr>
        <w:t xml:space="preserve"> requests</w:t>
      </w:r>
      <w:r w:rsidRPr="0017781F">
        <w:t xml:space="preserve"> the Executive </w:t>
      </w:r>
      <w:r w:rsidRPr="0086043F">
        <w:rPr>
          <w:rFonts w:eastAsia="Times New Roman"/>
        </w:rPr>
        <w:t>Secretary</w:t>
      </w:r>
      <w:r w:rsidRPr="0017781F">
        <w:t>:</w:t>
      </w:r>
    </w:p>
    <w:p w14:paraId="6F294B37" w14:textId="77777777" w:rsidR="00B33732" w:rsidRDefault="00B33732" w:rsidP="00B33732">
      <w:pPr>
        <w:pStyle w:val="CBDDesicionText"/>
        <w:tabs>
          <w:tab w:val="clear" w:pos="1134"/>
        </w:tabs>
        <w:ind w:left="567"/>
      </w:pPr>
      <w:r>
        <w:t>(a)</w:t>
      </w:r>
      <w:r>
        <w:tab/>
        <w:t xml:space="preserve">To fully implement paragraph 13 (a) of decision </w:t>
      </w:r>
      <w:hyperlink r:id="rId15" w:history="1">
        <w:r w:rsidRPr="0092087F">
          <w:rPr>
            <w:rStyle w:val="Hyperlink"/>
          </w:rPr>
          <w:t>16/25</w:t>
        </w:r>
      </w:hyperlink>
      <w:r>
        <w:t xml:space="preserve"> </w:t>
      </w:r>
      <w:r w:rsidRPr="00EE4643">
        <w:t xml:space="preserve">and to limit the </w:t>
      </w:r>
      <w:r>
        <w:t xml:space="preserve">number and </w:t>
      </w:r>
      <w:r w:rsidRPr="00EE4643">
        <w:t>length</w:t>
      </w:r>
      <w:r w:rsidRPr="00177FD6">
        <w:t xml:space="preserve"> </w:t>
      </w:r>
      <w:r>
        <w:t xml:space="preserve">of working documents, while ensuring that all the </w:t>
      </w:r>
      <w:r w:rsidRPr="0086043F">
        <w:rPr>
          <w:rFonts w:eastAsia="Times New Roman"/>
        </w:rPr>
        <w:t>information</w:t>
      </w:r>
      <w:r>
        <w:t xml:space="preserve"> required for decision-making is included therein and made available in the six official languages</w:t>
      </w:r>
      <w:r w:rsidRPr="00CE56DD">
        <w:t xml:space="preserve"> </w:t>
      </w:r>
      <w:r>
        <w:t>of the United Nations;</w:t>
      </w:r>
    </w:p>
    <w:p w14:paraId="1E377970" w14:textId="77777777" w:rsidR="00B33732" w:rsidRDefault="00B33732" w:rsidP="00B33732">
      <w:pPr>
        <w:pStyle w:val="CBDDesicionText"/>
        <w:tabs>
          <w:tab w:val="clear" w:pos="1134"/>
        </w:tabs>
        <w:ind w:left="567"/>
      </w:pPr>
      <w:r>
        <w:t>(b)</w:t>
      </w:r>
      <w:r>
        <w:tab/>
      </w:r>
      <w:r w:rsidRPr="00F24FBF">
        <w:t>To report on the outcomes of the work requested in paragraph</w:t>
      </w:r>
      <w:r>
        <w:t>s</w:t>
      </w:r>
      <w:r w:rsidRPr="00F24FBF">
        <w:t xml:space="preserve"> </w:t>
      </w:r>
      <w:r w:rsidRPr="00640DE9">
        <w:t>7</w:t>
      </w:r>
      <w:r w:rsidRPr="009C516F">
        <w:t xml:space="preserve"> </w:t>
      </w:r>
      <w:r w:rsidRPr="0086043F">
        <w:rPr>
          <w:rFonts w:eastAsia="Times New Roman"/>
        </w:rPr>
        <w:t>to</w:t>
      </w:r>
      <w:r>
        <w:t xml:space="preserve"> 9 </w:t>
      </w:r>
      <w:r w:rsidRPr="00F24FBF">
        <w:t>of th</w:t>
      </w:r>
      <w:r>
        <w:t>e present</w:t>
      </w:r>
      <w:r w:rsidRPr="00F24FBF">
        <w:t xml:space="preserve"> decision and submit a draft analysis of options to the Subsidiary Body on Implementation at</w:t>
      </w:r>
      <w:r>
        <w:t xml:space="preserve"> [its eighth meeting][</w:t>
      </w:r>
      <w:r w:rsidRPr="00F24FBF">
        <w:t>a meeting held before the eighteenth meeting of the Conference of the Parties</w:t>
      </w:r>
      <w:r>
        <w:t>];</w:t>
      </w:r>
    </w:p>
    <w:p w14:paraId="513A8C49" w14:textId="77777777" w:rsidR="00B33732" w:rsidRDefault="00B33732" w:rsidP="00B33732">
      <w:pPr>
        <w:pStyle w:val="CBDDesicionText"/>
        <w:tabs>
          <w:tab w:val="clear" w:pos="1134"/>
        </w:tabs>
        <w:ind w:left="567"/>
      </w:pPr>
      <w:r>
        <w:t>[10.</w:t>
      </w:r>
      <w:r>
        <w:tab/>
      </w:r>
      <w:r w:rsidRPr="00A024F3">
        <w:rPr>
          <w:i/>
          <w:iCs/>
        </w:rPr>
        <w:t>Decides</w:t>
      </w:r>
      <w:r>
        <w:t xml:space="preserve"> to establish a Party-driven process </w:t>
      </w:r>
      <w:r w:rsidRPr="00431A65">
        <w:t xml:space="preserve">to further improve the effectiveness of the processes and meetings under the </w:t>
      </w:r>
      <w:r w:rsidRPr="0086043F">
        <w:rPr>
          <w:rFonts w:eastAsia="Times New Roman"/>
        </w:rPr>
        <w:t>Convention</w:t>
      </w:r>
      <w:r w:rsidRPr="00431A65">
        <w:t xml:space="preserve"> </w:t>
      </w:r>
      <w:r>
        <w:t xml:space="preserve">and its Protocols;] </w:t>
      </w:r>
    </w:p>
    <w:p w14:paraId="4E24BB1D" w14:textId="77777777" w:rsidR="00B33732" w:rsidRDefault="00B33732" w:rsidP="00B33732">
      <w:pPr>
        <w:pStyle w:val="CBDDesicionText"/>
        <w:tabs>
          <w:tab w:val="clear" w:pos="1134"/>
        </w:tabs>
        <w:ind w:left="567"/>
      </w:pPr>
      <w:r w:rsidRPr="001155A2">
        <w:t>[10.</w:t>
      </w:r>
      <w:r>
        <w:t> a</w:t>
      </w:r>
      <w:r w:rsidRPr="001155A2">
        <w:t>lt</w:t>
      </w:r>
      <w:r w:rsidRPr="001155A2">
        <w:tab/>
      </w:r>
      <w:r w:rsidRPr="00322491">
        <w:rPr>
          <w:i/>
          <w:iCs/>
        </w:rPr>
        <w:t>Requests</w:t>
      </w:r>
      <w:r w:rsidRPr="001155A2">
        <w:t xml:space="preserve"> the Bureau of the Conference of the Parties to consider</w:t>
      </w:r>
      <w:r w:rsidRPr="003133FE">
        <w:t xml:space="preserve"> measures for the further improvement of processes under the </w:t>
      </w:r>
      <w:r w:rsidRPr="0086043F">
        <w:rPr>
          <w:rFonts w:eastAsia="Times New Roman"/>
        </w:rPr>
        <w:t>Convention</w:t>
      </w:r>
      <w:r w:rsidRPr="003133FE">
        <w:t xml:space="preserve"> and its Protocols, with the support of external experts, as necessary</w:t>
      </w:r>
      <w:r>
        <w:t>;]</w:t>
      </w:r>
    </w:p>
    <w:p w14:paraId="2E44C831" w14:textId="77777777" w:rsidR="00137278" w:rsidRDefault="00137278" w:rsidP="009B36DD">
      <w:pPr>
        <w:pStyle w:val="CBDNormalNoNumber"/>
      </w:pPr>
    </w:p>
    <w:p w14:paraId="1D897584" w14:textId="33C8828A" w:rsidR="00A111D1" w:rsidRPr="003F1A75" w:rsidRDefault="00A111D1" w:rsidP="006E7BE2">
      <w:pPr>
        <w:pStyle w:val="Para1"/>
        <w:numPr>
          <w:ilvl w:val="0"/>
          <w:numId w:val="0"/>
        </w:numPr>
        <w:ind w:left="567"/>
        <w:jc w:val="center"/>
      </w:pPr>
      <w:r w:rsidRPr="003F1A75">
        <w:t>__________</w:t>
      </w:r>
    </w:p>
    <w:sectPr w:rsidR="00A111D1" w:rsidRPr="003F1A75" w:rsidSect="00FF333A">
      <w:headerReference w:type="even" r:id="rId16"/>
      <w:headerReference w:type="default" r:id="rId17"/>
      <w:footerReference w:type="even" r:id="rId18"/>
      <w:footerReference w:type="default" r:id="rId19"/>
      <w:headerReference w:type="firs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F5952D" w14:textId="77777777" w:rsidR="00347B1F" w:rsidRPr="003F1A75" w:rsidRDefault="00347B1F" w:rsidP="00CF1848">
      <w:r w:rsidRPr="003F1A75">
        <w:separator/>
      </w:r>
    </w:p>
  </w:endnote>
  <w:endnote w:type="continuationSeparator" w:id="0">
    <w:p w14:paraId="531A2033" w14:textId="77777777" w:rsidR="00347B1F" w:rsidRPr="003F1A75" w:rsidRDefault="00347B1F"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AF5599" w14:textId="1C18A75B" w:rsidR="00D75CA6" w:rsidRPr="003F1A75" w:rsidRDefault="00D75CA6" w:rsidP="00D75CA6">
    <w:pPr>
      <w:pStyle w:val="Footer"/>
      <w:jc w:val="lef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05ED0ED" w14:textId="77777777" w:rsidR="00D75CA6" w:rsidRPr="003F1A75" w:rsidRDefault="00D75CA6" w:rsidP="00F64143">
        <w:pPr>
          <w:pStyle w:val="Footer"/>
          <w:jc w:val="right"/>
        </w:pPr>
        <w:r w:rsidRPr="00F64143">
          <w:rPr>
            <w:szCs w:val="20"/>
          </w:rPr>
          <w:fldChar w:fldCharType="begin"/>
        </w:r>
        <w:r w:rsidRPr="00F64143">
          <w:rPr>
            <w:szCs w:val="20"/>
          </w:rPr>
          <w:instrText xml:space="preserve"> PAGE </w:instrText>
        </w:r>
        <w:r w:rsidRPr="00F64143">
          <w:rPr>
            <w:szCs w:val="20"/>
          </w:rPr>
          <w:fldChar w:fldCharType="separate"/>
        </w:r>
        <w:r w:rsidRPr="00F64143">
          <w:rPr>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szCs w:val="20"/>
          </w:rPr>
          <w:t>3</w:t>
        </w:r>
        <w:r w:rsidRPr="00F64143">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12AD1B" w14:textId="77777777" w:rsidR="00347B1F" w:rsidRPr="003F1A75" w:rsidRDefault="00347B1F" w:rsidP="00CF1848">
      <w:r w:rsidRPr="003F1A75">
        <w:separator/>
      </w:r>
    </w:p>
  </w:footnote>
  <w:footnote w:type="continuationSeparator" w:id="0">
    <w:p w14:paraId="66CF41CE" w14:textId="77777777" w:rsidR="00347B1F" w:rsidRPr="003F1A75" w:rsidRDefault="00347B1F" w:rsidP="00CF1848">
      <w:r w:rsidRPr="003F1A75">
        <w:continuationSeparator/>
      </w:r>
    </w:p>
  </w:footnote>
  <w:footnote w:id="1">
    <w:p w14:paraId="722B2545" w14:textId="77777777" w:rsidR="00B33732" w:rsidRPr="00F51A14" w:rsidRDefault="00B33732" w:rsidP="00B33732">
      <w:pPr>
        <w:pStyle w:val="FootnoteText"/>
        <w:rPr>
          <w:lang w:val="en-CA"/>
        </w:rPr>
      </w:pPr>
      <w:r>
        <w:rPr>
          <w:rStyle w:val="FootnoteReference"/>
        </w:rPr>
        <w:footnoteRef/>
      </w:r>
      <w:r>
        <w:t xml:space="preserve"> </w:t>
      </w:r>
      <w:r w:rsidRPr="00471D93">
        <w:t>United Nations, Treaty Series, vol. 1760,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56A7D691" w14:textId="41836F45" w:rsidR="00534681" w:rsidRPr="003F1A75" w:rsidRDefault="009C482E" w:rsidP="009C482E">
        <w:pPr>
          <w:pStyle w:val="Header"/>
          <w:spacing w:after="240"/>
          <w:rPr>
            <w:szCs w:val="20"/>
          </w:rPr>
        </w:pPr>
        <w:r>
          <w:rPr>
            <w:szCs w:val="20"/>
          </w:rPr>
          <w:t>Non-paper on item 19 – 20 October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467CF65" w14:textId="058AD363" w:rsidR="009505C9" w:rsidRPr="003F1A75" w:rsidRDefault="009C482E" w:rsidP="007C4951">
        <w:pPr>
          <w:pStyle w:val="Header"/>
          <w:spacing w:after="240"/>
          <w:jc w:val="right"/>
        </w:pPr>
        <w:r>
          <w:t>Non-paper on item 19 – 20 October 2026</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A5915" w14:textId="77777777" w:rsidR="006100BC" w:rsidRDefault="006100BC" w:rsidP="006100BC">
    <w:pPr>
      <w:pStyle w:val="Header"/>
      <w:pBdr>
        <w:bottom w:val="none" w:sz="0" w:space="0" w:color="auto"/>
      </w:pBd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11733"/>
    <w:rsid w:val="00022AFE"/>
    <w:rsid w:val="0005091C"/>
    <w:rsid w:val="00063F74"/>
    <w:rsid w:val="0007171B"/>
    <w:rsid w:val="000B3A7A"/>
    <w:rsid w:val="000D0F68"/>
    <w:rsid w:val="000E673A"/>
    <w:rsid w:val="000F6945"/>
    <w:rsid w:val="000F74F5"/>
    <w:rsid w:val="000F78FC"/>
    <w:rsid w:val="001004CD"/>
    <w:rsid w:val="001031DF"/>
    <w:rsid w:val="00105372"/>
    <w:rsid w:val="001054A6"/>
    <w:rsid w:val="001078A1"/>
    <w:rsid w:val="001312AD"/>
    <w:rsid w:val="00131E7A"/>
    <w:rsid w:val="00134846"/>
    <w:rsid w:val="00137278"/>
    <w:rsid w:val="00142EA0"/>
    <w:rsid w:val="001664C2"/>
    <w:rsid w:val="00167507"/>
    <w:rsid w:val="00172AF6"/>
    <w:rsid w:val="00176CEE"/>
    <w:rsid w:val="00186DD8"/>
    <w:rsid w:val="001A35EC"/>
    <w:rsid w:val="001B13FE"/>
    <w:rsid w:val="001F5269"/>
    <w:rsid w:val="00226654"/>
    <w:rsid w:val="00227D0F"/>
    <w:rsid w:val="00240EE6"/>
    <w:rsid w:val="00254EB5"/>
    <w:rsid w:val="002D7F8F"/>
    <w:rsid w:val="002F6E18"/>
    <w:rsid w:val="003008FE"/>
    <w:rsid w:val="0030169D"/>
    <w:rsid w:val="003060EB"/>
    <w:rsid w:val="003153EB"/>
    <w:rsid w:val="0032136E"/>
    <w:rsid w:val="00321985"/>
    <w:rsid w:val="00347B1F"/>
    <w:rsid w:val="00351205"/>
    <w:rsid w:val="00372F74"/>
    <w:rsid w:val="003A48CC"/>
    <w:rsid w:val="003F1A75"/>
    <w:rsid w:val="003F7224"/>
    <w:rsid w:val="00427D21"/>
    <w:rsid w:val="00447F4A"/>
    <w:rsid w:val="00456F67"/>
    <w:rsid w:val="004644C2"/>
    <w:rsid w:val="00467F9C"/>
    <w:rsid w:val="004C6BBF"/>
    <w:rsid w:val="0051006C"/>
    <w:rsid w:val="00534681"/>
    <w:rsid w:val="0056068E"/>
    <w:rsid w:val="00563442"/>
    <w:rsid w:val="0056348E"/>
    <w:rsid w:val="00565B42"/>
    <w:rsid w:val="005B26BB"/>
    <w:rsid w:val="005B35E2"/>
    <w:rsid w:val="005C4CE6"/>
    <w:rsid w:val="006100BC"/>
    <w:rsid w:val="006122BA"/>
    <w:rsid w:val="006478BF"/>
    <w:rsid w:val="006940E0"/>
    <w:rsid w:val="006A73C1"/>
    <w:rsid w:val="006B2290"/>
    <w:rsid w:val="006E5E52"/>
    <w:rsid w:val="006E7BE2"/>
    <w:rsid w:val="00717D88"/>
    <w:rsid w:val="00726A43"/>
    <w:rsid w:val="00761A81"/>
    <w:rsid w:val="00786056"/>
    <w:rsid w:val="007942D3"/>
    <w:rsid w:val="007A76C2"/>
    <w:rsid w:val="007B2099"/>
    <w:rsid w:val="007B6C09"/>
    <w:rsid w:val="007B7741"/>
    <w:rsid w:val="007C4951"/>
    <w:rsid w:val="007C7C01"/>
    <w:rsid w:val="007D4D7D"/>
    <w:rsid w:val="007E09DA"/>
    <w:rsid w:val="007E0F8A"/>
    <w:rsid w:val="007F718D"/>
    <w:rsid w:val="00801FAD"/>
    <w:rsid w:val="008178B6"/>
    <w:rsid w:val="00817D5B"/>
    <w:rsid w:val="0082438A"/>
    <w:rsid w:val="00865B74"/>
    <w:rsid w:val="00866063"/>
    <w:rsid w:val="008705AD"/>
    <w:rsid w:val="00876F26"/>
    <w:rsid w:val="008974F0"/>
    <w:rsid w:val="008A1499"/>
    <w:rsid w:val="008B012A"/>
    <w:rsid w:val="008E5C24"/>
    <w:rsid w:val="00906E17"/>
    <w:rsid w:val="00930BA1"/>
    <w:rsid w:val="0093169E"/>
    <w:rsid w:val="009505C9"/>
    <w:rsid w:val="00950752"/>
    <w:rsid w:val="00953C88"/>
    <w:rsid w:val="00966424"/>
    <w:rsid w:val="009806DD"/>
    <w:rsid w:val="00980AB4"/>
    <w:rsid w:val="009B36DD"/>
    <w:rsid w:val="009C2DE6"/>
    <w:rsid w:val="009C482E"/>
    <w:rsid w:val="00A111D1"/>
    <w:rsid w:val="00A74359"/>
    <w:rsid w:val="00AA6F92"/>
    <w:rsid w:val="00AB6934"/>
    <w:rsid w:val="00AE3905"/>
    <w:rsid w:val="00AF42DE"/>
    <w:rsid w:val="00B3369F"/>
    <w:rsid w:val="00B33732"/>
    <w:rsid w:val="00B51FC6"/>
    <w:rsid w:val="00B94E6C"/>
    <w:rsid w:val="00BA1CB5"/>
    <w:rsid w:val="00BB4606"/>
    <w:rsid w:val="00BE4633"/>
    <w:rsid w:val="00BF54CA"/>
    <w:rsid w:val="00C23D2F"/>
    <w:rsid w:val="00C443BD"/>
    <w:rsid w:val="00C451C5"/>
    <w:rsid w:val="00C62C9A"/>
    <w:rsid w:val="00C9161D"/>
    <w:rsid w:val="00CA0C1D"/>
    <w:rsid w:val="00CA3749"/>
    <w:rsid w:val="00CB048A"/>
    <w:rsid w:val="00CF1848"/>
    <w:rsid w:val="00D12044"/>
    <w:rsid w:val="00D170D9"/>
    <w:rsid w:val="00D33EFC"/>
    <w:rsid w:val="00D406B0"/>
    <w:rsid w:val="00D40DBC"/>
    <w:rsid w:val="00D453E6"/>
    <w:rsid w:val="00D61C85"/>
    <w:rsid w:val="00D75CA6"/>
    <w:rsid w:val="00D76A18"/>
    <w:rsid w:val="00D80849"/>
    <w:rsid w:val="00D82E8F"/>
    <w:rsid w:val="00DB553F"/>
    <w:rsid w:val="00DB5E0F"/>
    <w:rsid w:val="00DD118C"/>
    <w:rsid w:val="00DD71AD"/>
    <w:rsid w:val="00DE765C"/>
    <w:rsid w:val="00E51951"/>
    <w:rsid w:val="00E66235"/>
    <w:rsid w:val="00E83C24"/>
    <w:rsid w:val="00E9318D"/>
    <w:rsid w:val="00E93F3E"/>
    <w:rsid w:val="00EA1205"/>
    <w:rsid w:val="00F063C2"/>
    <w:rsid w:val="00F171AF"/>
    <w:rsid w:val="00F53193"/>
    <w:rsid w:val="00F5357E"/>
    <w:rsid w:val="00F64143"/>
    <w:rsid w:val="00F6586C"/>
    <w:rsid w:val="00F83003"/>
    <w:rsid w:val="00F9038B"/>
    <w:rsid w:val="00F94774"/>
    <w:rsid w:val="00FA663B"/>
    <w:rsid w:val="00FB7721"/>
    <w:rsid w:val="00FC53DB"/>
    <w:rsid w:val="00FF33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E7E8C3"/>
  <w15:docId w15:val="{CAF35D44-54FE-485D-B6D3-4AC03D1C0DC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 w:type="table" w:customStyle="1" w:styleId="TableGrid11">
    <w:name w:val="Table Grid11"/>
    <w:basedOn w:val="TableNormal"/>
    <w:next w:val="TableGrid"/>
    <w:uiPriority w:val="39"/>
    <w:rsid w:val="00142EA0"/>
    <w:rPr>
      <w:rFonts w:eastAsiaTheme="minorHAnsi"/>
      <w:sz w:val="22"/>
      <w:szCs w:val="22"/>
      <w:lang w:val="en-CA"/>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cbd.int/documents/CBD/SBI/6/9"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hyperlink" Target="https://www.cbd.int/decisions/cop/?m=cop-16" TargetMode="Externa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cbd.int/documents/CBD/SBI/6/9" TargetMode="External"/><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DEMARIAVE\Download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15F52F5130450D8AB458D2EAAFE0C1"/>
        <w:category>
          <w:name w:val="General"/>
          <w:gallery w:val="placeholder"/>
        </w:category>
        <w:types>
          <w:type w:val="bbPlcHdr"/>
        </w:types>
        <w:behaviors>
          <w:behavior w:val="content"/>
        </w:behaviors>
        <w:guid w:val="{7E6DEAD7-D3C6-4CE6-9AFE-438F20FA0008}"/>
      </w:docPartPr>
      <w:docPartBody>
        <w:p w:rsidR="00373EE7" w:rsidRDefault="00373EE7">
          <w:pPr>
            <w:pStyle w:val="B815F52F5130450D8AB458D2EAAFE0C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3EE7"/>
    <w:rsid w:val="000171DB"/>
    <w:rsid w:val="00022AFE"/>
    <w:rsid w:val="0024302F"/>
    <w:rsid w:val="00254EB5"/>
    <w:rsid w:val="00373EE7"/>
    <w:rsid w:val="00550F17"/>
    <w:rsid w:val="005866D2"/>
    <w:rsid w:val="00652578"/>
    <w:rsid w:val="00742F78"/>
    <w:rsid w:val="00761A81"/>
    <w:rsid w:val="00876F26"/>
    <w:rsid w:val="00980AB4"/>
    <w:rsid w:val="009E0698"/>
    <w:rsid w:val="00A9769A"/>
    <w:rsid w:val="00E555F5"/>
    <w:rsid w:val="00F143E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815F52F5130450D8AB458D2EAAFE0C1">
    <w:name w:val="B815F52F5130450D8AB458D2EAAFE0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BE1B426-03D1-49D5-BC17-F2214B339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Template>
  <TotalTime>3</TotalTime>
  <Pages>2</Pages>
  <Words>983</Words>
  <Characters>5606</Characters>
  <Application>Microsoft Office Word</Application>
  <DocSecurity>0</DocSecurity>
  <Lines>46</Lines>
  <Paragraphs>13</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6576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Options for further improving the effectiveness of meetings under the Convention and its Protocols</dc:title>
  <dc:subject>Non-paper on item 19 – 20 October 2026</dc:subject>
  <dc:creator>Veronique Lefebvre</dc:creator>
  <cp:keywords>Convention on Biological Diversity</cp:keywords>
  <cp:lastModifiedBy>Veronique Lefebvre</cp:lastModifiedBy>
  <cp:revision>4</cp:revision>
  <cp:lastPrinted>2020-01-21T16:56:00Z</cp:lastPrinted>
  <dcterms:created xsi:type="dcterms:W3CDTF">2026-10-20T06:14:00Z</dcterms:created>
  <dcterms:modified xsi:type="dcterms:W3CDTF">2026-10-20T06:16:00Z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GrammarlyDocumentId">
    <vt:lpwstr>87272f1424f31318edfbcdbc5107b04f5ebf60731e2f1fa527555ba0bcb59607</vt:lpwstr>
  </property>
</Properties>
</file>