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62F2A5B2" w14:textId="77777777" w:rsidTr="008A1499">
        <w:trPr>
          <w:trHeight w:val="850"/>
        </w:trPr>
        <w:tc>
          <w:tcPr>
            <w:tcW w:w="975" w:type="dxa"/>
            <w:vAlign w:val="bottom"/>
          </w:tcPr>
          <w:p w14:paraId="49B76641" w14:textId="77777777" w:rsidR="008A1499" w:rsidRPr="003F1A75" w:rsidRDefault="008A1499" w:rsidP="008A1499">
            <w:pPr>
              <w:pStyle w:val="AASmallLogo"/>
            </w:pPr>
            <w:r w:rsidRPr="003F1A75">
              <w:rPr>
                <w:noProof/>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1BDAB796" w14:textId="77777777" w:rsidR="008A1499" w:rsidRPr="003F1A75" w:rsidRDefault="008A1499" w:rsidP="008A1499">
            <w:pPr>
              <w:pStyle w:val="AASmallLogo"/>
            </w:pPr>
          </w:p>
        </w:tc>
        <w:tc>
          <w:tcPr>
            <w:tcW w:w="1434" w:type="dxa"/>
            <w:noWrap/>
            <w:vAlign w:val="bottom"/>
          </w:tcPr>
          <w:p w14:paraId="30C1C584" w14:textId="77777777" w:rsidR="008A1499" w:rsidRPr="003F1A75" w:rsidRDefault="008A1499" w:rsidP="008A1499">
            <w:pPr>
              <w:pStyle w:val="AASmallLogo"/>
            </w:pPr>
            <w:r w:rsidRPr="003F1A75">
              <w:rPr>
                <w:noProof/>
              </w:rPr>
              <w:drawing>
                <wp:inline distT="0" distB="0" distL="0" distR="0" wp14:anchorId="48FEC52B" wp14:editId="70DEDE8E">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14C3327F" w14:textId="77777777" w:rsidR="008A1499" w:rsidRPr="003F1A75" w:rsidRDefault="008A1499" w:rsidP="008A1499">
            <w:pPr>
              <w:pStyle w:val="AASmallLogo"/>
            </w:pPr>
          </w:p>
        </w:tc>
        <w:tc>
          <w:tcPr>
            <w:tcW w:w="8073" w:type="dxa"/>
            <w:vAlign w:val="bottom"/>
          </w:tcPr>
          <w:p w14:paraId="1F74E7F0" w14:textId="44543B31" w:rsidR="008A1499" w:rsidRPr="003F1A75" w:rsidRDefault="008A1499" w:rsidP="003F1A75">
            <w:pPr>
              <w:pStyle w:val="ABSymbol"/>
            </w:pPr>
            <w:r w:rsidRPr="003F1A75">
              <w:rPr>
                <w:sz w:val="40"/>
              </w:rPr>
              <w:t>CBD</w:t>
            </w:r>
            <w:r w:rsidRPr="003F1A75">
              <w:t>/</w:t>
            </w:r>
            <w:r w:rsidR="00240EE6">
              <w:t>COP</w:t>
            </w:r>
            <w:r w:rsidRPr="003F1A75">
              <w:t>/</w:t>
            </w:r>
            <w:r w:rsidR="00240EE6">
              <w:t>17/</w:t>
            </w:r>
            <w:r w:rsidR="00FB2EB1">
              <w:t>INF</w:t>
            </w:r>
            <w:r w:rsidR="003421BF">
              <w:t>/</w:t>
            </w:r>
            <w:r w:rsidR="003421BF">
              <w:t>30</w:t>
            </w:r>
          </w:p>
        </w:tc>
      </w:tr>
    </w:tbl>
    <w:p w14:paraId="11CB90C2"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52A46D13" w14:textId="77777777" w:rsidTr="008A1499">
        <w:trPr>
          <w:trHeight w:val="1814"/>
        </w:trPr>
        <w:tc>
          <w:tcPr>
            <w:tcW w:w="7370" w:type="dxa"/>
          </w:tcPr>
          <w:p w14:paraId="497D15F4" w14:textId="77777777" w:rsidR="008A1499" w:rsidRPr="003F1A75" w:rsidRDefault="008A1499" w:rsidP="008A1499">
            <w:pPr>
              <w:pStyle w:val="ACLargeLogo"/>
            </w:pPr>
            <w:r w:rsidRPr="003F1A75">
              <w:rPr>
                <w:noProof/>
              </w:rPr>
              <w:drawing>
                <wp:inline distT="0" distB="0" distL="0" distR="0" wp14:anchorId="310CE8EB" wp14:editId="5750589C">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5EC00350" w14:textId="77777777" w:rsidR="008A1499" w:rsidRPr="003F1A75" w:rsidRDefault="008A1499" w:rsidP="008A1499">
            <w:pPr>
              <w:pStyle w:val="ACLargeLogo"/>
            </w:pPr>
          </w:p>
        </w:tc>
        <w:tc>
          <w:tcPr>
            <w:tcW w:w="3112" w:type="dxa"/>
          </w:tcPr>
          <w:p w14:paraId="074BED75" w14:textId="77777777" w:rsidR="008A1499" w:rsidRPr="003F1A75" w:rsidRDefault="008A1499" w:rsidP="008A1499">
            <w:pPr>
              <w:pStyle w:val="AEDistrNormal"/>
            </w:pPr>
            <w:r w:rsidRPr="003F1A75">
              <w:t xml:space="preserve">Distr.: General </w:t>
            </w:r>
          </w:p>
          <w:p w14:paraId="06E1495F" w14:textId="6E6F93D3" w:rsidR="008A1499" w:rsidRPr="003F1A75" w:rsidRDefault="008F2C50" w:rsidP="008A1499">
            <w:pPr>
              <w:pStyle w:val="AEDistrNormal"/>
            </w:pPr>
            <w:r>
              <w:t>29 October 2026</w:t>
            </w:r>
          </w:p>
          <w:p w14:paraId="0BC866E8" w14:textId="4986FB5D" w:rsidR="008A1499" w:rsidRPr="003F1A75" w:rsidRDefault="008A1499" w:rsidP="008A1499">
            <w:pPr>
              <w:pStyle w:val="AEDistrNormal6pt"/>
            </w:pPr>
            <w:r w:rsidRPr="003F1A75">
              <w:t xml:space="preserve">English </w:t>
            </w:r>
            <w:r w:rsidR="00B2128C">
              <w:t>only</w:t>
            </w:r>
          </w:p>
          <w:p w14:paraId="222077E6" w14:textId="77777777" w:rsidR="008A1499" w:rsidRPr="003F1A75" w:rsidRDefault="008A1499" w:rsidP="008A1499">
            <w:pPr>
              <w:pStyle w:val="AEDistrNormal6pt"/>
            </w:pPr>
          </w:p>
        </w:tc>
      </w:tr>
    </w:tbl>
    <w:p w14:paraId="08F9466D"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006A1075" w14:textId="77777777" w:rsidTr="008A1499">
        <w:trPr>
          <w:trHeight w:val="57"/>
        </w:trPr>
        <w:tc>
          <w:tcPr>
            <w:tcW w:w="6094" w:type="dxa"/>
          </w:tcPr>
          <w:p w14:paraId="5E0F72E0" w14:textId="77777777" w:rsidR="008A1499" w:rsidRPr="003F1A75" w:rsidRDefault="00240EE6" w:rsidP="008A1499">
            <w:pPr>
              <w:pStyle w:val="AFCorN12Bold"/>
            </w:pPr>
            <w:r>
              <w:t xml:space="preserve">Conference of the Parties to the </w:t>
            </w:r>
            <w:r w:rsidR="006E7BE2">
              <w:br/>
            </w:r>
            <w:r>
              <w:t>Convention on Biological Diversity</w:t>
            </w:r>
            <w:r w:rsidR="008A1499" w:rsidRPr="003F1A75">
              <w:t xml:space="preserve"> </w:t>
            </w:r>
          </w:p>
          <w:p w14:paraId="11B6ECD2" w14:textId="77777777" w:rsidR="008A1499" w:rsidRPr="003F1A75" w:rsidRDefault="00240EE6" w:rsidP="008A1499">
            <w:pPr>
              <w:pStyle w:val="AFCorNBold"/>
            </w:pPr>
            <w:r>
              <w:t>Seventeen</w:t>
            </w:r>
            <w:r w:rsidR="008A1499" w:rsidRPr="003F1A75">
              <w:t xml:space="preserve">th meeting </w:t>
            </w:r>
          </w:p>
          <w:p w14:paraId="31A7E7EA" w14:textId="77777777" w:rsidR="008A1499" w:rsidRPr="003F1A75" w:rsidRDefault="00240EE6" w:rsidP="008A1499">
            <w:pPr>
              <w:pStyle w:val="AFCorNNormal"/>
            </w:pPr>
            <w:r>
              <w:t>Yerevan</w:t>
            </w:r>
            <w:r w:rsidR="008A1499" w:rsidRPr="003F1A75">
              <w:t xml:space="preserve">, </w:t>
            </w:r>
            <w:r>
              <w:rPr>
                <w:snapToGrid w:val="0"/>
                <w:kern w:val="22"/>
              </w:rPr>
              <w:t>19</w:t>
            </w:r>
            <w:r w:rsidR="008A1499" w:rsidRPr="003F1A75">
              <w:rPr>
                <w:snapToGrid w:val="0"/>
                <w:kern w:val="22"/>
              </w:rPr>
              <w:t>–</w:t>
            </w:r>
            <w:r>
              <w:rPr>
                <w:snapToGrid w:val="0"/>
                <w:kern w:val="22"/>
              </w:rPr>
              <w:t>30</w:t>
            </w:r>
            <w:r w:rsidR="008A1499" w:rsidRPr="003F1A75">
              <w:rPr>
                <w:snapToGrid w:val="0"/>
                <w:kern w:val="22"/>
              </w:rPr>
              <w:t xml:space="preserve"> </w:t>
            </w:r>
            <w:r>
              <w:rPr>
                <w:snapToGrid w:val="0"/>
                <w:kern w:val="22"/>
              </w:rPr>
              <w:t>October 2026</w:t>
            </w:r>
          </w:p>
          <w:p w14:paraId="1178DB9F" w14:textId="7BD46C4A" w:rsidR="008A1499" w:rsidRPr="003F1A75" w:rsidRDefault="00FA2510" w:rsidP="008A1499">
            <w:pPr>
              <w:pStyle w:val="AFCorNNormal"/>
            </w:pPr>
            <w:r>
              <w:t>A</w:t>
            </w:r>
            <w:r w:rsidR="008A1499" w:rsidRPr="003F1A75">
              <w:t>genda</w:t>
            </w:r>
            <w:r>
              <w:t xml:space="preserve"> item 5</w:t>
            </w:r>
            <w:r w:rsidR="008A1499" w:rsidRPr="003F1A75">
              <w:t xml:space="preserve"> </w:t>
            </w:r>
          </w:p>
          <w:p w14:paraId="16A57DAB" w14:textId="77777777" w:rsidR="008F2C50" w:rsidRPr="003421BF" w:rsidRDefault="008F2C50" w:rsidP="003421BF">
            <w:pPr>
              <w:pStyle w:val="AFCorNBold"/>
            </w:pPr>
            <w:r w:rsidRPr="003421BF">
              <w:t xml:space="preserve">Date and venue of future meetings </w:t>
            </w:r>
          </w:p>
          <w:p w14:paraId="648E0D8B" w14:textId="1F4B3C62" w:rsidR="008A1499" w:rsidRPr="003F1A75" w:rsidRDefault="008F2C50" w:rsidP="003421BF">
            <w:pPr>
              <w:pStyle w:val="AFCorNBold"/>
            </w:pPr>
            <w:r w:rsidRPr="003421BF">
              <w:t>of the Conference of the Parties</w:t>
            </w:r>
          </w:p>
        </w:tc>
        <w:tc>
          <w:tcPr>
            <w:tcW w:w="4388" w:type="dxa"/>
          </w:tcPr>
          <w:p w14:paraId="38AA82D6" w14:textId="77777777" w:rsidR="008A1499" w:rsidRPr="003F1A75" w:rsidRDefault="008A1499" w:rsidP="008A1499">
            <w:pPr>
              <w:pStyle w:val="CBDNormal"/>
              <w:jc w:val="left"/>
            </w:pPr>
          </w:p>
        </w:tc>
      </w:tr>
    </w:tbl>
    <w:p w14:paraId="0005FB46" w14:textId="0CCF6ACC" w:rsidR="00C9161D" w:rsidRPr="003F1A75" w:rsidRDefault="00000000" w:rsidP="00A111D1">
      <w:pPr>
        <w:pStyle w:val="CBDTitle"/>
        <w:rPr>
          <w:caps/>
        </w:rPr>
      </w:pPr>
      <w:sdt>
        <w:sdtPr>
          <w:alias w:val="Title"/>
          <w:tag w:val=""/>
          <w:id w:val="772832786"/>
          <w:placeholder>
            <w:docPart w:val="AE29319BA1B74E5C944551A3258A0351"/>
          </w:placeholder>
          <w:dataBinding w:prefixMappings="xmlns:ns0='http://purl.org/dc/elements/1.1/' xmlns:ns1='http://schemas.openxmlformats.org/package/2006/metadata/core-properties' " w:xpath="/ns1:coreProperties[1]/ns0:title[1]" w:storeItemID="{6C3C8BC8-F283-45AE-878A-BAB7291924A1}"/>
          <w:text/>
        </w:sdtPr>
        <w:sdtContent>
          <w:r w:rsidR="004C24EC" w:rsidRPr="004C24EC">
            <w:t xml:space="preserve">Decision on the venue of the </w:t>
          </w:r>
          <w:r w:rsidR="005973A1">
            <w:t>eighteenth</w:t>
          </w:r>
          <w:r w:rsidR="004C24EC" w:rsidRPr="004C24EC">
            <w:t xml:space="preserve"> meeting of the Conference of the Parties to the Convention on Biological Diversity</w:t>
          </w:r>
        </w:sdtContent>
      </w:sdt>
      <w:r w:rsidR="00EF13AA" w:rsidRPr="00EF13AA">
        <w:rPr>
          <w:rStyle w:val="FootnoteReference"/>
          <w:caps/>
        </w:rPr>
        <w:footnoteReference w:customMarkFollows="1" w:id="1"/>
        <w:sym w:font="Symbol" w:char="F02A"/>
      </w:r>
    </w:p>
    <w:p w14:paraId="00856AB3" w14:textId="77777777" w:rsidR="00F6586C" w:rsidRDefault="0030169D" w:rsidP="00A111D1">
      <w:pPr>
        <w:pStyle w:val="CBDSubTitle"/>
      </w:pPr>
      <w:r w:rsidRPr="003F1A75">
        <w:t xml:space="preserve">Note by the </w:t>
      </w:r>
      <w:r w:rsidR="007E0F8A" w:rsidRPr="003F1A75">
        <w:t>Secretariat</w:t>
      </w:r>
    </w:p>
    <w:p w14:paraId="03A5BF64" w14:textId="77777777" w:rsidR="004D09FF" w:rsidRDefault="004D09FF" w:rsidP="004D09FF">
      <w:pPr>
        <w:pStyle w:val="CBDH1"/>
      </w:pPr>
      <w:bookmarkStart w:id="0" w:name="_Hlk181195489"/>
      <w:r>
        <w:t>I.</w:t>
      </w:r>
      <w:r>
        <w:tab/>
      </w:r>
      <w:bookmarkStart w:id="1" w:name="_Hlk181195020"/>
      <w:r w:rsidRPr="00EA19AA">
        <w:t>Background</w:t>
      </w:r>
    </w:p>
    <w:bookmarkEnd w:id="0"/>
    <w:p w14:paraId="08AC1342" w14:textId="1175BCF6" w:rsidR="004D09FF" w:rsidRPr="00677848" w:rsidRDefault="004D09FF" w:rsidP="004D09FF">
      <w:pPr>
        <w:pStyle w:val="CBDNormalNumber"/>
        <w:numPr>
          <w:ilvl w:val="0"/>
          <w:numId w:val="5"/>
        </w:numPr>
        <w:tabs>
          <w:tab w:val="left" w:pos="2127"/>
        </w:tabs>
        <w:spacing w:before="240" w:after="240"/>
        <w:rPr>
          <w:rFonts w:eastAsia="Times New Roman"/>
          <w:sz w:val="24"/>
          <w:szCs w:val="24"/>
        </w:rPr>
      </w:pPr>
      <w:r>
        <w:t>At its</w:t>
      </w:r>
      <w:r w:rsidRPr="00E017FC">
        <w:t xml:space="preserve"> </w:t>
      </w:r>
      <w:r w:rsidR="00BE7372">
        <w:t>seventeenth</w:t>
      </w:r>
      <w:r w:rsidR="00BE7372" w:rsidRPr="00E017FC">
        <w:t xml:space="preserve"> </w:t>
      </w:r>
      <w:r>
        <w:t>meeting,</w:t>
      </w:r>
      <w:r w:rsidRPr="00E017FC">
        <w:t xml:space="preserve"> the Conference of the Parties to the Convention on Biological Diversity will be invited to take a decision on the date and venue of </w:t>
      </w:r>
      <w:r>
        <w:t xml:space="preserve">its </w:t>
      </w:r>
      <w:r w:rsidR="00BE7372">
        <w:t xml:space="preserve">eighteenth </w:t>
      </w:r>
      <w:r>
        <w:t>meeting.</w:t>
      </w:r>
    </w:p>
    <w:p w14:paraId="4C6B79BB" w14:textId="77777777" w:rsidR="004D09FF" w:rsidRPr="00677848" w:rsidRDefault="004D09FF" w:rsidP="004D09FF">
      <w:pPr>
        <w:pStyle w:val="CBDNormalNumber"/>
        <w:numPr>
          <w:ilvl w:val="0"/>
          <w:numId w:val="5"/>
        </w:numPr>
        <w:spacing w:before="0"/>
        <w:rPr>
          <w:rFonts w:eastAsia="Times New Roman"/>
          <w:sz w:val="24"/>
          <w:szCs w:val="24"/>
        </w:rPr>
      </w:pPr>
      <w:r w:rsidRPr="00E017FC">
        <w:t>Rule 3 of the rules of procedure of the Conference of the Parties provide</w:t>
      </w:r>
      <w:r>
        <w:t>s</w:t>
      </w:r>
      <w:r w:rsidRPr="00E017FC">
        <w:t xml:space="preserve"> that the meetings of the Conference of the Parties </w:t>
      </w:r>
      <w:r>
        <w:t>are to</w:t>
      </w:r>
      <w:r w:rsidRPr="00E017FC">
        <w:t xml:space="preserve"> take place at the seat of the Secretariat, unless the Conference of the Parties decides otherwise or other appropriate arrangements are made by the Secretariat in consultation with the Parties.</w:t>
      </w:r>
    </w:p>
    <w:p w14:paraId="5229E1F6" w14:textId="77777777" w:rsidR="004D09FF" w:rsidRPr="00677848" w:rsidRDefault="004D09FF" w:rsidP="004D09FF">
      <w:pPr>
        <w:pStyle w:val="CBDNormalNumber"/>
        <w:numPr>
          <w:ilvl w:val="0"/>
          <w:numId w:val="5"/>
        </w:numPr>
        <w:spacing w:before="0"/>
        <w:rPr>
          <w:rFonts w:eastAsia="Times New Roman"/>
          <w:sz w:val="24"/>
          <w:szCs w:val="24"/>
        </w:rPr>
      </w:pPr>
      <w:r>
        <w:t>In line with</w:t>
      </w:r>
      <w:r w:rsidRPr="00E017FC">
        <w:t xml:space="preserve"> established practice, </w:t>
      </w:r>
      <w:r>
        <w:t xml:space="preserve">a meeting of the </w:t>
      </w:r>
      <w:r w:rsidRPr="00E017FC">
        <w:t>C</w:t>
      </w:r>
      <w:r>
        <w:t xml:space="preserve">onference of the </w:t>
      </w:r>
      <w:r w:rsidRPr="00E017FC">
        <w:t>P</w:t>
      </w:r>
      <w:r>
        <w:t>arties is</w:t>
      </w:r>
      <w:r w:rsidRPr="00E017FC">
        <w:t xml:space="preserve"> held at a venue </w:t>
      </w:r>
      <w:r>
        <w:t>decided</w:t>
      </w:r>
      <w:r w:rsidRPr="00E017FC">
        <w:t xml:space="preserve"> at </w:t>
      </w:r>
      <w:r>
        <w:t>the</w:t>
      </w:r>
      <w:r w:rsidRPr="00E017FC">
        <w:t xml:space="preserve"> previous </w:t>
      </w:r>
      <w:r>
        <w:t xml:space="preserve">meeting. </w:t>
      </w:r>
      <w:r w:rsidRPr="00E017FC">
        <w:t xml:space="preserve">To that end, Parties </w:t>
      </w:r>
      <w:r>
        <w:t xml:space="preserve">represented at a meeting may </w:t>
      </w:r>
      <w:r w:rsidRPr="00E017FC">
        <w:t>make a</w:t>
      </w:r>
      <w:r>
        <w:t>n</w:t>
      </w:r>
      <w:r w:rsidRPr="00E017FC">
        <w:t xml:space="preserve"> </w:t>
      </w:r>
      <w:r>
        <w:t>offer</w:t>
      </w:r>
      <w:r w:rsidRPr="00E017FC">
        <w:t xml:space="preserve"> to host the </w:t>
      </w:r>
      <w:r>
        <w:t>following</w:t>
      </w:r>
      <w:r w:rsidRPr="00E017FC">
        <w:t xml:space="preserve"> </w:t>
      </w:r>
      <w:r>
        <w:t>meeting.</w:t>
      </w:r>
      <w:r w:rsidRPr="00E017FC">
        <w:t xml:space="preserve"> Th</w:t>
      </w:r>
      <w:r>
        <w:t>e</w:t>
      </w:r>
      <w:r w:rsidRPr="00E017FC">
        <w:t xml:space="preserve"> </w:t>
      </w:r>
      <w:r>
        <w:t>offer</w:t>
      </w:r>
      <w:r w:rsidRPr="00E017FC">
        <w:t xml:space="preserve"> is generally welcomed by acclamation by other </w:t>
      </w:r>
      <w:r>
        <w:t>Parties</w:t>
      </w:r>
      <w:r w:rsidRPr="00E017FC">
        <w:t xml:space="preserve"> before being formal</w:t>
      </w:r>
      <w:r>
        <w:t>ly</w:t>
      </w:r>
      <w:r w:rsidRPr="00E017FC">
        <w:t xml:space="preserve"> adopt</w:t>
      </w:r>
      <w:r>
        <w:t>ed</w:t>
      </w:r>
      <w:r w:rsidRPr="00E017FC">
        <w:t xml:space="preserve"> </w:t>
      </w:r>
      <w:r>
        <w:t>in</w:t>
      </w:r>
      <w:r w:rsidRPr="00E017FC">
        <w:t xml:space="preserve"> a decision.</w:t>
      </w:r>
    </w:p>
    <w:p w14:paraId="28E59718" w14:textId="77777777" w:rsidR="004D09FF" w:rsidRDefault="004D09FF" w:rsidP="004D09FF">
      <w:pPr>
        <w:pStyle w:val="CBDNormalNumber"/>
        <w:numPr>
          <w:ilvl w:val="0"/>
          <w:numId w:val="5"/>
        </w:numPr>
        <w:spacing w:before="0"/>
      </w:pPr>
      <w:r>
        <w:t>With regard to</w:t>
      </w:r>
      <w:r w:rsidRPr="00F24678">
        <w:t xml:space="preserve"> voting, </w:t>
      </w:r>
      <w:r>
        <w:t>r</w:t>
      </w:r>
      <w:r w:rsidRPr="00F24678">
        <w:t xml:space="preserve">ule 39 </w:t>
      </w:r>
      <w:r w:rsidRPr="00E017FC">
        <w:t xml:space="preserve">of the rules of procedure </w:t>
      </w:r>
      <w:r w:rsidRPr="00F24678">
        <w:t xml:space="preserve">provides </w:t>
      </w:r>
      <w:r>
        <w:t>the following:</w:t>
      </w:r>
    </w:p>
    <w:p w14:paraId="0AE23728" w14:textId="77777777" w:rsidR="004D09FF" w:rsidRDefault="004D09FF" w:rsidP="004D09FF">
      <w:pPr>
        <w:pStyle w:val="CBDNormalNumber"/>
        <w:numPr>
          <w:ilvl w:val="0"/>
          <w:numId w:val="0"/>
        </w:numPr>
        <w:tabs>
          <w:tab w:val="clear" w:pos="567"/>
        </w:tabs>
        <w:ind w:left="1134"/>
        <w:rPr>
          <w:rFonts w:eastAsia="Times New Roman"/>
          <w:color w:val="00483A"/>
        </w:rPr>
      </w:pPr>
      <w:r>
        <w:rPr>
          <w:shd w:val="clear" w:color="auto" w:fill="FFFFFF"/>
        </w:rPr>
        <w:t>1.</w:t>
      </w:r>
      <w:r>
        <w:rPr>
          <w:shd w:val="clear" w:color="auto" w:fill="FFFFFF"/>
        </w:rPr>
        <w:tab/>
        <w:t>Except as provided for in paragraph 2 of this rule, each Party shall have one vote.</w:t>
      </w:r>
    </w:p>
    <w:p w14:paraId="236ABF4B" w14:textId="77777777" w:rsidR="004D09FF" w:rsidRDefault="004D09FF" w:rsidP="004D09FF">
      <w:pPr>
        <w:pStyle w:val="CBDNormalNumber"/>
        <w:numPr>
          <w:ilvl w:val="0"/>
          <w:numId w:val="0"/>
        </w:numPr>
        <w:tabs>
          <w:tab w:val="clear" w:pos="567"/>
        </w:tabs>
        <w:ind w:left="1134"/>
      </w:pPr>
      <w:r>
        <w:rPr>
          <w:shd w:val="clear" w:color="auto" w:fill="FFFFFF"/>
        </w:rPr>
        <w:t>2.</w:t>
      </w:r>
      <w:r>
        <w:rPr>
          <w:shd w:val="clear" w:color="auto" w:fill="FFFFFF"/>
        </w:rPr>
        <w:tab/>
        <w:t>Regional economic integration organizations, in matters within their competence, shall exercise their right to vote with a number of votes equal to the number of their member States which are Parties. Such organizations shall not exercise their right to vote if their member States exercise theirs, and vice versa.</w:t>
      </w:r>
    </w:p>
    <w:p w14:paraId="1FEBCAC5" w14:textId="77777777" w:rsidR="004D09FF" w:rsidRPr="00677848" w:rsidRDefault="004D09FF" w:rsidP="004D09FF">
      <w:pPr>
        <w:pStyle w:val="CBDNormalNumber"/>
        <w:numPr>
          <w:ilvl w:val="0"/>
          <w:numId w:val="5"/>
        </w:numPr>
        <w:tabs>
          <w:tab w:val="left" w:pos="2127"/>
        </w:tabs>
        <w:spacing w:before="240" w:after="240"/>
        <w:rPr>
          <w:rFonts w:eastAsia="Times New Roman"/>
          <w:sz w:val="24"/>
          <w:szCs w:val="24"/>
        </w:rPr>
      </w:pPr>
      <w:r>
        <w:t>With regard to the required majority</w:t>
      </w:r>
      <w:r w:rsidRPr="00E017FC">
        <w:t>, the selection of the venue is a procedural matter</w:t>
      </w:r>
      <w:r>
        <w:t>, as it</w:t>
      </w:r>
      <w:r w:rsidRPr="00E017FC">
        <w:t xml:space="preserve"> relate</w:t>
      </w:r>
      <w:r>
        <w:t>s</w:t>
      </w:r>
      <w:r w:rsidRPr="00E017FC">
        <w:t xml:space="preserve"> to the conduct of the meetings of the Conference of the Parties, </w:t>
      </w:r>
      <w:r>
        <w:t xml:space="preserve">which </w:t>
      </w:r>
      <w:r w:rsidRPr="00E017FC">
        <w:t xml:space="preserve">means that, in the absence of consensus, the Conference of the Parties may </w:t>
      </w:r>
      <w:r>
        <w:t xml:space="preserve">make a </w:t>
      </w:r>
      <w:r w:rsidRPr="00E017FC">
        <w:t>deci</w:t>
      </w:r>
      <w:r>
        <w:t>sion</w:t>
      </w:r>
      <w:r w:rsidRPr="00E017FC">
        <w:t xml:space="preserve"> by a majority vote of the Parties present and voting</w:t>
      </w:r>
      <w:r>
        <w:t>,</w:t>
      </w:r>
      <w:r w:rsidRPr="00E017FC">
        <w:t xml:space="preserve"> in accordance with </w:t>
      </w:r>
      <w:r>
        <w:t>r</w:t>
      </w:r>
      <w:r w:rsidRPr="00E017FC">
        <w:t>ule 40, paragraph 2</w:t>
      </w:r>
      <w:r>
        <w:t xml:space="preserve">, of the rules of procedure. </w:t>
      </w:r>
      <w:r w:rsidRPr="00E017FC">
        <w:t xml:space="preserve">In addition, </w:t>
      </w:r>
      <w:r>
        <w:t>r</w:t>
      </w:r>
      <w:r w:rsidRPr="00E017FC">
        <w:t xml:space="preserve">ule 40, paragraph 5, </w:t>
      </w:r>
      <w:r>
        <w:t>provides that, f</w:t>
      </w:r>
      <w:r w:rsidRPr="00E017FC">
        <w:t>or the purposes of the rules</w:t>
      </w:r>
      <w:r>
        <w:t xml:space="preserve"> of procedure</w:t>
      </w:r>
      <w:r w:rsidRPr="00E017FC">
        <w:t xml:space="preserve">, the phrase </w:t>
      </w:r>
      <w:r>
        <w:lastRenderedPageBreak/>
        <w:t>“</w:t>
      </w:r>
      <w:r w:rsidRPr="00E017FC">
        <w:t>Parties present and voting</w:t>
      </w:r>
      <w:r>
        <w:t>”</w:t>
      </w:r>
      <w:r w:rsidRPr="00E017FC">
        <w:t xml:space="preserve"> means Parties present at the session at which voting takes place and casting an affirmative or negative vote. Parties abstaining from voting </w:t>
      </w:r>
      <w:r>
        <w:t>are</w:t>
      </w:r>
      <w:r w:rsidRPr="00E017FC">
        <w:t xml:space="preserve"> considered as not voting.</w:t>
      </w:r>
    </w:p>
    <w:p w14:paraId="33CE9E1E" w14:textId="20A214DB" w:rsidR="004D09FF" w:rsidRPr="00677848" w:rsidRDefault="004D09FF" w:rsidP="004D09FF">
      <w:pPr>
        <w:pStyle w:val="CBDNormalNumber"/>
        <w:numPr>
          <w:ilvl w:val="0"/>
          <w:numId w:val="5"/>
        </w:numPr>
        <w:spacing w:before="0"/>
        <w:rPr>
          <w:rFonts w:eastAsia="Times New Roman"/>
          <w:sz w:val="24"/>
          <w:szCs w:val="24"/>
        </w:rPr>
      </w:pPr>
      <w:r w:rsidRPr="000A037E">
        <w:t>Only delegates with valid c</w:t>
      </w:r>
      <w:r w:rsidRPr="00D71B46">
        <w:t>redentials</w:t>
      </w:r>
      <w:r w:rsidRPr="00E017FC">
        <w:t xml:space="preserve"> signed by </w:t>
      </w:r>
      <w:r>
        <w:t xml:space="preserve">their </w:t>
      </w:r>
      <w:r w:rsidRPr="00E017FC">
        <w:t xml:space="preserve">Head of State, Head of Government or </w:t>
      </w:r>
      <w:r>
        <w:t>m</w:t>
      </w:r>
      <w:r w:rsidRPr="00E017FC">
        <w:t xml:space="preserve">inister for </w:t>
      </w:r>
      <w:r>
        <w:t>f</w:t>
      </w:r>
      <w:r w:rsidRPr="00E017FC">
        <w:t xml:space="preserve">oreign </w:t>
      </w:r>
      <w:r>
        <w:t>a</w:t>
      </w:r>
      <w:r w:rsidRPr="00E017FC">
        <w:t xml:space="preserve">ffairs </w:t>
      </w:r>
      <w:r>
        <w:t>may</w:t>
      </w:r>
      <w:r w:rsidRPr="00E017FC">
        <w:t xml:space="preserve"> participate</w:t>
      </w:r>
      <w:r>
        <w:t xml:space="preserve"> in</w:t>
      </w:r>
      <w:r w:rsidRPr="00E017FC">
        <w:t xml:space="preserve"> </w:t>
      </w:r>
      <w:r>
        <w:t>the voting on the</w:t>
      </w:r>
      <w:r w:rsidRPr="00E017FC">
        <w:t xml:space="preserve"> </w:t>
      </w:r>
      <w:r>
        <w:t>d</w:t>
      </w:r>
      <w:r w:rsidRPr="00B06B83">
        <w:t xml:space="preserve">ecision on the venue of the </w:t>
      </w:r>
      <w:r w:rsidR="003E4F04">
        <w:t>eighteen</w:t>
      </w:r>
      <w:r w:rsidR="003E4F04" w:rsidRPr="00B06B83">
        <w:t xml:space="preserve">th </w:t>
      </w:r>
      <w:r w:rsidRPr="00B06B83">
        <w:t>meeting of the Conference of the Parties to the Convention</w:t>
      </w:r>
      <w:r>
        <w:t>.</w:t>
      </w:r>
      <w:r w:rsidRPr="00B06B83">
        <w:t xml:space="preserve"> </w:t>
      </w:r>
      <w:r w:rsidRPr="00E017FC">
        <w:t xml:space="preserve">As </w:t>
      </w:r>
      <w:proofErr w:type="gramStart"/>
      <w:r>
        <w:t>at</w:t>
      </w:r>
      <w:proofErr w:type="gramEnd"/>
      <w:r w:rsidRPr="00E017FC">
        <w:t xml:space="preserve"> </w:t>
      </w:r>
      <w:r w:rsidR="00792842">
        <w:t>28 </w:t>
      </w:r>
      <w:r w:rsidRPr="00E017FC">
        <w:t>October 202</w:t>
      </w:r>
      <w:r w:rsidR="00792842">
        <w:t>6</w:t>
      </w:r>
      <w:r w:rsidRPr="00E017FC">
        <w:t xml:space="preserve">, </w:t>
      </w:r>
      <w:r w:rsidR="00F401B5">
        <w:t>148 </w:t>
      </w:r>
      <w:r w:rsidRPr="00E017FC">
        <w:t>Part</w:t>
      </w:r>
      <w:r>
        <w:t>y</w:t>
      </w:r>
      <w:r w:rsidRPr="00E017FC">
        <w:t xml:space="preserve"> </w:t>
      </w:r>
      <w:r>
        <w:t xml:space="preserve">delegations </w:t>
      </w:r>
      <w:r w:rsidRPr="00E017FC">
        <w:t>ha</w:t>
      </w:r>
      <w:r>
        <w:t>d</w:t>
      </w:r>
      <w:r w:rsidRPr="00E017FC">
        <w:t xml:space="preserve"> submitted </w:t>
      </w:r>
      <w:r>
        <w:t xml:space="preserve">valid </w:t>
      </w:r>
      <w:r w:rsidRPr="00E017FC">
        <w:t xml:space="preserve">credentials. </w:t>
      </w:r>
    </w:p>
    <w:p w14:paraId="1894A15E" w14:textId="77777777" w:rsidR="004D09FF" w:rsidRPr="00677848" w:rsidRDefault="004D09FF" w:rsidP="004D09FF">
      <w:pPr>
        <w:pStyle w:val="CBDNormalNumber"/>
        <w:numPr>
          <w:ilvl w:val="0"/>
          <w:numId w:val="5"/>
        </w:numPr>
        <w:spacing w:before="0"/>
        <w:rPr>
          <w:rFonts w:eastAsia="Times New Roman"/>
          <w:sz w:val="24"/>
          <w:szCs w:val="24"/>
        </w:rPr>
      </w:pPr>
      <w:r>
        <w:t xml:space="preserve">With regard </w:t>
      </w:r>
      <w:r w:rsidRPr="00E017FC">
        <w:t xml:space="preserve">to the quorum required to take decisions, </w:t>
      </w:r>
      <w:r>
        <w:t>r</w:t>
      </w:r>
      <w:r w:rsidRPr="00E017FC">
        <w:t xml:space="preserve">ule 30 </w:t>
      </w:r>
      <w:r>
        <w:t xml:space="preserve">of the rules of procedure </w:t>
      </w:r>
      <w:r w:rsidRPr="00E017FC">
        <w:t xml:space="preserve">provides that </w:t>
      </w:r>
      <w:r>
        <w:t>t</w:t>
      </w:r>
      <w:r w:rsidRPr="00E017FC">
        <w:t xml:space="preserve">he President may declare a session of the meeting open and permit the debate to proceed if at least one third of the Parties to the Convention are </w:t>
      </w:r>
      <w:proofErr w:type="gramStart"/>
      <w:r w:rsidRPr="00E017FC">
        <w:t>present</w:t>
      </w:r>
      <w:r>
        <w:t>,</w:t>
      </w:r>
      <w:r w:rsidRPr="00E017FC">
        <w:t xml:space="preserve"> and</w:t>
      </w:r>
      <w:proofErr w:type="gramEnd"/>
      <w:r w:rsidRPr="00E017FC">
        <w:t xml:space="preserve"> have any decisions taken when representatives of at least two thirds of the Parties are present. </w:t>
      </w:r>
      <w:r>
        <w:t>There are 196 Parties to the Convention and, accordingly, 131 Parties need to be present to take any decision.</w:t>
      </w:r>
    </w:p>
    <w:p w14:paraId="18FF5D08" w14:textId="77777777" w:rsidR="004D09FF" w:rsidRPr="000A037E" w:rsidRDefault="004D09FF" w:rsidP="004D09FF">
      <w:pPr>
        <w:pStyle w:val="CBDNormalNumber"/>
        <w:numPr>
          <w:ilvl w:val="0"/>
          <w:numId w:val="5"/>
        </w:numPr>
        <w:spacing w:before="0"/>
        <w:rPr>
          <w:rFonts w:eastAsia="Times New Roman"/>
          <w:sz w:val="24"/>
          <w:szCs w:val="24"/>
        </w:rPr>
      </w:pPr>
      <w:r>
        <w:t xml:space="preserve">With regard to </w:t>
      </w:r>
      <w:r w:rsidRPr="00E017FC">
        <w:t>voting</w:t>
      </w:r>
      <w:r>
        <w:t>,</w:t>
      </w:r>
      <w:r w:rsidRPr="00E017FC">
        <w:t xml:space="preserve"> </w:t>
      </w:r>
      <w:r>
        <w:t>r</w:t>
      </w:r>
      <w:r w:rsidRPr="00E017FC">
        <w:t xml:space="preserve">ule 46 of the </w:t>
      </w:r>
      <w:r>
        <w:t>r</w:t>
      </w:r>
      <w:r w:rsidRPr="00E017FC">
        <w:t xml:space="preserve">ules of </w:t>
      </w:r>
      <w:r>
        <w:t>p</w:t>
      </w:r>
      <w:r w:rsidRPr="00E017FC">
        <w:t>rocedure provides th</w:t>
      </w:r>
      <w:r>
        <w:t>e following:</w:t>
      </w:r>
    </w:p>
    <w:p w14:paraId="17A0B322" w14:textId="01DFBAD1" w:rsidR="004D09FF" w:rsidRPr="00446B49" w:rsidRDefault="004D09FF" w:rsidP="004D09FF">
      <w:pPr>
        <w:pStyle w:val="CBDNormalNumber"/>
        <w:numPr>
          <w:ilvl w:val="0"/>
          <w:numId w:val="0"/>
        </w:numPr>
        <w:tabs>
          <w:tab w:val="clear" w:pos="567"/>
          <w:tab w:val="left" w:pos="1276"/>
        </w:tabs>
        <w:ind w:left="1134"/>
        <w:rPr>
          <w:rFonts w:eastAsia="Times New Roman"/>
          <w:sz w:val="24"/>
          <w:szCs w:val="24"/>
        </w:rPr>
      </w:pPr>
      <w:r w:rsidRPr="0054128D">
        <w:rPr>
          <w:lang w:val="en-US"/>
        </w:rPr>
        <w:t xml:space="preserve">Voting, except for </w:t>
      </w:r>
      <w:proofErr w:type="gramStart"/>
      <w:r w:rsidRPr="0054128D">
        <w:rPr>
          <w:lang w:val="en-US"/>
        </w:rPr>
        <w:t>election</w:t>
      </w:r>
      <w:proofErr w:type="gramEnd"/>
      <w:r w:rsidRPr="0054128D">
        <w:rPr>
          <w:lang w:val="en-US"/>
        </w:rPr>
        <w:t>, shall normally be by show of hands. A roll-call vote shall be taken if one is requested by any Party. It shall be taken in the English alphabetical order of the names of the Parties participating in the meeting, beginning with the Party whose name is drawn by lot by the President. However, if at any time a Party requests a secret ballot, that shall be the method of voting on the issue in question.</w:t>
      </w:r>
      <w:r w:rsidR="001814B8">
        <w:rPr>
          <w:lang w:val="en-US"/>
        </w:rPr>
        <w:t xml:space="preserve"> </w:t>
      </w:r>
      <w:r>
        <w:t>Even if</w:t>
      </w:r>
      <w:r w:rsidRPr="00446B49">
        <w:t xml:space="preserve"> no request is made for a secret ballot, the President may make a ruling that the decision on the venue of the next meeting of the Conference of the Parties should be taken by secret ballot, which is more advisable.</w:t>
      </w:r>
    </w:p>
    <w:p w14:paraId="0B04CDD0" w14:textId="66BF7B3A" w:rsidR="004D09FF" w:rsidRPr="00677848" w:rsidRDefault="004D09FF" w:rsidP="004D09FF">
      <w:pPr>
        <w:pStyle w:val="CBDNormalNumber"/>
        <w:numPr>
          <w:ilvl w:val="0"/>
          <w:numId w:val="5"/>
        </w:numPr>
        <w:spacing w:before="0"/>
        <w:rPr>
          <w:rFonts w:eastAsia="Times New Roman"/>
          <w:sz w:val="24"/>
          <w:szCs w:val="24"/>
        </w:rPr>
      </w:pPr>
      <w:r>
        <w:t xml:space="preserve">The other alternative is for Parties to vote by show of hands or roll call for each offer individually, in which case the country that obtains the highest number of votes and a majority of the votes of Parties present and voting is declared the country selected to host the </w:t>
      </w:r>
      <w:r w:rsidR="00215E13">
        <w:t xml:space="preserve">eighteenth </w:t>
      </w:r>
      <w:r>
        <w:t>meeting.</w:t>
      </w:r>
    </w:p>
    <w:p w14:paraId="5258495A" w14:textId="77777777" w:rsidR="004D09FF" w:rsidRPr="00E017FC" w:rsidRDefault="004D09FF" w:rsidP="004D09FF">
      <w:pPr>
        <w:pStyle w:val="CBDNormalNumber"/>
        <w:numPr>
          <w:ilvl w:val="0"/>
          <w:numId w:val="5"/>
        </w:numPr>
        <w:spacing w:before="0"/>
      </w:pPr>
      <w:r>
        <w:t>Should there be a vote by secret ballot, the procedure described below should be followed.</w:t>
      </w:r>
    </w:p>
    <w:p w14:paraId="2002E2A8" w14:textId="77777777" w:rsidR="004D09FF" w:rsidRPr="00E017FC" w:rsidRDefault="004D09FF" w:rsidP="004D09FF">
      <w:pPr>
        <w:pStyle w:val="CBDH1"/>
        <w:rPr>
          <w:rFonts w:eastAsia="Times New Roman"/>
          <w:b w:val="0"/>
          <w:bCs/>
          <w:sz w:val="24"/>
          <w:szCs w:val="24"/>
        </w:rPr>
      </w:pPr>
      <w:r>
        <w:t>II.</w:t>
      </w:r>
      <w:r>
        <w:tab/>
      </w:r>
      <w:r w:rsidRPr="00677848">
        <w:rPr>
          <w:bCs/>
        </w:rPr>
        <w:t xml:space="preserve">Balloting procedure for the conduct of the vote </w:t>
      </w:r>
      <w:bookmarkStart w:id="2" w:name="_Hlk181195505"/>
    </w:p>
    <w:bookmarkEnd w:id="2"/>
    <w:p w14:paraId="29BDFC28" w14:textId="77777777" w:rsidR="004D09FF" w:rsidRPr="00677848" w:rsidRDefault="004D09FF" w:rsidP="004D09FF">
      <w:pPr>
        <w:pStyle w:val="CBDNormalNumber"/>
        <w:numPr>
          <w:ilvl w:val="0"/>
          <w:numId w:val="5"/>
        </w:numPr>
        <w:spacing w:before="240" w:after="240"/>
        <w:rPr>
          <w:rFonts w:eastAsia="Times New Roman"/>
          <w:sz w:val="24"/>
          <w:szCs w:val="24"/>
        </w:rPr>
      </w:pPr>
      <w:r w:rsidRPr="00E017FC">
        <w:t xml:space="preserve">Upon commencement of balloting, the </w:t>
      </w:r>
      <w:r>
        <w:t>C</w:t>
      </w:r>
      <w:r w:rsidRPr="00E017FC">
        <w:t xml:space="preserve">onference </w:t>
      </w:r>
      <w:r>
        <w:t>O</w:t>
      </w:r>
      <w:r w:rsidRPr="00E017FC">
        <w:t>fficers will first distribute the ballot papers to the</w:t>
      </w:r>
      <w:r>
        <w:t xml:space="preserve"> </w:t>
      </w:r>
      <w:r w:rsidRPr="00B14B49">
        <w:t xml:space="preserve">delegations </w:t>
      </w:r>
      <w:r>
        <w:t>that have submitted credentials</w:t>
      </w:r>
      <w:r w:rsidRPr="00E017FC">
        <w:t xml:space="preserve"> </w:t>
      </w:r>
      <w:r>
        <w:t xml:space="preserve">and are </w:t>
      </w:r>
      <w:r w:rsidRPr="00E017FC">
        <w:t>sitting behind their nameplates</w:t>
      </w:r>
      <w:r>
        <w:t>.</w:t>
      </w:r>
      <w:r w:rsidRPr="00E017FC">
        <w:t xml:space="preserve"> Each </w:t>
      </w:r>
      <w:r>
        <w:t>delegation</w:t>
      </w:r>
      <w:r w:rsidRPr="00E017FC">
        <w:t xml:space="preserve"> will receive one ballot paper.</w:t>
      </w:r>
    </w:p>
    <w:p w14:paraId="787F5C0D" w14:textId="52A0EF16" w:rsidR="004D09FF" w:rsidRPr="00677848" w:rsidRDefault="004D09FF" w:rsidP="004D09FF">
      <w:pPr>
        <w:pStyle w:val="CBDNormalNumber"/>
        <w:numPr>
          <w:ilvl w:val="0"/>
          <w:numId w:val="5"/>
        </w:numPr>
        <w:spacing w:before="240" w:after="240"/>
        <w:rPr>
          <w:rFonts w:eastAsia="Times New Roman"/>
          <w:sz w:val="24"/>
          <w:szCs w:val="24"/>
        </w:rPr>
      </w:pPr>
      <w:r w:rsidRPr="00E017FC">
        <w:t>The name</w:t>
      </w:r>
      <w:r>
        <w:t>s</w:t>
      </w:r>
      <w:r w:rsidRPr="00E017FC">
        <w:t xml:space="preserve"> of the countries that have offered to host</w:t>
      </w:r>
      <w:r>
        <w:t xml:space="preserve"> the </w:t>
      </w:r>
      <w:r w:rsidR="001C21D6">
        <w:t xml:space="preserve">eighteenth </w:t>
      </w:r>
      <w:r>
        <w:t>meeting of the Conference of the Parties will be</w:t>
      </w:r>
      <w:r w:rsidRPr="00E017FC">
        <w:t xml:space="preserve"> printed on the ballot papers.</w:t>
      </w:r>
      <w:r>
        <w:t xml:space="preserve"> Delegates</w:t>
      </w:r>
      <w:r w:rsidRPr="000868BF">
        <w:t xml:space="preserve"> </w:t>
      </w:r>
      <w:r>
        <w:t>may</w:t>
      </w:r>
      <w:r w:rsidRPr="000868BF">
        <w:t xml:space="preserve"> only complete the ballot papers that have been distributed. </w:t>
      </w:r>
      <w:r>
        <w:t>They will be</w:t>
      </w:r>
      <w:r w:rsidRPr="000868BF">
        <w:t xml:space="preserve"> requested to put </w:t>
      </w:r>
      <w:r w:rsidRPr="00FF7DAC">
        <w:t>a tick or a cross</w:t>
      </w:r>
      <w:r w:rsidRPr="000868BF">
        <w:t xml:space="preserve"> in the box next to </w:t>
      </w:r>
      <w:r>
        <w:t>one</w:t>
      </w:r>
      <w:r w:rsidRPr="000868BF">
        <w:t xml:space="preserve"> of the countries printed on the ballot paper. There </w:t>
      </w:r>
      <w:r>
        <w:t>may</w:t>
      </w:r>
      <w:r w:rsidRPr="000868BF">
        <w:t xml:space="preserve"> not be more than one checked box.</w:t>
      </w:r>
      <w:bookmarkStart w:id="3" w:name="_Hlk129112907"/>
      <w:bookmarkStart w:id="4" w:name="_Hlk123640140"/>
    </w:p>
    <w:p w14:paraId="48FB508A" w14:textId="77777777" w:rsidR="004D09FF" w:rsidRPr="00677848" w:rsidRDefault="004D09FF" w:rsidP="004D09FF">
      <w:pPr>
        <w:pStyle w:val="CBDNormalNumber"/>
        <w:numPr>
          <w:ilvl w:val="0"/>
          <w:numId w:val="5"/>
        </w:numPr>
        <w:spacing w:before="240" w:after="240"/>
        <w:rPr>
          <w:rFonts w:eastAsia="Times New Roman"/>
          <w:sz w:val="24"/>
          <w:szCs w:val="24"/>
        </w:rPr>
      </w:pPr>
      <w:r w:rsidRPr="00E017FC">
        <w:t xml:space="preserve">Accordingly, </w:t>
      </w:r>
      <w:r>
        <w:t>delegates</w:t>
      </w:r>
      <w:r w:rsidRPr="00E017FC">
        <w:t xml:space="preserve"> can:</w:t>
      </w:r>
      <w:bookmarkStart w:id="5" w:name="_Hlk129114118"/>
      <w:bookmarkEnd w:id="3"/>
      <w:bookmarkEnd w:id="4"/>
    </w:p>
    <w:p w14:paraId="6C4D94AC" w14:textId="5AE7546F" w:rsidR="004D09FF" w:rsidRPr="00E33B9C" w:rsidRDefault="004D09FF" w:rsidP="004D09FF">
      <w:pPr>
        <w:pStyle w:val="CBDNormalNumber"/>
        <w:numPr>
          <w:ilvl w:val="1"/>
          <w:numId w:val="5"/>
        </w:numPr>
        <w:spacing w:before="0"/>
      </w:pPr>
      <w:r>
        <w:t>Mark</w:t>
      </w:r>
      <w:r w:rsidRPr="00E33B9C">
        <w:t xml:space="preserve"> the box for </w:t>
      </w:r>
      <w:r>
        <w:t>one</w:t>
      </w:r>
      <w:r w:rsidRPr="00E33B9C">
        <w:t xml:space="preserve"> country that has offered to h</w:t>
      </w:r>
      <w:r>
        <w:t>o</w:t>
      </w:r>
      <w:r w:rsidRPr="00E33B9C">
        <w:t>st</w:t>
      </w:r>
      <w:r w:rsidRPr="00C06FE9">
        <w:t xml:space="preserve"> </w:t>
      </w:r>
      <w:r>
        <w:t xml:space="preserve">the </w:t>
      </w:r>
      <w:r w:rsidR="00215E13">
        <w:t xml:space="preserve">eighteenth </w:t>
      </w:r>
      <w:r>
        <w:t>meeting of the Conference of the Parties</w:t>
      </w:r>
      <w:r w:rsidRPr="00E33B9C">
        <w:t xml:space="preserve">; </w:t>
      </w:r>
      <w:r>
        <w:t>or</w:t>
      </w:r>
    </w:p>
    <w:p w14:paraId="774D82D1" w14:textId="77777777" w:rsidR="004D09FF" w:rsidRDefault="004D09FF" w:rsidP="004D09FF">
      <w:pPr>
        <w:pStyle w:val="CBDNormalNumber"/>
        <w:numPr>
          <w:ilvl w:val="1"/>
          <w:numId w:val="5"/>
        </w:numPr>
        <w:spacing w:before="0"/>
      </w:pPr>
      <w:r>
        <w:t>L</w:t>
      </w:r>
      <w:r w:rsidRPr="00E33B9C">
        <w:t>eave their ballot blank.</w:t>
      </w:r>
    </w:p>
    <w:p w14:paraId="73A08156" w14:textId="0300FC0F" w:rsidR="004D09FF" w:rsidRPr="00677848" w:rsidRDefault="004D09FF" w:rsidP="004D09FF">
      <w:pPr>
        <w:pStyle w:val="CBDNormalNumber"/>
        <w:numPr>
          <w:ilvl w:val="0"/>
          <w:numId w:val="5"/>
        </w:numPr>
        <w:spacing w:before="240" w:after="240"/>
        <w:rPr>
          <w:rFonts w:eastAsia="Times New Roman"/>
          <w:sz w:val="24"/>
          <w:szCs w:val="24"/>
        </w:rPr>
      </w:pPr>
      <w:r w:rsidRPr="00E33B9C">
        <w:t xml:space="preserve">A blank ballot paper will be considered an abstention. The ballot will be considered invalid if </w:t>
      </w:r>
      <w:r>
        <w:t>delegates have</w:t>
      </w:r>
      <w:r w:rsidRPr="00E33B9C">
        <w:t xml:space="preserve"> </w:t>
      </w:r>
      <w:r>
        <w:t>marked</w:t>
      </w:r>
      <w:r w:rsidRPr="00E33B9C">
        <w:t xml:space="preserve"> </w:t>
      </w:r>
      <w:r>
        <w:t>the boxes for more than one</w:t>
      </w:r>
      <w:r w:rsidRPr="00E33B9C">
        <w:t xml:space="preserve"> </w:t>
      </w:r>
      <w:r>
        <w:t xml:space="preserve">country listed </w:t>
      </w:r>
      <w:r w:rsidRPr="00E33B9C">
        <w:t xml:space="preserve">on the ballot paper or if they </w:t>
      </w:r>
      <w:r>
        <w:t xml:space="preserve">have </w:t>
      </w:r>
      <w:r w:rsidRPr="00E33B9C">
        <w:t>writ</w:t>
      </w:r>
      <w:r>
        <w:t>t</w:t>
      </w:r>
      <w:r w:rsidRPr="00E33B9C">
        <w:t>e</w:t>
      </w:r>
      <w:r>
        <w:t>n</w:t>
      </w:r>
      <w:r w:rsidRPr="00E33B9C">
        <w:t xml:space="preserve"> down the name of a country that has not offered to host </w:t>
      </w:r>
      <w:r>
        <w:t xml:space="preserve">the </w:t>
      </w:r>
      <w:r w:rsidR="00CA4361">
        <w:t xml:space="preserve">eighteenth </w:t>
      </w:r>
      <w:r>
        <w:t>meeting</w:t>
      </w:r>
      <w:r w:rsidRPr="00E33B9C">
        <w:t>. If a ballot paper contains any notation</w:t>
      </w:r>
      <w:r>
        <w:t>s</w:t>
      </w:r>
      <w:r w:rsidRPr="00E33B9C">
        <w:t xml:space="preserve"> other than a vote in favour of </w:t>
      </w:r>
      <w:r>
        <w:t xml:space="preserve">any of the </w:t>
      </w:r>
      <w:r w:rsidRPr="00E33B9C">
        <w:t xml:space="preserve">two </w:t>
      </w:r>
      <w:r>
        <w:t>countries</w:t>
      </w:r>
      <w:r w:rsidRPr="00E33B9C">
        <w:t>, the notations will be disregarded.</w:t>
      </w:r>
    </w:p>
    <w:p w14:paraId="6F8EB25B" w14:textId="77777777" w:rsidR="004D09FF" w:rsidRPr="00677848" w:rsidRDefault="004D09FF" w:rsidP="004D09FF">
      <w:pPr>
        <w:pStyle w:val="CBDNormalNumber"/>
        <w:numPr>
          <w:ilvl w:val="0"/>
          <w:numId w:val="5"/>
        </w:numPr>
        <w:spacing w:before="0"/>
        <w:rPr>
          <w:rFonts w:eastAsia="Times New Roman"/>
          <w:sz w:val="24"/>
          <w:szCs w:val="24"/>
        </w:rPr>
      </w:pPr>
      <w:r w:rsidRPr="00E33B9C">
        <w:t xml:space="preserve">Ballot papers </w:t>
      </w:r>
      <w:r>
        <w:t xml:space="preserve">must </w:t>
      </w:r>
      <w:r w:rsidRPr="00E33B9C">
        <w:t xml:space="preserve">be filled out clearly. If a mistake is made in the process of filling out the ballot paper, the delegation in question </w:t>
      </w:r>
      <w:r>
        <w:t>must</w:t>
      </w:r>
      <w:r w:rsidRPr="00E33B9C">
        <w:t xml:space="preserve"> immediately request a new ballot paper from the </w:t>
      </w:r>
      <w:r w:rsidRPr="00E33B9C">
        <w:lastRenderedPageBreak/>
        <w:t>Secretariat staff at the front of the</w:t>
      </w:r>
      <w:r>
        <w:t xml:space="preserve"> meeting</w:t>
      </w:r>
      <w:r w:rsidRPr="00E33B9C">
        <w:t xml:space="preserve"> room. After the ballot papers are collected and the presiding officer has announced that the balloting </w:t>
      </w:r>
      <w:r>
        <w:t>is</w:t>
      </w:r>
      <w:r w:rsidRPr="00E33B9C">
        <w:t xml:space="preserve"> closed, the meeting will be suspended to allow time for the counting of the ballots. </w:t>
      </w:r>
    </w:p>
    <w:p w14:paraId="505D3F79" w14:textId="77777777" w:rsidR="004D09FF" w:rsidRPr="00677848" w:rsidRDefault="004D09FF" w:rsidP="004D09FF">
      <w:pPr>
        <w:pStyle w:val="CBDNormalNumber"/>
        <w:numPr>
          <w:ilvl w:val="0"/>
          <w:numId w:val="5"/>
        </w:numPr>
        <w:spacing w:before="0"/>
        <w:rPr>
          <w:rFonts w:eastAsia="Times New Roman"/>
          <w:sz w:val="24"/>
          <w:szCs w:val="24"/>
        </w:rPr>
      </w:pPr>
      <w:r w:rsidRPr="00DB4097">
        <w:t xml:space="preserve">The presiding officer will propose three representatives from three </w:t>
      </w:r>
      <w:r>
        <w:t>Parties</w:t>
      </w:r>
      <w:r w:rsidRPr="00DB4097">
        <w:t xml:space="preserve"> to serve as Tellers</w:t>
      </w:r>
      <w:r>
        <w:t>,</w:t>
      </w:r>
      <w:r w:rsidRPr="00DB4097">
        <w:t xml:space="preserve"> whose role will be to monitor the election and certify the results. The Secretariat will assist in identifying the Tellers from the representatives </w:t>
      </w:r>
      <w:r>
        <w:t xml:space="preserve">of </w:t>
      </w:r>
      <w:r w:rsidRPr="00DB4097">
        <w:t>Parties</w:t>
      </w:r>
      <w:r>
        <w:t>,</w:t>
      </w:r>
      <w:r w:rsidRPr="00DB4097">
        <w:t xml:space="preserve"> </w:t>
      </w:r>
      <w:r>
        <w:t xml:space="preserve">noting that </w:t>
      </w:r>
      <w:r w:rsidRPr="00DB4097">
        <w:t xml:space="preserve">the Tellers </w:t>
      </w:r>
      <w:r>
        <w:t>may</w:t>
      </w:r>
      <w:r w:rsidRPr="00DB4097">
        <w:t xml:space="preserve"> not be from </w:t>
      </w:r>
      <w:r>
        <w:t>the</w:t>
      </w:r>
      <w:r w:rsidRPr="00DB4097">
        <w:t xml:space="preserve"> countr</w:t>
      </w:r>
      <w:r>
        <w:t>ies</w:t>
      </w:r>
      <w:r w:rsidRPr="00DB4097">
        <w:t xml:space="preserve"> </w:t>
      </w:r>
      <w:r>
        <w:t>that have made an offer or from their regional groups.</w:t>
      </w:r>
      <w:r w:rsidRPr="00DB4097">
        <w:t xml:space="preserve"> The Tellers, assisted by the Secretariat, will count the ballots, and the presiding officer will announce the results.</w:t>
      </w:r>
    </w:p>
    <w:p w14:paraId="2458ECE2" w14:textId="77777777" w:rsidR="004D09FF" w:rsidRPr="00677848" w:rsidRDefault="004D09FF" w:rsidP="004D09FF">
      <w:pPr>
        <w:pStyle w:val="CBDNormalNumber"/>
        <w:numPr>
          <w:ilvl w:val="0"/>
          <w:numId w:val="5"/>
        </w:numPr>
        <w:spacing w:before="0"/>
        <w:rPr>
          <w:rFonts w:eastAsia="Times New Roman"/>
          <w:sz w:val="24"/>
          <w:szCs w:val="24"/>
        </w:rPr>
      </w:pPr>
      <w:r w:rsidRPr="00DB4097">
        <w:t xml:space="preserve">In accordance with </w:t>
      </w:r>
      <w:r>
        <w:t>r</w:t>
      </w:r>
      <w:r w:rsidRPr="00DB4097">
        <w:t xml:space="preserve">ule 40, paragraph 2, </w:t>
      </w:r>
      <w:r>
        <w:t xml:space="preserve">of the rule of procedure, </w:t>
      </w:r>
      <w:r w:rsidRPr="00DB4097">
        <w:t>the majority required is a majority of the Parties present and voting.</w:t>
      </w:r>
    </w:p>
    <w:p w14:paraId="02847179" w14:textId="67C80690" w:rsidR="004D09FF" w:rsidRPr="00677848" w:rsidRDefault="004D09FF" w:rsidP="004D09FF">
      <w:pPr>
        <w:pStyle w:val="CBDNormalNumber"/>
        <w:numPr>
          <w:ilvl w:val="0"/>
          <w:numId w:val="5"/>
        </w:numPr>
        <w:spacing w:before="0"/>
        <w:rPr>
          <w:rFonts w:eastAsia="Times New Roman"/>
          <w:sz w:val="24"/>
          <w:szCs w:val="24"/>
        </w:rPr>
      </w:pPr>
      <w:r w:rsidRPr="00DB4097">
        <w:t xml:space="preserve">Pursuant to </w:t>
      </w:r>
      <w:r>
        <w:t>r</w:t>
      </w:r>
      <w:r w:rsidRPr="00DB4097">
        <w:t>ule 48</w:t>
      </w:r>
      <w:r w:rsidRPr="00936FD3">
        <w:t xml:space="preserve"> </w:t>
      </w:r>
      <w:r>
        <w:t>of the rule</w:t>
      </w:r>
      <w:r w:rsidR="00675660">
        <w:t>s</w:t>
      </w:r>
      <w:r>
        <w:t xml:space="preserve"> of procedure</w:t>
      </w:r>
      <w:r w:rsidRPr="00DB4097">
        <w:t xml:space="preserve">, no representative </w:t>
      </w:r>
      <w:r>
        <w:t>may</w:t>
      </w:r>
      <w:r w:rsidRPr="00DB4097">
        <w:t xml:space="preserve"> interrupt the voting except on a point of order on the actual conduct of the voting. All </w:t>
      </w:r>
      <w:r>
        <w:t>delegates</w:t>
      </w:r>
      <w:r w:rsidRPr="00DB4097">
        <w:t xml:space="preserve"> are also required to remain at their seats so that the voting process </w:t>
      </w:r>
      <w:r>
        <w:t>may</w:t>
      </w:r>
      <w:r w:rsidRPr="00DB4097">
        <w:t xml:space="preserve"> proceed in an orderly manner. Ballots will only be distributed at the seats of Parties.</w:t>
      </w:r>
    </w:p>
    <w:p w14:paraId="2E01DA7E" w14:textId="77777777" w:rsidR="004D09FF" w:rsidRPr="00677848" w:rsidRDefault="004D09FF" w:rsidP="00327B7B">
      <w:pPr>
        <w:pStyle w:val="CBDNormalNumber"/>
        <w:numPr>
          <w:ilvl w:val="0"/>
          <w:numId w:val="5"/>
        </w:numPr>
        <w:spacing w:before="0"/>
        <w:rPr>
          <w:rFonts w:eastAsia="Times New Roman"/>
          <w:sz w:val="24"/>
          <w:szCs w:val="24"/>
        </w:rPr>
      </w:pPr>
      <w:r w:rsidRPr="00DB4097">
        <w:t xml:space="preserve">Once the results have been tallied and the Tellers have certified the results, they </w:t>
      </w:r>
      <w:r>
        <w:t>will</w:t>
      </w:r>
      <w:r w:rsidRPr="00DB4097">
        <w:t xml:space="preserve"> be communicated to the President</w:t>
      </w:r>
      <w:r>
        <w:t>,</w:t>
      </w:r>
      <w:r w:rsidRPr="00DB4097">
        <w:t xml:space="preserve"> as presiding officer. The meeting will be resumed for the results to be announced and to declare the result of the vote. </w:t>
      </w:r>
      <w:bookmarkEnd w:id="5"/>
    </w:p>
    <w:bookmarkEnd w:id="1"/>
    <w:p w14:paraId="4CF7E698" w14:textId="49F651E4" w:rsidR="00A111D1" w:rsidRPr="003F1A75" w:rsidRDefault="00BA18B5" w:rsidP="006E7BE2">
      <w:pPr>
        <w:pStyle w:val="Para1"/>
        <w:numPr>
          <w:ilvl w:val="0"/>
          <w:numId w:val="0"/>
        </w:numPr>
        <w:ind w:left="567"/>
        <w:jc w:val="center"/>
      </w:pPr>
      <w:r>
        <w:t>__________</w:t>
      </w:r>
    </w:p>
    <w:sectPr w:rsidR="00A111D1" w:rsidRPr="003F1A75" w:rsidSect="00327B7B">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030433" w14:textId="77777777" w:rsidR="001D3B49" w:rsidRPr="003F1A75" w:rsidRDefault="001D3B49" w:rsidP="00CF1848">
      <w:r w:rsidRPr="003F1A75">
        <w:separator/>
      </w:r>
    </w:p>
  </w:endnote>
  <w:endnote w:type="continuationSeparator" w:id="0">
    <w:p w14:paraId="290343CC" w14:textId="77777777" w:rsidR="001D3B49" w:rsidRPr="003F1A75" w:rsidRDefault="001D3B49"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Content>
          <w:p w14:paraId="2E86C15D" w14:textId="77777777" w:rsidR="00D75CA6" w:rsidRPr="00365971" w:rsidRDefault="00D75CA6" w:rsidP="00D75CA6">
            <w:pPr>
              <w:pStyle w:val="Footer"/>
              <w:jc w:val="left"/>
            </w:pPr>
            <w:r w:rsidRPr="00365971">
              <w:rPr>
                <w:szCs w:val="20"/>
              </w:rPr>
              <w:fldChar w:fldCharType="begin"/>
            </w:r>
            <w:r w:rsidRPr="00365971">
              <w:rPr>
                <w:szCs w:val="20"/>
              </w:rPr>
              <w:instrText xml:space="preserve"> PAGE </w:instrText>
            </w:r>
            <w:r w:rsidRPr="00365971">
              <w:rPr>
                <w:szCs w:val="20"/>
              </w:rPr>
              <w:fldChar w:fldCharType="separate"/>
            </w:r>
            <w:r w:rsidRPr="00365971">
              <w:rPr>
                <w:noProof/>
                <w:szCs w:val="20"/>
              </w:rPr>
              <w:t>2</w:t>
            </w:r>
            <w:r w:rsidRPr="00365971">
              <w:rPr>
                <w:szCs w:val="20"/>
              </w:rPr>
              <w:fldChar w:fldCharType="end"/>
            </w:r>
            <w:r w:rsidRPr="00365971">
              <w:rPr>
                <w:szCs w:val="20"/>
              </w:rPr>
              <w:t>/</w:t>
            </w:r>
            <w:r w:rsidRPr="00365971">
              <w:rPr>
                <w:szCs w:val="20"/>
              </w:rPr>
              <w:fldChar w:fldCharType="begin"/>
            </w:r>
            <w:r w:rsidRPr="00365971">
              <w:rPr>
                <w:szCs w:val="20"/>
              </w:rPr>
              <w:instrText xml:space="preserve"> NUMPAGES  </w:instrText>
            </w:r>
            <w:r w:rsidRPr="00365971">
              <w:rPr>
                <w:szCs w:val="20"/>
              </w:rPr>
              <w:fldChar w:fldCharType="separate"/>
            </w:r>
            <w:r w:rsidRPr="00365971">
              <w:rPr>
                <w:noProof/>
                <w:szCs w:val="20"/>
              </w:rPr>
              <w:t>2</w:t>
            </w:r>
            <w:r w:rsidRPr="00365971">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E207AE7" w14:textId="77777777" w:rsidR="00D75CA6" w:rsidRPr="003F1A75" w:rsidRDefault="00D75CA6" w:rsidP="00365971">
        <w:pPr>
          <w:pStyle w:val="Footer"/>
          <w:jc w:val="right"/>
        </w:pPr>
        <w:r w:rsidRPr="00365971">
          <w:rPr>
            <w:szCs w:val="20"/>
          </w:rPr>
          <w:fldChar w:fldCharType="begin"/>
        </w:r>
        <w:r w:rsidRPr="00365971">
          <w:rPr>
            <w:szCs w:val="20"/>
          </w:rPr>
          <w:instrText xml:space="preserve"> PAGE </w:instrText>
        </w:r>
        <w:r w:rsidRPr="00365971">
          <w:rPr>
            <w:szCs w:val="20"/>
          </w:rPr>
          <w:fldChar w:fldCharType="separate"/>
        </w:r>
        <w:r w:rsidRPr="00365971">
          <w:rPr>
            <w:szCs w:val="20"/>
          </w:rPr>
          <w:t>2</w:t>
        </w:r>
        <w:r w:rsidRPr="00365971">
          <w:rPr>
            <w:szCs w:val="20"/>
          </w:rPr>
          <w:fldChar w:fldCharType="end"/>
        </w:r>
        <w:r w:rsidRPr="00365971">
          <w:rPr>
            <w:szCs w:val="20"/>
          </w:rPr>
          <w:t>/</w:t>
        </w:r>
        <w:r w:rsidRPr="00365971">
          <w:rPr>
            <w:szCs w:val="20"/>
          </w:rPr>
          <w:fldChar w:fldCharType="begin"/>
        </w:r>
        <w:r w:rsidRPr="00365971">
          <w:rPr>
            <w:szCs w:val="20"/>
          </w:rPr>
          <w:instrText xml:space="preserve"> NUMPAGES  </w:instrText>
        </w:r>
        <w:r w:rsidRPr="00365971">
          <w:rPr>
            <w:szCs w:val="20"/>
          </w:rPr>
          <w:fldChar w:fldCharType="separate"/>
        </w:r>
        <w:r w:rsidRPr="00365971">
          <w:rPr>
            <w:szCs w:val="20"/>
          </w:rPr>
          <w:t>3</w:t>
        </w:r>
        <w:r w:rsidRPr="00365971">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7589CC" w14:textId="77777777" w:rsidR="001D3B49" w:rsidRPr="003F1A75" w:rsidRDefault="001D3B49" w:rsidP="00CF1848">
      <w:r w:rsidRPr="003F1A75">
        <w:separator/>
      </w:r>
    </w:p>
  </w:footnote>
  <w:footnote w:type="continuationSeparator" w:id="0">
    <w:p w14:paraId="059DC1A0" w14:textId="77777777" w:rsidR="001D3B49" w:rsidRPr="003F1A75" w:rsidRDefault="001D3B49" w:rsidP="00CF1848">
      <w:r w:rsidRPr="003F1A75">
        <w:continuationSeparator/>
      </w:r>
    </w:p>
  </w:footnote>
  <w:footnote w:id="1">
    <w:p w14:paraId="689E5900" w14:textId="302D076F" w:rsidR="00EF13AA" w:rsidRDefault="00EF13AA">
      <w:pPr>
        <w:pStyle w:val="FootnoteText"/>
      </w:pPr>
      <w:r w:rsidRPr="00EF13AA">
        <w:rPr>
          <w:rStyle w:val="FootnoteReference"/>
        </w:rPr>
        <w:sym w:font="Symbol" w:char="F02A"/>
      </w:r>
      <w:r>
        <w:t xml:space="preserve"> The present document is being issued without formal editing.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1849C6C8" w14:textId="63FB814B" w:rsidR="00534681" w:rsidRPr="003F1A75" w:rsidRDefault="00CE3A13" w:rsidP="007C4951">
        <w:pPr>
          <w:pStyle w:val="Header"/>
          <w:spacing w:after="240"/>
          <w:rPr>
            <w:szCs w:val="20"/>
          </w:rPr>
        </w:pPr>
        <w:r>
          <w:rPr>
            <w:szCs w:val="20"/>
          </w:rPr>
          <w:t>CBD/COP/17/INF/</w:t>
        </w:r>
        <w:r w:rsidR="00327B7B">
          <w:rPr>
            <w:szCs w:val="20"/>
          </w:rPr>
          <w:t>30</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15093B70" w14:textId="621978BE" w:rsidR="009505C9" w:rsidRPr="003F1A75" w:rsidRDefault="00327B7B" w:rsidP="007C4951">
        <w:pPr>
          <w:pStyle w:val="Header"/>
          <w:spacing w:after="240"/>
          <w:jc w:val="right"/>
        </w:pPr>
        <w:r>
          <w:t>CBD/COP/17/INF/30</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num>
  <w:num w:numId="8" w16cid:durableId="1351487209">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1544C"/>
    <w:rsid w:val="0002728A"/>
    <w:rsid w:val="00050678"/>
    <w:rsid w:val="0005091C"/>
    <w:rsid w:val="0007171B"/>
    <w:rsid w:val="000A5EA5"/>
    <w:rsid w:val="000D0F68"/>
    <w:rsid w:val="000E673A"/>
    <w:rsid w:val="000F6945"/>
    <w:rsid w:val="000F713B"/>
    <w:rsid w:val="000F74F5"/>
    <w:rsid w:val="000F78FC"/>
    <w:rsid w:val="001031DF"/>
    <w:rsid w:val="00105372"/>
    <w:rsid w:val="001054A6"/>
    <w:rsid w:val="001078A1"/>
    <w:rsid w:val="001231E0"/>
    <w:rsid w:val="001312AD"/>
    <w:rsid w:val="00131E7A"/>
    <w:rsid w:val="00134846"/>
    <w:rsid w:val="001668FA"/>
    <w:rsid w:val="00172AF6"/>
    <w:rsid w:val="00176CEE"/>
    <w:rsid w:val="001814B8"/>
    <w:rsid w:val="00186DD8"/>
    <w:rsid w:val="001A35EC"/>
    <w:rsid w:val="001B13FE"/>
    <w:rsid w:val="001C174D"/>
    <w:rsid w:val="001C21D6"/>
    <w:rsid w:val="001D3B49"/>
    <w:rsid w:val="001F2900"/>
    <w:rsid w:val="00215E13"/>
    <w:rsid w:val="0022784B"/>
    <w:rsid w:val="00227D0F"/>
    <w:rsid w:val="00240EE6"/>
    <w:rsid w:val="00244A29"/>
    <w:rsid w:val="002D7115"/>
    <w:rsid w:val="002F54D1"/>
    <w:rsid w:val="002F6E18"/>
    <w:rsid w:val="003008FE"/>
    <w:rsid w:val="0030169D"/>
    <w:rsid w:val="00304E5C"/>
    <w:rsid w:val="003060EB"/>
    <w:rsid w:val="003153EB"/>
    <w:rsid w:val="0032136E"/>
    <w:rsid w:val="00321985"/>
    <w:rsid w:val="00327B7B"/>
    <w:rsid w:val="003421BF"/>
    <w:rsid w:val="00351205"/>
    <w:rsid w:val="00353597"/>
    <w:rsid w:val="00365971"/>
    <w:rsid w:val="00372F74"/>
    <w:rsid w:val="00397C39"/>
    <w:rsid w:val="003C0515"/>
    <w:rsid w:val="003C7BA1"/>
    <w:rsid w:val="003E4F04"/>
    <w:rsid w:val="003E5375"/>
    <w:rsid w:val="003E623E"/>
    <w:rsid w:val="003E6CD7"/>
    <w:rsid w:val="003F1A75"/>
    <w:rsid w:val="003F7224"/>
    <w:rsid w:val="00411DD7"/>
    <w:rsid w:val="00427D21"/>
    <w:rsid w:val="00447F4A"/>
    <w:rsid w:val="00456F67"/>
    <w:rsid w:val="004644C2"/>
    <w:rsid w:val="00467F9C"/>
    <w:rsid w:val="00497741"/>
    <w:rsid w:val="004A68C1"/>
    <w:rsid w:val="004C24EC"/>
    <w:rsid w:val="004D09FF"/>
    <w:rsid w:val="004F23D7"/>
    <w:rsid w:val="0051006C"/>
    <w:rsid w:val="00534681"/>
    <w:rsid w:val="0056068E"/>
    <w:rsid w:val="00563442"/>
    <w:rsid w:val="0056348E"/>
    <w:rsid w:val="00565B42"/>
    <w:rsid w:val="00585B64"/>
    <w:rsid w:val="005973A1"/>
    <w:rsid w:val="005B35E2"/>
    <w:rsid w:val="005C4CE6"/>
    <w:rsid w:val="00606316"/>
    <w:rsid w:val="006122BA"/>
    <w:rsid w:val="006478BF"/>
    <w:rsid w:val="00675660"/>
    <w:rsid w:val="006A0E2C"/>
    <w:rsid w:val="006A73C1"/>
    <w:rsid w:val="006B2290"/>
    <w:rsid w:val="006B3B19"/>
    <w:rsid w:val="006E7BE2"/>
    <w:rsid w:val="00717D88"/>
    <w:rsid w:val="00726A43"/>
    <w:rsid w:val="00772A3F"/>
    <w:rsid w:val="00774309"/>
    <w:rsid w:val="00786056"/>
    <w:rsid w:val="007876F1"/>
    <w:rsid w:val="00790DA2"/>
    <w:rsid w:val="00792842"/>
    <w:rsid w:val="007942D3"/>
    <w:rsid w:val="007B2099"/>
    <w:rsid w:val="007B6C09"/>
    <w:rsid w:val="007B7741"/>
    <w:rsid w:val="007C4951"/>
    <w:rsid w:val="007E09DA"/>
    <w:rsid w:val="007E0F8A"/>
    <w:rsid w:val="007F40E1"/>
    <w:rsid w:val="007F718D"/>
    <w:rsid w:val="00801FAD"/>
    <w:rsid w:val="008178B6"/>
    <w:rsid w:val="00830BB0"/>
    <w:rsid w:val="00865B74"/>
    <w:rsid w:val="00866063"/>
    <w:rsid w:val="008705AD"/>
    <w:rsid w:val="008974F0"/>
    <w:rsid w:val="008A1499"/>
    <w:rsid w:val="008B012A"/>
    <w:rsid w:val="008D2864"/>
    <w:rsid w:val="008D7C5D"/>
    <w:rsid w:val="008F2C50"/>
    <w:rsid w:val="00906E17"/>
    <w:rsid w:val="009159B9"/>
    <w:rsid w:val="00930BA1"/>
    <w:rsid w:val="0093169E"/>
    <w:rsid w:val="009505C9"/>
    <w:rsid w:val="00950752"/>
    <w:rsid w:val="00950C8D"/>
    <w:rsid w:val="00966424"/>
    <w:rsid w:val="009A6FC5"/>
    <w:rsid w:val="009B6AAC"/>
    <w:rsid w:val="009C2DE6"/>
    <w:rsid w:val="00A111D1"/>
    <w:rsid w:val="00A126C2"/>
    <w:rsid w:val="00A32B54"/>
    <w:rsid w:val="00AA6F92"/>
    <w:rsid w:val="00AB6934"/>
    <w:rsid w:val="00AE4976"/>
    <w:rsid w:val="00AF06C5"/>
    <w:rsid w:val="00AF42DE"/>
    <w:rsid w:val="00B03BC0"/>
    <w:rsid w:val="00B2128C"/>
    <w:rsid w:val="00B3369F"/>
    <w:rsid w:val="00B51FC6"/>
    <w:rsid w:val="00B94E6C"/>
    <w:rsid w:val="00BA18B5"/>
    <w:rsid w:val="00BB4606"/>
    <w:rsid w:val="00BE7372"/>
    <w:rsid w:val="00BF104F"/>
    <w:rsid w:val="00C10A85"/>
    <w:rsid w:val="00C23D2F"/>
    <w:rsid w:val="00C443BD"/>
    <w:rsid w:val="00C451C5"/>
    <w:rsid w:val="00C9161D"/>
    <w:rsid w:val="00CA0C1D"/>
    <w:rsid w:val="00CA4361"/>
    <w:rsid w:val="00CB048A"/>
    <w:rsid w:val="00CE3A13"/>
    <w:rsid w:val="00CF1848"/>
    <w:rsid w:val="00D12044"/>
    <w:rsid w:val="00D170D9"/>
    <w:rsid w:val="00D33EFC"/>
    <w:rsid w:val="00D40DBC"/>
    <w:rsid w:val="00D61C85"/>
    <w:rsid w:val="00D75CA6"/>
    <w:rsid w:val="00D76A18"/>
    <w:rsid w:val="00D80849"/>
    <w:rsid w:val="00D81BEB"/>
    <w:rsid w:val="00D82E8F"/>
    <w:rsid w:val="00DB5E0F"/>
    <w:rsid w:val="00DC3537"/>
    <w:rsid w:val="00DD118C"/>
    <w:rsid w:val="00DE765C"/>
    <w:rsid w:val="00E1544C"/>
    <w:rsid w:val="00E27FCA"/>
    <w:rsid w:val="00E43518"/>
    <w:rsid w:val="00E66235"/>
    <w:rsid w:val="00E83C24"/>
    <w:rsid w:val="00E91152"/>
    <w:rsid w:val="00E9318D"/>
    <w:rsid w:val="00E93F3E"/>
    <w:rsid w:val="00E95321"/>
    <w:rsid w:val="00EB3769"/>
    <w:rsid w:val="00EB6E47"/>
    <w:rsid w:val="00ED7F51"/>
    <w:rsid w:val="00EF13AA"/>
    <w:rsid w:val="00EF3D9E"/>
    <w:rsid w:val="00F063C2"/>
    <w:rsid w:val="00F11505"/>
    <w:rsid w:val="00F33292"/>
    <w:rsid w:val="00F35BFD"/>
    <w:rsid w:val="00F401B5"/>
    <w:rsid w:val="00F53193"/>
    <w:rsid w:val="00F5357E"/>
    <w:rsid w:val="00F6586C"/>
    <w:rsid w:val="00F866A5"/>
    <w:rsid w:val="00F9038B"/>
    <w:rsid w:val="00F94774"/>
    <w:rsid w:val="00FA2510"/>
    <w:rsid w:val="00FA663B"/>
    <w:rsid w:val="00FB2EB1"/>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4013EA8"/>
  <w15:docId w15:val="{8865963F-1F10-403C-878D-DD0A350087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nonge\Downloads\cop-17-template-en%20(1).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29319BA1B74E5C944551A3258A0351"/>
        <w:category>
          <w:name w:val="General"/>
          <w:gallery w:val="placeholder"/>
        </w:category>
        <w:types>
          <w:type w:val="bbPlcHdr"/>
        </w:types>
        <w:behaviors>
          <w:behavior w:val="content"/>
        </w:behaviors>
        <w:guid w:val="{F3C8FE3B-56F8-4ED5-B6E6-0B9531A8BEBF}"/>
      </w:docPartPr>
      <w:docPartBody>
        <w:p w:rsidR="00880D05" w:rsidRDefault="00880D05">
          <w:pPr>
            <w:pStyle w:val="AE29319BA1B74E5C944551A3258A035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E0F50"/>
    <w:rsid w:val="003C0515"/>
    <w:rsid w:val="003E5AEE"/>
    <w:rsid w:val="00411DD7"/>
    <w:rsid w:val="00430C0C"/>
    <w:rsid w:val="004E0F50"/>
    <w:rsid w:val="00830BB0"/>
    <w:rsid w:val="00880D05"/>
    <w:rsid w:val="009159B9"/>
    <w:rsid w:val="00992339"/>
    <w:rsid w:val="00EB114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AE29319BA1B74E5C944551A3258A0351">
    <w:name w:val="AE29319BA1B74E5C944551A3258A035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 (1)</Template>
  <TotalTime>1</TotalTime>
  <Pages>3</Pages>
  <Words>1088</Words>
  <Characters>6204</Characters>
  <Application>Microsoft Office Word</Application>
  <DocSecurity>0</DocSecurity>
  <Lines>51</Lines>
  <Paragraphs>14</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7278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on the venue of the eighteenth meeting of the Conference of the Parties to the Convention on Biological Diversity</dc:title>
  <dc:subject>CBD/COP/17/INF/30</dc:subject>
  <dc:creator>inonge</dc:creator>
  <cp:keywords>Convention on Biological Diversity</cp:keywords>
  <cp:lastModifiedBy>Veronique Lefebvre</cp:lastModifiedBy>
  <cp:revision>4</cp:revision>
  <cp:lastPrinted>2020-01-21T16:56:00Z</cp:lastPrinted>
  <dcterms:created xsi:type="dcterms:W3CDTF">2026-10-29T07:12:00Z</dcterms:created>
  <dcterms:modified xsi:type="dcterms:W3CDTF">2026-10-29T07:13:00Z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