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1065E9" w:rsidRPr="00AD36D2" w14:paraId="367B1E59" w14:textId="77777777" w:rsidTr="001065E9">
        <w:trPr>
          <w:trHeight w:val="850"/>
        </w:trPr>
        <w:tc>
          <w:tcPr>
            <w:tcW w:w="975" w:type="dxa"/>
            <w:vAlign w:val="bottom"/>
          </w:tcPr>
          <w:p w14:paraId="3C85802C" w14:textId="77777777" w:rsidR="005012FC" w:rsidRPr="00AD36D2" w:rsidRDefault="005012FC" w:rsidP="005012FC">
            <w:pPr>
              <w:pStyle w:val="AASmallLogo"/>
            </w:pPr>
            <w:r w:rsidRPr="00AD36D2">
              <w:rPr>
                <w:noProof/>
                <w:lang w:eastAsia="en-CA"/>
              </w:rPr>
              <w:drawing>
                <wp:inline distT="0" distB="0" distL="0" distR="0" wp14:anchorId="1E47B253" wp14:editId="72167576">
                  <wp:extent cx="474727" cy="402337"/>
                  <wp:effectExtent l="0" t="0" r="1905" b="0"/>
                  <wp:docPr id="554334967" name="Picture 1"/>
                  <wp:cNvGraphicFramePr/>
                  <a:graphic xmlns:a="http://schemas.openxmlformats.org/drawingml/2006/main">
                    <a:graphicData uri="http://schemas.openxmlformats.org/drawingml/2006/picture">
                      <pic:pic xmlns:pic="http://schemas.openxmlformats.org/drawingml/2006/picture">
                        <pic:nvPicPr>
                          <pic:cNvPr id="554334967" name=""/>
                          <pic:cNvPicPr/>
                        </pic:nvPicPr>
                        <pic:blipFill>
                          <a:blip r:embed="rId11" cstate="print">
                            <a:extLst>
                              <a:ext uri="{28A0092B-C50C-407E-A947-70E740481C1C}">
                                <a14:useLocalDpi xmlns:a14="http://schemas.microsoft.com/office/drawing/2010/main" val="0"/>
                              </a:ext>
                            </a:extLst>
                          </a:blip>
                          <a:stretch>
                            <a:fillRect/>
                          </a:stretch>
                        </pic:blipFill>
                        <pic:spPr>
                          <a:xfrm>
                            <a:off x="0" y="0"/>
                            <a:ext cx="474727" cy="402337"/>
                          </a:xfrm>
                          <a:prstGeom prst="rect">
                            <a:avLst/>
                          </a:prstGeom>
                        </pic:spPr>
                      </pic:pic>
                    </a:graphicData>
                  </a:graphic>
                </wp:inline>
              </w:drawing>
            </w:r>
            <w:r w:rsidRPr="00AD36D2">
              <w:t xml:space="preserve"> </w:t>
            </w:r>
          </w:p>
          <w:p w14:paraId="6892E6BB" w14:textId="77777777" w:rsidR="001065E9" w:rsidRPr="00AD36D2" w:rsidRDefault="001065E9" w:rsidP="005012FC">
            <w:pPr>
              <w:pStyle w:val="AASmallLogo"/>
            </w:pPr>
          </w:p>
        </w:tc>
        <w:tc>
          <w:tcPr>
            <w:tcW w:w="1434" w:type="dxa"/>
            <w:noWrap/>
            <w:vAlign w:val="bottom"/>
          </w:tcPr>
          <w:p w14:paraId="66AA9076" w14:textId="77777777" w:rsidR="005012FC" w:rsidRPr="00AD36D2" w:rsidRDefault="005012FC" w:rsidP="005012FC">
            <w:pPr>
              <w:pStyle w:val="AASmallLogo"/>
            </w:pPr>
            <w:r w:rsidRPr="00AD36D2">
              <w:rPr>
                <w:noProof/>
                <w:lang w:eastAsia="en-CA"/>
              </w:rPr>
              <w:drawing>
                <wp:inline distT="0" distB="0" distL="0" distR="0" wp14:anchorId="3571BA04" wp14:editId="66FA0BBC">
                  <wp:extent cx="498788" cy="357465"/>
                  <wp:effectExtent l="0" t="0" r="0" b="5080"/>
                  <wp:docPr id="1758480141" name="Picture 2"/>
                  <wp:cNvGraphicFramePr/>
                  <a:graphic xmlns:a="http://schemas.openxmlformats.org/drawingml/2006/main">
                    <a:graphicData uri="http://schemas.openxmlformats.org/drawingml/2006/picture">
                      <pic:pic xmlns:pic="http://schemas.openxmlformats.org/drawingml/2006/picture">
                        <pic:nvPicPr>
                          <pic:cNvPr id="1758480141" name=""/>
                          <pic:cNvPicPr/>
                        </pic:nvPicPr>
                        <pic:blipFill>
                          <a:blip r:embed="rId12">
                            <a:extLst>
                              <a:ext uri="{28A0092B-C50C-407E-A947-70E740481C1C}">
                                <a14:useLocalDpi xmlns:a14="http://schemas.microsoft.com/office/drawing/2010/main" val="0"/>
                              </a:ext>
                            </a:extLst>
                          </a:blip>
                          <a:stretch>
                            <a:fillRect/>
                          </a:stretch>
                        </pic:blipFill>
                        <pic:spPr>
                          <a:xfrm>
                            <a:off x="0" y="0"/>
                            <a:ext cx="498788" cy="357465"/>
                          </a:xfrm>
                          <a:prstGeom prst="rect">
                            <a:avLst/>
                          </a:prstGeom>
                        </pic:spPr>
                      </pic:pic>
                    </a:graphicData>
                  </a:graphic>
                </wp:inline>
              </w:drawing>
            </w:r>
            <w:r w:rsidRPr="00AD36D2">
              <w:t xml:space="preserve"> </w:t>
            </w:r>
          </w:p>
          <w:p w14:paraId="3874FAB9" w14:textId="77777777" w:rsidR="001065E9" w:rsidRPr="00AD36D2" w:rsidRDefault="001065E9" w:rsidP="005012FC">
            <w:pPr>
              <w:pStyle w:val="AASmallLogo"/>
            </w:pPr>
          </w:p>
        </w:tc>
        <w:tc>
          <w:tcPr>
            <w:tcW w:w="8073" w:type="dxa"/>
            <w:vAlign w:val="bottom"/>
          </w:tcPr>
          <w:p w14:paraId="7AC36EB5" w14:textId="5846B8C3" w:rsidR="001065E9" w:rsidRPr="00AD36D2" w:rsidRDefault="009C0BBB" w:rsidP="00F12734">
            <w:pPr>
              <w:pStyle w:val="ABSymbol"/>
            </w:pPr>
            <w:r w:rsidRPr="00AD36D2">
              <w:rPr>
                <w:sz w:val="40"/>
              </w:rPr>
              <w:t>CBD</w:t>
            </w:r>
            <w:r w:rsidR="005012FC" w:rsidRPr="00AD36D2">
              <w:t>/</w:t>
            </w:r>
            <w:r w:rsidR="00BD304B" w:rsidRPr="00AD36D2">
              <w:t>SBI</w:t>
            </w:r>
            <w:r w:rsidR="005012FC" w:rsidRPr="00AD36D2">
              <w:t>/</w:t>
            </w:r>
            <w:r w:rsidR="00BD304B" w:rsidRPr="00AD36D2">
              <w:t>6</w:t>
            </w:r>
            <w:r w:rsidRPr="00AD36D2">
              <w:t>/</w:t>
            </w:r>
            <w:r w:rsidR="00DF5D22" w:rsidRPr="00AD36D2">
              <w:t>INF/</w:t>
            </w:r>
            <w:r w:rsidR="00BD304B" w:rsidRPr="00AD36D2">
              <w:t>5</w:t>
            </w:r>
          </w:p>
        </w:tc>
      </w:tr>
    </w:tbl>
    <w:p w14:paraId="2C481B45" w14:textId="77777777" w:rsidR="009F67EB" w:rsidRPr="00AD36D2" w:rsidRDefault="009F67EB" w:rsidP="001065E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1065E9" w:rsidRPr="00AD36D2" w14:paraId="1C0EE05A" w14:textId="77777777" w:rsidTr="001065E9">
        <w:trPr>
          <w:trHeight w:val="1814"/>
        </w:trPr>
        <w:tc>
          <w:tcPr>
            <w:tcW w:w="7370" w:type="dxa"/>
          </w:tcPr>
          <w:p w14:paraId="654ADEDC" w14:textId="77777777" w:rsidR="005012FC" w:rsidRPr="00AD36D2" w:rsidRDefault="005012FC" w:rsidP="005012FC">
            <w:pPr>
              <w:pStyle w:val="ACLargeLogo"/>
            </w:pPr>
            <w:r w:rsidRPr="00AD36D2">
              <w:rPr>
                <w:noProof/>
                <w:lang w:eastAsia="en-CA"/>
              </w:rPr>
              <w:drawing>
                <wp:inline distT="0" distB="0" distL="0" distR="0" wp14:anchorId="21A114CC" wp14:editId="3BA7A65C">
                  <wp:extent cx="2755631" cy="1030313"/>
                  <wp:effectExtent l="0" t="0" r="0" b="0"/>
                  <wp:docPr id="1745784610" name="Picture 3"/>
                  <wp:cNvGraphicFramePr/>
                  <a:graphic xmlns:a="http://schemas.openxmlformats.org/drawingml/2006/main">
                    <a:graphicData uri="http://schemas.openxmlformats.org/drawingml/2006/picture">
                      <pic:pic xmlns:pic="http://schemas.openxmlformats.org/drawingml/2006/picture">
                        <pic:nvPicPr>
                          <pic:cNvPr id="1745784610" name=""/>
                          <pic:cNvPicPr/>
                        </pic:nvPicPr>
                        <pic:blipFill>
                          <a:blip r:embed="rId13">
                            <a:extLst>
                              <a:ext uri="{28A0092B-C50C-407E-A947-70E740481C1C}">
                                <a14:useLocalDpi xmlns:a14="http://schemas.microsoft.com/office/drawing/2010/main" val="0"/>
                              </a:ext>
                            </a:extLst>
                          </a:blip>
                          <a:stretch>
                            <a:fillRect/>
                          </a:stretch>
                        </pic:blipFill>
                        <pic:spPr>
                          <a:xfrm>
                            <a:off x="0" y="0"/>
                            <a:ext cx="2755631" cy="1030313"/>
                          </a:xfrm>
                          <a:prstGeom prst="rect">
                            <a:avLst/>
                          </a:prstGeom>
                        </pic:spPr>
                      </pic:pic>
                    </a:graphicData>
                  </a:graphic>
                </wp:inline>
              </w:drawing>
            </w:r>
            <w:r w:rsidRPr="00AD36D2">
              <w:t xml:space="preserve"> </w:t>
            </w:r>
          </w:p>
          <w:p w14:paraId="045491FD" w14:textId="77777777" w:rsidR="001065E9" w:rsidRPr="00AD36D2" w:rsidRDefault="001065E9" w:rsidP="005012FC">
            <w:pPr>
              <w:pStyle w:val="ACLargeLogo"/>
            </w:pPr>
          </w:p>
        </w:tc>
        <w:tc>
          <w:tcPr>
            <w:tcW w:w="3112" w:type="dxa"/>
          </w:tcPr>
          <w:p w14:paraId="3B715840" w14:textId="77777777" w:rsidR="005012FC" w:rsidRPr="00AD36D2" w:rsidRDefault="005012FC" w:rsidP="005012FC">
            <w:pPr>
              <w:pStyle w:val="AEDistrNormal"/>
            </w:pPr>
            <w:r w:rsidRPr="00AD36D2">
              <w:t>Distr.: General</w:t>
            </w:r>
          </w:p>
          <w:p w14:paraId="065351B7" w14:textId="7E6AB863" w:rsidR="005012FC" w:rsidRPr="00AD36D2" w:rsidRDefault="00BD304B" w:rsidP="005012FC">
            <w:pPr>
              <w:pStyle w:val="AEDistrNormal"/>
            </w:pPr>
            <w:r w:rsidRPr="00AD36D2">
              <w:t>9</w:t>
            </w:r>
            <w:r w:rsidR="00F67EE4" w:rsidRPr="00AD36D2">
              <w:t xml:space="preserve"> </w:t>
            </w:r>
            <w:r w:rsidRPr="00AD36D2">
              <w:t>January</w:t>
            </w:r>
            <w:r w:rsidR="00F67EE4" w:rsidRPr="00AD36D2">
              <w:t xml:space="preserve"> </w:t>
            </w:r>
            <w:r w:rsidR="003B3B5F" w:rsidRPr="00AD36D2">
              <w:t>202</w:t>
            </w:r>
            <w:r w:rsidRPr="00AD36D2">
              <w:t>6</w:t>
            </w:r>
          </w:p>
          <w:p w14:paraId="45729161" w14:textId="77777777" w:rsidR="005012FC" w:rsidRPr="00AD36D2" w:rsidRDefault="005012FC" w:rsidP="005012FC">
            <w:pPr>
              <w:pStyle w:val="AEDistrNormal"/>
            </w:pPr>
          </w:p>
          <w:p w14:paraId="573FFD0B" w14:textId="71227051" w:rsidR="005012FC" w:rsidRPr="00AD36D2" w:rsidRDefault="005012FC" w:rsidP="005012FC">
            <w:pPr>
              <w:pStyle w:val="AEDistrNormal"/>
            </w:pPr>
            <w:r w:rsidRPr="00AD36D2">
              <w:t xml:space="preserve">English </w:t>
            </w:r>
            <w:r w:rsidR="00B25BC6" w:rsidRPr="00AD36D2">
              <w:t>only</w:t>
            </w:r>
          </w:p>
          <w:p w14:paraId="4CDB81C9" w14:textId="77777777" w:rsidR="001065E9" w:rsidRPr="00AD36D2" w:rsidRDefault="001065E9" w:rsidP="005012FC">
            <w:pPr>
              <w:pStyle w:val="AEDistrNormal6pt"/>
            </w:pPr>
          </w:p>
        </w:tc>
      </w:tr>
    </w:tbl>
    <w:p w14:paraId="01C1987E" w14:textId="77777777" w:rsidR="001065E9" w:rsidRPr="00AD36D2" w:rsidRDefault="001065E9" w:rsidP="001065E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1065E9" w:rsidRPr="00AD36D2" w14:paraId="619DAD21" w14:textId="77777777" w:rsidTr="00CC3501">
        <w:trPr>
          <w:trHeight w:val="1489"/>
        </w:trPr>
        <w:tc>
          <w:tcPr>
            <w:tcW w:w="6094" w:type="dxa"/>
          </w:tcPr>
          <w:p w14:paraId="5B9B2549" w14:textId="340CFE9E" w:rsidR="005012FC" w:rsidRPr="00AD36D2" w:rsidRDefault="005012FC" w:rsidP="00600130">
            <w:pPr>
              <w:pStyle w:val="AFCorN12Bold"/>
            </w:pPr>
            <w:r w:rsidRPr="00AD36D2">
              <w:t xml:space="preserve">Subsidiary Body on </w:t>
            </w:r>
            <w:r w:rsidR="00600130" w:rsidRPr="00AD36D2">
              <w:t>Implementation</w:t>
            </w:r>
            <w:r w:rsidRPr="00AD36D2">
              <w:t xml:space="preserve">, </w:t>
            </w:r>
            <w:r w:rsidR="007161A1" w:rsidRPr="00AD36D2">
              <w:br/>
            </w:r>
            <w:r w:rsidR="00600130" w:rsidRPr="00AD36D2">
              <w:t>Sixth</w:t>
            </w:r>
            <w:r w:rsidR="248546C3" w:rsidRPr="00AD36D2">
              <w:t xml:space="preserve"> meeting </w:t>
            </w:r>
          </w:p>
          <w:p w14:paraId="69F24A0B" w14:textId="075D2370" w:rsidR="005012FC" w:rsidRPr="00AD36D2" w:rsidRDefault="00600130" w:rsidP="005012FC">
            <w:pPr>
              <w:pStyle w:val="AFCorNNormal"/>
            </w:pPr>
            <w:r w:rsidRPr="00AD36D2">
              <w:t>Rome</w:t>
            </w:r>
            <w:r w:rsidR="00962822" w:rsidRPr="00AD36D2">
              <w:t xml:space="preserve">, </w:t>
            </w:r>
            <w:r w:rsidR="00114DE6" w:rsidRPr="00AD36D2">
              <w:t>16</w:t>
            </w:r>
            <w:r w:rsidR="001A5A37" w:rsidRPr="00AD36D2">
              <w:t>–</w:t>
            </w:r>
            <w:r w:rsidR="00114DE6" w:rsidRPr="00AD36D2">
              <w:t>19</w:t>
            </w:r>
            <w:r w:rsidR="001A5A37" w:rsidRPr="00AD36D2">
              <w:t xml:space="preserve"> </w:t>
            </w:r>
            <w:r w:rsidR="00114DE6" w:rsidRPr="00AD36D2">
              <w:t>February</w:t>
            </w:r>
            <w:r w:rsidR="001A5A37" w:rsidRPr="00AD36D2">
              <w:t xml:space="preserve"> 202</w:t>
            </w:r>
            <w:r w:rsidR="00114DE6" w:rsidRPr="00AD36D2">
              <w:t>6</w:t>
            </w:r>
            <w:r w:rsidR="005012FC" w:rsidRPr="00AD36D2">
              <w:t xml:space="preserve"> </w:t>
            </w:r>
          </w:p>
          <w:p w14:paraId="0F0F70C0" w14:textId="3A7D90F0" w:rsidR="005012FC" w:rsidRPr="00AD36D2" w:rsidRDefault="005012FC" w:rsidP="005012FC">
            <w:pPr>
              <w:pStyle w:val="AFCorNNormal"/>
            </w:pPr>
            <w:r w:rsidRPr="00AD36D2">
              <w:t xml:space="preserve">Item </w:t>
            </w:r>
            <w:r w:rsidR="00515425" w:rsidRPr="00AD36D2">
              <w:t>4</w:t>
            </w:r>
            <w:r w:rsidR="00B25BC6" w:rsidRPr="00AD36D2">
              <w:t xml:space="preserve"> </w:t>
            </w:r>
            <w:r w:rsidRPr="00AD36D2">
              <w:t>of the provisional agenda</w:t>
            </w:r>
            <w:r w:rsidR="00E72DE9" w:rsidRPr="00AD36D2">
              <w:rPr>
                <w:rStyle w:val="FootnoteReference"/>
              </w:rPr>
              <w:footnoteReference w:customMarkFollows="1" w:id="2"/>
              <w:t>*</w:t>
            </w:r>
          </w:p>
          <w:p w14:paraId="5E6526AD" w14:textId="224D31DA" w:rsidR="001065E9" w:rsidRPr="00AD36D2" w:rsidRDefault="002E39A4" w:rsidP="00095649">
            <w:pPr>
              <w:pStyle w:val="AFCorNBold"/>
              <w:spacing w:after="120"/>
            </w:pPr>
            <w:r w:rsidRPr="00AD36D2">
              <w:t xml:space="preserve">Planning, monitoring, reporting and review: </w:t>
            </w:r>
            <w:r w:rsidR="00095649" w:rsidRPr="00AD36D2">
              <w:t>update on national biodiversity strategies and action plans, national targets and national reporting</w:t>
            </w:r>
          </w:p>
        </w:tc>
        <w:tc>
          <w:tcPr>
            <w:tcW w:w="4388" w:type="dxa"/>
          </w:tcPr>
          <w:p w14:paraId="6989AC23" w14:textId="77777777" w:rsidR="001065E9" w:rsidRPr="00AD36D2" w:rsidRDefault="001065E9" w:rsidP="001065E9">
            <w:pPr>
              <w:pStyle w:val="CBDNormal"/>
              <w:jc w:val="left"/>
            </w:pPr>
          </w:p>
        </w:tc>
      </w:tr>
    </w:tbl>
    <w:p w14:paraId="7907B2D6" w14:textId="75941072" w:rsidR="001065E9" w:rsidRPr="00AD36D2" w:rsidRDefault="00A60D12" w:rsidP="003B142D">
      <w:pPr>
        <w:pStyle w:val="CBDTitle"/>
      </w:pPr>
      <w:sdt>
        <w:sdtPr>
          <w:alias w:val="Title"/>
          <w:tag w:val=""/>
          <w:id w:val="-1475211720"/>
          <w:placeholder>
            <w:docPart w:val="1B3F60EB8BB34F0BBEB816603C9CCB5A"/>
          </w:placeholder>
          <w:dataBinding w:prefixMappings="xmlns:ns0='http://purl.org/dc/elements/1.1/' xmlns:ns1='http://schemas.openxmlformats.org/package/2006/metadata/core-properties' " w:xpath="/ns1:coreProperties[1]/ns0:title[1]" w:storeItemID="{6C3C8BC8-F283-45AE-878A-BAB7291924A1}"/>
          <w:text/>
        </w:sdtPr>
        <w:sdtEndPr/>
        <w:sdtContent>
          <w:r w:rsidR="00A32330" w:rsidRPr="00AD36D2">
            <w:t>Analysis of national biodiversity strategies and action plans and national targets established by Parties aligned with the Kunming-Montreal Global Biodiversity Framework</w:t>
          </w:r>
        </w:sdtContent>
      </w:sdt>
      <w:r w:rsidR="00894955" w:rsidRPr="00AD36D2">
        <w:rPr>
          <w:rStyle w:val="FootnoteReference"/>
        </w:rPr>
        <w:footnoteReference w:customMarkFollows="1" w:id="3"/>
        <w:t>**</w:t>
      </w:r>
    </w:p>
    <w:p w14:paraId="4499ED47" w14:textId="77777777" w:rsidR="0031463C" w:rsidRPr="00AD36D2" w:rsidRDefault="0031463C" w:rsidP="00F12734">
      <w:pPr>
        <w:pStyle w:val="CBDSubTitle"/>
      </w:pPr>
      <w:r w:rsidRPr="00AD36D2">
        <w:t>Note by the Secretariat</w:t>
      </w:r>
    </w:p>
    <w:p w14:paraId="3759170E" w14:textId="5887E5E0" w:rsidR="00FA7135" w:rsidRPr="00AD36D2" w:rsidRDefault="00AE12E0" w:rsidP="003D09DB">
      <w:pPr>
        <w:pStyle w:val="CBDH1"/>
      </w:pPr>
      <w:bookmarkStart w:id="0" w:name="_Toc210038478"/>
      <w:bookmarkStart w:id="1" w:name="_Toc219112298"/>
      <w:r w:rsidRPr="00AD36D2">
        <w:t>I.</w:t>
      </w:r>
      <w:r w:rsidRPr="00AD36D2">
        <w:tab/>
      </w:r>
      <w:r w:rsidR="00FA7135" w:rsidRPr="00AD36D2">
        <w:t>Introduction</w:t>
      </w:r>
      <w:bookmarkEnd w:id="0"/>
      <w:bookmarkEnd w:id="1"/>
    </w:p>
    <w:p w14:paraId="312643D9" w14:textId="4129ED7E" w:rsidR="008C0428" w:rsidRPr="00AD36D2" w:rsidRDefault="008C0428" w:rsidP="00731CA5">
      <w:pPr>
        <w:pStyle w:val="CBDNormalNumber"/>
      </w:pPr>
      <w:r w:rsidRPr="00AD36D2">
        <w:t xml:space="preserve">In its </w:t>
      </w:r>
      <w:r w:rsidR="003C2426" w:rsidRPr="00AD36D2">
        <w:t>d</w:t>
      </w:r>
      <w:r w:rsidRPr="00AD36D2">
        <w:t xml:space="preserve">ecision 15/6, the Conference of the Parties established mechanisms for planning, monitoring, reporting and review. In its decision 16/32, the Conference of the Parties further refined the mechanisms adopted in decision 15/6, including through finalizing the national reporting template for the seventh and eighth national report and agreeing on the concrete procedures for conducting the global review on collective progress in the implementation of the Framework. The Conference of the Parties also decided that the global review will be primarily based on </w:t>
      </w:r>
      <w:r w:rsidR="003C2426" w:rsidRPr="00AD36D2">
        <w:t>n</w:t>
      </w:r>
      <w:r w:rsidRPr="00AD36D2">
        <w:t>ational reports and a global report on collective progress in the implementation of the Framework. Among other sources, the global report should be based on:</w:t>
      </w:r>
    </w:p>
    <w:p w14:paraId="2405A2CB" w14:textId="0088D5BE" w:rsidR="008C0428" w:rsidRPr="00AD36D2" w:rsidRDefault="008C0428" w:rsidP="00731CA5">
      <w:pPr>
        <w:pStyle w:val="CBDNormalNumber"/>
        <w:numPr>
          <w:ilvl w:val="1"/>
          <w:numId w:val="5"/>
        </w:numPr>
      </w:pPr>
      <w:r w:rsidRPr="00AD36D2">
        <w:t>The national reports, as the primary source of information. The seventh national reports are to be submitted by 28 February 2026</w:t>
      </w:r>
      <w:r w:rsidR="007F7181" w:rsidRPr="00AD36D2">
        <w:t>;</w:t>
      </w:r>
    </w:p>
    <w:p w14:paraId="0742F9C0" w14:textId="6E7E9981" w:rsidR="008C0428" w:rsidRPr="00AD36D2" w:rsidRDefault="008C0428" w:rsidP="00731CA5">
      <w:pPr>
        <w:pStyle w:val="CBDNormalNumber"/>
        <w:numPr>
          <w:ilvl w:val="1"/>
          <w:numId w:val="5"/>
        </w:numPr>
      </w:pPr>
      <w:r w:rsidRPr="00AD36D2">
        <w:t xml:space="preserve">The global analysis of information in national biodiversity strategies and action plans and national targets. Parties were requested to submit updated or revised </w:t>
      </w:r>
      <w:r w:rsidR="007F7181" w:rsidRPr="00AD36D2">
        <w:t>national biodiversity strategies and action plans</w:t>
      </w:r>
      <w:r w:rsidRPr="00AD36D2">
        <w:t xml:space="preserve">, including submitting national targets, by </w:t>
      </w:r>
      <w:r w:rsidR="007F7181" w:rsidRPr="00AD36D2">
        <w:t>the sixteenth meeting of the Conference of the Parties</w:t>
      </w:r>
      <w:r w:rsidRPr="00AD36D2">
        <w:t xml:space="preserve"> or as soon as possible after that.</w:t>
      </w:r>
    </w:p>
    <w:p w14:paraId="2F73F07A" w14:textId="751FCC2A" w:rsidR="008C0428" w:rsidRPr="00AD36D2" w:rsidRDefault="008C0428" w:rsidP="00D77903">
      <w:pPr>
        <w:pStyle w:val="CBDNormalNumber"/>
        <w:numPr>
          <w:ilvl w:val="0"/>
          <w:numId w:val="5"/>
        </w:numPr>
        <w:ind w:left="568"/>
      </w:pPr>
      <w:bookmarkStart w:id="2" w:name="_Hlk176693047"/>
      <w:r w:rsidRPr="00AD36D2">
        <w:t xml:space="preserve">The present note provides an analysis of the revised or updated national biodiversity strategies and action plans and the national targets submitted to the Secretariat </w:t>
      </w:r>
      <w:r w:rsidR="00D11423" w:rsidRPr="00AD36D2">
        <w:t xml:space="preserve">as at 31 </w:t>
      </w:r>
      <w:r w:rsidRPr="00AD36D2">
        <w:t>May 2025.</w:t>
      </w:r>
      <w:r w:rsidRPr="00AD36D2">
        <w:rPr>
          <w:vertAlign w:val="superscript"/>
        </w:rPr>
        <w:footnoteReference w:id="4"/>
      </w:r>
      <w:r w:rsidRPr="00AD36D2">
        <w:t xml:space="preserve"> Annex</w:t>
      </w:r>
      <w:r w:rsidR="00633DE7" w:rsidRPr="00AD36D2">
        <w:t> </w:t>
      </w:r>
      <w:r w:rsidRPr="00AD36D2">
        <w:t xml:space="preserve">I </w:t>
      </w:r>
      <w:r w:rsidR="00DC408E" w:rsidRPr="00AD36D2">
        <w:t xml:space="preserve">contains </w:t>
      </w:r>
      <w:r w:rsidRPr="00AD36D2">
        <w:t xml:space="preserve">a list of all </w:t>
      </w:r>
      <w:r w:rsidR="00DC408E" w:rsidRPr="00AD36D2">
        <w:t>national biodiversity strategies and action plans</w:t>
      </w:r>
      <w:r w:rsidR="00276C86" w:rsidRPr="00AD36D2">
        <w:t>, national targets and national reports</w:t>
      </w:r>
      <w:r w:rsidR="00DC408E" w:rsidRPr="00AD36D2">
        <w:t xml:space="preserve"> </w:t>
      </w:r>
      <w:r w:rsidRPr="00AD36D2">
        <w:t>submitted by Parties as of th</w:t>
      </w:r>
      <w:r w:rsidR="009E7951" w:rsidRPr="00AD36D2">
        <w:t>at</w:t>
      </w:r>
      <w:r w:rsidRPr="00AD36D2">
        <w:t xml:space="preserve"> </w:t>
      </w:r>
      <w:r w:rsidR="00E148CA" w:rsidRPr="00AD36D2">
        <w:t>as at 31 October 2025</w:t>
      </w:r>
      <w:r w:rsidRPr="00AD36D2">
        <w:t xml:space="preserve">. Section A </w:t>
      </w:r>
      <w:r w:rsidR="009E7951" w:rsidRPr="00AD36D2">
        <w:t xml:space="preserve">contains </w:t>
      </w:r>
      <w:r w:rsidRPr="00AD36D2">
        <w:t xml:space="preserve">information </w:t>
      </w:r>
      <w:r w:rsidRPr="00AD36D2">
        <w:lastRenderedPageBreak/>
        <w:t xml:space="preserve">on </w:t>
      </w:r>
      <w:r w:rsidR="009E7951" w:rsidRPr="00AD36D2">
        <w:t xml:space="preserve">national biodiversity strategies and action plans </w:t>
      </w:r>
      <w:r w:rsidRPr="00AD36D2">
        <w:t>and section</w:t>
      </w:r>
      <w:r w:rsidR="0024487C" w:rsidRPr="00AD36D2">
        <w:t> </w:t>
      </w:r>
      <w:r w:rsidRPr="00AD36D2">
        <w:t xml:space="preserve">B </w:t>
      </w:r>
      <w:r w:rsidR="009E7951" w:rsidRPr="00AD36D2">
        <w:t xml:space="preserve">contains </w:t>
      </w:r>
      <w:r w:rsidRPr="00AD36D2">
        <w:t xml:space="preserve">information on the national targets. </w:t>
      </w:r>
      <w:r w:rsidR="00276C86" w:rsidRPr="00AD36D2">
        <w:t xml:space="preserve">The methodology used to undertake the analysis is contained in Annex </w:t>
      </w:r>
      <w:r w:rsidR="007F15DE" w:rsidRPr="00AD36D2">
        <w:t xml:space="preserve">IV. </w:t>
      </w:r>
      <w:r w:rsidR="001618C9" w:rsidRPr="00AD36D2">
        <w:t xml:space="preserve">This </w:t>
      </w:r>
      <w:r w:rsidRPr="00AD36D2">
        <w:t xml:space="preserve">analysis </w:t>
      </w:r>
      <w:r w:rsidR="001618C9" w:rsidRPr="00AD36D2">
        <w:t xml:space="preserve">is an update to the analysis presented to the twenty-seventh meeting of the Subsidiary Body on Scientific, Technical and Technological Advice as information document </w:t>
      </w:r>
      <w:r w:rsidR="00D73E40" w:rsidRPr="00AD36D2">
        <w:t>CBD/</w:t>
      </w:r>
      <w:r w:rsidR="001618C9" w:rsidRPr="00AD36D2">
        <w:t>SBSTTA/27/INF/4/Rev.1.</w:t>
      </w:r>
    </w:p>
    <w:p w14:paraId="78CF4670" w14:textId="4179A7D4" w:rsidR="009F784E" w:rsidRPr="00AD36D2" w:rsidRDefault="009F784E" w:rsidP="009F784E">
      <w:pPr>
        <w:pStyle w:val="CBDNormalNumber"/>
        <w:numPr>
          <w:ilvl w:val="0"/>
          <w:numId w:val="0"/>
        </w:numPr>
        <w:ind w:left="567"/>
      </w:pPr>
    </w:p>
    <w:p w14:paraId="7B98CDD4" w14:textId="77777777" w:rsidR="00C11701" w:rsidRPr="00AD36D2" w:rsidRDefault="00C11701">
      <w:pPr>
        <w:tabs>
          <w:tab w:val="clear" w:pos="567"/>
          <w:tab w:val="clear" w:pos="1134"/>
          <w:tab w:val="clear" w:pos="1701"/>
          <w:tab w:val="clear" w:pos="2268"/>
        </w:tabs>
        <w:spacing w:after="160" w:line="278" w:lineRule="auto"/>
        <w:jc w:val="left"/>
        <w:rPr>
          <w:b/>
          <w:sz w:val="28"/>
        </w:rPr>
      </w:pPr>
      <w:r w:rsidRPr="00AD36D2">
        <w:br w:type="page"/>
      </w:r>
    </w:p>
    <w:p w14:paraId="647D69C9" w14:textId="697BDD8E" w:rsidR="00F3302E" w:rsidRPr="00AD36D2" w:rsidRDefault="00F3302E" w:rsidP="00593980">
      <w:pPr>
        <w:pStyle w:val="TOC1"/>
      </w:pPr>
      <w:r w:rsidRPr="00AD36D2">
        <w:rPr>
          <w:i/>
          <w:iCs/>
        </w:rPr>
        <w:lastRenderedPageBreak/>
        <w:t>Contents</w:t>
      </w:r>
      <w:r w:rsidRPr="00AD36D2">
        <w:tab/>
      </w:r>
      <w:r w:rsidRPr="00AD36D2">
        <w:rPr>
          <w:i/>
          <w:iCs/>
        </w:rPr>
        <w:t>Page</w:t>
      </w:r>
    </w:p>
    <w:p w14:paraId="080B2FEF" w14:textId="0255862C" w:rsidR="00C030FB" w:rsidRPr="00AD36D2" w:rsidRDefault="00497466">
      <w:pPr>
        <w:pStyle w:val="TOC1"/>
        <w:rPr>
          <w:rFonts w:asciiTheme="minorHAnsi" w:eastAsiaTheme="minorEastAsia" w:hAnsiTheme="minorHAnsi" w:cstheme="minorBidi"/>
          <w:bCs w:val="0"/>
          <w:noProof/>
          <w:kern w:val="2"/>
          <w:sz w:val="24"/>
          <w:szCs w:val="24"/>
          <w:lang w:val="en-CA" w:eastAsia="en-CA"/>
          <w14:ligatures w14:val="standardContextual"/>
        </w:rPr>
      </w:pPr>
      <w:r w:rsidRPr="00AD36D2">
        <w:fldChar w:fldCharType="begin"/>
      </w:r>
      <w:r w:rsidRPr="00AD36D2">
        <w:instrText xml:space="preserve"> TOC \h \z \t "CBD_Annex,1,CBD_H1,1,CBD_H2,2" </w:instrText>
      </w:r>
      <w:r w:rsidRPr="00AD36D2">
        <w:fldChar w:fldCharType="separate"/>
      </w:r>
      <w:hyperlink w:anchor="_Toc219112298" w:history="1">
        <w:r w:rsidR="00C030FB" w:rsidRPr="00AD36D2">
          <w:rPr>
            <w:rStyle w:val="Hyperlink"/>
            <w:noProof/>
          </w:rPr>
          <w:t>I.</w:t>
        </w:r>
        <w:r w:rsidR="00C030FB" w:rsidRPr="00AD36D2">
          <w:rPr>
            <w:rFonts w:asciiTheme="minorHAnsi" w:eastAsiaTheme="minorEastAsia" w:hAnsiTheme="minorHAnsi" w:cstheme="minorBidi"/>
            <w:bCs w:val="0"/>
            <w:noProof/>
            <w:kern w:val="2"/>
            <w:sz w:val="24"/>
            <w:szCs w:val="24"/>
            <w:lang w:val="en-CA" w:eastAsia="en-CA"/>
            <w14:ligatures w14:val="standardContextual"/>
          </w:rPr>
          <w:tab/>
        </w:r>
        <w:r w:rsidR="00C030FB" w:rsidRPr="00AD36D2">
          <w:rPr>
            <w:rStyle w:val="Hyperlink"/>
            <w:noProof/>
          </w:rPr>
          <w:t>Introduction</w:t>
        </w:r>
        <w:r w:rsidR="00C030FB" w:rsidRPr="00AD36D2">
          <w:rPr>
            <w:noProof/>
            <w:webHidden/>
          </w:rPr>
          <w:tab/>
        </w:r>
        <w:r w:rsidR="00C030FB" w:rsidRPr="00AD36D2">
          <w:rPr>
            <w:noProof/>
            <w:webHidden/>
          </w:rPr>
          <w:fldChar w:fldCharType="begin"/>
        </w:r>
        <w:r w:rsidR="00C030FB" w:rsidRPr="00AD36D2">
          <w:rPr>
            <w:noProof/>
            <w:webHidden/>
          </w:rPr>
          <w:instrText xml:space="preserve"> PAGEREF _Toc219112298 \h </w:instrText>
        </w:r>
        <w:r w:rsidR="00C030FB" w:rsidRPr="00AD36D2">
          <w:rPr>
            <w:noProof/>
            <w:webHidden/>
          </w:rPr>
        </w:r>
        <w:r w:rsidR="00C030FB" w:rsidRPr="00AD36D2">
          <w:rPr>
            <w:noProof/>
            <w:webHidden/>
          </w:rPr>
          <w:fldChar w:fldCharType="separate"/>
        </w:r>
        <w:r w:rsidR="00A60D12">
          <w:rPr>
            <w:noProof/>
            <w:webHidden/>
          </w:rPr>
          <w:t>1</w:t>
        </w:r>
        <w:r w:rsidR="00C030FB" w:rsidRPr="00AD36D2">
          <w:rPr>
            <w:noProof/>
            <w:webHidden/>
          </w:rPr>
          <w:fldChar w:fldCharType="end"/>
        </w:r>
      </w:hyperlink>
    </w:p>
    <w:p w14:paraId="303A876B" w14:textId="3EC78A8A" w:rsidR="00C030FB" w:rsidRPr="00AD36D2" w:rsidRDefault="00C030FB">
      <w:pPr>
        <w:pStyle w:val="TOC1"/>
        <w:rPr>
          <w:rFonts w:asciiTheme="minorHAnsi" w:eastAsiaTheme="minorEastAsia" w:hAnsiTheme="minorHAnsi" w:cstheme="minorBidi"/>
          <w:bCs w:val="0"/>
          <w:noProof/>
          <w:kern w:val="2"/>
          <w:sz w:val="24"/>
          <w:szCs w:val="24"/>
          <w:lang w:val="en-CA" w:eastAsia="en-CA"/>
          <w14:ligatures w14:val="standardContextual"/>
        </w:rPr>
      </w:pPr>
      <w:hyperlink w:anchor="_Toc219112299" w:history="1">
        <w:r w:rsidRPr="00AD36D2">
          <w:rPr>
            <w:rStyle w:val="Hyperlink"/>
            <w:noProof/>
          </w:rPr>
          <w:t>Section A. Analysis of national biodiversity strategies and action plans</w:t>
        </w:r>
        <w:r w:rsidRPr="00AD36D2">
          <w:rPr>
            <w:noProof/>
            <w:webHidden/>
          </w:rPr>
          <w:tab/>
        </w:r>
        <w:r w:rsidRPr="00AD36D2">
          <w:rPr>
            <w:noProof/>
            <w:webHidden/>
          </w:rPr>
          <w:fldChar w:fldCharType="begin"/>
        </w:r>
        <w:r w:rsidRPr="00AD36D2">
          <w:rPr>
            <w:noProof/>
            <w:webHidden/>
          </w:rPr>
          <w:instrText xml:space="preserve"> PAGEREF _Toc219112299 \h </w:instrText>
        </w:r>
        <w:r w:rsidRPr="00AD36D2">
          <w:rPr>
            <w:noProof/>
            <w:webHidden/>
          </w:rPr>
        </w:r>
        <w:r w:rsidRPr="00AD36D2">
          <w:rPr>
            <w:noProof/>
            <w:webHidden/>
          </w:rPr>
          <w:fldChar w:fldCharType="separate"/>
        </w:r>
        <w:r w:rsidR="00A60D12">
          <w:rPr>
            <w:noProof/>
            <w:webHidden/>
          </w:rPr>
          <w:t>5</w:t>
        </w:r>
        <w:r w:rsidRPr="00AD36D2">
          <w:rPr>
            <w:noProof/>
            <w:webHidden/>
          </w:rPr>
          <w:fldChar w:fldCharType="end"/>
        </w:r>
      </w:hyperlink>
    </w:p>
    <w:p w14:paraId="5069D210" w14:textId="132B5573" w:rsidR="00C030FB" w:rsidRPr="00AD36D2" w:rsidRDefault="00C030FB">
      <w:pPr>
        <w:pStyle w:val="TOC1"/>
        <w:rPr>
          <w:rFonts w:asciiTheme="minorHAnsi" w:eastAsiaTheme="minorEastAsia" w:hAnsiTheme="minorHAnsi" w:cstheme="minorBidi"/>
          <w:bCs w:val="0"/>
          <w:noProof/>
          <w:kern w:val="2"/>
          <w:sz w:val="24"/>
          <w:szCs w:val="24"/>
          <w:lang w:val="en-CA" w:eastAsia="en-CA"/>
          <w14:ligatures w14:val="standardContextual"/>
        </w:rPr>
      </w:pPr>
      <w:hyperlink w:anchor="_Toc219112300" w:history="1">
        <w:r w:rsidRPr="00AD36D2">
          <w:rPr>
            <w:rStyle w:val="Hyperlink"/>
            <w:noProof/>
          </w:rPr>
          <w:t>II.</w:t>
        </w:r>
        <w:r w:rsidRPr="00AD36D2">
          <w:rPr>
            <w:rFonts w:asciiTheme="minorHAnsi" w:eastAsiaTheme="minorEastAsia" w:hAnsiTheme="minorHAnsi" w:cstheme="minorBidi"/>
            <w:bCs w:val="0"/>
            <w:noProof/>
            <w:kern w:val="2"/>
            <w:sz w:val="24"/>
            <w:szCs w:val="24"/>
            <w:lang w:val="en-CA" w:eastAsia="en-CA"/>
            <w14:ligatures w14:val="standardContextual"/>
          </w:rPr>
          <w:tab/>
        </w:r>
        <w:r w:rsidRPr="00AD36D2">
          <w:rPr>
            <w:rStyle w:val="Hyperlink"/>
            <w:noProof/>
          </w:rPr>
          <w:t>Background</w:t>
        </w:r>
        <w:r w:rsidRPr="00AD36D2">
          <w:rPr>
            <w:noProof/>
            <w:webHidden/>
          </w:rPr>
          <w:tab/>
        </w:r>
        <w:r w:rsidRPr="00AD36D2">
          <w:rPr>
            <w:noProof/>
            <w:webHidden/>
          </w:rPr>
          <w:fldChar w:fldCharType="begin"/>
        </w:r>
        <w:r w:rsidRPr="00AD36D2">
          <w:rPr>
            <w:noProof/>
            <w:webHidden/>
          </w:rPr>
          <w:instrText xml:space="preserve"> PAGEREF _Toc219112300 \h </w:instrText>
        </w:r>
        <w:r w:rsidRPr="00AD36D2">
          <w:rPr>
            <w:noProof/>
            <w:webHidden/>
          </w:rPr>
        </w:r>
        <w:r w:rsidRPr="00AD36D2">
          <w:rPr>
            <w:noProof/>
            <w:webHidden/>
          </w:rPr>
          <w:fldChar w:fldCharType="separate"/>
        </w:r>
        <w:r w:rsidR="00A60D12">
          <w:rPr>
            <w:noProof/>
            <w:webHidden/>
          </w:rPr>
          <w:t>5</w:t>
        </w:r>
        <w:r w:rsidRPr="00AD36D2">
          <w:rPr>
            <w:noProof/>
            <w:webHidden/>
          </w:rPr>
          <w:fldChar w:fldCharType="end"/>
        </w:r>
      </w:hyperlink>
    </w:p>
    <w:p w14:paraId="06AC8084" w14:textId="2C7FBB89" w:rsidR="00C030FB" w:rsidRPr="00AD36D2" w:rsidRDefault="00C030FB">
      <w:pPr>
        <w:pStyle w:val="TOC1"/>
        <w:rPr>
          <w:rFonts w:asciiTheme="minorHAnsi" w:eastAsiaTheme="minorEastAsia" w:hAnsiTheme="minorHAnsi" w:cstheme="minorBidi"/>
          <w:bCs w:val="0"/>
          <w:noProof/>
          <w:kern w:val="2"/>
          <w:sz w:val="24"/>
          <w:szCs w:val="24"/>
          <w:lang w:val="en-CA" w:eastAsia="en-CA"/>
          <w14:ligatures w14:val="standardContextual"/>
        </w:rPr>
      </w:pPr>
      <w:hyperlink w:anchor="_Toc219112301" w:history="1">
        <w:r w:rsidRPr="00AD36D2">
          <w:rPr>
            <w:rStyle w:val="Hyperlink"/>
            <w:noProof/>
          </w:rPr>
          <w:t>III.</w:t>
        </w:r>
        <w:r w:rsidRPr="00AD36D2">
          <w:rPr>
            <w:rFonts w:asciiTheme="minorHAnsi" w:eastAsiaTheme="minorEastAsia" w:hAnsiTheme="minorHAnsi" w:cstheme="minorBidi"/>
            <w:bCs w:val="0"/>
            <w:noProof/>
            <w:kern w:val="2"/>
            <w:sz w:val="24"/>
            <w:szCs w:val="24"/>
            <w:lang w:val="en-CA" w:eastAsia="en-CA"/>
            <w14:ligatures w14:val="standardContextual"/>
          </w:rPr>
          <w:tab/>
        </w:r>
        <w:r w:rsidRPr="00AD36D2">
          <w:rPr>
            <w:rStyle w:val="Hyperlink"/>
            <w:noProof/>
          </w:rPr>
          <w:t>Analysis of contents of the national biodiversity strategies and action plans submitted after the adoption of the Kunming Montreal Global Biodiversity Framework</w:t>
        </w:r>
        <w:r w:rsidRPr="00AD36D2">
          <w:rPr>
            <w:noProof/>
            <w:webHidden/>
          </w:rPr>
          <w:tab/>
        </w:r>
        <w:r w:rsidRPr="00AD36D2">
          <w:rPr>
            <w:noProof/>
            <w:webHidden/>
          </w:rPr>
          <w:fldChar w:fldCharType="begin"/>
        </w:r>
        <w:r w:rsidRPr="00AD36D2">
          <w:rPr>
            <w:noProof/>
            <w:webHidden/>
          </w:rPr>
          <w:instrText xml:space="preserve"> PAGEREF _Toc219112301 \h </w:instrText>
        </w:r>
        <w:r w:rsidRPr="00AD36D2">
          <w:rPr>
            <w:noProof/>
            <w:webHidden/>
          </w:rPr>
        </w:r>
        <w:r w:rsidRPr="00AD36D2">
          <w:rPr>
            <w:noProof/>
            <w:webHidden/>
          </w:rPr>
          <w:fldChar w:fldCharType="separate"/>
        </w:r>
        <w:r w:rsidR="00A60D12">
          <w:rPr>
            <w:noProof/>
            <w:webHidden/>
          </w:rPr>
          <w:t>6</w:t>
        </w:r>
        <w:r w:rsidRPr="00AD36D2">
          <w:rPr>
            <w:noProof/>
            <w:webHidden/>
          </w:rPr>
          <w:fldChar w:fldCharType="end"/>
        </w:r>
      </w:hyperlink>
    </w:p>
    <w:p w14:paraId="22CAED1F" w14:textId="7A056A84" w:rsidR="00C030FB" w:rsidRPr="00AD36D2" w:rsidRDefault="00C030FB">
      <w:pPr>
        <w:pStyle w:val="TOC1"/>
        <w:rPr>
          <w:rFonts w:asciiTheme="minorHAnsi" w:eastAsiaTheme="minorEastAsia" w:hAnsiTheme="minorHAnsi" w:cstheme="minorBidi"/>
          <w:bCs w:val="0"/>
          <w:noProof/>
          <w:kern w:val="2"/>
          <w:sz w:val="24"/>
          <w:szCs w:val="24"/>
          <w:lang w:val="en-CA" w:eastAsia="en-CA"/>
          <w14:ligatures w14:val="standardContextual"/>
        </w:rPr>
      </w:pPr>
      <w:hyperlink w:anchor="_Toc219112302" w:history="1">
        <w:r w:rsidRPr="00AD36D2">
          <w:rPr>
            <w:rStyle w:val="Hyperlink"/>
            <w:noProof/>
          </w:rPr>
          <w:t>IV.</w:t>
        </w:r>
        <w:r w:rsidRPr="00AD36D2">
          <w:rPr>
            <w:rFonts w:asciiTheme="minorHAnsi" w:eastAsiaTheme="minorEastAsia" w:hAnsiTheme="minorHAnsi" w:cstheme="minorBidi"/>
            <w:bCs w:val="0"/>
            <w:noProof/>
            <w:kern w:val="2"/>
            <w:sz w:val="24"/>
            <w:szCs w:val="24"/>
            <w:lang w:val="en-CA" w:eastAsia="en-CA"/>
            <w14:ligatures w14:val="standardContextual"/>
          </w:rPr>
          <w:tab/>
        </w:r>
        <w:r w:rsidRPr="00AD36D2">
          <w:rPr>
            <w:rStyle w:val="Hyperlink"/>
            <w:noProof/>
          </w:rPr>
          <w:t>Legal status and revision process of revised/updated national biodiversity strategies and action plans</w:t>
        </w:r>
        <w:r w:rsidRPr="00AD36D2">
          <w:rPr>
            <w:noProof/>
            <w:webHidden/>
          </w:rPr>
          <w:tab/>
        </w:r>
        <w:r w:rsidRPr="00AD36D2">
          <w:rPr>
            <w:noProof/>
            <w:webHidden/>
          </w:rPr>
          <w:fldChar w:fldCharType="begin"/>
        </w:r>
        <w:r w:rsidRPr="00AD36D2">
          <w:rPr>
            <w:noProof/>
            <w:webHidden/>
          </w:rPr>
          <w:instrText xml:space="preserve"> PAGEREF _Toc219112302 \h </w:instrText>
        </w:r>
        <w:r w:rsidRPr="00AD36D2">
          <w:rPr>
            <w:noProof/>
            <w:webHidden/>
          </w:rPr>
        </w:r>
        <w:r w:rsidRPr="00AD36D2">
          <w:rPr>
            <w:noProof/>
            <w:webHidden/>
          </w:rPr>
          <w:fldChar w:fldCharType="separate"/>
        </w:r>
        <w:r w:rsidR="00A60D12">
          <w:rPr>
            <w:noProof/>
            <w:webHidden/>
          </w:rPr>
          <w:t>7</w:t>
        </w:r>
        <w:r w:rsidRPr="00AD36D2">
          <w:rPr>
            <w:noProof/>
            <w:webHidden/>
          </w:rPr>
          <w:fldChar w:fldCharType="end"/>
        </w:r>
      </w:hyperlink>
    </w:p>
    <w:p w14:paraId="5DF77555" w14:textId="599C61EE"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03" w:history="1">
        <w:r w:rsidRPr="00AD36D2">
          <w:rPr>
            <w:rStyle w:val="Hyperlink"/>
            <w:noProof/>
          </w:rPr>
          <w:t>Adoption as “whole of government” instrument</w:t>
        </w:r>
        <w:r w:rsidRPr="00AD36D2">
          <w:rPr>
            <w:noProof/>
            <w:webHidden/>
          </w:rPr>
          <w:tab/>
        </w:r>
        <w:r w:rsidRPr="00AD36D2">
          <w:rPr>
            <w:noProof/>
            <w:webHidden/>
          </w:rPr>
          <w:fldChar w:fldCharType="begin"/>
        </w:r>
        <w:r w:rsidRPr="00AD36D2">
          <w:rPr>
            <w:noProof/>
            <w:webHidden/>
          </w:rPr>
          <w:instrText xml:space="preserve"> PAGEREF _Toc219112303 \h </w:instrText>
        </w:r>
        <w:r w:rsidRPr="00AD36D2">
          <w:rPr>
            <w:noProof/>
            <w:webHidden/>
          </w:rPr>
        </w:r>
        <w:r w:rsidRPr="00AD36D2">
          <w:rPr>
            <w:noProof/>
            <w:webHidden/>
          </w:rPr>
          <w:fldChar w:fldCharType="separate"/>
        </w:r>
        <w:r w:rsidR="00A60D12">
          <w:rPr>
            <w:noProof/>
            <w:webHidden/>
          </w:rPr>
          <w:t>7</w:t>
        </w:r>
        <w:r w:rsidRPr="00AD36D2">
          <w:rPr>
            <w:noProof/>
            <w:webHidden/>
          </w:rPr>
          <w:fldChar w:fldCharType="end"/>
        </w:r>
      </w:hyperlink>
    </w:p>
    <w:p w14:paraId="795D2B1F" w14:textId="4034A3A7"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04" w:history="1">
        <w:r w:rsidRPr="00AD36D2">
          <w:rPr>
            <w:rStyle w:val="Hyperlink"/>
            <w:noProof/>
          </w:rPr>
          <w:t>Adoption as Policy Instrument</w:t>
        </w:r>
        <w:r w:rsidRPr="00AD36D2">
          <w:rPr>
            <w:noProof/>
            <w:webHidden/>
          </w:rPr>
          <w:tab/>
        </w:r>
        <w:r w:rsidRPr="00AD36D2">
          <w:rPr>
            <w:noProof/>
            <w:webHidden/>
          </w:rPr>
          <w:fldChar w:fldCharType="begin"/>
        </w:r>
        <w:r w:rsidRPr="00AD36D2">
          <w:rPr>
            <w:noProof/>
            <w:webHidden/>
          </w:rPr>
          <w:instrText xml:space="preserve"> PAGEREF _Toc219112304 \h </w:instrText>
        </w:r>
        <w:r w:rsidRPr="00AD36D2">
          <w:rPr>
            <w:noProof/>
            <w:webHidden/>
          </w:rPr>
        </w:r>
        <w:r w:rsidRPr="00AD36D2">
          <w:rPr>
            <w:noProof/>
            <w:webHidden/>
          </w:rPr>
          <w:fldChar w:fldCharType="separate"/>
        </w:r>
        <w:r w:rsidR="00A60D12">
          <w:rPr>
            <w:noProof/>
            <w:webHidden/>
          </w:rPr>
          <w:t>8</w:t>
        </w:r>
        <w:r w:rsidRPr="00AD36D2">
          <w:rPr>
            <w:noProof/>
            <w:webHidden/>
          </w:rPr>
          <w:fldChar w:fldCharType="end"/>
        </w:r>
      </w:hyperlink>
    </w:p>
    <w:p w14:paraId="064C3E06" w14:textId="0126E81D"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05" w:history="1">
        <w:r w:rsidRPr="00AD36D2">
          <w:rPr>
            <w:rStyle w:val="Hyperlink"/>
            <w:noProof/>
          </w:rPr>
          <w:t>Assessment of previous national biodiversity strategies and action plans</w:t>
        </w:r>
        <w:r w:rsidRPr="00AD36D2">
          <w:rPr>
            <w:noProof/>
            <w:webHidden/>
          </w:rPr>
          <w:tab/>
        </w:r>
        <w:r w:rsidRPr="00AD36D2">
          <w:rPr>
            <w:noProof/>
            <w:webHidden/>
          </w:rPr>
          <w:fldChar w:fldCharType="begin"/>
        </w:r>
        <w:r w:rsidRPr="00AD36D2">
          <w:rPr>
            <w:noProof/>
            <w:webHidden/>
          </w:rPr>
          <w:instrText xml:space="preserve"> PAGEREF _Toc219112305 \h </w:instrText>
        </w:r>
        <w:r w:rsidRPr="00AD36D2">
          <w:rPr>
            <w:noProof/>
            <w:webHidden/>
          </w:rPr>
        </w:r>
        <w:r w:rsidRPr="00AD36D2">
          <w:rPr>
            <w:noProof/>
            <w:webHidden/>
          </w:rPr>
          <w:fldChar w:fldCharType="separate"/>
        </w:r>
        <w:r w:rsidR="00A60D12">
          <w:rPr>
            <w:noProof/>
            <w:webHidden/>
          </w:rPr>
          <w:t>8</w:t>
        </w:r>
        <w:r w:rsidRPr="00AD36D2">
          <w:rPr>
            <w:noProof/>
            <w:webHidden/>
          </w:rPr>
          <w:fldChar w:fldCharType="end"/>
        </w:r>
      </w:hyperlink>
    </w:p>
    <w:p w14:paraId="35F4261A" w14:textId="4D63D409"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06" w:history="1">
        <w:r w:rsidRPr="00AD36D2">
          <w:rPr>
            <w:rStyle w:val="Hyperlink"/>
            <w:noProof/>
          </w:rPr>
          <w:t>Coordination Mechanism</w:t>
        </w:r>
        <w:r w:rsidR="00A9761A" w:rsidRPr="00AD36D2">
          <w:rPr>
            <w:rStyle w:val="Hyperlink"/>
            <w:noProof/>
          </w:rPr>
          <w:tab/>
        </w:r>
        <w:r w:rsidRPr="00AD36D2">
          <w:rPr>
            <w:noProof/>
            <w:webHidden/>
          </w:rPr>
          <w:tab/>
        </w:r>
        <w:r w:rsidRPr="00AD36D2">
          <w:rPr>
            <w:noProof/>
            <w:webHidden/>
          </w:rPr>
          <w:fldChar w:fldCharType="begin"/>
        </w:r>
        <w:r w:rsidRPr="00AD36D2">
          <w:rPr>
            <w:noProof/>
            <w:webHidden/>
          </w:rPr>
          <w:instrText xml:space="preserve"> PAGEREF _Toc219112306 \h </w:instrText>
        </w:r>
        <w:r w:rsidRPr="00AD36D2">
          <w:rPr>
            <w:noProof/>
            <w:webHidden/>
          </w:rPr>
        </w:r>
        <w:r w:rsidRPr="00AD36D2">
          <w:rPr>
            <w:noProof/>
            <w:webHidden/>
          </w:rPr>
          <w:fldChar w:fldCharType="separate"/>
        </w:r>
        <w:r w:rsidR="00A60D12">
          <w:rPr>
            <w:noProof/>
            <w:webHidden/>
          </w:rPr>
          <w:t>10</w:t>
        </w:r>
        <w:r w:rsidRPr="00AD36D2">
          <w:rPr>
            <w:noProof/>
            <w:webHidden/>
          </w:rPr>
          <w:fldChar w:fldCharType="end"/>
        </w:r>
      </w:hyperlink>
    </w:p>
    <w:p w14:paraId="72667694" w14:textId="4343EE69"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07" w:history="1">
        <w:r w:rsidRPr="00AD36D2">
          <w:rPr>
            <w:rStyle w:val="Hyperlink"/>
            <w:noProof/>
          </w:rPr>
          <w:t>Stakeholder engagement</w:t>
        </w:r>
        <w:r w:rsidRPr="00AD36D2">
          <w:rPr>
            <w:noProof/>
            <w:webHidden/>
          </w:rPr>
          <w:tab/>
        </w:r>
        <w:r w:rsidR="00A9761A" w:rsidRPr="00AD36D2">
          <w:rPr>
            <w:noProof/>
            <w:webHidden/>
          </w:rPr>
          <w:tab/>
        </w:r>
        <w:r w:rsidRPr="00AD36D2">
          <w:rPr>
            <w:noProof/>
            <w:webHidden/>
          </w:rPr>
          <w:fldChar w:fldCharType="begin"/>
        </w:r>
        <w:r w:rsidRPr="00AD36D2">
          <w:rPr>
            <w:noProof/>
            <w:webHidden/>
          </w:rPr>
          <w:instrText xml:space="preserve"> PAGEREF _Toc219112307 \h </w:instrText>
        </w:r>
        <w:r w:rsidRPr="00AD36D2">
          <w:rPr>
            <w:noProof/>
            <w:webHidden/>
          </w:rPr>
        </w:r>
        <w:r w:rsidRPr="00AD36D2">
          <w:rPr>
            <w:noProof/>
            <w:webHidden/>
          </w:rPr>
          <w:fldChar w:fldCharType="separate"/>
        </w:r>
        <w:r w:rsidR="00A60D12">
          <w:rPr>
            <w:noProof/>
            <w:webHidden/>
          </w:rPr>
          <w:t>11</w:t>
        </w:r>
        <w:r w:rsidRPr="00AD36D2">
          <w:rPr>
            <w:noProof/>
            <w:webHidden/>
          </w:rPr>
          <w:fldChar w:fldCharType="end"/>
        </w:r>
      </w:hyperlink>
    </w:p>
    <w:p w14:paraId="5FE00260" w14:textId="13A316B7" w:rsidR="00C030FB" w:rsidRPr="00AD36D2" w:rsidRDefault="00C030FB">
      <w:pPr>
        <w:pStyle w:val="TOC1"/>
        <w:rPr>
          <w:rFonts w:asciiTheme="minorHAnsi" w:eastAsiaTheme="minorEastAsia" w:hAnsiTheme="minorHAnsi" w:cstheme="minorBidi"/>
          <w:bCs w:val="0"/>
          <w:noProof/>
          <w:kern w:val="2"/>
          <w:sz w:val="24"/>
          <w:szCs w:val="24"/>
          <w:lang w:val="en-CA" w:eastAsia="en-CA"/>
          <w14:ligatures w14:val="standardContextual"/>
        </w:rPr>
      </w:pPr>
      <w:hyperlink w:anchor="_Toc219112308" w:history="1">
        <w:r w:rsidRPr="00AD36D2">
          <w:rPr>
            <w:rStyle w:val="Hyperlink"/>
            <w:noProof/>
          </w:rPr>
          <w:t>V.</w:t>
        </w:r>
        <w:r w:rsidRPr="00AD36D2">
          <w:rPr>
            <w:rFonts w:asciiTheme="minorHAnsi" w:eastAsiaTheme="minorEastAsia" w:hAnsiTheme="minorHAnsi" w:cstheme="minorBidi"/>
            <w:bCs w:val="0"/>
            <w:noProof/>
            <w:kern w:val="2"/>
            <w:sz w:val="24"/>
            <w:szCs w:val="24"/>
            <w:lang w:val="en-CA" w:eastAsia="en-CA"/>
            <w14:ligatures w14:val="standardContextual"/>
          </w:rPr>
          <w:tab/>
        </w:r>
        <w:r w:rsidRPr="00AD36D2">
          <w:rPr>
            <w:rStyle w:val="Hyperlink"/>
            <w:noProof/>
          </w:rPr>
          <w:t>Contents of the national biodiversity strategies and action plans</w:t>
        </w:r>
        <w:r w:rsidRPr="00AD36D2">
          <w:rPr>
            <w:noProof/>
            <w:webHidden/>
          </w:rPr>
          <w:tab/>
        </w:r>
        <w:r w:rsidRPr="00AD36D2">
          <w:rPr>
            <w:noProof/>
            <w:webHidden/>
          </w:rPr>
          <w:fldChar w:fldCharType="begin"/>
        </w:r>
        <w:r w:rsidRPr="00AD36D2">
          <w:rPr>
            <w:noProof/>
            <w:webHidden/>
          </w:rPr>
          <w:instrText xml:space="preserve"> PAGEREF _Toc219112308 \h </w:instrText>
        </w:r>
        <w:r w:rsidRPr="00AD36D2">
          <w:rPr>
            <w:noProof/>
            <w:webHidden/>
          </w:rPr>
        </w:r>
        <w:r w:rsidRPr="00AD36D2">
          <w:rPr>
            <w:noProof/>
            <w:webHidden/>
          </w:rPr>
          <w:fldChar w:fldCharType="separate"/>
        </w:r>
        <w:r w:rsidR="00A60D12">
          <w:rPr>
            <w:noProof/>
            <w:webHidden/>
          </w:rPr>
          <w:t>14</w:t>
        </w:r>
        <w:r w:rsidRPr="00AD36D2">
          <w:rPr>
            <w:noProof/>
            <w:webHidden/>
          </w:rPr>
          <w:fldChar w:fldCharType="end"/>
        </w:r>
      </w:hyperlink>
    </w:p>
    <w:p w14:paraId="2FC80B65" w14:textId="6FE0F920"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09" w:history="1">
        <w:r w:rsidRPr="00AD36D2">
          <w:rPr>
            <w:rStyle w:val="Hyperlink"/>
            <w:noProof/>
          </w:rPr>
          <w:t>Concrete actions, policies and programmes to meet national targets</w:t>
        </w:r>
        <w:r w:rsidRPr="00AD36D2">
          <w:rPr>
            <w:noProof/>
            <w:webHidden/>
          </w:rPr>
          <w:tab/>
        </w:r>
        <w:r w:rsidRPr="00AD36D2">
          <w:rPr>
            <w:noProof/>
            <w:webHidden/>
          </w:rPr>
          <w:fldChar w:fldCharType="begin"/>
        </w:r>
        <w:r w:rsidRPr="00AD36D2">
          <w:rPr>
            <w:noProof/>
            <w:webHidden/>
          </w:rPr>
          <w:instrText xml:space="preserve"> PAGEREF _Toc219112309 \h </w:instrText>
        </w:r>
        <w:r w:rsidRPr="00AD36D2">
          <w:rPr>
            <w:noProof/>
            <w:webHidden/>
          </w:rPr>
        </w:r>
        <w:r w:rsidRPr="00AD36D2">
          <w:rPr>
            <w:noProof/>
            <w:webHidden/>
          </w:rPr>
          <w:fldChar w:fldCharType="separate"/>
        </w:r>
        <w:r w:rsidR="00A60D12">
          <w:rPr>
            <w:noProof/>
            <w:webHidden/>
          </w:rPr>
          <w:t>15</w:t>
        </w:r>
        <w:r w:rsidRPr="00AD36D2">
          <w:rPr>
            <w:noProof/>
            <w:webHidden/>
          </w:rPr>
          <w:fldChar w:fldCharType="end"/>
        </w:r>
      </w:hyperlink>
    </w:p>
    <w:p w14:paraId="2869F876" w14:textId="46CB2D35"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10" w:history="1">
        <w:r w:rsidRPr="00AD36D2">
          <w:rPr>
            <w:rStyle w:val="Hyperlink"/>
            <w:noProof/>
          </w:rPr>
          <w:t>Resource Mobilization Strategies</w:t>
        </w:r>
        <w:r w:rsidRPr="00AD36D2">
          <w:rPr>
            <w:noProof/>
            <w:webHidden/>
          </w:rPr>
          <w:tab/>
        </w:r>
        <w:r w:rsidRPr="00AD36D2">
          <w:rPr>
            <w:noProof/>
            <w:webHidden/>
          </w:rPr>
          <w:fldChar w:fldCharType="begin"/>
        </w:r>
        <w:r w:rsidRPr="00AD36D2">
          <w:rPr>
            <w:noProof/>
            <w:webHidden/>
          </w:rPr>
          <w:instrText xml:space="preserve"> PAGEREF _Toc219112310 \h </w:instrText>
        </w:r>
        <w:r w:rsidRPr="00AD36D2">
          <w:rPr>
            <w:noProof/>
            <w:webHidden/>
          </w:rPr>
        </w:r>
        <w:r w:rsidRPr="00AD36D2">
          <w:rPr>
            <w:noProof/>
            <w:webHidden/>
          </w:rPr>
          <w:fldChar w:fldCharType="separate"/>
        </w:r>
        <w:r w:rsidR="00A60D12">
          <w:rPr>
            <w:noProof/>
            <w:webHidden/>
          </w:rPr>
          <w:t>16</w:t>
        </w:r>
        <w:r w:rsidRPr="00AD36D2">
          <w:rPr>
            <w:noProof/>
            <w:webHidden/>
          </w:rPr>
          <w:fldChar w:fldCharType="end"/>
        </w:r>
      </w:hyperlink>
    </w:p>
    <w:p w14:paraId="046D8762" w14:textId="48B93FBD"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11" w:history="1">
        <w:r w:rsidRPr="00AD36D2">
          <w:rPr>
            <w:rStyle w:val="Hyperlink"/>
            <w:noProof/>
          </w:rPr>
          <w:t>Monitoring Systems</w:t>
        </w:r>
        <w:r w:rsidRPr="00AD36D2">
          <w:rPr>
            <w:noProof/>
            <w:webHidden/>
          </w:rPr>
          <w:tab/>
        </w:r>
        <w:r w:rsidR="00D71668" w:rsidRPr="00AD36D2">
          <w:rPr>
            <w:noProof/>
            <w:webHidden/>
          </w:rPr>
          <w:tab/>
        </w:r>
        <w:r w:rsidRPr="00AD36D2">
          <w:rPr>
            <w:noProof/>
            <w:webHidden/>
          </w:rPr>
          <w:fldChar w:fldCharType="begin"/>
        </w:r>
        <w:r w:rsidRPr="00AD36D2">
          <w:rPr>
            <w:noProof/>
            <w:webHidden/>
          </w:rPr>
          <w:instrText xml:space="preserve"> PAGEREF _Toc219112311 \h </w:instrText>
        </w:r>
        <w:r w:rsidRPr="00AD36D2">
          <w:rPr>
            <w:noProof/>
            <w:webHidden/>
          </w:rPr>
        </w:r>
        <w:r w:rsidRPr="00AD36D2">
          <w:rPr>
            <w:noProof/>
            <w:webHidden/>
          </w:rPr>
          <w:fldChar w:fldCharType="separate"/>
        </w:r>
        <w:r w:rsidR="00A60D12">
          <w:rPr>
            <w:noProof/>
            <w:webHidden/>
          </w:rPr>
          <w:t>17</w:t>
        </w:r>
        <w:r w:rsidRPr="00AD36D2">
          <w:rPr>
            <w:noProof/>
            <w:webHidden/>
          </w:rPr>
          <w:fldChar w:fldCharType="end"/>
        </w:r>
      </w:hyperlink>
    </w:p>
    <w:p w14:paraId="78EF7D22" w14:textId="7767216E"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12" w:history="1">
        <w:r w:rsidRPr="00AD36D2">
          <w:rPr>
            <w:rStyle w:val="Hyperlink"/>
            <w:noProof/>
          </w:rPr>
          <w:t>Communication Strategies</w:t>
        </w:r>
        <w:r w:rsidRPr="00AD36D2">
          <w:rPr>
            <w:noProof/>
            <w:webHidden/>
          </w:rPr>
          <w:tab/>
        </w:r>
        <w:r w:rsidRPr="00AD36D2">
          <w:rPr>
            <w:noProof/>
            <w:webHidden/>
          </w:rPr>
          <w:fldChar w:fldCharType="begin"/>
        </w:r>
        <w:r w:rsidRPr="00AD36D2">
          <w:rPr>
            <w:noProof/>
            <w:webHidden/>
          </w:rPr>
          <w:instrText xml:space="preserve"> PAGEREF _Toc219112312 \h </w:instrText>
        </w:r>
        <w:r w:rsidRPr="00AD36D2">
          <w:rPr>
            <w:noProof/>
            <w:webHidden/>
          </w:rPr>
        </w:r>
        <w:r w:rsidRPr="00AD36D2">
          <w:rPr>
            <w:noProof/>
            <w:webHidden/>
          </w:rPr>
          <w:fldChar w:fldCharType="separate"/>
        </w:r>
        <w:r w:rsidR="00A60D12">
          <w:rPr>
            <w:noProof/>
            <w:webHidden/>
          </w:rPr>
          <w:t>17</w:t>
        </w:r>
        <w:r w:rsidRPr="00AD36D2">
          <w:rPr>
            <w:noProof/>
            <w:webHidden/>
          </w:rPr>
          <w:fldChar w:fldCharType="end"/>
        </w:r>
      </w:hyperlink>
    </w:p>
    <w:p w14:paraId="16A08CF2" w14:textId="0855655A"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13" w:history="1">
        <w:r w:rsidRPr="00AD36D2">
          <w:rPr>
            <w:rStyle w:val="Hyperlink"/>
            <w:noProof/>
          </w:rPr>
          <w:t>Contributions by actors other than national governments</w:t>
        </w:r>
        <w:r w:rsidRPr="00AD36D2">
          <w:rPr>
            <w:noProof/>
            <w:webHidden/>
          </w:rPr>
          <w:tab/>
        </w:r>
        <w:r w:rsidRPr="00AD36D2">
          <w:rPr>
            <w:noProof/>
            <w:webHidden/>
          </w:rPr>
          <w:fldChar w:fldCharType="begin"/>
        </w:r>
        <w:r w:rsidRPr="00AD36D2">
          <w:rPr>
            <w:noProof/>
            <w:webHidden/>
          </w:rPr>
          <w:instrText xml:space="preserve"> PAGEREF _Toc219112313 \h </w:instrText>
        </w:r>
        <w:r w:rsidRPr="00AD36D2">
          <w:rPr>
            <w:noProof/>
            <w:webHidden/>
          </w:rPr>
        </w:r>
        <w:r w:rsidRPr="00AD36D2">
          <w:rPr>
            <w:noProof/>
            <w:webHidden/>
          </w:rPr>
          <w:fldChar w:fldCharType="separate"/>
        </w:r>
        <w:r w:rsidR="00A60D12">
          <w:rPr>
            <w:noProof/>
            <w:webHidden/>
          </w:rPr>
          <w:t>18</w:t>
        </w:r>
        <w:r w:rsidRPr="00AD36D2">
          <w:rPr>
            <w:noProof/>
            <w:webHidden/>
          </w:rPr>
          <w:fldChar w:fldCharType="end"/>
        </w:r>
      </w:hyperlink>
    </w:p>
    <w:p w14:paraId="284BE2AD" w14:textId="09503478" w:rsidR="00C030FB" w:rsidRPr="00AD36D2" w:rsidRDefault="00C030FB">
      <w:pPr>
        <w:pStyle w:val="TOC1"/>
        <w:rPr>
          <w:rFonts w:asciiTheme="minorHAnsi" w:eastAsiaTheme="minorEastAsia" w:hAnsiTheme="minorHAnsi" w:cstheme="minorBidi"/>
          <w:bCs w:val="0"/>
          <w:noProof/>
          <w:kern w:val="2"/>
          <w:sz w:val="24"/>
          <w:szCs w:val="24"/>
          <w:lang w:val="en-CA" w:eastAsia="en-CA"/>
          <w14:ligatures w14:val="standardContextual"/>
        </w:rPr>
      </w:pPr>
      <w:hyperlink w:anchor="_Toc219112314" w:history="1">
        <w:r w:rsidRPr="00AD36D2">
          <w:rPr>
            <w:rStyle w:val="Hyperlink"/>
            <w:noProof/>
          </w:rPr>
          <w:t>VI. Mainstreaming</w:t>
        </w:r>
        <w:r w:rsidRPr="00AD36D2">
          <w:rPr>
            <w:noProof/>
            <w:webHidden/>
          </w:rPr>
          <w:tab/>
        </w:r>
        <w:r w:rsidRPr="00AD36D2">
          <w:rPr>
            <w:noProof/>
            <w:webHidden/>
          </w:rPr>
          <w:fldChar w:fldCharType="begin"/>
        </w:r>
        <w:r w:rsidRPr="00AD36D2">
          <w:rPr>
            <w:noProof/>
            <w:webHidden/>
          </w:rPr>
          <w:instrText xml:space="preserve"> PAGEREF _Toc219112314 \h </w:instrText>
        </w:r>
        <w:r w:rsidRPr="00AD36D2">
          <w:rPr>
            <w:noProof/>
            <w:webHidden/>
          </w:rPr>
        </w:r>
        <w:r w:rsidRPr="00AD36D2">
          <w:rPr>
            <w:noProof/>
            <w:webHidden/>
          </w:rPr>
          <w:fldChar w:fldCharType="separate"/>
        </w:r>
        <w:r w:rsidR="00A60D12">
          <w:rPr>
            <w:noProof/>
            <w:webHidden/>
          </w:rPr>
          <w:t>19</w:t>
        </w:r>
        <w:r w:rsidRPr="00AD36D2">
          <w:rPr>
            <w:noProof/>
            <w:webHidden/>
          </w:rPr>
          <w:fldChar w:fldCharType="end"/>
        </w:r>
      </w:hyperlink>
    </w:p>
    <w:p w14:paraId="0243DA9F" w14:textId="441EA203"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15" w:history="1">
        <w:r w:rsidRPr="00AD36D2">
          <w:rPr>
            <w:rStyle w:val="Hyperlink"/>
            <w:noProof/>
          </w:rPr>
          <w:t>National development plans and Sustainable development Plans</w:t>
        </w:r>
        <w:r w:rsidRPr="00AD36D2">
          <w:rPr>
            <w:noProof/>
            <w:webHidden/>
          </w:rPr>
          <w:tab/>
        </w:r>
        <w:r w:rsidRPr="00AD36D2">
          <w:rPr>
            <w:noProof/>
            <w:webHidden/>
          </w:rPr>
          <w:fldChar w:fldCharType="begin"/>
        </w:r>
        <w:r w:rsidRPr="00AD36D2">
          <w:rPr>
            <w:noProof/>
            <w:webHidden/>
          </w:rPr>
          <w:instrText xml:space="preserve"> PAGEREF _Toc219112315 \h </w:instrText>
        </w:r>
        <w:r w:rsidRPr="00AD36D2">
          <w:rPr>
            <w:noProof/>
            <w:webHidden/>
          </w:rPr>
        </w:r>
        <w:r w:rsidRPr="00AD36D2">
          <w:rPr>
            <w:noProof/>
            <w:webHidden/>
          </w:rPr>
          <w:fldChar w:fldCharType="separate"/>
        </w:r>
        <w:r w:rsidR="00A60D12">
          <w:rPr>
            <w:noProof/>
            <w:webHidden/>
          </w:rPr>
          <w:t>19</w:t>
        </w:r>
        <w:r w:rsidRPr="00AD36D2">
          <w:rPr>
            <w:noProof/>
            <w:webHidden/>
          </w:rPr>
          <w:fldChar w:fldCharType="end"/>
        </w:r>
      </w:hyperlink>
    </w:p>
    <w:p w14:paraId="0026BC17" w14:textId="0490068C" w:rsidR="00C030FB" w:rsidRPr="00AD36D2" w:rsidRDefault="00C030FB" w:rsidP="008E1EA8">
      <w:pPr>
        <w:pStyle w:val="TOC2"/>
        <w:tabs>
          <w:tab w:val="clear" w:pos="2495"/>
          <w:tab w:val="clear" w:pos="2835"/>
          <w:tab w:val="clear" w:pos="3402"/>
        </w:tabs>
        <w:ind w:left="1843"/>
        <w:rPr>
          <w:rFonts w:asciiTheme="minorHAnsi" w:eastAsiaTheme="minorEastAsia" w:hAnsiTheme="minorHAnsi" w:cstheme="minorBidi"/>
          <w:noProof/>
          <w:kern w:val="2"/>
          <w:sz w:val="24"/>
          <w:szCs w:val="24"/>
          <w:lang w:val="en-CA" w:eastAsia="en-CA"/>
          <w14:ligatures w14:val="standardContextual"/>
        </w:rPr>
      </w:pPr>
      <w:hyperlink w:anchor="_Toc219112316" w:history="1">
        <w:r w:rsidRPr="00AD36D2">
          <w:rPr>
            <w:rStyle w:val="Hyperlink"/>
            <w:noProof/>
          </w:rPr>
          <w:t>Poverty eradication</w:t>
        </w:r>
        <w:r w:rsidRPr="00AD36D2">
          <w:rPr>
            <w:noProof/>
            <w:webHidden/>
          </w:rPr>
          <w:tab/>
        </w:r>
        <w:r w:rsidRPr="00AD36D2">
          <w:rPr>
            <w:noProof/>
            <w:webHidden/>
          </w:rPr>
          <w:fldChar w:fldCharType="begin"/>
        </w:r>
        <w:r w:rsidRPr="00AD36D2">
          <w:rPr>
            <w:noProof/>
            <w:webHidden/>
          </w:rPr>
          <w:instrText xml:space="preserve"> PAGEREF _Toc219112316 \h </w:instrText>
        </w:r>
        <w:r w:rsidRPr="00AD36D2">
          <w:rPr>
            <w:noProof/>
            <w:webHidden/>
          </w:rPr>
        </w:r>
        <w:r w:rsidRPr="00AD36D2">
          <w:rPr>
            <w:noProof/>
            <w:webHidden/>
          </w:rPr>
          <w:fldChar w:fldCharType="separate"/>
        </w:r>
        <w:r w:rsidR="00A60D12">
          <w:rPr>
            <w:noProof/>
            <w:webHidden/>
          </w:rPr>
          <w:t>20</w:t>
        </w:r>
        <w:r w:rsidRPr="00AD36D2">
          <w:rPr>
            <w:noProof/>
            <w:webHidden/>
          </w:rPr>
          <w:fldChar w:fldCharType="end"/>
        </w:r>
      </w:hyperlink>
    </w:p>
    <w:p w14:paraId="690A65EB" w14:textId="1F6525DB" w:rsidR="00C030FB" w:rsidRPr="00AD36D2" w:rsidRDefault="00C030FB" w:rsidP="008E1EA8">
      <w:pPr>
        <w:pStyle w:val="TOC2"/>
        <w:tabs>
          <w:tab w:val="clear" w:pos="2495"/>
          <w:tab w:val="clear" w:pos="2835"/>
          <w:tab w:val="clear" w:pos="3402"/>
        </w:tabs>
        <w:ind w:left="1843"/>
        <w:rPr>
          <w:rFonts w:asciiTheme="minorHAnsi" w:eastAsiaTheme="minorEastAsia" w:hAnsiTheme="minorHAnsi" w:cstheme="minorBidi"/>
          <w:noProof/>
          <w:kern w:val="2"/>
          <w:sz w:val="24"/>
          <w:szCs w:val="24"/>
          <w:lang w:val="en-CA" w:eastAsia="en-CA"/>
          <w14:ligatures w14:val="standardContextual"/>
        </w:rPr>
      </w:pPr>
      <w:hyperlink w:anchor="_Toc219112317" w:history="1">
        <w:r w:rsidRPr="00AD36D2">
          <w:rPr>
            <w:rStyle w:val="Hyperlink"/>
            <w:noProof/>
          </w:rPr>
          <w:t>Subnational plans</w:t>
        </w:r>
        <w:r w:rsidRPr="00AD36D2">
          <w:rPr>
            <w:noProof/>
            <w:webHidden/>
          </w:rPr>
          <w:tab/>
        </w:r>
        <w:r w:rsidRPr="00AD36D2">
          <w:rPr>
            <w:noProof/>
            <w:webHidden/>
          </w:rPr>
          <w:fldChar w:fldCharType="begin"/>
        </w:r>
        <w:r w:rsidRPr="00AD36D2">
          <w:rPr>
            <w:noProof/>
            <w:webHidden/>
          </w:rPr>
          <w:instrText xml:space="preserve"> PAGEREF _Toc219112317 \h </w:instrText>
        </w:r>
        <w:r w:rsidRPr="00AD36D2">
          <w:rPr>
            <w:noProof/>
            <w:webHidden/>
          </w:rPr>
        </w:r>
        <w:r w:rsidRPr="00AD36D2">
          <w:rPr>
            <w:noProof/>
            <w:webHidden/>
          </w:rPr>
          <w:fldChar w:fldCharType="separate"/>
        </w:r>
        <w:r w:rsidR="00A60D12">
          <w:rPr>
            <w:noProof/>
            <w:webHidden/>
          </w:rPr>
          <w:t>21</w:t>
        </w:r>
        <w:r w:rsidRPr="00AD36D2">
          <w:rPr>
            <w:noProof/>
            <w:webHidden/>
          </w:rPr>
          <w:fldChar w:fldCharType="end"/>
        </w:r>
      </w:hyperlink>
    </w:p>
    <w:p w14:paraId="4EF4D59C" w14:textId="10EFABB2"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18" w:history="1">
        <w:r w:rsidRPr="00AD36D2">
          <w:rPr>
            <w:rStyle w:val="Hyperlink"/>
            <w:noProof/>
          </w:rPr>
          <w:t>Multilateral Environmental Agreements and Biodiversity Related Conventions</w:t>
        </w:r>
        <w:r w:rsidRPr="00AD36D2">
          <w:rPr>
            <w:noProof/>
            <w:webHidden/>
          </w:rPr>
          <w:tab/>
        </w:r>
        <w:r w:rsidRPr="00AD36D2">
          <w:rPr>
            <w:noProof/>
            <w:webHidden/>
          </w:rPr>
          <w:fldChar w:fldCharType="begin"/>
        </w:r>
        <w:r w:rsidRPr="00AD36D2">
          <w:rPr>
            <w:noProof/>
            <w:webHidden/>
          </w:rPr>
          <w:instrText xml:space="preserve"> PAGEREF _Toc219112318 \h </w:instrText>
        </w:r>
        <w:r w:rsidRPr="00AD36D2">
          <w:rPr>
            <w:noProof/>
            <w:webHidden/>
          </w:rPr>
        </w:r>
        <w:r w:rsidRPr="00AD36D2">
          <w:rPr>
            <w:noProof/>
            <w:webHidden/>
          </w:rPr>
          <w:fldChar w:fldCharType="separate"/>
        </w:r>
        <w:r w:rsidR="00A60D12">
          <w:rPr>
            <w:noProof/>
            <w:webHidden/>
          </w:rPr>
          <w:t>21</w:t>
        </w:r>
        <w:r w:rsidRPr="00AD36D2">
          <w:rPr>
            <w:noProof/>
            <w:webHidden/>
          </w:rPr>
          <w:fldChar w:fldCharType="end"/>
        </w:r>
      </w:hyperlink>
    </w:p>
    <w:p w14:paraId="21B3AB2C" w14:textId="43D07FDB" w:rsidR="00C030FB" w:rsidRPr="00AD36D2" w:rsidRDefault="00C030FB">
      <w:pPr>
        <w:pStyle w:val="TOC1"/>
        <w:rPr>
          <w:rFonts w:asciiTheme="minorHAnsi" w:eastAsiaTheme="minorEastAsia" w:hAnsiTheme="minorHAnsi" w:cstheme="minorBidi"/>
          <w:bCs w:val="0"/>
          <w:noProof/>
          <w:kern w:val="2"/>
          <w:sz w:val="24"/>
          <w:szCs w:val="24"/>
          <w:lang w:val="en-CA" w:eastAsia="en-CA"/>
          <w14:ligatures w14:val="standardContextual"/>
        </w:rPr>
      </w:pPr>
      <w:hyperlink w:anchor="_Toc219112319" w:history="1">
        <w:r w:rsidRPr="00AD36D2">
          <w:rPr>
            <w:rStyle w:val="Hyperlink"/>
            <w:noProof/>
          </w:rPr>
          <w:t>VII.</w:t>
        </w:r>
        <w:r w:rsidRPr="00AD36D2">
          <w:rPr>
            <w:rFonts w:asciiTheme="minorHAnsi" w:eastAsiaTheme="minorEastAsia" w:hAnsiTheme="minorHAnsi" w:cstheme="minorBidi"/>
            <w:bCs w:val="0"/>
            <w:noProof/>
            <w:kern w:val="2"/>
            <w:sz w:val="24"/>
            <w:szCs w:val="24"/>
            <w:lang w:val="en-CA" w:eastAsia="en-CA"/>
            <w14:ligatures w14:val="standardContextual"/>
          </w:rPr>
          <w:tab/>
        </w:r>
        <w:r w:rsidRPr="00AD36D2">
          <w:rPr>
            <w:rStyle w:val="Hyperlink"/>
            <w:noProof/>
          </w:rPr>
          <w:t>Protocols</w:t>
        </w:r>
        <w:r w:rsidRPr="00AD36D2">
          <w:rPr>
            <w:noProof/>
            <w:webHidden/>
          </w:rPr>
          <w:tab/>
        </w:r>
        <w:r w:rsidRPr="00AD36D2">
          <w:rPr>
            <w:noProof/>
            <w:webHidden/>
          </w:rPr>
          <w:fldChar w:fldCharType="begin"/>
        </w:r>
        <w:r w:rsidRPr="00AD36D2">
          <w:rPr>
            <w:noProof/>
            <w:webHidden/>
          </w:rPr>
          <w:instrText xml:space="preserve"> PAGEREF _Toc219112319 \h </w:instrText>
        </w:r>
        <w:r w:rsidRPr="00AD36D2">
          <w:rPr>
            <w:noProof/>
            <w:webHidden/>
          </w:rPr>
        </w:r>
        <w:r w:rsidRPr="00AD36D2">
          <w:rPr>
            <w:noProof/>
            <w:webHidden/>
          </w:rPr>
          <w:fldChar w:fldCharType="separate"/>
        </w:r>
        <w:r w:rsidR="00A60D12">
          <w:rPr>
            <w:noProof/>
            <w:webHidden/>
          </w:rPr>
          <w:t>23</w:t>
        </w:r>
        <w:r w:rsidRPr="00AD36D2">
          <w:rPr>
            <w:noProof/>
            <w:webHidden/>
          </w:rPr>
          <w:fldChar w:fldCharType="end"/>
        </w:r>
      </w:hyperlink>
    </w:p>
    <w:p w14:paraId="04BA873D" w14:textId="0717CFFC"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20" w:history="1">
        <w:r w:rsidRPr="00AD36D2">
          <w:rPr>
            <w:rStyle w:val="Hyperlink"/>
            <w:noProof/>
          </w:rPr>
          <w:t>A.</w:t>
        </w:r>
        <w:r w:rsidRPr="00AD36D2">
          <w:rPr>
            <w:rFonts w:asciiTheme="minorHAnsi" w:eastAsiaTheme="minorEastAsia" w:hAnsiTheme="minorHAnsi" w:cstheme="minorBidi"/>
            <w:noProof/>
            <w:kern w:val="2"/>
            <w:sz w:val="24"/>
            <w:szCs w:val="24"/>
            <w:lang w:val="en-CA" w:eastAsia="en-CA"/>
            <w14:ligatures w14:val="standardContextual"/>
          </w:rPr>
          <w:tab/>
        </w:r>
        <w:r w:rsidRPr="00AD36D2">
          <w:rPr>
            <w:rStyle w:val="Hyperlink"/>
            <w:noProof/>
          </w:rPr>
          <w:t>Cartagena Protocol</w:t>
        </w:r>
        <w:r w:rsidRPr="00AD36D2">
          <w:rPr>
            <w:noProof/>
            <w:webHidden/>
          </w:rPr>
          <w:tab/>
        </w:r>
        <w:r w:rsidRPr="00AD36D2">
          <w:rPr>
            <w:noProof/>
            <w:webHidden/>
          </w:rPr>
          <w:fldChar w:fldCharType="begin"/>
        </w:r>
        <w:r w:rsidRPr="00AD36D2">
          <w:rPr>
            <w:noProof/>
            <w:webHidden/>
          </w:rPr>
          <w:instrText xml:space="preserve"> PAGEREF _Toc219112320 \h </w:instrText>
        </w:r>
        <w:r w:rsidRPr="00AD36D2">
          <w:rPr>
            <w:noProof/>
            <w:webHidden/>
          </w:rPr>
        </w:r>
        <w:r w:rsidRPr="00AD36D2">
          <w:rPr>
            <w:noProof/>
            <w:webHidden/>
          </w:rPr>
          <w:fldChar w:fldCharType="separate"/>
        </w:r>
        <w:r w:rsidR="00A60D12">
          <w:rPr>
            <w:noProof/>
            <w:webHidden/>
          </w:rPr>
          <w:t>23</w:t>
        </w:r>
        <w:r w:rsidRPr="00AD36D2">
          <w:rPr>
            <w:noProof/>
            <w:webHidden/>
          </w:rPr>
          <w:fldChar w:fldCharType="end"/>
        </w:r>
      </w:hyperlink>
    </w:p>
    <w:p w14:paraId="02E2D0E2" w14:textId="7A6E2701"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21" w:history="1">
        <w:r w:rsidRPr="00AD36D2">
          <w:rPr>
            <w:rStyle w:val="Hyperlink"/>
            <w:noProof/>
          </w:rPr>
          <w:t>B.</w:t>
        </w:r>
        <w:r w:rsidRPr="00AD36D2">
          <w:rPr>
            <w:rFonts w:asciiTheme="minorHAnsi" w:eastAsiaTheme="minorEastAsia" w:hAnsiTheme="minorHAnsi" w:cstheme="minorBidi"/>
            <w:noProof/>
            <w:kern w:val="2"/>
            <w:sz w:val="24"/>
            <w:szCs w:val="24"/>
            <w:lang w:val="en-CA" w:eastAsia="en-CA"/>
            <w14:ligatures w14:val="standardContextual"/>
          </w:rPr>
          <w:tab/>
        </w:r>
        <w:r w:rsidRPr="00AD36D2">
          <w:rPr>
            <w:rStyle w:val="Hyperlink"/>
            <w:noProof/>
          </w:rPr>
          <w:t>Nagoya Protocol and Digital Sequence Information</w:t>
        </w:r>
        <w:r w:rsidRPr="00AD36D2">
          <w:rPr>
            <w:noProof/>
            <w:webHidden/>
          </w:rPr>
          <w:tab/>
        </w:r>
        <w:r w:rsidRPr="00AD36D2">
          <w:rPr>
            <w:noProof/>
            <w:webHidden/>
          </w:rPr>
          <w:fldChar w:fldCharType="begin"/>
        </w:r>
        <w:r w:rsidRPr="00AD36D2">
          <w:rPr>
            <w:noProof/>
            <w:webHidden/>
          </w:rPr>
          <w:instrText xml:space="preserve"> PAGEREF _Toc219112321 \h </w:instrText>
        </w:r>
        <w:r w:rsidRPr="00AD36D2">
          <w:rPr>
            <w:noProof/>
            <w:webHidden/>
          </w:rPr>
        </w:r>
        <w:r w:rsidRPr="00AD36D2">
          <w:rPr>
            <w:noProof/>
            <w:webHidden/>
          </w:rPr>
          <w:fldChar w:fldCharType="separate"/>
        </w:r>
        <w:r w:rsidR="00A60D12">
          <w:rPr>
            <w:noProof/>
            <w:webHidden/>
          </w:rPr>
          <w:t>24</w:t>
        </w:r>
        <w:r w:rsidRPr="00AD36D2">
          <w:rPr>
            <w:noProof/>
            <w:webHidden/>
          </w:rPr>
          <w:fldChar w:fldCharType="end"/>
        </w:r>
      </w:hyperlink>
    </w:p>
    <w:p w14:paraId="52741789" w14:textId="3BDD9C59" w:rsidR="00C030FB" w:rsidRPr="00AD36D2" w:rsidRDefault="00C030FB">
      <w:pPr>
        <w:pStyle w:val="TOC1"/>
        <w:rPr>
          <w:rFonts w:asciiTheme="minorHAnsi" w:eastAsiaTheme="minorEastAsia" w:hAnsiTheme="minorHAnsi" w:cstheme="minorBidi"/>
          <w:bCs w:val="0"/>
          <w:noProof/>
          <w:kern w:val="2"/>
          <w:sz w:val="24"/>
          <w:szCs w:val="24"/>
          <w:lang w:val="en-CA" w:eastAsia="en-CA"/>
          <w14:ligatures w14:val="standardContextual"/>
        </w:rPr>
      </w:pPr>
      <w:hyperlink w:anchor="_Toc219112322" w:history="1">
        <w:r w:rsidRPr="00AD36D2">
          <w:rPr>
            <w:rStyle w:val="Hyperlink"/>
            <w:noProof/>
          </w:rPr>
          <w:t>Section B. Analysis of national targets submitted through  the online reporting tool</w:t>
        </w:r>
        <w:r w:rsidRPr="00AD36D2">
          <w:rPr>
            <w:noProof/>
            <w:webHidden/>
          </w:rPr>
          <w:tab/>
        </w:r>
        <w:r w:rsidRPr="00AD36D2">
          <w:rPr>
            <w:noProof/>
            <w:webHidden/>
          </w:rPr>
          <w:fldChar w:fldCharType="begin"/>
        </w:r>
        <w:r w:rsidRPr="00AD36D2">
          <w:rPr>
            <w:noProof/>
            <w:webHidden/>
          </w:rPr>
          <w:instrText xml:space="preserve"> PAGEREF _Toc219112322 \h </w:instrText>
        </w:r>
        <w:r w:rsidRPr="00AD36D2">
          <w:rPr>
            <w:noProof/>
            <w:webHidden/>
          </w:rPr>
        </w:r>
        <w:r w:rsidRPr="00AD36D2">
          <w:rPr>
            <w:noProof/>
            <w:webHidden/>
          </w:rPr>
          <w:fldChar w:fldCharType="separate"/>
        </w:r>
        <w:r w:rsidR="00A60D12">
          <w:rPr>
            <w:noProof/>
            <w:webHidden/>
          </w:rPr>
          <w:t>25</w:t>
        </w:r>
        <w:r w:rsidRPr="00AD36D2">
          <w:rPr>
            <w:noProof/>
            <w:webHidden/>
          </w:rPr>
          <w:fldChar w:fldCharType="end"/>
        </w:r>
      </w:hyperlink>
    </w:p>
    <w:p w14:paraId="4AB7CDC5" w14:textId="0503BF1E" w:rsidR="00C030FB" w:rsidRPr="00AD36D2" w:rsidRDefault="00C030FB">
      <w:pPr>
        <w:pStyle w:val="TOC1"/>
        <w:rPr>
          <w:rFonts w:asciiTheme="minorHAnsi" w:eastAsiaTheme="minorEastAsia" w:hAnsiTheme="minorHAnsi" w:cstheme="minorBidi"/>
          <w:bCs w:val="0"/>
          <w:noProof/>
          <w:kern w:val="2"/>
          <w:sz w:val="24"/>
          <w:szCs w:val="24"/>
          <w:lang w:val="en-CA" w:eastAsia="en-CA"/>
          <w14:ligatures w14:val="standardContextual"/>
        </w:rPr>
      </w:pPr>
      <w:hyperlink w:anchor="_Toc219112323" w:history="1">
        <w:r w:rsidRPr="00AD36D2">
          <w:rPr>
            <w:rStyle w:val="Hyperlink"/>
            <w:noProof/>
            <w:snapToGrid w:val="0"/>
          </w:rPr>
          <w:t>VIII.</w:t>
        </w:r>
        <w:r w:rsidRPr="00AD36D2">
          <w:rPr>
            <w:rFonts w:asciiTheme="minorHAnsi" w:eastAsiaTheme="minorEastAsia" w:hAnsiTheme="minorHAnsi" w:cstheme="minorBidi"/>
            <w:bCs w:val="0"/>
            <w:noProof/>
            <w:kern w:val="2"/>
            <w:sz w:val="24"/>
            <w:szCs w:val="24"/>
            <w:lang w:val="en-CA" w:eastAsia="en-CA"/>
            <w14:ligatures w14:val="standardContextual"/>
          </w:rPr>
          <w:tab/>
        </w:r>
        <w:r w:rsidRPr="00AD36D2">
          <w:rPr>
            <w:rStyle w:val="Hyperlink"/>
            <w:noProof/>
            <w:snapToGrid w:val="0"/>
          </w:rPr>
          <w:t>General observations</w:t>
        </w:r>
        <w:r w:rsidRPr="00AD36D2">
          <w:rPr>
            <w:noProof/>
            <w:webHidden/>
          </w:rPr>
          <w:tab/>
        </w:r>
        <w:r w:rsidRPr="00AD36D2">
          <w:rPr>
            <w:noProof/>
            <w:webHidden/>
          </w:rPr>
          <w:fldChar w:fldCharType="begin"/>
        </w:r>
        <w:r w:rsidRPr="00AD36D2">
          <w:rPr>
            <w:noProof/>
            <w:webHidden/>
          </w:rPr>
          <w:instrText xml:space="preserve"> PAGEREF _Toc219112323 \h </w:instrText>
        </w:r>
        <w:r w:rsidRPr="00AD36D2">
          <w:rPr>
            <w:noProof/>
            <w:webHidden/>
          </w:rPr>
        </w:r>
        <w:r w:rsidRPr="00AD36D2">
          <w:rPr>
            <w:noProof/>
            <w:webHidden/>
          </w:rPr>
          <w:fldChar w:fldCharType="separate"/>
        </w:r>
        <w:r w:rsidR="00A60D12">
          <w:rPr>
            <w:noProof/>
            <w:webHidden/>
          </w:rPr>
          <w:t>25</w:t>
        </w:r>
        <w:r w:rsidRPr="00AD36D2">
          <w:rPr>
            <w:noProof/>
            <w:webHidden/>
          </w:rPr>
          <w:fldChar w:fldCharType="end"/>
        </w:r>
      </w:hyperlink>
    </w:p>
    <w:p w14:paraId="085DD7BC" w14:textId="014E4181" w:rsidR="00C030FB" w:rsidRPr="00AD36D2" w:rsidRDefault="00C030FB">
      <w:pPr>
        <w:pStyle w:val="TOC1"/>
        <w:rPr>
          <w:rFonts w:asciiTheme="minorHAnsi" w:eastAsiaTheme="minorEastAsia" w:hAnsiTheme="minorHAnsi" w:cstheme="minorBidi"/>
          <w:bCs w:val="0"/>
          <w:noProof/>
          <w:kern w:val="2"/>
          <w:sz w:val="24"/>
          <w:szCs w:val="24"/>
          <w:lang w:val="en-CA" w:eastAsia="en-CA"/>
          <w14:ligatures w14:val="standardContextual"/>
        </w:rPr>
      </w:pPr>
      <w:hyperlink w:anchor="_Toc219112324" w:history="1">
        <w:r w:rsidRPr="00AD36D2">
          <w:rPr>
            <w:rStyle w:val="Hyperlink"/>
            <w:noProof/>
            <w:snapToGrid w:val="0"/>
          </w:rPr>
          <w:t>IX.</w:t>
        </w:r>
        <w:r w:rsidRPr="00AD36D2">
          <w:rPr>
            <w:rFonts w:asciiTheme="minorHAnsi" w:eastAsiaTheme="minorEastAsia" w:hAnsiTheme="minorHAnsi" w:cstheme="minorBidi"/>
            <w:bCs w:val="0"/>
            <w:noProof/>
            <w:kern w:val="2"/>
            <w:sz w:val="24"/>
            <w:szCs w:val="24"/>
            <w:lang w:val="en-CA" w:eastAsia="en-CA"/>
            <w14:ligatures w14:val="standardContextual"/>
          </w:rPr>
          <w:tab/>
        </w:r>
        <w:r w:rsidRPr="00AD36D2">
          <w:rPr>
            <w:rStyle w:val="Hyperlink"/>
            <w:noProof/>
            <w:snapToGrid w:val="0"/>
          </w:rPr>
          <w:t>Analysis of national targets</w:t>
        </w:r>
        <w:r w:rsidRPr="00AD36D2">
          <w:rPr>
            <w:noProof/>
            <w:webHidden/>
          </w:rPr>
          <w:tab/>
        </w:r>
        <w:r w:rsidRPr="00AD36D2">
          <w:rPr>
            <w:noProof/>
            <w:webHidden/>
          </w:rPr>
          <w:fldChar w:fldCharType="begin"/>
        </w:r>
        <w:r w:rsidRPr="00AD36D2">
          <w:rPr>
            <w:noProof/>
            <w:webHidden/>
          </w:rPr>
          <w:instrText xml:space="preserve"> PAGEREF _Toc219112324 \h </w:instrText>
        </w:r>
        <w:r w:rsidRPr="00AD36D2">
          <w:rPr>
            <w:noProof/>
            <w:webHidden/>
          </w:rPr>
        </w:r>
        <w:r w:rsidRPr="00AD36D2">
          <w:rPr>
            <w:noProof/>
            <w:webHidden/>
          </w:rPr>
          <w:fldChar w:fldCharType="separate"/>
        </w:r>
        <w:r w:rsidR="00A60D12">
          <w:rPr>
            <w:noProof/>
            <w:webHidden/>
          </w:rPr>
          <w:t>28</w:t>
        </w:r>
        <w:r w:rsidRPr="00AD36D2">
          <w:rPr>
            <w:noProof/>
            <w:webHidden/>
          </w:rPr>
          <w:fldChar w:fldCharType="end"/>
        </w:r>
      </w:hyperlink>
    </w:p>
    <w:p w14:paraId="132A009F" w14:textId="12E5B439"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25" w:history="1">
        <w:r w:rsidRPr="00AD36D2">
          <w:rPr>
            <w:rStyle w:val="Hyperlink"/>
            <w:noProof/>
            <w:shd w:val="clear" w:color="auto" w:fill="FFFFFF"/>
          </w:rPr>
          <w:t xml:space="preserve">Target 1: </w:t>
        </w:r>
        <w:r w:rsidRPr="00AD36D2">
          <w:rPr>
            <w:rStyle w:val="Hyperlink"/>
            <w:noProof/>
          </w:rPr>
          <w:t>plan</w:t>
        </w:r>
        <w:r w:rsidRPr="00AD36D2">
          <w:rPr>
            <w:rStyle w:val="Hyperlink"/>
            <w:noProof/>
            <w:shd w:val="clear" w:color="auto" w:fill="FFFFFF"/>
          </w:rPr>
          <w:t xml:space="preserve"> and manage all areas to reduce biodiversity loss</w:t>
        </w:r>
        <w:r w:rsidRPr="00AD36D2">
          <w:rPr>
            <w:noProof/>
            <w:webHidden/>
          </w:rPr>
          <w:tab/>
        </w:r>
        <w:r w:rsidRPr="00AD36D2">
          <w:rPr>
            <w:noProof/>
            <w:webHidden/>
          </w:rPr>
          <w:fldChar w:fldCharType="begin"/>
        </w:r>
        <w:r w:rsidRPr="00AD36D2">
          <w:rPr>
            <w:noProof/>
            <w:webHidden/>
          </w:rPr>
          <w:instrText xml:space="preserve"> PAGEREF _Toc219112325 \h </w:instrText>
        </w:r>
        <w:r w:rsidRPr="00AD36D2">
          <w:rPr>
            <w:noProof/>
            <w:webHidden/>
          </w:rPr>
        </w:r>
        <w:r w:rsidRPr="00AD36D2">
          <w:rPr>
            <w:noProof/>
            <w:webHidden/>
          </w:rPr>
          <w:fldChar w:fldCharType="separate"/>
        </w:r>
        <w:r w:rsidR="00A60D12">
          <w:rPr>
            <w:noProof/>
            <w:webHidden/>
          </w:rPr>
          <w:t>28</w:t>
        </w:r>
        <w:r w:rsidRPr="00AD36D2">
          <w:rPr>
            <w:noProof/>
            <w:webHidden/>
          </w:rPr>
          <w:fldChar w:fldCharType="end"/>
        </w:r>
      </w:hyperlink>
    </w:p>
    <w:p w14:paraId="4D668583" w14:textId="64D8408B"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26" w:history="1">
        <w:r w:rsidRPr="00AD36D2">
          <w:rPr>
            <w:rStyle w:val="Hyperlink"/>
            <w:noProof/>
            <w:shd w:val="clear" w:color="auto" w:fill="FFFFFF"/>
          </w:rPr>
          <w:t xml:space="preserve">Target 2: </w:t>
        </w:r>
        <w:r w:rsidRPr="00AD36D2">
          <w:rPr>
            <w:rStyle w:val="Hyperlink"/>
            <w:noProof/>
          </w:rPr>
          <w:t>restore</w:t>
        </w:r>
        <w:r w:rsidRPr="00AD36D2">
          <w:rPr>
            <w:rStyle w:val="Hyperlink"/>
            <w:noProof/>
            <w:shd w:val="clear" w:color="auto" w:fill="FFFFFF"/>
          </w:rPr>
          <w:t xml:space="preserve"> 30 per cent of all degraded ecosystems</w:t>
        </w:r>
        <w:r w:rsidRPr="00AD36D2">
          <w:rPr>
            <w:noProof/>
            <w:webHidden/>
          </w:rPr>
          <w:tab/>
        </w:r>
        <w:r w:rsidRPr="00AD36D2">
          <w:rPr>
            <w:noProof/>
            <w:webHidden/>
          </w:rPr>
          <w:fldChar w:fldCharType="begin"/>
        </w:r>
        <w:r w:rsidRPr="00AD36D2">
          <w:rPr>
            <w:noProof/>
            <w:webHidden/>
          </w:rPr>
          <w:instrText xml:space="preserve"> PAGEREF _Toc219112326 \h </w:instrText>
        </w:r>
        <w:r w:rsidRPr="00AD36D2">
          <w:rPr>
            <w:noProof/>
            <w:webHidden/>
          </w:rPr>
        </w:r>
        <w:r w:rsidRPr="00AD36D2">
          <w:rPr>
            <w:noProof/>
            <w:webHidden/>
          </w:rPr>
          <w:fldChar w:fldCharType="separate"/>
        </w:r>
        <w:r w:rsidR="00A60D12">
          <w:rPr>
            <w:noProof/>
            <w:webHidden/>
          </w:rPr>
          <w:t>31</w:t>
        </w:r>
        <w:r w:rsidRPr="00AD36D2">
          <w:rPr>
            <w:noProof/>
            <w:webHidden/>
          </w:rPr>
          <w:fldChar w:fldCharType="end"/>
        </w:r>
      </w:hyperlink>
    </w:p>
    <w:p w14:paraId="711CE3CE" w14:textId="7451BD7D"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27" w:history="1">
        <w:r w:rsidRPr="00AD36D2">
          <w:rPr>
            <w:rStyle w:val="Hyperlink"/>
            <w:noProof/>
            <w:shd w:val="clear" w:color="auto" w:fill="FFFFFF"/>
          </w:rPr>
          <w:t xml:space="preserve">Target 3: </w:t>
        </w:r>
        <w:r w:rsidRPr="00AD36D2">
          <w:rPr>
            <w:rStyle w:val="Hyperlink"/>
            <w:noProof/>
          </w:rPr>
          <w:t>conserve</w:t>
        </w:r>
        <w:r w:rsidRPr="00AD36D2">
          <w:rPr>
            <w:rStyle w:val="Hyperlink"/>
            <w:noProof/>
            <w:shd w:val="clear" w:color="auto" w:fill="FFFFFF"/>
          </w:rPr>
          <w:t xml:space="preserve"> 30 per cent of land, waters and seas</w:t>
        </w:r>
        <w:r w:rsidRPr="00AD36D2">
          <w:rPr>
            <w:noProof/>
            <w:webHidden/>
          </w:rPr>
          <w:tab/>
        </w:r>
        <w:r w:rsidRPr="00AD36D2">
          <w:rPr>
            <w:noProof/>
            <w:webHidden/>
          </w:rPr>
          <w:fldChar w:fldCharType="begin"/>
        </w:r>
        <w:r w:rsidRPr="00AD36D2">
          <w:rPr>
            <w:noProof/>
            <w:webHidden/>
          </w:rPr>
          <w:instrText xml:space="preserve"> PAGEREF _Toc219112327 \h </w:instrText>
        </w:r>
        <w:r w:rsidRPr="00AD36D2">
          <w:rPr>
            <w:noProof/>
            <w:webHidden/>
          </w:rPr>
        </w:r>
        <w:r w:rsidRPr="00AD36D2">
          <w:rPr>
            <w:noProof/>
            <w:webHidden/>
          </w:rPr>
          <w:fldChar w:fldCharType="separate"/>
        </w:r>
        <w:r w:rsidR="00A60D12">
          <w:rPr>
            <w:noProof/>
            <w:webHidden/>
          </w:rPr>
          <w:t>35</w:t>
        </w:r>
        <w:r w:rsidRPr="00AD36D2">
          <w:rPr>
            <w:noProof/>
            <w:webHidden/>
          </w:rPr>
          <w:fldChar w:fldCharType="end"/>
        </w:r>
      </w:hyperlink>
    </w:p>
    <w:p w14:paraId="7C5C4148" w14:textId="4A32C814" w:rsidR="00C030FB" w:rsidRPr="00AD36D2" w:rsidRDefault="00C030FB" w:rsidP="008E1EA8">
      <w:pPr>
        <w:pStyle w:val="TOC2"/>
        <w:tabs>
          <w:tab w:val="clear" w:pos="2495"/>
          <w:tab w:val="clear" w:pos="2835"/>
          <w:tab w:val="clear" w:pos="3402"/>
        </w:tabs>
        <w:ind w:left="1843"/>
        <w:rPr>
          <w:rFonts w:asciiTheme="minorHAnsi" w:eastAsiaTheme="minorEastAsia" w:hAnsiTheme="minorHAnsi" w:cstheme="minorBidi"/>
          <w:noProof/>
          <w:kern w:val="2"/>
          <w:sz w:val="24"/>
          <w:szCs w:val="24"/>
          <w:lang w:val="en-CA" w:eastAsia="en-CA"/>
          <w14:ligatures w14:val="standardContextual"/>
        </w:rPr>
      </w:pPr>
      <w:hyperlink w:anchor="_Toc219112328" w:history="1">
        <w:r w:rsidRPr="00AD36D2">
          <w:rPr>
            <w:rStyle w:val="Hyperlink"/>
            <w:noProof/>
            <w:shd w:val="clear" w:color="auto" w:fill="FFFFFF"/>
          </w:rPr>
          <w:t>Target 4: halt species extinction, protect genetic diversity and manage human-</w:t>
        </w:r>
        <w:r w:rsidRPr="00AD36D2">
          <w:rPr>
            <w:rStyle w:val="Hyperlink"/>
            <w:noProof/>
          </w:rPr>
          <w:t>wildlife</w:t>
        </w:r>
        <w:r w:rsidRPr="00AD36D2">
          <w:rPr>
            <w:rStyle w:val="Hyperlink"/>
            <w:noProof/>
            <w:shd w:val="clear" w:color="auto" w:fill="FFFFFF"/>
          </w:rPr>
          <w:t xml:space="preserve"> conflicts</w:t>
        </w:r>
        <w:r w:rsidRPr="00AD36D2">
          <w:rPr>
            <w:noProof/>
            <w:webHidden/>
          </w:rPr>
          <w:tab/>
        </w:r>
        <w:r w:rsidRPr="00AD36D2">
          <w:rPr>
            <w:noProof/>
            <w:webHidden/>
          </w:rPr>
          <w:fldChar w:fldCharType="begin"/>
        </w:r>
        <w:r w:rsidRPr="00AD36D2">
          <w:rPr>
            <w:noProof/>
            <w:webHidden/>
          </w:rPr>
          <w:instrText xml:space="preserve"> PAGEREF _Toc219112328 \h </w:instrText>
        </w:r>
        <w:r w:rsidRPr="00AD36D2">
          <w:rPr>
            <w:noProof/>
            <w:webHidden/>
          </w:rPr>
        </w:r>
        <w:r w:rsidRPr="00AD36D2">
          <w:rPr>
            <w:noProof/>
            <w:webHidden/>
          </w:rPr>
          <w:fldChar w:fldCharType="separate"/>
        </w:r>
        <w:r w:rsidR="00A60D12">
          <w:rPr>
            <w:noProof/>
            <w:webHidden/>
          </w:rPr>
          <w:t>39</w:t>
        </w:r>
        <w:r w:rsidRPr="00AD36D2">
          <w:rPr>
            <w:noProof/>
            <w:webHidden/>
          </w:rPr>
          <w:fldChar w:fldCharType="end"/>
        </w:r>
      </w:hyperlink>
    </w:p>
    <w:p w14:paraId="7A415346" w14:textId="30650CF6"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29" w:history="1">
        <w:r w:rsidRPr="00AD36D2">
          <w:rPr>
            <w:rStyle w:val="Hyperlink"/>
            <w:noProof/>
            <w:shd w:val="clear" w:color="auto" w:fill="FFFFFF"/>
          </w:rPr>
          <w:t xml:space="preserve">Target 5: </w:t>
        </w:r>
        <w:r w:rsidRPr="00AD36D2">
          <w:rPr>
            <w:rStyle w:val="Hyperlink"/>
            <w:noProof/>
          </w:rPr>
          <w:t>ensure</w:t>
        </w:r>
        <w:r w:rsidRPr="00AD36D2">
          <w:rPr>
            <w:rStyle w:val="Hyperlink"/>
            <w:noProof/>
            <w:shd w:val="clear" w:color="auto" w:fill="FFFFFF"/>
          </w:rPr>
          <w:t xml:space="preserve"> sustainable, safe and legal harvesting and trade of wild species</w:t>
        </w:r>
        <w:r w:rsidRPr="00AD36D2">
          <w:rPr>
            <w:noProof/>
            <w:webHidden/>
          </w:rPr>
          <w:tab/>
        </w:r>
        <w:r w:rsidRPr="00AD36D2">
          <w:rPr>
            <w:noProof/>
            <w:webHidden/>
          </w:rPr>
          <w:fldChar w:fldCharType="begin"/>
        </w:r>
        <w:r w:rsidRPr="00AD36D2">
          <w:rPr>
            <w:noProof/>
            <w:webHidden/>
          </w:rPr>
          <w:instrText xml:space="preserve"> PAGEREF _Toc219112329 \h </w:instrText>
        </w:r>
        <w:r w:rsidRPr="00AD36D2">
          <w:rPr>
            <w:noProof/>
            <w:webHidden/>
          </w:rPr>
        </w:r>
        <w:r w:rsidRPr="00AD36D2">
          <w:rPr>
            <w:noProof/>
            <w:webHidden/>
          </w:rPr>
          <w:fldChar w:fldCharType="separate"/>
        </w:r>
        <w:r w:rsidR="00A60D12">
          <w:rPr>
            <w:noProof/>
            <w:webHidden/>
          </w:rPr>
          <w:t>42</w:t>
        </w:r>
        <w:r w:rsidRPr="00AD36D2">
          <w:rPr>
            <w:noProof/>
            <w:webHidden/>
          </w:rPr>
          <w:fldChar w:fldCharType="end"/>
        </w:r>
      </w:hyperlink>
    </w:p>
    <w:p w14:paraId="3724A8D4" w14:textId="49BF924F" w:rsidR="00C030FB" w:rsidRPr="00AD36D2" w:rsidRDefault="00C030FB" w:rsidP="008E1EA8">
      <w:pPr>
        <w:pStyle w:val="TOC2"/>
        <w:tabs>
          <w:tab w:val="clear" w:pos="2495"/>
          <w:tab w:val="clear" w:pos="2835"/>
          <w:tab w:val="clear" w:pos="3402"/>
        </w:tabs>
        <w:ind w:left="1843"/>
        <w:rPr>
          <w:rFonts w:asciiTheme="minorHAnsi" w:eastAsiaTheme="minorEastAsia" w:hAnsiTheme="minorHAnsi" w:cstheme="minorBidi"/>
          <w:noProof/>
          <w:kern w:val="2"/>
          <w:sz w:val="24"/>
          <w:szCs w:val="24"/>
          <w:lang w:val="en-CA" w:eastAsia="en-CA"/>
          <w14:ligatures w14:val="standardContextual"/>
        </w:rPr>
      </w:pPr>
      <w:hyperlink w:anchor="_Toc219112330" w:history="1">
        <w:r w:rsidRPr="00AD36D2">
          <w:rPr>
            <w:rStyle w:val="Hyperlink"/>
            <w:noProof/>
            <w:shd w:val="clear" w:color="auto" w:fill="FFFFFF"/>
          </w:rPr>
          <w:t xml:space="preserve">Target 6: reduce the introduction of invasive alien species by 50 per cent and </w:t>
        </w:r>
        <w:r w:rsidRPr="00AD36D2">
          <w:rPr>
            <w:rStyle w:val="Hyperlink"/>
            <w:noProof/>
          </w:rPr>
          <w:t>minimize</w:t>
        </w:r>
        <w:r w:rsidRPr="00AD36D2">
          <w:rPr>
            <w:rStyle w:val="Hyperlink"/>
            <w:noProof/>
            <w:shd w:val="clear" w:color="auto" w:fill="FFFFFF"/>
          </w:rPr>
          <w:t xml:space="preserve"> their impact</w:t>
        </w:r>
        <w:r w:rsidRPr="00AD36D2">
          <w:rPr>
            <w:noProof/>
            <w:webHidden/>
          </w:rPr>
          <w:tab/>
        </w:r>
        <w:r w:rsidRPr="00AD36D2">
          <w:rPr>
            <w:noProof/>
            <w:webHidden/>
          </w:rPr>
          <w:fldChar w:fldCharType="begin"/>
        </w:r>
        <w:r w:rsidRPr="00AD36D2">
          <w:rPr>
            <w:noProof/>
            <w:webHidden/>
          </w:rPr>
          <w:instrText xml:space="preserve"> PAGEREF _Toc219112330 \h </w:instrText>
        </w:r>
        <w:r w:rsidRPr="00AD36D2">
          <w:rPr>
            <w:noProof/>
            <w:webHidden/>
          </w:rPr>
        </w:r>
        <w:r w:rsidRPr="00AD36D2">
          <w:rPr>
            <w:noProof/>
            <w:webHidden/>
          </w:rPr>
          <w:fldChar w:fldCharType="separate"/>
        </w:r>
        <w:r w:rsidR="00A60D12">
          <w:rPr>
            <w:noProof/>
            <w:webHidden/>
          </w:rPr>
          <w:t>46</w:t>
        </w:r>
        <w:r w:rsidRPr="00AD36D2">
          <w:rPr>
            <w:noProof/>
            <w:webHidden/>
          </w:rPr>
          <w:fldChar w:fldCharType="end"/>
        </w:r>
      </w:hyperlink>
    </w:p>
    <w:p w14:paraId="146DA55C" w14:textId="04C39597"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31" w:history="1">
        <w:r w:rsidRPr="00AD36D2">
          <w:rPr>
            <w:rStyle w:val="Hyperlink"/>
            <w:noProof/>
            <w:shd w:val="clear" w:color="auto" w:fill="FFFFFF"/>
          </w:rPr>
          <w:t>Target 7: reduce pollution to levels that are not harmful to biodiversity</w:t>
        </w:r>
        <w:r w:rsidRPr="00AD36D2">
          <w:rPr>
            <w:noProof/>
            <w:webHidden/>
          </w:rPr>
          <w:tab/>
        </w:r>
        <w:r w:rsidRPr="00AD36D2">
          <w:rPr>
            <w:noProof/>
            <w:webHidden/>
          </w:rPr>
          <w:fldChar w:fldCharType="begin"/>
        </w:r>
        <w:r w:rsidRPr="00AD36D2">
          <w:rPr>
            <w:noProof/>
            <w:webHidden/>
          </w:rPr>
          <w:instrText xml:space="preserve"> PAGEREF _Toc219112331 \h </w:instrText>
        </w:r>
        <w:r w:rsidRPr="00AD36D2">
          <w:rPr>
            <w:noProof/>
            <w:webHidden/>
          </w:rPr>
        </w:r>
        <w:r w:rsidRPr="00AD36D2">
          <w:rPr>
            <w:noProof/>
            <w:webHidden/>
          </w:rPr>
          <w:fldChar w:fldCharType="separate"/>
        </w:r>
        <w:r w:rsidR="00A60D12">
          <w:rPr>
            <w:noProof/>
            <w:webHidden/>
          </w:rPr>
          <w:t>50</w:t>
        </w:r>
        <w:r w:rsidRPr="00AD36D2">
          <w:rPr>
            <w:noProof/>
            <w:webHidden/>
          </w:rPr>
          <w:fldChar w:fldCharType="end"/>
        </w:r>
      </w:hyperlink>
    </w:p>
    <w:p w14:paraId="4D6D73D1" w14:textId="23D64DDC"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32" w:history="1">
        <w:r w:rsidRPr="00AD36D2">
          <w:rPr>
            <w:rStyle w:val="Hyperlink"/>
            <w:noProof/>
            <w:shd w:val="clear" w:color="auto" w:fill="FFFFFF"/>
          </w:rPr>
          <w:t xml:space="preserve">Target 8: </w:t>
        </w:r>
        <w:r w:rsidRPr="00AD36D2">
          <w:rPr>
            <w:rStyle w:val="Hyperlink"/>
            <w:noProof/>
          </w:rPr>
          <w:t>minimize</w:t>
        </w:r>
        <w:r w:rsidRPr="00AD36D2">
          <w:rPr>
            <w:rStyle w:val="Hyperlink"/>
            <w:noProof/>
            <w:shd w:val="clear" w:color="auto" w:fill="FFFFFF"/>
          </w:rPr>
          <w:t xml:space="preserve"> the impacts of climate change on biodiversity and build resilience</w:t>
        </w:r>
        <w:r w:rsidRPr="00AD36D2">
          <w:rPr>
            <w:noProof/>
            <w:webHidden/>
          </w:rPr>
          <w:tab/>
        </w:r>
        <w:r w:rsidRPr="00AD36D2">
          <w:rPr>
            <w:noProof/>
            <w:webHidden/>
          </w:rPr>
          <w:fldChar w:fldCharType="begin"/>
        </w:r>
        <w:r w:rsidRPr="00AD36D2">
          <w:rPr>
            <w:noProof/>
            <w:webHidden/>
          </w:rPr>
          <w:instrText xml:space="preserve"> PAGEREF _Toc219112332 \h </w:instrText>
        </w:r>
        <w:r w:rsidRPr="00AD36D2">
          <w:rPr>
            <w:noProof/>
            <w:webHidden/>
          </w:rPr>
        </w:r>
        <w:r w:rsidRPr="00AD36D2">
          <w:rPr>
            <w:noProof/>
            <w:webHidden/>
          </w:rPr>
          <w:fldChar w:fldCharType="separate"/>
        </w:r>
        <w:r w:rsidR="00A60D12">
          <w:rPr>
            <w:noProof/>
            <w:webHidden/>
          </w:rPr>
          <w:t>53</w:t>
        </w:r>
        <w:r w:rsidRPr="00AD36D2">
          <w:rPr>
            <w:noProof/>
            <w:webHidden/>
          </w:rPr>
          <w:fldChar w:fldCharType="end"/>
        </w:r>
      </w:hyperlink>
    </w:p>
    <w:p w14:paraId="7B00F802" w14:textId="727CBCA6" w:rsidR="00C030FB" w:rsidRPr="00AD36D2" w:rsidRDefault="00C030FB">
      <w:pPr>
        <w:pStyle w:val="TOC2"/>
        <w:rPr>
          <w:rFonts w:asciiTheme="minorHAnsi" w:eastAsiaTheme="minorEastAsia" w:hAnsiTheme="minorHAnsi" w:cstheme="minorBidi"/>
          <w:noProof/>
          <w:kern w:val="2"/>
          <w:sz w:val="24"/>
          <w:szCs w:val="24"/>
          <w:lang w:val="en-CA" w:eastAsia="en-CA"/>
          <w14:ligatures w14:val="standardContextual"/>
        </w:rPr>
      </w:pPr>
      <w:hyperlink w:anchor="_Toc219112333" w:history="1">
        <w:r w:rsidRPr="00AD36D2">
          <w:rPr>
            <w:rStyle w:val="Hyperlink"/>
            <w:noProof/>
            <w:shd w:val="clear" w:color="auto" w:fill="FFFFFF"/>
          </w:rPr>
          <w:t>Target 9: manage wild species sustainably to benefit people</w:t>
        </w:r>
        <w:r w:rsidRPr="00AD36D2">
          <w:rPr>
            <w:noProof/>
            <w:webHidden/>
          </w:rPr>
          <w:tab/>
        </w:r>
        <w:r w:rsidRPr="00AD36D2">
          <w:rPr>
            <w:noProof/>
            <w:webHidden/>
          </w:rPr>
          <w:fldChar w:fldCharType="begin"/>
        </w:r>
        <w:r w:rsidRPr="00AD36D2">
          <w:rPr>
            <w:noProof/>
            <w:webHidden/>
          </w:rPr>
          <w:instrText xml:space="preserve"> PAGEREF _Toc219112333 \h </w:instrText>
        </w:r>
        <w:r w:rsidRPr="00AD36D2">
          <w:rPr>
            <w:noProof/>
            <w:webHidden/>
          </w:rPr>
        </w:r>
        <w:r w:rsidRPr="00AD36D2">
          <w:rPr>
            <w:noProof/>
            <w:webHidden/>
          </w:rPr>
          <w:fldChar w:fldCharType="separate"/>
        </w:r>
        <w:r w:rsidR="00A60D12">
          <w:rPr>
            <w:noProof/>
            <w:webHidden/>
          </w:rPr>
          <w:t>56</w:t>
        </w:r>
        <w:r w:rsidRPr="00AD36D2">
          <w:rPr>
            <w:noProof/>
            <w:webHidden/>
          </w:rPr>
          <w:fldChar w:fldCharType="end"/>
        </w:r>
      </w:hyperlink>
    </w:p>
    <w:p w14:paraId="6F3751D2" w14:textId="0009B132" w:rsidR="00C030FB" w:rsidRPr="00AD36D2" w:rsidRDefault="00C030FB" w:rsidP="008E1EA8">
      <w:pPr>
        <w:pStyle w:val="TOC2"/>
        <w:tabs>
          <w:tab w:val="clear" w:pos="2495"/>
          <w:tab w:val="clear" w:pos="2835"/>
          <w:tab w:val="clear" w:pos="3402"/>
        </w:tabs>
        <w:ind w:left="1843"/>
        <w:rPr>
          <w:rFonts w:asciiTheme="minorHAnsi" w:eastAsiaTheme="minorEastAsia" w:hAnsiTheme="minorHAnsi" w:cstheme="minorBidi"/>
          <w:noProof/>
          <w:kern w:val="2"/>
          <w:sz w:val="24"/>
          <w:szCs w:val="24"/>
          <w:lang w:val="en-CA" w:eastAsia="en-CA"/>
          <w14:ligatures w14:val="standardContextual"/>
        </w:rPr>
      </w:pPr>
      <w:hyperlink w:anchor="_Toc219112334" w:history="1">
        <w:r w:rsidRPr="00AD36D2">
          <w:rPr>
            <w:rStyle w:val="Hyperlink"/>
            <w:noProof/>
            <w:shd w:val="clear" w:color="auto" w:fill="FFFFFF"/>
          </w:rPr>
          <w:t>Target 10: enhance biodiversity and sustainability in agriculture, aquaculture, fisheries and forestry</w:t>
        </w:r>
        <w:r w:rsidRPr="00AD36D2">
          <w:rPr>
            <w:noProof/>
            <w:webHidden/>
          </w:rPr>
          <w:tab/>
        </w:r>
        <w:r w:rsidRPr="00AD36D2">
          <w:rPr>
            <w:noProof/>
            <w:webHidden/>
          </w:rPr>
          <w:fldChar w:fldCharType="begin"/>
        </w:r>
        <w:r w:rsidRPr="00AD36D2">
          <w:rPr>
            <w:noProof/>
            <w:webHidden/>
          </w:rPr>
          <w:instrText xml:space="preserve"> PAGEREF _Toc219112334 \h </w:instrText>
        </w:r>
        <w:r w:rsidRPr="00AD36D2">
          <w:rPr>
            <w:noProof/>
            <w:webHidden/>
          </w:rPr>
        </w:r>
        <w:r w:rsidRPr="00AD36D2">
          <w:rPr>
            <w:noProof/>
            <w:webHidden/>
          </w:rPr>
          <w:fldChar w:fldCharType="separate"/>
        </w:r>
        <w:r w:rsidR="00A60D12">
          <w:rPr>
            <w:noProof/>
            <w:webHidden/>
          </w:rPr>
          <w:t>59</w:t>
        </w:r>
        <w:r w:rsidRPr="00AD36D2">
          <w:rPr>
            <w:noProof/>
            <w:webHidden/>
          </w:rPr>
          <w:fldChar w:fldCharType="end"/>
        </w:r>
      </w:hyperlink>
    </w:p>
    <w:p w14:paraId="384AD11D" w14:textId="54AB1DB6"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35" w:history="1">
        <w:r w:rsidRPr="00AD36D2">
          <w:rPr>
            <w:rStyle w:val="Hyperlink"/>
            <w:noProof/>
            <w:shd w:val="clear" w:color="auto" w:fill="FFFFFF"/>
          </w:rPr>
          <w:t xml:space="preserve">Target 11: </w:t>
        </w:r>
        <w:r w:rsidRPr="00AD36D2">
          <w:rPr>
            <w:rStyle w:val="Hyperlink"/>
            <w:noProof/>
          </w:rPr>
          <w:t>restore</w:t>
        </w:r>
        <w:r w:rsidRPr="00AD36D2">
          <w:rPr>
            <w:rStyle w:val="Hyperlink"/>
            <w:noProof/>
            <w:shd w:val="clear" w:color="auto" w:fill="FFFFFF"/>
          </w:rPr>
          <w:t>, maintain and enhance nature’s contributions to people</w:t>
        </w:r>
        <w:r w:rsidRPr="00AD36D2">
          <w:rPr>
            <w:noProof/>
            <w:webHidden/>
          </w:rPr>
          <w:tab/>
        </w:r>
        <w:r w:rsidRPr="00AD36D2">
          <w:rPr>
            <w:noProof/>
            <w:webHidden/>
          </w:rPr>
          <w:fldChar w:fldCharType="begin"/>
        </w:r>
        <w:r w:rsidRPr="00AD36D2">
          <w:rPr>
            <w:noProof/>
            <w:webHidden/>
          </w:rPr>
          <w:instrText xml:space="preserve"> PAGEREF _Toc219112335 \h </w:instrText>
        </w:r>
        <w:r w:rsidRPr="00AD36D2">
          <w:rPr>
            <w:noProof/>
            <w:webHidden/>
          </w:rPr>
        </w:r>
        <w:r w:rsidRPr="00AD36D2">
          <w:rPr>
            <w:noProof/>
            <w:webHidden/>
          </w:rPr>
          <w:fldChar w:fldCharType="separate"/>
        </w:r>
        <w:r w:rsidR="00A60D12">
          <w:rPr>
            <w:noProof/>
            <w:webHidden/>
          </w:rPr>
          <w:t>62</w:t>
        </w:r>
        <w:r w:rsidRPr="00AD36D2">
          <w:rPr>
            <w:noProof/>
            <w:webHidden/>
          </w:rPr>
          <w:fldChar w:fldCharType="end"/>
        </w:r>
      </w:hyperlink>
    </w:p>
    <w:p w14:paraId="294507B3" w14:textId="503B1A8F"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36" w:history="1">
        <w:r w:rsidRPr="00AD36D2">
          <w:rPr>
            <w:rStyle w:val="Hyperlink"/>
            <w:noProof/>
            <w:shd w:val="clear" w:color="auto" w:fill="FFFFFF"/>
          </w:rPr>
          <w:t xml:space="preserve">Target 12: </w:t>
        </w:r>
        <w:r w:rsidRPr="00AD36D2">
          <w:rPr>
            <w:rStyle w:val="Hyperlink"/>
            <w:noProof/>
          </w:rPr>
          <w:t>enhance</w:t>
        </w:r>
        <w:r w:rsidRPr="00AD36D2">
          <w:rPr>
            <w:rStyle w:val="Hyperlink"/>
            <w:noProof/>
            <w:shd w:val="clear" w:color="auto" w:fill="FFFFFF"/>
          </w:rPr>
          <w:t xml:space="preserve"> green spaces and urban planning for human well-being and biodiversity</w:t>
        </w:r>
        <w:r w:rsidRPr="00AD36D2">
          <w:rPr>
            <w:noProof/>
            <w:webHidden/>
          </w:rPr>
          <w:tab/>
        </w:r>
        <w:r w:rsidR="00FC44CC" w:rsidRPr="00AD36D2">
          <w:rPr>
            <w:noProof/>
            <w:webHidden/>
          </w:rPr>
          <w:tab/>
        </w:r>
        <w:r w:rsidR="00FC44CC" w:rsidRPr="00AD36D2">
          <w:rPr>
            <w:noProof/>
            <w:webHidden/>
          </w:rPr>
          <w:tab/>
        </w:r>
        <w:r w:rsidR="00FC44CC" w:rsidRPr="00AD36D2">
          <w:rPr>
            <w:noProof/>
            <w:webHidden/>
          </w:rPr>
          <w:tab/>
        </w:r>
        <w:r w:rsidRPr="00AD36D2">
          <w:rPr>
            <w:noProof/>
            <w:webHidden/>
          </w:rPr>
          <w:fldChar w:fldCharType="begin"/>
        </w:r>
        <w:r w:rsidRPr="00AD36D2">
          <w:rPr>
            <w:noProof/>
            <w:webHidden/>
          </w:rPr>
          <w:instrText xml:space="preserve"> PAGEREF _Toc219112336 \h </w:instrText>
        </w:r>
        <w:r w:rsidRPr="00AD36D2">
          <w:rPr>
            <w:noProof/>
            <w:webHidden/>
          </w:rPr>
        </w:r>
        <w:r w:rsidRPr="00AD36D2">
          <w:rPr>
            <w:noProof/>
            <w:webHidden/>
          </w:rPr>
          <w:fldChar w:fldCharType="separate"/>
        </w:r>
        <w:r w:rsidR="00A60D12">
          <w:rPr>
            <w:noProof/>
            <w:webHidden/>
          </w:rPr>
          <w:t>65</w:t>
        </w:r>
        <w:r w:rsidRPr="00AD36D2">
          <w:rPr>
            <w:noProof/>
            <w:webHidden/>
          </w:rPr>
          <w:fldChar w:fldCharType="end"/>
        </w:r>
      </w:hyperlink>
    </w:p>
    <w:p w14:paraId="5845206A" w14:textId="5F692482"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37" w:history="1">
        <w:r w:rsidRPr="00AD36D2">
          <w:rPr>
            <w:rStyle w:val="Hyperlink"/>
            <w:noProof/>
            <w:shd w:val="clear" w:color="auto" w:fill="FFFFFF"/>
          </w:rPr>
          <w:t xml:space="preserve">Target 13: increase the sharing of benefits from genetic resources, digital sequence </w:t>
        </w:r>
        <w:r w:rsidRPr="00AD36D2">
          <w:rPr>
            <w:rStyle w:val="Hyperlink"/>
            <w:noProof/>
          </w:rPr>
          <w:t>information</w:t>
        </w:r>
        <w:r w:rsidRPr="00AD36D2">
          <w:rPr>
            <w:rStyle w:val="Hyperlink"/>
            <w:noProof/>
            <w:shd w:val="clear" w:color="auto" w:fill="FFFFFF"/>
          </w:rPr>
          <w:t xml:space="preserve"> and traditional knowledge</w:t>
        </w:r>
        <w:r w:rsidRPr="00AD36D2">
          <w:rPr>
            <w:noProof/>
            <w:webHidden/>
          </w:rPr>
          <w:tab/>
        </w:r>
        <w:r w:rsidRPr="00AD36D2">
          <w:rPr>
            <w:noProof/>
            <w:webHidden/>
          </w:rPr>
          <w:fldChar w:fldCharType="begin"/>
        </w:r>
        <w:r w:rsidRPr="00AD36D2">
          <w:rPr>
            <w:noProof/>
            <w:webHidden/>
          </w:rPr>
          <w:instrText xml:space="preserve"> PAGEREF _Toc219112337 \h </w:instrText>
        </w:r>
        <w:r w:rsidRPr="00AD36D2">
          <w:rPr>
            <w:noProof/>
            <w:webHidden/>
          </w:rPr>
        </w:r>
        <w:r w:rsidRPr="00AD36D2">
          <w:rPr>
            <w:noProof/>
            <w:webHidden/>
          </w:rPr>
          <w:fldChar w:fldCharType="separate"/>
        </w:r>
        <w:r w:rsidR="00A60D12">
          <w:rPr>
            <w:noProof/>
            <w:webHidden/>
          </w:rPr>
          <w:t>68</w:t>
        </w:r>
        <w:r w:rsidRPr="00AD36D2">
          <w:rPr>
            <w:noProof/>
            <w:webHidden/>
          </w:rPr>
          <w:fldChar w:fldCharType="end"/>
        </w:r>
      </w:hyperlink>
    </w:p>
    <w:p w14:paraId="6EF959CC" w14:textId="30E92FC1"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38" w:history="1">
        <w:r w:rsidRPr="00AD36D2">
          <w:rPr>
            <w:rStyle w:val="Hyperlink"/>
            <w:noProof/>
            <w:shd w:val="clear" w:color="auto" w:fill="FFFFFF"/>
          </w:rPr>
          <w:t xml:space="preserve">Target 14: </w:t>
        </w:r>
        <w:r w:rsidRPr="00AD36D2">
          <w:rPr>
            <w:rStyle w:val="Hyperlink"/>
            <w:noProof/>
          </w:rPr>
          <w:t>integrate</w:t>
        </w:r>
        <w:r w:rsidRPr="00AD36D2">
          <w:rPr>
            <w:rStyle w:val="Hyperlink"/>
            <w:noProof/>
            <w:shd w:val="clear" w:color="auto" w:fill="FFFFFF"/>
          </w:rPr>
          <w:t xml:space="preserve"> biodiversity in decision-making at every level</w:t>
        </w:r>
        <w:r w:rsidRPr="00AD36D2">
          <w:rPr>
            <w:noProof/>
            <w:webHidden/>
          </w:rPr>
          <w:tab/>
        </w:r>
        <w:r w:rsidRPr="00AD36D2">
          <w:rPr>
            <w:noProof/>
            <w:webHidden/>
          </w:rPr>
          <w:fldChar w:fldCharType="begin"/>
        </w:r>
        <w:r w:rsidRPr="00AD36D2">
          <w:rPr>
            <w:noProof/>
            <w:webHidden/>
          </w:rPr>
          <w:instrText xml:space="preserve"> PAGEREF _Toc219112338 \h </w:instrText>
        </w:r>
        <w:r w:rsidRPr="00AD36D2">
          <w:rPr>
            <w:noProof/>
            <w:webHidden/>
          </w:rPr>
        </w:r>
        <w:r w:rsidRPr="00AD36D2">
          <w:rPr>
            <w:noProof/>
            <w:webHidden/>
          </w:rPr>
          <w:fldChar w:fldCharType="separate"/>
        </w:r>
        <w:r w:rsidR="00A60D12">
          <w:rPr>
            <w:noProof/>
            <w:webHidden/>
          </w:rPr>
          <w:t>72</w:t>
        </w:r>
        <w:r w:rsidRPr="00AD36D2">
          <w:rPr>
            <w:noProof/>
            <w:webHidden/>
          </w:rPr>
          <w:fldChar w:fldCharType="end"/>
        </w:r>
      </w:hyperlink>
    </w:p>
    <w:p w14:paraId="6EF6D866" w14:textId="1C2B76DB" w:rsidR="00C030FB" w:rsidRPr="00AD36D2" w:rsidRDefault="00C030FB" w:rsidP="008E1EA8">
      <w:pPr>
        <w:pStyle w:val="TOC2"/>
        <w:tabs>
          <w:tab w:val="clear" w:pos="2495"/>
          <w:tab w:val="clear" w:pos="2835"/>
          <w:tab w:val="clear" w:pos="3402"/>
        </w:tabs>
        <w:ind w:left="1843"/>
        <w:rPr>
          <w:rFonts w:asciiTheme="minorHAnsi" w:eastAsiaTheme="minorEastAsia" w:hAnsiTheme="minorHAnsi" w:cstheme="minorBidi"/>
          <w:noProof/>
          <w:kern w:val="2"/>
          <w:sz w:val="24"/>
          <w:szCs w:val="24"/>
          <w:lang w:val="en-CA" w:eastAsia="en-CA"/>
          <w14:ligatures w14:val="standardContextual"/>
        </w:rPr>
      </w:pPr>
      <w:hyperlink w:anchor="_Toc219112339" w:history="1">
        <w:r w:rsidRPr="00AD36D2">
          <w:rPr>
            <w:rStyle w:val="Hyperlink"/>
            <w:noProof/>
            <w:shd w:val="clear" w:color="auto" w:fill="FFFFFF"/>
          </w:rPr>
          <w:t xml:space="preserve">Target 15: businesses assess, disclose and reduce biodiversity-related risks and </w:t>
        </w:r>
        <w:r w:rsidRPr="00AD36D2">
          <w:rPr>
            <w:rStyle w:val="Hyperlink"/>
            <w:noProof/>
          </w:rPr>
          <w:t>negative</w:t>
        </w:r>
        <w:r w:rsidRPr="00AD36D2">
          <w:rPr>
            <w:rStyle w:val="Hyperlink"/>
            <w:noProof/>
            <w:shd w:val="clear" w:color="auto" w:fill="FFFFFF"/>
          </w:rPr>
          <w:t xml:space="preserve"> impacts</w:t>
        </w:r>
        <w:r w:rsidRPr="00AD36D2">
          <w:rPr>
            <w:noProof/>
            <w:webHidden/>
          </w:rPr>
          <w:tab/>
        </w:r>
        <w:r w:rsidRPr="00AD36D2">
          <w:rPr>
            <w:noProof/>
            <w:webHidden/>
          </w:rPr>
          <w:fldChar w:fldCharType="begin"/>
        </w:r>
        <w:r w:rsidRPr="00AD36D2">
          <w:rPr>
            <w:noProof/>
            <w:webHidden/>
          </w:rPr>
          <w:instrText xml:space="preserve"> PAGEREF _Toc219112339 \h </w:instrText>
        </w:r>
        <w:r w:rsidRPr="00AD36D2">
          <w:rPr>
            <w:noProof/>
            <w:webHidden/>
          </w:rPr>
        </w:r>
        <w:r w:rsidRPr="00AD36D2">
          <w:rPr>
            <w:noProof/>
            <w:webHidden/>
          </w:rPr>
          <w:fldChar w:fldCharType="separate"/>
        </w:r>
        <w:r w:rsidR="00A60D12">
          <w:rPr>
            <w:noProof/>
            <w:webHidden/>
          </w:rPr>
          <w:t>75</w:t>
        </w:r>
        <w:r w:rsidRPr="00AD36D2">
          <w:rPr>
            <w:noProof/>
            <w:webHidden/>
          </w:rPr>
          <w:fldChar w:fldCharType="end"/>
        </w:r>
      </w:hyperlink>
    </w:p>
    <w:p w14:paraId="0ED8B379" w14:textId="5A8403EB"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40" w:history="1">
        <w:r w:rsidRPr="00AD36D2">
          <w:rPr>
            <w:rStyle w:val="Hyperlink"/>
            <w:noProof/>
            <w:shd w:val="clear" w:color="auto" w:fill="FFFFFF"/>
          </w:rPr>
          <w:t xml:space="preserve">Target 16: enable sustainable consumption choices to reduce waste and </w:t>
        </w:r>
        <w:r w:rsidRPr="00AD36D2">
          <w:rPr>
            <w:rStyle w:val="Hyperlink"/>
            <w:noProof/>
          </w:rPr>
          <w:t>overconsumption</w:t>
        </w:r>
        <w:r w:rsidRPr="00AD36D2">
          <w:rPr>
            <w:noProof/>
            <w:webHidden/>
          </w:rPr>
          <w:tab/>
        </w:r>
        <w:r w:rsidRPr="00AD36D2">
          <w:rPr>
            <w:noProof/>
            <w:webHidden/>
          </w:rPr>
          <w:fldChar w:fldCharType="begin"/>
        </w:r>
        <w:r w:rsidRPr="00AD36D2">
          <w:rPr>
            <w:noProof/>
            <w:webHidden/>
          </w:rPr>
          <w:instrText xml:space="preserve"> PAGEREF _Toc219112340 \h </w:instrText>
        </w:r>
        <w:r w:rsidRPr="00AD36D2">
          <w:rPr>
            <w:noProof/>
            <w:webHidden/>
          </w:rPr>
        </w:r>
        <w:r w:rsidRPr="00AD36D2">
          <w:rPr>
            <w:noProof/>
            <w:webHidden/>
          </w:rPr>
          <w:fldChar w:fldCharType="separate"/>
        </w:r>
        <w:r w:rsidR="00A60D12">
          <w:rPr>
            <w:noProof/>
            <w:webHidden/>
          </w:rPr>
          <w:t>79</w:t>
        </w:r>
        <w:r w:rsidRPr="00AD36D2">
          <w:rPr>
            <w:noProof/>
            <w:webHidden/>
          </w:rPr>
          <w:fldChar w:fldCharType="end"/>
        </w:r>
      </w:hyperlink>
    </w:p>
    <w:p w14:paraId="2A69EA85" w14:textId="7A9162E7"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41" w:history="1">
        <w:r w:rsidRPr="00AD36D2">
          <w:rPr>
            <w:rStyle w:val="Hyperlink"/>
            <w:noProof/>
            <w:shd w:val="clear" w:color="auto" w:fill="FFFFFF"/>
          </w:rPr>
          <w:t xml:space="preserve">Target 17: </w:t>
        </w:r>
        <w:r w:rsidRPr="00AD36D2">
          <w:rPr>
            <w:rStyle w:val="Hyperlink"/>
            <w:noProof/>
          </w:rPr>
          <w:t>strengthen</w:t>
        </w:r>
        <w:r w:rsidRPr="00AD36D2">
          <w:rPr>
            <w:rStyle w:val="Hyperlink"/>
            <w:noProof/>
            <w:shd w:val="clear" w:color="auto" w:fill="FFFFFF"/>
          </w:rPr>
          <w:t xml:space="preserve"> biosafety and distribute the benefits of biotechnology</w:t>
        </w:r>
        <w:r w:rsidRPr="00AD36D2">
          <w:rPr>
            <w:noProof/>
            <w:webHidden/>
          </w:rPr>
          <w:tab/>
        </w:r>
        <w:r w:rsidRPr="00AD36D2">
          <w:rPr>
            <w:noProof/>
            <w:webHidden/>
          </w:rPr>
          <w:fldChar w:fldCharType="begin"/>
        </w:r>
        <w:r w:rsidRPr="00AD36D2">
          <w:rPr>
            <w:noProof/>
            <w:webHidden/>
          </w:rPr>
          <w:instrText xml:space="preserve"> PAGEREF _Toc219112341 \h </w:instrText>
        </w:r>
        <w:r w:rsidRPr="00AD36D2">
          <w:rPr>
            <w:noProof/>
            <w:webHidden/>
          </w:rPr>
        </w:r>
        <w:r w:rsidRPr="00AD36D2">
          <w:rPr>
            <w:noProof/>
            <w:webHidden/>
          </w:rPr>
          <w:fldChar w:fldCharType="separate"/>
        </w:r>
        <w:r w:rsidR="00A60D12">
          <w:rPr>
            <w:noProof/>
            <w:webHidden/>
          </w:rPr>
          <w:t>83</w:t>
        </w:r>
        <w:r w:rsidRPr="00AD36D2">
          <w:rPr>
            <w:noProof/>
            <w:webHidden/>
          </w:rPr>
          <w:fldChar w:fldCharType="end"/>
        </w:r>
      </w:hyperlink>
    </w:p>
    <w:p w14:paraId="3C56C7AF" w14:textId="66185702"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42" w:history="1">
        <w:r w:rsidRPr="00AD36D2">
          <w:rPr>
            <w:rStyle w:val="Hyperlink"/>
            <w:noProof/>
            <w:shd w:val="clear" w:color="auto" w:fill="FFFFFF"/>
          </w:rPr>
          <w:t xml:space="preserve">Target 18: reduce harmful incentives by at least $500 billion per year and scale up </w:t>
        </w:r>
        <w:r w:rsidRPr="00AD36D2">
          <w:rPr>
            <w:rStyle w:val="Hyperlink"/>
            <w:noProof/>
          </w:rPr>
          <w:t>positive</w:t>
        </w:r>
        <w:r w:rsidRPr="00AD36D2">
          <w:rPr>
            <w:rStyle w:val="Hyperlink"/>
            <w:noProof/>
            <w:shd w:val="clear" w:color="auto" w:fill="FFFFFF"/>
          </w:rPr>
          <w:t xml:space="preserve"> incentives for biodiversity</w:t>
        </w:r>
        <w:r w:rsidRPr="00AD36D2">
          <w:rPr>
            <w:noProof/>
            <w:webHidden/>
          </w:rPr>
          <w:tab/>
        </w:r>
        <w:r w:rsidRPr="00AD36D2">
          <w:rPr>
            <w:noProof/>
            <w:webHidden/>
          </w:rPr>
          <w:fldChar w:fldCharType="begin"/>
        </w:r>
        <w:r w:rsidRPr="00AD36D2">
          <w:rPr>
            <w:noProof/>
            <w:webHidden/>
          </w:rPr>
          <w:instrText xml:space="preserve"> PAGEREF _Toc219112342 \h </w:instrText>
        </w:r>
        <w:r w:rsidRPr="00AD36D2">
          <w:rPr>
            <w:noProof/>
            <w:webHidden/>
          </w:rPr>
        </w:r>
        <w:r w:rsidRPr="00AD36D2">
          <w:rPr>
            <w:noProof/>
            <w:webHidden/>
          </w:rPr>
          <w:fldChar w:fldCharType="separate"/>
        </w:r>
        <w:r w:rsidR="00A60D12">
          <w:rPr>
            <w:noProof/>
            <w:webHidden/>
          </w:rPr>
          <w:t>87</w:t>
        </w:r>
        <w:r w:rsidRPr="00AD36D2">
          <w:rPr>
            <w:noProof/>
            <w:webHidden/>
          </w:rPr>
          <w:fldChar w:fldCharType="end"/>
        </w:r>
      </w:hyperlink>
    </w:p>
    <w:p w14:paraId="68375678" w14:textId="31370A04"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43" w:history="1">
        <w:r w:rsidRPr="00AD36D2">
          <w:rPr>
            <w:rStyle w:val="Hyperlink"/>
            <w:noProof/>
            <w:shd w:val="clear" w:color="auto" w:fill="FFFFFF"/>
          </w:rPr>
          <w:t xml:space="preserve">Target 19: </w:t>
        </w:r>
        <w:r w:rsidRPr="00AD36D2">
          <w:rPr>
            <w:rStyle w:val="Hyperlink"/>
            <w:noProof/>
          </w:rPr>
          <w:t>mobilize</w:t>
        </w:r>
        <w:r w:rsidRPr="00AD36D2">
          <w:rPr>
            <w:rStyle w:val="Hyperlink"/>
            <w:noProof/>
            <w:shd w:val="clear" w:color="auto" w:fill="FFFFFF"/>
          </w:rPr>
          <w:t xml:space="preserve"> $200 billion per year for biodiversity from all sources, including $30 billion through international finance</w:t>
        </w:r>
        <w:r w:rsidRPr="00AD36D2">
          <w:rPr>
            <w:noProof/>
            <w:webHidden/>
          </w:rPr>
          <w:tab/>
        </w:r>
        <w:r w:rsidRPr="00AD36D2">
          <w:rPr>
            <w:noProof/>
            <w:webHidden/>
          </w:rPr>
          <w:fldChar w:fldCharType="begin"/>
        </w:r>
        <w:r w:rsidRPr="00AD36D2">
          <w:rPr>
            <w:noProof/>
            <w:webHidden/>
          </w:rPr>
          <w:instrText xml:space="preserve"> PAGEREF _Toc219112343 \h </w:instrText>
        </w:r>
        <w:r w:rsidRPr="00AD36D2">
          <w:rPr>
            <w:noProof/>
            <w:webHidden/>
          </w:rPr>
        </w:r>
        <w:r w:rsidRPr="00AD36D2">
          <w:rPr>
            <w:noProof/>
            <w:webHidden/>
          </w:rPr>
          <w:fldChar w:fldCharType="separate"/>
        </w:r>
        <w:r w:rsidR="00A60D12">
          <w:rPr>
            <w:noProof/>
            <w:webHidden/>
          </w:rPr>
          <w:t>90</w:t>
        </w:r>
        <w:r w:rsidRPr="00AD36D2">
          <w:rPr>
            <w:noProof/>
            <w:webHidden/>
          </w:rPr>
          <w:fldChar w:fldCharType="end"/>
        </w:r>
      </w:hyperlink>
    </w:p>
    <w:p w14:paraId="2DFD27E4" w14:textId="52692B6E"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44" w:history="1">
        <w:r w:rsidRPr="00AD36D2">
          <w:rPr>
            <w:rStyle w:val="Hyperlink"/>
            <w:noProof/>
            <w:shd w:val="clear" w:color="auto" w:fill="FFFFFF"/>
          </w:rPr>
          <w:t xml:space="preserve">Target 20: </w:t>
        </w:r>
        <w:r w:rsidRPr="00AD36D2">
          <w:rPr>
            <w:rStyle w:val="Hyperlink"/>
            <w:noProof/>
          </w:rPr>
          <w:t>strengthen</w:t>
        </w:r>
        <w:r w:rsidRPr="00AD36D2">
          <w:rPr>
            <w:rStyle w:val="Hyperlink"/>
            <w:noProof/>
            <w:shd w:val="clear" w:color="auto" w:fill="FFFFFF"/>
          </w:rPr>
          <w:t xml:space="preserve"> capacity-building, technology transfer and scientific and technical cooperation for biodiversity</w:t>
        </w:r>
        <w:r w:rsidRPr="00AD36D2">
          <w:rPr>
            <w:noProof/>
            <w:webHidden/>
          </w:rPr>
          <w:tab/>
        </w:r>
        <w:r w:rsidRPr="00AD36D2">
          <w:rPr>
            <w:noProof/>
            <w:webHidden/>
          </w:rPr>
          <w:fldChar w:fldCharType="begin"/>
        </w:r>
        <w:r w:rsidRPr="00AD36D2">
          <w:rPr>
            <w:noProof/>
            <w:webHidden/>
          </w:rPr>
          <w:instrText xml:space="preserve"> PAGEREF _Toc219112344 \h </w:instrText>
        </w:r>
        <w:r w:rsidRPr="00AD36D2">
          <w:rPr>
            <w:noProof/>
            <w:webHidden/>
          </w:rPr>
        </w:r>
        <w:r w:rsidRPr="00AD36D2">
          <w:rPr>
            <w:noProof/>
            <w:webHidden/>
          </w:rPr>
          <w:fldChar w:fldCharType="separate"/>
        </w:r>
        <w:r w:rsidR="00A60D12">
          <w:rPr>
            <w:noProof/>
            <w:webHidden/>
          </w:rPr>
          <w:t>94</w:t>
        </w:r>
        <w:r w:rsidRPr="00AD36D2">
          <w:rPr>
            <w:noProof/>
            <w:webHidden/>
          </w:rPr>
          <w:fldChar w:fldCharType="end"/>
        </w:r>
      </w:hyperlink>
    </w:p>
    <w:p w14:paraId="63F017B0" w14:textId="6F60498E"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45" w:history="1">
        <w:r w:rsidRPr="00AD36D2">
          <w:rPr>
            <w:rStyle w:val="Hyperlink"/>
            <w:noProof/>
            <w:shd w:val="clear" w:color="auto" w:fill="FFFFFF"/>
          </w:rPr>
          <w:t xml:space="preserve">Target 21: </w:t>
        </w:r>
        <w:r w:rsidRPr="00AD36D2">
          <w:rPr>
            <w:rStyle w:val="Hyperlink"/>
            <w:noProof/>
          </w:rPr>
          <w:t>ensure</w:t>
        </w:r>
        <w:r w:rsidRPr="00AD36D2">
          <w:rPr>
            <w:rStyle w:val="Hyperlink"/>
            <w:noProof/>
            <w:shd w:val="clear" w:color="auto" w:fill="FFFFFF"/>
          </w:rPr>
          <w:t xml:space="preserve"> that knowledge to guide action on biodiversity is available and accessible</w:t>
        </w:r>
        <w:r w:rsidRPr="00AD36D2">
          <w:rPr>
            <w:noProof/>
            <w:webHidden/>
          </w:rPr>
          <w:tab/>
        </w:r>
        <w:r w:rsidR="00FC44CC" w:rsidRPr="00AD36D2">
          <w:rPr>
            <w:noProof/>
            <w:webHidden/>
          </w:rPr>
          <w:tab/>
        </w:r>
        <w:r w:rsidR="00FC44CC" w:rsidRPr="00AD36D2">
          <w:rPr>
            <w:noProof/>
            <w:webHidden/>
          </w:rPr>
          <w:tab/>
        </w:r>
        <w:r w:rsidR="00FC44CC" w:rsidRPr="00AD36D2">
          <w:rPr>
            <w:noProof/>
            <w:webHidden/>
          </w:rPr>
          <w:tab/>
        </w:r>
        <w:r w:rsidRPr="00AD36D2">
          <w:rPr>
            <w:noProof/>
            <w:webHidden/>
          </w:rPr>
          <w:fldChar w:fldCharType="begin"/>
        </w:r>
        <w:r w:rsidRPr="00AD36D2">
          <w:rPr>
            <w:noProof/>
            <w:webHidden/>
          </w:rPr>
          <w:instrText xml:space="preserve"> PAGEREF _Toc219112345 \h </w:instrText>
        </w:r>
        <w:r w:rsidRPr="00AD36D2">
          <w:rPr>
            <w:noProof/>
            <w:webHidden/>
          </w:rPr>
        </w:r>
        <w:r w:rsidRPr="00AD36D2">
          <w:rPr>
            <w:noProof/>
            <w:webHidden/>
          </w:rPr>
          <w:fldChar w:fldCharType="separate"/>
        </w:r>
        <w:r w:rsidR="00A60D12">
          <w:rPr>
            <w:noProof/>
            <w:webHidden/>
          </w:rPr>
          <w:t>97</w:t>
        </w:r>
        <w:r w:rsidRPr="00AD36D2">
          <w:rPr>
            <w:noProof/>
            <w:webHidden/>
          </w:rPr>
          <w:fldChar w:fldCharType="end"/>
        </w:r>
      </w:hyperlink>
    </w:p>
    <w:p w14:paraId="0CC9AE2E" w14:textId="23D83AD9"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46" w:history="1">
        <w:r w:rsidRPr="00AD36D2">
          <w:rPr>
            <w:rStyle w:val="Hyperlink"/>
            <w:noProof/>
            <w:shd w:val="clear" w:color="auto" w:fill="FFFFFF"/>
          </w:rPr>
          <w:t xml:space="preserve">Target 22: </w:t>
        </w:r>
        <w:r w:rsidRPr="00AD36D2">
          <w:rPr>
            <w:rStyle w:val="Hyperlink"/>
            <w:noProof/>
          </w:rPr>
          <w:t>ensure</w:t>
        </w:r>
        <w:r w:rsidRPr="00AD36D2">
          <w:rPr>
            <w:rStyle w:val="Hyperlink"/>
            <w:noProof/>
            <w:shd w:val="clear" w:color="auto" w:fill="FFFFFF"/>
          </w:rPr>
          <w:t xml:space="preserve"> participation in decision-making and access to justice and information related to biodiversity for all</w:t>
        </w:r>
        <w:r w:rsidRPr="00AD36D2">
          <w:rPr>
            <w:noProof/>
            <w:webHidden/>
          </w:rPr>
          <w:tab/>
        </w:r>
        <w:r w:rsidRPr="00AD36D2">
          <w:rPr>
            <w:noProof/>
            <w:webHidden/>
          </w:rPr>
          <w:fldChar w:fldCharType="begin"/>
        </w:r>
        <w:r w:rsidRPr="00AD36D2">
          <w:rPr>
            <w:noProof/>
            <w:webHidden/>
          </w:rPr>
          <w:instrText xml:space="preserve"> PAGEREF _Toc219112346 \h </w:instrText>
        </w:r>
        <w:r w:rsidRPr="00AD36D2">
          <w:rPr>
            <w:noProof/>
            <w:webHidden/>
          </w:rPr>
        </w:r>
        <w:r w:rsidRPr="00AD36D2">
          <w:rPr>
            <w:noProof/>
            <w:webHidden/>
          </w:rPr>
          <w:fldChar w:fldCharType="separate"/>
        </w:r>
        <w:r w:rsidR="00A60D12">
          <w:rPr>
            <w:noProof/>
            <w:webHidden/>
          </w:rPr>
          <w:t>101</w:t>
        </w:r>
        <w:r w:rsidRPr="00AD36D2">
          <w:rPr>
            <w:noProof/>
            <w:webHidden/>
          </w:rPr>
          <w:fldChar w:fldCharType="end"/>
        </w:r>
      </w:hyperlink>
    </w:p>
    <w:p w14:paraId="302BDC20" w14:textId="6A07970D" w:rsidR="00C030FB" w:rsidRPr="00AD36D2" w:rsidRDefault="00C030FB" w:rsidP="008E1EA8">
      <w:pPr>
        <w:pStyle w:val="TOC2"/>
        <w:tabs>
          <w:tab w:val="clear" w:pos="2495"/>
          <w:tab w:val="clear" w:pos="2835"/>
          <w:tab w:val="clear" w:pos="3402"/>
        </w:tabs>
        <w:ind w:left="1843"/>
        <w:rPr>
          <w:rFonts w:asciiTheme="minorHAnsi" w:eastAsiaTheme="minorEastAsia" w:hAnsiTheme="minorHAnsi" w:cstheme="minorBidi"/>
          <w:noProof/>
          <w:kern w:val="2"/>
          <w:sz w:val="24"/>
          <w:szCs w:val="24"/>
          <w:lang w:val="en-CA" w:eastAsia="en-CA"/>
          <w14:ligatures w14:val="standardContextual"/>
        </w:rPr>
      </w:pPr>
      <w:hyperlink w:anchor="_Toc219112347" w:history="1">
        <w:r w:rsidRPr="00AD36D2">
          <w:rPr>
            <w:rStyle w:val="Hyperlink"/>
            <w:noProof/>
            <w:shd w:val="clear" w:color="auto" w:fill="FFFFFF"/>
          </w:rPr>
          <w:t xml:space="preserve">Target 23: </w:t>
        </w:r>
        <w:r w:rsidRPr="00AD36D2">
          <w:rPr>
            <w:rStyle w:val="Hyperlink"/>
            <w:noProof/>
          </w:rPr>
          <w:t>ensure</w:t>
        </w:r>
        <w:r w:rsidRPr="00AD36D2">
          <w:rPr>
            <w:rStyle w:val="Hyperlink"/>
            <w:noProof/>
            <w:shd w:val="clear" w:color="auto" w:fill="FFFFFF"/>
          </w:rPr>
          <w:t xml:space="preserve"> gender equality and a gender-responsive approach for biodiversity action</w:t>
        </w:r>
        <w:r w:rsidRPr="00AD36D2">
          <w:rPr>
            <w:noProof/>
            <w:webHidden/>
          </w:rPr>
          <w:tab/>
        </w:r>
        <w:r w:rsidR="00FC44CC" w:rsidRPr="00AD36D2">
          <w:rPr>
            <w:noProof/>
            <w:webHidden/>
          </w:rPr>
          <w:tab/>
        </w:r>
        <w:r w:rsidRPr="00AD36D2">
          <w:rPr>
            <w:noProof/>
            <w:webHidden/>
          </w:rPr>
          <w:fldChar w:fldCharType="begin"/>
        </w:r>
        <w:r w:rsidRPr="00AD36D2">
          <w:rPr>
            <w:noProof/>
            <w:webHidden/>
          </w:rPr>
          <w:instrText xml:space="preserve"> PAGEREF _Toc219112347 \h </w:instrText>
        </w:r>
        <w:r w:rsidRPr="00AD36D2">
          <w:rPr>
            <w:noProof/>
            <w:webHidden/>
          </w:rPr>
        </w:r>
        <w:r w:rsidRPr="00AD36D2">
          <w:rPr>
            <w:noProof/>
            <w:webHidden/>
          </w:rPr>
          <w:fldChar w:fldCharType="separate"/>
        </w:r>
        <w:r w:rsidR="00A60D12">
          <w:rPr>
            <w:noProof/>
            <w:webHidden/>
          </w:rPr>
          <w:t>105</w:t>
        </w:r>
        <w:r w:rsidRPr="00AD36D2">
          <w:rPr>
            <w:noProof/>
            <w:webHidden/>
          </w:rPr>
          <w:fldChar w:fldCharType="end"/>
        </w:r>
      </w:hyperlink>
    </w:p>
    <w:p w14:paraId="646BD039" w14:textId="2D692784" w:rsidR="00C030FB" w:rsidRPr="00AD36D2" w:rsidRDefault="00D71668">
      <w:pPr>
        <w:pStyle w:val="TOC1"/>
        <w:rPr>
          <w:rFonts w:asciiTheme="minorHAnsi" w:eastAsiaTheme="minorEastAsia" w:hAnsiTheme="minorHAnsi" w:cstheme="minorBidi"/>
          <w:bCs w:val="0"/>
          <w:noProof/>
          <w:kern w:val="2"/>
          <w:sz w:val="24"/>
          <w:szCs w:val="24"/>
          <w:lang w:val="fr-FR" w:eastAsia="en-CA"/>
          <w14:ligatures w14:val="standardContextual"/>
        </w:rPr>
      </w:pPr>
      <w:r w:rsidRPr="00AD36D2">
        <w:rPr>
          <w:rStyle w:val="Hyperlink"/>
          <w:noProof/>
          <w:lang w:val="fr-FR"/>
        </w:rPr>
        <w:t>Annex I.</w:t>
      </w:r>
      <w:r w:rsidR="00FC44CC" w:rsidRPr="00AD36D2">
        <w:rPr>
          <w:rStyle w:val="Hyperlink"/>
          <w:noProof/>
          <w:lang w:val="fr-FR"/>
        </w:rPr>
        <w:t xml:space="preserve"> </w:t>
      </w:r>
      <w:hyperlink w:anchor="_Toc219112349" w:history="1">
        <w:r w:rsidR="00C030FB" w:rsidRPr="00AD36D2">
          <w:rPr>
            <w:rStyle w:val="Hyperlink"/>
            <w:noProof/>
            <w:lang w:val="fr-FR"/>
          </w:rPr>
          <w:t>Status of development of national biodiversity strategies and action plans and the submission of national targets and national reports</w:t>
        </w:r>
        <w:r w:rsidR="00C030FB" w:rsidRPr="00AD36D2">
          <w:rPr>
            <w:noProof/>
            <w:webHidden/>
            <w:lang w:val="fr-FR"/>
          </w:rPr>
          <w:tab/>
        </w:r>
        <w:r w:rsidR="00C030FB" w:rsidRPr="00AD36D2">
          <w:rPr>
            <w:noProof/>
            <w:webHidden/>
          </w:rPr>
          <w:fldChar w:fldCharType="begin"/>
        </w:r>
        <w:r w:rsidR="00C030FB" w:rsidRPr="00AD36D2">
          <w:rPr>
            <w:noProof/>
            <w:webHidden/>
            <w:lang w:val="fr-FR"/>
          </w:rPr>
          <w:instrText xml:space="preserve"> PAGEREF _Toc219112349 \h </w:instrText>
        </w:r>
        <w:r w:rsidR="00C030FB" w:rsidRPr="00AD36D2">
          <w:rPr>
            <w:noProof/>
            <w:webHidden/>
          </w:rPr>
        </w:r>
        <w:r w:rsidR="00C030FB" w:rsidRPr="00AD36D2">
          <w:rPr>
            <w:noProof/>
            <w:webHidden/>
          </w:rPr>
          <w:fldChar w:fldCharType="separate"/>
        </w:r>
        <w:r w:rsidR="00A60D12">
          <w:rPr>
            <w:noProof/>
            <w:webHidden/>
            <w:lang w:val="fr-FR"/>
          </w:rPr>
          <w:t>110</w:t>
        </w:r>
        <w:r w:rsidR="00C030FB" w:rsidRPr="00AD36D2">
          <w:rPr>
            <w:noProof/>
            <w:webHidden/>
          </w:rPr>
          <w:fldChar w:fldCharType="end"/>
        </w:r>
      </w:hyperlink>
    </w:p>
    <w:p w14:paraId="42E96E85" w14:textId="0621FCD7" w:rsidR="00C030FB" w:rsidRPr="00AD36D2" w:rsidRDefault="00FC44CC" w:rsidP="00AC2391">
      <w:pPr>
        <w:pStyle w:val="TOC1"/>
        <w:rPr>
          <w:rFonts w:asciiTheme="minorHAnsi" w:eastAsiaTheme="minorEastAsia" w:hAnsiTheme="minorHAnsi" w:cstheme="minorBidi"/>
          <w:bCs w:val="0"/>
          <w:noProof/>
          <w:kern w:val="2"/>
          <w:sz w:val="24"/>
          <w:szCs w:val="24"/>
          <w:lang w:val="fr-FR" w:eastAsia="en-CA"/>
          <w14:ligatures w14:val="standardContextual"/>
        </w:rPr>
      </w:pPr>
      <w:r w:rsidRPr="00AD36D2">
        <w:rPr>
          <w:rStyle w:val="Hyperlink"/>
          <w:noProof/>
          <w:lang w:val="fr-FR"/>
        </w:rPr>
        <w:t xml:space="preserve">Annex II. </w:t>
      </w:r>
      <w:hyperlink w:anchor="_Toc219112351" w:history="1">
        <w:r w:rsidR="00C030FB" w:rsidRPr="00AD36D2">
          <w:rPr>
            <w:rStyle w:val="Hyperlink"/>
            <w:noProof/>
            <w:lang w:val="fr-FR"/>
          </w:rPr>
          <w:t>List of conventions or multilateral environmental agreements mentioned in the revised and updated national biodiversity strategies and action plans</w:t>
        </w:r>
        <w:r w:rsidR="00C030FB" w:rsidRPr="00AD36D2">
          <w:rPr>
            <w:noProof/>
            <w:webHidden/>
            <w:lang w:val="fr-FR"/>
          </w:rPr>
          <w:tab/>
        </w:r>
        <w:r w:rsidR="00C030FB" w:rsidRPr="00AD36D2">
          <w:rPr>
            <w:noProof/>
            <w:webHidden/>
          </w:rPr>
          <w:fldChar w:fldCharType="begin"/>
        </w:r>
        <w:r w:rsidR="00C030FB" w:rsidRPr="00AD36D2">
          <w:rPr>
            <w:noProof/>
            <w:webHidden/>
            <w:lang w:val="fr-FR"/>
          </w:rPr>
          <w:instrText xml:space="preserve"> PAGEREF _Toc219112351 \h </w:instrText>
        </w:r>
        <w:r w:rsidR="00C030FB" w:rsidRPr="00AD36D2">
          <w:rPr>
            <w:noProof/>
            <w:webHidden/>
          </w:rPr>
        </w:r>
        <w:r w:rsidR="00C030FB" w:rsidRPr="00AD36D2">
          <w:rPr>
            <w:noProof/>
            <w:webHidden/>
          </w:rPr>
          <w:fldChar w:fldCharType="separate"/>
        </w:r>
        <w:r w:rsidR="00A60D12">
          <w:rPr>
            <w:noProof/>
            <w:webHidden/>
            <w:lang w:val="fr-FR"/>
          </w:rPr>
          <w:t>114</w:t>
        </w:r>
        <w:r w:rsidR="00C030FB" w:rsidRPr="00AD36D2">
          <w:rPr>
            <w:noProof/>
            <w:webHidden/>
          </w:rPr>
          <w:fldChar w:fldCharType="end"/>
        </w:r>
      </w:hyperlink>
    </w:p>
    <w:p w14:paraId="43A4C7AA" w14:textId="64629ABE" w:rsidR="00C030FB" w:rsidRPr="00AD36D2" w:rsidRDefault="00FC44CC">
      <w:pPr>
        <w:pStyle w:val="TOC1"/>
        <w:rPr>
          <w:rFonts w:asciiTheme="minorHAnsi" w:eastAsiaTheme="minorEastAsia" w:hAnsiTheme="minorHAnsi" w:cstheme="minorBidi"/>
          <w:bCs w:val="0"/>
          <w:noProof/>
          <w:kern w:val="2"/>
          <w:sz w:val="24"/>
          <w:szCs w:val="24"/>
          <w:lang w:val="fr-FR" w:eastAsia="en-CA"/>
          <w14:ligatures w14:val="standardContextual"/>
        </w:rPr>
      </w:pPr>
      <w:r w:rsidRPr="00AD36D2">
        <w:rPr>
          <w:rStyle w:val="Hyperlink"/>
          <w:noProof/>
          <w:lang w:val="fr-FR"/>
        </w:rPr>
        <w:t xml:space="preserve">Annex III. </w:t>
      </w:r>
      <w:hyperlink w:anchor="_Toc219112353" w:history="1">
        <w:r w:rsidR="00C030FB" w:rsidRPr="00AD36D2">
          <w:rPr>
            <w:rStyle w:val="Hyperlink"/>
            <w:noProof/>
            <w:lang w:val="fr-FR"/>
          </w:rPr>
          <w:t>Parties whose national targets were considered in the analysis of national targets</w:t>
        </w:r>
        <w:r w:rsidR="00C030FB" w:rsidRPr="00AD36D2">
          <w:rPr>
            <w:noProof/>
            <w:webHidden/>
            <w:lang w:val="fr-FR"/>
          </w:rPr>
          <w:tab/>
        </w:r>
        <w:r w:rsidR="00C030FB" w:rsidRPr="00AD36D2">
          <w:rPr>
            <w:noProof/>
            <w:webHidden/>
          </w:rPr>
          <w:fldChar w:fldCharType="begin"/>
        </w:r>
        <w:r w:rsidR="00C030FB" w:rsidRPr="00AD36D2">
          <w:rPr>
            <w:noProof/>
            <w:webHidden/>
            <w:lang w:val="fr-FR"/>
          </w:rPr>
          <w:instrText xml:space="preserve"> PAGEREF _Toc219112353 \h </w:instrText>
        </w:r>
        <w:r w:rsidR="00C030FB" w:rsidRPr="00AD36D2">
          <w:rPr>
            <w:noProof/>
            <w:webHidden/>
          </w:rPr>
        </w:r>
        <w:r w:rsidR="00C030FB" w:rsidRPr="00AD36D2">
          <w:rPr>
            <w:noProof/>
            <w:webHidden/>
          </w:rPr>
          <w:fldChar w:fldCharType="separate"/>
        </w:r>
        <w:r w:rsidR="00A60D12">
          <w:rPr>
            <w:noProof/>
            <w:webHidden/>
            <w:lang w:val="fr-FR"/>
          </w:rPr>
          <w:t>118</w:t>
        </w:r>
        <w:r w:rsidR="00C030FB" w:rsidRPr="00AD36D2">
          <w:rPr>
            <w:noProof/>
            <w:webHidden/>
          </w:rPr>
          <w:fldChar w:fldCharType="end"/>
        </w:r>
      </w:hyperlink>
    </w:p>
    <w:p w14:paraId="61BEE702" w14:textId="5DD5CD19" w:rsidR="00C030FB" w:rsidRPr="00AD36D2" w:rsidRDefault="00FC44CC">
      <w:pPr>
        <w:pStyle w:val="TOC1"/>
        <w:rPr>
          <w:rFonts w:asciiTheme="minorHAnsi" w:eastAsiaTheme="minorEastAsia" w:hAnsiTheme="minorHAnsi" w:cstheme="minorBidi"/>
          <w:bCs w:val="0"/>
          <w:noProof/>
          <w:kern w:val="2"/>
          <w:sz w:val="24"/>
          <w:szCs w:val="24"/>
          <w:lang w:val="en-CA" w:eastAsia="en-CA"/>
          <w14:ligatures w14:val="standardContextual"/>
        </w:rPr>
      </w:pPr>
      <w:r w:rsidRPr="00AD36D2">
        <w:rPr>
          <w:rStyle w:val="Hyperlink"/>
          <w:noProof/>
        </w:rPr>
        <w:t xml:space="preserve">Annex IV. </w:t>
      </w:r>
      <w:hyperlink w:anchor="_Toc219112355" w:history="1">
        <w:r w:rsidR="00C030FB" w:rsidRPr="00AD36D2">
          <w:rPr>
            <w:rStyle w:val="Hyperlink"/>
            <w:noProof/>
          </w:rPr>
          <w:t>Methodology used to undertake the analysis of national biodiversity strategies and action plans and national targets whose national targets were considered in the analysis of national targets</w:t>
        </w:r>
        <w:r w:rsidR="00C030FB" w:rsidRPr="00AD36D2">
          <w:rPr>
            <w:noProof/>
            <w:webHidden/>
          </w:rPr>
          <w:tab/>
        </w:r>
        <w:r w:rsidR="00C030FB" w:rsidRPr="00AD36D2">
          <w:rPr>
            <w:noProof/>
            <w:webHidden/>
          </w:rPr>
          <w:fldChar w:fldCharType="begin"/>
        </w:r>
        <w:r w:rsidR="00C030FB" w:rsidRPr="00AD36D2">
          <w:rPr>
            <w:noProof/>
            <w:webHidden/>
          </w:rPr>
          <w:instrText xml:space="preserve"> PAGEREF _Toc219112355 \h </w:instrText>
        </w:r>
        <w:r w:rsidR="00C030FB" w:rsidRPr="00AD36D2">
          <w:rPr>
            <w:noProof/>
            <w:webHidden/>
          </w:rPr>
        </w:r>
        <w:r w:rsidR="00C030FB" w:rsidRPr="00AD36D2">
          <w:rPr>
            <w:noProof/>
            <w:webHidden/>
          </w:rPr>
          <w:fldChar w:fldCharType="separate"/>
        </w:r>
        <w:r w:rsidR="00A60D12">
          <w:rPr>
            <w:noProof/>
            <w:webHidden/>
          </w:rPr>
          <w:t>120</w:t>
        </w:r>
        <w:r w:rsidR="00C030FB" w:rsidRPr="00AD36D2">
          <w:rPr>
            <w:noProof/>
            <w:webHidden/>
          </w:rPr>
          <w:fldChar w:fldCharType="end"/>
        </w:r>
      </w:hyperlink>
    </w:p>
    <w:p w14:paraId="73B11289" w14:textId="72F21861"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56" w:history="1">
        <w:r w:rsidRPr="00AD36D2">
          <w:rPr>
            <w:rStyle w:val="Hyperlink"/>
            <w:noProof/>
          </w:rPr>
          <w:t>A.</w:t>
        </w:r>
        <w:r w:rsidRPr="00AD36D2">
          <w:rPr>
            <w:rFonts w:asciiTheme="minorHAnsi" w:eastAsiaTheme="minorEastAsia" w:hAnsiTheme="minorHAnsi" w:cstheme="minorBidi"/>
            <w:noProof/>
            <w:kern w:val="2"/>
            <w:sz w:val="24"/>
            <w:szCs w:val="24"/>
            <w:lang w:val="en-CA" w:eastAsia="en-CA"/>
            <w14:ligatures w14:val="standardContextual"/>
          </w:rPr>
          <w:tab/>
        </w:r>
        <w:r w:rsidRPr="00AD36D2">
          <w:rPr>
            <w:rStyle w:val="Hyperlink"/>
            <w:noProof/>
          </w:rPr>
          <w:t>Methodology for the analysis of national biodiversity strategies and action plans</w:t>
        </w:r>
        <w:r w:rsidRPr="00AD36D2">
          <w:rPr>
            <w:noProof/>
            <w:webHidden/>
          </w:rPr>
          <w:tab/>
        </w:r>
        <w:r w:rsidRPr="00AD36D2">
          <w:rPr>
            <w:noProof/>
            <w:webHidden/>
          </w:rPr>
          <w:fldChar w:fldCharType="begin"/>
        </w:r>
        <w:r w:rsidRPr="00AD36D2">
          <w:rPr>
            <w:noProof/>
            <w:webHidden/>
          </w:rPr>
          <w:instrText xml:space="preserve"> PAGEREF _Toc219112356 \h </w:instrText>
        </w:r>
        <w:r w:rsidRPr="00AD36D2">
          <w:rPr>
            <w:noProof/>
            <w:webHidden/>
          </w:rPr>
        </w:r>
        <w:r w:rsidRPr="00AD36D2">
          <w:rPr>
            <w:noProof/>
            <w:webHidden/>
          </w:rPr>
          <w:fldChar w:fldCharType="separate"/>
        </w:r>
        <w:r w:rsidR="00A60D12">
          <w:rPr>
            <w:noProof/>
            <w:webHidden/>
          </w:rPr>
          <w:t>120</w:t>
        </w:r>
        <w:r w:rsidRPr="00AD36D2">
          <w:rPr>
            <w:noProof/>
            <w:webHidden/>
          </w:rPr>
          <w:fldChar w:fldCharType="end"/>
        </w:r>
      </w:hyperlink>
    </w:p>
    <w:p w14:paraId="6B2117AA" w14:textId="06160C1C"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57" w:history="1">
        <w:r w:rsidRPr="00AD36D2">
          <w:rPr>
            <w:rStyle w:val="Hyperlink"/>
            <w:noProof/>
          </w:rPr>
          <w:t>B.</w:t>
        </w:r>
        <w:r w:rsidRPr="00AD36D2">
          <w:rPr>
            <w:rFonts w:asciiTheme="minorHAnsi" w:eastAsiaTheme="minorEastAsia" w:hAnsiTheme="minorHAnsi" w:cstheme="minorBidi"/>
            <w:noProof/>
            <w:kern w:val="2"/>
            <w:sz w:val="24"/>
            <w:szCs w:val="24"/>
            <w:lang w:val="en-CA" w:eastAsia="en-CA"/>
            <w14:ligatures w14:val="standardContextual"/>
          </w:rPr>
          <w:tab/>
        </w:r>
        <w:r w:rsidRPr="00AD36D2">
          <w:rPr>
            <w:rStyle w:val="Hyperlink"/>
            <w:noProof/>
          </w:rPr>
          <w:t>Methodology for the analysis of national targets</w:t>
        </w:r>
        <w:r w:rsidRPr="00AD36D2">
          <w:rPr>
            <w:noProof/>
            <w:webHidden/>
          </w:rPr>
          <w:tab/>
        </w:r>
        <w:r w:rsidRPr="00AD36D2">
          <w:rPr>
            <w:noProof/>
            <w:webHidden/>
          </w:rPr>
          <w:fldChar w:fldCharType="begin"/>
        </w:r>
        <w:r w:rsidRPr="00AD36D2">
          <w:rPr>
            <w:noProof/>
            <w:webHidden/>
          </w:rPr>
          <w:instrText xml:space="preserve"> PAGEREF _Toc219112357 \h </w:instrText>
        </w:r>
        <w:r w:rsidRPr="00AD36D2">
          <w:rPr>
            <w:noProof/>
            <w:webHidden/>
          </w:rPr>
        </w:r>
        <w:r w:rsidRPr="00AD36D2">
          <w:rPr>
            <w:noProof/>
            <w:webHidden/>
          </w:rPr>
          <w:fldChar w:fldCharType="separate"/>
        </w:r>
        <w:r w:rsidR="00A60D12">
          <w:rPr>
            <w:noProof/>
            <w:webHidden/>
          </w:rPr>
          <w:t>122</w:t>
        </w:r>
        <w:r w:rsidRPr="00AD36D2">
          <w:rPr>
            <w:noProof/>
            <w:webHidden/>
          </w:rPr>
          <w:fldChar w:fldCharType="end"/>
        </w:r>
      </w:hyperlink>
    </w:p>
    <w:p w14:paraId="6F95C55F" w14:textId="4DC6585C" w:rsidR="00C030FB" w:rsidRPr="00AD36D2" w:rsidRDefault="00C030FB" w:rsidP="008E1EA8">
      <w:pPr>
        <w:pStyle w:val="TOC2"/>
        <w:tabs>
          <w:tab w:val="clear" w:pos="2495"/>
        </w:tabs>
        <w:ind w:left="1843"/>
        <w:rPr>
          <w:rFonts w:asciiTheme="minorHAnsi" w:eastAsiaTheme="minorEastAsia" w:hAnsiTheme="minorHAnsi" w:cstheme="minorBidi"/>
          <w:noProof/>
          <w:kern w:val="2"/>
          <w:sz w:val="24"/>
          <w:szCs w:val="24"/>
          <w:lang w:val="en-CA" w:eastAsia="en-CA"/>
          <w14:ligatures w14:val="standardContextual"/>
        </w:rPr>
      </w:pPr>
      <w:hyperlink w:anchor="_Toc219112358" w:history="1">
        <w:r w:rsidRPr="00AD36D2">
          <w:rPr>
            <w:rStyle w:val="Hyperlink"/>
            <w:noProof/>
          </w:rPr>
          <w:t>C.</w:t>
        </w:r>
        <w:r w:rsidRPr="00AD36D2">
          <w:rPr>
            <w:rFonts w:asciiTheme="minorHAnsi" w:eastAsiaTheme="minorEastAsia" w:hAnsiTheme="minorHAnsi" w:cstheme="minorBidi"/>
            <w:noProof/>
            <w:kern w:val="2"/>
            <w:sz w:val="24"/>
            <w:szCs w:val="24"/>
            <w:lang w:val="en-CA" w:eastAsia="en-CA"/>
            <w14:ligatures w14:val="standardContextual"/>
          </w:rPr>
          <w:tab/>
        </w:r>
        <w:r w:rsidRPr="00AD36D2">
          <w:rPr>
            <w:rStyle w:val="Hyperlink"/>
            <w:noProof/>
          </w:rPr>
          <w:t>Methodology for the analysis of capacity needs</w:t>
        </w:r>
        <w:r w:rsidRPr="00AD36D2">
          <w:rPr>
            <w:noProof/>
            <w:webHidden/>
          </w:rPr>
          <w:tab/>
        </w:r>
        <w:r w:rsidRPr="00AD36D2">
          <w:rPr>
            <w:noProof/>
            <w:webHidden/>
          </w:rPr>
          <w:fldChar w:fldCharType="begin"/>
        </w:r>
        <w:r w:rsidRPr="00AD36D2">
          <w:rPr>
            <w:noProof/>
            <w:webHidden/>
          </w:rPr>
          <w:instrText xml:space="preserve"> PAGEREF _Toc219112358 \h </w:instrText>
        </w:r>
        <w:r w:rsidRPr="00AD36D2">
          <w:rPr>
            <w:noProof/>
            <w:webHidden/>
          </w:rPr>
        </w:r>
        <w:r w:rsidRPr="00AD36D2">
          <w:rPr>
            <w:noProof/>
            <w:webHidden/>
          </w:rPr>
          <w:fldChar w:fldCharType="separate"/>
        </w:r>
        <w:r w:rsidR="00A60D12">
          <w:rPr>
            <w:noProof/>
            <w:webHidden/>
          </w:rPr>
          <w:t>126</w:t>
        </w:r>
        <w:r w:rsidRPr="00AD36D2">
          <w:rPr>
            <w:noProof/>
            <w:webHidden/>
          </w:rPr>
          <w:fldChar w:fldCharType="end"/>
        </w:r>
      </w:hyperlink>
    </w:p>
    <w:p w14:paraId="185E1577" w14:textId="47145738" w:rsidR="00826B3E" w:rsidRPr="00AD36D2" w:rsidRDefault="00497466" w:rsidP="009C3E2A">
      <w:pPr>
        <w:pStyle w:val="TOC1"/>
        <w:rPr>
          <w:b/>
          <w:sz w:val="28"/>
        </w:rPr>
      </w:pPr>
      <w:r w:rsidRPr="00AD36D2">
        <w:fldChar w:fldCharType="end"/>
      </w:r>
      <w:r w:rsidR="00826B3E" w:rsidRPr="00AD36D2">
        <w:br w:type="page"/>
      </w:r>
    </w:p>
    <w:p w14:paraId="0DDD34DE" w14:textId="2A9A5135" w:rsidR="008C0428" w:rsidRPr="00AD36D2" w:rsidRDefault="008C0428" w:rsidP="00EB4350">
      <w:pPr>
        <w:pStyle w:val="CBDH1"/>
        <w:jc w:val="center"/>
      </w:pPr>
      <w:bookmarkStart w:id="3" w:name="_Toc210038479"/>
      <w:bookmarkStart w:id="4" w:name="_Toc219112299"/>
      <w:r w:rsidRPr="00AD36D2">
        <w:lastRenderedPageBreak/>
        <w:t xml:space="preserve">Section A. Analysis of </w:t>
      </w:r>
      <w:r w:rsidR="00C370CD" w:rsidRPr="00AD36D2">
        <w:t>national biodiversity strategies and action plans</w:t>
      </w:r>
      <w:bookmarkEnd w:id="3"/>
      <w:bookmarkEnd w:id="4"/>
    </w:p>
    <w:p w14:paraId="7A41D321" w14:textId="7262E578" w:rsidR="008C0428" w:rsidRPr="00AD36D2" w:rsidRDefault="008C0428" w:rsidP="008C0428">
      <w:pPr>
        <w:pStyle w:val="CBDH1"/>
      </w:pPr>
      <w:bookmarkStart w:id="5" w:name="_Toc210038480"/>
      <w:bookmarkStart w:id="6" w:name="_Toc219112300"/>
      <w:bookmarkEnd w:id="2"/>
      <w:r w:rsidRPr="00AD36D2">
        <w:t>II.</w:t>
      </w:r>
      <w:r w:rsidR="00C26BFB" w:rsidRPr="00AD36D2">
        <w:tab/>
      </w:r>
      <w:r w:rsidRPr="00AD36D2">
        <w:t>Background</w:t>
      </w:r>
      <w:bookmarkEnd w:id="5"/>
      <w:bookmarkEnd w:id="6"/>
    </w:p>
    <w:p w14:paraId="4A4D98D1" w14:textId="77777777" w:rsidR="008C0428" w:rsidRPr="00AD36D2" w:rsidRDefault="008C0428" w:rsidP="00731CA5">
      <w:pPr>
        <w:pStyle w:val="CBDNormalNumber"/>
        <w:numPr>
          <w:ilvl w:val="0"/>
          <w:numId w:val="5"/>
        </w:numPr>
      </w:pPr>
      <w:r w:rsidRPr="00AD36D2">
        <w:t xml:space="preserve">An analysis of national biodiversity strategies and action plans submitted during the implementation of the Strategic Plan for Biodiversity </w:t>
      </w:r>
      <w:bookmarkStart w:id="7" w:name="_Hlk179068851"/>
      <w:r w:rsidRPr="00AD36D2">
        <w:t xml:space="preserve">2011–2020 </w:t>
      </w:r>
      <w:bookmarkEnd w:id="7"/>
      <w:r w:rsidRPr="00AD36D2">
        <w:t xml:space="preserve">was included as part of the fifth edition of the </w:t>
      </w:r>
      <w:r w:rsidRPr="00AD36D2">
        <w:rPr>
          <w:i/>
          <w:iCs/>
        </w:rPr>
        <w:t>Global Biodiversity Outlook</w:t>
      </w:r>
      <w:r w:rsidRPr="00AD36D2">
        <w:t>, published in 2020. A further analysis was prepared by the Secretariat for consideration by the Conference of the Parties at its fifteenth meeting</w:t>
      </w:r>
      <w:r w:rsidRPr="00AD36D2">
        <w:rPr>
          <w:vertAlign w:val="superscript"/>
        </w:rPr>
        <w:footnoteReference w:id="5"/>
      </w:r>
      <w:r w:rsidRPr="00AD36D2">
        <w:t xml:space="preserve"> in December 2022. These analyses highlighted some of the salient features of the post-2020 national biodiversity strategies and action plans by assessing them against the guidance for their preparation contained in decision IX/8. While the national biodiversity strategies and action plans developed during the decade 2011–2020 included more successes in terms of achieving whole-of-government approaches, as compared with the decade 2001–2010, there remained gaps in several areas, notably: adoption of national biodiversity strategies and action plans as a national policy through legislation; costing the actions of the plan and developing a clear finance plan; stakeholder engagement; building capacity; and mainstreaming in other sectors of government. Moreover, national targets in many national biodiversity strategies and action plans were not aligned with the Aichi Biodiversity Targets of the Strategic Plan for Biodiversity 2011–2020.</w:t>
      </w:r>
    </w:p>
    <w:p w14:paraId="1DEC5F46" w14:textId="0021081D" w:rsidR="008C0428" w:rsidRPr="00AD36D2" w:rsidRDefault="008C0428" w:rsidP="00731CA5">
      <w:pPr>
        <w:pStyle w:val="CBDNormalNumber"/>
        <w:numPr>
          <w:ilvl w:val="0"/>
          <w:numId w:val="5"/>
        </w:numPr>
        <w:ind w:left="568"/>
      </w:pPr>
      <w:r w:rsidRPr="00AD36D2">
        <w:t xml:space="preserve">After the adoption of the </w:t>
      </w:r>
      <w:r w:rsidR="005C4EF0" w:rsidRPr="00AD36D2">
        <w:t xml:space="preserve">Kunming-Montreal Global Biodiversity Framework </w:t>
      </w:r>
      <w:r w:rsidRPr="00AD36D2">
        <w:t xml:space="preserve">and decision 15/6, Parties initiated the process of revising or updating their NBSAPs and national targets in alignment with the Framework. In 2024, the Secretariat, in collaboration with partners, organized a series of regional NBSAP dialogues to provide an opportunity for country-to-country exchange and learning to support this process. These dialogues were organized in all regions, providing an opportunity for every Party to attend a dialogue. </w:t>
      </w:r>
      <w:r w:rsidRPr="00AD36D2">
        <w:rPr>
          <w:rFonts w:eastAsia="Malgun Gothic"/>
          <w:kern w:val="22"/>
        </w:rPr>
        <w:t xml:space="preserve">A summary of </w:t>
      </w:r>
      <w:r w:rsidRPr="00AD36D2">
        <w:t>the</w:t>
      </w:r>
      <w:r w:rsidRPr="00AD36D2">
        <w:rPr>
          <w:rFonts w:eastAsia="Malgun Gothic"/>
          <w:kern w:val="22"/>
        </w:rPr>
        <w:t xml:space="preserve"> experiences and findings from the dialogues was provided in document CBD/SBI/5/2/Add.3 and salient points were highlighted in document CBD</w:t>
      </w:r>
      <w:r w:rsidRPr="00AD36D2">
        <w:t>/SBI/5/2/Rev.1</w:t>
      </w:r>
      <w:r w:rsidRPr="00AD36D2">
        <w:rPr>
          <w:rFonts w:eastAsia="Malgun Gothic"/>
          <w:kern w:val="22"/>
        </w:rPr>
        <w:t xml:space="preserve">. </w:t>
      </w:r>
    </w:p>
    <w:p w14:paraId="100FAFA3" w14:textId="77777777" w:rsidR="008C0428" w:rsidRPr="00AD36D2" w:rsidRDefault="008C0428" w:rsidP="00731CA5">
      <w:pPr>
        <w:pStyle w:val="CBDNormalNumber"/>
        <w:numPr>
          <w:ilvl w:val="0"/>
          <w:numId w:val="5"/>
        </w:numPr>
        <w:ind w:left="568"/>
      </w:pPr>
      <w:r w:rsidRPr="00AD36D2">
        <w:t>An</w:t>
      </w:r>
      <w:r w:rsidRPr="00AD36D2" w:rsidDel="00A52F1D">
        <w:t xml:space="preserve"> </w:t>
      </w:r>
      <w:r w:rsidRPr="00AD36D2">
        <w:t xml:space="preserve">analysis of the NBSAPs revised and updated after the adoption of the Kunming-Montreal Global Biodiversity Framework and decision 15/6 was prepared by the Secretariat </w:t>
      </w:r>
      <w:r w:rsidRPr="00AD36D2" w:rsidDel="000732A5">
        <w:t xml:space="preserve">for consideration </w:t>
      </w:r>
      <w:r w:rsidRPr="00AD36D2">
        <w:t>of the fifth meeting of the Subsidiary Body on Implementation and COP-16.</w:t>
      </w:r>
      <w:r w:rsidRPr="00AD36D2">
        <w:rPr>
          <w:rStyle w:val="FootnoteReference"/>
        </w:rPr>
        <w:footnoteReference w:id="6"/>
      </w:r>
      <w:r w:rsidRPr="00AD36D2">
        <w:t xml:space="preserve"> At the time of writing that analysis, only 19 Parties had submitted an NBSAP in an official language of the United Nations. Most had been developed with some level of stakeholder engagement and about half were informed by an assessment of the previous national biodiversity strategy and action plan. Most of the NBSAPs contained references to means of implementation, including finance and capacity development. However, less than half of them included a resource mobilization strategy or mentioned the intention to develop one. Most of the 19 NBSAPs reviewed contained linkages with subnational-level plans. Just under half of them mentioned a link with national development plans; most, however, are linked with sustainable development plans. A link with a poverty eradication strategy or similar instrument is mentioned only occasionally. More than half of the NBSAPs contained actions related to the implementation of national targets and most contained targets or actions to implement the Protocols, or multilateral environmental agreements. While most of them contained a monitoring and evaluation plan, less than half provided details on how specific indicators will be used for monitoring and, very few provided information on the link with the headline indicators adopted in decision 15/5 of the Conference of the Parties. This document presents an update of that analysis.</w:t>
      </w:r>
    </w:p>
    <w:p w14:paraId="44D1C453" w14:textId="5034037B" w:rsidR="008C0428" w:rsidRPr="00AD36D2" w:rsidRDefault="008C0428" w:rsidP="008C0428">
      <w:pPr>
        <w:pStyle w:val="CBDH1"/>
      </w:pPr>
      <w:bookmarkStart w:id="8" w:name="_Toc210038481"/>
      <w:bookmarkStart w:id="9" w:name="_Toc219112301"/>
      <w:r w:rsidRPr="00AD36D2">
        <w:lastRenderedPageBreak/>
        <w:t>III.</w:t>
      </w:r>
      <w:r w:rsidR="0063196F" w:rsidRPr="00AD36D2">
        <w:tab/>
      </w:r>
      <w:r w:rsidRPr="00AD36D2">
        <w:t xml:space="preserve">Analysis of contents of the </w:t>
      </w:r>
      <w:r w:rsidR="005D3C93" w:rsidRPr="00AD36D2">
        <w:t xml:space="preserve">national biodiversity strategies and action plans </w:t>
      </w:r>
      <w:r w:rsidRPr="00AD36D2">
        <w:t>submitted after the adoption of the Kunming Montreal Global Biodiversity Framework</w:t>
      </w:r>
      <w:bookmarkEnd w:id="8"/>
      <w:bookmarkEnd w:id="9"/>
    </w:p>
    <w:p w14:paraId="3E658243" w14:textId="4497F834" w:rsidR="008C0428" w:rsidRPr="00AD36D2" w:rsidRDefault="008C0428" w:rsidP="00731CA5">
      <w:pPr>
        <w:pStyle w:val="CBDNormalNumber"/>
        <w:numPr>
          <w:ilvl w:val="0"/>
          <w:numId w:val="5"/>
        </w:numPr>
        <w:ind w:left="568"/>
      </w:pPr>
      <w:r w:rsidRPr="00AD36D2">
        <w:t>As of 31 May 2025, 51 Parties</w:t>
      </w:r>
      <w:r w:rsidRPr="00AD36D2">
        <w:rPr>
          <w:vertAlign w:val="superscript"/>
        </w:rPr>
        <w:footnoteReference w:id="7"/>
      </w:r>
      <w:r w:rsidRPr="00AD36D2">
        <w:t xml:space="preserve"> have submitted a revised or updated national biodiversity strategy and action plan pursuant to the request in decision 15/6. Of the 51 NBSAPs, 8 (16%) were from African States, 15 (29%) were from Asia-Pacific States, 3 (6%) were from Eastern European States, 6 (11%) were from Latin American and Caribbean States and 19 (37%) were from Western European and other States (22 developed countries, 26 developing countries, 1 economy in transition, 2 </w:t>
      </w:r>
      <w:r w:rsidR="00EF1C60" w:rsidRPr="00AD36D2">
        <w:t>s</w:t>
      </w:r>
      <w:r w:rsidRPr="00AD36D2">
        <w:t xml:space="preserve">mall </w:t>
      </w:r>
      <w:r w:rsidR="00EF1C60" w:rsidRPr="00AD36D2">
        <w:t>i</w:t>
      </w:r>
      <w:r w:rsidRPr="00AD36D2">
        <w:t xml:space="preserve">sland </w:t>
      </w:r>
      <w:r w:rsidR="00EF1C60" w:rsidRPr="00AD36D2">
        <w:t>d</w:t>
      </w:r>
      <w:r w:rsidRPr="00AD36D2">
        <w:t xml:space="preserve">eveloping States). A total of 43 NBSAPs were submitted by the deadline set in decision 15/6. Figure 1 depicts the rate of submission of NBSAPs since COP 15. </w:t>
      </w:r>
    </w:p>
    <w:p w14:paraId="57432393" w14:textId="179541AB" w:rsidR="008C0428" w:rsidRPr="00AD36D2" w:rsidRDefault="008C0428" w:rsidP="00731CA5">
      <w:pPr>
        <w:pStyle w:val="CBDNormalNumber"/>
        <w:numPr>
          <w:ilvl w:val="0"/>
          <w:numId w:val="5"/>
        </w:numPr>
        <w:ind w:left="568"/>
      </w:pPr>
      <w:r w:rsidRPr="00AD36D2">
        <w:rPr>
          <w:color w:val="000000" w:themeColor="text1"/>
        </w:rPr>
        <w:t xml:space="preserve">The </w:t>
      </w:r>
      <w:r w:rsidR="00B26659" w:rsidRPr="00AD36D2">
        <w:rPr>
          <w:color w:val="000000" w:themeColor="text1"/>
        </w:rPr>
        <w:t xml:space="preserve">periodicity </w:t>
      </w:r>
      <w:r w:rsidRPr="00AD36D2">
        <w:rPr>
          <w:color w:val="000000" w:themeColor="text1"/>
        </w:rPr>
        <w:t xml:space="preserve">of the NBSAPs submitted to date vary by Party. 45 (88%) </w:t>
      </w:r>
      <w:r w:rsidR="00BB1E6E" w:rsidRPr="00AD36D2">
        <w:rPr>
          <w:color w:val="000000" w:themeColor="text1"/>
        </w:rPr>
        <w:t>NBSAPs</w:t>
      </w:r>
      <w:r w:rsidRPr="00AD36D2">
        <w:rPr>
          <w:color w:val="000000" w:themeColor="text1"/>
        </w:rPr>
        <w:t xml:space="preserve"> cover periods up to 2030</w:t>
      </w:r>
      <w:r w:rsidRPr="00AD36D2">
        <w:rPr>
          <w:rStyle w:val="FootnoteReference"/>
          <w:color w:val="000000" w:themeColor="text1"/>
        </w:rPr>
        <w:footnoteReference w:id="8"/>
      </w:r>
      <w:r w:rsidRPr="00AD36D2">
        <w:rPr>
          <w:color w:val="000000" w:themeColor="text1"/>
        </w:rPr>
        <w:t xml:space="preserve"> and 6 (11%)</w:t>
      </w:r>
      <w:r w:rsidRPr="00AD36D2">
        <w:rPr>
          <w:rStyle w:val="FootnoteReference"/>
          <w:color w:val="000000" w:themeColor="text1"/>
        </w:rPr>
        <w:footnoteReference w:id="9"/>
      </w:r>
      <w:r w:rsidRPr="00AD36D2">
        <w:rPr>
          <w:color w:val="000000" w:themeColor="text1"/>
        </w:rPr>
        <w:t xml:space="preserve"> cover periods beyond 2030. Among the Parties that have yet to submit a revised or updated NBSAP after the adoption of the Framework, 45 (31%)</w:t>
      </w:r>
      <w:r w:rsidRPr="00AD36D2">
        <w:rPr>
          <w:rStyle w:val="FootnoteReference"/>
          <w:color w:val="000000" w:themeColor="text1"/>
        </w:rPr>
        <w:footnoteReference w:id="10"/>
      </w:r>
      <w:r w:rsidRPr="00AD36D2">
        <w:rPr>
          <w:color w:val="000000" w:themeColor="text1"/>
        </w:rPr>
        <w:t xml:space="preserve"> cover periods up to 2030, 2 NBSAPs</w:t>
      </w:r>
      <w:r w:rsidRPr="00AD36D2">
        <w:rPr>
          <w:rStyle w:val="FootnoteReference"/>
          <w:color w:val="000000" w:themeColor="text1"/>
        </w:rPr>
        <w:footnoteReference w:id="11"/>
      </w:r>
      <w:r w:rsidRPr="00AD36D2">
        <w:rPr>
          <w:color w:val="000000" w:themeColor="text1"/>
        </w:rPr>
        <w:t xml:space="preserve"> cover periods beyond 2030, and 11 NBSAPs do not specify a timeline</w:t>
      </w:r>
      <w:r w:rsidRPr="00AD36D2">
        <w:rPr>
          <w:rStyle w:val="FootnoteReference"/>
          <w:color w:val="000000" w:themeColor="text1"/>
        </w:rPr>
        <w:footnoteReference w:id="12"/>
      </w:r>
      <w:r w:rsidRPr="00AD36D2">
        <w:rPr>
          <w:color w:val="000000" w:themeColor="text1"/>
        </w:rPr>
        <w:t xml:space="preserve">). The remaining 87 NBSAPs that have yet to be revised and updated in line with the Framework have a coverage end date prior to 2023.  Figure </w:t>
      </w:r>
      <w:r w:rsidR="0029073E" w:rsidRPr="00AD36D2">
        <w:rPr>
          <w:color w:val="000000" w:themeColor="text1"/>
        </w:rPr>
        <w:t>I</w:t>
      </w:r>
      <w:r w:rsidRPr="00AD36D2">
        <w:rPr>
          <w:color w:val="000000" w:themeColor="text1"/>
        </w:rPr>
        <w:t xml:space="preserve"> reflects these figures as percentages of the total number of Parties/NBSAPs</w:t>
      </w:r>
      <w:r w:rsidR="00892E25" w:rsidRPr="00AD36D2">
        <w:rPr>
          <w:color w:val="000000" w:themeColor="text1"/>
        </w:rPr>
        <w:t>.</w:t>
      </w:r>
    </w:p>
    <w:p w14:paraId="45B89312" w14:textId="1D4ACF3D" w:rsidR="008C0428" w:rsidRPr="00AD36D2" w:rsidRDefault="008C0428" w:rsidP="008C0428">
      <w:pPr>
        <w:pStyle w:val="CBDNormalNumber"/>
        <w:numPr>
          <w:ilvl w:val="0"/>
          <w:numId w:val="0"/>
        </w:numPr>
        <w:ind w:left="568"/>
        <w:rPr>
          <w:lang w:val="en-US" w:eastAsia="zh-CN"/>
        </w:rPr>
      </w:pPr>
    </w:p>
    <w:p w14:paraId="54EEFD1E" w14:textId="13A087B3" w:rsidR="008C0428" w:rsidRPr="00AD36D2" w:rsidRDefault="00433644" w:rsidP="009F784E">
      <w:pPr>
        <w:pStyle w:val="CBDFigureTitle"/>
      </w:pPr>
      <w:r w:rsidRPr="00AD36D2">
        <w:rPr>
          <w:noProof/>
        </w:rPr>
        <w:drawing>
          <wp:inline distT="0" distB="0" distL="0" distR="0" wp14:anchorId="196E4B18" wp14:editId="70E6D39F">
            <wp:extent cx="5549449" cy="2287687"/>
            <wp:effectExtent l="0" t="0" r="0" b="0"/>
            <wp:docPr id="163612038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585561" cy="2302574"/>
                    </a:xfrm>
                    <a:prstGeom prst="rect">
                      <a:avLst/>
                    </a:prstGeom>
                    <a:noFill/>
                  </pic:spPr>
                </pic:pic>
              </a:graphicData>
            </a:graphic>
          </wp:inline>
        </w:drawing>
      </w:r>
      <w:r w:rsidR="008C0428" w:rsidRPr="00AD36D2">
        <w:t xml:space="preserve">Figure 1 - Proportion of </w:t>
      </w:r>
      <w:r w:rsidR="005D3C93" w:rsidRPr="00AD36D2">
        <w:t>national biodiversity strategies and action plans</w:t>
      </w:r>
      <w:r w:rsidR="008C0428" w:rsidRPr="00AD36D2">
        <w:t xml:space="preserve"> submitted before and after COP-15 and their period of validity. The 196 Parties to the Convention on Biological Diversity are represented in the graph</w:t>
      </w:r>
      <w:r w:rsidR="004B6AE2" w:rsidRPr="00AD36D2">
        <w:t>.</w:t>
      </w:r>
    </w:p>
    <w:p w14:paraId="694106D1"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 xml:space="preserve">The present analysis considered the extent to which Parties reflected the guidance contained in decisions IX/8 and 15/6 in the development, revision or update of their national biodiversity </w:t>
      </w:r>
      <w:r w:rsidRPr="00AD36D2">
        <w:rPr>
          <w:color w:val="000000" w:themeColor="text1"/>
        </w:rPr>
        <w:lastRenderedPageBreak/>
        <w:t xml:space="preserve">strategy and action plan. The analysis focuses on four broad areas (a) process and legal status; (b) components of the national biodiversity strategies and action plans; and (c) mainstreaming. </w:t>
      </w:r>
    </w:p>
    <w:p w14:paraId="7EAF7EED" w14:textId="3ADE3E01" w:rsidR="008C0428" w:rsidRPr="00AD36D2" w:rsidRDefault="008C0428" w:rsidP="009C3E2A">
      <w:pPr>
        <w:pStyle w:val="CBDH1"/>
        <w:tabs>
          <w:tab w:val="clear" w:pos="567"/>
        </w:tabs>
      </w:pPr>
      <w:bookmarkStart w:id="13" w:name="_Toc210038482"/>
      <w:bookmarkStart w:id="14" w:name="_Toc219112302"/>
      <w:r w:rsidRPr="00AD36D2">
        <w:t>IV.</w:t>
      </w:r>
      <w:r w:rsidR="00ED2409" w:rsidRPr="00AD36D2">
        <w:tab/>
      </w:r>
      <w:r w:rsidRPr="00AD36D2">
        <w:t>Legal status and revision process of revised/updated national biodiversity strategies and action plans</w:t>
      </w:r>
      <w:bookmarkEnd w:id="13"/>
      <w:bookmarkEnd w:id="14"/>
    </w:p>
    <w:p w14:paraId="2DA545BB" w14:textId="5EB9B64B" w:rsidR="008C0428" w:rsidRPr="00AD36D2" w:rsidRDefault="008C0428" w:rsidP="009C3E2A">
      <w:pPr>
        <w:pStyle w:val="CBDH2"/>
        <w:jc w:val="left"/>
      </w:pPr>
      <w:bookmarkStart w:id="15" w:name="_Toc210038483"/>
      <w:bookmarkStart w:id="16" w:name="_Toc219112303"/>
      <w:r w:rsidRPr="00AD36D2">
        <w:t>Adoption as “whole</w:t>
      </w:r>
      <w:r w:rsidR="00897167" w:rsidRPr="00AD36D2">
        <w:t>-</w:t>
      </w:r>
      <w:r w:rsidRPr="00AD36D2">
        <w:t>of</w:t>
      </w:r>
      <w:r w:rsidR="00897167" w:rsidRPr="00AD36D2">
        <w:t>-</w:t>
      </w:r>
      <w:r w:rsidRPr="00AD36D2">
        <w:t>government” instrument</w:t>
      </w:r>
      <w:bookmarkEnd w:id="15"/>
      <w:bookmarkEnd w:id="16"/>
      <w:r w:rsidRPr="00AD36D2">
        <w:t xml:space="preserve"> </w:t>
      </w:r>
    </w:p>
    <w:p w14:paraId="3870E5AF" w14:textId="7978783C" w:rsidR="008C0428" w:rsidRPr="00AD36D2" w:rsidRDefault="008C0428" w:rsidP="00731CA5">
      <w:pPr>
        <w:pStyle w:val="CBDNormalNumber"/>
        <w:numPr>
          <w:ilvl w:val="0"/>
          <w:numId w:val="5"/>
        </w:numPr>
        <w:ind w:left="568"/>
        <w:rPr>
          <w:color w:val="000000" w:themeColor="text1"/>
        </w:rPr>
      </w:pPr>
      <w:r w:rsidRPr="00AD36D2">
        <w:rPr>
          <w:color w:val="000000" w:themeColor="text1"/>
        </w:rPr>
        <w:t>The Kunming-Montreal Global Biodiversity Framework was adopted by Parties “as a framework for all - the whol</w:t>
      </w:r>
      <w:r w:rsidR="00897167" w:rsidRPr="00AD36D2">
        <w:rPr>
          <w:color w:val="000000" w:themeColor="text1"/>
        </w:rPr>
        <w:t>e-</w:t>
      </w:r>
      <w:r w:rsidRPr="00AD36D2">
        <w:rPr>
          <w:color w:val="000000" w:themeColor="text1"/>
        </w:rPr>
        <w:t>of</w:t>
      </w:r>
      <w:r w:rsidR="00897167" w:rsidRPr="00AD36D2">
        <w:rPr>
          <w:color w:val="000000" w:themeColor="text1"/>
        </w:rPr>
        <w:t>-</w:t>
      </w:r>
      <w:r w:rsidRPr="00AD36D2">
        <w:rPr>
          <w:color w:val="000000" w:themeColor="text1"/>
        </w:rPr>
        <w:t>government and the whole</w:t>
      </w:r>
      <w:r w:rsidR="00897167" w:rsidRPr="00AD36D2">
        <w:rPr>
          <w:color w:val="000000" w:themeColor="text1"/>
        </w:rPr>
        <w:t>-</w:t>
      </w:r>
      <w:r w:rsidRPr="00AD36D2">
        <w:rPr>
          <w:color w:val="000000" w:themeColor="text1"/>
        </w:rPr>
        <w:t>of</w:t>
      </w:r>
      <w:r w:rsidR="00897167" w:rsidRPr="00AD36D2">
        <w:rPr>
          <w:color w:val="000000" w:themeColor="text1"/>
        </w:rPr>
        <w:t>-</w:t>
      </w:r>
      <w:r w:rsidRPr="00AD36D2">
        <w:rPr>
          <w:color w:val="000000" w:themeColor="text1"/>
        </w:rPr>
        <w:t xml:space="preserve">society”. The intention was that its implementation would entail political will and recognition at the highest levels of government, and engagement by all sectors and levels of government, and by all actors of society. </w:t>
      </w:r>
    </w:p>
    <w:p w14:paraId="5E2840BE" w14:textId="1DA99BC5" w:rsidR="008C0428" w:rsidRPr="00AD36D2" w:rsidRDefault="008C0428" w:rsidP="00731CA5">
      <w:pPr>
        <w:pStyle w:val="CBDNormalNumber"/>
        <w:numPr>
          <w:ilvl w:val="0"/>
          <w:numId w:val="5"/>
        </w:numPr>
        <w:ind w:left="568"/>
        <w:rPr>
          <w:color w:val="000000" w:themeColor="text1"/>
        </w:rPr>
      </w:pPr>
      <w:r w:rsidRPr="00AD36D2">
        <w:t>The NBSAPs analysed in this document were adopted by a range of different bodies.</w:t>
      </w:r>
      <w:r w:rsidRPr="00AD36D2">
        <w:rPr>
          <w:color w:val="000000" w:themeColor="text1"/>
        </w:rPr>
        <w:t xml:space="preserve"> A total of 22 NBSAPs have been adopted as “whole-of-government” instruments</w:t>
      </w:r>
      <w:r w:rsidR="00897167" w:rsidRPr="00AD36D2">
        <w:rPr>
          <w:color w:val="000000" w:themeColor="text1"/>
        </w:rPr>
        <w:t>.</w:t>
      </w:r>
      <w:r w:rsidRPr="00AD36D2">
        <w:rPr>
          <w:vertAlign w:val="superscript"/>
        </w:rPr>
        <w:footnoteReference w:id="13"/>
      </w:r>
      <w:r w:rsidRPr="00AD36D2">
        <w:rPr>
          <w:color w:val="000000" w:themeColor="text1"/>
        </w:rPr>
        <w:t xml:space="preserve"> For example:</w:t>
      </w:r>
    </w:p>
    <w:p w14:paraId="49488E84" w14:textId="77777777" w:rsidR="008C0428" w:rsidRPr="00AD36D2" w:rsidRDefault="008C0428" w:rsidP="00731CA5">
      <w:pPr>
        <w:pStyle w:val="CBDNormalNumber"/>
        <w:numPr>
          <w:ilvl w:val="1"/>
          <w:numId w:val="5"/>
        </w:numPr>
        <w:rPr>
          <w:color w:val="000000" w:themeColor="text1"/>
        </w:rPr>
      </w:pPr>
      <w:r w:rsidRPr="00AD36D2">
        <w:rPr>
          <w:color w:val="000000" w:themeColor="text1"/>
        </w:rPr>
        <w:t xml:space="preserve">The 10 (20%) NBSAPs of Canada, Cuba, Germany, Ireland, Japan, Malaysia, Republic of Korea, Spain, Thailand, and the United Arab Emirates are approved by a cabinet or council of ministers; </w:t>
      </w:r>
    </w:p>
    <w:p w14:paraId="7F904174" w14:textId="130AA02C" w:rsidR="008C0428" w:rsidRPr="00AD36D2" w:rsidRDefault="008C0428" w:rsidP="00731CA5">
      <w:pPr>
        <w:pStyle w:val="CBDNormalNumber"/>
        <w:numPr>
          <w:ilvl w:val="1"/>
          <w:numId w:val="5"/>
        </w:numPr>
        <w:rPr>
          <w:color w:val="000000" w:themeColor="text1"/>
        </w:rPr>
      </w:pPr>
      <w:r w:rsidRPr="00AD36D2">
        <w:rPr>
          <w:color w:val="000000" w:themeColor="text1"/>
        </w:rPr>
        <w:t>The 6 (11%) NBSAPs of Hungary, Liechtenstein, Luxembourg, Peru, Switzerland, and Viet</w:t>
      </w:r>
      <w:r w:rsidR="00F760D4" w:rsidRPr="00AD36D2">
        <w:rPr>
          <w:color w:val="000000" w:themeColor="text1"/>
        </w:rPr>
        <w:t xml:space="preserve"> N</w:t>
      </w:r>
      <w:r w:rsidRPr="00AD36D2">
        <w:rPr>
          <w:color w:val="000000" w:themeColor="text1"/>
        </w:rPr>
        <w:t xml:space="preserve">am are approved by a head of state or government; </w:t>
      </w:r>
    </w:p>
    <w:p w14:paraId="5C2C07BC" w14:textId="77777777" w:rsidR="008C0428" w:rsidRPr="00AD36D2" w:rsidRDefault="008C0428" w:rsidP="00731CA5">
      <w:pPr>
        <w:pStyle w:val="CBDNormalNumber"/>
        <w:numPr>
          <w:ilvl w:val="1"/>
          <w:numId w:val="5"/>
        </w:numPr>
        <w:rPr>
          <w:color w:val="000000" w:themeColor="text1"/>
        </w:rPr>
      </w:pPr>
      <w:r w:rsidRPr="00AD36D2">
        <w:rPr>
          <w:color w:val="000000" w:themeColor="text1"/>
        </w:rPr>
        <w:t xml:space="preserve">The 2 (4%) NBSAPs of the European Union and Slovenia are approved by a parliament; </w:t>
      </w:r>
    </w:p>
    <w:p w14:paraId="2031963C" w14:textId="0EC9A5B8" w:rsidR="008C0428" w:rsidRPr="00AD36D2" w:rsidRDefault="008C0428" w:rsidP="00731CA5">
      <w:pPr>
        <w:pStyle w:val="CBDNormalNumber"/>
        <w:numPr>
          <w:ilvl w:val="1"/>
          <w:numId w:val="5"/>
        </w:numPr>
        <w:rPr>
          <w:color w:val="000000" w:themeColor="text1"/>
        </w:rPr>
      </w:pPr>
      <w:r w:rsidRPr="00AD36D2">
        <w:rPr>
          <w:color w:val="000000" w:themeColor="text1"/>
        </w:rPr>
        <w:t xml:space="preserve">The 3 (6%) NBSAPs of Togo, the United Republic of Tanzania, and Yemen are approved by a national or interministerial committee; </w:t>
      </w:r>
    </w:p>
    <w:p w14:paraId="295D3498" w14:textId="77777777" w:rsidR="008C0428" w:rsidRPr="00AD36D2" w:rsidRDefault="008C0428" w:rsidP="00731CA5">
      <w:pPr>
        <w:pStyle w:val="CBDNormalNumber"/>
        <w:numPr>
          <w:ilvl w:val="1"/>
          <w:numId w:val="5"/>
        </w:numPr>
        <w:rPr>
          <w:color w:val="000000" w:themeColor="text1"/>
        </w:rPr>
      </w:pPr>
      <w:r w:rsidRPr="00AD36D2">
        <w:rPr>
          <w:color w:val="000000" w:themeColor="text1"/>
        </w:rPr>
        <w:t>The NBSAP of Italy is first approved by the State-Regions Conference representing the Regions and Autonomous Provinces of the country, and then by Ministerial Decree.</w:t>
      </w:r>
    </w:p>
    <w:p w14:paraId="77B778EB"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Six (11%) other NBSAPs</w:t>
      </w:r>
      <w:r w:rsidRPr="00AD36D2">
        <w:rPr>
          <w:vertAlign w:val="superscript"/>
        </w:rPr>
        <w:footnoteReference w:id="14"/>
      </w:r>
      <w:r w:rsidRPr="00AD36D2">
        <w:rPr>
          <w:color w:val="000000" w:themeColor="text1"/>
        </w:rPr>
        <w:t xml:space="preserve"> have been adopted by authorities specific to the environmental sector, either by individual ministries or national committees, and the remaining 26 NBSAPs do not provide sufficient information to know the type of approach that was used and whether it was a whole-of-government approach or not.</w:t>
      </w:r>
    </w:p>
    <w:p w14:paraId="54A6B712"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Of the 22 (43%) Parties mentioned above as having employed a “whole-of-government” approach, 2 are from Africa, 7 are from the Asia-Pacific region, 2 are from Central or Eastern Europe, 2 are from Latin America or the Caribbean, and 9 are from Western Europe or other Governments. Of the GEF eligible countries, 35% employed a whole-of-government approach versus 50% for non-eligible countries.</w:t>
      </w:r>
    </w:p>
    <w:p w14:paraId="1ACA165E"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While the current analysis covers only a subset of all the expected revised and updated NBSAPs, compared to the findings in the analysis of post COP-10 NBSAPs (CBD/COP/15/9/Add.1), the proportion of NBSAPs which are adopted by an authority specific to the environmental sector has increased, but the proportion which have been adopted by bodies representing the whole-of-government has remained relatively consistent. While the proportion of non- GEF-eligible Parties which have adopted whole-of-government instruments has declined, the proportion of GEF-eligible Parties that have done so has stayed relatively consistent.</w:t>
      </w:r>
    </w:p>
    <w:p w14:paraId="55C8CC0B" w14:textId="07A14938" w:rsidR="008C0428" w:rsidRPr="00AD36D2" w:rsidRDefault="008C0428" w:rsidP="00731CA5">
      <w:pPr>
        <w:pStyle w:val="CBDNormalNumber"/>
        <w:numPr>
          <w:ilvl w:val="0"/>
          <w:numId w:val="5"/>
        </w:numPr>
        <w:ind w:left="568"/>
        <w:rPr>
          <w:color w:val="000000" w:themeColor="text1"/>
        </w:rPr>
      </w:pPr>
      <w:r w:rsidRPr="00AD36D2">
        <w:rPr>
          <w:color w:val="000000" w:themeColor="text1"/>
        </w:rPr>
        <w:t>The implications of the adoption of NBSAPs as “whole-of-government</w:t>
      </w:r>
      <w:r w:rsidR="0009619D" w:rsidRPr="00AD36D2">
        <w:rPr>
          <w:color w:val="000000" w:themeColor="text1"/>
        </w:rPr>
        <w:t>’’</w:t>
      </w:r>
      <w:r w:rsidRPr="00AD36D2">
        <w:rPr>
          <w:color w:val="000000" w:themeColor="text1"/>
        </w:rPr>
        <w:t xml:space="preserve"> instruments vary from country to country and by the levels and sectors of government involved, and it is still too early to assess if, and to what extent, adoption as a “whole-of-government</w:t>
      </w:r>
      <w:r w:rsidR="0009619D" w:rsidRPr="00AD36D2">
        <w:rPr>
          <w:color w:val="000000" w:themeColor="text1"/>
        </w:rPr>
        <w:t>’’</w:t>
      </w:r>
      <w:r w:rsidRPr="00AD36D2">
        <w:rPr>
          <w:color w:val="000000" w:themeColor="text1"/>
        </w:rPr>
        <w:t xml:space="preserve"> instrument has resulted in the mainstreaming of biodiversity into sectoral and cross-sectoral policy and practice.</w:t>
      </w:r>
    </w:p>
    <w:p w14:paraId="1348AF2B" w14:textId="54BCDBA5" w:rsidR="008C0428" w:rsidRPr="00AD36D2" w:rsidRDefault="008C0428" w:rsidP="008C0428">
      <w:pPr>
        <w:pStyle w:val="CBDH2"/>
      </w:pPr>
      <w:bookmarkStart w:id="17" w:name="_Toc210038484"/>
      <w:bookmarkStart w:id="18" w:name="_Toc219112304"/>
      <w:r w:rsidRPr="00AD36D2">
        <w:lastRenderedPageBreak/>
        <w:t>Adoption as Policy Instrument</w:t>
      </w:r>
      <w:bookmarkEnd w:id="17"/>
      <w:bookmarkEnd w:id="18"/>
    </w:p>
    <w:p w14:paraId="6674D10C"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Decision 15/6 paragraph 9 “encourages Parties to adopt the revised or updated national biodiversity strategies and action plans as policy and/or legal instruments.” Doing so gives the NBSAP a legal and political status, beyond that of a purely technical document, which it is hoped would increase its take-up and implementation by a range of actors. In many countries the development and adoption of NBSAPs have been associated with the establishment of legal frameworks which have facilitated biodiversity action. The actual implications of adoption as a “policy instrument” vary from country to country and by the type of instrument in question. Like with the adoption by whole-of-government, it is not known if, and to what extent, adoption as a policy instrument has indeed represented a stronger legal basis for biodiversity action and by extension into the creation of on-the-ground and tangible change.</w:t>
      </w:r>
    </w:p>
    <w:p w14:paraId="3CA24B18" w14:textId="2258671A" w:rsidR="008C0428" w:rsidRPr="00AD36D2" w:rsidRDefault="008C0428" w:rsidP="00731CA5">
      <w:pPr>
        <w:pStyle w:val="CBDNormalNumber"/>
        <w:numPr>
          <w:ilvl w:val="0"/>
          <w:numId w:val="5"/>
        </w:numPr>
        <w:ind w:left="568"/>
      </w:pPr>
      <w:r w:rsidRPr="00AD36D2">
        <w:rPr>
          <w:color w:val="000000" w:themeColor="text1"/>
        </w:rPr>
        <w:t>A total of 27 (53%) Parties have adopted NBSAPs as a policy instrument. The vast majority of these (24)</w:t>
      </w:r>
      <w:r w:rsidRPr="00AD36D2">
        <w:rPr>
          <w:rStyle w:val="FootnoteReference"/>
          <w:color w:val="000000" w:themeColor="text1"/>
        </w:rPr>
        <w:footnoteReference w:id="15"/>
      </w:r>
      <w:r w:rsidRPr="00AD36D2">
        <w:rPr>
          <w:color w:val="000000" w:themeColor="text1"/>
        </w:rPr>
        <w:t xml:space="preserve"> were adopted as national policies. The NBSAP of Slovenia has been adopted as a law.  The NBSAPs of India and the Republic of Korea were adopted as reports mandated by law or national policy. </w:t>
      </w:r>
      <w:r w:rsidRPr="00AD36D2">
        <w:t>The remaining NBSAPs do not provide sufficient information to assess if they have been adopted as a policy instrument, or, if they have been, what type of instruments they are (Figure</w:t>
      </w:r>
      <w:r w:rsidR="00711A07" w:rsidRPr="00AD36D2">
        <w:t> </w:t>
      </w:r>
      <w:r w:rsidRPr="00AD36D2">
        <w:t>2)</w:t>
      </w:r>
    </w:p>
    <w:p w14:paraId="3927AF9C" w14:textId="77777777" w:rsidR="008C0428" w:rsidRPr="00AD36D2" w:rsidRDefault="008C0428" w:rsidP="008C0428">
      <w:pPr>
        <w:jc w:val="center"/>
      </w:pPr>
      <w:r w:rsidRPr="00AD36D2">
        <w:rPr>
          <w:noProof/>
        </w:rPr>
        <w:drawing>
          <wp:inline distT="0" distB="0" distL="0" distR="0" wp14:anchorId="55427F04" wp14:editId="730F8D5F">
            <wp:extent cx="5911669" cy="3153833"/>
            <wp:effectExtent l="0" t="0" r="0" b="8890"/>
            <wp:docPr id="1639141346" name="Picture 1" descr="A pie chart with different colored circl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9141346" name="Picture 1" descr="A pie chart with different colored circles&#10;&#10;AI-generated content may be incorrect."/>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923412" cy="3160098"/>
                    </a:xfrm>
                    <a:prstGeom prst="rect">
                      <a:avLst/>
                    </a:prstGeom>
                    <a:noFill/>
                  </pic:spPr>
                </pic:pic>
              </a:graphicData>
            </a:graphic>
          </wp:inline>
        </w:drawing>
      </w:r>
    </w:p>
    <w:p w14:paraId="4288CFFC" w14:textId="3478239E" w:rsidR="008C0428" w:rsidRPr="00AD36D2" w:rsidRDefault="008C0428" w:rsidP="009F784E">
      <w:pPr>
        <w:pStyle w:val="CBDFigureTitle"/>
      </w:pPr>
      <w:r w:rsidRPr="00AD36D2">
        <w:t>Figure 2. Proportion of Parties with NBSAPs adopted as a policy instrument, as a law, as a report mandated by law or national policy, or with no information on the type of instrument</w:t>
      </w:r>
    </w:p>
    <w:p w14:paraId="159FC7FF" w14:textId="4A439E80" w:rsidR="008C0428" w:rsidRPr="00AD36D2" w:rsidRDefault="008C0428" w:rsidP="00593980">
      <w:pPr>
        <w:pStyle w:val="CBDH2"/>
        <w:spacing w:before="240"/>
      </w:pPr>
      <w:bookmarkStart w:id="19" w:name="_Toc210038485"/>
      <w:bookmarkStart w:id="20" w:name="_Toc219112305"/>
      <w:r w:rsidRPr="00AD36D2">
        <w:t xml:space="preserve">Assessment of previous </w:t>
      </w:r>
      <w:r w:rsidR="00D11561" w:rsidRPr="00AD36D2">
        <w:t>national biodiversity strategies and action plans</w:t>
      </w:r>
      <w:bookmarkEnd w:id="19"/>
      <w:bookmarkEnd w:id="20"/>
    </w:p>
    <w:p w14:paraId="2DC8461F" w14:textId="491E050A" w:rsidR="008C0428" w:rsidRPr="00AD36D2" w:rsidRDefault="008C0428" w:rsidP="00731CA5">
      <w:pPr>
        <w:pStyle w:val="CBDNormalNumber"/>
        <w:numPr>
          <w:ilvl w:val="0"/>
          <w:numId w:val="5"/>
        </w:numPr>
        <w:ind w:left="568"/>
        <w:rPr>
          <w:color w:val="000000" w:themeColor="text1"/>
        </w:rPr>
      </w:pPr>
      <w:r w:rsidRPr="00AD36D2">
        <w:rPr>
          <w:color w:val="000000" w:themeColor="text1"/>
        </w:rPr>
        <w:t>Of the 51 NBSAPs reviewed, 2</w:t>
      </w:r>
      <w:r w:rsidR="005E7362" w:rsidRPr="00AD36D2">
        <w:rPr>
          <w:color w:val="000000" w:themeColor="text1"/>
        </w:rPr>
        <w:t>9</w:t>
      </w:r>
      <w:r w:rsidRPr="00AD36D2">
        <w:rPr>
          <w:color w:val="000000" w:themeColor="text1"/>
        </w:rPr>
        <w:t xml:space="preserve"> (5</w:t>
      </w:r>
      <w:r w:rsidR="005E7362" w:rsidRPr="00AD36D2">
        <w:rPr>
          <w:color w:val="000000" w:themeColor="text1"/>
        </w:rPr>
        <w:t>7</w:t>
      </w:r>
      <w:r w:rsidRPr="00AD36D2">
        <w:rPr>
          <w:color w:val="000000" w:themeColor="text1"/>
        </w:rPr>
        <w:t>%)</w:t>
      </w:r>
      <w:r w:rsidRPr="00AD36D2">
        <w:rPr>
          <w:vertAlign w:val="superscript"/>
        </w:rPr>
        <w:footnoteReference w:id="16"/>
      </w:r>
      <w:r w:rsidRPr="00AD36D2">
        <w:rPr>
          <w:color w:val="000000" w:themeColor="text1"/>
        </w:rPr>
        <w:t xml:space="preserve"> mention that an assessment of the previous NBSAP(s) was done as a part of, or contributing to, the revision and updating process. These assessments have helped Parties to understand the strengths and shortcomings of their previous NBSAPs in order to build and improve on these. Generally, these assessments address the proportion </w:t>
      </w:r>
      <w:r w:rsidRPr="00AD36D2">
        <w:rPr>
          <w:color w:val="000000" w:themeColor="text1"/>
        </w:rPr>
        <w:lastRenderedPageBreak/>
        <w:t xml:space="preserve">of NBSAP activities that have been implemented, their achievements or lack thereof, and their implementation challenges.  </w:t>
      </w:r>
    </w:p>
    <w:p w14:paraId="7736EDD9"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15 (29%) NBSAPs</w:t>
      </w:r>
      <w:r w:rsidRPr="00AD36D2">
        <w:rPr>
          <w:rStyle w:val="FootnoteReference"/>
          <w:color w:val="000000" w:themeColor="text1"/>
        </w:rPr>
        <w:footnoteReference w:id="17"/>
      </w:r>
      <w:r w:rsidRPr="00AD36D2">
        <w:rPr>
          <w:color w:val="000000" w:themeColor="text1"/>
        </w:rPr>
        <w:t xml:space="preserve"> mention targets from their previous NBSAP(s) that were achieved or other successes achieved in the implementation of their previous NBSAP(s). Some of the most common areas of achievement include increases in biodiversity awareness and increases in protected areas.</w:t>
      </w:r>
    </w:p>
    <w:p w14:paraId="114F8ED4" w14:textId="77777777" w:rsidR="008C0428" w:rsidRPr="00AD36D2" w:rsidRDefault="008C0428" w:rsidP="00731CA5">
      <w:pPr>
        <w:pStyle w:val="CBDNormalNumber"/>
        <w:numPr>
          <w:ilvl w:val="0"/>
          <w:numId w:val="5"/>
        </w:numPr>
        <w:ind w:left="568"/>
        <w:rPr>
          <w:color w:val="000000" w:themeColor="text1"/>
        </w:rPr>
      </w:pPr>
      <w:r w:rsidRPr="00AD36D2">
        <w:t>14</w:t>
      </w:r>
      <w:r w:rsidRPr="00AD36D2">
        <w:rPr>
          <w:color w:val="000000" w:themeColor="text1"/>
        </w:rPr>
        <w:t xml:space="preserve"> (27%) NBSAPs</w:t>
      </w:r>
      <w:r w:rsidRPr="00AD36D2">
        <w:rPr>
          <w:rStyle w:val="FootnoteReference"/>
          <w:color w:val="000000" w:themeColor="text1"/>
        </w:rPr>
        <w:footnoteReference w:id="18"/>
      </w:r>
      <w:r w:rsidRPr="00AD36D2">
        <w:rPr>
          <w:color w:val="000000" w:themeColor="text1"/>
        </w:rPr>
        <w:t xml:space="preserve"> mention lessons learned, targets that were partially achieved, or targets that were not achieved from their previous NBSAP(s). Some of the most common areas in which targets were not met include the mainstreaming and cross-sectoral integration of biodiversity policies and the reduction in rates of habitat deterioration and destruction. </w:t>
      </w:r>
    </w:p>
    <w:p w14:paraId="34270B32"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7 (14%) NBSAPs</w:t>
      </w:r>
      <w:r w:rsidRPr="00AD36D2">
        <w:rPr>
          <w:rStyle w:val="FootnoteReference"/>
          <w:color w:val="000000" w:themeColor="text1"/>
        </w:rPr>
        <w:footnoteReference w:id="19"/>
      </w:r>
      <w:r w:rsidRPr="00AD36D2">
        <w:rPr>
          <w:color w:val="000000" w:themeColor="text1"/>
        </w:rPr>
        <w:t xml:space="preserve"> mention implementation challenges from their previous NBSAP(s). Some of the most common areas of difficulty include the mobilization of financial resources and the lack of institutional capacity (Figure 3)</w:t>
      </w:r>
    </w:p>
    <w:p w14:paraId="58E54F22" w14:textId="77777777" w:rsidR="008C0428" w:rsidRPr="00AD36D2" w:rsidRDefault="008C0428" w:rsidP="008C0428">
      <w:pPr>
        <w:spacing w:line="276" w:lineRule="auto"/>
        <w:jc w:val="center"/>
        <w:rPr>
          <w:color w:val="000000" w:themeColor="text1"/>
        </w:rPr>
      </w:pPr>
      <w:r w:rsidRPr="00AD36D2">
        <w:rPr>
          <w:noProof/>
          <w:color w:val="000000" w:themeColor="text1"/>
        </w:rPr>
        <w:drawing>
          <wp:inline distT="0" distB="0" distL="0" distR="0" wp14:anchorId="36AF7C4F" wp14:editId="0540B3DA">
            <wp:extent cx="4754880" cy="2171700"/>
            <wp:effectExtent l="0" t="0" r="7620" b="0"/>
            <wp:docPr id="1432910303" name="Picture 2" descr="A graph with purple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2910303" name="Picture 2" descr="A graph with purple bars&#10;&#10;AI-generated content may be incorrect."/>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4754880" cy="2171700"/>
                    </a:xfrm>
                    <a:prstGeom prst="rect">
                      <a:avLst/>
                    </a:prstGeom>
                    <a:noFill/>
                  </pic:spPr>
                </pic:pic>
              </a:graphicData>
            </a:graphic>
          </wp:inline>
        </w:drawing>
      </w:r>
    </w:p>
    <w:p w14:paraId="7019C09D" w14:textId="77777777" w:rsidR="008C0428" w:rsidRPr="00AD36D2" w:rsidRDefault="008C0428" w:rsidP="008C0428">
      <w:pPr>
        <w:jc w:val="center"/>
      </w:pPr>
    </w:p>
    <w:p w14:paraId="26FF2B24" w14:textId="7FFB2FB3" w:rsidR="008C0428" w:rsidRPr="00AD36D2" w:rsidRDefault="008C0428" w:rsidP="009F784E">
      <w:pPr>
        <w:pStyle w:val="CBDFigureTitle"/>
      </w:pPr>
      <w:r w:rsidRPr="00AD36D2">
        <w:t>Figure 3. Number of NBSAPs which have reported successes, challenges, lessons learned or targets which were partially or not achieved. Note that some NBSAPs might be represented in several bars as the categories are not exclusive of one another</w:t>
      </w:r>
    </w:p>
    <w:p w14:paraId="2626D155" w14:textId="77777777" w:rsidR="008C0428" w:rsidRPr="00AD36D2" w:rsidRDefault="008C0428" w:rsidP="00731CA5">
      <w:pPr>
        <w:pStyle w:val="CBDNormalNumber"/>
        <w:numPr>
          <w:ilvl w:val="0"/>
          <w:numId w:val="5"/>
        </w:numPr>
        <w:ind w:left="568"/>
        <w:rPr>
          <w:color w:val="000000" w:themeColor="text1"/>
        </w:rPr>
      </w:pPr>
      <w:r w:rsidRPr="00AD36D2">
        <w:t>Two examples of how assessments were reported in the NBSAPs include:</w:t>
      </w:r>
    </w:p>
    <w:p w14:paraId="3A3967C5" w14:textId="0E6D4AE6" w:rsidR="008C0428" w:rsidRPr="00AD36D2" w:rsidRDefault="008C0428" w:rsidP="00731CA5">
      <w:pPr>
        <w:pStyle w:val="CBDNormalNumber"/>
        <w:numPr>
          <w:ilvl w:val="1"/>
          <w:numId w:val="5"/>
        </w:numPr>
        <w:rPr>
          <w:color w:val="000000" w:themeColor="text1"/>
        </w:rPr>
      </w:pPr>
      <w:r w:rsidRPr="00AD36D2">
        <w:rPr>
          <w:color w:val="000000" w:themeColor="text1"/>
        </w:rPr>
        <w:t>Tonga assessed both the degree of implementation of its targets, and the degree of effectiveness of the measures taken. The implementation of the targets in its previous NBSAP are 2% complete, 72% actively under implementation, 25% planned, and 1% not yet started. The measures taken in implementation were mostly deemed effective (45%) or partially effective (50%). None were deemed ineffective and the effectiveness of only 5% of the measures is not known. Tonga seeks to learn lessons from its successes</w:t>
      </w:r>
      <w:r w:rsidR="0009619D" w:rsidRPr="00AD36D2">
        <w:rPr>
          <w:color w:val="000000" w:themeColor="text1"/>
        </w:rPr>
        <w:t>,</w:t>
      </w:r>
      <w:r w:rsidRPr="00AD36D2">
        <w:rPr>
          <w:color w:val="000000" w:themeColor="text1"/>
        </w:rPr>
        <w:t xml:space="preserve"> including the implementation of local marine protected areas, the increase in appreciation of traditional knowledge in the tourism sector, and increases in participatory processes and community involvement in </w:t>
      </w:r>
      <w:r w:rsidR="003704CE" w:rsidRPr="00AD36D2">
        <w:rPr>
          <w:color w:val="000000" w:themeColor="text1"/>
        </w:rPr>
        <w:t>ago</w:t>
      </w:r>
      <w:r w:rsidRPr="00AD36D2">
        <w:rPr>
          <w:color w:val="000000" w:themeColor="text1"/>
        </w:rPr>
        <w:t>-biodiversity. Implementation challenges included a lack of reliable data and data management capacity, sufficient financing, and the exacerbation of the scale of problems from climate change</w:t>
      </w:r>
      <w:r w:rsidR="007B5EB4" w:rsidRPr="00AD36D2">
        <w:rPr>
          <w:color w:val="000000" w:themeColor="text1"/>
        </w:rPr>
        <w:t>;</w:t>
      </w:r>
    </w:p>
    <w:p w14:paraId="474ECBC1" w14:textId="47275374" w:rsidR="008C0428" w:rsidRPr="00AD36D2" w:rsidRDefault="008C0428" w:rsidP="00731CA5">
      <w:pPr>
        <w:pStyle w:val="CBDNormalNumber"/>
        <w:numPr>
          <w:ilvl w:val="1"/>
          <w:numId w:val="5"/>
        </w:numPr>
        <w:rPr>
          <w:color w:val="000000" w:themeColor="text1"/>
        </w:rPr>
      </w:pPr>
      <w:r w:rsidRPr="00AD36D2">
        <w:rPr>
          <w:color w:val="000000" w:themeColor="text1"/>
        </w:rPr>
        <w:t>The United Arab Emirates assessed their 2014</w:t>
      </w:r>
      <w:r w:rsidR="00FF6E56" w:rsidRPr="00AD36D2">
        <w:t>–</w:t>
      </w:r>
      <w:r w:rsidRPr="00AD36D2">
        <w:rPr>
          <w:color w:val="000000" w:themeColor="text1"/>
        </w:rPr>
        <w:t xml:space="preserve">2021 NBSAP through the evaluation of each of its national targets and whether they were progressing at an insufficient rate, on track for </w:t>
      </w:r>
      <w:r w:rsidRPr="00AD36D2">
        <w:rPr>
          <w:color w:val="000000" w:themeColor="text1"/>
        </w:rPr>
        <w:lastRenderedPageBreak/>
        <w:t>achievement, or on track to exceed the target. Two targets were reported to be on track to exceed their initial ambition. The targets were related to the amount of area conserved and the raising of biodiversity awareness.</w:t>
      </w:r>
    </w:p>
    <w:p w14:paraId="34EB8720" w14:textId="77777777" w:rsidR="008C0428" w:rsidRPr="00AD36D2" w:rsidRDefault="008C0428" w:rsidP="00731CA5">
      <w:pPr>
        <w:pStyle w:val="CBDNormalNumber"/>
        <w:numPr>
          <w:ilvl w:val="0"/>
          <w:numId w:val="5"/>
        </w:numPr>
        <w:ind w:left="568"/>
      </w:pPr>
      <w:r w:rsidRPr="00AD36D2">
        <w:t>20. While the current analysis covers only a subset of all the expected revised and updated NBSAPs, compared to the findings in the analysis of post COP 10 NBSAPs (CBD/COP/15/9/Add.1), the proportion of Parties which have indicated that they have conducted an assessment of their previous NBSAP and provided insights on the results of those assessments has decreased (from 65% to 55%) while the proportion of Parties which have reported on specific achievements has stayed relatively consistent. </w:t>
      </w:r>
    </w:p>
    <w:p w14:paraId="4AABB290" w14:textId="1F246FFD" w:rsidR="008C0428" w:rsidRPr="00AD36D2" w:rsidRDefault="008C0428" w:rsidP="008C0428">
      <w:pPr>
        <w:pStyle w:val="CBDH2"/>
      </w:pPr>
      <w:bookmarkStart w:id="21" w:name="_Toc210038486"/>
      <w:bookmarkStart w:id="22" w:name="_Toc219112306"/>
      <w:r w:rsidRPr="00AD36D2">
        <w:t>Coordination Mechanism</w:t>
      </w:r>
      <w:bookmarkEnd w:id="21"/>
      <w:bookmarkEnd w:id="22"/>
    </w:p>
    <w:p w14:paraId="37EE1348" w14:textId="5BDDBBAA" w:rsidR="008C0428" w:rsidRPr="00AD36D2" w:rsidRDefault="008C0428" w:rsidP="00731CA5">
      <w:pPr>
        <w:pStyle w:val="CBDNormalNumber"/>
        <w:numPr>
          <w:ilvl w:val="0"/>
          <w:numId w:val="5"/>
        </w:numPr>
        <w:ind w:left="568"/>
      </w:pPr>
      <w:r w:rsidRPr="00AD36D2">
        <w:t>The institutional arrangements in place for the development, implementation, monitoring and reporting of the NBSAP are key to the success of biodiversity action. Having implications for governance, accountability, sustainability and cross</w:t>
      </w:r>
      <w:r w:rsidR="0009619D" w:rsidRPr="00AD36D2">
        <w:t>-</w:t>
      </w:r>
      <w:r w:rsidRPr="00AD36D2">
        <w:t>sectoral and whole</w:t>
      </w:r>
      <w:r w:rsidR="0009619D" w:rsidRPr="00AD36D2">
        <w:t>-</w:t>
      </w:r>
      <w:r w:rsidRPr="00AD36D2">
        <w:t>of</w:t>
      </w:r>
      <w:r w:rsidR="0009619D" w:rsidRPr="00AD36D2">
        <w:t>-</w:t>
      </w:r>
      <w:r w:rsidRPr="00AD36D2">
        <w:t>society engagement, they are also a reflection of the long-term commitment of countries to such action. Coordination mechanisms take on different forms in different countries. Building on their assessments of previous NBSAPs, several Parties have recognized the need for stronger institutional arrangements to support more effective implementation.</w:t>
      </w:r>
    </w:p>
    <w:p w14:paraId="43668A3F" w14:textId="77777777" w:rsidR="008C0428" w:rsidRPr="00AD36D2" w:rsidRDefault="008C0428" w:rsidP="00731CA5">
      <w:pPr>
        <w:pStyle w:val="CBDNormalNumber"/>
        <w:numPr>
          <w:ilvl w:val="0"/>
          <w:numId w:val="5"/>
        </w:numPr>
        <w:ind w:left="568"/>
      </w:pPr>
      <w:r w:rsidRPr="00AD36D2">
        <w:rPr>
          <w:color w:val="000000" w:themeColor="text1"/>
        </w:rPr>
        <w:t>Of the 51 NBSAPs reviewed, 22</w:t>
      </w:r>
      <w:r w:rsidRPr="00AD36D2">
        <w:rPr>
          <w:vertAlign w:val="superscript"/>
        </w:rPr>
        <w:footnoteReference w:id="20"/>
      </w:r>
      <w:r w:rsidRPr="00AD36D2">
        <w:rPr>
          <w:color w:val="000000" w:themeColor="text1"/>
        </w:rPr>
        <w:t xml:space="preserve"> (43%) record having a formal coordination mechanism, committee, or a working group for NBSAP-related tasks, composed of a variety of stakeholders. An additional 5</w:t>
      </w:r>
      <w:r w:rsidRPr="00AD36D2">
        <w:rPr>
          <w:rStyle w:val="FootnoteReference"/>
          <w:color w:val="000000" w:themeColor="text1"/>
        </w:rPr>
        <w:footnoteReference w:id="21"/>
      </w:r>
      <w:r w:rsidRPr="00AD36D2">
        <w:rPr>
          <w:color w:val="000000" w:themeColor="text1"/>
        </w:rPr>
        <w:t xml:space="preserve"> (10%) record plans to create such coordination mechanisms. The mandates of these coordination mechanisms vary. In some countries their mandate is limited to the revision of the NBSAP, while in other countries, coordination mechanisms are also mandated to monitor, evaluate, or report on implementation. In some countries, they are also mandated to oversee the implementation process itself. Some examples of these coordination mechanisms include:</w:t>
      </w:r>
    </w:p>
    <w:p w14:paraId="4FD26B9A" w14:textId="77777777" w:rsidR="008C0428" w:rsidRPr="00AD36D2" w:rsidRDefault="008C0428" w:rsidP="00731CA5">
      <w:pPr>
        <w:pStyle w:val="CBDNormalNumber"/>
        <w:numPr>
          <w:ilvl w:val="1"/>
          <w:numId w:val="5"/>
        </w:numPr>
      </w:pPr>
      <w:r w:rsidRPr="00AD36D2">
        <w:rPr>
          <w:color w:val="000000" w:themeColor="text1"/>
        </w:rPr>
        <w:t>Ireland has three different bodies, each with different roles in the NBSAP review and implementation processes. The NPWS NBAP Steering Committee leads the development of the NBSAP, the Biodiversity Working Group assists in the implementation of the NBSAP, and the Biodiversity Forum uses independent experts to increase stakeholder participation throughout the process.</w:t>
      </w:r>
    </w:p>
    <w:p w14:paraId="5676CF2E" w14:textId="77777777" w:rsidR="008C0428" w:rsidRPr="00AD36D2" w:rsidRDefault="008C0428" w:rsidP="00731CA5">
      <w:pPr>
        <w:pStyle w:val="CBDNormalNumber"/>
        <w:numPr>
          <w:ilvl w:val="1"/>
          <w:numId w:val="5"/>
        </w:numPr>
      </w:pPr>
      <w:r w:rsidRPr="00AD36D2">
        <w:rPr>
          <w:color w:val="000000" w:themeColor="text1"/>
        </w:rPr>
        <w:t>India’s National Biodiversity Authority, develops and implements the NBSAP. However, there are also state-level biodiversity boards and Union Territory Biodiversity Councils, which are being strengthened to improve their implementation capacity, as well as biodiversity management committees at the local level which support grassroots mobilization.</w:t>
      </w:r>
    </w:p>
    <w:p w14:paraId="26F7088E" w14:textId="77777777" w:rsidR="008C0428" w:rsidRPr="00AD36D2" w:rsidRDefault="008C0428" w:rsidP="00731CA5">
      <w:pPr>
        <w:pStyle w:val="CBDNormalNumber"/>
        <w:numPr>
          <w:ilvl w:val="0"/>
          <w:numId w:val="5"/>
        </w:numPr>
        <w:ind w:left="568"/>
      </w:pPr>
      <w:r w:rsidRPr="00AD36D2">
        <w:t>While the current analysis covers only a subset of all the expected revised and updated NBSAPs, compared to the findings in the analysis of post COP 10 NBSAPs (CBD/COP/15/9/Add.1), there is a slight decrease in the proportion of Parties who reported having a formal coordination mechanism.</w:t>
      </w:r>
    </w:p>
    <w:p w14:paraId="6E0FF830" w14:textId="77777777" w:rsidR="008C0428" w:rsidRPr="00AD36D2" w:rsidRDefault="008C0428" w:rsidP="00731CA5">
      <w:pPr>
        <w:pStyle w:val="CBDNormalNumber"/>
        <w:numPr>
          <w:ilvl w:val="0"/>
          <w:numId w:val="5"/>
        </w:numPr>
        <w:ind w:left="568"/>
      </w:pPr>
      <w:r w:rsidRPr="00AD36D2">
        <w:rPr>
          <w:color w:val="000000" w:themeColor="text1"/>
        </w:rPr>
        <w:t>Of the 29 NBSAPs without a formal coordination mechanism, 9 Parties</w:t>
      </w:r>
      <w:r w:rsidRPr="00AD36D2">
        <w:rPr>
          <w:rStyle w:val="FootnoteReference"/>
          <w:color w:val="000000" w:themeColor="text1"/>
        </w:rPr>
        <w:footnoteReference w:id="22"/>
      </w:r>
      <w:r w:rsidRPr="00AD36D2">
        <w:rPr>
          <w:color w:val="000000" w:themeColor="text1"/>
        </w:rPr>
        <w:t xml:space="preserve"> list responsible domestic organs or authorities responsible for the tasks that a coordination mechanism would otherwise conduct. For example:</w:t>
      </w:r>
    </w:p>
    <w:p w14:paraId="75B14A03" w14:textId="64755866" w:rsidR="008C0428" w:rsidRPr="00AD36D2" w:rsidRDefault="0030169A" w:rsidP="00731CA5">
      <w:pPr>
        <w:pStyle w:val="CBDNormalNumber"/>
        <w:numPr>
          <w:ilvl w:val="1"/>
          <w:numId w:val="5"/>
        </w:numPr>
      </w:pPr>
      <w:r w:rsidRPr="00AD36D2">
        <w:rPr>
          <w:color w:val="000000" w:themeColor="text1"/>
        </w:rPr>
        <w:t xml:space="preserve">The United Republic of </w:t>
      </w:r>
      <w:r w:rsidR="008C0428" w:rsidRPr="00AD36D2">
        <w:rPr>
          <w:color w:val="000000" w:themeColor="text1"/>
        </w:rPr>
        <w:t>Tanzania plans to establish focal points and support the National Designated Authority of GEF to facilitate the implementation of their NBSAP.</w:t>
      </w:r>
    </w:p>
    <w:p w14:paraId="2D71499B" w14:textId="53E90E6E" w:rsidR="008C0428" w:rsidRPr="00AD36D2" w:rsidRDefault="008C0428" w:rsidP="008C0428">
      <w:pPr>
        <w:pStyle w:val="CBDH2"/>
      </w:pPr>
      <w:bookmarkStart w:id="23" w:name="_Toc210038487"/>
      <w:bookmarkStart w:id="24" w:name="_Toc219112307"/>
      <w:r w:rsidRPr="00AD36D2">
        <w:lastRenderedPageBreak/>
        <w:t>Stakeholder engagement</w:t>
      </w:r>
      <w:bookmarkEnd w:id="23"/>
      <w:bookmarkEnd w:id="24"/>
    </w:p>
    <w:p w14:paraId="6E21842A" w14:textId="4AB973EA" w:rsidR="008C0428" w:rsidRPr="00AD36D2" w:rsidRDefault="008C0428" w:rsidP="00731CA5">
      <w:pPr>
        <w:pStyle w:val="CBDNormalNumber"/>
        <w:numPr>
          <w:ilvl w:val="0"/>
          <w:numId w:val="5"/>
        </w:numPr>
        <w:ind w:left="568"/>
      </w:pPr>
      <w:r w:rsidRPr="00AD36D2">
        <w:t>Closely linked to the effectiveness of coordination mechanisms is the extent to which diverse stakeholders are meaningfully engaged in NBSAP development and implementation. The Conference of the Parties in its decision 15/6 (para</w:t>
      </w:r>
      <w:r w:rsidR="00A0041E" w:rsidRPr="00AD36D2">
        <w:t>.</w:t>
      </w:r>
      <w:r w:rsidRPr="00AD36D2">
        <w:t xml:space="preserve"> 23) encourages Parties to enable the full and effective participation and engagement of women, indigenous peoples and local communities, youth, civil society organizations, academia, the private sector, all levels of government and stakeholders from all other relevant sectors, in all levels of development and implementation of the national biodiversity strategies and action plans.</w:t>
      </w:r>
    </w:p>
    <w:p w14:paraId="16D83CB1" w14:textId="761E2D00" w:rsidR="008C0428" w:rsidRPr="00AD36D2" w:rsidRDefault="008C0428" w:rsidP="00731CA5">
      <w:pPr>
        <w:pStyle w:val="CBDNormalNumber"/>
        <w:numPr>
          <w:ilvl w:val="0"/>
          <w:numId w:val="5"/>
        </w:numPr>
        <w:ind w:left="568"/>
      </w:pPr>
      <w:r w:rsidRPr="00AD36D2">
        <w:t>Of the NBSAPs analysed, 3</w:t>
      </w:r>
      <w:r w:rsidR="005418CB" w:rsidRPr="00AD36D2">
        <w:t>9</w:t>
      </w:r>
      <w:r w:rsidRPr="00AD36D2">
        <w:rPr>
          <w:vertAlign w:val="superscript"/>
        </w:rPr>
        <w:footnoteReference w:id="23"/>
      </w:r>
      <w:r w:rsidRPr="00AD36D2">
        <w:t xml:space="preserve"> (7</w:t>
      </w:r>
      <w:r w:rsidR="005418CB" w:rsidRPr="00AD36D2">
        <w:t>6</w:t>
      </w:r>
      <w:r w:rsidRPr="00AD36D2">
        <w:t>%) report having been developed with some level of stakeholder engagement.</w:t>
      </w:r>
    </w:p>
    <w:p w14:paraId="009D087A" w14:textId="6FFFBEFA" w:rsidR="008C0428" w:rsidRPr="00AD36D2" w:rsidRDefault="008C0428" w:rsidP="00731CA5">
      <w:pPr>
        <w:pStyle w:val="CBDNormalNumber"/>
        <w:numPr>
          <w:ilvl w:val="1"/>
          <w:numId w:val="5"/>
        </w:numPr>
      </w:pPr>
      <w:r w:rsidRPr="00AD36D2">
        <w:t>3</w:t>
      </w:r>
      <w:r w:rsidR="00C406B2" w:rsidRPr="00AD36D2">
        <w:t>5</w:t>
      </w:r>
      <w:r w:rsidRPr="00AD36D2">
        <w:rPr>
          <w:vertAlign w:val="superscript"/>
        </w:rPr>
        <w:footnoteReference w:id="24"/>
      </w:r>
      <w:r w:rsidRPr="00AD36D2">
        <w:t xml:space="preserve"> (6</w:t>
      </w:r>
      <w:r w:rsidR="00C406B2" w:rsidRPr="00AD36D2">
        <w:t>9</w:t>
      </w:r>
      <w:r w:rsidRPr="00AD36D2">
        <w:t xml:space="preserve">%) Parties report engaging actors other than national governments </w:t>
      </w:r>
    </w:p>
    <w:p w14:paraId="235AF050" w14:textId="1A424728" w:rsidR="008C0428" w:rsidRPr="00AD36D2" w:rsidRDefault="008C0428" w:rsidP="00731CA5">
      <w:pPr>
        <w:pStyle w:val="CBDNormalNumber"/>
        <w:numPr>
          <w:ilvl w:val="1"/>
          <w:numId w:val="5"/>
        </w:numPr>
      </w:pPr>
      <w:r w:rsidRPr="00AD36D2">
        <w:t>3</w:t>
      </w:r>
      <w:r w:rsidR="00C406B2" w:rsidRPr="00AD36D2">
        <w:t>4</w:t>
      </w:r>
      <w:r w:rsidRPr="00AD36D2">
        <w:rPr>
          <w:vertAlign w:val="superscript"/>
        </w:rPr>
        <w:footnoteReference w:id="25"/>
      </w:r>
      <w:r w:rsidRPr="00AD36D2">
        <w:t xml:space="preserve"> (6</w:t>
      </w:r>
      <w:r w:rsidR="00C406B2" w:rsidRPr="00AD36D2">
        <w:t>7</w:t>
      </w:r>
      <w:r w:rsidRPr="00AD36D2">
        <w:t xml:space="preserve">%) Parties report engaging other ministries. </w:t>
      </w:r>
    </w:p>
    <w:p w14:paraId="72C1E52F" w14:textId="19317C38" w:rsidR="008C0428" w:rsidRPr="00AD36D2" w:rsidRDefault="008C0428" w:rsidP="00731CA5">
      <w:pPr>
        <w:pStyle w:val="CBDNormalNumber"/>
        <w:numPr>
          <w:ilvl w:val="1"/>
          <w:numId w:val="5"/>
        </w:numPr>
      </w:pPr>
      <w:r w:rsidRPr="00AD36D2">
        <w:t>2</w:t>
      </w:r>
      <w:r w:rsidR="00C406B2" w:rsidRPr="00AD36D2">
        <w:t>7</w:t>
      </w:r>
      <w:r w:rsidRPr="00AD36D2">
        <w:rPr>
          <w:rStyle w:val="FootnoteReference"/>
        </w:rPr>
        <w:footnoteReference w:id="26"/>
      </w:r>
      <w:r w:rsidRPr="00AD36D2">
        <w:t xml:space="preserve"> (5</w:t>
      </w:r>
      <w:r w:rsidR="00C406B2" w:rsidRPr="00AD36D2">
        <w:t>3</w:t>
      </w:r>
      <w:r w:rsidRPr="00AD36D2">
        <w:t>%) Parties report engaging NGOs/civil society</w:t>
      </w:r>
    </w:p>
    <w:p w14:paraId="1382234A" w14:textId="282053CF" w:rsidR="008C0428" w:rsidRPr="00AD36D2" w:rsidRDefault="008C0428" w:rsidP="00731CA5">
      <w:pPr>
        <w:pStyle w:val="CBDNormalNumber"/>
        <w:numPr>
          <w:ilvl w:val="1"/>
          <w:numId w:val="5"/>
        </w:numPr>
      </w:pPr>
      <w:r w:rsidRPr="00AD36D2">
        <w:t>2</w:t>
      </w:r>
      <w:r w:rsidR="00C406B2" w:rsidRPr="00AD36D2">
        <w:t>2</w:t>
      </w:r>
      <w:r w:rsidRPr="00AD36D2">
        <w:rPr>
          <w:rStyle w:val="FootnoteReference"/>
        </w:rPr>
        <w:footnoteReference w:id="27"/>
      </w:r>
      <w:r w:rsidRPr="00AD36D2">
        <w:t xml:space="preserve"> (4</w:t>
      </w:r>
      <w:r w:rsidR="00C406B2" w:rsidRPr="00AD36D2">
        <w:t>3</w:t>
      </w:r>
      <w:r w:rsidRPr="00AD36D2">
        <w:t>%) Parties involved subnational governments, cities and other local authorities</w:t>
      </w:r>
    </w:p>
    <w:p w14:paraId="02909CA3" w14:textId="2680FD7F" w:rsidR="008C0428" w:rsidRPr="00AD36D2" w:rsidRDefault="008C0428" w:rsidP="00731CA5">
      <w:pPr>
        <w:pStyle w:val="CBDNormalNumber"/>
        <w:numPr>
          <w:ilvl w:val="1"/>
          <w:numId w:val="5"/>
        </w:numPr>
      </w:pPr>
      <w:r w:rsidRPr="00AD36D2">
        <w:t>2</w:t>
      </w:r>
      <w:r w:rsidR="00C406B2" w:rsidRPr="00AD36D2">
        <w:t>1</w:t>
      </w:r>
      <w:r w:rsidRPr="00AD36D2">
        <w:rPr>
          <w:rStyle w:val="FootnoteReference"/>
        </w:rPr>
        <w:footnoteReference w:id="28"/>
      </w:r>
      <w:r w:rsidRPr="00AD36D2">
        <w:t xml:space="preserve"> (</w:t>
      </w:r>
      <w:r w:rsidR="00C406B2" w:rsidRPr="00AD36D2">
        <w:t>41</w:t>
      </w:r>
      <w:r w:rsidRPr="00AD36D2">
        <w:t>%) Parties involved environmental experts and technical partners from professional environmental institutions</w:t>
      </w:r>
    </w:p>
    <w:p w14:paraId="00D5C906" w14:textId="2B9B2D76" w:rsidR="008C0428" w:rsidRPr="00AD36D2" w:rsidRDefault="008C0428" w:rsidP="00731CA5">
      <w:pPr>
        <w:pStyle w:val="CBDNormalNumber"/>
        <w:numPr>
          <w:ilvl w:val="1"/>
          <w:numId w:val="5"/>
        </w:numPr>
      </w:pPr>
      <w:r w:rsidRPr="00AD36D2">
        <w:t>2</w:t>
      </w:r>
      <w:r w:rsidR="00E67229" w:rsidRPr="00AD36D2">
        <w:t>1</w:t>
      </w:r>
      <w:r w:rsidRPr="00AD36D2">
        <w:rPr>
          <w:rStyle w:val="FootnoteReference"/>
        </w:rPr>
        <w:footnoteReference w:id="29"/>
      </w:r>
      <w:r w:rsidRPr="00AD36D2">
        <w:t xml:space="preserve">  (</w:t>
      </w:r>
      <w:r w:rsidR="00E67229" w:rsidRPr="00AD36D2">
        <w:t>41</w:t>
      </w:r>
      <w:r w:rsidRPr="00AD36D2">
        <w:t>%) Parties involved the private sector</w:t>
      </w:r>
    </w:p>
    <w:p w14:paraId="248D9A50" w14:textId="239F4D44" w:rsidR="008C0428" w:rsidRPr="00AD36D2" w:rsidRDefault="008C0428" w:rsidP="00731CA5">
      <w:pPr>
        <w:pStyle w:val="CBDNormalNumber"/>
        <w:numPr>
          <w:ilvl w:val="1"/>
          <w:numId w:val="5"/>
        </w:numPr>
      </w:pPr>
      <w:r w:rsidRPr="00AD36D2">
        <w:t>1</w:t>
      </w:r>
      <w:r w:rsidR="00240C5C" w:rsidRPr="00AD36D2">
        <w:t>9</w:t>
      </w:r>
      <w:r w:rsidRPr="00AD36D2">
        <w:rPr>
          <w:rStyle w:val="FootnoteReference"/>
        </w:rPr>
        <w:footnoteReference w:id="30"/>
      </w:r>
      <w:r w:rsidRPr="00AD36D2">
        <w:t xml:space="preserve"> (3</w:t>
      </w:r>
      <w:r w:rsidR="00240C5C" w:rsidRPr="00AD36D2">
        <w:t>7</w:t>
      </w:r>
      <w:r w:rsidRPr="00AD36D2">
        <w:t>%) Parties involved academia and research institutions</w:t>
      </w:r>
    </w:p>
    <w:p w14:paraId="6765C333" w14:textId="775F3C28" w:rsidR="008C0428" w:rsidRPr="00AD36D2" w:rsidRDefault="008C0428" w:rsidP="00731CA5">
      <w:pPr>
        <w:pStyle w:val="CBDNormalNumber"/>
        <w:numPr>
          <w:ilvl w:val="1"/>
          <w:numId w:val="5"/>
        </w:numPr>
      </w:pPr>
      <w:r w:rsidRPr="00AD36D2">
        <w:t>14</w:t>
      </w:r>
      <w:r w:rsidRPr="00AD36D2">
        <w:rPr>
          <w:rStyle w:val="FootnoteReference"/>
        </w:rPr>
        <w:footnoteReference w:id="31"/>
      </w:r>
      <w:r w:rsidRPr="00AD36D2">
        <w:t xml:space="preserve"> (27%) Parties involved youth</w:t>
      </w:r>
    </w:p>
    <w:p w14:paraId="45FE67E9" w14:textId="77777777" w:rsidR="008C0428" w:rsidRPr="00AD36D2" w:rsidRDefault="008C0428" w:rsidP="00731CA5">
      <w:pPr>
        <w:pStyle w:val="CBDNormalNumber"/>
        <w:numPr>
          <w:ilvl w:val="1"/>
          <w:numId w:val="5"/>
        </w:numPr>
      </w:pPr>
      <w:r w:rsidRPr="00AD36D2">
        <w:t>13</w:t>
      </w:r>
      <w:r w:rsidRPr="00AD36D2">
        <w:rPr>
          <w:vertAlign w:val="superscript"/>
        </w:rPr>
        <w:footnoteReference w:id="32"/>
      </w:r>
      <w:r w:rsidRPr="00AD36D2">
        <w:t xml:space="preserve"> (25%) Parties engaged indigenous peoples and local communities. </w:t>
      </w:r>
    </w:p>
    <w:p w14:paraId="4BE538D9" w14:textId="26207A8C" w:rsidR="008C0428" w:rsidRPr="00AD36D2" w:rsidRDefault="008C0428" w:rsidP="00731CA5">
      <w:pPr>
        <w:pStyle w:val="CBDNormalNumber"/>
        <w:numPr>
          <w:ilvl w:val="1"/>
          <w:numId w:val="5"/>
        </w:numPr>
      </w:pPr>
      <w:r w:rsidRPr="00AD36D2">
        <w:t>1</w:t>
      </w:r>
      <w:r w:rsidR="00E67229" w:rsidRPr="00AD36D2">
        <w:t>3</w:t>
      </w:r>
      <w:r w:rsidRPr="00AD36D2">
        <w:rPr>
          <w:vertAlign w:val="superscript"/>
        </w:rPr>
        <w:footnoteReference w:id="33"/>
      </w:r>
      <w:r w:rsidRPr="00AD36D2">
        <w:t xml:space="preserve"> (2</w:t>
      </w:r>
      <w:r w:rsidR="00E67229" w:rsidRPr="00AD36D2">
        <w:t>5</w:t>
      </w:r>
      <w:r w:rsidRPr="00AD36D2">
        <w:t xml:space="preserve">%) Parties report the involvement of citizens/the public. </w:t>
      </w:r>
    </w:p>
    <w:p w14:paraId="33C2C98E" w14:textId="77777777" w:rsidR="008C0428" w:rsidRPr="00AD36D2" w:rsidRDefault="008C0428" w:rsidP="00731CA5">
      <w:pPr>
        <w:pStyle w:val="CBDNormalNumber"/>
        <w:numPr>
          <w:ilvl w:val="0"/>
          <w:numId w:val="5"/>
        </w:numPr>
        <w:ind w:left="568"/>
        <w:rPr>
          <w:color w:val="000000" w:themeColor="text1"/>
        </w:rPr>
      </w:pPr>
      <w:r w:rsidRPr="00AD36D2">
        <w:t>Figure 4 shows these numbers alongside the percentages of NBSAPs reporting the participation of the group on the NBSAP committee, and their expected involvement in the implementation of the NBSAP. Notably, o</w:t>
      </w:r>
      <w:r w:rsidRPr="00AD36D2">
        <w:rPr>
          <w:color w:val="000000" w:themeColor="text1"/>
        </w:rPr>
        <w:t xml:space="preserve">f the 51 NBSAPs reviewed, over three-quarters (40, 78%) </w:t>
      </w:r>
      <w:r w:rsidRPr="00AD36D2">
        <w:rPr>
          <w:color w:val="000000" w:themeColor="text1"/>
        </w:rPr>
        <w:lastRenderedPageBreak/>
        <w:t>of Parties</w:t>
      </w:r>
      <w:r w:rsidRPr="00AD36D2">
        <w:rPr>
          <w:color w:val="000000" w:themeColor="text1"/>
          <w:vertAlign w:val="superscript"/>
        </w:rPr>
        <w:footnoteReference w:id="34"/>
      </w:r>
      <w:r w:rsidRPr="00AD36D2">
        <w:rPr>
          <w:color w:val="000000" w:themeColor="text1"/>
        </w:rPr>
        <w:t xml:space="preserve"> included contributions, specific and concrete actions, and activities from a range of actors other than national government towards the achievement of national targets within their NBSAPs. Over half (32, 63%) of NBSAPs</w:t>
      </w:r>
      <w:r w:rsidRPr="00AD36D2">
        <w:rPr>
          <w:vertAlign w:val="superscript"/>
        </w:rPr>
        <w:footnoteReference w:id="35"/>
      </w:r>
      <w:r w:rsidRPr="00AD36D2">
        <w:rPr>
          <w:color w:val="000000" w:themeColor="text1"/>
        </w:rPr>
        <w:t xml:space="preserve"> identified ministries other than environment ministry as involved in the implementation of national targets (Figure 5).</w:t>
      </w:r>
    </w:p>
    <w:p w14:paraId="6E37325E" w14:textId="2EDB83C7" w:rsidR="008C0428" w:rsidRPr="00AD36D2" w:rsidRDefault="008C0428" w:rsidP="00731CA5">
      <w:pPr>
        <w:pStyle w:val="CBDNormalNumber"/>
        <w:numPr>
          <w:ilvl w:val="0"/>
          <w:numId w:val="5"/>
        </w:numPr>
        <w:ind w:left="568"/>
      </w:pPr>
      <w:r w:rsidRPr="00AD36D2">
        <w:rPr>
          <w:color w:val="000000" w:themeColor="text1"/>
        </w:rPr>
        <w:t>A number of Parties highlighted the important role of their NBSAP, and NBSAP development process, in enabling and supporting coordination between different actors towards common goals. For example:</w:t>
      </w:r>
    </w:p>
    <w:p w14:paraId="5694200E" w14:textId="77777777" w:rsidR="008C0428" w:rsidRPr="00AD36D2" w:rsidRDefault="008C0428" w:rsidP="00731CA5">
      <w:pPr>
        <w:pStyle w:val="CBDNormalNumber"/>
        <w:numPr>
          <w:ilvl w:val="1"/>
          <w:numId w:val="5"/>
        </w:numPr>
      </w:pPr>
      <w:r w:rsidRPr="00AD36D2">
        <w:rPr>
          <w:color w:val="000000" w:themeColor="text1"/>
        </w:rPr>
        <w:t>Malta highlights a main objective of their NBSAP is to structure and facilitate collective action for biodiversity conservation and restoration through stakeholder cooperation.</w:t>
      </w:r>
    </w:p>
    <w:p w14:paraId="60573EA9" w14:textId="37DE0AA8" w:rsidR="008C0428" w:rsidRPr="00AD36D2" w:rsidRDefault="008C0428" w:rsidP="008132B2">
      <w:pPr>
        <w:pStyle w:val="CBDFigureTitle"/>
      </w:pPr>
      <w:r w:rsidRPr="00AD36D2">
        <w:rPr>
          <w:noProof/>
        </w:rPr>
        <w:drawing>
          <wp:inline distT="0" distB="0" distL="0" distR="0" wp14:anchorId="1E405ACF" wp14:editId="65399748">
            <wp:extent cx="5939939" cy="3357700"/>
            <wp:effectExtent l="0" t="0" r="3810" b="0"/>
            <wp:docPr id="1696642066" name="Picture 3" descr="A graph with multiple colored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6642066" name="Picture 3" descr="A graph with multiple colored bars&#10;&#10;AI-generated content may be incorrect."/>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6002022" cy="3392794"/>
                    </a:xfrm>
                    <a:prstGeom prst="rect">
                      <a:avLst/>
                    </a:prstGeom>
                    <a:noFill/>
                  </pic:spPr>
                </pic:pic>
              </a:graphicData>
            </a:graphic>
          </wp:inline>
        </w:drawing>
      </w:r>
      <w:r w:rsidRPr="00AD36D2">
        <w:t>Figure 4.</w:t>
      </w:r>
      <w:r w:rsidRPr="00AD36D2">
        <w:tab/>
        <w:t xml:space="preserve">Percentage of Parties reporting the different levels of engagement of </w:t>
      </w:r>
      <w:r w:rsidR="00904C1E" w:rsidRPr="00AD36D2">
        <w:t>i</w:t>
      </w:r>
      <w:r w:rsidRPr="00AD36D2">
        <w:t xml:space="preserve">ndigenous </w:t>
      </w:r>
      <w:r w:rsidR="00904C1E" w:rsidRPr="00AD36D2">
        <w:t>p</w:t>
      </w:r>
      <w:r w:rsidRPr="00AD36D2">
        <w:t>eople</w:t>
      </w:r>
      <w:r w:rsidR="00904C1E" w:rsidRPr="00AD36D2">
        <w:t>s</w:t>
      </w:r>
      <w:r w:rsidRPr="00AD36D2">
        <w:t xml:space="preserve"> and local communities and stakeholders in the NBSAP process</w:t>
      </w:r>
    </w:p>
    <w:p w14:paraId="0E0BC5F8" w14:textId="77777777" w:rsidR="008C0428" w:rsidRPr="00AD36D2" w:rsidRDefault="008C0428" w:rsidP="008C0428"/>
    <w:p w14:paraId="74B67622" w14:textId="77777777" w:rsidR="008C0428" w:rsidRPr="00AD36D2" w:rsidRDefault="008C0428" w:rsidP="008C0428"/>
    <w:p w14:paraId="16DEFBA7" w14:textId="2BA5C9C4" w:rsidR="008C0428" w:rsidRPr="00AD36D2" w:rsidRDefault="008C0428" w:rsidP="008132B2">
      <w:pPr>
        <w:pStyle w:val="CBDFigureTitle"/>
      </w:pPr>
      <w:r w:rsidRPr="00AD36D2">
        <w:rPr>
          <w:noProof/>
        </w:rPr>
        <w:lastRenderedPageBreak/>
        <w:drawing>
          <wp:inline distT="0" distB="0" distL="0" distR="0" wp14:anchorId="62E662C6" wp14:editId="3B682A8F">
            <wp:extent cx="5916978" cy="6359277"/>
            <wp:effectExtent l="0" t="0" r="7620" b="3810"/>
            <wp:docPr id="1545713240" name="Picture 5" descr="A graph of a number of peop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5713240" name="Picture 5" descr="A graph of a number of people&#10;&#10;AI-generated content may be incorrect."/>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948519" cy="6393176"/>
                    </a:xfrm>
                    <a:prstGeom prst="rect">
                      <a:avLst/>
                    </a:prstGeom>
                    <a:noFill/>
                  </pic:spPr>
                </pic:pic>
              </a:graphicData>
            </a:graphic>
          </wp:inline>
        </w:drawing>
      </w:r>
      <w:r w:rsidRPr="00AD36D2">
        <w:t>Figure 5. Percentage of Parties reporting the engagement of different ministries in the NBSAP process</w:t>
      </w:r>
    </w:p>
    <w:p w14:paraId="0368EE8B"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 xml:space="preserve">Many NBSAPs (21, 41%) provide detailed information on their stakeholder engagement processes. Some examples include:  </w:t>
      </w:r>
    </w:p>
    <w:p w14:paraId="6B93F8CD" w14:textId="123A2D1D" w:rsidR="008C0428" w:rsidRPr="00AD36D2" w:rsidRDefault="008C0428" w:rsidP="00731CA5">
      <w:pPr>
        <w:pStyle w:val="CBDNormalNumber"/>
        <w:numPr>
          <w:ilvl w:val="1"/>
          <w:numId w:val="5"/>
        </w:numPr>
        <w:rPr>
          <w:color w:val="000000" w:themeColor="text1"/>
        </w:rPr>
      </w:pPr>
      <w:r w:rsidRPr="00AD36D2">
        <w:rPr>
          <w:color w:val="000000" w:themeColor="text1"/>
        </w:rPr>
        <w:t xml:space="preserve">Ireland’s NBSAP contains a chapter describing its NBSAP process. Stakeholders were engaged in three distinct stages. The first stage focused on the high-level structure and direction of the NBSAP and included stakeholders with a role in biodiversity governance and assessment, the second focused on the actions proposed in the NBSAP and involved stakeholders that would be directly impacted or involved in implementation; the third stage comprised an open public consultation for all interested parties. The first two stages involved several coordinated groups including a NBAP Steering Committee, a Biodiversity Forum (involving an independent group of biodiversity experts), a Biodiversity Working Group (involving an interdepartmental group) and a </w:t>
      </w:r>
      <w:r w:rsidRPr="00AD36D2">
        <w:rPr>
          <w:color w:val="000000" w:themeColor="text1"/>
        </w:rPr>
        <w:lastRenderedPageBreak/>
        <w:t>Business for Biodiversity Platform Steering Group. Ireland also held a National Biodiversity Conference, a Citizens’ Assembly and a Children and Young People’s Assembly on Biodiversity Loss to create recommendations to inform their NBSAP</w:t>
      </w:r>
      <w:r w:rsidR="00EE0917" w:rsidRPr="00AD36D2">
        <w:rPr>
          <w:color w:val="000000" w:themeColor="text1"/>
        </w:rPr>
        <w:t>;</w:t>
      </w:r>
      <w:r w:rsidRPr="00AD36D2">
        <w:rPr>
          <w:color w:val="000000" w:themeColor="text1"/>
        </w:rPr>
        <w:t xml:space="preserve"> </w:t>
      </w:r>
    </w:p>
    <w:p w14:paraId="26BCB40E" w14:textId="5CE15AE5" w:rsidR="008C0428" w:rsidRPr="00AD36D2" w:rsidRDefault="008C0428" w:rsidP="00731CA5">
      <w:pPr>
        <w:pStyle w:val="CBDNormalNumber"/>
        <w:numPr>
          <w:ilvl w:val="1"/>
          <w:numId w:val="5"/>
        </w:numPr>
        <w:rPr>
          <w:color w:val="000000" w:themeColor="text1"/>
        </w:rPr>
      </w:pPr>
      <w:r w:rsidRPr="00AD36D2">
        <w:rPr>
          <w:color w:val="000000" w:themeColor="text1"/>
        </w:rPr>
        <w:t>Austria’s NBSAP explains that its development started with a series of workshops with a range of stakeholders which formed the basis for a public consultation on potential elements of a strategy. The strategy was then discussed and coordinated at National Biodiversity Commission among representatives from all relevant actors, sectors and additional stakeholders</w:t>
      </w:r>
      <w:r w:rsidR="00EE0917" w:rsidRPr="00AD36D2">
        <w:rPr>
          <w:color w:val="000000" w:themeColor="text1"/>
        </w:rPr>
        <w:t>;</w:t>
      </w:r>
    </w:p>
    <w:p w14:paraId="30544000" w14:textId="0E171F46" w:rsidR="008C0428" w:rsidRPr="00AD36D2" w:rsidRDefault="008C0428" w:rsidP="00731CA5">
      <w:pPr>
        <w:pStyle w:val="CBDNormalNumber"/>
        <w:numPr>
          <w:ilvl w:val="1"/>
          <w:numId w:val="5"/>
        </w:numPr>
        <w:rPr>
          <w:color w:val="000000" w:themeColor="text1"/>
        </w:rPr>
      </w:pPr>
      <w:r w:rsidRPr="00AD36D2">
        <w:rPr>
          <w:color w:val="000000" w:themeColor="text1"/>
        </w:rPr>
        <w:t xml:space="preserve">Organizations representing </w:t>
      </w:r>
      <w:r w:rsidR="00904C1E" w:rsidRPr="00AD36D2">
        <w:rPr>
          <w:color w:val="000000" w:themeColor="text1"/>
        </w:rPr>
        <w:t>i</w:t>
      </w:r>
      <w:r w:rsidRPr="00AD36D2">
        <w:rPr>
          <w:color w:val="000000" w:themeColor="text1"/>
        </w:rPr>
        <w:t xml:space="preserve">ndigenous </w:t>
      </w:r>
      <w:r w:rsidR="00904C1E" w:rsidRPr="00AD36D2">
        <w:rPr>
          <w:color w:val="000000" w:themeColor="text1"/>
        </w:rPr>
        <w:t>p</w:t>
      </w:r>
      <w:r w:rsidRPr="00AD36D2">
        <w:rPr>
          <w:color w:val="000000" w:themeColor="text1"/>
        </w:rPr>
        <w:t>eople</w:t>
      </w:r>
      <w:r w:rsidR="00904C1E" w:rsidRPr="00AD36D2">
        <w:rPr>
          <w:color w:val="000000" w:themeColor="text1"/>
        </w:rPr>
        <w:t>s</w:t>
      </w:r>
      <w:r w:rsidRPr="00AD36D2">
        <w:rPr>
          <w:color w:val="000000" w:themeColor="text1"/>
        </w:rPr>
        <w:t xml:space="preserve"> and </w:t>
      </w:r>
      <w:r w:rsidR="00904C1E" w:rsidRPr="00AD36D2">
        <w:rPr>
          <w:color w:val="000000" w:themeColor="text1"/>
        </w:rPr>
        <w:t>l</w:t>
      </w:r>
      <w:r w:rsidRPr="00AD36D2">
        <w:rPr>
          <w:color w:val="000000" w:themeColor="text1"/>
        </w:rPr>
        <w:t xml:space="preserve">ocal </w:t>
      </w:r>
      <w:r w:rsidR="00904C1E" w:rsidRPr="00AD36D2">
        <w:rPr>
          <w:color w:val="000000" w:themeColor="text1"/>
        </w:rPr>
        <w:t>c</w:t>
      </w:r>
      <w:r w:rsidRPr="00AD36D2">
        <w:rPr>
          <w:color w:val="000000" w:themeColor="text1"/>
        </w:rPr>
        <w:t>ommunities and afro-descendants, participated actively in the update and revision of Peru’s NSBAP. As a result, their needs, proposals, knowledges and visions are reflected in the NBSAP, its targets, and in its 2050 vision. Peru’s NBSAP also cites contributions</w:t>
      </w:r>
      <w:r w:rsidR="00224E06" w:rsidRPr="00AD36D2">
        <w:rPr>
          <w:color w:val="000000" w:themeColor="text1"/>
        </w:rPr>
        <w:t xml:space="preserve"> of indigenous peoples and local communities</w:t>
      </w:r>
      <w:r w:rsidRPr="00AD36D2">
        <w:rPr>
          <w:color w:val="000000" w:themeColor="text1"/>
        </w:rPr>
        <w:t xml:space="preserve"> to forest conservation and restoration, climate change mitigation, monitoring and oversight of forest resources and wild fauna, and their contributions as early warning systems in their territories</w:t>
      </w:r>
      <w:r w:rsidR="00EE0917" w:rsidRPr="00AD36D2">
        <w:rPr>
          <w:color w:val="000000" w:themeColor="text1"/>
        </w:rPr>
        <w:t>;</w:t>
      </w:r>
    </w:p>
    <w:p w14:paraId="2B27FB58" w14:textId="6F7B3BFD" w:rsidR="008C0428" w:rsidRPr="00AD36D2" w:rsidRDefault="008C0428" w:rsidP="00731CA5">
      <w:pPr>
        <w:pStyle w:val="CBDNormalNumber"/>
        <w:numPr>
          <w:ilvl w:val="1"/>
          <w:numId w:val="5"/>
        </w:numPr>
        <w:rPr>
          <w:color w:val="000000" w:themeColor="text1"/>
        </w:rPr>
      </w:pPr>
      <w:r w:rsidRPr="00AD36D2">
        <w:rPr>
          <w:color w:val="000000" w:themeColor="text1"/>
        </w:rPr>
        <w:t>India National Biodiversity Authority, under Ministry of Environment, Forest and Climate Change, established Working Group comprising independent experts and representatives from various Ministries, State Biodiversity Boards and public institutions. Additionally, a series of National, Regional, Inter and Intra Ministerial Consultations were held, collaborating with 24 Central Ministries, international conservation organizations, subject matter specialists, corporates, industry, state governments, local level institutions, NGOs, youth, and women groups and civil society members from all the 28 states and 8 union territories of India</w:t>
      </w:r>
      <w:r w:rsidR="00EE0917" w:rsidRPr="00AD36D2">
        <w:rPr>
          <w:color w:val="000000" w:themeColor="text1"/>
        </w:rPr>
        <w:t>;</w:t>
      </w:r>
    </w:p>
    <w:p w14:paraId="37E2336A" w14:textId="38593B98" w:rsidR="008C0428" w:rsidRPr="00AD36D2" w:rsidRDefault="008C0428" w:rsidP="00731CA5">
      <w:pPr>
        <w:pStyle w:val="CBDNormalNumber"/>
        <w:numPr>
          <w:ilvl w:val="1"/>
          <w:numId w:val="5"/>
        </w:numPr>
        <w:rPr>
          <w:color w:val="000000" w:themeColor="text1"/>
        </w:rPr>
      </w:pPr>
      <w:r w:rsidRPr="00AD36D2">
        <w:rPr>
          <w:color w:val="000000" w:themeColor="text1"/>
        </w:rPr>
        <w:t xml:space="preserve">Thailand undertook detailed stakeholder mapping with </w:t>
      </w:r>
      <w:r w:rsidR="003A073C" w:rsidRPr="00AD36D2">
        <w:rPr>
          <w:color w:val="000000" w:themeColor="text1"/>
        </w:rPr>
        <w:t>“</w:t>
      </w:r>
      <w:r w:rsidRPr="00AD36D2">
        <w:rPr>
          <w:color w:val="000000" w:themeColor="text1"/>
        </w:rPr>
        <w:t>responsible agencies and sectors relevant to each goal</w:t>
      </w:r>
      <w:r w:rsidR="003A073C" w:rsidRPr="00AD36D2">
        <w:rPr>
          <w:color w:val="000000" w:themeColor="text1"/>
        </w:rPr>
        <w:t>”</w:t>
      </w:r>
      <w:r w:rsidRPr="00AD36D2">
        <w:rPr>
          <w:color w:val="000000" w:themeColor="text1"/>
        </w:rPr>
        <w:t>, including several National Consultative Meetings and focus groups with the "target groups of each goal” including “government agencies, private sector representatives, business sector, educational institutions, civil society, independent organizations, ethnic groups, local communities, women and youth groups, and representatives from agencies</w:t>
      </w:r>
      <w:r w:rsidR="003A073C" w:rsidRPr="00AD36D2">
        <w:rPr>
          <w:color w:val="000000" w:themeColor="text1"/>
        </w:rPr>
        <w:t>”.</w:t>
      </w:r>
    </w:p>
    <w:p w14:paraId="7BDB382E" w14:textId="45D5A283" w:rsidR="008C0428" w:rsidRPr="00AD36D2" w:rsidRDefault="008C0428" w:rsidP="00731CA5">
      <w:pPr>
        <w:pStyle w:val="CBDNormalNumber"/>
        <w:numPr>
          <w:ilvl w:val="0"/>
          <w:numId w:val="5"/>
        </w:numPr>
        <w:ind w:left="568"/>
        <w:rPr>
          <w:rFonts w:eastAsia="Times New Roman"/>
          <w:color w:val="000000" w:themeColor="text1"/>
        </w:rPr>
      </w:pPr>
      <w:r w:rsidRPr="00AD36D2">
        <w:rPr>
          <w:rFonts w:eastAsia="Times New Roman"/>
          <w:color w:val="000000" w:themeColor="text1"/>
        </w:rPr>
        <w:t xml:space="preserve">While the current analysis covers only a subset of all the expected revised and updated NBSAPs, the reported involvement of </w:t>
      </w:r>
      <w:r w:rsidR="00224E06" w:rsidRPr="00AD36D2">
        <w:rPr>
          <w:rFonts w:eastAsia="Times New Roman"/>
          <w:color w:val="000000" w:themeColor="text1"/>
        </w:rPr>
        <w:t>indigenous peoples and local communities</w:t>
      </w:r>
      <w:r w:rsidRPr="00AD36D2">
        <w:rPr>
          <w:rFonts w:eastAsia="Times New Roman"/>
          <w:color w:val="000000" w:themeColor="text1"/>
        </w:rPr>
        <w:t xml:space="preserve"> in these processes in the NBSAPs analysed to date is consistent (25%) with the findings in the analysis of Post COP 10 NBSAPs (CBD/COP/15/9/Add.1). Reported involvement of NGOs / civil society is less when compared to findings in the analysis of Post COP 10 NBSAPs (CBD/COP/15/9/Add.1) and private sector is more (Table 1). </w:t>
      </w:r>
    </w:p>
    <w:tbl>
      <w:tblPr>
        <w:tblStyle w:val="TableGrid"/>
        <w:tblW w:w="8659" w:type="dxa"/>
        <w:jc w:val="right"/>
        <w:tblLayout w:type="fixed"/>
        <w:tblLook w:val="06A0" w:firstRow="1" w:lastRow="0" w:firstColumn="1" w:lastColumn="0" w:noHBand="1" w:noVBand="1"/>
      </w:tblPr>
      <w:tblGrid>
        <w:gridCol w:w="2689"/>
        <w:gridCol w:w="1590"/>
        <w:gridCol w:w="1560"/>
        <w:gridCol w:w="1420"/>
        <w:gridCol w:w="1400"/>
      </w:tblGrid>
      <w:tr w:rsidR="008C0428" w:rsidRPr="00AD36D2" w14:paraId="2E440B75" w14:textId="77777777" w:rsidTr="00593980">
        <w:trPr>
          <w:trHeight w:val="300"/>
          <w:jc w:val="right"/>
        </w:trPr>
        <w:tc>
          <w:tcPr>
            <w:tcW w:w="2689" w:type="dxa"/>
          </w:tcPr>
          <w:p w14:paraId="510645FF" w14:textId="77777777" w:rsidR="008C0428" w:rsidRPr="00AD36D2" w:rsidRDefault="008C0428" w:rsidP="009C3E2A">
            <w:pPr>
              <w:pStyle w:val="CBDNormalNumber"/>
              <w:numPr>
                <w:ilvl w:val="0"/>
                <w:numId w:val="0"/>
              </w:numPr>
              <w:jc w:val="left"/>
              <w:rPr>
                <w:rFonts w:eastAsia="Times New Roman"/>
                <w:color w:val="000000" w:themeColor="text1"/>
                <w:sz w:val="20"/>
                <w:szCs w:val="20"/>
              </w:rPr>
            </w:pPr>
          </w:p>
        </w:tc>
        <w:tc>
          <w:tcPr>
            <w:tcW w:w="1590" w:type="dxa"/>
          </w:tcPr>
          <w:p w14:paraId="78B82944" w14:textId="77777777" w:rsidR="008C0428" w:rsidRPr="00AD36D2" w:rsidRDefault="008C0428" w:rsidP="009C3E2A">
            <w:pPr>
              <w:jc w:val="left"/>
              <w:rPr>
                <w:color w:val="000000" w:themeColor="text1"/>
                <w:sz w:val="20"/>
                <w:szCs w:val="20"/>
              </w:rPr>
            </w:pPr>
            <w:r w:rsidRPr="00AD36D2">
              <w:rPr>
                <w:color w:val="000000" w:themeColor="text1"/>
                <w:sz w:val="20"/>
                <w:szCs w:val="20"/>
              </w:rPr>
              <w:t>Indigenous peoples and local communities</w:t>
            </w:r>
          </w:p>
        </w:tc>
        <w:tc>
          <w:tcPr>
            <w:tcW w:w="1560" w:type="dxa"/>
          </w:tcPr>
          <w:p w14:paraId="4C14098B" w14:textId="77777777" w:rsidR="008C0428" w:rsidRPr="00AD36D2" w:rsidRDefault="008C0428" w:rsidP="009C3E2A">
            <w:pPr>
              <w:jc w:val="left"/>
              <w:rPr>
                <w:color w:val="000000" w:themeColor="text1"/>
                <w:sz w:val="20"/>
                <w:szCs w:val="20"/>
              </w:rPr>
            </w:pPr>
            <w:r w:rsidRPr="00AD36D2">
              <w:rPr>
                <w:color w:val="000000" w:themeColor="text1"/>
                <w:sz w:val="20"/>
                <w:szCs w:val="20"/>
              </w:rPr>
              <w:t>NGOs / Civil Society</w:t>
            </w:r>
          </w:p>
        </w:tc>
        <w:tc>
          <w:tcPr>
            <w:tcW w:w="1420" w:type="dxa"/>
          </w:tcPr>
          <w:p w14:paraId="37BEEC71" w14:textId="77777777" w:rsidR="008C0428" w:rsidRPr="00AD36D2" w:rsidRDefault="008C0428" w:rsidP="009C3E2A">
            <w:pPr>
              <w:jc w:val="left"/>
              <w:rPr>
                <w:color w:val="000000" w:themeColor="text1"/>
                <w:sz w:val="20"/>
                <w:szCs w:val="20"/>
              </w:rPr>
            </w:pPr>
            <w:r w:rsidRPr="00AD36D2">
              <w:rPr>
                <w:color w:val="000000" w:themeColor="text1"/>
                <w:sz w:val="20"/>
                <w:szCs w:val="20"/>
              </w:rPr>
              <w:t>Academia and research institutions</w:t>
            </w:r>
          </w:p>
        </w:tc>
        <w:tc>
          <w:tcPr>
            <w:tcW w:w="1400" w:type="dxa"/>
          </w:tcPr>
          <w:p w14:paraId="328187D0" w14:textId="65B94149" w:rsidR="008C0428" w:rsidRPr="00AD36D2" w:rsidRDefault="008C0428" w:rsidP="009C3E2A">
            <w:pPr>
              <w:jc w:val="left"/>
              <w:rPr>
                <w:color w:val="000000" w:themeColor="text1"/>
                <w:sz w:val="20"/>
                <w:szCs w:val="20"/>
              </w:rPr>
            </w:pPr>
            <w:r w:rsidRPr="00AD36D2">
              <w:rPr>
                <w:color w:val="000000" w:themeColor="text1"/>
                <w:sz w:val="20"/>
                <w:szCs w:val="20"/>
              </w:rPr>
              <w:t xml:space="preserve">Private </w:t>
            </w:r>
            <w:r w:rsidR="00E877AF" w:rsidRPr="00AD36D2">
              <w:rPr>
                <w:color w:val="000000" w:themeColor="text1"/>
                <w:sz w:val="20"/>
                <w:szCs w:val="20"/>
              </w:rPr>
              <w:t>s</w:t>
            </w:r>
            <w:r w:rsidRPr="00AD36D2">
              <w:rPr>
                <w:color w:val="000000" w:themeColor="text1"/>
                <w:sz w:val="20"/>
                <w:szCs w:val="20"/>
              </w:rPr>
              <w:t>ector</w:t>
            </w:r>
          </w:p>
        </w:tc>
      </w:tr>
      <w:tr w:rsidR="008C0428" w:rsidRPr="00AD36D2" w14:paraId="5BF5C81C" w14:textId="77777777" w:rsidTr="00593980">
        <w:trPr>
          <w:trHeight w:val="300"/>
          <w:jc w:val="right"/>
        </w:trPr>
        <w:tc>
          <w:tcPr>
            <w:tcW w:w="2689" w:type="dxa"/>
          </w:tcPr>
          <w:p w14:paraId="037859A1" w14:textId="77777777" w:rsidR="008C0428" w:rsidRPr="00AD36D2" w:rsidRDefault="008C0428" w:rsidP="00593980">
            <w:pPr>
              <w:pStyle w:val="CBDNormalNumber"/>
              <w:numPr>
                <w:ilvl w:val="0"/>
                <w:numId w:val="0"/>
              </w:numPr>
              <w:jc w:val="left"/>
              <w:rPr>
                <w:rFonts w:eastAsia="Times New Roman"/>
                <w:color w:val="000000" w:themeColor="text1"/>
                <w:sz w:val="20"/>
                <w:szCs w:val="20"/>
              </w:rPr>
            </w:pPr>
            <w:r w:rsidRPr="00AD36D2">
              <w:rPr>
                <w:rFonts w:eastAsia="Times New Roman"/>
                <w:color w:val="000000" w:themeColor="text1"/>
                <w:sz w:val="20"/>
                <w:szCs w:val="20"/>
              </w:rPr>
              <w:t>Current analysis (51 NBSAPs)</w:t>
            </w:r>
          </w:p>
        </w:tc>
        <w:tc>
          <w:tcPr>
            <w:tcW w:w="1590" w:type="dxa"/>
          </w:tcPr>
          <w:p w14:paraId="3B132BF6" w14:textId="77777777" w:rsidR="008C0428" w:rsidRPr="00AD36D2" w:rsidRDefault="008C0428" w:rsidP="00017740">
            <w:pPr>
              <w:pStyle w:val="CBDNormalNumber"/>
              <w:numPr>
                <w:ilvl w:val="0"/>
                <w:numId w:val="0"/>
              </w:numPr>
              <w:jc w:val="center"/>
              <w:rPr>
                <w:rFonts w:eastAsia="Times New Roman"/>
                <w:color w:val="000000" w:themeColor="text1"/>
                <w:sz w:val="20"/>
                <w:szCs w:val="20"/>
              </w:rPr>
            </w:pPr>
            <w:r w:rsidRPr="00AD36D2">
              <w:rPr>
                <w:rFonts w:eastAsia="Times New Roman"/>
                <w:color w:val="000000" w:themeColor="text1"/>
                <w:sz w:val="20"/>
                <w:szCs w:val="20"/>
              </w:rPr>
              <w:t>25%</w:t>
            </w:r>
          </w:p>
        </w:tc>
        <w:tc>
          <w:tcPr>
            <w:tcW w:w="1560" w:type="dxa"/>
          </w:tcPr>
          <w:p w14:paraId="698A583A" w14:textId="77777777" w:rsidR="008C0428" w:rsidRPr="00AD36D2" w:rsidRDefault="008C0428" w:rsidP="00017740">
            <w:pPr>
              <w:pStyle w:val="CBDNormalNumber"/>
              <w:numPr>
                <w:ilvl w:val="0"/>
                <w:numId w:val="0"/>
              </w:numPr>
              <w:jc w:val="center"/>
              <w:rPr>
                <w:rFonts w:eastAsia="Times New Roman"/>
                <w:color w:val="000000" w:themeColor="text1"/>
                <w:sz w:val="20"/>
                <w:szCs w:val="20"/>
              </w:rPr>
            </w:pPr>
            <w:r w:rsidRPr="00AD36D2">
              <w:rPr>
                <w:rFonts w:eastAsia="Times New Roman"/>
                <w:color w:val="000000" w:themeColor="text1"/>
                <w:sz w:val="20"/>
                <w:szCs w:val="20"/>
              </w:rPr>
              <w:t>51%</w:t>
            </w:r>
          </w:p>
        </w:tc>
        <w:tc>
          <w:tcPr>
            <w:tcW w:w="1420" w:type="dxa"/>
          </w:tcPr>
          <w:p w14:paraId="7B679D6E" w14:textId="77777777" w:rsidR="008C0428" w:rsidRPr="00AD36D2" w:rsidRDefault="008C0428" w:rsidP="00017740">
            <w:pPr>
              <w:pStyle w:val="CBDNormalNumber"/>
              <w:numPr>
                <w:ilvl w:val="0"/>
                <w:numId w:val="0"/>
              </w:numPr>
              <w:spacing w:line="259" w:lineRule="auto"/>
              <w:jc w:val="center"/>
              <w:rPr>
                <w:color w:val="000000" w:themeColor="text1"/>
                <w:sz w:val="20"/>
                <w:szCs w:val="20"/>
              </w:rPr>
            </w:pPr>
            <w:r w:rsidRPr="00AD36D2">
              <w:rPr>
                <w:rFonts w:eastAsia="Times New Roman"/>
                <w:color w:val="000000" w:themeColor="text1"/>
                <w:sz w:val="20"/>
                <w:szCs w:val="20"/>
              </w:rPr>
              <w:t>35%</w:t>
            </w:r>
          </w:p>
        </w:tc>
        <w:tc>
          <w:tcPr>
            <w:tcW w:w="1400" w:type="dxa"/>
          </w:tcPr>
          <w:p w14:paraId="510F8889" w14:textId="77777777" w:rsidR="008C0428" w:rsidRPr="00AD36D2" w:rsidRDefault="008C0428" w:rsidP="00017740">
            <w:pPr>
              <w:pStyle w:val="CBDNormalNumber"/>
              <w:numPr>
                <w:ilvl w:val="0"/>
                <w:numId w:val="0"/>
              </w:numPr>
              <w:jc w:val="center"/>
              <w:rPr>
                <w:rFonts w:eastAsia="Times New Roman"/>
                <w:color w:val="000000" w:themeColor="text1"/>
                <w:sz w:val="20"/>
                <w:szCs w:val="20"/>
              </w:rPr>
            </w:pPr>
            <w:r w:rsidRPr="00AD36D2">
              <w:rPr>
                <w:rFonts w:eastAsia="Times New Roman"/>
                <w:color w:val="000000" w:themeColor="text1"/>
                <w:sz w:val="20"/>
                <w:szCs w:val="20"/>
              </w:rPr>
              <w:t>39%</w:t>
            </w:r>
          </w:p>
        </w:tc>
      </w:tr>
      <w:tr w:rsidR="008C0428" w:rsidRPr="00AD36D2" w14:paraId="4E5BC598" w14:textId="77777777" w:rsidTr="00593980">
        <w:trPr>
          <w:trHeight w:val="300"/>
          <w:jc w:val="right"/>
        </w:trPr>
        <w:tc>
          <w:tcPr>
            <w:tcW w:w="2689" w:type="dxa"/>
          </w:tcPr>
          <w:p w14:paraId="7F0AB9ED" w14:textId="77777777" w:rsidR="008C0428" w:rsidRPr="00AD36D2" w:rsidRDefault="008C0428" w:rsidP="00593980">
            <w:pPr>
              <w:pStyle w:val="CBDNormalNumber"/>
              <w:numPr>
                <w:ilvl w:val="0"/>
                <w:numId w:val="0"/>
              </w:numPr>
              <w:spacing w:before="0" w:after="0" w:line="259" w:lineRule="auto"/>
              <w:jc w:val="left"/>
              <w:rPr>
                <w:color w:val="000000" w:themeColor="text1"/>
                <w:sz w:val="20"/>
                <w:szCs w:val="20"/>
              </w:rPr>
            </w:pPr>
            <w:r w:rsidRPr="00AD36D2">
              <w:rPr>
                <w:rFonts w:eastAsia="Times New Roman"/>
                <w:color w:val="000000" w:themeColor="text1"/>
                <w:sz w:val="20"/>
                <w:szCs w:val="20"/>
              </w:rPr>
              <w:t>Post COP 10 NBSAPs (CBD/COP/15/9/Add.1, 2022)</w:t>
            </w:r>
          </w:p>
        </w:tc>
        <w:tc>
          <w:tcPr>
            <w:tcW w:w="1590" w:type="dxa"/>
          </w:tcPr>
          <w:p w14:paraId="598BBE8B" w14:textId="77777777" w:rsidR="008C0428" w:rsidRPr="00AD36D2" w:rsidRDefault="008C0428" w:rsidP="00017740">
            <w:pPr>
              <w:jc w:val="center"/>
              <w:rPr>
                <w:color w:val="000000" w:themeColor="text1"/>
                <w:sz w:val="20"/>
                <w:szCs w:val="20"/>
              </w:rPr>
            </w:pPr>
            <w:r w:rsidRPr="00AD36D2">
              <w:rPr>
                <w:color w:val="000000" w:themeColor="text1"/>
                <w:sz w:val="20"/>
                <w:szCs w:val="20"/>
              </w:rPr>
              <w:t>26%</w:t>
            </w:r>
          </w:p>
        </w:tc>
        <w:tc>
          <w:tcPr>
            <w:tcW w:w="1560" w:type="dxa"/>
          </w:tcPr>
          <w:p w14:paraId="6119C7AA" w14:textId="77777777" w:rsidR="008C0428" w:rsidRPr="00AD36D2" w:rsidRDefault="008C0428" w:rsidP="00017740">
            <w:pPr>
              <w:jc w:val="center"/>
              <w:rPr>
                <w:color w:val="000000" w:themeColor="text1"/>
                <w:sz w:val="20"/>
                <w:szCs w:val="20"/>
              </w:rPr>
            </w:pPr>
            <w:r w:rsidRPr="00AD36D2">
              <w:rPr>
                <w:color w:val="000000" w:themeColor="text1"/>
                <w:sz w:val="20"/>
                <w:szCs w:val="20"/>
              </w:rPr>
              <w:t>62%</w:t>
            </w:r>
          </w:p>
        </w:tc>
        <w:tc>
          <w:tcPr>
            <w:tcW w:w="1420" w:type="dxa"/>
          </w:tcPr>
          <w:p w14:paraId="350DB78D" w14:textId="77777777" w:rsidR="008C0428" w:rsidRPr="00AD36D2" w:rsidRDefault="008C0428" w:rsidP="00017740">
            <w:pPr>
              <w:jc w:val="center"/>
              <w:rPr>
                <w:color w:val="000000" w:themeColor="text1"/>
                <w:sz w:val="20"/>
                <w:szCs w:val="20"/>
              </w:rPr>
            </w:pPr>
            <w:r w:rsidRPr="00AD36D2">
              <w:rPr>
                <w:color w:val="000000" w:themeColor="text1"/>
                <w:sz w:val="20"/>
                <w:szCs w:val="20"/>
              </w:rPr>
              <w:t>44%</w:t>
            </w:r>
          </w:p>
        </w:tc>
        <w:tc>
          <w:tcPr>
            <w:tcW w:w="1400" w:type="dxa"/>
          </w:tcPr>
          <w:p w14:paraId="6A475A30" w14:textId="77777777" w:rsidR="008C0428" w:rsidRPr="00AD36D2" w:rsidRDefault="008C0428" w:rsidP="00017740">
            <w:pPr>
              <w:jc w:val="center"/>
              <w:rPr>
                <w:color w:val="000000" w:themeColor="text1"/>
                <w:sz w:val="20"/>
                <w:szCs w:val="20"/>
              </w:rPr>
            </w:pPr>
            <w:r w:rsidRPr="00AD36D2">
              <w:rPr>
                <w:color w:val="000000" w:themeColor="text1"/>
                <w:sz w:val="20"/>
                <w:szCs w:val="20"/>
              </w:rPr>
              <w:t>33%</w:t>
            </w:r>
          </w:p>
        </w:tc>
      </w:tr>
    </w:tbl>
    <w:p w14:paraId="31B8301C" w14:textId="38E3904E" w:rsidR="008C0428" w:rsidRPr="00AD36D2" w:rsidRDefault="00DF4054" w:rsidP="00DF4054">
      <w:pPr>
        <w:pStyle w:val="CBDFigureTitle"/>
      </w:pPr>
      <w:r w:rsidRPr="00AD36D2">
        <w:t>Table 1. Percentages of NBSAPs reporting stakeholder engagement NBSAP revision and updating processes</w:t>
      </w:r>
    </w:p>
    <w:p w14:paraId="021A7E7D" w14:textId="0F0A6869" w:rsidR="008C0428" w:rsidRPr="00AD36D2" w:rsidRDefault="008C0428" w:rsidP="008C0428">
      <w:pPr>
        <w:pStyle w:val="CBDH1"/>
      </w:pPr>
      <w:bookmarkStart w:id="25" w:name="_Toc210038488"/>
      <w:bookmarkStart w:id="26" w:name="_Toc219112308"/>
      <w:r w:rsidRPr="00AD36D2">
        <w:t>V.</w:t>
      </w:r>
      <w:r w:rsidR="003A2BA8" w:rsidRPr="00AD36D2">
        <w:tab/>
      </w:r>
      <w:r w:rsidRPr="00AD36D2">
        <w:t xml:space="preserve">Contents of the </w:t>
      </w:r>
      <w:r w:rsidR="00733172" w:rsidRPr="00AD36D2">
        <w:t>national biodiversity strategies and action plans</w:t>
      </w:r>
      <w:bookmarkEnd w:id="25"/>
      <w:bookmarkEnd w:id="26"/>
    </w:p>
    <w:p w14:paraId="4D732C7E" w14:textId="640F066C" w:rsidR="008C0428" w:rsidRPr="00AD36D2" w:rsidRDefault="008C0428" w:rsidP="00731CA5">
      <w:pPr>
        <w:pStyle w:val="CBDNormalNumber"/>
        <w:numPr>
          <w:ilvl w:val="0"/>
          <w:numId w:val="5"/>
        </w:numPr>
        <w:ind w:left="568"/>
        <w:rPr>
          <w:rFonts w:eastAsia="Times New Roman"/>
          <w:color w:val="000000" w:themeColor="text1"/>
        </w:rPr>
      </w:pPr>
      <w:r w:rsidRPr="00AD36D2">
        <w:rPr>
          <w:rFonts w:eastAsia="Times New Roman"/>
          <w:color w:val="000000" w:themeColor="text1"/>
        </w:rPr>
        <w:t xml:space="preserve">The Conference of the Parties, in its decision 15/6 paragraph 5, adopted guidance for revising and updating NBSAPs to align with the Framework which is outlined in </w:t>
      </w:r>
      <w:r w:rsidR="003A073C" w:rsidRPr="00AD36D2">
        <w:rPr>
          <w:rFonts w:eastAsia="Times New Roman"/>
          <w:color w:val="000000" w:themeColor="text1"/>
        </w:rPr>
        <w:t>a</w:t>
      </w:r>
      <w:r w:rsidRPr="00AD36D2">
        <w:rPr>
          <w:rFonts w:eastAsia="Times New Roman"/>
          <w:color w:val="000000" w:themeColor="text1"/>
        </w:rPr>
        <w:t xml:space="preserve">nnex I </w:t>
      </w:r>
      <w:r w:rsidR="003A073C" w:rsidRPr="00AD36D2">
        <w:rPr>
          <w:rFonts w:eastAsia="Times New Roman"/>
          <w:color w:val="000000" w:themeColor="text1"/>
        </w:rPr>
        <w:t>to</w:t>
      </w:r>
      <w:r w:rsidRPr="00AD36D2">
        <w:rPr>
          <w:rFonts w:eastAsia="Times New Roman"/>
          <w:color w:val="000000" w:themeColor="text1"/>
        </w:rPr>
        <w:t xml:space="preserve"> the decision. This guidance detailed common elements for inclusion in updated NBSAPs.  These elements included (a) national targets addressing or contributing towards each of the goals and targets of the Kunming-Montreal Global Biodiversity Framework and ensuring close alignment where possible, taking into account the availability of resources and means of implementation, (b) concrete actions, </w:t>
      </w:r>
      <w:r w:rsidRPr="00AD36D2">
        <w:rPr>
          <w:rFonts w:eastAsia="Times New Roman"/>
          <w:color w:val="000000" w:themeColor="text1"/>
        </w:rPr>
        <w:lastRenderedPageBreak/>
        <w:t xml:space="preserve">policies and programmes designed to meet the national targets and contribute to the global goals and targets, including spatial, temporal and financial aspects, as appropriate and (c) National monitoring, reviewing and assessment. </w:t>
      </w:r>
    </w:p>
    <w:p w14:paraId="567EC89F" w14:textId="676D6B94" w:rsidR="008C0428" w:rsidRPr="00AD36D2" w:rsidRDefault="008C0428" w:rsidP="00731CA5">
      <w:pPr>
        <w:pStyle w:val="CBDNormalNumber"/>
        <w:numPr>
          <w:ilvl w:val="0"/>
          <w:numId w:val="5"/>
        </w:numPr>
        <w:ind w:left="568"/>
        <w:rPr>
          <w:rFonts w:eastAsia="Times New Roman"/>
          <w:color w:val="000000" w:themeColor="text1"/>
        </w:rPr>
      </w:pPr>
      <w:r w:rsidRPr="00AD36D2">
        <w:t>National targets were submitted through the online reporting tool. The submission template includes national indicators which would be used to monitor each target, information on the non-</w:t>
      </w:r>
      <w:r w:rsidR="003A073C" w:rsidRPr="00AD36D2">
        <w:t>S</w:t>
      </w:r>
      <w:r w:rsidRPr="00AD36D2">
        <w:t xml:space="preserve">tate actors engaged in each target, information of the main policy measures to implement, and means of implementation needed for each target as well as information on the consideration of Section C for each Target. These aspects are </w:t>
      </w:r>
      <w:r w:rsidRPr="00AD36D2">
        <w:rPr>
          <w:color w:val="000000" w:themeColor="text1"/>
        </w:rPr>
        <w:t xml:space="preserve">addressed in section B of this document </w:t>
      </w:r>
    </w:p>
    <w:p w14:paraId="58E36D5A" w14:textId="77777777" w:rsidR="008C0428" w:rsidRPr="00AD36D2" w:rsidRDefault="008C0428" w:rsidP="00731CA5">
      <w:pPr>
        <w:pStyle w:val="CBDNormalNumber"/>
        <w:numPr>
          <w:ilvl w:val="0"/>
          <w:numId w:val="5"/>
        </w:numPr>
        <w:ind w:left="568"/>
        <w:rPr>
          <w:rFonts w:eastAsia="Times New Roman"/>
          <w:color w:val="000000" w:themeColor="text1"/>
        </w:rPr>
      </w:pPr>
      <w:r w:rsidRPr="00AD36D2">
        <w:rPr>
          <w:bCs/>
        </w:rPr>
        <w:t>Not all Parties completed the full national target submission template and in some cases the level of detail in the NBSAP was higher than in the national target submission template. This section addresses Parties’ response to the NBSAP guidance in decision 15/6 in their NBSAPs. It addresses the inclusion of concrete actions, policies and programmes to meet their national targets, biodiversity financing, and monitoring systems in the revised and updated NBSAPs. This section also addresses the inclusion of communication strategies or elements thereof and the reflection of non-state actor contributions to the implementation of the GBF in the NBSAPs.</w:t>
      </w:r>
    </w:p>
    <w:p w14:paraId="27E6FD9F" w14:textId="2E900F61" w:rsidR="008C0428" w:rsidRPr="00AD36D2" w:rsidRDefault="008C0428" w:rsidP="008C0428">
      <w:pPr>
        <w:pStyle w:val="CBDH2"/>
      </w:pPr>
      <w:bookmarkStart w:id="27" w:name="_Toc210038489"/>
      <w:bookmarkStart w:id="28" w:name="_Toc219112309"/>
      <w:r w:rsidRPr="00AD36D2">
        <w:t>Concrete actions, policies and programmes to meet national targets</w:t>
      </w:r>
      <w:bookmarkEnd w:id="27"/>
      <w:bookmarkEnd w:id="28"/>
    </w:p>
    <w:p w14:paraId="639C9420" w14:textId="77777777" w:rsidR="008C0428" w:rsidRPr="00AD36D2" w:rsidRDefault="008C0428" w:rsidP="00731CA5">
      <w:pPr>
        <w:pStyle w:val="CBDNormalNumber"/>
        <w:numPr>
          <w:ilvl w:val="0"/>
          <w:numId w:val="5"/>
        </w:numPr>
        <w:ind w:left="568"/>
        <w:rPr>
          <w:bCs/>
        </w:rPr>
      </w:pPr>
      <w:r w:rsidRPr="00AD36D2">
        <w:rPr>
          <w:bCs/>
        </w:rPr>
        <w:t>A key component of the revised NBSAPs is the articulation of how national targets will be achieved in practice. This is primarily done through the inclusion of concrete actions, policies, and programmes. Of the 51 NBSAPs analysed, over three quarters (39, 76%) of Parties</w:t>
      </w:r>
      <w:r w:rsidRPr="00AD36D2">
        <w:rPr>
          <w:bCs/>
          <w:vertAlign w:val="superscript"/>
        </w:rPr>
        <w:footnoteReference w:id="36"/>
      </w:r>
      <w:r w:rsidRPr="00AD36D2">
        <w:rPr>
          <w:bCs/>
        </w:rPr>
        <w:t xml:space="preserve"> have totally or partially fulfilled section 6 (b) of the NBSAP guidance in Annex I of Decision 15/6.  The majority include an action planning matrix within their NBSAP outlining specific concrete actions, and to varying degrees policies and programmes, designed to meet national targets. As part of their action planning matrices, some Parties also included responsible actors, supporting institutions/key partners</w:t>
      </w:r>
      <w:r w:rsidRPr="00AD36D2">
        <w:rPr>
          <w:bCs/>
          <w:vertAlign w:val="superscript"/>
        </w:rPr>
        <w:footnoteReference w:id="37"/>
      </w:r>
      <w:r w:rsidRPr="00AD36D2">
        <w:rPr>
          <w:bCs/>
        </w:rPr>
        <w:t>, measurable outputs</w:t>
      </w:r>
      <w:r w:rsidRPr="00AD36D2" w:rsidDel="00852722">
        <w:rPr>
          <w:bCs/>
        </w:rPr>
        <w:t xml:space="preserve"> and </w:t>
      </w:r>
      <w:r w:rsidRPr="00AD36D2">
        <w:rPr>
          <w:bCs/>
        </w:rPr>
        <w:t>indicators</w:t>
      </w:r>
      <w:r w:rsidRPr="00AD36D2">
        <w:rPr>
          <w:bCs/>
          <w:vertAlign w:val="superscript"/>
        </w:rPr>
        <w:footnoteReference w:id="38"/>
      </w:r>
      <w:r w:rsidRPr="00AD36D2" w:rsidDel="00852722">
        <w:rPr>
          <w:bCs/>
        </w:rPr>
        <w:t xml:space="preserve"> </w:t>
      </w:r>
      <w:r w:rsidRPr="00AD36D2">
        <w:rPr>
          <w:bCs/>
        </w:rPr>
        <w:t xml:space="preserve">baselines, milestones, and required capacity. </w:t>
      </w:r>
    </w:p>
    <w:p w14:paraId="08EB87E3" w14:textId="6BC4F5D0" w:rsidR="008C0428" w:rsidRPr="00AD36D2" w:rsidRDefault="008C0428" w:rsidP="00731CA5">
      <w:pPr>
        <w:pStyle w:val="CBDNormalNumber"/>
        <w:numPr>
          <w:ilvl w:val="0"/>
          <w:numId w:val="5"/>
        </w:numPr>
        <w:ind w:left="568"/>
        <w:rPr>
          <w:bCs/>
        </w:rPr>
      </w:pPr>
      <w:r w:rsidRPr="00AD36D2">
        <w:t xml:space="preserve">Parties’ concrete actions, policies and programmes include spatial, temporal and financial aspects to varying degrees. </w:t>
      </w:r>
      <w:r w:rsidRPr="00AD36D2" w:rsidDel="00852722">
        <w:t xml:space="preserve">The most common were temporal aspects through the inclusion of timebound actions and targets. </w:t>
      </w:r>
      <w:r w:rsidRPr="00AD36D2">
        <w:t>This information is further elaborated by Parties in the submission of their national targets. Several Parties included financial aspects into action planning matrices or a chapter on financial means. Financial considerations were also developed as part of national targets mapped to global target 19 (please see section on biodiversity finance)</w:t>
      </w:r>
      <w:r w:rsidRPr="00AD36D2" w:rsidDel="00852722">
        <w:t>.</w:t>
      </w:r>
      <w:r w:rsidRPr="00AD36D2">
        <w:t xml:space="preserve"> Most actions were not spatially specific, however</w:t>
      </w:r>
      <w:r w:rsidR="003A073C" w:rsidRPr="00AD36D2">
        <w:t>,</w:t>
      </w:r>
      <w:r w:rsidRPr="00AD36D2">
        <w:t xml:space="preserve"> spatial aspects were more often included</w:t>
      </w:r>
      <w:r w:rsidRPr="00AD36D2">
        <w:rPr>
          <w:vertAlign w:val="superscript"/>
        </w:rPr>
        <w:footnoteReference w:id="39"/>
      </w:r>
      <w:r w:rsidRPr="00AD36D2">
        <w:t xml:space="preserve"> in actions and national targets related to global </w:t>
      </w:r>
      <w:r w:rsidR="003A073C" w:rsidRPr="00AD36D2">
        <w:t>T</w:t>
      </w:r>
      <w:r w:rsidRPr="00AD36D2">
        <w:t>argets 1-3 or within introductory sections on areas important to biodiversity. Some examples include:</w:t>
      </w:r>
    </w:p>
    <w:p w14:paraId="4EC8D765" w14:textId="7E171FB9" w:rsidR="008C0428" w:rsidRPr="00AD36D2" w:rsidRDefault="008C0428" w:rsidP="00731CA5">
      <w:pPr>
        <w:pStyle w:val="CBDNormalNumber"/>
        <w:numPr>
          <w:ilvl w:val="1"/>
          <w:numId w:val="5"/>
        </w:numPr>
        <w:rPr>
          <w:bCs/>
        </w:rPr>
      </w:pPr>
      <w:r w:rsidRPr="00AD36D2">
        <w:t>Suriname's NBSAP contains a Strategic Action Framework containing 121 actions (including concrete actions policies and programmes) to meet national targets, each with time</w:t>
      </w:r>
      <w:r w:rsidR="008135D3" w:rsidRPr="00AD36D2">
        <w:t xml:space="preserve"> </w:t>
      </w:r>
      <w:r w:rsidRPr="00AD36D2">
        <w:t>frames for implementation, a review of required capacity, identification of lead responsible agencies and key partners, an estimated cost and synergies (including with GBF targets and SDGs). Suriname's NBSAP also presents additional details of estimated costs per target and potential funding sources in a section on ‘financial overview and funding opportunities’, Suriname's 4th Strategic Pathway is focused on increasing ‘mainstreaming’ and ‘enabling conditions’ which includes targets to improve financial resources, capacity</w:t>
      </w:r>
      <w:r w:rsidR="00094C98" w:rsidRPr="00AD36D2">
        <w:t>-</w:t>
      </w:r>
      <w:r w:rsidRPr="00AD36D2">
        <w:t>building and national biodiversity integration aiming to harmonise environmental and economic policies</w:t>
      </w:r>
      <w:r w:rsidR="003A2BA8" w:rsidRPr="00AD36D2">
        <w:t>;</w:t>
      </w:r>
      <w:r w:rsidRPr="00AD36D2">
        <w:t xml:space="preserve"> </w:t>
      </w:r>
    </w:p>
    <w:p w14:paraId="09FC25EC" w14:textId="1D2BC370" w:rsidR="008C0428" w:rsidRPr="00AD36D2" w:rsidRDefault="008C0428" w:rsidP="00731CA5">
      <w:pPr>
        <w:pStyle w:val="CBDNormalNumber"/>
        <w:numPr>
          <w:ilvl w:val="1"/>
          <w:numId w:val="5"/>
        </w:numPr>
        <w:rPr>
          <w:bCs/>
        </w:rPr>
      </w:pPr>
      <w:r w:rsidRPr="00AD36D2">
        <w:lastRenderedPageBreak/>
        <w:t>Denmark outlines concrete actions designed to meet national targets</w:t>
      </w:r>
      <w:r w:rsidR="008135D3" w:rsidRPr="00AD36D2">
        <w:t>,</w:t>
      </w:r>
      <w:r w:rsidRPr="00AD36D2">
        <w:t xml:space="preserve"> as well as policies and programmes within their NBSAP, including the Marine Strategy Action programme, Maritime Spatial Plan and River Basin Management Plans</w:t>
      </w:r>
      <w:r w:rsidR="007B534F" w:rsidRPr="00AD36D2">
        <w:t>;</w:t>
      </w:r>
      <w:r w:rsidRPr="00AD36D2">
        <w:t xml:space="preserve"> </w:t>
      </w:r>
    </w:p>
    <w:p w14:paraId="29477540" w14:textId="77777777" w:rsidR="008C0428" w:rsidRPr="00AD36D2" w:rsidRDefault="008C0428" w:rsidP="00731CA5">
      <w:pPr>
        <w:pStyle w:val="CBDNormalNumber"/>
        <w:numPr>
          <w:ilvl w:val="1"/>
          <w:numId w:val="5"/>
        </w:numPr>
        <w:rPr>
          <w:bCs/>
        </w:rPr>
      </w:pPr>
      <w:r w:rsidRPr="00AD36D2">
        <w:t xml:space="preserve">Japan provides a comprehensive GANTT chart in their NBSAP to outline the sequence and timeline of actions towards their 30X30 targets, providing a clear temporal framework for monitoring and implementation progress. </w:t>
      </w:r>
    </w:p>
    <w:p w14:paraId="3569D9AA" w14:textId="67AACBCF" w:rsidR="008C0428" w:rsidRPr="00AD36D2" w:rsidRDefault="008C0428" w:rsidP="008C0428">
      <w:pPr>
        <w:pStyle w:val="CBDH2"/>
      </w:pPr>
      <w:bookmarkStart w:id="29" w:name="_Toc210038490"/>
      <w:bookmarkStart w:id="30" w:name="_Toc219112310"/>
      <w:r w:rsidRPr="00AD36D2">
        <w:t>Resource Mobilization Strategies</w:t>
      </w:r>
      <w:bookmarkEnd w:id="29"/>
      <w:bookmarkEnd w:id="30"/>
    </w:p>
    <w:p w14:paraId="38D01830" w14:textId="58290374" w:rsidR="008C0428" w:rsidRPr="00AD36D2" w:rsidRDefault="008C0428" w:rsidP="00731CA5">
      <w:pPr>
        <w:pStyle w:val="CBDNormalNumber"/>
        <w:numPr>
          <w:ilvl w:val="0"/>
          <w:numId w:val="5"/>
        </w:numPr>
        <w:ind w:left="568"/>
      </w:pPr>
      <w:r w:rsidRPr="00AD36D2">
        <w:t>To support the implementation of these actions, policies and programmes, securing adequate financial resources is essential. In decision 16/34 paragraph 10, the Conference of the Parties encouraged Parties to “develop, update and implement national biodiversity finance plans or similar instruments, based on an assessment of biodiversity expenditures and finance needs [...]”. In line with this guidance, 27</w:t>
      </w:r>
      <w:r w:rsidRPr="00AD36D2">
        <w:rPr>
          <w:bCs/>
          <w:vertAlign w:val="superscript"/>
        </w:rPr>
        <w:footnoteReference w:id="40"/>
      </w:r>
      <w:r w:rsidRPr="00AD36D2">
        <w:t xml:space="preserve"> (53%) NBSAPs include elements that address biodiversity finance. 67% of the countries whose NBSAPs included these elements are part of the BIOFIN Initiative</w:t>
      </w:r>
      <w:r w:rsidRPr="00AD36D2">
        <w:rPr>
          <w:bCs/>
          <w:vertAlign w:val="superscript"/>
        </w:rPr>
        <w:t xml:space="preserve"> </w:t>
      </w:r>
      <w:r w:rsidRPr="00AD36D2">
        <w:rPr>
          <w:bCs/>
          <w:vertAlign w:val="superscript"/>
        </w:rPr>
        <w:footnoteReference w:id="41"/>
      </w:r>
      <w:r w:rsidRPr="00AD36D2">
        <w:t xml:space="preserve"> and are at either the design or implementation stage. </w:t>
      </w:r>
      <w:r w:rsidRPr="00AD36D2">
        <w:rPr>
          <w:color w:val="000000" w:themeColor="text1"/>
        </w:rPr>
        <w:t>Table 1 shows the sources of finance identified in the 27 NBSAPs.</w:t>
      </w:r>
    </w:p>
    <w:p w14:paraId="223CC394" w14:textId="2D9101E9" w:rsidR="008C0428" w:rsidRPr="00AD36D2" w:rsidRDefault="008C0428" w:rsidP="00731CA5">
      <w:pPr>
        <w:pStyle w:val="CBDNormalNumber"/>
        <w:numPr>
          <w:ilvl w:val="0"/>
          <w:numId w:val="5"/>
        </w:numPr>
        <w:ind w:left="568"/>
      </w:pPr>
      <w:r w:rsidRPr="00AD36D2">
        <w:rPr>
          <w:color w:val="000000" w:themeColor="text1"/>
        </w:rPr>
        <w:t>Of the 27 NBSAPs mentioned above, 16 NBSAPs include costing estimates for their implementation,</w:t>
      </w:r>
      <w:r w:rsidRPr="00AD36D2">
        <w:rPr>
          <w:vertAlign w:val="superscript"/>
        </w:rPr>
        <w:footnoteReference w:id="42"/>
      </w:r>
      <w:r w:rsidRPr="00AD36D2">
        <w:rPr>
          <w:color w:val="000000" w:themeColor="text1"/>
        </w:rPr>
        <w:t>of which 10 provide cost estimates at the action level</w:t>
      </w:r>
      <w:r w:rsidRPr="00AD36D2">
        <w:rPr>
          <w:vertAlign w:val="superscript"/>
        </w:rPr>
        <w:footnoteReference w:id="43"/>
      </w:r>
      <w:r w:rsidRPr="00AD36D2">
        <w:rPr>
          <w:color w:val="000000" w:themeColor="text1"/>
        </w:rPr>
        <w:t xml:space="preserve"> and</w:t>
      </w:r>
      <w:r w:rsidR="00952EE2" w:rsidRPr="00AD36D2">
        <w:rPr>
          <w:color w:val="000000" w:themeColor="text1"/>
        </w:rPr>
        <w:t xml:space="preserve"> </w:t>
      </w:r>
      <w:r w:rsidR="0022161C" w:rsidRPr="00AD36D2">
        <w:rPr>
          <w:color w:val="000000" w:themeColor="text1"/>
        </w:rPr>
        <w:t>7</w:t>
      </w:r>
      <w:r w:rsidRPr="00AD36D2">
        <w:rPr>
          <w:color w:val="000000" w:themeColor="text1"/>
        </w:rPr>
        <w:t xml:space="preserve"> provide overall cost estimates</w:t>
      </w:r>
      <w:r w:rsidR="008135D3" w:rsidRPr="00AD36D2">
        <w:rPr>
          <w:color w:val="000000" w:themeColor="text1"/>
        </w:rPr>
        <w:t>.</w:t>
      </w:r>
      <w:r w:rsidRPr="00AD36D2">
        <w:rPr>
          <w:vertAlign w:val="superscript"/>
        </w:rPr>
        <w:footnoteReference w:id="44"/>
      </w:r>
      <w:r w:rsidRPr="00AD36D2">
        <w:rPr>
          <w:color w:val="000000" w:themeColor="text1"/>
        </w:rPr>
        <w:t xml:space="preserve"> Of the NBSAPs that include costing at either level, 10 include financial gap analyses</w:t>
      </w:r>
      <w:r w:rsidR="008135D3" w:rsidRPr="00AD36D2">
        <w:rPr>
          <w:color w:val="000000" w:themeColor="text1"/>
        </w:rPr>
        <w:t>,</w:t>
      </w:r>
      <w:r w:rsidRPr="00AD36D2">
        <w:rPr>
          <w:vertAlign w:val="superscript"/>
        </w:rPr>
        <w:footnoteReference w:id="45"/>
      </w:r>
      <w:r w:rsidRPr="00AD36D2">
        <w:rPr>
          <w:color w:val="000000" w:themeColor="text1"/>
        </w:rPr>
        <w:t xml:space="preserve"> comparing total available resources against estimated finance needs for implementation. </w:t>
      </w:r>
    </w:p>
    <w:p w14:paraId="1027CBF3" w14:textId="0AB14FCD" w:rsidR="008C0428" w:rsidRPr="00AD36D2" w:rsidRDefault="008C0428" w:rsidP="008C0428">
      <w:pPr>
        <w:rPr>
          <w:i/>
          <w:iCs/>
          <w:color w:val="000000" w:themeColor="text1"/>
          <w:lang w:val="en-CA"/>
        </w:rPr>
      </w:pPr>
    </w:p>
    <w:tbl>
      <w:tblPr>
        <w:tblStyle w:val="TableGrid"/>
        <w:tblW w:w="0" w:type="auto"/>
        <w:jc w:val="right"/>
        <w:tblBorders>
          <w:top w:val="single" w:sz="6" w:space="0" w:color="auto"/>
          <w:left w:val="single" w:sz="6" w:space="0" w:color="auto"/>
          <w:bottom w:val="single" w:sz="6" w:space="0" w:color="auto"/>
          <w:right w:val="single" w:sz="6" w:space="0" w:color="auto"/>
          <w:insideH w:val="single" w:sz="4" w:space="0" w:color="000000" w:themeColor="text1"/>
          <w:insideV w:val="single" w:sz="4" w:space="0" w:color="000000" w:themeColor="text1"/>
        </w:tblBorders>
        <w:tblLook w:val="04A0" w:firstRow="1" w:lastRow="0" w:firstColumn="1" w:lastColumn="0" w:noHBand="0" w:noVBand="1"/>
      </w:tblPr>
      <w:tblGrid>
        <w:gridCol w:w="1843"/>
        <w:gridCol w:w="1843"/>
        <w:gridCol w:w="1843"/>
        <w:gridCol w:w="1701"/>
        <w:gridCol w:w="1555"/>
      </w:tblGrid>
      <w:tr w:rsidR="008C0428" w:rsidRPr="00AD36D2" w14:paraId="56A1CACC" w14:textId="77777777" w:rsidTr="00593980">
        <w:trPr>
          <w:gridBefore w:val="1"/>
          <w:wBefore w:w="1843" w:type="dxa"/>
          <w:trHeight w:val="300"/>
          <w:jc w:val="right"/>
        </w:trPr>
        <w:tc>
          <w:tcPr>
            <w:tcW w:w="1843" w:type="dxa"/>
            <w:tcBorders>
              <w:top w:val="single" w:sz="6" w:space="0" w:color="auto"/>
              <w:left w:val="single" w:sz="6" w:space="0" w:color="auto"/>
              <w:bottom w:val="single" w:sz="6" w:space="0" w:color="auto"/>
              <w:right w:val="single" w:sz="6" w:space="0" w:color="auto"/>
            </w:tcBorders>
            <w:tcMar>
              <w:left w:w="105" w:type="dxa"/>
              <w:right w:w="105" w:type="dxa"/>
            </w:tcMar>
          </w:tcPr>
          <w:p w14:paraId="61C7F22E" w14:textId="017A841F" w:rsidR="008C0428" w:rsidRPr="00AD36D2" w:rsidRDefault="008C0428" w:rsidP="00017740">
            <w:pPr>
              <w:jc w:val="center"/>
              <w:rPr>
                <w:rFonts w:ascii="Times" w:eastAsia="Times" w:hAnsi="Times" w:cs="Times"/>
                <w:sz w:val="20"/>
                <w:szCs w:val="20"/>
                <w:vertAlign w:val="superscript"/>
              </w:rPr>
            </w:pPr>
            <w:r w:rsidRPr="00AD36D2">
              <w:rPr>
                <w:rFonts w:ascii="Times" w:eastAsia="Times" w:hAnsi="Times" w:cs="Times"/>
                <w:sz w:val="20"/>
                <w:szCs w:val="20"/>
              </w:rPr>
              <w:t>Domestic</w:t>
            </w:r>
          </w:p>
        </w:tc>
        <w:tc>
          <w:tcPr>
            <w:tcW w:w="1843" w:type="dxa"/>
            <w:tcBorders>
              <w:top w:val="single" w:sz="4" w:space="0" w:color="auto"/>
              <w:left w:val="single" w:sz="6" w:space="0" w:color="auto"/>
              <w:bottom w:val="single" w:sz="6" w:space="0" w:color="auto"/>
              <w:right w:val="single" w:sz="6" w:space="0" w:color="auto"/>
            </w:tcBorders>
            <w:tcMar>
              <w:left w:w="105" w:type="dxa"/>
              <w:right w:w="105" w:type="dxa"/>
            </w:tcMar>
          </w:tcPr>
          <w:p w14:paraId="4EA2C4CC" w14:textId="76195616" w:rsidR="008C0428" w:rsidRPr="00AD36D2" w:rsidRDefault="008C0428" w:rsidP="00017740">
            <w:pPr>
              <w:jc w:val="center"/>
              <w:rPr>
                <w:rFonts w:ascii="Times" w:eastAsia="Times" w:hAnsi="Times" w:cs="Times"/>
                <w:sz w:val="20"/>
                <w:szCs w:val="20"/>
                <w:vertAlign w:val="superscript"/>
              </w:rPr>
            </w:pPr>
            <w:r w:rsidRPr="00AD36D2">
              <w:rPr>
                <w:rFonts w:ascii="Times" w:eastAsia="Times" w:hAnsi="Times" w:cs="Times"/>
                <w:sz w:val="20"/>
                <w:szCs w:val="20"/>
              </w:rPr>
              <w:t>International</w:t>
            </w:r>
          </w:p>
        </w:tc>
        <w:tc>
          <w:tcPr>
            <w:tcW w:w="1701" w:type="dxa"/>
            <w:tcBorders>
              <w:top w:val="single" w:sz="4" w:space="0" w:color="auto"/>
              <w:left w:val="single" w:sz="6" w:space="0" w:color="auto"/>
              <w:bottom w:val="single" w:sz="6" w:space="0" w:color="auto"/>
              <w:right w:val="single" w:sz="6" w:space="0" w:color="auto"/>
            </w:tcBorders>
            <w:tcMar>
              <w:left w:w="105" w:type="dxa"/>
              <w:right w:w="105" w:type="dxa"/>
            </w:tcMar>
          </w:tcPr>
          <w:p w14:paraId="5564AA23" w14:textId="6869C845" w:rsidR="008C0428" w:rsidRPr="00AD36D2" w:rsidRDefault="008C0428" w:rsidP="00017740">
            <w:pPr>
              <w:jc w:val="center"/>
              <w:rPr>
                <w:rFonts w:ascii="Times" w:eastAsia="Times" w:hAnsi="Times" w:cs="Times"/>
                <w:sz w:val="20"/>
                <w:szCs w:val="20"/>
                <w:vertAlign w:val="superscript"/>
              </w:rPr>
            </w:pPr>
            <w:r w:rsidRPr="00AD36D2">
              <w:rPr>
                <w:rFonts w:ascii="Times" w:eastAsia="Times" w:hAnsi="Times" w:cs="Times"/>
                <w:sz w:val="20"/>
                <w:szCs w:val="20"/>
              </w:rPr>
              <w:t>Public</w:t>
            </w:r>
          </w:p>
        </w:tc>
        <w:tc>
          <w:tcPr>
            <w:tcW w:w="1555" w:type="dxa"/>
            <w:tcBorders>
              <w:top w:val="single" w:sz="4" w:space="0" w:color="auto"/>
              <w:left w:val="single" w:sz="6" w:space="0" w:color="auto"/>
              <w:bottom w:val="single" w:sz="6" w:space="0" w:color="auto"/>
              <w:right w:val="single" w:sz="6" w:space="0" w:color="auto"/>
            </w:tcBorders>
            <w:tcMar>
              <w:left w:w="105" w:type="dxa"/>
              <w:right w:w="105" w:type="dxa"/>
            </w:tcMar>
          </w:tcPr>
          <w:p w14:paraId="11DFED5D" w14:textId="2263964B" w:rsidR="008C0428" w:rsidRPr="00AD36D2" w:rsidRDefault="008C0428" w:rsidP="00017740">
            <w:pPr>
              <w:jc w:val="center"/>
              <w:rPr>
                <w:rFonts w:ascii="Times" w:eastAsia="Times" w:hAnsi="Times" w:cs="Times"/>
                <w:sz w:val="20"/>
                <w:szCs w:val="20"/>
              </w:rPr>
            </w:pPr>
            <w:r w:rsidRPr="00AD36D2">
              <w:rPr>
                <w:rFonts w:ascii="Times" w:eastAsia="Times" w:hAnsi="Times" w:cs="Times"/>
                <w:sz w:val="20"/>
                <w:szCs w:val="20"/>
              </w:rPr>
              <w:t>Private</w:t>
            </w:r>
            <w:r w:rsidRPr="00AD36D2">
              <w:rPr>
                <w:rFonts w:ascii="Times" w:eastAsia="Times" w:hAnsi="Times" w:cs="Times"/>
                <w:sz w:val="20"/>
                <w:szCs w:val="20"/>
                <w:vertAlign w:val="superscript"/>
              </w:rPr>
              <w:t xml:space="preserve"> </w:t>
            </w:r>
          </w:p>
        </w:tc>
      </w:tr>
      <w:tr w:rsidR="008C0428" w:rsidRPr="00AD36D2" w14:paraId="031D78C2" w14:textId="77777777" w:rsidTr="00593980">
        <w:trPr>
          <w:trHeight w:val="300"/>
          <w:jc w:val="right"/>
        </w:trPr>
        <w:tc>
          <w:tcPr>
            <w:tcW w:w="1843" w:type="dxa"/>
            <w:tcBorders>
              <w:top w:val="single" w:sz="6" w:space="0" w:color="auto"/>
              <w:left w:val="single" w:sz="6" w:space="0" w:color="auto"/>
              <w:bottom w:val="single" w:sz="6" w:space="0" w:color="auto"/>
              <w:right w:val="single" w:sz="6" w:space="0" w:color="auto"/>
            </w:tcBorders>
            <w:tcMar>
              <w:left w:w="105" w:type="dxa"/>
              <w:right w:w="105" w:type="dxa"/>
            </w:tcMar>
          </w:tcPr>
          <w:p w14:paraId="17EDCEED" w14:textId="77777777" w:rsidR="008C0428" w:rsidRPr="00AD36D2" w:rsidRDefault="008C0428" w:rsidP="00017740">
            <w:pPr>
              <w:jc w:val="left"/>
              <w:rPr>
                <w:rFonts w:ascii="Times" w:eastAsia="Times" w:hAnsi="Times" w:cs="Times"/>
                <w:sz w:val="20"/>
                <w:szCs w:val="20"/>
              </w:rPr>
            </w:pPr>
            <w:r w:rsidRPr="00AD36D2">
              <w:rPr>
                <w:rFonts w:ascii="Times" w:eastAsia="Times" w:hAnsi="Times" w:cs="Times"/>
                <w:sz w:val="20"/>
                <w:szCs w:val="20"/>
              </w:rPr>
              <w:t>Number of NBSAPs</w:t>
            </w:r>
          </w:p>
        </w:tc>
        <w:tc>
          <w:tcPr>
            <w:tcW w:w="1843" w:type="dxa"/>
            <w:tcBorders>
              <w:top w:val="single" w:sz="6" w:space="0" w:color="auto"/>
              <w:left w:val="single" w:sz="6" w:space="0" w:color="auto"/>
              <w:bottom w:val="single" w:sz="6" w:space="0" w:color="auto"/>
              <w:right w:val="single" w:sz="6" w:space="0" w:color="auto"/>
            </w:tcBorders>
            <w:tcMar>
              <w:left w:w="105" w:type="dxa"/>
              <w:right w:w="105" w:type="dxa"/>
            </w:tcMar>
          </w:tcPr>
          <w:p w14:paraId="19281345" w14:textId="1E59C0A8" w:rsidR="008C0428" w:rsidRPr="00AD36D2" w:rsidRDefault="008C0428" w:rsidP="00017740">
            <w:pPr>
              <w:jc w:val="center"/>
              <w:rPr>
                <w:rFonts w:ascii="Times" w:eastAsia="Times" w:hAnsi="Times" w:cs="Times"/>
                <w:sz w:val="20"/>
                <w:szCs w:val="20"/>
              </w:rPr>
            </w:pPr>
            <w:r w:rsidRPr="00AD36D2">
              <w:rPr>
                <w:rFonts w:ascii="Times" w:eastAsia="Times" w:hAnsi="Times" w:cs="Times"/>
                <w:sz w:val="20"/>
                <w:szCs w:val="20"/>
              </w:rPr>
              <w:t>27</w:t>
            </w:r>
          </w:p>
        </w:tc>
        <w:tc>
          <w:tcPr>
            <w:tcW w:w="1843" w:type="dxa"/>
            <w:tcBorders>
              <w:top w:val="single" w:sz="6" w:space="0" w:color="auto"/>
              <w:left w:val="single" w:sz="6" w:space="0" w:color="auto"/>
              <w:bottom w:val="single" w:sz="6" w:space="0" w:color="auto"/>
              <w:right w:val="single" w:sz="6" w:space="0" w:color="auto"/>
            </w:tcBorders>
            <w:tcMar>
              <w:left w:w="105" w:type="dxa"/>
              <w:right w:w="105" w:type="dxa"/>
            </w:tcMar>
          </w:tcPr>
          <w:p w14:paraId="3178083F" w14:textId="7440BB8E" w:rsidR="008C0428" w:rsidRPr="00AD36D2" w:rsidRDefault="008C0428" w:rsidP="00017740">
            <w:pPr>
              <w:jc w:val="center"/>
              <w:rPr>
                <w:rFonts w:ascii="Times" w:eastAsia="Times" w:hAnsi="Times" w:cs="Times"/>
                <w:sz w:val="20"/>
                <w:szCs w:val="20"/>
              </w:rPr>
            </w:pPr>
            <w:r w:rsidRPr="00AD36D2">
              <w:rPr>
                <w:rFonts w:ascii="Times" w:eastAsia="Times" w:hAnsi="Times" w:cs="Times"/>
                <w:sz w:val="20"/>
                <w:szCs w:val="20"/>
              </w:rPr>
              <w:t>17</w:t>
            </w:r>
          </w:p>
        </w:tc>
        <w:tc>
          <w:tcPr>
            <w:tcW w:w="1701" w:type="dxa"/>
            <w:tcBorders>
              <w:top w:val="single" w:sz="6" w:space="0" w:color="auto"/>
              <w:left w:val="single" w:sz="6" w:space="0" w:color="auto"/>
              <w:bottom w:val="single" w:sz="6" w:space="0" w:color="auto"/>
              <w:right w:val="single" w:sz="6" w:space="0" w:color="auto"/>
            </w:tcBorders>
            <w:tcMar>
              <w:left w:w="105" w:type="dxa"/>
              <w:right w:w="105" w:type="dxa"/>
            </w:tcMar>
          </w:tcPr>
          <w:p w14:paraId="64E12BFB" w14:textId="72681E36" w:rsidR="008C0428" w:rsidRPr="00AD36D2" w:rsidRDefault="008C0428" w:rsidP="00017740">
            <w:pPr>
              <w:jc w:val="center"/>
              <w:rPr>
                <w:rFonts w:ascii="Times" w:eastAsia="Times" w:hAnsi="Times" w:cs="Times"/>
                <w:sz w:val="20"/>
                <w:szCs w:val="20"/>
              </w:rPr>
            </w:pPr>
            <w:r w:rsidRPr="00AD36D2">
              <w:rPr>
                <w:rFonts w:ascii="Times" w:eastAsia="Times" w:hAnsi="Times" w:cs="Times"/>
                <w:sz w:val="20"/>
                <w:szCs w:val="20"/>
              </w:rPr>
              <w:t>27</w:t>
            </w:r>
          </w:p>
        </w:tc>
        <w:tc>
          <w:tcPr>
            <w:tcW w:w="1555" w:type="dxa"/>
            <w:tcBorders>
              <w:top w:val="single" w:sz="6" w:space="0" w:color="auto"/>
              <w:left w:val="single" w:sz="6" w:space="0" w:color="auto"/>
              <w:bottom w:val="single" w:sz="6" w:space="0" w:color="auto"/>
              <w:right w:val="single" w:sz="6" w:space="0" w:color="auto"/>
            </w:tcBorders>
            <w:tcMar>
              <w:left w:w="105" w:type="dxa"/>
              <w:right w:w="105" w:type="dxa"/>
            </w:tcMar>
          </w:tcPr>
          <w:p w14:paraId="2D6126E2" w14:textId="77777777" w:rsidR="008C0428" w:rsidRPr="00AD36D2" w:rsidRDefault="008C0428" w:rsidP="00017740">
            <w:pPr>
              <w:jc w:val="center"/>
              <w:rPr>
                <w:rFonts w:ascii="Times" w:eastAsia="Times" w:hAnsi="Times" w:cs="Times"/>
                <w:sz w:val="20"/>
                <w:szCs w:val="20"/>
              </w:rPr>
            </w:pPr>
            <w:r w:rsidRPr="00AD36D2">
              <w:rPr>
                <w:rFonts w:ascii="Times" w:eastAsia="Times" w:hAnsi="Times" w:cs="Times"/>
                <w:sz w:val="20"/>
                <w:szCs w:val="20"/>
              </w:rPr>
              <w:t>14</w:t>
            </w:r>
          </w:p>
        </w:tc>
      </w:tr>
    </w:tbl>
    <w:p w14:paraId="13B773CE" w14:textId="68008821" w:rsidR="009F784E" w:rsidRPr="00AD36D2" w:rsidRDefault="009F784E" w:rsidP="009F784E">
      <w:pPr>
        <w:pStyle w:val="CBDFigureTitle"/>
      </w:pPr>
      <w:r w:rsidRPr="00AD36D2">
        <w:t xml:space="preserve">Table </w:t>
      </w:r>
      <w:r w:rsidR="00845FAE" w:rsidRPr="00AD36D2">
        <w:t>2</w:t>
      </w:r>
      <w:r w:rsidR="0082125B" w:rsidRPr="00AD36D2">
        <w:t>.</w:t>
      </w:r>
      <w:r w:rsidRPr="00AD36D2">
        <w:t xml:space="preserve"> Funding sources identified for NBSAP resource mobilization </w:t>
      </w:r>
    </w:p>
    <w:p w14:paraId="1CAE56FD" w14:textId="2C59FFCF" w:rsidR="008C0428" w:rsidRPr="00AD36D2" w:rsidRDefault="008C0428" w:rsidP="00731CA5">
      <w:pPr>
        <w:pStyle w:val="CBDNormalNumber"/>
        <w:numPr>
          <w:ilvl w:val="0"/>
          <w:numId w:val="5"/>
        </w:numPr>
        <w:ind w:left="568"/>
        <w:rPr>
          <w:color w:val="000000" w:themeColor="text1"/>
        </w:rPr>
      </w:pPr>
      <w:r w:rsidRPr="00AD36D2">
        <w:rPr>
          <w:color w:val="000000" w:themeColor="text1"/>
        </w:rPr>
        <w:t>Examples of some of the approaches taken with regards to resource mobilization strategies are:</w:t>
      </w:r>
    </w:p>
    <w:p w14:paraId="674BD757" w14:textId="2F030E9A" w:rsidR="008C0428" w:rsidRPr="00AD36D2" w:rsidRDefault="008C0428" w:rsidP="00731CA5">
      <w:pPr>
        <w:pStyle w:val="CBDNormalNumber"/>
        <w:numPr>
          <w:ilvl w:val="1"/>
          <w:numId w:val="5"/>
        </w:numPr>
        <w:rPr>
          <w:color w:val="000000" w:themeColor="text1"/>
        </w:rPr>
      </w:pPr>
      <w:r w:rsidRPr="00AD36D2">
        <w:rPr>
          <w:color w:val="000000" w:themeColor="text1"/>
        </w:rPr>
        <w:t>Yemen prepared a budget and resource mobilization plan which includes costing for (</w:t>
      </w:r>
      <w:r w:rsidR="003704CE" w:rsidRPr="00AD36D2">
        <w:rPr>
          <w:color w:val="000000" w:themeColor="text1"/>
        </w:rPr>
        <w:t>a</w:t>
      </w:r>
      <w:r w:rsidRPr="00AD36D2">
        <w:rPr>
          <w:color w:val="000000" w:themeColor="text1"/>
        </w:rPr>
        <w:t xml:space="preserve">) each of the six strategic pathways (ii) all </w:t>
      </w:r>
      <w:r w:rsidR="00CF61AE" w:rsidRPr="00AD36D2">
        <w:rPr>
          <w:color w:val="000000" w:themeColor="text1"/>
        </w:rPr>
        <w:t xml:space="preserve">19 </w:t>
      </w:r>
      <w:r w:rsidRPr="00AD36D2">
        <w:rPr>
          <w:color w:val="000000" w:themeColor="text1"/>
        </w:rPr>
        <w:t>associated outcomes and (iii) an approximate total budget envelope</w:t>
      </w:r>
      <w:r w:rsidR="00877839" w:rsidRPr="00AD36D2">
        <w:rPr>
          <w:color w:val="000000" w:themeColor="text1"/>
        </w:rPr>
        <w:t>;</w:t>
      </w:r>
      <w:r w:rsidRPr="00AD36D2">
        <w:rPr>
          <w:color w:val="000000" w:themeColor="text1"/>
        </w:rPr>
        <w:t xml:space="preserve"> </w:t>
      </w:r>
    </w:p>
    <w:p w14:paraId="6391149F" w14:textId="5408765B" w:rsidR="008C0428" w:rsidRPr="00AD36D2" w:rsidRDefault="008C0428" w:rsidP="00731CA5">
      <w:pPr>
        <w:pStyle w:val="CBDNormalNumber"/>
        <w:numPr>
          <w:ilvl w:val="1"/>
          <w:numId w:val="5"/>
        </w:numPr>
        <w:rPr>
          <w:color w:val="000000" w:themeColor="text1"/>
        </w:rPr>
      </w:pPr>
      <w:r w:rsidRPr="00AD36D2">
        <w:rPr>
          <w:color w:val="000000" w:themeColor="text1"/>
        </w:rPr>
        <w:t>Burkina Faso’s financing plan presents a structured table outlining the financial contributions of various stakeholders over three- and five-year periods, the respective proportion of each contribution relative to the total budget, as well as the overall projected finance needs</w:t>
      </w:r>
      <w:r w:rsidR="00877839" w:rsidRPr="00AD36D2">
        <w:rPr>
          <w:color w:val="000000" w:themeColor="text1"/>
        </w:rPr>
        <w:t>;</w:t>
      </w:r>
      <w:r w:rsidRPr="00AD36D2">
        <w:rPr>
          <w:color w:val="000000" w:themeColor="text1"/>
        </w:rPr>
        <w:t xml:space="preserve"> </w:t>
      </w:r>
    </w:p>
    <w:p w14:paraId="4FD106CE" w14:textId="63B15A39" w:rsidR="008C0428" w:rsidRPr="00AD36D2" w:rsidRDefault="008C0428" w:rsidP="00731CA5">
      <w:pPr>
        <w:pStyle w:val="CBDNormalNumber"/>
        <w:numPr>
          <w:ilvl w:val="1"/>
          <w:numId w:val="5"/>
        </w:numPr>
        <w:rPr>
          <w:color w:val="000000" w:themeColor="text1"/>
        </w:rPr>
      </w:pPr>
      <w:r w:rsidRPr="00AD36D2">
        <w:rPr>
          <w:color w:val="000000" w:themeColor="text1"/>
        </w:rPr>
        <w:t>France’s NBSAP financing plan includes a financing trajectory by stakeholder, covering public, private and EU sources. Projected funding increases are justified through a detailed cost breakdown for targeted priority areas, including protected areas and ecological restoration</w:t>
      </w:r>
      <w:r w:rsidR="00877839" w:rsidRPr="00AD36D2">
        <w:rPr>
          <w:color w:val="000000" w:themeColor="text1"/>
        </w:rPr>
        <w:t>;</w:t>
      </w:r>
      <w:r w:rsidRPr="00AD36D2">
        <w:rPr>
          <w:color w:val="000000" w:themeColor="text1"/>
        </w:rPr>
        <w:t xml:space="preserve"> </w:t>
      </w:r>
    </w:p>
    <w:p w14:paraId="20FEEE05" w14:textId="77777777" w:rsidR="008C0428" w:rsidRPr="00AD36D2" w:rsidRDefault="008C0428" w:rsidP="00731CA5">
      <w:pPr>
        <w:pStyle w:val="CBDNormalNumber"/>
        <w:numPr>
          <w:ilvl w:val="1"/>
          <w:numId w:val="5"/>
        </w:numPr>
        <w:rPr>
          <w:color w:val="000000" w:themeColor="text1"/>
        </w:rPr>
      </w:pPr>
      <w:r w:rsidRPr="00AD36D2">
        <w:rPr>
          <w:color w:val="000000" w:themeColor="text1"/>
        </w:rPr>
        <w:t xml:space="preserve">Uganda’s financing plan includes action-level costing by strategy and outlines the total minimum implementation cost, alongside a resource mobilization plan which leverages domestic mechanisms such as payments for ecosystem services. </w:t>
      </w:r>
    </w:p>
    <w:p w14:paraId="6EFDFFD8" w14:textId="1F5BDF8D" w:rsidR="008C0428" w:rsidRPr="00AD36D2" w:rsidRDefault="008C0428" w:rsidP="008C0428">
      <w:pPr>
        <w:pStyle w:val="CBDH2"/>
      </w:pPr>
      <w:bookmarkStart w:id="31" w:name="_Toc210038491"/>
      <w:bookmarkStart w:id="32" w:name="_Toc219112311"/>
      <w:r w:rsidRPr="00AD36D2">
        <w:lastRenderedPageBreak/>
        <w:t>Monitoring Systems</w:t>
      </w:r>
      <w:bookmarkEnd w:id="31"/>
      <w:bookmarkEnd w:id="32"/>
    </w:p>
    <w:p w14:paraId="214CECFE" w14:textId="3E98A4CB" w:rsidR="008C0428" w:rsidRPr="00AD36D2" w:rsidRDefault="008C0428" w:rsidP="00731CA5">
      <w:pPr>
        <w:pStyle w:val="CBDNormalNumber"/>
        <w:numPr>
          <w:ilvl w:val="0"/>
          <w:numId w:val="5"/>
        </w:numPr>
        <w:ind w:left="568"/>
        <w:rPr>
          <w:bCs/>
        </w:rPr>
      </w:pPr>
      <w:r w:rsidRPr="00AD36D2">
        <w:rPr>
          <w:bCs/>
        </w:rPr>
        <w:t>Monitoring systems provide a basis for tracking progress in implementation and informing decision-making. Although the specific indicators which will be used to monitoring national targets are included in the national target submission template, the description of how national monitoring systems should work would ideally be described in the NBSAP. Of the 51 NBSAPs analyzed, 3</w:t>
      </w:r>
      <w:r w:rsidR="00DA0683" w:rsidRPr="00AD36D2">
        <w:rPr>
          <w:bCs/>
        </w:rPr>
        <w:t>3</w:t>
      </w:r>
      <w:r w:rsidRPr="00AD36D2">
        <w:rPr>
          <w:bCs/>
        </w:rPr>
        <w:t xml:space="preserve"> (6</w:t>
      </w:r>
      <w:r w:rsidR="00DA0683" w:rsidRPr="00AD36D2">
        <w:rPr>
          <w:bCs/>
        </w:rPr>
        <w:t>5</w:t>
      </w:r>
      <w:r w:rsidRPr="00AD36D2">
        <w:rPr>
          <w:bCs/>
        </w:rPr>
        <w:t>%) indicate having a monitoring system in place or explain how the implementation of the NBSAP will be monitored.</w:t>
      </w:r>
      <w:r w:rsidR="00F5289F" w:rsidRPr="00AD36D2">
        <w:rPr>
          <w:bCs/>
          <w:vertAlign w:val="superscript"/>
        </w:rPr>
        <w:footnoteReference w:id="46"/>
      </w:r>
      <w:r w:rsidRPr="00AD36D2">
        <w:rPr>
          <w:bCs/>
        </w:rPr>
        <w:t xml:space="preserve"> For example: </w:t>
      </w:r>
    </w:p>
    <w:p w14:paraId="1F2C98ED" w14:textId="229BE749" w:rsidR="008C0428" w:rsidRPr="00AD36D2" w:rsidRDefault="008C0428" w:rsidP="00731CA5">
      <w:pPr>
        <w:pStyle w:val="CBDNormalNumber"/>
        <w:numPr>
          <w:ilvl w:val="1"/>
          <w:numId w:val="5"/>
        </w:numPr>
        <w:rPr>
          <w:bCs/>
        </w:rPr>
      </w:pPr>
      <w:r w:rsidRPr="00AD36D2">
        <w:rPr>
          <w:color w:val="000000" w:themeColor="text1"/>
        </w:rPr>
        <w:t>In France, each entity in charge of implementing the actions in the NBSAP will report on the relevant process and impact indicators for their action. The French Biodiversity Office will compile reports on each action and report to the General Secretary of Ecological Planning who will suggest corrective action if necessary</w:t>
      </w:r>
      <w:r w:rsidR="002F531D" w:rsidRPr="00AD36D2">
        <w:rPr>
          <w:color w:val="000000" w:themeColor="text1"/>
        </w:rPr>
        <w:t>;</w:t>
      </w:r>
      <w:r w:rsidRPr="00AD36D2">
        <w:rPr>
          <w:color w:val="000000" w:themeColor="text1"/>
        </w:rPr>
        <w:t xml:space="preserve"> </w:t>
      </w:r>
    </w:p>
    <w:p w14:paraId="0CF38EF9" w14:textId="23540450" w:rsidR="008C0428" w:rsidRPr="00AD36D2" w:rsidRDefault="008C0428" w:rsidP="00731CA5">
      <w:pPr>
        <w:pStyle w:val="CBDNormalNumber"/>
        <w:numPr>
          <w:ilvl w:val="1"/>
          <w:numId w:val="5"/>
        </w:numPr>
        <w:rPr>
          <w:bCs/>
        </w:rPr>
      </w:pPr>
      <w:r w:rsidRPr="00AD36D2">
        <w:rPr>
          <w:color w:val="000000" w:themeColor="text1"/>
          <w:lang w:val="en-US"/>
        </w:rPr>
        <w:t>The Malaysia Biodiversity Centre (MBC) and a set of thematic working groups comprised of representatives of different state and non-</w:t>
      </w:r>
      <w:r w:rsidR="00CF61AE" w:rsidRPr="00AD36D2">
        <w:rPr>
          <w:color w:val="000000" w:themeColor="text1"/>
          <w:lang w:val="en-US"/>
        </w:rPr>
        <w:t>S</w:t>
      </w:r>
      <w:r w:rsidRPr="00AD36D2">
        <w:rPr>
          <w:color w:val="000000" w:themeColor="text1"/>
          <w:lang w:val="en-US"/>
        </w:rPr>
        <w:t xml:space="preserve">tate actors will monitor the implementation of Malaysia’s NBSAP. An online monitoring system will be used to monitor the targets and indicators of the Policy and the progress of the NPBD 2022-2030. A National Biodiversity Conference will be organized annually to bring together all stakeholder groups to discuss implementation progress. </w:t>
      </w:r>
    </w:p>
    <w:p w14:paraId="76C095E2" w14:textId="77777777" w:rsidR="008C0428" w:rsidRPr="00AD36D2" w:rsidRDefault="008C0428" w:rsidP="00731CA5">
      <w:pPr>
        <w:pStyle w:val="CBDNormalNumber"/>
        <w:numPr>
          <w:ilvl w:val="0"/>
          <w:numId w:val="5"/>
        </w:numPr>
        <w:ind w:left="568"/>
      </w:pPr>
      <w:r w:rsidRPr="00AD36D2">
        <w:t xml:space="preserve">A number of NBSAPs explain how existing monitoring functions or systems will be enhanced. For example: </w:t>
      </w:r>
    </w:p>
    <w:p w14:paraId="5542FE7B" w14:textId="0D2A17E5" w:rsidR="008C0428" w:rsidRPr="00AD36D2" w:rsidRDefault="008C0428" w:rsidP="00731CA5">
      <w:pPr>
        <w:pStyle w:val="CBDNormalNumber"/>
        <w:numPr>
          <w:ilvl w:val="1"/>
          <w:numId w:val="5"/>
        </w:numPr>
        <w:rPr>
          <w:bCs/>
        </w:rPr>
      </w:pPr>
      <w:r w:rsidRPr="00AD36D2">
        <w:rPr>
          <w:color w:val="000000" w:themeColor="text1"/>
          <w:lang w:val="en-US"/>
        </w:rPr>
        <w:t xml:space="preserve">The Republic of Korea aims to amend its Biodiversity Act to strengthen the function of the National Biodiversity Centre to include collecting, verifying and disclosing biodiversity statistics, overseeing the overall implementation of the NBSAP, preparing national reports and building a system for information integration and implementation monitoring. The country aims to disclose information on </w:t>
      </w:r>
      <w:r w:rsidR="0053501A" w:rsidRPr="00AD36D2">
        <w:rPr>
          <w:color w:val="000000" w:themeColor="text1"/>
          <w:lang w:val="en-US"/>
        </w:rPr>
        <w:t>its</w:t>
      </w:r>
      <w:r w:rsidRPr="00AD36D2">
        <w:rPr>
          <w:color w:val="000000" w:themeColor="text1"/>
          <w:lang w:val="en-US"/>
        </w:rPr>
        <w:t xml:space="preserve"> progress of implementation of the NBSAP through its CHM (</w:t>
      </w:r>
      <w:hyperlink r:id="rId19">
        <w:r w:rsidRPr="00AD36D2">
          <w:rPr>
            <w:rStyle w:val="Hyperlink"/>
            <w:lang w:val="en-US"/>
          </w:rPr>
          <w:t>www.kbr.go.kr</w:t>
        </w:r>
      </w:hyperlink>
      <w:r w:rsidRPr="00AD36D2">
        <w:rPr>
          <w:color w:val="000000" w:themeColor="text1"/>
          <w:lang w:val="en-US"/>
        </w:rPr>
        <w:t>), and to hold regular forums to review the implementation of each strategic goal</w:t>
      </w:r>
      <w:r w:rsidR="00877839" w:rsidRPr="00AD36D2">
        <w:rPr>
          <w:color w:val="000000" w:themeColor="text1"/>
          <w:lang w:val="en-US"/>
        </w:rPr>
        <w:t>;</w:t>
      </w:r>
      <w:r w:rsidRPr="00AD36D2">
        <w:rPr>
          <w:color w:val="000000" w:themeColor="text1"/>
          <w:lang w:val="en-US"/>
        </w:rPr>
        <w:t xml:space="preserve"> </w:t>
      </w:r>
    </w:p>
    <w:p w14:paraId="0629866F" w14:textId="77777777" w:rsidR="008C0428" w:rsidRPr="00AD36D2" w:rsidRDefault="008C0428" w:rsidP="00731CA5">
      <w:pPr>
        <w:pStyle w:val="CBDNormalNumber"/>
        <w:numPr>
          <w:ilvl w:val="1"/>
          <w:numId w:val="5"/>
        </w:numPr>
        <w:rPr>
          <w:bCs/>
        </w:rPr>
      </w:pPr>
      <w:r w:rsidRPr="00AD36D2">
        <w:rPr>
          <w:color w:val="000000" w:themeColor="text1"/>
          <w:lang w:val="en-US"/>
        </w:rPr>
        <w:t>Slovenia positions monitoring as a means to facilitate implementation. It foresees to establish a comprehensive information system in such a way as to create a national hub of data and information crucial for the implementation and monitoring of the situation and planning of the nature protection policy, which will be publicly available and maintained.</w:t>
      </w:r>
    </w:p>
    <w:p w14:paraId="02170A53" w14:textId="5204A4CC" w:rsidR="008C0428" w:rsidRPr="00AD36D2" w:rsidRDefault="008C0428" w:rsidP="008C0428">
      <w:pPr>
        <w:pStyle w:val="CBDH2"/>
      </w:pPr>
      <w:bookmarkStart w:id="33" w:name="_Toc210038492"/>
      <w:bookmarkStart w:id="34" w:name="_Toc219112312"/>
      <w:r w:rsidRPr="00AD36D2">
        <w:t>Communication Strategies</w:t>
      </w:r>
      <w:bookmarkEnd w:id="33"/>
      <w:bookmarkEnd w:id="34"/>
    </w:p>
    <w:p w14:paraId="48F3B5E5" w14:textId="77777777" w:rsidR="008C0428" w:rsidRPr="00AD36D2" w:rsidRDefault="008C0428" w:rsidP="00731CA5">
      <w:pPr>
        <w:pStyle w:val="CBDNormalNumber"/>
        <w:numPr>
          <w:ilvl w:val="0"/>
          <w:numId w:val="5"/>
        </w:numPr>
        <w:ind w:left="568"/>
        <w:rPr>
          <w:bCs/>
        </w:rPr>
      </w:pPr>
      <w:r w:rsidRPr="00AD36D2">
        <w:rPr>
          <w:bCs/>
        </w:rPr>
        <w:t xml:space="preserve">In addition to establishing monitoring systems to track implementation, several COP decisions have emphasized the importance of integrating communication, education, and public awareness (CEPA) into NBSAPs. Specifically, decisions </w:t>
      </w:r>
      <w:hyperlink r:id="rId20">
        <w:r w:rsidRPr="00AD36D2">
          <w:rPr>
            <w:bCs/>
          </w:rPr>
          <w:t>VIII/6</w:t>
        </w:r>
      </w:hyperlink>
      <w:r w:rsidRPr="00AD36D2">
        <w:rPr>
          <w:bCs/>
        </w:rPr>
        <w:t xml:space="preserve"> and </w:t>
      </w:r>
      <w:hyperlink r:id="rId21">
        <w:r w:rsidRPr="00AD36D2">
          <w:rPr>
            <w:bCs/>
          </w:rPr>
          <w:t>IX/8</w:t>
        </w:r>
      </w:hyperlink>
      <w:r w:rsidRPr="00AD36D2">
        <w:rPr>
          <w:bCs/>
        </w:rPr>
        <w:t xml:space="preserve"> state that communication, education and public awareness (CEPA) strategies and activities should be integral parts of NBSAPs. This is important as CEPA can help increase public understanding of national biodiversity goals, promote behaviour change, and encourage participation from key sectors in implementing NBSAP actions. Public awareness and commitment, can in turn, increase political will to take biodiversity action.</w:t>
      </w:r>
    </w:p>
    <w:p w14:paraId="4895DE52" w14:textId="77777777" w:rsidR="008C0428" w:rsidRPr="00AD36D2" w:rsidRDefault="008C0428" w:rsidP="00731CA5">
      <w:pPr>
        <w:pStyle w:val="CBDNormalNumber"/>
        <w:numPr>
          <w:ilvl w:val="0"/>
          <w:numId w:val="5"/>
        </w:numPr>
        <w:ind w:left="568"/>
        <w:rPr>
          <w:bCs/>
        </w:rPr>
      </w:pPr>
      <w:r w:rsidRPr="00AD36D2">
        <w:rPr>
          <w:color w:val="000000" w:themeColor="text1"/>
        </w:rPr>
        <w:t>Nearly all the 51 NBSAP’s reviewed contained reference to CEPA activities with 22 (43%) NBSAPs</w:t>
      </w:r>
      <w:r w:rsidRPr="00AD36D2">
        <w:rPr>
          <w:rStyle w:val="FootnoteReference"/>
          <w:color w:val="000000" w:themeColor="text1"/>
        </w:rPr>
        <w:footnoteReference w:id="47"/>
      </w:r>
      <w:r w:rsidRPr="00AD36D2">
        <w:rPr>
          <w:color w:val="000000" w:themeColor="text1"/>
        </w:rPr>
        <w:t xml:space="preserve"> containing a clear CEPA or communication strategy and action plan or equivalent and 26 </w:t>
      </w:r>
      <w:r w:rsidRPr="00AD36D2">
        <w:rPr>
          <w:color w:val="000000" w:themeColor="text1"/>
        </w:rPr>
        <w:lastRenderedPageBreak/>
        <w:t>(51%) NBSAPs</w:t>
      </w:r>
      <w:r w:rsidRPr="00AD36D2">
        <w:rPr>
          <w:rStyle w:val="FootnoteReference"/>
          <w:color w:val="000000" w:themeColor="text1"/>
        </w:rPr>
        <w:footnoteReference w:id="48"/>
      </w:r>
      <w:r w:rsidRPr="00AD36D2">
        <w:rPr>
          <w:color w:val="000000" w:themeColor="text1"/>
          <w:vertAlign w:val="superscript"/>
        </w:rPr>
        <w:t xml:space="preserve"> </w:t>
      </w:r>
      <w:r w:rsidRPr="00AD36D2">
        <w:rPr>
          <w:color w:val="000000" w:themeColor="text1"/>
        </w:rPr>
        <w:t xml:space="preserve">containing initiatives relating to communication, education and public awareness. Examples include: </w:t>
      </w:r>
    </w:p>
    <w:p w14:paraId="73E18D75" w14:textId="0CD8149F" w:rsidR="008C0428" w:rsidRPr="00AD36D2" w:rsidRDefault="00C61504" w:rsidP="00731CA5">
      <w:pPr>
        <w:pStyle w:val="CBDNormalNumber"/>
        <w:numPr>
          <w:ilvl w:val="1"/>
          <w:numId w:val="5"/>
        </w:numPr>
        <w:rPr>
          <w:bCs/>
        </w:rPr>
      </w:pPr>
      <w:r w:rsidRPr="00AD36D2">
        <w:rPr>
          <w:color w:val="000000" w:themeColor="text1"/>
        </w:rPr>
        <w:t xml:space="preserve">Aruba </w:t>
      </w:r>
      <w:r w:rsidR="00B66F93" w:rsidRPr="00AD36D2">
        <w:rPr>
          <w:color w:val="000000" w:themeColor="text1"/>
        </w:rPr>
        <w:t>(Kingdom of the</w:t>
      </w:r>
      <w:r w:rsidRPr="00AD36D2">
        <w:rPr>
          <w:color w:val="000000" w:themeColor="text1"/>
        </w:rPr>
        <w:t xml:space="preserve"> Netherlands</w:t>
      </w:r>
      <w:r w:rsidR="004C05DE" w:rsidRPr="00AD36D2">
        <w:rPr>
          <w:color w:val="000000" w:themeColor="text1"/>
        </w:rPr>
        <w:t>)</w:t>
      </w:r>
      <w:r w:rsidR="008C0428" w:rsidRPr="00AD36D2">
        <w:rPr>
          <w:color w:val="000000" w:themeColor="text1"/>
        </w:rPr>
        <w:t xml:space="preserve"> emphasize that nature-conscious action begins with awareness of the Rights of Nature and are building their communications and education approach upon new legislative changes for inclusion of Rights of Nature. Supported by their subgoal of “Nature Education for a new Aruban Narrative” across government and society.</w:t>
      </w:r>
    </w:p>
    <w:p w14:paraId="2EFCBF16" w14:textId="693626C9" w:rsidR="008C0428" w:rsidRPr="00AD36D2" w:rsidRDefault="00202158" w:rsidP="00731CA5">
      <w:pPr>
        <w:pStyle w:val="CBDNormalNumber"/>
        <w:numPr>
          <w:ilvl w:val="1"/>
          <w:numId w:val="5"/>
        </w:numPr>
        <w:rPr>
          <w:bCs/>
        </w:rPr>
      </w:pPr>
      <w:r w:rsidRPr="00AD36D2">
        <w:rPr>
          <w:color w:val="000000" w:themeColor="text1"/>
        </w:rPr>
        <w:t>Republic of Moldova</w:t>
      </w:r>
      <w:r w:rsidR="008C0428" w:rsidRPr="00AD36D2">
        <w:rPr>
          <w:color w:val="000000" w:themeColor="text1"/>
        </w:rPr>
        <w:t xml:space="preserve"> emphasizes the support of NGOs in developing and maintaining their most active social public engagement initiatives. Highlighting the work of organi</w:t>
      </w:r>
      <w:r w:rsidR="006A2706" w:rsidRPr="00AD36D2">
        <w:rPr>
          <w:color w:val="000000" w:themeColor="text1"/>
        </w:rPr>
        <w:t>z</w:t>
      </w:r>
      <w:r w:rsidR="008C0428" w:rsidRPr="00AD36D2">
        <w:rPr>
          <w:color w:val="000000" w:themeColor="text1"/>
        </w:rPr>
        <w:t xml:space="preserve">ations such as EcoContact, the Biotica Society, EcoTiras, and the National Environment Center, who frequently implement national campaigns to urge their population to join collective actions for conservation and protection of biodiversity, including national forest plantation and waste-free forest campaigns. </w:t>
      </w:r>
    </w:p>
    <w:p w14:paraId="313B72F4" w14:textId="5D7ACFEC" w:rsidR="008C0428" w:rsidRPr="00AD36D2" w:rsidRDefault="008C0428" w:rsidP="00731CA5">
      <w:pPr>
        <w:pStyle w:val="CBDNormalNumber"/>
        <w:numPr>
          <w:ilvl w:val="1"/>
          <w:numId w:val="5"/>
        </w:numPr>
        <w:rPr>
          <w:bCs/>
        </w:rPr>
      </w:pPr>
      <w:r w:rsidRPr="00AD36D2">
        <w:rPr>
          <w:color w:val="000000" w:themeColor="text1"/>
        </w:rPr>
        <w:t>Indonesia has developed a CEPA framework and guidance document aiming to increase community support and active participation, emphasi</w:t>
      </w:r>
      <w:r w:rsidR="00600496" w:rsidRPr="00AD36D2">
        <w:rPr>
          <w:color w:val="000000" w:themeColor="text1"/>
        </w:rPr>
        <w:t>z</w:t>
      </w:r>
      <w:r w:rsidRPr="00AD36D2">
        <w:rPr>
          <w:color w:val="000000" w:themeColor="text1"/>
        </w:rPr>
        <w:t>ing that communication, education and public awareness is a key to the success of their NBSAP programme.</w:t>
      </w:r>
    </w:p>
    <w:p w14:paraId="50B5CAD0" w14:textId="77777777" w:rsidR="008C0428" w:rsidRPr="00AD36D2" w:rsidRDefault="008C0428" w:rsidP="00731CA5">
      <w:pPr>
        <w:pStyle w:val="CBDNormalNumber"/>
        <w:numPr>
          <w:ilvl w:val="1"/>
          <w:numId w:val="5"/>
        </w:numPr>
        <w:rPr>
          <w:bCs/>
        </w:rPr>
      </w:pPr>
      <w:r w:rsidRPr="00AD36D2">
        <w:rPr>
          <w:color w:val="000000" w:themeColor="text1"/>
        </w:rPr>
        <w:t xml:space="preserve">Libya's NBSAP includes the implementation of public and community awareness campaigns as part of actions towards several national targets. These actions include raising awareness of climate change and nature-based solutions, sustainable consumption and production approaches, importance and benefits of waste reduction, pollution reduction and biodiversity conservation. </w:t>
      </w:r>
    </w:p>
    <w:p w14:paraId="69327509" w14:textId="5A4327EF" w:rsidR="008C0428" w:rsidRPr="00AD36D2" w:rsidRDefault="008C0428" w:rsidP="00731CA5">
      <w:pPr>
        <w:pStyle w:val="CBDNormalNumber"/>
        <w:numPr>
          <w:ilvl w:val="0"/>
          <w:numId w:val="5"/>
        </w:numPr>
        <w:ind w:left="568"/>
        <w:rPr>
          <w:bCs/>
        </w:rPr>
      </w:pPr>
      <w:r w:rsidRPr="00AD36D2">
        <w:rPr>
          <w:bCs/>
        </w:rPr>
        <w:t>Nearly half (25, 49%) of the NBSAPs</w:t>
      </w:r>
      <w:r w:rsidRPr="00AD36D2">
        <w:rPr>
          <w:bCs/>
          <w:vertAlign w:val="superscript"/>
        </w:rPr>
        <w:footnoteReference w:id="49"/>
      </w:r>
      <w:r w:rsidRPr="00AD36D2">
        <w:rPr>
          <w:bCs/>
        </w:rPr>
        <w:t xml:space="preserve"> reviewed had CEPA-related initiatives that were identified as actions towards national targets. These were not only related to global target 21 but also other global targets</w:t>
      </w:r>
      <w:r w:rsidR="00600496" w:rsidRPr="00AD36D2">
        <w:rPr>
          <w:bCs/>
        </w:rPr>
        <w:t>,</w:t>
      </w:r>
      <w:r w:rsidRPr="00AD36D2">
        <w:rPr>
          <w:bCs/>
        </w:rPr>
        <w:t xml:space="preserve"> such as 6, 7, and 16, for which Parties had identified the public and other actors, engagement and behavioural change as a key component to achieving these targets. </w:t>
      </w:r>
    </w:p>
    <w:p w14:paraId="4FC0D48D" w14:textId="69A8CDA9" w:rsidR="008C0428" w:rsidRPr="00AD36D2" w:rsidRDefault="008C0428" w:rsidP="00731CA5">
      <w:pPr>
        <w:pStyle w:val="CBDNormalNumber"/>
        <w:numPr>
          <w:ilvl w:val="0"/>
          <w:numId w:val="5"/>
        </w:numPr>
        <w:ind w:left="568"/>
        <w:rPr>
          <w:bCs/>
        </w:rPr>
      </w:pPr>
      <w:r w:rsidRPr="00AD36D2">
        <w:rPr>
          <w:color w:val="000000" w:themeColor="text1"/>
        </w:rPr>
        <w:t>While the current analysis covers only a subset of all the expected revised and updated NBSAPs, the number of Parties including communication or CEPA strategies, action plans or equivalent connected to their NBSAPs has almost doubled compared to the findings in the analysis of Post COP 10 NBSAPs (CBD/COP/15/9/Add.1).</w:t>
      </w:r>
    </w:p>
    <w:p w14:paraId="33A70FD9" w14:textId="173318AD" w:rsidR="008C0428" w:rsidRPr="00AD36D2" w:rsidRDefault="008C0428" w:rsidP="008C0428">
      <w:pPr>
        <w:pStyle w:val="CBDH2"/>
      </w:pPr>
      <w:bookmarkStart w:id="35" w:name="_Toc210038493"/>
      <w:bookmarkStart w:id="36" w:name="_Toc219112313"/>
      <w:r w:rsidRPr="00AD36D2">
        <w:t>Contributions by actors other than national governments</w:t>
      </w:r>
      <w:bookmarkEnd w:id="35"/>
      <w:bookmarkEnd w:id="36"/>
    </w:p>
    <w:p w14:paraId="2B17BD84" w14:textId="5B54E66E" w:rsidR="008C0428" w:rsidRPr="00AD36D2" w:rsidRDefault="008C0428" w:rsidP="00731CA5">
      <w:pPr>
        <w:pStyle w:val="CBDNormalNumber"/>
        <w:numPr>
          <w:ilvl w:val="0"/>
          <w:numId w:val="5"/>
        </w:numPr>
        <w:ind w:left="568"/>
        <w:rPr>
          <w:color w:val="000000" w:themeColor="text1"/>
        </w:rPr>
      </w:pPr>
      <w:r w:rsidRPr="00AD36D2">
        <w:rPr>
          <w:color w:val="000000" w:themeColor="text1"/>
        </w:rPr>
        <w:t>In line with the whole</w:t>
      </w:r>
      <w:r w:rsidR="00600496" w:rsidRPr="00AD36D2">
        <w:rPr>
          <w:color w:val="000000" w:themeColor="text1"/>
        </w:rPr>
        <w:t>-</w:t>
      </w:r>
      <w:r w:rsidRPr="00AD36D2">
        <w:rPr>
          <w:color w:val="000000" w:themeColor="text1"/>
        </w:rPr>
        <w:t>of</w:t>
      </w:r>
      <w:r w:rsidR="00600496" w:rsidRPr="00AD36D2">
        <w:rPr>
          <w:color w:val="000000" w:themeColor="text1"/>
        </w:rPr>
        <w:t>-</w:t>
      </w:r>
      <w:r w:rsidRPr="00AD36D2">
        <w:rPr>
          <w:color w:val="000000" w:themeColor="text1"/>
        </w:rPr>
        <w:t>society approach called for in the Kunming-Montreal Global Biodiversity Framework, the Conference of the Parties, in Decision 15/6, (para</w:t>
      </w:r>
      <w:r w:rsidR="00142982" w:rsidRPr="00AD36D2">
        <w:rPr>
          <w:color w:val="000000" w:themeColor="text1"/>
        </w:rPr>
        <w:t>.</w:t>
      </w:r>
      <w:r w:rsidRPr="00AD36D2">
        <w:rPr>
          <w:color w:val="000000" w:themeColor="text1"/>
        </w:rPr>
        <w:t xml:space="preserve"> 26), invited actors other than national governments to develop, on a voluntary basis, commitments contributing to NBSAPs. These actors included indigenous peoples and local communities, subnational governments, cities and other local authorities, non-governmental organizations, women, youth, research organizations, the business and finance community and representatives of sectors related to or dependent on biodiversity. </w:t>
      </w:r>
    </w:p>
    <w:p w14:paraId="48CE47F2"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 xml:space="preserve">The national target submission template includes an option for parties to integrate contributions by actors other than national governments alongside their national targets. While some parties did avail of that space as is described in section B, most Parties provided more details of contributions and commitments by these actors in their NBSAPs than they did in their national target submissions through the online reporting tool. </w:t>
      </w:r>
    </w:p>
    <w:p w14:paraId="2CAAE455"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 xml:space="preserve">Within the 51 NBSAPs reviewed, most contributions of actors other than national governments were either by those identified as partners working alongside leading government bodies, supporting actions or outlined within the text of actions and targets. Few actions, as yet, have been identified as being led by actors other than national governments with the exception of subnational authorities and </w:t>
      </w:r>
      <w:r w:rsidRPr="00AD36D2">
        <w:rPr>
          <w:color w:val="000000" w:themeColor="text1"/>
        </w:rPr>
        <w:lastRenderedPageBreak/>
        <w:t>indigenous peoples and local communities through local government-led, community-led or indigenous-led actions. Some examples include:</w:t>
      </w:r>
    </w:p>
    <w:p w14:paraId="33066D6B" w14:textId="4FED3E5B" w:rsidR="008C0428" w:rsidRPr="00AD36D2" w:rsidRDefault="008C0428" w:rsidP="00731CA5">
      <w:pPr>
        <w:pStyle w:val="CBDNormalNumber"/>
        <w:numPr>
          <w:ilvl w:val="1"/>
          <w:numId w:val="5"/>
        </w:numPr>
        <w:rPr>
          <w:color w:val="000000" w:themeColor="text1"/>
        </w:rPr>
      </w:pPr>
      <w:r w:rsidRPr="00AD36D2">
        <w:rPr>
          <w:color w:val="000000" w:themeColor="text1"/>
        </w:rPr>
        <w:t>Canada emphasi</w:t>
      </w:r>
      <w:r w:rsidR="00E0688B" w:rsidRPr="00AD36D2">
        <w:rPr>
          <w:color w:val="000000" w:themeColor="text1"/>
        </w:rPr>
        <w:t>z</w:t>
      </w:r>
      <w:r w:rsidRPr="00AD36D2">
        <w:rPr>
          <w:color w:val="000000" w:themeColor="text1"/>
        </w:rPr>
        <w:t xml:space="preserve">ed the value of indigenous-led conservation actions and initiatives within their NBSAP, including </w:t>
      </w:r>
      <w:r w:rsidR="0049590A" w:rsidRPr="00AD36D2">
        <w:rPr>
          <w:color w:val="000000" w:themeColor="text1"/>
        </w:rPr>
        <w:t>i</w:t>
      </w:r>
      <w:r w:rsidRPr="00AD36D2">
        <w:rPr>
          <w:color w:val="000000" w:themeColor="text1"/>
        </w:rPr>
        <w:t xml:space="preserve">ndigenous </w:t>
      </w:r>
      <w:r w:rsidR="0049590A" w:rsidRPr="00AD36D2">
        <w:rPr>
          <w:color w:val="000000" w:themeColor="text1"/>
        </w:rPr>
        <w:t>l</w:t>
      </w:r>
      <w:r w:rsidRPr="00AD36D2">
        <w:rPr>
          <w:color w:val="000000" w:themeColor="text1"/>
        </w:rPr>
        <w:t xml:space="preserve">ed </w:t>
      </w:r>
      <w:r w:rsidR="0049590A" w:rsidRPr="00AD36D2">
        <w:rPr>
          <w:color w:val="000000" w:themeColor="text1"/>
        </w:rPr>
        <w:t>a</w:t>
      </w:r>
      <w:r w:rsidRPr="00AD36D2">
        <w:rPr>
          <w:color w:val="000000" w:themeColor="text1"/>
        </w:rPr>
        <w:t>rea-</w:t>
      </w:r>
      <w:r w:rsidR="0049590A" w:rsidRPr="00AD36D2">
        <w:rPr>
          <w:color w:val="000000" w:themeColor="text1"/>
        </w:rPr>
        <w:t>b</w:t>
      </w:r>
      <w:r w:rsidRPr="00AD36D2">
        <w:rPr>
          <w:color w:val="000000" w:themeColor="text1"/>
        </w:rPr>
        <w:t xml:space="preserve">ased </w:t>
      </w:r>
      <w:r w:rsidR="0049590A" w:rsidRPr="00AD36D2">
        <w:rPr>
          <w:color w:val="000000" w:themeColor="text1"/>
        </w:rPr>
        <w:t>c</w:t>
      </w:r>
      <w:r w:rsidRPr="00AD36D2">
        <w:rPr>
          <w:color w:val="000000" w:themeColor="text1"/>
        </w:rPr>
        <w:t>onservation efforts with significant results</w:t>
      </w:r>
      <w:r w:rsidR="00E0688B" w:rsidRPr="00AD36D2">
        <w:rPr>
          <w:color w:val="000000" w:themeColor="text1"/>
        </w:rPr>
        <w:t>,</w:t>
      </w:r>
      <w:r w:rsidRPr="00AD36D2">
        <w:rPr>
          <w:color w:val="000000" w:themeColor="text1"/>
        </w:rPr>
        <w:t xml:space="preserve"> such as the establishment of over 100,000 km</w:t>
      </w:r>
      <w:r w:rsidRPr="00AD36D2">
        <w:rPr>
          <w:color w:val="000000" w:themeColor="text1"/>
          <w:vertAlign w:val="superscript"/>
        </w:rPr>
        <w:t>2</w:t>
      </w:r>
      <w:r w:rsidRPr="00AD36D2">
        <w:rPr>
          <w:color w:val="000000" w:themeColor="text1"/>
        </w:rPr>
        <w:t xml:space="preserve"> of </w:t>
      </w:r>
      <w:r w:rsidR="0049590A" w:rsidRPr="00AD36D2">
        <w:rPr>
          <w:color w:val="000000" w:themeColor="text1"/>
        </w:rPr>
        <w:t>i</w:t>
      </w:r>
      <w:r w:rsidRPr="00AD36D2">
        <w:rPr>
          <w:color w:val="000000" w:themeColor="text1"/>
        </w:rPr>
        <w:t xml:space="preserve">ndigenous-led </w:t>
      </w:r>
      <w:r w:rsidR="0049590A" w:rsidRPr="00AD36D2">
        <w:rPr>
          <w:color w:val="000000" w:themeColor="text1"/>
        </w:rPr>
        <w:t>protected areas</w:t>
      </w:r>
      <w:r w:rsidRPr="00AD36D2">
        <w:rPr>
          <w:color w:val="000000" w:themeColor="text1"/>
        </w:rPr>
        <w:t xml:space="preserve"> and </w:t>
      </w:r>
      <w:r w:rsidR="0049590A" w:rsidRPr="00AD36D2">
        <w:rPr>
          <w:color w:val="000000" w:themeColor="text1"/>
        </w:rPr>
        <w:t>other effective conservation measures</w:t>
      </w:r>
      <w:r w:rsidRPr="00AD36D2">
        <w:rPr>
          <w:color w:val="000000" w:themeColor="text1"/>
        </w:rPr>
        <w:t>. As well as important projects such as the Indigenous Guardians program</w:t>
      </w:r>
      <w:r w:rsidR="003D7B18" w:rsidRPr="00AD36D2">
        <w:rPr>
          <w:color w:val="000000" w:themeColor="text1"/>
        </w:rPr>
        <w:t>me</w:t>
      </w:r>
      <w:r w:rsidRPr="00AD36D2">
        <w:rPr>
          <w:color w:val="000000" w:themeColor="text1"/>
        </w:rPr>
        <w:t xml:space="preserve">s and the Project Finance for Permanence that is providing $800M to support </w:t>
      </w:r>
      <w:r w:rsidR="00694BE6" w:rsidRPr="00AD36D2">
        <w:rPr>
          <w:color w:val="000000" w:themeColor="text1"/>
        </w:rPr>
        <w:t>i</w:t>
      </w:r>
      <w:r w:rsidRPr="00AD36D2">
        <w:rPr>
          <w:color w:val="000000" w:themeColor="text1"/>
        </w:rPr>
        <w:t>ndigenous-led conservation initiatives</w:t>
      </w:r>
      <w:r w:rsidR="006A2706" w:rsidRPr="00AD36D2">
        <w:rPr>
          <w:color w:val="000000" w:themeColor="text1"/>
        </w:rPr>
        <w:t>;</w:t>
      </w:r>
    </w:p>
    <w:p w14:paraId="18A061DD" w14:textId="5B7E066B" w:rsidR="008C0428" w:rsidRPr="00AD36D2" w:rsidRDefault="008C0428" w:rsidP="00731CA5">
      <w:pPr>
        <w:pStyle w:val="CBDNormalNumber"/>
        <w:numPr>
          <w:ilvl w:val="1"/>
          <w:numId w:val="5"/>
        </w:numPr>
        <w:rPr>
          <w:color w:val="000000" w:themeColor="text1"/>
        </w:rPr>
      </w:pPr>
      <w:r w:rsidRPr="00AD36D2">
        <w:rPr>
          <w:color w:val="000000" w:themeColor="text1"/>
        </w:rPr>
        <w:t>Suriname’s Indigenous and Tribal Peoples Authority representatives are lead responsible agents and key partners for a significant number of actions in their NBSAP, including assessments and management of biodiversity within tribal territories, enforcement of wildlife laws and development of laws and regulations to protect traditional knowledge and support rights</w:t>
      </w:r>
      <w:r w:rsidR="006A2706" w:rsidRPr="00AD36D2">
        <w:rPr>
          <w:color w:val="000000" w:themeColor="text1"/>
        </w:rPr>
        <w:t>;</w:t>
      </w:r>
      <w:r w:rsidRPr="00AD36D2">
        <w:rPr>
          <w:color w:val="000000" w:themeColor="text1"/>
        </w:rPr>
        <w:t xml:space="preserve"> </w:t>
      </w:r>
    </w:p>
    <w:p w14:paraId="5BD71368" w14:textId="1A701253" w:rsidR="008C0428" w:rsidRPr="00AD36D2" w:rsidRDefault="008C0428" w:rsidP="00731CA5">
      <w:pPr>
        <w:pStyle w:val="CBDNormalNumber"/>
        <w:numPr>
          <w:ilvl w:val="1"/>
          <w:numId w:val="5"/>
        </w:numPr>
        <w:rPr>
          <w:color w:val="000000" w:themeColor="text1"/>
        </w:rPr>
      </w:pPr>
      <w:r w:rsidRPr="00AD36D2">
        <w:rPr>
          <w:color w:val="000000" w:themeColor="text1"/>
        </w:rPr>
        <w:t>Burkina Faso emphasi</w:t>
      </w:r>
      <w:r w:rsidR="00E0688B" w:rsidRPr="00AD36D2">
        <w:rPr>
          <w:color w:val="000000" w:themeColor="text1"/>
        </w:rPr>
        <w:t>z</w:t>
      </w:r>
      <w:r w:rsidRPr="00AD36D2">
        <w:rPr>
          <w:color w:val="000000" w:themeColor="text1"/>
        </w:rPr>
        <w:t>es the “important role of Civil Society Organisations serving as interfaces between state structures, technical and financial partners (PTFs), and grassroots communities, executing projects and program</w:t>
      </w:r>
      <w:r w:rsidR="003D7B18" w:rsidRPr="00AD36D2">
        <w:rPr>
          <w:color w:val="000000" w:themeColor="text1"/>
        </w:rPr>
        <w:t>me</w:t>
      </w:r>
      <w:r w:rsidRPr="00AD36D2">
        <w:rPr>
          <w:color w:val="000000" w:themeColor="text1"/>
        </w:rPr>
        <w:t>s related to biodiversity themselves</w:t>
      </w:r>
      <w:r w:rsidR="006A2706" w:rsidRPr="00AD36D2">
        <w:rPr>
          <w:color w:val="000000" w:themeColor="text1"/>
        </w:rPr>
        <w:t>;</w:t>
      </w:r>
      <w:r w:rsidRPr="00AD36D2">
        <w:rPr>
          <w:color w:val="000000" w:themeColor="text1"/>
        </w:rPr>
        <w:t xml:space="preserve">” </w:t>
      </w:r>
    </w:p>
    <w:p w14:paraId="6510587E" w14:textId="587BB39F" w:rsidR="008C0428" w:rsidRPr="00AD36D2" w:rsidRDefault="008C0428" w:rsidP="00731CA5">
      <w:pPr>
        <w:pStyle w:val="CBDNormalNumber"/>
        <w:numPr>
          <w:ilvl w:val="1"/>
          <w:numId w:val="5"/>
        </w:numPr>
        <w:rPr>
          <w:color w:val="000000" w:themeColor="text1"/>
        </w:rPr>
      </w:pPr>
      <w:r w:rsidRPr="00AD36D2">
        <w:rPr>
          <w:color w:val="000000" w:themeColor="text1"/>
        </w:rPr>
        <w:t>Togo highlights that “the roles and contributions of local communities as guardians of biodiversity and partners in its conservation must be recognized, including their rights”, and supports local communities’ engagement and well</w:t>
      </w:r>
      <w:r w:rsidR="00E0688B" w:rsidRPr="00AD36D2">
        <w:rPr>
          <w:color w:val="000000" w:themeColor="text1"/>
        </w:rPr>
        <w:t>-</w:t>
      </w:r>
      <w:r w:rsidRPr="00AD36D2">
        <w:rPr>
          <w:color w:val="000000" w:themeColor="text1"/>
        </w:rPr>
        <w:t>being in 20 of their 25 national targets and monitoring framework Suriname’s confirmation of Indigenous and Tribal Peoples Authority representatives as lead responsible agents for 8 actions within their NBSAP</w:t>
      </w:r>
      <w:r w:rsidR="006A2706" w:rsidRPr="00AD36D2">
        <w:rPr>
          <w:color w:val="000000" w:themeColor="text1"/>
        </w:rPr>
        <w:t>;</w:t>
      </w:r>
    </w:p>
    <w:p w14:paraId="3F1FC033" w14:textId="77777777" w:rsidR="008C0428" w:rsidRPr="00AD36D2" w:rsidRDefault="008C0428" w:rsidP="00731CA5">
      <w:pPr>
        <w:pStyle w:val="CBDNormalNumber"/>
        <w:numPr>
          <w:ilvl w:val="1"/>
          <w:numId w:val="5"/>
        </w:numPr>
        <w:rPr>
          <w:color w:val="000000" w:themeColor="text1"/>
        </w:rPr>
      </w:pPr>
      <w:r w:rsidRPr="00AD36D2">
        <w:rPr>
          <w:color w:val="000000" w:themeColor="text1"/>
        </w:rPr>
        <w:t>Libya identifies key business group, national oil corporation, and scientific and academic actors as those responsible for implementation of actions alongside government bodies within 12 of their 20 national targets.</w:t>
      </w:r>
    </w:p>
    <w:p w14:paraId="401D49FB" w14:textId="1E467446" w:rsidR="008C0428" w:rsidRPr="00AD36D2" w:rsidRDefault="008C0428" w:rsidP="006615F6">
      <w:pPr>
        <w:pStyle w:val="CBDH1"/>
      </w:pPr>
      <w:bookmarkStart w:id="37" w:name="_Toc210038494"/>
      <w:bookmarkStart w:id="38" w:name="_Toc219112314"/>
      <w:r w:rsidRPr="00AD36D2">
        <w:t>VI. Mainstreaming</w:t>
      </w:r>
      <w:bookmarkEnd w:id="37"/>
      <w:bookmarkEnd w:id="38"/>
    </w:p>
    <w:p w14:paraId="3EABF9C6" w14:textId="443FD489" w:rsidR="008C0428" w:rsidRPr="00AD36D2" w:rsidRDefault="008C0428" w:rsidP="00731CA5">
      <w:pPr>
        <w:pStyle w:val="CBDNormalNumber"/>
        <w:numPr>
          <w:ilvl w:val="0"/>
          <w:numId w:val="5"/>
        </w:numPr>
        <w:ind w:left="568"/>
        <w:rPr>
          <w:color w:val="000000" w:themeColor="text1"/>
        </w:rPr>
      </w:pPr>
      <w:r w:rsidRPr="00AD36D2">
        <w:rPr>
          <w:color w:val="000000" w:themeColor="text1"/>
        </w:rPr>
        <w:t>Decision 15/6</w:t>
      </w:r>
      <w:r w:rsidR="009C5E93" w:rsidRPr="00AD36D2">
        <w:rPr>
          <w:color w:val="000000" w:themeColor="text1"/>
        </w:rPr>
        <w:t>,</w:t>
      </w:r>
      <w:r w:rsidRPr="00AD36D2">
        <w:rPr>
          <w:color w:val="000000" w:themeColor="text1"/>
        </w:rPr>
        <w:t xml:space="preserve"> paragraph 9</w:t>
      </w:r>
      <w:r w:rsidR="009C5E93" w:rsidRPr="00AD36D2">
        <w:rPr>
          <w:color w:val="000000" w:themeColor="text1"/>
        </w:rPr>
        <w:t>,</w:t>
      </w:r>
      <w:r w:rsidRPr="00AD36D2">
        <w:rPr>
          <w:color w:val="000000" w:themeColor="text1"/>
        </w:rPr>
        <w:t xml:space="preserve"> encourages Parties to mainstream their NBSAPs (or elements thereof) with broader strategies and plans, such as national sustainable development plans, national development plans, poverty reduction strategies and other relevant national sectoral and cross-sectoral plans, in line with national circumstances and priorities. The decision also recognizes (paras 22 and 23) that other biodiversity-related multilateral environmental agreements will contribute to the implementation of relevant or corresponding elements of the Kunming-Montreal Global Biodiversity Framework consistent with their mandates and priorities and therefore also encourages Parties to include relevant actions to implement commitments and recommendations under each of the biodiversity-related multilateral environmental agreements to which they are a party in their NBSAPs.</w:t>
      </w:r>
    </w:p>
    <w:p w14:paraId="669A07BB" w14:textId="0FE76997" w:rsidR="008C0428" w:rsidRPr="00AD36D2" w:rsidRDefault="008C0428" w:rsidP="006615F6">
      <w:pPr>
        <w:pStyle w:val="CBDH2"/>
      </w:pPr>
      <w:bookmarkStart w:id="39" w:name="_Toc210038495"/>
      <w:bookmarkStart w:id="40" w:name="_Toc219112315"/>
      <w:r w:rsidRPr="00AD36D2">
        <w:t>National development plans and Sustainable development Plans</w:t>
      </w:r>
      <w:bookmarkEnd w:id="39"/>
      <w:bookmarkEnd w:id="40"/>
    </w:p>
    <w:p w14:paraId="3E2772DE" w14:textId="5FC977F7" w:rsidR="008C0428" w:rsidRPr="00AD36D2" w:rsidRDefault="008C0428" w:rsidP="00731CA5">
      <w:pPr>
        <w:pStyle w:val="CBDNormalNumber"/>
        <w:numPr>
          <w:ilvl w:val="0"/>
          <w:numId w:val="5"/>
        </w:numPr>
        <w:ind w:left="568"/>
        <w:rPr>
          <w:color w:val="000000" w:themeColor="text1"/>
        </w:rPr>
      </w:pPr>
      <w:r w:rsidRPr="00AD36D2">
        <w:rPr>
          <w:color w:val="000000" w:themeColor="text1"/>
        </w:rPr>
        <w:t>One of the key motions for integrating biodiversity into the mainstream of countries’ socioeconomic activities is including or linking their biodiversity action in(to) their national development plans and/or their sustainable development plans. While in many cases these two plans are one and the same, in other cases the national development plan details economic development efforts while the sustainable development plan outlines how the country intends to meet the sustainable development goals more broadly.</w:t>
      </w:r>
    </w:p>
    <w:p w14:paraId="0A6E71A3"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lang w:val="en-CA"/>
        </w:rPr>
        <w:t>Of the 51 NBSAPs reviewed, 6 (12%) Parties’ NBSAPs</w:t>
      </w:r>
      <w:r w:rsidRPr="00AD36D2">
        <w:rPr>
          <w:vertAlign w:val="superscript"/>
          <w:lang w:val="en-CA"/>
        </w:rPr>
        <w:footnoteReference w:id="50"/>
      </w:r>
      <w:r w:rsidRPr="00AD36D2">
        <w:rPr>
          <w:color w:val="000000" w:themeColor="text1"/>
          <w:lang w:val="en-CA"/>
        </w:rPr>
        <w:t xml:space="preserve"> state that biodiversity has been integrated into their national development plan or equivalent instrument (Figure 6). For example:</w:t>
      </w:r>
    </w:p>
    <w:p w14:paraId="4A0A3C87" w14:textId="4F0C23A9" w:rsidR="008C0428" w:rsidRPr="00AD36D2" w:rsidRDefault="008C0428" w:rsidP="00731CA5">
      <w:pPr>
        <w:pStyle w:val="CBDNormalNumber"/>
        <w:numPr>
          <w:ilvl w:val="1"/>
          <w:numId w:val="5"/>
        </w:numPr>
        <w:rPr>
          <w:color w:val="000000" w:themeColor="text1"/>
        </w:rPr>
      </w:pPr>
      <w:r w:rsidRPr="00AD36D2">
        <w:rPr>
          <w:color w:val="000000" w:themeColor="text1"/>
          <w:lang w:val="en-US"/>
        </w:rPr>
        <w:lastRenderedPageBreak/>
        <w:t>Jordan’s NBSAP was fully integrated within their Economic Modernization Vision (EMV), which served as the primary national policy document to influence key factors affecting biodiversity gains or losses</w:t>
      </w:r>
      <w:r w:rsidR="009C5E93" w:rsidRPr="00AD36D2">
        <w:rPr>
          <w:color w:val="000000" w:themeColor="text1"/>
          <w:lang w:val="en-US"/>
        </w:rPr>
        <w:t>;</w:t>
      </w:r>
      <w:r w:rsidRPr="00AD36D2">
        <w:rPr>
          <w:color w:val="000000" w:themeColor="text1"/>
          <w:lang w:val="en-US"/>
        </w:rPr>
        <w:t xml:space="preserve">  </w:t>
      </w:r>
    </w:p>
    <w:p w14:paraId="05C0D75F" w14:textId="1FC0D793" w:rsidR="008C0428" w:rsidRPr="00AD36D2" w:rsidRDefault="008C0428" w:rsidP="00731CA5">
      <w:pPr>
        <w:pStyle w:val="CBDNormalNumber"/>
        <w:numPr>
          <w:ilvl w:val="1"/>
          <w:numId w:val="5"/>
        </w:numPr>
        <w:rPr>
          <w:color w:val="000000" w:themeColor="text1"/>
        </w:rPr>
      </w:pPr>
      <w:r w:rsidRPr="00AD36D2">
        <w:rPr>
          <w:color w:val="000000" w:themeColor="text1"/>
        </w:rPr>
        <w:t>The Indonesian Biodiversity Strategy and Action Plan (IBSAP) was harmoni</w:t>
      </w:r>
      <w:r w:rsidR="009C5E93" w:rsidRPr="00AD36D2">
        <w:rPr>
          <w:color w:val="000000" w:themeColor="text1"/>
        </w:rPr>
        <w:t>z</w:t>
      </w:r>
      <w:r w:rsidRPr="00AD36D2">
        <w:rPr>
          <w:color w:val="000000" w:themeColor="text1"/>
        </w:rPr>
        <w:t xml:space="preserve">ed with both their National Long-Term Development Plan (RPJPN) and their Draft National Medium-Term Development Plan. </w:t>
      </w:r>
    </w:p>
    <w:p w14:paraId="52130032"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The NBSAPs of 16 (31%) other Parties</w:t>
      </w:r>
      <w:r w:rsidRPr="00AD36D2">
        <w:rPr>
          <w:color w:val="000000" w:themeColor="text1"/>
          <w:vertAlign w:val="superscript"/>
        </w:rPr>
        <w:footnoteReference w:id="51"/>
      </w:r>
      <w:r w:rsidRPr="00AD36D2">
        <w:rPr>
          <w:color w:val="000000" w:themeColor="text1"/>
        </w:rPr>
        <w:t xml:space="preserve"> contain elements and/or targets and actions which aim at mainstreaming with the national development plan or equivalent instrument.</w:t>
      </w:r>
    </w:p>
    <w:p w14:paraId="3DFB7035"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Of the 51 NBSAPs reviewed, 32 (63%) Parties</w:t>
      </w:r>
      <w:r w:rsidRPr="00AD36D2">
        <w:rPr>
          <w:vertAlign w:val="superscript"/>
        </w:rPr>
        <w:footnoteReference w:id="52"/>
      </w:r>
      <w:r w:rsidRPr="00AD36D2">
        <w:rPr>
          <w:color w:val="000000" w:themeColor="text1"/>
          <w:vertAlign w:val="superscript"/>
        </w:rPr>
        <w:t xml:space="preserve"> </w:t>
      </w:r>
      <w:r w:rsidRPr="00AD36D2">
        <w:rPr>
          <w:color w:val="000000" w:themeColor="text1"/>
        </w:rPr>
        <w:t xml:space="preserve">mention an integration of their NBSAP with their sustainable development plans or equivalent instruments (figure 6). These parties do not overlap with the 6 that have integrated biodiversity into their national development plans. For example: </w:t>
      </w:r>
    </w:p>
    <w:p w14:paraId="720C6643" w14:textId="441AD953" w:rsidR="008C0428" w:rsidRPr="00AD36D2" w:rsidRDefault="008C0428" w:rsidP="00731CA5">
      <w:pPr>
        <w:pStyle w:val="CBDNormalNumber"/>
        <w:numPr>
          <w:ilvl w:val="1"/>
          <w:numId w:val="5"/>
        </w:numPr>
        <w:rPr>
          <w:color w:val="000000" w:themeColor="text1"/>
        </w:rPr>
      </w:pPr>
      <w:r w:rsidRPr="00AD36D2">
        <w:rPr>
          <w:color w:val="000000" w:themeColor="text1"/>
        </w:rPr>
        <w:t>Hungary’s National Biodiversity strategy presents a table which outlines linkages between strategic pathways and targets and SDGs</w:t>
      </w:r>
      <w:r w:rsidR="008027BA" w:rsidRPr="00AD36D2">
        <w:rPr>
          <w:color w:val="000000" w:themeColor="text1"/>
        </w:rPr>
        <w:t>;</w:t>
      </w:r>
      <w:r w:rsidRPr="00AD36D2">
        <w:rPr>
          <w:color w:val="000000" w:themeColor="text1"/>
        </w:rPr>
        <w:t xml:space="preserve"> </w:t>
      </w:r>
    </w:p>
    <w:p w14:paraId="60BBFD57" w14:textId="77777777" w:rsidR="008C0428" w:rsidRPr="00AD36D2" w:rsidRDefault="008C0428" w:rsidP="00731CA5">
      <w:pPr>
        <w:pStyle w:val="CBDNormalNumber"/>
        <w:numPr>
          <w:ilvl w:val="1"/>
          <w:numId w:val="5"/>
        </w:numPr>
        <w:rPr>
          <w:color w:val="000000" w:themeColor="text1"/>
        </w:rPr>
      </w:pPr>
      <w:r w:rsidRPr="00AD36D2">
        <w:rPr>
          <w:color w:val="000000" w:themeColor="text1"/>
          <w:lang w:val="en-CA"/>
        </w:rPr>
        <w:t>Each National Target, action and intervention in Suriname’s NBSAP has been reviewed for synergies with SDGs, and these are presented in their strategic action framework.</w:t>
      </w:r>
    </w:p>
    <w:p w14:paraId="507F4AB3" w14:textId="77777777" w:rsidR="008C0428" w:rsidRPr="00AD36D2" w:rsidRDefault="008C0428" w:rsidP="008C0428">
      <w:pPr>
        <w:keepNext/>
        <w:spacing w:before="120" w:after="120"/>
        <w:ind w:firstLine="720"/>
        <w:rPr>
          <w:lang w:val="en-US"/>
        </w:rPr>
      </w:pPr>
      <w:r w:rsidRPr="00AD36D2">
        <w:rPr>
          <w:noProof/>
          <w:lang w:val="en-US"/>
        </w:rPr>
        <w:drawing>
          <wp:inline distT="0" distB="0" distL="0" distR="0" wp14:anchorId="2635879E" wp14:editId="6EA07FCD">
            <wp:extent cx="5006340" cy="2849880"/>
            <wp:effectExtent l="0" t="0" r="3810" b="7620"/>
            <wp:docPr id="967902800" name="Picture 6" descr="A graph with red and green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7902800" name="Picture 6" descr="A graph with red and green bars&#10;&#10;AI-generated content may be incorrect."/>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006340" cy="2849880"/>
                    </a:xfrm>
                    <a:prstGeom prst="rect">
                      <a:avLst/>
                    </a:prstGeom>
                    <a:noFill/>
                  </pic:spPr>
                </pic:pic>
              </a:graphicData>
            </a:graphic>
          </wp:inline>
        </w:drawing>
      </w:r>
    </w:p>
    <w:p w14:paraId="4092E23C" w14:textId="0BE6BDC4" w:rsidR="008C0428" w:rsidRPr="00AD36D2" w:rsidRDefault="008C0428" w:rsidP="00FF7D6A">
      <w:pPr>
        <w:pStyle w:val="CBDFigureTitle"/>
      </w:pPr>
      <w:r w:rsidRPr="00AD36D2">
        <w:t>Figure 6. Proportion of NBSAPs which have been linked to poverty eradication strategies, national or economic development plans or sustainable development plans</w:t>
      </w:r>
    </w:p>
    <w:p w14:paraId="5DFDE2A6" w14:textId="3BCA7642" w:rsidR="008C0428" w:rsidRPr="00AD36D2" w:rsidRDefault="008C0428" w:rsidP="00593980">
      <w:pPr>
        <w:pStyle w:val="CBDH2"/>
        <w:spacing w:before="240"/>
      </w:pPr>
      <w:bookmarkStart w:id="41" w:name="_Toc210038496"/>
      <w:bookmarkStart w:id="42" w:name="_Toc219112316"/>
      <w:r w:rsidRPr="00AD36D2">
        <w:t>Poverty eradication</w:t>
      </w:r>
      <w:bookmarkEnd w:id="41"/>
      <w:bookmarkEnd w:id="42"/>
    </w:p>
    <w:p w14:paraId="6FECE5C0"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rPr>
        <w:t>Building on the integration of biodiversity into national development plans, Parties are also encouraged to identify opportunities to link biodiversity conservation with poverty eradication. 10 (20%) Parties’ post-Nagoya NBSAPs</w:t>
      </w:r>
      <w:r w:rsidRPr="00AD36D2">
        <w:rPr>
          <w:vertAlign w:val="superscript"/>
        </w:rPr>
        <w:footnoteReference w:id="53"/>
      </w:r>
      <w:r w:rsidRPr="00AD36D2">
        <w:rPr>
          <w:color w:val="000000" w:themeColor="text1"/>
        </w:rPr>
        <w:t xml:space="preserve"> mention links to poverty eradication and/or integrate this objective into their principles, targets and/or actions. For example:  </w:t>
      </w:r>
    </w:p>
    <w:p w14:paraId="6E36E2B8" w14:textId="55102476" w:rsidR="008C0428" w:rsidRPr="00AD36D2" w:rsidRDefault="008C0428" w:rsidP="00731CA5">
      <w:pPr>
        <w:pStyle w:val="CBDNormalNumber"/>
        <w:numPr>
          <w:ilvl w:val="1"/>
          <w:numId w:val="5"/>
        </w:numPr>
        <w:rPr>
          <w:color w:val="000000" w:themeColor="text1"/>
        </w:rPr>
      </w:pPr>
      <w:r w:rsidRPr="00AD36D2">
        <w:rPr>
          <w:color w:val="000000" w:themeColor="text1"/>
        </w:rPr>
        <w:t xml:space="preserve">Uganda’s NBSAP III recognizes the role of biodiversity in supporting human well-being, poverty reduction, gender equality, and national development as a core guiding principle. </w:t>
      </w:r>
      <w:r w:rsidRPr="00AD36D2">
        <w:rPr>
          <w:color w:val="000000" w:themeColor="text1"/>
        </w:rPr>
        <w:lastRenderedPageBreak/>
        <w:t>Accordingly, Section 5.1.8 discusses integrating the strategy with the National Poverty Reduction Strategy as part of its implementation approach</w:t>
      </w:r>
      <w:r w:rsidR="008027BA" w:rsidRPr="00AD36D2">
        <w:rPr>
          <w:color w:val="000000" w:themeColor="text1"/>
        </w:rPr>
        <w:t>;</w:t>
      </w:r>
    </w:p>
    <w:p w14:paraId="4AA4A34E" w14:textId="77777777" w:rsidR="008C0428" w:rsidRPr="00AD36D2" w:rsidRDefault="008C0428" w:rsidP="00731CA5">
      <w:pPr>
        <w:pStyle w:val="CBDNormalNumber"/>
        <w:numPr>
          <w:ilvl w:val="1"/>
          <w:numId w:val="5"/>
        </w:numPr>
        <w:rPr>
          <w:color w:val="000000" w:themeColor="text1"/>
        </w:rPr>
      </w:pPr>
      <w:r w:rsidRPr="00AD36D2">
        <w:rPr>
          <w:color w:val="000000" w:themeColor="text1"/>
        </w:rPr>
        <w:t>Yemen’s NBSAP highlights poverty as a primary driver of biodiversity loss due to limited livelihood options. It commits, under their 14</w:t>
      </w:r>
      <w:r w:rsidRPr="00AD36D2">
        <w:rPr>
          <w:color w:val="000000" w:themeColor="text1"/>
          <w:vertAlign w:val="superscript"/>
        </w:rPr>
        <w:t>th</w:t>
      </w:r>
      <w:r w:rsidRPr="00AD36D2">
        <w:rPr>
          <w:color w:val="000000" w:themeColor="text1"/>
        </w:rPr>
        <w:t xml:space="preserve"> Target, to fully integrate biodiversity into poverty eradication strategies.</w:t>
      </w:r>
    </w:p>
    <w:p w14:paraId="2919C7EC" w14:textId="6127A8DA" w:rsidR="008C0428" w:rsidRPr="00AD36D2" w:rsidRDefault="008C0428" w:rsidP="00593980">
      <w:pPr>
        <w:pStyle w:val="CBDH2"/>
        <w:spacing w:before="240"/>
      </w:pPr>
      <w:bookmarkStart w:id="43" w:name="_Toc210038497"/>
      <w:bookmarkStart w:id="44" w:name="_Toc219112317"/>
      <w:r w:rsidRPr="00AD36D2">
        <w:t>Subnational plans</w:t>
      </w:r>
      <w:bookmarkEnd w:id="43"/>
      <w:bookmarkEnd w:id="44"/>
    </w:p>
    <w:p w14:paraId="5D176161" w14:textId="43F2A4F6" w:rsidR="008C0428" w:rsidRPr="00AD36D2" w:rsidRDefault="008C0428" w:rsidP="00731CA5">
      <w:pPr>
        <w:pStyle w:val="CBDNormalNumber"/>
        <w:numPr>
          <w:ilvl w:val="0"/>
          <w:numId w:val="5"/>
        </w:numPr>
        <w:ind w:left="568"/>
        <w:rPr>
          <w:color w:val="000000" w:themeColor="text1"/>
        </w:rPr>
      </w:pPr>
      <w:r w:rsidRPr="00AD36D2">
        <w:rPr>
          <w:color w:val="000000" w:themeColor="text1"/>
        </w:rPr>
        <w:t>Complementing national-level efforts, many Parties also emphasize the importance of subnational plans to address biodiversity conservation within local contexts and governance structures. Of the 51 NBSAPs reviewed, 3</w:t>
      </w:r>
      <w:r w:rsidR="00676FA9" w:rsidRPr="00AD36D2">
        <w:rPr>
          <w:color w:val="000000" w:themeColor="text1"/>
        </w:rPr>
        <w:t>2</w:t>
      </w:r>
      <w:r w:rsidRPr="00AD36D2">
        <w:rPr>
          <w:color w:val="000000" w:themeColor="text1"/>
        </w:rPr>
        <w:t xml:space="preserve"> (</w:t>
      </w:r>
      <w:r w:rsidR="00676FA9" w:rsidRPr="00AD36D2">
        <w:rPr>
          <w:color w:val="000000" w:themeColor="text1"/>
        </w:rPr>
        <w:t>3</w:t>
      </w:r>
      <w:r w:rsidRPr="00AD36D2">
        <w:rPr>
          <w:color w:val="000000" w:themeColor="text1"/>
        </w:rPr>
        <w:t>1%) NBSAPs</w:t>
      </w:r>
      <w:r w:rsidRPr="00AD36D2">
        <w:rPr>
          <w:vertAlign w:val="superscript"/>
        </w:rPr>
        <w:footnoteReference w:id="54"/>
      </w:r>
      <w:r w:rsidRPr="00AD36D2">
        <w:rPr>
          <w:vertAlign w:val="superscript"/>
        </w:rPr>
        <w:t xml:space="preserve"> </w:t>
      </w:r>
      <w:r w:rsidRPr="00AD36D2">
        <w:rPr>
          <w:color w:val="000000" w:themeColor="text1"/>
        </w:rPr>
        <w:t>address subnational or municipal issues</w:t>
      </w:r>
      <w:r w:rsidR="00121FE3" w:rsidRPr="00AD36D2">
        <w:rPr>
          <w:color w:val="000000" w:themeColor="text1"/>
        </w:rPr>
        <w:t>,</w:t>
      </w:r>
      <w:r w:rsidRPr="00AD36D2">
        <w:rPr>
          <w:color w:val="000000" w:themeColor="text1"/>
        </w:rPr>
        <w:t xml:space="preserve"> including but not limited to urban greening initiatives, Subnational Biodiversity Strategy and Action Plans (SBSAPs), and Local Biodiversity Strategy and Action Plans (LBSAPs). Of these, 9 NBSAPs</w:t>
      </w:r>
      <w:r w:rsidRPr="00AD36D2">
        <w:rPr>
          <w:vertAlign w:val="superscript"/>
        </w:rPr>
        <w:footnoteReference w:id="55"/>
      </w:r>
      <w:r w:rsidRPr="00AD36D2">
        <w:rPr>
          <w:color w:val="000000" w:themeColor="text1"/>
        </w:rPr>
        <w:t xml:space="preserve"> mention that they either already have SBSAPs, LBSAPs, or comparable plans, have started developing them, or they exclusively detail current or previous initiatives undertaken at the subnational level. </w:t>
      </w:r>
    </w:p>
    <w:p w14:paraId="64FFAC5D" w14:textId="2E0AB4DD" w:rsidR="008C0428" w:rsidRPr="00AD36D2" w:rsidRDefault="008C0428" w:rsidP="00731CA5">
      <w:pPr>
        <w:pStyle w:val="CBDNormalNumber"/>
        <w:numPr>
          <w:ilvl w:val="0"/>
          <w:numId w:val="5"/>
        </w:numPr>
        <w:ind w:left="568"/>
        <w:rPr>
          <w:color w:val="000000" w:themeColor="text1"/>
        </w:rPr>
      </w:pPr>
      <w:r w:rsidRPr="00AD36D2">
        <w:t>26 of the 31 revised and updated NBSAPs</w:t>
      </w:r>
      <w:r w:rsidRPr="00AD36D2">
        <w:rPr>
          <w:rStyle w:val="FootnoteReference"/>
          <w:color w:val="000000" w:themeColor="text1"/>
        </w:rPr>
        <w:footnoteReference w:id="56"/>
      </w:r>
      <w:r w:rsidRPr="00AD36D2">
        <w:t xml:space="preserve"> addressing subnational or municipal issues contain actions, goals, or targets regarding subnational/municipal issues or policies, and 5 NBSAPs</w:t>
      </w:r>
      <w:r w:rsidRPr="00AD36D2">
        <w:rPr>
          <w:rStyle w:val="FootnoteReference"/>
          <w:color w:val="000000" w:themeColor="text1"/>
        </w:rPr>
        <w:footnoteReference w:id="57"/>
      </w:r>
      <w:r w:rsidRPr="00AD36D2">
        <w:rPr>
          <w:rStyle w:val="FootnoteReference"/>
          <w:color w:val="000000" w:themeColor="text1"/>
        </w:rPr>
        <w:t xml:space="preserve"> </w:t>
      </w:r>
      <w:r w:rsidRPr="00AD36D2">
        <w:t xml:space="preserve">mention their intent to prepare SBSAPs, LBSAPs, or another comparable plan. For </w:t>
      </w:r>
      <w:r w:rsidR="007C7392" w:rsidRPr="00AD36D2">
        <w:t>example,</w:t>
      </w:r>
      <w:r w:rsidRPr="00AD36D2">
        <w:t xml:space="preserve"> Germany states that 15 of their 16 states have developed an SBSAP and the 16th SBSAP is currently in development. Germany also has targets aimed at urban areas dealing with landscape quality, green spaces, and climate adaptation. </w:t>
      </w:r>
    </w:p>
    <w:p w14:paraId="3F845BBA" w14:textId="77777777" w:rsidR="008C0428" w:rsidRPr="00AD36D2" w:rsidRDefault="008C0428" w:rsidP="00731CA5">
      <w:pPr>
        <w:pStyle w:val="CBDNormalNumber"/>
        <w:numPr>
          <w:ilvl w:val="0"/>
          <w:numId w:val="5"/>
        </w:numPr>
        <w:ind w:left="568"/>
        <w:rPr>
          <w:color w:val="000000" w:themeColor="text1"/>
        </w:rPr>
      </w:pPr>
      <w:r w:rsidRPr="00AD36D2">
        <w:t>While the current analysis covers only a subset of all the expected revised and updated NBSAPs, compared to the findings in the analysis of post COP 10 NBSAPs (CBD/COP/15/9/Add.1), both the proportion of Parties which have mentioned that they already have an SBSAP, LBSAP, or another comparable plan and the proportion of Parties with actions, goals, or targets regarding subnational or municipal issues have increased. </w:t>
      </w:r>
    </w:p>
    <w:p w14:paraId="19F8038B" w14:textId="49859C18" w:rsidR="008C0428" w:rsidRPr="00AD36D2" w:rsidRDefault="008C0428" w:rsidP="00593980">
      <w:pPr>
        <w:pStyle w:val="CBDH2"/>
        <w:spacing w:before="240"/>
      </w:pPr>
      <w:bookmarkStart w:id="45" w:name="_Toc210038498"/>
      <w:bookmarkStart w:id="46" w:name="_Toc219112318"/>
      <w:r w:rsidRPr="00AD36D2">
        <w:t>Multilateral Environmental Agreements and Biodiversity Related Conventions</w:t>
      </w:r>
      <w:bookmarkEnd w:id="45"/>
      <w:bookmarkEnd w:id="46"/>
    </w:p>
    <w:p w14:paraId="5AACB42D" w14:textId="77777777" w:rsidR="008C0428" w:rsidRPr="00AD36D2" w:rsidRDefault="008C0428" w:rsidP="00731CA5">
      <w:pPr>
        <w:pStyle w:val="CBDNormalNumber"/>
        <w:numPr>
          <w:ilvl w:val="0"/>
          <w:numId w:val="5"/>
        </w:numPr>
        <w:ind w:left="568"/>
      </w:pPr>
      <w:r w:rsidRPr="00AD36D2">
        <w:t xml:space="preserve">As the Kunming-Montreal Global Biodiversity Framework contains many relevant and corresponding elements consistent with the mandates and priorities of the other multilateral environmental agreements and biodiversity related conventions, in many instances, Parties articulate their commitments and plans to implement these agreements and conventions through their NBSAPs. In an effort to spell out synergistic implementation they also frequently mention the other Rio Conventions. </w:t>
      </w:r>
    </w:p>
    <w:p w14:paraId="2E890F08" w14:textId="77777777" w:rsidR="008C0428" w:rsidRPr="00AD36D2" w:rsidRDefault="008C0428" w:rsidP="00731CA5">
      <w:pPr>
        <w:pStyle w:val="CBDNormalNumber"/>
        <w:numPr>
          <w:ilvl w:val="0"/>
          <w:numId w:val="5"/>
        </w:numPr>
        <w:ind w:left="568"/>
      </w:pPr>
      <w:r w:rsidRPr="00AD36D2">
        <w:rPr>
          <w:color w:val="000000" w:themeColor="text1"/>
          <w:lang w:val="en-US"/>
        </w:rPr>
        <w:t>Of the 51 NBSAPs reviewed, 46 (90%) NBSAPs</w:t>
      </w:r>
      <w:r w:rsidRPr="00AD36D2">
        <w:rPr>
          <w:rStyle w:val="FootnoteReference"/>
          <w:color w:val="000000" w:themeColor="text1"/>
        </w:rPr>
        <w:footnoteReference w:id="58"/>
      </w:r>
      <w:r w:rsidRPr="00AD36D2">
        <w:rPr>
          <w:color w:val="000000" w:themeColor="text1"/>
        </w:rPr>
        <w:t xml:space="preserve"> mentioned at least one Multilateral Environmental Agreement (MEA) or environmental convention (excluding the CBD, the Cartagena Protocol, the Nagoya-Kuala Lumpur Supplementary Protocol, and the Nagoya Protocol). Of these:</w:t>
      </w:r>
    </w:p>
    <w:p w14:paraId="5B127E9F" w14:textId="4A33BAEA" w:rsidR="008C0428" w:rsidRPr="00AD36D2" w:rsidRDefault="008C0428" w:rsidP="00731CA5">
      <w:pPr>
        <w:pStyle w:val="CBDNormalNumber"/>
        <w:numPr>
          <w:ilvl w:val="1"/>
          <w:numId w:val="5"/>
        </w:numPr>
      </w:pPr>
      <w:r w:rsidRPr="00AD36D2">
        <w:rPr>
          <w:color w:val="000000" w:themeColor="text1"/>
        </w:rPr>
        <w:lastRenderedPageBreak/>
        <w:t>39 (76%) NBSAPs</w:t>
      </w:r>
      <w:r w:rsidRPr="00AD36D2">
        <w:rPr>
          <w:vertAlign w:val="superscript"/>
        </w:rPr>
        <w:footnoteReference w:id="59"/>
      </w:r>
      <w:r w:rsidRPr="00AD36D2">
        <w:rPr>
          <w:color w:val="000000" w:themeColor="text1"/>
          <w:vertAlign w:val="superscript"/>
        </w:rPr>
        <w:t xml:space="preserve"> </w:t>
      </w:r>
      <w:r w:rsidRPr="00AD36D2">
        <w:rPr>
          <w:color w:val="000000" w:themeColor="text1"/>
        </w:rPr>
        <w:t>mentioned at least one biodiversity-related convention, 6 (11%) NBSAPs</w:t>
      </w:r>
      <w:r w:rsidRPr="00AD36D2">
        <w:rPr>
          <w:vertAlign w:val="superscript"/>
        </w:rPr>
        <w:footnoteReference w:id="60"/>
      </w:r>
      <w:r w:rsidRPr="00AD36D2">
        <w:rPr>
          <w:color w:val="000000" w:themeColor="text1"/>
          <w:vertAlign w:val="superscript"/>
        </w:rPr>
        <w:t xml:space="preserve"> </w:t>
      </w:r>
      <w:r w:rsidRPr="00AD36D2">
        <w:rPr>
          <w:color w:val="000000" w:themeColor="text1"/>
        </w:rPr>
        <w:t>mentioned at least one chemicals-related convention, 27 (53%) NBSAPs</w:t>
      </w:r>
      <w:r w:rsidRPr="00AD36D2">
        <w:rPr>
          <w:vertAlign w:val="superscript"/>
        </w:rPr>
        <w:footnoteReference w:id="61"/>
      </w:r>
      <w:r w:rsidRPr="00AD36D2">
        <w:rPr>
          <w:color w:val="000000" w:themeColor="text1"/>
          <w:vertAlign w:val="superscript"/>
        </w:rPr>
        <w:t xml:space="preserve"> </w:t>
      </w:r>
      <w:r w:rsidRPr="00AD36D2">
        <w:rPr>
          <w:color w:val="000000" w:themeColor="text1"/>
        </w:rPr>
        <w:t>mentioned either UNFCCC or UNCCD, 16 (31%) NBSAPs mentioned marine-related conventions</w:t>
      </w:r>
      <w:r w:rsidRPr="00AD36D2">
        <w:rPr>
          <w:vertAlign w:val="superscript"/>
        </w:rPr>
        <w:footnoteReference w:id="62"/>
      </w:r>
      <w:r w:rsidRPr="00AD36D2">
        <w:rPr>
          <w:color w:val="000000" w:themeColor="text1"/>
          <w:vertAlign w:val="superscript"/>
        </w:rPr>
        <w:t>,</w:t>
      </w:r>
      <w:r w:rsidRPr="00AD36D2">
        <w:rPr>
          <w:color w:val="000000" w:themeColor="text1"/>
        </w:rPr>
        <w:t xml:space="preserve"> and 12 (24%) NBSAPs</w:t>
      </w:r>
      <w:r w:rsidRPr="00AD36D2">
        <w:rPr>
          <w:vertAlign w:val="superscript"/>
        </w:rPr>
        <w:footnoteReference w:id="63"/>
      </w:r>
      <w:r w:rsidRPr="00AD36D2">
        <w:rPr>
          <w:color w:val="000000" w:themeColor="text1"/>
        </w:rPr>
        <w:t xml:space="preserve"> mentioned at least one human rights-related convention</w:t>
      </w:r>
      <w:r w:rsidR="00175E7C" w:rsidRPr="00AD36D2">
        <w:rPr>
          <w:color w:val="000000" w:themeColor="text1"/>
        </w:rPr>
        <w:t>;</w:t>
      </w:r>
    </w:p>
    <w:p w14:paraId="6F9075FF" w14:textId="556A599A" w:rsidR="008C0428" w:rsidRPr="00AD36D2" w:rsidRDefault="008C0428" w:rsidP="00731CA5">
      <w:pPr>
        <w:pStyle w:val="CBDNormalNumber"/>
        <w:numPr>
          <w:ilvl w:val="1"/>
          <w:numId w:val="5"/>
        </w:numPr>
      </w:pPr>
      <w:r w:rsidRPr="00AD36D2">
        <w:rPr>
          <w:color w:val="000000" w:themeColor="text1"/>
          <w:lang w:val="en-US"/>
        </w:rPr>
        <w:t>32 (63%) NBSAPs</w:t>
      </w:r>
      <w:r w:rsidRPr="00AD36D2">
        <w:rPr>
          <w:rStyle w:val="FootnoteReference"/>
          <w:color w:val="000000" w:themeColor="text1"/>
          <w:lang w:val="en-US"/>
        </w:rPr>
        <w:footnoteReference w:id="64"/>
      </w:r>
      <w:r w:rsidRPr="00AD36D2">
        <w:rPr>
          <w:color w:val="000000" w:themeColor="text1"/>
          <w:lang w:val="en-US"/>
        </w:rPr>
        <w:t xml:space="preserve"> integrated at least one MEA into at least one domestic goal, target, or action, including the creation of synergies between the NBSAP and the MEA. Among the most commonly integrated MEAs were the Ramsar Convention, CITES, UNFCCC, CMS, and </w:t>
      </w:r>
      <w:r w:rsidR="00B04EA5" w:rsidRPr="00AD36D2">
        <w:rPr>
          <w:color w:val="000000" w:themeColor="text1"/>
          <w:lang w:val="en-US"/>
        </w:rPr>
        <w:t>WHC</w:t>
      </w:r>
      <w:r w:rsidRPr="00AD36D2">
        <w:rPr>
          <w:color w:val="000000" w:themeColor="text1"/>
          <w:lang w:val="en-US"/>
        </w:rPr>
        <w:t>. Some notable examples, characteristic of these measures, include:</w:t>
      </w:r>
    </w:p>
    <w:p w14:paraId="140BA87B" w14:textId="67539E81" w:rsidR="008C0428" w:rsidRPr="00AD36D2" w:rsidRDefault="008C0428" w:rsidP="00731CA5">
      <w:pPr>
        <w:pStyle w:val="CBDNormalNumber"/>
        <w:numPr>
          <w:ilvl w:val="2"/>
          <w:numId w:val="5"/>
        </w:numPr>
      </w:pPr>
      <w:r w:rsidRPr="00AD36D2">
        <w:rPr>
          <w:color w:val="000000" w:themeColor="text1"/>
        </w:rPr>
        <w:t>Viet</w:t>
      </w:r>
      <w:r w:rsidR="00F760D4" w:rsidRPr="00AD36D2">
        <w:rPr>
          <w:color w:val="000000" w:themeColor="text1"/>
        </w:rPr>
        <w:t xml:space="preserve"> N</w:t>
      </w:r>
      <w:r w:rsidRPr="00AD36D2">
        <w:rPr>
          <w:color w:val="000000" w:themeColor="text1"/>
        </w:rPr>
        <w:t>am, as a part of their objective on the expansion and enhancement of the effectiveness of the management for the system of natural heritage sites and protected areas, includes a quantitative target for the increase in the number of Ramsar and other heritage sites</w:t>
      </w:r>
      <w:r w:rsidR="00FA4098" w:rsidRPr="00AD36D2">
        <w:rPr>
          <w:color w:val="000000" w:themeColor="text1"/>
        </w:rPr>
        <w:t>,</w:t>
      </w:r>
      <w:r w:rsidRPr="00AD36D2">
        <w:rPr>
          <w:color w:val="000000" w:themeColor="text1"/>
        </w:rPr>
        <w:t xml:space="preserve"> as well as qualitative goals with regard to the review of criteria and classification of said sites</w:t>
      </w:r>
      <w:r w:rsidR="00175E7C" w:rsidRPr="00AD36D2">
        <w:rPr>
          <w:color w:val="000000" w:themeColor="text1"/>
        </w:rPr>
        <w:t>;</w:t>
      </w:r>
    </w:p>
    <w:p w14:paraId="1E4B3F71" w14:textId="6E403D49" w:rsidR="008C0428" w:rsidRPr="00AD36D2" w:rsidRDefault="008C0428" w:rsidP="00731CA5">
      <w:pPr>
        <w:pStyle w:val="CBDNormalNumber"/>
        <w:numPr>
          <w:ilvl w:val="2"/>
          <w:numId w:val="5"/>
        </w:numPr>
      </w:pPr>
      <w:r w:rsidRPr="00AD36D2">
        <w:rPr>
          <w:color w:val="000000" w:themeColor="text1"/>
        </w:rPr>
        <w:t>Spain seeks to bolster its implementation of the CITES convention through the Spanish Action Plan against Illegal Trafficking and Poaching of International Wildlife Species (TIFIES Plan), which includes the establishment of a CITES Species Rescue Center Network before 2025 and the increase of regulations to enforce a zero-tolerance policy for the illegal trade of wildlife species and timber, among other measures. Spain also details its plans to fulfil its commitments to the Amsterdam Declaration and the Ramsar Convention</w:t>
      </w:r>
      <w:r w:rsidR="00FA4098" w:rsidRPr="00AD36D2">
        <w:rPr>
          <w:color w:val="000000" w:themeColor="text1"/>
        </w:rPr>
        <w:t>,</w:t>
      </w:r>
      <w:r w:rsidRPr="00AD36D2">
        <w:rPr>
          <w:color w:val="000000" w:themeColor="text1"/>
        </w:rPr>
        <w:t xml:space="preserve"> as well as a desire to strengthen its role within OSPAR, the Barcelona Convention, ACCOBAMS, the International Whaling Commission, and ACAP, including a plan to ratify the BBNJ Agreement.</w:t>
      </w:r>
    </w:p>
    <w:p w14:paraId="47CD93D6" w14:textId="482E2139" w:rsidR="008C0428" w:rsidRPr="00AD36D2" w:rsidRDefault="008C0428" w:rsidP="00731CA5">
      <w:pPr>
        <w:pStyle w:val="CBDNormalNumber"/>
        <w:numPr>
          <w:ilvl w:val="1"/>
          <w:numId w:val="5"/>
        </w:numPr>
        <w:rPr>
          <w:color w:val="000000" w:themeColor="text1"/>
          <w:lang w:val="en-US"/>
        </w:rPr>
      </w:pPr>
      <w:r w:rsidRPr="00AD36D2">
        <w:rPr>
          <w:color w:val="000000" w:themeColor="text1"/>
          <w:lang w:val="en-US"/>
        </w:rPr>
        <w:t>33 (65%) NBSAPs</w:t>
      </w:r>
      <w:r w:rsidRPr="00AD36D2">
        <w:rPr>
          <w:vertAlign w:val="superscript"/>
        </w:rPr>
        <w:footnoteReference w:id="65"/>
      </w:r>
      <w:r w:rsidRPr="00AD36D2">
        <w:rPr>
          <w:color w:val="000000" w:themeColor="text1"/>
          <w:vertAlign w:val="superscript"/>
          <w:lang w:val="en-US"/>
        </w:rPr>
        <w:t xml:space="preserve"> </w:t>
      </w:r>
      <w:r w:rsidRPr="00AD36D2">
        <w:rPr>
          <w:color w:val="000000" w:themeColor="text1"/>
          <w:lang w:val="en-US"/>
        </w:rPr>
        <w:t xml:space="preserve">acknowledged the legal importance </w:t>
      </w:r>
      <w:r w:rsidR="005E4ACF" w:rsidRPr="00AD36D2">
        <w:rPr>
          <w:color w:val="000000" w:themeColor="text1"/>
          <w:lang w:val="en-US"/>
        </w:rPr>
        <w:t>of</w:t>
      </w:r>
      <w:r w:rsidRPr="00AD36D2">
        <w:rPr>
          <w:color w:val="000000" w:themeColor="text1"/>
          <w:lang w:val="en-US"/>
        </w:rPr>
        <w:t xml:space="preserve"> their ratification of, or their intention of ratification of at least one MEA, including explanations of measures having already been taken towards domestic implementation or international entry into force. In addition to the MEAs mentioned above, some of the most commonly acknowledged MEAs included the BBNJ Agreement, the Bern Convention, UNCCD, the IPPC, and the ITPGRFA (Please see </w:t>
      </w:r>
      <w:r w:rsidR="00AB5118" w:rsidRPr="00AD36D2">
        <w:rPr>
          <w:color w:val="000000" w:themeColor="text1"/>
          <w:lang w:val="en-US"/>
        </w:rPr>
        <w:t>a</w:t>
      </w:r>
      <w:r w:rsidRPr="00AD36D2">
        <w:rPr>
          <w:color w:val="000000" w:themeColor="text1"/>
          <w:lang w:val="en-US"/>
        </w:rPr>
        <w:t xml:space="preserve">nnex </w:t>
      </w:r>
      <w:r w:rsidR="00AB5118" w:rsidRPr="00AD36D2">
        <w:rPr>
          <w:color w:val="000000" w:themeColor="text1"/>
          <w:lang w:val="en-US"/>
        </w:rPr>
        <w:t>I</w:t>
      </w:r>
      <w:r w:rsidRPr="00AD36D2">
        <w:rPr>
          <w:color w:val="000000" w:themeColor="text1"/>
          <w:lang w:val="en-US"/>
        </w:rPr>
        <w:t xml:space="preserve">). </w:t>
      </w:r>
    </w:p>
    <w:p w14:paraId="34AD6504" w14:textId="0DF49A53" w:rsidR="008C0428" w:rsidRPr="00AD36D2" w:rsidRDefault="008C0428" w:rsidP="006615F6">
      <w:pPr>
        <w:pStyle w:val="CBDH1"/>
      </w:pPr>
      <w:bookmarkStart w:id="47" w:name="_Toc210038499"/>
      <w:bookmarkStart w:id="48" w:name="_Toc219112319"/>
      <w:r w:rsidRPr="00AD36D2">
        <w:lastRenderedPageBreak/>
        <w:t>VII.</w:t>
      </w:r>
      <w:r w:rsidR="002E76F2" w:rsidRPr="00AD36D2">
        <w:tab/>
      </w:r>
      <w:r w:rsidRPr="00AD36D2">
        <w:t>Protocols</w:t>
      </w:r>
      <w:bookmarkEnd w:id="47"/>
      <w:bookmarkEnd w:id="48"/>
    </w:p>
    <w:p w14:paraId="7B090FFC" w14:textId="74922BFD" w:rsidR="008C0428" w:rsidRPr="00AD36D2" w:rsidRDefault="008C0428" w:rsidP="00731CA5">
      <w:pPr>
        <w:pStyle w:val="CBDNormalNumber"/>
        <w:numPr>
          <w:ilvl w:val="0"/>
          <w:numId w:val="5"/>
        </w:numPr>
        <w:ind w:left="568"/>
      </w:pPr>
      <w:r w:rsidRPr="00AD36D2">
        <w:t>National Biodiversity Strategies and Action Plans are the national implementation vehicle for the Protocols and the Supplementary Protocol as they are for the rest of the Convention and the Kunming-Montreal-Global Biodiversity Framework. The KM-GBF integrates biosafety and access and benefit</w:t>
      </w:r>
      <w:r w:rsidR="00FA4098" w:rsidRPr="00AD36D2">
        <w:t>-</w:t>
      </w:r>
      <w:r w:rsidRPr="00AD36D2">
        <w:t>sharing and thus, NBSAPs aligned with the new framework should also integrate these considerations. The COP 15 guidance on NBSAP calls on Parties to integrate and mainstream biosafety and access and benefit-sharing in NBSAPs pursuant to relevant decisions of the Conference of the Parties to the Convention and of the Conference of the Parties serving as the meetings of the Parties to the Cartagena Protocol on Biosafety and the Nagoya Protocol on Access and Benefit-sharing, as appropriate. Parties have integrated the protocols and supplementary protocols into their national biodiversity planning in different ways. This section looks at how the protocols and the supplementary protocol, as well as digital sequence information are reflected in the revised and updated NBSAPS.</w:t>
      </w:r>
    </w:p>
    <w:p w14:paraId="25B725F8" w14:textId="19EF9434" w:rsidR="008C0428" w:rsidRPr="00AD36D2" w:rsidRDefault="002E76F2" w:rsidP="006615F6">
      <w:pPr>
        <w:pStyle w:val="CBDH2"/>
      </w:pPr>
      <w:bookmarkStart w:id="49" w:name="_Toc210038500"/>
      <w:bookmarkStart w:id="50" w:name="_Toc219112320"/>
      <w:r w:rsidRPr="00AD36D2">
        <w:t>A.</w:t>
      </w:r>
      <w:r w:rsidRPr="00AD36D2">
        <w:tab/>
      </w:r>
      <w:r w:rsidR="008C0428" w:rsidRPr="00AD36D2">
        <w:t>Cartagena Protocol</w:t>
      </w:r>
      <w:bookmarkEnd w:id="49"/>
      <w:bookmarkEnd w:id="50"/>
    </w:p>
    <w:p w14:paraId="7E385276" w14:textId="5D4DFD88" w:rsidR="008C0428" w:rsidRPr="00AD36D2" w:rsidRDefault="008C0428" w:rsidP="00731CA5">
      <w:pPr>
        <w:pStyle w:val="CBDNormalNumber"/>
        <w:numPr>
          <w:ilvl w:val="0"/>
          <w:numId w:val="5"/>
        </w:numPr>
        <w:ind w:left="568"/>
      </w:pPr>
      <w:r w:rsidRPr="00AD36D2">
        <w:t>Following the guidance in decision 15/6 and other calls to mainstream the protocols into NBSAPs, a significant number of Parties address their commitments under the Cartagena Protocol on Biosafety, related supplementary agreements, or biosafety issues more broadly within their NBSAPs. Of the 51 NBSAPs reviewed, 46 (90%) NBSAPs</w:t>
      </w:r>
      <w:r w:rsidRPr="00AD36D2">
        <w:rPr>
          <w:vertAlign w:val="superscript"/>
        </w:rPr>
        <w:footnoteReference w:id="66"/>
      </w:r>
      <w:r w:rsidRPr="00AD36D2">
        <w:t xml:space="preserve"> were submitted by Parties to the Cartagena Protocol on Biosafety, 29 of which</w:t>
      </w:r>
      <w:r w:rsidRPr="00AD36D2">
        <w:rPr>
          <w:vertAlign w:val="superscript"/>
        </w:rPr>
        <w:footnoteReference w:id="67"/>
      </w:r>
      <w:r w:rsidRPr="00AD36D2">
        <w:t xml:space="preserve"> are also Parties to the Nagoya – Kuala Lumpur Supplementary Protocol on Liability and Redress. </w:t>
      </w:r>
    </w:p>
    <w:p w14:paraId="51C081FC" w14:textId="77777777" w:rsidR="008C0428" w:rsidRPr="00AD36D2" w:rsidRDefault="008C0428" w:rsidP="00731CA5">
      <w:pPr>
        <w:pStyle w:val="CBDNormalNumber"/>
        <w:numPr>
          <w:ilvl w:val="0"/>
          <w:numId w:val="5"/>
        </w:numPr>
        <w:ind w:left="568"/>
      </w:pPr>
      <w:r w:rsidRPr="00AD36D2">
        <w:rPr>
          <w:color w:val="000000" w:themeColor="text1"/>
        </w:rPr>
        <w:t>38 (75%) of the NBSAPs</w:t>
      </w:r>
      <w:r w:rsidRPr="00AD36D2">
        <w:rPr>
          <w:rStyle w:val="FootnoteReference"/>
          <w:color w:val="000000" w:themeColor="text1"/>
        </w:rPr>
        <w:footnoteReference w:id="68"/>
      </w:r>
      <w:r w:rsidRPr="00AD36D2">
        <w:rPr>
          <w:color w:val="000000" w:themeColor="text1"/>
        </w:rPr>
        <w:t xml:space="preserve"> reviewed mention the Cartagena Protocol, the Supplementary Protocol, or matters related to their implementation. Of these:</w:t>
      </w:r>
    </w:p>
    <w:p w14:paraId="614789F8" w14:textId="6D9F1C5E" w:rsidR="008C0428" w:rsidRPr="00AD36D2" w:rsidRDefault="008C0428" w:rsidP="00731CA5">
      <w:pPr>
        <w:pStyle w:val="CBDNormalNumber"/>
        <w:numPr>
          <w:ilvl w:val="1"/>
          <w:numId w:val="5"/>
        </w:numPr>
      </w:pPr>
      <w:r w:rsidRPr="00AD36D2">
        <w:rPr>
          <w:color w:val="000000" w:themeColor="text1"/>
        </w:rPr>
        <w:t>2 Parties</w:t>
      </w:r>
      <w:r w:rsidRPr="00AD36D2">
        <w:rPr>
          <w:rStyle w:val="FootnoteReference"/>
          <w:color w:val="000000" w:themeColor="text1"/>
        </w:rPr>
        <w:footnoteReference w:id="69"/>
      </w:r>
      <w:r w:rsidRPr="00AD36D2">
        <w:rPr>
          <w:color w:val="000000" w:themeColor="text1"/>
        </w:rPr>
        <w:t xml:space="preserve"> report having exclusively conducted assessments of the degree of domestic implementation of international biosafety obligations or of current domestic biosafety benefits and challenges</w:t>
      </w:r>
      <w:r w:rsidR="00FA4098" w:rsidRPr="00AD36D2">
        <w:rPr>
          <w:color w:val="000000" w:themeColor="text1"/>
        </w:rPr>
        <w:t>;</w:t>
      </w:r>
    </w:p>
    <w:p w14:paraId="1084DEBD" w14:textId="0C102D60" w:rsidR="008C0428" w:rsidRPr="00AD36D2" w:rsidRDefault="008C0428" w:rsidP="00731CA5">
      <w:pPr>
        <w:pStyle w:val="CBDNormalNumber"/>
        <w:numPr>
          <w:ilvl w:val="1"/>
          <w:numId w:val="5"/>
        </w:numPr>
      </w:pPr>
      <w:r w:rsidRPr="00AD36D2">
        <w:rPr>
          <w:color w:val="000000" w:themeColor="text1"/>
        </w:rPr>
        <w:t>33 Parties</w:t>
      </w:r>
      <w:r w:rsidRPr="00AD36D2">
        <w:rPr>
          <w:rStyle w:val="FootnoteReference"/>
          <w:color w:val="000000" w:themeColor="text1"/>
        </w:rPr>
        <w:footnoteReference w:id="70"/>
      </w:r>
      <w:r w:rsidRPr="00AD36D2">
        <w:rPr>
          <w:color w:val="000000" w:themeColor="text1"/>
        </w:rPr>
        <w:t xml:space="preserve"> included national goals, targets, or actions relating to biosafety, including, but not limited to, national targets set in alignment with GBF Target 17</w:t>
      </w:r>
      <w:r w:rsidR="00FA4098" w:rsidRPr="00AD36D2">
        <w:rPr>
          <w:color w:val="000000" w:themeColor="text1"/>
        </w:rPr>
        <w:t>;</w:t>
      </w:r>
    </w:p>
    <w:p w14:paraId="5461C4DC" w14:textId="77777777" w:rsidR="008C0428" w:rsidRPr="00AD36D2" w:rsidRDefault="008C0428" w:rsidP="00731CA5">
      <w:pPr>
        <w:pStyle w:val="CBDNormalNumber"/>
        <w:numPr>
          <w:ilvl w:val="1"/>
          <w:numId w:val="5"/>
        </w:numPr>
      </w:pPr>
      <w:r w:rsidRPr="00AD36D2">
        <w:rPr>
          <w:color w:val="000000" w:themeColor="text1"/>
        </w:rPr>
        <w:t>4 Parties</w:t>
      </w:r>
      <w:r w:rsidRPr="00AD36D2">
        <w:rPr>
          <w:rStyle w:val="FootnoteReference"/>
          <w:color w:val="000000" w:themeColor="text1"/>
        </w:rPr>
        <w:footnoteReference w:id="71"/>
      </w:r>
      <w:r w:rsidRPr="00AD36D2">
        <w:rPr>
          <w:color w:val="000000" w:themeColor="text1"/>
        </w:rPr>
        <w:t xml:space="preserve"> mention the Protocol but do not provide further information on biosafety. </w:t>
      </w:r>
    </w:p>
    <w:p w14:paraId="45CA21B6" w14:textId="77777777" w:rsidR="008C0428" w:rsidRPr="00AD36D2" w:rsidRDefault="008C0428" w:rsidP="00731CA5">
      <w:pPr>
        <w:pStyle w:val="CBDNormalNumber"/>
        <w:numPr>
          <w:ilvl w:val="0"/>
          <w:numId w:val="5"/>
        </w:numPr>
        <w:ind w:left="568"/>
      </w:pPr>
      <w:r w:rsidRPr="00AD36D2">
        <w:t>Some examples of how the Cartagena Protocol was included in the NBSAPs include:</w:t>
      </w:r>
    </w:p>
    <w:p w14:paraId="767C0B45" w14:textId="63A96CA7" w:rsidR="008C0428" w:rsidRPr="00AD36D2" w:rsidRDefault="008C0428" w:rsidP="00731CA5">
      <w:pPr>
        <w:pStyle w:val="CBDNormalNumber"/>
        <w:numPr>
          <w:ilvl w:val="1"/>
          <w:numId w:val="5"/>
        </w:numPr>
      </w:pPr>
      <w:r w:rsidRPr="00AD36D2">
        <w:rPr>
          <w:snapToGrid w:val="0"/>
          <w:kern w:val="22"/>
        </w:rPr>
        <w:t xml:space="preserve">Slovenia’s NBSAP emphasizes the need for an interdisciplinary and interdepartmental approach to biosafety and modern biotechnology products stating that sectors and ministries important for research and development, human health, agriculture and food production and industry should be intensively involved in ensuring biosafety. The country’s biosafety measures include </w:t>
      </w:r>
      <w:r w:rsidRPr="00AD36D2">
        <w:rPr>
          <w:snapToGrid w:val="0"/>
          <w:kern w:val="22"/>
        </w:rPr>
        <w:lastRenderedPageBreak/>
        <w:t>periodic monitoring of developments in biotechnology, continuous updating of the existing biosafety system, and monitoring to ensure safe use of biotechnology and its products</w:t>
      </w:r>
      <w:r w:rsidR="00D76820" w:rsidRPr="00AD36D2">
        <w:rPr>
          <w:snapToGrid w:val="0"/>
          <w:kern w:val="22"/>
        </w:rPr>
        <w:t>;</w:t>
      </w:r>
    </w:p>
    <w:p w14:paraId="0FC95333" w14:textId="79599DC2" w:rsidR="008C0428" w:rsidRPr="00AD36D2" w:rsidRDefault="008C0428" w:rsidP="00731CA5">
      <w:pPr>
        <w:pStyle w:val="CBDNormalNumber"/>
        <w:numPr>
          <w:ilvl w:val="1"/>
          <w:numId w:val="5"/>
        </w:numPr>
      </w:pPr>
      <w:r w:rsidRPr="00AD36D2">
        <w:t>Burkina Faso emphasizes the need to strengthen capacities for risk evaluation and management, and to raise awareness on the advantages and risks related to the use of biotechnology techniques</w:t>
      </w:r>
      <w:r w:rsidR="00D76820" w:rsidRPr="00AD36D2">
        <w:t>;</w:t>
      </w:r>
    </w:p>
    <w:p w14:paraId="39898C31" w14:textId="77777777" w:rsidR="008C0428" w:rsidRPr="00AD36D2" w:rsidRDefault="008C0428" w:rsidP="00731CA5">
      <w:pPr>
        <w:pStyle w:val="CBDNormalNumber"/>
        <w:numPr>
          <w:ilvl w:val="1"/>
          <w:numId w:val="5"/>
        </w:numPr>
      </w:pPr>
      <w:r w:rsidRPr="00AD36D2">
        <w:t>Malaysia seeks to incorporate biosafety principles into sectoral policies, particularly the agriculture and health sectors, to increase the number and capacity of laboratories that can detect and identify LMOs and their products, to strengthen the network of laboratories that can do this work, and to develop emergency response plans and establish trained emergency response teams to implement response measures.</w:t>
      </w:r>
    </w:p>
    <w:p w14:paraId="6CD40445" w14:textId="6C1F0F88" w:rsidR="008C0428" w:rsidRPr="00AD36D2" w:rsidRDefault="002E76F2" w:rsidP="006615F6">
      <w:pPr>
        <w:pStyle w:val="CBDH2"/>
      </w:pPr>
      <w:bookmarkStart w:id="51" w:name="_Toc210038501"/>
      <w:bookmarkStart w:id="52" w:name="_Toc219112321"/>
      <w:r w:rsidRPr="00AD36D2">
        <w:t>B.</w:t>
      </w:r>
      <w:r w:rsidRPr="00AD36D2">
        <w:tab/>
      </w:r>
      <w:r w:rsidR="008C0428" w:rsidRPr="00AD36D2">
        <w:t>Nagoya Protocol and Digital Sequence Information</w:t>
      </w:r>
      <w:bookmarkEnd w:id="51"/>
      <w:bookmarkEnd w:id="52"/>
    </w:p>
    <w:p w14:paraId="1CB4CE6B" w14:textId="77777777" w:rsidR="008C0428" w:rsidRPr="00AD36D2" w:rsidRDefault="008C0428" w:rsidP="00731CA5">
      <w:pPr>
        <w:pStyle w:val="CBDNormalNumber"/>
        <w:numPr>
          <w:ilvl w:val="0"/>
          <w:numId w:val="5"/>
        </w:numPr>
        <w:ind w:left="568"/>
      </w:pPr>
      <w:r w:rsidRPr="00AD36D2">
        <w:t>Many Parties also address obligations under the Nagoya Protocol on Access and Benefit-Sharing within their NBSAPs. Of the 51 NBSAPs reviewed, 37 (73%) NBSAPs</w:t>
      </w:r>
      <w:r w:rsidRPr="00AD36D2">
        <w:rPr>
          <w:vertAlign w:val="superscript"/>
        </w:rPr>
        <w:footnoteReference w:id="72"/>
      </w:r>
      <w:r w:rsidRPr="00AD36D2">
        <w:t xml:space="preserve"> were submitted by Parties to the Nagoya Protocol on Access to Genetic Resources and the Fair and Equitable Sharing of Benefits Arising from their Utilization.</w:t>
      </w:r>
    </w:p>
    <w:p w14:paraId="5F5FA261" w14:textId="77777777" w:rsidR="008C0428" w:rsidRPr="00AD36D2" w:rsidRDefault="008C0428" w:rsidP="00731CA5">
      <w:pPr>
        <w:pStyle w:val="CBDNormalNumber"/>
        <w:numPr>
          <w:ilvl w:val="0"/>
          <w:numId w:val="5"/>
        </w:numPr>
        <w:ind w:left="568"/>
      </w:pPr>
      <w:r w:rsidRPr="00AD36D2">
        <w:t>40 (78%) of the NBSAPs</w:t>
      </w:r>
      <w:r w:rsidRPr="00AD36D2">
        <w:rPr>
          <w:vertAlign w:val="superscript"/>
        </w:rPr>
        <w:footnoteReference w:id="73"/>
      </w:r>
      <w:r w:rsidRPr="00AD36D2">
        <w:t xml:space="preserve"> reviewed mention the Nagoya Protocol. Of these:</w:t>
      </w:r>
    </w:p>
    <w:p w14:paraId="72E55653" w14:textId="7E0623D8" w:rsidR="008C0428" w:rsidRPr="00AD36D2" w:rsidRDefault="008C0428" w:rsidP="00731CA5">
      <w:pPr>
        <w:pStyle w:val="CBDNormalNumber"/>
        <w:numPr>
          <w:ilvl w:val="1"/>
          <w:numId w:val="5"/>
        </w:numPr>
      </w:pPr>
      <w:r w:rsidRPr="00AD36D2">
        <w:rPr>
          <w:color w:val="000000" w:themeColor="text1"/>
        </w:rPr>
        <w:t>3 Parties</w:t>
      </w:r>
      <w:r w:rsidRPr="00AD36D2">
        <w:rPr>
          <w:rStyle w:val="FootnoteReference"/>
          <w:color w:val="000000" w:themeColor="text1"/>
          <w:kern w:val="22"/>
        </w:rPr>
        <w:footnoteReference w:id="74"/>
      </w:r>
      <w:r w:rsidRPr="00AD36D2">
        <w:rPr>
          <w:color w:val="000000" w:themeColor="text1"/>
        </w:rPr>
        <w:t xml:space="preserve"> report having conducted assessments on the degree of domestic implementation of the Nagoya Protocol obligations</w:t>
      </w:r>
      <w:r w:rsidR="002E4650" w:rsidRPr="00AD36D2">
        <w:rPr>
          <w:color w:val="000000" w:themeColor="text1"/>
        </w:rPr>
        <w:t>;</w:t>
      </w:r>
    </w:p>
    <w:p w14:paraId="632DAE5A" w14:textId="4C9A05C9" w:rsidR="008C0428" w:rsidRPr="00AD36D2" w:rsidRDefault="008C0428" w:rsidP="00731CA5">
      <w:pPr>
        <w:pStyle w:val="CBDNormalNumber"/>
        <w:numPr>
          <w:ilvl w:val="1"/>
          <w:numId w:val="5"/>
        </w:numPr>
      </w:pPr>
      <w:r w:rsidRPr="00AD36D2">
        <w:rPr>
          <w:color w:val="000000" w:themeColor="text1"/>
          <w:lang w:val="en-US"/>
        </w:rPr>
        <w:t>34 Parties</w:t>
      </w:r>
      <w:r w:rsidRPr="00AD36D2">
        <w:rPr>
          <w:rStyle w:val="FootnoteReference"/>
          <w:color w:val="000000" w:themeColor="text1"/>
          <w:kern w:val="22"/>
          <w:lang w:val="en-US"/>
        </w:rPr>
        <w:footnoteReference w:id="75"/>
      </w:r>
      <w:r w:rsidRPr="00AD36D2">
        <w:rPr>
          <w:color w:val="000000" w:themeColor="text1"/>
          <w:lang w:val="en-US"/>
        </w:rPr>
        <w:t xml:space="preserve"> forwarded national goals, targets, or actions relating to the access and sharing of benefits arising from the use of genetic resources, as expressed in the Nagoya Protocol</w:t>
      </w:r>
      <w:r w:rsidR="002E4650" w:rsidRPr="00AD36D2">
        <w:rPr>
          <w:color w:val="000000" w:themeColor="text1"/>
          <w:lang w:val="en-US"/>
        </w:rPr>
        <w:t>;</w:t>
      </w:r>
      <w:r w:rsidRPr="00AD36D2">
        <w:rPr>
          <w:color w:val="000000" w:themeColor="text1"/>
          <w:lang w:val="en-US"/>
        </w:rPr>
        <w:t xml:space="preserve"> </w:t>
      </w:r>
    </w:p>
    <w:p w14:paraId="6A86AACE" w14:textId="77777777" w:rsidR="008C0428" w:rsidRPr="00AD36D2" w:rsidRDefault="008C0428" w:rsidP="00731CA5">
      <w:pPr>
        <w:pStyle w:val="CBDNormalNumber"/>
        <w:numPr>
          <w:ilvl w:val="1"/>
          <w:numId w:val="5"/>
        </w:numPr>
      </w:pPr>
      <w:r w:rsidRPr="00AD36D2">
        <w:rPr>
          <w:color w:val="000000" w:themeColor="text1"/>
          <w:lang w:val="en-US"/>
        </w:rPr>
        <w:t>3 Parties</w:t>
      </w:r>
      <w:r w:rsidRPr="00AD36D2">
        <w:rPr>
          <w:rStyle w:val="FootnoteReference"/>
          <w:color w:val="000000" w:themeColor="text1"/>
          <w:lang w:val="en-US"/>
        </w:rPr>
        <w:footnoteReference w:id="76"/>
      </w:r>
      <w:r w:rsidRPr="00AD36D2">
        <w:rPr>
          <w:color w:val="000000" w:themeColor="text1"/>
          <w:lang w:val="en-US"/>
        </w:rPr>
        <w:t xml:space="preserve"> mention the Protocol and 4 Parties</w:t>
      </w:r>
      <w:r w:rsidRPr="00AD36D2">
        <w:rPr>
          <w:rStyle w:val="FootnoteReference"/>
          <w:color w:val="000000" w:themeColor="text1"/>
        </w:rPr>
        <w:footnoteReference w:id="77"/>
      </w:r>
      <w:r w:rsidRPr="00AD36D2">
        <w:rPr>
          <w:color w:val="000000" w:themeColor="text1"/>
          <w:lang w:val="en-US"/>
        </w:rPr>
        <w:t xml:space="preserve"> state their intention to ratify it but do not provide further information on domestic measures.</w:t>
      </w:r>
    </w:p>
    <w:p w14:paraId="4B538131" w14:textId="77777777" w:rsidR="008C0428" w:rsidRPr="00AD36D2" w:rsidRDefault="008C0428" w:rsidP="00731CA5">
      <w:pPr>
        <w:pStyle w:val="CBDNormalNumber"/>
        <w:numPr>
          <w:ilvl w:val="0"/>
          <w:numId w:val="5"/>
        </w:numPr>
        <w:ind w:left="568"/>
      </w:pPr>
      <w:r w:rsidRPr="00AD36D2">
        <w:t>Some examples of how the Nagoya Protocol was included in the NBSAPs include:</w:t>
      </w:r>
    </w:p>
    <w:p w14:paraId="5D902544" w14:textId="4BDCD4A6" w:rsidR="008C0428" w:rsidRPr="00AD36D2" w:rsidRDefault="008C0428" w:rsidP="00731CA5">
      <w:pPr>
        <w:pStyle w:val="CBDNormalNumber"/>
        <w:numPr>
          <w:ilvl w:val="1"/>
          <w:numId w:val="5"/>
        </w:numPr>
      </w:pPr>
      <w:r w:rsidRPr="00AD36D2">
        <w:t>Colombia intends to join the Nagoya Protocol and implement its obligations through five distribution mechanisms administered by the Ministry of Environment and Sustainable Development. Each of the domestic regions must adopt specific strategies based on sustainability, knowledge, and technological innovation, according to their territorial contexts and communities which protect and preserve the knowledge to create frameworks that stimulate research and the development of biotechnological products</w:t>
      </w:r>
      <w:r w:rsidR="002E4650" w:rsidRPr="00AD36D2">
        <w:t>;</w:t>
      </w:r>
    </w:p>
    <w:p w14:paraId="7DF29431" w14:textId="43949532" w:rsidR="008C0428" w:rsidRPr="00AD36D2" w:rsidRDefault="008C0428" w:rsidP="00731CA5">
      <w:pPr>
        <w:pStyle w:val="CBDNormalNumber"/>
        <w:numPr>
          <w:ilvl w:val="1"/>
          <w:numId w:val="5"/>
        </w:numPr>
      </w:pPr>
      <w:r w:rsidRPr="00AD36D2">
        <w:t>In Uganda, access and benefit</w:t>
      </w:r>
      <w:r w:rsidR="00FA4098" w:rsidRPr="00AD36D2">
        <w:t>-</w:t>
      </w:r>
      <w:r w:rsidRPr="00AD36D2">
        <w:t>sharing (ABS) is recognised as a key instrument to ensure that local communities, women and men benefit from the commercialization and use of their natural resources. For that reason, the national ABS legislation is scheduled for revision through an inclusive and participatory process involving all stakeholders. Among other measures, Uganda plans to reinforce institutional structures, increase funding and mechanisms for research and development; and increase awareness so that the potential of ABS can be harnessed</w:t>
      </w:r>
      <w:r w:rsidR="00FE7749" w:rsidRPr="00AD36D2">
        <w:t>;</w:t>
      </w:r>
      <w:r w:rsidRPr="00AD36D2">
        <w:t xml:space="preserve"> </w:t>
      </w:r>
    </w:p>
    <w:p w14:paraId="5E2C0A9E" w14:textId="362C7C13" w:rsidR="008C0428" w:rsidRPr="00AD36D2" w:rsidRDefault="008C0428" w:rsidP="00731CA5">
      <w:pPr>
        <w:pStyle w:val="CBDNormalNumber"/>
        <w:numPr>
          <w:ilvl w:val="1"/>
          <w:numId w:val="5"/>
        </w:numPr>
      </w:pPr>
      <w:r w:rsidRPr="00AD36D2">
        <w:rPr>
          <w:kern w:val="22"/>
          <w:lang w:val="en-US"/>
        </w:rPr>
        <w:lastRenderedPageBreak/>
        <w:t>Austria plans to implement an access and benefit</w:t>
      </w:r>
      <w:r w:rsidR="00603A43" w:rsidRPr="00AD36D2">
        <w:rPr>
          <w:kern w:val="22"/>
          <w:lang w:val="en-US"/>
        </w:rPr>
        <w:t>-</w:t>
      </w:r>
      <w:r w:rsidRPr="00AD36D2">
        <w:rPr>
          <w:kern w:val="22"/>
          <w:lang w:val="en-US"/>
        </w:rPr>
        <w:t xml:space="preserve">sharing information initiative </w:t>
      </w:r>
      <w:r w:rsidRPr="00AD36D2">
        <w:t xml:space="preserve">aimed at enhancing awareness and understanding among of potential users. This initiative will also take into account the issue of Digital Sequence Information. </w:t>
      </w:r>
    </w:p>
    <w:p w14:paraId="51152FE5" w14:textId="72A038EE" w:rsidR="008C0428" w:rsidRPr="00AD36D2" w:rsidRDefault="008C0428" w:rsidP="00731CA5">
      <w:pPr>
        <w:pStyle w:val="CBDNormalNumber"/>
        <w:numPr>
          <w:ilvl w:val="0"/>
          <w:numId w:val="5"/>
        </w:numPr>
        <w:ind w:left="568"/>
      </w:pPr>
      <w:r w:rsidRPr="00AD36D2">
        <w:t>22 (43%) of the NBSAPs</w:t>
      </w:r>
      <w:r w:rsidRPr="00AD36D2">
        <w:rPr>
          <w:vertAlign w:val="superscript"/>
        </w:rPr>
        <w:footnoteReference w:id="78"/>
      </w:r>
      <w:r w:rsidRPr="00AD36D2">
        <w:t xml:space="preserve"> mention digital sequencing information (DSI), the Cali Fund, or the Multilateral mechanism for the fair and equitable sharing of benefits from the use of DSI. 9 (18%) Parties</w:t>
      </w:r>
      <w:r w:rsidRPr="00AD36D2">
        <w:rPr>
          <w:vertAlign w:val="superscript"/>
        </w:rPr>
        <w:footnoteReference w:id="79"/>
      </w:r>
      <w:r w:rsidRPr="00AD36D2">
        <w:t xml:space="preserve"> mention the Cali Fund or the multilateral mechanism. These mentions included national involvement in their establishment at COP15, monetary and non-monetary contributions, and their use as a source of funding for the implementation of NBSAPs. 21 (41%) Parties</w:t>
      </w:r>
      <w:r w:rsidRPr="00AD36D2">
        <w:rPr>
          <w:vertAlign w:val="superscript"/>
        </w:rPr>
        <w:footnoteReference w:id="80"/>
      </w:r>
      <w:r w:rsidRPr="00AD36D2">
        <w:t xml:space="preserve"> mentioned the access and benefit</w:t>
      </w:r>
      <w:r w:rsidR="00603A43" w:rsidRPr="00AD36D2">
        <w:t>-</w:t>
      </w:r>
      <w:r w:rsidRPr="00AD36D2">
        <w:t>sharing from DSI across their NBSAPs. These mentions included awareness initiatives, mechanisms to involve businesses, and support for academia and research to increase capacity. The Islamic Republic of Iran presents an example of an NBSAP where the access and benefit</w:t>
      </w:r>
      <w:r w:rsidR="00603A43" w:rsidRPr="00AD36D2">
        <w:t>-</w:t>
      </w:r>
      <w:r w:rsidRPr="00AD36D2">
        <w:t>sharing of DSI is mainstreamed</w:t>
      </w:r>
      <w:r w:rsidR="00603A43" w:rsidRPr="00AD36D2">
        <w:t>,</w:t>
      </w:r>
      <w:r w:rsidRPr="00AD36D2">
        <w:t xml:space="preserve"> including a status assessment of existing DSI activities, a national goal on fair and equitable sharing of benefits from the use of DSI, and the integration of DSI into several targets across various sectors from science and capacity</w:t>
      </w:r>
      <w:r w:rsidR="00094C98" w:rsidRPr="00AD36D2">
        <w:t>-</w:t>
      </w:r>
      <w:r w:rsidRPr="00AD36D2">
        <w:t>building to data availability.</w:t>
      </w:r>
    </w:p>
    <w:p w14:paraId="5BC4B51C" w14:textId="7EFAAA87" w:rsidR="008C0428" w:rsidRPr="00AD36D2" w:rsidRDefault="008C0428" w:rsidP="00593980">
      <w:pPr>
        <w:pStyle w:val="CBDH1"/>
      </w:pPr>
      <w:bookmarkStart w:id="53" w:name="_Toc210038502"/>
      <w:bookmarkStart w:id="54" w:name="_Toc219112322"/>
      <w:r w:rsidRPr="00AD36D2">
        <w:t xml:space="preserve">Section B. Analysis of national targets submitted through </w:t>
      </w:r>
      <w:r w:rsidR="000E32A4" w:rsidRPr="00AD36D2">
        <w:br/>
      </w:r>
      <w:r w:rsidRPr="00AD36D2">
        <w:t>the online reporting tool</w:t>
      </w:r>
      <w:bookmarkEnd w:id="53"/>
      <w:bookmarkEnd w:id="54"/>
    </w:p>
    <w:p w14:paraId="075C6BC9" w14:textId="101FAF92" w:rsidR="008C0428" w:rsidRPr="00AD36D2" w:rsidRDefault="00497466" w:rsidP="008C0428">
      <w:pPr>
        <w:pStyle w:val="CBDH1"/>
        <w:rPr>
          <w:snapToGrid w:val="0"/>
        </w:rPr>
      </w:pPr>
      <w:bookmarkStart w:id="55" w:name="_Toc210038504"/>
      <w:bookmarkStart w:id="56" w:name="_Toc219112323"/>
      <w:r w:rsidRPr="00AD36D2">
        <w:rPr>
          <w:snapToGrid w:val="0"/>
        </w:rPr>
        <w:t>V</w:t>
      </w:r>
      <w:r w:rsidR="00D77903" w:rsidRPr="00AD36D2">
        <w:rPr>
          <w:snapToGrid w:val="0"/>
        </w:rPr>
        <w:t>III</w:t>
      </w:r>
      <w:r w:rsidR="008C0428" w:rsidRPr="00AD36D2">
        <w:rPr>
          <w:snapToGrid w:val="0"/>
        </w:rPr>
        <w:t>.</w:t>
      </w:r>
      <w:r w:rsidR="008C0428" w:rsidRPr="00AD36D2">
        <w:rPr>
          <w:snapToGrid w:val="0"/>
        </w:rPr>
        <w:tab/>
        <w:t>General observations</w:t>
      </w:r>
      <w:bookmarkEnd w:id="55"/>
      <w:bookmarkEnd w:id="56"/>
    </w:p>
    <w:p w14:paraId="7F9FA893" w14:textId="5CE10739" w:rsidR="008C0428" w:rsidRPr="00AD36D2" w:rsidRDefault="008C0428" w:rsidP="00731CA5">
      <w:pPr>
        <w:pStyle w:val="CBDNormalNumber"/>
        <w:numPr>
          <w:ilvl w:val="0"/>
          <w:numId w:val="5"/>
        </w:numPr>
        <w:ind w:left="568"/>
      </w:pPr>
      <w:r w:rsidRPr="00AD36D2">
        <w:t xml:space="preserve">As of 31 May 2025, 130 Parties </w:t>
      </w:r>
      <w:r w:rsidR="005C1302" w:rsidRPr="00AD36D2">
        <w:t xml:space="preserve">(annex III) </w:t>
      </w:r>
      <w:r w:rsidRPr="00AD36D2">
        <w:t xml:space="preserve">have submitted 3035 national targets through the online reporting tool. 66 per cent of Parties, had submitted at least one national target, divided as follows: 46 African States, 37 Asia-Pacific States, 8 Eastern European States, 17 Latin American and Caribbean States and 22 Western European and other States. On average each Party has set 24 national targets but the number ranges from 1 to 148. 84 Parties have set national targets for each of the targets of the Framework. The majority of Parties have submitted detailed </w:t>
      </w:r>
      <w:r w:rsidR="00F93F50" w:rsidRPr="00AD36D2">
        <w:t>targets;</w:t>
      </w:r>
      <w:r w:rsidRPr="00AD36D2">
        <w:t xml:space="preserve"> </w:t>
      </w:r>
      <w:r w:rsidR="00267D2B" w:rsidRPr="00AD36D2">
        <w:t>however,</w:t>
      </w:r>
      <w:r w:rsidRPr="00AD36D2">
        <w:t xml:space="preserve"> a few Parties have submitted national targets which are draft or have limited detail. </w:t>
      </w:r>
      <w:r w:rsidR="00F93F50" w:rsidRPr="00AD36D2">
        <w:t>Also,</w:t>
      </w:r>
      <w:r w:rsidRPr="00AD36D2">
        <w:t xml:space="preserve"> a few Parties have set national targets which are identical to the targets of the Kunming-Montreal Biodiversity Framework (see figure </w:t>
      </w:r>
      <w:r w:rsidR="00FF7D6A" w:rsidRPr="00AD36D2">
        <w:t>7</w:t>
      </w:r>
      <w:r w:rsidRPr="00AD36D2">
        <w:t xml:space="preserve">). </w:t>
      </w:r>
    </w:p>
    <w:p w14:paraId="2B131633" w14:textId="1839A642" w:rsidR="008C0428" w:rsidRPr="00AD36D2" w:rsidRDefault="008C0428" w:rsidP="009C3E2A">
      <w:pPr>
        <w:pStyle w:val="CBDNormalNoNumber"/>
      </w:pPr>
    </w:p>
    <w:p w14:paraId="164773AD" w14:textId="425FECF3" w:rsidR="008C0428" w:rsidRPr="00AD36D2" w:rsidRDefault="000637C9" w:rsidP="000637C9">
      <w:pPr>
        <w:pStyle w:val="CBDFigureTitle"/>
      </w:pPr>
      <w:r w:rsidRPr="00AD36D2">
        <w:rPr>
          <w:noProof/>
        </w:rPr>
        <w:lastRenderedPageBreak/>
        <w:drawing>
          <wp:inline distT="0" distB="0" distL="0" distR="0" wp14:anchorId="3C7ABE29" wp14:editId="201F20CA">
            <wp:extent cx="5548685" cy="3213877"/>
            <wp:effectExtent l="0" t="0" r="0" b="5715"/>
            <wp:docPr id="103379255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5585003" cy="3234913"/>
                    </a:xfrm>
                    <a:prstGeom prst="rect">
                      <a:avLst/>
                    </a:prstGeom>
                    <a:noFill/>
                  </pic:spPr>
                </pic:pic>
              </a:graphicData>
            </a:graphic>
          </wp:inline>
        </w:drawing>
      </w:r>
      <w:r w:rsidR="008C0428" w:rsidRPr="00AD36D2">
        <w:t xml:space="preserve">Figure </w:t>
      </w:r>
      <w:r w:rsidR="00854733" w:rsidRPr="00AD36D2">
        <w:t>7</w:t>
      </w:r>
      <w:r w:rsidR="008C0428" w:rsidRPr="00AD36D2">
        <w:t xml:space="preserve"> – National target submissions as of 31 May 2025. The coloured bars indicate the proportion of Parties with national targets in each category. The 196 Parties to the Convention on Biological Diversity are represented in the graph.</w:t>
      </w:r>
    </w:p>
    <w:p w14:paraId="4E2D82D2" w14:textId="77777777" w:rsidR="008C0428" w:rsidRPr="00AD36D2" w:rsidRDefault="008C0428" w:rsidP="00731CA5">
      <w:pPr>
        <w:pStyle w:val="CBDNormalNumber"/>
        <w:numPr>
          <w:ilvl w:val="0"/>
          <w:numId w:val="5"/>
        </w:numPr>
        <w:ind w:left="568"/>
      </w:pPr>
      <w:r w:rsidRPr="00AD36D2">
        <w:t xml:space="preserve">Based on the national target submissions the following observations can be drawn: </w:t>
      </w:r>
    </w:p>
    <w:p w14:paraId="43009D5D" w14:textId="45736E18" w:rsidR="008C0428" w:rsidRPr="00AD36D2" w:rsidRDefault="008C0428" w:rsidP="00731CA5">
      <w:pPr>
        <w:pStyle w:val="CBDNormalNumber"/>
        <w:numPr>
          <w:ilvl w:val="1"/>
          <w:numId w:val="5"/>
        </w:numPr>
      </w:pPr>
      <w:r w:rsidRPr="00AD36D2">
        <w:rPr>
          <w:i/>
          <w:iCs/>
        </w:rPr>
        <w:t>Links between national targets and the goals of the Kunming-Montreal Global Biodiversity Framework</w:t>
      </w:r>
      <w:r w:rsidRPr="00AD36D2">
        <w:t xml:space="preserve"> – In their national target submissions Parties are requested to identify which goal or goals of the Kunming-Montreal Global Biodiversity Framework their national targets contribute to. Around half of the national targets have been identified as contributing to Goals A and B. In particular national targets related to </w:t>
      </w:r>
      <w:r w:rsidR="00EB42D7" w:rsidRPr="00AD36D2">
        <w:t>T</w:t>
      </w:r>
      <w:r w:rsidRPr="00AD36D2">
        <w:t xml:space="preserve">argets 1 to 12 of the Kunming-Montreal Global Biodiversity Framework were most commonly associated with Goals A and B. By comparison fewer national targets have been linked to Goals C and D. National targets related to targets 13 and 17 of the Framework were commonly linked to Goal C and national targets related to </w:t>
      </w:r>
      <w:r w:rsidR="00EB42D7" w:rsidRPr="00AD36D2">
        <w:t>T</w:t>
      </w:r>
      <w:r w:rsidRPr="00AD36D2">
        <w:t>argets 15, 18, 19 and 23 were commonly linked to Goal D</w:t>
      </w:r>
      <w:r w:rsidR="007C555F" w:rsidRPr="00AD36D2">
        <w:t>;</w:t>
      </w:r>
      <w:r w:rsidRPr="00AD36D2">
        <w:t xml:space="preserve"> </w:t>
      </w:r>
    </w:p>
    <w:p w14:paraId="09A1C1EB" w14:textId="10D48A64" w:rsidR="008C0428" w:rsidRPr="00AD36D2" w:rsidRDefault="008C0428" w:rsidP="00731CA5">
      <w:pPr>
        <w:pStyle w:val="CBDNormalNumber"/>
        <w:numPr>
          <w:ilvl w:val="1"/>
          <w:numId w:val="5"/>
        </w:numPr>
      </w:pPr>
      <w:r w:rsidRPr="00AD36D2">
        <w:rPr>
          <w:i/>
          <w:iCs/>
        </w:rPr>
        <w:t xml:space="preserve">Links between national targets and the targets of the Kunming-Montreal Global Biodiversity Framework – </w:t>
      </w:r>
      <w:r w:rsidRPr="00AD36D2">
        <w:t xml:space="preserve">In their national target submissions Parties must link their national targets to at least one target of the Framework. However, most Parties have linked individual national </w:t>
      </w:r>
      <w:r w:rsidR="009D154D" w:rsidRPr="00AD36D2">
        <w:t>targets to</w:t>
      </w:r>
      <w:r w:rsidRPr="00AD36D2">
        <w:t xml:space="preserve"> multiple targets of the Framework. National targets linked to </w:t>
      </w:r>
      <w:r w:rsidR="00EB42D7" w:rsidRPr="00AD36D2">
        <w:t>T</w:t>
      </w:r>
      <w:r w:rsidRPr="00AD36D2">
        <w:t xml:space="preserve">argets 1 to 12 of the Framework were often associated with several Framework targets in that range. For example, national targets related to Framework </w:t>
      </w:r>
      <w:r w:rsidR="00A40EF6" w:rsidRPr="00AD36D2">
        <w:t>T</w:t>
      </w:r>
      <w:r w:rsidRPr="00AD36D2">
        <w:t xml:space="preserve">argets 1, 2 or 3 were often linked to others within that group. National targets related to target 3 of the Framework were also commonly linked to </w:t>
      </w:r>
      <w:r w:rsidR="00EB42D7" w:rsidRPr="00AD36D2">
        <w:t>T</w:t>
      </w:r>
      <w:r w:rsidRPr="00AD36D2">
        <w:t xml:space="preserve">argets 5, 6, 8, 9, 10, 11, 12 and 21 of the Framework. National targets related to target 5 of the Framework were also commonly linked to targets 9 and 10 of the Framework, and national targets related to target 9 of the Framework were also commonly linked to </w:t>
      </w:r>
      <w:r w:rsidR="00EB42D7" w:rsidRPr="00AD36D2">
        <w:t>T</w:t>
      </w:r>
      <w:r w:rsidRPr="00AD36D2">
        <w:t xml:space="preserve">argets 4, 5, and 10 of the Framework. By comparison national targets related to </w:t>
      </w:r>
      <w:r w:rsidR="00EB42D7" w:rsidRPr="00AD36D2">
        <w:t>T</w:t>
      </w:r>
      <w:r w:rsidRPr="00AD36D2">
        <w:t>argets 15, 16, 17, 18, 19 and 21 have fewer connections to other targets in the Framework</w:t>
      </w:r>
      <w:r w:rsidR="007C555F" w:rsidRPr="00AD36D2">
        <w:t>;</w:t>
      </w:r>
    </w:p>
    <w:p w14:paraId="1D9912A4" w14:textId="4641060E" w:rsidR="008C0428" w:rsidRPr="00AD36D2" w:rsidRDefault="008C0428" w:rsidP="00731CA5">
      <w:pPr>
        <w:pStyle w:val="CBDNormalNumber"/>
        <w:numPr>
          <w:ilvl w:val="1"/>
          <w:numId w:val="5"/>
        </w:numPr>
      </w:pPr>
      <w:r w:rsidRPr="00AD36D2">
        <w:rPr>
          <w:i/>
          <w:iCs/>
        </w:rPr>
        <w:t>Degree of alignment</w:t>
      </w:r>
      <w:r w:rsidRPr="00AD36D2">
        <w:t xml:space="preserve"> - In their national target submissions Parties are invited to provide an assessment of how aligned their national target is with the associated target of the Kunming-Montreal Global Biodiversity Framework. Around half of the national targets submitted were reported as having a high degree of alignment with their associated target of the Kunming-Monreal Global Biodiversity Framework. Around a third were reported as having moderate alignment and around a tenth were reported as having low alignment. For some national targets no degree of alignment was provided</w:t>
      </w:r>
      <w:r w:rsidR="007C555F" w:rsidRPr="00AD36D2">
        <w:t>;</w:t>
      </w:r>
      <w:r w:rsidRPr="00AD36D2">
        <w:t xml:space="preserve"> </w:t>
      </w:r>
    </w:p>
    <w:p w14:paraId="146CCEE2" w14:textId="6C21B6A9" w:rsidR="008C0428" w:rsidRPr="00AD36D2" w:rsidRDefault="008C0428" w:rsidP="00731CA5">
      <w:pPr>
        <w:pStyle w:val="CBDNormalNumber"/>
        <w:numPr>
          <w:ilvl w:val="1"/>
          <w:numId w:val="5"/>
        </w:numPr>
      </w:pPr>
      <w:r w:rsidRPr="00AD36D2">
        <w:rPr>
          <w:i/>
          <w:iCs/>
        </w:rPr>
        <w:lastRenderedPageBreak/>
        <w:t xml:space="preserve">Scope of the national targets in comparison to the targets of the Kunming-Montreal Global Biodiversity Framework – </w:t>
      </w:r>
      <w:r w:rsidR="00B12AAC" w:rsidRPr="00AD36D2">
        <w:t xml:space="preserve">For </w:t>
      </w:r>
      <w:r w:rsidR="0009372C" w:rsidRPr="00AD36D2">
        <w:t xml:space="preserve">each </w:t>
      </w:r>
      <w:r w:rsidR="00B12AAC" w:rsidRPr="00AD36D2">
        <w:t>target of the Kunming-Montreal Global Biodiversity Framework</w:t>
      </w:r>
      <w:r w:rsidR="0009372C" w:rsidRPr="00AD36D2">
        <w:t xml:space="preserve">, of the Parties that have submitted associated national targets, </w:t>
      </w:r>
      <w:r w:rsidR="004317E3" w:rsidRPr="00AD36D2">
        <w:t>f</w:t>
      </w:r>
      <w:r w:rsidR="004249DC" w:rsidRPr="00AD36D2">
        <w:t>ew</w:t>
      </w:r>
      <w:r w:rsidR="0002727C" w:rsidRPr="00AD36D2">
        <w:t xml:space="preserve"> </w:t>
      </w:r>
      <w:r w:rsidRPr="00AD36D2">
        <w:t>Parties</w:t>
      </w:r>
      <w:r w:rsidR="007B6B21" w:rsidRPr="00AD36D2">
        <w:t xml:space="preserve"> </w:t>
      </w:r>
      <w:r w:rsidR="0002727C" w:rsidRPr="00AD36D2">
        <w:t>(on average 11%)</w:t>
      </w:r>
      <w:r w:rsidRPr="00AD36D2">
        <w:t xml:space="preserve"> have set national targets which fully address</w:t>
      </w:r>
      <w:r w:rsidR="004249DC" w:rsidRPr="00AD36D2">
        <w:t xml:space="preserve"> all </w:t>
      </w:r>
      <w:r w:rsidR="004317E3" w:rsidRPr="00AD36D2">
        <w:t>of the target</w:t>
      </w:r>
      <w:r w:rsidR="00351CCF" w:rsidRPr="00AD36D2">
        <w:t xml:space="preserve"> elements</w:t>
      </w:r>
      <w:r w:rsidR="004317E3" w:rsidRPr="00AD36D2">
        <w:t>.</w:t>
      </w:r>
      <w:r w:rsidRPr="00AD36D2">
        <w:t xml:space="preserve"> </w:t>
      </w:r>
      <w:r w:rsidR="00B51F57" w:rsidRPr="00AD36D2">
        <w:t>Less than a quarter of</w:t>
      </w:r>
      <w:r w:rsidR="0002727C" w:rsidRPr="00AD36D2">
        <w:t xml:space="preserve"> </w:t>
      </w:r>
      <w:r w:rsidR="0009372C" w:rsidRPr="00AD36D2">
        <w:t xml:space="preserve">Parties (on average 20%) </w:t>
      </w:r>
      <w:r w:rsidR="00DE2545" w:rsidRPr="00AD36D2">
        <w:t xml:space="preserve">have set national targets which </w:t>
      </w:r>
      <w:r w:rsidR="004729FF" w:rsidRPr="00AD36D2">
        <w:t xml:space="preserve">fully </w:t>
      </w:r>
      <w:r w:rsidR="00DE2545" w:rsidRPr="00AD36D2">
        <w:t>address</w:t>
      </w:r>
      <w:r w:rsidR="004729FF" w:rsidRPr="00AD36D2">
        <w:t xml:space="preserve"> at least half but not all of the target elements</w:t>
      </w:r>
      <w:r w:rsidRPr="00AD36D2">
        <w:t xml:space="preserve">. </w:t>
      </w:r>
      <w:r w:rsidR="00BA49B8" w:rsidRPr="00AD36D2">
        <w:t xml:space="preserve">About a quarter (on average 26%) of </w:t>
      </w:r>
      <w:r w:rsidR="00C51768" w:rsidRPr="00AD36D2">
        <w:t xml:space="preserve">Parties have set national targets which fully address at least one but less than half of the </w:t>
      </w:r>
      <w:r w:rsidR="00E6639C" w:rsidRPr="00AD36D2">
        <w:t xml:space="preserve">target </w:t>
      </w:r>
      <w:r w:rsidR="00C51768" w:rsidRPr="00AD36D2">
        <w:t>elements</w:t>
      </w:r>
      <w:r w:rsidR="00E6639C" w:rsidRPr="00AD36D2">
        <w:t>.</w:t>
      </w:r>
      <w:r w:rsidR="00C51768" w:rsidRPr="00AD36D2">
        <w:t xml:space="preserve"> </w:t>
      </w:r>
      <w:r w:rsidR="002F5366" w:rsidRPr="00AD36D2">
        <w:t xml:space="preserve">On average, for any given target </w:t>
      </w:r>
      <w:r w:rsidR="007D407C" w:rsidRPr="00AD36D2">
        <w:t xml:space="preserve">in the Kunming-Montreal Global Biodiversity Framework, </w:t>
      </w:r>
      <w:r w:rsidR="002F5366" w:rsidRPr="00AD36D2">
        <w:t>about 43% of Parties have set national targets which do not fully address any element</w:t>
      </w:r>
      <w:r w:rsidR="007D407C" w:rsidRPr="00AD36D2">
        <w:t xml:space="preserve">. </w:t>
      </w:r>
      <w:r w:rsidRPr="00AD36D2">
        <w:t xml:space="preserve">In general, the national targets set by Parties more closely address GBF </w:t>
      </w:r>
      <w:r w:rsidR="003D4F4B" w:rsidRPr="00AD36D2">
        <w:t>T</w:t>
      </w:r>
      <w:r w:rsidRPr="00AD36D2">
        <w:t xml:space="preserve">argets 3, 4, 6, 8, 10, and 21 of the Framework. By comparison national targets address GBF Targets14, 16, 19 and 19 to a lesser extent (see figure </w:t>
      </w:r>
      <w:r w:rsidR="00854733" w:rsidRPr="00AD36D2">
        <w:t>8</w:t>
      </w:r>
      <w:r w:rsidRPr="00AD36D2">
        <w:t>).</w:t>
      </w:r>
    </w:p>
    <w:p w14:paraId="2D497B82" w14:textId="44A3F0CA" w:rsidR="008C0428" w:rsidRPr="00AD36D2" w:rsidRDefault="008C0428" w:rsidP="008C0428">
      <w:pPr>
        <w:pStyle w:val="CBDNormalNumber"/>
        <w:numPr>
          <w:ilvl w:val="0"/>
          <w:numId w:val="0"/>
        </w:numPr>
        <w:ind w:left="567"/>
        <w:jc w:val="left"/>
        <w:rPr>
          <w:i/>
          <w:iCs/>
        </w:rPr>
      </w:pPr>
    </w:p>
    <w:p w14:paraId="77140809" w14:textId="6469703F" w:rsidR="008C0428" w:rsidRPr="00AD36D2" w:rsidRDefault="00C87B99" w:rsidP="00FF7D6A">
      <w:pPr>
        <w:pStyle w:val="CBDFigureTitle"/>
      </w:pPr>
      <w:r w:rsidRPr="00AD36D2">
        <w:rPr>
          <w:noProof/>
        </w:rPr>
        <w:drawing>
          <wp:inline distT="0" distB="0" distL="0" distR="0" wp14:anchorId="7A98AE2E" wp14:editId="2E197064">
            <wp:extent cx="5717156" cy="3902522"/>
            <wp:effectExtent l="0" t="0" r="0" b="3175"/>
            <wp:docPr id="107932473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5780486" cy="3945751"/>
                    </a:xfrm>
                    <a:prstGeom prst="rect">
                      <a:avLst/>
                    </a:prstGeom>
                    <a:noFill/>
                  </pic:spPr>
                </pic:pic>
              </a:graphicData>
            </a:graphic>
          </wp:inline>
        </w:drawing>
      </w:r>
      <w:r w:rsidR="008C0428" w:rsidRPr="00AD36D2">
        <w:t xml:space="preserve">Figure </w:t>
      </w:r>
      <w:r w:rsidR="00854733" w:rsidRPr="00AD36D2">
        <w:t>8</w:t>
      </w:r>
      <w:r w:rsidR="008C0428" w:rsidRPr="00AD36D2">
        <w:t xml:space="preserve"> – Assessment of the scope of the national targets set by Parties against the scope of the targets in the Kunming-Montreal Global Biodiversity Framework. The coloured bars indicate the proportion of Parties that have set national targets which correspond to each category. The number of Parties represented in each bar varies with the number of Parties that have submitted national targets related to a given target of the Kunming-Montreal Global Biodiversity Framework</w:t>
      </w:r>
      <w:r w:rsidR="002F2D4A" w:rsidRPr="00AD36D2">
        <w:t>.</w:t>
      </w:r>
    </w:p>
    <w:p w14:paraId="56852AFE" w14:textId="1BFD1429" w:rsidR="008C0428" w:rsidRPr="00AD36D2" w:rsidRDefault="008C0428" w:rsidP="00731CA5">
      <w:pPr>
        <w:pStyle w:val="CBDNormalNumber"/>
        <w:numPr>
          <w:ilvl w:val="1"/>
          <w:numId w:val="5"/>
        </w:numPr>
      </w:pPr>
      <w:r w:rsidRPr="00AD36D2">
        <w:rPr>
          <w:i/>
          <w:iCs/>
        </w:rPr>
        <w:t xml:space="preserve">Links to section C of the Kunming-Montreal Global Biodiversity Framework – </w:t>
      </w:r>
      <w:r w:rsidRPr="00AD36D2">
        <w:t>Section C of the Framework contains a set of considerations for its implementation. In their national target submissions, some Parties have identified which of these considerations have been considered. More than two thirds of national targets contain this information. The most commonly mentioned considerations were collective effort towards the targets, and whole-of-government and whole-of-society approach. By comparison few national targets mentioned different value systems, right to development or principles of the Rio Declaration</w:t>
      </w:r>
      <w:r w:rsidR="003D4F4B" w:rsidRPr="00AD36D2">
        <w:t>;</w:t>
      </w:r>
    </w:p>
    <w:p w14:paraId="4DCF3780" w14:textId="1D8915BD" w:rsidR="008C0428" w:rsidRPr="00AD36D2" w:rsidRDefault="008C0428" w:rsidP="00731CA5">
      <w:pPr>
        <w:pStyle w:val="CBDNormalNumber"/>
        <w:numPr>
          <w:ilvl w:val="1"/>
          <w:numId w:val="5"/>
        </w:numPr>
      </w:pPr>
      <w:r w:rsidRPr="00AD36D2">
        <w:rPr>
          <w:i/>
          <w:iCs/>
        </w:rPr>
        <w:t>Indicators</w:t>
      </w:r>
      <w:r w:rsidRPr="00AD36D2">
        <w:t xml:space="preserve"> – Headline and binary indicators are automatically linked to national targets based on which target of the Kunming-Montreal Global Biodiversity Framework the national target </w:t>
      </w:r>
      <w:r w:rsidRPr="00AD36D2">
        <w:lastRenderedPageBreak/>
        <w:t>has been mapped to. The use of component, complementary and national indicators is optional. Less than a fifth of national target submissions identified component or complementary indicators. About half of Parties have identified national indicators for some of their national targets</w:t>
      </w:r>
      <w:r w:rsidR="003D4F4B" w:rsidRPr="00AD36D2">
        <w:t>;</w:t>
      </w:r>
      <w:r w:rsidRPr="00AD36D2">
        <w:t xml:space="preserve"> </w:t>
      </w:r>
    </w:p>
    <w:p w14:paraId="2191128D" w14:textId="2E498583" w:rsidR="008C0428" w:rsidRPr="00AD36D2" w:rsidRDefault="008C0428" w:rsidP="00FA6562">
      <w:pPr>
        <w:pStyle w:val="CBDNormalNumber"/>
        <w:numPr>
          <w:ilvl w:val="1"/>
          <w:numId w:val="5"/>
        </w:numPr>
      </w:pPr>
      <w:r w:rsidRPr="00AD36D2">
        <w:rPr>
          <w:i/>
          <w:iCs/>
        </w:rPr>
        <w:t xml:space="preserve">Means of implementation </w:t>
      </w:r>
      <w:r w:rsidR="007A17A8" w:rsidRPr="00AD36D2">
        <w:rPr>
          <w:i/>
          <w:iCs/>
        </w:rPr>
        <w:t>and capacity needs</w:t>
      </w:r>
      <w:r w:rsidRPr="00AD36D2">
        <w:t xml:space="preserve">– More than a third of national target submissions provide information on the associated means of implementation for the target. Of the national targets with this information almost three quarters indicate that additional means of implementation are required to meet the target. For most national targets, Parties expressed the required means of implementation generally. </w:t>
      </w:r>
      <w:r w:rsidR="009A3E9F" w:rsidRPr="00AD36D2">
        <w:t xml:space="preserve">This </w:t>
      </w:r>
      <w:r w:rsidR="009A3E9F" w:rsidRPr="00AD36D2">
        <w:rPr>
          <w:lang w:val="en-US"/>
        </w:rPr>
        <w:t>suggests that means of implementation and capacity</w:t>
      </w:r>
      <w:r w:rsidR="00094C98" w:rsidRPr="00AD36D2">
        <w:rPr>
          <w:lang w:val="en-US"/>
        </w:rPr>
        <w:t>-</w:t>
      </w:r>
      <w:r w:rsidR="009A3E9F" w:rsidRPr="00AD36D2">
        <w:rPr>
          <w:lang w:val="en-US"/>
        </w:rPr>
        <w:t>building needs</w:t>
      </w:r>
      <w:r w:rsidR="00D62E85" w:rsidRPr="00AD36D2">
        <w:rPr>
          <w:lang w:val="en-US"/>
        </w:rPr>
        <w:t xml:space="preserve"> are being expressed in the national targets as </w:t>
      </w:r>
      <w:r w:rsidR="009A3E9F" w:rsidRPr="00AD36D2">
        <w:rPr>
          <w:lang w:val="en-US"/>
        </w:rPr>
        <w:t xml:space="preserve">a </w:t>
      </w:r>
      <w:r w:rsidR="008540A9" w:rsidRPr="00AD36D2">
        <w:rPr>
          <w:lang w:val="en-US"/>
        </w:rPr>
        <w:t xml:space="preserve">general recognition that additional resources and capacity are needed but that </w:t>
      </w:r>
      <w:r w:rsidR="00FA6562" w:rsidRPr="00AD36D2">
        <w:rPr>
          <w:lang w:val="en-US"/>
        </w:rPr>
        <w:t xml:space="preserve">more detailed analysis is required to precisely articulate specific needs. </w:t>
      </w:r>
      <w:r w:rsidR="002A1B41" w:rsidRPr="00AD36D2">
        <w:rPr>
          <w:lang w:val="en-US"/>
        </w:rPr>
        <w:t>Further some of the needs expressed</w:t>
      </w:r>
      <w:r w:rsidR="005A47DD" w:rsidRPr="00AD36D2">
        <w:rPr>
          <w:lang w:val="en-US"/>
        </w:rPr>
        <w:t xml:space="preserve"> need to be primarily addressed by national governments, for example the establishment of </w:t>
      </w:r>
      <w:r w:rsidR="007B633F" w:rsidRPr="00AD36D2">
        <w:rPr>
          <w:lang w:val="en-US"/>
        </w:rPr>
        <w:t xml:space="preserve">policies or plans, while others can be addressed </w:t>
      </w:r>
      <w:r w:rsidR="009800B4" w:rsidRPr="00AD36D2">
        <w:rPr>
          <w:lang w:val="en-US"/>
        </w:rPr>
        <w:t>but multiple actors, for example the development of guidelines or best practices.</w:t>
      </w:r>
      <w:r w:rsidR="008540A9" w:rsidRPr="00AD36D2">
        <w:rPr>
          <w:lang w:val="en-US"/>
        </w:rPr>
        <w:t xml:space="preserve"> </w:t>
      </w:r>
      <w:r w:rsidRPr="00AD36D2">
        <w:t>Commonly mentioned required means of implementation were financial resources, human resources, capacity</w:t>
      </w:r>
      <w:r w:rsidR="00094C98" w:rsidRPr="00AD36D2">
        <w:t>-</w:t>
      </w:r>
      <w:r w:rsidRPr="00AD36D2">
        <w:t>building, awareness raising, technology transfer and capacity</w:t>
      </w:r>
      <w:r w:rsidR="00094C98" w:rsidRPr="00AD36D2">
        <w:t>-</w:t>
      </w:r>
      <w:r w:rsidRPr="00AD36D2">
        <w:t xml:space="preserve">building, and scientific research and collaboration.  However, for some national targets more specific needs were identified. Examples include the development of baseline </w:t>
      </w:r>
      <w:r w:rsidR="000971E7" w:rsidRPr="00AD36D2">
        <w:t xml:space="preserve">biodiversity </w:t>
      </w:r>
      <w:r w:rsidRPr="00AD36D2">
        <w:t>data</w:t>
      </w:r>
      <w:r w:rsidR="002D34F6" w:rsidRPr="00AD36D2">
        <w:t xml:space="preserve"> and </w:t>
      </w:r>
      <w:r w:rsidR="00267037" w:rsidRPr="00AD36D2">
        <w:t xml:space="preserve">improving </w:t>
      </w:r>
      <w:r w:rsidR="002D34F6" w:rsidRPr="00AD36D2">
        <w:t>associated databases</w:t>
      </w:r>
      <w:r w:rsidR="00267037" w:rsidRPr="00AD36D2">
        <w:t xml:space="preserve"> and their interoperability</w:t>
      </w:r>
      <w:r w:rsidRPr="00AD36D2">
        <w:t>, mapping</w:t>
      </w:r>
      <w:r w:rsidR="005D18FF" w:rsidRPr="00AD36D2">
        <w:t xml:space="preserve">, including for the identification </w:t>
      </w:r>
      <w:r w:rsidR="00737C6E" w:rsidRPr="00AD36D2">
        <w:t xml:space="preserve">of </w:t>
      </w:r>
      <w:r w:rsidR="009F44C6" w:rsidRPr="00AD36D2">
        <w:t xml:space="preserve">areas with </w:t>
      </w:r>
      <w:r w:rsidR="00737C6E" w:rsidRPr="00AD36D2">
        <w:t>high ecological and biodiversity importance</w:t>
      </w:r>
      <w:r w:rsidRPr="00AD36D2">
        <w:t xml:space="preserve">, </w:t>
      </w:r>
      <w:r w:rsidR="00527764" w:rsidRPr="00AD36D2">
        <w:t xml:space="preserve">modelling, </w:t>
      </w:r>
      <w:r w:rsidRPr="00AD36D2">
        <w:t xml:space="preserve">monitoring, regulatory frameworks, community engagement, </w:t>
      </w:r>
      <w:r w:rsidR="00B9411F" w:rsidRPr="00AD36D2">
        <w:t>improv</w:t>
      </w:r>
      <w:r w:rsidR="004831E5" w:rsidRPr="00AD36D2">
        <w:t>ing</w:t>
      </w:r>
      <w:r w:rsidR="00B9411F" w:rsidRPr="00AD36D2">
        <w:t xml:space="preserve"> </w:t>
      </w:r>
      <w:r w:rsidR="0034098D" w:rsidRPr="00AD36D2">
        <w:t xml:space="preserve">the </w:t>
      </w:r>
      <w:r w:rsidR="00B9411F" w:rsidRPr="00AD36D2">
        <w:t>integration of indigenous and local knowledge in decision</w:t>
      </w:r>
      <w:r w:rsidR="00603A43" w:rsidRPr="00AD36D2">
        <w:t>-</w:t>
      </w:r>
      <w:r w:rsidR="00B9411F" w:rsidRPr="00AD36D2">
        <w:t xml:space="preserve">making, </w:t>
      </w:r>
      <w:r w:rsidRPr="00AD36D2">
        <w:t xml:space="preserve">public-private partnerships, </w:t>
      </w:r>
      <w:r w:rsidR="00067381" w:rsidRPr="00AD36D2">
        <w:t>improv</w:t>
      </w:r>
      <w:r w:rsidR="004831E5" w:rsidRPr="00AD36D2">
        <w:t>ing</w:t>
      </w:r>
      <w:r w:rsidR="00067381" w:rsidRPr="00AD36D2">
        <w:t xml:space="preserve"> access and use of technology and </w:t>
      </w:r>
      <w:r w:rsidRPr="00AD36D2">
        <w:t>infrastructure</w:t>
      </w:r>
      <w:r w:rsidR="004831E5" w:rsidRPr="00AD36D2">
        <w:t>,</w:t>
      </w:r>
      <w:r w:rsidR="002C1130" w:rsidRPr="00AD36D2">
        <w:t xml:space="preserve"> such as </w:t>
      </w:r>
      <w:r w:rsidR="00EE5FFC" w:rsidRPr="00AD36D2">
        <w:t>geographic</w:t>
      </w:r>
      <w:r w:rsidR="00D844B4" w:rsidRPr="00AD36D2">
        <w:t xml:space="preserve"> information systems, remote sensing, </w:t>
      </w:r>
      <w:r w:rsidR="00E363B7" w:rsidRPr="00AD36D2">
        <w:t>artificial</w:t>
      </w:r>
      <w:r w:rsidR="00D844B4" w:rsidRPr="00AD36D2">
        <w:t xml:space="preserve"> intelligence and machine learning</w:t>
      </w:r>
      <w:r w:rsidR="003D4F4B" w:rsidRPr="00AD36D2">
        <w:t>;</w:t>
      </w:r>
    </w:p>
    <w:p w14:paraId="55817806" w14:textId="5593AFF5" w:rsidR="008C0428" w:rsidRPr="00AD36D2" w:rsidRDefault="008C0428" w:rsidP="00731CA5">
      <w:pPr>
        <w:pStyle w:val="CBDNormalNumber"/>
        <w:numPr>
          <w:ilvl w:val="1"/>
          <w:numId w:val="5"/>
        </w:numPr>
      </w:pPr>
      <w:r w:rsidRPr="00AD36D2">
        <w:rPr>
          <w:i/>
          <w:iCs/>
        </w:rPr>
        <w:t>Commitments from actors other than national governments</w:t>
      </w:r>
      <w:r w:rsidRPr="00AD36D2">
        <w:t xml:space="preserve"> </w:t>
      </w:r>
      <w:r w:rsidR="00833878" w:rsidRPr="00AD36D2">
        <w:t>–</w:t>
      </w:r>
      <w:r w:rsidRPr="00AD36D2">
        <w:t xml:space="preserve"> </w:t>
      </w:r>
      <w:r w:rsidR="00833878" w:rsidRPr="00AD36D2">
        <w:t xml:space="preserve">On average 15 Parties provided information on the involvement of actors other than national governments </w:t>
      </w:r>
      <w:r w:rsidR="00C367FB" w:rsidRPr="00AD36D2">
        <w:t>for any given target in the Framework. Similarly, on average, l</w:t>
      </w:r>
      <w:r w:rsidRPr="00AD36D2">
        <w:t>ess than one fifth of the target submissions provide information on commitments of actors other than national governments. However, many of the target submissions indicate that the involvement of actors other than national governments has not yet begun or that they need to be engaged. Most indicate the ways in which these actors can be involved generally in the implementation of the target but do not indicate specific ongoing actions or commitments. Some also refer to general ongoing activities but which are not necessarily linked to specific commitments or targets of the Kunming-Montreal Global Biodiversity Framework. Actors commonly noted in the target submissions include indigenous people</w:t>
      </w:r>
      <w:r w:rsidR="00694BE6" w:rsidRPr="00AD36D2">
        <w:t>s</w:t>
      </w:r>
      <w:r w:rsidRPr="00AD36D2">
        <w:t xml:space="preserve"> and local communities, non</w:t>
      </w:r>
      <w:r w:rsidR="00603A43" w:rsidRPr="00AD36D2">
        <w:t>-</w:t>
      </w:r>
      <w:r w:rsidRPr="00AD36D2">
        <w:t>governmental organi</w:t>
      </w:r>
      <w:r w:rsidR="005F1EE4" w:rsidRPr="00AD36D2">
        <w:t>z</w:t>
      </w:r>
      <w:r w:rsidRPr="00AD36D2">
        <w:t>ations, the private sector, youth groups, and academic institutions.  </w:t>
      </w:r>
    </w:p>
    <w:p w14:paraId="62E65EFC" w14:textId="2307D879" w:rsidR="008C0428" w:rsidRPr="00AD36D2" w:rsidRDefault="00497466" w:rsidP="008C0428">
      <w:pPr>
        <w:pStyle w:val="CBDH1"/>
        <w:rPr>
          <w:shd w:val="clear" w:color="auto" w:fill="FFFFFF"/>
        </w:rPr>
      </w:pPr>
      <w:bookmarkStart w:id="57" w:name="_Toc210038505"/>
      <w:bookmarkStart w:id="58" w:name="_Toc219112324"/>
      <w:bookmarkStart w:id="59" w:name="_Hlk31109242"/>
      <w:r w:rsidRPr="00AD36D2">
        <w:rPr>
          <w:snapToGrid w:val="0"/>
        </w:rPr>
        <w:t>I</w:t>
      </w:r>
      <w:r w:rsidR="002254C8" w:rsidRPr="00AD36D2">
        <w:rPr>
          <w:snapToGrid w:val="0"/>
        </w:rPr>
        <w:t>X</w:t>
      </w:r>
      <w:r w:rsidR="008C0428" w:rsidRPr="00AD36D2">
        <w:rPr>
          <w:snapToGrid w:val="0"/>
        </w:rPr>
        <w:t>.</w:t>
      </w:r>
      <w:r w:rsidR="008C0428" w:rsidRPr="00AD36D2">
        <w:rPr>
          <w:snapToGrid w:val="0"/>
        </w:rPr>
        <w:tab/>
        <w:t>Analysis of national targets</w:t>
      </w:r>
      <w:bookmarkEnd w:id="57"/>
      <w:bookmarkEnd w:id="58"/>
    </w:p>
    <w:p w14:paraId="3AD6DD76" w14:textId="108D62D6" w:rsidR="008C0428" w:rsidRPr="00AD36D2" w:rsidRDefault="008C0428" w:rsidP="006615F6">
      <w:pPr>
        <w:pStyle w:val="CBDH2"/>
        <w:rPr>
          <w:rFonts w:eastAsia="Malgun Gothic"/>
        </w:rPr>
      </w:pPr>
      <w:bookmarkStart w:id="60" w:name="_Toc210038506"/>
      <w:bookmarkStart w:id="61" w:name="_Toc219112325"/>
      <w:r w:rsidRPr="00AD36D2">
        <w:rPr>
          <w:shd w:val="clear" w:color="auto" w:fill="FFFFFF"/>
        </w:rPr>
        <w:t>Target 1: plan and manage all areas to reduce biodiversity loss</w:t>
      </w:r>
      <w:bookmarkEnd w:id="60"/>
      <w:bookmarkEnd w:id="61"/>
      <w:r w:rsidRPr="00AD36D2">
        <w:rPr>
          <w:shd w:val="clear" w:color="auto" w:fill="FFFFFF"/>
        </w:rPr>
        <w:t xml:space="preserve"> </w:t>
      </w:r>
    </w:p>
    <w:p w14:paraId="5FFAD1A1" w14:textId="77777777" w:rsidR="008C0428" w:rsidRPr="00AD36D2" w:rsidRDefault="008C0428" w:rsidP="00731CA5">
      <w:pPr>
        <w:pStyle w:val="CBDNormalNumber"/>
        <w:numPr>
          <w:ilvl w:val="0"/>
          <w:numId w:val="5"/>
        </w:numPr>
        <w:ind w:left="568"/>
      </w:pPr>
      <w:r w:rsidRPr="00AD36D2">
        <w:t xml:space="preserve">121 Parties have submitted 393 national targets related to Target 1. On average a Party has submitted 3 national targets related to Target 1 but the number ranges from 1 to 27. </w:t>
      </w:r>
    </w:p>
    <w:p w14:paraId="3448FE8E" w14:textId="1DD21AC7" w:rsidR="008C0428" w:rsidRPr="00AD36D2" w:rsidRDefault="008C0428" w:rsidP="00731CA5">
      <w:pPr>
        <w:pStyle w:val="CBDNormalNumber"/>
        <w:numPr>
          <w:ilvl w:val="0"/>
          <w:numId w:val="5"/>
        </w:numPr>
        <w:ind w:left="568"/>
      </w:pPr>
      <w:r w:rsidRPr="00AD36D2">
        <w:t>Of the national targets mapped by Parties to GBF Target 1, most (</w:t>
      </w:r>
      <w:r w:rsidR="00443AD0" w:rsidRPr="00AD36D2">
        <w:t>79</w:t>
      </w:r>
      <w:r w:rsidRPr="00AD36D2">
        <w:t xml:space="preserve">%) were also identified as contributing to Goal A, and </w:t>
      </w:r>
      <w:r w:rsidR="009049C6" w:rsidRPr="00AD36D2">
        <w:t xml:space="preserve">more than </w:t>
      </w:r>
      <w:r w:rsidRPr="00AD36D2">
        <w:t>half (</w:t>
      </w:r>
      <w:r w:rsidR="009049C6" w:rsidRPr="00AD36D2">
        <w:t>57</w:t>
      </w:r>
      <w:r w:rsidRPr="00AD36D2">
        <w:t>%) were identified as contributing to Goal B. Few were identified as contributing to Goals C (</w:t>
      </w:r>
      <w:r w:rsidR="009049C6" w:rsidRPr="00AD36D2">
        <w:t>18</w:t>
      </w:r>
      <w:r w:rsidRPr="00AD36D2">
        <w:t>%) and D (</w:t>
      </w:r>
      <w:r w:rsidR="009049C6" w:rsidRPr="00AD36D2">
        <w:t>14</w:t>
      </w:r>
      <w:r w:rsidRPr="00AD36D2">
        <w:t xml:space="preserve">%). Almost half of the national targets were also linked to GBF Target 3 (48%) while some were linked to GBF Targets 2 (40%) and 4 (35%)  </w:t>
      </w:r>
    </w:p>
    <w:p w14:paraId="32431DA2" w14:textId="1303270A" w:rsidR="009C3576" w:rsidRPr="00AD36D2" w:rsidRDefault="008C0428" w:rsidP="009C3576">
      <w:pPr>
        <w:pStyle w:val="CBDNormalNumber"/>
        <w:numPr>
          <w:ilvl w:val="0"/>
          <w:numId w:val="5"/>
        </w:numPr>
        <w:ind w:left="568"/>
        <w:rPr>
          <w:lang w:val="en-US"/>
        </w:rPr>
      </w:pPr>
      <w:bookmarkStart w:id="62" w:name="_Hlk202871845"/>
      <w:r w:rsidRPr="00AD36D2">
        <w:t xml:space="preserve">Almost a half of the national targets (47%) submitted by Parties were reported as having high alignment to GBF Target 1, almost a third (32%) were reported as having medium alignment to the target and more than a tenth (14%) as having low alignment. For 7% of the national targets Parties did not indicate a degree of alignment. </w:t>
      </w:r>
      <w:r w:rsidR="006F5E66" w:rsidRPr="00AD36D2">
        <w:t>Two-thirds (</w:t>
      </w:r>
      <w:r w:rsidR="009C3576" w:rsidRPr="00AD36D2">
        <w:rPr>
          <w:lang w:val="en-US"/>
        </w:rPr>
        <w:t>66%</w:t>
      </w:r>
      <w:r w:rsidR="006F5E66" w:rsidRPr="00AD36D2">
        <w:rPr>
          <w:lang w:val="en-US"/>
        </w:rPr>
        <w:t>)</w:t>
      </w:r>
      <w:r w:rsidR="009C3576" w:rsidRPr="00AD36D2">
        <w:rPr>
          <w:lang w:val="en-US"/>
        </w:rPr>
        <w:t xml:space="preserve"> of Parties reported that they have at least one national target which has high alignment with this target. For 26% of Parties the highest level of reported alignment for a national target was moderate or low. 7% of Parties did not report on alignment.</w:t>
      </w:r>
    </w:p>
    <w:bookmarkEnd w:id="62"/>
    <w:p w14:paraId="7ACB6BEE" w14:textId="1C12F360" w:rsidR="008C0428" w:rsidRPr="00AD36D2" w:rsidRDefault="0077152F" w:rsidP="00731CA5">
      <w:pPr>
        <w:pStyle w:val="CBDNormalNumber"/>
        <w:numPr>
          <w:ilvl w:val="0"/>
          <w:numId w:val="5"/>
        </w:numPr>
        <w:ind w:left="568"/>
      </w:pPr>
      <w:r w:rsidRPr="00AD36D2">
        <w:lastRenderedPageBreak/>
        <w:t xml:space="preserve">Few (10%) Parties have set national targets which fully address all elements of Target 1 and </w:t>
      </w:r>
      <w:r w:rsidR="00EE1070" w:rsidRPr="00AD36D2">
        <w:t xml:space="preserve">approximately an additional </w:t>
      </w:r>
      <w:r w:rsidRPr="00AD36D2">
        <w:t xml:space="preserve">fifth (17%) have set targets which </w:t>
      </w:r>
      <w:r w:rsidR="00C24550" w:rsidRPr="00AD36D2">
        <w:t xml:space="preserve">fully </w:t>
      </w:r>
      <w:r w:rsidRPr="00AD36D2">
        <w:t xml:space="preserve">address </w:t>
      </w:r>
      <w:r w:rsidR="00124282" w:rsidRPr="00AD36D2">
        <w:t xml:space="preserve">at least </w:t>
      </w:r>
      <w:r w:rsidRPr="00AD36D2">
        <w:t xml:space="preserve">half of the target elements. </w:t>
      </w:r>
      <w:r w:rsidR="00CC4FAE" w:rsidRPr="00AD36D2">
        <w:t xml:space="preserve">About </w:t>
      </w:r>
      <w:r w:rsidR="00A00701" w:rsidRPr="00AD36D2">
        <w:t>a</w:t>
      </w:r>
      <w:r w:rsidR="00CC4FAE" w:rsidRPr="00AD36D2">
        <w:t xml:space="preserve"> fifth</w:t>
      </w:r>
      <w:r w:rsidR="003E0AC4" w:rsidRPr="00AD36D2">
        <w:t xml:space="preserve"> (17%)</w:t>
      </w:r>
      <w:r w:rsidR="00CC4FAE" w:rsidRPr="00AD36D2">
        <w:t xml:space="preserve"> of Parties have set national targets which </w:t>
      </w:r>
      <w:r w:rsidR="004E3629" w:rsidRPr="00AD36D2">
        <w:t>fully</w:t>
      </w:r>
      <w:r w:rsidR="00CC4FAE" w:rsidRPr="00AD36D2">
        <w:t xml:space="preserve"> address </w:t>
      </w:r>
      <w:r w:rsidR="004E3629" w:rsidRPr="00AD36D2">
        <w:t xml:space="preserve">one but less than half of the target elements. </w:t>
      </w:r>
      <w:r w:rsidRPr="00AD36D2">
        <w:t xml:space="preserve">More than half of Parties (56%) have set national targets which do not fully address any element of Target 1. </w:t>
      </w:r>
      <w:r w:rsidR="008C0428" w:rsidRPr="00AD36D2">
        <w:t>More than a tenth (1</w:t>
      </w:r>
      <w:r w:rsidRPr="00AD36D2">
        <w:t>5</w:t>
      </w:r>
      <w:r w:rsidR="008C0428" w:rsidRPr="00AD36D2">
        <w:t>%) have set national targets which partially address all or some of the elements. Less than a half of Parties have set national targets which address the elements of Target 1 to a limited extent (1</w:t>
      </w:r>
      <w:r w:rsidR="00EE1070" w:rsidRPr="00AD36D2">
        <w:t>6</w:t>
      </w:r>
      <w:r w:rsidR="008C0428" w:rsidRPr="00AD36D2">
        <w:t>%) or not at all (2</w:t>
      </w:r>
      <w:r w:rsidR="00EE1070" w:rsidRPr="00AD36D2">
        <w:t>6</w:t>
      </w:r>
      <w:r w:rsidR="008C0428" w:rsidRPr="00AD36D2">
        <w:t xml:space="preserve">%). </w:t>
      </w:r>
    </w:p>
    <w:p w14:paraId="68F87F2C" w14:textId="6F485125" w:rsidR="008C0428" w:rsidRPr="00AD36D2" w:rsidRDefault="008C0428" w:rsidP="00731CA5">
      <w:pPr>
        <w:pStyle w:val="CBDNormalNumber"/>
        <w:numPr>
          <w:ilvl w:val="0"/>
          <w:numId w:val="5"/>
        </w:numPr>
        <w:ind w:left="568"/>
      </w:pPr>
      <w:r w:rsidRPr="00AD36D2">
        <w:t>In the national targets submitted, there was a greater focus on the elements of Target 1 related to biodiversity inclusive spatial planning</w:t>
      </w:r>
      <w:r w:rsidR="000A2417" w:rsidRPr="00AD36D2">
        <w:t xml:space="preserve"> and bringing the loss </w:t>
      </w:r>
      <w:r w:rsidR="00C61439" w:rsidRPr="00AD36D2">
        <w:t>of areas of high biodiversity importance close to zero</w:t>
      </w:r>
      <w:r w:rsidRPr="00AD36D2">
        <w:t xml:space="preserve"> with about a third (34%) of national targets fully addressing </w:t>
      </w:r>
      <w:r w:rsidR="00C61439" w:rsidRPr="00AD36D2">
        <w:t xml:space="preserve">these </w:t>
      </w:r>
      <w:r w:rsidRPr="00AD36D2">
        <w:t>issue</w:t>
      </w:r>
      <w:r w:rsidR="00C61439" w:rsidRPr="00AD36D2">
        <w:t>s</w:t>
      </w:r>
      <w:r w:rsidRPr="00AD36D2">
        <w:t>. Around a quarter of national targets fully address the elements related to making planning process participatory (28%), integrated (2</w:t>
      </w:r>
      <w:r w:rsidR="00166484" w:rsidRPr="00AD36D2">
        <w:t>8</w:t>
      </w:r>
      <w:r w:rsidRPr="00AD36D2">
        <w:t xml:space="preserve">%), and respecting the rights of indigenous peoples and local communities (26%). About a fifth (20%) of Parties have set targets which fully address having all areas under spatial planning or other management processes (see figure </w:t>
      </w:r>
      <w:r w:rsidR="00854733" w:rsidRPr="00AD36D2">
        <w:t>9</w:t>
      </w:r>
      <w:r w:rsidRPr="00AD36D2">
        <w:t>). Some Parties have set targets which refer to putting in place spatial planning or other management processes for specific areas, for example protected areas or areas of high biodiversity importance, areas under agriculture, forestry and fisheries, urban areas, and areas of environmental importance. Some Parties have also set targets indicating the percentage of areas that will be under spatial planning or management by 2030. These range from 30% to 100%. Further some have targets with different percentages for different ecosystem types. Many of the targets set refer to management approaches</w:t>
      </w:r>
      <w:r w:rsidR="00603A43" w:rsidRPr="00AD36D2">
        <w:t>,</w:t>
      </w:r>
      <w:r w:rsidRPr="00AD36D2">
        <w:t xml:space="preserve"> such as sustainable use plans, restoration plans, plans for the control of invasive alien species and development plans, but which do not address the use and planning of terrestrial, inland water and marine areas. Further some target submissions refer to existing land use and management processes and indicate that biodiversity will be reflected in these.</w:t>
      </w:r>
    </w:p>
    <w:p w14:paraId="2033A29D" w14:textId="0A49AE66" w:rsidR="008C0428" w:rsidRPr="00AD36D2" w:rsidRDefault="00023163" w:rsidP="002E0853">
      <w:pPr>
        <w:pStyle w:val="CBDNormalNumber"/>
        <w:numPr>
          <w:ilvl w:val="0"/>
          <w:numId w:val="5"/>
        </w:numPr>
        <w:ind w:left="568"/>
      </w:pPr>
      <w:r w:rsidRPr="00AD36D2">
        <w:t xml:space="preserve">More than a third (37%) of Parties provided information on the means of implementation </w:t>
      </w:r>
      <w:r w:rsidR="00FF77EA" w:rsidRPr="00AD36D2">
        <w:t xml:space="preserve">for at least 1 national target </w:t>
      </w:r>
      <w:r w:rsidRPr="00AD36D2">
        <w:t xml:space="preserve">related </w:t>
      </w:r>
      <w:r w:rsidR="00F93F50" w:rsidRPr="00AD36D2">
        <w:t>to Target</w:t>
      </w:r>
      <w:r w:rsidRPr="00AD36D2">
        <w:t xml:space="preserve"> 1</w:t>
      </w:r>
      <w:r w:rsidR="001D355A" w:rsidRPr="00AD36D2">
        <w:t xml:space="preserve"> and</w:t>
      </w:r>
      <w:r w:rsidRPr="00AD36D2">
        <w:t xml:space="preserve"> </w:t>
      </w:r>
      <w:r w:rsidR="001D355A" w:rsidRPr="00AD36D2">
        <w:t>less than half (42%) of the national target submissions contain</w:t>
      </w:r>
      <w:r w:rsidR="00FE1B31" w:rsidRPr="00AD36D2">
        <w:t>ed this information</w:t>
      </w:r>
      <w:r w:rsidR="001D355A" w:rsidRPr="00AD36D2">
        <w:t xml:space="preserve">. </w:t>
      </w:r>
      <w:r w:rsidRPr="00AD36D2">
        <w:t>Of the</w:t>
      </w:r>
      <w:r w:rsidR="00FE1B31" w:rsidRPr="00AD36D2">
        <w:t xml:space="preserve"> Parties providing this information</w:t>
      </w:r>
      <w:r w:rsidRPr="00AD36D2">
        <w:t xml:space="preserve"> the majority (84%) indicated that additional means of implementation are required. </w:t>
      </w:r>
      <w:r w:rsidR="00FE1B31" w:rsidRPr="00AD36D2">
        <w:t>Similarly f</w:t>
      </w:r>
      <w:r w:rsidR="008C0428" w:rsidRPr="00AD36D2">
        <w:t xml:space="preserve">or </w:t>
      </w:r>
      <w:r w:rsidR="00FE1B31" w:rsidRPr="00AD36D2">
        <w:t xml:space="preserve">the </w:t>
      </w:r>
      <w:r w:rsidR="00F93F50" w:rsidRPr="00AD36D2">
        <w:t>targets with</w:t>
      </w:r>
      <w:r w:rsidR="008C0428" w:rsidRPr="00AD36D2">
        <w:t xml:space="preserve"> this information, most (76%) indicate that additional means of implementation are needed. A fifth (20%) indicate that the means of implementation are available. The most mentioned type of means of implementation was funding from external and internal sources, including national biodiversity funds, multilevel financial partnerships and innovative mechanisms</w:t>
      </w:r>
      <w:r w:rsidR="00603A43" w:rsidRPr="00AD36D2">
        <w:t>,</w:t>
      </w:r>
      <w:r w:rsidR="008C0428" w:rsidRPr="00AD36D2">
        <w:t xml:space="preserve"> such as payments for ecosystem services. Additional types of means of implementation commonly mentioned were human resources, capacity</w:t>
      </w:r>
      <w:r w:rsidR="00094C98" w:rsidRPr="00AD36D2">
        <w:t>-</w:t>
      </w:r>
      <w:r w:rsidR="008C0428" w:rsidRPr="00AD36D2">
        <w:t>building, scientific research and collaboration, technical and technological support and improvements, synergies with planning processes, awareness</w:t>
      </w:r>
      <w:r w:rsidR="00603A43" w:rsidRPr="00AD36D2">
        <w:t>-</w:t>
      </w:r>
      <w:r w:rsidR="008C0428" w:rsidRPr="00AD36D2">
        <w:t xml:space="preserve">raising, technology transfer, access to information, the establishment of necessary web portals, geographic information systems and monitoring systems, clarifying the roles and responsibilities of different national organizations and departments, resolving questions concerning legislation and regulatory frameworks, and means of engaging with stakeholders. </w:t>
      </w:r>
      <w:r w:rsidR="00A60F04" w:rsidRPr="00AD36D2">
        <w:t xml:space="preserve">See table </w:t>
      </w:r>
      <w:r w:rsidR="00654E16" w:rsidRPr="00AD36D2">
        <w:t>3</w:t>
      </w:r>
      <w:r w:rsidR="00A60F04" w:rsidRPr="00AD36D2">
        <w:t xml:space="preserve"> for more detailed examples of the capacity needs identified by Parties.</w:t>
      </w:r>
    </w:p>
    <w:p w14:paraId="666DD53B" w14:textId="3E10D318" w:rsidR="002E0853" w:rsidRPr="00AD36D2" w:rsidRDefault="002E0853" w:rsidP="002E0853">
      <w:pPr>
        <w:pStyle w:val="CBDNormalNumber"/>
        <w:numPr>
          <w:ilvl w:val="0"/>
          <w:numId w:val="0"/>
        </w:numPr>
      </w:pPr>
      <w:r w:rsidRPr="00AD36D2">
        <w:rPr>
          <w:b/>
          <w:bCs/>
        </w:rPr>
        <w:t>Table 3.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2075"/>
        <w:gridCol w:w="5352"/>
      </w:tblGrid>
      <w:tr w:rsidR="00A60F04" w:rsidRPr="00AD36D2" w14:paraId="543F9BDA" w14:textId="77777777" w:rsidTr="00C93859">
        <w:tc>
          <w:tcPr>
            <w:tcW w:w="576" w:type="pct"/>
            <w:shd w:val="clear" w:color="auto" w:fill="F2F2F2" w:themeFill="background1" w:themeFillShade="F2"/>
            <w:vAlign w:val="center"/>
          </w:tcPr>
          <w:p w14:paraId="194EB0A3" w14:textId="09A11F40" w:rsidR="00A60F04" w:rsidRPr="00AD36D2" w:rsidRDefault="00A60F04" w:rsidP="00100B40">
            <w:pPr>
              <w:spacing w:before="40" w:after="40"/>
              <w:jc w:val="center"/>
              <w:rPr>
                <w:rFonts w:asciiTheme="majorBidi" w:hAnsiTheme="majorBidi" w:cstheme="majorBidi"/>
                <w:i/>
                <w:iCs/>
                <w:sz w:val="20"/>
                <w:szCs w:val="20"/>
              </w:rPr>
            </w:pPr>
            <w:r w:rsidRPr="00AD36D2">
              <w:rPr>
                <w:rFonts w:asciiTheme="majorBidi" w:hAnsiTheme="majorBidi" w:cstheme="majorBidi"/>
                <w:i/>
                <w:iCs/>
                <w:sz w:val="20"/>
                <w:szCs w:val="20"/>
              </w:rPr>
              <w:t>Category of need</w:t>
            </w:r>
            <w:r w:rsidR="002A2DD9" w:rsidRPr="00AD36D2">
              <w:rPr>
                <w:rFonts w:asciiTheme="majorBidi" w:hAnsiTheme="majorBidi" w:cstheme="majorBidi"/>
                <w:i/>
                <w:iCs/>
                <w:sz w:val="20"/>
                <w:szCs w:val="20"/>
              </w:rPr>
              <w:t>s</w:t>
            </w:r>
          </w:p>
        </w:tc>
        <w:tc>
          <w:tcPr>
            <w:tcW w:w="1280" w:type="pct"/>
            <w:shd w:val="clear" w:color="auto" w:fill="F2F2F2" w:themeFill="background1" w:themeFillShade="F2"/>
            <w:vAlign w:val="center"/>
          </w:tcPr>
          <w:p w14:paraId="7ADB207F" w14:textId="05388F74" w:rsidR="00A60F04" w:rsidRPr="00AD36D2" w:rsidRDefault="00A60F04" w:rsidP="00100B40">
            <w:pPr>
              <w:spacing w:before="40" w:after="40"/>
              <w:jc w:val="center"/>
              <w:rPr>
                <w:rFonts w:asciiTheme="majorBidi" w:hAnsiTheme="majorBidi" w:cstheme="majorBidi"/>
                <w:i/>
                <w:iCs/>
                <w:sz w:val="20"/>
                <w:szCs w:val="20"/>
              </w:rPr>
            </w:pPr>
            <w:r w:rsidRPr="00AD36D2">
              <w:rPr>
                <w:rFonts w:asciiTheme="majorBidi" w:hAnsiTheme="majorBidi" w:cstheme="majorBidi"/>
                <w:i/>
                <w:iCs/>
                <w:sz w:val="20"/>
                <w:szCs w:val="20"/>
              </w:rPr>
              <w:t xml:space="preserve">Subcategory </w:t>
            </w:r>
            <w:r w:rsidR="00CE4AE8" w:rsidRPr="00AD36D2">
              <w:rPr>
                <w:rFonts w:asciiTheme="majorBidi" w:hAnsiTheme="majorBidi" w:cstheme="majorBidi"/>
                <w:i/>
                <w:iCs/>
                <w:sz w:val="20"/>
                <w:szCs w:val="20"/>
              </w:rPr>
              <w:t>of need</w:t>
            </w:r>
            <w:r w:rsidR="002A2DD9" w:rsidRPr="00AD36D2">
              <w:rPr>
                <w:rFonts w:asciiTheme="majorBidi" w:hAnsiTheme="majorBidi" w:cstheme="majorBidi"/>
                <w:i/>
                <w:iCs/>
                <w:sz w:val="20"/>
                <w:szCs w:val="20"/>
              </w:rPr>
              <w:t>s</w:t>
            </w:r>
          </w:p>
        </w:tc>
        <w:tc>
          <w:tcPr>
            <w:tcW w:w="3144" w:type="pct"/>
            <w:shd w:val="clear" w:color="auto" w:fill="F2F2F2" w:themeFill="background1" w:themeFillShade="F2"/>
            <w:vAlign w:val="center"/>
          </w:tcPr>
          <w:p w14:paraId="437AACAF" w14:textId="77F7A965" w:rsidR="00A60F04" w:rsidRPr="00AD36D2" w:rsidRDefault="00A60F04" w:rsidP="00100B40">
            <w:pPr>
              <w:spacing w:before="40" w:after="40"/>
              <w:jc w:val="center"/>
              <w:rPr>
                <w:rFonts w:asciiTheme="majorBidi" w:hAnsiTheme="majorBidi" w:cstheme="majorBidi"/>
                <w:i/>
                <w:iCs/>
                <w:sz w:val="20"/>
                <w:szCs w:val="20"/>
              </w:rPr>
            </w:pPr>
            <w:r w:rsidRPr="00AD36D2">
              <w:rPr>
                <w:rFonts w:asciiTheme="majorBidi" w:hAnsiTheme="majorBidi" w:cstheme="majorBidi"/>
                <w:i/>
                <w:iCs/>
                <w:sz w:val="20"/>
                <w:szCs w:val="20"/>
              </w:rPr>
              <w:t>Examples of specific needs</w:t>
            </w:r>
          </w:p>
        </w:tc>
      </w:tr>
      <w:tr w:rsidR="00A60F04" w:rsidRPr="00AD36D2" w14:paraId="5FE6B46C" w14:textId="77777777" w:rsidTr="00C93859">
        <w:tc>
          <w:tcPr>
            <w:tcW w:w="576" w:type="pct"/>
            <w:vAlign w:val="center"/>
          </w:tcPr>
          <w:p w14:paraId="274AD1B7" w14:textId="77777777" w:rsidR="00A60F04" w:rsidRPr="00AD36D2" w:rsidRDefault="00A60F04"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 xml:space="preserve">Technological </w:t>
            </w:r>
          </w:p>
        </w:tc>
        <w:tc>
          <w:tcPr>
            <w:tcW w:w="1280" w:type="pct"/>
            <w:vAlign w:val="center"/>
          </w:tcPr>
          <w:p w14:paraId="7C5C12F2" w14:textId="5BB33AFD" w:rsidR="00A60F04" w:rsidRPr="00AD36D2" w:rsidRDefault="00A60F04"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 xml:space="preserve">Technology related </w:t>
            </w:r>
          </w:p>
        </w:tc>
        <w:tc>
          <w:tcPr>
            <w:tcW w:w="3144" w:type="pct"/>
            <w:vAlign w:val="center"/>
          </w:tcPr>
          <w:p w14:paraId="6EFB9DFA" w14:textId="77777777" w:rsidR="005251E2" w:rsidRPr="00AD36D2" w:rsidRDefault="00A60F04" w:rsidP="00F5371E">
            <w:pPr>
              <w:pStyle w:val="ListParagraph"/>
              <w:numPr>
                <w:ilvl w:val="0"/>
                <w:numId w:val="20"/>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GIS, spatial planning tools, remote sensing equipment, metabarcoding, acoustic surveys, innovative technologies</w:t>
            </w:r>
          </w:p>
          <w:p w14:paraId="5977B1A4" w14:textId="57F1D9E8" w:rsidR="00A60F04" w:rsidRPr="00AD36D2" w:rsidRDefault="00A60F04" w:rsidP="00F5371E">
            <w:pPr>
              <w:pStyle w:val="ListParagraph"/>
              <w:numPr>
                <w:ilvl w:val="0"/>
                <w:numId w:val="20"/>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Artificial intelligence and machine learning algorithms to improve the accuracy of land cover classifications by handling complex data</w:t>
            </w:r>
            <w:r w:rsidR="00603A43" w:rsidRPr="00AD36D2">
              <w:rPr>
                <w:rFonts w:asciiTheme="majorBidi" w:hAnsiTheme="majorBidi" w:cstheme="majorBidi"/>
                <w:sz w:val="20"/>
                <w:szCs w:val="20"/>
              </w:rPr>
              <w:t xml:space="preserve"> </w:t>
            </w:r>
            <w:r w:rsidRPr="00AD36D2">
              <w:rPr>
                <w:rFonts w:asciiTheme="majorBidi" w:hAnsiTheme="majorBidi" w:cstheme="majorBidi"/>
                <w:sz w:val="20"/>
                <w:szCs w:val="20"/>
              </w:rPr>
              <w:t xml:space="preserve">sets and distinguishing between similar land cover types </w:t>
            </w:r>
          </w:p>
        </w:tc>
      </w:tr>
      <w:tr w:rsidR="00A60F04" w:rsidRPr="00AD36D2" w14:paraId="27ED2057" w14:textId="77777777" w:rsidTr="00C93859">
        <w:tc>
          <w:tcPr>
            <w:tcW w:w="576" w:type="pct"/>
            <w:vMerge w:val="restart"/>
            <w:vAlign w:val="center"/>
          </w:tcPr>
          <w:p w14:paraId="30A476E4" w14:textId="77777777" w:rsidR="00A60F04" w:rsidRPr="00AD36D2" w:rsidRDefault="00A60F04"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lastRenderedPageBreak/>
              <w:t xml:space="preserve">Technical </w:t>
            </w:r>
          </w:p>
        </w:tc>
        <w:tc>
          <w:tcPr>
            <w:tcW w:w="1280" w:type="pct"/>
            <w:vAlign w:val="center"/>
          </w:tcPr>
          <w:p w14:paraId="3071D2A2" w14:textId="5ED1D09F" w:rsidR="00A60F04" w:rsidRPr="00AD36D2" w:rsidRDefault="00A60F04"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 xml:space="preserve">Information and data </w:t>
            </w:r>
          </w:p>
        </w:tc>
        <w:tc>
          <w:tcPr>
            <w:tcW w:w="3144" w:type="pct"/>
            <w:vAlign w:val="center"/>
          </w:tcPr>
          <w:p w14:paraId="19AA6779" w14:textId="77777777" w:rsidR="00A60F04" w:rsidRPr="00AD36D2" w:rsidRDefault="00A60F04" w:rsidP="00F5371E">
            <w:pPr>
              <w:pStyle w:val="ListParagraph"/>
              <w:numPr>
                <w:ilvl w:val="0"/>
                <w:numId w:val="20"/>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Land cover and marine cover databases</w:t>
            </w:r>
          </w:p>
          <w:p w14:paraId="39503F89" w14:textId="77777777" w:rsidR="00A60F04" w:rsidRPr="00AD36D2" w:rsidRDefault="00A60F04" w:rsidP="00F5371E">
            <w:pPr>
              <w:pStyle w:val="ListParagraph"/>
              <w:numPr>
                <w:ilvl w:val="0"/>
                <w:numId w:val="20"/>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Threatened species inventories </w:t>
            </w:r>
          </w:p>
          <w:p w14:paraId="56A2358C" w14:textId="77777777" w:rsidR="00A60F04" w:rsidRPr="00AD36D2" w:rsidRDefault="00A60F04" w:rsidP="00F5371E">
            <w:pPr>
              <w:pStyle w:val="ListParagraph"/>
              <w:numPr>
                <w:ilvl w:val="0"/>
                <w:numId w:val="20"/>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Systems for continuous or annual reporting  </w:t>
            </w:r>
          </w:p>
        </w:tc>
      </w:tr>
      <w:tr w:rsidR="00A60F04" w:rsidRPr="00AD36D2" w14:paraId="4B2B9C82" w14:textId="77777777" w:rsidTr="00C93859">
        <w:tc>
          <w:tcPr>
            <w:tcW w:w="576" w:type="pct"/>
            <w:vMerge/>
            <w:vAlign w:val="center"/>
          </w:tcPr>
          <w:p w14:paraId="4EFE7356" w14:textId="77777777" w:rsidR="00A60F04" w:rsidRPr="00AD36D2" w:rsidRDefault="00A60F04" w:rsidP="00100B40">
            <w:pPr>
              <w:spacing w:before="40" w:after="40"/>
              <w:jc w:val="left"/>
              <w:rPr>
                <w:rFonts w:asciiTheme="majorBidi" w:hAnsiTheme="majorBidi" w:cstheme="majorBidi"/>
                <w:sz w:val="20"/>
                <w:szCs w:val="20"/>
              </w:rPr>
            </w:pPr>
          </w:p>
        </w:tc>
        <w:tc>
          <w:tcPr>
            <w:tcW w:w="1280" w:type="pct"/>
            <w:vAlign w:val="center"/>
          </w:tcPr>
          <w:p w14:paraId="129B79E5" w14:textId="50021EBB" w:rsidR="00A60F04" w:rsidRPr="00AD36D2" w:rsidRDefault="00A60F04"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Scientific research</w:t>
            </w:r>
          </w:p>
        </w:tc>
        <w:tc>
          <w:tcPr>
            <w:tcW w:w="3144" w:type="pct"/>
            <w:vAlign w:val="center"/>
          </w:tcPr>
          <w:p w14:paraId="719FFCE3" w14:textId="77777777" w:rsidR="00A60F04" w:rsidRPr="00AD36D2" w:rsidRDefault="00A60F04" w:rsidP="00F5371E">
            <w:pPr>
              <w:pStyle w:val="ListParagraph"/>
              <w:numPr>
                <w:ilvl w:val="0"/>
                <w:numId w:val="20"/>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Identifying areas of high biodiversity importance and developing land use plans around identified ecosystems </w:t>
            </w:r>
          </w:p>
          <w:p w14:paraId="21B5813C" w14:textId="5CD8D6FA" w:rsidR="00A60F04" w:rsidRPr="00AD36D2" w:rsidRDefault="00E6367D" w:rsidP="00F5371E">
            <w:pPr>
              <w:pStyle w:val="ListParagraph"/>
              <w:numPr>
                <w:ilvl w:val="0"/>
                <w:numId w:val="20"/>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Filling k</w:t>
            </w:r>
            <w:r w:rsidR="00A60F04" w:rsidRPr="00AD36D2">
              <w:rPr>
                <w:rFonts w:asciiTheme="majorBidi" w:hAnsiTheme="majorBidi" w:cstheme="majorBidi"/>
                <w:sz w:val="20"/>
                <w:szCs w:val="20"/>
              </w:rPr>
              <w:t xml:space="preserve">nowledge gaps </w:t>
            </w:r>
            <w:r w:rsidRPr="00AD36D2">
              <w:rPr>
                <w:rFonts w:asciiTheme="majorBidi" w:hAnsiTheme="majorBidi" w:cstheme="majorBidi"/>
                <w:sz w:val="20"/>
                <w:szCs w:val="20"/>
              </w:rPr>
              <w:t>for</w:t>
            </w:r>
            <w:r w:rsidR="00A60F04" w:rsidRPr="00AD36D2">
              <w:rPr>
                <w:rFonts w:asciiTheme="majorBidi" w:hAnsiTheme="majorBidi" w:cstheme="majorBidi"/>
                <w:sz w:val="20"/>
                <w:szCs w:val="20"/>
              </w:rPr>
              <w:t xml:space="preserve"> high biodiversity areas and </w:t>
            </w:r>
            <w:r w:rsidRPr="00AD36D2">
              <w:rPr>
                <w:rFonts w:asciiTheme="majorBidi" w:hAnsiTheme="majorBidi" w:cstheme="majorBidi"/>
                <w:sz w:val="20"/>
                <w:szCs w:val="20"/>
              </w:rPr>
              <w:t>vulnerable</w:t>
            </w:r>
            <w:r w:rsidR="00A60F04" w:rsidRPr="00AD36D2">
              <w:rPr>
                <w:rFonts w:asciiTheme="majorBidi" w:hAnsiTheme="majorBidi" w:cstheme="majorBidi"/>
                <w:sz w:val="20"/>
                <w:szCs w:val="20"/>
              </w:rPr>
              <w:t xml:space="preserve"> ecosystems </w:t>
            </w:r>
          </w:p>
        </w:tc>
      </w:tr>
      <w:tr w:rsidR="00A60F04" w:rsidRPr="00AD36D2" w14:paraId="26A3BC09" w14:textId="77777777" w:rsidTr="00C93859">
        <w:tc>
          <w:tcPr>
            <w:tcW w:w="576" w:type="pct"/>
            <w:vMerge/>
            <w:vAlign w:val="center"/>
          </w:tcPr>
          <w:p w14:paraId="63200C87" w14:textId="77777777" w:rsidR="00A60F04" w:rsidRPr="00AD36D2" w:rsidRDefault="00A60F04" w:rsidP="00100B40">
            <w:pPr>
              <w:spacing w:before="40" w:after="40"/>
              <w:jc w:val="left"/>
              <w:rPr>
                <w:rFonts w:asciiTheme="majorBidi" w:hAnsiTheme="majorBidi" w:cstheme="majorBidi"/>
                <w:sz w:val="20"/>
                <w:szCs w:val="20"/>
              </w:rPr>
            </w:pPr>
          </w:p>
        </w:tc>
        <w:tc>
          <w:tcPr>
            <w:tcW w:w="1280" w:type="pct"/>
            <w:vAlign w:val="center"/>
          </w:tcPr>
          <w:p w14:paraId="5383397E" w14:textId="075BFD23" w:rsidR="00A60F04" w:rsidRPr="00AD36D2" w:rsidRDefault="00A60F04"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Monitoring and</w:t>
            </w:r>
            <w:r w:rsidR="00603A43" w:rsidRPr="00AD36D2">
              <w:rPr>
                <w:rFonts w:asciiTheme="majorBidi" w:hAnsiTheme="majorBidi" w:cstheme="majorBidi"/>
                <w:sz w:val="20"/>
                <w:szCs w:val="20"/>
              </w:rPr>
              <w:t xml:space="preserve"> </w:t>
            </w:r>
            <w:r w:rsidRPr="00AD36D2">
              <w:rPr>
                <w:rFonts w:asciiTheme="majorBidi" w:hAnsiTheme="majorBidi" w:cstheme="majorBidi"/>
                <w:sz w:val="20"/>
                <w:szCs w:val="20"/>
              </w:rPr>
              <w:t>surveillance</w:t>
            </w:r>
          </w:p>
        </w:tc>
        <w:tc>
          <w:tcPr>
            <w:tcW w:w="3144" w:type="pct"/>
            <w:vAlign w:val="center"/>
          </w:tcPr>
          <w:p w14:paraId="6C4177F4" w14:textId="77777777" w:rsidR="00A60F04" w:rsidRPr="00AD36D2" w:rsidRDefault="00A60F04" w:rsidP="00F5371E">
            <w:pPr>
              <w:pStyle w:val="ListParagraph"/>
              <w:numPr>
                <w:ilvl w:val="0"/>
                <w:numId w:val="20"/>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Automate and improve biodiversity monitoring </w:t>
            </w:r>
          </w:p>
        </w:tc>
      </w:tr>
      <w:tr w:rsidR="00A60F04" w:rsidRPr="00AD36D2" w14:paraId="77F80D25" w14:textId="77777777" w:rsidTr="00C93859">
        <w:tc>
          <w:tcPr>
            <w:tcW w:w="576" w:type="pct"/>
            <w:vMerge/>
            <w:vAlign w:val="center"/>
          </w:tcPr>
          <w:p w14:paraId="01C5FAA6" w14:textId="77777777" w:rsidR="00A60F04" w:rsidRPr="00AD36D2" w:rsidRDefault="00A60F04" w:rsidP="00100B40">
            <w:pPr>
              <w:spacing w:before="40" w:after="40"/>
              <w:jc w:val="left"/>
              <w:rPr>
                <w:rFonts w:asciiTheme="majorBidi" w:hAnsiTheme="majorBidi" w:cstheme="majorBidi"/>
                <w:sz w:val="20"/>
                <w:szCs w:val="20"/>
              </w:rPr>
            </w:pPr>
          </w:p>
        </w:tc>
        <w:tc>
          <w:tcPr>
            <w:tcW w:w="1280" w:type="pct"/>
            <w:vAlign w:val="center"/>
          </w:tcPr>
          <w:p w14:paraId="232D6FE6" w14:textId="62701650" w:rsidR="00A60F04" w:rsidRPr="00AD36D2" w:rsidRDefault="00A60F04"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Human resources, including training and skills</w:t>
            </w:r>
          </w:p>
        </w:tc>
        <w:tc>
          <w:tcPr>
            <w:tcW w:w="3144" w:type="pct"/>
            <w:vAlign w:val="center"/>
          </w:tcPr>
          <w:p w14:paraId="212A89E0" w14:textId="6F0ACD07" w:rsidR="00A60F04" w:rsidRPr="00AD36D2" w:rsidRDefault="00F9762D" w:rsidP="00F5371E">
            <w:pPr>
              <w:pStyle w:val="ListParagraph"/>
              <w:numPr>
                <w:ilvl w:val="0"/>
                <w:numId w:val="20"/>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Improving the capacity</w:t>
            </w:r>
            <w:r w:rsidR="00A60F04" w:rsidRPr="00AD36D2">
              <w:rPr>
                <w:rFonts w:asciiTheme="majorBidi" w:hAnsiTheme="majorBidi" w:cstheme="majorBidi"/>
                <w:sz w:val="20"/>
                <w:szCs w:val="20"/>
              </w:rPr>
              <w:t xml:space="preserve"> of public officials, local communities and civil society organi</w:t>
            </w:r>
            <w:r w:rsidR="005F1EE4" w:rsidRPr="00AD36D2">
              <w:rPr>
                <w:rFonts w:asciiTheme="majorBidi" w:hAnsiTheme="majorBidi" w:cstheme="majorBidi"/>
                <w:sz w:val="20"/>
                <w:szCs w:val="20"/>
              </w:rPr>
              <w:t>z</w:t>
            </w:r>
            <w:r w:rsidR="00A60F04" w:rsidRPr="00AD36D2">
              <w:rPr>
                <w:rFonts w:asciiTheme="majorBidi" w:hAnsiTheme="majorBidi" w:cstheme="majorBidi"/>
                <w:sz w:val="20"/>
                <w:szCs w:val="20"/>
              </w:rPr>
              <w:t xml:space="preserve">ation </w:t>
            </w:r>
            <w:r w:rsidRPr="00AD36D2">
              <w:rPr>
                <w:rFonts w:asciiTheme="majorBidi" w:hAnsiTheme="majorBidi" w:cstheme="majorBidi"/>
                <w:sz w:val="20"/>
                <w:szCs w:val="20"/>
              </w:rPr>
              <w:t>on</w:t>
            </w:r>
            <w:r w:rsidR="00A60F04" w:rsidRPr="00AD36D2">
              <w:rPr>
                <w:rFonts w:asciiTheme="majorBidi" w:hAnsiTheme="majorBidi" w:cstheme="majorBidi"/>
                <w:sz w:val="20"/>
                <w:szCs w:val="20"/>
              </w:rPr>
              <w:t xml:space="preserve"> biodiversity management, spatial planning, natural resource management and </w:t>
            </w:r>
            <w:r w:rsidRPr="00AD36D2">
              <w:rPr>
                <w:rFonts w:asciiTheme="majorBidi" w:hAnsiTheme="majorBidi" w:cstheme="majorBidi"/>
                <w:sz w:val="20"/>
                <w:szCs w:val="20"/>
              </w:rPr>
              <w:t>geographic information systems</w:t>
            </w:r>
          </w:p>
        </w:tc>
      </w:tr>
      <w:tr w:rsidR="00A60F04" w:rsidRPr="00AD36D2" w14:paraId="036C961E" w14:textId="77777777" w:rsidTr="00C93859">
        <w:tc>
          <w:tcPr>
            <w:tcW w:w="576" w:type="pct"/>
            <w:vMerge/>
            <w:vAlign w:val="center"/>
          </w:tcPr>
          <w:p w14:paraId="1D03C46A" w14:textId="77777777" w:rsidR="00A60F04" w:rsidRPr="00AD36D2" w:rsidRDefault="00A60F04" w:rsidP="00100B40">
            <w:pPr>
              <w:spacing w:before="40" w:after="40"/>
              <w:jc w:val="left"/>
              <w:rPr>
                <w:rFonts w:asciiTheme="majorBidi" w:hAnsiTheme="majorBidi" w:cstheme="majorBidi"/>
                <w:sz w:val="20"/>
                <w:szCs w:val="20"/>
              </w:rPr>
            </w:pPr>
          </w:p>
        </w:tc>
        <w:tc>
          <w:tcPr>
            <w:tcW w:w="1280" w:type="pct"/>
            <w:vAlign w:val="center"/>
          </w:tcPr>
          <w:p w14:paraId="3492D094" w14:textId="4308DD23" w:rsidR="00A60F04" w:rsidRPr="00AD36D2" w:rsidRDefault="00A60F04"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 xml:space="preserve">International cooperation and knowledge transfer </w:t>
            </w:r>
          </w:p>
        </w:tc>
        <w:tc>
          <w:tcPr>
            <w:tcW w:w="3144" w:type="pct"/>
            <w:vAlign w:val="center"/>
          </w:tcPr>
          <w:p w14:paraId="7F588ED6" w14:textId="77777777" w:rsidR="00A60F04" w:rsidRPr="00AD36D2" w:rsidRDefault="00A60F04" w:rsidP="00F5371E">
            <w:pPr>
              <w:pStyle w:val="ListParagraph"/>
              <w:numPr>
                <w:ilvl w:val="0"/>
                <w:numId w:val="20"/>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Cooperation among countries to share knowledge, experiences technologies, finance and address transboundary problems </w:t>
            </w:r>
          </w:p>
        </w:tc>
      </w:tr>
      <w:tr w:rsidR="00A60F04" w:rsidRPr="00AD36D2" w14:paraId="23AD815F" w14:textId="77777777" w:rsidTr="00C93859">
        <w:tc>
          <w:tcPr>
            <w:tcW w:w="576" w:type="pct"/>
            <w:vMerge/>
            <w:vAlign w:val="center"/>
          </w:tcPr>
          <w:p w14:paraId="3C10813B" w14:textId="77777777" w:rsidR="00A60F04" w:rsidRPr="00AD36D2" w:rsidRDefault="00A60F04" w:rsidP="00100B40">
            <w:pPr>
              <w:spacing w:before="40" w:after="40"/>
              <w:jc w:val="left"/>
              <w:rPr>
                <w:rFonts w:asciiTheme="majorBidi" w:hAnsiTheme="majorBidi" w:cstheme="majorBidi"/>
                <w:sz w:val="20"/>
                <w:szCs w:val="20"/>
              </w:rPr>
            </w:pPr>
          </w:p>
        </w:tc>
        <w:tc>
          <w:tcPr>
            <w:tcW w:w="1280" w:type="pct"/>
            <w:vAlign w:val="center"/>
          </w:tcPr>
          <w:p w14:paraId="603A75EB" w14:textId="58F28B28" w:rsidR="00A60F04" w:rsidRPr="00AD36D2" w:rsidRDefault="00A60F04"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Environmental governance and policy</w:t>
            </w:r>
          </w:p>
        </w:tc>
        <w:tc>
          <w:tcPr>
            <w:tcW w:w="3144" w:type="pct"/>
            <w:vAlign w:val="center"/>
          </w:tcPr>
          <w:p w14:paraId="3DCAAF22" w14:textId="4E148F58" w:rsidR="00A60F04" w:rsidRPr="00AD36D2" w:rsidRDefault="00A60F04" w:rsidP="00F5371E">
            <w:pPr>
              <w:pStyle w:val="ListParagraph"/>
              <w:numPr>
                <w:ilvl w:val="0"/>
                <w:numId w:val="20"/>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Design</w:t>
            </w:r>
            <w:r w:rsidR="00F752EA" w:rsidRPr="00AD36D2">
              <w:rPr>
                <w:rFonts w:asciiTheme="majorBidi" w:hAnsiTheme="majorBidi" w:cstheme="majorBidi"/>
                <w:sz w:val="20"/>
                <w:szCs w:val="20"/>
              </w:rPr>
              <w:t>ing</w:t>
            </w:r>
            <w:r w:rsidRPr="00AD36D2">
              <w:rPr>
                <w:rFonts w:asciiTheme="majorBidi" w:hAnsiTheme="majorBidi" w:cstheme="majorBidi"/>
                <w:sz w:val="20"/>
                <w:szCs w:val="20"/>
              </w:rPr>
              <w:t xml:space="preserve"> and implement</w:t>
            </w:r>
            <w:r w:rsidR="00F752EA" w:rsidRPr="00AD36D2">
              <w:rPr>
                <w:rFonts w:asciiTheme="majorBidi" w:hAnsiTheme="majorBidi" w:cstheme="majorBidi"/>
                <w:sz w:val="20"/>
                <w:szCs w:val="20"/>
              </w:rPr>
              <w:t>ing</w:t>
            </w:r>
            <w:r w:rsidRPr="00AD36D2">
              <w:rPr>
                <w:rFonts w:asciiTheme="majorBidi" w:hAnsiTheme="majorBidi" w:cstheme="majorBidi"/>
                <w:sz w:val="20"/>
                <w:szCs w:val="20"/>
              </w:rPr>
              <w:t xml:space="preserve"> tourism plans to promote </w:t>
            </w:r>
            <w:r w:rsidR="00EE5FFC" w:rsidRPr="00AD36D2">
              <w:rPr>
                <w:rFonts w:asciiTheme="majorBidi" w:hAnsiTheme="majorBidi" w:cstheme="majorBidi"/>
                <w:sz w:val="20"/>
                <w:szCs w:val="20"/>
              </w:rPr>
              <w:t xml:space="preserve">sustainable </w:t>
            </w:r>
            <w:r w:rsidRPr="00AD36D2">
              <w:rPr>
                <w:rFonts w:asciiTheme="majorBidi" w:hAnsiTheme="majorBidi" w:cstheme="majorBidi"/>
                <w:sz w:val="20"/>
                <w:szCs w:val="20"/>
              </w:rPr>
              <w:t>nature-based</w:t>
            </w:r>
            <w:r w:rsidR="00EE5FFC" w:rsidRPr="00AD36D2">
              <w:rPr>
                <w:rFonts w:asciiTheme="majorBidi" w:hAnsiTheme="majorBidi" w:cstheme="majorBidi"/>
                <w:sz w:val="20"/>
                <w:szCs w:val="20"/>
              </w:rPr>
              <w:t xml:space="preserve"> </w:t>
            </w:r>
            <w:r w:rsidRPr="00AD36D2">
              <w:rPr>
                <w:rFonts w:asciiTheme="majorBidi" w:hAnsiTheme="majorBidi" w:cstheme="majorBidi"/>
                <w:sz w:val="20"/>
                <w:szCs w:val="20"/>
              </w:rPr>
              <w:t>and cultural tourism</w:t>
            </w:r>
          </w:p>
        </w:tc>
      </w:tr>
    </w:tbl>
    <w:p w14:paraId="77F21C86" w14:textId="6ABE5135" w:rsidR="008C0428" w:rsidRPr="00AD36D2" w:rsidRDefault="00DE1CCA" w:rsidP="002E0853">
      <w:pPr>
        <w:pStyle w:val="CBDNormalNumber"/>
        <w:numPr>
          <w:ilvl w:val="0"/>
          <w:numId w:val="5"/>
        </w:numPr>
        <w:ind w:left="568"/>
      </w:pPr>
      <w:bookmarkStart w:id="63" w:name="_Hlk202861158"/>
      <w:r w:rsidRPr="00AD36D2">
        <w:t>Few Parties (</w:t>
      </w:r>
      <w:r w:rsidR="00D27987" w:rsidRPr="00AD36D2">
        <w:t xml:space="preserve">14%) </w:t>
      </w:r>
      <w:r w:rsidR="00EC20F8" w:rsidRPr="00AD36D2">
        <w:t xml:space="preserve">and national target (14%) </w:t>
      </w:r>
      <w:r w:rsidR="00D27987" w:rsidRPr="00AD36D2">
        <w:t>included information on the involvement of non-</w:t>
      </w:r>
      <w:r w:rsidR="00603A43" w:rsidRPr="00AD36D2">
        <w:t>S</w:t>
      </w:r>
      <w:r w:rsidR="00D27987" w:rsidRPr="00AD36D2">
        <w:t xml:space="preserve">tate actions. </w:t>
      </w:r>
      <w:r w:rsidR="008C0428" w:rsidRPr="00AD36D2">
        <w:t>Of the ones that do, some indicate that the involvement of non-</w:t>
      </w:r>
      <w:r w:rsidR="00603A43" w:rsidRPr="00AD36D2">
        <w:t>S</w:t>
      </w:r>
      <w:r w:rsidR="008C0428" w:rsidRPr="00AD36D2">
        <w:t>tate actors has not yet begun or that they need to be engaged. Most indicate the ways in which non-</w:t>
      </w:r>
      <w:r w:rsidR="00603A43" w:rsidRPr="00AD36D2">
        <w:t>S</w:t>
      </w:r>
      <w:r w:rsidR="008C0428" w:rsidRPr="00AD36D2">
        <w:t>tate actors can be involved generally in the implementation of the target but do not indicate specific ongoing actions or commitments which have been taken by non-</w:t>
      </w:r>
      <w:r w:rsidR="00603A43" w:rsidRPr="00AD36D2">
        <w:t>S</w:t>
      </w:r>
      <w:r w:rsidR="008C0428" w:rsidRPr="00AD36D2">
        <w:t>tate actors. Some also refer to general ongoing activities, such as awareness</w:t>
      </w:r>
      <w:r w:rsidR="00603A43" w:rsidRPr="00AD36D2">
        <w:t>-</w:t>
      </w:r>
      <w:r w:rsidR="008C0428" w:rsidRPr="00AD36D2">
        <w:t xml:space="preserve">raising, but which are not necessarily linked to specific commitments. </w:t>
      </w:r>
    </w:p>
    <w:bookmarkEnd w:id="63"/>
    <w:p w14:paraId="1E3D496D" w14:textId="223E582A" w:rsidR="008C0428" w:rsidRPr="00AD36D2" w:rsidRDefault="008E1C5A" w:rsidP="002E0853">
      <w:pPr>
        <w:pStyle w:val="CBDNormalNumber"/>
        <w:numPr>
          <w:ilvl w:val="0"/>
          <w:numId w:val="5"/>
        </w:numPr>
        <w:ind w:left="568"/>
      </w:pPr>
      <w:r w:rsidRPr="00AD36D2">
        <w:t>Around a quarter of Parties indicated that they would make use of component (28%) or complimentary (23%) indicators</w:t>
      </w:r>
      <w:r w:rsidR="00D16874" w:rsidRPr="00AD36D2">
        <w:t xml:space="preserve"> for monitoring implementation of their national targets associated with this target of the Framework. Comparatively more (38%) indicated that they would make use of national indicators.</w:t>
      </w:r>
      <w:r w:rsidRPr="00AD36D2">
        <w:t xml:space="preserve"> </w:t>
      </w:r>
      <w:r w:rsidR="00D16874" w:rsidRPr="00AD36D2">
        <w:t>At the target level l</w:t>
      </w:r>
      <w:r w:rsidR="008C0428" w:rsidRPr="00AD36D2">
        <w:t xml:space="preserve">ess a quarter of national target submissions identified component indicators (22%) and complimentary indicators (21%). More than a third (35%) of national targets identified national indicators. Examples of elements measured by these national indicators include the effectiveness and equitability of management plans, the number of spatial plans, the number of areas of high importance for biodiversity identified or integrated into spatial plans. Many national indicators for Target 1 were also disaggregated by biome.  </w:t>
      </w:r>
    </w:p>
    <w:p w14:paraId="3036A11B" w14:textId="106E8BEC" w:rsidR="008C0428" w:rsidRPr="00AD36D2" w:rsidRDefault="008C0428" w:rsidP="00731CA5">
      <w:pPr>
        <w:pStyle w:val="CBDNormalNumber"/>
        <w:numPr>
          <w:ilvl w:val="0"/>
          <w:numId w:val="5"/>
        </w:numPr>
        <w:ind w:left="568"/>
      </w:pPr>
      <w:r w:rsidRPr="00AD36D2">
        <w:t xml:space="preserve">Almost two thirds (61%) of national target submissions contain information on which elements of section C of the Kunming-Montreal Global Biodiversity Framework the national target helps to address. The most commonly addressed elements were </w:t>
      </w:r>
      <w:r w:rsidR="00592BF8" w:rsidRPr="00AD36D2">
        <w:t xml:space="preserve">ecosystem approach (70%), </w:t>
      </w:r>
      <w:r w:rsidRPr="00AD36D2">
        <w:t>collective effort towards the target (69%), the national circumstances and priorities and capabilities (66%) and whole-of-government and whole-of-society approach (6</w:t>
      </w:r>
      <w:r w:rsidR="001E251C" w:rsidRPr="00AD36D2">
        <w:t>6</w:t>
      </w:r>
      <w:r w:rsidRPr="00AD36D2">
        <w:t>%). Comparatively few targets addressed different value systems (25%), the right to development (28%) or intergenerational equity (30%)</w:t>
      </w:r>
    </w:p>
    <w:p w14:paraId="3ACF5FBA" w14:textId="77777777" w:rsidR="008C0428" w:rsidRPr="00AD36D2" w:rsidRDefault="008C0428" w:rsidP="00731CA5">
      <w:pPr>
        <w:pStyle w:val="CBDNormalNumber"/>
        <w:numPr>
          <w:ilvl w:val="0"/>
          <w:numId w:val="5"/>
        </w:numPr>
        <w:ind w:left="568"/>
        <w:rPr>
          <w:rFonts w:asciiTheme="majorBidi" w:hAnsiTheme="majorBidi" w:cstheme="majorBidi"/>
        </w:rPr>
      </w:pPr>
      <w:r w:rsidRPr="00AD36D2">
        <w:t>More than half (54%) of national target submissions contained information on associated policy measures. Commonly reported measures include:</w:t>
      </w:r>
    </w:p>
    <w:p w14:paraId="40983105" w14:textId="222C2805" w:rsidR="008C0428" w:rsidRPr="00AD36D2" w:rsidRDefault="008C0428" w:rsidP="00731CA5">
      <w:pPr>
        <w:pStyle w:val="CBDNormalNumber"/>
        <w:numPr>
          <w:ilvl w:val="1"/>
          <w:numId w:val="5"/>
        </w:numPr>
        <w:rPr>
          <w:rFonts w:asciiTheme="majorBidi" w:hAnsiTheme="majorBidi" w:cstheme="majorBidi"/>
        </w:rPr>
      </w:pPr>
      <w:r w:rsidRPr="00AD36D2">
        <w:t xml:space="preserve"> Strengthening biodiversity inclusive spatial planning, for example by updating and developing supporting legislation, policies and frameworks, updating master planning and statutory planning processes at all scales, zoning maps, management plans, guidelines and assessment frameworks</w:t>
      </w:r>
      <w:r w:rsidR="007B6CD2" w:rsidRPr="00AD36D2">
        <w:t>;</w:t>
      </w:r>
      <w:r w:rsidRPr="00AD36D2">
        <w:t xml:space="preserve"> </w:t>
      </w:r>
    </w:p>
    <w:p w14:paraId="299D6D7A" w14:textId="13081BD0" w:rsidR="008C0428" w:rsidRPr="00AD36D2" w:rsidRDefault="008C0428" w:rsidP="00731CA5">
      <w:pPr>
        <w:pStyle w:val="CBDNormalNumber"/>
        <w:numPr>
          <w:ilvl w:val="1"/>
          <w:numId w:val="5"/>
        </w:numPr>
        <w:rPr>
          <w:rFonts w:asciiTheme="majorBidi" w:hAnsiTheme="majorBidi" w:cstheme="majorBidi"/>
        </w:rPr>
      </w:pPr>
      <w:r w:rsidRPr="00AD36D2">
        <w:t>Developing or strengthening specific strategies, plans, tools and techniques for restoration, connectivity and resilience, including protected area management plans, blue-green infrastructure and local nature recovery strategies</w:t>
      </w:r>
      <w:r w:rsidR="007B6CD2" w:rsidRPr="00AD36D2">
        <w:t>;</w:t>
      </w:r>
      <w:r w:rsidRPr="00AD36D2">
        <w:t xml:space="preserve"> </w:t>
      </w:r>
    </w:p>
    <w:p w14:paraId="177DA0F0" w14:textId="5B01C3FB" w:rsidR="008C0428" w:rsidRPr="00AD36D2" w:rsidRDefault="008C0428" w:rsidP="00731CA5">
      <w:pPr>
        <w:pStyle w:val="CBDNormalNumber"/>
        <w:numPr>
          <w:ilvl w:val="1"/>
          <w:numId w:val="5"/>
        </w:numPr>
        <w:rPr>
          <w:rFonts w:asciiTheme="majorBidi" w:hAnsiTheme="majorBidi" w:cstheme="majorBidi"/>
        </w:rPr>
      </w:pPr>
      <w:r w:rsidRPr="00AD36D2">
        <w:lastRenderedPageBreak/>
        <w:t>Strengthening of knowledge and data, including the development of central biodiversity spatial databases, registries and indexes</w:t>
      </w:r>
      <w:r w:rsidR="007B6CD2" w:rsidRPr="00AD36D2">
        <w:t>;</w:t>
      </w:r>
    </w:p>
    <w:p w14:paraId="4993D2D5" w14:textId="391FC5CB" w:rsidR="008C0428" w:rsidRPr="00AD36D2" w:rsidRDefault="008C0428" w:rsidP="00731CA5">
      <w:pPr>
        <w:pStyle w:val="CBDNormalNumber"/>
        <w:numPr>
          <w:ilvl w:val="1"/>
          <w:numId w:val="5"/>
        </w:numPr>
        <w:rPr>
          <w:rFonts w:asciiTheme="majorBidi" w:hAnsiTheme="majorBidi" w:cstheme="majorBidi"/>
        </w:rPr>
      </w:pPr>
      <w:r w:rsidRPr="00AD36D2">
        <w:t>Deepening engagement with and awareness of stakeholders and citizens through the development of guidelines and plans for environmental education</w:t>
      </w:r>
      <w:r w:rsidR="007B6CD2" w:rsidRPr="00AD36D2">
        <w:t>;</w:t>
      </w:r>
      <w:r w:rsidRPr="00AD36D2">
        <w:t xml:space="preserve"> </w:t>
      </w:r>
    </w:p>
    <w:p w14:paraId="470BFF55" w14:textId="12F3BE50" w:rsidR="008C0428" w:rsidRPr="00AD36D2" w:rsidRDefault="008C0428" w:rsidP="00731CA5">
      <w:pPr>
        <w:pStyle w:val="CBDNormalNumber"/>
        <w:numPr>
          <w:ilvl w:val="1"/>
          <w:numId w:val="5"/>
        </w:numPr>
      </w:pPr>
      <w:r w:rsidRPr="00AD36D2">
        <w:t>Increasing partnerships and local community engagement in development and implementation of strategies and plans</w:t>
      </w:r>
      <w:r w:rsidR="007B6CD2" w:rsidRPr="00AD36D2">
        <w:t>;</w:t>
      </w:r>
    </w:p>
    <w:p w14:paraId="324F446F" w14:textId="2BD8B411" w:rsidR="008C0428" w:rsidRPr="00AD36D2" w:rsidRDefault="008C0428" w:rsidP="00731CA5">
      <w:pPr>
        <w:pStyle w:val="CBDNormalNumber"/>
        <w:numPr>
          <w:ilvl w:val="1"/>
          <w:numId w:val="5"/>
        </w:numPr>
        <w:rPr>
          <w:rFonts w:asciiTheme="majorBidi" w:hAnsiTheme="majorBidi" w:cstheme="majorBidi"/>
        </w:rPr>
      </w:pPr>
      <w:r w:rsidRPr="00AD36D2">
        <w:t>Institutional strengthening and capacity</w:t>
      </w:r>
      <w:r w:rsidR="007B6CD2" w:rsidRPr="00AD36D2">
        <w:t>-</w:t>
      </w:r>
      <w:r w:rsidRPr="00AD36D2">
        <w:t>building</w:t>
      </w:r>
      <w:r w:rsidR="007B6CD2" w:rsidRPr="00AD36D2">
        <w:t>.</w:t>
      </w:r>
    </w:p>
    <w:p w14:paraId="1542DCB6" w14:textId="2CDD4701" w:rsidR="008C0428" w:rsidRPr="00AD36D2" w:rsidRDefault="008C0428" w:rsidP="0059362C">
      <w:pPr>
        <w:pStyle w:val="CBDFigureTitle"/>
      </w:pPr>
      <w:r w:rsidRPr="00AD36D2">
        <w:rPr>
          <w:rFonts w:asciiTheme="majorBidi" w:hAnsiTheme="majorBidi" w:cstheme="majorBidi"/>
          <w:bCs/>
        </w:rPr>
        <w:t xml:space="preserve"> </w:t>
      </w:r>
      <w:bookmarkEnd w:id="59"/>
      <w:r w:rsidR="00671A68" w:rsidRPr="00AD36D2">
        <w:rPr>
          <w:rFonts w:asciiTheme="majorBidi" w:hAnsiTheme="majorBidi" w:cstheme="majorBidi"/>
          <w:bCs/>
          <w:noProof/>
        </w:rPr>
        <w:drawing>
          <wp:inline distT="0" distB="0" distL="0" distR="0" wp14:anchorId="1E2E4ABB" wp14:editId="5848C7C4">
            <wp:extent cx="5578172" cy="3006360"/>
            <wp:effectExtent l="0" t="0" r="3810" b="3810"/>
            <wp:docPr id="125862302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5602727" cy="3019594"/>
                    </a:xfrm>
                    <a:prstGeom prst="rect">
                      <a:avLst/>
                    </a:prstGeom>
                    <a:noFill/>
                  </pic:spPr>
                </pic:pic>
              </a:graphicData>
            </a:graphic>
          </wp:inline>
        </w:drawing>
      </w:r>
      <w:r w:rsidRPr="00AD36D2">
        <w:t xml:space="preserve">Figure </w:t>
      </w:r>
      <w:r w:rsidR="001E4A08" w:rsidRPr="00AD36D2">
        <w:t>9</w:t>
      </w:r>
      <w:r w:rsidRPr="00AD36D2">
        <w:t xml:space="preserve"> – Assessment of the degree to which Parties have addressed the elements of GBF Target 1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C13974" w:rsidRPr="00AD36D2">
        <w:t>.</w:t>
      </w:r>
    </w:p>
    <w:p w14:paraId="1A13C3B0" w14:textId="53ADD5C7" w:rsidR="008C0428" w:rsidRPr="00AD36D2" w:rsidRDefault="008C0428" w:rsidP="00593980">
      <w:pPr>
        <w:pStyle w:val="CBDH2"/>
        <w:spacing w:before="240"/>
        <w:rPr>
          <w:shd w:val="clear" w:color="auto" w:fill="FFFFFF"/>
        </w:rPr>
      </w:pPr>
      <w:bookmarkStart w:id="64" w:name="_Toc210038507"/>
      <w:bookmarkStart w:id="65" w:name="_Toc219112326"/>
      <w:r w:rsidRPr="00AD36D2">
        <w:rPr>
          <w:shd w:val="clear" w:color="auto" w:fill="FFFFFF"/>
        </w:rPr>
        <w:t>Target 2: restore 30 per cent of all degraded ecosystems</w:t>
      </w:r>
      <w:bookmarkEnd w:id="64"/>
      <w:bookmarkEnd w:id="65"/>
    </w:p>
    <w:p w14:paraId="0346E3F9" w14:textId="363F8582" w:rsidR="008C0428" w:rsidRPr="00AD36D2" w:rsidRDefault="008C0428" w:rsidP="00731CA5">
      <w:pPr>
        <w:pStyle w:val="CBDNormalNumber"/>
        <w:numPr>
          <w:ilvl w:val="0"/>
          <w:numId w:val="5"/>
        </w:numPr>
        <w:ind w:left="568"/>
      </w:pPr>
      <w:r w:rsidRPr="00AD36D2">
        <w:t>125 Parties have submitted 371 national targets related to Target 2. On average a Party has submitted 3 national targets related to Target 2 but the number ranges from 1 to 21. Of the national targets mapped by Parties to GBF Target 2, most (8</w:t>
      </w:r>
      <w:r w:rsidR="00DB2E4F" w:rsidRPr="00AD36D2">
        <w:t>1</w:t>
      </w:r>
      <w:r w:rsidRPr="00AD36D2">
        <w:t>%) were also identified as contributing to Goal A, and more than half (5</w:t>
      </w:r>
      <w:r w:rsidR="00094BC5" w:rsidRPr="00AD36D2">
        <w:t>5</w:t>
      </w:r>
      <w:r w:rsidRPr="00AD36D2">
        <w:t xml:space="preserve">%) were identified as contributing to Goal B. Few were identified as contributing to Goal C (16%) and D (11%).  Almost half of the national targets were also linked to GBF Targets 1 (42%) and 3 (45%). More than a third (36%) were also linked to GBF Target 4. </w:t>
      </w:r>
    </w:p>
    <w:p w14:paraId="636A9251" w14:textId="6F4234A6" w:rsidR="009E62FD" w:rsidRPr="00AD36D2" w:rsidRDefault="008C0428" w:rsidP="009E62FD">
      <w:pPr>
        <w:pStyle w:val="CBDNormalNumber"/>
        <w:numPr>
          <w:ilvl w:val="0"/>
          <w:numId w:val="5"/>
        </w:numPr>
        <w:ind w:left="568"/>
        <w:rPr>
          <w:lang w:val="en-US"/>
        </w:rPr>
      </w:pPr>
      <w:bookmarkStart w:id="66" w:name="_Hlk202871867"/>
      <w:r w:rsidRPr="00AD36D2">
        <w:t xml:space="preserve">Half of the national target (50%) submitted by Parties were reported as having high alignment to GBF Target 2, about a quarter (27%) were reported as having medium alignment to the target and a few (10%) were reported as having low alignment. For 13% of the national targets Parties did not indicate a degree of alignment. </w:t>
      </w:r>
      <w:r w:rsidR="00B37BB3" w:rsidRPr="00AD36D2">
        <w:t>Two thirds (</w:t>
      </w:r>
      <w:r w:rsidR="009E62FD" w:rsidRPr="00AD36D2">
        <w:rPr>
          <w:lang w:val="en-US"/>
        </w:rPr>
        <w:t>66%</w:t>
      </w:r>
      <w:r w:rsidR="00B37BB3" w:rsidRPr="00AD36D2">
        <w:rPr>
          <w:lang w:val="en-US"/>
        </w:rPr>
        <w:t>)</w:t>
      </w:r>
      <w:r w:rsidR="009E62FD" w:rsidRPr="00AD36D2">
        <w:rPr>
          <w:lang w:val="en-US"/>
        </w:rPr>
        <w:t xml:space="preserve"> of Parties reported that they have at least one national target which has high alignment with this target. For 23% of Parties the highest reported level of alignment for a national target was moderate or low. 9% of Parties did not report on alignment.</w:t>
      </w:r>
    </w:p>
    <w:bookmarkEnd w:id="66"/>
    <w:p w14:paraId="2F014982" w14:textId="73FC544D" w:rsidR="008C0428" w:rsidRPr="00AD36D2" w:rsidRDefault="008C0428" w:rsidP="00731CA5">
      <w:pPr>
        <w:pStyle w:val="CBDNormalNumber"/>
        <w:numPr>
          <w:ilvl w:val="0"/>
          <w:numId w:val="5"/>
        </w:numPr>
        <w:ind w:left="568"/>
      </w:pPr>
      <w:r w:rsidRPr="00AD36D2">
        <w:t xml:space="preserve"> </w:t>
      </w:r>
      <w:r w:rsidR="00EE1070" w:rsidRPr="00AD36D2">
        <w:t>Few (1</w:t>
      </w:r>
      <w:r w:rsidR="00200425" w:rsidRPr="00AD36D2">
        <w:t>4</w:t>
      </w:r>
      <w:r w:rsidR="00EE1070" w:rsidRPr="00AD36D2">
        <w:t>%) Parties have set national targets which fully address all elements of Target 2 and approximately a quarter (2</w:t>
      </w:r>
      <w:r w:rsidR="00742E35" w:rsidRPr="00AD36D2">
        <w:t>2</w:t>
      </w:r>
      <w:r w:rsidR="00EE1070" w:rsidRPr="00AD36D2">
        <w:t xml:space="preserve">%) have set targets which </w:t>
      </w:r>
      <w:r w:rsidR="00C24550" w:rsidRPr="00AD36D2">
        <w:t xml:space="preserve">fully </w:t>
      </w:r>
      <w:r w:rsidR="00EE1070" w:rsidRPr="00AD36D2">
        <w:t xml:space="preserve">address half of the target elements. </w:t>
      </w:r>
      <w:r w:rsidR="002B775B" w:rsidRPr="00AD36D2">
        <w:t xml:space="preserve">About a tenth (9%) of Parties have set national targets which fully address one but less than half of the target elements. </w:t>
      </w:r>
      <w:r w:rsidR="00EE1070" w:rsidRPr="00AD36D2">
        <w:t xml:space="preserve">More than half of Parties (55%) have set national targets which do not fully address any element of Target 2. </w:t>
      </w:r>
      <w:r w:rsidRPr="00AD36D2">
        <w:t>About a quarter of Parties (2</w:t>
      </w:r>
      <w:r w:rsidR="00052CBF" w:rsidRPr="00AD36D2">
        <w:t>5</w:t>
      </w:r>
      <w:r w:rsidRPr="00AD36D2">
        <w:t>%) have set national targets which partially address all or some of the elements. More than a third of Parties have set national targets which address the elements of Target 2 to a limited extent (1</w:t>
      </w:r>
      <w:r w:rsidR="00052CBF" w:rsidRPr="00AD36D2">
        <w:t>4</w:t>
      </w:r>
      <w:r w:rsidRPr="00AD36D2">
        <w:t>%) or not at all (1</w:t>
      </w:r>
      <w:r w:rsidR="00EE1070" w:rsidRPr="00AD36D2">
        <w:t>6</w:t>
      </w:r>
      <w:r w:rsidRPr="00AD36D2">
        <w:t>%).</w:t>
      </w:r>
    </w:p>
    <w:p w14:paraId="5F6DC53C" w14:textId="5C15BD8F" w:rsidR="008C0428" w:rsidRPr="00AD36D2" w:rsidRDefault="008C0428" w:rsidP="00731CA5">
      <w:pPr>
        <w:pStyle w:val="CBDNormalNumber"/>
        <w:numPr>
          <w:ilvl w:val="0"/>
          <w:numId w:val="5"/>
        </w:numPr>
        <w:ind w:left="568"/>
      </w:pPr>
      <w:r w:rsidRPr="00AD36D2">
        <w:t>In the national targets submitted, most Parties have addressed elements related to the restoration of terrestrial areas (83%) and inland waters (7</w:t>
      </w:r>
      <w:r w:rsidR="0094164F" w:rsidRPr="00AD36D2">
        <w:t>1</w:t>
      </w:r>
      <w:r w:rsidRPr="00AD36D2">
        <w:t>%). For non-landlocked countries most (</w:t>
      </w:r>
      <w:r w:rsidR="00025121" w:rsidRPr="00AD36D2">
        <w:t>71</w:t>
      </w:r>
      <w:r w:rsidRPr="00AD36D2">
        <w:t>%) refer to the restoration of degraded marine and coastal areas</w:t>
      </w:r>
      <w:r w:rsidR="000C122C" w:rsidRPr="00AD36D2">
        <w:t>:</w:t>
      </w:r>
      <w:r w:rsidRPr="00AD36D2">
        <w:rPr>
          <w:vertAlign w:val="superscript"/>
        </w:rPr>
        <w:footnoteReference w:id="81"/>
      </w:r>
    </w:p>
    <w:p w14:paraId="113473CE" w14:textId="67C05FE1" w:rsidR="008C0428" w:rsidRPr="00AD36D2" w:rsidRDefault="008C0428" w:rsidP="00731CA5">
      <w:pPr>
        <w:pStyle w:val="CBDNormalNumber"/>
        <w:numPr>
          <w:ilvl w:val="1"/>
          <w:numId w:val="5"/>
        </w:numPr>
      </w:pPr>
      <w:r w:rsidRPr="00AD36D2">
        <w:rPr>
          <w:i/>
          <w:iCs/>
        </w:rPr>
        <w:t>Restoration of terrestrial areas</w:t>
      </w:r>
      <w:r w:rsidRPr="00AD36D2">
        <w:t>: Almost two-thirds (63%) of Parties have set targets which included quantitative elements for the restoration of terrestrial areas. Almost half of these (4</w:t>
      </w:r>
      <w:r w:rsidR="002C27D0" w:rsidRPr="00AD36D2">
        <w:t>8</w:t>
      </w:r>
      <w:r w:rsidRPr="00AD36D2">
        <w:t>%) aim to restore 30% of terrestrial areas and the remainder set restoration values of between 5% and 80% or set targets with specific amounts of hectares to be restored. In addition, some place emphasis on specific terrestrial ecosystem types</w:t>
      </w:r>
      <w:r w:rsidR="00603A43" w:rsidRPr="00AD36D2">
        <w:t>,</w:t>
      </w:r>
      <w:r w:rsidRPr="00AD36D2">
        <w:t xml:space="preserve"> such as grasslands and meadows, peatlands, areas under agriculture and forestry, areas used for grazing, rangelands, key biodiversity areas, water basins, and priority areas</w:t>
      </w:r>
      <w:r w:rsidR="00F24A38" w:rsidRPr="00AD36D2">
        <w:t>;</w:t>
      </w:r>
      <w:r w:rsidRPr="00AD36D2">
        <w:t xml:space="preserve"> </w:t>
      </w:r>
    </w:p>
    <w:p w14:paraId="244B539F" w14:textId="321F4A7A" w:rsidR="008C0428" w:rsidRPr="00AD36D2" w:rsidRDefault="008C0428" w:rsidP="00731CA5">
      <w:pPr>
        <w:pStyle w:val="CBDNormalNumber"/>
        <w:numPr>
          <w:ilvl w:val="1"/>
          <w:numId w:val="5"/>
        </w:numPr>
      </w:pPr>
      <w:r w:rsidRPr="00AD36D2">
        <w:rPr>
          <w:i/>
          <w:iCs/>
        </w:rPr>
        <w:t>Restoration of inland waters</w:t>
      </w:r>
      <w:r w:rsidRPr="00AD36D2">
        <w:t>: More than half of Parties (55%) have set targets with quantitative elements for the restoration of inland waters. Of these more than half (5</w:t>
      </w:r>
      <w:r w:rsidR="00361325" w:rsidRPr="00AD36D2">
        <w:t>1</w:t>
      </w:r>
      <w:r w:rsidRPr="00AD36D2">
        <w:t>%) have targets which call for the restoration of 30% of degraded inland waters. The remainder have restoration targets of between 5% and 25% or have specific quantitative targets expressed in kilometres or hectares. Some targets identified specific types of inland water areas that would be restored</w:t>
      </w:r>
      <w:r w:rsidR="00603A43" w:rsidRPr="00AD36D2">
        <w:t>,</w:t>
      </w:r>
      <w:r w:rsidRPr="00AD36D2">
        <w:t xml:space="preserve"> including wetlands, rivers, ecosystems underrepresented in protected areas, water towers and estuaries</w:t>
      </w:r>
      <w:r w:rsidR="00F24A38" w:rsidRPr="00AD36D2">
        <w:t>;</w:t>
      </w:r>
      <w:r w:rsidRPr="00AD36D2">
        <w:t xml:space="preserve"> </w:t>
      </w:r>
    </w:p>
    <w:p w14:paraId="78D3AD8F" w14:textId="7438CA12" w:rsidR="008C0428" w:rsidRPr="00AD36D2" w:rsidRDefault="008C0428" w:rsidP="00731CA5">
      <w:pPr>
        <w:pStyle w:val="CBDNormalNumber"/>
        <w:numPr>
          <w:ilvl w:val="1"/>
          <w:numId w:val="5"/>
        </w:numPr>
      </w:pPr>
      <w:r w:rsidRPr="00AD36D2">
        <w:rPr>
          <w:i/>
          <w:iCs/>
        </w:rPr>
        <w:t>Restoration of marine and coastal areas</w:t>
      </w:r>
      <w:r w:rsidRPr="00AD36D2">
        <w:t>: Of non-landlocked countries more than half (5</w:t>
      </w:r>
      <w:r w:rsidR="002F74A6" w:rsidRPr="00AD36D2">
        <w:t>4</w:t>
      </w:r>
      <w:r w:rsidRPr="00AD36D2">
        <w:t>%) have set targets with quantitative elements for the restoration of marine and coastal areas. More than half (5</w:t>
      </w:r>
      <w:r w:rsidR="009318A3" w:rsidRPr="00AD36D2">
        <w:t>2</w:t>
      </w:r>
      <w:r w:rsidRPr="00AD36D2">
        <w:t xml:space="preserve">%) of these Parties have set targets which aim to restore 30% of degraded marine and coastal areas. The remainder have set restoration targets of between 5% and 80% or have set targets with specific quantitative values in square kilometres or hectares. Some targets identified specific types of marine and coastal areas that would be restored, including mangroves, areas underrepresented in protected areas and priority areas. </w:t>
      </w:r>
    </w:p>
    <w:p w14:paraId="6BB64CFE" w14:textId="29FF90EB" w:rsidR="008C0428" w:rsidRPr="00AD36D2" w:rsidRDefault="008C0428" w:rsidP="00731CA5">
      <w:pPr>
        <w:pStyle w:val="CBDNormalNumber"/>
        <w:numPr>
          <w:ilvl w:val="0"/>
          <w:numId w:val="5"/>
        </w:numPr>
        <w:ind w:left="568"/>
      </w:pPr>
      <w:r w:rsidRPr="00AD36D2">
        <w:t>Comparatively few national targets address the other elements of Target 2. About two thirds of Parties have set targets which do not address the enhancement of biodiversity (61%)</w:t>
      </w:r>
      <w:r w:rsidR="001B469A" w:rsidRPr="00AD36D2">
        <w:t>,</w:t>
      </w:r>
      <w:r w:rsidRPr="00AD36D2">
        <w:t xml:space="preserve"> </w:t>
      </w:r>
      <w:r w:rsidR="00D70977" w:rsidRPr="00AD36D2">
        <w:t xml:space="preserve">of </w:t>
      </w:r>
      <w:r w:rsidRPr="00AD36D2">
        <w:t xml:space="preserve">ecosystem services (58%) </w:t>
      </w:r>
      <w:r w:rsidR="00D27237" w:rsidRPr="00AD36D2">
        <w:t>or</w:t>
      </w:r>
      <w:r w:rsidR="00D70977" w:rsidRPr="00AD36D2">
        <w:t xml:space="preserve"> of</w:t>
      </w:r>
      <w:r w:rsidR="00D27237" w:rsidRPr="00AD36D2">
        <w:t xml:space="preserve"> the </w:t>
      </w:r>
      <w:r w:rsidRPr="00AD36D2">
        <w:t>integrity of ecosystems (</w:t>
      </w:r>
      <w:r w:rsidR="00D27237" w:rsidRPr="00AD36D2">
        <w:t>59</w:t>
      </w:r>
      <w:r w:rsidRPr="00AD36D2">
        <w:t xml:space="preserve">%) </w:t>
      </w:r>
      <w:r w:rsidR="00D70977" w:rsidRPr="00AD36D2">
        <w:t xml:space="preserve">through ecosystem restoration </w:t>
      </w:r>
      <w:r w:rsidRPr="00AD36D2">
        <w:t xml:space="preserve">(see figure 10). </w:t>
      </w:r>
    </w:p>
    <w:p w14:paraId="3633CA00" w14:textId="272AA50C" w:rsidR="003B7531" w:rsidRPr="00AD36D2" w:rsidRDefault="00FF77EA" w:rsidP="003B7531">
      <w:pPr>
        <w:pStyle w:val="CBDNormalNumber"/>
        <w:numPr>
          <w:ilvl w:val="0"/>
          <w:numId w:val="0"/>
        </w:numPr>
        <w:ind w:left="567"/>
      </w:pPr>
      <w:bookmarkStart w:id="67" w:name="_Hlk202863863"/>
      <w:r w:rsidRPr="00AD36D2">
        <w:t xml:space="preserve">About a third (31%) of Parties provided information on the means of implementation for at least 1 national target related </w:t>
      </w:r>
      <w:r w:rsidR="00F93F50" w:rsidRPr="00AD36D2">
        <w:t>to Target</w:t>
      </w:r>
      <w:r w:rsidRPr="00AD36D2">
        <w:t xml:space="preserve"> 2 and less than half </w:t>
      </w:r>
      <w:r w:rsidR="008C0428" w:rsidRPr="00AD36D2">
        <w:t>(41%) of the national target submissions contain</w:t>
      </w:r>
      <w:r w:rsidR="00FD2629" w:rsidRPr="00AD36D2">
        <w:t>ed this</w:t>
      </w:r>
      <w:r w:rsidR="008C0428" w:rsidRPr="00AD36D2">
        <w:t xml:space="preserve"> information. </w:t>
      </w:r>
      <w:r w:rsidR="00FD2629" w:rsidRPr="00AD36D2">
        <w:t>Of the Parties providing this information the majority (8</w:t>
      </w:r>
      <w:r w:rsidR="009900A6" w:rsidRPr="00AD36D2">
        <w:t>9</w:t>
      </w:r>
      <w:r w:rsidR="00FD2629" w:rsidRPr="00AD36D2">
        <w:t>%) indicated that additional means of implementation are required.</w:t>
      </w:r>
      <w:r w:rsidR="009900A6" w:rsidRPr="00AD36D2">
        <w:t xml:space="preserve"> Similarly, f</w:t>
      </w:r>
      <w:r w:rsidR="008C0428" w:rsidRPr="00AD36D2">
        <w:t>or targets with this information, most (79%) indicate that additional means of implementation are needed. Almost a fifth (16%) indicate that the means of implementation are available. Of the Parties indicating that additional means of implementation are required, most mentioned the need for financial resources. Parties also noted the need for the development of baseline data, mapping, ongoing monitoring, development and implementation of plans, and the establishment of research institute, data and information repositories. The need for capacity</w:t>
      </w:r>
      <w:r w:rsidR="00094C98" w:rsidRPr="00AD36D2">
        <w:t>-</w:t>
      </w:r>
      <w:r w:rsidR="008C0428" w:rsidRPr="00AD36D2">
        <w:t>building, including increasing training to build expertise within country, human resources to mobili</w:t>
      </w:r>
      <w:r w:rsidR="00603A43" w:rsidRPr="00AD36D2">
        <w:t>z</w:t>
      </w:r>
      <w:r w:rsidR="008C0428" w:rsidRPr="00AD36D2">
        <w:t xml:space="preserve">e stakeholders, institutional strengthening to overcome capacity gaps in, for example, rural and marine and coastal areas, developing and updating guidelines, </w:t>
      </w:r>
      <w:r w:rsidR="008C0428" w:rsidRPr="00AD36D2">
        <w:lastRenderedPageBreak/>
        <w:t>protocols and best practice for effective restoration were noted. Some Parties also noted the need for technical and technological support and improvements</w:t>
      </w:r>
      <w:r w:rsidR="00603A43" w:rsidRPr="00AD36D2">
        <w:t>,</w:t>
      </w:r>
      <w:r w:rsidR="008C0428" w:rsidRPr="00AD36D2">
        <w:t xml:space="preserve"> including expertise, tools and technologies for surveying and monitoring, restoration and knowledge management</w:t>
      </w:r>
      <w:r w:rsidR="00603A43" w:rsidRPr="00AD36D2">
        <w:t>,</w:t>
      </w:r>
      <w:r w:rsidR="008C0428" w:rsidRPr="00AD36D2">
        <w:t xml:space="preserve"> including for geographic information systems, artificial intelligence, drones and equipment for nurseries. Other means of implementation mentioned included stakeholder and citizen participation collaboration and coordination and strengthening legal frameworks and harmoni</w:t>
      </w:r>
      <w:r w:rsidR="00603A43" w:rsidRPr="00AD36D2">
        <w:t>z</w:t>
      </w:r>
      <w:r w:rsidR="008C0428" w:rsidRPr="00AD36D2">
        <w:t xml:space="preserve">ing planning instruments across sectors and levels of government. </w:t>
      </w:r>
      <w:r w:rsidR="003B7531" w:rsidRPr="00AD36D2">
        <w:t xml:space="preserve">See table </w:t>
      </w:r>
      <w:r w:rsidR="00F752EA" w:rsidRPr="00AD36D2">
        <w:t>4</w:t>
      </w:r>
      <w:r w:rsidR="003B7531" w:rsidRPr="00AD36D2">
        <w:t xml:space="preserve"> for more detailed examples of the capacity needs identified by Parties.</w:t>
      </w:r>
    </w:p>
    <w:p w14:paraId="29E43D6C" w14:textId="77777777" w:rsidR="002E0853" w:rsidRPr="00AD36D2" w:rsidRDefault="002E0853" w:rsidP="002E0853">
      <w:pPr>
        <w:pStyle w:val="CBDNormalNumber"/>
        <w:numPr>
          <w:ilvl w:val="0"/>
          <w:numId w:val="0"/>
        </w:numPr>
        <w:ind w:left="567"/>
      </w:pPr>
      <w:r w:rsidRPr="00AD36D2">
        <w:rPr>
          <w:b/>
          <w:bCs/>
        </w:rPr>
        <w:t>Table 4. Reported capacity needs identified in national targets</w:t>
      </w:r>
    </w:p>
    <w:tbl>
      <w:tblPr>
        <w:tblStyle w:val="TableGrid"/>
        <w:tblW w:w="4925" w:type="pct"/>
        <w:tblInd w:w="421"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ayout w:type="fixed"/>
        <w:tblLook w:val="04A0" w:firstRow="1" w:lastRow="0" w:firstColumn="1" w:lastColumn="0" w:noHBand="0" w:noVBand="1"/>
      </w:tblPr>
      <w:tblGrid>
        <w:gridCol w:w="1416"/>
        <w:gridCol w:w="2268"/>
        <w:gridCol w:w="5526"/>
      </w:tblGrid>
      <w:tr w:rsidR="00D32F3F" w:rsidRPr="00AD36D2" w14:paraId="6FE268F4" w14:textId="77777777" w:rsidTr="002E0853">
        <w:tc>
          <w:tcPr>
            <w:tcW w:w="769" w:type="pct"/>
            <w:shd w:val="clear" w:color="auto" w:fill="D9D9D9" w:themeFill="background1" w:themeFillShade="D9"/>
            <w:vAlign w:val="center"/>
          </w:tcPr>
          <w:p w14:paraId="5F54449E" w14:textId="2CFF617C" w:rsidR="00D32F3F" w:rsidRPr="00AD36D2" w:rsidRDefault="00D32F3F" w:rsidP="00100B40">
            <w:pPr>
              <w:spacing w:before="40" w:after="40"/>
              <w:jc w:val="center"/>
              <w:rPr>
                <w:rFonts w:asciiTheme="majorBidi" w:hAnsiTheme="majorBidi" w:cstheme="majorBidi"/>
                <w:i/>
                <w:iCs/>
                <w:sz w:val="20"/>
                <w:szCs w:val="20"/>
              </w:rPr>
            </w:pPr>
            <w:r w:rsidRPr="00AD36D2">
              <w:rPr>
                <w:rFonts w:asciiTheme="majorBidi" w:hAnsiTheme="majorBidi" w:cstheme="majorBidi"/>
                <w:i/>
                <w:iCs/>
                <w:sz w:val="20"/>
                <w:szCs w:val="20"/>
              </w:rPr>
              <w:t>Category of need</w:t>
            </w:r>
            <w:r w:rsidR="00F752EA" w:rsidRPr="00AD36D2">
              <w:rPr>
                <w:rFonts w:asciiTheme="majorBidi" w:hAnsiTheme="majorBidi" w:cstheme="majorBidi"/>
                <w:i/>
                <w:iCs/>
                <w:sz w:val="20"/>
                <w:szCs w:val="20"/>
              </w:rPr>
              <w:t>s</w:t>
            </w:r>
          </w:p>
        </w:tc>
        <w:tc>
          <w:tcPr>
            <w:tcW w:w="1231" w:type="pct"/>
            <w:shd w:val="clear" w:color="auto" w:fill="D9D9D9" w:themeFill="background1" w:themeFillShade="D9"/>
            <w:vAlign w:val="center"/>
          </w:tcPr>
          <w:p w14:paraId="3ED95AA2" w14:textId="02C725BC" w:rsidR="00D32F3F" w:rsidRPr="00AD36D2" w:rsidRDefault="00D32F3F" w:rsidP="00100B40">
            <w:pPr>
              <w:spacing w:before="40" w:after="40"/>
              <w:jc w:val="center"/>
              <w:rPr>
                <w:rFonts w:asciiTheme="majorBidi" w:hAnsiTheme="majorBidi" w:cstheme="majorBidi"/>
                <w:i/>
                <w:iCs/>
                <w:sz w:val="20"/>
                <w:szCs w:val="20"/>
              </w:rPr>
            </w:pPr>
            <w:r w:rsidRPr="00AD36D2">
              <w:rPr>
                <w:rFonts w:asciiTheme="majorBidi" w:hAnsiTheme="majorBidi" w:cstheme="majorBidi"/>
                <w:i/>
                <w:iCs/>
                <w:sz w:val="20"/>
                <w:szCs w:val="20"/>
              </w:rPr>
              <w:t xml:space="preserve">Subcategory </w:t>
            </w:r>
            <w:r w:rsidR="00F752EA" w:rsidRPr="00AD36D2">
              <w:rPr>
                <w:rFonts w:asciiTheme="majorBidi" w:hAnsiTheme="majorBidi" w:cstheme="majorBidi"/>
                <w:i/>
                <w:iCs/>
                <w:sz w:val="20"/>
                <w:szCs w:val="20"/>
              </w:rPr>
              <w:t>of needs</w:t>
            </w:r>
          </w:p>
        </w:tc>
        <w:tc>
          <w:tcPr>
            <w:tcW w:w="3000" w:type="pct"/>
            <w:shd w:val="clear" w:color="auto" w:fill="D9D9D9" w:themeFill="background1" w:themeFillShade="D9"/>
            <w:vAlign w:val="center"/>
          </w:tcPr>
          <w:p w14:paraId="3376CEA5" w14:textId="5C4B90C3" w:rsidR="00D32F3F" w:rsidRPr="00AD36D2" w:rsidRDefault="00D32F3F" w:rsidP="00100B40">
            <w:pPr>
              <w:spacing w:before="40" w:after="40"/>
              <w:ind w:left="357"/>
              <w:jc w:val="center"/>
              <w:rPr>
                <w:rFonts w:asciiTheme="majorBidi" w:hAnsiTheme="majorBidi" w:cstheme="majorBidi"/>
                <w:i/>
                <w:iCs/>
                <w:sz w:val="20"/>
                <w:szCs w:val="20"/>
              </w:rPr>
            </w:pPr>
            <w:r w:rsidRPr="00AD36D2">
              <w:rPr>
                <w:rFonts w:asciiTheme="majorBidi" w:hAnsiTheme="majorBidi" w:cstheme="majorBidi"/>
                <w:i/>
                <w:iCs/>
                <w:sz w:val="20"/>
                <w:szCs w:val="20"/>
              </w:rPr>
              <w:t xml:space="preserve">Examples of specific needs </w:t>
            </w:r>
          </w:p>
        </w:tc>
      </w:tr>
      <w:tr w:rsidR="00D32F3F" w:rsidRPr="00AD36D2" w14:paraId="7D13463A" w14:textId="77777777" w:rsidTr="002E0853">
        <w:tc>
          <w:tcPr>
            <w:tcW w:w="769" w:type="pct"/>
            <w:vAlign w:val="center"/>
          </w:tcPr>
          <w:p w14:paraId="5BE150C0" w14:textId="77777777"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 xml:space="preserve">Technological </w:t>
            </w:r>
          </w:p>
        </w:tc>
        <w:tc>
          <w:tcPr>
            <w:tcW w:w="1231" w:type="pct"/>
            <w:vAlign w:val="center"/>
          </w:tcPr>
          <w:p w14:paraId="6DE3B62E" w14:textId="75D0E1DC"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Technology related</w:t>
            </w:r>
          </w:p>
        </w:tc>
        <w:tc>
          <w:tcPr>
            <w:tcW w:w="3000" w:type="pct"/>
            <w:vAlign w:val="center"/>
          </w:tcPr>
          <w:p w14:paraId="53D0FA25" w14:textId="4BB62CA0"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Restoration tools and technologies, including drones, </w:t>
            </w:r>
            <w:r w:rsidR="002C13AE" w:rsidRPr="00AD36D2">
              <w:rPr>
                <w:rFonts w:asciiTheme="majorBidi" w:hAnsiTheme="majorBidi" w:cstheme="majorBidi"/>
                <w:sz w:val="20"/>
                <w:szCs w:val="20"/>
              </w:rPr>
              <w:t>geographic information systems</w:t>
            </w:r>
            <w:r w:rsidRPr="00AD36D2">
              <w:rPr>
                <w:rFonts w:asciiTheme="majorBidi" w:hAnsiTheme="majorBidi" w:cstheme="majorBidi"/>
                <w:sz w:val="20"/>
                <w:szCs w:val="20"/>
              </w:rPr>
              <w:t>, data collection kits, biodiversity-friendly capture technologies, artificial intelligence applications, remote sensing equipment and improved research facilities</w:t>
            </w:r>
          </w:p>
          <w:p w14:paraId="13194BF7" w14:textId="47AB5301" w:rsidR="00D32F3F" w:rsidRPr="00AD36D2" w:rsidRDefault="00D32F3F" w:rsidP="00F5371E">
            <w:pPr>
              <w:pStyle w:val="ListParagraph"/>
              <w:numPr>
                <w:ilvl w:val="0"/>
                <w:numId w:val="21"/>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Lack of technologies to map degraded lands</w:t>
            </w:r>
          </w:p>
          <w:p w14:paraId="4C83F322" w14:textId="1CBADC8A" w:rsidR="00D32F3F" w:rsidRPr="00AD36D2" w:rsidRDefault="00D32F3F" w:rsidP="00F5371E">
            <w:pPr>
              <w:pStyle w:val="ListParagraph"/>
              <w:numPr>
                <w:ilvl w:val="0"/>
                <w:numId w:val="21"/>
              </w:numPr>
              <w:tabs>
                <w:tab w:val="clear" w:pos="567"/>
                <w:tab w:val="clear" w:pos="1134"/>
                <w:tab w:val="clear" w:pos="1701"/>
                <w:tab w:val="clear" w:pos="2268"/>
                <w:tab w:val="left" w:pos="455"/>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 platforms and applications to catalyse large scale ecosystem restoration</w:t>
            </w:r>
          </w:p>
        </w:tc>
      </w:tr>
      <w:tr w:rsidR="00D32F3F" w:rsidRPr="00AD36D2" w14:paraId="535A0BA3" w14:textId="77777777" w:rsidTr="002E0853">
        <w:tc>
          <w:tcPr>
            <w:tcW w:w="769" w:type="pct"/>
            <w:vMerge w:val="restart"/>
            <w:vAlign w:val="center"/>
          </w:tcPr>
          <w:p w14:paraId="677A07F8" w14:textId="77777777"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 xml:space="preserve">Technical </w:t>
            </w:r>
          </w:p>
        </w:tc>
        <w:tc>
          <w:tcPr>
            <w:tcW w:w="1231" w:type="pct"/>
            <w:vAlign w:val="center"/>
          </w:tcPr>
          <w:p w14:paraId="4F909A52" w14:textId="5ADE8FFB"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Information and data</w:t>
            </w:r>
          </w:p>
        </w:tc>
        <w:tc>
          <w:tcPr>
            <w:tcW w:w="3000" w:type="pct"/>
            <w:vAlign w:val="center"/>
          </w:tcPr>
          <w:p w14:paraId="797D24D6" w14:textId="2F7113B0"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Establishment of platform</w:t>
            </w:r>
            <w:r w:rsidR="00A755CF" w:rsidRPr="00AD36D2">
              <w:rPr>
                <w:rFonts w:asciiTheme="majorBidi" w:hAnsiTheme="majorBidi" w:cstheme="majorBidi"/>
                <w:sz w:val="20"/>
                <w:szCs w:val="20"/>
              </w:rPr>
              <w:t>s</w:t>
            </w:r>
            <w:r w:rsidRPr="00AD36D2">
              <w:rPr>
                <w:rFonts w:asciiTheme="majorBidi" w:hAnsiTheme="majorBidi" w:cstheme="majorBidi"/>
                <w:sz w:val="20"/>
                <w:szCs w:val="20"/>
              </w:rPr>
              <w:t xml:space="preserve"> to consolidate restoration information</w:t>
            </w:r>
          </w:p>
          <w:p w14:paraId="50FB18E8" w14:textId="6D9329B0"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Updated guidelines, models and protocols to support restoration practice</w:t>
            </w:r>
          </w:p>
          <w:p w14:paraId="4BF75D2A" w14:textId="7C9D1ABA" w:rsidR="00D32F3F" w:rsidRPr="00AD36D2" w:rsidRDefault="00A755C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w:t>
            </w:r>
            <w:r w:rsidR="00D32F3F" w:rsidRPr="00AD36D2">
              <w:rPr>
                <w:rFonts w:asciiTheme="majorBidi" w:hAnsiTheme="majorBidi" w:cstheme="majorBidi"/>
                <w:sz w:val="20"/>
                <w:szCs w:val="20"/>
              </w:rPr>
              <w:t xml:space="preserve"> data on ecosystem condition and drivers of degradation</w:t>
            </w:r>
          </w:p>
          <w:p w14:paraId="6BBDE8C6" w14:textId="77777777"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Adequate baselines and future climate scenarios to measure progress</w:t>
            </w:r>
          </w:p>
          <w:p w14:paraId="6F97EFEF" w14:textId="189742EE"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Ecosystem-specific master</w:t>
            </w:r>
            <w:r w:rsidR="007F60F3" w:rsidRPr="00AD36D2">
              <w:rPr>
                <w:rFonts w:asciiTheme="majorBidi" w:hAnsiTheme="majorBidi" w:cstheme="majorBidi"/>
                <w:sz w:val="20"/>
                <w:szCs w:val="20"/>
              </w:rPr>
              <w:t xml:space="preserve"> restoration </w:t>
            </w:r>
            <w:r w:rsidRPr="00AD36D2">
              <w:rPr>
                <w:rFonts w:asciiTheme="majorBidi" w:hAnsiTheme="majorBidi" w:cstheme="majorBidi"/>
                <w:sz w:val="20"/>
                <w:szCs w:val="20"/>
              </w:rPr>
              <w:t>plans</w:t>
            </w:r>
          </w:p>
          <w:p w14:paraId="32DC9557" w14:textId="40D19A3B" w:rsidR="00D32F3F" w:rsidRPr="00AD36D2" w:rsidRDefault="002B6864"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w:t>
            </w:r>
            <w:r w:rsidR="00D32F3F" w:rsidRPr="00AD36D2">
              <w:rPr>
                <w:rFonts w:asciiTheme="majorBidi" w:hAnsiTheme="majorBidi" w:cstheme="majorBidi"/>
                <w:sz w:val="20"/>
                <w:szCs w:val="20"/>
              </w:rPr>
              <w:t>ndicators that relate the areas under restoration with priority areas and changes in cover</w:t>
            </w:r>
          </w:p>
        </w:tc>
      </w:tr>
      <w:tr w:rsidR="00D32F3F" w:rsidRPr="00AD36D2" w14:paraId="18929161" w14:textId="77777777" w:rsidTr="002E0853">
        <w:tc>
          <w:tcPr>
            <w:tcW w:w="769" w:type="pct"/>
            <w:vMerge/>
            <w:vAlign w:val="center"/>
          </w:tcPr>
          <w:p w14:paraId="407D4EAC" w14:textId="77777777" w:rsidR="00D32F3F" w:rsidRPr="00AD36D2" w:rsidRDefault="00D32F3F" w:rsidP="00100B40">
            <w:pPr>
              <w:spacing w:before="40" w:after="40"/>
              <w:jc w:val="left"/>
              <w:rPr>
                <w:rFonts w:asciiTheme="majorBidi" w:hAnsiTheme="majorBidi" w:cstheme="majorBidi"/>
                <w:sz w:val="20"/>
                <w:szCs w:val="20"/>
              </w:rPr>
            </w:pPr>
          </w:p>
        </w:tc>
        <w:tc>
          <w:tcPr>
            <w:tcW w:w="1231" w:type="pct"/>
            <w:vAlign w:val="center"/>
          </w:tcPr>
          <w:p w14:paraId="223FE9E3" w14:textId="536FDB5F"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Scientific research</w:t>
            </w:r>
          </w:p>
        </w:tc>
        <w:tc>
          <w:tcPr>
            <w:tcW w:w="3000" w:type="pct"/>
            <w:vAlign w:val="center"/>
          </w:tcPr>
          <w:p w14:paraId="08FC754C" w14:textId="77777777"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Identifying restoration priority areas</w:t>
            </w:r>
          </w:p>
          <w:p w14:paraId="582C9131" w14:textId="2062E47B"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Assessing ecological condition of habitats including Ramsar sites, coral reefs, mangroves, seagrasses, soils and poorly known species groups</w:t>
            </w:r>
          </w:p>
          <w:p w14:paraId="40CAE190" w14:textId="3CFF4C46"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into nature-based solutions, and the use of </w:t>
            </w:r>
            <w:r w:rsidR="006D4F48" w:rsidRPr="00AD36D2">
              <w:rPr>
                <w:rFonts w:asciiTheme="majorBidi" w:hAnsiTheme="majorBidi" w:cstheme="majorBidi"/>
                <w:sz w:val="20"/>
                <w:szCs w:val="20"/>
              </w:rPr>
              <w:t>i</w:t>
            </w:r>
            <w:r w:rsidRPr="00AD36D2">
              <w:rPr>
                <w:rFonts w:asciiTheme="majorBidi" w:hAnsiTheme="majorBidi" w:cstheme="majorBidi"/>
                <w:sz w:val="20"/>
                <w:szCs w:val="20"/>
              </w:rPr>
              <w:t>ndigenous knowledge</w:t>
            </w:r>
          </w:p>
          <w:p w14:paraId="423C2635" w14:textId="77EDF2D6"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Standard methodolog</w:t>
            </w:r>
            <w:r w:rsidR="00451E02" w:rsidRPr="00AD36D2">
              <w:rPr>
                <w:rFonts w:asciiTheme="majorBidi" w:hAnsiTheme="majorBidi" w:cstheme="majorBidi"/>
                <w:sz w:val="20"/>
                <w:szCs w:val="20"/>
              </w:rPr>
              <w:t>ies</w:t>
            </w:r>
            <w:r w:rsidRPr="00AD36D2">
              <w:rPr>
                <w:rFonts w:asciiTheme="majorBidi" w:hAnsiTheme="majorBidi" w:cstheme="majorBidi"/>
                <w:sz w:val="20"/>
                <w:szCs w:val="20"/>
              </w:rPr>
              <w:t xml:space="preserve"> for defining and assessing ecosystem degradation</w:t>
            </w:r>
          </w:p>
        </w:tc>
      </w:tr>
      <w:tr w:rsidR="00D32F3F" w:rsidRPr="00AD36D2" w14:paraId="6FE54C48" w14:textId="77777777" w:rsidTr="002E0853">
        <w:tc>
          <w:tcPr>
            <w:tcW w:w="769" w:type="pct"/>
            <w:vMerge/>
            <w:vAlign w:val="center"/>
          </w:tcPr>
          <w:p w14:paraId="49DFECB6" w14:textId="77777777" w:rsidR="00D32F3F" w:rsidRPr="00AD36D2" w:rsidRDefault="00D32F3F" w:rsidP="00100B40">
            <w:pPr>
              <w:spacing w:before="40" w:after="40"/>
              <w:jc w:val="left"/>
              <w:rPr>
                <w:rFonts w:asciiTheme="majorBidi" w:hAnsiTheme="majorBidi" w:cstheme="majorBidi"/>
                <w:sz w:val="20"/>
                <w:szCs w:val="20"/>
              </w:rPr>
            </w:pPr>
          </w:p>
        </w:tc>
        <w:tc>
          <w:tcPr>
            <w:tcW w:w="1231" w:type="pct"/>
            <w:vAlign w:val="center"/>
          </w:tcPr>
          <w:p w14:paraId="2E88DDFB" w14:textId="38F61DC5"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Monitoring and surveillance</w:t>
            </w:r>
          </w:p>
        </w:tc>
        <w:tc>
          <w:tcPr>
            <w:tcW w:w="3000" w:type="pct"/>
            <w:vAlign w:val="center"/>
          </w:tcPr>
          <w:p w14:paraId="53B8B42F" w14:textId="77777777"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Strengthen inspection and enforcement capacities of local authorities</w:t>
            </w:r>
          </w:p>
        </w:tc>
      </w:tr>
      <w:tr w:rsidR="00D32F3F" w:rsidRPr="00AD36D2" w14:paraId="358634A5" w14:textId="77777777" w:rsidTr="002E0853">
        <w:tc>
          <w:tcPr>
            <w:tcW w:w="769" w:type="pct"/>
            <w:vMerge/>
            <w:vAlign w:val="center"/>
          </w:tcPr>
          <w:p w14:paraId="0C7E60A2" w14:textId="77777777" w:rsidR="00D32F3F" w:rsidRPr="00AD36D2" w:rsidRDefault="00D32F3F" w:rsidP="00100B40">
            <w:pPr>
              <w:spacing w:before="40" w:after="40"/>
              <w:jc w:val="left"/>
              <w:rPr>
                <w:rFonts w:asciiTheme="majorBidi" w:hAnsiTheme="majorBidi" w:cstheme="majorBidi"/>
                <w:sz w:val="20"/>
                <w:szCs w:val="20"/>
              </w:rPr>
            </w:pPr>
          </w:p>
        </w:tc>
        <w:tc>
          <w:tcPr>
            <w:tcW w:w="1231" w:type="pct"/>
            <w:vAlign w:val="center"/>
          </w:tcPr>
          <w:p w14:paraId="674DE56A" w14:textId="0A9EED4E"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Human resources: training and skills</w:t>
            </w:r>
          </w:p>
        </w:tc>
        <w:tc>
          <w:tcPr>
            <w:tcW w:w="3000" w:type="pct"/>
            <w:vAlign w:val="center"/>
          </w:tcPr>
          <w:p w14:paraId="3267070C" w14:textId="55704AD2"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Expand the number of restoration experts, technicians, scientists, planners and data specialists, and to ensure women’s participation in restoration activities</w:t>
            </w:r>
          </w:p>
        </w:tc>
      </w:tr>
      <w:tr w:rsidR="00D32F3F" w:rsidRPr="00AD36D2" w14:paraId="48662279" w14:textId="77777777" w:rsidTr="002E0853">
        <w:tc>
          <w:tcPr>
            <w:tcW w:w="769" w:type="pct"/>
            <w:vMerge/>
            <w:vAlign w:val="center"/>
          </w:tcPr>
          <w:p w14:paraId="4B0C44AD" w14:textId="77777777" w:rsidR="00D32F3F" w:rsidRPr="00AD36D2" w:rsidRDefault="00D32F3F" w:rsidP="00100B40">
            <w:pPr>
              <w:spacing w:before="40" w:after="40"/>
              <w:jc w:val="left"/>
              <w:rPr>
                <w:rFonts w:asciiTheme="majorBidi" w:hAnsiTheme="majorBidi" w:cstheme="majorBidi"/>
                <w:sz w:val="20"/>
                <w:szCs w:val="20"/>
              </w:rPr>
            </w:pPr>
          </w:p>
        </w:tc>
        <w:tc>
          <w:tcPr>
            <w:tcW w:w="1231" w:type="pct"/>
            <w:vAlign w:val="center"/>
          </w:tcPr>
          <w:p w14:paraId="30B3876D" w14:textId="2984F852"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 xml:space="preserve">International cooperation and knowledge transfer </w:t>
            </w:r>
          </w:p>
        </w:tc>
        <w:tc>
          <w:tcPr>
            <w:tcW w:w="3000" w:type="pct"/>
            <w:vAlign w:val="center"/>
          </w:tcPr>
          <w:p w14:paraId="725F2D9F" w14:textId="77777777"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Alliances with research institutions and partnerships to provide technical support and innovative restoration methods. </w:t>
            </w:r>
          </w:p>
        </w:tc>
      </w:tr>
      <w:tr w:rsidR="00D32F3F" w:rsidRPr="00AD36D2" w14:paraId="1DA4DF09" w14:textId="77777777" w:rsidTr="002E0853">
        <w:tc>
          <w:tcPr>
            <w:tcW w:w="769" w:type="pct"/>
            <w:vMerge/>
            <w:vAlign w:val="center"/>
          </w:tcPr>
          <w:p w14:paraId="11456396" w14:textId="77777777" w:rsidR="00D32F3F" w:rsidRPr="00AD36D2" w:rsidRDefault="00D32F3F" w:rsidP="00100B40">
            <w:pPr>
              <w:spacing w:before="40" w:after="40"/>
              <w:jc w:val="left"/>
              <w:rPr>
                <w:rFonts w:asciiTheme="majorBidi" w:hAnsiTheme="majorBidi" w:cstheme="majorBidi"/>
                <w:sz w:val="20"/>
                <w:szCs w:val="20"/>
              </w:rPr>
            </w:pPr>
          </w:p>
        </w:tc>
        <w:tc>
          <w:tcPr>
            <w:tcW w:w="1231" w:type="pct"/>
            <w:vAlign w:val="center"/>
          </w:tcPr>
          <w:p w14:paraId="2E0A2CFD" w14:textId="15D94B7B"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National and local cooperation and knowledge transfer</w:t>
            </w:r>
          </w:p>
        </w:tc>
        <w:tc>
          <w:tcPr>
            <w:tcW w:w="3000" w:type="pct"/>
            <w:vAlign w:val="center"/>
          </w:tcPr>
          <w:p w14:paraId="576CA1ED" w14:textId="77777777"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Collaborate with different actors to create synergies and multiply the impact of conservation actions </w:t>
            </w:r>
          </w:p>
          <w:p w14:paraId="7D8CEDE4" w14:textId="77777777"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Strengthen communication and coordination of different agencies and levels of government involved in territorial planning</w:t>
            </w:r>
          </w:p>
          <w:p w14:paraId="228F3A24" w14:textId="021909F6" w:rsidR="00D32F3F" w:rsidRPr="00AD36D2" w:rsidRDefault="00EF0DC6"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w:t>
            </w:r>
            <w:r w:rsidR="00D32F3F" w:rsidRPr="00AD36D2">
              <w:rPr>
                <w:rFonts w:asciiTheme="majorBidi" w:hAnsiTheme="majorBidi" w:cstheme="majorBidi"/>
                <w:sz w:val="20"/>
                <w:szCs w:val="20"/>
              </w:rPr>
              <w:t xml:space="preserve"> organization and empowerment of local communities </w:t>
            </w:r>
          </w:p>
          <w:p w14:paraId="6BB649B9" w14:textId="657CB6FE"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lastRenderedPageBreak/>
              <w:t>Train local communities and stakeholders in data collection techniques, such as GPS and remote sensing</w:t>
            </w:r>
          </w:p>
          <w:p w14:paraId="4B372575" w14:textId="7C852E2C"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Effective incentives for local communities and stakeholders to engage in restoration activities</w:t>
            </w:r>
          </w:p>
        </w:tc>
      </w:tr>
      <w:tr w:rsidR="00D32F3F" w:rsidRPr="00AD36D2" w14:paraId="764902E0" w14:textId="77777777" w:rsidTr="002E0853">
        <w:tc>
          <w:tcPr>
            <w:tcW w:w="769" w:type="pct"/>
            <w:vMerge w:val="restart"/>
            <w:vAlign w:val="center"/>
          </w:tcPr>
          <w:p w14:paraId="590D1477" w14:textId="77777777"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lastRenderedPageBreak/>
              <w:t xml:space="preserve">Institutional </w:t>
            </w:r>
          </w:p>
        </w:tc>
        <w:tc>
          <w:tcPr>
            <w:tcW w:w="1231" w:type="pct"/>
            <w:vAlign w:val="center"/>
          </w:tcPr>
          <w:p w14:paraId="65D6FBE9" w14:textId="0D1665B3"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Regulatory and legal frameworks</w:t>
            </w:r>
          </w:p>
        </w:tc>
        <w:tc>
          <w:tcPr>
            <w:tcW w:w="3000" w:type="pct"/>
            <w:vAlign w:val="center"/>
          </w:tcPr>
          <w:p w14:paraId="038AFBF4" w14:textId="2A0A885D"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Regulatory and legal frameworks to support rehabilitation, harmoni</w:t>
            </w:r>
            <w:r w:rsidR="00603A43" w:rsidRPr="00AD36D2">
              <w:rPr>
                <w:rFonts w:asciiTheme="majorBidi" w:hAnsiTheme="majorBidi" w:cstheme="majorBidi"/>
                <w:sz w:val="20"/>
                <w:szCs w:val="20"/>
              </w:rPr>
              <w:t>z</w:t>
            </w:r>
            <w:r w:rsidRPr="00AD36D2">
              <w:rPr>
                <w:rFonts w:asciiTheme="majorBidi" w:hAnsiTheme="majorBidi" w:cstheme="majorBidi"/>
                <w:sz w:val="20"/>
                <w:szCs w:val="20"/>
              </w:rPr>
              <w:t>e territorial planning instruments, ecological plans and define restoration areas</w:t>
            </w:r>
          </w:p>
          <w:p w14:paraId="05F07F1C" w14:textId="09CD5AC3" w:rsidR="00D32F3F" w:rsidRPr="00AD36D2" w:rsidRDefault="00B72FC7"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Measures to fairly s</w:t>
            </w:r>
            <w:r w:rsidR="00D32F3F" w:rsidRPr="00AD36D2">
              <w:rPr>
                <w:rFonts w:asciiTheme="majorBidi" w:hAnsiTheme="majorBidi" w:cstheme="majorBidi"/>
                <w:sz w:val="20"/>
                <w:szCs w:val="20"/>
              </w:rPr>
              <w:t>anction impact</w:t>
            </w:r>
            <w:r w:rsidRPr="00AD36D2">
              <w:rPr>
                <w:rFonts w:asciiTheme="majorBidi" w:hAnsiTheme="majorBidi" w:cstheme="majorBidi"/>
                <w:sz w:val="20"/>
                <w:szCs w:val="20"/>
              </w:rPr>
              <w:t>s</w:t>
            </w:r>
            <w:r w:rsidR="00D32F3F" w:rsidRPr="00AD36D2">
              <w:rPr>
                <w:rFonts w:asciiTheme="majorBidi" w:hAnsiTheme="majorBidi" w:cstheme="majorBidi"/>
                <w:sz w:val="20"/>
                <w:szCs w:val="20"/>
              </w:rPr>
              <w:t xml:space="preserve"> on ecosystems </w:t>
            </w:r>
            <w:r w:rsidRPr="00AD36D2">
              <w:rPr>
                <w:rFonts w:asciiTheme="majorBidi" w:hAnsiTheme="majorBidi" w:cstheme="majorBidi"/>
                <w:sz w:val="20"/>
                <w:szCs w:val="20"/>
              </w:rPr>
              <w:t xml:space="preserve">and to </w:t>
            </w:r>
            <w:r w:rsidR="00D8735C" w:rsidRPr="00AD36D2">
              <w:rPr>
                <w:rFonts w:asciiTheme="majorBidi" w:hAnsiTheme="majorBidi" w:cstheme="majorBidi"/>
                <w:sz w:val="20"/>
                <w:szCs w:val="20"/>
              </w:rPr>
              <w:t xml:space="preserve">support to support the </w:t>
            </w:r>
            <w:r w:rsidR="00D32F3F" w:rsidRPr="00AD36D2">
              <w:rPr>
                <w:rFonts w:asciiTheme="majorBidi" w:hAnsiTheme="majorBidi" w:cstheme="majorBidi"/>
                <w:sz w:val="20"/>
                <w:szCs w:val="20"/>
              </w:rPr>
              <w:t xml:space="preserve">repair </w:t>
            </w:r>
            <w:r w:rsidR="00D8735C" w:rsidRPr="00AD36D2">
              <w:rPr>
                <w:rFonts w:asciiTheme="majorBidi" w:hAnsiTheme="majorBidi" w:cstheme="majorBidi"/>
                <w:sz w:val="20"/>
                <w:szCs w:val="20"/>
              </w:rPr>
              <w:t xml:space="preserve">of </w:t>
            </w:r>
            <w:r w:rsidR="00D32F3F" w:rsidRPr="00AD36D2">
              <w:rPr>
                <w:rFonts w:asciiTheme="majorBidi" w:hAnsiTheme="majorBidi" w:cstheme="majorBidi"/>
                <w:sz w:val="20"/>
                <w:szCs w:val="20"/>
              </w:rPr>
              <w:t xml:space="preserve">environmental damage </w:t>
            </w:r>
          </w:p>
        </w:tc>
      </w:tr>
      <w:tr w:rsidR="00D32F3F" w:rsidRPr="00AD36D2" w14:paraId="354E1C98" w14:textId="77777777" w:rsidTr="002E0853">
        <w:tc>
          <w:tcPr>
            <w:tcW w:w="769" w:type="pct"/>
            <w:vMerge/>
            <w:vAlign w:val="center"/>
          </w:tcPr>
          <w:p w14:paraId="6A0043EF" w14:textId="77777777" w:rsidR="00D32F3F" w:rsidRPr="00AD36D2" w:rsidRDefault="00D32F3F" w:rsidP="00100B40">
            <w:pPr>
              <w:spacing w:before="40" w:after="40"/>
              <w:jc w:val="left"/>
              <w:rPr>
                <w:rFonts w:asciiTheme="majorBidi" w:hAnsiTheme="majorBidi" w:cstheme="majorBidi"/>
                <w:sz w:val="20"/>
                <w:szCs w:val="20"/>
              </w:rPr>
            </w:pPr>
          </w:p>
        </w:tc>
        <w:tc>
          <w:tcPr>
            <w:tcW w:w="1231" w:type="pct"/>
            <w:vAlign w:val="center"/>
          </w:tcPr>
          <w:p w14:paraId="273B0BB5" w14:textId="36385CD5" w:rsidR="00D32F3F" w:rsidRPr="00AD36D2" w:rsidRDefault="00D32F3F" w:rsidP="00100B40">
            <w:pPr>
              <w:spacing w:before="40" w:after="40"/>
              <w:jc w:val="left"/>
              <w:rPr>
                <w:rFonts w:asciiTheme="majorBidi" w:hAnsiTheme="majorBidi" w:cstheme="majorBidi"/>
                <w:sz w:val="20"/>
                <w:szCs w:val="20"/>
              </w:rPr>
            </w:pPr>
            <w:r w:rsidRPr="00AD36D2">
              <w:rPr>
                <w:rFonts w:asciiTheme="majorBidi" w:hAnsiTheme="majorBidi" w:cstheme="majorBidi"/>
                <w:sz w:val="20"/>
                <w:szCs w:val="20"/>
              </w:rPr>
              <w:t>Environmental governance and policy</w:t>
            </w:r>
          </w:p>
        </w:tc>
        <w:tc>
          <w:tcPr>
            <w:tcW w:w="3000" w:type="pct"/>
            <w:vAlign w:val="center"/>
          </w:tcPr>
          <w:p w14:paraId="5C09CEB3" w14:textId="77777777" w:rsidR="00E57726"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Integrate restoration into agricultural and environmental policy, </w:t>
            </w:r>
          </w:p>
          <w:p w14:paraId="7C14CAB2" w14:textId="2434A1BB" w:rsidR="00D32F3F" w:rsidRPr="00AD36D2" w:rsidRDefault="00E57726"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Address</w:t>
            </w:r>
            <w:r w:rsidR="00D32F3F" w:rsidRPr="00AD36D2">
              <w:rPr>
                <w:rFonts w:asciiTheme="majorBidi" w:hAnsiTheme="majorBidi" w:cstheme="majorBidi"/>
                <w:sz w:val="20"/>
                <w:szCs w:val="20"/>
              </w:rPr>
              <w:t xml:space="preserve"> corruption </w:t>
            </w:r>
            <w:r w:rsidRPr="00AD36D2">
              <w:rPr>
                <w:rFonts w:asciiTheme="majorBidi" w:hAnsiTheme="majorBidi" w:cstheme="majorBidi"/>
                <w:sz w:val="20"/>
                <w:szCs w:val="20"/>
              </w:rPr>
              <w:t xml:space="preserve">which </w:t>
            </w:r>
            <w:r w:rsidR="00D32F3F" w:rsidRPr="00AD36D2">
              <w:rPr>
                <w:rFonts w:asciiTheme="majorBidi" w:hAnsiTheme="majorBidi" w:cstheme="majorBidi"/>
                <w:sz w:val="20"/>
                <w:szCs w:val="20"/>
              </w:rPr>
              <w:t xml:space="preserve">undermines conservation </w:t>
            </w:r>
            <w:r w:rsidRPr="00AD36D2">
              <w:rPr>
                <w:rFonts w:asciiTheme="majorBidi" w:hAnsiTheme="majorBidi" w:cstheme="majorBidi"/>
                <w:sz w:val="20"/>
                <w:szCs w:val="20"/>
              </w:rPr>
              <w:t xml:space="preserve">and restoration </w:t>
            </w:r>
            <w:r w:rsidR="00D32F3F" w:rsidRPr="00AD36D2">
              <w:rPr>
                <w:rFonts w:asciiTheme="majorBidi" w:hAnsiTheme="majorBidi" w:cstheme="majorBidi"/>
                <w:sz w:val="20"/>
                <w:szCs w:val="20"/>
              </w:rPr>
              <w:t xml:space="preserve">efforts </w:t>
            </w:r>
          </w:p>
          <w:p w14:paraId="579CCC15" w14:textId="711E2ACE" w:rsidR="00D32F3F" w:rsidRPr="00AD36D2" w:rsidRDefault="00D32F3F" w:rsidP="00F5371E">
            <w:pPr>
              <w:pStyle w:val="ListParagraph"/>
              <w:numPr>
                <w:ilvl w:val="0"/>
                <w:numId w:val="2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Harmoni</w:t>
            </w:r>
            <w:r w:rsidR="00603A43" w:rsidRPr="00AD36D2">
              <w:rPr>
                <w:rFonts w:asciiTheme="majorBidi" w:hAnsiTheme="majorBidi" w:cstheme="majorBidi"/>
                <w:sz w:val="20"/>
                <w:szCs w:val="20"/>
              </w:rPr>
              <w:t>z</w:t>
            </w:r>
            <w:r w:rsidRPr="00AD36D2">
              <w:rPr>
                <w:rFonts w:asciiTheme="majorBidi" w:hAnsiTheme="majorBidi" w:cstheme="majorBidi"/>
                <w:sz w:val="20"/>
                <w:szCs w:val="20"/>
              </w:rPr>
              <w:t>e policies and program</w:t>
            </w:r>
            <w:r w:rsidR="006B515F" w:rsidRPr="00AD36D2">
              <w:rPr>
                <w:rFonts w:asciiTheme="majorBidi" w:hAnsiTheme="majorBidi" w:cstheme="majorBidi"/>
                <w:sz w:val="20"/>
                <w:szCs w:val="20"/>
              </w:rPr>
              <w:t>me</w:t>
            </w:r>
            <w:r w:rsidRPr="00AD36D2">
              <w:rPr>
                <w:rFonts w:asciiTheme="majorBidi" w:hAnsiTheme="majorBidi" w:cstheme="majorBidi"/>
                <w:sz w:val="20"/>
                <w:szCs w:val="20"/>
              </w:rPr>
              <w:t xml:space="preserve"> priorities with conflicting land uses</w:t>
            </w:r>
          </w:p>
        </w:tc>
      </w:tr>
    </w:tbl>
    <w:p w14:paraId="4101D0F0" w14:textId="4E786A2F" w:rsidR="008C0428" w:rsidRPr="00AD36D2" w:rsidRDefault="002C387F" w:rsidP="00731CA5">
      <w:pPr>
        <w:pStyle w:val="CBDNormalNumber"/>
        <w:numPr>
          <w:ilvl w:val="0"/>
          <w:numId w:val="5"/>
        </w:numPr>
        <w:ind w:left="568"/>
      </w:pPr>
      <w:bookmarkStart w:id="68" w:name="_Hlk202861166"/>
      <w:bookmarkEnd w:id="67"/>
      <w:r w:rsidRPr="00AD36D2">
        <w:t>Few Parties (</w:t>
      </w:r>
      <w:r w:rsidR="000E10FC" w:rsidRPr="00AD36D2">
        <w:t>14%) and f</w:t>
      </w:r>
      <w:r w:rsidR="008C0428" w:rsidRPr="00AD36D2">
        <w:t>ew (1</w:t>
      </w:r>
      <w:r w:rsidR="009C7CC1" w:rsidRPr="00AD36D2">
        <w:t>0</w:t>
      </w:r>
      <w:r w:rsidR="008C0428" w:rsidRPr="00AD36D2">
        <w:t>%) target submissions provide information on the involvement of non-</w:t>
      </w:r>
      <w:r w:rsidR="00603A43" w:rsidRPr="00AD36D2">
        <w:t>S</w:t>
      </w:r>
      <w:r w:rsidR="008C0428" w:rsidRPr="00AD36D2">
        <w:t>tate actors. Of the ones that do, some indicate that the involvement of non-</w:t>
      </w:r>
      <w:r w:rsidR="00603A43" w:rsidRPr="00AD36D2">
        <w:t>S</w:t>
      </w:r>
      <w:r w:rsidR="008C0428" w:rsidRPr="00AD36D2">
        <w:t>tate actors has not yet begun or that they need to be engaged. Most indicate the ways in which non-</w:t>
      </w:r>
      <w:r w:rsidR="00603A43" w:rsidRPr="00AD36D2">
        <w:t>S</w:t>
      </w:r>
      <w:r w:rsidR="008C0428" w:rsidRPr="00AD36D2">
        <w:t>tate actors can be involved generally in the implementation of the target but do not indicate specific ongoing actions or commitments which have been taken by non-</w:t>
      </w:r>
      <w:r w:rsidR="00603A43" w:rsidRPr="00AD36D2">
        <w:t>S</w:t>
      </w:r>
      <w:r w:rsidR="008C0428" w:rsidRPr="00AD36D2">
        <w:t>tate actors. Examples of the types of contributions noted include technology transfer, capacity</w:t>
      </w:r>
      <w:r w:rsidR="00094C98" w:rsidRPr="00AD36D2">
        <w:t>-</w:t>
      </w:r>
      <w:r w:rsidR="008C0428" w:rsidRPr="00AD36D2">
        <w:t>building, providing data and information, undertaking studies, and providing funding. Few national targets identify specific actors with ongoing activities or commitments. Those that do often refer to specific projects or actions which are being taken on an ad hoc basis which, while relevant to the target, are not specifically linked to the attainment of the national target. Others refer to cross</w:t>
      </w:r>
      <w:r w:rsidR="00603A43" w:rsidRPr="00AD36D2">
        <w:t>-</w:t>
      </w:r>
      <w:r w:rsidR="008C0428" w:rsidRPr="00AD36D2">
        <w:t xml:space="preserve">cutting actions which are being taken </w:t>
      </w:r>
      <w:bookmarkEnd w:id="68"/>
      <w:r w:rsidR="008C0428" w:rsidRPr="00AD36D2">
        <w:t xml:space="preserve">which are relevant to the implementation of the Convention and the Kunming-Montreal Global Biodiversity Framework at the national level generally. </w:t>
      </w:r>
      <w:r w:rsidR="006515C2" w:rsidRPr="00AD36D2">
        <w:t>Around a quarter of Parties indicated that they would make use of component (28%) or complimentary (2</w:t>
      </w:r>
      <w:r w:rsidR="007704D7" w:rsidRPr="00AD36D2">
        <w:t>7</w:t>
      </w:r>
      <w:r w:rsidR="006515C2" w:rsidRPr="00AD36D2">
        <w:t>%) indicators for monitoring implementation of their national targets associated with this target of the Framework. Comparatively more (38%) indicated that they would make use of national indicators. At the target level</w:t>
      </w:r>
      <w:r w:rsidR="007704D7" w:rsidRPr="00AD36D2">
        <w:t xml:space="preserve"> around</w:t>
      </w:r>
      <w:r w:rsidR="008C0428" w:rsidRPr="00AD36D2">
        <w:t xml:space="preserve"> a quarter of national target submissions identified component indicators (26%) and complimentary indicators (23%). Approximately one third (34%) of national targets mapped to GBF Target 2 contained national indicators. Most of the national indicators for Target 2 measure the degraded area or the area under restoration in specific biomes or with relevance to specific species. </w:t>
      </w:r>
    </w:p>
    <w:p w14:paraId="7DB96F69" w14:textId="7FD062A2" w:rsidR="008C0428" w:rsidRPr="00AD36D2" w:rsidRDefault="008C0428" w:rsidP="00731CA5">
      <w:pPr>
        <w:pStyle w:val="CBDNormalNumber"/>
        <w:numPr>
          <w:ilvl w:val="0"/>
          <w:numId w:val="5"/>
        </w:numPr>
        <w:ind w:left="568"/>
      </w:pPr>
      <w:r w:rsidRPr="00AD36D2">
        <w:t>About two thirds (63%) of national target submissions contain information on which elements of section C of the Kunming-Montreal Global Biodiversity Framework the national target helps to address. The most addressed elements were the ecosystem approach (76%), collective efforts toward</w:t>
      </w:r>
      <w:r w:rsidR="00603A43" w:rsidRPr="00AD36D2">
        <w:t>s</w:t>
      </w:r>
      <w:r w:rsidRPr="00AD36D2">
        <w:t xml:space="preserve"> the target (72%), and whole-of-government and whole-of-society approach (71%). Comparatively few targets addressed different value systems (28%), the right to development (</w:t>
      </w:r>
      <w:r w:rsidR="000D0CA9" w:rsidRPr="00AD36D2">
        <w:t>29</w:t>
      </w:r>
      <w:r w:rsidRPr="00AD36D2">
        <w:t>%) or intergenerational equity (3</w:t>
      </w:r>
      <w:r w:rsidR="00A85B98" w:rsidRPr="00AD36D2">
        <w:t>2</w:t>
      </w:r>
      <w:r w:rsidRPr="00AD36D2">
        <w:t>%)</w:t>
      </w:r>
    </w:p>
    <w:p w14:paraId="4DF40262" w14:textId="04AD369E" w:rsidR="008C0428" w:rsidRPr="00AD36D2" w:rsidRDefault="008C0428" w:rsidP="00731CA5">
      <w:pPr>
        <w:pStyle w:val="CBDNormalNumber"/>
        <w:numPr>
          <w:ilvl w:val="0"/>
          <w:numId w:val="5"/>
        </w:numPr>
        <w:ind w:left="568"/>
      </w:pPr>
      <w:r w:rsidRPr="00AD36D2">
        <w:t>More than half (5</w:t>
      </w:r>
      <w:r w:rsidR="00C64069" w:rsidRPr="00AD36D2">
        <w:t>8</w:t>
      </w:r>
      <w:r w:rsidRPr="00AD36D2">
        <w:t>%) of national targets have associated policy measures. Commonly reported measures were establishing and strengthening plans, programmes, policies and supporting legal frameworks for ecosystem recovery and rehabilitation. Measures to build capacity for development and implementation of these through, for example, technical assistance and institutional strengthening, strengthening data collection and knowledge generation</w:t>
      </w:r>
      <w:r w:rsidR="00603A43" w:rsidRPr="00AD36D2">
        <w:t>,</w:t>
      </w:r>
      <w:r w:rsidRPr="00AD36D2">
        <w:t xml:space="preserve"> including systems to identify, categori</w:t>
      </w:r>
      <w:r w:rsidR="00603A43" w:rsidRPr="00AD36D2">
        <w:t>z</w:t>
      </w:r>
      <w:r w:rsidRPr="00AD36D2">
        <w:t>e, prioriti</w:t>
      </w:r>
      <w:r w:rsidR="00603A43" w:rsidRPr="00AD36D2">
        <w:t>z</w:t>
      </w:r>
      <w:r w:rsidRPr="00AD36D2">
        <w:t>e, inventory, map and regularly update information on degraded areas and components of ecosystem health</w:t>
      </w:r>
      <w:r w:rsidR="00603A43" w:rsidRPr="00AD36D2">
        <w:t>,</w:t>
      </w:r>
      <w:r w:rsidRPr="00AD36D2">
        <w:t xml:space="preserve"> such as soil health, were also noted. Strengthening guidance, standards, compliance checks, controls, accountability and transparency, including through environment impact assessment standards, bonds, independent auditors and public access to information, were also identified in some target submissions. </w:t>
      </w:r>
    </w:p>
    <w:p w14:paraId="5E24831A" w14:textId="0414FCA1" w:rsidR="008C0428" w:rsidRPr="00AD36D2" w:rsidRDefault="00D053D3" w:rsidP="00DE355F">
      <w:pPr>
        <w:pStyle w:val="CBDFigureTitle"/>
      </w:pPr>
      <w:r w:rsidRPr="00AD36D2">
        <w:rPr>
          <w:noProof/>
          <w:snapToGrid w:val="0"/>
        </w:rPr>
        <w:lastRenderedPageBreak/>
        <w:drawing>
          <wp:inline distT="0" distB="0" distL="0" distR="0" wp14:anchorId="33FA9139" wp14:editId="508D4CEA">
            <wp:extent cx="5556250" cy="2778125"/>
            <wp:effectExtent l="0" t="0" r="6350" b="3175"/>
            <wp:docPr id="563734201"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5578905" cy="2789453"/>
                    </a:xfrm>
                    <a:prstGeom prst="rect">
                      <a:avLst/>
                    </a:prstGeom>
                    <a:noFill/>
                  </pic:spPr>
                </pic:pic>
              </a:graphicData>
            </a:graphic>
          </wp:inline>
        </w:drawing>
      </w:r>
      <w:r w:rsidR="008C0428" w:rsidRPr="00AD36D2">
        <w:rPr>
          <w:snapToGrid w:val="0"/>
        </w:rPr>
        <w:t>Figure 1</w:t>
      </w:r>
      <w:r w:rsidR="001E4A08" w:rsidRPr="00AD36D2">
        <w:rPr>
          <w:snapToGrid w:val="0"/>
        </w:rPr>
        <w:t>0</w:t>
      </w:r>
      <w:r w:rsidR="008C0428" w:rsidRPr="00AD36D2">
        <w:rPr>
          <w:snapToGrid w:val="0"/>
        </w:rPr>
        <w:t xml:space="preserve"> – Assessment of the degree to which Parties have addressed the elements of GBF Target 2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C13974" w:rsidRPr="00AD36D2">
        <w:rPr>
          <w:snapToGrid w:val="0"/>
        </w:rPr>
        <w:t>.</w:t>
      </w:r>
      <w:r w:rsidR="00F07646" w:rsidRPr="00AD36D2">
        <w:rPr>
          <w:snapToGrid w:val="0"/>
        </w:rPr>
        <w:t xml:space="preserve"> The bar related to the restoration of marine and coastal areas only </w:t>
      </w:r>
      <w:r w:rsidR="009125A0" w:rsidRPr="00AD36D2">
        <w:rPr>
          <w:snapToGrid w:val="0"/>
        </w:rPr>
        <w:t>reflects</w:t>
      </w:r>
      <w:r w:rsidR="00F07646" w:rsidRPr="00AD36D2">
        <w:rPr>
          <w:snapToGrid w:val="0"/>
        </w:rPr>
        <w:t xml:space="preserve"> the targets submitted by non-landlocked Parties. </w:t>
      </w:r>
    </w:p>
    <w:p w14:paraId="39C66B44" w14:textId="4EEF03FD" w:rsidR="008C0428" w:rsidRPr="00AD36D2" w:rsidRDefault="008C0428" w:rsidP="00593980">
      <w:pPr>
        <w:pStyle w:val="CBDH2"/>
        <w:spacing w:before="240"/>
        <w:rPr>
          <w:shd w:val="clear" w:color="auto" w:fill="FFFFFF"/>
        </w:rPr>
      </w:pPr>
      <w:bookmarkStart w:id="69" w:name="_Toc210038508"/>
      <w:bookmarkStart w:id="70" w:name="_Toc219112327"/>
      <w:r w:rsidRPr="00AD36D2">
        <w:rPr>
          <w:shd w:val="clear" w:color="auto" w:fill="FFFFFF"/>
        </w:rPr>
        <w:t>Target 3: conserve 30 per cent of land, waters and seas</w:t>
      </w:r>
      <w:bookmarkEnd w:id="69"/>
      <w:bookmarkEnd w:id="70"/>
    </w:p>
    <w:p w14:paraId="0C0DDBFC" w14:textId="13234EF2" w:rsidR="008C0428" w:rsidRPr="00AD36D2" w:rsidRDefault="008C0428" w:rsidP="00731CA5">
      <w:pPr>
        <w:pStyle w:val="CBDNormalNumber"/>
        <w:numPr>
          <w:ilvl w:val="0"/>
          <w:numId w:val="5"/>
        </w:numPr>
        <w:ind w:left="568"/>
      </w:pPr>
      <w:r w:rsidRPr="00AD36D2">
        <w:t>125 Parties have submitted 39</w:t>
      </w:r>
      <w:r w:rsidR="00AB7568" w:rsidRPr="00AD36D2">
        <w:t>6</w:t>
      </w:r>
      <w:r w:rsidRPr="00AD36D2">
        <w:t xml:space="preserve"> national targets related to Targe 3. On average a Party has submitted 3 national targets related to Target 3 but the number ranges from 1 to 22. Almost all national targets (</w:t>
      </w:r>
      <w:r w:rsidR="001A24ED" w:rsidRPr="00AD36D2">
        <w:t>8</w:t>
      </w:r>
      <w:r w:rsidRPr="00AD36D2">
        <w:t>1%) were identified as contributing to Goal A, and more than half (5</w:t>
      </w:r>
      <w:r w:rsidR="001A24ED" w:rsidRPr="00AD36D2">
        <w:t>2</w:t>
      </w:r>
      <w:r w:rsidRPr="00AD36D2">
        <w:t>%) were identified as contributing to Goal B. Few were identified as contributing to Goal C (1</w:t>
      </w:r>
      <w:r w:rsidR="000678CB" w:rsidRPr="00AD36D2">
        <w:t>6</w:t>
      </w:r>
      <w:r w:rsidRPr="00AD36D2">
        <w:t>%) and D (1</w:t>
      </w:r>
      <w:r w:rsidR="000678CB" w:rsidRPr="00AD36D2">
        <w:t>2</w:t>
      </w:r>
      <w:r w:rsidRPr="00AD36D2">
        <w:t xml:space="preserve">%). Most of the national targets were also linked to GBF Target </w:t>
      </w:r>
      <w:r w:rsidR="002D1A9E" w:rsidRPr="00AD36D2">
        <w:t xml:space="preserve">1 </w:t>
      </w:r>
      <w:r w:rsidRPr="00AD36D2">
        <w:t>(</w:t>
      </w:r>
      <w:r w:rsidR="002D1A9E" w:rsidRPr="00AD36D2">
        <w:t>48</w:t>
      </w:r>
      <w:r w:rsidRPr="00AD36D2">
        <w:t>%)</w:t>
      </w:r>
      <w:r w:rsidR="003D4949" w:rsidRPr="00AD36D2">
        <w:t>, Target 2 (42%)</w:t>
      </w:r>
      <w:r w:rsidRPr="00AD36D2">
        <w:t xml:space="preserve"> and 4 (</w:t>
      </w:r>
      <w:r w:rsidR="003D4949" w:rsidRPr="00AD36D2">
        <w:t>38</w:t>
      </w:r>
      <w:r w:rsidRPr="00AD36D2">
        <w:t xml:space="preserve">%). </w:t>
      </w:r>
    </w:p>
    <w:p w14:paraId="172C77FD" w14:textId="09FD6595" w:rsidR="005077C2" w:rsidRPr="00AD36D2" w:rsidRDefault="008C0428" w:rsidP="005077C2">
      <w:pPr>
        <w:pStyle w:val="CBDNormalNumber"/>
        <w:numPr>
          <w:ilvl w:val="0"/>
          <w:numId w:val="5"/>
        </w:numPr>
        <w:ind w:left="568"/>
        <w:rPr>
          <w:lang w:val="en-US"/>
        </w:rPr>
      </w:pPr>
      <w:bookmarkStart w:id="71" w:name="_Hlk202871875"/>
      <w:r w:rsidRPr="00AD36D2">
        <w:t>More than a half of the national target (5</w:t>
      </w:r>
      <w:r w:rsidR="001908F7" w:rsidRPr="00AD36D2">
        <w:t>2</w:t>
      </w:r>
      <w:r w:rsidRPr="00AD36D2">
        <w:t>%) submitted by Parties were reported as having high alignment to GBF Target 3, a quarter (25%) were reported as having medium alignment to the target and a few (1</w:t>
      </w:r>
      <w:r w:rsidR="002B040C" w:rsidRPr="00AD36D2">
        <w:t>4</w:t>
      </w:r>
      <w:r w:rsidRPr="00AD36D2">
        <w:t xml:space="preserve">%) as having low alignment. For 9% of the national targets Parties did not indicate a degree of alignment. </w:t>
      </w:r>
      <w:r w:rsidR="005077C2" w:rsidRPr="00AD36D2">
        <w:t>Most Parties (</w:t>
      </w:r>
      <w:r w:rsidR="005077C2" w:rsidRPr="00AD36D2">
        <w:rPr>
          <w:lang w:val="en-US"/>
        </w:rPr>
        <w:t>73%) reported that they have at least one national target which has high alignment with this target. For 19% of Parties the highest reported level of alignment for a national target was moderate or low. 9% of Parties did not report on alignment.</w:t>
      </w:r>
    </w:p>
    <w:bookmarkEnd w:id="71"/>
    <w:p w14:paraId="1018ABCE" w14:textId="05A437A2" w:rsidR="008C0428" w:rsidRPr="00AD36D2" w:rsidRDefault="00874F08" w:rsidP="00731CA5">
      <w:pPr>
        <w:pStyle w:val="CBDNormalNumber"/>
        <w:numPr>
          <w:ilvl w:val="0"/>
          <w:numId w:val="5"/>
        </w:numPr>
        <w:ind w:left="568"/>
      </w:pPr>
      <w:r w:rsidRPr="00AD36D2">
        <w:t xml:space="preserve">Few (11%) Parties have set national targets which fully address all elements of Target 3 and approximately an additional fifth (17%) have set targets which </w:t>
      </w:r>
      <w:r w:rsidR="00C24550" w:rsidRPr="00AD36D2">
        <w:t xml:space="preserve">fully </w:t>
      </w:r>
      <w:r w:rsidRPr="00AD36D2">
        <w:t xml:space="preserve">address half of the target elements. </w:t>
      </w:r>
      <w:r w:rsidR="002B775B" w:rsidRPr="00AD36D2">
        <w:t>More than a third (</w:t>
      </w:r>
      <w:r w:rsidR="00E31252" w:rsidRPr="00AD36D2">
        <w:t>38</w:t>
      </w:r>
      <w:r w:rsidR="002B775B" w:rsidRPr="00AD36D2">
        <w:t xml:space="preserve">%) of Parties have set national targets which fully address one but less than half of the target elements. </w:t>
      </w:r>
      <w:r w:rsidRPr="00AD36D2">
        <w:t xml:space="preserve">More than a third of Parties (34%) have set national targets which do not fully address any element of Target 3. </w:t>
      </w:r>
      <w:r w:rsidR="008C0428" w:rsidRPr="00AD36D2">
        <w:t xml:space="preserve">Less than a fifth of Parties (15%) have set national targets which partially address all or some of the elements. About a fifth of Parties have set national targets which address the elements of Target </w:t>
      </w:r>
      <w:r w:rsidRPr="00AD36D2">
        <w:t>3</w:t>
      </w:r>
      <w:r w:rsidR="008C0428" w:rsidRPr="00AD36D2">
        <w:t xml:space="preserve"> to a limited extent (</w:t>
      </w:r>
      <w:r w:rsidRPr="00AD36D2">
        <w:t>8</w:t>
      </w:r>
      <w:r w:rsidR="008C0428" w:rsidRPr="00AD36D2">
        <w:t>%) or not at all (1</w:t>
      </w:r>
      <w:r w:rsidRPr="00AD36D2">
        <w:t>0</w:t>
      </w:r>
      <w:r w:rsidR="008C0428" w:rsidRPr="00AD36D2">
        <w:t xml:space="preserve">%). </w:t>
      </w:r>
    </w:p>
    <w:p w14:paraId="1D83AE9E" w14:textId="7997DF0F" w:rsidR="008C0428" w:rsidRPr="00AD36D2" w:rsidRDefault="008C0428" w:rsidP="00731CA5">
      <w:pPr>
        <w:pStyle w:val="CBDNormalNumber"/>
        <w:numPr>
          <w:ilvl w:val="0"/>
          <w:numId w:val="5"/>
        </w:numPr>
        <w:ind w:left="568"/>
      </w:pPr>
      <w:r w:rsidRPr="00AD36D2">
        <w:t>Most Parties (83%) have set targets addressing the protection of terrestrial areas to some extent.</w:t>
      </w:r>
      <w:r w:rsidRPr="00AD36D2">
        <w:rPr>
          <w:vertAlign w:val="superscript"/>
        </w:rPr>
        <w:footnoteReference w:id="82"/>
      </w:r>
      <w:r w:rsidRPr="00AD36D2">
        <w:t xml:space="preserve"> Of these most (8</w:t>
      </w:r>
      <w:r w:rsidR="00322760" w:rsidRPr="00AD36D2">
        <w:t>6</w:t>
      </w:r>
      <w:r w:rsidRPr="00AD36D2">
        <w:t xml:space="preserve">%) have national targets with quantitative elements related to the </w:t>
      </w:r>
      <w:r w:rsidRPr="00AD36D2">
        <w:lastRenderedPageBreak/>
        <w:t>protection of terrestrial areas of which more than two-thirds (6</w:t>
      </w:r>
      <w:r w:rsidR="007A61D2" w:rsidRPr="00AD36D2">
        <w:t>6</w:t>
      </w:r>
      <w:r w:rsidRPr="00AD36D2">
        <w:t xml:space="preserve">%) have set targets aiming to have 30% or more of terrestrial areas protected by 2030. The remainder have set targets aiming to conserve between 1.2% and 28% or have set targets aiming to protect a set number of hectares. </w:t>
      </w:r>
    </w:p>
    <w:p w14:paraId="5FCEA063" w14:textId="525534CA" w:rsidR="008C0428" w:rsidRPr="00AD36D2" w:rsidRDefault="008C0428" w:rsidP="00731CA5">
      <w:pPr>
        <w:pStyle w:val="CBDNormalNumber"/>
        <w:numPr>
          <w:ilvl w:val="0"/>
          <w:numId w:val="5"/>
        </w:numPr>
        <w:ind w:left="568"/>
      </w:pPr>
      <w:r w:rsidRPr="00AD36D2">
        <w:t>Less than three-quarters (70%) of Parties have set targets addressing the protection of inland water ecosystems to some extent. Of these most (83%) have set targets with quantitative elements of which about two thirds (6</w:t>
      </w:r>
      <w:r w:rsidR="00E4487B" w:rsidRPr="00AD36D2">
        <w:t>6</w:t>
      </w:r>
      <w:r w:rsidRPr="00AD36D2">
        <w:t xml:space="preserve">%) have set targets which aim to protect 30% or more of their inland water ecosystems. The remainder aim to protect between 1.2% and 28% or aim to protect a set number of hectares. </w:t>
      </w:r>
    </w:p>
    <w:p w14:paraId="14EBF0A0" w14:textId="4BF5DF22" w:rsidR="008C0428" w:rsidRPr="00AD36D2" w:rsidRDefault="008C0428" w:rsidP="00731CA5">
      <w:pPr>
        <w:pStyle w:val="CBDNormalNumber"/>
        <w:numPr>
          <w:ilvl w:val="0"/>
          <w:numId w:val="5"/>
        </w:numPr>
        <w:ind w:left="568"/>
      </w:pPr>
      <w:r w:rsidRPr="00AD36D2">
        <w:t>Of the non-landlocked Parties submitting targets related to Target 3, most (8</w:t>
      </w:r>
      <w:r w:rsidR="00F73183" w:rsidRPr="00AD36D2">
        <w:t>3</w:t>
      </w:r>
      <w:r w:rsidRPr="00AD36D2">
        <w:t>%) have set targets addressing the protection of marine and coastal areas to some extent. Of these most (8</w:t>
      </w:r>
      <w:r w:rsidR="00CB07DA" w:rsidRPr="00AD36D2">
        <w:t>3</w:t>
      </w:r>
      <w:r w:rsidRPr="00AD36D2">
        <w:t>%) have set targets with quantitative elements of which about two thirds (6</w:t>
      </w:r>
      <w:r w:rsidR="0085008A" w:rsidRPr="00AD36D2">
        <w:t>2</w:t>
      </w:r>
      <w:r w:rsidRPr="00AD36D2">
        <w:t xml:space="preserve">%) aim to protect 30% or more of their marine and coastal areas. The remainder aim to protect between 4% and 20% of marine and coastal areas. </w:t>
      </w:r>
    </w:p>
    <w:p w14:paraId="3A7AEADD" w14:textId="3D63F9B2" w:rsidR="008C0428" w:rsidRPr="00AD36D2" w:rsidRDefault="008C0428" w:rsidP="00731CA5">
      <w:pPr>
        <w:pStyle w:val="CBDNormalNumber"/>
        <w:numPr>
          <w:ilvl w:val="0"/>
          <w:numId w:val="5"/>
        </w:numPr>
        <w:ind w:left="568"/>
      </w:pPr>
      <w:r w:rsidRPr="00AD36D2">
        <w:t>The qualitative elements of GBF Target 3 are addressed to a lesser extent in the national targets set by Parties. Almost three quarters of Parties (71%) do not address sustainable use within protected areas. However, this could be because some Parties do not allow any form of use or limit the types of use within their protected areas estates. Around two-thirds of Parties do not have targets addressing the equitable governance of protected areas (60%), the integration of protected areas into the land and seascape (66%) or the rights of indigenous peoples and local communities in relation to protected areas (62%). More than half of Parties do not have targets addressing the connectedness of protected areas (51%), the protection of particularly important areas (52%) or the representativeness of protected areas (55%). However, about half of Parties have set national targets fully (42%) or partially (11%) addressing management effectiveness</w:t>
      </w:r>
      <w:r w:rsidR="00602E9C" w:rsidRPr="00AD36D2">
        <w:t xml:space="preserve"> (see figure 11)</w:t>
      </w:r>
    </w:p>
    <w:p w14:paraId="1890F7BB" w14:textId="7577B3CD" w:rsidR="008C0428" w:rsidRPr="00AD36D2" w:rsidRDefault="00B76672" w:rsidP="00AD2441">
      <w:pPr>
        <w:pStyle w:val="CBDNormalNumber"/>
        <w:numPr>
          <w:ilvl w:val="0"/>
          <w:numId w:val="5"/>
        </w:numPr>
        <w:ind w:left="568"/>
      </w:pPr>
      <w:bookmarkStart w:id="72" w:name="_Hlk202863876"/>
      <w:r w:rsidRPr="00AD36D2">
        <w:t xml:space="preserve">About a third of Parties (34%) provided information on the means of implementation related to </w:t>
      </w:r>
      <w:r w:rsidR="00AD2441" w:rsidRPr="00AD36D2">
        <w:t xml:space="preserve">at least one of their national </w:t>
      </w:r>
      <w:r w:rsidRPr="00AD36D2">
        <w:t>the target</w:t>
      </w:r>
      <w:r w:rsidR="00AD2441" w:rsidRPr="00AD36D2">
        <w:t>s related to Target 3</w:t>
      </w:r>
      <w:r w:rsidRPr="00AD36D2">
        <w:t>. Of these, 86% indicated that additional means of implementation are required</w:t>
      </w:r>
      <w:r w:rsidR="00AD2441" w:rsidRPr="00AD36D2">
        <w:t xml:space="preserve">. </w:t>
      </w:r>
      <w:r w:rsidR="008C0428" w:rsidRPr="00AD36D2">
        <w:t>Less than half (4</w:t>
      </w:r>
      <w:r w:rsidR="0027671A" w:rsidRPr="00AD36D2">
        <w:t>3</w:t>
      </w:r>
      <w:r w:rsidR="008C0428" w:rsidRPr="00AD36D2">
        <w:t>%) of the national target submissions contain information on the associated means of implementation. For targets with this information, most (78%) indicate that additional means of implementation are needed. Almost a fifth (</w:t>
      </w:r>
      <w:r w:rsidR="002D2A38" w:rsidRPr="00AD36D2">
        <w:t>1</w:t>
      </w:r>
      <w:r w:rsidR="008C0428" w:rsidRPr="00AD36D2">
        <w:t>9%) indicate that the means of implementation are available. A bout half of parties identified the need for financial resources and nearly half identified capacity</w:t>
      </w:r>
      <w:r w:rsidR="00094C98" w:rsidRPr="00AD36D2">
        <w:t>-</w:t>
      </w:r>
      <w:r w:rsidR="008C0428" w:rsidRPr="00AD36D2">
        <w:t>building needs, including human resources, institutional, regulatory and logistical. Several parties specifically identified a need for the coordination of actions across stakeholders and the need for technical and scientific cooperation, access and transfer of technologies, especially for mapping, planning, data collection, monitoring and reporting needs. The need for awareness</w:t>
      </w:r>
      <w:r w:rsidR="00603A43" w:rsidRPr="00AD36D2">
        <w:t>-</w:t>
      </w:r>
      <w:r w:rsidR="008C0428" w:rsidRPr="00AD36D2">
        <w:t xml:space="preserve">raising was also identified in some submissions as was the need to reduce the impact of armed groups and means to protect the lives of environmental defenders. </w:t>
      </w:r>
      <w:r w:rsidR="00396A14" w:rsidRPr="00AD36D2">
        <w:t xml:space="preserve">See table </w:t>
      </w:r>
      <w:r w:rsidR="00F645FD" w:rsidRPr="00AD36D2">
        <w:t>5</w:t>
      </w:r>
      <w:r w:rsidR="00396A14" w:rsidRPr="00AD36D2">
        <w:t xml:space="preserve"> for more detailed examples of the capacity needs identified by Parties.</w:t>
      </w:r>
    </w:p>
    <w:p w14:paraId="4EA69EC4" w14:textId="00367731" w:rsidR="002E0853" w:rsidRPr="00AD36D2" w:rsidRDefault="002E0853" w:rsidP="002E0853">
      <w:pPr>
        <w:pStyle w:val="CBDNormalNumber"/>
        <w:numPr>
          <w:ilvl w:val="0"/>
          <w:numId w:val="0"/>
        </w:numPr>
        <w:ind w:left="568"/>
      </w:pPr>
      <w:r w:rsidRPr="00AD36D2">
        <w:rPr>
          <w:b/>
          <w:bCs/>
        </w:rPr>
        <w:t>Table 5.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727036" w:rsidRPr="00AD36D2" w14:paraId="79410B34" w14:textId="77777777" w:rsidTr="002E0853">
        <w:tc>
          <w:tcPr>
            <w:tcW w:w="774" w:type="pct"/>
            <w:shd w:val="clear" w:color="auto" w:fill="D9D9D9" w:themeFill="background1" w:themeFillShade="D9"/>
            <w:vAlign w:val="center"/>
          </w:tcPr>
          <w:p w14:paraId="0BCEB3B7" w14:textId="2F3B8789" w:rsidR="00727036" w:rsidRPr="00AD36D2" w:rsidRDefault="00727036" w:rsidP="00727036">
            <w:pPr>
              <w:spacing w:before="40" w:after="40"/>
              <w:jc w:val="center"/>
              <w:rPr>
                <w:sz w:val="20"/>
                <w:szCs w:val="20"/>
              </w:rPr>
            </w:pPr>
            <w:r w:rsidRPr="00AD36D2">
              <w:rPr>
                <w:rFonts w:asciiTheme="majorBidi" w:hAnsiTheme="majorBidi" w:cstheme="majorBidi"/>
                <w:i/>
                <w:iCs/>
                <w:sz w:val="20"/>
                <w:szCs w:val="20"/>
              </w:rPr>
              <w:t>Category of needs</w:t>
            </w:r>
          </w:p>
        </w:tc>
        <w:tc>
          <w:tcPr>
            <w:tcW w:w="1042" w:type="pct"/>
            <w:shd w:val="clear" w:color="auto" w:fill="D9D9D9" w:themeFill="background1" w:themeFillShade="D9"/>
            <w:vAlign w:val="center"/>
          </w:tcPr>
          <w:p w14:paraId="13D12A68" w14:textId="19CB5B3A" w:rsidR="00727036" w:rsidRPr="00AD36D2" w:rsidRDefault="00727036" w:rsidP="00727036">
            <w:pPr>
              <w:spacing w:before="40" w:after="40"/>
              <w:jc w:val="center"/>
              <w:rPr>
                <w:sz w:val="20"/>
                <w:szCs w:val="20"/>
              </w:rPr>
            </w:pPr>
            <w:r w:rsidRPr="00AD36D2">
              <w:rPr>
                <w:rFonts w:asciiTheme="majorBidi" w:hAnsiTheme="majorBidi" w:cstheme="majorBidi"/>
                <w:i/>
                <w:iCs/>
                <w:sz w:val="20"/>
                <w:szCs w:val="20"/>
              </w:rPr>
              <w:t>Subcategory of needs</w:t>
            </w:r>
          </w:p>
        </w:tc>
        <w:tc>
          <w:tcPr>
            <w:tcW w:w="3184" w:type="pct"/>
            <w:shd w:val="clear" w:color="auto" w:fill="D9D9D9" w:themeFill="background1" w:themeFillShade="D9"/>
            <w:vAlign w:val="center"/>
          </w:tcPr>
          <w:p w14:paraId="5A5490BA" w14:textId="7E5682F4" w:rsidR="00727036" w:rsidRPr="00AD36D2" w:rsidRDefault="00727036" w:rsidP="00727036">
            <w:pPr>
              <w:tabs>
                <w:tab w:val="clear" w:pos="1134"/>
                <w:tab w:val="clear" w:pos="1701"/>
                <w:tab w:val="clear" w:pos="2268"/>
              </w:tabs>
              <w:spacing w:before="40" w:after="40"/>
              <w:jc w:val="center"/>
              <w:rPr>
                <w:sz w:val="20"/>
                <w:szCs w:val="20"/>
                <w:lang w:val="fr-FR"/>
              </w:rPr>
            </w:pPr>
            <w:r w:rsidRPr="00AD36D2">
              <w:rPr>
                <w:rFonts w:asciiTheme="majorBidi" w:hAnsiTheme="majorBidi" w:cstheme="majorBidi"/>
                <w:i/>
                <w:iCs/>
                <w:sz w:val="20"/>
                <w:szCs w:val="20"/>
              </w:rPr>
              <w:t>Examples of specific needs</w:t>
            </w:r>
          </w:p>
        </w:tc>
      </w:tr>
      <w:tr w:rsidR="00727036" w:rsidRPr="00AD36D2" w14:paraId="73F551B4" w14:textId="77777777" w:rsidTr="00727036">
        <w:tc>
          <w:tcPr>
            <w:tcW w:w="774" w:type="pct"/>
            <w:vAlign w:val="center"/>
          </w:tcPr>
          <w:p w14:paraId="5B6F0785" w14:textId="77777777" w:rsidR="00727036" w:rsidRPr="00AD36D2" w:rsidRDefault="00727036" w:rsidP="00727036">
            <w:pPr>
              <w:spacing w:before="40" w:after="40"/>
              <w:jc w:val="left"/>
              <w:rPr>
                <w:sz w:val="20"/>
                <w:szCs w:val="20"/>
              </w:rPr>
            </w:pPr>
            <w:r w:rsidRPr="00AD36D2">
              <w:rPr>
                <w:sz w:val="20"/>
                <w:szCs w:val="20"/>
              </w:rPr>
              <w:t xml:space="preserve">Technological </w:t>
            </w:r>
          </w:p>
        </w:tc>
        <w:tc>
          <w:tcPr>
            <w:tcW w:w="1042" w:type="pct"/>
            <w:vAlign w:val="center"/>
          </w:tcPr>
          <w:p w14:paraId="4D806151" w14:textId="1DE1C1A3" w:rsidR="00727036" w:rsidRPr="00AD36D2" w:rsidRDefault="00727036" w:rsidP="00727036">
            <w:pPr>
              <w:spacing w:before="40" w:after="40"/>
              <w:jc w:val="left"/>
              <w:rPr>
                <w:sz w:val="20"/>
                <w:szCs w:val="20"/>
              </w:rPr>
            </w:pPr>
            <w:r w:rsidRPr="00AD36D2">
              <w:rPr>
                <w:sz w:val="20"/>
                <w:szCs w:val="20"/>
              </w:rPr>
              <w:t>Technology related</w:t>
            </w:r>
          </w:p>
        </w:tc>
        <w:tc>
          <w:tcPr>
            <w:tcW w:w="3184" w:type="pct"/>
            <w:vAlign w:val="center"/>
          </w:tcPr>
          <w:p w14:paraId="29CE8C9E" w14:textId="126F8B7C"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sz w:val="20"/>
                <w:szCs w:val="20"/>
              </w:rPr>
            </w:pPr>
            <w:r w:rsidRPr="00AD36D2">
              <w:rPr>
                <w:rFonts w:asciiTheme="majorBidi" w:hAnsiTheme="majorBidi" w:cstheme="majorBidi"/>
                <w:sz w:val="20"/>
                <w:szCs w:val="20"/>
              </w:rPr>
              <w:t>Technologies for conservation</w:t>
            </w:r>
            <w:r w:rsidR="00603A43" w:rsidRPr="00AD36D2">
              <w:rPr>
                <w:rFonts w:asciiTheme="majorBidi" w:hAnsiTheme="majorBidi" w:cstheme="majorBidi"/>
                <w:sz w:val="20"/>
                <w:szCs w:val="20"/>
              </w:rPr>
              <w:t>,</w:t>
            </w:r>
            <w:r w:rsidRPr="00AD36D2">
              <w:rPr>
                <w:rFonts w:asciiTheme="majorBidi" w:hAnsiTheme="majorBidi" w:cstheme="majorBidi"/>
                <w:sz w:val="20"/>
                <w:szCs w:val="20"/>
              </w:rPr>
              <w:t xml:space="preserve"> such as geographic information </w:t>
            </w:r>
            <w:r w:rsidR="000C01F4" w:rsidRPr="00AD36D2">
              <w:rPr>
                <w:rFonts w:asciiTheme="majorBidi" w:hAnsiTheme="majorBidi" w:cstheme="majorBidi"/>
                <w:sz w:val="20"/>
                <w:szCs w:val="20"/>
              </w:rPr>
              <w:t>systems</w:t>
            </w:r>
            <w:r w:rsidRPr="00AD36D2">
              <w:rPr>
                <w:rFonts w:asciiTheme="majorBidi" w:hAnsiTheme="majorBidi" w:cstheme="majorBidi"/>
                <w:sz w:val="20"/>
                <w:szCs w:val="20"/>
              </w:rPr>
              <w:t>, drones, satellite technologies for surveillance and monitoring</w:t>
            </w:r>
            <w:r w:rsidR="00E9587B" w:rsidRPr="00AD36D2">
              <w:rPr>
                <w:rFonts w:asciiTheme="majorBidi" w:hAnsiTheme="majorBidi" w:cstheme="majorBidi"/>
                <w:sz w:val="20"/>
                <w:szCs w:val="20"/>
              </w:rPr>
              <w:t xml:space="preserve">, and </w:t>
            </w:r>
            <w:r w:rsidRPr="00AD36D2">
              <w:rPr>
                <w:rFonts w:asciiTheme="majorBidi" w:hAnsiTheme="majorBidi" w:cstheme="majorBidi"/>
                <w:sz w:val="20"/>
                <w:szCs w:val="20"/>
              </w:rPr>
              <w:t xml:space="preserve">cloud </w:t>
            </w:r>
            <w:r w:rsidR="00E9587B" w:rsidRPr="00AD36D2">
              <w:rPr>
                <w:rFonts w:asciiTheme="majorBidi" w:hAnsiTheme="majorBidi" w:cstheme="majorBidi"/>
                <w:sz w:val="20"/>
                <w:szCs w:val="20"/>
              </w:rPr>
              <w:t xml:space="preserve">data </w:t>
            </w:r>
            <w:r w:rsidRPr="00AD36D2">
              <w:rPr>
                <w:rFonts w:asciiTheme="majorBidi" w:hAnsiTheme="majorBidi" w:cstheme="majorBidi"/>
                <w:sz w:val="20"/>
                <w:szCs w:val="20"/>
              </w:rPr>
              <w:t xml:space="preserve">processing </w:t>
            </w:r>
          </w:p>
        </w:tc>
      </w:tr>
      <w:tr w:rsidR="00727036" w:rsidRPr="00AD36D2" w14:paraId="2F6C3830" w14:textId="77777777" w:rsidTr="00727036">
        <w:tc>
          <w:tcPr>
            <w:tcW w:w="774" w:type="pct"/>
            <w:vMerge w:val="restart"/>
            <w:vAlign w:val="center"/>
          </w:tcPr>
          <w:p w14:paraId="254C4B19" w14:textId="77777777" w:rsidR="00727036" w:rsidRPr="00AD36D2" w:rsidRDefault="00727036" w:rsidP="00727036">
            <w:pPr>
              <w:spacing w:before="40" w:after="40"/>
              <w:jc w:val="left"/>
              <w:rPr>
                <w:sz w:val="20"/>
                <w:szCs w:val="20"/>
              </w:rPr>
            </w:pPr>
            <w:r w:rsidRPr="00AD36D2">
              <w:rPr>
                <w:sz w:val="20"/>
                <w:szCs w:val="20"/>
              </w:rPr>
              <w:t xml:space="preserve">Technical </w:t>
            </w:r>
          </w:p>
        </w:tc>
        <w:tc>
          <w:tcPr>
            <w:tcW w:w="1042" w:type="pct"/>
            <w:vAlign w:val="center"/>
          </w:tcPr>
          <w:p w14:paraId="7AE9B65A" w14:textId="564E9607" w:rsidR="00727036" w:rsidRPr="00AD36D2" w:rsidRDefault="00727036" w:rsidP="00727036">
            <w:pPr>
              <w:spacing w:before="40" w:after="40"/>
              <w:jc w:val="left"/>
              <w:rPr>
                <w:sz w:val="20"/>
                <w:szCs w:val="20"/>
              </w:rPr>
            </w:pPr>
            <w:r w:rsidRPr="00AD36D2">
              <w:rPr>
                <w:sz w:val="20"/>
                <w:szCs w:val="20"/>
              </w:rPr>
              <w:t>Information and data</w:t>
            </w:r>
          </w:p>
        </w:tc>
        <w:tc>
          <w:tcPr>
            <w:tcW w:w="3184" w:type="pct"/>
            <w:vAlign w:val="center"/>
          </w:tcPr>
          <w:p w14:paraId="73058457" w14:textId="0B929A7B"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Data and spatial maps o</w:t>
            </w:r>
            <w:r w:rsidR="00E9587B" w:rsidRPr="00AD36D2">
              <w:rPr>
                <w:rFonts w:asciiTheme="majorBidi" w:hAnsiTheme="majorBidi" w:cstheme="majorBidi"/>
                <w:sz w:val="20"/>
                <w:szCs w:val="20"/>
              </w:rPr>
              <w:t>f</w:t>
            </w:r>
            <w:r w:rsidRPr="00AD36D2">
              <w:rPr>
                <w:rFonts w:asciiTheme="majorBidi" w:hAnsiTheme="majorBidi" w:cstheme="majorBidi"/>
                <w:sz w:val="20"/>
                <w:szCs w:val="20"/>
              </w:rPr>
              <w:t xml:space="preserve"> land and marine use and cover</w:t>
            </w:r>
          </w:p>
          <w:p w14:paraId="35B3024E" w14:textId="6FB0D88D"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Baseline data on histori</w:t>
            </w:r>
            <w:r w:rsidR="009433AE" w:rsidRPr="00AD36D2">
              <w:rPr>
                <w:rFonts w:asciiTheme="majorBidi" w:hAnsiTheme="majorBidi" w:cstheme="majorBidi"/>
                <w:sz w:val="20"/>
                <w:szCs w:val="20"/>
              </w:rPr>
              <w:t>c and</w:t>
            </w:r>
            <w:r w:rsidRPr="00AD36D2">
              <w:rPr>
                <w:rFonts w:asciiTheme="majorBidi" w:hAnsiTheme="majorBidi" w:cstheme="majorBidi"/>
                <w:sz w:val="20"/>
                <w:szCs w:val="20"/>
              </w:rPr>
              <w:t xml:space="preserve"> current</w:t>
            </w:r>
            <w:r w:rsidR="009433AE" w:rsidRPr="00AD36D2">
              <w:rPr>
                <w:rFonts w:asciiTheme="majorBidi" w:hAnsiTheme="majorBidi" w:cstheme="majorBidi"/>
                <w:sz w:val="20"/>
                <w:szCs w:val="20"/>
              </w:rPr>
              <w:t xml:space="preserve"> biodiversity conditions and trends</w:t>
            </w:r>
            <w:r w:rsidRPr="00AD36D2">
              <w:rPr>
                <w:rFonts w:asciiTheme="majorBidi" w:hAnsiTheme="majorBidi" w:cstheme="majorBidi"/>
                <w:sz w:val="20"/>
                <w:szCs w:val="20"/>
              </w:rPr>
              <w:t xml:space="preserve"> and future biodiversity scenarios</w:t>
            </w:r>
          </w:p>
        </w:tc>
      </w:tr>
      <w:tr w:rsidR="00727036" w:rsidRPr="00AD36D2" w14:paraId="1F3327EE" w14:textId="77777777" w:rsidTr="00727036">
        <w:tc>
          <w:tcPr>
            <w:tcW w:w="774" w:type="pct"/>
            <w:vMerge/>
            <w:vAlign w:val="center"/>
          </w:tcPr>
          <w:p w14:paraId="65B458B6" w14:textId="77777777" w:rsidR="00727036" w:rsidRPr="00AD36D2" w:rsidRDefault="00727036" w:rsidP="00727036">
            <w:pPr>
              <w:spacing w:before="40" w:after="40"/>
              <w:jc w:val="left"/>
              <w:rPr>
                <w:sz w:val="20"/>
                <w:szCs w:val="20"/>
              </w:rPr>
            </w:pPr>
          </w:p>
        </w:tc>
        <w:tc>
          <w:tcPr>
            <w:tcW w:w="1042" w:type="pct"/>
            <w:vAlign w:val="center"/>
          </w:tcPr>
          <w:p w14:paraId="52BC1EB3" w14:textId="59B4EEC3" w:rsidR="00727036" w:rsidRPr="00AD36D2" w:rsidRDefault="00727036" w:rsidP="00727036">
            <w:pPr>
              <w:spacing w:before="40" w:after="40"/>
              <w:jc w:val="left"/>
              <w:rPr>
                <w:sz w:val="20"/>
                <w:szCs w:val="20"/>
              </w:rPr>
            </w:pPr>
            <w:r w:rsidRPr="00AD36D2">
              <w:rPr>
                <w:sz w:val="20"/>
                <w:szCs w:val="20"/>
              </w:rPr>
              <w:t>Scientific research</w:t>
            </w:r>
          </w:p>
        </w:tc>
        <w:tc>
          <w:tcPr>
            <w:tcW w:w="3184" w:type="pct"/>
            <w:vAlign w:val="center"/>
          </w:tcPr>
          <w:p w14:paraId="15F2980A" w14:textId="76483DD1"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Identify</w:t>
            </w:r>
            <w:r w:rsidR="00F5088A" w:rsidRPr="00AD36D2">
              <w:rPr>
                <w:rFonts w:asciiTheme="majorBidi" w:hAnsiTheme="majorBidi" w:cstheme="majorBidi"/>
                <w:sz w:val="20"/>
                <w:szCs w:val="20"/>
              </w:rPr>
              <w:t>ing</w:t>
            </w:r>
            <w:r w:rsidRPr="00AD36D2">
              <w:rPr>
                <w:rFonts w:asciiTheme="majorBidi" w:hAnsiTheme="majorBidi" w:cstheme="majorBidi"/>
                <w:sz w:val="20"/>
                <w:szCs w:val="20"/>
              </w:rPr>
              <w:t xml:space="preserve"> areas of high biodiversity and ecological value, that coincide with areas suitable for protected areas</w:t>
            </w:r>
          </w:p>
          <w:p w14:paraId="16BF7766" w14:textId="6BB92F3C"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Identify</w:t>
            </w:r>
            <w:r w:rsidR="00F5088A" w:rsidRPr="00AD36D2">
              <w:rPr>
                <w:rFonts w:asciiTheme="majorBidi" w:hAnsiTheme="majorBidi" w:cstheme="majorBidi"/>
                <w:sz w:val="20"/>
                <w:szCs w:val="20"/>
              </w:rPr>
              <w:t>ing</w:t>
            </w:r>
            <w:r w:rsidRPr="00AD36D2">
              <w:rPr>
                <w:rFonts w:asciiTheme="majorBidi" w:hAnsiTheme="majorBidi" w:cstheme="majorBidi"/>
                <w:sz w:val="20"/>
                <w:szCs w:val="20"/>
              </w:rPr>
              <w:t xml:space="preserve"> ecological corridors and habitat linkages between protected areas and advice on the restoration of degraded landscapes within corridors </w:t>
            </w:r>
          </w:p>
          <w:p w14:paraId="4A544DA2" w14:textId="77777777"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lastRenderedPageBreak/>
              <w:t>Surveys and research on threatened flora and fauna</w:t>
            </w:r>
          </w:p>
        </w:tc>
      </w:tr>
      <w:tr w:rsidR="00727036" w:rsidRPr="00AD36D2" w14:paraId="3A625750" w14:textId="77777777" w:rsidTr="00727036">
        <w:tc>
          <w:tcPr>
            <w:tcW w:w="774" w:type="pct"/>
            <w:vMerge/>
            <w:vAlign w:val="center"/>
          </w:tcPr>
          <w:p w14:paraId="088F9468" w14:textId="77777777" w:rsidR="00727036" w:rsidRPr="00AD36D2" w:rsidRDefault="00727036" w:rsidP="00727036">
            <w:pPr>
              <w:spacing w:before="40" w:after="40"/>
              <w:jc w:val="left"/>
              <w:rPr>
                <w:sz w:val="20"/>
                <w:szCs w:val="20"/>
              </w:rPr>
            </w:pPr>
          </w:p>
        </w:tc>
        <w:tc>
          <w:tcPr>
            <w:tcW w:w="1042" w:type="pct"/>
            <w:vAlign w:val="center"/>
          </w:tcPr>
          <w:p w14:paraId="073CFD14" w14:textId="3524C698" w:rsidR="00727036" w:rsidRPr="00AD36D2" w:rsidRDefault="00727036" w:rsidP="00727036">
            <w:pPr>
              <w:spacing w:before="40" w:after="40"/>
              <w:jc w:val="left"/>
              <w:rPr>
                <w:sz w:val="20"/>
                <w:szCs w:val="20"/>
              </w:rPr>
            </w:pPr>
            <w:r w:rsidRPr="00AD36D2">
              <w:rPr>
                <w:sz w:val="20"/>
                <w:szCs w:val="20"/>
              </w:rPr>
              <w:t>Monitoring and surveillance</w:t>
            </w:r>
          </w:p>
        </w:tc>
        <w:tc>
          <w:tcPr>
            <w:tcW w:w="3184" w:type="pct"/>
            <w:vAlign w:val="center"/>
          </w:tcPr>
          <w:p w14:paraId="49C58A95" w14:textId="77777777"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Determine effectiveness of protected area management </w:t>
            </w:r>
          </w:p>
        </w:tc>
      </w:tr>
      <w:tr w:rsidR="00727036" w:rsidRPr="00AD36D2" w14:paraId="26D57A2C" w14:textId="77777777" w:rsidTr="00727036">
        <w:tc>
          <w:tcPr>
            <w:tcW w:w="774" w:type="pct"/>
            <w:vMerge/>
            <w:vAlign w:val="center"/>
          </w:tcPr>
          <w:p w14:paraId="69BC6217" w14:textId="77777777" w:rsidR="00727036" w:rsidRPr="00AD36D2" w:rsidRDefault="00727036" w:rsidP="00727036">
            <w:pPr>
              <w:spacing w:before="40" w:after="40"/>
              <w:jc w:val="left"/>
              <w:rPr>
                <w:sz w:val="20"/>
                <w:szCs w:val="20"/>
              </w:rPr>
            </w:pPr>
          </w:p>
        </w:tc>
        <w:tc>
          <w:tcPr>
            <w:tcW w:w="1042" w:type="pct"/>
            <w:vAlign w:val="center"/>
          </w:tcPr>
          <w:p w14:paraId="7B0BF7E0" w14:textId="0C39B2F1" w:rsidR="00727036" w:rsidRPr="00AD36D2" w:rsidRDefault="00727036" w:rsidP="00727036">
            <w:pPr>
              <w:spacing w:before="40" w:after="40"/>
              <w:jc w:val="left"/>
              <w:rPr>
                <w:sz w:val="20"/>
                <w:szCs w:val="20"/>
              </w:rPr>
            </w:pPr>
            <w:r w:rsidRPr="00AD36D2">
              <w:rPr>
                <w:sz w:val="20"/>
                <w:szCs w:val="20"/>
              </w:rPr>
              <w:t>Capacity</w:t>
            </w:r>
            <w:r w:rsidR="00094C98" w:rsidRPr="00AD36D2">
              <w:rPr>
                <w:sz w:val="20"/>
                <w:szCs w:val="20"/>
              </w:rPr>
              <w:t>-</w:t>
            </w:r>
            <w:r w:rsidRPr="00AD36D2">
              <w:rPr>
                <w:sz w:val="20"/>
                <w:szCs w:val="20"/>
              </w:rPr>
              <w:t>building</w:t>
            </w:r>
          </w:p>
        </w:tc>
        <w:tc>
          <w:tcPr>
            <w:tcW w:w="3184" w:type="pct"/>
            <w:vAlign w:val="center"/>
          </w:tcPr>
          <w:p w14:paraId="15313F51" w14:textId="77777777"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Capacity support for expanding and creating protected area networks in coastal and marine ecosystems </w:t>
            </w:r>
          </w:p>
          <w:p w14:paraId="1D56D27B" w14:textId="1C927795"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Need for basic infrastructure (docks, visitor centres, field stations for genetic and biodiversity research) in protected areas to maximi</w:t>
            </w:r>
            <w:r w:rsidR="00B7536F" w:rsidRPr="00AD36D2">
              <w:rPr>
                <w:rFonts w:asciiTheme="majorBidi" w:hAnsiTheme="majorBidi" w:cstheme="majorBidi"/>
                <w:sz w:val="20"/>
                <w:szCs w:val="20"/>
              </w:rPr>
              <w:t>z</w:t>
            </w:r>
            <w:r w:rsidRPr="00AD36D2">
              <w:rPr>
                <w:rFonts w:asciiTheme="majorBidi" w:hAnsiTheme="majorBidi" w:cstheme="majorBidi"/>
                <w:sz w:val="20"/>
                <w:szCs w:val="20"/>
              </w:rPr>
              <w:t xml:space="preserve">e conservation actions </w:t>
            </w:r>
          </w:p>
        </w:tc>
      </w:tr>
      <w:tr w:rsidR="00727036" w:rsidRPr="00AD36D2" w14:paraId="1247AF2D" w14:textId="77777777" w:rsidTr="00727036">
        <w:tc>
          <w:tcPr>
            <w:tcW w:w="774" w:type="pct"/>
            <w:vMerge/>
            <w:vAlign w:val="center"/>
          </w:tcPr>
          <w:p w14:paraId="66BCBA61" w14:textId="77777777" w:rsidR="00727036" w:rsidRPr="00AD36D2" w:rsidRDefault="00727036" w:rsidP="00727036">
            <w:pPr>
              <w:spacing w:before="40" w:after="40"/>
              <w:jc w:val="left"/>
              <w:rPr>
                <w:sz w:val="20"/>
                <w:szCs w:val="20"/>
              </w:rPr>
            </w:pPr>
          </w:p>
        </w:tc>
        <w:tc>
          <w:tcPr>
            <w:tcW w:w="1042" w:type="pct"/>
            <w:vAlign w:val="center"/>
          </w:tcPr>
          <w:p w14:paraId="7147179E" w14:textId="1C8DEE17" w:rsidR="00727036" w:rsidRPr="00AD36D2" w:rsidRDefault="00727036" w:rsidP="00727036">
            <w:pPr>
              <w:spacing w:before="40" w:after="40"/>
              <w:jc w:val="left"/>
              <w:rPr>
                <w:sz w:val="20"/>
                <w:szCs w:val="20"/>
              </w:rPr>
            </w:pPr>
            <w:r w:rsidRPr="00AD36D2">
              <w:rPr>
                <w:sz w:val="20"/>
                <w:szCs w:val="20"/>
              </w:rPr>
              <w:t>Human resources: training and skills</w:t>
            </w:r>
          </w:p>
        </w:tc>
        <w:tc>
          <w:tcPr>
            <w:tcW w:w="3184" w:type="pct"/>
            <w:vAlign w:val="center"/>
          </w:tcPr>
          <w:p w14:paraId="4F61F651" w14:textId="77777777"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Need for trusted, long-term workforce in protected areas </w:t>
            </w:r>
          </w:p>
          <w:p w14:paraId="7C336D3F" w14:textId="77777777"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 staff in spatial and remote sensing technology </w:t>
            </w:r>
          </w:p>
          <w:p w14:paraId="5BF2F256" w14:textId="77777777"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Increase number of park rangers and provide them with better equipment </w:t>
            </w:r>
          </w:p>
        </w:tc>
      </w:tr>
      <w:tr w:rsidR="00727036" w:rsidRPr="00AD36D2" w14:paraId="120805B2" w14:textId="77777777" w:rsidTr="00727036">
        <w:tc>
          <w:tcPr>
            <w:tcW w:w="774" w:type="pct"/>
            <w:vMerge/>
            <w:vAlign w:val="center"/>
          </w:tcPr>
          <w:p w14:paraId="63181455" w14:textId="77777777" w:rsidR="00727036" w:rsidRPr="00AD36D2" w:rsidRDefault="00727036" w:rsidP="00727036">
            <w:pPr>
              <w:spacing w:before="40" w:after="40"/>
              <w:jc w:val="left"/>
              <w:rPr>
                <w:sz w:val="20"/>
                <w:szCs w:val="20"/>
              </w:rPr>
            </w:pPr>
          </w:p>
        </w:tc>
        <w:tc>
          <w:tcPr>
            <w:tcW w:w="1042" w:type="pct"/>
            <w:vAlign w:val="center"/>
          </w:tcPr>
          <w:p w14:paraId="2DD0E98E" w14:textId="78A4B5F6" w:rsidR="00727036" w:rsidRPr="00AD36D2" w:rsidRDefault="00727036" w:rsidP="00727036">
            <w:pPr>
              <w:spacing w:before="40" w:after="40"/>
              <w:jc w:val="left"/>
              <w:rPr>
                <w:sz w:val="20"/>
                <w:szCs w:val="20"/>
              </w:rPr>
            </w:pPr>
            <w:r w:rsidRPr="00AD36D2">
              <w:rPr>
                <w:sz w:val="20"/>
                <w:szCs w:val="20"/>
              </w:rPr>
              <w:t>Communication and awareness</w:t>
            </w:r>
          </w:p>
        </w:tc>
        <w:tc>
          <w:tcPr>
            <w:tcW w:w="3184" w:type="pct"/>
            <w:vAlign w:val="center"/>
          </w:tcPr>
          <w:p w14:paraId="429CBCE9" w14:textId="77777777"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Increase citizen participation in marine and coastal conservation</w:t>
            </w:r>
          </w:p>
        </w:tc>
      </w:tr>
      <w:tr w:rsidR="00727036" w:rsidRPr="00AD36D2" w14:paraId="4A9282CC" w14:textId="77777777" w:rsidTr="00727036">
        <w:tc>
          <w:tcPr>
            <w:tcW w:w="774" w:type="pct"/>
            <w:vMerge/>
            <w:vAlign w:val="center"/>
          </w:tcPr>
          <w:p w14:paraId="58CF4957" w14:textId="77777777" w:rsidR="00727036" w:rsidRPr="00AD36D2" w:rsidRDefault="00727036" w:rsidP="00727036">
            <w:pPr>
              <w:spacing w:before="40" w:after="40"/>
              <w:jc w:val="left"/>
              <w:rPr>
                <w:sz w:val="20"/>
                <w:szCs w:val="20"/>
              </w:rPr>
            </w:pPr>
          </w:p>
        </w:tc>
        <w:tc>
          <w:tcPr>
            <w:tcW w:w="1042" w:type="pct"/>
            <w:vAlign w:val="center"/>
          </w:tcPr>
          <w:p w14:paraId="233D79FB" w14:textId="14238576" w:rsidR="00727036" w:rsidRPr="00AD36D2" w:rsidRDefault="00727036" w:rsidP="00727036">
            <w:pPr>
              <w:spacing w:before="40" w:after="40"/>
              <w:jc w:val="left"/>
              <w:rPr>
                <w:sz w:val="20"/>
                <w:szCs w:val="20"/>
              </w:rPr>
            </w:pPr>
            <w:r w:rsidRPr="00AD36D2">
              <w:rPr>
                <w:sz w:val="20"/>
                <w:szCs w:val="20"/>
              </w:rPr>
              <w:t>International cooperation and knowledge transfer</w:t>
            </w:r>
          </w:p>
        </w:tc>
        <w:tc>
          <w:tcPr>
            <w:tcW w:w="3184" w:type="pct"/>
            <w:vAlign w:val="center"/>
          </w:tcPr>
          <w:p w14:paraId="087D50D4" w14:textId="77777777"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Cross border collaboration on border rivers, especially in international maritime waters</w:t>
            </w:r>
          </w:p>
        </w:tc>
      </w:tr>
      <w:tr w:rsidR="00727036" w:rsidRPr="00AD36D2" w14:paraId="1DE35F65" w14:textId="77777777" w:rsidTr="00727036">
        <w:tc>
          <w:tcPr>
            <w:tcW w:w="774" w:type="pct"/>
            <w:vMerge/>
            <w:vAlign w:val="center"/>
          </w:tcPr>
          <w:p w14:paraId="71B0A545" w14:textId="77777777" w:rsidR="00727036" w:rsidRPr="00AD36D2" w:rsidRDefault="00727036" w:rsidP="00727036">
            <w:pPr>
              <w:spacing w:before="40" w:after="40"/>
              <w:jc w:val="left"/>
              <w:rPr>
                <w:sz w:val="20"/>
                <w:szCs w:val="20"/>
              </w:rPr>
            </w:pPr>
          </w:p>
        </w:tc>
        <w:tc>
          <w:tcPr>
            <w:tcW w:w="1042" w:type="pct"/>
            <w:vAlign w:val="center"/>
          </w:tcPr>
          <w:p w14:paraId="20C14E1E" w14:textId="370F877D" w:rsidR="00727036" w:rsidRPr="00AD36D2" w:rsidRDefault="00727036" w:rsidP="00727036">
            <w:pPr>
              <w:spacing w:before="40" w:after="40"/>
              <w:jc w:val="left"/>
              <w:rPr>
                <w:sz w:val="20"/>
                <w:szCs w:val="20"/>
              </w:rPr>
            </w:pPr>
            <w:r w:rsidRPr="00AD36D2">
              <w:rPr>
                <w:sz w:val="20"/>
                <w:szCs w:val="20"/>
              </w:rPr>
              <w:t>National and local cooperation and knowledge transfer</w:t>
            </w:r>
          </w:p>
        </w:tc>
        <w:tc>
          <w:tcPr>
            <w:tcW w:w="3184" w:type="pct"/>
            <w:vAlign w:val="center"/>
          </w:tcPr>
          <w:p w14:paraId="32DE86BA" w14:textId="77777777"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Promote knowledge management through IT, spatial techniques, AI and joint scientific research </w:t>
            </w:r>
          </w:p>
        </w:tc>
      </w:tr>
      <w:tr w:rsidR="00727036" w:rsidRPr="00AD36D2" w14:paraId="39FCF5F0" w14:textId="77777777" w:rsidTr="00727036">
        <w:tc>
          <w:tcPr>
            <w:tcW w:w="774" w:type="pct"/>
            <w:vMerge w:val="restart"/>
            <w:vAlign w:val="center"/>
          </w:tcPr>
          <w:p w14:paraId="36CF66A8" w14:textId="77777777" w:rsidR="00727036" w:rsidRPr="00AD36D2" w:rsidRDefault="00727036" w:rsidP="00727036">
            <w:pPr>
              <w:spacing w:before="40" w:after="40"/>
              <w:jc w:val="left"/>
              <w:rPr>
                <w:sz w:val="20"/>
                <w:szCs w:val="20"/>
              </w:rPr>
            </w:pPr>
            <w:r w:rsidRPr="00AD36D2">
              <w:rPr>
                <w:sz w:val="20"/>
                <w:szCs w:val="20"/>
              </w:rPr>
              <w:t xml:space="preserve">Institutional </w:t>
            </w:r>
          </w:p>
        </w:tc>
        <w:tc>
          <w:tcPr>
            <w:tcW w:w="1042" w:type="pct"/>
            <w:vAlign w:val="center"/>
          </w:tcPr>
          <w:p w14:paraId="4DA20104" w14:textId="5EEEA261" w:rsidR="00727036" w:rsidRPr="00AD36D2" w:rsidRDefault="00727036" w:rsidP="00727036">
            <w:pPr>
              <w:spacing w:before="40" w:after="40"/>
              <w:jc w:val="left"/>
              <w:rPr>
                <w:sz w:val="20"/>
                <w:szCs w:val="20"/>
              </w:rPr>
            </w:pPr>
            <w:r w:rsidRPr="00AD36D2">
              <w:rPr>
                <w:sz w:val="20"/>
                <w:szCs w:val="20"/>
              </w:rPr>
              <w:t>Regulatory and legal frameworks</w:t>
            </w:r>
          </w:p>
        </w:tc>
        <w:tc>
          <w:tcPr>
            <w:tcW w:w="3184" w:type="pct"/>
            <w:vAlign w:val="center"/>
          </w:tcPr>
          <w:p w14:paraId="5B0DC2F4" w14:textId="54BAEFFC"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Legislative action to designate protected areas (especially in poorly represented areas</w:t>
            </w:r>
            <w:r w:rsidR="00603A43" w:rsidRPr="00AD36D2">
              <w:rPr>
                <w:rFonts w:asciiTheme="majorBidi" w:hAnsiTheme="majorBidi" w:cstheme="majorBidi"/>
                <w:sz w:val="20"/>
                <w:szCs w:val="20"/>
              </w:rPr>
              <w:t>,</w:t>
            </w:r>
            <w:r w:rsidRPr="00AD36D2">
              <w:rPr>
                <w:rFonts w:asciiTheme="majorBidi" w:hAnsiTheme="majorBidi" w:cstheme="majorBidi"/>
                <w:sz w:val="20"/>
                <w:szCs w:val="20"/>
              </w:rPr>
              <w:t xml:space="preserve"> such as savannas and wetlands)</w:t>
            </w:r>
          </w:p>
        </w:tc>
      </w:tr>
      <w:tr w:rsidR="00727036" w:rsidRPr="00AD36D2" w14:paraId="0CF32C40" w14:textId="77777777" w:rsidTr="00727036">
        <w:tc>
          <w:tcPr>
            <w:tcW w:w="774" w:type="pct"/>
            <w:vMerge/>
            <w:vAlign w:val="center"/>
          </w:tcPr>
          <w:p w14:paraId="3873D639" w14:textId="77777777" w:rsidR="00727036" w:rsidRPr="00AD36D2" w:rsidRDefault="00727036" w:rsidP="00727036">
            <w:pPr>
              <w:spacing w:before="40" w:after="40"/>
              <w:jc w:val="left"/>
              <w:rPr>
                <w:sz w:val="20"/>
                <w:szCs w:val="20"/>
              </w:rPr>
            </w:pPr>
          </w:p>
        </w:tc>
        <w:tc>
          <w:tcPr>
            <w:tcW w:w="1042" w:type="pct"/>
            <w:vAlign w:val="center"/>
          </w:tcPr>
          <w:p w14:paraId="4EEE20F9" w14:textId="5D286E99" w:rsidR="00727036" w:rsidRPr="00AD36D2" w:rsidRDefault="00727036" w:rsidP="00727036">
            <w:pPr>
              <w:spacing w:before="40" w:after="40"/>
              <w:jc w:val="left"/>
              <w:rPr>
                <w:sz w:val="20"/>
                <w:szCs w:val="20"/>
              </w:rPr>
            </w:pPr>
            <w:r w:rsidRPr="00AD36D2">
              <w:rPr>
                <w:sz w:val="20"/>
                <w:szCs w:val="20"/>
              </w:rPr>
              <w:t>Environmental governance and policy</w:t>
            </w:r>
          </w:p>
        </w:tc>
        <w:tc>
          <w:tcPr>
            <w:tcW w:w="3184" w:type="pct"/>
            <w:vAlign w:val="center"/>
          </w:tcPr>
          <w:p w14:paraId="2073C940" w14:textId="6CF6A1CB"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Ensure protected area management plans are informed by biodiversity surveys, ecological assessments and reliable data from monitoring program</w:t>
            </w:r>
            <w:r w:rsidR="003D7B18" w:rsidRPr="00AD36D2">
              <w:rPr>
                <w:rFonts w:asciiTheme="majorBidi" w:hAnsiTheme="majorBidi" w:cstheme="majorBidi"/>
                <w:sz w:val="20"/>
                <w:szCs w:val="20"/>
              </w:rPr>
              <w:t>me</w:t>
            </w:r>
            <w:r w:rsidRPr="00AD36D2">
              <w:rPr>
                <w:rFonts w:asciiTheme="majorBidi" w:hAnsiTheme="majorBidi" w:cstheme="majorBidi"/>
                <w:sz w:val="20"/>
                <w:szCs w:val="20"/>
              </w:rPr>
              <w:t xml:space="preserve">s </w:t>
            </w:r>
          </w:p>
          <w:p w14:paraId="14FC5918" w14:textId="77777777"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Consider ecosystem shifts from climate change, human activities and land use conflicts when designing protected areas </w:t>
            </w:r>
          </w:p>
          <w:p w14:paraId="2FF2B414" w14:textId="3A02532A" w:rsidR="00727036" w:rsidRPr="00AD36D2" w:rsidRDefault="00727036" w:rsidP="00F5371E">
            <w:pPr>
              <w:pStyle w:val="ListParagraph"/>
              <w:numPr>
                <w:ilvl w:val="0"/>
                <w:numId w:val="2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Need to harmoni</w:t>
            </w:r>
            <w:r w:rsidR="00603A43" w:rsidRPr="00AD36D2">
              <w:rPr>
                <w:rFonts w:asciiTheme="majorBidi" w:hAnsiTheme="majorBidi" w:cstheme="majorBidi"/>
                <w:sz w:val="20"/>
                <w:szCs w:val="20"/>
              </w:rPr>
              <w:t>z</w:t>
            </w:r>
            <w:r w:rsidRPr="00AD36D2">
              <w:rPr>
                <w:rFonts w:asciiTheme="majorBidi" w:hAnsiTheme="majorBidi" w:cstheme="majorBidi"/>
                <w:sz w:val="20"/>
                <w:szCs w:val="20"/>
              </w:rPr>
              <w:t xml:space="preserve">e public policies to avoid incentives that conflict with conservation, sustainable use and restoration of biodiversity </w:t>
            </w:r>
          </w:p>
        </w:tc>
      </w:tr>
    </w:tbl>
    <w:p w14:paraId="0C7C7370" w14:textId="79E0C568" w:rsidR="008C0428" w:rsidRPr="00AD36D2" w:rsidRDefault="00445B86" w:rsidP="00731CA5">
      <w:pPr>
        <w:pStyle w:val="CBDNormalNumber"/>
        <w:numPr>
          <w:ilvl w:val="0"/>
          <w:numId w:val="5"/>
        </w:numPr>
        <w:ind w:left="568"/>
      </w:pPr>
      <w:bookmarkStart w:id="73" w:name="_Hlk202861173"/>
      <w:bookmarkEnd w:id="72"/>
      <w:r w:rsidRPr="00AD36D2">
        <w:t>Few Parties (18%) and f</w:t>
      </w:r>
      <w:r w:rsidR="008C0428" w:rsidRPr="00AD36D2">
        <w:t>ew (15%) target submissions provide information on the involvement of non-</w:t>
      </w:r>
      <w:r w:rsidR="00603A43" w:rsidRPr="00AD36D2">
        <w:t>S</w:t>
      </w:r>
      <w:r w:rsidR="008C0428" w:rsidRPr="00AD36D2">
        <w:t>tate actors. Of those that do, some indicate that the involvement of non-</w:t>
      </w:r>
      <w:r w:rsidR="00603A43" w:rsidRPr="00AD36D2">
        <w:t>S</w:t>
      </w:r>
      <w:r w:rsidR="008C0428" w:rsidRPr="00AD36D2">
        <w:t>tate actors has not yet begun or that they need to be engaged. Most indicate the ways in which non-</w:t>
      </w:r>
      <w:r w:rsidR="00603A43" w:rsidRPr="00AD36D2">
        <w:t>S</w:t>
      </w:r>
      <w:r w:rsidR="008C0428" w:rsidRPr="00AD36D2">
        <w:t>tate actors can be involved generally in the implementation of the target but do not indicate specific ongoing actions or commitments which have been taken by non-</w:t>
      </w:r>
      <w:r w:rsidR="00603A43" w:rsidRPr="00AD36D2">
        <w:t>S</w:t>
      </w:r>
      <w:r w:rsidR="008C0428" w:rsidRPr="00AD36D2">
        <w:t>tate actors. Examples of the types of contributions noted include technology transfer, capacity</w:t>
      </w:r>
      <w:r w:rsidR="00094C98" w:rsidRPr="00AD36D2">
        <w:t>-</w:t>
      </w:r>
      <w:r w:rsidR="008C0428" w:rsidRPr="00AD36D2">
        <w:t>building, providing data and information, undertaking studies, and providing funding. Few national targets identify specific actors with ongoing activities or commitments. Those that do often refer to specific projects or actions which are being taken on an ad hoc basis which, while relevant to the target, are not specifically linked to the attainment of the national target. Others refer to cross</w:t>
      </w:r>
      <w:r w:rsidR="00603A43" w:rsidRPr="00AD36D2">
        <w:t>-</w:t>
      </w:r>
      <w:r w:rsidR="008C0428" w:rsidRPr="00AD36D2">
        <w:t xml:space="preserve">cutting actions which are being taken which are relevant to the implementation of the Convention and the Kunming-Montreal Global Biodiversity Framework at the national level generally. </w:t>
      </w:r>
    </w:p>
    <w:bookmarkEnd w:id="73"/>
    <w:p w14:paraId="1D655380" w14:textId="34A42941" w:rsidR="008C0428" w:rsidRPr="00AD36D2" w:rsidRDefault="009467D9" w:rsidP="00731CA5">
      <w:pPr>
        <w:pStyle w:val="CBDNormalNumber"/>
        <w:numPr>
          <w:ilvl w:val="0"/>
          <w:numId w:val="5"/>
        </w:numPr>
        <w:ind w:left="568"/>
      </w:pPr>
      <w:r w:rsidRPr="00AD36D2">
        <w:t>Around a quarter of Parties indicated that they would make use of component (</w:t>
      </w:r>
      <w:r w:rsidR="00263CCD" w:rsidRPr="00AD36D2">
        <w:t>29</w:t>
      </w:r>
      <w:r w:rsidRPr="00AD36D2">
        <w:t>%) or complimentary (2</w:t>
      </w:r>
      <w:r w:rsidR="00261ECA" w:rsidRPr="00AD36D2">
        <w:t>4</w:t>
      </w:r>
      <w:r w:rsidRPr="00AD36D2">
        <w:t>%) indicators for monitoring implementation of their national targets associated with this target of the Framework. Comparatively more (</w:t>
      </w:r>
      <w:r w:rsidR="00261ECA" w:rsidRPr="00AD36D2">
        <w:t>37</w:t>
      </w:r>
      <w:r w:rsidRPr="00AD36D2">
        <w:t xml:space="preserve">%) indicated that they would make use of national indicators. At the target level </w:t>
      </w:r>
      <w:r w:rsidR="00263CCD" w:rsidRPr="00AD36D2">
        <w:t>a</w:t>
      </w:r>
      <w:r w:rsidR="008C0428" w:rsidRPr="00AD36D2">
        <w:t xml:space="preserve">bout than a quarter of national target submissions identified component indicators (26%) and complimentary indicators (22%). More than one third (37%) of national targets submissions identified national indicators. Examples of elements measured by these national indicators include the number of ecological corridors, the degree of ecological connectivity of protected areas, the degree of ecological integrity of protected areas, and the area or number of biodiversity heritage sites. While many national indicators for Target 3 were disaggregated by biome, </w:t>
      </w:r>
      <w:r w:rsidR="008C0428" w:rsidRPr="00AD36D2">
        <w:lastRenderedPageBreak/>
        <w:t>others were also disaggregated by importance for biodiversity, indigenous and traditional territories, and management effectiveness. </w:t>
      </w:r>
    </w:p>
    <w:p w14:paraId="534117BC" w14:textId="269D1BA8" w:rsidR="008C0428" w:rsidRPr="00AD36D2" w:rsidRDefault="008C0428" w:rsidP="00731CA5">
      <w:pPr>
        <w:pStyle w:val="CBDNormalNumber"/>
        <w:numPr>
          <w:ilvl w:val="0"/>
          <w:numId w:val="5"/>
        </w:numPr>
        <w:ind w:left="568"/>
      </w:pPr>
      <w:r w:rsidRPr="00AD36D2">
        <w:t>Almost two thirds (6</w:t>
      </w:r>
      <w:r w:rsidR="007101A0" w:rsidRPr="00AD36D2">
        <w:t>2</w:t>
      </w:r>
      <w:r w:rsidRPr="00AD36D2">
        <w:t>%) of national target submissions contain information on which elements of section C of the Kunming-Montreal Global Biodiversity Framework the national target helps to address. The most commonly addressed elements were ecosystem approach (7</w:t>
      </w:r>
      <w:r w:rsidR="007101A0" w:rsidRPr="00AD36D2">
        <w:t>8</w:t>
      </w:r>
      <w:r w:rsidRPr="00AD36D2">
        <w:t>%), whole-of-government and whole-of-society approach (</w:t>
      </w:r>
      <w:r w:rsidR="006C7248" w:rsidRPr="00AD36D2">
        <w:t>70</w:t>
      </w:r>
      <w:r w:rsidRPr="00AD36D2">
        <w:t>%), national circumstances and priorities and capabilities (6</w:t>
      </w:r>
      <w:r w:rsidR="006C7248" w:rsidRPr="00AD36D2">
        <w:t>6</w:t>
      </w:r>
      <w:r w:rsidRPr="00AD36D2">
        <w:t>%) and collective effort towards the targets (6</w:t>
      </w:r>
      <w:r w:rsidR="006C7248" w:rsidRPr="00AD36D2">
        <w:t>7</w:t>
      </w:r>
      <w:r w:rsidRPr="00AD36D2">
        <w:t>%). Comparatively few target submissions addressed different value systems (3</w:t>
      </w:r>
      <w:r w:rsidR="004C514E" w:rsidRPr="00AD36D2">
        <w:t>2</w:t>
      </w:r>
      <w:r w:rsidRPr="00AD36D2">
        <w:t>%), the right to development (3</w:t>
      </w:r>
      <w:r w:rsidR="004C514E" w:rsidRPr="00AD36D2">
        <w:t>1</w:t>
      </w:r>
      <w:r w:rsidRPr="00AD36D2">
        <w:t>%) or intergenerational equity (3</w:t>
      </w:r>
      <w:r w:rsidR="004C514E" w:rsidRPr="00AD36D2">
        <w:t>5</w:t>
      </w:r>
      <w:r w:rsidRPr="00AD36D2">
        <w:t>%).</w:t>
      </w:r>
    </w:p>
    <w:p w14:paraId="03387705" w14:textId="77777777" w:rsidR="008C0428" w:rsidRPr="00AD36D2" w:rsidRDefault="008C0428" w:rsidP="00731CA5">
      <w:pPr>
        <w:pStyle w:val="CBDNormalNumber"/>
        <w:numPr>
          <w:ilvl w:val="0"/>
          <w:numId w:val="5"/>
        </w:numPr>
        <w:ind w:left="568"/>
      </w:pPr>
      <w:r w:rsidRPr="00AD36D2">
        <w:t xml:space="preserve">More than half (56%) of national targets have associated policy measures. Common policy measures identified in the submissions include spatial planning, the legal designation of new protected areas, OECMs and ecological networks, plans to enhance effectiveness, the development of new management plans, enhancing stakeholder engagement and indigenous rights, enhancing sustainable practices and increasing supportive institutional arrangements. Some Parties also identified more general measures that address threats to the environment including climate change, plastic pollution and invasive species. </w:t>
      </w:r>
    </w:p>
    <w:p w14:paraId="6D3D706E" w14:textId="6A985690" w:rsidR="008C0428" w:rsidRPr="00AD36D2" w:rsidRDefault="00A82684" w:rsidP="00DE355F">
      <w:pPr>
        <w:pStyle w:val="CBDFigureTitle"/>
        <w:rPr>
          <w:rFonts w:asciiTheme="majorBidi" w:hAnsiTheme="majorBidi" w:cstheme="majorBidi"/>
          <w:bCs/>
        </w:rPr>
      </w:pPr>
      <w:r w:rsidRPr="00AD36D2">
        <w:rPr>
          <w:noProof/>
        </w:rPr>
        <w:lastRenderedPageBreak/>
        <w:drawing>
          <wp:inline distT="0" distB="0" distL="0" distR="0" wp14:anchorId="19BF4AE6" wp14:editId="3B7A93E0">
            <wp:extent cx="5609539" cy="4349943"/>
            <wp:effectExtent l="0" t="0" r="0" b="0"/>
            <wp:docPr id="20707131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5638968" cy="4372764"/>
                    </a:xfrm>
                    <a:prstGeom prst="rect">
                      <a:avLst/>
                    </a:prstGeom>
                    <a:noFill/>
                  </pic:spPr>
                </pic:pic>
              </a:graphicData>
            </a:graphic>
          </wp:inline>
        </w:drawing>
      </w:r>
      <w:r w:rsidR="008C0428" w:rsidRPr="00AD36D2">
        <w:t>Figure 1</w:t>
      </w:r>
      <w:r w:rsidR="00D218D4" w:rsidRPr="00AD36D2">
        <w:t>1</w:t>
      </w:r>
      <w:r w:rsidR="008C0428" w:rsidRPr="00AD36D2">
        <w:t xml:space="preserve"> – Assessment of the degree to which Parties have addressed the elements of GBF Target 3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C13974" w:rsidRPr="00AD36D2">
        <w:t>.</w:t>
      </w:r>
      <w:r w:rsidR="0053526E" w:rsidRPr="00AD36D2">
        <w:rPr>
          <w:snapToGrid w:val="0"/>
        </w:rPr>
        <w:t xml:space="preserve"> The bar related to the </w:t>
      </w:r>
      <w:r w:rsidR="009125A0" w:rsidRPr="00AD36D2">
        <w:rPr>
          <w:snapToGrid w:val="0"/>
        </w:rPr>
        <w:t>protection</w:t>
      </w:r>
      <w:r w:rsidR="0053526E" w:rsidRPr="00AD36D2">
        <w:rPr>
          <w:snapToGrid w:val="0"/>
        </w:rPr>
        <w:t xml:space="preserve"> of marine and coastal areas only </w:t>
      </w:r>
      <w:r w:rsidR="009125A0" w:rsidRPr="00AD36D2">
        <w:rPr>
          <w:snapToGrid w:val="0"/>
        </w:rPr>
        <w:t>reflects</w:t>
      </w:r>
      <w:r w:rsidR="0053526E" w:rsidRPr="00AD36D2">
        <w:rPr>
          <w:snapToGrid w:val="0"/>
        </w:rPr>
        <w:t xml:space="preserve"> the targets submitted by non-landlocked Parties.</w:t>
      </w:r>
    </w:p>
    <w:p w14:paraId="0138D165" w14:textId="1202EFA2" w:rsidR="008C0428" w:rsidRPr="00AD36D2" w:rsidRDefault="008C0428" w:rsidP="00593980">
      <w:pPr>
        <w:pStyle w:val="CBDH2"/>
        <w:spacing w:before="240"/>
        <w:jc w:val="left"/>
        <w:rPr>
          <w:shd w:val="clear" w:color="auto" w:fill="FFFFFF"/>
        </w:rPr>
      </w:pPr>
      <w:bookmarkStart w:id="74" w:name="_Toc210038509"/>
      <w:bookmarkStart w:id="75" w:name="_Toc219112328"/>
      <w:r w:rsidRPr="00AD36D2">
        <w:rPr>
          <w:shd w:val="clear" w:color="auto" w:fill="FFFFFF"/>
        </w:rPr>
        <w:t>Target 4: halt species extinction, protect genetic diversity and manage human-wildlife conflicts</w:t>
      </w:r>
      <w:bookmarkEnd w:id="74"/>
      <w:bookmarkEnd w:id="75"/>
    </w:p>
    <w:p w14:paraId="7BC5C363" w14:textId="192527FD" w:rsidR="008C0428" w:rsidRPr="00AD36D2" w:rsidRDefault="008C0428" w:rsidP="00731CA5">
      <w:pPr>
        <w:pStyle w:val="CBDNormalNumber"/>
        <w:numPr>
          <w:ilvl w:val="0"/>
          <w:numId w:val="5"/>
        </w:numPr>
        <w:ind w:left="568"/>
      </w:pPr>
      <w:r w:rsidRPr="00AD36D2">
        <w:t>123 Parties have submitted 458 national targets related to Target 4. On average a Party has submitted 3 national targets related to Target 4 but the number ranges from 1 to 37. Most (8</w:t>
      </w:r>
      <w:r w:rsidR="00D0727F" w:rsidRPr="00AD36D2">
        <w:t>3</w:t>
      </w:r>
      <w:r w:rsidRPr="00AD36D2">
        <w:t>%) national targets mapped to GBF Target 4 were also identified as contributing to Goal A, and about half (</w:t>
      </w:r>
      <w:r w:rsidR="009B42A8" w:rsidRPr="00AD36D2">
        <w:t>48</w:t>
      </w:r>
      <w:r w:rsidRPr="00AD36D2">
        <w:t>%) were identified as contributing to Goal B. Few were identified as contributing to Goal C (</w:t>
      </w:r>
      <w:r w:rsidR="009B42A8" w:rsidRPr="00AD36D2">
        <w:t>19</w:t>
      </w:r>
      <w:r w:rsidRPr="00AD36D2">
        <w:t>%) and D (</w:t>
      </w:r>
      <w:r w:rsidR="009B42A8" w:rsidRPr="00AD36D2">
        <w:t>9</w:t>
      </w:r>
      <w:r w:rsidRPr="00AD36D2">
        <w:t>%). National targets were also commonly linked to GBF Targets 1 (30%), 2 (29%), 3 (33%), 5 (31%), 9 (3</w:t>
      </w:r>
      <w:r w:rsidR="00B87435" w:rsidRPr="00AD36D2">
        <w:t>0</w:t>
      </w:r>
      <w:r w:rsidRPr="00AD36D2">
        <w:t xml:space="preserve">%), 10 (33%), and 11 (30%).  </w:t>
      </w:r>
    </w:p>
    <w:p w14:paraId="6CE5B9E7" w14:textId="77777777" w:rsidR="008C0428" w:rsidRPr="00AD36D2" w:rsidRDefault="008C0428" w:rsidP="00731CA5">
      <w:pPr>
        <w:pStyle w:val="CBDNormalNumber"/>
        <w:numPr>
          <w:ilvl w:val="0"/>
          <w:numId w:val="5"/>
        </w:numPr>
        <w:ind w:left="568"/>
      </w:pPr>
      <w:bookmarkStart w:id="76" w:name="_Hlk202871886"/>
      <w:r w:rsidRPr="00AD36D2">
        <w:t xml:space="preserve">Less than a half of the national targets (45%) submitted by Parties were reported as having high alignment to GBF Target 4, a third (35%) were reported as having medium alignment to the target and a few (13%) as having low alignment. For 7% of the national targets Parties did not indicate a degree of alignment. </w:t>
      </w:r>
    </w:p>
    <w:bookmarkEnd w:id="76"/>
    <w:p w14:paraId="4419D1EC" w14:textId="48276895" w:rsidR="008C0428" w:rsidRPr="00AD36D2" w:rsidRDefault="00874F08" w:rsidP="00731CA5">
      <w:pPr>
        <w:pStyle w:val="CBDNormalNumber"/>
        <w:numPr>
          <w:ilvl w:val="0"/>
          <w:numId w:val="5"/>
        </w:numPr>
        <w:ind w:left="568"/>
      </w:pPr>
      <w:r w:rsidRPr="00AD36D2">
        <w:t>Few (11%) Parties have set national targets which fully address all elements of Target 4 and approximately an additional third (3</w:t>
      </w:r>
      <w:r w:rsidR="00B814A7" w:rsidRPr="00AD36D2">
        <w:t>8</w:t>
      </w:r>
      <w:r w:rsidRPr="00AD36D2">
        <w:t xml:space="preserve">%) have set targets which </w:t>
      </w:r>
      <w:r w:rsidR="00C24550" w:rsidRPr="00AD36D2">
        <w:t xml:space="preserve">fully </w:t>
      </w:r>
      <w:r w:rsidRPr="00AD36D2">
        <w:t xml:space="preserve">address half of the target elements. </w:t>
      </w:r>
      <w:r w:rsidR="00CA16B0" w:rsidRPr="00AD36D2">
        <w:t>More than a third (3</w:t>
      </w:r>
      <w:r w:rsidR="00B814A7" w:rsidRPr="00AD36D2">
        <w:t>3</w:t>
      </w:r>
      <w:r w:rsidR="00CA16B0" w:rsidRPr="00AD36D2">
        <w:t xml:space="preserve">%) of Parties have set national targets which fully address one but less than half of the target elements. </w:t>
      </w:r>
      <w:r w:rsidRPr="00AD36D2">
        <w:t xml:space="preserve">Less than a fifth of Parties (18%) have set national targets which </w:t>
      </w:r>
      <w:r w:rsidRPr="00AD36D2">
        <w:lastRenderedPageBreak/>
        <w:t>do not fully address any element of Target 4.</w:t>
      </w:r>
      <w:r w:rsidR="00CD799B" w:rsidRPr="00AD36D2">
        <w:t xml:space="preserve"> </w:t>
      </w:r>
      <w:r w:rsidR="008C0428" w:rsidRPr="00AD36D2">
        <w:t xml:space="preserve">Less than a tenth of Parties (9%) have set national targets which partially address all or some of the elements. Few Parties have set national targets which address the elements of Target </w:t>
      </w:r>
      <w:r w:rsidRPr="00AD36D2">
        <w:t>4</w:t>
      </w:r>
      <w:r w:rsidR="008C0428" w:rsidRPr="00AD36D2">
        <w:t xml:space="preserve"> to a limited extent (2%) or not at all (7%). </w:t>
      </w:r>
    </w:p>
    <w:p w14:paraId="2D972014" w14:textId="03C51AC6" w:rsidR="008C0428" w:rsidRPr="00AD36D2" w:rsidRDefault="008C0428" w:rsidP="00731CA5">
      <w:pPr>
        <w:pStyle w:val="CBDNormalNumber"/>
        <w:numPr>
          <w:ilvl w:val="0"/>
          <w:numId w:val="5"/>
        </w:numPr>
        <w:ind w:left="568"/>
      </w:pPr>
      <w:r w:rsidRPr="00AD36D2">
        <w:t>More than two-thirds of Parties have set targets which fully address (6</w:t>
      </w:r>
      <w:r w:rsidR="008F2A07" w:rsidRPr="00AD36D2">
        <w:t>9</w:t>
      </w:r>
      <w:r w:rsidRPr="00AD36D2">
        <w:t>%) or exceed ensuring urgent management actions are taken. Around half have set targets fully addressing the recovery and conservation of threatened species (51%) and managing human wildlife conflict (48%). The other elements of the target have been addressed to a lesser extent. Almost half of Parties have set targets which do not address halting human-induced extinction of known threatened species (42%) or address this element to a limited extent (8%). Similarly, almost half of Parties have set targets which do not address maintaining and restoring the genetic diversity of wild species (33%) or address this issue to a limited extent (14%). More than half of Parties have set targets which do not address maintaining and restoring genetic diversity of domestic species (46%) or address this issue to a limited extent (5%) (see figure 1</w:t>
      </w:r>
      <w:r w:rsidR="00602E9C" w:rsidRPr="00AD36D2">
        <w:t>2</w:t>
      </w:r>
      <w:r w:rsidRPr="00AD36D2">
        <w:t>).</w:t>
      </w:r>
    </w:p>
    <w:p w14:paraId="19B674D6" w14:textId="1DE6E0FA" w:rsidR="008C0428" w:rsidRPr="00AD36D2" w:rsidRDefault="00380E31" w:rsidP="00731CA5">
      <w:pPr>
        <w:pStyle w:val="CBDNormalNumber"/>
        <w:numPr>
          <w:ilvl w:val="0"/>
          <w:numId w:val="5"/>
        </w:numPr>
        <w:ind w:left="568"/>
      </w:pPr>
      <w:bookmarkStart w:id="77" w:name="_Hlk202868498"/>
      <w:r w:rsidRPr="00AD36D2">
        <w:t>About a third of Parties (36%) provided information on the means of implementation related to at least one of their national the targets related to Target 4. Of these, 86% indicated that additional means of implementation are required.</w:t>
      </w:r>
      <w:r w:rsidR="00B061C9" w:rsidRPr="00AD36D2">
        <w:t xml:space="preserve"> </w:t>
      </w:r>
      <w:r w:rsidR="008C0428" w:rsidRPr="00AD36D2">
        <w:t>Less than half (4</w:t>
      </w:r>
      <w:r w:rsidR="006A1C50" w:rsidRPr="00AD36D2">
        <w:t>2</w:t>
      </w:r>
      <w:r w:rsidR="008C0428" w:rsidRPr="00AD36D2">
        <w:t>%) of the national target submissions contain information on the associated means of implementation. For targets with this information, most (76%) indicate that additional means of implementation are needed and about a fifth (19%) indicate that the means of implementation are available. Example</w:t>
      </w:r>
      <w:r w:rsidR="008C0428" w:rsidRPr="00AD36D2">
        <w:rPr>
          <w:lang w:val="en-US"/>
        </w:rPr>
        <w:t xml:space="preserve"> of the types of required means of implementation identified in the target submissions were financial resources, including to establish funds to support landowners in biodiversity protection, to put in place institutional and legal frameworks to promote sustainable land management and genetic resource conservation, and to establish capacity-building program</w:t>
      </w:r>
      <w:r w:rsidR="003D7B18" w:rsidRPr="00AD36D2">
        <w:rPr>
          <w:lang w:val="en-US"/>
        </w:rPr>
        <w:t>me</w:t>
      </w:r>
      <w:r w:rsidR="008C0428" w:rsidRPr="00AD36D2">
        <w:rPr>
          <w:lang w:val="en-US"/>
        </w:rPr>
        <w:t xml:space="preserve">s to address institutional gaps and enhance biodiversity-related skills. The need for community engagement initiatives, including public-private partnerships and ensuring synergy among stakeholders, including through training, financial incentives, and sustainable development opportunities were also noted. Advancing biodiversity research and monitoring infrastructure, including laboratories for digital sequencing and genetic analysis, and the development of artificial intelligence tools for species identification and ecosystem monitoring were also noted. </w:t>
      </w:r>
      <w:r w:rsidR="00396A14" w:rsidRPr="00AD36D2">
        <w:t xml:space="preserve">See table </w:t>
      </w:r>
      <w:r w:rsidR="000C01F4" w:rsidRPr="00AD36D2">
        <w:t>6</w:t>
      </w:r>
      <w:r w:rsidR="00396A14" w:rsidRPr="00AD36D2">
        <w:t xml:space="preserve"> for more detailed examples of the capacity needs identified by Parties.</w:t>
      </w:r>
    </w:p>
    <w:p w14:paraId="41F4468F" w14:textId="77777777" w:rsidR="002E0853" w:rsidRPr="00AD36D2" w:rsidRDefault="002E0853" w:rsidP="002E0853">
      <w:pPr>
        <w:pStyle w:val="CBDNormalNumber"/>
        <w:numPr>
          <w:ilvl w:val="0"/>
          <w:numId w:val="0"/>
        </w:numPr>
        <w:ind w:left="567"/>
      </w:pPr>
      <w:r w:rsidRPr="00AD36D2">
        <w:rPr>
          <w:b/>
          <w:bCs/>
        </w:rPr>
        <w:t>Table 6.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765029" w:rsidRPr="00AD36D2" w14:paraId="60826607" w14:textId="77777777" w:rsidTr="002E0853">
        <w:tc>
          <w:tcPr>
            <w:tcW w:w="774" w:type="pct"/>
            <w:shd w:val="clear" w:color="auto" w:fill="F2F2F2" w:themeFill="background1" w:themeFillShade="F2"/>
            <w:vAlign w:val="center"/>
          </w:tcPr>
          <w:p w14:paraId="25C16A4A" w14:textId="77777777" w:rsidR="00765029" w:rsidRPr="00AD36D2" w:rsidRDefault="00765029" w:rsidP="00100B40">
            <w:pPr>
              <w:spacing w:before="40" w:after="40"/>
              <w:jc w:val="center"/>
              <w:rPr>
                <w:i/>
                <w:iCs/>
                <w:sz w:val="20"/>
                <w:szCs w:val="20"/>
              </w:rPr>
            </w:pPr>
            <w:r w:rsidRPr="00AD36D2">
              <w:rPr>
                <w:i/>
                <w:iCs/>
                <w:sz w:val="20"/>
                <w:szCs w:val="20"/>
              </w:rPr>
              <w:t>Category of needs</w:t>
            </w:r>
          </w:p>
        </w:tc>
        <w:tc>
          <w:tcPr>
            <w:tcW w:w="1042" w:type="pct"/>
            <w:shd w:val="clear" w:color="auto" w:fill="F2F2F2" w:themeFill="background1" w:themeFillShade="F2"/>
            <w:vAlign w:val="center"/>
          </w:tcPr>
          <w:p w14:paraId="081769E2" w14:textId="1E026AEF" w:rsidR="00765029" w:rsidRPr="00AD36D2" w:rsidRDefault="00765029" w:rsidP="00100B40">
            <w:pPr>
              <w:spacing w:before="40" w:after="40"/>
              <w:jc w:val="center"/>
              <w:rPr>
                <w:i/>
                <w:iCs/>
                <w:sz w:val="20"/>
                <w:szCs w:val="20"/>
              </w:rPr>
            </w:pPr>
            <w:r w:rsidRPr="00AD36D2">
              <w:rPr>
                <w:i/>
                <w:iCs/>
                <w:sz w:val="20"/>
                <w:szCs w:val="20"/>
              </w:rPr>
              <w:t xml:space="preserve">Subcategory </w:t>
            </w:r>
            <w:r w:rsidR="000C01F4" w:rsidRPr="00AD36D2">
              <w:rPr>
                <w:i/>
                <w:iCs/>
                <w:sz w:val="20"/>
                <w:szCs w:val="20"/>
              </w:rPr>
              <w:t>of needs</w:t>
            </w:r>
          </w:p>
        </w:tc>
        <w:tc>
          <w:tcPr>
            <w:tcW w:w="3184" w:type="pct"/>
            <w:shd w:val="clear" w:color="auto" w:fill="F2F2F2" w:themeFill="background1" w:themeFillShade="F2"/>
            <w:vAlign w:val="center"/>
          </w:tcPr>
          <w:p w14:paraId="0545C425" w14:textId="769488F0" w:rsidR="00765029" w:rsidRPr="00AD36D2" w:rsidRDefault="00765029" w:rsidP="00100B40">
            <w:pPr>
              <w:spacing w:before="40" w:after="40"/>
              <w:ind w:left="357"/>
              <w:jc w:val="center"/>
              <w:rPr>
                <w:i/>
                <w:iCs/>
                <w:sz w:val="20"/>
                <w:szCs w:val="20"/>
              </w:rPr>
            </w:pPr>
            <w:r w:rsidRPr="00AD36D2">
              <w:rPr>
                <w:i/>
                <w:iCs/>
                <w:sz w:val="20"/>
                <w:szCs w:val="20"/>
              </w:rPr>
              <w:t xml:space="preserve">Examples of specific needs </w:t>
            </w:r>
          </w:p>
        </w:tc>
      </w:tr>
      <w:tr w:rsidR="00765029" w:rsidRPr="00AD36D2" w14:paraId="2489F8A8" w14:textId="77777777" w:rsidTr="002E0853">
        <w:tc>
          <w:tcPr>
            <w:tcW w:w="774" w:type="pct"/>
            <w:vAlign w:val="center"/>
          </w:tcPr>
          <w:p w14:paraId="0591094A" w14:textId="77777777" w:rsidR="00765029" w:rsidRPr="00AD36D2" w:rsidRDefault="00765029" w:rsidP="00100B40">
            <w:pPr>
              <w:spacing w:before="40" w:after="40"/>
              <w:jc w:val="left"/>
              <w:rPr>
                <w:sz w:val="20"/>
                <w:szCs w:val="20"/>
              </w:rPr>
            </w:pPr>
            <w:r w:rsidRPr="00AD36D2">
              <w:rPr>
                <w:sz w:val="20"/>
                <w:szCs w:val="20"/>
              </w:rPr>
              <w:t xml:space="preserve">Technological </w:t>
            </w:r>
          </w:p>
        </w:tc>
        <w:tc>
          <w:tcPr>
            <w:tcW w:w="1042" w:type="pct"/>
            <w:vAlign w:val="center"/>
          </w:tcPr>
          <w:p w14:paraId="281E2131" w14:textId="18A39401" w:rsidR="00765029" w:rsidRPr="00AD36D2" w:rsidRDefault="00765029" w:rsidP="00100B40">
            <w:pPr>
              <w:spacing w:before="40" w:after="40"/>
              <w:jc w:val="left"/>
              <w:rPr>
                <w:sz w:val="20"/>
                <w:szCs w:val="20"/>
              </w:rPr>
            </w:pPr>
            <w:r w:rsidRPr="00AD36D2">
              <w:rPr>
                <w:sz w:val="20"/>
                <w:szCs w:val="20"/>
              </w:rPr>
              <w:t>Technology related</w:t>
            </w:r>
          </w:p>
        </w:tc>
        <w:tc>
          <w:tcPr>
            <w:tcW w:w="3184" w:type="pct"/>
            <w:vAlign w:val="center"/>
          </w:tcPr>
          <w:p w14:paraId="26EC2F51" w14:textId="0856C569"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Adequate infrastructure: camera traps for species monitoring and data collection, equipped laboratories and </w:t>
            </w:r>
            <w:r w:rsidR="00603A43" w:rsidRPr="00AD36D2">
              <w:rPr>
                <w:rFonts w:asciiTheme="majorBidi" w:hAnsiTheme="majorBidi" w:cstheme="majorBidi"/>
                <w:sz w:val="20"/>
                <w:szCs w:val="20"/>
              </w:rPr>
              <w:t>I</w:t>
            </w:r>
            <w:r w:rsidRPr="00AD36D2">
              <w:rPr>
                <w:rFonts w:asciiTheme="majorBidi" w:hAnsiTheme="majorBidi" w:cstheme="majorBidi"/>
                <w:sz w:val="20"/>
                <w:szCs w:val="20"/>
              </w:rPr>
              <w:t xml:space="preserve">nternet access for research, digital sequencing information and genetic analysis for species identification </w:t>
            </w:r>
          </w:p>
          <w:p w14:paraId="4DDFFA16" w14:textId="03DFF65C" w:rsidR="00765029" w:rsidRPr="00AD36D2" w:rsidRDefault="009037AE" w:rsidP="00F5371E">
            <w:pPr>
              <w:pStyle w:val="ListParagraph"/>
              <w:numPr>
                <w:ilvl w:val="0"/>
                <w:numId w:val="23"/>
              </w:numPr>
              <w:tabs>
                <w:tab w:val="clear" w:pos="567"/>
                <w:tab w:val="clear" w:pos="1134"/>
                <w:tab w:val="clear" w:pos="1701"/>
                <w:tab w:val="clear" w:pos="2268"/>
              </w:tabs>
              <w:spacing w:before="40" w:after="40"/>
              <w:ind w:left="313" w:hanging="313"/>
              <w:jc w:val="left"/>
              <w:rPr>
                <w:sz w:val="20"/>
                <w:szCs w:val="20"/>
              </w:rPr>
            </w:pPr>
            <w:r w:rsidRPr="00AD36D2">
              <w:rPr>
                <w:rFonts w:asciiTheme="majorBidi" w:hAnsiTheme="majorBidi" w:cstheme="majorBidi"/>
                <w:sz w:val="20"/>
                <w:szCs w:val="20"/>
              </w:rPr>
              <w:t>Improved</w:t>
            </w:r>
            <w:r w:rsidR="00765029" w:rsidRPr="00AD36D2">
              <w:rPr>
                <w:rFonts w:asciiTheme="majorBidi" w:hAnsiTheme="majorBidi" w:cstheme="majorBidi"/>
                <w:sz w:val="20"/>
                <w:szCs w:val="20"/>
              </w:rPr>
              <w:t xml:space="preserve"> infrastructure for collecting, organi</w:t>
            </w:r>
            <w:r w:rsidR="006018DA" w:rsidRPr="00AD36D2">
              <w:rPr>
                <w:rFonts w:asciiTheme="majorBidi" w:hAnsiTheme="majorBidi" w:cstheme="majorBidi"/>
                <w:sz w:val="20"/>
                <w:szCs w:val="20"/>
              </w:rPr>
              <w:t>z</w:t>
            </w:r>
            <w:r w:rsidR="00765029" w:rsidRPr="00AD36D2">
              <w:rPr>
                <w:rFonts w:asciiTheme="majorBidi" w:hAnsiTheme="majorBidi" w:cstheme="majorBidi"/>
                <w:sz w:val="20"/>
                <w:szCs w:val="20"/>
              </w:rPr>
              <w:t>ing and storing species collections and gene banks</w:t>
            </w:r>
            <w:r w:rsidR="00765029" w:rsidRPr="00AD36D2">
              <w:rPr>
                <w:sz w:val="20"/>
                <w:szCs w:val="20"/>
              </w:rPr>
              <w:t xml:space="preserve"> </w:t>
            </w:r>
          </w:p>
        </w:tc>
      </w:tr>
      <w:tr w:rsidR="00765029" w:rsidRPr="00AD36D2" w14:paraId="1DB797A7" w14:textId="77777777" w:rsidTr="002E0853">
        <w:tc>
          <w:tcPr>
            <w:tcW w:w="774" w:type="pct"/>
            <w:vMerge w:val="restart"/>
            <w:vAlign w:val="center"/>
          </w:tcPr>
          <w:p w14:paraId="5C1516A0" w14:textId="77777777" w:rsidR="00765029" w:rsidRPr="00AD36D2" w:rsidRDefault="00765029" w:rsidP="00100B40">
            <w:pPr>
              <w:spacing w:before="40" w:after="40"/>
              <w:jc w:val="left"/>
              <w:rPr>
                <w:sz w:val="20"/>
                <w:szCs w:val="20"/>
              </w:rPr>
            </w:pPr>
            <w:r w:rsidRPr="00AD36D2">
              <w:rPr>
                <w:sz w:val="20"/>
                <w:szCs w:val="20"/>
              </w:rPr>
              <w:t xml:space="preserve">Technical </w:t>
            </w:r>
          </w:p>
        </w:tc>
        <w:tc>
          <w:tcPr>
            <w:tcW w:w="1042" w:type="pct"/>
            <w:vAlign w:val="center"/>
          </w:tcPr>
          <w:p w14:paraId="3011F0E9" w14:textId="160CC952" w:rsidR="00765029" w:rsidRPr="00AD36D2" w:rsidRDefault="00765029" w:rsidP="00100B40">
            <w:pPr>
              <w:spacing w:before="40" w:after="40"/>
              <w:jc w:val="left"/>
              <w:rPr>
                <w:sz w:val="20"/>
                <w:szCs w:val="20"/>
              </w:rPr>
            </w:pPr>
            <w:r w:rsidRPr="00AD36D2">
              <w:rPr>
                <w:sz w:val="20"/>
                <w:szCs w:val="20"/>
              </w:rPr>
              <w:t>Information and data</w:t>
            </w:r>
          </w:p>
        </w:tc>
        <w:tc>
          <w:tcPr>
            <w:tcW w:w="3184" w:type="pct"/>
            <w:vAlign w:val="center"/>
          </w:tcPr>
          <w:p w14:paraId="3B53ECFE" w14:textId="29617DF8"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Need for data coordination platforms to integrate and manage data on endangered species </w:t>
            </w:r>
          </w:p>
        </w:tc>
      </w:tr>
      <w:tr w:rsidR="00765029" w:rsidRPr="00AD36D2" w14:paraId="77BE75AE" w14:textId="77777777" w:rsidTr="002E0853">
        <w:tc>
          <w:tcPr>
            <w:tcW w:w="774" w:type="pct"/>
            <w:vMerge/>
            <w:vAlign w:val="center"/>
          </w:tcPr>
          <w:p w14:paraId="2741B12B" w14:textId="77777777" w:rsidR="00765029" w:rsidRPr="00AD36D2" w:rsidRDefault="00765029" w:rsidP="00100B40">
            <w:pPr>
              <w:spacing w:before="40" w:after="40"/>
              <w:jc w:val="left"/>
              <w:rPr>
                <w:sz w:val="20"/>
                <w:szCs w:val="20"/>
              </w:rPr>
            </w:pPr>
          </w:p>
        </w:tc>
        <w:tc>
          <w:tcPr>
            <w:tcW w:w="1042" w:type="pct"/>
            <w:vAlign w:val="center"/>
          </w:tcPr>
          <w:p w14:paraId="1E368DBF" w14:textId="2809EA67" w:rsidR="00765029" w:rsidRPr="00AD36D2" w:rsidRDefault="00765029" w:rsidP="00100B40">
            <w:pPr>
              <w:spacing w:before="40" w:after="40"/>
              <w:jc w:val="left"/>
              <w:rPr>
                <w:sz w:val="20"/>
                <w:szCs w:val="20"/>
              </w:rPr>
            </w:pPr>
            <w:r w:rsidRPr="00AD36D2">
              <w:rPr>
                <w:sz w:val="20"/>
                <w:szCs w:val="20"/>
              </w:rPr>
              <w:t xml:space="preserve">Scientific research </w:t>
            </w:r>
          </w:p>
        </w:tc>
        <w:tc>
          <w:tcPr>
            <w:tcW w:w="3184" w:type="pct"/>
            <w:vAlign w:val="center"/>
          </w:tcPr>
          <w:p w14:paraId="2DE8AB09" w14:textId="5C5B691B"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Regular assessment and monitoring of threatened, endemic and economically important species, to assess their status and distribution</w:t>
            </w:r>
          </w:p>
          <w:p w14:paraId="51F63928" w14:textId="13DBEC34" w:rsidR="00765029" w:rsidRPr="00AD36D2" w:rsidRDefault="00E70926"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Strengthen gene banks</w:t>
            </w:r>
            <w:r w:rsidR="00765029" w:rsidRPr="00AD36D2">
              <w:rPr>
                <w:rFonts w:asciiTheme="majorBidi" w:hAnsiTheme="majorBidi" w:cstheme="majorBidi"/>
                <w:sz w:val="20"/>
                <w:szCs w:val="20"/>
              </w:rPr>
              <w:t xml:space="preserve"> </w:t>
            </w:r>
          </w:p>
          <w:p w14:paraId="6DFB98E8" w14:textId="77777777"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Assess human-wildlife interaction risks</w:t>
            </w:r>
          </w:p>
          <w:p w14:paraId="6825F344" w14:textId="3D8602EB"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Assess threats to genetic diversity and understand genetic conservation approaches, terminology and methods </w:t>
            </w:r>
          </w:p>
          <w:p w14:paraId="12F262A1" w14:textId="77777777"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Greater research on migratory species </w:t>
            </w:r>
          </w:p>
        </w:tc>
      </w:tr>
      <w:tr w:rsidR="00765029" w:rsidRPr="00AD36D2" w14:paraId="7C67873E" w14:textId="77777777" w:rsidTr="002E0853">
        <w:tc>
          <w:tcPr>
            <w:tcW w:w="774" w:type="pct"/>
            <w:vMerge/>
            <w:vAlign w:val="center"/>
          </w:tcPr>
          <w:p w14:paraId="60B58115" w14:textId="77777777" w:rsidR="00765029" w:rsidRPr="00AD36D2" w:rsidRDefault="00765029" w:rsidP="00100B40">
            <w:pPr>
              <w:spacing w:before="40" w:after="40"/>
              <w:jc w:val="left"/>
              <w:rPr>
                <w:sz w:val="20"/>
                <w:szCs w:val="20"/>
              </w:rPr>
            </w:pPr>
          </w:p>
        </w:tc>
        <w:tc>
          <w:tcPr>
            <w:tcW w:w="1042" w:type="pct"/>
            <w:vAlign w:val="center"/>
          </w:tcPr>
          <w:p w14:paraId="2E25D99F" w14:textId="13A0FA76" w:rsidR="00765029" w:rsidRPr="00AD36D2" w:rsidRDefault="00765029" w:rsidP="00100B40">
            <w:pPr>
              <w:spacing w:before="40" w:after="40"/>
              <w:jc w:val="left"/>
              <w:rPr>
                <w:sz w:val="20"/>
                <w:szCs w:val="20"/>
              </w:rPr>
            </w:pPr>
            <w:r w:rsidRPr="00AD36D2">
              <w:rPr>
                <w:sz w:val="20"/>
                <w:szCs w:val="20"/>
              </w:rPr>
              <w:t xml:space="preserve">Monitoring and surveillance </w:t>
            </w:r>
          </w:p>
        </w:tc>
        <w:tc>
          <w:tcPr>
            <w:tcW w:w="3184" w:type="pct"/>
            <w:vAlign w:val="center"/>
          </w:tcPr>
          <w:p w14:paraId="7D1A7E2D" w14:textId="77777777"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Monitor human-wildlife conflict </w:t>
            </w:r>
          </w:p>
        </w:tc>
      </w:tr>
      <w:tr w:rsidR="00765029" w:rsidRPr="00AD36D2" w14:paraId="2BADC7BF" w14:textId="77777777" w:rsidTr="002E0853">
        <w:tc>
          <w:tcPr>
            <w:tcW w:w="774" w:type="pct"/>
            <w:vMerge/>
            <w:vAlign w:val="center"/>
          </w:tcPr>
          <w:p w14:paraId="2ABC6251" w14:textId="77777777" w:rsidR="00765029" w:rsidRPr="00AD36D2" w:rsidRDefault="00765029" w:rsidP="00100B40">
            <w:pPr>
              <w:spacing w:before="40" w:after="40"/>
              <w:jc w:val="left"/>
              <w:rPr>
                <w:sz w:val="20"/>
                <w:szCs w:val="20"/>
              </w:rPr>
            </w:pPr>
          </w:p>
        </w:tc>
        <w:tc>
          <w:tcPr>
            <w:tcW w:w="1042" w:type="pct"/>
            <w:vAlign w:val="center"/>
          </w:tcPr>
          <w:p w14:paraId="18147C98" w14:textId="41FAD727" w:rsidR="00765029" w:rsidRPr="00AD36D2" w:rsidRDefault="00765029" w:rsidP="00100B40">
            <w:pPr>
              <w:spacing w:before="40" w:after="40"/>
              <w:jc w:val="left"/>
              <w:rPr>
                <w:sz w:val="20"/>
                <w:szCs w:val="20"/>
              </w:rPr>
            </w:pPr>
            <w:r w:rsidRPr="00AD36D2">
              <w:rPr>
                <w:sz w:val="20"/>
                <w:szCs w:val="20"/>
              </w:rPr>
              <w:t>Capacity</w:t>
            </w:r>
            <w:r w:rsidR="00094C98" w:rsidRPr="00AD36D2">
              <w:rPr>
                <w:sz w:val="20"/>
                <w:szCs w:val="20"/>
              </w:rPr>
              <w:t>-</w:t>
            </w:r>
            <w:r w:rsidRPr="00AD36D2">
              <w:rPr>
                <w:sz w:val="20"/>
                <w:szCs w:val="20"/>
              </w:rPr>
              <w:t>building</w:t>
            </w:r>
          </w:p>
        </w:tc>
        <w:tc>
          <w:tcPr>
            <w:tcW w:w="3184" w:type="pct"/>
            <w:vAlign w:val="center"/>
          </w:tcPr>
          <w:p w14:paraId="64FC8B6A" w14:textId="77777777"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Enhance capacity of ex-situ conservation facilities and protected areas</w:t>
            </w:r>
          </w:p>
          <w:p w14:paraId="477D4430" w14:textId="4F1CC1B1"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for mapping and categori</w:t>
            </w:r>
            <w:r w:rsidR="002A53A7" w:rsidRPr="00AD36D2">
              <w:rPr>
                <w:rFonts w:asciiTheme="majorBidi" w:hAnsiTheme="majorBidi" w:cstheme="majorBidi"/>
                <w:sz w:val="20"/>
                <w:szCs w:val="20"/>
              </w:rPr>
              <w:t>z</w:t>
            </w:r>
            <w:r w:rsidRPr="00AD36D2">
              <w:rPr>
                <w:rFonts w:asciiTheme="majorBidi" w:hAnsiTheme="majorBidi" w:cstheme="majorBidi"/>
                <w:sz w:val="20"/>
                <w:szCs w:val="20"/>
              </w:rPr>
              <w:t>ing species</w:t>
            </w:r>
          </w:p>
        </w:tc>
      </w:tr>
      <w:tr w:rsidR="00765029" w:rsidRPr="00AD36D2" w14:paraId="5282195C" w14:textId="77777777" w:rsidTr="002E0853">
        <w:tc>
          <w:tcPr>
            <w:tcW w:w="774" w:type="pct"/>
            <w:vMerge/>
            <w:vAlign w:val="center"/>
          </w:tcPr>
          <w:p w14:paraId="44D4A9DA" w14:textId="77777777" w:rsidR="00765029" w:rsidRPr="00AD36D2" w:rsidRDefault="00765029" w:rsidP="00100B40">
            <w:pPr>
              <w:spacing w:before="40" w:after="40"/>
              <w:jc w:val="left"/>
              <w:rPr>
                <w:sz w:val="20"/>
                <w:szCs w:val="20"/>
              </w:rPr>
            </w:pPr>
          </w:p>
        </w:tc>
        <w:tc>
          <w:tcPr>
            <w:tcW w:w="1042" w:type="pct"/>
            <w:vAlign w:val="center"/>
          </w:tcPr>
          <w:p w14:paraId="2D84E444" w14:textId="3BFAAEA4" w:rsidR="00765029" w:rsidRPr="00AD36D2" w:rsidRDefault="00765029" w:rsidP="00100B40">
            <w:pPr>
              <w:spacing w:before="40" w:after="40"/>
              <w:jc w:val="left"/>
              <w:rPr>
                <w:sz w:val="20"/>
                <w:szCs w:val="20"/>
              </w:rPr>
            </w:pPr>
            <w:r w:rsidRPr="00AD36D2">
              <w:rPr>
                <w:sz w:val="20"/>
                <w:szCs w:val="20"/>
              </w:rPr>
              <w:t>Human resources: training and skills</w:t>
            </w:r>
          </w:p>
        </w:tc>
        <w:tc>
          <w:tcPr>
            <w:tcW w:w="3184" w:type="pct"/>
            <w:vAlign w:val="center"/>
          </w:tcPr>
          <w:p w14:paraId="5E35D6E6" w14:textId="77777777"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Technical expertise for required technology</w:t>
            </w:r>
          </w:p>
        </w:tc>
      </w:tr>
      <w:tr w:rsidR="00765029" w:rsidRPr="00AD36D2" w14:paraId="6098E000" w14:textId="77777777" w:rsidTr="002E0853">
        <w:tc>
          <w:tcPr>
            <w:tcW w:w="774" w:type="pct"/>
            <w:vMerge/>
            <w:vAlign w:val="center"/>
          </w:tcPr>
          <w:p w14:paraId="7BD92410" w14:textId="77777777" w:rsidR="00765029" w:rsidRPr="00AD36D2" w:rsidRDefault="00765029" w:rsidP="00100B40">
            <w:pPr>
              <w:spacing w:before="40" w:after="40"/>
              <w:jc w:val="left"/>
              <w:rPr>
                <w:sz w:val="20"/>
                <w:szCs w:val="20"/>
              </w:rPr>
            </w:pPr>
          </w:p>
        </w:tc>
        <w:tc>
          <w:tcPr>
            <w:tcW w:w="1042" w:type="pct"/>
            <w:vAlign w:val="center"/>
          </w:tcPr>
          <w:p w14:paraId="54496DA7" w14:textId="143C060B" w:rsidR="00765029" w:rsidRPr="00AD36D2" w:rsidRDefault="00765029" w:rsidP="00100B40">
            <w:pPr>
              <w:spacing w:before="40" w:after="40"/>
              <w:jc w:val="left"/>
              <w:rPr>
                <w:sz w:val="20"/>
                <w:szCs w:val="20"/>
              </w:rPr>
            </w:pPr>
            <w:r w:rsidRPr="00AD36D2">
              <w:rPr>
                <w:sz w:val="20"/>
                <w:szCs w:val="20"/>
              </w:rPr>
              <w:t>International cooperation and knowledge transfer</w:t>
            </w:r>
          </w:p>
        </w:tc>
        <w:tc>
          <w:tcPr>
            <w:tcW w:w="3184" w:type="pct"/>
            <w:vAlign w:val="center"/>
          </w:tcPr>
          <w:p w14:paraId="2000729E" w14:textId="1D3F8AEE"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Establish alliances with other countries and international organi</w:t>
            </w:r>
            <w:r w:rsidR="005F1EE4" w:rsidRPr="00AD36D2">
              <w:rPr>
                <w:rFonts w:asciiTheme="majorBidi" w:hAnsiTheme="majorBidi" w:cstheme="majorBidi"/>
                <w:sz w:val="20"/>
                <w:szCs w:val="20"/>
              </w:rPr>
              <w:t>z</w:t>
            </w:r>
            <w:r w:rsidRPr="00AD36D2">
              <w:rPr>
                <w:rFonts w:asciiTheme="majorBidi" w:hAnsiTheme="majorBidi" w:cstheme="majorBidi"/>
                <w:sz w:val="20"/>
                <w:szCs w:val="20"/>
              </w:rPr>
              <w:t xml:space="preserve">ations to share experiences, knowledge and resources </w:t>
            </w:r>
          </w:p>
          <w:p w14:paraId="4C39CDCC" w14:textId="29C187F5"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Cooperation with international </w:t>
            </w:r>
            <w:r w:rsidR="00720225" w:rsidRPr="00AD36D2">
              <w:rPr>
                <w:rFonts w:asciiTheme="majorBidi" w:hAnsiTheme="majorBidi" w:cstheme="majorBidi"/>
                <w:sz w:val="20"/>
                <w:szCs w:val="20"/>
              </w:rPr>
              <w:t>non</w:t>
            </w:r>
            <w:r w:rsidR="00603A43" w:rsidRPr="00AD36D2">
              <w:rPr>
                <w:rFonts w:asciiTheme="majorBidi" w:hAnsiTheme="majorBidi" w:cstheme="majorBidi"/>
                <w:sz w:val="20"/>
                <w:szCs w:val="20"/>
              </w:rPr>
              <w:t>-</w:t>
            </w:r>
            <w:r w:rsidR="00720225" w:rsidRPr="00AD36D2">
              <w:rPr>
                <w:rFonts w:asciiTheme="majorBidi" w:hAnsiTheme="majorBidi" w:cstheme="majorBidi"/>
                <w:sz w:val="20"/>
                <w:szCs w:val="20"/>
              </w:rPr>
              <w:t>governmental organi</w:t>
            </w:r>
            <w:r w:rsidR="005F1EE4" w:rsidRPr="00AD36D2">
              <w:rPr>
                <w:rFonts w:asciiTheme="majorBidi" w:hAnsiTheme="majorBidi" w:cstheme="majorBidi"/>
                <w:sz w:val="20"/>
                <w:szCs w:val="20"/>
              </w:rPr>
              <w:t>z</w:t>
            </w:r>
            <w:r w:rsidR="00720225" w:rsidRPr="00AD36D2">
              <w:rPr>
                <w:rFonts w:asciiTheme="majorBidi" w:hAnsiTheme="majorBidi" w:cstheme="majorBidi"/>
                <w:sz w:val="20"/>
                <w:szCs w:val="20"/>
              </w:rPr>
              <w:t>ations</w:t>
            </w:r>
            <w:r w:rsidRPr="00AD36D2">
              <w:rPr>
                <w:rFonts w:asciiTheme="majorBidi" w:hAnsiTheme="majorBidi" w:cstheme="majorBidi"/>
                <w:sz w:val="20"/>
                <w:szCs w:val="20"/>
              </w:rPr>
              <w:t xml:space="preserve"> with the technical and scientific capacity to collect species samples</w:t>
            </w:r>
          </w:p>
        </w:tc>
      </w:tr>
      <w:tr w:rsidR="00765029" w:rsidRPr="00AD36D2" w14:paraId="2BAD77BB" w14:textId="77777777" w:rsidTr="002E0853">
        <w:tc>
          <w:tcPr>
            <w:tcW w:w="774" w:type="pct"/>
            <w:vMerge/>
            <w:vAlign w:val="center"/>
          </w:tcPr>
          <w:p w14:paraId="63D6587C" w14:textId="77777777" w:rsidR="00765029" w:rsidRPr="00AD36D2" w:rsidRDefault="00765029" w:rsidP="00100B40">
            <w:pPr>
              <w:spacing w:before="40" w:after="40"/>
              <w:jc w:val="left"/>
              <w:rPr>
                <w:sz w:val="20"/>
                <w:szCs w:val="20"/>
              </w:rPr>
            </w:pPr>
          </w:p>
        </w:tc>
        <w:tc>
          <w:tcPr>
            <w:tcW w:w="1042" w:type="pct"/>
            <w:vAlign w:val="center"/>
          </w:tcPr>
          <w:p w14:paraId="310D69E2" w14:textId="47BC425B" w:rsidR="00765029" w:rsidRPr="00AD36D2" w:rsidRDefault="00765029" w:rsidP="00100B40">
            <w:pPr>
              <w:spacing w:before="40" w:after="40"/>
              <w:jc w:val="left"/>
              <w:rPr>
                <w:sz w:val="20"/>
                <w:szCs w:val="20"/>
              </w:rPr>
            </w:pPr>
            <w:r w:rsidRPr="00AD36D2">
              <w:rPr>
                <w:sz w:val="20"/>
                <w:szCs w:val="20"/>
              </w:rPr>
              <w:t>National and local cooperation and knowledge transfer</w:t>
            </w:r>
          </w:p>
        </w:tc>
        <w:tc>
          <w:tcPr>
            <w:tcW w:w="3184" w:type="pct"/>
            <w:vAlign w:val="center"/>
          </w:tcPr>
          <w:p w14:paraId="6AA3DEF6" w14:textId="144FC64E" w:rsidR="00765029" w:rsidRPr="00AD36D2" w:rsidRDefault="000C7FC5"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Strengthen c</w:t>
            </w:r>
            <w:r w:rsidR="00765029" w:rsidRPr="00AD36D2">
              <w:rPr>
                <w:rFonts w:asciiTheme="majorBidi" w:hAnsiTheme="majorBidi" w:cstheme="majorBidi"/>
                <w:sz w:val="20"/>
                <w:szCs w:val="20"/>
              </w:rPr>
              <w:t xml:space="preserve">apacity for communities to coexist with wildlife </w:t>
            </w:r>
          </w:p>
        </w:tc>
      </w:tr>
      <w:tr w:rsidR="00765029" w:rsidRPr="00AD36D2" w14:paraId="6CE78A97" w14:textId="77777777" w:rsidTr="002E0853">
        <w:tc>
          <w:tcPr>
            <w:tcW w:w="774" w:type="pct"/>
            <w:vMerge w:val="restart"/>
            <w:vAlign w:val="center"/>
          </w:tcPr>
          <w:p w14:paraId="38D71E25" w14:textId="77777777" w:rsidR="00765029" w:rsidRPr="00AD36D2" w:rsidRDefault="00765029" w:rsidP="00100B40">
            <w:pPr>
              <w:spacing w:before="40" w:after="40"/>
              <w:jc w:val="left"/>
              <w:rPr>
                <w:sz w:val="20"/>
                <w:szCs w:val="20"/>
              </w:rPr>
            </w:pPr>
            <w:r w:rsidRPr="00AD36D2">
              <w:rPr>
                <w:sz w:val="20"/>
                <w:szCs w:val="20"/>
              </w:rPr>
              <w:t xml:space="preserve">Institutional </w:t>
            </w:r>
          </w:p>
        </w:tc>
        <w:tc>
          <w:tcPr>
            <w:tcW w:w="1042" w:type="pct"/>
            <w:vAlign w:val="center"/>
          </w:tcPr>
          <w:p w14:paraId="2FAC49C8" w14:textId="60390FDC" w:rsidR="00765029" w:rsidRPr="00AD36D2" w:rsidRDefault="00765029" w:rsidP="00100B40">
            <w:pPr>
              <w:spacing w:before="40" w:after="40"/>
              <w:jc w:val="left"/>
              <w:rPr>
                <w:sz w:val="20"/>
                <w:szCs w:val="20"/>
              </w:rPr>
            </w:pPr>
            <w:r w:rsidRPr="00AD36D2">
              <w:rPr>
                <w:sz w:val="20"/>
                <w:szCs w:val="20"/>
              </w:rPr>
              <w:t>Regulatory and legal frameworks</w:t>
            </w:r>
          </w:p>
        </w:tc>
        <w:tc>
          <w:tcPr>
            <w:tcW w:w="3184" w:type="pct"/>
            <w:vAlign w:val="center"/>
          </w:tcPr>
          <w:p w14:paraId="7F975D69" w14:textId="77777777"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Legal mechanism to regulate the sustainable use of endemic species of high conservation value </w:t>
            </w:r>
          </w:p>
        </w:tc>
      </w:tr>
      <w:tr w:rsidR="00765029" w:rsidRPr="00AD36D2" w14:paraId="7258E062" w14:textId="77777777" w:rsidTr="002E0853">
        <w:tc>
          <w:tcPr>
            <w:tcW w:w="774" w:type="pct"/>
            <w:vMerge/>
            <w:vAlign w:val="center"/>
          </w:tcPr>
          <w:p w14:paraId="09BCB008" w14:textId="77777777" w:rsidR="00765029" w:rsidRPr="00AD36D2" w:rsidRDefault="00765029" w:rsidP="00100B40">
            <w:pPr>
              <w:spacing w:before="40" w:after="40"/>
              <w:jc w:val="left"/>
              <w:rPr>
                <w:sz w:val="20"/>
                <w:szCs w:val="20"/>
              </w:rPr>
            </w:pPr>
          </w:p>
        </w:tc>
        <w:tc>
          <w:tcPr>
            <w:tcW w:w="1042" w:type="pct"/>
            <w:vAlign w:val="center"/>
          </w:tcPr>
          <w:p w14:paraId="26B9C90C" w14:textId="7E1976D4" w:rsidR="00765029" w:rsidRPr="00AD36D2" w:rsidRDefault="00765029" w:rsidP="00100B40">
            <w:pPr>
              <w:spacing w:before="40" w:after="40"/>
              <w:jc w:val="left"/>
              <w:rPr>
                <w:sz w:val="20"/>
                <w:szCs w:val="20"/>
              </w:rPr>
            </w:pPr>
            <w:r w:rsidRPr="00AD36D2">
              <w:rPr>
                <w:sz w:val="20"/>
                <w:szCs w:val="20"/>
              </w:rPr>
              <w:t>Environmental governance and policy</w:t>
            </w:r>
          </w:p>
        </w:tc>
        <w:tc>
          <w:tcPr>
            <w:tcW w:w="3184" w:type="pct"/>
            <w:vAlign w:val="center"/>
          </w:tcPr>
          <w:p w14:paraId="4062964B" w14:textId="6C793DF3"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Polic</w:t>
            </w:r>
            <w:r w:rsidR="000C7FC5" w:rsidRPr="00AD36D2">
              <w:rPr>
                <w:rFonts w:asciiTheme="majorBidi" w:hAnsiTheme="majorBidi" w:cstheme="majorBidi"/>
                <w:sz w:val="20"/>
                <w:szCs w:val="20"/>
              </w:rPr>
              <w:t>ies</w:t>
            </w:r>
            <w:r w:rsidRPr="00AD36D2">
              <w:rPr>
                <w:rFonts w:asciiTheme="majorBidi" w:hAnsiTheme="majorBidi" w:cstheme="majorBidi"/>
                <w:sz w:val="20"/>
                <w:szCs w:val="20"/>
              </w:rPr>
              <w:t xml:space="preserve"> to restore the habitat of rare, endangered species </w:t>
            </w:r>
          </w:p>
          <w:p w14:paraId="212C9949" w14:textId="00897E07"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Action plans, with resource allocation, to minimi</w:t>
            </w:r>
            <w:r w:rsidR="002A53A7" w:rsidRPr="00AD36D2">
              <w:rPr>
                <w:rFonts w:asciiTheme="majorBidi" w:hAnsiTheme="majorBidi" w:cstheme="majorBidi"/>
                <w:sz w:val="20"/>
                <w:szCs w:val="20"/>
              </w:rPr>
              <w:t>z</w:t>
            </w:r>
            <w:r w:rsidRPr="00AD36D2">
              <w:rPr>
                <w:rFonts w:asciiTheme="majorBidi" w:hAnsiTheme="majorBidi" w:cstheme="majorBidi"/>
                <w:sz w:val="20"/>
                <w:szCs w:val="20"/>
              </w:rPr>
              <w:t>e human-wildlife conflicts and threats, and maintain genetic diversity of threatened species</w:t>
            </w:r>
          </w:p>
          <w:p w14:paraId="4701376C" w14:textId="5DF02A63"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Species focused conservation in-situ and ex-situ conservation measures</w:t>
            </w:r>
          </w:p>
          <w:p w14:paraId="14B80307" w14:textId="77777777" w:rsidR="00765029" w:rsidRPr="00AD36D2" w:rsidRDefault="00765029" w:rsidP="00F5371E">
            <w:pPr>
              <w:pStyle w:val="ListParagraph"/>
              <w:numPr>
                <w:ilvl w:val="0"/>
                <w:numId w:val="2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Integrate wildlife management into disease and health systems and policy</w:t>
            </w:r>
          </w:p>
        </w:tc>
      </w:tr>
    </w:tbl>
    <w:p w14:paraId="07ACF9DB" w14:textId="3D73F1E4" w:rsidR="008C0428" w:rsidRPr="00AD36D2" w:rsidRDefault="00817DD3" w:rsidP="00731CA5">
      <w:pPr>
        <w:pStyle w:val="CBDNormalNumber"/>
        <w:numPr>
          <w:ilvl w:val="0"/>
          <w:numId w:val="5"/>
        </w:numPr>
        <w:ind w:left="568"/>
      </w:pPr>
      <w:bookmarkStart w:id="78" w:name="_Hlk202861181"/>
      <w:bookmarkEnd w:id="77"/>
      <w:r w:rsidRPr="00AD36D2">
        <w:t>Few Parties (13%) and f</w:t>
      </w:r>
      <w:r w:rsidR="008C0428" w:rsidRPr="00AD36D2">
        <w:t>ew</w:t>
      </w:r>
      <w:r w:rsidR="0029190A" w:rsidRPr="00AD36D2">
        <w:t xml:space="preserve"> national target submissions</w:t>
      </w:r>
      <w:r w:rsidR="008C0428" w:rsidRPr="00AD36D2">
        <w:t xml:space="preserve"> (14%) provide information on the involvement of non-</w:t>
      </w:r>
      <w:r w:rsidR="00603A43" w:rsidRPr="00AD36D2">
        <w:t>S</w:t>
      </w:r>
      <w:r w:rsidR="008C0428" w:rsidRPr="00AD36D2">
        <w:t>tate actors. Of the ones that do, some indicate that the involvement of non-</w:t>
      </w:r>
      <w:r w:rsidR="00603A43" w:rsidRPr="00AD36D2">
        <w:t>S</w:t>
      </w:r>
      <w:r w:rsidR="008C0428" w:rsidRPr="00AD36D2">
        <w:t>tate actors has not yet begun or that they need to be engaged. Most indicate the ways in which non-</w:t>
      </w:r>
      <w:r w:rsidR="00603A43" w:rsidRPr="00AD36D2">
        <w:t>S</w:t>
      </w:r>
      <w:r w:rsidR="008C0428" w:rsidRPr="00AD36D2">
        <w:t>tate actors can be involved generally in the implementation of the target but do not indicate specific ongoing actions or commitments which have been taken by non-</w:t>
      </w:r>
      <w:r w:rsidR="00603A43" w:rsidRPr="00AD36D2">
        <w:t>S</w:t>
      </w:r>
      <w:r w:rsidR="008C0428" w:rsidRPr="00AD36D2">
        <w:t>tate actors. Examples of the types of contributions noted include actions related to research, species recovery, rehabilitation and conservation, the monitoring of threatened species, awareness</w:t>
      </w:r>
      <w:r w:rsidR="00603A43" w:rsidRPr="00AD36D2">
        <w:t>-</w:t>
      </w:r>
      <w:r w:rsidR="008C0428" w:rsidRPr="00AD36D2">
        <w:t>raising and capacity</w:t>
      </w:r>
      <w:r w:rsidR="00094C98" w:rsidRPr="00AD36D2">
        <w:t>-</w:t>
      </w:r>
      <w:r w:rsidR="008C0428" w:rsidRPr="00AD36D2">
        <w:t xml:space="preserve">building. Few national targets identify specific actors with ongoing activities or commitments. </w:t>
      </w:r>
    </w:p>
    <w:bookmarkEnd w:id="78"/>
    <w:p w14:paraId="11F9FE4F" w14:textId="2EC1B7C4" w:rsidR="008C0428" w:rsidRPr="00AD36D2" w:rsidRDefault="00C031E3" w:rsidP="00731CA5">
      <w:pPr>
        <w:pStyle w:val="CBDNormalNumber"/>
        <w:numPr>
          <w:ilvl w:val="0"/>
          <w:numId w:val="5"/>
        </w:numPr>
        <w:ind w:left="568"/>
      </w:pPr>
      <w:r w:rsidRPr="00AD36D2">
        <w:t>More than</w:t>
      </w:r>
      <w:r w:rsidR="00261ECA" w:rsidRPr="00AD36D2">
        <w:t xml:space="preserve"> a quarter of Parties indicated that they would make use of component (30%) or complimentary (2</w:t>
      </w:r>
      <w:r w:rsidRPr="00AD36D2">
        <w:t>7</w:t>
      </w:r>
      <w:r w:rsidR="00261ECA" w:rsidRPr="00AD36D2">
        <w:t>%) indicators for monitoring implementation of their national targets associated with this target of the Framework. Comparatively more (</w:t>
      </w:r>
      <w:r w:rsidR="007C507F" w:rsidRPr="00AD36D2">
        <w:t>41</w:t>
      </w:r>
      <w:r w:rsidR="00261ECA" w:rsidRPr="00AD36D2">
        <w:t>%) indicated that they would make use of national indicators. At the target level</w:t>
      </w:r>
      <w:r w:rsidR="00584761" w:rsidRPr="00AD36D2">
        <w:t>,</w:t>
      </w:r>
      <w:r w:rsidR="00261ECA" w:rsidRPr="00AD36D2">
        <w:t xml:space="preserve"> </w:t>
      </w:r>
      <w:r w:rsidR="00584761" w:rsidRPr="00AD36D2">
        <w:t>a</w:t>
      </w:r>
      <w:r w:rsidR="008C0428" w:rsidRPr="00AD36D2">
        <w:t xml:space="preserve">bout a quarter of national target submissions identified component indicators (28%) and complementary indicators (25%). More than one third (40%) of national targets mapped to GBF Target 4 contained supplementary national indicators. Examples of elements measured by these national indicators include the number of cases of human-wildlife conflict, the number of conservation or management initiatives, and the number of genetic resources in seed banks and gene banks. While many national indicators were disaggregated by biome, some were also disaggregated by whether initiatives were </w:t>
      </w:r>
      <w:r w:rsidR="008C0428" w:rsidRPr="00AD36D2">
        <w:rPr>
          <w:i/>
          <w:iCs/>
        </w:rPr>
        <w:t>in-situ</w:t>
      </w:r>
      <w:r w:rsidR="008C0428" w:rsidRPr="00AD36D2">
        <w:t xml:space="preserve"> or </w:t>
      </w:r>
      <w:r w:rsidR="008C0428" w:rsidRPr="00AD36D2">
        <w:rPr>
          <w:i/>
          <w:iCs/>
        </w:rPr>
        <w:t>ex-situ</w:t>
      </w:r>
      <w:r w:rsidR="008C0428" w:rsidRPr="00AD36D2">
        <w:t xml:space="preserve"> and if the targeted species were native or non-native. </w:t>
      </w:r>
    </w:p>
    <w:p w14:paraId="3E9DD592" w14:textId="58B3A20F" w:rsidR="008C0428" w:rsidRPr="00AD36D2" w:rsidRDefault="008C0428" w:rsidP="00731CA5">
      <w:pPr>
        <w:pStyle w:val="CBDNormalNumber"/>
        <w:numPr>
          <w:ilvl w:val="0"/>
          <w:numId w:val="5"/>
        </w:numPr>
        <w:ind w:left="568"/>
      </w:pPr>
      <w:r w:rsidRPr="00AD36D2">
        <w:t>More than half (6</w:t>
      </w:r>
      <w:r w:rsidR="00BF312B" w:rsidRPr="00AD36D2">
        <w:t>5</w:t>
      </w:r>
      <w:r w:rsidRPr="00AD36D2">
        <w:t>%) of national target submissions contain information on which elements of section C of the Framework the national target helps to address. The most commonly addressed elements were collective effort towards the targets (6</w:t>
      </w:r>
      <w:r w:rsidR="008414EC" w:rsidRPr="00AD36D2">
        <w:t>7</w:t>
      </w:r>
      <w:r w:rsidRPr="00AD36D2">
        <w:t>%), national circumstances of priorities (6</w:t>
      </w:r>
      <w:r w:rsidR="008414EC" w:rsidRPr="00AD36D2">
        <w:t>2</w:t>
      </w:r>
      <w:r w:rsidRPr="00AD36D2">
        <w:t>%), whole-of-government and whole-of-society approach (6</w:t>
      </w:r>
      <w:r w:rsidR="008414EC" w:rsidRPr="00AD36D2">
        <w:t>0</w:t>
      </w:r>
      <w:r w:rsidRPr="00AD36D2">
        <w:t>%), and ecosystem approach (</w:t>
      </w:r>
      <w:r w:rsidR="008414EC" w:rsidRPr="00AD36D2">
        <w:t>69</w:t>
      </w:r>
      <w:r w:rsidRPr="00AD36D2">
        <w:t>%). Comparatively few target submissions addressed different value systems (25%), the right to development (23%), gender (32%) or intergenerational equity (31%).</w:t>
      </w:r>
    </w:p>
    <w:p w14:paraId="481716B5" w14:textId="77777777" w:rsidR="008C0428" w:rsidRPr="00AD36D2" w:rsidRDefault="008C0428" w:rsidP="00731CA5">
      <w:pPr>
        <w:pStyle w:val="CBDNormalNumber"/>
        <w:numPr>
          <w:ilvl w:val="0"/>
          <w:numId w:val="5"/>
        </w:numPr>
        <w:ind w:left="568"/>
      </w:pPr>
      <w:r w:rsidRPr="00AD36D2">
        <w:t xml:space="preserve">More than half (59%) of national targets have associated policy measures. The measures identified tended to focus on biodiversity conservation, sustainable resource use, and the </w:t>
      </w:r>
      <w:r w:rsidRPr="00AD36D2">
        <w:lastRenderedPageBreak/>
        <w:t xml:space="preserve">strengthening of legal and administrative frameworks. Measures to manage threatened and invasive species were also noted as were actions for habitat and species protection, including initiatives to document genetic resources, gene conservation, and protecting migratory corridors. Community engagement and stakeholder partnerships were also noted as were education initiatives. </w:t>
      </w:r>
    </w:p>
    <w:p w14:paraId="38CF0156" w14:textId="1E95044E" w:rsidR="008C0428" w:rsidRPr="00AD36D2" w:rsidRDefault="00646725" w:rsidP="00BB7F10">
      <w:pPr>
        <w:jc w:val="center"/>
        <w:rPr>
          <w:rFonts w:asciiTheme="majorBidi" w:hAnsiTheme="majorBidi" w:cstheme="majorBidi"/>
          <w:b/>
          <w:bCs/>
        </w:rPr>
      </w:pPr>
      <w:r w:rsidRPr="00AD36D2">
        <w:rPr>
          <w:rFonts w:asciiTheme="majorBidi" w:hAnsiTheme="majorBidi" w:cstheme="majorBidi"/>
          <w:b/>
          <w:bCs/>
          <w:noProof/>
        </w:rPr>
        <w:drawing>
          <wp:inline distT="0" distB="0" distL="0" distR="0" wp14:anchorId="1801B59E" wp14:editId="24D83B6D">
            <wp:extent cx="5171846" cy="3150723"/>
            <wp:effectExtent l="0" t="0" r="0" b="0"/>
            <wp:docPr id="47473550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242900" cy="3194010"/>
                    </a:xfrm>
                    <a:prstGeom prst="rect">
                      <a:avLst/>
                    </a:prstGeom>
                    <a:noFill/>
                  </pic:spPr>
                </pic:pic>
              </a:graphicData>
            </a:graphic>
          </wp:inline>
        </w:drawing>
      </w:r>
    </w:p>
    <w:p w14:paraId="78730313" w14:textId="5FABB10E" w:rsidR="008C0428" w:rsidRPr="00AD36D2" w:rsidRDefault="008C0428" w:rsidP="00BB7F10">
      <w:pPr>
        <w:pStyle w:val="CBDFigureTitle"/>
      </w:pPr>
      <w:r w:rsidRPr="00AD36D2">
        <w:t>Figure 1</w:t>
      </w:r>
      <w:r w:rsidR="00602E9C" w:rsidRPr="00AD36D2">
        <w:t>2</w:t>
      </w:r>
      <w:r w:rsidRPr="00AD36D2">
        <w:t xml:space="preserve"> – Assessment of the degree to which Parties have addressed the elements of GBF Target 4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C13974" w:rsidRPr="00AD36D2">
        <w:t>.</w:t>
      </w:r>
    </w:p>
    <w:p w14:paraId="6F49F100" w14:textId="1E1AAE24" w:rsidR="008C0428" w:rsidRPr="00AD36D2" w:rsidRDefault="008C0428" w:rsidP="00593980">
      <w:pPr>
        <w:pStyle w:val="CBDH2"/>
        <w:spacing w:before="240"/>
        <w:rPr>
          <w:shd w:val="clear" w:color="auto" w:fill="FFFFFF"/>
        </w:rPr>
      </w:pPr>
      <w:bookmarkStart w:id="79" w:name="_Toc210038510"/>
      <w:bookmarkStart w:id="80" w:name="_Toc219112329"/>
      <w:r w:rsidRPr="00AD36D2">
        <w:rPr>
          <w:shd w:val="clear" w:color="auto" w:fill="FFFFFF"/>
        </w:rPr>
        <w:t>Target 5: ensure sustainable, safe and legal harvesting and trade of wild species</w:t>
      </w:r>
      <w:bookmarkEnd w:id="79"/>
      <w:bookmarkEnd w:id="80"/>
    </w:p>
    <w:p w14:paraId="02AF8C02" w14:textId="77777777" w:rsidR="008C0428" w:rsidRPr="00AD36D2" w:rsidRDefault="008C0428" w:rsidP="00731CA5">
      <w:pPr>
        <w:pStyle w:val="CBDNormalNumber"/>
        <w:numPr>
          <w:ilvl w:val="0"/>
          <w:numId w:val="5"/>
        </w:numPr>
        <w:ind w:left="568"/>
      </w:pPr>
      <w:r w:rsidRPr="00AD36D2">
        <w:t xml:space="preserve">116 Parties have submitted 322 national targets related to Target 5. On average, a Party has submitted 4 national targets related to Target 5, but the number ranges from 1 to 12. Of the national targets mapped by Parties to GBF Target 5, more than two thirds were also identified as contributing to Goal A (67%), and Goal B (68%). About a quarter (27%) were identified as contributing to Goal C and few (14%) were identified as contributing to Goal D. Nearly half of the national targets submitted by Parties linked to GBF Target 5 were also identified as being relevant to Target 9 (49%), 4 (43%) and 10 (42%). </w:t>
      </w:r>
    </w:p>
    <w:p w14:paraId="239AD7B5" w14:textId="77777777" w:rsidR="008C0428" w:rsidRPr="00AD36D2" w:rsidRDefault="008C0428" w:rsidP="00731CA5">
      <w:pPr>
        <w:pStyle w:val="CBDNormalNumber"/>
        <w:numPr>
          <w:ilvl w:val="0"/>
          <w:numId w:val="5"/>
        </w:numPr>
        <w:ind w:left="568"/>
      </w:pPr>
      <w:bookmarkStart w:id="81" w:name="_Hlk202871895"/>
      <w:r w:rsidRPr="00AD36D2">
        <w:t xml:space="preserve">Half of the national targets (50%) submitted by Parties were reported as having high alignment to GBF Target 5, less than a third (29%) were reported as having medium alignment and less than a fifth (14%) as having low alignment to the target. For 7% of the national targets, Parties did not indicate a degree of alignment. </w:t>
      </w:r>
    </w:p>
    <w:bookmarkEnd w:id="81"/>
    <w:p w14:paraId="06521054" w14:textId="0A61521D" w:rsidR="008C0428" w:rsidRPr="00AD36D2" w:rsidRDefault="002D06C5" w:rsidP="00731CA5">
      <w:pPr>
        <w:pStyle w:val="CBDNormalNumber"/>
        <w:numPr>
          <w:ilvl w:val="0"/>
          <w:numId w:val="5"/>
        </w:numPr>
        <w:ind w:left="568"/>
      </w:pPr>
      <w:r w:rsidRPr="00AD36D2">
        <w:t xml:space="preserve">Few (15%) Parties have set national targets which fully address all elements of Target 5 and approximately an additional fifth (20%) have set targets which </w:t>
      </w:r>
      <w:r w:rsidR="00C24550" w:rsidRPr="00AD36D2">
        <w:t xml:space="preserve">fully </w:t>
      </w:r>
      <w:r w:rsidRPr="00AD36D2">
        <w:t xml:space="preserve">address half of the target elements. </w:t>
      </w:r>
      <w:r w:rsidR="00CA16B0" w:rsidRPr="00AD36D2">
        <w:t xml:space="preserve">More than a third (34%) of Parties have set national targets which fully address one but less than half of the target elements. </w:t>
      </w:r>
      <w:r w:rsidRPr="00AD36D2">
        <w:t>Around a third of Parties (3</w:t>
      </w:r>
      <w:r w:rsidR="003F7050" w:rsidRPr="00AD36D2">
        <w:t>2</w:t>
      </w:r>
      <w:r w:rsidRPr="00AD36D2">
        <w:t xml:space="preserve">%) have set national targets which do not fully address any element of Target 5. </w:t>
      </w:r>
      <w:r w:rsidR="008C0428" w:rsidRPr="00AD36D2">
        <w:t xml:space="preserve">Just </w:t>
      </w:r>
      <w:r w:rsidR="0041674A" w:rsidRPr="00AD36D2">
        <w:t xml:space="preserve">under </w:t>
      </w:r>
      <w:r w:rsidR="008C0428" w:rsidRPr="00AD36D2">
        <w:t>a fifth of Parties (</w:t>
      </w:r>
      <w:r w:rsidR="0041674A" w:rsidRPr="00AD36D2">
        <w:t>18</w:t>
      </w:r>
      <w:r w:rsidR="008C0428" w:rsidRPr="00AD36D2">
        <w:t>%) have set national targets which partially address some GBF elements but do not address others or address them to a limited extent. Just under a tenth (</w:t>
      </w:r>
      <w:r w:rsidR="0041674A" w:rsidRPr="00AD36D2">
        <w:t>9</w:t>
      </w:r>
      <w:r w:rsidR="008C0428" w:rsidRPr="00AD36D2">
        <w:t xml:space="preserve">%) have set targets that address some or all of the GBF elements </w:t>
      </w:r>
      <w:r w:rsidR="008C0428" w:rsidRPr="00AD36D2">
        <w:lastRenderedPageBreak/>
        <w:t>to a limited extent. Few Parties (</w:t>
      </w:r>
      <w:r w:rsidR="007E60F8" w:rsidRPr="00AD36D2">
        <w:t>5</w:t>
      </w:r>
      <w:r w:rsidR="008C0428" w:rsidRPr="00AD36D2">
        <w:t>%) have set national targets do not address any elements of GBF Target 5.</w:t>
      </w:r>
    </w:p>
    <w:p w14:paraId="15491B45" w14:textId="28052B3A" w:rsidR="008C0428" w:rsidRPr="00AD36D2" w:rsidRDefault="008C0428" w:rsidP="00731CA5">
      <w:pPr>
        <w:pStyle w:val="CBDNormalNumber"/>
        <w:numPr>
          <w:ilvl w:val="0"/>
          <w:numId w:val="5"/>
        </w:numPr>
        <w:ind w:left="568"/>
      </w:pPr>
      <w:r w:rsidRPr="00AD36D2">
        <w:t>Over half (56%) of Parties have national targets which fully address the element of GBF Target 5 on ensuring that the use and harvesting of wild species is sustainable, preventing overexploitation, minimizing impacts on non-target species and ecosystems. Almost half of Parties (48%) have national targets which fully address ensuring that the use, harvesting and trade of wild species is legal. Under half of Parties (40%) have national targets which fully address ensuring that the trade in wild species is sustainable, preventing overexploitation, minimizing impacts on non-target species and ecosystems. Around a third of Parties have national targets which fully address ensuring that the use, harvesting and trade of wild species is safe, reducing the risk of pathogen spillover (35%) applying the ecosystem approach in addressing sustainable, safe and legal use, harvesting and trade of wild species (3</w:t>
      </w:r>
      <w:r w:rsidR="0040115F" w:rsidRPr="00AD36D2">
        <w:t>0</w:t>
      </w:r>
      <w:r w:rsidRPr="00AD36D2">
        <w:t>%) and respecting and protecting customary sustainable use by indigenous peoples and local communities in addressing sustainable, safe and legal use, harvesting and trade of wild species (3</w:t>
      </w:r>
      <w:r w:rsidR="0040115F" w:rsidRPr="00AD36D2">
        <w:t>5</w:t>
      </w:r>
      <w:r w:rsidRPr="00AD36D2">
        <w:t>%) (see figure 1</w:t>
      </w:r>
      <w:r w:rsidR="00602E9C" w:rsidRPr="00AD36D2">
        <w:t>3</w:t>
      </w:r>
      <w:r w:rsidRPr="00AD36D2">
        <w:t>).</w:t>
      </w:r>
    </w:p>
    <w:p w14:paraId="30A7D4BF" w14:textId="06B79805" w:rsidR="008C0428" w:rsidRPr="00AD36D2" w:rsidRDefault="00F63F8C" w:rsidP="00731CA5">
      <w:pPr>
        <w:pStyle w:val="CBDNormalNumber"/>
        <w:numPr>
          <w:ilvl w:val="0"/>
          <w:numId w:val="5"/>
        </w:numPr>
        <w:ind w:left="568"/>
      </w:pPr>
      <w:bookmarkStart w:id="82" w:name="_Hlk202868523"/>
      <w:r w:rsidRPr="00AD36D2">
        <w:t xml:space="preserve">About a third of Parties (35%) provided information on the means of implementation related to at least one of their national the targets related to Target </w:t>
      </w:r>
      <w:r w:rsidR="00B75DDA" w:rsidRPr="00AD36D2">
        <w:t>5</w:t>
      </w:r>
      <w:r w:rsidRPr="00AD36D2">
        <w:t xml:space="preserve">. Of these, 83% indicated that additional means of implementation are required. </w:t>
      </w:r>
      <w:r w:rsidR="008C0428" w:rsidRPr="00AD36D2">
        <w:t>Nearly half (44%) of the national target submissions contain information on the associated means of implementation. Of these, the majority of submissions (76%) indicate that means of implementation will be required, while a fifth (18%) indicate that means of implementation are available. Over half of national targets that included information on means of implementation required mobilization of financial resources and funding. Less than half identified the need for capacity</w:t>
      </w:r>
      <w:r w:rsidR="00094C98" w:rsidRPr="00AD36D2">
        <w:t>-</w:t>
      </w:r>
      <w:r w:rsidR="008C0428" w:rsidRPr="00AD36D2">
        <w:t>building, primarily related to training, human resources, and institutional capacity. Other means of implementation mentioned included technical and scientific knowledge and support, awareness</w:t>
      </w:r>
      <w:r w:rsidR="00603A43" w:rsidRPr="00AD36D2">
        <w:t>-</w:t>
      </w:r>
      <w:r w:rsidR="008C0428" w:rsidRPr="00AD36D2">
        <w:t xml:space="preserve">raising, coordination and synergies of action between stakeholders, and transfer of technology and equipment. Specific examples include training and equipment for surveillance, checkpoints for monitoring trade, technical assistance in establishing traceability mechanisms, laboratories to diagnose zoonotic events, tools to document traditional knowledge, and the creation of platforms for citizen participation. </w:t>
      </w:r>
      <w:r w:rsidR="00396A14" w:rsidRPr="00AD36D2">
        <w:t xml:space="preserve">See table </w:t>
      </w:r>
      <w:r w:rsidR="003B33B4" w:rsidRPr="00AD36D2">
        <w:t>7</w:t>
      </w:r>
      <w:r w:rsidR="00396A14" w:rsidRPr="00AD36D2">
        <w:t xml:space="preserve"> for more detailed examples of the capacity needs identified by Parties.</w:t>
      </w:r>
    </w:p>
    <w:p w14:paraId="09B4F80F" w14:textId="50084D2F" w:rsidR="002E0853" w:rsidRPr="00AD36D2" w:rsidRDefault="002E0853" w:rsidP="002E0853">
      <w:pPr>
        <w:pStyle w:val="CBDNormalNumber"/>
        <w:numPr>
          <w:ilvl w:val="0"/>
          <w:numId w:val="0"/>
        </w:numPr>
        <w:ind w:left="567"/>
      </w:pPr>
      <w:r w:rsidRPr="00AD36D2">
        <w:rPr>
          <w:b/>
          <w:bCs/>
        </w:rPr>
        <w:t>Table 7. Reported capacity needs identified in national targets</w:t>
      </w:r>
    </w:p>
    <w:tbl>
      <w:tblPr>
        <w:tblStyle w:val="TableGrid"/>
        <w:tblW w:w="4700"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573"/>
        <w:gridCol w:w="2006"/>
        <w:gridCol w:w="5210"/>
      </w:tblGrid>
      <w:tr w:rsidR="005E6C28" w:rsidRPr="00AD36D2" w14:paraId="00A47BDE" w14:textId="77777777" w:rsidTr="00277A74">
        <w:tc>
          <w:tcPr>
            <w:tcW w:w="895" w:type="pct"/>
            <w:shd w:val="clear" w:color="auto" w:fill="F2F2F2" w:themeFill="background1" w:themeFillShade="F2"/>
            <w:vAlign w:val="center"/>
          </w:tcPr>
          <w:p w14:paraId="106EA509" w14:textId="77777777" w:rsidR="005E6C28" w:rsidRPr="00AD36D2" w:rsidRDefault="005E6C28" w:rsidP="00100B40">
            <w:pPr>
              <w:spacing w:before="40" w:after="40"/>
              <w:jc w:val="center"/>
              <w:rPr>
                <w:i/>
                <w:iCs/>
                <w:sz w:val="20"/>
                <w:szCs w:val="20"/>
              </w:rPr>
            </w:pPr>
            <w:r w:rsidRPr="00AD36D2">
              <w:rPr>
                <w:i/>
                <w:iCs/>
                <w:sz w:val="20"/>
                <w:szCs w:val="20"/>
              </w:rPr>
              <w:t>Category of needs</w:t>
            </w:r>
          </w:p>
        </w:tc>
        <w:tc>
          <w:tcPr>
            <w:tcW w:w="1141" w:type="pct"/>
            <w:shd w:val="clear" w:color="auto" w:fill="F2F2F2" w:themeFill="background1" w:themeFillShade="F2"/>
            <w:vAlign w:val="center"/>
          </w:tcPr>
          <w:p w14:paraId="7FBDFD24" w14:textId="5C9B5EBB" w:rsidR="005E6C28" w:rsidRPr="00AD36D2" w:rsidRDefault="005E6C28" w:rsidP="00100B40">
            <w:pPr>
              <w:spacing w:before="40" w:after="40"/>
              <w:jc w:val="center"/>
              <w:rPr>
                <w:i/>
                <w:iCs/>
                <w:sz w:val="20"/>
                <w:szCs w:val="20"/>
              </w:rPr>
            </w:pPr>
            <w:r w:rsidRPr="00AD36D2">
              <w:rPr>
                <w:i/>
                <w:iCs/>
                <w:sz w:val="20"/>
                <w:szCs w:val="20"/>
              </w:rPr>
              <w:t xml:space="preserve">Subcategory </w:t>
            </w:r>
            <w:r w:rsidR="00277A74" w:rsidRPr="00AD36D2">
              <w:rPr>
                <w:i/>
                <w:iCs/>
                <w:sz w:val="20"/>
                <w:szCs w:val="20"/>
              </w:rPr>
              <w:t>of needs</w:t>
            </w:r>
          </w:p>
        </w:tc>
        <w:tc>
          <w:tcPr>
            <w:tcW w:w="2964" w:type="pct"/>
            <w:shd w:val="clear" w:color="auto" w:fill="F2F2F2" w:themeFill="background1" w:themeFillShade="F2"/>
            <w:vAlign w:val="center"/>
          </w:tcPr>
          <w:p w14:paraId="36A55B18" w14:textId="4F8E23F8" w:rsidR="005E6C28" w:rsidRPr="00AD36D2" w:rsidRDefault="005E6C28" w:rsidP="00100B40">
            <w:pPr>
              <w:spacing w:before="40" w:after="40"/>
              <w:ind w:left="357"/>
              <w:jc w:val="center"/>
              <w:rPr>
                <w:i/>
                <w:iCs/>
                <w:sz w:val="20"/>
                <w:szCs w:val="20"/>
              </w:rPr>
            </w:pPr>
            <w:r w:rsidRPr="00AD36D2">
              <w:rPr>
                <w:i/>
                <w:iCs/>
                <w:sz w:val="20"/>
                <w:szCs w:val="20"/>
              </w:rPr>
              <w:t xml:space="preserve">Examples of specific needs </w:t>
            </w:r>
          </w:p>
        </w:tc>
      </w:tr>
      <w:tr w:rsidR="005E6C28" w:rsidRPr="00AD36D2" w14:paraId="421A799E" w14:textId="77777777" w:rsidTr="00277A74">
        <w:tc>
          <w:tcPr>
            <w:tcW w:w="895" w:type="pct"/>
            <w:vAlign w:val="center"/>
          </w:tcPr>
          <w:p w14:paraId="4130A673" w14:textId="77777777" w:rsidR="005E6C28" w:rsidRPr="00AD36D2" w:rsidRDefault="005E6C28" w:rsidP="00100B40">
            <w:pPr>
              <w:spacing w:before="40" w:after="40"/>
              <w:jc w:val="left"/>
              <w:rPr>
                <w:sz w:val="20"/>
                <w:szCs w:val="20"/>
              </w:rPr>
            </w:pPr>
            <w:r w:rsidRPr="00AD36D2">
              <w:rPr>
                <w:sz w:val="20"/>
                <w:szCs w:val="20"/>
              </w:rPr>
              <w:t xml:space="preserve">Technological </w:t>
            </w:r>
          </w:p>
        </w:tc>
        <w:tc>
          <w:tcPr>
            <w:tcW w:w="1141" w:type="pct"/>
            <w:vAlign w:val="center"/>
          </w:tcPr>
          <w:p w14:paraId="026E6977" w14:textId="378E571F" w:rsidR="005E6C28" w:rsidRPr="00AD36D2" w:rsidRDefault="005E6C28" w:rsidP="00100B40">
            <w:pPr>
              <w:spacing w:before="40" w:after="40"/>
              <w:jc w:val="left"/>
              <w:rPr>
                <w:sz w:val="20"/>
                <w:szCs w:val="20"/>
              </w:rPr>
            </w:pPr>
            <w:r w:rsidRPr="00AD36D2">
              <w:rPr>
                <w:sz w:val="20"/>
                <w:szCs w:val="20"/>
              </w:rPr>
              <w:t>Technology related</w:t>
            </w:r>
          </w:p>
        </w:tc>
        <w:tc>
          <w:tcPr>
            <w:tcW w:w="2964" w:type="pct"/>
            <w:vAlign w:val="center"/>
          </w:tcPr>
          <w:p w14:paraId="60D0B772" w14:textId="77777777"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Improve laboratory capacity to diagnose prioritized zoonotic events </w:t>
            </w:r>
          </w:p>
        </w:tc>
      </w:tr>
      <w:tr w:rsidR="005E6C28" w:rsidRPr="00AD36D2" w14:paraId="7C95D9A7" w14:textId="77777777" w:rsidTr="00277A74">
        <w:tc>
          <w:tcPr>
            <w:tcW w:w="895" w:type="pct"/>
            <w:vMerge w:val="restart"/>
            <w:vAlign w:val="center"/>
          </w:tcPr>
          <w:p w14:paraId="0CB86DC8" w14:textId="77777777" w:rsidR="005E6C28" w:rsidRPr="00AD36D2" w:rsidRDefault="005E6C28" w:rsidP="00100B40">
            <w:pPr>
              <w:spacing w:before="40" w:after="40"/>
              <w:jc w:val="left"/>
              <w:rPr>
                <w:sz w:val="20"/>
                <w:szCs w:val="20"/>
              </w:rPr>
            </w:pPr>
            <w:r w:rsidRPr="00AD36D2">
              <w:rPr>
                <w:sz w:val="20"/>
                <w:szCs w:val="20"/>
              </w:rPr>
              <w:t xml:space="preserve">Technical </w:t>
            </w:r>
          </w:p>
        </w:tc>
        <w:tc>
          <w:tcPr>
            <w:tcW w:w="1141" w:type="pct"/>
            <w:vAlign w:val="center"/>
          </w:tcPr>
          <w:p w14:paraId="1A583ACB" w14:textId="28CC900F" w:rsidR="005E6C28" w:rsidRPr="00AD36D2" w:rsidRDefault="005E6C28" w:rsidP="00100B40">
            <w:pPr>
              <w:spacing w:before="40" w:after="40"/>
              <w:jc w:val="left"/>
              <w:rPr>
                <w:sz w:val="20"/>
                <w:szCs w:val="20"/>
              </w:rPr>
            </w:pPr>
            <w:r w:rsidRPr="00AD36D2">
              <w:rPr>
                <w:sz w:val="20"/>
                <w:szCs w:val="20"/>
              </w:rPr>
              <w:t>Information and data</w:t>
            </w:r>
          </w:p>
        </w:tc>
        <w:tc>
          <w:tcPr>
            <w:tcW w:w="2964" w:type="pct"/>
            <w:vAlign w:val="center"/>
          </w:tcPr>
          <w:p w14:paraId="45D44CDF" w14:textId="2506831F" w:rsidR="005E6C28" w:rsidRPr="00AD36D2" w:rsidRDefault="0089248E"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access</w:t>
            </w:r>
            <w:r w:rsidR="005E6C28" w:rsidRPr="00AD36D2">
              <w:rPr>
                <w:rFonts w:asciiTheme="majorBidi" w:hAnsiTheme="majorBidi" w:cstheme="majorBidi"/>
                <w:sz w:val="20"/>
                <w:szCs w:val="20"/>
              </w:rPr>
              <w:t xml:space="preserve"> to databases of national and international conservation laws, regulations and species status reports </w:t>
            </w:r>
          </w:p>
        </w:tc>
      </w:tr>
      <w:tr w:rsidR="005E6C28" w:rsidRPr="00AD36D2" w14:paraId="0CF0F3C4" w14:textId="77777777" w:rsidTr="00277A74">
        <w:tc>
          <w:tcPr>
            <w:tcW w:w="895" w:type="pct"/>
            <w:vMerge/>
            <w:vAlign w:val="center"/>
          </w:tcPr>
          <w:p w14:paraId="1BCBE949" w14:textId="77777777" w:rsidR="005E6C28" w:rsidRPr="00AD36D2" w:rsidRDefault="005E6C28" w:rsidP="00100B40">
            <w:pPr>
              <w:spacing w:before="40" w:after="40"/>
              <w:jc w:val="left"/>
              <w:rPr>
                <w:sz w:val="20"/>
                <w:szCs w:val="20"/>
              </w:rPr>
            </w:pPr>
          </w:p>
        </w:tc>
        <w:tc>
          <w:tcPr>
            <w:tcW w:w="1141" w:type="pct"/>
            <w:vAlign w:val="center"/>
          </w:tcPr>
          <w:p w14:paraId="78C154AE" w14:textId="12DCF073" w:rsidR="005E6C28" w:rsidRPr="00AD36D2" w:rsidRDefault="005E6C28" w:rsidP="00100B40">
            <w:pPr>
              <w:spacing w:before="40" w:after="40"/>
              <w:jc w:val="left"/>
              <w:rPr>
                <w:sz w:val="20"/>
                <w:szCs w:val="20"/>
              </w:rPr>
            </w:pPr>
            <w:r w:rsidRPr="00AD36D2">
              <w:rPr>
                <w:sz w:val="20"/>
                <w:szCs w:val="20"/>
              </w:rPr>
              <w:t>Scientific research</w:t>
            </w:r>
          </w:p>
        </w:tc>
        <w:tc>
          <w:tcPr>
            <w:tcW w:w="2964" w:type="pct"/>
            <w:vAlign w:val="center"/>
          </w:tcPr>
          <w:p w14:paraId="2BDA9C23" w14:textId="0AE2E00C"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Collect</w:t>
            </w:r>
            <w:r w:rsidR="00D04478" w:rsidRPr="00AD36D2">
              <w:rPr>
                <w:rFonts w:asciiTheme="majorBidi" w:hAnsiTheme="majorBidi" w:cstheme="majorBidi"/>
                <w:sz w:val="20"/>
                <w:szCs w:val="20"/>
              </w:rPr>
              <w:t>ion of</w:t>
            </w:r>
            <w:r w:rsidRPr="00AD36D2">
              <w:rPr>
                <w:rFonts w:asciiTheme="majorBidi" w:hAnsiTheme="majorBidi" w:cstheme="majorBidi"/>
                <w:sz w:val="20"/>
                <w:szCs w:val="20"/>
              </w:rPr>
              <w:t xml:space="preserve"> </w:t>
            </w:r>
            <w:r w:rsidR="000C034E" w:rsidRPr="00AD36D2">
              <w:rPr>
                <w:rFonts w:asciiTheme="majorBidi" w:hAnsiTheme="majorBidi" w:cstheme="majorBidi"/>
                <w:sz w:val="20"/>
                <w:szCs w:val="20"/>
              </w:rPr>
              <w:t>species-specific</w:t>
            </w:r>
            <w:r w:rsidRPr="00AD36D2">
              <w:rPr>
                <w:rFonts w:asciiTheme="majorBidi" w:hAnsiTheme="majorBidi" w:cstheme="majorBidi"/>
                <w:sz w:val="20"/>
                <w:szCs w:val="20"/>
              </w:rPr>
              <w:t xml:space="preserve"> data on coastal and oceanic fisheries stocks</w:t>
            </w:r>
          </w:p>
          <w:p w14:paraId="7CA4A72E" w14:textId="77777777"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Data collection on population status, trade volumes, sustainable harvest rates, effects of harvesting and distribution of species that are targets of exploitation and trade </w:t>
            </w:r>
          </w:p>
          <w:p w14:paraId="53AE7FF4" w14:textId="1D15D4A9" w:rsidR="005E6C28" w:rsidRPr="00AD36D2" w:rsidRDefault="002059A5"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F</w:t>
            </w:r>
            <w:r w:rsidR="005E6C28" w:rsidRPr="00AD36D2">
              <w:rPr>
                <w:rFonts w:asciiTheme="majorBidi" w:hAnsiTheme="majorBidi" w:cstheme="majorBidi"/>
                <w:sz w:val="20"/>
                <w:szCs w:val="20"/>
              </w:rPr>
              <w:t xml:space="preserve">ish stocks and ecosystems </w:t>
            </w:r>
            <w:r w:rsidRPr="00AD36D2">
              <w:rPr>
                <w:rFonts w:asciiTheme="majorBidi" w:hAnsiTheme="majorBidi" w:cstheme="majorBidi"/>
                <w:sz w:val="20"/>
                <w:szCs w:val="20"/>
              </w:rPr>
              <w:t xml:space="preserve">assessments </w:t>
            </w:r>
            <w:r w:rsidR="005E6C28" w:rsidRPr="00AD36D2">
              <w:rPr>
                <w:rFonts w:asciiTheme="majorBidi" w:hAnsiTheme="majorBidi" w:cstheme="majorBidi"/>
                <w:sz w:val="20"/>
                <w:szCs w:val="20"/>
              </w:rPr>
              <w:t xml:space="preserve">to determine optimal fishing periods and practises </w:t>
            </w:r>
          </w:p>
          <w:p w14:paraId="686F9160" w14:textId="77777777"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on zoonotic disease threats and disease risk management </w:t>
            </w:r>
          </w:p>
          <w:p w14:paraId="1B28F2A2" w14:textId="4C4FA2E6"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Analyse</w:t>
            </w:r>
            <w:r w:rsidR="002059A5" w:rsidRPr="00AD36D2">
              <w:rPr>
                <w:rFonts w:asciiTheme="majorBidi" w:hAnsiTheme="majorBidi" w:cstheme="majorBidi"/>
                <w:sz w:val="20"/>
                <w:szCs w:val="20"/>
              </w:rPr>
              <w:t xml:space="preserve"> of</w:t>
            </w:r>
            <w:r w:rsidRPr="00AD36D2">
              <w:rPr>
                <w:rFonts w:asciiTheme="majorBidi" w:hAnsiTheme="majorBidi" w:cstheme="majorBidi"/>
                <w:sz w:val="20"/>
                <w:szCs w:val="20"/>
              </w:rPr>
              <w:t xml:space="preserve"> data on illegal harvesting/trade and identify trends in specific species, locations, volume </w:t>
            </w:r>
            <w:r w:rsidR="007532C0" w:rsidRPr="00AD36D2">
              <w:rPr>
                <w:rFonts w:asciiTheme="majorBidi" w:hAnsiTheme="majorBidi" w:cstheme="majorBidi"/>
                <w:sz w:val="20"/>
                <w:szCs w:val="20"/>
              </w:rPr>
              <w:t>and actors</w:t>
            </w:r>
          </w:p>
        </w:tc>
      </w:tr>
      <w:tr w:rsidR="005E6C28" w:rsidRPr="00AD36D2" w14:paraId="076EDD80" w14:textId="77777777" w:rsidTr="00277A74">
        <w:tc>
          <w:tcPr>
            <w:tcW w:w="895" w:type="pct"/>
            <w:vMerge/>
            <w:vAlign w:val="center"/>
          </w:tcPr>
          <w:p w14:paraId="12C4618D" w14:textId="77777777" w:rsidR="005E6C28" w:rsidRPr="00AD36D2" w:rsidRDefault="005E6C28" w:rsidP="00100B40">
            <w:pPr>
              <w:spacing w:before="40" w:after="40"/>
              <w:jc w:val="left"/>
              <w:rPr>
                <w:sz w:val="20"/>
                <w:szCs w:val="20"/>
              </w:rPr>
            </w:pPr>
          </w:p>
        </w:tc>
        <w:tc>
          <w:tcPr>
            <w:tcW w:w="1141" w:type="pct"/>
            <w:vAlign w:val="center"/>
          </w:tcPr>
          <w:p w14:paraId="12DF0C4F" w14:textId="10252BA3" w:rsidR="005E6C28" w:rsidRPr="00AD36D2" w:rsidRDefault="005E6C28" w:rsidP="00100B40">
            <w:pPr>
              <w:spacing w:before="40" w:after="40"/>
              <w:jc w:val="left"/>
              <w:rPr>
                <w:sz w:val="20"/>
                <w:szCs w:val="20"/>
              </w:rPr>
            </w:pPr>
            <w:r w:rsidRPr="00AD36D2">
              <w:rPr>
                <w:sz w:val="20"/>
                <w:szCs w:val="20"/>
              </w:rPr>
              <w:t>Monitoring and surveillance</w:t>
            </w:r>
          </w:p>
        </w:tc>
        <w:tc>
          <w:tcPr>
            <w:tcW w:w="2964" w:type="pct"/>
            <w:vAlign w:val="center"/>
          </w:tcPr>
          <w:p w14:paraId="74753685" w14:textId="77777777" w:rsidR="00B063CC" w:rsidRPr="00AD36D2" w:rsidRDefault="007532C0"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w:t>
            </w:r>
            <w:r w:rsidR="005E6C28" w:rsidRPr="00AD36D2">
              <w:rPr>
                <w:rFonts w:asciiTheme="majorBidi" w:hAnsiTheme="majorBidi" w:cstheme="majorBidi"/>
                <w:sz w:val="20"/>
                <w:szCs w:val="20"/>
              </w:rPr>
              <w:t xml:space="preserve"> </w:t>
            </w:r>
            <w:r w:rsidRPr="00AD36D2">
              <w:rPr>
                <w:rFonts w:asciiTheme="majorBidi" w:hAnsiTheme="majorBidi" w:cstheme="majorBidi"/>
                <w:sz w:val="20"/>
                <w:szCs w:val="20"/>
              </w:rPr>
              <w:t xml:space="preserve">resources to </w:t>
            </w:r>
            <w:r w:rsidR="005E6C28" w:rsidRPr="00AD36D2">
              <w:rPr>
                <w:rFonts w:asciiTheme="majorBidi" w:hAnsiTheme="majorBidi" w:cstheme="majorBidi"/>
                <w:sz w:val="20"/>
                <w:szCs w:val="20"/>
              </w:rPr>
              <w:t>enforce</w:t>
            </w:r>
            <w:r w:rsidRPr="00AD36D2">
              <w:rPr>
                <w:rFonts w:asciiTheme="majorBidi" w:hAnsiTheme="majorBidi" w:cstheme="majorBidi"/>
                <w:sz w:val="20"/>
                <w:szCs w:val="20"/>
              </w:rPr>
              <w:t>,</w:t>
            </w:r>
            <w:r w:rsidR="005E6C28" w:rsidRPr="00AD36D2">
              <w:rPr>
                <w:rFonts w:asciiTheme="majorBidi" w:hAnsiTheme="majorBidi" w:cstheme="majorBidi"/>
                <w:sz w:val="20"/>
                <w:szCs w:val="20"/>
              </w:rPr>
              <w:t xml:space="preserve"> monitor and control wildlife poaching and illegal hunting and trade </w:t>
            </w:r>
          </w:p>
          <w:p w14:paraId="06C9D14B" w14:textId="074AE228"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lastRenderedPageBreak/>
              <w:t>Establish</w:t>
            </w:r>
            <w:r w:rsidR="00B063CC" w:rsidRPr="00AD36D2">
              <w:rPr>
                <w:rFonts w:asciiTheme="majorBidi" w:hAnsiTheme="majorBidi" w:cstheme="majorBidi"/>
                <w:sz w:val="20"/>
                <w:szCs w:val="20"/>
              </w:rPr>
              <w:t>ment of</w:t>
            </w:r>
            <w:r w:rsidRPr="00AD36D2">
              <w:rPr>
                <w:rFonts w:asciiTheme="majorBidi" w:hAnsiTheme="majorBidi" w:cstheme="majorBidi"/>
                <w:sz w:val="20"/>
                <w:szCs w:val="20"/>
              </w:rPr>
              <w:t xml:space="preserve"> traceability mechanism</w:t>
            </w:r>
            <w:r w:rsidR="00B063CC" w:rsidRPr="00AD36D2">
              <w:rPr>
                <w:rFonts w:asciiTheme="majorBidi" w:hAnsiTheme="majorBidi" w:cstheme="majorBidi"/>
                <w:sz w:val="20"/>
                <w:szCs w:val="20"/>
              </w:rPr>
              <w:t>s</w:t>
            </w:r>
            <w:r w:rsidRPr="00AD36D2">
              <w:rPr>
                <w:rFonts w:asciiTheme="majorBidi" w:hAnsiTheme="majorBidi" w:cstheme="majorBidi"/>
                <w:sz w:val="20"/>
                <w:szCs w:val="20"/>
              </w:rPr>
              <w:t xml:space="preserve"> for the exploitation and trade in wildlife within and across country borders </w:t>
            </w:r>
          </w:p>
        </w:tc>
      </w:tr>
      <w:tr w:rsidR="005E6C28" w:rsidRPr="00AD36D2" w14:paraId="5C78E0A3" w14:textId="77777777" w:rsidTr="00277A74">
        <w:tc>
          <w:tcPr>
            <w:tcW w:w="895" w:type="pct"/>
            <w:vMerge/>
            <w:vAlign w:val="center"/>
          </w:tcPr>
          <w:p w14:paraId="7D5E4C8D" w14:textId="77777777" w:rsidR="005E6C28" w:rsidRPr="00AD36D2" w:rsidRDefault="005E6C28" w:rsidP="00100B40">
            <w:pPr>
              <w:spacing w:before="40" w:after="40"/>
              <w:jc w:val="left"/>
              <w:rPr>
                <w:sz w:val="20"/>
                <w:szCs w:val="20"/>
              </w:rPr>
            </w:pPr>
          </w:p>
        </w:tc>
        <w:tc>
          <w:tcPr>
            <w:tcW w:w="1141" w:type="pct"/>
            <w:vAlign w:val="center"/>
          </w:tcPr>
          <w:p w14:paraId="25ABBEDA" w14:textId="0D7C8A36" w:rsidR="005E6C28" w:rsidRPr="00AD36D2" w:rsidRDefault="005E6C28" w:rsidP="00100B40">
            <w:pPr>
              <w:spacing w:before="40" w:after="40"/>
              <w:jc w:val="left"/>
              <w:rPr>
                <w:sz w:val="20"/>
                <w:szCs w:val="20"/>
              </w:rPr>
            </w:pPr>
            <w:r w:rsidRPr="00AD36D2">
              <w:rPr>
                <w:sz w:val="20"/>
                <w:szCs w:val="20"/>
              </w:rPr>
              <w:t>Human resources: training and skills</w:t>
            </w:r>
          </w:p>
        </w:tc>
        <w:tc>
          <w:tcPr>
            <w:tcW w:w="2964" w:type="pct"/>
            <w:vAlign w:val="center"/>
          </w:tcPr>
          <w:p w14:paraId="48C56DF6" w14:textId="6066A724" w:rsidR="005E6C28" w:rsidRPr="00AD36D2" w:rsidRDefault="00BB0ABF"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Increased k</w:t>
            </w:r>
            <w:r w:rsidR="005E6C28" w:rsidRPr="00AD36D2">
              <w:rPr>
                <w:rFonts w:asciiTheme="majorBidi" w:hAnsiTheme="majorBidi" w:cstheme="majorBidi"/>
                <w:sz w:val="20"/>
                <w:szCs w:val="20"/>
              </w:rPr>
              <w:t>nowledge on protected species and the environmental impact of illegal wildlife trade</w:t>
            </w:r>
          </w:p>
          <w:p w14:paraId="59185C1E" w14:textId="77777777"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on the CITES convention and non-detriment findings for government officials and national scientific authorities </w:t>
            </w:r>
          </w:p>
          <w:p w14:paraId="1692DE5E" w14:textId="77777777"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to strengthen capacity to control and monitor illegal wildlife trafficking </w:t>
            </w:r>
          </w:p>
          <w:p w14:paraId="1B696C1B" w14:textId="4512AC78"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Training for indigenous people</w:t>
            </w:r>
            <w:r w:rsidR="008B2823" w:rsidRPr="00AD36D2">
              <w:rPr>
                <w:rFonts w:asciiTheme="majorBidi" w:hAnsiTheme="majorBidi" w:cstheme="majorBidi"/>
                <w:sz w:val="20"/>
                <w:szCs w:val="20"/>
              </w:rPr>
              <w:t>s and local communities</w:t>
            </w:r>
            <w:r w:rsidRPr="00AD36D2">
              <w:rPr>
                <w:rFonts w:asciiTheme="majorBidi" w:hAnsiTheme="majorBidi" w:cstheme="majorBidi"/>
                <w:sz w:val="20"/>
                <w:szCs w:val="20"/>
              </w:rPr>
              <w:t xml:space="preserve"> on the management and sustainable exploitation and their rights to intellectual property </w:t>
            </w:r>
          </w:p>
          <w:p w14:paraId="366504E0" w14:textId="60D98938"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Education on inland fisheries to understand how they can positively contribute to biodiversity conservation through supporting sustainable livelihoods, poverty reduction and ecosystem conservation and restoration</w:t>
            </w:r>
          </w:p>
        </w:tc>
      </w:tr>
      <w:tr w:rsidR="005E6C28" w:rsidRPr="00AD36D2" w14:paraId="6921A7AF" w14:textId="77777777" w:rsidTr="00277A74">
        <w:tc>
          <w:tcPr>
            <w:tcW w:w="895" w:type="pct"/>
            <w:vMerge/>
            <w:vAlign w:val="center"/>
          </w:tcPr>
          <w:p w14:paraId="244EB032" w14:textId="77777777" w:rsidR="005E6C28" w:rsidRPr="00AD36D2" w:rsidRDefault="005E6C28" w:rsidP="00100B40">
            <w:pPr>
              <w:spacing w:before="40" w:after="40"/>
              <w:jc w:val="left"/>
              <w:rPr>
                <w:sz w:val="20"/>
                <w:szCs w:val="20"/>
              </w:rPr>
            </w:pPr>
          </w:p>
        </w:tc>
        <w:tc>
          <w:tcPr>
            <w:tcW w:w="1141" w:type="pct"/>
            <w:vAlign w:val="center"/>
          </w:tcPr>
          <w:p w14:paraId="79CA45FA" w14:textId="61EA0916" w:rsidR="005E6C28" w:rsidRPr="00AD36D2" w:rsidRDefault="005E6C28" w:rsidP="00100B40">
            <w:pPr>
              <w:spacing w:before="40" w:after="40"/>
              <w:jc w:val="left"/>
              <w:rPr>
                <w:sz w:val="20"/>
                <w:szCs w:val="20"/>
              </w:rPr>
            </w:pPr>
            <w:r w:rsidRPr="00AD36D2">
              <w:rPr>
                <w:sz w:val="20"/>
                <w:szCs w:val="20"/>
              </w:rPr>
              <w:t>Communication and awareness</w:t>
            </w:r>
          </w:p>
        </w:tc>
        <w:tc>
          <w:tcPr>
            <w:tcW w:w="2964" w:type="pct"/>
            <w:vAlign w:val="center"/>
          </w:tcPr>
          <w:p w14:paraId="5FEB8386" w14:textId="7908EBE8" w:rsidR="005E6C28" w:rsidRPr="00AD36D2" w:rsidRDefault="003126A2"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w:t>
            </w:r>
            <w:r w:rsidR="005E6C28" w:rsidRPr="00AD36D2">
              <w:rPr>
                <w:rFonts w:asciiTheme="majorBidi" w:hAnsiTheme="majorBidi" w:cstheme="majorBidi"/>
                <w:sz w:val="20"/>
                <w:szCs w:val="20"/>
              </w:rPr>
              <w:t>wareness of illegal trad</w:t>
            </w:r>
            <w:r w:rsidRPr="00AD36D2">
              <w:rPr>
                <w:rFonts w:asciiTheme="majorBidi" w:hAnsiTheme="majorBidi" w:cstheme="majorBidi"/>
                <w:sz w:val="20"/>
                <w:szCs w:val="20"/>
              </w:rPr>
              <w:t>e</w:t>
            </w:r>
            <w:r w:rsidR="005E6C28" w:rsidRPr="00AD36D2">
              <w:rPr>
                <w:rFonts w:asciiTheme="majorBidi" w:hAnsiTheme="majorBidi" w:cstheme="majorBidi"/>
                <w:sz w:val="20"/>
                <w:szCs w:val="20"/>
              </w:rPr>
              <w:t xml:space="preserve"> and sustainable practises </w:t>
            </w:r>
          </w:p>
        </w:tc>
      </w:tr>
      <w:tr w:rsidR="005E6C28" w:rsidRPr="00AD36D2" w14:paraId="4AFF6A78" w14:textId="77777777" w:rsidTr="00277A74">
        <w:tc>
          <w:tcPr>
            <w:tcW w:w="895" w:type="pct"/>
            <w:vMerge/>
            <w:vAlign w:val="center"/>
          </w:tcPr>
          <w:p w14:paraId="4B2AD604" w14:textId="77777777" w:rsidR="005E6C28" w:rsidRPr="00AD36D2" w:rsidRDefault="005E6C28" w:rsidP="00100B40">
            <w:pPr>
              <w:spacing w:before="40" w:after="40"/>
              <w:jc w:val="left"/>
              <w:rPr>
                <w:sz w:val="20"/>
                <w:szCs w:val="20"/>
              </w:rPr>
            </w:pPr>
          </w:p>
        </w:tc>
        <w:tc>
          <w:tcPr>
            <w:tcW w:w="1141" w:type="pct"/>
            <w:vAlign w:val="center"/>
          </w:tcPr>
          <w:p w14:paraId="45613171" w14:textId="352B2294" w:rsidR="005E6C28" w:rsidRPr="00AD36D2" w:rsidRDefault="005E6C28" w:rsidP="00100B40">
            <w:pPr>
              <w:spacing w:before="40" w:after="40"/>
              <w:jc w:val="left"/>
              <w:rPr>
                <w:sz w:val="20"/>
                <w:szCs w:val="20"/>
              </w:rPr>
            </w:pPr>
            <w:r w:rsidRPr="00AD36D2">
              <w:rPr>
                <w:sz w:val="20"/>
                <w:szCs w:val="20"/>
              </w:rPr>
              <w:t>International cooperation and knowledge transfer</w:t>
            </w:r>
          </w:p>
        </w:tc>
        <w:tc>
          <w:tcPr>
            <w:tcW w:w="2964" w:type="pct"/>
            <w:vAlign w:val="center"/>
          </w:tcPr>
          <w:p w14:paraId="3CB29BA9" w14:textId="2901101E" w:rsidR="005E6C28" w:rsidRPr="00AD36D2" w:rsidRDefault="00167ADB"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Increased c</w:t>
            </w:r>
            <w:r w:rsidR="005E6C28" w:rsidRPr="00AD36D2">
              <w:rPr>
                <w:rFonts w:asciiTheme="majorBidi" w:hAnsiTheme="majorBidi" w:cstheme="majorBidi"/>
                <w:sz w:val="20"/>
                <w:szCs w:val="20"/>
              </w:rPr>
              <w:t xml:space="preserve">ontrol </w:t>
            </w:r>
            <w:r w:rsidRPr="00AD36D2">
              <w:rPr>
                <w:rFonts w:asciiTheme="majorBidi" w:hAnsiTheme="majorBidi" w:cstheme="majorBidi"/>
                <w:sz w:val="20"/>
                <w:szCs w:val="20"/>
              </w:rPr>
              <w:t xml:space="preserve">of </w:t>
            </w:r>
            <w:r w:rsidR="005E6C28" w:rsidRPr="00AD36D2">
              <w:rPr>
                <w:rFonts w:asciiTheme="majorBidi" w:hAnsiTheme="majorBidi" w:cstheme="majorBidi"/>
                <w:sz w:val="20"/>
                <w:szCs w:val="20"/>
              </w:rPr>
              <w:t xml:space="preserve">illegal </w:t>
            </w:r>
            <w:r w:rsidRPr="00AD36D2">
              <w:rPr>
                <w:rFonts w:asciiTheme="majorBidi" w:hAnsiTheme="majorBidi" w:cstheme="majorBidi"/>
                <w:sz w:val="20"/>
                <w:szCs w:val="20"/>
              </w:rPr>
              <w:t xml:space="preserve">international </w:t>
            </w:r>
            <w:r w:rsidR="005E6C28" w:rsidRPr="00AD36D2">
              <w:rPr>
                <w:rFonts w:asciiTheme="majorBidi" w:hAnsiTheme="majorBidi" w:cstheme="majorBidi"/>
                <w:sz w:val="20"/>
                <w:szCs w:val="20"/>
              </w:rPr>
              <w:t>trade</w:t>
            </w:r>
            <w:r w:rsidRPr="00AD36D2">
              <w:rPr>
                <w:rFonts w:asciiTheme="majorBidi" w:hAnsiTheme="majorBidi" w:cstheme="majorBidi"/>
                <w:sz w:val="20"/>
                <w:szCs w:val="20"/>
              </w:rPr>
              <w:t xml:space="preserve">, including through </w:t>
            </w:r>
            <w:r w:rsidR="005E6C28" w:rsidRPr="00AD36D2">
              <w:rPr>
                <w:rFonts w:asciiTheme="majorBidi" w:hAnsiTheme="majorBidi" w:cstheme="majorBidi"/>
                <w:sz w:val="20"/>
                <w:szCs w:val="20"/>
              </w:rPr>
              <w:t xml:space="preserve">custom and control bodies </w:t>
            </w:r>
          </w:p>
          <w:p w14:paraId="2B0A738B" w14:textId="4D08EE2D" w:rsidR="005E6C28" w:rsidRPr="00AD36D2" w:rsidRDefault="00167ADB"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Address</w:t>
            </w:r>
            <w:r w:rsidR="005E6C28" w:rsidRPr="00AD36D2">
              <w:rPr>
                <w:rFonts w:asciiTheme="majorBidi" w:hAnsiTheme="majorBidi" w:cstheme="majorBidi"/>
                <w:sz w:val="20"/>
                <w:szCs w:val="20"/>
              </w:rPr>
              <w:t xml:space="preserve"> cross-border coordination challenges in trade</w:t>
            </w:r>
          </w:p>
        </w:tc>
      </w:tr>
      <w:tr w:rsidR="005E6C28" w:rsidRPr="00AD36D2" w14:paraId="4339659C" w14:textId="77777777" w:rsidTr="00277A74">
        <w:tc>
          <w:tcPr>
            <w:tcW w:w="895" w:type="pct"/>
            <w:vMerge/>
            <w:vAlign w:val="center"/>
          </w:tcPr>
          <w:p w14:paraId="43A468AB" w14:textId="77777777" w:rsidR="005E6C28" w:rsidRPr="00AD36D2" w:rsidRDefault="005E6C28" w:rsidP="00100B40">
            <w:pPr>
              <w:spacing w:before="40" w:after="40"/>
              <w:jc w:val="left"/>
              <w:rPr>
                <w:sz w:val="20"/>
                <w:szCs w:val="20"/>
              </w:rPr>
            </w:pPr>
          </w:p>
        </w:tc>
        <w:tc>
          <w:tcPr>
            <w:tcW w:w="1141" w:type="pct"/>
            <w:vAlign w:val="center"/>
          </w:tcPr>
          <w:p w14:paraId="15503141" w14:textId="16CB6DCB" w:rsidR="005E6C28" w:rsidRPr="00AD36D2" w:rsidRDefault="005E6C28" w:rsidP="00100B40">
            <w:pPr>
              <w:spacing w:before="40" w:after="40"/>
              <w:jc w:val="left"/>
              <w:rPr>
                <w:sz w:val="20"/>
                <w:szCs w:val="20"/>
              </w:rPr>
            </w:pPr>
            <w:r w:rsidRPr="00AD36D2">
              <w:rPr>
                <w:sz w:val="20"/>
                <w:szCs w:val="20"/>
              </w:rPr>
              <w:t>National and local cooperation and knowledge transfer</w:t>
            </w:r>
          </w:p>
        </w:tc>
        <w:tc>
          <w:tcPr>
            <w:tcW w:w="2964" w:type="pct"/>
            <w:vAlign w:val="center"/>
          </w:tcPr>
          <w:p w14:paraId="407E48E1" w14:textId="18754CBB" w:rsidR="005E6C28" w:rsidRPr="00AD36D2" w:rsidRDefault="00167ADB"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w:t>
            </w:r>
            <w:r w:rsidR="005E6C28" w:rsidRPr="00AD36D2">
              <w:rPr>
                <w:rFonts w:asciiTheme="majorBidi" w:hAnsiTheme="majorBidi" w:cstheme="majorBidi"/>
                <w:sz w:val="20"/>
                <w:szCs w:val="20"/>
              </w:rPr>
              <w:t>ngagement with farmers, industry and other representatives</w:t>
            </w:r>
          </w:p>
          <w:p w14:paraId="47BEB767" w14:textId="72E003F4"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Strengthen powers of indigenous people</w:t>
            </w:r>
            <w:r w:rsidR="008B2823" w:rsidRPr="00AD36D2">
              <w:rPr>
                <w:rFonts w:asciiTheme="majorBidi" w:hAnsiTheme="majorBidi" w:cstheme="majorBidi"/>
                <w:sz w:val="20"/>
                <w:szCs w:val="20"/>
              </w:rPr>
              <w:t>s</w:t>
            </w:r>
            <w:r w:rsidRPr="00AD36D2">
              <w:rPr>
                <w:rFonts w:asciiTheme="majorBidi" w:hAnsiTheme="majorBidi" w:cstheme="majorBidi"/>
                <w:sz w:val="20"/>
                <w:szCs w:val="20"/>
              </w:rPr>
              <w:t xml:space="preserve"> </w:t>
            </w:r>
            <w:r w:rsidR="008B2823" w:rsidRPr="00AD36D2">
              <w:rPr>
                <w:rFonts w:asciiTheme="majorBidi" w:hAnsiTheme="majorBidi" w:cstheme="majorBidi"/>
                <w:sz w:val="20"/>
                <w:szCs w:val="20"/>
              </w:rPr>
              <w:t xml:space="preserve">and local communities </w:t>
            </w:r>
            <w:r w:rsidRPr="00AD36D2">
              <w:rPr>
                <w:rFonts w:asciiTheme="majorBidi" w:hAnsiTheme="majorBidi" w:cstheme="majorBidi"/>
                <w:sz w:val="20"/>
                <w:szCs w:val="20"/>
              </w:rPr>
              <w:t xml:space="preserve">in the management and sustainable exploitation of local genetic resources </w:t>
            </w:r>
          </w:p>
          <w:p w14:paraId="7A8ED82F" w14:textId="1DAC006A"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Engage </w:t>
            </w:r>
            <w:r w:rsidR="009A7EA9" w:rsidRPr="00AD36D2">
              <w:rPr>
                <w:rFonts w:asciiTheme="majorBidi" w:hAnsiTheme="majorBidi" w:cstheme="majorBidi"/>
                <w:sz w:val="20"/>
                <w:szCs w:val="20"/>
              </w:rPr>
              <w:t xml:space="preserve">indigenous peoples and </w:t>
            </w:r>
            <w:r w:rsidRPr="00AD36D2">
              <w:rPr>
                <w:rFonts w:asciiTheme="majorBidi" w:hAnsiTheme="majorBidi" w:cstheme="majorBidi"/>
                <w:sz w:val="20"/>
                <w:szCs w:val="20"/>
              </w:rPr>
              <w:t>local communities in data collection to provide insights into sustainable use patterns</w:t>
            </w:r>
          </w:p>
          <w:p w14:paraId="5508873F" w14:textId="07C38A02"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Design and implement initiatives to improve the capacity of communities to manage and report illegal trafficking </w:t>
            </w:r>
          </w:p>
        </w:tc>
      </w:tr>
      <w:tr w:rsidR="005E6C28" w:rsidRPr="00AD36D2" w14:paraId="2780525E" w14:textId="77777777" w:rsidTr="00277A74">
        <w:tc>
          <w:tcPr>
            <w:tcW w:w="895" w:type="pct"/>
            <w:vMerge w:val="restart"/>
            <w:vAlign w:val="center"/>
          </w:tcPr>
          <w:p w14:paraId="0BFBF6D4" w14:textId="77777777" w:rsidR="005E6C28" w:rsidRPr="00AD36D2" w:rsidRDefault="005E6C28" w:rsidP="00100B40">
            <w:pPr>
              <w:spacing w:before="40" w:after="40"/>
              <w:jc w:val="left"/>
              <w:rPr>
                <w:sz w:val="20"/>
                <w:szCs w:val="20"/>
              </w:rPr>
            </w:pPr>
            <w:r w:rsidRPr="00AD36D2">
              <w:rPr>
                <w:sz w:val="20"/>
                <w:szCs w:val="20"/>
              </w:rPr>
              <w:t xml:space="preserve">Institutional </w:t>
            </w:r>
          </w:p>
        </w:tc>
        <w:tc>
          <w:tcPr>
            <w:tcW w:w="1141" w:type="pct"/>
            <w:vAlign w:val="center"/>
          </w:tcPr>
          <w:p w14:paraId="5C38DEBB" w14:textId="0D2D1411" w:rsidR="005E6C28" w:rsidRPr="00AD36D2" w:rsidRDefault="005E6C28" w:rsidP="00100B40">
            <w:pPr>
              <w:spacing w:before="40" w:after="40"/>
              <w:jc w:val="left"/>
              <w:rPr>
                <w:sz w:val="20"/>
                <w:szCs w:val="20"/>
              </w:rPr>
            </w:pPr>
            <w:r w:rsidRPr="00AD36D2">
              <w:rPr>
                <w:sz w:val="20"/>
                <w:szCs w:val="20"/>
              </w:rPr>
              <w:t>Regulatory and legal frameworks</w:t>
            </w:r>
          </w:p>
        </w:tc>
        <w:tc>
          <w:tcPr>
            <w:tcW w:w="2964" w:type="pct"/>
            <w:vAlign w:val="center"/>
          </w:tcPr>
          <w:p w14:paraId="0CC5A339" w14:textId="69FC3F55" w:rsidR="005E6C28" w:rsidRPr="00AD36D2" w:rsidRDefault="001A3262"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w:t>
            </w:r>
            <w:r w:rsidR="005E6C28" w:rsidRPr="00AD36D2">
              <w:rPr>
                <w:rFonts w:asciiTheme="majorBidi" w:hAnsiTheme="majorBidi" w:cstheme="majorBidi"/>
                <w:sz w:val="20"/>
                <w:szCs w:val="20"/>
              </w:rPr>
              <w:t xml:space="preserve"> legal mechanism</w:t>
            </w:r>
            <w:r w:rsidRPr="00AD36D2">
              <w:rPr>
                <w:rFonts w:asciiTheme="majorBidi" w:hAnsiTheme="majorBidi" w:cstheme="majorBidi"/>
                <w:sz w:val="20"/>
                <w:szCs w:val="20"/>
              </w:rPr>
              <w:t>s</w:t>
            </w:r>
            <w:r w:rsidR="005E6C28" w:rsidRPr="00AD36D2">
              <w:rPr>
                <w:rFonts w:asciiTheme="majorBidi" w:hAnsiTheme="majorBidi" w:cstheme="majorBidi"/>
                <w:sz w:val="20"/>
                <w:szCs w:val="20"/>
              </w:rPr>
              <w:t xml:space="preserve"> to reduce the pathogen spillover from terrestrial and marine farming activities </w:t>
            </w:r>
          </w:p>
          <w:p w14:paraId="15137BC8" w14:textId="3719CB38" w:rsidR="005E6C28" w:rsidRPr="00AD36D2" w:rsidRDefault="001A3262"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Establish l</w:t>
            </w:r>
            <w:r w:rsidR="005E6C28" w:rsidRPr="00AD36D2">
              <w:rPr>
                <w:rFonts w:asciiTheme="majorBidi" w:hAnsiTheme="majorBidi" w:cstheme="majorBidi"/>
                <w:sz w:val="20"/>
                <w:szCs w:val="20"/>
              </w:rPr>
              <w:t xml:space="preserve">aws to eliminate illegal, unreported and unregulated fisheries </w:t>
            </w:r>
          </w:p>
        </w:tc>
      </w:tr>
      <w:tr w:rsidR="005E6C28" w:rsidRPr="00AD36D2" w14:paraId="61090C37" w14:textId="77777777" w:rsidTr="00277A74">
        <w:tc>
          <w:tcPr>
            <w:tcW w:w="895" w:type="pct"/>
            <w:vMerge/>
            <w:vAlign w:val="center"/>
          </w:tcPr>
          <w:p w14:paraId="00E4A829" w14:textId="77777777" w:rsidR="005E6C28" w:rsidRPr="00AD36D2" w:rsidRDefault="005E6C28" w:rsidP="00100B40">
            <w:pPr>
              <w:spacing w:before="40" w:after="40"/>
              <w:jc w:val="left"/>
              <w:rPr>
                <w:sz w:val="20"/>
                <w:szCs w:val="20"/>
              </w:rPr>
            </w:pPr>
          </w:p>
        </w:tc>
        <w:tc>
          <w:tcPr>
            <w:tcW w:w="1141" w:type="pct"/>
            <w:vAlign w:val="center"/>
          </w:tcPr>
          <w:p w14:paraId="5F13CF5C" w14:textId="08D2FEA4" w:rsidR="005E6C28" w:rsidRPr="00AD36D2" w:rsidRDefault="005E6C28" w:rsidP="00100B40">
            <w:pPr>
              <w:spacing w:before="40" w:after="40"/>
              <w:jc w:val="left"/>
              <w:rPr>
                <w:sz w:val="20"/>
                <w:szCs w:val="20"/>
              </w:rPr>
            </w:pPr>
            <w:r w:rsidRPr="00AD36D2">
              <w:rPr>
                <w:sz w:val="20"/>
                <w:szCs w:val="20"/>
              </w:rPr>
              <w:t>Environmental governance and policy</w:t>
            </w:r>
          </w:p>
        </w:tc>
        <w:tc>
          <w:tcPr>
            <w:tcW w:w="2964" w:type="pct"/>
            <w:vAlign w:val="center"/>
          </w:tcPr>
          <w:p w14:paraId="1606EB8B" w14:textId="34269454"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Use international conventions to support data collection, scientific studies, guideline development and national legislation </w:t>
            </w:r>
          </w:p>
          <w:p w14:paraId="228700C0" w14:textId="16FB1C86" w:rsidR="005E6C28" w:rsidRPr="00AD36D2" w:rsidRDefault="00961DD2"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Strengthen </w:t>
            </w:r>
            <w:r w:rsidR="005E6C28" w:rsidRPr="00AD36D2">
              <w:rPr>
                <w:rFonts w:asciiTheme="majorBidi" w:hAnsiTheme="majorBidi" w:cstheme="majorBidi"/>
                <w:sz w:val="20"/>
                <w:szCs w:val="20"/>
              </w:rPr>
              <w:t xml:space="preserve">check points at strategic locations to monitor the transport of wildlife </w:t>
            </w:r>
          </w:p>
          <w:p w14:paraId="303483A4" w14:textId="77777777" w:rsidR="005E6C28" w:rsidRPr="00AD36D2" w:rsidRDefault="005E6C28" w:rsidP="00F5371E">
            <w:pPr>
              <w:pStyle w:val="ListParagraph"/>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Mainstream wildlife management in the health sector </w:t>
            </w:r>
          </w:p>
          <w:p w14:paraId="69AB05C3" w14:textId="5FCFC5FD" w:rsidR="005E6C28" w:rsidRPr="00AD36D2" w:rsidRDefault="005E6C28" w:rsidP="00F5371E">
            <w:pPr>
              <w:numPr>
                <w:ilvl w:val="0"/>
                <w:numId w:val="2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 management plans for community farms</w:t>
            </w:r>
          </w:p>
        </w:tc>
      </w:tr>
    </w:tbl>
    <w:bookmarkEnd w:id="82"/>
    <w:p w14:paraId="31998372" w14:textId="5609959B" w:rsidR="008C0428" w:rsidRPr="00AD36D2" w:rsidRDefault="00C6365B" w:rsidP="00731CA5">
      <w:pPr>
        <w:pStyle w:val="CBDNormalNumber"/>
        <w:numPr>
          <w:ilvl w:val="0"/>
          <w:numId w:val="5"/>
        </w:numPr>
        <w:ind w:left="568"/>
      </w:pPr>
      <w:r w:rsidRPr="00AD36D2">
        <w:t xml:space="preserve">Few Parties </w:t>
      </w:r>
      <w:r w:rsidR="00CA6A4D" w:rsidRPr="00AD36D2">
        <w:t>(7%)</w:t>
      </w:r>
      <w:r w:rsidR="00840297" w:rsidRPr="00AD36D2">
        <w:t xml:space="preserve"> and few</w:t>
      </w:r>
      <w:r w:rsidR="0043253C" w:rsidRPr="00AD36D2">
        <w:t xml:space="preserve"> </w:t>
      </w:r>
      <w:r w:rsidR="008C0428" w:rsidRPr="00AD36D2">
        <w:t>(1</w:t>
      </w:r>
      <w:r w:rsidR="00D20504" w:rsidRPr="00AD36D2">
        <w:t>4</w:t>
      </w:r>
      <w:r w:rsidR="008C0428" w:rsidRPr="00AD36D2">
        <w:t>%) of target submissions provide information on the involvement of actors other than national governments. Of those that submitted information, the most commonly mentioned groups were civil society organizations, mainly non-governmental organi</w:t>
      </w:r>
      <w:r w:rsidR="005F1EE4" w:rsidRPr="00AD36D2">
        <w:t>z</w:t>
      </w:r>
      <w:r w:rsidR="008C0428" w:rsidRPr="00AD36D2">
        <w:t>ations and indigenous peoples and local communities followed by private sector, academia, youth and citizen participation. Some submissions identified the types of support needed or provided to enable these actors’ contributions, for example, training, capacity</w:t>
      </w:r>
      <w:r w:rsidR="00094C98" w:rsidRPr="00AD36D2">
        <w:t>-</w:t>
      </w:r>
      <w:r w:rsidR="008C0428" w:rsidRPr="00AD36D2">
        <w:t>building, development of funding opportunities, partnership programmes</w:t>
      </w:r>
      <w:r w:rsidR="00603A43" w:rsidRPr="00AD36D2">
        <w:t>,</w:t>
      </w:r>
      <w:r w:rsidR="008C0428" w:rsidRPr="00AD36D2">
        <w:t xml:space="preserve"> such as co-management of protected areas, and education and awareness raising programmes. Few outlined details of planned contributions in their target submissions. Of those that did, the types of contributions included contributions of indigenous peoples and local communities to monitoring and data collection, design and implementation of management plans, and development of public-private sector partnerships. </w:t>
      </w:r>
    </w:p>
    <w:p w14:paraId="69548102" w14:textId="729D66EF" w:rsidR="008C0428" w:rsidRPr="00AD36D2" w:rsidRDefault="00F90026" w:rsidP="00731CA5">
      <w:pPr>
        <w:pStyle w:val="CBDNormalNumber"/>
        <w:numPr>
          <w:ilvl w:val="0"/>
          <w:numId w:val="5"/>
        </w:numPr>
        <w:ind w:left="568"/>
      </w:pPr>
      <w:r w:rsidRPr="00AD36D2">
        <w:lastRenderedPageBreak/>
        <w:t>More than a quarter of Parties indicated that they would make use of component (</w:t>
      </w:r>
      <w:r w:rsidR="00275C4D" w:rsidRPr="00AD36D2">
        <w:t>26</w:t>
      </w:r>
      <w:r w:rsidRPr="00AD36D2">
        <w:t xml:space="preserve">%) or complimentary (27%) indicators for monitoring implementation of their national targets associated with this target of the Framework. Comparatively more (41%) indicated that they would make use of national indicators. </w:t>
      </w:r>
      <w:r w:rsidR="00275C4D" w:rsidRPr="00AD36D2">
        <w:t>A</w:t>
      </w:r>
      <w:r w:rsidRPr="00AD36D2">
        <w:t xml:space="preserve">t the target level </w:t>
      </w:r>
      <w:r w:rsidR="00275C4D" w:rsidRPr="00AD36D2">
        <w:t>a</w:t>
      </w:r>
      <w:r w:rsidR="008C0428" w:rsidRPr="00AD36D2">
        <w:t xml:space="preserve"> quarter (25%) of national target submissions identified component and complementary indicators. More than one third (39%) of national targets mapped to GBF Target 5 contained supplementary national indicators. Examples of elements measured by these national indicators include the proportion of traded wildlife which was illegally poached or trafficked and the number of species harvested and traded sustainably. While national indicators primarily focused on aquatic species, other indicators were also comprehensive of all species, both terrestrial and aquatic. </w:t>
      </w:r>
    </w:p>
    <w:p w14:paraId="69E60656" w14:textId="1A0D9F7D" w:rsidR="008C0428" w:rsidRPr="00AD36D2" w:rsidRDefault="008C0428" w:rsidP="00731CA5">
      <w:pPr>
        <w:pStyle w:val="CBDNormalNumber"/>
        <w:numPr>
          <w:ilvl w:val="0"/>
          <w:numId w:val="5"/>
        </w:numPr>
        <w:ind w:left="568"/>
      </w:pPr>
      <w:r w:rsidRPr="00AD36D2">
        <w:t>Almost two thirds (6</w:t>
      </w:r>
      <w:r w:rsidR="00AE47DF" w:rsidRPr="00AD36D2">
        <w:t>2</w:t>
      </w:r>
      <w:r w:rsidRPr="00AD36D2">
        <w:t>%) of national target submissions contain information on which elements of section C of the Kunming-Montreal Global Biodiversity Framework are addressed by the national target. Of these, almost three quarters identified collective efforts towards the targets (7</w:t>
      </w:r>
      <w:r w:rsidR="00D341F4" w:rsidRPr="00AD36D2">
        <w:t>0</w:t>
      </w:r>
      <w:r w:rsidRPr="00AD36D2">
        <w:t>%), and a whole-of-government and whole-of-society approach (</w:t>
      </w:r>
      <w:r w:rsidR="00744F77" w:rsidRPr="00AD36D2">
        <w:t>69</w:t>
      </w:r>
      <w:r w:rsidRPr="00AD36D2">
        <w:t>%) and ecosystem approach (</w:t>
      </w:r>
      <w:r w:rsidR="00744F77" w:rsidRPr="00AD36D2">
        <w:t>68</w:t>
      </w:r>
      <w:r w:rsidRPr="00AD36D2">
        <w:t xml:space="preserve">%). </w:t>
      </w:r>
    </w:p>
    <w:p w14:paraId="388DFE90" w14:textId="53F6D012" w:rsidR="008C0428" w:rsidRPr="00AD36D2" w:rsidRDefault="008C0428" w:rsidP="00731CA5">
      <w:pPr>
        <w:pStyle w:val="CBDNormalNumber"/>
        <w:numPr>
          <w:ilvl w:val="0"/>
          <w:numId w:val="5"/>
        </w:numPr>
        <w:ind w:left="568"/>
      </w:pPr>
      <w:r w:rsidRPr="00AD36D2">
        <w:t>Around a half (52%) of national target submissions contained information on associated policy measures. Commonly reported measures include measures to increase sustainable forestry, wildlife, fisheries and game management practices</w:t>
      </w:r>
      <w:r w:rsidR="00603A43" w:rsidRPr="00AD36D2">
        <w:t>,</w:t>
      </w:r>
      <w:r w:rsidRPr="00AD36D2">
        <w:t xml:space="preserve"> such as promotion of continuous cover forestry and soil-conserving harvesting methods, strengthening hunting and fishing regulations, quotas and monitoring to ensure ecologically sustainable levels are achieved, minimizing impacts to non-target species through technological advancements</w:t>
      </w:r>
      <w:r w:rsidR="00603A43" w:rsidRPr="00AD36D2">
        <w:t>,</w:t>
      </w:r>
      <w:r w:rsidRPr="00AD36D2">
        <w:t xml:space="preserve"> such as development of whale safe gear for fisheries, provision of training on sustainable extraction practices, certification of forestry and fishing products and support to obtain these. Other commonly reported measures included support for participation of local communities and inclusion of traditional knowledge in nature resource management and decision-making, including development of and capacity</w:t>
      </w:r>
      <w:r w:rsidR="00094C98" w:rsidRPr="00AD36D2">
        <w:t>-</w:t>
      </w:r>
      <w:r w:rsidRPr="00AD36D2">
        <w:t>building for co-management programmes and indigenous-led conservation and monitoring initiatives</w:t>
      </w:r>
      <w:r w:rsidR="00603A43" w:rsidRPr="00AD36D2">
        <w:t>,</w:t>
      </w:r>
      <w:r w:rsidRPr="00AD36D2">
        <w:t xml:space="preserve"> such as indigenous guardians program</w:t>
      </w:r>
      <w:r w:rsidR="003D7B18" w:rsidRPr="00AD36D2">
        <w:t>me</w:t>
      </w:r>
      <w:r w:rsidRPr="00AD36D2">
        <w:t>s. Other reported measures included strengthening national legislation, enforcement and international cooperation related to trade including strengthening law enforcement to combat organi</w:t>
      </w:r>
      <w:r w:rsidR="00603A43" w:rsidRPr="00AD36D2">
        <w:t>z</w:t>
      </w:r>
      <w:r w:rsidRPr="00AD36D2">
        <w:t>ed crime related to wildlife trafficking, implementation of CITES and initiatives such as Forest Law Enforcement Governance and Trade (FLEGT) Action Plan as well as enhanced cooperation between indigenous people</w:t>
      </w:r>
      <w:r w:rsidR="00A55A2A" w:rsidRPr="00AD36D2">
        <w:t>s</w:t>
      </w:r>
      <w:r w:rsidRPr="00AD36D2">
        <w:t xml:space="preserve"> and local communities and enforcement agencies. Mechanisms to monitor, preserve and support genetic diversity, including breeding and (re)coloni</w:t>
      </w:r>
      <w:r w:rsidR="00094C98" w:rsidRPr="00AD36D2">
        <w:t>z</w:t>
      </w:r>
      <w:r w:rsidRPr="00AD36D2">
        <w:t xml:space="preserve">ation of native species in areas where populations have collapsed. </w:t>
      </w:r>
    </w:p>
    <w:p w14:paraId="3A6BB4AD" w14:textId="17AC32DD" w:rsidR="008C0428" w:rsidRPr="00AD36D2" w:rsidRDefault="00C80EA0" w:rsidP="004F11B4">
      <w:pPr>
        <w:pStyle w:val="CBDFigureTitle"/>
      </w:pPr>
      <w:r w:rsidRPr="00AD36D2">
        <w:rPr>
          <w:noProof/>
        </w:rPr>
        <w:lastRenderedPageBreak/>
        <w:drawing>
          <wp:inline distT="0" distB="0" distL="0" distR="0" wp14:anchorId="5AA407BC" wp14:editId="62AC9599">
            <wp:extent cx="5596836" cy="4817669"/>
            <wp:effectExtent l="0" t="0" r="4445" b="2540"/>
            <wp:docPr id="1208295699"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5630226" cy="4846410"/>
                    </a:xfrm>
                    <a:prstGeom prst="rect">
                      <a:avLst/>
                    </a:prstGeom>
                    <a:noFill/>
                  </pic:spPr>
                </pic:pic>
              </a:graphicData>
            </a:graphic>
          </wp:inline>
        </w:drawing>
      </w:r>
      <w:r w:rsidR="008C0428" w:rsidRPr="00AD36D2">
        <w:t>Figure 1</w:t>
      </w:r>
      <w:r w:rsidR="00602E9C" w:rsidRPr="00AD36D2">
        <w:t>3</w:t>
      </w:r>
      <w:r w:rsidR="008C0428" w:rsidRPr="00AD36D2">
        <w:t xml:space="preserve"> – Assessment of the degree to which Parties have addressed the elements of GBF Target 5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C13974" w:rsidRPr="00AD36D2">
        <w:t>.</w:t>
      </w:r>
    </w:p>
    <w:p w14:paraId="50FF2CEF" w14:textId="00976989" w:rsidR="008C0428" w:rsidRPr="00AD36D2" w:rsidRDefault="008C0428" w:rsidP="00593980">
      <w:pPr>
        <w:pStyle w:val="CBDH2"/>
        <w:spacing w:before="240"/>
        <w:rPr>
          <w:shd w:val="clear" w:color="auto" w:fill="FFFFFF"/>
        </w:rPr>
      </w:pPr>
      <w:bookmarkStart w:id="83" w:name="_Toc210038511"/>
      <w:bookmarkStart w:id="84" w:name="_Toc219112330"/>
      <w:r w:rsidRPr="00AD36D2">
        <w:rPr>
          <w:shd w:val="clear" w:color="auto" w:fill="FFFFFF"/>
        </w:rPr>
        <w:t>Target 6: reduce the introduction of invasive alien species by 50 per cent and minimize their impact</w:t>
      </w:r>
      <w:bookmarkEnd w:id="83"/>
      <w:bookmarkEnd w:id="84"/>
    </w:p>
    <w:p w14:paraId="686BAFBA" w14:textId="77777777" w:rsidR="008C0428" w:rsidRPr="00AD36D2" w:rsidRDefault="008C0428" w:rsidP="00731CA5">
      <w:pPr>
        <w:pStyle w:val="CBDNormalNumber"/>
        <w:numPr>
          <w:ilvl w:val="0"/>
          <w:numId w:val="5"/>
        </w:numPr>
        <w:ind w:left="568"/>
      </w:pPr>
      <w:r w:rsidRPr="00AD36D2">
        <w:t>120 Parties have submitted 234 national targets related to Target 6. On average a Party has submitted 2 national targets related to Target 6 but the number ranges from 1 to 16. Most national targets (85%) were also identified as contributing to Goal A. Half (50%) were identified as contributing to Goal B. Few national targets were identified as contributing to Goal C (16%) and Goal D (12%). Less than half of the national targets were also linked to GBF Target 4 (44%) while just over one third of the national targets were linked to GBF targets 1 (35%), 3 (36%), and 5 (35%). </w:t>
      </w:r>
    </w:p>
    <w:p w14:paraId="064169C9" w14:textId="77777777" w:rsidR="008C0428" w:rsidRPr="00AD36D2" w:rsidRDefault="008C0428" w:rsidP="00731CA5">
      <w:pPr>
        <w:pStyle w:val="CBDNormalNumber"/>
        <w:numPr>
          <w:ilvl w:val="0"/>
          <w:numId w:val="5"/>
        </w:numPr>
        <w:ind w:left="568"/>
      </w:pPr>
      <w:bookmarkStart w:id="85" w:name="_Hlk202871909"/>
      <w:r w:rsidRPr="00AD36D2">
        <w:t>Almost half of the national targets (47%) submitted by Parties were reported as having high alignment to GBF Target 6, almost a third (30%) were reported as having medium alignment to the Target and more than a tenth (12%) as having low alignment. For 11% of the national targets Parties did not indicate a degree of alignment. </w:t>
      </w:r>
    </w:p>
    <w:bookmarkEnd w:id="85"/>
    <w:p w14:paraId="1683F720" w14:textId="24BA5817" w:rsidR="008C0428" w:rsidRPr="00AD36D2" w:rsidRDefault="002D06C5" w:rsidP="00731CA5">
      <w:pPr>
        <w:pStyle w:val="CBDNormalNumber"/>
        <w:numPr>
          <w:ilvl w:val="0"/>
          <w:numId w:val="5"/>
        </w:numPr>
        <w:ind w:left="568"/>
      </w:pPr>
      <w:r w:rsidRPr="00AD36D2">
        <w:t xml:space="preserve">Few (7%) Parties have set national targets which fully address all elements of Target 6 and approximately an additional third (33%) have set targets which </w:t>
      </w:r>
      <w:r w:rsidR="00C24550" w:rsidRPr="00AD36D2">
        <w:t xml:space="preserve">fully </w:t>
      </w:r>
      <w:r w:rsidRPr="00AD36D2">
        <w:t xml:space="preserve">address half of the target </w:t>
      </w:r>
      <w:r w:rsidRPr="00AD36D2">
        <w:lastRenderedPageBreak/>
        <w:t xml:space="preserve">elements. </w:t>
      </w:r>
      <w:r w:rsidR="005A5FFB" w:rsidRPr="00AD36D2">
        <w:t xml:space="preserve">Less than half (43%) of Parties have set national targets which fully address one but less than half of the target elements. </w:t>
      </w:r>
      <w:r w:rsidRPr="00AD36D2">
        <w:t xml:space="preserve">Around a </w:t>
      </w:r>
      <w:r w:rsidR="00B545DB" w:rsidRPr="00AD36D2">
        <w:t>fifth</w:t>
      </w:r>
      <w:r w:rsidRPr="00AD36D2">
        <w:t xml:space="preserve"> of Parties (</w:t>
      </w:r>
      <w:r w:rsidR="00B545DB" w:rsidRPr="00AD36D2">
        <w:t>18</w:t>
      </w:r>
      <w:r w:rsidRPr="00AD36D2">
        <w:t xml:space="preserve">%) have set national targets which do not fully address any element of Target </w:t>
      </w:r>
      <w:r w:rsidR="00B545DB" w:rsidRPr="00AD36D2">
        <w:t>6</w:t>
      </w:r>
      <w:r w:rsidRPr="00AD36D2">
        <w:t xml:space="preserve">. </w:t>
      </w:r>
      <w:r w:rsidR="008C0428" w:rsidRPr="00AD36D2">
        <w:t>Approximately 3% of Parties have set national targets which partially address all or some of the elements. Several Parties reported national targets which address the elements of Target 6 to a limited extent (5%) or not at all (9%). </w:t>
      </w:r>
    </w:p>
    <w:p w14:paraId="5FAC3574" w14:textId="1BD228A0" w:rsidR="008C0428" w:rsidRPr="00AD36D2" w:rsidRDefault="008C0428" w:rsidP="00731CA5">
      <w:pPr>
        <w:pStyle w:val="CBDNormalNumber"/>
        <w:numPr>
          <w:ilvl w:val="0"/>
          <w:numId w:val="5"/>
        </w:numPr>
        <w:ind w:left="568"/>
      </w:pPr>
      <w:r w:rsidRPr="00AD36D2">
        <w:t xml:space="preserve">In the national targets submitted, there was a greater focus on the elements of Target 6 related to the eradication and control of already established invasive alien species as opposed to the identification and management of IAS pathways and prevention of IAS introductions. Over half of Parties (63%) had national targets which addressed the eradication or </w:t>
      </w:r>
      <w:r w:rsidR="00C82BEA" w:rsidRPr="00AD36D2">
        <w:t>control</w:t>
      </w:r>
      <w:r w:rsidRPr="00AD36D2">
        <w:t xml:space="preserve"> of invasive alien species. Less than half of Parties (48%) had national targets which addressed eliminating, minimizing, reducing and/or mitigating the impact of invasive alien species on species and ecosystem services. Approximately one quarter of Parties fully addressed the prevention of the introduction of priority invasive alien species (24%) and a similar percentage addressed reducing the rate of introduction and establishment of non-priority species by at least 50% by 2030 (28%). Less than half of Parties (41%) included a quantitative element in their national targets to reduce the rate of introduction of invasive alien species. Of these about three quarters (76%)) aimed for a 50% reduction and approximately one fifth (16%) aim to reduce introduction by more than 50%. Just over one third of national targets (37%) fully addressed the identification and management of introduction pathways, but more than half (54%) of targets did not address introduction pathways. Overall, the targets had a greater focus on controlling or managing the spread of invasive alien species and the impacts compared to their eradication (see figure</w:t>
      </w:r>
      <w:r w:rsidR="00602E9C" w:rsidRPr="00AD36D2">
        <w:t xml:space="preserve"> </w:t>
      </w:r>
      <w:r w:rsidRPr="00AD36D2">
        <w:t>1</w:t>
      </w:r>
      <w:r w:rsidR="00602E9C" w:rsidRPr="00AD36D2">
        <w:t>4</w:t>
      </w:r>
      <w:r w:rsidRPr="00AD36D2">
        <w:t>)</w:t>
      </w:r>
    </w:p>
    <w:p w14:paraId="6C8B9122" w14:textId="65320A81" w:rsidR="008C0428" w:rsidRPr="00AD36D2" w:rsidRDefault="006C4438" w:rsidP="00731CA5">
      <w:pPr>
        <w:pStyle w:val="CBDNormalNumber"/>
        <w:numPr>
          <w:ilvl w:val="0"/>
          <w:numId w:val="5"/>
        </w:numPr>
        <w:ind w:left="568"/>
      </w:pPr>
      <w:bookmarkStart w:id="86" w:name="_Hlk202868536"/>
      <w:r w:rsidRPr="00AD36D2">
        <w:t>About a third of Parties (3</w:t>
      </w:r>
      <w:r w:rsidR="00B25943" w:rsidRPr="00AD36D2">
        <w:t>4</w:t>
      </w:r>
      <w:r w:rsidRPr="00AD36D2">
        <w:t xml:space="preserve">%) provided information on the means of implementation related to at least one of their national the targets related to Target </w:t>
      </w:r>
      <w:r w:rsidR="000A36EB" w:rsidRPr="00AD36D2">
        <w:t>6</w:t>
      </w:r>
      <w:r w:rsidRPr="00AD36D2">
        <w:t>. Of these, 8</w:t>
      </w:r>
      <w:r w:rsidR="00B25943" w:rsidRPr="00AD36D2">
        <w:t>4</w:t>
      </w:r>
      <w:r w:rsidRPr="00AD36D2">
        <w:t xml:space="preserve">% indicated that additional means of implementation are required. </w:t>
      </w:r>
      <w:r w:rsidR="008C0428" w:rsidRPr="00AD36D2">
        <w:t>Less than half (43%) of the national target submissions contain information on the associated means of implementation. For targets with this information, most (81%) indicate that additional means of implementation are needed. Few (15%) indicate that the means of implementation are available. The most commonly mentioned means of implementation included funding from internal and external sources, and capacity</w:t>
      </w:r>
      <w:r w:rsidR="00094C98" w:rsidRPr="00AD36D2">
        <w:t>-</w:t>
      </w:r>
      <w:r w:rsidR="008C0428" w:rsidRPr="00AD36D2">
        <w:t>building followed by technical and technological support and improvements, and scientific research and collaboration.  </w:t>
      </w:r>
      <w:r w:rsidR="00396A14" w:rsidRPr="00AD36D2">
        <w:t xml:space="preserve">See table </w:t>
      </w:r>
      <w:r w:rsidR="003B33B4" w:rsidRPr="00AD36D2">
        <w:t>8</w:t>
      </w:r>
      <w:r w:rsidR="00396A14" w:rsidRPr="00AD36D2">
        <w:t xml:space="preserve"> for more detailed examples of the capacity needs identified by Parties.</w:t>
      </w:r>
    </w:p>
    <w:p w14:paraId="26B695F3" w14:textId="16C620A3" w:rsidR="002E0853" w:rsidRPr="00AD36D2" w:rsidRDefault="002E0853" w:rsidP="002E0853">
      <w:pPr>
        <w:pStyle w:val="CBDNormalNumber"/>
        <w:numPr>
          <w:ilvl w:val="0"/>
          <w:numId w:val="0"/>
        </w:numPr>
        <w:ind w:left="568"/>
      </w:pPr>
      <w:r w:rsidRPr="00AD36D2">
        <w:rPr>
          <w:b/>
          <w:bCs/>
        </w:rPr>
        <w:t>Table 8. Reported capacity needs identified in national targets</w:t>
      </w:r>
    </w:p>
    <w:tbl>
      <w:tblPr>
        <w:tblStyle w:val="TableGrid"/>
        <w:tblW w:w="4700"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573"/>
        <w:gridCol w:w="2002"/>
        <w:gridCol w:w="5214"/>
      </w:tblGrid>
      <w:tr w:rsidR="00035976" w:rsidRPr="00AD36D2" w14:paraId="7CF9B180" w14:textId="77777777" w:rsidTr="003B33B4">
        <w:tc>
          <w:tcPr>
            <w:tcW w:w="895" w:type="pct"/>
            <w:shd w:val="clear" w:color="auto" w:fill="F2F2F2" w:themeFill="background1" w:themeFillShade="F2"/>
            <w:vAlign w:val="center"/>
          </w:tcPr>
          <w:p w14:paraId="3A2177E7" w14:textId="77777777" w:rsidR="00035976" w:rsidRPr="00AD36D2" w:rsidRDefault="00035976" w:rsidP="00100B40">
            <w:pPr>
              <w:spacing w:before="40" w:after="40"/>
              <w:jc w:val="center"/>
              <w:rPr>
                <w:b/>
                <w:bCs/>
                <w:sz w:val="20"/>
                <w:szCs w:val="20"/>
              </w:rPr>
            </w:pPr>
            <w:r w:rsidRPr="00AD36D2">
              <w:rPr>
                <w:b/>
                <w:bCs/>
                <w:sz w:val="20"/>
                <w:szCs w:val="20"/>
              </w:rPr>
              <w:t>Category of needs</w:t>
            </w:r>
          </w:p>
        </w:tc>
        <w:tc>
          <w:tcPr>
            <w:tcW w:w="1139" w:type="pct"/>
            <w:shd w:val="clear" w:color="auto" w:fill="F2F2F2" w:themeFill="background1" w:themeFillShade="F2"/>
            <w:vAlign w:val="center"/>
          </w:tcPr>
          <w:p w14:paraId="3101AD10" w14:textId="704446B1" w:rsidR="00035976" w:rsidRPr="00AD36D2" w:rsidRDefault="00035976" w:rsidP="00100B40">
            <w:pPr>
              <w:spacing w:before="40" w:after="40"/>
              <w:jc w:val="center"/>
              <w:rPr>
                <w:b/>
                <w:bCs/>
                <w:sz w:val="20"/>
                <w:szCs w:val="20"/>
              </w:rPr>
            </w:pPr>
            <w:r w:rsidRPr="00AD36D2">
              <w:rPr>
                <w:b/>
                <w:bCs/>
                <w:sz w:val="20"/>
                <w:szCs w:val="20"/>
              </w:rPr>
              <w:t xml:space="preserve">Subcategory </w:t>
            </w:r>
            <w:r w:rsidR="003B33B4" w:rsidRPr="00AD36D2">
              <w:rPr>
                <w:b/>
                <w:bCs/>
                <w:sz w:val="20"/>
                <w:szCs w:val="20"/>
              </w:rPr>
              <w:t>of needs</w:t>
            </w:r>
          </w:p>
        </w:tc>
        <w:tc>
          <w:tcPr>
            <w:tcW w:w="2965" w:type="pct"/>
            <w:shd w:val="clear" w:color="auto" w:fill="F2F2F2" w:themeFill="background1" w:themeFillShade="F2"/>
            <w:vAlign w:val="center"/>
          </w:tcPr>
          <w:p w14:paraId="285917FB" w14:textId="0658FA93" w:rsidR="00035976" w:rsidRPr="00AD36D2" w:rsidRDefault="00035976" w:rsidP="00100B40">
            <w:pPr>
              <w:spacing w:before="40" w:after="40"/>
              <w:ind w:left="357"/>
              <w:jc w:val="left"/>
              <w:rPr>
                <w:b/>
                <w:bCs/>
                <w:sz w:val="20"/>
                <w:szCs w:val="20"/>
              </w:rPr>
            </w:pPr>
            <w:r w:rsidRPr="00AD36D2">
              <w:rPr>
                <w:b/>
                <w:bCs/>
                <w:sz w:val="20"/>
                <w:szCs w:val="20"/>
              </w:rPr>
              <w:t xml:space="preserve">Examples of specific needs </w:t>
            </w:r>
          </w:p>
        </w:tc>
      </w:tr>
      <w:tr w:rsidR="00035976" w:rsidRPr="00AD36D2" w14:paraId="7997E485" w14:textId="77777777" w:rsidTr="003B33B4">
        <w:tc>
          <w:tcPr>
            <w:tcW w:w="895" w:type="pct"/>
            <w:vAlign w:val="center"/>
          </w:tcPr>
          <w:p w14:paraId="121B79FB" w14:textId="77777777" w:rsidR="00035976" w:rsidRPr="00AD36D2" w:rsidRDefault="00035976" w:rsidP="00100B40">
            <w:pPr>
              <w:spacing w:before="40" w:after="40"/>
              <w:jc w:val="left"/>
              <w:rPr>
                <w:sz w:val="20"/>
                <w:szCs w:val="20"/>
              </w:rPr>
            </w:pPr>
            <w:r w:rsidRPr="00AD36D2">
              <w:rPr>
                <w:sz w:val="20"/>
                <w:szCs w:val="20"/>
              </w:rPr>
              <w:t xml:space="preserve">Technological </w:t>
            </w:r>
          </w:p>
        </w:tc>
        <w:tc>
          <w:tcPr>
            <w:tcW w:w="1139" w:type="pct"/>
            <w:vAlign w:val="center"/>
          </w:tcPr>
          <w:p w14:paraId="43235D09" w14:textId="7888A87B" w:rsidR="00035976" w:rsidRPr="00AD36D2" w:rsidRDefault="00035976" w:rsidP="00100B40">
            <w:pPr>
              <w:spacing w:before="40" w:after="40"/>
              <w:jc w:val="left"/>
              <w:rPr>
                <w:sz w:val="20"/>
                <w:szCs w:val="20"/>
              </w:rPr>
            </w:pPr>
            <w:r w:rsidRPr="00AD36D2">
              <w:rPr>
                <w:sz w:val="20"/>
                <w:szCs w:val="20"/>
              </w:rPr>
              <w:t>Technology related</w:t>
            </w:r>
          </w:p>
        </w:tc>
        <w:tc>
          <w:tcPr>
            <w:tcW w:w="2965" w:type="pct"/>
            <w:vAlign w:val="center"/>
          </w:tcPr>
          <w:p w14:paraId="3EB50DB8" w14:textId="7777777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Horizon scanning and predictive modelling (incorporating climate change) to predict and prevent invasions </w:t>
            </w:r>
          </w:p>
          <w:p w14:paraId="42DC1174" w14:textId="4BC9D20D" w:rsidR="00035976" w:rsidRPr="00AD36D2" w:rsidRDefault="00A7562E"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Artificial intelligence tolls</w:t>
            </w:r>
            <w:r w:rsidR="00035976" w:rsidRPr="00AD36D2">
              <w:rPr>
                <w:rFonts w:asciiTheme="majorBidi" w:hAnsiTheme="majorBidi" w:cstheme="majorBidi"/>
                <w:sz w:val="20"/>
                <w:szCs w:val="20"/>
              </w:rPr>
              <w:t xml:space="preserve"> and automation to mobili</w:t>
            </w:r>
            <w:r w:rsidR="009D367B" w:rsidRPr="00AD36D2">
              <w:rPr>
                <w:rFonts w:asciiTheme="majorBidi" w:hAnsiTheme="majorBidi" w:cstheme="majorBidi"/>
                <w:sz w:val="20"/>
                <w:szCs w:val="20"/>
              </w:rPr>
              <w:t>z</w:t>
            </w:r>
            <w:r w:rsidR="00035976" w:rsidRPr="00AD36D2">
              <w:rPr>
                <w:rFonts w:asciiTheme="majorBidi" w:hAnsiTheme="majorBidi" w:cstheme="majorBidi"/>
                <w:sz w:val="20"/>
                <w:szCs w:val="20"/>
              </w:rPr>
              <w:t xml:space="preserve">e data and reduce the lag between detection and information availability </w:t>
            </w:r>
          </w:p>
          <w:p w14:paraId="0F965F2B" w14:textId="7777777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Technology for early warning systems</w:t>
            </w:r>
          </w:p>
          <w:p w14:paraId="16CDA7CD" w14:textId="5CE25F6D" w:rsidR="00035976" w:rsidRPr="00AD36D2" w:rsidRDefault="00182DBD"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Tools to m</w:t>
            </w:r>
            <w:r w:rsidR="00035976" w:rsidRPr="00AD36D2">
              <w:rPr>
                <w:rFonts w:asciiTheme="majorBidi" w:hAnsiTheme="majorBidi" w:cstheme="majorBidi"/>
                <w:sz w:val="20"/>
                <w:szCs w:val="20"/>
              </w:rPr>
              <w:t>anage non-target effects from control methods</w:t>
            </w:r>
          </w:p>
          <w:p w14:paraId="6AAB1945" w14:textId="7373C4DE"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Develop alternative control options </w:t>
            </w:r>
          </w:p>
          <w:p w14:paraId="40F555F1" w14:textId="7777777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Laboratory equipment to analyse, detect and identify invasive alien species </w:t>
            </w:r>
          </w:p>
          <w:p w14:paraId="1EEECB48" w14:textId="1F7F78C1" w:rsidR="00035976" w:rsidRPr="00AD36D2" w:rsidRDefault="002A1AF0"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 q</w:t>
            </w:r>
            <w:r w:rsidR="00035976" w:rsidRPr="00AD36D2">
              <w:rPr>
                <w:rFonts w:asciiTheme="majorBidi" w:hAnsiTheme="majorBidi" w:cstheme="majorBidi"/>
                <w:sz w:val="20"/>
                <w:szCs w:val="20"/>
              </w:rPr>
              <w:t xml:space="preserve">uarantine infrastructure to inspect and temporarily house imported species to prevent the spread of invasive species </w:t>
            </w:r>
          </w:p>
          <w:p w14:paraId="49F93CA2" w14:textId="6CD67DED" w:rsidR="00035976" w:rsidRPr="00AD36D2" w:rsidRDefault="002A1AF0" w:rsidP="00F5371E">
            <w:pPr>
              <w:pStyle w:val="ListParagraph"/>
              <w:numPr>
                <w:ilvl w:val="0"/>
                <w:numId w:val="25"/>
              </w:numPr>
              <w:tabs>
                <w:tab w:val="clear" w:pos="567"/>
                <w:tab w:val="clear" w:pos="1134"/>
                <w:tab w:val="clear" w:pos="1701"/>
                <w:tab w:val="clear" w:pos="2268"/>
              </w:tabs>
              <w:spacing w:before="40" w:after="40"/>
              <w:ind w:left="313" w:hanging="313"/>
              <w:jc w:val="left"/>
              <w:rPr>
                <w:sz w:val="20"/>
                <w:szCs w:val="20"/>
              </w:rPr>
            </w:pPr>
            <w:r w:rsidRPr="00AD36D2">
              <w:rPr>
                <w:rFonts w:asciiTheme="majorBidi" w:hAnsiTheme="majorBidi" w:cstheme="majorBidi"/>
                <w:sz w:val="20"/>
                <w:szCs w:val="20"/>
              </w:rPr>
              <w:t>Improve</w:t>
            </w:r>
            <w:r w:rsidR="00035976" w:rsidRPr="00AD36D2">
              <w:rPr>
                <w:rFonts w:asciiTheme="majorBidi" w:hAnsiTheme="majorBidi" w:cstheme="majorBidi"/>
                <w:sz w:val="20"/>
                <w:szCs w:val="20"/>
              </w:rPr>
              <w:t xml:space="preserve"> phytosanitary and zoo sanitary controls at ports o</w:t>
            </w:r>
            <w:r w:rsidR="00856437" w:rsidRPr="00AD36D2">
              <w:rPr>
                <w:rFonts w:asciiTheme="majorBidi" w:hAnsiTheme="majorBidi" w:cstheme="majorBidi"/>
                <w:sz w:val="20"/>
                <w:szCs w:val="20"/>
              </w:rPr>
              <w:t>f</w:t>
            </w:r>
            <w:r w:rsidR="00035976" w:rsidRPr="00AD36D2">
              <w:rPr>
                <w:rFonts w:asciiTheme="majorBidi" w:hAnsiTheme="majorBidi" w:cstheme="majorBidi"/>
                <w:sz w:val="20"/>
                <w:szCs w:val="20"/>
              </w:rPr>
              <w:t xml:space="preserve"> departure and arrival</w:t>
            </w:r>
          </w:p>
        </w:tc>
      </w:tr>
      <w:tr w:rsidR="00035976" w:rsidRPr="00AD36D2" w14:paraId="27A85EFF" w14:textId="77777777" w:rsidTr="003B33B4">
        <w:tc>
          <w:tcPr>
            <w:tcW w:w="895" w:type="pct"/>
            <w:vMerge w:val="restart"/>
            <w:vAlign w:val="center"/>
          </w:tcPr>
          <w:p w14:paraId="5326C211" w14:textId="77777777" w:rsidR="00035976" w:rsidRPr="00AD36D2" w:rsidRDefault="00035976" w:rsidP="00100B40">
            <w:pPr>
              <w:spacing w:before="40" w:after="40"/>
              <w:jc w:val="left"/>
              <w:rPr>
                <w:sz w:val="20"/>
                <w:szCs w:val="20"/>
              </w:rPr>
            </w:pPr>
            <w:r w:rsidRPr="00AD36D2">
              <w:rPr>
                <w:sz w:val="20"/>
                <w:szCs w:val="20"/>
              </w:rPr>
              <w:t xml:space="preserve">Technical </w:t>
            </w:r>
          </w:p>
        </w:tc>
        <w:tc>
          <w:tcPr>
            <w:tcW w:w="1139" w:type="pct"/>
            <w:vAlign w:val="center"/>
          </w:tcPr>
          <w:p w14:paraId="10EFFAD8" w14:textId="05B1AB4A" w:rsidR="00035976" w:rsidRPr="00AD36D2" w:rsidRDefault="00035976" w:rsidP="00100B40">
            <w:pPr>
              <w:spacing w:before="40" w:after="40"/>
              <w:jc w:val="left"/>
              <w:rPr>
                <w:sz w:val="20"/>
                <w:szCs w:val="20"/>
              </w:rPr>
            </w:pPr>
            <w:r w:rsidRPr="00AD36D2">
              <w:rPr>
                <w:sz w:val="20"/>
                <w:szCs w:val="20"/>
              </w:rPr>
              <w:t>Information and dat</w:t>
            </w:r>
            <w:r w:rsidR="001C7D8D" w:rsidRPr="00AD36D2">
              <w:rPr>
                <w:sz w:val="20"/>
                <w:szCs w:val="20"/>
              </w:rPr>
              <w:t>a</w:t>
            </w:r>
          </w:p>
        </w:tc>
        <w:tc>
          <w:tcPr>
            <w:tcW w:w="2965" w:type="pct"/>
            <w:vAlign w:val="center"/>
          </w:tcPr>
          <w:p w14:paraId="6176DCD3" w14:textId="39884072"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w:t>
            </w:r>
            <w:r w:rsidR="008B1014" w:rsidRPr="00AD36D2">
              <w:rPr>
                <w:rFonts w:asciiTheme="majorBidi" w:hAnsiTheme="majorBidi" w:cstheme="majorBidi"/>
                <w:sz w:val="20"/>
                <w:szCs w:val="20"/>
              </w:rPr>
              <w:t>d</w:t>
            </w:r>
            <w:r w:rsidRPr="00AD36D2">
              <w:rPr>
                <w:rFonts w:asciiTheme="majorBidi" w:hAnsiTheme="majorBidi" w:cstheme="majorBidi"/>
                <w:sz w:val="20"/>
                <w:szCs w:val="20"/>
              </w:rPr>
              <w:t xml:space="preserve"> access to standardized</w:t>
            </w:r>
            <w:r w:rsidR="008B1014" w:rsidRPr="00AD36D2">
              <w:rPr>
                <w:rFonts w:asciiTheme="majorBidi" w:hAnsiTheme="majorBidi" w:cstheme="majorBidi"/>
                <w:sz w:val="20"/>
                <w:szCs w:val="20"/>
              </w:rPr>
              <w:t xml:space="preserve"> and up to date</w:t>
            </w:r>
            <w:r w:rsidRPr="00AD36D2">
              <w:rPr>
                <w:rFonts w:asciiTheme="majorBidi" w:hAnsiTheme="majorBidi" w:cstheme="majorBidi"/>
                <w:sz w:val="20"/>
                <w:szCs w:val="20"/>
              </w:rPr>
              <w:t xml:space="preserve"> data</w:t>
            </w:r>
            <w:r w:rsidR="00AD76DC" w:rsidRPr="00AD36D2">
              <w:rPr>
                <w:rFonts w:asciiTheme="majorBidi" w:hAnsiTheme="majorBidi" w:cstheme="majorBidi"/>
                <w:sz w:val="20"/>
                <w:szCs w:val="20"/>
              </w:rPr>
              <w:t>, including baseline data,</w:t>
            </w:r>
            <w:r w:rsidRPr="00AD36D2">
              <w:rPr>
                <w:rFonts w:asciiTheme="majorBidi" w:hAnsiTheme="majorBidi" w:cstheme="majorBidi"/>
                <w:sz w:val="20"/>
                <w:szCs w:val="20"/>
              </w:rPr>
              <w:t xml:space="preserve"> on invasive alien species</w:t>
            </w:r>
            <w:r w:rsidR="00856437" w:rsidRPr="00AD36D2">
              <w:rPr>
                <w:rFonts w:asciiTheme="majorBidi" w:hAnsiTheme="majorBidi" w:cstheme="majorBidi"/>
                <w:sz w:val="20"/>
                <w:szCs w:val="20"/>
              </w:rPr>
              <w:t xml:space="preserve">, </w:t>
            </w:r>
            <w:r w:rsidRPr="00AD36D2">
              <w:rPr>
                <w:rFonts w:asciiTheme="majorBidi" w:hAnsiTheme="majorBidi" w:cstheme="majorBidi"/>
                <w:sz w:val="20"/>
                <w:szCs w:val="20"/>
              </w:rPr>
              <w:t xml:space="preserve">including </w:t>
            </w:r>
            <w:r w:rsidR="001C7D8D" w:rsidRPr="00AD36D2">
              <w:rPr>
                <w:rFonts w:asciiTheme="majorBidi" w:hAnsiTheme="majorBidi" w:cstheme="majorBidi"/>
                <w:sz w:val="20"/>
                <w:szCs w:val="20"/>
              </w:rPr>
              <w:t xml:space="preserve">on </w:t>
            </w:r>
            <w:r w:rsidRPr="00AD36D2">
              <w:rPr>
                <w:rFonts w:asciiTheme="majorBidi" w:hAnsiTheme="majorBidi" w:cstheme="majorBidi"/>
                <w:sz w:val="20"/>
                <w:szCs w:val="20"/>
              </w:rPr>
              <w:t>th</w:t>
            </w:r>
            <w:r w:rsidR="001C7D8D" w:rsidRPr="00AD36D2">
              <w:rPr>
                <w:rFonts w:asciiTheme="majorBidi" w:hAnsiTheme="majorBidi" w:cstheme="majorBidi"/>
                <w:sz w:val="20"/>
                <w:szCs w:val="20"/>
              </w:rPr>
              <w:t>e</w:t>
            </w:r>
            <w:r w:rsidRPr="00AD36D2">
              <w:rPr>
                <w:rFonts w:asciiTheme="majorBidi" w:hAnsiTheme="majorBidi" w:cstheme="majorBidi"/>
                <w:sz w:val="20"/>
                <w:szCs w:val="20"/>
              </w:rPr>
              <w:t xml:space="preserve"> impacts, entry points, vectors, </w:t>
            </w:r>
            <w:r w:rsidR="001C7D8D" w:rsidRPr="00AD36D2">
              <w:rPr>
                <w:rFonts w:asciiTheme="majorBidi" w:hAnsiTheme="majorBidi" w:cstheme="majorBidi"/>
                <w:sz w:val="20"/>
                <w:szCs w:val="20"/>
              </w:rPr>
              <w:t xml:space="preserve">and </w:t>
            </w:r>
            <w:r w:rsidRPr="00AD36D2">
              <w:rPr>
                <w:rFonts w:asciiTheme="majorBidi" w:hAnsiTheme="majorBidi" w:cstheme="majorBidi"/>
                <w:sz w:val="20"/>
                <w:szCs w:val="20"/>
              </w:rPr>
              <w:t>occurrences</w:t>
            </w:r>
            <w:r w:rsidR="001C7D8D" w:rsidRPr="00AD36D2">
              <w:rPr>
                <w:rFonts w:asciiTheme="majorBidi" w:hAnsiTheme="majorBidi" w:cstheme="majorBidi"/>
                <w:sz w:val="20"/>
                <w:szCs w:val="20"/>
              </w:rPr>
              <w:t xml:space="preserve"> of invasive alien species</w:t>
            </w:r>
          </w:p>
          <w:p w14:paraId="280278E0" w14:textId="77977DDE" w:rsidR="00035976" w:rsidRPr="00AD36D2" w:rsidRDefault="008B1014"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lastRenderedPageBreak/>
              <w:t>Improved</w:t>
            </w:r>
            <w:r w:rsidR="00035976" w:rsidRPr="00AD36D2">
              <w:rPr>
                <w:rFonts w:asciiTheme="majorBidi" w:hAnsiTheme="majorBidi" w:cstheme="majorBidi"/>
                <w:sz w:val="20"/>
                <w:szCs w:val="20"/>
              </w:rPr>
              <w:t xml:space="preserve"> data</w:t>
            </w:r>
            <w:r w:rsidRPr="00AD36D2">
              <w:rPr>
                <w:rFonts w:asciiTheme="majorBidi" w:hAnsiTheme="majorBidi" w:cstheme="majorBidi"/>
                <w:sz w:val="20"/>
                <w:szCs w:val="20"/>
              </w:rPr>
              <w:t>, including baseline data,</w:t>
            </w:r>
            <w:r w:rsidR="00035976" w:rsidRPr="00AD36D2">
              <w:rPr>
                <w:rFonts w:asciiTheme="majorBidi" w:hAnsiTheme="majorBidi" w:cstheme="majorBidi"/>
                <w:sz w:val="20"/>
                <w:szCs w:val="20"/>
              </w:rPr>
              <w:t xml:space="preserve"> on effectiveness and cost of management actions to address invasive species </w:t>
            </w:r>
          </w:p>
          <w:p w14:paraId="1EB8FC11" w14:textId="32A099E9" w:rsidR="00035976" w:rsidRPr="00AD36D2" w:rsidRDefault="00AD76DC"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w:t>
            </w:r>
            <w:r w:rsidR="00035976" w:rsidRPr="00AD36D2">
              <w:rPr>
                <w:rFonts w:asciiTheme="majorBidi" w:hAnsiTheme="majorBidi" w:cstheme="majorBidi"/>
                <w:sz w:val="20"/>
                <w:szCs w:val="20"/>
              </w:rPr>
              <w:t xml:space="preserve"> data on the role of indirect drivers (governance and sociocultural drivers) affecting biological invasions </w:t>
            </w:r>
          </w:p>
          <w:p w14:paraId="39AAD937" w14:textId="7777777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Regional and international data sharing platforms </w:t>
            </w:r>
          </w:p>
          <w:p w14:paraId="6A5BF6EF" w14:textId="563D4673"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w:t>
            </w:r>
            <w:r w:rsidR="00AD76DC" w:rsidRPr="00AD36D2">
              <w:rPr>
                <w:rFonts w:asciiTheme="majorBidi" w:hAnsiTheme="majorBidi" w:cstheme="majorBidi"/>
                <w:sz w:val="20"/>
                <w:szCs w:val="20"/>
              </w:rPr>
              <w:t>d</w:t>
            </w:r>
            <w:r w:rsidRPr="00AD36D2">
              <w:rPr>
                <w:rFonts w:asciiTheme="majorBidi" w:hAnsiTheme="majorBidi" w:cstheme="majorBidi"/>
                <w:sz w:val="20"/>
                <w:szCs w:val="20"/>
              </w:rPr>
              <w:t xml:space="preserve"> data availability on particular taxonomic groups (microorganisms, invertebrates), biomes (marine, tropical, arctic) and regions (Africa, central Asia)</w:t>
            </w:r>
          </w:p>
          <w:p w14:paraId="651D1480" w14:textId="291A9B14" w:rsidR="00035976" w:rsidRPr="00AD36D2" w:rsidRDefault="00AD76DC" w:rsidP="00F5371E">
            <w:pPr>
              <w:pStyle w:val="ListParagraph"/>
              <w:numPr>
                <w:ilvl w:val="0"/>
                <w:numId w:val="25"/>
              </w:numPr>
              <w:tabs>
                <w:tab w:val="clear" w:pos="567"/>
                <w:tab w:val="clear" w:pos="1134"/>
                <w:tab w:val="clear" w:pos="1701"/>
                <w:tab w:val="clear" w:pos="2268"/>
              </w:tabs>
              <w:spacing w:before="40" w:after="40"/>
              <w:ind w:left="313" w:hanging="313"/>
              <w:jc w:val="left"/>
              <w:rPr>
                <w:sz w:val="20"/>
                <w:szCs w:val="20"/>
              </w:rPr>
            </w:pPr>
            <w:r w:rsidRPr="00AD36D2">
              <w:rPr>
                <w:rFonts w:asciiTheme="majorBidi" w:hAnsiTheme="majorBidi" w:cstheme="majorBidi"/>
                <w:sz w:val="20"/>
                <w:szCs w:val="20"/>
              </w:rPr>
              <w:t>Improved</w:t>
            </w:r>
            <w:r w:rsidR="00035976" w:rsidRPr="00AD36D2">
              <w:rPr>
                <w:rFonts w:asciiTheme="majorBidi" w:hAnsiTheme="majorBidi" w:cstheme="majorBidi"/>
                <w:sz w:val="20"/>
                <w:szCs w:val="20"/>
              </w:rPr>
              <w:t xml:space="preserve"> eradication guidelines and strategies for generalist invasive alien invertebrates and hard-to detect freshwater and marine </w:t>
            </w:r>
            <w:r w:rsidR="00C92749" w:rsidRPr="00AD36D2">
              <w:rPr>
                <w:rFonts w:asciiTheme="majorBidi" w:hAnsiTheme="majorBidi" w:cstheme="majorBidi"/>
                <w:sz w:val="20"/>
                <w:szCs w:val="20"/>
              </w:rPr>
              <w:t xml:space="preserve">invasive alien </w:t>
            </w:r>
            <w:r w:rsidR="00275B18" w:rsidRPr="00AD36D2">
              <w:rPr>
                <w:rFonts w:asciiTheme="majorBidi" w:hAnsiTheme="majorBidi" w:cstheme="majorBidi"/>
                <w:sz w:val="20"/>
                <w:szCs w:val="20"/>
              </w:rPr>
              <w:t>species</w:t>
            </w:r>
          </w:p>
        </w:tc>
      </w:tr>
      <w:tr w:rsidR="00035976" w:rsidRPr="00AD36D2" w14:paraId="1CE2217C" w14:textId="77777777" w:rsidTr="003B33B4">
        <w:tc>
          <w:tcPr>
            <w:tcW w:w="895" w:type="pct"/>
            <w:vMerge/>
            <w:vAlign w:val="center"/>
          </w:tcPr>
          <w:p w14:paraId="01513714" w14:textId="77777777" w:rsidR="00035976" w:rsidRPr="00AD36D2" w:rsidRDefault="00035976" w:rsidP="00100B40">
            <w:pPr>
              <w:spacing w:before="40" w:after="40"/>
              <w:jc w:val="left"/>
              <w:rPr>
                <w:sz w:val="20"/>
                <w:szCs w:val="20"/>
              </w:rPr>
            </w:pPr>
          </w:p>
        </w:tc>
        <w:tc>
          <w:tcPr>
            <w:tcW w:w="1139" w:type="pct"/>
            <w:vAlign w:val="center"/>
          </w:tcPr>
          <w:p w14:paraId="23BAB6F6" w14:textId="58DAA206" w:rsidR="00035976" w:rsidRPr="00AD36D2" w:rsidRDefault="00035976" w:rsidP="00100B40">
            <w:pPr>
              <w:spacing w:before="40" w:after="40"/>
              <w:jc w:val="left"/>
              <w:rPr>
                <w:sz w:val="20"/>
                <w:szCs w:val="20"/>
              </w:rPr>
            </w:pPr>
            <w:r w:rsidRPr="00AD36D2">
              <w:rPr>
                <w:sz w:val="20"/>
                <w:szCs w:val="20"/>
              </w:rPr>
              <w:t xml:space="preserve">Scientific research </w:t>
            </w:r>
          </w:p>
        </w:tc>
        <w:tc>
          <w:tcPr>
            <w:tcW w:w="2965" w:type="pct"/>
            <w:vAlign w:val="center"/>
          </w:tcPr>
          <w:p w14:paraId="4D09B3CA" w14:textId="5BE41A4C"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and monitoring on the threat of invasive alien species to human, animal and environmental health </w:t>
            </w:r>
          </w:p>
          <w:p w14:paraId="0843291C" w14:textId="7777777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into drivers of invasions, especially in aquatic and marine systems and developing economies </w:t>
            </w:r>
          </w:p>
          <w:p w14:paraId="138CD55E" w14:textId="7777777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Scenarios and models of the net effects of multiple interacting drivers of global change in promoting invasions </w:t>
            </w:r>
          </w:p>
        </w:tc>
      </w:tr>
      <w:tr w:rsidR="00035976" w:rsidRPr="00AD36D2" w14:paraId="4A0F088B" w14:textId="77777777" w:rsidTr="003B33B4">
        <w:tc>
          <w:tcPr>
            <w:tcW w:w="895" w:type="pct"/>
            <w:vMerge/>
            <w:vAlign w:val="center"/>
          </w:tcPr>
          <w:p w14:paraId="2A2B5D94" w14:textId="77777777" w:rsidR="00035976" w:rsidRPr="00AD36D2" w:rsidRDefault="00035976" w:rsidP="00100B40">
            <w:pPr>
              <w:spacing w:before="40" w:after="40"/>
              <w:jc w:val="left"/>
              <w:rPr>
                <w:sz w:val="20"/>
                <w:szCs w:val="20"/>
              </w:rPr>
            </w:pPr>
          </w:p>
        </w:tc>
        <w:tc>
          <w:tcPr>
            <w:tcW w:w="1139" w:type="pct"/>
            <w:vAlign w:val="center"/>
          </w:tcPr>
          <w:p w14:paraId="5CB1ADD6" w14:textId="3E020F82" w:rsidR="00035976" w:rsidRPr="00AD36D2" w:rsidRDefault="00035976" w:rsidP="00100B40">
            <w:pPr>
              <w:spacing w:before="40" w:after="40"/>
              <w:jc w:val="left"/>
              <w:rPr>
                <w:sz w:val="20"/>
                <w:szCs w:val="20"/>
              </w:rPr>
            </w:pPr>
            <w:r w:rsidRPr="00AD36D2">
              <w:rPr>
                <w:sz w:val="20"/>
                <w:szCs w:val="20"/>
              </w:rPr>
              <w:t>Monitoring and surveillance</w:t>
            </w:r>
          </w:p>
        </w:tc>
        <w:tc>
          <w:tcPr>
            <w:tcW w:w="2965" w:type="pct"/>
            <w:vAlign w:val="center"/>
          </w:tcPr>
          <w:p w14:paraId="2766D7FD" w14:textId="7777777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Long-term monitoring using emerging technology (eDNA analysis and satellite imagery)</w:t>
            </w:r>
          </w:p>
          <w:p w14:paraId="2F78D84F" w14:textId="7777777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Monitoring the effectiveness of control measures </w:t>
            </w:r>
          </w:p>
        </w:tc>
      </w:tr>
      <w:tr w:rsidR="00035976" w:rsidRPr="00AD36D2" w14:paraId="64643BB6" w14:textId="77777777" w:rsidTr="003B33B4">
        <w:tc>
          <w:tcPr>
            <w:tcW w:w="895" w:type="pct"/>
            <w:vMerge/>
            <w:vAlign w:val="center"/>
          </w:tcPr>
          <w:p w14:paraId="3DC79F07" w14:textId="77777777" w:rsidR="00035976" w:rsidRPr="00AD36D2" w:rsidRDefault="00035976" w:rsidP="00100B40">
            <w:pPr>
              <w:spacing w:before="40" w:after="40"/>
              <w:jc w:val="left"/>
              <w:rPr>
                <w:sz w:val="20"/>
                <w:szCs w:val="20"/>
              </w:rPr>
            </w:pPr>
          </w:p>
        </w:tc>
        <w:tc>
          <w:tcPr>
            <w:tcW w:w="1139" w:type="pct"/>
            <w:vAlign w:val="center"/>
          </w:tcPr>
          <w:p w14:paraId="2E2CA3EA" w14:textId="188C18BD" w:rsidR="00035976" w:rsidRPr="00AD36D2" w:rsidRDefault="00035976" w:rsidP="00100B40">
            <w:pPr>
              <w:spacing w:before="40" w:after="40"/>
              <w:jc w:val="left"/>
              <w:rPr>
                <w:sz w:val="20"/>
                <w:szCs w:val="20"/>
              </w:rPr>
            </w:pPr>
            <w:r w:rsidRPr="00AD36D2">
              <w:rPr>
                <w:sz w:val="20"/>
                <w:szCs w:val="20"/>
              </w:rPr>
              <w:t>Capacity</w:t>
            </w:r>
            <w:r w:rsidR="00094C98" w:rsidRPr="00AD36D2">
              <w:rPr>
                <w:sz w:val="20"/>
                <w:szCs w:val="20"/>
              </w:rPr>
              <w:t>-</w:t>
            </w:r>
            <w:r w:rsidRPr="00AD36D2">
              <w:rPr>
                <w:sz w:val="20"/>
                <w:szCs w:val="20"/>
              </w:rPr>
              <w:t>building</w:t>
            </w:r>
          </w:p>
        </w:tc>
        <w:tc>
          <w:tcPr>
            <w:tcW w:w="2965" w:type="pct"/>
            <w:vAlign w:val="center"/>
          </w:tcPr>
          <w:p w14:paraId="01990FB8" w14:textId="4895CFE4"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Capacity to completely eradicate </w:t>
            </w:r>
            <w:r w:rsidR="0044597C" w:rsidRPr="00AD36D2">
              <w:rPr>
                <w:rFonts w:asciiTheme="majorBidi" w:hAnsiTheme="majorBidi" w:cstheme="majorBidi"/>
                <w:sz w:val="20"/>
                <w:szCs w:val="20"/>
              </w:rPr>
              <w:t>invasive alien species</w:t>
            </w:r>
            <w:r w:rsidRPr="00AD36D2">
              <w:rPr>
                <w:rFonts w:asciiTheme="majorBidi" w:hAnsiTheme="majorBidi" w:cstheme="majorBidi"/>
                <w:sz w:val="20"/>
                <w:szCs w:val="20"/>
              </w:rPr>
              <w:t xml:space="preserve"> rather than just stop its spread </w:t>
            </w:r>
          </w:p>
          <w:p w14:paraId="67FCB2CC" w14:textId="7777777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Capacity of staff and communities to control IAS</w:t>
            </w:r>
          </w:p>
        </w:tc>
      </w:tr>
      <w:tr w:rsidR="00035976" w:rsidRPr="00AD36D2" w14:paraId="40F0EEF4" w14:textId="77777777" w:rsidTr="003B33B4">
        <w:tc>
          <w:tcPr>
            <w:tcW w:w="895" w:type="pct"/>
            <w:vMerge/>
            <w:vAlign w:val="center"/>
          </w:tcPr>
          <w:p w14:paraId="7453A73B" w14:textId="77777777" w:rsidR="00035976" w:rsidRPr="00AD36D2" w:rsidRDefault="00035976" w:rsidP="00100B40">
            <w:pPr>
              <w:spacing w:before="40" w:after="40"/>
              <w:jc w:val="left"/>
              <w:rPr>
                <w:sz w:val="20"/>
                <w:szCs w:val="20"/>
              </w:rPr>
            </w:pPr>
          </w:p>
        </w:tc>
        <w:tc>
          <w:tcPr>
            <w:tcW w:w="1139" w:type="pct"/>
            <w:vAlign w:val="center"/>
          </w:tcPr>
          <w:p w14:paraId="484374C6" w14:textId="216881EF" w:rsidR="00035976" w:rsidRPr="00AD36D2" w:rsidRDefault="00035976" w:rsidP="00100B40">
            <w:pPr>
              <w:spacing w:before="40" w:after="40"/>
              <w:jc w:val="left"/>
              <w:rPr>
                <w:sz w:val="20"/>
                <w:szCs w:val="20"/>
              </w:rPr>
            </w:pPr>
            <w:r w:rsidRPr="00AD36D2">
              <w:rPr>
                <w:sz w:val="20"/>
                <w:szCs w:val="20"/>
              </w:rPr>
              <w:t>Human resources: training and skills</w:t>
            </w:r>
          </w:p>
        </w:tc>
        <w:tc>
          <w:tcPr>
            <w:tcW w:w="2965" w:type="pct"/>
            <w:vAlign w:val="center"/>
          </w:tcPr>
          <w:p w14:paraId="5EE3B0F6" w14:textId="7777777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in AI-based detection, GIS, surveillance tools and real time tracking </w:t>
            </w:r>
          </w:p>
          <w:p w14:paraId="6008AFD2" w14:textId="519DC03C"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on cost-benefit tools </w:t>
            </w:r>
            <w:r w:rsidR="00C07B8C" w:rsidRPr="00AD36D2">
              <w:rPr>
                <w:rFonts w:asciiTheme="majorBidi" w:hAnsiTheme="majorBidi" w:cstheme="majorBidi"/>
                <w:sz w:val="20"/>
                <w:szCs w:val="20"/>
              </w:rPr>
              <w:t>for</w:t>
            </w:r>
            <w:r w:rsidRPr="00AD36D2">
              <w:rPr>
                <w:rFonts w:asciiTheme="majorBidi" w:hAnsiTheme="majorBidi" w:cstheme="majorBidi"/>
                <w:sz w:val="20"/>
                <w:szCs w:val="20"/>
              </w:rPr>
              <w:t xml:space="preserve"> prioriti</w:t>
            </w:r>
            <w:r w:rsidR="00042869" w:rsidRPr="00AD36D2">
              <w:rPr>
                <w:rFonts w:asciiTheme="majorBidi" w:hAnsiTheme="majorBidi" w:cstheme="majorBidi"/>
                <w:sz w:val="20"/>
                <w:szCs w:val="20"/>
              </w:rPr>
              <w:t>z</w:t>
            </w:r>
            <w:r w:rsidR="00C07B8C" w:rsidRPr="00AD36D2">
              <w:rPr>
                <w:rFonts w:asciiTheme="majorBidi" w:hAnsiTheme="majorBidi" w:cstheme="majorBidi"/>
                <w:sz w:val="20"/>
                <w:szCs w:val="20"/>
              </w:rPr>
              <w:t>ing</w:t>
            </w:r>
            <w:r w:rsidRPr="00AD36D2">
              <w:rPr>
                <w:rFonts w:asciiTheme="majorBidi" w:hAnsiTheme="majorBidi" w:cstheme="majorBidi"/>
                <w:sz w:val="20"/>
                <w:szCs w:val="20"/>
              </w:rPr>
              <w:t xml:space="preserve"> invasive alien species based on ecological and economic risks </w:t>
            </w:r>
          </w:p>
          <w:p w14:paraId="484DFF0E" w14:textId="0EF7E3A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on species identification </w:t>
            </w:r>
          </w:p>
          <w:p w14:paraId="733E87E9" w14:textId="77777777" w:rsidR="00035976" w:rsidRPr="00AD36D2" w:rsidRDefault="00035976"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for quarantine personnel, border control officers and management supervisors </w:t>
            </w:r>
          </w:p>
        </w:tc>
      </w:tr>
      <w:tr w:rsidR="00035976" w:rsidRPr="00AD36D2" w14:paraId="01E68AA9" w14:textId="77777777" w:rsidTr="003B33B4">
        <w:tc>
          <w:tcPr>
            <w:tcW w:w="895" w:type="pct"/>
            <w:vMerge/>
            <w:vAlign w:val="center"/>
          </w:tcPr>
          <w:p w14:paraId="760BE379" w14:textId="77777777" w:rsidR="00035976" w:rsidRPr="00AD36D2" w:rsidRDefault="00035976" w:rsidP="00100B40">
            <w:pPr>
              <w:spacing w:before="40" w:after="40"/>
              <w:jc w:val="left"/>
              <w:rPr>
                <w:sz w:val="20"/>
                <w:szCs w:val="20"/>
              </w:rPr>
            </w:pPr>
          </w:p>
        </w:tc>
        <w:tc>
          <w:tcPr>
            <w:tcW w:w="1139" w:type="pct"/>
            <w:vAlign w:val="center"/>
          </w:tcPr>
          <w:p w14:paraId="41229B2F" w14:textId="4B97395C" w:rsidR="00035976" w:rsidRPr="00AD36D2" w:rsidRDefault="00035976" w:rsidP="00100B40">
            <w:pPr>
              <w:spacing w:before="40" w:after="40"/>
              <w:jc w:val="left"/>
              <w:rPr>
                <w:sz w:val="20"/>
                <w:szCs w:val="20"/>
              </w:rPr>
            </w:pPr>
            <w:r w:rsidRPr="00AD36D2">
              <w:rPr>
                <w:sz w:val="20"/>
                <w:szCs w:val="20"/>
              </w:rPr>
              <w:t>Communication and awareness</w:t>
            </w:r>
          </w:p>
        </w:tc>
        <w:tc>
          <w:tcPr>
            <w:tcW w:w="2965" w:type="pct"/>
            <w:vAlign w:val="center"/>
          </w:tcPr>
          <w:p w14:paraId="391BFDDB" w14:textId="4AA027AE" w:rsidR="00035976" w:rsidRPr="00AD36D2" w:rsidRDefault="005C309F"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w:t>
            </w:r>
            <w:r w:rsidR="00035976" w:rsidRPr="00AD36D2">
              <w:rPr>
                <w:rFonts w:asciiTheme="majorBidi" w:hAnsiTheme="majorBidi" w:cstheme="majorBidi"/>
                <w:sz w:val="20"/>
                <w:szCs w:val="20"/>
              </w:rPr>
              <w:t xml:space="preserve">wareness and education for stakeholders on the impacts of </w:t>
            </w:r>
            <w:r w:rsidRPr="00AD36D2">
              <w:rPr>
                <w:rFonts w:asciiTheme="majorBidi" w:hAnsiTheme="majorBidi" w:cstheme="majorBidi"/>
                <w:sz w:val="20"/>
                <w:szCs w:val="20"/>
              </w:rPr>
              <w:t>invasive alien species</w:t>
            </w:r>
            <w:r w:rsidR="00035976" w:rsidRPr="00AD36D2">
              <w:rPr>
                <w:rFonts w:asciiTheme="majorBidi" w:hAnsiTheme="majorBidi" w:cstheme="majorBidi"/>
                <w:sz w:val="20"/>
                <w:szCs w:val="20"/>
              </w:rPr>
              <w:t xml:space="preserve"> and how to prevent their spread </w:t>
            </w:r>
          </w:p>
        </w:tc>
      </w:tr>
      <w:tr w:rsidR="00035976" w:rsidRPr="00AD36D2" w14:paraId="3581910E" w14:textId="77777777" w:rsidTr="003B33B4">
        <w:tc>
          <w:tcPr>
            <w:tcW w:w="895" w:type="pct"/>
            <w:vMerge/>
            <w:vAlign w:val="center"/>
          </w:tcPr>
          <w:p w14:paraId="04622F8B" w14:textId="77777777" w:rsidR="00035976" w:rsidRPr="00AD36D2" w:rsidRDefault="00035976" w:rsidP="00100B40">
            <w:pPr>
              <w:spacing w:before="40" w:after="40"/>
              <w:jc w:val="left"/>
              <w:rPr>
                <w:sz w:val="20"/>
                <w:szCs w:val="20"/>
              </w:rPr>
            </w:pPr>
          </w:p>
        </w:tc>
        <w:tc>
          <w:tcPr>
            <w:tcW w:w="1139" w:type="pct"/>
            <w:vAlign w:val="center"/>
          </w:tcPr>
          <w:p w14:paraId="45C6992D" w14:textId="35B8CC97" w:rsidR="00035976" w:rsidRPr="00AD36D2" w:rsidRDefault="00035976" w:rsidP="00100B40">
            <w:pPr>
              <w:spacing w:before="40" w:after="40"/>
              <w:jc w:val="left"/>
              <w:rPr>
                <w:sz w:val="20"/>
                <w:szCs w:val="20"/>
              </w:rPr>
            </w:pPr>
            <w:r w:rsidRPr="00AD36D2">
              <w:rPr>
                <w:sz w:val="20"/>
                <w:szCs w:val="20"/>
              </w:rPr>
              <w:t>International cooperation and knowledge transfer</w:t>
            </w:r>
          </w:p>
        </w:tc>
        <w:tc>
          <w:tcPr>
            <w:tcW w:w="2965" w:type="pct"/>
            <w:vAlign w:val="center"/>
          </w:tcPr>
          <w:p w14:paraId="6EEF2E39" w14:textId="2BE492C4" w:rsidR="00035976" w:rsidRPr="00AD36D2" w:rsidRDefault="006C607F"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i</w:t>
            </w:r>
            <w:r w:rsidR="00035976" w:rsidRPr="00AD36D2">
              <w:rPr>
                <w:rFonts w:asciiTheme="majorBidi" w:hAnsiTheme="majorBidi" w:cstheme="majorBidi"/>
                <w:sz w:val="20"/>
                <w:szCs w:val="20"/>
              </w:rPr>
              <w:t>nformation</w:t>
            </w:r>
            <w:r w:rsidR="00042869" w:rsidRPr="00AD36D2">
              <w:rPr>
                <w:rFonts w:asciiTheme="majorBidi" w:hAnsiTheme="majorBidi" w:cstheme="majorBidi"/>
                <w:sz w:val="20"/>
                <w:szCs w:val="20"/>
              </w:rPr>
              <w:t>-</w:t>
            </w:r>
            <w:r w:rsidRPr="00AD36D2">
              <w:rPr>
                <w:rFonts w:asciiTheme="majorBidi" w:hAnsiTheme="majorBidi" w:cstheme="majorBidi"/>
                <w:sz w:val="20"/>
                <w:szCs w:val="20"/>
              </w:rPr>
              <w:t xml:space="preserve">sharing </w:t>
            </w:r>
            <w:r w:rsidR="00035976" w:rsidRPr="00AD36D2">
              <w:rPr>
                <w:rFonts w:asciiTheme="majorBidi" w:hAnsiTheme="majorBidi" w:cstheme="majorBidi"/>
                <w:sz w:val="20"/>
                <w:szCs w:val="20"/>
              </w:rPr>
              <w:t xml:space="preserve">and technical exchange on container pathway management </w:t>
            </w:r>
          </w:p>
          <w:p w14:paraId="68CD3E49" w14:textId="7ADF424A" w:rsidR="00035976" w:rsidRPr="00AD36D2" w:rsidRDefault="00F460B1"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data</w:t>
            </w:r>
            <w:r w:rsidR="00042869" w:rsidRPr="00AD36D2">
              <w:rPr>
                <w:rFonts w:asciiTheme="majorBidi" w:hAnsiTheme="majorBidi" w:cstheme="majorBidi"/>
                <w:sz w:val="20"/>
                <w:szCs w:val="20"/>
              </w:rPr>
              <w:t>-</w:t>
            </w:r>
            <w:r w:rsidRPr="00AD36D2">
              <w:rPr>
                <w:rFonts w:asciiTheme="majorBidi" w:hAnsiTheme="majorBidi" w:cstheme="majorBidi"/>
                <w:sz w:val="20"/>
                <w:szCs w:val="20"/>
              </w:rPr>
              <w:t xml:space="preserve">sharing </w:t>
            </w:r>
            <w:r w:rsidR="00035976" w:rsidRPr="00AD36D2">
              <w:rPr>
                <w:rFonts w:asciiTheme="majorBidi" w:hAnsiTheme="majorBidi" w:cstheme="majorBidi"/>
                <w:sz w:val="20"/>
                <w:szCs w:val="20"/>
              </w:rPr>
              <w:t xml:space="preserve">on cross-border regulation and surveillance strategies </w:t>
            </w:r>
          </w:p>
          <w:p w14:paraId="0F1F0EA5" w14:textId="71DE0C71" w:rsidR="00035976" w:rsidRPr="00AD36D2" w:rsidRDefault="00F460B1"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i</w:t>
            </w:r>
            <w:r w:rsidR="00035976" w:rsidRPr="00AD36D2">
              <w:rPr>
                <w:rFonts w:asciiTheme="majorBidi" w:hAnsiTheme="majorBidi" w:cstheme="majorBidi"/>
                <w:sz w:val="20"/>
                <w:szCs w:val="20"/>
              </w:rPr>
              <w:t>nternational support to support early detection and rapid response</w:t>
            </w:r>
          </w:p>
        </w:tc>
      </w:tr>
      <w:tr w:rsidR="00035976" w:rsidRPr="00AD36D2" w14:paraId="7932CF7F" w14:textId="77777777" w:rsidTr="003B33B4">
        <w:tc>
          <w:tcPr>
            <w:tcW w:w="895" w:type="pct"/>
            <w:vMerge/>
            <w:vAlign w:val="center"/>
          </w:tcPr>
          <w:p w14:paraId="46A69A01" w14:textId="77777777" w:rsidR="00035976" w:rsidRPr="00AD36D2" w:rsidRDefault="00035976" w:rsidP="00100B40">
            <w:pPr>
              <w:spacing w:before="40" w:after="40"/>
              <w:jc w:val="left"/>
              <w:rPr>
                <w:sz w:val="20"/>
                <w:szCs w:val="20"/>
              </w:rPr>
            </w:pPr>
          </w:p>
        </w:tc>
        <w:tc>
          <w:tcPr>
            <w:tcW w:w="1139" w:type="pct"/>
            <w:vAlign w:val="center"/>
          </w:tcPr>
          <w:p w14:paraId="006F02FE" w14:textId="50E6E072" w:rsidR="00035976" w:rsidRPr="00AD36D2" w:rsidRDefault="00035976" w:rsidP="00100B40">
            <w:pPr>
              <w:spacing w:before="40" w:after="40"/>
              <w:jc w:val="left"/>
              <w:rPr>
                <w:sz w:val="20"/>
                <w:szCs w:val="20"/>
              </w:rPr>
            </w:pPr>
            <w:r w:rsidRPr="00AD36D2">
              <w:rPr>
                <w:sz w:val="20"/>
                <w:szCs w:val="20"/>
              </w:rPr>
              <w:t>National and local cooperation and knowledge transfer</w:t>
            </w:r>
          </w:p>
        </w:tc>
        <w:tc>
          <w:tcPr>
            <w:tcW w:w="2965" w:type="pct"/>
            <w:vAlign w:val="center"/>
          </w:tcPr>
          <w:p w14:paraId="3DD26998" w14:textId="5132390D" w:rsidR="00035976" w:rsidRPr="00AD36D2" w:rsidRDefault="00115144"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c</w:t>
            </w:r>
            <w:r w:rsidR="00035976" w:rsidRPr="00AD36D2">
              <w:rPr>
                <w:rFonts w:asciiTheme="majorBidi" w:hAnsiTheme="majorBidi" w:cstheme="majorBidi"/>
                <w:sz w:val="20"/>
                <w:szCs w:val="20"/>
              </w:rPr>
              <w:t>ollaboration with tourism, trade, education, land and sea use planning, infrastructure and public health</w:t>
            </w:r>
          </w:p>
          <w:p w14:paraId="4C29C336" w14:textId="5ED6F27F" w:rsidR="00035976" w:rsidRPr="00AD36D2" w:rsidRDefault="00F930C0"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p</w:t>
            </w:r>
            <w:r w:rsidR="00035976" w:rsidRPr="00AD36D2">
              <w:rPr>
                <w:rFonts w:asciiTheme="majorBidi" w:hAnsiTheme="majorBidi" w:cstheme="majorBidi"/>
                <w:sz w:val="20"/>
                <w:szCs w:val="20"/>
              </w:rPr>
              <w:t xml:space="preserve">articipation of </w:t>
            </w:r>
            <w:r w:rsidR="00A55A2A" w:rsidRPr="00AD36D2">
              <w:rPr>
                <w:rFonts w:asciiTheme="majorBidi" w:hAnsiTheme="majorBidi" w:cstheme="majorBidi"/>
                <w:sz w:val="20"/>
                <w:szCs w:val="20"/>
              </w:rPr>
              <w:t>i</w:t>
            </w:r>
            <w:r w:rsidR="00035976" w:rsidRPr="00AD36D2">
              <w:rPr>
                <w:rFonts w:asciiTheme="majorBidi" w:hAnsiTheme="majorBidi" w:cstheme="majorBidi"/>
                <w:sz w:val="20"/>
                <w:szCs w:val="20"/>
              </w:rPr>
              <w:t xml:space="preserve">ndigenous peoples and local communities </w:t>
            </w:r>
            <w:r w:rsidR="00354362" w:rsidRPr="00AD36D2">
              <w:rPr>
                <w:rFonts w:asciiTheme="majorBidi" w:hAnsiTheme="majorBidi" w:cstheme="majorBidi"/>
                <w:sz w:val="20"/>
                <w:szCs w:val="20"/>
              </w:rPr>
              <w:t>in addressing</w:t>
            </w:r>
            <w:r w:rsidR="00035976" w:rsidRPr="00AD36D2">
              <w:rPr>
                <w:rFonts w:asciiTheme="majorBidi" w:hAnsiTheme="majorBidi" w:cstheme="majorBidi"/>
                <w:sz w:val="20"/>
                <w:szCs w:val="20"/>
              </w:rPr>
              <w:t xml:space="preserve"> </w:t>
            </w:r>
            <w:r w:rsidRPr="00AD36D2">
              <w:rPr>
                <w:rFonts w:asciiTheme="majorBidi" w:hAnsiTheme="majorBidi" w:cstheme="majorBidi"/>
                <w:sz w:val="20"/>
                <w:szCs w:val="20"/>
              </w:rPr>
              <w:t>invasive alien species</w:t>
            </w:r>
            <w:r w:rsidR="00035976" w:rsidRPr="00AD36D2">
              <w:rPr>
                <w:rFonts w:asciiTheme="majorBidi" w:hAnsiTheme="majorBidi" w:cstheme="majorBidi"/>
                <w:sz w:val="20"/>
                <w:szCs w:val="20"/>
              </w:rPr>
              <w:t xml:space="preserve"> and </w:t>
            </w:r>
            <w:r w:rsidRPr="00AD36D2">
              <w:rPr>
                <w:rFonts w:asciiTheme="majorBidi" w:hAnsiTheme="majorBidi" w:cstheme="majorBidi"/>
                <w:sz w:val="20"/>
                <w:szCs w:val="20"/>
              </w:rPr>
              <w:t xml:space="preserve">their </w:t>
            </w:r>
            <w:r w:rsidR="00035976" w:rsidRPr="00AD36D2">
              <w:rPr>
                <w:rFonts w:asciiTheme="majorBidi" w:hAnsiTheme="majorBidi" w:cstheme="majorBidi"/>
                <w:sz w:val="20"/>
                <w:szCs w:val="20"/>
              </w:rPr>
              <w:t>effective management</w:t>
            </w:r>
          </w:p>
        </w:tc>
      </w:tr>
      <w:tr w:rsidR="00035976" w:rsidRPr="00AD36D2" w14:paraId="31A01DE7" w14:textId="77777777" w:rsidTr="003B33B4">
        <w:tc>
          <w:tcPr>
            <w:tcW w:w="895" w:type="pct"/>
            <w:vMerge w:val="restart"/>
            <w:vAlign w:val="center"/>
          </w:tcPr>
          <w:p w14:paraId="2D4F3605" w14:textId="77777777" w:rsidR="00035976" w:rsidRPr="00AD36D2" w:rsidRDefault="00035976" w:rsidP="00100B40">
            <w:pPr>
              <w:spacing w:before="40" w:after="40"/>
              <w:jc w:val="left"/>
              <w:rPr>
                <w:sz w:val="20"/>
                <w:szCs w:val="20"/>
              </w:rPr>
            </w:pPr>
            <w:r w:rsidRPr="00AD36D2">
              <w:rPr>
                <w:sz w:val="20"/>
                <w:szCs w:val="20"/>
              </w:rPr>
              <w:t xml:space="preserve">Institutional </w:t>
            </w:r>
          </w:p>
        </w:tc>
        <w:tc>
          <w:tcPr>
            <w:tcW w:w="1139" w:type="pct"/>
            <w:vAlign w:val="center"/>
          </w:tcPr>
          <w:p w14:paraId="52D83375" w14:textId="2C4BDCE5" w:rsidR="00035976" w:rsidRPr="00AD36D2" w:rsidRDefault="00035976" w:rsidP="00100B40">
            <w:pPr>
              <w:spacing w:before="40" w:after="40"/>
              <w:jc w:val="left"/>
              <w:rPr>
                <w:sz w:val="20"/>
                <w:szCs w:val="20"/>
              </w:rPr>
            </w:pPr>
            <w:r w:rsidRPr="00AD36D2">
              <w:rPr>
                <w:sz w:val="20"/>
                <w:szCs w:val="20"/>
              </w:rPr>
              <w:t>Regulatory and legal frameworks</w:t>
            </w:r>
          </w:p>
        </w:tc>
        <w:tc>
          <w:tcPr>
            <w:tcW w:w="2965" w:type="pct"/>
            <w:vAlign w:val="center"/>
          </w:tcPr>
          <w:p w14:paraId="4B3B00F2" w14:textId="171DD039" w:rsidR="00035976" w:rsidRPr="00AD36D2" w:rsidRDefault="00F930C0"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Enhanced w</w:t>
            </w:r>
            <w:r w:rsidR="00035976" w:rsidRPr="00AD36D2">
              <w:rPr>
                <w:rFonts w:asciiTheme="majorBidi" w:hAnsiTheme="majorBidi" w:cstheme="majorBidi"/>
                <w:sz w:val="20"/>
                <w:szCs w:val="20"/>
              </w:rPr>
              <w:t>hole-of-government and whole-of-society approach</w:t>
            </w:r>
            <w:r w:rsidRPr="00AD36D2">
              <w:rPr>
                <w:rFonts w:asciiTheme="majorBidi" w:hAnsiTheme="majorBidi" w:cstheme="majorBidi"/>
                <w:sz w:val="20"/>
                <w:szCs w:val="20"/>
              </w:rPr>
              <w:t>es</w:t>
            </w:r>
            <w:r w:rsidR="00035976" w:rsidRPr="00AD36D2">
              <w:rPr>
                <w:rFonts w:asciiTheme="majorBidi" w:hAnsiTheme="majorBidi" w:cstheme="majorBidi"/>
                <w:sz w:val="20"/>
                <w:szCs w:val="20"/>
              </w:rPr>
              <w:t xml:space="preserve"> to mana</w:t>
            </w:r>
            <w:r w:rsidRPr="00AD36D2">
              <w:rPr>
                <w:rFonts w:asciiTheme="majorBidi" w:hAnsiTheme="majorBidi" w:cstheme="majorBidi"/>
                <w:sz w:val="20"/>
                <w:szCs w:val="20"/>
              </w:rPr>
              <w:t>ging invasive alien species</w:t>
            </w:r>
          </w:p>
        </w:tc>
      </w:tr>
      <w:tr w:rsidR="00035976" w:rsidRPr="00AD36D2" w14:paraId="6BF2A6EA" w14:textId="77777777" w:rsidTr="003B33B4">
        <w:tc>
          <w:tcPr>
            <w:tcW w:w="895" w:type="pct"/>
            <w:vMerge/>
            <w:vAlign w:val="center"/>
          </w:tcPr>
          <w:p w14:paraId="66A80686" w14:textId="77777777" w:rsidR="00035976" w:rsidRPr="00AD36D2" w:rsidRDefault="00035976" w:rsidP="00100B40">
            <w:pPr>
              <w:spacing w:before="40" w:after="40"/>
              <w:jc w:val="left"/>
              <w:rPr>
                <w:sz w:val="20"/>
                <w:szCs w:val="20"/>
              </w:rPr>
            </w:pPr>
          </w:p>
        </w:tc>
        <w:tc>
          <w:tcPr>
            <w:tcW w:w="1139" w:type="pct"/>
            <w:vAlign w:val="center"/>
          </w:tcPr>
          <w:p w14:paraId="570F3A30" w14:textId="2441779A" w:rsidR="00035976" w:rsidRPr="00AD36D2" w:rsidRDefault="00035976" w:rsidP="00100B40">
            <w:pPr>
              <w:spacing w:before="40" w:after="40"/>
              <w:jc w:val="left"/>
              <w:rPr>
                <w:sz w:val="20"/>
                <w:szCs w:val="20"/>
              </w:rPr>
            </w:pPr>
            <w:r w:rsidRPr="00AD36D2">
              <w:rPr>
                <w:sz w:val="20"/>
                <w:szCs w:val="20"/>
              </w:rPr>
              <w:t>Environmental governance and policy</w:t>
            </w:r>
          </w:p>
        </w:tc>
        <w:tc>
          <w:tcPr>
            <w:tcW w:w="2965" w:type="pct"/>
            <w:vAlign w:val="center"/>
          </w:tcPr>
          <w:p w14:paraId="4DE6EF00" w14:textId="6F8D7B4C" w:rsidR="00035976" w:rsidRPr="00AD36D2" w:rsidRDefault="000502B2"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w:t>
            </w:r>
            <w:r w:rsidR="00035976" w:rsidRPr="00AD36D2">
              <w:rPr>
                <w:rFonts w:asciiTheme="majorBidi" w:hAnsiTheme="majorBidi" w:cstheme="majorBidi"/>
                <w:sz w:val="20"/>
                <w:szCs w:val="20"/>
              </w:rPr>
              <w:t xml:space="preserve"> support </w:t>
            </w:r>
            <w:r w:rsidRPr="00AD36D2">
              <w:rPr>
                <w:rFonts w:asciiTheme="majorBidi" w:hAnsiTheme="majorBidi" w:cstheme="majorBidi"/>
                <w:sz w:val="20"/>
                <w:szCs w:val="20"/>
              </w:rPr>
              <w:t xml:space="preserve">to </w:t>
            </w:r>
            <w:r w:rsidR="00035976" w:rsidRPr="00AD36D2">
              <w:rPr>
                <w:rFonts w:asciiTheme="majorBidi" w:hAnsiTheme="majorBidi" w:cstheme="majorBidi"/>
                <w:sz w:val="20"/>
                <w:szCs w:val="20"/>
              </w:rPr>
              <w:t xml:space="preserve">customs authorities with species identification </w:t>
            </w:r>
          </w:p>
          <w:p w14:paraId="54142046" w14:textId="2F908CE3" w:rsidR="00035976" w:rsidRPr="00AD36D2" w:rsidRDefault="0094588C"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u</w:t>
            </w:r>
            <w:r w:rsidR="00035976" w:rsidRPr="00AD36D2">
              <w:rPr>
                <w:rFonts w:asciiTheme="majorBidi" w:hAnsiTheme="majorBidi" w:cstheme="majorBidi"/>
                <w:sz w:val="20"/>
                <w:szCs w:val="20"/>
              </w:rPr>
              <w:t xml:space="preserve">se </w:t>
            </w:r>
            <w:r w:rsidRPr="00AD36D2">
              <w:rPr>
                <w:rFonts w:asciiTheme="majorBidi" w:hAnsiTheme="majorBidi" w:cstheme="majorBidi"/>
                <w:sz w:val="20"/>
                <w:szCs w:val="20"/>
              </w:rPr>
              <w:t xml:space="preserve">the </w:t>
            </w:r>
            <w:r w:rsidR="00035976" w:rsidRPr="00AD36D2">
              <w:rPr>
                <w:rFonts w:asciiTheme="majorBidi" w:hAnsiTheme="majorBidi" w:cstheme="majorBidi"/>
                <w:sz w:val="20"/>
                <w:szCs w:val="20"/>
              </w:rPr>
              <w:t xml:space="preserve">one health framework to consider the role of </w:t>
            </w:r>
            <w:r w:rsidRPr="00AD36D2">
              <w:rPr>
                <w:rFonts w:asciiTheme="majorBidi" w:hAnsiTheme="majorBidi" w:cstheme="majorBidi"/>
                <w:sz w:val="20"/>
                <w:szCs w:val="20"/>
              </w:rPr>
              <w:t>invasive alien species</w:t>
            </w:r>
            <w:r w:rsidR="00035976" w:rsidRPr="00AD36D2">
              <w:rPr>
                <w:rFonts w:asciiTheme="majorBidi" w:hAnsiTheme="majorBidi" w:cstheme="majorBidi"/>
                <w:sz w:val="20"/>
                <w:szCs w:val="20"/>
              </w:rPr>
              <w:t xml:space="preserve"> in zoonotic disease spillover </w:t>
            </w:r>
          </w:p>
          <w:p w14:paraId="2326F0FA" w14:textId="5AF75BD5" w:rsidR="00035976" w:rsidRPr="00AD36D2" w:rsidRDefault="005A3200"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w:t>
            </w:r>
            <w:r w:rsidR="00035976" w:rsidRPr="00AD36D2">
              <w:rPr>
                <w:rFonts w:asciiTheme="majorBidi" w:hAnsiTheme="majorBidi" w:cstheme="majorBidi"/>
                <w:sz w:val="20"/>
                <w:szCs w:val="20"/>
              </w:rPr>
              <w:t xml:space="preserve"> policy development </w:t>
            </w:r>
            <w:r w:rsidRPr="00AD36D2">
              <w:rPr>
                <w:rFonts w:asciiTheme="majorBidi" w:hAnsiTheme="majorBidi" w:cstheme="majorBidi"/>
                <w:sz w:val="20"/>
                <w:szCs w:val="20"/>
              </w:rPr>
              <w:t xml:space="preserve">and </w:t>
            </w:r>
            <w:r w:rsidR="00035976" w:rsidRPr="00AD36D2">
              <w:rPr>
                <w:rFonts w:asciiTheme="majorBidi" w:hAnsiTheme="majorBidi" w:cstheme="majorBidi"/>
                <w:sz w:val="20"/>
                <w:szCs w:val="20"/>
              </w:rPr>
              <w:t xml:space="preserve">management plans </w:t>
            </w:r>
            <w:r w:rsidR="002910CD" w:rsidRPr="00AD36D2">
              <w:rPr>
                <w:rFonts w:asciiTheme="majorBidi" w:hAnsiTheme="majorBidi" w:cstheme="majorBidi"/>
                <w:sz w:val="20"/>
                <w:szCs w:val="20"/>
              </w:rPr>
              <w:t>related to invasive alien species</w:t>
            </w:r>
          </w:p>
          <w:p w14:paraId="27F76E9A" w14:textId="10D20CAE" w:rsidR="00035976" w:rsidRPr="00AD36D2" w:rsidRDefault="002910CD"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lastRenderedPageBreak/>
              <w:t>Improved m</w:t>
            </w:r>
            <w:r w:rsidR="00035976" w:rsidRPr="00AD36D2">
              <w:rPr>
                <w:rFonts w:asciiTheme="majorBidi" w:hAnsiTheme="majorBidi" w:cstheme="majorBidi"/>
                <w:sz w:val="20"/>
                <w:szCs w:val="20"/>
              </w:rPr>
              <w:t xml:space="preserve">anagement strategies for </w:t>
            </w:r>
            <w:r w:rsidRPr="00AD36D2">
              <w:rPr>
                <w:rFonts w:asciiTheme="majorBidi" w:hAnsiTheme="majorBidi" w:cstheme="majorBidi"/>
                <w:sz w:val="20"/>
                <w:szCs w:val="20"/>
              </w:rPr>
              <w:t>invasive alien species</w:t>
            </w:r>
            <w:r w:rsidR="00035976" w:rsidRPr="00AD36D2">
              <w:rPr>
                <w:rFonts w:asciiTheme="majorBidi" w:hAnsiTheme="majorBidi" w:cstheme="majorBidi"/>
                <w:sz w:val="20"/>
                <w:szCs w:val="20"/>
              </w:rPr>
              <w:t xml:space="preserve"> arriving as contaminants through shipping containers, e-commerce, biofouling, ports, land borders and trade supply chains </w:t>
            </w:r>
          </w:p>
          <w:p w14:paraId="5A5AE43C" w14:textId="3F8E5D19" w:rsidR="00035976" w:rsidRPr="00AD36D2" w:rsidRDefault="003325DD" w:rsidP="00F5371E">
            <w:pPr>
              <w:pStyle w:val="ListParagraph"/>
              <w:numPr>
                <w:ilvl w:val="0"/>
                <w:numId w:val="2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w:t>
            </w:r>
            <w:r w:rsidR="00035976" w:rsidRPr="00AD36D2">
              <w:rPr>
                <w:rFonts w:asciiTheme="majorBidi" w:hAnsiTheme="majorBidi" w:cstheme="majorBidi"/>
                <w:sz w:val="20"/>
                <w:szCs w:val="20"/>
              </w:rPr>
              <w:t>lign</w:t>
            </w:r>
            <w:r w:rsidRPr="00AD36D2">
              <w:rPr>
                <w:rFonts w:asciiTheme="majorBidi" w:hAnsiTheme="majorBidi" w:cstheme="majorBidi"/>
                <w:sz w:val="20"/>
                <w:szCs w:val="20"/>
              </w:rPr>
              <w:t>ment between</w:t>
            </w:r>
            <w:r w:rsidR="00035976" w:rsidRPr="00AD36D2">
              <w:rPr>
                <w:rFonts w:asciiTheme="majorBidi" w:hAnsiTheme="majorBidi" w:cstheme="majorBidi"/>
                <w:sz w:val="20"/>
                <w:szCs w:val="20"/>
              </w:rPr>
              <w:t xml:space="preserve"> national policies </w:t>
            </w:r>
            <w:r w:rsidRPr="00AD36D2">
              <w:rPr>
                <w:rFonts w:asciiTheme="majorBidi" w:hAnsiTheme="majorBidi" w:cstheme="majorBidi"/>
                <w:sz w:val="20"/>
                <w:szCs w:val="20"/>
              </w:rPr>
              <w:t>and</w:t>
            </w:r>
            <w:r w:rsidR="00035976" w:rsidRPr="00AD36D2">
              <w:rPr>
                <w:rFonts w:asciiTheme="majorBidi" w:hAnsiTheme="majorBidi" w:cstheme="majorBidi"/>
                <w:sz w:val="20"/>
                <w:szCs w:val="20"/>
              </w:rPr>
              <w:t xml:space="preserve"> international frameworks </w:t>
            </w:r>
          </w:p>
        </w:tc>
      </w:tr>
    </w:tbl>
    <w:p w14:paraId="414BB811" w14:textId="4E0000C9" w:rsidR="008C0428" w:rsidRPr="00AD36D2" w:rsidRDefault="005E7BF6" w:rsidP="00731CA5">
      <w:pPr>
        <w:pStyle w:val="CBDNormalNumber"/>
        <w:numPr>
          <w:ilvl w:val="0"/>
          <w:numId w:val="5"/>
        </w:numPr>
        <w:ind w:left="568"/>
      </w:pPr>
      <w:bookmarkStart w:id="87" w:name="_Hlk202861188"/>
      <w:bookmarkEnd w:id="86"/>
      <w:r w:rsidRPr="00AD36D2">
        <w:lastRenderedPageBreak/>
        <w:t>Few Parties (15%) and f</w:t>
      </w:r>
      <w:r w:rsidR="008C0428" w:rsidRPr="00AD36D2">
        <w:t>ew (1</w:t>
      </w:r>
      <w:r w:rsidR="003850BE" w:rsidRPr="00AD36D2">
        <w:t>5</w:t>
      </w:r>
      <w:r w:rsidR="008C0428" w:rsidRPr="00AD36D2">
        <w:t>%) target submissions provide information on the involvement of non-</w:t>
      </w:r>
      <w:r w:rsidR="00CD4AC4" w:rsidRPr="00AD36D2">
        <w:t>S</w:t>
      </w:r>
      <w:r w:rsidR="008C0428" w:rsidRPr="00AD36D2">
        <w:t>tate actors. Common actions included management initiatives, financing, environmental education, data collection and research, and monitoring from a range of actors including nongovernmental organi</w:t>
      </w:r>
      <w:r w:rsidR="009A3F98" w:rsidRPr="00AD36D2">
        <w:t>z</w:t>
      </w:r>
      <w:r w:rsidR="008C0428" w:rsidRPr="00AD36D2">
        <w:t>ations, private entities, indigenous peoples and local community organi</w:t>
      </w:r>
      <w:r w:rsidR="009A3F98" w:rsidRPr="00AD36D2">
        <w:t>z</w:t>
      </w:r>
      <w:r w:rsidR="008C0428" w:rsidRPr="00AD36D2">
        <w:t>ations, civil society organizations, and academic institutions.  </w:t>
      </w:r>
    </w:p>
    <w:bookmarkEnd w:id="87"/>
    <w:p w14:paraId="10E1419D" w14:textId="0074A283" w:rsidR="008C0428" w:rsidRPr="00AD36D2" w:rsidRDefault="002610F4" w:rsidP="00731CA5">
      <w:pPr>
        <w:pStyle w:val="CBDNormalNumber"/>
        <w:numPr>
          <w:ilvl w:val="0"/>
          <w:numId w:val="5"/>
        </w:numPr>
        <w:ind w:left="568"/>
      </w:pPr>
      <w:r w:rsidRPr="00AD36D2">
        <w:t>Around</w:t>
      </w:r>
      <w:r w:rsidR="00B570FD" w:rsidRPr="00AD36D2">
        <w:t xml:space="preserve"> a quarter of Parties indicated that they would make use of component (2</w:t>
      </w:r>
      <w:r w:rsidRPr="00AD36D2">
        <w:t>8</w:t>
      </w:r>
      <w:r w:rsidR="00B570FD" w:rsidRPr="00AD36D2">
        <w:t>%) or complimentary (2</w:t>
      </w:r>
      <w:r w:rsidRPr="00AD36D2">
        <w:t>4</w:t>
      </w:r>
      <w:r w:rsidR="00B570FD" w:rsidRPr="00AD36D2">
        <w:t>%) indicators for monitoring implementation of their national targets associated with this target of the Framework. Comparatively more (</w:t>
      </w:r>
      <w:r w:rsidRPr="00AD36D2">
        <w:t>39</w:t>
      </w:r>
      <w:r w:rsidR="00B570FD" w:rsidRPr="00AD36D2">
        <w:t>%) indicated that they would make use of national indicators. At the target level a</w:t>
      </w:r>
      <w:r w:rsidR="008C0428" w:rsidRPr="00AD36D2">
        <w:t>lmost a third of national targets identified component indicators (32%) and complimentary indicators (31%). More than one third (41%) of national targets mapped to GBF Target 6 contained supplementary national indicators. Examples of elements measured by these national indicators include the number of invasive alien species introduction events, the quantity of area affected by invasive alien species, and the proportion of area or number of invasive alien species covered by prevention, control, and/or management actions have been taken. National indicators were occasionally disaggregated by taxonomic groups. </w:t>
      </w:r>
    </w:p>
    <w:p w14:paraId="2C9EEAEB" w14:textId="19F7F590" w:rsidR="008C0428" w:rsidRPr="00AD36D2" w:rsidRDefault="008C0428" w:rsidP="00731CA5">
      <w:pPr>
        <w:pStyle w:val="CBDNormalNumber"/>
        <w:numPr>
          <w:ilvl w:val="0"/>
          <w:numId w:val="5"/>
        </w:numPr>
        <w:ind w:left="568"/>
      </w:pPr>
      <w:r w:rsidRPr="00AD36D2">
        <w:t xml:space="preserve">Almost two thirds (65%) of national target submissions contain information on which elements of section C of the Kunming-Montreal Global Biodiversity Framework the national target helps to address. The most commonly addressed elements were the ecosystem approach (76%), national circumstances and priorities and capabilities (72%), collective effort towards the target (72%), consistency with international agreements or instruments (68%); </w:t>
      </w:r>
      <w:r w:rsidR="008E0058" w:rsidRPr="00AD36D2">
        <w:t xml:space="preserve">and </w:t>
      </w:r>
      <w:r w:rsidRPr="00AD36D2">
        <w:t>whole-of-government and whole-of-society approach (6</w:t>
      </w:r>
      <w:r w:rsidR="005976C4" w:rsidRPr="00AD36D2">
        <w:t>7</w:t>
      </w:r>
      <w:r w:rsidRPr="00AD36D2">
        <w:t xml:space="preserve">%). </w:t>
      </w:r>
    </w:p>
    <w:p w14:paraId="67A70CC4" w14:textId="76EE3F72" w:rsidR="008C0428" w:rsidRPr="00AD36D2" w:rsidRDefault="008C0428" w:rsidP="00731CA5">
      <w:pPr>
        <w:pStyle w:val="CBDNormalNumber"/>
        <w:numPr>
          <w:ilvl w:val="0"/>
          <w:numId w:val="5"/>
        </w:numPr>
        <w:ind w:left="568"/>
      </w:pPr>
      <w:r w:rsidRPr="00AD36D2">
        <w:t>More than half (58%) of national target submissions contained information on the associated policy measures. Some commonly mentioned measures include; the development or improvement of legal and enforcement measures, monitoring and knowledge management systems, the creation of early warning systems, public awareness and education campaigns, increased capacity</w:t>
      </w:r>
      <w:r w:rsidR="00094C98" w:rsidRPr="00AD36D2">
        <w:t>-</w:t>
      </w:r>
      <w:r w:rsidRPr="00AD36D2">
        <w:t>building, and the development of invasive alien species action or management plans. </w:t>
      </w:r>
    </w:p>
    <w:p w14:paraId="0EA19B6A" w14:textId="589460A7" w:rsidR="008C0428" w:rsidRPr="00AD36D2" w:rsidRDefault="00C349BF" w:rsidP="004F11B4">
      <w:pPr>
        <w:pStyle w:val="CBDFigureTitle"/>
      </w:pPr>
      <w:r w:rsidRPr="00AD36D2">
        <w:rPr>
          <w:noProof/>
        </w:rPr>
        <w:lastRenderedPageBreak/>
        <w:drawing>
          <wp:inline distT="0" distB="0" distL="0" distR="0" wp14:anchorId="4D9F8459" wp14:editId="5395C905">
            <wp:extent cx="5493162" cy="3349752"/>
            <wp:effectExtent l="0" t="0" r="0" b="3175"/>
            <wp:docPr id="1759613052"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542134" cy="3379615"/>
                    </a:xfrm>
                    <a:prstGeom prst="rect">
                      <a:avLst/>
                    </a:prstGeom>
                    <a:noFill/>
                  </pic:spPr>
                </pic:pic>
              </a:graphicData>
            </a:graphic>
          </wp:inline>
        </w:drawing>
      </w:r>
      <w:r w:rsidR="008C0428" w:rsidRPr="00AD36D2">
        <w:t>Figure 1</w:t>
      </w:r>
      <w:r w:rsidR="00602E9C" w:rsidRPr="00AD36D2">
        <w:t>4</w:t>
      </w:r>
      <w:r w:rsidR="008C0428" w:rsidRPr="00AD36D2">
        <w:t xml:space="preserve"> – Assessment of the degree to which Parties have addressed the elements of GBF Target 6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C13974" w:rsidRPr="00AD36D2">
        <w:t>.</w:t>
      </w:r>
    </w:p>
    <w:p w14:paraId="68D3EDAC" w14:textId="4BB857B4" w:rsidR="008C0428" w:rsidRPr="00AD36D2" w:rsidRDefault="008C0428" w:rsidP="00593980">
      <w:pPr>
        <w:pStyle w:val="CBDH2"/>
        <w:spacing w:before="240"/>
        <w:rPr>
          <w:shd w:val="clear" w:color="auto" w:fill="FFFFFF"/>
        </w:rPr>
      </w:pPr>
      <w:bookmarkStart w:id="88" w:name="_Toc210038512"/>
      <w:bookmarkStart w:id="89" w:name="_Toc219112331"/>
      <w:r w:rsidRPr="00AD36D2">
        <w:rPr>
          <w:shd w:val="clear" w:color="auto" w:fill="FFFFFF"/>
        </w:rPr>
        <w:t>Target 7: reduce pollution to levels that are not harmful to biodiversity</w:t>
      </w:r>
      <w:bookmarkEnd w:id="88"/>
      <w:bookmarkEnd w:id="89"/>
    </w:p>
    <w:p w14:paraId="2551DA38" w14:textId="395CF18E" w:rsidR="008C0428" w:rsidRPr="00AD36D2" w:rsidRDefault="008C0428" w:rsidP="00731CA5">
      <w:pPr>
        <w:pStyle w:val="CBDNormalNumber"/>
        <w:numPr>
          <w:ilvl w:val="0"/>
          <w:numId w:val="5"/>
        </w:numPr>
        <w:ind w:left="568"/>
      </w:pPr>
      <w:r w:rsidRPr="00AD36D2">
        <w:t>11</w:t>
      </w:r>
      <w:r w:rsidR="00931C78" w:rsidRPr="00AD36D2">
        <w:t>8</w:t>
      </w:r>
      <w:r w:rsidRPr="00AD36D2">
        <w:t xml:space="preserve"> Parties have submitted </w:t>
      </w:r>
      <w:r w:rsidR="00CD2E9C" w:rsidRPr="00AD36D2">
        <w:t xml:space="preserve">288 </w:t>
      </w:r>
      <w:r w:rsidRPr="00AD36D2">
        <w:t>national targets related to Target 7. On average a Party has submitted about 2 national targets related to Target 7 but the number ranges from 1 to 19. Of the national targets mapped by Parties to GBF Target 7, most (68%) were identified as contributing to Goal A, and around half (50%) were identified as contributing to Goal B. Few targets were identified as contributing to Goals C (14%) and D (11%). Around a third of the national targets were also linked to GBF Targets 10 (34%) while around a quarter were linked to Target 1 (25%), 2 (25%), 3(23%) 4 (27%)</w:t>
      </w:r>
      <w:r w:rsidR="000E1EFB" w:rsidRPr="00AD36D2">
        <w:t>, 8 (27%)</w:t>
      </w:r>
      <w:r w:rsidRPr="00AD36D2">
        <w:t xml:space="preserve"> and 11 (25%).</w:t>
      </w:r>
    </w:p>
    <w:p w14:paraId="502D5E0D" w14:textId="3DAB976C" w:rsidR="008C0428" w:rsidRPr="00AD36D2" w:rsidRDefault="008C0428" w:rsidP="00731CA5">
      <w:pPr>
        <w:pStyle w:val="CBDNormalNumber"/>
        <w:numPr>
          <w:ilvl w:val="0"/>
          <w:numId w:val="5"/>
        </w:numPr>
        <w:ind w:left="568"/>
      </w:pPr>
      <w:bookmarkStart w:id="90" w:name="_Hlk202871918"/>
      <w:r w:rsidRPr="00AD36D2">
        <w:t xml:space="preserve"> Less than a half of the national targets (4</w:t>
      </w:r>
      <w:r w:rsidR="00A00EA5" w:rsidRPr="00AD36D2">
        <w:t>5</w:t>
      </w:r>
      <w:r w:rsidRPr="00AD36D2">
        <w:t>%) submitted by Parties were reported as having high alignment to GBF Target 7, about a third (30%) were reported as having medium alignment to the Target and almost a fifth (16%) as having low alignment. For 10% of the national targets Parties did not indicate a degree of alignment. </w:t>
      </w:r>
    </w:p>
    <w:bookmarkEnd w:id="90"/>
    <w:p w14:paraId="777DEC0A" w14:textId="43CD2391" w:rsidR="008C0428" w:rsidRPr="00AD36D2" w:rsidRDefault="00B545DB" w:rsidP="00731CA5">
      <w:pPr>
        <w:pStyle w:val="CBDNormalNumber"/>
        <w:numPr>
          <w:ilvl w:val="0"/>
          <w:numId w:val="5"/>
        </w:numPr>
        <w:ind w:left="568"/>
      </w:pPr>
      <w:r w:rsidRPr="00AD36D2">
        <w:t xml:space="preserve">Few (8%) Parties have set national targets which fully address all elements of Target 7 and approximately an additional </w:t>
      </w:r>
      <w:r w:rsidR="00844187" w:rsidRPr="00AD36D2">
        <w:t>fifth</w:t>
      </w:r>
      <w:r w:rsidRPr="00AD36D2">
        <w:t xml:space="preserve"> (</w:t>
      </w:r>
      <w:r w:rsidR="00844187" w:rsidRPr="00AD36D2">
        <w:t>1</w:t>
      </w:r>
      <w:r w:rsidR="001F1B16" w:rsidRPr="00AD36D2">
        <w:t>4</w:t>
      </w:r>
      <w:r w:rsidRPr="00AD36D2">
        <w:t xml:space="preserve">%) have set targets which </w:t>
      </w:r>
      <w:r w:rsidR="00C24550" w:rsidRPr="00AD36D2">
        <w:t xml:space="preserve">fully </w:t>
      </w:r>
      <w:r w:rsidRPr="00AD36D2">
        <w:t xml:space="preserve">address half of the target elements. </w:t>
      </w:r>
      <w:r w:rsidR="008649C0" w:rsidRPr="00AD36D2">
        <w:t xml:space="preserve">More than a third (38%) of Parties have set national targets which fully address one but less than half of the target elements. </w:t>
      </w:r>
      <w:r w:rsidRPr="00AD36D2">
        <w:t>Less than half of Parties (40%) have set national targets which do not fully address any element of Target 7.</w:t>
      </w:r>
      <w:r w:rsidR="008C0428" w:rsidRPr="00AD36D2">
        <w:t xml:space="preserve"> A fifth of Parties (2</w:t>
      </w:r>
      <w:r w:rsidRPr="00AD36D2">
        <w:t>1</w:t>
      </w:r>
      <w:r w:rsidR="008C0428" w:rsidRPr="00AD36D2">
        <w:t>%) have set targets which address all or some elements to a partial extent. A similar proportion of Parties have set national targets which address the elements of Target 7 to a limited extent</w:t>
      </w:r>
      <w:r w:rsidRPr="00AD36D2">
        <w:t xml:space="preserve"> (5%)</w:t>
      </w:r>
      <w:r w:rsidR="008C0428" w:rsidRPr="00AD36D2">
        <w:t xml:space="preserve"> or not at all</w:t>
      </w:r>
      <w:r w:rsidRPr="00AD36D2">
        <w:t xml:space="preserve"> (14%)</w:t>
      </w:r>
      <w:r w:rsidR="008C0428" w:rsidRPr="00AD36D2">
        <w:t>. </w:t>
      </w:r>
    </w:p>
    <w:p w14:paraId="34D53B3D" w14:textId="0383D3CC" w:rsidR="008C0428" w:rsidRPr="00AD36D2" w:rsidRDefault="008C0428" w:rsidP="00731CA5">
      <w:pPr>
        <w:pStyle w:val="CBDNormalNumber"/>
        <w:numPr>
          <w:ilvl w:val="0"/>
          <w:numId w:val="5"/>
        </w:numPr>
        <w:ind w:left="568"/>
      </w:pPr>
      <w:r w:rsidRPr="00AD36D2">
        <w:t>In the national targets submitted, there was a greater focus on the elements of Target 7 related to reducing pollution risks to levels that are not harmful to biodiversity and ecosystem services. About two thirds of Parties have set targets which fully (3</w:t>
      </w:r>
      <w:r w:rsidR="009B4FFE" w:rsidRPr="00AD36D2">
        <w:t>2</w:t>
      </w:r>
      <w:r w:rsidRPr="00AD36D2">
        <w:t>%) or partially (3</w:t>
      </w:r>
      <w:r w:rsidR="009B4FFE" w:rsidRPr="00AD36D2">
        <w:t>4</w:t>
      </w:r>
      <w:r w:rsidRPr="00AD36D2">
        <w:t>%) address the pollutions risks to biodiversity and which fully (30%) or partially (</w:t>
      </w:r>
      <w:r w:rsidR="00830A24" w:rsidRPr="00AD36D2">
        <w:t>30</w:t>
      </w:r>
      <w:r w:rsidRPr="00AD36D2">
        <w:t xml:space="preserve">%) address pollution risks </w:t>
      </w:r>
      <w:r w:rsidRPr="00AD36D2">
        <w:lastRenderedPageBreak/>
        <w:t>to ecosystem services. Fewer Parties have submitted targets addressing excess nutrients, pesticides or risks from highly hazardous chemicals. Around three quarters of Parties have set targets which address excess nutrients to a limited extent (4</w:t>
      </w:r>
      <w:r w:rsidR="00830A24" w:rsidRPr="00AD36D2">
        <w:t>6</w:t>
      </w:r>
      <w:r w:rsidRPr="00AD36D2">
        <w:t>%) or not at all (3</w:t>
      </w:r>
      <w:r w:rsidR="00830A24" w:rsidRPr="00AD36D2">
        <w:t>2</w:t>
      </w:r>
      <w:r w:rsidRPr="00AD36D2">
        <w:t>%) and which address pesticides to a limited extent (2</w:t>
      </w:r>
      <w:r w:rsidR="00B57702" w:rsidRPr="00AD36D2">
        <w:t>9</w:t>
      </w:r>
      <w:r w:rsidRPr="00AD36D2">
        <w:t>%) or not at all (46%). Most Parties have set targets address highly hazardous chemicals to a limited extent (29%) or not at all (5</w:t>
      </w:r>
      <w:r w:rsidR="00B57702" w:rsidRPr="00AD36D2">
        <w:t>8</w:t>
      </w:r>
      <w:r w:rsidRPr="00AD36D2">
        <w:t xml:space="preserve">%). With regard to working towards the elimination of plastics, less than half of Parties have set targets which fully (42%) address or partially address (4%) this (see figure </w:t>
      </w:r>
      <w:r w:rsidR="005A4CB4" w:rsidRPr="00AD36D2">
        <w:t>15</w:t>
      </w:r>
      <w:r w:rsidRPr="00AD36D2">
        <w:t xml:space="preserve">). </w:t>
      </w:r>
    </w:p>
    <w:p w14:paraId="734E5385" w14:textId="5632720F" w:rsidR="008C0428" w:rsidRPr="00AD36D2" w:rsidRDefault="008C0428" w:rsidP="00731CA5">
      <w:pPr>
        <w:pStyle w:val="CBDNormalNumber"/>
        <w:numPr>
          <w:ilvl w:val="0"/>
          <w:numId w:val="5"/>
        </w:numPr>
        <w:ind w:left="568"/>
      </w:pPr>
      <w:r w:rsidRPr="00AD36D2">
        <w:t>Less than a quarter of Parties have included quantitative measures in their national targets related to the reduction of excess nutrients lost to the environment</w:t>
      </w:r>
      <w:r w:rsidR="00E00C22" w:rsidRPr="00AD36D2">
        <w:t xml:space="preserve"> (22</w:t>
      </w:r>
      <w:r w:rsidR="00EE441A" w:rsidRPr="00AD36D2">
        <w:t>%) and</w:t>
      </w:r>
      <w:r w:rsidRPr="00AD36D2">
        <w:t xml:space="preserve"> on the reduction of pesticide risk</w:t>
      </w:r>
      <w:r w:rsidR="00E00C22" w:rsidRPr="00AD36D2">
        <w:t xml:space="preserve"> (24%)</w:t>
      </w:r>
      <w:r w:rsidRPr="00AD36D2">
        <w:t xml:space="preserve">. The majority of these have set targets which aim for a 50% </w:t>
      </w:r>
      <w:r w:rsidR="00EE441A" w:rsidRPr="00AD36D2">
        <w:t>reduction;</w:t>
      </w:r>
      <w:r w:rsidRPr="00AD36D2">
        <w:t xml:space="preserve"> </w:t>
      </w:r>
      <w:r w:rsidR="00267D2B" w:rsidRPr="00AD36D2">
        <w:t>however,</w:t>
      </w:r>
      <w:r w:rsidRPr="00AD36D2">
        <w:t xml:space="preserve"> the values range from 10% to 60%. Few Parties (1</w:t>
      </w:r>
      <w:r w:rsidR="0043111F" w:rsidRPr="00AD36D2">
        <w:t>4</w:t>
      </w:r>
      <w:r w:rsidRPr="00AD36D2">
        <w:t xml:space="preserve">%) have set quantitative targets for the reduction of highly hazardous chemicals. The majority (88%) of these have set targets which aim for a 50% reduction. </w:t>
      </w:r>
    </w:p>
    <w:p w14:paraId="1EE716A5" w14:textId="7360EEFB" w:rsidR="008C0428" w:rsidRPr="00AD36D2" w:rsidRDefault="00380C9B" w:rsidP="00731CA5">
      <w:pPr>
        <w:pStyle w:val="CBDNormalNumber"/>
        <w:numPr>
          <w:ilvl w:val="0"/>
          <w:numId w:val="5"/>
        </w:numPr>
        <w:ind w:left="568"/>
      </w:pPr>
      <w:bookmarkStart w:id="91" w:name="_Hlk202868556"/>
      <w:r w:rsidRPr="00AD36D2">
        <w:t xml:space="preserve">About a third of Parties (33%) provided information on the means of implementation related to at least one of their national the targets related to Target </w:t>
      </w:r>
      <w:r w:rsidR="000A36EB" w:rsidRPr="00AD36D2">
        <w:t>7</w:t>
      </w:r>
      <w:r w:rsidRPr="00AD36D2">
        <w:t xml:space="preserve">. Of these, 78% indicated that additional means of implementation are required. </w:t>
      </w:r>
      <w:r w:rsidR="008C0428" w:rsidRPr="00AD36D2">
        <w:t xml:space="preserve">Less than half (40%) of the national target submissions contain information on the associated means of implementation. For targets with this information, two thirds (66%) indicate that additional means of implementation are needed. About a third (28%) indicate that the means of implementation are available. Examples of commonly identified required means of implementation include technical and financial partnerships at </w:t>
      </w:r>
      <w:r w:rsidR="00042869" w:rsidRPr="00AD36D2">
        <w:t xml:space="preserve">the </w:t>
      </w:r>
      <w:r w:rsidR="008C0428" w:rsidRPr="00AD36D2">
        <w:t>national, subregional, regional, and international levels; effective collaboration with stakeholders across sectors; and strengthened technical and scientific cooperation, training and capacity</w:t>
      </w:r>
      <w:r w:rsidR="00C540F2" w:rsidRPr="00AD36D2">
        <w:t>-</w:t>
      </w:r>
      <w:r w:rsidR="008C0428" w:rsidRPr="00AD36D2">
        <w:t>building for specialists, upgrading and deploying necessary equipment, enforcement of relevant legislation, and the provision of adequate financial resources to support implementation efforts. </w:t>
      </w:r>
      <w:bookmarkEnd w:id="91"/>
      <w:r w:rsidR="00396A14" w:rsidRPr="00AD36D2">
        <w:t xml:space="preserve">See table </w:t>
      </w:r>
      <w:r w:rsidR="003325DD" w:rsidRPr="00AD36D2">
        <w:t>9</w:t>
      </w:r>
      <w:r w:rsidR="00396A14" w:rsidRPr="00AD36D2">
        <w:t xml:space="preserve"> for more detailed examples of the capacity needs identified by Parties.</w:t>
      </w:r>
    </w:p>
    <w:p w14:paraId="4BE4997C" w14:textId="77777777" w:rsidR="002E0853" w:rsidRPr="00AD36D2" w:rsidRDefault="002E0853" w:rsidP="002E0853">
      <w:pPr>
        <w:pStyle w:val="CBDNormalNumber"/>
        <w:numPr>
          <w:ilvl w:val="0"/>
          <w:numId w:val="0"/>
        </w:numPr>
        <w:ind w:left="567"/>
      </w:pPr>
      <w:r w:rsidRPr="00AD36D2">
        <w:rPr>
          <w:b/>
          <w:bCs/>
        </w:rPr>
        <w:t>Table 9.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5F5426" w:rsidRPr="00AD36D2" w14:paraId="12AB508E" w14:textId="77777777" w:rsidTr="00667282">
        <w:tc>
          <w:tcPr>
            <w:tcW w:w="774" w:type="pct"/>
            <w:shd w:val="clear" w:color="auto" w:fill="F2F2F2" w:themeFill="background1" w:themeFillShade="F2"/>
            <w:vAlign w:val="center"/>
          </w:tcPr>
          <w:p w14:paraId="2A90A30D" w14:textId="77777777" w:rsidR="005F5426" w:rsidRPr="00AD36D2" w:rsidRDefault="005F5426" w:rsidP="00100B40">
            <w:pPr>
              <w:spacing w:before="40" w:after="40"/>
              <w:jc w:val="center"/>
              <w:rPr>
                <w:i/>
                <w:iCs/>
                <w:sz w:val="20"/>
                <w:szCs w:val="20"/>
              </w:rPr>
            </w:pPr>
            <w:r w:rsidRPr="00AD36D2">
              <w:rPr>
                <w:i/>
                <w:iCs/>
                <w:sz w:val="20"/>
                <w:szCs w:val="20"/>
              </w:rPr>
              <w:t>Category of needs</w:t>
            </w:r>
          </w:p>
        </w:tc>
        <w:tc>
          <w:tcPr>
            <w:tcW w:w="1042" w:type="pct"/>
            <w:shd w:val="clear" w:color="auto" w:fill="F2F2F2" w:themeFill="background1" w:themeFillShade="F2"/>
            <w:vAlign w:val="center"/>
          </w:tcPr>
          <w:p w14:paraId="09CBF361" w14:textId="3BDA89C8" w:rsidR="005F5426" w:rsidRPr="00AD36D2" w:rsidRDefault="005F5426" w:rsidP="00100B40">
            <w:pPr>
              <w:spacing w:before="40" w:after="40"/>
              <w:jc w:val="center"/>
              <w:rPr>
                <w:i/>
                <w:iCs/>
                <w:sz w:val="20"/>
                <w:szCs w:val="20"/>
              </w:rPr>
            </w:pPr>
            <w:r w:rsidRPr="00AD36D2">
              <w:rPr>
                <w:i/>
                <w:iCs/>
                <w:sz w:val="20"/>
                <w:szCs w:val="20"/>
              </w:rPr>
              <w:t xml:space="preserve">Subcategory </w:t>
            </w:r>
            <w:r w:rsidR="003325DD" w:rsidRPr="00AD36D2">
              <w:rPr>
                <w:i/>
                <w:iCs/>
                <w:sz w:val="20"/>
                <w:szCs w:val="20"/>
              </w:rPr>
              <w:t>of needs</w:t>
            </w:r>
          </w:p>
        </w:tc>
        <w:tc>
          <w:tcPr>
            <w:tcW w:w="3184" w:type="pct"/>
            <w:shd w:val="clear" w:color="auto" w:fill="F2F2F2" w:themeFill="background1" w:themeFillShade="F2"/>
            <w:vAlign w:val="center"/>
          </w:tcPr>
          <w:p w14:paraId="704498EB" w14:textId="49E48523" w:rsidR="005F5426" w:rsidRPr="00AD36D2" w:rsidRDefault="005F5426" w:rsidP="00100B40">
            <w:pPr>
              <w:spacing w:before="40" w:after="40"/>
              <w:ind w:left="357"/>
              <w:jc w:val="center"/>
              <w:rPr>
                <w:i/>
                <w:iCs/>
                <w:sz w:val="20"/>
                <w:szCs w:val="20"/>
              </w:rPr>
            </w:pPr>
            <w:r w:rsidRPr="00AD36D2">
              <w:rPr>
                <w:i/>
                <w:iCs/>
                <w:sz w:val="20"/>
                <w:szCs w:val="20"/>
              </w:rPr>
              <w:t xml:space="preserve">Examples of specific needs </w:t>
            </w:r>
          </w:p>
        </w:tc>
      </w:tr>
      <w:tr w:rsidR="005F5426" w:rsidRPr="00AD36D2" w14:paraId="216EE090" w14:textId="77777777" w:rsidTr="00667282">
        <w:tc>
          <w:tcPr>
            <w:tcW w:w="774" w:type="pct"/>
            <w:vAlign w:val="center"/>
          </w:tcPr>
          <w:p w14:paraId="513E21B0" w14:textId="77777777" w:rsidR="005F5426" w:rsidRPr="00AD36D2" w:rsidRDefault="005F5426" w:rsidP="00100B40">
            <w:pPr>
              <w:spacing w:before="40" w:after="40"/>
              <w:rPr>
                <w:sz w:val="20"/>
                <w:szCs w:val="20"/>
              </w:rPr>
            </w:pPr>
            <w:r w:rsidRPr="00AD36D2">
              <w:rPr>
                <w:sz w:val="20"/>
                <w:szCs w:val="20"/>
              </w:rPr>
              <w:t xml:space="preserve">Technological </w:t>
            </w:r>
          </w:p>
        </w:tc>
        <w:tc>
          <w:tcPr>
            <w:tcW w:w="1042" w:type="pct"/>
            <w:vAlign w:val="center"/>
          </w:tcPr>
          <w:p w14:paraId="579F4F6D" w14:textId="357F9DBC" w:rsidR="005F5426" w:rsidRPr="00AD36D2" w:rsidRDefault="005F5426" w:rsidP="00100B40">
            <w:pPr>
              <w:spacing w:before="40" w:after="40"/>
              <w:jc w:val="left"/>
              <w:rPr>
                <w:sz w:val="20"/>
                <w:szCs w:val="20"/>
              </w:rPr>
            </w:pPr>
            <w:r w:rsidRPr="00AD36D2">
              <w:rPr>
                <w:sz w:val="20"/>
                <w:szCs w:val="20"/>
              </w:rPr>
              <w:t>Technology related</w:t>
            </w:r>
          </w:p>
        </w:tc>
        <w:tc>
          <w:tcPr>
            <w:tcW w:w="3184" w:type="pct"/>
            <w:vAlign w:val="center"/>
          </w:tcPr>
          <w:p w14:paraId="15B6F76B" w14:textId="284D4DB0" w:rsidR="005F5426" w:rsidRPr="00AD36D2" w:rsidRDefault="00667282"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access to r</w:t>
            </w:r>
            <w:r w:rsidR="005F5426" w:rsidRPr="00AD36D2">
              <w:rPr>
                <w:rFonts w:asciiTheme="majorBidi" w:hAnsiTheme="majorBidi" w:cstheme="majorBidi"/>
                <w:sz w:val="20"/>
                <w:szCs w:val="20"/>
              </w:rPr>
              <w:t xml:space="preserve">emote sensors, mobile laboratories, </w:t>
            </w:r>
            <w:r w:rsidRPr="00AD36D2">
              <w:rPr>
                <w:rFonts w:asciiTheme="majorBidi" w:hAnsiTheme="majorBidi" w:cstheme="majorBidi"/>
                <w:sz w:val="20"/>
                <w:szCs w:val="20"/>
              </w:rPr>
              <w:t>global information systems</w:t>
            </w:r>
            <w:r w:rsidR="005F5426" w:rsidRPr="00AD36D2">
              <w:rPr>
                <w:rFonts w:asciiTheme="majorBidi" w:hAnsiTheme="majorBidi" w:cstheme="majorBidi"/>
                <w:sz w:val="20"/>
                <w:szCs w:val="20"/>
              </w:rPr>
              <w:t xml:space="preserve">, </w:t>
            </w:r>
            <w:r w:rsidRPr="00AD36D2">
              <w:rPr>
                <w:rFonts w:asciiTheme="majorBidi" w:hAnsiTheme="majorBidi" w:cstheme="majorBidi"/>
                <w:sz w:val="20"/>
                <w:szCs w:val="20"/>
              </w:rPr>
              <w:t>artificial intelligence tools</w:t>
            </w:r>
            <w:r w:rsidR="005F5426" w:rsidRPr="00AD36D2">
              <w:rPr>
                <w:rFonts w:asciiTheme="majorBidi" w:hAnsiTheme="majorBidi" w:cstheme="majorBidi"/>
                <w:sz w:val="20"/>
                <w:szCs w:val="20"/>
              </w:rPr>
              <w:t xml:space="preserve"> and data management to enable accurate identification of pollution sources and evaluation of mitigation measures </w:t>
            </w:r>
          </w:p>
          <w:p w14:paraId="273E9026" w14:textId="38AA33AD" w:rsidR="005F5426" w:rsidRPr="00AD36D2" w:rsidRDefault="005F5426"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Enhance</w:t>
            </w:r>
            <w:r w:rsidR="00667282" w:rsidRPr="00AD36D2">
              <w:rPr>
                <w:rFonts w:asciiTheme="majorBidi" w:hAnsiTheme="majorBidi" w:cstheme="majorBidi"/>
                <w:sz w:val="20"/>
                <w:szCs w:val="20"/>
              </w:rPr>
              <w:t>d</w:t>
            </w:r>
            <w:r w:rsidRPr="00AD36D2">
              <w:rPr>
                <w:rFonts w:asciiTheme="majorBidi" w:hAnsiTheme="majorBidi" w:cstheme="majorBidi"/>
                <w:sz w:val="20"/>
                <w:szCs w:val="20"/>
              </w:rPr>
              <w:t xml:space="preserve"> collection and recycling infrastructure</w:t>
            </w:r>
          </w:p>
          <w:p w14:paraId="262CD833" w14:textId="49294098" w:rsidR="005F5426" w:rsidRPr="00AD36D2" w:rsidRDefault="00737A7B" w:rsidP="00F5371E">
            <w:pPr>
              <w:pStyle w:val="ListParagraph"/>
              <w:numPr>
                <w:ilvl w:val="0"/>
                <w:numId w:val="26"/>
              </w:numPr>
              <w:tabs>
                <w:tab w:val="clear" w:pos="567"/>
                <w:tab w:val="clear" w:pos="1134"/>
                <w:tab w:val="clear" w:pos="1701"/>
                <w:tab w:val="clear" w:pos="2268"/>
              </w:tabs>
              <w:spacing w:before="40" w:after="40"/>
              <w:ind w:left="313" w:hanging="313"/>
              <w:jc w:val="left"/>
              <w:rPr>
                <w:sz w:val="20"/>
                <w:szCs w:val="20"/>
              </w:rPr>
            </w:pPr>
            <w:r w:rsidRPr="00AD36D2">
              <w:rPr>
                <w:rFonts w:asciiTheme="majorBidi" w:hAnsiTheme="majorBidi" w:cstheme="majorBidi"/>
                <w:sz w:val="20"/>
                <w:szCs w:val="20"/>
              </w:rPr>
              <w:t>Improved access to s</w:t>
            </w:r>
            <w:r w:rsidR="005F5426" w:rsidRPr="00AD36D2">
              <w:rPr>
                <w:rFonts w:asciiTheme="majorBidi" w:hAnsiTheme="majorBidi" w:cstheme="majorBidi"/>
                <w:sz w:val="20"/>
                <w:szCs w:val="20"/>
              </w:rPr>
              <w:t>afe waste receptors, tanks and incinerators for removing toxic and harmful materials</w:t>
            </w:r>
            <w:r w:rsidR="005F5426" w:rsidRPr="00AD36D2">
              <w:rPr>
                <w:sz w:val="20"/>
                <w:szCs w:val="20"/>
              </w:rPr>
              <w:t xml:space="preserve"> </w:t>
            </w:r>
          </w:p>
        </w:tc>
      </w:tr>
      <w:tr w:rsidR="005F5426" w:rsidRPr="00AD36D2" w14:paraId="16150A7B" w14:textId="77777777" w:rsidTr="00667282">
        <w:tc>
          <w:tcPr>
            <w:tcW w:w="774" w:type="pct"/>
            <w:vMerge w:val="restart"/>
            <w:vAlign w:val="center"/>
          </w:tcPr>
          <w:p w14:paraId="35A9CB74" w14:textId="77777777" w:rsidR="005F5426" w:rsidRPr="00AD36D2" w:rsidRDefault="005F5426" w:rsidP="00100B40">
            <w:pPr>
              <w:spacing w:before="40" w:after="40"/>
              <w:jc w:val="left"/>
              <w:rPr>
                <w:sz w:val="20"/>
                <w:szCs w:val="20"/>
              </w:rPr>
            </w:pPr>
            <w:r w:rsidRPr="00AD36D2">
              <w:rPr>
                <w:sz w:val="20"/>
                <w:szCs w:val="20"/>
              </w:rPr>
              <w:t xml:space="preserve">Technical </w:t>
            </w:r>
          </w:p>
        </w:tc>
        <w:tc>
          <w:tcPr>
            <w:tcW w:w="1042" w:type="pct"/>
            <w:vAlign w:val="center"/>
          </w:tcPr>
          <w:p w14:paraId="4DEF047F" w14:textId="25C86488" w:rsidR="005F5426" w:rsidRPr="00AD36D2" w:rsidRDefault="005F5426" w:rsidP="00100B40">
            <w:pPr>
              <w:spacing w:before="40" w:after="40"/>
              <w:rPr>
                <w:sz w:val="20"/>
                <w:szCs w:val="20"/>
              </w:rPr>
            </w:pPr>
            <w:r w:rsidRPr="00AD36D2">
              <w:rPr>
                <w:sz w:val="20"/>
                <w:szCs w:val="20"/>
              </w:rPr>
              <w:t>Information and data</w:t>
            </w:r>
          </w:p>
        </w:tc>
        <w:tc>
          <w:tcPr>
            <w:tcW w:w="3184" w:type="pct"/>
            <w:vAlign w:val="center"/>
          </w:tcPr>
          <w:p w14:paraId="658C506E" w14:textId="7557B1FA" w:rsidR="005F5426" w:rsidRPr="00AD36D2" w:rsidRDefault="00184A61"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w:t>
            </w:r>
            <w:r w:rsidR="005F5426" w:rsidRPr="00AD36D2">
              <w:rPr>
                <w:rFonts w:asciiTheme="majorBidi" w:hAnsiTheme="majorBidi" w:cstheme="majorBidi"/>
                <w:sz w:val="20"/>
                <w:szCs w:val="20"/>
              </w:rPr>
              <w:t xml:space="preserve"> national chemical databases and inventories</w:t>
            </w:r>
          </w:p>
          <w:p w14:paraId="52F67310" w14:textId="76172B20" w:rsidR="005F5426" w:rsidRPr="00AD36D2" w:rsidRDefault="00184A61"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Improve </w:t>
            </w:r>
            <w:r w:rsidR="005F5426" w:rsidRPr="00AD36D2">
              <w:rPr>
                <w:rFonts w:asciiTheme="majorBidi" w:hAnsiTheme="majorBidi" w:cstheme="majorBidi"/>
                <w:sz w:val="20"/>
                <w:szCs w:val="20"/>
              </w:rPr>
              <w:t>data</w:t>
            </w:r>
            <w:r w:rsidRPr="00AD36D2">
              <w:rPr>
                <w:rFonts w:asciiTheme="majorBidi" w:hAnsiTheme="majorBidi" w:cstheme="majorBidi"/>
                <w:sz w:val="20"/>
                <w:szCs w:val="20"/>
              </w:rPr>
              <w:t xml:space="preserve"> </w:t>
            </w:r>
            <w:r w:rsidR="005F5426" w:rsidRPr="00AD36D2">
              <w:rPr>
                <w:rFonts w:asciiTheme="majorBidi" w:hAnsiTheme="majorBidi" w:cstheme="majorBidi"/>
                <w:sz w:val="20"/>
                <w:szCs w:val="20"/>
              </w:rPr>
              <w:t xml:space="preserve">on air pollution’s impacts on biodiversity </w:t>
            </w:r>
          </w:p>
          <w:p w14:paraId="53A90441" w14:textId="64C430F2" w:rsidR="005F5426" w:rsidRPr="00AD36D2" w:rsidRDefault="00184A61"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s</w:t>
            </w:r>
            <w:r w:rsidR="005F5426" w:rsidRPr="00AD36D2">
              <w:rPr>
                <w:rFonts w:asciiTheme="majorBidi" w:hAnsiTheme="majorBidi" w:cstheme="majorBidi"/>
                <w:sz w:val="20"/>
                <w:szCs w:val="20"/>
              </w:rPr>
              <w:t xml:space="preserve">urveys of heavy metal pollutants </w:t>
            </w:r>
          </w:p>
        </w:tc>
      </w:tr>
      <w:tr w:rsidR="005F5426" w:rsidRPr="00AD36D2" w14:paraId="7EAEEE53" w14:textId="77777777" w:rsidTr="00667282">
        <w:tc>
          <w:tcPr>
            <w:tcW w:w="774" w:type="pct"/>
            <w:vMerge/>
            <w:vAlign w:val="center"/>
          </w:tcPr>
          <w:p w14:paraId="403FD47E" w14:textId="77777777" w:rsidR="005F5426" w:rsidRPr="00AD36D2" w:rsidRDefault="005F5426" w:rsidP="00100B40">
            <w:pPr>
              <w:spacing w:before="40" w:after="40"/>
              <w:rPr>
                <w:sz w:val="20"/>
                <w:szCs w:val="20"/>
              </w:rPr>
            </w:pPr>
          </w:p>
        </w:tc>
        <w:tc>
          <w:tcPr>
            <w:tcW w:w="1042" w:type="pct"/>
            <w:vAlign w:val="center"/>
          </w:tcPr>
          <w:p w14:paraId="6BC7CE5F" w14:textId="0A011F63" w:rsidR="005F5426" w:rsidRPr="00AD36D2" w:rsidRDefault="005F5426" w:rsidP="00100B40">
            <w:pPr>
              <w:spacing w:before="40" w:after="40"/>
              <w:rPr>
                <w:sz w:val="20"/>
                <w:szCs w:val="20"/>
              </w:rPr>
            </w:pPr>
            <w:r w:rsidRPr="00AD36D2">
              <w:rPr>
                <w:sz w:val="20"/>
                <w:szCs w:val="20"/>
              </w:rPr>
              <w:t>Scientific research</w:t>
            </w:r>
          </w:p>
        </w:tc>
        <w:tc>
          <w:tcPr>
            <w:tcW w:w="3184" w:type="pct"/>
            <w:vAlign w:val="center"/>
          </w:tcPr>
          <w:p w14:paraId="6B45023A" w14:textId="77777777" w:rsidR="005F5426" w:rsidRPr="00AD36D2" w:rsidRDefault="005F5426"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on the impacts of pollution </w:t>
            </w:r>
          </w:p>
          <w:p w14:paraId="52EA398E" w14:textId="77751C4B" w:rsidR="005F5426" w:rsidRPr="00AD36D2" w:rsidRDefault="005F5426"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Use predictive models to assess the impacts of land-based nutrient inputs on coastal eutrophication and inform policy decisions </w:t>
            </w:r>
          </w:p>
        </w:tc>
      </w:tr>
      <w:tr w:rsidR="005F5426" w:rsidRPr="00AD36D2" w14:paraId="522A0149" w14:textId="77777777" w:rsidTr="00667282">
        <w:tc>
          <w:tcPr>
            <w:tcW w:w="774" w:type="pct"/>
            <w:vMerge/>
            <w:vAlign w:val="center"/>
          </w:tcPr>
          <w:p w14:paraId="17F9DC04" w14:textId="77777777" w:rsidR="005F5426" w:rsidRPr="00AD36D2" w:rsidRDefault="005F5426" w:rsidP="00100B40">
            <w:pPr>
              <w:spacing w:before="40" w:after="40"/>
              <w:rPr>
                <w:sz w:val="20"/>
                <w:szCs w:val="20"/>
              </w:rPr>
            </w:pPr>
          </w:p>
        </w:tc>
        <w:tc>
          <w:tcPr>
            <w:tcW w:w="1042" w:type="pct"/>
            <w:vAlign w:val="center"/>
          </w:tcPr>
          <w:p w14:paraId="677A54A6" w14:textId="3DAEE793" w:rsidR="005F5426" w:rsidRPr="00AD36D2" w:rsidRDefault="005F5426" w:rsidP="00100B40">
            <w:pPr>
              <w:spacing w:before="40" w:after="40"/>
              <w:jc w:val="left"/>
              <w:rPr>
                <w:sz w:val="20"/>
                <w:szCs w:val="20"/>
              </w:rPr>
            </w:pPr>
            <w:r w:rsidRPr="00AD36D2">
              <w:rPr>
                <w:sz w:val="20"/>
                <w:szCs w:val="20"/>
              </w:rPr>
              <w:t xml:space="preserve">Monitoring and surveillance </w:t>
            </w:r>
          </w:p>
        </w:tc>
        <w:tc>
          <w:tcPr>
            <w:tcW w:w="3184" w:type="pct"/>
            <w:vAlign w:val="center"/>
          </w:tcPr>
          <w:p w14:paraId="5B0E6448" w14:textId="564BC876" w:rsidR="005F5426" w:rsidRPr="00AD36D2" w:rsidRDefault="001E60C5"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w:t>
            </w:r>
            <w:r w:rsidR="005F5426" w:rsidRPr="00AD36D2">
              <w:rPr>
                <w:rFonts w:asciiTheme="majorBidi" w:hAnsiTheme="majorBidi" w:cstheme="majorBidi"/>
                <w:sz w:val="20"/>
                <w:szCs w:val="20"/>
              </w:rPr>
              <w:t xml:space="preserve"> monitoring and modelling to determine environmental concentrations and assess the risk of contaminants to vulnerable ecosystems</w:t>
            </w:r>
          </w:p>
        </w:tc>
      </w:tr>
      <w:tr w:rsidR="005F5426" w:rsidRPr="00AD36D2" w14:paraId="34A7B0A3" w14:textId="77777777" w:rsidTr="00667282">
        <w:tc>
          <w:tcPr>
            <w:tcW w:w="774" w:type="pct"/>
            <w:vMerge/>
            <w:vAlign w:val="center"/>
          </w:tcPr>
          <w:p w14:paraId="30803346" w14:textId="77777777" w:rsidR="005F5426" w:rsidRPr="00AD36D2" w:rsidRDefault="005F5426" w:rsidP="00100B40">
            <w:pPr>
              <w:spacing w:before="40" w:after="40"/>
              <w:rPr>
                <w:sz w:val="20"/>
                <w:szCs w:val="20"/>
              </w:rPr>
            </w:pPr>
          </w:p>
        </w:tc>
        <w:tc>
          <w:tcPr>
            <w:tcW w:w="1042" w:type="pct"/>
            <w:vAlign w:val="center"/>
          </w:tcPr>
          <w:p w14:paraId="413BD188" w14:textId="59858165" w:rsidR="005F5426" w:rsidRPr="00AD36D2" w:rsidRDefault="005F5426" w:rsidP="00100B40">
            <w:pPr>
              <w:spacing w:before="40" w:after="40"/>
              <w:rPr>
                <w:sz w:val="20"/>
                <w:szCs w:val="20"/>
              </w:rPr>
            </w:pPr>
            <w:r w:rsidRPr="00AD36D2">
              <w:rPr>
                <w:sz w:val="20"/>
                <w:szCs w:val="20"/>
              </w:rPr>
              <w:t>Capacity</w:t>
            </w:r>
            <w:r w:rsidR="00094C98" w:rsidRPr="00AD36D2">
              <w:rPr>
                <w:sz w:val="20"/>
                <w:szCs w:val="20"/>
              </w:rPr>
              <w:t>-</w:t>
            </w:r>
            <w:r w:rsidRPr="00AD36D2">
              <w:rPr>
                <w:sz w:val="20"/>
                <w:szCs w:val="20"/>
              </w:rPr>
              <w:t>building</w:t>
            </w:r>
          </w:p>
        </w:tc>
        <w:tc>
          <w:tcPr>
            <w:tcW w:w="3184" w:type="pct"/>
            <w:vAlign w:val="center"/>
          </w:tcPr>
          <w:p w14:paraId="2EE224BA" w14:textId="71C1E48B" w:rsidR="005F5426" w:rsidRPr="00AD36D2" w:rsidRDefault="001E60C5"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c</w:t>
            </w:r>
            <w:r w:rsidR="005F5426" w:rsidRPr="00AD36D2">
              <w:rPr>
                <w:rFonts w:asciiTheme="majorBidi" w:hAnsiTheme="majorBidi" w:cstheme="majorBidi"/>
                <w:sz w:val="20"/>
                <w:szCs w:val="20"/>
              </w:rPr>
              <w:t>apacity</w:t>
            </w:r>
            <w:r w:rsidR="00094C98" w:rsidRPr="00AD36D2">
              <w:rPr>
                <w:rFonts w:asciiTheme="majorBidi" w:hAnsiTheme="majorBidi" w:cstheme="majorBidi"/>
                <w:sz w:val="20"/>
                <w:szCs w:val="20"/>
              </w:rPr>
              <w:t>-</w:t>
            </w:r>
            <w:r w:rsidR="005F5426" w:rsidRPr="00AD36D2">
              <w:rPr>
                <w:rFonts w:asciiTheme="majorBidi" w:hAnsiTheme="majorBidi" w:cstheme="majorBidi"/>
                <w:sz w:val="20"/>
                <w:szCs w:val="20"/>
              </w:rPr>
              <w:t xml:space="preserve">building and technology transfer to farmers </w:t>
            </w:r>
            <w:r w:rsidR="00653313" w:rsidRPr="00AD36D2">
              <w:rPr>
                <w:rFonts w:asciiTheme="majorBidi" w:hAnsiTheme="majorBidi" w:cstheme="majorBidi"/>
                <w:sz w:val="20"/>
                <w:szCs w:val="20"/>
              </w:rPr>
              <w:t>for enhanced use of</w:t>
            </w:r>
            <w:r w:rsidR="005F5426" w:rsidRPr="00AD36D2">
              <w:rPr>
                <w:rFonts w:asciiTheme="majorBidi" w:hAnsiTheme="majorBidi" w:cstheme="majorBidi"/>
                <w:sz w:val="20"/>
                <w:szCs w:val="20"/>
              </w:rPr>
              <w:t xml:space="preserve"> sustainable agricultural practises </w:t>
            </w:r>
          </w:p>
        </w:tc>
      </w:tr>
      <w:tr w:rsidR="005F5426" w:rsidRPr="00AD36D2" w14:paraId="695532B9" w14:textId="77777777" w:rsidTr="00667282">
        <w:tc>
          <w:tcPr>
            <w:tcW w:w="774" w:type="pct"/>
            <w:vMerge/>
            <w:vAlign w:val="center"/>
          </w:tcPr>
          <w:p w14:paraId="2030387B" w14:textId="77777777" w:rsidR="005F5426" w:rsidRPr="00AD36D2" w:rsidRDefault="005F5426" w:rsidP="00100B40">
            <w:pPr>
              <w:spacing w:before="40" w:after="40"/>
              <w:rPr>
                <w:sz w:val="20"/>
                <w:szCs w:val="20"/>
              </w:rPr>
            </w:pPr>
          </w:p>
        </w:tc>
        <w:tc>
          <w:tcPr>
            <w:tcW w:w="1042" w:type="pct"/>
            <w:vAlign w:val="center"/>
          </w:tcPr>
          <w:p w14:paraId="74F3834C" w14:textId="1DAC952C" w:rsidR="005F5426" w:rsidRPr="00AD36D2" w:rsidRDefault="005F5426" w:rsidP="00100B40">
            <w:pPr>
              <w:spacing w:before="40" w:after="40"/>
              <w:jc w:val="left"/>
              <w:rPr>
                <w:sz w:val="20"/>
                <w:szCs w:val="20"/>
              </w:rPr>
            </w:pPr>
            <w:r w:rsidRPr="00AD36D2">
              <w:rPr>
                <w:sz w:val="20"/>
                <w:szCs w:val="20"/>
              </w:rPr>
              <w:t>Human resources: training and skills</w:t>
            </w:r>
          </w:p>
        </w:tc>
        <w:tc>
          <w:tcPr>
            <w:tcW w:w="3184" w:type="pct"/>
            <w:vAlign w:val="center"/>
          </w:tcPr>
          <w:p w14:paraId="3D00F8CA" w14:textId="013B6EE3" w:rsidR="005F5426" w:rsidRPr="00AD36D2" w:rsidRDefault="00653313"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training of</w:t>
            </w:r>
            <w:r w:rsidR="005F5426" w:rsidRPr="00AD36D2">
              <w:rPr>
                <w:rFonts w:asciiTheme="majorBidi" w:hAnsiTheme="majorBidi" w:cstheme="majorBidi"/>
                <w:sz w:val="20"/>
                <w:szCs w:val="20"/>
              </w:rPr>
              <w:t xml:space="preserve"> staff on pollution control and management </w:t>
            </w:r>
          </w:p>
        </w:tc>
      </w:tr>
      <w:tr w:rsidR="005F5426" w:rsidRPr="00AD36D2" w14:paraId="75C3B38B" w14:textId="77777777" w:rsidTr="00667282">
        <w:tc>
          <w:tcPr>
            <w:tcW w:w="774" w:type="pct"/>
            <w:vMerge/>
            <w:vAlign w:val="center"/>
          </w:tcPr>
          <w:p w14:paraId="0487DF24" w14:textId="77777777" w:rsidR="005F5426" w:rsidRPr="00AD36D2" w:rsidRDefault="005F5426" w:rsidP="00100B40">
            <w:pPr>
              <w:spacing w:before="40" w:after="40"/>
              <w:rPr>
                <w:sz w:val="20"/>
                <w:szCs w:val="20"/>
              </w:rPr>
            </w:pPr>
          </w:p>
        </w:tc>
        <w:tc>
          <w:tcPr>
            <w:tcW w:w="1042" w:type="pct"/>
            <w:vAlign w:val="center"/>
          </w:tcPr>
          <w:p w14:paraId="6B882C30" w14:textId="06EF2F0E" w:rsidR="005F5426" w:rsidRPr="00AD36D2" w:rsidRDefault="005F5426" w:rsidP="00100B40">
            <w:pPr>
              <w:spacing w:before="40" w:after="40"/>
              <w:rPr>
                <w:sz w:val="20"/>
                <w:szCs w:val="20"/>
              </w:rPr>
            </w:pPr>
            <w:r w:rsidRPr="00AD36D2">
              <w:rPr>
                <w:sz w:val="20"/>
                <w:szCs w:val="20"/>
              </w:rPr>
              <w:t>Communication and awareness</w:t>
            </w:r>
          </w:p>
        </w:tc>
        <w:tc>
          <w:tcPr>
            <w:tcW w:w="3184" w:type="pct"/>
            <w:vAlign w:val="center"/>
          </w:tcPr>
          <w:p w14:paraId="62140B8C" w14:textId="00968528" w:rsidR="005F5426" w:rsidRPr="00AD36D2" w:rsidRDefault="00653313"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for i</w:t>
            </w:r>
            <w:r w:rsidR="005F5426" w:rsidRPr="00AD36D2">
              <w:rPr>
                <w:rFonts w:asciiTheme="majorBidi" w:hAnsiTheme="majorBidi" w:cstheme="majorBidi"/>
                <w:sz w:val="20"/>
                <w:szCs w:val="20"/>
              </w:rPr>
              <w:t xml:space="preserve">nitiatives to promote behavioural change and public support for pollution reduction </w:t>
            </w:r>
            <w:r w:rsidRPr="00AD36D2">
              <w:rPr>
                <w:rFonts w:asciiTheme="majorBidi" w:hAnsiTheme="majorBidi" w:cstheme="majorBidi"/>
                <w:sz w:val="20"/>
                <w:szCs w:val="20"/>
              </w:rPr>
              <w:t>measures</w:t>
            </w:r>
          </w:p>
          <w:p w14:paraId="360BD918" w14:textId="50B9E0F8" w:rsidR="005F5426" w:rsidRPr="00AD36D2" w:rsidRDefault="00653313"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w:t>
            </w:r>
            <w:r w:rsidR="005F5426" w:rsidRPr="00AD36D2">
              <w:rPr>
                <w:rFonts w:asciiTheme="majorBidi" w:hAnsiTheme="majorBidi" w:cstheme="majorBidi"/>
                <w:sz w:val="20"/>
                <w:szCs w:val="20"/>
              </w:rPr>
              <w:t>wareness on air pollutions</w:t>
            </w:r>
            <w:r w:rsidRPr="00AD36D2">
              <w:rPr>
                <w:rFonts w:asciiTheme="majorBidi" w:hAnsiTheme="majorBidi" w:cstheme="majorBidi"/>
                <w:sz w:val="20"/>
                <w:szCs w:val="20"/>
              </w:rPr>
              <w:t>’</w:t>
            </w:r>
            <w:r w:rsidR="005F5426" w:rsidRPr="00AD36D2">
              <w:rPr>
                <w:rFonts w:asciiTheme="majorBidi" w:hAnsiTheme="majorBidi" w:cstheme="majorBidi"/>
                <w:sz w:val="20"/>
                <w:szCs w:val="20"/>
              </w:rPr>
              <w:t xml:space="preserve"> impacts on biodiversity </w:t>
            </w:r>
          </w:p>
          <w:p w14:paraId="7F944262" w14:textId="19B021E6" w:rsidR="005F5426" w:rsidRPr="00AD36D2" w:rsidRDefault="005F5426"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Awareness campaigns on </w:t>
            </w:r>
            <w:r w:rsidR="00653313" w:rsidRPr="00AD36D2">
              <w:rPr>
                <w:rFonts w:asciiTheme="majorBidi" w:hAnsiTheme="majorBidi" w:cstheme="majorBidi"/>
                <w:sz w:val="20"/>
                <w:szCs w:val="20"/>
              </w:rPr>
              <w:t>impacts of</w:t>
            </w:r>
            <w:r w:rsidRPr="00AD36D2">
              <w:rPr>
                <w:rFonts w:asciiTheme="majorBidi" w:hAnsiTheme="majorBidi" w:cstheme="majorBidi"/>
                <w:sz w:val="20"/>
                <w:szCs w:val="20"/>
              </w:rPr>
              <w:t xml:space="preserve"> automobile exhaust emissions </w:t>
            </w:r>
            <w:r w:rsidR="00653313" w:rsidRPr="00AD36D2">
              <w:rPr>
                <w:rFonts w:asciiTheme="majorBidi" w:hAnsiTheme="majorBidi" w:cstheme="majorBidi"/>
                <w:sz w:val="20"/>
                <w:szCs w:val="20"/>
              </w:rPr>
              <w:t xml:space="preserve">on </w:t>
            </w:r>
            <w:r w:rsidRPr="00AD36D2">
              <w:rPr>
                <w:rFonts w:asciiTheme="majorBidi" w:hAnsiTheme="majorBidi" w:cstheme="majorBidi"/>
                <w:sz w:val="20"/>
                <w:szCs w:val="20"/>
              </w:rPr>
              <w:t xml:space="preserve">ambient air in densely populated urban environments </w:t>
            </w:r>
          </w:p>
        </w:tc>
      </w:tr>
      <w:tr w:rsidR="005F5426" w:rsidRPr="00AD36D2" w14:paraId="3E66C9E3" w14:textId="77777777" w:rsidTr="00667282">
        <w:tc>
          <w:tcPr>
            <w:tcW w:w="774" w:type="pct"/>
            <w:vMerge/>
            <w:vAlign w:val="center"/>
          </w:tcPr>
          <w:p w14:paraId="6FCBC4C5" w14:textId="77777777" w:rsidR="005F5426" w:rsidRPr="00AD36D2" w:rsidRDefault="005F5426" w:rsidP="00100B40">
            <w:pPr>
              <w:spacing w:before="40" w:after="40"/>
              <w:rPr>
                <w:sz w:val="20"/>
                <w:szCs w:val="20"/>
              </w:rPr>
            </w:pPr>
          </w:p>
        </w:tc>
        <w:tc>
          <w:tcPr>
            <w:tcW w:w="1042" w:type="pct"/>
            <w:vAlign w:val="center"/>
          </w:tcPr>
          <w:p w14:paraId="77489B58" w14:textId="5BF9AB89" w:rsidR="005F5426" w:rsidRPr="00AD36D2" w:rsidRDefault="005F5426" w:rsidP="00100B40">
            <w:pPr>
              <w:spacing w:before="40" w:after="40"/>
              <w:jc w:val="left"/>
              <w:rPr>
                <w:sz w:val="20"/>
                <w:szCs w:val="20"/>
              </w:rPr>
            </w:pPr>
            <w:r w:rsidRPr="00AD36D2">
              <w:rPr>
                <w:sz w:val="20"/>
                <w:szCs w:val="20"/>
              </w:rPr>
              <w:t>International cooperation and knowledge transfer</w:t>
            </w:r>
          </w:p>
        </w:tc>
        <w:tc>
          <w:tcPr>
            <w:tcW w:w="3184" w:type="pct"/>
            <w:vAlign w:val="center"/>
          </w:tcPr>
          <w:p w14:paraId="377C80D2" w14:textId="31CBD11F" w:rsidR="005F5426" w:rsidRPr="00AD36D2" w:rsidRDefault="00653313"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Enhanced c</w:t>
            </w:r>
            <w:r w:rsidR="005F5426" w:rsidRPr="00AD36D2">
              <w:rPr>
                <w:rFonts w:asciiTheme="majorBidi" w:hAnsiTheme="majorBidi" w:cstheme="majorBidi"/>
                <w:sz w:val="20"/>
                <w:szCs w:val="20"/>
              </w:rPr>
              <w:t>ooperation among international agencies on chemical contamination</w:t>
            </w:r>
          </w:p>
        </w:tc>
      </w:tr>
      <w:tr w:rsidR="005F5426" w:rsidRPr="00AD36D2" w14:paraId="0454980E" w14:textId="77777777" w:rsidTr="00667282">
        <w:tc>
          <w:tcPr>
            <w:tcW w:w="774" w:type="pct"/>
            <w:vMerge/>
            <w:vAlign w:val="center"/>
          </w:tcPr>
          <w:p w14:paraId="085BDBE4" w14:textId="77777777" w:rsidR="005F5426" w:rsidRPr="00AD36D2" w:rsidRDefault="005F5426" w:rsidP="00100B40">
            <w:pPr>
              <w:spacing w:before="40" w:after="40"/>
              <w:rPr>
                <w:sz w:val="20"/>
                <w:szCs w:val="20"/>
              </w:rPr>
            </w:pPr>
          </w:p>
        </w:tc>
        <w:tc>
          <w:tcPr>
            <w:tcW w:w="1042" w:type="pct"/>
            <w:vAlign w:val="center"/>
          </w:tcPr>
          <w:p w14:paraId="470F65D0" w14:textId="5C1980FE" w:rsidR="005F5426" w:rsidRPr="00AD36D2" w:rsidRDefault="005F5426" w:rsidP="00100B40">
            <w:pPr>
              <w:spacing w:before="40" w:after="40"/>
              <w:jc w:val="left"/>
              <w:rPr>
                <w:sz w:val="20"/>
                <w:szCs w:val="20"/>
              </w:rPr>
            </w:pPr>
            <w:r w:rsidRPr="00AD36D2">
              <w:rPr>
                <w:sz w:val="20"/>
                <w:szCs w:val="20"/>
              </w:rPr>
              <w:t>National and local cooperation and knowledge transfer</w:t>
            </w:r>
          </w:p>
        </w:tc>
        <w:tc>
          <w:tcPr>
            <w:tcW w:w="3184" w:type="pct"/>
            <w:vAlign w:val="center"/>
          </w:tcPr>
          <w:p w14:paraId="34C1A7F1" w14:textId="77777777" w:rsidR="005F5426" w:rsidRPr="00AD36D2" w:rsidRDefault="005F5426"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Public-private partnerships to leverage resources and expertise from all sectors to address pollution challenges</w:t>
            </w:r>
          </w:p>
        </w:tc>
      </w:tr>
      <w:tr w:rsidR="005F5426" w:rsidRPr="00AD36D2" w14:paraId="10CC8EB4" w14:textId="77777777" w:rsidTr="00667282">
        <w:tc>
          <w:tcPr>
            <w:tcW w:w="774" w:type="pct"/>
            <w:vAlign w:val="center"/>
          </w:tcPr>
          <w:p w14:paraId="3C59F9D9" w14:textId="77777777" w:rsidR="005F5426" w:rsidRPr="00AD36D2" w:rsidRDefault="005F5426" w:rsidP="00100B40">
            <w:pPr>
              <w:spacing w:before="40" w:after="40"/>
              <w:rPr>
                <w:sz w:val="20"/>
                <w:szCs w:val="20"/>
              </w:rPr>
            </w:pPr>
            <w:r w:rsidRPr="00AD36D2">
              <w:rPr>
                <w:sz w:val="20"/>
                <w:szCs w:val="20"/>
              </w:rPr>
              <w:t xml:space="preserve">Institutional </w:t>
            </w:r>
          </w:p>
        </w:tc>
        <w:tc>
          <w:tcPr>
            <w:tcW w:w="1042" w:type="pct"/>
            <w:vAlign w:val="center"/>
          </w:tcPr>
          <w:p w14:paraId="62D2CC7A" w14:textId="43852701" w:rsidR="005F5426" w:rsidRPr="00AD36D2" w:rsidRDefault="005F5426" w:rsidP="00100B40">
            <w:pPr>
              <w:spacing w:before="40" w:after="40"/>
              <w:rPr>
                <w:sz w:val="20"/>
                <w:szCs w:val="20"/>
              </w:rPr>
            </w:pPr>
            <w:r w:rsidRPr="00AD36D2">
              <w:rPr>
                <w:sz w:val="20"/>
                <w:szCs w:val="20"/>
              </w:rPr>
              <w:t>Regulatory and legal frameworks</w:t>
            </w:r>
          </w:p>
        </w:tc>
        <w:tc>
          <w:tcPr>
            <w:tcW w:w="3184" w:type="pct"/>
            <w:vAlign w:val="center"/>
          </w:tcPr>
          <w:p w14:paraId="4BFB4B92" w14:textId="497F4334" w:rsidR="005F5426" w:rsidRPr="00AD36D2" w:rsidRDefault="00AA0154"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w:t>
            </w:r>
            <w:r w:rsidR="005F5426" w:rsidRPr="00AD36D2">
              <w:rPr>
                <w:rFonts w:asciiTheme="majorBidi" w:hAnsiTheme="majorBidi" w:cstheme="majorBidi"/>
                <w:sz w:val="20"/>
                <w:szCs w:val="20"/>
              </w:rPr>
              <w:t xml:space="preserve"> implementation of regulations related to plastic pollution and ecologically friendly mining </w:t>
            </w:r>
          </w:p>
          <w:p w14:paraId="028F056C" w14:textId="2744A776" w:rsidR="005F5426" w:rsidRPr="00AD36D2" w:rsidRDefault="005F5426"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Update</w:t>
            </w:r>
            <w:r w:rsidR="00FE528C" w:rsidRPr="00AD36D2">
              <w:rPr>
                <w:rFonts w:asciiTheme="majorBidi" w:hAnsiTheme="majorBidi" w:cstheme="majorBidi"/>
                <w:sz w:val="20"/>
                <w:szCs w:val="20"/>
              </w:rPr>
              <w:t>d</w:t>
            </w:r>
            <w:r w:rsidRPr="00AD36D2">
              <w:rPr>
                <w:rFonts w:asciiTheme="majorBidi" w:hAnsiTheme="majorBidi" w:cstheme="majorBidi"/>
                <w:sz w:val="20"/>
                <w:szCs w:val="20"/>
              </w:rPr>
              <w:t xml:space="preserve"> regulations on empty container management </w:t>
            </w:r>
          </w:p>
          <w:p w14:paraId="43CFAA7E" w14:textId="1E61D640" w:rsidR="005F5426" w:rsidRPr="00AD36D2" w:rsidRDefault="00FE528C" w:rsidP="00F5371E">
            <w:pPr>
              <w:pStyle w:val="ListParagraph"/>
              <w:numPr>
                <w:ilvl w:val="0"/>
                <w:numId w:val="2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w:t>
            </w:r>
            <w:r w:rsidR="005F5426" w:rsidRPr="00AD36D2">
              <w:rPr>
                <w:rFonts w:asciiTheme="majorBidi" w:hAnsiTheme="majorBidi" w:cstheme="majorBidi"/>
                <w:sz w:val="20"/>
                <w:szCs w:val="20"/>
              </w:rPr>
              <w:t xml:space="preserve"> </w:t>
            </w:r>
            <w:r w:rsidRPr="00AD36D2">
              <w:rPr>
                <w:rFonts w:asciiTheme="majorBidi" w:hAnsiTheme="majorBidi" w:cstheme="majorBidi"/>
                <w:sz w:val="20"/>
                <w:szCs w:val="20"/>
              </w:rPr>
              <w:t xml:space="preserve">of </w:t>
            </w:r>
            <w:r w:rsidR="005F5426" w:rsidRPr="00AD36D2">
              <w:rPr>
                <w:rFonts w:asciiTheme="majorBidi" w:hAnsiTheme="majorBidi" w:cstheme="majorBidi"/>
                <w:sz w:val="20"/>
                <w:szCs w:val="20"/>
              </w:rPr>
              <w:t>specific regulations for pesticides, agricultural fertilisers</w:t>
            </w:r>
          </w:p>
        </w:tc>
      </w:tr>
    </w:tbl>
    <w:p w14:paraId="225C7F33" w14:textId="0B888EA9" w:rsidR="008C0428" w:rsidRPr="00AD36D2" w:rsidRDefault="008309CE" w:rsidP="00731CA5">
      <w:pPr>
        <w:pStyle w:val="CBDNormalNumber"/>
        <w:numPr>
          <w:ilvl w:val="0"/>
          <w:numId w:val="5"/>
        </w:numPr>
        <w:ind w:left="568"/>
      </w:pPr>
      <w:bookmarkStart w:id="92" w:name="_Hlk202861197"/>
      <w:r w:rsidRPr="00AD36D2">
        <w:t>Few Parties (12%) and f</w:t>
      </w:r>
      <w:r w:rsidR="008C0428" w:rsidRPr="00AD36D2">
        <w:t>ew (1</w:t>
      </w:r>
      <w:r w:rsidRPr="00AD36D2">
        <w:t>0</w:t>
      </w:r>
      <w:r w:rsidR="008C0428" w:rsidRPr="00AD36D2">
        <w:t>%) target submissions provide information on the involvement of non-</w:t>
      </w:r>
      <w:r w:rsidR="00CD4AC4" w:rsidRPr="00AD36D2">
        <w:t>S</w:t>
      </w:r>
      <w:r w:rsidR="008C0428" w:rsidRPr="00AD36D2">
        <w:t>tate actors. Commonly reported actions include awareness</w:t>
      </w:r>
      <w:r w:rsidR="00042869" w:rsidRPr="00AD36D2">
        <w:t>-</w:t>
      </w:r>
      <w:r w:rsidR="008C0428" w:rsidRPr="00AD36D2">
        <w:t xml:space="preserve">raising and advocacy, participating in pollution reduction initiatives, organizing community clean up initiatives, research and monitoring. </w:t>
      </w:r>
    </w:p>
    <w:bookmarkEnd w:id="92"/>
    <w:p w14:paraId="51889766" w14:textId="0CB2BB16" w:rsidR="008C0428" w:rsidRPr="00AD36D2" w:rsidRDefault="00391A2B" w:rsidP="00391A2B">
      <w:pPr>
        <w:pStyle w:val="CBDNormalNumber"/>
        <w:numPr>
          <w:ilvl w:val="0"/>
          <w:numId w:val="5"/>
        </w:numPr>
        <w:ind w:left="568"/>
      </w:pPr>
      <w:r w:rsidRPr="00AD36D2">
        <w:t xml:space="preserve">Around a quarter of Parties indicated that they would make use of component (24%) or complimentary (23%) indicators for monitoring implementation of their national targets associated with this target of the Framework. Comparatively more (39%) indicated that they would make use of national indicators. At the target level almost </w:t>
      </w:r>
      <w:r w:rsidR="00E45D32" w:rsidRPr="00AD36D2">
        <w:t>a</w:t>
      </w:r>
      <w:r w:rsidR="008C0428" w:rsidRPr="00AD36D2">
        <w:t xml:space="preserve">pproximately a quarter of national targets identified component indicators (23%) and complimentary indicators (22%). Approximately one third (34%) of national targets mapped to GBF Target 7 contained supplementary national indicators. Examples of elements measured by these national indicators include the volume or the number of banned hazardous chemicals and pesticides used, the quantity of hazardous waste generated, the quantity of area or the number of instances in which environmentally friendly farming techniques are used, and water or air quality (via various indices).  </w:t>
      </w:r>
    </w:p>
    <w:p w14:paraId="00251606" w14:textId="0D05E80A" w:rsidR="008C0428" w:rsidRPr="00AD36D2" w:rsidRDefault="008C0428" w:rsidP="00731CA5">
      <w:pPr>
        <w:pStyle w:val="CBDNormalNumber"/>
        <w:numPr>
          <w:ilvl w:val="0"/>
          <w:numId w:val="5"/>
        </w:numPr>
        <w:ind w:left="568"/>
      </w:pPr>
      <w:r w:rsidRPr="00AD36D2">
        <w:t>More than half (5</w:t>
      </w:r>
      <w:r w:rsidR="000835F8" w:rsidRPr="00AD36D2">
        <w:t>6</w:t>
      </w:r>
      <w:r w:rsidRPr="00AD36D2">
        <w:t>%) of national target submissions contain information on which elements of section C of the Kunming-Montreal Global Biodiversity Framework the national target helps to address.  The most addressed elements were collective effort towards the target (</w:t>
      </w:r>
      <w:r w:rsidR="00604550" w:rsidRPr="00AD36D2">
        <w:t>6</w:t>
      </w:r>
      <w:r w:rsidR="00E759E4" w:rsidRPr="00AD36D2">
        <w:t>9</w:t>
      </w:r>
      <w:r w:rsidRPr="00AD36D2">
        <w:t>%), national circumstances and priorities and capabilities (6</w:t>
      </w:r>
      <w:r w:rsidR="00E759E4" w:rsidRPr="00AD36D2">
        <w:t>7</w:t>
      </w:r>
      <w:r w:rsidRPr="00AD36D2">
        <w:t xml:space="preserve">%) and whole-of-government and whole-of-society approach (68%). </w:t>
      </w:r>
    </w:p>
    <w:p w14:paraId="29CAA239" w14:textId="77777777" w:rsidR="008C0428" w:rsidRPr="00AD36D2" w:rsidRDefault="008C0428" w:rsidP="00731CA5">
      <w:pPr>
        <w:pStyle w:val="CBDNormalNumber"/>
        <w:numPr>
          <w:ilvl w:val="0"/>
          <w:numId w:val="5"/>
        </w:numPr>
        <w:ind w:left="568"/>
      </w:pPr>
      <w:r w:rsidRPr="00AD36D2">
        <w:t>More than half (52%) of national target submissions contained information on the associated policy measures. Commonly reported measures included:</w:t>
      </w:r>
    </w:p>
    <w:p w14:paraId="5DBE2778" w14:textId="729855F4" w:rsidR="008C0428" w:rsidRPr="00AD36D2" w:rsidRDefault="008C0428" w:rsidP="00731CA5">
      <w:pPr>
        <w:pStyle w:val="CBDNormalNumber"/>
        <w:numPr>
          <w:ilvl w:val="1"/>
          <w:numId w:val="5"/>
        </w:numPr>
      </w:pPr>
      <w:r w:rsidRPr="00AD36D2">
        <w:t>Developing and strengthening legislation, policies, and institutional frameworks related to environmental monitoring, pollution control, and sustainable resource management, as well as establishing or reinforcing governing bodies to oversee these actions</w:t>
      </w:r>
      <w:r w:rsidR="00C540F2" w:rsidRPr="00AD36D2">
        <w:t>;</w:t>
      </w:r>
      <w:r w:rsidRPr="00AD36D2">
        <w:t xml:space="preserve"> </w:t>
      </w:r>
    </w:p>
    <w:p w14:paraId="62FD08BF" w14:textId="23F5CFBF" w:rsidR="008C0428" w:rsidRPr="00AD36D2" w:rsidRDefault="008C0428" w:rsidP="00731CA5">
      <w:pPr>
        <w:pStyle w:val="CBDNormalNumber"/>
        <w:numPr>
          <w:ilvl w:val="1"/>
          <w:numId w:val="5"/>
        </w:numPr>
      </w:pPr>
      <w:r w:rsidRPr="00AD36D2">
        <w:t>The creation of environmental management plans, stricter standards for pollutant emissions, and improved monitoring mechanisms for water, air, soil and biodiversity</w:t>
      </w:r>
      <w:r w:rsidR="00C540F2" w:rsidRPr="00AD36D2">
        <w:t>;</w:t>
      </w:r>
    </w:p>
    <w:p w14:paraId="204585A5" w14:textId="5926788C" w:rsidR="008C0428" w:rsidRPr="00AD36D2" w:rsidRDefault="008C0428" w:rsidP="00731CA5">
      <w:pPr>
        <w:pStyle w:val="CBDNormalNumber"/>
        <w:numPr>
          <w:ilvl w:val="1"/>
          <w:numId w:val="5"/>
        </w:numPr>
      </w:pPr>
      <w:r w:rsidRPr="00AD36D2">
        <w:t>Strengthening measures to promote sustainable agriculture, including the use of climate-smart practices, improved risk assessments, and the reduction of harmful inputs like pesticides and fertilizers</w:t>
      </w:r>
      <w:r w:rsidR="00C540F2" w:rsidRPr="00AD36D2">
        <w:t>;</w:t>
      </w:r>
    </w:p>
    <w:p w14:paraId="2624C0E4" w14:textId="33EB81AE" w:rsidR="008C0428" w:rsidRPr="00AD36D2" w:rsidRDefault="008C0428" w:rsidP="00731CA5">
      <w:pPr>
        <w:pStyle w:val="CBDNormalNumber"/>
        <w:numPr>
          <w:ilvl w:val="1"/>
          <w:numId w:val="5"/>
        </w:numPr>
      </w:pPr>
      <w:r w:rsidRPr="00AD36D2">
        <w:t>The mainstreaming of biodiversity into national development planning, protecting natural habitats and species, including through the establishment of red lists and restoration initiatives, addressing invasive species, and enhancing the resilience of ecosystems</w:t>
      </w:r>
      <w:r w:rsidR="00C540F2" w:rsidRPr="00AD36D2">
        <w:t>;</w:t>
      </w:r>
    </w:p>
    <w:p w14:paraId="6B08BC46" w14:textId="6CDABC7C" w:rsidR="008C0428" w:rsidRPr="00AD36D2" w:rsidRDefault="008C0428" w:rsidP="00731CA5">
      <w:pPr>
        <w:pStyle w:val="CBDNormalNumber"/>
        <w:numPr>
          <w:ilvl w:val="1"/>
          <w:numId w:val="5"/>
        </w:numPr>
      </w:pPr>
      <w:r w:rsidRPr="00AD36D2">
        <w:lastRenderedPageBreak/>
        <w:t>Promoting circular economy principles, such as waste reduction, recycling, and the use of durable, ecological materials, advancements in green technologies and renewable energy</w:t>
      </w:r>
      <w:r w:rsidR="00C540F2" w:rsidRPr="00AD36D2">
        <w:t>;</w:t>
      </w:r>
    </w:p>
    <w:p w14:paraId="492BB447" w14:textId="77777777" w:rsidR="008C0428" w:rsidRPr="00AD36D2" w:rsidRDefault="008C0428" w:rsidP="00731CA5">
      <w:pPr>
        <w:pStyle w:val="CBDNormalNumber"/>
        <w:numPr>
          <w:ilvl w:val="1"/>
          <w:numId w:val="5"/>
        </w:numPr>
      </w:pPr>
      <w:r w:rsidRPr="00AD36D2">
        <w:t xml:space="preserve">Capacity-building efforts, such as training farmers, engaging local communities, fostering public awareness, and creating mechanisms for citizen participation in environmental governance. </w:t>
      </w:r>
    </w:p>
    <w:p w14:paraId="2CAFE288" w14:textId="36A38394" w:rsidR="008C0428" w:rsidRPr="00AD36D2" w:rsidRDefault="008C0428" w:rsidP="008C0428">
      <w:pPr>
        <w:pStyle w:val="CBDNormalNumber"/>
        <w:numPr>
          <w:ilvl w:val="0"/>
          <w:numId w:val="0"/>
        </w:numPr>
        <w:ind w:left="567"/>
      </w:pPr>
    </w:p>
    <w:p w14:paraId="729253F8" w14:textId="16F733E1" w:rsidR="008C0428" w:rsidRPr="00AD36D2" w:rsidRDefault="00336FE9" w:rsidP="00036BAB">
      <w:pPr>
        <w:pStyle w:val="CBDFigureTitle"/>
        <w:rPr>
          <w:snapToGrid w:val="0"/>
        </w:rPr>
      </w:pPr>
      <w:r w:rsidRPr="00AD36D2">
        <w:rPr>
          <w:noProof/>
          <w:snapToGrid w:val="0"/>
        </w:rPr>
        <w:drawing>
          <wp:inline distT="0" distB="0" distL="0" distR="0" wp14:anchorId="3808CA0A" wp14:editId="599E6A06">
            <wp:extent cx="5578898" cy="4826813"/>
            <wp:effectExtent l="0" t="0" r="3175" b="0"/>
            <wp:docPr id="1284169856"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596956" cy="4842437"/>
                    </a:xfrm>
                    <a:prstGeom prst="rect">
                      <a:avLst/>
                    </a:prstGeom>
                    <a:noFill/>
                  </pic:spPr>
                </pic:pic>
              </a:graphicData>
            </a:graphic>
          </wp:inline>
        </w:drawing>
      </w:r>
      <w:r w:rsidR="008C0428" w:rsidRPr="00AD36D2">
        <w:rPr>
          <w:snapToGrid w:val="0"/>
        </w:rPr>
        <w:t>Figure 1</w:t>
      </w:r>
      <w:r w:rsidR="005A4CB4" w:rsidRPr="00AD36D2">
        <w:rPr>
          <w:snapToGrid w:val="0"/>
        </w:rPr>
        <w:t>5</w:t>
      </w:r>
      <w:r w:rsidR="008C0428" w:rsidRPr="00AD36D2">
        <w:rPr>
          <w:snapToGrid w:val="0"/>
        </w:rPr>
        <w:t xml:space="preserve"> – Assessment of the degree to which Parties have addressed the elements of GBF Target 7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C13974" w:rsidRPr="00AD36D2">
        <w:rPr>
          <w:snapToGrid w:val="0"/>
        </w:rPr>
        <w:t>.</w:t>
      </w:r>
    </w:p>
    <w:p w14:paraId="72AC45C1" w14:textId="7A09714D" w:rsidR="008C0428" w:rsidRPr="00AD36D2" w:rsidRDefault="008C0428" w:rsidP="00593980">
      <w:pPr>
        <w:pStyle w:val="CBDH2"/>
        <w:spacing w:before="240"/>
        <w:rPr>
          <w:i/>
          <w:iCs/>
          <w:color w:val="333333"/>
          <w:kern w:val="22"/>
          <w:shd w:val="clear" w:color="auto" w:fill="FFFFFF"/>
        </w:rPr>
      </w:pPr>
      <w:bookmarkStart w:id="93" w:name="_Toc210038513"/>
      <w:bookmarkStart w:id="94" w:name="_Toc219112332"/>
      <w:r w:rsidRPr="00AD36D2">
        <w:rPr>
          <w:shd w:val="clear" w:color="auto" w:fill="FFFFFF"/>
        </w:rPr>
        <w:t>Target 8: minimize the impacts of climate change on biodiversity and build resilience</w:t>
      </w:r>
      <w:bookmarkEnd w:id="93"/>
      <w:bookmarkEnd w:id="94"/>
    </w:p>
    <w:p w14:paraId="55FCF645" w14:textId="7ABEAC2C" w:rsidR="008C0428" w:rsidRPr="00AD36D2" w:rsidRDefault="008C0428" w:rsidP="00731CA5">
      <w:pPr>
        <w:pStyle w:val="CBDNormalNumber"/>
        <w:numPr>
          <w:ilvl w:val="0"/>
          <w:numId w:val="5"/>
        </w:numPr>
        <w:ind w:left="568"/>
      </w:pPr>
      <w:r w:rsidRPr="00AD36D2">
        <w:t xml:space="preserve">121 Parties have submitted </w:t>
      </w:r>
      <w:r w:rsidR="00C8576E" w:rsidRPr="00AD36D2">
        <w:t>315</w:t>
      </w:r>
      <w:r w:rsidRPr="00AD36D2">
        <w:t xml:space="preserve"> national targets related to Target 8. On average a Party has submitted 3 national targets related to Target 8 but the number ranges from 1 to 15. Of the national targets mapped by Parties to GBF Target 8, most (7</w:t>
      </w:r>
      <w:r w:rsidR="00C01A91" w:rsidRPr="00AD36D2">
        <w:t>7</w:t>
      </w:r>
      <w:r w:rsidRPr="00AD36D2">
        <w:t>%) were identified as contributing to Goal A, and more than half (</w:t>
      </w:r>
      <w:r w:rsidR="00C01A91" w:rsidRPr="00AD36D2">
        <w:t>6</w:t>
      </w:r>
      <w:r w:rsidR="005A54BE" w:rsidRPr="00AD36D2">
        <w:t>4</w:t>
      </w:r>
      <w:r w:rsidRPr="00AD36D2">
        <w:t>%) were identified as contributing to Goal B. Few were identified as contributing to Goals C (1</w:t>
      </w:r>
      <w:r w:rsidR="005A54BE" w:rsidRPr="00AD36D2">
        <w:t>6</w:t>
      </w:r>
      <w:r w:rsidRPr="00AD36D2">
        <w:t>%) and D (1</w:t>
      </w:r>
      <w:r w:rsidR="005A54BE" w:rsidRPr="00AD36D2">
        <w:t>2</w:t>
      </w:r>
      <w:r w:rsidRPr="00AD36D2">
        <w:t>%). Less half of the national targets were also linked to GBF Target 11 (41%) while approximately one third of the national targets were linked to GBF Target 1 (30%), Target 2 (36%), Target 3 (34%), Target 4 (32%), and Target 10 (32%). </w:t>
      </w:r>
    </w:p>
    <w:p w14:paraId="6480AA54" w14:textId="77777777" w:rsidR="008C0428" w:rsidRPr="00AD36D2" w:rsidRDefault="008C0428" w:rsidP="00731CA5">
      <w:pPr>
        <w:pStyle w:val="CBDNormalNumber"/>
        <w:numPr>
          <w:ilvl w:val="0"/>
          <w:numId w:val="5"/>
        </w:numPr>
        <w:ind w:left="568"/>
      </w:pPr>
      <w:bookmarkStart w:id="95" w:name="_Hlk202871928"/>
      <w:r w:rsidRPr="00AD36D2">
        <w:lastRenderedPageBreak/>
        <w:t>Almost a half of the national targets (45%) submitted by Parties were reported as having high alignment to GBF Target 8, almost a third (30%) were reported as having medium alignment to the Target and more than a tenth (14%) as having low alignment. For 11% of the national targets Parties did not indicate a degree of alignment. </w:t>
      </w:r>
    </w:p>
    <w:bookmarkEnd w:id="95"/>
    <w:p w14:paraId="37133C9F" w14:textId="451F912D" w:rsidR="008C0428" w:rsidRPr="00AD36D2" w:rsidRDefault="00B545DB" w:rsidP="00731CA5">
      <w:pPr>
        <w:pStyle w:val="CBDNormalNumber"/>
        <w:numPr>
          <w:ilvl w:val="0"/>
          <w:numId w:val="5"/>
        </w:numPr>
        <w:ind w:left="568"/>
      </w:pPr>
      <w:r w:rsidRPr="00AD36D2">
        <w:t xml:space="preserve">More than a quarter (28%) Parties have set national targets which fully address all elements of Target 8 and approximately an additional half (59%) have set targets which </w:t>
      </w:r>
      <w:r w:rsidR="00C24550" w:rsidRPr="00AD36D2">
        <w:t xml:space="preserve">fully </w:t>
      </w:r>
      <w:r w:rsidRPr="00AD36D2">
        <w:t xml:space="preserve">address half of the target elements. </w:t>
      </w:r>
      <w:r w:rsidR="00420570" w:rsidRPr="00AD36D2">
        <w:t>Few</w:t>
      </w:r>
      <w:r w:rsidR="00762557" w:rsidRPr="00AD36D2">
        <w:t xml:space="preserve"> (6%)</w:t>
      </w:r>
      <w:r w:rsidR="00420570" w:rsidRPr="00AD36D2">
        <w:t xml:space="preserve"> Parties have set national targets which fully address one but less than half of the target elements. </w:t>
      </w:r>
      <w:r w:rsidRPr="00AD36D2">
        <w:t>Few Parties (7%) have set national targets which do not fully address any element of Target 8</w:t>
      </w:r>
      <w:r w:rsidR="008C0428" w:rsidRPr="00AD36D2">
        <w:t xml:space="preserve"> Approximately </w:t>
      </w:r>
      <w:r w:rsidRPr="00AD36D2">
        <w:t>3</w:t>
      </w:r>
      <w:r w:rsidR="008C0428" w:rsidRPr="00AD36D2">
        <w:t>% have set national targets which partially address all or some of the elements. Very few Parties reported national targets which address the elements of Target 8 to a limited extent (2%) or not at all (2%). </w:t>
      </w:r>
    </w:p>
    <w:p w14:paraId="78096D02" w14:textId="4334B6D8" w:rsidR="008C0428" w:rsidRPr="00AD36D2" w:rsidRDefault="008C0428" w:rsidP="00731CA5">
      <w:pPr>
        <w:pStyle w:val="CBDNormalNumber"/>
        <w:numPr>
          <w:ilvl w:val="0"/>
          <w:numId w:val="5"/>
        </w:numPr>
        <w:ind w:left="568"/>
      </w:pPr>
      <w:r w:rsidRPr="00AD36D2">
        <w:t>In the national targets submitted, there was a greater focus on the elements of Target 8 related to the effects of climate change as opposed to those of ocean acidification. Most Parties (88%) have national targets which fully addressed the minimization of the impact of climate change on biodiversity and the minimization of the negative impacts of climate action on biodiversity. Most Parties (88%) have national targets which fully addressed the fostering of positive impacts of climate change on biodiversity. Most Parties referred to the application of ecosystem-based approaches (68%) and nature-based solutions (71%). While about a third (36%) of Parties fully addressed the minimization of the impact of ocean acidification on biodiversity, more than half (56%) did not address it (figure 1</w:t>
      </w:r>
      <w:r w:rsidR="005A4CB4" w:rsidRPr="00AD36D2">
        <w:t>6</w:t>
      </w:r>
      <w:r w:rsidRPr="00AD36D2">
        <w:t>). </w:t>
      </w:r>
    </w:p>
    <w:p w14:paraId="1CA7F059" w14:textId="122D2FE1" w:rsidR="008C0428" w:rsidRPr="00AD36D2" w:rsidRDefault="00380C9B" w:rsidP="00731CA5">
      <w:pPr>
        <w:pStyle w:val="CBDNormalNumber"/>
        <w:numPr>
          <w:ilvl w:val="0"/>
          <w:numId w:val="5"/>
        </w:numPr>
        <w:ind w:left="568"/>
      </w:pPr>
      <w:bookmarkStart w:id="96" w:name="_Hlk202868569"/>
      <w:r w:rsidRPr="00AD36D2">
        <w:t xml:space="preserve">About a third of Parties (33%) provided information on the means of implementation related to at least one of their national the targets related to Target </w:t>
      </w:r>
      <w:r w:rsidR="00B75DDA" w:rsidRPr="00AD36D2">
        <w:t>8</w:t>
      </w:r>
      <w:r w:rsidRPr="00AD36D2">
        <w:t xml:space="preserve">. Of these, 83% indicated that additional means of implementation are required. </w:t>
      </w:r>
      <w:r w:rsidR="008C0428" w:rsidRPr="00AD36D2">
        <w:t>Less than half (43%) of the national target submissions contain information on the associated means of implementation. For targets with this information, about two thirds (69%) indicate that additional means of implementation are needed. About a quarter (27%) indicate that the means of implementation are available. Means for implementation commonly mentioned were financial, technical expertise and technological resources, capacity</w:t>
      </w:r>
      <w:r w:rsidR="00094C98" w:rsidRPr="00AD36D2">
        <w:t>-</w:t>
      </w:r>
      <w:r w:rsidR="008C0428" w:rsidRPr="00AD36D2">
        <w:t>building, training and awareness</w:t>
      </w:r>
      <w:r w:rsidR="00042869" w:rsidRPr="00AD36D2">
        <w:t>-</w:t>
      </w:r>
      <w:r w:rsidR="008C0428" w:rsidRPr="00AD36D2">
        <w:t>raising, increased coordination and collaboration cross-sectoral and at multiple levels, institutional strengthening and logistics to roll out policy at ground level.  </w:t>
      </w:r>
      <w:r w:rsidR="00396A14" w:rsidRPr="00AD36D2">
        <w:t xml:space="preserve">See table </w:t>
      </w:r>
      <w:r w:rsidR="00FE528C" w:rsidRPr="00AD36D2">
        <w:t>10</w:t>
      </w:r>
      <w:r w:rsidR="00396A14" w:rsidRPr="00AD36D2">
        <w:t xml:space="preserve"> for more detailed examples of the capacity needs identified by Parties.</w:t>
      </w:r>
    </w:p>
    <w:p w14:paraId="22FB19A1" w14:textId="0AD935E0" w:rsidR="002E0853" w:rsidRPr="00AD36D2" w:rsidRDefault="002E0853" w:rsidP="002E0853">
      <w:pPr>
        <w:pStyle w:val="CBDNormalNumber"/>
        <w:numPr>
          <w:ilvl w:val="0"/>
          <w:numId w:val="0"/>
        </w:numPr>
        <w:ind w:left="568"/>
      </w:pPr>
      <w:r w:rsidRPr="00AD36D2">
        <w:rPr>
          <w:b/>
          <w:bCs/>
        </w:rPr>
        <w:t>Table 10. Reported capacity needs identified in national targets</w:t>
      </w:r>
    </w:p>
    <w:tbl>
      <w:tblPr>
        <w:tblStyle w:val="TableGrid"/>
        <w:tblW w:w="5000"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574"/>
        <w:gridCol w:w="2005"/>
        <w:gridCol w:w="5771"/>
      </w:tblGrid>
      <w:tr w:rsidR="00971227" w:rsidRPr="00AD36D2" w14:paraId="1E0D6868" w14:textId="77777777" w:rsidTr="00FE528C">
        <w:tc>
          <w:tcPr>
            <w:tcW w:w="842" w:type="pct"/>
            <w:shd w:val="clear" w:color="auto" w:fill="F2F2F2" w:themeFill="background1" w:themeFillShade="F2"/>
            <w:vAlign w:val="center"/>
          </w:tcPr>
          <w:p w14:paraId="31A73BD5" w14:textId="77777777" w:rsidR="00971227" w:rsidRPr="00AD36D2" w:rsidRDefault="00971227" w:rsidP="00100B40">
            <w:pPr>
              <w:spacing w:before="40" w:after="40"/>
              <w:jc w:val="center"/>
              <w:rPr>
                <w:i/>
                <w:iCs/>
                <w:sz w:val="20"/>
                <w:szCs w:val="20"/>
              </w:rPr>
            </w:pPr>
            <w:r w:rsidRPr="00AD36D2">
              <w:rPr>
                <w:i/>
                <w:iCs/>
                <w:sz w:val="20"/>
                <w:szCs w:val="20"/>
              </w:rPr>
              <w:t>Category of needs</w:t>
            </w:r>
          </w:p>
        </w:tc>
        <w:tc>
          <w:tcPr>
            <w:tcW w:w="1072" w:type="pct"/>
            <w:shd w:val="clear" w:color="auto" w:fill="F2F2F2" w:themeFill="background1" w:themeFillShade="F2"/>
            <w:vAlign w:val="center"/>
          </w:tcPr>
          <w:p w14:paraId="77AF35F0" w14:textId="77777777" w:rsidR="00971227" w:rsidRPr="00AD36D2" w:rsidRDefault="00971227" w:rsidP="00100B40">
            <w:pPr>
              <w:spacing w:before="40" w:after="40"/>
              <w:jc w:val="center"/>
              <w:rPr>
                <w:i/>
                <w:iCs/>
                <w:sz w:val="20"/>
                <w:szCs w:val="20"/>
              </w:rPr>
            </w:pPr>
            <w:r w:rsidRPr="00AD36D2">
              <w:rPr>
                <w:i/>
                <w:iCs/>
                <w:sz w:val="20"/>
                <w:szCs w:val="20"/>
              </w:rPr>
              <w:t>Subcategory and number of Parties</w:t>
            </w:r>
          </w:p>
        </w:tc>
        <w:tc>
          <w:tcPr>
            <w:tcW w:w="3086" w:type="pct"/>
            <w:shd w:val="clear" w:color="auto" w:fill="F2F2F2" w:themeFill="background1" w:themeFillShade="F2"/>
            <w:vAlign w:val="center"/>
          </w:tcPr>
          <w:p w14:paraId="17B5370B" w14:textId="77777777" w:rsidR="00971227" w:rsidRPr="00AD36D2" w:rsidRDefault="00971227" w:rsidP="00100B40">
            <w:pPr>
              <w:spacing w:before="40" w:after="40"/>
              <w:ind w:left="357"/>
              <w:jc w:val="center"/>
              <w:rPr>
                <w:i/>
                <w:iCs/>
                <w:sz w:val="20"/>
                <w:szCs w:val="20"/>
              </w:rPr>
            </w:pPr>
            <w:r w:rsidRPr="00AD36D2">
              <w:rPr>
                <w:i/>
                <w:iCs/>
                <w:sz w:val="20"/>
                <w:szCs w:val="20"/>
              </w:rPr>
              <w:t>Examples of specific needs included in submissions</w:t>
            </w:r>
          </w:p>
        </w:tc>
      </w:tr>
      <w:tr w:rsidR="00971227" w:rsidRPr="00AD36D2" w14:paraId="0CF2BCA4" w14:textId="77777777" w:rsidTr="00FE528C">
        <w:tc>
          <w:tcPr>
            <w:tcW w:w="842" w:type="pct"/>
            <w:vAlign w:val="center"/>
          </w:tcPr>
          <w:p w14:paraId="036B153B" w14:textId="77777777" w:rsidR="00971227" w:rsidRPr="00AD36D2" w:rsidRDefault="00971227" w:rsidP="00100B40">
            <w:pPr>
              <w:spacing w:before="40" w:after="40"/>
              <w:jc w:val="left"/>
              <w:rPr>
                <w:sz w:val="20"/>
                <w:szCs w:val="20"/>
              </w:rPr>
            </w:pPr>
            <w:r w:rsidRPr="00AD36D2">
              <w:rPr>
                <w:sz w:val="20"/>
                <w:szCs w:val="20"/>
              </w:rPr>
              <w:t xml:space="preserve">Technological </w:t>
            </w:r>
          </w:p>
        </w:tc>
        <w:tc>
          <w:tcPr>
            <w:tcW w:w="1072" w:type="pct"/>
            <w:vAlign w:val="center"/>
          </w:tcPr>
          <w:p w14:paraId="3E1A3BCB" w14:textId="1AD2A6D0" w:rsidR="00971227" w:rsidRPr="00AD36D2" w:rsidRDefault="00971227" w:rsidP="00100B40">
            <w:pPr>
              <w:spacing w:before="40" w:after="40"/>
              <w:jc w:val="left"/>
              <w:rPr>
                <w:sz w:val="20"/>
                <w:szCs w:val="20"/>
              </w:rPr>
            </w:pPr>
            <w:r w:rsidRPr="00AD36D2">
              <w:rPr>
                <w:sz w:val="20"/>
                <w:szCs w:val="20"/>
              </w:rPr>
              <w:t xml:space="preserve">Technology related </w:t>
            </w:r>
          </w:p>
        </w:tc>
        <w:tc>
          <w:tcPr>
            <w:tcW w:w="3086" w:type="pct"/>
          </w:tcPr>
          <w:p w14:paraId="0F74BFE7" w14:textId="4EB63A34" w:rsidR="00971227" w:rsidRPr="00AD36D2" w:rsidRDefault="00FE528C"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access to c</w:t>
            </w:r>
            <w:r w:rsidR="00971227" w:rsidRPr="00AD36D2">
              <w:rPr>
                <w:rFonts w:asciiTheme="majorBidi" w:hAnsiTheme="majorBidi" w:cstheme="majorBidi"/>
                <w:sz w:val="20"/>
                <w:szCs w:val="20"/>
              </w:rPr>
              <w:t xml:space="preserve">limate </w:t>
            </w:r>
            <w:r w:rsidRPr="00AD36D2">
              <w:rPr>
                <w:rFonts w:asciiTheme="majorBidi" w:hAnsiTheme="majorBidi" w:cstheme="majorBidi"/>
                <w:sz w:val="20"/>
                <w:szCs w:val="20"/>
              </w:rPr>
              <w:t xml:space="preserve">change </w:t>
            </w:r>
            <w:r w:rsidR="00971227" w:rsidRPr="00AD36D2">
              <w:rPr>
                <w:rFonts w:asciiTheme="majorBidi" w:hAnsiTheme="majorBidi" w:cstheme="majorBidi"/>
                <w:sz w:val="20"/>
                <w:szCs w:val="20"/>
              </w:rPr>
              <w:t xml:space="preserve">adaptation technology </w:t>
            </w:r>
          </w:p>
        </w:tc>
      </w:tr>
      <w:tr w:rsidR="00971227" w:rsidRPr="00AD36D2" w14:paraId="694AC2BE" w14:textId="77777777" w:rsidTr="00FE528C">
        <w:tc>
          <w:tcPr>
            <w:tcW w:w="842" w:type="pct"/>
            <w:vMerge w:val="restart"/>
            <w:vAlign w:val="center"/>
          </w:tcPr>
          <w:p w14:paraId="573B8A23" w14:textId="77777777" w:rsidR="00971227" w:rsidRPr="00AD36D2" w:rsidRDefault="00971227" w:rsidP="00100B40">
            <w:pPr>
              <w:spacing w:before="40" w:after="40"/>
              <w:jc w:val="left"/>
              <w:rPr>
                <w:sz w:val="20"/>
                <w:szCs w:val="20"/>
              </w:rPr>
            </w:pPr>
            <w:r w:rsidRPr="00AD36D2">
              <w:rPr>
                <w:sz w:val="20"/>
                <w:szCs w:val="20"/>
              </w:rPr>
              <w:t xml:space="preserve">Technical </w:t>
            </w:r>
          </w:p>
        </w:tc>
        <w:tc>
          <w:tcPr>
            <w:tcW w:w="1072" w:type="pct"/>
            <w:vAlign w:val="center"/>
          </w:tcPr>
          <w:p w14:paraId="222F4126" w14:textId="159F8B20" w:rsidR="00971227" w:rsidRPr="00AD36D2" w:rsidRDefault="00971227" w:rsidP="00100B40">
            <w:pPr>
              <w:spacing w:before="40" w:after="40"/>
              <w:jc w:val="left"/>
              <w:rPr>
                <w:sz w:val="20"/>
                <w:szCs w:val="20"/>
              </w:rPr>
            </w:pPr>
            <w:r w:rsidRPr="00AD36D2">
              <w:rPr>
                <w:sz w:val="20"/>
                <w:szCs w:val="20"/>
              </w:rPr>
              <w:t>Information and data</w:t>
            </w:r>
          </w:p>
        </w:tc>
        <w:tc>
          <w:tcPr>
            <w:tcW w:w="3086" w:type="pct"/>
          </w:tcPr>
          <w:p w14:paraId="09E31FE1" w14:textId="10CD40F9" w:rsidR="00971227" w:rsidRPr="00AD36D2" w:rsidRDefault="00FE528C"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access to</w:t>
            </w:r>
            <w:r w:rsidR="00971227" w:rsidRPr="00AD36D2">
              <w:rPr>
                <w:rFonts w:asciiTheme="majorBidi" w:hAnsiTheme="majorBidi" w:cstheme="majorBidi"/>
                <w:sz w:val="20"/>
                <w:szCs w:val="20"/>
              </w:rPr>
              <w:t xml:space="preserve"> data on the impacts of climate change and sea level rise </w:t>
            </w:r>
          </w:p>
        </w:tc>
      </w:tr>
      <w:tr w:rsidR="00971227" w:rsidRPr="00AD36D2" w14:paraId="08B50B39" w14:textId="77777777" w:rsidTr="00FE528C">
        <w:tc>
          <w:tcPr>
            <w:tcW w:w="842" w:type="pct"/>
            <w:vMerge/>
            <w:vAlign w:val="center"/>
          </w:tcPr>
          <w:p w14:paraId="741DE237" w14:textId="77777777" w:rsidR="00971227" w:rsidRPr="00AD36D2" w:rsidRDefault="00971227" w:rsidP="00100B40">
            <w:pPr>
              <w:spacing w:before="40" w:after="40"/>
              <w:jc w:val="left"/>
              <w:rPr>
                <w:sz w:val="20"/>
                <w:szCs w:val="20"/>
              </w:rPr>
            </w:pPr>
          </w:p>
        </w:tc>
        <w:tc>
          <w:tcPr>
            <w:tcW w:w="1072" w:type="pct"/>
            <w:vAlign w:val="center"/>
          </w:tcPr>
          <w:p w14:paraId="397C471A" w14:textId="295E3062" w:rsidR="00971227" w:rsidRPr="00AD36D2" w:rsidRDefault="00971227" w:rsidP="00100B40">
            <w:pPr>
              <w:spacing w:before="40" w:after="40"/>
              <w:jc w:val="left"/>
              <w:rPr>
                <w:sz w:val="20"/>
                <w:szCs w:val="20"/>
              </w:rPr>
            </w:pPr>
            <w:r w:rsidRPr="00AD36D2">
              <w:rPr>
                <w:sz w:val="20"/>
                <w:szCs w:val="20"/>
              </w:rPr>
              <w:t>Scientific research</w:t>
            </w:r>
          </w:p>
        </w:tc>
        <w:tc>
          <w:tcPr>
            <w:tcW w:w="3086" w:type="pct"/>
            <w:vAlign w:val="center"/>
          </w:tcPr>
          <w:p w14:paraId="6FC0724E" w14:textId="6A929464"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w:t>
            </w:r>
            <w:r w:rsidR="00FE528C" w:rsidRPr="00AD36D2">
              <w:rPr>
                <w:rFonts w:asciiTheme="majorBidi" w:hAnsiTheme="majorBidi" w:cstheme="majorBidi"/>
                <w:sz w:val="20"/>
                <w:szCs w:val="20"/>
              </w:rPr>
              <w:t xml:space="preserve">on </w:t>
            </w:r>
            <w:r w:rsidRPr="00AD36D2">
              <w:rPr>
                <w:rFonts w:asciiTheme="majorBidi" w:hAnsiTheme="majorBidi" w:cstheme="majorBidi"/>
                <w:sz w:val="20"/>
                <w:szCs w:val="20"/>
              </w:rPr>
              <w:t>the impact of climate change</w:t>
            </w:r>
            <w:r w:rsidR="0089125B" w:rsidRPr="00AD36D2">
              <w:rPr>
                <w:rFonts w:asciiTheme="majorBidi" w:hAnsiTheme="majorBidi" w:cstheme="majorBidi"/>
                <w:sz w:val="20"/>
                <w:szCs w:val="20"/>
              </w:rPr>
              <w:t xml:space="preserve">, </w:t>
            </w:r>
            <w:r w:rsidRPr="00AD36D2">
              <w:rPr>
                <w:rFonts w:asciiTheme="majorBidi" w:hAnsiTheme="majorBidi" w:cstheme="majorBidi"/>
                <w:sz w:val="20"/>
                <w:szCs w:val="20"/>
              </w:rPr>
              <w:t xml:space="preserve">ocean acidification, vulnerable ecosystems </w:t>
            </w:r>
            <w:r w:rsidR="0089125B" w:rsidRPr="00AD36D2">
              <w:rPr>
                <w:rFonts w:asciiTheme="majorBidi" w:hAnsiTheme="majorBidi" w:cstheme="majorBidi"/>
                <w:sz w:val="20"/>
                <w:szCs w:val="20"/>
              </w:rPr>
              <w:t xml:space="preserve">and </w:t>
            </w:r>
            <w:r w:rsidRPr="00AD36D2">
              <w:rPr>
                <w:rFonts w:asciiTheme="majorBidi" w:hAnsiTheme="majorBidi" w:cstheme="majorBidi"/>
                <w:sz w:val="20"/>
                <w:szCs w:val="20"/>
              </w:rPr>
              <w:t>endemic species</w:t>
            </w:r>
          </w:p>
          <w:p w14:paraId="44EE0D93" w14:textId="77777777"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Vulnerability and resilience assessments to analyse climate risks </w:t>
            </w:r>
          </w:p>
          <w:p w14:paraId="7B8BA853" w14:textId="543B4492" w:rsidR="00971227" w:rsidRPr="00AD36D2" w:rsidRDefault="0089125B"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data c</w:t>
            </w:r>
            <w:r w:rsidR="00971227" w:rsidRPr="00AD36D2">
              <w:rPr>
                <w:rFonts w:asciiTheme="majorBidi" w:hAnsiTheme="majorBidi" w:cstheme="majorBidi"/>
                <w:sz w:val="20"/>
                <w:szCs w:val="20"/>
              </w:rPr>
              <w:t>ollect</w:t>
            </w:r>
            <w:r w:rsidRPr="00AD36D2">
              <w:rPr>
                <w:rFonts w:asciiTheme="majorBidi" w:hAnsiTheme="majorBidi" w:cstheme="majorBidi"/>
                <w:sz w:val="20"/>
                <w:szCs w:val="20"/>
              </w:rPr>
              <w:t>ion</w:t>
            </w:r>
            <w:r w:rsidR="00971227" w:rsidRPr="00AD36D2">
              <w:rPr>
                <w:rFonts w:asciiTheme="majorBidi" w:hAnsiTheme="majorBidi" w:cstheme="majorBidi"/>
                <w:sz w:val="20"/>
                <w:szCs w:val="20"/>
              </w:rPr>
              <w:t xml:space="preserve"> on sea level rise </w:t>
            </w:r>
          </w:p>
          <w:p w14:paraId="37C575E2" w14:textId="4B0EF2FD"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w:t>
            </w:r>
            <w:r w:rsidR="007A4380" w:rsidRPr="00AD36D2">
              <w:rPr>
                <w:rFonts w:asciiTheme="majorBidi" w:hAnsiTheme="majorBidi" w:cstheme="majorBidi"/>
                <w:sz w:val="20"/>
                <w:szCs w:val="20"/>
              </w:rPr>
              <w:t xml:space="preserve">on </w:t>
            </w:r>
            <w:r w:rsidRPr="00AD36D2">
              <w:rPr>
                <w:rFonts w:asciiTheme="majorBidi" w:hAnsiTheme="majorBidi" w:cstheme="majorBidi"/>
                <w:sz w:val="20"/>
                <w:szCs w:val="20"/>
              </w:rPr>
              <w:t>ecosystems with high carbon sequestration to support protected areas planning</w:t>
            </w:r>
          </w:p>
          <w:p w14:paraId="2D483126" w14:textId="4E28F73A" w:rsidR="00971227" w:rsidRPr="00AD36D2" w:rsidRDefault="007A4380"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u</w:t>
            </w:r>
            <w:r w:rsidR="00971227" w:rsidRPr="00AD36D2">
              <w:rPr>
                <w:rFonts w:asciiTheme="majorBidi" w:hAnsiTheme="majorBidi" w:cstheme="majorBidi"/>
                <w:sz w:val="20"/>
                <w:szCs w:val="20"/>
              </w:rPr>
              <w:t>nderstand</w:t>
            </w:r>
            <w:r w:rsidRPr="00AD36D2">
              <w:rPr>
                <w:rFonts w:asciiTheme="majorBidi" w:hAnsiTheme="majorBidi" w:cstheme="majorBidi"/>
                <w:sz w:val="20"/>
                <w:szCs w:val="20"/>
              </w:rPr>
              <w:t>ing of</w:t>
            </w:r>
            <w:r w:rsidR="00971227" w:rsidRPr="00AD36D2">
              <w:rPr>
                <w:rFonts w:asciiTheme="majorBidi" w:hAnsiTheme="majorBidi" w:cstheme="majorBidi"/>
                <w:sz w:val="20"/>
                <w:szCs w:val="20"/>
              </w:rPr>
              <w:t xml:space="preserve"> nature’s resilience to climate change </w:t>
            </w:r>
          </w:p>
          <w:p w14:paraId="459254AC" w14:textId="5DB771AB"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w:t>
            </w:r>
            <w:r w:rsidR="007A4380" w:rsidRPr="00AD36D2">
              <w:rPr>
                <w:rFonts w:asciiTheme="majorBidi" w:hAnsiTheme="majorBidi" w:cstheme="majorBidi"/>
                <w:sz w:val="20"/>
                <w:szCs w:val="20"/>
              </w:rPr>
              <w:t xml:space="preserve">on </w:t>
            </w:r>
            <w:r w:rsidRPr="00AD36D2">
              <w:rPr>
                <w:rFonts w:asciiTheme="majorBidi" w:hAnsiTheme="majorBidi" w:cstheme="majorBidi"/>
                <w:sz w:val="20"/>
                <w:szCs w:val="20"/>
              </w:rPr>
              <w:t xml:space="preserve">the impacts </w:t>
            </w:r>
            <w:r w:rsidR="002E5882" w:rsidRPr="00AD36D2">
              <w:rPr>
                <w:rFonts w:asciiTheme="majorBidi" w:hAnsiTheme="majorBidi" w:cstheme="majorBidi"/>
                <w:sz w:val="20"/>
                <w:szCs w:val="20"/>
              </w:rPr>
              <w:t>of slash and burn agriculture</w:t>
            </w:r>
          </w:p>
          <w:p w14:paraId="19C72A78" w14:textId="1968155B"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w:t>
            </w:r>
            <w:r w:rsidR="00D06DD2" w:rsidRPr="00AD36D2">
              <w:rPr>
                <w:rFonts w:asciiTheme="majorBidi" w:hAnsiTheme="majorBidi" w:cstheme="majorBidi"/>
                <w:sz w:val="20"/>
                <w:szCs w:val="20"/>
              </w:rPr>
              <w:t xml:space="preserve">on </w:t>
            </w:r>
            <w:r w:rsidRPr="00AD36D2">
              <w:rPr>
                <w:rFonts w:asciiTheme="majorBidi" w:hAnsiTheme="majorBidi" w:cstheme="majorBidi"/>
                <w:sz w:val="20"/>
                <w:szCs w:val="20"/>
              </w:rPr>
              <w:t xml:space="preserve">genetic resources </w:t>
            </w:r>
            <w:r w:rsidR="00D06DD2" w:rsidRPr="00AD36D2">
              <w:rPr>
                <w:rFonts w:asciiTheme="majorBidi" w:hAnsiTheme="majorBidi" w:cstheme="majorBidi"/>
                <w:sz w:val="20"/>
                <w:szCs w:val="20"/>
              </w:rPr>
              <w:t>resistant to</w:t>
            </w:r>
            <w:r w:rsidRPr="00AD36D2">
              <w:rPr>
                <w:rFonts w:asciiTheme="majorBidi" w:hAnsiTheme="majorBidi" w:cstheme="majorBidi"/>
                <w:sz w:val="20"/>
                <w:szCs w:val="20"/>
              </w:rPr>
              <w:t xml:space="preserve"> biotic and abiotic stresses</w:t>
            </w:r>
          </w:p>
        </w:tc>
      </w:tr>
      <w:tr w:rsidR="00971227" w:rsidRPr="00AD36D2" w14:paraId="6D8D9104" w14:textId="77777777" w:rsidTr="00FE528C">
        <w:tc>
          <w:tcPr>
            <w:tcW w:w="842" w:type="pct"/>
            <w:vMerge/>
            <w:vAlign w:val="center"/>
          </w:tcPr>
          <w:p w14:paraId="247C4414" w14:textId="77777777" w:rsidR="00971227" w:rsidRPr="00AD36D2" w:rsidRDefault="00971227" w:rsidP="00100B40">
            <w:pPr>
              <w:spacing w:before="40" w:after="40"/>
              <w:jc w:val="left"/>
              <w:rPr>
                <w:sz w:val="20"/>
                <w:szCs w:val="20"/>
              </w:rPr>
            </w:pPr>
          </w:p>
        </w:tc>
        <w:tc>
          <w:tcPr>
            <w:tcW w:w="1072" w:type="pct"/>
            <w:vAlign w:val="center"/>
          </w:tcPr>
          <w:p w14:paraId="4E4C79D9" w14:textId="1BA2DE8B" w:rsidR="00971227" w:rsidRPr="00AD36D2" w:rsidRDefault="00971227" w:rsidP="00100B40">
            <w:pPr>
              <w:spacing w:before="40" w:after="40"/>
              <w:jc w:val="left"/>
              <w:rPr>
                <w:sz w:val="20"/>
                <w:szCs w:val="20"/>
              </w:rPr>
            </w:pPr>
            <w:r w:rsidRPr="00AD36D2">
              <w:rPr>
                <w:sz w:val="20"/>
                <w:szCs w:val="20"/>
              </w:rPr>
              <w:t>Monitoring and surveillance</w:t>
            </w:r>
          </w:p>
        </w:tc>
        <w:tc>
          <w:tcPr>
            <w:tcW w:w="3086" w:type="pct"/>
            <w:vAlign w:val="center"/>
          </w:tcPr>
          <w:p w14:paraId="66EB57B7" w14:textId="77777777"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Meteorological data stations to monitor weather</w:t>
            </w:r>
          </w:p>
          <w:p w14:paraId="6D90F82C" w14:textId="77777777"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Early warning systems of climate change risks and hazards  </w:t>
            </w:r>
          </w:p>
        </w:tc>
      </w:tr>
      <w:tr w:rsidR="00971227" w:rsidRPr="00AD36D2" w14:paraId="2FA05D7A" w14:textId="77777777" w:rsidTr="00FE528C">
        <w:tc>
          <w:tcPr>
            <w:tcW w:w="842" w:type="pct"/>
            <w:vMerge/>
            <w:vAlign w:val="center"/>
          </w:tcPr>
          <w:p w14:paraId="4C4EE938" w14:textId="77777777" w:rsidR="00971227" w:rsidRPr="00AD36D2" w:rsidRDefault="00971227" w:rsidP="00100B40">
            <w:pPr>
              <w:spacing w:before="40" w:after="40"/>
              <w:jc w:val="left"/>
              <w:rPr>
                <w:sz w:val="20"/>
                <w:szCs w:val="20"/>
              </w:rPr>
            </w:pPr>
          </w:p>
        </w:tc>
        <w:tc>
          <w:tcPr>
            <w:tcW w:w="1072" w:type="pct"/>
            <w:vAlign w:val="center"/>
          </w:tcPr>
          <w:p w14:paraId="0A55DB2B" w14:textId="4356CA87" w:rsidR="00971227" w:rsidRPr="00AD36D2" w:rsidRDefault="00971227" w:rsidP="00100B40">
            <w:pPr>
              <w:spacing w:before="40" w:after="40"/>
              <w:jc w:val="left"/>
              <w:rPr>
                <w:sz w:val="20"/>
                <w:szCs w:val="20"/>
              </w:rPr>
            </w:pPr>
            <w:r w:rsidRPr="00AD36D2">
              <w:rPr>
                <w:sz w:val="20"/>
                <w:szCs w:val="20"/>
              </w:rPr>
              <w:t>Communication and awareness</w:t>
            </w:r>
          </w:p>
        </w:tc>
        <w:tc>
          <w:tcPr>
            <w:tcW w:w="3086" w:type="pct"/>
            <w:vAlign w:val="center"/>
          </w:tcPr>
          <w:p w14:paraId="1AC5C196" w14:textId="7DF8A42C" w:rsidR="00971227" w:rsidRPr="00AD36D2" w:rsidRDefault="00D06DD2"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w:t>
            </w:r>
            <w:r w:rsidR="00971227" w:rsidRPr="00AD36D2">
              <w:rPr>
                <w:rFonts w:asciiTheme="majorBidi" w:hAnsiTheme="majorBidi" w:cstheme="majorBidi"/>
                <w:sz w:val="20"/>
                <w:szCs w:val="20"/>
              </w:rPr>
              <w:t xml:space="preserve"> education of </w:t>
            </w:r>
            <w:r w:rsidR="008B233D" w:rsidRPr="00AD36D2">
              <w:rPr>
                <w:rFonts w:asciiTheme="majorBidi" w:hAnsiTheme="majorBidi" w:cstheme="majorBidi"/>
                <w:sz w:val="20"/>
                <w:szCs w:val="20"/>
              </w:rPr>
              <w:t xml:space="preserve">the relationship between </w:t>
            </w:r>
            <w:r w:rsidR="00971227" w:rsidRPr="00AD36D2">
              <w:rPr>
                <w:rFonts w:asciiTheme="majorBidi" w:hAnsiTheme="majorBidi" w:cstheme="majorBidi"/>
                <w:sz w:val="20"/>
                <w:szCs w:val="20"/>
              </w:rPr>
              <w:t xml:space="preserve">climate change and biodiversity across all education levels </w:t>
            </w:r>
          </w:p>
        </w:tc>
      </w:tr>
      <w:tr w:rsidR="00971227" w:rsidRPr="00AD36D2" w14:paraId="497F5563" w14:textId="77777777" w:rsidTr="00FE528C">
        <w:tc>
          <w:tcPr>
            <w:tcW w:w="842" w:type="pct"/>
            <w:vMerge/>
            <w:vAlign w:val="center"/>
          </w:tcPr>
          <w:p w14:paraId="730A0A7D" w14:textId="77777777" w:rsidR="00971227" w:rsidRPr="00AD36D2" w:rsidRDefault="00971227" w:rsidP="00100B40">
            <w:pPr>
              <w:spacing w:before="40" w:after="40"/>
              <w:jc w:val="left"/>
              <w:rPr>
                <w:sz w:val="20"/>
                <w:szCs w:val="20"/>
              </w:rPr>
            </w:pPr>
          </w:p>
        </w:tc>
        <w:tc>
          <w:tcPr>
            <w:tcW w:w="1072" w:type="pct"/>
            <w:vAlign w:val="center"/>
          </w:tcPr>
          <w:p w14:paraId="6341409D" w14:textId="5CB89937" w:rsidR="00971227" w:rsidRPr="00AD36D2" w:rsidRDefault="00971227" w:rsidP="00100B40">
            <w:pPr>
              <w:spacing w:before="40" w:after="40"/>
              <w:jc w:val="left"/>
              <w:rPr>
                <w:sz w:val="20"/>
                <w:szCs w:val="20"/>
              </w:rPr>
            </w:pPr>
            <w:r w:rsidRPr="00AD36D2">
              <w:rPr>
                <w:sz w:val="20"/>
                <w:szCs w:val="20"/>
              </w:rPr>
              <w:t>National and local cooperation and knowledge transfer</w:t>
            </w:r>
          </w:p>
        </w:tc>
        <w:tc>
          <w:tcPr>
            <w:tcW w:w="3086" w:type="pct"/>
            <w:vAlign w:val="center"/>
          </w:tcPr>
          <w:p w14:paraId="5958BF4B" w14:textId="71101A52"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Establish</w:t>
            </w:r>
            <w:r w:rsidR="008B233D" w:rsidRPr="00AD36D2">
              <w:rPr>
                <w:rFonts w:asciiTheme="majorBidi" w:hAnsiTheme="majorBidi" w:cstheme="majorBidi"/>
                <w:sz w:val="20"/>
                <w:szCs w:val="20"/>
              </w:rPr>
              <w:t>ment of</w:t>
            </w:r>
            <w:r w:rsidRPr="00AD36D2">
              <w:rPr>
                <w:rFonts w:asciiTheme="majorBidi" w:hAnsiTheme="majorBidi" w:cstheme="majorBidi"/>
                <w:sz w:val="20"/>
                <w:szCs w:val="20"/>
              </w:rPr>
              <w:t xml:space="preserve"> a climate change institution to promote climate smart technologies across agriculture, food production and energy provision </w:t>
            </w:r>
          </w:p>
          <w:p w14:paraId="3CAF8E8B" w14:textId="1453AF60" w:rsidR="00971227" w:rsidRPr="00AD36D2" w:rsidRDefault="001D2296"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access to knowledge on a</w:t>
            </w:r>
            <w:r w:rsidR="008B233D" w:rsidRPr="00AD36D2">
              <w:rPr>
                <w:rFonts w:asciiTheme="majorBidi" w:hAnsiTheme="majorBidi" w:cstheme="majorBidi"/>
                <w:sz w:val="20"/>
                <w:szCs w:val="20"/>
              </w:rPr>
              <w:t>ddress</w:t>
            </w:r>
            <w:r w:rsidRPr="00AD36D2">
              <w:rPr>
                <w:rFonts w:asciiTheme="majorBidi" w:hAnsiTheme="majorBidi" w:cstheme="majorBidi"/>
                <w:sz w:val="20"/>
                <w:szCs w:val="20"/>
              </w:rPr>
              <w:t>ing</w:t>
            </w:r>
            <w:r w:rsidR="008B233D" w:rsidRPr="00AD36D2">
              <w:rPr>
                <w:rFonts w:asciiTheme="majorBidi" w:hAnsiTheme="majorBidi" w:cstheme="majorBidi"/>
                <w:sz w:val="20"/>
                <w:szCs w:val="20"/>
              </w:rPr>
              <w:t xml:space="preserve"> c</w:t>
            </w:r>
            <w:r w:rsidR="00971227" w:rsidRPr="00AD36D2">
              <w:rPr>
                <w:rFonts w:asciiTheme="majorBidi" w:hAnsiTheme="majorBidi" w:cstheme="majorBidi"/>
                <w:sz w:val="20"/>
                <w:szCs w:val="20"/>
              </w:rPr>
              <w:t xml:space="preserve">hallenges driven by </w:t>
            </w:r>
            <w:r w:rsidRPr="00AD36D2">
              <w:rPr>
                <w:rFonts w:asciiTheme="majorBidi" w:hAnsiTheme="majorBidi" w:cstheme="majorBidi"/>
                <w:sz w:val="20"/>
                <w:szCs w:val="20"/>
              </w:rPr>
              <w:t>increasing</w:t>
            </w:r>
            <w:r w:rsidR="00971227" w:rsidRPr="00AD36D2">
              <w:rPr>
                <w:rFonts w:asciiTheme="majorBidi" w:hAnsiTheme="majorBidi" w:cstheme="majorBidi"/>
                <w:sz w:val="20"/>
                <w:szCs w:val="20"/>
              </w:rPr>
              <w:t xml:space="preserve"> demand and competition for land by development program</w:t>
            </w:r>
            <w:r w:rsidR="003D7B18" w:rsidRPr="00AD36D2">
              <w:rPr>
                <w:rFonts w:asciiTheme="majorBidi" w:hAnsiTheme="majorBidi" w:cstheme="majorBidi"/>
                <w:sz w:val="20"/>
                <w:szCs w:val="20"/>
              </w:rPr>
              <w:t>me</w:t>
            </w:r>
            <w:r w:rsidR="00971227" w:rsidRPr="00AD36D2">
              <w:rPr>
                <w:rFonts w:asciiTheme="majorBidi" w:hAnsiTheme="majorBidi" w:cstheme="majorBidi"/>
                <w:sz w:val="20"/>
                <w:szCs w:val="20"/>
              </w:rPr>
              <w:t>s, mining, urbani</w:t>
            </w:r>
            <w:r w:rsidR="00042869" w:rsidRPr="00AD36D2">
              <w:rPr>
                <w:rFonts w:asciiTheme="majorBidi" w:hAnsiTheme="majorBidi" w:cstheme="majorBidi"/>
                <w:sz w:val="20"/>
                <w:szCs w:val="20"/>
              </w:rPr>
              <w:t>z</w:t>
            </w:r>
            <w:r w:rsidR="00971227" w:rsidRPr="00AD36D2">
              <w:rPr>
                <w:rFonts w:asciiTheme="majorBidi" w:hAnsiTheme="majorBidi" w:cstheme="majorBidi"/>
                <w:sz w:val="20"/>
                <w:szCs w:val="20"/>
              </w:rPr>
              <w:t xml:space="preserve">ation and agriculture </w:t>
            </w:r>
          </w:p>
          <w:p w14:paraId="35FC2C5C" w14:textId="61582242" w:rsidR="00971227" w:rsidRPr="00AD36D2" w:rsidRDefault="001D2296"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w:t>
            </w:r>
            <w:r w:rsidR="00971227" w:rsidRPr="00AD36D2">
              <w:rPr>
                <w:rFonts w:asciiTheme="majorBidi" w:hAnsiTheme="majorBidi" w:cstheme="majorBidi"/>
                <w:sz w:val="20"/>
                <w:szCs w:val="20"/>
              </w:rPr>
              <w:t xml:space="preserve"> coordination between government agencies and the private sector to implement climate proofing and resilience building measures in protected areas </w:t>
            </w:r>
          </w:p>
          <w:p w14:paraId="263E924D" w14:textId="2CD486FA" w:rsidR="00971227" w:rsidRPr="00AD36D2" w:rsidRDefault="000D20CA"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e</w:t>
            </w:r>
            <w:r w:rsidR="00971227" w:rsidRPr="00AD36D2">
              <w:rPr>
                <w:rFonts w:asciiTheme="majorBidi" w:hAnsiTheme="majorBidi" w:cstheme="majorBidi"/>
                <w:sz w:val="20"/>
                <w:szCs w:val="20"/>
              </w:rPr>
              <w:t>ngage</w:t>
            </w:r>
            <w:r w:rsidRPr="00AD36D2">
              <w:rPr>
                <w:rFonts w:asciiTheme="majorBidi" w:hAnsiTheme="majorBidi" w:cstheme="majorBidi"/>
                <w:sz w:val="20"/>
                <w:szCs w:val="20"/>
              </w:rPr>
              <w:t>ment</w:t>
            </w:r>
            <w:r w:rsidR="00971227" w:rsidRPr="00AD36D2">
              <w:rPr>
                <w:rFonts w:asciiTheme="majorBidi" w:hAnsiTheme="majorBidi" w:cstheme="majorBidi"/>
                <w:sz w:val="20"/>
                <w:szCs w:val="20"/>
              </w:rPr>
              <w:t xml:space="preserve"> </w:t>
            </w:r>
            <w:r w:rsidRPr="00AD36D2">
              <w:rPr>
                <w:rFonts w:asciiTheme="majorBidi" w:hAnsiTheme="majorBidi" w:cstheme="majorBidi"/>
                <w:sz w:val="20"/>
                <w:szCs w:val="20"/>
              </w:rPr>
              <w:t xml:space="preserve">of </w:t>
            </w:r>
            <w:r w:rsidR="00971227" w:rsidRPr="00AD36D2">
              <w:rPr>
                <w:rFonts w:asciiTheme="majorBidi" w:hAnsiTheme="majorBidi" w:cstheme="majorBidi"/>
                <w:sz w:val="20"/>
                <w:szCs w:val="20"/>
              </w:rPr>
              <w:t>local communities and women in climate change adaptation program</w:t>
            </w:r>
            <w:r w:rsidR="003D7B18" w:rsidRPr="00AD36D2">
              <w:rPr>
                <w:rFonts w:asciiTheme="majorBidi" w:hAnsiTheme="majorBidi" w:cstheme="majorBidi"/>
                <w:sz w:val="20"/>
                <w:szCs w:val="20"/>
              </w:rPr>
              <w:t>me</w:t>
            </w:r>
            <w:r w:rsidR="00971227" w:rsidRPr="00AD36D2">
              <w:rPr>
                <w:rFonts w:asciiTheme="majorBidi" w:hAnsiTheme="majorBidi" w:cstheme="majorBidi"/>
                <w:sz w:val="20"/>
                <w:szCs w:val="20"/>
              </w:rPr>
              <w:t xml:space="preserve">s </w:t>
            </w:r>
          </w:p>
        </w:tc>
      </w:tr>
      <w:tr w:rsidR="00971227" w:rsidRPr="00AD36D2" w14:paraId="1C40CC65" w14:textId="77777777" w:rsidTr="00FE528C">
        <w:tc>
          <w:tcPr>
            <w:tcW w:w="842" w:type="pct"/>
            <w:vMerge/>
            <w:vAlign w:val="center"/>
          </w:tcPr>
          <w:p w14:paraId="3E202B11" w14:textId="77777777" w:rsidR="00971227" w:rsidRPr="00AD36D2" w:rsidRDefault="00971227" w:rsidP="00100B40">
            <w:pPr>
              <w:spacing w:before="40" w:after="40"/>
              <w:jc w:val="left"/>
              <w:rPr>
                <w:sz w:val="20"/>
                <w:szCs w:val="20"/>
              </w:rPr>
            </w:pPr>
          </w:p>
        </w:tc>
        <w:tc>
          <w:tcPr>
            <w:tcW w:w="1072" w:type="pct"/>
            <w:vAlign w:val="center"/>
          </w:tcPr>
          <w:p w14:paraId="73210F34" w14:textId="2E5F3FC8" w:rsidR="00971227" w:rsidRPr="00AD36D2" w:rsidRDefault="00971227" w:rsidP="00100B40">
            <w:pPr>
              <w:spacing w:before="40" w:after="40"/>
              <w:jc w:val="left"/>
              <w:rPr>
                <w:sz w:val="20"/>
                <w:szCs w:val="20"/>
              </w:rPr>
            </w:pPr>
            <w:r w:rsidRPr="00AD36D2">
              <w:rPr>
                <w:sz w:val="20"/>
                <w:szCs w:val="20"/>
              </w:rPr>
              <w:t xml:space="preserve">Environmental governance and policy </w:t>
            </w:r>
          </w:p>
        </w:tc>
        <w:tc>
          <w:tcPr>
            <w:tcW w:w="3086" w:type="pct"/>
            <w:vAlign w:val="center"/>
          </w:tcPr>
          <w:p w14:paraId="56512A89" w14:textId="77777777"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Ensure plans are adaptive and resilient to climate change </w:t>
            </w:r>
          </w:p>
          <w:p w14:paraId="02D9B24C" w14:textId="77777777"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 management plans for coastal areas</w:t>
            </w:r>
          </w:p>
          <w:p w14:paraId="7499CFFE" w14:textId="77777777"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Develop and implement adaptation plans to mitigate the impact of climate change on vulnerable ecosystems </w:t>
            </w:r>
          </w:p>
          <w:p w14:paraId="4BCD40EE" w14:textId="77777777" w:rsidR="00971227" w:rsidRPr="00AD36D2" w:rsidRDefault="00971227" w:rsidP="00F5371E">
            <w:pPr>
              <w:pStyle w:val="ListParagraph"/>
              <w:numPr>
                <w:ilvl w:val="0"/>
                <w:numId w:val="2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Reduce energy derived from fossil fuels and improve energy efficiency </w:t>
            </w:r>
          </w:p>
        </w:tc>
      </w:tr>
    </w:tbl>
    <w:p w14:paraId="71BC3B4E" w14:textId="493666B1" w:rsidR="008C0428" w:rsidRPr="00AD36D2" w:rsidRDefault="00235B7E" w:rsidP="00731CA5">
      <w:pPr>
        <w:pStyle w:val="CBDNormalNumber"/>
        <w:numPr>
          <w:ilvl w:val="0"/>
          <w:numId w:val="5"/>
        </w:numPr>
        <w:ind w:left="568"/>
      </w:pPr>
      <w:bookmarkStart w:id="97" w:name="_Hlk202861204"/>
      <w:bookmarkEnd w:id="96"/>
      <w:r w:rsidRPr="00AD36D2">
        <w:t>Few Parties (10%) and f</w:t>
      </w:r>
      <w:r w:rsidR="008C0428" w:rsidRPr="00AD36D2">
        <w:t>ew national target submissions (1</w:t>
      </w:r>
      <w:r w:rsidR="00777C32" w:rsidRPr="00AD36D2">
        <w:t>2</w:t>
      </w:r>
      <w:r w:rsidR="008C0428" w:rsidRPr="00AD36D2">
        <w:t>%) provide information on the involvement of non-</w:t>
      </w:r>
      <w:r w:rsidR="00D542BD" w:rsidRPr="00AD36D2">
        <w:t>S</w:t>
      </w:r>
      <w:r w:rsidR="008C0428" w:rsidRPr="00AD36D2">
        <w:t>tate actors. Commonly included in the submissions were conservation and restoration initiatives, financing, environmental education and research, and the application of ecosystem-based approaches and nature-based solutions from a range of actors including non</w:t>
      </w:r>
      <w:r w:rsidR="00042869" w:rsidRPr="00AD36D2">
        <w:t>-</w:t>
      </w:r>
      <w:r w:rsidR="008C0428" w:rsidRPr="00AD36D2">
        <w:t>governmental organi</w:t>
      </w:r>
      <w:r w:rsidR="009A3F98" w:rsidRPr="00AD36D2">
        <w:t>z</w:t>
      </w:r>
      <w:r w:rsidR="008C0428" w:rsidRPr="00AD36D2">
        <w:t>ations, the private entities, indigenous peoples and local communities, youth groups, and academic institutions.  </w:t>
      </w:r>
    </w:p>
    <w:bookmarkEnd w:id="97"/>
    <w:p w14:paraId="5D3C0948" w14:textId="562764A0" w:rsidR="008C0428" w:rsidRPr="00AD36D2" w:rsidRDefault="00C91DB0" w:rsidP="00731CA5">
      <w:pPr>
        <w:pStyle w:val="CBDNormalNumber"/>
        <w:numPr>
          <w:ilvl w:val="0"/>
          <w:numId w:val="5"/>
        </w:numPr>
        <w:ind w:left="568"/>
      </w:pPr>
      <w:r w:rsidRPr="00AD36D2">
        <w:t>Around a quarter of Parties indicated that they would make use of component (2</w:t>
      </w:r>
      <w:r w:rsidR="00F0059C" w:rsidRPr="00AD36D2">
        <w:t>5</w:t>
      </w:r>
      <w:r w:rsidRPr="00AD36D2">
        <w:t>%) or complimentary (23%) indicators for monitoring implementation of their national targets associated with this target of the Framework. Comparatively more (3</w:t>
      </w:r>
      <w:r w:rsidR="00F0059C" w:rsidRPr="00AD36D2">
        <w:t>7</w:t>
      </w:r>
      <w:r w:rsidRPr="00AD36D2">
        <w:t xml:space="preserve">%) indicated that they would make use of national indicators. At the target level almost approximately </w:t>
      </w:r>
      <w:r w:rsidR="008C0428" w:rsidRPr="00AD36D2">
        <w:t>About a quarter of national targets identified component indicators (25%) and complimentary indicators (24%). Approximately one third (35%) of national targets mapped to GBF Target 8 contained national indicators. Examples of elements measured by these national indicators include the area of degraded and restored land, the number of nature-based solutions and the quantity of greenhouse gas emissions that they absorbed, and the degree of implementation of national disaster risk strategies. The national indicators for GBF Target 8 sometimes addressed specific ecosystems, usually forests or coral reefs. </w:t>
      </w:r>
    </w:p>
    <w:p w14:paraId="633D095D" w14:textId="2E99B385" w:rsidR="008C0428" w:rsidRPr="00AD36D2" w:rsidRDefault="008C0428" w:rsidP="00731CA5">
      <w:pPr>
        <w:pStyle w:val="CBDNormalNumber"/>
        <w:numPr>
          <w:ilvl w:val="0"/>
          <w:numId w:val="5"/>
        </w:numPr>
        <w:ind w:left="568"/>
      </w:pPr>
      <w:r w:rsidRPr="00AD36D2">
        <w:t>Almost two thirds (60%) of national target submissions contain information on which elements of section C of the Kunming-Montreal Global Biodiversity Framework the national target helps to address. The most addressed elements were the ecosystem approach (7</w:t>
      </w:r>
      <w:r w:rsidR="00694539" w:rsidRPr="00AD36D2">
        <w:t>5</w:t>
      </w:r>
      <w:r w:rsidRPr="00AD36D2">
        <w:t>%), consistency with international agreements or instruments (72%), and whole-of-government and whole-of-society approach (72%). Comparatively few targets addressed different value systems (32%)</w:t>
      </w:r>
      <w:r w:rsidR="00A02724" w:rsidRPr="00AD36D2">
        <w:t xml:space="preserve"> or</w:t>
      </w:r>
      <w:r w:rsidRPr="00AD36D2">
        <w:t xml:space="preserve"> the right to development (33%) </w:t>
      </w:r>
    </w:p>
    <w:p w14:paraId="379D1871" w14:textId="77777777" w:rsidR="008C0428" w:rsidRPr="00AD36D2" w:rsidRDefault="008C0428" w:rsidP="00731CA5">
      <w:pPr>
        <w:pStyle w:val="CBDNormalNumber"/>
        <w:numPr>
          <w:ilvl w:val="0"/>
          <w:numId w:val="5"/>
        </w:numPr>
        <w:ind w:left="568"/>
      </w:pPr>
      <w:r w:rsidRPr="00AD36D2">
        <w:t>More than half (56%) of national target submissions contained information on associated policy measures. The most commonly mentioned policy measures fall into four broad categories; increasing knowledge of the current status and future scenarios of biodiversity and climate change, mainstreaming biodiversity and climate change concerns into decision-making, taking actions to restore biodiversity, and promoting wider stakeholder participation and building their capacity. </w:t>
      </w:r>
    </w:p>
    <w:p w14:paraId="20BF70DB" w14:textId="5988B84D" w:rsidR="008C0428" w:rsidRPr="00AD36D2" w:rsidRDefault="0019377B" w:rsidP="00036BAB">
      <w:pPr>
        <w:jc w:val="center"/>
        <w:rPr>
          <w:rFonts w:asciiTheme="majorBidi" w:hAnsiTheme="majorBidi" w:cstheme="majorBidi"/>
          <w:b/>
          <w:bCs/>
        </w:rPr>
      </w:pPr>
      <w:r w:rsidRPr="00AD36D2">
        <w:rPr>
          <w:rFonts w:asciiTheme="majorBidi" w:hAnsiTheme="majorBidi" w:cstheme="majorBidi"/>
          <w:b/>
          <w:bCs/>
          <w:noProof/>
        </w:rPr>
        <w:lastRenderedPageBreak/>
        <w:drawing>
          <wp:inline distT="0" distB="0" distL="0" distR="0" wp14:anchorId="7D3C29E3" wp14:editId="58783643">
            <wp:extent cx="5925304" cy="4163873"/>
            <wp:effectExtent l="0" t="0" r="0" b="8255"/>
            <wp:docPr id="2074473793"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5941028" cy="4174922"/>
                    </a:xfrm>
                    <a:prstGeom prst="rect">
                      <a:avLst/>
                    </a:prstGeom>
                    <a:noFill/>
                  </pic:spPr>
                </pic:pic>
              </a:graphicData>
            </a:graphic>
          </wp:inline>
        </w:drawing>
      </w:r>
    </w:p>
    <w:p w14:paraId="6B59582C" w14:textId="1E0DC34D" w:rsidR="008C0428" w:rsidRPr="00AD36D2" w:rsidRDefault="008C0428" w:rsidP="00036BAB">
      <w:pPr>
        <w:pStyle w:val="CBDFigureTitle"/>
        <w:rPr>
          <w:snapToGrid w:val="0"/>
        </w:rPr>
      </w:pPr>
      <w:r w:rsidRPr="00AD36D2">
        <w:rPr>
          <w:snapToGrid w:val="0"/>
        </w:rPr>
        <w:t>Figure 1</w:t>
      </w:r>
      <w:r w:rsidR="005A4CB4" w:rsidRPr="00AD36D2">
        <w:rPr>
          <w:snapToGrid w:val="0"/>
        </w:rPr>
        <w:t>6</w:t>
      </w:r>
      <w:r w:rsidRPr="00AD36D2">
        <w:rPr>
          <w:snapToGrid w:val="0"/>
        </w:rPr>
        <w:t xml:space="preserve"> – Assessment of the degree to which Parties have addressed the elements of GBF Target 8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56593E" w:rsidRPr="00AD36D2">
        <w:rPr>
          <w:snapToGrid w:val="0"/>
        </w:rPr>
        <w:t>.</w:t>
      </w:r>
    </w:p>
    <w:p w14:paraId="5D988F49" w14:textId="05E1B8A3" w:rsidR="008C0428" w:rsidRPr="00AD36D2" w:rsidRDefault="008C0428" w:rsidP="006615F6">
      <w:pPr>
        <w:pStyle w:val="CBDH2"/>
        <w:rPr>
          <w:shd w:val="clear" w:color="auto" w:fill="FFFFFF"/>
        </w:rPr>
      </w:pPr>
      <w:bookmarkStart w:id="98" w:name="_Toc210038514"/>
      <w:bookmarkStart w:id="99" w:name="_Toc219112333"/>
      <w:r w:rsidRPr="00AD36D2">
        <w:rPr>
          <w:shd w:val="clear" w:color="auto" w:fill="FFFFFF"/>
        </w:rPr>
        <w:t>Target 9: manage wild species sustainably to benefit people</w:t>
      </w:r>
      <w:bookmarkEnd w:id="98"/>
      <w:bookmarkEnd w:id="99"/>
    </w:p>
    <w:p w14:paraId="40BDD4BD" w14:textId="77777777" w:rsidR="008C0428" w:rsidRPr="00AD36D2" w:rsidRDefault="008C0428" w:rsidP="00731CA5">
      <w:pPr>
        <w:pStyle w:val="CBDNormalNumber"/>
        <w:numPr>
          <w:ilvl w:val="0"/>
          <w:numId w:val="5"/>
        </w:numPr>
        <w:ind w:left="568"/>
      </w:pPr>
      <w:r w:rsidRPr="00AD36D2">
        <w:rPr>
          <w:lang w:val="en-US"/>
        </w:rPr>
        <w:t xml:space="preserve">116 Parties have submitted 306 national targets related to Target 9. On average a Party has submitted 3 national targets related to Target 9, but the number ranges from 1 to 13. Of the national targets mapped by Parties to GBF Target 9, more than three quarters were identified as contributing to Goal B (78%) while about two-thirds (63%) were linked to Goal A. About a third were identified as contributing to Goal C (32%), and over a tenth (13%) were identified as contributing to Goal D. Approximately half were also linked to GBF Targets 4 (45%), 5 (52%), and 10 (46%). </w:t>
      </w:r>
    </w:p>
    <w:p w14:paraId="4D971BBE" w14:textId="77777777" w:rsidR="008C0428" w:rsidRPr="00AD36D2" w:rsidRDefault="008C0428" w:rsidP="00731CA5">
      <w:pPr>
        <w:pStyle w:val="CBDNormalNumber"/>
        <w:numPr>
          <w:ilvl w:val="0"/>
          <w:numId w:val="5"/>
        </w:numPr>
        <w:ind w:left="568"/>
        <w:rPr>
          <w:lang w:val="en-US"/>
        </w:rPr>
      </w:pPr>
      <w:r w:rsidRPr="00AD36D2">
        <w:rPr>
          <w:lang w:val="en-US"/>
        </w:rPr>
        <w:t>Almost half of the national target (44%) submitted by Parties were reported as having high alignment to GBF Target 9 and nearly a third (31%) were reported as having medium alignment, while about a fifth were reported as having low alignment (18%).  For 6% of the national targets, Parties did not indicate a degree of alignment.</w:t>
      </w:r>
    </w:p>
    <w:p w14:paraId="391033FF" w14:textId="438DB744" w:rsidR="008C0428" w:rsidRPr="00AD36D2" w:rsidRDefault="00B545DB" w:rsidP="00731CA5">
      <w:pPr>
        <w:pStyle w:val="CBDNormalNumber"/>
        <w:numPr>
          <w:ilvl w:val="0"/>
          <w:numId w:val="5"/>
        </w:numPr>
        <w:ind w:left="568"/>
      </w:pPr>
      <w:r w:rsidRPr="00AD36D2">
        <w:t xml:space="preserve">Few (8%) Parties have set national targets which fully address all elements of Target 9 and approximately an additional quarter (25%) have set targets which </w:t>
      </w:r>
      <w:r w:rsidR="00C24550" w:rsidRPr="00AD36D2">
        <w:t xml:space="preserve">fully </w:t>
      </w:r>
      <w:r w:rsidRPr="00AD36D2">
        <w:t xml:space="preserve">address half of the target elements. </w:t>
      </w:r>
      <w:r w:rsidR="00762557" w:rsidRPr="00AD36D2">
        <w:t>More than a third (3</w:t>
      </w:r>
      <w:r w:rsidR="00C06561" w:rsidRPr="00AD36D2">
        <w:t>5</w:t>
      </w:r>
      <w:r w:rsidR="00762557" w:rsidRPr="00AD36D2">
        <w:t xml:space="preserve">%) of Parties have set national targets which fully address one but less than half of the target elements. </w:t>
      </w:r>
      <w:r w:rsidRPr="00AD36D2">
        <w:t>About a third of Parties (</w:t>
      </w:r>
      <w:r w:rsidR="005A4ABE" w:rsidRPr="00AD36D2">
        <w:t>32</w:t>
      </w:r>
      <w:r w:rsidRPr="00AD36D2">
        <w:t xml:space="preserve">%) have set national targets which do not fully address any element of Target 9. </w:t>
      </w:r>
      <w:r w:rsidR="008C0428" w:rsidRPr="00AD36D2">
        <w:t>Less than a quarter (</w:t>
      </w:r>
      <w:r w:rsidR="004B60C0" w:rsidRPr="00AD36D2">
        <w:t>20</w:t>
      </w:r>
      <w:r w:rsidR="008C0428" w:rsidRPr="00AD36D2">
        <w:t xml:space="preserve">%) have set national targets which partially address all or some of the elements. Less than a tenth of Parties have set national </w:t>
      </w:r>
      <w:r w:rsidR="008C0428" w:rsidRPr="00AD36D2">
        <w:lastRenderedPageBreak/>
        <w:t>targets which address the elements of Target 9 to a limited extent (</w:t>
      </w:r>
      <w:r w:rsidR="004B60C0" w:rsidRPr="00AD36D2">
        <w:t>8</w:t>
      </w:r>
      <w:r w:rsidR="008C0428" w:rsidRPr="00AD36D2">
        <w:t>%) and few have set national targets which do not address the elements of Target 9 (</w:t>
      </w:r>
      <w:r w:rsidRPr="00AD36D2">
        <w:t>4</w:t>
      </w:r>
      <w:r w:rsidR="008C0428" w:rsidRPr="00AD36D2">
        <w:t>%).</w:t>
      </w:r>
    </w:p>
    <w:p w14:paraId="3DA78DA9" w14:textId="3422A25C" w:rsidR="008C0428" w:rsidRPr="00AD36D2" w:rsidRDefault="008C0428" w:rsidP="00731CA5">
      <w:pPr>
        <w:pStyle w:val="CBDNormalNumber"/>
        <w:numPr>
          <w:ilvl w:val="0"/>
          <w:numId w:val="5"/>
        </w:numPr>
        <w:ind w:left="568"/>
      </w:pPr>
      <w:r w:rsidRPr="00AD36D2">
        <w:rPr>
          <w:lang w:val="en-US"/>
        </w:rPr>
        <w:t>In the national targets submitted, there was a greater focus on the elements of Target 9 related to environmental benefits, with around half of national targets (52%) fully addressing this. Comparatively fewer national targets fully addressed the economic (38%) or social (40%) benefits of the sustainable management and use of wild species.  Similarly fewer Parties fully addressed the benefits for people in vulnerable situations (24%), the protection and encouragement of customary sustainable use by indigenous people</w:t>
      </w:r>
      <w:r w:rsidR="00056DBD" w:rsidRPr="00AD36D2">
        <w:rPr>
          <w:lang w:val="en-US"/>
        </w:rPr>
        <w:t>s</w:t>
      </w:r>
      <w:r w:rsidRPr="00AD36D2">
        <w:rPr>
          <w:lang w:val="en-US"/>
        </w:rPr>
        <w:t xml:space="preserve"> and local communities (21%) and benefits to people derived from biodiversity-based activities, products and services (17%) (figure 1</w:t>
      </w:r>
      <w:r w:rsidR="005A4CB4" w:rsidRPr="00AD36D2">
        <w:rPr>
          <w:lang w:val="en-US"/>
        </w:rPr>
        <w:t>7</w:t>
      </w:r>
      <w:r w:rsidRPr="00AD36D2">
        <w:rPr>
          <w:lang w:val="en-US"/>
        </w:rPr>
        <w:t xml:space="preserve">). </w:t>
      </w:r>
    </w:p>
    <w:p w14:paraId="5FF265EF" w14:textId="47D269C4" w:rsidR="008C0428" w:rsidRPr="00AD36D2" w:rsidRDefault="00FB235B" w:rsidP="00731CA5">
      <w:pPr>
        <w:pStyle w:val="CBDNormalNumber"/>
        <w:numPr>
          <w:ilvl w:val="0"/>
          <w:numId w:val="5"/>
        </w:numPr>
        <w:ind w:left="568"/>
      </w:pPr>
      <w:r w:rsidRPr="00AD36D2">
        <w:t xml:space="preserve">About a third of Parties (37%) provided information on the means of implementation related to at least one of their national the targets related to Target </w:t>
      </w:r>
      <w:r w:rsidR="00B75DDA" w:rsidRPr="00AD36D2">
        <w:t>9</w:t>
      </w:r>
      <w:r w:rsidRPr="00AD36D2">
        <w:t>. Of these, 83% indicated that additional means of implementation are required.</w:t>
      </w:r>
      <w:r w:rsidR="007D2C5B" w:rsidRPr="00AD36D2">
        <w:t xml:space="preserve"> </w:t>
      </w:r>
      <w:r w:rsidR="008C0428" w:rsidRPr="00AD36D2">
        <w:rPr>
          <w:lang w:val="en-US"/>
        </w:rPr>
        <w:t>Less than half (45%) of the national target submissions contain information on the associated means of implementation. For targets with this information, most (76%) indicate that additional means of implementation are needed. Less than a quarter (20%) indicate that the means of implementation are available. The most commonly identified required means of implementation were financial resources, capacity</w:t>
      </w:r>
      <w:r w:rsidR="00094C98" w:rsidRPr="00AD36D2">
        <w:rPr>
          <w:lang w:val="en-US"/>
        </w:rPr>
        <w:t>-</w:t>
      </w:r>
      <w:r w:rsidR="008C0428" w:rsidRPr="00AD36D2">
        <w:rPr>
          <w:lang w:val="en-US"/>
        </w:rPr>
        <w:t>building and institutional strengthening, followed by technology transfer and technical assistance, and scientific research and cooperation.</w:t>
      </w:r>
      <w:r w:rsidR="00396A14" w:rsidRPr="00AD36D2">
        <w:rPr>
          <w:lang w:val="en-US"/>
        </w:rPr>
        <w:t xml:space="preserve"> </w:t>
      </w:r>
      <w:r w:rsidR="00396A14" w:rsidRPr="00AD36D2">
        <w:t>See table 1</w:t>
      </w:r>
      <w:r w:rsidR="00BD24C8" w:rsidRPr="00AD36D2">
        <w:t>1</w:t>
      </w:r>
      <w:r w:rsidR="00396A14" w:rsidRPr="00AD36D2">
        <w:t xml:space="preserve"> for more detailed examples of the capacity needs identified by Parties.</w:t>
      </w:r>
    </w:p>
    <w:p w14:paraId="39DA76E9" w14:textId="7F874581" w:rsidR="002E0853" w:rsidRPr="00AD36D2" w:rsidRDefault="002E0853" w:rsidP="002E0853">
      <w:pPr>
        <w:pStyle w:val="CBDNormalNumber"/>
        <w:numPr>
          <w:ilvl w:val="0"/>
          <w:numId w:val="0"/>
        </w:numPr>
        <w:ind w:left="567"/>
      </w:pPr>
      <w:r w:rsidRPr="00AD36D2">
        <w:rPr>
          <w:b/>
          <w:bCs/>
        </w:rPr>
        <w:t>Table 11.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5E394F" w:rsidRPr="00AD36D2" w14:paraId="3A1A51E4" w14:textId="77777777" w:rsidTr="009E662E">
        <w:tc>
          <w:tcPr>
            <w:tcW w:w="774" w:type="pct"/>
            <w:shd w:val="clear" w:color="auto" w:fill="F2F2F2" w:themeFill="background1" w:themeFillShade="F2"/>
            <w:vAlign w:val="center"/>
          </w:tcPr>
          <w:p w14:paraId="3A94399B" w14:textId="77777777" w:rsidR="005E394F" w:rsidRPr="00AD36D2" w:rsidRDefault="005E394F" w:rsidP="00100B40">
            <w:pPr>
              <w:spacing w:before="40" w:after="40"/>
              <w:jc w:val="center"/>
              <w:rPr>
                <w:i/>
                <w:iCs/>
                <w:sz w:val="20"/>
                <w:szCs w:val="20"/>
              </w:rPr>
            </w:pPr>
            <w:r w:rsidRPr="00AD36D2">
              <w:rPr>
                <w:i/>
                <w:iCs/>
                <w:sz w:val="20"/>
                <w:szCs w:val="20"/>
              </w:rPr>
              <w:t>Category of needs</w:t>
            </w:r>
          </w:p>
        </w:tc>
        <w:tc>
          <w:tcPr>
            <w:tcW w:w="1042" w:type="pct"/>
            <w:shd w:val="clear" w:color="auto" w:fill="F2F2F2" w:themeFill="background1" w:themeFillShade="F2"/>
            <w:vAlign w:val="center"/>
          </w:tcPr>
          <w:p w14:paraId="6372BE0E" w14:textId="6268175B" w:rsidR="005E394F" w:rsidRPr="00AD36D2" w:rsidRDefault="005E394F" w:rsidP="00100B40">
            <w:pPr>
              <w:spacing w:before="40" w:after="40"/>
              <w:jc w:val="center"/>
              <w:rPr>
                <w:i/>
                <w:iCs/>
                <w:sz w:val="20"/>
                <w:szCs w:val="20"/>
              </w:rPr>
            </w:pPr>
            <w:r w:rsidRPr="00AD36D2">
              <w:rPr>
                <w:i/>
                <w:iCs/>
                <w:sz w:val="20"/>
                <w:szCs w:val="20"/>
              </w:rPr>
              <w:t xml:space="preserve">Subcategory </w:t>
            </w:r>
            <w:r w:rsidR="00BD24C8" w:rsidRPr="00AD36D2">
              <w:rPr>
                <w:i/>
                <w:iCs/>
                <w:sz w:val="20"/>
                <w:szCs w:val="20"/>
              </w:rPr>
              <w:t>of needs</w:t>
            </w:r>
          </w:p>
        </w:tc>
        <w:tc>
          <w:tcPr>
            <w:tcW w:w="3184" w:type="pct"/>
            <w:shd w:val="clear" w:color="auto" w:fill="F2F2F2" w:themeFill="background1" w:themeFillShade="F2"/>
            <w:vAlign w:val="center"/>
          </w:tcPr>
          <w:p w14:paraId="43F21B9E" w14:textId="4E54E562" w:rsidR="005E394F" w:rsidRPr="00AD36D2" w:rsidRDefault="005E394F" w:rsidP="00100B40">
            <w:pPr>
              <w:spacing w:before="40" w:after="40"/>
              <w:ind w:left="357"/>
              <w:jc w:val="center"/>
              <w:rPr>
                <w:i/>
                <w:iCs/>
                <w:sz w:val="20"/>
                <w:szCs w:val="20"/>
              </w:rPr>
            </w:pPr>
            <w:r w:rsidRPr="00AD36D2">
              <w:rPr>
                <w:i/>
                <w:iCs/>
                <w:sz w:val="20"/>
                <w:szCs w:val="20"/>
              </w:rPr>
              <w:t xml:space="preserve">Examples of specific needs </w:t>
            </w:r>
          </w:p>
        </w:tc>
      </w:tr>
      <w:tr w:rsidR="005E394F" w:rsidRPr="00AD36D2" w14:paraId="4636763F" w14:textId="77777777" w:rsidTr="009E662E">
        <w:tc>
          <w:tcPr>
            <w:tcW w:w="774" w:type="pct"/>
            <w:vAlign w:val="center"/>
          </w:tcPr>
          <w:p w14:paraId="1EC47B56" w14:textId="77777777" w:rsidR="005E394F" w:rsidRPr="00AD36D2" w:rsidRDefault="005E394F" w:rsidP="00100B40">
            <w:pPr>
              <w:spacing w:before="40" w:after="40"/>
              <w:jc w:val="left"/>
              <w:rPr>
                <w:sz w:val="20"/>
                <w:szCs w:val="20"/>
              </w:rPr>
            </w:pPr>
            <w:r w:rsidRPr="00AD36D2">
              <w:rPr>
                <w:sz w:val="20"/>
                <w:szCs w:val="20"/>
              </w:rPr>
              <w:t xml:space="preserve">Technological </w:t>
            </w:r>
          </w:p>
        </w:tc>
        <w:tc>
          <w:tcPr>
            <w:tcW w:w="1042" w:type="pct"/>
            <w:vAlign w:val="center"/>
          </w:tcPr>
          <w:p w14:paraId="72BC4E1B" w14:textId="35D3392F" w:rsidR="005E394F" w:rsidRPr="00AD36D2" w:rsidRDefault="005E394F" w:rsidP="00100B40">
            <w:pPr>
              <w:spacing w:before="40" w:after="40"/>
              <w:jc w:val="left"/>
              <w:rPr>
                <w:sz w:val="20"/>
                <w:szCs w:val="20"/>
              </w:rPr>
            </w:pPr>
            <w:r w:rsidRPr="00AD36D2">
              <w:rPr>
                <w:sz w:val="20"/>
                <w:szCs w:val="20"/>
              </w:rPr>
              <w:t>Technology related</w:t>
            </w:r>
          </w:p>
        </w:tc>
        <w:tc>
          <w:tcPr>
            <w:tcW w:w="3184" w:type="pct"/>
            <w:vAlign w:val="center"/>
          </w:tcPr>
          <w:p w14:paraId="3D0D6708" w14:textId="0CB31601" w:rsidR="005E394F" w:rsidRPr="00AD36D2" w:rsidRDefault="000B2FFF"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Geographic information systems</w:t>
            </w:r>
            <w:r w:rsidR="005E394F" w:rsidRPr="00AD36D2">
              <w:rPr>
                <w:rFonts w:asciiTheme="majorBidi" w:hAnsiTheme="majorBidi" w:cstheme="majorBidi"/>
                <w:sz w:val="20"/>
                <w:szCs w:val="20"/>
              </w:rPr>
              <w:t xml:space="preserve"> and remote sensing to map the extent and spatial distribution of wild species of high conservation, economic and forage value </w:t>
            </w:r>
          </w:p>
        </w:tc>
      </w:tr>
      <w:tr w:rsidR="005E394F" w:rsidRPr="00AD36D2" w14:paraId="17C91741" w14:textId="77777777" w:rsidTr="009E662E">
        <w:tc>
          <w:tcPr>
            <w:tcW w:w="774" w:type="pct"/>
            <w:vMerge w:val="restart"/>
            <w:vAlign w:val="center"/>
          </w:tcPr>
          <w:p w14:paraId="32632EA5" w14:textId="77777777" w:rsidR="005E394F" w:rsidRPr="00AD36D2" w:rsidRDefault="005E394F" w:rsidP="00100B40">
            <w:pPr>
              <w:spacing w:before="40" w:after="40"/>
              <w:jc w:val="left"/>
              <w:rPr>
                <w:sz w:val="20"/>
                <w:szCs w:val="20"/>
              </w:rPr>
            </w:pPr>
            <w:r w:rsidRPr="00AD36D2">
              <w:rPr>
                <w:sz w:val="20"/>
                <w:szCs w:val="20"/>
              </w:rPr>
              <w:t xml:space="preserve">Technical </w:t>
            </w:r>
          </w:p>
        </w:tc>
        <w:tc>
          <w:tcPr>
            <w:tcW w:w="1042" w:type="pct"/>
            <w:vAlign w:val="center"/>
          </w:tcPr>
          <w:p w14:paraId="22014F07" w14:textId="612B02B6" w:rsidR="005E394F" w:rsidRPr="00AD36D2" w:rsidRDefault="005E394F" w:rsidP="00100B40">
            <w:pPr>
              <w:spacing w:before="40" w:after="40"/>
              <w:jc w:val="left"/>
              <w:rPr>
                <w:sz w:val="20"/>
                <w:szCs w:val="20"/>
              </w:rPr>
            </w:pPr>
            <w:r w:rsidRPr="00AD36D2">
              <w:rPr>
                <w:sz w:val="20"/>
                <w:szCs w:val="20"/>
              </w:rPr>
              <w:t>Information and data</w:t>
            </w:r>
          </w:p>
        </w:tc>
        <w:tc>
          <w:tcPr>
            <w:tcW w:w="3184" w:type="pct"/>
            <w:vAlign w:val="center"/>
          </w:tcPr>
          <w:p w14:paraId="27418647" w14:textId="6DBF2A6E" w:rsidR="005E394F" w:rsidRPr="00AD36D2" w:rsidRDefault="00C95589"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Generate</w:t>
            </w:r>
            <w:r w:rsidR="005E394F" w:rsidRPr="00AD36D2">
              <w:rPr>
                <w:rFonts w:asciiTheme="majorBidi" w:hAnsiTheme="majorBidi" w:cstheme="majorBidi"/>
                <w:sz w:val="20"/>
                <w:szCs w:val="20"/>
              </w:rPr>
              <w:t xml:space="preserve"> and update existing data from studies, surveys and databases on wild species</w:t>
            </w:r>
          </w:p>
        </w:tc>
      </w:tr>
      <w:tr w:rsidR="005E394F" w:rsidRPr="00AD36D2" w14:paraId="644004AF" w14:textId="77777777" w:rsidTr="009E662E">
        <w:tc>
          <w:tcPr>
            <w:tcW w:w="774" w:type="pct"/>
            <w:vMerge/>
            <w:vAlign w:val="center"/>
          </w:tcPr>
          <w:p w14:paraId="188DDAB4" w14:textId="77777777" w:rsidR="005E394F" w:rsidRPr="00AD36D2" w:rsidRDefault="005E394F" w:rsidP="00100B40">
            <w:pPr>
              <w:spacing w:before="40" w:after="40"/>
              <w:jc w:val="left"/>
              <w:rPr>
                <w:sz w:val="20"/>
                <w:szCs w:val="20"/>
              </w:rPr>
            </w:pPr>
          </w:p>
        </w:tc>
        <w:tc>
          <w:tcPr>
            <w:tcW w:w="1042" w:type="pct"/>
            <w:vAlign w:val="center"/>
          </w:tcPr>
          <w:p w14:paraId="150BE6D0" w14:textId="6783B566" w:rsidR="005E394F" w:rsidRPr="00AD36D2" w:rsidRDefault="005E394F" w:rsidP="00100B40">
            <w:pPr>
              <w:spacing w:before="40" w:after="40"/>
              <w:jc w:val="left"/>
              <w:rPr>
                <w:sz w:val="20"/>
                <w:szCs w:val="20"/>
              </w:rPr>
            </w:pPr>
            <w:r w:rsidRPr="00AD36D2">
              <w:rPr>
                <w:sz w:val="20"/>
                <w:szCs w:val="20"/>
              </w:rPr>
              <w:t>Scientific research</w:t>
            </w:r>
          </w:p>
        </w:tc>
        <w:tc>
          <w:tcPr>
            <w:tcW w:w="3184" w:type="pct"/>
            <w:vAlign w:val="center"/>
          </w:tcPr>
          <w:p w14:paraId="04A26E9E" w14:textId="77777777" w:rsidR="005E394F" w:rsidRPr="00AD36D2" w:rsidRDefault="005E394F"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Conduct field studies to identify species of high economic value, endangered or highly exploited species (plants and medicinal organisms), considering population trends, habitat quality and threats </w:t>
            </w:r>
          </w:p>
          <w:p w14:paraId="667A4796" w14:textId="77777777" w:rsidR="005E394F" w:rsidRPr="00AD36D2" w:rsidRDefault="005E394F"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Identify species suitable for ex-situ propagation and conduct research on propagation techniques and breeding methods for each species</w:t>
            </w:r>
          </w:p>
          <w:p w14:paraId="7C193B6D" w14:textId="77777777" w:rsidR="005E394F" w:rsidRPr="00AD36D2" w:rsidRDefault="005E394F"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Strengthen the production of native species to replace exotic species for food </w:t>
            </w:r>
          </w:p>
          <w:p w14:paraId="6F09C10D" w14:textId="701A23E5" w:rsidR="005E394F" w:rsidRPr="00AD36D2" w:rsidRDefault="005E394F"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Identify </w:t>
            </w:r>
            <w:r w:rsidR="009E662E" w:rsidRPr="00AD36D2">
              <w:rPr>
                <w:rFonts w:asciiTheme="majorBidi" w:hAnsiTheme="majorBidi" w:cstheme="majorBidi"/>
                <w:sz w:val="20"/>
                <w:szCs w:val="20"/>
              </w:rPr>
              <w:t xml:space="preserve">species which are being used </w:t>
            </w:r>
            <w:r w:rsidRPr="00AD36D2">
              <w:rPr>
                <w:rFonts w:asciiTheme="majorBidi" w:hAnsiTheme="majorBidi" w:cstheme="majorBidi"/>
                <w:sz w:val="20"/>
                <w:szCs w:val="20"/>
              </w:rPr>
              <w:t xml:space="preserve">(medicinal plants, non-timber forest products, artisanal fishing) </w:t>
            </w:r>
          </w:p>
        </w:tc>
      </w:tr>
      <w:tr w:rsidR="005E394F" w:rsidRPr="00AD36D2" w14:paraId="0C37C90B" w14:textId="77777777" w:rsidTr="009E662E">
        <w:tc>
          <w:tcPr>
            <w:tcW w:w="774" w:type="pct"/>
            <w:vMerge/>
            <w:vAlign w:val="center"/>
          </w:tcPr>
          <w:p w14:paraId="07009C3F" w14:textId="77777777" w:rsidR="005E394F" w:rsidRPr="00AD36D2" w:rsidRDefault="005E394F" w:rsidP="00100B40">
            <w:pPr>
              <w:spacing w:before="40" w:after="40"/>
              <w:jc w:val="left"/>
              <w:rPr>
                <w:sz w:val="20"/>
                <w:szCs w:val="20"/>
              </w:rPr>
            </w:pPr>
          </w:p>
        </w:tc>
        <w:tc>
          <w:tcPr>
            <w:tcW w:w="1042" w:type="pct"/>
            <w:vAlign w:val="center"/>
          </w:tcPr>
          <w:p w14:paraId="3D76DB3A" w14:textId="2E704F59" w:rsidR="005E394F" w:rsidRPr="00AD36D2" w:rsidRDefault="005E394F" w:rsidP="00100B40">
            <w:pPr>
              <w:spacing w:before="40" w:after="40"/>
              <w:jc w:val="left"/>
              <w:rPr>
                <w:sz w:val="20"/>
                <w:szCs w:val="20"/>
              </w:rPr>
            </w:pPr>
            <w:r w:rsidRPr="00AD36D2">
              <w:rPr>
                <w:sz w:val="20"/>
                <w:szCs w:val="20"/>
              </w:rPr>
              <w:t>Monitoring and surveillance</w:t>
            </w:r>
          </w:p>
        </w:tc>
        <w:tc>
          <w:tcPr>
            <w:tcW w:w="3184" w:type="pct"/>
            <w:vAlign w:val="center"/>
          </w:tcPr>
          <w:p w14:paraId="13C51EB5" w14:textId="79B31300" w:rsidR="005E394F" w:rsidRPr="00AD36D2" w:rsidRDefault="009E662E"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 t</w:t>
            </w:r>
            <w:r w:rsidR="005E394F" w:rsidRPr="00AD36D2">
              <w:rPr>
                <w:rFonts w:asciiTheme="majorBidi" w:hAnsiTheme="majorBidi" w:cstheme="majorBidi"/>
                <w:sz w:val="20"/>
                <w:szCs w:val="20"/>
              </w:rPr>
              <w:t xml:space="preserve">raceability mechanism for the exploitation and trade in wildlife within and across countries borders </w:t>
            </w:r>
          </w:p>
        </w:tc>
      </w:tr>
      <w:tr w:rsidR="005E394F" w:rsidRPr="00AD36D2" w14:paraId="26900CC5" w14:textId="77777777" w:rsidTr="009E662E">
        <w:tc>
          <w:tcPr>
            <w:tcW w:w="774" w:type="pct"/>
            <w:vMerge/>
            <w:vAlign w:val="center"/>
          </w:tcPr>
          <w:p w14:paraId="4E4156F2" w14:textId="77777777" w:rsidR="005E394F" w:rsidRPr="00AD36D2" w:rsidRDefault="005E394F" w:rsidP="00100B40">
            <w:pPr>
              <w:spacing w:before="40" w:after="40"/>
              <w:jc w:val="left"/>
              <w:rPr>
                <w:sz w:val="20"/>
                <w:szCs w:val="20"/>
              </w:rPr>
            </w:pPr>
          </w:p>
        </w:tc>
        <w:tc>
          <w:tcPr>
            <w:tcW w:w="1042" w:type="pct"/>
            <w:vAlign w:val="center"/>
          </w:tcPr>
          <w:p w14:paraId="3BB16113" w14:textId="081C8F13" w:rsidR="005E394F" w:rsidRPr="00AD36D2" w:rsidRDefault="005E394F" w:rsidP="00100B40">
            <w:pPr>
              <w:spacing w:before="40" w:after="40"/>
              <w:jc w:val="left"/>
              <w:rPr>
                <w:sz w:val="20"/>
                <w:szCs w:val="20"/>
              </w:rPr>
            </w:pPr>
            <w:r w:rsidRPr="00AD36D2">
              <w:rPr>
                <w:sz w:val="20"/>
                <w:szCs w:val="20"/>
              </w:rPr>
              <w:t xml:space="preserve">Communication and awareness </w:t>
            </w:r>
          </w:p>
        </w:tc>
        <w:tc>
          <w:tcPr>
            <w:tcW w:w="3184" w:type="pct"/>
            <w:vAlign w:val="center"/>
          </w:tcPr>
          <w:p w14:paraId="1EE5E39B" w14:textId="6A6C3E44" w:rsidR="005E394F" w:rsidRPr="00AD36D2" w:rsidRDefault="00673D17"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Share</w:t>
            </w:r>
            <w:r w:rsidR="005E394F" w:rsidRPr="00AD36D2">
              <w:rPr>
                <w:rFonts w:asciiTheme="majorBidi" w:hAnsiTheme="majorBidi" w:cstheme="majorBidi"/>
                <w:sz w:val="20"/>
                <w:szCs w:val="20"/>
              </w:rPr>
              <w:t xml:space="preserve"> information on successful propagation techniques to local users </w:t>
            </w:r>
          </w:p>
          <w:p w14:paraId="745972A5" w14:textId="0F840725" w:rsidR="005E394F" w:rsidRPr="00AD36D2" w:rsidRDefault="005E394F"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Increase education and awareness </w:t>
            </w:r>
            <w:r w:rsidR="00673D17" w:rsidRPr="00AD36D2">
              <w:rPr>
                <w:rFonts w:asciiTheme="majorBidi" w:hAnsiTheme="majorBidi" w:cstheme="majorBidi"/>
                <w:sz w:val="20"/>
                <w:szCs w:val="20"/>
              </w:rPr>
              <w:t>of</w:t>
            </w:r>
            <w:r w:rsidRPr="00AD36D2">
              <w:rPr>
                <w:rFonts w:asciiTheme="majorBidi" w:hAnsiTheme="majorBidi" w:cstheme="majorBidi"/>
                <w:sz w:val="20"/>
                <w:szCs w:val="20"/>
              </w:rPr>
              <w:t xml:space="preserve"> the importance of sustainable exploitation of resources </w:t>
            </w:r>
          </w:p>
        </w:tc>
      </w:tr>
      <w:tr w:rsidR="005E394F" w:rsidRPr="00AD36D2" w14:paraId="080AB79A" w14:textId="77777777" w:rsidTr="009E662E">
        <w:tc>
          <w:tcPr>
            <w:tcW w:w="774" w:type="pct"/>
            <w:vMerge/>
            <w:vAlign w:val="center"/>
          </w:tcPr>
          <w:p w14:paraId="7F469989" w14:textId="77777777" w:rsidR="005E394F" w:rsidRPr="00AD36D2" w:rsidRDefault="005E394F" w:rsidP="00100B40">
            <w:pPr>
              <w:spacing w:before="40" w:after="40"/>
              <w:jc w:val="left"/>
              <w:rPr>
                <w:sz w:val="20"/>
                <w:szCs w:val="20"/>
              </w:rPr>
            </w:pPr>
          </w:p>
        </w:tc>
        <w:tc>
          <w:tcPr>
            <w:tcW w:w="1042" w:type="pct"/>
            <w:vAlign w:val="center"/>
          </w:tcPr>
          <w:p w14:paraId="527D10E8" w14:textId="671DC9AC" w:rsidR="005E394F" w:rsidRPr="00AD36D2" w:rsidRDefault="005E394F" w:rsidP="00100B40">
            <w:pPr>
              <w:spacing w:before="40" w:after="40"/>
              <w:jc w:val="left"/>
              <w:rPr>
                <w:sz w:val="20"/>
                <w:szCs w:val="20"/>
              </w:rPr>
            </w:pPr>
            <w:r w:rsidRPr="00AD36D2">
              <w:rPr>
                <w:sz w:val="20"/>
                <w:szCs w:val="20"/>
              </w:rPr>
              <w:t>International cooperation and knowledge transfer</w:t>
            </w:r>
          </w:p>
        </w:tc>
        <w:tc>
          <w:tcPr>
            <w:tcW w:w="3184" w:type="pct"/>
            <w:vAlign w:val="center"/>
          </w:tcPr>
          <w:p w14:paraId="2F3E0DEE" w14:textId="6E306396" w:rsidR="00673D17" w:rsidRPr="00AD36D2" w:rsidRDefault="00673D17"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Enhanced involvement of relevant non-governmental organi</w:t>
            </w:r>
            <w:r w:rsidR="009A3F98" w:rsidRPr="00AD36D2">
              <w:rPr>
                <w:rFonts w:asciiTheme="majorBidi" w:hAnsiTheme="majorBidi" w:cstheme="majorBidi"/>
                <w:sz w:val="20"/>
                <w:szCs w:val="20"/>
              </w:rPr>
              <w:t>z</w:t>
            </w:r>
            <w:r w:rsidRPr="00AD36D2">
              <w:rPr>
                <w:rFonts w:asciiTheme="majorBidi" w:hAnsiTheme="majorBidi" w:cstheme="majorBidi"/>
                <w:sz w:val="20"/>
                <w:szCs w:val="20"/>
              </w:rPr>
              <w:t xml:space="preserve">ations </w:t>
            </w:r>
          </w:p>
          <w:p w14:paraId="18F848BA" w14:textId="594F5F09" w:rsidR="005E394F" w:rsidRPr="00AD36D2" w:rsidRDefault="005E394F"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Establish nurseries, greenhouses, breeding facilities in collaboration with research institutes and universities to cultivate and propagate selected species</w:t>
            </w:r>
          </w:p>
        </w:tc>
      </w:tr>
      <w:tr w:rsidR="005E394F" w:rsidRPr="00AD36D2" w14:paraId="58F22485" w14:textId="77777777" w:rsidTr="009E662E">
        <w:tc>
          <w:tcPr>
            <w:tcW w:w="774" w:type="pct"/>
            <w:vMerge/>
            <w:vAlign w:val="center"/>
          </w:tcPr>
          <w:p w14:paraId="1E3252FC" w14:textId="77777777" w:rsidR="005E394F" w:rsidRPr="00AD36D2" w:rsidRDefault="005E394F" w:rsidP="00100B40">
            <w:pPr>
              <w:spacing w:before="40" w:after="40"/>
              <w:jc w:val="left"/>
              <w:rPr>
                <w:sz w:val="20"/>
                <w:szCs w:val="20"/>
              </w:rPr>
            </w:pPr>
          </w:p>
        </w:tc>
        <w:tc>
          <w:tcPr>
            <w:tcW w:w="1042" w:type="pct"/>
            <w:vAlign w:val="center"/>
          </w:tcPr>
          <w:p w14:paraId="0BA63E54" w14:textId="609C4293" w:rsidR="005E394F" w:rsidRPr="00AD36D2" w:rsidRDefault="005E394F" w:rsidP="00100B40">
            <w:pPr>
              <w:spacing w:before="40" w:after="40"/>
              <w:jc w:val="left"/>
              <w:rPr>
                <w:sz w:val="20"/>
                <w:szCs w:val="20"/>
              </w:rPr>
            </w:pPr>
            <w:r w:rsidRPr="00AD36D2">
              <w:rPr>
                <w:sz w:val="20"/>
                <w:szCs w:val="20"/>
              </w:rPr>
              <w:t>National and local cooperation and knowledge transfer</w:t>
            </w:r>
          </w:p>
        </w:tc>
        <w:tc>
          <w:tcPr>
            <w:tcW w:w="3184" w:type="pct"/>
            <w:vAlign w:val="center"/>
          </w:tcPr>
          <w:p w14:paraId="03B1D983" w14:textId="6D1249CD" w:rsidR="005E394F" w:rsidRPr="00AD36D2" w:rsidRDefault="00E53E1B"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Identify</w:t>
            </w:r>
            <w:r w:rsidR="005E394F" w:rsidRPr="00AD36D2">
              <w:rPr>
                <w:rFonts w:asciiTheme="majorBidi" w:hAnsiTheme="majorBidi" w:cstheme="majorBidi"/>
                <w:sz w:val="20"/>
                <w:szCs w:val="20"/>
              </w:rPr>
              <w:t xml:space="preserve"> </w:t>
            </w:r>
            <w:r w:rsidRPr="00AD36D2">
              <w:rPr>
                <w:rFonts w:asciiTheme="majorBidi" w:hAnsiTheme="majorBidi" w:cstheme="majorBidi"/>
                <w:sz w:val="20"/>
                <w:szCs w:val="20"/>
              </w:rPr>
              <w:t xml:space="preserve">the </w:t>
            </w:r>
            <w:r w:rsidR="005E394F" w:rsidRPr="00AD36D2">
              <w:rPr>
                <w:rFonts w:asciiTheme="majorBidi" w:hAnsiTheme="majorBidi" w:cstheme="majorBidi"/>
                <w:sz w:val="20"/>
                <w:szCs w:val="20"/>
              </w:rPr>
              <w:t xml:space="preserve">diverse </w:t>
            </w:r>
            <w:r w:rsidRPr="00AD36D2">
              <w:rPr>
                <w:rFonts w:asciiTheme="majorBidi" w:hAnsiTheme="majorBidi" w:cstheme="majorBidi"/>
                <w:sz w:val="20"/>
                <w:szCs w:val="20"/>
              </w:rPr>
              <w:t>groups of people using wild species and involve them</w:t>
            </w:r>
            <w:r w:rsidR="005E394F" w:rsidRPr="00AD36D2">
              <w:rPr>
                <w:rFonts w:asciiTheme="majorBidi" w:hAnsiTheme="majorBidi" w:cstheme="majorBidi"/>
                <w:sz w:val="20"/>
                <w:szCs w:val="20"/>
              </w:rPr>
              <w:t xml:space="preserve"> in wild species management committees </w:t>
            </w:r>
          </w:p>
        </w:tc>
      </w:tr>
      <w:tr w:rsidR="005E394F" w:rsidRPr="00AD36D2" w14:paraId="25173C46" w14:textId="77777777" w:rsidTr="009E662E">
        <w:tc>
          <w:tcPr>
            <w:tcW w:w="774" w:type="pct"/>
            <w:vMerge w:val="restart"/>
            <w:vAlign w:val="center"/>
          </w:tcPr>
          <w:p w14:paraId="5C6FE96B" w14:textId="77777777" w:rsidR="005E394F" w:rsidRPr="00AD36D2" w:rsidRDefault="005E394F" w:rsidP="00100B40">
            <w:pPr>
              <w:spacing w:before="40" w:after="40"/>
              <w:jc w:val="left"/>
              <w:rPr>
                <w:sz w:val="20"/>
                <w:szCs w:val="20"/>
              </w:rPr>
            </w:pPr>
            <w:r w:rsidRPr="00AD36D2">
              <w:rPr>
                <w:sz w:val="20"/>
                <w:szCs w:val="20"/>
              </w:rPr>
              <w:t xml:space="preserve">Institutional </w:t>
            </w:r>
          </w:p>
        </w:tc>
        <w:tc>
          <w:tcPr>
            <w:tcW w:w="1042" w:type="pct"/>
            <w:vAlign w:val="center"/>
          </w:tcPr>
          <w:p w14:paraId="4C5A8550" w14:textId="2C2572C3" w:rsidR="005E394F" w:rsidRPr="00AD36D2" w:rsidRDefault="005E394F" w:rsidP="00100B40">
            <w:pPr>
              <w:spacing w:before="40" w:after="40"/>
              <w:jc w:val="left"/>
              <w:rPr>
                <w:sz w:val="20"/>
                <w:szCs w:val="20"/>
              </w:rPr>
            </w:pPr>
            <w:r w:rsidRPr="00AD36D2">
              <w:rPr>
                <w:sz w:val="20"/>
                <w:szCs w:val="20"/>
              </w:rPr>
              <w:t>Regulatory and legal frameworks</w:t>
            </w:r>
          </w:p>
        </w:tc>
        <w:tc>
          <w:tcPr>
            <w:tcW w:w="3184" w:type="pct"/>
            <w:vAlign w:val="center"/>
          </w:tcPr>
          <w:p w14:paraId="47B926ED" w14:textId="34F65FA7" w:rsidR="005E394F" w:rsidRPr="00AD36D2" w:rsidRDefault="0042373B"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w:t>
            </w:r>
            <w:r w:rsidR="005E394F" w:rsidRPr="00AD36D2">
              <w:rPr>
                <w:rFonts w:asciiTheme="majorBidi" w:hAnsiTheme="majorBidi" w:cstheme="majorBidi"/>
                <w:sz w:val="20"/>
                <w:szCs w:val="20"/>
              </w:rPr>
              <w:t xml:space="preserve"> consistency with </w:t>
            </w:r>
            <w:r w:rsidRPr="00AD36D2">
              <w:rPr>
                <w:rFonts w:asciiTheme="majorBidi" w:hAnsiTheme="majorBidi" w:cstheme="majorBidi"/>
                <w:sz w:val="20"/>
                <w:szCs w:val="20"/>
              </w:rPr>
              <w:t xml:space="preserve">the United Nations Declaration on the Rights of </w:t>
            </w:r>
            <w:r w:rsidR="009C27F2" w:rsidRPr="00AD36D2">
              <w:rPr>
                <w:rFonts w:asciiTheme="majorBidi" w:hAnsiTheme="majorBidi" w:cstheme="majorBidi"/>
                <w:sz w:val="20"/>
                <w:szCs w:val="20"/>
              </w:rPr>
              <w:t>Indigenous People</w:t>
            </w:r>
            <w:r w:rsidR="005E394F" w:rsidRPr="00AD36D2">
              <w:rPr>
                <w:rFonts w:asciiTheme="majorBidi" w:hAnsiTheme="majorBidi" w:cstheme="majorBidi"/>
                <w:sz w:val="20"/>
                <w:szCs w:val="20"/>
              </w:rPr>
              <w:t xml:space="preserve"> to ensure harvesting rights are respected and support indigenous leadership, interests and values on wild species management </w:t>
            </w:r>
          </w:p>
        </w:tc>
      </w:tr>
      <w:tr w:rsidR="005E394F" w:rsidRPr="00AD36D2" w14:paraId="2C4E9B9D" w14:textId="77777777" w:rsidTr="009E662E">
        <w:tc>
          <w:tcPr>
            <w:tcW w:w="774" w:type="pct"/>
            <w:vMerge/>
            <w:vAlign w:val="center"/>
          </w:tcPr>
          <w:p w14:paraId="07700BAC" w14:textId="77777777" w:rsidR="005E394F" w:rsidRPr="00AD36D2" w:rsidRDefault="005E394F" w:rsidP="00100B40">
            <w:pPr>
              <w:spacing w:before="40" w:after="40"/>
              <w:jc w:val="left"/>
              <w:rPr>
                <w:sz w:val="20"/>
                <w:szCs w:val="20"/>
              </w:rPr>
            </w:pPr>
          </w:p>
        </w:tc>
        <w:tc>
          <w:tcPr>
            <w:tcW w:w="1042" w:type="pct"/>
            <w:vAlign w:val="center"/>
          </w:tcPr>
          <w:p w14:paraId="707C6879" w14:textId="568D564B" w:rsidR="005E394F" w:rsidRPr="00AD36D2" w:rsidRDefault="005E394F" w:rsidP="00100B40">
            <w:pPr>
              <w:spacing w:before="40" w:after="40"/>
              <w:jc w:val="left"/>
              <w:rPr>
                <w:sz w:val="20"/>
                <w:szCs w:val="20"/>
              </w:rPr>
            </w:pPr>
            <w:r w:rsidRPr="00AD36D2">
              <w:rPr>
                <w:sz w:val="20"/>
                <w:szCs w:val="20"/>
              </w:rPr>
              <w:t>Environmental governance and policy</w:t>
            </w:r>
          </w:p>
        </w:tc>
        <w:tc>
          <w:tcPr>
            <w:tcW w:w="3184" w:type="pct"/>
            <w:vAlign w:val="center"/>
          </w:tcPr>
          <w:p w14:paraId="6FC0E37D" w14:textId="51695419" w:rsidR="005E394F" w:rsidRPr="00AD36D2" w:rsidRDefault="00DC7F7F"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w:t>
            </w:r>
            <w:r w:rsidR="005E394F" w:rsidRPr="00AD36D2">
              <w:rPr>
                <w:rFonts w:asciiTheme="majorBidi" w:hAnsiTheme="majorBidi" w:cstheme="majorBidi"/>
                <w:sz w:val="20"/>
                <w:szCs w:val="20"/>
              </w:rPr>
              <w:t xml:space="preserve"> standardi</w:t>
            </w:r>
            <w:r w:rsidR="00042869" w:rsidRPr="00AD36D2">
              <w:rPr>
                <w:rFonts w:asciiTheme="majorBidi" w:hAnsiTheme="majorBidi" w:cstheme="majorBidi"/>
                <w:sz w:val="20"/>
                <w:szCs w:val="20"/>
              </w:rPr>
              <w:t>z</w:t>
            </w:r>
            <w:r w:rsidR="005E394F" w:rsidRPr="00AD36D2">
              <w:rPr>
                <w:rFonts w:asciiTheme="majorBidi" w:hAnsiTheme="majorBidi" w:cstheme="majorBidi"/>
                <w:sz w:val="20"/>
                <w:szCs w:val="20"/>
              </w:rPr>
              <w:t xml:space="preserve">ed protocols and risk assessments for ex-situ propagation and </w:t>
            </w:r>
            <w:r w:rsidRPr="00AD36D2">
              <w:rPr>
                <w:rFonts w:asciiTheme="majorBidi" w:hAnsiTheme="majorBidi" w:cstheme="majorBidi"/>
                <w:sz w:val="20"/>
                <w:szCs w:val="20"/>
              </w:rPr>
              <w:t xml:space="preserve">species </w:t>
            </w:r>
            <w:r w:rsidR="005E394F" w:rsidRPr="00AD36D2">
              <w:rPr>
                <w:rFonts w:asciiTheme="majorBidi" w:hAnsiTheme="majorBidi" w:cstheme="majorBidi"/>
                <w:sz w:val="20"/>
                <w:szCs w:val="20"/>
              </w:rPr>
              <w:t>breeding</w:t>
            </w:r>
          </w:p>
          <w:p w14:paraId="55E4243A" w14:textId="50CC1E6B" w:rsidR="005E394F" w:rsidRPr="00AD36D2" w:rsidRDefault="005E394F" w:rsidP="00F5371E">
            <w:pPr>
              <w:pStyle w:val="ListParagraph"/>
              <w:numPr>
                <w:ilvl w:val="0"/>
                <w:numId w:val="2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Strengthen co-responsibility in decision</w:t>
            </w:r>
            <w:r w:rsidR="00042869" w:rsidRPr="00AD36D2">
              <w:rPr>
                <w:rFonts w:asciiTheme="majorBidi" w:hAnsiTheme="majorBidi" w:cstheme="majorBidi"/>
                <w:sz w:val="20"/>
                <w:szCs w:val="20"/>
              </w:rPr>
              <w:t>-</w:t>
            </w:r>
            <w:r w:rsidRPr="00AD36D2">
              <w:rPr>
                <w:rFonts w:asciiTheme="majorBidi" w:hAnsiTheme="majorBidi" w:cstheme="majorBidi"/>
                <w:sz w:val="20"/>
                <w:szCs w:val="20"/>
              </w:rPr>
              <w:t>making with communities on sustainable use of resources</w:t>
            </w:r>
          </w:p>
        </w:tc>
      </w:tr>
    </w:tbl>
    <w:p w14:paraId="713D5DFC" w14:textId="4505C3FC" w:rsidR="008C0428" w:rsidRPr="00AD36D2" w:rsidRDefault="00A84468" w:rsidP="00731CA5">
      <w:pPr>
        <w:pStyle w:val="CBDNormalNumber"/>
        <w:numPr>
          <w:ilvl w:val="0"/>
          <w:numId w:val="5"/>
        </w:numPr>
        <w:ind w:left="568"/>
        <w:rPr>
          <w:color w:val="000000" w:themeColor="text1"/>
        </w:rPr>
      </w:pPr>
      <w:r w:rsidRPr="00AD36D2">
        <w:rPr>
          <w:color w:val="000000" w:themeColor="text1"/>
          <w:lang w:val="en-US"/>
        </w:rPr>
        <w:t>Few Parties (14%) and f</w:t>
      </w:r>
      <w:r w:rsidR="008C0428" w:rsidRPr="00AD36D2">
        <w:rPr>
          <w:color w:val="000000" w:themeColor="text1"/>
          <w:lang w:val="en-US"/>
        </w:rPr>
        <w:t>ew national target submissions (1</w:t>
      </w:r>
      <w:r w:rsidR="006002AB" w:rsidRPr="00AD36D2">
        <w:rPr>
          <w:color w:val="000000" w:themeColor="text1"/>
          <w:lang w:val="en-US"/>
        </w:rPr>
        <w:t>3</w:t>
      </w:r>
      <w:r w:rsidR="008C0428" w:rsidRPr="00AD36D2">
        <w:rPr>
          <w:color w:val="000000" w:themeColor="text1"/>
          <w:lang w:val="en-US"/>
        </w:rPr>
        <w:t>%) provide information on the involvement of non-</w:t>
      </w:r>
      <w:r w:rsidR="00D542BD" w:rsidRPr="00AD36D2">
        <w:rPr>
          <w:color w:val="000000" w:themeColor="text1"/>
          <w:lang w:val="en-US"/>
        </w:rPr>
        <w:t>S</w:t>
      </w:r>
      <w:r w:rsidR="008C0428" w:rsidRPr="00AD36D2">
        <w:rPr>
          <w:color w:val="000000" w:themeColor="text1"/>
          <w:lang w:val="en-US"/>
        </w:rPr>
        <w:t xml:space="preserve">tate actors. </w:t>
      </w:r>
      <w:r w:rsidR="008C0428" w:rsidRPr="00AD36D2">
        <w:rPr>
          <w:lang w:val="en-US"/>
        </w:rPr>
        <w:t>National target submissions highlighted nongovernment organizations, community-based organizations, indigenous peoples and local communities, faith-based groups, private sector companies, academia and research institutions, youth networks, and development partners. These actors contribute through research, education, funding, advocacy and direct conservation activities.</w:t>
      </w:r>
    </w:p>
    <w:p w14:paraId="5A4B766B" w14:textId="29F7A0CE" w:rsidR="008C0428" w:rsidRPr="00AD36D2" w:rsidRDefault="00934E9A" w:rsidP="00731CA5">
      <w:pPr>
        <w:pStyle w:val="CBDNormalNumber"/>
        <w:numPr>
          <w:ilvl w:val="0"/>
          <w:numId w:val="5"/>
        </w:numPr>
        <w:ind w:left="568"/>
      </w:pPr>
      <w:r w:rsidRPr="00AD36D2">
        <w:t xml:space="preserve">Around a quarter of Parties indicated that they would make use of component (27%) or complimentary (26%) indicators for monitoring implementation of their national targets associated with this target of the Framework. Comparatively more (37%) indicated that they would make use of national indicators. At the target level almost approximately </w:t>
      </w:r>
      <w:r w:rsidRPr="00AD36D2">
        <w:rPr>
          <w:lang w:val="en-US"/>
        </w:rPr>
        <w:t>l</w:t>
      </w:r>
      <w:r w:rsidR="008C0428" w:rsidRPr="00AD36D2">
        <w:rPr>
          <w:lang w:val="en-US"/>
        </w:rPr>
        <w:t xml:space="preserve">ess than a third of national target submissions identified component indicators (30%) or complimentary indicators (27%). None of the submissions identified national indicators. </w:t>
      </w:r>
      <w:r w:rsidR="008C0428" w:rsidRPr="00AD36D2">
        <w:t>More than one third (39%) of national targets mapped to GBF Target 9 contained supplementary national indicators. Examples of elements measured by these national indicators include the number of wild species identified as being of high social or economic value that have been identified or brought under protection, the number of regions engaged in sustainable management practices, and the percentage of the population using and benefiting from wild resources. Several national indicators for GBF Target 9 identify ecosystem services provided by wild species. While the medicinal applications of wild species were the most frequently mentioned, food, energy, and culture were also integrated into indicators. </w:t>
      </w:r>
    </w:p>
    <w:p w14:paraId="1C0ADA0A" w14:textId="41AD6E53" w:rsidR="008C0428" w:rsidRPr="00AD36D2" w:rsidRDefault="008C0428" w:rsidP="00731CA5">
      <w:pPr>
        <w:pStyle w:val="CBDNormalNumber"/>
        <w:numPr>
          <w:ilvl w:val="0"/>
          <w:numId w:val="5"/>
        </w:numPr>
        <w:ind w:left="568"/>
        <w:rPr>
          <w:color w:val="000000" w:themeColor="text1"/>
          <w:lang w:val="en-US"/>
        </w:rPr>
      </w:pPr>
      <w:r w:rsidRPr="00AD36D2">
        <w:rPr>
          <w:color w:val="000000" w:themeColor="text1"/>
          <w:lang w:val="en-US"/>
        </w:rPr>
        <w:t>About two thirds (6</w:t>
      </w:r>
      <w:r w:rsidR="00414507" w:rsidRPr="00AD36D2">
        <w:rPr>
          <w:color w:val="000000" w:themeColor="text1"/>
          <w:lang w:val="en-US"/>
        </w:rPr>
        <w:t>4</w:t>
      </w:r>
      <w:r w:rsidRPr="00AD36D2">
        <w:rPr>
          <w:color w:val="000000" w:themeColor="text1"/>
          <w:lang w:val="en-US"/>
        </w:rPr>
        <w:t>%) of national target submissions contain information on which elements of section C of the Kunming-Montreal Global Biodiversity Framework the national target helps to address. The most commonly addressed elements were collective effort towards the targets (</w:t>
      </w:r>
      <w:r w:rsidR="00602ED3" w:rsidRPr="00AD36D2">
        <w:rPr>
          <w:color w:val="000000" w:themeColor="text1"/>
          <w:lang w:val="en-US"/>
        </w:rPr>
        <w:t>69</w:t>
      </w:r>
      <w:r w:rsidRPr="00AD36D2">
        <w:rPr>
          <w:color w:val="000000" w:themeColor="text1"/>
          <w:lang w:val="en-US"/>
        </w:rPr>
        <w:t>%), ecosystem approach (</w:t>
      </w:r>
      <w:r w:rsidR="00161706" w:rsidRPr="00AD36D2">
        <w:rPr>
          <w:color w:val="000000" w:themeColor="text1"/>
          <w:lang w:val="en-US"/>
        </w:rPr>
        <w:t>68</w:t>
      </w:r>
      <w:r w:rsidRPr="00AD36D2">
        <w:rPr>
          <w:color w:val="000000" w:themeColor="text1"/>
          <w:lang w:val="en-US"/>
        </w:rPr>
        <w:t>%), whole-of-government and whole-of-society approach (</w:t>
      </w:r>
      <w:r w:rsidR="00161706" w:rsidRPr="00AD36D2">
        <w:rPr>
          <w:color w:val="000000" w:themeColor="text1"/>
          <w:lang w:val="en-US"/>
        </w:rPr>
        <w:t>69</w:t>
      </w:r>
      <w:r w:rsidRPr="00AD36D2">
        <w:rPr>
          <w:color w:val="000000" w:themeColor="text1"/>
          <w:lang w:val="en-US"/>
        </w:rPr>
        <w:t>%), national circumstances, priorities and capabilities (6</w:t>
      </w:r>
      <w:r w:rsidR="00161706" w:rsidRPr="00AD36D2">
        <w:rPr>
          <w:color w:val="000000" w:themeColor="text1"/>
          <w:lang w:val="en-US"/>
        </w:rPr>
        <w:t>6</w:t>
      </w:r>
      <w:r w:rsidRPr="00AD36D2">
        <w:rPr>
          <w:color w:val="000000" w:themeColor="text1"/>
          <w:lang w:val="en-US"/>
        </w:rPr>
        <w:t>%), consistency with international agreements or instruments (6</w:t>
      </w:r>
      <w:r w:rsidR="006E32B4" w:rsidRPr="00AD36D2">
        <w:rPr>
          <w:color w:val="000000" w:themeColor="text1"/>
          <w:lang w:val="en-US"/>
        </w:rPr>
        <w:t>5</w:t>
      </w:r>
      <w:r w:rsidRPr="00AD36D2">
        <w:rPr>
          <w:color w:val="000000" w:themeColor="text1"/>
          <w:lang w:val="en-US"/>
        </w:rPr>
        <w:t>%), and contribution and rights of indigenous peoples and local communities (6</w:t>
      </w:r>
      <w:r w:rsidR="006E32B4" w:rsidRPr="00AD36D2">
        <w:rPr>
          <w:color w:val="000000" w:themeColor="text1"/>
          <w:lang w:val="en-US"/>
        </w:rPr>
        <w:t>7</w:t>
      </w:r>
      <w:r w:rsidRPr="00AD36D2">
        <w:rPr>
          <w:color w:val="000000" w:themeColor="text1"/>
          <w:lang w:val="en-US"/>
        </w:rPr>
        <w:t>%). Comparatively few targets addressed the right to development (3</w:t>
      </w:r>
      <w:r w:rsidR="002C2FDC" w:rsidRPr="00AD36D2">
        <w:rPr>
          <w:color w:val="000000" w:themeColor="text1"/>
          <w:lang w:val="en-US"/>
        </w:rPr>
        <w:t>7</w:t>
      </w:r>
      <w:r w:rsidRPr="00AD36D2">
        <w:rPr>
          <w:color w:val="000000" w:themeColor="text1"/>
          <w:lang w:val="en-US"/>
        </w:rPr>
        <w:t>%) and different value systems (3</w:t>
      </w:r>
      <w:r w:rsidR="002C2FDC" w:rsidRPr="00AD36D2">
        <w:rPr>
          <w:color w:val="000000" w:themeColor="text1"/>
          <w:lang w:val="en-US"/>
        </w:rPr>
        <w:t>7</w:t>
      </w:r>
      <w:r w:rsidRPr="00AD36D2">
        <w:rPr>
          <w:color w:val="000000" w:themeColor="text1"/>
          <w:lang w:val="en-US"/>
        </w:rPr>
        <w:t>%).</w:t>
      </w:r>
    </w:p>
    <w:p w14:paraId="675B6C13" w14:textId="77777777" w:rsidR="008C0428" w:rsidRPr="00AD36D2" w:rsidRDefault="008C0428" w:rsidP="00731CA5">
      <w:pPr>
        <w:pStyle w:val="CBDNormalNumber"/>
        <w:numPr>
          <w:ilvl w:val="0"/>
          <w:numId w:val="5"/>
        </w:numPr>
        <w:ind w:left="568"/>
        <w:rPr>
          <w:color w:val="000000" w:themeColor="text1"/>
        </w:rPr>
      </w:pPr>
      <w:r w:rsidRPr="00AD36D2">
        <w:rPr>
          <w:color w:val="000000" w:themeColor="text1"/>
          <w:lang w:val="en-US"/>
        </w:rPr>
        <w:t>More than half (53%) of national target submissions contained information on the associated policy measures.</w:t>
      </w:r>
      <w:r w:rsidRPr="00AD36D2">
        <w:rPr>
          <w:lang w:val="en-US"/>
        </w:rPr>
        <w:t xml:space="preserve"> Common measures include strengthening policies for sustainable fisheries, forestry, and wildlife management; ensuring equitable community participation; supporting sustainable local projects; promoting gender and youth inclusion; mainstreaming biodiversity across sectors; and advancing research and disease risk management.</w:t>
      </w:r>
    </w:p>
    <w:p w14:paraId="08B4152B" w14:textId="356E350E" w:rsidR="006C1687" w:rsidRPr="00AD36D2" w:rsidRDefault="006C1687" w:rsidP="00036BAB">
      <w:pPr>
        <w:pStyle w:val="CBDFigureTitle"/>
      </w:pPr>
    </w:p>
    <w:p w14:paraId="394E08D1" w14:textId="2D2307D8" w:rsidR="008C0428" w:rsidRPr="00AD36D2" w:rsidRDefault="006C1687" w:rsidP="00036BAB">
      <w:pPr>
        <w:pStyle w:val="CBDFigureTitle"/>
        <w:rPr>
          <w:i/>
          <w:iCs/>
          <w:kern w:val="22"/>
          <w:shd w:val="clear" w:color="auto" w:fill="FFFFFF"/>
        </w:rPr>
      </w:pPr>
      <w:r w:rsidRPr="00AD36D2">
        <w:rPr>
          <w:noProof/>
        </w:rPr>
        <w:drawing>
          <wp:inline distT="0" distB="0" distL="0" distR="0" wp14:anchorId="4D60E405" wp14:editId="3138BB9D">
            <wp:extent cx="5615461" cy="5360213"/>
            <wp:effectExtent l="0" t="0" r="4445" b="0"/>
            <wp:docPr id="1552269925"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5637601" cy="5381347"/>
                    </a:xfrm>
                    <a:prstGeom prst="rect">
                      <a:avLst/>
                    </a:prstGeom>
                    <a:noFill/>
                  </pic:spPr>
                </pic:pic>
              </a:graphicData>
            </a:graphic>
          </wp:inline>
        </w:drawing>
      </w:r>
      <w:r w:rsidR="008C0428" w:rsidRPr="00AD36D2">
        <w:t>Figure 1</w:t>
      </w:r>
      <w:r w:rsidR="005A4CB4" w:rsidRPr="00AD36D2">
        <w:t>7</w:t>
      </w:r>
      <w:r w:rsidR="008C0428" w:rsidRPr="00AD36D2">
        <w:t xml:space="preserve"> – Assessment of the degree to which Parties have addressed the elements of GBF Target 9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56593E" w:rsidRPr="00AD36D2">
        <w:t>.</w:t>
      </w:r>
    </w:p>
    <w:p w14:paraId="01B513B2" w14:textId="3A0B1F04" w:rsidR="008C0428" w:rsidRPr="00AD36D2" w:rsidRDefault="008C0428" w:rsidP="009C3E2A">
      <w:pPr>
        <w:pStyle w:val="CBDH2"/>
        <w:spacing w:before="120"/>
        <w:rPr>
          <w:i/>
          <w:iCs/>
          <w:kern w:val="22"/>
          <w:shd w:val="clear" w:color="auto" w:fill="FFFFFF"/>
        </w:rPr>
      </w:pPr>
      <w:bookmarkStart w:id="100" w:name="_Toc210038515"/>
      <w:bookmarkStart w:id="101" w:name="_Toc219112334"/>
      <w:r w:rsidRPr="00AD36D2">
        <w:rPr>
          <w:shd w:val="clear" w:color="auto" w:fill="FFFFFF"/>
        </w:rPr>
        <w:t>Target 10: enhance biodiversity and sustainability in agriculture, aquaculture, fisheries and forestry</w:t>
      </w:r>
      <w:bookmarkEnd w:id="100"/>
      <w:bookmarkEnd w:id="101"/>
    </w:p>
    <w:p w14:paraId="1AC13802" w14:textId="093C7045" w:rsidR="008C0428" w:rsidRPr="00AD36D2" w:rsidRDefault="008C0428" w:rsidP="00731CA5">
      <w:pPr>
        <w:pStyle w:val="CBDNormalNumber"/>
        <w:numPr>
          <w:ilvl w:val="0"/>
          <w:numId w:val="5"/>
        </w:numPr>
        <w:ind w:left="568"/>
      </w:pPr>
      <w:r w:rsidRPr="00AD36D2">
        <w:t>119 Parties have submitted 44</w:t>
      </w:r>
      <w:r w:rsidR="00AA530E" w:rsidRPr="00AD36D2">
        <w:t>8</w:t>
      </w:r>
      <w:r w:rsidRPr="00AD36D2">
        <w:t xml:space="preserve"> national targets related to Targe 10. On average a Party has submitted 4 national targets related to Target 10, but the number ranges from 1 to 27. Of the national targets mapped by Parties to GBF Target 10, almost three quarters (74%) were identified as contributing to Goal B and more than half (57%) as contributing to Goal A. About a fifth were identified as contributing to Goals C (19%) and few were identified as contributing to Goal D (13%). Around a third of the national targets were also linked to GBF Targets 4 (34%), 5 (30%), 9 (32%), and 11 (35%). </w:t>
      </w:r>
    </w:p>
    <w:p w14:paraId="018E5BE1" w14:textId="77777777" w:rsidR="008C0428" w:rsidRPr="00AD36D2" w:rsidRDefault="008C0428" w:rsidP="00731CA5">
      <w:pPr>
        <w:pStyle w:val="CBDNormalNumber"/>
        <w:numPr>
          <w:ilvl w:val="0"/>
          <w:numId w:val="5"/>
        </w:numPr>
        <w:ind w:left="568"/>
      </w:pPr>
      <w:bookmarkStart w:id="102" w:name="_Hlk202871938"/>
      <w:r w:rsidRPr="00AD36D2">
        <w:lastRenderedPageBreak/>
        <w:t>Almost a half of the national targets (46%) submitted by Parties were reported as having high alignment to GBF Target 10 and over a quarter (29%) were reported as having medium alignment, while under a fifth (15%) were reported as having low alignment.  For 9% of the national targets, Parties did not indicate a degree of alignment.</w:t>
      </w:r>
    </w:p>
    <w:bookmarkEnd w:id="102"/>
    <w:p w14:paraId="4D67853A" w14:textId="7398BCAD" w:rsidR="008C0428" w:rsidRPr="00AD36D2" w:rsidRDefault="00C20D64" w:rsidP="00731CA5">
      <w:pPr>
        <w:pStyle w:val="CBDNormalNumber"/>
        <w:numPr>
          <w:ilvl w:val="0"/>
          <w:numId w:val="5"/>
        </w:numPr>
        <w:ind w:left="568"/>
      </w:pPr>
      <w:r w:rsidRPr="00AD36D2">
        <w:t xml:space="preserve">Few (12%) Parties have set national targets which fully address all elements of Target 10 and approximately an additional third (39%) have set targets which </w:t>
      </w:r>
      <w:r w:rsidR="00C24550" w:rsidRPr="00AD36D2">
        <w:t xml:space="preserve">fully </w:t>
      </w:r>
      <w:r w:rsidRPr="00AD36D2">
        <w:t xml:space="preserve">address half of the target elements. </w:t>
      </w:r>
      <w:r w:rsidR="00F366AE" w:rsidRPr="00AD36D2">
        <w:t xml:space="preserve">Less than half (42%) of Parties have set national targets which fully address one but less than half of the target elements. </w:t>
      </w:r>
      <w:r w:rsidRPr="00AD36D2">
        <w:t>Few of Parties (7%) have set national targets which do not fully address any element of Target 10. Few</w:t>
      </w:r>
      <w:r w:rsidR="008C0428" w:rsidRPr="00AD36D2">
        <w:t xml:space="preserve"> (</w:t>
      </w:r>
      <w:r w:rsidRPr="00AD36D2">
        <w:t>3</w:t>
      </w:r>
      <w:r w:rsidR="008C0428" w:rsidRPr="00AD36D2">
        <w:t>%) have set national targets which partially address all or some of the elements. Few Parties have set national targets which address the elements of Target 1</w:t>
      </w:r>
      <w:r w:rsidRPr="00AD36D2">
        <w:t>0</w:t>
      </w:r>
      <w:r w:rsidR="008C0428" w:rsidRPr="00AD36D2">
        <w:t xml:space="preserve"> to a limited extent (2%) or not at all (2%).</w:t>
      </w:r>
    </w:p>
    <w:p w14:paraId="176EEEA5" w14:textId="0B9B9164" w:rsidR="008C0428" w:rsidRPr="00AD36D2" w:rsidRDefault="008C0428" w:rsidP="00731CA5">
      <w:pPr>
        <w:pStyle w:val="CBDNormalNumber"/>
        <w:numPr>
          <w:ilvl w:val="0"/>
          <w:numId w:val="5"/>
        </w:numPr>
        <w:ind w:left="568"/>
      </w:pPr>
      <w:r w:rsidRPr="00AD36D2">
        <w:t>In the national targets submitted, there was a greater focus on the elements of Target 10 related to the sustainable management of areas under agriculture, fisheries and forestry, with about three quarters of national targets (75%, 70% and 7</w:t>
      </w:r>
      <w:r w:rsidR="00557341" w:rsidRPr="00AD36D2">
        <w:t>1</w:t>
      </w:r>
      <w:r w:rsidRPr="00AD36D2">
        <w:t>% respectively), fully addressing these elements. Around half of the Parties (52%) fully addressed the element of GBF target 10 related to the sustainable management of areas under aquaculture in their national targets. Similarly, about half of Parties fully addressed the element related to the application of biodiversity friendly practices (52%) and the contribution of sustainable management to conservation and restoration (5</w:t>
      </w:r>
      <w:r w:rsidR="00B82FC3" w:rsidRPr="00AD36D2">
        <w:t>2</w:t>
      </w:r>
      <w:r w:rsidRPr="00AD36D2">
        <w:t>%). By comparison fewer Parties fully addressed the elements related to resilience, efficiency and productivity (38%), food security (38%) and maintaining nature’s contribution to people (34%)</w:t>
      </w:r>
      <w:r w:rsidR="00393FF7" w:rsidRPr="00AD36D2">
        <w:t xml:space="preserve"> (see figure 18).</w:t>
      </w:r>
    </w:p>
    <w:p w14:paraId="15C5F674" w14:textId="0D79389C" w:rsidR="008C0428" w:rsidRPr="00AD36D2" w:rsidRDefault="00A1030C" w:rsidP="00731CA5">
      <w:pPr>
        <w:pStyle w:val="CBDNormalNumber"/>
        <w:numPr>
          <w:ilvl w:val="0"/>
          <w:numId w:val="5"/>
        </w:numPr>
        <w:ind w:left="568"/>
      </w:pPr>
      <w:r w:rsidRPr="00AD36D2">
        <w:t xml:space="preserve">About a third of Parties (34%) provided information on the means of implementation related to at least one of their national the targets related to Target </w:t>
      </w:r>
      <w:r w:rsidR="00B75DDA" w:rsidRPr="00AD36D2">
        <w:t>10</w:t>
      </w:r>
      <w:r w:rsidRPr="00AD36D2">
        <w:t>. Of these, 8</w:t>
      </w:r>
      <w:r w:rsidR="00B75DDA" w:rsidRPr="00AD36D2">
        <w:t>8</w:t>
      </w:r>
      <w:r w:rsidRPr="00AD36D2">
        <w:t xml:space="preserve">% indicated that additional means of implementation are required. </w:t>
      </w:r>
      <w:r w:rsidR="008C0428" w:rsidRPr="00AD36D2">
        <w:t>Less than half (42%) of the national target submissions contain information on the associated means of implementation. For targets with this information, most (75%) indicate that additional means of implementation are needed. About a fifth (21%) indicate that the means of implementation are available. The most commonly mentioned required means of implementation included funding from internal and external sources, capacity</w:t>
      </w:r>
      <w:r w:rsidR="00094C98" w:rsidRPr="00AD36D2">
        <w:t>-</w:t>
      </w:r>
      <w:r w:rsidR="008C0428" w:rsidRPr="00AD36D2">
        <w:t>building, technical and technological support and improvements, and scientific research and collaboration.</w:t>
      </w:r>
      <w:r w:rsidR="00396A14" w:rsidRPr="00AD36D2">
        <w:t xml:space="preserve"> See table 1</w:t>
      </w:r>
      <w:r w:rsidR="00F35B72" w:rsidRPr="00AD36D2">
        <w:t>2</w:t>
      </w:r>
      <w:r w:rsidR="00396A14" w:rsidRPr="00AD36D2">
        <w:t xml:space="preserve"> for more detailed examples of the capacity needs identified by Parties.</w:t>
      </w:r>
    </w:p>
    <w:p w14:paraId="15B0BA52" w14:textId="1070731E" w:rsidR="002E0853" w:rsidRPr="00AD36D2" w:rsidRDefault="002E0853" w:rsidP="002E0853">
      <w:pPr>
        <w:pStyle w:val="CBDNormalNumber"/>
        <w:numPr>
          <w:ilvl w:val="0"/>
          <w:numId w:val="0"/>
        </w:numPr>
        <w:ind w:left="567"/>
      </w:pPr>
      <w:r w:rsidRPr="00AD36D2">
        <w:rPr>
          <w:b/>
          <w:bCs/>
        </w:rPr>
        <w:t>Table 12.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A7759F" w:rsidRPr="00AD36D2" w14:paraId="63BEFD35" w14:textId="77777777" w:rsidTr="00013218">
        <w:tc>
          <w:tcPr>
            <w:tcW w:w="774" w:type="pct"/>
            <w:shd w:val="clear" w:color="auto" w:fill="F2F2F2" w:themeFill="background1" w:themeFillShade="F2"/>
            <w:vAlign w:val="center"/>
          </w:tcPr>
          <w:p w14:paraId="078FF3E6" w14:textId="77777777" w:rsidR="00A7759F" w:rsidRPr="00AD36D2" w:rsidRDefault="00A7759F" w:rsidP="00100B40">
            <w:pPr>
              <w:spacing w:before="40" w:after="40"/>
              <w:jc w:val="center"/>
              <w:rPr>
                <w:i/>
                <w:iCs/>
                <w:sz w:val="20"/>
                <w:szCs w:val="20"/>
              </w:rPr>
            </w:pPr>
            <w:r w:rsidRPr="00AD36D2">
              <w:rPr>
                <w:i/>
                <w:iCs/>
                <w:sz w:val="20"/>
                <w:szCs w:val="20"/>
              </w:rPr>
              <w:t>Category of needs</w:t>
            </w:r>
          </w:p>
        </w:tc>
        <w:tc>
          <w:tcPr>
            <w:tcW w:w="1042" w:type="pct"/>
            <w:shd w:val="clear" w:color="auto" w:fill="F2F2F2" w:themeFill="background1" w:themeFillShade="F2"/>
            <w:vAlign w:val="center"/>
          </w:tcPr>
          <w:p w14:paraId="388C618C" w14:textId="53F0568C" w:rsidR="00A7759F" w:rsidRPr="00AD36D2" w:rsidRDefault="00A7759F" w:rsidP="00100B40">
            <w:pPr>
              <w:spacing w:before="40" w:after="40"/>
              <w:jc w:val="center"/>
              <w:rPr>
                <w:i/>
                <w:iCs/>
                <w:sz w:val="20"/>
                <w:szCs w:val="20"/>
              </w:rPr>
            </w:pPr>
            <w:r w:rsidRPr="00AD36D2">
              <w:rPr>
                <w:i/>
                <w:iCs/>
                <w:sz w:val="20"/>
                <w:szCs w:val="20"/>
              </w:rPr>
              <w:t xml:space="preserve">Subcategory </w:t>
            </w:r>
            <w:r w:rsidR="00013218" w:rsidRPr="00AD36D2">
              <w:rPr>
                <w:i/>
                <w:iCs/>
                <w:sz w:val="20"/>
                <w:szCs w:val="20"/>
              </w:rPr>
              <w:t>of needs</w:t>
            </w:r>
          </w:p>
        </w:tc>
        <w:tc>
          <w:tcPr>
            <w:tcW w:w="3184" w:type="pct"/>
            <w:shd w:val="clear" w:color="auto" w:fill="F2F2F2" w:themeFill="background1" w:themeFillShade="F2"/>
            <w:vAlign w:val="center"/>
          </w:tcPr>
          <w:p w14:paraId="7C870B07" w14:textId="00F24279" w:rsidR="00A7759F" w:rsidRPr="00AD36D2" w:rsidRDefault="00A7759F" w:rsidP="00100B40">
            <w:pPr>
              <w:spacing w:before="40" w:after="40"/>
              <w:ind w:left="357"/>
              <w:jc w:val="center"/>
              <w:rPr>
                <w:i/>
                <w:iCs/>
                <w:sz w:val="20"/>
                <w:szCs w:val="20"/>
              </w:rPr>
            </w:pPr>
            <w:r w:rsidRPr="00AD36D2">
              <w:rPr>
                <w:i/>
                <w:iCs/>
                <w:sz w:val="20"/>
                <w:szCs w:val="20"/>
              </w:rPr>
              <w:t>Examples of specific needs</w:t>
            </w:r>
          </w:p>
        </w:tc>
      </w:tr>
      <w:tr w:rsidR="00A7759F" w:rsidRPr="00AD36D2" w14:paraId="0CEFCA26" w14:textId="77777777" w:rsidTr="00013218">
        <w:tc>
          <w:tcPr>
            <w:tcW w:w="774" w:type="pct"/>
            <w:vAlign w:val="center"/>
          </w:tcPr>
          <w:p w14:paraId="3104C939" w14:textId="77777777" w:rsidR="00A7759F" w:rsidRPr="00AD36D2" w:rsidRDefault="00A7759F" w:rsidP="00100B40">
            <w:pPr>
              <w:spacing w:before="40" w:after="40"/>
              <w:jc w:val="left"/>
              <w:rPr>
                <w:sz w:val="20"/>
                <w:szCs w:val="20"/>
              </w:rPr>
            </w:pPr>
            <w:r w:rsidRPr="00AD36D2">
              <w:rPr>
                <w:sz w:val="20"/>
                <w:szCs w:val="20"/>
              </w:rPr>
              <w:t xml:space="preserve">Technological </w:t>
            </w:r>
          </w:p>
        </w:tc>
        <w:tc>
          <w:tcPr>
            <w:tcW w:w="1042" w:type="pct"/>
            <w:vAlign w:val="center"/>
          </w:tcPr>
          <w:p w14:paraId="1FA869EC" w14:textId="071088DC" w:rsidR="00A7759F" w:rsidRPr="00AD36D2" w:rsidRDefault="00A7759F" w:rsidP="00100B40">
            <w:pPr>
              <w:spacing w:before="40" w:after="40"/>
              <w:jc w:val="left"/>
              <w:rPr>
                <w:sz w:val="20"/>
                <w:szCs w:val="20"/>
              </w:rPr>
            </w:pPr>
            <w:r w:rsidRPr="00AD36D2">
              <w:rPr>
                <w:sz w:val="20"/>
                <w:szCs w:val="20"/>
              </w:rPr>
              <w:t>Technology related</w:t>
            </w:r>
          </w:p>
        </w:tc>
        <w:tc>
          <w:tcPr>
            <w:tcW w:w="3184" w:type="pct"/>
            <w:vAlign w:val="center"/>
          </w:tcPr>
          <w:p w14:paraId="1AF450E3" w14:textId="05221DC8"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Technology for farmers to maintain productivity </w:t>
            </w:r>
            <w:r w:rsidR="00061C2E" w:rsidRPr="00AD36D2">
              <w:rPr>
                <w:rFonts w:asciiTheme="majorBidi" w:hAnsiTheme="majorBidi" w:cstheme="majorBidi"/>
                <w:sz w:val="20"/>
                <w:szCs w:val="20"/>
              </w:rPr>
              <w:t>through</w:t>
            </w:r>
            <w:r w:rsidRPr="00AD36D2">
              <w:rPr>
                <w:rFonts w:asciiTheme="majorBidi" w:hAnsiTheme="majorBidi" w:cstheme="majorBidi"/>
                <w:sz w:val="20"/>
                <w:szCs w:val="20"/>
              </w:rPr>
              <w:t xml:space="preserve"> sustainable agricultural practises</w:t>
            </w:r>
            <w:r w:rsidR="00935511" w:rsidRPr="00AD36D2">
              <w:rPr>
                <w:rFonts w:asciiTheme="majorBidi" w:hAnsiTheme="majorBidi" w:cstheme="majorBidi"/>
                <w:sz w:val="20"/>
                <w:szCs w:val="20"/>
              </w:rPr>
              <w:t xml:space="preserve">, such as </w:t>
            </w:r>
            <w:r w:rsidRPr="00AD36D2">
              <w:rPr>
                <w:rFonts w:asciiTheme="majorBidi" w:hAnsiTheme="majorBidi" w:cstheme="majorBidi"/>
                <w:sz w:val="20"/>
                <w:szCs w:val="20"/>
              </w:rPr>
              <w:t>integrated pest management</w:t>
            </w:r>
            <w:r w:rsidR="00935511" w:rsidRPr="00AD36D2">
              <w:rPr>
                <w:rFonts w:asciiTheme="majorBidi" w:hAnsiTheme="majorBidi" w:cstheme="majorBidi"/>
                <w:sz w:val="20"/>
                <w:szCs w:val="20"/>
              </w:rPr>
              <w:t xml:space="preserve">, </w:t>
            </w:r>
            <w:r w:rsidRPr="00AD36D2">
              <w:rPr>
                <w:rFonts w:asciiTheme="majorBidi" w:hAnsiTheme="majorBidi" w:cstheme="majorBidi"/>
                <w:sz w:val="20"/>
                <w:szCs w:val="20"/>
              </w:rPr>
              <w:t xml:space="preserve">crop rotation, biological pest control, </w:t>
            </w:r>
            <w:r w:rsidR="00935511" w:rsidRPr="00AD36D2">
              <w:rPr>
                <w:rFonts w:asciiTheme="majorBidi" w:hAnsiTheme="majorBidi" w:cstheme="majorBidi"/>
                <w:sz w:val="20"/>
                <w:szCs w:val="20"/>
              </w:rPr>
              <w:t xml:space="preserve">use of </w:t>
            </w:r>
            <w:r w:rsidRPr="00AD36D2">
              <w:rPr>
                <w:rFonts w:asciiTheme="majorBidi" w:hAnsiTheme="majorBidi" w:cstheme="majorBidi"/>
                <w:sz w:val="20"/>
                <w:szCs w:val="20"/>
              </w:rPr>
              <w:t xml:space="preserve">pest resistant </w:t>
            </w:r>
            <w:r w:rsidR="00935511" w:rsidRPr="00AD36D2">
              <w:rPr>
                <w:rFonts w:asciiTheme="majorBidi" w:hAnsiTheme="majorBidi" w:cstheme="majorBidi"/>
                <w:sz w:val="20"/>
                <w:szCs w:val="20"/>
              </w:rPr>
              <w:t xml:space="preserve">crop </w:t>
            </w:r>
            <w:r w:rsidRPr="00AD36D2">
              <w:rPr>
                <w:rFonts w:asciiTheme="majorBidi" w:hAnsiTheme="majorBidi" w:cstheme="majorBidi"/>
                <w:sz w:val="20"/>
                <w:szCs w:val="20"/>
              </w:rPr>
              <w:t xml:space="preserve">varieties, </w:t>
            </w:r>
            <w:r w:rsidR="00935511" w:rsidRPr="00AD36D2">
              <w:rPr>
                <w:rFonts w:asciiTheme="majorBidi" w:hAnsiTheme="majorBidi" w:cstheme="majorBidi"/>
                <w:sz w:val="20"/>
                <w:szCs w:val="20"/>
              </w:rPr>
              <w:t xml:space="preserve">and </w:t>
            </w:r>
            <w:r w:rsidRPr="00AD36D2">
              <w:rPr>
                <w:rFonts w:asciiTheme="majorBidi" w:hAnsiTheme="majorBidi" w:cstheme="majorBidi"/>
                <w:sz w:val="20"/>
                <w:szCs w:val="20"/>
              </w:rPr>
              <w:t xml:space="preserve">more productive </w:t>
            </w:r>
            <w:r w:rsidR="00935511" w:rsidRPr="00AD36D2">
              <w:rPr>
                <w:rFonts w:asciiTheme="majorBidi" w:hAnsiTheme="majorBidi" w:cstheme="majorBidi"/>
                <w:sz w:val="20"/>
                <w:szCs w:val="20"/>
              </w:rPr>
              <w:t xml:space="preserve">crop </w:t>
            </w:r>
            <w:r w:rsidRPr="00AD36D2">
              <w:rPr>
                <w:rFonts w:asciiTheme="majorBidi" w:hAnsiTheme="majorBidi" w:cstheme="majorBidi"/>
                <w:sz w:val="20"/>
                <w:szCs w:val="20"/>
              </w:rPr>
              <w:t>varieties</w:t>
            </w:r>
          </w:p>
          <w:p w14:paraId="29CFD940" w14:textId="092B9399"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 and implement water saving technology</w:t>
            </w:r>
            <w:r w:rsidR="003C3F5D" w:rsidRPr="00AD36D2">
              <w:rPr>
                <w:rFonts w:asciiTheme="majorBidi" w:hAnsiTheme="majorBidi" w:cstheme="majorBidi"/>
                <w:sz w:val="20"/>
                <w:szCs w:val="20"/>
              </w:rPr>
              <w:t xml:space="preserve">, </w:t>
            </w:r>
            <w:r w:rsidRPr="00AD36D2">
              <w:rPr>
                <w:rFonts w:asciiTheme="majorBidi" w:hAnsiTheme="majorBidi" w:cstheme="majorBidi"/>
                <w:sz w:val="20"/>
                <w:szCs w:val="20"/>
              </w:rPr>
              <w:t>including modern irrigation and drainage</w:t>
            </w:r>
          </w:p>
          <w:p w14:paraId="25CE3C5A" w14:textId="78ACFB74" w:rsidR="00A7759F" w:rsidRPr="00AD36D2" w:rsidRDefault="00481DB0"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Improved access to geographic information systems </w:t>
            </w:r>
            <w:r w:rsidR="00A7759F" w:rsidRPr="00AD36D2">
              <w:rPr>
                <w:rFonts w:asciiTheme="majorBidi" w:hAnsiTheme="majorBidi" w:cstheme="majorBidi"/>
                <w:sz w:val="20"/>
                <w:szCs w:val="20"/>
              </w:rPr>
              <w:t xml:space="preserve">and remote monitoring tools to map the extent and spatial distribution of areas for sustainable fisheries and forests </w:t>
            </w:r>
          </w:p>
          <w:p w14:paraId="73EE02D6" w14:textId="77777777"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Modernise fishing techniques</w:t>
            </w:r>
          </w:p>
        </w:tc>
      </w:tr>
      <w:tr w:rsidR="00A7759F" w:rsidRPr="00AD36D2" w14:paraId="36A04C9E" w14:textId="77777777" w:rsidTr="00013218">
        <w:tc>
          <w:tcPr>
            <w:tcW w:w="774" w:type="pct"/>
            <w:vMerge w:val="restart"/>
            <w:vAlign w:val="center"/>
          </w:tcPr>
          <w:p w14:paraId="662AD7C3" w14:textId="77777777" w:rsidR="00A7759F" w:rsidRPr="00AD36D2" w:rsidRDefault="00A7759F" w:rsidP="00100B40">
            <w:pPr>
              <w:spacing w:before="40" w:after="40"/>
              <w:jc w:val="left"/>
              <w:rPr>
                <w:sz w:val="20"/>
                <w:szCs w:val="20"/>
              </w:rPr>
            </w:pPr>
            <w:r w:rsidRPr="00AD36D2">
              <w:rPr>
                <w:sz w:val="20"/>
                <w:szCs w:val="20"/>
              </w:rPr>
              <w:t xml:space="preserve">Technical </w:t>
            </w:r>
          </w:p>
        </w:tc>
        <w:tc>
          <w:tcPr>
            <w:tcW w:w="1042" w:type="pct"/>
            <w:vAlign w:val="center"/>
          </w:tcPr>
          <w:p w14:paraId="14A44A61" w14:textId="71C2C5C9" w:rsidR="00A7759F" w:rsidRPr="00AD36D2" w:rsidRDefault="00A7759F" w:rsidP="00100B40">
            <w:pPr>
              <w:spacing w:before="40" w:after="40"/>
              <w:jc w:val="left"/>
              <w:rPr>
                <w:sz w:val="20"/>
                <w:szCs w:val="20"/>
              </w:rPr>
            </w:pPr>
            <w:r w:rsidRPr="00AD36D2">
              <w:rPr>
                <w:sz w:val="20"/>
                <w:szCs w:val="20"/>
              </w:rPr>
              <w:t>Information and data</w:t>
            </w:r>
          </w:p>
        </w:tc>
        <w:tc>
          <w:tcPr>
            <w:tcW w:w="3184" w:type="pct"/>
            <w:vAlign w:val="center"/>
          </w:tcPr>
          <w:p w14:paraId="7DC62C59" w14:textId="5708A3D6"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w:t>
            </w:r>
            <w:r w:rsidR="00481DB0" w:rsidRPr="00AD36D2">
              <w:rPr>
                <w:rFonts w:asciiTheme="majorBidi" w:hAnsiTheme="majorBidi" w:cstheme="majorBidi"/>
                <w:sz w:val="20"/>
                <w:szCs w:val="20"/>
              </w:rPr>
              <w:t>d</w:t>
            </w:r>
            <w:r w:rsidRPr="00AD36D2">
              <w:rPr>
                <w:rFonts w:asciiTheme="majorBidi" w:hAnsiTheme="majorBidi" w:cstheme="majorBidi"/>
                <w:sz w:val="20"/>
                <w:szCs w:val="20"/>
              </w:rPr>
              <w:t xml:space="preserve"> and update</w:t>
            </w:r>
            <w:r w:rsidR="00481DB0" w:rsidRPr="00AD36D2">
              <w:rPr>
                <w:rFonts w:asciiTheme="majorBidi" w:hAnsiTheme="majorBidi" w:cstheme="majorBidi"/>
                <w:sz w:val="20"/>
                <w:szCs w:val="20"/>
              </w:rPr>
              <w:t>d</w:t>
            </w:r>
            <w:r w:rsidRPr="00AD36D2">
              <w:rPr>
                <w:rFonts w:asciiTheme="majorBidi" w:hAnsiTheme="majorBidi" w:cstheme="majorBidi"/>
                <w:sz w:val="20"/>
                <w:szCs w:val="20"/>
              </w:rPr>
              <w:t xml:space="preserve"> data on productive marine and land </w:t>
            </w:r>
            <w:r w:rsidR="00950FE1" w:rsidRPr="00AD36D2">
              <w:rPr>
                <w:rFonts w:asciiTheme="majorBidi" w:hAnsiTheme="majorBidi" w:cstheme="majorBidi"/>
                <w:sz w:val="20"/>
                <w:szCs w:val="20"/>
              </w:rPr>
              <w:t xml:space="preserve">areas </w:t>
            </w:r>
          </w:p>
        </w:tc>
      </w:tr>
      <w:tr w:rsidR="00A7759F" w:rsidRPr="00AD36D2" w14:paraId="5A38DCB8" w14:textId="77777777" w:rsidTr="00013218">
        <w:tc>
          <w:tcPr>
            <w:tcW w:w="774" w:type="pct"/>
            <w:vMerge/>
            <w:vAlign w:val="center"/>
          </w:tcPr>
          <w:p w14:paraId="3EA80DA9" w14:textId="77777777" w:rsidR="00A7759F" w:rsidRPr="00AD36D2" w:rsidRDefault="00A7759F" w:rsidP="00100B40">
            <w:pPr>
              <w:spacing w:before="40" w:after="40"/>
              <w:jc w:val="left"/>
              <w:rPr>
                <w:sz w:val="20"/>
                <w:szCs w:val="20"/>
              </w:rPr>
            </w:pPr>
          </w:p>
        </w:tc>
        <w:tc>
          <w:tcPr>
            <w:tcW w:w="1042" w:type="pct"/>
            <w:vAlign w:val="center"/>
          </w:tcPr>
          <w:p w14:paraId="5020D214" w14:textId="71897415" w:rsidR="00A7759F" w:rsidRPr="00AD36D2" w:rsidRDefault="00A7759F" w:rsidP="00100B40">
            <w:pPr>
              <w:spacing w:before="40" w:after="40"/>
              <w:jc w:val="left"/>
              <w:rPr>
                <w:sz w:val="20"/>
                <w:szCs w:val="20"/>
              </w:rPr>
            </w:pPr>
            <w:r w:rsidRPr="00AD36D2">
              <w:rPr>
                <w:sz w:val="20"/>
                <w:szCs w:val="20"/>
              </w:rPr>
              <w:t>Scientific research</w:t>
            </w:r>
          </w:p>
        </w:tc>
        <w:tc>
          <w:tcPr>
            <w:tcW w:w="3184" w:type="pct"/>
            <w:vAlign w:val="center"/>
          </w:tcPr>
          <w:p w14:paraId="16282043" w14:textId="57DCDAB5"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Identif</w:t>
            </w:r>
            <w:r w:rsidR="00950FE1" w:rsidRPr="00AD36D2">
              <w:rPr>
                <w:rFonts w:asciiTheme="majorBidi" w:hAnsiTheme="majorBidi" w:cstheme="majorBidi"/>
                <w:sz w:val="20"/>
                <w:szCs w:val="20"/>
              </w:rPr>
              <w:t>ication of</w:t>
            </w:r>
            <w:r w:rsidRPr="00AD36D2">
              <w:rPr>
                <w:rFonts w:asciiTheme="majorBidi" w:hAnsiTheme="majorBidi" w:cstheme="majorBidi"/>
                <w:sz w:val="20"/>
                <w:szCs w:val="20"/>
              </w:rPr>
              <w:t xml:space="preserve"> pathogens of concern in marine and terrestrial farming activities and research pathogen risk and management strategies </w:t>
            </w:r>
          </w:p>
          <w:p w14:paraId="1C6A5966" w14:textId="116751DC"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Identif</w:t>
            </w:r>
            <w:r w:rsidR="00950FE1" w:rsidRPr="00AD36D2">
              <w:rPr>
                <w:rFonts w:asciiTheme="majorBidi" w:hAnsiTheme="majorBidi" w:cstheme="majorBidi"/>
                <w:sz w:val="20"/>
                <w:szCs w:val="20"/>
              </w:rPr>
              <w:t>ication of</w:t>
            </w:r>
            <w:r w:rsidRPr="00AD36D2">
              <w:rPr>
                <w:rFonts w:asciiTheme="majorBidi" w:hAnsiTheme="majorBidi" w:cstheme="majorBidi"/>
                <w:sz w:val="20"/>
                <w:szCs w:val="20"/>
              </w:rPr>
              <w:t xml:space="preserve"> the conservation status of productive lands </w:t>
            </w:r>
          </w:p>
          <w:p w14:paraId="36F4543B" w14:textId="3A194F1B"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w:t>
            </w:r>
            <w:r w:rsidR="00950FE1" w:rsidRPr="00AD36D2">
              <w:rPr>
                <w:rFonts w:asciiTheme="majorBidi" w:hAnsiTheme="majorBidi" w:cstheme="majorBidi"/>
                <w:sz w:val="20"/>
                <w:szCs w:val="20"/>
              </w:rPr>
              <w:t xml:space="preserve">on </w:t>
            </w:r>
            <w:r w:rsidRPr="00AD36D2">
              <w:rPr>
                <w:rFonts w:asciiTheme="majorBidi" w:hAnsiTheme="majorBidi" w:cstheme="majorBidi"/>
                <w:sz w:val="20"/>
                <w:szCs w:val="20"/>
              </w:rPr>
              <w:t xml:space="preserve">carrying capacity and </w:t>
            </w:r>
            <w:r w:rsidR="00950FE1" w:rsidRPr="00AD36D2">
              <w:rPr>
                <w:rFonts w:asciiTheme="majorBidi" w:hAnsiTheme="majorBidi" w:cstheme="majorBidi"/>
                <w:sz w:val="20"/>
                <w:szCs w:val="20"/>
              </w:rPr>
              <w:t xml:space="preserve">livestock </w:t>
            </w:r>
            <w:r w:rsidRPr="00AD36D2">
              <w:rPr>
                <w:rFonts w:asciiTheme="majorBidi" w:hAnsiTheme="majorBidi" w:cstheme="majorBidi"/>
                <w:sz w:val="20"/>
                <w:szCs w:val="20"/>
              </w:rPr>
              <w:t>population trends</w:t>
            </w:r>
          </w:p>
          <w:p w14:paraId="56501B6C" w14:textId="7E29C44E"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w:t>
            </w:r>
            <w:r w:rsidR="00950FE1" w:rsidRPr="00AD36D2">
              <w:rPr>
                <w:rFonts w:asciiTheme="majorBidi" w:hAnsiTheme="majorBidi" w:cstheme="majorBidi"/>
                <w:sz w:val="20"/>
                <w:szCs w:val="20"/>
              </w:rPr>
              <w:t xml:space="preserve">on </w:t>
            </w:r>
            <w:r w:rsidRPr="00AD36D2">
              <w:rPr>
                <w:rFonts w:asciiTheme="majorBidi" w:hAnsiTheme="majorBidi" w:cstheme="majorBidi"/>
                <w:sz w:val="20"/>
                <w:szCs w:val="20"/>
              </w:rPr>
              <w:t xml:space="preserve">the impact of climate change on agriculture </w:t>
            </w:r>
          </w:p>
        </w:tc>
      </w:tr>
      <w:tr w:rsidR="00A7759F" w:rsidRPr="00AD36D2" w14:paraId="01770695" w14:textId="77777777" w:rsidTr="00013218">
        <w:tc>
          <w:tcPr>
            <w:tcW w:w="774" w:type="pct"/>
            <w:vMerge/>
            <w:vAlign w:val="center"/>
          </w:tcPr>
          <w:p w14:paraId="5B5DE689" w14:textId="77777777" w:rsidR="00A7759F" w:rsidRPr="00AD36D2" w:rsidRDefault="00A7759F" w:rsidP="00100B40">
            <w:pPr>
              <w:spacing w:before="40" w:after="40"/>
              <w:jc w:val="left"/>
              <w:rPr>
                <w:sz w:val="20"/>
                <w:szCs w:val="20"/>
              </w:rPr>
            </w:pPr>
          </w:p>
        </w:tc>
        <w:tc>
          <w:tcPr>
            <w:tcW w:w="1042" w:type="pct"/>
            <w:vAlign w:val="center"/>
          </w:tcPr>
          <w:p w14:paraId="3C61EF76" w14:textId="7E7D82B3" w:rsidR="00A7759F" w:rsidRPr="00AD36D2" w:rsidRDefault="00A7759F" w:rsidP="00100B40">
            <w:pPr>
              <w:spacing w:before="40" w:after="40"/>
              <w:jc w:val="left"/>
              <w:rPr>
                <w:sz w:val="20"/>
                <w:szCs w:val="20"/>
              </w:rPr>
            </w:pPr>
            <w:r w:rsidRPr="00AD36D2">
              <w:rPr>
                <w:sz w:val="20"/>
                <w:szCs w:val="20"/>
              </w:rPr>
              <w:t>Capacity</w:t>
            </w:r>
            <w:r w:rsidR="00094C98" w:rsidRPr="00AD36D2">
              <w:rPr>
                <w:sz w:val="20"/>
                <w:szCs w:val="20"/>
              </w:rPr>
              <w:t>-</w:t>
            </w:r>
            <w:r w:rsidRPr="00AD36D2">
              <w:rPr>
                <w:sz w:val="20"/>
                <w:szCs w:val="20"/>
              </w:rPr>
              <w:t>building</w:t>
            </w:r>
          </w:p>
        </w:tc>
        <w:tc>
          <w:tcPr>
            <w:tcW w:w="3184" w:type="pct"/>
            <w:vAlign w:val="center"/>
          </w:tcPr>
          <w:p w14:paraId="142C459B" w14:textId="6B051D60"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Strengthen capacity of local communities </w:t>
            </w:r>
            <w:r w:rsidR="00DD1739" w:rsidRPr="00AD36D2">
              <w:rPr>
                <w:rFonts w:asciiTheme="majorBidi" w:hAnsiTheme="majorBidi" w:cstheme="majorBidi"/>
                <w:sz w:val="20"/>
                <w:szCs w:val="20"/>
              </w:rPr>
              <w:t>on</w:t>
            </w:r>
            <w:r w:rsidRPr="00AD36D2">
              <w:rPr>
                <w:rFonts w:asciiTheme="majorBidi" w:hAnsiTheme="majorBidi" w:cstheme="majorBidi"/>
                <w:sz w:val="20"/>
                <w:szCs w:val="20"/>
              </w:rPr>
              <w:t xml:space="preserve"> sustainable forest management techniques and harvesting </w:t>
            </w:r>
          </w:p>
        </w:tc>
      </w:tr>
      <w:tr w:rsidR="00A7759F" w:rsidRPr="00AD36D2" w14:paraId="02EC390A" w14:textId="77777777" w:rsidTr="00013218">
        <w:tc>
          <w:tcPr>
            <w:tcW w:w="774" w:type="pct"/>
            <w:vMerge/>
            <w:vAlign w:val="center"/>
          </w:tcPr>
          <w:p w14:paraId="4E44293E" w14:textId="77777777" w:rsidR="00A7759F" w:rsidRPr="00AD36D2" w:rsidRDefault="00A7759F" w:rsidP="00100B40">
            <w:pPr>
              <w:spacing w:before="40" w:after="40"/>
              <w:jc w:val="left"/>
              <w:rPr>
                <w:sz w:val="20"/>
                <w:szCs w:val="20"/>
              </w:rPr>
            </w:pPr>
          </w:p>
        </w:tc>
        <w:tc>
          <w:tcPr>
            <w:tcW w:w="1042" w:type="pct"/>
            <w:vAlign w:val="center"/>
          </w:tcPr>
          <w:p w14:paraId="27EF0252" w14:textId="77FB7511" w:rsidR="00A7759F" w:rsidRPr="00AD36D2" w:rsidRDefault="00A7759F" w:rsidP="00100B40">
            <w:pPr>
              <w:spacing w:before="40" w:after="40"/>
              <w:jc w:val="left"/>
              <w:rPr>
                <w:sz w:val="20"/>
                <w:szCs w:val="20"/>
              </w:rPr>
            </w:pPr>
            <w:r w:rsidRPr="00AD36D2">
              <w:rPr>
                <w:sz w:val="20"/>
                <w:szCs w:val="20"/>
              </w:rPr>
              <w:t>Human resources: training and skills</w:t>
            </w:r>
          </w:p>
        </w:tc>
        <w:tc>
          <w:tcPr>
            <w:tcW w:w="3184" w:type="pct"/>
            <w:vAlign w:val="center"/>
          </w:tcPr>
          <w:p w14:paraId="1738DE15" w14:textId="79F82B8B"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personnel in spatial planning, natural resource management, </w:t>
            </w:r>
            <w:r w:rsidR="00DD1739" w:rsidRPr="00AD36D2">
              <w:rPr>
                <w:rFonts w:asciiTheme="majorBidi" w:hAnsiTheme="majorBidi" w:cstheme="majorBidi"/>
                <w:sz w:val="20"/>
                <w:szCs w:val="20"/>
              </w:rPr>
              <w:t>geographic information systems</w:t>
            </w:r>
            <w:r w:rsidRPr="00AD36D2">
              <w:rPr>
                <w:rFonts w:asciiTheme="majorBidi" w:hAnsiTheme="majorBidi" w:cstheme="majorBidi"/>
                <w:sz w:val="20"/>
                <w:szCs w:val="20"/>
              </w:rPr>
              <w:t xml:space="preserve"> and monitoring </w:t>
            </w:r>
          </w:p>
          <w:p w14:paraId="7BAC7A61" w14:textId="77777777"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fishers in sustainable fishing practises, stock management and markets </w:t>
            </w:r>
          </w:p>
          <w:p w14:paraId="22DFE8A1" w14:textId="4C89A9D0"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Increasing knowledge on </w:t>
            </w:r>
            <w:r w:rsidR="00DD1739" w:rsidRPr="00AD36D2">
              <w:rPr>
                <w:rFonts w:asciiTheme="majorBidi" w:hAnsiTheme="majorBidi" w:cstheme="majorBidi"/>
                <w:sz w:val="20"/>
                <w:szCs w:val="20"/>
              </w:rPr>
              <w:t xml:space="preserve">the impacts of </w:t>
            </w:r>
            <w:r w:rsidRPr="00AD36D2">
              <w:rPr>
                <w:rFonts w:asciiTheme="majorBidi" w:hAnsiTheme="majorBidi" w:cstheme="majorBidi"/>
                <w:sz w:val="20"/>
                <w:szCs w:val="20"/>
              </w:rPr>
              <w:t xml:space="preserve">unapproved pesticides </w:t>
            </w:r>
          </w:p>
        </w:tc>
      </w:tr>
      <w:tr w:rsidR="00A7759F" w:rsidRPr="00AD36D2" w14:paraId="2C83A4C5" w14:textId="77777777" w:rsidTr="00013218">
        <w:tc>
          <w:tcPr>
            <w:tcW w:w="774" w:type="pct"/>
            <w:vMerge/>
            <w:vAlign w:val="center"/>
          </w:tcPr>
          <w:p w14:paraId="7825AAE5" w14:textId="77777777" w:rsidR="00A7759F" w:rsidRPr="00AD36D2" w:rsidRDefault="00A7759F" w:rsidP="00100B40">
            <w:pPr>
              <w:spacing w:before="40" w:after="40"/>
              <w:jc w:val="left"/>
              <w:rPr>
                <w:sz w:val="20"/>
                <w:szCs w:val="20"/>
              </w:rPr>
            </w:pPr>
          </w:p>
        </w:tc>
        <w:tc>
          <w:tcPr>
            <w:tcW w:w="1042" w:type="pct"/>
            <w:vAlign w:val="center"/>
          </w:tcPr>
          <w:p w14:paraId="581A03BC" w14:textId="08A21BA0" w:rsidR="00A7759F" w:rsidRPr="00AD36D2" w:rsidRDefault="00A7759F" w:rsidP="00100B40">
            <w:pPr>
              <w:spacing w:before="40" w:after="40"/>
              <w:jc w:val="left"/>
              <w:rPr>
                <w:sz w:val="20"/>
                <w:szCs w:val="20"/>
              </w:rPr>
            </w:pPr>
            <w:r w:rsidRPr="00AD36D2">
              <w:rPr>
                <w:sz w:val="20"/>
                <w:szCs w:val="20"/>
              </w:rPr>
              <w:t>National and local cooperation and knowledge transfer</w:t>
            </w:r>
          </w:p>
        </w:tc>
        <w:tc>
          <w:tcPr>
            <w:tcW w:w="3184" w:type="pct"/>
            <w:vAlign w:val="center"/>
          </w:tcPr>
          <w:p w14:paraId="790E168A" w14:textId="7B3F6C4A" w:rsidR="00A7759F" w:rsidRPr="00AD36D2" w:rsidRDefault="00A56C09"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d</w:t>
            </w:r>
            <w:r w:rsidR="00A7759F" w:rsidRPr="00AD36D2">
              <w:rPr>
                <w:rFonts w:asciiTheme="majorBidi" w:hAnsiTheme="majorBidi" w:cstheme="majorBidi"/>
                <w:sz w:val="20"/>
                <w:szCs w:val="20"/>
              </w:rPr>
              <w:t>elegat</w:t>
            </w:r>
            <w:r w:rsidRPr="00AD36D2">
              <w:rPr>
                <w:rFonts w:asciiTheme="majorBidi" w:hAnsiTheme="majorBidi" w:cstheme="majorBidi"/>
                <w:sz w:val="20"/>
                <w:szCs w:val="20"/>
              </w:rPr>
              <w:t>ion of</w:t>
            </w:r>
            <w:r w:rsidR="00A7759F" w:rsidRPr="00AD36D2">
              <w:rPr>
                <w:rFonts w:asciiTheme="majorBidi" w:hAnsiTheme="majorBidi" w:cstheme="majorBidi"/>
                <w:sz w:val="20"/>
                <w:szCs w:val="20"/>
              </w:rPr>
              <w:t xml:space="preserve"> responsibilities to local authorities to promote participatory and efficient management </w:t>
            </w:r>
          </w:p>
        </w:tc>
      </w:tr>
      <w:tr w:rsidR="00A7759F" w:rsidRPr="00AD36D2" w14:paraId="3B2EF1CF" w14:textId="77777777" w:rsidTr="00013218">
        <w:tc>
          <w:tcPr>
            <w:tcW w:w="774" w:type="pct"/>
            <w:vMerge w:val="restart"/>
            <w:vAlign w:val="center"/>
          </w:tcPr>
          <w:p w14:paraId="5154DE20" w14:textId="77777777" w:rsidR="00A7759F" w:rsidRPr="00AD36D2" w:rsidRDefault="00A7759F" w:rsidP="00100B40">
            <w:pPr>
              <w:spacing w:before="40" w:after="40"/>
              <w:jc w:val="left"/>
              <w:rPr>
                <w:sz w:val="20"/>
                <w:szCs w:val="20"/>
              </w:rPr>
            </w:pPr>
            <w:r w:rsidRPr="00AD36D2">
              <w:rPr>
                <w:sz w:val="20"/>
                <w:szCs w:val="20"/>
              </w:rPr>
              <w:t xml:space="preserve">Institutional </w:t>
            </w:r>
          </w:p>
        </w:tc>
        <w:tc>
          <w:tcPr>
            <w:tcW w:w="1042" w:type="pct"/>
            <w:vAlign w:val="center"/>
          </w:tcPr>
          <w:p w14:paraId="3FDA532F" w14:textId="4C5E9C56" w:rsidR="00A7759F" w:rsidRPr="00AD36D2" w:rsidRDefault="00A7759F" w:rsidP="00100B40">
            <w:pPr>
              <w:spacing w:before="40" w:after="40"/>
              <w:jc w:val="left"/>
              <w:rPr>
                <w:sz w:val="20"/>
                <w:szCs w:val="20"/>
              </w:rPr>
            </w:pPr>
            <w:r w:rsidRPr="00AD36D2">
              <w:rPr>
                <w:sz w:val="20"/>
                <w:szCs w:val="20"/>
              </w:rPr>
              <w:t>Regulatory and legal frameworks</w:t>
            </w:r>
          </w:p>
        </w:tc>
        <w:tc>
          <w:tcPr>
            <w:tcW w:w="3184" w:type="pct"/>
            <w:vAlign w:val="center"/>
          </w:tcPr>
          <w:p w14:paraId="35B5F895" w14:textId="77777777"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Adjust current policies to ensure existing legislation can accommodate the mainstreaming of sustainable fisheries and agriculture </w:t>
            </w:r>
          </w:p>
          <w:p w14:paraId="210E430C" w14:textId="77777777" w:rsidR="00A7759F" w:rsidRPr="00AD36D2" w:rsidRDefault="00A7759F"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Strengthen regulatory framework and institutional capacity to incorporate sustainable forestry management</w:t>
            </w:r>
          </w:p>
        </w:tc>
      </w:tr>
      <w:tr w:rsidR="00A7759F" w:rsidRPr="00AD36D2" w14:paraId="38C01771" w14:textId="77777777" w:rsidTr="00013218">
        <w:tc>
          <w:tcPr>
            <w:tcW w:w="774" w:type="pct"/>
            <w:vMerge/>
            <w:vAlign w:val="center"/>
          </w:tcPr>
          <w:p w14:paraId="12FF72DC" w14:textId="77777777" w:rsidR="00A7759F" w:rsidRPr="00AD36D2" w:rsidRDefault="00A7759F" w:rsidP="00100B40">
            <w:pPr>
              <w:spacing w:before="40" w:after="40"/>
              <w:jc w:val="left"/>
              <w:rPr>
                <w:sz w:val="20"/>
                <w:szCs w:val="20"/>
              </w:rPr>
            </w:pPr>
          </w:p>
        </w:tc>
        <w:tc>
          <w:tcPr>
            <w:tcW w:w="1042" w:type="pct"/>
            <w:vAlign w:val="center"/>
          </w:tcPr>
          <w:p w14:paraId="6CE62189" w14:textId="33312383" w:rsidR="00A7759F" w:rsidRPr="00AD36D2" w:rsidRDefault="00A7759F" w:rsidP="00100B40">
            <w:pPr>
              <w:spacing w:before="40" w:after="40"/>
              <w:jc w:val="left"/>
              <w:rPr>
                <w:sz w:val="20"/>
                <w:szCs w:val="20"/>
              </w:rPr>
            </w:pPr>
            <w:r w:rsidRPr="00AD36D2">
              <w:rPr>
                <w:sz w:val="20"/>
                <w:szCs w:val="20"/>
              </w:rPr>
              <w:t>Environmental governance and policy</w:t>
            </w:r>
          </w:p>
        </w:tc>
        <w:tc>
          <w:tcPr>
            <w:tcW w:w="3184" w:type="pct"/>
            <w:vAlign w:val="center"/>
          </w:tcPr>
          <w:p w14:paraId="53A166C6" w14:textId="656E07B7" w:rsidR="00A7759F" w:rsidRPr="00AD36D2" w:rsidRDefault="00545A36"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Promote the use of</w:t>
            </w:r>
            <w:r w:rsidR="00A7759F" w:rsidRPr="00AD36D2">
              <w:rPr>
                <w:rFonts w:asciiTheme="majorBidi" w:hAnsiTheme="majorBidi" w:cstheme="majorBidi"/>
                <w:sz w:val="20"/>
                <w:szCs w:val="20"/>
              </w:rPr>
              <w:t xml:space="preserve"> climate smart agriculture and land use is integrated into policies</w:t>
            </w:r>
          </w:p>
          <w:p w14:paraId="71F0AA3F" w14:textId="228A75CB" w:rsidR="00A7759F" w:rsidRPr="00AD36D2" w:rsidRDefault="00545A36" w:rsidP="00F5371E">
            <w:pPr>
              <w:pStyle w:val="ListParagraph"/>
              <w:numPr>
                <w:ilvl w:val="0"/>
                <w:numId w:val="2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Promote p</w:t>
            </w:r>
            <w:r w:rsidR="00A7759F" w:rsidRPr="00AD36D2">
              <w:rPr>
                <w:rFonts w:asciiTheme="majorBidi" w:hAnsiTheme="majorBidi" w:cstheme="majorBidi"/>
                <w:sz w:val="20"/>
                <w:szCs w:val="20"/>
              </w:rPr>
              <w:t>olicies on pollinator management</w:t>
            </w:r>
            <w:r w:rsidR="003715DD" w:rsidRPr="00AD36D2">
              <w:rPr>
                <w:rFonts w:asciiTheme="majorBidi" w:hAnsiTheme="majorBidi" w:cstheme="majorBidi"/>
                <w:sz w:val="20"/>
                <w:szCs w:val="20"/>
              </w:rPr>
              <w:t xml:space="preserve"> and develop</w:t>
            </w:r>
            <w:r w:rsidR="00A7759F" w:rsidRPr="00AD36D2">
              <w:rPr>
                <w:rFonts w:asciiTheme="majorBidi" w:hAnsiTheme="majorBidi" w:cstheme="majorBidi"/>
                <w:sz w:val="20"/>
                <w:szCs w:val="20"/>
              </w:rPr>
              <w:t xml:space="preserve"> guidance for inland aquaculture, agroforestry, unregulated razing practices and controlling factory and vehicle smoke near forests </w:t>
            </w:r>
          </w:p>
        </w:tc>
      </w:tr>
    </w:tbl>
    <w:p w14:paraId="668C70B1" w14:textId="564B05E0" w:rsidR="008C0428" w:rsidRPr="00AD36D2" w:rsidRDefault="00B345AF" w:rsidP="00731CA5">
      <w:pPr>
        <w:pStyle w:val="CBDNormalNumber"/>
        <w:numPr>
          <w:ilvl w:val="0"/>
          <w:numId w:val="5"/>
        </w:numPr>
        <w:ind w:left="568"/>
      </w:pPr>
      <w:bookmarkStart w:id="103" w:name="_Hlk202861214"/>
      <w:r w:rsidRPr="00AD36D2">
        <w:t>Few Parties (14%) and f</w:t>
      </w:r>
      <w:r w:rsidR="008C0428" w:rsidRPr="00AD36D2">
        <w:t>ew (1</w:t>
      </w:r>
      <w:r w:rsidR="00746D1B" w:rsidRPr="00AD36D2">
        <w:t>1</w:t>
      </w:r>
      <w:r w:rsidR="008C0428" w:rsidRPr="00AD36D2">
        <w:t>%) national target submissions provide information on the involvement of non-</w:t>
      </w:r>
      <w:r w:rsidR="00D542BD" w:rsidRPr="00AD36D2">
        <w:t>S</w:t>
      </w:r>
      <w:r w:rsidR="008C0428" w:rsidRPr="00AD36D2">
        <w:t>tate actors. Submissions highlight that non-</w:t>
      </w:r>
      <w:r w:rsidR="00D542BD" w:rsidRPr="00AD36D2">
        <w:t>S</w:t>
      </w:r>
      <w:r w:rsidR="008C0428" w:rsidRPr="00AD36D2">
        <w:t>tate actors play a vital role in biodiversity conservation through research, restoration, education, and sustainable practices, with many providing specific examples of ongoing commitments; however, some indicate that further engagement and better coordination are needed to maximize their impact on the national target.</w:t>
      </w:r>
    </w:p>
    <w:bookmarkEnd w:id="103"/>
    <w:p w14:paraId="34CC2B1D" w14:textId="7640AB32" w:rsidR="008C0428" w:rsidRPr="00AD36D2" w:rsidRDefault="00371C07" w:rsidP="00731CA5">
      <w:pPr>
        <w:pStyle w:val="CBDNormalNumber"/>
        <w:numPr>
          <w:ilvl w:val="0"/>
          <w:numId w:val="5"/>
        </w:numPr>
        <w:ind w:left="568"/>
      </w:pPr>
      <w:r w:rsidRPr="00AD36D2">
        <w:t>Around a quarter of Parties indicated that they would make use of component (25%) or complimentary (27%) indicators for monitoring implementation of their national targets associated with this target of the Framework. Comparatively more (37%) indicated that they would make use of national indicators. At the target level</w:t>
      </w:r>
      <w:r w:rsidR="00E24C79" w:rsidRPr="00AD36D2">
        <w:t>,</w:t>
      </w:r>
      <w:r w:rsidRPr="00AD36D2">
        <w:t xml:space="preserve"> </w:t>
      </w:r>
      <w:r w:rsidR="00E24C79" w:rsidRPr="00AD36D2">
        <w:t>l</w:t>
      </w:r>
      <w:r w:rsidR="008C0428" w:rsidRPr="00AD36D2">
        <w:t>ess than a quarter of national target submissions identified component indicators (22%) or complimentary indicators (22%). Approximately one third (35%) of national targets mapped to GBF Target 10 contained supplementary national indicators. There were more national indicators reported related to agriculture and forestry compared to aquaculture and fisheries. Examples of elements measured by these national indicators include the quantity of forested land, the quantity of area or the number of instances in which environmentally friendly farming techniques are used, and the proportion of plans (across all four sectors) which address sustainability practices. </w:t>
      </w:r>
    </w:p>
    <w:p w14:paraId="179ED832" w14:textId="28546741" w:rsidR="008C0428" w:rsidRPr="00AD36D2" w:rsidRDefault="008C0428" w:rsidP="00731CA5">
      <w:pPr>
        <w:pStyle w:val="CBDNormalNumber"/>
        <w:numPr>
          <w:ilvl w:val="0"/>
          <w:numId w:val="5"/>
        </w:numPr>
        <w:ind w:left="568"/>
      </w:pPr>
      <w:r w:rsidRPr="00AD36D2">
        <w:t>Approximately two thirds (6</w:t>
      </w:r>
      <w:r w:rsidR="00A424C3" w:rsidRPr="00AD36D2">
        <w:t>1</w:t>
      </w:r>
      <w:r w:rsidRPr="00AD36D2">
        <w:t>%) of national target submissions contain information on which elements of section C of the Kunming-Montreal Global Biodiversity Framework the national target helps to address. The most commonly addressed elements were ecosystem approach (7</w:t>
      </w:r>
      <w:r w:rsidR="00A424C3" w:rsidRPr="00AD36D2">
        <w:t>6</w:t>
      </w:r>
      <w:r w:rsidRPr="00AD36D2">
        <w:t xml:space="preserve">%), collective effort towards the targets (72%), and whole-of-government and whole-of-society approach (72%). </w:t>
      </w:r>
    </w:p>
    <w:p w14:paraId="43D8B5C7" w14:textId="77777777" w:rsidR="008C0428" w:rsidRPr="00AD36D2" w:rsidRDefault="008C0428" w:rsidP="00731CA5">
      <w:pPr>
        <w:pStyle w:val="CBDNormalNumber"/>
        <w:numPr>
          <w:ilvl w:val="0"/>
          <w:numId w:val="5"/>
        </w:numPr>
        <w:ind w:left="568"/>
      </w:pPr>
      <w:r w:rsidRPr="00AD36D2">
        <w:t xml:space="preserve">More than half (55%) of national target submissions contained information on the associated policy measures. Common measures include strengthening legal and enforcement frameworks; improving monitoring, data management, and early warning systems; raising public awareness and education; building capacity among stakeholders; promoting sustainable land and resource management; supporting financial incentives like Payments for Ecosystem Services; and implementing national action and restoration plans for biodiversity and ecosystem health. </w:t>
      </w:r>
    </w:p>
    <w:p w14:paraId="6BC2754C" w14:textId="4909EB4D" w:rsidR="008C0428" w:rsidRPr="00AD36D2" w:rsidRDefault="008C0428" w:rsidP="008C0428">
      <w:pPr>
        <w:pStyle w:val="CBDNormalNumber"/>
        <w:numPr>
          <w:ilvl w:val="0"/>
          <w:numId w:val="0"/>
        </w:numPr>
        <w:ind w:left="567"/>
      </w:pPr>
    </w:p>
    <w:p w14:paraId="2144211E" w14:textId="2B1AE051" w:rsidR="00A90E5C" w:rsidRPr="00AD36D2" w:rsidRDefault="00A90E5C" w:rsidP="008C0428">
      <w:pPr>
        <w:pStyle w:val="CBDNormalNumber"/>
        <w:numPr>
          <w:ilvl w:val="0"/>
          <w:numId w:val="0"/>
        </w:numPr>
        <w:ind w:left="567"/>
      </w:pPr>
      <w:r w:rsidRPr="00AD36D2">
        <w:rPr>
          <w:noProof/>
        </w:rPr>
        <w:lastRenderedPageBreak/>
        <w:drawing>
          <wp:inline distT="0" distB="0" distL="0" distR="0" wp14:anchorId="51721378" wp14:editId="363DDA59">
            <wp:extent cx="5612956" cy="4730191"/>
            <wp:effectExtent l="0" t="0" r="6985" b="0"/>
            <wp:docPr id="1585061185"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633988" cy="4747915"/>
                    </a:xfrm>
                    <a:prstGeom prst="rect">
                      <a:avLst/>
                    </a:prstGeom>
                    <a:noFill/>
                  </pic:spPr>
                </pic:pic>
              </a:graphicData>
            </a:graphic>
          </wp:inline>
        </w:drawing>
      </w:r>
    </w:p>
    <w:p w14:paraId="1E1AD4EE" w14:textId="069A562F" w:rsidR="008C0428" w:rsidRPr="00AD36D2" w:rsidRDefault="008C0428" w:rsidP="00036BAB">
      <w:pPr>
        <w:pStyle w:val="CBDFigureTitle"/>
        <w:rPr>
          <w:snapToGrid w:val="0"/>
        </w:rPr>
      </w:pPr>
      <w:r w:rsidRPr="00AD36D2">
        <w:rPr>
          <w:snapToGrid w:val="0"/>
        </w:rPr>
        <w:t>Figure 1</w:t>
      </w:r>
      <w:r w:rsidR="00393FF7" w:rsidRPr="00AD36D2">
        <w:rPr>
          <w:snapToGrid w:val="0"/>
        </w:rPr>
        <w:t>8</w:t>
      </w:r>
      <w:r w:rsidRPr="00AD36D2">
        <w:rPr>
          <w:snapToGrid w:val="0"/>
        </w:rPr>
        <w:t xml:space="preserve"> – Assessment of the degree to which Parties have addressed the elements of GBF Target 10 in their national target(s). The coloured bars indicate the proportion of Parties that have set national targets which correspond to assessment each category. The number of Parties represented in each bar varies with the number of Parties that have submitted national targets related to a given target of the Kunming-Montreal Global Biodiversity Framework</w:t>
      </w:r>
      <w:r w:rsidR="0056593E" w:rsidRPr="00AD36D2">
        <w:rPr>
          <w:snapToGrid w:val="0"/>
        </w:rPr>
        <w:t>.</w:t>
      </w:r>
    </w:p>
    <w:p w14:paraId="06676CBB" w14:textId="10F32E7E" w:rsidR="008C0428" w:rsidRPr="00AD36D2" w:rsidRDefault="008C0428" w:rsidP="009C3E2A">
      <w:pPr>
        <w:pStyle w:val="CBDH2"/>
        <w:spacing w:before="120"/>
        <w:rPr>
          <w:i/>
          <w:iCs/>
          <w:kern w:val="22"/>
          <w:shd w:val="clear" w:color="auto" w:fill="FFFFFF"/>
        </w:rPr>
      </w:pPr>
      <w:bookmarkStart w:id="104" w:name="_Toc210038516"/>
      <w:bookmarkStart w:id="105" w:name="_Toc219112335"/>
      <w:r w:rsidRPr="00AD36D2">
        <w:rPr>
          <w:shd w:val="clear" w:color="auto" w:fill="FFFFFF"/>
        </w:rPr>
        <w:t>Target 11: restore, maintain and enhance nature’s contributions to people</w:t>
      </w:r>
      <w:bookmarkEnd w:id="104"/>
      <w:bookmarkEnd w:id="105"/>
    </w:p>
    <w:p w14:paraId="48C2F33C" w14:textId="347590AA" w:rsidR="008C0428" w:rsidRPr="00AD36D2" w:rsidRDefault="008C0428" w:rsidP="00731CA5">
      <w:pPr>
        <w:pStyle w:val="CBDNormalNumber"/>
        <w:numPr>
          <w:ilvl w:val="0"/>
          <w:numId w:val="5"/>
        </w:numPr>
        <w:ind w:left="568"/>
      </w:pPr>
      <w:r w:rsidRPr="00AD36D2">
        <w:t xml:space="preserve">113 Parties have submitted </w:t>
      </w:r>
      <w:r w:rsidR="00C15412" w:rsidRPr="00AD36D2">
        <w:t>387</w:t>
      </w:r>
      <w:r w:rsidR="00DB2150" w:rsidRPr="00AD36D2">
        <w:t xml:space="preserve"> </w:t>
      </w:r>
      <w:r w:rsidRPr="00AD36D2">
        <w:t>national targets related to Target 11. On average a Party has submitted 3 national targets related to Target 11 but the number ranges from 1 to 41. Of the 356 national targets mapped by Parties to GBF Target 11, almost three quarters many were identified as contributing to Goal B (74%) and around two-thirds to Goal A (66%). Comparatively few were identified as contributing to Goals C (20%) and D (13%). Less than half of the national targets were also linked to GBF Target 10 (41%) while around a third of the national targets were linked to GBF Target 1 (30%), 2 (34%), Target 3 (32%), Target 4 (35%), and Target 8 (3</w:t>
      </w:r>
      <w:r w:rsidR="008852D1" w:rsidRPr="00AD36D2">
        <w:t>2</w:t>
      </w:r>
      <w:r w:rsidRPr="00AD36D2">
        <w:t>%).</w:t>
      </w:r>
    </w:p>
    <w:p w14:paraId="79FA3290" w14:textId="77777777" w:rsidR="008C0428" w:rsidRPr="00AD36D2" w:rsidRDefault="008C0428" w:rsidP="00731CA5">
      <w:pPr>
        <w:pStyle w:val="CBDNormalNumber"/>
        <w:numPr>
          <w:ilvl w:val="0"/>
          <w:numId w:val="5"/>
        </w:numPr>
        <w:ind w:left="568"/>
      </w:pPr>
      <w:bookmarkStart w:id="106" w:name="_Hlk202871948"/>
      <w:r w:rsidRPr="00AD36D2">
        <w:t>Almost a half of the national targets (45%) submitted by Parties were reported as having high alignment to GBF Target 11, a third (33%) were reported as having medium alignment to the Target and more than a tenth (14%) as having low alignment. For 7% of the national targets Parties did not indicate a degree of alignment.</w:t>
      </w:r>
    </w:p>
    <w:bookmarkEnd w:id="106"/>
    <w:p w14:paraId="0E72C27D" w14:textId="69E8FD39" w:rsidR="008C0428" w:rsidRPr="00AD36D2" w:rsidRDefault="00C20D64" w:rsidP="00731CA5">
      <w:pPr>
        <w:pStyle w:val="CBDNormalNumber"/>
        <w:numPr>
          <w:ilvl w:val="0"/>
          <w:numId w:val="5"/>
        </w:numPr>
        <w:ind w:left="568"/>
      </w:pPr>
      <w:r w:rsidRPr="00AD36D2">
        <w:t xml:space="preserve">Few (11%) Parties have set national targets which fully address all elements of Target 11 and approximately an additional tenth (6%) have set targets which </w:t>
      </w:r>
      <w:r w:rsidR="00F53F4E" w:rsidRPr="00AD36D2">
        <w:t xml:space="preserve">fully </w:t>
      </w:r>
      <w:r w:rsidRPr="00AD36D2">
        <w:t xml:space="preserve">address half of the target elements. </w:t>
      </w:r>
      <w:r w:rsidR="007F37F2" w:rsidRPr="00AD36D2">
        <w:t xml:space="preserve">About a third (31%) of Parties have set national targets which fully address one but less </w:t>
      </w:r>
      <w:r w:rsidR="007F37F2" w:rsidRPr="00AD36D2">
        <w:lastRenderedPageBreak/>
        <w:t xml:space="preserve">than half of the target elements. </w:t>
      </w:r>
      <w:r w:rsidRPr="00AD36D2">
        <w:t xml:space="preserve">More than half of Parties (52%) have set national targets which do not fully address any element of Target 11. </w:t>
      </w:r>
      <w:r w:rsidR="008C0428" w:rsidRPr="00AD36D2">
        <w:t>About a quarter (24%) have set national targets which partially address all or some of the elements. A similar proportion of Parties reported national targets which address the elements of Target 11 to a limited extent (21%). Few Parties (7%) set national targets which address none of the elements of Target 11.</w:t>
      </w:r>
    </w:p>
    <w:p w14:paraId="71A382B8" w14:textId="630D79B4" w:rsidR="008C0428" w:rsidRPr="00AD36D2" w:rsidRDefault="008C0428" w:rsidP="00001D68">
      <w:pPr>
        <w:pStyle w:val="CBDNormalNumber"/>
        <w:numPr>
          <w:ilvl w:val="0"/>
          <w:numId w:val="5"/>
        </w:numPr>
        <w:ind w:left="568"/>
      </w:pPr>
      <w:r w:rsidRPr="00AD36D2">
        <w:t>With regard to the elements of Target 11, about a third of Parties have set national targets which fully address (3</w:t>
      </w:r>
      <w:r w:rsidR="00DC4ADE" w:rsidRPr="00AD36D2">
        <w:t>3</w:t>
      </w:r>
      <w:r w:rsidRPr="00AD36D2">
        <w:t>%) the element of the GBF target related to restoring, maintaining and enhancing nature’s contributions to people through ecosystems-based approaches while around a quarter (26%) have set targets fully addressing the element related to restoring, maintaining and enhancing nature’s contributions to people through nature based solutions. Few Partes have set national targets fully addressing (1</w:t>
      </w:r>
      <w:r w:rsidR="00001D68" w:rsidRPr="00AD36D2">
        <w:t>7</w:t>
      </w:r>
      <w:r w:rsidRPr="00AD36D2">
        <w:t>%) (3%) the restoration, maintenance and enhancement of air, water and climate regulation. A higher proportion of Parties have set national targets fully addressing (19%) the restoration, maintenance and enhancement of soil health, and pollination. Around a quarter of Parties have set national targets fully addressing the restoration, maintenance and reduction of disease (21%) and the restoration, maintenance and enhancement of protection from natural hazards and disasters (</w:t>
      </w:r>
      <w:r w:rsidR="00EC07F1" w:rsidRPr="00AD36D2">
        <w:t>31</w:t>
      </w:r>
      <w:r w:rsidRPr="00AD36D2">
        <w:t xml:space="preserve">%) (figure </w:t>
      </w:r>
      <w:r w:rsidR="00393FF7" w:rsidRPr="00AD36D2">
        <w:t>19</w:t>
      </w:r>
      <w:r w:rsidRPr="00AD36D2">
        <w:t>).</w:t>
      </w:r>
    </w:p>
    <w:p w14:paraId="28DAAEED" w14:textId="40151597" w:rsidR="008C0428" w:rsidRPr="00AD36D2" w:rsidRDefault="00FB55C4" w:rsidP="00731CA5">
      <w:pPr>
        <w:pStyle w:val="CBDNormalNumber"/>
        <w:numPr>
          <w:ilvl w:val="0"/>
          <w:numId w:val="5"/>
        </w:numPr>
        <w:ind w:left="568"/>
      </w:pPr>
      <w:bookmarkStart w:id="107" w:name="_Hlk202868585"/>
      <w:r w:rsidRPr="00AD36D2">
        <w:t xml:space="preserve">About a third of Parties (37%) provided information on the means of implementation related to at least one of their national the targets related to Target 11. Of these, 85% indicated that additional means of implementation are required. </w:t>
      </w:r>
      <w:r w:rsidR="008C0428" w:rsidRPr="00AD36D2">
        <w:t>Less than half (42%) of the national target submissions contain information on the associated means of implementation. For targets with this information, most (73%) indicate that additional means of implementation are needed while about a quarter (23%) indicate that the means of implementation are available. Means for implementation commonly mentioned as being needed were awareness</w:t>
      </w:r>
      <w:r w:rsidR="00042869" w:rsidRPr="00AD36D2">
        <w:t>-</w:t>
      </w:r>
      <w:r w:rsidR="008C0428" w:rsidRPr="00AD36D2">
        <w:t>raising, capacity</w:t>
      </w:r>
      <w:r w:rsidR="00094C98" w:rsidRPr="00AD36D2">
        <w:t>-</w:t>
      </w:r>
      <w:r w:rsidR="008C0428" w:rsidRPr="00AD36D2">
        <w:t>building, financial resources, policy instruments and legislative changes, including interministerial and sectoral cooperation, and technology transfer</w:t>
      </w:r>
      <w:bookmarkEnd w:id="107"/>
      <w:r w:rsidR="008C0428" w:rsidRPr="00AD36D2">
        <w:t>. </w:t>
      </w:r>
      <w:r w:rsidR="00F805D8" w:rsidRPr="00AD36D2">
        <w:t>See table 1</w:t>
      </w:r>
      <w:r w:rsidR="006A7EB6" w:rsidRPr="00AD36D2">
        <w:t>3</w:t>
      </w:r>
      <w:r w:rsidR="00F805D8" w:rsidRPr="00AD36D2">
        <w:t xml:space="preserve"> for more detailed examples of the capacity needs identified by Parties.</w:t>
      </w:r>
    </w:p>
    <w:p w14:paraId="2B090171" w14:textId="77777777" w:rsidR="002E0853" w:rsidRPr="00AD36D2" w:rsidRDefault="002E0853" w:rsidP="002E0853">
      <w:pPr>
        <w:pStyle w:val="CBDNormalNumber"/>
        <w:numPr>
          <w:ilvl w:val="0"/>
          <w:numId w:val="0"/>
        </w:numPr>
        <w:ind w:left="567"/>
      </w:pPr>
      <w:r w:rsidRPr="00AD36D2">
        <w:rPr>
          <w:b/>
          <w:bCs/>
        </w:rPr>
        <w:t>Table 13.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1"/>
        <w:gridCol w:w="1829"/>
        <w:gridCol w:w="5597"/>
      </w:tblGrid>
      <w:tr w:rsidR="00C90A7C" w:rsidRPr="00AD36D2" w14:paraId="7ABBF1D6" w14:textId="77777777" w:rsidTr="002E0853">
        <w:tc>
          <w:tcPr>
            <w:tcW w:w="774" w:type="pct"/>
            <w:shd w:val="clear" w:color="auto" w:fill="F2F2F2" w:themeFill="background1" w:themeFillShade="F2"/>
            <w:vAlign w:val="center"/>
          </w:tcPr>
          <w:p w14:paraId="01E970FF" w14:textId="77777777" w:rsidR="00C90A7C" w:rsidRPr="00AD36D2" w:rsidRDefault="00C90A7C" w:rsidP="00100B40">
            <w:pPr>
              <w:spacing w:before="40" w:after="40"/>
              <w:jc w:val="center"/>
              <w:rPr>
                <w:i/>
                <w:iCs/>
                <w:sz w:val="20"/>
                <w:szCs w:val="20"/>
              </w:rPr>
            </w:pPr>
            <w:r w:rsidRPr="00AD36D2">
              <w:rPr>
                <w:i/>
                <w:iCs/>
                <w:sz w:val="20"/>
                <w:szCs w:val="20"/>
              </w:rPr>
              <w:t>Category of needs</w:t>
            </w:r>
          </w:p>
        </w:tc>
        <w:tc>
          <w:tcPr>
            <w:tcW w:w="1041" w:type="pct"/>
            <w:shd w:val="clear" w:color="auto" w:fill="F2F2F2" w:themeFill="background1" w:themeFillShade="F2"/>
            <w:vAlign w:val="center"/>
          </w:tcPr>
          <w:p w14:paraId="73A08C53" w14:textId="1C261E5B" w:rsidR="00C90A7C" w:rsidRPr="00AD36D2" w:rsidRDefault="00C90A7C" w:rsidP="00100B40">
            <w:pPr>
              <w:spacing w:before="40" w:after="40"/>
              <w:jc w:val="center"/>
              <w:rPr>
                <w:i/>
                <w:iCs/>
                <w:sz w:val="20"/>
                <w:szCs w:val="20"/>
              </w:rPr>
            </w:pPr>
            <w:r w:rsidRPr="00AD36D2">
              <w:rPr>
                <w:i/>
                <w:iCs/>
                <w:sz w:val="20"/>
                <w:szCs w:val="20"/>
              </w:rPr>
              <w:t xml:space="preserve">Subcategory </w:t>
            </w:r>
            <w:r w:rsidR="003715DD" w:rsidRPr="00AD36D2">
              <w:rPr>
                <w:i/>
                <w:iCs/>
                <w:sz w:val="20"/>
                <w:szCs w:val="20"/>
              </w:rPr>
              <w:t>of needs</w:t>
            </w:r>
          </w:p>
        </w:tc>
        <w:tc>
          <w:tcPr>
            <w:tcW w:w="3185" w:type="pct"/>
            <w:shd w:val="clear" w:color="auto" w:fill="F2F2F2" w:themeFill="background1" w:themeFillShade="F2"/>
            <w:vAlign w:val="center"/>
          </w:tcPr>
          <w:p w14:paraId="71343401" w14:textId="7D673749" w:rsidR="00C90A7C" w:rsidRPr="00AD36D2" w:rsidRDefault="00C90A7C" w:rsidP="00100B40">
            <w:pPr>
              <w:spacing w:before="40" w:after="40"/>
              <w:ind w:left="357"/>
              <w:jc w:val="center"/>
              <w:rPr>
                <w:i/>
                <w:iCs/>
                <w:sz w:val="20"/>
                <w:szCs w:val="20"/>
              </w:rPr>
            </w:pPr>
            <w:r w:rsidRPr="00AD36D2">
              <w:rPr>
                <w:i/>
                <w:iCs/>
                <w:sz w:val="20"/>
                <w:szCs w:val="20"/>
              </w:rPr>
              <w:t xml:space="preserve">Examples of specific needs </w:t>
            </w:r>
          </w:p>
        </w:tc>
      </w:tr>
      <w:tr w:rsidR="00C90A7C" w:rsidRPr="00AD36D2" w14:paraId="14F66068" w14:textId="77777777" w:rsidTr="002E0853">
        <w:tc>
          <w:tcPr>
            <w:tcW w:w="774" w:type="pct"/>
            <w:vAlign w:val="center"/>
          </w:tcPr>
          <w:p w14:paraId="1739991A" w14:textId="77777777" w:rsidR="00C90A7C" w:rsidRPr="00AD36D2" w:rsidRDefault="00C90A7C" w:rsidP="00100B40">
            <w:pPr>
              <w:spacing w:before="40" w:after="40"/>
              <w:jc w:val="left"/>
              <w:rPr>
                <w:sz w:val="20"/>
                <w:szCs w:val="20"/>
              </w:rPr>
            </w:pPr>
            <w:r w:rsidRPr="00AD36D2">
              <w:rPr>
                <w:sz w:val="20"/>
                <w:szCs w:val="20"/>
              </w:rPr>
              <w:t xml:space="preserve">Technological </w:t>
            </w:r>
          </w:p>
        </w:tc>
        <w:tc>
          <w:tcPr>
            <w:tcW w:w="1041" w:type="pct"/>
            <w:vAlign w:val="center"/>
          </w:tcPr>
          <w:p w14:paraId="17B345C0" w14:textId="0C5F9C99" w:rsidR="00C90A7C" w:rsidRPr="00AD36D2" w:rsidRDefault="00C90A7C" w:rsidP="00100B40">
            <w:pPr>
              <w:spacing w:before="40" w:after="40"/>
              <w:jc w:val="left"/>
              <w:rPr>
                <w:sz w:val="20"/>
                <w:szCs w:val="20"/>
              </w:rPr>
            </w:pPr>
            <w:r w:rsidRPr="00AD36D2">
              <w:rPr>
                <w:sz w:val="20"/>
                <w:szCs w:val="20"/>
              </w:rPr>
              <w:t>Technology related</w:t>
            </w:r>
          </w:p>
        </w:tc>
        <w:tc>
          <w:tcPr>
            <w:tcW w:w="3185" w:type="pct"/>
            <w:vAlign w:val="center"/>
          </w:tcPr>
          <w:p w14:paraId="53879F48" w14:textId="73834EFD" w:rsidR="00C90A7C" w:rsidRPr="00AD36D2" w:rsidRDefault="006A7EB6"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access to e</w:t>
            </w:r>
            <w:r w:rsidR="00C90A7C" w:rsidRPr="00AD36D2">
              <w:rPr>
                <w:rFonts w:asciiTheme="majorBidi" w:hAnsiTheme="majorBidi" w:cstheme="majorBidi"/>
                <w:sz w:val="20"/>
                <w:szCs w:val="20"/>
              </w:rPr>
              <w:t>conomic evaluation tools to quantify species contributions to human well</w:t>
            </w:r>
            <w:r w:rsidR="00042869" w:rsidRPr="00AD36D2">
              <w:rPr>
                <w:rFonts w:asciiTheme="majorBidi" w:hAnsiTheme="majorBidi" w:cstheme="majorBidi"/>
                <w:sz w:val="20"/>
                <w:szCs w:val="20"/>
              </w:rPr>
              <w:t>-</w:t>
            </w:r>
            <w:r w:rsidR="00C90A7C" w:rsidRPr="00AD36D2">
              <w:rPr>
                <w:rFonts w:asciiTheme="majorBidi" w:hAnsiTheme="majorBidi" w:cstheme="majorBidi"/>
                <w:sz w:val="20"/>
                <w:szCs w:val="20"/>
              </w:rPr>
              <w:t xml:space="preserve">being, with frameworks for tracking and measuring benefits </w:t>
            </w:r>
          </w:p>
        </w:tc>
      </w:tr>
      <w:tr w:rsidR="00C90A7C" w:rsidRPr="00AD36D2" w14:paraId="52EE196D" w14:textId="77777777" w:rsidTr="002E0853">
        <w:tc>
          <w:tcPr>
            <w:tcW w:w="774" w:type="pct"/>
            <w:vMerge w:val="restart"/>
            <w:vAlign w:val="center"/>
          </w:tcPr>
          <w:p w14:paraId="4ADD21B0" w14:textId="77777777" w:rsidR="00C90A7C" w:rsidRPr="00AD36D2" w:rsidRDefault="00C90A7C" w:rsidP="00100B40">
            <w:pPr>
              <w:spacing w:before="40" w:after="40"/>
              <w:jc w:val="left"/>
              <w:rPr>
                <w:sz w:val="20"/>
                <w:szCs w:val="20"/>
              </w:rPr>
            </w:pPr>
            <w:r w:rsidRPr="00AD36D2">
              <w:rPr>
                <w:sz w:val="20"/>
                <w:szCs w:val="20"/>
              </w:rPr>
              <w:t xml:space="preserve">Technical </w:t>
            </w:r>
          </w:p>
        </w:tc>
        <w:tc>
          <w:tcPr>
            <w:tcW w:w="1041" w:type="pct"/>
            <w:vAlign w:val="center"/>
          </w:tcPr>
          <w:p w14:paraId="206247B6" w14:textId="2A579D45" w:rsidR="00C90A7C" w:rsidRPr="00AD36D2" w:rsidRDefault="00C90A7C" w:rsidP="00100B40">
            <w:pPr>
              <w:spacing w:before="40" w:after="40"/>
              <w:jc w:val="left"/>
              <w:rPr>
                <w:sz w:val="20"/>
                <w:szCs w:val="20"/>
              </w:rPr>
            </w:pPr>
            <w:r w:rsidRPr="00AD36D2">
              <w:rPr>
                <w:sz w:val="20"/>
                <w:szCs w:val="20"/>
              </w:rPr>
              <w:t>Information and data</w:t>
            </w:r>
          </w:p>
        </w:tc>
        <w:tc>
          <w:tcPr>
            <w:tcW w:w="3185" w:type="pct"/>
            <w:vAlign w:val="center"/>
          </w:tcPr>
          <w:p w14:paraId="7565E4BC" w14:textId="5868EA6F" w:rsidR="00C90A7C" w:rsidRPr="00AD36D2" w:rsidRDefault="00284435"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d</w:t>
            </w:r>
            <w:r w:rsidR="00C90A7C" w:rsidRPr="00AD36D2">
              <w:rPr>
                <w:rFonts w:asciiTheme="majorBidi" w:hAnsiTheme="majorBidi" w:cstheme="majorBidi"/>
                <w:sz w:val="20"/>
                <w:szCs w:val="20"/>
              </w:rPr>
              <w:t>ata on ecosystem services and functions (flood regulation, soil stabili</w:t>
            </w:r>
            <w:r w:rsidR="00042869" w:rsidRPr="00AD36D2">
              <w:rPr>
                <w:rFonts w:asciiTheme="majorBidi" w:hAnsiTheme="majorBidi" w:cstheme="majorBidi"/>
                <w:sz w:val="20"/>
                <w:szCs w:val="20"/>
              </w:rPr>
              <w:t>z</w:t>
            </w:r>
            <w:r w:rsidR="00C90A7C" w:rsidRPr="00AD36D2">
              <w:rPr>
                <w:rFonts w:asciiTheme="majorBidi" w:hAnsiTheme="majorBidi" w:cstheme="majorBidi"/>
                <w:sz w:val="20"/>
                <w:szCs w:val="20"/>
              </w:rPr>
              <w:t xml:space="preserve">ation, pollination, habitat provision, regulation of air, water, climate, disease) </w:t>
            </w:r>
          </w:p>
          <w:p w14:paraId="6104F568" w14:textId="4EE1A344" w:rsidR="00C90A7C" w:rsidRPr="00AD36D2" w:rsidRDefault="00C90A7C"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w:t>
            </w:r>
            <w:r w:rsidR="00733F70" w:rsidRPr="00AD36D2">
              <w:rPr>
                <w:rFonts w:asciiTheme="majorBidi" w:hAnsiTheme="majorBidi" w:cstheme="majorBidi"/>
                <w:sz w:val="20"/>
                <w:szCs w:val="20"/>
              </w:rPr>
              <w:t>ment of simple</w:t>
            </w:r>
            <w:r w:rsidRPr="00AD36D2">
              <w:rPr>
                <w:rFonts w:asciiTheme="majorBidi" w:hAnsiTheme="majorBidi" w:cstheme="majorBidi"/>
                <w:sz w:val="20"/>
                <w:szCs w:val="20"/>
              </w:rPr>
              <w:t xml:space="preserve"> metric</w:t>
            </w:r>
            <w:r w:rsidR="00284435" w:rsidRPr="00AD36D2">
              <w:rPr>
                <w:rFonts w:asciiTheme="majorBidi" w:hAnsiTheme="majorBidi" w:cstheme="majorBidi"/>
                <w:sz w:val="20"/>
                <w:szCs w:val="20"/>
              </w:rPr>
              <w:t>s</w:t>
            </w:r>
            <w:r w:rsidRPr="00AD36D2">
              <w:rPr>
                <w:rFonts w:asciiTheme="majorBidi" w:hAnsiTheme="majorBidi" w:cstheme="majorBidi"/>
                <w:sz w:val="20"/>
                <w:szCs w:val="20"/>
              </w:rPr>
              <w:t xml:space="preserve"> to assess changes in ecosystem functions and services</w:t>
            </w:r>
          </w:p>
          <w:p w14:paraId="16479364" w14:textId="02530657" w:rsidR="00C90A7C" w:rsidRPr="00AD36D2" w:rsidRDefault="00C90A7C"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Identif</w:t>
            </w:r>
            <w:r w:rsidR="00DB1BCB" w:rsidRPr="00AD36D2">
              <w:rPr>
                <w:rFonts w:asciiTheme="majorBidi" w:hAnsiTheme="majorBidi" w:cstheme="majorBidi"/>
                <w:sz w:val="20"/>
                <w:szCs w:val="20"/>
              </w:rPr>
              <w:t>ication of</w:t>
            </w:r>
            <w:r w:rsidRPr="00AD36D2">
              <w:rPr>
                <w:rFonts w:asciiTheme="majorBidi" w:hAnsiTheme="majorBidi" w:cstheme="majorBidi"/>
                <w:sz w:val="20"/>
                <w:szCs w:val="20"/>
              </w:rPr>
              <w:t xml:space="preserve"> gaps in ecosystem services to improve hazard and disaster resilience</w:t>
            </w:r>
          </w:p>
        </w:tc>
      </w:tr>
      <w:tr w:rsidR="00C90A7C" w:rsidRPr="00AD36D2" w14:paraId="189F40CC" w14:textId="77777777" w:rsidTr="002E0853">
        <w:tc>
          <w:tcPr>
            <w:tcW w:w="774" w:type="pct"/>
            <w:vMerge/>
            <w:vAlign w:val="center"/>
          </w:tcPr>
          <w:p w14:paraId="135249FC" w14:textId="77777777" w:rsidR="00C90A7C" w:rsidRPr="00AD36D2" w:rsidRDefault="00C90A7C" w:rsidP="00100B40">
            <w:pPr>
              <w:spacing w:before="40" w:after="40"/>
              <w:jc w:val="left"/>
              <w:rPr>
                <w:sz w:val="20"/>
                <w:szCs w:val="20"/>
              </w:rPr>
            </w:pPr>
          </w:p>
        </w:tc>
        <w:tc>
          <w:tcPr>
            <w:tcW w:w="1041" w:type="pct"/>
            <w:vAlign w:val="center"/>
          </w:tcPr>
          <w:p w14:paraId="56ED04CA" w14:textId="3F4DC0C9" w:rsidR="00C90A7C" w:rsidRPr="00AD36D2" w:rsidRDefault="00C90A7C" w:rsidP="00100B40">
            <w:pPr>
              <w:spacing w:before="40" w:after="40"/>
              <w:jc w:val="left"/>
              <w:rPr>
                <w:sz w:val="20"/>
                <w:szCs w:val="20"/>
              </w:rPr>
            </w:pPr>
            <w:r w:rsidRPr="00AD36D2">
              <w:rPr>
                <w:sz w:val="20"/>
                <w:szCs w:val="20"/>
              </w:rPr>
              <w:t>Scientific research</w:t>
            </w:r>
          </w:p>
        </w:tc>
        <w:tc>
          <w:tcPr>
            <w:tcW w:w="3185" w:type="pct"/>
            <w:vAlign w:val="center"/>
          </w:tcPr>
          <w:p w14:paraId="5DDD94B8" w14:textId="009E2FD7" w:rsidR="00C90A7C" w:rsidRPr="00AD36D2" w:rsidRDefault="00C90A7C"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Assess</w:t>
            </w:r>
            <w:r w:rsidR="00284435" w:rsidRPr="00AD36D2">
              <w:rPr>
                <w:rFonts w:asciiTheme="majorBidi" w:hAnsiTheme="majorBidi" w:cstheme="majorBidi"/>
                <w:sz w:val="20"/>
                <w:szCs w:val="20"/>
              </w:rPr>
              <w:t>ments of</w:t>
            </w:r>
            <w:r w:rsidRPr="00AD36D2">
              <w:rPr>
                <w:rFonts w:asciiTheme="majorBidi" w:hAnsiTheme="majorBidi" w:cstheme="majorBidi"/>
                <w:sz w:val="20"/>
                <w:szCs w:val="20"/>
              </w:rPr>
              <w:t xml:space="preserve"> the full range of ecosystem services (especially understudied services) to understand their diversity, complexity and interconnectedness </w:t>
            </w:r>
          </w:p>
        </w:tc>
      </w:tr>
      <w:tr w:rsidR="00C90A7C" w:rsidRPr="00AD36D2" w14:paraId="7AAB5816" w14:textId="77777777" w:rsidTr="002E0853">
        <w:tc>
          <w:tcPr>
            <w:tcW w:w="774" w:type="pct"/>
            <w:vMerge/>
            <w:vAlign w:val="center"/>
          </w:tcPr>
          <w:p w14:paraId="681EBC56" w14:textId="77777777" w:rsidR="00C90A7C" w:rsidRPr="00AD36D2" w:rsidRDefault="00C90A7C" w:rsidP="00100B40">
            <w:pPr>
              <w:spacing w:before="40" w:after="40"/>
              <w:jc w:val="left"/>
              <w:rPr>
                <w:sz w:val="20"/>
                <w:szCs w:val="20"/>
              </w:rPr>
            </w:pPr>
          </w:p>
        </w:tc>
        <w:tc>
          <w:tcPr>
            <w:tcW w:w="1041" w:type="pct"/>
            <w:vAlign w:val="center"/>
          </w:tcPr>
          <w:p w14:paraId="7E2C1FEE" w14:textId="3DDDA6FC" w:rsidR="00C90A7C" w:rsidRPr="00AD36D2" w:rsidRDefault="00C90A7C" w:rsidP="00100B40">
            <w:pPr>
              <w:spacing w:before="40" w:after="40"/>
              <w:jc w:val="left"/>
              <w:rPr>
                <w:sz w:val="20"/>
                <w:szCs w:val="20"/>
              </w:rPr>
            </w:pPr>
            <w:r w:rsidRPr="00AD36D2">
              <w:rPr>
                <w:sz w:val="20"/>
                <w:szCs w:val="20"/>
              </w:rPr>
              <w:t>Human resources: training and skills</w:t>
            </w:r>
          </w:p>
        </w:tc>
        <w:tc>
          <w:tcPr>
            <w:tcW w:w="3185" w:type="pct"/>
            <w:vAlign w:val="center"/>
          </w:tcPr>
          <w:p w14:paraId="7DD1F4DA" w14:textId="03665026" w:rsidR="00C90A7C" w:rsidRPr="00AD36D2" w:rsidRDefault="00C90A7C"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and support for </w:t>
            </w:r>
            <w:r w:rsidR="00284435" w:rsidRPr="00AD36D2">
              <w:rPr>
                <w:rFonts w:asciiTheme="majorBidi" w:hAnsiTheme="majorBidi" w:cstheme="majorBidi"/>
                <w:sz w:val="20"/>
                <w:szCs w:val="20"/>
              </w:rPr>
              <w:t xml:space="preserve">identifying and improving </w:t>
            </w:r>
            <w:r w:rsidRPr="00AD36D2">
              <w:rPr>
                <w:rFonts w:asciiTheme="majorBidi" w:hAnsiTheme="majorBidi" w:cstheme="majorBidi"/>
                <w:sz w:val="20"/>
                <w:szCs w:val="20"/>
              </w:rPr>
              <w:t>market access to locally produced products and raw materials from biodiversity resources and enterprises  </w:t>
            </w:r>
          </w:p>
        </w:tc>
      </w:tr>
      <w:tr w:rsidR="00C90A7C" w:rsidRPr="00AD36D2" w14:paraId="71DAD727" w14:textId="77777777" w:rsidTr="002E0853">
        <w:tc>
          <w:tcPr>
            <w:tcW w:w="774" w:type="pct"/>
            <w:vMerge/>
            <w:vAlign w:val="center"/>
          </w:tcPr>
          <w:p w14:paraId="1A5F3ECD" w14:textId="77777777" w:rsidR="00C90A7C" w:rsidRPr="00AD36D2" w:rsidRDefault="00C90A7C" w:rsidP="00100B40">
            <w:pPr>
              <w:spacing w:before="40" w:after="40"/>
              <w:jc w:val="left"/>
              <w:rPr>
                <w:sz w:val="20"/>
                <w:szCs w:val="20"/>
              </w:rPr>
            </w:pPr>
          </w:p>
        </w:tc>
        <w:tc>
          <w:tcPr>
            <w:tcW w:w="1041" w:type="pct"/>
            <w:vAlign w:val="center"/>
          </w:tcPr>
          <w:p w14:paraId="52F90D39" w14:textId="10CEA8BD" w:rsidR="00C90A7C" w:rsidRPr="00AD36D2" w:rsidRDefault="00C90A7C" w:rsidP="00100B40">
            <w:pPr>
              <w:spacing w:before="40" w:after="40"/>
              <w:jc w:val="left"/>
              <w:rPr>
                <w:sz w:val="20"/>
                <w:szCs w:val="20"/>
              </w:rPr>
            </w:pPr>
            <w:r w:rsidRPr="00AD36D2">
              <w:rPr>
                <w:sz w:val="20"/>
                <w:szCs w:val="20"/>
              </w:rPr>
              <w:t>Communication and awareness</w:t>
            </w:r>
          </w:p>
        </w:tc>
        <w:tc>
          <w:tcPr>
            <w:tcW w:w="3185" w:type="pct"/>
            <w:vAlign w:val="center"/>
          </w:tcPr>
          <w:p w14:paraId="5AF1B7FB" w14:textId="68638898" w:rsidR="00C403EA" w:rsidRPr="00AD36D2" w:rsidRDefault="00FE1010"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w:t>
            </w:r>
            <w:r w:rsidR="00C90A7C" w:rsidRPr="00AD36D2">
              <w:rPr>
                <w:rFonts w:asciiTheme="majorBidi" w:hAnsiTheme="majorBidi" w:cstheme="majorBidi"/>
                <w:sz w:val="20"/>
                <w:szCs w:val="20"/>
              </w:rPr>
              <w:t xml:space="preserve"> awareness </w:t>
            </w:r>
            <w:r w:rsidR="00284435" w:rsidRPr="00AD36D2">
              <w:rPr>
                <w:rFonts w:asciiTheme="majorBidi" w:hAnsiTheme="majorBidi" w:cstheme="majorBidi"/>
                <w:sz w:val="20"/>
                <w:szCs w:val="20"/>
              </w:rPr>
              <w:t>of</w:t>
            </w:r>
            <w:r w:rsidR="00C90A7C" w:rsidRPr="00AD36D2">
              <w:rPr>
                <w:rFonts w:asciiTheme="majorBidi" w:hAnsiTheme="majorBidi" w:cstheme="majorBidi"/>
                <w:sz w:val="20"/>
                <w:szCs w:val="20"/>
              </w:rPr>
              <w:t xml:space="preserve"> </w:t>
            </w:r>
            <w:r w:rsidR="00284435" w:rsidRPr="00AD36D2">
              <w:rPr>
                <w:rFonts w:asciiTheme="majorBidi" w:hAnsiTheme="majorBidi" w:cstheme="majorBidi"/>
                <w:sz w:val="20"/>
                <w:szCs w:val="20"/>
              </w:rPr>
              <w:t>nature-based</w:t>
            </w:r>
            <w:r w:rsidRPr="00AD36D2">
              <w:rPr>
                <w:rFonts w:asciiTheme="majorBidi" w:hAnsiTheme="majorBidi" w:cstheme="majorBidi"/>
                <w:sz w:val="20"/>
                <w:szCs w:val="20"/>
              </w:rPr>
              <w:t xml:space="preserve"> solution</w:t>
            </w:r>
            <w:r w:rsidR="00C403EA" w:rsidRPr="00AD36D2">
              <w:rPr>
                <w:rFonts w:asciiTheme="majorBidi" w:hAnsiTheme="majorBidi" w:cstheme="majorBidi"/>
                <w:sz w:val="20"/>
                <w:szCs w:val="20"/>
              </w:rPr>
              <w:t>s</w:t>
            </w:r>
          </w:p>
          <w:p w14:paraId="55567BDE" w14:textId="1AD25BF0" w:rsidR="00C90A7C" w:rsidRPr="00AD36D2" w:rsidRDefault="00C403EA"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Raised</w:t>
            </w:r>
            <w:r w:rsidR="00C90A7C" w:rsidRPr="00AD36D2">
              <w:rPr>
                <w:rFonts w:asciiTheme="majorBidi" w:hAnsiTheme="majorBidi" w:cstheme="majorBidi"/>
                <w:sz w:val="20"/>
                <w:szCs w:val="20"/>
              </w:rPr>
              <w:t xml:space="preserve"> awareness </w:t>
            </w:r>
            <w:r w:rsidRPr="00AD36D2">
              <w:rPr>
                <w:rFonts w:asciiTheme="majorBidi" w:hAnsiTheme="majorBidi" w:cstheme="majorBidi"/>
                <w:sz w:val="20"/>
                <w:szCs w:val="20"/>
              </w:rPr>
              <w:t>of</w:t>
            </w:r>
            <w:r w:rsidR="00C90A7C" w:rsidRPr="00AD36D2">
              <w:rPr>
                <w:rFonts w:asciiTheme="majorBidi" w:hAnsiTheme="majorBidi" w:cstheme="majorBidi"/>
                <w:sz w:val="20"/>
                <w:szCs w:val="20"/>
              </w:rPr>
              <w:t xml:space="preserve"> the importance of sustainable exploitation of resources</w:t>
            </w:r>
          </w:p>
        </w:tc>
      </w:tr>
      <w:tr w:rsidR="00C90A7C" w:rsidRPr="00AD36D2" w14:paraId="4EFF38FD" w14:textId="77777777" w:rsidTr="002E0853">
        <w:tc>
          <w:tcPr>
            <w:tcW w:w="774" w:type="pct"/>
            <w:vMerge/>
            <w:vAlign w:val="center"/>
          </w:tcPr>
          <w:p w14:paraId="48E46EC0" w14:textId="77777777" w:rsidR="00C90A7C" w:rsidRPr="00AD36D2" w:rsidRDefault="00C90A7C" w:rsidP="00100B40">
            <w:pPr>
              <w:spacing w:before="40" w:after="40"/>
              <w:jc w:val="left"/>
              <w:rPr>
                <w:sz w:val="20"/>
                <w:szCs w:val="20"/>
              </w:rPr>
            </w:pPr>
          </w:p>
        </w:tc>
        <w:tc>
          <w:tcPr>
            <w:tcW w:w="1041" w:type="pct"/>
            <w:vAlign w:val="center"/>
          </w:tcPr>
          <w:p w14:paraId="7E79A4F2" w14:textId="17EE80C3" w:rsidR="00C90A7C" w:rsidRPr="00AD36D2" w:rsidRDefault="00C90A7C" w:rsidP="00100B40">
            <w:pPr>
              <w:spacing w:before="40" w:after="40"/>
              <w:jc w:val="left"/>
              <w:rPr>
                <w:sz w:val="20"/>
                <w:szCs w:val="20"/>
              </w:rPr>
            </w:pPr>
            <w:r w:rsidRPr="00AD36D2">
              <w:rPr>
                <w:sz w:val="20"/>
                <w:szCs w:val="20"/>
              </w:rPr>
              <w:t>National and local cooperation and knowledge transfer</w:t>
            </w:r>
          </w:p>
        </w:tc>
        <w:tc>
          <w:tcPr>
            <w:tcW w:w="3185" w:type="pct"/>
            <w:vAlign w:val="center"/>
          </w:tcPr>
          <w:p w14:paraId="1BB9D905" w14:textId="6CA429BE" w:rsidR="00C90A7C" w:rsidRPr="00AD36D2" w:rsidRDefault="00C403EA"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Convening of </w:t>
            </w:r>
            <w:r w:rsidR="00C90A7C" w:rsidRPr="00AD36D2">
              <w:rPr>
                <w:rFonts w:asciiTheme="majorBidi" w:hAnsiTheme="majorBidi" w:cstheme="majorBidi"/>
                <w:sz w:val="20"/>
                <w:szCs w:val="20"/>
              </w:rPr>
              <w:t xml:space="preserve">workshops, training sessions and seminars for farmers, restoration practitioners and policymakers to </w:t>
            </w:r>
            <w:r w:rsidR="00C90A7C" w:rsidRPr="00AD36D2">
              <w:rPr>
                <w:rFonts w:asciiTheme="majorBidi" w:hAnsiTheme="majorBidi" w:cstheme="majorBidi"/>
                <w:sz w:val="20"/>
                <w:szCs w:val="20"/>
              </w:rPr>
              <w:lastRenderedPageBreak/>
              <w:t>disseminate knowledge and best practices on the benefits and application of agrobiodiversity and ecosystem services</w:t>
            </w:r>
          </w:p>
          <w:p w14:paraId="43C74718" w14:textId="5F37CC46" w:rsidR="00C90A7C" w:rsidRPr="00AD36D2" w:rsidRDefault="00644F73"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sharing of</w:t>
            </w:r>
            <w:r w:rsidR="00C90A7C" w:rsidRPr="00AD36D2">
              <w:rPr>
                <w:rFonts w:asciiTheme="majorBidi" w:hAnsiTheme="majorBidi" w:cstheme="majorBidi"/>
                <w:sz w:val="20"/>
                <w:szCs w:val="20"/>
              </w:rPr>
              <w:t xml:space="preserve"> traditional knowledge on ecosystem services</w:t>
            </w:r>
          </w:p>
        </w:tc>
      </w:tr>
      <w:tr w:rsidR="00C90A7C" w:rsidRPr="00AD36D2" w14:paraId="04E34621" w14:textId="77777777" w:rsidTr="002E0853">
        <w:tc>
          <w:tcPr>
            <w:tcW w:w="774" w:type="pct"/>
            <w:vMerge/>
            <w:vAlign w:val="center"/>
          </w:tcPr>
          <w:p w14:paraId="56B1053F" w14:textId="77777777" w:rsidR="00C90A7C" w:rsidRPr="00AD36D2" w:rsidRDefault="00C90A7C" w:rsidP="00100B40">
            <w:pPr>
              <w:spacing w:before="40" w:after="40"/>
              <w:jc w:val="left"/>
              <w:rPr>
                <w:sz w:val="20"/>
                <w:szCs w:val="20"/>
              </w:rPr>
            </w:pPr>
          </w:p>
        </w:tc>
        <w:tc>
          <w:tcPr>
            <w:tcW w:w="1041" w:type="pct"/>
            <w:vAlign w:val="center"/>
          </w:tcPr>
          <w:p w14:paraId="60233187" w14:textId="62B0D983" w:rsidR="00C90A7C" w:rsidRPr="00AD36D2" w:rsidRDefault="00C90A7C" w:rsidP="00100B40">
            <w:pPr>
              <w:spacing w:before="40" w:after="40"/>
              <w:jc w:val="left"/>
              <w:rPr>
                <w:sz w:val="20"/>
                <w:szCs w:val="20"/>
              </w:rPr>
            </w:pPr>
            <w:r w:rsidRPr="00AD36D2">
              <w:rPr>
                <w:sz w:val="20"/>
                <w:szCs w:val="20"/>
              </w:rPr>
              <w:t>Environmental governance and policy</w:t>
            </w:r>
          </w:p>
        </w:tc>
        <w:tc>
          <w:tcPr>
            <w:tcW w:w="3185" w:type="pct"/>
            <w:vAlign w:val="center"/>
          </w:tcPr>
          <w:p w14:paraId="412FFA9C" w14:textId="301AA2D3" w:rsidR="00C90A7C" w:rsidRPr="00AD36D2" w:rsidRDefault="00644F73"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 c</w:t>
            </w:r>
            <w:r w:rsidR="00C90A7C" w:rsidRPr="00AD36D2">
              <w:rPr>
                <w:rFonts w:asciiTheme="majorBidi" w:hAnsiTheme="majorBidi" w:cstheme="majorBidi"/>
                <w:sz w:val="20"/>
                <w:szCs w:val="20"/>
              </w:rPr>
              <w:t xml:space="preserve">omprehensive </w:t>
            </w:r>
            <w:r w:rsidR="002B4554" w:rsidRPr="00AD36D2">
              <w:rPr>
                <w:rFonts w:asciiTheme="majorBidi" w:hAnsiTheme="majorBidi" w:cstheme="majorBidi"/>
                <w:sz w:val="20"/>
                <w:szCs w:val="20"/>
              </w:rPr>
              <w:t>nature-based</w:t>
            </w:r>
            <w:r w:rsidRPr="00AD36D2">
              <w:rPr>
                <w:rFonts w:asciiTheme="majorBidi" w:hAnsiTheme="majorBidi" w:cstheme="majorBidi"/>
                <w:sz w:val="20"/>
                <w:szCs w:val="20"/>
              </w:rPr>
              <w:t xml:space="preserve"> solution</w:t>
            </w:r>
            <w:r w:rsidR="00C90A7C" w:rsidRPr="00AD36D2">
              <w:rPr>
                <w:rFonts w:asciiTheme="majorBidi" w:hAnsiTheme="majorBidi" w:cstheme="majorBidi"/>
                <w:sz w:val="20"/>
                <w:szCs w:val="20"/>
              </w:rPr>
              <w:t xml:space="preserve"> framework</w:t>
            </w:r>
            <w:r w:rsidR="002B4554" w:rsidRPr="00AD36D2">
              <w:rPr>
                <w:rFonts w:asciiTheme="majorBidi" w:hAnsiTheme="majorBidi" w:cstheme="majorBidi"/>
                <w:sz w:val="20"/>
                <w:szCs w:val="20"/>
              </w:rPr>
              <w:t>s and the</w:t>
            </w:r>
            <w:r w:rsidRPr="00AD36D2">
              <w:rPr>
                <w:rFonts w:asciiTheme="majorBidi" w:hAnsiTheme="majorBidi" w:cstheme="majorBidi"/>
                <w:sz w:val="20"/>
                <w:szCs w:val="20"/>
              </w:rPr>
              <w:t xml:space="preserve"> </w:t>
            </w:r>
            <w:r w:rsidR="002B4554" w:rsidRPr="00AD36D2">
              <w:rPr>
                <w:rFonts w:asciiTheme="majorBidi" w:hAnsiTheme="majorBidi" w:cstheme="majorBidi"/>
                <w:sz w:val="20"/>
                <w:szCs w:val="20"/>
              </w:rPr>
              <w:t>facilitation of</w:t>
            </w:r>
            <w:r w:rsidRPr="00AD36D2">
              <w:rPr>
                <w:rFonts w:asciiTheme="majorBidi" w:hAnsiTheme="majorBidi" w:cstheme="majorBidi"/>
                <w:sz w:val="20"/>
                <w:szCs w:val="20"/>
              </w:rPr>
              <w:t xml:space="preserve"> their integration and use</w:t>
            </w:r>
            <w:r w:rsidR="00C90A7C" w:rsidRPr="00AD36D2">
              <w:rPr>
                <w:rFonts w:asciiTheme="majorBidi" w:hAnsiTheme="majorBidi" w:cstheme="majorBidi"/>
                <w:sz w:val="20"/>
                <w:szCs w:val="20"/>
              </w:rPr>
              <w:t xml:space="preserve"> across all sectors and governance levels to enhance mainstreaming</w:t>
            </w:r>
          </w:p>
          <w:p w14:paraId="68AE0218" w14:textId="0CF7668B" w:rsidR="00C90A7C" w:rsidRPr="00AD36D2" w:rsidRDefault="0021664C"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for e</w:t>
            </w:r>
            <w:r w:rsidR="00C90A7C" w:rsidRPr="00AD36D2">
              <w:rPr>
                <w:rFonts w:asciiTheme="majorBidi" w:hAnsiTheme="majorBidi" w:cstheme="majorBidi"/>
                <w:sz w:val="20"/>
                <w:szCs w:val="20"/>
              </w:rPr>
              <w:t>conomic incentives to promote sustainable practises, such as payment for ecosystem services</w:t>
            </w:r>
            <w:r w:rsidR="002B4554" w:rsidRPr="00AD36D2">
              <w:rPr>
                <w:rFonts w:asciiTheme="majorBidi" w:hAnsiTheme="majorBidi" w:cstheme="majorBidi"/>
                <w:sz w:val="20"/>
                <w:szCs w:val="20"/>
              </w:rPr>
              <w:t xml:space="preserve"> and </w:t>
            </w:r>
            <w:r w:rsidR="00C90A7C" w:rsidRPr="00AD36D2">
              <w:rPr>
                <w:rFonts w:asciiTheme="majorBidi" w:hAnsiTheme="majorBidi" w:cstheme="majorBidi"/>
                <w:sz w:val="20"/>
                <w:szCs w:val="20"/>
              </w:rPr>
              <w:t xml:space="preserve">green bonds </w:t>
            </w:r>
          </w:p>
          <w:p w14:paraId="7693413C" w14:textId="52991549" w:rsidR="00C90A7C" w:rsidRPr="00AD36D2" w:rsidRDefault="0021664C"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for s</w:t>
            </w:r>
            <w:r w:rsidR="00C90A7C" w:rsidRPr="00AD36D2">
              <w:rPr>
                <w:rFonts w:asciiTheme="majorBidi" w:hAnsiTheme="majorBidi" w:cstheme="majorBidi"/>
                <w:sz w:val="20"/>
                <w:szCs w:val="20"/>
              </w:rPr>
              <w:t xml:space="preserve">chemes where beneficiaries of ecosystem services (water users, carbon credit buyers) pay landowners and communities for maintaining these services </w:t>
            </w:r>
          </w:p>
          <w:p w14:paraId="0A3A97EE" w14:textId="4BF696BD" w:rsidR="00C90A7C" w:rsidRPr="00AD36D2" w:rsidRDefault="0000577D" w:rsidP="00F5371E">
            <w:pPr>
              <w:pStyle w:val="ListParagraph"/>
              <w:numPr>
                <w:ilvl w:val="0"/>
                <w:numId w:val="3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c</w:t>
            </w:r>
            <w:r w:rsidR="00C90A7C" w:rsidRPr="00AD36D2">
              <w:rPr>
                <w:rFonts w:asciiTheme="majorBidi" w:hAnsiTheme="majorBidi" w:cstheme="majorBidi"/>
                <w:sz w:val="20"/>
                <w:szCs w:val="20"/>
              </w:rPr>
              <w:t>onsider</w:t>
            </w:r>
            <w:r w:rsidRPr="00AD36D2">
              <w:rPr>
                <w:rFonts w:asciiTheme="majorBidi" w:hAnsiTheme="majorBidi" w:cstheme="majorBidi"/>
                <w:sz w:val="20"/>
                <w:szCs w:val="20"/>
              </w:rPr>
              <w:t>ation of</w:t>
            </w:r>
            <w:r w:rsidR="00C90A7C" w:rsidRPr="00AD36D2">
              <w:rPr>
                <w:rFonts w:asciiTheme="majorBidi" w:hAnsiTheme="majorBidi" w:cstheme="majorBidi"/>
                <w:sz w:val="20"/>
                <w:szCs w:val="20"/>
              </w:rPr>
              <w:t xml:space="preserve"> climate change, pressure on natural resources, organi</w:t>
            </w:r>
            <w:r w:rsidR="00042869" w:rsidRPr="00AD36D2">
              <w:rPr>
                <w:rFonts w:asciiTheme="majorBidi" w:hAnsiTheme="majorBidi" w:cstheme="majorBidi"/>
                <w:sz w:val="20"/>
                <w:szCs w:val="20"/>
              </w:rPr>
              <w:t>z</w:t>
            </w:r>
            <w:r w:rsidR="00C90A7C" w:rsidRPr="00AD36D2">
              <w:rPr>
                <w:rFonts w:asciiTheme="majorBidi" w:hAnsiTheme="majorBidi" w:cstheme="majorBidi"/>
                <w:sz w:val="20"/>
                <w:szCs w:val="20"/>
              </w:rPr>
              <w:t xml:space="preserve">ed crime and uncontrolled competition for land use in rural areas on ecosystem services </w:t>
            </w:r>
          </w:p>
        </w:tc>
      </w:tr>
    </w:tbl>
    <w:p w14:paraId="68758B18" w14:textId="4E01B883" w:rsidR="008C0428" w:rsidRPr="00AD36D2" w:rsidRDefault="0029290B" w:rsidP="00731CA5">
      <w:pPr>
        <w:pStyle w:val="CBDNormalNumber"/>
        <w:numPr>
          <w:ilvl w:val="0"/>
          <w:numId w:val="5"/>
        </w:numPr>
        <w:ind w:left="568"/>
      </w:pPr>
      <w:r w:rsidRPr="00AD36D2">
        <w:t>Few Parties (16%) and a</w:t>
      </w:r>
      <w:r w:rsidR="008C0428" w:rsidRPr="00AD36D2">
        <w:t>pproximately one fifth (1</w:t>
      </w:r>
      <w:r w:rsidR="00B7021F" w:rsidRPr="00AD36D2">
        <w:t>4</w:t>
      </w:r>
      <w:r w:rsidR="008C0428" w:rsidRPr="00AD36D2">
        <w:t>%) of the target submissions provide information on the involvement of actors other than national governments. Common actions included community engagement, financing, technology and research, and the application of ecosystem-based approaches and nature-based solutions from a range of actors</w:t>
      </w:r>
      <w:r w:rsidR="00042869" w:rsidRPr="00AD36D2">
        <w:t>,</w:t>
      </w:r>
      <w:r w:rsidR="008C0428" w:rsidRPr="00AD36D2">
        <w:t xml:space="preserve"> including non-governmental organi</w:t>
      </w:r>
      <w:r w:rsidR="009A3F98" w:rsidRPr="00AD36D2">
        <w:t>z</w:t>
      </w:r>
      <w:r w:rsidR="008C0428" w:rsidRPr="00AD36D2">
        <w:t xml:space="preserve">ations, private entities, indigenous peoples and local communities, youth groups, and academic institutions. </w:t>
      </w:r>
    </w:p>
    <w:p w14:paraId="0065FF20" w14:textId="3E83C835" w:rsidR="008C0428" w:rsidRPr="00AD36D2" w:rsidRDefault="00E76F61" w:rsidP="00E76F61">
      <w:pPr>
        <w:pStyle w:val="CBDNormalNumber"/>
        <w:numPr>
          <w:ilvl w:val="0"/>
          <w:numId w:val="5"/>
        </w:numPr>
        <w:ind w:left="568"/>
      </w:pPr>
      <w:r w:rsidRPr="00AD36D2">
        <w:t>Around a quarter of Parties indicated that they would make use of component (2</w:t>
      </w:r>
      <w:r w:rsidR="009D6D0A" w:rsidRPr="00AD36D2">
        <w:t>7</w:t>
      </w:r>
      <w:r w:rsidRPr="00AD36D2">
        <w:t>%) or complimentary (2</w:t>
      </w:r>
      <w:r w:rsidR="009D6D0A" w:rsidRPr="00AD36D2">
        <w:t>6</w:t>
      </w:r>
      <w:r w:rsidRPr="00AD36D2">
        <w:t>%) indicators for monitoring implementation of their national targets associated with this target of the Framework. Comparatively more (3</w:t>
      </w:r>
      <w:r w:rsidR="009D6D0A" w:rsidRPr="00AD36D2">
        <w:t>8</w:t>
      </w:r>
      <w:r w:rsidRPr="00AD36D2">
        <w:t xml:space="preserve">%) indicated that they would make use of national indicators. At the target level, </w:t>
      </w:r>
      <w:r w:rsidR="009D6D0A" w:rsidRPr="00AD36D2">
        <w:t>m</w:t>
      </w:r>
      <w:r w:rsidR="008C0428" w:rsidRPr="00AD36D2">
        <w:t>ore than a quarter of national target submissions identified component indicators (26%) and complimentary indicators (25%). More than one third (39%) of national targets mapped to GBF Target 11 contained supplementary national indicators. There were more national indicators related to soil, water, and air quality compared to the status of pollinators, the reduction of disease risk, and the protection from natural hazards. </w:t>
      </w:r>
    </w:p>
    <w:p w14:paraId="63F91536" w14:textId="77777777" w:rsidR="008C0428" w:rsidRPr="00AD36D2" w:rsidRDefault="008C0428" w:rsidP="00731CA5">
      <w:pPr>
        <w:pStyle w:val="CBDNormalNumber"/>
        <w:numPr>
          <w:ilvl w:val="0"/>
          <w:numId w:val="5"/>
        </w:numPr>
        <w:ind w:left="568"/>
      </w:pPr>
      <w:r w:rsidRPr="00AD36D2">
        <w:t>About two thirds (65%) of national target submissions contain information on which elements of section C of the Kunming-Montreal Global Biodiversity Framework the national target helps to address. The most commonly addressed elements were the ecosystem approach (74%), collective effort towards the targets (66%) and whole-of-government and whole-of-society approach (62%) and national circumstances, priorities and capabilities (63%). Comparatively few targets addressed different value systems (29%), the right to development (27%) or intergenerational equity (33%).</w:t>
      </w:r>
    </w:p>
    <w:p w14:paraId="65AFA75C" w14:textId="4F6F773C" w:rsidR="008C0428" w:rsidRPr="00AD36D2" w:rsidRDefault="008C0428" w:rsidP="00731CA5">
      <w:pPr>
        <w:pStyle w:val="CBDNormalNumber"/>
        <w:numPr>
          <w:ilvl w:val="0"/>
          <w:numId w:val="5"/>
        </w:numPr>
        <w:ind w:left="568"/>
      </w:pPr>
      <w:r w:rsidRPr="00AD36D2">
        <w:t>More than half (56%) of national target submissions contained information on associated policy measures. Some commonly mentioned policy measures include climate-smart agricultural practices, including ones that support pollinators, river basin and/or forest management plans, education and outreach program</w:t>
      </w:r>
      <w:r w:rsidR="003D7B18" w:rsidRPr="00AD36D2">
        <w:t>me</w:t>
      </w:r>
      <w:r w:rsidRPr="00AD36D2">
        <w:t>s, integration of ecosystem services into national accounting and decision-making processes, and the development or strengthening of pollution guidelines and regulations. Many of these policy measures were proposed in conjunction with or in the context of nature-based solutions and ecosystem-based approaches.</w:t>
      </w:r>
    </w:p>
    <w:p w14:paraId="1EB46E7B" w14:textId="331049FD" w:rsidR="008C0428" w:rsidRPr="00AD36D2" w:rsidRDefault="008C0428" w:rsidP="008C0428">
      <w:pPr>
        <w:rPr>
          <w:noProof/>
        </w:rPr>
      </w:pPr>
    </w:p>
    <w:p w14:paraId="5751158C" w14:textId="7EC86DBC" w:rsidR="00C653DB" w:rsidRPr="00AD36D2" w:rsidRDefault="00C653DB" w:rsidP="008C0428">
      <w:pPr>
        <w:rPr>
          <w:noProof/>
        </w:rPr>
      </w:pPr>
      <w:r w:rsidRPr="00AD36D2">
        <w:rPr>
          <w:noProof/>
        </w:rPr>
        <w:lastRenderedPageBreak/>
        <w:drawing>
          <wp:inline distT="0" distB="0" distL="0" distR="0" wp14:anchorId="2343239B" wp14:editId="1FA4F81F">
            <wp:extent cx="5955192" cy="4184876"/>
            <wp:effectExtent l="0" t="0" r="7620" b="6350"/>
            <wp:docPr id="2044710081"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5977244" cy="4200373"/>
                    </a:xfrm>
                    <a:prstGeom prst="rect">
                      <a:avLst/>
                    </a:prstGeom>
                    <a:noFill/>
                  </pic:spPr>
                </pic:pic>
              </a:graphicData>
            </a:graphic>
          </wp:inline>
        </w:drawing>
      </w:r>
    </w:p>
    <w:p w14:paraId="0AFF3A68" w14:textId="0EE3A99A" w:rsidR="008C0428" w:rsidRPr="00AD36D2" w:rsidRDefault="008C0428" w:rsidP="00036BAB">
      <w:pPr>
        <w:pStyle w:val="CBDFigureTitle"/>
        <w:rPr>
          <w:snapToGrid w:val="0"/>
        </w:rPr>
      </w:pPr>
      <w:r w:rsidRPr="00AD36D2">
        <w:rPr>
          <w:snapToGrid w:val="0"/>
        </w:rPr>
        <w:t xml:space="preserve">Figure </w:t>
      </w:r>
      <w:r w:rsidR="00393FF7" w:rsidRPr="00AD36D2">
        <w:rPr>
          <w:snapToGrid w:val="0"/>
        </w:rPr>
        <w:t>19</w:t>
      </w:r>
      <w:r w:rsidRPr="00AD36D2">
        <w:rPr>
          <w:snapToGrid w:val="0"/>
        </w:rPr>
        <w:t xml:space="preserve"> – Assessment of the degree to which Parties have addressed the elements of GBF Target 11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56593E" w:rsidRPr="00AD36D2">
        <w:rPr>
          <w:snapToGrid w:val="0"/>
        </w:rPr>
        <w:t>.</w:t>
      </w:r>
    </w:p>
    <w:p w14:paraId="7C705376" w14:textId="1FC43A33" w:rsidR="008C0428" w:rsidRPr="00AD36D2" w:rsidRDefault="008C0428" w:rsidP="009C3E2A">
      <w:pPr>
        <w:pStyle w:val="CBDH2"/>
        <w:spacing w:before="120"/>
        <w:rPr>
          <w:shd w:val="clear" w:color="auto" w:fill="FFFFFF"/>
        </w:rPr>
      </w:pPr>
      <w:bookmarkStart w:id="108" w:name="_Toc210038517"/>
      <w:bookmarkStart w:id="109" w:name="_Toc219112336"/>
      <w:r w:rsidRPr="00AD36D2">
        <w:rPr>
          <w:shd w:val="clear" w:color="auto" w:fill="FFFFFF"/>
        </w:rPr>
        <w:t>Target 12: enhance green spaces and urban planning for human well-being and biodiversity</w:t>
      </w:r>
      <w:bookmarkEnd w:id="108"/>
      <w:bookmarkEnd w:id="109"/>
    </w:p>
    <w:p w14:paraId="7C3ED218" w14:textId="77777777" w:rsidR="008C0428" w:rsidRPr="00AD36D2" w:rsidRDefault="008C0428" w:rsidP="00731CA5">
      <w:pPr>
        <w:pStyle w:val="CBDNormalNumber"/>
        <w:numPr>
          <w:ilvl w:val="0"/>
          <w:numId w:val="5"/>
        </w:numPr>
        <w:ind w:left="568"/>
      </w:pPr>
      <w:r w:rsidRPr="00AD36D2">
        <w:t>114 Parties have submitted 260 national targets related to Target 12. On average a Party has submitted 2 national targets related to Target 12 but the number ranges from 1 to 10. Of the national targets mapped by Parties to GBF Target 12, almost three quarters (69%) were identified as contributing to Goal B while more than half as contributing to Goal A (56%). Fewer were identified as contributing to Goals C (18%) and D (13%). Almost half of the national targets were also linked to GBF Target 11 (41%) while approximately one third of the national targets were linked to GBF Target 1 (36%), Target 2 (32%), Target 8 (31%), and Target 10 (31%).</w:t>
      </w:r>
    </w:p>
    <w:p w14:paraId="110EE938" w14:textId="77777777" w:rsidR="008C0428" w:rsidRPr="00AD36D2" w:rsidRDefault="008C0428" w:rsidP="00731CA5">
      <w:pPr>
        <w:pStyle w:val="CBDNormalNumber"/>
        <w:numPr>
          <w:ilvl w:val="0"/>
          <w:numId w:val="5"/>
        </w:numPr>
        <w:ind w:left="568"/>
      </w:pPr>
      <w:bookmarkStart w:id="110" w:name="_Hlk202871969"/>
      <w:r w:rsidRPr="00AD36D2">
        <w:t>About half of the national targets (49%) submitted by Parties were reported as having high alignment to GBF Target 12, approximately a quarter (28%) were reported as having medium alignment to the target and more than a tenth (13%) as having low alignment. For 10% of the national targets Parties did not indicate a degree of alignment.</w:t>
      </w:r>
    </w:p>
    <w:bookmarkEnd w:id="110"/>
    <w:p w14:paraId="0415BE9F" w14:textId="709411AC" w:rsidR="008C0428" w:rsidRPr="00AD36D2" w:rsidRDefault="00C20D64" w:rsidP="00731CA5">
      <w:pPr>
        <w:pStyle w:val="CBDNormalNumber"/>
        <w:numPr>
          <w:ilvl w:val="0"/>
          <w:numId w:val="5"/>
        </w:numPr>
        <w:ind w:left="568"/>
      </w:pPr>
      <w:r w:rsidRPr="00AD36D2">
        <w:t>Few (</w:t>
      </w:r>
      <w:r w:rsidR="004C489E" w:rsidRPr="00AD36D2">
        <w:t>7</w:t>
      </w:r>
      <w:r w:rsidRPr="00AD36D2">
        <w:t>%) Parties have set national targets which fully address all elements of Target 12 and approximately an additional quarter (2</w:t>
      </w:r>
      <w:r w:rsidR="00A00269" w:rsidRPr="00AD36D2">
        <w:t>2</w:t>
      </w:r>
      <w:r w:rsidRPr="00AD36D2">
        <w:t xml:space="preserve">%) have set targets which </w:t>
      </w:r>
      <w:r w:rsidR="00F53F4E" w:rsidRPr="00AD36D2">
        <w:t xml:space="preserve">fully </w:t>
      </w:r>
      <w:r w:rsidRPr="00AD36D2">
        <w:t xml:space="preserve">address half of the target elements. </w:t>
      </w:r>
      <w:r w:rsidR="007F37F2" w:rsidRPr="00AD36D2">
        <w:t xml:space="preserve">About a third (30%) of Parties have set national targets which fully address one but less than half of the target elements. </w:t>
      </w:r>
      <w:r w:rsidR="00307277" w:rsidRPr="00AD36D2">
        <w:t>Less</w:t>
      </w:r>
      <w:r w:rsidRPr="00AD36D2">
        <w:t xml:space="preserve"> than half of Parties (</w:t>
      </w:r>
      <w:r w:rsidR="009779A3" w:rsidRPr="00AD36D2">
        <w:t>39</w:t>
      </w:r>
      <w:r w:rsidRPr="00AD36D2">
        <w:t>%) have set national targets which do not fully address any element of Target 1</w:t>
      </w:r>
      <w:r w:rsidR="00307277" w:rsidRPr="00AD36D2">
        <w:t>2.</w:t>
      </w:r>
      <w:r w:rsidR="009779A3" w:rsidRPr="00AD36D2">
        <w:t xml:space="preserve"> </w:t>
      </w:r>
      <w:r w:rsidR="00307277" w:rsidRPr="00AD36D2">
        <w:t>Few</w:t>
      </w:r>
      <w:r w:rsidR="008C0428" w:rsidRPr="00AD36D2">
        <w:t xml:space="preserve"> Parties (1</w:t>
      </w:r>
      <w:r w:rsidR="009779A3" w:rsidRPr="00AD36D2">
        <w:t>1</w:t>
      </w:r>
      <w:r w:rsidR="008C0428" w:rsidRPr="00AD36D2">
        <w:t xml:space="preserve">%) have set national targets which </w:t>
      </w:r>
      <w:r w:rsidR="008C0428" w:rsidRPr="00AD36D2">
        <w:lastRenderedPageBreak/>
        <w:t>partially address all or some of the elements. Approximately one third have set national targets which address the elements of Target 12 to a limited extent (1</w:t>
      </w:r>
      <w:r w:rsidR="009779A3" w:rsidRPr="00AD36D2">
        <w:t>3</w:t>
      </w:r>
      <w:r w:rsidR="008C0428" w:rsidRPr="00AD36D2">
        <w:t>%) or not at all (</w:t>
      </w:r>
      <w:r w:rsidR="00307277" w:rsidRPr="00AD36D2">
        <w:t>16</w:t>
      </w:r>
      <w:r w:rsidR="008C0428" w:rsidRPr="00AD36D2">
        <w:t xml:space="preserve">%). </w:t>
      </w:r>
    </w:p>
    <w:p w14:paraId="513E92DB" w14:textId="056584C6" w:rsidR="008C0428" w:rsidRPr="00AD36D2" w:rsidRDefault="008C0428" w:rsidP="00731CA5">
      <w:pPr>
        <w:pStyle w:val="CBDNormalNumber"/>
        <w:numPr>
          <w:ilvl w:val="0"/>
          <w:numId w:val="5"/>
        </w:numPr>
        <w:ind w:left="568"/>
      </w:pPr>
      <w:r w:rsidRPr="00AD36D2">
        <w:t>In the national targets submitted there was a greater focus on the elements of Target 12 related to the area of green spaces then blue spaces. Around half (48%) of Parties have set national targets fully addressing an increase the area of green spaces while around a third (33%) have set national targets fully addressed an increase in blue spaces. Around a third of Parties have set national targets which fully address an increase of the quality of green and blue spaces (35%), an increase of the connectivity of green and blue spaces (34%)</w:t>
      </w:r>
      <w:r w:rsidR="00AF1E7D" w:rsidRPr="00AD36D2">
        <w:t>,</w:t>
      </w:r>
      <w:r w:rsidRPr="00AD36D2">
        <w:t xml:space="preserve"> ensuring biodiversity inclusive urban planning (39%)</w:t>
      </w:r>
      <w:r w:rsidR="00AF1E7D" w:rsidRPr="00AD36D2">
        <w:t xml:space="preserve"> and that</w:t>
      </w:r>
      <w:r w:rsidR="00766056" w:rsidRPr="00AD36D2">
        <w:t xml:space="preserve"> biodiversity inclusive urban planning improved health, well</w:t>
      </w:r>
      <w:r w:rsidR="00042869" w:rsidRPr="00AD36D2">
        <w:t>-</w:t>
      </w:r>
      <w:r w:rsidR="00766056" w:rsidRPr="00AD36D2">
        <w:t>being and connectedness with nature (31%)</w:t>
      </w:r>
      <w:r w:rsidRPr="00AD36D2">
        <w:t>. Comparatively fewer Parties have set national targets fully addressed increasing access and benefits from green and blue spaces (20%), mainstreaming the conservations and sustainable us of biodiversity in urban and densely populated areas (23%) and enhancing native biodiversity in urban and densely populated areas (18%) (Figure 2</w:t>
      </w:r>
      <w:r w:rsidR="00393FF7" w:rsidRPr="00AD36D2">
        <w:t>0</w:t>
      </w:r>
      <w:r w:rsidRPr="00AD36D2">
        <w:t xml:space="preserve">). </w:t>
      </w:r>
    </w:p>
    <w:p w14:paraId="6894C521" w14:textId="1A809F5A" w:rsidR="008C0428" w:rsidRPr="00AD36D2" w:rsidRDefault="00F76536" w:rsidP="00731CA5">
      <w:pPr>
        <w:pStyle w:val="CBDNormalNumber"/>
        <w:numPr>
          <w:ilvl w:val="0"/>
          <w:numId w:val="5"/>
        </w:numPr>
        <w:ind w:left="568"/>
      </w:pPr>
      <w:bookmarkStart w:id="111" w:name="_Hlk202868621"/>
      <w:r w:rsidRPr="00AD36D2">
        <w:t>About a third of Parties (31%) provided information on the means of implementation related to at least one of their national the targets related to Target 1</w:t>
      </w:r>
      <w:r w:rsidR="00A94065" w:rsidRPr="00AD36D2">
        <w:t>2</w:t>
      </w:r>
      <w:r w:rsidRPr="00AD36D2">
        <w:t xml:space="preserve">. Of these, 83% indicated that additional means of implementation are required. </w:t>
      </w:r>
      <w:r w:rsidR="008C0428" w:rsidRPr="00AD36D2">
        <w:t>About a third (3</w:t>
      </w:r>
      <w:r w:rsidR="00B63595" w:rsidRPr="00AD36D2">
        <w:t>7</w:t>
      </w:r>
      <w:r w:rsidR="008C0428" w:rsidRPr="00AD36D2">
        <w:t>%) of the national target submissions contain information on the associated means of implementation. For targets with this information, most (76%) indicate that additional means of implementation are needed and most of the remaining targets (21%) indicate that the means of implementation are available. Means for implementation commonly mentioned included technology transfer, technical assistance, and capacity</w:t>
      </w:r>
      <w:r w:rsidR="00094C98" w:rsidRPr="00AD36D2">
        <w:t>-</w:t>
      </w:r>
      <w:r w:rsidR="008C0428" w:rsidRPr="00AD36D2">
        <w:t>building but the most frequently identified was financial resources. </w:t>
      </w:r>
      <w:r w:rsidR="00F805D8" w:rsidRPr="00AD36D2">
        <w:t>See table 1</w:t>
      </w:r>
      <w:r w:rsidR="00BE758F" w:rsidRPr="00AD36D2">
        <w:t>4</w:t>
      </w:r>
      <w:r w:rsidR="00F805D8" w:rsidRPr="00AD36D2">
        <w:t xml:space="preserve"> for more detailed examples of the capacity needs identified by Parties.</w:t>
      </w:r>
    </w:p>
    <w:p w14:paraId="41FD99D6" w14:textId="28228A61" w:rsidR="002E0853" w:rsidRPr="00AD36D2" w:rsidRDefault="002E0853" w:rsidP="002E0853">
      <w:pPr>
        <w:pStyle w:val="CBDNormalNumber"/>
        <w:numPr>
          <w:ilvl w:val="0"/>
          <w:numId w:val="0"/>
        </w:numPr>
        <w:ind w:left="568"/>
      </w:pPr>
      <w:r w:rsidRPr="00AD36D2">
        <w:rPr>
          <w:b/>
          <w:bCs/>
        </w:rPr>
        <w:t>Table 14.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015778" w:rsidRPr="00AD36D2" w14:paraId="0557D348" w14:textId="77777777" w:rsidTr="001B160D">
        <w:tc>
          <w:tcPr>
            <w:tcW w:w="774" w:type="pct"/>
            <w:shd w:val="clear" w:color="auto" w:fill="F2F2F2" w:themeFill="background1" w:themeFillShade="F2"/>
            <w:vAlign w:val="center"/>
          </w:tcPr>
          <w:p w14:paraId="32EE65AD" w14:textId="77777777" w:rsidR="00015778" w:rsidRPr="00AD36D2" w:rsidRDefault="00015778" w:rsidP="00100B40">
            <w:pPr>
              <w:spacing w:before="40" w:after="40"/>
              <w:jc w:val="center"/>
              <w:rPr>
                <w:i/>
                <w:iCs/>
                <w:sz w:val="20"/>
                <w:szCs w:val="20"/>
              </w:rPr>
            </w:pPr>
            <w:r w:rsidRPr="00AD36D2">
              <w:rPr>
                <w:i/>
                <w:iCs/>
                <w:sz w:val="20"/>
                <w:szCs w:val="20"/>
              </w:rPr>
              <w:t>Category of needs</w:t>
            </w:r>
          </w:p>
        </w:tc>
        <w:tc>
          <w:tcPr>
            <w:tcW w:w="1042" w:type="pct"/>
            <w:shd w:val="clear" w:color="auto" w:fill="F2F2F2" w:themeFill="background1" w:themeFillShade="F2"/>
            <w:vAlign w:val="center"/>
          </w:tcPr>
          <w:p w14:paraId="7EBF7F2D" w14:textId="7A501E10" w:rsidR="00015778" w:rsidRPr="00AD36D2" w:rsidRDefault="00015778" w:rsidP="00100B40">
            <w:pPr>
              <w:spacing w:before="40" w:after="40"/>
              <w:jc w:val="center"/>
              <w:rPr>
                <w:i/>
                <w:iCs/>
                <w:sz w:val="20"/>
                <w:szCs w:val="20"/>
              </w:rPr>
            </w:pPr>
            <w:r w:rsidRPr="00AD36D2">
              <w:rPr>
                <w:i/>
                <w:iCs/>
                <w:sz w:val="20"/>
                <w:szCs w:val="20"/>
              </w:rPr>
              <w:t xml:space="preserve">Subcategory </w:t>
            </w:r>
            <w:r w:rsidR="0000577D" w:rsidRPr="00AD36D2">
              <w:rPr>
                <w:i/>
                <w:iCs/>
                <w:sz w:val="20"/>
                <w:szCs w:val="20"/>
              </w:rPr>
              <w:t>of needs</w:t>
            </w:r>
          </w:p>
        </w:tc>
        <w:tc>
          <w:tcPr>
            <w:tcW w:w="3184" w:type="pct"/>
            <w:shd w:val="clear" w:color="auto" w:fill="F2F2F2" w:themeFill="background1" w:themeFillShade="F2"/>
            <w:vAlign w:val="center"/>
          </w:tcPr>
          <w:p w14:paraId="137EDFAE" w14:textId="6E9E3F20" w:rsidR="00015778" w:rsidRPr="00AD36D2" w:rsidRDefault="00015778" w:rsidP="00100B40">
            <w:pPr>
              <w:spacing w:before="40" w:after="40"/>
              <w:ind w:left="357"/>
              <w:jc w:val="center"/>
              <w:rPr>
                <w:i/>
                <w:iCs/>
                <w:sz w:val="20"/>
                <w:szCs w:val="20"/>
              </w:rPr>
            </w:pPr>
            <w:r w:rsidRPr="00AD36D2">
              <w:rPr>
                <w:i/>
                <w:iCs/>
                <w:sz w:val="20"/>
                <w:szCs w:val="20"/>
              </w:rPr>
              <w:t xml:space="preserve">Examples of specific needs </w:t>
            </w:r>
          </w:p>
        </w:tc>
      </w:tr>
      <w:tr w:rsidR="00015778" w:rsidRPr="00AD36D2" w14:paraId="1814CE35" w14:textId="77777777" w:rsidTr="001B160D">
        <w:tc>
          <w:tcPr>
            <w:tcW w:w="774" w:type="pct"/>
            <w:vAlign w:val="center"/>
          </w:tcPr>
          <w:p w14:paraId="1551260F" w14:textId="77777777" w:rsidR="00015778" w:rsidRPr="00AD36D2" w:rsidRDefault="00015778" w:rsidP="00100B40">
            <w:pPr>
              <w:spacing w:before="40" w:after="40"/>
              <w:jc w:val="left"/>
              <w:rPr>
                <w:sz w:val="20"/>
                <w:szCs w:val="20"/>
              </w:rPr>
            </w:pPr>
            <w:r w:rsidRPr="00AD36D2">
              <w:rPr>
                <w:sz w:val="20"/>
                <w:szCs w:val="20"/>
              </w:rPr>
              <w:t xml:space="preserve">Technological </w:t>
            </w:r>
          </w:p>
        </w:tc>
        <w:tc>
          <w:tcPr>
            <w:tcW w:w="1042" w:type="pct"/>
            <w:vAlign w:val="center"/>
          </w:tcPr>
          <w:p w14:paraId="652DCA10" w14:textId="7EF4AEC0" w:rsidR="00015778" w:rsidRPr="00AD36D2" w:rsidRDefault="00015778" w:rsidP="00100B40">
            <w:pPr>
              <w:spacing w:before="40" w:after="40"/>
              <w:jc w:val="left"/>
              <w:rPr>
                <w:sz w:val="20"/>
                <w:szCs w:val="20"/>
              </w:rPr>
            </w:pPr>
            <w:r w:rsidRPr="00AD36D2">
              <w:rPr>
                <w:sz w:val="20"/>
                <w:szCs w:val="20"/>
              </w:rPr>
              <w:t>Technology related</w:t>
            </w:r>
          </w:p>
        </w:tc>
        <w:tc>
          <w:tcPr>
            <w:tcW w:w="3184" w:type="pct"/>
            <w:vAlign w:val="center"/>
          </w:tcPr>
          <w:p w14:paraId="28ADC5FE" w14:textId="77777777"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Evaluate effectiveness of existing technologies for native species in urban green spaces </w:t>
            </w:r>
          </w:p>
          <w:p w14:paraId="2D91769E" w14:textId="38CA4E7A" w:rsidR="00015778" w:rsidRPr="00AD36D2" w:rsidRDefault="00F0721F"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access to</w:t>
            </w:r>
            <w:r w:rsidR="00015778" w:rsidRPr="00AD36D2">
              <w:rPr>
                <w:rFonts w:asciiTheme="majorBidi" w:hAnsiTheme="majorBidi" w:cstheme="majorBidi"/>
                <w:sz w:val="20"/>
                <w:szCs w:val="20"/>
              </w:rPr>
              <w:t xml:space="preserve"> </w:t>
            </w:r>
            <w:r w:rsidRPr="00AD36D2">
              <w:rPr>
                <w:rFonts w:asciiTheme="majorBidi" w:hAnsiTheme="majorBidi" w:cstheme="majorBidi"/>
                <w:sz w:val="20"/>
                <w:szCs w:val="20"/>
              </w:rPr>
              <w:t xml:space="preserve">geographic information systems </w:t>
            </w:r>
            <w:r w:rsidR="00015778" w:rsidRPr="00AD36D2">
              <w:rPr>
                <w:rFonts w:asciiTheme="majorBidi" w:hAnsiTheme="majorBidi" w:cstheme="majorBidi"/>
                <w:sz w:val="20"/>
                <w:szCs w:val="20"/>
              </w:rPr>
              <w:t>and remote sensing to update integrated urban plans for coastal areas</w:t>
            </w:r>
          </w:p>
          <w:p w14:paraId="408060F8" w14:textId="61BD6ACE" w:rsidR="00015778" w:rsidRPr="00AD36D2" w:rsidRDefault="00F0721F"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Improved access to </w:t>
            </w:r>
            <w:r w:rsidR="00754A28" w:rsidRPr="00AD36D2">
              <w:rPr>
                <w:rFonts w:asciiTheme="majorBidi" w:hAnsiTheme="majorBidi" w:cstheme="majorBidi"/>
                <w:sz w:val="20"/>
                <w:szCs w:val="20"/>
              </w:rPr>
              <w:t>i</w:t>
            </w:r>
            <w:r w:rsidR="00015778" w:rsidRPr="00AD36D2">
              <w:rPr>
                <w:rFonts w:asciiTheme="majorBidi" w:hAnsiTheme="majorBidi" w:cstheme="majorBidi"/>
                <w:sz w:val="20"/>
                <w:szCs w:val="20"/>
              </w:rPr>
              <w:t>nnovative technological approaches to urban planning</w:t>
            </w:r>
          </w:p>
        </w:tc>
      </w:tr>
      <w:tr w:rsidR="00015778" w:rsidRPr="00AD36D2" w14:paraId="05F9FC3D" w14:textId="77777777" w:rsidTr="001B160D">
        <w:tc>
          <w:tcPr>
            <w:tcW w:w="774" w:type="pct"/>
            <w:vMerge w:val="restart"/>
            <w:vAlign w:val="center"/>
          </w:tcPr>
          <w:p w14:paraId="71377EFF" w14:textId="77777777" w:rsidR="00015778" w:rsidRPr="00AD36D2" w:rsidRDefault="00015778" w:rsidP="00100B40">
            <w:pPr>
              <w:spacing w:before="40" w:after="40"/>
              <w:jc w:val="left"/>
              <w:rPr>
                <w:sz w:val="20"/>
                <w:szCs w:val="20"/>
              </w:rPr>
            </w:pPr>
            <w:r w:rsidRPr="00AD36D2">
              <w:rPr>
                <w:sz w:val="20"/>
                <w:szCs w:val="20"/>
              </w:rPr>
              <w:t xml:space="preserve">Technical </w:t>
            </w:r>
          </w:p>
        </w:tc>
        <w:tc>
          <w:tcPr>
            <w:tcW w:w="1042" w:type="pct"/>
            <w:vAlign w:val="center"/>
          </w:tcPr>
          <w:p w14:paraId="7910023B" w14:textId="786FF026" w:rsidR="00015778" w:rsidRPr="00AD36D2" w:rsidRDefault="00015778" w:rsidP="00100B40">
            <w:pPr>
              <w:spacing w:before="40" w:after="40"/>
              <w:jc w:val="left"/>
              <w:rPr>
                <w:sz w:val="20"/>
                <w:szCs w:val="20"/>
              </w:rPr>
            </w:pPr>
            <w:r w:rsidRPr="00AD36D2">
              <w:rPr>
                <w:sz w:val="20"/>
                <w:szCs w:val="20"/>
              </w:rPr>
              <w:t>Information and data</w:t>
            </w:r>
          </w:p>
        </w:tc>
        <w:tc>
          <w:tcPr>
            <w:tcW w:w="3184" w:type="pct"/>
            <w:vAlign w:val="center"/>
          </w:tcPr>
          <w:p w14:paraId="76328C8A" w14:textId="6EC2227F"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Database</w:t>
            </w:r>
            <w:r w:rsidR="00D05A5A" w:rsidRPr="00AD36D2">
              <w:rPr>
                <w:rFonts w:asciiTheme="majorBidi" w:hAnsiTheme="majorBidi" w:cstheme="majorBidi"/>
                <w:sz w:val="20"/>
                <w:szCs w:val="20"/>
              </w:rPr>
              <w:t>s</w:t>
            </w:r>
            <w:r w:rsidRPr="00AD36D2">
              <w:rPr>
                <w:rFonts w:asciiTheme="majorBidi" w:hAnsiTheme="majorBidi" w:cstheme="majorBidi"/>
                <w:sz w:val="20"/>
                <w:szCs w:val="20"/>
              </w:rPr>
              <w:t xml:space="preserve"> on land use/cover considering urban planning in coastal zones </w:t>
            </w:r>
          </w:p>
          <w:p w14:paraId="0C4674C2" w14:textId="7A52945B"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Identif</w:t>
            </w:r>
            <w:r w:rsidR="007B106E" w:rsidRPr="00AD36D2">
              <w:rPr>
                <w:rFonts w:asciiTheme="majorBidi" w:hAnsiTheme="majorBidi" w:cstheme="majorBidi"/>
                <w:sz w:val="20"/>
                <w:szCs w:val="20"/>
              </w:rPr>
              <w:t>ication</w:t>
            </w:r>
            <w:r w:rsidRPr="00AD36D2">
              <w:rPr>
                <w:rFonts w:asciiTheme="majorBidi" w:hAnsiTheme="majorBidi" w:cstheme="majorBidi"/>
                <w:sz w:val="20"/>
                <w:szCs w:val="20"/>
              </w:rPr>
              <w:t xml:space="preserve"> and catalogue native species suitable for urban forestry and green spaces </w:t>
            </w:r>
          </w:p>
        </w:tc>
      </w:tr>
      <w:tr w:rsidR="00015778" w:rsidRPr="00AD36D2" w14:paraId="0F993B67" w14:textId="77777777" w:rsidTr="001B160D">
        <w:tc>
          <w:tcPr>
            <w:tcW w:w="774" w:type="pct"/>
            <w:vMerge/>
            <w:vAlign w:val="center"/>
          </w:tcPr>
          <w:p w14:paraId="624E67C1" w14:textId="77777777" w:rsidR="00015778" w:rsidRPr="00AD36D2" w:rsidRDefault="00015778" w:rsidP="00100B40">
            <w:pPr>
              <w:spacing w:before="40" w:after="40"/>
              <w:jc w:val="left"/>
              <w:rPr>
                <w:sz w:val="20"/>
                <w:szCs w:val="20"/>
              </w:rPr>
            </w:pPr>
          </w:p>
        </w:tc>
        <w:tc>
          <w:tcPr>
            <w:tcW w:w="1042" w:type="pct"/>
            <w:vAlign w:val="center"/>
          </w:tcPr>
          <w:p w14:paraId="74EF4EC5" w14:textId="65BBAF56" w:rsidR="00015778" w:rsidRPr="00AD36D2" w:rsidRDefault="00015778" w:rsidP="00100B40">
            <w:pPr>
              <w:spacing w:before="40" w:after="40"/>
              <w:jc w:val="left"/>
              <w:rPr>
                <w:sz w:val="20"/>
                <w:szCs w:val="20"/>
              </w:rPr>
            </w:pPr>
            <w:r w:rsidRPr="00AD36D2">
              <w:rPr>
                <w:sz w:val="20"/>
                <w:szCs w:val="20"/>
              </w:rPr>
              <w:t>Scientific research</w:t>
            </w:r>
          </w:p>
        </w:tc>
        <w:tc>
          <w:tcPr>
            <w:tcW w:w="3184" w:type="pct"/>
            <w:vAlign w:val="center"/>
          </w:tcPr>
          <w:p w14:paraId="1BADDED8" w14:textId="77777777"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Assess current urban plans to identify gaps in green space and shade provisions </w:t>
            </w:r>
          </w:p>
          <w:p w14:paraId="784AC0EF" w14:textId="77777777"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Analyse current urban expansion trends and their impact on green spaces</w:t>
            </w:r>
          </w:p>
          <w:p w14:paraId="66D88111" w14:textId="328679F8"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Evaluate the status </w:t>
            </w:r>
            <w:r w:rsidR="007475F6" w:rsidRPr="00AD36D2">
              <w:rPr>
                <w:rFonts w:asciiTheme="majorBidi" w:hAnsiTheme="majorBidi" w:cstheme="majorBidi"/>
                <w:sz w:val="20"/>
                <w:szCs w:val="20"/>
              </w:rPr>
              <w:t>of</w:t>
            </w:r>
            <w:r w:rsidRPr="00AD36D2">
              <w:rPr>
                <w:rFonts w:asciiTheme="majorBidi" w:hAnsiTheme="majorBidi" w:cstheme="majorBidi"/>
                <w:sz w:val="20"/>
                <w:szCs w:val="20"/>
              </w:rPr>
              <w:t xml:space="preserve"> plant populations in urban areas</w:t>
            </w:r>
          </w:p>
          <w:p w14:paraId="1ADC46EA" w14:textId="29C20989"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Research the relationship of biodiversity to the well</w:t>
            </w:r>
            <w:r w:rsidR="00042869" w:rsidRPr="00AD36D2">
              <w:rPr>
                <w:rFonts w:asciiTheme="majorBidi" w:hAnsiTheme="majorBidi" w:cstheme="majorBidi"/>
                <w:sz w:val="20"/>
                <w:szCs w:val="20"/>
              </w:rPr>
              <w:t>-</w:t>
            </w:r>
            <w:r w:rsidRPr="00AD36D2">
              <w:rPr>
                <w:rFonts w:asciiTheme="majorBidi" w:hAnsiTheme="majorBidi" w:cstheme="majorBidi"/>
                <w:sz w:val="20"/>
                <w:szCs w:val="20"/>
              </w:rPr>
              <w:t xml:space="preserve">being of a city’s inhabitants </w:t>
            </w:r>
          </w:p>
        </w:tc>
      </w:tr>
      <w:tr w:rsidR="00015778" w:rsidRPr="00AD36D2" w14:paraId="6446F66C" w14:textId="77777777" w:rsidTr="001B160D">
        <w:tc>
          <w:tcPr>
            <w:tcW w:w="774" w:type="pct"/>
            <w:vMerge/>
            <w:vAlign w:val="center"/>
          </w:tcPr>
          <w:p w14:paraId="4313DBAB" w14:textId="77777777" w:rsidR="00015778" w:rsidRPr="00AD36D2" w:rsidRDefault="00015778" w:rsidP="00100B40">
            <w:pPr>
              <w:spacing w:before="40" w:after="40"/>
              <w:jc w:val="left"/>
              <w:rPr>
                <w:sz w:val="20"/>
                <w:szCs w:val="20"/>
              </w:rPr>
            </w:pPr>
          </w:p>
        </w:tc>
        <w:tc>
          <w:tcPr>
            <w:tcW w:w="1042" w:type="pct"/>
            <w:vAlign w:val="center"/>
          </w:tcPr>
          <w:p w14:paraId="6BDF08BC" w14:textId="536DFFC2" w:rsidR="00015778" w:rsidRPr="00AD36D2" w:rsidRDefault="00015778" w:rsidP="00100B40">
            <w:pPr>
              <w:spacing w:before="40" w:after="40"/>
              <w:jc w:val="left"/>
              <w:rPr>
                <w:sz w:val="20"/>
                <w:szCs w:val="20"/>
              </w:rPr>
            </w:pPr>
            <w:r w:rsidRPr="00AD36D2">
              <w:rPr>
                <w:sz w:val="20"/>
                <w:szCs w:val="20"/>
              </w:rPr>
              <w:t>Capacity</w:t>
            </w:r>
            <w:r w:rsidR="00094C98" w:rsidRPr="00AD36D2">
              <w:rPr>
                <w:sz w:val="20"/>
                <w:szCs w:val="20"/>
              </w:rPr>
              <w:t>-</w:t>
            </w:r>
            <w:r w:rsidRPr="00AD36D2">
              <w:rPr>
                <w:sz w:val="20"/>
                <w:szCs w:val="20"/>
              </w:rPr>
              <w:t>building</w:t>
            </w:r>
          </w:p>
        </w:tc>
        <w:tc>
          <w:tcPr>
            <w:tcW w:w="3184" w:type="pct"/>
            <w:vAlign w:val="center"/>
          </w:tcPr>
          <w:p w14:paraId="665EF76D" w14:textId="77777777"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physical and human capacity to keep green and blue spaces clean</w:t>
            </w:r>
          </w:p>
        </w:tc>
      </w:tr>
      <w:tr w:rsidR="00015778" w:rsidRPr="00AD36D2" w14:paraId="31135F2D" w14:textId="77777777" w:rsidTr="001B160D">
        <w:tc>
          <w:tcPr>
            <w:tcW w:w="774" w:type="pct"/>
            <w:vMerge/>
            <w:vAlign w:val="center"/>
          </w:tcPr>
          <w:p w14:paraId="116887AC" w14:textId="77777777" w:rsidR="00015778" w:rsidRPr="00AD36D2" w:rsidRDefault="00015778" w:rsidP="00100B40">
            <w:pPr>
              <w:spacing w:before="40" w:after="40"/>
              <w:jc w:val="left"/>
              <w:rPr>
                <w:sz w:val="20"/>
                <w:szCs w:val="20"/>
              </w:rPr>
            </w:pPr>
          </w:p>
        </w:tc>
        <w:tc>
          <w:tcPr>
            <w:tcW w:w="1042" w:type="pct"/>
            <w:vAlign w:val="center"/>
          </w:tcPr>
          <w:p w14:paraId="72297D51" w14:textId="263A7C45" w:rsidR="00015778" w:rsidRPr="00AD36D2" w:rsidRDefault="00015778" w:rsidP="00100B40">
            <w:pPr>
              <w:spacing w:before="40" w:after="40"/>
              <w:jc w:val="left"/>
              <w:rPr>
                <w:sz w:val="20"/>
                <w:szCs w:val="20"/>
              </w:rPr>
            </w:pPr>
            <w:r w:rsidRPr="00AD36D2">
              <w:rPr>
                <w:sz w:val="20"/>
                <w:szCs w:val="20"/>
              </w:rPr>
              <w:t>Human resources: training and skills</w:t>
            </w:r>
          </w:p>
        </w:tc>
        <w:tc>
          <w:tcPr>
            <w:tcW w:w="3184" w:type="pct"/>
            <w:vAlign w:val="center"/>
          </w:tcPr>
          <w:p w14:paraId="3CB9703B" w14:textId="3DF99AEE" w:rsidR="00015778" w:rsidRPr="00AD36D2" w:rsidRDefault="00E76EF2"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Capacity</w:t>
            </w:r>
            <w:r w:rsidR="00094C98" w:rsidRPr="00AD36D2">
              <w:rPr>
                <w:rFonts w:asciiTheme="majorBidi" w:hAnsiTheme="majorBidi" w:cstheme="majorBidi"/>
                <w:sz w:val="20"/>
                <w:szCs w:val="20"/>
              </w:rPr>
              <w:t>-</w:t>
            </w:r>
            <w:r w:rsidRPr="00AD36D2">
              <w:rPr>
                <w:rFonts w:asciiTheme="majorBidi" w:hAnsiTheme="majorBidi" w:cstheme="majorBidi"/>
                <w:sz w:val="20"/>
                <w:szCs w:val="20"/>
              </w:rPr>
              <w:t>building for</w:t>
            </w:r>
            <w:r w:rsidR="00015778" w:rsidRPr="00AD36D2">
              <w:rPr>
                <w:rFonts w:asciiTheme="majorBidi" w:hAnsiTheme="majorBidi" w:cstheme="majorBidi"/>
                <w:sz w:val="20"/>
                <w:szCs w:val="20"/>
              </w:rPr>
              <w:t xml:space="preserve"> urban planners, coastal management experts, environmental scientists, </w:t>
            </w:r>
            <w:r w:rsidR="006B6CD9" w:rsidRPr="00AD36D2">
              <w:rPr>
                <w:rFonts w:asciiTheme="majorBidi" w:hAnsiTheme="majorBidi" w:cstheme="majorBidi"/>
                <w:sz w:val="20"/>
                <w:szCs w:val="20"/>
              </w:rPr>
              <w:t xml:space="preserve">and </w:t>
            </w:r>
            <w:r w:rsidR="00015778" w:rsidRPr="00AD36D2">
              <w:rPr>
                <w:rFonts w:asciiTheme="majorBidi" w:hAnsiTheme="majorBidi" w:cstheme="majorBidi"/>
                <w:sz w:val="20"/>
                <w:szCs w:val="20"/>
              </w:rPr>
              <w:t>policy advisors</w:t>
            </w:r>
            <w:r w:rsidR="006B6CD9" w:rsidRPr="00AD36D2">
              <w:rPr>
                <w:rFonts w:asciiTheme="majorBidi" w:hAnsiTheme="majorBidi" w:cstheme="majorBidi"/>
                <w:sz w:val="20"/>
                <w:szCs w:val="20"/>
              </w:rPr>
              <w:t xml:space="preserve"> to better consider biodiversity in urban areas</w:t>
            </w:r>
          </w:p>
        </w:tc>
      </w:tr>
      <w:tr w:rsidR="00015778" w:rsidRPr="00AD36D2" w14:paraId="184A3B42" w14:textId="77777777" w:rsidTr="001B160D">
        <w:tc>
          <w:tcPr>
            <w:tcW w:w="774" w:type="pct"/>
            <w:vMerge/>
            <w:vAlign w:val="center"/>
          </w:tcPr>
          <w:p w14:paraId="74F535C3" w14:textId="77777777" w:rsidR="00015778" w:rsidRPr="00AD36D2" w:rsidRDefault="00015778" w:rsidP="00100B40">
            <w:pPr>
              <w:spacing w:before="40" w:after="40"/>
              <w:jc w:val="left"/>
              <w:rPr>
                <w:sz w:val="20"/>
                <w:szCs w:val="20"/>
              </w:rPr>
            </w:pPr>
          </w:p>
        </w:tc>
        <w:tc>
          <w:tcPr>
            <w:tcW w:w="1042" w:type="pct"/>
            <w:vAlign w:val="center"/>
          </w:tcPr>
          <w:p w14:paraId="7E1C6EE0" w14:textId="46CCB637" w:rsidR="00015778" w:rsidRPr="00AD36D2" w:rsidRDefault="00015778" w:rsidP="00100B40">
            <w:pPr>
              <w:spacing w:before="40" w:after="40"/>
              <w:jc w:val="left"/>
              <w:rPr>
                <w:sz w:val="20"/>
                <w:szCs w:val="20"/>
              </w:rPr>
            </w:pPr>
            <w:r w:rsidRPr="00AD36D2">
              <w:rPr>
                <w:sz w:val="20"/>
                <w:szCs w:val="20"/>
              </w:rPr>
              <w:t>National and local cooperation and knowledge transfer</w:t>
            </w:r>
          </w:p>
        </w:tc>
        <w:tc>
          <w:tcPr>
            <w:tcW w:w="3184" w:type="pct"/>
            <w:vAlign w:val="center"/>
          </w:tcPr>
          <w:p w14:paraId="23D67D17" w14:textId="6C01E5C0"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Promote indigenous leadership and stewardship of urban green and blue spaces </w:t>
            </w:r>
          </w:p>
          <w:p w14:paraId="76899C9D" w14:textId="2BB9740E"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lastRenderedPageBreak/>
              <w:t>Involve local communities in decision</w:t>
            </w:r>
            <w:r w:rsidR="00042869" w:rsidRPr="00AD36D2">
              <w:rPr>
                <w:rFonts w:asciiTheme="majorBidi" w:hAnsiTheme="majorBidi" w:cstheme="majorBidi"/>
                <w:sz w:val="20"/>
                <w:szCs w:val="20"/>
              </w:rPr>
              <w:t>-</w:t>
            </w:r>
            <w:r w:rsidRPr="00AD36D2">
              <w:rPr>
                <w:rFonts w:asciiTheme="majorBidi" w:hAnsiTheme="majorBidi" w:cstheme="majorBidi"/>
                <w:sz w:val="20"/>
                <w:szCs w:val="20"/>
              </w:rPr>
              <w:t xml:space="preserve">making and green space management to foster ownership and responsibility </w:t>
            </w:r>
          </w:p>
        </w:tc>
      </w:tr>
      <w:tr w:rsidR="00015778" w:rsidRPr="00AD36D2" w14:paraId="54B0A9FC" w14:textId="77777777" w:rsidTr="001B160D">
        <w:tc>
          <w:tcPr>
            <w:tcW w:w="774" w:type="pct"/>
            <w:vMerge w:val="restart"/>
            <w:vAlign w:val="center"/>
          </w:tcPr>
          <w:p w14:paraId="72D00F24" w14:textId="77777777" w:rsidR="00015778" w:rsidRPr="00AD36D2" w:rsidRDefault="00015778" w:rsidP="00100B40">
            <w:pPr>
              <w:spacing w:before="40" w:after="40"/>
              <w:jc w:val="left"/>
              <w:rPr>
                <w:sz w:val="20"/>
                <w:szCs w:val="20"/>
              </w:rPr>
            </w:pPr>
            <w:r w:rsidRPr="00AD36D2">
              <w:rPr>
                <w:sz w:val="20"/>
                <w:szCs w:val="20"/>
              </w:rPr>
              <w:lastRenderedPageBreak/>
              <w:t xml:space="preserve">Institutional </w:t>
            </w:r>
          </w:p>
        </w:tc>
        <w:tc>
          <w:tcPr>
            <w:tcW w:w="1042" w:type="pct"/>
            <w:vAlign w:val="center"/>
          </w:tcPr>
          <w:p w14:paraId="32E1D2D0" w14:textId="17DC5F94" w:rsidR="00015778" w:rsidRPr="00AD36D2" w:rsidRDefault="00015778" w:rsidP="00100B40">
            <w:pPr>
              <w:spacing w:before="40" w:after="40"/>
              <w:jc w:val="left"/>
              <w:rPr>
                <w:sz w:val="20"/>
                <w:szCs w:val="20"/>
              </w:rPr>
            </w:pPr>
            <w:r w:rsidRPr="00AD36D2">
              <w:rPr>
                <w:sz w:val="20"/>
                <w:szCs w:val="20"/>
              </w:rPr>
              <w:t>Regulatory and legal frameworks</w:t>
            </w:r>
          </w:p>
        </w:tc>
        <w:tc>
          <w:tcPr>
            <w:tcW w:w="3184" w:type="pct"/>
            <w:vAlign w:val="center"/>
          </w:tcPr>
          <w:p w14:paraId="1C613D6C" w14:textId="77777777"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Refine legislative proposals with input from urban planners, environmental experts and community representatives </w:t>
            </w:r>
          </w:p>
          <w:p w14:paraId="597E1320" w14:textId="77777777"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 enforceability and compliance with planning documents</w:t>
            </w:r>
          </w:p>
        </w:tc>
      </w:tr>
      <w:tr w:rsidR="00015778" w:rsidRPr="00AD36D2" w14:paraId="6D5F4617" w14:textId="77777777" w:rsidTr="001B160D">
        <w:tc>
          <w:tcPr>
            <w:tcW w:w="774" w:type="pct"/>
            <w:vMerge/>
            <w:vAlign w:val="center"/>
          </w:tcPr>
          <w:p w14:paraId="18760FF3" w14:textId="77777777" w:rsidR="00015778" w:rsidRPr="00AD36D2" w:rsidRDefault="00015778" w:rsidP="00100B40">
            <w:pPr>
              <w:spacing w:before="40" w:after="40"/>
              <w:jc w:val="left"/>
              <w:rPr>
                <w:sz w:val="20"/>
                <w:szCs w:val="20"/>
              </w:rPr>
            </w:pPr>
          </w:p>
        </w:tc>
        <w:tc>
          <w:tcPr>
            <w:tcW w:w="1042" w:type="pct"/>
            <w:vAlign w:val="center"/>
          </w:tcPr>
          <w:p w14:paraId="044EAA3C" w14:textId="4FA2859B" w:rsidR="00015778" w:rsidRPr="00AD36D2" w:rsidRDefault="00015778" w:rsidP="00100B40">
            <w:pPr>
              <w:spacing w:before="40" w:after="40"/>
              <w:jc w:val="left"/>
              <w:rPr>
                <w:sz w:val="20"/>
                <w:szCs w:val="20"/>
              </w:rPr>
            </w:pPr>
            <w:r w:rsidRPr="00AD36D2">
              <w:rPr>
                <w:sz w:val="20"/>
                <w:szCs w:val="20"/>
              </w:rPr>
              <w:t>Environmental governance and policy</w:t>
            </w:r>
          </w:p>
        </w:tc>
        <w:tc>
          <w:tcPr>
            <w:tcW w:w="3184" w:type="pct"/>
            <w:vAlign w:val="center"/>
          </w:tcPr>
          <w:p w14:paraId="58E561D0" w14:textId="77777777"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Integrate green and blue spaces into urban development plans </w:t>
            </w:r>
          </w:p>
          <w:p w14:paraId="72E6543B" w14:textId="0BC053D9" w:rsidR="00015778" w:rsidRPr="00AD36D2" w:rsidRDefault="003409FD"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c</w:t>
            </w:r>
            <w:r w:rsidR="00015778" w:rsidRPr="00AD36D2">
              <w:rPr>
                <w:rFonts w:asciiTheme="majorBidi" w:hAnsiTheme="majorBidi" w:cstheme="majorBidi"/>
                <w:sz w:val="20"/>
                <w:szCs w:val="20"/>
              </w:rPr>
              <w:t>onsider</w:t>
            </w:r>
            <w:r w:rsidRPr="00AD36D2">
              <w:rPr>
                <w:rFonts w:asciiTheme="majorBidi" w:hAnsiTheme="majorBidi" w:cstheme="majorBidi"/>
                <w:sz w:val="20"/>
                <w:szCs w:val="20"/>
              </w:rPr>
              <w:t>ation of</w:t>
            </w:r>
            <w:r w:rsidR="00015778" w:rsidRPr="00AD36D2">
              <w:rPr>
                <w:rFonts w:asciiTheme="majorBidi" w:hAnsiTheme="majorBidi" w:cstheme="majorBidi"/>
                <w:sz w:val="20"/>
                <w:szCs w:val="20"/>
              </w:rPr>
              <w:t xml:space="preserve"> climate change in urban plans</w:t>
            </w:r>
          </w:p>
          <w:p w14:paraId="093A5C50" w14:textId="0FC8F2A4"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Offer financial and tax incentives to developers who include green spaces in their projects and homeowners who green their </w:t>
            </w:r>
            <w:r w:rsidR="00DC61D7" w:rsidRPr="00AD36D2">
              <w:rPr>
                <w:rFonts w:asciiTheme="majorBidi" w:hAnsiTheme="majorBidi" w:cstheme="majorBidi"/>
                <w:sz w:val="20"/>
                <w:szCs w:val="20"/>
              </w:rPr>
              <w:t>properties</w:t>
            </w:r>
          </w:p>
          <w:p w14:paraId="1EF42CBA" w14:textId="40E07B9B" w:rsidR="00015778" w:rsidRPr="00AD36D2" w:rsidRDefault="00DC61D7"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Better address</w:t>
            </w:r>
            <w:r w:rsidR="00015778" w:rsidRPr="00AD36D2">
              <w:rPr>
                <w:rFonts w:asciiTheme="majorBidi" w:hAnsiTheme="majorBidi" w:cstheme="majorBidi"/>
                <w:sz w:val="20"/>
                <w:szCs w:val="20"/>
              </w:rPr>
              <w:t xml:space="preserve"> challenges </w:t>
            </w:r>
            <w:r w:rsidRPr="00AD36D2">
              <w:rPr>
                <w:rFonts w:asciiTheme="majorBidi" w:hAnsiTheme="majorBidi" w:cstheme="majorBidi"/>
                <w:sz w:val="20"/>
                <w:szCs w:val="20"/>
              </w:rPr>
              <w:t xml:space="preserve">related to </w:t>
            </w:r>
            <w:r w:rsidR="00015778" w:rsidRPr="00AD36D2">
              <w:rPr>
                <w:rFonts w:asciiTheme="majorBidi" w:hAnsiTheme="majorBidi" w:cstheme="majorBidi"/>
                <w:sz w:val="20"/>
                <w:szCs w:val="20"/>
              </w:rPr>
              <w:t>land-use conflicts and limited urban space which constraints the development of green areas</w:t>
            </w:r>
          </w:p>
          <w:p w14:paraId="18648FDF" w14:textId="1CFDF97F" w:rsidR="00015778" w:rsidRPr="00AD36D2" w:rsidRDefault="00DC61D7"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Establish </w:t>
            </w:r>
            <w:r w:rsidR="00015778" w:rsidRPr="00AD36D2">
              <w:rPr>
                <w:rFonts w:asciiTheme="majorBidi" w:hAnsiTheme="majorBidi" w:cstheme="majorBidi"/>
                <w:sz w:val="20"/>
                <w:szCs w:val="20"/>
              </w:rPr>
              <w:t xml:space="preserve">urban water use committee </w:t>
            </w:r>
          </w:p>
          <w:p w14:paraId="64F02F9B" w14:textId="0CFA6BB8" w:rsidR="00015778" w:rsidRPr="00AD36D2" w:rsidRDefault="00015778" w:rsidP="00F5371E">
            <w:pPr>
              <w:pStyle w:val="ListParagraph"/>
              <w:numPr>
                <w:ilvl w:val="0"/>
                <w:numId w:val="3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Restore current urban areas</w:t>
            </w:r>
          </w:p>
        </w:tc>
      </w:tr>
    </w:tbl>
    <w:p w14:paraId="2E5B8092" w14:textId="04A5FD87" w:rsidR="008C0428" w:rsidRPr="00AD36D2" w:rsidRDefault="001B2CC2" w:rsidP="00731CA5">
      <w:pPr>
        <w:pStyle w:val="CBDNormalNumber"/>
        <w:numPr>
          <w:ilvl w:val="0"/>
          <w:numId w:val="5"/>
        </w:numPr>
        <w:ind w:left="568"/>
      </w:pPr>
      <w:bookmarkStart w:id="112" w:name="_Hlk202861229"/>
      <w:bookmarkEnd w:id="111"/>
      <w:r w:rsidRPr="00AD36D2">
        <w:t>Few Parties (13%) and f</w:t>
      </w:r>
      <w:r w:rsidR="008C0428" w:rsidRPr="00AD36D2">
        <w:t>ew of the target submissions (1</w:t>
      </w:r>
      <w:r w:rsidR="000C4D4B" w:rsidRPr="00AD36D2">
        <w:t>2</w:t>
      </w:r>
      <w:r w:rsidR="008C0428" w:rsidRPr="00AD36D2">
        <w:t>%) provide information on the involvement of non-</w:t>
      </w:r>
      <w:r w:rsidR="00D542BD" w:rsidRPr="00AD36D2">
        <w:t>S</w:t>
      </w:r>
      <w:r w:rsidR="008C0428" w:rsidRPr="00AD36D2">
        <w:t>tate actors. Common actions included financing and implementation support from a range of actors</w:t>
      </w:r>
      <w:r w:rsidR="00042869" w:rsidRPr="00AD36D2">
        <w:t>,</w:t>
      </w:r>
      <w:r w:rsidR="008C0428" w:rsidRPr="00AD36D2">
        <w:t xml:space="preserve"> including NGOs, private entities, indigenous peoples and local communities, youth </w:t>
      </w:r>
      <w:bookmarkEnd w:id="112"/>
      <w:r w:rsidR="008C0428" w:rsidRPr="00AD36D2">
        <w:t xml:space="preserve">groups, and academic institutions. </w:t>
      </w:r>
    </w:p>
    <w:p w14:paraId="07602501" w14:textId="79C51DA9" w:rsidR="008C0428" w:rsidRPr="00AD36D2" w:rsidRDefault="00D7738B" w:rsidP="00D7738B">
      <w:pPr>
        <w:pStyle w:val="CBDNormalNumber"/>
        <w:numPr>
          <w:ilvl w:val="0"/>
          <w:numId w:val="5"/>
        </w:numPr>
        <w:ind w:left="568"/>
      </w:pPr>
      <w:r w:rsidRPr="00AD36D2">
        <w:t>Around a quarter of Parties indicated that they would make use of component (27%) or complimentary (22%) indicators for monitoring implementation of their national targets associated with this target of the Framework. Comparatively more (40%) indicated that they would make use of national indicators. At the target level, a</w:t>
      </w:r>
      <w:r w:rsidR="008C0428" w:rsidRPr="00AD36D2">
        <w:t>bout a fifth of national targets identified associated component indicators (23%) and complimentary indicators (18%). More than one third (37%) of national targets contained supplementary national indicators. Examples of elements measured by these national indicators include the share of urban plans that have been updated according to urban greening guidelines, the proportion of the urban population with access to green or blue spaces, and the proportion of native species in urban green and blue spaces. While national indicators did distinguish between urban green spaces and blue spaces, further disaggregation was infrequent. </w:t>
      </w:r>
    </w:p>
    <w:p w14:paraId="0E78412D" w14:textId="6DCDE87B" w:rsidR="008C0428" w:rsidRPr="00AD36D2" w:rsidRDefault="008C0428" w:rsidP="00731CA5">
      <w:pPr>
        <w:pStyle w:val="CBDNormalNumber"/>
        <w:numPr>
          <w:ilvl w:val="0"/>
          <w:numId w:val="5"/>
        </w:numPr>
        <w:ind w:left="568"/>
      </w:pPr>
      <w:r w:rsidRPr="00AD36D2">
        <w:t>Over half (5</w:t>
      </w:r>
      <w:r w:rsidR="001D5007" w:rsidRPr="00AD36D2">
        <w:t>8</w:t>
      </w:r>
      <w:r w:rsidRPr="00AD36D2">
        <w:t>%) of national target submissions contain information on which elements of section C of the Kunming-Montreal Global Biodiversity Framework the national target helps to address. The most addressed elements were collective effort towards the target (7</w:t>
      </w:r>
      <w:r w:rsidR="00FE6FC4" w:rsidRPr="00AD36D2">
        <w:t>0</w:t>
      </w:r>
      <w:r w:rsidRPr="00AD36D2">
        <w:t xml:space="preserve">%), the ecosystem approach (70%), and whole-of-government and whole-of-society approach (74%). Comparatively few targets addressed different value systems (34%), and the right to development (38%). </w:t>
      </w:r>
    </w:p>
    <w:p w14:paraId="36691C76" w14:textId="24534BEA" w:rsidR="008C0428" w:rsidRPr="00AD36D2" w:rsidRDefault="008C0428" w:rsidP="00731CA5">
      <w:pPr>
        <w:pStyle w:val="CBDNormalNumber"/>
        <w:numPr>
          <w:ilvl w:val="0"/>
          <w:numId w:val="5"/>
        </w:numPr>
        <w:ind w:left="568"/>
      </w:pPr>
      <w:r w:rsidRPr="00AD36D2">
        <w:t>More than half (59%) of national target submissions contained information on the associated policy measures. Some commonly mentioned policy measures include climate adaptation initiatives</w:t>
      </w:r>
      <w:r w:rsidR="00042869" w:rsidRPr="00AD36D2">
        <w:t>,</w:t>
      </w:r>
      <w:r w:rsidRPr="00AD36D2">
        <w:t xml:space="preserve"> such as tree planting, mainstreaming of green infrastructure into urban plans, mapping and/or development of urban green and/or blue spaces, water management directives, and knowledge management initiatives.</w:t>
      </w:r>
    </w:p>
    <w:p w14:paraId="7975AEC9" w14:textId="0F5CAF79" w:rsidR="008C0428" w:rsidRPr="00AD36D2" w:rsidRDefault="008C0428" w:rsidP="008C0428">
      <w:pPr>
        <w:pStyle w:val="CBDNormalNumber"/>
        <w:numPr>
          <w:ilvl w:val="0"/>
          <w:numId w:val="0"/>
        </w:numPr>
        <w:ind w:left="568"/>
        <w:rPr>
          <w:i/>
          <w:iCs/>
        </w:rPr>
      </w:pPr>
    </w:p>
    <w:p w14:paraId="32BF3FA5" w14:textId="147A1687" w:rsidR="008C0428" w:rsidRPr="00AD36D2" w:rsidRDefault="00E44F64" w:rsidP="00655EC4">
      <w:pPr>
        <w:pStyle w:val="CBDFigureTitle"/>
        <w:rPr>
          <w:snapToGrid w:val="0"/>
        </w:rPr>
      </w:pPr>
      <w:r w:rsidRPr="00AD36D2">
        <w:rPr>
          <w:noProof/>
          <w:snapToGrid w:val="0"/>
        </w:rPr>
        <w:lastRenderedPageBreak/>
        <w:drawing>
          <wp:inline distT="0" distB="0" distL="0" distR="0" wp14:anchorId="19EBC860" wp14:editId="26D615BB">
            <wp:extent cx="5591923" cy="4967212"/>
            <wp:effectExtent l="0" t="0" r="8890" b="5080"/>
            <wp:docPr id="129873247"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615146" cy="4987841"/>
                    </a:xfrm>
                    <a:prstGeom prst="rect">
                      <a:avLst/>
                    </a:prstGeom>
                    <a:noFill/>
                  </pic:spPr>
                </pic:pic>
              </a:graphicData>
            </a:graphic>
          </wp:inline>
        </w:drawing>
      </w:r>
      <w:r w:rsidR="008C0428" w:rsidRPr="00AD36D2">
        <w:rPr>
          <w:snapToGrid w:val="0"/>
        </w:rPr>
        <w:t>Figure 2</w:t>
      </w:r>
      <w:r w:rsidR="00393FF7" w:rsidRPr="00AD36D2">
        <w:rPr>
          <w:snapToGrid w:val="0"/>
        </w:rPr>
        <w:t>0</w:t>
      </w:r>
      <w:r w:rsidR="008C0428" w:rsidRPr="00AD36D2">
        <w:rPr>
          <w:snapToGrid w:val="0"/>
        </w:rPr>
        <w:t xml:space="preserve"> – Assessment of the degree to which Parties have addressed the elements of GBF Target 12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56593E" w:rsidRPr="00AD36D2">
        <w:rPr>
          <w:snapToGrid w:val="0"/>
        </w:rPr>
        <w:t>.</w:t>
      </w:r>
    </w:p>
    <w:p w14:paraId="6DF962B2" w14:textId="16AEB3AB" w:rsidR="008C0428" w:rsidRPr="00AD36D2" w:rsidRDefault="008C0428" w:rsidP="009C3E2A">
      <w:pPr>
        <w:pStyle w:val="CBDH2"/>
        <w:spacing w:before="120"/>
        <w:jc w:val="left"/>
        <w:rPr>
          <w:shd w:val="clear" w:color="auto" w:fill="FFFFFF"/>
        </w:rPr>
      </w:pPr>
      <w:bookmarkStart w:id="113" w:name="_Toc210038518"/>
      <w:bookmarkStart w:id="114" w:name="_Toc219112337"/>
      <w:r w:rsidRPr="00AD36D2">
        <w:rPr>
          <w:shd w:val="clear" w:color="auto" w:fill="FFFFFF"/>
        </w:rPr>
        <w:t>Target 13: increase the sharing of benefits from genetic resources, digital sequence information and traditional knowledge</w:t>
      </w:r>
      <w:bookmarkEnd w:id="113"/>
      <w:bookmarkEnd w:id="114"/>
    </w:p>
    <w:p w14:paraId="134C4AFE" w14:textId="745920B3" w:rsidR="008C0428" w:rsidRPr="00AD36D2" w:rsidRDefault="008C0428" w:rsidP="00731CA5">
      <w:pPr>
        <w:pStyle w:val="CBDNormalNumber"/>
        <w:numPr>
          <w:ilvl w:val="0"/>
          <w:numId w:val="5"/>
        </w:numPr>
        <w:ind w:left="568"/>
      </w:pPr>
      <w:r w:rsidRPr="00AD36D2">
        <w:t xml:space="preserve">114 Parties have submitted 224 national targets related to Target 13. More than three quarters (79%) of the Parties that submitted national targets related to Target 13 were also Parties to the Nagoya Protocol on Access to Genetic Resources and the Fair and Equitable Sharing of Benefits Arising from their Utilization. On average a Party has submitted 2 national targets related to Target 13 but the number ranges from 1 to 10. Of the national targets mapped by Parties to GBF Target 13, most were identified as contributing to Goal C (71%). One third were mapped to Goal A (33%), and less than half were mapped to Goal B (41%). Comparatively few were linked to Goal D (19%). Some national targets were also linked to GBF Targets 5 (29%) and 9 (9%). </w:t>
      </w:r>
    </w:p>
    <w:p w14:paraId="70E59D5B" w14:textId="77777777" w:rsidR="008C0428" w:rsidRPr="00AD36D2" w:rsidRDefault="008C0428" w:rsidP="00731CA5">
      <w:pPr>
        <w:pStyle w:val="CBDNormalNumber"/>
        <w:numPr>
          <w:ilvl w:val="0"/>
          <w:numId w:val="5"/>
        </w:numPr>
        <w:ind w:left="568"/>
      </w:pPr>
      <w:bookmarkStart w:id="115" w:name="_Hlk202871977"/>
      <w:r w:rsidRPr="00AD36D2">
        <w:t>Approximately half of the national targets (53%) submitted by Parties were reported as having high alignment to GBF Target 13, over a quarter (26%) were reported as having medium alignment to the Target, and more than a tenth (13%) as having low alignment. For 10% of the national targets Parties did not indicate a degree of alignment.</w:t>
      </w:r>
    </w:p>
    <w:bookmarkEnd w:id="115"/>
    <w:p w14:paraId="33D296E8" w14:textId="4248B481" w:rsidR="008C0428" w:rsidRPr="00AD36D2" w:rsidRDefault="00307277" w:rsidP="00731CA5">
      <w:pPr>
        <w:pStyle w:val="CBDNormalNumber"/>
        <w:numPr>
          <w:ilvl w:val="0"/>
          <w:numId w:val="5"/>
        </w:numPr>
        <w:ind w:left="568"/>
      </w:pPr>
      <w:r w:rsidRPr="00AD36D2">
        <w:lastRenderedPageBreak/>
        <w:t xml:space="preserve">Few (11%) Parties have set national targets which fully address all elements of Target 13 and approximately a quarter (23%) have set targets which </w:t>
      </w:r>
      <w:r w:rsidR="00F53F4E" w:rsidRPr="00AD36D2">
        <w:t xml:space="preserve">fully </w:t>
      </w:r>
      <w:r w:rsidRPr="00AD36D2">
        <w:t xml:space="preserve">address half of the target elements. </w:t>
      </w:r>
      <w:r w:rsidR="007F37F2" w:rsidRPr="00AD36D2">
        <w:t xml:space="preserve">About a </w:t>
      </w:r>
      <w:r w:rsidR="008648D6" w:rsidRPr="00AD36D2">
        <w:t>quarter</w:t>
      </w:r>
      <w:r w:rsidR="007F37F2" w:rsidRPr="00AD36D2">
        <w:t xml:space="preserve"> (</w:t>
      </w:r>
      <w:r w:rsidR="008648D6" w:rsidRPr="00AD36D2">
        <w:t>25</w:t>
      </w:r>
      <w:r w:rsidR="007F37F2" w:rsidRPr="00AD36D2">
        <w:t xml:space="preserve">%) of Parties have set national targets which fully address one but less than half of the target elements. </w:t>
      </w:r>
      <w:r w:rsidRPr="00AD36D2">
        <w:t>Less than half of Parties (40%) have set national targets which do not fully address any element of Target 13.</w:t>
      </w:r>
      <w:r w:rsidR="008C0428" w:rsidRPr="00AD36D2">
        <w:t xml:space="preserve"> Some Parties (1</w:t>
      </w:r>
      <w:r w:rsidRPr="00AD36D2">
        <w:t>2</w:t>
      </w:r>
      <w:r w:rsidR="008C0428" w:rsidRPr="00AD36D2">
        <w:t xml:space="preserve">%) have set national targets which partially address all or some of the elements. More than a quarter of Parties reported national targets which address the elements of Target </w:t>
      </w:r>
      <w:r w:rsidRPr="00AD36D2">
        <w:t xml:space="preserve">13 </w:t>
      </w:r>
      <w:r w:rsidR="008C0428" w:rsidRPr="00AD36D2">
        <w:t>to a limited extent (</w:t>
      </w:r>
      <w:r w:rsidRPr="00AD36D2">
        <w:t>8</w:t>
      </w:r>
      <w:r w:rsidR="008C0428" w:rsidRPr="00AD36D2">
        <w:t>%) or not at all (</w:t>
      </w:r>
      <w:r w:rsidRPr="00AD36D2">
        <w:t>20</w:t>
      </w:r>
      <w:r w:rsidR="008C0428" w:rsidRPr="00AD36D2">
        <w:t>%).</w:t>
      </w:r>
    </w:p>
    <w:p w14:paraId="30F41D05" w14:textId="52535E19" w:rsidR="008C0428" w:rsidRPr="00AD36D2" w:rsidRDefault="008C0428" w:rsidP="00731CA5">
      <w:pPr>
        <w:pStyle w:val="CBDNormalNumber"/>
        <w:numPr>
          <w:ilvl w:val="0"/>
          <w:numId w:val="5"/>
        </w:numPr>
        <w:ind w:left="568"/>
      </w:pPr>
      <w:r w:rsidRPr="00AD36D2">
        <w:t>In the national targets submitted, more Parties fully addressed the facilitation of appropriate access to genetic resources (46%) compared to the facilitation of a significant increase of the benefits shared (17%). There were also more targets which fully addressed the elements of Target 13 related to genetic resources than digital sequence information and the benefits that arise from traditional knowledge associated with genetic resources. Further</w:t>
      </w:r>
      <w:r w:rsidR="00D34949" w:rsidRPr="00AD36D2">
        <w:t>more</w:t>
      </w:r>
      <w:r w:rsidRPr="00AD36D2">
        <w:t>, there was generally a greater focus on legal policy and administrative measures as opposed to capacity</w:t>
      </w:r>
      <w:r w:rsidR="00094C98" w:rsidRPr="00AD36D2">
        <w:t>-</w:t>
      </w:r>
      <w:r w:rsidRPr="00AD36D2">
        <w:t>building measures (</w:t>
      </w:r>
      <w:r w:rsidR="00393FF7" w:rsidRPr="00AD36D2">
        <w:t xml:space="preserve">see </w:t>
      </w:r>
      <w:r w:rsidRPr="00AD36D2">
        <w:t>figure 2</w:t>
      </w:r>
      <w:r w:rsidR="00393FF7" w:rsidRPr="00AD36D2">
        <w:t>1</w:t>
      </w:r>
      <w:r w:rsidRPr="00AD36D2">
        <w:t xml:space="preserve">): </w:t>
      </w:r>
    </w:p>
    <w:p w14:paraId="200A2162" w14:textId="634DCFC7" w:rsidR="008C0428" w:rsidRPr="00AD36D2" w:rsidRDefault="008C0428" w:rsidP="00731CA5">
      <w:pPr>
        <w:pStyle w:val="CBDNormalNumber"/>
        <w:numPr>
          <w:ilvl w:val="1"/>
          <w:numId w:val="5"/>
        </w:numPr>
      </w:pPr>
      <w:r w:rsidRPr="00AD36D2">
        <w:t>About half of Parties (49%) set targets which fully addressed taking legal, policy and administrative measures to ensure the fair and equitable sharing of benefits that arise from their utilization. Fewer Parties (30%) had targets fully addressing taking capacity</w:t>
      </w:r>
      <w:r w:rsidR="006B515F" w:rsidRPr="00AD36D2">
        <w:t>-</w:t>
      </w:r>
      <w:r w:rsidRPr="00AD36D2">
        <w:t>building measures to ensure fair and equitable benefit</w:t>
      </w:r>
      <w:r w:rsidR="00FB4892" w:rsidRPr="00AD36D2">
        <w:t>-</w:t>
      </w:r>
      <w:r w:rsidRPr="00AD36D2">
        <w:t>sharing</w:t>
      </w:r>
      <w:r w:rsidR="00FB4892" w:rsidRPr="00AD36D2">
        <w:t>;</w:t>
      </w:r>
    </w:p>
    <w:p w14:paraId="3FAF7AE7" w14:textId="3B28F84F" w:rsidR="008C0428" w:rsidRPr="00AD36D2" w:rsidRDefault="008C0428" w:rsidP="00731CA5">
      <w:pPr>
        <w:pStyle w:val="CBDNormalNumber"/>
        <w:numPr>
          <w:ilvl w:val="1"/>
          <w:numId w:val="5"/>
        </w:numPr>
      </w:pPr>
      <w:r w:rsidRPr="00AD36D2">
        <w:t>About a third (3</w:t>
      </w:r>
      <w:r w:rsidR="00A647C3" w:rsidRPr="00AD36D2">
        <w:t>5</w:t>
      </w:r>
      <w:r w:rsidRPr="00AD36D2">
        <w:t>%) set targets which fully addressed taking legal, policy and administrative measures to ensure the fair and equitable sharing of benefits that arise from the utilization of genetic resources. Fewer Parties (30%) had targets fully addressing taking capacity</w:t>
      </w:r>
      <w:r w:rsidR="006B515F" w:rsidRPr="00AD36D2">
        <w:t>-</w:t>
      </w:r>
      <w:r w:rsidRPr="00AD36D2">
        <w:t>building measures to ensure the fair and equitable sharing of benefits that arise from the utilization of genetic resources</w:t>
      </w:r>
      <w:r w:rsidR="00FB4892" w:rsidRPr="00AD36D2">
        <w:t>;</w:t>
      </w:r>
    </w:p>
    <w:p w14:paraId="4A0AC2A3" w14:textId="2DCAC192" w:rsidR="008C0428" w:rsidRPr="00AD36D2" w:rsidRDefault="008C0428" w:rsidP="00731CA5">
      <w:pPr>
        <w:pStyle w:val="CBDNormalNumber"/>
        <w:numPr>
          <w:ilvl w:val="1"/>
          <w:numId w:val="5"/>
        </w:numPr>
      </w:pPr>
      <w:r w:rsidRPr="00AD36D2">
        <w:t>More than a third (37%) set targets which fully addressed taking legal, policy and administrative measures to ensure the fair and equitable sharing of benefits that arise from traditional knowledge associated with genetic resources. Fewer Parties (26%) had targets fully addressing taking capacity</w:t>
      </w:r>
      <w:r w:rsidR="006B515F" w:rsidRPr="00AD36D2">
        <w:t>-</w:t>
      </w:r>
      <w:r w:rsidRPr="00AD36D2">
        <w:t>building measures to ensure the fair and equitable sharing of benefits that arise from traditional knowledge associated with genetic resources</w:t>
      </w:r>
      <w:r w:rsidR="00FB4892" w:rsidRPr="00AD36D2">
        <w:t>.</w:t>
      </w:r>
    </w:p>
    <w:p w14:paraId="19D9D570" w14:textId="5670D3D5" w:rsidR="008C0428" w:rsidRPr="00AD36D2" w:rsidRDefault="00C305CA" w:rsidP="00731CA5">
      <w:pPr>
        <w:pStyle w:val="CBDNormalNumber"/>
        <w:numPr>
          <w:ilvl w:val="0"/>
          <w:numId w:val="5"/>
        </w:numPr>
        <w:ind w:left="568"/>
      </w:pPr>
      <w:bookmarkStart w:id="116" w:name="_Hlk202868632"/>
      <w:r w:rsidRPr="00AD36D2">
        <w:t>About a third of Parties (36%) provided information on the means of implementation related to at least one of their national the targets related to Target 1</w:t>
      </w:r>
      <w:r w:rsidR="00A94065" w:rsidRPr="00AD36D2">
        <w:t>3</w:t>
      </w:r>
      <w:r w:rsidRPr="00AD36D2">
        <w:t xml:space="preserve">. Of these, 85% indicated that additional means of implementation are required. </w:t>
      </w:r>
      <w:r w:rsidR="008C0428" w:rsidRPr="00AD36D2">
        <w:t>Less than half (47%) of the national target submissions contain information on the associated means of implementation. For targets with this information, most (83%) indicate that additional means of implementation are needed. Few (11%) indicate that the means of implementation are available. Means for implementation commonly mentioned were financial and human resources, identifying and filling capacity gaps, awareness</w:t>
      </w:r>
      <w:r w:rsidR="00D34949" w:rsidRPr="00AD36D2">
        <w:t>-</w:t>
      </w:r>
      <w:r w:rsidR="008C0428" w:rsidRPr="00AD36D2">
        <w:t>raising, and the creation or enhancement of administrative, legal, and/or institutional frameworks, including explicit linkages with the Nagoya Protocol. </w:t>
      </w:r>
      <w:r w:rsidR="008116F6" w:rsidRPr="00AD36D2">
        <w:t>See table 1</w:t>
      </w:r>
      <w:r w:rsidR="000E3565" w:rsidRPr="00AD36D2">
        <w:t>5</w:t>
      </w:r>
      <w:r w:rsidR="008116F6" w:rsidRPr="00AD36D2">
        <w:t xml:space="preserve"> for more detailed examples of the capacity needs identified by Parties.</w:t>
      </w:r>
    </w:p>
    <w:p w14:paraId="223ADB48" w14:textId="62DF4C83" w:rsidR="002E0853" w:rsidRPr="00AD36D2" w:rsidRDefault="002E0853" w:rsidP="002E0853">
      <w:pPr>
        <w:pStyle w:val="CBDNormalNumber"/>
        <w:numPr>
          <w:ilvl w:val="0"/>
          <w:numId w:val="0"/>
        </w:numPr>
        <w:ind w:left="568"/>
      </w:pPr>
      <w:r w:rsidRPr="00AD36D2">
        <w:rPr>
          <w:b/>
          <w:bCs/>
        </w:rPr>
        <w:t>Table 15.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24029F" w:rsidRPr="00AD36D2" w14:paraId="128E3950" w14:textId="77777777" w:rsidTr="007875BE">
        <w:tc>
          <w:tcPr>
            <w:tcW w:w="576" w:type="pct"/>
            <w:shd w:val="clear" w:color="auto" w:fill="F2F2F2" w:themeFill="background1" w:themeFillShade="F2"/>
            <w:vAlign w:val="center"/>
          </w:tcPr>
          <w:p w14:paraId="6CC5B124" w14:textId="77777777" w:rsidR="0024029F" w:rsidRPr="00AD36D2" w:rsidRDefault="0024029F" w:rsidP="00100B40">
            <w:pPr>
              <w:spacing w:before="40" w:after="40"/>
              <w:jc w:val="center"/>
              <w:rPr>
                <w:i/>
                <w:iCs/>
                <w:sz w:val="20"/>
                <w:szCs w:val="20"/>
              </w:rPr>
            </w:pPr>
            <w:r w:rsidRPr="00AD36D2">
              <w:rPr>
                <w:i/>
                <w:iCs/>
                <w:sz w:val="20"/>
                <w:szCs w:val="20"/>
              </w:rPr>
              <w:t>Category of needs</w:t>
            </w:r>
          </w:p>
        </w:tc>
        <w:tc>
          <w:tcPr>
            <w:tcW w:w="1141" w:type="pct"/>
            <w:shd w:val="clear" w:color="auto" w:fill="F2F2F2" w:themeFill="background1" w:themeFillShade="F2"/>
            <w:vAlign w:val="center"/>
          </w:tcPr>
          <w:p w14:paraId="77299DBF" w14:textId="7636F2F4" w:rsidR="0024029F" w:rsidRPr="00AD36D2" w:rsidRDefault="0024029F" w:rsidP="00100B40">
            <w:pPr>
              <w:spacing w:before="40" w:after="40"/>
              <w:jc w:val="center"/>
              <w:rPr>
                <w:i/>
                <w:iCs/>
                <w:sz w:val="20"/>
                <w:szCs w:val="20"/>
              </w:rPr>
            </w:pPr>
            <w:r w:rsidRPr="00AD36D2">
              <w:rPr>
                <w:i/>
                <w:iCs/>
                <w:sz w:val="20"/>
                <w:szCs w:val="20"/>
              </w:rPr>
              <w:t xml:space="preserve">Subcategory </w:t>
            </w:r>
            <w:r w:rsidR="00465C41" w:rsidRPr="00AD36D2">
              <w:rPr>
                <w:i/>
                <w:iCs/>
                <w:sz w:val="20"/>
                <w:szCs w:val="20"/>
              </w:rPr>
              <w:t>of needs</w:t>
            </w:r>
          </w:p>
        </w:tc>
        <w:tc>
          <w:tcPr>
            <w:tcW w:w="3283" w:type="pct"/>
            <w:shd w:val="clear" w:color="auto" w:fill="F2F2F2" w:themeFill="background1" w:themeFillShade="F2"/>
            <w:vAlign w:val="center"/>
          </w:tcPr>
          <w:p w14:paraId="1295A957" w14:textId="477C20DE" w:rsidR="0024029F" w:rsidRPr="00AD36D2" w:rsidRDefault="0024029F" w:rsidP="00100B40">
            <w:pPr>
              <w:spacing w:before="40" w:after="40"/>
              <w:ind w:left="357"/>
              <w:jc w:val="center"/>
              <w:rPr>
                <w:i/>
                <w:iCs/>
                <w:sz w:val="20"/>
                <w:szCs w:val="20"/>
              </w:rPr>
            </w:pPr>
            <w:r w:rsidRPr="00AD36D2">
              <w:rPr>
                <w:i/>
                <w:iCs/>
                <w:sz w:val="20"/>
                <w:szCs w:val="20"/>
              </w:rPr>
              <w:t>Examples of specific needs</w:t>
            </w:r>
          </w:p>
        </w:tc>
      </w:tr>
      <w:tr w:rsidR="0024029F" w:rsidRPr="00AD36D2" w14:paraId="055A5D56" w14:textId="77777777" w:rsidTr="007875BE">
        <w:tc>
          <w:tcPr>
            <w:tcW w:w="576" w:type="pct"/>
            <w:vAlign w:val="center"/>
          </w:tcPr>
          <w:p w14:paraId="75396935" w14:textId="77777777" w:rsidR="0024029F" w:rsidRPr="00AD36D2" w:rsidRDefault="0024029F" w:rsidP="00100B40">
            <w:pPr>
              <w:spacing w:before="40" w:after="40"/>
              <w:jc w:val="left"/>
              <w:rPr>
                <w:sz w:val="20"/>
                <w:szCs w:val="20"/>
              </w:rPr>
            </w:pPr>
            <w:r w:rsidRPr="00AD36D2">
              <w:rPr>
                <w:sz w:val="20"/>
                <w:szCs w:val="20"/>
              </w:rPr>
              <w:t xml:space="preserve">Technological </w:t>
            </w:r>
          </w:p>
        </w:tc>
        <w:tc>
          <w:tcPr>
            <w:tcW w:w="1141" w:type="pct"/>
            <w:vAlign w:val="center"/>
          </w:tcPr>
          <w:p w14:paraId="36860A78" w14:textId="5B01D917" w:rsidR="0024029F" w:rsidRPr="00AD36D2" w:rsidRDefault="0024029F" w:rsidP="00100B40">
            <w:pPr>
              <w:spacing w:before="40" w:after="40"/>
              <w:jc w:val="left"/>
              <w:rPr>
                <w:sz w:val="20"/>
                <w:szCs w:val="20"/>
              </w:rPr>
            </w:pPr>
            <w:r w:rsidRPr="00AD36D2">
              <w:rPr>
                <w:sz w:val="20"/>
                <w:szCs w:val="20"/>
              </w:rPr>
              <w:t>Technology related</w:t>
            </w:r>
          </w:p>
        </w:tc>
        <w:tc>
          <w:tcPr>
            <w:tcW w:w="3283" w:type="pct"/>
            <w:vAlign w:val="center"/>
          </w:tcPr>
          <w:p w14:paraId="4F4C6CF1" w14:textId="77777777"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Increase technical capacity of laboratories, digital sequencing and genotyping facilities </w:t>
            </w:r>
          </w:p>
          <w:p w14:paraId="41FC411A" w14:textId="77777777"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Technological systems for detection, traceability, verification and reference of genetic resources </w:t>
            </w:r>
          </w:p>
        </w:tc>
      </w:tr>
      <w:tr w:rsidR="0024029F" w:rsidRPr="00AD36D2" w14:paraId="23D092B0" w14:textId="77777777" w:rsidTr="007875BE">
        <w:tc>
          <w:tcPr>
            <w:tcW w:w="576" w:type="pct"/>
            <w:vMerge w:val="restart"/>
            <w:vAlign w:val="center"/>
          </w:tcPr>
          <w:p w14:paraId="76BB6C61" w14:textId="77777777" w:rsidR="0024029F" w:rsidRPr="00AD36D2" w:rsidRDefault="0024029F" w:rsidP="00100B40">
            <w:pPr>
              <w:spacing w:before="40" w:after="40"/>
              <w:jc w:val="left"/>
              <w:rPr>
                <w:sz w:val="20"/>
                <w:szCs w:val="20"/>
              </w:rPr>
            </w:pPr>
            <w:r w:rsidRPr="00AD36D2">
              <w:rPr>
                <w:sz w:val="20"/>
                <w:szCs w:val="20"/>
              </w:rPr>
              <w:t xml:space="preserve">Technical </w:t>
            </w:r>
          </w:p>
        </w:tc>
        <w:tc>
          <w:tcPr>
            <w:tcW w:w="1141" w:type="pct"/>
            <w:vAlign w:val="center"/>
          </w:tcPr>
          <w:p w14:paraId="0F39B1AA" w14:textId="3C96F8A5" w:rsidR="0024029F" w:rsidRPr="00AD36D2" w:rsidRDefault="0024029F" w:rsidP="00100B40">
            <w:pPr>
              <w:spacing w:before="40" w:after="40"/>
              <w:jc w:val="left"/>
              <w:rPr>
                <w:sz w:val="20"/>
                <w:szCs w:val="20"/>
              </w:rPr>
            </w:pPr>
            <w:r w:rsidRPr="00AD36D2">
              <w:rPr>
                <w:sz w:val="20"/>
                <w:szCs w:val="20"/>
              </w:rPr>
              <w:t>Information and data</w:t>
            </w:r>
          </w:p>
        </w:tc>
        <w:tc>
          <w:tcPr>
            <w:tcW w:w="3283" w:type="pct"/>
            <w:vAlign w:val="center"/>
          </w:tcPr>
          <w:p w14:paraId="336173F1" w14:textId="77777777"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Gather and collect a greater range of genetic information and traditional knowledge associated with genetic resources and ensure it is freely accessible to research institutions </w:t>
            </w:r>
          </w:p>
          <w:p w14:paraId="3CA9AC55" w14:textId="77777777"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Interpret findings of genetic studies for conservation </w:t>
            </w:r>
          </w:p>
          <w:p w14:paraId="5445132B" w14:textId="36D3D370"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lastRenderedPageBreak/>
              <w:t>Improve database</w:t>
            </w:r>
            <w:r w:rsidR="00922220" w:rsidRPr="00AD36D2">
              <w:rPr>
                <w:rFonts w:asciiTheme="majorBidi" w:hAnsiTheme="majorBidi" w:cstheme="majorBidi"/>
                <w:sz w:val="20"/>
                <w:szCs w:val="20"/>
              </w:rPr>
              <w:t>s</w:t>
            </w:r>
            <w:r w:rsidRPr="00AD36D2">
              <w:rPr>
                <w:rFonts w:asciiTheme="majorBidi" w:hAnsiTheme="majorBidi" w:cstheme="majorBidi"/>
                <w:sz w:val="20"/>
                <w:szCs w:val="20"/>
              </w:rPr>
              <w:t xml:space="preserve"> on </w:t>
            </w:r>
            <w:r w:rsidR="00922220" w:rsidRPr="00AD36D2">
              <w:rPr>
                <w:rFonts w:asciiTheme="majorBidi" w:hAnsiTheme="majorBidi" w:cstheme="majorBidi"/>
                <w:sz w:val="20"/>
                <w:szCs w:val="20"/>
              </w:rPr>
              <w:t xml:space="preserve">the </w:t>
            </w:r>
            <w:r w:rsidRPr="00AD36D2">
              <w:rPr>
                <w:rFonts w:asciiTheme="majorBidi" w:hAnsiTheme="majorBidi" w:cstheme="majorBidi"/>
                <w:sz w:val="20"/>
                <w:szCs w:val="20"/>
              </w:rPr>
              <w:t>use and benefit</w:t>
            </w:r>
            <w:r w:rsidR="00D34949" w:rsidRPr="00AD36D2">
              <w:rPr>
                <w:rFonts w:asciiTheme="majorBidi" w:hAnsiTheme="majorBidi" w:cstheme="majorBidi"/>
                <w:sz w:val="20"/>
                <w:szCs w:val="20"/>
              </w:rPr>
              <w:t>-</w:t>
            </w:r>
            <w:r w:rsidRPr="00AD36D2">
              <w:rPr>
                <w:rFonts w:asciiTheme="majorBidi" w:hAnsiTheme="majorBidi" w:cstheme="majorBidi"/>
                <w:sz w:val="20"/>
                <w:szCs w:val="20"/>
              </w:rPr>
              <w:t>sharing arising from the utili</w:t>
            </w:r>
            <w:r w:rsidR="00D34949" w:rsidRPr="00AD36D2">
              <w:rPr>
                <w:rFonts w:asciiTheme="majorBidi" w:hAnsiTheme="majorBidi" w:cstheme="majorBidi"/>
                <w:sz w:val="20"/>
                <w:szCs w:val="20"/>
              </w:rPr>
              <w:t>z</w:t>
            </w:r>
            <w:r w:rsidRPr="00AD36D2">
              <w:rPr>
                <w:rFonts w:asciiTheme="majorBidi" w:hAnsiTheme="majorBidi" w:cstheme="majorBidi"/>
                <w:sz w:val="20"/>
                <w:szCs w:val="20"/>
              </w:rPr>
              <w:t xml:space="preserve">ation of genetic resources </w:t>
            </w:r>
          </w:p>
          <w:p w14:paraId="78FD2DBD" w14:textId="77777777"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Develop gene banks and collection systems </w:t>
            </w:r>
          </w:p>
        </w:tc>
      </w:tr>
      <w:tr w:rsidR="0024029F" w:rsidRPr="00AD36D2" w14:paraId="59406344" w14:textId="77777777" w:rsidTr="007875BE">
        <w:tc>
          <w:tcPr>
            <w:tcW w:w="576" w:type="pct"/>
            <w:vMerge/>
            <w:vAlign w:val="center"/>
          </w:tcPr>
          <w:p w14:paraId="31606369" w14:textId="77777777" w:rsidR="0024029F" w:rsidRPr="00AD36D2" w:rsidRDefault="0024029F" w:rsidP="00100B40">
            <w:pPr>
              <w:spacing w:before="40" w:after="40"/>
              <w:jc w:val="left"/>
              <w:rPr>
                <w:sz w:val="20"/>
                <w:szCs w:val="20"/>
              </w:rPr>
            </w:pPr>
          </w:p>
        </w:tc>
        <w:tc>
          <w:tcPr>
            <w:tcW w:w="1141" w:type="pct"/>
            <w:vAlign w:val="center"/>
          </w:tcPr>
          <w:p w14:paraId="59D26FD6" w14:textId="06326F4F" w:rsidR="0024029F" w:rsidRPr="00AD36D2" w:rsidRDefault="0024029F" w:rsidP="00100B40">
            <w:pPr>
              <w:spacing w:before="40" w:after="40"/>
              <w:jc w:val="left"/>
              <w:rPr>
                <w:sz w:val="20"/>
                <w:szCs w:val="20"/>
              </w:rPr>
            </w:pPr>
            <w:r w:rsidRPr="00AD36D2">
              <w:rPr>
                <w:sz w:val="20"/>
                <w:szCs w:val="20"/>
              </w:rPr>
              <w:t>Monitoring and surveillance</w:t>
            </w:r>
          </w:p>
        </w:tc>
        <w:tc>
          <w:tcPr>
            <w:tcW w:w="3283" w:type="pct"/>
            <w:vAlign w:val="center"/>
          </w:tcPr>
          <w:p w14:paraId="79194386" w14:textId="77777777"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Designate national checkpoints for monitoring and traceability of genetic resources and associated traditional knowledge</w:t>
            </w:r>
          </w:p>
        </w:tc>
      </w:tr>
      <w:tr w:rsidR="0024029F" w:rsidRPr="00AD36D2" w14:paraId="7CE5BEFD" w14:textId="77777777" w:rsidTr="007875BE">
        <w:tc>
          <w:tcPr>
            <w:tcW w:w="576" w:type="pct"/>
            <w:vMerge/>
            <w:vAlign w:val="center"/>
          </w:tcPr>
          <w:p w14:paraId="162CFDA6" w14:textId="77777777" w:rsidR="0024029F" w:rsidRPr="00AD36D2" w:rsidRDefault="0024029F" w:rsidP="00100B40">
            <w:pPr>
              <w:spacing w:before="40" w:after="40"/>
              <w:jc w:val="left"/>
              <w:rPr>
                <w:sz w:val="20"/>
                <w:szCs w:val="20"/>
              </w:rPr>
            </w:pPr>
          </w:p>
        </w:tc>
        <w:tc>
          <w:tcPr>
            <w:tcW w:w="1141" w:type="pct"/>
            <w:vAlign w:val="center"/>
          </w:tcPr>
          <w:p w14:paraId="570B89E4" w14:textId="7763500B" w:rsidR="0024029F" w:rsidRPr="00AD36D2" w:rsidRDefault="0024029F" w:rsidP="00100B40">
            <w:pPr>
              <w:spacing w:before="40" w:after="40"/>
              <w:jc w:val="left"/>
              <w:rPr>
                <w:sz w:val="20"/>
                <w:szCs w:val="20"/>
              </w:rPr>
            </w:pPr>
            <w:r w:rsidRPr="00AD36D2">
              <w:rPr>
                <w:sz w:val="20"/>
                <w:szCs w:val="20"/>
              </w:rPr>
              <w:t>Capacity</w:t>
            </w:r>
            <w:r w:rsidR="006B515F" w:rsidRPr="00AD36D2">
              <w:rPr>
                <w:sz w:val="20"/>
                <w:szCs w:val="20"/>
              </w:rPr>
              <w:t>-</w:t>
            </w:r>
            <w:r w:rsidRPr="00AD36D2">
              <w:rPr>
                <w:sz w:val="20"/>
                <w:szCs w:val="20"/>
              </w:rPr>
              <w:t>building</w:t>
            </w:r>
          </w:p>
        </w:tc>
        <w:tc>
          <w:tcPr>
            <w:tcW w:w="3283" w:type="pct"/>
            <w:vAlign w:val="center"/>
          </w:tcPr>
          <w:p w14:paraId="70B5DFB2" w14:textId="3802A677"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Capacity</w:t>
            </w:r>
            <w:r w:rsidR="006B515F" w:rsidRPr="00AD36D2">
              <w:rPr>
                <w:rFonts w:asciiTheme="majorBidi" w:hAnsiTheme="majorBidi" w:cstheme="majorBidi"/>
                <w:sz w:val="20"/>
                <w:szCs w:val="20"/>
              </w:rPr>
              <w:t>-</w:t>
            </w:r>
            <w:r w:rsidRPr="00AD36D2">
              <w:rPr>
                <w:rFonts w:asciiTheme="majorBidi" w:hAnsiTheme="majorBidi" w:cstheme="majorBidi"/>
                <w:sz w:val="20"/>
                <w:szCs w:val="20"/>
              </w:rPr>
              <w:t>building to start DSI at a national level</w:t>
            </w:r>
          </w:p>
          <w:p w14:paraId="0C5390C6" w14:textId="49C644BF"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Capacity</w:t>
            </w:r>
            <w:r w:rsidR="006B515F" w:rsidRPr="00AD36D2">
              <w:rPr>
                <w:rFonts w:asciiTheme="majorBidi" w:hAnsiTheme="majorBidi" w:cstheme="majorBidi"/>
                <w:sz w:val="20"/>
                <w:szCs w:val="20"/>
              </w:rPr>
              <w:t>-</w:t>
            </w:r>
            <w:r w:rsidRPr="00AD36D2">
              <w:rPr>
                <w:rFonts w:asciiTheme="majorBidi" w:hAnsiTheme="majorBidi" w:cstheme="majorBidi"/>
                <w:sz w:val="20"/>
                <w:szCs w:val="20"/>
              </w:rPr>
              <w:t xml:space="preserve">building for </w:t>
            </w:r>
            <w:r w:rsidR="00E904EA" w:rsidRPr="00AD36D2">
              <w:rPr>
                <w:rFonts w:asciiTheme="majorBidi" w:hAnsiTheme="majorBidi" w:cstheme="majorBidi"/>
                <w:sz w:val="20"/>
                <w:szCs w:val="20"/>
              </w:rPr>
              <w:t>indigenous peoples and local communities</w:t>
            </w:r>
            <w:r w:rsidRPr="00AD36D2">
              <w:rPr>
                <w:rFonts w:asciiTheme="majorBidi" w:hAnsiTheme="majorBidi" w:cstheme="majorBidi"/>
                <w:sz w:val="20"/>
                <w:szCs w:val="20"/>
              </w:rPr>
              <w:t xml:space="preserve"> to negotiate benefit</w:t>
            </w:r>
            <w:r w:rsidR="00D34949" w:rsidRPr="00AD36D2">
              <w:rPr>
                <w:rFonts w:asciiTheme="majorBidi" w:hAnsiTheme="majorBidi" w:cstheme="majorBidi"/>
                <w:sz w:val="20"/>
                <w:szCs w:val="20"/>
              </w:rPr>
              <w:t>-</w:t>
            </w:r>
            <w:r w:rsidRPr="00AD36D2">
              <w:rPr>
                <w:rFonts w:asciiTheme="majorBidi" w:hAnsiTheme="majorBidi" w:cstheme="majorBidi"/>
                <w:sz w:val="20"/>
                <w:szCs w:val="20"/>
              </w:rPr>
              <w:t xml:space="preserve">sharing agreements </w:t>
            </w:r>
          </w:p>
        </w:tc>
      </w:tr>
      <w:tr w:rsidR="0024029F" w:rsidRPr="00AD36D2" w14:paraId="21A72B4A" w14:textId="77777777" w:rsidTr="007875BE">
        <w:tc>
          <w:tcPr>
            <w:tcW w:w="576" w:type="pct"/>
            <w:vMerge/>
            <w:vAlign w:val="center"/>
          </w:tcPr>
          <w:p w14:paraId="14DCDF8E" w14:textId="77777777" w:rsidR="0024029F" w:rsidRPr="00AD36D2" w:rsidRDefault="0024029F" w:rsidP="00100B40">
            <w:pPr>
              <w:spacing w:before="40" w:after="40"/>
              <w:jc w:val="left"/>
              <w:rPr>
                <w:sz w:val="20"/>
                <w:szCs w:val="20"/>
              </w:rPr>
            </w:pPr>
          </w:p>
        </w:tc>
        <w:tc>
          <w:tcPr>
            <w:tcW w:w="1141" w:type="pct"/>
            <w:vAlign w:val="center"/>
          </w:tcPr>
          <w:p w14:paraId="787916EF" w14:textId="2AFA6474" w:rsidR="0024029F" w:rsidRPr="00AD36D2" w:rsidRDefault="0024029F" w:rsidP="00100B40">
            <w:pPr>
              <w:spacing w:before="40" w:after="40"/>
              <w:jc w:val="left"/>
              <w:rPr>
                <w:sz w:val="20"/>
                <w:szCs w:val="20"/>
              </w:rPr>
            </w:pPr>
            <w:r w:rsidRPr="00AD36D2">
              <w:rPr>
                <w:sz w:val="20"/>
                <w:szCs w:val="20"/>
              </w:rPr>
              <w:t>Human resources: training and skills</w:t>
            </w:r>
          </w:p>
        </w:tc>
        <w:tc>
          <w:tcPr>
            <w:tcW w:w="3283" w:type="pct"/>
            <w:vAlign w:val="center"/>
          </w:tcPr>
          <w:p w14:paraId="5871D28C" w14:textId="564841E8"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 stakeholders in </w:t>
            </w:r>
            <w:r w:rsidR="00E904EA" w:rsidRPr="00AD36D2">
              <w:rPr>
                <w:rFonts w:asciiTheme="majorBidi" w:hAnsiTheme="majorBidi" w:cstheme="majorBidi"/>
                <w:sz w:val="20"/>
                <w:szCs w:val="20"/>
              </w:rPr>
              <w:t>access and benefit sharing</w:t>
            </w:r>
            <w:r w:rsidRPr="00AD36D2">
              <w:rPr>
                <w:rFonts w:asciiTheme="majorBidi" w:hAnsiTheme="majorBidi" w:cstheme="majorBidi"/>
                <w:sz w:val="20"/>
                <w:szCs w:val="20"/>
              </w:rPr>
              <w:t xml:space="preserve"> mechanisms to ensure their effective implementation</w:t>
            </w:r>
            <w:r w:rsidR="00E352F6" w:rsidRPr="00AD36D2">
              <w:rPr>
                <w:rFonts w:asciiTheme="majorBidi" w:hAnsiTheme="majorBidi" w:cstheme="majorBidi"/>
                <w:sz w:val="20"/>
                <w:szCs w:val="20"/>
              </w:rPr>
              <w:t>, including the</w:t>
            </w:r>
            <w:r w:rsidRPr="00AD36D2">
              <w:rPr>
                <w:rFonts w:asciiTheme="majorBidi" w:hAnsiTheme="majorBidi" w:cstheme="majorBidi"/>
                <w:sz w:val="20"/>
                <w:szCs w:val="20"/>
              </w:rPr>
              <w:t xml:space="preserve"> design </w:t>
            </w:r>
            <w:r w:rsidR="00E352F6" w:rsidRPr="00AD36D2">
              <w:rPr>
                <w:rFonts w:asciiTheme="majorBidi" w:hAnsiTheme="majorBidi" w:cstheme="majorBidi"/>
                <w:sz w:val="20"/>
                <w:szCs w:val="20"/>
              </w:rPr>
              <w:t xml:space="preserve">of </w:t>
            </w:r>
            <w:r w:rsidRPr="00AD36D2">
              <w:rPr>
                <w:rFonts w:asciiTheme="majorBidi" w:hAnsiTheme="majorBidi" w:cstheme="majorBidi"/>
                <w:sz w:val="20"/>
                <w:szCs w:val="20"/>
              </w:rPr>
              <w:t xml:space="preserve">training models on </w:t>
            </w:r>
            <w:r w:rsidR="00E352F6" w:rsidRPr="00AD36D2">
              <w:rPr>
                <w:rFonts w:asciiTheme="majorBidi" w:hAnsiTheme="majorBidi" w:cstheme="majorBidi"/>
                <w:sz w:val="20"/>
                <w:szCs w:val="20"/>
              </w:rPr>
              <w:t>access and benefit</w:t>
            </w:r>
            <w:r w:rsidR="00D34949" w:rsidRPr="00AD36D2">
              <w:rPr>
                <w:rFonts w:asciiTheme="majorBidi" w:hAnsiTheme="majorBidi" w:cstheme="majorBidi"/>
                <w:sz w:val="20"/>
                <w:szCs w:val="20"/>
              </w:rPr>
              <w:t>-</w:t>
            </w:r>
            <w:r w:rsidR="00E352F6" w:rsidRPr="00AD36D2">
              <w:rPr>
                <w:rFonts w:asciiTheme="majorBidi" w:hAnsiTheme="majorBidi" w:cstheme="majorBidi"/>
                <w:sz w:val="20"/>
                <w:szCs w:val="20"/>
              </w:rPr>
              <w:t>sharing</w:t>
            </w:r>
            <w:r w:rsidRPr="00AD36D2">
              <w:rPr>
                <w:rFonts w:asciiTheme="majorBidi" w:hAnsiTheme="majorBidi" w:cstheme="majorBidi"/>
                <w:sz w:val="20"/>
                <w:szCs w:val="20"/>
              </w:rPr>
              <w:t xml:space="preserve"> regulations, </w:t>
            </w:r>
            <w:r w:rsidR="00E352F6" w:rsidRPr="00AD36D2">
              <w:rPr>
                <w:rFonts w:asciiTheme="majorBidi" w:hAnsiTheme="majorBidi" w:cstheme="majorBidi"/>
                <w:sz w:val="20"/>
                <w:szCs w:val="20"/>
              </w:rPr>
              <w:t xml:space="preserve">digital sequence </w:t>
            </w:r>
            <w:r w:rsidR="002838E5" w:rsidRPr="00AD36D2">
              <w:rPr>
                <w:rFonts w:asciiTheme="majorBidi" w:hAnsiTheme="majorBidi" w:cstheme="majorBidi"/>
                <w:sz w:val="20"/>
                <w:szCs w:val="20"/>
              </w:rPr>
              <w:t>information</w:t>
            </w:r>
            <w:r w:rsidR="00E352F6" w:rsidRPr="00AD36D2">
              <w:rPr>
                <w:rFonts w:asciiTheme="majorBidi" w:hAnsiTheme="majorBidi" w:cstheme="majorBidi"/>
                <w:sz w:val="20"/>
                <w:szCs w:val="20"/>
              </w:rPr>
              <w:t xml:space="preserve"> and their relationships</w:t>
            </w:r>
            <w:r w:rsidRPr="00AD36D2">
              <w:rPr>
                <w:rFonts w:asciiTheme="majorBidi" w:hAnsiTheme="majorBidi" w:cstheme="majorBidi"/>
                <w:sz w:val="20"/>
                <w:szCs w:val="20"/>
              </w:rPr>
              <w:t xml:space="preserve"> to </w:t>
            </w:r>
            <w:r w:rsidR="00E352F6" w:rsidRPr="00AD36D2">
              <w:rPr>
                <w:rFonts w:asciiTheme="majorBidi" w:hAnsiTheme="majorBidi" w:cstheme="majorBidi"/>
                <w:sz w:val="20"/>
                <w:szCs w:val="20"/>
              </w:rPr>
              <w:t xml:space="preserve">relevant </w:t>
            </w:r>
            <w:r w:rsidRPr="00AD36D2">
              <w:rPr>
                <w:rFonts w:asciiTheme="majorBidi" w:hAnsiTheme="majorBidi" w:cstheme="majorBidi"/>
                <w:sz w:val="20"/>
                <w:szCs w:val="20"/>
              </w:rPr>
              <w:t xml:space="preserve">conventions </w:t>
            </w:r>
            <w:r w:rsidR="00E352F6" w:rsidRPr="00AD36D2">
              <w:rPr>
                <w:rFonts w:asciiTheme="majorBidi" w:hAnsiTheme="majorBidi" w:cstheme="majorBidi"/>
                <w:sz w:val="20"/>
                <w:szCs w:val="20"/>
              </w:rPr>
              <w:t>and processes</w:t>
            </w:r>
          </w:p>
        </w:tc>
      </w:tr>
      <w:tr w:rsidR="0024029F" w:rsidRPr="00AD36D2" w14:paraId="288BB9D4" w14:textId="77777777" w:rsidTr="007875BE">
        <w:tc>
          <w:tcPr>
            <w:tcW w:w="576" w:type="pct"/>
            <w:vMerge/>
            <w:vAlign w:val="center"/>
          </w:tcPr>
          <w:p w14:paraId="253474F9" w14:textId="77777777" w:rsidR="0024029F" w:rsidRPr="00AD36D2" w:rsidRDefault="0024029F" w:rsidP="00100B40">
            <w:pPr>
              <w:spacing w:before="40" w:after="40"/>
              <w:jc w:val="left"/>
              <w:rPr>
                <w:sz w:val="20"/>
                <w:szCs w:val="20"/>
              </w:rPr>
            </w:pPr>
          </w:p>
        </w:tc>
        <w:tc>
          <w:tcPr>
            <w:tcW w:w="1141" w:type="pct"/>
            <w:vAlign w:val="center"/>
          </w:tcPr>
          <w:p w14:paraId="68784C0C" w14:textId="0FDFFF7D" w:rsidR="0024029F" w:rsidRPr="00AD36D2" w:rsidRDefault="0024029F" w:rsidP="00100B40">
            <w:pPr>
              <w:spacing w:before="40" w:after="40"/>
              <w:jc w:val="left"/>
              <w:rPr>
                <w:sz w:val="20"/>
                <w:szCs w:val="20"/>
              </w:rPr>
            </w:pPr>
            <w:r w:rsidRPr="00AD36D2">
              <w:rPr>
                <w:sz w:val="20"/>
                <w:szCs w:val="20"/>
              </w:rPr>
              <w:t>Communication and awareness</w:t>
            </w:r>
          </w:p>
        </w:tc>
        <w:tc>
          <w:tcPr>
            <w:tcW w:w="3283" w:type="pct"/>
            <w:vAlign w:val="center"/>
          </w:tcPr>
          <w:p w14:paraId="6A0A4F29" w14:textId="6368F740"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Increased public and sectoral awareness of </w:t>
            </w:r>
            <w:r w:rsidR="00E352F6" w:rsidRPr="00AD36D2">
              <w:rPr>
                <w:rFonts w:asciiTheme="majorBidi" w:hAnsiTheme="majorBidi" w:cstheme="majorBidi"/>
                <w:sz w:val="20"/>
                <w:szCs w:val="20"/>
              </w:rPr>
              <w:t>access and benefit sharing</w:t>
            </w:r>
            <w:r w:rsidRPr="00AD36D2">
              <w:rPr>
                <w:rFonts w:asciiTheme="majorBidi" w:hAnsiTheme="majorBidi" w:cstheme="majorBidi"/>
                <w:sz w:val="20"/>
                <w:szCs w:val="20"/>
              </w:rPr>
              <w:t xml:space="preserve"> and the economic and socio-cultural value of genetic resources </w:t>
            </w:r>
          </w:p>
        </w:tc>
      </w:tr>
      <w:tr w:rsidR="0024029F" w:rsidRPr="00AD36D2" w14:paraId="62972863" w14:textId="77777777" w:rsidTr="007875BE">
        <w:tc>
          <w:tcPr>
            <w:tcW w:w="576" w:type="pct"/>
            <w:vMerge/>
            <w:vAlign w:val="center"/>
          </w:tcPr>
          <w:p w14:paraId="1221CA06" w14:textId="77777777" w:rsidR="0024029F" w:rsidRPr="00AD36D2" w:rsidRDefault="0024029F" w:rsidP="00100B40">
            <w:pPr>
              <w:spacing w:before="40" w:after="40"/>
              <w:jc w:val="left"/>
              <w:rPr>
                <w:sz w:val="20"/>
                <w:szCs w:val="20"/>
              </w:rPr>
            </w:pPr>
          </w:p>
        </w:tc>
        <w:tc>
          <w:tcPr>
            <w:tcW w:w="1141" w:type="pct"/>
            <w:vAlign w:val="center"/>
          </w:tcPr>
          <w:p w14:paraId="3550143C" w14:textId="39370778" w:rsidR="0024029F" w:rsidRPr="00AD36D2" w:rsidRDefault="0024029F" w:rsidP="00100B40">
            <w:pPr>
              <w:spacing w:before="40" w:after="40"/>
              <w:jc w:val="left"/>
              <w:rPr>
                <w:sz w:val="20"/>
                <w:szCs w:val="20"/>
              </w:rPr>
            </w:pPr>
            <w:r w:rsidRPr="00AD36D2">
              <w:rPr>
                <w:sz w:val="20"/>
                <w:szCs w:val="20"/>
              </w:rPr>
              <w:t>National and local cooperation and knowledge transfer</w:t>
            </w:r>
          </w:p>
        </w:tc>
        <w:tc>
          <w:tcPr>
            <w:tcW w:w="3283" w:type="pct"/>
            <w:vAlign w:val="center"/>
          </w:tcPr>
          <w:p w14:paraId="5C250348" w14:textId="77777777"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Strengthen collaboration between stakeholders involved in the development of traditional knowledge </w:t>
            </w:r>
          </w:p>
          <w:p w14:paraId="12FBD7EC" w14:textId="3D67EF01"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Recognise and respect the rights of </w:t>
            </w:r>
            <w:r w:rsidR="007875BE" w:rsidRPr="00AD36D2">
              <w:rPr>
                <w:rFonts w:asciiTheme="majorBidi" w:hAnsiTheme="majorBidi" w:cstheme="majorBidi"/>
                <w:sz w:val="20"/>
                <w:szCs w:val="20"/>
              </w:rPr>
              <w:t>indigenous peoples and local communities</w:t>
            </w:r>
            <w:r w:rsidRPr="00AD36D2">
              <w:rPr>
                <w:rFonts w:asciiTheme="majorBidi" w:hAnsiTheme="majorBidi" w:cstheme="majorBidi"/>
                <w:sz w:val="20"/>
                <w:szCs w:val="20"/>
              </w:rPr>
              <w:t xml:space="preserve"> and their traditional knowledge regarding the management of natural resources </w:t>
            </w:r>
          </w:p>
        </w:tc>
      </w:tr>
      <w:tr w:rsidR="0024029F" w:rsidRPr="00AD36D2" w14:paraId="7E1F16A3" w14:textId="77777777" w:rsidTr="007875BE">
        <w:tc>
          <w:tcPr>
            <w:tcW w:w="576" w:type="pct"/>
            <w:vMerge w:val="restart"/>
            <w:vAlign w:val="center"/>
          </w:tcPr>
          <w:p w14:paraId="5BF54BE2" w14:textId="77777777" w:rsidR="0024029F" w:rsidRPr="00AD36D2" w:rsidRDefault="0024029F" w:rsidP="00100B40">
            <w:pPr>
              <w:spacing w:before="40" w:after="40"/>
              <w:jc w:val="left"/>
              <w:rPr>
                <w:sz w:val="20"/>
                <w:szCs w:val="20"/>
              </w:rPr>
            </w:pPr>
            <w:r w:rsidRPr="00AD36D2">
              <w:rPr>
                <w:sz w:val="20"/>
                <w:szCs w:val="20"/>
              </w:rPr>
              <w:t xml:space="preserve">Institutional </w:t>
            </w:r>
          </w:p>
        </w:tc>
        <w:tc>
          <w:tcPr>
            <w:tcW w:w="1141" w:type="pct"/>
            <w:vAlign w:val="center"/>
          </w:tcPr>
          <w:p w14:paraId="6C6D08D9" w14:textId="7D3F4B93" w:rsidR="0024029F" w:rsidRPr="00AD36D2" w:rsidRDefault="0024029F" w:rsidP="00100B40">
            <w:pPr>
              <w:spacing w:before="40" w:after="40"/>
              <w:jc w:val="left"/>
              <w:rPr>
                <w:sz w:val="20"/>
                <w:szCs w:val="20"/>
              </w:rPr>
            </w:pPr>
            <w:r w:rsidRPr="00AD36D2">
              <w:rPr>
                <w:sz w:val="20"/>
                <w:szCs w:val="20"/>
              </w:rPr>
              <w:t>Regulatory and legal frameworks</w:t>
            </w:r>
          </w:p>
        </w:tc>
        <w:tc>
          <w:tcPr>
            <w:tcW w:w="3283" w:type="pct"/>
            <w:vAlign w:val="center"/>
          </w:tcPr>
          <w:p w14:paraId="2DF94E51" w14:textId="77777777"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Build frameworks and legal mechanisms to support reasonable access and resource sharing in a fair and equitable manner (including from traditional knowledge)</w:t>
            </w:r>
          </w:p>
          <w:p w14:paraId="503E390A" w14:textId="77777777"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Coordinate regulatory entities and actors for genetic resources </w:t>
            </w:r>
          </w:p>
        </w:tc>
      </w:tr>
      <w:tr w:rsidR="0024029F" w:rsidRPr="00AD36D2" w14:paraId="54D20407" w14:textId="77777777" w:rsidTr="007875BE">
        <w:tc>
          <w:tcPr>
            <w:tcW w:w="576" w:type="pct"/>
            <w:vMerge/>
            <w:vAlign w:val="center"/>
          </w:tcPr>
          <w:p w14:paraId="09B45B89" w14:textId="77777777" w:rsidR="0024029F" w:rsidRPr="00AD36D2" w:rsidRDefault="0024029F" w:rsidP="00100B40">
            <w:pPr>
              <w:spacing w:before="40" w:after="40"/>
              <w:jc w:val="left"/>
              <w:rPr>
                <w:sz w:val="20"/>
                <w:szCs w:val="20"/>
              </w:rPr>
            </w:pPr>
          </w:p>
        </w:tc>
        <w:tc>
          <w:tcPr>
            <w:tcW w:w="1141" w:type="pct"/>
            <w:vAlign w:val="center"/>
          </w:tcPr>
          <w:p w14:paraId="67285508" w14:textId="60E221F2" w:rsidR="0024029F" w:rsidRPr="00AD36D2" w:rsidRDefault="0024029F" w:rsidP="00100B40">
            <w:pPr>
              <w:spacing w:before="40" w:after="40"/>
              <w:jc w:val="left"/>
              <w:rPr>
                <w:sz w:val="20"/>
                <w:szCs w:val="20"/>
              </w:rPr>
            </w:pPr>
            <w:r w:rsidRPr="00AD36D2">
              <w:rPr>
                <w:sz w:val="20"/>
                <w:szCs w:val="20"/>
              </w:rPr>
              <w:t>Environmental governance and policy</w:t>
            </w:r>
          </w:p>
        </w:tc>
        <w:tc>
          <w:tcPr>
            <w:tcW w:w="3283" w:type="pct"/>
            <w:vAlign w:val="center"/>
          </w:tcPr>
          <w:p w14:paraId="115311F0" w14:textId="21CC2B04"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Support value chain </w:t>
            </w:r>
            <w:r w:rsidR="007875BE" w:rsidRPr="00AD36D2">
              <w:rPr>
                <w:rFonts w:asciiTheme="majorBidi" w:hAnsiTheme="majorBidi" w:cstheme="majorBidi"/>
                <w:sz w:val="20"/>
                <w:szCs w:val="20"/>
              </w:rPr>
              <w:t>recognition</w:t>
            </w:r>
            <w:r w:rsidRPr="00AD36D2">
              <w:rPr>
                <w:rFonts w:asciiTheme="majorBidi" w:hAnsiTheme="majorBidi" w:cstheme="majorBidi"/>
                <w:sz w:val="20"/>
                <w:szCs w:val="20"/>
              </w:rPr>
              <w:t xml:space="preserve"> of genetic resources </w:t>
            </w:r>
          </w:p>
          <w:p w14:paraId="3AE3EB98" w14:textId="43D26A31" w:rsidR="0024029F" w:rsidRPr="00AD36D2" w:rsidRDefault="0024029F" w:rsidP="00F5371E">
            <w:pPr>
              <w:pStyle w:val="ListParagraph"/>
              <w:numPr>
                <w:ilvl w:val="0"/>
                <w:numId w:val="3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Strengthen technical and administrative procedures</w:t>
            </w:r>
          </w:p>
        </w:tc>
      </w:tr>
    </w:tbl>
    <w:p w14:paraId="54DDE495" w14:textId="75FFE5B2" w:rsidR="008C0428" w:rsidRPr="00AD36D2" w:rsidRDefault="002E4CCD" w:rsidP="00731CA5">
      <w:pPr>
        <w:pStyle w:val="CBDNormalNumber"/>
        <w:numPr>
          <w:ilvl w:val="0"/>
          <w:numId w:val="5"/>
        </w:numPr>
        <w:ind w:left="568"/>
      </w:pPr>
      <w:bookmarkStart w:id="117" w:name="_Hlk202861235"/>
      <w:bookmarkEnd w:id="116"/>
      <w:r w:rsidRPr="00AD36D2">
        <w:t>Few Parties (13%) and f</w:t>
      </w:r>
      <w:r w:rsidR="008C0428" w:rsidRPr="00AD36D2">
        <w:t>ew (1</w:t>
      </w:r>
      <w:r w:rsidR="0022373A" w:rsidRPr="00AD36D2">
        <w:t>3</w:t>
      </w:r>
      <w:r w:rsidR="008C0428" w:rsidRPr="00AD36D2">
        <w:t>%) national target submissions provide information on the involvement of non-</w:t>
      </w:r>
      <w:r w:rsidR="00D542BD" w:rsidRPr="00AD36D2">
        <w:t>S</w:t>
      </w:r>
      <w:r w:rsidR="008C0428" w:rsidRPr="00AD36D2">
        <w:t>tate actors. Common actions included financing, data collection and research, general implementation support, and awareness</w:t>
      </w:r>
      <w:r w:rsidR="00D34949" w:rsidRPr="00AD36D2">
        <w:t>-</w:t>
      </w:r>
      <w:r w:rsidR="008C0428" w:rsidRPr="00AD36D2">
        <w:t>raising from a range of actors</w:t>
      </w:r>
      <w:r w:rsidR="00D34949" w:rsidRPr="00AD36D2">
        <w:t>,</w:t>
      </w:r>
      <w:r w:rsidR="008C0428" w:rsidRPr="00AD36D2">
        <w:t xml:space="preserve"> including nongovernmental organi</w:t>
      </w:r>
      <w:r w:rsidR="009A3F98" w:rsidRPr="00AD36D2">
        <w:t>z</w:t>
      </w:r>
      <w:r w:rsidR="008C0428" w:rsidRPr="00AD36D2">
        <w:t xml:space="preserve">ations, private entities, indigenous peoples </w:t>
      </w:r>
      <w:bookmarkEnd w:id="117"/>
      <w:r w:rsidR="008C0428" w:rsidRPr="00AD36D2">
        <w:t xml:space="preserve">and local communities, youth groups, and academic institutions. </w:t>
      </w:r>
    </w:p>
    <w:p w14:paraId="5F96F920" w14:textId="6EB9FE72" w:rsidR="008C0428" w:rsidRPr="00AD36D2" w:rsidRDefault="000C6218" w:rsidP="000C6218">
      <w:pPr>
        <w:pStyle w:val="CBDNormalNumber"/>
        <w:numPr>
          <w:ilvl w:val="0"/>
          <w:numId w:val="5"/>
        </w:numPr>
        <w:ind w:left="568"/>
      </w:pPr>
      <w:r w:rsidRPr="00AD36D2">
        <w:t>Around a quarter of Parties indicated that they would make use of component (25%) or complimentary (28%) indicators for monitoring implementation of their national targets associated with this target of the Framework. Comparatively more (35%) indicated that they would make use of national indicators. At the target level, a</w:t>
      </w:r>
      <w:r w:rsidR="008C0428" w:rsidRPr="00AD36D2">
        <w:t>bout a quarter of national targets identified component indicators (26%) and complimentary indicators (29%). Less than half (41%) of national targets mapped to GBF Target 13 contained supplementary national indicators. Examples of elements measured by these national indicators include the quantity of data from genetic resources of native species, the proportion of the population aware of the Nagoya Protocol and other sharing agreements, and the number of annual requests for access to national genetic resources. There was a greater number of indicators relating to the non-monetary benefits compared to those relating to the monetary benefits of the sharing of resources. Indicators were frequently disaggregated by type of non-monetary benefit and by type of beneficiary.</w:t>
      </w:r>
    </w:p>
    <w:p w14:paraId="3DE02807" w14:textId="6B45CEAF" w:rsidR="008C0428" w:rsidRPr="00AD36D2" w:rsidRDefault="008C0428" w:rsidP="00731CA5">
      <w:pPr>
        <w:pStyle w:val="CBDNormalNumber"/>
        <w:numPr>
          <w:ilvl w:val="0"/>
          <w:numId w:val="5"/>
        </w:numPr>
        <w:ind w:left="568"/>
      </w:pPr>
      <w:r w:rsidRPr="00AD36D2">
        <w:t>Around two thirds (6</w:t>
      </w:r>
      <w:r w:rsidR="004F6BAD" w:rsidRPr="00AD36D2">
        <w:t>6</w:t>
      </w:r>
      <w:r w:rsidRPr="00AD36D2">
        <w:t>%) of national target submissions contain information on which elements of section C of the Kunming-Montreal Global Biodiversity Framework the national target helps to address. The most commonly addressed elements were contribution and rights of indigenous peoples and local communities (7</w:t>
      </w:r>
      <w:r w:rsidR="004F6BAD" w:rsidRPr="00AD36D2">
        <w:t>4</w:t>
      </w:r>
      <w:r w:rsidRPr="00AD36D2">
        <w:t>%), consistency with international agreements or instruments (71%), whole-of-government and whole-of-society approach (71%). Comparatively few targets addressed Principles of the Rio Declaration (37%) and different value systems (3</w:t>
      </w:r>
      <w:r w:rsidR="00226578" w:rsidRPr="00AD36D2">
        <w:t>7</w:t>
      </w:r>
      <w:r w:rsidRPr="00AD36D2">
        <w:t xml:space="preserve">%). </w:t>
      </w:r>
    </w:p>
    <w:p w14:paraId="5B6C617E" w14:textId="7526DC79" w:rsidR="008C0428" w:rsidRPr="00AD36D2" w:rsidRDefault="008C0428" w:rsidP="00731CA5">
      <w:pPr>
        <w:pStyle w:val="CBDNormalNumber"/>
        <w:numPr>
          <w:ilvl w:val="0"/>
          <w:numId w:val="5"/>
        </w:numPr>
        <w:ind w:left="568"/>
      </w:pPr>
      <w:r w:rsidRPr="00AD36D2">
        <w:lastRenderedPageBreak/>
        <w:t>More than half (51%) of national target submissions contained information on the associated policy measures. Some commonly mentioned policy measures include the increased participation in and mainstreaming of multilateral agreements</w:t>
      </w:r>
      <w:r w:rsidR="00D34949" w:rsidRPr="00AD36D2">
        <w:t>,</w:t>
      </w:r>
      <w:r w:rsidRPr="00AD36D2">
        <w:t xml:space="preserve"> such as the Nagoya Protocol and the Biodiversity Beyond National Jurisdiction (BBNJ) Agreement, the creation or strengthening of domestic legislation, increased research and knowledge generation, further capacity</w:t>
      </w:r>
      <w:r w:rsidR="006B515F" w:rsidRPr="00AD36D2">
        <w:t>-</w:t>
      </w:r>
      <w:r w:rsidRPr="00AD36D2">
        <w:t>building, and the increase of plant and animal genetic resources in conservation facilities.</w:t>
      </w:r>
    </w:p>
    <w:p w14:paraId="67E50D84" w14:textId="7016F686" w:rsidR="008C0428" w:rsidRPr="00AD36D2" w:rsidRDefault="005C56E6" w:rsidP="008C0428">
      <w:r w:rsidRPr="00AD36D2">
        <w:rPr>
          <w:noProof/>
        </w:rPr>
        <w:drawing>
          <wp:inline distT="0" distB="0" distL="0" distR="0" wp14:anchorId="50EC96AD" wp14:editId="499E3D7C">
            <wp:extent cx="5935366" cy="7063086"/>
            <wp:effectExtent l="0" t="0" r="8255" b="5080"/>
            <wp:docPr id="1566541509"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5950733" cy="7081373"/>
                    </a:xfrm>
                    <a:prstGeom prst="rect">
                      <a:avLst/>
                    </a:prstGeom>
                    <a:noFill/>
                  </pic:spPr>
                </pic:pic>
              </a:graphicData>
            </a:graphic>
          </wp:inline>
        </w:drawing>
      </w:r>
    </w:p>
    <w:p w14:paraId="59446CA0" w14:textId="142DA6EC" w:rsidR="008C0428" w:rsidRPr="00AD36D2" w:rsidRDefault="008C0428" w:rsidP="00863D0D">
      <w:pPr>
        <w:pStyle w:val="CBDFigureTitle"/>
        <w:rPr>
          <w:snapToGrid w:val="0"/>
        </w:rPr>
      </w:pPr>
      <w:r w:rsidRPr="00AD36D2">
        <w:rPr>
          <w:snapToGrid w:val="0"/>
        </w:rPr>
        <w:lastRenderedPageBreak/>
        <w:t>Figure 2</w:t>
      </w:r>
      <w:r w:rsidR="00393FF7" w:rsidRPr="00AD36D2">
        <w:rPr>
          <w:snapToGrid w:val="0"/>
        </w:rPr>
        <w:t>1</w:t>
      </w:r>
      <w:r w:rsidRPr="00AD36D2">
        <w:rPr>
          <w:snapToGrid w:val="0"/>
        </w:rPr>
        <w:t xml:space="preserve"> – Assessment of the degree to which Parties have addressed the elements of GBF Target 13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117DDC" w:rsidRPr="00AD36D2">
        <w:rPr>
          <w:snapToGrid w:val="0"/>
        </w:rPr>
        <w:t>.</w:t>
      </w:r>
    </w:p>
    <w:p w14:paraId="310810A4" w14:textId="5808B5F2" w:rsidR="008C0428" w:rsidRPr="00AD36D2" w:rsidRDefault="008C0428" w:rsidP="009C3E2A">
      <w:pPr>
        <w:pStyle w:val="CBDH2"/>
        <w:spacing w:before="120"/>
        <w:rPr>
          <w:shd w:val="clear" w:color="auto" w:fill="FFFFFF"/>
        </w:rPr>
      </w:pPr>
      <w:bookmarkStart w:id="118" w:name="_Toc210038519"/>
      <w:bookmarkStart w:id="119" w:name="_Toc219112338"/>
      <w:r w:rsidRPr="00AD36D2">
        <w:rPr>
          <w:shd w:val="clear" w:color="auto" w:fill="FFFFFF"/>
        </w:rPr>
        <w:t>Target 14: integrate biodiversity in decision-making at every level</w:t>
      </w:r>
      <w:bookmarkEnd w:id="118"/>
      <w:bookmarkEnd w:id="119"/>
    </w:p>
    <w:p w14:paraId="1D73273E" w14:textId="1BDD7B8C" w:rsidR="008C0428" w:rsidRPr="00AD36D2" w:rsidRDefault="008C0428" w:rsidP="00731CA5">
      <w:pPr>
        <w:pStyle w:val="CBDNormalNumber"/>
        <w:numPr>
          <w:ilvl w:val="0"/>
          <w:numId w:val="5"/>
        </w:numPr>
        <w:ind w:left="568"/>
      </w:pPr>
      <w:r w:rsidRPr="00AD36D2">
        <w:t>115 Parties have submitted 416 national targets related to Target 14. On average a Party has submitted 4 national targets related to Target 15 but the number ranges from 1 to 29. Of the national targets mapped by Parties to GBF Target 14, around half were also identified as contributing to Goal A (44%) or Goal B (53%). Less than a quarter were identified as contributing to Goal C (23%) while almost a third contributed to Goal D (32%). Around than a quarter of national targets were also linked to GBF Targets 1 (26%), 11</w:t>
      </w:r>
      <w:r w:rsidR="008148EB" w:rsidRPr="00AD36D2">
        <w:t xml:space="preserve"> </w:t>
      </w:r>
      <w:r w:rsidRPr="00AD36D2">
        <w:t xml:space="preserve">(24%), and 21 (23%) while few were linked to GBF Targets 17 (8%) and 6 (10%). </w:t>
      </w:r>
    </w:p>
    <w:p w14:paraId="65B529D2" w14:textId="77777777" w:rsidR="008C0428" w:rsidRPr="00AD36D2" w:rsidRDefault="008C0428" w:rsidP="00731CA5">
      <w:pPr>
        <w:pStyle w:val="CBDNormalNumber"/>
        <w:numPr>
          <w:ilvl w:val="0"/>
          <w:numId w:val="5"/>
        </w:numPr>
        <w:ind w:left="568"/>
      </w:pPr>
      <w:bookmarkStart w:id="120" w:name="_Hlk202871988"/>
      <w:r w:rsidRPr="00AD36D2">
        <w:t xml:space="preserve"> Almost a half of the national targets (46%) submitted by Parties were reported as having high alignment to GBF Target 14, while less than a quarter were reported as having medium alignment (24%) or low (18%) to the target. For 12% of the national targets, Parties did not indicate a degree of alignment. </w:t>
      </w:r>
    </w:p>
    <w:bookmarkEnd w:id="120"/>
    <w:p w14:paraId="7212553F" w14:textId="29778100" w:rsidR="008C0428" w:rsidRPr="00AD36D2" w:rsidRDefault="00307277" w:rsidP="00731CA5">
      <w:pPr>
        <w:pStyle w:val="CBDNormalNumber"/>
        <w:numPr>
          <w:ilvl w:val="0"/>
          <w:numId w:val="5"/>
        </w:numPr>
        <w:ind w:left="568"/>
      </w:pPr>
      <w:r w:rsidRPr="00AD36D2">
        <w:t>Few (10%) Parties have set national targets which fully address all elements of Target 1</w:t>
      </w:r>
      <w:r w:rsidR="000F226B" w:rsidRPr="00AD36D2">
        <w:t xml:space="preserve">4. Similarly, few </w:t>
      </w:r>
      <w:r w:rsidRPr="00AD36D2">
        <w:t xml:space="preserve">(3%) have set targets which </w:t>
      </w:r>
      <w:r w:rsidR="00F53F4E" w:rsidRPr="00AD36D2">
        <w:t xml:space="preserve">fully </w:t>
      </w:r>
      <w:r w:rsidRPr="00AD36D2">
        <w:t xml:space="preserve">address half of the target elements. </w:t>
      </w:r>
      <w:r w:rsidR="00E62857" w:rsidRPr="00AD36D2">
        <w:t>Less than a fifth</w:t>
      </w:r>
      <w:r w:rsidR="008648D6" w:rsidRPr="00AD36D2">
        <w:t xml:space="preserve"> (</w:t>
      </w:r>
      <w:r w:rsidR="00E62857" w:rsidRPr="00AD36D2">
        <w:t>15</w:t>
      </w:r>
      <w:r w:rsidR="008648D6" w:rsidRPr="00AD36D2">
        <w:t xml:space="preserve">%) of Parties have set national targets which fully address one but less than half of the target elements. </w:t>
      </w:r>
      <w:r w:rsidR="000F226B" w:rsidRPr="00AD36D2">
        <w:t>Almost three-quarters</w:t>
      </w:r>
      <w:r w:rsidRPr="00AD36D2">
        <w:t xml:space="preserve"> of Parties (</w:t>
      </w:r>
      <w:r w:rsidR="000F226B" w:rsidRPr="00AD36D2">
        <w:t>73</w:t>
      </w:r>
      <w:r w:rsidRPr="00AD36D2">
        <w:t>%) have set national targets which do not fully address any element of Target 1</w:t>
      </w:r>
      <w:r w:rsidR="000F226B" w:rsidRPr="00AD36D2">
        <w:t>4</w:t>
      </w:r>
      <w:r w:rsidRPr="00AD36D2">
        <w:t>.</w:t>
      </w:r>
      <w:r w:rsidR="008C0428" w:rsidRPr="00AD36D2">
        <w:t xml:space="preserve"> About a quarter of Parties (2</w:t>
      </w:r>
      <w:r w:rsidR="000F226B" w:rsidRPr="00AD36D2">
        <w:t>7</w:t>
      </w:r>
      <w:r w:rsidR="008C0428" w:rsidRPr="00AD36D2">
        <w:t>%) have set national targets which partially addresses some elements of Target 14. Almost half of Parties have set targets which address the elements of Target 14 to a limited extent (</w:t>
      </w:r>
      <w:r w:rsidR="000F226B" w:rsidRPr="00AD36D2">
        <w:t>19</w:t>
      </w:r>
      <w:r w:rsidR="008C0428" w:rsidRPr="00AD36D2">
        <w:t>%) or not at all (2</w:t>
      </w:r>
      <w:r w:rsidR="000F226B" w:rsidRPr="00AD36D2">
        <w:t>7</w:t>
      </w:r>
      <w:r w:rsidR="008C0428" w:rsidRPr="00AD36D2">
        <w:t>%). </w:t>
      </w:r>
    </w:p>
    <w:p w14:paraId="445D4AAC" w14:textId="02AD73E2" w:rsidR="008C0428" w:rsidRPr="00AD36D2" w:rsidRDefault="008C0428" w:rsidP="00731CA5">
      <w:pPr>
        <w:pStyle w:val="CBDNormalNumber"/>
        <w:numPr>
          <w:ilvl w:val="0"/>
          <w:numId w:val="5"/>
        </w:numPr>
        <w:ind w:left="568"/>
      </w:pPr>
      <w:r w:rsidRPr="00AD36D2">
        <w:t>The national targets set by Parties had a greater focus on the full integration of biodiversity and its multiple values into policies, regulations, planning and development processes. However</w:t>
      </w:r>
      <w:r w:rsidR="00D34949" w:rsidRPr="00AD36D2">
        <w:t>,</w:t>
      </w:r>
      <w:r w:rsidRPr="00AD36D2">
        <w:t xml:space="preserve"> less than quarter of Parties (23%) fully addressed this element in their national targets. Few Parties fully addressed the integration of biodiversity into poverty reduction strategies (15%), into strategic environmental assessments and environmental impact assessments (13%), national accounting (14%), across levels of government (10%), and across sectors (14%). Similar few Parties fully addressed the progressive alignment of all relevant public and private activities and fiscal and financial flows with goals and targets of the Framework (13%) (figure 2</w:t>
      </w:r>
      <w:r w:rsidR="00393FF7" w:rsidRPr="00AD36D2">
        <w:t>2</w:t>
      </w:r>
      <w:r w:rsidRPr="00AD36D2">
        <w:t xml:space="preserve">).  </w:t>
      </w:r>
    </w:p>
    <w:p w14:paraId="4A067AD5" w14:textId="051EFFED" w:rsidR="008C0428" w:rsidRPr="00AD36D2" w:rsidRDefault="00805B23" w:rsidP="00731CA5">
      <w:pPr>
        <w:pStyle w:val="CBDNormalNumber"/>
        <w:numPr>
          <w:ilvl w:val="0"/>
          <w:numId w:val="5"/>
        </w:numPr>
        <w:ind w:left="568"/>
      </w:pPr>
      <w:bookmarkStart w:id="121" w:name="_Hlk202868725"/>
      <w:r w:rsidRPr="00AD36D2">
        <w:t>About a third of Parties (37%) provided information on the means of implementation related to at least one of their national the targets related to Target 1</w:t>
      </w:r>
      <w:r w:rsidR="00C33C6E" w:rsidRPr="00AD36D2">
        <w:t>4</w:t>
      </w:r>
      <w:r w:rsidRPr="00AD36D2">
        <w:t xml:space="preserve">. Of these, 81% indicated that additional means of implementation are required. </w:t>
      </w:r>
      <w:r w:rsidR="008C0428" w:rsidRPr="00AD36D2">
        <w:t xml:space="preserve">Under half (44%) of the national target submissions contain information on the associated means of implementation. For targets with this information, most (69%) indicate that additional means of implementation are needed. Less than a third (29%) indicate that the means of implementation are available. Commonly mentioned required means of implementation were financial resources, information and technology sharing, national, regional and international cooperation and partnerships, human resources, and enhancing legal frameworks. </w:t>
      </w:r>
      <w:r w:rsidR="008116F6" w:rsidRPr="00AD36D2">
        <w:t>See table 1</w:t>
      </w:r>
      <w:r w:rsidR="000E3565" w:rsidRPr="00AD36D2">
        <w:t>6</w:t>
      </w:r>
      <w:r w:rsidR="008116F6" w:rsidRPr="00AD36D2">
        <w:t xml:space="preserve"> for more detailed examples of the capacity needs identified by Parties.</w:t>
      </w:r>
    </w:p>
    <w:p w14:paraId="247701F2" w14:textId="77777777" w:rsidR="002E0853" w:rsidRPr="00AD36D2" w:rsidRDefault="002E0853" w:rsidP="002E0853">
      <w:pPr>
        <w:pStyle w:val="CBDNormalNumber"/>
        <w:numPr>
          <w:ilvl w:val="0"/>
          <w:numId w:val="0"/>
        </w:numPr>
        <w:ind w:left="567"/>
      </w:pPr>
      <w:r w:rsidRPr="00AD36D2">
        <w:rPr>
          <w:b/>
          <w:bCs/>
        </w:rPr>
        <w:t>Table 16.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1"/>
        <w:gridCol w:w="1829"/>
        <w:gridCol w:w="5597"/>
      </w:tblGrid>
      <w:tr w:rsidR="0083634C" w:rsidRPr="00AD36D2" w14:paraId="15515724" w14:textId="77777777" w:rsidTr="00DF4686">
        <w:tc>
          <w:tcPr>
            <w:tcW w:w="774" w:type="pct"/>
            <w:shd w:val="clear" w:color="auto" w:fill="F2F2F2" w:themeFill="background1" w:themeFillShade="F2"/>
            <w:vAlign w:val="center"/>
          </w:tcPr>
          <w:p w14:paraId="6C13DF48" w14:textId="77777777" w:rsidR="0083634C" w:rsidRPr="00AD36D2" w:rsidRDefault="0083634C" w:rsidP="00100B40">
            <w:pPr>
              <w:spacing w:before="40" w:after="40"/>
              <w:jc w:val="center"/>
              <w:rPr>
                <w:i/>
                <w:iCs/>
                <w:sz w:val="20"/>
                <w:szCs w:val="20"/>
              </w:rPr>
            </w:pPr>
            <w:r w:rsidRPr="00AD36D2">
              <w:rPr>
                <w:i/>
                <w:iCs/>
                <w:sz w:val="20"/>
                <w:szCs w:val="20"/>
              </w:rPr>
              <w:t>Category of needs</w:t>
            </w:r>
          </w:p>
        </w:tc>
        <w:tc>
          <w:tcPr>
            <w:tcW w:w="1041" w:type="pct"/>
            <w:shd w:val="clear" w:color="auto" w:fill="F2F2F2" w:themeFill="background1" w:themeFillShade="F2"/>
            <w:vAlign w:val="center"/>
          </w:tcPr>
          <w:p w14:paraId="5169CF4E" w14:textId="4C294B62" w:rsidR="0083634C" w:rsidRPr="00AD36D2" w:rsidRDefault="0083634C" w:rsidP="00100B40">
            <w:pPr>
              <w:spacing w:before="40" w:after="40"/>
              <w:jc w:val="center"/>
              <w:rPr>
                <w:i/>
                <w:iCs/>
                <w:sz w:val="20"/>
                <w:szCs w:val="20"/>
              </w:rPr>
            </w:pPr>
            <w:r w:rsidRPr="00AD36D2">
              <w:rPr>
                <w:i/>
                <w:iCs/>
                <w:sz w:val="20"/>
                <w:szCs w:val="20"/>
              </w:rPr>
              <w:t xml:space="preserve">Subcategory </w:t>
            </w:r>
            <w:r w:rsidR="007875BE" w:rsidRPr="00AD36D2">
              <w:rPr>
                <w:i/>
                <w:iCs/>
                <w:sz w:val="20"/>
                <w:szCs w:val="20"/>
              </w:rPr>
              <w:t>of needs</w:t>
            </w:r>
          </w:p>
        </w:tc>
        <w:tc>
          <w:tcPr>
            <w:tcW w:w="3185" w:type="pct"/>
            <w:shd w:val="clear" w:color="auto" w:fill="F2F2F2" w:themeFill="background1" w:themeFillShade="F2"/>
            <w:vAlign w:val="center"/>
          </w:tcPr>
          <w:p w14:paraId="6342D0CE" w14:textId="46316064" w:rsidR="0083634C" w:rsidRPr="00AD36D2" w:rsidRDefault="0083634C" w:rsidP="00100B40">
            <w:pPr>
              <w:spacing w:before="40" w:after="40"/>
              <w:ind w:left="357"/>
              <w:jc w:val="center"/>
              <w:rPr>
                <w:i/>
                <w:iCs/>
                <w:sz w:val="20"/>
                <w:szCs w:val="20"/>
              </w:rPr>
            </w:pPr>
            <w:r w:rsidRPr="00AD36D2">
              <w:rPr>
                <w:i/>
                <w:iCs/>
                <w:sz w:val="20"/>
                <w:szCs w:val="20"/>
              </w:rPr>
              <w:t>Examples of specific needs</w:t>
            </w:r>
          </w:p>
        </w:tc>
      </w:tr>
      <w:tr w:rsidR="0083634C" w:rsidRPr="00AD36D2" w14:paraId="0F368DE4" w14:textId="77777777" w:rsidTr="00DF4686">
        <w:tc>
          <w:tcPr>
            <w:tcW w:w="774" w:type="pct"/>
            <w:vAlign w:val="center"/>
          </w:tcPr>
          <w:p w14:paraId="6C88AD8F" w14:textId="77777777" w:rsidR="0083634C" w:rsidRPr="00AD36D2" w:rsidRDefault="0083634C" w:rsidP="00100B40">
            <w:pPr>
              <w:spacing w:before="40" w:after="40"/>
              <w:jc w:val="left"/>
              <w:rPr>
                <w:sz w:val="20"/>
                <w:szCs w:val="20"/>
              </w:rPr>
            </w:pPr>
            <w:r w:rsidRPr="00AD36D2">
              <w:rPr>
                <w:sz w:val="20"/>
                <w:szCs w:val="20"/>
              </w:rPr>
              <w:t xml:space="preserve">Technological </w:t>
            </w:r>
          </w:p>
        </w:tc>
        <w:tc>
          <w:tcPr>
            <w:tcW w:w="1041" w:type="pct"/>
            <w:vAlign w:val="center"/>
          </w:tcPr>
          <w:p w14:paraId="52772A9A" w14:textId="7B0B8505" w:rsidR="0083634C" w:rsidRPr="00AD36D2" w:rsidRDefault="0083634C" w:rsidP="00100B40">
            <w:pPr>
              <w:spacing w:before="40" w:after="40"/>
              <w:jc w:val="left"/>
              <w:rPr>
                <w:sz w:val="20"/>
                <w:szCs w:val="20"/>
              </w:rPr>
            </w:pPr>
            <w:r w:rsidRPr="00AD36D2">
              <w:rPr>
                <w:sz w:val="20"/>
                <w:szCs w:val="20"/>
              </w:rPr>
              <w:t>Technology related</w:t>
            </w:r>
          </w:p>
        </w:tc>
        <w:tc>
          <w:tcPr>
            <w:tcW w:w="3185" w:type="pct"/>
            <w:vAlign w:val="center"/>
          </w:tcPr>
          <w:p w14:paraId="40AA4643" w14:textId="6F191F45" w:rsidR="0083634C" w:rsidRPr="00AD36D2" w:rsidRDefault="0083634C"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Digital platforms to allow the sharing of information and best practises </w:t>
            </w:r>
            <w:r w:rsidR="000370D6" w:rsidRPr="00AD36D2">
              <w:rPr>
                <w:rFonts w:asciiTheme="majorBidi" w:hAnsiTheme="majorBidi" w:cstheme="majorBidi"/>
                <w:sz w:val="20"/>
                <w:szCs w:val="20"/>
              </w:rPr>
              <w:t>for</w:t>
            </w:r>
            <w:r w:rsidRPr="00AD36D2">
              <w:rPr>
                <w:rFonts w:asciiTheme="majorBidi" w:hAnsiTheme="majorBidi" w:cstheme="majorBidi"/>
                <w:sz w:val="20"/>
                <w:szCs w:val="20"/>
              </w:rPr>
              <w:t xml:space="preserve"> harmoni</w:t>
            </w:r>
            <w:r w:rsidR="00D34949" w:rsidRPr="00AD36D2">
              <w:rPr>
                <w:rFonts w:asciiTheme="majorBidi" w:hAnsiTheme="majorBidi" w:cstheme="majorBidi"/>
                <w:sz w:val="20"/>
                <w:szCs w:val="20"/>
              </w:rPr>
              <w:t>z</w:t>
            </w:r>
            <w:r w:rsidR="000370D6" w:rsidRPr="00AD36D2">
              <w:rPr>
                <w:rFonts w:asciiTheme="majorBidi" w:hAnsiTheme="majorBidi" w:cstheme="majorBidi"/>
                <w:sz w:val="20"/>
                <w:szCs w:val="20"/>
              </w:rPr>
              <w:t>ed</w:t>
            </w:r>
            <w:r w:rsidRPr="00AD36D2">
              <w:rPr>
                <w:rFonts w:asciiTheme="majorBidi" w:hAnsiTheme="majorBidi" w:cstheme="majorBidi"/>
                <w:sz w:val="20"/>
                <w:szCs w:val="20"/>
              </w:rPr>
              <w:t xml:space="preserve"> decision</w:t>
            </w:r>
            <w:r w:rsidR="00D34949" w:rsidRPr="00AD36D2">
              <w:rPr>
                <w:rFonts w:asciiTheme="majorBidi" w:hAnsiTheme="majorBidi" w:cstheme="majorBidi"/>
                <w:sz w:val="20"/>
                <w:szCs w:val="20"/>
              </w:rPr>
              <w:t>-</w:t>
            </w:r>
            <w:r w:rsidRPr="00AD36D2">
              <w:rPr>
                <w:rFonts w:asciiTheme="majorBidi" w:hAnsiTheme="majorBidi" w:cstheme="majorBidi"/>
                <w:sz w:val="20"/>
                <w:szCs w:val="20"/>
              </w:rPr>
              <w:t>making</w:t>
            </w:r>
          </w:p>
          <w:p w14:paraId="5F565CE4" w14:textId="31D19972" w:rsidR="0083634C" w:rsidRPr="00AD36D2" w:rsidRDefault="0083634C"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w:t>
            </w:r>
            <w:r w:rsidR="000370D6" w:rsidRPr="00AD36D2">
              <w:rPr>
                <w:rFonts w:asciiTheme="majorBidi" w:hAnsiTheme="majorBidi" w:cstheme="majorBidi"/>
                <w:sz w:val="20"/>
                <w:szCs w:val="20"/>
              </w:rPr>
              <w:t>d</w:t>
            </w:r>
            <w:r w:rsidRPr="00AD36D2">
              <w:rPr>
                <w:rFonts w:asciiTheme="majorBidi" w:hAnsiTheme="majorBidi" w:cstheme="majorBidi"/>
                <w:sz w:val="20"/>
                <w:szCs w:val="20"/>
              </w:rPr>
              <w:t xml:space="preserve"> technology </w:t>
            </w:r>
            <w:r w:rsidR="000F120C" w:rsidRPr="00AD36D2">
              <w:rPr>
                <w:rFonts w:asciiTheme="majorBidi" w:hAnsiTheme="majorBidi" w:cstheme="majorBidi"/>
                <w:sz w:val="20"/>
                <w:szCs w:val="20"/>
              </w:rPr>
              <w:t>for</w:t>
            </w:r>
            <w:r w:rsidRPr="00AD36D2">
              <w:rPr>
                <w:rFonts w:asciiTheme="majorBidi" w:hAnsiTheme="majorBidi" w:cstheme="majorBidi"/>
                <w:sz w:val="20"/>
                <w:szCs w:val="20"/>
              </w:rPr>
              <w:t xml:space="preserve"> the implementation of sophisticated integra</w:t>
            </w:r>
            <w:r w:rsidR="000F120C" w:rsidRPr="00AD36D2">
              <w:rPr>
                <w:rFonts w:asciiTheme="majorBidi" w:hAnsiTheme="majorBidi" w:cstheme="majorBidi"/>
                <w:sz w:val="20"/>
                <w:szCs w:val="20"/>
              </w:rPr>
              <w:t>ted</w:t>
            </w:r>
            <w:r w:rsidRPr="00AD36D2">
              <w:rPr>
                <w:rFonts w:asciiTheme="majorBidi" w:hAnsiTheme="majorBidi" w:cstheme="majorBidi"/>
                <w:sz w:val="20"/>
                <w:szCs w:val="20"/>
              </w:rPr>
              <w:t xml:space="preserve"> approaches </w:t>
            </w:r>
            <w:r w:rsidR="000F120C" w:rsidRPr="00AD36D2">
              <w:rPr>
                <w:rFonts w:asciiTheme="majorBidi" w:hAnsiTheme="majorBidi" w:cstheme="majorBidi"/>
                <w:sz w:val="20"/>
                <w:szCs w:val="20"/>
              </w:rPr>
              <w:t>to biodiversity related decision</w:t>
            </w:r>
            <w:r w:rsidR="00D34949" w:rsidRPr="00AD36D2">
              <w:rPr>
                <w:rFonts w:asciiTheme="majorBidi" w:hAnsiTheme="majorBidi" w:cstheme="majorBidi"/>
                <w:sz w:val="20"/>
                <w:szCs w:val="20"/>
              </w:rPr>
              <w:t>-</w:t>
            </w:r>
            <w:r w:rsidR="000F120C" w:rsidRPr="00AD36D2">
              <w:rPr>
                <w:rFonts w:asciiTheme="majorBidi" w:hAnsiTheme="majorBidi" w:cstheme="majorBidi"/>
                <w:sz w:val="20"/>
                <w:szCs w:val="20"/>
              </w:rPr>
              <w:t>making</w:t>
            </w:r>
          </w:p>
        </w:tc>
      </w:tr>
      <w:tr w:rsidR="0083634C" w:rsidRPr="00AD36D2" w14:paraId="7F033135" w14:textId="77777777" w:rsidTr="00DF4686">
        <w:tc>
          <w:tcPr>
            <w:tcW w:w="774" w:type="pct"/>
            <w:vMerge w:val="restart"/>
            <w:vAlign w:val="center"/>
          </w:tcPr>
          <w:p w14:paraId="3AEE2F5B" w14:textId="77777777" w:rsidR="0083634C" w:rsidRPr="00AD36D2" w:rsidRDefault="0083634C" w:rsidP="00100B40">
            <w:pPr>
              <w:spacing w:before="40" w:after="40"/>
              <w:jc w:val="left"/>
              <w:rPr>
                <w:sz w:val="20"/>
                <w:szCs w:val="20"/>
              </w:rPr>
            </w:pPr>
            <w:r w:rsidRPr="00AD36D2">
              <w:rPr>
                <w:sz w:val="20"/>
                <w:szCs w:val="20"/>
              </w:rPr>
              <w:lastRenderedPageBreak/>
              <w:t xml:space="preserve">Technical </w:t>
            </w:r>
          </w:p>
        </w:tc>
        <w:tc>
          <w:tcPr>
            <w:tcW w:w="1041" w:type="pct"/>
            <w:vAlign w:val="center"/>
          </w:tcPr>
          <w:p w14:paraId="5E9B937E" w14:textId="33D99B83" w:rsidR="0083634C" w:rsidRPr="00AD36D2" w:rsidRDefault="0083634C" w:rsidP="00100B40">
            <w:pPr>
              <w:spacing w:before="40" w:after="40"/>
              <w:jc w:val="left"/>
              <w:rPr>
                <w:sz w:val="20"/>
                <w:szCs w:val="20"/>
              </w:rPr>
            </w:pPr>
            <w:r w:rsidRPr="00AD36D2">
              <w:rPr>
                <w:sz w:val="20"/>
                <w:szCs w:val="20"/>
              </w:rPr>
              <w:t>Information and data</w:t>
            </w:r>
          </w:p>
        </w:tc>
        <w:tc>
          <w:tcPr>
            <w:tcW w:w="3185" w:type="pct"/>
            <w:vAlign w:val="center"/>
          </w:tcPr>
          <w:p w14:paraId="11763606" w14:textId="77777777" w:rsidR="0083634C" w:rsidRPr="00AD36D2" w:rsidRDefault="0083634C"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Analysis of opportunities, gaps, risks, levers and barriers to the integration of biodiversity in priority sectors (mapping of key stakeholders for each sector)</w:t>
            </w:r>
          </w:p>
        </w:tc>
      </w:tr>
      <w:tr w:rsidR="0083634C" w:rsidRPr="00AD36D2" w14:paraId="17224176" w14:textId="77777777" w:rsidTr="00DF4686">
        <w:tc>
          <w:tcPr>
            <w:tcW w:w="774" w:type="pct"/>
            <w:vMerge/>
            <w:vAlign w:val="center"/>
          </w:tcPr>
          <w:p w14:paraId="4052B771" w14:textId="77777777" w:rsidR="0083634C" w:rsidRPr="00AD36D2" w:rsidRDefault="0083634C" w:rsidP="00100B40">
            <w:pPr>
              <w:spacing w:before="40" w:after="40"/>
              <w:jc w:val="left"/>
              <w:rPr>
                <w:sz w:val="20"/>
                <w:szCs w:val="20"/>
              </w:rPr>
            </w:pPr>
          </w:p>
        </w:tc>
        <w:tc>
          <w:tcPr>
            <w:tcW w:w="1041" w:type="pct"/>
            <w:vAlign w:val="center"/>
          </w:tcPr>
          <w:p w14:paraId="40545293" w14:textId="2664C29B" w:rsidR="0083634C" w:rsidRPr="00AD36D2" w:rsidRDefault="0083634C" w:rsidP="00100B40">
            <w:pPr>
              <w:spacing w:before="40" w:after="40"/>
              <w:jc w:val="left"/>
              <w:rPr>
                <w:sz w:val="20"/>
                <w:szCs w:val="20"/>
              </w:rPr>
            </w:pPr>
            <w:r w:rsidRPr="00AD36D2">
              <w:rPr>
                <w:sz w:val="20"/>
                <w:szCs w:val="20"/>
              </w:rPr>
              <w:t>Human resources: training and skills</w:t>
            </w:r>
          </w:p>
        </w:tc>
        <w:tc>
          <w:tcPr>
            <w:tcW w:w="3185" w:type="pct"/>
            <w:vAlign w:val="center"/>
          </w:tcPr>
          <w:p w14:paraId="7DF0BA26" w14:textId="34E867B0" w:rsidR="0083634C" w:rsidRPr="00AD36D2" w:rsidRDefault="0083634C"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Training on biodiversity integration tailored to priority sectors</w:t>
            </w:r>
            <w:r w:rsidR="006917D8" w:rsidRPr="00AD36D2">
              <w:rPr>
                <w:rFonts w:asciiTheme="majorBidi" w:hAnsiTheme="majorBidi" w:cstheme="majorBidi"/>
                <w:sz w:val="20"/>
                <w:szCs w:val="20"/>
              </w:rPr>
              <w:t xml:space="preserve">, including </w:t>
            </w:r>
            <w:r w:rsidRPr="00AD36D2">
              <w:rPr>
                <w:rFonts w:asciiTheme="majorBidi" w:hAnsiTheme="majorBidi" w:cstheme="majorBidi"/>
                <w:sz w:val="20"/>
                <w:szCs w:val="20"/>
              </w:rPr>
              <w:t>agriculture, fisheries, forestry and tourism</w:t>
            </w:r>
          </w:p>
        </w:tc>
      </w:tr>
      <w:tr w:rsidR="0083634C" w:rsidRPr="00AD36D2" w14:paraId="1FDA5811" w14:textId="77777777" w:rsidTr="00DF4686">
        <w:tc>
          <w:tcPr>
            <w:tcW w:w="774" w:type="pct"/>
            <w:vMerge/>
            <w:vAlign w:val="center"/>
          </w:tcPr>
          <w:p w14:paraId="183616E0" w14:textId="77777777" w:rsidR="0083634C" w:rsidRPr="00AD36D2" w:rsidRDefault="0083634C" w:rsidP="00100B40">
            <w:pPr>
              <w:spacing w:before="40" w:after="40"/>
              <w:jc w:val="left"/>
              <w:rPr>
                <w:sz w:val="20"/>
                <w:szCs w:val="20"/>
              </w:rPr>
            </w:pPr>
          </w:p>
        </w:tc>
        <w:tc>
          <w:tcPr>
            <w:tcW w:w="1041" w:type="pct"/>
            <w:vAlign w:val="center"/>
          </w:tcPr>
          <w:p w14:paraId="6E183C08" w14:textId="578CEE33" w:rsidR="0083634C" w:rsidRPr="00AD36D2" w:rsidRDefault="0083634C" w:rsidP="00100B40">
            <w:pPr>
              <w:spacing w:before="40" w:after="40"/>
              <w:jc w:val="left"/>
              <w:rPr>
                <w:sz w:val="20"/>
                <w:szCs w:val="20"/>
              </w:rPr>
            </w:pPr>
            <w:r w:rsidRPr="00AD36D2">
              <w:rPr>
                <w:sz w:val="20"/>
                <w:szCs w:val="20"/>
              </w:rPr>
              <w:t>Communication and awareness</w:t>
            </w:r>
          </w:p>
        </w:tc>
        <w:tc>
          <w:tcPr>
            <w:tcW w:w="3185" w:type="pct"/>
            <w:vAlign w:val="center"/>
          </w:tcPr>
          <w:p w14:paraId="32C3E2A3" w14:textId="77777777" w:rsidR="0083634C" w:rsidRPr="00AD36D2" w:rsidRDefault="0083634C"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Awareness and dissemination of knowledge about the importance of integrating biodiversity into various sectors </w:t>
            </w:r>
          </w:p>
        </w:tc>
      </w:tr>
      <w:tr w:rsidR="0083634C" w:rsidRPr="00AD36D2" w14:paraId="5C0538D9" w14:textId="77777777" w:rsidTr="00DF4686">
        <w:tc>
          <w:tcPr>
            <w:tcW w:w="774" w:type="pct"/>
            <w:vMerge/>
            <w:vAlign w:val="center"/>
          </w:tcPr>
          <w:p w14:paraId="16713748" w14:textId="77777777" w:rsidR="0083634C" w:rsidRPr="00AD36D2" w:rsidRDefault="0083634C" w:rsidP="00100B40">
            <w:pPr>
              <w:spacing w:before="40" w:after="40"/>
              <w:jc w:val="left"/>
              <w:rPr>
                <w:sz w:val="20"/>
                <w:szCs w:val="20"/>
              </w:rPr>
            </w:pPr>
          </w:p>
        </w:tc>
        <w:tc>
          <w:tcPr>
            <w:tcW w:w="1041" w:type="pct"/>
            <w:vAlign w:val="center"/>
          </w:tcPr>
          <w:p w14:paraId="106273FD" w14:textId="5D269F1D" w:rsidR="0083634C" w:rsidRPr="00AD36D2" w:rsidRDefault="0083634C" w:rsidP="00100B40">
            <w:pPr>
              <w:spacing w:before="40" w:after="40"/>
              <w:jc w:val="left"/>
              <w:rPr>
                <w:sz w:val="20"/>
                <w:szCs w:val="20"/>
              </w:rPr>
            </w:pPr>
            <w:r w:rsidRPr="00AD36D2">
              <w:rPr>
                <w:sz w:val="20"/>
                <w:szCs w:val="20"/>
              </w:rPr>
              <w:t>International cooperation and knowledge transfer</w:t>
            </w:r>
          </w:p>
        </w:tc>
        <w:tc>
          <w:tcPr>
            <w:tcW w:w="3185" w:type="pct"/>
            <w:vAlign w:val="center"/>
          </w:tcPr>
          <w:p w14:paraId="2C08788B" w14:textId="4D4BBD36" w:rsidR="0083634C" w:rsidRPr="00AD36D2" w:rsidRDefault="003160FA"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Better</w:t>
            </w:r>
            <w:r w:rsidR="0083634C" w:rsidRPr="00AD36D2">
              <w:rPr>
                <w:rFonts w:asciiTheme="majorBidi" w:hAnsiTheme="majorBidi" w:cstheme="majorBidi"/>
                <w:sz w:val="20"/>
                <w:szCs w:val="20"/>
              </w:rPr>
              <w:t xml:space="preserve"> alignment with international conventions and laws</w:t>
            </w:r>
          </w:p>
        </w:tc>
      </w:tr>
      <w:tr w:rsidR="0083634C" w:rsidRPr="00AD36D2" w14:paraId="00954D2F" w14:textId="77777777" w:rsidTr="00DF4686">
        <w:tc>
          <w:tcPr>
            <w:tcW w:w="774" w:type="pct"/>
            <w:vMerge/>
            <w:vAlign w:val="center"/>
          </w:tcPr>
          <w:p w14:paraId="4F62BA31" w14:textId="77777777" w:rsidR="0083634C" w:rsidRPr="00AD36D2" w:rsidRDefault="0083634C" w:rsidP="00100B40">
            <w:pPr>
              <w:spacing w:before="40" w:after="40"/>
              <w:jc w:val="left"/>
              <w:rPr>
                <w:sz w:val="20"/>
                <w:szCs w:val="20"/>
              </w:rPr>
            </w:pPr>
          </w:p>
        </w:tc>
        <w:tc>
          <w:tcPr>
            <w:tcW w:w="1041" w:type="pct"/>
            <w:vAlign w:val="center"/>
          </w:tcPr>
          <w:p w14:paraId="198DD015" w14:textId="4CCCF460" w:rsidR="0083634C" w:rsidRPr="00AD36D2" w:rsidRDefault="0083634C" w:rsidP="00100B40">
            <w:pPr>
              <w:spacing w:before="40" w:after="40"/>
              <w:jc w:val="left"/>
              <w:rPr>
                <w:sz w:val="20"/>
                <w:szCs w:val="20"/>
              </w:rPr>
            </w:pPr>
            <w:r w:rsidRPr="00AD36D2">
              <w:rPr>
                <w:sz w:val="20"/>
                <w:szCs w:val="20"/>
              </w:rPr>
              <w:t>National and local cooperation and knowledge transfer</w:t>
            </w:r>
          </w:p>
        </w:tc>
        <w:tc>
          <w:tcPr>
            <w:tcW w:w="3185" w:type="pct"/>
            <w:vAlign w:val="center"/>
          </w:tcPr>
          <w:p w14:paraId="707466C7" w14:textId="43734B47" w:rsidR="0083634C" w:rsidRPr="00AD36D2" w:rsidRDefault="0083634C"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w:t>
            </w:r>
            <w:r w:rsidR="003160FA" w:rsidRPr="00AD36D2">
              <w:rPr>
                <w:rFonts w:asciiTheme="majorBidi" w:hAnsiTheme="majorBidi" w:cstheme="majorBidi"/>
                <w:sz w:val="20"/>
                <w:szCs w:val="20"/>
              </w:rPr>
              <w:t>ment of</w:t>
            </w:r>
            <w:r w:rsidRPr="00AD36D2">
              <w:rPr>
                <w:rFonts w:asciiTheme="majorBidi" w:hAnsiTheme="majorBidi" w:cstheme="majorBidi"/>
                <w:sz w:val="20"/>
                <w:szCs w:val="20"/>
              </w:rPr>
              <w:t xml:space="preserve"> a road</w:t>
            </w:r>
            <w:r w:rsidR="00D34949" w:rsidRPr="00AD36D2">
              <w:rPr>
                <w:rFonts w:asciiTheme="majorBidi" w:hAnsiTheme="majorBidi" w:cstheme="majorBidi"/>
                <w:sz w:val="20"/>
                <w:szCs w:val="20"/>
              </w:rPr>
              <w:t xml:space="preserve"> </w:t>
            </w:r>
            <w:r w:rsidRPr="00AD36D2">
              <w:rPr>
                <w:rFonts w:asciiTheme="majorBidi" w:hAnsiTheme="majorBidi" w:cstheme="majorBidi"/>
                <w:sz w:val="20"/>
                <w:szCs w:val="20"/>
              </w:rPr>
              <w:t>map for coordination between institutions</w:t>
            </w:r>
          </w:p>
          <w:p w14:paraId="3C97E67D" w14:textId="50F887B3" w:rsidR="0083634C" w:rsidRPr="00AD36D2" w:rsidRDefault="00372922"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i</w:t>
            </w:r>
            <w:r w:rsidR="0083634C" w:rsidRPr="00AD36D2">
              <w:rPr>
                <w:rFonts w:asciiTheme="majorBidi" w:hAnsiTheme="majorBidi" w:cstheme="majorBidi"/>
                <w:sz w:val="20"/>
                <w:szCs w:val="20"/>
              </w:rPr>
              <w:t>nvolve</w:t>
            </w:r>
            <w:r w:rsidRPr="00AD36D2">
              <w:rPr>
                <w:rFonts w:asciiTheme="majorBidi" w:hAnsiTheme="majorBidi" w:cstheme="majorBidi"/>
                <w:sz w:val="20"/>
                <w:szCs w:val="20"/>
              </w:rPr>
              <w:t>ment</w:t>
            </w:r>
            <w:r w:rsidR="007E5E23" w:rsidRPr="00AD36D2">
              <w:rPr>
                <w:rFonts w:asciiTheme="majorBidi" w:hAnsiTheme="majorBidi" w:cstheme="majorBidi"/>
                <w:sz w:val="20"/>
                <w:szCs w:val="20"/>
              </w:rPr>
              <w:t xml:space="preserve"> of</w:t>
            </w:r>
            <w:r w:rsidR="0083634C" w:rsidRPr="00AD36D2">
              <w:rPr>
                <w:rFonts w:asciiTheme="majorBidi" w:hAnsiTheme="majorBidi" w:cstheme="majorBidi"/>
                <w:sz w:val="20"/>
                <w:szCs w:val="20"/>
              </w:rPr>
              <w:t xml:space="preserve"> all sectors of society in decision</w:t>
            </w:r>
            <w:r w:rsidR="00D34949" w:rsidRPr="00AD36D2">
              <w:rPr>
                <w:rFonts w:asciiTheme="majorBidi" w:hAnsiTheme="majorBidi" w:cstheme="majorBidi"/>
                <w:sz w:val="20"/>
                <w:szCs w:val="20"/>
              </w:rPr>
              <w:t>-</w:t>
            </w:r>
            <w:r w:rsidR="0083634C" w:rsidRPr="00AD36D2">
              <w:rPr>
                <w:rFonts w:asciiTheme="majorBidi" w:hAnsiTheme="majorBidi" w:cstheme="majorBidi"/>
                <w:sz w:val="20"/>
                <w:szCs w:val="20"/>
              </w:rPr>
              <w:t xml:space="preserve">making and implementing conservation actions </w:t>
            </w:r>
          </w:p>
          <w:p w14:paraId="2A722F8A" w14:textId="7C102275" w:rsidR="0083634C" w:rsidRPr="00AD36D2" w:rsidRDefault="0093365D"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c</w:t>
            </w:r>
            <w:r w:rsidR="0083634C" w:rsidRPr="00AD36D2">
              <w:rPr>
                <w:rFonts w:asciiTheme="majorBidi" w:hAnsiTheme="majorBidi" w:cstheme="majorBidi"/>
                <w:sz w:val="20"/>
                <w:szCs w:val="20"/>
              </w:rPr>
              <w:t xml:space="preserve">ollaboration between federal and local governments </w:t>
            </w:r>
          </w:p>
          <w:p w14:paraId="79968AB6" w14:textId="79C37BC7" w:rsidR="0083634C" w:rsidRPr="00AD36D2" w:rsidRDefault="0093365D"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Appropriate d</w:t>
            </w:r>
            <w:r w:rsidR="0083634C" w:rsidRPr="00AD36D2">
              <w:rPr>
                <w:rFonts w:asciiTheme="majorBidi" w:hAnsiTheme="majorBidi" w:cstheme="majorBidi"/>
                <w:sz w:val="20"/>
                <w:szCs w:val="20"/>
              </w:rPr>
              <w:t>elegat</w:t>
            </w:r>
            <w:r w:rsidRPr="00AD36D2">
              <w:rPr>
                <w:rFonts w:asciiTheme="majorBidi" w:hAnsiTheme="majorBidi" w:cstheme="majorBidi"/>
                <w:sz w:val="20"/>
                <w:szCs w:val="20"/>
              </w:rPr>
              <w:t>ion of</w:t>
            </w:r>
            <w:r w:rsidR="0083634C" w:rsidRPr="00AD36D2">
              <w:rPr>
                <w:rFonts w:asciiTheme="majorBidi" w:hAnsiTheme="majorBidi" w:cstheme="majorBidi"/>
                <w:sz w:val="20"/>
                <w:szCs w:val="20"/>
              </w:rPr>
              <w:t xml:space="preserve"> responsibilities to local authorities for more participatory and efficient management </w:t>
            </w:r>
          </w:p>
          <w:p w14:paraId="1F545032" w14:textId="5136AC43" w:rsidR="0083634C" w:rsidRPr="00AD36D2" w:rsidRDefault="0093365D"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Greater </w:t>
            </w:r>
            <w:r w:rsidR="00780EF7" w:rsidRPr="00AD36D2">
              <w:rPr>
                <w:rFonts w:asciiTheme="majorBidi" w:hAnsiTheme="majorBidi" w:cstheme="majorBidi"/>
                <w:sz w:val="20"/>
                <w:szCs w:val="20"/>
              </w:rPr>
              <w:t>incorporation</w:t>
            </w:r>
            <w:r w:rsidRPr="00AD36D2">
              <w:rPr>
                <w:rFonts w:asciiTheme="majorBidi" w:hAnsiTheme="majorBidi" w:cstheme="majorBidi"/>
                <w:sz w:val="20"/>
                <w:szCs w:val="20"/>
              </w:rPr>
              <w:t xml:space="preserve"> of</w:t>
            </w:r>
            <w:r w:rsidR="0083634C" w:rsidRPr="00AD36D2">
              <w:rPr>
                <w:rFonts w:asciiTheme="majorBidi" w:hAnsiTheme="majorBidi" w:cstheme="majorBidi"/>
                <w:sz w:val="20"/>
                <w:szCs w:val="20"/>
              </w:rPr>
              <w:t xml:space="preserve"> indigenous knowledge into biodiversity mainstreaming, while respecting and upholding </w:t>
            </w:r>
            <w:r w:rsidR="00780EF7" w:rsidRPr="00AD36D2">
              <w:rPr>
                <w:rFonts w:asciiTheme="majorBidi" w:hAnsiTheme="majorBidi" w:cstheme="majorBidi"/>
                <w:sz w:val="20"/>
                <w:szCs w:val="20"/>
              </w:rPr>
              <w:t xml:space="preserve">the rights of </w:t>
            </w:r>
            <w:r w:rsidR="0083634C" w:rsidRPr="00AD36D2">
              <w:rPr>
                <w:rFonts w:asciiTheme="majorBidi" w:hAnsiTheme="majorBidi" w:cstheme="majorBidi"/>
                <w:sz w:val="20"/>
                <w:szCs w:val="20"/>
              </w:rPr>
              <w:t xml:space="preserve">indigenous </w:t>
            </w:r>
            <w:r w:rsidR="00780EF7" w:rsidRPr="00AD36D2">
              <w:rPr>
                <w:rFonts w:asciiTheme="majorBidi" w:hAnsiTheme="majorBidi" w:cstheme="majorBidi"/>
                <w:sz w:val="20"/>
                <w:szCs w:val="20"/>
              </w:rPr>
              <w:t>peoples and local communities</w:t>
            </w:r>
          </w:p>
        </w:tc>
      </w:tr>
      <w:tr w:rsidR="0083634C" w:rsidRPr="00AD36D2" w14:paraId="0C96FC60" w14:textId="77777777" w:rsidTr="00DF4686">
        <w:tc>
          <w:tcPr>
            <w:tcW w:w="774" w:type="pct"/>
            <w:vMerge w:val="restart"/>
            <w:vAlign w:val="center"/>
          </w:tcPr>
          <w:p w14:paraId="7ABEAE55" w14:textId="77777777" w:rsidR="0083634C" w:rsidRPr="00AD36D2" w:rsidRDefault="0083634C" w:rsidP="00100B40">
            <w:pPr>
              <w:spacing w:before="40" w:after="40"/>
              <w:jc w:val="left"/>
              <w:rPr>
                <w:sz w:val="20"/>
                <w:szCs w:val="20"/>
              </w:rPr>
            </w:pPr>
            <w:r w:rsidRPr="00AD36D2">
              <w:rPr>
                <w:sz w:val="20"/>
                <w:szCs w:val="20"/>
              </w:rPr>
              <w:t xml:space="preserve">Institutional </w:t>
            </w:r>
          </w:p>
        </w:tc>
        <w:tc>
          <w:tcPr>
            <w:tcW w:w="1041" w:type="pct"/>
            <w:vAlign w:val="center"/>
          </w:tcPr>
          <w:p w14:paraId="0032DDCF" w14:textId="17848BE5" w:rsidR="0083634C" w:rsidRPr="00AD36D2" w:rsidRDefault="0083634C" w:rsidP="00100B40">
            <w:pPr>
              <w:spacing w:before="40" w:after="40"/>
              <w:jc w:val="left"/>
              <w:rPr>
                <w:sz w:val="20"/>
                <w:szCs w:val="20"/>
              </w:rPr>
            </w:pPr>
            <w:r w:rsidRPr="00AD36D2">
              <w:rPr>
                <w:sz w:val="20"/>
                <w:szCs w:val="20"/>
              </w:rPr>
              <w:t>Regulatory and legal frameworks</w:t>
            </w:r>
          </w:p>
        </w:tc>
        <w:tc>
          <w:tcPr>
            <w:tcW w:w="3185" w:type="pct"/>
            <w:vAlign w:val="center"/>
          </w:tcPr>
          <w:p w14:paraId="3A73EEA5" w14:textId="3ECAFC47" w:rsidR="0083634C" w:rsidRPr="00AD36D2" w:rsidRDefault="0083634C"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Review </w:t>
            </w:r>
            <w:r w:rsidR="00780EF7" w:rsidRPr="00AD36D2">
              <w:rPr>
                <w:rFonts w:asciiTheme="majorBidi" w:hAnsiTheme="majorBidi" w:cstheme="majorBidi"/>
                <w:sz w:val="20"/>
                <w:szCs w:val="20"/>
              </w:rPr>
              <w:t xml:space="preserve">of </w:t>
            </w:r>
            <w:r w:rsidRPr="00AD36D2">
              <w:rPr>
                <w:rFonts w:asciiTheme="majorBidi" w:hAnsiTheme="majorBidi" w:cstheme="majorBidi"/>
                <w:sz w:val="20"/>
                <w:szCs w:val="20"/>
              </w:rPr>
              <w:t xml:space="preserve">regulations for the development of ecotourism </w:t>
            </w:r>
          </w:p>
        </w:tc>
      </w:tr>
      <w:tr w:rsidR="0083634C" w:rsidRPr="00AD36D2" w14:paraId="2A9DAEA2" w14:textId="77777777" w:rsidTr="00DF4686">
        <w:tc>
          <w:tcPr>
            <w:tcW w:w="774" w:type="pct"/>
            <w:vMerge/>
            <w:vAlign w:val="center"/>
          </w:tcPr>
          <w:p w14:paraId="175C94DE" w14:textId="77777777" w:rsidR="0083634C" w:rsidRPr="00AD36D2" w:rsidRDefault="0083634C" w:rsidP="00100B40">
            <w:pPr>
              <w:spacing w:before="40" w:after="40"/>
              <w:jc w:val="left"/>
              <w:rPr>
                <w:sz w:val="20"/>
                <w:szCs w:val="20"/>
              </w:rPr>
            </w:pPr>
          </w:p>
        </w:tc>
        <w:tc>
          <w:tcPr>
            <w:tcW w:w="1041" w:type="pct"/>
            <w:vAlign w:val="center"/>
          </w:tcPr>
          <w:p w14:paraId="55C7BFA5" w14:textId="5E3EFED2" w:rsidR="0083634C" w:rsidRPr="00AD36D2" w:rsidRDefault="0083634C" w:rsidP="00100B40">
            <w:pPr>
              <w:spacing w:before="40" w:after="40"/>
              <w:jc w:val="left"/>
              <w:rPr>
                <w:sz w:val="20"/>
                <w:szCs w:val="20"/>
              </w:rPr>
            </w:pPr>
            <w:r w:rsidRPr="00AD36D2">
              <w:rPr>
                <w:sz w:val="20"/>
                <w:szCs w:val="20"/>
              </w:rPr>
              <w:t>Environmental governance and policy</w:t>
            </w:r>
          </w:p>
        </w:tc>
        <w:tc>
          <w:tcPr>
            <w:tcW w:w="3185" w:type="pct"/>
            <w:vAlign w:val="center"/>
          </w:tcPr>
          <w:p w14:paraId="6B100337" w14:textId="77777777" w:rsidR="0083634C" w:rsidRPr="00AD36D2" w:rsidRDefault="0083634C"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 technical and administrative capacities of government sectors to promote coordination</w:t>
            </w:r>
          </w:p>
          <w:p w14:paraId="605852DC" w14:textId="449C5A04" w:rsidR="0083634C" w:rsidRPr="00AD36D2" w:rsidRDefault="00594ACD"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Address</w:t>
            </w:r>
            <w:r w:rsidR="0083634C" w:rsidRPr="00AD36D2">
              <w:rPr>
                <w:rFonts w:asciiTheme="majorBidi" w:hAnsiTheme="majorBidi" w:cstheme="majorBidi"/>
                <w:sz w:val="20"/>
                <w:szCs w:val="20"/>
              </w:rPr>
              <w:t xml:space="preserve"> complex integration needs, limited resources and institutional silos which hamper cross-sector collaboration </w:t>
            </w:r>
          </w:p>
          <w:p w14:paraId="376FA1C2" w14:textId="0B480D40" w:rsidR="0083634C" w:rsidRPr="00AD36D2" w:rsidRDefault="00594ACD"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 m</w:t>
            </w:r>
            <w:r w:rsidR="0083634C" w:rsidRPr="00AD36D2">
              <w:rPr>
                <w:rFonts w:asciiTheme="majorBidi" w:hAnsiTheme="majorBidi" w:cstheme="majorBidi"/>
                <w:sz w:val="20"/>
                <w:szCs w:val="20"/>
              </w:rPr>
              <w:t>echanism</w:t>
            </w:r>
            <w:r w:rsidRPr="00AD36D2">
              <w:rPr>
                <w:rFonts w:asciiTheme="majorBidi" w:hAnsiTheme="majorBidi" w:cstheme="majorBidi"/>
                <w:sz w:val="20"/>
                <w:szCs w:val="20"/>
              </w:rPr>
              <w:t>s</w:t>
            </w:r>
            <w:r w:rsidR="0083634C" w:rsidRPr="00AD36D2">
              <w:rPr>
                <w:rFonts w:asciiTheme="majorBidi" w:hAnsiTheme="majorBidi" w:cstheme="majorBidi"/>
                <w:sz w:val="20"/>
                <w:szCs w:val="20"/>
              </w:rPr>
              <w:t xml:space="preserve"> to include biodiversity in the </w:t>
            </w:r>
            <w:r w:rsidRPr="00AD36D2">
              <w:rPr>
                <w:rFonts w:asciiTheme="majorBidi" w:hAnsiTheme="majorBidi" w:cstheme="majorBidi"/>
                <w:sz w:val="20"/>
                <w:szCs w:val="20"/>
              </w:rPr>
              <w:t>n</w:t>
            </w:r>
            <w:r w:rsidR="0083634C" w:rsidRPr="00AD36D2">
              <w:rPr>
                <w:rFonts w:asciiTheme="majorBidi" w:hAnsiTheme="majorBidi" w:cstheme="majorBidi"/>
                <w:sz w:val="20"/>
                <w:szCs w:val="20"/>
              </w:rPr>
              <w:t xml:space="preserve">ational </w:t>
            </w:r>
            <w:r w:rsidRPr="00AD36D2">
              <w:rPr>
                <w:rFonts w:asciiTheme="majorBidi" w:hAnsiTheme="majorBidi" w:cstheme="majorBidi"/>
                <w:sz w:val="20"/>
                <w:szCs w:val="20"/>
              </w:rPr>
              <w:t>d</w:t>
            </w:r>
            <w:r w:rsidR="0083634C" w:rsidRPr="00AD36D2">
              <w:rPr>
                <w:rFonts w:asciiTheme="majorBidi" w:hAnsiTheme="majorBidi" w:cstheme="majorBidi"/>
                <w:sz w:val="20"/>
                <w:szCs w:val="20"/>
              </w:rPr>
              <w:t xml:space="preserve">evelopment </w:t>
            </w:r>
            <w:r w:rsidRPr="00AD36D2">
              <w:rPr>
                <w:rFonts w:asciiTheme="majorBidi" w:hAnsiTheme="majorBidi" w:cstheme="majorBidi"/>
                <w:sz w:val="20"/>
                <w:szCs w:val="20"/>
              </w:rPr>
              <w:t>p</w:t>
            </w:r>
            <w:r w:rsidR="0083634C" w:rsidRPr="00AD36D2">
              <w:rPr>
                <w:rFonts w:asciiTheme="majorBidi" w:hAnsiTheme="majorBidi" w:cstheme="majorBidi"/>
                <w:sz w:val="20"/>
                <w:szCs w:val="20"/>
              </w:rPr>
              <w:t>lan</w:t>
            </w:r>
            <w:r w:rsidRPr="00AD36D2">
              <w:rPr>
                <w:rFonts w:asciiTheme="majorBidi" w:hAnsiTheme="majorBidi" w:cstheme="majorBidi"/>
                <w:sz w:val="20"/>
                <w:szCs w:val="20"/>
              </w:rPr>
              <w:t>s</w:t>
            </w:r>
          </w:p>
          <w:p w14:paraId="509D4F2A" w14:textId="73F5A8EE" w:rsidR="0083634C" w:rsidRPr="00AD36D2" w:rsidRDefault="00594ACD"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Better integration of</w:t>
            </w:r>
            <w:r w:rsidR="0083634C" w:rsidRPr="00AD36D2">
              <w:rPr>
                <w:rFonts w:asciiTheme="majorBidi" w:hAnsiTheme="majorBidi" w:cstheme="majorBidi"/>
                <w:sz w:val="20"/>
                <w:szCs w:val="20"/>
              </w:rPr>
              <w:t xml:space="preserve"> biodiversity conservation </w:t>
            </w:r>
            <w:r w:rsidR="00B30F70" w:rsidRPr="00AD36D2">
              <w:rPr>
                <w:rFonts w:asciiTheme="majorBidi" w:hAnsiTheme="majorBidi" w:cstheme="majorBidi"/>
                <w:sz w:val="20"/>
                <w:szCs w:val="20"/>
              </w:rPr>
              <w:t xml:space="preserve">policies </w:t>
            </w:r>
            <w:r w:rsidR="0083634C" w:rsidRPr="00AD36D2">
              <w:rPr>
                <w:rFonts w:asciiTheme="majorBidi" w:hAnsiTheme="majorBidi" w:cstheme="majorBidi"/>
                <w:sz w:val="20"/>
                <w:szCs w:val="20"/>
              </w:rPr>
              <w:t>across sectors</w:t>
            </w:r>
          </w:p>
          <w:p w14:paraId="3DF2E73C" w14:textId="118C20A5" w:rsidR="0083634C" w:rsidRPr="00AD36D2" w:rsidRDefault="00B30F70" w:rsidP="00F5371E">
            <w:pPr>
              <w:pStyle w:val="ListParagraph"/>
              <w:numPr>
                <w:ilvl w:val="0"/>
                <w:numId w:val="33"/>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Promotion of </w:t>
            </w:r>
            <w:r w:rsidR="0083634C" w:rsidRPr="00AD36D2">
              <w:rPr>
                <w:rFonts w:asciiTheme="majorBidi" w:hAnsiTheme="majorBidi" w:cstheme="majorBidi"/>
                <w:sz w:val="20"/>
                <w:szCs w:val="20"/>
              </w:rPr>
              <w:t>transformati</w:t>
            </w:r>
            <w:r w:rsidRPr="00AD36D2">
              <w:rPr>
                <w:rFonts w:asciiTheme="majorBidi" w:hAnsiTheme="majorBidi" w:cstheme="majorBidi"/>
                <w:sz w:val="20"/>
                <w:szCs w:val="20"/>
              </w:rPr>
              <w:t>onal</w:t>
            </w:r>
            <w:r w:rsidR="0083634C" w:rsidRPr="00AD36D2">
              <w:rPr>
                <w:rFonts w:asciiTheme="majorBidi" w:hAnsiTheme="majorBidi" w:cstheme="majorBidi"/>
                <w:sz w:val="20"/>
                <w:szCs w:val="20"/>
              </w:rPr>
              <w:t xml:space="preserve"> change to respect planetary boundaries and preserve biodiversity as a foundation of life, </w:t>
            </w:r>
          </w:p>
        </w:tc>
      </w:tr>
    </w:tbl>
    <w:p w14:paraId="75A308C1" w14:textId="37A40233" w:rsidR="008C0428" w:rsidRPr="00AD36D2" w:rsidRDefault="00C33C6E" w:rsidP="00731CA5">
      <w:pPr>
        <w:pStyle w:val="CBDNormalNumber"/>
        <w:numPr>
          <w:ilvl w:val="0"/>
          <w:numId w:val="5"/>
        </w:numPr>
        <w:ind w:left="568"/>
      </w:pPr>
      <w:bookmarkStart w:id="122" w:name="_Hlk202861243"/>
      <w:bookmarkEnd w:id="121"/>
      <w:r w:rsidRPr="00AD36D2">
        <w:t>Few Parties (</w:t>
      </w:r>
      <w:r w:rsidR="006D0DB2" w:rsidRPr="00AD36D2">
        <w:t xml:space="preserve">15%) </w:t>
      </w:r>
      <w:r w:rsidR="006D5DD4" w:rsidRPr="00AD36D2">
        <w:t>and f</w:t>
      </w:r>
      <w:r w:rsidR="008C0428" w:rsidRPr="00AD36D2">
        <w:t>ew (16%) target submissions provide information on the involvement of non-</w:t>
      </w:r>
      <w:r w:rsidR="00D542BD" w:rsidRPr="00AD36D2">
        <w:t>S</w:t>
      </w:r>
      <w:r w:rsidR="008C0428" w:rsidRPr="00AD36D2">
        <w:t>tate actors. Common actions included community engagement, financing, technology and research from a range of actors including non-governmental organi</w:t>
      </w:r>
      <w:r w:rsidR="009A3F98" w:rsidRPr="00AD36D2">
        <w:t>z</w:t>
      </w:r>
      <w:r w:rsidR="008C0428" w:rsidRPr="00AD36D2">
        <w:t>ations, private entities, indigenous peoples and local communities, youth groups, and academic institutions.</w:t>
      </w:r>
    </w:p>
    <w:bookmarkEnd w:id="122"/>
    <w:p w14:paraId="0A93C9FB" w14:textId="10CED914" w:rsidR="008C0428" w:rsidRPr="00AD36D2" w:rsidRDefault="00C33C6E" w:rsidP="00A94065">
      <w:pPr>
        <w:pStyle w:val="CBDNormalNumber"/>
        <w:numPr>
          <w:ilvl w:val="0"/>
          <w:numId w:val="5"/>
        </w:numPr>
        <w:ind w:left="568"/>
      </w:pPr>
      <w:r w:rsidRPr="00AD36D2">
        <w:t>Less than</w:t>
      </w:r>
      <w:r w:rsidR="00A94065" w:rsidRPr="00AD36D2">
        <w:t xml:space="preserve"> a quarter of Parties indicated that they would make use of component (2</w:t>
      </w:r>
      <w:r w:rsidRPr="00AD36D2">
        <w:t>1</w:t>
      </w:r>
      <w:r w:rsidR="00A94065" w:rsidRPr="00AD36D2">
        <w:t>%) or complimentary (</w:t>
      </w:r>
      <w:r w:rsidRPr="00AD36D2">
        <w:t>17</w:t>
      </w:r>
      <w:r w:rsidR="00A94065" w:rsidRPr="00AD36D2">
        <w:t xml:space="preserve">%) indicators for monitoring implementation of their national targets associated with this target of the Framework. Comparatively more (35%) indicated that they would make use of national indicators. At the target level, </w:t>
      </w:r>
      <w:r w:rsidRPr="00AD36D2">
        <w:t>l</w:t>
      </w:r>
      <w:r w:rsidR="008C0428" w:rsidRPr="00AD36D2">
        <w:t xml:space="preserve">ess than a quarter of the submitted national targets identified component (18%) or complimentary (16%) indicators. Approximately one third (32%) of national targets mapped to GBF Target 14 contained national indicators. Examples of elements measured by these national indicators include the number of biodiversity inclusive policies, regulations, strategies, and assessments, the proportion of environmental management instruments of investment projects which include biodiversity standards, and the number of subnational and local biodiversity strategies and action plans. There were more national indicators to track biodiversity’s mainstreaming into policies or action plans compared to the use of environmental accounting.  </w:t>
      </w:r>
    </w:p>
    <w:p w14:paraId="62B84B05" w14:textId="1502E8E5" w:rsidR="008C0428" w:rsidRPr="00AD36D2" w:rsidRDefault="008C0428" w:rsidP="00731CA5">
      <w:pPr>
        <w:pStyle w:val="CBDNormalNumber"/>
        <w:numPr>
          <w:ilvl w:val="0"/>
          <w:numId w:val="5"/>
        </w:numPr>
        <w:ind w:left="568"/>
      </w:pPr>
      <w:r w:rsidRPr="00AD36D2">
        <w:t>About two thirds (60%) of national target submissions contain information on which elements of section C of the Kunming-Montreal Global Biodiversity Framework the national target helps to address. The most commonly addressed elements were whole-of-government and whole-of-society approach (76%), national circumstances, priorities and capabilities (7</w:t>
      </w:r>
      <w:r w:rsidR="006B5C26" w:rsidRPr="00AD36D2">
        <w:t>0</w:t>
      </w:r>
      <w:r w:rsidRPr="00AD36D2">
        <w:t xml:space="preserve">%), and collective </w:t>
      </w:r>
      <w:r w:rsidRPr="00AD36D2">
        <w:lastRenderedPageBreak/>
        <w:t>effort towards the targets (68%). Comparatively few targets addressed the right to development (3</w:t>
      </w:r>
      <w:r w:rsidR="00A454AA" w:rsidRPr="00AD36D2">
        <w:t>2</w:t>
      </w:r>
      <w:r w:rsidRPr="00AD36D2">
        <w:t>%) and different value systems (32%).</w:t>
      </w:r>
    </w:p>
    <w:p w14:paraId="7AD5D716" w14:textId="7C40E3DF" w:rsidR="008C0428" w:rsidRPr="00AD36D2" w:rsidRDefault="008C0428" w:rsidP="00017740">
      <w:pPr>
        <w:pStyle w:val="CBDNormalNumber"/>
        <w:numPr>
          <w:ilvl w:val="0"/>
          <w:numId w:val="5"/>
        </w:numPr>
        <w:ind w:left="568"/>
        <w:rPr>
          <w:rFonts w:asciiTheme="majorBidi" w:hAnsiTheme="majorBidi" w:cstheme="majorBidi"/>
          <w:b/>
          <w:bCs/>
          <w:lang w:val="en-US"/>
        </w:rPr>
      </w:pPr>
      <w:r w:rsidRPr="00AD36D2">
        <w:t>More than half (55%) of national target submissions contained information on the associated policy measures. Many of the measures identified had a focus on policy integration and governance, including actions to embed biodiversity protection within national policies, sectoral strategies, and development frameworks. These measures emphasized the incorporation of biodiversity values into regulations, planning, environmental assessments, and national accounting systems to ensure comprehensive governance. Many target submissions also addressed financial and resource mobilization, underscoring the need for dedicated biodiversity funding within national budgets. Many measures also advocate for integrating biodiversity revenue streams into financial structures and ensuring sufficient human, technical, and financial resources to support biodiversity governance. Capacity</w:t>
      </w:r>
      <w:r w:rsidR="006B515F" w:rsidRPr="00AD36D2">
        <w:t>-</w:t>
      </w:r>
      <w:r w:rsidRPr="00AD36D2">
        <w:t>building measures and training, primarily through workshops and training program</w:t>
      </w:r>
      <w:r w:rsidR="003D7B18" w:rsidRPr="00AD36D2">
        <w:t>me</w:t>
      </w:r>
      <w:r w:rsidRPr="00AD36D2">
        <w:t>s designed for policymakers, institutional technicians, and biodiversity managers were also noted. Public awareness and community participation is a key component in many of the identified measures, with efforts directed toward raising awareness, promoting environmental education, and increasing citizen engagement. Many policies highlight local community involvement, integrating biodiversity considerations into economic and social development to support sustainable livelihoods. Monitoring, reporting, and impact assessment appear in some measures, including the establishment of biodiversity monitoring systems to track policy impacts. Measures addressing sustainable development and economic sectors, focusing on sustainable tourism management, biodiversity-friendly business strategies, and nature tourism initiatives that balance economic growth with conservation objectives were also noted.</w:t>
      </w:r>
    </w:p>
    <w:p w14:paraId="78A9731B" w14:textId="2BAD5A3B" w:rsidR="008C0428" w:rsidRPr="00AD36D2" w:rsidRDefault="008C0428" w:rsidP="008C0428">
      <w:pPr>
        <w:rPr>
          <w:rFonts w:asciiTheme="majorBidi" w:hAnsiTheme="majorBidi" w:cstheme="majorBidi"/>
          <w:b/>
          <w:bCs/>
          <w:lang w:val="en-US"/>
        </w:rPr>
      </w:pPr>
    </w:p>
    <w:p w14:paraId="17B1C66D" w14:textId="07F4FDE5" w:rsidR="008C0428" w:rsidRPr="00AD36D2" w:rsidRDefault="00951493" w:rsidP="00863D0D">
      <w:pPr>
        <w:pStyle w:val="CBDFigureTitle"/>
        <w:rPr>
          <w:snapToGrid w:val="0"/>
        </w:rPr>
      </w:pPr>
      <w:r w:rsidRPr="00AD36D2">
        <w:rPr>
          <w:noProof/>
          <w:snapToGrid w:val="0"/>
        </w:rPr>
        <w:lastRenderedPageBreak/>
        <w:drawing>
          <wp:inline distT="0" distB="0" distL="0" distR="0" wp14:anchorId="2B3F6E2E" wp14:editId="620796B4">
            <wp:extent cx="5603944" cy="3938044"/>
            <wp:effectExtent l="0" t="0" r="0" b="5715"/>
            <wp:docPr id="1636226301"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5619203" cy="3948767"/>
                    </a:xfrm>
                    <a:prstGeom prst="rect">
                      <a:avLst/>
                    </a:prstGeom>
                    <a:noFill/>
                  </pic:spPr>
                </pic:pic>
              </a:graphicData>
            </a:graphic>
          </wp:inline>
        </w:drawing>
      </w:r>
      <w:r w:rsidR="008C0428" w:rsidRPr="00AD36D2">
        <w:rPr>
          <w:snapToGrid w:val="0"/>
        </w:rPr>
        <w:t>Figure 2</w:t>
      </w:r>
      <w:r w:rsidR="00393FF7" w:rsidRPr="00AD36D2">
        <w:rPr>
          <w:snapToGrid w:val="0"/>
        </w:rPr>
        <w:t>2</w:t>
      </w:r>
      <w:r w:rsidR="008C0428" w:rsidRPr="00AD36D2">
        <w:rPr>
          <w:snapToGrid w:val="0"/>
        </w:rPr>
        <w:t xml:space="preserve"> – Assessment of the degree to which Parties have addressed the elements of GBF Target 14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117DDC" w:rsidRPr="00AD36D2">
        <w:rPr>
          <w:snapToGrid w:val="0"/>
        </w:rPr>
        <w:t>.</w:t>
      </w:r>
    </w:p>
    <w:p w14:paraId="1A160191" w14:textId="3127D53B" w:rsidR="008C0428" w:rsidRPr="00AD36D2" w:rsidRDefault="008C0428" w:rsidP="009C3E2A">
      <w:pPr>
        <w:pStyle w:val="CBDH2"/>
        <w:spacing w:before="120"/>
        <w:jc w:val="left"/>
        <w:rPr>
          <w:shd w:val="clear" w:color="auto" w:fill="FFFFFF"/>
        </w:rPr>
      </w:pPr>
      <w:bookmarkStart w:id="123" w:name="_Toc210038520"/>
      <w:bookmarkStart w:id="124" w:name="_Toc219112339"/>
      <w:r w:rsidRPr="00AD36D2">
        <w:rPr>
          <w:shd w:val="clear" w:color="auto" w:fill="FFFFFF"/>
        </w:rPr>
        <w:t>Target 15: businesses assess, disclose and reduce biodiversity-related risks and negative impacts</w:t>
      </w:r>
      <w:bookmarkEnd w:id="123"/>
      <w:bookmarkEnd w:id="124"/>
    </w:p>
    <w:p w14:paraId="5946D378" w14:textId="5340BFA8" w:rsidR="008C0428" w:rsidRPr="00AD36D2" w:rsidRDefault="008C0428" w:rsidP="00731CA5">
      <w:pPr>
        <w:pStyle w:val="CBDNormalNumber"/>
        <w:numPr>
          <w:ilvl w:val="0"/>
          <w:numId w:val="5"/>
        </w:numPr>
        <w:ind w:left="568"/>
      </w:pPr>
      <w:r w:rsidRPr="00AD36D2">
        <w:t>10</w:t>
      </w:r>
      <w:r w:rsidR="009D60BA" w:rsidRPr="00AD36D2">
        <w:t>7</w:t>
      </w:r>
      <w:r w:rsidRPr="00AD36D2">
        <w:t xml:space="preserve"> Parties have submitted 225 national targets related to Target 15. On average a Party has submitted 2 national targets related to Target 15 but the number ranges from 1 to 9. Of the national targets mapped by Parties to GBF Target 15, half were also identified as contributing to Goal B (50%) and Goal D (50%). A third were identified as contributing to Goal A (33%) and Goal C (33%). About a third of the national targets were also linked to GBF Target 14 (37%).   </w:t>
      </w:r>
    </w:p>
    <w:p w14:paraId="0D2B7A7D" w14:textId="76057A20" w:rsidR="008C0428" w:rsidRPr="00AD36D2" w:rsidRDefault="008C0428" w:rsidP="00731CA5">
      <w:pPr>
        <w:pStyle w:val="CBDNormalNumber"/>
        <w:numPr>
          <w:ilvl w:val="0"/>
          <w:numId w:val="5"/>
        </w:numPr>
        <w:ind w:left="568"/>
      </w:pPr>
      <w:bookmarkStart w:id="125" w:name="_Hlk202871998"/>
      <w:r w:rsidRPr="00AD36D2">
        <w:t> Almost a half of the national targets (48%) submitted by Parties were reported as having high alignment to GBF Target 15, almost a third (28%) were reported as having medium alignment to the Target and more than a tenth (14%) as having low alignment. For 1</w:t>
      </w:r>
      <w:r w:rsidR="00CF5BDC" w:rsidRPr="00AD36D2">
        <w:t>0</w:t>
      </w:r>
      <w:r w:rsidRPr="00AD36D2">
        <w:t>% of the national targets, Parties did not indicate a degree of alignment</w:t>
      </w:r>
    </w:p>
    <w:bookmarkEnd w:id="125"/>
    <w:p w14:paraId="5806C35B" w14:textId="48239DF8" w:rsidR="008C0428" w:rsidRPr="00AD36D2" w:rsidRDefault="000F226B" w:rsidP="00731CA5">
      <w:pPr>
        <w:pStyle w:val="CBDNormalNumber"/>
        <w:numPr>
          <w:ilvl w:val="0"/>
          <w:numId w:val="5"/>
        </w:numPr>
        <w:ind w:left="568"/>
      </w:pPr>
      <w:r w:rsidRPr="00AD36D2">
        <w:t xml:space="preserve">Few (12%) Parties have set national targets which fully address all elements of Target 15 and approximately an additional fifth (18%) have set targets which </w:t>
      </w:r>
      <w:r w:rsidR="005F3D84" w:rsidRPr="00AD36D2">
        <w:t xml:space="preserve">fully </w:t>
      </w:r>
      <w:r w:rsidRPr="00AD36D2">
        <w:t xml:space="preserve">address half of the target elements. </w:t>
      </w:r>
      <w:r w:rsidR="001173F6" w:rsidRPr="00AD36D2">
        <w:t xml:space="preserve">Less than a tenth (9%) of Parties have set national targets which fully address one but less than half of the target elements. </w:t>
      </w:r>
      <w:r w:rsidRPr="00AD36D2">
        <w:t>More than half of Parties (60%) have set national targets which do not fully address any element of Target 1</w:t>
      </w:r>
      <w:r w:rsidR="00250A46" w:rsidRPr="00AD36D2">
        <w:t>5</w:t>
      </w:r>
      <w:r w:rsidRPr="00AD36D2">
        <w:t>.</w:t>
      </w:r>
      <w:r w:rsidR="00D023BD" w:rsidRPr="00AD36D2">
        <w:t xml:space="preserve"> </w:t>
      </w:r>
      <w:r w:rsidR="008C0428" w:rsidRPr="00AD36D2">
        <w:t>Less than a tenth (</w:t>
      </w:r>
      <w:r w:rsidR="00D023BD" w:rsidRPr="00AD36D2">
        <w:t>9</w:t>
      </w:r>
      <w:r w:rsidR="008C0428" w:rsidRPr="00AD36D2">
        <w:t>%) have set national targets which partially address all or some of the elements. More than half of Parties have set national targets which address the elements of Target 15 to a limited extent (</w:t>
      </w:r>
      <w:r w:rsidR="00250A46" w:rsidRPr="00AD36D2">
        <w:t>6</w:t>
      </w:r>
      <w:r w:rsidR="008C0428" w:rsidRPr="00AD36D2">
        <w:t>%) or not at all (4</w:t>
      </w:r>
      <w:r w:rsidR="00ED2BE1" w:rsidRPr="00AD36D2">
        <w:t>8</w:t>
      </w:r>
      <w:r w:rsidR="008C0428" w:rsidRPr="00AD36D2">
        <w:t>%). </w:t>
      </w:r>
    </w:p>
    <w:p w14:paraId="168171DF" w14:textId="7FAC652D" w:rsidR="008C0428" w:rsidRPr="00AD36D2" w:rsidRDefault="008C0428" w:rsidP="00731CA5">
      <w:pPr>
        <w:pStyle w:val="CBDNormalNumber"/>
        <w:numPr>
          <w:ilvl w:val="0"/>
          <w:numId w:val="5"/>
        </w:numPr>
        <w:ind w:left="568"/>
      </w:pPr>
      <w:r w:rsidRPr="00AD36D2">
        <w:t xml:space="preserve">With regard to the elements of GBF Target 15, more than a third of Parties fully addressed the elements related to taking measures to encourage and enable business to monitor, </w:t>
      </w:r>
      <w:r w:rsidRPr="00AD36D2">
        <w:lastRenderedPageBreak/>
        <w:t>assess and disclose their risks to (35%) and impacts on (35%) biodiversity in their national targets.  About a quarter of Parties set national targets fully addressing taking measures to encourage and enable business to monitor, assess and transparently disclose their dependencies (27%) on biodiversity and taking measures to encourage and enable business to provide information needed to consumers to promote sustainable consumption patterns (29%). Comparatively fewer Parties</w:t>
      </w:r>
      <w:r w:rsidR="00640565" w:rsidRPr="00AD36D2">
        <w:t xml:space="preserve"> (15%)</w:t>
      </w:r>
      <w:r w:rsidRPr="00AD36D2">
        <w:t xml:space="preserve"> fully addressed measures to encourage and enable business to report on compliance with access and benefit-sharing regulations and measures, in their national targets (figure 2</w:t>
      </w:r>
      <w:r w:rsidR="00393FF7" w:rsidRPr="00AD36D2">
        <w:t>3</w:t>
      </w:r>
      <w:r w:rsidRPr="00AD36D2">
        <w:t>).</w:t>
      </w:r>
    </w:p>
    <w:p w14:paraId="7EFA3C7E" w14:textId="3DBF195E" w:rsidR="008C0428" w:rsidRPr="00AD36D2" w:rsidRDefault="004865F2" w:rsidP="00731CA5">
      <w:pPr>
        <w:pStyle w:val="CBDNormalNumber"/>
        <w:numPr>
          <w:ilvl w:val="0"/>
          <w:numId w:val="5"/>
        </w:numPr>
        <w:ind w:left="568"/>
      </w:pPr>
      <w:bookmarkStart w:id="126" w:name="_Hlk202868739"/>
      <w:r w:rsidRPr="00AD36D2">
        <w:t>Less than a third of Parties (29%) provided information on the means of implementation related to at least one of their national the targets related to Target 1</w:t>
      </w:r>
      <w:r w:rsidR="00162E2D" w:rsidRPr="00AD36D2">
        <w:t>5</w:t>
      </w:r>
      <w:r w:rsidRPr="00AD36D2">
        <w:t xml:space="preserve">. Of these, </w:t>
      </w:r>
      <w:r w:rsidR="00162E2D" w:rsidRPr="00AD36D2">
        <w:t>77</w:t>
      </w:r>
      <w:r w:rsidRPr="00AD36D2">
        <w:t xml:space="preserve">% indicated that additional means of implementation are required. </w:t>
      </w:r>
      <w:r w:rsidR="008C0428" w:rsidRPr="00AD36D2">
        <w:t>Just under half (4</w:t>
      </w:r>
      <w:r w:rsidR="00531C0A" w:rsidRPr="00AD36D2">
        <w:t>6</w:t>
      </w:r>
      <w:r w:rsidR="008C0428" w:rsidRPr="00AD36D2">
        <w:t>%) of the national target submissions contain information on the associated means of implementation. For targets with this information, most (66%) indicate that additional means of implementation are needed. A quarter (25%) indicate that the means of implementation are available. The most frequently mentioned type of means was financial resources. Capacity</w:t>
      </w:r>
      <w:r w:rsidR="006B515F" w:rsidRPr="00AD36D2">
        <w:t>-</w:t>
      </w:r>
      <w:r w:rsidR="008C0428" w:rsidRPr="00AD36D2">
        <w:t>building was also commonly referenced. Human and technical resources, knowledge</w:t>
      </w:r>
      <w:r w:rsidR="00D34949" w:rsidRPr="00AD36D2">
        <w:t>-</w:t>
      </w:r>
      <w:r w:rsidR="008C0428" w:rsidRPr="00AD36D2">
        <w:t>sharing, stakeholder collaboration and synergy and regulatory frameworks were also frequently mentioned.</w:t>
      </w:r>
      <w:r w:rsidR="003E3EC4" w:rsidRPr="00AD36D2">
        <w:t xml:space="preserve"> See table 1</w:t>
      </w:r>
      <w:r w:rsidR="000E3565" w:rsidRPr="00AD36D2">
        <w:t>7</w:t>
      </w:r>
      <w:r w:rsidR="003E3EC4" w:rsidRPr="00AD36D2">
        <w:t xml:space="preserve"> for more detailed examples of the capacity needs identified by Parties.</w:t>
      </w:r>
      <w:r w:rsidR="008C0428" w:rsidRPr="00AD36D2">
        <w:t>   </w:t>
      </w:r>
    </w:p>
    <w:p w14:paraId="1AA811DB" w14:textId="1671A80F" w:rsidR="002E0853" w:rsidRPr="00AD36D2" w:rsidRDefault="002E0853" w:rsidP="002E0853">
      <w:pPr>
        <w:pStyle w:val="CBDNormalNumber"/>
        <w:numPr>
          <w:ilvl w:val="0"/>
          <w:numId w:val="0"/>
        </w:numPr>
        <w:ind w:left="568"/>
      </w:pPr>
      <w:r w:rsidRPr="00AD36D2">
        <w:rPr>
          <w:b/>
          <w:bCs/>
        </w:rPr>
        <w:t>Table 17.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BB15AB" w:rsidRPr="00AD36D2" w14:paraId="52E522D3" w14:textId="77777777" w:rsidTr="000E3565">
        <w:tc>
          <w:tcPr>
            <w:tcW w:w="774" w:type="pct"/>
            <w:shd w:val="clear" w:color="auto" w:fill="F2F2F2" w:themeFill="background1" w:themeFillShade="F2"/>
            <w:vAlign w:val="center"/>
          </w:tcPr>
          <w:p w14:paraId="1C4AA363" w14:textId="77777777" w:rsidR="00BB15AB" w:rsidRPr="00AD36D2" w:rsidRDefault="00BB15AB" w:rsidP="00100B40">
            <w:pPr>
              <w:jc w:val="center"/>
              <w:rPr>
                <w:i/>
                <w:iCs/>
                <w:sz w:val="20"/>
                <w:szCs w:val="20"/>
              </w:rPr>
            </w:pPr>
            <w:r w:rsidRPr="00AD36D2">
              <w:rPr>
                <w:i/>
                <w:iCs/>
                <w:sz w:val="20"/>
                <w:szCs w:val="20"/>
              </w:rPr>
              <w:t>Category of needs</w:t>
            </w:r>
          </w:p>
        </w:tc>
        <w:tc>
          <w:tcPr>
            <w:tcW w:w="1042" w:type="pct"/>
            <w:shd w:val="clear" w:color="auto" w:fill="F2F2F2" w:themeFill="background1" w:themeFillShade="F2"/>
            <w:vAlign w:val="center"/>
          </w:tcPr>
          <w:p w14:paraId="766AD378" w14:textId="62D91AB0" w:rsidR="00BB15AB" w:rsidRPr="00AD36D2" w:rsidRDefault="00BB15AB" w:rsidP="00100B40">
            <w:pPr>
              <w:jc w:val="center"/>
              <w:rPr>
                <w:i/>
                <w:iCs/>
                <w:sz w:val="20"/>
                <w:szCs w:val="20"/>
              </w:rPr>
            </w:pPr>
            <w:r w:rsidRPr="00AD36D2">
              <w:rPr>
                <w:i/>
                <w:iCs/>
                <w:sz w:val="20"/>
                <w:szCs w:val="20"/>
              </w:rPr>
              <w:t xml:space="preserve">Subcategory </w:t>
            </w:r>
            <w:r w:rsidR="000E3565" w:rsidRPr="00AD36D2">
              <w:rPr>
                <w:i/>
                <w:iCs/>
                <w:sz w:val="20"/>
                <w:szCs w:val="20"/>
              </w:rPr>
              <w:t>of needs</w:t>
            </w:r>
          </w:p>
        </w:tc>
        <w:tc>
          <w:tcPr>
            <w:tcW w:w="3184" w:type="pct"/>
            <w:shd w:val="clear" w:color="auto" w:fill="F2F2F2" w:themeFill="background1" w:themeFillShade="F2"/>
            <w:vAlign w:val="center"/>
          </w:tcPr>
          <w:p w14:paraId="7B3F9FDF" w14:textId="18F19BA7" w:rsidR="00BB15AB" w:rsidRPr="00AD36D2" w:rsidRDefault="00BB15AB" w:rsidP="00100B40">
            <w:pPr>
              <w:ind w:left="357"/>
              <w:jc w:val="center"/>
              <w:rPr>
                <w:i/>
                <w:iCs/>
                <w:sz w:val="20"/>
                <w:szCs w:val="20"/>
              </w:rPr>
            </w:pPr>
            <w:r w:rsidRPr="00AD36D2">
              <w:rPr>
                <w:i/>
                <w:iCs/>
                <w:sz w:val="20"/>
                <w:szCs w:val="20"/>
              </w:rPr>
              <w:t>Examples of specific needs</w:t>
            </w:r>
          </w:p>
        </w:tc>
      </w:tr>
      <w:tr w:rsidR="00BB15AB" w:rsidRPr="00AD36D2" w14:paraId="344604C3" w14:textId="77777777" w:rsidTr="000E3565">
        <w:tc>
          <w:tcPr>
            <w:tcW w:w="774" w:type="pct"/>
            <w:vAlign w:val="center"/>
          </w:tcPr>
          <w:p w14:paraId="3B75D963" w14:textId="77777777" w:rsidR="00BB15AB" w:rsidRPr="00AD36D2" w:rsidRDefault="00BB15AB" w:rsidP="00100B40">
            <w:pPr>
              <w:jc w:val="left"/>
              <w:rPr>
                <w:sz w:val="20"/>
                <w:szCs w:val="20"/>
              </w:rPr>
            </w:pPr>
            <w:r w:rsidRPr="00AD36D2">
              <w:rPr>
                <w:sz w:val="20"/>
                <w:szCs w:val="20"/>
              </w:rPr>
              <w:t xml:space="preserve">Technological </w:t>
            </w:r>
          </w:p>
        </w:tc>
        <w:tc>
          <w:tcPr>
            <w:tcW w:w="1042" w:type="pct"/>
            <w:vAlign w:val="center"/>
          </w:tcPr>
          <w:p w14:paraId="3321718C" w14:textId="1E5E6594" w:rsidR="00BB15AB" w:rsidRPr="00AD36D2" w:rsidRDefault="00BB15AB" w:rsidP="00100B40">
            <w:pPr>
              <w:jc w:val="left"/>
              <w:rPr>
                <w:sz w:val="20"/>
                <w:szCs w:val="20"/>
              </w:rPr>
            </w:pPr>
            <w:r w:rsidRPr="00AD36D2">
              <w:rPr>
                <w:sz w:val="20"/>
                <w:szCs w:val="20"/>
              </w:rPr>
              <w:t>Technology related</w:t>
            </w:r>
          </w:p>
        </w:tc>
        <w:tc>
          <w:tcPr>
            <w:tcW w:w="3184" w:type="pct"/>
            <w:vAlign w:val="center"/>
          </w:tcPr>
          <w:p w14:paraId="250DE5BF" w14:textId="1B5E55AC" w:rsidR="00BB15AB" w:rsidRPr="00AD36D2" w:rsidRDefault="00B1538C"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access to</w:t>
            </w:r>
            <w:r w:rsidR="00BB15AB" w:rsidRPr="00AD36D2">
              <w:rPr>
                <w:rFonts w:asciiTheme="majorBidi" w:hAnsiTheme="majorBidi" w:cstheme="majorBidi"/>
                <w:sz w:val="20"/>
                <w:szCs w:val="20"/>
              </w:rPr>
              <w:t xml:space="preserve"> </w:t>
            </w:r>
            <w:r w:rsidRPr="00AD36D2">
              <w:rPr>
                <w:rFonts w:asciiTheme="majorBidi" w:hAnsiTheme="majorBidi" w:cstheme="majorBidi"/>
                <w:sz w:val="20"/>
                <w:szCs w:val="20"/>
              </w:rPr>
              <w:t xml:space="preserve">modern </w:t>
            </w:r>
            <w:r w:rsidR="00BB15AB" w:rsidRPr="00AD36D2">
              <w:rPr>
                <w:rFonts w:asciiTheme="majorBidi" w:hAnsiTheme="majorBidi" w:cstheme="majorBidi"/>
                <w:sz w:val="20"/>
                <w:szCs w:val="20"/>
              </w:rPr>
              <w:t>monitoring and inspection technologies</w:t>
            </w:r>
            <w:r w:rsidRPr="00AD36D2">
              <w:rPr>
                <w:rFonts w:asciiTheme="majorBidi" w:hAnsiTheme="majorBidi" w:cstheme="majorBidi"/>
                <w:sz w:val="20"/>
                <w:szCs w:val="20"/>
              </w:rPr>
              <w:t>, including s</w:t>
            </w:r>
            <w:r w:rsidR="00BB15AB" w:rsidRPr="00AD36D2">
              <w:rPr>
                <w:rFonts w:asciiTheme="majorBidi" w:hAnsiTheme="majorBidi" w:cstheme="majorBidi"/>
                <w:sz w:val="20"/>
                <w:szCs w:val="20"/>
              </w:rPr>
              <w:t xml:space="preserve">atellite imagery, drones, </w:t>
            </w:r>
            <w:r w:rsidRPr="00AD36D2">
              <w:rPr>
                <w:rFonts w:asciiTheme="majorBidi" w:hAnsiTheme="majorBidi" w:cstheme="majorBidi"/>
                <w:sz w:val="20"/>
                <w:szCs w:val="20"/>
              </w:rPr>
              <w:t xml:space="preserve">and </w:t>
            </w:r>
            <w:r w:rsidR="00BB15AB" w:rsidRPr="00AD36D2">
              <w:rPr>
                <w:rFonts w:asciiTheme="majorBidi" w:hAnsiTheme="majorBidi" w:cstheme="majorBidi"/>
                <w:sz w:val="20"/>
                <w:szCs w:val="20"/>
              </w:rPr>
              <w:t>pollution monitoring equipment</w:t>
            </w:r>
            <w:r w:rsidRPr="00AD36D2">
              <w:rPr>
                <w:rFonts w:asciiTheme="majorBidi" w:hAnsiTheme="majorBidi" w:cstheme="majorBidi"/>
                <w:sz w:val="20"/>
                <w:szCs w:val="20"/>
              </w:rPr>
              <w:t>,</w:t>
            </w:r>
            <w:r w:rsidR="00BB15AB" w:rsidRPr="00AD36D2">
              <w:rPr>
                <w:rFonts w:asciiTheme="majorBidi" w:hAnsiTheme="majorBidi" w:cstheme="majorBidi"/>
                <w:sz w:val="20"/>
                <w:szCs w:val="20"/>
              </w:rPr>
              <w:t xml:space="preserve"> for real-time tracking of environmental compliance </w:t>
            </w:r>
          </w:p>
          <w:p w14:paraId="21339AB8" w14:textId="7A013D8C" w:rsidR="00BB15AB" w:rsidRPr="00AD36D2" w:rsidRDefault="00B1538C"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access to</w:t>
            </w:r>
            <w:r w:rsidR="00BB15AB" w:rsidRPr="00AD36D2">
              <w:rPr>
                <w:rFonts w:asciiTheme="majorBidi" w:hAnsiTheme="majorBidi" w:cstheme="majorBidi"/>
                <w:sz w:val="20"/>
                <w:szCs w:val="20"/>
              </w:rPr>
              <w:t xml:space="preserve"> technology, indicators, metrics and methodologies to accurately assess and report biodiversity-related impacts, risks and dependencies </w:t>
            </w:r>
          </w:p>
          <w:p w14:paraId="53C33F83" w14:textId="47AC2B7C"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w:t>
            </w:r>
            <w:r w:rsidR="00B1538C" w:rsidRPr="00AD36D2">
              <w:rPr>
                <w:rFonts w:asciiTheme="majorBidi" w:hAnsiTheme="majorBidi" w:cstheme="majorBidi"/>
                <w:sz w:val="20"/>
                <w:szCs w:val="20"/>
              </w:rPr>
              <w:t>ment of</w:t>
            </w:r>
            <w:r w:rsidRPr="00AD36D2">
              <w:rPr>
                <w:rFonts w:asciiTheme="majorBidi" w:hAnsiTheme="majorBidi" w:cstheme="majorBidi"/>
                <w:sz w:val="20"/>
                <w:szCs w:val="20"/>
              </w:rPr>
              <w:t xml:space="preserve"> tools to analyse disclosures from companies </w:t>
            </w:r>
          </w:p>
          <w:p w14:paraId="0468670D" w14:textId="522FC0CF"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sz w:val="20"/>
                <w:szCs w:val="20"/>
              </w:rPr>
            </w:pPr>
            <w:r w:rsidRPr="00AD36D2">
              <w:rPr>
                <w:rFonts w:asciiTheme="majorBidi" w:hAnsiTheme="majorBidi" w:cstheme="majorBidi"/>
                <w:sz w:val="20"/>
                <w:szCs w:val="20"/>
              </w:rPr>
              <w:t>Creat</w:t>
            </w:r>
            <w:r w:rsidR="00B1538C" w:rsidRPr="00AD36D2">
              <w:rPr>
                <w:rFonts w:asciiTheme="majorBidi" w:hAnsiTheme="majorBidi" w:cstheme="majorBidi"/>
                <w:sz w:val="20"/>
                <w:szCs w:val="20"/>
              </w:rPr>
              <w:t>ion</w:t>
            </w:r>
            <w:r w:rsidRPr="00AD36D2">
              <w:rPr>
                <w:rFonts w:asciiTheme="majorBidi" w:hAnsiTheme="majorBidi" w:cstheme="majorBidi"/>
                <w:sz w:val="20"/>
                <w:szCs w:val="20"/>
              </w:rPr>
              <w:t xml:space="preserve"> </w:t>
            </w:r>
            <w:r w:rsidR="00B1538C" w:rsidRPr="00AD36D2">
              <w:rPr>
                <w:rFonts w:asciiTheme="majorBidi" w:hAnsiTheme="majorBidi" w:cstheme="majorBidi"/>
                <w:sz w:val="20"/>
                <w:szCs w:val="20"/>
              </w:rPr>
              <w:t>of</w:t>
            </w:r>
            <w:r w:rsidRPr="00AD36D2">
              <w:rPr>
                <w:rFonts w:asciiTheme="majorBidi" w:hAnsiTheme="majorBidi" w:cstheme="majorBidi"/>
                <w:sz w:val="20"/>
                <w:szCs w:val="20"/>
              </w:rPr>
              <w:t xml:space="preserve"> system</w:t>
            </w:r>
            <w:r w:rsidR="00B1538C" w:rsidRPr="00AD36D2">
              <w:rPr>
                <w:rFonts w:asciiTheme="majorBidi" w:hAnsiTheme="majorBidi" w:cstheme="majorBidi"/>
                <w:sz w:val="20"/>
                <w:szCs w:val="20"/>
              </w:rPr>
              <w:t>s</w:t>
            </w:r>
            <w:r w:rsidRPr="00AD36D2">
              <w:rPr>
                <w:rFonts w:asciiTheme="majorBidi" w:hAnsiTheme="majorBidi" w:cstheme="majorBidi"/>
                <w:sz w:val="20"/>
                <w:szCs w:val="20"/>
              </w:rPr>
              <w:t xml:space="preserve"> to track and calculate fines, track escalating penalties and ensure transparency</w:t>
            </w:r>
            <w:r w:rsidRPr="00AD36D2">
              <w:rPr>
                <w:sz w:val="20"/>
                <w:szCs w:val="20"/>
              </w:rPr>
              <w:t xml:space="preserve"> </w:t>
            </w:r>
          </w:p>
        </w:tc>
      </w:tr>
      <w:tr w:rsidR="00BB15AB" w:rsidRPr="00AD36D2" w14:paraId="567F3C83" w14:textId="77777777" w:rsidTr="000E3565">
        <w:tc>
          <w:tcPr>
            <w:tcW w:w="774" w:type="pct"/>
            <w:vMerge w:val="restart"/>
            <w:vAlign w:val="center"/>
          </w:tcPr>
          <w:p w14:paraId="7D3178AA" w14:textId="77777777" w:rsidR="00BB15AB" w:rsidRPr="00AD36D2" w:rsidRDefault="00BB15AB" w:rsidP="00100B40">
            <w:pPr>
              <w:jc w:val="left"/>
              <w:rPr>
                <w:sz w:val="20"/>
                <w:szCs w:val="20"/>
              </w:rPr>
            </w:pPr>
            <w:r w:rsidRPr="00AD36D2">
              <w:rPr>
                <w:sz w:val="20"/>
                <w:szCs w:val="20"/>
              </w:rPr>
              <w:t xml:space="preserve">Technical </w:t>
            </w:r>
          </w:p>
        </w:tc>
        <w:tc>
          <w:tcPr>
            <w:tcW w:w="1042" w:type="pct"/>
            <w:vAlign w:val="center"/>
          </w:tcPr>
          <w:p w14:paraId="6DEF0B10" w14:textId="30243077" w:rsidR="00BB15AB" w:rsidRPr="00AD36D2" w:rsidRDefault="00BB15AB" w:rsidP="00100B40">
            <w:pPr>
              <w:jc w:val="left"/>
              <w:rPr>
                <w:sz w:val="20"/>
                <w:szCs w:val="20"/>
              </w:rPr>
            </w:pPr>
            <w:r w:rsidRPr="00AD36D2">
              <w:rPr>
                <w:sz w:val="20"/>
                <w:szCs w:val="20"/>
              </w:rPr>
              <w:t>Information and data</w:t>
            </w:r>
          </w:p>
        </w:tc>
        <w:tc>
          <w:tcPr>
            <w:tcW w:w="3184" w:type="pct"/>
            <w:vAlign w:val="center"/>
          </w:tcPr>
          <w:p w14:paraId="06886804" w14:textId="77777777"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Accessible online platform where businesses can report biodiversity-related performance </w:t>
            </w:r>
          </w:p>
          <w:p w14:paraId="3A0B1707" w14:textId="66F15CA2" w:rsidR="00BB15AB" w:rsidRPr="00AD36D2" w:rsidRDefault="00C32159"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Improve access to </w:t>
            </w:r>
            <w:r w:rsidR="001F74F9" w:rsidRPr="00AD36D2">
              <w:rPr>
                <w:rFonts w:asciiTheme="majorBidi" w:hAnsiTheme="majorBidi" w:cstheme="majorBidi"/>
                <w:sz w:val="20"/>
                <w:szCs w:val="20"/>
              </w:rPr>
              <w:t xml:space="preserve">accurate and </w:t>
            </w:r>
            <w:r w:rsidR="00BB15AB" w:rsidRPr="00AD36D2">
              <w:rPr>
                <w:rFonts w:asciiTheme="majorBidi" w:hAnsiTheme="majorBidi" w:cstheme="majorBidi"/>
                <w:sz w:val="20"/>
                <w:szCs w:val="20"/>
              </w:rPr>
              <w:t>relevant data across value and supply chains</w:t>
            </w:r>
          </w:p>
        </w:tc>
      </w:tr>
      <w:tr w:rsidR="00BB15AB" w:rsidRPr="00AD36D2" w14:paraId="55D477D0" w14:textId="77777777" w:rsidTr="000E3565">
        <w:tc>
          <w:tcPr>
            <w:tcW w:w="774" w:type="pct"/>
            <w:vMerge/>
            <w:vAlign w:val="center"/>
          </w:tcPr>
          <w:p w14:paraId="6A4146AD" w14:textId="77777777" w:rsidR="00BB15AB" w:rsidRPr="00AD36D2" w:rsidRDefault="00BB15AB" w:rsidP="00100B40">
            <w:pPr>
              <w:jc w:val="left"/>
              <w:rPr>
                <w:sz w:val="20"/>
                <w:szCs w:val="20"/>
              </w:rPr>
            </w:pPr>
          </w:p>
        </w:tc>
        <w:tc>
          <w:tcPr>
            <w:tcW w:w="1042" w:type="pct"/>
            <w:vAlign w:val="center"/>
          </w:tcPr>
          <w:p w14:paraId="654159ED" w14:textId="71951058" w:rsidR="00BB15AB" w:rsidRPr="00AD36D2" w:rsidRDefault="00BB15AB" w:rsidP="00100B40">
            <w:pPr>
              <w:jc w:val="left"/>
              <w:rPr>
                <w:sz w:val="20"/>
                <w:szCs w:val="20"/>
              </w:rPr>
            </w:pPr>
            <w:r w:rsidRPr="00AD36D2">
              <w:rPr>
                <w:sz w:val="20"/>
                <w:szCs w:val="20"/>
              </w:rPr>
              <w:t>Scientific research</w:t>
            </w:r>
          </w:p>
        </w:tc>
        <w:tc>
          <w:tcPr>
            <w:tcW w:w="3184" w:type="pct"/>
            <w:vAlign w:val="center"/>
          </w:tcPr>
          <w:p w14:paraId="1723B556" w14:textId="44782BBE" w:rsidR="00BB15AB" w:rsidRPr="00AD36D2" w:rsidRDefault="006858EE"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Training of e</w:t>
            </w:r>
            <w:r w:rsidR="00BB15AB" w:rsidRPr="00AD36D2">
              <w:rPr>
                <w:rFonts w:asciiTheme="majorBidi" w:hAnsiTheme="majorBidi" w:cstheme="majorBidi"/>
                <w:sz w:val="20"/>
                <w:szCs w:val="20"/>
              </w:rPr>
              <w:t xml:space="preserve">nvironmental inspectors to carry out site visits, audits and compliance checks </w:t>
            </w:r>
          </w:p>
          <w:p w14:paraId="4FF06EB8" w14:textId="77777777"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on biodiversity resources, businesses and trade at private sector level </w:t>
            </w:r>
          </w:p>
        </w:tc>
      </w:tr>
      <w:tr w:rsidR="00BB15AB" w:rsidRPr="00AD36D2" w14:paraId="720C9F9E" w14:textId="77777777" w:rsidTr="000E3565">
        <w:tc>
          <w:tcPr>
            <w:tcW w:w="774" w:type="pct"/>
            <w:vMerge/>
            <w:vAlign w:val="center"/>
          </w:tcPr>
          <w:p w14:paraId="0E0B88A3" w14:textId="77777777" w:rsidR="00BB15AB" w:rsidRPr="00AD36D2" w:rsidRDefault="00BB15AB" w:rsidP="00100B40">
            <w:pPr>
              <w:jc w:val="left"/>
              <w:rPr>
                <w:sz w:val="20"/>
                <w:szCs w:val="20"/>
              </w:rPr>
            </w:pPr>
          </w:p>
        </w:tc>
        <w:tc>
          <w:tcPr>
            <w:tcW w:w="1042" w:type="pct"/>
            <w:vAlign w:val="center"/>
          </w:tcPr>
          <w:p w14:paraId="6B8586E4" w14:textId="673D0FDA" w:rsidR="00BB15AB" w:rsidRPr="00AD36D2" w:rsidRDefault="00BB15AB" w:rsidP="00100B40">
            <w:pPr>
              <w:jc w:val="left"/>
              <w:rPr>
                <w:sz w:val="20"/>
                <w:szCs w:val="20"/>
              </w:rPr>
            </w:pPr>
            <w:r w:rsidRPr="00AD36D2">
              <w:rPr>
                <w:sz w:val="20"/>
                <w:szCs w:val="20"/>
              </w:rPr>
              <w:t>Capacity</w:t>
            </w:r>
            <w:r w:rsidR="006B515F" w:rsidRPr="00AD36D2">
              <w:rPr>
                <w:sz w:val="20"/>
                <w:szCs w:val="20"/>
              </w:rPr>
              <w:t>-</w:t>
            </w:r>
            <w:r w:rsidRPr="00AD36D2">
              <w:rPr>
                <w:sz w:val="20"/>
                <w:szCs w:val="20"/>
              </w:rPr>
              <w:t>building</w:t>
            </w:r>
          </w:p>
        </w:tc>
        <w:tc>
          <w:tcPr>
            <w:tcW w:w="3184" w:type="pct"/>
            <w:vAlign w:val="center"/>
          </w:tcPr>
          <w:p w14:paraId="7C94C313" w14:textId="2C95FCD5" w:rsidR="00BB15AB" w:rsidRPr="00AD36D2" w:rsidRDefault="009B6148"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Enhanced c</w:t>
            </w:r>
            <w:r w:rsidR="00BB15AB" w:rsidRPr="00AD36D2">
              <w:rPr>
                <w:rFonts w:asciiTheme="majorBidi" w:hAnsiTheme="majorBidi" w:cstheme="majorBidi"/>
                <w:sz w:val="20"/>
                <w:szCs w:val="20"/>
              </w:rPr>
              <w:t>apacity</w:t>
            </w:r>
            <w:r w:rsidR="006B515F" w:rsidRPr="00AD36D2">
              <w:rPr>
                <w:rFonts w:asciiTheme="majorBidi" w:hAnsiTheme="majorBidi" w:cstheme="majorBidi"/>
                <w:sz w:val="20"/>
                <w:szCs w:val="20"/>
              </w:rPr>
              <w:t>-</w:t>
            </w:r>
            <w:r w:rsidR="00BB15AB" w:rsidRPr="00AD36D2">
              <w:rPr>
                <w:rFonts w:asciiTheme="majorBidi" w:hAnsiTheme="majorBidi" w:cstheme="majorBidi"/>
                <w:sz w:val="20"/>
                <w:szCs w:val="20"/>
              </w:rPr>
              <w:t xml:space="preserve">building of partners to access and use financial resources effectively </w:t>
            </w:r>
          </w:p>
        </w:tc>
      </w:tr>
      <w:tr w:rsidR="00BB15AB" w:rsidRPr="00AD36D2" w14:paraId="2962030D" w14:textId="77777777" w:rsidTr="000E3565">
        <w:tc>
          <w:tcPr>
            <w:tcW w:w="774" w:type="pct"/>
            <w:vMerge/>
            <w:vAlign w:val="center"/>
          </w:tcPr>
          <w:p w14:paraId="69546A01" w14:textId="77777777" w:rsidR="00BB15AB" w:rsidRPr="00AD36D2" w:rsidRDefault="00BB15AB" w:rsidP="00100B40">
            <w:pPr>
              <w:jc w:val="left"/>
              <w:rPr>
                <w:sz w:val="20"/>
                <w:szCs w:val="20"/>
              </w:rPr>
            </w:pPr>
          </w:p>
        </w:tc>
        <w:tc>
          <w:tcPr>
            <w:tcW w:w="1042" w:type="pct"/>
            <w:vAlign w:val="center"/>
          </w:tcPr>
          <w:p w14:paraId="6673A112" w14:textId="1AFE7D2C" w:rsidR="00BB15AB" w:rsidRPr="00AD36D2" w:rsidRDefault="00BB15AB" w:rsidP="00100B40">
            <w:pPr>
              <w:jc w:val="left"/>
              <w:rPr>
                <w:sz w:val="20"/>
                <w:szCs w:val="20"/>
              </w:rPr>
            </w:pPr>
            <w:r w:rsidRPr="00AD36D2">
              <w:rPr>
                <w:sz w:val="20"/>
                <w:szCs w:val="20"/>
              </w:rPr>
              <w:t>Human resources: training and skills</w:t>
            </w:r>
          </w:p>
        </w:tc>
        <w:tc>
          <w:tcPr>
            <w:tcW w:w="3184" w:type="pct"/>
            <w:vAlign w:val="center"/>
          </w:tcPr>
          <w:p w14:paraId="7CF72147" w14:textId="5F097F99"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Training and guides for businesses to assess and reduce their impact</w:t>
            </w:r>
            <w:r w:rsidR="00903F94" w:rsidRPr="00AD36D2">
              <w:rPr>
                <w:rFonts w:asciiTheme="majorBidi" w:hAnsiTheme="majorBidi" w:cstheme="majorBidi"/>
                <w:sz w:val="20"/>
                <w:szCs w:val="20"/>
              </w:rPr>
              <w:t>s</w:t>
            </w:r>
            <w:r w:rsidRPr="00AD36D2">
              <w:rPr>
                <w:rFonts w:asciiTheme="majorBidi" w:hAnsiTheme="majorBidi" w:cstheme="majorBidi"/>
                <w:sz w:val="20"/>
                <w:szCs w:val="20"/>
              </w:rPr>
              <w:t xml:space="preserve"> on biodiversity </w:t>
            </w:r>
            <w:r w:rsidR="009A51ED" w:rsidRPr="00AD36D2">
              <w:rPr>
                <w:rFonts w:asciiTheme="majorBidi" w:hAnsiTheme="majorBidi" w:cstheme="majorBidi"/>
                <w:sz w:val="20"/>
                <w:szCs w:val="20"/>
              </w:rPr>
              <w:t xml:space="preserve">and to </w:t>
            </w:r>
            <w:r w:rsidRPr="00AD36D2">
              <w:rPr>
                <w:rFonts w:asciiTheme="majorBidi" w:hAnsiTheme="majorBidi" w:cstheme="majorBidi"/>
                <w:sz w:val="20"/>
                <w:szCs w:val="20"/>
              </w:rPr>
              <w:t>conduct business impact assessments</w:t>
            </w:r>
          </w:p>
          <w:p w14:paraId="2FC496A8" w14:textId="3D0FC49D" w:rsidR="00BB15AB" w:rsidRPr="00AD36D2" w:rsidRDefault="009B6148"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k</w:t>
            </w:r>
            <w:r w:rsidR="00BB15AB" w:rsidRPr="00AD36D2">
              <w:rPr>
                <w:rFonts w:asciiTheme="majorBidi" w:hAnsiTheme="majorBidi" w:cstheme="majorBidi"/>
                <w:sz w:val="20"/>
                <w:szCs w:val="20"/>
              </w:rPr>
              <w:t xml:space="preserve">nowledge and training on biodiversity and </w:t>
            </w:r>
            <w:r w:rsidRPr="00AD36D2">
              <w:rPr>
                <w:rFonts w:asciiTheme="majorBidi" w:hAnsiTheme="majorBidi" w:cstheme="majorBidi"/>
                <w:sz w:val="20"/>
                <w:szCs w:val="20"/>
              </w:rPr>
              <w:t xml:space="preserve">business </w:t>
            </w:r>
            <w:r w:rsidR="00BB15AB" w:rsidRPr="00AD36D2">
              <w:rPr>
                <w:rFonts w:asciiTheme="majorBidi" w:hAnsiTheme="majorBidi" w:cstheme="majorBidi"/>
                <w:sz w:val="20"/>
                <w:szCs w:val="20"/>
              </w:rPr>
              <w:t>disclosure</w:t>
            </w:r>
            <w:r w:rsidRPr="00AD36D2">
              <w:rPr>
                <w:rFonts w:asciiTheme="majorBidi" w:hAnsiTheme="majorBidi" w:cstheme="majorBidi"/>
                <w:sz w:val="20"/>
                <w:szCs w:val="20"/>
              </w:rPr>
              <w:t>s</w:t>
            </w:r>
            <w:r w:rsidR="00BB15AB" w:rsidRPr="00AD36D2">
              <w:rPr>
                <w:rFonts w:asciiTheme="majorBidi" w:hAnsiTheme="majorBidi" w:cstheme="majorBidi"/>
                <w:sz w:val="20"/>
                <w:szCs w:val="20"/>
              </w:rPr>
              <w:t xml:space="preserve"> </w:t>
            </w:r>
          </w:p>
          <w:p w14:paraId="23D47A3C" w14:textId="28F0092D" w:rsidR="00BB15AB" w:rsidRPr="00AD36D2" w:rsidRDefault="00C41ED9"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Training of c</w:t>
            </w:r>
            <w:r w:rsidR="00BB15AB" w:rsidRPr="00AD36D2">
              <w:rPr>
                <w:rFonts w:asciiTheme="majorBidi" w:hAnsiTheme="majorBidi" w:cstheme="majorBidi"/>
                <w:sz w:val="20"/>
                <w:szCs w:val="20"/>
              </w:rPr>
              <w:t xml:space="preserve">ompliance officers to oversee enforcement and manage penalties for non-compliance </w:t>
            </w:r>
          </w:p>
        </w:tc>
      </w:tr>
      <w:tr w:rsidR="00BB15AB" w:rsidRPr="00AD36D2" w14:paraId="57DA186E" w14:textId="77777777" w:rsidTr="000E3565">
        <w:tc>
          <w:tcPr>
            <w:tcW w:w="774" w:type="pct"/>
            <w:vMerge/>
            <w:vAlign w:val="center"/>
          </w:tcPr>
          <w:p w14:paraId="301BC67E" w14:textId="77777777" w:rsidR="00BB15AB" w:rsidRPr="00AD36D2" w:rsidRDefault="00BB15AB" w:rsidP="00100B40">
            <w:pPr>
              <w:jc w:val="left"/>
              <w:rPr>
                <w:sz w:val="20"/>
                <w:szCs w:val="20"/>
              </w:rPr>
            </w:pPr>
          </w:p>
        </w:tc>
        <w:tc>
          <w:tcPr>
            <w:tcW w:w="1042" w:type="pct"/>
            <w:vAlign w:val="center"/>
          </w:tcPr>
          <w:p w14:paraId="349A8F2A" w14:textId="40E75153" w:rsidR="00BB15AB" w:rsidRPr="00AD36D2" w:rsidRDefault="00BB15AB" w:rsidP="00100B40">
            <w:pPr>
              <w:jc w:val="left"/>
              <w:rPr>
                <w:sz w:val="20"/>
                <w:szCs w:val="20"/>
              </w:rPr>
            </w:pPr>
            <w:r w:rsidRPr="00AD36D2">
              <w:rPr>
                <w:sz w:val="20"/>
                <w:szCs w:val="20"/>
              </w:rPr>
              <w:t>Communication and awareness</w:t>
            </w:r>
          </w:p>
        </w:tc>
        <w:tc>
          <w:tcPr>
            <w:tcW w:w="3184" w:type="pct"/>
            <w:vAlign w:val="center"/>
          </w:tcPr>
          <w:p w14:paraId="28730B5C" w14:textId="0F061994" w:rsidR="00BB15AB" w:rsidRPr="00AD36D2" w:rsidRDefault="00937A81"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 e</w:t>
            </w:r>
            <w:r w:rsidR="00BB15AB" w:rsidRPr="00AD36D2">
              <w:rPr>
                <w:rFonts w:asciiTheme="majorBidi" w:hAnsiTheme="majorBidi" w:cstheme="majorBidi"/>
                <w:sz w:val="20"/>
                <w:szCs w:val="20"/>
              </w:rPr>
              <w:t xml:space="preserve">ngagement materials to promote sustainable strategies and inform businesses about compliance and penalties for violations </w:t>
            </w:r>
          </w:p>
          <w:p w14:paraId="60879EBD" w14:textId="1D300434"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Publicize benefits of being an environmentally compliant business </w:t>
            </w:r>
          </w:p>
          <w:p w14:paraId="4DE19C17" w14:textId="74F7D398"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lastRenderedPageBreak/>
              <w:t>Awareness-raising program</w:t>
            </w:r>
            <w:r w:rsidR="003D7B18" w:rsidRPr="00AD36D2">
              <w:rPr>
                <w:rFonts w:asciiTheme="majorBidi" w:hAnsiTheme="majorBidi" w:cstheme="majorBidi"/>
                <w:sz w:val="20"/>
                <w:szCs w:val="20"/>
              </w:rPr>
              <w:t>me</w:t>
            </w:r>
            <w:r w:rsidRPr="00AD36D2">
              <w:rPr>
                <w:rFonts w:asciiTheme="majorBidi" w:hAnsiTheme="majorBidi" w:cstheme="majorBidi"/>
                <w:sz w:val="20"/>
                <w:szCs w:val="20"/>
              </w:rPr>
              <w:t xml:space="preserve">s to help businesses to </w:t>
            </w:r>
            <w:r w:rsidR="00C41BAE" w:rsidRPr="00AD36D2">
              <w:rPr>
                <w:rFonts w:asciiTheme="majorBidi" w:hAnsiTheme="majorBidi" w:cstheme="majorBidi"/>
                <w:sz w:val="20"/>
                <w:szCs w:val="20"/>
              </w:rPr>
              <w:t xml:space="preserve">better </w:t>
            </w:r>
            <w:r w:rsidRPr="00AD36D2">
              <w:rPr>
                <w:rFonts w:asciiTheme="majorBidi" w:hAnsiTheme="majorBidi" w:cstheme="majorBidi"/>
                <w:sz w:val="20"/>
                <w:szCs w:val="20"/>
              </w:rPr>
              <w:t>understand dependencies on biodiversity</w:t>
            </w:r>
          </w:p>
          <w:p w14:paraId="632DF99E" w14:textId="09BDEC73"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Engage with businesses to minimize the potential </w:t>
            </w:r>
            <w:r w:rsidR="00B6703B" w:rsidRPr="00AD36D2">
              <w:rPr>
                <w:rFonts w:asciiTheme="majorBidi" w:hAnsiTheme="majorBidi" w:cstheme="majorBidi"/>
                <w:sz w:val="20"/>
                <w:szCs w:val="20"/>
              </w:rPr>
              <w:t xml:space="preserve">compliance </w:t>
            </w:r>
            <w:r w:rsidRPr="00AD36D2">
              <w:rPr>
                <w:rFonts w:asciiTheme="majorBidi" w:hAnsiTheme="majorBidi" w:cstheme="majorBidi"/>
                <w:sz w:val="20"/>
                <w:szCs w:val="20"/>
              </w:rPr>
              <w:t>burden</w:t>
            </w:r>
            <w:r w:rsidR="00B6703B" w:rsidRPr="00AD36D2">
              <w:rPr>
                <w:rFonts w:asciiTheme="majorBidi" w:hAnsiTheme="majorBidi" w:cstheme="majorBidi"/>
                <w:sz w:val="20"/>
                <w:szCs w:val="20"/>
              </w:rPr>
              <w:t>s</w:t>
            </w:r>
          </w:p>
          <w:p w14:paraId="75CE0560" w14:textId="44698F0C"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Engage with businesses to </w:t>
            </w:r>
            <w:r w:rsidR="00B6703B" w:rsidRPr="00AD36D2">
              <w:rPr>
                <w:rFonts w:asciiTheme="majorBidi" w:hAnsiTheme="majorBidi" w:cstheme="majorBidi"/>
                <w:sz w:val="20"/>
                <w:szCs w:val="20"/>
              </w:rPr>
              <w:t>view</w:t>
            </w:r>
            <w:r w:rsidRPr="00AD36D2">
              <w:rPr>
                <w:rFonts w:asciiTheme="majorBidi" w:hAnsiTheme="majorBidi" w:cstheme="majorBidi"/>
                <w:sz w:val="20"/>
                <w:szCs w:val="20"/>
              </w:rPr>
              <w:t xml:space="preserve"> biodiversity as an opportunity rather than a risk</w:t>
            </w:r>
          </w:p>
          <w:p w14:paraId="7BB1320D" w14:textId="3DDAC20A"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Ensure </w:t>
            </w:r>
            <w:r w:rsidR="00E46D93" w:rsidRPr="00AD36D2">
              <w:rPr>
                <w:rFonts w:asciiTheme="majorBidi" w:hAnsiTheme="majorBidi" w:cstheme="majorBidi"/>
                <w:sz w:val="20"/>
                <w:szCs w:val="20"/>
              </w:rPr>
              <w:t xml:space="preserve">accessible communication </w:t>
            </w:r>
            <w:r w:rsidR="00A919FB" w:rsidRPr="00AD36D2">
              <w:rPr>
                <w:rFonts w:asciiTheme="majorBidi" w:hAnsiTheme="majorBidi" w:cstheme="majorBidi"/>
                <w:sz w:val="20"/>
                <w:szCs w:val="20"/>
              </w:rPr>
              <w:t xml:space="preserve">for and between the </w:t>
            </w:r>
            <w:r w:rsidRPr="00AD36D2">
              <w:rPr>
                <w:rFonts w:asciiTheme="majorBidi" w:hAnsiTheme="majorBidi" w:cstheme="majorBidi"/>
                <w:sz w:val="20"/>
                <w:szCs w:val="20"/>
              </w:rPr>
              <w:t xml:space="preserve">financial </w:t>
            </w:r>
            <w:r w:rsidR="00A919FB" w:rsidRPr="00AD36D2">
              <w:rPr>
                <w:rFonts w:asciiTheme="majorBidi" w:hAnsiTheme="majorBidi" w:cstheme="majorBidi"/>
                <w:sz w:val="20"/>
                <w:szCs w:val="20"/>
              </w:rPr>
              <w:t>and</w:t>
            </w:r>
            <w:r w:rsidRPr="00AD36D2">
              <w:rPr>
                <w:rFonts w:asciiTheme="majorBidi" w:hAnsiTheme="majorBidi" w:cstheme="majorBidi"/>
                <w:sz w:val="20"/>
                <w:szCs w:val="20"/>
              </w:rPr>
              <w:t xml:space="preserve"> environmental sector</w:t>
            </w:r>
            <w:r w:rsidR="00A919FB" w:rsidRPr="00AD36D2">
              <w:rPr>
                <w:rFonts w:asciiTheme="majorBidi" w:hAnsiTheme="majorBidi" w:cstheme="majorBidi"/>
                <w:sz w:val="20"/>
                <w:szCs w:val="20"/>
              </w:rPr>
              <w:t>s</w:t>
            </w:r>
            <w:r w:rsidRPr="00AD36D2">
              <w:rPr>
                <w:rFonts w:asciiTheme="majorBidi" w:hAnsiTheme="majorBidi" w:cstheme="majorBidi"/>
                <w:sz w:val="20"/>
                <w:szCs w:val="20"/>
              </w:rPr>
              <w:t xml:space="preserve"> </w:t>
            </w:r>
          </w:p>
        </w:tc>
      </w:tr>
      <w:tr w:rsidR="00BB15AB" w:rsidRPr="00AD36D2" w14:paraId="5CC31D3F" w14:textId="77777777" w:rsidTr="000E3565">
        <w:tc>
          <w:tcPr>
            <w:tcW w:w="774" w:type="pct"/>
            <w:vMerge/>
            <w:vAlign w:val="center"/>
          </w:tcPr>
          <w:p w14:paraId="64E8099A" w14:textId="77777777" w:rsidR="00BB15AB" w:rsidRPr="00AD36D2" w:rsidRDefault="00BB15AB" w:rsidP="00100B40">
            <w:pPr>
              <w:jc w:val="left"/>
              <w:rPr>
                <w:sz w:val="20"/>
                <w:szCs w:val="20"/>
              </w:rPr>
            </w:pPr>
          </w:p>
        </w:tc>
        <w:tc>
          <w:tcPr>
            <w:tcW w:w="1042" w:type="pct"/>
            <w:vAlign w:val="center"/>
          </w:tcPr>
          <w:p w14:paraId="34C54A63" w14:textId="25DA86D9" w:rsidR="00BB15AB" w:rsidRPr="00AD36D2" w:rsidRDefault="00BB15AB" w:rsidP="00100B40">
            <w:pPr>
              <w:jc w:val="left"/>
              <w:rPr>
                <w:sz w:val="20"/>
                <w:szCs w:val="20"/>
              </w:rPr>
            </w:pPr>
            <w:r w:rsidRPr="00AD36D2">
              <w:rPr>
                <w:sz w:val="20"/>
                <w:szCs w:val="20"/>
              </w:rPr>
              <w:t>International cooperation and knowledge transfer</w:t>
            </w:r>
          </w:p>
        </w:tc>
        <w:tc>
          <w:tcPr>
            <w:tcW w:w="3184" w:type="pct"/>
            <w:vAlign w:val="center"/>
          </w:tcPr>
          <w:p w14:paraId="0FC391F5" w14:textId="53E68A54" w:rsidR="00BB15AB" w:rsidRPr="00AD36D2" w:rsidRDefault="00A919F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 p</w:t>
            </w:r>
            <w:r w:rsidR="00BB15AB" w:rsidRPr="00AD36D2">
              <w:rPr>
                <w:rFonts w:asciiTheme="majorBidi" w:hAnsiTheme="majorBidi" w:cstheme="majorBidi"/>
                <w:sz w:val="20"/>
                <w:szCs w:val="20"/>
              </w:rPr>
              <w:t>latform</w:t>
            </w:r>
            <w:r w:rsidRPr="00AD36D2">
              <w:rPr>
                <w:rFonts w:asciiTheme="majorBidi" w:hAnsiTheme="majorBidi" w:cstheme="majorBidi"/>
                <w:sz w:val="20"/>
                <w:szCs w:val="20"/>
              </w:rPr>
              <w:t>s</w:t>
            </w:r>
            <w:r w:rsidR="00BB15AB" w:rsidRPr="00AD36D2">
              <w:rPr>
                <w:rFonts w:asciiTheme="majorBidi" w:hAnsiTheme="majorBidi" w:cstheme="majorBidi"/>
                <w:sz w:val="20"/>
                <w:szCs w:val="20"/>
              </w:rPr>
              <w:t xml:space="preserve"> to exchange best practises between businesses and stakeholders </w:t>
            </w:r>
          </w:p>
        </w:tc>
      </w:tr>
      <w:tr w:rsidR="00BB15AB" w:rsidRPr="00AD36D2" w14:paraId="354A7D0E" w14:textId="77777777" w:rsidTr="000E3565">
        <w:tc>
          <w:tcPr>
            <w:tcW w:w="774" w:type="pct"/>
            <w:vMerge w:val="restart"/>
            <w:vAlign w:val="center"/>
          </w:tcPr>
          <w:p w14:paraId="7A9325AB" w14:textId="77777777" w:rsidR="00BB15AB" w:rsidRPr="00AD36D2" w:rsidRDefault="00BB15AB" w:rsidP="00100B40">
            <w:pPr>
              <w:jc w:val="left"/>
              <w:rPr>
                <w:sz w:val="20"/>
                <w:szCs w:val="20"/>
              </w:rPr>
            </w:pPr>
            <w:r w:rsidRPr="00AD36D2">
              <w:rPr>
                <w:sz w:val="20"/>
                <w:szCs w:val="20"/>
              </w:rPr>
              <w:t xml:space="preserve">Institutional </w:t>
            </w:r>
          </w:p>
        </w:tc>
        <w:tc>
          <w:tcPr>
            <w:tcW w:w="1042" w:type="pct"/>
            <w:vAlign w:val="center"/>
          </w:tcPr>
          <w:p w14:paraId="7A190F26" w14:textId="2DDEF115" w:rsidR="00BB15AB" w:rsidRPr="00AD36D2" w:rsidRDefault="00BB15AB" w:rsidP="00100B40">
            <w:pPr>
              <w:jc w:val="left"/>
              <w:rPr>
                <w:sz w:val="20"/>
                <w:szCs w:val="20"/>
              </w:rPr>
            </w:pPr>
            <w:r w:rsidRPr="00AD36D2">
              <w:rPr>
                <w:sz w:val="20"/>
                <w:szCs w:val="20"/>
              </w:rPr>
              <w:t>Regulatory and legal frameworks</w:t>
            </w:r>
          </w:p>
        </w:tc>
        <w:tc>
          <w:tcPr>
            <w:tcW w:w="3184" w:type="pct"/>
            <w:vAlign w:val="center"/>
          </w:tcPr>
          <w:p w14:paraId="2E6712BA" w14:textId="2B5B437D" w:rsidR="00BB15AB" w:rsidRPr="00AD36D2" w:rsidRDefault="00463B93"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 l</w:t>
            </w:r>
            <w:r w:rsidR="00BB15AB" w:rsidRPr="00AD36D2">
              <w:rPr>
                <w:rFonts w:asciiTheme="majorBidi" w:hAnsiTheme="majorBidi" w:cstheme="majorBidi"/>
                <w:sz w:val="20"/>
                <w:szCs w:val="20"/>
              </w:rPr>
              <w:t xml:space="preserve">egal, administrative and political framework to govern the consideration </w:t>
            </w:r>
            <w:r w:rsidRPr="00AD36D2">
              <w:rPr>
                <w:rFonts w:asciiTheme="majorBidi" w:hAnsiTheme="majorBidi" w:cstheme="majorBidi"/>
                <w:sz w:val="20"/>
                <w:szCs w:val="20"/>
              </w:rPr>
              <w:t>of</w:t>
            </w:r>
            <w:r w:rsidR="00BB15AB" w:rsidRPr="00AD36D2">
              <w:rPr>
                <w:rFonts w:asciiTheme="majorBidi" w:hAnsiTheme="majorBidi" w:cstheme="majorBidi"/>
                <w:sz w:val="20"/>
                <w:szCs w:val="20"/>
              </w:rPr>
              <w:t xml:space="preserve"> negative impacts on biodiversity by business </w:t>
            </w:r>
          </w:p>
          <w:p w14:paraId="3405C361" w14:textId="77777777" w:rsidR="00463B93" w:rsidRPr="00AD36D2" w:rsidRDefault="00463B93"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R</w:t>
            </w:r>
            <w:r w:rsidR="00BB15AB" w:rsidRPr="00AD36D2">
              <w:rPr>
                <w:rFonts w:asciiTheme="majorBidi" w:hAnsiTheme="majorBidi" w:cstheme="majorBidi"/>
                <w:sz w:val="20"/>
                <w:szCs w:val="20"/>
              </w:rPr>
              <w:t>evise and update decree</w:t>
            </w:r>
            <w:r w:rsidRPr="00AD36D2">
              <w:rPr>
                <w:rFonts w:asciiTheme="majorBidi" w:hAnsiTheme="majorBidi" w:cstheme="majorBidi"/>
                <w:sz w:val="20"/>
                <w:szCs w:val="20"/>
              </w:rPr>
              <w:t xml:space="preserve">s and </w:t>
            </w:r>
            <w:r w:rsidR="00BB15AB" w:rsidRPr="00AD36D2">
              <w:rPr>
                <w:rFonts w:asciiTheme="majorBidi" w:hAnsiTheme="majorBidi" w:cstheme="majorBidi"/>
                <w:sz w:val="20"/>
                <w:szCs w:val="20"/>
              </w:rPr>
              <w:t xml:space="preserve">regulations </w:t>
            </w:r>
            <w:r w:rsidRPr="00AD36D2">
              <w:rPr>
                <w:rFonts w:asciiTheme="majorBidi" w:hAnsiTheme="majorBidi" w:cstheme="majorBidi"/>
                <w:sz w:val="20"/>
                <w:szCs w:val="20"/>
              </w:rPr>
              <w:t>and</w:t>
            </w:r>
            <w:r w:rsidR="00BB15AB" w:rsidRPr="00AD36D2">
              <w:rPr>
                <w:rFonts w:asciiTheme="majorBidi" w:hAnsiTheme="majorBidi" w:cstheme="majorBidi"/>
                <w:sz w:val="20"/>
                <w:szCs w:val="20"/>
              </w:rPr>
              <w:t xml:space="preserve"> ensure legal clarity </w:t>
            </w:r>
          </w:p>
          <w:p w14:paraId="768707FD" w14:textId="153B98CA" w:rsidR="00BB15AB" w:rsidRPr="00AD36D2" w:rsidRDefault="00463B93"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 v</w:t>
            </w:r>
            <w:r w:rsidR="00BB15AB" w:rsidRPr="00AD36D2">
              <w:rPr>
                <w:rFonts w:asciiTheme="majorBidi" w:hAnsiTheme="majorBidi" w:cstheme="majorBidi"/>
                <w:sz w:val="20"/>
                <w:szCs w:val="20"/>
              </w:rPr>
              <w:t>erification mechanisms to prevent greenwashing</w:t>
            </w:r>
          </w:p>
        </w:tc>
      </w:tr>
      <w:tr w:rsidR="00BB15AB" w:rsidRPr="00AD36D2" w14:paraId="604AB727" w14:textId="77777777" w:rsidTr="000E3565">
        <w:tc>
          <w:tcPr>
            <w:tcW w:w="774" w:type="pct"/>
            <w:vMerge/>
            <w:vAlign w:val="center"/>
          </w:tcPr>
          <w:p w14:paraId="05AC5D94" w14:textId="77777777" w:rsidR="00BB15AB" w:rsidRPr="00AD36D2" w:rsidRDefault="00BB15AB" w:rsidP="00100B40">
            <w:pPr>
              <w:jc w:val="left"/>
              <w:rPr>
                <w:sz w:val="20"/>
                <w:szCs w:val="20"/>
              </w:rPr>
            </w:pPr>
          </w:p>
        </w:tc>
        <w:tc>
          <w:tcPr>
            <w:tcW w:w="1042" w:type="pct"/>
            <w:vAlign w:val="center"/>
          </w:tcPr>
          <w:p w14:paraId="408EA1ED" w14:textId="529D3FC9" w:rsidR="00BB15AB" w:rsidRPr="00AD36D2" w:rsidRDefault="00BB15AB" w:rsidP="00100B40">
            <w:pPr>
              <w:jc w:val="left"/>
              <w:rPr>
                <w:sz w:val="20"/>
                <w:szCs w:val="20"/>
              </w:rPr>
            </w:pPr>
            <w:r w:rsidRPr="00AD36D2">
              <w:rPr>
                <w:sz w:val="20"/>
                <w:szCs w:val="20"/>
              </w:rPr>
              <w:t>Environmental governance and policy</w:t>
            </w:r>
          </w:p>
        </w:tc>
        <w:tc>
          <w:tcPr>
            <w:tcW w:w="3184" w:type="pct"/>
            <w:vAlign w:val="center"/>
          </w:tcPr>
          <w:p w14:paraId="3AE6CC8D" w14:textId="489284E4" w:rsidR="00BB15AB" w:rsidRPr="00AD36D2" w:rsidRDefault="00463B93"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 l</w:t>
            </w:r>
            <w:r w:rsidR="00BB15AB" w:rsidRPr="00AD36D2">
              <w:rPr>
                <w:rFonts w:asciiTheme="majorBidi" w:hAnsiTheme="majorBidi" w:cstheme="majorBidi"/>
                <w:sz w:val="20"/>
                <w:szCs w:val="20"/>
              </w:rPr>
              <w:t xml:space="preserve">abels and certification for businesses that respect biodiversity </w:t>
            </w:r>
          </w:p>
          <w:p w14:paraId="434213B1" w14:textId="46199438"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Ensure companies are transparent on the type of corporate responsibility they implement</w:t>
            </w:r>
          </w:p>
          <w:p w14:paraId="58FA384E" w14:textId="5DDA9335" w:rsidR="00BB15AB" w:rsidRPr="00AD36D2" w:rsidRDefault="00660AAD"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Measures to address c</w:t>
            </w:r>
            <w:r w:rsidR="00BB15AB" w:rsidRPr="00AD36D2">
              <w:rPr>
                <w:rFonts w:asciiTheme="majorBidi" w:hAnsiTheme="majorBidi" w:cstheme="majorBidi"/>
                <w:sz w:val="20"/>
                <w:szCs w:val="20"/>
              </w:rPr>
              <w:t xml:space="preserve">hallenges </w:t>
            </w:r>
            <w:r w:rsidRPr="00AD36D2">
              <w:rPr>
                <w:rFonts w:asciiTheme="majorBidi" w:hAnsiTheme="majorBidi" w:cstheme="majorBidi"/>
                <w:sz w:val="20"/>
                <w:szCs w:val="20"/>
              </w:rPr>
              <w:t xml:space="preserve">in </w:t>
            </w:r>
            <w:r w:rsidR="00BB15AB" w:rsidRPr="00AD36D2">
              <w:rPr>
                <w:rFonts w:asciiTheme="majorBidi" w:hAnsiTheme="majorBidi" w:cstheme="majorBidi"/>
                <w:sz w:val="20"/>
                <w:szCs w:val="20"/>
              </w:rPr>
              <w:t>disclos</w:t>
            </w:r>
            <w:r w:rsidRPr="00AD36D2">
              <w:rPr>
                <w:rFonts w:asciiTheme="majorBidi" w:hAnsiTheme="majorBidi" w:cstheme="majorBidi"/>
                <w:sz w:val="20"/>
                <w:szCs w:val="20"/>
              </w:rPr>
              <w:t>ing</w:t>
            </w:r>
            <w:r w:rsidR="00BB15AB" w:rsidRPr="00AD36D2">
              <w:rPr>
                <w:rFonts w:asciiTheme="majorBidi" w:hAnsiTheme="majorBidi" w:cstheme="majorBidi"/>
                <w:sz w:val="20"/>
                <w:szCs w:val="20"/>
              </w:rPr>
              <w:t xml:space="preserve"> </w:t>
            </w:r>
            <w:r w:rsidRPr="00AD36D2">
              <w:rPr>
                <w:rFonts w:asciiTheme="majorBidi" w:hAnsiTheme="majorBidi" w:cstheme="majorBidi"/>
                <w:sz w:val="20"/>
                <w:szCs w:val="20"/>
              </w:rPr>
              <w:t>compliance</w:t>
            </w:r>
            <w:r w:rsidR="00BB15AB" w:rsidRPr="00AD36D2">
              <w:rPr>
                <w:rFonts w:asciiTheme="majorBidi" w:hAnsiTheme="majorBidi" w:cstheme="majorBidi"/>
                <w:sz w:val="20"/>
                <w:szCs w:val="20"/>
              </w:rPr>
              <w:t xml:space="preserve"> </w:t>
            </w:r>
          </w:p>
          <w:p w14:paraId="024D0014" w14:textId="77777777" w:rsidR="003219FE" w:rsidRPr="00AD36D2" w:rsidRDefault="003219FE"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Measures to e</w:t>
            </w:r>
            <w:r w:rsidR="00BB15AB" w:rsidRPr="00AD36D2">
              <w:rPr>
                <w:rFonts w:asciiTheme="majorBidi" w:hAnsiTheme="majorBidi" w:cstheme="majorBidi"/>
                <w:sz w:val="20"/>
                <w:szCs w:val="20"/>
              </w:rPr>
              <w:t xml:space="preserve">nsure alignment and interoperability between various reporting standards </w:t>
            </w:r>
          </w:p>
          <w:p w14:paraId="764215C9" w14:textId="14A0C4ED" w:rsidR="00BB15AB" w:rsidRPr="00AD36D2" w:rsidRDefault="00BB15AB" w:rsidP="00F5371E">
            <w:pPr>
              <w:pStyle w:val="ListParagraph"/>
              <w:numPr>
                <w:ilvl w:val="0"/>
                <w:numId w:val="34"/>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w:t>
            </w:r>
            <w:r w:rsidR="003219FE" w:rsidRPr="00AD36D2">
              <w:rPr>
                <w:rFonts w:asciiTheme="majorBidi" w:hAnsiTheme="majorBidi" w:cstheme="majorBidi"/>
                <w:sz w:val="20"/>
                <w:szCs w:val="20"/>
              </w:rPr>
              <w:t>ment of</w:t>
            </w:r>
            <w:r w:rsidRPr="00AD36D2">
              <w:rPr>
                <w:rFonts w:asciiTheme="majorBidi" w:hAnsiTheme="majorBidi" w:cstheme="majorBidi"/>
                <w:sz w:val="20"/>
                <w:szCs w:val="20"/>
              </w:rPr>
              <w:t xml:space="preserve"> economic incentives for the private sector to transition towards </w:t>
            </w:r>
            <w:r w:rsidR="003219FE" w:rsidRPr="00AD36D2">
              <w:rPr>
                <w:rFonts w:asciiTheme="majorBidi" w:hAnsiTheme="majorBidi" w:cstheme="majorBidi"/>
                <w:sz w:val="20"/>
                <w:szCs w:val="20"/>
              </w:rPr>
              <w:t>more</w:t>
            </w:r>
            <w:r w:rsidRPr="00AD36D2">
              <w:rPr>
                <w:rFonts w:asciiTheme="majorBidi" w:hAnsiTheme="majorBidi" w:cstheme="majorBidi"/>
                <w:sz w:val="20"/>
                <w:szCs w:val="20"/>
              </w:rPr>
              <w:t xml:space="preserve"> </w:t>
            </w:r>
            <w:r w:rsidR="003219FE" w:rsidRPr="00AD36D2">
              <w:rPr>
                <w:rFonts w:asciiTheme="majorBidi" w:hAnsiTheme="majorBidi" w:cstheme="majorBidi"/>
                <w:sz w:val="20"/>
                <w:szCs w:val="20"/>
              </w:rPr>
              <w:t>biodiversity friendly business practices</w:t>
            </w:r>
            <w:r w:rsidRPr="00AD36D2">
              <w:rPr>
                <w:rFonts w:asciiTheme="majorBidi" w:hAnsiTheme="majorBidi" w:cstheme="majorBidi"/>
                <w:sz w:val="20"/>
                <w:szCs w:val="20"/>
              </w:rPr>
              <w:t xml:space="preserve"> </w:t>
            </w:r>
          </w:p>
        </w:tc>
      </w:tr>
    </w:tbl>
    <w:p w14:paraId="60EFAEB9" w14:textId="11113AAB" w:rsidR="008C0428" w:rsidRPr="00AD36D2" w:rsidRDefault="0083578F" w:rsidP="00731CA5">
      <w:pPr>
        <w:pStyle w:val="CBDNormalNumber"/>
        <w:numPr>
          <w:ilvl w:val="0"/>
          <w:numId w:val="5"/>
        </w:numPr>
        <w:ind w:left="568"/>
      </w:pPr>
      <w:bookmarkStart w:id="127" w:name="_Hlk202861249"/>
      <w:bookmarkEnd w:id="126"/>
      <w:r w:rsidRPr="00AD36D2">
        <w:t>Few (</w:t>
      </w:r>
      <w:r w:rsidR="00232764" w:rsidRPr="00AD36D2">
        <w:t>13%) and f</w:t>
      </w:r>
      <w:r w:rsidR="008C0428" w:rsidRPr="00AD36D2">
        <w:t>ew (</w:t>
      </w:r>
      <w:r w:rsidR="00095C37" w:rsidRPr="00AD36D2">
        <w:t>12</w:t>
      </w:r>
      <w:r w:rsidR="008C0428" w:rsidRPr="00AD36D2">
        <w:t>%) national target submissions provide information on the involvement of non-</w:t>
      </w:r>
      <w:r w:rsidR="00D542BD" w:rsidRPr="00AD36D2">
        <w:t>S</w:t>
      </w:r>
      <w:r w:rsidR="008C0428" w:rsidRPr="00AD36D2">
        <w:t>tate actors. Common actions included environmental education, ecosystem restoration, research, monitoring, advocacy, and sustainable business practices, involving NGOs, private companies, academia, and local communities. </w:t>
      </w:r>
    </w:p>
    <w:bookmarkEnd w:id="127"/>
    <w:p w14:paraId="660EE046" w14:textId="26D37C20" w:rsidR="008C0428" w:rsidRPr="00AD36D2" w:rsidRDefault="00BD40B7" w:rsidP="00BD40B7">
      <w:pPr>
        <w:pStyle w:val="CBDNormalNumber"/>
        <w:numPr>
          <w:ilvl w:val="0"/>
          <w:numId w:val="5"/>
        </w:numPr>
        <w:ind w:left="568"/>
      </w:pPr>
      <w:r w:rsidRPr="00AD36D2">
        <w:t>Less than a quarter of Parties indicated that they would make use of component (19%) or complimentary (23%) indicators for monitoring implementation of their national targets associated with this target of the Framework. Comparatively more (33%) indicated that they would make use of national indicators. At the target level, l</w:t>
      </w:r>
      <w:r w:rsidR="008C0428" w:rsidRPr="00AD36D2">
        <w:t>ess than a quarter of national targets mapped to GBF Target 15 identified component (22%) or complimentary (24%) indicators.  Less than half (41%) identified supplementary national indicators. In addition to the national indicators which addressed elements in the GBF Target, such as the number of businesses which publish sustainability reports, national indicators also focused on the role of businesses beyond their reporting obligations. Examples of elements measured by this type of indicators include the positive contributions of businesses to biodiversity conservation, the number of businesses generating biodiversity action plans, and the quantity of waste generated by businesses. National indicators for GBF Target 15 were occasionally sector-specific but were usually applicable to all businesses. </w:t>
      </w:r>
    </w:p>
    <w:p w14:paraId="63BEBAF0" w14:textId="3352BFFA" w:rsidR="008C0428" w:rsidRPr="00AD36D2" w:rsidRDefault="008C0428" w:rsidP="00731CA5">
      <w:pPr>
        <w:pStyle w:val="CBDNormalNumber"/>
        <w:numPr>
          <w:ilvl w:val="0"/>
          <w:numId w:val="5"/>
        </w:numPr>
        <w:ind w:left="568"/>
      </w:pPr>
      <w:r w:rsidRPr="00AD36D2">
        <w:t>About two thirds (6</w:t>
      </w:r>
      <w:r w:rsidR="007D5B19" w:rsidRPr="00AD36D2">
        <w:t>4</w:t>
      </w:r>
      <w:r w:rsidRPr="00AD36D2">
        <w:t>%) of national target submissions contain information on which elements of section C of the Kunming-Montreal Global Biodiversity Framework the national target helps to address. The most addressed elements were whole-of-government and whole-of-society approach (8</w:t>
      </w:r>
      <w:r w:rsidR="009E1369" w:rsidRPr="00AD36D2">
        <w:t>0</w:t>
      </w:r>
      <w:r w:rsidRPr="00AD36D2">
        <w:t>%), national circumstances, priorities and capabilities (7</w:t>
      </w:r>
      <w:r w:rsidR="009E1369" w:rsidRPr="00AD36D2">
        <w:t>3</w:t>
      </w:r>
      <w:r w:rsidRPr="00AD36D2">
        <w:t>%), and collective effort towards the targets (7</w:t>
      </w:r>
      <w:r w:rsidR="00CE56AA" w:rsidRPr="00AD36D2">
        <w:t>4</w:t>
      </w:r>
      <w:r w:rsidRPr="00AD36D2">
        <w:t xml:space="preserve">%). </w:t>
      </w:r>
    </w:p>
    <w:p w14:paraId="27167D67" w14:textId="77777777" w:rsidR="008C0428" w:rsidRPr="00AD36D2" w:rsidRDefault="008C0428" w:rsidP="00731CA5">
      <w:pPr>
        <w:pStyle w:val="CBDNormalNumber"/>
        <w:numPr>
          <w:ilvl w:val="0"/>
          <w:numId w:val="5"/>
        </w:numPr>
        <w:ind w:left="568"/>
      </w:pPr>
      <w:r w:rsidRPr="00AD36D2">
        <w:t xml:space="preserve">More than half (57%) of national target submissions contained information on the associated policy measures. Most national targets emphasize legal and regulatory reforms to embed biodiversity into corporate governance, policy, and environmental, social and governance frameworks, with a strong focus on mandatory risk disclosure, especially for large and transnational </w:t>
      </w:r>
      <w:r w:rsidRPr="00AD36D2">
        <w:lastRenderedPageBreak/>
        <w:t>companies. Measures commonly aim to institutionalize corporate accountability through regulatory authorities. Additional measures aim to promote sustainable business models via circular economy laws supported via financial incentives and benefit-sharing mechanisms. Beyond corporate focus, governments also prioritize public awareness, stakeholder engagement, and green finance tools like biodiversity-linked investments to drive cross-sectoral support for conservation. Less than half of the measures emphasize strengthening environmental impact assessments and reporting, including the establishment of biodiversity management plans to monitor and control environmental impacts. Measures also advocate for mandatory environmental labelling to enhance transparency and integrate biodiversity considerations into existing certification standards, while encouraging businesses to embed biodiversity into their core strategies. </w:t>
      </w:r>
    </w:p>
    <w:p w14:paraId="10C1D7C7" w14:textId="73986FF4" w:rsidR="00D25E8E" w:rsidRPr="00AD36D2" w:rsidRDefault="00D25E8E" w:rsidP="008E1EA8">
      <w:pPr>
        <w:keepNext/>
        <w:suppressLineNumbers/>
        <w:suppressAutoHyphens/>
        <w:kinsoku w:val="0"/>
        <w:overflowPunct w:val="0"/>
        <w:autoSpaceDE w:val="0"/>
        <w:autoSpaceDN w:val="0"/>
        <w:spacing w:before="120" w:after="120"/>
        <w:jc w:val="center"/>
        <w:rPr>
          <w:i/>
          <w:iCs/>
          <w:snapToGrid w:val="0"/>
          <w:kern w:val="22"/>
          <w:shd w:val="clear" w:color="auto" w:fill="FFFFFF"/>
        </w:rPr>
      </w:pPr>
      <w:r w:rsidRPr="00AD36D2">
        <w:rPr>
          <w:i/>
          <w:iCs/>
          <w:noProof/>
          <w:snapToGrid w:val="0"/>
          <w:kern w:val="22"/>
          <w:shd w:val="clear" w:color="auto" w:fill="FFFFFF"/>
        </w:rPr>
        <w:lastRenderedPageBreak/>
        <w:drawing>
          <wp:inline distT="0" distB="0" distL="0" distR="0" wp14:anchorId="6134E620" wp14:editId="33446FC1">
            <wp:extent cx="5896540" cy="6175286"/>
            <wp:effectExtent l="0" t="0" r="9525" b="0"/>
            <wp:docPr id="504633047"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5917321" cy="6197049"/>
                    </a:xfrm>
                    <a:prstGeom prst="rect">
                      <a:avLst/>
                    </a:prstGeom>
                    <a:noFill/>
                  </pic:spPr>
                </pic:pic>
              </a:graphicData>
            </a:graphic>
          </wp:inline>
        </w:drawing>
      </w:r>
    </w:p>
    <w:p w14:paraId="338F11E2" w14:textId="786788F1" w:rsidR="008C0428" w:rsidRPr="00AD36D2" w:rsidRDefault="008C0428" w:rsidP="00863D0D">
      <w:pPr>
        <w:pStyle w:val="CBDFigureTitle"/>
        <w:rPr>
          <w:snapToGrid w:val="0"/>
        </w:rPr>
      </w:pPr>
      <w:r w:rsidRPr="00AD36D2">
        <w:rPr>
          <w:snapToGrid w:val="0"/>
        </w:rPr>
        <w:t>Figure 2</w:t>
      </w:r>
      <w:r w:rsidR="00393FF7" w:rsidRPr="00AD36D2">
        <w:rPr>
          <w:snapToGrid w:val="0"/>
        </w:rPr>
        <w:t>3</w:t>
      </w:r>
      <w:r w:rsidRPr="00AD36D2">
        <w:rPr>
          <w:snapToGrid w:val="0"/>
        </w:rPr>
        <w:t xml:space="preserve"> – Assessment of the degree to which Parties have addressed the elements of GBF Target 15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117DDC" w:rsidRPr="00AD36D2">
        <w:rPr>
          <w:snapToGrid w:val="0"/>
        </w:rPr>
        <w:t>.</w:t>
      </w:r>
    </w:p>
    <w:p w14:paraId="12ADEA1D" w14:textId="5B55F91F" w:rsidR="008C0428" w:rsidRPr="00AD36D2" w:rsidRDefault="008C0428" w:rsidP="009C3E2A">
      <w:pPr>
        <w:pStyle w:val="CBDH2"/>
        <w:spacing w:before="120"/>
        <w:jc w:val="left"/>
        <w:rPr>
          <w:shd w:val="clear" w:color="auto" w:fill="FFFFFF"/>
        </w:rPr>
      </w:pPr>
      <w:bookmarkStart w:id="128" w:name="_Toc210038521"/>
      <w:bookmarkStart w:id="129" w:name="_Toc219112340"/>
      <w:r w:rsidRPr="00AD36D2">
        <w:rPr>
          <w:shd w:val="clear" w:color="auto" w:fill="FFFFFF"/>
        </w:rPr>
        <w:t>Target 16: enable sustainable consumption choices to reduce waste and overconsumption</w:t>
      </w:r>
      <w:bookmarkEnd w:id="128"/>
      <w:bookmarkEnd w:id="129"/>
    </w:p>
    <w:p w14:paraId="34FB1A4D" w14:textId="10C49993" w:rsidR="008C0428" w:rsidRPr="00AD36D2" w:rsidRDefault="00C120DA" w:rsidP="00731CA5">
      <w:pPr>
        <w:pStyle w:val="CBDNormalNumber"/>
        <w:numPr>
          <w:ilvl w:val="0"/>
          <w:numId w:val="5"/>
        </w:numPr>
        <w:ind w:left="568"/>
      </w:pPr>
      <w:r w:rsidRPr="00AD36D2">
        <w:t>108</w:t>
      </w:r>
      <w:r w:rsidR="008C0428" w:rsidRPr="00AD36D2">
        <w:t xml:space="preserve"> Parties have submitted 201 national targets related to Target 16. On average a Party has submitted 2 national targets related to Target 16 but the number ranges from 1 to 9. Of the national targets mapped by Parties to GBF Target 16, around two thirds (60%) were identified as contributing to Goal B and less than half were identified as contributing to Goal A (41%). Around a </w:t>
      </w:r>
      <w:r w:rsidR="008C0428" w:rsidRPr="00AD36D2">
        <w:lastRenderedPageBreak/>
        <w:t xml:space="preserve">quarter of national targets were identified as contributing to Goal C (26%) and about a third were linked to Goal D (32%). About a third of national targets related to GBF target 16 were also linked to GBF Targets 10 (28%), 14 (27%) and 15 (30%). </w:t>
      </w:r>
    </w:p>
    <w:p w14:paraId="202CC58E" w14:textId="77777777" w:rsidR="008C0428" w:rsidRPr="00AD36D2" w:rsidRDefault="008C0428" w:rsidP="00731CA5">
      <w:pPr>
        <w:pStyle w:val="CBDNormalNumber"/>
        <w:numPr>
          <w:ilvl w:val="0"/>
          <w:numId w:val="5"/>
        </w:numPr>
        <w:ind w:left="568"/>
      </w:pPr>
      <w:bookmarkStart w:id="130" w:name="_Hlk202872007"/>
      <w:r w:rsidRPr="00AD36D2">
        <w:t>Less than half of the national targets (47%) submitted by Parties were reported as having high alignment to GBF Target 16, close to a third (30%) were reported as having medium alignment to the Target and fewer (13%) were reported as having low alignment. 9% of the national targets Parties did not indicate a degree of alignment.</w:t>
      </w:r>
    </w:p>
    <w:bookmarkEnd w:id="130"/>
    <w:p w14:paraId="70A39A4C" w14:textId="614452B9" w:rsidR="008C0428" w:rsidRPr="00AD36D2" w:rsidRDefault="00250A46" w:rsidP="00731CA5">
      <w:pPr>
        <w:pStyle w:val="CBDNormalNumber"/>
        <w:numPr>
          <w:ilvl w:val="0"/>
          <w:numId w:val="5"/>
        </w:numPr>
        <w:ind w:left="568"/>
      </w:pPr>
      <w:r w:rsidRPr="00AD36D2">
        <w:t xml:space="preserve">Few (6%) Parties have set national targets which fully address all elements of Target 16 and approximately an additional tenth (11%) have set targets which </w:t>
      </w:r>
      <w:r w:rsidR="005F3D84" w:rsidRPr="00AD36D2">
        <w:t xml:space="preserve">fully </w:t>
      </w:r>
      <w:r w:rsidRPr="00AD36D2">
        <w:t xml:space="preserve">address half of the target elements. </w:t>
      </w:r>
      <w:r w:rsidR="001A57A9" w:rsidRPr="00AD36D2">
        <w:t>Less than a fifth</w:t>
      </w:r>
      <w:r w:rsidR="00E85FF7" w:rsidRPr="00AD36D2">
        <w:t xml:space="preserve"> (</w:t>
      </w:r>
      <w:r w:rsidR="001A57A9" w:rsidRPr="00AD36D2">
        <w:t>16</w:t>
      </w:r>
      <w:r w:rsidR="00E85FF7" w:rsidRPr="00AD36D2">
        <w:t xml:space="preserve">%) of Parties have set national targets which fully address one but less than half of the target elements. </w:t>
      </w:r>
      <w:r w:rsidRPr="00AD36D2">
        <w:t xml:space="preserve">More than half of Parties (67%) have set national targets which do not fully address any element of Target 16. </w:t>
      </w:r>
      <w:r w:rsidR="008C0428" w:rsidRPr="00AD36D2">
        <w:t>Approximately one quarter (2</w:t>
      </w:r>
      <w:r w:rsidRPr="00AD36D2">
        <w:t>1</w:t>
      </w:r>
      <w:r w:rsidR="008C0428" w:rsidRPr="00AD36D2">
        <w:t>%) of Parties have set national targets which partially address all or some of the elements. Less than half Parties reported national targets which address the elements of Target 16 to a limited extent (1</w:t>
      </w:r>
      <w:r w:rsidRPr="00AD36D2">
        <w:t>4</w:t>
      </w:r>
      <w:r w:rsidR="008C0428" w:rsidRPr="00AD36D2">
        <w:t>%) or not at all (3</w:t>
      </w:r>
      <w:r w:rsidR="002C7202" w:rsidRPr="00AD36D2">
        <w:t>1</w:t>
      </w:r>
      <w:r w:rsidR="008C0428" w:rsidRPr="00AD36D2">
        <w:t>%).</w:t>
      </w:r>
    </w:p>
    <w:p w14:paraId="4F633AE9" w14:textId="7AB17AB2" w:rsidR="008C0428" w:rsidRPr="00AD36D2" w:rsidRDefault="008C0428" w:rsidP="00731CA5">
      <w:pPr>
        <w:pStyle w:val="CBDNormalNumber"/>
        <w:numPr>
          <w:ilvl w:val="0"/>
          <w:numId w:val="5"/>
        </w:numPr>
        <w:ind w:left="568"/>
      </w:pPr>
      <w:r w:rsidRPr="00AD36D2">
        <w:t>About a quarter of Parties (26%) fully addressed the establishment of policy, legislative or regulatory frameworks to encourage and enable people to make sustainable consumption choices. Similarly, about a quarter of Parties (24%) fully addressed the improvement of education, access to relevant information and alternatives to encourage people to make sustainable consumption choices. Fewer Parties fully addressed the reduction of the global footprint of consumption (16%) and the reduction of waste generation (1</w:t>
      </w:r>
      <w:r w:rsidR="006012C2" w:rsidRPr="00AD36D2">
        <w:t>9</w:t>
      </w:r>
      <w:r w:rsidRPr="00AD36D2">
        <w:t>%). Few Parties fully addressed the reduction in overconsumption (1</w:t>
      </w:r>
      <w:r w:rsidR="007C6976" w:rsidRPr="00AD36D2">
        <w:t>2</w:t>
      </w:r>
      <w:r w:rsidRPr="00AD36D2">
        <w:t>%) and the halving of food waste (8%). Few Parties (12%) set targets with a quantitative value for the reduction of food waste. Of those that did, more than half (</w:t>
      </w:r>
      <w:r w:rsidR="00F02286" w:rsidRPr="00AD36D2">
        <w:t>61</w:t>
      </w:r>
      <w:r w:rsidRPr="00AD36D2">
        <w:t>%) set a target of reducing food waste by half. The remainder set targets for reducing food wasted by between 10% and 30% (figure 2</w:t>
      </w:r>
      <w:r w:rsidR="00393FF7" w:rsidRPr="00AD36D2">
        <w:t>4</w:t>
      </w:r>
      <w:r w:rsidRPr="00AD36D2">
        <w:t>).</w:t>
      </w:r>
    </w:p>
    <w:p w14:paraId="2CD7ECAA" w14:textId="433DA98C" w:rsidR="008C0428" w:rsidRPr="00AD36D2" w:rsidRDefault="00483E24" w:rsidP="00E94E3E">
      <w:pPr>
        <w:pStyle w:val="CBDNormalNumber"/>
        <w:numPr>
          <w:ilvl w:val="0"/>
          <w:numId w:val="5"/>
        </w:numPr>
        <w:ind w:left="568"/>
      </w:pPr>
      <w:bookmarkStart w:id="131" w:name="_Hlk202868751"/>
      <w:r w:rsidRPr="00AD36D2">
        <w:t>About a third</w:t>
      </w:r>
      <w:r w:rsidR="00825C12" w:rsidRPr="00AD36D2">
        <w:t xml:space="preserve"> of Parties (</w:t>
      </w:r>
      <w:r w:rsidRPr="00AD36D2">
        <w:t>34</w:t>
      </w:r>
      <w:r w:rsidR="00825C12" w:rsidRPr="00AD36D2">
        <w:t xml:space="preserve">%) provided information on the means of implementation related to at least one of their national the targets related to Target 16. Of these, </w:t>
      </w:r>
      <w:r w:rsidR="00E94E3E" w:rsidRPr="00AD36D2">
        <w:t>81</w:t>
      </w:r>
      <w:r w:rsidR="00825C12" w:rsidRPr="00AD36D2">
        <w:t xml:space="preserve">% indicated that additional means of implementation are required. </w:t>
      </w:r>
      <w:r w:rsidR="008C0428" w:rsidRPr="00AD36D2">
        <w:t>Less than half (43%) of the national target submissions contain information on the associated means of implementation. For targets with this information, most (74%) indicate that additional means of implementation are needed. Around a fifth (21%) indicate that the means of implementation are available. Some commonly mentioned means of implementation include funding, capacity</w:t>
      </w:r>
      <w:r w:rsidR="006B515F" w:rsidRPr="00AD36D2">
        <w:t>-</w:t>
      </w:r>
      <w:r w:rsidR="008C0428" w:rsidRPr="00AD36D2">
        <w:t>building, data and information, and technology transfer.</w:t>
      </w:r>
      <w:r w:rsidR="00410F17" w:rsidRPr="00AD36D2">
        <w:t xml:space="preserve"> See table 1</w:t>
      </w:r>
      <w:r w:rsidR="003219FE" w:rsidRPr="00AD36D2">
        <w:t>8</w:t>
      </w:r>
      <w:r w:rsidR="00410F17" w:rsidRPr="00AD36D2">
        <w:t xml:space="preserve"> for more detailed examples of the capacity needs identified by Parties.</w:t>
      </w:r>
    </w:p>
    <w:p w14:paraId="3ADDB368" w14:textId="77777777" w:rsidR="00563A4E" w:rsidRPr="00AD36D2" w:rsidRDefault="00563A4E" w:rsidP="00563A4E">
      <w:pPr>
        <w:pStyle w:val="CBDNormalNumber"/>
        <w:numPr>
          <w:ilvl w:val="0"/>
          <w:numId w:val="0"/>
        </w:numPr>
        <w:ind w:left="567"/>
      </w:pPr>
      <w:r w:rsidRPr="00AD36D2">
        <w:rPr>
          <w:b/>
          <w:bCs/>
        </w:rPr>
        <w:t>Table 18.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1"/>
        <w:gridCol w:w="1829"/>
        <w:gridCol w:w="5597"/>
      </w:tblGrid>
      <w:tr w:rsidR="00963E51" w:rsidRPr="00AD36D2" w14:paraId="5F1BAA4F" w14:textId="77777777" w:rsidTr="004C0CA6">
        <w:tc>
          <w:tcPr>
            <w:tcW w:w="774" w:type="pct"/>
            <w:shd w:val="clear" w:color="auto" w:fill="F2F2F2" w:themeFill="background1" w:themeFillShade="F2"/>
            <w:vAlign w:val="center"/>
          </w:tcPr>
          <w:p w14:paraId="472C0AA5" w14:textId="77777777" w:rsidR="00963E51" w:rsidRPr="00AD36D2" w:rsidRDefault="00963E51" w:rsidP="00100B40">
            <w:pPr>
              <w:spacing w:before="40" w:after="40"/>
              <w:jc w:val="center"/>
              <w:rPr>
                <w:i/>
                <w:iCs/>
                <w:sz w:val="20"/>
                <w:szCs w:val="20"/>
              </w:rPr>
            </w:pPr>
            <w:r w:rsidRPr="00AD36D2">
              <w:rPr>
                <w:i/>
                <w:iCs/>
                <w:sz w:val="20"/>
                <w:szCs w:val="20"/>
              </w:rPr>
              <w:t>Category of needs</w:t>
            </w:r>
          </w:p>
        </w:tc>
        <w:tc>
          <w:tcPr>
            <w:tcW w:w="1041" w:type="pct"/>
            <w:shd w:val="clear" w:color="auto" w:fill="F2F2F2" w:themeFill="background1" w:themeFillShade="F2"/>
            <w:vAlign w:val="center"/>
          </w:tcPr>
          <w:p w14:paraId="7FA13A59" w14:textId="498C1DFE" w:rsidR="00963E51" w:rsidRPr="00AD36D2" w:rsidRDefault="00963E51" w:rsidP="00100B40">
            <w:pPr>
              <w:spacing w:before="40" w:after="40"/>
              <w:jc w:val="center"/>
              <w:rPr>
                <w:i/>
                <w:iCs/>
                <w:sz w:val="20"/>
                <w:szCs w:val="20"/>
              </w:rPr>
            </w:pPr>
            <w:r w:rsidRPr="00AD36D2">
              <w:rPr>
                <w:i/>
                <w:iCs/>
                <w:sz w:val="20"/>
                <w:szCs w:val="20"/>
              </w:rPr>
              <w:t xml:space="preserve">Subcategory </w:t>
            </w:r>
            <w:r w:rsidR="003219FE" w:rsidRPr="00AD36D2">
              <w:rPr>
                <w:i/>
                <w:iCs/>
                <w:sz w:val="20"/>
                <w:szCs w:val="20"/>
              </w:rPr>
              <w:t>of needs</w:t>
            </w:r>
          </w:p>
        </w:tc>
        <w:tc>
          <w:tcPr>
            <w:tcW w:w="3185" w:type="pct"/>
            <w:shd w:val="clear" w:color="auto" w:fill="F2F2F2" w:themeFill="background1" w:themeFillShade="F2"/>
            <w:vAlign w:val="center"/>
          </w:tcPr>
          <w:p w14:paraId="67486370" w14:textId="1F67724A" w:rsidR="00963E51" w:rsidRPr="00AD36D2" w:rsidRDefault="00963E51" w:rsidP="00100B40">
            <w:pPr>
              <w:spacing w:before="40" w:after="40"/>
              <w:ind w:left="357"/>
              <w:jc w:val="center"/>
              <w:rPr>
                <w:i/>
                <w:iCs/>
                <w:sz w:val="20"/>
                <w:szCs w:val="20"/>
              </w:rPr>
            </w:pPr>
            <w:r w:rsidRPr="00AD36D2">
              <w:rPr>
                <w:i/>
                <w:iCs/>
                <w:sz w:val="20"/>
                <w:szCs w:val="20"/>
              </w:rPr>
              <w:t xml:space="preserve">Examples of specific needs </w:t>
            </w:r>
          </w:p>
        </w:tc>
      </w:tr>
      <w:tr w:rsidR="00963E51" w:rsidRPr="00AD36D2" w14:paraId="6B8DF007" w14:textId="77777777" w:rsidTr="004C0CA6">
        <w:tc>
          <w:tcPr>
            <w:tcW w:w="774" w:type="pct"/>
            <w:vAlign w:val="center"/>
          </w:tcPr>
          <w:p w14:paraId="436184BF" w14:textId="77777777" w:rsidR="00963E51" w:rsidRPr="00AD36D2" w:rsidRDefault="00963E51" w:rsidP="00100B40">
            <w:pPr>
              <w:spacing w:before="40" w:after="40"/>
              <w:jc w:val="left"/>
              <w:rPr>
                <w:sz w:val="20"/>
                <w:szCs w:val="20"/>
              </w:rPr>
            </w:pPr>
            <w:r w:rsidRPr="00AD36D2">
              <w:rPr>
                <w:sz w:val="20"/>
                <w:szCs w:val="20"/>
              </w:rPr>
              <w:t xml:space="preserve">Technological </w:t>
            </w:r>
          </w:p>
        </w:tc>
        <w:tc>
          <w:tcPr>
            <w:tcW w:w="1041" w:type="pct"/>
            <w:vAlign w:val="center"/>
          </w:tcPr>
          <w:p w14:paraId="0F2E6A62" w14:textId="084A8CF8" w:rsidR="00963E51" w:rsidRPr="00AD36D2" w:rsidRDefault="00963E51" w:rsidP="00100B40">
            <w:pPr>
              <w:spacing w:before="40" w:after="40"/>
              <w:jc w:val="left"/>
              <w:rPr>
                <w:sz w:val="20"/>
                <w:szCs w:val="20"/>
              </w:rPr>
            </w:pPr>
            <w:r w:rsidRPr="00AD36D2">
              <w:rPr>
                <w:sz w:val="20"/>
                <w:szCs w:val="20"/>
              </w:rPr>
              <w:t>Technology related</w:t>
            </w:r>
          </w:p>
        </w:tc>
        <w:tc>
          <w:tcPr>
            <w:tcW w:w="3185" w:type="pct"/>
            <w:vAlign w:val="center"/>
          </w:tcPr>
          <w:p w14:paraId="02B3E0A9" w14:textId="77777777" w:rsidR="00963E51" w:rsidRPr="00AD36D2" w:rsidRDefault="00963E5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Effective and efficient waste management facilities </w:t>
            </w:r>
          </w:p>
          <w:p w14:paraId="1F7A8D47" w14:textId="77777777" w:rsidR="00465E43" w:rsidRPr="00AD36D2" w:rsidRDefault="00465E43"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access to i</w:t>
            </w:r>
            <w:r w:rsidR="00963E51" w:rsidRPr="00AD36D2">
              <w:rPr>
                <w:rFonts w:asciiTheme="majorBidi" w:hAnsiTheme="majorBidi" w:cstheme="majorBidi"/>
                <w:sz w:val="20"/>
                <w:szCs w:val="20"/>
              </w:rPr>
              <w:t xml:space="preserve">nnovations and technologies for </w:t>
            </w:r>
            <w:r w:rsidRPr="00AD36D2">
              <w:rPr>
                <w:rFonts w:asciiTheme="majorBidi" w:hAnsiTheme="majorBidi" w:cstheme="majorBidi"/>
                <w:sz w:val="20"/>
                <w:szCs w:val="20"/>
              </w:rPr>
              <w:t xml:space="preserve">sustainable </w:t>
            </w:r>
            <w:r w:rsidR="00963E51" w:rsidRPr="00AD36D2">
              <w:rPr>
                <w:rFonts w:asciiTheme="majorBidi" w:hAnsiTheme="majorBidi" w:cstheme="majorBidi"/>
                <w:sz w:val="20"/>
                <w:szCs w:val="20"/>
              </w:rPr>
              <w:t xml:space="preserve">food processing and recycling, waste management </w:t>
            </w:r>
          </w:p>
          <w:p w14:paraId="28E4C608" w14:textId="378E001C" w:rsidR="00963E51" w:rsidRPr="00AD36D2" w:rsidRDefault="00465E43"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Access to t</w:t>
            </w:r>
            <w:r w:rsidR="00963E51" w:rsidRPr="00AD36D2">
              <w:rPr>
                <w:rFonts w:asciiTheme="majorBidi" w:hAnsiTheme="majorBidi" w:cstheme="majorBidi"/>
                <w:sz w:val="20"/>
                <w:szCs w:val="20"/>
              </w:rPr>
              <w:t xml:space="preserve">echnology to monitor shifts in consumer purchasing behaviour </w:t>
            </w:r>
          </w:p>
        </w:tc>
      </w:tr>
      <w:tr w:rsidR="00963E51" w:rsidRPr="00AD36D2" w14:paraId="32F04C69" w14:textId="77777777" w:rsidTr="004C0CA6">
        <w:tc>
          <w:tcPr>
            <w:tcW w:w="774" w:type="pct"/>
            <w:vMerge w:val="restart"/>
            <w:vAlign w:val="center"/>
          </w:tcPr>
          <w:p w14:paraId="3F3E358D" w14:textId="77777777" w:rsidR="00963E51" w:rsidRPr="00AD36D2" w:rsidRDefault="00963E51" w:rsidP="00100B40">
            <w:pPr>
              <w:spacing w:before="40" w:after="40"/>
              <w:jc w:val="left"/>
              <w:rPr>
                <w:sz w:val="20"/>
                <w:szCs w:val="20"/>
              </w:rPr>
            </w:pPr>
            <w:r w:rsidRPr="00AD36D2">
              <w:rPr>
                <w:sz w:val="20"/>
                <w:szCs w:val="20"/>
              </w:rPr>
              <w:t xml:space="preserve">Technical </w:t>
            </w:r>
          </w:p>
        </w:tc>
        <w:tc>
          <w:tcPr>
            <w:tcW w:w="1041" w:type="pct"/>
            <w:vAlign w:val="center"/>
          </w:tcPr>
          <w:p w14:paraId="5099498C" w14:textId="7E7A09B7" w:rsidR="00963E51" w:rsidRPr="00AD36D2" w:rsidRDefault="00963E51" w:rsidP="00100B40">
            <w:pPr>
              <w:spacing w:before="40" w:after="40"/>
              <w:jc w:val="left"/>
              <w:rPr>
                <w:sz w:val="20"/>
                <w:szCs w:val="20"/>
              </w:rPr>
            </w:pPr>
            <w:r w:rsidRPr="00AD36D2">
              <w:rPr>
                <w:sz w:val="20"/>
                <w:szCs w:val="20"/>
              </w:rPr>
              <w:t>Information and data</w:t>
            </w:r>
          </w:p>
        </w:tc>
        <w:tc>
          <w:tcPr>
            <w:tcW w:w="3185" w:type="pct"/>
            <w:vAlign w:val="center"/>
          </w:tcPr>
          <w:p w14:paraId="52C37829" w14:textId="77777777" w:rsidR="006456EF" w:rsidRPr="00AD36D2" w:rsidRDefault="00963E5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Greater </w:t>
            </w:r>
            <w:r w:rsidR="00465E43" w:rsidRPr="00AD36D2">
              <w:rPr>
                <w:rFonts w:asciiTheme="majorBidi" w:hAnsiTheme="majorBidi" w:cstheme="majorBidi"/>
                <w:sz w:val="20"/>
                <w:szCs w:val="20"/>
              </w:rPr>
              <w:t xml:space="preserve">access and availability of </w:t>
            </w:r>
            <w:r w:rsidRPr="00AD36D2">
              <w:rPr>
                <w:rFonts w:asciiTheme="majorBidi" w:hAnsiTheme="majorBidi" w:cstheme="majorBidi"/>
                <w:sz w:val="20"/>
                <w:szCs w:val="20"/>
              </w:rPr>
              <w:t xml:space="preserve">data on countries material footprint, movement of products through the economy, </w:t>
            </w:r>
            <w:r w:rsidR="006456EF" w:rsidRPr="00AD36D2">
              <w:rPr>
                <w:rFonts w:asciiTheme="majorBidi" w:hAnsiTheme="majorBidi" w:cstheme="majorBidi"/>
                <w:sz w:val="20"/>
                <w:szCs w:val="20"/>
              </w:rPr>
              <w:t xml:space="preserve">and </w:t>
            </w:r>
            <w:r w:rsidRPr="00AD36D2">
              <w:rPr>
                <w:rFonts w:asciiTheme="majorBidi" w:hAnsiTheme="majorBidi" w:cstheme="majorBidi"/>
                <w:sz w:val="20"/>
                <w:szCs w:val="20"/>
              </w:rPr>
              <w:t xml:space="preserve">food waste </w:t>
            </w:r>
          </w:p>
          <w:p w14:paraId="68EEF9C1" w14:textId="20896A65" w:rsidR="00963E51" w:rsidRPr="00AD36D2" w:rsidRDefault="00963E5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Database on the impact of food types, consumer goods, waste and overconsumption </w:t>
            </w:r>
          </w:p>
        </w:tc>
      </w:tr>
      <w:tr w:rsidR="00963E51" w:rsidRPr="00AD36D2" w14:paraId="5BF89E18" w14:textId="77777777" w:rsidTr="004C0CA6">
        <w:tc>
          <w:tcPr>
            <w:tcW w:w="774" w:type="pct"/>
            <w:vMerge/>
            <w:vAlign w:val="center"/>
          </w:tcPr>
          <w:p w14:paraId="47B0362E" w14:textId="77777777" w:rsidR="00963E51" w:rsidRPr="00AD36D2" w:rsidRDefault="00963E51" w:rsidP="00100B40">
            <w:pPr>
              <w:spacing w:before="40" w:after="40"/>
              <w:jc w:val="left"/>
              <w:rPr>
                <w:sz w:val="20"/>
                <w:szCs w:val="20"/>
              </w:rPr>
            </w:pPr>
          </w:p>
        </w:tc>
        <w:tc>
          <w:tcPr>
            <w:tcW w:w="1041" w:type="pct"/>
            <w:vAlign w:val="center"/>
          </w:tcPr>
          <w:p w14:paraId="4E1B5AFA" w14:textId="39F40016" w:rsidR="00963E51" w:rsidRPr="00AD36D2" w:rsidRDefault="00963E51" w:rsidP="00100B40">
            <w:pPr>
              <w:spacing w:before="40" w:after="40"/>
              <w:jc w:val="left"/>
              <w:rPr>
                <w:sz w:val="20"/>
                <w:szCs w:val="20"/>
              </w:rPr>
            </w:pPr>
            <w:r w:rsidRPr="00AD36D2">
              <w:rPr>
                <w:sz w:val="20"/>
                <w:szCs w:val="20"/>
              </w:rPr>
              <w:t>Scientific research</w:t>
            </w:r>
          </w:p>
        </w:tc>
        <w:tc>
          <w:tcPr>
            <w:tcW w:w="3185" w:type="pct"/>
            <w:vAlign w:val="center"/>
          </w:tcPr>
          <w:p w14:paraId="0A7E019D" w14:textId="77777777" w:rsidR="00963E51" w:rsidRPr="00AD36D2" w:rsidRDefault="00963E5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on the impacts of marine litter on ecosystems </w:t>
            </w:r>
          </w:p>
          <w:p w14:paraId="1F10A0E1" w14:textId="409A5306" w:rsidR="00963E51" w:rsidRPr="00AD36D2" w:rsidRDefault="00963E5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Research </w:t>
            </w:r>
            <w:r w:rsidR="006456EF" w:rsidRPr="00AD36D2">
              <w:rPr>
                <w:rFonts w:asciiTheme="majorBidi" w:hAnsiTheme="majorBidi" w:cstheme="majorBidi"/>
                <w:sz w:val="20"/>
                <w:szCs w:val="20"/>
              </w:rPr>
              <w:t xml:space="preserve">on </w:t>
            </w:r>
            <w:r w:rsidRPr="00AD36D2">
              <w:rPr>
                <w:rFonts w:asciiTheme="majorBidi" w:hAnsiTheme="majorBidi" w:cstheme="majorBidi"/>
                <w:sz w:val="20"/>
                <w:szCs w:val="20"/>
              </w:rPr>
              <w:t xml:space="preserve">innovative solutions to reduce food waste and promote sustainable consumption </w:t>
            </w:r>
          </w:p>
        </w:tc>
      </w:tr>
      <w:tr w:rsidR="00963E51" w:rsidRPr="00AD36D2" w14:paraId="3276A572" w14:textId="77777777" w:rsidTr="004C0CA6">
        <w:tc>
          <w:tcPr>
            <w:tcW w:w="774" w:type="pct"/>
            <w:vMerge/>
            <w:vAlign w:val="center"/>
          </w:tcPr>
          <w:p w14:paraId="1434DE70" w14:textId="77777777" w:rsidR="00963E51" w:rsidRPr="00AD36D2" w:rsidRDefault="00963E51" w:rsidP="00100B40">
            <w:pPr>
              <w:spacing w:before="40" w:after="40"/>
              <w:jc w:val="left"/>
              <w:rPr>
                <w:sz w:val="20"/>
                <w:szCs w:val="20"/>
              </w:rPr>
            </w:pPr>
          </w:p>
        </w:tc>
        <w:tc>
          <w:tcPr>
            <w:tcW w:w="1041" w:type="pct"/>
            <w:vAlign w:val="center"/>
          </w:tcPr>
          <w:p w14:paraId="4B462DA0" w14:textId="362EFE2E" w:rsidR="00963E51" w:rsidRPr="00AD36D2" w:rsidRDefault="00963E51" w:rsidP="00100B40">
            <w:pPr>
              <w:spacing w:before="40" w:after="40"/>
              <w:jc w:val="left"/>
              <w:rPr>
                <w:sz w:val="20"/>
                <w:szCs w:val="20"/>
              </w:rPr>
            </w:pPr>
            <w:r w:rsidRPr="00AD36D2">
              <w:rPr>
                <w:sz w:val="20"/>
                <w:szCs w:val="20"/>
              </w:rPr>
              <w:t>Human resources: training and skills</w:t>
            </w:r>
          </w:p>
        </w:tc>
        <w:tc>
          <w:tcPr>
            <w:tcW w:w="3185" w:type="pct"/>
            <w:vAlign w:val="center"/>
          </w:tcPr>
          <w:p w14:paraId="5E514324" w14:textId="601044D8" w:rsidR="00963E51" w:rsidRPr="00AD36D2" w:rsidRDefault="00963E5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Training program</w:t>
            </w:r>
            <w:r w:rsidR="003D7B18" w:rsidRPr="00AD36D2">
              <w:rPr>
                <w:rFonts w:asciiTheme="majorBidi" w:hAnsiTheme="majorBidi" w:cstheme="majorBidi"/>
                <w:sz w:val="20"/>
                <w:szCs w:val="20"/>
              </w:rPr>
              <w:t>me</w:t>
            </w:r>
            <w:r w:rsidRPr="00AD36D2">
              <w:rPr>
                <w:rFonts w:asciiTheme="majorBidi" w:hAnsiTheme="majorBidi" w:cstheme="majorBidi"/>
                <w:sz w:val="20"/>
                <w:szCs w:val="20"/>
              </w:rPr>
              <w:t xml:space="preserve">s for government officials, policymakers and stakeholders on sustainable consumption and production practises </w:t>
            </w:r>
          </w:p>
          <w:p w14:paraId="6E89AB1F" w14:textId="77777777" w:rsidR="00963E51" w:rsidRPr="00AD36D2" w:rsidRDefault="00963E5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for local and traditional farmers in climate smart agriculture and improved biodiversity-friendly practises to food production </w:t>
            </w:r>
          </w:p>
        </w:tc>
      </w:tr>
      <w:tr w:rsidR="00963E51" w:rsidRPr="00AD36D2" w14:paraId="3BB76AD4" w14:textId="77777777" w:rsidTr="004C0CA6">
        <w:tc>
          <w:tcPr>
            <w:tcW w:w="774" w:type="pct"/>
            <w:vMerge/>
            <w:vAlign w:val="center"/>
          </w:tcPr>
          <w:p w14:paraId="0CB5D086" w14:textId="77777777" w:rsidR="00963E51" w:rsidRPr="00AD36D2" w:rsidRDefault="00963E51" w:rsidP="00100B40">
            <w:pPr>
              <w:spacing w:before="40" w:after="40"/>
              <w:jc w:val="left"/>
              <w:rPr>
                <w:sz w:val="20"/>
                <w:szCs w:val="20"/>
              </w:rPr>
            </w:pPr>
          </w:p>
        </w:tc>
        <w:tc>
          <w:tcPr>
            <w:tcW w:w="1041" w:type="pct"/>
            <w:vAlign w:val="center"/>
          </w:tcPr>
          <w:p w14:paraId="360D4A72" w14:textId="529913BA" w:rsidR="00963E51" w:rsidRPr="00AD36D2" w:rsidRDefault="00963E51" w:rsidP="00100B40">
            <w:pPr>
              <w:spacing w:before="40" w:after="40"/>
              <w:jc w:val="left"/>
              <w:rPr>
                <w:sz w:val="20"/>
                <w:szCs w:val="20"/>
              </w:rPr>
            </w:pPr>
            <w:r w:rsidRPr="00AD36D2">
              <w:rPr>
                <w:sz w:val="20"/>
                <w:szCs w:val="20"/>
              </w:rPr>
              <w:t>Communication and awareness</w:t>
            </w:r>
          </w:p>
        </w:tc>
        <w:tc>
          <w:tcPr>
            <w:tcW w:w="3185" w:type="pct"/>
            <w:vAlign w:val="center"/>
          </w:tcPr>
          <w:p w14:paraId="36EDBFDF" w14:textId="33CC9551" w:rsidR="00963E51" w:rsidRPr="00AD36D2" w:rsidRDefault="00673C20"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w:t>
            </w:r>
            <w:r w:rsidR="00963E51" w:rsidRPr="00AD36D2">
              <w:rPr>
                <w:rFonts w:asciiTheme="majorBidi" w:hAnsiTheme="majorBidi" w:cstheme="majorBidi"/>
                <w:sz w:val="20"/>
                <w:szCs w:val="20"/>
              </w:rPr>
              <w:t xml:space="preserve"> education and awareness campaigns to inform consumers about the environmental and social impacts of their consumption choices </w:t>
            </w:r>
          </w:p>
          <w:p w14:paraId="59E69A4A" w14:textId="4DCAEC23" w:rsidR="00963E51" w:rsidRPr="00AD36D2" w:rsidRDefault="00782CB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c</w:t>
            </w:r>
            <w:r w:rsidR="00963E51" w:rsidRPr="00AD36D2">
              <w:rPr>
                <w:rFonts w:asciiTheme="majorBidi" w:hAnsiTheme="majorBidi" w:cstheme="majorBidi"/>
                <w:sz w:val="20"/>
                <w:szCs w:val="20"/>
              </w:rPr>
              <w:t xml:space="preserve">ommunication to </w:t>
            </w:r>
            <w:r w:rsidRPr="00AD36D2">
              <w:rPr>
                <w:rFonts w:asciiTheme="majorBidi" w:hAnsiTheme="majorBidi" w:cstheme="majorBidi"/>
                <w:sz w:val="20"/>
                <w:szCs w:val="20"/>
              </w:rPr>
              <w:t>address</w:t>
            </w:r>
            <w:r w:rsidR="00963E51" w:rsidRPr="00AD36D2">
              <w:rPr>
                <w:rFonts w:asciiTheme="majorBidi" w:hAnsiTheme="majorBidi" w:cstheme="majorBidi"/>
                <w:sz w:val="20"/>
                <w:szCs w:val="20"/>
              </w:rPr>
              <w:t xml:space="preserve"> resistance </w:t>
            </w:r>
            <w:r w:rsidR="00E21878" w:rsidRPr="00AD36D2">
              <w:rPr>
                <w:rFonts w:asciiTheme="majorBidi" w:hAnsiTheme="majorBidi" w:cstheme="majorBidi"/>
                <w:sz w:val="20"/>
                <w:szCs w:val="20"/>
              </w:rPr>
              <w:t>to</w:t>
            </w:r>
            <w:r w:rsidR="00963E51" w:rsidRPr="00AD36D2">
              <w:rPr>
                <w:rFonts w:asciiTheme="majorBidi" w:hAnsiTheme="majorBidi" w:cstheme="majorBidi"/>
                <w:sz w:val="20"/>
                <w:szCs w:val="20"/>
              </w:rPr>
              <w:t xml:space="preserve"> the adoption of sustainable consumption practices </w:t>
            </w:r>
          </w:p>
          <w:p w14:paraId="7EB9DF46" w14:textId="55DCEE0C" w:rsidR="00963E51" w:rsidRPr="00AD36D2" w:rsidRDefault="00752912"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e</w:t>
            </w:r>
            <w:r w:rsidR="00963E51" w:rsidRPr="00AD36D2">
              <w:rPr>
                <w:rFonts w:asciiTheme="majorBidi" w:hAnsiTheme="majorBidi" w:cstheme="majorBidi"/>
                <w:sz w:val="20"/>
                <w:szCs w:val="20"/>
              </w:rPr>
              <w:t>ngage</w:t>
            </w:r>
            <w:r w:rsidRPr="00AD36D2">
              <w:rPr>
                <w:rFonts w:asciiTheme="majorBidi" w:hAnsiTheme="majorBidi" w:cstheme="majorBidi"/>
                <w:sz w:val="20"/>
                <w:szCs w:val="20"/>
              </w:rPr>
              <w:t>ment with</w:t>
            </w:r>
            <w:r w:rsidR="00963E51" w:rsidRPr="00AD36D2">
              <w:rPr>
                <w:rFonts w:asciiTheme="majorBidi" w:hAnsiTheme="majorBidi" w:cstheme="majorBidi"/>
                <w:sz w:val="20"/>
                <w:szCs w:val="20"/>
              </w:rPr>
              <w:t xml:space="preserve"> businesses to adopt sustainable practises in operations and supply chains,</w:t>
            </w:r>
            <w:r w:rsidRPr="00AD36D2">
              <w:rPr>
                <w:rFonts w:asciiTheme="majorBidi" w:hAnsiTheme="majorBidi" w:cstheme="majorBidi"/>
                <w:sz w:val="20"/>
                <w:szCs w:val="20"/>
              </w:rPr>
              <w:t xml:space="preserve"> </w:t>
            </w:r>
            <w:r w:rsidR="002838E5" w:rsidRPr="00AD36D2">
              <w:rPr>
                <w:rFonts w:asciiTheme="majorBidi" w:hAnsiTheme="majorBidi" w:cstheme="majorBidi"/>
                <w:sz w:val="20"/>
                <w:szCs w:val="20"/>
              </w:rPr>
              <w:t>including</w:t>
            </w:r>
            <w:r w:rsidR="00963E51" w:rsidRPr="00AD36D2">
              <w:rPr>
                <w:rFonts w:asciiTheme="majorBidi" w:hAnsiTheme="majorBidi" w:cstheme="majorBidi"/>
                <w:sz w:val="20"/>
                <w:szCs w:val="20"/>
              </w:rPr>
              <w:t xml:space="preserve"> through </w:t>
            </w:r>
            <w:r w:rsidRPr="00AD36D2">
              <w:rPr>
                <w:rFonts w:asciiTheme="majorBidi" w:hAnsiTheme="majorBidi" w:cstheme="majorBidi"/>
                <w:sz w:val="20"/>
                <w:szCs w:val="20"/>
              </w:rPr>
              <w:t>corporate social responsibility</w:t>
            </w:r>
            <w:r w:rsidR="00963E51" w:rsidRPr="00AD36D2">
              <w:rPr>
                <w:rFonts w:asciiTheme="majorBidi" w:hAnsiTheme="majorBidi" w:cstheme="majorBidi"/>
                <w:sz w:val="20"/>
                <w:szCs w:val="20"/>
              </w:rPr>
              <w:t xml:space="preserve"> initiatives, joint ventures and technology transfer </w:t>
            </w:r>
          </w:p>
        </w:tc>
      </w:tr>
      <w:tr w:rsidR="00963E51" w:rsidRPr="00AD36D2" w14:paraId="0B1C3503" w14:textId="77777777" w:rsidTr="004C0CA6">
        <w:tc>
          <w:tcPr>
            <w:tcW w:w="774" w:type="pct"/>
            <w:vMerge/>
            <w:vAlign w:val="center"/>
          </w:tcPr>
          <w:p w14:paraId="068A1E29" w14:textId="77777777" w:rsidR="00963E51" w:rsidRPr="00AD36D2" w:rsidRDefault="00963E51" w:rsidP="00100B40">
            <w:pPr>
              <w:spacing w:before="40" w:after="40"/>
              <w:jc w:val="left"/>
              <w:rPr>
                <w:sz w:val="20"/>
                <w:szCs w:val="20"/>
              </w:rPr>
            </w:pPr>
          </w:p>
        </w:tc>
        <w:tc>
          <w:tcPr>
            <w:tcW w:w="1041" w:type="pct"/>
            <w:vAlign w:val="center"/>
          </w:tcPr>
          <w:p w14:paraId="7BB3C7E2" w14:textId="76B6D57D" w:rsidR="00963E51" w:rsidRPr="00AD36D2" w:rsidRDefault="00963E51" w:rsidP="00100B40">
            <w:pPr>
              <w:spacing w:before="40" w:after="40"/>
              <w:jc w:val="left"/>
              <w:rPr>
                <w:sz w:val="20"/>
                <w:szCs w:val="20"/>
              </w:rPr>
            </w:pPr>
            <w:r w:rsidRPr="00AD36D2">
              <w:rPr>
                <w:sz w:val="20"/>
                <w:szCs w:val="20"/>
              </w:rPr>
              <w:t>International cooperation and knowledge transfer</w:t>
            </w:r>
          </w:p>
        </w:tc>
        <w:tc>
          <w:tcPr>
            <w:tcW w:w="3185" w:type="pct"/>
            <w:vAlign w:val="center"/>
          </w:tcPr>
          <w:p w14:paraId="7A671229" w14:textId="77777777" w:rsidR="00436596" w:rsidRPr="00AD36D2" w:rsidRDefault="00752912"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w:t>
            </w:r>
            <w:r w:rsidR="00963E51" w:rsidRPr="00AD36D2">
              <w:rPr>
                <w:rFonts w:asciiTheme="majorBidi" w:hAnsiTheme="majorBidi" w:cstheme="majorBidi"/>
                <w:sz w:val="20"/>
                <w:szCs w:val="20"/>
              </w:rPr>
              <w:t xml:space="preserve"> communicat</w:t>
            </w:r>
            <w:r w:rsidR="00436596" w:rsidRPr="00AD36D2">
              <w:rPr>
                <w:rFonts w:asciiTheme="majorBidi" w:hAnsiTheme="majorBidi" w:cstheme="majorBidi"/>
                <w:sz w:val="20"/>
                <w:szCs w:val="20"/>
              </w:rPr>
              <w:t>ion for</w:t>
            </w:r>
            <w:r w:rsidR="00963E51" w:rsidRPr="00AD36D2">
              <w:rPr>
                <w:rFonts w:asciiTheme="majorBidi" w:hAnsiTheme="majorBidi" w:cstheme="majorBidi"/>
                <w:sz w:val="20"/>
                <w:szCs w:val="20"/>
              </w:rPr>
              <w:t xml:space="preserve"> </w:t>
            </w:r>
            <w:r w:rsidR="00436596" w:rsidRPr="00AD36D2">
              <w:rPr>
                <w:rFonts w:asciiTheme="majorBidi" w:hAnsiTheme="majorBidi" w:cstheme="majorBidi"/>
                <w:sz w:val="20"/>
                <w:szCs w:val="20"/>
              </w:rPr>
              <w:t xml:space="preserve">the </w:t>
            </w:r>
            <w:r w:rsidR="00963E51" w:rsidRPr="00AD36D2">
              <w:rPr>
                <w:rFonts w:asciiTheme="majorBidi" w:hAnsiTheme="majorBidi" w:cstheme="majorBidi"/>
                <w:sz w:val="20"/>
                <w:szCs w:val="20"/>
              </w:rPr>
              <w:t>creat</w:t>
            </w:r>
            <w:r w:rsidR="00436596" w:rsidRPr="00AD36D2">
              <w:rPr>
                <w:rFonts w:asciiTheme="majorBidi" w:hAnsiTheme="majorBidi" w:cstheme="majorBidi"/>
                <w:sz w:val="20"/>
                <w:szCs w:val="20"/>
              </w:rPr>
              <w:t>ion of</w:t>
            </w:r>
            <w:r w:rsidR="00963E51" w:rsidRPr="00AD36D2">
              <w:rPr>
                <w:rFonts w:asciiTheme="majorBidi" w:hAnsiTheme="majorBidi" w:cstheme="majorBidi"/>
                <w:sz w:val="20"/>
                <w:szCs w:val="20"/>
              </w:rPr>
              <w:t xml:space="preserve"> a culture of sustainability</w:t>
            </w:r>
          </w:p>
          <w:p w14:paraId="4250B0A7" w14:textId="71D4A3E9" w:rsidR="00963E51" w:rsidRPr="00AD36D2" w:rsidRDefault="00436596"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Increased p</w:t>
            </w:r>
            <w:r w:rsidR="00963E51" w:rsidRPr="00AD36D2">
              <w:rPr>
                <w:rFonts w:asciiTheme="majorBidi" w:hAnsiTheme="majorBidi" w:cstheme="majorBidi"/>
                <w:sz w:val="20"/>
                <w:szCs w:val="20"/>
              </w:rPr>
              <w:t>articipat</w:t>
            </w:r>
            <w:r w:rsidRPr="00AD36D2">
              <w:rPr>
                <w:rFonts w:asciiTheme="majorBidi" w:hAnsiTheme="majorBidi" w:cstheme="majorBidi"/>
                <w:sz w:val="20"/>
                <w:szCs w:val="20"/>
              </w:rPr>
              <w:t>ion</w:t>
            </w:r>
            <w:r w:rsidR="00963E51" w:rsidRPr="00AD36D2">
              <w:rPr>
                <w:rFonts w:asciiTheme="majorBidi" w:hAnsiTheme="majorBidi" w:cstheme="majorBidi"/>
                <w:sz w:val="20"/>
                <w:szCs w:val="20"/>
              </w:rPr>
              <w:t xml:space="preserve"> in international forums, conferences, and working groups focused on sustainable consumption and production </w:t>
            </w:r>
          </w:p>
          <w:p w14:paraId="2C95D514" w14:textId="662941E7" w:rsidR="00963E51" w:rsidRPr="00AD36D2" w:rsidRDefault="00436596"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support from i</w:t>
            </w:r>
            <w:r w:rsidR="00963E51" w:rsidRPr="00AD36D2">
              <w:rPr>
                <w:rFonts w:asciiTheme="majorBidi" w:hAnsiTheme="majorBidi" w:cstheme="majorBidi"/>
                <w:sz w:val="20"/>
                <w:szCs w:val="20"/>
              </w:rPr>
              <w:t>nternational organi</w:t>
            </w:r>
            <w:r w:rsidR="009A3F98" w:rsidRPr="00AD36D2">
              <w:rPr>
                <w:rFonts w:asciiTheme="majorBidi" w:hAnsiTheme="majorBidi" w:cstheme="majorBidi"/>
                <w:sz w:val="20"/>
                <w:szCs w:val="20"/>
              </w:rPr>
              <w:t>z</w:t>
            </w:r>
            <w:r w:rsidR="00963E51" w:rsidRPr="00AD36D2">
              <w:rPr>
                <w:rFonts w:asciiTheme="majorBidi" w:hAnsiTheme="majorBidi" w:cstheme="majorBidi"/>
                <w:sz w:val="20"/>
                <w:szCs w:val="20"/>
              </w:rPr>
              <w:t>ations, environmental philanthropic organi</w:t>
            </w:r>
            <w:r w:rsidR="009A3F98" w:rsidRPr="00AD36D2">
              <w:rPr>
                <w:rFonts w:asciiTheme="majorBidi" w:hAnsiTheme="majorBidi" w:cstheme="majorBidi"/>
                <w:sz w:val="20"/>
                <w:szCs w:val="20"/>
              </w:rPr>
              <w:t>z</w:t>
            </w:r>
            <w:r w:rsidR="00963E51" w:rsidRPr="00AD36D2">
              <w:rPr>
                <w:rFonts w:asciiTheme="majorBidi" w:hAnsiTheme="majorBidi" w:cstheme="majorBidi"/>
                <w:sz w:val="20"/>
                <w:szCs w:val="20"/>
              </w:rPr>
              <w:t xml:space="preserve">ations and businesses to support innovative approaches to waste management and recycling infrastructure </w:t>
            </w:r>
          </w:p>
        </w:tc>
      </w:tr>
      <w:tr w:rsidR="00963E51" w:rsidRPr="00AD36D2" w14:paraId="334E9A61" w14:textId="77777777" w:rsidTr="004C0CA6">
        <w:tc>
          <w:tcPr>
            <w:tcW w:w="774" w:type="pct"/>
            <w:vMerge/>
            <w:vAlign w:val="center"/>
          </w:tcPr>
          <w:p w14:paraId="542A7846" w14:textId="77777777" w:rsidR="00963E51" w:rsidRPr="00AD36D2" w:rsidRDefault="00963E51" w:rsidP="00100B40">
            <w:pPr>
              <w:spacing w:before="40" w:after="40"/>
              <w:jc w:val="left"/>
              <w:rPr>
                <w:sz w:val="20"/>
                <w:szCs w:val="20"/>
              </w:rPr>
            </w:pPr>
          </w:p>
        </w:tc>
        <w:tc>
          <w:tcPr>
            <w:tcW w:w="1041" w:type="pct"/>
            <w:vAlign w:val="center"/>
          </w:tcPr>
          <w:p w14:paraId="7C54FA81" w14:textId="35CDB948" w:rsidR="00963E51" w:rsidRPr="00AD36D2" w:rsidRDefault="00963E51" w:rsidP="00100B40">
            <w:pPr>
              <w:spacing w:before="40" w:after="40"/>
              <w:jc w:val="left"/>
              <w:rPr>
                <w:sz w:val="20"/>
                <w:szCs w:val="20"/>
              </w:rPr>
            </w:pPr>
            <w:r w:rsidRPr="00AD36D2">
              <w:rPr>
                <w:sz w:val="20"/>
                <w:szCs w:val="20"/>
              </w:rPr>
              <w:t>National and local cooperation and knowledge transfer</w:t>
            </w:r>
          </w:p>
        </w:tc>
        <w:tc>
          <w:tcPr>
            <w:tcW w:w="3185" w:type="pct"/>
            <w:vAlign w:val="center"/>
          </w:tcPr>
          <w:p w14:paraId="631B2856" w14:textId="27B33E58" w:rsidR="00963E51" w:rsidRPr="00AD36D2" w:rsidRDefault="00436596"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Support for </w:t>
            </w:r>
            <w:r w:rsidR="00CC2F58" w:rsidRPr="00AD36D2">
              <w:rPr>
                <w:rFonts w:asciiTheme="majorBidi" w:hAnsiTheme="majorBidi" w:cstheme="majorBidi"/>
                <w:sz w:val="20"/>
                <w:szCs w:val="20"/>
              </w:rPr>
              <w:t>w</w:t>
            </w:r>
            <w:r w:rsidR="00963E51" w:rsidRPr="00AD36D2">
              <w:rPr>
                <w:rFonts w:asciiTheme="majorBidi" w:hAnsiTheme="majorBidi" w:cstheme="majorBidi"/>
                <w:sz w:val="20"/>
                <w:szCs w:val="20"/>
              </w:rPr>
              <w:t xml:space="preserve">hole-of-society </w:t>
            </w:r>
            <w:r w:rsidR="00CC2F58" w:rsidRPr="00AD36D2">
              <w:rPr>
                <w:rFonts w:asciiTheme="majorBidi" w:hAnsiTheme="majorBidi" w:cstheme="majorBidi"/>
                <w:sz w:val="20"/>
                <w:szCs w:val="20"/>
              </w:rPr>
              <w:t>actions</w:t>
            </w:r>
          </w:p>
          <w:p w14:paraId="23E766A7" w14:textId="0DBBEC6D" w:rsidR="00963E51" w:rsidRPr="00AD36D2" w:rsidRDefault="00CC2F58"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Better consideration of </w:t>
            </w:r>
            <w:r w:rsidR="00963E51" w:rsidRPr="00AD36D2">
              <w:rPr>
                <w:rFonts w:asciiTheme="majorBidi" w:hAnsiTheme="majorBidi" w:cstheme="majorBidi"/>
                <w:sz w:val="20"/>
                <w:szCs w:val="20"/>
              </w:rPr>
              <w:t xml:space="preserve">indigenous perspectives </w:t>
            </w:r>
            <w:r w:rsidRPr="00AD36D2">
              <w:rPr>
                <w:rFonts w:asciiTheme="majorBidi" w:hAnsiTheme="majorBidi" w:cstheme="majorBidi"/>
                <w:sz w:val="20"/>
                <w:szCs w:val="20"/>
              </w:rPr>
              <w:t xml:space="preserve">and knowledge </w:t>
            </w:r>
          </w:p>
          <w:p w14:paraId="7F59CE5C" w14:textId="306CDA60" w:rsidR="00963E51" w:rsidRPr="00AD36D2" w:rsidRDefault="00CC2F58"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e</w:t>
            </w:r>
            <w:r w:rsidR="00963E51" w:rsidRPr="00AD36D2">
              <w:rPr>
                <w:rFonts w:asciiTheme="majorBidi" w:hAnsiTheme="majorBidi" w:cstheme="majorBidi"/>
                <w:sz w:val="20"/>
                <w:szCs w:val="20"/>
              </w:rPr>
              <w:t>mpower</w:t>
            </w:r>
            <w:r w:rsidRPr="00AD36D2">
              <w:rPr>
                <w:rFonts w:asciiTheme="majorBidi" w:hAnsiTheme="majorBidi" w:cstheme="majorBidi"/>
                <w:sz w:val="20"/>
                <w:szCs w:val="20"/>
              </w:rPr>
              <w:t>ment of</w:t>
            </w:r>
            <w:r w:rsidR="00963E51" w:rsidRPr="00AD36D2">
              <w:rPr>
                <w:rFonts w:asciiTheme="majorBidi" w:hAnsiTheme="majorBidi" w:cstheme="majorBidi"/>
                <w:sz w:val="20"/>
                <w:szCs w:val="20"/>
              </w:rPr>
              <w:t xml:space="preserve"> communities to take ownership of sustainable consumption initiatives by involving them in the design, implementation and monitoring of projects </w:t>
            </w:r>
          </w:p>
        </w:tc>
      </w:tr>
      <w:tr w:rsidR="00963E51" w:rsidRPr="00AD36D2" w14:paraId="1F0C56F8" w14:textId="77777777" w:rsidTr="004C0CA6">
        <w:tc>
          <w:tcPr>
            <w:tcW w:w="774" w:type="pct"/>
            <w:vMerge w:val="restart"/>
            <w:vAlign w:val="center"/>
          </w:tcPr>
          <w:p w14:paraId="698557EC" w14:textId="77777777" w:rsidR="00963E51" w:rsidRPr="00AD36D2" w:rsidRDefault="00963E51" w:rsidP="00100B40">
            <w:pPr>
              <w:spacing w:before="40" w:after="40"/>
              <w:jc w:val="left"/>
              <w:rPr>
                <w:sz w:val="20"/>
                <w:szCs w:val="20"/>
              </w:rPr>
            </w:pPr>
            <w:r w:rsidRPr="00AD36D2">
              <w:rPr>
                <w:sz w:val="20"/>
                <w:szCs w:val="20"/>
              </w:rPr>
              <w:t xml:space="preserve">Institutional </w:t>
            </w:r>
          </w:p>
        </w:tc>
        <w:tc>
          <w:tcPr>
            <w:tcW w:w="1041" w:type="pct"/>
            <w:vAlign w:val="center"/>
          </w:tcPr>
          <w:p w14:paraId="3B8AED06" w14:textId="63FC79C9" w:rsidR="00963E51" w:rsidRPr="00AD36D2" w:rsidRDefault="00963E51" w:rsidP="00100B40">
            <w:pPr>
              <w:spacing w:before="40" w:after="40"/>
              <w:jc w:val="left"/>
              <w:rPr>
                <w:sz w:val="20"/>
                <w:szCs w:val="20"/>
              </w:rPr>
            </w:pPr>
            <w:r w:rsidRPr="00AD36D2">
              <w:rPr>
                <w:sz w:val="20"/>
                <w:szCs w:val="20"/>
              </w:rPr>
              <w:t>Regulatory and legal frameworks</w:t>
            </w:r>
          </w:p>
        </w:tc>
        <w:tc>
          <w:tcPr>
            <w:tcW w:w="3185" w:type="pct"/>
            <w:vAlign w:val="center"/>
          </w:tcPr>
          <w:p w14:paraId="5BB3D56C" w14:textId="604D9A3C" w:rsidR="00963E51" w:rsidRPr="00AD36D2" w:rsidRDefault="005A22DD"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 l</w:t>
            </w:r>
            <w:r w:rsidR="00963E51" w:rsidRPr="00AD36D2">
              <w:rPr>
                <w:rFonts w:asciiTheme="majorBidi" w:hAnsiTheme="majorBidi" w:cstheme="majorBidi"/>
                <w:sz w:val="20"/>
                <w:szCs w:val="20"/>
              </w:rPr>
              <w:t>aws, regulations and standards which support the reduction of food waste and encourage eco-friendly practices</w:t>
            </w:r>
          </w:p>
          <w:p w14:paraId="1D0F6CB3" w14:textId="77777777" w:rsidR="00963E51" w:rsidRPr="00AD36D2" w:rsidRDefault="00963E5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Certification and label schemes for resource use and waste generation </w:t>
            </w:r>
          </w:p>
          <w:p w14:paraId="73C9C80C" w14:textId="77777777" w:rsidR="00963E51" w:rsidRPr="00AD36D2" w:rsidRDefault="00963E5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Laws and regulations preventing overconsumption  </w:t>
            </w:r>
          </w:p>
        </w:tc>
      </w:tr>
      <w:tr w:rsidR="00963E51" w:rsidRPr="00AD36D2" w14:paraId="55F300D8" w14:textId="77777777" w:rsidTr="004C0CA6">
        <w:tc>
          <w:tcPr>
            <w:tcW w:w="774" w:type="pct"/>
            <w:vMerge/>
            <w:vAlign w:val="center"/>
          </w:tcPr>
          <w:p w14:paraId="37711D12" w14:textId="77777777" w:rsidR="00963E51" w:rsidRPr="00AD36D2" w:rsidRDefault="00963E51" w:rsidP="00100B40">
            <w:pPr>
              <w:spacing w:before="40" w:after="40"/>
              <w:jc w:val="left"/>
              <w:rPr>
                <w:sz w:val="20"/>
                <w:szCs w:val="20"/>
              </w:rPr>
            </w:pPr>
          </w:p>
        </w:tc>
        <w:tc>
          <w:tcPr>
            <w:tcW w:w="1041" w:type="pct"/>
            <w:vAlign w:val="center"/>
          </w:tcPr>
          <w:p w14:paraId="0974FF21" w14:textId="05B99DA4" w:rsidR="00963E51" w:rsidRPr="00AD36D2" w:rsidRDefault="00963E51" w:rsidP="00100B40">
            <w:pPr>
              <w:spacing w:before="40" w:after="40"/>
              <w:jc w:val="left"/>
              <w:rPr>
                <w:sz w:val="20"/>
                <w:szCs w:val="20"/>
              </w:rPr>
            </w:pPr>
            <w:r w:rsidRPr="00AD36D2">
              <w:rPr>
                <w:sz w:val="20"/>
                <w:szCs w:val="20"/>
              </w:rPr>
              <w:t>Environmental governance and policy</w:t>
            </w:r>
          </w:p>
        </w:tc>
        <w:tc>
          <w:tcPr>
            <w:tcW w:w="3185" w:type="pct"/>
            <w:vAlign w:val="center"/>
          </w:tcPr>
          <w:p w14:paraId="686C4251" w14:textId="7210D9C5" w:rsidR="00963E51" w:rsidRPr="00AD36D2" w:rsidRDefault="00963E5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Policy reforms to create an enabling environment for sustainable consumption and production </w:t>
            </w:r>
          </w:p>
          <w:p w14:paraId="1C391982" w14:textId="3F058AC5" w:rsidR="00963E51" w:rsidRPr="00AD36D2" w:rsidRDefault="00963E51"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Implement</w:t>
            </w:r>
            <w:r w:rsidR="0032481D" w:rsidRPr="00AD36D2">
              <w:rPr>
                <w:rFonts w:asciiTheme="majorBidi" w:hAnsiTheme="majorBidi" w:cstheme="majorBidi"/>
                <w:sz w:val="20"/>
                <w:szCs w:val="20"/>
              </w:rPr>
              <w:t>ation of</w:t>
            </w:r>
            <w:r w:rsidRPr="00AD36D2">
              <w:rPr>
                <w:rFonts w:asciiTheme="majorBidi" w:hAnsiTheme="majorBidi" w:cstheme="majorBidi"/>
                <w:sz w:val="20"/>
                <w:szCs w:val="20"/>
              </w:rPr>
              <w:t xml:space="preserve"> policies which support sustainable consumption</w:t>
            </w:r>
            <w:r w:rsidR="0032481D" w:rsidRPr="00AD36D2">
              <w:rPr>
                <w:rFonts w:asciiTheme="majorBidi" w:hAnsiTheme="majorBidi" w:cstheme="majorBidi"/>
                <w:sz w:val="20"/>
                <w:szCs w:val="20"/>
              </w:rPr>
              <w:t xml:space="preserve">, such as </w:t>
            </w:r>
            <w:r w:rsidRPr="00AD36D2">
              <w:rPr>
                <w:rFonts w:asciiTheme="majorBidi" w:hAnsiTheme="majorBidi" w:cstheme="majorBidi"/>
                <w:sz w:val="20"/>
                <w:szCs w:val="20"/>
              </w:rPr>
              <w:t xml:space="preserve">incentives for eco-friendly products, regulations on waste management, </w:t>
            </w:r>
            <w:r w:rsidR="00290308" w:rsidRPr="00AD36D2">
              <w:rPr>
                <w:rFonts w:asciiTheme="majorBidi" w:hAnsiTheme="majorBidi" w:cstheme="majorBidi"/>
                <w:sz w:val="20"/>
                <w:szCs w:val="20"/>
              </w:rPr>
              <w:t xml:space="preserve">and </w:t>
            </w:r>
            <w:r w:rsidRPr="00AD36D2">
              <w:rPr>
                <w:rFonts w:asciiTheme="majorBidi" w:hAnsiTheme="majorBidi" w:cstheme="majorBidi"/>
                <w:sz w:val="20"/>
                <w:szCs w:val="20"/>
              </w:rPr>
              <w:t>taxes on environmentally harmful products</w:t>
            </w:r>
          </w:p>
          <w:p w14:paraId="55946246" w14:textId="1A3E57D4" w:rsidR="00963E51" w:rsidRPr="00AD36D2" w:rsidRDefault="00290308"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w:t>
            </w:r>
            <w:r w:rsidR="00963E51" w:rsidRPr="00AD36D2">
              <w:rPr>
                <w:rFonts w:asciiTheme="majorBidi" w:hAnsiTheme="majorBidi" w:cstheme="majorBidi"/>
                <w:sz w:val="20"/>
                <w:szCs w:val="20"/>
              </w:rPr>
              <w:t xml:space="preserve"> financial incentives to businesses and industries that invest in sustainable technologies, practises and infrastructure </w:t>
            </w:r>
          </w:p>
          <w:p w14:paraId="388AED4C" w14:textId="76763407" w:rsidR="00963E51" w:rsidRPr="00AD36D2" w:rsidRDefault="00290308"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w:t>
            </w:r>
            <w:r w:rsidR="00963E51" w:rsidRPr="00AD36D2">
              <w:rPr>
                <w:rFonts w:asciiTheme="majorBidi" w:hAnsiTheme="majorBidi" w:cstheme="majorBidi"/>
                <w:sz w:val="20"/>
                <w:szCs w:val="20"/>
              </w:rPr>
              <w:t xml:space="preserve"> financial incentives for the public to engage in waste management and recycling </w:t>
            </w:r>
          </w:p>
          <w:p w14:paraId="44BE5C98" w14:textId="61F85474" w:rsidR="00963E51" w:rsidRPr="00AD36D2" w:rsidRDefault="00911052" w:rsidP="00F5371E">
            <w:pPr>
              <w:pStyle w:val="ListParagraph"/>
              <w:numPr>
                <w:ilvl w:val="0"/>
                <w:numId w:val="35"/>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incorporation of</w:t>
            </w:r>
            <w:r w:rsidR="00963E51" w:rsidRPr="00AD36D2">
              <w:rPr>
                <w:rFonts w:asciiTheme="majorBidi" w:hAnsiTheme="majorBidi" w:cstheme="majorBidi"/>
                <w:sz w:val="20"/>
                <w:szCs w:val="20"/>
              </w:rPr>
              <w:t xml:space="preserve"> circular economy principles into policy </w:t>
            </w:r>
          </w:p>
        </w:tc>
      </w:tr>
    </w:tbl>
    <w:p w14:paraId="729EFE6F" w14:textId="32BAD968" w:rsidR="008C0428" w:rsidRPr="00AD36D2" w:rsidRDefault="00A46CAA" w:rsidP="00731CA5">
      <w:pPr>
        <w:pStyle w:val="CBDNormalNumber"/>
        <w:numPr>
          <w:ilvl w:val="0"/>
          <w:numId w:val="5"/>
        </w:numPr>
        <w:ind w:left="568"/>
      </w:pPr>
      <w:bookmarkStart w:id="132" w:name="_Hlk202861254"/>
      <w:bookmarkEnd w:id="131"/>
      <w:r w:rsidRPr="00AD36D2">
        <w:t>Few Parties (</w:t>
      </w:r>
      <w:r w:rsidR="00A54A68" w:rsidRPr="00AD36D2">
        <w:t>10%) and f</w:t>
      </w:r>
      <w:r w:rsidR="008C0428" w:rsidRPr="00AD36D2">
        <w:t>ew (1</w:t>
      </w:r>
      <w:r w:rsidRPr="00AD36D2">
        <w:t>0</w:t>
      </w:r>
      <w:r w:rsidR="008C0428" w:rsidRPr="00AD36D2">
        <w:t>%) target submissions provide information on the involvement of non-</w:t>
      </w:r>
      <w:r w:rsidR="00D542BD" w:rsidRPr="00AD36D2">
        <w:t>S</w:t>
      </w:r>
      <w:r w:rsidR="008C0428" w:rsidRPr="00AD36D2">
        <w:t>tate actors. Common actions identified included financing, data collection, and implementation support from a range of actors including non-governmental organi</w:t>
      </w:r>
      <w:r w:rsidR="009A3F98" w:rsidRPr="00AD36D2">
        <w:t>z</w:t>
      </w:r>
      <w:r w:rsidR="008C0428" w:rsidRPr="00AD36D2">
        <w:t>ations, indigenous people</w:t>
      </w:r>
      <w:r w:rsidR="00FB2212" w:rsidRPr="00AD36D2">
        <w:t>s</w:t>
      </w:r>
      <w:r w:rsidR="008C0428" w:rsidRPr="00AD36D2">
        <w:t xml:space="preserve"> and local communities, civil society, academic institutions, and the private sector. </w:t>
      </w:r>
    </w:p>
    <w:bookmarkEnd w:id="132"/>
    <w:p w14:paraId="5893EFDE" w14:textId="3F5255AA" w:rsidR="008C0428" w:rsidRPr="00AD36D2" w:rsidRDefault="00247FD0" w:rsidP="00D83F43">
      <w:pPr>
        <w:pStyle w:val="CBDNormalNumber"/>
        <w:numPr>
          <w:ilvl w:val="0"/>
          <w:numId w:val="5"/>
        </w:numPr>
        <w:ind w:left="568"/>
      </w:pPr>
      <w:r w:rsidRPr="00AD36D2">
        <w:t xml:space="preserve">Less than a quarter of Parties indicated that they would make use of component (22%) or complimentary (21%) indicators for monitoring implementation of their national targets associated </w:t>
      </w:r>
      <w:r w:rsidRPr="00AD36D2">
        <w:lastRenderedPageBreak/>
        <w:t>with this target of the Framework. Comparatively more (36%) indicated that they would make use of national indicators. At the target level, a</w:t>
      </w:r>
      <w:r w:rsidR="008C0428" w:rsidRPr="00AD36D2">
        <w:t>round a quarter of Parties identified component indicators (27%) and complimentary indicators (23%) for their national targets. More than one third (38%) of national targets mapped to GBF Target 16 contained supplementary national indicators. The national indicators had a greater focus on monitoring consumer awareness of sustainable consumption options, the quantity of food waste, and the rate of recycling compared to monitoring consumption and overconsumption. </w:t>
      </w:r>
    </w:p>
    <w:p w14:paraId="3E66081E" w14:textId="56B8761D" w:rsidR="008C0428" w:rsidRPr="00AD36D2" w:rsidRDefault="008C0428" w:rsidP="00731CA5">
      <w:pPr>
        <w:pStyle w:val="CBDNormalNumber"/>
        <w:numPr>
          <w:ilvl w:val="0"/>
          <w:numId w:val="5"/>
        </w:numPr>
        <w:ind w:left="568"/>
      </w:pPr>
      <w:r w:rsidRPr="00AD36D2">
        <w:t>Approximately two thirds (6</w:t>
      </w:r>
      <w:r w:rsidR="0051650A" w:rsidRPr="00AD36D2">
        <w:t>1</w:t>
      </w:r>
      <w:r w:rsidRPr="00AD36D2">
        <w:t>%) of national target submissions contain information on which elements of section C of the Kunming-Montreal Global Biodiversity Framework the national target helps to address. The most addressed elements were whole-of-government and whole-of-society approach (8</w:t>
      </w:r>
      <w:r w:rsidR="005B07E5" w:rsidRPr="00AD36D2">
        <w:t>0</w:t>
      </w:r>
      <w:r w:rsidRPr="00AD36D2">
        <w:t>%), collective efforts toward</w:t>
      </w:r>
      <w:r w:rsidR="00D34949" w:rsidRPr="00AD36D2">
        <w:t>s</w:t>
      </w:r>
      <w:r w:rsidRPr="00AD36D2">
        <w:t xml:space="preserve"> the target (</w:t>
      </w:r>
      <w:r w:rsidR="0067724A" w:rsidRPr="00AD36D2">
        <w:t>78</w:t>
      </w:r>
      <w:r w:rsidRPr="00AD36D2">
        <w:t>%), and national circumstances and priorities and capabilities (71</w:t>
      </w:r>
      <w:r w:rsidR="0067724A" w:rsidRPr="00AD36D2">
        <w:t>0</w:t>
      </w:r>
      <w:r w:rsidRPr="00AD36D2">
        <w:t>Comparatively few targets addressed different value systems (39%).</w:t>
      </w:r>
    </w:p>
    <w:p w14:paraId="6B523306" w14:textId="378D9DD2" w:rsidR="008C0428" w:rsidRPr="00AD36D2" w:rsidRDefault="008C0428" w:rsidP="00731CA5">
      <w:pPr>
        <w:pStyle w:val="CBDNormalNumber"/>
        <w:numPr>
          <w:ilvl w:val="0"/>
          <w:numId w:val="5"/>
        </w:numPr>
        <w:ind w:left="568"/>
      </w:pPr>
      <w:r w:rsidRPr="00AD36D2">
        <w:t>More than half (53%) of national target submissions contained information on the associated policy measures. The policy measures mentioned can be largely categorized based on which elements of the target they address; awareness and education initiatives, targeted policies on food and waste reduction, water quality measures, and program</w:t>
      </w:r>
      <w:r w:rsidR="003D7B18" w:rsidRPr="00AD36D2">
        <w:t>me</w:t>
      </w:r>
      <w:r w:rsidRPr="00AD36D2">
        <w:t>s to reduce to the overall impacts of consumption, and sustainable ecotourism.</w:t>
      </w:r>
    </w:p>
    <w:p w14:paraId="4B7C5C00" w14:textId="739CCEB7" w:rsidR="008C0428" w:rsidRPr="00AD36D2" w:rsidRDefault="008C0428" w:rsidP="008C0428"/>
    <w:p w14:paraId="3CB35851" w14:textId="1BD8EE5F" w:rsidR="00347EFD" w:rsidRPr="00AD36D2" w:rsidRDefault="00347EFD" w:rsidP="00F6629D">
      <w:pPr>
        <w:pStyle w:val="CBDFigureTitle"/>
      </w:pPr>
      <w:r w:rsidRPr="00AD36D2">
        <w:rPr>
          <w:noProof/>
        </w:rPr>
        <w:lastRenderedPageBreak/>
        <w:drawing>
          <wp:inline distT="0" distB="0" distL="0" distR="0" wp14:anchorId="23C3607F" wp14:editId="04ADB12B">
            <wp:extent cx="5549353" cy="5394091"/>
            <wp:effectExtent l="0" t="0" r="0" b="0"/>
            <wp:docPr id="130249671"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5566350" cy="5410612"/>
                    </a:xfrm>
                    <a:prstGeom prst="rect">
                      <a:avLst/>
                    </a:prstGeom>
                    <a:noFill/>
                  </pic:spPr>
                </pic:pic>
              </a:graphicData>
            </a:graphic>
          </wp:inline>
        </w:drawing>
      </w:r>
    </w:p>
    <w:p w14:paraId="7CE23859" w14:textId="33396A64" w:rsidR="008C0428" w:rsidRPr="00AD36D2" w:rsidRDefault="008C0428" w:rsidP="00F6629D">
      <w:pPr>
        <w:pStyle w:val="CBDFigureTitle"/>
        <w:rPr>
          <w:i/>
          <w:iCs/>
          <w:kern w:val="22"/>
          <w:shd w:val="clear" w:color="auto" w:fill="FFFFFF"/>
        </w:rPr>
      </w:pPr>
      <w:r w:rsidRPr="00AD36D2">
        <w:t>Figure 2</w:t>
      </w:r>
      <w:r w:rsidR="00393FF7" w:rsidRPr="00AD36D2">
        <w:t>4</w:t>
      </w:r>
      <w:r w:rsidRPr="00AD36D2">
        <w:t xml:space="preserve"> – Assessment of the degree to which Parties have addressed the elements of GBF Target 16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117DDC" w:rsidRPr="00AD36D2">
        <w:t>.</w:t>
      </w:r>
    </w:p>
    <w:p w14:paraId="0D98B20F" w14:textId="72CE2794" w:rsidR="008C0428" w:rsidRPr="00AD36D2" w:rsidRDefault="008C0428" w:rsidP="009C3E2A">
      <w:pPr>
        <w:pStyle w:val="CBDH2"/>
        <w:spacing w:before="120"/>
        <w:rPr>
          <w:shd w:val="clear" w:color="auto" w:fill="FFFFFF"/>
        </w:rPr>
      </w:pPr>
      <w:bookmarkStart w:id="133" w:name="_Toc210038522"/>
      <w:bookmarkStart w:id="134" w:name="_Toc219112341"/>
      <w:r w:rsidRPr="00AD36D2">
        <w:rPr>
          <w:shd w:val="clear" w:color="auto" w:fill="FFFFFF"/>
        </w:rPr>
        <w:t>Target 17: strengthen biosafety and distribute the benefits of biotechnology</w:t>
      </w:r>
      <w:bookmarkEnd w:id="133"/>
      <w:bookmarkEnd w:id="134"/>
    </w:p>
    <w:p w14:paraId="35F3A984" w14:textId="410CBA50" w:rsidR="008C0428" w:rsidRPr="00AD36D2" w:rsidRDefault="008C0428" w:rsidP="00731CA5">
      <w:pPr>
        <w:pStyle w:val="CBDNormalNumber"/>
        <w:numPr>
          <w:ilvl w:val="0"/>
          <w:numId w:val="5"/>
        </w:numPr>
        <w:ind w:left="568"/>
      </w:pPr>
      <w:r w:rsidRPr="00AD36D2">
        <w:t>108 Parties have submitted 179 national targets related to Target 17. On average a Party has submitted 2 national targets related to Target 17 but the number ranges from 1 to 8. Of the Parties that have submitted national targets related to Target 17, most (91%) are also Parties to the Cartagena Protocol on Biosafety.  Of the national targets mapped by Parties to GBF Target 17, more than half (5</w:t>
      </w:r>
      <w:r w:rsidR="00C0431E" w:rsidRPr="00AD36D2">
        <w:t>4</w:t>
      </w:r>
      <w:r w:rsidRPr="00AD36D2">
        <w:t>%) were also identified as contributing to Goal B. Less than half were identified as contributing to Goals A (44%) and C (45%). About a third were identified as contributing to goal D (32%). Less than a third (29%) of the national targets were also identified as being relevant to Target 13 while a quarter were also linked to GBF Targets 5 (25%), 9 (25%), and 10 (25%).</w:t>
      </w:r>
    </w:p>
    <w:p w14:paraId="5FBAEC0B" w14:textId="77777777" w:rsidR="008C0428" w:rsidRPr="00AD36D2" w:rsidRDefault="008C0428" w:rsidP="00731CA5">
      <w:pPr>
        <w:pStyle w:val="CBDNormalNumber"/>
        <w:numPr>
          <w:ilvl w:val="0"/>
          <w:numId w:val="5"/>
        </w:numPr>
        <w:ind w:left="568"/>
      </w:pPr>
      <w:bookmarkStart w:id="135" w:name="_Hlk202872016"/>
      <w:r w:rsidRPr="00AD36D2">
        <w:lastRenderedPageBreak/>
        <w:t xml:space="preserve">More than a half of the national target (53%) submitted by Parties were reported as having high alignment to GBF Target 17, around a quarter (26%) were reported as having medium alignment to the target and more than a tenth (13%) as having low alignment. For 8% of the national targets Parties did not indicate a degree of alignment. </w:t>
      </w:r>
    </w:p>
    <w:bookmarkEnd w:id="135"/>
    <w:p w14:paraId="20FE3997" w14:textId="77C13D39" w:rsidR="008C0428" w:rsidRPr="00AD36D2" w:rsidRDefault="00250A46" w:rsidP="00731CA5">
      <w:pPr>
        <w:pStyle w:val="CBDNormalNumber"/>
        <w:numPr>
          <w:ilvl w:val="0"/>
          <w:numId w:val="5"/>
        </w:numPr>
        <w:ind w:left="568"/>
      </w:pPr>
      <w:r w:rsidRPr="00AD36D2">
        <w:t>About a fifth (1</w:t>
      </w:r>
      <w:r w:rsidR="00525BAD" w:rsidRPr="00AD36D2">
        <w:t>9</w:t>
      </w:r>
      <w:r w:rsidRPr="00AD36D2">
        <w:t>%) Parties have set national targets which fully address all elements of Target 17 and approximately an additional quarter (2</w:t>
      </w:r>
      <w:r w:rsidR="0098239E" w:rsidRPr="00AD36D2">
        <w:t>3</w:t>
      </w:r>
      <w:r w:rsidRPr="00AD36D2">
        <w:t xml:space="preserve">%) have set targets which </w:t>
      </w:r>
      <w:r w:rsidR="005F3D84" w:rsidRPr="00AD36D2">
        <w:t xml:space="preserve">fully </w:t>
      </w:r>
      <w:r w:rsidRPr="00AD36D2">
        <w:t xml:space="preserve">address half of the target elements. </w:t>
      </w:r>
      <w:r w:rsidR="00551D38" w:rsidRPr="00AD36D2">
        <w:t>Less than a fifth</w:t>
      </w:r>
      <w:r w:rsidR="001A57A9" w:rsidRPr="00AD36D2">
        <w:t xml:space="preserve"> (</w:t>
      </w:r>
      <w:r w:rsidR="00551D38" w:rsidRPr="00AD36D2">
        <w:t>1</w:t>
      </w:r>
      <w:r w:rsidR="0098239E" w:rsidRPr="00AD36D2">
        <w:t>9</w:t>
      </w:r>
      <w:r w:rsidR="001A57A9" w:rsidRPr="00AD36D2">
        <w:t xml:space="preserve">%) of Parties have set national targets which fully address one but less than half of the target elements. </w:t>
      </w:r>
      <w:r w:rsidRPr="00AD36D2">
        <w:t>Less than half of Parties (4</w:t>
      </w:r>
      <w:r w:rsidR="0098239E" w:rsidRPr="00AD36D2">
        <w:t>0</w:t>
      </w:r>
      <w:r w:rsidRPr="00AD36D2">
        <w:t xml:space="preserve">%) have set national targets which do not fully address any element of Target 17. </w:t>
      </w:r>
      <w:r w:rsidR="008C0428" w:rsidRPr="00AD36D2">
        <w:t>More than a tenth (1</w:t>
      </w:r>
      <w:r w:rsidR="007D1798" w:rsidRPr="00AD36D2">
        <w:t>2</w:t>
      </w:r>
      <w:r w:rsidR="008C0428" w:rsidRPr="00AD36D2">
        <w:t>%) have set national targets which partially address all or some of the elements. More than a quarter of Parties have set national targets which address the elements of Target 17 to a limited extent (</w:t>
      </w:r>
      <w:r w:rsidR="007D1798" w:rsidRPr="00AD36D2">
        <w:t>5</w:t>
      </w:r>
      <w:r w:rsidR="008C0428" w:rsidRPr="00AD36D2">
        <w:t>%) or not at all (23%). In these cases, the national targets have tended to be more cross</w:t>
      </w:r>
      <w:r w:rsidR="00FB0E29" w:rsidRPr="00AD36D2">
        <w:t>-</w:t>
      </w:r>
      <w:r w:rsidR="008C0428" w:rsidRPr="00AD36D2">
        <w:t>cutting than Target 17 and focus on the use of genetic resources and ecosystem services generally. In addition, some national targets position biosafety as a means of helping to reach other targets, for example</w:t>
      </w:r>
      <w:r w:rsidR="00FB0E29" w:rsidRPr="00AD36D2">
        <w:t>,</w:t>
      </w:r>
      <w:r w:rsidR="008C0428" w:rsidRPr="00AD36D2">
        <w:t xml:space="preserve"> Target 6 addressing invasive alien species and Target 13 addressing access and benefit</w:t>
      </w:r>
      <w:r w:rsidR="00FB0E29" w:rsidRPr="00AD36D2">
        <w:t>-</w:t>
      </w:r>
      <w:r w:rsidR="008C0428" w:rsidRPr="00AD36D2">
        <w:t>sharing</w:t>
      </w:r>
      <w:r w:rsidR="00FB0E29" w:rsidRPr="00AD36D2">
        <w:t>,</w:t>
      </w:r>
      <w:r w:rsidR="008C0428" w:rsidRPr="00AD36D2">
        <w:t xml:space="preserve"> as well as those targets addressing issues related to agriculture and food security (Target 10), human well</w:t>
      </w:r>
      <w:r w:rsidR="00FB0E29" w:rsidRPr="00AD36D2">
        <w:t>-</w:t>
      </w:r>
      <w:r w:rsidR="008C0428" w:rsidRPr="00AD36D2">
        <w:t xml:space="preserve">being (Target 11) and business (Target 15). While relevant to Target 17, the focus in these targets is somewhat limited to the strategic actions or policies required to reach other Targets within the framework and therefore the elements of Target 17 are not always explicitly addressed.  </w:t>
      </w:r>
      <w:r w:rsidR="006D3726" w:rsidRPr="00AD36D2">
        <w:t xml:space="preserve"> </w:t>
      </w:r>
    </w:p>
    <w:p w14:paraId="53F4164B" w14:textId="0D29CBD2" w:rsidR="008C0428" w:rsidRPr="00AD36D2" w:rsidRDefault="008C0428" w:rsidP="00731CA5">
      <w:pPr>
        <w:pStyle w:val="CBDNormalNumber"/>
        <w:numPr>
          <w:ilvl w:val="0"/>
          <w:numId w:val="5"/>
        </w:numPr>
        <w:ind w:left="568"/>
      </w:pPr>
      <w:r w:rsidRPr="00AD36D2">
        <w:t>In the national targets submitted, there was a greater focus on the elements of Target 17 related to Article 8(g) of the text of the Convention. Less than half of Parties have set national targets which fully address the establishment of biosafety measures (4</w:t>
      </w:r>
      <w:r w:rsidR="006B44CF" w:rsidRPr="00AD36D2">
        <w:t>3</w:t>
      </w:r>
      <w:r w:rsidRPr="00AD36D2">
        <w:t>%), the strengthening of capacity (49%) and fully addressing implementation for Article 8(g) (4</w:t>
      </w:r>
      <w:r w:rsidR="006B44CF" w:rsidRPr="00AD36D2">
        <w:t>7</w:t>
      </w:r>
      <w:r w:rsidRPr="00AD36D2">
        <w:t>%). By comparison relatively few Parties have set targets addressing the elements of Target 17 related to Article 19 of the Convention. Less than a quarter of Parties (22%) had submitted that national targets which fully address the establishment of measures for the handling of biotechnology and distribution of its benefits. Similarly, less than a third (31%) of Parties have set national targets fully addressing the strengthening of capacity for measures for the handling of biotechnology and distribution of its benefits while less than a quarter (23%) have set national targets which fully address the implementation of such measures (figure 2</w:t>
      </w:r>
      <w:r w:rsidR="00393FF7" w:rsidRPr="00AD36D2">
        <w:t>5</w:t>
      </w:r>
      <w:r w:rsidRPr="00AD36D2">
        <w:t xml:space="preserve">). </w:t>
      </w:r>
    </w:p>
    <w:p w14:paraId="56081D2D" w14:textId="4B56A5E6" w:rsidR="008C0428" w:rsidRPr="00AD36D2" w:rsidRDefault="004365DD" w:rsidP="00731CA5">
      <w:pPr>
        <w:pStyle w:val="CBDNormalNumber"/>
        <w:numPr>
          <w:ilvl w:val="0"/>
          <w:numId w:val="5"/>
        </w:numPr>
        <w:ind w:left="568"/>
        <w:rPr>
          <w:i/>
          <w:iCs/>
        </w:rPr>
      </w:pPr>
      <w:bookmarkStart w:id="136" w:name="_Hlk202868762"/>
      <w:r w:rsidRPr="00AD36D2">
        <w:t xml:space="preserve">About a third of Parties (38%) provided information on the means of implementation related to at least one of their national the targets related to Target </w:t>
      </w:r>
      <w:r w:rsidR="00406E6E" w:rsidRPr="00AD36D2">
        <w:t>17</w:t>
      </w:r>
      <w:r w:rsidRPr="00AD36D2">
        <w:t xml:space="preserve">. Of these, </w:t>
      </w:r>
      <w:r w:rsidR="00406E6E" w:rsidRPr="00AD36D2">
        <w:t>83</w:t>
      </w:r>
      <w:r w:rsidRPr="00AD36D2">
        <w:t xml:space="preserve">% indicated that additional means of implementation are required. </w:t>
      </w:r>
      <w:r w:rsidR="008C0428" w:rsidRPr="00AD36D2">
        <w:t>Less than half (48%) of the national target submissions contain information on the associated means of implementation. For targets with this information, most (83%) indicate that additional means of implementation are needed. Few (13%) indicate that the means of implementation are available. Examples of the types of means of implementation identified as being needed include, financial resources, institutional and individual capacity</w:t>
      </w:r>
      <w:r w:rsidR="006B515F" w:rsidRPr="00AD36D2">
        <w:t>-</w:t>
      </w:r>
      <w:r w:rsidR="008C0428" w:rsidRPr="00AD36D2">
        <w:t xml:space="preserve">building, appropriate enabling environments, necessary legal systems, public awareness, technology transfer, monitoring and surveillance systems, methods of effectively engaging with the private sector, including with larger transnational corporations, and standard operating procedures for handling issues related to biosafety. </w:t>
      </w:r>
      <w:r w:rsidR="00410F17" w:rsidRPr="00AD36D2">
        <w:t>See table 1</w:t>
      </w:r>
      <w:r w:rsidR="00760406" w:rsidRPr="00AD36D2">
        <w:t>9</w:t>
      </w:r>
      <w:r w:rsidR="00410F17" w:rsidRPr="00AD36D2">
        <w:t xml:space="preserve"> for more detailed examples of the capacity needs identified by Parties.</w:t>
      </w:r>
    </w:p>
    <w:p w14:paraId="4B722176" w14:textId="77777777" w:rsidR="00A32E5D" w:rsidRPr="00AD36D2" w:rsidRDefault="00A32E5D" w:rsidP="00A32E5D">
      <w:pPr>
        <w:pStyle w:val="CBDNormalNumber"/>
        <w:numPr>
          <w:ilvl w:val="0"/>
          <w:numId w:val="0"/>
        </w:numPr>
        <w:ind w:left="567"/>
      </w:pPr>
      <w:r w:rsidRPr="00AD36D2">
        <w:rPr>
          <w:b/>
          <w:bCs/>
        </w:rPr>
        <w:t>Table 19.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062DB3" w:rsidRPr="00AD36D2" w14:paraId="55C0BE10" w14:textId="77777777" w:rsidTr="00760406">
        <w:tc>
          <w:tcPr>
            <w:tcW w:w="774" w:type="pct"/>
            <w:shd w:val="clear" w:color="auto" w:fill="F2F2F2" w:themeFill="background1" w:themeFillShade="F2"/>
            <w:vAlign w:val="center"/>
          </w:tcPr>
          <w:p w14:paraId="0FDA6D56" w14:textId="77777777" w:rsidR="00062DB3" w:rsidRPr="00AD36D2" w:rsidRDefault="00062DB3" w:rsidP="00100B40">
            <w:pPr>
              <w:spacing w:before="40" w:after="40"/>
              <w:jc w:val="center"/>
              <w:rPr>
                <w:i/>
                <w:iCs/>
                <w:sz w:val="20"/>
                <w:szCs w:val="20"/>
              </w:rPr>
            </w:pPr>
            <w:r w:rsidRPr="00AD36D2">
              <w:rPr>
                <w:i/>
                <w:iCs/>
                <w:sz w:val="20"/>
                <w:szCs w:val="20"/>
              </w:rPr>
              <w:t>Category of needs</w:t>
            </w:r>
          </w:p>
        </w:tc>
        <w:tc>
          <w:tcPr>
            <w:tcW w:w="1042" w:type="pct"/>
            <w:shd w:val="clear" w:color="auto" w:fill="F2F2F2" w:themeFill="background1" w:themeFillShade="F2"/>
            <w:vAlign w:val="center"/>
          </w:tcPr>
          <w:p w14:paraId="49A136C3" w14:textId="5CCE208B" w:rsidR="00062DB3" w:rsidRPr="00AD36D2" w:rsidRDefault="00062DB3" w:rsidP="00100B40">
            <w:pPr>
              <w:spacing w:before="40" w:after="40"/>
              <w:jc w:val="center"/>
              <w:rPr>
                <w:i/>
                <w:iCs/>
                <w:sz w:val="20"/>
                <w:szCs w:val="20"/>
              </w:rPr>
            </w:pPr>
            <w:r w:rsidRPr="00AD36D2">
              <w:rPr>
                <w:i/>
                <w:iCs/>
                <w:sz w:val="20"/>
                <w:szCs w:val="20"/>
              </w:rPr>
              <w:t xml:space="preserve">Subcategory </w:t>
            </w:r>
            <w:r w:rsidR="00760406" w:rsidRPr="00AD36D2">
              <w:rPr>
                <w:i/>
                <w:iCs/>
                <w:sz w:val="20"/>
                <w:szCs w:val="20"/>
              </w:rPr>
              <w:t>of needs</w:t>
            </w:r>
          </w:p>
        </w:tc>
        <w:tc>
          <w:tcPr>
            <w:tcW w:w="3184" w:type="pct"/>
            <w:shd w:val="clear" w:color="auto" w:fill="F2F2F2" w:themeFill="background1" w:themeFillShade="F2"/>
            <w:vAlign w:val="center"/>
          </w:tcPr>
          <w:p w14:paraId="48BEAB5C" w14:textId="633378CE" w:rsidR="00062DB3" w:rsidRPr="00AD36D2" w:rsidRDefault="00062DB3" w:rsidP="00100B40">
            <w:pPr>
              <w:spacing w:before="40" w:after="40"/>
              <w:ind w:left="357"/>
              <w:jc w:val="center"/>
              <w:rPr>
                <w:i/>
                <w:iCs/>
                <w:sz w:val="20"/>
                <w:szCs w:val="20"/>
              </w:rPr>
            </w:pPr>
            <w:r w:rsidRPr="00AD36D2">
              <w:rPr>
                <w:i/>
                <w:iCs/>
                <w:sz w:val="20"/>
                <w:szCs w:val="20"/>
              </w:rPr>
              <w:t>Examples of specific needs</w:t>
            </w:r>
          </w:p>
        </w:tc>
      </w:tr>
      <w:tr w:rsidR="00062DB3" w:rsidRPr="00AD36D2" w14:paraId="0DC1684B" w14:textId="77777777" w:rsidTr="00760406">
        <w:tc>
          <w:tcPr>
            <w:tcW w:w="774" w:type="pct"/>
            <w:vAlign w:val="center"/>
          </w:tcPr>
          <w:p w14:paraId="5E485D41" w14:textId="77777777" w:rsidR="00062DB3" w:rsidRPr="00AD36D2" w:rsidRDefault="00062DB3" w:rsidP="00100B40">
            <w:pPr>
              <w:spacing w:before="40" w:after="40"/>
              <w:jc w:val="left"/>
              <w:rPr>
                <w:sz w:val="20"/>
                <w:szCs w:val="20"/>
              </w:rPr>
            </w:pPr>
            <w:r w:rsidRPr="00AD36D2">
              <w:rPr>
                <w:sz w:val="20"/>
                <w:szCs w:val="20"/>
              </w:rPr>
              <w:t xml:space="preserve">Technological </w:t>
            </w:r>
          </w:p>
        </w:tc>
        <w:tc>
          <w:tcPr>
            <w:tcW w:w="1042" w:type="pct"/>
            <w:vAlign w:val="center"/>
          </w:tcPr>
          <w:p w14:paraId="192E609B" w14:textId="10DE1361" w:rsidR="00062DB3" w:rsidRPr="00AD36D2" w:rsidRDefault="00062DB3" w:rsidP="00100B40">
            <w:pPr>
              <w:spacing w:before="40" w:after="40"/>
              <w:jc w:val="left"/>
              <w:rPr>
                <w:sz w:val="20"/>
                <w:szCs w:val="20"/>
              </w:rPr>
            </w:pPr>
            <w:r w:rsidRPr="00AD36D2">
              <w:rPr>
                <w:sz w:val="20"/>
                <w:szCs w:val="20"/>
              </w:rPr>
              <w:t>Technology related</w:t>
            </w:r>
          </w:p>
        </w:tc>
        <w:tc>
          <w:tcPr>
            <w:tcW w:w="3184" w:type="pct"/>
            <w:vAlign w:val="center"/>
          </w:tcPr>
          <w:p w14:paraId="233CD38E" w14:textId="7608F376" w:rsidR="00062DB3" w:rsidRPr="00AD36D2" w:rsidRDefault="0020222D"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Improved </w:t>
            </w:r>
            <w:r w:rsidR="00F66AD6" w:rsidRPr="00AD36D2">
              <w:rPr>
                <w:rFonts w:asciiTheme="majorBidi" w:hAnsiTheme="majorBidi" w:cstheme="majorBidi"/>
                <w:sz w:val="20"/>
                <w:szCs w:val="20"/>
              </w:rPr>
              <w:t xml:space="preserve">access to </w:t>
            </w:r>
            <w:r w:rsidR="00062DB3" w:rsidRPr="00AD36D2">
              <w:rPr>
                <w:rFonts w:asciiTheme="majorBidi" w:hAnsiTheme="majorBidi" w:cstheme="majorBidi"/>
                <w:sz w:val="20"/>
                <w:szCs w:val="20"/>
              </w:rPr>
              <w:t xml:space="preserve">horizon scanning and </w:t>
            </w:r>
            <w:r w:rsidRPr="00AD36D2">
              <w:rPr>
                <w:rFonts w:asciiTheme="majorBidi" w:hAnsiTheme="majorBidi" w:cstheme="majorBidi"/>
                <w:sz w:val="20"/>
                <w:szCs w:val="20"/>
              </w:rPr>
              <w:t>artificial intelligence</w:t>
            </w:r>
            <w:r w:rsidR="00062DB3" w:rsidRPr="00AD36D2">
              <w:rPr>
                <w:rFonts w:asciiTheme="majorBidi" w:hAnsiTheme="majorBidi" w:cstheme="majorBidi"/>
                <w:sz w:val="20"/>
                <w:szCs w:val="20"/>
              </w:rPr>
              <w:t xml:space="preserve"> </w:t>
            </w:r>
          </w:p>
          <w:p w14:paraId="6F8CBFBB" w14:textId="56273B80" w:rsidR="00062DB3" w:rsidRPr="00AD36D2" w:rsidRDefault="00062DB3"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Better equipped laboratories, research centres and </w:t>
            </w:r>
            <w:r w:rsidR="00FB0E29" w:rsidRPr="00AD36D2">
              <w:rPr>
                <w:rFonts w:asciiTheme="majorBidi" w:hAnsiTheme="majorBidi" w:cstheme="majorBidi"/>
                <w:sz w:val="20"/>
                <w:szCs w:val="20"/>
              </w:rPr>
              <w:t>I</w:t>
            </w:r>
            <w:r w:rsidRPr="00AD36D2">
              <w:rPr>
                <w:rFonts w:asciiTheme="majorBidi" w:hAnsiTheme="majorBidi" w:cstheme="majorBidi"/>
                <w:sz w:val="20"/>
                <w:szCs w:val="20"/>
              </w:rPr>
              <w:t xml:space="preserve">nternet access to conduct research, test and analyse </w:t>
            </w:r>
            <w:r w:rsidR="00F66AD6" w:rsidRPr="00AD36D2">
              <w:rPr>
                <w:rFonts w:asciiTheme="majorBidi" w:hAnsiTheme="majorBidi" w:cstheme="majorBidi"/>
                <w:sz w:val="20"/>
                <w:szCs w:val="20"/>
              </w:rPr>
              <w:t>living modified organisms</w:t>
            </w:r>
            <w:r w:rsidRPr="00AD36D2">
              <w:rPr>
                <w:rFonts w:asciiTheme="majorBidi" w:hAnsiTheme="majorBidi" w:cstheme="majorBidi"/>
                <w:sz w:val="20"/>
                <w:szCs w:val="20"/>
              </w:rPr>
              <w:t xml:space="preserve"> </w:t>
            </w:r>
          </w:p>
          <w:p w14:paraId="05A45E46" w14:textId="09BDD987" w:rsidR="00062DB3" w:rsidRPr="00AD36D2" w:rsidRDefault="00F66AD6" w:rsidP="00F5371E">
            <w:pPr>
              <w:pStyle w:val="ListParagraph"/>
              <w:numPr>
                <w:ilvl w:val="0"/>
                <w:numId w:val="36"/>
              </w:numPr>
              <w:tabs>
                <w:tab w:val="clear" w:pos="567"/>
                <w:tab w:val="clear" w:pos="1134"/>
                <w:tab w:val="clear" w:pos="1701"/>
                <w:tab w:val="clear" w:pos="2268"/>
              </w:tabs>
              <w:spacing w:before="40" w:after="40"/>
              <w:ind w:left="313" w:hanging="313"/>
              <w:jc w:val="left"/>
              <w:rPr>
                <w:sz w:val="20"/>
                <w:szCs w:val="20"/>
              </w:rPr>
            </w:pPr>
            <w:r w:rsidRPr="00AD36D2">
              <w:rPr>
                <w:rFonts w:asciiTheme="majorBidi" w:hAnsiTheme="majorBidi" w:cstheme="majorBidi"/>
                <w:sz w:val="20"/>
                <w:szCs w:val="20"/>
              </w:rPr>
              <w:lastRenderedPageBreak/>
              <w:t>Greater access to t</w:t>
            </w:r>
            <w:r w:rsidR="00062DB3" w:rsidRPr="00AD36D2">
              <w:rPr>
                <w:rFonts w:asciiTheme="majorBidi" w:hAnsiTheme="majorBidi" w:cstheme="majorBidi"/>
                <w:sz w:val="20"/>
                <w:szCs w:val="20"/>
              </w:rPr>
              <w:t>echnology to implement biotechnology safety measures and safety systems</w:t>
            </w:r>
          </w:p>
        </w:tc>
      </w:tr>
      <w:tr w:rsidR="00062DB3" w:rsidRPr="00AD36D2" w14:paraId="4248D241" w14:textId="77777777" w:rsidTr="00760406">
        <w:tc>
          <w:tcPr>
            <w:tcW w:w="774" w:type="pct"/>
            <w:vMerge w:val="restart"/>
            <w:vAlign w:val="center"/>
          </w:tcPr>
          <w:p w14:paraId="2B886C15" w14:textId="77777777" w:rsidR="00062DB3" w:rsidRPr="00AD36D2" w:rsidRDefault="00062DB3" w:rsidP="00100B40">
            <w:pPr>
              <w:spacing w:before="40" w:after="40"/>
              <w:jc w:val="left"/>
              <w:rPr>
                <w:sz w:val="20"/>
                <w:szCs w:val="20"/>
              </w:rPr>
            </w:pPr>
          </w:p>
        </w:tc>
        <w:tc>
          <w:tcPr>
            <w:tcW w:w="1042" w:type="pct"/>
            <w:vAlign w:val="center"/>
          </w:tcPr>
          <w:p w14:paraId="2BA728BD" w14:textId="6DEACDB2" w:rsidR="00062DB3" w:rsidRPr="00AD36D2" w:rsidRDefault="00062DB3" w:rsidP="00100B40">
            <w:pPr>
              <w:spacing w:before="40" w:after="40"/>
              <w:jc w:val="left"/>
              <w:rPr>
                <w:sz w:val="20"/>
                <w:szCs w:val="20"/>
              </w:rPr>
            </w:pPr>
            <w:r w:rsidRPr="00AD36D2">
              <w:rPr>
                <w:sz w:val="20"/>
                <w:szCs w:val="20"/>
              </w:rPr>
              <w:t>Scientific research</w:t>
            </w:r>
          </w:p>
        </w:tc>
        <w:tc>
          <w:tcPr>
            <w:tcW w:w="3184" w:type="pct"/>
            <w:vAlign w:val="center"/>
          </w:tcPr>
          <w:p w14:paraId="46D29C99" w14:textId="55E732FF" w:rsidR="00062DB3" w:rsidRPr="00AD36D2" w:rsidRDefault="00062DB3"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Perform risk assessments of </w:t>
            </w:r>
            <w:r w:rsidR="00F66AD6" w:rsidRPr="00AD36D2">
              <w:rPr>
                <w:rFonts w:asciiTheme="majorBidi" w:hAnsiTheme="majorBidi" w:cstheme="majorBidi"/>
                <w:sz w:val="20"/>
                <w:szCs w:val="20"/>
              </w:rPr>
              <w:t>living modified organisms</w:t>
            </w:r>
            <w:r w:rsidRPr="00AD36D2">
              <w:rPr>
                <w:rFonts w:asciiTheme="majorBidi" w:hAnsiTheme="majorBidi" w:cstheme="majorBidi"/>
                <w:sz w:val="20"/>
                <w:szCs w:val="20"/>
              </w:rPr>
              <w:t xml:space="preserve"> </w:t>
            </w:r>
          </w:p>
          <w:p w14:paraId="18CE6D6E" w14:textId="2C0F6267" w:rsidR="00062DB3" w:rsidRPr="00AD36D2" w:rsidRDefault="002B75F0"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Promote r</w:t>
            </w:r>
            <w:r w:rsidR="00062DB3" w:rsidRPr="00AD36D2">
              <w:rPr>
                <w:rFonts w:asciiTheme="majorBidi" w:hAnsiTheme="majorBidi" w:cstheme="majorBidi"/>
                <w:sz w:val="20"/>
                <w:szCs w:val="20"/>
              </w:rPr>
              <w:t xml:space="preserve">esearch </w:t>
            </w:r>
            <w:r w:rsidRPr="00AD36D2">
              <w:rPr>
                <w:rFonts w:asciiTheme="majorBidi" w:hAnsiTheme="majorBidi" w:cstheme="majorBidi"/>
                <w:sz w:val="20"/>
                <w:szCs w:val="20"/>
              </w:rPr>
              <w:t xml:space="preserve">on </w:t>
            </w:r>
            <w:r w:rsidR="00062DB3" w:rsidRPr="00AD36D2">
              <w:rPr>
                <w:rFonts w:asciiTheme="majorBidi" w:hAnsiTheme="majorBidi" w:cstheme="majorBidi"/>
                <w:sz w:val="20"/>
                <w:szCs w:val="20"/>
              </w:rPr>
              <w:t xml:space="preserve">how to increase agricultural production to feed growing populations using </w:t>
            </w:r>
            <w:r w:rsidRPr="00AD36D2">
              <w:rPr>
                <w:rFonts w:asciiTheme="majorBidi" w:hAnsiTheme="majorBidi" w:cstheme="majorBidi"/>
                <w:sz w:val="20"/>
                <w:szCs w:val="20"/>
              </w:rPr>
              <w:t xml:space="preserve">living modified </w:t>
            </w:r>
            <w:r w:rsidR="002838E5" w:rsidRPr="00AD36D2">
              <w:rPr>
                <w:rFonts w:asciiTheme="majorBidi" w:hAnsiTheme="majorBidi" w:cstheme="majorBidi"/>
                <w:sz w:val="20"/>
                <w:szCs w:val="20"/>
              </w:rPr>
              <w:t>organisms</w:t>
            </w:r>
          </w:p>
        </w:tc>
      </w:tr>
      <w:tr w:rsidR="00062DB3" w:rsidRPr="00AD36D2" w14:paraId="30B3377A" w14:textId="77777777" w:rsidTr="00760406">
        <w:tc>
          <w:tcPr>
            <w:tcW w:w="774" w:type="pct"/>
            <w:vMerge/>
            <w:vAlign w:val="center"/>
          </w:tcPr>
          <w:p w14:paraId="7EB6D16A" w14:textId="77777777" w:rsidR="00062DB3" w:rsidRPr="00AD36D2" w:rsidRDefault="00062DB3" w:rsidP="00100B40">
            <w:pPr>
              <w:spacing w:before="40" w:after="40"/>
              <w:jc w:val="left"/>
              <w:rPr>
                <w:sz w:val="20"/>
                <w:szCs w:val="20"/>
              </w:rPr>
            </w:pPr>
          </w:p>
        </w:tc>
        <w:tc>
          <w:tcPr>
            <w:tcW w:w="1042" w:type="pct"/>
            <w:vAlign w:val="center"/>
          </w:tcPr>
          <w:p w14:paraId="468CCC7D" w14:textId="0D49221A" w:rsidR="00062DB3" w:rsidRPr="00AD36D2" w:rsidRDefault="00062DB3" w:rsidP="00100B40">
            <w:pPr>
              <w:spacing w:before="40" w:after="40"/>
              <w:jc w:val="left"/>
              <w:rPr>
                <w:sz w:val="20"/>
                <w:szCs w:val="20"/>
              </w:rPr>
            </w:pPr>
            <w:r w:rsidRPr="00AD36D2">
              <w:rPr>
                <w:sz w:val="20"/>
                <w:szCs w:val="20"/>
              </w:rPr>
              <w:t>Monitoring and surveillance</w:t>
            </w:r>
          </w:p>
        </w:tc>
        <w:tc>
          <w:tcPr>
            <w:tcW w:w="3184" w:type="pct"/>
            <w:vAlign w:val="center"/>
          </w:tcPr>
          <w:p w14:paraId="228DB05A" w14:textId="64ECFEC8" w:rsidR="00062DB3" w:rsidRPr="00AD36D2" w:rsidRDefault="002B75F0"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Improved </w:t>
            </w:r>
            <w:r w:rsidR="00062DB3" w:rsidRPr="00AD36D2">
              <w:rPr>
                <w:rFonts w:asciiTheme="majorBidi" w:hAnsiTheme="majorBidi" w:cstheme="majorBidi"/>
                <w:sz w:val="20"/>
                <w:szCs w:val="20"/>
              </w:rPr>
              <w:t xml:space="preserve">surveillance and biomonitoring of </w:t>
            </w:r>
            <w:r w:rsidRPr="00AD36D2">
              <w:rPr>
                <w:rFonts w:asciiTheme="majorBidi" w:hAnsiTheme="majorBidi" w:cstheme="majorBidi"/>
                <w:sz w:val="20"/>
                <w:szCs w:val="20"/>
              </w:rPr>
              <w:t>living modified organisms</w:t>
            </w:r>
            <w:r w:rsidR="00062DB3" w:rsidRPr="00AD36D2">
              <w:rPr>
                <w:rFonts w:asciiTheme="majorBidi" w:hAnsiTheme="majorBidi" w:cstheme="majorBidi"/>
                <w:sz w:val="20"/>
                <w:szCs w:val="20"/>
              </w:rPr>
              <w:t xml:space="preserve"> at cross border entry points </w:t>
            </w:r>
          </w:p>
        </w:tc>
      </w:tr>
      <w:tr w:rsidR="00062DB3" w:rsidRPr="00AD36D2" w14:paraId="3D68EA61" w14:textId="77777777" w:rsidTr="00760406">
        <w:tc>
          <w:tcPr>
            <w:tcW w:w="774" w:type="pct"/>
            <w:vMerge/>
            <w:vAlign w:val="center"/>
          </w:tcPr>
          <w:p w14:paraId="6664016F" w14:textId="77777777" w:rsidR="00062DB3" w:rsidRPr="00AD36D2" w:rsidRDefault="00062DB3" w:rsidP="00100B40">
            <w:pPr>
              <w:spacing w:before="40" w:after="40"/>
              <w:jc w:val="left"/>
              <w:rPr>
                <w:sz w:val="20"/>
                <w:szCs w:val="20"/>
              </w:rPr>
            </w:pPr>
          </w:p>
        </w:tc>
        <w:tc>
          <w:tcPr>
            <w:tcW w:w="1042" w:type="pct"/>
            <w:vAlign w:val="center"/>
          </w:tcPr>
          <w:p w14:paraId="2597EF6B" w14:textId="3A227A43" w:rsidR="00062DB3" w:rsidRPr="00AD36D2" w:rsidRDefault="00062DB3" w:rsidP="00100B40">
            <w:pPr>
              <w:spacing w:before="40" w:after="40"/>
              <w:jc w:val="left"/>
              <w:rPr>
                <w:sz w:val="20"/>
                <w:szCs w:val="20"/>
              </w:rPr>
            </w:pPr>
            <w:r w:rsidRPr="00AD36D2">
              <w:rPr>
                <w:sz w:val="20"/>
                <w:szCs w:val="20"/>
              </w:rPr>
              <w:t>Capacity</w:t>
            </w:r>
            <w:r w:rsidR="006B515F" w:rsidRPr="00AD36D2">
              <w:rPr>
                <w:sz w:val="20"/>
                <w:szCs w:val="20"/>
              </w:rPr>
              <w:t>-</w:t>
            </w:r>
            <w:r w:rsidRPr="00AD36D2">
              <w:rPr>
                <w:sz w:val="20"/>
                <w:szCs w:val="20"/>
              </w:rPr>
              <w:t>building</w:t>
            </w:r>
          </w:p>
        </w:tc>
        <w:tc>
          <w:tcPr>
            <w:tcW w:w="3184" w:type="pct"/>
            <w:vAlign w:val="center"/>
          </w:tcPr>
          <w:p w14:paraId="50C8AB85" w14:textId="72F719B1" w:rsidR="00062DB3" w:rsidRPr="00AD36D2" w:rsidRDefault="00062DB3"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Strengthen institutional capacities to regulate biotechnology and its emerging techniques </w:t>
            </w:r>
          </w:p>
        </w:tc>
      </w:tr>
      <w:tr w:rsidR="00062DB3" w:rsidRPr="00AD36D2" w14:paraId="63291E4A" w14:textId="77777777" w:rsidTr="00760406">
        <w:tc>
          <w:tcPr>
            <w:tcW w:w="774" w:type="pct"/>
            <w:vMerge/>
            <w:vAlign w:val="center"/>
          </w:tcPr>
          <w:p w14:paraId="7CF455A4" w14:textId="77777777" w:rsidR="00062DB3" w:rsidRPr="00AD36D2" w:rsidRDefault="00062DB3" w:rsidP="00100B40">
            <w:pPr>
              <w:spacing w:before="40" w:after="40"/>
              <w:jc w:val="left"/>
              <w:rPr>
                <w:sz w:val="20"/>
                <w:szCs w:val="20"/>
              </w:rPr>
            </w:pPr>
          </w:p>
        </w:tc>
        <w:tc>
          <w:tcPr>
            <w:tcW w:w="1042" w:type="pct"/>
            <w:vAlign w:val="center"/>
          </w:tcPr>
          <w:p w14:paraId="44865C94" w14:textId="01C48CE7" w:rsidR="00062DB3" w:rsidRPr="00AD36D2" w:rsidRDefault="00062DB3" w:rsidP="00100B40">
            <w:pPr>
              <w:spacing w:before="40" w:after="40"/>
              <w:jc w:val="left"/>
              <w:rPr>
                <w:sz w:val="20"/>
                <w:szCs w:val="20"/>
              </w:rPr>
            </w:pPr>
            <w:r w:rsidRPr="00AD36D2">
              <w:rPr>
                <w:sz w:val="20"/>
                <w:szCs w:val="20"/>
              </w:rPr>
              <w:t>Human resources: training and skills</w:t>
            </w:r>
          </w:p>
        </w:tc>
        <w:tc>
          <w:tcPr>
            <w:tcW w:w="3184" w:type="pct"/>
            <w:vAlign w:val="center"/>
          </w:tcPr>
          <w:p w14:paraId="719A7819" w14:textId="6894BB4F" w:rsidR="00062DB3" w:rsidRPr="00AD36D2" w:rsidRDefault="00F41521"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availability of s</w:t>
            </w:r>
            <w:r w:rsidR="00062DB3" w:rsidRPr="00AD36D2">
              <w:rPr>
                <w:rFonts w:asciiTheme="majorBidi" w:hAnsiTheme="majorBidi" w:cstheme="majorBidi"/>
                <w:sz w:val="20"/>
                <w:szCs w:val="20"/>
              </w:rPr>
              <w:t xml:space="preserve">pecialists in biotechnology research </w:t>
            </w:r>
          </w:p>
          <w:p w14:paraId="4DFE4B38" w14:textId="3D34BE84" w:rsidR="00062DB3" w:rsidRPr="00AD36D2" w:rsidRDefault="00F41521"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t</w:t>
            </w:r>
            <w:r w:rsidR="00062DB3" w:rsidRPr="00AD36D2">
              <w:rPr>
                <w:rFonts w:asciiTheme="majorBidi" w:hAnsiTheme="majorBidi" w:cstheme="majorBidi"/>
                <w:sz w:val="20"/>
                <w:szCs w:val="20"/>
              </w:rPr>
              <w:t xml:space="preserve">raining on risk assessment, </w:t>
            </w:r>
            <w:r w:rsidRPr="00AD36D2">
              <w:rPr>
                <w:rFonts w:asciiTheme="majorBidi" w:hAnsiTheme="majorBidi" w:cstheme="majorBidi"/>
                <w:sz w:val="20"/>
                <w:szCs w:val="20"/>
              </w:rPr>
              <w:t>living modified organisms,</w:t>
            </w:r>
            <w:r w:rsidR="00062DB3" w:rsidRPr="00AD36D2">
              <w:rPr>
                <w:rFonts w:asciiTheme="majorBidi" w:hAnsiTheme="majorBidi" w:cstheme="majorBidi"/>
                <w:sz w:val="20"/>
                <w:szCs w:val="20"/>
              </w:rPr>
              <w:t xml:space="preserve"> risk management, </w:t>
            </w:r>
            <w:r w:rsidR="007D2758" w:rsidRPr="00AD36D2">
              <w:rPr>
                <w:rFonts w:asciiTheme="majorBidi" w:hAnsiTheme="majorBidi" w:cstheme="majorBidi"/>
                <w:sz w:val="20"/>
                <w:szCs w:val="20"/>
              </w:rPr>
              <w:t xml:space="preserve">and </w:t>
            </w:r>
            <w:r w:rsidR="00062DB3" w:rsidRPr="00AD36D2">
              <w:rPr>
                <w:rFonts w:asciiTheme="majorBidi" w:hAnsiTheme="majorBidi" w:cstheme="majorBidi"/>
                <w:sz w:val="20"/>
                <w:szCs w:val="20"/>
              </w:rPr>
              <w:t xml:space="preserve">detection and monitoring </w:t>
            </w:r>
            <w:r w:rsidR="007D2758" w:rsidRPr="00AD36D2">
              <w:rPr>
                <w:rFonts w:asciiTheme="majorBidi" w:hAnsiTheme="majorBidi" w:cstheme="majorBidi"/>
                <w:sz w:val="20"/>
                <w:szCs w:val="20"/>
              </w:rPr>
              <w:t xml:space="preserve">of living modified organisms </w:t>
            </w:r>
            <w:r w:rsidR="00062DB3" w:rsidRPr="00AD36D2">
              <w:rPr>
                <w:rFonts w:asciiTheme="majorBidi" w:hAnsiTheme="majorBidi" w:cstheme="majorBidi"/>
                <w:sz w:val="20"/>
                <w:szCs w:val="20"/>
              </w:rPr>
              <w:t>for personnel working in agriculture, environment and health</w:t>
            </w:r>
          </w:p>
          <w:p w14:paraId="2F98922A" w14:textId="7E366325" w:rsidR="00062DB3" w:rsidRPr="00AD36D2" w:rsidRDefault="007D2758"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t</w:t>
            </w:r>
            <w:r w:rsidR="00062DB3" w:rsidRPr="00AD36D2">
              <w:rPr>
                <w:rFonts w:asciiTheme="majorBidi" w:hAnsiTheme="majorBidi" w:cstheme="majorBidi"/>
                <w:sz w:val="20"/>
                <w:szCs w:val="20"/>
              </w:rPr>
              <w:t xml:space="preserve">raining </w:t>
            </w:r>
            <w:r w:rsidRPr="00AD36D2">
              <w:rPr>
                <w:rFonts w:asciiTheme="majorBidi" w:hAnsiTheme="majorBidi" w:cstheme="majorBidi"/>
                <w:sz w:val="20"/>
                <w:szCs w:val="20"/>
              </w:rPr>
              <w:t>of</w:t>
            </w:r>
            <w:r w:rsidR="00062DB3" w:rsidRPr="00AD36D2">
              <w:rPr>
                <w:rFonts w:asciiTheme="majorBidi" w:hAnsiTheme="majorBidi" w:cstheme="majorBidi"/>
                <w:sz w:val="20"/>
                <w:szCs w:val="20"/>
              </w:rPr>
              <w:t xml:space="preserve"> regulatory authorities (customs, agricultural inspectors, laboratory personnel) to ensure they are equipped to implement biosafety legislations effectively </w:t>
            </w:r>
          </w:p>
          <w:p w14:paraId="370F5B2A" w14:textId="672F5DEB" w:rsidR="00062DB3" w:rsidRPr="00AD36D2" w:rsidRDefault="00F0136A"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t</w:t>
            </w:r>
            <w:r w:rsidR="00062DB3" w:rsidRPr="00AD36D2">
              <w:rPr>
                <w:rFonts w:asciiTheme="majorBidi" w:hAnsiTheme="majorBidi" w:cstheme="majorBidi"/>
                <w:sz w:val="20"/>
                <w:szCs w:val="20"/>
              </w:rPr>
              <w:t>raining for customs officers to identify</w:t>
            </w:r>
            <w:r w:rsidRPr="00AD36D2">
              <w:rPr>
                <w:rFonts w:asciiTheme="majorBidi" w:hAnsiTheme="majorBidi" w:cstheme="majorBidi"/>
                <w:sz w:val="20"/>
                <w:szCs w:val="20"/>
              </w:rPr>
              <w:t xml:space="preserve"> and</w:t>
            </w:r>
            <w:r w:rsidR="00062DB3" w:rsidRPr="00AD36D2">
              <w:rPr>
                <w:rFonts w:asciiTheme="majorBidi" w:hAnsiTheme="majorBidi" w:cstheme="majorBidi"/>
                <w:sz w:val="20"/>
                <w:szCs w:val="20"/>
              </w:rPr>
              <w:t xml:space="preserve"> handle </w:t>
            </w:r>
            <w:r w:rsidRPr="00AD36D2">
              <w:rPr>
                <w:rFonts w:asciiTheme="majorBidi" w:hAnsiTheme="majorBidi" w:cstheme="majorBidi"/>
                <w:sz w:val="20"/>
                <w:szCs w:val="20"/>
              </w:rPr>
              <w:t>living modified organisms</w:t>
            </w:r>
          </w:p>
        </w:tc>
      </w:tr>
      <w:tr w:rsidR="00062DB3" w:rsidRPr="00AD36D2" w14:paraId="699401BD" w14:textId="77777777" w:rsidTr="00760406">
        <w:tc>
          <w:tcPr>
            <w:tcW w:w="774" w:type="pct"/>
            <w:vMerge/>
            <w:vAlign w:val="center"/>
          </w:tcPr>
          <w:p w14:paraId="3B7BFA63" w14:textId="77777777" w:rsidR="00062DB3" w:rsidRPr="00AD36D2" w:rsidRDefault="00062DB3" w:rsidP="00100B40">
            <w:pPr>
              <w:spacing w:before="40" w:after="40"/>
              <w:jc w:val="left"/>
              <w:rPr>
                <w:sz w:val="20"/>
                <w:szCs w:val="20"/>
              </w:rPr>
            </w:pPr>
          </w:p>
        </w:tc>
        <w:tc>
          <w:tcPr>
            <w:tcW w:w="1042" w:type="pct"/>
            <w:vAlign w:val="center"/>
          </w:tcPr>
          <w:p w14:paraId="1E418B52" w14:textId="13FC2541" w:rsidR="00062DB3" w:rsidRPr="00AD36D2" w:rsidRDefault="00062DB3" w:rsidP="00100B40">
            <w:pPr>
              <w:spacing w:before="40" w:after="40"/>
              <w:jc w:val="left"/>
              <w:rPr>
                <w:sz w:val="20"/>
                <w:szCs w:val="20"/>
              </w:rPr>
            </w:pPr>
            <w:r w:rsidRPr="00AD36D2">
              <w:rPr>
                <w:sz w:val="20"/>
                <w:szCs w:val="20"/>
              </w:rPr>
              <w:t>Communication and awareness</w:t>
            </w:r>
          </w:p>
        </w:tc>
        <w:tc>
          <w:tcPr>
            <w:tcW w:w="3184" w:type="pct"/>
            <w:vAlign w:val="center"/>
          </w:tcPr>
          <w:p w14:paraId="538A9D15" w14:textId="41C7082D" w:rsidR="00062DB3" w:rsidRPr="00AD36D2" w:rsidRDefault="00062DB3"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Public engagement initiatives among </w:t>
            </w:r>
            <w:r w:rsidR="009B39A9" w:rsidRPr="00AD36D2">
              <w:rPr>
                <w:rFonts w:asciiTheme="majorBidi" w:hAnsiTheme="majorBidi" w:cstheme="majorBidi"/>
                <w:sz w:val="20"/>
                <w:szCs w:val="20"/>
              </w:rPr>
              <w:t>indigenous peoples and local communities</w:t>
            </w:r>
            <w:r w:rsidRPr="00AD36D2">
              <w:rPr>
                <w:rFonts w:asciiTheme="majorBidi" w:hAnsiTheme="majorBidi" w:cstheme="majorBidi"/>
                <w:sz w:val="20"/>
                <w:szCs w:val="20"/>
              </w:rPr>
              <w:t xml:space="preserve">, industry and stakeholders </w:t>
            </w:r>
            <w:r w:rsidR="009B39A9" w:rsidRPr="00AD36D2">
              <w:rPr>
                <w:rFonts w:asciiTheme="majorBidi" w:hAnsiTheme="majorBidi" w:cstheme="majorBidi"/>
                <w:sz w:val="20"/>
                <w:szCs w:val="20"/>
              </w:rPr>
              <w:t xml:space="preserve">and </w:t>
            </w:r>
            <w:r w:rsidRPr="00AD36D2">
              <w:rPr>
                <w:rFonts w:asciiTheme="majorBidi" w:hAnsiTheme="majorBidi" w:cstheme="majorBidi"/>
                <w:sz w:val="20"/>
                <w:szCs w:val="20"/>
              </w:rPr>
              <w:t xml:space="preserve">by </w:t>
            </w:r>
            <w:r w:rsidR="009B39A9" w:rsidRPr="00AD36D2">
              <w:rPr>
                <w:rFonts w:asciiTheme="majorBidi" w:hAnsiTheme="majorBidi" w:cstheme="majorBidi"/>
                <w:sz w:val="20"/>
                <w:szCs w:val="20"/>
              </w:rPr>
              <w:t xml:space="preserve">the </w:t>
            </w:r>
            <w:r w:rsidRPr="00AD36D2">
              <w:rPr>
                <w:rFonts w:asciiTheme="majorBidi" w:hAnsiTheme="majorBidi" w:cstheme="majorBidi"/>
                <w:sz w:val="20"/>
                <w:szCs w:val="20"/>
              </w:rPr>
              <w:t xml:space="preserve">agencies that regulate </w:t>
            </w:r>
            <w:r w:rsidR="009B39A9" w:rsidRPr="00AD36D2">
              <w:rPr>
                <w:rFonts w:asciiTheme="majorBidi" w:hAnsiTheme="majorBidi" w:cstheme="majorBidi"/>
                <w:sz w:val="20"/>
                <w:szCs w:val="20"/>
              </w:rPr>
              <w:t>living modified organisms</w:t>
            </w:r>
          </w:p>
          <w:p w14:paraId="07B915BC" w14:textId="7C654D74" w:rsidR="00062DB3" w:rsidRPr="00AD36D2" w:rsidRDefault="00062DB3" w:rsidP="00F5371E">
            <w:pPr>
              <w:pStyle w:val="paragraph"/>
              <w:numPr>
                <w:ilvl w:val="0"/>
                <w:numId w:val="36"/>
              </w:numPr>
              <w:spacing w:before="40" w:beforeAutospacing="0" w:after="40" w:afterAutospacing="0"/>
              <w:ind w:left="313" w:hanging="313"/>
              <w:textAlignment w:val="baseline"/>
              <w:rPr>
                <w:rFonts w:asciiTheme="majorBidi" w:eastAsia="SimSun" w:hAnsiTheme="majorBidi" w:cstheme="majorBidi"/>
                <w:sz w:val="20"/>
                <w:szCs w:val="20"/>
                <w:lang w:val="en-GB" w:eastAsia="en-US"/>
              </w:rPr>
            </w:pPr>
            <w:r w:rsidRPr="00AD36D2">
              <w:rPr>
                <w:rFonts w:asciiTheme="majorBidi" w:eastAsia="SimSun" w:hAnsiTheme="majorBidi" w:cstheme="majorBidi"/>
                <w:sz w:val="20"/>
                <w:szCs w:val="20"/>
                <w:lang w:val="en-GB" w:eastAsia="en-US"/>
              </w:rPr>
              <w:t xml:space="preserve">Increase public awareness of the importance, regulations and risks of </w:t>
            </w:r>
            <w:r w:rsidR="009B39A9" w:rsidRPr="00AD36D2">
              <w:rPr>
                <w:rFonts w:asciiTheme="majorBidi" w:eastAsia="SimSun" w:hAnsiTheme="majorBidi" w:cstheme="majorBidi"/>
                <w:sz w:val="20"/>
                <w:szCs w:val="20"/>
                <w:lang w:val="en-GB" w:eastAsia="en-US"/>
              </w:rPr>
              <w:t>living modified organisms</w:t>
            </w:r>
            <w:r w:rsidRPr="00AD36D2">
              <w:rPr>
                <w:rFonts w:asciiTheme="majorBidi" w:eastAsia="SimSun" w:hAnsiTheme="majorBidi" w:cstheme="majorBidi"/>
                <w:sz w:val="20"/>
                <w:szCs w:val="20"/>
                <w:lang w:val="en-GB" w:eastAsia="en-US"/>
              </w:rPr>
              <w:t xml:space="preserve"> </w:t>
            </w:r>
          </w:p>
          <w:p w14:paraId="62837E60" w14:textId="77777777" w:rsidR="00062DB3" w:rsidRPr="00AD36D2" w:rsidRDefault="00062DB3" w:rsidP="00F5371E">
            <w:pPr>
              <w:pStyle w:val="paragraph"/>
              <w:numPr>
                <w:ilvl w:val="0"/>
                <w:numId w:val="36"/>
              </w:numPr>
              <w:spacing w:before="40" w:beforeAutospacing="0" w:after="40" w:afterAutospacing="0"/>
              <w:ind w:left="313" w:hanging="313"/>
              <w:textAlignment w:val="baseline"/>
              <w:rPr>
                <w:rFonts w:asciiTheme="majorBidi" w:eastAsia="SimSun" w:hAnsiTheme="majorBidi" w:cstheme="majorBidi"/>
                <w:sz w:val="20"/>
                <w:szCs w:val="20"/>
                <w:lang w:val="en-GB" w:eastAsia="en-US"/>
              </w:rPr>
            </w:pPr>
            <w:r w:rsidRPr="00AD36D2">
              <w:rPr>
                <w:rFonts w:asciiTheme="majorBidi" w:eastAsia="SimSun" w:hAnsiTheme="majorBidi" w:cstheme="majorBidi"/>
                <w:sz w:val="20"/>
                <w:szCs w:val="20"/>
                <w:lang w:val="en-GB" w:eastAsia="en-US"/>
              </w:rPr>
              <w:t>Better educational material and guidelines on biosafety and biotechnology</w:t>
            </w:r>
          </w:p>
        </w:tc>
      </w:tr>
      <w:tr w:rsidR="00062DB3" w:rsidRPr="00AD36D2" w14:paraId="6377374D" w14:textId="77777777" w:rsidTr="00760406">
        <w:tc>
          <w:tcPr>
            <w:tcW w:w="774" w:type="pct"/>
            <w:vMerge/>
            <w:vAlign w:val="center"/>
          </w:tcPr>
          <w:p w14:paraId="6E1399D5" w14:textId="77777777" w:rsidR="00062DB3" w:rsidRPr="00AD36D2" w:rsidRDefault="00062DB3" w:rsidP="00100B40">
            <w:pPr>
              <w:spacing w:before="40" w:after="40"/>
              <w:jc w:val="left"/>
              <w:rPr>
                <w:sz w:val="20"/>
                <w:szCs w:val="20"/>
              </w:rPr>
            </w:pPr>
          </w:p>
        </w:tc>
        <w:tc>
          <w:tcPr>
            <w:tcW w:w="1042" w:type="pct"/>
            <w:vAlign w:val="center"/>
          </w:tcPr>
          <w:p w14:paraId="010168FC" w14:textId="5260D501" w:rsidR="00062DB3" w:rsidRPr="00AD36D2" w:rsidRDefault="00062DB3" w:rsidP="00100B40">
            <w:pPr>
              <w:spacing w:before="40" w:after="40"/>
              <w:jc w:val="left"/>
              <w:rPr>
                <w:sz w:val="20"/>
                <w:szCs w:val="20"/>
              </w:rPr>
            </w:pPr>
            <w:r w:rsidRPr="00AD36D2">
              <w:rPr>
                <w:sz w:val="20"/>
                <w:szCs w:val="20"/>
              </w:rPr>
              <w:t>International cooperation and knowledge transfer</w:t>
            </w:r>
          </w:p>
        </w:tc>
        <w:tc>
          <w:tcPr>
            <w:tcW w:w="3184" w:type="pct"/>
            <w:vAlign w:val="center"/>
          </w:tcPr>
          <w:p w14:paraId="2E252E8A" w14:textId="07E74D20" w:rsidR="00062DB3" w:rsidRPr="00AD36D2" w:rsidRDefault="009B39A9"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Enhanced</w:t>
            </w:r>
            <w:r w:rsidR="00062DB3" w:rsidRPr="00AD36D2">
              <w:rPr>
                <w:rFonts w:asciiTheme="majorBidi" w:hAnsiTheme="majorBidi" w:cstheme="majorBidi"/>
                <w:sz w:val="20"/>
                <w:szCs w:val="20"/>
              </w:rPr>
              <w:t xml:space="preserve"> network</w:t>
            </w:r>
            <w:r w:rsidRPr="00AD36D2">
              <w:rPr>
                <w:rFonts w:asciiTheme="majorBidi" w:hAnsiTheme="majorBidi" w:cstheme="majorBidi"/>
                <w:sz w:val="20"/>
                <w:szCs w:val="20"/>
              </w:rPr>
              <w:t>s</w:t>
            </w:r>
            <w:r w:rsidR="00062DB3" w:rsidRPr="00AD36D2">
              <w:rPr>
                <w:rFonts w:asciiTheme="majorBidi" w:hAnsiTheme="majorBidi" w:cstheme="majorBidi"/>
                <w:sz w:val="20"/>
                <w:szCs w:val="20"/>
              </w:rPr>
              <w:t xml:space="preserve"> of researchers working on </w:t>
            </w:r>
            <w:r w:rsidRPr="00AD36D2">
              <w:rPr>
                <w:rFonts w:asciiTheme="majorBidi" w:hAnsiTheme="majorBidi" w:cstheme="majorBidi"/>
                <w:sz w:val="20"/>
                <w:szCs w:val="20"/>
              </w:rPr>
              <w:t>living modified organisms</w:t>
            </w:r>
          </w:p>
        </w:tc>
      </w:tr>
      <w:tr w:rsidR="00062DB3" w:rsidRPr="00AD36D2" w14:paraId="6C0B3917" w14:textId="77777777" w:rsidTr="00760406">
        <w:tc>
          <w:tcPr>
            <w:tcW w:w="774" w:type="pct"/>
            <w:vMerge/>
            <w:vAlign w:val="center"/>
          </w:tcPr>
          <w:p w14:paraId="6F918223" w14:textId="77777777" w:rsidR="00062DB3" w:rsidRPr="00AD36D2" w:rsidRDefault="00062DB3" w:rsidP="00100B40">
            <w:pPr>
              <w:spacing w:before="40" w:after="40"/>
              <w:jc w:val="left"/>
              <w:rPr>
                <w:sz w:val="20"/>
                <w:szCs w:val="20"/>
              </w:rPr>
            </w:pPr>
          </w:p>
        </w:tc>
        <w:tc>
          <w:tcPr>
            <w:tcW w:w="1042" w:type="pct"/>
            <w:vAlign w:val="center"/>
          </w:tcPr>
          <w:p w14:paraId="3C3A764C" w14:textId="7C9C7753" w:rsidR="00062DB3" w:rsidRPr="00AD36D2" w:rsidRDefault="00062DB3" w:rsidP="00100B40">
            <w:pPr>
              <w:spacing w:before="40" w:after="40"/>
              <w:jc w:val="left"/>
              <w:rPr>
                <w:sz w:val="20"/>
                <w:szCs w:val="20"/>
              </w:rPr>
            </w:pPr>
            <w:r w:rsidRPr="00AD36D2">
              <w:rPr>
                <w:sz w:val="20"/>
                <w:szCs w:val="20"/>
              </w:rPr>
              <w:t>National and local cooperation and knowledge transfer</w:t>
            </w:r>
          </w:p>
        </w:tc>
        <w:tc>
          <w:tcPr>
            <w:tcW w:w="3184" w:type="pct"/>
            <w:vAlign w:val="center"/>
          </w:tcPr>
          <w:p w14:paraId="29D90592" w14:textId="57B9313C" w:rsidR="00062DB3" w:rsidRPr="00AD36D2" w:rsidRDefault="00062DB3"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Standardi</w:t>
            </w:r>
            <w:r w:rsidR="00FB0E29" w:rsidRPr="00AD36D2">
              <w:rPr>
                <w:rFonts w:asciiTheme="majorBidi" w:hAnsiTheme="majorBidi" w:cstheme="majorBidi"/>
                <w:sz w:val="20"/>
                <w:szCs w:val="20"/>
              </w:rPr>
              <w:t>z</w:t>
            </w:r>
            <w:r w:rsidRPr="00AD36D2">
              <w:rPr>
                <w:rFonts w:asciiTheme="majorBidi" w:hAnsiTheme="majorBidi" w:cstheme="majorBidi"/>
                <w:sz w:val="20"/>
                <w:szCs w:val="20"/>
              </w:rPr>
              <w:t xml:space="preserve">e detection protocols for </w:t>
            </w:r>
            <w:r w:rsidR="009B39A9" w:rsidRPr="00AD36D2">
              <w:rPr>
                <w:rFonts w:asciiTheme="majorBidi" w:hAnsiTheme="majorBidi" w:cstheme="majorBidi"/>
                <w:sz w:val="20"/>
                <w:szCs w:val="20"/>
              </w:rPr>
              <w:t>living modified organisms</w:t>
            </w:r>
            <w:r w:rsidRPr="00AD36D2">
              <w:rPr>
                <w:rFonts w:asciiTheme="majorBidi" w:hAnsiTheme="majorBidi" w:cstheme="majorBidi"/>
                <w:sz w:val="20"/>
                <w:szCs w:val="20"/>
              </w:rPr>
              <w:t xml:space="preserve"> </w:t>
            </w:r>
          </w:p>
          <w:p w14:paraId="05B78237" w14:textId="2AA77C0B" w:rsidR="00062DB3" w:rsidRPr="00AD36D2" w:rsidRDefault="00062DB3"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Inter-institutional coordination to monitor </w:t>
            </w:r>
            <w:r w:rsidR="009B39A9" w:rsidRPr="00AD36D2">
              <w:rPr>
                <w:rFonts w:asciiTheme="majorBidi" w:hAnsiTheme="majorBidi" w:cstheme="majorBidi"/>
                <w:sz w:val="20"/>
                <w:szCs w:val="20"/>
              </w:rPr>
              <w:t>living modified organisms</w:t>
            </w:r>
            <w:r w:rsidRPr="00AD36D2">
              <w:rPr>
                <w:rFonts w:asciiTheme="majorBidi" w:hAnsiTheme="majorBidi" w:cstheme="majorBidi"/>
                <w:sz w:val="20"/>
                <w:szCs w:val="20"/>
              </w:rPr>
              <w:t xml:space="preserve"> released into the environment </w:t>
            </w:r>
          </w:p>
        </w:tc>
      </w:tr>
      <w:tr w:rsidR="00062DB3" w:rsidRPr="00AD36D2" w14:paraId="126A6368" w14:textId="77777777" w:rsidTr="00760406">
        <w:tc>
          <w:tcPr>
            <w:tcW w:w="774" w:type="pct"/>
            <w:vAlign w:val="center"/>
          </w:tcPr>
          <w:p w14:paraId="059A21A4" w14:textId="77777777" w:rsidR="00062DB3" w:rsidRPr="00AD36D2" w:rsidRDefault="00062DB3" w:rsidP="00100B40">
            <w:pPr>
              <w:spacing w:before="40" w:after="40"/>
              <w:jc w:val="left"/>
              <w:rPr>
                <w:sz w:val="20"/>
                <w:szCs w:val="20"/>
              </w:rPr>
            </w:pPr>
            <w:r w:rsidRPr="00AD36D2">
              <w:rPr>
                <w:sz w:val="20"/>
                <w:szCs w:val="20"/>
              </w:rPr>
              <w:t xml:space="preserve">Institutional </w:t>
            </w:r>
          </w:p>
        </w:tc>
        <w:tc>
          <w:tcPr>
            <w:tcW w:w="1042" w:type="pct"/>
            <w:vAlign w:val="center"/>
          </w:tcPr>
          <w:p w14:paraId="050954D7" w14:textId="4F6EB0A1" w:rsidR="00062DB3" w:rsidRPr="00AD36D2" w:rsidRDefault="00062DB3" w:rsidP="00100B40">
            <w:pPr>
              <w:spacing w:before="40" w:after="40"/>
              <w:jc w:val="left"/>
              <w:rPr>
                <w:sz w:val="20"/>
                <w:szCs w:val="20"/>
              </w:rPr>
            </w:pPr>
            <w:r w:rsidRPr="00AD36D2">
              <w:rPr>
                <w:sz w:val="20"/>
                <w:szCs w:val="20"/>
              </w:rPr>
              <w:t>Regulatory and legal frameworks</w:t>
            </w:r>
          </w:p>
        </w:tc>
        <w:tc>
          <w:tcPr>
            <w:tcW w:w="3184" w:type="pct"/>
            <w:vAlign w:val="center"/>
          </w:tcPr>
          <w:p w14:paraId="520881CA" w14:textId="412806BC" w:rsidR="00062DB3" w:rsidRPr="00AD36D2" w:rsidRDefault="00062DB3"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Establish a licensing system for the import, transfer, use and release of </w:t>
            </w:r>
            <w:r w:rsidR="009B39A9" w:rsidRPr="00AD36D2">
              <w:rPr>
                <w:rFonts w:asciiTheme="majorBidi" w:hAnsiTheme="majorBidi" w:cstheme="majorBidi"/>
                <w:sz w:val="20"/>
                <w:szCs w:val="20"/>
              </w:rPr>
              <w:t>living modified organisms</w:t>
            </w:r>
          </w:p>
          <w:p w14:paraId="2B67F960" w14:textId="542F4788" w:rsidR="00062DB3" w:rsidRPr="00AD36D2" w:rsidRDefault="009B39A9"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w:t>
            </w:r>
            <w:r w:rsidR="00062DB3" w:rsidRPr="00AD36D2">
              <w:rPr>
                <w:rFonts w:asciiTheme="majorBidi" w:hAnsiTheme="majorBidi" w:cstheme="majorBidi"/>
                <w:sz w:val="20"/>
                <w:szCs w:val="20"/>
              </w:rPr>
              <w:t xml:space="preserve"> biosafety regulations and standards related to LMOs to ensure laboratory practises align with national and international biosafety requirements </w:t>
            </w:r>
          </w:p>
          <w:p w14:paraId="4ED6AD4B" w14:textId="0A12F53C" w:rsidR="00062DB3" w:rsidRPr="00AD36D2" w:rsidRDefault="00062DB3"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Improved regulations </w:t>
            </w:r>
            <w:r w:rsidR="009B39A9" w:rsidRPr="00AD36D2">
              <w:rPr>
                <w:rFonts w:asciiTheme="majorBidi" w:hAnsiTheme="majorBidi" w:cstheme="majorBidi"/>
                <w:sz w:val="20"/>
                <w:szCs w:val="20"/>
              </w:rPr>
              <w:t xml:space="preserve">to address </w:t>
            </w:r>
            <w:r w:rsidRPr="00AD36D2">
              <w:rPr>
                <w:rFonts w:asciiTheme="majorBidi" w:hAnsiTheme="majorBidi" w:cstheme="majorBidi"/>
                <w:sz w:val="20"/>
                <w:szCs w:val="20"/>
              </w:rPr>
              <w:t xml:space="preserve">new and emerging biotechnology, accidental release events, financial security for damage from </w:t>
            </w:r>
            <w:r w:rsidR="00E03B6E" w:rsidRPr="00AD36D2">
              <w:rPr>
                <w:rFonts w:asciiTheme="majorBidi" w:hAnsiTheme="majorBidi" w:cstheme="majorBidi"/>
                <w:sz w:val="20"/>
                <w:szCs w:val="20"/>
              </w:rPr>
              <w:t>living modified organisms</w:t>
            </w:r>
            <w:r w:rsidRPr="00AD36D2">
              <w:rPr>
                <w:rFonts w:asciiTheme="majorBidi" w:hAnsiTheme="majorBidi" w:cstheme="majorBidi"/>
                <w:sz w:val="20"/>
                <w:szCs w:val="20"/>
              </w:rPr>
              <w:t xml:space="preserve"> and illegal trafficking of </w:t>
            </w:r>
            <w:r w:rsidR="00E03B6E" w:rsidRPr="00AD36D2">
              <w:rPr>
                <w:rFonts w:asciiTheme="majorBidi" w:hAnsiTheme="majorBidi" w:cstheme="majorBidi"/>
                <w:sz w:val="20"/>
                <w:szCs w:val="20"/>
              </w:rPr>
              <w:t>living modified organisms</w:t>
            </w:r>
            <w:r w:rsidRPr="00AD36D2">
              <w:rPr>
                <w:rFonts w:asciiTheme="majorBidi" w:hAnsiTheme="majorBidi" w:cstheme="majorBidi"/>
                <w:sz w:val="20"/>
                <w:szCs w:val="20"/>
              </w:rPr>
              <w:t xml:space="preserve"> </w:t>
            </w:r>
          </w:p>
          <w:p w14:paraId="1CC2F2C9" w14:textId="747A02E3" w:rsidR="00062DB3" w:rsidRPr="00AD36D2" w:rsidRDefault="00062DB3"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Regulatory framework for labelling food containing </w:t>
            </w:r>
            <w:r w:rsidR="00E03B6E" w:rsidRPr="00AD36D2">
              <w:rPr>
                <w:rFonts w:asciiTheme="majorBidi" w:hAnsiTheme="majorBidi" w:cstheme="majorBidi"/>
                <w:sz w:val="20"/>
                <w:szCs w:val="20"/>
              </w:rPr>
              <w:t>living modified organisms</w:t>
            </w:r>
          </w:p>
          <w:p w14:paraId="7DE8C901" w14:textId="581A112A" w:rsidR="00062DB3" w:rsidRPr="00AD36D2" w:rsidRDefault="00E03B6E"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Address</w:t>
            </w:r>
            <w:r w:rsidR="00062DB3" w:rsidRPr="00AD36D2">
              <w:rPr>
                <w:rFonts w:asciiTheme="majorBidi" w:hAnsiTheme="majorBidi" w:cstheme="majorBidi"/>
                <w:sz w:val="20"/>
                <w:szCs w:val="20"/>
              </w:rPr>
              <w:t xml:space="preserve"> legal loopholes and outdated regulations </w:t>
            </w:r>
          </w:p>
          <w:p w14:paraId="66743036" w14:textId="0A1CE44F" w:rsidR="00062DB3" w:rsidRPr="00AD36D2" w:rsidRDefault="00E03B6E" w:rsidP="00F5371E">
            <w:pPr>
              <w:pStyle w:val="ListParagraph"/>
              <w:numPr>
                <w:ilvl w:val="0"/>
                <w:numId w:val="36"/>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w:t>
            </w:r>
            <w:r w:rsidR="00902E46" w:rsidRPr="00AD36D2">
              <w:rPr>
                <w:rFonts w:asciiTheme="majorBidi" w:hAnsiTheme="majorBidi" w:cstheme="majorBidi"/>
                <w:sz w:val="20"/>
                <w:szCs w:val="20"/>
              </w:rPr>
              <w:t xml:space="preserve"> availability of e</w:t>
            </w:r>
            <w:r w:rsidR="00062DB3" w:rsidRPr="00AD36D2">
              <w:rPr>
                <w:rFonts w:asciiTheme="majorBidi" w:hAnsiTheme="majorBidi" w:cstheme="majorBidi"/>
                <w:sz w:val="20"/>
                <w:szCs w:val="20"/>
              </w:rPr>
              <w:t>nforcement officers and inspectors to monitor and enforce compliance with biosafety regulations</w:t>
            </w:r>
          </w:p>
        </w:tc>
      </w:tr>
    </w:tbl>
    <w:p w14:paraId="105430B3" w14:textId="5570139F" w:rsidR="008C0428" w:rsidRPr="00AD36D2" w:rsidRDefault="00AE7713" w:rsidP="00731CA5">
      <w:pPr>
        <w:pStyle w:val="CBDNormalNumber"/>
        <w:numPr>
          <w:ilvl w:val="0"/>
          <w:numId w:val="5"/>
        </w:numPr>
        <w:ind w:left="568"/>
      </w:pPr>
      <w:bookmarkStart w:id="137" w:name="_Hlk187222185"/>
      <w:bookmarkEnd w:id="136"/>
      <w:r w:rsidRPr="00AD36D2">
        <w:t>Few (</w:t>
      </w:r>
      <w:r w:rsidR="008E3D94" w:rsidRPr="00AD36D2">
        <w:t>12%) and f</w:t>
      </w:r>
      <w:r w:rsidR="008C0428" w:rsidRPr="00AD36D2">
        <w:t>ew (1</w:t>
      </w:r>
      <w:r w:rsidR="003D2C6D" w:rsidRPr="00AD36D2">
        <w:t>3</w:t>
      </w:r>
      <w:r w:rsidR="008C0428" w:rsidRPr="00AD36D2">
        <w:t>%) national target submissions provide information on the involvement of non-</w:t>
      </w:r>
      <w:r w:rsidR="00D542BD" w:rsidRPr="00AD36D2">
        <w:t>S</w:t>
      </w:r>
      <w:r w:rsidR="008C0428" w:rsidRPr="00AD36D2">
        <w:t>tate actors. Of those that do, some indicate that the involvement of non-</w:t>
      </w:r>
      <w:r w:rsidR="00D542BD" w:rsidRPr="00AD36D2">
        <w:t>S</w:t>
      </w:r>
      <w:r w:rsidR="008C0428" w:rsidRPr="00AD36D2">
        <w:t>tate actors has not yet begun or that they need to be engaged. Most indicate the ways in which non-</w:t>
      </w:r>
      <w:r w:rsidR="00D542BD" w:rsidRPr="00AD36D2">
        <w:t>S</w:t>
      </w:r>
      <w:r w:rsidR="008C0428" w:rsidRPr="00AD36D2">
        <w:t>tate actors can be involved generally in the implementation of the target but do not indicate specific ongoing actions or commitments which have been taken by non-</w:t>
      </w:r>
      <w:r w:rsidR="00D542BD" w:rsidRPr="00AD36D2">
        <w:t>S</w:t>
      </w:r>
      <w:r w:rsidR="008C0428" w:rsidRPr="00AD36D2">
        <w:t>tate actors. Examples of the types of contributions noted include technology transfer, capacity</w:t>
      </w:r>
      <w:r w:rsidR="006B515F" w:rsidRPr="00AD36D2">
        <w:t>-</w:t>
      </w:r>
      <w:r w:rsidR="008C0428" w:rsidRPr="00AD36D2">
        <w:t xml:space="preserve">building, providing data and information, undertaking studies, and providing funding. In addition, some national targets note the </w:t>
      </w:r>
      <w:r w:rsidR="008C0428" w:rsidRPr="00AD36D2">
        <w:lastRenderedPageBreak/>
        <w:t>types of non-</w:t>
      </w:r>
      <w:r w:rsidR="00D542BD" w:rsidRPr="00AD36D2">
        <w:t>S</w:t>
      </w:r>
      <w:r w:rsidR="008C0428" w:rsidRPr="00AD36D2">
        <w:t>tate actors which could be involved in implementation. These include biotechnology and pharmaceutical companies, companies developing and selling seeds, research institutes, academia, and development partners and agencies. Others note the need for the involvement of indigenous people</w:t>
      </w:r>
      <w:r w:rsidR="00FB2212" w:rsidRPr="00AD36D2">
        <w:t>s</w:t>
      </w:r>
      <w:r w:rsidR="008C0428" w:rsidRPr="00AD36D2">
        <w:t xml:space="preserve"> and local communities, the private sector and non-governmental organi</w:t>
      </w:r>
      <w:r w:rsidR="009A3F98" w:rsidRPr="00AD36D2">
        <w:t>z</w:t>
      </w:r>
      <w:r w:rsidR="008C0428" w:rsidRPr="00AD36D2">
        <w:t xml:space="preserve">ations. Few national targets identify specific actors with ongoing activities or commitments. Those that do often refer to specific projects or actions which are being taken on an ad hoc basis which, while relevant to the target, are not specifically linked to the attainment of the national target. </w:t>
      </w:r>
    </w:p>
    <w:bookmarkEnd w:id="137"/>
    <w:p w14:paraId="08DD0558" w14:textId="296399B9" w:rsidR="008C0428" w:rsidRPr="00AD36D2" w:rsidRDefault="00FD799A" w:rsidP="004B3AB0">
      <w:pPr>
        <w:pStyle w:val="CBDNormalNumber"/>
        <w:numPr>
          <w:ilvl w:val="0"/>
          <w:numId w:val="5"/>
        </w:numPr>
        <w:ind w:left="568"/>
      </w:pPr>
      <w:r w:rsidRPr="00AD36D2">
        <w:t>Less than a quarter of Parties indicated that they would make use of component (2</w:t>
      </w:r>
      <w:r w:rsidR="000761C8" w:rsidRPr="00AD36D2">
        <w:t>0</w:t>
      </w:r>
      <w:r w:rsidRPr="00AD36D2">
        <w:t>%) or complimentary (21%) indicators for monitoring implementation of their national targets associated with this target of the Framework. Comparatively more (3</w:t>
      </w:r>
      <w:r w:rsidR="000761C8" w:rsidRPr="00AD36D2">
        <w:t>7</w:t>
      </w:r>
      <w:r w:rsidR="008E45F6" w:rsidRPr="00AD36D2">
        <w:t>%)</w:t>
      </w:r>
      <w:r w:rsidRPr="00AD36D2">
        <w:t xml:space="preserve"> indicated that they would make use of national indicators. At the target level, around </w:t>
      </w:r>
      <w:r w:rsidR="008C0428" w:rsidRPr="00AD36D2">
        <w:t xml:space="preserve">a quarter of national target submissions identified component (25%) and complimentary (28%) indicators. Less than half (43%) of national targets mapped to GBF Target 17 contained supplementary national indicators. Examples of elements measured by these national indicators include the number of biosafety issues identified, the proportion of biotechnology products available on the market, the proportion of the population aware of biosafety or biotechnology, and the number of biosafety specialists trained.  </w:t>
      </w:r>
    </w:p>
    <w:p w14:paraId="2222AAEE" w14:textId="704C2609" w:rsidR="008C0428" w:rsidRPr="00AD36D2" w:rsidRDefault="00D53300" w:rsidP="00731CA5">
      <w:pPr>
        <w:pStyle w:val="CBDNormalNumber"/>
        <w:numPr>
          <w:ilvl w:val="0"/>
          <w:numId w:val="5"/>
        </w:numPr>
        <w:ind w:left="568"/>
      </w:pPr>
      <w:r w:rsidRPr="00AD36D2">
        <w:t>About t</w:t>
      </w:r>
      <w:r w:rsidR="008C0428" w:rsidRPr="00AD36D2">
        <w:t>wo thirds (6</w:t>
      </w:r>
      <w:r w:rsidRPr="00AD36D2">
        <w:t>7</w:t>
      </w:r>
      <w:r w:rsidR="008C0428" w:rsidRPr="00AD36D2">
        <w:t>%) of national target submissions contain information on which elements of section C of the Kunming-Montreal Global Biodiversity Framework the national target helps to address. The most addressed elements were science and innovation (78%), consistency with international agreements or instruments (72%); biodiversity and health (</w:t>
      </w:r>
      <w:r w:rsidR="00D57EE4" w:rsidRPr="00AD36D2">
        <w:t>69</w:t>
      </w:r>
      <w:r w:rsidR="008C0428" w:rsidRPr="00AD36D2">
        <w:t>%)</w:t>
      </w:r>
      <w:r w:rsidR="00CB4325" w:rsidRPr="00AD36D2">
        <w:t xml:space="preserve">, </w:t>
      </w:r>
      <w:r w:rsidR="00D7580D" w:rsidRPr="00AD36D2">
        <w:t>whole-of-government and whole-of-society approaches (69%)</w:t>
      </w:r>
      <w:r w:rsidR="008C0428" w:rsidRPr="00AD36D2">
        <w:t xml:space="preserve"> and collective effort towards the targets (68%). Comparatively few targets addressed different value systems (32%) and human rights-based approach (37%).</w:t>
      </w:r>
    </w:p>
    <w:p w14:paraId="27043B83" w14:textId="09146BC2" w:rsidR="008C0428" w:rsidRPr="00AD36D2" w:rsidRDefault="008C0428" w:rsidP="00731CA5">
      <w:pPr>
        <w:pStyle w:val="CBDNormalNumber"/>
        <w:numPr>
          <w:ilvl w:val="0"/>
          <w:numId w:val="5"/>
        </w:numPr>
        <w:ind w:left="568"/>
      </w:pPr>
      <w:bookmarkStart w:id="138" w:name="_Hlk187240106"/>
      <w:r w:rsidRPr="00AD36D2">
        <w:t>About half (54%) of national targets have associated policy measures. Commonly reported measures include developing and/or strengthening legislation, policies and frameworks related to biosafety and the protection of genetic resources and the establishment or strengthening of related bodies and facilities, strengthen measures related to access and benefit</w:t>
      </w:r>
      <w:r w:rsidR="00FB0E29" w:rsidRPr="00AD36D2">
        <w:t>-</w:t>
      </w:r>
      <w:r w:rsidRPr="00AD36D2">
        <w:t>sharing, including those related to traditional knowledge, and the development of guidelines and/or standards for considering digital sequence information. The strengthening of monitoring and controlling of the use of modern biotechnology, increasing knowledge of biotechnology and promoting its use, improving consultation processes, improving communication and information tools, establishing partnerships with relevant organi</w:t>
      </w:r>
      <w:r w:rsidR="009A3F98" w:rsidRPr="00AD36D2">
        <w:t>z</w:t>
      </w:r>
      <w:r w:rsidRPr="00AD36D2">
        <w:t>ations and the private sector, and capacity</w:t>
      </w:r>
      <w:r w:rsidR="006B515F" w:rsidRPr="00AD36D2">
        <w:t>-</w:t>
      </w:r>
      <w:r w:rsidRPr="00AD36D2">
        <w:t xml:space="preserve">building and improving public awareness and access to information were also frequently mentioned. </w:t>
      </w:r>
    </w:p>
    <w:bookmarkEnd w:id="138"/>
    <w:p w14:paraId="686BDC44" w14:textId="77777777" w:rsidR="008C0428" w:rsidRPr="00AD36D2" w:rsidRDefault="008C0428" w:rsidP="008C0428">
      <w:pPr>
        <w:ind w:left="1080"/>
        <w:rPr>
          <w:rFonts w:asciiTheme="majorBidi" w:hAnsiTheme="majorBidi" w:cstheme="majorBidi"/>
        </w:rPr>
      </w:pPr>
    </w:p>
    <w:p w14:paraId="20679BA6" w14:textId="7F2C1F50" w:rsidR="00672086" w:rsidRPr="00AD36D2" w:rsidRDefault="00AD23CD" w:rsidP="00EE46FC">
      <w:pPr>
        <w:pStyle w:val="CBDNormalNoNumber"/>
      </w:pPr>
      <w:r w:rsidRPr="00AD36D2">
        <w:rPr>
          <w:noProof/>
        </w:rPr>
        <w:lastRenderedPageBreak/>
        <w:drawing>
          <wp:inline distT="0" distB="0" distL="0" distR="0" wp14:anchorId="092B26A2" wp14:editId="61A6E81D">
            <wp:extent cx="5538396" cy="5388304"/>
            <wp:effectExtent l="0" t="0" r="5715" b="3175"/>
            <wp:docPr id="1643023772"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5554483" cy="5403955"/>
                    </a:xfrm>
                    <a:prstGeom prst="rect">
                      <a:avLst/>
                    </a:prstGeom>
                    <a:noFill/>
                  </pic:spPr>
                </pic:pic>
              </a:graphicData>
            </a:graphic>
          </wp:inline>
        </w:drawing>
      </w:r>
    </w:p>
    <w:p w14:paraId="0CEE0814" w14:textId="021BE6B4" w:rsidR="008C0428" w:rsidRPr="00AD36D2" w:rsidRDefault="008C0428" w:rsidP="00F6629D">
      <w:pPr>
        <w:pStyle w:val="CBDFigureTitle"/>
        <w:rPr>
          <w:rFonts w:asciiTheme="majorBidi" w:hAnsiTheme="majorBidi" w:cstheme="majorBidi"/>
        </w:rPr>
      </w:pPr>
      <w:r w:rsidRPr="00AD36D2">
        <w:t>Figure 2</w:t>
      </w:r>
      <w:r w:rsidR="00393FF7" w:rsidRPr="00AD36D2">
        <w:t>5</w:t>
      </w:r>
      <w:r w:rsidRPr="00AD36D2">
        <w:t xml:space="preserve"> – Assessment of the degree to which Parties have addressed the elements of GBF Target 18 in their national target(s).  The coloured bars indicate the proportion of Parties that have set national targets which correspond to assessment each category. The number of Parties represented in each bar varies with the number of Parties that have submitted national targets related to a given target of the Kunming-Montreal Global Biodiversity Framework</w:t>
      </w:r>
      <w:r w:rsidR="00B975F6" w:rsidRPr="00AD36D2">
        <w:t>.</w:t>
      </w:r>
    </w:p>
    <w:p w14:paraId="22B8A5E8" w14:textId="0AFB7AAB" w:rsidR="008C0428" w:rsidRPr="00AD36D2" w:rsidRDefault="008C0428" w:rsidP="009C3E2A">
      <w:pPr>
        <w:pStyle w:val="CBDH2"/>
        <w:spacing w:before="120"/>
        <w:rPr>
          <w:shd w:val="clear" w:color="auto" w:fill="FFFFFF"/>
        </w:rPr>
      </w:pPr>
      <w:bookmarkStart w:id="139" w:name="_Toc210038523"/>
      <w:bookmarkStart w:id="140" w:name="_Toc219112342"/>
      <w:r w:rsidRPr="00AD36D2">
        <w:rPr>
          <w:shd w:val="clear" w:color="auto" w:fill="FFFFFF"/>
        </w:rPr>
        <w:t>Target 18: reduce harmful incentives by at least $500 billion per year and scale up positive incentives for biodiversity</w:t>
      </w:r>
      <w:bookmarkEnd w:id="139"/>
      <w:bookmarkEnd w:id="140"/>
    </w:p>
    <w:p w14:paraId="20C1896E" w14:textId="717956E5" w:rsidR="008C0428" w:rsidRPr="00AD36D2" w:rsidRDefault="008C0428" w:rsidP="00731CA5">
      <w:pPr>
        <w:pStyle w:val="CBDNormalNumber"/>
        <w:numPr>
          <w:ilvl w:val="0"/>
          <w:numId w:val="5"/>
        </w:numPr>
        <w:ind w:left="568"/>
      </w:pPr>
      <w:r w:rsidRPr="00AD36D2">
        <w:t>103 Parties have submitted 193 national targets related to Target 18. On average a Party has submitted 2 national targets related to Target 18 but the number ranges from 1 to 11. Of the national targets mapped by Parties to GBF Target 18, more than half were identified as also contributing to Goal D (59%), and half were identified as contributing to Goal B (50%). More than a third were identified as contributing to Goal A (39%). Comparatively few national targets were identified as contributing to Goal C (2</w:t>
      </w:r>
      <w:r w:rsidR="003D5B0A" w:rsidRPr="00AD36D2">
        <w:t>5</w:t>
      </w:r>
      <w:r w:rsidRPr="00AD36D2">
        <w:t>%). Approximately one third of the national targets were linked to GBF Target 14 (33%), and Target 15 (32%).</w:t>
      </w:r>
    </w:p>
    <w:p w14:paraId="3BC1F3C3" w14:textId="77777777" w:rsidR="008C0428" w:rsidRPr="00AD36D2" w:rsidRDefault="008C0428" w:rsidP="00731CA5">
      <w:pPr>
        <w:pStyle w:val="CBDNormalNumber"/>
        <w:numPr>
          <w:ilvl w:val="0"/>
          <w:numId w:val="5"/>
        </w:numPr>
        <w:ind w:left="568"/>
      </w:pPr>
      <w:bookmarkStart w:id="141" w:name="_Hlk202872026"/>
      <w:r w:rsidRPr="00AD36D2">
        <w:lastRenderedPageBreak/>
        <w:t>Almost half of the national targets (49%) submitted by Parties were reported as having high alignment to GBF Target 18, almost a third (31%) were reported as having medium alignment to the Target and more than a tenth (13%) as having low alignment. 7% of the national targets Parties did not indicate a degree of alignment.</w:t>
      </w:r>
    </w:p>
    <w:bookmarkEnd w:id="141"/>
    <w:p w14:paraId="1AB15F87" w14:textId="5485B082" w:rsidR="008C0428" w:rsidRPr="00AD36D2" w:rsidRDefault="00250A46" w:rsidP="00731CA5">
      <w:pPr>
        <w:pStyle w:val="CBDNormalNumber"/>
        <w:numPr>
          <w:ilvl w:val="0"/>
          <w:numId w:val="5"/>
        </w:numPr>
        <w:ind w:left="568"/>
      </w:pPr>
      <w:r w:rsidRPr="00AD36D2">
        <w:t>Few (6%) Parties have set national targets which fully address all elements of Target 18 and approximately an additional fifth (1</w:t>
      </w:r>
      <w:r w:rsidR="00C7011C" w:rsidRPr="00AD36D2">
        <w:t>6</w:t>
      </w:r>
      <w:r w:rsidRPr="00AD36D2">
        <w:t xml:space="preserve">%) have set targets which </w:t>
      </w:r>
      <w:r w:rsidR="005F3D84" w:rsidRPr="00AD36D2">
        <w:t xml:space="preserve">fully </w:t>
      </w:r>
      <w:r w:rsidRPr="00AD36D2">
        <w:t xml:space="preserve">address half of the target elements. </w:t>
      </w:r>
      <w:r w:rsidR="00551D38" w:rsidRPr="00AD36D2">
        <w:t>Less than a quarter (2</w:t>
      </w:r>
      <w:r w:rsidR="00C7011C" w:rsidRPr="00AD36D2">
        <w:t>0</w:t>
      </w:r>
      <w:r w:rsidR="00551D38" w:rsidRPr="00AD36D2">
        <w:t xml:space="preserve">%) of Parties have set national targets which fully address one but less than half of the target elements. </w:t>
      </w:r>
      <w:r w:rsidRPr="00AD36D2">
        <w:t xml:space="preserve">More than half of Parties (58%) have set national targets which do not fully address any element of Target 18. </w:t>
      </w:r>
      <w:r w:rsidR="008C0428" w:rsidRPr="00AD36D2">
        <w:t>About a quarter of Parties (21%) have set national targets which partially address all or some of the elements of GBF Target 18. More than a third of Parties reported national targets which address the elements of Target 18 to a limited extent (</w:t>
      </w:r>
      <w:r w:rsidRPr="00AD36D2">
        <w:t>9</w:t>
      </w:r>
      <w:r w:rsidR="008C0428" w:rsidRPr="00AD36D2">
        <w:t>%) or not at all (</w:t>
      </w:r>
      <w:r w:rsidRPr="00AD36D2">
        <w:t>28</w:t>
      </w:r>
      <w:r w:rsidR="008C0428" w:rsidRPr="00AD36D2">
        <w:t>%).</w:t>
      </w:r>
    </w:p>
    <w:p w14:paraId="21AA6FCC" w14:textId="27D15494" w:rsidR="008C0428" w:rsidRPr="00AD36D2" w:rsidRDefault="008C0428" w:rsidP="00731CA5">
      <w:pPr>
        <w:pStyle w:val="CBDNormalNumber"/>
        <w:numPr>
          <w:ilvl w:val="0"/>
          <w:numId w:val="5"/>
        </w:numPr>
        <w:ind w:left="568"/>
      </w:pPr>
      <w:r w:rsidRPr="00AD36D2">
        <w:t>One element of GBF Target 18 has a 2025 deadline: by 2025 incentives, including subsidies, harmful for biodiversity are to be identified. Few Parties (1</w:t>
      </w:r>
      <w:r w:rsidR="00987DD6" w:rsidRPr="00AD36D2">
        <w:t>4</w:t>
      </w:r>
      <w:r w:rsidRPr="00AD36D2">
        <w:t xml:space="preserve">%) have fully addressed this element in their national targets. The majority of Parties have either addressed this element to a limited extent (4%) or not at all (59%) in their national targets. </w:t>
      </w:r>
    </w:p>
    <w:p w14:paraId="228FAFF7" w14:textId="6C3285A1" w:rsidR="008C0428" w:rsidRPr="00AD36D2" w:rsidRDefault="008C0428" w:rsidP="00731CA5">
      <w:pPr>
        <w:pStyle w:val="CBDNormalNumber"/>
        <w:numPr>
          <w:ilvl w:val="0"/>
          <w:numId w:val="5"/>
        </w:numPr>
        <w:ind w:left="568"/>
      </w:pPr>
      <w:r w:rsidRPr="00AD36D2">
        <w:t>In the national targets submitted, there was a comparatively higher emphasis on scaling up positive incentives for conservation and sustainable use of biodiversity with about a third (32%) of Parties fully addressing this issue. About a fifth of Parties (21%) fully addressed the elimination, phase out, or reform of incentives harmful to biodiversity. Few Parties (10%) fully addressed the reduction of incentives harmful for biodiversity by at least $500 billion per year by 2030. Most Parties (67%) did not submit targets addressing the reduction in incentives harmful for biodiversity by $500 billion. Few Parties (12%) included a quantitative element for the reduction of harmful subsidies.</w:t>
      </w:r>
      <w:r w:rsidRPr="00AD36D2">
        <w:rPr>
          <w:rStyle w:val="FootnoteReference"/>
        </w:rPr>
        <w:footnoteReference w:id="83"/>
      </w:r>
      <w:r w:rsidRPr="00AD36D2">
        <w:t xml:space="preserve"> Some of those that did refer to reductions of $500 billion while others refer to specific percentage reductions of between 10% and 50%. Some Parties also included quantitative values of between 5% and 25% for the increase of positive incentives (figure 2</w:t>
      </w:r>
      <w:r w:rsidR="00393FF7" w:rsidRPr="00AD36D2">
        <w:t>6</w:t>
      </w:r>
      <w:r w:rsidRPr="00AD36D2">
        <w:t xml:space="preserve">). </w:t>
      </w:r>
    </w:p>
    <w:p w14:paraId="7D5E5BD0" w14:textId="77F88D5C" w:rsidR="008C0428" w:rsidRPr="00AD36D2" w:rsidRDefault="00E10E00" w:rsidP="00731CA5">
      <w:pPr>
        <w:pStyle w:val="CBDNormalNumber"/>
        <w:numPr>
          <w:ilvl w:val="0"/>
          <w:numId w:val="5"/>
        </w:numPr>
        <w:ind w:left="568"/>
      </w:pPr>
      <w:bookmarkStart w:id="142" w:name="_Hlk202868772"/>
      <w:r w:rsidRPr="00AD36D2">
        <w:t>Less than half</w:t>
      </w:r>
      <w:r w:rsidR="001615E4" w:rsidRPr="00AD36D2">
        <w:t xml:space="preserve"> of Parties (</w:t>
      </w:r>
      <w:r w:rsidRPr="00AD36D2">
        <w:t>40</w:t>
      </w:r>
      <w:r w:rsidR="001615E4" w:rsidRPr="00AD36D2">
        <w:t>%) provided information on the means of implementation related to at least one of their national the targets related to Target 1</w:t>
      </w:r>
      <w:r w:rsidRPr="00AD36D2">
        <w:t>8</w:t>
      </w:r>
      <w:r w:rsidR="001615E4" w:rsidRPr="00AD36D2">
        <w:t xml:space="preserve">. Of these, </w:t>
      </w:r>
      <w:r w:rsidRPr="00AD36D2">
        <w:t>80</w:t>
      </w:r>
      <w:r w:rsidR="001615E4" w:rsidRPr="00AD36D2">
        <w:t xml:space="preserve">% indicated that additional means of implementation are required. </w:t>
      </w:r>
      <w:r w:rsidR="008C0428" w:rsidRPr="00AD36D2">
        <w:t>Half (50%) of the national target submissions contain information on the associated means of implementation. For targets with this information, most (78%) indicate that additional means of implementation are needed. Some (16%) indicate that the means of implementation are available. The most mentioned required means of implementation was financial resources. However, planning, monitoring, technology transfer and capacity</w:t>
      </w:r>
      <w:r w:rsidR="006B515F" w:rsidRPr="00AD36D2">
        <w:t>-</w:t>
      </w:r>
      <w:r w:rsidR="008C0428" w:rsidRPr="00AD36D2">
        <w:t>building were also frequently mentioned. </w:t>
      </w:r>
      <w:r w:rsidR="00410F17" w:rsidRPr="00AD36D2">
        <w:t xml:space="preserve">See table </w:t>
      </w:r>
      <w:r w:rsidR="00902E46" w:rsidRPr="00AD36D2">
        <w:t>20</w:t>
      </w:r>
      <w:r w:rsidR="00410F17" w:rsidRPr="00AD36D2">
        <w:t xml:space="preserve"> for more detailed examples of the capacity needs identified by Parties.</w:t>
      </w:r>
    </w:p>
    <w:p w14:paraId="7CA45C73" w14:textId="77777777" w:rsidR="00A32E5D" w:rsidRPr="00AD36D2" w:rsidRDefault="00A32E5D" w:rsidP="00A32E5D">
      <w:pPr>
        <w:pStyle w:val="CBDNormalNumber"/>
        <w:numPr>
          <w:ilvl w:val="0"/>
          <w:numId w:val="0"/>
        </w:numPr>
        <w:ind w:left="567"/>
      </w:pPr>
      <w:r w:rsidRPr="00AD36D2">
        <w:rPr>
          <w:b/>
          <w:bCs/>
        </w:rPr>
        <w:t>Table 20.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3C4C1B" w:rsidRPr="00AD36D2" w14:paraId="3F341862" w14:textId="77777777" w:rsidTr="0011424E">
        <w:tc>
          <w:tcPr>
            <w:tcW w:w="774" w:type="pct"/>
            <w:shd w:val="clear" w:color="auto" w:fill="F2F2F2" w:themeFill="background1" w:themeFillShade="F2"/>
            <w:vAlign w:val="center"/>
          </w:tcPr>
          <w:p w14:paraId="03137C2E" w14:textId="77777777" w:rsidR="003C4C1B" w:rsidRPr="00AD36D2" w:rsidRDefault="003C4C1B" w:rsidP="00100B40">
            <w:pPr>
              <w:spacing w:before="40" w:after="40"/>
              <w:jc w:val="center"/>
              <w:rPr>
                <w:i/>
                <w:iCs/>
                <w:sz w:val="20"/>
                <w:szCs w:val="20"/>
              </w:rPr>
            </w:pPr>
            <w:r w:rsidRPr="00AD36D2">
              <w:rPr>
                <w:i/>
                <w:iCs/>
                <w:sz w:val="20"/>
                <w:szCs w:val="20"/>
              </w:rPr>
              <w:t>Category of needs</w:t>
            </w:r>
          </w:p>
        </w:tc>
        <w:tc>
          <w:tcPr>
            <w:tcW w:w="1042" w:type="pct"/>
            <w:shd w:val="clear" w:color="auto" w:fill="F2F2F2" w:themeFill="background1" w:themeFillShade="F2"/>
            <w:vAlign w:val="center"/>
          </w:tcPr>
          <w:p w14:paraId="1D8F932E" w14:textId="7C4D7C20" w:rsidR="003C4C1B" w:rsidRPr="00AD36D2" w:rsidRDefault="003C4C1B" w:rsidP="00100B40">
            <w:pPr>
              <w:spacing w:before="40" w:after="40"/>
              <w:jc w:val="center"/>
              <w:rPr>
                <w:i/>
                <w:iCs/>
                <w:sz w:val="20"/>
                <w:szCs w:val="20"/>
              </w:rPr>
            </w:pPr>
            <w:r w:rsidRPr="00AD36D2">
              <w:rPr>
                <w:i/>
                <w:iCs/>
                <w:sz w:val="20"/>
                <w:szCs w:val="20"/>
              </w:rPr>
              <w:t xml:space="preserve">Subcategory </w:t>
            </w:r>
            <w:r w:rsidR="00902E46" w:rsidRPr="00AD36D2">
              <w:rPr>
                <w:i/>
                <w:iCs/>
                <w:sz w:val="20"/>
                <w:szCs w:val="20"/>
              </w:rPr>
              <w:t>of needs</w:t>
            </w:r>
          </w:p>
        </w:tc>
        <w:tc>
          <w:tcPr>
            <w:tcW w:w="3184" w:type="pct"/>
            <w:shd w:val="clear" w:color="auto" w:fill="F2F2F2" w:themeFill="background1" w:themeFillShade="F2"/>
            <w:vAlign w:val="center"/>
          </w:tcPr>
          <w:p w14:paraId="280E1478" w14:textId="67CE3ED3" w:rsidR="003C4C1B" w:rsidRPr="00AD36D2" w:rsidRDefault="003C4C1B" w:rsidP="00100B40">
            <w:pPr>
              <w:spacing w:before="40" w:after="40"/>
              <w:ind w:left="357"/>
              <w:jc w:val="center"/>
              <w:rPr>
                <w:i/>
                <w:iCs/>
                <w:sz w:val="20"/>
                <w:szCs w:val="20"/>
              </w:rPr>
            </w:pPr>
            <w:r w:rsidRPr="00AD36D2">
              <w:rPr>
                <w:i/>
                <w:iCs/>
                <w:sz w:val="20"/>
                <w:szCs w:val="20"/>
              </w:rPr>
              <w:t>Examples of specific needs</w:t>
            </w:r>
          </w:p>
        </w:tc>
      </w:tr>
      <w:tr w:rsidR="003C4C1B" w:rsidRPr="00AD36D2" w14:paraId="65A87938" w14:textId="77777777" w:rsidTr="0011424E">
        <w:tc>
          <w:tcPr>
            <w:tcW w:w="774" w:type="pct"/>
            <w:vMerge w:val="restart"/>
            <w:vAlign w:val="center"/>
          </w:tcPr>
          <w:p w14:paraId="261F5C14" w14:textId="77777777" w:rsidR="003C4C1B" w:rsidRPr="00AD36D2" w:rsidRDefault="003C4C1B" w:rsidP="00100B40">
            <w:pPr>
              <w:spacing w:before="40" w:after="40"/>
              <w:jc w:val="left"/>
              <w:rPr>
                <w:sz w:val="20"/>
                <w:szCs w:val="20"/>
              </w:rPr>
            </w:pPr>
            <w:r w:rsidRPr="00AD36D2">
              <w:rPr>
                <w:sz w:val="20"/>
                <w:szCs w:val="20"/>
              </w:rPr>
              <w:t xml:space="preserve">Technical </w:t>
            </w:r>
          </w:p>
        </w:tc>
        <w:tc>
          <w:tcPr>
            <w:tcW w:w="1042" w:type="pct"/>
            <w:vAlign w:val="center"/>
          </w:tcPr>
          <w:p w14:paraId="1C1C31ED" w14:textId="74776DE1" w:rsidR="003C4C1B" w:rsidRPr="00AD36D2" w:rsidRDefault="003C4C1B" w:rsidP="00100B40">
            <w:pPr>
              <w:spacing w:before="40" w:after="40"/>
              <w:jc w:val="left"/>
              <w:rPr>
                <w:sz w:val="20"/>
                <w:szCs w:val="20"/>
              </w:rPr>
            </w:pPr>
            <w:r w:rsidRPr="00AD36D2">
              <w:rPr>
                <w:sz w:val="20"/>
                <w:szCs w:val="20"/>
              </w:rPr>
              <w:t>Information and data</w:t>
            </w:r>
          </w:p>
        </w:tc>
        <w:tc>
          <w:tcPr>
            <w:tcW w:w="3184" w:type="pct"/>
            <w:vAlign w:val="center"/>
          </w:tcPr>
          <w:p w14:paraId="00B40F98" w14:textId="1553F0DE" w:rsidR="003C4C1B" w:rsidRPr="00AD36D2" w:rsidRDefault="003C4C1B"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 standardi</w:t>
            </w:r>
            <w:r w:rsidR="00FB0E29" w:rsidRPr="00AD36D2">
              <w:rPr>
                <w:rFonts w:asciiTheme="majorBidi" w:hAnsiTheme="majorBidi" w:cstheme="majorBidi"/>
                <w:sz w:val="20"/>
                <w:szCs w:val="20"/>
              </w:rPr>
              <w:t>z</w:t>
            </w:r>
            <w:r w:rsidRPr="00AD36D2">
              <w:rPr>
                <w:rFonts w:asciiTheme="majorBidi" w:hAnsiTheme="majorBidi" w:cstheme="majorBidi"/>
                <w:sz w:val="20"/>
                <w:szCs w:val="20"/>
              </w:rPr>
              <w:t>ed methodologies, indicators and metrics to determine positive and harmful impacts on biodiversity</w:t>
            </w:r>
          </w:p>
          <w:p w14:paraId="16C6DA11" w14:textId="21EBF920" w:rsidR="003C4C1B" w:rsidRPr="00AD36D2" w:rsidRDefault="003C4C1B"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Develop metrics to measure incentive effectiveness </w:t>
            </w:r>
          </w:p>
        </w:tc>
      </w:tr>
      <w:tr w:rsidR="003C4C1B" w:rsidRPr="00AD36D2" w14:paraId="23CD8D61" w14:textId="77777777" w:rsidTr="0011424E">
        <w:tc>
          <w:tcPr>
            <w:tcW w:w="774" w:type="pct"/>
            <w:vMerge/>
            <w:vAlign w:val="center"/>
          </w:tcPr>
          <w:p w14:paraId="0B3F43C8" w14:textId="77777777" w:rsidR="003C4C1B" w:rsidRPr="00AD36D2" w:rsidRDefault="003C4C1B" w:rsidP="00100B40">
            <w:pPr>
              <w:spacing w:before="40" w:after="40"/>
              <w:jc w:val="left"/>
              <w:rPr>
                <w:sz w:val="20"/>
                <w:szCs w:val="20"/>
              </w:rPr>
            </w:pPr>
          </w:p>
        </w:tc>
        <w:tc>
          <w:tcPr>
            <w:tcW w:w="1042" w:type="pct"/>
            <w:vAlign w:val="center"/>
          </w:tcPr>
          <w:p w14:paraId="15181724" w14:textId="18E83706" w:rsidR="003C4C1B" w:rsidRPr="00AD36D2" w:rsidRDefault="003C4C1B" w:rsidP="00100B40">
            <w:pPr>
              <w:spacing w:before="40" w:after="40"/>
              <w:jc w:val="left"/>
              <w:rPr>
                <w:sz w:val="20"/>
                <w:szCs w:val="20"/>
              </w:rPr>
            </w:pPr>
            <w:r w:rsidRPr="00AD36D2">
              <w:rPr>
                <w:sz w:val="20"/>
                <w:szCs w:val="20"/>
              </w:rPr>
              <w:t>Scientific research</w:t>
            </w:r>
          </w:p>
        </w:tc>
        <w:tc>
          <w:tcPr>
            <w:tcW w:w="3184" w:type="pct"/>
            <w:vAlign w:val="center"/>
          </w:tcPr>
          <w:p w14:paraId="583C7E7E" w14:textId="77777777" w:rsidR="003C4C1B" w:rsidRPr="00AD36D2" w:rsidRDefault="003C4C1B"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Conduct national assessments of harmful and positive incentives and subsidies impacting biodiversity to identify and promote policies that support conservation and sustainable use of biodiversity</w:t>
            </w:r>
          </w:p>
        </w:tc>
      </w:tr>
      <w:tr w:rsidR="003C4C1B" w:rsidRPr="00AD36D2" w14:paraId="76F35508" w14:textId="77777777" w:rsidTr="0011424E">
        <w:tc>
          <w:tcPr>
            <w:tcW w:w="774" w:type="pct"/>
            <w:vMerge/>
            <w:vAlign w:val="center"/>
          </w:tcPr>
          <w:p w14:paraId="5297E3E0" w14:textId="77777777" w:rsidR="003C4C1B" w:rsidRPr="00AD36D2" w:rsidRDefault="003C4C1B" w:rsidP="00100B40">
            <w:pPr>
              <w:spacing w:before="40" w:after="40"/>
              <w:jc w:val="left"/>
              <w:rPr>
                <w:sz w:val="20"/>
                <w:szCs w:val="20"/>
              </w:rPr>
            </w:pPr>
          </w:p>
        </w:tc>
        <w:tc>
          <w:tcPr>
            <w:tcW w:w="1042" w:type="pct"/>
            <w:vAlign w:val="center"/>
          </w:tcPr>
          <w:p w14:paraId="280DFC37" w14:textId="481F8639" w:rsidR="003C4C1B" w:rsidRPr="00AD36D2" w:rsidRDefault="003C4C1B" w:rsidP="00100B40">
            <w:pPr>
              <w:spacing w:before="40" w:after="40"/>
              <w:jc w:val="left"/>
              <w:rPr>
                <w:sz w:val="20"/>
                <w:szCs w:val="20"/>
              </w:rPr>
            </w:pPr>
            <w:r w:rsidRPr="00AD36D2">
              <w:rPr>
                <w:sz w:val="20"/>
                <w:szCs w:val="20"/>
              </w:rPr>
              <w:t>Communication and awareness</w:t>
            </w:r>
          </w:p>
        </w:tc>
        <w:tc>
          <w:tcPr>
            <w:tcW w:w="3184" w:type="pct"/>
            <w:vAlign w:val="center"/>
          </w:tcPr>
          <w:p w14:paraId="3B919CC7" w14:textId="77777777" w:rsidR="003C4C1B" w:rsidRPr="00AD36D2" w:rsidRDefault="003C4C1B"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education and awareness to improve understanding of the negative impact of incentives and subsidies on biodiversity</w:t>
            </w:r>
          </w:p>
          <w:p w14:paraId="5C384D1E" w14:textId="1EDED78E" w:rsidR="003C4C1B" w:rsidRPr="00AD36D2" w:rsidRDefault="003C4C1B"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lastRenderedPageBreak/>
              <w:t xml:space="preserve">Address conflicts that </w:t>
            </w:r>
            <w:r w:rsidR="009C27F2" w:rsidRPr="00AD36D2">
              <w:rPr>
                <w:rFonts w:asciiTheme="majorBidi" w:hAnsiTheme="majorBidi" w:cstheme="majorBidi"/>
                <w:sz w:val="20"/>
                <w:szCs w:val="20"/>
              </w:rPr>
              <w:t>arise</w:t>
            </w:r>
            <w:r w:rsidRPr="00AD36D2">
              <w:rPr>
                <w:rFonts w:asciiTheme="majorBidi" w:hAnsiTheme="majorBidi" w:cstheme="majorBidi"/>
                <w:sz w:val="20"/>
                <w:szCs w:val="20"/>
              </w:rPr>
              <w:t xml:space="preserve"> from the reform, reduction and elimination of program</w:t>
            </w:r>
            <w:r w:rsidR="003D7B18" w:rsidRPr="00AD36D2">
              <w:rPr>
                <w:rFonts w:asciiTheme="majorBidi" w:hAnsiTheme="majorBidi" w:cstheme="majorBidi"/>
                <w:sz w:val="20"/>
                <w:szCs w:val="20"/>
              </w:rPr>
              <w:t>me</w:t>
            </w:r>
            <w:r w:rsidRPr="00AD36D2">
              <w:rPr>
                <w:rFonts w:asciiTheme="majorBidi" w:hAnsiTheme="majorBidi" w:cstheme="majorBidi"/>
                <w:sz w:val="20"/>
                <w:szCs w:val="20"/>
              </w:rPr>
              <w:t xml:space="preserve">s, subsidies and incentives </w:t>
            </w:r>
          </w:p>
        </w:tc>
      </w:tr>
      <w:tr w:rsidR="003C4C1B" w:rsidRPr="00AD36D2" w14:paraId="297291C2" w14:textId="77777777" w:rsidTr="0011424E">
        <w:tc>
          <w:tcPr>
            <w:tcW w:w="774" w:type="pct"/>
            <w:vMerge/>
            <w:vAlign w:val="center"/>
          </w:tcPr>
          <w:p w14:paraId="1E90D708" w14:textId="77777777" w:rsidR="003C4C1B" w:rsidRPr="00AD36D2" w:rsidRDefault="003C4C1B" w:rsidP="00100B40">
            <w:pPr>
              <w:spacing w:before="40" w:after="40"/>
              <w:jc w:val="left"/>
              <w:rPr>
                <w:sz w:val="20"/>
                <w:szCs w:val="20"/>
              </w:rPr>
            </w:pPr>
          </w:p>
        </w:tc>
        <w:tc>
          <w:tcPr>
            <w:tcW w:w="1042" w:type="pct"/>
            <w:vAlign w:val="center"/>
          </w:tcPr>
          <w:p w14:paraId="3596037B" w14:textId="73049878" w:rsidR="003C4C1B" w:rsidRPr="00AD36D2" w:rsidRDefault="003C4C1B" w:rsidP="00100B40">
            <w:pPr>
              <w:spacing w:before="40" w:after="40"/>
              <w:jc w:val="left"/>
              <w:rPr>
                <w:sz w:val="20"/>
                <w:szCs w:val="20"/>
              </w:rPr>
            </w:pPr>
            <w:r w:rsidRPr="00AD36D2">
              <w:rPr>
                <w:sz w:val="20"/>
                <w:szCs w:val="20"/>
              </w:rPr>
              <w:t>National and local cooperation and knowledge transfer</w:t>
            </w:r>
          </w:p>
        </w:tc>
        <w:tc>
          <w:tcPr>
            <w:tcW w:w="3184" w:type="pct"/>
            <w:vAlign w:val="center"/>
          </w:tcPr>
          <w:p w14:paraId="57105AA7" w14:textId="184D5366" w:rsidR="003C4C1B" w:rsidRPr="00AD36D2" w:rsidRDefault="003C4C1B"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 intersectoral coordination mechanisms for the identification of incentives, program</w:t>
            </w:r>
            <w:r w:rsidR="003D7B18" w:rsidRPr="00AD36D2">
              <w:rPr>
                <w:rFonts w:asciiTheme="majorBidi" w:hAnsiTheme="majorBidi" w:cstheme="majorBidi"/>
                <w:sz w:val="20"/>
                <w:szCs w:val="20"/>
              </w:rPr>
              <w:t>me</w:t>
            </w:r>
            <w:r w:rsidRPr="00AD36D2">
              <w:rPr>
                <w:rFonts w:asciiTheme="majorBidi" w:hAnsiTheme="majorBidi" w:cstheme="majorBidi"/>
                <w:sz w:val="20"/>
                <w:szCs w:val="20"/>
              </w:rPr>
              <w:t>s, and projects that generate positive or harmful impacts on biodiversity</w:t>
            </w:r>
          </w:p>
        </w:tc>
      </w:tr>
      <w:tr w:rsidR="003C4C1B" w:rsidRPr="00AD36D2" w14:paraId="22627DC2" w14:textId="77777777" w:rsidTr="0011424E">
        <w:tc>
          <w:tcPr>
            <w:tcW w:w="774" w:type="pct"/>
            <w:vMerge w:val="restart"/>
            <w:vAlign w:val="center"/>
          </w:tcPr>
          <w:p w14:paraId="2B4E9831" w14:textId="77777777" w:rsidR="003C4C1B" w:rsidRPr="00AD36D2" w:rsidRDefault="003C4C1B" w:rsidP="00100B40">
            <w:pPr>
              <w:spacing w:before="40" w:after="40"/>
              <w:jc w:val="left"/>
              <w:rPr>
                <w:sz w:val="20"/>
                <w:szCs w:val="20"/>
              </w:rPr>
            </w:pPr>
            <w:r w:rsidRPr="00AD36D2">
              <w:rPr>
                <w:sz w:val="20"/>
                <w:szCs w:val="20"/>
              </w:rPr>
              <w:t xml:space="preserve">Institutional </w:t>
            </w:r>
          </w:p>
        </w:tc>
        <w:tc>
          <w:tcPr>
            <w:tcW w:w="1042" w:type="pct"/>
            <w:vAlign w:val="center"/>
          </w:tcPr>
          <w:p w14:paraId="01316C0B" w14:textId="70193355" w:rsidR="003C4C1B" w:rsidRPr="00AD36D2" w:rsidRDefault="003C4C1B" w:rsidP="00100B40">
            <w:pPr>
              <w:spacing w:before="40" w:after="40"/>
              <w:jc w:val="left"/>
              <w:rPr>
                <w:sz w:val="20"/>
                <w:szCs w:val="20"/>
              </w:rPr>
            </w:pPr>
            <w:r w:rsidRPr="00AD36D2">
              <w:rPr>
                <w:sz w:val="20"/>
                <w:szCs w:val="20"/>
              </w:rPr>
              <w:t>Regulatory and legal frameworks</w:t>
            </w:r>
          </w:p>
        </w:tc>
        <w:tc>
          <w:tcPr>
            <w:tcW w:w="3184" w:type="pct"/>
            <w:vAlign w:val="center"/>
          </w:tcPr>
          <w:p w14:paraId="56ACC618" w14:textId="77777777" w:rsidR="00E01127" w:rsidRPr="00AD36D2" w:rsidRDefault="003C4C1B"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Interpret and apply legislation and regulations related to </w:t>
            </w:r>
            <w:r w:rsidR="00CD79EE" w:rsidRPr="00AD36D2">
              <w:rPr>
                <w:rFonts w:asciiTheme="majorBidi" w:hAnsiTheme="majorBidi" w:cstheme="majorBidi"/>
                <w:sz w:val="20"/>
                <w:szCs w:val="20"/>
              </w:rPr>
              <w:t>incentives for ecosystem services</w:t>
            </w:r>
            <w:r w:rsidRPr="00AD36D2">
              <w:rPr>
                <w:rFonts w:asciiTheme="majorBidi" w:hAnsiTheme="majorBidi" w:cstheme="majorBidi"/>
                <w:sz w:val="20"/>
                <w:szCs w:val="20"/>
              </w:rPr>
              <w:t xml:space="preserve">, </w:t>
            </w:r>
            <w:r w:rsidR="00062317" w:rsidRPr="00AD36D2">
              <w:rPr>
                <w:rFonts w:asciiTheme="majorBidi" w:hAnsiTheme="majorBidi" w:cstheme="majorBidi"/>
                <w:sz w:val="20"/>
                <w:szCs w:val="20"/>
              </w:rPr>
              <w:t xml:space="preserve">environmental impact assessment and strategic environmental </w:t>
            </w:r>
            <w:r w:rsidR="00E01127" w:rsidRPr="00AD36D2">
              <w:rPr>
                <w:rFonts w:asciiTheme="majorBidi" w:hAnsiTheme="majorBidi" w:cstheme="majorBidi"/>
                <w:sz w:val="20"/>
                <w:szCs w:val="20"/>
              </w:rPr>
              <w:t>assessments</w:t>
            </w:r>
            <w:r w:rsidRPr="00AD36D2">
              <w:rPr>
                <w:rFonts w:asciiTheme="majorBidi" w:hAnsiTheme="majorBidi" w:cstheme="majorBidi"/>
                <w:sz w:val="20"/>
                <w:szCs w:val="20"/>
              </w:rPr>
              <w:t xml:space="preserve"> </w:t>
            </w:r>
          </w:p>
          <w:p w14:paraId="0EC7CF25" w14:textId="4E11A72B" w:rsidR="003C4C1B" w:rsidRPr="00AD36D2" w:rsidRDefault="003C4C1B"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 regulatory framework</w:t>
            </w:r>
            <w:r w:rsidR="00E01127" w:rsidRPr="00AD36D2">
              <w:rPr>
                <w:rFonts w:asciiTheme="majorBidi" w:hAnsiTheme="majorBidi" w:cstheme="majorBidi"/>
                <w:sz w:val="20"/>
                <w:szCs w:val="20"/>
              </w:rPr>
              <w:t>s</w:t>
            </w:r>
            <w:r w:rsidRPr="00AD36D2">
              <w:rPr>
                <w:rFonts w:asciiTheme="majorBidi" w:hAnsiTheme="majorBidi" w:cstheme="majorBidi"/>
                <w:sz w:val="20"/>
                <w:szCs w:val="20"/>
              </w:rPr>
              <w:t xml:space="preserve"> and guideline to recognize and promote productive practices that are positive for biodiversity, alongside enabling elements</w:t>
            </w:r>
            <w:r w:rsidR="00FB0E29" w:rsidRPr="00AD36D2">
              <w:rPr>
                <w:rFonts w:asciiTheme="majorBidi" w:hAnsiTheme="majorBidi" w:cstheme="majorBidi"/>
                <w:sz w:val="20"/>
                <w:szCs w:val="20"/>
              </w:rPr>
              <w:t>,</w:t>
            </w:r>
            <w:r w:rsidRPr="00AD36D2">
              <w:rPr>
                <w:rFonts w:asciiTheme="majorBidi" w:hAnsiTheme="majorBidi" w:cstheme="majorBidi"/>
                <w:sz w:val="20"/>
                <w:szCs w:val="20"/>
              </w:rPr>
              <w:t xml:space="preserve"> such as education, knowledge transfer and markets </w:t>
            </w:r>
          </w:p>
        </w:tc>
      </w:tr>
      <w:tr w:rsidR="003C4C1B" w:rsidRPr="00AD36D2" w14:paraId="371B856D" w14:textId="77777777" w:rsidTr="0011424E">
        <w:tc>
          <w:tcPr>
            <w:tcW w:w="774" w:type="pct"/>
            <w:vMerge/>
            <w:vAlign w:val="center"/>
          </w:tcPr>
          <w:p w14:paraId="377F419C" w14:textId="77777777" w:rsidR="003C4C1B" w:rsidRPr="00AD36D2" w:rsidRDefault="003C4C1B" w:rsidP="00100B40">
            <w:pPr>
              <w:spacing w:before="40" w:after="40"/>
              <w:jc w:val="left"/>
              <w:rPr>
                <w:sz w:val="20"/>
                <w:szCs w:val="20"/>
              </w:rPr>
            </w:pPr>
          </w:p>
        </w:tc>
        <w:tc>
          <w:tcPr>
            <w:tcW w:w="1042" w:type="pct"/>
            <w:vAlign w:val="center"/>
          </w:tcPr>
          <w:p w14:paraId="2804D81D" w14:textId="1F277882" w:rsidR="003C4C1B" w:rsidRPr="00AD36D2" w:rsidRDefault="003C4C1B" w:rsidP="00100B40">
            <w:pPr>
              <w:spacing w:before="40" w:after="40"/>
              <w:jc w:val="left"/>
              <w:rPr>
                <w:sz w:val="20"/>
                <w:szCs w:val="20"/>
              </w:rPr>
            </w:pPr>
            <w:r w:rsidRPr="00AD36D2">
              <w:rPr>
                <w:sz w:val="20"/>
                <w:szCs w:val="20"/>
              </w:rPr>
              <w:t>Environmental governance and policy</w:t>
            </w:r>
          </w:p>
        </w:tc>
        <w:tc>
          <w:tcPr>
            <w:tcW w:w="3184" w:type="pct"/>
            <w:vAlign w:val="center"/>
          </w:tcPr>
          <w:p w14:paraId="5CE38D3A" w14:textId="044A5466" w:rsidR="003C4C1B" w:rsidRPr="00AD36D2" w:rsidRDefault="000745CA"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Promote actions to ensure that</w:t>
            </w:r>
            <w:r w:rsidR="003C4C1B" w:rsidRPr="00AD36D2">
              <w:rPr>
                <w:rFonts w:asciiTheme="majorBidi" w:hAnsiTheme="majorBidi" w:cstheme="majorBidi"/>
                <w:sz w:val="20"/>
                <w:szCs w:val="20"/>
              </w:rPr>
              <w:t xml:space="preserve"> sustainable economic development does not come at the cost of protecting nature, </w:t>
            </w:r>
          </w:p>
          <w:p w14:paraId="20ADC8DB" w14:textId="504C4499" w:rsidR="003C4C1B" w:rsidRPr="00AD36D2" w:rsidRDefault="000745CA"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 policies to address t</w:t>
            </w:r>
            <w:r w:rsidR="003C4C1B" w:rsidRPr="00AD36D2">
              <w:rPr>
                <w:rFonts w:asciiTheme="majorBidi" w:hAnsiTheme="majorBidi" w:cstheme="majorBidi"/>
                <w:sz w:val="20"/>
                <w:szCs w:val="20"/>
              </w:rPr>
              <w:t xml:space="preserve">rade-offs with other environmental and socioeconomic issues </w:t>
            </w:r>
          </w:p>
          <w:p w14:paraId="45FF4AC8" w14:textId="4DAA12D4" w:rsidR="003C4C1B" w:rsidRPr="00AD36D2" w:rsidRDefault="000745CA"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w:t>
            </w:r>
            <w:r w:rsidR="00EA46DA" w:rsidRPr="00AD36D2">
              <w:rPr>
                <w:rFonts w:asciiTheme="majorBidi" w:hAnsiTheme="majorBidi" w:cstheme="majorBidi"/>
                <w:sz w:val="20"/>
                <w:szCs w:val="20"/>
              </w:rPr>
              <w:t>lop policies which address</w:t>
            </w:r>
            <w:r w:rsidR="003C4C1B" w:rsidRPr="00AD36D2">
              <w:rPr>
                <w:rFonts w:asciiTheme="majorBidi" w:hAnsiTheme="majorBidi" w:cstheme="majorBidi"/>
                <w:sz w:val="20"/>
                <w:szCs w:val="20"/>
              </w:rPr>
              <w:t xml:space="preserve"> incentives from all areas of the economy </w:t>
            </w:r>
          </w:p>
          <w:p w14:paraId="7957C488" w14:textId="17D3A6D4" w:rsidR="003C4C1B" w:rsidRPr="00AD36D2" w:rsidRDefault="003C4C1B" w:rsidP="00F5371E">
            <w:pPr>
              <w:pStyle w:val="ListParagraph"/>
              <w:numPr>
                <w:ilvl w:val="0"/>
                <w:numId w:val="37"/>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Promote subsidies for non-harmful alternative resources </w:t>
            </w:r>
          </w:p>
        </w:tc>
      </w:tr>
    </w:tbl>
    <w:p w14:paraId="27F52689" w14:textId="5BA4DC73" w:rsidR="008C0428" w:rsidRPr="00AD36D2" w:rsidRDefault="008551B0" w:rsidP="00731CA5">
      <w:pPr>
        <w:pStyle w:val="CBDNormalNumber"/>
        <w:numPr>
          <w:ilvl w:val="0"/>
          <w:numId w:val="5"/>
        </w:numPr>
        <w:ind w:left="568"/>
      </w:pPr>
      <w:bookmarkStart w:id="143" w:name="_Hlk202861269"/>
      <w:bookmarkEnd w:id="142"/>
      <w:r w:rsidRPr="00AD36D2">
        <w:t xml:space="preserve">Few Parties (14%) and </w:t>
      </w:r>
      <w:r w:rsidR="009C27F2" w:rsidRPr="00AD36D2">
        <w:t>few national</w:t>
      </w:r>
      <w:r w:rsidR="008C0428" w:rsidRPr="00AD36D2">
        <w:t xml:space="preserve"> target submissions </w:t>
      </w:r>
      <w:r w:rsidR="0095351C" w:rsidRPr="00AD36D2">
        <w:t xml:space="preserve">(16%) </w:t>
      </w:r>
      <w:r w:rsidR="008C0428" w:rsidRPr="00AD36D2">
        <w:t>provide information on the involvement of non-</w:t>
      </w:r>
      <w:r w:rsidR="003C2FE8" w:rsidRPr="00AD36D2">
        <w:t>S</w:t>
      </w:r>
      <w:r w:rsidR="008C0428" w:rsidRPr="00AD36D2">
        <w:t>tate actors. Common actions included resource mobilization, data collection and research, and monitoring from a range of actors</w:t>
      </w:r>
      <w:r w:rsidR="00FB0E29" w:rsidRPr="00AD36D2">
        <w:t>,</w:t>
      </w:r>
      <w:r w:rsidR="008C0428" w:rsidRPr="00AD36D2">
        <w:t xml:space="preserve"> including non-governmental organi</w:t>
      </w:r>
      <w:r w:rsidR="009A3F98" w:rsidRPr="00AD36D2">
        <w:t>z</w:t>
      </w:r>
      <w:r w:rsidR="008C0428" w:rsidRPr="00AD36D2">
        <w:t>ations, private entities, indigenous people</w:t>
      </w:r>
      <w:r w:rsidR="00FB2212" w:rsidRPr="00AD36D2">
        <w:t>s</w:t>
      </w:r>
      <w:r w:rsidR="008C0428" w:rsidRPr="00AD36D2">
        <w:t xml:space="preserve"> and local communities, and academic institutions. </w:t>
      </w:r>
    </w:p>
    <w:bookmarkEnd w:id="143"/>
    <w:p w14:paraId="02D425DF" w14:textId="0B05354F" w:rsidR="008C0428" w:rsidRPr="00AD36D2" w:rsidRDefault="00FA20D4" w:rsidP="00FA20D4">
      <w:pPr>
        <w:pStyle w:val="CBDNormalNumber"/>
        <w:numPr>
          <w:ilvl w:val="0"/>
          <w:numId w:val="5"/>
        </w:numPr>
        <w:ind w:left="568"/>
      </w:pPr>
      <w:r w:rsidRPr="00AD36D2">
        <w:t>Few Parties indicated that they would make use of component (15%) or complimentary (22%) indicators for monitoring implementation of their national targets associated with this target of the Framework. Comparatively more (</w:t>
      </w:r>
      <w:r w:rsidR="00B70710" w:rsidRPr="00AD36D2">
        <w:t>35%)</w:t>
      </w:r>
      <w:r w:rsidRPr="00AD36D2">
        <w:t xml:space="preserve"> indicated that they would make use of national indicators. At the target level, around </w:t>
      </w:r>
      <w:r w:rsidR="009C27F2" w:rsidRPr="00AD36D2">
        <w:t xml:space="preserve">a </w:t>
      </w:r>
      <w:r w:rsidR="008C0428" w:rsidRPr="00AD36D2">
        <w:t>quarter of national targets identified component indicators (23%) and complimentary indicators (24%). More than one third (37%) of national targets mapped to GBF Target 18 contained supplementary national indicators. Most of the national indicators monitor the number or value of beneficial or harmful subsidies for biodiversity in various sectors, especially agriculture and energy. </w:t>
      </w:r>
    </w:p>
    <w:p w14:paraId="1FBD9629" w14:textId="72A332D7" w:rsidR="008C0428" w:rsidRPr="00AD36D2" w:rsidRDefault="008C0428" w:rsidP="00731CA5">
      <w:pPr>
        <w:pStyle w:val="CBDNormalNumber"/>
        <w:numPr>
          <w:ilvl w:val="0"/>
          <w:numId w:val="5"/>
        </w:numPr>
        <w:ind w:left="568"/>
      </w:pPr>
      <w:r w:rsidRPr="00AD36D2">
        <w:t>Two thirds (6</w:t>
      </w:r>
      <w:r w:rsidR="00E702B2" w:rsidRPr="00AD36D2">
        <w:t>7</w:t>
      </w:r>
      <w:r w:rsidRPr="00AD36D2">
        <w:t>%) of national target submissions contain information on which elements of section C of the Kunming-Montreal Global Biodiversity Framework the national target helps to address. The most commonly addressed elements were national circumstances, priorities and capabilities (7</w:t>
      </w:r>
      <w:r w:rsidR="000332FE" w:rsidRPr="00AD36D2">
        <w:t>8</w:t>
      </w:r>
      <w:r w:rsidRPr="00AD36D2">
        <w:t>%), whole-of-government and whole-of-society approach (78%), access to financial resources (7</w:t>
      </w:r>
      <w:r w:rsidR="00CB200B" w:rsidRPr="00AD36D2">
        <w:t>2</w:t>
      </w:r>
      <w:r w:rsidRPr="00AD36D2">
        <w:t>%) and collective effort towards the targets (7</w:t>
      </w:r>
      <w:r w:rsidR="00CB200B" w:rsidRPr="00AD36D2">
        <w:t>2</w:t>
      </w:r>
      <w:r w:rsidRPr="00AD36D2">
        <w:t>%). Comparatively few targets addressed different value systems (4</w:t>
      </w:r>
      <w:r w:rsidR="00233A80" w:rsidRPr="00AD36D2">
        <w:t>0</w:t>
      </w:r>
      <w:r w:rsidRPr="00AD36D2">
        <w:t>%)</w:t>
      </w:r>
      <w:r w:rsidR="00233A80" w:rsidRPr="00AD36D2">
        <w:t xml:space="preserve"> and the principles of the Rio Declaration</w:t>
      </w:r>
      <w:r w:rsidRPr="00AD36D2">
        <w:t>.</w:t>
      </w:r>
    </w:p>
    <w:p w14:paraId="0A57664B" w14:textId="23340419" w:rsidR="008C0428" w:rsidRPr="00AD36D2" w:rsidRDefault="008C0428" w:rsidP="009C3E2A">
      <w:pPr>
        <w:pStyle w:val="CBDNormalNumber"/>
        <w:numPr>
          <w:ilvl w:val="0"/>
          <w:numId w:val="5"/>
        </w:numPr>
        <w:ind w:left="568"/>
      </w:pPr>
      <w:r w:rsidRPr="00AD36D2">
        <w:t>More than half (56%) of national target submissions contained information on the associated policy measures. Some commonly mentioned measures include the development or improvement of monitoring and reporting program</w:t>
      </w:r>
      <w:r w:rsidR="003D7B18" w:rsidRPr="00AD36D2">
        <w:t>me</w:t>
      </w:r>
      <w:r w:rsidRPr="00AD36D2">
        <w:t>s, research and knowledge collection to identify harmful incentives and to optimize the use of positive subsidies, including in the agricultural and energy sectors, increasing awareness, and developing or strengthening political and/or legal frameworks.</w:t>
      </w:r>
    </w:p>
    <w:p w14:paraId="4029A82E" w14:textId="183368F4" w:rsidR="0093449A" w:rsidRPr="00AD36D2" w:rsidRDefault="0093449A" w:rsidP="00EE46FC">
      <w:pPr>
        <w:pStyle w:val="CBDNormalNoNumber"/>
      </w:pPr>
      <w:r w:rsidRPr="00AD36D2">
        <w:rPr>
          <w:noProof/>
        </w:rPr>
        <w:lastRenderedPageBreak/>
        <w:drawing>
          <wp:inline distT="0" distB="0" distL="0" distR="0" wp14:anchorId="39200403" wp14:editId="2B19E964">
            <wp:extent cx="5643715" cy="5094597"/>
            <wp:effectExtent l="0" t="0" r="0" b="0"/>
            <wp:docPr id="133777780"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5663577" cy="5112526"/>
                    </a:xfrm>
                    <a:prstGeom prst="rect">
                      <a:avLst/>
                    </a:prstGeom>
                    <a:noFill/>
                  </pic:spPr>
                </pic:pic>
              </a:graphicData>
            </a:graphic>
          </wp:inline>
        </w:drawing>
      </w:r>
    </w:p>
    <w:p w14:paraId="55FC0B62" w14:textId="2321E1D6" w:rsidR="008C0428" w:rsidRPr="00AD36D2" w:rsidRDefault="008C0428" w:rsidP="00F6629D">
      <w:pPr>
        <w:pStyle w:val="CBDFigureTitle"/>
        <w:rPr>
          <w:rFonts w:asciiTheme="majorBidi" w:hAnsiTheme="majorBidi" w:cstheme="majorBidi"/>
        </w:rPr>
      </w:pPr>
      <w:r w:rsidRPr="00AD36D2">
        <w:t>Figure 2</w:t>
      </w:r>
      <w:r w:rsidR="00393FF7" w:rsidRPr="00AD36D2">
        <w:t>6</w:t>
      </w:r>
      <w:r w:rsidRPr="00AD36D2">
        <w:t xml:space="preserve"> – Assessment of the degree to which Parties have addressed the elements of GBF Target 18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B975F6" w:rsidRPr="00AD36D2">
        <w:t>.</w:t>
      </w:r>
    </w:p>
    <w:p w14:paraId="594108A6" w14:textId="27A85274" w:rsidR="008C0428" w:rsidRPr="00AD36D2" w:rsidRDefault="008C0428" w:rsidP="009C3E2A">
      <w:pPr>
        <w:pStyle w:val="CBDH2"/>
        <w:spacing w:before="120"/>
        <w:jc w:val="left"/>
        <w:rPr>
          <w:shd w:val="clear" w:color="auto" w:fill="FFFFFF"/>
        </w:rPr>
      </w:pPr>
      <w:bookmarkStart w:id="144" w:name="_Toc210038524"/>
      <w:bookmarkStart w:id="145" w:name="_Toc219112343"/>
      <w:r w:rsidRPr="00AD36D2">
        <w:rPr>
          <w:shd w:val="clear" w:color="auto" w:fill="FFFFFF"/>
        </w:rPr>
        <w:t>Target 19: mobilize $200 billion per year for biodiversity from all sources, including $30 billion through international finance</w:t>
      </w:r>
      <w:bookmarkEnd w:id="144"/>
      <w:bookmarkEnd w:id="145"/>
    </w:p>
    <w:p w14:paraId="2EF5AF7B" w14:textId="0A5571D4" w:rsidR="008C0428" w:rsidRPr="00AD36D2" w:rsidRDefault="008C0428" w:rsidP="00731CA5">
      <w:pPr>
        <w:pStyle w:val="CBDNormalNumber"/>
        <w:numPr>
          <w:ilvl w:val="0"/>
          <w:numId w:val="5"/>
        </w:numPr>
        <w:ind w:left="568"/>
      </w:pPr>
      <w:r w:rsidRPr="00AD36D2">
        <w:t xml:space="preserve">117 Parties have submitted </w:t>
      </w:r>
      <w:r w:rsidR="000658C0" w:rsidRPr="00AD36D2">
        <w:t xml:space="preserve">265 </w:t>
      </w:r>
      <w:r w:rsidRPr="00AD36D2">
        <w:t xml:space="preserve">national targets related to Target 19. On average a Party has submitted 2 national targets related to Target 19 but the number ranges from 1 to 14. Of the national targets mapped by Parties to GBF Target 19, more than two thirds of national targets were identified as contributing to Goal D (68%) while fewer were identified as contributing to Goal A (22%), Goal B (30%), or Goal C (20%). Between 8% and 23% of the national targets submitted by Parties were linked to one of the 23 GBF Targets. Around a quarter of national targets linked to GBF Target 18 were also linked to GBF Targets 20 (23%), 14 (22%) and 18 (21%). </w:t>
      </w:r>
    </w:p>
    <w:p w14:paraId="2259E018" w14:textId="77777777" w:rsidR="008C0428" w:rsidRPr="00AD36D2" w:rsidRDefault="008C0428" w:rsidP="00731CA5">
      <w:pPr>
        <w:pStyle w:val="CBDNormalNumber"/>
        <w:numPr>
          <w:ilvl w:val="0"/>
          <w:numId w:val="5"/>
        </w:numPr>
        <w:ind w:left="568"/>
      </w:pPr>
      <w:bookmarkStart w:id="146" w:name="_Hlk202872037"/>
      <w:r w:rsidRPr="00AD36D2">
        <w:t xml:space="preserve">Less than half of the national targets (45%) submitted by Parties were reported as having high alignment to GBF Target 19, a quarter (25%) were reported as having medium alignment to the </w:t>
      </w:r>
      <w:r w:rsidRPr="00AD36D2">
        <w:lastRenderedPageBreak/>
        <w:t>Target and a similar number (20%) were reported as having low alignment. 9% of the national targets Parties did not indicate a degree of alignment.</w:t>
      </w:r>
    </w:p>
    <w:bookmarkEnd w:id="146"/>
    <w:p w14:paraId="6CF6CD76" w14:textId="0AFC97DA" w:rsidR="008C0428" w:rsidRPr="00AD36D2" w:rsidRDefault="008C39D5" w:rsidP="00731CA5">
      <w:pPr>
        <w:pStyle w:val="CBDNormalNumber"/>
        <w:numPr>
          <w:ilvl w:val="0"/>
          <w:numId w:val="5"/>
        </w:numPr>
        <w:ind w:left="568"/>
      </w:pPr>
      <w:r w:rsidRPr="00AD36D2">
        <w:t xml:space="preserve">Few (3%) Parties have set national targets which fully address all elements of Target 19 and approximately an additional tenth (7%) have set targets which </w:t>
      </w:r>
      <w:r w:rsidR="005F3D84" w:rsidRPr="00AD36D2">
        <w:t xml:space="preserve">fully </w:t>
      </w:r>
      <w:r w:rsidRPr="00AD36D2">
        <w:t xml:space="preserve">address half of the target elements. </w:t>
      </w:r>
      <w:r w:rsidR="009608ED" w:rsidRPr="00AD36D2">
        <w:t xml:space="preserve">Less than a </w:t>
      </w:r>
      <w:r w:rsidR="009E13EF" w:rsidRPr="00AD36D2">
        <w:t>quarter</w:t>
      </w:r>
      <w:r w:rsidR="009608ED" w:rsidRPr="00AD36D2">
        <w:t xml:space="preserve"> (</w:t>
      </w:r>
      <w:r w:rsidR="009E13EF" w:rsidRPr="00AD36D2">
        <w:t>23</w:t>
      </w:r>
      <w:r w:rsidR="009608ED" w:rsidRPr="00AD36D2">
        <w:t xml:space="preserve">%) of Parties have set national targets which fully address one but less than half of the target elements. </w:t>
      </w:r>
      <w:r w:rsidRPr="00AD36D2">
        <w:t>More than half of Parties (68%) have set national targets which do not fully address any element of Target 19.</w:t>
      </w:r>
      <w:r w:rsidR="008C0428" w:rsidRPr="00AD36D2">
        <w:t xml:space="preserve"> Approximately a quarter (2</w:t>
      </w:r>
      <w:r w:rsidRPr="00AD36D2">
        <w:t>7</w:t>
      </w:r>
      <w:r w:rsidR="008C0428" w:rsidRPr="00AD36D2">
        <w:t>%) of Parties have set national targets which partially address all or some of the elements. Less than half of Parties reported national targets which addressed the elements of Target 19 to a limited extent (2</w:t>
      </w:r>
      <w:r w:rsidRPr="00AD36D2">
        <w:t>6</w:t>
      </w:r>
      <w:r w:rsidR="008C0428" w:rsidRPr="00AD36D2">
        <w:t>%) or not at all (</w:t>
      </w:r>
      <w:r w:rsidRPr="00AD36D2">
        <w:t>1</w:t>
      </w:r>
      <w:r w:rsidR="002A0013" w:rsidRPr="00AD36D2">
        <w:t>5</w:t>
      </w:r>
      <w:r w:rsidR="008C0428" w:rsidRPr="00AD36D2">
        <w:t>%).</w:t>
      </w:r>
    </w:p>
    <w:p w14:paraId="5335126A" w14:textId="678AD290" w:rsidR="008C0428" w:rsidRPr="00AD36D2" w:rsidRDefault="008C0428" w:rsidP="00731CA5">
      <w:pPr>
        <w:pStyle w:val="CBDNormalNumber"/>
        <w:numPr>
          <w:ilvl w:val="0"/>
          <w:numId w:val="5"/>
        </w:numPr>
        <w:ind w:left="568"/>
      </w:pPr>
      <w:r w:rsidRPr="00AD36D2">
        <w:t>One element of GBF Target 19 has a 2025 deadline: by 2025 total biodiversity related international financial resources from developed countries, including official development assistance, and from countries that voluntarily assume obligations of developed country Parties, to developing countries, in particular the least developed countries and small island developing States, as well as countries with economies in transition should increase at least $20 billion per year. Few Parties (8%) fully address increasing biodiversity related international financial resources in their national targets. About a quarter of Parties</w:t>
      </w:r>
      <w:r w:rsidR="001343F9" w:rsidRPr="00AD36D2">
        <w:t xml:space="preserve"> (26%)</w:t>
      </w:r>
      <w:r w:rsidRPr="00AD36D2">
        <w:t xml:space="preserve"> have included quantitative elements in their national targets related to increasing international financial resources. Some have set targets with specific monetary amounts while others have set targets with percentage increases. For those targets with monetary values, the values range from 1 million dollars to 200 billion dollars. For those targets with percentage increases these range from 0.8% to 400%. In addition, many of the national targets with percentage increases are expressed in relation to gross domestic product or official development assistance. Given the different ways Parties have expressed these quantitative elements it is not possible to aggregate these values.</w:t>
      </w:r>
    </w:p>
    <w:p w14:paraId="361051BD" w14:textId="7EB0FAAC" w:rsidR="008C0428" w:rsidRPr="00AD36D2" w:rsidRDefault="008C0428" w:rsidP="00731CA5">
      <w:pPr>
        <w:pStyle w:val="CBDNormalNumber"/>
        <w:numPr>
          <w:ilvl w:val="0"/>
          <w:numId w:val="5"/>
        </w:numPr>
        <w:ind w:left="568"/>
      </w:pPr>
      <w:r w:rsidRPr="00AD36D2">
        <w:t>About a fifth of national targets (2</w:t>
      </w:r>
      <w:r w:rsidR="00087259" w:rsidRPr="00AD36D2">
        <w:t>0</w:t>
      </w:r>
      <w:r w:rsidRPr="00AD36D2">
        <w:t>%) fully address significantly increasing domestic resource mobilization. The leveraging of private finance, the promotion of blended finance, the implementation of strategies for raising new and additional resources, and the encouragement of the private sector to invest in biodiversity was fully addressed by few Parties (1</w:t>
      </w:r>
      <w:r w:rsidR="00087259" w:rsidRPr="00AD36D2">
        <w:t>3</w:t>
      </w:r>
      <w:r w:rsidRPr="00AD36D2">
        <w:t>%). Similarly, few Parties fully addressed the stimulation of innovative finance schemes (1</w:t>
      </w:r>
      <w:r w:rsidR="00B700C3" w:rsidRPr="00AD36D2">
        <w:t>6</w:t>
      </w:r>
      <w:r w:rsidRPr="00AD36D2">
        <w:t>%), the optimization of co-benefits and synergies between finance for biodiversity and climate change (</w:t>
      </w:r>
      <w:r w:rsidR="00087259" w:rsidRPr="00AD36D2">
        <w:t>8</w:t>
      </w:r>
      <w:r w:rsidRPr="00AD36D2">
        <w:t>%), and the increase in total biodiversity related international financial resources to developing countries (9%), and the enhancement of the role of collective action (</w:t>
      </w:r>
      <w:r w:rsidR="00B700C3" w:rsidRPr="00AD36D2">
        <w:t>10</w:t>
      </w:r>
      <w:r w:rsidRPr="00AD36D2">
        <w:t>%) (</w:t>
      </w:r>
      <w:r w:rsidR="00393FF7" w:rsidRPr="00AD36D2">
        <w:t xml:space="preserve">see </w:t>
      </w:r>
      <w:r w:rsidRPr="00AD36D2">
        <w:t>figure 2</w:t>
      </w:r>
      <w:r w:rsidR="00393FF7" w:rsidRPr="00AD36D2">
        <w:t>7</w:t>
      </w:r>
      <w:r w:rsidRPr="00AD36D2">
        <w:t>).</w:t>
      </w:r>
    </w:p>
    <w:p w14:paraId="2B1C8259" w14:textId="462FCCC6" w:rsidR="008C0428" w:rsidRPr="00AD36D2" w:rsidRDefault="00E43D0E" w:rsidP="00731CA5">
      <w:pPr>
        <w:pStyle w:val="CBDNormalNumber"/>
        <w:numPr>
          <w:ilvl w:val="0"/>
          <w:numId w:val="5"/>
        </w:numPr>
        <w:ind w:left="568"/>
      </w:pPr>
      <w:bookmarkStart w:id="147" w:name="_Hlk202868781"/>
      <w:r w:rsidRPr="00AD36D2">
        <w:t>About a third of Parties (34%) provided information on the means of implementation related to at least one of their national the targets related to Target 1</w:t>
      </w:r>
      <w:r w:rsidR="009E32BB" w:rsidRPr="00AD36D2">
        <w:t>9</w:t>
      </w:r>
      <w:r w:rsidRPr="00AD36D2">
        <w:t>. Of these, 8</w:t>
      </w:r>
      <w:r w:rsidR="009E32BB" w:rsidRPr="00AD36D2">
        <w:t>5</w:t>
      </w:r>
      <w:r w:rsidRPr="00AD36D2">
        <w:t xml:space="preserve">% indicated that additional means of implementation are required. </w:t>
      </w:r>
      <w:r w:rsidR="008C0428" w:rsidRPr="00AD36D2">
        <w:t>Less than half (47%) of the national target submissions contain information on the associated means of implementation. For targets with this information, most (65%) indicate that additional means of implementation are needed. Some (25%) indicate that the means of implementation are available. Some commonly mentioned means of implementation include funding, capacity</w:t>
      </w:r>
      <w:r w:rsidR="006B515F" w:rsidRPr="00AD36D2">
        <w:t>-</w:t>
      </w:r>
      <w:r w:rsidR="008C0428" w:rsidRPr="00AD36D2">
        <w:t>building, planning and monitoring program</w:t>
      </w:r>
      <w:r w:rsidR="003D7B18" w:rsidRPr="00AD36D2">
        <w:t>me</w:t>
      </w:r>
      <w:r w:rsidR="008C0428" w:rsidRPr="00AD36D2">
        <w:t>s, and technology transfer.</w:t>
      </w:r>
      <w:r w:rsidR="008A0B91" w:rsidRPr="00AD36D2">
        <w:t xml:space="preserve"> See table 20 for more detailed examples of the capacity needs identified by Parties.</w:t>
      </w:r>
    </w:p>
    <w:p w14:paraId="29DF9781" w14:textId="77777777" w:rsidR="00A32E5D" w:rsidRPr="00AD36D2" w:rsidRDefault="00A32E5D" w:rsidP="00A32E5D">
      <w:pPr>
        <w:pStyle w:val="CBDNormalNumber"/>
        <w:numPr>
          <w:ilvl w:val="0"/>
          <w:numId w:val="0"/>
        </w:numPr>
        <w:ind w:left="567"/>
      </w:pPr>
      <w:r w:rsidRPr="00AD36D2">
        <w:rPr>
          <w:b/>
          <w:bCs/>
        </w:rPr>
        <w:t>Table 21.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0948FE" w:rsidRPr="00AD36D2" w14:paraId="0EAF5DC2" w14:textId="77777777" w:rsidTr="00017E43">
        <w:tc>
          <w:tcPr>
            <w:tcW w:w="774" w:type="pct"/>
            <w:shd w:val="clear" w:color="auto" w:fill="F2F2F2" w:themeFill="background1" w:themeFillShade="F2"/>
            <w:vAlign w:val="center"/>
          </w:tcPr>
          <w:p w14:paraId="009F5E46" w14:textId="77777777" w:rsidR="000948FE" w:rsidRPr="00AD36D2" w:rsidRDefault="000948FE" w:rsidP="00100B40">
            <w:pPr>
              <w:spacing w:before="40" w:after="40"/>
              <w:jc w:val="center"/>
              <w:rPr>
                <w:i/>
                <w:iCs/>
                <w:sz w:val="20"/>
                <w:szCs w:val="20"/>
              </w:rPr>
            </w:pPr>
            <w:r w:rsidRPr="00AD36D2">
              <w:rPr>
                <w:i/>
                <w:iCs/>
                <w:sz w:val="20"/>
                <w:szCs w:val="20"/>
              </w:rPr>
              <w:t>Category of needs</w:t>
            </w:r>
          </w:p>
        </w:tc>
        <w:tc>
          <w:tcPr>
            <w:tcW w:w="1042" w:type="pct"/>
            <w:shd w:val="clear" w:color="auto" w:fill="F2F2F2" w:themeFill="background1" w:themeFillShade="F2"/>
            <w:vAlign w:val="center"/>
          </w:tcPr>
          <w:p w14:paraId="7CF0509C" w14:textId="39C2F66C" w:rsidR="000948FE" w:rsidRPr="00AD36D2" w:rsidRDefault="000948FE" w:rsidP="00100B40">
            <w:pPr>
              <w:spacing w:before="40" w:after="40"/>
              <w:jc w:val="center"/>
              <w:rPr>
                <w:i/>
                <w:iCs/>
                <w:sz w:val="20"/>
                <w:szCs w:val="20"/>
              </w:rPr>
            </w:pPr>
            <w:r w:rsidRPr="00AD36D2">
              <w:rPr>
                <w:i/>
                <w:iCs/>
                <w:sz w:val="20"/>
                <w:szCs w:val="20"/>
              </w:rPr>
              <w:t xml:space="preserve">Subcategory </w:t>
            </w:r>
            <w:r w:rsidR="0055322D" w:rsidRPr="00AD36D2">
              <w:rPr>
                <w:i/>
                <w:iCs/>
                <w:sz w:val="20"/>
                <w:szCs w:val="20"/>
              </w:rPr>
              <w:t>of needs</w:t>
            </w:r>
          </w:p>
        </w:tc>
        <w:tc>
          <w:tcPr>
            <w:tcW w:w="3184" w:type="pct"/>
            <w:shd w:val="clear" w:color="auto" w:fill="F2F2F2" w:themeFill="background1" w:themeFillShade="F2"/>
            <w:vAlign w:val="center"/>
          </w:tcPr>
          <w:p w14:paraId="2A515ED2" w14:textId="07747264" w:rsidR="000948FE" w:rsidRPr="00AD36D2" w:rsidRDefault="000948FE" w:rsidP="00100B40">
            <w:pPr>
              <w:spacing w:before="40" w:after="40"/>
              <w:ind w:left="357"/>
              <w:jc w:val="center"/>
              <w:rPr>
                <w:i/>
                <w:iCs/>
                <w:sz w:val="20"/>
                <w:szCs w:val="20"/>
              </w:rPr>
            </w:pPr>
            <w:r w:rsidRPr="00AD36D2">
              <w:rPr>
                <w:i/>
                <w:iCs/>
                <w:sz w:val="20"/>
                <w:szCs w:val="20"/>
              </w:rPr>
              <w:t xml:space="preserve">Examples of specific needs </w:t>
            </w:r>
          </w:p>
        </w:tc>
      </w:tr>
      <w:tr w:rsidR="000948FE" w:rsidRPr="00AD36D2" w14:paraId="3B1ED261" w14:textId="77777777" w:rsidTr="00017E43">
        <w:tc>
          <w:tcPr>
            <w:tcW w:w="774" w:type="pct"/>
            <w:vAlign w:val="center"/>
          </w:tcPr>
          <w:p w14:paraId="78AC892E" w14:textId="77777777" w:rsidR="000948FE" w:rsidRPr="00AD36D2" w:rsidRDefault="000948FE" w:rsidP="00100B40">
            <w:pPr>
              <w:spacing w:before="40" w:after="40"/>
              <w:jc w:val="left"/>
              <w:rPr>
                <w:sz w:val="20"/>
                <w:szCs w:val="20"/>
              </w:rPr>
            </w:pPr>
            <w:r w:rsidRPr="00AD36D2">
              <w:rPr>
                <w:sz w:val="20"/>
                <w:szCs w:val="20"/>
              </w:rPr>
              <w:t xml:space="preserve">Technological </w:t>
            </w:r>
          </w:p>
        </w:tc>
        <w:tc>
          <w:tcPr>
            <w:tcW w:w="1042" w:type="pct"/>
            <w:vAlign w:val="center"/>
          </w:tcPr>
          <w:p w14:paraId="0E17A246" w14:textId="2F6B9913" w:rsidR="000948FE" w:rsidRPr="00AD36D2" w:rsidRDefault="000948FE" w:rsidP="00100B40">
            <w:pPr>
              <w:spacing w:before="40" w:after="40"/>
              <w:jc w:val="left"/>
              <w:rPr>
                <w:sz w:val="20"/>
                <w:szCs w:val="20"/>
              </w:rPr>
            </w:pPr>
            <w:r w:rsidRPr="00AD36D2">
              <w:rPr>
                <w:sz w:val="20"/>
                <w:szCs w:val="20"/>
              </w:rPr>
              <w:t>Technology related</w:t>
            </w:r>
          </w:p>
        </w:tc>
        <w:tc>
          <w:tcPr>
            <w:tcW w:w="3184" w:type="pct"/>
            <w:vAlign w:val="center"/>
          </w:tcPr>
          <w:p w14:paraId="478A71D3" w14:textId="77777777" w:rsidR="009201BA" w:rsidRPr="00AD36D2" w:rsidRDefault="009201BA"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Access to t</w:t>
            </w:r>
            <w:r w:rsidR="000948FE" w:rsidRPr="00AD36D2">
              <w:rPr>
                <w:rFonts w:asciiTheme="majorBidi" w:hAnsiTheme="majorBidi" w:cstheme="majorBidi"/>
                <w:sz w:val="20"/>
                <w:szCs w:val="20"/>
              </w:rPr>
              <w:t xml:space="preserve">echnical assistance </w:t>
            </w:r>
            <w:r w:rsidRPr="00AD36D2">
              <w:rPr>
                <w:rFonts w:asciiTheme="majorBidi" w:hAnsiTheme="majorBidi" w:cstheme="majorBidi"/>
                <w:sz w:val="20"/>
                <w:szCs w:val="20"/>
              </w:rPr>
              <w:t xml:space="preserve">in </w:t>
            </w:r>
            <w:r w:rsidR="000948FE" w:rsidRPr="00AD36D2">
              <w:rPr>
                <w:rFonts w:asciiTheme="majorBidi" w:hAnsiTheme="majorBidi" w:cstheme="majorBidi"/>
                <w:sz w:val="20"/>
                <w:szCs w:val="20"/>
              </w:rPr>
              <w:t xml:space="preserve">developing financial models and systems to allocate budgets according to </w:t>
            </w:r>
            <w:r w:rsidRPr="00AD36D2">
              <w:rPr>
                <w:rFonts w:asciiTheme="majorBidi" w:hAnsiTheme="majorBidi" w:cstheme="majorBidi"/>
                <w:sz w:val="20"/>
                <w:szCs w:val="20"/>
              </w:rPr>
              <w:t xml:space="preserve">biodiversity </w:t>
            </w:r>
            <w:r w:rsidR="000948FE" w:rsidRPr="00AD36D2">
              <w:rPr>
                <w:rFonts w:asciiTheme="majorBidi" w:hAnsiTheme="majorBidi" w:cstheme="majorBidi"/>
                <w:sz w:val="20"/>
                <w:szCs w:val="20"/>
              </w:rPr>
              <w:t xml:space="preserve">priorities </w:t>
            </w:r>
          </w:p>
          <w:p w14:paraId="466566A0" w14:textId="5C0D60FB" w:rsidR="000948FE" w:rsidRPr="00AD36D2" w:rsidRDefault="009201BA"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Access to t</w:t>
            </w:r>
            <w:r w:rsidR="000948FE" w:rsidRPr="00AD36D2">
              <w:rPr>
                <w:rFonts w:asciiTheme="majorBidi" w:hAnsiTheme="majorBidi" w:cstheme="majorBidi"/>
                <w:sz w:val="20"/>
                <w:szCs w:val="20"/>
              </w:rPr>
              <w:t xml:space="preserve">echnical assistance </w:t>
            </w:r>
            <w:r w:rsidRPr="00AD36D2">
              <w:rPr>
                <w:rFonts w:asciiTheme="majorBidi" w:hAnsiTheme="majorBidi" w:cstheme="majorBidi"/>
                <w:sz w:val="20"/>
                <w:szCs w:val="20"/>
              </w:rPr>
              <w:t>on</w:t>
            </w:r>
            <w:r w:rsidR="000948FE" w:rsidRPr="00AD36D2">
              <w:rPr>
                <w:rFonts w:asciiTheme="majorBidi" w:hAnsiTheme="majorBidi" w:cstheme="majorBidi"/>
                <w:sz w:val="20"/>
                <w:szCs w:val="20"/>
              </w:rPr>
              <w:t xml:space="preserve"> natural capital accounting and valuation</w:t>
            </w:r>
          </w:p>
        </w:tc>
      </w:tr>
      <w:tr w:rsidR="000948FE" w:rsidRPr="00AD36D2" w14:paraId="40B02E22" w14:textId="77777777" w:rsidTr="00017E43">
        <w:tc>
          <w:tcPr>
            <w:tcW w:w="774" w:type="pct"/>
            <w:vMerge w:val="restart"/>
            <w:vAlign w:val="center"/>
          </w:tcPr>
          <w:p w14:paraId="2879AD4E" w14:textId="77777777" w:rsidR="000948FE" w:rsidRPr="00AD36D2" w:rsidRDefault="000948FE" w:rsidP="00100B40">
            <w:pPr>
              <w:spacing w:before="40" w:after="40"/>
              <w:jc w:val="left"/>
              <w:rPr>
                <w:sz w:val="20"/>
                <w:szCs w:val="20"/>
              </w:rPr>
            </w:pPr>
            <w:r w:rsidRPr="00AD36D2">
              <w:rPr>
                <w:sz w:val="20"/>
                <w:szCs w:val="20"/>
              </w:rPr>
              <w:lastRenderedPageBreak/>
              <w:t xml:space="preserve">Technical </w:t>
            </w:r>
          </w:p>
        </w:tc>
        <w:tc>
          <w:tcPr>
            <w:tcW w:w="1042" w:type="pct"/>
            <w:vAlign w:val="center"/>
          </w:tcPr>
          <w:p w14:paraId="5EFA498C" w14:textId="5E6019B5" w:rsidR="000948FE" w:rsidRPr="00AD36D2" w:rsidRDefault="000948FE" w:rsidP="00100B40">
            <w:pPr>
              <w:spacing w:before="40" w:after="40"/>
              <w:jc w:val="left"/>
              <w:rPr>
                <w:sz w:val="20"/>
                <w:szCs w:val="20"/>
              </w:rPr>
            </w:pPr>
            <w:r w:rsidRPr="00AD36D2">
              <w:rPr>
                <w:sz w:val="20"/>
                <w:szCs w:val="20"/>
              </w:rPr>
              <w:t>Information and data</w:t>
            </w:r>
          </w:p>
        </w:tc>
        <w:tc>
          <w:tcPr>
            <w:tcW w:w="3184" w:type="pct"/>
            <w:vAlign w:val="center"/>
          </w:tcPr>
          <w:p w14:paraId="42E47340" w14:textId="440F9683" w:rsidR="000948FE" w:rsidRPr="00AD36D2" w:rsidRDefault="009201BA"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 d</w:t>
            </w:r>
            <w:r w:rsidR="000948FE" w:rsidRPr="00AD36D2">
              <w:rPr>
                <w:rFonts w:asciiTheme="majorBidi" w:hAnsiTheme="majorBidi" w:cstheme="majorBidi"/>
                <w:sz w:val="20"/>
                <w:szCs w:val="20"/>
              </w:rPr>
              <w:t xml:space="preserve">atabase to track and identify resources received at the national and subnational level by private actors </w:t>
            </w:r>
          </w:p>
          <w:p w14:paraId="51262D99" w14:textId="32CFA391" w:rsidR="000948FE" w:rsidRPr="00AD36D2" w:rsidRDefault="000948FE"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Access to reliable and relevant local biodiversity data for business decision</w:t>
            </w:r>
            <w:r w:rsidR="00FB0E29" w:rsidRPr="00AD36D2">
              <w:rPr>
                <w:rFonts w:asciiTheme="majorBidi" w:hAnsiTheme="majorBidi" w:cstheme="majorBidi"/>
                <w:sz w:val="20"/>
                <w:szCs w:val="20"/>
              </w:rPr>
              <w:t>-</w:t>
            </w:r>
            <w:r w:rsidRPr="00AD36D2">
              <w:rPr>
                <w:rFonts w:asciiTheme="majorBidi" w:hAnsiTheme="majorBidi" w:cstheme="majorBidi"/>
                <w:sz w:val="20"/>
                <w:szCs w:val="20"/>
              </w:rPr>
              <w:t>making</w:t>
            </w:r>
          </w:p>
        </w:tc>
      </w:tr>
      <w:tr w:rsidR="000948FE" w:rsidRPr="00AD36D2" w14:paraId="6A64F73D" w14:textId="77777777" w:rsidTr="00017E43">
        <w:tc>
          <w:tcPr>
            <w:tcW w:w="774" w:type="pct"/>
            <w:vMerge/>
            <w:vAlign w:val="center"/>
          </w:tcPr>
          <w:p w14:paraId="4EBB1CDE" w14:textId="77777777" w:rsidR="000948FE" w:rsidRPr="00AD36D2" w:rsidRDefault="000948FE" w:rsidP="00100B40">
            <w:pPr>
              <w:spacing w:before="40" w:after="40"/>
              <w:jc w:val="left"/>
              <w:rPr>
                <w:sz w:val="20"/>
                <w:szCs w:val="20"/>
              </w:rPr>
            </w:pPr>
          </w:p>
        </w:tc>
        <w:tc>
          <w:tcPr>
            <w:tcW w:w="1042" w:type="pct"/>
            <w:vAlign w:val="center"/>
          </w:tcPr>
          <w:p w14:paraId="7B4F4F21" w14:textId="2540FE1D" w:rsidR="000948FE" w:rsidRPr="00AD36D2" w:rsidRDefault="000948FE" w:rsidP="00100B40">
            <w:pPr>
              <w:spacing w:before="40" w:after="40"/>
              <w:jc w:val="left"/>
              <w:rPr>
                <w:sz w:val="20"/>
                <w:szCs w:val="20"/>
              </w:rPr>
            </w:pPr>
            <w:r w:rsidRPr="00AD36D2">
              <w:rPr>
                <w:sz w:val="20"/>
                <w:szCs w:val="20"/>
              </w:rPr>
              <w:t>Monitoring and surveillance</w:t>
            </w:r>
          </w:p>
        </w:tc>
        <w:tc>
          <w:tcPr>
            <w:tcW w:w="3184" w:type="pct"/>
            <w:vAlign w:val="center"/>
          </w:tcPr>
          <w:p w14:paraId="2C9BA711" w14:textId="33E762FB" w:rsidR="000948FE" w:rsidRPr="00AD36D2" w:rsidRDefault="009D3551"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m</w:t>
            </w:r>
            <w:r w:rsidR="000948FE" w:rsidRPr="00AD36D2">
              <w:rPr>
                <w:rFonts w:asciiTheme="majorBidi" w:hAnsiTheme="majorBidi" w:cstheme="majorBidi"/>
                <w:sz w:val="20"/>
                <w:szCs w:val="20"/>
              </w:rPr>
              <w:t xml:space="preserve">onitoring </w:t>
            </w:r>
            <w:r w:rsidRPr="00AD36D2">
              <w:rPr>
                <w:rFonts w:asciiTheme="majorBidi" w:hAnsiTheme="majorBidi" w:cstheme="majorBidi"/>
                <w:sz w:val="20"/>
                <w:szCs w:val="20"/>
              </w:rPr>
              <w:t>and</w:t>
            </w:r>
            <w:r w:rsidR="000948FE" w:rsidRPr="00AD36D2">
              <w:rPr>
                <w:rFonts w:asciiTheme="majorBidi" w:hAnsiTheme="majorBidi" w:cstheme="majorBidi"/>
                <w:sz w:val="20"/>
                <w:szCs w:val="20"/>
              </w:rPr>
              <w:t xml:space="preserve"> coordinat</w:t>
            </w:r>
            <w:r w:rsidRPr="00AD36D2">
              <w:rPr>
                <w:rFonts w:asciiTheme="majorBidi" w:hAnsiTheme="majorBidi" w:cstheme="majorBidi"/>
                <w:sz w:val="20"/>
                <w:szCs w:val="20"/>
              </w:rPr>
              <w:t>ion</w:t>
            </w:r>
            <w:r w:rsidR="000948FE" w:rsidRPr="00AD36D2">
              <w:rPr>
                <w:rFonts w:asciiTheme="majorBidi" w:hAnsiTheme="majorBidi" w:cstheme="majorBidi"/>
                <w:sz w:val="20"/>
                <w:szCs w:val="20"/>
              </w:rPr>
              <w:t xml:space="preserve"> between different actors who receive or invest in financing for biodiversity</w:t>
            </w:r>
          </w:p>
        </w:tc>
      </w:tr>
      <w:tr w:rsidR="000948FE" w:rsidRPr="00AD36D2" w14:paraId="389E775D" w14:textId="77777777" w:rsidTr="00017E43">
        <w:tc>
          <w:tcPr>
            <w:tcW w:w="774" w:type="pct"/>
            <w:vMerge/>
            <w:vAlign w:val="center"/>
          </w:tcPr>
          <w:p w14:paraId="60B9BDE4" w14:textId="77777777" w:rsidR="000948FE" w:rsidRPr="00AD36D2" w:rsidRDefault="000948FE" w:rsidP="00100B40">
            <w:pPr>
              <w:spacing w:before="40" w:after="40"/>
              <w:jc w:val="left"/>
              <w:rPr>
                <w:sz w:val="20"/>
                <w:szCs w:val="20"/>
              </w:rPr>
            </w:pPr>
          </w:p>
        </w:tc>
        <w:tc>
          <w:tcPr>
            <w:tcW w:w="1042" w:type="pct"/>
            <w:vAlign w:val="center"/>
          </w:tcPr>
          <w:p w14:paraId="50B6BC81" w14:textId="2D47A04C" w:rsidR="000948FE" w:rsidRPr="00AD36D2" w:rsidRDefault="000948FE" w:rsidP="00100B40">
            <w:pPr>
              <w:spacing w:before="40" w:after="40"/>
              <w:jc w:val="left"/>
              <w:rPr>
                <w:sz w:val="20"/>
                <w:szCs w:val="20"/>
              </w:rPr>
            </w:pPr>
            <w:r w:rsidRPr="00AD36D2">
              <w:rPr>
                <w:sz w:val="20"/>
                <w:szCs w:val="20"/>
              </w:rPr>
              <w:t>Human resources: training and skills</w:t>
            </w:r>
          </w:p>
        </w:tc>
        <w:tc>
          <w:tcPr>
            <w:tcW w:w="3184" w:type="pct"/>
            <w:vAlign w:val="center"/>
          </w:tcPr>
          <w:p w14:paraId="0D6A7131" w14:textId="61C30390" w:rsidR="000948FE" w:rsidRPr="00AD36D2" w:rsidRDefault="000974A3"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t</w:t>
            </w:r>
            <w:r w:rsidR="000948FE" w:rsidRPr="00AD36D2">
              <w:rPr>
                <w:rFonts w:asciiTheme="majorBidi" w:hAnsiTheme="majorBidi" w:cstheme="majorBidi"/>
                <w:sz w:val="20"/>
                <w:szCs w:val="20"/>
              </w:rPr>
              <w:t xml:space="preserve">raining </w:t>
            </w:r>
            <w:r w:rsidRPr="00AD36D2">
              <w:rPr>
                <w:rFonts w:asciiTheme="majorBidi" w:hAnsiTheme="majorBidi" w:cstheme="majorBidi"/>
                <w:sz w:val="20"/>
                <w:szCs w:val="20"/>
              </w:rPr>
              <w:t>on</w:t>
            </w:r>
            <w:r w:rsidR="000948FE" w:rsidRPr="00AD36D2">
              <w:rPr>
                <w:rFonts w:asciiTheme="majorBidi" w:hAnsiTheme="majorBidi" w:cstheme="majorBidi"/>
                <w:sz w:val="20"/>
                <w:szCs w:val="20"/>
              </w:rPr>
              <w:t xml:space="preserve"> attracting private investments </w:t>
            </w:r>
          </w:p>
          <w:p w14:paraId="47850D7D" w14:textId="0CAD9C0F" w:rsidR="000948FE" w:rsidRPr="00AD36D2" w:rsidRDefault="000948FE"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stakeholders on </w:t>
            </w:r>
            <w:r w:rsidR="006175B7" w:rsidRPr="00AD36D2">
              <w:rPr>
                <w:rFonts w:asciiTheme="majorBidi" w:hAnsiTheme="majorBidi" w:cstheme="majorBidi"/>
                <w:sz w:val="20"/>
                <w:szCs w:val="20"/>
              </w:rPr>
              <w:t xml:space="preserve">the </w:t>
            </w:r>
            <w:r w:rsidRPr="00AD36D2">
              <w:rPr>
                <w:rFonts w:asciiTheme="majorBidi" w:hAnsiTheme="majorBidi" w:cstheme="majorBidi"/>
                <w:sz w:val="20"/>
                <w:szCs w:val="20"/>
              </w:rPr>
              <w:t>implementation of new funding solutions to ensure financial resources are used effectively for biodiversity</w:t>
            </w:r>
          </w:p>
          <w:p w14:paraId="56634016" w14:textId="3CA16E60" w:rsidR="000948FE" w:rsidRPr="00AD36D2" w:rsidRDefault="000948FE"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to manage biodiversity ventures to attract investment, handle blue and green carbon finance and </w:t>
            </w:r>
            <w:r w:rsidR="003A5878" w:rsidRPr="00AD36D2">
              <w:rPr>
                <w:rFonts w:asciiTheme="majorBidi" w:hAnsiTheme="majorBidi" w:cstheme="majorBidi"/>
                <w:sz w:val="20"/>
                <w:szCs w:val="20"/>
              </w:rPr>
              <w:t>on reducing emissions from deforestation and forest degradation</w:t>
            </w:r>
          </w:p>
        </w:tc>
      </w:tr>
      <w:tr w:rsidR="000948FE" w:rsidRPr="00AD36D2" w14:paraId="40C300F0" w14:textId="77777777" w:rsidTr="00017E43">
        <w:tc>
          <w:tcPr>
            <w:tcW w:w="774" w:type="pct"/>
            <w:vMerge/>
            <w:vAlign w:val="center"/>
          </w:tcPr>
          <w:p w14:paraId="32560FCA" w14:textId="77777777" w:rsidR="000948FE" w:rsidRPr="00AD36D2" w:rsidRDefault="000948FE" w:rsidP="00100B40">
            <w:pPr>
              <w:spacing w:before="40" w:after="40"/>
              <w:jc w:val="left"/>
              <w:rPr>
                <w:sz w:val="20"/>
                <w:szCs w:val="20"/>
              </w:rPr>
            </w:pPr>
          </w:p>
        </w:tc>
        <w:tc>
          <w:tcPr>
            <w:tcW w:w="1042" w:type="pct"/>
            <w:vAlign w:val="center"/>
          </w:tcPr>
          <w:p w14:paraId="2AA88C87" w14:textId="6A5E76E4" w:rsidR="000948FE" w:rsidRPr="00AD36D2" w:rsidRDefault="000948FE" w:rsidP="00100B40">
            <w:pPr>
              <w:spacing w:before="40" w:after="40"/>
              <w:jc w:val="left"/>
              <w:rPr>
                <w:sz w:val="20"/>
                <w:szCs w:val="20"/>
              </w:rPr>
            </w:pPr>
            <w:r w:rsidRPr="00AD36D2">
              <w:rPr>
                <w:sz w:val="20"/>
                <w:szCs w:val="20"/>
              </w:rPr>
              <w:t>Communication and awareness</w:t>
            </w:r>
          </w:p>
        </w:tc>
        <w:tc>
          <w:tcPr>
            <w:tcW w:w="3184" w:type="pct"/>
            <w:vAlign w:val="center"/>
          </w:tcPr>
          <w:p w14:paraId="1F23F036" w14:textId="62C2D122" w:rsidR="000948FE" w:rsidRPr="00AD36D2" w:rsidRDefault="00302870"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communication and awareness</w:t>
            </w:r>
            <w:r w:rsidR="00FB0E29" w:rsidRPr="00AD36D2">
              <w:rPr>
                <w:rFonts w:asciiTheme="majorBidi" w:hAnsiTheme="majorBidi" w:cstheme="majorBidi"/>
                <w:sz w:val="20"/>
                <w:szCs w:val="20"/>
              </w:rPr>
              <w:t>-</w:t>
            </w:r>
            <w:r w:rsidRPr="00AD36D2">
              <w:rPr>
                <w:rFonts w:asciiTheme="majorBidi" w:hAnsiTheme="majorBidi" w:cstheme="majorBidi"/>
                <w:sz w:val="20"/>
                <w:szCs w:val="20"/>
              </w:rPr>
              <w:t xml:space="preserve">raising </w:t>
            </w:r>
            <w:r w:rsidR="009C21F0" w:rsidRPr="00AD36D2">
              <w:rPr>
                <w:rFonts w:asciiTheme="majorBidi" w:hAnsiTheme="majorBidi" w:cstheme="majorBidi"/>
                <w:sz w:val="20"/>
                <w:szCs w:val="20"/>
              </w:rPr>
              <w:t>on the business case for</w:t>
            </w:r>
            <w:r w:rsidR="000948FE" w:rsidRPr="00AD36D2">
              <w:rPr>
                <w:rFonts w:asciiTheme="majorBidi" w:hAnsiTheme="majorBidi" w:cstheme="majorBidi"/>
                <w:sz w:val="20"/>
                <w:szCs w:val="20"/>
              </w:rPr>
              <w:t xml:space="preserve"> investing in biodiversity </w:t>
            </w:r>
          </w:p>
        </w:tc>
      </w:tr>
      <w:tr w:rsidR="000948FE" w:rsidRPr="00AD36D2" w14:paraId="268B9413" w14:textId="77777777" w:rsidTr="00017E43">
        <w:tc>
          <w:tcPr>
            <w:tcW w:w="774" w:type="pct"/>
            <w:vMerge/>
            <w:vAlign w:val="center"/>
          </w:tcPr>
          <w:p w14:paraId="1407CF4E" w14:textId="77777777" w:rsidR="000948FE" w:rsidRPr="00AD36D2" w:rsidRDefault="000948FE" w:rsidP="00100B40">
            <w:pPr>
              <w:spacing w:before="40" w:after="40"/>
              <w:jc w:val="left"/>
              <w:rPr>
                <w:sz w:val="20"/>
                <w:szCs w:val="20"/>
              </w:rPr>
            </w:pPr>
          </w:p>
        </w:tc>
        <w:tc>
          <w:tcPr>
            <w:tcW w:w="1042" w:type="pct"/>
            <w:vAlign w:val="center"/>
          </w:tcPr>
          <w:p w14:paraId="0AA8AE31" w14:textId="0B55E11D" w:rsidR="000948FE" w:rsidRPr="00AD36D2" w:rsidRDefault="000948FE" w:rsidP="00100B40">
            <w:pPr>
              <w:spacing w:before="40" w:after="40"/>
              <w:jc w:val="left"/>
              <w:rPr>
                <w:sz w:val="20"/>
                <w:szCs w:val="20"/>
              </w:rPr>
            </w:pPr>
            <w:r w:rsidRPr="00AD36D2">
              <w:rPr>
                <w:sz w:val="20"/>
                <w:szCs w:val="20"/>
              </w:rPr>
              <w:t>International cooperation and knowledge transfer</w:t>
            </w:r>
          </w:p>
        </w:tc>
        <w:tc>
          <w:tcPr>
            <w:tcW w:w="3184" w:type="pct"/>
            <w:vAlign w:val="center"/>
          </w:tcPr>
          <w:p w14:paraId="042F52E3" w14:textId="4BB78AB7" w:rsidR="000948FE" w:rsidRPr="00AD36D2" w:rsidRDefault="009C21F0"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w:t>
            </w:r>
            <w:r w:rsidR="000948FE" w:rsidRPr="00AD36D2">
              <w:rPr>
                <w:rFonts w:asciiTheme="majorBidi" w:hAnsiTheme="majorBidi" w:cstheme="majorBidi"/>
                <w:sz w:val="20"/>
                <w:szCs w:val="20"/>
              </w:rPr>
              <w:t xml:space="preserve"> </w:t>
            </w:r>
            <w:r w:rsidRPr="00AD36D2">
              <w:rPr>
                <w:rFonts w:asciiTheme="majorBidi" w:hAnsiTheme="majorBidi" w:cstheme="majorBidi"/>
                <w:sz w:val="20"/>
                <w:szCs w:val="20"/>
              </w:rPr>
              <w:t>collective efforts</w:t>
            </w:r>
            <w:r w:rsidR="000948FE" w:rsidRPr="00AD36D2">
              <w:rPr>
                <w:rFonts w:asciiTheme="majorBidi" w:hAnsiTheme="majorBidi" w:cstheme="majorBidi"/>
                <w:sz w:val="20"/>
                <w:szCs w:val="20"/>
              </w:rPr>
              <w:t xml:space="preserve"> to scale up investments in biodiversity and advance innovative ways to mobilize resources to support biodiversity outcomes</w:t>
            </w:r>
          </w:p>
        </w:tc>
      </w:tr>
      <w:tr w:rsidR="000948FE" w:rsidRPr="00AD36D2" w14:paraId="4C2CF2E6" w14:textId="77777777" w:rsidTr="00017E43">
        <w:tc>
          <w:tcPr>
            <w:tcW w:w="774" w:type="pct"/>
            <w:vMerge/>
            <w:vAlign w:val="center"/>
          </w:tcPr>
          <w:p w14:paraId="53BC6CED" w14:textId="77777777" w:rsidR="000948FE" w:rsidRPr="00AD36D2" w:rsidRDefault="000948FE" w:rsidP="00100B40">
            <w:pPr>
              <w:spacing w:before="40" w:after="40"/>
              <w:jc w:val="left"/>
              <w:rPr>
                <w:sz w:val="20"/>
                <w:szCs w:val="20"/>
              </w:rPr>
            </w:pPr>
          </w:p>
        </w:tc>
        <w:tc>
          <w:tcPr>
            <w:tcW w:w="1042" w:type="pct"/>
            <w:vAlign w:val="center"/>
          </w:tcPr>
          <w:p w14:paraId="7EAB99A2" w14:textId="55AB4446" w:rsidR="000948FE" w:rsidRPr="00AD36D2" w:rsidRDefault="000948FE" w:rsidP="00100B40">
            <w:pPr>
              <w:spacing w:before="40" w:after="40"/>
              <w:jc w:val="left"/>
              <w:rPr>
                <w:sz w:val="20"/>
                <w:szCs w:val="20"/>
              </w:rPr>
            </w:pPr>
            <w:r w:rsidRPr="00AD36D2">
              <w:rPr>
                <w:sz w:val="20"/>
                <w:szCs w:val="20"/>
              </w:rPr>
              <w:t>National and local cooperation and knowledge transfer</w:t>
            </w:r>
          </w:p>
        </w:tc>
        <w:tc>
          <w:tcPr>
            <w:tcW w:w="3184" w:type="pct"/>
            <w:vAlign w:val="center"/>
          </w:tcPr>
          <w:p w14:paraId="1831DE61" w14:textId="360872E5" w:rsidR="000948FE" w:rsidRPr="00AD36D2" w:rsidRDefault="00B07AD0"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Increased availability of </w:t>
            </w:r>
            <w:r w:rsidR="002838E5" w:rsidRPr="00AD36D2">
              <w:rPr>
                <w:rFonts w:asciiTheme="majorBidi" w:hAnsiTheme="majorBidi" w:cstheme="majorBidi"/>
                <w:sz w:val="20"/>
                <w:szCs w:val="20"/>
              </w:rPr>
              <w:t>expertise</w:t>
            </w:r>
            <w:r w:rsidR="000948FE" w:rsidRPr="00AD36D2">
              <w:rPr>
                <w:rFonts w:asciiTheme="majorBidi" w:hAnsiTheme="majorBidi" w:cstheme="majorBidi"/>
                <w:sz w:val="20"/>
                <w:szCs w:val="20"/>
              </w:rPr>
              <w:t xml:space="preserve"> in financial management to oversee budgeting, allocation and monitoring of funds, ensuring alignment with biodiversity conservation goals</w:t>
            </w:r>
          </w:p>
        </w:tc>
      </w:tr>
      <w:tr w:rsidR="000948FE" w:rsidRPr="00AD36D2" w14:paraId="6D591A1A" w14:textId="77777777" w:rsidTr="00017E43">
        <w:tc>
          <w:tcPr>
            <w:tcW w:w="774" w:type="pct"/>
            <w:vMerge w:val="restart"/>
            <w:vAlign w:val="center"/>
          </w:tcPr>
          <w:p w14:paraId="736F3C37" w14:textId="77777777" w:rsidR="000948FE" w:rsidRPr="00AD36D2" w:rsidRDefault="000948FE" w:rsidP="00100B40">
            <w:pPr>
              <w:spacing w:before="40" w:after="40"/>
              <w:jc w:val="left"/>
              <w:rPr>
                <w:sz w:val="20"/>
                <w:szCs w:val="20"/>
              </w:rPr>
            </w:pPr>
            <w:r w:rsidRPr="00AD36D2">
              <w:rPr>
                <w:sz w:val="20"/>
                <w:szCs w:val="20"/>
              </w:rPr>
              <w:t xml:space="preserve">Institutional </w:t>
            </w:r>
          </w:p>
        </w:tc>
        <w:tc>
          <w:tcPr>
            <w:tcW w:w="1042" w:type="pct"/>
            <w:vAlign w:val="center"/>
          </w:tcPr>
          <w:p w14:paraId="0D6601F2" w14:textId="279DAFFC" w:rsidR="000948FE" w:rsidRPr="00AD36D2" w:rsidRDefault="000948FE" w:rsidP="00100B40">
            <w:pPr>
              <w:spacing w:before="40" w:after="40"/>
              <w:jc w:val="left"/>
              <w:rPr>
                <w:sz w:val="20"/>
                <w:szCs w:val="20"/>
              </w:rPr>
            </w:pPr>
            <w:r w:rsidRPr="00AD36D2">
              <w:rPr>
                <w:sz w:val="20"/>
                <w:szCs w:val="20"/>
              </w:rPr>
              <w:t>Regulatory and legal frameworks</w:t>
            </w:r>
          </w:p>
        </w:tc>
        <w:tc>
          <w:tcPr>
            <w:tcW w:w="3184" w:type="pct"/>
            <w:vAlign w:val="center"/>
          </w:tcPr>
          <w:p w14:paraId="1D654D0D" w14:textId="0E4DD9E3" w:rsidR="000948FE" w:rsidRPr="00AD36D2" w:rsidRDefault="000948FE"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Establish</w:t>
            </w:r>
            <w:r w:rsidR="00B07AD0" w:rsidRPr="00AD36D2">
              <w:rPr>
                <w:rFonts w:asciiTheme="majorBidi" w:hAnsiTheme="majorBidi" w:cstheme="majorBidi"/>
                <w:sz w:val="20"/>
                <w:szCs w:val="20"/>
              </w:rPr>
              <w:t>ment</w:t>
            </w:r>
            <w:r w:rsidRPr="00AD36D2">
              <w:rPr>
                <w:rFonts w:asciiTheme="majorBidi" w:hAnsiTheme="majorBidi" w:cstheme="majorBidi"/>
                <w:sz w:val="20"/>
                <w:szCs w:val="20"/>
              </w:rPr>
              <w:t xml:space="preserve"> and implement</w:t>
            </w:r>
            <w:r w:rsidR="00B07AD0" w:rsidRPr="00AD36D2">
              <w:rPr>
                <w:rFonts w:asciiTheme="majorBidi" w:hAnsiTheme="majorBidi" w:cstheme="majorBidi"/>
                <w:sz w:val="20"/>
                <w:szCs w:val="20"/>
              </w:rPr>
              <w:t>ation of</w:t>
            </w:r>
            <w:r w:rsidRPr="00AD36D2">
              <w:rPr>
                <w:rFonts w:asciiTheme="majorBidi" w:hAnsiTheme="majorBidi" w:cstheme="majorBidi"/>
                <w:sz w:val="20"/>
                <w:szCs w:val="20"/>
              </w:rPr>
              <w:t xml:space="preserve"> financial guidelines to ensure </w:t>
            </w:r>
            <w:r w:rsidR="00B07AD0" w:rsidRPr="00AD36D2">
              <w:rPr>
                <w:rFonts w:asciiTheme="majorBidi" w:hAnsiTheme="majorBidi" w:cstheme="majorBidi"/>
                <w:sz w:val="20"/>
                <w:szCs w:val="20"/>
              </w:rPr>
              <w:t xml:space="preserve">that </w:t>
            </w:r>
            <w:r w:rsidRPr="00AD36D2">
              <w:rPr>
                <w:rFonts w:asciiTheme="majorBidi" w:hAnsiTheme="majorBidi" w:cstheme="majorBidi"/>
                <w:sz w:val="20"/>
                <w:szCs w:val="20"/>
              </w:rPr>
              <w:t>fund</w:t>
            </w:r>
            <w:r w:rsidR="00B07AD0" w:rsidRPr="00AD36D2">
              <w:rPr>
                <w:rFonts w:asciiTheme="majorBidi" w:hAnsiTheme="majorBidi" w:cstheme="majorBidi"/>
                <w:sz w:val="20"/>
                <w:szCs w:val="20"/>
              </w:rPr>
              <w:t xml:space="preserve">ing </w:t>
            </w:r>
            <w:r w:rsidRPr="00AD36D2">
              <w:rPr>
                <w:rFonts w:asciiTheme="majorBidi" w:hAnsiTheme="majorBidi" w:cstheme="majorBidi"/>
                <w:sz w:val="20"/>
                <w:szCs w:val="20"/>
              </w:rPr>
              <w:t xml:space="preserve">complies with legal restrictions </w:t>
            </w:r>
          </w:p>
          <w:p w14:paraId="52499EAC" w14:textId="0277EA5D" w:rsidR="000948FE" w:rsidRPr="00AD36D2" w:rsidRDefault="00B07AD0"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w:t>
            </w:r>
            <w:r w:rsidR="000948FE" w:rsidRPr="00AD36D2">
              <w:rPr>
                <w:rFonts w:asciiTheme="majorBidi" w:hAnsiTheme="majorBidi" w:cstheme="majorBidi"/>
                <w:sz w:val="20"/>
                <w:szCs w:val="20"/>
              </w:rPr>
              <w:t xml:space="preserve"> regulations</w:t>
            </w:r>
            <w:r w:rsidRPr="00AD36D2">
              <w:rPr>
                <w:rFonts w:asciiTheme="majorBidi" w:hAnsiTheme="majorBidi" w:cstheme="majorBidi"/>
                <w:sz w:val="20"/>
                <w:szCs w:val="20"/>
              </w:rPr>
              <w:t xml:space="preserve">, policies and framework to enable to </w:t>
            </w:r>
            <w:r w:rsidR="000948FE" w:rsidRPr="00AD36D2">
              <w:rPr>
                <w:rFonts w:asciiTheme="majorBidi" w:hAnsiTheme="majorBidi" w:cstheme="majorBidi"/>
                <w:sz w:val="20"/>
                <w:szCs w:val="20"/>
              </w:rPr>
              <w:t xml:space="preserve">private sector to </w:t>
            </w:r>
            <w:r w:rsidR="0046419D" w:rsidRPr="00AD36D2">
              <w:rPr>
                <w:rFonts w:asciiTheme="majorBidi" w:hAnsiTheme="majorBidi" w:cstheme="majorBidi"/>
                <w:sz w:val="20"/>
                <w:szCs w:val="20"/>
              </w:rPr>
              <w:t xml:space="preserve">more easily addressing biodiversity funding issues. </w:t>
            </w:r>
          </w:p>
        </w:tc>
      </w:tr>
      <w:tr w:rsidR="000948FE" w:rsidRPr="00AD36D2" w14:paraId="3370F04C" w14:textId="77777777" w:rsidTr="00017E43">
        <w:tc>
          <w:tcPr>
            <w:tcW w:w="774" w:type="pct"/>
            <w:vMerge/>
            <w:vAlign w:val="center"/>
          </w:tcPr>
          <w:p w14:paraId="0E4B4DAF" w14:textId="77777777" w:rsidR="000948FE" w:rsidRPr="00AD36D2" w:rsidRDefault="000948FE" w:rsidP="00100B40">
            <w:pPr>
              <w:spacing w:before="40" w:after="40"/>
              <w:jc w:val="left"/>
              <w:rPr>
                <w:sz w:val="20"/>
                <w:szCs w:val="20"/>
              </w:rPr>
            </w:pPr>
          </w:p>
        </w:tc>
        <w:tc>
          <w:tcPr>
            <w:tcW w:w="1042" w:type="pct"/>
            <w:vAlign w:val="center"/>
          </w:tcPr>
          <w:p w14:paraId="79EFFE53" w14:textId="0BDD4617" w:rsidR="000948FE" w:rsidRPr="00AD36D2" w:rsidRDefault="000948FE" w:rsidP="00100B40">
            <w:pPr>
              <w:spacing w:before="40" w:after="40"/>
              <w:jc w:val="left"/>
              <w:rPr>
                <w:sz w:val="20"/>
                <w:szCs w:val="20"/>
              </w:rPr>
            </w:pPr>
            <w:r w:rsidRPr="00AD36D2">
              <w:rPr>
                <w:sz w:val="20"/>
                <w:szCs w:val="20"/>
              </w:rPr>
              <w:t>Environmental governance and policy</w:t>
            </w:r>
          </w:p>
        </w:tc>
        <w:tc>
          <w:tcPr>
            <w:tcW w:w="3184" w:type="pct"/>
            <w:vAlign w:val="center"/>
          </w:tcPr>
          <w:p w14:paraId="06FCA87F" w14:textId="626848C1" w:rsidR="000948FE" w:rsidRPr="00AD36D2" w:rsidRDefault="0046419D"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w:t>
            </w:r>
            <w:r w:rsidR="000948FE" w:rsidRPr="00AD36D2">
              <w:rPr>
                <w:rFonts w:asciiTheme="majorBidi" w:hAnsiTheme="majorBidi" w:cstheme="majorBidi"/>
                <w:sz w:val="20"/>
                <w:szCs w:val="20"/>
              </w:rPr>
              <w:t xml:space="preserve">vailability of innovative risk-reducing blended finance instruments </w:t>
            </w:r>
          </w:p>
          <w:p w14:paraId="25D8CACF" w14:textId="77777777" w:rsidR="000948FE" w:rsidRPr="00AD36D2" w:rsidRDefault="000948FE"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Greater private financing, international financing, impact investing and innovative finance mechanisms </w:t>
            </w:r>
          </w:p>
          <w:p w14:paraId="08E9234C" w14:textId="7D6A0627" w:rsidR="000948FE" w:rsidRPr="00AD36D2" w:rsidRDefault="000948FE"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Expand</w:t>
            </w:r>
            <w:r w:rsidR="0046419D" w:rsidRPr="00AD36D2">
              <w:rPr>
                <w:rFonts w:asciiTheme="majorBidi" w:hAnsiTheme="majorBidi" w:cstheme="majorBidi"/>
                <w:sz w:val="20"/>
                <w:szCs w:val="20"/>
              </w:rPr>
              <w:t>ed</w:t>
            </w:r>
            <w:r w:rsidRPr="00AD36D2">
              <w:rPr>
                <w:rFonts w:asciiTheme="majorBidi" w:hAnsiTheme="majorBidi" w:cstheme="majorBidi"/>
                <w:sz w:val="20"/>
                <w:szCs w:val="20"/>
              </w:rPr>
              <w:t xml:space="preserve"> program</w:t>
            </w:r>
            <w:r w:rsidR="003D7B18" w:rsidRPr="00AD36D2">
              <w:rPr>
                <w:rFonts w:asciiTheme="majorBidi" w:hAnsiTheme="majorBidi" w:cstheme="majorBidi"/>
                <w:sz w:val="20"/>
                <w:szCs w:val="20"/>
              </w:rPr>
              <w:t>me</w:t>
            </w:r>
            <w:r w:rsidRPr="00AD36D2">
              <w:rPr>
                <w:rFonts w:asciiTheme="majorBidi" w:hAnsiTheme="majorBidi" w:cstheme="majorBidi"/>
                <w:sz w:val="20"/>
                <w:szCs w:val="20"/>
              </w:rPr>
              <w:t xml:space="preserve">s on climate-related finance to leverage existing nature-positive activities for biodiversity funding </w:t>
            </w:r>
          </w:p>
          <w:p w14:paraId="002ED329" w14:textId="77777777" w:rsidR="0043662A" w:rsidRPr="00AD36D2" w:rsidRDefault="0043662A"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Means of addressing funding challenges related to</w:t>
            </w:r>
            <w:r w:rsidR="000948FE" w:rsidRPr="00AD36D2">
              <w:rPr>
                <w:rFonts w:asciiTheme="majorBidi" w:hAnsiTheme="majorBidi" w:cstheme="majorBidi"/>
                <w:sz w:val="20"/>
                <w:szCs w:val="20"/>
              </w:rPr>
              <w:t xml:space="preserve"> global competition for funding, limited donors, changes in government administration, </w:t>
            </w:r>
            <w:r w:rsidRPr="00AD36D2">
              <w:rPr>
                <w:rFonts w:asciiTheme="majorBidi" w:hAnsiTheme="majorBidi" w:cstheme="majorBidi"/>
                <w:sz w:val="20"/>
                <w:szCs w:val="20"/>
              </w:rPr>
              <w:t xml:space="preserve">and funding </w:t>
            </w:r>
            <w:r w:rsidR="000948FE" w:rsidRPr="00AD36D2">
              <w:rPr>
                <w:rFonts w:asciiTheme="majorBidi" w:hAnsiTheme="majorBidi" w:cstheme="majorBidi"/>
                <w:sz w:val="20"/>
                <w:szCs w:val="20"/>
              </w:rPr>
              <w:t>uncertainty</w:t>
            </w:r>
          </w:p>
          <w:p w14:paraId="3F40C922" w14:textId="1DD226AE" w:rsidR="000948FE" w:rsidRPr="00AD36D2" w:rsidRDefault="0043662A" w:rsidP="00F5371E">
            <w:pPr>
              <w:pStyle w:val="ListParagraph"/>
              <w:numPr>
                <w:ilvl w:val="0"/>
                <w:numId w:val="38"/>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 i</w:t>
            </w:r>
            <w:r w:rsidR="000948FE" w:rsidRPr="00AD36D2">
              <w:rPr>
                <w:rFonts w:asciiTheme="majorBidi" w:hAnsiTheme="majorBidi" w:cstheme="majorBidi"/>
                <w:sz w:val="20"/>
                <w:szCs w:val="20"/>
              </w:rPr>
              <w:t xml:space="preserve">ncentives for private sector entities that contribute towards biodiversity goals </w:t>
            </w:r>
          </w:p>
        </w:tc>
      </w:tr>
    </w:tbl>
    <w:p w14:paraId="7FC15D21" w14:textId="66DDEEEC" w:rsidR="008C0428" w:rsidRPr="00AD36D2" w:rsidRDefault="002E5937" w:rsidP="00731CA5">
      <w:pPr>
        <w:pStyle w:val="CBDNormalNumber"/>
        <w:numPr>
          <w:ilvl w:val="0"/>
          <w:numId w:val="5"/>
        </w:numPr>
        <w:ind w:left="568"/>
      </w:pPr>
      <w:bookmarkStart w:id="148" w:name="_Hlk202861275"/>
      <w:bookmarkEnd w:id="147"/>
      <w:r w:rsidRPr="00AD36D2">
        <w:t xml:space="preserve">Few </w:t>
      </w:r>
      <w:r w:rsidR="0052363B" w:rsidRPr="00AD36D2">
        <w:t xml:space="preserve">Parties </w:t>
      </w:r>
      <w:r w:rsidRPr="00AD36D2">
        <w:t>(</w:t>
      </w:r>
      <w:r w:rsidR="00D26C6F" w:rsidRPr="00AD36D2">
        <w:t>1</w:t>
      </w:r>
      <w:r w:rsidR="0052363B" w:rsidRPr="00AD36D2">
        <w:t xml:space="preserve">5%) and </w:t>
      </w:r>
      <w:r w:rsidR="00267D2B" w:rsidRPr="00AD36D2">
        <w:t>few</w:t>
      </w:r>
      <w:r w:rsidR="008C0428" w:rsidRPr="00AD36D2">
        <w:t xml:space="preserve"> national target submissions</w:t>
      </w:r>
      <w:r w:rsidR="00C00935" w:rsidRPr="00AD36D2">
        <w:t xml:space="preserve"> </w:t>
      </w:r>
      <w:r w:rsidR="0052363B" w:rsidRPr="00AD36D2">
        <w:t>(1</w:t>
      </w:r>
      <w:r w:rsidR="00C00935" w:rsidRPr="00AD36D2">
        <w:t>1</w:t>
      </w:r>
      <w:r w:rsidR="0052363B" w:rsidRPr="00AD36D2">
        <w:t xml:space="preserve">%) </w:t>
      </w:r>
      <w:r w:rsidR="008C0428" w:rsidRPr="00AD36D2">
        <w:t>provide information on the involvement of non-</w:t>
      </w:r>
      <w:r w:rsidR="003C2FE8" w:rsidRPr="00AD36D2">
        <w:t>S</w:t>
      </w:r>
      <w:r w:rsidR="008C0428" w:rsidRPr="00AD36D2">
        <w:t xml:space="preserve">tate actors. Common actions included resource mobilization and financing, data collection, innovation, and public-private partnerships from a range of actors including non-governmental organizations, </w:t>
      </w:r>
      <w:r w:rsidR="002A0EA1" w:rsidRPr="00AD36D2">
        <w:t>i</w:t>
      </w:r>
      <w:r w:rsidR="008C0428" w:rsidRPr="00AD36D2">
        <w:t xml:space="preserve">ndigenous </w:t>
      </w:r>
      <w:r w:rsidR="002A0EA1" w:rsidRPr="00AD36D2">
        <w:t>p</w:t>
      </w:r>
      <w:r w:rsidR="008C0428" w:rsidRPr="00AD36D2">
        <w:t xml:space="preserve">eoples and local communities, academic institutions, the private sector and financial institutions. </w:t>
      </w:r>
    </w:p>
    <w:bookmarkEnd w:id="148"/>
    <w:p w14:paraId="381EC229" w14:textId="29F99795" w:rsidR="008C0428" w:rsidRPr="00AD36D2" w:rsidRDefault="0048456B" w:rsidP="0048456B">
      <w:pPr>
        <w:pStyle w:val="CBDNormalNumber"/>
        <w:numPr>
          <w:ilvl w:val="0"/>
          <w:numId w:val="5"/>
        </w:numPr>
        <w:ind w:left="568"/>
      </w:pPr>
      <w:r w:rsidRPr="00AD36D2">
        <w:t xml:space="preserve">Few Parties indicated that they would make use of component (9%) or complimentary (22%) indicators for monitoring implementation of their national targets associated with this target of the Framework. Comparatively more (35%) indicated that they would make use of national indicators. At the target level, </w:t>
      </w:r>
      <w:r w:rsidR="008C0428" w:rsidRPr="00AD36D2">
        <w:t xml:space="preserve">ess than a quarter national target submissions identified component indicators (15%) and complimentary indicators (23%). Less than half (43%) of national targets mapped to GBF Target 19 contained supplementary national indicators. Examples of elements measured by these national indicators include the number of agreements or fora for resource mobilization and the number of innovative finance schemes utilized. Several of the national indicators monitor the quantity of funds by provenance and intended purpose.  </w:t>
      </w:r>
    </w:p>
    <w:p w14:paraId="0F0B6C73" w14:textId="56CB9FBC" w:rsidR="008C0428" w:rsidRPr="00AD36D2" w:rsidRDefault="008C0428" w:rsidP="00731CA5">
      <w:pPr>
        <w:pStyle w:val="CBDNormalNumber"/>
        <w:numPr>
          <w:ilvl w:val="0"/>
          <w:numId w:val="5"/>
        </w:numPr>
        <w:ind w:left="568"/>
      </w:pPr>
      <w:r w:rsidRPr="00AD36D2">
        <w:lastRenderedPageBreak/>
        <w:t xml:space="preserve">Approximately </w:t>
      </w:r>
      <w:r w:rsidR="007669AB" w:rsidRPr="00AD36D2">
        <w:t xml:space="preserve">two-thirds </w:t>
      </w:r>
      <w:r w:rsidRPr="00AD36D2">
        <w:t>(</w:t>
      </w:r>
      <w:r w:rsidR="007669AB" w:rsidRPr="00AD36D2">
        <w:t>62</w:t>
      </w:r>
      <w:r w:rsidRPr="00AD36D2">
        <w:t>%) of national target submissions contain information on which elements of section C of the Kunming-Montreal Global Biodiversity Framework the national target helps to address. The most commonly addressed elements were access to financial resources (</w:t>
      </w:r>
      <w:r w:rsidR="005E2CB6" w:rsidRPr="00AD36D2">
        <w:t>8</w:t>
      </w:r>
      <w:r w:rsidRPr="00AD36D2">
        <w:t>5%), whole-of-government and whole-of-society approach (</w:t>
      </w:r>
      <w:r w:rsidR="00F802EA" w:rsidRPr="00AD36D2">
        <w:t>75</w:t>
      </w:r>
      <w:r w:rsidRPr="00AD36D2">
        <w:t>%), collective effort towards the targets (</w:t>
      </w:r>
      <w:r w:rsidR="00D55998" w:rsidRPr="00AD36D2">
        <w:t>72</w:t>
      </w:r>
      <w:r w:rsidRPr="00AD36D2">
        <w:t>%), and cooperation and synergies (</w:t>
      </w:r>
      <w:r w:rsidR="004759B7" w:rsidRPr="00AD36D2">
        <w:t>67</w:t>
      </w:r>
      <w:r w:rsidRPr="00AD36D2">
        <w:t>%). Comparatively few targets addressed human rights-based approach (</w:t>
      </w:r>
      <w:r w:rsidR="004759B7" w:rsidRPr="00AD36D2">
        <w:t>33</w:t>
      </w:r>
      <w:r w:rsidRPr="00AD36D2">
        <w:t>%), different value systems (29%), Principles of the Rio Declaration (</w:t>
      </w:r>
      <w:r w:rsidR="004759B7" w:rsidRPr="00AD36D2">
        <w:t>33</w:t>
      </w:r>
      <w:r w:rsidRPr="00AD36D2">
        <w:t>%), intergenerational equity (</w:t>
      </w:r>
      <w:r w:rsidR="007B4B12" w:rsidRPr="00AD36D2">
        <w:t>35</w:t>
      </w:r>
      <w:r w:rsidRPr="00AD36D2">
        <w:t>%), and formal and informal education (</w:t>
      </w:r>
      <w:r w:rsidR="007B4B12" w:rsidRPr="00AD36D2">
        <w:t>35</w:t>
      </w:r>
      <w:r w:rsidRPr="00AD36D2">
        <w:t>%).</w:t>
      </w:r>
    </w:p>
    <w:p w14:paraId="444C2B2E" w14:textId="761DAF72" w:rsidR="008C0428" w:rsidRPr="00AD36D2" w:rsidRDefault="008C0428" w:rsidP="00731CA5">
      <w:pPr>
        <w:pStyle w:val="CBDNormalNumber"/>
        <w:numPr>
          <w:ilvl w:val="0"/>
          <w:numId w:val="5"/>
        </w:numPr>
        <w:ind w:left="568"/>
      </w:pPr>
      <w:r w:rsidRPr="00AD36D2">
        <w:t>More than half (53%) of national target submissions contained information on the associated policy measures. Some commonly mentioned measures beyond those explicitly mentioned in the wording of Target 19 include utilizing carbon markets, taxes, mainstreaming of ecosystem accounting, awareness</w:t>
      </w:r>
      <w:r w:rsidR="00FB0E29" w:rsidRPr="00AD36D2">
        <w:t>-</w:t>
      </w:r>
      <w:r w:rsidRPr="00AD36D2">
        <w:t>raising initiatives</w:t>
      </w:r>
      <w:r w:rsidR="00FB0E29" w:rsidRPr="00AD36D2">
        <w:t>,</w:t>
      </w:r>
      <w:r w:rsidRPr="00AD36D2">
        <w:t xml:space="preserve"> including conferences or dialogues, training and capacity</w:t>
      </w:r>
      <w:r w:rsidR="006B515F" w:rsidRPr="00AD36D2">
        <w:t>-</w:t>
      </w:r>
      <w:r w:rsidRPr="00AD36D2">
        <w:t>building, information schemes</w:t>
      </w:r>
      <w:r w:rsidR="00FB0E29" w:rsidRPr="00AD36D2">
        <w:t>,</w:t>
      </w:r>
      <w:r w:rsidRPr="00AD36D2">
        <w:t xml:space="preserve"> such as labelling and rating, increases in biodiversity aid, planning and monitoring.</w:t>
      </w:r>
    </w:p>
    <w:p w14:paraId="39214E6A" w14:textId="365AC182" w:rsidR="008C0428" w:rsidRPr="00AD36D2" w:rsidRDefault="00DA3D37" w:rsidP="00F6629D">
      <w:pPr>
        <w:pStyle w:val="CBDFigureTitle"/>
        <w:rPr>
          <w:rFonts w:asciiTheme="majorBidi" w:hAnsiTheme="majorBidi" w:cstheme="majorBidi"/>
        </w:rPr>
      </w:pPr>
      <w:r w:rsidRPr="00AD36D2">
        <w:rPr>
          <w:noProof/>
        </w:rPr>
        <w:lastRenderedPageBreak/>
        <w:drawing>
          <wp:inline distT="0" distB="0" distL="0" distR="0" wp14:anchorId="03063701" wp14:editId="251BFDC2">
            <wp:extent cx="5764913" cy="6253994"/>
            <wp:effectExtent l="0" t="0" r="7620" b="0"/>
            <wp:docPr id="369375685"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5781340" cy="6271814"/>
                    </a:xfrm>
                    <a:prstGeom prst="rect">
                      <a:avLst/>
                    </a:prstGeom>
                    <a:noFill/>
                  </pic:spPr>
                </pic:pic>
              </a:graphicData>
            </a:graphic>
          </wp:inline>
        </w:drawing>
      </w:r>
      <w:r w:rsidR="008C0428" w:rsidRPr="00AD36D2">
        <w:t>Figure 2</w:t>
      </w:r>
      <w:r w:rsidR="00393FF7" w:rsidRPr="00AD36D2">
        <w:t>7</w:t>
      </w:r>
      <w:r w:rsidR="008C0428" w:rsidRPr="00AD36D2">
        <w:t xml:space="preserve"> – Assessment of the degree to which Parties have addressed the elements of GBF Target 19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B975F6" w:rsidRPr="00AD36D2">
        <w:t>.</w:t>
      </w:r>
    </w:p>
    <w:p w14:paraId="5CBB8BAA" w14:textId="4944C66D" w:rsidR="008C0428" w:rsidRPr="00AD36D2" w:rsidRDefault="008C0428" w:rsidP="009C3E2A">
      <w:pPr>
        <w:pStyle w:val="CBDH2"/>
        <w:spacing w:before="120"/>
        <w:jc w:val="left"/>
        <w:rPr>
          <w:shd w:val="clear" w:color="auto" w:fill="FFFFFF"/>
        </w:rPr>
      </w:pPr>
      <w:bookmarkStart w:id="149" w:name="_Toc210038525"/>
      <w:bookmarkStart w:id="150" w:name="_Toc219112344"/>
      <w:r w:rsidRPr="00AD36D2">
        <w:rPr>
          <w:shd w:val="clear" w:color="auto" w:fill="FFFFFF"/>
        </w:rPr>
        <w:t>Target 20: strengthen capacity-building, technology transfer and scientific and technical cooperation for biodiversity</w:t>
      </w:r>
      <w:bookmarkEnd w:id="149"/>
      <w:bookmarkEnd w:id="150"/>
    </w:p>
    <w:p w14:paraId="21E9EE66" w14:textId="49B246BB" w:rsidR="008C0428" w:rsidRPr="00AD36D2" w:rsidRDefault="008C0428" w:rsidP="00731CA5">
      <w:pPr>
        <w:pStyle w:val="CBDNormalNumber"/>
        <w:numPr>
          <w:ilvl w:val="0"/>
          <w:numId w:val="5"/>
        </w:numPr>
        <w:ind w:left="568"/>
      </w:pPr>
      <w:r w:rsidRPr="00AD36D2">
        <w:t xml:space="preserve">114 Parties have submitted </w:t>
      </w:r>
      <w:r w:rsidR="00D2637E" w:rsidRPr="00AD36D2">
        <w:t xml:space="preserve">310 </w:t>
      </w:r>
      <w:r w:rsidRPr="00AD36D2">
        <w:t xml:space="preserve">national targets related to Target 20. On average a Party has submitted 3 national targets related to Target 20 but the number ranges from 1 to 16. Of the national targets mapped by Parties to GBF Target 20, almost half were identified as contributing to </w:t>
      </w:r>
      <w:r w:rsidRPr="00AD36D2">
        <w:lastRenderedPageBreak/>
        <w:t>Goals B (48%) and D (47%) while around a third were identified as contributing to Goals A (38%) and C (31%). Almost half of the national targets were also linked to GBF Target 21 (47%).</w:t>
      </w:r>
    </w:p>
    <w:p w14:paraId="0670A9BA" w14:textId="55907A74" w:rsidR="007827A4" w:rsidRPr="00AD36D2" w:rsidRDefault="008C0428" w:rsidP="007827A4">
      <w:pPr>
        <w:pStyle w:val="CBDNormalNumber"/>
        <w:numPr>
          <w:ilvl w:val="0"/>
          <w:numId w:val="5"/>
        </w:numPr>
        <w:ind w:left="568"/>
      </w:pPr>
      <w:bookmarkStart w:id="151" w:name="_Hlk202872049"/>
      <w:r w:rsidRPr="00AD36D2">
        <w:t>Almost a half of the national targets (46%) submitted by Parties were reported as having high alignment to GBF Target 20, approximately a quarter (28%) were reported as having medium alignment to the Target and more than a tenth (14%) as having low alignment. For 12% of the national targets, Parties did not indicate a degree of alignment.</w:t>
      </w:r>
      <w:r w:rsidR="007827A4" w:rsidRPr="00AD36D2">
        <w:t xml:space="preserve"> Almost half (</w:t>
      </w:r>
      <w:r w:rsidR="00A855E2" w:rsidRPr="00AD36D2">
        <w:t>4</w:t>
      </w:r>
      <w:r w:rsidR="007827A4" w:rsidRPr="00AD36D2">
        <w:t xml:space="preserve">7%) of the national targets related to Target 20 were also linked to Target 21.  Between 10% and 23% of the national targets submitted by Parties were linked to one of the of the other Targets of the Framework. </w:t>
      </w:r>
    </w:p>
    <w:bookmarkEnd w:id="151"/>
    <w:p w14:paraId="04185171" w14:textId="4F8F05BA" w:rsidR="008C0428" w:rsidRPr="00AD36D2" w:rsidRDefault="008C39D5" w:rsidP="00731CA5">
      <w:pPr>
        <w:pStyle w:val="CBDNormalNumber"/>
        <w:numPr>
          <w:ilvl w:val="0"/>
          <w:numId w:val="5"/>
        </w:numPr>
        <w:ind w:left="568"/>
      </w:pPr>
      <w:r w:rsidRPr="00AD36D2">
        <w:t xml:space="preserve">Few (11%) Parties have set national targets which fully address all elements of Target 20 and approximately an additional fifth (19%) have set targets which </w:t>
      </w:r>
      <w:r w:rsidR="005F3D84" w:rsidRPr="00AD36D2">
        <w:t xml:space="preserve">fully </w:t>
      </w:r>
      <w:r w:rsidRPr="00AD36D2">
        <w:t xml:space="preserve">address half of the target elements. </w:t>
      </w:r>
      <w:r w:rsidR="00C90AFD" w:rsidRPr="00AD36D2">
        <w:t xml:space="preserve">Less than a </w:t>
      </w:r>
      <w:r w:rsidR="008E3C4F" w:rsidRPr="00AD36D2">
        <w:t>quarter</w:t>
      </w:r>
      <w:r w:rsidR="00C90AFD" w:rsidRPr="00AD36D2">
        <w:t xml:space="preserve"> (</w:t>
      </w:r>
      <w:r w:rsidR="008E3C4F" w:rsidRPr="00AD36D2">
        <w:t>22</w:t>
      </w:r>
      <w:r w:rsidR="00C90AFD" w:rsidRPr="00AD36D2">
        <w:t xml:space="preserve">%) of Parties have set national targets which fully address one but less than half of the target elements. </w:t>
      </w:r>
      <w:r w:rsidRPr="00AD36D2">
        <w:t>About half of Parties (48%) have set national targets which do not fully address any element of Target 20.</w:t>
      </w:r>
      <w:r w:rsidR="00E8060F" w:rsidRPr="00AD36D2">
        <w:t xml:space="preserve"> </w:t>
      </w:r>
      <w:r w:rsidR="008C0428" w:rsidRPr="00AD36D2">
        <w:t>Approximately one quarter (23%) of Parties have set national targets which partially address all or some of the elements. About a quarter of national targets addressed elements of GBF Target 20 to a limited extent (4%) or not at all (22%).</w:t>
      </w:r>
    </w:p>
    <w:p w14:paraId="33F91BD1" w14:textId="1223B5D0" w:rsidR="008C0428" w:rsidRPr="00AD36D2" w:rsidRDefault="008C0428" w:rsidP="00731CA5">
      <w:pPr>
        <w:pStyle w:val="CBDNormalNumber"/>
        <w:numPr>
          <w:ilvl w:val="0"/>
          <w:numId w:val="5"/>
        </w:numPr>
        <w:ind w:left="568"/>
      </w:pPr>
      <w:r w:rsidRPr="00AD36D2">
        <w:t>About one third of Parties fully addressed the strengthening of capacity-building and development (39%), the strengthening of access to and transfer of technology (37%), the development of and access to innovation (29%), and the promotion of technical and scientific cooperation, including through South-South, North-South and triangular cooperation (41%). About a fifth of Parties fully addressed the fostering of joint technology development (16%), the fostering of joint scientific research programmes (18%), and the strengthening of scientific research and monitoring capacities (21%) (</w:t>
      </w:r>
      <w:r w:rsidR="00393FF7" w:rsidRPr="00AD36D2">
        <w:t xml:space="preserve">see </w:t>
      </w:r>
      <w:r w:rsidRPr="00AD36D2">
        <w:t>figure 2</w:t>
      </w:r>
      <w:r w:rsidR="00393FF7" w:rsidRPr="00AD36D2">
        <w:t>8</w:t>
      </w:r>
      <w:r w:rsidRPr="00AD36D2">
        <w:t>).</w:t>
      </w:r>
    </w:p>
    <w:p w14:paraId="76ACEA81" w14:textId="5E854BFB" w:rsidR="008C0428" w:rsidRPr="00AD36D2" w:rsidRDefault="00380C7D" w:rsidP="00731CA5">
      <w:pPr>
        <w:pStyle w:val="CBDNormalNumber"/>
        <w:numPr>
          <w:ilvl w:val="0"/>
          <w:numId w:val="5"/>
        </w:numPr>
        <w:ind w:left="568"/>
      </w:pPr>
      <w:bookmarkStart w:id="152" w:name="_Hlk202868790"/>
      <w:r w:rsidRPr="00AD36D2">
        <w:t>About a third of Parties (3</w:t>
      </w:r>
      <w:r w:rsidR="007D1E4D" w:rsidRPr="00AD36D2">
        <w:t>4</w:t>
      </w:r>
      <w:r w:rsidRPr="00AD36D2">
        <w:t xml:space="preserve">%) provided information on the means of implementation related to at least one of their national the targets related to Target 20. Of these, 82% indicated that additional means of implementation are required. </w:t>
      </w:r>
      <w:r w:rsidR="008C0428" w:rsidRPr="00AD36D2">
        <w:t>Less than half (46%) of the national target submissions contain information on the associated means of implementation. For targets with this information, most (67%) indicate that additional means of implementation are needed while over a quarter (29%) indicate that the means of implementation are available. Means for implementation commonly mentioned were capacity</w:t>
      </w:r>
      <w:r w:rsidR="006B515F" w:rsidRPr="00AD36D2">
        <w:t>-</w:t>
      </w:r>
      <w:r w:rsidR="008C0428" w:rsidRPr="00AD36D2">
        <w:t>building, including data and information capacity, financial resources, and technological and scientific cooperation, including technology transfer. </w:t>
      </w:r>
      <w:r w:rsidR="008A0B91" w:rsidRPr="00AD36D2">
        <w:t>See table 2</w:t>
      </w:r>
      <w:r w:rsidR="0043662A" w:rsidRPr="00AD36D2">
        <w:t>2</w:t>
      </w:r>
      <w:r w:rsidR="008A0B91" w:rsidRPr="00AD36D2">
        <w:t xml:space="preserve"> for more detailed examples of the capacity needs identified by Parties.</w:t>
      </w:r>
    </w:p>
    <w:p w14:paraId="5EDD498F" w14:textId="4D2756BF" w:rsidR="00A32E5D" w:rsidRPr="00AD36D2" w:rsidRDefault="00A32E5D" w:rsidP="00A32E5D">
      <w:pPr>
        <w:pStyle w:val="CBDNormalNumber"/>
        <w:numPr>
          <w:ilvl w:val="0"/>
          <w:numId w:val="0"/>
        </w:numPr>
        <w:ind w:left="567"/>
      </w:pPr>
      <w:r w:rsidRPr="00AD36D2">
        <w:rPr>
          <w:b/>
          <w:bCs/>
        </w:rPr>
        <w:t>Table 22.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F249E3" w:rsidRPr="00AD36D2" w14:paraId="08EDEB52" w14:textId="77777777" w:rsidTr="0043662A">
        <w:tc>
          <w:tcPr>
            <w:tcW w:w="774" w:type="pct"/>
            <w:shd w:val="clear" w:color="auto" w:fill="F2F2F2" w:themeFill="background1" w:themeFillShade="F2"/>
            <w:vAlign w:val="center"/>
          </w:tcPr>
          <w:p w14:paraId="33BBDCD6" w14:textId="77777777" w:rsidR="00F249E3" w:rsidRPr="00AD36D2" w:rsidRDefault="00F249E3" w:rsidP="00100B40">
            <w:pPr>
              <w:spacing w:before="40" w:after="40"/>
              <w:jc w:val="left"/>
              <w:rPr>
                <w:i/>
                <w:iCs/>
                <w:sz w:val="20"/>
                <w:szCs w:val="20"/>
              </w:rPr>
            </w:pPr>
            <w:r w:rsidRPr="00AD36D2">
              <w:rPr>
                <w:i/>
                <w:iCs/>
                <w:sz w:val="20"/>
                <w:szCs w:val="20"/>
              </w:rPr>
              <w:t xml:space="preserve">Category of needs </w:t>
            </w:r>
          </w:p>
        </w:tc>
        <w:tc>
          <w:tcPr>
            <w:tcW w:w="1042" w:type="pct"/>
            <w:shd w:val="clear" w:color="auto" w:fill="F2F2F2" w:themeFill="background1" w:themeFillShade="F2"/>
            <w:vAlign w:val="center"/>
          </w:tcPr>
          <w:p w14:paraId="187909DB" w14:textId="682B8492" w:rsidR="00F249E3" w:rsidRPr="00AD36D2" w:rsidRDefault="00F249E3" w:rsidP="0043662A">
            <w:pPr>
              <w:spacing w:before="40" w:after="40"/>
              <w:ind w:left="357"/>
              <w:jc w:val="left"/>
              <w:rPr>
                <w:i/>
                <w:iCs/>
                <w:sz w:val="20"/>
                <w:szCs w:val="20"/>
              </w:rPr>
            </w:pPr>
            <w:r w:rsidRPr="00AD36D2">
              <w:rPr>
                <w:i/>
                <w:iCs/>
                <w:sz w:val="20"/>
                <w:szCs w:val="20"/>
              </w:rPr>
              <w:t xml:space="preserve">Subcategory </w:t>
            </w:r>
            <w:r w:rsidR="0043662A" w:rsidRPr="00AD36D2">
              <w:rPr>
                <w:i/>
                <w:iCs/>
                <w:sz w:val="20"/>
                <w:szCs w:val="20"/>
              </w:rPr>
              <w:t>of needs</w:t>
            </w:r>
          </w:p>
        </w:tc>
        <w:tc>
          <w:tcPr>
            <w:tcW w:w="3184" w:type="pct"/>
            <w:shd w:val="clear" w:color="auto" w:fill="F2F2F2" w:themeFill="background1" w:themeFillShade="F2"/>
            <w:vAlign w:val="center"/>
          </w:tcPr>
          <w:p w14:paraId="767BDD83" w14:textId="6889B4B8" w:rsidR="00F249E3" w:rsidRPr="00AD36D2" w:rsidRDefault="00F249E3" w:rsidP="00100B40">
            <w:pPr>
              <w:spacing w:before="40" w:after="40"/>
              <w:ind w:left="357"/>
              <w:jc w:val="left"/>
              <w:rPr>
                <w:i/>
                <w:iCs/>
                <w:sz w:val="20"/>
                <w:szCs w:val="20"/>
              </w:rPr>
            </w:pPr>
            <w:r w:rsidRPr="00AD36D2">
              <w:rPr>
                <w:i/>
                <w:iCs/>
                <w:sz w:val="20"/>
                <w:szCs w:val="20"/>
              </w:rPr>
              <w:t xml:space="preserve">Examples of specific needs </w:t>
            </w:r>
          </w:p>
        </w:tc>
      </w:tr>
      <w:tr w:rsidR="00F249E3" w:rsidRPr="00AD36D2" w14:paraId="40036F84" w14:textId="77777777" w:rsidTr="0043662A">
        <w:tc>
          <w:tcPr>
            <w:tcW w:w="774" w:type="pct"/>
            <w:vMerge w:val="restart"/>
            <w:vAlign w:val="center"/>
          </w:tcPr>
          <w:p w14:paraId="0312EA06" w14:textId="77777777" w:rsidR="00F249E3" w:rsidRPr="00AD36D2" w:rsidRDefault="00F249E3" w:rsidP="00100B40">
            <w:pPr>
              <w:spacing w:before="40" w:after="40"/>
              <w:jc w:val="left"/>
              <w:rPr>
                <w:sz w:val="20"/>
                <w:szCs w:val="20"/>
              </w:rPr>
            </w:pPr>
            <w:r w:rsidRPr="00AD36D2">
              <w:rPr>
                <w:sz w:val="20"/>
                <w:szCs w:val="20"/>
              </w:rPr>
              <w:t xml:space="preserve">Technical </w:t>
            </w:r>
          </w:p>
        </w:tc>
        <w:tc>
          <w:tcPr>
            <w:tcW w:w="1042" w:type="pct"/>
            <w:vAlign w:val="center"/>
          </w:tcPr>
          <w:p w14:paraId="07A8ACF8" w14:textId="53982EE1" w:rsidR="00F249E3" w:rsidRPr="00AD36D2" w:rsidRDefault="00F249E3" w:rsidP="00100B40">
            <w:pPr>
              <w:spacing w:before="40" w:after="40"/>
              <w:jc w:val="left"/>
              <w:rPr>
                <w:sz w:val="20"/>
                <w:szCs w:val="20"/>
              </w:rPr>
            </w:pPr>
            <w:r w:rsidRPr="00AD36D2">
              <w:rPr>
                <w:sz w:val="20"/>
                <w:szCs w:val="20"/>
              </w:rPr>
              <w:t xml:space="preserve">Information and data </w:t>
            </w:r>
          </w:p>
        </w:tc>
        <w:tc>
          <w:tcPr>
            <w:tcW w:w="3184" w:type="pct"/>
            <w:vAlign w:val="center"/>
          </w:tcPr>
          <w:p w14:paraId="6D004FD4" w14:textId="1DDD40B3" w:rsidR="00F249E3" w:rsidRPr="00AD36D2" w:rsidRDefault="0043662A" w:rsidP="00F5371E">
            <w:pPr>
              <w:pStyle w:val="ListParagraph"/>
              <w:numPr>
                <w:ilvl w:val="0"/>
                <w:numId w:val="3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Access to d</w:t>
            </w:r>
            <w:r w:rsidR="00F249E3" w:rsidRPr="00AD36D2">
              <w:rPr>
                <w:rFonts w:asciiTheme="majorBidi" w:hAnsiTheme="majorBidi" w:cstheme="majorBidi"/>
                <w:sz w:val="20"/>
                <w:szCs w:val="20"/>
              </w:rPr>
              <w:t xml:space="preserve">atabase of needs assessments and </w:t>
            </w:r>
            <w:r w:rsidRPr="00AD36D2">
              <w:rPr>
                <w:rFonts w:asciiTheme="majorBidi" w:hAnsiTheme="majorBidi" w:cstheme="majorBidi"/>
                <w:sz w:val="20"/>
                <w:szCs w:val="20"/>
              </w:rPr>
              <w:t>improved</w:t>
            </w:r>
            <w:r w:rsidR="00F249E3" w:rsidRPr="00AD36D2">
              <w:rPr>
                <w:rFonts w:asciiTheme="majorBidi" w:hAnsiTheme="majorBidi" w:cstheme="majorBidi"/>
                <w:sz w:val="20"/>
                <w:szCs w:val="20"/>
              </w:rPr>
              <w:t xml:space="preserve"> technical and scientific cooperation and technology transfer </w:t>
            </w:r>
          </w:p>
        </w:tc>
      </w:tr>
      <w:tr w:rsidR="00F249E3" w:rsidRPr="00AD36D2" w14:paraId="5BE1FCE4" w14:textId="77777777" w:rsidTr="0043662A">
        <w:tc>
          <w:tcPr>
            <w:tcW w:w="774" w:type="pct"/>
            <w:vMerge/>
            <w:vAlign w:val="center"/>
          </w:tcPr>
          <w:p w14:paraId="5EDA0114" w14:textId="77777777" w:rsidR="00F249E3" w:rsidRPr="00AD36D2" w:rsidRDefault="00F249E3" w:rsidP="00100B40">
            <w:pPr>
              <w:spacing w:before="40" w:after="40"/>
              <w:jc w:val="left"/>
              <w:rPr>
                <w:sz w:val="20"/>
                <w:szCs w:val="20"/>
              </w:rPr>
            </w:pPr>
          </w:p>
        </w:tc>
        <w:tc>
          <w:tcPr>
            <w:tcW w:w="1042" w:type="pct"/>
            <w:vAlign w:val="center"/>
          </w:tcPr>
          <w:p w14:paraId="6C684C35" w14:textId="3F08F849" w:rsidR="00F249E3" w:rsidRPr="00AD36D2" w:rsidRDefault="00F249E3" w:rsidP="00100B40">
            <w:pPr>
              <w:spacing w:before="40" w:after="40"/>
              <w:jc w:val="left"/>
              <w:rPr>
                <w:sz w:val="20"/>
                <w:szCs w:val="20"/>
              </w:rPr>
            </w:pPr>
            <w:r w:rsidRPr="00AD36D2">
              <w:rPr>
                <w:sz w:val="20"/>
                <w:szCs w:val="20"/>
              </w:rPr>
              <w:t>Scientific research</w:t>
            </w:r>
          </w:p>
        </w:tc>
        <w:tc>
          <w:tcPr>
            <w:tcW w:w="3184" w:type="pct"/>
            <w:vAlign w:val="center"/>
          </w:tcPr>
          <w:p w14:paraId="78407554" w14:textId="2DDA547F" w:rsidR="00F249E3" w:rsidRPr="00AD36D2" w:rsidRDefault="00FC7847" w:rsidP="00F5371E">
            <w:pPr>
              <w:pStyle w:val="ListParagraph"/>
              <w:numPr>
                <w:ilvl w:val="0"/>
                <w:numId w:val="3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Development of</w:t>
            </w:r>
            <w:r w:rsidR="00F249E3" w:rsidRPr="00AD36D2">
              <w:rPr>
                <w:rFonts w:asciiTheme="majorBidi" w:hAnsiTheme="majorBidi" w:cstheme="majorBidi"/>
                <w:sz w:val="20"/>
                <w:szCs w:val="20"/>
              </w:rPr>
              <w:t xml:space="preserve"> environmental research system</w:t>
            </w:r>
            <w:r w:rsidRPr="00AD36D2">
              <w:rPr>
                <w:rFonts w:asciiTheme="majorBidi" w:hAnsiTheme="majorBidi" w:cstheme="majorBidi"/>
                <w:sz w:val="20"/>
                <w:szCs w:val="20"/>
              </w:rPr>
              <w:t>s</w:t>
            </w:r>
            <w:r w:rsidR="00F249E3" w:rsidRPr="00AD36D2">
              <w:rPr>
                <w:rFonts w:asciiTheme="majorBidi" w:hAnsiTheme="majorBidi" w:cstheme="majorBidi"/>
                <w:sz w:val="20"/>
                <w:szCs w:val="20"/>
              </w:rPr>
              <w:t xml:space="preserve"> based on scientific knowledge </w:t>
            </w:r>
            <w:r w:rsidR="001F2928" w:rsidRPr="00AD36D2">
              <w:rPr>
                <w:rFonts w:asciiTheme="majorBidi" w:hAnsiTheme="majorBidi" w:cstheme="majorBidi"/>
                <w:sz w:val="20"/>
                <w:szCs w:val="20"/>
              </w:rPr>
              <w:t>to support access to</w:t>
            </w:r>
            <w:r w:rsidR="00F249E3" w:rsidRPr="00AD36D2">
              <w:rPr>
                <w:rFonts w:asciiTheme="majorBidi" w:hAnsiTheme="majorBidi" w:cstheme="majorBidi"/>
                <w:sz w:val="20"/>
                <w:szCs w:val="20"/>
              </w:rPr>
              <w:t xml:space="preserve"> information for decision-making on biodiversity and sustainability </w:t>
            </w:r>
          </w:p>
        </w:tc>
      </w:tr>
      <w:tr w:rsidR="00F249E3" w:rsidRPr="00AD36D2" w14:paraId="29F58158" w14:textId="77777777" w:rsidTr="0043662A">
        <w:tc>
          <w:tcPr>
            <w:tcW w:w="774" w:type="pct"/>
            <w:vMerge/>
            <w:vAlign w:val="center"/>
          </w:tcPr>
          <w:p w14:paraId="527D006F" w14:textId="77777777" w:rsidR="00F249E3" w:rsidRPr="00AD36D2" w:rsidRDefault="00F249E3" w:rsidP="00100B40">
            <w:pPr>
              <w:spacing w:before="40" w:after="40"/>
              <w:jc w:val="left"/>
              <w:rPr>
                <w:sz w:val="20"/>
                <w:szCs w:val="20"/>
              </w:rPr>
            </w:pPr>
          </w:p>
        </w:tc>
        <w:tc>
          <w:tcPr>
            <w:tcW w:w="1042" w:type="pct"/>
            <w:vAlign w:val="center"/>
          </w:tcPr>
          <w:p w14:paraId="2086877B" w14:textId="7570425B" w:rsidR="00F249E3" w:rsidRPr="00AD36D2" w:rsidRDefault="00F249E3" w:rsidP="00100B40">
            <w:pPr>
              <w:spacing w:before="40" w:after="40"/>
              <w:jc w:val="left"/>
              <w:rPr>
                <w:sz w:val="20"/>
                <w:szCs w:val="20"/>
              </w:rPr>
            </w:pPr>
            <w:r w:rsidRPr="00AD36D2">
              <w:rPr>
                <w:sz w:val="20"/>
                <w:szCs w:val="20"/>
              </w:rPr>
              <w:t>Human resources: training and skills</w:t>
            </w:r>
          </w:p>
        </w:tc>
        <w:tc>
          <w:tcPr>
            <w:tcW w:w="3184" w:type="pct"/>
            <w:vAlign w:val="center"/>
          </w:tcPr>
          <w:p w14:paraId="64083566" w14:textId="18D777E5" w:rsidR="00F249E3" w:rsidRPr="00AD36D2" w:rsidRDefault="00707C46" w:rsidP="00F5371E">
            <w:pPr>
              <w:pStyle w:val="ListParagraph"/>
              <w:numPr>
                <w:ilvl w:val="0"/>
                <w:numId w:val="3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Enhanced i</w:t>
            </w:r>
            <w:r w:rsidR="00F249E3" w:rsidRPr="00AD36D2">
              <w:rPr>
                <w:rFonts w:asciiTheme="majorBidi" w:hAnsiTheme="majorBidi" w:cstheme="majorBidi"/>
                <w:sz w:val="20"/>
                <w:szCs w:val="20"/>
              </w:rPr>
              <w:t>nstitutional mechanism</w:t>
            </w:r>
            <w:r w:rsidRPr="00AD36D2">
              <w:rPr>
                <w:rFonts w:asciiTheme="majorBidi" w:hAnsiTheme="majorBidi" w:cstheme="majorBidi"/>
                <w:sz w:val="20"/>
                <w:szCs w:val="20"/>
              </w:rPr>
              <w:t>s</w:t>
            </w:r>
            <w:r w:rsidR="00F249E3" w:rsidRPr="00AD36D2">
              <w:rPr>
                <w:rFonts w:asciiTheme="majorBidi" w:hAnsiTheme="majorBidi" w:cstheme="majorBidi"/>
                <w:sz w:val="20"/>
                <w:szCs w:val="20"/>
              </w:rPr>
              <w:t xml:space="preserve"> </w:t>
            </w:r>
            <w:r w:rsidRPr="00AD36D2">
              <w:rPr>
                <w:rFonts w:asciiTheme="majorBidi" w:hAnsiTheme="majorBidi" w:cstheme="majorBidi"/>
                <w:sz w:val="20"/>
                <w:szCs w:val="20"/>
              </w:rPr>
              <w:t>to improve the effectiveness of relevant training</w:t>
            </w:r>
            <w:r w:rsidR="00F249E3" w:rsidRPr="00AD36D2">
              <w:rPr>
                <w:rFonts w:asciiTheme="majorBidi" w:hAnsiTheme="majorBidi" w:cstheme="majorBidi"/>
                <w:sz w:val="20"/>
                <w:szCs w:val="20"/>
              </w:rPr>
              <w:t> </w:t>
            </w:r>
          </w:p>
        </w:tc>
      </w:tr>
      <w:tr w:rsidR="00F249E3" w:rsidRPr="00AD36D2" w14:paraId="36C85857" w14:textId="77777777" w:rsidTr="0043662A">
        <w:tc>
          <w:tcPr>
            <w:tcW w:w="774" w:type="pct"/>
            <w:vMerge/>
            <w:vAlign w:val="center"/>
          </w:tcPr>
          <w:p w14:paraId="1A88523E" w14:textId="77777777" w:rsidR="00F249E3" w:rsidRPr="00AD36D2" w:rsidRDefault="00F249E3" w:rsidP="00100B40">
            <w:pPr>
              <w:spacing w:before="40" w:after="40"/>
              <w:jc w:val="left"/>
              <w:rPr>
                <w:sz w:val="20"/>
                <w:szCs w:val="20"/>
              </w:rPr>
            </w:pPr>
          </w:p>
        </w:tc>
        <w:tc>
          <w:tcPr>
            <w:tcW w:w="1042" w:type="pct"/>
            <w:vAlign w:val="center"/>
          </w:tcPr>
          <w:p w14:paraId="7AC7D64F" w14:textId="40F95C6E" w:rsidR="00F249E3" w:rsidRPr="00AD36D2" w:rsidRDefault="00F249E3" w:rsidP="00100B40">
            <w:pPr>
              <w:spacing w:before="40" w:after="40"/>
              <w:jc w:val="left"/>
              <w:rPr>
                <w:sz w:val="20"/>
                <w:szCs w:val="20"/>
              </w:rPr>
            </w:pPr>
            <w:r w:rsidRPr="00AD36D2">
              <w:rPr>
                <w:sz w:val="20"/>
                <w:szCs w:val="20"/>
              </w:rPr>
              <w:t>International cooperation and knowledge transfer</w:t>
            </w:r>
          </w:p>
        </w:tc>
        <w:tc>
          <w:tcPr>
            <w:tcW w:w="3184" w:type="pct"/>
            <w:vAlign w:val="center"/>
          </w:tcPr>
          <w:p w14:paraId="5F7580F8" w14:textId="3AC0D113" w:rsidR="00F249E3" w:rsidRPr="00AD36D2" w:rsidRDefault="00F249E3" w:rsidP="00F5371E">
            <w:pPr>
              <w:pStyle w:val="ListParagraph"/>
              <w:numPr>
                <w:ilvl w:val="0"/>
                <w:numId w:val="3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Establish</w:t>
            </w:r>
            <w:r w:rsidR="00707C46" w:rsidRPr="00AD36D2">
              <w:rPr>
                <w:rFonts w:asciiTheme="majorBidi" w:hAnsiTheme="majorBidi" w:cstheme="majorBidi"/>
                <w:sz w:val="20"/>
                <w:szCs w:val="20"/>
              </w:rPr>
              <w:t>ment of</w:t>
            </w:r>
            <w:r w:rsidRPr="00AD36D2">
              <w:rPr>
                <w:rFonts w:asciiTheme="majorBidi" w:hAnsiTheme="majorBidi" w:cstheme="majorBidi"/>
                <w:sz w:val="20"/>
                <w:szCs w:val="20"/>
              </w:rPr>
              <w:t xml:space="preserve"> alliances and </w:t>
            </w:r>
            <w:r w:rsidR="00940044" w:rsidRPr="00AD36D2">
              <w:rPr>
                <w:rFonts w:asciiTheme="majorBidi" w:hAnsiTheme="majorBidi" w:cstheme="majorBidi"/>
                <w:sz w:val="20"/>
                <w:szCs w:val="20"/>
              </w:rPr>
              <w:t xml:space="preserve">enhanced </w:t>
            </w:r>
            <w:r w:rsidRPr="00AD36D2">
              <w:rPr>
                <w:rFonts w:asciiTheme="majorBidi" w:hAnsiTheme="majorBidi" w:cstheme="majorBidi"/>
                <w:sz w:val="20"/>
                <w:szCs w:val="20"/>
              </w:rPr>
              <w:t>collaborat</w:t>
            </w:r>
            <w:r w:rsidR="00940044" w:rsidRPr="00AD36D2">
              <w:rPr>
                <w:rFonts w:asciiTheme="majorBidi" w:hAnsiTheme="majorBidi" w:cstheme="majorBidi"/>
                <w:sz w:val="20"/>
                <w:szCs w:val="20"/>
              </w:rPr>
              <w:t>ion</w:t>
            </w:r>
            <w:r w:rsidRPr="00AD36D2">
              <w:rPr>
                <w:rFonts w:asciiTheme="majorBidi" w:hAnsiTheme="majorBidi" w:cstheme="majorBidi"/>
                <w:sz w:val="20"/>
                <w:szCs w:val="20"/>
              </w:rPr>
              <w:t xml:space="preserve"> between research and development institutions, international organizations, </w:t>
            </w:r>
            <w:r w:rsidR="00940044" w:rsidRPr="00AD36D2">
              <w:rPr>
                <w:rFonts w:asciiTheme="majorBidi" w:hAnsiTheme="majorBidi" w:cstheme="majorBidi"/>
                <w:sz w:val="20"/>
                <w:szCs w:val="20"/>
              </w:rPr>
              <w:t>non</w:t>
            </w:r>
            <w:r w:rsidR="00FB0E29" w:rsidRPr="00AD36D2">
              <w:rPr>
                <w:rFonts w:asciiTheme="majorBidi" w:hAnsiTheme="majorBidi" w:cstheme="majorBidi"/>
                <w:sz w:val="20"/>
                <w:szCs w:val="20"/>
              </w:rPr>
              <w:t>-</w:t>
            </w:r>
            <w:r w:rsidR="00940044" w:rsidRPr="00AD36D2">
              <w:rPr>
                <w:rFonts w:asciiTheme="majorBidi" w:hAnsiTheme="majorBidi" w:cstheme="majorBidi"/>
                <w:sz w:val="20"/>
                <w:szCs w:val="20"/>
              </w:rPr>
              <w:t>governmental organi</w:t>
            </w:r>
            <w:r w:rsidR="009A3F98" w:rsidRPr="00AD36D2">
              <w:rPr>
                <w:rFonts w:asciiTheme="majorBidi" w:hAnsiTheme="majorBidi" w:cstheme="majorBidi"/>
                <w:sz w:val="20"/>
                <w:szCs w:val="20"/>
              </w:rPr>
              <w:t>z</w:t>
            </w:r>
            <w:r w:rsidR="00940044" w:rsidRPr="00AD36D2">
              <w:rPr>
                <w:rFonts w:asciiTheme="majorBidi" w:hAnsiTheme="majorBidi" w:cstheme="majorBidi"/>
                <w:sz w:val="20"/>
                <w:szCs w:val="20"/>
              </w:rPr>
              <w:t>ations</w:t>
            </w:r>
            <w:r w:rsidRPr="00AD36D2">
              <w:rPr>
                <w:rFonts w:asciiTheme="majorBidi" w:hAnsiTheme="majorBidi" w:cstheme="majorBidi"/>
                <w:sz w:val="20"/>
                <w:szCs w:val="20"/>
              </w:rPr>
              <w:t xml:space="preserve"> and universities </w:t>
            </w:r>
          </w:p>
          <w:p w14:paraId="39E19611" w14:textId="23A13B24" w:rsidR="00F249E3" w:rsidRPr="00AD36D2" w:rsidRDefault="00F249E3" w:rsidP="00F5371E">
            <w:pPr>
              <w:pStyle w:val="ListParagraph"/>
              <w:numPr>
                <w:ilvl w:val="0"/>
                <w:numId w:val="3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w:t>
            </w:r>
            <w:r w:rsidR="00940044" w:rsidRPr="00AD36D2">
              <w:rPr>
                <w:rFonts w:asciiTheme="majorBidi" w:hAnsiTheme="majorBidi" w:cstheme="majorBidi"/>
                <w:sz w:val="20"/>
                <w:szCs w:val="20"/>
              </w:rPr>
              <w:t>ment of</w:t>
            </w:r>
            <w:r w:rsidRPr="00AD36D2">
              <w:rPr>
                <w:rFonts w:asciiTheme="majorBidi" w:hAnsiTheme="majorBidi" w:cstheme="majorBidi"/>
                <w:sz w:val="20"/>
                <w:szCs w:val="20"/>
              </w:rPr>
              <w:t xml:space="preserve"> mechanisms to allow cooperation and technology transfer among scientific and training institutes  </w:t>
            </w:r>
          </w:p>
          <w:p w14:paraId="1F2DB012" w14:textId="77777777" w:rsidR="00F249E3" w:rsidRPr="00AD36D2" w:rsidRDefault="00F249E3" w:rsidP="00F5371E">
            <w:pPr>
              <w:pStyle w:val="ListParagraph"/>
              <w:numPr>
                <w:ilvl w:val="0"/>
                <w:numId w:val="3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Cooperation among countries to share knowledge, experiences and technologies</w:t>
            </w:r>
          </w:p>
        </w:tc>
      </w:tr>
      <w:tr w:rsidR="00F249E3" w:rsidRPr="00AD36D2" w14:paraId="555AB848" w14:textId="77777777" w:rsidTr="0043662A">
        <w:tc>
          <w:tcPr>
            <w:tcW w:w="774" w:type="pct"/>
            <w:vMerge/>
            <w:vAlign w:val="center"/>
          </w:tcPr>
          <w:p w14:paraId="51CC775E" w14:textId="77777777" w:rsidR="00F249E3" w:rsidRPr="00AD36D2" w:rsidRDefault="00F249E3" w:rsidP="00100B40">
            <w:pPr>
              <w:spacing w:before="40" w:after="40"/>
              <w:jc w:val="left"/>
              <w:rPr>
                <w:sz w:val="20"/>
                <w:szCs w:val="20"/>
              </w:rPr>
            </w:pPr>
          </w:p>
        </w:tc>
        <w:tc>
          <w:tcPr>
            <w:tcW w:w="1042" w:type="pct"/>
            <w:vAlign w:val="center"/>
          </w:tcPr>
          <w:p w14:paraId="2C0C25AB" w14:textId="5A400FC3" w:rsidR="00F249E3" w:rsidRPr="00AD36D2" w:rsidRDefault="00F249E3" w:rsidP="00100B40">
            <w:pPr>
              <w:spacing w:before="40" w:after="40"/>
              <w:jc w:val="left"/>
              <w:rPr>
                <w:sz w:val="20"/>
                <w:szCs w:val="20"/>
              </w:rPr>
            </w:pPr>
            <w:r w:rsidRPr="00AD36D2">
              <w:rPr>
                <w:sz w:val="20"/>
                <w:szCs w:val="20"/>
              </w:rPr>
              <w:t>Environmental governance and policy</w:t>
            </w:r>
          </w:p>
        </w:tc>
        <w:tc>
          <w:tcPr>
            <w:tcW w:w="3184" w:type="pct"/>
            <w:vAlign w:val="center"/>
          </w:tcPr>
          <w:p w14:paraId="690DE6C3" w14:textId="0D250170" w:rsidR="00F249E3" w:rsidRPr="00AD36D2" w:rsidRDefault="00F249E3" w:rsidP="00F5371E">
            <w:pPr>
              <w:pStyle w:val="ListParagraph"/>
              <w:numPr>
                <w:ilvl w:val="0"/>
                <w:numId w:val="39"/>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Promote the </w:t>
            </w:r>
            <w:r w:rsidR="00E4625C" w:rsidRPr="00AD36D2">
              <w:rPr>
                <w:rFonts w:asciiTheme="majorBidi" w:hAnsiTheme="majorBidi" w:cstheme="majorBidi"/>
                <w:sz w:val="20"/>
                <w:szCs w:val="20"/>
              </w:rPr>
              <w:t>establishment</w:t>
            </w:r>
            <w:r w:rsidRPr="00AD36D2">
              <w:rPr>
                <w:rFonts w:asciiTheme="majorBidi" w:hAnsiTheme="majorBidi" w:cstheme="majorBidi"/>
                <w:sz w:val="20"/>
                <w:szCs w:val="20"/>
              </w:rPr>
              <w:t xml:space="preserve"> of </w:t>
            </w:r>
            <w:r w:rsidR="00E4625C" w:rsidRPr="00AD36D2">
              <w:rPr>
                <w:rFonts w:asciiTheme="majorBidi" w:hAnsiTheme="majorBidi" w:cstheme="majorBidi"/>
                <w:sz w:val="20"/>
                <w:szCs w:val="20"/>
              </w:rPr>
              <w:t xml:space="preserve">biodiversity </w:t>
            </w:r>
            <w:r w:rsidRPr="00AD36D2">
              <w:rPr>
                <w:rFonts w:asciiTheme="majorBidi" w:hAnsiTheme="majorBidi" w:cstheme="majorBidi"/>
                <w:sz w:val="20"/>
                <w:szCs w:val="20"/>
              </w:rPr>
              <w:t xml:space="preserve">knowledge-based companies </w:t>
            </w:r>
          </w:p>
        </w:tc>
      </w:tr>
    </w:tbl>
    <w:p w14:paraId="62AD3EF0" w14:textId="1221872B" w:rsidR="008C0428" w:rsidRPr="00AD36D2" w:rsidRDefault="00380C7D" w:rsidP="00731CA5">
      <w:pPr>
        <w:pStyle w:val="CBDNormalNumber"/>
        <w:numPr>
          <w:ilvl w:val="0"/>
          <w:numId w:val="5"/>
        </w:numPr>
        <w:ind w:left="568"/>
      </w:pPr>
      <w:bookmarkStart w:id="153" w:name="_Hlk202861283"/>
      <w:bookmarkEnd w:id="152"/>
      <w:r w:rsidRPr="00AD36D2">
        <w:t>Few Parties (</w:t>
      </w:r>
      <w:r w:rsidR="0006636E" w:rsidRPr="00AD36D2">
        <w:t>15%) and few</w:t>
      </w:r>
      <w:r w:rsidR="008C0428" w:rsidRPr="00AD36D2">
        <w:t xml:space="preserve"> (15%) of national target submissions provide information on the involvement of non-</w:t>
      </w:r>
      <w:r w:rsidR="003C2FE8" w:rsidRPr="00AD36D2">
        <w:t>S</w:t>
      </w:r>
      <w:r w:rsidR="008C0428" w:rsidRPr="00AD36D2">
        <w:t xml:space="preserve">tate actors. Common actions included implementation support, financing, and research, from a range of actors including nongovernment organizations, private entities, indigenous peoples and local communities, youth groups, and academic institutions. </w:t>
      </w:r>
    </w:p>
    <w:bookmarkEnd w:id="153"/>
    <w:p w14:paraId="2B546291" w14:textId="5BCE4386" w:rsidR="008C0428" w:rsidRPr="00AD36D2" w:rsidRDefault="00C46CA2" w:rsidP="00731CA5">
      <w:pPr>
        <w:pStyle w:val="CBDNormalNumber"/>
        <w:numPr>
          <w:ilvl w:val="0"/>
          <w:numId w:val="5"/>
        </w:numPr>
        <w:ind w:left="568"/>
      </w:pPr>
      <w:r w:rsidRPr="00AD36D2">
        <w:t>About a quarter of</w:t>
      </w:r>
      <w:r w:rsidR="0006636E" w:rsidRPr="00AD36D2">
        <w:t xml:space="preserve"> Parties indicated that they would make use of component (</w:t>
      </w:r>
      <w:r w:rsidR="009E043B" w:rsidRPr="00AD36D2">
        <w:t>20</w:t>
      </w:r>
      <w:r w:rsidR="0006636E" w:rsidRPr="00AD36D2">
        <w:t>%) or complimentary (</w:t>
      </w:r>
      <w:r w:rsidR="00310A72" w:rsidRPr="00AD36D2">
        <w:t>22</w:t>
      </w:r>
      <w:r w:rsidR="0006636E" w:rsidRPr="00AD36D2">
        <w:t>%) indicators for monitoring implementation of their national targets associated with this target of the Framework. Comparatively more (</w:t>
      </w:r>
      <w:r w:rsidR="00310A72" w:rsidRPr="00AD36D2">
        <w:t>40</w:t>
      </w:r>
      <w:r w:rsidR="0006636E" w:rsidRPr="00AD36D2">
        <w:t xml:space="preserve">%) indicated that they would make use of national indicators. At the target level, </w:t>
      </w:r>
      <w:r w:rsidR="00AF11C0" w:rsidRPr="00AD36D2">
        <w:t xml:space="preserve">about </w:t>
      </w:r>
      <w:r w:rsidR="008C0428" w:rsidRPr="00AD36D2">
        <w:t>a quarter of national target submissions identified component indicators (23%) and complimentary indicators (24%). Less than half (41%) of national targets mapped to GBF Target 20 contained supplementary national indicators. Examples of elements measured by these national indicators include the quantity of funds mobilized for biodiversity related to capacity development, the number of capacity</w:t>
      </w:r>
      <w:r w:rsidR="006B515F" w:rsidRPr="00AD36D2">
        <w:t>-</w:t>
      </w:r>
      <w:r w:rsidR="008C0428" w:rsidRPr="00AD36D2">
        <w:t>building initiatives, the number of international scientific research agreements signed, and many indicators relating to the number and scope of domestic biodiversity scientific research initiatives</w:t>
      </w:r>
    </w:p>
    <w:p w14:paraId="5F56254C" w14:textId="61A59E96" w:rsidR="008C0428" w:rsidRPr="00AD36D2" w:rsidRDefault="008C0428" w:rsidP="00731CA5">
      <w:pPr>
        <w:pStyle w:val="CBDNormalNumber"/>
        <w:numPr>
          <w:ilvl w:val="0"/>
          <w:numId w:val="5"/>
        </w:numPr>
        <w:ind w:left="568"/>
      </w:pPr>
      <w:r w:rsidRPr="00AD36D2">
        <w:t>Approximately two thirds (6</w:t>
      </w:r>
      <w:r w:rsidR="00422CBC" w:rsidRPr="00AD36D2">
        <w:t>5</w:t>
      </w:r>
      <w:r w:rsidRPr="00AD36D2">
        <w:t>%) of national target submissions contain information on which elements of section C of the Kunming-Montreal Global Biodiversity Framework the national target helps to address. The most commonly addressed elements were science and innovation (70%), collective effort towards the targets (69%), and whole-of-government and whole-of-society approach (64%). Comparatively few targets addressed different value systems (32%), the right to development (32%) the human rights-based approach (35%)</w:t>
      </w:r>
      <w:r w:rsidR="007B047E" w:rsidRPr="00AD36D2">
        <w:t xml:space="preserve"> or the principles of the Rio Declaration (36%).</w:t>
      </w:r>
      <w:r w:rsidRPr="00AD36D2">
        <w:t xml:space="preserve"> </w:t>
      </w:r>
    </w:p>
    <w:p w14:paraId="1D7DA5F7" w14:textId="21577A9B" w:rsidR="008C0428" w:rsidRPr="00AD36D2" w:rsidRDefault="008C0428" w:rsidP="009C3E2A">
      <w:pPr>
        <w:pStyle w:val="CBDNormalNumber"/>
        <w:numPr>
          <w:ilvl w:val="0"/>
          <w:numId w:val="5"/>
        </w:numPr>
        <w:ind w:left="568"/>
      </w:pPr>
      <w:r w:rsidRPr="00AD36D2">
        <w:t>More than half (56%) of national target submissions contained information on the associated policy measures. Some commonly mentioned policy measures beyond those explicitly mentioned in GBF Target 20 include education and/or awareness campaigns, information</w:t>
      </w:r>
      <w:r w:rsidR="00FB0E29" w:rsidRPr="00AD36D2">
        <w:t>-</w:t>
      </w:r>
      <w:r w:rsidRPr="00AD36D2">
        <w:t>sharing, including with regard to wild species, financing, capacity</w:t>
      </w:r>
      <w:r w:rsidR="006B515F" w:rsidRPr="00AD36D2">
        <w:t>-</w:t>
      </w:r>
      <w:r w:rsidRPr="00AD36D2">
        <w:t>building, the development or strengthening of frameworks for scientific collaboration, and planning and monitoring. In many of the policy measures the need to and importance of collaborating with non-</w:t>
      </w:r>
      <w:r w:rsidR="003C2FE8" w:rsidRPr="00AD36D2">
        <w:t>S</w:t>
      </w:r>
      <w:r w:rsidRPr="00AD36D2">
        <w:t>tate actors, including nongovernment organi</w:t>
      </w:r>
      <w:r w:rsidR="009A3F98" w:rsidRPr="00AD36D2">
        <w:t>z</w:t>
      </w:r>
      <w:r w:rsidRPr="00AD36D2">
        <w:t>ations, indigenous people</w:t>
      </w:r>
      <w:r w:rsidR="002A0EA1" w:rsidRPr="00AD36D2">
        <w:t>s</w:t>
      </w:r>
      <w:r w:rsidRPr="00AD36D2">
        <w:t xml:space="preserve"> and local communities, research institutions, and the private sector was also noted.</w:t>
      </w:r>
    </w:p>
    <w:p w14:paraId="7854BB3C" w14:textId="1A0F1237" w:rsidR="008C0428" w:rsidRPr="00AD36D2" w:rsidRDefault="000A2911" w:rsidP="00F6629D">
      <w:pPr>
        <w:pStyle w:val="CBDFigureTitle"/>
        <w:rPr>
          <w:rFonts w:asciiTheme="majorBidi" w:hAnsiTheme="majorBidi" w:cstheme="majorBidi"/>
        </w:rPr>
      </w:pPr>
      <w:r w:rsidRPr="00AD36D2">
        <w:rPr>
          <w:noProof/>
        </w:rPr>
        <w:lastRenderedPageBreak/>
        <w:drawing>
          <wp:inline distT="0" distB="0" distL="0" distR="0" wp14:anchorId="11452B62" wp14:editId="799EEE2A">
            <wp:extent cx="5544298" cy="5269085"/>
            <wp:effectExtent l="0" t="0" r="0" b="8255"/>
            <wp:docPr id="892120326"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5567442" cy="5291080"/>
                    </a:xfrm>
                    <a:prstGeom prst="rect">
                      <a:avLst/>
                    </a:prstGeom>
                    <a:noFill/>
                  </pic:spPr>
                </pic:pic>
              </a:graphicData>
            </a:graphic>
          </wp:inline>
        </w:drawing>
      </w:r>
      <w:r w:rsidR="008C0428" w:rsidRPr="00AD36D2">
        <w:t>Figure 2</w:t>
      </w:r>
      <w:r w:rsidR="00393FF7" w:rsidRPr="00AD36D2">
        <w:t>8</w:t>
      </w:r>
      <w:r w:rsidR="008C0428" w:rsidRPr="00AD36D2">
        <w:t xml:space="preserve"> – Assessment of the degree to which Parties have addressed the elements of GBF Target 20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A77CC7" w:rsidRPr="00AD36D2">
        <w:t>.</w:t>
      </w:r>
    </w:p>
    <w:p w14:paraId="659FEA13" w14:textId="6150A8CB" w:rsidR="008C0428" w:rsidRPr="00AD36D2" w:rsidRDefault="008C0428" w:rsidP="009C3E2A">
      <w:pPr>
        <w:pStyle w:val="CBDH2"/>
        <w:spacing w:before="120"/>
        <w:jc w:val="left"/>
        <w:rPr>
          <w:shd w:val="clear" w:color="auto" w:fill="FFFFFF"/>
        </w:rPr>
      </w:pPr>
      <w:bookmarkStart w:id="154" w:name="_Toc210038526"/>
      <w:bookmarkStart w:id="155" w:name="_Toc219112345"/>
      <w:r w:rsidRPr="00AD36D2">
        <w:rPr>
          <w:shd w:val="clear" w:color="auto" w:fill="FFFFFF"/>
        </w:rPr>
        <w:t>Target 21: ensure that knowledge to guide action on biodiversity is available and accessible</w:t>
      </w:r>
      <w:bookmarkEnd w:id="154"/>
      <w:bookmarkEnd w:id="155"/>
      <w:r w:rsidRPr="00AD36D2">
        <w:rPr>
          <w:shd w:val="clear" w:color="auto" w:fill="FFFFFF"/>
        </w:rPr>
        <w:t xml:space="preserve"> </w:t>
      </w:r>
    </w:p>
    <w:p w14:paraId="42E3CFB7" w14:textId="58990C59" w:rsidR="008C0428" w:rsidRPr="00AD36D2" w:rsidRDefault="008C0428" w:rsidP="00731CA5">
      <w:pPr>
        <w:pStyle w:val="CBDNormalNumber"/>
        <w:numPr>
          <w:ilvl w:val="0"/>
          <w:numId w:val="5"/>
        </w:numPr>
        <w:ind w:left="568"/>
      </w:pPr>
      <w:r w:rsidRPr="00AD36D2">
        <w:t>114 Parties have submitted 426 national targets related to Targe 21. On average a Party has submitted 4 national targets related to Target 21 but the number ranges from 1 to 32. Of the national targets mapped by Parties to GBF Target 21, less than half were also identified as contributing to Goals A (42%) and B (49%). About a quarter (24%) were identified as contributing to Goal C and more than a third (35%) were identified as contributing to Goal D. Around a third of the national targets submitted by Parties linked to GBF Target 21 were also identified as being relevant to Targets 20 (34%) and 22 (27%).</w:t>
      </w:r>
      <w:r w:rsidR="00CE186B" w:rsidRPr="00AD36D2">
        <w:t xml:space="preserve"> Between 8% and 23% of the national targets submitted by Parties were linked to one of the of the other Targets of the Framework.</w:t>
      </w:r>
    </w:p>
    <w:p w14:paraId="38A48024" w14:textId="3B70363F" w:rsidR="008C0428" w:rsidRPr="00AD36D2" w:rsidRDefault="008C0428" w:rsidP="00731CA5">
      <w:pPr>
        <w:pStyle w:val="CBDNormalNumber"/>
        <w:numPr>
          <w:ilvl w:val="0"/>
          <w:numId w:val="5"/>
        </w:numPr>
        <w:ind w:left="568"/>
      </w:pPr>
      <w:bookmarkStart w:id="156" w:name="_Hlk202872061"/>
      <w:r w:rsidRPr="00AD36D2">
        <w:t xml:space="preserve">More than a third of the national target (39%) submitted by Parties were reported as having high alignment to GBF Target 21, less than a third (30%) were reported as having medium </w:t>
      </w:r>
      <w:r w:rsidRPr="00AD36D2">
        <w:lastRenderedPageBreak/>
        <w:t>alignment to the target and less than a fifth (1</w:t>
      </w:r>
      <w:r w:rsidR="00A35C37" w:rsidRPr="00AD36D2">
        <w:t>6</w:t>
      </w:r>
      <w:r w:rsidRPr="00AD36D2">
        <w:t xml:space="preserve">%) as having low alignment. For 14% of the national targets Parties did not indicate a degree of alignment. </w:t>
      </w:r>
    </w:p>
    <w:bookmarkEnd w:id="156"/>
    <w:p w14:paraId="19D4A4B2" w14:textId="1D74D813" w:rsidR="008C0428" w:rsidRPr="00AD36D2" w:rsidRDefault="008C39D5" w:rsidP="00731CA5">
      <w:pPr>
        <w:pStyle w:val="CBDNormalNumber"/>
        <w:numPr>
          <w:ilvl w:val="0"/>
          <w:numId w:val="5"/>
        </w:numPr>
        <w:ind w:left="568"/>
      </w:pPr>
      <w:r w:rsidRPr="00AD36D2">
        <w:t xml:space="preserve">Few (11%) Parties have set national targets which fully address all elements of Target 21 and approximately an additional tenth (14%) have set targets which </w:t>
      </w:r>
      <w:r w:rsidR="005F3D84" w:rsidRPr="00AD36D2">
        <w:t xml:space="preserve">fully </w:t>
      </w:r>
      <w:r w:rsidRPr="00AD36D2">
        <w:t xml:space="preserve">address half of the target elements. </w:t>
      </w:r>
      <w:r w:rsidR="009F1F2B" w:rsidRPr="00AD36D2">
        <w:t xml:space="preserve">About half (49%) of Parties have set national targets which fully address one but less than half of the target elements. </w:t>
      </w:r>
      <w:r w:rsidRPr="00AD36D2">
        <w:t>About a quarter of Parties (25%) have set national targets which do not fully address any element of Target 21.</w:t>
      </w:r>
      <w:r w:rsidR="008C0428" w:rsidRPr="00AD36D2">
        <w:t xml:space="preserve"> </w:t>
      </w:r>
      <w:r w:rsidRPr="00AD36D2">
        <w:t xml:space="preserve">More than a tenth </w:t>
      </w:r>
      <w:r w:rsidR="008C0428" w:rsidRPr="00AD36D2">
        <w:t>of Parties (</w:t>
      </w:r>
      <w:r w:rsidRPr="00AD36D2">
        <w:t>14</w:t>
      </w:r>
      <w:r w:rsidR="008C0428" w:rsidRPr="00AD36D2">
        <w:t>%) have set national targets which partially address all or some of the elements. More than a third of Parties have set national targets which address the elements of Target 21 to a limited extent (</w:t>
      </w:r>
      <w:r w:rsidR="00C03B22" w:rsidRPr="00AD36D2">
        <w:t>7</w:t>
      </w:r>
      <w:r w:rsidR="008C0428" w:rsidRPr="00AD36D2">
        <w:t>%) or not at all (</w:t>
      </w:r>
      <w:r w:rsidR="00C03B22" w:rsidRPr="00AD36D2">
        <w:t>4</w:t>
      </w:r>
      <w:r w:rsidR="008C0428" w:rsidRPr="00AD36D2">
        <w:t>%). Many of the national targets which have been set by Parties have also been aligned to other Targets of the Kunming-Montreal Global Biodiversity Framework. Many of these national targets have data collection, monitoring, knowledge management or research activities or policies associated with them. However, these activities or policies tend to focus on specific topics, such as threatened species, ecosystem types, or types of pollution, rather than representing overarching policies or frameworks for addressing the elements identified in Target 21. The focus in these national targets is therefore somewhat limited to the strategic actions or policies required to reach other targets within the framework.</w:t>
      </w:r>
    </w:p>
    <w:p w14:paraId="0DBEFC4F" w14:textId="04207302" w:rsidR="008C0428" w:rsidRPr="00AD36D2" w:rsidRDefault="008C0428" w:rsidP="00731CA5">
      <w:pPr>
        <w:pStyle w:val="CBDNormalNumber"/>
        <w:numPr>
          <w:ilvl w:val="0"/>
          <w:numId w:val="5"/>
        </w:numPr>
        <w:ind w:left="568"/>
      </w:pPr>
      <w:r w:rsidRPr="00AD36D2">
        <w:t>More than a third of Parties have set national targets which fully address making the best available data (39%) and knowledge (44%) accessible and strengthening communication, education and public awareness (4</w:t>
      </w:r>
      <w:r w:rsidR="0075225B" w:rsidRPr="00AD36D2">
        <w:t>1</w:t>
      </w:r>
      <w:r w:rsidRPr="00AD36D2">
        <w:t>%). About a third of Parties have set national targets fully addressing the elements of GBF Target 21 on strengthening knowledge management (3</w:t>
      </w:r>
      <w:r w:rsidR="0075225B" w:rsidRPr="00AD36D2">
        <w:t>4</w:t>
      </w:r>
      <w:r w:rsidRPr="00AD36D2">
        <w:t>%) and monitoring (3</w:t>
      </w:r>
      <w:r w:rsidR="00E50F23" w:rsidRPr="00AD36D2">
        <w:t>4</w:t>
      </w:r>
      <w:r w:rsidRPr="00AD36D2">
        <w:t>%). Around a quarter of Parties have set national targets fully addressing the elements of Target 21 on strengthening research (25%), and on accessing traditional knowledge innovations practices and technologies of indigenous peoples and local communities with their free, prior and informed consent (27%) (</w:t>
      </w:r>
      <w:r w:rsidR="00393FF7" w:rsidRPr="00AD36D2">
        <w:t xml:space="preserve">see </w:t>
      </w:r>
      <w:r w:rsidRPr="00AD36D2">
        <w:t xml:space="preserve">figure </w:t>
      </w:r>
      <w:r w:rsidR="00393FF7" w:rsidRPr="00AD36D2">
        <w:t>29</w:t>
      </w:r>
      <w:r w:rsidRPr="00AD36D2">
        <w:t>).</w:t>
      </w:r>
    </w:p>
    <w:p w14:paraId="72E22CA7" w14:textId="4EC9A05A" w:rsidR="008C0428" w:rsidRPr="00AD36D2" w:rsidRDefault="00906ED3" w:rsidP="00731CA5">
      <w:pPr>
        <w:pStyle w:val="CBDNormalNumber"/>
        <w:numPr>
          <w:ilvl w:val="0"/>
          <w:numId w:val="5"/>
        </w:numPr>
        <w:ind w:left="568"/>
      </w:pPr>
      <w:bookmarkStart w:id="157" w:name="_Hlk202868801"/>
      <w:r w:rsidRPr="00AD36D2">
        <w:t>About a third of Parties (30%) provided information on the means of implementation related to at least one of their national the targets related to Target 2</w:t>
      </w:r>
      <w:r w:rsidR="00342618" w:rsidRPr="00AD36D2">
        <w:t>1</w:t>
      </w:r>
      <w:r w:rsidRPr="00AD36D2">
        <w:t xml:space="preserve">. Of these, 82% indicated that additional means of implementation are required. </w:t>
      </w:r>
      <w:r w:rsidR="008C0428" w:rsidRPr="00AD36D2">
        <w:t>Less than half (43%) of the national target submissions contain information on the associated means of implementation. Over half (59%) of submissions indicate that means of implementation will be required. More than a third of submissions (37%) indicate that means of implementation are available. Means of implementation commonly mentioned were financial and human resources, technology transfer, capacity</w:t>
      </w:r>
      <w:r w:rsidR="006B515F" w:rsidRPr="00AD36D2">
        <w:t>-</w:t>
      </w:r>
      <w:r w:rsidR="008C0428" w:rsidRPr="00AD36D2">
        <w:t>building, awareness</w:t>
      </w:r>
      <w:r w:rsidR="00FB0E29" w:rsidRPr="00AD36D2">
        <w:t>-</w:t>
      </w:r>
      <w:r w:rsidR="008C0428" w:rsidRPr="00AD36D2">
        <w:t xml:space="preserve">raising, and improved institutional capacity. </w:t>
      </w:r>
      <w:r w:rsidR="00E96C63" w:rsidRPr="00AD36D2">
        <w:t>See table 2</w:t>
      </w:r>
      <w:r w:rsidR="0010101B" w:rsidRPr="00AD36D2">
        <w:t>3</w:t>
      </w:r>
      <w:r w:rsidR="00E96C63" w:rsidRPr="00AD36D2">
        <w:t xml:space="preserve"> for more detailed examples of the capacity needs identified by Parties.</w:t>
      </w:r>
    </w:p>
    <w:p w14:paraId="62F12D6B" w14:textId="77777777" w:rsidR="00A32E5D" w:rsidRPr="00AD36D2" w:rsidRDefault="00A32E5D" w:rsidP="00A32E5D">
      <w:pPr>
        <w:pStyle w:val="CBDNormalNumber"/>
        <w:numPr>
          <w:ilvl w:val="0"/>
          <w:numId w:val="0"/>
        </w:numPr>
        <w:ind w:left="567"/>
      </w:pPr>
      <w:r w:rsidRPr="00AD36D2">
        <w:rPr>
          <w:b/>
          <w:bCs/>
        </w:rPr>
        <w:t>Table 23.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AF121A" w:rsidRPr="00AD36D2" w14:paraId="04CA3E6C" w14:textId="77777777" w:rsidTr="00A32E5D">
        <w:tc>
          <w:tcPr>
            <w:tcW w:w="576" w:type="pct"/>
            <w:shd w:val="clear" w:color="auto" w:fill="F2F2F2" w:themeFill="background1" w:themeFillShade="F2"/>
            <w:vAlign w:val="center"/>
          </w:tcPr>
          <w:p w14:paraId="0A971A03" w14:textId="77777777" w:rsidR="00AF121A" w:rsidRPr="00AD36D2" w:rsidRDefault="00AF121A" w:rsidP="00100B40">
            <w:pPr>
              <w:spacing w:before="40" w:after="40"/>
              <w:jc w:val="center"/>
              <w:rPr>
                <w:i/>
                <w:iCs/>
                <w:sz w:val="20"/>
                <w:szCs w:val="20"/>
              </w:rPr>
            </w:pPr>
            <w:r w:rsidRPr="00AD36D2">
              <w:rPr>
                <w:i/>
                <w:iCs/>
                <w:sz w:val="20"/>
                <w:szCs w:val="20"/>
              </w:rPr>
              <w:t>Category of needs</w:t>
            </w:r>
          </w:p>
        </w:tc>
        <w:tc>
          <w:tcPr>
            <w:tcW w:w="1141" w:type="pct"/>
            <w:shd w:val="clear" w:color="auto" w:fill="F2F2F2" w:themeFill="background1" w:themeFillShade="F2"/>
            <w:vAlign w:val="center"/>
          </w:tcPr>
          <w:p w14:paraId="61CDACA5" w14:textId="77777777" w:rsidR="00AF121A" w:rsidRPr="00AD36D2" w:rsidRDefault="00AF121A" w:rsidP="00100B40">
            <w:pPr>
              <w:spacing w:before="40" w:after="40"/>
              <w:jc w:val="center"/>
              <w:rPr>
                <w:i/>
                <w:iCs/>
                <w:sz w:val="20"/>
                <w:szCs w:val="20"/>
              </w:rPr>
            </w:pPr>
            <w:r w:rsidRPr="00AD36D2">
              <w:rPr>
                <w:i/>
                <w:iCs/>
                <w:sz w:val="20"/>
                <w:szCs w:val="20"/>
              </w:rPr>
              <w:t>Subcategory and number of Parties</w:t>
            </w:r>
          </w:p>
        </w:tc>
        <w:tc>
          <w:tcPr>
            <w:tcW w:w="3283" w:type="pct"/>
            <w:shd w:val="clear" w:color="auto" w:fill="F2F2F2" w:themeFill="background1" w:themeFillShade="F2"/>
            <w:vAlign w:val="center"/>
          </w:tcPr>
          <w:p w14:paraId="2A6521B1" w14:textId="77777777" w:rsidR="00AF121A" w:rsidRPr="00AD36D2" w:rsidRDefault="00AF121A" w:rsidP="00100B40">
            <w:pPr>
              <w:spacing w:before="40" w:after="40"/>
              <w:ind w:left="357"/>
              <w:jc w:val="center"/>
              <w:rPr>
                <w:i/>
                <w:iCs/>
                <w:sz w:val="20"/>
                <w:szCs w:val="20"/>
              </w:rPr>
            </w:pPr>
            <w:r w:rsidRPr="00AD36D2">
              <w:rPr>
                <w:i/>
                <w:iCs/>
                <w:sz w:val="20"/>
                <w:szCs w:val="20"/>
              </w:rPr>
              <w:t>Examples of specific needs included in submissions</w:t>
            </w:r>
          </w:p>
        </w:tc>
      </w:tr>
      <w:tr w:rsidR="00AF121A" w:rsidRPr="00AD36D2" w14:paraId="6DEAE7CC" w14:textId="77777777" w:rsidTr="00A32E5D">
        <w:tc>
          <w:tcPr>
            <w:tcW w:w="576" w:type="pct"/>
            <w:vAlign w:val="center"/>
          </w:tcPr>
          <w:p w14:paraId="5DC974C6" w14:textId="77777777" w:rsidR="00AF121A" w:rsidRPr="00AD36D2" w:rsidRDefault="00AF121A" w:rsidP="00100B40">
            <w:pPr>
              <w:spacing w:before="40" w:after="40"/>
              <w:jc w:val="left"/>
              <w:rPr>
                <w:sz w:val="20"/>
                <w:szCs w:val="20"/>
              </w:rPr>
            </w:pPr>
            <w:r w:rsidRPr="00AD36D2">
              <w:rPr>
                <w:sz w:val="20"/>
                <w:szCs w:val="20"/>
              </w:rPr>
              <w:t xml:space="preserve">Technological </w:t>
            </w:r>
          </w:p>
        </w:tc>
        <w:tc>
          <w:tcPr>
            <w:tcW w:w="1141" w:type="pct"/>
            <w:vAlign w:val="center"/>
          </w:tcPr>
          <w:p w14:paraId="1491AAF8" w14:textId="63AE9669" w:rsidR="00AF121A" w:rsidRPr="00AD36D2" w:rsidRDefault="00AF121A" w:rsidP="00100B40">
            <w:pPr>
              <w:spacing w:before="40" w:after="40"/>
              <w:jc w:val="left"/>
              <w:rPr>
                <w:sz w:val="20"/>
                <w:szCs w:val="20"/>
              </w:rPr>
            </w:pPr>
            <w:r w:rsidRPr="00AD36D2">
              <w:rPr>
                <w:sz w:val="20"/>
                <w:szCs w:val="20"/>
              </w:rPr>
              <w:t>Technology related</w:t>
            </w:r>
          </w:p>
        </w:tc>
        <w:tc>
          <w:tcPr>
            <w:tcW w:w="3283" w:type="pct"/>
            <w:vAlign w:val="center"/>
          </w:tcPr>
          <w:p w14:paraId="3358BA2C" w14:textId="1D4D22EC" w:rsidR="00AF121A" w:rsidRPr="00AD36D2" w:rsidRDefault="00AF121A" w:rsidP="001C23C0">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Develop tools and methodologies for </w:t>
            </w:r>
            <w:r w:rsidR="006B1C8B" w:rsidRPr="00AD36D2">
              <w:rPr>
                <w:rFonts w:asciiTheme="majorBidi" w:hAnsiTheme="majorBidi" w:cstheme="majorBidi"/>
                <w:sz w:val="20"/>
                <w:szCs w:val="20"/>
              </w:rPr>
              <w:t xml:space="preserve">the </w:t>
            </w:r>
            <w:r w:rsidRPr="00AD36D2">
              <w:rPr>
                <w:rFonts w:asciiTheme="majorBidi" w:hAnsiTheme="majorBidi" w:cstheme="majorBidi"/>
                <w:sz w:val="20"/>
                <w:szCs w:val="20"/>
              </w:rPr>
              <w:t>documentation and transmission of traditional knowledge</w:t>
            </w:r>
          </w:p>
        </w:tc>
      </w:tr>
      <w:tr w:rsidR="00AF121A" w:rsidRPr="00AD36D2" w14:paraId="5BEFFCF4" w14:textId="77777777" w:rsidTr="00A32E5D">
        <w:tc>
          <w:tcPr>
            <w:tcW w:w="576" w:type="pct"/>
            <w:vMerge w:val="restart"/>
            <w:vAlign w:val="center"/>
          </w:tcPr>
          <w:p w14:paraId="67CB77B1" w14:textId="77777777" w:rsidR="00AF121A" w:rsidRPr="00AD36D2" w:rsidRDefault="00AF121A" w:rsidP="00100B40">
            <w:pPr>
              <w:spacing w:before="40" w:after="40"/>
              <w:jc w:val="left"/>
              <w:rPr>
                <w:sz w:val="20"/>
                <w:szCs w:val="20"/>
              </w:rPr>
            </w:pPr>
            <w:r w:rsidRPr="00AD36D2">
              <w:rPr>
                <w:sz w:val="20"/>
                <w:szCs w:val="20"/>
              </w:rPr>
              <w:t xml:space="preserve">Technical </w:t>
            </w:r>
          </w:p>
        </w:tc>
        <w:tc>
          <w:tcPr>
            <w:tcW w:w="1141" w:type="pct"/>
            <w:vAlign w:val="center"/>
          </w:tcPr>
          <w:p w14:paraId="03BBA170" w14:textId="378A4FA5" w:rsidR="00AF121A" w:rsidRPr="00AD36D2" w:rsidRDefault="00AF121A" w:rsidP="00100B40">
            <w:pPr>
              <w:spacing w:before="40" w:after="40"/>
              <w:jc w:val="left"/>
              <w:rPr>
                <w:sz w:val="20"/>
                <w:szCs w:val="20"/>
              </w:rPr>
            </w:pPr>
            <w:r w:rsidRPr="00AD36D2">
              <w:rPr>
                <w:sz w:val="20"/>
                <w:szCs w:val="20"/>
              </w:rPr>
              <w:t>Information and data</w:t>
            </w:r>
          </w:p>
        </w:tc>
        <w:tc>
          <w:tcPr>
            <w:tcW w:w="3283" w:type="pct"/>
            <w:vAlign w:val="center"/>
          </w:tcPr>
          <w:p w14:paraId="502CFAE3" w14:textId="74977D9C" w:rsidR="00AF121A" w:rsidRPr="00AD36D2" w:rsidRDefault="006B1C8B" w:rsidP="001C23C0">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for d</w:t>
            </w:r>
            <w:r w:rsidR="00AF121A" w:rsidRPr="00AD36D2">
              <w:rPr>
                <w:rFonts w:asciiTheme="majorBidi" w:hAnsiTheme="majorBidi" w:cstheme="majorBidi"/>
                <w:sz w:val="20"/>
                <w:szCs w:val="20"/>
              </w:rPr>
              <w:t>igitaliz</w:t>
            </w:r>
            <w:r w:rsidRPr="00AD36D2">
              <w:rPr>
                <w:rFonts w:asciiTheme="majorBidi" w:hAnsiTheme="majorBidi" w:cstheme="majorBidi"/>
                <w:sz w:val="20"/>
                <w:szCs w:val="20"/>
              </w:rPr>
              <w:t>ation</w:t>
            </w:r>
            <w:r w:rsidR="00AF121A" w:rsidRPr="00AD36D2">
              <w:rPr>
                <w:rFonts w:asciiTheme="majorBidi" w:hAnsiTheme="majorBidi" w:cstheme="majorBidi"/>
                <w:sz w:val="20"/>
                <w:szCs w:val="20"/>
              </w:rPr>
              <w:t xml:space="preserve"> projects and institutions to ensure accessibility </w:t>
            </w:r>
            <w:r w:rsidR="00146978" w:rsidRPr="00AD36D2">
              <w:rPr>
                <w:rFonts w:asciiTheme="majorBidi" w:hAnsiTheme="majorBidi" w:cstheme="majorBidi"/>
                <w:sz w:val="20"/>
                <w:szCs w:val="20"/>
              </w:rPr>
              <w:t>of information</w:t>
            </w:r>
          </w:p>
          <w:p w14:paraId="68A1AEF4" w14:textId="77777777" w:rsidR="00AF121A" w:rsidRPr="00AD36D2" w:rsidRDefault="00AF121A" w:rsidP="008E1EA8">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Increase integration, interoperability, and accessibility of biodiversity data, reducing inconsistencies, unreliability, and security risks</w:t>
            </w:r>
          </w:p>
          <w:p w14:paraId="1DC1B457" w14:textId="00B605FA" w:rsidR="00AF121A" w:rsidRPr="00AD36D2" w:rsidRDefault="00AF121A" w:rsidP="008E1EA8">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Apply good practices across the full data life</w:t>
            </w:r>
            <w:r w:rsidR="00FB0E29" w:rsidRPr="00AD36D2">
              <w:rPr>
                <w:rFonts w:asciiTheme="majorBidi" w:hAnsiTheme="majorBidi" w:cstheme="majorBidi"/>
                <w:sz w:val="20"/>
                <w:szCs w:val="20"/>
              </w:rPr>
              <w:t xml:space="preserve"> </w:t>
            </w:r>
            <w:r w:rsidRPr="00AD36D2">
              <w:rPr>
                <w:rFonts w:asciiTheme="majorBidi" w:hAnsiTheme="majorBidi" w:cstheme="majorBidi"/>
                <w:sz w:val="20"/>
                <w:szCs w:val="20"/>
              </w:rPr>
              <w:t>cycle</w:t>
            </w:r>
            <w:r w:rsidR="002F5C46" w:rsidRPr="00AD36D2">
              <w:rPr>
                <w:rFonts w:asciiTheme="majorBidi" w:hAnsiTheme="majorBidi" w:cstheme="majorBidi"/>
                <w:sz w:val="20"/>
                <w:szCs w:val="20"/>
              </w:rPr>
              <w:t xml:space="preserve"> </w:t>
            </w:r>
            <w:r w:rsidRPr="00AD36D2">
              <w:rPr>
                <w:rFonts w:asciiTheme="majorBidi" w:hAnsiTheme="majorBidi" w:cstheme="majorBidi"/>
                <w:sz w:val="20"/>
                <w:szCs w:val="20"/>
              </w:rPr>
              <w:t xml:space="preserve">so information </w:t>
            </w:r>
            <w:r w:rsidR="002F5C46" w:rsidRPr="00AD36D2">
              <w:rPr>
                <w:rFonts w:asciiTheme="majorBidi" w:hAnsiTheme="majorBidi" w:cstheme="majorBidi"/>
                <w:sz w:val="20"/>
                <w:szCs w:val="20"/>
              </w:rPr>
              <w:t>can be</w:t>
            </w:r>
            <w:r w:rsidRPr="00AD36D2">
              <w:rPr>
                <w:rFonts w:asciiTheme="majorBidi" w:hAnsiTheme="majorBidi" w:cstheme="majorBidi"/>
                <w:sz w:val="20"/>
                <w:szCs w:val="20"/>
              </w:rPr>
              <w:t xml:space="preserve"> transformed into knowledge that informs policy, planning, and service delivery</w:t>
            </w:r>
          </w:p>
          <w:p w14:paraId="2B301E16" w14:textId="0FAF4757" w:rsidR="00AF121A" w:rsidRPr="00AD36D2" w:rsidRDefault="00AF121A" w:rsidP="008E1EA8">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Ensure inclusive data collection across demographics and regions</w:t>
            </w:r>
          </w:p>
          <w:p w14:paraId="6FFEF979" w14:textId="5B5160BE" w:rsidR="00AF121A" w:rsidRPr="00AD36D2" w:rsidRDefault="00AF121A" w:rsidP="008E1EA8">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lastRenderedPageBreak/>
              <w:t>Gather and integrate traditional knowledge using digital and traditional methods</w:t>
            </w:r>
            <w:r w:rsidR="00F96BB9" w:rsidRPr="00AD36D2">
              <w:rPr>
                <w:rFonts w:asciiTheme="majorBidi" w:hAnsiTheme="majorBidi" w:cstheme="majorBidi"/>
                <w:sz w:val="20"/>
                <w:szCs w:val="20"/>
              </w:rPr>
              <w:t xml:space="preserve"> and support for </w:t>
            </w:r>
            <w:r w:rsidRPr="00AD36D2">
              <w:rPr>
                <w:rFonts w:asciiTheme="majorBidi" w:hAnsiTheme="majorBidi" w:cstheme="majorBidi"/>
                <w:sz w:val="20"/>
                <w:szCs w:val="20"/>
              </w:rPr>
              <w:t>integrated knowledge management strateg</w:t>
            </w:r>
            <w:r w:rsidR="00464809" w:rsidRPr="00AD36D2">
              <w:rPr>
                <w:rFonts w:asciiTheme="majorBidi" w:hAnsiTheme="majorBidi" w:cstheme="majorBidi"/>
                <w:sz w:val="20"/>
                <w:szCs w:val="20"/>
              </w:rPr>
              <w:t>ies</w:t>
            </w:r>
            <w:r w:rsidRPr="00AD36D2">
              <w:rPr>
                <w:rFonts w:asciiTheme="majorBidi" w:hAnsiTheme="majorBidi" w:cstheme="majorBidi"/>
                <w:sz w:val="20"/>
                <w:szCs w:val="20"/>
              </w:rPr>
              <w:t xml:space="preserve"> and </w:t>
            </w:r>
            <w:r w:rsidR="00464809" w:rsidRPr="00AD36D2">
              <w:rPr>
                <w:rFonts w:asciiTheme="majorBidi" w:hAnsiTheme="majorBidi" w:cstheme="majorBidi"/>
                <w:sz w:val="20"/>
                <w:szCs w:val="20"/>
              </w:rPr>
              <w:t xml:space="preserve">the application of </w:t>
            </w:r>
            <w:r w:rsidRPr="00AD36D2">
              <w:rPr>
                <w:rFonts w:asciiTheme="majorBidi" w:hAnsiTheme="majorBidi" w:cstheme="majorBidi"/>
                <w:sz w:val="20"/>
                <w:szCs w:val="20"/>
              </w:rPr>
              <w:t>innovative technologies</w:t>
            </w:r>
          </w:p>
          <w:p w14:paraId="23B57BBD" w14:textId="32E5BB10" w:rsidR="00AF121A" w:rsidRPr="00AD36D2" w:rsidRDefault="00AF121A" w:rsidP="008E1EA8">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Establish automated</w:t>
            </w:r>
            <w:r w:rsidR="00464809" w:rsidRPr="00AD36D2">
              <w:rPr>
                <w:rFonts w:asciiTheme="majorBidi" w:hAnsiTheme="majorBidi" w:cstheme="majorBidi"/>
                <w:sz w:val="20"/>
                <w:szCs w:val="20"/>
              </w:rPr>
              <w:t xml:space="preserve"> </w:t>
            </w:r>
            <w:r w:rsidRPr="00AD36D2">
              <w:rPr>
                <w:rFonts w:asciiTheme="majorBidi" w:hAnsiTheme="majorBidi" w:cstheme="majorBidi"/>
                <w:sz w:val="20"/>
                <w:szCs w:val="20"/>
              </w:rPr>
              <w:t>digital data platforms to preserve biodiversity data and knowledge, ensuring long-term accessibility to democratise access and use of data</w:t>
            </w:r>
          </w:p>
          <w:p w14:paraId="0458C0FB" w14:textId="041BC5BB" w:rsidR="00AF121A" w:rsidRPr="00AD36D2" w:rsidRDefault="00464809" w:rsidP="008E1EA8">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support for and u</w:t>
            </w:r>
            <w:r w:rsidR="00AF121A" w:rsidRPr="00AD36D2">
              <w:rPr>
                <w:rFonts w:asciiTheme="majorBidi" w:hAnsiTheme="majorBidi" w:cstheme="majorBidi"/>
                <w:sz w:val="20"/>
                <w:szCs w:val="20"/>
              </w:rPr>
              <w:t>tili</w:t>
            </w:r>
            <w:r w:rsidR="00FB0E29" w:rsidRPr="00AD36D2">
              <w:rPr>
                <w:rFonts w:asciiTheme="majorBidi" w:hAnsiTheme="majorBidi" w:cstheme="majorBidi"/>
                <w:sz w:val="20"/>
                <w:szCs w:val="20"/>
              </w:rPr>
              <w:t>z</w:t>
            </w:r>
            <w:r w:rsidRPr="00AD36D2">
              <w:rPr>
                <w:rFonts w:asciiTheme="majorBidi" w:hAnsiTheme="majorBidi" w:cstheme="majorBidi"/>
                <w:sz w:val="20"/>
                <w:szCs w:val="20"/>
              </w:rPr>
              <w:t>ation of</w:t>
            </w:r>
            <w:r w:rsidR="00AF121A" w:rsidRPr="00AD36D2">
              <w:rPr>
                <w:rFonts w:asciiTheme="majorBidi" w:hAnsiTheme="majorBidi" w:cstheme="majorBidi"/>
                <w:sz w:val="20"/>
                <w:szCs w:val="20"/>
              </w:rPr>
              <w:t xml:space="preserve"> citizen science</w:t>
            </w:r>
          </w:p>
        </w:tc>
      </w:tr>
      <w:tr w:rsidR="00AF121A" w:rsidRPr="00AD36D2" w14:paraId="3868A5A0" w14:textId="77777777" w:rsidTr="00A32E5D">
        <w:tc>
          <w:tcPr>
            <w:tcW w:w="576" w:type="pct"/>
            <w:vMerge/>
            <w:vAlign w:val="center"/>
          </w:tcPr>
          <w:p w14:paraId="20C7F715" w14:textId="77777777" w:rsidR="00AF121A" w:rsidRPr="00AD36D2" w:rsidRDefault="00AF121A" w:rsidP="00100B40">
            <w:pPr>
              <w:spacing w:before="40" w:after="40"/>
              <w:jc w:val="left"/>
              <w:rPr>
                <w:sz w:val="20"/>
                <w:szCs w:val="20"/>
              </w:rPr>
            </w:pPr>
          </w:p>
        </w:tc>
        <w:tc>
          <w:tcPr>
            <w:tcW w:w="1141" w:type="pct"/>
            <w:vAlign w:val="center"/>
          </w:tcPr>
          <w:p w14:paraId="325E9D52" w14:textId="36F107AB" w:rsidR="00AF121A" w:rsidRPr="00AD36D2" w:rsidRDefault="00AF121A" w:rsidP="00100B40">
            <w:pPr>
              <w:spacing w:before="40" w:after="40"/>
              <w:jc w:val="left"/>
              <w:rPr>
                <w:sz w:val="20"/>
                <w:szCs w:val="20"/>
              </w:rPr>
            </w:pPr>
            <w:r w:rsidRPr="00AD36D2">
              <w:rPr>
                <w:sz w:val="20"/>
                <w:szCs w:val="20"/>
              </w:rPr>
              <w:t>Scientific research</w:t>
            </w:r>
          </w:p>
        </w:tc>
        <w:tc>
          <w:tcPr>
            <w:tcW w:w="3283" w:type="pct"/>
            <w:vAlign w:val="center"/>
          </w:tcPr>
          <w:p w14:paraId="72C63192" w14:textId="4A63B64D" w:rsidR="00AF121A" w:rsidRPr="00AD36D2" w:rsidRDefault="00464809" w:rsidP="00F5371E">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for s</w:t>
            </w:r>
            <w:r w:rsidR="00AF121A" w:rsidRPr="00AD36D2">
              <w:rPr>
                <w:rFonts w:asciiTheme="majorBidi" w:hAnsiTheme="majorBidi" w:cstheme="majorBidi"/>
                <w:sz w:val="20"/>
                <w:szCs w:val="20"/>
              </w:rPr>
              <w:t xml:space="preserve">urveys and studies on traditional knowledge for biodiversity </w:t>
            </w:r>
          </w:p>
        </w:tc>
      </w:tr>
      <w:tr w:rsidR="00AF121A" w:rsidRPr="00AD36D2" w14:paraId="1BE22574" w14:textId="77777777" w:rsidTr="00A32E5D">
        <w:tc>
          <w:tcPr>
            <w:tcW w:w="576" w:type="pct"/>
            <w:vMerge/>
            <w:vAlign w:val="center"/>
          </w:tcPr>
          <w:p w14:paraId="3E1D5E47" w14:textId="77777777" w:rsidR="00AF121A" w:rsidRPr="00AD36D2" w:rsidRDefault="00AF121A" w:rsidP="00100B40">
            <w:pPr>
              <w:spacing w:before="40" w:after="40"/>
              <w:jc w:val="left"/>
              <w:rPr>
                <w:sz w:val="20"/>
                <w:szCs w:val="20"/>
              </w:rPr>
            </w:pPr>
          </w:p>
        </w:tc>
        <w:tc>
          <w:tcPr>
            <w:tcW w:w="1141" w:type="pct"/>
            <w:vAlign w:val="center"/>
          </w:tcPr>
          <w:p w14:paraId="07B6A090" w14:textId="43B9DBA4" w:rsidR="00AF121A" w:rsidRPr="00AD36D2" w:rsidRDefault="00AF121A" w:rsidP="00100B40">
            <w:pPr>
              <w:spacing w:before="40" w:after="40"/>
              <w:jc w:val="left"/>
              <w:rPr>
                <w:sz w:val="20"/>
                <w:szCs w:val="20"/>
              </w:rPr>
            </w:pPr>
            <w:r w:rsidRPr="00AD36D2">
              <w:rPr>
                <w:sz w:val="20"/>
                <w:szCs w:val="20"/>
              </w:rPr>
              <w:t>Human resources: training and skills</w:t>
            </w:r>
          </w:p>
        </w:tc>
        <w:tc>
          <w:tcPr>
            <w:tcW w:w="3283" w:type="pct"/>
            <w:vAlign w:val="center"/>
          </w:tcPr>
          <w:p w14:paraId="043A74D4" w14:textId="4911260A" w:rsidR="00AF121A" w:rsidRPr="00AD36D2" w:rsidRDefault="00AF121A" w:rsidP="00F5371E">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Training for information providers on data quality</w:t>
            </w:r>
            <w:r w:rsidR="00216DF9" w:rsidRPr="00AD36D2">
              <w:rPr>
                <w:rFonts w:asciiTheme="majorBidi" w:hAnsiTheme="majorBidi" w:cstheme="majorBidi"/>
                <w:sz w:val="20"/>
                <w:szCs w:val="20"/>
              </w:rPr>
              <w:t xml:space="preserve">, </w:t>
            </w:r>
            <w:r w:rsidRPr="00AD36D2">
              <w:rPr>
                <w:rFonts w:asciiTheme="majorBidi" w:hAnsiTheme="majorBidi" w:cstheme="majorBidi"/>
                <w:sz w:val="20"/>
                <w:szCs w:val="20"/>
              </w:rPr>
              <w:t>improv</w:t>
            </w:r>
            <w:r w:rsidR="00216DF9" w:rsidRPr="00AD36D2">
              <w:rPr>
                <w:rFonts w:asciiTheme="majorBidi" w:hAnsiTheme="majorBidi" w:cstheme="majorBidi"/>
                <w:sz w:val="20"/>
                <w:szCs w:val="20"/>
              </w:rPr>
              <w:t>ing</w:t>
            </w:r>
            <w:r w:rsidRPr="00AD36D2">
              <w:rPr>
                <w:rFonts w:asciiTheme="majorBidi" w:hAnsiTheme="majorBidi" w:cstheme="majorBidi"/>
                <w:sz w:val="20"/>
                <w:szCs w:val="20"/>
              </w:rPr>
              <w:t xml:space="preserve"> efficiency and accuracy in information management </w:t>
            </w:r>
            <w:r w:rsidR="00216DF9" w:rsidRPr="00AD36D2">
              <w:rPr>
                <w:rFonts w:asciiTheme="majorBidi" w:hAnsiTheme="majorBidi" w:cstheme="majorBidi"/>
                <w:sz w:val="20"/>
                <w:szCs w:val="20"/>
              </w:rPr>
              <w:t>and administration</w:t>
            </w:r>
          </w:p>
          <w:p w14:paraId="51A0AB8D" w14:textId="2131E11D" w:rsidR="00AF121A" w:rsidRPr="00AD36D2" w:rsidRDefault="00AF121A" w:rsidP="00F5371E">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w:t>
            </w:r>
            <w:r w:rsidR="002A1305" w:rsidRPr="00AD36D2">
              <w:rPr>
                <w:rFonts w:asciiTheme="majorBidi" w:hAnsiTheme="majorBidi" w:cstheme="majorBidi"/>
                <w:sz w:val="20"/>
                <w:szCs w:val="20"/>
              </w:rPr>
              <w:t>for</w:t>
            </w:r>
            <w:r w:rsidRPr="00AD36D2">
              <w:rPr>
                <w:rFonts w:asciiTheme="majorBidi" w:hAnsiTheme="majorBidi" w:cstheme="majorBidi"/>
                <w:sz w:val="20"/>
                <w:szCs w:val="20"/>
              </w:rPr>
              <w:t xml:space="preserve"> indigenous people</w:t>
            </w:r>
            <w:r w:rsidR="002A0EA1" w:rsidRPr="00AD36D2">
              <w:rPr>
                <w:rFonts w:asciiTheme="majorBidi" w:hAnsiTheme="majorBidi" w:cstheme="majorBidi"/>
                <w:sz w:val="20"/>
                <w:szCs w:val="20"/>
              </w:rPr>
              <w:t xml:space="preserve">s and local communities </w:t>
            </w:r>
            <w:r w:rsidRPr="00AD36D2">
              <w:rPr>
                <w:rFonts w:asciiTheme="majorBidi" w:hAnsiTheme="majorBidi" w:cstheme="majorBidi"/>
                <w:sz w:val="20"/>
                <w:szCs w:val="20"/>
              </w:rPr>
              <w:t xml:space="preserve">on the management and sustainable </w:t>
            </w:r>
            <w:r w:rsidR="00DF72C3" w:rsidRPr="00AD36D2">
              <w:rPr>
                <w:rFonts w:asciiTheme="majorBidi" w:hAnsiTheme="majorBidi" w:cstheme="majorBidi"/>
                <w:sz w:val="20"/>
                <w:szCs w:val="20"/>
              </w:rPr>
              <w:t>use</w:t>
            </w:r>
            <w:r w:rsidRPr="00AD36D2">
              <w:rPr>
                <w:rFonts w:asciiTheme="majorBidi" w:hAnsiTheme="majorBidi" w:cstheme="majorBidi"/>
                <w:sz w:val="20"/>
                <w:szCs w:val="20"/>
              </w:rPr>
              <w:t xml:space="preserve"> of their local genetic resources, and on </w:t>
            </w:r>
            <w:r w:rsidR="00DF72C3" w:rsidRPr="00AD36D2">
              <w:rPr>
                <w:rFonts w:asciiTheme="majorBidi" w:hAnsiTheme="majorBidi" w:cstheme="majorBidi"/>
                <w:sz w:val="20"/>
                <w:szCs w:val="20"/>
              </w:rPr>
              <w:t xml:space="preserve">their </w:t>
            </w:r>
            <w:r w:rsidRPr="00AD36D2">
              <w:rPr>
                <w:rFonts w:asciiTheme="majorBidi" w:hAnsiTheme="majorBidi" w:cstheme="majorBidi"/>
                <w:sz w:val="20"/>
                <w:szCs w:val="20"/>
              </w:rPr>
              <w:t>rights to their intellectual property</w:t>
            </w:r>
          </w:p>
        </w:tc>
      </w:tr>
      <w:tr w:rsidR="00AF121A" w:rsidRPr="00AD36D2" w14:paraId="15E7E5DA" w14:textId="77777777" w:rsidTr="00A32E5D">
        <w:tc>
          <w:tcPr>
            <w:tcW w:w="576" w:type="pct"/>
            <w:vMerge/>
            <w:vAlign w:val="center"/>
          </w:tcPr>
          <w:p w14:paraId="4DC395D4" w14:textId="77777777" w:rsidR="00AF121A" w:rsidRPr="00AD36D2" w:rsidRDefault="00AF121A" w:rsidP="00100B40">
            <w:pPr>
              <w:spacing w:before="40" w:after="40"/>
              <w:jc w:val="left"/>
              <w:rPr>
                <w:sz w:val="20"/>
                <w:szCs w:val="20"/>
              </w:rPr>
            </w:pPr>
          </w:p>
        </w:tc>
        <w:tc>
          <w:tcPr>
            <w:tcW w:w="1141" w:type="pct"/>
            <w:vAlign w:val="center"/>
          </w:tcPr>
          <w:p w14:paraId="6357B2D1" w14:textId="2A783639" w:rsidR="00AF121A" w:rsidRPr="00AD36D2" w:rsidRDefault="00AF121A" w:rsidP="00100B40">
            <w:pPr>
              <w:spacing w:before="40" w:after="40"/>
              <w:jc w:val="left"/>
              <w:rPr>
                <w:sz w:val="20"/>
                <w:szCs w:val="20"/>
              </w:rPr>
            </w:pPr>
            <w:r w:rsidRPr="00AD36D2">
              <w:rPr>
                <w:sz w:val="20"/>
                <w:szCs w:val="20"/>
              </w:rPr>
              <w:t>Communication and awareness</w:t>
            </w:r>
          </w:p>
        </w:tc>
        <w:tc>
          <w:tcPr>
            <w:tcW w:w="3283" w:type="pct"/>
            <w:vAlign w:val="center"/>
          </w:tcPr>
          <w:p w14:paraId="3673DCBC" w14:textId="39689EB7" w:rsidR="00AF121A" w:rsidRPr="00AD36D2" w:rsidRDefault="00DF72C3" w:rsidP="00F5371E">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Support for addressing </w:t>
            </w:r>
            <w:r w:rsidR="003E4096" w:rsidRPr="00AD36D2">
              <w:rPr>
                <w:rFonts w:asciiTheme="majorBidi" w:hAnsiTheme="majorBidi" w:cstheme="majorBidi"/>
                <w:sz w:val="20"/>
                <w:szCs w:val="20"/>
              </w:rPr>
              <w:t xml:space="preserve">misinformation </w:t>
            </w:r>
            <w:r w:rsidR="00AF121A" w:rsidRPr="00AD36D2">
              <w:rPr>
                <w:rFonts w:asciiTheme="majorBidi" w:hAnsiTheme="majorBidi" w:cstheme="majorBidi"/>
                <w:sz w:val="20"/>
                <w:szCs w:val="20"/>
              </w:rPr>
              <w:t xml:space="preserve">and </w:t>
            </w:r>
            <w:r w:rsidR="003E4096" w:rsidRPr="00AD36D2">
              <w:rPr>
                <w:rFonts w:asciiTheme="majorBidi" w:hAnsiTheme="majorBidi" w:cstheme="majorBidi"/>
                <w:sz w:val="20"/>
                <w:szCs w:val="20"/>
              </w:rPr>
              <w:t xml:space="preserve">promoting the use of </w:t>
            </w:r>
            <w:r w:rsidR="00AF121A" w:rsidRPr="00AD36D2">
              <w:rPr>
                <w:rFonts w:asciiTheme="majorBidi" w:hAnsiTheme="majorBidi" w:cstheme="majorBidi"/>
                <w:sz w:val="20"/>
                <w:szCs w:val="20"/>
              </w:rPr>
              <w:t xml:space="preserve">the best-available information </w:t>
            </w:r>
          </w:p>
        </w:tc>
      </w:tr>
      <w:tr w:rsidR="00AF121A" w:rsidRPr="00AD36D2" w14:paraId="7E794082" w14:textId="77777777" w:rsidTr="00A32E5D">
        <w:tc>
          <w:tcPr>
            <w:tcW w:w="576" w:type="pct"/>
            <w:vMerge/>
            <w:vAlign w:val="center"/>
          </w:tcPr>
          <w:p w14:paraId="7C698F98" w14:textId="77777777" w:rsidR="00AF121A" w:rsidRPr="00AD36D2" w:rsidRDefault="00AF121A" w:rsidP="00100B40">
            <w:pPr>
              <w:spacing w:before="40" w:after="40"/>
              <w:jc w:val="left"/>
              <w:rPr>
                <w:sz w:val="20"/>
                <w:szCs w:val="20"/>
              </w:rPr>
            </w:pPr>
          </w:p>
        </w:tc>
        <w:tc>
          <w:tcPr>
            <w:tcW w:w="1141" w:type="pct"/>
            <w:vAlign w:val="center"/>
          </w:tcPr>
          <w:p w14:paraId="78B6AB48" w14:textId="0142AD2B" w:rsidR="00AF121A" w:rsidRPr="00AD36D2" w:rsidRDefault="00AF121A" w:rsidP="00100B40">
            <w:pPr>
              <w:spacing w:before="40" w:after="40"/>
              <w:jc w:val="left"/>
              <w:rPr>
                <w:sz w:val="20"/>
                <w:szCs w:val="20"/>
              </w:rPr>
            </w:pPr>
            <w:r w:rsidRPr="00AD36D2">
              <w:rPr>
                <w:sz w:val="20"/>
                <w:szCs w:val="20"/>
              </w:rPr>
              <w:t>International cooperation and knowledge transfer</w:t>
            </w:r>
          </w:p>
        </w:tc>
        <w:tc>
          <w:tcPr>
            <w:tcW w:w="3283" w:type="pct"/>
            <w:vAlign w:val="center"/>
          </w:tcPr>
          <w:p w14:paraId="12D5ED1C" w14:textId="2AD86B24" w:rsidR="00AF121A" w:rsidRPr="00AD36D2" w:rsidRDefault="00AF121A" w:rsidP="00F5371E">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inter-institutional mechanisms for data and knowledge management</w:t>
            </w:r>
          </w:p>
          <w:p w14:paraId="33F5F9B4" w14:textId="682D3A7C" w:rsidR="00AF121A" w:rsidRPr="00AD36D2" w:rsidRDefault="00AF121A" w:rsidP="00F5371E">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Greater collaboration between </w:t>
            </w:r>
            <w:r w:rsidR="00C25FA1" w:rsidRPr="00AD36D2">
              <w:rPr>
                <w:rFonts w:asciiTheme="majorBidi" w:hAnsiTheme="majorBidi" w:cstheme="majorBidi"/>
                <w:sz w:val="20"/>
                <w:szCs w:val="20"/>
              </w:rPr>
              <w:t xml:space="preserve">indigenous peoples and local communities and </w:t>
            </w:r>
            <w:r w:rsidRPr="00AD36D2">
              <w:rPr>
                <w:rFonts w:asciiTheme="majorBidi" w:hAnsiTheme="majorBidi" w:cstheme="majorBidi"/>
                <w:sz w:val="20"/>
                <w:szCs w:val="20"/>
              </w:rPr>
              <w:t xml:space="preserve">stakeholders involved in the development of traditional </w:t>
            </w:r>
            <w:r w:rsidR="00D601CD" w:rsidRPr="00AD36D2">
              <w:rPr>
                <w:rFonts w:asciiTheme="majorBidi" w:hAnsiTheme="majorBidi" w:cstheme="majorBidi"/>
                <w:sz w:val="20"/>
                <w:szCs w:val="20"/>
              </w:rPr>
              <w:t xml:space="preserve">and local </w:t>
            </w:r>
            <w:r w:rsidRPr="00AD36D2">
              <w:rPr>
                <w:rFonts w:asciiTheme="majorBidi" w:hAnsiTheme="majorBidi" w:cstheme="majorBidi"/>
                <w:sz w:val="20"/>
                <w:szCs w:val="20"/>
              </w:rPr>
              <w:t xml:space="preserve">knowledge </w:t>
            </w:r>
          </w:p>
        </w:tc>
      </w:tr>
      <w:tr w:rsidR="00AF121A" w:rsidRPr="00AD36D2" w14:paraId="3C7D2461" w14:textId="77777777" w:rsidTr="00A32E5D">
        <w:tc>
          <w:tcPr>
            <w:tcW w:w="576" w:type="pct"/>
            <w:vMerge w:val="restart"/>
            <w:vAlign w:val="center"/>
          </w:tcPr>
          <w:p w14:paraId="79F08C76" w14:textId="77777777" w:rsidR="00AF121A" w:rsidRPr="00AD36D2" w:rsidRDefault="00AF121A" w:rsidP="00100B40">
            <w:pPr>
              <w:spacing w:before="40" w:after="40"/>
              <w:jc w:val="left"/>
              <w:rPr>
                <w:sz w:val="20"/>
                <w:szCs w:val="20"/>
              </w:rPr>
            </w:pPr>
            <w:r w:rsidRPr="00AD36D2">
              <w:rPr>
                <w:sz w:val="20"/>
                <w:szCs w:val="20"/>
              </w:rPr>
              <w:t xml:space="preserve">Institutional </w:t>
            </w:r>
          </w:p>
        </w:tc>
        <w:tc>
          <w:tcPr>
            <w:tcW w:w="1141" w:type="pct"/>
            <w:vAlign w:val="center"/>
          </w:tcPr>
          <w:p w14:paraId="1C498D78" w14:textId="147FED69" w:rsidR="00AF121A" w:rsidRPr="00AD36D2" w:rsidRDefault="00AF121A" w:rsidP="00100B40">
            <w:pPr>
              <w:spacing w:before="40" w:after="40"/>
              <w:jc w:val="left"/>
              <w:rPr>
                <w:sz w:val="20"/>
                <w:szCs w:val="20"/>
              </w:rPr>
            </w:pPr>
            <w:r w:rsidRPr="00AD36D2">
              <w:rPr>
                <w:sz w:val="20"/>
                <w:szCs w:val="20"/>
              </w:rPr>
              <w:t>Regulatory and legal frameworks</w:t>
            </w:r>
          </w:p>
        </w:tc>
        <w:tc>
          <w:tcPr>
            <w:tcW w:w="3283" w:type="pct"/>
            <w:vAlign w:val="center"/>
          </w:tcPr>
          <w:p w14:paraId="4CC4FF26" w14:textId="71888D1B" w:rsidR="00AF121A" w:rsidRPr="00AD36D2" w:rsidRDefault="00D601CD" w:rsidP="00F5371E">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Support </w:t>
            </w:r>
            <w:r w:rsidR="006B0015" w:rsidRPr="00AD36D2">
              <w:rPr>
                <w:rFonts w:asciiTheme="majorBidi" w:hAnsiTheme="majorBidi" w:cstheme="majorBidi"/>
                <w:sz w:val="20"/>
                <w:szCs w:val="20"/>
              </w:rPr>
              <w:t xml:space="preserve">for ensuring that </w:t>
            </w:r>
            <w:r w:rsidR="000D372B" w:rsidRPr="00AD36D2">
              <w:rPr>
                <w:rFonts w:asciiTheme="majorBidi" w:hAnsiTheme="majorBidi" w:cstheme="majorBidi"/>
                <w:sz w:val="20"/>
                <w:szCs w:val="20"/>
              </w:rPr>
              <w:t>laws</w:t>
            </w:r>
            <w:r w:rsidR="008A1327" w:rsidRPr="00AD36D2">
              <w:rPr>
                <w:rFonts w:asciiTheme="majorBidi" w:hAnsiTheme="majorBidi" w:cstheme="majorBidi"/>
                <w:sz w:val="20"/>
                <w:szCs w:val="20"/>
              </w:rPr>
              <w:t xml:space="preserve"> related</w:t>
            </w:r>
            <w:r w:rsidR="000D372B" w:rsidRPr="00AD36D2">
              <w:rPr>
                <w:rFonts w:asciiTheme="majorBidi" w:hAnsiTheme="majorBidi" w:cstheme="majorBidi"/>
                <w:sz w:val="20"/>
                <w:szCs w:val="20"/>
              </w:rPr>
              <w:t xml:space="preserve"> to free prior and informed consent are</w:t>
            </w:r>
            <w:r w:rsidR="00AF121A" w:rsidRPr="00AD36D2">
              <w:rPr>
                <w:rFonts w:asciiTheme="majorBidi" w:hAnsiTheme="majorBidi" w:cstheme="majorBidi"/>
                <w:sz w:val="20"/>
                <w:szCs w:val="20"/>
              </w:rPr>
              <w:t xml:space="preserve"> applied</w:t>
            </w:r>
          </w:p>
        </w:tc>
      </w:tr>
      <w:tr w:rsidR="00AF121A" w:rsidRPr="00AD36D2" w14:paraId="735884DA" w14:textId="77777777" w:rsidTr="00A32E5D">
        <w:tc>
          <w:tcPr>
            <w:tcW w:w="576" w:type="pct"/>
            <w:vMerge/>
            <w:vAlign w:val="center"/>
          </w:tcPr>
          <w:p w14:paraId="27E97355" w14:textId="77777777" w:rsidR="00AF121A" w:rsidRPr="00AD36D2" w:rsidRDefault="00AF121A" w:rsidP="00100B40">
            <w:pPr>
              <w:spacing w:before="40" w:after="40"/>
              <w:jc w:val="left"/>
              <w:rPr>
                <w:sz w:val="20"/>
                <w:szCs w:val="20"/>
              </w:rPr>
            </w:pPr>
          </w:p>
        </w:tc>
        <w:tc>
          <w:tcPr>
            <w:tcW w:w="1141" w:type="pct"/>
            <w:vAlign w:val="center"/>
          </w:tcPr>
          <w:p w14:paraId="41FA5267" w14:textId="70C68F59" w:rsidR="00AF121A" w:rsidRPr="00AD36D2" w:rsidRDefault="00AF121A" w:rsidP="00100B40">
            <w:pPr>
              <w:spacing w:before="40" w:after="40"/>
              <w:jc w:val="left"/>
              <w:rPr>
                <w:sz w:val="20"/>
                <w:szCs w:val="20"/>
              </w:rPr>
            </w:pPr>
            <w:r w:rsidRPr="00AD36D2">
              <w:rPr>
                <w:sz w:val="20"/>
                <w:szCs w:val="20"/>
              </w:rPr>
              <w:t>Environmental governance and policy</w:t>
            </w:r>
          </w:p>
        </w:tc>
        <w:tc>
          <w:tcPr>
            <w:tcW w:w="3283" w:type="pct"/>
            <w:vAlign w:val="center"/>
          </w:tcPr>
          <w:p w14:paraId="3B38210B" w14:textId="0115315F" w:rsidR="00AF121A" w:rsidRPr="00AD36D2" w:rsidRDefault="008A1327" w:rsidP="00F5371E">
            <w:pPr>
              <w:pStyle w:val="ListParagraph"/>
              <w:numPr>
                <w:ilvl w:val="0"/>
                <w:numId w:val="40"/>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Support to address </w:t>
            </w:r>
            <w:r w:rsidR="00AF121A" w:rsidRPr="00AD36D2">
              <w:rPr>
                <w:rFonts w:asciiTheme="majorBidi" w:hAnsiTheme="majorBidi" w:cstheme="majorBidi"/>
                <w:sz w:val="20"/>
                <w:szCs w:val="20"/>
              </w:rPr>
              <w:t>institutional coordination challenges which affect data flow and accessibility</w:t>
            </w:r>
          </w:p>
        </w:tc>
      </w:tr>
    </w:tbl>
    <w:p w14:paraId="69D7E738" w14:textId="3C00DDC6" w:rsidR="008C0428" w:rsidRPr="00AD36D2" w:rsidRDefault="002A63CF" w:rsidP="00731CA5">
      <w:pPr>
        <w:pStyle w:val="CBDNormalNumber"/>
        <w:numPr>
          <w:ilvl w:val="0"/>
          <w:numId w:val="5"/>
        </w:numPr>
        <w:ind w:left="568"/>
      </w:pPr>
      <w:bookmarkStart w:id="158" w:name="_Hlk202861290"/>
      <w:bookmarkEnd w:id="157"/>
      <w:r w:rsidRPr="00AD36D2">
        <w:t>Few Parties (15%) and f</w:t>
      </w:r>
      <w:r w:rsidR="008C0428" w:rsidRPr="00AD36D2">
        <w:t>ew (1</w:t>
      </w:r>
      <w:r w:rsidR="00CC16F4" w:rsidRPr="00AD36D2">
        <w:t>0</w:t>
      </w:r>
      <w:r w:rsidR="008C0428" w:rsidRPr="00AD36D2">
        <w:t>%) target submissions provide information on the involvement of non-</w:t>
      </w:r>
      <w:r w:rsidR="00F62705" w:rsidRPr="00AD36D2">
        <w:t>S</w:t>
      </w:r>
      <w:r w:rsidR="008C0428" w:rsidRPr="00AD36D2">
        <w:t>tate actors. Of the ones that do some indicate that the involvement of non-</w:t>
      </w:r>
      <w:r w:rsidR="00F62705" w:rsidRPr="00AD36D2">
        <w:t>S</w:t>
      </w:r>
      <w:r w:rsidR="008C0428" w:rsidRPr="00AD36D2">
        <w:t>tate actors has not yet begun or that they need to be engaged. Most indicate the ways in which non-</w:t>
      </w:r>
      <w:r w:rsidR="00F62705" w:rsidRPr="00AD36D2">
        <w:t>S</w:t>
      </w:r>
      <w:r w:rsidR="008C0428" w:rsidRPr="00AD36D2">
        <w:t>tate actors can be involved generally in the implementation of the national target but do not indicate specific ongoing actions or commitments which have been taken by non-</w:t>
      </w:r>
      <w:r w:rsidR="00F62705" w:rsidRPr="00AD36D2">
        <w:t>S</w:t>
      </w:r>
      <w:r w:rsidR="008C0428" w:rsidRPr="00AD36D2">
        <w:t>tate actors. Examples of the types of contributions noted include conducting surveys, studies and research, generating information and developing or maintaining information databases to make information more accessible, undertaking environmental education, organizing volunteer activities, supporting capacity</w:t>
      </w:r>
      <w:r w:rsidR="006B515F" w:rsidRPr="00AD36D2">
        <w:t>-</w:t>
      </w:r>
      <w:r w:rsidR="008C0428" w:rsidRPr="00AD36D2">
        <w:t>building and providing funding for activities. In addition, some national targets note the types of non-</w:t>
      </w:r>
      <w:r w:rsidR="00F62705" w:rsidRPr="00AD36D2">
        <w:t>S</w:t>
      </w:r>
      <w:r w:rsidR="008C0428" w:rsidRPr="00AD36D2">
        <w:t>tate actors which could be involved in implementation. These include non-governmental organi</w:t>
      </w:r>
      <w:r w:rsidR="009A3F98" w:rsidRPr="00AD36D2">
        <w:t>z</w:t>
      </w:r>
      <w:r w:rsidR="008C0428" w:rsidRPr="00AD36D2">
        <w:t>ations, community organi</w:t>
      </w:r>
      <w:r w:rsidR="009A3F98" w:rsidRPr="00AD36D2">
        <w:t>z</w:t>
      </w:r>
      <w:r w:rsidR="008C0428" w:rsidRPr="00AD36D2">
        <w:t>ations, indigenous people</w:t>
      </w:r>
      <w:r w:rsidR="0070680A" w:rsidRPr="00AD36D2">
        <w:t>s</w:t>
      </w:r>
      <w:r w:rsidR="008C0428" w:rsidRPr="00AD36D2">
        <w:t xml:space="preserve"> and local community organi</w:t>
      </w:r>
      <w:r w:rsidR="009A3F98" w:rsidRPr="00AD36D2">
        <w:t>z</w:t>
      </w:r>
      <w:r w:rsidR="008C0428" w:rsidRPr="00AD36D2">
        <w:t>ations, youth networks, research organi</w:t>
      </w:r>
      <w:r w:rsidR="009A3F98" w:rsidRPr="00AD36D2">
        <w:t>z</w:t>
      </w:r>
      <w:r w:rsidR="008C0428" w:rsidRPr="00AD36D2">
        <w:t xml:space="preserve">ations and universities. Few national targets identify specific actors with ongoing activities or commitments. Those that do often refer to specific projects or actions which are being taken on an ad hoc basis which, while relevant to the target, are not specifically linked to the attainment </w:t>
      </w:r>
      <w:bookmarkEnd w:id="158"/>
      <w:r w:rsidR="008C0428" w:rsidRPr="00AD36D2">
        <w:t xml:space="preserve">of the national target. </w:t>
      </w:r>
    </w:p>
    <w:p w14:paraId="1ACE468F" w14:textId="3206084F" w:rsidR="008C0428" w:rsidRPr="00AD36D2" w:rsidRDefault="00660536" w:rsidP="00660536">
      <w:pPr>
        <w:pStyle w:val="CBDNormalNumber"/>
        <w:numPr>
          <w:ilvl w:val="0"/>
          <w:numId w:val="5"/>
        </w:numPr>
        <w:ind w:left="568"/>
      </w:pPr>
      <w:r w:rsidRPr="00AD36D2">
        <w:t xml:space="preserve">About a quarter of Parties indicated that they would make use of component (25%) or complimentary (27%) indicators for monitoring implementation of their national targets associated with this target of the Framework. Comparatively more (39%) indicated that they would make use of national indicators. At the target level, about </w:t>
      </w:r>
      <w:r w:rsidR="008C0428" w:rsidRPr="00AD36D2">
        <w:t xml:space="preserve">a fifth of national target submissions identified component (21%) and complimentary (20%) indicators. Less than half (44%) of national targets mapped to GBF Target 21 contained supplementary national indicators. Examples of elements measured by these national indicators include the number of innovations developed, the number of awareness platforms, and the proportion of decisionmakers with access to biodiversity information. </w:t>
      </w:r>
      <w:r w:rsidR="008C0428" w:rsidRPr="00AD36D2">
        <w:lastRenderedPageBreak/>
        <w:t>Several national indicators monitor the availability of data on traditional knowledge and practices. Infrequently, indicators were disaggregated by type of information. </w:t>
      </w:r>
    </w:p>
    <w:p w14:paraId="76758F0C" w14:textId="2C072C0C" w:rsidR="008C0428" w:rsidRPr="00AD36D2" w:rsidRDefault="008C0428" w:rsidP="00731CA5">
      <w:pPr>
        <w:pStyle w:val="CBDNormalNumber"/>
        <w:numPr>
          <w:ilvl w:val="0"/>
          <w:numId w:val="5"/>
        </w:numPr>
        <w:ind w:left="568"/>
      </w:pPr>
      <w:r w:rsidRPr="00AD36D2">
        <w:t>Most (58%) national target submissions contain information on which elements of section C of the Kunming-Montreal Global Biodiversity Framework the national target helps to address. The most commonly addressed elements were science and innovation (69%), collective effort towards the targets (67%), and whole-of-government and whole-of-society approach (6</w:t>
      </w:r>
      <w:r w:rsidR="009E27E0" w:rsidRPr="00AD36D2">
        <w:t>5</w:t>
      </w:r>
      <w:r w:rsidRPr="00AD36D2">
        <w:t>%). Comparatively few targets addressed right to development (32%), and different value systems (33%).</w:t>
      </w:r>
    </w:p>
    <w:p w14:paraId="16FDBAEB" w14:textId="77777777" w:rsidR="008C0428" w:rsidRPr="00AD36D2" w:rsidRDefault="008C0428" w:rsidP="00731CA5">
      <w:pPr>
        <w:pStyle w:val="CBDNormalNumber"/>
        <w:numPr>
          <w:ilvl w:val="0"/>
          <w:numId w:val="5"/>
        </w:numPr>
        <w:ind w:left="568"/>
      </w:pPr>
      <w:r w:rsidRPr="00AD36D2">
        <w:t>Half (50%) of national targets have associated policy measures. Three broad and interrelated categories of measures were identified in the target submissions:</w:t>
      </w:r>
    </w:p>
    <w:p w14:paraId="1EF89114" w14:textId="2C797A32" w:rsidR="008C0428" w:rsidRPr="00AD36D2" w:rsidRDefault="008C0428" w:rsidP="00731CA5">
      <w:pPr>
        <w:pStyle w:val="CBDNormalNumber"/>
        <w:numPr>
          <w:ilvl w:val="1"/>
          <w:numId w:val="5"/>
        </w:numPr>
      </w:pPr>
      <w:r w:rsidRPr="00AD36D2">
        <w:rPr>
          <w:rFonts w:asciiTheme="majorBidi" w:hAnsiTheme="majorBidi" w:cstheme="majorBidi"/>
        </w:rPr>
        <w:t>Data collection and knowledge generation, which includes measures related to encouraging biodiversity research, assessments and surveys, developing biodiversity inventories and updating maps, improving the accessibility of data and strengthening or developing associated platforms, including for example clearing house mechanisms, developing, strengthening or participating in relevant earth observation systems</w:t>
      </w:r>
      <w:r w:rsidR="00071F4F" w:rsidRPr="00AD36D2">
        <w:rPr>
          <w:rFonts w:asciiTheme="majorBidi" w:hAnsiTheme="majorBidi" w:cstheme="majorBidi"/>
        </w:rPr>
        <w:t>;</w:t>
      </w:r>
    </w:p>
    <w:p w14:paraId="40E27F96" w14:textId="4B518C2E" w:rsidR="008C0428" w:rsidRPr="00AD36D2" w:rsidRDefault="008C0428" w:rsidP="00731CA5">
      <w:pPr>
        <w:pStyle w:val="CBDNormalNumber"/>
        <w:numPr>
          <w:ilvl w:val="1"/>
          <w:numId w:val="5"/>
        </w:numPr>
      </w:pPr>
      <w:r w:rsidRPr="00AD36D2">
        <w:rPr>
          <w:rFonts w:asciiTheme="majorBidi" w:hAnsiTheme="majorBidi" w:cstheme="majorBidi"/>
        </w:rPr>
        <w:t>Procedures and standards, which includes establishing, strengthening or promoting cooperation with relevant councils and processes undertaking data collection and assessments, and developing or applying methods for research and data collection, including for example the UN statistical standard for the System of Environmental Economic Accounting – Ecosystem Accounting</w:t>
      </w:r>
      <w:r w:rsidR="00071F4F" w:rsidRPr="00AD36D2">
        <w:rPr>
          <w:rFonts w:asciiTheme="majorBidi" w:hAnsiTheme="majorBidi" w:cstheme="majorBidi"/>
        </w:rPr>
        <w:t>;</w:t>
      </w:r>
    </w:p>
    <w:p w14:paraId="4C4576BB" w14:textId="2DBC242D" w:rsidR="008C0428" w:rsidRPr="00AD36D2" w:rsidRDefault="008C0428" w:rsidP="00731CA5">
      <w:pPr>
        <w:pStyle w:val="CBDNormalNumber"/>
        <w:numPr>
          <w:ilvl w:val="1"/>
          <w:numId w:val="5"/>
        </w:numPr>
      </w:pPr>
      <w:r w:rsidRPr="00AD36D2">
        <w:rPr>
          <w:rFonts w:asciiTheme="majorBidi" w:hAnsiTheme="majorBidi" w:cstheme="majorBidi"/>
        </w:rPr>
        <w:t>Engagement and awareness</w:t>
      </w:r>
      <w:r w:rsidR="00FB0E29" w:rsidRPr="00AD36D2">
        <w:rPr>
          <w:rFonts w:asciiTheme="majorBidi" w:hAnsiTheme="majorBidi" w:cstheme="majorBidi"/>
        </w:rPr>
        <w:t>-</w:t>
      </w:r>
      <w:r w:rsidRPr="00AD36D2">
        <w:rPr>
          <w:rFonts w:asciiTheme="majorBidi" w:hAnsiTheme="majorBidi" w:cstheme="majorBidi"/>
        </w:rPr>
        <w:t>raising, examples which include promoting citizen science, undertaking communication and education activities, capacity</w:t>
      </w:r>
      <w:r w:rsidR="00071F4F" w:rsidRPr="00AD36D2">
        <w:rPr>
          <w:rFonts w:asciiTheme="majorBidi" w:hAnsiTheme="majorBidi" w:cstheme="majorBidi"/>
        </w:rPr>
        <w:t>-</w:t>
      </w:r>
      <w:r w:rsidRPr="00AD36D2">
        <w:rPr>
          <w:rFonts w:asciiTheme="majorBidi" w:hAnsiTheme="majorBidi" w:cstheme="majorBidi"/>
        </w:rPr>
        <w:t xml:space="preserve">building and training, supporting the protection, generation and use of indigenous knowledge. </w:t>
      </w:r>
    </w:p>
    <w:p w14:paraId="6F234886" w14:textId="2C584A01" w:rsidR="009E27E0" w:rsidRPr="00AD36D2" w:rsidRDefault="00186F8C" w:rsidP="00A57F2F">
      <w:pPr>
        <w:pStyle w:val="CBDFigureTitle"/>
      </w:pPr>
      <w:r w:rsidRPr="00AD36D2">
        <w:rPr>
          <w:noProof/>
        </w:rPr>
        <w:lastRenderedPageBreak/>
        <w:drawing>
          <wp:inline distT="0" distB="0" distL="0" distR="0" wp14:anchorId="3C26E373" wp14:editId="46CD8465">
            <wp:extent cx="5573210" cy="5668693"/>
            <wp:effectExtent l="0" t="0" r="8890" b="8255"/>
            <wp:docPr id="57607295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5620313" cy="5716603"/>
                    </a:xfrm>
                    <a:prstGeom prst="rect">
                      <a:avLst/>
                    </a:prstGeom>
                    <a:noFill/>
                  </pic:spPr>
                </pic:pic>
              </a:graphicData>
            </a:graphic>
          </wp:inline>
        </w:drawing>
      </w:r>
    </w:p>
    <w:p w14:paraId="1FE8CA96" w14:textId="78BFBF85" w:rsidR="008C0428" w:rsidRPr="00AD36D2" w:rsidRDefault="008C0428" w:rsidP="00A57F2F">
      <w:pPr>
        <w:pStyle w:val="CBDFigureTitle"/>
        <w:rPr>
          <w:rFonts w:asciiTheme="majorBidi" w:hAnsiTheme="majorBidi" w:cstheme="majorBidi"/>
        </w:rPr>
      </w:pPr>
      <w:r w:rsidRPr="00AD36D2">
        <w:t xml:space="preserve">Figure </w:t>
      </w:r>
      <w:r w:rsidR="00393FF7" w:rsidRPr="00AD36D2">
        <w:t>29</w:t>
      </w:r>
      <w:r w:rsidRPr="00AD36D2">
        <w:t xml:space="preserve"> – Assessment of the degree to which Parties have addressed the elements of GBF Target 21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A77CC7" w:rsidRPr="00AD36D2">
        <w:t>.</w:t>
      </w:r>
    </w:p>
    <w:p w14:paraId="40B0B07D" w14:textId="3735AC2B" w:rsidR="008C0428" w:rsidRPr="00AD36D2" w:rsidRDefault="008C0428" w:rsidP="009C3E2A">
      <w:pPr>
        <w:pStyle w:val="CBDH2"/>
        <w:spacing w:before="120"/>
        <w:jc w:val="left"/>
        <w:rPr>
          <w:shd w:val="clear" w:color="auto" w:fill="FFFFFF"/>
        </w:rPr>
      </w:pPr>
      <w:bookmarkStart w:id="159" w:name="_Toc210038527"/>
      <w:bookmarkStart w:id="160" w:name="_Toc219112346"/>
      <w:r w:rsidRPr="00AD36D2">
        <w:rPr>
          <w:shd w:val="clear" w:color="auto" w:fill="FFFFFF"/>
        </w:rPr>
        <w:t>Target 22: ensure participation in decision-making and access to justice and information related to biodiversity for all</w:t>
      </w:r>
      <w:bookmarkEnd w:id="159"/>
      <w:bookmarkEnd w:id="160"/>
    </w:p>
    <w:p w14:paraId="556F76A3" w14:textId="49DF3E3A" w:rsidR="008C0428" w:rsidRPr="00AD36D2" w:rsidRDefault="008C0428" w:rsidP="00731CA5">
      <w:pPr>
        <w:pStyle w:val="CBDNormalNumber"/>
        <w:numPr>
          <w:ilvl w:val="0"/>
          <w:numId w:val="5"/>
        </w:numPr>
        <w:ind w:left="568"/>
      </w:pPr>
      <w:r w:rsidRPr="00AD36D2">
        <w:t xml:space="preserve">113 Parties have submitted 274 national targets related to Target 22. On average a Party has submitted 2 national targets related to Target 22 but the number ranges from 1 to 14. Of the national targets mapped by Parties to GBF Target 22, less than half were identified as contributing to Goal A (43%) and more than a half of national targets were identified as contributing to Goal B (55%), Around a third of national targets were identified as contributing to Goals C (31%) and D (38%). Less than half of the national targets were linked to GBF Target 21 (42%) and Target 23 </w:t>
      </w:r>
      <w:r w:rsidRPr="00AD36D2">
        <w:lastRenderedPageBreak/>
        <w:t>(38%).</w:t>
      </w:r>
      <w:r w:rsidR="00A855E2" w:rsidRPr="00AD36D2">
        <w:t xml:space="preserve"> </w:t>
      </w:r>
      <w:r w:rsidR="00A820FE" w:rsidRPr="00AD36D2">
        <w:t>Between 9% and 26% of the national targets submitted by Parties were linked to one of the of the other Targets of the Framework.</w:t>
      </w:r>
    </w:p>
    <w:p w14:paraId="30273324" w14:textId="77777777" w:rsidR="008C0428" w:rsidRPr="00AD36D2" w:rsidRDefault="008C0428" w:rsidP="00731CA5">
      <w:pPr>
        <w:pStyle w:val="CBDNormalNumber"/>
        <w:numPr>
          <w:ilvl w:val="0"/>
          <w:numId w:val="5"/>
        </w:numPr>
        <w:ind w:left="568"/>
      </w:pPr>
      <w:bookmarkStart w:id="161" w:name="_Hlk202872074"/>
      <w:r w:rsidRPr="00AD36D2">
        <w:t>About two fifths of the national targets (41%) submitted by Parties were reported as having high alignment to GBF Target 22. Around a quarter were reported as having medium (28%) alignment and low alignment (21%) to the Target. For 11% of the national targets, Parties did not indicate a degree of alignment.</w:t>
      </w:r>
    </w:p>
    <w:bookmarkEnd w:id="161"/>
    <w:p w14:paraId="6AE1C371" w14:textId="38A872FD" w:rsidR="008C0428" w:rsidRPr="00AD36D2" w:rsidRDefault="00C03B22" w:rsidP="00731CA5">
      <w:pPr>
        <w:pStyle w:val="CBDNormalNumber"/>
        <w:numPr>
          <w:ilvl w:val="0"/>
          <w:numId w:val="5"/>
        </w:numPr>
        <w:ind w:left="568"/>
      </w:pPr>
      <w:r w:rsidRPr="00AD36D2">
        <w:t xml:space="preserve">Few (14%) Parties have set national targets which fully address all elements of Target 22 and approximately an additional tenth (10%) have set targets which </w:t>
      </w:r>
      <w:r w:rsidR="005F3D84" w:rsidRPr="00AD36D2">
        <w:t xml:space="preserve">fully </w:t>
      </w:r>
      <w:r w:rsidRPr="00AD36D2">
        <w:t xml:space="preserve">address half of the target elements. </w:t>
      </w:r>
      <w:r w:rsidR="00E21E97" w:rsidRPr="00AD36D2">
        <w:t xml:space="preserve">Less than a quarter (20%) of Parties have set national targets which fully address one but less than half of the target elements. </w:t>
      </w:r>
      <w:r w:rsidRPr="00AD36D2">
        <w:t>More than half Parties (56%) have set national targets which do not fully address any element of Target 22.</w:t>
      </w:r>
      <w:r w:rsidR="008C0428" w:rsidRPr="00AD36D2">
        <w:t xml:space="preserve"> Approximately one quarter (2</w:t>
      </w:r>
      <w:r w:rsidRPr="00AD36D2">
        <w:t>3</w:t>
      </w:r>
      <w:r w:rsidR="008C0428" w:rsidRPr="00AD36D2">
        <w:t>%) of Parties have set national targets which partially address all or some of the elements. A third of Parties have set national targets which address elements of GBF Target 22 to a limited extent (6%) or not at all (2</w:t>
      </w:r>
      <w:r w:rsidR="006102D8" w:rsidRPr="00AD36D2">
        <w:t>6</w:t>
      </w:r>
      <w:r w:rsidR="008C0428" w:rsidRPr="00AD36D2">
        <w:t>%).</w:t>
      </w:r>
    </w:p>
    <w:p w14:paraId="7213BE4F" w14:textId="5321E9BC" w:rsidR="008C0428" w:rsidRPr="00AD36D2" w:rsidRDefault="008C0428" w:rsidP="00731CA5">
      <w:pPr>
        <w:pStyle w:val="CBDNormalNumber"/>
        <w:numPr>
          <w:ilvl w:val="0"/>
          <w:numId w:val="5"/>
        </w:numPr>
        <w:ind w:left="568"/>
      </w:pPr>
      <w:r w:rsidRPr="00AD36D2">
        <w:t xml:space="preserve">Around a third of Parties had national targets fully addressing the full, equitable, inclusive, effective and gender-responsive representation and participation in decision-making related to biodiversity by </w:t>
      </w:r>
      <w:r w:rsidR="0070680A" w:rsidRPr="00AD36D2">
        <w:t>i</w:t>
      </w:r>
      <w:r w:rsidRPr="00AD36D2">
        <w:t xml:space="preserve">ndigenous </w:t>
      </w:r>
      <w:r w:rsidR="0070680A" w:rsidRPr="00AD36D2">
        <w:t>p</w:t>
      </w:r>
      <w:r w:rsidRPr="00AD36D2">
        <w:t>eoples and local communities (3</w:t>
      </w:r>
      <w:r w:rsidR="00AA5D8A" w:rsidRPr="00AD36D2">
        <w:t>8</w:t>
      </w:r>
      <w:r w:rsidRPr="00AD36D2">
        <w:t>%), by women and girls (3</w:t>
      </w:r>
      <w:r w:rsidR="00AA5D8A" w:rsidRPr="00AD36D2">
        <w:t>6</w:t>
      </w:r>
      <w:r w:rsidRPr="00AD36D2">
        <w:t xml:space="preserve">%), children and youth (33%), and persons with disabilities (32%). With regard to the element of GBF Target 22 related to access to justice, around a quarter of Parties fully addressed this issue in relation to </w:t>
      </w:r>
      <w:r w:rsidR="0070680A" w:rsidRPr="00AD36D2">
        <w:t>i</w:t>
      </w:r>
      <w:r w:rsidRPr="00AD36D2">
        <w:t xml:space="preserve">ndigenous </w:t>
      </w:r>
      <w:r w:rsidR="0070680A" w:rsidRPr="00AD36D2">
        <w:t>p</w:t>
      </w:r>
      <w:r w:rsidRPr="00AD36D2">
        <w:t xml:space="preserve">eoples and local communities (27%), women and girls (23%), children and youth (23%) and persons with disabilities (22%). Similarly, for the element of GBF Target 22 related to access to information, about a quarter of Parties addressed this issue in their national targets for </w:t>
      </w:r>
      <w:r w:rsidR="00423426" w:rsidRPr="00AD36D2">
        <w:t>i</w:t>
      </w:r>
      <w:r w:rsidRPr="00AD36D2">
        <w:t xml:space="preserve">ndigenous </w:t>
      </w:r>
      <w:r w:rsidR="00423426" w:rsidRPr="00AD36D2">
        <w:t>p</w:t>
      </w:r>
      <w:r w:rsidRPr="00AD36D2">
        <w:t xml:space="preserve">eoples and local communities (29%), women and girls (24%), children and youth (24%) and persons with disabilities (24%). Less than a fifth (15%) of Parties fully addressed the full protection of environmental human rights defenders in their national targets. Almost a third (28%) fully addressed respecting the cultures and rights of </w:t>
      </w:r>
      <w:r w:rsidR="00423426" w:rsidRPr="00AD36D2">
        <w:t>i</w:t>
      </w:r>
      <w:r w:rsidRPr="00AD36D2">
        <w:t xml:space="preserve">ndigenous </w:t>
      </w:r>
      <w:r w:rsidR="00423426" w:rsidRPr="00AD36D2">
        <w:t>p</w:t>
      </w:r>
      <w:r w:rsidRPr="00AD36D2">
        <w:t>eoples and local communities over lands, territories, resources, and traditional knowledge (</w:t>
      </w:r>
      <w:r w:rsidR="00393FF7" w:rsidRPr="00AD36D2">
        <w:t xml:space="preserve">see </w:t>
      </w:r>
      <w:r w:rsidRPr="00AD36D2">
        <w:t>figure 3</w:t>
      </w:r>
      <w:r w:rsidR="00393FF7" w:rsidRPr="00AD36D2">
        <w:t>0</w:t>
      </w:r>
      <w:r w:rsidRPr="00AD36D2">
        <w:t>).</w:t>
      </w:r>
    </w:p>
    <w:p w14:paraId="7A78CB11" w14:textId="371D3CE5" w:rsidR="008C0428" w:rsidRPr="00AD36D2" w:rsidRDefault="00522F59" w:rsidP="00731CA5">
      <w:pPr>
        <w:pStyle w:val="CBDNormalNumber"/>
        <w:numPr>
          <w:ilvl w:val="0"/>
          <w:numId w:val="5"/>
        </w:numPr>
        <w:ind w:left="568"/>
      </w:pPr>
      <w:bookmarkStart w:id="162" w:name="_Hlk202868815"/>
      <w:r w:rsidRPr="00AD36D2">
        <w:t>About a third of Parties (3</w:t>
      </w:r>
      <w:r w:rsidR="00C352DC" w:rsidRPr="00AD36D2">
        <w:t>7</w:t>
      </w:r>
      <w:r w:rsidRPr="00AD36D2">
        <w:t>%) provided information on the means of implementation related to at least one of their national the targets related to Target 2</w:t>
      </w:r>
      <w:r w:rsidR="00C352DC" w:rsidRPr="00AD36D2">
        <w:t>2</w:t>
      </w:r>
      <w:r w:rsidRPr="00AD36D2">
        <w:t xml:space="preserve">. Of these, </w:t>
      </w:r>
      <w:r w:rsidR="00C352DC" w:rsidRPr="00AD36D2">
        <w:t>85</w:t>
      </w:r>
      <w:r w:rsidRPr="00AD36D2">
        <w:t xml:space="preserve">% indicated that additional means of implementation are required. </w:t>
      </w:r>
      <w:r w:rsidR="008C0428" w:rsidRPr="00AD36D2">
        <w:t>Less than half (45%) of the national target submissions contain information on the associated means of implementation. For targets with this information, most (70%) indicate that additional means of implementation are needed and most of the remaining targets (26%) indicate that the means of implementation are available. Commonly mentioned required means of implementation were capacity</w:t>
      </w:r>
      <w:r w:rsidR="006B515F" w:rsidRPr="00AD36D2">
        <w:t>-</w:t>
      </w:r>
      <w:r w:rsidR="008C0428" w:rsidRPr="00AD36D2">
        <w:t>building, interministerial coordination, management schemes, monitoring, data collection, financial resources, and technical assistance.</w:t>
      </w:r>
      <w:r w:rsidR="00E96C63" w:rsidRPr="00AD36D2">
        <w:t xml:space="preserve"> See table 2</w:t>
      </w:r>
      <w:r w:rsidR="009D508A" w:rsidRPr="00AD36D2">
        <w:t>4</w:t>
      </w:r>
      <w:r w:rsidR="00E96C63" w:rsidRPr="00AD36D2">
        <w:t xml:space="preserve"> for more detailed examples of the capacity needs identified by Parties.</w:t>
      </w:r>
    </w:p>
    <w:p w14:paraId="1DA09D22" w14:textId="4B8ADBBB" w:rsidR="00A32E5D" w:rsidRPr="00AD36D2" w:rsidRDefault="00A32E5D" w:rsidP="00A32E5D">
      <w:pPr>
        <w:pStyle w:val="CBDNormalNumber"/>
        <w:numPr>
          <w:ilvl w:val="0"/>
          <w:numId w:val="0"/>
        </w:numPr>
        <w:ind w:left="567"/>
      </w:pPr>
      <w:r w:rsidRPr="00AD36D2">
        <w:rPr>
          <w:b/>
          <w:bCs/>
        </w:rPr>
        <w:t>Table 24.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0"/>
        <w:gridCol w:w="1831"/>
        <w:gridCol w:w="5596"/>
      </w:tblGrid>
      <w:tr w:rsidR="008F39AD" w:rsidRPr="00AD36D2" w14:paraId="4C81C52D" w14:textId="77777777" w:rsidTr="00D2421B">
        <w:tc>
          <w:tcPr>
            <w:tcW w:w="774" w:type="pct"/>
            <w:shd w:val="clear" w:color="auto" w:fill="F2F2F2" w:themeFill="background1" w:themeFillShade="F2"/>
            <w:vAlign w:val="center"/>
          </w:tcPr>
          <w:p w14:paraId="432EE346" w14:textId="77777777" w:rsidR="008F39AD" w:rsidRPr="00AD36D2" w:rsidRDefault="008F39AD" w:rsidP="00100B40">
            <w:pPr>
              <w:spacing w:before="40" w:after="40"/>
              <w:jc w:val="center"/>
              <w:rPr>
                <w:i/>
                <w:iCs/>
                <w:sz w:val="20"/>
                <w:szCs w:val="20"/>
              </w:rPr>
            </w:pPr>
            <w:r w:rsidRPr="00AD36D2">
              <w:rPr>
                <w:i/>
                <w:iCs/>
                <w:sz w:val="20"/>
                <w:szCs w:val="20"/>
              </w:rPr>
              <w:t>Category of needs</w:t>
            </w:r>
          </w:p>
        </w:tc>
        <w:tc>
          <w:tcPr>
            <w:tcW w:w="1042" w:type="pct"/>
            <w:shd w:val="clear" w:color="auto" w:fill="F2F2F2" w:themeFill="background1" w:themeFillShade="F2"/>
            <w:vAlign w:val="center"/>
          </w:tcPr>
          <w:p w14:paraId="78D1CCF4" w14:textId="5FE94E2E" w:rsidR="008F39AD" w:rsidRPr="00AD36D2" w:rsidRDefault="008F39AD" w:rsidP="00100B40">
            <w:pPr>
              <w:spacing w:before="40" w:after="40"/>
              <w:jc w:val="center"/>
              <w:rPr>
                <w:i/>
                <w:iCs/>
                <w:sz w:val="20"/>
                <w:szCs w:val="20"/>
              </w:rPr>
            </w:pPr>
            <w:r w:rsidRPr="00AD36D2">
              <w:rPr>
                <w:i/>
                <w:iCs/>
                <w:sz w:val="20"/>
                <w:szCs w:val="20"/>
              </w:rPr>
              <w:t xml:space="preserve">Subcategory </w:t>
            </w:r>
            <w:r w:rsidR="00BD6F94" w:rsidRPr="00AD36D2">
              <w:rPr>
                <w:i/>
                <w:iCs/>
                <w:sz w:val="20"/>
                <w:szCs w:val="20"/>
              </w:rPr>
              <w:t>of needs</w:t>
            </w:r>
          </w:p>
        </w:tc>
        <w:tc>
          <w:tcPr>
            <w:tcW w:w="3184" w:type="pct"/>
            <w:shd w:val="clear" w:color="auto" w:fill="F2F2F2" w:themeFill="background1" w:themeFillShade="F2"/>
            <w:vAlign w:val="center"/>
          </w:tcPr>
          <w:p w14:paraId="23B0B0F7" w14:textId="146912AE" w:rsidR="008F39AD" w:rsidRPr="00AD36D2" w:rsidRDefault="008F39AD" w:rsidP="00100B40">
            <w:pPr>
              <w:spacing w:before="40" w:after="40"/>
              <w:ind w:left="357"/>
              <w:jc w:val="center"/>
              <w:rPr>
                <w:i/>
                <w:iCs/>
                <w:sz w:val="20"/>
                <w:szCs w:val="20"/>
              </w:rPr>
            </w:pPr>
            <w:r w:rsidRPr="00AD36D2">
              <w:rPr>
                <w:i/>
                <w:iCs/>
                <w:sz w:val="20"/>
                <w:szCs w:val="20"/>
              </w:rPr>
              <w:t xml:space="preserve">Examples of specific needs </w:t>
            </w:r>
          </w:p>
        </w:tc>
      </w:tr>
      <w:tr w:rsidR="008F39AD" w:rsidRPr="00AD36D2" w14:paraId="14E4A792" w14:textId="77777777" w:rsidTr="00D2421B">
        <w:tc>
          <w:tcPr>
            <w:tcW w:w="774" w:type="pct"/>
            <w:vAlign w:val="center"/>
          </w:tcPr>
          <w:p w14:paraId="29763A32" w14:textId="77777777" w:rsidR="008F39AD" w:rsidRPr="00AD36D2" w:rsidRDefault="008F39AD" w:rsidP="00100B40">
            <w:pPr>
              <w:spacing w:before="40" w:after="40"/>
              <w:jc w:val="left"/>
              <w:rPr>
                <w:sz w:val="20"/>
                <w:szCs w:val="20"/>
              </w:rPr>
            </w:pPr>
            <w:r w:rsidRPr="00AD36D2">
              <w:rPr>
                <w:sz w:val="20"/>
                <w:szCs w:val="20"/>
              </w:rPr>
              <w:t xml:space="preserve">Technological </w:t>
            </w:r>
          </w:p>
        </w:tc>
        <w:tc>
          <w:tcPr>
            <w:tcW w:w="1042" w:type="pct"/>
            <w:vAlign w:val="center"/>
          </w:tcPr>
          <w:p w14:paraId="37A36AC1" w14:textId="68EE3462" w:rsidR="008F39AD" w:rsidRPr="00AD36D2" w:rsidRDefault="008F39AD" w:rsidP="00100B40">
            <w:pPr>
              <w:spacing w:before="40" w:after="40"/>
              <w:jc w:val="left"/>
              <w:rPr>
                <w:sz w:val="20"/>
                <w:szCs w:val="20"/>
              </w:rPr>
            </w:pPr>
            <w:r w:rsidRPr="00AD36D2">
              <w:rPr>
                <w:sz w:val="20"/>
                <w:szCs w:val="20"/>
              </w:rPr>
              <w:t>Technology related</w:t>
            </w:r>
          </w:p>
        </w:tc>
        <w:tc>
          <w:tcPr>
            <w:tcW w:w="3184" w:type="pct"/>
            <w:vAlign w:val="center"/>
          </w:tcPr>
          <w:p w14:paraId="134338BF" w14:textId="5DBA0288" w:rsidR="008F39AD" w:rsidRPr="00AD36D2" w:rsidRDefault="008F39AD" w:rsidP="00F5371E">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Strengthen infrastructure to collect dat</w:t>
            </w:r>
            <w:r w:rsidR="007C1CF6" w:rsidRPr="00AD36D2">
              <w:rPr>
                <w:rFonts w:asciiTheme="majorBidi" w:hAnsiTheme="majorBidi" w:cstheme="majorBidi"/>
                <w:sz w:val="20"/>
                <w:szCs w:val="20"/>
              </w:rPr>
              <w:t xml:space="preserve">a and information </w:t>
            </w:r>
            <w:r w:rsidRPr="00AD36D2">
              <w:rPr>
                <w:rFonts w:asciiTheme="majorBidi" w:hAnsiTheme="majorBidi" w:cstheme="majorBidi"/>
                <w:sz w:val="20"/>
                <w:szCs w:val="20"/>
              </w:rPr>
              <w:t xml:space="preserve">on indigenous knowledge </w:t>
            </w:r>
          </w:p>
        </w:tc>
      </w:tr>
      <w:tr w:rsidR="008F39AD" w:rsidRPr="00AD36D2" w14:paraId="0E3DB3E4" w14:textId="77777777" w:rsidTr="00D2421B">
        <w:tc>
          <w:tcPr>
            <w:tcW w:w="774" w:type="pct"/>
            <w:vMerge w:val="restart"/>
            <w:vAlign w:val="center"/>
          </w:tcPr>
          <w:p w14:paraId="22FD37A6" w14:textId="77777777" w:rsidR="008F39AD" w:rsidRPr="00AD36D2" w:rsidRDefault="008F39AD" w:rsidP="00100B40">
            <w:pPr>
              <w:spacing w:before="40" w:after="40"/>
              <w:jc w:val="left"/>
              <w:rPr>
                <w:sz w:val="20"/>
                <w:szCs w:val="20"/>
              </w:rPr>
            </w:pPr>
            <w:r w:rsidRPr="00AD36D2">
              <w:rPr>
                <w:sz w:val="20"/>
                <w:szCs w:val="20"/>
              </w:rPr>
              <w:t xml:space="preserve">Technical </w:t>
            </w:r>
          </w:p>
        </w:tc>
        <w:tc>
          <w:tcPr>
            <w:tcW w:w="1042" w:type="pct"/>
            <w:vAlign w:val="center"/>
          </w:tcPr>
          <w:p w14:paraId="674CAA34" w14:textId="1ADDE98F" w:rsidR="008F39AD" w:rsidRPr="00AD36D2" w:rsidRDefault="008F39AD" w:rsidP="00100B40">
            <w:pPr>
              <w:spacing w:before="40" w:after="40"/>
              <w:jc w:val="left"/>
              <w:rPr>
                <w:sz w:val="20"/>
                <w:szCs w:val="20"/>
              </w:rPr>
            </w:pPr>
            <w:r w:rsidRPr="00AD36D2">
              <w:rPr>
                <w:sz w:val="20"/>
                <w:szCs w:val="20"/>
              </w:rPr>
              <w:t>Information and data</w:t>
            </w:r>
          </w:p>
        </w:tc>
        <w:tc>
          <w:tcPr>
            <w:tcW w:w="3184" w:type="pct"/>
            <w:vAlign w:val="center"/>
          </w:tcPr>
          <w:p w14:paraId="032A7100" w14:textId="77B5E8B7" w:rsidR="008F39AD" w:rsidRPr="00AD36D2" w:rsidRDefault="008F39AD" w:rsidP="00F5371E">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Establish baseline data on how people participate in biodiversity decision</w:t>
            </w:r>
            <w:r w:rsidR="005A1D95" w:rsidRPr="00AD36D2">
              <w:rPr>
                <w:rFonts w:asciiTheme="majorBidi" w:hAnsiTheme="majorBidi" w:cstheme="majorBidi"/>
                <w:sz w:val="20"/>
                <w:szCs w:val="20"/>
              </w:rPr>
              <w:t>-</w:t>
            </w:r>
            <w:r w:rsidRPr="00AD36D2">
              <w:rPr>
                <w:rFonts w:asciiTheme="majorBidi" w:hAnsiTheme="majorBidi" w:cstheme="majorBidi"/>
                <w:sz w:val="20"/>
                <w:szCs w:val="20"/>
              </w:rPr>
              <w:t xml:space="preserve">making </w:t>
            </w:r>
          </w:p>
        </w:tc>
      </w:tr>
      <w:tr w:rsidR="008F39AD" w:rsidRPr="00AD36D2" w14:paraId="3A532EBE" w14:textId="77777777" w:rsidTr="00D2421B">
        <w:tc>
          <w:tcPr>
            <w:tcW w:w="774" w:type="pct"/>
            <w:vMerge/>
            <w:vAlign w:val="center"/>
          </w:tcPr>
          <w:p w14:paraId="702AEFB8" w14:textId="77777777" w:rsidR="008F39AD" w:rsidRPr="00AD36D2" w:rsidRDefault="008F39AD" w:rsidP="00100B40">
            <w:pPr>
              <w:spacing w:before="40" w:after="40"/>
              <w:jc w:val="left"/>
              <w:rPr>
                <w:sz w:val="20"/>
                <w:szCs w:val="20"/>
              </w:rPr>
            </w:pPr>
          </w:p>
        </w:tc>
        <w:tc>
          <w:tcPr>
            <w:tcW w:w="1042" w:type="pct"/>
            <w:vAlign w:val="center"/>
          </w:tcPr>
          <w:p w14:paraId="3A3B5809" w14:textId="7E603759" w:rsidR="008F39AD" w:rsidRPr="00AD36D2" w:rsidRDefault="008F39AD" w:rsidP="00100B40">
            <w:pPr>
              <w:spacing w:before="40" w:after="40"/>
              <w:jc w:val="left"/>
              <w:rPr>
                <w:sz w:val="20"/>
                <w:szCs w:val="20"/>
              </w:rPr>
            </w:pPr>
            <w:r w:rsidRPr="00AD36D2">
              <w:rPr>
                <w:sz w:val="20"/>
                <w:szCs w:val="20"/>
              </w:rPr>
              <w:t>Scientific research</w:t>
            </w:r>
          </w:p>
        </w:tc>
        <w:tc>
          <w:tcPr>
            <w:tcW w:w="3184" w:type="pct"/>
            <w:vAlign w:val="center"/>
          </w:tcPr>
          <w:p w14:paraId="11AD2438" w14:textId="3086BACA" w:rsidR="008F39AD" w:rsidRPr="00AD36D2" w:rsidRDefault="008F39AD" w:rsidP="00F5371E">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Identify the specific needs, barriers and enabling factors faced by marginalized groups in accessing decision-making processes, </w:t>
            </w:r>
            <w:r w:rsidR="007C1CF6" w:rsidRPr="00AD36D2">
              <w:rPr>
                <w:rFonts w:asciiTheme="majorBidi" w:hAnsiTheme="majorBidi" w:cstheme="majorBidi"/>
                <w:sz w:val="20"/>
                <w:szCs w:val="20"/>
              </w:rPr>
              <w:t xml:space="preserve">and to </w:t>
            </w:r>
            <w:r w:rsidR="002838E5" w:rsidRPr="00AD36D2">
              <w:rPr>
                <w:rFonts w:asciiTheme="majorBidi" w:hAnsiTheme="majorBidi" w:cstheme="majorBidi"/>
                <w:sz w:val="20"/>
                <w:szCs w:val="20"/>
              </w:rPr>
              <w:t>analyse</w:t>
            </w:r>
            <w:r w:rsidRPr="00AD36D2">
              <w:rPr>
                <w:rFonts w:asciiTheme="majorBidi" w:hAnsiTheme="majorBidi" w:cstheme="majorBidi"/>
                <w:sz w:val="20"/>
                <w:szCs w:val="20"/>
              </w:rPr>
              <w:t xml:space="preserve"> participation levels and areas where inclusion is lacking </w:t>
            </w:r>
          </w:p>
        </w:tc>
      </w:tr>
      <w:tr w:rsidR="008F39AD" w:rsidRPr="00AD36D2" w14:paraId="4A9D6289" w14:textId="77777777" w:rsidTr="00D2421B">
        <w:tc>
          <w:tcPr>
            <w:tcW w:w="774" w:type="pct"/>
            <w:vMerge/>
            <w:vAlign w:val="center"/>
          </w:tcPr>
          <w:p w14:paraId="243503EB" w14:textId="77777777" w:rsidR="008F39AD" w:rsidRPr="00AD36D2" w:rsidRDefault="008F39AD" w:rsidP="00100B40">
            <w:pPr>
              <w:spacing w:before="40" w:after="40"/>
              <w:jc w:val="left"/>
              <w:rPr>
                <w:sz w:val="20"/>
                <w:szCs w:val="20"/>
              </w:rPr>
            </w:pPr>
          </w:p>
        </w:tc>
        <w:tc>
          <w:tcPr>
            <w:tcW w:w="1042" w:type="pct"/>
            <w:vAlign w:val="center"/>
          </w:tcPr>
          <w:p w14:paraId="20E4207F" w14:textId="4EF78634" w:rsidR="008F39AD" w:rsidRPr="00AD36D2" w:rsidRDefault="008F39AD" w:rsidP="00100B40">
            <w:pPr>
              <w:spacing w:before="40" w:after="40"/>
              <w:jc w:val="left"/>
              <w:rPr>
                <w:sz w:val="20"/>
                <w:szCs w:val="20"/>
              </w:rPr>
            </w:pPr>
            <w:r w:rsidRPr="00AD36D2">
              <w:rPr>
                <w:sz w:val="20"/>
                <w:szCs w:val="20"/>
              </w:rPr>
              <w:t>Monitoring and surveillance</w:t>
            </w:r>
          </w:p>
        </w:tc>
        <w:tc>
          <w:tcPr>
            <w:tcW w:w="3184" w:type="pct"/>
            <w:vAlign w:val="center"/>
          </w:tcPr>
          <w:p w14:paraId="6ABF5E9B" w14:textId="0B02EFF6" w:rsidR="008F39AD" w:rsidRPr="00AD36D2" w:rsidRDefault="008F39AD" w:rsidP="00F5371E">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monitoring of support program</w:t>
            </w:r>
            <w:r w:rsidR="003D7B18" w:rsidRPr="00AD36D2">
              <w:rPr>
                <w:rFonts w:asciiTheme="majorBidi" w:hAnsiTheme="majorBidi" w:cstheme="majorBidi"/>
                <w:sz w:val="20"/>
                <w:szCs w:val="20"/>
              </w:rPr>
              <w:t>me</w:t>
            </w:r>
            <w:r w:rsidRPr="00AD36D2">
              <w:rPr>
                <w:rFonts w:asciiTheme="majorBidi" w:hAnsiTheme="majorBidi" w:cstheme="majorBidi"/>
                <w:sz w:val="20"/>
                <w:szCs w:val="20"/>
              </w:rPr>
              <w:t>s by government agencies to ensure participation, access to information and justice are known and guaranteed </w:t>
            </w:r>
          </w:p>
        </w:tc>
      </w:tr>
      <w:tr w:rsidR="008F39AD" w:rsidRPr="00AD36D2" w14:paraId="297B859D" w14:textId="77777777" w:rsidTr="00D2421B">
        <w:tc>
          <w:tcPr>
            <w:tcW w:w="774" w:type="pct"/>
            <w:vMerge/>
            <w:vAlign w:val="center"/>
          </w:tcPr>
          <w:p w14:paraId="12D9EFC6" w14:textId="77777777" w:rsidR="008F39AD" w:rsidRPr="00AD36D2" w:rsidRDefault="008F39AD" w:rsidP="00100B40">
            <w:pPr>
              <w:spacing w:before="40" w:after="40"/>
              <w:jc w:val="left"/>
              <w:rPr>
                <w:sz w:val="20"/>
                <w:szCs w:val="20"/>
              </w:rPr>
            </w:pPr>
          </w:p>
        </w:tc>
        <w:tc>
          <w:tcPr>
            <w:tcW w:w="1042" w:type="pct"/>
            <w:vAlign w:val="center"/>
          </w:tcPr>
          <w:p w14:paraId="4DD035C7" w14:textId="18ADB848" w:rsidR="008F39AD" w:rsidRPr="00AD36D2" w:rsidRDefault="008F39AD" w:rsidP="00100B40">
            <w:pPr>
              <w:spacing w:before="40" w:after="40"/>
              <w:jc w:val="left"/>
              <w:rPr>
                <w:sz w:val="20"/>
                <w:szCs w:val="20"/>
              </w:rPr>
            </w:pPr>
            <w:r w:rsidRPr="00AD36D2">
              <w:rPr>
                <w:sz w:val="20"/>
                <w:szCs w:val="20"/>
              </w:rPr>
              <w:t>Capacity</w:t>
            </w:r>
            <w:r w:rsidR="006B515F" w:rsidRPr="00AD36D2">
              <w:rPr>
                <w:sz w:val="20"/>
                <w:szCs w:val="20"/>
              </w:rPr>
              <w:t>-</w:t>
            </w:r>
            <w:r w:rsidRPr="00AD36D2">
              <w:rPr>
                <w:sz w:val="20"/>
                <w:szCs w:val="20"/>
              </w:rPr>
              <w:t>building</w:t>
            </w:r>
          </w:p>
        </w:tc>
        <w:tc>
          <w:tcPr>
            <w:tcW w:w="3184" w:type="pct"/>
            <w:vAlign w:val="center"/>
          </w:tcPr>
          <w:p w14:paraId="47ABEBA2" w14:textId="77777777" w:rsidR="008F39AD" w:rsidRPr="00AD36D2" w:rsidRDefault="008F39AD" w:rsidP="00F5371E">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Promote youth ambassadors for biodiversity </w:t>
            </w:r>
          </w:p>
        </w:tc>
      </w:tr>
      <w:tr w:rsidR="008F39AD" w:rsidRPr="00AD36D2" w14:paraId="20CA525C" w14:textId="77777777" w:rsidTr="00D2421B">
        <w:tc>
          <w:tcPr>
            <w:tcW w:w="774" w:type="pct"/>
            <w:vMerge/>
            <w:vAlign w:val="center"/>
          </w:tcPr>
          <w:p w14:paraId="02C190C3" w14:textId="77777777" w:rsidR="008F39AD" w:rsidRPr="00AD36D2" w:rsidRDefault="008F39AD" w:rsidP="00100B40">
            <w:pPr>
              <w:spacing w:before="40" w:after="40"/>
              <w:jc w:val="left"/>
              <w:rPr>
                <w:sz w:val="20"/>
                <w:szCs w:val="20"/>
              </w:rPr>
            </w:pPr>
          </w:p>
        </w:tc>
        <w:tc>
          <w:tcPr>
            <w:tcW w:w="1042" w:type="pct"/>
            <w:vAlign w:val="center"/>
          </w:tcPr>
          <w:p w14:paraId="56DB2935" w14:textId="7CF3F724" w:rsidR="008F39AD" w:rsidRPr="00AD36D2" w:rsidRDefault="008F39AD" w:rsidP="00100B40">
            <w:pPr>
              <w:spacing w:before="40" w:after="40"/>
              <w:jc w:val="left"/>
              <w:rPr>
                <w:sz w:val="20"/>
                <w:szCs w:val="20"/>
              </w:rPr>
            </w:pPr>
            <w:r w:rsidRPr="00AD36D2">
              <w:rPr>
                <w:sz w:val="20"/>
                <w:szCs w:val="20"/>
              </w:rPr>
              <w:t>Human resources: training and skills</w:t>
            </w:r>
          </w:p>
        </w:tc>
        <w:tc>
          <w:tcPr>
            <w:tcW w:w="3184" w:type="pct"/>
            <w:vAlign w:val="center"/>
          </w:tcPr>
          <w:p w14:paraId="30C8C214" w14:textId="23F540E5" w:rsidR="008F39AD" w:rsidRPr="00AD36D2" w:rsidRDefault="008F39AD" w:rsidP="00F5371E">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Provide training and opportunities for </w:t>
            </w:r>
            <w:r w:rsidR="00827318" w:rsidRPr="00AD36D2">
              <w:rPr>
                <w:rFonts w:asciiTheme="majorBidi" w:hAnsiTheme="majorBidi" w:cstheme="majorBidi"/>
                <w:sz w:val="20"/>
                <w:szCs w:val="20"/>
              </w:rPr>
              <w:t xml:space="preserve">indigenous peoples and </w:t>
            </w:r>
            <w:r w:rsidRPr="00AD36D2">
              <w:rPr>
                <w:rFonts w:asciiTheme="majorBidi" w:hAnsiTheme="majorBidi" w:cstheme="majorBidi"/>
                <w:sz w:val="20"/>
                <w:szCs w:val="20"/>
              </w:rPr>
              <w:t xml:space="preserve">local communities to share traditional knowledge </w:t>
            </w:r>
          </w:p>
        </w:tc>
      </w:tr>
      <w:tr w:rsidR="008F39AD" w:rsidRPr="00AD36D2" w14:paraId="7929D66C" w14:textId="77777777" w:rsidTr="00D2421B">
        <w:tc>
          <w:tcPr>
            <w:tcW w:w="774" w:type="pct"/>
            <w:vMerge/>
            <w:vAlign w:val="center"/>
          </w:tcPr>
          <w:p w14:paraId="0CC645C7" w14:textId="77777777" w:rsidR="008F39AD" w:rsidRPr="00AD36D2" w:rsidRDefault="008F39AD" w:rsidP="00100B40">
            <w:pPr>
              <w:spacing w:before="40" w:after="40"/>
              <w:jc w:val="left"/>
              <w:rPr>
                <w:sz w:val="20"/>
                <w:szCs w:val="20"/>
              </w:rPr>
            </w:pPr>
          </w:p>
        </w:tc>
        <w:tc>
          <w:tcPr>
            <w:tcW w:w="1042" w:type="pct"/>
            <w:vAlign w:val="center"/>
          </w:tcPr>
          <w:p w14:paraId="2D6F992B" w14:textId="2211FCB3" w:rsidR="008F39AD" w:rsidRPr="00AD36D2" w:rsidRDefault="008F39AD" w:rsidP="00100B40">
            <w:pPr>
              <w:spacing w:before="40" w:after="40"/>
              <w:jc w:val="left"/>
              <w:rPr>
                <w:sz w:val="20"/>
                <w:szCs w:val="20"/>
              </w:rPr>
            </w:pPr>
            <w:r w:rsidRPr="00AD36D2">
              <w:rPr>
                <w:sz w:val="20"/>
                <w:szCs w:val="20"/>
              </w:rPr>
              <w:t>Communication and awareness</w:t>
            </w:r>
          </w:p>
        </w:tc>
        <w:tc>
          <w:tcPr>
            <w:tcW w:w="3184" w:type="pct"/>
            <w:vAlign w:val="center"/>
          </w:tcPr>
          <w:p w14:paraId="2D53D11A" w14:textId="5B83691D" w:rsidR="008F39AD" w:rsidRPr="00AD36D2" w:rsidRDefault="00CF2E73" w:rsidP="00553A8A">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for awareness p</w:t>
            </w:r>
            <w:r w:rsidR="008F39AD" w:rsidRPr="00AD36D2">
              <w:rPr>
                <w:rFonts w:asciiTheme="majorBidi" w:hAnsiTheme="majorBidi" w:cstheme="majorBidi"/>
                <w:sz w:val="20"/>
                <w:szCs w:val="20"/>
              </w:rPr>
              <w:t>rogram</w:t>
            </w:r>
            <w:r w:rsidRPr="00AD36D2">
              <w:rPr>
                <w:rFonts w:asciiTheme="majorBidi" w:hAnsiTheme="majorBidi" w:cstheme="majorBidi"/>
                <w:sz w:val="20"/>
                <w:szCs w:val="20"/>
              </w:rPr>
              <w:t>me</w:t>
            </w:r>
            <w:r w:rsidR="008F39AD" w:rsidRPr="00AD36D2">
              <w:rPr>
                <w:rFonts w:asciiTheme="majorBidi" w:hAnsiTheme="majorBidi" w:cstheme="majorBidi"/>
                <w:sz w:val="20"/>
                <w:szCs w:val="20"/>
              </w:rPr>
              <w:t>s and widened communication to inform marginali</w:t>
            </w:r>
            <w:r w:rsidR="005A1D95" w:rsidRPr="00AD36D2">
              <w:rPr>
                <w:rFonts w:asciiTheme="majorBidi" w:hAnsiTheme="majorBidi" w:cstheme="majorBidi"/>
                <w:sz w:val="20"/>
                <w:szCs w:val="20"/>
              </w:rPr>
              <w:t>z</w:t>
            </w:r>
            <w:r w:rsidR="008F39AD" w:rsidRPr="00AD36D2">
              <w:rPr>
                <w:rFonts w:asciiTheme="majorBidi" w:hAnsiTheme="majorBidi" w:cstheme="majorBidi"/>
                <w:sz w:val="20"/>
                <w:szCs w:val="20"/>
              </w:rPr>
              <w:t xml:space="preserve">ed groups about their rights and how they can participate in local governance </w:t>
            </w:r>
          </w:p>
          <w:p w14:paraId="03899B0E" w14:textId="077CB8A0" w:rsidR="008F39AD" w:rsidRPr="00AD36D2" w:rsidRDefault="00811E7E" w:rsidP="00553A8A">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Support for </w:t>
            </w:r>
            <w:r w:rsidR="008F39AD" w:rsidRPr="00AD36D2">
              <w:rPr>
                <w:rFonts w:asciiTheme="majorBidi" w:hAnsiTheme="majorBidi" w:cstheme="majorBidi"/>
                <w:sz w:val="20"/>
                <w:szCs w:val="20"/>
              </w:rPr>
              <w:t xml:space="preserve">effective means of communication and </w:t>
            </w:r>
            <w:r w:rsidRPr="00AD36D2">
              <w:rPr>
                <w:rFonts w:asciiTheme="majorBidi" w:hAnsiTheme="majorBidi" w:cstheme="majorBidi"/>
                <w:sz w:val="20"/>
                <w:szCs w:val="20"/>
              </w:rPr>
              <w:t xml:space="preserve">access to </w:t>
            </w:r>
            <w:r w:rsidR="008F39AD" w:rsidRPr="00AD36D2">
              <w:rPr>
                <w:rFonts w:asciiTheme="majorBidi" w:hAnsiTheme="majorBidi" w:cstheme="majorBidi"/>
                <w:sz w:val="20"/>
                <w:szCs w:val="20"/>
              </w:rPr>
              <w:t>tools for the exchange of information</w:t>
            </w:r>
          </w:p>
          <w:p w14:paraId="510E1BF0" w14:textId="67D70D6B" w:rsidR="008F39AD" w:rsidRPr="00AD36D2" w:rsidRDefault="002C32B4" w:rsidP="00553A8A">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i</w:t>
            </w:r>
            <w:r w:rsidR="008F39AD" w:rsidRPr="00AD36D2">
              <w:rPr>
                <w:rFonts w:asciiTheme="majorBidi" w:hAnsiTheme="majorBidi" w:cstheme="majorBidi"/>
                <w:sz w:val="20"/>
                <w:szCs w:val="20"/>
              </w:rPr>
              <w:t>ntegrat</w:t>
            </w:r>
            <w:r w:rsidRPr="00AD36D2">
              <w:rPr>
                <w:rFonts w:asciiTheme="majorBidi" w:hAnsiTheme="majorBidi" w:cstheme="majorBidi"/>
                <w:sz w:val="20"/>
                <w:szCs w:val="20"/>
              </w:rPr>
              <w:t>ion of</w:t>
            </w:r>
            <w:r w:rsidR="008F39AD" w:rsidRPr="00AD36D2">
              <w:rPr>
                <w:rFonts w:asciiTheme="majorBidi" w:hAnsiTheme="majorBidi" w:cstheme="majorBidi"/>
                <w:sz w:val="20"/>
                <w:szCs w:val="20"/>
              </w:rPr>
              <w:t xml:space="preserve"> biodiversity related topics into school curricular and extracurricular activities </w:t>
            </w:r>
          </w:p>
          <w:p w14:paraId="25529457" w14:textId="338CEEA5" w:rsidR="008F39AD" w:rsidRPr="00AD36D2" w:rsidRDefault="002C32B4" w:rsidP="00553A8A">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for awareness</w:t>
            </w:r>
            <w:r w:rsidR="005A1D95" w:rsidRPr="00AD36D2">
              <w:rPr>
                <w:rFonts w:asciiTheme="majorBidi" w:hAnsiTheme="majorBidi" w:cstheme="majorBidi"/>
                <w:sz w:val="20"/>
                <w:szCs w:val="20"/>
              </w:rPr>
              <w:t>-</w:t>
            </w:r>
            <w:r w:rsidRPr="00AD36D2">
              <w:rPr>
                <w:rFonts w:asciiTheme="majorBidi" w:hAnsiTheme="majorBidi" w:cstheme="majorBidi"/>
                <w:sz w:val="20"/>
                <w:szCs w:val="20"/>
              </w:rPr>
              <w:t xml:space="preserve">raising </w:t>
            </w:r>
            <w:r w:rsidR="008F39AD" w:rsidRPr="00AD36D2">
              <w:rPr>
                <w:rFonts w:asciiTheme="majorBidi" w:hAnsiTheme="majorBidi" w:cstheme="majorBidi"/>
                <w:sz w:val="20"/>
                <w:szCs w:val="20"/>
              </w:rPr>
              <w:t xml:space="preserve">s on the importance of </w:t>
            </w:r>
            <w:r w:rsidRPr="00AD36D2">
              <w:rPr>
                <w:rFonts w:asciiTheme="majorBidi" w:hAnsiTheme="majorBidi" w:cstheme="majorBidi"/>
                <w:sz w:val="20"/>
                <w:szCs w:val="20"/>
              </w:rPr>
              <w:t>indigenous peoples and local communities</w:t>
            </w:r>
            <w:r w:rsidR="008F39AD" w:rsidRPr="00AD36D2">
              <w:rPr>
                <w:rFonts w:asciiTheme="majorBidi" w:hAnsiTheme="majorBidi" w:cstheme="majorBidi"/>
                <w:sz w:val="20"/>
                <w:szCs w:val="20"/>
              </w:rPr>
              <w:t>, women and youth in decision</w:t>
            </w:r>
            <w:r w:rsidR="005A1D95" w:rsidRPr="00AD36D2">
              <w:rPr>
                <w:rFonts w:asciiTheme="majorBidi" w:hAnsiTheme="majorBidi" w:cstheme="majorBidi"/>
                <w:sz w:val="20"/>
                <w:szCs w:val="20"/>
              </w:rPr>
              <w:t>-</w:t>
            </w:r>
            <w:r w:rsidR="008F39AD" w:rsidRPr="00AD36D2">
              <w:rPr>
                <w:rFonts w:asciiTheme="majorBidi" w:hAnsiTheme="majorBidi" w:cstheme="majorBidi"/>
                <w:sz w:val="20"/>
                <w:szCs w:val="20"/>
              </w:rPr>
              <w:t>making</w:t>
            </w:r>
          </w:p>
          <w:p w14:paraId="6C119263" w14:textId="40ABEC7C" w:rsidR="008F39AD" w:rsidRPr="00AD36D2" w:rsidRDefault="002C32B4" w:rsidP="00553A8A">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Address the scepticism</w:t>
            </w:r>
            <w:r w:rsidR="008F39AD" w:rsidRPr="00AD36D2">
              <w:rPr>
                <w:rFonts w:asciiTheme="majorBidi" w:hAnsiTheme="majorBidi" w:cstheme="majorBidi"/>
                <w:sz w:val="20"/>
                <w:szCs w:val="20"/>
              </w:rPr>
              <w:t xml:space="preserve"> </w:t>
            </w:r>
            <w:r w:rsidRPr="00AD36D2">
              <w:rPr>
                <w:rFonts w:asciiTheme="majorBidi" w:hAnsiTheme="majorBidi" w:cstheme="majorBidi"/>
                <w:sz w:val="20"/>
                <w:szCs w:val="20"/>
              </w:rPr>
              <w:t>of</w:t>
            </w:r>
            <w:r w:rsidR="008F39AD" w:rsidRPr="00AD36D2">
              <w:rPr>
                <w:rFonts w:asciiTheme="majorBidi" w:hAnsiTheme="majorBidi" w:cstheme="majorBidi"/>
                <w:sz w:val="20"/>
                <w:szCs w:val="20"/>
              </w:rPr>
              <w:t xml:space="preserve"> </w:t>
            </w:r>
            <w:r w:rsidR="00E852CF" w:rsidRPr="00AD36D2">
              <w:rPr>
                <w:rFonts w:asciiTheme="majorBidi" w:hAnsiTheme="majorBidi" w:cstheme="majorBidi"/>
                <w:sz w:val="20"/>
                <w:szCs w:val="20"/>
              </w:rPr>
              <w:t xml:space="preserve">indigenous peoples and local </w:t>
            </w:r>
            <w:r w:rsidR="008F39AD" w:rsidRPr="00AD36D2">
              <w:rPr>
                <w:rFonts w:asciiTheme="majorBidi" w:hAnsiTheme="majorBidi" w:cstheme="majorBidi"/>
                <w:sz w:val="20"/>
                <w:szCs w:val="20"/>
              </w:rPr>
              <w:t xml:space="preserve">communities regarding </w:t>
            </w:r>
            <w:r w:rsidR="00E852CF" w:rsidRPr="00AD36D2">
              <w:rPr>
                <w:rFonts w:asciiTheme="majorBidi" w:hAnsiTheme="majorBidi" w:cstheme="majorBidi"/>
                <w:sz w:val="20"/>
                <w:szCs w:val="20"/>
              </w:rPr>
              <w:t>the appropriate use of their</w:t>
            </w:r>
            <w:r w:rsidR="008F39AD" w:rsidRPr="00AD36D2">
              <w:rPr>
                <w:rFonts w:asciiTheme="majorBidi" w:hAnsiTheme="majorBidi" w:cstheme="majorBidi"/>
                <w:sz w:val="20"/>
                <w:szCs w:val="20"/>
              </w:rPr>
              <w:t xml:space="preserve"> traditional knowledge</w:t>
            </w:r>
            <w:r w:rsidR="00E852CF" w:rsidRPr="00AD36D2">
              <w:rPr>
                <w:rFonts w:asciiTheme="majorBidi" w:hAnsiTheme="majorBidi" w:cstheme="majorBidi"/>
                <w:sz w:val="20"/>
                <w:szCs w:val="20"/>
              </w:rPr>
              <w:t xml:space="preserve"> and local knowledge resulting from </w:t>
            </w:r>
            <w:r w:rsidR="009628D0" w:rsidRPr="00AD36D2">
              <w:rPr>
                <w:rFonts w:asciiTheme="majorBidi" w:hAnsiTheme="majorBidi" w:cstheme="majorBidi"/>
                <w:sz w:val="20"/>
                <w:szCs w:val="20"/>
              </w:rPr>
              <w:t xml:space="preserve">its </w:t>
            </w:r>
            <w:r w:rsidR="008F39AD" w:rsidRPr="00AD36D2">
              <w:rPr>
                <w:rFonts w:asciiTheme="majorBidi" w:hAnsiTheme="majorBidi" w:cstheme="majorBidi"/>
                <w:sz w:val="20"/>
                <w:szCs w:val="20"/>
              </w:rPr>
              <w:t>previously inappropriate</w:t>
            </w:r>
            <w:r w:rsidR="009628D0" w:rsidRPr="00AD36D2">
              <w:rPr>
                <w:rFonts w:asciiTheme="majorBidi" w:hAnsiTheme="majorBidi" w:cstheme="majorBidi"/>
                <w:sz w:val="20"/>
                <w:szCs w:val="20"/>
              </w:rPr>
              <w:t xml:space="preserve"> use and the lack of benefit</w:t>
            </w:r>
            <w:r w:rsidR="005A1D95" w:rsidRPr="00AD36D2">
              <w:rPr>
                <w:rFonts w:asciiTheme="majorBidi" w:hAnsiTheme="majorBidi" w:cstheme="majorBidi"/>
                <w:sz w:val="20"/>
                <w:szCs w:val="20"/>
              </w:rPr>
              <w:t>-</w:t>
            </w:r>
            <w:r w:rsidR="009628D0" w:rsidRPr="00AD36D2">
              <w:rPr>
                <w:rFonts w:asciiTheme="majorBidi" w:hAnsiTheme="majorBidi" w:cstheme="majorBidi"/>
                <w:sz w:val="20"/>
                <w:szCs w:val="20"/>
              </w:rPr>
              <w:t xml:space="preserve">sharing. </w:t>
            </w:r>
          </w:p>
        </w:tc>
      </w:tr>
      <w:tr w:rsidR="008F39AD" w:rsidRPr="00AD36D2" w14:paraId="1DAED4F6" w14:textId="77777777" w:rsidTr="00D2421B">
        <w:tc>
          <w:tcPr>
            <w:tcW w:w="774" w:type="pct"/>
            <w:vMerge/>
            <w:vAlign w:val="center"/>
          </w:tcPr>
          <w:p w14:paraId="57F93E9F" w14:textId="77777777" w:rsidR="008F39AD" w:rsidRPr="00AD36D2" w:rsidRDefault="008F39AD" w:rsidP="00100B40">
            <w:pPr>
              <w:spacing w:before="40" w:after="40"/>
              <w:jc w:val="left"/>
              <w:rPr>
                <w:sz w:val="20"/>
                <w:szCs w:val="20"/>
              </w:rPr>
            </w:pPr>
          </w:p>
        </w:tc>
        <w:tc>
          <w:tcPr>
            <w:tcW w:w="1042" w:type="pct"/>
            <w:vAlign w:val="center"/>
          </w:tcPr>
          <w:p w14:paraId="0FE44284" w14:textId="31942260" w:rsidR="008F39AD" w:rsidRPr="00AD36D2" w:rsidRDefault="008F39AD" w:rsidP="00100B40">
            <w:pPr>
              <w:spacing w:before="40" w:after="40"/>
              <w:jc w:val="left"/>
              <w:rPr>
                <w:sz w:val="20"/>
                <w:szCs w:val="20"/>
              </w:rPr>
            </w:pPr>
            <w:r w:rsidRPr="00AD36D2">
              <w:rPr>
                <w:sz w:val="20"/>
                <w:szCs w:val="20"/>
              </w:rPr>
              <w:t>National and local cooperation and knowledge transfer</w:t>
            </w:r>
          </w:p>
        </w:tc>
        <w:tc>
          <w:tcPr>
            <w:tcW w:w="3184" w:type="pct"/>
            <w:vAlign w:val="center"/>
          </w:tcPr>
          <w:p w14:paraId="04BC1309" w14:textId="48592975" w:rsidR="008F39AD" w:rsidRPr="00AD36D2" w:rsidRDefault="00152A4E" w:rsidP="00553A8A">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Greater s</w:t>
            </w:r>
            <w:r w:rsidR="008F39AD" w:rsidRPr="00AD36D2">
              <w:rPr>
                <w:rFonts w:asciiTheme="majorBidi" w:hAnsiTheme="majorBidi" w:cstheme="majorBidi"/>
                <w:sz w:val="20"/>
                <w:szCs w:val="20"/>
              </w:rPr>
              <w:t xml:space="preserve">upport </w:t>
            </w:r>
            <w:r w:rsidRPr="00AD36D2">
              <w:rPr>
                <w:rFonts w:asciiTheme="majorBidi" w:hAnsiTheme="majorBidi" w:cstheme="majorBidi"/>
                <w:sz w:val="20"/>
                <w:szCs w:val="20"/>
              </w:rPr>
              <w:t xml:space="preserve">for </w:t>
            </w:r>
            <w:r w:rsidR="008F39AD" w:rsidRPr="00AD36D2">
              <w:rPr>
                <w:rFonts w:asciiTheme="majorBidi" w:hAnsiTheme="majorBidi" w:cstheme="majorBidi"/>
                <w:sz w:val="20"/>
                <w:szCs w:val="20"/>
              </w:rPr>
              <w:t xml:space="preserve">communities </w:t>
            </w:r>
            <w:r w:rsidR="00895A1C" w:rsidRPr="00AD36D2">
              <w:rPr>
                <w:rFonts w:asciiTheme="majorBidi" w:hAnsiTheme="majorBidi" w:cstheme="majorBidi"/>
                <w:sz w:val="20"/>
                <w:szCs w:val="20"/>
              </w:rPr>
              <w:t xml:space="preserve">in ensuring </w:t>
            </w:r>
            <w:r w:rsidR="008F39AD" w:rsidRPr="00AD36D2">
              <w:rPr>
                <w:rFonts w:asciiTheme="majorBidi" w:hAnsiTheme="majorBidi" w:cstheme="majorBidi"/>
                <w:sz w:val="20"/>
                <w:szCs w:val="20"/>
              </w:rPr>
              <w:t>their rights</w:t>
            </w:r>
            <w:r w:rsidR="00D76543" w:rsidRPr="00AD36D2">
              <w:rPr>
                <w:rFonts w:asciiTheme="majorBidi" w:hAnsiTheme="majorBidi" w:cstheme="majorBidi"/>
                <w:sz w:val="20"/>
                <w:szCs w:val="20"/>
              </w:rPr>
              <w:t xml:space="preserve"> are respected and that they have access</w:t>
            </w:r>
            <w:r w:rsidR="008F39AD" w:rsidRPr="00AD36D2">
              <w:rPr>
                <w:rFonts w:asciiTheme="majorBidi" w:hAnsiTheme="majorBidi" w:cstheme="majorBidi"/>
                <w:sz w:val="20"/>
                <w:szCs w:val="20"/>
              </w:rPr>
              <w:t xml:space="preserve"> to justice </w:t>
            </w:r>
          </w:p>
          <w:p w14:paraId="3E32E5F5" w14:textId="24BB406C" w:rsidR="008F39AD" w:rsidRPr="00AD36D2" w:rsidRDefault="008F39AD" w:rsidP="00553A8A">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Promote intercultural dialogue</w:t>
            </w:r>
            <w:r w:rsidR="00611DBD" w:rsidRPr="00AD36D2">
              <w:rPr>
                <w:rFonts w:asciiTheme="majorBidi" w:hAnsiTheme="majorBidi" w:cstheme="majorBidi"/>
                <w:sz w:val="20"/>
                <w:szCs w:val="20"/>
              </w:rPr>
              <w:t>s</w:t>
            </w:r>
            <w:r w:rsidRPr="00AD36D2">
              <w:rPr>
                <w:rFonts w:asciiTheme="majorBidi" w:hAnsiTheme="majorBidi" w:cstheme="majorBidi"/>
                <w:sz w:val="20"/>
                <w:szCs w:val="20"/>
              </w:rPr>
              <w:t xml:space="preserve"> and </w:t>
            </w:r>
            <w:r w:rsidR="00611DBD" w:rsidRPr="00AD36D2">
              <w:rPr>
                <w:rFonts w:asciiTheme="majorBidi" w:hAnsiTheme="majorBidi" w:cstheme="majorBidi"/>
                <w:sz w:val="20"/>
                <w:szCs w:val="20"/>
              </w:rPr>
              <w:t xml:space="preserve">the </w:t>
            </w:r>
            <w:r w:rsidRPr="00AD36D2">
              <w:rPr>
                <w:rFonts w:asciiTheme="majorBidi" w:hAnsiTheme="majorBidi" w:cstheme="majorBidi"/>
                <w:sz w:val="20"/>
                <w:szCs w:val="20"/>
              </w:rPr>
              <w:t xml:space="preserve">respect </w:t>
            </w:r>
            <w:r w:rsidR="00611DBD" w:rsidRPr="00AD36D2">
              <w:rPr>
                <w:rFonts w:asciiTheme="majorBidi" w:hAnsiTheme="majorBidi" w:cstheme="majorBidi"/>
                <w:sz w:val="20"/>
                <w:szCs w:val="20"/>
              </w:rPr>
              <w:t>of</w:t>
            </w:r>
            <w:r w:rsidRPr="00AD36D2">
              <w:rPr>
                <w:rFonts w:asciiTheme="majorBidi" w:hAnsiTheme="majorBidi" w:cstheme="majorBidi"/>
                <w:sz w:val="20"/>
                <w:szCs w:val="20"/>
              </w:rPr>
              <w:t xml:space="preserve"> different value systems related to biodiversity, including cultural norms, social hierarchies and power dynamics </w:t>
            </w:r>
          </w:p>
          <w:p w14:paraId="41ACCFDB" w14:textId="58A25FC1" w:rsidR="008F39AD" w:rsidRPr="00AD36D2" w:rsidRDefault="008F39AD" w:rsidP="008E1EA8">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Support </w:t>
            </w:r>
            <w:r w:rsidR="00611DBD" w:rsidRPr="00AD36D2">
              <w:rPr>
                <w:rFonts w:asciiTheme="majorBidi" w:hAnsiTheme="majorBidi" w:cstheme="majorBidi"/>
                <w:sz w:val="20"/>
                <w:szCs w:val="20"/>
              </w:rPr>
              <w:t xml:space="preserve">for </w:t>
            </w:r>
            <w:r w:rsidR="00423426" w:rsidRPr="00AD36D2">
              <w:rPr>
                <w:rFonts w:asciiTheme="majorBidi" w:hAnsiTheme="majorBidi" w:cstheme="majorBidi"/>
                <w:sz w:val="20"/>
                <w:szCs w:val="20"/>
              </w:rPr>
              <w:t>i</w:t>
            </w:r>
            <w:r w:rsidRPr="00AD36D2">
              <w:rPr>
                <w:rFonts w:asciiTheme="majorBidi" w:hAnsiTheme="majorBidi" w:cstheme="majorBidi"/>
                <w:sz w:val="20"/>
                <w:szCs w:val="20"/>
              </w:rPr>
              <w:t xml:space="preserve">ndigenous self-determination, data sovereignty, and equity in knowledge systems, and to recognize and revitalize </w:t>
            </w:r>
            <w:r w:rsidR="00611DBD" w:rsidRPr="00AD36D2">
              <w:rPr>
                <w:rFonts w:asciiTheme="majorBidi" w:hAnsiTheme="majorBidi" w:cstheme="majorBidi"/>
                <w:sz w:val="20"/>
                <w:szCs w:val="20"/>
              </w:rPr>
              <w:t>i</w:t>
            </w:r>
            <w:r w:rsidRPr="00AD36D2">
              <w:rPr>
                <w:rFonts w:asciiTheme="majorBidi" w:hAnsiTheme="majorBidi" w:cstheme="majorBidi"/>
                <w:sz w:val="20"/>
                <w:szCs w:val="20"/>
              </w:rPr>
              <w:t>ndigenous cultures and language</w:t>
            </w:r>
            <w:r w:rsidR="00611DBD" w:rsidRPr="00AD36D2">
              <w:rPr>
                <w:rFonts w:asciiTheme="majorBidi" w:hAnsiTheme="majorBidi" w:cstheme="majorBidi"/>
                <w:sz w:val="20"/>
                <w:szCs w:val="20"/>
              </w:rPr>
              <w:t>s</w:t>
            </w:r>
            <w:r w:rsidRPr="00AD36D2">
              <w:rPr>
                <w:rFonts w:asciiTheme="majorBidi" w:hAnsiTheme="majorBidi" w:cstheme="majorBidi"/>
                <w:sz w:val="20"/>
                <w:szCs w:val="20"/>
              </w:rPr>
              <w:t> </w:t>
            </w:r>
          </w:p>
        </w:tc>
      </w:tr>
      <w:tr w:rsidR="008F39AD" w:rsidRPr="00AD36D2" w14:paraId="0428E97B" w14:textId="77777777" w:rsidTr="00D2421B">
        <w:tc>
          <w:tcPr>
            <w:tcW w:w="774" w:type="pct"/>
            <w:vMerge w:val="restart"/>
            <w:vAlign w:val="center"/>
          </w:tcPr>
          <w:p w14:paraId="572C9105" w14:textId="77777777" w:rsidR="008F39AD" w:rsidRPr="00AD36D2" w:rsidRDefault="008F39AD" w:rsidP="00100B40">
            <w:pPr>
              <w:spacing w:before="40" w:after="40"/>
              <w:jc w:val="left"/>
              <w:rPr>
                <w:sz w:val="20"/>
                <w:szCs w:val="20"/>
              </w:rPr>
            </w:pPr>
            <w:r w:rsidRPr="00AD36D2">
              <w:rPr>
                <w:sz w:val="20"/>
                <w:szCs w:val="20"/>
              </w:rPr>
              <w:t xml:space="preserve">Institutional </w:t>
            </w:r>
          </w:p>
        </w:tc>
        <w:tc>
          <w:tcPr>
            <w:tcW w:w="1042" w:type="pct"/>
            <w:vAlign w:val="center"/>
          </w:tcPr>
          <w:p w14:paraId="63C45ABC" w14:textId="6722910D" w:rsidR="008F39AD" w:rsidRPr="00AD36D2" w:rsidRDefault="008F39AD" w:rsidP="00100B40">
            <w:pPr>
              <w:spacing w:before="40" w:after="40"/>
              <w:jc w:val="left"/>
              <w:rPr>
                <w:sz w:val="20"/>
                <w:szCs w:val="20"/>
              </w:rPr>
            </w:pPr>
            <w:r w:rsidRPr="00AD36D2">
              <w:rPr>
                <w:sz w:val="20"/>
                <w:szCs w:val="20"/>
              </w:rPr>
              <w:t>Regulatory and legal frameworks</w:t>
            </w:r>
          </w:p>
        </w:tc>
        <w:tc>
          <w:tcPr>
            <w:tcW w:w="3184" w:type="pct"/>
            <w:vAlign w:val="center"/>
          </w:tcPr>
          <w:p w14:paraId="7ED9CA0A" w14:textId="1E9C21E6" w:rsidR="008F39AD" w:rsidRPr="00AD36D2" w:rsidRDefault="008F39AD" w:rsidP="00553A8A">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Establish frameworks for benefit</w:t>
            </w:r>
            <w:r w:rsidR="005A1D95" w:rsidRPr="00AD36D2">
              <w:rPr>
                <w:rFonts w:asciiTheme="majorBidi" w:hAnsiTheme="majorBidi" w:cstheme="majorBidi"/>
                <w:sz w:val="20"/>
                <w:szCs w:val="20"/>
              </w:rPr>
              <w:t>-</w:t>
            </w:r>
            <w:r w:rsidRPr="00AD36D2">
              <w:rPr>
                <w:rFonts w:asciiTheme="majorBidi" w:hAnsiTheme="majorBidi" w:cstheme="majorBidi"/>
                <w:sz w:val="20"/>
                <w:szCs w:val="20"/>
              </w:rPr>
              <w:t>sharing with communities</w:t>
            </w:r>
          </w:p>
        </w:tc>
      </w:tr>
      <w:tr w:rsidR="008F39AD" w:rsidRPr="00AD36D2" w14:paraId="7A27C8CD" w14:textId="77777777" w:rsidTr="00D2421B">
        <w:tc>
          <w:tcPr>
            <w:tcW w:w="774" w:type="pct"/>
            <w:vMerge/>
            <w:vAlign w:val="center"/>
          </w:tcPr>
          <w:p w14:paraId="3091D34D" w14:textId="77777777" w:rsidR="008F39AD" w:rsidRPr="00AD36D2" w:rsidRDefault="008F39AD" w:rsidP="00100B40">
            <w:pPr>
              <w:spacing w:before="40" w:after="40"/>
              <w:jc w:val="left"/>
              <w:rPr>
                <w:sz w:val="20"/>
                <w:szCs w:val="20"/>
              </w:rPr>
            </w:pPr>
          </w:p>
        </w:tc>
        <w:tc>
          <w:tcPr>
            <w:tcW w:w="1042" w:type="pct"/>
            <w:vAlign w:val="center"/>
          </w:tcPr>
          <w:p w14:paraId="6563EC9D" w14:textId="68E43BD0" w:rsidR="008F39AD" w:rsidRPr="00AD36D2" w:rsidRDefault="008F39AD" w:rsidP="00100B40">
            <w:pPr>
              <w:spacing w:before="40" w:after="40"/>
              <w:jc w:val="left"/>
              <w:rPr>
                <w:sz w:val="20"/>
                <w:szCs w:val="20"/>
              </w:rPr>
            </w:pPr>
            <w:r w:rsidRPr="00AD36D2">
              <w:rPr>
                <w:sz w:val="20"/>
                <w:szCs w:val="20"/>
              </w:rPr>
              <w:t>Environmental governance and policy</w:t>
            </w:r>
          </w:p>
        </w:tc>
        <w:tc>
          <w:tcPr>
            <w:tcW w:w="3184" w:type="pct"/>
            <w:vAlign w:val="center"/>
          </w:tcPr>
          <w:p w14:paraId="4579335A" w14:textId="66CD27A7" w:rsidR="008F39AD" w:rsidRPr="00AD36D2" w:rsidRDefault="00130B4B" w:rsidP="00553A8A">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Promote</w:t>
            </w:r>
            <w:r w:rsidR="008F39AD" w:rsidRPr="00AD36D2">
              <w:rPr>
                <w:rFonts w:asciiTheme="majorBidi" w:hAnsiTheme="majorBidi" w:cstheme="majorBidi"/>
                <w:sz w:val="20"/>
                <w:szCs w:val="20"/>
              </w:rPr>
              <w:t xml:space="preserve"> processes for public consultation</w:t>
            </w:r>
            <w:r w:rsidR="00CD697C" w:rsidRPr="00AD36D2">
              <w:rPr>
                <w:rFonts w:asciiTheme="majorBidi" w:hAnsiTheme="majorBidi" w:cstheme="majorBidi"/>
                <w:sz w:val="20"/>
                <w:szCs w:val="20"/>
              </w:rPr>
              <w:t xml:space="preserve"> in decision</w:t>
            </w:r>
            <w:r w:rsidR="005A1D95" w:rsidRPr="00AD36D2">
              <w:rPr>
                <w:rFonts w:asciiTheme="majorBidi" w:hAnsiTheme="majorBidi" w:cstheme="majorBidi"/>
                <w:sz w:val="20"/>
                <w:szCs w:val="20"/>
              </w:rPr>
              <w:t>-</w:t>
            </w:r>
            <w:r w:rsidR="002838E5" w:rsidRPr="00AD36D2">
              <w:rPr>
                <w:rFonts w:asciiTheme="majorBidi" w:hAnsiTheme="majorBidi" w:cstheme="majorBidi"/>
                <w:sz w:val="20"/>
                <w:szCs w:val="20"/>
              </w:rPr>
              <w:t>making</w:t>
            </w:r>
            <w:r w:rsidR="008F39AD" w:rsidRPr="00AD36D2">
              <w:rPr>
                <w:rFonts w:asciiTheme="majorBidi" w:hAnsiTheme="majorBidi" w:cstheme="majorBidi"/>
                <w:sz w:val="20"/>
                <w:szCs w:val="20"/>
              </w:rPr>
              <w:t xml:space="preserve">, especially </w:t>
            </w:r>
            <w:r w:rsidR="00CD697C" w:rsidRPr="00AD36D2">
              <w:rPr>
                <w:rFonts w:asciiTheme="majorBidi" w:hAnsiTheme="majorBidi" w:cstheme="majorBidi"/>
                <w:sz w:val="20"/>
                <w:szCs w:val="20"/>
              </w:rPr>
              <w:t xml:space="preserve">with </w:t>
            </w:r>
            <w:r w:rsidR="008F39AD" w:rsidRPr="00AD36D2">
              <w:rPr>
                <w:rFonts w:asciiTheme="majorBidi" w:hAnsiTheme="majorBidi" w:cstheme="majorBidi"/>
                <w:sz w:val="20"/>
                <w:szCs w:val="20"/>
              </w:rPr>
              <w:t>those in vulnerable situations</w:t>
            </w:r>
            <w:r w:rsidR="005A1D95" w:rsidRPr="00AD36D2">
              <w:rPr>
                <w:rFonts w:asciiTheme="majorBidi" w:hAnsiTheme="majorBidi" w:cstheme="majorBidi"/>
                <w:sz w:val="20"/>
                <w:szCs w:val="20"/>
              </w:rPr>
              <w:t>,</w:t>
            </w:r>
            <w:r w:rsidR="008F39AD" w:rsidRPr="00AD36D2">
              <w:rPr>
                <w:rFonts w:asciiTheme="majorBidi" w:hAnsiTheme="majorBidi" w:cstheme="majorBidi"/>
                <w:sz w:val="20"/>
                <w:szCs w:val="20"/>
              </w:rPr>
              <w:t xml:space="preserve"> </w:t>
            </w:r>
            <w:r w:rsidR="00CD697C" w:rsidRPr="00AD36D2">
              <w:rPr>
                <w:rFonts w:asciiTheme="majorBidi" w:hAnsiTheme="majorBidi" w:cstheme="majorBidi"/>
                <w:sz w:val="20"/>
                <w:szCs w:val="20"/>
              </w:rPr>
              <w:t xml:space="preserve">while ensuring their free, prior and informed consent </w:t>
            </w:r>
          </w:p>
          <w:p w14:paraId="55B3E840" w14:textId="15025D64" w:rsidR="008F39AD" w:rsidRPr="00AD36D2" w:rsidRDefault="00CD697C" w:rsidP="00553A8A">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Increase</w:t>
            </w:r>
            <w:r w:rsidR="008F39AD" w:rsidRPr="00AD36D2">
              <w:rPr>
                <w:rFonts w:asciiTheme="majorBidi" w:hAnsiTheme="majorBidi" w:cstheme="majorBidi"/>
                <w:sz w:val="20"/>
                <w:szCs w:val="20"/>
              </w:rPr>
              <w:t xml:space="preserve"> political will</w:t>
            </w:r>
            <w:r w:rsidRPr="00AD36D2">
              <w:rPr>
                <w:rFonts w:asciiTheme="majorBidi" w:hAnsiTheme="majorBidi" w:cstheme="majorBidi"/>
                <w:sz w:val="20"/>
                <w:szCs w:val="20"/>
              </w:rPr>
              <w:t xml:space="preserve"> to address</w:t>
            </w:r>
            <w:r w:rsidR="008F39AD" w:rsidRPr="00AD36D2">
              <w:rPr>
                <w:rFonts w:asciiTheme="majorBidi" w:hAnsiTheme="majorBidi" w:cstheme="majorBidi"/>
                <w:sz w:val="20"/>
                <w:szCs w:val="20"/>
              </w:rPr>
              <w:t xml:space="preserve"> corruption, governance failure</w:t>
            </w:r>
            <w:r w:rsidR="000B05CD" w:rsidRPr="00AD36D2">
              <w:rPr>
                <w:rFonts w:asciiTheme="majorBidi" w:hAnsiTheme="majorBidi" w:cstheme="majorBidi"/>
                <w:sz w:val="20"/>
                <w:szCs w:val="20"/>
              </w:rPr>
              <w:t>s</w:t>
            </w:r>
            <w:r w:rsidR="008F39AD" w:rsidRPr="00AD36D2">
              <w:rPr>
                <w:rFonts w:asciiTheme="majorBidi" w:hAnsiTheme="majorBidi" w:cstheme="majorBidi"/>
                <w:sz w:val="20"/>
                <w:szCs w:val="20"/>
              </w:rPr>
              <w:t>, land tenure issues and conflict</w:t>
            </w:r>
            <w:r w:rsidR="000B05CD" w:rsidRPr="00AD36D2">
              <w:rPr>
                <w:rFonts w:asciiTheme="majorBidi" w:hAnsiTheme="majorBidi" w:cstheme="majorBidi"/>
                <w:sz w:val="20"/>
                <w:szCs w:val="20"/>
              </w:rPr>
              <w:t>s</w:t>
            </w:r>
            <w:r w:rsidR="008F39AD" w:rsidRPr="00AD36D2">
              <w:rPr>
                <w:rFonts w:asciiTheme="majorBidi" w:hAnsiTheme="majorBidi" w:cstheme="majorBidi"/>
                <w:sz w:val="20"/>
                <w:szCs w:val="20"/>
              </w:rPr>
              <w:t xml:space="preserve"> over natural resources </w:t>
            </w:r>
          </w:p>
          <w:p w14:paraId="71E1AFF2" w14:textId="1ED3AED9" w:rsidR="008F39AD" w:rsidRPr="00AD36D2" w:rsidRDefault="000B05CD" w:rsidP="00553A8A">
            <w:pPr>
              <w:pStyle w:val="ListParagraph"/>
              <w:numPr>
                <w:ilvl w:val="0"/>
                <w:numId w:val="41"/>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for</w:t>
            </w:r>
            <w:r w:rsidR="008F39AD" w:rsidRPr="00AD36D2">
              <w:rPr>
                <w:rFonts w:asciiTheme="majorBidi" w:hAnsiTheme="majorBidi" w:cstheme="majorBidi"/>
                <w:sz w:val="20"/>
                <w:szCs w:val="20"/>
              </w:rPr>
              <w:t xml:space="preserve"> rapid action</w:t>
            </w:r>
            <w:r w:rsidRPr="00AD36D2">
              <w:rPr>
                <w:rFonts w:asciiTheme="majorBidi" w:hAnsiTheme="majorBidi" w:cstheme="majorBidi"/>
                <w:sz w:val="20"/>
                <w:szCs w:val="20"/>
              </w:rPr>
              <w:t>s</w:t>
            </w:r>
            <w:r w:rsidR="008F39AD" w:rsidRPr="00AD36D2">
              <w:rPr>
                <w:rFonts w:asciiTheme="majorBidi" w:hAnsiTheme="majorBidi" w:cstheme="majorBidi"/>
                <w:sz w:val="20"/>
                <w:szCs w:val="20"/>
              </w:rPr>
              <w:t xml:space="preserve"> to prevent cultural </w:t>
            </w:r>
            <w:r w:rsidRPr="00AD36D2">
              <w:rPr>
                <w:rFonts w:asciiTheme="majorBidi" w:hAnsiTheme="majorBidi" w:cstheme="majorBidi"/>
                <w:sz w:val="20"/>
                <w:szCs w:val="20"/>
              </w:rPr>
              <w:t xml:space="preserve">and traditional knowledge </w:t>
            </w:r>
            <w:r w:rsidR="008F39AD" w:rsidRPr="00AD36D2">
              <w:rPr>
                <w:rFonts w:asciiTheme="majorBidi" w:hAnsiTheme="majorBidi" w:cstheme="majorBidi"/>
                <w:sz w:val="20"/>
                <w:szCs w:val="20"/>
              </w:rPr>
              <w:t>erosion</w:t>
            </w:r>
          </w:p>
        </w:tc>
      </w:tr>
    </w:tbl>
    <w:p w14:paraId="07133A73" w14:textId="6D8FB2BD" w:rsidR="008C0428" w:rsidRPr="00AD36D2" w:rsidRDefault="004F7E34" w:rsidP="00731CA5">
      <w:pPr>
        <w:pStyle w:val="CBDNormalNumber"/>
        <w:numPr>
          <w:ilvl w:val="0"/>
          <w:numId w:val="5"/>
        </w:numPr>
        <w:ind w:left="568"/>
      </w:pPr>
      <w:bookmarkStart w:id="163" w:name="_Hlk202861303"/>
      <w:bookmarkEnd w:id="162"/>
      <w:r w:rsidRPr="00AD36D2">
        <w:t>Few Parties (15%) and f</w:t>
      </w:r>
      <w:r w:rsidR="008C0428" w:rsidRPr="00AD36D2">
        <w:t>ew (</w:t>
      </w:r>
      <w:r w:rsidR="00D35D98" w:rsidRPr="00AD36D2">
        <w:t>12</w:t>
      </w:r>
      <w:r w:rsidR="008C0428" w:rsidRPr="00AD36D2">
        <w:t>%) of the national target submissions provide information on the involvement of non-</w:t>
      </w:r>
      <w:r w:rsidR="00F62705" w:rsidRPr="00AD36D2">
        <w:t>S</w:t>
      </w:r>
      <w:r w:rsidR="008C0428" w:rsidRPr="00AD36D2">
        <w:t>tate actors. Common actions included collaboration with the government and/or implementation support, technical assistance, financing, and capacity</w:t>
      </w:r>
      <w:r w:rsidR="006B515F" w:rsidRPr="00AD36D2">
        <w:t>-</w:t>
      </w:r>
      <w:r w:rsidR="008C0428" w:rsidRPr="00AD36D2">
        <w:t>building from a range of actors including civil society, non</w:t>
      </w:r>
      <w:r w:rsidR="005A1D95" w:rsidRPr="00AD36D2">
        <w:t>-</w:t>
      </w:r>
      <w:r w:rsidR="008C0428" w:rsidRPr="00AD36D2">
        <w:t>governmental organi</w:t>
      </w:r>
      <w:r w:rsidR="009A3F98" w:rsidRPr="00AD36D2">
        <w:t>z</w:t>
      </w:r>
      <w:r w:rsidR="008C0428" w:rsidRPr="00AD36D2">
        <w:t xml:space="preserve">ations, private entities, indigenous people and local communities, and academic institutions. </w:t>
      </w:r>
    </w:p>
    <w:bookmarkEnd w:id="163"/>
    <w:p w14:paraId="07B5F737" w14:textId="10512750" w:rsidR="008C0428" w:rsidRPr="00AD36D2" w:rsidRDefault="00D35D98" w:rsidP="00731CA5">
      <w:pPr>
        <w:pStyle w:val="CBDNormalNumber"/>
        <w:numPr>
          <w:ilvl w:val="0"/>
          <w:numId w:val="5"/>
        </w:numPr>
        <w:ind w:left="568"/>
      </w:pPr>
      <w:r w:rsidRPr="00AD36D2">
        <w:t>About a quarter of Parties indicated that they would make use of component (2</w:t>
      </w:r>
      <w:r w:rsidR="00DB0CBA" w:rsidRPr="00AD36D2">
        <w:t>7</w:t>
      </w:r>
      <w:r w:rsidRPr="00AD36D2">
        <w:t>%) or complimentary (2</w:t>
      </w:r>
      <w:r w:rsidR="00DB0CBA" w:rsidRPr="00AD36D2">
        <w:t>6</w:t>
      </w:r>
      <w:r w:rsidRPr="00AD36D2">
        <w:t>%) indicators for monitoring implementation of their national targets associated with this target of the Framework. Comparatively more (3</w:t>
      </w:r>
      <w:r w:rsidR="00DB0CBA" w:rsidRPr="00AD36D2">
        <w:t>5</w:t>
      </w:r>
      <w:r w:rsidRPr="00AD36D2">
        <w:t xml:space="preserve">%) indicated that they would make use of national indicators. At the target level, about </w:t>
      </w:r>
      <w:r w:rsidR="008C0428" w:rsidRPr="00AD36D2">
        <w:t xml:space="preserve">a quarter of national targets identified component indicators (26%) and complimentary indicators (23%). Less than half (41%) of national targets mapped to GBF Target 22 contained supplementary national indicators. Examples of elements measured by these national indicators include the satisfaction score of marginalized groups in decision-making processes, the percentage of protected areas that incorporate ancestral or traditional uses, and the number of environmental human rights defenders that are arrested, charged, or convicted annually. National indicators were more frequently disaggregated by gender and </w:t>
      </w:r>
      <w:r w:rsidR="00D24638" w:rsidRPr="00AD36D2">
        <w:t>i</w:t>
      </w:r>
      <w:r w:rsidR="008C0428" w:rsidRPr="00AD36D2">
        <w:t xml:space="preserve">ndigenous </w:t>
      </w:r>
      <w:r w:rsidR="00D24638" w:rsidRPr="00AD36D2">
        <w:t>p</w:t>
      </w:r>
      <w:r w:rsidR="008C0428" w:rsidRPr="00AD36D2">
        <w:t>eople</w:t>
      </w:r>
      <w:r w:rsidR="00D24638" w:rsidRPr="00AD36D2">
        <w:t>s</w:t>
      </w:r>
      <w:r w:rsidR="008C0428" w:rsidRPr="00AD36D2">
        <w:t xml:space="preserve"> and local community status than by age or by disability status. </w:t>
      </w:r>
    </w:p>
    <w:p w14:paraId="6AD9BD9D" w14:textId="632E2406" w:rsidR="008C0428" w:rsidRPr="00AD36D2" w:rsidRDefault="008C0428" w:rsidP="00731CA5">
      <w:pPr>
        <w:pStyle w:val="CBDNormalNumber"/>
        <w:numPr>
          <w:ilvl w:val="0"/>
          <w:numId w:val="5"/>
        </w:numPr>
        <w:ind w:left="568"/>
      </w:pPr>
      <w:r w:rsidRPr="00AD36D2">
        <w:t xml:space="preserve">Approximately two thirds (62%) of national target submissions contain information on which elements of section C of the Kunming-Montreal Global Biodiversity Framework the national </w:t>
      </w:r>
      <w:r w:rsidRPr="00AD36D2">
        <w:lastRenderedPageBreak/>
        <w:t>target helps to address. The most commonly addressed elements were whole-of-government and whole-of-society approach (75%), collective effort towards the targets (7</w:t>
      </w:r>
      <w:r w:rsidR="00130BEC" w:rsidRPr="00AD36D2">
        <w:t>4</w:t>
      </w:r>
      <w:r w:rsidRPr="00AD36D2">
        <w:t xml:space="preserve">%), contribution and rights of </w:t>
      </w:r>
      <w:r w:rsidR="00D24638" w:rsidRPr="00AD36D2">
        <w:t>i</w:t>
      </w:r>
      <w:r w:rsidRPr="00AD36D2">
        <w:t xml:space="preserve">ndigenous </w:t>
      </w:r>
      <w:r w:rsidR="00D24638" w:rsidRPr="00AD36D2">
        <w:t>p</w:t>
      </w:r>
      <w:r w:rsidRPr="00AD36D2">
        <w:t>eoples and local communities (7</w:t>
      </w:r>
      <w:r w:rsidR="00130BEC" w:rsidRPr="00AD36D2">
        <w:t>0</w:t>
      </w:r>
      <w:r w:rsidRPr="00AD36D2">
        <w:t>%). Comparatively few targets addressed the right to development (32%) and principles of the Rio Declaration (34%).</w:t>
      </w:r>
    </w:p>
    <w:p w14:paraId="3E4C1890" w14:textId="1E2D9DC8" w:rsidR="008C0428" w:rsidRPr="00AD36D2" w:rsidRDefault="008C0428" w:rsidP="00731CA5">
      <w:pPr>
        <w:pStyle w:val="CBDNormalNumber"/>
        <w:numPr>
          <w:ilvl w:val="0"/>
          <w:numId w:val="5"/>
        </w:numPr>
        <w:ind w:left="568"/>
      </w:pPr>
      <w:r w:rsidRPr="00AD36D2">
        <w:t xml:space="preserve">Half (50%) of national target submissions contained information on the associated policy measures. Some of the most common policy measures mentioned include </w:t>
      </w:r>
      <w:r w:rsidR="00D24638" w:rsidRPr="00AD36D2">
        <w:t>i</w:t>
      </w:r>
      <w:r w:rsidRPr="00AD36D2">
        <w:t>ndigenous-led or community-based management, especially of conservation initiatives, awareness-raising program</w:t>
      </w:r>
      <w:r w:rsidR="00553A8A" w:rsidRPr="00AD36D2">
        <w:t>me</w:t>
      </w:r>
      <w:r w:rsidRPr="00AD36D2">
        <w:t>s, participation program</w:t>
      </w:r>
      <w:r w:rsidR="00553A8A" w:rsidRPr="00AD36D2">
        <w:t>me</w:t>
      </w:r>
      <w:r w:rsidRPr="00AD36D2">
        <w:t xml:space="preserve">s, including direct citizen engagement, such as the promotion of various forums, and the strengthening or development of administrative and/or legal measures. </w:t>
      </w:r>
    </w:p>
    <w:p w14:paraId="1E8C4C9B" w14:textId="3C73AC5A" w:rsidR="00CF1AD2" w:rsidRPr="00AD36D2" w:rsidRDefault="00CF1AD2" w:rsidP="00042F0B">
      <w:pPr>
        <w:pStyle w:val="CBDFigureTitle"/>
        <w:rPr>
          <w:snapToGrid w:val="0"/>
        </w:rPr>
      </w:pPr>
      <w:r w:rsidRPr="00AD36D2">
        <w:rPr>
          <w:noProof/>
          <w:snapToGrid w:val="0"/>
        </w:rPr>
        <w:lastRenderedPageBreak/>
        <w:drawing>
          <wp:inline distT="0" distB="0" distL="0" distR="0" wp14:anchorId="79D755D2" wp14:editId="152699CF">
            <wp:extent cx="5558681" cy="6515871"/>
            <wp:effectExtent l="0" t="0" r="4445" b="0"/>
            <wp:docPr id="1647417852"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5579850" cy="6540685"/>
                    </a:xfrm>
                    <a:prstGeom prst="rect">
                      <a:avLst/>
                    </a:prstGeom>
                    <a:noFill/>
                  </pic:spPr>
                </pic:pic>
              </a:graphicData>
            </a:graphic>
          </wp:inline>
        </w:drawing>
      </w:r>
    </w:p>
    <w:p w14:paraId="08570EC7" w14:textId="7C63DFC4" w:rsidR="008C0428" w:rsidRPr="00AD36D2" w:rsidRDefault="008C0428" w:rsidP="00042F0B">
      <w:pPr>
        <w:pStyle w:val="CBDFigureTitle"/>
      </w:pPr>
      <w:r w:rsidRPr="00AD36D2">
        <w:rPr>
          <w:snapToGrid w:val="0"/>
        </w:rPr>
        <w:t>Figure 3</w:t>
      </w:r>
      <w:r w:rsidR="00393FF7" w:rsidRPr="00AD36D2">
        <w:rPr>
          <w:snapToGrid w:val="0"/>
        </w:rPr>
        <w:t>0</w:t>
      </w:r>
      <w:r w:rsidRPr="00AD36D2">
        <w:rPr>
          <w:snapToGrid w:val="0"/>
        </w:rPr>
        <w:t xml:space="preserve"> – Assessment of the degree to which Parties have addressed the elements of GBF Target 22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A77CC7" w:rsidRPr="00AD36D2">
        <w:rPr>
          <w:snapToGrid w:val="0"/>
        </w:rPr>
        <w:t>.</w:t>
      </w:r>
    </w:p>
    <w:p w14:paraId="0EDEA031" w14:textId="7CA39256" w:rsidR="008C0428" w:rsidRPr="00AD36D2" w:rsidRDefault="008C0428" w:rsidP="009C3E2A">
      <w:pPr>
        <w:pStyle w:val="CBDH2"/>
        <w:spacing w:before="120"/>
        <w:rPr>
          <w:shd w:val="clear" w:color="auto" w:fill="FFFFFF"/>
        </w:rPr>
      </w:pPr>
      <w:bookmarkStart w:id="164" w:name="_Toc210038528"/>
      <w:bookmarkStart w:id="165" w:name="_Toc219112347"/>
      <w:r w:rsidRPr="00AD36D2">
        <w:rPr>
          <w:shd w:val="clear" w:color="auto" w:fill="FFFFFF"/>
        </w:rPr>
        <w:t>Target 23: ensure gender equality and a gender-responsive approach for biodiversity action</w:t>
      </w:r>
      <w:bookmarkEnd w:id="164"/>
      <w:bookmarkEnd w:id="165"/>
    </w:p>
    <w:p w14:paraId="0DB43E9D" w14:textId="6B832521" w:rsidR="008C0428" w:rsidRPr="00AD36D2" w:rsidRDefault="008C0428" w:rsidP="00731CA5">
      <w:pPr>
        <w:pStyle w:val="CBDNormalNumber"/>
        <w:numPr>
          <w:ilvl w:val="0"/>
          <w:numId w:val="5"/>
        </w:numPr>
        <w:ind w:left="568"/>
      </w:pPr>
      <w:r w:rsidRPr="00AD36D2">
        <w:t xml:space="preserve">110 Parties have submitted 198 national targets related to Target 23. On average a Party has submitted 2 national targets related to Target 23 but the number ranges from 1 to 19. Of the </w:t>
      </w:r>
      <w:r w:rsidRPr="00AD36D2">
        <w:lastRenderedPageBreak/>
        <w:t xml:space="preserve">national targets mapped by Parties to GBF Target 23, more than half (57%) were identified as contributing to Goal B, while around half were identified as contributing to Goal A (43%) and Goal D (44%). Over a third (36%) were identified as contributing to Goal C. A half (53%) of the national targets submitted by Parties linked to GBF Target 23 were also identified as being relevant to Target 22. </w:t>
      </w:r>
      <w:r w:rsidR="00E5523A" w:rsidRPr="00AD36D2">
        <w:t>Between 10% and 33% of the national targets submitted by Parties were linked to one of the of the other Targets of the Framework.</w:t>
      </w:r>
    </w:p>
    <w:p w14:paraId="56D2B319" w14:textId="77777777" w:rsidR="008C0428" w:rsidRPr="00AD36D2" w:rsidRDefault="008C0428" w:rsidP="00731CA5">
      <w:pPr>
        <w:pStyle w:val="CBDNormalNumber"/>
        <w:numPr>
          <w:ilvl w:val="0"/>
          <w:numId w:val="5"/>
        </w:numPr>
        <w:ind w:left="568"/>
      </w:pPr>
      <w:r w:rsidRPr="00AD36D2">
        <w:t xml:space="preserve">Over half of the national targets (52%) submitted by Parties were reported as having high alignment to GBF Target 23, less than a third (27%) were reported as having medium alignment, and less than a fifth (13%) as having low alignment to the target. Few (8%) of the national targets Parties did not indicate a degree of alignment. </w:t>
      </w:r>
    </w:p>
    <w:p w14:paraId="6C2DAA69" w14:textId="69C2A2B5" w:rsidR="008C0428" w:rsidRPr="00AD36D2" w:rsidRDefault="00C03B22" w:rsidP="00731CA5">
      <w:pPr>
        <w:pStyle w:val="CBDNormalNumber"/>
        <w:numPr>
          <w:ilvl w:val="0"/>
          <w:numId w:val="5"/>
        </w:numPr>
        <w:ind w:left="568"/>
      </w:pPr>
      <w:r w:rsidRPr="00AD36D2">
        <w:t>About a fifth (</w:t>
      </w:r>
      <w:r w:rsidR="00FF6BD0" w:rsidRPr="00AD36D2">
        <w:t>19</w:t>
      </w:r>
      <w:r w:rsidRPr="00AD36D2">
        <w:t>%) Parties have set national targets which fully address all elements of Target 23 and approximately an additional tenth (</w:t>
      </w:r>
      <w:r w:rsidR="0079772C" w:rsidRPr="00AD36D2">
        <w:t>9</w:t>
      </w:r>
      <w:r w:rsidRPr="00AD36D2">
        <w:t xml:space="preserve">%) have set targets which </w:t>
      </w:r>
      <w:r w:rsidR="005F3D84" w:rsidRPr="00AD36D2">
        <w:t xml:space="preserve">fully </w:t>
      </w:r>
      <w:r w:rsidRPr="00AD36D2">
        <w:t xml:space="preserve">address half of the target elements. </w:t>
      </w:r>
      <w:r w:rsidR="00E21E97" w:rsidRPr="00AD36D2">
        <w:t>Around a tenth (1</w:t>
      </w:r>
      <w:r w:rsidR="0079772C" w:rsidRPr="00AD36D2">
        <w:t>4</w:t>
      </w:r>
      <w:r w:rsidR="00E21E97" w:rsidRPr="00AD36D2">
        <w:t xml:space="preserve">%) of Parties have set national targets which fully address one but less than half of the target elements. </w:t>
      </w:r>
      <w:r w:rsidRPr="00AD36D2">
        <w:t>More than half Parties (</w:t>
      </w:r>
      <w:r w:rsidR="00EC4E6B" w:rsidRPr="00AD36D2">
        <w:t>58</w:t>
      </w:r>
      <w:r w:rsidRPr="00AD36D2">
        <w:t xml:space="preserve">%) have set national targets which do not fully address any element of Target 23. </w:t>
      </w:r>
      <w:r w:rsidR="008C0428" w:rsidRPr="00AD36D2">
        <w:t>Over a tenth (1</w:t>
      </w:r>
      <w:r w:rsidR="00EC4E6B" w:rsidRPr="00AD36D2">
        <w:t>4</w:t>
      </w:r>
      <w:r w:rsidR="008C0428" w:rsidRPr="00AD36D2">
        <w:t>%) of Parties have set national targets which partially addresses some GBF elements but do not address others or address them to a limited extent. Few (</w:t>
      </w:r>
      <w:r w:rsidR="00EC4E6B" w:rsidRPr="00AD36D2">
        <w:t>6</w:t>
      </w:r>
      <w:r w:rsidR="008C0428" w:rsidRPr="00AD36D2">
        <w:t>%) have set targets that address some or all of the GBF elements to a limited extent. More than a third of Parties (3</w:t>
      </w:r>
      <w:r w:rsidR="00EC4E6B" w:rsidRPr="00AD36D2">
        <w:t>8</w:t>
      </w:r>
      <w:r w:rsidR="008C0428" w:rsidRPr="00AD36D2">
        <w:t xml:space="preserve">%) have set national targets do not address any elements of GBF Target 23. </w:t>
      </w:r>
    </w:p>
    <w:p w14:paraId="2EEF604D" w14:textId="3DCFEC3E" w:rsidR="008C0428" w:rsidRPr="00AD36D2" w:rsidRDefault="008C0428" w:rsidP="00731CA5">
      <w:pPr>
        <w:pStyle w:val="CBDNormalNumber"/>
        <w:numPr>
          <w:ilvl w:val="0"/>
          <w:numId w:val="5"/>
        </w:numPr>
        <w:ind w:left="568"/>
      </w:pPr>
      <w:r w:rsidRPr="00AD36D2">
        <w:t>About a third of Parties (34%) have national targets which fully address ensuring gender equality in the implementation of the Framework through a gender-responsive approach. Over a third of Parties (35%) have national targets which fully address recognizing the full, equitable, meaningful, and informed participation and leadership of women and girls at all levels of action, engagement, policy and decision-making related to biodiversity. A fifth of Parties (20%) have national targets which fully address recognizing the equal rights of women and girls to land and natural resources. About a fifth of Parties (21%) have national targets which fully address recognizing the equal access of women and girls to land and natural resources</w:t>
      </w:r>
      <w:r w:rsidR="00393FF7" w:rsidRPr="00AD36D2">
        <w:t xml:space="preserve"> (see figure 31)</w:t>
      </w:r>
    </w:p>
    <w:p w14:paraId="304E4204" w14:textId="5F80895B" w:rsidR="008C0428" w:rsidRPr="00AD36D2" w:rsidRDefault="00BC5C60" w:rsidP="00731CA5">
      <w:pPr>
        <w:pStyle w:val="CBDNormalNumber"/>
        <w:numPr>
          <w:ilvl w:val="0"/>
          <w:numId w:val="5"/>
        </w:numPr>
        <w:ind w:left="568"/>
      </w:pPr>
      <w:r w:rsidRPr="00AD36D2">
        <w:t>Less than half</w:t>
      </w:r>
      <w:r w:rsidR="00D70954" w:rsidRPr="00AD36D2">
        <w:t xml:space="preserve"> of Parties (</w:t>
      </w:r>
      <w:r w:rsidRPr="00AD36D2">
        <w:t>40</w:t>
      </w:r>
      <w:r w:rsidR="00D70954" w:rsidRPr="00AD36D2">
        <w:t>%) provided information on the means of implementation related to at least one of their national the targets related to Target 2</w:t>
      </w:r>
      <w:r w:rsidRPr="00AD36D2">
        <w:t>3</w:t>
      </w:r>
      <w:r w:rsidR="00D70954" w:rsidRPr="00AD36D2">
        <w:t xml:space="preserve">. Of these, </w:t>
      </w:r>
      <w:r w:rsidRPr="00AD36D2">
        <w:t>68</w:t>
      </w:r>
      <w:r w:rsidR="00D70954" w:rsidRPr="00AD36D2">
        <w:t xml:space="preserve">% indicated that additional means of implementation are required. </w:t>
      </w:r>
      <w:r w:rsidR="008C0428" w:rsidRPr="00AD36D2">
        <w:t>Over half (55%) of the national target submissions contain information on the associated means of implementation. Of these, the majority of submissions (79%) indicate that means of implementation will be required, while about a fifth (18%) indicate that means of implementation are available. The most commonly mentioned required means of implementation fall into three broad categories: funding, capacity</w:t>
      </w:r>
      <w:r w:rsidR="006B515F" w:rsidRPr="00AD36D2">
        <w:t>-</w:t>
      </w:r>
      <w:r w:rsidR="008C0428" w:rsidRPr="00AD36D2">
        <w:t>building and political support. Examples include, a dedicated budget allocated to carry out actions and activities that strengthen and promote the incorporation of the gender perspective, a desk for gender and human rights in biodiversity management, training of government officials at all levels on gender and biodiversity issues, development of competencies to effectively incorporate the gender perspective into regulatory documents, a tool to track effective engagement of women, training national stakeholders to take gender into account in the formulation of biodiversity conservation projects, increasing political will of decision makers to remove barriers to access for women in decision</w:t>
      </w:r>
      <w:r w:rsidR="005A1D95" w:rsidRPr="00AD36D2">
        <w:t>-</w:t>
      </w:r>
      <w:r w:rsidR="008C0428" w:rsidRPr="00AD36D2">
        <w:t xml:space="preserve">making and conservation funding opportunities. </w:t>
      </w:r>
      <w:r w:rsidR="00E96C63" w:rsidRPr="00AD36D2">
        <w:t>See table 2</w:t>
      </w:r>
      <w:r w:rsidR="00BD6F94" w:rsidRPr="00AD36D2">
        <w:t>5</w:t>
      </w:r>
      <w:r w:rsidR="00E96C63" w:rsidRPr="00AD36D2">
        <w:t xml:space="preserve"> for more detailed examples of the capacity needs identified by Parties.</w:t>
      </w:r>
    </w:p>
    <w:p w14:paraId="2965918C" w14:textId="15F14B09" w:rsidR="00A32E5D" w:rsidRPr="00AD36D2" w:rsidRDefault="00A32E5D" w:rsidP="00A32E5D">
      <w:pPr>
        <w:pStyle w:val="CBDNormalNumber"/>
        <w:numPr>
          <w:ilvl w:val="0"/>
          <w:numId w:val="0"/>
        </w:numPr>
        <w:ind w:left="567"/>
      </w:pPr>
      <w:r w:rsidRPr="00AD36D2">
        <w:rPr>
          <w:b/>
          <w:bCs/>
        </w:rPr>
        <w:t>Table 25. Reported capacity needs identified in national targets</w:t>
      </w:r>
    </w:p>
    <w:tbl>
      <w:tblPr>
        <w:tblStyle w:val="TableGrid"/>
        <w:tblW w:w="4699" w:type="pct"/>
        <w:tblInd w:w="562"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361"/>
        <w:gridCol w:w="1829"/>
        <w:gridCol w:w="5597"/>
      </w:tblGrid>
      <w:tr w:rsidR="00E76EC1" w:rsidRPr="00AD36D2" w14:paraId="5CC551B7" w14:textId="77777777" w:rsidTr="00BD6F94">
        <w:tc>
          <w:tcPr>
            <w:tcW w:w="774" w:type="pct"/>
            <w:shd w:val="clear" w:color="auto" w:fill="F2F2F2" w:themeFill="background1" w:themeFillShade="F2"/>
            <w:vAlign w:val="center"/>
          </w:tcPr>
          <w:p w14:paraId="3ECC8D89" w14:textId="77777777" w:rsidR="00E76EC1" w:rsidRPr="00AD36D2" w:rsidRDefault="00E76EC1" w:rsidP="00100B40">
            <w:pPr>
              <w:spacing w:before="40" w:after="40"/>
              <w:jc w:val="left"/>
              <w:rPr>
                <w:i/>
                <w:iCs/>
                <w:sz w:val="20"/>
                <w:szCs w:val="20"/>
              </w:rPr>
            </w:pPr>
            <w:r w:rsidRPr="00AD36D2">
              <w:rPr>
                <w:i/>
                <w:iCs/>
                <w:sz w:val="20"/>
                <w:szCs w:val="20"/>
              </w:rPr>
              <w:t xml:space="preserve">Category of needs </w:t>
            </w:r>
          </w:p>
        </w:tc>
        <w:tc>
          <w:tcPr>
            <w:tcW w:w="1041" w:type="pct"/>
            <w:shd w:val="clear" w:color="auto" w:fill="F2F2F2" w:themeFill="background1" w:themeFillShade="F2"/>
            <w:vAlign w:val="center"/>
          </w:tcPr>
          <w:p w14:paraId="485E9BBB" w14:textId="7509A16A" w:rsidR="00E76EC1" w:rsidRPr="00AD36D2" w:rsidRDefault="00E76EC1" w:rsidP="00100B40">
            <w:pPr>
              <w:spacing w:before="40" w:after="40"/>
              <w:jc w:val="left"/>
              <w:rPr>
                <w:i/>
                <w:iCs/>
                <w:sz w:val="20"/>
                <w:szCs w:val="20"/>
              </w:rPr>
            </w:pPr>
            <w:r w:rsidRPr="00AD36D2">
              <w:rPr>
                <w:i/>
                <w:iCs/>
                <w:sz w:val="20"/>
                <w:szCs w:val="20"/>
              </w:rPr>
              <w:t xml:space="preserve">Subcategory </w:t>
            </w:r>
            <w:r w:rsidR="00BD6F94" w:rsidRPr="00AD36D2">
              <w:rPr>
                <w:i/>
                <w:iCs/>
                <w:sz w:val="20"/>
                <w:szCs w:val="20"/>
              </w:rPr>
              <w:t>of needs</w:t>
            </w:r>
          </w:p>
        </w:tc>
        <w:tc>
          <w:tcPr>
            <w:tcW w:w="3185" w:type="pct"/>
            <w:shd w:val="clear" w:color="auto" w:fill="F2F2F2" w:themeFill="background1" w:themeFillShade="F2"/>
            <w:vAlign w:val="center"/>
          </w:tcPr>
          <w:p w14:paraId="70894267" w14:textId="7D837946" w:rsidR="00E76EC1" w:rsidRPr="00AD36D2" w:rsidRDefault="00E76EC1" w:rsidP="00100B40">
            <w:pPr>
              <w:spacing w:before="40" w:after="40"/>
              <w:ind w:left="357"/>
              <w:jc w:val="left"/>
              <w:rPr>
                <w:i/>
                <w:iCs/>
                <w:sz w:val="20"/>
                <w:szCs w:val="20"/>
              </w:rPr>
            </w:pPr>
            <w:r w:rsidRPr="00AD36D2">
              <w:rPr>
                <w:i/>
                <w:iCs/>
                <w:sz w:val="20"/>
                <w:szCs w:val="20"/>
              </w:rPr>
              <w:t>Examples of specific needs</w:t>
            </w:r>
          </w:p>
        </w:tc>
      </w:tr>
      <w:tr w:rsidR="00E76EC1" w:rsidRPr="00AD36D2" w14:paraId="2B54220D" w14:textId="77777777" w:rsidTr="00BD6F94">
        <w:tc>
          <w:tcPr>
            <w:tcW w:w="774" w:type="pct"/>
            <w:vAlign w:val="center"/>
          </w:tcPr>
          <w:p w14:paraId="18DCD3B1" w14:textId="77777777" w:rsidR="00E76EC1" w:rsidRPr="00AD36D2" w:rsidRDefault="00E76EC1" w:rsidP="00100B40">
            <w:pPr>
              <w:spacing w:before="40" w:after="40"/>
              <w:jc w:val="left"/>
              <w:rPr>
                <w:sz w:val="20"/>
                <w:szCs w:val="20"/>
              </w:rPr>
            </w:pPr>
            <w:r w:rsidRPr="00AD36D2">
              <w:rPr>
                <w:sz w:val="20"/>
                <w:szCs w:val="20"/>
              </w:rPr>
              <w:t xml:space="preserve">Technological </w:t>
            </w:r>
          </w:p>
        </w:tc>
        <w:tc>
          <w:tcPr>
            <w:tcW w:w="1041" w:type="pct"/>
            <w:vAlign w:val="center"/>
          </w:tcPr>
          <w:p w14:paraId="6AB1EA97" w14:textId="5DA96030" w:rsidR="00E76EC1" w:rsidRPr="00AD36D2" w:rsidRDefault="00E76EC1" w:rsidP="00100B40">
            <w:pPr>
              <w:spacing w:before="40" w:after="40"/>
              <w:jc w:val="left"/>
              <w:rPr>
                <w:sz w:val="20"/>
                <w:szCs w:val="20"/>
              </w:rPr>
            </w:pPr>
            <w:r w:rsidRPr="00AD36D2">
              <w:rPr>
                <w:sz w:val="20"/>
                <w:szCs w:val="20"/>
              </w:rPr>
              <w:t>Technology related</w:t>
            </w:r>
          </w:p>
        </w:tc>
        <w:tc>
          <w:tcPr>
            <w:tcW w:w="3185" w:type="pct"/>
            <w:vAlign w:val="center"/>
          </w:tcPr>
          <w:p w14:paraId="46819306" w14:textId="61225993" w:rsidR="00E76EC1" w:rsidRPr="00AD36D2" w:rsidRDefault="00BD6F94"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access to t</w:t>
            </w:r>
            <w:r w:rsidR="00E76EC1" w:rsidRPr="00AD36D2">
              <w:rPr>
                <w:rFonts w:asciiTheme="majorBidi" w:hAnsiTheme="majorBidi" w:cstheme="majorBidi"/>
                <w:sz w:val="20"/>
                <w:szCs w:val="20"/>
              </w:rPr>
              <w:t xml:space="preserve">ools to assess the conditions and positions of women </w:t>
            </w:r>
            <w:r w:rsidR="00ED4C1D" w:rsidRPr="00AD36D2">
              <w:rPr>
                <w:rFonts w:asciiTheme="majorBidi" w:hAnsiTheme="majorBidi" w:cstheme="majorBidi"/>
                <w:sz w:val="20"/>
                <w:szCs w:val="20"/>
              </w:rPr>
              <w:t>and associated</w:t>
            </w:r>
            <w:r w:rsidR="00E76EC1" w:rsidRPr="00AD36D2">
              <w:rPr>
                <w:rFonts w:asciiTheme="majorBidi" w:hAnsiTheme="majorBidi" w:cstheme="majorBidi"/>
                <w:sz w:val="20"/>
                <w:szCs w:val="20"/>
              </w:rPr>
              <w:t xml:space="preserve"> power relations that could hinder or contribute to women’s participation in decision</w:t>
            </w:r>
            <w:r w:rsidR="005A1D95" w:rsidRPr="00AD36D2">
              <w:rPr>
                <w:rFonts w:asciiTheme="majorBidi" w:hAnsiTheme="majorBidi" w:cstheme="majorBidi"/>
                <w:sz w:val="20"/>
                <w:szCs w:val="20"/>
              </w:rPr>
              <w:t>-</w:t>
            </w:r>
            <w:r w:rsidR="00E76EC1" w:rsidRPr="00AD36D2">
              <w:rPr>
                <w:rFonts w:asciiTheme="majorBidi" w:hAnsiTheme="majorBidi" w:cstheme="majorBidi"/>
                <w:sz w:val="20"/>
                <w:szCs w:val="20"/>
              </w:rPr>
              <w:t xml:space="preserve">making </w:t>
            </w:r>
          </w:p>
          <w:p w14:paraId="73F223CB" w14:textId="0E1BCEA9" w:rsidR="00E76EC1" w:rsidRPr="00AD36D2" w:rsidRDefault="00ED4C1D" w:rsidP="00F5371E">
            <w:pPr>
              <w:pStyle w:val="ListParagraph"/>
              <w:numPr>
                <w:ilvl w:val="0"/>
                <w:numId w:val="42"/>
              </w:numPr>
              <w:tabs>
                <w:tab w:val="clear" w:pos="567"/>
                <w:tab w:val="clear" w:pos="1134"/>
                <w:tab w:val="clear" w:pos="1701"/>
                <w:tab w:val="clear" w:pos="2268"/>
              </w:tabs>
              <w:spacing w:before="40" w:after="40"/>
              <w:ind w:left="313" w:hanging="313"/>
              <w:jc w:val="left"/>
              <w:rPr>
                <w:sz w:val="20"/>
                <w:szCs w:val="20"/>
              </w:rPr>
            </w:pPr>
            <w:r w:rsidRPr="00AD36D2">
              <w:rPr>
                <w:rFonts w:asciiTheme="majorBidi" w:hAnsiTheme="majorBidi" w:cstheme="majorBidi"/>
                <w:sz w:val="20"/>
                <w:szCs w:val="20"/>
              </w:rPr>
              <w:t>Improved access to t</w:t>
            </w:r>
            <w:r w:rsidR="00E76EC1" w:rsidRPr="00AD36D2">
              <w:rPr>
                <w:rFonts w:asciiTheme="majorBidi" w:hAnsiTheme="majorBidi" w:cstheme="majorBidi"/>
                <w:sz w:val="20"/>
                <w:szCs w:val="20"/>
              </w:rPr>
              <w:t>echnology to allow gender mainstreaming</w:t>
            </w:r>
            <w:r w:rsidR="00E76EC1" w:rsidRPr="00AD36D2">
              <w:rPr>
                <w:sz w:val="20"/>
                <w:szCs w:val="20"/>
              </w:rPr>
              <w:t xml:space="preserve"> </w:t>
            </w:r>
          </w:p>
        </w:tc>
      </w:tr>
      <w:tr w:rsidR="00E76EC1" w:rsidRPr="00AD36D2" w14:paraId="131C2308" w14:textId="77777777" w:rsidTr="00BD6F94">
        <w:tc>
          <w:tcPr>
            <w:tcW w:w="774" w:type="pct"/>
            <w:vMerge w:val="restart"/>
            <w:vAlign w:val="center"/>
          </w:tcPr>
          <w:p w14:paraId="55AB1793" w14:textId="77777777" w:rsidR="00E76EC1" w:rsidRPr="00AD36D2" w:rsidRDefault="00E76EC1" w:rsidP="00100B40">
            <w:pPr>
              <w:spacing w:before="40" w:after="40"/>
              <w:jc w:val="left"/>
              <w:rPr>
                <w:sz w:val="20"/>
                <w:szCs w:val="20"/>
              </w:rPr>
            </w:pPr>
            <w:r w:rsidRPr="00AD36D2">
              <w:rPr>
                <w:sz w:val="20"/>
                <w:szCs w:val="20"/>
              </w:rPr>
              <w:lastRenderedPageBreak/>
              <w:t xml:space="preserve">Technical </w:t>
            </w:r>
          </w:p>
        </w:tc>
        <w:tc>
          <w:tcPr>
            <w:tcW w:w="1041" w:type="pct"/>
            <w:vAlign w:val="center"/>
          </w:tcPr>
          <w:p w14:paraId="1FB44DDA" w14:textId="76BD6B4A" w:rsidR="00E76EC1" w:rsidRPr="00AD36D2" w:rsidRDefault="00E76EC1" w:rsidP="00100B40">
            <w:pPr>
              <w:spacing w:before="40" w:after="40"/>
              <w:jc w:val="left"/>
              <w:rPr>
                <w:sz w:val="20"/>
                <w:szCs w:val="20"/>
              </w:rPr>
            </w:pPr>
            <w:r w:rsidRPr="00AD36D2">
              <w:rPr>
                <w:sz w:val="20"/>
                <w:szCs w:val="20"/>
              </w:rPr>
              <w:t>Information and data</w:t>
            </w:r>
          </w:p>
        </w:tc>
        <w:tc>
          <w:tcPr>
            <w:tcW w:w="3185" w:type="pct"/>
            <w:vAlign w:val="center"/>
          </w:tcPr>
          <w:p w14:paraId="631B69CD" w14:textId="77777777" w:rsidR="00E76EC1" w:rsidRPr="00AD36D2" w:rsidRDefault="00E76EC1"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Analyse current gender strategies to identify gaps in integration</w:t>
            </w:r>
          </w:p>
          <w:p w14:paraId="2DB6D3DC" w14:textId="24A1F8A1" w:rsidR="00E76EC1" w:rsidRPr="00AD36D2" w:rsidRDefault="00E76EC1"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 indicators to measure the impact</w:t>
            </w:r>
            <w:r w:rsidR="00C0207D" w:rsidRPr="00AD36D2">
              <w:rPr>
                <w:rFonts w:asciiTheme="majorBidi" w:hAnsiTheme="majorBidi" w:cstheme="majorBidi"/>
                <w:sz w:val="20"/>
                <w:szCs w:val="20"/>
              </w:rPr>
              <w:t>s</w:t>
            </w:r>
            <w:r w:rsidRPr="00AD36D2">
              <w:rPr>
                <w:rFonts w:asciiTheme="majorBidi" w:hAnsiTheme="majorBidi" w:cstheme="majorBidi"/>
                <w:sz w:val="20"/>
                <w:szCs w:val="20"/>
              </w:rPr>
              <w:t xml:space="preserve"> of gender inequalities </w:t>
            </w:r>
          </w:p>
          <w:p w14:paraId="59EA7876" w14:textId="77777777" w:rsidR="00E76EC1" w:rsidRPr="00AD36D2" w:rsidRDefault="00E76EC1"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Develop baseline data </w:t>
            </w:r>
          </w:p>
        </w:tc>
      </w:tr>
      <w:tr w:rsidR="00E76EC1" w:rsidRPr="00AD36D2" w14:paraId="07BCA7E0" w14:textId="77777777" w:rsidTr="00BD6F94">
        <w:tc>
          <w:tcPr>
            <w:tcW w:w="774" w:type="pct"/>
            <w:vMerge/>
            <w:vAlign w:val="center"/>
          </w:tcPr>
          <w:p w14:paraId="3978AD6B" w14:textId="77777777" w:rsidR="00E76EC1" w:rsidRPr="00AD36D2" w:rsidRDefault="00E76EC1" w:rsidP="00100B40">
            <w:pPr>
              <w:spacing w:before="40" w:after="40"/>
              <w:jc w:val="left"/>
              <w:rPr>
                <w:sz w:val="20"/>
                <w:szCs w:val="20"/>
              </w:rPr>
            </w:pPr>
          </w:p>
        </w:tc>
        <w:tc>
          <w:tcPr>
            <w:tcW w:w="1041" w:type="pct"/>
            <w:vAlign w:val="center"/>
          </w:tcPr>
          <w:p w14:paraId="65A1AE98" w14:textId="4890D612" w:rsidR="00E76EC1" w:rsidRPr="00AD36D2" w:rsidRDefault="00E76EC1" w:rsidP="00100B40">
            <w:pPr>
              <w:spacing w:before="40" w:after="40"/>
              <w:jc w:val="left"/>
              <w:rPr>
                <w:sz w:val="20"/>
                <w:szCs w:val="20"/>
              </w:rPr>
            </w:pPr>
            <w:r w:rsidRPr="00AD36D2">
              <w:rPr>
                <w:sz w:val="20"/>
                <w:szCs w:val="20"/>
              </w:rPr>
              <w:t>Scientific research</w:t>
            </w:r>
          </w:p>
        </w:tc>
        <w:tc>
          <w:tcPr>
            <w:tcW w:w="3185" w:type="pct"/>
            <w:vAlign w:val="center"/>
          </w:tcPr>
          <w:p w14:paraId="06B3FD6D" w14:textId="3A1884F5" w:rsidR="00E76EC1" w:rsidRPr="00AD36D2" w:rsidRDefault="00E76EC1"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Conduct research on the role of men and women in biodiversity conservation</w:t>
            </w:r>
          </w:p>
          <w:p w14:paraId="420DE9E8" w14:textId="42BB65FE" w:rsidR="00E76EC1" w:rsidRPr="00AD36D2" w:rsidRDefault="00E76EC1"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Conduct surveys, interviews and focus groups to understand challenges</w:t>
            </w:r>
            <w:r w:rsidR="00FE1958" w:rsidRPr="00AD36D2">
              <w:rPr>
                <w:rFonts w:asciiTheme="majorBidi" w:hAnsiTheme="majorBidi" w:cstheme="majorBidi"/>
                <w:sz w:val="20"/>
                <w:szCs w:val="20"/>
              </w:rPr>
              <w:t xml:space="preserve"> and</w:t>
            </w:r>
            <w:r w:rsidRPr="00AD36D2">
              <w:rPr>
                <w:rFonts w:asciiTheme="majorBidi" w:hAnsiTheme="majorBidi" w:cstheme="majorBidi"/>
                <w:sz w:val="20"/>
                <w:szCs w:val="20"/>
              </w:rPr>
              <w:t xml:space="preserve"> opportunities to integrate women in the biodiversity sector </w:t>
            </w:r>
          </w:p>
          <w:p w14:paraId="2AD342AC" w14:textId="77777777" w:rsidR="00E76EC1" w:rsidRPr="00AD36D2" w:rsidRDefault="00E76EC1"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Research the impact of biodiversity loss of women and girl’s health</w:t>
            </w:r>
          </w:p>
          <w:p w14:paraId="05B18EB7" w14:textId="1EB1E7CF" w:rsidR="00E76EC1" w:rsidRPr="00AD36D2" w:rsidRDefault="00FE1958"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g</w:t>
            </w:r>
            <w:r w:rsidR="00E76EC1" w:rsidRPr="00AD36D2">
              <w:rPr>
                <w:rFonts w:asciiTheme="majorBidi" w:hAnsiTheme="majorBidi" w:cstheme="majorBidi"/>
                <w:sz w:val="20"/>
                <w:szCs w:val="20"/>
              </w:rPr>
              <w:t xml:space="preserve">ender neutral assessment of access to land and resources  </w:t>
            </w:r>
          </w:p>
        </w:tc>
      </w:tr>
      <w:tr w:rsidR="00E76EC1" w:rsidRPr="00AD36D2" w14:paraId="319F2538" w14:textId="77777777" w:rsidTr="00BD6F94">
        <w:tc>
          <w:tcPr>
            <w:tcW w:w="774" w:type="pct"/>
            <w:vMerge/>
            <w:vAlign w:val="center"/>
          </w:tcPr>
          <w:p w14:paraId="6B80E1FD" w14:textId="77777777" w:rsidR="00E76EC1" w:rsidRPr="00AD36D2" w:rsidRDefault="00E76EC1" w:rsidP="00100B40">
            <w:pPr>
              <w:spacing w:before="40" w:after="40"/>
              <w:jc w:val="left"/>
              <w:rPr>
                <w:sz w:val="20"/>
                <w:szCs w:val="20"/>
              </w:rPr>
            </w:pPr>
          </w:p>
        </w:tc>
        <w:tc>
          <w:tcPr>
            <w:tcW w:w="1041" w:type="pct"/>
            <w:vAlign w:val="center"/>
          </w:tcPr>
          <w:p w14:paraId="4A6A87CB" w14:textId="7FEC1C8F" w:rsidR="00E76EC1" w:rsidRPr="00AD36D2" w:rsidRDefault="00E76EC1" w:rsidP="00100B40">
            <w:pPr>
              <w:spacing w:before="40" w:after="40"/>
              <w:jc w:val="left"/>
              <w:rPr>
                <w:sz w:val="20"/>
                <w:szCs w:val="20"/>
              </w:rPr>
            </w:pPr>
            <w:r w:rsidRPr="00AD36D2">
              <w:rPr>
                <w:sz w:val="20"/>
                <w:szCs w:val="20"/>
              </w:rPr>
              <w:t>Monitoring and surveillance</w:t>
            </w:r>
          </w:p>
        </w:tc>
        <w:tc>
          <w:tcPr>
            <w:tcW w:w="3185" w:type="pct"/>
            <w:vAlign w:val="center"/>
          </w:tcPr>
          <w:p w14:paraId="73E84B56" w14:textId="1678CCD8" w:rsidR="00E76EC1" w:rsidRPr="00AD36D2" w:rsidRDefault="00FE1958"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for m</w:t>
            </w:r>
            <w:r w:rsidR="00E76EC1" w:rsidRPr="00AD36D2">
              <w:rPr>
                <w:rFonts w:asciiTheme="majorBidi" w:hAnsiTheme="majorBidi" w:cstheme="majorBidi"/>
                <w:sz w:val="20"/>
                <w:szCs w:val="20"/>
              </w:rPr>
              <w:t xml:space="preserve">onitoring systems to track representation and participation </w:t>
            </w:r>
          </w:p>
        </w:tc>
      </w:tr>
      <w:tr w:rsidR="00E76EC1" w:rsidRPr="00AD36D2" w14:paraId="569A6C6B" w14:textId="77777777" w:rsidTr="00BD6F94">
        <w:tc>
          <w:tcPr>
            <w:tcW w:w="774" w:type="pct"/>
            <w:vMerge/>
            <w:vAlign w:val="center"/>
          </w:tcPr>
          <w:p w14:paraId="41639C4D" w14:textId="77777777" w:rsidR="00E76EC1" w:rsidRPr="00AD36D2" w:rsidRDefault="00E76EC1" w:rsidP="00100B40">
            <w:pPr>
              <w:spacing w:before="40" w:after="40"/>
              <w:jc w:val="left"/>
              <w:rPr>
                <w:sz w:val="20"/>
                <w:szCs w:val="20"/>
              </w:rPr>
            </w:pPr>
          </w:p>
        </w:tc>
        <w:tc>
          <w:tcPr>
            <w:tcW w:w="1041" w:type="pct"/>
            <w:vAlign w:val="center"/>
          </w:tcPr>
          <w:p w14:paraId="25701057" w14:textId="7DD33D5B" w:rsidR="00E76EC1" w:rsidRPr="00AD36D2" w:rsidRDefault="00E76EC1" w:rsidP="00100B40">
            <w:pPr>
              <w:spacing w:before="40" w:after="40"/>
              <w:jc w:val="left"/>
              <w:rPr>
                <w:sz w:val="20"/>
                <w:szCs w:val="20"/>
              </w:rPr>
            </w:pPr>
            <w:r w:rsidRPr="00AD36D2">
              <w:rPr>
                <w:sz w:val="20"/>
                <w:szCs w:val="20"/>
              </w:rPr>
              <w:t>Capacity</w:t>
            </w:r>
            <w:r w:rsidR="001023DE" w:rsidRPr="00AD36D2">
              <w:rPr>
                <w:sz w:val="20"/>
                <w:szCs w:val="20"/>
              </w:rPr>
              <w:t>-</w:t>
            </w:r>
            <w:r w:rsidRPr="00AD36D2">
              <w:rPr>
                <w:sz w:val="20"/>
                <w:szCs w:val="20"/>
              </w:rPr>
              <w:t>building</w:t>
            </w:r>
          </w:p>
        </w:tc>
        <w:tc>
          <w:tcPr>
            <w:tcW w:w="3185" w:type="pct"/>
            <w:vAlign w:val="center"/>
          </w:tcPr>
          <w:p w14:paraId="572F8F54" w14:textId="6B8EA3A1" w:rsidR="00E76EC1" w:rsidRPr="00AD36D2" w:rsidRDefault="00E76EC1"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Develop, enhance and implement capacity-building program</w:t>
            </w:r>
            <w:r w:rsidR="003D7B18" w:rsidRPr="00AD36D2">
              <w:rPr>
                <w:rFonts w:asciiTheme="majorBidi" w:hAnsiTheme="majorBidi" w:cstheme="majorBidi"/>
                <w:sz w:val="20"/>
                <w:szCs w:val="20"/>
              </w:rPr>
              <w:t>me</w:t>
            </w:r>
            <w:r w:rsidRPr="00AD36D2">
              <w:rPr>
                <w:rFonts w:asciiTheme="majorBidi" w:hAnsiTheme="majorBidi" w:cstheme="majorBidi"/>
                <w:sz w:val="20"/>
                <w:szCs w:val="20"/>
              </w:rPr>
              <w:t xml:space="preserve">s specifically tailored to rural communities, </w:t>
            </w:r>
            <w:r w:rsidR="009E3B2D" w:rsidRPr="00AD36D2">
              <w:rPr>
                <w:rFonts w:asciiTheme="majorBidi" w:hAnsiTheme="majorBidi" w:cstheme="majorBidi"/>
                <w:sz w:val="20"/>
                <w:szCs w:val="20"/>
              </w:rPr>
              <w:t>indigenous peoples and local communities</w:t>
            </w:r>
            <w:r w:rsidRPr="00AD36D2">
              <w:rPr>
                <w:rFonts w:asciiTheme="majorBidi" w:hAnsiTheme="majorBidi" w:cstheme="majorBidi"/>
                <w:sz w:val="20"/>
                <w:szCs w:val="20"/>
              </w:rPr>
              <w:t>, and local leaders</w:t>
            </w:r>
          </w:p>
        </w:tc>
      </w:tr>
      <w:tr w:rsidR="00E76EC1" w:rsidRPr="00AD36D2" w14:paraId="22FD37B7" w14:textId="77777777" w:rsidTr="00BD6F94">
        <w:tc>
          <w:tcPr>
            <w:tcW w:w="774" w:type="pct"/>
            <w:vMerge/>
            <w:vAlign w:val="center"/>
          </w:tcPr>
          <w:p w14:paraId="7D3E3C14" w14:textId="77777777" w:rsidR="00E76EC1" w:rsidRPr="00AD36D2" w:rsidRDefault="00E76EC1" w:rsidP="00100B40">
            <w:pPr>
              <w:spacing w:before="40" w:after="40"/>
              <w:jc w:val="left"/>
              <w:rPr>
                <w:sz w:val="20"/>
                <w:szCs w:val="20"/>
              </w:rPr>
            </w:pPr>
          </w:p>
        </w:tc>
        <w:tc>
          <w:tcPr>
            <w:tcW w:w="1041" w:type="pct"/>
            <w:vAlign w:val="center"/>
          </w:tcPr>
          <w:p w14:paraId="5793CB18" w14:textId="605C8260" w:rsidR="00E76EC1" w:rsidRPr="00AD36D2" w:rsidRDefault="00E76EC1" w:rsidP="00100B40">
            <w:pPr>
              <w:spacing w:before="40" w:after="40"/>
              <w:jc w:val="left"/>
              <w:rPr>
                <w:sz w:val="20"/>
                <w:szCs w:val="20"/>
              </w:rPr>
            </w:pPr>
            <w:r w:rsidRPr="00AD36D2">
              <w:rPr>
                <w:sz w:val="20"/>
                <w:szCs w:val="20"/>
              </w:rPr>
              <w:t>Human resources: training and skills</w:t>
            </w:r>
          </w:p>
        </w:tc>
        <w:tc>
          <w:tcPr>
            <w:tcW w:w="3185" w:type="pct"/>
            <w:vAlign w:val="center"/>
          </w:tcPr>
          <w:p w14:paraId="5BE32D10" w14:textId="16661639" w:rsidR="00E76EC1" w:rsidRPr="00AD36D2" w:rsidRDefault="00E76EC1"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Training for </w:t>
            </w:r>
            <w:r w:rsidR="00C7059A" w:rsidRPr="00AD36D2">
              <w:rPr>
                <w:rFonts w:asciiTheme="majorBidi" w:hAnsiTheme="majorBidi" w:cstheme="majorBidi"/>
                <w:sz w:val="20"/>
                <w:szCs w:val="20"/>
              </w:rPr>
              <w:t>marginalised</w:t>
            </w:r>
            <w:r w:rsidRPr="00AD36D2">
              <w:rPr>
                <w:rFonts w:asciiTheme="majorBidi" w:hAnsiTheme="majorBidi" w:cstheme="majorBidi"/>
                <w:sz w:val="20"/>
                <w:szCs w:val="20"/>
              </w:rPr>
              <w:t xml:space="preserve"> groups on biodiversity conservation to build skills and knowledge </w:t>
            </w:r>
          </w:p>
          <w:p w14:paraId="35449462" w14:textId="347CE124" w:rsidR="00E76EC1" w:rsidRPr="00AD36D2" w:rsidRDefault="00C7059A"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t</w:t>
            </w:r>
            <w:r w:rsidR="00E76EC1" w:rsidRPr="00AD36D2">
              <w:rPr>
                <w:rFonts w:asciiTheme="majorBidi" w:hAnsiTheme="majorBidi" w:cstheme="majorBidi"/>
                <w:sz w:val="20"/>
                <w:szCs w:val="20"/>
              </w:rPr>
              <w:t>raining for government staff to understand gender perspective</w:t>
            </w:r>
            <w:r w:rsidR="00911AD7" w:rsidRPr="00AD36D2">
              <w:rPr>
                <w:rFonts w:asciiTheme="majorBidi" w:hAnsiTheme="majorBidi" w:cstheme="majorBidi"/>
                <w:sz w:val="20"/>
                <w:szCs w:val="20"/>
              </w:rPr>
              <w:t>s</w:t>
            </w:r>
            <w:r w:rsidR="00E76EC1" w:rsidRPr="00AD36D2">
              <w:rPr>
                <w:rFonts w:asciiTheme="majorBidi" w:hAnsiTheme="majorBidi" w:cstheme="majorBidi"/>
                <w:sz w:val="20"/>
                <w:szCs w:val="20"/>
              </w:rPr>
              <w:t xml:space="preserve"> and </w:t>
            </w:r>
            <w:r w:rsidR="00911AD7" w:rsidRPr="00AD36D2">
              <w:rPr>
                <w:rFonts w:asciiTheme="majorBidi" w:hAnsiTheme="majorBidi" w:cstheme="majorBidi"/>
                <w:sz w:val="20"/>
                <w:szCs w:val="20"/>
              </w:rPr>
              <w:t>address</w:t>
            </w:r>
            <w:r w:rsidR="00E76EC1" w:rsidRPr="00AD36D2">
              <w:rPr>
                <w:rFonts w:asciiTheme="majorBidi" w:hAnsiTheme="majorBidi" w:cstheme="majorBidi"/>
                <w:sz w:val="20"/>
                <w:szCs w:val="20"/>
              </w:rPr>
              <w:t xml:space="preserve"> resistance to </w:t>
            </w:r>
            <w:r w:rsidR="00911AD7" w:rsidRPr="00AD36D2">
              <w:rPr>
                <w:rFonts w:asciiTheme="majorBidi" w:hAnsiTheme="majorBidi" w:cstheme="majorBidi"/>
                <w:sz w:val="20"/>
                <w:szCs w:val="20"/>
              </w:rPr>
              <w:t>the integration</w:t>
            </w:r>
            <w:r w:rsidR="00E76EC1" w:rsidRPr="00AD36D2">
              <w:rPr>
                <w:rFonts w:asciiTheme="majorBidi" w:hAnsiTheme="majorBidi" w:cstheme="majorBidi"/>
                <w:sz w:val="20"/>
                <w:szCs w:val="20"/>
              </w:rPr>
              <w:t xml:space="preserve"> the gender perspective</w:t>
            </w:r>
            <w:r w:rsidR="00911AD7" w:rsidRPr="00AD36D2">
              <w:rPr>
                <w:rFonts w:asciiTheme="majorBidi" w:hAnsiTheme="majorBidi" w:cstheme="majorBidi"/>
                <w:sz w:val="20"/>
                <w:szCs w:val="20"/>
              </w:rPr>
              <w:t>s in biodiversity action</w:t>
            </w:r>
          </w:p>
        </w:tc>
      </w:tr>
      <w:tr w:rsidR="00E76EC1" w:rsidRPr="00AD36D2" w14:paraId="16B1D7C1" w14:textId="77777777" w:rsidTr="00BD6F94">
        <w:tc>
          <w:tcPr>
            <w:tcW w:w="774" w:type="pct"/>
            <w:vMerge/>
            <w:vAlign w:val="center"/>
          </w:tcPr>
          <w:p w14:paraId="674F1F3A" w14:textId="77777777" w:rsidR="00E76EC1" w:rsidRPr="00AD36D2" w:rsidRDefault="00E76EC1" w:rsidP="00100B40">
            <w:pPr>
              <w:spacing w:before="40" w:after="40"/>
              <w:jc w:val="left"/>
              <w:rPr>
                <w:sz w:val="20"/>
                <w:szCs w:val="20"/>
              </w:rPr>
            </w:pPr>
          </w:p>
        </w:tc>
        <w:tc>
          <w:tcPr>
            <w:tcW w:w="1041" w:type="pct"/>
            <w:vAlign w:val="center"/>
          </w:tcPr>
          <w:p w14:paraId="616DD34D" w14:textId="3EE88941" w:rsidR="00E76EC1" w:rsidRPr="00AD36D2" w:rsidRDefault="00E76EC1" w:rsidP="00100B40">
            <w:pPr>
              <w:spacing w:before="40" w:after="40"/>
              <w:jc w:val="left"/>
              <w:rPr>
                <w:sz w:val="20"/>
                <w:szCs w:val="20"/>
              </w:rPr>
            </w:pPr>
            <w:r w:rsidRPr="00AD36D2">
              <w:rPr>
                <w:sz w:val="20"/>
                <w:szCs w:val="20"/>
              </w:rPr>
              <w:t>Communication and awareness</w:t>
            </w:r>
          </w:p>
        </w:tc>
        <w:tc>
          <w:tcPr>
            <w:tcW w:w="3185" w:type="pct"/>
            <w:vAlign w:val="center"/>
          </w:tcPr>
          <w:p w14:paraId="4D502C01" w14:textId="4A6A19CF" w:rsidR="00E76EC1" w:rsidRPr="00AD36D2" w:rsidRDefault="00E76EC1"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Disseminate information to promote the involvement and access of women and girls </w:t>
            </w:r>
            <w:r w:rsidR="005D67E7" w:rsidRPr="00AD36D2">
              <w:rPr>
                <w:rFonts w:asciiTheme="majorBidi" w:hAnsiTheme="majorBidi" w:cstheme="majorBidi"/>
                <w:sz w:val="20"/>
                <w:szCs w:val="20"/>
              </w:rPr>
              <w:t>in biodiversity related decision making</w:t>
            </w:r>
          </w:p>
          <w:p w14:paraId="17B505F2" w14:textId="17B8D232" w:rsidR="00E76EC1" w:rsidRPr="00AD36D2" w:rsidRDefault="005D67E7"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c</w:t>
            </w:r>
            <w:r w:rsidR="00E76EC1" w:rsidRPr="00AD36D2">
              <w:rPr>
                <w:rFonts w:asciiTheme="majorBidi" w:hAnsiTheme="majorBidi" w:cstheme="majorBidi"/>
                <w:sz w:val="20"/>
                <w:szCs w:val="20"/>
              </w:rPr>
              <w:t>ommunication on the importance of gender equality in biodiversity conservation, particularly in rural areas</w:t>
            </w:r>
          </w:p>
        </w:tc>
      </w:tr>
      <w:tr w:rsidR="00E76EC1" w:rsidRPr="00AD36D2" w14:paraId="1C659AFC" w14:textId="77777777" w:rsidTr="00BD6F94">
        <w:tc>
          <w:tcPr>
            <w:tcW w:w="774" w:type="pct"/>
            <w:vMerge/>
            <w:vAlign w:val="center"/>
          </w:tcPr>
          <w:p w14:paraId="3FAEBB7D" w14:textId="77777777" w:rsidR="00E76EC1" w:rsidRPr="00AD36D2" w:rsidRDefault="00E76EC1" w:rsidP="00100B40">
            <w:pPr>
              <w:spacing w:before="40" w:after="40"/>
              <w:jc w:val="left"/>
              <w:rPr>
                <w:sz w:val="20"/>
                <w:szCs w:val="20"/>
              </w:rPr>
            </w:pPr>
          </w:p>
        </w:tc>
        <w:tc>
          <w:tcPr>
            <w:tcW w:w="1041" w:type="pct"/>
            <w:vAlign w:val="center"/>
          </w:tcPr>
          <w:p w14:paraId="2D5B82FA" w14:textId="416A172C" w:rsidR="00E76EC1" w:rsidRPr="00AD36D2" w:rsidRDefault="00E76EC1" w:rsidP="00100B40">
            <w:pPr>
              <w:spacing w:before="40" w:after="40"/>
              <w:jc w:val="left"/>
              <w:rPr>
                <w:sz w:val="20"/>
                <w:szCs w:val="20"/>
              </w:rPr>
            </w:pPr>
            <w:r w:rsidRPr="00AD36D2">
              <w:rPr>
                <w:sz w:val="20"/>
                <w:szCs w:val="20"/>
              </w:rPr>
              <w:t>International cooperation and knowledge transfer</w:t>
            </w:r>
          </w:p>
        </w:tc>
        <w:tc>
          <w:tcPr>
            <w:tcW w:w="3185" w:type="pct"/>
            <w:vAlign w:val="center"/>
          </w:tcPr>
          <w:p w14:paraId="2ABC7F1F" w14:textId="2A19353E" w:rsidR="00E76EC1" w:rsidRPr="00AD36D2" w:rsidRDefault="005D67E7"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Increased p</w:t>
            </w:r>
            <w:r w:rsidR="00E76EC1" w:rsidRPr="00AD36D2">
              <w:rPr>
                <w:rFonts w:asciiTheme="majorBidi" w:hAnsiTheme="majorBidi" w:cstheme="majorBidi"/>
                <w:sz w:val="20"/>
                <w:szCs w:val="20"/>
              </w:rPr>
              <w:t>artner</w:t>
            </w:r>
            <w:r w:rsidRPr="00AD36D2">
              <w:rPr>
                <w:rFonts w:asciiTheme="majorBidi" w:hAnsiTheme="majorBidi" w:cstheme="majorBidi"/>
                <w:sz w:val="20"/>
                <w:szCs w:val="20"/>
              </w:rPr>
              <w:t>ships</w:t>
            </w:r>
            <w:r w:rsidR="00E76EC1" w:rsidRPr="00AD36D2">
              <w:rPr>
                <w:rFonts w:asciiTheme="majorBidi" w:hAnsiTheme="majorBidi" w:cstheme="majorBidi"/>
                <w:sz w:val="20"/>
                <w:szCs w:val="20"/>
              </w:rPr>
              <w:t xml:space="preserve"> with </w:t>
            </w:r>
            <w:r w:rsidRPr="00AD36D2">
              <w:rPr>
                <w:rFonts w:asciiTheme="majorBidi" w:hAnsiTheme="majorBidi" w:cstheme="majorBidi"/>
                <w:sz w:val="20"/>
                <w:szCs w:val="20"/>
              </w:rPr>
              <w:t>non</w:t>
            </w:r>
            <w:r w:rsidR="005A1D95" w:rsidRPr="00AD36D2">
              <w:rPr>
                <w:rFonts w:asciiTheme="majorBidi" w:hAnsiTheme="majorBidi" w:cstheme="majorBidi"/>
                <w:sz w:val="20"/>
                <w:szCs w:val="20"/>
              </w:rPr>
              <w:t>-</w:t>
            </w:r>
            <w:r w:rsidRPr="00AD36D2">
              <w:rPr>
                <w:rFonts w:asciiTheme="majorBidi" w:hAnsiTheme="majorBidi" w:cstheme="majorBidi"/>
                <w:sz w:val="20"/>
                <w:szCs w:val="20"/>
              </w:rPr>
              <w:t>governmental organi</w:t>
            </w:r>
            <w:r w:rsidR="009A3F98" w:rsidRPr="00AD36D2">
              <w:rPr>
                <w:rFonts w:asciiTheme="majorBidi" w:hAnsiTheme="majorBidi" w:cstheme="majorBidi"/>
                <w:sz w:val="20"/>
                <w:szCs w:val="20"/>
              </w:rPr>
              <w:t>z</w:t>
            </w:r>
            <w:r w:rsidRPr="00AD36D2">
              <w:rPr>
                <w:rFonts w:asciiTheme="majorBidi" w:hAnsiTheme="majorBidi" w:cstheme="majorBidi"/>
                <w:sz w:val="20"/>
                <w:szCs w:val="20"/>
              </w:rPr>
              <w:t>ations</w:t>
            </w:r>
            <w:r w:rsidR="00E76EC1" w:rsidRPr="00AD36D2">
              <w:rPr>
                <w:rFonts w:asciiTheme="majorBidi" w:hAnsiTheme="majorBidi" w:cstheme="majorBidi"/>
                <w:sz w:val="20"/>
                <w:szCs w:val="20"/>
              </w:rPr>
              <w:t>, community-based organi</w:t>
            </w:r>
            <w:r w:rsidR="009A3F98" w:rsidRPr="00AD36D2">
              <w:rPr>
                <w:rFonts w:asciiTheme="majorBidi" w:hAnsiTheme="majorBidi" w:cstheme="majorBidi"/>
                <w:sz w:val="20"/>
                <w:szCs w:val="20"/>
              </w:rPr>
              <w:t>z</w:t>
            </w:r>
            <w:r w:rsidR="00E76EC1" w:rsidRPr="00AD36D2">
              <w:rPr>
                <w:rFonts w:asciiTheme="majorBidi" w:hAnsiTheme="majorBidi" w:cstheme="majorBidi"/>
                <w:sz w:val="20"/>
                <w:szCs w:val="20"/>
              </w:rPr>
              <w:t xml:space="preserve">ations and grassroot movements working on gender equality </w:t>
            </w:r>
          </w:p>
        </w:tc>
      </w:tr>
      <w:tr w:rsidR="00E76EC1" w:rsidRPr="00AD36D2" w14:paraId="35F08713" w14:textId="77777777" w:rsidTr="00BD6F94">
        <w:tc>
          <w:tcPr>
            <w:tcW w:w="774" w:type="pct"/>
            <w:vMerge/>
            <w:vAlign w:val="center"/>
          </w:tcPr>
          <w:p w14:paraId="00F77D68" w14:textId="77777777" w:rsidR="00E76EC1" w:rsidRPr="00AD36D2" w:rsidRDefault="00E76EC1" w:rsidP="00100B40">
            <w:pPr>
              <w:spacing w:before="40" w:after="40"/>
              <w:jc w:val="left"/>
              <w:rPr>
                <w:sz w:val="20"/>
                <w:szCs w:val="20"/>
              </w:rPr>
            </w:pPr>
          </w:p>
        </w:tc>
        <w:tc>
          <w:tcPr>
            <w:tcW w:w="1041" w:type="pct"/>
            <w:vAlign w:val="center"/>
          </w:tcPr>
          <w:p w14:paraId="3192B9AD" w14:textId="001DB1F7" w:rsidR="00E76EC1" w:rsidRPr="00AD36D2" w:rsidRDefault="00E76EC1" w:rsidP="00100B40">
            <w:pPr>
              <w:spacing w:before="40" w:after="40"/>
              <w:jc w:val="left"/>
              <w:rPr>
                <w:sz w:val="20"/>
                <w:szCs w:val="20"/>
              </w:rPr>
            </w:pPr>
            <w:r w:rsidRPr="00AD36D2">
              <w:rPr>
                <w:sz w:val="20"/>
                <w:szCs w:val="20"/>
              </w:rPr>
              <w:t>National and local cooperation and knowledge transfer</w:t>
            </w:r>
          </w:p>
        </w:tc>
        <w:tc>
          <w:tcPr>
            <w:tcW w:w="3185" w:type="pct"/>
            <w:vAlign w:val="center"/>
          </w:tcPr>
          <w:p w14:paraId="64E9F2D8" w14:textId="241C5DF2" w:rsidR="00E76EC1" w:rsidRPr="00AD36D2" w:rsidRDefault="005D67E7"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Support for c</w:t>
            </w:r>
            <w:r w:rsidR="00E76EC1" w:rsidRPr="00AD36D2">
              <w:rPr>
                <w:rFonts w:asciiTheme="majorBidi" w:hAnsiTheme="majorBidi" w:cstheme="majorBidi"/>
                <w:sz w:val="20"/>
                <w:szCs w:val="20"/>
              </w:rPr>
              <w:t>ommunity-led initiatives that empower women and marginali</w:t>
            </w:r>
            <w:r w:rsidR="009A3F98" w:rsidRPr="00AD36D2">
              <w:rPr>
                <w:rFonts w:asciiTheme="majorBidi" w:hAnsiTheme="majorBidi" w:cstheme="majorBidi"/>
                <w:sz w:val="20"/>
                <w:szCs w:val="20"/>
              </w:rPr>
              <w:t>z</w:t>
            </w:r>
            <w:r w:rsidR="00E76EC1" w:rsidRPr="00AD36D2">
              <w:rPr>
                <w:rFonts w:asciiTheme="majorBidi" w:hAnsiTheme="majorBidi" w:cstheme="majorBidi"/>
                <w:sz w:val="20"/>
                <w:szCs w:val="20"/>
              </w:rPr>
              <w:t xml:space="preserve">ed groups to engage in biodiversity conservation </w:t>
            </w:r>
          </w:p>
          <w:p w14:paraId="7E163B5E" w14:textId="6F4CDF42" w:rsidR="00E76EC1" w:rsidRPr="00AD36D2" w:rsidRDefault="005D67E7"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c</w:t>
            </w:r>
            <w:r w:rsidR="00E76EC1" w:rsidRPr="00AD36D2">
              <w:rPr>
                <w:rFonts w:asciiTheme="majorBidi" w:hAnsiTheme="majorBidi" w:cstheme="majorBidi"/>
                <w:sz w:val="20"/>
                <w:szCs w:val="20"/>
              </w:rPr>
              <w:t>onsult</w:t>
            </w:r>
            <w:r w:rsidRPr="00AD36D2">
              <w:rPr>
                <w:rFonts w:asciiTheme="majorBidi" w:hAnsiTheme="majorBidi" w:cstheme="majorBidi"/>
                <w:sz w:val="20"/>
                <w:szCs w:val="20"/>
              </w:rPr>
              <w:t>ation with</w:t>
            </w:r>
            <w:r w:rsidR="00E76EC1" w:rsidRPr="00AD36D2">
              <w:rPr>
                <w:rFonts w:asciiTheme="majorBidi" w:hAnsiTheme="majorBidi" w:cstheme="majorBidi"/>
                <w:sz w:val="20"/>
                <w:szCs w:val="20"/>
              </w:rPr>
              <w:t xml:space="preserve"> gender experts, environmental organi</w:t>
            </w:r>
            <w:r w:rsidR="009A3F98" w:rsidRPr="00AD36D2">
              <w:rPr>
                <w:rFonts w:asciiTheme="majorBidi" w:hAnsiTheme="majorBidi" w:cstheme="majorBidi"/>
                <w:sz w:val="20"/>
                <w:szCs w:val="20"/>
              </w:rPr>
              <w:t>z</w:t>
            </w:r>
            <w:r w:rsidR="00E76EC1" w:rsidRPr="00AD36D2">
              <w:rPr>
                <w:rFonts w:asciiTheme="majorBidi" w:hAnsiTheme="majorBidi" w:cstheme="majorBidi"/>
                <w:sz w:val="20"/>
                <w:szCs w:val="20"/>
              </w:rPr>
              <w:t xml:space="preserve">ations and ministries </w:t>
            </w:r>
          </w:p>
        </w:tc>
      </w:tr>
      <w:tr w:rsidR="00E76EC1" w:rsidRPr="00AD36D2" w14:paraId="6223BFCD" w14:textId="77777777" w:rsidTr="00BD6F94">
        <w:tc>
          <w:tcPr>
            <w:tcW w:w="774" w:type="pct"/>
            <w:vMerge/>
            <w:vAlign w:val="center"/>
          </w:tcPr>
          <w:p w14:paraId="7A9332E8" w14:textId="77777777" w:rsidR="00E76EC1" w:rsidRPr="00AD36D2" w:rsidRDefault="00E76EC1" w:rsidP="00100B40">
            <w:pPr>
              <w:spacing w:before="40" w:after="40"/>
              <w:jc w:val="left"/>
              <w:rPr>
                <w:sz w:val="20"/>
                <w:szCs w:val="20"/>
              </w:rPr>
            </w:pPr>
          </w:p>
        </w:tc>
        <w:tc>
          <w:tcPr>
            <w:tcW w:w="1041" w:type="pct"/>
            <w:vAlign w:val="center"/>
          </w:tcPr>
          <w:p w14:paraId="7C14F766" w14:textId="36F1760D" w:rsidR="00E76EC1" w:rsidRPr="00AD36D2" w:rsidRDefault="00E76EC1" w:rsidP="00100B40">
            <w:pPr>
              <w:spacing w:before="40" w:after="40"/>
              <w:jc w:val="left"/>
              <w:rPr>
                <w:sz w:val="20"/>
                <w:szCs w:val="20"/>
              </w:rPr>
            </w:pPr>
            <w:r w:rsidRPr="00AD36D2">
              <w:rPr>
                <w:sz w:val="20"/>
                <w:szCs w:val="20"/>
              </w:rPr>
              <w:t>Environmental governance and policy</w:t>
            </w:r>
          </w:p>
        </w:tc>
        <w:tc>
          <w:tcPr>
            <w:tcW w:w="3185" w:type="pct"/>
            <w:vAlign w:val="center"/>
          </w:tcPr>
          <w:p w14:paraId="4B63ED7A" w14:textId="32C5E655" w:rsidR="00E76EC1" w:rsidRPr="00AD36D2" w:rsidRDefault="007701ED"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Improved i</w:t>
            </w:r>
            <w:r w:rsidR="00E76EC1" w:rsidRPr="00AD36D2">
              <w:rPr>
                <w:rFonts w:asciiTheme="majorBidi" w:hAnsiTheme="majorBidi" w:cstheme="majorBidi"/>
                <w:sz w:val="20"/>
                <w:szCs w:val="20"/>
              </w:rPr>
              <w:t>ntegrat</w:t>
            </w:r>
            <w:r w:rsidRPr="00AD36D2">
              <w:rPr>
                <w:rFonts w:asciiTheme="majorBidi" w:hAnsiTheme="majorBidi" w:cstheme="majorBidi"/>
                <w:sz w:val="20"/>
                <w:szCs w:val="20"/>
              </w:rPr>
              <w:t>ion of</w:t>
            </w:r>
            <w:r w:rsidR="00E76EC1" w:rsidRPr="00AD36D2">
              <w:rPr>
                <w:rFonts w:asciiTheme="majorBidi" w:hAnsiTheme="majorBidi" w:cstheme="majorBidi"/>
                <w:sz w:val="20"/>
                <w:szCs w:val="20"/>
              </w:rPr>
              <w:t xml:space="preserve"> women into governmental institutions and labour markets of all sectors </w:t>
            </w:r>
          </w:p>
          <w:p w14:paraId="539A510A" w14:textId="791E72D2" w:rsidR="00E76EC1" w:rsidRPr="00AD36D2" w:rsidRDefault="007701ED" w:rsidP="00F5371E">
            <w:pPr>
              <w:pStyle w:val="ListParagraph"/>
              <w:numPr>
                <w:ilvl w:val="0"/>
                <w:numId w:val="42"/>
              </w:numPr>
              <w:tabs>
                <w:tab w:val="clear" w:pos="567"/>
                <w:tab w:val="clear" w:pos="1134"/>
                <w:tab w:val="clear" w:pos="1701"/>
                <w:tab w:val="clear" w:pos="2268"/>
              </w:tabs>
              <w:spacing w:before="40" w:after="40"/>
              <w:ind w:left="313" w:hanging="313"/>
              <w:jc w:val="left"/>
              <w:rPr>
                <w:rFonts w:asciiTheme="majorBidi" w:hAnsiTheme="majorBidi" w:cstheme="majorBidi"/>
                <w:sz w:val="20"/>
                <w:szCs w:val="20"/>
              </w:rPr>
            </w:pPr>
            <w:r w:rsidRPr="00AD36D2">
              <w:rPr>
                <w:rFonts w:asciiTheme="majorBidi" w:hAnsiTheme="majorBidi" w:cstheme="majorBidi"/>
                <w:sz w:val="20"/>
                <w:szCs w:val="20"/>
              </w:rPr>
              <w:t xml:space="preserve">Establishment of </w:t>
            </w:r>
            <w:r w:rsidR="00E76EC1" w:rsidRPr="00AD36D2">
              <w:rPr>
                <w:rFonts w:asciiTheme="majorBidi" w:hAnsiTheme="majorBidi" w:cstheme="majorBidi"/>
                <w:sz w:val="20"/>
                <w:szCs w:val="20"/>
              </w:rPr>
              <w:t xml:space="preserve">a gender desk </w:t>
            </w:r>
            <w:r w:rsidRPr="00AD36D2">
              <w:rPr>
                <w:rFonts w:asciiTheme="majorBidi" w:hAnsiTheme="majorBidi" w:cstheme="majorBidi"/>
                <w:sz w:val="20"/>
                <w:szCs w:val="20"/>
              </w:rPr>
              <w:t>on</w:t>
            </w:r>
            <w:r w:rsidR="00E76EC1" w:rsidRPr="00AD36D2">
              <w:rPr>
                <w:rFonts w:asciiTheme="majorBidi" w:hAnsiTheme="majorBidi" w:cstheme="majorBidi"/>
                <w:sz w:val="20"/>
                <w:szCs w:val="20"/>
              </w:rPr>
              <w:t xml:space="preserve"> biodiversity management to effectively address and coordinate biodiversity related issues </w:t>
            </w:r>
          </w:p>
        </w:tc>
      </w:tr>
    </w:tbl>
    <w:p w14:paraId="45475757" w14:textId="7164A526" w:rsidR="008C0428" w:rsidRPr="00AD36D2" w:rsidRDefault="00F949E5" w:rsidP="00731CA5">
      <w:pPr>
        <w:pStyle w:val="CBDNormalNumber"/>
        <w:numPr>
          <w:ilvl w:val="0"/>
          <w:numId w:val="5"/>
        </w:numPr>
        <w:ind w:left="568"/>
      </w:pPr>
      <w:r w:rsidRPr="00AD36D2">
        <w:t>Few Parties (</w:t>
      </w:r>
      <w:r w:rsidR="00D75730" w:rsidRPr="00AD36D2">
        <w:t xml:space="preserve">16%) and </w:t>
      </w:r>
      <w:r w:rsidR="00044300" w:rsidRPr="00AD36D2">
        <w:t>less than a fifth (19%)</w:t>
      </w:r>
      <w:r w:rsidR="008C0428" w:rsidRPr="00AD36D2">
        <w:t xml:space="preserve"> national target submissions provide information on the involvement of actors other than national governments. Of the ones that do, over half detail the types of non-</w:t>
      </w:r>
      <w:r w:rsidR="00F62705" w:rsidRPr="00AD36D2">
        <w:t>S</w:t>
      </w:r>
      <w:r w:rsidR="008C0428" w:rsidRPr="00AD36D2">
        <w:t>tate actors involved or to be involved. Few mentioned women directly. The majority mentioned civil society organi</w:t>
      </w:r>
      <w:r w:rsidR="00C73E14" w:rsidRPr="00AD36D2">
        <w:t>z</w:t>
      </w:r>
      <w:r w:rsidR="008C0428" w:rsidRPr="00AD36D2">
        <w:t>ations and groups, which mostly included non-governmental organizations and community-based organizations. Around a fifth mentioned indigenous peoples and local communities and the private sector. Few mentioned youth and academia. Information in submissions on non-</w:t>
      </w:r>
      <w:r w:rsidR="00F62705" w:rsidRPr="00AD36D2">
        <w:t>S</w:t>
      </w:r>
      <w:r w:rsidR="008C0428" w:rsidRPr="00AD36D2">
        <w:t>tate actors</w:t>
      </w:r>
      <w:r w:rsidR="00942365" w:rsidRPr="00AD36D2">
        <w:t>’</w:t>
      </w:r>
      <w:r w:rsidR="008C0428" w:rsidRPr="00AD36D2">
        <w:t xml:space="preserve"> commitments varied widely, ranging from those that highlighted the significance of current contributions, identified contributions that are needed by non-</w:t>
      </w:r>
      <w:r w:rsidR="00942365" w:rsidRPr="00AD36D2">
        <w:t>S</w:t>
      </w:r>
      <w:r w:rsidR="008C0428" w:rsidRPr="00AD36D2">
        <w:t>tate actors, and outlined actions to support and improve engagement of non-</w:t>
      </w:r>
      <w:r w:rsidR="00942365" w:rsidRPr="00AD36D2">
        <w:t>S</w:t>
      </w:r>
      <w:r w:rsidR="008C0428" w:rsidRPr="00AD36D2">
        <w:t>tate actors in actions. Some also indicated that commitments are in development, and others refer to non-</w:t>
      </w:r>
      <w:r w:rsidR="00942365" w:rsidRPr="00AD36D2">
        <w:t>S</w:t>
      </w:r>
      <w:r w:rsidR="008C0428" w:rsidRPr="00AD36D2">
        <w:t>tate actors</w:t>
      </w:r>
      <w:r w:rsidR="00942365" w:rsidRPr="00AD36D2">
        <w:t>’</w:t>
      </w:r>
      <w:r w:rsidR="008C0428" w:rsidRPr="00AD36D2">
        <w:t xml:space="preserve"> contributions as being detailed as part of the implementing agencies in their NBSAPs. Few outlined details of planned contributions by non-</w:t>
      </w:r>
      <w:r w:rsidR="00942365" w:rsidRPr="00AD36D2">
        <w:t>S</w:t>
      </w:r>
      <w:r w:rsidR="008C0428" w:rsidRPr="00AD36D2">
        <w:t xml:space="preserve">tate actors in their target submissions. Of </w:t>
      </w:r>
      <w:r w:rsidR="008C0428" w:rsidRPr="00AD36D2">
        <w:lastRenderedPageBreak/>
        <w:t>those that did, the types of contributions by non-</w:t>
      </w:r>
      <w:r w:rsidR="00942365" w:rsidRPr="00AD36D2">
        <w:t>S</w:t>
      </w:r>
      <w:r w:rsidR="008C0428" w:rsidRPr="00AD36D2">
        <w:t>tate actors include civil society organizations</w:t>
      </w:r>
      <w:r w:rsidR="00942365" w:rsidRPr="00AD36D2">
        <w:t>’</w:t>
      </w:r>
      <w:r w:rsidR="008C0428" w:rsidRPr="00AD36D2">
        <w:t xml:space="preserve"> role in advocating and promoting gender-responsive and women</w:t>
      </w:r>
      <w:r w:rsidR="00942365" w:rsidRPr="00AD36D2">
        <w:t>’</w:t>
      </w:r>
      <w:r w:rsidR="008C0428" w:rsidRPr="00AD36D2">
        <w:t>s empowerment approaches, provision of training and awareness</w:t>
      </w:r>
      <w:r w:rsidR="007C485A" w:rsidRPr="00AD36D2">
        <w:t>-</w:t>
      </w:r>
      <w:r w:rsidR="008C0428" w:rsidRPr="00AD36D2">
        <w:t>raising to local communities, private sector's role in implementing the regulations that enhance gender rights</w:t>
      </w:r>
      <w:r w:rsidR="007C485A" w:rsidRPr="00AD36D2">
        <w:t>,</w:t>
      </w:r>
      <w:r w:rsidR="008C0428" w:rsidRPr="00AD36D2">
        <w:t xml:space="preserve"> as well as non-</w:t>
      </w:r>
      <w:r w:rsidR="007F5D55" w:rsidRPr="00AD36D2">
        <w:t>S</w:t>
      </w:r>
      <w:r w:rsidR="008C0428" w:rsidRPr="00AD36D2">
        <w:t>tate actors</w:t>
      </w:r>
      <w:r w:rsidR="007F5D55" w:rsidRPr="00AD36D2">
        <w:t>’</w:t>
      </w:r>
      <w:r w:rsidR="008C0428" w:rsidRPr="00AD36D2">
        <w:t xml:space="preserve"> roles in reporting illegal wildlife activities, data collection, and engagement in the preparation and implementation of protected area co-management plans. </w:t>
      </w:r>
    </w:p>
    <w:p w14:paraId="5CEE6DCF" w14:textId="6589686F" w:rsidR="008C0428" w:rsidRPr="00AD36D2" w:rsidRDefault="00BC5C60" w:rsidP="00731CA5">
      <w:pPr>
        <w:pStyle w:val="CBDNormalNumber"/>
        <w:numPr>
          <w:ilvl w:val="0"/>
          <w:numId w:val="5"/>
        </w:numPr>
        <w:ind w:left="568"/>
      </w:pPr>
      <w:r w:rsidRPr="00AD36D2">
        <w:t xml:space="preserve">About a quarter of Parties indicated that they would make use of component (26%) or complimentary (23%) indicators for monitoring implementation of their national targets associated with this target of the Framework. Comparatively more (35%) indicated that they would make use of national indicators. At the target level, about </w:t>
      </w:r>
      <w:r w:rsidR="008C0428" w:rsidRPr="00AD36D2">
        <w:t>a third of national target submissions identified component (34%) and complementary (31%) indicators. Less than half (46%) of national targets mapped to GBF Target 23 contained supplementary national indicators. Several of the national indicators for Target 23 monitor progress as disaggregated by gender, age, or disability status. </w:t>
      </w:r>
    </w:p>
    <w:p w14:paraId="41F789CC" w14:textId="0D15D268" w:rsidR="008C0428" w:rsidRPr="00AD36D2" w:rsidRDefault="008C0428" w:rsidP="00731CA5">
      <w:pPr>
        <w:pStyle w:val="CBDNormalNumber"/>
        <w:numPr>
          <w:ilvl w:val="0"/>
          <w:numId w:val="5"/>
        </w:numPr>
        <w:ind w:left="568"/>
      </w:pPr>
      <w:r w:rsidRPr="00AD36D2">
        <w:t>About two thirds of national target submissions (67%) contain information on which elements of section C of the Kunming-Montreal Global Biodiversity Framework are addressed by the national target. Of these, the majority of submissions (8</w:t>
      </w:r>
      <w:r w:rsidR="00133EA5" w:rsidRPr="00AD36D2">
        <w:t>3</w:t>
      </w:r>
      <w:r w:rsidRPr="00AD36D2">
        <w:t>%) indicated they addressed a whole-of-government and whole-of-society approach, gender (8</w:t>
      </w:r>
      <w:r w:rsidR="00133EA5" w:rsidRPr="00AD36D2">
        <w:t>0</w:t>
      </w:r>
      <w:r w:rsidRPr="00AD36D2">
        <w:t>%), collective efforts towards the targets (7</w:t>
      </w:r>
      <w:r w:rsidR="00133EA5" w:rsidRPr="00AD36D2">
        <w:t>8</w:t>
      </w:r>
      <w:r w:rsidRPr="00AD36D2">
        <w:t>%), and contribution and rights of indigenous peoples and local communities (7</w:t>
      </w:r>
      <w:r w:rsidR="00022BF3" w:rsidRPr="00AD36D2">
        <w:t>2</w:t>
      </w:r>
      <w:r w:rsidRPr="00AD36D2">
        <w:t>%).</w:t>
      </w:r>
    </w:p>
    <w:p w14:paraId="506E2AA7" w14:textId="5DBC74AD" w:rsidR="008C0428" w:rsidRPr="00AD36D2" w:rsidRDefault="008C0428" w:rsidP="00731CA5">
      <w:pPr>
        <w:pStyle w:val="CBDNormalNumber"/>
        <w:numPr>
          <w:ilvl w:val="0"/>
          <w:numId w:val="5"/>
        </w:numPr>
        <w:ind w:left="568"/>
      </w:pPr>
      <w:r w:rsidRPr="00AD36D2">
        <w:t>Over half (54%) of national targets have associated policy measures. Commonly reported measures related to equitable, inclusive, and gender-responsive representation and participation in biodiversity and natural resource management decision-making at all levels. For example, through the development of national gender strategies and action plans, establishment of quotas and standards for female representation in decision</w:t>
      </w:r>
      <w:r w:rsidR="007C485A" w:rsidRPr="00AD36D2">
        <w:t>-</w:t>
      </w:r>
      <w:r w:rsidRPr="00AD36D2">
        <w:t>making bodies, strengthening and development of laws and policies</w:t>
      </w:r>
      <w:r w:rsidR="007C485A" w:rsidRPr="00AD36D2">
        <w:t>,</w:t>
      </w:r>
      <w:r w:rsidRPr="00AD36D2">
        <w:t xml:space="preserve"> such as a national equality policy, tools to evaluate and monitor gender inclusion</w:t>
      </w:r>
      <w:r w:rsidR="007C485A" w:rsidRPr="00AD36D2">
        <w:t>,</w:t>
      </w:r>
      <w:r w:rsidRPr="00AD36D2">
        <w:t xml:space="preserve"> such as Gender Based Analysis Plus and gender-sensitive indicators, and standards for participation of women and girls in design and objectives of funded projects. Other policy measures focused on supporting and protecting the rights of women, including development of safeguards to protect women involved in biodiversity activities at all levels and provide safety from gender-based harassment, violence and discrimination, as well as integration of gender equality in access and benefit</w:t>
      </w:r>
      <w:r w:rsidR="007C485A" w:rsidRPr="00AD36D2">
        <w:t>-</w:t>
      </w:r>
      <w:r w:rsidRPr="00AD36D2">
        <w:t>sharing regulations and policies, and the reforming of laws and policies that discriminate against women. Other policy measures focused on awareness</w:t>
      </w:r>
      <w:r w:rsidR="007C485A" w:rsidRPr="00AD36D2">
        <w:t>-</w:t>
      </w:r>
      <w:r w:rsidRPr="00AD36D2">
        <w:t>raising and capacity</w:t>
      </w:r>
      <w:r w:rsidR="006B515F" w:rsidRPr="00AD36D2">
        <w:t>-</w:t>
      </w:r>
      <w:r w:rsidRPr="00AD36D2">
        <w:t xml:space="preserve">building, education, and targeted training of women and girls to enhance leadership, advocacy skills, knowledge of legislation, opportunities in biodiversity management, and creation of partnership projects. </w:t>
      </w:r>
    </w:p>
    <w:p w14:paraId="2D6736D0" w14:textId="77777777" w:rsidR="008C0428" w:rsidRPr="00AD36D2" w:rsidRDefault="008C0428" w:rsidP="008C0428">
      <w:pPr>
        <w:rPr>
          <w:rFonts w:asciiTheme="majorBidi" w:hAnsiTheme="majorBidi" w:cstheme="majorBidi"/>
        </w:rPr>
      </w:pPr>
    </w:p>
    <w:p w14:paraId="6BAEA3D9" w14:textId="193598CE" w:rsidR="008C0428" w:rsidRPr="00AD36D2" w:rsidRDefault="008C0428" w:rsidP="008C0428">
      <w:pPr>
        <w:rPr>
          <w:rFonts w:asciiTheme="majorBidi" w:hAnsiTheme="majorBidi" w:cstheme="majorBidi"/>
        </w:rPr>
      </w:pPr>
    </w:p>
    <w:p w14:paraId="53155F17" w14:textId="44E4563F" w:rsidR="008C0428" w:rsidRPr="00AD36D2" w:rsidRDefault="000A3E53" w:rsidP="009C3E2A">
      <w:pPr>
        <w:pStyle w:val="CBDFigureTitle"/>
      </w:pPr>
      <w:r w:rsidRPr="00AD36D2">
        <w:rPr>
          <w:noProof/>
        </w:rPr>
        <w:lastRenderedPageBreak/>
        <w:drawing>
          <wp:inline distT="0" distB="0" distL="0" distR="0" wp14:anchorId="7A1357F6" wp14:editId="55E861CF">
            <wp:extent cx="5589919" cy="5806856"/>
            <wp:effectExtent l="0" t="0" r="0" b="3810"/>
            <wp:docPr id="1312913592"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5641034" cy="5859955"/>
                    </a:xfrm>
                    <a:prstGeom prst="rect">
                      <a:avLst/>
                    </a:prstGeom>
                    <a:noFill/>
                  </pic:spPr>
                </pic:pic>
              </a:graphicData>
            </a:graphic>
          </wp:inline>
        </w:drawing>
      </w:r>
      <w:r w:rsidR="008C0428" w:rsidRPr="00AD36D2">
        <w:t>Figure 3</w:t>
      </w:r>
      <w:r w:rsidR="00393FF7" w:rsidRPr="00AD36D2">
        <w:t>1</w:t>
      </w:r>
      <w:r w:rsidR="008C0428" w:rsidRPr="00AD36D2">
        <w:t xml:space="preserve"> – Assessment of the degree to which Parties have addressed the elements of GBF Target 23 in their national target(s). The coloured bars indicate the proportion of Parties that have set national targets which correspond to each assessment category. The number of Parties represented in each bar varies with the number of Parties that have submitted national targets related to a given target of the Kunming-Montreal Global Biodiversity Framework</w:t>
      </w:r>
      <w:r w:rsidR="00A77CC7" w:rsidRPr="00AD36D2">
        <w:t>.</w:t>
      </w:r>
    </w:p>
    <w:p w14:paraId="4E1B41F1" w14:textId="77777777" w:rsidR="006615F6" w:rsidRPr="00AD36D2" w:rsidRDefault="006615F6">
      <w:pPr>
        <w:tabs>
          <w:tab w:val="clear" w:pos="567"/>
          <w:tab w:val="clear" w:pos="1134"/>
          <w:tab w:val="clear" w:pos="1701"/>
          <w:tab w:val="clear" w:pos="2268"/>
        </w:tabs>
        <w:spacing w:after="160" w:line="278" w:lineRule="auto"/>
        <w:jc w:val="left"/>
        <w:rPr>
          <w:b/>
          <w:sz w:val="28"/>
        </w:rPr>
      </w:pPr>
      <w:r w:rsidRPr="00AD36D2">
        <w:br w:type="page"/>
      </w:r>
    </w:p>
    <w:p w14:paraId="75EDC5D3" w14:textId="2A31DEAF" w:rsidR="008C0428" w:rsidRPr="00AD36D2" w:rsidRDefault="008C0428" w:rsidP="00593980">
      <w:pPr>
        <w:pStyle w:val="CBDAnnex"/>
        <w:rPr>
          <w:caps/>
        </w:rPr>
      </w:pPr>
      <w:bookmarkStart w:id="166" w:name="_Toc219112348"/>
      <w:r w:rsidRPr="00AD36D2">
        <w:lastRenderedPageBreak/>
        <w:t>Annex I</w:t>
      </w:r>
      <w:bookmarkEnd w:id="166"/>
    </w:p>
    <w:p w14:paraId="3DCB3301" w14:textId="21D4F687" w:rsidR="008C0428" w:rsidRPr="00AD36D2" w:rsidRDefault="00677F86" w:rsidP="008E1EA8">
      <w:pPr>
        <w:pStyle w:val="CBDH1"/>
        <w:tabs>
          <w:tab w:val="clear" w:pos="567"/>
        </w:tabs>
        <w:ind w:left="0" w:firstLine="0"/>
        <w:rPr>
          <w:i/>
          <w:iCs/>
        </w:rPr>
      </w:pPr>
      <w:bookmarkStart w:id="167" w:name="_Toc219112349"/>
      <w:r w:rsidRPr="00AD36D2">
        <w:t>Status of development of national biodiversity strategies and action plans</w:t>
      </w:r>
      <w:r w:rsidR="00046F9D" w:rsidRPr="00AD36D2">
        <w:t xml:space="preserve"> and the submission of national targets and national reports</w:t>
      </w:r>
      <w:bookmarkEnd w:id="167"/>
    </w:p>
    <w:p w14:paraId="6C3399B6" w14:textId="6A132193" w:rsidR="00D26A2D" w:rsidRPr="00AD36D2" w:rsidRDefault="008C0428" w:rsidP="00EE46FC">
      <w:pPr>
        <w:pStyle w:val="CBDNormalNumber"/>
        <w:numPr>
          <w:ilvl w:val="0"/>
          <w:numId w:val="0"/>
        </w:numPr>
      </w:pPr>
      <w:r w:rsidRPr="00AD36D2">
        <w:t xml:space="preserve">All Parties (196) have submitted at least one </w:t>
      </w:r>
      <w:r w:rsidR="00E0772B" w:rsidRPr="00AD36D2">
        <w:t xml:space="preserve">national biodiversity strategy and action plan </w:t>
      </w:r>
      <w:r w:rsidRPr="00AD36D2">
        <w:t xml:space="preserve">as of 7 July 2025. Below is the year of adoption of the </w:t>
      </w:r>
      <w:r w:rsidR="008E30E1" w:rsidRPr="00AD36D2">
        <w:t xml:space="preserve">national biodiversity strategies and action plans </w:t>
      </w:r>
      <w:r w:rsidRPr="00AD36D2">
        <w:t>(where the year of adoption is unknown, the year of completion is provided.</w:t>
      </w:r>
      <w:r w:rsidR="00C72A37" w:rsidRPr="00AD36D2">
        <w:t xml:space="preserve"> The table also shows</w:t>
      </w:r>
      <w:r w:rsidR="00551EFC" w:rsidRPr="00AD36D2">
        <w:t xml:space="preserve"> when the NBSAP is valid until (where known) as well as the date of submission of national targets and seventh national reports as of 31 October 2025.</w:t>
      </w:r>
    </w:p>
    <w:tbl>
      <w:tblPr>
        <w:tblW w:w="9458" w:type="dxa"/>
        <w:jc w:val="center"/>
        <w:tblLook w:val="04A0" w:firstRow="1" w:lastRow="0" w:firstColumn="1" w:lastColumn="0" w:noHBand="0" w:noVBand="1"/>
      </w:tblPr>
      <w:tblGrid>
        <w:gridCol w:w="3109"/>
        <w:gridCol w:w="1701"/>
        <w:gridCol w:w="1701"/>
        <w:gridCol w:w="1417"/>
        <w:gridCol w:w="1530"/>
      </w:tblGrid>
      <w:tr w:rsidR="001B68BE" w:rsidRPr="00AD36D2" w14:paraId="44063294" w14:textId="77777777" w:rsidTr="008E1EA8">
        <w:trPr>
          <w:jc w:val="center"/>
        </w:trPr>
        <w:tc>
          <w:tcPr>
            <w:tcW w:w="3109" w:type="dxa"/>
            <w:tcBorders>
              <w:top w:val="single" w:sz="8" w:space="0" w:color="auto"/>
              <w:left w:val="single" w:sz="8" w:space="0" w:color="auto"/>
              <w:bottom w:val="single" w:sz="8" w:space="0" w:color="auto"/>
              <w:right w:val="single" w:sz="8" w:space="0" w:color="auto"/>
            </w:tcBorders>
            <w:shd w:val="clear" w:color="000000" w:fill="D9D9D9"/>
            <w:vAlign w:val="center"/>
            <w:hideMark/>
          </w:tcPr>
          <w:p w14:paraId="110C108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i/>
                <w:iCs/>
                <w:sz w:val="20"/>
                <w:szCs w:val="20"/>
                <w:lang w:val="en-US"/>
              </w:rPr>
            </w:pPr>
            <w:r w:rsidRPr="00AD36D2">
              <w:rPr>
                <w:rFonts w:ascii="Times" w:eastAsia="Times New Roman" w:hAnsi="Times" w:cs="Times"/>
                <w:i/>
                <w:iCs/>
                <w:sz w:val="20"/>
                <w:szCs w:val="20"/>
                <w:lang w:val="en-US"/>
              </w:rPr>
              <w:t>Party</w:t>
            </w:r>
          </w:p>
        </w:tc>
        <w:tc>
          <w:tcPr>
            <w:tcW w:w="1701" w:type="dxa"/>
            <w:tcBorders>
              <w:top w:val="single" w:sz="8" w:space="0" w:color="auto"/>
              <w:left w:val="nil"/>
              <w:bottom w:val="single" w:sz="8" w:space="0" w:color="auto"/>
              <w:right w:val="single" w:sz="8" w:space="0" w:color="auto"/>
            </w:tcBorders>
            <w:shd w:val="clear" w:color="000000" w:fill="BFBFBF"/>
            <w:vAlign w:val="center"/>
            <w:hideMark/>
          </w:tcPr>
          <w:p w14:paraId="16E3459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i/>
                <w:iCs/>
                <w:sz w:val="20"/>
                <w:szCs w:val="20"/>
                <w:lang w:val="en-US"/>
              </w:rPr>
            </w:pPr>
            <w:r w:rsidRPr="00AD36D2">
              <w:rPr>
                <w:rFonts w:ascii="Times" w:eastAsia="Times New Roman" w:hAnsi="Times" w:cs="Times"/>
                <w:i/>
                <w:iCs/>
                <w:sz w:val="20"/>
                <w:szCs w:val="20"/>
                <w:lang w:val="en-US"/>
              </w:rPr>
              <w:t xml:space="preserve">National target submission </w:t>
            </w:r>
          </w:p>
        </w:tc>
        <w:tc>
          <w:tcPr>
            <w:tcW w:w="1701" w:type="dxa"/>
            <w:tcBorders>
              <w:top w:val="single" w:sz="8" w:space="0" w:color="auto"/>
              <w:left w:val="nil"/>
              <w:bottom w:val="single" w:sz="8" w:space="0" w:color="auto"/>
              <w:right w:val="single" w:sz="8" w:space="0" w:color="auto"/>
            </w:tcBorders>
            <w:shd w:val="clear" w:color="000000" w:fill="D9D9D9"/>
            <w:vAlign w:val="center"/>
            <w:hideMark/>
          </w:tcPr>
          <w:p w14:paraId="27F27CD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i/>
                <w:iCs/>
                <w:sz w:val="20"/>
                <w:szCs w:val="20"/>
                <w:lang w:val="en-US"/>
              </w:rPr>
            </w:pPr>
            <w:r w:rsidRPr="00AD36D2">
              <w:rPr>
                <w:rFonts w:ascii="Times" w:eastAsia="Times New Roman" w:hAnsi="Times" w:cs="Times"/>
                <w:i/>
                <w:iCs/>
                <w:sz w:val="20"/>
                <w:szCs w:val="20"/>
                <w:lang w:val="en-US"/>
              </w:rPr>
              <w:t>Latest NBSAP submission</w:t>
            </w:r>
            <w:r w:rsidRPr="00AD36D2">
              <w:rPr>
                <w:rFonts w:ascii="Times" w:eastAsia="Times New Roman" w:hAnsi="Times" w:cs="Times"/>
                <w:i/>
                <w:iCs/>
                <w:sz w:val="20"/>
                <w:szCs w:val="20"/>
                <w:vertAlign w:val="superscript"/>
                <w:lang w:val="en-US"/>
              </w:rPr>
              <w:footnoteReference w:id="84"/>
            </w:r>
            <w:r w:rsidRPr="00AD36D2">
              <w:rPr>
                <w:rFonts w:ascii="Times" w:eastAsia="Times New Roman" w:hAnsi="Times" w:cs="Times"/>
                <w:i/>
                <w:iCs/>
                <w:sz w:val="20"/>
                <w:szCs w:val="20"/>
                <w:vertAlign w:val="superscript"/>
                <w:lang w:val="en-US"/>
              </w:rPr>
              <w:t xml:space="preserve"> </w:t>
            </w:r>
          </w:p>
        </w:tc>
        <w:tc>
          <w:tcPr>
            <w:tcW w:w="1417" w:type="dxa"/>
            <w:tcBorders>
              <w:top w:val="single" w:sz="8" w:space="0" w:color="auto"/>
              <w:left w:val="nil"/>
              <w:bottom w:val="single" w:sz="8" w:space="0" w:color="auto"/>
              <w:right w:val="single" w:sz="8" w:space="0" w:color="auto"/>
            </w:tcBorders>
            <w:shd w:val="clear" w:color="000000" w:fill="D9D9D9"/>
            <w:vAlign w:val="center"/>
            <w:hideMark/>
          </w:tcPr>
          <w:p w14:paraId="1CAB1D2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i/>
                <w:iCs/>
                <w:sz w:val="20"/>
                <w:szCs w:val="20"/>
                <w:lang w:val="en-US"/>
              </w:rPr>
            </w:pPr>
            <w:r w:rsidRPr="00AD36D2">
              <w:rPr>
                <w:rFonts w:ascii="Times" w:eastAsia="Times New Roman" w:hAnsi="Times" w:cs="Times"/>
                <w:i/>
                <w:iCs/>
                <w:sz w:val="20"/>
                <w:szCs w:val="20"/>
                <w:lang w:val="en-US"/>
              </w:rPr>
              <w:t>NBSAP valid until</w:t>
            </w:r>
          </w:p>
        </w:tc>
        <w:tc>
          <w:tcPr>
            <w:tcW w:w="1530" w:type="dxa"/>
            <w:tcBorders>
              <w:top w:val="single" w:sz="8" w:space="0" w:color="auto"/>
              <w:left w:val="nil"/>
              <w:bottom w:val="single" w:sz="8" w:space="0" w:color="auto"/>
              <w:right w:val="single" w:sz="8" w:space="0" w:color="auto"/>
            </w:tcBorders>
            <w:shd w:val="clear" w:color="000000" w:fill="D9D9D9"/>
            <w:vAlign w:val="center"/>
          </w:tcPr>
          <w:p w14:paraId="6B8AB9C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i/>
                <w:iCs/>
                <w:sz w:val="20"/>
                <w:szCs w:val="20"/>
                <w:lang w:val="en-US"/>
              </w:rPr>
            </w:pPr>
            <w:r w:rsidRPr="00AD36D2">
              <w:rPr>
                <w:rFonts w:ascii="Times" w:eastAsia="Times New Roman" w:hAnsi="Times" w:cs="Times"/>
                <w:i/>
                <w:iCs/>
                <w:sz w:val="20"/>
                <w:szCs w:val="20"/>
                <w:lang w:val="en-US"/>
              </w:rPr>
              <w:t>National report submission</w:t>
            </w:r>
          </w:p>
        </w:tc>
      </w:tr>
      <w:tr w:rsidR="001B68BE" w:rsidRPr="00AD36D2" w14:paraId="422A7C2A"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CCF3A9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Afghanistan</w:t>
            </w:r>
          </w:p>
        </w:tc>
        <w:tc>
          <w:tcPr>
            <w:tcW w:w="1701" w:type="dxa"/>
            <w:tcBorders>
              <w:top w:val="nil"/>
              <w:left w:val="nil"/>
              <w:bottom w:val="single" w:sz="8" w:space="0" w:color="auto"/>
              <w:right w:val="single" w:sz="8" w:space="0" w:color="auto"/>
            </w:tcBorders>
            <w:vAlign w:val="center"/>
            <w:hideMark/>
          </w:tcPr>
          <w:p w14:paraId="7507C97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46C8917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1780E40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6B8FF6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A4D23D4"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2EA331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Albania</w:t>
            </w:r>
          </w:p>
        </w:tc>
        <w:tc>
          <w:tcPr>
            <w:tcW w:w="1701" w:type="dxa"/>
            <w:tcBorders>
              <w:top w:val="nil"/>
              <w:left w:val="nil"/>
              <w:bottom w:val="single" w:sz="8" w:space="0" w:color="auto"/>
              <w:right w:val="single" w:sz="8" w:space="0" w:color="auto"/>
            </w:tcBorders>
            <w:vAlign w:val="center"/>
            <w:hideMark/>
          </w:tcPr>
          <w:p w14:paraId="1DB7FA4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3608B9A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07C60E7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542493F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28916BF"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C643F3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Algeria</w:t>
            </w:r>
          </w:p>
        </w:tc>
        <w:tc>
          <w:tcPr>
            <w:tcW w:w="1701" w:type="dxa"/>
            <w:tcBorders>
              <w:top w:val="nil"/>
              <w:left w:val="nil"/>
              <w:bottom w:val="single" w:sz="8" w:space="0" w:color="auto"/>
              <w:right w:val="single" w:sz="8" w:space="0" w:color="auto"/>
            </w:tcBorders>
            <w:vAlign w:val="center"/>
            <w:hideMark/>
          </w:tcPr>
          <w:p w14:paraId="4CDA6B4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7252B9D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6AB063A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0BEB723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400B90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03A7FC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Andorra</w:t>
            </w:r>
          </w:p>
        </w:tc>
        <w:tc>
          <w:tcPr>
            <w:tcW w:w="1701" w:type="dxa"/>
            <w:tcBorders>
              <w:top w:val="nil"/>
              <w:left w:val="nil"/>
              <w:bottom w:val="single" w:sz="8" w:space="0" w:color="auto"/>
              <w:right w:val="single" w:sz="8" w:space="0" w:color="auto"/>
            </w:tcBorders>
            <w:vAlign w:val="center"/>
            <w:hideMark/>
          </w:tcPr>
          <w:p w14:paraId="1F446F0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1F6322F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394096D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2022</w:t>
            </w:r>
          </w:p>
        </w:tc>
        <w:tc>
          <w:tcPr>
            <w:tcW w:w="1530" w:type="dxa"/>
            <w:tcBorders>
              <w:top w:val="nil"/>
              <w:left w:val="nil"/>
              <w:bottom w:val="single" w:sz="8" w:space="0" w:color="auto"/>
              <w:right w:val="single" w:sz="8" w:space="0" w:color="auto"/>
            </w:tcBorders>
            <w:vAlign w:val="center"/>
          </w:tcPr>
          <w:p w14:paraId="7DE7E31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9345D12"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AC75E8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Angola</w:t>
            </w:r>
          </w:p>
        </w:tc>
        <w:tc>
          <w:tcPr>
            <w:tcW w:w="1701" w:type="dxa"/>
            <w:tcBorders>
              <w:top w:val="nil"/>
              <w:left w:val="nil"/>
              <w:bottom w:val="single" w:sz="8" w:space="0" w:color="auto"/>
              <w:right w:val="single" w:sz="8" w:space="0" w:color="auto"/>
            </w:tcBorders>
            <w:vAlign w:val="center"/>
            <w:hideMark/>
          </w:tcPr>
          <w:p w14:paraId="7D81DC6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79F1050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2019</w:t>
            </w:r>
          </w:p>
        </w:tc>
        <w:tc>
          <w:tcPr>
            <w:tcW w:w="1417" w:type="dxa"/>
            <w:tcBorders>
              <w:top w:val="nil"/>
              <w:left w:val="nil"/>
              <w:bottom w:val="single" w:sz="8" w:space="0" w:color="auto"/>
              <w:right w:val="single" w:sz="8" w:space="0" w:color="auto"/>
            </w:tcBorders>
            <w:vAlign w:val="center"/>
            <w:hideMark/>
          </w:tcPr>
          <w:p w14:paraId="2E59CA0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45A7960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C58CD7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8E3480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Antigua and Barbuda</w:t>
            </w:r>
          </w:p>
        </w:tc>
        <w:tc>
          <w:tcPr>
            <w:tcW w:w="1701" w:type="dxa"/>
            <w:tcBorders>
              <w:top w:val="nil"/>
              <w:left w:val="nil"/>
              <w:bottom w:val="single" w:sz="8" w:space="0" w:color="auto"/>
              <w:right w:val="single" w:sz="8" w:space="0" w:color="auto"/>
            </w:tcBorders>
            <w:vAlign w:val="center"/>
            <w:hideMark/>
          </w:tcPr>
          <w:p w14:paraId="424F92E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01C4928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6D34EA6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22114A3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D9BB25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5CF0B8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Argentina</w:t>
            </w:r>
          </w:p>
        </w:tc>
        <w:tc>
          <w:tcPr>
            <w:tcW w:w="1701" w:type="dxa"/>
            <w:tcBorders>
              <w:top w:val="nil"/>
              <w:left w:val="nil"/>
              <w:bottom w:val="single" w:sz="8" w:space="0" w:color="auto"/>
              <w:right w:val="single" w:sz="8" w:space="0" w:color="auto"/>
            </w:tcBorders>
            <w:vAlign w:val="center"/>
            <w:hideMark/>
          </w:tcPr>
          <w:p w14:paraId="32F9DD7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36B2B4A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00C9B6B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5572BBC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BC48AC3"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914A29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Armenia</w:t>
            </w:r>
          </w:p>
        </w:tc>
        <w:tc>
          <w:tcPr>
            <w:tcW w:w="1701" w:type="dxa"/>
            <w:tcBorders>
              <w:top w:val="nil"/>
              <w:left w:val="nil"/>
              <w:bottom w:val="single" w:sz="8" w:space="0" w:color="auto"/>
              <w:right w:val="single" w:sz="8" w:space="0" w:color="auto"/>
            </w:tcBorders>
            <w:vAlign w:val="center"/>
            <w:hideMark/>
          </w:tcPr>
          <w:p w14:paraId="37AF756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25-Mar</w:t>
            </w:r>
          </w:p>
        </w:tc>
        <w:tc>
          <w:tcPr>
            <w:tcW w:w="1701" w:type="dxa"/>
            <w:tcBorders>
              <w:top w:val="nil"/>
              <w:left w:val="nil"/>
              <w:bottom w:val="single" w:sz="8" w:space="0" w:color="auto"/>
              <w:right w:val="single" w:sz="8" w:space="0" w:color="auto"/>
            </w:tcBorders>
            <w:vAlign w:val="center"/>
            <w:hideMark/>
          </w:tcPr>
          <w:p w14:paraId="6137700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26D2335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6909105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50B9A82"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E0C144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Australia</w:t>
            </w:r>
          </w:p>
        </w:tc>
        <w:tc>
          <w:tcPr>
            <w:tcW w:w="1701" w:type="dxa"/>
            <w:tcBorders>
              <w:top w:val="nil"/>
              <w:left w:val="nil"/>
              <w:bottom w:val="single" w:sz="8" w:space="0" w:color="auto"/>
              <w:right w:val="single" w:sz="8" w:space="0" w:color="auto"/>
            </w:tcBorders>
            <w:vAlign w:val="center"/>
            <w:hideMark/>
          </w:tcPr>
          <w:p w14:paraId="107400C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4D4DAEB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3834DB6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5ED1E35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AF3417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9334A8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Austria</w:t>
            </w:r>
          </w:p>
        </w:tc>
        <w:tc>
          <w:tcPr>
            <w:tcW w:w="1701" w:type="dxa"/>
            <w:tcBorders>
              <w:top w:val="nil"/>
              <w:left w:val="nil"/>
              <w:bottom w:val="single" w:sz="8" w:space="0" w:color="auto"/>
              <w:right w:val="single" w:sz="8" w:space="0" w:color="auto"/>
            </w:tcBorders>
            <w:vAlign w:val="center"/>
            <w:hideMark/>
          </w:tcPr>
          <w:p w14:paraId="5FBE62E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25E4ED3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5A6C504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084FDD8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08913B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122500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Azerbaijan</w:t>
            </w:r>
          </w:p>
        </w:tc>
        <w:tc>
          <w:tcPr>
            <w:tcW w:w="1701" w:type="dxa"/>
            <w:tcBorders>
              <w:top w:val="nil"/>
              <w:left w:val="nil"/>
              <w:bottom w:val="single" w:sz="8" w:space="0" w:color="auto"/>
              <w:right w:val="single" w:sz="8" w:space="0" w:color="auto"/>
            </w:tcBorders>
            <w:vAlign w:val="center"/>
            <w:hideMark/>
          </w:tcPr>
          <w:p w14:paraId="7C64535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2FDDF8B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719A47E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46C4A20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CCC34A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5C5B17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Bahamas</w:t>
            </w:r>
          </w:p>
        </w:tc>
        <w:tc>
          <w:tcPr>
            <w:tcW w:w="1701" w:type="dxa"/>
            <w:tcBorders>
              <w:top w:val="nil"/>
              <w:left w:val="nil"/>
              <w:bottom w:val="single" w:sz="8" w:space="0" w:color="auto"/>
              <w:right w:val="single" w:sz="8" w:space="0" w:color="auto"/>
            </w:tcBorders>
            <w:vAlign w:val="center"/>
            <w:hideMark/>
          </w:tcPr>
          <w:p w14:paraId="2C35EA3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2B67FA7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1999</w:t>
            </w:r>
          </w:p>
        </w:tc>
        <w:tc>
          <w:tcPr>
            <w:tcW w:w="1417" w:type="dxa"/>
            <w:tcBorders>
              <w:top w:val="nil"/>
              <w:left w:val="nil"/>
              <w:bottom w:val="single" w:sz="8" w:space="0" w:color="auto"/>
              <w:right w:val="single" w:sz="8" w:space="0" w:color="auto"/>
            </w:tcBorders>
            <w:vAlign w:val="center"/>
            <w:hideMark/>
          </w:tcPr>
          <w:p w14:paraId="4F018B2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094525E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B62DCB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10D092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Bahrain</w:t>
            </w:r>
          </w:p>
        </w:tc>
        <w:tc>
          <w:tcPr>
            <w:tcW w:w="1701" w:type="dxa"/>
            <w:tcBorders>
              <w:top w:val="nil"/>
              <w:left w:val="nil"/>
              <w:bottom w:val="single" w:sz="8" w:space="0" w:color="auto"/>
              <w:right w:val="single" w:sz="8" w:space="0" w:color="auto"/>
            </w:tcBorders>
            <w:vAlign w:val="center"/>
            <w:hideMark/>
          </w:tcPr>
          <w:p w14:paraId="6C248A6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25-Aug</w:t>
            </w:r>
          </w:p>
        </w:tc>
        <w:tc>
          <w:tcPr>
            <w:tcW w:w="1701" w:type="dxa"/>
            <w:tcBorders>
              <w:top w:val="nil"/>
              <w:left w:val="nil"/>
              <w:bottom w:val="single" w:sz="8" w:space="0" w:color="auto"/>
              <w:right w:val="single" w:sz="8" w:space="0" w:color="auto"/>
            </w:tcBorders>
            <w:vAlign w:val="center"/>
            <w:hideMark/>
          </w:tcPr>
          <w:p w14:paraId="50DFB4C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3127A77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2021</w:t>
            </w:r>
          </w:p>
        </w:tc>
        <w:tc>
          <w:tcPr>
            <w:tcW w:w="1530" w:type="dxa"/>
            <w:tcBorders>
              <w:top w:val="nil"/>
              <w:left w:val="nil"/>
              <w:bottom w:val="single" w:sz="8" w:space="0" w:color="auto"/>
              <w:right w:val="single" w:sz="8" w:space="0" w:color="auto"/>
            </w:tcBorders>
            <w:vAlign w:val="center"/>
          </w:tcPr>
          <w:p w14:paraId="595134C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412B94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AB9F5D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Bangladesh</w:t>
            </w:r>
          </w:p>
        </w:tc>
        <w:tc>
          <w:tcPr>
            <w:tcW w:w="1701" w:type="dxa"/>
            <w:tcBorders>
              <w:top w:val="nil"/>
              <w:left w:val="nil"/>
              <w:bottom w:val="single" w:sz="8" w:space="0" w:color="auto"/>
              <w:right w:val="single" w:sz="8" w:space="0" w:color="auto"/>
            </w:tcBorders>
            <w:vAlign w:val="center"/>
            <w:hideMark/>
          </w:tcPr>
          <w:p w14:paraId="0B198DD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6E62CB7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5F25739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2021</w:t>
            </w:r>
          </w:p>
        </w:tc>
        <w:tc>
          <w:tcPr>
            <w:tcW w:w="1530" w:type="dxa"/>
            <w:tcBorders>
              <w:top w:val="nil"/>
              <w:left w:val="nil"/>
              <w:bottom w:val="single" w:sz="8" w:space="0" w:color="auto"/>
              <w:right w:val="single" w:sz="8" w:space="0" w:color="auto"/>
            </w:tcBorders>
            <w:vAlign w:val="center"/>
          </w:tcPr>
          <w:p w14:paraId="3ACF76F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099A51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D5B3F8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Barbados</w:t>
            </w:r>
          </w:p>
        </w:tc>
        <w:tc>
          <w:tcPr>
            <w:tcW w:w="1701" w:type="dxa"/>
            <w:tcBorders>
              <w:top w:val="nil"/>
              <w:left w:val="nil"/>
              <w:bottom w:val="single" w:sz="8" w:space="0" w:color="auto"/>
              <w:right w:val="single" w:sz="8" w:space="0" w:color="auto"/>
            </w:tcBorders>
            <w:vAlign w:val="center"/>
            <w:hideMark/>
          </w:tcPr>
          <w:p w14:paraId="509FCF6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1DE40A8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417" w:type="dxa"/>
            <w:tcBorders>
              <w:top w:val="nil"/>
              <w:left w:val="nil"/>
              <w:bottom w:val="single" w:sz="8" w:space="0" w:color="auto"/>
              <w:right w:val="single" w:sz="8" w:space="0" w:color="auto"/>
            </w:tcBorders>
            <w:vAlign w:val="center"/>
            <w:hideMark/>
          </w:tcPr>
          <w:p w14:paraId="507445F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2035</w:t>
            </w:r>
          </w:p>
        </w:tc>
        <w:tc>
          <w:tcPr>
            <w:tcW w:w="1530" w:type="dxa"/>
            <w:tcBorders>
              <w:top w:val="nil"/>
              <w:left w:val="nil"/>
              <w:bottom w:val="single" w:sz="8" w:space="0" w:color="auto"/>
              <w:right w:val="single" w:sz="8" w:space="0" w:color="auto"/>
            </w:tcBorders>
            <w:vAlign w:val="center"/>
          </w:tcPr>
          <w:p w14:paraId="17ACF0A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18B00A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15F3C7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Belarus</w:t>
            </w:r>
          </w:p>
        </w:tc>
        <w:tc>
          <w:tcPr>
            <w:tcW w:w="1701" w:type="dxa"/>
            <w:tcBorders>
              <w:top w:val="nil"/>
              <w:left w:val="nil"/>
              <w:bottom w:val="single" w:sz="8" w:space="0" w:color="auto"/>
              <w:right w:val="single" w:sz="8" w:space="0" w:color="auto"/>
            </w:tcBorders>
            <w:vAlign w:val="center"/>
            <w:hideMark/>
          </w:tcPr>
          <w:p w14:paraId="3D9EBA2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25-May</w:t>
            </w:r>
          </w:p>
        </w:tc>
        <w:tc>
          <w:tcPr>
            <w:tcW w:w="1701" w:type="dxa"/>
            <w:tcBorders>
              <w:top w:val="nil"/>
              <w:left w:val="nil"/>
              <w:bottom w:val="single" w:sz="8" w:space="0" w:color="auto"/>
              <w:right w:val="single" w:sz="8" w:space="0" w:color="auto"/>
            </w:tcBorders>
            <w:vAlign w:val="center"/>
            <w:hideMark/>
          </w:tcPr>
          <w:p w14:paraId="0D57603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6C13670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3F63C50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E4F6AB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CA4CF5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Belgium</w:t>
            </w:r>
          </w:p>
        </w:tc>
        <w:tc>
          <w:tcPr>
            <w:tcW w:w="1701" w:type="dxa"/>
            <w:tcBorders>
              <w:top w:val="nil"/>
              <w:left w:val="nil"/>
              <w:bottom w:val="single" w:sz="8" w:space="0" w:color="auto"/>
              <w:right w:val="single" w:sz="8" w:space="0" w:color="auto"/>
            </w:tcBorders>
            <w:vAlign w:val="center"/>
            <w:hideMark/>
          </w:tcPr>
          <w:p w14:paraId="59B36AA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25-Feb</w:t>
            </w:r>
          </w:p>
        </w:tc>
        <w:tc>
          <w:tcPr>
            <w:tcW w:w="1701" w:type="dxa"/>
            <w:tcBorders>
              <w:top w:val="nil"/>
              <w:left w:val="nil"/>
              <w:bottom w:val="single" w:sz="8" w:space="0" w:color="auto"/>
              <w:right w:val="single" w:sz="8" w:space="0" w:color="auto"/>
            </w:tcBorders>
            <w:vAlign w:val="center"/>
            <w:hideMark/>
          </w:tcPr>
          <w:p w14:paraId="530FD3C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213D235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18249A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864587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7BE0EC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Belize</w:t>
            </w:r>
          </w:p>
        </w:tc>
        <w:tc>
          <w:tcPr>
            <w:tcW w:w="1701" w:type="dxa"/>
            <w:tcBorders>
              <w:top w:val="nil"/>
              <w:left w:val="nil"/>
              <w:bottom w:val="single" w:sz="8" w:space="0" w:color="auto"/>
              <w:right w:val="single" w:sz="8" w:space="0" w:color="auto"/>
            </w:tcBorders>
            <w:vAlign w:val="center"/>
            <w:hideMark/>
          </w:tcPr>
          <w:p w14:paraId="2148C9E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0076307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512EB3C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07B4A68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C8A7B4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CA195A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Benin</w:t>
            </w:r>
          </w:p>
        </w:tc>
        <w:tc>
          <w:tcPr>
            <w:tcW w:w="1701" w:type="dxa"/>
            <w:tcBorders>
              <w:top w:val="nil"/>
              <w:left w:val="nil"/>
              <w:bottom w:val="single" w:sz="8" w:space="0" w:color="auto"/>
              <w:right w:val="single" w:sz="8" w:space="0" w:color="auto"/>
            </w:tcBorders>
            <w:vAlign w:val="center"/>
            <w:hideMark/>
          </w:tcPr>
          <w:p w14:paraId="5DF7271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6DA4A90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60F63AE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613F82D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31DA4B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7A7DCC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Bhutan</w:t>
            </w:r>
          </w:p>
        </w:tc>
        <w:tc>
          <w:tcPr>
            <w:tcW w:w="1701" w:type="dxa"/>
            <w:tcBorders>
              <w:top w:val="nil"/>
              <w:left w:val="nil"/>
              <w:bottom w:val="single" w:sz="8" w:space="0" w:color="auto"/>
              <w:right w:val="single" w:sz="8" w:space="0" w:color="auto"/>
            </w:tcBorders>
            <w:vAlign w:val="center"/>
            <w:hideMark/>
          </w:tcPr>
          <w:p w14:paraId="0DCCDE6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077C42A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4514B29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6151D9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554108F"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344DF6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Bolivia (Plurinational State of)</w:t>
            </w:r>
          </w:p>
        </w:tc>
        <w:tc>
          <w:tcPr>
            <w:tcW w:w="1701" w:type="dxa"/>
            <w:tcBorders>
              <w:top w:val="nil"/>
              <w:left w:val="nil"/>
              <w:bottom w:val="single" w:sz="8" w:space="0" w:color="auto"/>
              <w:right w:val="single" w:sz="8" w:space="0" w:color="auto"/>
            </w:tcBorders>
            <w:vAlign w:val="center"/>
            <w:hideMark/>
          </w:tcPr>
          <w:p w14:paraId="543BC4A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13F4A1D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2AF0DCF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55ABEB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24116FE"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50C04E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Bosnia and Herzegovina</w:t>
            </w:r>
          </w:p>
        </w:tc>
        <w:tc>
          <w:tcPr>
            <w:tcW w:w="1701" w:type="dxa"/>
            <w:tcBorders>
              <w:top w:val="nil"/>
              <w:left w:val="nil"/>
              <w:bottom w:val="single" w:sz="8" w:space="0" w:color="auto"/>
              <w:right w:val="single" w:sz="8" w:space="0" w:color="auto"/>
            </w:tcBorders>
            <w:vAlign w:val="center"/>
            <w:hideMark/>
          </w:tcPr>
          <w:p w14:paraId="692512A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4E49202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66644F3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313ED36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2922E8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61C02C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Botswana</w:t>
            </w:r>
          </w:p>
        </w:tc>
        <w:tc>
          <w:tcPr>
            <w:tcW w:w="1701" w:type="dxa"/>
            <w:tcBorders>
              <w:top w:val="nil"/>
              <w:left w:val="nil"/>
              <w:bottom w:val="single" w:sz="8" w:space="0" w:color="auto"/>
              <w:right w:val="single" w:sz="8" w:space="0" w:color="auto"/>
            </w:tcBorders>
            <w:vAlign w:val="center"/>
            <w:hideMark/>
          </w:tcPr>
          <w:p w14:paraId="1BA3C42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74A975B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2415F45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794BF8B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63D78E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D107A3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Brazil</w:t>
            </w:r>
          </w:p>
        </w:tc>
        <w:tc>
          <w:tcPr>
            <w:tcW w:w="1701" w:type="dxa"/>
            <w:tcBorders>
              <w:top w:val="nil"/>
              <w:left w:val="nil"/>
              <w:bottom w:val="single" w:sz="8" w:space="0" w:color="auto"/>
              <w:right w:val="single" w:sz="8" w:space="0" w:color="auto"/>
            </w:tcBorders>
            <w:vAlign w:val="center"/>
            <w:hideMark/>
          </w:tcPr>
          <w:p w14:paraId="2C2D633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25-Oct</w:t>
            </w:r>
          </w:p>
        </w:tc>
        <w:tc>
          <w:tcPr>
            <w:tcW w:w="1701" w:type="dxa"/>
            <w:tcBorders>
              <w:top w:val="nil"/>
              <w:left w:val="nil"/>
              <w:bottom w:val="single" w:sz="8" w:space="0" w:color="auto"/>
              <w:right w:val="single" w:sz="8" w:space="0" w:color="auto"/>
            </w:tcBorders>
            <w:vAlign w:val="center"/>
            <w:hideMark/>
          </w:tcPr>
          <w:p w14:paraId="64447A6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3219264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09DD34C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A33DC4F"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F52FC0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Brunei Darussalam</w:t>
            </w:r>
          </w:p>
        </w:tc>
        <w:tc>
          <w:tcPr>
            <w:tcW w:w="1701" w:type="dxa"/>
            <w:tcBorders>
              <w:top w:val="nil"/>
              <w:left w:val="nil"/>
              <w:bottom w:val="single" w:sz="8" w:space="0" w:color="auto"/>
              <w:right w:val="single" w:sz="8" w:space="0" w:color="auto"/>
            </w:tcBorders>
            <w:vAlign w:val="center"/>
            <w:hideMark/>
          </w:tcPr>
          <w:p w14:paraId="2D9B331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25-Jul</w:t>
            </w:r>
          </w:p>
        </w:tc>
        <w:tc>
          <w:tcPr>
            <w:tcW w:w="1701" w:type="dxa"/>
            <w:tcBorders>
              <w:top w:val="nil"/>
              <w:left w:val="nil"/>
              <w:bottom w:val="single" w:sz="8" w:space="0" w:color="auto"/>
              <w:right w:val="single" w:sz="8" w:space="0" w:color="auto"/>
            </w:tcBorders>
            <w:vAlign w:val="center"/>
            <w:hideMark/>
          </w:tcPr>
          <w:p w14:paraId="3602F8B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2B0BEFF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04011FF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0FBAA34"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297A88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Bulgaria</w:t>
            </w:r>
          </w:p>
        </w:tc>
        <w:tc>
          <w:tcPr>
            <w:tcW w:w="1701" w:type="dxa"/>
            <w:tcBorders>
              <w:top w:val="nil"/>
              <w:left w:val="nil"/>
              <w:bottom w:val="single" w:sz="8" w:space="0" w:color="auto"/>
              <w:right w:val="single" w:sz="8" w:space="0" w:color="auto"/>
            </w:tcBorders>
            <w:vAlign w:val="center"/>
            <w:hideMark/>
          </w:tcPr>
          <w:p w14:paraId="3F29171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266885E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2005</w:t>
            </w:r>
          </w:p>
        </w:tc>
        <w:tc>
          <w:tcPr>
            <w:tcW w:w="1417" w:type="dxa"/>
            <w:tcBorders>
              <w:top w:val="nil"/>
              <w:left w:val="nil"/>
              <w:bottom w:val="single" w:sz="8" w:space="0" w:color="auto"/>
              <w:right w:val="single" w:sz="8" w:space="0" w:color="auto"/>
            </w:tcBorders>
            <w:vAlign w:val="center"/>
            <w:hideMark/>
          </w:tcPr>
          <w:p w14:paraId="12E4FA7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2010</w:t>
            </w:r>
          </w:p>
        </w:tc>
        <w:tc>
          <w:tcPr>
            <w:tcW w:w="1530" w:type="dxa"/>
            <w:tcBorders>
              <w:top w:val="nil"/>
              <w:left w:val="nil"/>
              <w:bottom w:val="single" w:sz="8" w:space="0" w:color="auto"/>
              <w:right w:val="single" w:sz="8" w:space="0" w:color="auto"/>
            </w:tcBorders>
            <w:vAlign w:val="center"/>
          </w:tcPr>
          <w:p w14:paraId="756A102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4FC6C0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1BD392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Burkina Faso</w:t>
            </w:r>
          </w:p>
        </w:tc>
        <w:tc>
          <w:tcPr>
            <w:tcW w:w="1701" w:type="dxa"/>
            <w:tcBorders>
              <w:top w:val="nil"/>
              <w:left w:val="nil"/>
              <w:bottom w:val="single" w:sz="8" w:space="0" w:color="auto"/>
              <w:right w:val="single" w:sz="8" w:space="0" w:color="auto"/>
            </w:tcBorders>
            <w:vAlign w:val="center"/>
            <w:hideMark/>
          </w:tcPr>
          <w:p w14:paraId="6347343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3DABD2A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03BCA63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740334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7400B7E"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2C95A2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Burundi</w:t>
            </w:r>
          </w:p>
        </w:tc>
        <w:tc>
          <w:tcPr>
            <w:tcW w:w="1701" w:type="dxa"/>
            <w:tcBorders>
              <w:top w:val="nil"/>
              <w:left w:val="nil"/>
              <w:bottom w:val="single" w:sz="8" w:space="0" w:color="auto"/>
              <w:right w:val="single" w:sz="8" w:space="0" w:color="auto"/>
            </w:tcBorders>
            <w:vAlign w:val="center"/>
            <w:hideMark/>
          </w:tcPr>
          <w:p w14:paraId="51937B2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21E7845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49CCF84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575D097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1399E92"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F05B9A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Cabo Verde</w:t>
            </w:r>
          </w:p>
        </w:tc>
        <w:tc>
          <w:tcPr>
            <w:tcW w:w="1701" w:type="dxa"/>
            <w:tcBorders>
              <w:top w:val="nil"/>
              <w:left w:val="nil"/>
              <w:bottom w:val="single" w:sz="8" w:space="0" w:color="auto"/>
              <w:right w:val="single" w:sz="8" w:space="0" w:color="auto"/>
            </w:tcBorders>
            <w:vAlign w:val="center"/>
            <w:hideMark/>
          </w:tcPr>
          <w:p w14:paraId="79AF8C6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5EA99A9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2B9B760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060BE41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46841EA"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A850F9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Cambodia</w:t>
            </w:r>
          </w:p>
        </w:tc>
        <w:tc>
          <w:tcPr>
            <w:tcW w:w="1701" w:type="dxa"/>
            <w:tcBorders>
              <w:top w:val="nil"/>
              <w:left w:val="nil"/>
              <w:bottom w:val="single" w:sz="8" w:space="0" w:color="auto"/>
              <w:right w:val="single" w:sz="8" w:space="0" w:color="auto"/>
            </w:tcBorders>
            <w:vAlign w:val="center"/>
            <w:hideMark/>
          </w:tcPr>
          <w:p w14:paraId="0DB3274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2CF6EDC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180D492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50BC572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AA1F674"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EB5AA8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Cameroon</w:t>
            </w:r>
          </w:p>
        </w:tc>
        <w:tc>
          <w:tcPr>
            <w:tcW w:w="1701" w:type="dxa"/>
            <w:tcBorders>
              <w:top w:val="nil"/>
              <w:left w:val="nil"/>
              <w:bottom w:val="single" w:sz="8" w:space="0" w:color="auto"/>
              <w:right w:val="single" w:sz="8" w:space="0" w:color="auto"/>
            </w:tcBorders>
            <w:vAlign w:val="center"/>
            <w:hideMark/>
          </w:tcPr>
          <w:p w14:paraId="6A5C45A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70E7EEA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2012</w:t>
            </w:r>
          </w:p>
        </w:tc>
        <w:tc>
          <w:tcPr>
            <w:tcW w:w="1417" w:type="dxa"/>
            <w:tcBorders>
              <w:top w:val="nil"/>
              <w:left w:val="nil"/>
              <w:bottom w:val="single" w:sz="8" w:space="0" w:color="auto"/>
              <w:right w:val="single" w:sz="8" w:space="0" w:color="auto"/>
            </w:tcBorders>
            <w:vAlign w:val="center"/>
            <w:hideMark/>
          </w:tcPr>
          <w:p w14:paraId="0CBA78B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68B609C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B003F4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2788DD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Canada</w:t>
            </w:r>
          </w:p>
        </w:tc>
        <w:tc>
          <w:tcPr>
            <w:tcW w:w="1701" w:type="dxa"/>
            <w:tcBorders>
              <w:top w:val="nil"/>
              <w:left w:val="nil"/>
              <w:bottom w:val="single" w:sz="8" w:space="0" w:color="auto"/>
              <w:right w:val="single" w:sz="8" w:space="0" w:color="auto"/>
            </w:tcBorders>
            <w:vAlign w:val="center"/>
            <w:hideMark/>
          </w:tcPr>
          <w:p w14:paraId="05E658C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70E9BFA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526A94A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5DD5B7F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FCA215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3883C8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Central African Republic</w:t>
            </w:r>
          </w:p>
        </w:tc>
        <w:tc>
          <w:tcPr>
            <w:tcW w:w="1701" w:type="dxa"/>
            <w:tcBorders>
              <w:top w:val="nil"/>
              <w:left w:val="nil"/>
              <w:bottom w:val="single" w:sz="8" w:space="0" w:color="auto"/>
              <w:right w:val="single" w:sz="8" w:space="0" w:color="auto"/>
            </w:tcBorders>
            <w:vAlign w:val="center"/>
            <w:hideMark/>
          </w:tcPr>
          <w:p w14:paraId="1C8676F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6D8D86A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2003</w:t>
            </w:r>
          </w:p>
        </w:tc>
        <w:tc>
          <w:tcPr>
            <w:tcW w:w="1417" w:type="dxa"/>
            <w:tcBorders>
              <w:top w:val="nil"/>
              <w:left w:val="nil"/>
              <w:bottom w:val="single" w:sz="8" w:space="0" w:color="auto"/>
              <w:right w:val="single" w:sz="8" w:space="0" w:color="auto"/>
            </w:tcBorders>
            <w:vAlign w:val="center"/>
            <w:hideMark/>
          </w:tcPr>
          <w:p w14:paraId="697316E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7F43316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1DAA1AA"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86CFA9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Chad</w:t>
            </w:r>
          </w:p>
        </w:tc>
        <w:tc>
          <w:tcPr>
            <w:tcW w:w="1701" w:type="dxa"/>
            <w:tcBorders>
              <w:top w:val="nil"/>
              <w:left w:val="nil"/>
              <w:bottom w:val="single" w:sz="8" w:space="0" w:color="auto"/>
              <w:right w:val="single" w:sz="8" w:space="0" w:color="auto"/>
            </w:tcBorders>
            <w:vAlign w:val="center"/>
            <w:hideMark/>
          </w:tcPr>
          <w:p w14:paraId="27D553D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3DFEE7D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77107FB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F0159B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C80FEDA"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B78996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Chile</w:t>
            </w:r>
          </w:p>
        </w:tc>
        <w:tc>
          <w:tcPr>
            <w:tcW w:w="1701" w:type="dxa"/>
            <w:tcBorders>
              <w:top w:val="nil"/>
              <w:left w:val="nil"/>
              <w:bottom w:val="single" w:sz="8" w:space="0" w:color="auto"/>
              <w:right w:val="single" w:sz="8" w:space="0" w:color="auto"/>
            </w:tcBorders>
            <w:vAlign w:val="center"/>
            <w:hideMark/>
          </w:tcPr>
          <w:p w14:paraId="1CA0CE9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6021879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015B697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2AE9201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61D296A"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BBDD72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China</w:t>
            </w:r>
          </w:p>
        </w:tc>
        <w:tc>
          <w:tcPr>
            <w:tcW w:w="1701" w:type="dxa"/>
            <w:tcBorders>
              <w:top w:val="nil"/>
              <w:left w:val="nil"/>
              <w:bottom w:val="single" w:sz="8" w:space="0" w:color="auto"/>
              <w:right w:val="single" w:sz="8" w:space="0" w:color="auto"/>
            </w:tcBorders>
            <w:vAlign w:val="center"/>
            <w:hideMark/>
          </w:tcPr>
          <w:p w14:paraId="0CF3251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66E2D93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27B4087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0B5B63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6ED1FE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7CA868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Colombia</w:t>
            </w:r>
          </w:p>
        </w:tc>
        <w:tc>
          <w:tcPr>
            <w:tcW w:w="1701" w:type="dxa"/>
            <w:tcBorders>
              <w:top w:val="nil"/>
              <w:left w:val="nil"/>
              <w:bottom w:val="single" w:sz="8" w:space="0" w:color="auto"/>
              <w:right w:val="single" w:sz="8" w:space="0" w:color="auto"/>
            </w:tcBorders>
            <w:vAlign w:val="center"/>
            <w:hideMark/>
          </w:tcPr>
          <w:p w14:paraId="2F97934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64FADBE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06D2C1C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5E5FA94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7B0F8A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1ED62A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Comoros</w:t>
            </w:r>
          </w:p>
        </w:tc>
        <w:tc>
          <w:tcPr>
            <w:tcW w:w="1701" w:type="dxa"/>
            <w:tcBorders>
              <w:top w:val="nil"/>
              <w:left w:val="nil"/>
              <w:bottom w:val="single" w:sz="8" w:space="0" w:color="auto"/>
              <w:right w:val="single" w:sz="8" w:space="0" w:color="auto"/>
            </w:tcBorders>
            <w:vAlign w:val="center"/>
            <w:hideMark/>
          </w:tcPr>
          <w:p w14:paraId="2AEE0E3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09A4F9C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190F02F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6FF07B2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484E77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B3F2FB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lastRenderedPageBreak/>
              <w:t>Congo</w:t>
            </w:r>
          </w:p>
        </w:tc>
        <w:tc>
          <w:tcPr>
            <w:tcW w:w="1701" w:type="dxa"/>
            <w:tcBorders>
              <w:top w:val="nil"/>
              <w:left w:val="nil"/>
              <w:bottom w:val="single" w:sz="8" w:space="0" w:color="auto"/>
              <w:right w:val="single" w:sz="8" w:space="0" w:color="auto"/>
            </w:tcBorders>
            <w:vAlign w:val="center"/>
            <w:hideMark/>
          </w:tcPr>
          <w:p w14:paraId="2215BF9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3762F9D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6B17709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D482A1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61795D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9B091F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Cook Islands</w:t>
            </w:r>
          </w:p>
        </w:tc>
        <w:tc>
          <w:tcPr>
            <w:tcW w:w="1701" w:type="dxa"/>
            <w:tcBorders>
              <w:top w:val="nil"/>
              <w:left w:val="nil"/>
              <w:bottom w:val="single" w:sz="8" w:space="0" w:color="auto"/>
              <w:right w:val="single" w:sz="8" w:space="0" w:color="auto"/>
            </w:tcBorders>
            <w:vAlign w:val="center"/>
            <w:hideMark/>
          </w:tcPr>
          <w:p w14:paraId="55DD042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1AF622D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2002</w:t>
            </w:r>
          </w:p>
        </w:tc>
        <w:tc>
          <w:tcPr>
            <w:tcW w:w="1417" w:type="dxa"/>
            <w:tcBorders>
              <w:top w:val="nil"/>
              <w:left w:val="nil"/>
              <w:bottom w:val="single" w:sz="8" w:space="0" w:color="auto"/>
              <w:right w:val="single" w:sz="8" w:space="0" w:color="auto"/>
            </w:tcBorders>
            <w:vAlign w:val="center"/>
            <w:hideMark/>
          </w:tcPr>
          <w:p w14:paraId="6FA2780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46E4798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1EED6D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1DC833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Costa Rica</w:t>
            </w:r>
          </w:p>
        </w:tc>
        <w:tc>
          <w:tcPr>
            <w:tcW w:w="1701" w:type="dxa"/>
            <w:tcBorders>
              <w:top w:val="nil"/>
              <w:left w:val="nil"/>
              <w:bottom w:val="single" w:sz="8" w:space="0" w:color="auto"/>
              <w:right w:val="single" w:sz="8" w:space="0" w:color="auto"/>
            </w:tcBorders>
            <w:vAlign w:val="center"/>
            <w:hideMark/>
          </w:tcPr>
          <w:p w14:paraId="53A1D51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027837C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5900D37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0FBE487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E00688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2B4FF9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Côte d’Ivoire</w:t>
            </w:r>
          </w:p>
        </w:tc>
        <w:tc>
          <w:tcPr>
            <w:tcW w:w="1701" w:type="dxa"/>
            <w:tcBorders>
              <w:top w:val="nil"/>
              <w:left w:val="nil"/>
              <w:bottom w:val="single" w:sz="8" w:space="0" w:color="auto"/>
              <w:right w:val="single" w:sz="8" w:space="0" w:color="auto"/>
            </w:tcBorders>
            <w:vAlign w:val="center"/>
            <w:hideMark/>
          </w:tcPr>
          <w:p w14:paraId="44BE765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59CE8E5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64379C4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44737FF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AC5BD1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0B7591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Croatia</w:t>
            </w:r>
          </w:p>
        </w:tc>
        <w:tc>
          <w:tcPr>
            <w:tcW w:w="1701" w:type="dxa"/>
            <w:tcBorders>
              <w:top w:val="nil"/>
              <w:left w:val="nil"/>
              <w:bottom w:val="single" w:sz="8" w:space="0" w:color="auto"/>
              <w:right w:val="single" w:sz="8" w:space="0" w:color="auto"/>
            </w:tcBorders>
            <w:vAlign w:val="center"/>
            <w:hideMark/>
          </w:tcPr>
          <w:p w14:paraId="64E2855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6122A30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2017</w:t>
            </w:r>
          </w:p>
        </w:tc>
        <w:tc>
          <w:tcPr>
            <w:tcW w:w="1417" w:type="dxa"/>
            <w:tcBorders>
              <w:top w:val="nil"/>
              <w:left w:val="nil"/>
              <w:bottom w:val="single" w:sz="8" w:space="0" w:color="auto"/>
              <w:right w:val="single" w:sz="8" w:space="0" w:color="auto"/>
            </w:tcBorders>
            <w:vAlign w:val="center"/>
            <w:hideMark/>
          </w:tcPr>
          <w:p w14:paraId="08D58C3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03706B0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0E8F7F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EF4BA6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Cuba</w:t>
            </w:r>
          </w:p>
        </w:tc>
        <w:tc>
          <w:tcPr>
            <w:tcW w:w="1701" w:type="dxa"/>
            <w:tcBorders>
              <w:top w:val="nil"/>
              <w:left w:val="nil"/>
              <w:bottom w:val="single" w:sz="8" w:space="0" w:color="auto"/>
              <w:right w:val="single" w:sz="8" w:space="0" w:color="auto"/>
            </w:tcBorders>
            <w:vAlign w:val="center"/>
            <w:hideMark/>
          </w:tcPr>
          <w:p w14:paraId="6D9FFC7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2DA4AB5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214EAB5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620FBD9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BBBCA6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47C80D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Cyprus</w:t>
            </w:r>
          </w:p>
        </w:tc>
        <w:tc>
          <w:tcPr>
            <w:tcW w:w="1701" w:type="dxa"/>
            <w:tcBorders>
              <w:top w:val="nil"/>
              <w:left w:val="nil"/>
              <w:bottom w:val="single" w:sz="8" w:space="0" w:color="auto"/>
              <w:right w:val="single" w:sz="8" w:space="0" w:color="auto"/>
            </w:tcBorders>
            <w:vAlign w:val="center"/>
            <w:hideMark/>
          </w:tcPr>
          <w:p w14:paraId="47686D7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0C3D07A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417" w:type="dxa"/>
            <w:tcBorders>
              <w:top w:val="nil"/>
              <w:left w:val="nil"/>
              <w:bottom w:val="single" w:sz="8" w:space="0" w:color="auto"/>
              <w:right w:val="single" w:sz="8" w:space="0" w:color="auto"/>
            </w:tcBorders>
            <w:vAlign w:val="center"/>
            <w:hideMark/>
          </w:tcPr>
          <w:p w14:paraId="1C5BC18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071C177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50A70F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E518DE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Czechia</w:t>
            </w:r>
          </w:p>
        </w:tc>
        <w:tc>
          <w:tcPr>
            <w:tcW w:w="1701" w:type="dxa"/>
            <w:tcBorders>
              <w:top w:val="nil"/>
              <w:left w:val="nil"/>
              <w:bottom w:val="single" w:sz="8" w:space="0" w:color="auto"/>
              <w:right w:val="single" w:sz="8" w:space="0" w:color="auto"/>
            </w:tcBorders>
            <w:vAlign w:val="center"/>
            <w:hideMark/>
          </w:tcPr>
          <w:p w14:paraId="29BE2D7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7FE1FCF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1BB1D94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10E890D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43B278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C9C5ED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Democratic People’s Republic of Korea</w:t>
            </w:r>
          </w:p>
        </w:tc>
        <w:tc>
          <w:tcPr>
            <w:tcW w:w="1701" w:type="dxa"/>
            <w:tcBorders>
              <w:top w:val="nil"/>
              <w:left w:val="nil"/>
              <w:bottom w:val="single" w:sz="8" w:space="0" w:color="auto"/>
              <w:right w:val="single" w:sz="8" w:space="0" w:color="auto"/>
            </w:tcBorders>
            <w:vAlign w:val="center"/>
            <w:hideMark/>
          </w:tcPr>
          <w:p w14:paraId="55EE3C6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2F9062B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2007</w:t>
            </w:r>
          </w:p>
        </w:tc>
        <w:tc>
          <w:tcPr>
            <w:tcW w:w="1417" w:type="dxa"/>
            <w:tcBorders>
              <w:top w:val="nil"/>
              <w:left w:val="nil"/>
              <w:bottom w:val="single" w:sz="8" w:space="0" w:color="auto"/>
              <w:right w:val="single" w:sz="8" w:space="0" w:color="auto"/>
            </w:tcBorders>
            <w:vAlign w:val="center"/>
            <w:hideMark/>
          </w:tcPr>
          <w:p w14:paraId="512890E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1C4CAAA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735C97A"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C691B2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Democratic Republic of the Congo</w:t>
            </w:r>
          </w:p>
        </w:tc>
        <w:tc>
          <w:tcPr>
            <w:tcW w:w="1701" w:type="dxa"/>
            <w:tcBorders>
              <w:top w:val="nil"/>
              <w:left w:val="nil"/>
              <w:bottom w:val="single" w:sz="8" w:space="0" w:color="auto"/>
              <w:right w:val="single" w:sz="8" w:space="0" w:color="auto"/>
            </w:tcBorders>
            <w:vAlign w:val="center"/>
            <w:hideMark/>
          </w:tcPr>
          <w:p w14:paraId="5742585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2744DB6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17A1BC5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32C1FDE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6E2A35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57F294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Denmark</w:t>
            </w:r>
          </w:p>
        </w:tc>
        <w:tc>
          <w:tcPr>
            <w:tcW w:w="1701" w:type="dxa"/>
            <w:tcBorders>
              <w:top w:val="nil"/>
              <w:left w:val="nil"/>
              <w:bottom w:val="single" w:sz="8" w:space="0" w:color="auto"/>
              <w:right w:val="single" w:sz="8" w:space="0" w:color="auto"/>
            </w:tcBorders>
            <w:vAlign w:val="center"/>
            <w:hideMark/>
          </w:tcPr>
          <w:p w14:paraId="3A5E9DF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5ADE260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1764CD1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111C548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10EDC2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FA12F9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Djibouti</w:t>
            </w:r>
          </w:p>
        </w:tc>
        <w:tc>
          <w:tcPr>
            <w:tcW w:w="1701" w:type="dxa"/>
            <w:tcBorders>
              <w:top w:val="nil"/>
              <w:left w:val="nil"/>
              <w:bottom w:val="single" w:sz="8" w:space="0" w:color="auto"/>
              <w:right w:val="single" w:sz="8" w:space="0" w:color="auto"/>
            </w:tcBorders>
            <w:vAlign w:val="center"/>
            <w:hideMark/>
          </w:tcPr>
          <w:p w14:paraId="25AAF49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2A771F8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2017</w:t>
            </w:r>
          </w:p>
        </w:tc>
        <w:tc>
          <w:tcPr>
            <w:tcW w:w="1417" w:type="dxa"/>
            <w:tcBorders>
              <w:top w:val="nil"/>
              <w:left w:val="nil"/>
              <w:bottom w:val="single" w:sz="8" w:space="0" w:color="auto"/>
              <w:right w:val="single" w:sz="8" w:space="0" w:color="auto"/>
            </w:tcBorders>
            <w:vAlign w:val="center"/>
            <w:hideMark/>
          </w:tcPr>
          <w:p w14:paraId="3702290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68EC01D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548199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220E8E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Dominica</w:t>
            </w:r>
          </w:p>
        </w:tc>
        <w:tc>
          <w:tcPr>
            <w:tcW w:w="1701" w:type="dxa"/>
            <w:tcBorders>
              <w:top w:val="nil"/>
              <w:left w:val="nil"/>
              <w:bottom w:val="single" w:sz="8" w:space="0" w:color="auto"/>
              <w:right w:val="single" w:sz="8" w:space="0" w:color="auto"/>
            </w:tcBorders>
            <w:vAlign w:val="center"/>
            <w:hideMark/>
          </w:tcPr>
          <w:p w14:paraId="7395031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36A3B94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2013</w:t>
            </w:r>
          </w:p>
        </w:tc>
        <w:tc>
          <w:tcPr>
            <w:tcW w:w="1417" w:type="dxa"/>
            <w:tcBorders>
              <w:top w:val="nil"/>
              <w:left w:val="nil"/>
              <w:bottom w:val="single" w:sz="8" w:space="0" w:color="auto"/>
              <w:right w:val="single" w:sz="8" w:space="0" w:color="auto"/>
            </w:tcBorders>
            <w:vAlign w:val="center"/>
            <w:hideMark/>
          </w:tcPr>
          <w:p w14:paraId="4206EC3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1EA118F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B03D3A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A0AAFD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Dominican Republic</w:t>
            </w:r>
          </w:p>
        </w:tc>
        <w:tc>
          <w:tcPr>
            <w:tcW w:w="1701" w:type="dxa"/>
            <w:tcBorders>
              <w:top w:val="nil"/>
              <w:left w:val="nil"/>
              <w:bottom w:val="single" w:sz="8" w:space="0" w:color="auto"/>
              <w:right w:val="single" w:sz="8" w:space="0" w:color="auto"/>
            </w:tcBorders>
            <w:vAlign w:val="center"/>
            <w:hideMark/>
          </w:tcPr>
          <w:p w14:paraId="670899D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50033CB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2011</w:t>
            </w:r>
          </w:p>
        </w:tc>
        <w:tc>
          <w:tcPr>
            <w:tcW w:w="1417" w:type="dxa"/>
            <w:tcBorders>
              <w:top w:val="nil"/>
              <w:left w:val="nil"/>
              <w:bottom w:val="single" w:sz="8" w:space="0" w:color="auto"/>
              <w:right w:val="single" w:sz="8" w:space="0" w:color="auto"/>
            </w:tcBorders>
            <w:vAlign w:val="center"/>
            <w:hideMark/>
          </w:tcPr>
          <w:p w14:paraId="273D811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7D8D265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027761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CDBB2F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Ecuador</w:t>
            </w:r>
          </w:p>
        </w:tc>
        <w:tc>
          <w:tcPr>
            <w:tcW w:w="1701" w:type="dxa"/>
            <w:tcBorders>
              <w:top w:val="nil"/>
              <w:left w:val="nil"/>
              <w:bottom w:val="single" w:sz="8" w:space="0" w:color="auto"/>
              <w:right w:val="single" w:sz="8" w:space="0" w:color="auto"/>
            </w:tcBorders>
            <w:vAlign w:val="center"/>
            <w:hideMark/>
          </w:tcPr>
          <w:p w14:paraId="236D8CE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3CC2D48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196026B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18BB2FD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82D2B2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4EA3D8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Egypt</w:t>
            </w:r>
          </w:p>
        </w:tc>
        <w:tc>
          <w:tcPr>
            <w:tcW w:w="1701" w:type="dxa"/>
            <w:tcBorders>
              <w:top w:val="nil"/>
              <w:left w:val="nil"/>
              <w:bottom w:val="single" w:sz="8" w:space="0" w:color="auto"/>
              <w:right w:val="single" w:sz="8" w:space="0" w:color="auto"/>
            </w:tcBorders>
            <w:vAlign w:val="center"/>
            <w:hideMark/>
          </w:tcPr>
          <w:p w14:paraId="0947307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24-Dec</w:t>
            </w:r>
          </w:p>
        </w:tc>
        <w:tc>
          <w:tcPr>
            <w:tcW w:w="1701" w:type="dxa"/>
            <w:tcBorders>
              <w:top w:val="nil"/>
              <w:left w:val="nil"/>
              <w:bottom w:val="single" w:sz="8" w:space="0" w:color="auto"/>
              <w:right w:val="single" w:sz="8" w:space="0" w:color="auto"/>
            </w:tcBorders>
            <w:vAlign w:val="center"/>
            <w:hideMark/>
          </w:tcPr>
          <w:p w14:paraId="0B1B4FE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31D5F2E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7D3ECB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DE1F66F"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7DD6EF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El Salvador</w:t>
            </w:r>
          </w:p>
        </w:tc>
        <w:tc>
          <w:tcPr>
            <w:tcW w:w="1701" w:type="dxa"/>
            <w:tcBorders>
              <w:top w:val="nil"/>
              <w:left w:val="nil"/>
              <w:bottom w:val="single" w:sz="8" w:space="0" w:color="auto"/>
              <w:right w:val="single" w:sz="8" w:space="0" w:color="auto"/>
            </w:tcBorders>
            <w:vAlign w:val="center"/>
            <w:hideMark/>
          </w:tcPr>
          <w:p w14:paraId="24F757A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3FEB15B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2013</w:t>
            </w:r>
          </w:p>
        </w:tc>
        <w:tc>
          <w:tcPr>
            <w:tcW w:w="1417" w:type="dxa"/>
            <w:tcBorders>
              <w:top w:val="nil"/>
              <w:left w:val="nil"/>
              <w:bottom w:val="single" w:sz="8" w:space="0" w:color="auto"/>
              <w:right w:val="single" w:sz="8" w:space="0" w:color="auto"/>
            </w:tcBorders>
            <w:vAlign w:val="center"/>
            <w:hideMark/>
          </w:tcPr>
          <w:p w14:paraId="38ACB1B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542BC2E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4019D9F"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0B7CF3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Equatorial Guinea</w:t>
            </w:r>
          </w:p>
        </w:tc>
        <w:tc>
          <w:tcPr>
            <w:tcW w:w="1701" w:type="dxa"/>
            <w:tcBorders>
              <w:top w:val="nil"/>
              <w:left w:val="nil"/>
              <w:bottom w:val="single" w:sz="8" w:space="0" w:color="auto"/>
              <w:right w:val="single" w:sz="8" w:space="0" w:color="auto"/>
            </w:tcBorders>
            <w:vAlign w:val="center"/>
            <w:hideMark/>
          </w:tcPr>
          <w:p w14:paraId="3695A1D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256D75D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734D90D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01B97D1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669FF9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D08BFA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Eritrea</w:t>
            </w:r>
          </w:p>
        </w:tc>
        <w:tc>
          <w:tcPr>
            <w:tcW w:w="1701" w:type="dxa"/>
            <w:tcBorders>
              <w:top w:val="nil"/>
              <w:left w:val="nil"/>
              <w:bottom w:val="single" w:sz="8" w:space="0" w:color="auto"/>
              <w:right w:val="single" w:sz="8" w:space="0" w:color="auto"/>
            </w:tcBorders>
            <w:vAlign w:val="center"/>
            <w:hideMark/>
          </w:tcPr>
          <w:p w14:paraId="23ADEAF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621C22D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6C72019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6CB3525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9BD74F2"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B7FEC3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Estonia</w:t>
            </w:r>
          </w:p>
        </w:tc>
        <w:tc>
          <w:tcPr>
            <w:tcW w:w="1701" w:type="dxa"/>
            <w:tcBorders>
              <w:top w:val="nil"/>
              <w:left w:val="nil"/>
              <w:bottom w:val="single" w:sz="8" w:space="0" w:color="auto"/>
              <w:right w:val="single" w:sz="8" w:space="0" w:color="auto"/>
            </w:tcBorders>
            <w:vAlign w:val="center"/>
            <w:hideMark/>
          </w:tcPr>
          <w:p w14:paraId="159522E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1569424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2012</w:t>
            </w:r>
          </w:p>
        </w:tc>
        <w:tc>
          <w:tcPr>
            <w:tcW w:w="1417" w:type="dxa"/>
            <w:tcBorders>
              <w:top w:val="nil"/>
              <w:left w:val="nil"/>
              <w:bottom w:val="single" w:sz="8" w:space="0" w:color="auto"/>
              <w:right w:val="single" w:sz="8" w:space="0" w:color="auto"/>
            </w:tcBorders>
            <w:vAlign w:val="center"/>
            <w:hideMark/>
          </w:tcPr>
          <w:p w14:paraId="02214EE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52DCBFF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F362EF4"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43C4F5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Eswatini</w:t>
            </w:r>
          </w:p>
        </w:tc>
        <w:tc>
          <w:tcPr>
            <w:tcW w:w="1701" w:type="dxa"/>
            <w:tcBorders>
              <w:top w:val="nil"/>
              <w:left w:val="nil"/>
              <w:bottom w:val="single" w:sz="8" w:space="0" w:color="auto"/>
              <w:right w:val="single" w:sz="8" w:space="0" w:color="auto"/>
            </w:tcBorders>
            <w:vAlign w:val="center"/>
            <w:hideMark/>
          </w:tcPr>
          <w:p w14:paraId="48BBA36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617788B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41C3E0F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2022</w:t>
            </w:r>
          </w:p>
        </w:tc>
        <w:tc>
          <w:tcPr>
            <w:tcW w:w="1530" w:type="dxa"/>
            <w:tcBorders>
              <w:top w:val="nil"/>
              <w:left w:val="nil"/>
              <w:bottom w:val="single" w:sz="8" w:space="0" w:color="auto"/>
              <w:right w:val="single" w:sz="8" w:space="0" w:color="auto"/>
            </w:tcBorders>
            <w:vAlign w:val="center"/>
          </w:tcPr>
          <w:p w14:paraId="129953F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243C2A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CB3F76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Ethiopia</w:t>
            </w:r>
          </w:p>
        </w:tc>
        <w:tc>
          <w:tcPr>
            <w:tcW w:w="1701" w:type="dxa"/>
            <w:tcBorders>
              <w:top w:val="nil"/>
              <w:left w:val="nil"/>
              <w:bottom w:val="single" w:sz="8" w:space="0" w:color="auto"/>
              <w:right w:val="single" w:sz="8" w:space="0" w:color="auto"/>
            </w:tcBorders>
            <w:vAlign w:val="center"/>
            <w:hideMark/>
          </w:tcPr>
          <w:p w14:paraId="1F27A73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4F47308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791D06A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69941DA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E79112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C8E5E3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European Union</w:t>
            </w:r>
          </w:p>
        </w:tc>
        <w:tc>
          <w:tcPr>
            <w:tcW w:w="1701" w:type="dxa"/>
            <w:tcBorders>
              <w:top w:val="nil"/>
              <w:left w:val="nil"/>
              <w:bottom w:val="single" w:sz="8" w:space="0" w:color="auto"/>
              <w:right w:val="single" w:sz="8" w:space="0" w:color="auto"/>
            </w:tcBorders>
            <w:vAlign w:val="center"/>
            <w:hideMark/>
          </w:tcPr>
          <w:p w14:paraId="6CC1925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5917E11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0422B59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29CA52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33DF67F"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593D74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Fiji</w:t>
            </w:r>
          </w:p>
        </w:tc>
        <w:tc>
          <w:tcPr>
            <w:tcW w:w="1701" w:type="dxa"/>
            <w:tcBorders>
              <w:top w:val="nil"/>
              <w:left w:val="nil"/>
              <w:bottom w:val="single" w:sz="8" w:space="0" w:color="auto"/>
              <w:right w:val="single" w:sz="8" w:space="0" w:color="auto"/>
            </w:tcBorders>
            <w:vAlign w:val="center"/>
            <w:hideMark/>
          </w:tcPr>
          <w:p w14:paraId="23B70EB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40BC84B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417" w:type="dxa"/>
            <w:tcBorders>
              <w:top w:val="nil"/>
              <w:left w:val="nil"/>
              <w:bottom w:val="single" w:sz="8" w:space="0" w:color="auto"/>
              <w:right w:val="single" w:sz="8" w:space="0" w:color="auto"/>
            </w:tcBorders>
            <w:vAlign w:val="center"/>
            <w:hideMark/>
          </w:tcPr>
          <w:p w14:paraId="1B3BE1C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6350865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7B87CD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B261F8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Finland</w:t>
            </w:r>
          </w:p>
        </w:tc>
        <w:tc>
          <w:tcPr>
            <w:tcW w:w="1701" w:type="dxa"/>
            <w:tcBorders>
              <w:top w:val="nil"/>
              <w:left w:val="nil"/>
              <w:bottom w:val="single" w:sz="8" w:space="0" w:color="auto"/>
              <w:right w:val="single" w:sz="8" w:space="0" w:color="auto"/>
            </w:tcBorders>
            <w:vAlign w:val="center"/>
            <w:hideMark/>
          </w:tcPr>
          <w:p w14:paraId="2094837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7C853F8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2012</w:t>
            </w:r>
          </w:p>
        </w:tc>
        <w:tc>
          <w:tcPr>
            <w:tcW w:w="1417" w:type="dxa"/>
            <w:tcBorders>
              <w:top w:val="nil"/>
              <w:left w:val="nil"/>
              <w:bottom w:val="single" w:sz="8" w:space="0" w:color="auto"/>
              <w:right w:val="single" w:sz="8" w:space="0" w:color="auto"/>
            </w:tcBorders>
            <w:vAlign w:val="center"/>
            <w:hideMark/>
          </w:tcPr>
          <w:p w14:paraId="1EE223B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647FD91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D294CE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B99CEA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France</w:t>
            </w:r>
          </w:p>
        </w:tc>
        <w:tc>
          <w:tcPr>
            <w:tcW w:w="1701" w:type="dxa"/>
            <w:tcBorders>
              <w:top w:val="nil"/>
              <w:left w:val="nil"/>
              <w:bottom w:val="single" w:sz="8" w:space="0" w:color="auto"/>
              <w:right w:val="single" w:sz="8" w:space="0" w:color="auto"/>
            </w:tcBorders>
            <w:vAlign w:val="center"/>
            <w:hideMark/>
          </w:tcPr>
          <w:p w14:paraId="769A676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1C7E199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2CA76AE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2DBBEAB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6095174"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478C1A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Gabon</w:t>
            </w:r>
          </w:p>
        </w:tc>
        <w:tc>
          <w:tcPr>
            <w:tcW w:w="1701" w:type="dxa"/>
            <w:tcBorders>
              <w:top w:val="nil"/>
              <w:left w:val="nil"/>
              <w:bottom w:val="single" w:sz="8" w:space="0" w:color="auto"/>
              <w:right w:val="single" w:sz="8" w:space="0" w:color="auto"/>
            </w:tcBorders>
            <w:vAlign w:val="center"/>
            <w:hideMark/>
          </w:tcPr>
          <w:p w14:paraId="37AA7EF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22D6566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1999</w:t>
            </w:r>
          </w:p>
        </w:tc>
        <w:tc>
          <w:tcPr>
            <w:tcW w:w="1417" w:type="dxa"/>
            <w:tcBorders>
              <w:top w:val="nil"/>
              <w:left w:val="nil"/>
              <w:bottom w:val="single" w:sz="8" w:space="0" w:color="auto"/>
              <w:right w:val="single" w:sz="8" w:space="0" w:color="auto"/>
            </w:tcBorders>
            <w:vAlign w:val="center"/>
            <w:hideMark/>
          </w:tcPr>
          <w:p w14:paraId="13BE550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07D01D8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AC775C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E86BCB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Gambia</w:t>
            </w:r>
          </w:p>
        </w:tc>
        <w:tc>
          <w:tcPr>
            <w:tcW w:w="1701" w:type="dxa"/>
            <w:tcBorders>
              <w:top w:val="nil"/>
              <w:left w:val="nil"/>
              <w:bottom w:val="single" w:sz="8" w:space="0" w:color="auto"/>
              <w:right w:val="single" w:sz="8" w:space="0" w:color="auto"/>
            </w:tcBorders>
            <w:vAlign w:val="center"/>
            <w:hideMark/>
          </w:tcPr>
          <w:p w14:paraId="520174D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1CEC523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311A05D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4E5E82A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85ECB4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0FDE16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Georgia</w:t>
            </w:r>
          </w:p>
        </w:tc>
        <w:tc>
          <w:tcPr>
            <w:tcW w:w="1701" w:type="dxa"/>
            <w:tcBorders>
              <w:top w:val="nil"/>
              <w:left w:val="nil"/>
              <w:bottom w:val="single" w:sz="8" w:space="0" w:color="auto"/>
              <w:right w:val="single" w:sz="8" w:space="0" w:color="auto"/>
            </w:tcBorders>
            <w:vAlign w:val="center"/>
            <w:hideMark/>
          </w:tcPr>
          <w:p w14:paraId="56BC25C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0B01E73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630ED02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4A53B54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F8011E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7A90BC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Germany</w:t>
            </w:r>
          </w:p>
        </w:tc>
        <w:tc>
          <w:tcPr>
            <w:tcW w:w="1701" w:type="dxa"/>
            <w:tcBorders>
              <w:top w:val="nil"/>
              <w:left w:val="nil"/>
              <w:bottom w:val="single" w:sz="8" w:space="0" w:color="auto"/>
              <w:right w:val="single" w:sz="8" w:space="0" w:color="auto"/>
            </w:tcBorders>
            <w:vAlign w:val="center"/>
            <w:hideMark/>
          </w:tcPr>
          <w:p w14:paraId="6B35B8D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25-Oct</w:t>
            </w:r>
          </w:p>
        </w:tc>
        <w:tc>
          <w:tcPr>
            <w:tcW w:w="1701" w:type="dxa"/>
            <w:tcBorders>
              <w:top w:val="nil"/>
              <w:left w:val="nil"/>
              <w:bottom w:val="single" w:sz="8" w:space="0" w:color="auto"/>
              <w:right w:val="single" w:sz="8" w:space="0" w:color="auto"/>
            </w:tcBorders>
            <w:vAlign w:val="center"/>
            <w:hideMark/>
          </w:tcPr>
          <w:p w14:paraId="0701115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4F03B6A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5C82583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F5947B4"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F3A7F9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Ghana</w:t>
            </w:r>
          </w:p>
        </w:tc>
        <w:tc>
          <w:tcPr>
            <w:tcW w:w="1701" w:type="dxa"/>
            <w:tcBorders>
              <w:top w:val="nil"/>
              <w:left w:val="nil"/>
              <w:bottom w:val="single" w:sz="8" w:space="0" w:color="auto"/>
              <w:right w:val="single" w:sz="8" w:space="0" w:color="auto"/>
            </w:tcBorders>
            <w:vAlign w:val="center"/>
            <w:hideMark/>
          </w:tcPr>
          <w:p w14:paraId="423C923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28C1950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257F19F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2040</w:t>
            </w:r>
          </w:p>
        </w:tc>
        <w:tc>
          <w:tcPr>
            <w:tcW w:w="1530" w:type="dxa"/>
            <w:tcBorders>
              <w:top w:val="nil"/>
              <w:left w:val="nil"/>
              <w:bottom w:val="single" w:sz="8" w:space="0" w:color="auto"/>
              <w:right w:val="single" w:sz="8" w:space="0" w:color="auto"/>
            </w:tcBorders>
            <w:vAlign w:val="center"/>
          </w:tcPr>
          <w:p w14:paraId="1813EC3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A39B6E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F20A2C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Greece</w:t>
            </w:r>
          </w:p>
        </w:tc>
        <w:tc>
          <w:tcPr>
            <w:tcW w:w="1701" w:type="dxa"/>
            <w:tcBorders>
              <w:top w:val="nil"/>
              <w:left w:val="nil"/>
              <w:bottom w:val="single" w:sz="8" w:space="0" w:color="auto"/>
              <w:right w:val="single" w:sz="8" w:space="0" w:color="auto"/>
            </w:tcBorders>
            <w:vAlign w:val="center"/>
            <w:hideMark/>
          </w:tcPr>
          <w:p w14:paraId="1212673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670E938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353E871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2029</w:t>
            </w:r>
          </w:p>
        </w:tc>
        <w:tc>
          <w:tcPr>
            <w:tcW w:w="1530" w:type="dxa"/>
            <w:tcBorders>
              <w:top w:val="nil"/>
              <w:left w:val="nil"/>
              <w:bottom w:val="single" w:sz="8" w:space="0" w:color="auto"/>
              <w:right w:val="single" w:sz="8" w:space="0" w:color="auto"/>
            </w:tcBorders>
            <w:vAlign w:val="center"/>
          </w:tcPr>
          <w:p w14:paraId="3AD28B6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8DE033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32B356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Grenada</w:t>
            </w:r>
          </w:p>
        </w:tc>
        <w:tc>
          <w:tcPr>
            <w:tcW w:w="1701" w:type="dxa"/>
            <w:tcBorders>
              <w:top w:val="nil"/>
              <w:left w:val="nil"/>
              <w:bottom w:val="single" w:sz="8" w:space="0" w:color="auto"/>
              <w:right w:val="single" w:sz="8" w:space="0" w:color="auto"/>
            </w:tcBorders>
            <w:vAlign w:val="center"/>
            <w:hideMark/>
          </w:tcPr>
          <w:p w14:paraId="3BAD918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0CB5D13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3627587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1E7A676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9A8657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82ED15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Guatemala</w:t>
            </w:r>
          </w:p>
        </w:tc>
        <w:tc>
          <w:tcPr>
            <w:tcW w:w="1701" w:type="dxa"/>
            <w:tcBorders>
              <w:top w:val="nil"/>
              <w:left w:val="nil"/>
              <w:bottom w:val="single" w:sz="8" w:space="0" w:color="auto"/>
              <w:right w:val="single" w:sz="8" w:space="0" w:color="auto"/>
            </w:tcBorders>
            <w:vAlign w:val="center"/>
            <w:hideMark/>
          </w:tcPr>
          <w:p w14:paraId="1721C77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05ED869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0451BD8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2022</w:t>
            </w:r>
          </w:p>
        </w:tc>
        <w:tc>
          <w:tcPr>
            <w:tcW w:w="1530" w:type="dxa"/>
            <w:tcBorders>
              <w:top w:val="nil"/>
              <w:left w:val="nil"/>
              <w:bottom w:val="single" w:sz="8" w:space="0" w:color="auto"/>
              <w:right w:val="single" w:sz="8" w:space="0" w:color="auto"/>
            </w:tcBorders>
            <w:vAlign w:val="center"/>
          </w:tcPr>
          <w:p w14:paraId="4EDFC57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140D57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C4A49C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Guinea</w:t>
            </w:r>
          </w:p>
        </w:tc>
        <w:tc>
          <w:tcPr>
            <w:tcW w:w="1701" w:type="dxa"/>
            <w:tcBorders>
              <w:top w:val="nil"/>
              <w:left w:val="nil"/>
              <w:bottom w:val="single" w:sz="8" w:space="0" w:color="auto"/>
              <w:right w:val="single" w:sz="8" w:space="0" w:color="auto"/>
            </w:tcBorders>
            <w:vAlign w:val="center"/>
            <w:hideMark/>
          </w:tcPr>
          <w:p w14:paraId="58FCF0F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7AB625B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38D2282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715B93C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3ADC772"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F4A1B7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Guinea-Bissau</w:t>
            </w:r>
          </w:p>
        </w:tc>
        <w:tc>
          <w:tcPr>
            <w:tcW w:w="1701" w:type="dxa"/>
            <w:tcBorders>
              <w:top w:val="nil"/>
              <w:left w:val="nil"/>
              <w:bottom w:val="single" w:sz="8" w:space="0" w:color="auto"/>
              <w:right w:val="single" w:sz="8" w:space="0" w:color="auto"/>
            </w:tcBorders>
            <w:vAlign w:val="center"/>
            <w:hideMark/>
          </w:tcPr>
          <w:p w14:paraId="290C408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5615546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0B533AC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13028B7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DB80E1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CC9517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Guyana</w:t>
            </w:r>
          </w:p>
        </w:tc>
        <w:tc>
          <w:tcPr>
            <w:tcW w:w="1701" w:type="dxa"/>
            <w:tcBorders>
              <w:top w:val="nil"/>
              <w:left w:val="nil"/>
              <w:bottom w:val="single" w:sz="8" w:space="0" w:color="auto"/>
              <w:right w:val="single" w:sz="8" w:space="0" w:color="auto"/>
            </w:tcBorders>
            <w:vAlign w:val="center"/>
            <w:hideMark/>
          </w:tcPr>
          <w:p w14:paraId="7247B93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25-May</w:t>
            </w:r>
          </w:p>
        </w:tc>
        <w:tc>
          <w:tcPr>
            <w:tcW w:w="1701" w:type="dxa"/>
            <w:tcBorders>
              <w:top w:val="nil"/>
              <w:left w:val="nil"/>
              <w:bottom w:val="single" w:sz="8" w:space="0" w:color="auto"/>
              <w:right w:val="single" w:sz="8" w:space="0" w:color="auto"/>
            </w:tcBorders>
            <w:vAlign w:val="center"/>
            <w:hideMark/>
          </w:tcPr>
          <w:p w14:paraId="4498810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299A45C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1E74B10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81BDFE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90088A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Haiti</w:t>
            </w:r>
          </w:p>
        </w:tc>
        <w:tc>
          <w:tcPr>
            <w:tcW w:w="1701" w:type="dxa"/>
            <w:tcBorders>
              <w:top w:val="nil"/>
              <w:left w:val="nil"/>
              <w:bottom w:val="single" w:sz="8" w:space="0" w:color="auto"/>
              <w:right w:val="single" w:sz="8" w:space="0" w:color="auto"/>
            </w:tcBorders>
            <w:vAlign w:val="center"/>
            <w:hideMark/>
          </w:tcPr>
          <w:p w14:paraId="4488414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3A3CC78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48BFB9F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E4D575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E14D4D3"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0693ED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Honduras</w:t>
            </w:r>
          </w:p>
        </w:tc>
        <w:tc>
          <w:tcPr>
            <w:tcW w:w="1701" w:type="dxa"/>
            <w:tcBorders>
              <w:top w:val="nil"/>
              <w:left w:val="nil"/>
              <w:bottom w:val="single" w:sz="8" w:space="0" w:color="auto"/>
              <w:right w:val="single" w:sz="8" w:space="0" w:color="auto"/>
            </w:tcBorders>
            <w:vAlign w:val="center"/>
            <w:hideMark/>
          </w:tcPr>
          <w:p w14:paraId="409B9DA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2CFD208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2017</w:t>
            </w:r>
          </w:p>
        </w:tc>
        <w:tc>
          <w:tcPr>
            <w:tcW w:w="1417" w:type="dxa"/>
            <w:tcBorders>
              <w:top w:val="nil"/>
              <w:left w:val="nil"/>
              <w:bottom w:val="single" w:sz="8" w:space="0" w:color="auto"/>
              <w:right w:val="single" w:sz="8" w:space="0" w:color="auto"/>
            </w:tcBorders>
            <w:vAlign w:val="center"/>
            <w:hideMark/>
          </w:tcPr>
          <w:p w14:paraId="05D5F91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2022</w:t>
            </w:r>
          </w:p>
        </w:tc>
        <w:tc>
          <w:tcPr>
            <w:tcW w:w="1530" w:type="dxa"/>
            <w:tcBorders>
              <w:top w:val="nil"/>
              <w:left w:val="nil"/>
              <w:bottom w:val="single" w:sz="8" w:space="0" w:color="auto"/>
              <w:right w:val="single" w:sz="8" w:space="0" w:color="auto"/>
            </w:tcBorders>
            <w:vAlign w:val="center"/>
          </w:tcPr>
          <w:p w14:paraId="7CC0DE1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D41559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0356C9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Hungary</w:t>
            </w:r>
          </w:p>
        </w:tc>
        <w:tc>
          <w:tcPr>
            <w:tcW w:w="1701" w:type="dxa"/>
            <w:tcBorders>
              <w:top w:val="nil"/>
              <w:left w:val="nil"/>
              <w:bottom w:val="single" w:sz="8" w:space="0" w:color="auto"/>
              <w:right w:val="single" w:sz="8" w:space="0" w:color="auto"/>
            </w:tcBorders>
            <w:vAlign w:val="center"/>
            <w:hideMark/>
          </w:tcPr>
          <w:p w14:paraId="2C945AD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526EA0F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7922AF1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2A3495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EDFB47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E7C4FA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Iceland</w:t>
            </w:r>
          </w:p>
        </w:tc>
        <w:tc>
          <w:tcPr>
            <w:tcW w:w="1701" w:type="dxa"/>
            <w:tcBorders>
              <w:top w:val="nil"/>
              <w:left w:val="nil"/>
              <w:bottom w:val="single" w:sz="8" w:space="0" w:color="auto"/>
              <w:right w:val="single" w:sz="8" w:space="0" w:color="auto"/>
            </w:tcBorders>
            <w:vAlign w:val="center"/>
            <w:hideMark/>
          </w:tcPr>
          <w:p w14:paraId="22097BF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60E462B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2010</w:t>
            </w:r>
          </w:p>
        </w:tc>
        <w:tc>
          <w:tcPr>
            <w:tcW w:w="1417" w:type="dxa"/>
            <w:tcBorders>
              <w:top w:val="nil"/>
              <w:left w:val="nil"/>
              <w:bottom w:val="single" w:sz="8" w:space="0" w:color="auto"/>
              <w:right w:val="single" w:sz="8" w:space="0" w:color="auto"/>
            </w:tcBorders>
            <w:vAlign w:val="center"/>
            <w:hideMark/>
          </w:tcPr>
          <w:p w14:paraId="34AC70C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566F821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98CB23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71AB42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India</w:t>
            </w:r>
          </w:p>
        </w:tc>
        <w:tc>
          <w:tcPr>
            <w:tcW w:w="1701" w:type="dxa"/>
            <w:tcBorders>
              <w:top w:val="nil"/>
              <w:left w:val="nil"/>
              <w:bottom w:val="single" w:sz="8" w:space="0" w:color="auto"/>
              <w:right w:val="single" w:sz="8" w:space="0" w:color="auto"/>
            </w:tcBorders>
            <w:vAlign w:val="center"/>
            <w:hideMark/>
          </w:tcPr>
          <w:p w14:paraId="167D6F1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651ABC8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4DBFBA0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F5135E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6CD44B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59D814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Indonesia</w:t>
            </w:r>
          </w:p>
        </w:tc>
        <w:tc>
          <w:tcPr>
            <w:tcW w:w="1701" w:type="dxa"/>
            <w:tcBorders>
              <w:top w:val="nil"/>
              <w:left w:val="nil"/>
              <w:bottom w:val="single" w:sz="8" w:space="0" w:color="auto"/>
              <w:right w:val="single" w:sz="8" w:space="0" w:color="auto"/>
            </w:tcBorders>
            <w:vAlign w:val="center"/>
            <w:hideMark/>
          </w:tcPr>
          <w:p w14:paraId="2676767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24-Sep</w:t>
            </w:r>
          </w:p>
        </w:tc>
        <w:tc>
          <w:tcPr>
            <w:tcW w:w="1701" w:type="dxa"/>
            <w:tcBorders>
              <w:top w:val="nil"/>
              <w:left w:val="nil"/>
              <w:bottom w:val="single" w:sz="8" w:space="0" w:color="auto"/>
              <w:right w:val="single" w:sz="8" w:space="0" w:color="auto"/>
            </w:tcBorders>
            <w:vAlign w:val="center"/>
            <w:hideMark/>
          </w:tcPr>
          <w:p w14:paraId="29AB60A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2EA729E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2045</w:t>
            </w:r>
          </w:p>
        </w:tc>
        <w:tc>
          <w:tcPr>
            <w:tcW w:w="1530" w:type="dxa"/>
            <w:tcBorders>
              <w:top w:val="nil"/>
              <w:left w:val="nil"/>
              <w:bottom w:val="single" w:sz="8" w:space="0" w:color="auto"/>
              <w:right w:val="single" w:sz="8" w:space="0" w:color="auto"/>
            </w:tcBorders>
            <w:vAlign w:val="center"/>
          </w:tcPr>
          <w:p w14:paraId="5DFF50D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1C6408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BD1D69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Iran</w:t>
            </w:r>
          </w:p>
        </w:tc>
        <w:tc>
          <w:tcPr>
            <w:tcW w:w="1701" w:type="dxa"/>
            <w:tcBorders>
              <w:top w:val="nil"/>
              <w:left w:val="nil"/>
              <w:bottom w:val="single" w:sz="8" w:space="0" w:color="auto"/>
              <w:right w:val="single" w:sz="8" w:space="0" w:color="auto"/>
            </w:tcBorders>
            <w:vAlign w:val="center"/>
            <w:hideMark/>
          </w:tcPr>
          <w:p w14:paraId="2C21CB2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277B536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413BBE7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2C075EA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AEF32D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DA7109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Iraq</w:t>
            </w:r>
          </w:p>
        </w:tc>
        <w:tc>
          <w:tcPr>
            <w:tcW w:w="1701" w:type="dxa"/>
            <w:tcBorders>
              <w:top w:val="nil"/>
              <w:left w:val="nil"/>
              <w:bottom w:val="single" w:sz="8" w:space="0" w:color="auto"/>
              <w:right w:val="single" w:sz="8" w:space="0" w:color="auto"/>
            </w:tcBorders>
            <w:vAlign w:val="center"/>
            <w:hideMark/>
          </w:tcPr>
          <w:p w14:paraId="2D33CFD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37B8346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30C03FF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5A61F48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DFC6083"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57F353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Ireland</w:t>
            </w:r>
          </w:p>
        </w:tc>
        <w:tc>
          <w:tcPr>
            <w:tcW w:w="1701" w:type="dxa"/>
            <w:tcBorders>
              <w:top w:val="nil"/>
              <w:left w:val="nil"/>
              <w:bottom w:val="single" w:sz="8" w:space="0" w:color="auto"/>
              <w:right w:val="single" w:sz="8" w:space="0" w:color="auto"/>
            </w:tcBorders>
            <w:vAlign w:val="center"/>
            <w:hideMark/>
          </w:tcPr>
          <w:p w14:paraId="3C29F67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30E131D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4A429DB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8A9325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A01D6C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60F4AA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Israel</w:t>
            </w:r>
          </w:p>
        </w:tc>
        <w:tc>
          <w:tcPr>
            <w:tcW w:w="1701" w:type="dxa"/>
            <w:tcBorders>
              <w:top w:val="nil"/>
              <w:left w:val="nil"/>
              <w:bottom w:val="single" w:sz="8" w:space="0" w:color="auto"/>
              <w:right w:val="single" w:sz="8" w:space="0" w:color="auto"/>
            </w:tcBorders>
            <w:vAlign w:val="center"/>
            <w:hideMark/>
          </w:tcPr>
          <w:p w14:paraId="33AF799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6DD8E4B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2010</w:t>
            </w:r>
          </w:p>
        </w:tc>
        <w:tc>
          <w:tcPr>
            <w:tcW w:w="1417" w:type="dxa"/>
            <w:tcBorders>
              <w:top w:val="nil"/>
              <w:left w:val="nil"/>
              <w:bottom w:val="single" w:sz="8" w:space="0" w:color="auto"/>
              <w:right w:val="single" w:sz="8" w:space="0" w:color="auto"/>
            </w:tcBorders>
            <w:vAlign w:val="center"/>
            <w:hideMark/>
          </w:tcPr>
          <w:p w14:paraId="34CBC75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08AAC2D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2622D4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39A336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Italy</w:t>
            </w:r>
          </w:p>
        </w:tc>
        <w:tc>
          <w:tcPr>
            <w:tcW w:w="1701" w:type="dxa"/>
            <w:tcBorders>
              <w:top w:val="nil"/>
              <w:left w:val="nil"/>
              <w:bottom w:val="single" w:sz="8" w:space="0" w:color="auto"/>
              <w:right w:val="single" w:sz="8" w:space="0" w:color="auto"/>
            </w:tcBorders>
            <w:vAlign w:val="center"/>
            <w:hideMark/>
          </w:tcPr>
          <w:p w14:paraId="5DB250A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25-May</w:t>
            </w:r>
          </w:p>
        </w:tc>
        <w:tc>
          <w:tcPr>
            <w:tcW w:w="1701" w:type="dxa"/>
            <w:tcBorders>
              <w:top w:val="nil"/>
              <w:left w:val="nil"/>
              <w:bottom w:val="single" w:sz="8" w:space="0" w:color="auto"/>
              <w:right w:val="single" w:sz="8" w:space="0" w:color="auto"/>
            </w:tcBorders>
            <w:vAlign w:val="center"/>
            <w:hideMark/>
          </w:tcPr>
          <w:p w14:paraId="1CCD01E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7FCE5EE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2B1B539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059029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B6F045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Jamaica</w:t>
            </w:r>
          </w:p>
        </w:tc>
        <w:tc>
          <w:tcPr>
            <w:tcW w:w="1701" w:type="dxa"/>
            <w:tcBorders>
              <w:top w:val="nil"/>
              <w:left w:val="nil"/>
              <w:bottom w:val="single" w:sz="8" w:space="0" w:color="auto"/>
              <w:right w:val="single" w:sz="8" w:space="0" w:color="auto"/>
            </w:tcBorders>
            <w:vAlign w:val="center"/>
            <w:hideMark/>
          </w:tcPr>
          <w:p w14:paraId="0D05218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18E498F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14CD939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2021</w:t>
            </w:r>
          </w:p>
        </w:tc>
        <w:tc>
          <w:tcPr>
            <w:tcW w:w="1530" w:type="dxa"/>
            <w:tcBorders>
              <w:top w:val="nil"/>
              <w:left w:val="nil"/>
              <w:bottom w:val="single" w:sz="8" w:space="0" w:color="auto"/>
              <w:right w:val="single" w:sz="8" w:space="0" w:color="auto"/>
            </w:tcBorders>
            <w:vAlign w:val="center"/>
          </w:tcPr>
          <w:p w14:paraId="2DA43A3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D585D3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1C5AC8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Japan</w:t>
            </w:r>
          </w:p>
        </w:tc>
        <w:tc>
          <w:tcPr>
            <w:tcW w:w="1701" w:type="dxa"/>
            <w:tcBorders>
              <w:top w:val="nil"/>
              <w:left w:val="nil"/>
              <w:bottom w:val="single" w:sz="8" w:space="0" w:color="auto"/>
              <w:right w:val="single" w:sz="8" w:space="0" w:color="auto"/>
            </w:tcBorders>
            <w:vAlign w:val="center"/>
            <w:hideMark/>
          </w:tcPr>
          <w:p w14:paraId="5777B38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262FBDC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1091474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2031</w:t>
            </w:r>
          </w:p>
        </w:tc>
        <w:tc>
          <w:tcPr>
            <w:tcW w:w="1530" w:type="dxa"/>
            <w:tcBorders>
              <w:top w:val="nil"/>
              <w:left w:val="nil"/>
              <w:bottom w:val="single" w:sz="8" w:space="0" w:color="auto"/>
              <w:right w:val="single" w:sz="8" w:space="0" w:color="auto"/>
            </w:tcBorders>
            <w:vAlign w:val="center"/>
          </w:tcPr>
          <w:p w14:paraId="3069290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C4C3163"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1FC049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Jordan</w:t>
            </w:r>
          </w:p>
        </w:tc>
        <w:tc>
          <w:tcPr>
            <w:tcW w:w="1701" w:type="dxa"/>
            <w:tcBorders>
              <w:top w:val="nil"/>
              <w:left w:val="nil"/>
              <w:bottom w:val="single" w:sz="8" w:space="0" w:color="auto"/>
              <w:right w:val="single" w:sz="8" w:space="0" w:color="auto"/>
            </w:tcBorders>
            <w:vAlign w:val="center"/>
            <w:hideMark/>
          </w:tcPr>
          <w:p w14:paraId="4C49860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3BA86F1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47BAEBC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2050</w:t>
            </w:r>
          </w:p>
        </w:tc>
        <w:tc>
          <w:tcPr>
            <w:tcW w:w="1530" w:type="dxa"/>
            <w:tcBorders>
              <w:top w:val="nil"/>
              <w:left w:val="nil"/>
              <w:bottom w:val="single" w:sz="8" w:space="0" w:color="auto"/>
              <w:right w:val="single" w:sz="8" w:space="0" w:color="auto"/>
            </w:tcBorders>
            <w:vAlign w:val="center"/>
          </w:tcPr>
          <w:p w14:paraId="68F3CEA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3C8FAC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20F96C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Kazakhstan</w:t>
            </w:r>
          </w:p>
        </w:tc>
        <w:tc>
          <w:tcPr>
            <w:tcW w:w="1701" w:type="dxa"/>
            <w:tcBorders>
              <w:top w:val="nil"/>
              <w:left w:val="nil"/>
              <w:bottom w:val="single" w:sz="8" w:space="0" w:color="auto"/>
              <w:right w:val="single" w:sz="8" w:space="0" w:color="auto"/>
            </w:tcBorders>
            <w:vAlign w:val="center"/>
            <w:hideMark/>
          </w:tcPr>
          <w:p w14:paraId="6B192FC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404AE86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1999</w:t>
            </w:r>
          </w:p>
        </w:tc>
        <w:tc>
          <w:tcPr>
            <w:tcW w:w="1417" w:type="dxa"/>
            <w:tcBorders>
              <w:top w:val="nil"/>
              <w:left w:val="nil"/>
              <w:bottom w:val="single" w:sz="8" w:space="0" w:color="auto"/>
              <w:right w:val="single" w:sz="8" w:space="0" w:color="auto"/>
            </w:tcBorders>
            <w:vAlign w:val="center"/>
            <w:hideMark/>
          </w:tcPr>
          <w:p w14:paraId="14C325E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1D92621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4DEBDD2"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049342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Kenya</w:t>
            </w:r>
          </w:p>
        </w:tc>
        <w:tc>
          <w:tcPr>
            <w:tcW w:w="1701" w:type="dxa"/>
            <w:tcBorders>
              <w:top w:val="nil"/>
              <w:left w:val="nil"/>
              <w:bottom w:val="single" w:sz="8" w:space="0" w:color="auto"/>
              <w:right w:val="single" w:sz="8" w:space="0" w:color="auto"/>
            </w:tcBorders>
            <w:vAlign w:val="center"/>
            <w:hideMark/>
          </w:tcPr>
          <w:p w14:paraId="33638FA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0D8B6D7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1999</w:t>
            </w:r>
          </w:p>
        </w:tc>
        <w:tc>
          <w:tcPr>
            <w:tcW w:w="1417" w:type="dxa"/>
            <w:tcBorders>
              <w:top w:val="nil"/>
              <w:left w:val="nil"/>
              <w:bottom w:val="single" w:sz="8" w:space="0" w:color="auto"/>
              <w:right w:val="single" w:sz="8" w:space="0" w:color="auto"/>
            </w:tcBorders>
            <w:vAlign w:val="center"/>
            <w:hideMark/>
          </w:tcPr>
          <w:p w14:paraId="38F40A2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05359D4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93ADED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025211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lastRenderedPageBreak/>
              <w:t>Kiribati</w:t>
            </w:r>
          </w:p>
        </w:tc>
        <w:tc>
          <w:tcPr>
            <w:tcW w:w="1701" w:type="dxa"/>
            <w:tcBorders>
              <w:top w:val="nil"/>
              <w:left w:val="nil"/>
              <w:bottom w:val="single" w:sz="8" w:space="0" w:color="auto"/>
              <w:right w:val="single" w:sz="8" w:space="0" w:color="auto"/>
            </w:tcBorders>
            <w:vAlign w:val="center"/>
            <w:hideMark/>
          </w:tcPr>
          <w:p w14:paraId="4B74513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485D8D1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47FA95D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7352C41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EF0A30A"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28472A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Kuwait</w:t>
            </w:r>
          </w:p>
        </w:tc>
        <w:tc>
          <w:tcPr>
            <w:tcW w:w="1701" w:type="dxa"/>
            <w:tcBorders>
              <w:top w:val="nil"/>
              <w:left w:val="nil"/>
              <w:bottom w:val="single" w:sz="8" w:space="0" w:color="auto"/>
              <w:right w:val="single" w:sz="8" w:space="0" w:color="auto"/>
            </w:tcBorders>
            <w:vAlign w:val="center"/>
            <w:hideMark/>
          </w:tcPr>
          <w:p w14:paraId="5E2FCE4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6B0A6B9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09CD5C5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265D28B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499DBC3"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0ABA24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Kyrgyzstan</w:t>
            </w:r>
          </w:p>
        </w:tc>
        <w:tc>
          <w:tcPr>
            <w:tcW w:w="1701" w:type="dxa"/>
            <w:tcBorders>
              <w:top w:val="nil"/>
              <w:left w:val="nil"/>
              <w:bottom w:val="single" w:sz="8" w:space="0" w:color="auto"/>
              <w:right w:val="single" w:sz="8" w:space="0" w:color="auto"/>
            </w:tcBorders>
            <w:vAlign w:val="center"/>
            <w:hideMark/>
          </w:tcPr>
          <w:p w14:paraId="637E64D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02EFC2D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4313263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530" w:type="dxa"/>
            <w:tcBorders>
              <w:top w:val="nil"/>
              <w:left w:val="nil"/>
              <w:bottom w:val="single" w:sz="8" w:space="0" w:color="auto"/>
              <w:right w:val="single" w:sz="8" w:space="0" w:color="auto"/>
            </w:tcBorders>
            <w:vAlign w:val="center"/>
          </w:tcPr>
          <w:p w14:paraId="50AE2A4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4F9A8C4"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D90911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Lao People’s Democratic Republic</w:t>
            </w:r>
          </w:p>
        </w:tc>
        <w:tc>
          <w:tcPr>
            <w:tcW w:w="1701" w:type="dxa"/>
            <w:tcBorders>
              <w:top w:val="nil"/>
              <w:left w:val="nil"/>
              <w:bottom w:val="single" w:sz="8" w:space="0" w:color="auto"/>
              <w:right w:val="single" w:sz="8" w:space="0" w:color="auto"/>
            </w:tcBorders>
            <w:vAlign w:val="center"/>
            <w:hideMark/>
          </w:tcPr>
          <w:p w14:paraId="0E1C1E7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67C98AA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39D9173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585B633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AFCC862"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8CC501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Latvia</w:t>
            </w:r>
          </w:p>
        </w:tc>
        <w:tc>
          <w:tcPr>
            <w:tcW w:w="1701" w:type="dxa"/>
            <w:tcBorders>
              <w:top w:val="nil"/>
              <w:left w:val="nil"/>
              <w:bottom w:val="single" w:sz="8" w:space="0" w:color="auto"/>
              <w:right w:val="single" w:sz="8" w:space="0" w:color="auto"/>
            </w:tcBorders>
            <w:vAlign w:val="center"/>
            <w:hideMark/>
          </w:tcPr>
          <w:p w14:paraId="1129DAA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0DB6E18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3BF7119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1069EED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F6073B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EA0315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Lebanon</w:t>
            </w:r>
          </w:p>
        </w:tc>
        <w:tc>
          <w:tcPr>
            <w:tcW w:w="1701" w:type="dxa"/>
            <w:tcBorders>
              <w:top w:val="nil"/>
              <w:left w:val="nil"/>
              <w:bottom w:val="single" w:sz="8" w:space="0" w:color="auto"/>
              <w:right w:val="single" w:sz="8" w:space="0" w:color="auto"/>
            </w:tcBorders>
            <w:vAlign w:val="center"/>
            <w:hideMark/>
          </w:tcPr>
          <w:p w14:paraId="4292ADD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102461B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5EC52A9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D004B9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6EABA5E"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243EC2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Lesotho</w:t>
            </w:r>
          </w:p>
        </w:tc>
        <w:tc>
          <w:tcPr>
            <w:tcW w:w="1701" w:type="dxa"/>
            <w:tcBorders>
              <w:top w:val="nil"/>
              <w:left w:val="nil"/>
              <w:bottom w:val="single" w:sz="8" w:space="0" w:color="auto"/>
              <w:right w:val="single" w:sz="8" w:space="0" w:color="auto"/>
            </w:tcBorders>
            <w:vAlign w:val="center"/>
            <w:hideMark/>
          </w:tcPr>
          <w:p w14:paraId="12C66DC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25-Aug</w:t>
            </w:r>
          </w:p>
        </w:tc>
        <w:tc>
          <w:tcPr>
            <w:tcW w:w="1701" w:type="dxa"/>
            <w:tcBorders>
              <w:top w:val="nil"/>
              <w:left w:val="nil"/>
              <w:bottom w:val="single" w:sz="8" w:space="0" w:color="auto"/>
              <w:right w:val="single" w:sz="8" w:space="0" w:color="auto"/>
            </w:tcBorders>
            <w:vAlign w:val="center"/>
            <w:hideMark/>
          </w:tcPr>
          <w:p w14:paraId="616D4EB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2000</w:t>
            </w:r>
          </w:p>
        </w:tc>
        <w:tc>
          <w:tcPr>
            <w:tcW w:w="1417" w:type="dxa"/>
            <w:tcBorders>
              <w:top w:val="nil"/>
              <w:left w:val="nil"/>
              <w:bottom w:val="single" w:sz="8" w:space="0" w:color="auto"/>
              <w:right w:val="single" w:sz="8" w:space="0" w:color="auto"/>
            </w:tcBorders>
            <w:vAlign w:val="center"/>
            <w:hideMark/>
          </w:tcPr>
          <w:p w14:paraId="3970C46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362A7C2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CCFCA9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5FC70D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Liberia</w:t>
            </w:r>
          </w:p>
        </w:tc>
        <w:tc>
          <w:tcPr>
            <w:tcW w:w="1701" w:type="dxa"/>
            <w:tcBorders>
              <w:top w:val="nil"/>
              <w:left w:val="nil"/>
              <w:bottom w:val="single" w:sz="8" w:space="0" w:color="auto"/>
              <w:right w:val="single" w:sz="8" w:space="0" w:color="auto"/>
            </w:tcBorders>
            <w:vAlign w:val="center"/>
            <w:hideMark/>
          </w:tcPr>
          <w:p w14:paraId="0081563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7CD4AC8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2017</w:t>
            </w:r>
          </w:p>
        </w:tc>
        <w:tc>
          <w:tcPr>
            <w:tcW w:w="1417" w:type="dxa"/>
            <w:tcBorders>
              <w:top w:val="nil"/>
              <w:left w:val="nil"/>
              <w:bottom w:val="single" w:sz="8" w:space="0" w:color="auto"/>
              <w:right w:val="single" w:sz="8" w:space="0" w:color="auto"/>
            </w:tcBorders>
            <w:vAlign w:val="center"/>
            <w:hideMark/>
          </w:tcPr>
          <w:p w14:paraId="05ECAF1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64069D5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CA170E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A9C83A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Libya</w:t>
            </w:r>
          </w:p>
        </w:tc>
        <w:tc>
          <w:tcPr>
            <w:tcW w:w="1701" w:type="dxa"/>
            <w:tcBorders>
              <w:top w:val="nil"/>
              <w:left w:val="nil"/>
              <w:bottom w:val="single" w:sz="8" w:space="0" w:color="auto"/>
              <w:right w:val="single" w:sz="8" w:space="0" w:color="auto"/>
            </w:tcBorders>
            <w:vAlign w:val="center"/>
            <w:hideMark/>
          </w:tcPr>
          <w:p w14:paraId="6172CA4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0BC6B2F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60CCE89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3004363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EBFAB6E"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875A80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Liechtenstein</w:t>
            </w:r>
          </w:p>
        </w:tc>
        <w:tc>
          <w:tcPr>
            <w:tcW w:w="1701" w:type="dxa"/>
            <w:tcBorders>
              <w:top w:val="nil"/>
              <w:left w:val="nil"/>
              <w:bottom w:val="single" w:sz="8" w:space="0" w:color="auto"/>
              <w:right w:val="single" w:sz="8" w:space="0" w:color="auto"/>
            </w:tcBorders>
            <w:vAlign w:val="center"/>
            <w:hideMark/>
          </w:tcPr>
          <w:p w14:paraId="64BC31B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25-May</w:t>
            </w:r>
          </w:p>
        </w:tc>
        <w:tc>
          <w:tcPr>
            <w:tcW w:w="1701" w:type="dxa"/>
            <w:tcBorders>
              <w:top w:val="nil"/>
              <w:left w:val="nil"/>
              <w:bottom w:val="single" w:sz="8" w:space="0" w:color="auto"/>
              <w:right w:val="single" w:sz="8" w:space="0" w:color="auto"/>
            </w:tcBorders>
            <w:vAlign w:val="center"/>
            <w:hideMark/>
          </w:tcPr>
          <w:p w14:paraId="22CD230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32C4ED8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2029</w:t>
            </w:r>
          </w:p>
        </w:tc>
        <w:tc>
          <w:tcPr>
            <w:tcW w:w="1530" w:type="dxa"/>
            <w:tcBorders>
              <w:top w:val="nil"/>
              <w:left w:val="nil"/>
              <w:bottom w:val="single" w:sz="8" w:space="0" w:color="auto"/>
              <w:right w:val="single" w:sz="8" w:space="0" w:color="auto"/>
            </w:tcBorders>
            <w:vAlign w:val="center"/>
          </w:tcPr>
          <w:p w14:paraId="47D919C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9217EE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A20929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Lithuania</w:t>
            </w:r>
          </w:p>
        </w:tc>
        <w:tc>
          <w:tcPr>
            <w:tcW w:w="1701" w:type="dxa"/>
            <w:tcBorders>
              <w:top w:val="nil"/>
              <w:left w:val="nil"/>
              <w:bottom w:val="single" w:sz="8" w:space="0" w:color="auto"/>
              <w:right w:val="single" w:sz="8" w:space="0" w:color="auto"/>
            </w:tcBorders>
            <w:vAlign w:val="center"/>
            <w:hideMark/>
          </w:tcPr>
          <w:p w14:paraId="5EA5BAB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16FA1B3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13F1C63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3D4D4A2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70BB17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50F00A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Luxembourg</w:t>
            </w:r>
          </w:p>
        </w:tc>
        <w:tc>
          <w:tcPr>
            <w:tcW w:w="1701" w:type="dxa"/>
            <w:tcBorders>
              <w:top w:val="nil"/>
              <w:left w:val="nil"/>
              <w:bottom w:val="single" w:sz="8" w:space="0" w:color="auto"/>
              <w:right w:val="single" w:sz="8" w:space="0" w:color="auto"/>
            </w:tcBorders>
            <w:vAlign w:val="center"/>
            <w:hideMark/>
          </w:tcPr>
          <w:p w14:paraId="5B989CC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08C321E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2023*</w:t>
            </w:r>
          </w:p>
        </w:tc>
        <w:tc>
          <w:tcPr>
            <w:tcW w:w="1417" w:type="dxa"/>
            <w:tcBorders>
              <w:top w:val="nil"/>
              <w:left w:val="nil"/>
              <w:bottom w:val="single" w:sz="8" w:space="0" w:color="auto"/>
              <w:right w:val="single" w:sz="8" w:space="0" w:color="auto"/>
            </w:tcBorders>
            <w:vAlign w:val="center"/>
            <w:hideMark/>
          </w:tcPr>
          <w:p w14:paraId="40F7BFA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B8060B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D2C4514"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6A3D94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Madagascar</w:t>
            </w:r>
          </w:p>
        </w:tc>
        <w:tc>
          <w:tcPr>
            <w:tcW w:w="1701" w:type="dxa"/>
            <w:tcBorders>
              <w:top w:val="nil"/>
              <w:left w:val="nil"/>
              <w:bottom w:val="single" w:sz="8" w:space="0" w:color="auto"/>
              <w:right w:val="single" w:sz="8" w:space="0" w:color="auto"/>
            </w:tcBorders>
            <w:vAlign w:val="center"/>
            <w:hideMark/>
          </w:tcPr>
          <w:p w14:paraId="36D44C3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097CD3B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14D3D9D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1E59FC2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6B2CC0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662FE5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Malawi</w:t>
            </w:r>
          </w:p>
        </w:tc>
        <w:tc>
          <w:tcPr>
            <w:tcW w:w="1701" w:type="dxa"/>
            <w:tcBorders>
              <w:top w:val="nil"/>
              <w:left w:val="nil"/>
              <w:bottom w:val="single" w:sz="8" w:space="0" w:color="auto"/>
              <w:right w:val="single" w:sz="8" w:space="0" w:color="auto"/>
            </w:tcBorders>
            <w:vAlign w:val="center"/>
            <w:hideMark/>
          </w:tcPr>
          <w:p w14:paraId="3EC3FCA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7FBFD96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7E04E6C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1D15C1A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DE4BE1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44B0B4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Malaysia</w:t>
            </w:r>
          </w:p>
        </w:tc>
        <w:tc>
          <w:tcPr>
            <w:tcW w:w="1701" w:type="dxa"/>
            <w:tcBorders>
              <w:top w:val="nil"/>
              <w:left w:val="nil"/>
              <w:bottom w:val="single" w:sz="8" w:space="0" w:color="auto"/>
              <w:right w:val="single" w:sz="8" w:space="0" w:color="auto"/>
            </w:tcBorders>
            <w:vAlign w:val="center"/>
            <w:hideMark/>
          </w:tcPr>
          <w:p w14:paraId="7DFB921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3720F96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070C343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A3CE9D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C80E73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B5D6D7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Maldives</w:t>
            </w:r>
          </w:p>
        </w:tc>
        <w:tc>
          <w:tcPr>
            <w:tcW w:w="1701" w:type="dxa"/>
            <w:tcBorders>
              <w:top w:val="nil"/>
              <w:left w:val="nil"/>
              <w:bottom w:val="single" w:sz="8" w:space="0" w:color="auto"/>
              <w:right w:val="single" w:sz="8" w:space="0" w:color="auto"/>
            </w:tcBorders>
            <w:vAlign w:val="center"/>
            <w:hideMark/>
          </w:tcPr>
          <w:p w14:paraId="6A3D6AC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5135905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0EEEF06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7F88C1D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A8986E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833E78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Mali</w:t>
            </w:r>
          </w:p>
        </w:tc>
        <w:tc>
          <w:tcPr>
            <w:tcW w:w="1701" w:type="dxa"/>
            <w:tcBorders>
              <w:top w:val="nil"/>
              <w:left w:val="nil"/>
              <w:bottom w:val="single" w:sz="8" w:space="0" w:color="auto"/>
              <w:right w:val="single" w:sz="8" w:space="0" w:color="auto"/>
            </w:tcBorders>
            <w:vAlign w:val="center"/>
            <w:hideMark/>
          </w:tcPr>
          <w:p w14:paraId="3A44F94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031B381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4642848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00E3B45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B6A4CE2"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9083E7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Malta</w:t>
            </w:r>
          </w:p>
        </w:tc>
        <w:tc>
          <w:tcPr>
            <w:tcW w:w="1701" w:type="dxa"/>
            <w:tcBorders>
              <w:top w:val="nil"/>
              <w:left w:val="nil"/>
              <w:bottom w:val="single" w:sz="8" w:space="0" w:color="auto"/>
              <w:right w:val="single" w:sz="8" w:space="0" w:color="auto"/>
            </w:tcBorders>
            <w:vAlign w:val="center"/>
            <w:hideMark/>
          </w:tcPr>
          <w:p w14:paraId="5C50CFD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234253E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429AAFB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354130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0076DE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814381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Marshall Islands</w:t>
            </w:r>
          </w:p>
        </w:tc>
        <w:tc>
          <w:tcPr>
            <w:tcW w:w="1701" w:type="dxa"/>
            <w:tcBorders>
              <w:top w:val="nil"/>
              <w:left w:val="nil"/>
              <w:bottom w:val="single" w:sz="8" w:space="0" w:color="auto"/>
              <w:right w:val="single" w:sz="8" w:space="0" w:color="auto"/>
            </w:tcBorders>
            <w:vAlign w:val="center"/>
            <w:hideMark/>
          </w:tcPr>
          <w:p w14:paraId="0AB7C65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474082C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2000</w:t>
            </w:r>
          </w:p>
        </w:tc>
        <w:tc>
          <w:tcPr>
            <w:tcW w:w="1417" w:type="dxa"/>
            <w:tcBorders>
              <w:top w:val="nil"/>
              <w:left w:val="nil"/>
              <w:bottom w:val="single" w:sz="8" w:space="0" w:color="auto"/>
              <w:right w:val="single" w:sz="8" w:space="0" w:color="auto"/>
            </w:tcBorders>
            <w:vAlign w:val="center"/>
            <w:hideMark/>
          </w:tcPr>
          <w:p w14:paraId="10E59BE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5399D82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9019E2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810D15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Mauritania</w:t>
            </w:r>
          </w:p>
        </w:tc>
        <w:tc>
          <w:tcPr>
            <w:tcW w:w="1701" w:type="dxa"/>
            <w:tcBorders>
              <w:top w:val="nil"/>
              <w:left w:val="nil"/>
              <w:bottom w:val="single" w:sz="8" w:space="0" w:color="auto"/>
              <w:right w:val="single" w:sz="8" w:space="0" w:color="auto"/>
            </w:tcBorders>
            <w:vAlign w:val="center"/>
            <w:hideMark/>
          </w:tcPr>
          <w:p w14:paraId="483B27C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2071FA3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4F98488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2022256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5385EC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E1D582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Mauritius</w:t>
            </w:r>
          </w:p>
        </w:tc>
        <w:tc>
          <w:tcPr>
            <w:tcW w:w="1701" w:type="dxa"/>
            <w:tcBorders>
              <w:top w:val="nil"/>
              <w:left w:val="nil"/>
              <w:bottom w:val="single" w:sz="8" w:space="0" w:color="auto"/>
              <w:right w:val="single" w:sz="8" w:space="0" w:color="auto"/>
            </w:tcBorders>
            <w:vAlign w:val="center"/>
            <w:hideMark/>
          </w:tcPr>
          <w:p w14:paraId="36CB67B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3455F2D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2017</w:t>
            </w:r>
          </w:p>
        </w:tc>
        <w:tc>
          <w:tcPr>
            <w:tcW w:w="1417" w:type="dxa"/>
            <w:tcBorders>
              <w:top w:val="nil"/>
              <w:left w:val="nil"/>
              <w:bottom w:val="single" w:sz="8" w:space="0" w:color="auto"/>
              <w:right w:val="single" w:sz="8" w:space="0" w:color="auto"/>
            </w:tcBorders>
            <w:vAlign w:val="center"/>
            <w:hideMark/>
          </w:tcPr>
          <w:p w14:paraId="6052713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55CDDA3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17FA31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E9884A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Mexico</w:t>
            </w:r>
          </w:p>
        </w:tc>
        <w:tc>
          <w:tcPr>
            <w:tcW w:w="1701" w:type="dxa"/>
            <w:tcBorders>
              <w:top w:val="nil"/>
              <w:left w:val="nil"/>
              <w:bottom w:val="single" w:sz="8" w:space="0" w:color="auto"/>
              <w:right w:val="single" w:sz="8" w:space="0" w:color="auto"/>
            </w:tcBorders>
            <w:vAlign w:val="center"/>
            <w:hideMark/>
          </w:tcPr>
          <w:p w14:paraId="6C25F9B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07EAF0A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5B1DF4A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274086C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BAB3FA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8A15E0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Micronesia (Federated States of)</w:t>
            </w:r>
          </w:p>
        </w:tc>
        <w:tc>
          <w:tcPr>
            <w:tcW w:w="1701" w:type="dxa"/>
            <w:tcBorders>
              <w:top w:val="nil"/>
              <w:left w:val="nil"/>
              <w:bottom w:val="single" w:sz="8" w:space="0" w:color="auto"/>
              <w:right w:val="single" w:sz="8" w:space="0" w:color="auto"/>
            </w:tcBorders>
            <w:vAlign w:val="center"/>
            <w:hideMark/>
          </w:tcPr>
          <w:p w14:paraId="71A24D1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7A73B3C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43C3FC0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2023</w:t>
            </w:r>
          </w:p>
        </w:tc>
        <w:tc>
          <w:tcPr>
            <w:tcW w:w="1530" w:type="dxa"/>
            <w:tcBorders>
              <w:top w:val="nil"/>
              <w:left w:val="nil"/>
              <w:bottom w:val="single" w:sz="8" w:space="0" w:color="auto"/>
              <w:right w:val="single" w:sz="8" w:space="0" w:color="auto"/>
            </w:tcBorders>
            <w:vAlign w:val="center"/>
          </w:tcPr>
          <w:p w14:paraId="50A7AD2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B2A59B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3B6059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Monaco</w:t>
            </w:r>
          </w:p>
        </w:tc>
        <w:tc>
          <w:tcPr>
            <w:tcW w:w="1701" w:type="dxa"/>
            <w:tcBorders>
              <w:top w:val="nil"/>
              <w:left w:val="nil"/>
              <w:bottom w:val="single" w:sz="8" w:space="0" w:color="auto"/>
              <w:right w:val="single" w:sz="8" w:space="0" w:color="auto"/>
            </w:tcBorders>
            <w:vAlign w:val="center"/>
            <w:hideMark/>
          </w:tcPr>
          <w:p w14:paraId="790171D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4778DB8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2021</w:t>
            </w:r>
          </w:p>
        </w:tc>
        <w:tc>
          <w:tcPr>
            <w:tcW w:w="1417" w:type="dxa"/>
            <w:tcBorders>
              <w:top w:val="nil"/>
              <w:left w:val="nil"/>
              <w:bottom w:val="single" w:sz="8" w:space="0" w:color="auto"/>
              <w:right w:val="single" w:sz="8" w:space="0" w:color="auto"/>
            </w:tcBorders>
            <w:vAlign w:val="center"/>
            <w:hideMark/>
          </w:tcPr>
          <w:p w14:paraId="0289F00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00CB1D2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6586B2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2C12F5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Mongolia</w:t>
            </w:r>
          </w:p>
        </w:tc>
        <w:tc>
          <w:tcPr>
            <w:tcW w:w="1701" w:type="dxa"/>
            <w:tcBorders>
              <w:top w:val="nil"/>
              <w:left w:val="nil"/>
              <w:bottom w:val="single" w:sz="8" w:space="0" w:color="auto"/>
              <w:right w:val="single" w:sz="8" w:space="0" w:color="auto"/>
            </w:tcBorders>
            <w:vAlign w:val="center"/>
            <w:hideMark/>
          </w:tcPr>
          <w:p w14:paraId="7843316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44CBED7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5E61404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53EC968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85C8E5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912848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Montenegro</w:t>
            </w:r>
          </w:p>
        </w:tc>
        <w:tc>
          <w:tcPr>
            <w:tcW w:w="1701" w:type="dxa"/>
            <w:tcBorders>
              <w:top w:val="nil"/>
              <w:left w:val="nil"/>
              <w:bottom w:val="single" w:sz="8" w:space="0" w:color="auto"/>
              <w:right w:val="single" w:sz="8" w:space="0" w:color="auto"/>
            </w:tcBorders>
            <w:vAlign w:val="center"/>
            <w:hideMark/>
          </w:tcPr>
          <w:p w14:paraId="56737AC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2739D34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706AF9F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5305961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7417B7F"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1CE1F4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Morocco</w:t>
            </w:r>
          </w:p>
        </w:tc>
        <w:tc>
          <w:tcPr>
            <w:tcW w:w="1701" w:type="dxa"/>
            <w:tcBorders>
              <w:top w:val="nil"/>
              <w:left w:val="nil"/>
              <w:bottom w:val="single" w:sz="8" w:space="0" w:color="auto"/>
              <w:right w:val="single" w:sz="8" w:space="0" w:color="auto"/>
            </w:tcBorders>
            <w:vAlign w:val="center"/>
            <w:hideMark/>
          </w:tcPr>
          <w:p w14:paraId="4B921DE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3F91716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49B8FB8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5897165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F36E9F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62B9A3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Mozambique</w:t>
            </w:r>
          </w:p>
        </w:tc>
        <w:tc>
          <w:tcPr>
            <w:tcW w:w="1701" w:type="dxa"/>
            <w:tcBorders>
              <w:top w:val="nil"/>
              <w:left w:val="nil"/>
              <w:bottom w:val="single" w:sz="8" w:space="0" w:color="auto"/>
              <w:right w:val="single" w:sz="8" w:space="0" w:color="auto"/>
            </w:tcBorders>
            <w:vAlign w:val="center"/>
            <w:hideMark/>
          </w:tcPr>
          <w:p w14:paraId="31C7289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406CD3B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2A02E96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2035</w:t>
            </w:r>
          </w:p>
        </w:tc>
        <w:tc>
          <w:tcPr>
            <w:tcW w:w="1530" w:type="dxa"/>
            <w:tcBorders>
              <w:top w:val="nil"/>
              <w:left w:val="nil"/>
              <w:bottom w:val="single" w:sz="8" w:space="0" w:color="auto"/>
              <w:right w:val="single" w:sz="8" w:space="0" w:color="auto"/>
            </w:tcBorders>
            <w:vAlign w:val="center"/>
          </w:tcPr>
          <w:p w14:paraId="4CC1BB2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EC28782"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8B9A3A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Myanmar</w:t>
            </w:r>
          </w:p>
        </w:tc>
        <w:tc>
          <w:tcPr>
            <w:tcW w:w="1701" w:type="dxa"/>
            <w:tcBorders>
              <w:top w:val="nil"/>
              <w:left w:val="nil"/>
              <w:bottom w:val="single" w:sz="8" w:space="0" w:color="auto"/>
              <w:right w:val="single" w:sz="8" w:space="0" w:color="auto"/>
            </w:tcBorders>
            <w:vAlign w:val="center"/>
            <w:hideMark/>
          </w:tcPr>
          <w:p w14:paraId="44C84D7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53504AC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4A51CD3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3F3AD32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4A2898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7D55CF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Namibia</w:t>
            </w:r>
          </w:p>
        </w:tc>
        <w:tc>
          <w:tcPr>
            <w:tcW w:w="1701" w:type="dxa"/>
            <w:tcBorders>
              <w:top w:val="nil"/>
              <w:left w:val="nil"/>
              <w:bottom w:val="single" w:sz="8" w:space="0" w:color="auto"/>
              <w:right w:val="single" w:sz="8" w:space="0" w:color="auto"/>
            </w:tcBorders>
            <w:vAlign w:val="center"/>
            <w:hideMark/>
          </w:tcPr>
          <w:p w14:paraId="6F5D632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6CB191B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732F8B9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2022</w:t>
            </w:r>
          </w:p>
        </w:tc>
        <w:tc>
          <w:tcPr>
            <w:tcW w:w="1530" w:type="dxa"/>
            <w:tcBorders>
              <w:top w:val="nil"/>
              <w:left w:val="nil"/>
              <w:bottom w:val="single" w:sz="8" w:space="0" w:color="auto"/>
              <w:right w:val="single" w:sz="8" w:space="0" w:color="auto"/>
            </w:tcBorders>
            <w:vAlign w:val="center"/>
          </w:tcPr>
          <w:p w14:paraId="020C158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CCE562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A82BD5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Nauru</w:t>
            </w:r>
          </w:p>
        </w:tc>
        <w:tc>
          <w:tcPr>
            <w:tcW w:w="1701" w:type="dxa"/>
            <w:tcBorders>
              <w:top w:val="nil"/>
              <w:left w:val="nil"/>
              <w:bottom w:val="single" w:sz="8" w:space="0" w:color="auto"/>
              <w:right w:val="single" w:sz="8" w:space="0" w:color="auto"/>
            </w:tcBorders>
            <w:vAlign w:val="center"/>
            <w:hideMark/>
          </w:tcPr>
          <w:p w14:paraId="54A66D0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24-Dec</w:t>
            </w:r>
          </w:p>
        </w:tc>
        <w:tc>
          <w:tcPr>
            <w:tcW w:w="1701" w:type="dxa"/>
            <w:tcBorders>
              <w:top w:val="nil"/>
              <w:left w:val="nil"/>
              <w:bottom w:val="single" w:sz="8" w:space="0" w:color="auto"/>
              <w:right w:val="single" w:sz="8" w:space="0" w:color="auto"/>
            </w:tcBorders>
            <w:vAlign w:val="center"/>
            <w:hideMark/>
          </w:tcPr>
          <w:p w14:paraId="0FB2594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2010</w:t>
            </w:r>
          </w:p>
        </w:tc>
        <w:tc>
          <w:tcPr>
            <w:tcW w:w="1417" w:type="dxa"/>
            <w:tcBorders>
              <w:top w:val="nil"/>
              <w:left w:val="nil"/>
              <w:bottom w:val="single" w:sz="8" w:space="0" w:color="auto"/>
              <w:right w:val="single" w:sz="8" w:space="0" w:color="auto"/>
            </w:tcBorders>
            <w:vAlign w:val="center"/>
            <w:hideMark/>
          </w:tcPr>
          <w:p w14:paraId="4817AC3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4F35C4D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B810E8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2CC30B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Nepal</w:t>
            </w:r>
          </w:p>
        </w:tc>
        <w:tc>
          <w:tcPr>
            <w:tcW w:w="1701" w:type="dxa"/>
            <w:tcBorders>
              <w:top w:val="nil"/>
              <w:left w:val="nil"/>
              <w:bottom w:val="single" w:sz="8" w:space="0" w:color="auto"/>
              <w:right w:val="single" w:sz="8" w:space="0" w:color="auto"/>
            </w:tcBorders>
            <w:vAlign w:val="center"/>
            <w:hideMark/>
          </w:tcPr>
          <w:p w14:paraId="1E76DEA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5148DA2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72E4EA9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5307C0E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6BF54D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1162C8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Netherlands (Kingdom of the)</w:t>
            </w:r>
          </w:p>
        </w:tc>
        <w:tc>
          <w:tcPr>
            <w:tcW w:w="1701" w:type="dxa"/>
            <w:tcBorders>
              <w:top w:val="nil"/>
              <w:left w:val="nil"/>
              <w:bottom w:val="single" w:sz="8" w:space="0" w:color="auto"/>
              <w:right w:val="single" w:sz="8" w:space="0" w:color="auto"/>
            </w:tcBorders>
            <w:vAlign w:val="center"/>
            <w:hideMark/>
          </w:tcPr>
          <w:p w14:paraId="5AB608D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25-Apr</w:t>
            </w:r>
          </w:p>
        </w:tc>
        <w:tc>
          <w:tcPr>
            <w:tcW w:w="1701" w:type="dxa"/>
            <w:tcBorders>
              <w:top w:val="nil"/>
              <w:left w:val="nil"/>
              <w:bottom w:val="single" w:sz="8" w:space="0" w:color="auto"/>
              <w:right w:val="single" w:sz="8" w:space="0" w:color="auto"/>
            </w:tcBorders>
            <w:vAlign w:val="center"/>
            <w:hideMark/>
          </w:tcPr>
          <w:p w14:paraId="147DC78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385C019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3CB7157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C1A83E3"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5278BF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New Zealand</w:t>
            </w:r>
          </w:p>
        </w:tc>
        <w:tc>
          <w:tcPr>
            <w:tcW w:w="1701" w:type="dxa"/>
            <w:tcBorders>
              <w:top w:val="nil"/>
              <w:left w:val="nil"/>
              <w:bottom w:val="single" w:sz="8" w:space="0" w:color="auto"/>
              <w:right w:val="single" w:sz="8" w:space="0" w:color="auto"/>
            </w:tcBorders>
            <w:vAlign w:val="center"/>
            <w:hideMark/>
          </w:tcPr>
          <w:p w14:paraId="59302E0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2861E8E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417" w:type="dxa"/>
            <w:tcBorders>
              <w:top w:val="nil"/>
              <w:left w:val="nil"/>
              <w:bottom w:val="single" w:sz="8" w:space="0" w:color="auto"/>
              <w:right w:val="single" w:sz="8" w:space="0" w:color="auto"/>
            </w:tcBorders>
            <w:vAlign w:val="center"/>
            <w:hideMark/>
          </w:tcPr>
          <w:p w14:paraId="4F31C30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2050</w:t>
            </w:r>
          </w:p>
        </w:tc>
        <w:tc>
          <w:tcPr>
            <w:tcW w:w="1530" w:type="dxa"/>
            <w:tcBorders>
              <w:top w:val="nil"/>
              <w:left w:val="nil"/>
              <w:bottom w:val="single" w:sz="8" w:space="0" w:color="auto"/>
              <w:right w:val="single" w:sz="8" w:space="0" w:color="auto"/>
            </w:tcBorders>
            <w:vAlign w:val="center"/>
          </w:tcPr>
          <w:p w14:paraId="431307A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D82E9E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04287F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Nicaragua</w:t>
            </w:r>
          </w:p>
        </w:tc>
        <w:tc>
          <w:tcPr>
            <w:tcW w:w="1701" w:type="dxa"/>
            <w:tcBorders>
              <w:top w:val="nil"/>
              <w:left w:val="nil"/>
              <w:bottom w:val="single" w:sz="8" w:space="0" w:color="auto"/>
              <w:right w:val="single" w:sz="8" w:space="0" w:color="auto"/>
            </w:tcBorders>
            <w:vAlign w:val="center"/>
            <w:hideMark/>
          </w:tcPr>
          <w:p w14:paraId="0366C2C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184C3BE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3FA2789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56F9F04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83409C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254C35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Niger</w:t>
            </w:r>
          </w:p>
        </w:tc>
        <w:tc>
          <w:tcPr>
            <w:tcW w:w="1701" w:type="dxa"/>
            <w:tcBorders>
              <w:top w:val="nil"/>
              <w:left w:val="nil"/>
              <w:bottom w:val="single" w:sz="8" w:space="0" w:color="auto"/>
              <w:right w:val="single" w:sz="8" w:space="0" w:color="auto"/>
            </w:tcBorders>
            <w:vAlign w:val="center"/>
            <w:hideMark/>
          </w:tcPr>
          <w:p w14:paraId="78D610A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4749DE2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77DBCE2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4680045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B07A1F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F67CE4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Nigeria</w:t>
            </w:r>
          </w:p>
        </w:tc>
        <w:tc>
          <w:tcPr>
            <w:tcW w:w="1701" w:type="dxa"/>
            <w:tcBorders>
              <w:top w:val="nil"/>
              <w:left w:val="nil"/>
              <w:bottom w:val="single" w:sz="8" w:space="0" w:color="auto"/>
              <w:right w:val="single" w:sz="8" w:space="0" w:color="auto"/>
            </w:tcBorders>
            <w:vAlign w:val="center"/>
            <w:hideMark/>
          </w:tcPr>
          <w:p w14:paraId="0C61D32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1FEEA36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20FFD2F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114DA6E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8831EB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EDE2CB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Niue</w:t>
            </w:r>
          </w:p>
        </w:tc>
        <w:tc>
          <w:tcPr>
            <w:tcW w:w="1701" w:type="dxa"/>
            <w:tcBorders>
              <w:top w:val="nil"/>
              <w:left w:val="nil"/>
              <w:bottom w:val="single" w:sz="8" w:space="0" w:color="auto"/>
              <w:right w:val="single" w:sz="8" w:space="0" w:color="auto"/>
            </w:tcBorders>
            <w:vAlign w:val="center"/>
            <w:hideMark/>
          </w:tcPr>
          <w:p w14:paraId="4C6759F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33F2B2D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00C2D93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4E13CBE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FE3DC12"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93EFD3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North Macedonia</w:t>
            </w:r>
          </w:p>
        </w:tc>
        <w:tc>
          <w:tcPr>
            <w:tcW w:w="1701" w:type="dxa"/>
            <w:tcBorders>
              <w:top w:val="nil"/>
              <w:left w:val="nil"/>
              <w:bottom w:val="single" w:sz="8" w:space="0" w:color="auto"/>
              <w:right w:val="single" w:sz="8" w:space="0" w:color="auto"/>
            </w:tcBorders>
            <w:vAlign w:val="center"/>
            <w:hideMark/>
          </w:tcPr>
          <w:p w14:paraId="50852EE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20651A6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61B39E8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2023</w:t>
            </w:r>
          </w:p>
        </w:tc>
        <w:tc>
          <w:tcPr>
            <w:tcW w:w="1530" w:type="dxa"/>
            <w:tcBorders>
              <w:top w:val="nil"/>
              <w:left w:val="nil"/>
              <w:bottom w:val="single" w:sz="8" w:space="0" w:color="auto"/>
              <w:right w:val="single" w:sz="8" w:space="0" w:color="auto"/>
            </w:tcBorders>
            <w:vAlign w:val="center"/>
          </w:tcPr>
          <w:p w14:paraId="42D4FC6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0A3A143"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37EAAE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Norway</w:t>
            </w:r>
          </w:p>
        </w:tc>
        <w:tc>
          <w:tcPr>
            <w:tcW w:w="1701" w:type="dxa"/>
            <w:tcBorders>
              <w:top w:val="nil"/>
              <w:left w:val="nil"/>
              <w:bottom w:val="single" w:sz="8" w:space="0" w:color="auto"/>
              <w:right w:val="single" w:sz="8" w:space="0" w:color="auto"/>
            </w:tcBorders>
            <w:vAlign w:val="center"/>
            <w:hideMark/>
          </w:tcPr>
          <w:p w14:paraId="0D6E5BD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25-Mar</w:t>
            </w:r>
          </w:p>
        </w:tc>
        <w:tc>
          <w:tcPr>
            <w:tcW w:w="1701" w:type="dxa"/>
            <w:tcBorders>
              <w:top w:val="nil"/>
              <w:left w:val="nil"/>
              <w:bottom w:val="single" w:sz="8" w:space="0" w:color="auto"/>
              <w:right w:val="single" w:sz="8" w:space="0" w:color="auto"/>
            </w:tcBorders>
            <w:vAlign w:val="center"/>
            <w:hideMark/>
          </w:tcPr>
          <w:p w14:paraId="5DC5583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76D5F00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0866F3C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F947C43"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06E847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Oman</w:t>
            </w:r>
          </w:p>
        </w:tc>
        <w:tc>
          <w:tcPr>
            <w:tcW w:w="1701" w:type="dxa"/>
            <w:tcBorders>
              <w:top w:val="nil"/>
              <w:left w:val="nil"/>
              <w:bottom w:val="single" w:sz="8" w:space="0" w:color="auto"/>
              <w:right w:val="single" w:sz="8" w:space="0" w:color="auto"/>
            </w:tcBorders>
            <w:vAlign w:val="center"/>
            <w:hideMark/>
          </w:tcPr>
          <w:p w14:paraId="3ADCD69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4522623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2001</w:t>
            </w:r>
          </w:p>
        </w:tc>
        <w:tc>
          <w:tcPr>
            <w:tcW w:w="1417" w:type="dxa"/>
            <w:tcBorders>
              <w:top w:val="nil"/>
              <w:left w:val="nil"/>
              <w:bottom w:val="single" w:sz="8" w:space="0" w:color="auto"/>
              <w:right w:val="single" w:sz="8" w:space="0" w:color="auto"/>
            </w:tcBorders>
            <w:vAlign w:val="center"/>
            <w:hideMark/>
          </w:tcPr>
          <w:p w14:paraId="531F74C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78D0067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301BA6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E6FF46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Pakistan</w:t>
            </w:r>
          </w:p>
        </w:tc>
        <w:tc>
          <w:tcPr>
            <w:tcW w:w="1701" w:type="dxa"/>
            <w:tcBorders>
              <w:top w:val="nil"/>
              <w:left w:val="nil"/>
              <w:bottom w:val="single" w:sz="8" w:space="0" w:color="auto"/>
              <w:right w:val="single" w:sz="8" w:space="0" w:color="auto"/>
            </w:tcBorders>
            <w:vAlign w:val="center"/>
            <w:hideMark/>
          </w:tcPr>
          <w:p w14:paraId="07FEDF2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57C340D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789C67D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234902E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5019DE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459C54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Palau</w:t>
            </w:r>
          </w:p>
        </w:tc>
        <w:tc>
          <w:tcPr>
            <w:tcW w:w="1701" w:type="dxa"/>
            <w:tcBorders>
              <w:top w:val="nil"/>
              <w:left w:val="nil"/>
              <w:bottom w:val="single" w:sz="8" w:space="0" w:color="auto"/>
              <w:right w:val="single" w:sz="8" w:space="0" w:color="auto"/>
            </w:tcBorders>
            <w:vAlign w:val="center"/>
            <w:hideMark/>
          </w:tcPr>
          <w:p w14:paraId="72F150C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24-Dec</w:t>
            </w:r>
          </w:p>
        </w:tc>
        <w:tc>
          <w:tcPr>
            <w:tcW w:w="1701" w:type="dxa"/>
            <w:tcBorders>
              <w:top w:val="nil"/>
              <w:left w:val="nil"/>
              <w:bottom w:val="single" w:sz="8" w:space="0" w:color="auto"/>
              <w:right w:val="single" w:sz="8" w:space="0" w:color="auto"/>
            </w:tcBorders>
            <w:vAlign w:val="center"/>
            <w:hideMark/>
          </w:tcPr>
          <w:p w14:paraId="2EB4363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52917D2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327A32F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F4EC5D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A14340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Panama</w:t>
            </w:r>
          </w:p>
        </w:tc>
        <w:tc>
          <w:tcPr>
            <w:tcW w:w="1701" w:type="dxa"/>
            <w:tcBorders>
              <w:top w:val="nil"/>
              <w:left w:val="nil"/>
              <w:bottom w:val="single" w:sz="8" w:space="0" w:color="auto"/>
              <w:right w:val="single" w:sz="8" w:space="0" w:color="auto"/>
            </w:tcBorders>
            <w:vAlign w:val="center"/>
            <w:hideMark/>
          </w:tcPr>
          <w:p w14:paraId="741E0EA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4025B3A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0168E48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2050</w:t>
            </w:r>
          </w:p>
        </w:tc>
        <w:tc>
          <w:tcPr>
            <w:tcW w:w="1530" w:type="dxa"/>
            <w:tcBorders>
              <w:top w:val="nil"/>
              <w:left w:val="nil"/>
              <w:bottom w:val="single" w:sz="8" w:space="0" w:color="auto"/>
              <w:right w:val="single" w:sz="8" w:space="0" w:color="auto"/>
            </w:tcBorders>
            <w:vAlign w:val="center"/>
          </w:tcPr>
          <w:p w14:paraId="3014F6D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F525E5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C079FE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Papua New Guinea</w:t>
            </w:r>
          </w:p>
        </w:tc>
        <w:tc>
          <w:tcPr>
            <w:tcW w:w="1701" w:type="dxa"/>
            <w:tcBorders>
              <w:top w:val="nil"/>
              <w:left w:val="nil"/>
              <w:bottom w:val="single" w:sz="8" w:space="0" w:color="auto"/>
              <w:right w:val="single" w:sz="8" w:space="0" w:color="auto"/>
            </w:tcBorders>
            <w:vAlign w:val="center"/>
            <w:hideMark/>
          </w:tcPr>
          <w:p w14:paraId="4B8D5EB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0978020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2019</w:t>
            </w:r>
          </w:p>
        </w:tc>
        <w:tc>
          <w:tcPr>
            <w:tcW w:w="1417" w:type="dxa"/>
            <w:tcBorders>
              <w:top w:val="nil"/>
              <w:left w:val="nil"/>
              <w:bottom w:val="single" w:sz="8" w:space="0" w:color="auto"/>
              <w:right w:val="single" w:sz="8" w:space="0" w:color="auto"/>
            </w:tcBorders>
            <w:vAlign w:val="center"/>
            <w:hideMark/>
          </w:tcPr>
          <w:p w14:paraId="5BF2951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530" w:type="dxa"/>
            <w:tcBorders>
              <w:top w:val="nil"/>
              <w:left w:val="nil"/>
              <w:bottom w:val="single" w:sz="8" w:space="0" w:color="auto"/>
              <w:right w:val="single" w:sz="8" w:space="0" w:color="auto"/>
            </w:tcBorders>
            <w:vAlign w:val="center"/>
          </w:tcPr>
          <w:p w14:paraId="044D94C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A3AC69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5F99EE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Paraguay</w:t>
            </w:r>
          </w:p>
        </w:tc>
        <w:tc>
          <w:tcPr>
            <w:tcW w:w="1701" w:type="dxa"/>
            <w:tcBorders>
              <w:top w:val="nil"/>
              <w:left w:val="nil"/>
              <w:bottom w:val="single" w:sz="8" w:space="0" w:color="auto"/>
              <w:right w:val="single" w:sz="8" w:space="0" w:color="auto"/>
            </w:tcBorders>
            <w:vAlign w:val="center"/>
            <w:hideMark/>
          </w:tcPr>
          <w:p w14:paraId="5451A3F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5B0CF0D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1A80FA7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6116940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7DFB5D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BE138B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Peru</w:t>
            </w:r>
          </w:p>
        </w:tc>
        <w:tc>
          <w:tcPr>
            <w:tcW w:w="1701" w:type="dxa"/>
            <w:tcBorders>
              <w:top w:val="nil"/>
              <w:left w:val="nil"/>
              <w:bottom w:val="single" w:sz="8" w:space="0" w:color="auto"/>
              <w:right w:val="single" w:sz="8" w:space="0" w:color="auto"/>
            </w:tcBorders>
            <w:vAlign w:val="center"/>
            <w:hideMark/>
          </w:tcPr>
          <w:p w14:paraId="0A4A991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6AE070C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3F52950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2050</w:t>
            </w:r>
          </w:p>
        </w:tc>
        <w:tc>
          <w:tcPr>
            <w:tcW w:w="1530" w:type="dxa"/>
            <w:tcBorders>
              <w:top w:val="nil"/>
              <w:left w:val="nil"/>
              <w:bottom w:val="single" w:sz="8" w:space="0" w:color="auto"/>
              <w:right w:val="single" w:sz="8" w:space="0" w:color="auto"/>
            </w:tcBorders>
            <w:vAlign w:val="center"/>
          </w:tcPr>
          <w:p w14:paraId="5E2CCDC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D998A3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C4F014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Philippines</w:t>
            </w:r>
          </w:p>
        </w:tc>
        <w:tc>
          <w:tcPr>
            <w:tcW w:w="1701" w:type="dxa"/>
            <w:tcBorders>
              <w:top w:val="nil"/>
              <w:left w:val="nil"/>
              <w:bottom w:val="single" w:sz="8" w:space="0" w:color="auto"/>
              <w:right w:val="single" w:sz="8" w:space="0" w:color="auto"/>
            </w:tcBorders>
            <w:vAlign w:val="center"/>
            <w:hideMark/>
          </w:tcPr>
          <w:p w14:paraId="5DF1898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25-Jan</w:t>
            </w:r>
          </w:p>
        </w:tc>
        <w:tc>
          <w:tcPr>
            <w:tcW w:w="1701" w:type="dxa"/>
            <w:tcBorders>
              <w:top w:val="nil"/>
              <w:left w:val="nil"/>
              <w:bottom w:val="single" w:sz="8" w:space="0" w:color="auto"/>
              <w:right w:val="single" w:sz="8" w:space="0" w:color="auto"/>
            </w:tcBorders>
            <w:vAlign w:val="center"/>
            <w:hideMark/>
          </w:tcPr>
          <w:p w14:paraId="16355CA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18313CE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2028</w:t>
            </w:r>
          </w:p>
        </w:tc>
        <w:tc>
          <w:tcPr>
            <w:tcW w:w="1530" w:type="dxa"/>
            <w:tcBorders>
              <w:top w:val="nil"/>
              <w:left w:val="nil"/>
              <w:bottom w:val="single" w:sz="8" w:space="0" w:color="auto"/>
              <w:right w:val="single" w:sz="8" w:space="0" w:color="auto"/>
            </w:tcBorders>
            <w:vAlign w:val="center"/>
          </w:tcPr>
          <w:p w14:paraId="33F94A0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84D199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657549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Poland</w:t>
            </w:r>
          </w:p>
        </w:tc>
        <w:tc>
          <w:tcPr>
            <w:tcW w:w="1701" w:type="dxa"/>
            <w:tcBorders>
              <w:top w:val="nil"/>
              <w:left w:val="nil"/>
              <w:bottom w:val="single" w:sz="8" w:space="0" w:color="auto"/>
              <w:right w:val="single" w:sz="8" w:space="0" w:color="auto"/>
            </w:tcBorders>
            <w:vAlign w:val="center"/>
            <w:hideMark/>
          </w:tcPr>
          <w:p w14:paraId="5F55EA9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7E14AD3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7A46107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6CF1837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5E7E72A"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0DA7F1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Portugal</w:t>
            </w:r>
          </w:p>
        </w:tc>
        <w:tc>
          <w:tcPr>
            <w:tcW w:w="1701" w:type="dxa"/>
            <w:tcBorders>
              <w:top w:val="nil"/>
              <w:left w:val="nil"/>
              <w:bottom w:val="single" w:sz="8" w:space="0" w:color="auto"/>
              <w:right w:val="single" w:sz="8" w:space="0" w:color="auto"/>
            </w:tcBorders>
            <w:vAlign w:val="center"/>
            <w:hideMark/>
          </w:tcPr>
          <w:p w14:paraId="294B07D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25-Feb</w:t>
            </w:r>
          </w:p>
        </w:tc>
        <w:tc>
          <w:tcPr>
            <w:tcW w:w="1701" w:type="dxa"/>
            <w:tcBorders>
              <w:top w:val="nil"/>
              <w:left w:val="nil"/>
              <w:bottom w:val="single" w:sz="8" w:space="0" w:color="auto"/>
              <w:right w:val="single" w:sz="8" w:space="0" w:color="auto"/>
            </w:tcBorders>
            <w:vAlign w:val="center"/>
            <w:hideMark/>
          </w:tcPr>
          <w:p w14:paraId="3E77FB6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1BF4586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07F0A49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2FA95D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C9BFEB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Qatar</w:t>
            </w:r>
          </w:p>
        </w:tc>
        <w:tc>
          <w:tcPr>
            <w:tcW w:w="1701" w:type="dxa"/>
            <w:tcBorders>
              <w:top w:val="nil"/>
              <w:left w:val="nil"/>
              <w:bottom w:val="single" w:sz="8" w:space="0" w:color="auto"/>
              <w:right w:val="single" w:sz="8" w:space="0" w:color="auto"/>
            </w:tcBorders>
            <w:vAlign w:val="center"/>
            <w:hideMark/>
          </w:tcPr>
          <w:p w14:paraId="27877EC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1416AED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453F650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2C14548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340BCC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253C6D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Republic of Korea</w:t>
            </w:r>
          </w:p>
        </w:tc>
        <w:tc>
          <w:tcPr>
            <w:tcW w:w="1701" w:type="dxa"/>
            <w:tcBorders>
              <w:top w:val="nil"/>
              <w:left w:val="nil"/>
              <w:bottom w:val="single" w:sz="8" w:space="0" w:color="auto"/>
              <w:right w:val="single" w:sz="8" w:space="0" w:color="auto"/>
            </w:tcBorders>
            <w:vAlign w:val="center"/>
            <w:hideMark/>
          </w:tcPr>
          <w:p w14:paraId="6300804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2546BB0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2582D19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2028</w:t>
            </w:r>
          </w:p>
        </w:tc>
        <w:tc>
          <w:tcPr>
            <w:tcW w:w="1530" w:type="dxa"/>
            <w:tcBorders>
              <w:top w:val="nil"/>
              <w:left w:val="nil"/>
              <w:bottom w:val="single" w:sz="8" w:space="0" w:color="auto"/>
              <w:right w:val="single" w:sz="8" w:space="0" w:color="auto"/>
            </w:tcBorders>
            <w:vAlign w:val="center"/>
          </w:tcPr>
          <w:p w14:paraId="26AF6EF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344228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597810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Republic of Moldova</w:t>
            </w:r>
          </w:p>
        </w:tc>
        <w:tc>
          <w:tcPr>
            <w:tcW w:w="1701" w:type="dxa"/>
            <w:tcBorders>
              <w:top w:val="nil"/>
              <w:left w:val="nil"/>
              <w:bottom w:val="single" w:sz="8" w:space="0" w:color="auto"/>
              <w:right w:val="single" w:sz="8" w:space="0" w:color="auto"/>
            </w:tcBorders>
            <w:vAlign w:val="center"/>
            <w:hideMark/>
          </w:tcPr>
          <w:p w14:paraId="303DB5B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4A722FC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19A106B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518B979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81D2CE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7EE3DC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lastRenderedPageBreak/>
              <w:t>Romania</w:t>
            </w:r>
          </w:p>
        </w:tc>
        <w:tc>
          <w:tcPr>
            <w:tcW w:w="1701" w:type="dxa"/>
            <w:tcBorders>
              <w:top w:val="nil"/>
              <w:left w:val="nil"/>
              <w:bottom w:val="single" w:sz="8" w:space="0" w:color="auto"/>
              <w:right w:val="single" w:sz="8" w:space="0" w:color="auto"/>
            </w:tcBorders>
            <w:vAlign w:val="center"/>
            <w:hideMark/>
          </w:tcPr>
          <w:p w14:paraId="29C420B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6427827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5AC3F5D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2ABB8D0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125539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250E6C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Russian Federation</w:t>
            </w:r>
          </w:p>
        </w:tc>
        <w:tc>
          <w:tcPr>
            <w:tcW w:w="1701" w:type="dxa"/>
            <w:tcBorders>
              <w:top w:val="nil"/>
              <w:left w:val="nil"/>
              <w:bottom w:val="single" w:sz="8" w:space="0" w:color="auto"/>
              <w:right w:val="single" w:sz="8" w:space="0" w:color="auto"/>
            </w:tcBorders>
            <w:vAlign w:val="center"/>
            <w:hideMark/>
          </w:tcPr>
          <w:p w14:paraId="44B204C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7C6E581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3036C96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40D9DDF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79C308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00512F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Rwanda</w:t>
            </w:r>
          </w:p>
        </w:tc>
        <w:tc>
          <w:tcPr>
            <w:tcW w:w="1701" w:type="dxa"/>
            <w:tcBorders>
              <w:top w:val="nil"/>
              <w:left w:val="nil"/>
              <w:bottom w:val="single" w:sz="8" w:space="0" w:color="auto"/>
              <w:right w:val="single" w:sz="8" w:space="0" w:color="auto"/>
            </w:tcBorders>
            <w:vAlign w:val="center"/>
            <w:hideMark/>
          </w:tcPr>
          <w:p w14:paraId="2DB637C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428761D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5EC062C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159B731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F34D44E"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DFE4A5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Saint Kitts and Nevis</w:t>
            </w:r>
          </w:p>
        </w:tc>
        <w:tc>
          <w:tcPr>
            <w:tcW w:w="1701" w:type="dxa"/>
            <w:tcBorders>
              <w:top w:val="nil"/>
              <w:left w:val="nil"/>
              <w:bottom w:val="single" w:sz="8" w:space="0" w:color="auto"/>
              <w:right w:val="single" w:sz="8" w:space="0" w:color="auto"/>
            </w:tcBorders>
            <w:vAlign w:val="center"/>
            <w:hideMark/>
          </w:tcPr>
          <w:p w14:paraId="6F77A8C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5C92AFB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026BB5A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7924AE0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B42F5A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8C180A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Saint Lucia</w:t>
            </w:r>
          </w:p>
        </w:tc>
        <w:tc>
          <w:tcPr>
            <w:tcW w:w="1701" w:type="dxa"/>
            <w:tcBorders>
              <w:top w:val="nil"/>
              <w:left w:val="nil"/>
              <w:bottom w:val="single" w:sz="8" w:space="0" w:color="auto"/>
              <w:right w:val="single" w:sz="8" w:space="0" w:color="auto"/>
            </w:tcBorders>
            <w:vAlign w:val="center"/>
            <w:hideMark/>
          </w:tcPr>
          <w:p w14:paraId="3272BD4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76D4F30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627C85B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5E22E1F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A1963C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2D6E15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Saint Vincent and the Grenadines</w:t>
            </w:r>
          </w:p>
        </w:tc>
        <w:tc>
          <w:tcPr>
            <w:tcW w:w="1701" w:type="dxa"/>
            <w:tcBorders>
              <w:top w:val="nil"/>
              <w:left w:val="nil"/>
              <w:bottom w:val="single" w:sz="8" w:space="0" w:color="auto"/>
              <w:right w:val="single" w:sz="8" w:space="0" w:color="auto"/>
            </w:tcBorders>
            <w:vAlign w:val="center"/>
            <w:hideMark/>
          </w:tcPr>
          <w:p w14:paraId="18904A3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727CA20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2017</w:t>
            </w:r>
          </w:p>
        </w:tc>
        <w:tc>
          <w:tcPr>
            <w:tcW w:w="1417" w:type="dxa"/>
            <w:tcBorders>
              <w:top w:val="nil"/>
              <w:left w:val="nil"/>
              <w:bottom w:val="single" w:sz="8" w:space="0" w:color="auto"/>
              <w:right w:val="single" w:sz="8" w:space="0" w:color="auto"/>
            </w:tcBorders>
            <w:vAlign w:val="center"/>
            <w:hideMark/>
          </w:tcPr>
          <w:p w14:paraId="3260FCA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4DC8595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C603E53"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B15DA6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Samoa</w:t>
            </w:r>
          </w:p>
        </w:tc>
        <w:tc>
          <w:tcPr>
            <w:tcW w:w="1701" w:type="dxa"/>
            <w:tcBorders>
              <w:top w:val="nil"/>
              <w:left w:val="nil"/>
              <w:bottom w:val="single" w:sz="8" w:space="0" w:color="auto"/>
              <w:right w:val="single" w:sz="8" w:space="0" w:color="auto"/>
            </w:tcBorders>
            <w:vAlign w:val="center"/>
            <w:hideMark/>
          </w:tcPr>
          <w:p w14:paraId="7069819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1A9CFFE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141130F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7290E9A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9EF4C0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343D8D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San Marino</w:t>
            </w:r>
          </w:p>
        </w:tc>
        <w:tc>
          <w:tcPr>
            <w:tcW w:w="1701" w:type="dxa"/>
            <w:tcBorders>
              <w:top w:val="nil"/>
              <w:left w:val="nil"/>
              <w:bottom w:val="single" w:sz="8" w:space="0" w:color="auto"/>
              <w:right w:val="single" w:sz="8" w:space="0" w:color="auto"/>
            </w:tcBorders>
            <w:vAlign w:val="center"/>
            <w:hideMark/>
          </w:tcPr>
          <w:p w14:paraId="6CE245A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3F98306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4C85B39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4046747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CD1BE4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C439A7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Sao Tome and Principe</w:t>
            </w:r>
          </w:p>
        </w:tc>
        <w:tc>
          <w:tcPr>
            <w:tcW w:w="1701" w:type="dxa"/>
            <w:tcBorders>
              <w:top w:val="nil"/>
              <w:left w:val="nil"/>
              <w:bottom w:val="single" w:sz="8" w:space="0" w:color="auto"/>
              <w:right w:val="single" w:sz="8" w:space="0" w:color="auto"/>
            </w:tcBorders>
            <w:vAlign w:val="center"/>
            <w:hideMark/>
          </w:tcPr>
          <w:p w14:paraId="688A2B8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25-Jul</w:t>
            </w:r>
          </w:p>
        </w:tc>
        <w:tc>
          <w:tcPr>
            <w:tcW w:w="1701" w:type="dxa"/>
            <w:tcBorders>
              <w:top w:val="nil"/>
              <w:left w:val="nil"/>
              <w:bottom w:val="single" w:sz="8" w:space="0" w:color="auto"/>
              <w:right w:val="single" w:sz="8" w:space="0" w:color="auto"/>
            </w:tcBorders>
            <w:vAlign w:val="center"/>
            <w:hideMark/>
          </w:tcPr>
          <w:p w14:paraId="17B5123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1888B3F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4F6C67A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C54F491"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57E45C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Saudi Arabia (2005)</w:t>
            </w:r>
          </w:p>
        </w:tc>
        <w:tc>
          <w:tcPr>
            <w:tcW w:w="1701" w:type="dxa"/>
            <w:tcBorders>
              <w:top w:val="nil"/>
              <w:left w:val="nil"/>
              <w:bottom w:val="single" w:sz="8" w:space="0" w:color="auto"/>
              <w:right w:val="single" w:sz="8" w:space="0" w:color="auto"/>
            </w:tcBorders>
            <w:vAlign w:val="center"/>
            <w:hideMark/>
          </w:tcPr>
          <w:p w14:paraId="3847807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2A173BC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2005</w:t>
            </w:r>
          </w:p>
        </w:tc>
        <w:tc>
          <w:tcPr>
            <w:tcW w:w="1417" w:type="dxa"/>
            <w:tcBorders>
              <w:top w:val="nil"/>
              <w:left w:val="nil"/>
              <w:bottom w:val="single" w:sz="8" w:space="0" w:color="auto"/>
              <w:right w:val="single" w:sz="8" w:space="0" w:color="auto"/>
            </w:tcBorders>
            <w:vAlign w:val="center"/>
            <w:hideMark/>
          </w:tcPr>
          <w:p w14:paraId="585D1B2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06E6B90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C4F84CF"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237534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Senegal</w:t>
            </w:r>
          </w:p>
        </w:tc>
        <w:tc>
          <w:tcPr>
            <w:tcW w:w="1701" w:type="dxa"/>
            <w:tcBorders>
              <w:top w:val="nil"/>
              <w:left w:val="nil"/>
              <w:bottom w:val="single" w:sz="8" w:space="0" w:color="auto"/>
              <w:right w:val="single" w:sz="8" w:space="0" w:color="auto"/>
            </w:tcBorders>
            <w:vAlign w:val="center"/>
            <w:hideMark/>
          </w:tcPr>
          <w:p w14:paraId="5F82237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1E970B7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23A04E9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57F2E53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BE330B3"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31A6C44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Serbia</w:t>
            </w:r>
          </w:p>
        </w:tc>
        <w:tc>
          <w:tcPr>
            <w:tcW w:w="1701" w:type="dxa"/>
            <w:tcBorders>
              <w:top w:val="nil"/>
              <w:left w:val="nil"/>
              <w:bottom w:val="single" w:sz="8" w:space="0" w:color="auto"/>
              <w:right w:val="single" w:sz="8" w:space="0" w:color="auto"/>
            </w:tcBorders>
            <w:vAlign w:val="center"/>
            <w:hideMark/>
          </w:tcPr>
          <w:p w14:paraId="65C4B1C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45E5254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2021</w:t>
            </w:r>
          </w:p>
        </w:tc>
        <w:tc>
          <w:tcPr>
            <w:tcW w:w="1417" w:type="dxa"/>
            <w:tcBorders>
              <w:top w:val="nil"/>
              <w:left w:val="nil"/>
              <w:bottom w:val="single" w:sz="8" w:space="0" w:color="auto"/>
              <w:right w:val="single" w:sz="8" w:space="0" w:color="auto"/>
            </w:tcBorders>
            <w:vAlign w:val="center"/>
            <w:hideMark/>
          </w:tcPr>
          <w:p w14:paraId="02D372D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2023</w:t>
            </w:r>
          </w:p>
        </w:tc>
        <w:tc>
          <w:tcPr>
            <w:tcW w:w="1530" w:type="dxa"/>
            <w:tcBorders>
              <w:top w:val="nil"/>
              <w:left w:val="nil"/>
              <w:bottom w:val="single" w:sz="8" w:space="0" w:color="auto"/>
              <w:right w:val="single" w:sz="8" w:space="0" w:color="auto"/>
            </w:tcBorders>
            <w:vAlign w:val="center"/>
          </w:tcPr>
          <w:p w14:paraId="04E9E42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2DFA56F"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5CFFCC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Seychelles</w:t>
            </w:r>
          </w:p>
        </w:tc>
        <w:tc>
          <w:tcPr>
            <w:tcW w:w="1701" w:type="dxa"/>
            <w:tcBorders>
              <w:top w:val="nil"/>
              <w:left w:val="nil"/>
              <w:bottom w:val="single" w:sz="8" w:space="0" w:color="auto"/>
              <w:right w:val="single" w:sz="8" w:space="0" w:color="auto"/>
            </w:tcBorders>
            <w:vAlign w:val="center"/>
            <w:hideMark/>
          </w:tcPr>
          <w:p w14:paraId="47219DB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25-Jun</w:t>
            </w:r>
          </w:p>
        </w:tc>
        <w:tc>
          <w:tcPr>
            <w:tcW w:w="1701" w:type="dxa"/>
            <w:tcBorders>
              <w:top w:val="nil"/>
              <w:left w:val="nil"/>
              <w:bottom w:val="single" w:sz="8" w:space="0" w:color="auto"/>
              <w:right w:val="single" w:sz="8" w:space="0" w:color="auto"/>
            </w:tcBorders>
            <w:vAlign w:val="center"/>
            <w:hideMark/>
          </w:tcPr>
          <w:p w14:paraId="6FABA2D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2692B82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65B02DF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82D7B3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8DA6B3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Sierra Leone</w:t>
            </w:r>
          </w:p>
        </w:tc>
        <w:tc>
          <w:tcPr>
            <w:tcW w:w="1701" w:type="dxa"/>
            <w:tcBorders>
              <w:top w:val="nil"/>
              <w:left w:val="nil"/>
              <w:bottom w:val="single" w:sz="8" w:space="0" w:color="auto"/>
              <w:right w:val="single" w:sz="8" w:space="0" w:color="auto"/>
            </w:tcBorders>
            <w:vAlign w:val="center"/>
            <w:hideMark/>
          </w:tcPr>
          <w:p w14:paraId="7E4FF94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5D1B83B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2017</w:t>
            </w:r>
          </w:p>
        </w:tc>
        <w:tc>
          <w:tcPr>
            <w:tcW w:w="1417" w:type="dxa"/>
            <w:tcBorders>
              <w:top w:val="nil"/>
              <w:left w:val="nil"/>
              <w:bottom w:val="single" w:sz="8" w:space="0" w:color="auto"/>
              <w:right w:val="single" w:sz="8" w:space="0" w:color="auto"/>
            </w:tcBorders>
            <w:vAlign w:val="center"/>
            <w:hideMark/>
          </w:tcPr>
          <w:p w14:paraId="0398083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2026</w:t>
            </w:r>
          </w:p>
        </w:tc>
        <w:tc>
          <w:tcPr>
            <w:tcW w:w="1530" w:type="dxa"/>
            <w:tcBorders>
              <w:top w:val="nil"/>
              <w:left w:val="nil"/>
              <w:bottom w:val="single" w:sz="8" w:space="0" w:color="auto"/>
              <w:right w:val="single" w:sz="8" w:space="0" w:color="auto"/>
            </w:tcBorders>
            <w:vAlign w:val="center"/>
          </w:tcPr>
          <w:p w14:paraId="7A80544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A10E8C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3DC9D9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Singapore</w:t>
            </w:r>
          </w:p>
        </w:tc>
        <w:tc>
          <w:tcPr>
            <w:tcW w:w="1701" w:type="dxa"/>
            <w:tcBorders>
              <w:top w:val="nil"/>
              <w:left w:val="nil"/>
              <w:bottom w:val="single" w:sz="8" w:space="0" w:color="auto"/>
              <w:right w:val="single" w:sz="8" w:space="0" w:color="auto"/>
            </w:tcBorders>
            <w:vAlign w:val="center"/>
            <w:hideMark/>
          </w:tcPr>
          <w:p w14:paraId="71973F1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525C31E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2019</w:t>
            </w:r>
          </w:p>
        </w:tc>
        <w:tc>
          <w:tcPr>
            <w:tcW w:w="1417" w:type="dxa"/>
            <w:tcBorders>
              <w:top w:val="nil"/>
              <w:left w:val="nil"/>
              <w:bottom w:val="single" w:sz="8" w:space="0" w:color="auto"/>
              <w:right w:val="single" w:sz="8" w:space="0" w:color="auto"/>
            </w:tcBorders>
            <w:vAlign w:val="center"/>
            <w:hideMark/>
          </w:tcPr>
          <w:p w14:paraId="35F2DE4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4145491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312B70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5BE8E0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Slovakia</w:t>
            </w:r>
          </w:p>
        </w:tc>
        <w:tc>
          <w:tcPr>
            <w:tcW w:w="1701" w:type="dxa"/>
            <w:tcBorders>
              <w:top w:val="nil"/>
              <w:left w:val="nil"/>
              <w:bottom w:val="single" w:sz="8" w:space="0" w:color="auto"/>
              <w:right w:val="single" w:sz="8" w:space="0" w:color="auto"/>
            </w:tcBorders>
            <w:vAlign w:val="center"/>
            <w:hideMark/>
          </w:tcPr>
          <w:p w14:paraId="4A5A9E4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11778C9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32598BE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3058A08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CE7DD3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0036D0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Slovenia</w:t>
            </w:r>
          </w:p>
        </w:tc>
        <w:tc>
          <w:tcPr>
            <w:tcW w:w="1701" w:type="dxa"/>
            <w:tcBorders>
              <w:top w:val="nil"/>
              <w:left w:val="nil"/>
              <w:bottom w:val="single" w:sz="8" w:space="0" w:color="auto"/>
              <w:right w:val="single" w:sz="8" w:space="0" w:color="auto"/>
            </w:tcBorders>
            <w:vAlign w:val="center"/>
            <w:hideMark/>
          </w:tcPr>
          <w:p w14:paraId="6E7B040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00557F5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6B040D4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157ECF6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91DE65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61E5A4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Solomon Islands</w:t>
            </w:r>
          </w:p>
        </w:tc>
        <w:tc>
          <w:tcPr>
            <w:tcW w:w="1701" w:type="dxa"/>
            <w:tcBorders>
              <w:top w:val="nil"/>
              <w:left w:val="nil"/>
              <w:bottom w:val="single" w:sz="8" w:space="0" w:color="auto"/>
              <w:right w:val="single" w:sz="8" w:space="0" w:color="auto"/>
            </w:tcBorders>
            <w:vAlign w:val="center"/>
            <w:hideMark/>
          </w:tcPr>
          <w:p w14:paraId="757B153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0DE99F4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568FEE3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6AB266C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E056AC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B1A6FB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Somalia</w:t>
            </w:r>
          </w:p>
        </w:tc>
        <w:tc>
          <w:tcPr>
            <w:tcW w:w="1701" w:type="dxa"/>
            <w:tcBorders>
              <w:top w:val="nil"/>
              <w:left w:val="nil"/>
              <w:bottom w:val="single" w:sz="8" w:space="0" w:color="auto"/>
              <w:right w:val="single" w:sz="8" w:space="0" w:color="auto"/>
            </w:tcBorders>
            <w:vAlign w:val="center"/>
            <w:hideMark/>
          </w:tcPr>
          <w:p w14:paraId="703CD70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691345F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23702E1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21A5BB0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B3912A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0DEA06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South Africa</w:t>
            </w:r>
          </w:p>
        </w:tc>
        <w:tc>
          <w:tcPr>
            <w:tcW w:w="1701" w:type="dxa"/>
            <w:tcBorders>
              <w:top w:val="nil"/>
              <w:left w:val="nil"/>
              <w:bottom w:val="single" w:sz="8" w:space="0" w:color="auto"/>
              <w:right w:val="single" w:sz="8" w:space="0" w:color="auto"/>
            </w:tcBorders>
            <w:vAlign w:val="center"/>
            <w:hideMark/>
          </w:tcPr>
          <w:p w14:paraId="57BC3AC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6B28AAD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122E777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1BAA9C4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F591164"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78E3F0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South Sudan</w:t>
            </w:r>
          </w:p>
        </w:tc>
        <w:tc>
          <w:tcPr>
            <w:tcW w:w="1701" w:type="dxa"/>
            <w:tcBorders>
              <w:top w:val="nil"/>
              <w:left w:val="nil"/>
              <w:bottom w:val="single" w:sz="8" w:space="0" w:color="auto"/>
              <w:right w:val="single" w:sz="8" w:space="0" w:color="auto"/>
            </w:tcBorders>
            <w:vAlign w:val="center"/>
            <w:hideMark/>
          </w:tcPr>
          <w:p w14:paraId="0713E03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208D18B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5FFAC91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2027</w:t>
            </w:r>
          </w:p>
        </w:tc>
        <w:tc>
          <w:tcPr>
            <w:tcW w:w="1530" w:type="dxa"/>
            <w:tcBorders>
              <w:top w:val="nil"/>
              <w:left w:val="nil"/>
              <w:bottom w:val="single" w:sz="8" w:space="0" w:color="auto"/>
              <w:right w:val="single" w:sz="8" w:space="0" w:color="auto"/>
            </w:tcBorders>
            <w:vAlign w:val="center"/>
          </w:tcPr>
          <w:p w14:paraId="3300C38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74FEEE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6FD07E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Spain</w:t>
            </w:r>
          </w:p>
        </w:tc>
        <w:tc>
          <w:tcPr>
            <w:tcW w:w="1701" w:type="dxa"/>
            <w:tcBorders>
              <w:top w:val="nil"/>
              <w:left w:val="nil"/>
              <w:bottom w:val="single" w:sz="8" w:space="0" w:color="auto"/>
              <w:right w:val="single" w:sz="8" w:space="0" w:color="auto"/>
            </w:tcBorders>
            <w:vAlign w:val="center"/>
            <w:hideMark/>
          </w:tcPr>
          <w:p w14:paraId="4424722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453BD7B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2023*</w:t>
            </w:r>
          </w:p>
        </w:tc>
        <w:tc>
          <w:tcPr>
            <w:tcW w:w="1417" w:type="dxa"/>
            <w:tcBorders>
              <w:top w:val="nil"/>
              <w:left w:val="nil"/>
              <w:bottom w:val="single" w:sz="8" w:space="0" w:color="auto"/>
              <w:right w:val="single" w:sz="8" w:space="0" w:color="auto"/>
            </w:tcBorders>
            <w:vAlign w:val="center"/>
            <w:hideMark/>
          </w:tcPr>
          <w:p w14:paraId="23D0A03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159F320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04434E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08D912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Sri Lanka</w:t>
            </w:r>
          </w:p>
        </w:tc>
        <w:tc>
          <w:tcPr>
            <w:tcW w:w="1701" w:type="dxa"/>
            <w:tcBorders>
              <w:top w:val="nil"/>
              <w:left w:val="nil"/>
              <w:bottom w:val="single" w:sz="8" w:space="0" w:color="auto"/>
              <w:right w:val="single" w:sz="8" w:space="0" w:color="auto"/>
            </w:tcBorders>
            <w:vAlign w:val="center"/>
            <w:hideMark/>
          </w:tcPr>
          <w:p w14:paraId="0207431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6BA597C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4ABD9A7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2022</w:t>
            </w:r>
          </w:p>
        </w:tc>
        <w:tc>
          <w:tcPr>
            <w:tcW w:w="1530" w:type="dxa"/>
            <w:tcBorders>
              <w:top w:val="nil"/>
              <w:left w:val="nil"/>
              <w:bottom w:val="single" w:sz="8" w:space="0" w:color="auto"/>
              <w:right w:val="single" w:sz="8" w:space="0" w:color="auto"/>
            </w:tcBorders>
            <w:vAlign w:val="center"/>
          </w:tcPr>
          <w:p w14:paraId="66DCD0D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5E5583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3AF2EC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State of Palestine</w:t>
            </w:r>
          </w:p>
        </w:tc>
        <w:tc>
          <w:tcPr>
            <w:tcW w:w="1701" w:type="dxa"/>
            <w:tcBorders>
              <w:top w:val="nil"/>
              <w:left w:val="nil"/>
              <w:bottom w:val="single" w:sz="8" w:space="0" w:color="auto"/>
              <w:right w:val="single" w:sz="8" w:space="0" w:color="auto"/>
            </w:tcBorders>
            <w:vAlign w:val="center"/>
            <w:hideMark/>
          </w:tcPr>
          <w:p w14:paraId="42A186F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49C39E4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709CD16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B19552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BF899F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A76310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Sudan</w:t>
            </w:r>
          </w:p>
        </w:tc>
        <w:tc>
          <w:tcPr>
            <w:tcW w:w="1701" w:type="dxa"/>
            <w:tcBorders>
              <w:top w:val="nil"/>
              <w:left w:val="nil"/>
              <w:bottom w:val="single" w:sz="8" w:space="0" w:color="auto"/>
              <w:right w:val="single" w:sz="8" w:space="0" w:color="auto"/>
            </w:tcBorders>
            <w:vAlign w:val="center"/>
            <w:hideMark/>
          </w:tcPr>
          <w:p w14:paraId="534323A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51BC405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3DFC648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16A9679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0B5DE0A"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B37B82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Suriname</w:t>
            </w:r>
          </w:p>
        </w:tc>
        <w:tc>
          <w:tcPr>
            <w:tcW w:w="1701" w:type="dxa"/>
            <w:tcBorders>
              <w:top w:val="nil"/>
              <w:left w:val="nil"/>
              <w:bottom w:val="single" w:sz="8" w:space="0" w:color="auto"/>
              <w:right w:val="single" w:sz="8" w:space="0" w:color="auto"/>
            </w:tcBorders>
            <w:vAlign w:val="center"/>
            <w:hideMark/>
          </w:tcPr>
          <w:p w14:paraId="73A1849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16678FF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1E0994F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2035</w:t>
            </w:r>
          </w:p>
        </w:tc>
        <w:tc>
          <w:tcPr>
            <w:tcW w:w="1530" w:type="dxa"/>
            <w:tcBorders>
              <w:top w:val="nil"/>
              <w:left w:val="nil"/>
              <w:bottom w:val="single" w:sz="8" w:space="0" w:color="auto"/>
              <w:right w:val="single" w:sz="8" w:space="0" w:color="auto"/>
            </w:tcBorders>
            <w:vAlign w:val="center"/>
          </w:tcPr>
          <w:p w14:paraId="70A4E36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C226DB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C13C87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Sweden</w:t>
            </w:r>
          </w:p>
        </w:tc>
        <w:tc>
          <w:tcPr>
            <w:tcW w:w="1701" w:type="dxa"/>
            <w:tcBorders>
              <w:top w:val="nil"/>
              <w:left w:val="nil"/>
              <w:bottom w:val="single" w:sz="8" w:space="0" w:color="auto"/>
              <w:right w:val="single" w:sz="8" w:space="0" w:color="auto"/>
            </w:tcBorders>
            <w:vAlign w:val="center"/>
            <w:hideMark/>
          </w:tcPr>
          <w:p w14:paraId="7DFEB58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2F87E79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0BCC985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42FD57E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D95B8B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FD8112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Switzerland</w:t>
            </w:r>
          </w:p>
        </w:tc>
        <w:tc>
          <w:tcPr>
            <w:tcW w:w="1701" w:type="dxa"/>
            <w:tcBorders>
              <w:top w:val="nil"/>
              <w:left w:val="nil"/>
              <w:bottom w:val="single" w:sz="8" w:space="0" w:color="auto"/>
              <w:right w:val="single" w:sz="8" w:space="0" w:color="auto"/>
            </w:tcBorders>
            <w:vAlign w:val="center"/>
            <w:hideMark/>
          </w:tcPr>
          <w:p w14:paraId="3F16A87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25-Jul</w:t>
            </w:r>
          </w:p>
        </w:tc>
        <w:tc>
          <w:tcPr>
            <w:tcW w:w="1701" w:type="dxa"/>
            <w:tcBorders>
              <w:top w:val="nil"/>
              <w:left w:val="nil"/>
              <w:bottom w:val="single" w:sz="8" w:space="0" w:color="auto"/>
              <w:right w:val="single" w:sz="8" w:space="0" w:color="auto"/>
            </w:tcBorders>
            <w:vAlign w:val="center"/>
            <w:hideMark/>
          </w:tcPr>
          <w:p w14:paraId="63497F8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15AEFF0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57B130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844CF1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3DB9E0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Syrian Arab Republic</w:t>
            </w:r>
          </w:p>
        </w:tc>
        <w:tc>
          <w:tcPr>
            <w:tcW w:w="1701" w:type="dxa"/>
            <w:tcBorders>
              <w:top w:val="nil"/>
              <w:left w:val="nil"/>
              <w:bottom w:val="single" w:sz="8" w:space="0" w:color="auto"/>
              <w:right w:val="single" w:sz="8" w:space="0" w:color="auto"/>
            </w:tcBorders>
            <w:vAlign w:val="center"/>
            <w:hideMark/>
          </w:tcPr>
          <w:p w14:paraId="5B4ADED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6254C07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2002</w:t>
            </w:r>
          </w:p>
        </w:tc>
        <w:tc>
          <w:tcPr>
            <w:tcW w:w="1417" w:type="dxa"/>
            <w:tcBorders>
              <w:top w:val="nil"/>
              <w:left w:val="nil"/>
              <w:bottom w:val="single" w:sz="8" w:space="0" w:color="auto"/>
              <w:right w:val="single" w:sz="8" w:space="0" w:color="auto"/>
            </w:tcBorders>
            <w:vAlign w:val="center"/>
            <w:hideMark/>
          </w:tcPr>
          <w:p w14:paraId="6867881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66DBC5E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9EE5C0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2C995D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Tajikistan</w:t>
            </w:r>
          </w:p>
        </w:tc>
        <w:tc>
          <w:tcPr>
            <w:tcW w:w="1701" w:type="dxa"/>
            <w:tcBorders>
              <w:top w:val="nil"/>
              <w:left w:val="nil"/>
              <w:bottom w:val="single" w:sz="8" w:space="0" w:color="auto"/>
              <w:right w:val="single" w:sz="8" w:space="0" w:color="auto"/>
            </w:tcBorders>
            <w:vAlign w:val="center"/>
            <w:hideMark/>
          </w:tcPr>
          <w:p w14:paraId="2A858BC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25-Jul</w:t>
            </w:r>
          </w:p>
        </w:tc>
        <w:tc>
          <w:tcPr>
            <w:tcW w:w="1701" w:type="dxa"/>
            <w:tcBorders>
              <w:top w:val="nil"/>
              <w:left w:val="nil"/>
              <w:bottom w:val="single" w:sz="8" w:space="0" w:color="auto"/>
              <w:right w:val="single" w:sz="8" w:space="0" w:color="auto"/>
            </w:tcBorders>
            <w:vAlign w:val="center"/>
            <w:hideMark/>
          </w:tcPr>
          <w:p w14:paraId="6050401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01B864D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1A0055F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FDF75A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84DD9C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Thailand</w:t>
            </w:r>
          </w:p>
        </w:tc>
        <w:tc>
          <w:tcPr>
            <w:tcW w:w="1701" w:type="dxa"/>
            <w:tcBorders>
              <w:top w:val="nil"/>
              <w:left w:val="nil"/>
              <w:bottom w:val="single" w:sz="8" w:space="0" w:color="auto"/>
              <w:right w:val="single" w:sz="8" w:space="0" w:color="auto"/>
            </w:tcBorders>
            <w:vAlign w:val="center"/>
            <w:hideMark/>
          </w:tcPr>
          <w:p w14:paraId="0DA8819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1480064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0E7C85E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2027</w:t>
            </w:r>
          </w:p>
        </w:tc>
        <w:tc>
          <w:tcPr>
            <w:tcW w:w="1530" w:type="dxa"/>
            <w:tcBorders>
              <w:top w:val="nil"/>
              <w:left w:val="nil"/>
              <w:bottom w:val="single" w:sz="8" w:space="0" w:color="auto"/>
              <w:right w:val="single" w:sz="8" w:space="0" w:color="auto"/>
            </w:tcBorders>
            <w:vAlign w:val="center"/>
          </w:tcPr>
          <w:p w14:paraId="5A2A327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B44719A"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AB20AE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Timor-Leste</w:t>
            </w:r>
          </w:p>
        </w:tc>
        <w:tc>
          <w:tcPr>
            <w:tcW w:w="1701" w:type="dxa"/>
            <w:tcBorders>
              <w:top w:val="nil"/>
              <w:left w:val="nil"/>
              <w:bottom w:val="single" w:sz="8" w:space="0" w:color="auto"/>
              <w:right w:val="single" w:sz="8" w:space="0" w:color="auto"/>
            </w:tcBorders>
            <w:vAlign w:val="center"/>
            <w:hideMark/>
          </w:tcPr>
          <w:p w14:paraId="7B59C57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25-Aug</w:t>
            </w:r>
          </w:p>
        </w:tc>
        <w:tc>
          <w:tcPr>
            <w:tcW w:w="1701" w:type="dxa"/>
            <w:tcBorders>
              <w:top w:val="nil"/>
              <w:left w:val="nil"/>
              <w:bottom w:val="single" w:sz="8" w:space="0" w:color="auto"/>
              <w:right w:val="single" w:sz="8" w:space="0" w:color="auto"/>
            </w:tcBorders>
            <w:vAlign w:val="center"/>
            <w:hideMark/>
          </w:tcPr>
          <w:p w14:paraId="3DFA50B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46F80DB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35341CD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C90FF4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7BC6EB9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Togo</w:t>
            </w:r>
          </w:p>
        </w:tc>
        <w:tc>
          <w:tcPr>
            <w:tcW w:w="1701" w:type="dxa"/>
            <w:tcBorders>
              <w:top w:val="nil"/>
              <w:left w:val="nil"/>
              <w:bottom w:val="single" w:sz="8" w:space="0" w:color="auto"/>
              <w:right w:val="single" w:sz="8" w:space="0" w:color="auto"/>
            </w:tcBorders>
            <w:vAlign w:val="center"/>
            <w:hideMark/>
          </w:tcPr>
          <w:p w14:paraId="19483CF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24-Jul</w:t>
            </w:r>
          </w:p>
        </w:tc>
        <w:tc>
          <w:tcPr>
            <w:tcW w:w="1701" w:type="dxa"/>
            <w:tcBorders>
              <w:top w:val="nil"/>
              <w:left w:val="nil"/>
              <w:bottom w:val="single" w:sz="8" w:space="0" w:color="auto"/>
              <w:right w:val="single" w:sz="8" w:space="0" w:color="auto"/>
            </w:tcBorders>
            <w:vAlign w:val="center"/>
            <w:hideMark/>
          </w:tcPr>
          <w:p w14:paraId="0356E1F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3727703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F098DC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E18FE79"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19E4DE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Tonga</w:t>
            </w:r>
          </w:p>
        </w:tc>
        <w:tc>
          <w:tcPr>
            <w:tcW w:w="1701" w:type="dxa"/>
            <w:tcBorders>
              <w:top w:val="nil"/>
              <w:left w:val="nil"/>
              <w:bottom w:val="single" w:sz="8" w:space="0" w:color="auto"/>
              <w:right w:val="single" w:sz="8" w:space="0" w:color="auto"/>
            </w:tcBorders>
            <w:vAlign w:val="center"/>
            <w:hideMark/>
          </w:tcPr>
          <w:p w14:paraId="411EEA6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5A139C0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3D55A93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1A4A43D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D1E4C7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FE7355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Trinidad and Tobago</w:t>
            </w:r>
          </w:p>
        </w:tc>
        <w:tc>
          <w:tcPr>
            <w:tcW w:w="1701" w:type="dxa"/>
            <w:tcBorders>
              <w:top w:val="nil"/>
              <w:left w:val="nil"/>
              <w:bottom w:val="single" w:sz="8" w:space="0" w:color="auto"/>
              <w:right w:val="single" w:sz="8" w:space="0" w:color="auto"/>
            </w:tcBorders>
            <w:vAlign w:val="center"/>
            <w:hideMark/>
          </w:tcPr>
          <w:p w14:paraId="33F6D64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25-Sep</w:t>
            </w:r>
          </w:p>
        </w:tc>
        <w:tc>
          <w:tcPr>
            <w:tcW w:w="1701" w:type="dxa"/>
            <w:tcBorders>
              <w:top w:val="nil"/>
              <w:left w:val="nil"/>
              <w:bottom w:val="single" w:sz="8" w:space="0" w:color="auto"/>
              <w:right w:val="single" w:sz="8" w:space="0" w:color="auto"/>
            </w:tcBorders>
            <w:vAlign w:val="center"/>
            <w:hideMark/>
          </w:tcPr>
          <w:p w14:paraId="1F86283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78C0E2E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2022</w:t>
            </w:r>
          </w:p>
        </w:tc>
        <w:tc>
          <w:tcPr>
            <w:tcW w:w="1530" w:type="dxa"/>
            <w:tcBorders>
              <w:top w:val="nil"/>
              <w:left w:val="nil"/>
              <w:bottom w:val="single" w:sz="8" w:space="0" w:color="auto"/>
              <w:right w:val="single" w:sz="8" w:space="0" w:color="auto"/>
            </w:tcBorders>
            <w:vAlign w:val="center"/>
          </w:tcPr>
          <w:p w14:paraId="1ACE72F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CED3F53"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E687B6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Tunisia</w:t>
            </w:r>
          </w:p>
        </w:tc>
        <w:tc>
          <w:tcPr>
            <w:tcW w:w="1701" w:type="dxa"/>
            <w:tcBorders>
              <w:top w:val="nil"/>
              <w:left w:val="nil"/>
              <w:bottom w:val="single" w:sz="8" w:space="0" w:color="auto"/>
              <w:right w:val="single" w:sz="8" w:space="0" w:color="auto"/>
            </w:tcBorders>
            <w:vAlign w:val="center"/>
            <w:hideMark/>
          </w:tcPr>
          <w:p w14:paraId="5952CFC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58FA937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1FF8D5B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282C776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632049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4A320A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Türkiye</w:t>
            </w:r>
          </w:p>
        </w:tc>
        <w:tc>
          <w:tcPr>
            <w:tcW w:w="1701" w:type="dxa"/>
            <w:tcBorders>
              <w:top w:val="nil"/>
              <w:left w:val="nil"/>
              <w:bottom w:val="single" w:sz="8" w:space="0" w:color="auto"/>
              <w:right w:val="single" w:sz="8" w:space="0" w:color="auto"/>
            </w:tcBorders>
            <w:vAlign w:val="center"/>
            <w:hideMark/>
          </w:tcPr>
          <w:p w14:paraId="4127934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264A265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05ADDB1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2028</w:t>
            </w:r>
          </w:p>
        </w:tc>
        <w:tc>
          <w:tcPr>
            <w:tcW w:w="1530" w:type="dxa"/>
            <w:tcBorders>
              <w:top w:val="nil"/>
              <w:left w:val="nil"/>
              <w:bottom w:val="single" w:sz="8" w:space="0" w:color="auto"/>
              <w:right w:val="single" w:sz="8" w:space="0" w:color="auto"/>
            </w:tcBorders>
            <w:vAlign w:val="center"/>
          </w:tcPr>
          <w:p w14:paraId="79BB6C2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ECAE79F"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7E6F3A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Turkmenistan</w:t>
            </w:r>
          </w:p>
        </w:tc>
        <w:tc>
          <w:tcPr>
            <w:tcW w:w="1701" w:type="dxa"/>
            <w:tcBorders>
              <w:top w:val="nil"/>
              <w:left w:val="nil"/>
              <w:bottom w:val="single" w:sz="8" w:space="0" w:color="auto"/>
              <w:right w:val="single" w:sz="8" w:space="0" w:color="auto"/>
            </w:tcBorders>
            <w:vAlign w:val="center"/>
            <w:hideMark/>
          </w:tcPr>
          <w:p w14:paraId="221DABC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6754AD6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368DA27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2023</w:t>
            </w:r>
          </w:p>
        </w:tc>
        <w:tc>
          <w:tcPr>
            <w:tcW w:w="1530" w:type="dxa"/>
            <w:tcBorders>
              <w:top w:val="nil"/>
              <w:left w:val="nil"/>
              <w:bottom w:val="single" w:sz="8" w:space="0" w:color="auto"/>
              <w:right w:val="single" w:sz="8" w:space="0" w:color="auto"/>
            </w:tcBorders>
            <w:vAlign w:val="center"/>
          </w:tcPr>
          <w:p w14:paraId="729E525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D8AE005"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92481D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Tuvalu</w:t>
            </w:r>
          </w:p>
        </w:tc>
        <w:tc>
          <w:tcPr>
            <w:tcW w:w="1701" w:type="dxa"/>
            <w:tcBorders>
              <w:top w:val="nil"/>
              <w:left w:val="nil"/>
              <w:bottom w:val="single" w:sz="8" w:space="0" w:color="auto"/>
              <w:right w:val="single" w:sz="8" w:space="0" w:color="auto"/>
            </w:tcBorders>
            <w:vAlign w:val="center"/>
            <w:hideMark/>
          </w:tcPr>
          <w:p w14:paraId="589544E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7182510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2013</w:t>
            </w:r>
          </w:p>
        </w:tc>
        <w:tc>
          <w:tcPr>
            <w:tcW w:w="1417" w:type="dxa"/>
            <w:tcBorders>
              <w:top w:val="nil"/>
              <w:left w:val="nil"/>
              <w:bottom w:val="single" w:sz="8" w:space="0" w:color="auto"/>
              <w:right w:val="single" w:sz="8" w:space="0" w:color="auto"/>
            </w:tcBorders>
            <w:vAlign w:val="center"/>
            <w:hideMark/>
          </w:tcPr>
          <w:p w14:paraId="2F6B48F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530" w:type="dxa"/>
            <w:tcBorders>
              <w:top w:val="nil"/>
              <w:left w:val="nil"/>
              <w:bottom w:val="single" w:sz="8" w:space="0" w:color="auto"/>
              <w:right w:val="single" w:sz="8" w:space="0" w:color="auto"/>
            </w:tcBorders>
            <w:vAlign w:val="center"/>
          </w:tcPr>
          <w:p w14:paraId="41DB1A4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F861F2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3C0E05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Uganda</w:t>
            </w:r>
          </w:p>
        </w:tc>
        <w:tc>
          <w:tcPr>
            <w:tcW w:w="1701" w:type="dxa"/>
            <w:tcBorders>
              <w:top w:val="nil"/>
              <w:left w:val="nil"/>
              <w:bottom w:val="single" w:sz="8" w:space="0" w:color="auto"/>
              <w:right w:val="single" w:sz="8" w:space="0" w:color="auto"/>
            </w:tcBorders>
            <w:vAlign w:val="center"/>
            <w:hideMark/>
          </w:tcPr>
          <w:p w14:paraId="396ADF6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5409CAB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16B3775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DF65E2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3ABFAE8C"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0766357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Ukraine</w:t>
            </w:r>
          </w:p>
        </w:tc>
        <w:tc>
          <w:tcPr>
            <w:tcW w:w="1701" w:type="dxa"/>
            <w:tcBorders>
              <w:top w:val="nil"/>
              <w:left w:val="nil"/>
              <w:bottom w:val="single" w:sz="8" w:space="0" w:color="auto"/>
              <w:right w:val="single" w:sz="8" w:space="0" w:color="auto"/>
            </w:tcBorders>
            <w:vAlign w:val="center"/>
            <w:hideMark/>
          </w:tcPr>
          <w:p w14:paraId="771D304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35D0FF4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2011</w:t>
            </w:r>
          </w:p>
        </w:tc>
        <w:tc>
          <w:tcPr>
            <w:tcW w:w="1417" w:type="dxa"/>
            <w:tcBorders>
              <w:top w:val="nil"/>
              <w:left w:val="nil"/>
              <w:bottom w:val="single" w:sz="8" w:space="0" w:color="auto"/>
              <w:right w:val="single" w:sz="8" w:space="0" w:color="auto"/>
            </w:tcBorders>
            <w:vAlign w:val="center"/>
            <w:hideMark/>
          </w:tcPr>
          <w:p w14:paraId="2DDE6D0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490AB49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74867E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697FD9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United Arab Emirates</w:t>
            </w:r>
          </w:p>
        </w:tc>
        <w:tc>
          <w:tcPr>
            <w:tcW w:w="1701" w:type="dxa"/>
            <w:tcBorders>
              <w:top w:val="nil"/>
              <w:left w:val="nil"/>
              <w:bottom w:val="single" w:sz="8" w:space="0" w:color="auto"/>
              <w:right w:val="single" w:sz="8" w:space="0" w:color="auto"/>
            </w:tcBorders>
            <w:vAlign w:val="center"/>
            <w:hideMark/>
          </w:tcPr>
          <w:p w14:paraId="6FE83D5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3B85B78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13DF75C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2031</w:t>
            </w:r>
          </w:p>
        </w:tc>
        <w:tc>
          <w:tcPr>
            <w:tcW w:w="1530" w:type="dxa"/>
            <w:tcBorders>
              <w:top w:val="nil"/>
              <w:left w:val="nil"/>
              <w:bottom w:val="single" w:sz="8" w:space="0" w:color="auto"/>
              <w:right w:val="single" w:sz="8" w:space="0" w:color="auto"/>
            </w:tcBorders>
            <w:vAlign w:val="center"/>
          </w:tcPr>
          <w:p w14:paraId="7EB5960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49FD79F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FC5C92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United Kingdom of Great Britain and Northern Ireland</w:t>
            </w:r>
          </w:p>
        </w:tc>
        <w:tc>
          <w:tcPr>
            <w:tcW w:w="1701" w:type="dxa"/>
            <w:tcBorders>
              <w:top w:val="nil"/>
              <w:left w:val="nil"/>
              <w:bottom w:val="single" w:sz="8" w:space="0" w:color="auto"/>
              <w:right w:val="single" w:sz="8" w:space="0" w:color="auto"/>
            </w:tcBorders>
            <w:vAlign w:val="center"/>
            <w:hideMark/>
          </w:tcPr>
          <w:p w14:paraId="71C3A42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797D601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59DBDF7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6318D05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79A73BD0"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C3CC2D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United Republic of Tanzania</w:t>
            </w:r>
          </w:p>
        </w:tc>
        <w:tc>
          <w:tcPr>
            <w:tcW w:w="1701" w:type="dxa"/>
            <w:tcBorders>
              <w:top w:val="nil"/>
              <w:left w:val="nil"/>
              <w:bottom w:val="single" w:sz="8" w:space="0" w:color="auto"/>
              <w:right w:val="single" w:sz="8" w:space="0" w:color="auto"/>
            </w:tcBorders>
            <w:vAlign w:val="center"/>
            <w:hideMark/>
          </w:tcPr>
          <w:p w14:paraId="620B57D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25-Jun</w:t>
            </w:r>
          </w:p>
        </w:tc>
        <w:tc>
          <w:tcPr>
            <w:tcW w:w="1701" w:type="dxa"/>
            <w:tcBorders>
              <w:top w:val="nil"/>
              <w:left w:val="nil"/>
              <w:bottom w:val="single" w:sz="8" w:space="0" w:color="auto"/>
              <w:right w:val="single" w:sz="8" w:space="0" w:color="auto"/>
            </w:tcBorders>
            <w:vAlign w:val="center"/>
            <w:hideMark/>
          </w:tcPr>
          <w:p w14:paraId="6836CE7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199B9DE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02044A6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2564E9FB"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1FAE981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Uruguay</w:t>
            </w:r>
          </w:p>
        </w:tc>
        <w:tc>
          <w:tcPr>
            <w:tcW w:w="1701" w:type="dxa"/>
            <w:tcBorders>
              <w:top w:val="nil"/>
              <w:left w:val="nil"/>
              <w:bottom w:val="single" w:sz="8" w:space="0" w:color="auto"/>
              <w:right w:val="single" w:sz="8" w:space="0" w:color="auto"/>
            </w:tcBorders>
            <w:vAlign w:val="center"/>
            <w:hideMark/>
          </w:tcPr>
          <w:p w14:paraId="080CBE8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6BF658F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2016</w:t>
            </w:r>
          </w:p>
        </w:tc>
        <w:tc>
          <w:tcPr>
            <w:tcW w:w="1417" w:type="dxa"/>
            <w:tcBorders>
              <w:top w:val="nil"/>
              <w:left w:val="nil"/>
              <w:bottom w:val="single" w:sz="8" w:space="0" w:color="auto"/>
              <w:right w:val="single" w:sz="8" w:space="0" w:color="auto"/>
            </w:tcBorders>
            <w:vAlign w:val="center"/>
            <w:hideMark/>
          </w:tcPr>
          <w:p w14:paraId="64C1168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5E8B69C1"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24A7812"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B7105F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Uzbekistan</w:t>
            </w:r>
          </w:p>
        </w:tc>
        <w:tc>
          <w:tcPr>
            <w:tcW w:w="1701" w:type="dxa"/>
            <w:tcBorders>
              <w:top w:val="nil"/>
              <w:left w:val="nil"/>
              <w:bottom w:val="single" w:sz="8" w:space="0" w:color="auto"/>
              <w:right w:val="single" w:sz="8" w:space="0" w:color="auto"/>
            </w:tcBorders>
            <w:vAlign w:val="center"/>
            <w:hideMark/>
          </w:tcPr>
          <w:p w14:paraId="29FFC9E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54F05FB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1998</w:t>
            </w:r>
          </w:p>
        </w:tc>
        <w:tc>
          <w:tcPr>
            <w:tcW w:w="1417" w:type="dxa"/>
            <w:tcBorders>
              <w:top w:val="nil"/>
              <w:left w:val="nil"/>
              <w:bottom w:val="single" w:sz="8" w:space="0" w:color="auto"/>
              <w:right w:val="single" w:sz="8" w:space="0" w:color="auto"/>
            </w:tcBorders>
            <w:vAlign w:val="center"/>
            <w:hideMark/>
          </w:tcPr>
          <w:p w14:paraId="24955C1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Unspecified</w:t>
            </w:r>
          </w:p>
        </w:tc>
        <w:tc>
          <w:tcPr>
            <w:tcW w:w="1530" w:type="dxa"/>
            <w:tcBorders>
              <w:top w:val="nil"/>
              <w:left w:val="nil"/>
              <w:bottom w:val="single" w:sz="8" w:space="0" w:color="auto"/>
              <w:right w:val="single" w:sz="8" w:space="0" w:color="auto"/>
            </w:tcBorders>
            <w:vAlign w:val="center"/>
          </w:tcPr>
          <w:p w14:paraId="10FB431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3DF0F04"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DECF76C"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Vanuatu</w:t>
            </w:r>
          </w:p>
        </w:tc>
        <w:tc>
          <w:tcPr>
            <w:tcW w:w="1701" w:type="dxa"/>
            <w:tcBorders>
              <w:top w:val="nil"/>
              <w:left w:val="nil"/>
              <w:bottom w:val="single" w:sz="8" w:space="0" w:color="auto"/>
              <w:right w:val="single" w:sz="8" w:space="0" w:color="auto"/>
            </w:tcBorders>
            <w:vAlign w:val="center"/>
            <w:hideMark/>
          </w:tcPr>
          <w:p w14:paraId="16DCBC82"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2D388BA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2018</w:t>
            </w:r>
          </w:p>
        </w:tc>
        <w:tc>
          <w:tcPr>
            <w:tcW w:w="1417" w:type="dxa"/>
            <w:tcBorders>
              <w:top w:val="nil"/>
              <w:left w:val="nil"/>
              <w:bottom w:val="single" w:sz="8" w:space="0" w:color="auto"/>
              <w:right w:val="single" w:sz="8" w:space="0" w:color="auto"/>
            </w:tcBorders>
            <w:vAlign w:val="center"/>
            <w:hideMark/>
          </w:tcPr>
          <w:p w14:paraId="6D51BFD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7439437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7CEA526"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2F4FE8F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Venezuela (Bolivarian Republic of)</w:t>
            </w:r>
          </w:p>
        </w:tc>
        <w:tc>
          <w:tcPr>
            <w:tcW w:w="1701" w:type="dxa"/>
            <w:tcBorders>
              <w:top w:val="nil"/>
              <w:left w:val="nil"/>
              <w:bottom w:val="single" w:sz="8" w:space="0" w:color="auto"/>
              <w:right w:val="single" w:sz="8" w:space="0" w:color="auto"/>
            </w:tcBorders>
            <w:vAlign w:val="center"/>
            <w:hideMark/>
          </w:tcPr>
          <w:p w14:paraId="27AA184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4371A0D3"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79339A5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4BB5C836"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55697CF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6DA25B0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Viet Nam</w:t>
            </w:r>
          </w:p>
        </w:tc>
        <w:tc>
          <w:tcPr>
            <w:tcW w:w="1701" w:type="dxa"/>
            <w:tcBorders>
              <w:top w:val="nil"/>
              <w:left w:val="nil"/>
              <w:bottom w:val="single" w:sz="8" w:space="0" w:color="auto"/>
              <w:right w:val="single" w:sz="8" w:space="0" w:color="auto"/>
            </w:tcBorders>
            <w:vAlign w:val="center"/>
            <w:hideMark/>
          </w:tcPr>
          <w:p w14:paraId="0889F1A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 </w:t>
            </w:r>
          </w:p>
        </w:tc>
        <w:tc>
          <w:tcPr>
            <w:tcW w:w="1701" w:type="dxa"/>
            <w:tcBorders>
              <w:top w:val="nil"/>
              <w:left w:val="nil"/>
              <w:bottom w:val="single" w:sz="8" w:space="0" w:color="auto"/>
              <w:right w:val="single" w:sz="8" w:space="0" w:color="auto"/>
            </w:tcBorders>
            <w:vAlign w:val="center"/>
            <w:hideMark/>
          </w:tcPr>
          <w:p w14:paraId="2F098298"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2024*</w:t>
            </w:r>
          </w:p>
        </w:tc>
        <w:tc>
          <w:tcPr>
            <w:tcW w:w="1417" w:type="dxa"/>
            <w:tcBorders>
              <w:top w:val="nil"/>
              <w:left w:val="nil"/>
              <w:bottom w:val="single" w:sz="8" w:space="0" w:color="auto"/>
              <w:right w:val="single" w:sz="8" w:space="0" w:color="auto"/>
            </w:tcBorders>
            <w:vAlign w:val="center"/>
            <w:hideMark/>
          </w:tcPr>
          <w:p w14:paraId="1AE3C7A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2F6F219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6B66B338"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4AEC166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Yemen</w:t>
            </w:r>
          </w:p>
        </w:tc>
        <w:tc>
          <w:tcPr>
            <w:tcW w:w="1701" w:type="dxa"/>
            <w:tcBorders>
              <w:top w:val="nil"/>
              <w:left w:val="nil"/>
              <w:bottom w:val="single" w:sz="8" w:space="0" w:color="auto"/>
              <w:right w:val="single" w:sz="8" w:space="0" w:color="auto"/>
            </w:tcBorders>
            <w:vAlign w:val="center"/>
            <w:hideMark/>
          </w:tcPr>
          <w:p w14:paraId="5E234A5F"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24-Aug</w:t>
            </w:r>
          </w:p>
        </w:tc>
        <w:tc>
          <w:tcPr>
            <w:tcW w:w="1701" w:type="dxa"/>
            <w:tcBorders>
              <w:top w:val="nil"/>
              <w:left w:val="nil"/>
              <w:bottom w:val="single" w:sz="8" w:space="0" w:color="auto"/>
              <w:right w:val="single" w:sz="8" w:space="0" w:color="auto"/>
            </w:tcBorders>
            <w:vAlign w:val="center"/>
            <w:hideMark/>
          </w:tcPr>
          <w:p w14:paraId="0AE91520"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417" w:type="dxa"/>
            <w:tcBorders>
              <w:top w:val="nil"/>
              <w:left w:val="nil"/>
              <w:bottom w:val="single" w:sz="8" w:space="0" w:color="auto"/>
              <w:right w:val="single" w:sz="8" w:space="0" w:color="auto"/>
            </w:tcBorders>
            <w:vAlign w:val="center"/>
            <w:hideMark/>
          </w:tcPr>
          <w:p w14:paraId="2ADC34B5"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2030</w:t>
            </w:r>
          </w:p>
        </w:tc>
        <w:tc>
          <w:tcPr>
            <w:tcW w:w="1530" w:type="dxa"/>
            <w:tcBorders>
              <w:top w:val="nil"/>
              <w:left w:val="nil"/>
              <w:bottom w:val="single" w:sz="8" w:space="0" w:color="auto"/>
              <w:right w:val="single" w:sz="8" w:space="0" w:color="auto"/>
            </w:tcBorders>
            <w:vAlign w:val="center"/>
          </w:tcPr>
          <w:p w14:paraId="5CDED38D"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1F06968D"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DF653DE"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Zambia</w:t>
            </w:r>
          </w:p>
        </w:tc>
        <w:tc>
          <w:tcPr>
            <w:tcW w:w="1701" w:type="dxa"/>
            <w:tcBorders>
              <w:top w:val="nil"/>
              <w:left w:val="nil"/>
              <w:bottom w:val="single" w:sz="8" w:space="0" w:color="auto"/>
              <w:right w:val="single" w:sz="8" w:space="0" w:color="auto"/>
            </w:tcBorders>
            <w:vAlign w:val="center"/>
            <w:hideMark/>
          </w:tcPr>
          <w:p w14:paraId="4DFC547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6441843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2015</w:t>
            </w:r>
          </w:p>
        </w:tc>
        <w:tc>
          <w:tcPr>
            <w:tcW w:w="1417" w:type="dxa"/>
            <w:tcBorders>
              <w:top w:val="nil"/>
              <w:left w:val="nil"/>
              <w:bottom w:val="single" w:sz="8" w:space="0" w:color="auto"/>
              <w:right w:val="single" w:sz="8" w:space="0" w:color="auto"/>
            </w:tcBorders>
            <w:vAlign w:val="center"/>
            <w:hideMark/>
          </w:tcPr>
          <w:p w14:paraId="407A1F27"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2025</w:t>
            </w:r>
          </w:p>
        </w:tc>
        <w:tc>
          <w:tcPr>
            <w:tcW w:w="1530" w:type="dxa"/>
            <w:tcBorders>
              <w:top w:val="nil"/>
              <w:left w:val="nil"/>
              <w:bottom w:val="single" w:sz="8" w:space="0" w:color="auto"/>
              <w:right w:val="single" w:sz="8" w:space="0" w:color="auto"/>
            </w:tcBorders>
            <w:vAlign w:val="center"/>
          </w:tcPr>
          <w:p w14:paraId="2809E79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r w:rsidR="001B68BE" w:rsidRPr="00AD36D2" w14:paraId="0C6706D7" w14:textId="77777777" w:rsidTr="008E1EA8">
        <w:trPr>
          <w:jc w:val="center"/>
        </w:trPr>
        <w:tc>
          <w:tcPr>
            <w:tcW w:w="3109" w:type="dxa"/>
            <w:tcBorders>
              <w:top w:val="nil"/>
              <w:left w:val="single" w:sz="8" w:space="0" w:color="auto"/>
              <w:bottom w:val="single" w:sz="8" w:space="0" w:color="auto"/>
              <w:right w:val="single" w:sz="8" w:space="0" w:color="auto"/>
            </w:tcBorders>
            <w:vAlign w:val="center"/>
            <w:hideMark/>
          </w:tcPr>
          <w:p w14:paraId="5ACA5B04"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Zimbabwe</w:t>
            </w:r>
          </w:p>
        </w:tc>
        <w:tc>
          <w:tcPr>
            <w:tcW w:w="1701" w:type="dxa"/>
            <w:tcBorders>
              <w:top w:val="nil"/>
              <w:left w:val="nil"/>
              <w:bottom w:val="single" w:sz="8" w:space="0" w:color="auto"/>
              <w:right w:val="single" w:sz="8" w:space="0" w:color="auto"/>
            </w:tcBorders>
            <w:vAlign w:val="center"/>
            <w:hideMark/>
          </w:tcPr>
          <w:p w14:paraId="2012805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24-Oct</w:t>
            </w:r>
          </w:p>
        </w:tc>
        <w:tc>
          <w:tcPr>
            <w:tcW w:w="1701" w:type="dxa"/>
            <w:tcBorders>
              <w:top w:val="nil"/>
              <w:left w:val="nil"/>
              <w:bottom w:val="single" w:sz="8" w:space="0" w:color="auto"/>
              <w:right w:val="single" w:sz="8" w:space="0" w:color="auto"/>
            </w:tcBorders>
            <w:vAlign w:val="center"/>
            <w:hideMark/>
          </w:tcPr>
          <w:p w14:paraId="00D28C49"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2014</w:t>
            </w:r>
          </w:p>
        </w:tc>
        <w:tc>
          <w:tcPr>
            <w:tcW w:w="1417" w:type="dxa"/>
            <w:tcBorders>
              <w:top w:val="nil"/>
              <w:left w:val="nil"/>
              <w:bottom w:val="single" w:sz="8" w:space="0" w:color="auto"/>
              <w:right w:val="single" w:sz="8" w:space="0" w:color="auto"/>
            </w:tcBorders>
            <w:vAlign w:val="center"/>
            <w:hideMark/>
          </w:tcPr>
          <w:p w14:paraId="285C779B"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r w:rsidRPr="00AD36D2">
              <w:rPr>
                <w:rFonts w:ascii="Times" w:eastAsia="Times New Roman" w:hAnsi="Times" w:cs="Times"/>
                <w:sz w:val="20"/>
                <w:szCs w:val="20"/>
                <w:lang w:val="en-US"/>
              </w:rPr>
              <w:t>2020</w:t>
            </w:r>
          </w:p>
        </w:tc>
        <w:tc>
          <w:tcPr>
            <w:tcW w:w="1530" w:type="dxa"/>
            <w:tcBorders>
              <w:top w:val="nil"/>
              <w:left w:val="nil"/>
              <w:bottom w:val="single" w:sz="8" w:space="0" w:color="auto"/>
              <w:right w:val="single" w:sz="8" w:space="0" w:color="auto"/>
            </w:tcBorders>
            <w:vAlign w:val="center"/>
          </w:tcPr>
          <w:p w14:paraId="7E6539CA" w14:textId="77777777" w:rsidR="001B68BE" w:rsidRPr="00AD36D2" w:rsidRDefault="001B68BE" w:rsidP="001B68BE">
            <w:pPr>
              <w:tabs>
                <w:tab w:val="clear" w:pos="567"/>
                <w:tab w:val="clear" w:pos="1134"/>
                <w:tab w:val="clear" w:pos="1701"/>
                <w:tab w:val="clear" w:pos="2268"/>
              </w:tabs>
              <w:jc w:val="left"/>
              <w:rPr>
                <w:rFonts w:ascii="Times" w:eastAsia="Times New Roman" w:hAnsi="Times" w:cs="Times"/>
                <w:sz w:val="20"/>
                <w:szCs w:val="20"/>
                <w:lang w:val="en-US"/>
              </w:rPr>
            </w:pPr>
          </w:p>
        </w:tc>
      </w:tr>
    </w:tbl>
    <w:p w14:paraId="48BE39F4" w14:textId="77777777" w:rsidR="001B68BE" w:rsidRPr="00AD36D2" w:rsidRDefault="001B68BE" w:rsidP="00EE46FC">
      <w:pPr>
        <w:pStyle w:val="CBDNormalNumber"/>
        <w:numPr>
          <w:ilvl w:val="0"/>
          <w:numId w:val="0"/>
        </w:numPr>
        <w:ind w:left="567"/>
      </w:pPr>
    </w:p>
    <w:p w14:paraId="76D4D548" w14:textId="77777777" w:rsidR="008C0428" w:rsidRPr="00AD36D2" w:rsidRDefault="008C0428" w:rsidP="00EE46FC">
      <w:pPr>
        <w:pStyle w:val="CBDNormalNumber"/>
        <w:numPr>
          <w:ilvl w:val="0"/>
          <w:numId w:val="0"/>
        </w:numPr>
        <w:ind w:left="567"/>
        <w:rPr>
          <w:lang w:val="en-CA"/>
        </w:rPr>
        <w:sectPr w:rsidR="008C0428" w:rsidRPr="00AD36D2" w:rsidSect="008C0428">
          <w:headerReference w:type="even" r:id="rId48"/>
          <w:headerReference w:type="default" r:id="rId49"/>
          <w:footerReference w:type="even" r:id="rId50"/>
          <w:footerReference w:type="default" r:id="rId51"/>
          <w:pgSz w:w="12240" w:h="15840"/>
          <w:pgMar w:top="1134" w:right="1440" w:bottom="1134" w:left="1440" w:header="709" w:footer="709" w:gutter="0"/>
          <w:cols w:space="708"/>
          <w:titlePg/>
          <w:docGrid w:linePitch="360"/>
        </w:sectPr>
      </w:pPr>
    </w:p>
    <w:p w14:paraId="62F10161" w14:textId="77777777" w:rsidR="008C0428" w:rsidRPr="00AD36D2" w:rsidRDefault="008C0428" w:rsidP="008C0428">
      <w:pPr>
        <w:ind w:left="720"/>
        <w:rPr>
          <w:b/>
        </w:rPr>
        <w:sectPr w:rsidR="008C0428" w:rsidRPr="00AD36D2" w:rsidSect="008C0428">
          <w:type w:val="continuous"/>
          <w:pgSz w:w="12240" w:h="15840"/>
          <w:pgMar w:top="1134" w:right="1440" w:bottom="1134" w:left="1440" w:header="709" w:footer="709" w:gutter="0"/>
          <w:cols w:num="2" w:space="708"/>
          <w:titlePg/>
          <w:docGrid w:linePitch="360"/>
        </w:sectPr>
      </w:pPr>
    </w:p>
    <w:p w14:paraId="3DA8143C" w14:textId="53D34BC8" w:rsidR="008C0428" w:rsidRPr="00AD36D2" w:rsidRDefault="008C0428" w:rsidP="009C5662">
      <w:pPr>
        <w:pStyle w:val="CBDAnnex"/>
        <w:rPr>
          <w:caps/>
        </w:rPr>
      </w:pPr>
      <w:bookmarkStart w:id="170" w:name="_Toc219112350"/>
      <w:r w:rsidRPr="00AD36D2">
        <w:lastRenderedPageBreak/>
        <w:t>Annex II</w:t>
      </w:r>
      <w:bookmarkEnd w:id="170"/>
    </w:p>
    <w:p w14:paraId="741D15DD" w14:textId="7E6DDF46" w:rsidR="008C0428" w:rsidRPr="00AD36D2" w:rsidRDefault="008C0428" w:rsidP="008E1EA8">
      <w:pPr>
        <w:pStyle w:val="CBDH1"/>
        <w:tabs>
          <w:tab w:val="clear" w:pos="567"/>
        </w:tabs>
        <w:ind w:left="0" w:firstLine="0"/>
        <w:rPr>
          <w:bCs/>
          <w:i/>
          <w:iCs/>
          <w:caps/>
        </w:rPr>
      </w:pPr>
      <w:bookmarkStart w:id="171" w:name="_Toc219112351"/>
      <w:r w:rsidRPr="00AD36D2">
        <w:t xml:space="preserve">List of </w:t>
      </w:r>
      <w:r w:rsidR="00F0109D" w:rsidRPr="00AD36D2">
        <w:t>c</w:t>
      </w:r>
      <w:r w:rsidRPr="00AD36D2">
        <w:t xml:space="preserve">onventions or </w:t>
      </w:r>
      <w:r w:rsidR="00F0109D" w:rsidRPr="00AD36D2">
        <w:t xml:space="preserve">multilateral environmental agreements </w:t>
      </w:r>
      <w:r w:rsidRPr="00AD36D2">
        <w:t xml:space="preserve">mentioned in the revised and updated </w:t>
      </w:r>
      <w:r w:rsidR="00957E90" w:rsidRPr="00AD36D2">
        <w:t>national biodiversity strategies and action plans</w:t>
      </w:r>
      <w:bookmarkEnd w:id="171"/>
      <w:r w:rsidRPr="00AD36D2">
        <w:rPr>
          <w:bCs/>
          <w:i/>
          <w:iCs/>
        </w:rPr>
        <w:t xml:space="preserve"> </w:t>
      </w:r>
    </w:p>
    <w:p w14:paraId="1ADCB7D9" w14:textId="1F62AB70" w:rsidR="008C0428" w:rsidRPr="00AD36D2" w:rsidRDefault="008C0428" w:rsidP="009C3E2A">
      <w:pPr>
        <w:pStyle w:val="CBDNormalNumber"/>
        <w:numPr>
          <w:ilvl w:val="0"/>
          <w:numId w:val="0"/>
        </w:numPr>
        <w:ind w:left="567"/>
      </w:pPr>
      <w:r w:rsidRPr="00AD36D2">
        <w:t xml:space="preserve">Due to the differences in analysis procedure and search terms throughout the iterative process of </w:t>
      </w:r>
      <w:r w:rsidR="002838E5" w:rsidRPr="00AD36D2">
        <w:t>analysing</w:t>
      </w:r>
      <w:r w:rsidRPr="00AD36D2">
        <w:t xml:space="preserve"> the </w:t>
      </w:r>
      <w:r w:rsidR="00460126" w:rsidRPr="00AD36D2">
        <w:t>national biodiversity strategies and action plans</w:t>
      </w:r>
      <w:r w:rsidRPr="00AD36D2">
        <w:t xml:space="preserve">, the list of </w:t>
      </w:r>
      <w:r w:rsidR="00F0109D" w:rsidRPr="00AD36D2">
        <w:t xml:space="preserve">multilateral environmental agreements </w:t>
      </w:r>
      <w:r w:rsidRPr="00AD36D2">
        <w:t>may be incomplete.</w:t>
      </w:r>
    </w:p>
    <w:tbl>
      <w:tblPr>
        <w:tblStyle w:val="TableGrid"/>
        <w:tblW w:w="0" w:type="auto"/>
        <w:tblBorders>
          <w:top w:val="single" w:sz="6" w:space="0" w:color="auto"/>
          <w:left w:val="single" w:sz="6" w:space="0" w:color="auto"/>
          <w:bottom w:val="single" w:sz="6" w:space="0" w:color="auto"/>
          <w:right w:val="single" w:sz="6" w:space="0" w:color="auto"/>
          <w:insideH w:val="single" w:sz="4" w:space="0" w:color="000000" w:themeColor="text1"/>
          <w:insideV w:val="single" w:sz="4" w:space="0" w:color="000000" w:themeColor="text1"/>
        </w:tblBorders>
        <w:tblLayout w:type="fixed"/>
        <w:tblLook w:val="0620" w:firstRow="1" w:lastRow="0" w:firstColumn="0" w:lastColumn="0" w:noHBand="1" w:noVBand="1"/>
      </w:tblPr>
      <w:tblGrid>
        <w:gridCol w:w="4740"/>
        <w:gridCol w:w="4725"/>
      </w:tblGrid>
      <w:tr w:rsidR="008C0428" w:rsidRPr="00AD36D2" w14:paraId="24EE6F51" w14:textId="77777777" w:rsidTr="00017740">
        <w:trPr>
          <w:trHeight w:val="300"/>
        </w:trPr>
        <w:tc>
          <w:tcPr>
            <w:tcW w:w="4740" w:type="dxa"/>
            <w:tcBorders>
              <w:bottom w:val="single" w:sz="18" w:space="0" w:color="000000" w:themeColor="text1"/>
            </w:tcBorders>
            <w:shd w:val="clear" w:color="auto" w:fill="E8E8E8" w:themeFill="background2"/>
            <w:tcMar>
              <w:left w:w="90" w:type="dxa"/>
              <w:right w:w="90" w:type="dxa"/>
            </w:tcMar>
          </w:tcPr>
          <w:p w14:paraId="45BDDE0B" w14:textId="77777777" w:rsidR="008C0428" w:rsidRPr="00AD36D2" w:rsidRDefault="008C0428" w:rsidP="00593980">
            <w:pPr>
              <w:pStyle w:val="CBDTableNormal"/>
              <w:rPr>
                <w:i/>
                <w:iCs/>
              </w:rPr>
            </w:pPr>
            <w:r w:rsidRPr="00AD36D2">
              <w:rPr>
                <w:i/>
                <w:iCs/>
              </w:rPr>
              <w:t>Convention/MEA</w:t>
            </w:r>
          </w:p>
        </w:tc>
        <w:tc>
          <w:tcPr>
            <w:tcW w:w="4725" w:type="dxa"/>
            <w:tcBorders>
              <w:bottom w:val="single" w:sz="18" w:space="0" w:color="000000" w:themeColor="text1"/>
            </w:tcBorders>
            <w:shd w:val="clear" w:color="auto" w:fill="E8E8E8" w:themeFill="background2"/>
            <w:tcMar>
              <w:left w:w="90" w:type="dxa"/>
              <w:right w:w="90" w:type="dxa"/>
            </w:tcMar>
          </w:tcPr>
          <w:p w14:paraId="1FFC1641" w14:textId="2B07A66C" w:rsidR="008C0428" w:rsidRPr="00AD36D2" w:rsidRDefault="008C0428" w:rsidP="00593980">
            <w:pPr>
              <w:pStyle w:val="CBDTableNormal"/>
              <w:rPr>
                <w:i/>
                <w:iCs/>
              </w:rPr>
            </w:pPr>
            <w:r w:rsidRPr="00AD36D2">
              <w:rPr>
                <w:i/>
                <w:iCs/>
              </w:rPr>
              <w:t xml:space="preserve">NBSAPs which </w:t>
            </w:r>
            <w:r w:rsidR="00725E90" w:rsidRPr="00AD36D2">
              <w:rPr>
                <w:i/>
                <w:iCs/>
              </w:rPr>
              <w:t>a</w:t>
            </w:r>
            <w:r w:rsidRPr="00AD36D2">
              <w:rPr>
                <w:i/>
                <w:iCs/>
              </w:rPr>
              <w:t xml:space="preserve">cknowledged, </w:t>
            </w:r>
            <w:r w:rsidR="00725E90" w:rsidRPr="00AD36D2">
              <w:rPr>
                <w:i/>
                <w:iCs/>
              </w:rPr>
              <w:t>p</w:t>
            </w:r>
            <w:r w:rsidRPr="00AD36D2">
              <w:rPr>
                <w:i/>
                <w:iCs/>
              </w:rPr>
              <w:t xml:space="preserve">lanned to </w:t>
            </w:r>
            <w:r w:rsidR="00725E90" w:rsidRPr="00AD36D2">
              <w:rPr>
                <w:i/>
                <w:iCs/>
              </w:rPr>
              <w:t>r</w:t>
            </w:r>
            <w:r w:rsidRPr="00AD36D2">
              <w:rPr>
                <w:i/>
                <w:iCs/>
              </w:rPr>
              <w:t xml:space="preserve">atify, or had </w:t>
            </w:r>
            <w:r w:rsidR="00725E90" w:rsidRPr="00AD36D2">
              <w:rPr>
                <w:i/>
                <w:iCs/>
              </w:rPr>
              <w:t>s</w:t>
            </w:r>
            <w:r w:rsidRPr="00AD36D2">
              <w:rPr>
                <w:i/>
                <w:iCs/>
              </w:rPr>
              <w:t xml:space="preserve">ynergies, </w:t>
            </w:r>
            <w:r w:rsidR="00725E90" w:rsidRPr="00AD36D2">
              <w:rPr>
                <w:i/>
                <w:iCs/>
              </w:rPr>
              <w:t>a</w:t>
            </w:r>
            <w:r w:rsidRPr="00AD36D2">
              <w:rPr>
                <w:i/>
                <w:iCs/>
              </w:rPr>
              <w:t xml:space="preserve">ctions, </w:t>
            </w:r>
            <w:r w:rsidR="00725E90" w:rsidRPr="00AD36D2">
              <w:rPr>
                <w:i/>
                <w:iCs/>
              </w:rPr>
              <w:t>g</w:t>
            </w:r>
            <w:r w:rsidRPr="00AD36D2">
              <w:rPr>
                <w:i/>
                <w:iCs/>
              </w:rPr>
              <w:t xml:space="preserve">oals, or </w:t>
            </w:r>
            <w:r w:rsidR="00725E90" w:rsidRPr="00AD36D2">
              <w:rPr>
                <w:i/>
                <w:iCs/>
              </w:rPr>
              <w:t>t</w:t>
            </w:r>
            <w:r w:rsidRPr="00AD36D2">
              <w:rPr>
                <w:i/>
                <w:iCs/>
              </w:rPr>
              <w:t>argets with the Convention/MEA</w:t>
            </w:r>
          </w:p>
        </w:tc>
      </w:tr>
      <w:tr w:rsidR="008C0428" w:rsidRPr="00AD36D2" w14:paraId="03794FA9" w14:textId="77777777" w:rsidTr="00017740">
        <w:trPr>
          <w:trHeight w:val="300"/>
        </w:trPr>
        <w:tc>
          <w:tcPr>
            <w:tcW w:w="4740" w:type="dxa"/>
            <w:tcBorders>
              <w:top w:val="single" w:sz="18" w:space="0" w:color="000000" w:themeColor="text1"/>
            </w:tcBorders>
            <w:tcMar>
              <w:left w:w="90" w:type="dxa"/>
              <w:right w:w="90" w:type="dxa"/>
            </w:tcMar>
          </w:tcPr>
          <w:p w14:paraId="6A3136A3" w14:textId="77777777" w:rsidR="008C0428" w:rsidRPr="00AD36D2" w:rsidRDefault="008C0428" w:rsidP="00593980">
            <w:pPr>
              <w:pStyle w:val="CBDTableNormal"/>
            </w:pPr>
            <w:r w:rsidRPr="00AD36D2">
              <w:t xml:space="preserve">Aarhus Convention on Access to Information, Public Participation in Decision-making and Access to Justice in Environmental Matter </w:t>
            </w:r>
          </w:p>
        </w:tc>
        <w:tc>
          <w:tcPr>
            <w:tcW w:w="4725" w:type="dxa"/>
            <w:tcBorders>
              <w:top w:val="single" w:sz="18" w:space="0" w:color="000000" w:themeColor="text1"/>
            </w:tcBorders>
            <w:tcMar>
              <w:left w:w="90" w:type="dxa"/>
              <w:right w:w="90" w:type="dxa"/>
            </w:tcMar>
          </w:tcPr>
          <w:p w14:paraId="7D09FE9A" w14:textId="79D1556E" w:rsidR="008C0428" w:rsidRPr="00AD36D2" w:rsidRDefault="00690D9F" w:rsidP="00593980">
            <w:pPr>
              <w:pStyle w:val="CBDTableNormal"/>
            </w:pPr>
            <w:r w:rsidRPr="00AD36D2">
              <w:rPr>
                <w:rFonts w:asciiTheme="majorBidi" w:hAnsiTheme="majorBidi" w:cstheme="majorBidi"/>
                <w:szCs w:val="20"/>
              </w:rPr>
              <w:t>Republic of</w:t>
            </w:r>
            <w:r w:rsidRPr="00AD36D2">
              <w:rPr>
                <w:rFonts w:asciiTheme="majorBidi" w:hAnsiTheme="majorBidi" w:cstheme="majorBidi"/>
                <w:sz w:val="16"/>
                <w:szCs w:val="16"/>
              </w:rPr>
              <w:t xml:space="preserve"> </w:t>
            </w:r>
            <w:r w:rsidR="008C0428" w:rsidRPr="00AD36D2">
              <w:t>Moldova, Norway, State of Palestine</w:t>
            </w:r>
          </w:p>
        </w:tc>
      </w:tr>
      <w:tr w:rsidR="008C0428" w:rsidRPr="00AD36D2" w14:paraId="6BD63BD8" w14:textId="77777777" w:rsidTr="00017740">
        <w:trPr>
          <w:trHeight w:val="300"/>
        </w:trPr>
        <w:tc>
          <w:tcPr>
            <w:tcW w:w="4740" w:type="dxa"/>
            <w:tcMar>
              <w:left w:w="90" w:type="dxa"/>
              <w:right w:w="90" w:type="dxa"/>
            </w:tcMar>
          </w:tcPr>
          <w:p w14:paraId="5FF1C7A8" w14:textId="77777777" w:rsidR="008C0428" w:rsidRPr="00AD36D2" w:rsidRDefault="008C0428" w:rsidP="00593980">
            <w:pPr>
              <w:pStyle w:val="CBDTableNormal"/>
            </w:pPr>
            <w:r w:rsidRPr="00AD36D2">
              <w:t>African Convention on the Conservation of Nature and Natural Resources (Algiers Convention)</w:t>
            </w:r>
          </w:p>
        </w:tc>
        <w:tc>
          <w:tcPr>
            <w:tcW w:w="4725" w:type="dxa"/>
            <w:tcMar>
              <w:left w:w="90" w:type="dxa"/>
              <w:right w:w="90" w:type="dxa"/>
            </w:tcMar>
          </w:tcPr>
          <w:p w14:paraId="598559E3" w14:textId="77777777" w:rsidR="008C0428" w:rsidRPr="00AD36D2" w:rsidRDefault="008C0428" w:rsidP="00593980">
            <w:pPr>
              <w:pStyle w:val="CBDTableNormal"/>
            </w:pPr>
            <w:r w:rsidRPr="00AD36D2">
              <w:t>Libya, Uganda</w:t>
            </w:r>
          </w:p>
        </w:tc>
      </w:tr>
      <w:tr w:rsidR="008C0428" w:rsidRPr="00AD36D2" w14:paraId="32B6E33D" w14:textId="77777777" w:rsidTr="00017740">
        <w:trPr>
          <w:trHeight w:val="300"/>
        </w:trPr>
        <w:tc>
          <w:tcPr>
            <w:tcW w:w="4740" w:type="dxa"/>
            <w:tcMar>
              <w:left w:w="90" w:type="dxa"/>
              <w:right w:w="90" w:type="dxa"/>
            </w:tcMar>
          </w:tcPr>
          <w:p w14:paraId="14C2BA45" w14:textId="77777777" w:rsidR="008C0428" w:rsidRPr="00AD36D2" w:rsidRDefault="008C0428" w:rsidP="00593980">
            <w:pPr>
              <w:pStyle w:val="CBDTableNormal"/>
            </w:pPr>
            <w:r w:rsidRPr="00AD36D2">
              <w:t xml:space="preserve">African-Eurasian Migratory Waterbird Agreement (AEWA) </w:t>
            </w:r>
          </w:p>
        </w:tc>
        <w:tc>
          <w:tcPr>
            <w:tcW w:w="4725" w:type="dxa"/>
            <w:tcMar>
              <w:left w:w="90" w:type="dxa"/>
              <w:right w:w="90" w:type="dxa"/>
            </w:tcMar>
          </w:tcPr>
          <w:p w14:paraId="0D7092A8" w14:textId="5B85C612" w:rsidR="008C0428" w:rsidRPr="00AD36D2" w:rsidRDefault="008C0428" w:rsidP="00593980">
            <w:pPr>
              <w:pStyle w:val="CBDTableNormal"/>
            </w:pPr>
            <w:r w:rsidRPr="00AD36D2">
              <w:t>Belgium, Italy, Luxembourg, Netherlands</w:t>
            </w:r>
            <w:r w:rsidRPr="00AD36D2">
              <w:rPr>
                <w:szCs w:val="20"/>
              </w:rPr>
              <w:t xml:space="preserve"> </w:t>
            </w:r>
            <w:r w:rsidR="004C05DE" w:rsidRPr="00AD36D2">
              <w:rPr>
                <w:rFonts w:asciiTheme="majorBidi" w:hAnsiTheme="majorBidi" w:cstheme="majorBidi"/>
                <w:szCs w:val="20"/>
              </w:rPr>
              <w:t>(Kingdom of the)</w:t>
            </w:r>
            <w:r w:rsidR="004C05DE" w:rsidRPr="00AD36D2">
              <w:rPr>
                <w:szCs w:val="20"/>
              </w:rPr>
              <w:t xml:space="preserve"> </w:t>
            </w:r>
            <w:r w:rsidRPr="00AD36D2">
              <w:t>(Mainland), Slovenia, State of Palestine, Togo</w:t>
            </w:r>
          </w:p>
        </w:tc>
      </w:tr>
      <w:tr w:rsidR="008C0428" w:rsidRPr="00AD36D2" w14:paraId="5C30FC78" w14:textId="77777777" w:rsidTr="00017740">
        <w:trPr>
          <w:trHeight w:val="300"/>
        </w:trPr>
        <w:tc>
          <w:tcPr>
            <w:tcW w:w="4740" w:type="dxa"/>
            <w:tcMar>
              <w:left w:w="90" w:type="dxa"/>
              <w:right w:w="90" w:type="dxa"/>
            </w:tcMar>
          </w:tcPr>
          <w:p w14:paraId="2D387B72" w14:textId="77777777" w:rsidR="008C0428" w:rsidRPr="00AD36D2" w:rsidRDefault="008C0428" w:rsidP="00593980">
            <w:pPr>
              <w:pStyle w:val="CBDTableNormal"/>
            </w:pPr>
            <w:r w:rsidRPr="00AD36D2">
              <w:t xml:space="preserve">Agreement on the Conservation of Albatrosses and Petrels (ACAP) </w:t>
            </w:r>
          </w:p>
        </w:tc>
        <w:tc>
          <w:tcPr>
            <w:tcW w:w="4725" w:type="dxa"/>
            <w:tcMar>
              <w:left w:w="90" w:type="dxa"/>
              <w:right w:w="90" w:type="dxa"/>
            </w:tcMar>
          </w:tcPr>
          <w:p w14:paraId="6AE4878C" w14:textId="77777777" w:rsidR="008C0428" w:rsidRPr="00AD36D2" w:rsidRDefault="008C0428" w:rsidP="00593980">
            <w:pPr>
              <w:pStyle w:val="CBDTableNormal"/>
            </w:pPr>
            <w:r w:rsidRPr="00AD36D2">
              <w:t>Spain</w:t>
            </w:r>
          </w:p>
        </w:tc>
      </w:tr>
      <w:tr w:rsidR="008C0428" w:rsidRPr="00AD36D2" w14:paraId="772D29D9" w14:textId="77777777" w:rsidTr="00017740">
        <w:trPr>
          <w:trHeight w:val="300"/>
        </w:trPr>
        <w:tc>
          <w:tcPr>
            <w:tcW w:w="4740" w:type="dxa"/>
            <w:tcMar>
              <w:left w:w="90" w:type="dxa"/>
              <w:right w:w="90" w:type="dxa"/>
            </w:tcMar>
          </w:tcPr>
          <w:p w14:paraId="5E52761D" w14:textId="77777777" w:rsidR="008C0428" w:rsidRPr="00AD36D2" w:rsidRDefault="008C0428" w:rsidP="00593980">
            <w:pPr>
              <w:pStyle w:val="CBDTableNormal"/>
            </w:pPr>
            <w:r w:rsidRPr="00AD36D2">
              <w:t xml:space="preserve">Agreement on the Conservation of Cetaceans of the Black Sea, Mediterranean Sea and Contiguous Atlantic Area (ACCOBAMS) </w:t>
            </w:r>
          </w:p>
        </w:tc>
        <w:tc>
          <w:tcPr>
            <w:tcW w:w="4725" w:type="dxa"/>
            <w:tcMar>
              <w:left w:w="90" w:type="dxa"/>
              <w:right w:w="90" w:type="dxa"/>
            </w:tcMar>
          </w:tcPr>
          <w:p w14:paraId="1C8A0D4E" w14:textId="77777777" w:rsidR="008C0428" w:rsidRPr="00AD36D2" w:rsidRDefault="008C0428" w:rsidP="00593980">
            <w:pPr>
              <w:pStyle w:val="CBDTableNormal"/>
            </w:pPr>
            <w:r w:rsidRPr="00AD36D2">
              <w:t>Italy, Spain</w:t>
            </w:r>
          </w:p>
        </w:tc>
      </w:tr>
      <w:tr w:rsidR="008C0428" w:rsidRPr="00AD36D2" w14:paraId="25DFCEF2" w14:textId="77777777" w:rsidTr="00017740">
        <w:trPr>
          <w:trHeight w:val="300"/>
        </w:trPr>
        <w:tc>
          <w:tcPr>
            <w:tcW w:w="4740" w:type="dxa"/>
            <w:tcMar>
              <w:left w:w="90" w:type="dxa"/>
              <w:right w:w="90" w:type="dxa"/>
            </w:tcMar>
          </w:tcPr>
          <w:p w14:paraId="1AAB52BC" w14:textId="77777777" w:rsidR="008C0428" w:rsidRPr="00AD36D2" w:rsidRDefault="008C0428" w:rsidP="00593980">
            <w:pPr>
              <w:pStyle w:val="CBDTableNormal"/>
            </w:pPr>
            <w:r w:rsidRPr="00AD36D2">
              <w:t xml:space="preserve">Agreement on the Conservation of Populations of European Bats (Eurobats) </w:t>
            </w:r>
          </w:p>
        </w:tc>
        <w:tc>
          <w:tcPr>
            <w:tcW w:w="4725" w:type="dxa"/>
            <w:tcMar>
              <w:left w:w="90" w:type="dxa"/>
              <w:right w:w="90" w:type="dxa"/>
            </w:tcMar>
          </w:tcPr>
          <w:p w14:paraId="3991B52A" w14:textId="5B9A009B" w:rsidR="008C0428" w:rsidRPr="00AD36D2" w:rsidRDefault="008C0428" w:rsidP="00593980">
            <w:pPr>
              <w:pStyle w:val="CBDTableNormal"/>
            </w:pPr>
            <w:r w:rsidRPr="00AD36D2">
              <w:t xml:space="preserve">Belgium, Italy, Luxembourg, </w:t>
            </w:r>
            <w:r w:rsidR="00690D9F" w:rsidRPr="00AD36D2">
              <w:rPr>
                <w:rFonts w:asciiTheme="majorBidi" w:hAnsiTheme="majorBidi" w:cstheme="majorBidi"/>
                <w:szCs w:val="20"/>
              </w:rPr>
              <w:t>Republic of</w:t>
            </w:r>
            <w:r w:rsidR="00690D9F" w:rsidRPr="00AD36D2">
              <w:rPr>
                <w:rFonts w:asciiTheme="majorBidi" w:hAnsiTheme="majorBidi" w:cstheme="majorBidi"/>
                <w:sz w:val="16"/>
                <w:szCs w:val="16"/>
              </w:rPr>
              <w:t xml:space="preserve"> </w:t>
            </w:r>
            <w:r w:rsidRPr="00AD36D2">
              <w:t>Moldova</w:t>
            </w:r>
          </w:p>
        </w:tc>
      </w:tr>
      <w:tr w:rsidR="008C0428" w:rsidRPr="00AD36D2" w14:paraId="56CE736F" w14:textId="77777777" w:rsidTr="00017740">
        <w:trPr>
          <w:trHeight w:val="300"/>
        </w:trPr>
        <w:tc>
          <w:tcPr>
            <w:tcW w:w="4740" w:type="dxa"/>
            <w:tcMar>
              <w:left w:w="90" w:type="dxa"/>
              <w:right w:w="90" w:type="dxa"/>
            </w:tcMar>
          </w:tcPr>
          <w:p w14:paraId="1612E6B8" w14:textId="77777777" w:rsidR="008C0428" w:rsidRPr="00AD36D2" w:rsidRDefault="008C0428" w:rsidP="00593980">
            <w:pPr>
              <w:pStyle w:val="CBDTableNormal"/>
            </w:pPr>
            <w:r w:rsidRPr="00AD36D2">
              <w:t xml:space="preserve">Agreement on the Conservation of Small Cetaceans of the Baltic, Northeast Atlantic, Irish and North Seas (ASCOBANS) </w:t>
            </w:r>
          </w:p>
        </w:tc>
        <w:tc>
          <w:tcPr>
            <w:tcW w:w="4725" w:type="dxa"/>
            <w:tcMar>
              <w:left w:w="90" w:type="dxa"/>
              <w:right w:w="90" w:type="dxa"/>
            </w:tcMar>
          </w:tcPr>
          <w:p w14:paraId="6E29DB49" w14:textId="77777777" w:rsidR="008C0428" w:rsidRPr="00AD36D2" w:rsidRDefault="008C0428" w:rsidP="00593980">
            <w:pPr>
              <w:pStyle w:val="CBDTableNormal"/>
            </w:pPr>
            <w:r w:rsidRPr="00AD36D2">
              <w:t>Belgium, Germany</w:t>
            </w:r>
          </w:p>
        </w:tc>
      </w:tr>
      <w:tr w:rsidR="008C0428" w:rsidRPr="00AD36D2" w14:paraId="1EDC4ADA" w14:textId="77777777" w:rsidTr="00017740">
        <w:trPr>
          <w:trHeight w:val="300"/>
        </w:trPr>
        <w:tc>
          <w:tcPr>
            <w:tcW w:w="4740" w:type="dxa"/>
            <w:tcMar>
              <w:left w:w="90" w:type="dxa"/>
              <w:right w:w="90" w:type="dxa"/>
            </w:tcMar>
          </w:tcPr>
          <w:p w14:paraId="492F432A" w14:textId="77777777" w:rsidR="008C0428" w:rsidRPr="00AD36D2" w:rsidRDefault="008C0428" w:rsidP="00593980">
            <w:pPr>
              <w:pStyle w:val="CBDTableNormal"/>
            </w:pPr>
            <w:r w:rsidRPr="00AD36D2">
              <w:t xml:space="preserve">Alpine Convention </w:t>
            </w:r>
          </w:p>
        </w:tc>
        <w:tc>
          <w:tcPr>
            <w:tcW w:w="4725" w:type="dxa"/>
            <w:tcMar>
              <w:left w:w="90" w:type="dxa"/>
              <w:right w:w="90" w:type="dxa"/>
            </w:tcMar>
          </w:tcPr>
          <w:p w14:paraId="353073EE" w14:textId="77777777" w:rsidR="008C0428" w:rsidRPr="00AD36D2" w:rsidRDefault="008C0428" w:rsidP="00593980">
            <w:pPr>
              <w:pStyle w:val="CBDTableNormal"/>
            </w:pPr>
            <w:r w:rsidRPr="00AD36D2">
              <w:t>Liechtenstein</w:t>
            </w:r>
          </w:p>
        </w:tc>
      </w:tr>
      <w:tr w:rsidR="008C0428" w:rsidRPr="00AD36D2" w14:paraId="23FBFAE4" w14:textId="77777777" w:rsidTr="00017740">
        <w:trPr>
          <w:trHeight w:val="300"/>
        </w:trPr>
        <w:tc>
          <w:tcPr>
            <w:tcW w:w="4740" w:type="dxa"/>
            <w:tcMar>
              <w:left w:w="90" w:type="dxa"/>
              <w:right w:w="90" w:type="dxa"/>
            </w:tcMar>
          </w:tcPr>
          <w:p w14:paraId="04305B6D" w14:textId="77777777" w:rsidR="008C0428" w:rsidRPr="00AD36D2" w:rsidRDefault="008C0428" w:rsidP="00593980">
            <w:pPr>
              <w:pStyle w:val="CBDTableNormal"/>
            </w:pPr>
            <w:r w:rsidRPr="00AD36D2">
              <w:t xml:space="preserve">Amazon Cooperation Treaty Organization </w:t>
            </w:r>
          </w:p>
        </w:tc>
        <w:tc>
          <w:tcPr>
            <w:tcW w:w="4725" w:type="dxa"/>
            <w:tcMar>
              <w:left w:w="90" w:type="dxa"/>
              <w:right w:w="90" w:type="dxa"/>
            </w:tcMar>
          </w:tcPr>
          <w:p w14:paraId="4E3009FD" w14:textId="77777777" w:rsidR="008C0428" w:rsidRPr="00AD36D2" w:rsidRDefault="008C0428" w:rsidP="00593980">
            <w:pPr>
              <w:pStyle w:val="CBDTableNormal"/>
            </w:pPr>
            <w:r w:rsidRPr="00AD36D2">
              <w:t>Suriname</w:t>
            </w:r>
          </w:p>
        </w:tc>
      </w:tr>
      <w:tr w:rsidR="008C0428" w:rsidRPr="00AD36D2" w14:paraId="450971D7" w14:textId="77777777" w:rsidTr="00017740">
        <w:trPr>
          <w:trHeight w:val="300"/>
        </w:trPr>
        <w:tc>
          <w:tcPr>
            <w:tcW w:w="4740" w:type="dxa"/>
            <w:tcMar>
              <w:left w:w="90" w:type="dxa"/>
              <w:right w:w="90" w:type="dxa"/>
            </w:tcMar>
          </w:tcPr>
          <w:p w14:paraId="14D4B75A" w14:textId="77777777" w:rsidR="008C0428" w:rsidRPr="00AD36D2" w:rsidRDefault="008C0428" w:rsidP="00593980">
            <w:pPr>
              <w:pStyle w:val="CBDTableNormal"/>
            </w:pPr>
            <w:r w:rsidRPr="00AD36D2">
              <w:t xml:space="preserve">Amsterdam Declaration </w:t>
            </w:r>
          </w:p>
        </w:tc>
        <w:tc>
          <w:tcPr>
            <w:tcW w:w="4725" w:type="dxa"/>
            <w:tcMar>
              <w:left w:w="90" w:type="dxa"/>
              <w:right w:w="90" w:type="dxa"/>
            </w:tcMar>
          </w:tcPr>
          <w:p w14:paraId="3F8AA5DA" w14:textId="77777777" w:rsidR="008C0428" w:rsidRPr="00AD36D2" w:rsidRDefault="008C0428" w:rsidP="00593980">
            <w:pPr>
              <w:pStyle w:val="CBDTableNormal"/>
            </w:pPr>
            <w:r w:rsidRPr="00AD36D2">
              <w:t>Italy, Spain</w:t>
            </w:r>
          </w:p>
        </w:tc>
      </w:tr>
      <w:tr w:rsidR="008C0428" w:rsidRPr="00AD36D2" w14:paraId="104D066D" w14:textId="77777777" w:rsidTr="00017740">
        <w:trPr>
          <w:trHeight w:val="300"/>
        </w:trPr>
        <w:tc>
          <w:tcPr>
            <w:tcW w:w="4740" w:type="dxa"/>
            <w:tcMar>
              <w:left w:w="90" w:type="dxa"/>
              <w:right w:w="90" w:type="dxa"/>
            </w:tcMar>
          </w:tcPr>
          <w:p w14:paraId="16611030" w14:textId="77777777" w:rsidR="008C0428" w:rsidRPr="00AD36D2" w:rsidRDefault="008C0428" w:rsidP="00593980">
            <w:pPr>
              <w:pStyle w:val="CBDTableNormal"/>
            </w:pPr>
            <w:r w:rsidRPr="00AD36D2">
              <w:t xml:space="preserve">Antarctic Treaty </w:t>
            </w:r>
          </w:p>
        </w:tc>
        <w:tc>
          <w:tcPr>
            <w:tcW w:w="4725" w:type="dxa"/>
            <w:tcMar>
              <w:left w:w="90" w:type="dxa"/>
              <w:right w:w="90" w:type="dxa"/>
            </w:tcMar>
          </w:tcPr>
          <w:p w14:paraId="24B6B511" w14:textId="77777777" w:rsidR="008C0428" w:rsidRPr="00AD36D2" w:rsidRDefault="008C0428" w:rsidP="00593980">
            <w:pPr>
              <w:pStyle w:val="CBDTableNormal"/>
            </w:pPr>
            <w:r w:rsidRPr="00AD36D2">
              <w:t>Luxembourg</w:t>
            </w:r>
          </w:p>
        </w:tc>
      </w:tr>
      <w:tr w:rsidR="008C0428" w:rsidRPr="00AD36D2" w14:paraId="2BC9D6A0" w14:textId="77777777" w:rsidTr="00017740">
        <w:trPr>
          <w:trHeight w:val="300"/>
        </w:trPr>
        <w:tc>
          <w:tcPr>
            <w:tcW w:w="4740" w:type="dxa"/>
            <w:tcMar>
              <w:left w:w="90" w:type="dxa"/>
              <w:right w:w="90" w:type="dxa"/>
            </w:tcMar>
          </w:tcPr>
          <w:p w14:paraId="75FC2E61" w14:textId="77777777" w:rsidR="008C0428" w:rsidRPr="00AD36D2" w:rsidRDefault="008C0428" w:rsidP="00593980">
            <w:pPr>
              <w:pStyle w:val="CBDTableNormal"/>
            </w:pPr>
            <w:r w:rsidRPr="00AD36D2">
              <w:t xml:space="preserve">ASEAN Heritage Parks </w:t>
            </w:r>
          </w:p>
        </w:tc>
        <w:tc>
          <w:tcPr>
            <w:tcW w:w="4725" w:type="dxa"/>
            <w:tcMar>
              <w:left w:w="90" w:type="dxa"/>
              <w:right w:w="90" w:type="dxa"/>
            </w:tcMar>
          </w:tcPr>
          <w:p w14:paraId="668C3493" w14:textId="77777777" w:rsidR="008C0428" w:rsidRPr="00AD36D2" w:rsidRDefault="008C0428" w:rsidP="00593980">
            <w:pPr>
              <w:pStyle w:val="CBDTableNormal"/>
            </w:pPr>
            <w:r w:rsidRPr="00AD36D2">
              <w:t>Malaysia</w:t>
            </w:r>
          </w:p>
        </w:tc>
      </w:tr>
      <w:tr w:rsidR="008C0428" w:rsidRPr="00AD36D2" w14:paraId="4A7934ED" w14:textId="77777777" w:rsidTr="00017740">
        <w:trPr>
          <w:trHeight w:val="300"/>
        </w:trPr>
        <w:tc>
          <w:tcPr>
            <w:tcW w:w="4740" w:type="dxa"/>
            <w:tcMar>
              <w:left w:w="90" w:type="dxa"/>
              <w:right w:w="90" w:type="dxa"/>
            </w:tcMar>
          </w:tcPr>
          <w:p w14:paraId="793B8F30" w14:textId="77777777" w:rsidR="008C0428" w:rsidRPr="00AD36D2" w:rsidRDefault="008C0428" w:rsidP="00593980">
            <w:pPr>
              <w:pStyle w:val="CBDTableNormal"/>
            </w:pPr>
            <w:r w:rsidRPr="00AD36D2">
              <w:t xml:space="preserve">Ballast Water Management Convention </w:t>
            </w:r>
          </w:p>
        </w:tc>
        <w:tc>
          <w:tcPr>
            <w:tcW w:w="4725" w:type="dxa"/>
            <w:tcMar>
              <w:left w:w="90" w:type="dxa"/>
              <w:right w:w="90" w:type="dxa"/>
            </w:tcMar>
          </w:tcPr>
          <w:p w14:paraId="7CF1272F" w14:textId="77777777" w:rsidR="008C0428" w:rsidRPr="00AD36D2" w:rsidRDefault="008C0428" w:rsidP="00593980">
            <w:pPr>
              <w:pStyle w:val="CBDTableNormal"/>
            </w:pPr>
            <w:r w:rsidRPr="00AD36D2">
              <w:t>Italy, Japan, Norway, Tonga</w:t>
            </w:r>
          </w:p>
        </w:tc>
      </w:tr>
      <w:tr w:rsidR="008C0428" w:rsidRPr="00AD36D2" w14:paraId="4060893A" w14:textId="77777777" w:rsidTr="00017740">
        <w:trPr>
          <w:trHeight w:val="300"/>
        </w:trPr>
        <w:tc>
          <w:tcPr>
            <w:tcW w:w="4740" w:type="dxa"/>
            <w:tcMar>
              <w:left w:w="90" w:type="dxa"/>
              <w:right w:w="90" w:type="dxa"/>
            </w:tcMar>
          </w:tcPr>
          <w:p w14:paraId="26F055DF" w14:textId="77777777" w:rsidR="008C0428" w:rsidRPr="00AD36D2" w:rsidRDefault="008C0428" w:rsidP="00593980">
            <w:pPr>
              <w:pStyle w:val="CBDTableNormal"/>
            </w:pPr>
            <w:r w:rsidRPr="00AD36D2">
              <w:t xml:space="preserve">Baltic Marine Environment Protection Commission (HELCOM) </w:t>
            </w:r>
          </w:p>
        </w:tc>
        <w:tc>
          <w:tcPr>
            <w:tcW w:w="4725" w:type="dxa"/>
            <w:tcMar>
              <w:left w:w="90" w:type="dxa"/>
              <w:right w:w="90" w:type="dxa"/>
            </w:tcMar>
          </w:tcPr>
          <w:p w14:paraId="6D1B0375" w14:textId="77777777" w:rsidR="008C0428" w:rsidRPr="00AD36D2" w:rsidRDefault="008C0428" w:rsidP="00593980">
            <w:pPr>
              <w:pStyle w:val="CBDTableNormal"/>
            </w:pPr>
            <w:r w:rsidRPr="00AD36D2">
              <w:t>Germany</w:t>
            </w:r>
          </w:p>
        </w:tc>
      </w:tr>
      <w:tr w:rsidR="008C0428" w:rsidRPr="00AD36D2" w14:paraId="43DD2F32" w14:textId="77777777" w:rsidTr="00017740">
        <w:trPr>
          <w:trHeight w:val="300"/>
        </w:trPr>
        <w:tc>
          <w:tcPr>
            <w:tcW w:w="4740" w:type="dxa"/>
            <w:tcMar>
              <w:left w:w="90" w:type="dxa"/>
              <w:right w:w="90" w:type="dxa"/>
            </w:tcMar>
          </w:tcPr>
          <w:p w14:paraId="527D5B4C" w14:textId="77777777" w:rsidR="008C0428" w:rsidRPr="00AD36D2" w:rsidRDefault="008C0428" w:rsidP="00593980">
            <w:pPr>
              <w:pStyle w:val="CBDTableNormal"/>
            </w:pPr>
            <w:r w:rsidRPr="00AD36D2">
              <w:t xml:space="preserve">Barcelona Convention </w:t>
            </w:r>
          </w:p>
        </w:tc>
        <w:tc>
          <w:tcPr>
            <w:tcW w:w="4725" w:type="dxa"/>
            <w:tcMar>
              <w:left w:w="90" w:type="dxa"/>
              <w:right w:w="90" w:type="dxa"/>
            </w:tcMar>
          </w:tcPr>
          <w:p w14:paraId="2E245BA9" w14:textId="77777777" w:rsidR="008C0428" w:rsidRPr="00AD36D2" w:rsidRDefault="008C0428" w:rsidP="00593980">
            <w:pPr>
              <w:pStyle w:val="CBDTableNormal"/>
            </w:pPr>
            <w:r w:rsidRPr="00AD36D2">
              <w:t>Italy, State of Palestine</w:t>
            </w:r>
          </w:p>
        </w:tc>
      </w:tr>
      <w:tr w:rsidR="008C0428" w:rsidRPr="00AD36D2" w14:paraId="3823C57E" w14:textId="77777777" w:rsidTr="00017740">
        <w:trPr>
          <w:trHeight w:val="300"/>
        </w:trPr>
        <w:tc>
          <w:tcPr>
            <w:tcW w:w="4740" w:type="dxa"/>
            <w:tcMar>
              <w:left w:w="90" w:type="dxa"/>
              <w:right w:w="90" w:type="dxa"/>
            </w:tcMar>
          </w:tcPr>
          <w:p w14:paraId="176871F9" w14:textId="77777777" w:rsidR="008C0428" w:rsidRPr="00AD36D2" w:rsidRDefault="008C0428" w:rsidP="00593980">
            <w:pPr>
              <w:pStyle w:val="CBDTableNormal"/>
            </w:pPr>
            <w:r w:rsidRPr="00AD36D2">
              <w:t xml:space="preserve">Basel Convention on the Control of Transboundary Movements of Hazardous Wastes and Their Disposal </w:t>
            </w:r>
          </w:p>
        </w:tc>
        <w:tc>
          <w:tcPr>
            <w:tcW w:w="4725" w:type="dxa"/>
            <w:tcMar>
              <w:left w:w="90" w:type="dxa"/>
              <w:right w:w="90" w:type="dxa"/>
            </w:tcMar>
          </w:tcPr>
          <w:p w14:paraId="1CE92B03" w14:textId="77777777" w:rsidR="008C0428" w:rsidRPr="00AD36D2" w:rsidRDefault="008C0428" w:rsidP="00593980">
            <w:pPr>
              <w:pStyle w:val="CBDTableNormal"/>
            </w:pPr>
            <w:r w:rsidRPr="00AD36D2">
              <w:t>Norway, Suriname</w:t>
            </w:r>
          </w:p>
        </w:tc>
      </w:tr>
      <w:tr w:rsidR="008C0428" w:rsidRPr="00AD36D2" w14:paraId="00700F3C" w14:textId="77777777" w:rsidTr="00017740">
        <w:trPr>
          <w:trHeight w:val="300"/>
        </w:trPr>
        <w:tc>
          <w:tcPr>
            <w:tcW w:w="4740" w:type="dxa"/>
            <w:tcMar>
              <w:left w:w="90" w:type="dxa"/>
              <w:right w:w="90" w:type="dxa"/>
            </w:tcMar>
          </w:tcPr>
          <w:p w14:paraId="4F5C3D7A" w14:textId="77777777" w:rsidR="008C0428" w:rsidRPr="00AD36D2" w:rsidRDefault="008C0428" w:rsidP="00593980">
            <w:pPr>
              <w:pStyle w:val="CBDTableNormal"/>
            </w:pPr>
            <w:r w:rsidRPr="00AD36D2">
              <w:t xml:space="preserve">Bern Convention </w:t>
            </w:r>
          </w:p>
        </w:tc>
        <w:tc>
          <w:tcPr>
            <w:tcW w:w="4725" w:type="dxa"/>
            <w:tcMar>
              <w:left w:w="90" w:type="dxa"/>
              <w:right w:w="90" w:type="dxa"/>
            </w:tcMar>
          </w:tcPr>
          <w:p w14:paraId="20AF4ED5" w14:textId="0D772FD3" w:rsidR="008C0428" w:rsidRPr="00AD36D2" w:rsidRDefault="008C0428" w:rsidP="00593980">
            <w:pPr>
              <w:pStyle w:val="CBDTableNormal"/>
            </w:pPr>
            <w:r w:rsidRPr="00AD36D2">
              <w:t xml:space="preserve">Andorra, Belgium, Italy, Liechtenstein, Luxembourg, </w:t>
            </w:r>
            <w:r w:rsidR="00690D9F" w:rsidRPr="00AD36D2">
              <w:rPr>
                <w:rFonts w:asciiTheme="majorBidi" w:hAnsiTheme="majorBidi" w:cstheme="majorBidi"/>
                <w:szCs w:val="20"/>
              </w:rPr>
              <w:t>Republic of</w:t>
            </w:r>
            <w:r w:rsidR="00690D9F" w:rsidRPr="00AD36D2">
              <w:rPr>
                <w:rFonts w:asciiTheme="majorBidi" w:hAnsiTheme="majorBidi" w:cstheme="majorBidi"/>
                <w:sz w:val="16"/>
                <w:szCs w:val="16"/>
              </w:rPr>
              <w:t xml:space="preserve"> </w:t>
            </w:r>
            <w:r w:rsidRPr="00AD36D2">
              <w:t>Moldova, Norway</w:t>
            </w:r>
          </w:p>
        </w:tc>
      </w:tr>
      <w:tr w:rsidR="008C0428" w:rsidRPr="00AD36D2" w14:paraId="6D176EB6" w14:textId="77777777" w:rsidTr="00017740">
        <w:trPr>
          <w:trHeight w:val="300"/>
        </w:trPr>
        <w:tc>
          <w:tcPr>
            <w:tcW w:w="4740" w:type="dxa"/>
            <w:tcMar>
              <w:left w:w="90" w:type="dxa"/>
              <w:right w:w="90" w:type="dxa"/>
            </w:tcMar>
          </w:tcPr>
          <w:p w14:paraId="660519B5" w14:textId="77777777" w:rsidR="008C0428" w:rsidRPr="00AD36D2" w:rsidRDefault="008C0428" w:rsidP="00593980">
            <w:pPr>
              <w:pStyle w:val="CBDTableNormal"/>
            </w:pPr>
            <w:r w:rsidRPr="00AD36D2">
              <w:t xml:space="preserve">Commission for Controlling the Desert Locust in North-West Africa </w:t>
            </w:r>
          </w:p>
        </w:tc>
        <w:tc>
          <w:tcPr>
            <w:tcW w:w="4725" w:type="dxa"/>
            <w:tcMar>
              <w:left w:w="90" w:type="dxa"/>
              <w:right w:w="90" w:type="dxa"/>
            </w:tcMar>
          </w:tcPr>
          <w:p w14:paraId="6CB81556" w14:textId="77777777" w:rsidR="008C0428" w:rsidRPr="00AD36D2" w:rsidRDefault="008C0428" w:rsidP="00593980">
            <w:pPr>
              <w:pStyle w:val="CBDTableNormal"/>
            </w:pPr>
            <w:r w:rsidRPr="00AD36D2">
              <w:t>Libya</w:t>
            </w:r>
          </w:p>
        </w:tc>
      </w:tr>
      <w:tr w:rsidR="008C0428" w:rsidRPr="00AD36D2" w14:paraId="0AE850CA" w14:textId="77777777" w:rsidTr="00017740">
        <w:trPr>
          <w:trHeight w:val="300"/>
        </w:trPr>
        <w:tc>
          <w:tcPr>
            <w:tcW w:w="4740" w:type="dxa"/>
            <w:tcMar>
              <w:left w:w="90" w:type="dxa"/>
              <w:right w:w="90" w:type="dxa"/>
            </w:tcMar>
          </w:tcPr>
          <w:p w14:paraId="36FF40AB" w14:textId="77777777" w:rsidR="008C0428" w:rsidRPr="00AD36D2" w:rsidRDefault="008C0428" w:rsidP="00593980">
            <w:pPr>
              <w:pStyle w:val="CBDTableNormal"/>
            </w:pPr>
            <w:r w:rsidRPr="00AD36D2">
              <w:t>Convention for the Conservation of Antarctic Marine Living Resources (CCAMLR)</w:t>
            </w:r>
          </w:p>
        </w:tc>
        <w:tc>
          <w:tcPr>
            <w:tcW w:w="4725" w:type="dxa"/>
            <w:tcMar>
              <w:left w:w="90" w:type="dxa"/>
              <w:right w:w="90" w:type="dxa"/>
            </w:tcMar>
          </w:tcPr>
          <w:p w14:paraId="7960A008" w14:textId="77777777" w:rsidR="008C0428" w:rsidRPr="00AD36D2" w:rsidRDefault="008C0428" w:rsidP="00593980">
            <w:pPr>
              <w:pStyle w:val="CBDTableNormal"/>
            </w:pPr>
            <w:r w:rsidRPr="00AD36D2">
              <w:t>Belgium</w:t>
            </w:r>
          </w:p>
        </w:tc>
      </w:tr>
      <w:tr w:rsidR="008C0428" w:rsidRPr="00AD36D2" w14:paraId="777B04DC" w14:textId="77777777" w:rsidTr="00017740">
        <w:trPr>
          <w:trHeight w:val="300"/>
        </w:trPr>
        <w:tc>
          <w:tcPr>
            <w:tcW w:w="4740" w:type="dxa"/>
            <w:tcMar>
              <w:left w:w="90" w:type="dxa"/>
              <w:right w:w="90" w:type="dxa"/>
            </w:tcMar>
          </w:tcPr>
          <w:p w14:paraId="0D700EDB" w14:textId="77777777" w:rsidR="008C0428" w:rsidRPr="00AD36D2" w:rsidRDefault="008C0428" w:rsidP="00593980">
            <w:pPr>
              <w:pStyle w:val="CBDTableNormal"/>
            </w:pPr>
            <w:r w:rsidRPr="00AD36D2">
              <w:lastRenderedPageBreak/>
              <w:t>Convention for the Protection and Development of the Marine Environment of the Wider Caribbean Region (Cartagena Convention)</w:t>
            </w:r>
          </w:p>
        </w:tc>
        <w:tc>
          <w:tcPr>
            <w:tcW w:w="4725" w:type="dxa"/>
            <w:tcMar>
              <w:left w:w="90" w:type="dxa"/>
              <w:right w:w="90" w:type="dxa"/>
            </w:tcMar>
          </w:tcPr>
          <w:p w14:paraId="1EF6A740" w14:textId="02CC450F" w:rsidR="008C0428" w:rsidRPr="00AD36D2" w:rsidRDefault="00C47F28" w:rsidP="00593980">
            <w:pPr>
              <w:pStyle w:val="CBDTableNormal"/>
            </w:pPr>
            <w:r w:rsidRPr="00AD36D2">
              <w:t xml:space="preserve">Aruba (Kingdom of the </w:t>
            </w:r>
            <w:r w:rsidR="008C0428" w:rsidRPr="00AD36D2">
              <w:t>Netherlands</w:t>
            </w:r>
            <w:r w:rsidRPr="00AD36D2">
              <w:t>)</w:t>
            </w:r>
          </w:p>
        </w:tc>
      </w:tr>
      <w:tr w:rsidR="008C0428" w:rsidRPr="00AD36D2" w14:paraId="1612A132" w14:textId="77777777" w:rsidTr="00017740">
        <w:trPr>
          <w:trHeight w:val="300"/>
        </w:trPr>
        <w:tc>
          <w:tcPr>
            <w:tcW w:w="4740" w:type="dxa"/>
            <w:tcMar>
              <w:left w:w="90" w:type="dxa"/>
              <w:right w:w="90" w:type="dxa"/>
            </w:tcMar>
          </w:tcPr>
          <w:p w14:paraId="4576581E" w14:textId="77777777" w:rsidR="008C0428" w:rsidRPr="00AD36D2" w:rsidRDefault="008C0428" w:rsidP="00593980">
            <w:pPr>
              <w:pStyle w:val="CBDTableNormal"/>
            </w:pPr>
            <w:r w:rsidRPr="00AD36D2">
              <w:t xml:space="preserve">Convention for the Protection of the Marine Environment of the North-East Atlantic (OSPAR) </w:t>
            </w:r>
          </w:p>
        </w:tc>
        <w:tc>
          <w:tcPr>
            <w:tcW w:w="4725" w:type="dxa"/>
            <w:tcMar>
              <w:left w:w="90" w:type="dxa"/>
              <w:right w:w="90" w:type="dxa"/>
            </w:tcMar>
          </w:tcPr>
          <w:p w14:paraId="681F5BD3" w14:textId="77777777" w:rsidR="008C0428" w:rsidRPr="00AD36D2" w:rsidRDefault="008C0428" w:rsidP="00593980">
            <w:pPr>
              <w:pStyle w:val="CBDTableNormal"/>
            </w:pPr>
            <w:r w:rsidRPr="00AD36D2">
              <w:t>Belgium, Germany, Ireland, Norway, Spain</w:t>
            </w:r>
          </w:p>
        </w:tc>
      </w:tr>
      <w:tr w:rsidR="008C0428" w:rsidRPr="00AD36D2" w14:paraId="3E7DC69C" w14:textId="77777777" w:rsidTr="00017740">
        <w:trPr>
          <w:trHeight w:val="300"/>
        </w:trPr>
        <w:tc>
          <w:tcPr>
            <w:tcW w:w="4740" w:type="dxa"/>
            <w:tcMar>
              <w:left w:w="90" w:type="dxa"/>
              <w:right w:w="90" w:type="dxa"/>
            </w:tcMar>
          </w:tcPr>
          <w:p w14:paraId="63BEB216" w14:textId="77777777" w:rsidR="008C0428" w:rsidRPr="00AD36D2" w:rsidRDefault="008C0428" w:rsidP="00593980">
            <w:pPr>
              <w:pStyle w:val="CBDTableNormal"/>
            </w:pPr>
            <w:r w:rsidRPr="00AD36D2">
              <w:t xml:space="preserve">Convention for the Safeguarding of the Intangible Cultural Heritage </w:t>
            </w:r>
          </w:p>
        </w:tc>
        <w:tc>
          <w:tcPr>
            <w:tcW w:w="4725" w:type="dxa"/>
            <w:tcMar>
              <w:left w:w="90" w:type="dxa"/>
              <w:right w:w="90" w:type="dxa"/>
            </w:tcMar>
          </w:tcPr>
          <w:p w14:paraId="25C2D54E" w14:textId="77777777" w:rsidR="008C0428" w:rsidRPr="00AD36D2" w:rsidRDefault="008C0428" w:rsidP="00593980">
            <w:pPr>
              <w:pStyle w:val="CBDTableNormal"/>
            </w:pPr>
            <w:r w:rsidRPr="00AD36D2">
              <w:t>Italy</w:t>
            </w:r>
          </w:p>
        </w:tc>
      </w:tr>
      <w:tr w:rsidR="008C0428" w:rsidRPr="00AD36D2" w14:paraId="16FC189B" w14:textId="77777777" w:rsidTr="00017740">
        <w:trPr>
          <w:trHeight w:val="300"/>
        </w:trPr>
        <w:tc>
          <w:tcPr>
            <w:tcW w:w="4740" w:type="dxa"/>
            <w:tcMar>
              <w:left w:w="90" w:type="dxa"/>
              <w:right w:w="90" w:type="dxa"/>
            </w:tcMar>
          </w:tcPr>
          <w:p w14:paraId="7A392E21" w14:textId="77777777" w:rsidR="008C0428" w:rsidRPr="00AD36D2" w:rsidRDefault="008C0428" w:rsidP="00593980">
            <w:pPr>
              <w:pStyle w:val="CBDTableNormal"/>
            </w:pPr>
            <w:r w:rsidRPr="00AD36D2">
              <w:t xml:space="preserve">Convention on Fishing and Conservation of Living Resources of the High Seas </w:t>
            </w:r>
          </w:p>
        </w:tc>
        <w:tc>
          <w:tcPr>
            <w:tcW w:w="4725" w:type="dxa"/>
            <w:tcMar>
              <w:left w:w="90" w:type="dxa"/>
              <w:right w:w="90" w:type="dxa"/>
            </w:tcMar>
          </w:tcPr>
          <w:p w14:paraId="7EAB918F" w14:textId="77777777" w:rsidR="008C0428" w:rsidRPr="00AD36D2" w:rsidRDefault="008C0428" w:rsidP="00593980">
            <w:pPr>
              <w:pStyle w:val="CBDTableNormal"/>
            </w:pPr>
            <w:r w:rsidRPr="00AD36D2">
              <w:t>State of Palestine</w:t>
            </w:r>
          </w:p>
        </w:tc>
      </w:tr>
      <w:tr w:rsidR="008C0428" w:rsidRPr="00AD36D2" w14:paraId="7198FE5B" w14:textId="77777777" w:rsidTr="00017740">
        <w:trPr>
          <w:trHeight w:val="300"/>
        </w:trPr>
        <w:tc>
          <w:tcPr>
            <w:tcW w:w="4740" w:type="dxa"/>
            <w:tcMar>
              <w:left w:w="90" w:type="dxa"/>
              <w:right w:w="90" w:type="dxa"/>
            </w:tcMar>
          </w:tcPr>
          <w:p w14:paraId="6048BD4F" w14:textId="77777777" w:rsidR="008C0428" w:rsidRPr="00AD36D2" w:rsidRDefault="008C0428" w:rsidP="00593980">
            <w:pPr>
              <w:pStyle w:val="CBDTableNormal"/>
            </w:pPr>
            <w:r w:rsidRPr="00AD36D2">
              <w:t xml:space="preserve">Convention on International Trade in Endangered Species of Wild Fauna and Flora (CITES) </w:t>
            </w:r>
          </w:p>
        </w:tc>
        <w:tc>
          <w:tcPr>
            <w:tcW w:w="4725" w:type="dxa"/>
            <w:tcMar>
              <w:left w:w="90" w:type="dxa"/>
              <w:right w:w="90" w:type="dxa"/>
            </w:tcMar>
          </w:tcPr>
          <w:p w14:paraId="61937915" w14:textId="7D5D6018" w:rsidR="008C0428" w:rsidRPr="00AD36D2" w:rsidRDefault="008C0428" w:rsidP="00593980">
            <w:pPr>
              <w:pStyle w:val="CBDTableNormal"/>
            </w:pPr>
            <w:r w:rsidRPr="00AD36D2">
              <w:t xml:space="preserve">Afghanistan, Argentina, Australia, Austria, Belgium, Burkina Faso, Burundi, Canada, China, Colombia, </w:t>
            </w:r>
            <w:r w:rsidR="005E6D01" w:rsidRPr="00AD36D2">
              <w:t xml:space="preserve">Curaçao (Kingdom of the Netherlands), </w:t>
            </w:r>
            <w:r w:rsidRPr="00AD36D2">
              <w:t xml:space="preserve">France, Germany, Indonesia, Ireland, Italy, Japan, Hungary, Libya, Luxembourg, </w:t>
            </w:r>
            <w:r w:rsidR="00690D9F" w:rsidRPr="00AD36D2">
              <w:t xml:space="preserve">Republic of </w:t>
            </w:r>
            <w:r w:rsidRPr="00AD36D2">
              <w:t xml:space="preserve">Moldova, Netherlands </w:t>
            </w:r>
            <w:r w:rsidR="00B54A72" w:rsidRPr="00AD36D2">
              <w:t>(Kingdom of the</w:t>
            </w:r>
            <w:r w:rsidRPr="00AD36D2">
              <w:t>), Norway, Peru, Republic of Korea, Slovenia, Spain, State of Palestine, Suriname, Switzerland, Thailand, Togo, Tonga, Tunisia, Uganda, Venezuela</w:t>
            </w:r>
            <w:r w:rsidR="00352D91" w:rsidRPr="00AD36D2">
              <w:t xml:space="preserve"> (Bolivarian Republic of)</w:t>
            </w:r>
          </w:p>
        </w:tc>
      </w:tr>
      <w:tr w:rsidR="008C0428" w:rsidRPr="00AD36D2" w14:paraId="5F6EDC73" w14:textId="77777777" w:rsidTr="00017740">
        <w:trPr>
          <w:trHeight w:val="300"/>
        </w:trPr>
        <w:tc>
          <w:tcPr>
            <w:tcW w:w="4740" w:type="dxa"/>
            <w:tcMar>
              <w:left w:w="90" w:type="dxa"/>
              <w:right w:w="90" w:type="dxa"/>
            </w:tcMar>
          </w:tcPr>
          <w:p w14:paraId="1562E033" w14:textId="77777777" w:rsidR="008C0428" w:rsidRPr="00AD36D2" w:rsidRDefault="008C0428" w:rsidP="00593980">
            <w:pPr>
              <w:pStyle w:val="CBDTableNormal"/>
            </w:pPr>
            <w:r w:rsidRPr="00AD36D2">
              <w:t xml:space="preserve">Convention on Long-Range Transboundary Pollution (LRTAP)  </w:t>
            </w:r>
          </w:p>
        </w:tc>
        <w:tc>
          <w:tcPr>
            <w:tcW w:w="4725" w:type="dxa"/>
            <w:tcMar>
              <w:left w:w="90" w:type="dxa"/>
              <w:right w:w="90" w:type="dxa"/>
            </w:tcMar>
          </w:tcPr>
          <w:p w14:paraId="0D3FB0D0" w14:textId="77777777" w:rsidR="008C0428" w:rsidRPr="00AD36D2" w:rsidRDefault="008C0428" w:rsidP="00593980">
            <w:pPr>
              <w:pStyle w:val="CBDTableNormal"/>
            </w:pPr>
            <w:r w:rsidRPr="00AD36D2">
              <w:t>Norway</w:t>
            </w:r>
          </w:p>
        </w:tc>
      </w:tr>
      <w:tr w:rsidR="008C0428" w:rsidRPr="00AD36D2" w14:paraId="30B12B18" w14:textId="77777777" w:rsidTr="00017740">
        <w:trPr>
          <w:trHeight w:val="300"/>
        </w:trPr>
        <w:tc>
          <w:tcPr>
            <w:tcW w:w="4740" w:type="dxa"/>
            <w:tcMar>
              <w:left w:w="90" w:type="dxa"/>
              <w:right w:w="90" w:type="dxa"/>
            </w:tcMar>
          </w:tcPr>
          <w:p w14:paraId="3B0C0D28" w14:textId="77777777" w:rsidR="008C0428" w:rsidRPr="00AD36D2" w:rsidRDefault="008C0428" w:rsidP="00593980">
            <w:pPr>
              <w:pStyle w:val="CBDTableNormal"/>
            </w:pPr>
            <w:r w:rsidRPr="00AD36D2">
              <w:t xml:space="preserve">Convention on the Conservation of Migratory Species of Wild Animals (CMS) </w:t>
            </w:r>
          </w:p>
        </w:tc>
        <w:tc>
          <w:tcPr>
            <w:tcW w:w="4725" w:type="dxa"/>
            <w:tcMar>
              <w:left w:w="90" w:type="dxa"/>
              <w:right w:w="90" w:type="dxa"/>
            </w:tcMar>
          </w:tcPr>
          <w:p w14:paraId="58618827" w14:textId="382BC89B" w:rsidR="008C0428" w:rsidRPr="00AD36D2" w:rsidRDefault="008C0428" w:rsidP="00593980">
            <w:pPr>
              <w:pStyle w:val="CBDTableNormal"/>
            </w:pPr>
            <w:r w:rsidRPr="00AD36D2">
              <w:t xml:space="preserve">Argentina, Australia, Belgium, Burkina Faso, </w:t>
            </w:r>
            <w:r w:rsidR="005E6D01" w:rsidRPr="00AD36D2">
              <w:t xml:space="preserve">Curaçao (Kingdom of the Netherlands), </w:t>
            </w:r>
            <w:r w:rsidRPr="00AD36D2">
              <w:t xml:space="preserve">Germany, Italy, Luxembourg, Netherlands </w:t>
            </w:r>
            <w:r w:rsidR="00B54A72" w:rsidRPr="00AD36D2">
              <w:t>Kingdom of the</w:t>
            </w:r>
            <w:r w:rsidRPr="00AD36D2">
              <w:t>), Norway, Peru, Republic of Korea, Slovenia, State of Palestine, Thailand, Tunisia, Togo, Tonga, United Arab Emirates</w:t>
            </w:r>
          </w:p>
        </w:tc>
      </w:tr>
      <w:tr w:rsidR="008C0428" w:rsidRPr="00AD36D2" w14:paraId="1D91BBDF" w14:textId="77777777" w:rsidTr="00017740">
        <w:trPr>
          <w:trHeight w:val="300"/>
        </w:trPr>
        <w:tc>
          <w:tcPr>
            <w:tcW w:w="4740" w:type="dxa"/>
            <w:tcMar>
              <w:left w:w="90" w:type="dxa"/>
              <w:right w:w="90" w:type="dxa"/>
            </w:tcMar>
          </w:tcPr>
          <w:p w14:paraId="17CEF2EA" w14:textId="77777777" w:rsidR="008C0428" w:rsidRPr="00AD36D2" w:rsidRDefault="008C0428" w:rsidP="00593980">
            <w:pPr>
              <w:pStyle w:val="CBDTableNormal"/>
            </w:pPr>
            <w:r w:rsidRPr="00AD36D2">
              <w:t xml:space="preserve">Convention on the Elimination of All Forms of Discrimination Against Women (CEDAW) </w:t>
            </w:r>
          </w:p>
        </w:tc>
        <w:tc>
          <w:tcPr>
            <w:tcW w:w="4725" w:type="dxa"/>
            <w:tcMar>
              <w:left w:w="90" w:type="dxa"/>
              <w:right w:w="90" w:type="dxa"/>
            </w:tcMar>
          </w:tcPr>
          <w:p w14:paraId="7949C183" w14:textId="77777777" w:rsidR="008C0428" w:rsidRPr="00AD36D2" w:rsidRDefault="008C0428" w:rsidP="00593980">
            <w:pPr>
              <w:pStyle w:val="CBDTableNormal"/>
            </w:pPr>
            <w:r w:rsidRPr="00AD36D2">
              <w:t>Peru, Uganda</w:t>
            </w:r>
          </w:p>
        </w:tc>
      </w:tr>
      <w:tr w:rsidR="008C0428" w:rsidRPr="00AD36D2" w14:paraId="0BC555CF" w14:textId="77777777" w:rsidTr="00017740">
        <w:trPr>
          <w:trHeight w:val="300"/>
        </w:trPr>
        <w:tc>
          <w:tcPr>
            <w:tcW w:w="4740" w:type="dxa"/>
            <w:tcMar>
              <w:left w:w="90" w:type="dxa"/>
              <w:right w:w="90" w:type="dxa"/>
            </w:tcMar>
          </w:tcPr>
          <w:p w14:paraId="7AE12875" w14:textId="77777777" w:rsidR="008C0428" w:rsidRPr="00AD36D2" w:rsidRDefault="008C0428" w:rsidP="00593980">
            <w:pPr>
              <w:pStyle w:val="CBDTableNormal"/>
            </w:pPr>
            <w:r w:rsidRPr="00AD36D2">
              <w:t xml:space="preserve">Convention on the Protection of the Black Sea Against Pollution (Bucharest Convention) </w:t>
            </w:r>
          </w:p>
        </w:tc>
        <w:tc>
          <w:tcPr>
            <w:tcW w:w="4725" w:type="dxa"/>
            <w:tcMar>
              <w:left w:w="90" w:type="dxa"/>
              <w:right w:w="90" w:type="dxa"/>
            </w:tcMar>
          </w:tcPr>
          <w:p w14:paraId="2ADA1787" w14:textId="77777777" w:rsidR="008C0428" w:rsidRPr="00AD36D2" w:rsidRDefault="008C0428" w:rsidP="00593980">
            <w:pPr>
              <w:pStyle w:val="CBDTableNormal"/>
            </w:pPr>
            <w:r w:rsidRPr="00AD36D2">
              <w:t>Italy</w:t>
            </w:r>
          </w:p>
        </w:tc>
      </w:tr>
      <w:tr w:rsidR="008C0428" w:rsidRPr="00AD36D2" w14:paraId="23F9F474" w14:textId="77777777" w:rsidTr="00017740">
        <w:trPr>
          <w:trHeight w:val="300"/>
        </w:trPr>
        <w:tc>
          <w:tcPr>
            <w:tcW w:w="4740" w:type="dxa"/>
            <w:tcMar>
              <w:left w:w="90" w:type="dxa"/>
              <w:right w:w="90" w:type="dxa"/>
            </w:tcMar>
          </w:tcPr>
          <w:p w14:paraId="2C79AFC8" w14:textId="77777777" w:rsidR="008C0428" w:rsidRPr="00AD36D2" w:rsidRDefault="008C0428" w:rsidP="00593980">
            <w:pPr>
              <w:pStyle w:val="CBDTableNormal"/>
            </w:pPr>
            <w:r w:rsidRPr="00AD36D2">
              <w:t xml:space="preserve">Convention on the Rights of Persons with Disabilities (CRPD) </w:t>
            </w:r>
          </w:p>
        </w:tc>
        <w:tc>
          <w:tcPr>
            <w:tcW w:w="4725" w:type="dxa"/>
            <w:tcMar>
              <w:left w:w="90" w:type="dxa"/>
              <w:right w:w="90" w:type="dxa"/>
            </w:tcMar>
          </w:tcPr>
          <w:p w14:paraId="53594D5E" w14:textId="77777777" w:rsidR="008C0428" w:rsidRPr="00AD36D2" w:rsidRDefault="008C0428" w:rsidP="00593980">
            <w:pPr>
              <w:pStyle w:val="CBDTableNormal"/>
            </w:pPr>
            <w:r w:rsidRPr="00AD36D2">
              <w:t>Canada</w:t>
            </w:r>
          </w:p>
        </w:tc>
      </w:tr>
      <w:tr w:rsidR="008C0428" w:rsidRPr="00AD36D2" w14:paraId="25375F91" w14:textId="77777777" w:rsidTr="00017740">
        <w:trPr>
          <w:trHeight w:val="300"/>
        </w:trPr>
        <w:tc>
          <w:tcPr>
            <w:tcW w:w="4740" w:type="dxa"/>
            <w:tcMar>
              <w:left w:w="90" w:type="dxa"/>
              <w:right w:w="90" w:type="dxa"/>
            </w:tcMar>
          </w:tcPr>
          <w:p w14:paraId="4723CFCC" w14:textId="77777777" w:rsidR="008C0428" w:rsidRPr="00AD36D2" w:rsidRDefault="008C0428" w:rsidP="00593980">
            <w:pPr>
              <w:pStyle w:val="CBDTableNormal"/>
            </w:pPr>
            <w:r w:rsidRPr="00AD36D2">
              <w:t xml:space="preserve">Convention on the status of the Volta River and the Establishment of Volta Basin Authority </w:t>
            </w:r>
          </w:p>
        </w:tc>
        <w:tc>
          <w:tcPr>
            <w:tcW w:w="4725" w:type="dxa"/>
            <w:tcMar>
              <w:left w:w="90" w:type="dxa"/>
              <w:right w:w="90" w:type="dxa"/>
            </w:tcMar>
          </w:tcPr>
          <w:p w14:paraId="43E78DCA" w14:textId="77777777" w:rsidR="008C0428" w:rsidRPr="00AD36D2" w:rsidRDefault="008C0428" w:rsidP="00593980">
            <w:pPr>
              <w:pStyle w:val="CBDTableNormal"/>
            </w:pPr>
            <w:r w:rsidRPr="00AD36D2">
              <w:t>Burkina Faso</w:t>
            </w:r>
          </w:p>
        </w:tc>
      </w:tr>
      <w:tr w:rsidR="008C0428" w:rsidRPr="00AD36D2" w14:paraId="73603095" w14:textId="77777777" w:rsidTr="00017740">
        <w:trPr>
          <w:trHeight w:val="300"/>
        </w:trPr>
        <w:tc>
          <w:tcPr>
            <w:tcW w:w="4740" w:type="dxa"/>
            <w:tcMar>
              <w:left w:w="90" w:type="dxa"/>
              <w:right w:w="90" w:type="dxa"/>
            </w:tcMar>
          </w:tcPr>
          <w:p w14:paraId="585A07B4" w14:textId="77777777" w:rsidR="008C0428" w:rsidRPr="00AD36D2" w:rsidRDefault="008C0428" w:rsidP="00593980">
            <w:pPr>
              <w:pStyle w:val="CBDTableNormal"/>
            </w:pPr>
            <w:r w:rsidRPr="00AD36D2">
              <w:t xml:space="preserve">Convention Relating to the Preservation of Flora and Fauna in their Natural State </w:t>
            </w:r>
          </w:p>
        </w:tc>
        <w:tc>
          <w:tcPr>
            <w:tcW w:w="4725" w:type="dxa"/>
            <w:tcMar>
              <w:left w:w="90" w:type="dxa"/>
              <w:right w:w="90" w:type="dxa"/>
            </w:tcMar>
          </w:tcPr>
          <w:p w14:paraId="10E66FEA" w14:textId="77777777" w:rsidR="008C0428" w:rsidRPr="00AD36D2" w:rsidRDefault="008C0428" w:rsidP="00593980">
            <w:pPr>
              <w:pStyle w:val="CBDTableNormal"/>
            </w:pPr>
            <w:r w:rsidRPr="00AD36D2">
              <w:t>Uganda</w:t>
            </w:r>
          </w:p>
        </w:tc>
      </w:tr>
      <w:tr w:rsidR="008C0428" w:rsidRPr="00AD36D2" w14:paraId="257A64D2" w14:textId="77777777" w:rsidTr="00017740">
        <w:trPr>
          <w:trHeight w:val="300"/>
        </w:trPr>
        <w:tc>
          <w:tcPr>
            <w:tcW w:w="4740" w:type="dxa"/>
            <w:tcMar>
              <w:left w:w="90" w:type="dxa"/>
              <w:right w:w="90" w:type="dxa"/>
            </w:tcMar>
          </w:tcPr>
          <w:p w14:paraId="4C34B665" w14:textId="77777777" w:rsidR="008C0428" w:rsidRPr="00AD36D2" w:rsidRDefault="008C0428" w:rsidP="00593980">
            <w:pPr>
              <w:pStyle w:val="CBDTableNormal"/>
            </w:pPr>
            <w:r w:rsidRPr="00AD36D2">
              <w:t xml:space="preserve">Declaration on the Rights of Indigenous Peoples (UNDRIP) </w:t>
            </w:r>
          </w:p>
        </w:tc>
        <w:tc>
          <w:tcPr>
            <w:tcW w:w="4725" w:type="dxa"/>
            <w:tcMar>
              <w:left w:w="90" w:type="dxa"/>
              <w:right w:w="90" w:type="dxa"/>
            </w:tcMar>
          </w:tcPr>
          <w:p w14:paraId="1D461AAF" w14:textId="77777777" w:rsidR="008C0428" w:rsidRPr="00AD36D2" w:rsidRDefault="008C0428" w:rsidP="00593980">
            <w:pPr>
              <w:pStyle w:val="CBDTableNormal"/>
            </w:pPr>
            <w:r w:rsidRPr="00AD36D2">
              <w:t>Norway, Peru</w:t>
            </w:r>
          </w:p>
        </w:tc>
      </w:tr>
      <w:tr w:rsidR="008C0428" w:rsidRPr="00AD36D2" w14:paraId="1D7E5E78" w14:textId="77777777" w:rsidTr="00017740">
        <w:trPr>
          <w:trHeight w:val="300"/>
        </w:trPr>
        <w:tc>
          <w:tcPr>
            <w:tcW w:w="4740" w:type="dxa"/>
            <w:tcMar>
              <w:left w:w="90" w:type="dxa"/>
              <w:right w:w="90" w:type="dxa"/>
            </w:tcMar>
          </w:tcPr>
          <w:p w14:paraId="637A9D6F" w14:textId="4896DD82" w:rsidR="008C0428" w:rsidRPr="00AD36D2" w:rsidRDefault="008C0428" w:rsidP="00593980">
            <w:pPr>
              <w:pStyle w:val="CBDTableNormal"/>
              <w:rPr>
                <w:lang w:val="en-US"/>
              </w:rPr>
            </w:pPr>
            <w:r w:rsidRPr="00AD36D2">
              <w:rPr>
                <w:lang w:val="en-US"/>
              </w:rPr>
              <w:t xml:space="preserve">East Asian-Australasian Flyway </w:t>
            </w:r>
            <w:r w:rsidR="00267D2B" w:rsidRPr="00AD36D2">
              <w:rPr>
                <w:lang w:val="en-US"/>
              </w:rPr>
              <w:t>Partnership (</w:t>
            </w:r>
            <w:r w:rsidRPr="00AD36D2">
              <w:rPr>
                <w:lang w:val="en-US"/>
              </w:rPr>
              <w:t xml:space="preserve">EAAFP) </w:t>
            </w:r>
          </w:p>
        </w:tc>
        <w:tc>
          <w:tcPr>
            <w:tcW w:w="4725" w:type="dxa"/>
            <w:tcMar>
              <w:left w:w="90" w:type="dxa"/>
              <w:right w:w="90" w:type="dxa"/>
            </w:tcMar>
          </w:tcPr>
          <w:p w14:paraId="71F6A0A9" w14:textId="77777777" w:rsidR="008C0428" w:rsidRPr="00AD36D2" w:rsidRDefault="008C0428" w:rsidP="00593980">
            <w:pPr>
              <w:pStyle w:val="CBDTableNormal"/>
            </w:pPr>
            <w:r w:rsidRPr="00AD36D2">
              <w:t>Japan, Malaysia, Republic of Korea</w:t>
            </w:r>
          </w:p>
        </w:tc>
      </w:tr>
      <w:tr w:rsidR="008C0428" w:rsidRPr="00AD36D2" w14:paraId="7346164C" w14:textId="77777777" w:rsidTr="00017740">
        <w:trPr>
          <w:trHeight w:val="300"/>
        </w:trPr>
        <w:tc>
          <w:tcPr>
            <w:tcW w:w="4740" w:type="dxa"/>
            <w:tcMar>
              <w:left w:w="90" w:type="dxa"/>
              <w:right w:w="90" w:type="dxa"/>
            </w:tcMar>
          </w:tcPr>
          <w:p w14:paraId="13FAEACD" w14:textId="77777777" w:rsidR="008C0428" w:rsidRPr="00AD36D2" w:rsidRDefault="008C0428" w:rsidP="00593980">
            <w:pPr>
              <w:pStyle w:val="CBDTableNormal"/>
            </w:pPr>
            <w:r w:rsidRPr="00AD36D2">
              <w:t xml:space="preserve">Espoo Convention on Environmental Impact Assessment in a Transboundary Context </w:t>
            </w:r>
          </w:p>
        </w:tc>
        <w:tc>
          <w:tcPr>
            <w:tcW w:w="4725" w:type="dxa"/>
            <w:tcMar>
              <w:left w:w="90" w:type="dxa"/>
              <w:right w:w="90" w:type="dxa"/>
            </w:tcMar>
          </w:tcPr>
          <w:p w14:paraId="1C0E7FB5" w14:textId="77777777" w:rsidR="008C0428" w:rsidRPr="00AD36D2" w:rsidRDefault="008C0428" w:rsidP="00593980">
            <w:pPr>
              <w:pStyle w:val="CBDTableNormal"/>
            </w:pPr>
            <w:r w:rsidRPr="00AD36D2">
              <w:t>State of Palestine</w:t>
            </w:r>
          </w:p>
        </w:tc>
      </w:tr>
      <w:tr w:rsidR="008C0428" w:rsidRPr="00AD36D2" w14:paraId="7925F946" w14:textId="77777777" w:rsidTr="00017740">
        <w:trPr>
          <w:trHeight w:val="300"/>
        </w:trPr>
        <w:tc>
          <w:tcPr>
            <w:tcW w:w="4740" w:type="dxa"/>
            <w:tcMar>
              <w:left w:w="90" w:type="dxa"/>
              <w:right w:w="90" w:type="dxa"/>
            </w:tcMar>
          </w:tcPr>
          <w:p w14:paraId="62D24FC1" w14:textId="77777777" w:rsidR="008C0428" w:rsidRPr="00AD36D2" w:rsidRDefault="008C0428" w:rsidP="00593980">
            <w:pPr>
              <w:pStyle w:val="CBDTableNormal"/>
            </w:pPr>
            <w:r w:rsidRPr="00AD36D2">
              <w:t xml:space="preserve">EU Water Framework Directive (Water Directive) </w:t>
            </w:r>
          </w:p>
        </w:tc>
        <w:tc>
          <w:tcPr>
            <w:tcW w:w="4725" w:type="dxa"/>
            <w:tcMar>
              <w:left w:w="90" w:type="dxa"/>
              <w:right w:w="90" w:type="dxa"/>
            </w:tcMar>
          </w:tcPr>
          <w:p w14:paraId="394A798D" w14:textId="77777777" w:rsidR="008C0428" w:rsidRPr="00AD36D2" w:rsidRDefault="008C0428" w:rsidP="00593980">
            <w:pPr>
              <w:pStyle w:val="CBDTableNormal"/>
            </w:pPr>
            <w:r w:rsidRPr="00AD36D2">
              <w:t>Norway</w:t>
            </w:r>
          </w:p>
        </w:tc>
      </w:tr>
      <w:tr w:rsidR="008C0428" w:rsidRPr="00AD36D2" w14:paraId="0A54D4BA" w14:textId="77777777" w:rsidTr="00017740">
        <w:trPr>
          <w:trHeight w:val="300"/>
        </w:trPr>
        <w:tc>
          <w:tcPr>
            <w:tcW w:w="4740" w:type="dxa"/>
            <w:tcMar>
              <w:left w:w="90" w:type="dxa"/>
              <w:right w:w="90" w:type="dxa"/>
            </w:tcMar>
          </w:tcPr>
          <w:p w14:paraId="40D8F794" w14:textId="77777777" w:rsidR="008C0428" w:rsidRPr="00AD36D2" w:rsidRDefault="008C0428" w:rsidP="00593980">
            <w:pPr>
              <w:pStyle w:val="CBDTableNormal"/>
            </w:pPr>
            <w:r w:rsidRPr="00AD36D2">
              <w:t xml:space="preserve">European Landscape Convention </w:t>
            </w:r>
          </w:p>
        </w:tc>
        <w:tc>
          <w:tcPr>
            <w:tcW w:w="4725" w:type="dxa"/>
            <w:tcMar>
              <w:left w:w="90" w:type="dxa"/>
              <w:right w:w="90" w:type="dxa"/>
            </w:tcMar>
          </w:tcPr>
          <w:p w14:paraId="5E9EBA10" w14:textId="7DE46586" w:rsidR="008C0428" w:rsidRPr="00AD36D2" w:rsidRDefault="008C0428" w:rsidP="00593980">
            <w:pPr>
              <w:pStyle w:val="CBDTableNormal"/>
            </w:pPr>
            <w:r w:rsidRPr="00AD36D2">
              <w:t xml:space="preserve">Andorra, Italy, </w:t>
            </w:r>
            <w:r w:rsidR="00690D9F" w:rsidRPr="00AD36D2">
              <w:t xml:space="preserve">Republic of </w:t>
            </w:r>
            <w:r w:rsidRPr="00AD36D2">
              <w:t>Moldova, Norway, Slovenia</w:t>
            </w:r>
          </w:p>
        </w:tc>
      </w:tr>
      <w:tr w:rsidR="008C0428" w:rsidRPr="00AD36D2" w14:paraId="757DA452" w14:textId="77777777" w:rsidTr="00017740">
        <w:trPr>
          <w:trHeight w:val="300"/>
        </w:trPr>
        <w:tc>
          <w:tcPr>
            <w:tcW w:w="4740" w:type="dxa"/>
            <w:tcMar>
              <w:left w:w="90" w:type="dxa"/>
              <w:right w:w="90" w:type="dxa"/>
            </w:tcMar>
          </w:tcPr>
          <w:p w14:paraId="7371A009" w14:textId="77777777" w:rsidR="008C0428" w:rsidRPr="00AD36D2" w:rsidRDefault="008C0428" w:rsidP="00593980">
            <w:pPr>
              <w:pStyle w:val="CBDTableNormal"/>
            </w:pPr>
            <w:r w:rsidRPr="00AD36D2">
              <w:t xml:space="preserve">High Seas Treaty (BBNJ) </w:t>
            </w:r>
          </w:p>
        </w:tc>
        <w:tc>
          <w:tcPr>
            <w:tcW w:w="4725" w:type="dxa"/>
            <w:tcMar>
              <w:left w:w="90" w:type="dxa"/>
              <w:right w:w="90" w:type="dxa"/>
            </w:tcMar>
          </w:tcPr>
          <w:p w14:paraId="69156983" w14:textId="77777777" w:rsidR="008C0428" w:rsidRPr="00AD36D2" w:rsidRDefault="008C0428" w:rsidP="00593980">
            <w:pPr>
              <w:pStyle w:val="CBDTableNormal"/>
            </w:pPr>
            <w:r w:rsidRPr="00AD36D2">
              <w:t>Belgium, European Union, France, Germany, Indonesia, Norway, Republic of Korea, Slovenia, Spain</w:t>
            </w:r>
          </w:p>
        </w:tc>
      </w:tr>
      <w:tr w:rsidR="008C0428" w:rsidRPr="00AD36D2" w14:paraId="5527581C" w14:textId="77777777" w:rsidTr="00017740">
        <w:trPr>
          <w:trHeight w:val="300"/>
        </w:trPr>
        <w:tc>
          <w:tcPr>
            <w:tcW w:w="4740" w:type="dxa"/>
            <w:tcMar>
              <w:left w:w="90" w:type="dxa"/>
              <w:right w:w="90" w:type="dxa"/>
            </w:tcMar>
          </w:tcPr>
          <w:p w14:paraId="7015E6E8" w14:textId="77777777" w:rsidR="008C0428" w:rsidRPr="00AD36D2" w:rsidRDefault="008C0428" w:rsidP="00593980">
            <w:pPr>
              <w:pStyle w:val="CBDTableNormal"/>
            </w:pPr>
            <w:r w:rsidRPr="00AD36D2">
              <w:t>Indigenous and Tribal Peoples Convention (ILO Convention 169)</w:t>
            </w:r>
          </w:p>
        </w:tc>
        <w:tc>
          <w:tcPr>
            <w:tcW w:w="4725" w:type="dxa"/>
            <w:tcMar>
              <w:left w:w="90" w:type="dxa"/>
              <w:right w:w="90" w:type="dxa"/>
            </w:tcMar>
          </w:tcPr>
          <w:p w14:paraId="13483BB5" w14:textId="77777777" w:rsidR="008C0428" w:rsidRPr="00AD36D2" w:rsidRDefault="008C0428" w:rsidP="00593980">
            <w:pPr>
              <w:pStyle w:val="CBDTableNormal"/>
            </w:pPr>
            <w:r w:rsidRPr="00AD36D2">
              <w:t>Peru</w:t>
            </w:r>
          </w:p>
        </w:tc>
      </w:tr>
      <w:tr w:rsidR="008C0428" w:rsidRPr="00AD36D2" w14:paraId="495C19F6" w14:textId="77777777" w:rsidTr="00017740">
        <w:trPr>
          <w:trHeight w:val="300"/>
        </w:trPr>
        <w:tc>
          <w:tcPr>
            <w:tcW w:w="4740" w:type="dxa"/>
            <w:tcMar>
              <w:left w:w="90" w:type="dxa"/>
              <w:right w:w="90" w:type="dxa"/>
            </w:tcMar>
          </w:tcPr>
          <w:p w14:paraId="616BFD57" w14:textId="77777777" w:rsidR="008C0428" w:rsidRPr="00AD36D2" w:rsidRDefault="008C0428" w:rsidP="00593980">
            <w:pPr>
              <w:pStyle w:val="CBDTableNormal"/>
            </w:pPr>
            <w:r w:rsidRPr="00AD36D2">
              <w:lastRenderedPageBreak/>
              <w:t xml:space="preserve">International Convention for the Prevention of Pollution from Ships (MARPOL) </w:t>
            </w:r>
          </w:p>
        </w:tc>
        <w:tc>
          <w:tcPr>
            <w:tcW w:w="4725" w:type="dxa"/>
            <w:tcMar>
              <w:left w:w="90" w:type="dxa"/>
              <w:right w:w="90" w:type="dxa"/>
            </w:tcMar>
          </w:tcPr>
          <w:p w14:paraId="06E2E447" w14:textId="77777777" w:rsidR="008C0428" w:rsidRPr="00AD36D2" w:rsidRDefault="008C0428" w:rsidP="00593980">
            <w:pPr>
              <w:pStyle w:val="CBDTableNormal"/>
            </w:pPr>
            <w:r w:rsidRPr="00AD36D2">
              <w:t>Japan, Tonga</w:t>
            </w:r>
          </w:p>
        </w:tc>
      </w:tr>
      <w:tr w:rsidR="008C0428" w:rsidRPr="00AD36D2" w14:paraId="32CA9D42" w14:textId="77777777" w:rsidTr="00017740">
        <w:trPr>
          <w:trHeight w:val="300"/>
        </w:trPr>
        <w:tc>
          <w:tcPr>
            <w:tcW w:w="4740" w:type="dxa"/>
            <w:tcMar>
              <w:left w:w="90" w:type="dxa"/>
              <w:right w:w="90" w:type="dxa"/>
            </w:tcMar>
          </w:tcPr>
          <w:p w14:paraId="6D5CC59C" w14:textId="77777777" w:rsidR="008C0428" w:rsidRPr="00AD36D2" w:rsidRDefault="008C0428" w:rsidP="00593980">
            <w:pPr>
              <w:pStyle w:val="CBDTableNormal"/>
            </w:pPr>
            <w:r w:rsidRPr="00AD36D2">
              <w:t xml:space="preserve">International Convention on Civil Liability for Oil Pollution Damage (CLC) </w:t>
            </w:r>
          </w:p>
        </w:tc>
        <w:tc>
          <w:tcPr>
            <w:tcW w:w="4725" w:type="dxa"/>
            <w:tcMar>
              <w:left w:w="90" w:type="dxa"/>
              <w:right w:w="90" w:type="dxa"/>
            </w:tcMar>
          </w:tcPr>
          <w:p w14:paraId="1B15EA4F" w14:textId="74E649BA" w:rsidR="008C0428" w:rsidRPr="00AD36D2" w:rsidRDefault="008C0428" w:rsidP="00593980">
            <w:pPr>
              <w:pStyle w:val="CBDTableNormal"/>
            </w:pPr>
            <w:r w:rsidRPr="00AD36D2">
              <w:t>Aruba</w:t>
            </w:r>
            <w:r w:rsidR="00C75C2A" w:rsidRPr="00AD36D2">
              <w:t xml:space="preserve"> (Kingdom of the Netherlands)</w:t>
            </w:r>
          </w:p>
        </w:tc>
      </w:tr>
      <w:tr w:rsidR="008C0428" w:rsidRPr="00AD36D2" w14:paraId="26B38EB6" w14:textId="77777777" w:rsidTr="00017740">
        <w:trPr>
          <w:trHeight w:val="300"/>
        </w:trPr>
        <w:tc>
          <w:tcPr>
            <w:tcW w:w="4740" w:type="dxa"/>
            <w:tcMar>
              <w:left w:w="90" w:type="dxa"/>
              <w:right w:w="90" w:type="dxa"/>
            </w:tcMar>
          </w:tcPr>
          <w:p w14:paraId="21FFCE89" w14:textId="77777777" w:rsidR="008C0428" w:rsidRPr="00AD36D2" w:rsidRDefault="008C0428" w:rsidP="00593980">
            <w:pPr>
              <w:pStyle w:val="CBDTableNormal"/>
            </w:pPr>
            <w:r w:rsidRPr="00AD36D2">
              <w:t xml:space="preserve">International Convention on the Establishment of an International Fund for Compensation for Oil Pollution Damage (FUND) </w:t>
            </w:r>
          </w:p>
        </w:tc>
        <w:tc>
          <w:tcPr>
            <w:tcW w:w="4725" w:type="dxa"/>
            <w:tcMar>
              <w:left w:w="90" w:type="dxa"/>
              <w:right w:w="90" w:type="dxa"/>
            </w:tcMar>
          </w:tcPr>
          <w:p w14:paraId="6DA32446" w14:textId="4CA41642" w:rsidR="008C0428" w:rsidRPr="00AD36D2" w:rsidRDefault="008C0428" w:rsidP="00593980">
            <w:pPr>
              <w:pStyle w:val="CBDTableNormal"/>
            </w:pPr>
            <w:r w:rsidRPr="00AD36D2">
              <w:t>Aruba</w:t>
            </w:r>
            <w:r w:rsidR="00C75C2A" w:rsidRPr="00AD36D2">
              <w:t xml:space="preserve"> (Kingdom of the Netherlands)</w:t>
            </w:r>
          </w:p>
        </w:tc>
      </w:tr>
      <w:tr w:rsidR="008C0428" w:rsidRPr="00AD36D2" w14:paraId="015B6BDC" w14:textId="77777777" w:rsidTr="00017740">
        <w:trPr>
          <w:trHeight w:val="300"/>
        </w:trPr>
        <w:tc>
          <w:tcPr>
            <w:tcW w:w="4740" w:type="dxa"/>
            <w:tcMar>
              <w:left w:w="90" w:type="dxa"/>
              <w:right w:w="90" w:type="dxa"/>
            </w:tcMar>
          </w:tcPr>
          <w:p w14:paraId="5176AA91" w14:textId="77777777" w:rsidR="008C0428" w:rsidRPr="00AD36D2" w:rsidRDefault="008C0428" w:rsidP="00593980">
            <w:pPr>
              <w:pStyle w:val="CBDTableNormal"/>
            </w:pPr>
            <w:r w:rsidRPr="00AD36D2">
              <w:t xml:space="preserve">International Plant Protection Convention (IPPC) </w:t>
            </w:r>
          </w:p>
        </w:tc>
        <w:tc>
          <w:tcPr>
            <w:tcW w:w="4725" w:type="dxa"/>
            <w:tcMar>
              <w:left w:w="90" w:type="dxa"/>
              <w:right w:w="90" w:type="dxa"/>
            </w:tcMar>
          </w:tcPr>
          <w:p w14:paraId="507A5D55" w14:textId="77777777" w:rsidR="008C0428" w:rsidRPr="00AD36D2" w:rsidRDefault="008C0428" w:rsidP="00593980">
            <w:pPr>
              <w:pStyle w:val="CBDTableNormal"/>
              <w:rPr>
                <w:lang w:val="es-ES"/>
              </w:rPr>
            </w:pPr>
            <w:r w:rsidRPr="00AD36D2">
              <w:rPr>
                <w:lang w:val="es-ES"/>
              </w:rPr>
              <w:t>Argentina, Burkina Faso, Libya, Norway, Peru, Suriname, Togo</w:t>
            </w:r>
          </w:p>
        </w:tc>
      </w:tr>
      <w:tr w:rsidR="008C0428" w:rsidRPr="00AD36D2" w14:paraId="5AB0A68B" w14:textId="77777777" w:rsidTr="00017740">
        <w:trPr>
          <w:trHeight w:val="300"/>
        </w:trPr>
        <w:tc>
          <w:tcPr>
            <w:tcW w:w="4740" w:type="dxa"/>
            <w:tcMar>
              <w:left w:w="90" w:type="dxa"/>
              <w:right w:w="90" w:type="dxa"/>
            </w:tcMar>
          </w:tcPr>
          <w:p w14:paraId="2B459291" w14:textId="77777777" w:rsidR="008C0428" w:rsidRPr="00AD36D2" w:rsidRDefault="008C0428" w:rsidP="00593980">
            <w:pPr>
              <w:pStyle w:val="CBDTableNormal"/>
            </w:pPr>
            <w:r w:rsidRPr="00AD36D2">
              <w:t xml:space="preserve">International Seabed Authority (ISA) </w:t>
            </w:r>
          </w:p>
        </w:tc>
        <w:tc>
          <w:tcPr>
            <w:tcW w:w="4725" w:type="dxa"/>
            <w:tcMar>
              <w:left w:w="90" w:type="dxa"/>
              <w:right w:w="90" w:type="dxa"/>
            </w:tcMar>
          </w:tcPr>
          <w:p w14:paraId="27148EA2" w14:textId="77777777" w:rsidR="008C0428" w:rsidRPr="00AD36D2" w:rsidRDefault="008C0428" w:rsidP="00593980">
            <w:pPr>
              <w:pStyle w:val="CBDTableNormal"/>
            </w:pPr>
            <w:r w:rsidRPr="00AD36D2">
              <w:t>Canada</w:t>
            </w:r>
          </w:p>
        </w:tc>
      </w:tr>
      <w:tr w:rsidR="008C0428" w:rsidRPr="00AD36D2" w14:paraId="0382014D" w14:textId="77777777" w:rsidTr="00017740">
        <w:trPr>
          <w:trHeight w:val="300"/>
        </w:trPr>
        <w:tc>
          <w:tcPr>
            <w:tcW w:w="4740" w:type="dxa"/>
            <w:tcMar>
              <w:left w:w="90" w:type="dxa"/>
              <w:right w:w="90" w:type="dxa"/>
            </w:tcMar>
          </w:tcPr>
          <w:p w14:paraId="45F201D8" w14:textId="77777777" w:rsidR="008C0428" w:rsidRPr="00AD36D2" w:rsidRDefault="008C0428" w:rsidP="00593980">
            <w:pPr>
              <w:pStyle w:val="CBDTableNormal"/>
            </w:pPr>
            <w:r w:rsidRPr="00AD36D2">
              <w:t xml:space="preserve">International Treaty on Plant Genetic Resources for Food and Agriculture (ITPGRFA) </w:t>
            </w:r>
          </w:p>
        </w:tc>
        <w:tc>
          <w:tcPr>
            <w:tcW w:w="4725" w:type="dxa"/>
            <w:tcMar>
              <w:left w:w="90" w:type="dxa"/>
              <w:right w:w="90" w:type="dxa"/>
            </w:tcMar>
          </w:tcPr>
          <w:p w14:paraId="703D8772" w14:textId="4DF6C3FB" w:rsidR="008C0428" w:rsidRPr="00AD36D2" w:rsidRDefault="008C0428" w:rsidP="00593980">
            <w:pPr>
              <w:pStyle w:val="CBDTableNormal"/>
            </w:pPr>
            <w:r w:rsidRPr="00AD36D2">
              <w:t>Argentina, Burkina Faso, Canada, Jordan, Netherlands (</w:t>
            </w:r>
            <w:r w:rsidR="00393563" w:rsidRPr="00AD36D2">
              <w:t>Kingdom of the</w:t>
            </w:r>
            <w:r w:rsidRPr="00AD36D2">
              <w:t>), Norway, Peru, State of Palestine, Togo, Uganda</w:t>
            </w:r>
          </w:p>
        </w:tc>
      </w:tr>
      <w:tr w:rsidR="008C0428" w:rsidRPr="00AD36D2" w14:paraId="6718C3D1" w14:textId="77777777" w:rsidTr="00017740">
        <w:trPr>
          <w:trHeight w:val="300"/>
        </w:trPr>
        <w:tc>
          <w:tcPr>
            <w:tcW w:w="4740" w:type="dxa"/>
            <w:tcMar>
              <w:left w:w="90" w:type="dxa"/>
              <w:right w:w="90" w:type="dxa"/>
            </w:tcMar>
          </w:tcPr>
          <w:p w14:paraId="2D789534" w14:textId="77777777" w:rsidR="008C0428" w:rsidRPr="00AD36D2" w:rsidRDefault="008C0428" w:rsidP="00593980">
            <w:pPr>
              <w:pStyle w:val="CBDTableNormal"/>
            </w:pPr>
            <w:r w:rsidRPr="00AD36D2">
              <w:t xml:space="preserve">International Tropical Timber Agreement (ITTA) </w:t>
            </w:r>
          </w:p>
        </w:tc>
        <w:tc>
          <w:tcPr>
            <w:tcW w:w="4725" w:type="dxa"/>
            <w:tcMar>
              <w:left w:w="90" w:type="dxa"/>
              <w:right w:w="90" w:type="dxa"/>
            </w:tcMar>
          </w:tcPr>
          <w:p w14:paraId="0600C881" w14:textId="77777777" w:rsidR="008C0428" w:rsidRPr="00AD36D2" w:rsidRDefault="008C0428" w:rsidP="00593980">
            <w:pPr>
              <w:pStyle w:val="CBDTableNormal"/>
            </w:pPr>
            <w:r w:rsidRPr="00AD36D2">
              <w:t>Suriname, Togo</w:t>
            </w:r>
          </w:p>
        </w:tc>
      </w:tr>
      <w:tr w:rsidR="008C0428" w:rsidRPr="00AD36D2" w14:paraId="68A31A04" w14:textId="77777777" w:rsidTr="00017740">
        <w:trPr>
          <w:trHeight w:val="300"/>
        </w:trPr>
        <w:tc>
          <w:tcPr>
            <w:tcW w:w="4740" w:type="dxa"/>
            <w:tcMar>
              <w:left w:w="90" w:type="dxa"/>
              <w:right w:w="90" w:type="dxa"/>
            </w:tcMar>
          </w:tcPr>
          <w:p w14:paraId="3C1D29A7" w14:textId="77777777" w:rsidR="008C0428" w:rsidRPr="00AD36D2" w:rsidRDefault="008C0428" w:rsidP="00593980">
            <w:pPr>
              <w:pStyle w:val="CBDTableNormal"/>
            </w:pPr>
            <w:r w:rsidRPr="00AD36D2">
              <w:t>International Union for the Protection of New Varieties of Plants (UPOV)</w:t>
            </w:r>
          </w:p>
        </w:tc>
        <w:tc>
          <w:tcPr>
            <w:tcW w:w="4725" w:type="dxa"/>
            <w:tcMar>
              <w:left w:w="90" w:type="dxa"/>
              <w:right w:w="90" w:type="dxa"/>
            </w:tcMar>
          </w:tcPr>
          <w:p w14:paraId="45D3C7C1" w14:textId="77777777" w:rsidR="008C0428" w:rsidRPr="00AD36D2" w:rsidRDefault="008C0428" w:rsidP="00593980">
            <w:pPr>
              <w:pStyle w:val="CBDTableNormal"/>
            </w:pPr>
            <w:r w:rsidRPr="00AD36D2">
              <w:t>Belgium, Burkina Faso</w:t>
            </w:r>
          </w:p>
        </w:tc>
      </w:tr>
      <w:tr w:rsidR="008C0428" w:rsidRPr="00AD36D2" w14:paraId="3EC918E7" w14:textId="77777777" w:rsidTr="00017740">
        <w:trPr>
          <w:trHeight w:val="300"/>
        </w:trPr>
        <w:tc>
          <w:tcPr>
            <w:tcW w:w="4740" w:type="dxa"/>
            <w:tcMar>
              <w:left w:w="90" w:type="dxa"/>
              <w:right w:w="90" w:type="dxa"/>
            </w:tcMar>
          </w:tcPr>
          <w:p w14:paraId="542A02AA" w14:textId="77777777" w:rsidR="008C0428" w:rsidRPr="00AD36D2" w:rsidRDefault="008C0428" w:rsidP="00593980">
            <w:pPr>
              <w:pStyle w:val="CBDTableNormal"/>
            </w:pPr>
            <w:r w:rsidRPr="00AD36D2">
              <w:t xml:space="preserve">International Whaling Commission (ICRW) </w:t>
            </w:r>
          </w:p>
        </w:tc>
        <w:tc>
          <w:tcPr>
            <w:tcW w:w="4725" w:type="dxa"/>
            <w:tcMar>
              <w:left w:w="90" w:type="dxa"/>
              <w:right w:w="90" w:type="dxa"/>
            </w:tcMar>
          </w:tcPr>
          <w:p w14:paraId="6AB50D38" w14:textId="77777777" w:rsidR="008C0428" w:rsidRPr="00AD36D2" w:rsidRDefault="008C0428" w:rsidP="00593980">
            <w:pPr>
              <w:pStyle w:val="CBDTableNormal"/>
            </w:pPr>
            <w:r w:rsidRPr="00AD36D2">
              <w:t>Australia, Belgium, Spain, Switzerland</w:t>
            </w:r>
          </w:p>
        </w:tc>
      </w:tr>
      <w:tr w:rsidR="008C0428" w:rsidRPr="00AD36D2" w14:paraId="4D18C2C3" w14:textId="77777777" w:rsidTr="00017740">
        <w:trPr>
          <w:trHeight w:val="300"/>
        </w:trPr>
        <w:tc>
          <w:tcPr>
            <w:tcW w:w="4740" w:type="dxa"/>
            <w:tcMar>
              <w:left w:w="90" w:type="dxa"/>
              <w:right w:w="90" w:type="dxa"/>
            </w:tcMar>
          </w:tcPr>
          <w:p w14:paraId="43CD1D8D" w14:textId="77777777" w:rsidR="008C0428" w:rsidRPr="00AD36D2" w:rsidRDefault="008C0428" w:rsidP="00593980">
            <w:pPr>
              <w:pStyle w:val="CBDTableNormal"/>
            </w:pPr>
            <w:r w:rsidRPr="00AD36D2">
              <w:t xml:space="preserve">Kyoto Protocol </w:t>
            </w:r>
          </w:p>
        </w:tc>
        <w:tc>
          <w:tcPr>
            <w:tcW w:w="4725" w:type="dxa"/>
            <w:tcMar>
              <w:left w:w="90" w:type="dxa"/>
              <w:right w:w="90" w:type="dxa"/>
            </w:tcMar>
          </w:tcPr>
          <w:p w14:paraId="2EF37693" w14:textId="77777777" w:rsidR="008C0428" w:rsidRPr="00AD36D2" w:rsidRDefault="008C0428" w:rsidP="00593980">
            <w:pPr>
              <w:pStyle w:val="CBDTableNormal"/>
            </w:pPr>
            <w:r w:rsidRPr="00AD36D2">
              <w:t>Libya, State of Palestine</w:t>
            </w:r>
          </w:p>
        </w:tc>
      </w:tr>
      <w:tr w:rsidR="008C0428" w:rsidRPr="00AD36D2" w14:paraId="502E2157" w14:textId="77777777" w:rsidTr="00017740">
        <w:trPr>
          <w:trHeight w:val="300"/>
        </w:trPr>
        <w:tc>
          <w:tcPr>
            <w:tcW w:w="4740" w:type="dxa"/>
            <w:tcMar>
              <w:left w:w="90" w:type="dxa"/>
              <w:right w:w="90" w:type="dxa"/>
            </w:tcMar>
          </w:tcPr>
          <w:p w14:paraId="49F4991E" w14:textId="77777777" w:rsidR="008C0428" w:rsidRPr="00AD36D2" w:rsidRDefault="008C0428" w:rsidP="00593980">
            <w:pPr>
              <w:pStyle w:val="CBDTableNormal"/>
            </w:pPr>
            <w:r w:rsidRPr="00AD36D2">
              <w:t xml:space="preserve">London Dumping Convention/Protocol </w:t>
            </w:r>
          </w:p>
        </w:tc>
        <w:tc>
          <w:tcPr>
            <w:tcW w:w="4725" w:type="dxa"/>
            <w:tcMar>
              <w:left w:w="90" w:type="dxa"/>
              <w:right w:w="90" w:type="dxa"/>
            </w:tcMar>
          </w:tcPr>
          <w:p w14:paraId="47A2EB6A" w14:textId="77777777" w:rsidR="008C0428" w:rsidRPr="00AD36D2" w:rsidRDefault="008C0428" w:rsidP="00593980">
            <w:pPr>
              <w:pStyle w:val="CBDTableNormal"/>
            </w:pPr>
            <w:r w:rsidRPr="00AD36D2">
              <w:t>Japan, State of Palestine, Suriname</w:t>
            </w:r>
          </w:p>
        </w:tc>
      </w:tr>
      <w:tr w:rsidR="008C0428" w:rsidRPr="00AD36D2" w14:paraId="2AA55C90" w14:textId="77777777" w:rsidTr="00017740">
        <w:trPr>
          <w:trHeight w:val="300"/>
        </w:trPr>
        <w:tc>
          <w:tcPr>
            <w:tcW w:w="4740" w:type="dxa"/>
            <w:tcMar>
              <w:left w:w="90" w:type="dxa"/>
              <w:right w:w="90" w:type="dxa"/>
            </w:tcMar>
          </w:tcPr>
          <w:p w14:paraId="14C1ECA9" w14:textId="77777777" w:rsidR="008C0428" w:rsidRPr="00AD36D2" w:rsidRDefault="008C0428" w:rsidP="00593980">
            <w:pPr>
              <w:pStyle w:val="CBDTableNormal"/>
            </w:pPr>
            <w:r w:rsidRPr="00AD36D2">
              <w:t xml:space="preserve">Lusaka Agreement on Cooperative Enforcement Operations Directed at Illegal Trade in Wild Fauna and Flora </w:t>
            </w:r>
          </w:p>
        </w:tc>
        <w:tc>
          <w:tcPr>
            <w:tcW w:w="4725" w:type="dxa"/>
            <w:tcMar>
              <w:left w:w="90" w:type="dxa"/>
              <w:right w:w="90" w:type="dxa"/>
            </w:tcMar>
          </w:tcPr>
          <w:p w14:paraId="6EA0D201" w14:textId="77777777" w:rsidR="008C0428" w:rsidRPr="00AD36D2" w:rsidRDefault="008C0428" w:rsidP="00593980">
            <w:pPr>
              <w:pStyle w:val="CBDTableNormal"/>
            </w:pPr>
            <w:r w:rsidRPr="00AD36D2">
              <w:t>Uganda</w:t>
            </w:r>
          </w:p>
        </w:tc>
      </w:tr>
      <w:tr w:rsidR="008C0428" w:rsidRPr="00AD36D2" w14:paraId="0E45104C" w14:textId="77777777" w:rsidTr="00017740">
        <w:trPr>
          <w:trHeight w:val="300"/>
        </w:trPr>
        <w:tc>
          <w:tcPr>
            <w:tcW w:w="4740" w:type="dxa"/>
            <w:tcMar>
              <w:left w:w="90" w:type="dxa"/>
              <w:right w:w="90" w:type="dxa"/>
            </w:tcMar>
          </w:tcPr>
          <w:p w14:paraId="24DCBEE1" w14:textId="77777777" w:rsidR="008C0428" w:rsidRPr="00AD36D2" w:rsidRDefault="008C0428" w:rsidP="00593980">
            <w:pPr>
              <w:pStyle w:val="CBDTableNormal"/>
            </w:pPr>
            <w:r w:rsidRPr="00AD36D2">
              <w:t xml:space="preserve">Maputo Convention </w:t>
            </w:r>
          </w:p>
        </w:tc>
        <w:tc>
          <w:tcPr>
            <w:tcW w:w="4725" w:type="dxa"/>
            <w:tcMar>
              <w:left w:w="90" w:type="dxa"/>
              <w:right w:w="90" w:type="dxa"/>
            </w:tcMar>
          </w:tcPr>
          <w:p w14:paraId="43938AEA" w14:textId="77777777" w:rsidR="008C0428" w:rsidRPr="00AD36D2" w:rsidRDefault="008C0428" w:rsidP="00593980">
            <w:pPr>
              <w:pStyle w:val="CBDTableNormal"/>
            </w:pPr>
            <w:r w:rsidRPr="00AD36D2">
              <w:t>Burkina Faso</w:t>
            </w:r>
          </w:p>
        </w:tc>
      </w:tr>
      <w:tr w:rsidR="008C0428" w:rsidRPr="00AD36D2" w14:paraId="6A216D2A" w14:textId="77777777" w:rsidTr="00017740">
        <w:trPr>
          <w:trHeight w:val="300"/>
        </w:trPr>
        <w:tc>
          <w:tcPr>
            <w:tcW w:w="4740" w:type="dxa"/>
            <w:tcMar>
              <w:left w:w="90" w:type="dxa"/>
              <w:right w:w="90" w:type="dxa"/>
            </w:tcMar>
          </w:tcPr>
          <w:p w14:paraId="0A8EEC8F" w14:textId="77777777" w:rsidR="008C0428" w:rsidRPr="00AD36D2" w:rsidRDefault="008C0428" w:rsidP="00593980">
            <w:pPr>
              <w:pStyle w:val="CBDTableNormal"/>
            </w:pPr>
            <w:r w:rsidRPr="00AD36D2">
              <w:t xml:space="preserve">Minamata Convention on Mercury </w:t>
            </w:r>
          </w:p>
        </w:tc>
        <w:tc>
          <w:tcPr>
            <w:tcW w:w="4725" w:type="dxa"/>
            <w:tcMar>
              <w:left w:w="90" w:type="dxa"/>
              <w:right w:w="90" w:type="dxa"/>
            </w:tcMar>
          </w:tcPr>
          <w:p w14:paraId="2815DF3A" w14:textId="77777777" w:rsidR="008C0428" w:rsidRPr="00AD36D2" w:rsidRDefault="008C0428" w:rsidP="00593980">
            <w:pPr>
              <w:pStyle w:val="CBDTableNormal"/>
            </w:pPr>
            <w:r w:rsidRPr="00AD36D2">
              <w:t>Norway, Suriname</w:t>
            </w:r>
          </w:p>
        </w:tc>
      </w:tr>
      <w:tr w:rsidR="008C0428" w:rsidRPr="00AD36D2" w14:paraId="6179208A" w14:textId="77777777" w:rsidTr="00017740">
        <w:trPr>
          <w:trHeight w:val="300"/>
        </w:trPr>
        <w:tc>
          <w:tcPr>
            <w:tcW w:w="4740" w:type="dxa"/>
            <w:tcMar>
              <w:left w:w="90" w:type="dxa"/>
              <w:right w:w="90" w:type="dxa"/>
            </w:tcMar>
          </w:tcPr>
          <w:p w14:paraId="1F65CDD6" w14:textId="77777777" w:rsidR="008C0428" w:rsidRPr="00AD36D2" w:rsidRDefault="008C0428" w:rsidP="00593980">
            <w:pPr>
              <w:pStyle w:val="CBDTableNormal"/>
            </w:pPr>
            <w:r w:rsidRPr="00AD36D2">
              <w:t xml:space="preserve">Montreal Protocol on Substances That Deplete the Ozone Layer (Montreal Protocol) </w:t>
            </w:r>
          </w:p>
        </w:tc>
        <w:tc>
          <w:tcPr>
            <w:tcW w:w="4725" w:type="dxa"/>
            <w:tcMar>
              <w:left w:w="90" w:type="dxa"/>
              <w:right w:w="90" w:type="dxa"/>
            </w:tcMar>
          </w:tcPr>
          <w:p w14:paraId="1F963B99" w14:textId="77777777" w:rsidR="008C0428" w:rsidRPr="00AD36D2" w:rsidRDefault="008C0428" w:rsidP="00593980">
            <w:pPr>
              <w:pStyle w:val="CBDTableNormal"/>
            </w:pPr>
            <w:r w:rsidRPr="00AD36D2">
              <w:t>State of Palestine</w:t>
            </w:r>
          </w:p>
        </w:tc>
      </w:tr>
      <w:tr w:rsidR="008C0428" w:rsidRPr="00AD36D2" w14:paraId="18083094" w14:textId="77777777" w:rsidTr="00017740">
        <w:trPr>
          <w:trHeight w:val="300"/>
        </w:trPr>
        <w:tc>
          <w:tcPr>
            <w:tcW w:w="4740" w:type="dxa"/>
            <w:tcMar>
              <w:left w:w="90" w:type="dxa"/>
              <w:right w:w="90" w:type="dxa"/>
            </w:tcMar>
          </w:tcPr>
          <w:p w14:paraId="7EE244AA" w14:textId="77777777" w:rsidR="008C0428" w:rsidRPr="00AD36D2" w:rsidRDefault="008C0428" w:rsidP="00593980">
            <w:pPr>
              <w:pStyle w:val="CBDTableNormal"/>
            </w:pPr>
            <w:r w:rsidRPr="00AD36D2">
              <w:t xml:space="preserve">MoU on Prey Birds </w:t>
            </w:r>
          </w:p>
        </w:tc>
        <w:tc>
          <w:tcPr>
            <w:tcW w:w="4725" w:type="dxa"/>
            <w:tcMar>
              <w:left w:w="90" w:type="dxa"/>
              <w:right w:w="90" w:type="dxa"/>
            </w:tcMar>
          </w:tcPr>
          <w:p w14:paraId="49713B99" w14:textId="77777777" w:rsidR="008C0428" w:rsidRPr="00AD36D2" w:rsidRDefault="008C0428" w:rsidP="00593980">
            <w:pPr>
              <w:pStyle w:val="CBDTableNormal"/>
            </w:pPr>
            <w:r w:rsidRPr="00AD36D2">
              <w:t>Libya</w:t>
            </w:r>
          </w:p>
        </w:tc>
      </w:tr>
      <w:tr w:rsidR="008C0428" w:rsidRPr="00AD36D2" w14:paraId="229E3BE5" w14:textId="77777777" w:rsidTr="00017740">
        <w:trPr>
          <w:trHeight w:val="300"/>
        </w:trPr>
        <w:tc>
          <w:tcPr>
            <w:tcW w:w="4740" w:type="dxa"/>
            <w:tcMar>
              <w:left w:w="90" w:type="dxa"/>
              <w:right w:w="90" w:type="dxa"/>
            </w:tcMar>
          </w:tcPr>
          <w:p w14:paraId="0D3C68FF" w14:textId="77777777" w:rsidR="008C0428" w:rsidRPr="00AD36D2" w:rsidRDefault="008C0428" w:rsidP="00593980">
            <w:pPr>
              <w:pStyle w:val="CBDTableNormal"/>
            </w:pPr>
            <w:r w:rsidRPr="00AD36D2">
              <w:t xml:space="preserve">MoU on Sharks </w:t>
            </w:r>
          </w:p>
        </w:tc>
        <w:tc>
          <w:tcPr>
            <w:tcW w:w="4725" w:type="dxa"/>
            <w:tcMar>
              <w:left w:w="90" w:type="dxa"/>
              <w:right w:w="90" w:type="dxa"/>
            </w:tcMar>
          </w:tcPr>
          <w:p w14:paraId="6194C032" w14:textId="77777777" w:rsidR="008C0428" w:rsidRPr="00AD36D2" w:rsidRDefault="008C0428" w:rsidP="00593980">
            <w:pPr>
              <w:pStyle w:val="CBDTableNormal"/>
            </w:pPr>
            <w:r w:rsidRPr="00AD36D2">
              <w:t>Italy</w:t>
            </w:r>
          </w:p>
        </w:tc>
      </w:tr>
      <w:tr w:rsidR="008C0428" w:rsidRPr="00AD36D2" w14:paraId="06A18CC0" w14:textId="77777777" w:rsidTr="00017740">
        <w:trPr>
          <w:trHeight w:val="300"/>
        </w:trPr>
        <w:tc>
          <w:tcPr>
            <w:tcW w:w="4740" w:type="dxa"/>
            <w:tcMar>
              <w:left w:w="90" w:type="dxa"/>
              <w:right w:w="90" w:type="dxa"/>
            </w:tcMar>
          </w:tcPr>
          <w:p w14:paraId="2B6C9217" w14:textId="77777777" w:rsidR="008C0428" w:rsidRPr="00AD36D2" w:rsidRDefault="008C0428" w:rsidP="00593980">
            <w:pPr>
              <w:pStyle w:val="CBDTableNormal"/>
            </w:pPr>
            <w:r w:rsidRPr="00AD36D2">
              <w:t>New Plastics Treaty'</w:t>
            </w:r>
          </w:p>
        </w:tc>
        <w:tc>
          <w:tcPr>
            <w:tcW w:w="4725" w:type="dxa"/>
            <w:tcMar>
              <w:left w:w="90" w:type="dxa"/>
              <w:right w:w="90" w:type="dxa"/>
            </w:tcMar>
          </w:tcPr>
          <w:p w14:paraId="7F2D4448" w14:textId="77777777" w:rsidR="008C0428" w:rsidRPr="00AD36D2" w:rsidRDefault="008C0428" w:rsidP="00593980">
            <w:pPr>
              <w:pStyle w:val="CBDTableNormal"/>
            </w:pPr>
            <w:r w:rsidRPr="00AD36D2">
              <w:t>Japan, Norway</w:t>
            </w:r>
          </w:p>
        </w:tc>
      </w:tr>
      <w:tr w:rsidR="008C0428" w:rsidRPr="00AD36D2" w14:paraId="7F63245D" w14:textId="77777777" w:rsidTr="00017740">
        <w:trPr>
          <w:trHeight w:val="300"/>
        </w:trPr>
        <w:tc>
          <w:tcPr>
            <w:tcW w:w="4740" w:type="dxa"/>
            <w:tcMar>
              <w:left w:w="90" w:type="dxa"/>
              <w:right w:w="90" w:type="dxa"/>
            </w:tcMar>
          </w:tcPr>
          <w:p w14:paraId="7EA14856" w14:textId="77777777" w:rsidR="008C0428" w:rsidRPr="00AD36D2" w:rsidRDefault="008C0428" w:rsidP="00593980">
            <w:pPr>
              <w:pStyle w:val="CBDTableNormal"/>
            </w:pPr>
            <w:r w:rsidRPr="00AD36D2">
              <w:t xml:space="preserve">Noumea Convention </w:t>
            </w:r>
          </w:p>
        </w:tc>
        <w:tc>
          <w:tcPr>
            <w:tcW w:w="4725" w:type="dxa"/>
            <w:tcMar>
              <w:left w:w="90" w:type="dxa"/>
              <w:right w:w="90" w:type="dxa"/>
            </w:tcMar>
          </w:tcPr>
          <w:p w14:paraId="0C60F9FD" w14:textId="77777777" w:rsidR="008C0428" w:rsidRPr="00AD36D2" w:rsidRDefault="008C0428" w:rsidP="00593980">
            <w:pPr>
              <w:pStyle w:val="CBDTableNormal"/>
            </w:pPr>
            <w:r w:rsidRPr="00AD36D2">
              <w:t>Tonga</w:t>
            </w:r>
          </w:p>
        </w:tc>
      </w:tr>
      <w:tr w:rsidR="008C0428" w:rsidRPr="00AD36D2" w14:paraId="1CA3DFF1" w14:textId="77777777" w:rsidTr="00017740">
        <w:trPr>
          <w:trHeight w:val="300"/>
        </w:trPr>
        <w:tc>
          <w:tcPr>
            <w:tcW w:w="4740" w:type="dxa"/>
            <w:tcMar>
              <w:left w:w="90" w:type="dxa"/>
              <w:right w:w="90" w:type="dxa"/>
            </w:tcMar>
          </w:tcPr>
          <w:p w14:paraId="1977129A" w14:textId="77777777" w:rsidR="008C0428" w:rsidRPr="00AD36D2" w:rsidRDefault="008C0428" w:rsidP="00593980">
            <w:pPr>
              <w:pStyle w:val="CBDTableNormal"/>
            </w:pPr>
            <w:r w:rsidRPr="00AD36D2">
              <w:t xml:space="preserve">Oil Spills Protocol of the Convention for the protection and development of the marine environment of the wider Caribbean region </w:t>
            </w:r>
          </w:p>
        </w:tc>
        <w:tc>
          <w:tcPr>
            <w:tcW w:w="4725" w:type="dxa"/>
            <w:tcMar>
              <w:left w:w="90" w:type="dxa"/>
              <w:right w:w="90" w:type="dxa"/>
            </w:tcMar>
          </w:tcPr>
          <w:p w14:paraId="08115984" w14:textId="0EC96481" w:rsidR="008C0428" w:rsidRPr="00AD36D2" w:rsidRDefault="008C0428" w:rsidP="00593980">
            <w:pPr>
              <w:pStyle w:val="CBDTableNormal"/>
            </w:pPr>
            <w:r w:rsidRPr="00AD36D2">
              <w:t>Aruba</w:t>
            </w:r>
            <w:r w:rsidR="00393563" w:rsidRPr="00AD36D2">
              <w:t xml:space="preserve"> (Kingdom of the Netherlands</w:t>
            </w:r>
            <w:r w:rsidRPr="00AD36D2">
              <w:t>)</w:t>
            </w:r>
          </w:p>
        </w:tc>
      </w:tr>
      <w:tr w:rsidR="008C0428" w:rsidRPr="00AD36D2" w14:paraId="7D9517B8" w14:textId="77777777" w:rsidTr="00017740">
        <w:trPr>
          <w:trHeight w:val="300"/>
        </w:trPr>
        <w:tc>
          <w:tcPr>
            <w:tcW w:w="4740" w:type="dxa"/>
            <w:tcMar>
              <w:left w:w="90" w:type="dxa"/>
              <w:right w:w="90" w:type="dxa"/>
            </w:tcMar>
          </w:tcPr>
          <w:p w14:paraId="55D2E2DC" w14:textId="77777777" w:rsidR="008C0428" w:rsidRPr="00AD36D2" w:rsidRDefault="008C0428" w:rsidP="00593980">
            <w:pPr>
              <w:pStyle w:val="CBDTableNormal"/>
            </w:pPr>
            <w:r w:rsidRPr="00AD36D2">
              <w:t xml:space="preserve">Paris Agreement </w:t>
            </w:r>
          </w:p>
        </w:tc>
        <w:tc>
          <w:tcPr>
            <w:tcW w:w="4725" w:type="dxa"/>
            <w:tcMar>
              <w:left w:w="90" w:type="dxa"/>
              <w:right w:w="90" w:type="dxa"/>
            </w:tcMar>
          </w:tcPr>
          <w:p w14:paraId="1656089C" w14:textId="1D4C65D3" w:rsidR="008C0428" w:rsidRPr="00AD36D2" w:rsidRDefault="008C0428" w:rsidP="00593980">
            <w:pPr>
              <w:pStyle w:val="CBDTableNormal"/>
            </w:pPr>
            <w:r w:rsidRPr="00AD36D2">
              <w:t xml:space="preserve">Cuba, European Union, Germany, Italy, Libya, </w:t>
            </w:r>
            <w:r w:rsidR="00690D9F" w:rsidRPr="00AD36D2">
              <w:t xml:space="preserve">Republic of </w:t>
            </w:r>
            <w:r w:rsidRPr="00AD36D2">
              <w:t>Moldova, Norway, Suriname, Thailand</w:t>
            </w:r>
          </w:p>
        </w:tc>
      </w:tr>
      <w:tr w:rsidR="008C0428" w:rsidRPr="00AD36D2" w14:paraId="081EE2B5" w14:textId="77777777" w:rsidTr="00017740">
        <w:trPr>
          <w:trHeight w:val="300"/>
        </w:trPr>
        <w:tc>
          <w:tcPr>
            <w:tcW w:w="4740" w:type="dxa"/>
            <w:tcMar>
              <w:left w:w="90" w:type="dxa"/>
              <w:right w:w="90" w:type="dxa"/>
            </w:tcMar>
          </w:tcPr>
          <w:p w14:paraId="5BBBDFE2" w14:textId="77777777" w:rsidR="008C0428" w:rsidRPr="00AD36D2" w:rsidRDefault="008C0428" w:rsidP="00593980">
            <w:pPr>
              <w:pStyle w:val="CBDTableNormal"/>
            </w:pPr>
            <w:r w:rsidRPr="00AD36D2">
              <w:t>Protocol Concerning Cooperation in Combating Pollution of the Mediterranean Sea by Oil and Other Harmful Substances in Cases of Emergency (Emergency Protocol)</w:t>
            </w:r>
          </w:p>
        </w:tc>
        <w:tc>
          <w:tcPr>
            <w:tcW w:w="4725" w:type="dxa"/>
            <w:tcMar>
              <w:left w:w="90" w:type="dxa"/>
              <w:right w:w="90" w:type="dxa"/>
            </w:tcMar>
          </w:tcPr>
          <w:p w14:paraId="5188CC9F" w14:textId="77777777" w:rsidR="008C0428" w:rsidRPr="00AD36D2" w:rsidRDefault="008C0428" w:rsidP="00593980">
            <w:pPr>
              <w:pStyle w:val="CBDTableNormal"/>
            </w:pPr>
            <w:r w:rsidRPr="00AD36D2">
              <w:t>State of Palestine</w:t>
            </w:r>
          </w:p>
        </w:tc>
      </w:tr>
      <w:tr w:rsidR="008C0428" w:rsidRPr="00AD36D2" w14:paraId="3F126F89" w14:textId="77777777" w:rsidTr="00017740">
        <w:trPr>
          <w:trHeight w:val="300"/>
        </w:trPr>
        <w:tc>
          <w:tcPr>
            <w:tcW w:w="4740" w:type="dxa"/>
            <w:tcMar>
              <w:left w:w="90" w:type="dxa"/>
              <w:right w:w="90" w:type="dxa"/>
            </w:tcMar>
          </w:tcPr>
          <w:p w14:paraId="23EBDF4C" w14:textId="77777777" w:rsidR="008C0428" w:rsidRPr="00AD36D2" w:rsidRDefault="008C0428" w:rsidP="00593980">
            <w:pPr>
              <w:pStyle w:val="CBDTableNormal"/>
            </w:pPr>
            <w:r w:rsidRPr="00AD36D2">
              <w:t xml:space="preserve">Protocol Concerning Specially Protected Areas and Wildlife to the Convention for the Protection and Development of the Marine Environment of the Wider Caribbean Region (SPAW Protocol) </w:t>
            </w:r>
          </w:p>
        </w:tc>
        <w:tc>
          <w:tcPr>
            <w:tcW w:w="4725" w:type="dxa"/>
            <w:tcMar>
              <w:left w:w="90" w:type="dxa"/>
              <w:right w:w="90" w:type="dxa"/>
            </w:tcMar>
          </w:tcPr>
          <w:p w14:paraId="2AE21A29" w14:textId="1F7B54C9" w:rsidR="008C0428" w:rsidRPr="00AD36D2" w:rsidRDefault="008C0428" w:rsidP="00593980">
            <w:pPr>
              <w:pStyle w:val="CBDTableNormal"/>
            </w:pPr>
            <w:r w:rsidRPr="00AD36D2">
              <w:t>Aruba</w:t>
            </w:r>
            <w:r w:rsidR="00393563" w:rsidRPr="00AD36D2">
              <w:t xml:space="preserve"> (Kingdom of the Netherlands)</w:t>
            </w:r>
          </w:p>
        </w:tc>
      </w:tr>
      <w:tr w:rsidR="008C0428" w:rsidRPr="00AD36D2" w14:paraId="7FCB4C06" w14:textId="77777777" w:rsidTr="00017740">
        <w:trPr>
          <w:trHeight w:val="300"/>
        </w:trPr>
        <w:tc>
          <w:tcPr>
            <w:tcW w:w="4740" w:type="dxa"/>
            <w:tcMar>
              <w:left w:w="90" w:type="dxa"/>
              <w:right w:w="90" w:type="dxa"/>
            </w:tcMar>
          </w:tcPr>
          <w:p w14:paraId="414DB00A" w14:textId="77777777" w:rsidR="008C0428" w:rsidRPr="00AD36D2" w:rsidRDefault="008C0428" w:rsidP="00593980">
            <w:pPr>
              <w:pStyle w:val="CBDTableNormal"/>
            </w:pPr>
            <w:r w:rsidRPr="00AD36D2">
              <w:t xml:space="preserve">Ramsar Convention on Wetlands of International Importance Especially as Waterfowl Habitat (Ramsar) </w:t>
            </w:r>
          </w:p>
        </w:tc>
        <w:tc>
          <w:tcPr>
            <w:tcW w:w="4725" w:type="dxa"/>
            <w:tcMar>
              <w:left w:w="90" w:type="dxa"/>
              <w:right w:w="90" w:type="dxa"/>
            </w:tcMar>
          </w:tcPr>
          <w:p w14:paraId="5C673E3B" w14:textId="3E313113" w:rsidR="008C0428" w:rsidRPr="00AD36D2" w:rsidRDefault="008C0428" w:rsidP="00593980">
            <w:pPr>
              <w:pStyle w:val="CBDTableNormal"/>
            </w:pPr>
            <w:r w:rsidRPr="00AD36D2">
              <w:t xml:space="preserve">Argentina, </w:t>
            </w:r>
            <w:r w:rsidR="009C3656" w:rsidRPr="00AD36D2">
              <w:t xml:space="preserve">Aruba (Kingdom of the Netherlands), </w:t>
            </w:r>
            <w:r w:rsidRPr="00AD36D2">
              <w:t xml:space="preserve">Australia, Belgium, Burkina Faso, Canada, China, </w:t>
            </w:r>
            <w:r w:rsidRPr="00AD36D2">
              <w:lastRenderedPageBreak/>
              <w:t xml:space="preserve">Colombia, </w:t>
            </w:r>
            <w:r w:rsidR="00165593" w:rsidRPr="00AD36D2">
              <w:t xml:space="preserve">Curaçao (Kingdom of the Netherlands), </w:t>
            </w:r>
            <w:r w:rsidRPr="00AD36D2">
              <w:t xml:space="preserve">Hungary, Indonesia, Ireland, Italy, Japan, Jordan, Libya, Luxembourg, Malaysia, </w:t>
            </w:r>
            <w:r w:rsidR="00690D9F" w:rsidRPr="00AD36D2">
              <w:t xml:space="preserve">Republic of </w:t>
            </w:r>
            <w:r w:rsidRPr="00AD36D2">
              <w:t>Moldova, Netherlands (</w:t>
            </w:r>
            <w:r w:rsidR="00393563" w:rsidRPr="00AD36D2">
              <w:t>Kingdom of the</w:t>
            </w:r>
            <w:r w:rsidRPr="00AD36D2">
              <w:t>), Norway, Peru, Republic of Korea, Slovenia, Spain, Suriname, Thailand, Tonga, Tunisia, Togo, Uganda, United Arab Emirates, Viet</w:t>
            </w:r>
            <w:r w:rsidR="00F760D4" w:rsidRPr="00AD36D2">
              <w:t xml:space="preserve"> N</w:t>
            </w:r>
            <w:r w:rsidRPr="00AD36D2">
              <w:t>am</w:t>
            </w:r>
          </w:p>
        </w:tc>
      </w:tr>
      <w:tr w:rsidR="008C0428" w:rsidRPr="00AD36D2" w14:paraId="009BA802" w14:textId="77777777" w:rsidTr="00017740">
        <w:trPr>
          <w:trHeight w:val="300"/>
        </w:trPr>
        <w:tc>
          <w:tcPr>
            <w:tcW w:w="4740" w:type="dxa"/>
            <w:tcMar>
              <w:left w:w="90" w:type="dxa"/>
              <w:right w:w="90" w:type="dxa"/>
            </w:tcMar>
          </w:tcPr>
          <w:p w14:paraId="35308647" w14:textId="77777777" w:rsidR="008C0428" w:rsidRPr="00AD36D2" w:rsidRDefault="008C0428" w:rsidP="00593980">
            <w:pPr>
              <w:pStyle w:val="CBDTableNormal"/>
            </w:pPr>
            <w:r w:rsidRPr="00AD36D2">
              <w:lastRenderedPageBreak/>
              <w:t xml:space="preserve">Rotterdam Convention on the Prior Informed Consent Procedure for Certain Hazardous Chemicals and Pesticides in International Trade (Rotterdam Convention) </w:t>
            </w:r>
          </w:p>
        </w:tc>
        <w:tc>
          <w:tcPr>
            <w:tcW w:w="4725" w:type="dxa"/>
            <w:tcMar>
              <w:left w:w="90" w:type="dxa"/>
              <w:right w:w="90" w:type="dxa"/>
            </w:tcMar>
          </w:tcPr>
          <w:p w14:paraId="219C34A0" w14:textId="77777777" w:rsidR="008C0428" w:rsidRPr="00AD36D2" w:rsidRDefault="008C0428" w:rsidP="00593980">
            <w:pPr>
              <w:pStyle w:val="CBDTableNormal"/>
            </w:pPr>
            <w:r w:rsidRPr="00AD36D2">
              <w:t>Norway, Suriname, Tonga</w:t>
            </w:r>
          </w:p>
        </w:tc>
      </w:tr>
      <w:tr w:rsidR="008C0428" w:rsidRPr="00AD36D2" w14:paraId="77071BC5" w14:textId="77777777" w:rsidTr="00017740">
        <w:trPr>
          <w:trHeight w:val="300"/>
        </w:trPr>
        <w:tc>
          <w:tcPr>
            <w:tcW w:w="4740" w:type="dxa"/>
            <w:tcMar>
              <w:left w:w="90" w:type="dxa"/>
              <w:right w:w="90" w:type="dxa"/>
            </w:tcMar>
          </w:tcPr>
          <w:p w14:paraId="6E890BF2" w14:textId="77777777" w:rsidR="008C0428" w:rsidRPr="00AD36D2" w:rsidRDefault="008C0428" w:rsidP="00593980">
            <w:pPr>
              <w:pStyle w:val="CBDTableNormal"/>
            </w:pPr>
            <w:r w:rsidRPr="00AD36D2">
              <w:t xml:space="preserve">Sendai Framework for Disaster Risk Reduction </w:t>
            </w:r>
          </w:p>
        </w:tc>
        <w:tc>
          <w:tcPr>
            <w:tcW w:w="4725" w:type="dxa"/>
            <w:tcMar>
              <w:left w:w="90" w:type="dxa"/>
              <w:right w:w="90" w:type="dxa"/>
            </w:tcMar>
          </w:tcPr>
          <w:p w14:paraId="1A9C3E1A" w14:textId="77777777" w:rsidR="008C0428" w:rsidRPr="00AD36D2" w:rsidRDefault="008C0428" w:rsidP="00593980">
            <w:pPr>
              <w:pStyle w:val="CBDTableNormal"/>
            </w:pPr>
            <w:r w:rsidRPr="00AD36D2">
              <w:t>Thailand</w:t>
            </w:r>
          </w:p>
        </w:tc>
      </w:tr>
      <w:tr w:rsidR="008C0428" w:rsidRPr="00AD36D2" w14:paraId="3B780DB2" w14:textId="77777777" w:rsidTr="00017740">
        <w:trPr>
          <w:trHeight w:val="300"/>
        </w:trPr>
        <w:tc>
          <w:tcPr>
            <w:tcW w:w="4740" w:type="dxa"/>
            <w:tcMar>
              <w:left w:w="90" w:type="dxa"/>
              <w:right w:w="90" w:type="dxa"/>
            </w:tcMar>
          </w:tcPr>
          <w:p w14:paraId="66C15AD6" w14:textId="77777777" w:rsidR="008C0428" w:rsidRPr="00AD36D2" w:rsidRDefault="008C0428" w:rsidP="00593980">
            <w:pPr>
              <w:pStyle w:val="CBDTableNormal"/>
            </w:pPr>
            <w:r w:rsidRPr="00AD36D2">
              <w:t>Stockholm Convention on Persistent Organic Pollutants (Stockholm Convention)</w:t>
            </w:r>
          </w:p>
        </w:tc>
        <w:tc>
          <w:tcPr>
            <w:tcW w:w="4725" w:type="dxa"/>
            <w:tcMar>
              <w:left w:w="90" w:type="dxa"/>
              <w:right w:w="90" w:type="dxa"/>
            </w:tcMar>
          </w:tcPr>
          <w:p w14:paraId="22C6B0C4" w14:textId="77777777" w:rsidR="008C0428" w:rsidRPr="00AD36D2" w:rsidRDefault="008C0428" w:rsidP="00593980">
            <w:pPr>
              <w:pStyle w:val="CBDTableNormal"/>
              <w:rPr>
                <w:lang w:val="es-ES"/>
              </w:rPr>
            </w:pPr>
            <w:r w:rsidRPr="00AD36D2">
              <w:rPr>
                <w:lang w:val="es-ES"/>
              </w:rPr>
              <w:t>Canada, Norway, Suriname, Tonga, Tunisia</w:t>
            </w:r>
          </w:p>
        </w:tc>
      </w:tr>
      <w:tr w:rsidR="008C0428" w:rsidRPr="00AD36D2" w14:paraId="03D946CF" w14:textId="77777777" w:rsidTr="00017740">
        <w:trPr>
          <w:trHeight w:val="300"/>
        </w:trPr>
        <w:tc>
          <w:tcPr>
            <w:tcW w:w="4740" w:type="dxa"/>
            <w:tcMar>
              <w:left w:w="90" w:type="dxa"/>
              <w:right w:w="90" w:type="dxa"/>
            </w:tcMar>
          </w:tcPr>
          <w:p w14:paraId="07B22BE0" w14:textId="77777777" w:rsidR="008C0428" w:rsidRPr="00AD36D2" w:rsidRDefault="008C0428" w:rsidP="00593980">
            <w:pPr>
              <w:pStyle w:val="CBDTableNormal"/>
            </w:pPr>
            <w:r w:rsidRPr="00AD36D2">
              <w:t xml:space="preserve">UN Covenant on Civil and Political Rights </w:t>
            </w:r>
          </w:p>
        </w:tc>
        <w:tc>
          <w:tcPr>
            <w:tcW w:w="4725" w:type="dxa"/>
            <w:tcMar>
              <w:left w:w="90" w:type="dxa"/>
              <w:right w:w="90" w:type="dxa"/>
            </w:tcMar>
          </w:tcPr>
          <w:p w14:paraId="5949EB6B" w14:textId="77777777" w:rsidR="008C0428" w:rsidRPr="00AD36D2" w:rsidRDefault="008C0428" w:rsidP="00593980">
            <w:pPr>
              <w:pStyle w:val="CBDTableNormal"/>
            </w:pPr>
            <w:r w:rsidRPr="00AD36D2">
              <w:t>Norway</w:t>
            </w:r>
          </w:p>
        </w:tc>
      </w:tr>
      <w:tr w:rsidR="008C0428" w:rsidRPr="00AD36D2" w14:paraId="360901F2" w14:textId="77777777" w:rsidTr="00017740">
        <w:trPr>
          <w:trHeight w:val="300"/>
        </w:trPr>
        <w:tc>
          <w:tcPr>
            <w:tcW w:w="4740" w:type="dxa"/>
            <w:tcMar>
              <w:left w:w="90" w:type="dxa"/>
              <w:right w:w="90" w:type="dxa"/>
            </w:tcMar>
          </w:tcPr>
          <w:p w14:paraId="417E2BFF" w14:textId="77777777" w:rsidR="008C0428" w:rsidRPr="00AD36D2" w:rsidRDefault="008C0428" w:rsidP="00593980">
            <w:pPr>
              <w:pStyle w:val="CBDTableNormal"/>
            </w:pPr>
            <w:r w:rsidRPr="00AD36D2">
              <w:t>UNESCO Man and the Biosphere Programme (MAB)</w:t>
            </w:r>
          </w:p>
        </w:tc>
        <w:tc>
          <w:tcPr>
            <w:tcW w:w="4725" w:type="dxa"/>
            <w:tcMar>
              <w:left w:w="90" w:type="dxa"/>
              <w:right w:w="90" w:type="dxa"/>
            </w:tcMar>
          </w:tcPr>
          <w:p w14:paraId="206AA357" w14:textId="77777777" w:rsidR="008C0428" w:rsidRPr="00AD36D2" w:rsidRDefault="008C0428" w:rsidP="00593980">
            <w:pPr>
              <w:pStyle w:val="CBDTableNormal"/>
            </w:pPr>
            <w:r w:rsidRPr="00AD36D2">
              <w:t>Italy, Malaysia, Spain</w:t>
            </w:r>
          </w:p>
        </w:tc>
      </w:tr>
      <w:tr w:rsidR="008C0428" w:rsidRPr="00AD36D2" w14:paraId="6E7F5D85" w14:textId="77777777" w:rsidTr="00017740">
        <w:trPr>
          <w:trHeight w:val="300"/>
        </w:trPr>
        <w:tc>
          <w:tcPr>
            <w:tcW w:w="4740" w:type="dxa"/>
            <w:tcMar>
              <w:left w:w="90" w:type="dxa"/>
              <w:right w:w="90" w:type="dxa"/>
            </w:tcMar>
          </w:tcPr>
          <w:p w14:paraId="129C6361" w14:textId="77777777" w:rsidR="008C0428" w:rsidRPr="00AD36D2" w:rsidRDefault="008C0428" w:rsidP="00593980">
            <w:pPr>
              <w:pStyle w:val="CBDTableNormal"/>
            </w:pPr>
            <w:r w:rsidRPr="00AD36D2">
              <w:t xml:space="preserve">United Nations Convention on the Law of the Sea (UNCLOS) </w:t>
            </w:r>
          </w:p>
        </w:tc>
        <w:tc>
          <w:tcPr>
            <w:tcW w:w="4725" w:type="dxa"/>
            <w:tcMar>
              <w:left w:w="90" w:type="dxa"/>
              <w:right w:w="90" w:type="dxa"/>
            </w:tcMar>
          </w:tcPr>
          <w:p w14:paraId="149D3823" w14:textId="77777777" w:rsidR="008C0428" w:rsidRPr="00AD36D2" w:rsidRDefault="008C0428" w:rsidP="00593980">
            <w:pPr>
              <w:pStyle w:val="CBDTableNormal"/>
            </w:pPr>
            <w:r w:rsidRPr="00AD36D2">
              <w:t>Belgium, Canada, Indonesia, Norway</w:t>
            </w:r>
          </w:p>
        </w:tc>
      </w:tr>
      <w:tr w:rsidR="008C0428" w:rsidRPr="00AD36D2" w14:paraId="35EBCADF" w14:textId="77777777" w:rsidTr="00017740">
        <w:trPr>
          <w:trHeight w:val="300"/>
        </w:trPr>
        <w:tc>
          <w:tcPr>
            <w:tcW w:w="4740" w:type="dxa"/>
            <w:tcMar>
              <w:left w:w="90" w:type="dxa"/>
              <w:right w:w="90" w:type="dxa"/>
            </w:tcMar>
          </w:tcPr>
          <w:p w14:paraId="2733AA1C" w14:textId="77777777" w:rsidR="008C0428" w:rsidRPr="00AD36D2" w:rsidRDefault="008C0428" w:rsidP="00593980">
            <w:pPr>
              <w:pStyle w:val="CBDTableNormal"/>
            </w:pPr>
            <w:r w:rsidRPr="00AD36D2">
              <w:t xml:space="preserve">United Nations Convention to Combat Desertification (UNCCD) </w:t>
            </w:r>
          </w:p>
        </w:tc>
        <w:tc>
          <w:tcPr>
            <w:tcW w:w="4725" w:type="dxa"/>
            <w:tcMar>
              <w:left w:w="90" w:type="dxa"/>
              <w:right w:w="90" w:type="dxa"/>
            </w:tcMar>
          </w:tcPr>
          <w:p w14:paraId="0411B224" w14:textId="6ED87D9B" w:rsidR="008C0428" w:rsidRPr="00AD36D2" w:rsidRDefault="008C0428" w:rsidP="00593980">
            <w:pPr>
              <w:pStyle w:val="CBDTableNormal"/>
            </w:pPr>
            <w:r w:rsidRPr="00AD36D2">
              <w:t>Argentina, Australia, Belgium, Burkina Faso, France, Germany, Ireland, Italy, Libya, Malta, Netherlands (</w:t>
            </w:r>
            <w:r w:rsidR="0063367A" w:rsidRPr="00AD36D2">
              <w:t>Kingdom of the</w:t>
            </w:r>
            <w:r w:rsidRPr="00AD36D2">
              <w:t>), Norway, Peru, State of Palestine, Suriname, Thailand, Togo, Tonga, Tunisia, Uganda, United Kingdom</w:t>
            </w:r>
            <w:r w:rsidR="007161E2" w:rsidRPr="00AD36D2">
              <w:t xml:space="preserve"> of Great Britain and Northern Ireland</w:t>
            </w:r>
            <w:r w:rsidRPr="00AD36D2">
              <w:t>, Yemen</w:t>
            </w:r>
          </w:p>
        </w:tc>
      </w:tr>
      <w:tr w:rsidR="008C0428" w:rsidRPr="00AD36D2" w14:paraId="04E7BEE2" w14:textId="77777777" w:rsidTr="00017740">
        <w:trPr>
          <w:trHeight w:val="300"/>
        </w:trPr>
        <w:tc>
          <w:tcPr>
            <w:tcW w:w="4740" w:type="dxa"/>
            <w:tcMar>
              <w:left w:w="90" w:type="dxa"/>
              <w:right w:w="90" w:type="dxa"/>
            </w:tcMar>
          </w:tcPr>
          <w:p w14:paraId="31D2A4E7" w14:textId="77777777" w:rsidR="008C0428" w:rsidRPr="00AD36D2" w:rsidRDefault="008C0428" w:rsidP="00593980">
            <w:pPr>
              <w:pStyle w:val="CBDTableNormal"/>
            </w:pPr>
            <w:r w:rsidRPr="00AD36D2">
              <w:t xml:space="preserve">United Nations Educational, Scientific and Cultural Organization (UNESCO) </w:t>
            </w:r>
          </w:p>
        </w:tc>
        <w:tc>
          <w:tcPr>
            <w:tcW w:w="4725" w:type="dxa"/>
            <w:tcMar>
              <w:left w:w="90" w:type="dxa"/>
              <w:right w:w="90" w:type="dxa"/>
            </w:tcMar>
          </w:tcPr>
          <w:p w14:paraId="790D0E3A" w14:textId="7B209628" w:rsidR="008C0428" w:rsidRPr="00AD36D2" w:rsidRDefault="008C0428" w:rsidP="00593980">
            <w:pPr>
              <w:pStyle w:val="CBDTableNormal"/>
            </w:pPr>
            <w:r w:rsidRPr="00AD36D2">
              <w:t>Belgium, Germany, Netherlands (</w:t>
            </w:r>
            <w:r w:rsidR="0063367A" w:rsidRPr="00AD36D2">
              <w:t>Kingdom of the</w:t>
            </w:r>
            <w:r w:rsidRPr="00AD36D2">
              <w:t>), Norway, Suriname</w:t>
            </w:r>
          </w:p>
        </w:tc>
      </w:tr>
      <w:tr w:rsidR="008C0428" w:rsidRPr="00AD36D2" w14:paraId="05F82327" w14:textId="77777777" w:rsidTr="00017740">
        <w:trPr>
          <w:trHeight w:val="300"/>
        </w:trPr>
        <w:tc>
          <w:tcPr>
            <w:tcW w:w="4740" w:type="dxa"/>
            <w:tcMar>
              <w:left w:w="90" w:type="dxa"/>
              <w:right w:w="90" w:type="dxa"/>
            </w:tcMar>
          </w:tcPr>
          <w:p w14:paraId="4992A8A9" w14:textId="77777777" w:rsidR="008C0428" w:rsidRPr="00AD36D2" w:rsidRDefault="008C0428" w:rsidP="00593980">
            <w:pPr>
              <w:pStyle w:val="CBDTableNormal"/>
            </w:pPr>
            <w:r w:rsidRPr="00AD36D2">
              <w:t xml:space="preserve">United Nations Framework Convention on Climate Change (UNFCCC) </w:t>
            </w:r>
          </w:p>
        </w:tc>
        <w:tc>
          <w:tcPr>
            <w:tcW w:w="4725" w:type="dxa"/>
            <w:tcMar>
              <w:left w:w="90" w:type="dxa"/>
              <w:right w:w="90" w:type="dxa"/>
            </w:tcMar>
          </w:tcPr>
          <w:p w14:paraId="1A5D3CF4" w14:textId="2C2D6728" w:rsidR="008C0428" w:rsidRPr="00AD36D2" w:rsidRDefault="008C0428" w:rsidP="00593980">
            <w:pPr>
              <w:pStyle w:val="CBDTableNormal"/>
            </w:pPr>
            <w:r w:rsidRPr="00AD36D2">
              <w:t>Andorra, Australia, Austria, Belgium, Burkina Faso, Canada, France, Germany, Ireland, Italy, Japan, Libya, Malta, Netherlands (</w:t>
            </w:r>
            <w:r w:rsidR="0063367A" w:rsidRPr="00AD36D2">
              <w:t>Kingdom of the</w:t>
            </w:r>
            <w:r w:rsidRPr="00AD36D2">
              <w:t>), Peru, Republic of Korea, Slovenia, State of Palestine, Suriname, Thailand, Tonga, Tunisia, Uganda, United Arab Emirates, United Kingdom, Yemen</w:t>
            </w:r>
          </w:p>
        </w:tc>
      </w:tr>
      <w:tr w:rsidR="008C0428" w:rsidRPr="00AD36D2" w14:paraId="370E8FB1" w14:textId="77777777" w:rsidTr="00017740">
        <w:trPr>
          <w:trHeight w:val="300"/>
        </w:trPr>
        <w:tc>
          <w:tcPr>
            <w:tcW w:w="4740" w:type="dxa"/>
            <w:tcMar>
              <w:left w:w="90" w:type="dxa"/>
              <w:right w:w="90" w:type="dxa"/>
            </w:tcMar>
          </w:tcPr>
          <w:p w14:paraId="1B693FB9" w14:textId="77777777" w:rsidR="008C0428" w:rsidRPr="00AD36D2" w:rsidRDefault="008C0428" w:rsidP="00593980">
            <w:pPr>
              <w:pStyle w:val="CBDTableNormal"/>
            </w:pPr>
            <w:r w:rsidRPr="00AD36D2">
              <w:t xml:space="preserve">Vienna Convention for the Protection of the Ozone Layer (Vienna Protocol) </w:t>
            </w:r>
          </w:p>
        </w:tc>
        <w:tc>
          <w:tcPr>
            <w:tcW w:w="4725" w:type="dxa"/>
            <w:tcMar>
              <w:left w:w="90" w:type="dxa"/>
              <w:right w:w="90" w:type="dxa"/>
            </w:tcMar>
          </w:tcPr>
          <w:p w14:paraId="2FBE6AA9" w14:textId="77777777" w:rsidR="008C0428" w:rsidRPr="00AD36D2" w:rsidRDefault="008C0428" w:rsidP="00593980">
            <w:pPr>
              <w:pStyle w:val="CBDTableNormal"/>
            </w:pPr>
            <w:r w:rsidRPr="00AD36D2">
              <w:t>State of Palestine</w:t>
            </w:r>
          </w:p>
        </w:tc>
      </w:tr>
      <w:tr w:rsidR="008C0428" w:rsidRPr="00AD36D2" w14:paraId="3451A269" w14:textId="77777777" w:rsidTr="00017740">
        <w:trPr>
          <w:trHeight w:val="300"/>
        </w:trPr>
        <w:tc>
          <w:tcPr>
            <w:tcW w:w="4740" w:type="dxa"/>
            <w:tcMar>
              <w:left w:w="90" w:type="dxa"/>
              <w:right w:w="90" w:type="dxa"/>
            </w:tcMar>
          </w:tcPr>
          <w:p w14:paraId="44AB38EA" w14:textId="77777777" w:rsidR="008C0428" w:rsidRPr="00AD36D2" w:rsidRDefault="008C0428" w:rsidP="00593980">
            <w:pPr>
              <w:pStyle w:val="CBDTableNormal"/>
              <w:rPr>
                <w:lang w:val="en-US"/>
              </w:rPr>
            </w:pPr>
            <w:r w:rsidRPr="00AD36D2">
              <w:rPr>
                <w:lang w:val="en-US"/>
              </w:rPr>
              <w:t xml:space="preserve">Waigani Convention </w:t>
            </w:r>
          </w:p>
        </w:tc>
        <w:tc>
          <w:tcPr>
            <w:tcW w:w="4725" w:type="dxa"/>
            <w:tcMar>
              <w:left w:w="90" w:type="dxa"/>
              <w:right w:w="90" w:type="dxa"/>
            </w:tcMar>
          </w:tcPr>
          <w:p w14:paraId="77B34B03" w14:textId="77777777" w:rsidR="008C0428" w:rsidRPr="00AD36D2" w:rsidRDefault="008C0428" w:rsidP="00593980">
            <w:pPr>
              <w:pStyle w:val="CBDTableNormal"/>
            </w:pPr>
            <w:r w:rsidRPr="00AD36D2">
              <w:t>Tonga</w:t>
            </w:r>
          </w:p>
        </w:tc>
      </w:tr>
      <w:tr w:rsidR="008C0428" w:rsidRPr="00AD36D2" w14:paraId="59F54DF8" w14:textId="77777777" w:rsidTr="00017740">
        <w:trPr>
          <w:trHeight w:val="300"/>
        </w:trPr>
        <w:tc>
          <w:tcPr>
            <w:tcW w:w="4740" w:type="dxa"/>
            <w:tcMar>
              <w:left w:w="90" w:type="dxa"/>
              <w:right w:w="90" w:type="dxa"/>
            </w:tcMar>
          </w:tcPr>
          <w:p w14:paraId="3AD05469" w14:textId="77777777" w:rsidR="008C0428" w:rsidRPr="00AD36D2" w:rsidRDefault="008C0428" w:rsidP="00593980">
            <w:pPr>
              <w:pStyle w:val="CBDTableNormal"/>
            </w:pPr>
            <w:r w:rsidRPr="00AD36D2">
              <w:t xml:space="preserve">World Heritage Convention (WHC) </w:t>
            </w:r>
          </w:p>
        </w:tc>
        <w:tc>
          <w:tcPr>
            <w:tcW w:w="4725" w:type="dxa"/>
            <w:tcMar>
              <w:left w:w="90" w:type="dxa"/>
              <w:right w:w="90" w:type="dxa"/>
            </w:tcMar>
          </w:tcPr>
          <w:p w14:paraId="654317CF" w14:textId="77777777" w:rsidR="008C0428" w:rsidRPr="00AD36D2" w:rsidRDefault="008C0428" w:rsidP="00593980">
            <w:pPr>
              <w:pStyle w:val="CBDTableNormal"/>
            </w:pPr>
            <w:r w:rsidRPr="00AD36D2">
              <w:t>Argentina, Australia, Belgium, Germany, Hungary, Italy, Norway, Peru, State of Palestine, Uganda</w:t>
            </w:r>
          </w:p>
        </w:tc>
      </w:tr>
    </w:tbl>
    <w:p w14:paraId="537244A3" w14:textId="4BA6A2B2" w:rsidR="00D77903" w:rsidRPr="00AD36D2" w:rsidRDefault="00D77903" w:rsidP="00A1531D"/>
    <w:p w14:paraId="52BC5749" w14:textId="77777777" w:rsidR="00D77903" w:rsidRPr="00AD36D2" w:rsidRDefault="00D77903">
      <w:pPr>
        <w:tabs>
          <w:tab w:val="clear" w:pos="567"/>
          <w:tab w:val="clear" w:pos="1134"/>
          <w:tab w:val="clear" w:pos="1701"/>
          <w:tab w:val="clear" w:pos="2268"/>
        </w:tabs>
        <w:spacing w:after="160" w:line="278" w:lineRule="auto"/>
        <w:jc w:val="left"/>
      </w:pPr>
      <w:r w:rsidRPr="00AD36D2">
        <w:br w:type="page"/>
      </w:r>
    </w:p>
    <w:p w14:paraId="3B1F72E2" w14:textId="51FECBD0" w:rsidR="00B81D4F" w:rsidRPr="00AD36D2" w:rsidRDefault="00B81D4F" w:rsidP="00B81D4F">
      <w:pPr>
        <w:pStyle w:val="CBDAnnex"/>
      </w:pPr>
      <w:bookmarkStart w:id="172" w:name="_Toc219112352"/>
      <w:r w:rsidRPr="00AD36D2">
        <w:lastRenderedPageBreak/>
        <w:t>A</w:t>
      </w:r>
      <w:r w:rsidR="00095C31" w:rsidRPr="00AD36D2">
        <w:t>nnex</w:t>
      </w:r>
      <w:r w:rsidRPr="00AD36D2">
        <w:t xml:space="preserve"> I</w:t>
      </w:r>
      <w:r w:rsidR="005C1302" w:rsidRPr="00AD36D2">
        <w:t>II</w:t>
      </w:r>
      <w:bookmarkEnd w:id="172"/>
    </w:p>
    <w:p w14:paraId="6C41B537" w14:textId="51FAA78C" w:rsidR="00B81D4F" w:rsidRPr="00AD36D2" w:rsidRDefault="00B81D4F" w:rsidP="008E1EA8">
      <w:pPr>
        <w:pStyle w:val="CBDH1"/>
        <w:tabs>
          <w:tab w:val="clear" w:pos="567"/>
        </w:tabs>
        <w:ind w:left="0" w:firstLine="0"/>
      </w:pPr>
      <w:bookmarkStart w:id="173" w:name="_Toc219112353"/>
      <w:r w:rsidRPr="00AD36D2">
        <w:t>Parties whose national targets were considered in the analysis of national targets</w:t>
      </w:r>
      <w:bookmarkEnd w:id="173"/>
    </w:p>
    <w:p w14:paraId="2EBEDF5A" w14:textId="77777777" w:rsidR="00B81D4F" w:rsidRPr="00AD36D2" w:rsidRDefault="00B81D4F" w:rsidP="00B81D4F">
      <w:pPr>
        <w:pStyle w:val="CBDSubTitle"/>
        <w:sectPr w:rsidR="00B81D4F" w:rsidRPr="00AD36D2" w:rsidSect="00F12734">
          <w:headerReference w:type="even" r:id="rId52"/>
          <w:headerReference w:type="default" r:id="rId53"/>
          <w:footerReference w:type="even" r:id="rId54"/>
          <w:footerReference w:type="default" r:id="rId55"/>
          <w:pgSz w:w="12240" w:h="15840"/>
          <w:pgMar w:top="1134" w:right="1440" w:bottom="1134" w:left="1440" w:header="709" w:footer="709" w:gutter="0"/>
          <w:cols w:space="708"/>
          <w:docGrid w:linePitch="360"/>
        </w:sectPr>
      </w:pPr>
    </w:p>
    <w:p w14:paraId="4CDEEE54"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Algeria</w:t>
      </w:r>
    </w:p>
    <w:p w14:paraId="1F69F8CA" w14:textId="77777777" w:rsidR="00B81D4F" w:rsidRPr="00AD36D2" w:rsidRDefault="00B81D4F" w:rsidP="004335DE">
      <w:pPr>
        <w:numPr>
          <w:ilvl w:val="0"/>
          <w:numId w:val="16"/>
        </w:numPr>
        <w:tabs>
          <w:tab w:val="clear" w:pos="567"/>
          <w:tab w:val="clear" w:pos="1134"/>
          <w:tab w:val="clear" w:pos="1701"/>
          <w:tab w:val="clear" w:pos="2268"/>
        </w:tabs>
        <w:ind w:left="1560" w:hanging="567"/>
        <w:jc w:val="left"/>
      </w:pPr>
      <w:r w:rsidRPr="00AD36D2">
        <w:t>Angola</w:t>
      </w:r>
    </w:p>
    <w:p w14:paraId="3F7A22EB" w14:textId="77777777" w:rsidR="00B81D4F" w:rsidRPr="00AD36D2" w:rsidRDefault="00B81D4F" w:rsidP="004335DE">
      <w:pPr>
        <w:numPr>
          <w:ilvl w:val="0"/>
          <w:numId w:val="16"/>
        </w:numPr>
        <w:tabs>
          <w:tab w:val="clear" w:pos="567"/>
          <w:tab w:val="clear" w:pos="1134"/>
          <w:tab w:val="clear" w:pos="1701"/>
          <w:tab w:val="clear" w:pos="2268"/>
        </w:tabs>
        <w:ind w:left="1560" w:hanging="567"/>
        <w:jc w:val="left"/>
      </w:pPr>
      <w:r w:rsidRPr="00AD36D2">
        <w:t>Armenia</w:t>
      </w:r>
    </w:p>
    <w:p w14:paraId="4B9A5A6D" w14:textId="77777777" w:rsidR="00B81D4F" w:rsidRPr="00AD36D2" w:rsidRDefault="00B81D4F" w:rsidP="004335DE">
      <w:pPr>
        <w:numPr>
          <w:ilvl w:val="0"/>
          <w:numId w:val="16"/>
        </w:numPr>
        <w:tabs>
          <w:tab w:val="clear" w:pos="567"/>
          <w:tab w:val="clear" w:pos="1134"/>
          <w:tab w:val="clear" w:pos="1701"/>
          <w:tab w:val="clear" w:pos="2268"/>
        </w:tabs>
        <w:ind w:left="1560" w:hanging="567"/>
        <w:jc w:val="left"/>
      </w:pPr>
      <w:r w:rsidRPr="00AD36D2">
        <w:t>Australia</w:t>
      </w:r>
    </w:p>
    <w:p w14:paraId="7B8BE541" w14:textId="77777777" w:rsidR="00B81D4F" w:rsidRPr="00AD36D2" w:rsidRDefault="00B81D4F" w:rsidP="004335DE">
      <w:pPr>
        <w:numPr>
          <w:ilvl w:val="0"/>
          <w:numId w:val="16"/>
        </w:numPr>
        <w:tabs>
          <w:tab w:val="clear" w:pos="567"/>
          <w:tab w:val="clear" w:pos="1134"/>
          <w:tab w:val="clear" w:pos="1701"/>
          <w:tab w:val="clear" w:pos="2268"/>
        </w:tabs>
        <w:ind w:left="1560" w:hanging="567"/>
        <w:jc w:val="left"/>
      </w:pPr>
      <w:r w:rsidRPr="00AD36D2">
        <w:t>Austria</w:t>
      </w:r>
    </w:p>
    <w:p w14:paraId="40E6F0C4" w14:textId="77777777" w:rsidR="00B81D4F" w:rsidRPr="00AD36D2" w:rsidRDefault="00B81D4F" w:rsidP="004335DE">
      <w:pPr>
        <w:numPr>
          <w:ilvl w:val="0"/>
          <w:numId w:val="16"/>
        </w:numPr>
        <w:tabs>
          <w:tab w:val="clear" w:pos="567"/>
          <w:tab w:val="clear" w:pos="1134"/>
          <w:tab w:val="clear" w:pos="1701"/>
          <w:tab w:val="clear" w:pos="2268"/>
        </w:tabs>
        <w:ind w:left="1560" w:hanging="567"/>
        <w:jc w:val="left"/>
      </w:pPr>
      <w:r w:rsidRPr="00AD36D2">
        <w:t>Azerbaijan</w:t>
      </w:r>
    </w:p>
    <w:p w14:paraId="76AF564F"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Bangladesh</w:t>
      </w:r>
    </w:p>
    <w:p w14:paraId="3F8EFD00"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Belarus</w:t>
      </w:r>
    </w:p>
    <w:p w14:paraId="6B8CBCD8"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Belgium</w:t>
      </w:r>
    </w:p>
    <w:p w14:paraId="11358E20"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Benin</w:t>
      </w:r>
    </w:p>
    <w:p w14:paraId="4E9A2B94"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Bhutan</w:t>
      </w:r>
    </w:p>
    <w:p w14:paraId="0B86B153"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Bolivia (Plurinational State of)</w:t>
      </w:r>
    </w:p>
    <w:p w14:paraId="494D677D"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Bosnia and Herzegovina</w:t>
      </w:r>
    </w:p>
    <w:p w14:paraId="3987F1F0"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Botswana</w:t>
      </w:r>
    </w:p>
    <w:p w14:paraId="2F5961A0"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Burkina Faso</w:t>
      </w:r>
    </w:p>
    <w:p w14:paraId="1302FE03"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Burundi</w:t>
      </w:r>
    </w:p>
    <w:p w14:paraId="74D7661E"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Cabo Verde</w:t>
      </w:r>
    </w:p>
    <w:p w14:paraId="06759379"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Cambodia</w:t>
      </w:r>
    </w:p>
    <w:p w14:paraId="67A7451F"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Cameroon</w:t>
      </w:r>
    </w:p>
    <w:p w14:paraId="1713B0FF"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Canada</w:t>
      </w:r>
    </w:p>
    <w:p w14:paraId="6979EE57"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Central African Republic</w:t>
      </w:r>
    </w:p>
    <w:p w14:paraId="05B9794B"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Chad</w:t>
      </w:r>
    </w:p>
    <w:p w14:paraId="376EE520"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Chile</w:t>
      </w:r>
    </w:p>
    <w:p w14:paraId="3458BCEA"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China</w:t>
      </w:r>
    </w:p>
    <w:p w14:paraId="4B543101"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Colombia</w:t>
      </w:r>
    </w:p>
    <w:p w14:paraId="77E8BE97"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Comoros</w:t>
      </w:r>
    </w:p>
    <w:p w14:paraId="36E48EC8"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Cook Islands</w:t>
      </w:r>
    </w:p>
    <w:p w14:paraId="79466618"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Costa Rica</w:t>
      </w:r>
    </w:p>
    <w:p w14:paraId="1CC7A5F3"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Côte d'Ivoire</w:t>
      </w:r>
    </w:p>
    <w:p w14:paraId="32361F3D"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Croatia</w:t>
      </w:r>
    </w:p>
    <w:p w14:paraId="61593755"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Cuba</w:t>
      </w:r>
    </w:p>
    <w:p w14:paraId="36AC9F5B"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Cyprus</w:t>
      </w:r>
    </w:p>
    <w:p w14:paraId="176A39FB"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Czechia</w:t>
      </w:r>
    </w:p>
    <w:p w14:paraId="613F1671"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Democratic Republic of the Congo</w:t>
      </w:r>
    </w:p>
    <w:p w14:paraId="4C4CD919"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Djibouti</w:t>
      </w:r>
    </w:p>
    <w:p w14:paraId="3B316B13"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Dominican Republic</w:t>
      </w:r>
    </w:p>
    <w:p w14:paraId="71E58D51"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Ecuador</w:t>
      </w:r>
    </w:p>
    <w:p w14:paraId="0E6B5F54"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Egypt</w:t>
      </w:r>
    </w:p>
    <w:p w14:paraId="4834D994"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El Salvador</w:t>
      </w:r>
    </w:p>
    <w:p w14:paraId="2E8BE838"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Equatorial Guinea</w:t>
      </w:r>
    </w:p>
    <w:p w14:paraId="485883EF"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Eritrea</w:t>
      </w:r>
    </w:p>
    <w:p w14:paraId="06CA4EA1"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Eswatini</w:t>
      </w:r>
    </w:p>
    <w:p w14:paraId="1A37320F"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Ethiopia</w:t>
      </w:r>
    </w:p>
    <w:p w14:paraId="52882C6F"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European Union</w:t>
      </w:r>
    </w:p>
    <w:p w14:paraId="4D1D8700" w14:textId="77777777" w:rsidR="00B81D4F" w:rsidRPr="00AD36D2" w:rsidRDefault="00B81D4F" w:rsidP="00422CCA">
      <w:pPr>
        <w:numPr>
          <w:ilvl w:val="0"/>
          <w:numId w:val="16"/>
        </w:numPr>
        <w:tabs>
          <w:tab w:val="clear" w:pos="567"/>
          <w:tab w:val="clear" w:pos="1134"/>
          <w:tab w:val="clear" w:pos="1701"/>
          <w:tab w:val="clear" w:pos="1778"/>
          <w:tab w:val="clear" w:pos="2268"/>
        </w:tabs>
        <w:ind w:left="1560" w:hanging="567"/>
        <w:jc w:val="left"/>
      </w:pPr>
      <w:r w:rsidRPr="00AD36D2">
        <w:t>Fiji</w:t>
      </w:r>
    </w:p>
    <w:p w14:paraId="00D0DB54"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Finland</w:t>
      </w:r>
    </w:p>
    <w:p w14:paraId="677ACE33"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France</w:t>
      </w:r>
    </w:p>
    <w:p w14:paraId="6D456C91"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Gabon</w:t>
      </w:r>
    </w:p>
    <w:p w14:paraId="1B62ED84"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Ghana</w:t>
      </w:r>
    </w:p>
    <w:p w14:paraId="3D3E97BA"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Guatemala</w:t>
      </w:r>
    </w:p>
    <w:p w14:paraId="254F8BF2"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Guinea</w:t>
      </w:r>
    </w:p>
    <w:p w14:paraId="77B8806D"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Guyana</w:t>
      </w:r>
    </w:p>
    <w:p w14:paraId="7C23DAAB"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Honduras</w:t>
      </w:r>
    </w:p>
    <w:p w14:paraId="0688C2BE"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Hungary</w:t>
      </w:r>
    </w:p>
    <w:p w14:paraId="47A3A6CC"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India</w:t>
      </w:r>
    </w:p>
    <w:p w14:paraId="6C42CDA7"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Indonesia</w:t>
      </w:r>
    </w:p>
    <w:p w14:paraId="59D86EEF"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Iran (Islamic Republic of)</w:t>
      </w:r>
    </w:p>
    <w:p w14:paraId="5F24BCFC"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Iraq</w:t>
      </w:r>
    </w:p>
    <w:p w14:paraId="1F72FA8C"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Ireland</w:t>
      </w:r>
    </w:p>
    <w:p w14:paraId="19028F06"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Israel</w:t>
      </w:r>
    </w:p>
    <w:p w14:paraId="12359B92"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Italy</w:t>
      </w:r>
    </w:p>
    <w:p w14:paraId="2D9DE0F8"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Japan</w:t>
      </w:r>
    </w:p>
    <w:p w14:paraId="1CCC5506"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Jordan</w:t>
      </w:r>
    </w:p>
    <w:p w14:paraId="65E6933B"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Kazakhstan</w:t>
      </w:r>
    </w:p>
    <w:p w14:paraId="59AB2648"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Kenya</w:t>
      </w:r>
    </w:p>
    <w:p w14:paraId="15E88EEC" w14:textId="17FA8A31"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Lao People</w:t>
      </w:r>
      <w:r w:rsidR="00D353F2" w:rsidRPr="00AD36D2">
        <w:t>’</w:t>
      </w:r>
      <w:r w:rsidRPr="00AD36D2">
        <w:t>s Democratic Republic</w:t>
      </w:r>
    </w:p>
    <w:p w14:paraId="15BFA364"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Lebanon</w:t>
      </w:r>
    </w:p>
    <w:p w14:paraId="73EBFAE2"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Liberia</w:t>
      </w:r>
    </w:p>
    <w:p w14:paraId="3F049BD9"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Libya</w:t>
      </w:r>
    </w:p>
    <w:p w14:paraId="2EDBB577"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Liechtenstein</w:t>
      </w:r>
    </w:p>
    <w:p w14:paraId="3DCD63B5"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Luxembourg</w:t>
      </w:r>
    </w:p>
    <w:p w14:paraId="0B76E98E"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Madagascar</w:t>
      </w:r>
    </w:p>
    <w:p w14:paraId="6BEA950B"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Malawi</w:t>
      </w:r>
    </w:p>
    <w:p w14:paraId="2164CA7F"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Malaysia</w:t>
      </w:r>
    </w:p>
    <w:p w14:paraId="32B93B96"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Mali</w:t>
      </w:r>
    </w:p>
    <w:p w14:paraId="072FADFB"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Malta</w:t>
      </w:r>
    </w:p>
    <w:p w14:paraId="4B322A69"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Marshall Islands</w:t>
      </w:r>
    </w:p>
    <w:p w14:paraId="5E91C8C6"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Mexico</w:t>
      </w:r>
    </w:p>
    <w:p w14:paraId="19D02A79"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Mongolia</w:t>
      </w:r>
    </w:p>
    <w:p w14:paraId="61FA35ED"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Morocco</w:t>
      </w:r>
    </w:p>
    <w:p w14:paraId="56F3BA5C"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Mozambique</w:t>
      </w:r>
    </w:p>
    <w:p w14:paraId="5F413F86"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Namibia</w:t>
      </w:r>
    </w:p>
    <w:p w14:paraId="652EEB4B"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Nauru</w:t>
      </w:r>
    </w:p>
    <w:p w14:paraId="54058080"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Nepal</w:t>
      </w:r>
    </w:p>
    <w:p w14:paraId="721F89AF"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Netherlands (Kingdom of the)</w:t>
      </w:r>
    </w:p>
    <w:p w14:paraId="3EF200F3"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New Zealand</w:t>
      </w:r>
    </w:p>
    <w:p w14:paraId="651B4636"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Niger</w:t>
      </w:r>
    </w:p>
    <w:p w14:paraId="626180F3"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Nigeria</w:t>
      </w:r>
    </w:p>
    <w:p w14:paraId="519CC35E"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Norway</w:t>
      </w:r>
    </w:p>
    <w:p w14:paraId="05FFC5DE"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Pakistan</w:t>
      </w:r>
    </w:p>
    <w:p w14:paraId="40568B86"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Palau</w:t>
      </w:r>
    </w:p>
    <w:p w14:paraId="53335E28"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Panama</w:t>
      </w:r>
    </w:p>
    <w:p w14:paraId="74B0137F"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Papua New Guinea</w:t>
      </w:r>
    </w:p>
    <w:p w14:paraId="21E8EFB7"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lastRenderedPageBreak/>
        <w:t>Paraguay</w:t>
      </w:r>
    </w:p>
    <w:p w14:paraId="00410DA3"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Peru</w:t>
      </w:r>
    </w:p>
    <w:p w14:paraId="5AB4C4A2"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Philippines</w:t>
      </w:r>
    </w:p>
    <w:p w14:paraId="63E87150"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Portugal</w:t>
      </w:r>
    </w:p>
    <w:p w14:paraId="674FF8F4"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Qatar</w:t>
      </w:r>
    </w:p>
    <w:p w14:paraId="020EA241"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Republic of Korea</w:t>
      </w:r>
    </w:p>
    <w:p w14:paraId="06734386"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Republic of Moldova</w:t>
      </w:r>
    </w:p>
    <w:p w14:paraId="0EF23018"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Russian Federation</w:t>
      </w:r>
    </w:p>
    <w:p w14:paraId="7C2BCCF7"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Rwanda</w:t>
      </w:r>
    </w:p>
    <w:p w14:paraId="376322E5"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Samoa</w:t>
      </w:r>
    </w:p>
    <w:p w14:paraId="713E707F"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Saudi Arabia</w:t>
      </w:r>
    </w:p>
    <w:p w14:paraId="036EB904"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Senegal</w:t>
      </w:r>
    </w:p>
    <w:p w14:paraId="49BC921D"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Sierra Leone</w:t>
      </w:r>
    </w:p>
    <w:p w14:paraId="623E3D32"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Singapore</w:t>
      </w:r>
    </w:p>
    <w:p w14:paraId="08BE9F21"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Slovenia</w:t>
      </w:r>
    </w:p>
    <w:p w14:paraId="13EB610D"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Somalia</w:t>
      </w:r>
    </w:p>
    <w:p w14:paraId="47F6DBB5"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South Africa</w:t>
      </w:r>
    </w:p>
    <w:p w14:paraId="64577A21"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South Sudan</w:t>
      </w:r>
    </w:p>
    <w:p w14:paraId="0AF539DB"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Spain</w:t>
      </w:r>
    </w:p>
    <w:p w14:paraId="7CB92F51"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Sudan</w:t>
      </w:r>
    </w:p>
    <w:p w14:paraId="67592F6F"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Suriname</w:t>
      </w:r>
    </w:p>
    <w:p w14:paraId="637D9CA6"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Sweden</w:t>
      </w:r>
    </w:p>
    <w:p w14:paraId="64EF78A6"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Thailand</w:t>
      </w:r>
    </w:p>
    <w:p w14:paraId="51F46B2B"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Togo</w:t>
      </w:r>
    </w:p>
    <w:p w14:paraId="28C03BEC"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Tonga</w:t>
      </w:r>
    </w:p>
    <w:p w14:paraId="71C78467"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Tunisia</w:t>
      </w:r>
    </w:p>
    <w:p w14:paraId="0E2F620D"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Türkiye</w:t>
      </w:r>
    </w:p>
    <w:p w14:paraId="4AD13F4D"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Uganda</w:t>
      </w:r>
    </w:p>
    <w:p w14:paraId="587637C0"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United Arab Emirates</w:t>
      </w:r>
    </w:p>
    <w:p w14:paraId="4A45A53B"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United Kingdom of Great Britain and Northern Ireland</w:t>
      </w:r>
    </w:p>
    <w:p w14:paraId="6CE09229"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Uruguay</w:t>
      </w:r>
    </w:p>
    <w:p w14:paraId="7E5424E7"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Uzbekistan</w:t>
      </w:r>
    </w:p>
    <w:p w14:paraId="7D18B56A"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Vanuatu</w:t>
      </w:r>
    </w:p>
    <w:p w14:paraId="37F49B52"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Venezuela (Bolivarian Republic of)</w:t>
      </w:r>
    </w:p>
    <w:p w14:paraId="3DF75D59"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Yemen</w:t>
      </w:r>
    </w:p>
    <w:p w14:paraId="55C500E3"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pPr>
      <w:r w:rsidRPr="00AD36D2">
        <w:t>Zambia</w:t>
      </w:r>
    </w:p>
    <w:p w14:paraId="6B8B4D65" w14:textId="77777777" w:rsidR="00B81D4F" w:rsidRPr="00AD36D2" w:rsidRDefault="00B81D4F" w:rsidP="004335DE">
      <w:pPr>
        <w:numPr>
          <w:ilvl w:val="0"/>
          <w:numId w:val="16"/>
        </w:numPr>
        <w:tabs>
          <w:tab w:val="clear" w:pos="567"/>
          <w:tab w:val="clear" w:pos="1134"/>
          <w:tab w:val="clear" w:pos="1701"/>
          <w:tab w:val="clear" w:pos="1778"/>
          <w:tab w:val="clear" w:pos="2268"/>
        </w:tabs>
        <w:ind w:hanging="785"/>
        <w:jc w:val="left"/>
        <w:sectPr w:rsidR="00B81D4F" w:rsidRPr="00AD36D2" w:rsidSect="009C3E2A">
          <w:type w:val="continuous"/>
          <w:pgSz w:w="12240" w:h="15840"/>
          <w:pgMar w:top="1134" w:right="1440" w:bottom="1134" w:left="1440" w:header="709" w:footer="709" w:gutter="0"/>
          <w:cols w:num="2" w:space="708"/>
          <w:docGrid w:linePitch="360"/>
        </w:sectPr>
      </w:pPr>
      <w:r w:rsidRPr="00AD36D2">
        <w:t>Zimbabwe</w:t>
      </w:r>
    </w:p>
    <w:p w14:paraId="3071FAB2" w14:textId="20561E56" w:rsidR="00F82718" w:rsidRPr="00AD36D2" w:rsidRDefault="00F82718">
      <w:pPr>
        <w:tabs>
          <w:tab w:val="clear" w:pos="567"/>
          <w:tab w:val="clear" w:pos="1134"/>
          <w:tab w:val="clear" w:pos="1701"/>
          <w:tab w:val="clear" w:pos="2268"/>
        </w:tabs>
        <w:spacing w:after="160" w:line="278" w:lineRule="auto"/>
        <w:jc w:val="left"/>
      </w:pPr>
      <w:r w:rsidRPr="00AD36D2">
        <w:br w:type="page"/>
      </w:r>
    </w:p>
    <w:p w14:paraId="54CA6FB8" w14:textId="2F363C37" w:rsidR="00F82718" w:rsidRPr="00AD36D2" w:rsidRDefault="00F82718" w:rsidP="00F82718">
      <w:pPr>
        <w:pStyle w:val="CBDAnnex"/>
      </w:pPr>
      <w:bookmarkStart w:id="174" w:name="_Toc219112354"/>
      <w:r w:rsidRPr="00AD36D2">
        <w:lastRenderedPageBreak/>
        <w:t>Annex IV</w:t>
      </w:r>
      <w:bookmarkEnd w:id="174"/>
    </w:p>
    <w:p w14:paraId="752CC9A5" w14:textId="2ED9BBB1" w:rsidR="00F82718" w:rsidRPr="00AD36D2" w:rsidRDefault="00F82718" w:rsidP="008E1EA8">
      <w:pPr>
        <w:pStyle w:val="CBDH1"/>
        <w:tabs>
          <w:tab w:val="clear" w:pos="567"/>
        </w:tabs>
        <w:ind w:left="0" w:firstLine="0"/>
      </w:pPr>
      <w:bookmarkStart w:id="175" w:name="_Toc219112355"/>
      <w:r w:rsidRPr="00AD36D2">
        <w:t>Methodology used to undertake the analysis of national biodiversity strategies and action plans and national targets whose national targets were considered in the analysis of national targets</w:t>
      </w:r>
      <w:bookmarkEnd w:id="175"/>
    </w:p>
    <w:p w14:paraId="3D30BC89" w14:textId="239D894A" w:rsidR="00F82718" w:rsidRPr="00AD36D2" w:rsidRDefault="004779A2" w:rsidP="008E1EA8">
      <w:pPr>
        <w:pStyle w:val="CBDH2"/>
      </w:pPr>
      <w:bookmarkStart w:id="176" w:name="_Toc219112356"/>
      <w:r w:rsidRPr="00AD36D2">
        <w:t>A.</w:t>
      </w:r>
      <w:r w:rsidRPr="00AD36D2">
        <w:tab/>
      </w:r>
      <w:r w:rsidR="00F82718" w:rsidRPr="00AD36D2">
        <w:t>Methodology for the analysis of national biodiversity strategies and action plans</w:t>
      </w:r>
      <w:bookmarkEnd w:id="176"/>
    </w:p>
    <w:p w14:paraId="62AA9D6D" w14:textId="77777777" w:rsidR="006D09AF" w:rsidRPr="00AD36D2" w:rsidRDefault="00A6596C" w:rsidP="00F5371E">
      <w:pPr>
        <w:pStyle w:val="CBDNormalNumber"/>
        <w:numPr>
          <w:ilvl w:val="0"/>
          <w:numId w:val="43"/>
        </w:numPr>
      </w:pPr>
      <w:r w:rsidRPr="00AD36D2">
        <w:t>The approach to the NBSAP analysis is drawn from the guidance in Decision 15/6 and from previous guidance adopted by the COP (including, in particular, that contained in Decision IX/8). The methodology also builds on previous experience preparing summary analyses of NBSAPs submitted in the post 2010 period and before.</w:t>
      </w:r>
    </w:p>
    <w:p w14:paraId="675BE42F" w14:textId="01F60BD6" w:rsidR="0088403E" w:rsidRPr="00AD36D2" w:rsidRDefault="00A6596C" w:rsidP="00F5371E">
      <w:pPr>
        <w:pStyle w:val="CBDNormalNumber"/>
        <w:numPr>
          <w:ilvl w:val="0"/>
          <w:numId w:val="43"/>
        </w:numPr>
      </w:pPr>
      <w:r w:rsidRPr="00AD36D2">
        <w:rPr>
          <w:color w:val="000000" w:themeColor="text1"/>
        </w:rPr>
        <w:t xml:space="preserve">The analysis was done by staff of the Secretariat and the NBSAP Accelerator Partnership. First, temporal coverage of revised and existing NBSAPs was analysed. Then, each revised NBSAP was </w:t>
      </w:r>
      <w:r w:rsidR="00B4683F" w:rsidRPr="00AD36D2">
        <w:rPr>
          <w:color w:val="000000" w:themeColor="text1"/>
        </w:rPr>
        <w:t>analysed</w:t>
      </w:r>
      <w:r w:rsidRPr="00AD36D2">
        <w:rPr>
          <w:color w:val="000000" w:themeColor="text1"/>
        </w:rPr>
        <w:t xml:space="preserve"> by one analyst who looked across sections of the NBSAP for the inclusion focal topics (described below). Then, for each focal topic, staff </w:t>
      </w:r>
      <w:r w:rsidR="00B4683F" w:rsidRPr="00AD36D2">
        <w:rPr>
          <w:color w:val="000000" w:themeColor="text1"/>
        </w:rPr>
        <w:t>analysed</w:t>
      </w:r>
      <w:r w:rsidRPr="00AD36D2">
        <w:rPr>
          <w:color w:val="000000" w:themeColor="text1"/>
        </w:rPr>
        <w:t xml:space="preserve"> the associated text across all NBSAPs (described below) to understand how these topics were included to reflect overall national approaches (e.g. whole of government). This was done to ensure representativity of interpretations in the analysis and consistency of the analysis for each focal topic.</w:t>
      </w:r>
    </w:p>
    <w:p w14:paraId="34C49060" w14:textId="17E2802C" w:rsidR="00A6596C" w:rsidRPr="00AD36D2" w:rsidRDefault="00A6596C" w:rsidP="00F5371E">
      <w:pPr>
        <w:pStyle w:val="CBDNormalNumber"/>
        <w:numPr>
          <w:ilvl w:val="0"/>
          <w:numId w:val="43"/>
        </w:numPr>
      </w:pPr>
      <w:r w:rsidRPr="00AD36D2">
        <w:rPr>
          <w:color w:val="000000" w:themeColor="text1"/>
        </w:rPr>
        <w:t xml:space="preserve">As per decision 15/6, national targets are submitted using the template adopted in Annex I of 15/6. Therefore, the methodology for assessing the NBSAPs does not include an assessment of the national targets. The methodology for assessing the national targets is described in the next section of this document. </w:t>
      </w:r>
    </w:p>
    <w:p w14:paraId="7A3B69ED" w14:textId="77777777" w:rsidR="00A6596C" w:rsidRPr="00AD36D2" w:rsidRDefault="00A6596C" w:rsidP="00A6596C">
      <w:pPr>
        <w:jc w:val="left"/>
        <w:rPr>
          <w:b/>
          <w:bCs/>
          <w:color w:val="000000" w:themeColor="text1"/>
        </w:rPr>
      </w:pPr>
      <w:r w:rsidRPr="00AD36D2">
        <w:rPr>
          <w:b/>
          <w:bCs/>
          <w:color w:val="000000" w:themeColor="text1"/>
        </w:rPr>
        <w:t>Step 1: Temporal coverage of NBSAPs</w:t>
      </w:r>
    </w:p>
    <w:p w14:paraId="5C04BA83" w14:textId="77777777" w:rsidR="00A6596C" w:rsidRPr="00AD36D2" w:rsidRDefault="00A6596C" w:rsidP="00F5371E">
      <w:pPr>
        <w:pStyle w:val="CBDNormalNumber"/>
        <w:numPr>
          <w:ilvl w:val="0"/>
          <w:numId w:val="43"/>
        </w:numPr>
        <w:rPr>
          <w:color w:val="000000" w:themeColor="text1"/>
        </w:rPr>
      </w:pPr>
      <w:r w:rsidRPr="00AD36D2">
        <w:rPr>
          <w:color w:val="000000" w:themeColor="text1"/>
        </w:rPr>
        <w:t>The temporal coverage of existing NBSAPs was reviewed to identify how many Parties had NBSAPs that expired by 2029 or before, by 2030 and later than 2030. This was done for both revised NBSAPs, submitted in line with Decision 15/6, and past NBSAPs submitted between COP15 and COP16. A count of each temporal coverage category (&lt;2029, 2030, &gt;2030, undefined) was obtained for revised and pre-COP15 NBSAPs separately.</w:t>
      </w:r>
    </w:p>
    <w:p w14:paraId="4B4825BA" w14:textId="77777777" w:rsidR="00A6596C" w:rsidRPr="00AD36D2" w:rsidRDefault="00A6596C" w:rsidP="00A6596C">
      <w:pPr>
        <w:jc w:val="left"/>
        <w:rPr>
          <w:b/>
          <w:bCs/>
          <w:color w:val="000000" w:themeColor="text1"/>
        </w:rPr>
      </w:pPr>
      <w:r w:rsidRPr="00AD36D2">
        <w:rPr>
          <w:b/>
          <w:bCs/>
          <w:color w:val="000000" w:themeColor="text1"/>
        </w:rPr>
        <w:t>Step 2: Topical analysis of revised NBSAPs</w:t>
      </w:r>
    </w:p>
    <w:p w14:paraId="7FAFA02A" w14:textId="77777777" w:rsidR="00A6596C" w:rsidRPr="00AD36D2" w:rsidRDefault="00A6596C" w:rsidP="00F5371E">
      <w:pPr>
        <w:pStyle w:val="CBDNormalNumber"/>
        <w:numPr>
          <w:ilvl w:val="0"/>
          <w:numId w:val="43"/>
        </w:numPr>
        <w:rPr>
          <w:color w:val="000000" w:themeColor="text1"/>
        </w:rPr>
      </w:pPr>
      <w:r w:rsidRPr="00AD36D2">
        <w:rPr>
          <w:color w:val="000000" w:themeColor="text1"/>
        </w:rPr>
        <w:t>First, the analysis looked for the inclusion of key focal topics. Several topics relating to the planning process, monitoring, means of implementation, synergies, and mainstreaming were identified in each NBSAP. The list of focal topics was extracted from the text of decision IX/8 with some more recent topics from later Decisions added due to their relevance to the KMGBF (Table 1).</w:t>
      </w:r>
    </w:p>
    <w:p w14:paraId="18390057" w14:textId="55E989C5" w:rsidR="00A6596C" w:rsidRPr="00AD36D2" w:rsidRDefault="00A6596C" w:rsidP="00D5414F">
      <w:pPr>
        <w:ind w:left="567"/>
        <w:jc w:val="left"/>
        <w:rPr>
          <w:b/>
          <w:bCs/>
          <w:color w:val="000000" w:themeColor="text1"/>
        </w:rPr>
      </w:pPr>
      <w:r w:rsidRPr="00AD36D2">
        <w:rPr>
          <w:b/>
          <w:bCs/>
          <w:color w:val="000000" w:themeColor="text1"/>
        </w:rPr>
        <w:t>Table 1. List of topics included in the analysis and relation to Decision IX/8</w:t>
      </w:r>
      <w:r w:rsidR="003A02EC" w:rsidRPr="00AD36D2">
        <w:rPr>
          <w:b/>
          <w:bCs/>
          <w:color w:val="000000" w:themeColor="text1"/>
        </w:rPr>
        <w:t xml:space="preserve"> or a later decision</w:t>
      </w:r>
    </w:p>
    <w:tbl>
      <w:tblPr>
        <w:tblStyle w:val="TableGrid"/>
        <w:tblW w:w="0" w:type="auto"/>
        <w:tblInd w:w="567" w:type="dxa"/>
        <w:tblLook w:val="04A0" w:firstRow="1" w:lastRow="0" w:firstColumn="1" w:lastColumn="0" w:noHBand="0" w:noVBand="1"/>
      </w:tblPr>
      <w:tblGrid>
        <w:gridCol w:w="4382"/>
        <w:gridCol w:w="4401"/>
      </w:tblGrid>
      <w:tr w:rsidR="001450BF" w:rsidRPr="00AD36D2" w14:paraId="216E6D3A" w14:textId="77777777" w:rsidTr="001450BF">
        <w:tc>
          <w:tcPr>
            <w:tcW w:w="4382" w:type="dxa"/>
          </w:tcPr>
          <w:p w14:paraId="4287AC46" w14:textId="5BC9976D" w:rsidR="001450BF" w:rsidRPr="00AD36D2" w:rsidRDefault="001450BF" w:rsidP="00D5414F">
            <w:pPr>
              <w:jc w:val="left"/>
              <w:rPr>
                <w:b/>
                <w:bCs/>
                <w:color w:val="000000" w:themeColor="text1"/>
              </w:rPr>
            </w:pPr>
            <w:r w:rsidRPr="00AD36D2">
              <w:rPr>
                <w:i/>
                <w:iCs/>
                <w:color w:val="000000" w:themeColor="text1"/>
              </w:rPr>
              <w:t>Focal topic</w:t>
            </w:r>
          </w:p>
        </w:tc>
        <w:tc>
          <w:tcPr>
            <w:tcW w:w="4401" w:type="dxa"/>
          </w:tcPr>
          <w:p w14:paraId="69E8C22F" w14:textId="1570D115" w:rsidR="001450BF" w:rsidRPr="00AD36D2" w:rsidRDefault="001450BF" w:rsidP="00D5414F">
            <w:pPr>
              <w:jc w:val="left"/>
              <w:rPr>
                <w:b/>
                <w:bCs/>
                <w:color w:val="000000" w:themeColor="text1"/>
              </w:rPr>
            </w:pPr>
            <w:r w:rsidRPr="00AD36D2">
              <w:rPr>
                <w:i/>
                <w:iCs/>
                <w:color w:val="000000" w:themeColor="text1"/>
              </w:rPr>
              <w:t>Context as based on Decision IX/8</w:t>
            </w:r>
          </w:p>
        </w:tc>
      </w:tr>
      <w:tr w:rsidR="001450BF" w:rsidRPr="00AD36D2" w14:paraId="6049BCE6" w14:textId="77777777" w:rsidTr="001450BF">
        <w:tc>
          <w:tcPr>
            <w:tcW w:w="4382" w:type="dxa"/>
          </w:tcPr>
          <w:p w14:paraId="24610FFB" w14:textId="7F0A21C0" w:rsidR="001450BF" w:rsidRPr="00AD36D2" w:rsidRDefault="001450BF" w:rsidP="00D5414F">
            <w:pPr>
              <w:jc w:val="left"/>
              <w:rPr>
                <w:b/>
                <w:bCs/>
                <w:color w:val="000000" w:themeColor="text1"/>
              </w:rPr>
            </w:pPr>
            <w:r w:rsidRPr="00AD36D2">
              <w:rPr>
                <w:color w:val="000000" w:themeColor="text1"/>
              </w:rPr>
              <w:t>Whole-of-government</w:t>
            </w:r>
          </w:p>
        </w:tc>
        <w:tc>
          <w:tcPr>
            <w:tcW w:w="4401" w:type="dxa"/>
          </w:tcPr>
          <w:p w14:paraId="3AAED5B8" w14:textId="18478970" w:rsidR="001450BF" w:rsidRPr="00AD36D2" w:rsidRDefault="001450BF" w:rsidP="00D5414F">
            <w:pPr>
              <w:jc w:val="left"/>
              <w:rPr>
                <w:b/>
                <w:bCs/>
                <w:color w:val="000000" w:themeColor="text1"/>
              </w:rPr>
            </w:pPr>
            <w:r w:rsidRPr="00AD36D2">
              <w:t>Implicitly addressed through cross-sectoral integration and high-level government support</w:t>
            </w:r>
          </w:p>
        </w:tc>
      </w:tr>
      <w:tr w:rsidR="001450BF" w:rsidRPr="00AD36D2" w14:paraId="38C5CA99" w14:textId="77777777" w:rsidTr="001450BF">
        <w:tc>
          <w:tcPr>
            <w:tcW w:w="4382" w:type="dxa"/>
          </w:tcPr>
          <w:p w14:paraId="07E0A138" w14:textId="1D947784" w:rsidR="001450BF" w:rsidRPr="00AD36D2" w:rsidRDefault="001450BF" w:rsidP="00D5414F">
            <w:pPr>
              <w:jc w:val="left"/>
              <w:rPr>
                <w:b/>
                <w:bCs/>
                <w:color w:val="000000" w:themeColor="text1"/>
              </w:rPr>
            </w:pPr>
            <w:r w:rsidRPr="00AD36D2">
              <w:rPr>
                <w:color w:val="000000" w:themeColor="text1"/>
              </w:rPr>
              <w:t>Policy adoption</w:t>
            </w:r>
          </w:p>
        </w:tc>
        <w:tc>
          <w:tcPr>
            <w:tcW w:w="4401" w:type="dxa"/>
          </w:tcPr>
          <w:p w14:paraId="4F9596C4" w14:textId="62FD77F1" w:rsidR="001450BF" w:rsidRPr="00AD36D2" w:rsidRDefault="001450BF" w:rsidP="00D5414F">
            <w:pPr>
              <w:jc w:val="left"/>
              <w:rPr>
                <w:b/>
                <w:bCs/>
                <w:color w:val="000000" w:themeColor="text1"/>
              </w:rPr>
            </w:pPr>
            <w:r w:rsidRPr="00AD36D2">
              <w:t>NBSAPs framed as key implementation tools within policy and legislative frameworks</w:t>
            </w:r>
          </w:p>
        </w:tc>
      </w:tr>
      <w:tr w:rsidR="001450BF" w:rsidRPr="00AD36D2" w14:paraId="27E92BBD" w14:textId="77777777" w:rsidTr="001450BF">
        <w:tc>
          <w:tcPr>
            <w:tcW w:w="4382" w:type="dxa"/>
          </w:tcPr>
          <w:p w14:paraId="16FA30EB" w14:textId="45130168" w:rsidR="001450BF" w:rsidRPr="00AD36D2" w:rsidRDefault="001450BF" w:rsidP="00D5414F">
            <w:pPr>
              <w:jc w:val="left"/>
              <w:rPr>
                <w:b/>
                <w:bCs/>
                <w:color w:val="000000" w:themeColor="text1"/>
              </w:rPr>
            </w:pPr>
            <w:r w:rsidRPr="00AD36D2">
              <w:rPr>
                <w:color w:val="000000" w:themeColor="text1"/>
              </w:rPr>
              <w:t>Assessment</w:t>
            </w:r>
          </w:p>
        </w:tc>
        <w:tc>
          <w:tcPr>
            <w:tcW w:w="4401" w:type="dxa"/>
          </w:tcPr>
          <w:p w14:paraId="173358FA" w14:textId="7E059C1A" w:rsidR="001450BF" w:rsidRPr="00AD36D2" w:rsidRDefault="001450BF" w:rsidP="00D5414F">
            <w:pPr>
              <w:jc w:val="left"/>
              <w:rPr>
                <w:b/>
                <w:bCs/>
                <w:color w:val="000000" w:themeColor="text1"/>
              </w:rPr>
            </w:pPr>
            <w:r w:rsidRPr="00AD36D2">
              <w:t>Explicit review and revision requirements</w:t>
            </w:r>
          </w:p>
        </w:tc>
      </w:tr>
      <w:tr w:rsidR="001450BF" w:rsidRPr="00AD36D2" w14:paraId="34B9C0A2" w14:textId="77777777" w:rsidTr="001450BF">
        <w:tc>
          <w:tcPr>
            <w:tcW w:w="4382" w:type="dxa"/>
          </w:tcPr>
          <w:p w14:paraId="373FBEFD" w14:textId="5AADB516" w:rsidR="001450BF" w:rsidRPr="00AD36D2" w:rsidRDefault="001450BF" w:rsidP="00D5414F">
            <w:pPr>
              <w:jc w:val="left"/>
              <w:rPr>
                <w:b/>
                <w:bCs/>
                <w:color w:val="000000" w:themeColor="text1"/>
              </w:rPr>
            </w:pPr>
            <w:r w:rsidRPr="00AD36D2">
              <w:rPr>
                <w:color w:val="000000" w:themeColor="text1"/>
              </w:rPr>
              <w:t>Participation</w:t>
            </w:r>
          </w:p>
        </w:tc>
        <w:tc>
          <w:tcPr>
            <w:tcW w:w="4401" w:type="dxa"/>
          </w:tcPr>
          <w:p w14:paraId="238EB4C5" w14:textId="531A00B6" w:rsidR="001450BF" w:rsidRPr="00AD36D2" w:rsidRDefault="001450BF" w:rsidP="00D5414F">
            <w:pPr>
              <w:jc w:val="left"/>
              <w:rPr>
                <w:b/>
                <w:bCs/>
                <w:color w:val="000000" w:themeColor="text1"/>
              </w:rPr>
            </w:pPr>
            <w:r w:rsidRPr="00AD36D2">
              <w:rPr>
                <w:color w:val="000000" w:themeColor="text1"/>
              </w:rPr>
              <w:t>Strongly emphasized in text</w:t>
            </w:r>
          </w:p>
        </w:tc>
      </w:tr>
      <w:tr w:rsidR="001450BF" w:rsidRPr="00AD36D2" w14:paraId="7327B520" w14:textId="77777777" w:rsidTr="001450BF">
        <w:tc>
          <w:tcPr>
            <w:tcW w:w="4382" w:type="dxa"/>
          </w:tcPr>
          <w:p w14:paraId="551FE33D" w14:textId="1340AA11" w:rsidR="001450BF" w:rsidRPr="00AD36D2" w:rsidRDefault="001450BF" w:rsidP="00D5414F">
            <w:pPr>
              <w:jc w:val="left"/>
              <w:rPr>
                <w:b/>
                <w:bCs/>
                <w:color w:val="000000" w:themeColor="text1"/>
              </w:rPr>
            </w:pPr>
            <w:r w:rsidRPr="00AD36D2">
              <w:rPr>
                <w:color w:val="000000" w:themeColor="text1"/>
              </w:rPr>
              <w:t>Non-state actor contributions</w:t>
            </w:r>
          </w:p>
        </w:tc>
        <w:tc>
          <w:tcPr>
            <w:tcW w:w="4401" w:type="dxa"/>
          </w:tcPr>
          <w:p w14:paraId="435D7393" w14:textId="30B54737" w:rsidR="001450BF" w:rsidRPr="00AD36D2" w:rsidRDefault="001450BF" w:rsidP="00D5414F">
            <w:pPr>
              <w:jc w:val="left"/>
              <w:rPr>
                <w:b/>
                <w:bCs/>
                <w:color w:val="000000" w:themeColor="text1"/>
              </w:rPr>
            </w:pPr>
            <w:r w:rsidRPr="00AD36D2">
              <w:rPr>
                <w:color w:val="000000" w:themeColor="text1"/>
              </w:rPr>
              <w:t>Participation of other actors was mentioned. The word contribution is from decision 16/32.</w:t>
            </w:r>
          </w:p>
        </w:tc>
      </w:tr>
      <w:tr w:rsidR="001450BF" w:rsidRPr="00AD36D2" w14:paraId="5FFAC0D0" w14:textId="77777777" w:rsidTr="00C50209">
        <w:tc>
          <w:tcPr>
            <w:tcW w:w="4382" w:type="dxa"/>
          </w:tcPr>
          <w:p w14:paraId="64DC5A00" w14:textId="01846539" w:rsidR="001450BF" w:rsidRPr="00AD36D2" w:rsidRDefault="001450BF" w:rsidP="001450BF">
            <w:pPr>
              <w:jc w:val="left"/>
              <w:rPr>
                <w:color w:val="000000" w:themeColor="text1"/>
              </w:rPr>
            </w:pPr>
            <w:r w:rsidRPr="00AD36D2">
              <w:rPr>
                <w:color w:val="000000" w:themeColor="text1"/>
              </w:rPr>
              <w:t>Coordination mechanism</w:t>
            </w:r>
          </w:p>
        </w:tc>
        <w:tc>
          <w:tcPr>
            <w:tcW w:w="4401" w:type="dxa"/>
            <w:vAlign w:val="center"/>
          </w:tcPr>
          <w:p w14:paraId="7475A2FD" w14:textId="31664F8C" w:rsidR="001450BF" w:rsidRPr="00AD36D2" w:rsidRDefault="001450BF" w:rsidP="001450BF">
            <w:pPr>
              <w:jc w:val="left"/>
              <w:rPr>
                <w:color w:val="000000" w:themeColor="text1"/>
              </w:rPr>
            </w:pPr>
            <w:r w:rsidRPr="00AD36D2">
              <w:t>Explicit requirement for coordination mechanisms</w:t>
            </w:r>
          </w:p>
        </w:tc>
      </w:tr>
      <w:tr w:rsidR="001450BF" w:rsidRPr="00AD36D2" w14:paraId="1E4C2757" w14:textId="77777777" w:rsidTr="001450BF">
        <w:tc>
          <w:tcPr>
            <w:tcW w:w="4382" w:type="dxa"/>
          </w:tcPr>
          <w:p w14:paraId="7C595922" w14:textId="0A6D2BD5" w:rsidR="001450BF" w:rsidRPr="00AD36D2" w:rsidRDefault="001450BF" w:rsidP="001450BF">
            <w:pPr>
              <w:jc w:val="left"/>
              <w:rPr>
                <w:color w:val="000000" w:themeColor="text1"/>
              </w:rPr>
            </w:pPr>
            <w:r w:rsidRPr="00AD36D2">
              <w:rPr>
                <w:color w:val="000000" w:themeColor="text1"/>
              </w:rPr>
              <w:t>Planning</w:t>
            </w:r>
          </w:p>
        </w:tc>
        <w:tc>
          <w:tcPr>
            <w:tcW w:w="4401" w:type="dxa"/>
          </w:tcPr>
          <w:p w14:paraId="0ABD6158" w14:textId="2A20E5E1" w:rsidR="001450BF" w:rsidRPr="00AD36D2" w:rsidRDefault="001450BF" w:rsidP="001450BF">
            <w:pPr>
              <w:jc w:val="left"/>
              <w:rPr>
                <w:color w:val="000000" w:themeColor="text1"/>
              </w:rPr>
            </w:pPr>
            <w:r w:rsidRPr="00AD36D2">
              <w:rPr>
                <w:color w:val="000000" w:themeColor="text1"/>
              </w:rPr>
              <w:t>Required in text</w:t>
            </w:r>
          </w:p>
        </w:tc>
      </w:tr>
      <w:tr w:rsidR="001450BF" w:rsidRPr="00AD36D2" w14:paraId="55E5C1EF" w14:textId="77777777" w:rsidTr="001450BF">
        <w:tc>
          <w:tcPr>
            <w:tcW w:w="4382" w:type="dxa"/>
          </w:tcPr>
          <w:p w14:paraId="2C65C07C" w14:textId="1F2F63B5" w:rsidR="001450BF" w:rsidRPr="00AD36D2" w:rsidRDefault="001450BF" w:rsidP="001450BF">
            <w:pPr>
              <w:jc w:val="left"/>
              <w:rPr>
                <w:color w:val="000000" w:themeColor="text1"/>
              </w:rPr>
            </w:pPr>
            <w:r w:rsidRPr="00AD36D2">
              <w:rPr>
                <w:color w:val="000000" w:themeColor="text1"/>
              </w:rPr>
              <w:t>Monitoring</w:t>
            </w:r>
          </w:p>
        </w:tc>
        <w:tc>
          <w:tcPr>
            <w:tcW w:w="4401" w:type="dxa"/>
          </w:tcPr>
          <w:p w14:paraId="56960FB7" w14:textId="31E07ED3" w:rsidR="001450BF" w:rsidRPr="00AD36D2" w:rsidRDefault="001450BF" w:rsidP="001450BF">
            <w:pPr>
              <w:jc w:val="left"/>
              <w:rPr>
                <w:color w:val="000000" w:themeColor="text1"/>
              </w:rPr>
            </w:pPr>
            <w:r w:rsidRPr="00AD36D2">
              <w:rPr>
                <w:color w:val="000000" w:themeColor="text1"/>
              </w:rPr>
              <w:t>Required in text</w:t>
            </w:r>
          </w:p>
        </w:tc>
      </w:tr>
      <w:tr w:rsidR="001450BF" w:rsidRPr="00AD36D2" w14:paraId="64CCCC28" w14:textId="77777777" w:rsidTr="00907BA1">
        <w:tc>
          <w:tcPr>
            <w:tcW w:w="4382" w:type="dxa"/>
          </w:tcPr>
          <w:p w14:paraId="0E4FF186" w14:textId="26417C7F" w:rsidR="001450BF" w:rsidRPr="00AD36D2" w:rsidRDefault="001450BF" w:rsidP="001450BF">
            <w:pPr>
              <w:jc w:val="left"/>
              <w:rPr>
                <w:color w:val="000000" w:themeColor="text1"/>
              </w:rPr>
            </w:pPr>
            <w:r w:rsidRPr="00AD36D2">
              <w:rPr>
                <w:color w:val="000000" w:themeColor="text1"/>
              </w:rPr>
              <w:t>Biodiversity Finance</w:t>
            </w:r>
          </w:p>
        </w:tc>
        <w:tc>
          <w:tcPr>
            <w:tcW w:w="4401" w:type="dxa"/>
            <w:vAlign w:val="center"/>
          </w:tcPr>
          <w:p w14:paraId="2BF15814" w14:textId="260B213E" w:rsidR="001450BF" w:rsidRPr="00AD36D2" w:rsidRDefault="001450BF" w:rsidP="001450BF">
            <w:pPr>
              <w:jc w:val="left"/>
              <w:rPr>
                <w:color w:val="000000" w:themeColor="text1"/>
              </w:rPr>
            </w:pPr>
            <w:r w:rsidRPr="00AD36D2">
              <w:rPr>
                <w:color w:val="000000" w:themeColor="text1"/>
              </w:rPr>
              <w:t>Resource mobilization emphasized in text</w:t>
            </w:r>
          </w:p>
        </w:tc>
      </w:tr>
      <w:tr w:rsidR="001450BF" w:rsidRPr="00AD36D2" w14:paraId="69861F2C" w14:textId="77777777" w:rsidTr="003F6166">
        <w:tc>
          <w:tcPr>
            <w:tcW w:w="4382" w:type="dxa"/>
          </w:tcPr>
          <w:p w14:paraId="151EBBBF" w14:textId="69742234" w:rsidR="001450BF" w:rsidRPr="00AD36D2" w:rsidRDefault="001450BF" w:rsidP="001450BF">
            <w:pPr>
              <w:jc w:val="left"/>
              <w:rPr>
                <w:color w:val="000000" w:themeColor="text1"/>
              </w:rPr>
            </w:pPr>
            <w:r w:rsidRPr="00AD36D2">
              <w:rPr>
                <w:color w:val="000000" w:themeColor="text1"/>
              </w:rPr>
              <w:lastRenderedPageBreak/>
              <w:t>Communication</w:t>
            </w:r>
          </w:p>
        </w:tc>
        <w:tc>
          <w:tcPr>
            <w:tcW w:w="4401" w:type="dxa"/>
            <w:vAlign w:val="center"/>
          </w:tcPr>
          <w:p w14:paraId="57155C63" w14:textId="6446A5B8" w:rsidR="001450BF" w:rsidRPr="00AD36D2" w:rsidRDefault="001450BF" w:rsidP="001450BF">
            <w:pPr>
              <w:jc w:val="left"/>
              <w:rPr>
                <w:color w:val="000000" w:themeColor="text1"/>
              </w:rPr>
            </w:pPr>
            <w:r w:rsidRPr="00AD36D2">
              <w:rPr>
                <w:color w:val="000000" w:themeColor="text1"/>
              </w:rPr>
              <w:t>Public communication encouraged in text</w:t>
            </w:r>
          </w:p>
        </w:tc>
      </w:tr>
      <w:tr w:rsidR="001450BF" w:rsidRPr="00AD36D2" w14:paraId="4D99FF14" w14:textId="77777777" w:rsidTr="003F4FDB">
        <w:tc>
          <w:tcPr>
            <w:tcW w:w="4382" w:type="dxa"/>
          </w:tcPr>
          <w:p w14:paraId="641BB447" w14:textId="3798B1C3" w:rsidR="001450BF" w:rsidRPr="00AD36D2" w:rsidRDefault="001450BF" w:rsidP="001450BF">
            <w:pPr>
              <w:jc w:val="left"/>
              <w:rPr>
                <w:color w:val="000000" w:themeColor="text1"/>
              </w:rPr>
            </w:pPr>
            <w:r w:rsidRPr="00AD36D2">
              <w:rPr>
                <w:color w:val="000000" w:themeColor="text1"/>
              </w:rPr>
              <w:t>National Development Plan</w:t>
            </w:r>
          </w:p>
        </w:tc>
        <w:tc>
          <w:tcPr>
            <w:tcW w:w="4401" w:type="dxa"/>
            <w:vAlign w:val="center"/>
          </w:tcPr>
          <w:p w14:paraId="15E0012E" w14:textId="3FE877F7" w:rsidR="001450BF" w:rsidRPr="00AD36D2" w:rsidRDefault="001450BF" w:rsidP="001450BF">
            <w:pPr>
              <w:jc w:val="left"/>
              <w:rPr>
                <w:color w:val="000000" w:themeColor="text1"/>
              </w:rPr>
            </w:pPr>
            <w:r w:rsidRPr="00AD36D2">
              <w:rPr>
                <w:color w:val="000000" w:themeColor="text1"/>
              </w:rPr>
              <w:t>Required in text for mainstreaming</w:t>
            </w:r>
          </w:p>
        </w:tc>
      </w:tr>
      <w:tr w:rsidR="001450BF" w:rsidRPr="00AD36D2" w14:paraId="704DB217" w14:textId="77777777" w:rsidTr="001450BF">
        <w:tc>
          <w:tcPr>
            <w:tcW w:w="4382" w:type="dxa"/>
          </w:tcPr>
          <w:p w14:paraId="2BA5E04E" w14:textId="49CCCED0" w:rsidR="001450BF" w:rsidRPr="00AD36D2" w:rsidRDefault="001450BF" w:rsidP="001450BF">
            <w:pPr>
              <w:jc w:val="left"/>
              <w:rPr>
                <w:color w:val="000000" w:themeColor="text1"/>
              </w:rPr>
            </w:pPr>
            <w:r w:rsidRPr="00AD36D2">
              <w:rPr>
                <w:color w:val="000000" w:themeColor="text1"/>
              </w:rPr>
              <w:t>Sustainable Development Plan</w:t>
            </w:r>
          </w:p>
        </w:tc>
        <w:tc>
          <w:tcPr>
            <w:tcW w:w="4401" w:type="dxa"/>
          </w:tcPr>
          <w:p w14:paraId="159AD798" w14:textId="506478D2" w:rsidR="001450BF" w:rsidRPr="00AD36D2" w:rsidRDefault="001450BF" w:rsidP="001450BF">
            <w:pPr>
              <w:jc w:val="left"/>
              <w:rPr>
                <w:color w:val="000000" w:themeColor="text1"/>
              </w:rPr>
            </w:pPr>
            <w:r w:rsidRPr="00AD36D2">
              <w:rPr>
                <w:color w:val="000000" w:themeColor="text1"/>
              </w:rPr>
              <w:t>Part of mainstreaming</w:t>
            </w:r>
          </w:p>
        </w:tc>
      </w:tr>
      <w:tr w:rsidR="001450BF" w:rsidRPr="00AD36D2" w14:paraId="61120A6D" w14:textId="77777777" w:rsidTr="00A25934">
        <w:tc>
          <w:tcPr>
            <w:tcW w:w="4382" w:type="dxa"/>
            <w:vAlign w:val="center"/>
          </w:tcPr>
          <w:p w14:paraId="4057D4DF" w14:textId="650F7E89" w:rsidR="001450BF" w:rsidRPr="00AD36D2" w:rsidRDefault="001450BF" w:rsidP="001450BF">
            <w:pPr>
              <w:jc w:val="left"/>
              <w:rPr>
                <w:color w:val="000000" w:themeColor="text1"/>
              </w:rPr>
            </w:pPr>
            <w:r w:rsidRPr="00AD36D2">
              <w:rPr>
                <w:color w:val="000000" w:themeColor="text1"/>
              </w:rPr>
              <w:t>Poverty Eradication</w:t>
            </w:r>
          </w:p>
        </w:tc>
        <w:tc>
          <w:tcPr>
            <w:tcW w:w="4401" w:type="dxa"/>
          </w:tcPr>
          <w:p w14:paraId="048E45A2" w14:textId="47B7A39A" w:rsidR="001450BF" w:rsidRPr="00AD36D2" w:rsidRDefault="001450BF" w:rsidP="001450BF">
            <w:pPr>
              <w:jc w:val="left"/>
              <w:rPr>
                <w:color w:val="000000" w:themeColor="text1"/>
              </w:rPr>
            </w:pPr>
            <w:r w:rsidRPr="00AD36D2">
              <w:rPr>
                <w:color w:val="000000" w:themeColor="text1"/>
              </w:rPr>
              <w:t>Explicitly included in text</w:t>
            </w:r>
          </w:p>
        </w:tc>
      </w:tr>
      <w:tr w:rsidR="001450BF" w:rsidRPr="00AD36D2" w14:paraId="1DAEFEF8" w14:textId="77777777" w:rsidTr="001450BF">
        <w:tc>
          <w:tcPr>
            <w:tcW w:w="4382" w:type="dxa"/>
          </w:tcPr>
          <w:p w14:paraId="730951CE" w14:textId="5377DAC0" w:rsidR="001450BF" w:rsidRPr="00AD36D2" w:rsidRDefault="001450BF" w:rsidP="001450BF">
            <w:pPr>
              <w:jc w:val="left"/>
              <w:rPr>
                <w:color w:val="000000" w:themeColor="text1"/>
              </w:rPr>
            </w:pPr>
            <w:r w:rsidRPr="00AD36D2">
              <w:rPr>
                <w:color w:val="000000" w:themeColor="text1"/>
              </w:rPr>
              <w:t>Subnational</w:t>
            </w:r>
          </w:p>
        </w:tc>
        <w:tc>
          <w:tcPr>
            <w:tcW w:w="4401" w:type="dxa"/>
          </w:tcPr>
          <w:p w14:paraId="479441D9" w14:textId="4AF545D4" w:rsidR="001450BF" w:rsidRPr="00AD36D2" w:rsidRDefault="001450BF" w:rsidP="001450BF">
            <w:pPr>
              <w:jc w:val="left"/>
              <w:rPr>
                <w:color w:val="000000" w:themeColor="text1"/>
              </w:rPr>
            </w:pPr>
            <w:r w:rsidRPr="00AD36D2">
              <w:rPr>
                <w:color w:val="000000" w:themeColor="text1"/>
              </w:rPr>
              <w:t>Encouraged in text</w:t>
            </w:r>
          </w:p>
        </w:tc>
      </w:tr>
      <w:tr w:rsidR="001450BF" w:rsidRPr="00AD36D2" w14:paraId="05A8C320" w14:textId="77777777" w:rsidTr="00EA37CD">
        <w:tc>
          <w:tcPr>
            <w:tcW w:w="4382" w:type="dxa"/>
          </w:tcPr>
          <w:p w14:paraId="2F184EE2" w14:textId="557FE5AE" w:rsidR="001450BF" w:rsidRPr="00AD36D2" w:rsidRDefault="001450BF" w:rsidP="001450BF">
            <w:pPr>
              <w:jc w:val="left"/>
              <w:rPr>
                <w:color w:val="000000" w:themeColor="text1"/>
              </w:rPr>
            </w:pPr>
            <w:r w:rsidRPr="00AD36D2">
              <w:rPr>
                <w:color w:val="000000" w:themeColor="text1"/>
              </w:rPr>
              <w:t>Conventions and MEAs</w:t>
            </w:r>
          </w:p>
        </w:tc>
        <w:tc>
          <w:tcPr>
            <w:tcW w:w="4401" w:type="dxa"/>
            <w:vAlign w:val="center"/>
          </w:tcPr>
          <w:p w14:paraId="5296FE5B" w14:textId="04EA7C92" w:rsidR="001450BF" w:rsidRPr="00AD36D2" w:rsidRDefault="001450BF" w:rsidP="001450BF">
            <w:pPr>
              <w:jc w:val="left"/>
              <w:rPr>
                <w:color w:val="000000" w:themeColor="text1"/>
              </w:rPr>
            </w:pPr>
            <w:r w:rsidRPr="00AD36D2">
              <w:rPr>
                <w:color w:val="000000" w:themeColor="text1"/>
              </w:rPr>
              <w:t>Strongly encouraged in text</w:t>
            </w:r>
          </w:p>
        </w:tc>
      </w:tr>
      <w:tr w:rsidR="001450BF" w:rsidRPr="00AD36D2" w14:paraId="3DAB4C2E" w14:textId="77777777" w:rsidTr="00861FF6">
        <w:tc>
          <w:tcPr>
            <w:tcW w:w="4382" w:type="dxa"/>
          </w:tcPr>
          <w:p w14:paraId="11564549" w14:textId="34E31451" w:rsidR="001450BF" w:rsidRPr="00AD36D2" w:rsidRDefault="001450BF" w:rsidP="001450BF">
            <w:pPr>
              <w:jc w:val="left"/>
              <w:rPr>
                <w:color w:val="000000" w:themeColor="text1"/>
              </w:rPr>
            </w:pPr>
            <w:r w:rsidRPr="00AD36D2">
              <w:rPr>
                <w:color w:val="000000" w:themeColor="text1"/>
              </w:rPr>
              <w:t>Cartagena Protocol</w:t>
            </w:r>
          </w:p>
        </w:tc>
        <w:tc>
          <w:tcPr>
            <w:tcW w:w="4401" w:type="dxa"/>
            <w:vAlign w:val="center"/>
          </w:tcPr>
          <w:p w14:paraId="35ACB512" w14:textId="6ACFE5E6" w:rsidR="001450BF" w:rsidRPr="00AD36D2" w:rsidRDefault="001450BF" w:rsidP="001450BF">
            <w:pPr>
              <w:jc w:val="left"/>
              <w:rPr>
                <w:color w:val="000000" w:themeColor="text1"/>
              </w:rPr>
            </w:pPr>
            <w:r w:rsidRPr="00AD36D2">
              <w:rPr>
                <w:color w:val="000000" w:themeColor="text1"/>
              </w:rPr>
              <w:t xml:space="preserve">Biosafety was mentioned in the text. Decision 15/4 mentions the Protocols explicitly. </w:t>
            </w:r>
          </w:p>
        </w:tc>
      </w:tr>
      <w:tr w:rsidR="001450BF" w:rsidRPr="00AD36D2" w14:paraId="6298EF23" w14:textId="77777777" w:rsidTr="001450BF">
        <w:tc>
          <w:tcPr>
            <w:tcW w:w="4382" w:type="dxa"/>
          </w:tcPr>
          <w:p w14:paraId="7D278352" w14:textId="45FB2007" w:rsidR="001450BF" w:rsidRPr="00AD36D2" w:rsidRDefault="001450BF" w:rsidP="001450BF">
            <w:pPr>
              <w:jc w:val="left"/>
              <w:rPr>
                <w:color w:val="000000" w:themeColor="text1"/>
              </w:rPr>
            </w:pPr>
            <w:r w:rsidRPr="00AD36D2">
              <w:rPr>
                <w:color w:val="000000" w:themeColor="text1"/>
              </w:rPr>
              <w:t>Nagoya Protocol</w:t>
            </w:r>
          </w:p>
        </w:tc>
        <w:tc>
          <w:tcPr>
            <w:tcW w:w="4401" w:type="dxa"/>
          </w:tcPr>
          <w:p w14:paraId="6FE5EBEE" w14:textId="46837F77" w:rsidR="001450BF" w:rsidRPr="00AD36D2" w:rsidRDefault="001450BF" w:rsidP="001450BF">
            <w:pPr>
              <w:jc w:val="left"/>
              <w:rPr>
                <w:color w:val="000000" w:themeColor="text1"/>
              </w:rPr>
            </w:pPr>
            <w:r w:rsidRPr="00AD36D2">
              <w:rPr>
                <w:color w:val="000000" w:themeColor="text1"/>
              </w:rPr>
              <w:t>Access and Benefit Sharing included in text, but Protocol did not yet exist. Decision 15/4 mentions the Protocols explicitly.</w:t>
            </w:r>
          </w:p>
        </w:tc>
      </w:tr>
      <w:tr w:rsidR="001450BF" w:rsidRPr="00AD36D2" w14:paraId="2CE711E1" w14:textId="77777777" w:rsidTr="001450BF">
        <w:tc>
          <w:tcPr>
            <w:tcW w:w="4382" w:type="dxa"/>
          </w:tcPr>
          <w:p w14:paraId="2094BE09" w14:textId="265E9D7F" w:rsidR="001450BF" w:rsidRPr="00AD36D2" w:rsidRDefault="001450BF" w:rsidP="001450BF">
            <w:pPr>
              <w:jc w:val="left"/>
              <w:rPr>
                <w:color w:val="000000" w:themeColor="text1"/>
              </w:rPr>
            </w:pPr>
            <w:r w:rsidRPr="00AD36D2">
              <w:rPr>
                <w:color w:val="000000" w:themeColor="text1"/>
              </w:rPr>
              <w:t>Digital sequence information</w:t>
            </w:r>
          </w:p>
        </w:tc>
        <w:tc>
          <w:tcPr>
            <w:tcW w:w="4401" w:type="dxa"/>
          </w:tcPr>
          <w:p w14:paraId="054B1812" w14:textId="6A5A96F5" w:rsidR="001450BF" w:rsidRPr="00AD36D2" w:rsidRDefault="001450BF" w:rsidP="001450BF">
            <w:pPr>
              <w:jc w:val="left"/>
              <w:rPr>
                <w:color w:val="000000" w:themeColor="text1"/>
              </w:rPr>
            </w:pPr>
            <w:r w:rsidRPr="00AD36D2">
              <w:rPr>
                <w:color w:val="000000" w:themeColor="text1"/>
              </w:rPr>
              <w:t>Issue not yet part of the Convention text; however, Decision 15/4 mentions the digital sequence information.</w:t>
            </w:r>
          </w:p>
        </w:tc>
      </w:tr>
    </w:tbl>
    <w:p w14:paraId="49560584" w14:textId="77777777" w:rsidR="00A6596C" w:rsidRPr="00AD36D2" w:rsidRDefault="00A6596C" w:rsidP="00A6596C">
      <w:pPr>
        <w:jc w:val="left"/>
        <w:rPr>
          <w:color w:val="000000" w:themeColor="text1"/>
        </w:rPr>
      </w:pPr>
    </w:p>
    <w:p w14:paraId="26F38FC5" w14:textId="77777777" w:rsidR="001450BF" w:rsidRPr="00AD36D2" w:rsidRDefault="00A6596C" w:rsidP="00F5371E">
      <w:pPr>
        <w:pStyle w:val="CBDNormalNumber"/>
        <w:numPr>
          <w:ilvl w:val="0"/>
          <w:numId w:val="43"/>
        </w:numPr>
        <w:rPr>
          <w:color w:val="000000" w:themeColor="text1"/>
        </w:rPr>
      </w:pPr>
      <w:r w:rsidRPr="00AD36D2">
        <w:rPr>
          <w:color w:val="000000" w:themeColor="text1"/>
        </w:rPr>
        <w:t xml:space="preserve">The inclusion of the “whole-of-government” and “policy adoption” topics was assessed based on the answers to the standardized online reporting tool questions answered upon NBSAP submission. These questions explicitly ask for a summary of how the NBSAP was prepared, its legal status and approving body (e.g. head of state, minister, parliament, …). </w:t>
      </w:r>
    </w:p>
    <w:p w14:paraId="2BF4A910" w14:textId="77777777" w:rsidR="001450BF" w:rsidRPr="00AD36D2" w:rsidRDefault="00A6596C" w:rsidP="00F5371E">
      <w:pPr>
        <w:pStyle w:val="CBDNormalNumber"/>
        <w:numPr>
          <w:ilvl w:val="0"/>
          <w:numId w:val="43"/>
        </w:numPr>
        <w:rPr>
          <w:color w:val="000000" w:themeColor="text1"/>
        </w:rPr>
      </w:pPr>
      <w:r w:rsidRPr="00AD36D2">
        <w:rPr>
          <w:color w:val="000000" w:themeColor="text1"/>
        </w:rPr>
        <w:t>To identify whether each of the other focal topics were present, staff asked:</w:t>
      </w:r>
    </w:p>
    <w:p w14:paraId="6E5879A5" w14:textId="77777777" w:rsidR="001450BF" w:rsidRPr="00AD36D2" w:rsidRDefault="00A6596C" w:rsidP="00F5371E">
      <w:pPr>
        <w:pStyle w:val="CBDNormalNumber"/>
        <w:numPr>
          <w:ilvl w:val="1"/>
          <w:numId w:val="43"/>
        </w:numPr>
        <w:rPr>
          <w:color w:val="000000" w:themeColor="text1"/>
        </w:rPr>
      </w:pPr>
      <w:r w:rsidRPr="00AD36D2">
        <w:rPr>
          <w:color w:val="000000" w:themeColor="text1"/>
        </w:rPr>
        <w:t>Assessment: has the Party undertaken an assessment of its previous NBSAP?</w:t>
      </w:r>
    </w:p>
    <w:p w14:paraId="2664EA27" w14:textId="77777777" w:rsidR="001450BF" w:rsidRPr="00AD36D2" w:rsidRDefault="00A6596C" w:rsidP="00F5371E">
      <w:pPr>
        <w:pStyle w:val="CBDNormalNumber"/>
        <w:numPr>
          <w:ilvl w:val="1"/>
          <w:numId w:val="43"/>
        </w:numPr>
        <w:rPr>
          <w:color w:val="000000" w:themeColor="text1"/>
        </w:rPr>
      </w:pPr>
      <w:r w:rsidRPr="00AD36D2">
        <w:rPr>
          <w:color w:val="000000" w:themeColor="text1"/>
        </w:rPr>
        <w:t>Participation: did the NBSAP process engage different ministries and/or stakeholders?</w:t>
      </w:r>
    </w:p>
    <w:p w14:paraId="11937DBC" w14:textId="372056DF" w:rsidR="001450BF" w:rsidRPr="00AD36D2" w:rsidRDefault="00A6596C" w:rsidP="00F5371E">
      <w:pPr>
        <w:pStyle w:val="CBDNormalNumber"/>
        <w:numPr>
          <w:ilvl w:val="1"/>
          <w:numId w:val="43"/>
        </w:numPr>
        <w:rPr>
          <w:color w:val="000000" w:themeColor="text1"/>
        </w:rPr>
      </w:pPr>
      <w:r w:rsidRPr="00AD36D2">
        <w:rPr>
          <w:color w:val="000000" w:themeColor="text1"/>
        </w:rPr>
        <w:t>Non-</w:t>
      </w:r>
      <w:r w:rsidR="00AD36D2" w:rsidRPr="00AD36D2">
        <w:rPr>
          <w:color w:val="000000" w:themeColor="text1"/>
        </w:rPr>
        <w:t>S</w:t>
      </w:r>
      <w:r w:rsidRPr="00AD36D2">
        <w:rPr>
          <w:color w:val="000000" w:themeColor="text1"/>
        </w:rPr>
        <w:t>tate actor contributions: Does the NBSAP include contributions (activities, actions) of non-state actors (other than their participation in government-led PMRR processes)?</w:t>
      </w:r>
    </w:p>
    <w:p w14:paraId="4D8BD04A" w14:textId="77777777" w:rsidR="001450BF" w:rsidRPr="00AD36D2" w:rsidRDefault="00A6596C" w:rsidP="00F5371E">
      <w:pPr>
        <w:pStyle w:val="CBDNormalNumber"/>
        <w:numPr>
          <w:ilvl w:val="1"/>
          <w:numId w:val="43"/>
        </w:numPr>
        <w:rPr>
          <w:color w:val="000000" w:themeColor="text1"/>
        </w:rPr>
      </w:pPr>
      <w:r w:rsidRPr="00AD36D2">
        <w:rPr>
          <w:color w:val="000000" w:themeColor="text1"/>
        </w:rPr>
        <w:t xml:space="preserve">Coordination mechanism: </w:t>
      </w:r>
      <w:r w:rsidRPr="00AD36D2">
        <w:rPr>
          <w:color w:val="000000" w:themeColor="text1"/>
          <w:shd w:val="clear" w:color="auto" w:fill="FFFFFF"/>
        </w:rPr>
        <w:t>does the country have an NBSAP coordination body/mechanism?</w:t>
      </w:r>
    </w:p>
    <w:p w14:paraId="5072EAFF" w14:textId="5B66A6C4" w:rsidR="001450BF" w:rsidRPr="00AD36D2" w:rsidRDefault="00A6596C" w:rsidP="00F5371E">
      <w:pPr>
        <w:pStyle w:val="CBDNormalNumber"/>
        <w:numPr>
          <w:ilvl w:val="1"/>
          <w:numId w:val="43"/>
        </w:numPr>
        <w:rPr>
          <w:color w:val="000000" w:themeColor="text1"/>
        </w:rPr>
      </w:pPr>
      <w:r w:rsidRPr="00AD36D2">
        <w:rPr>
          <w:color w:val="000000" w:themeColor="text1"/>
        </w:rPr>
        <w:t xml:space="preserve">Planning: </w:t>
      </w:r>
      <w:r w:rsidRPr="00AD36D2">
        <w:rPr>
          <w:color w:val="000000" w:themeColor="text1"/>
          <w:shd w:val="clear" w:color="auto" w:fill="FFFFFF"/>
        </w:rPr>
        <w:t>does the NBSAP contain concrete actions, policies and program</w:t>
      </w:r>
      <w:r w:rsidR="003D7B18" w:rsidRPr="00AD36D2">
        <w:rPr>
          <w:color w:val="000000" w:themeColor="text1"/>
          <w:shd w:val="clear" w:color="auto" w:fill="FFFFFF"/>
        </w:rPr>
        <w:t>me</w:t>
      </w:r>
      <w:r w:rsidRPr="00AD36D2">
        <w:rPr>
          <w:color w:val="000000" w:themeColor="text1"/>
          <w:shd w:val="clear" w:color="auto" w:fill="FFFFFF"/>
        </w:rPr>
        <w:t>s designed to meet the national targets?</w:t>
      </w:r>
    </w:p>
    <w:p w14:paraId="00B8AF75" w14:textId="77777777" w:rsidR="001450BF" w:rsidRPr="00AD36D2" w:rsidRDefault="00A6596C" w:rsidP="00F5371E">
      <w:pPr>
        <w:pStyle w:val="CBDNormalNumber"/>
        <w:numPr>
          <w:ilvl w:val="1"/>
          <w:numId w:val="43"/>
        </w:numPr>
        <w:rPr>
          <w:color w:val="000000" w:themeColor="text1"/>
        </w:rPr>
      </w:pPr>
      <w:r w:rsidRPr="00AD36D2">
        <w:rPr>
          <w:color w:val="000000" w:themeColor="text1"/>
        </w:rPr>
        <w:t xml:space="preserve">Monitoring: </w:t>
      </w:r>
      <w:r w:rsidRPr="00AD36D2">
        <w:rPr>
          <w:color w:val="000000" w:themeColor="text1"/>
          <w:shd w:val="clear" w:color="auto" w:fill="FFFFFF"/>
        </w:rPr>
        <w:t>does the NBSAP include a monitoring and evaluation system/plan?</w:t>
      </w:r>
    </w:p>
    <w:p w14:paraId="763BAEC5" w14:textId="77777777" w:rsidR="001450BF" w:rsidRPr="00AD36D2" w:rsidRDefault="00A6596C" w:rsidP="00F5371E">
      <w:pPr>
        <w:pStyle w:val="CBDNormalNumber"/>
        <w:numPr>
          <w:ilvl w:val="1"/>
          <w:numId w:val="43"/>
        </w:numPr>
        <w:rPr>
          <w:color w:val="000000" w:themeColor="text1"/>
        </w:rPr>
      </w:pPr>
      <w:r w:rsidRPr="00AD36D2">
        <w:rPr>
          <w:color w:val="000000" w:themeColor="text1"/>
        </w:rPr>
        <w:t xml:space="preserve">Biodiversity Finance: </w:t>
      </w:r>
      <w:r w:rsidRPr="00AD36D2">
        <w:rPr>
          <w:color w:val="000000" w:themeColor="text1"/>
          <w:shd w:val="clear" w:color="auto" w:fill="FFFFFF"/>
        </w:rPr>
        <w:t>does the NBSAP include elements of biodiversity finance?</w:t>
      </w:r>
    </w:p>
    <w:p w14:paraId="69B8C8AF" w14:textId="77777777" w:rsidR="001450BF" w:rsidRPr="00AD36D2" w:rsidRDefault="00A6596C" w:rsidP="00F5371E">
      <w:pPr>
        <w:pStyle w:val="CBDNormalNumber"/>
        <w:numPr>
          <w:ilvl w:val="1"/>
          <w:numId w:val="43"/>
        </w:numPr>
        <w:rPr>
          <w:color w:val="000000" w:themeColor="text1"/>
        </w:rPr>
      </w:pPr>
      <w:r w:rsidRPr="00AD36D2">
        <w:rPr>
          <w:color w:val="000000" w:themeColor="text1"/>
        </w:rPr>
        <w:t xml:space="preserve">Communication: </w:t>
      </w:r>
      <w:r w:rsidRPr="00AD36D2">
        <w:rPr>
          <w:color w:val="000000" w:themeColor="text1"/>
          <w:shd w:val="clear" w:color="auto" w:fill="FFFFFF"/>
        </w:rPr>
        <w:t xml:space="preserve">does the NBSAP have a communication strategy (i.e. how the NBSAP, and biodiversity action at the national level will be communicated to the public)? </w:t>
      </w:r>
    </w:p>
    <w:p w14:paraId="1D61D9AD" w14:textId="77777777" w:rsidR="001450BF" w:rsidRPr="00AD36D2" w:rsidRDefault="00A6596C" w:rsidP="00F5371E">
      <w:pPr>
        <w:pStyle w:val="CBDNormalNumber"/>
        <w:numPr>
          <w:ilvl w:val="1"/>
          <w:numId w:val="43"/>
        </w:numPr>
        <w:rPr>
          <w:color w:val="000000" w:themeColor="text1"/>
        </w:rPr>
      </w:pPr>
      <w:r w:rsidRPr="00AD36D2">
        <w:rPr>
          <w:color w:val="000000" w:themeColor="text1"/>
        </w:rPr>
        <w:t xml:space="preserve">National Development Plan: </w:t>
      </w:r>
      <w:r w:rsidRPr="00AD36D2">
        <w:rPr>
          <w:color w:val="000000" w:themeColor="text1"/>
          <w:shd w:val="clear" w:color="auto" w:fill="FFFFFF"/>
        </w:rPr>
        <w:t>does the NBSAP link to the country's national/economic development plan?</w:t>
      </w:r>
    </w:p>
    <w:p w14:paraId="0264EFDD" w14:textId="77777777" w:rsidR="001450BF" w:rsidRPr="00AD36D2" w:rsidRDefault="00A6596C" w:rsidP="00F5371E">
      <w:pPr>
        <w:pStyle w:val="CBDNormalNumber"/>
        <w:numPr>
          <w:ilvl w:val="1"/>
          <w:numId w:val="43"/>
        </w:numPr>
        <w:rPr>
          <w:color w:val="000000" w:themeColor="text1"/>
        </w:rPr>
      </w:pPr>
      <w:r w:rsidRPr="00AD36D2">
        <w:rPr>
          <w:color w:val="000000" w:themeColor="text1"/>
        </w:rPr>
        <w:t xml:space="preserve">Sustainable Development Plan: </w:t>
      </w:r>
      <w:r w:rsidRPr="00AD36D2">
        <w:rPr>
          <w:color w:val="000000" w:themeColor="text1"/>
          <w:shd w:val="clear" w:color="auto" w:fill="FFFFFF"/>
        </w:rPr>
        <w:t>does the NBSAP link to the country's national sustainable development plan?</w:t>
      </w:r>
    </w:p>
    <w:p w14:paraId="54F8EBF2" w14:textId="77777777" w:rsidR="001450BF" w:rsidRPr="00AD36D2" w:rsidRDefault="00A6596C" w:rsidP="00F5371E">
      <w:pPr>
        <w:pStyle w:val="CBDNormalNumber"/>
        <w:numPr>
          <w:ilvl w:val="1"/>
          <w:numId w:val="43"/>
        </w:numPr>
        <w:rPr>
          <w:color w:val="000000" w:themeColor="text1"/>
        </w:rPr>
      </w:pPr>
      <w:r w:rsidRPr="00AD36D2">
        <w:rPr>
          <w:color w:val="000000" w:themeColor="text1"/>
        </w:rPr>
        <w:t xml:space="preserve">Poverty Eradication: </w:t>
      </w:r>
      <w:r w:rsidRPr="00AD36D2">
        <w:rPr>
          <w:color w:val="000000" w:themeColor="text1"/>
          <w:shd w:val="clear" w:color="auto" w:fill="FFFFFF"/>
        </w:rPr>
        <w:t>does the NBSAP link to the country's poverty eradication strategy?</w:t>
      </w:r>
    </w:p>
    <w:p w14:paraId="04B09507" w14:textId="77777777" w:rsidR="001450BF" w:rsidRPr="00AD36D2" w:rsidRDefault="00A6596C" w:rsidP="00F5371E">
      <w:pPr>
        <w:pStyle w:val="CBDNormalNumber"/>
        <w:numPr>
          <w:ilvl w:val="1"/>
          <w:numId w:val="43"/>
        </w:numPr>
        <w:rPr>
          <w:color w:val="000000" w:themeColor="text1"/>
        </w:rPr>
      </w:pPr>
      <w:r w:rsidRPr="00AD36D2">
        <w:rPr>
          <w:color w:val="000000" w:themeColor="text1"/>
        </w:rPr>
        <w:t xml:space="preserve">Subnational: </w:t>
      </w:r>
      <w:r w:rsidRPr="00AD36D2">
        <w:rPr>
          <w:color w:val="000000" w:themeColor="text1"/>
          <w:shd w:val="clear" w:color="auto" w:fill="FFFFFF"/>
        </w:rPr>
        <w:t>does the NBSAP address the subnational level or Subnational Biodiversity Plans?</w:t>
      </w:r>
    </w:p>
    <w:p w14:paraId="12107905" w14:textId="77777777" w:rsidR="001450BF" w:rsidRPr="00AD36D2" w:rsidRDefault="00A6596C" w:rsidP="00F5371E">
      <w:pPr>
        <w:pStyle w:val="CBDNormalNumber"/>
        <w:numPr>
          <w:ilvl w:val="1"/>
          <w:numId w:val="43"/>
        </w:numPr>
        <w:rPr>
          <w:color w:val="000000" w:themeColor="text1"/>
        </w:rPr>
      </w:pPr>
      <w:r w:rsidRPr="00AD36D2">
        <w:rPr>
          <w:color w:val="000000" w:themeColor="text1"/>
        </w:rPr>
        <w:t xml:space="preserve">Conventions and MEAs: </w:t>
      </w:r>
      <w:r w:rsidRPr="00AD36D2">
        <w:rPr>
          <w:color w:val="000000" w:themeColor="text1"/>
          <w:shd w:val="clear" w:color="auto" w:fill="FFFFFF"/>
        </w:rPr>
        <w:t>does the NBSAP make reference to other Conventions and/or MEAs?</w:t>
      </w:r>
    </w:p>
    <w:p w14:paraId="66E8E97A" w14:textId="77777777" w:rsidR="001450BF" w:rsidRPr="00AD36D2" w:rsidRDefault="00A6596C" w:rsidP="00F5371E">
      <w:pPr>
        <w:pStyle w:val="CBDNormalNumber"/>
        <w:numPr>
          <w:ilvl w:val="1"/>
          <w:numId w:val="43"/>
        </w:numPr>
        <w:rPr>
          <w:color w:val="000000" w:themeColor="text1"/>
        </w:rPr>
      </w:pPr>
      <w:r w:rsidRPr="00AD36D2">
        <w:rPr>
          <w:color w:val="000000" w:themeColor="text1"/>
        </w:rPr>
        <w:t xml:space="preserve">Cartagena Protocol: </w:t>
      </w:r>
      <w:r w:rsidRPr="00AD36D2">
        <w:rPr>
          <w:color w:val="000000" w:themeColor="text1"/>
          <w:shd w:val="clear" w:color="auto" w:fill="FFFFFF"/>
        </w:rPr>
        <w:t>does the NBSAP discuss the Cartagena Protocol, the Nagoya-Kuala Lumpur Supplementary Protocol, or other biosafety issues?</w:t>
      </w:r>
    </w:p>
    <w:p w14:paraId="2B32A1C3" w14:textId="77777777" w:rsidR="001450BF" w:rsidRPr="00AD36D2" w:rsidRDefault="00A6596C" w:rsidP="00F5371E">
      <w:pPr>
        <w:pStyle w:val="CBDNormalNumber"/>
        <w:numPr>
          <w:ilvl w:val="1"/>
          <w:numId w:val="43"/>
        </w:numPr>
        <w:rPr>
          <w:color w:val="000000" w:themeColor="text1"/>
        </w:rPr>
      </w:pPr>
      <w:r w:rsidRPr="00AD36D2">
        <w:rPr>
          <w:color w:val="000000" w:themeColor="text1"/>
        </w:rPr>
        <w:t>Nagoya Protocol: does the NBSAP discuss the Nagoya protocol?</w:t>
      </w:r>
    </w:p>
    <w:p w14:paraId="677CA66F" w14:textId="0901F578" w:rsidR="00A6596C" w:rsidRPr="00AD36D2" w:rsidRDefault="00A6596C" w:rsidP="00F5371E">
      <w:pPr>
        <w:pStyle w:val="CBDNormalNumber"/>
        <w:numPr>
          <w:ilvl w:val="1"/>
          <w:numId w:val="43"/>
        </w:numPr>
        <w:rPr>
          <w:color w:val="000000" w:themeColor="text1"/>
        </w:rPr>
      </w:pPr>
      <w:r w:rsidRPr="00AD36D2">
        <w:rPr>
          <w:color w:val="000000" w:themeColor="text1"/>
        </w:rPr>
        <w:lastRenderedPageBreak/>
        <w:t>Digital Sequence Information: does the NBSAP mention DSI, the Cali Fund or the Multilateral Mechanism?</w:t>
      </w:r>
    </w:p>
    <w:p w14:paraId="3904F15B" w14:textId="77777777" w:rsidR="00B6170A" w:rsidRPr="00AD36D2" w:rsidRDefault="00A6596C" w:rsidP="00F5371E">
      <w:pPr>
        <w:pStyle w:val="CBDNormalNumber"/>
        <w:numPr>
          <w:ilvl w:val="0"/>
          <w:numId w:val="43"/>
        </w:numPr>
        <w:rPr>
          <w:color w:val="000000" w:themeColor="text1"/>
        </w:rPr>
      </w:pPr>
      <w:r w:rsidRPr="00AD36D2">
        <w:rPr>
          <w:color w:val="000000" w:themeColor="text1"/>
        </w:rPr>
        <w:t>For each of these topics, a set of key words were defined and used to search for relevant content in every NBSAP. When key words search resulted in a match, staff read the highlighted text to answer each of the questions above with a “yes” or “no”. When no keywords matched, a “no” was reported for the focal topic.</w:t>
      </w:r>
    </w:p>
    <w:p w14:paraId="0AD6DFCC" w14:textId="77777777" w:rsidR="00B6170A" w:rsidRPr="00AD36D2" w:rsidRDefault="00A6596C" w:rsidP="00F5371E">
      <w:pPr>
        <w:pStyle w:val="CBDNormalNumber"/>
        <w:numPr>
          <w:ilvl w:val="0"/>
          <w:numId w:val="43"/>
        </w:numPr>
        <w:rPr>
          <w:color w:val="000000" w:themeColor="text1"/>
        </w:rPr>
      </w:pPr>
      <w:r w:rsidRPr="00AD36D2">
        <w:rPr>
          <w:color w:val="000000" w:themeColor="text1"/>
        </w:rPr>
        <w:t>In cases where the focal topic was identified in an NBSAP (i.e. “yes”), staff read the relevant section to understand the context in which each topic was included. A short summary about how the focal topic was included in the NBSAP was produced in each case. In some cases, a short explanation about “no” answers was also provided to explain the answer when keywords did match to text (e.g. a keyword match was due to global target text rather than NBSAP content).</w:t>
      </w:r>
      <w:r w:rsidR="00B6170A" w:rsidRPr="00AD36D2">
        <w:rPr>
          <w:color w:val="000000" w:themeColor="text1"/>
        </w:rPr>
        <w:t xml:space="preserve"> </w:t>
      </w:r>
      <w:r w:rsidRPr="00AD36D2">
        <w:rPr>
          <w:color w:val="000000" w:themeColor="text1"/>
        </w:rPr>
        <w:t>For each focal topic, the proportion of NBSAPs addressing them was calculated.</w:t>
      </w:r>
    </w:p>
    <w:p w14:paraId="2A933A14" w14:textId="048D0757" w:rsidR="00A6596C" w:rsidRPr="00AD36D2" w:rsidRDefault="00A6596C" w:rsidP="00F5371E">
      <w:pPr>
        <w:pStyle w:val="CBDNormalNumber"/>
        <w:numPr>
          <w:ilvl w:val="0"/>
          <w:numId w:val="43"/>
        </w:numPr>
        <w:rPr>
          <w:color w:val="000000" w:themeColor="text1"/>
        </w:rPr>
      </w:pPr>
      <w:r w:rsidRPr="00AD36D2">
        <w:rPr>
          <w:color w:val="000000" w:themeColor="text1"/>
        </w:rPr>
        <w:t xml:space="preserve">Some of the focal topics in this analysis appeared in the text of national targets. These cases reflect aspirations or intentions of Parties and not the current state of affairs. The NBSAP analysis distinguishes between intentions which may become a reality in the future and the </w:t>
      </w:r>
      <w:r w:rsidR="00267D2B" w:rsidRPr="00AD36D2">
        <w:rPr>
          <w:color w:val="000000" w:themeColor="text1"/>
        </w:rPr>
        <w:t>current of</w:t>
      </w:r>
      <w:r w:rsidRPr="00AD36D2">
        <w:rPr>
          <w:color w:val="000000" w:themeColor="text1"/>
        </w:rPr>
        <w:t xml:space="preserve"> institutional arrangements or other measures. For example, many countries aspire to enhance public awareness or monitoring and have, in their NBSAPs, national targets and actions/measures to do so. However, the intent of this analysis is to understand whether such efforts are currently in place, not whether Parties intend to develop public awareness or monitoring actions in the future. </w:t>
      </w:r>
      <w:r w:rsidR="00261BF9" w:rsidRPr="00AD36D2">
        <w:rPr>
          <w:color w:val="000000" w:themeColor="text1"/>
        </w:rPr>
        <w:t>Therefore,</w:t>
      </w:r>
      <w:r w:rsidRPr="00AD36D2">
        <w:rPr>
          <w:color w:val="000000" w:themeColor="text1"/>
        </w:rPr>
        <w:t xml:space="preserve"> national targets or future aspirations were not included in further analysis and are recorded as “no”.</w:t>
      </w:r>
    </w:p>
    <w:p w14:paraId="69BEF726" w14:textId="77777777" w:rsidR="00A6596C" w:rsidRPr="00AD36D2" w:rsidRDefault="00A6596C" w:rsidP="00A6596C">
      <w:pPr>
        <w:jc w:val="left"/>
        <w:rPr>
          <w:b/>
          <w:bCs/>
          <w:color w:val="000000" w:themeColor="text1"/>
        </w:rPr>
      </w:pPr>
      <w:r w:rsidRPr="00AD36D2">
        <w:rPr>
          <w:b/>
          <w:bCs/>
          <w:color w:val="000000" w:themeColor="text1"/>
        </w:rPr>
        <w:t>Step 3: Cross-cutting analysis of focal topics</w:t>
      </w:r>
    </w:p>
    <w:p w14:paraId="6BAC914E" w14:textId="77777777" w:rsidR="00B6170A" w:rsidRPr="00AD36D2" w:rsidRDefault="00A6596C" w:rsidP="00F5371E">
      <w:pPr>
        <w:pStyle w:val="CBDNormalNumber"/>
        <w:numPr>
          <w:ilvl w:val="0"/>
          <w:numId w:val="43"/>
        </w:numPr>
        <w:rPr>
          <w:color w:val="000000" w:themeColor="text1"/>
        </w:rPr>
      </w:pPr>
      <w:r w:rsidRPr="00AD36D2">
        <w:rPr>
          <w:color w:val="000000" w:themeColor="text1"/>
        </w:rPr>
        <w:t>Following the topical analysis of each NBSAP, a cross-cutting analysis of each topic across all NBSAPs was done. This analysis investigated how each topic was included across NBSAPs.</w:t>
      </w:r>
    </w:p>
    <w:p w14:paraId="183CF397" w14:textId="77777777" w:rsidR="00B6170A" w:rsidRPr="00AD36D2" w:rsidRDefault="00A6596C" w:rsidP="00F5371E">
      <w:pPr>
        <w:pStyle w:val="CBDNormalNumber"/>
        <w:numPr>
          <w:ilvl w:val="0"/>
          <w:numId w:val="43"/>
        </w:numPr>
        <w:rPr>
          <w:color w:val="000000" w:themeColor="text1"/>
        </w:rPr>
      </w:pPr>
      <w:r w:rsidRPr="00AD36D2">
        <w:rPr>
          <w:color w:val="000000" w:themeColor="text1"/>
        </w:rPr>
        <w:t>For “whole-of-government” and “policy adoption”, Party answers to the ORT standardized questions were used to analyze how many NBSAP addressed these focal topics and how (e.g. what percentage of Parties adopted their NBSAP into law).</w:t>
      </w:r>
    </w:p>
    <w:p w14:paraId="04A5CC66" w14:textId="370364C0" w:rsidR="00A6596C" w:rsidRPr="00AD36D2" w:rsidRDefault="00A6596C" w:rsidP="00F5371E">
      <w:pPr>
        <w:pStyle w:val="CBDNormalNumber"/>
        <w:numPr>
          <w:ilvl w:val="0"/>
          <w:numId w:val="43"/>
        </w:numPr>
        <w:rPr>
          <w:color w:val="000000" w:themeColor="text1"/>
        </w:rPr>
      </w:pPr>
      <w:r w:rsidRPr="00AD36D2">
        <w:rPr>
          <w:color w:val="000000" w:themeColor="text1"/>
        </w:rPr>
        <w:t>For each other topic, the analysis used those NBSAPs with “yes” answers to identify how each focal topic was treated in detail. For each focal topic analyzed, the summary descriptions accompanying “yes” answers were used. As each topic is significantly different from others, the type of detail studied in each cross-cutting analysis varied widely. For example, on the topic of Participation: the type of ministry (e.g. Agriculture, Tourism, Forestry, …) as well as the level of engagement (e.g. consultation, committee, implementation) was analyzed across NBSAPs, producing a record of how often each ministry was involved with NBSAPs and in what capacity, across Parties. Similarly, on the question of Biodiversity Finance, estimates of how many Parties identified different types of finance (e.g. domestic, international, public or private) were calculated. For MEAs, the type and frequency of mention of each MEA across NBSAPs was estimated. Every other topic was treated in a similar fashion, as relevant. This detailed analysis was summarized, allowing for a more in depth understanding of how Parties are addressing each of the focal topics in their NBSAPs.</w:t>
      </w:r>
    </w:p>
    <w:p w14:paraId="7F0C5F7C" w14:textId="3D0B2FFE" w:rsidR="00F82718" w:rsidRPr="00AD36D2" w:rsidRDefault="006939F3" w:rsidP="008E1EA8">
      <w:pPr>
        <w:pStyle w:val="CBDH2"/>
      </w:pPr>
      <w:bookmarkStart w:id="177" w:name="_Toc219112357"/>
      <w:r w:rsidRPr="00AD36D2">
        <w:t>B.</w:t>
      </w:r>
      <w:r w:rsidRPr="00AD36D2">
        <w:tab/>
      </w:r>
      <w:r w:rsidR="00F82718" w:rsidRPr="00AD36D2">
        <w:t>Methodology for the analysis of national targets</w:t>
      </w:r>
      <w:bookmarkEnd w:id="177"/>
    </w:p>
    <w:p w14:paraId="18B8145B" w14:textId="77777777" w:rsidR="00F82718" w:rsidRPr="00AD36D2" w:rsidRDefault="00F82718" w:rsidP="00B6170A">
      <w:pPr>
        <w:pStyle w:val="CBDNormalNumber"/>
        <w:numPr>
          <w:ilvl w:val="0"/>
          <w:numId w:val="19"/>
        </w:numPr>
      </w:pPr>
      <w:r w:rsidRPr="00AD36D2">
        <w:t xml:space="preserve">In the template for the communication of national targets adopted by the Conference of the Parties through its decision 15/6, Parties are requested to map each national target to at least one target of the Framework. Moreover, Parties can indicate how closely each of their national targets are aligned with the relevant Framework target of the Framework using a three-point scale (low, medium or high alignment). Parties are also requested to: provide a description of the main policy measures that would be taken to reach the national target; specify the aspects of the Framework target that are covered; describe which considerations listed in section C of the Framework were considered </w:t>
      </w:r>
      <w:r w:rsidRPr="00AD36D2">
        <w:lastRenderedPageBreak/>
        <w:t xml:space="preserve">in setting the national target; list any component, complementary or national indicators that would be used to measure the national target, in addition to the agreed headline and binary indicators, and; elaborate the contribution of non-State actors towards reaching the national target. </w:t>
      </w:r>
    </w:p>
    <w:p w14:paraId="68F1A7B8" w14:textId="77777777" w:rsidR="00F82718" w:rsidRPr="00AD36D2" w:rsidRDefault="00F82718" w:rsidP="00F82718">
      <w:pPr>
        <w:pStyle w:val="CBDNormalNumber"/>
        <w:numPr>
          <w:ilvl w:val="0"/>
          <w:numId w:val="5"/>
        </w:numPr>
        <w:ind w:left="568"/>
        <w:rPr>
          <w:b/>
          <w:bCs/>
        </w:rPr>
      </w:pPr>
      <w:r w:rsidRPr="00AD36D2">
        <w:t>The methodology used to undertake the analysis in this section of the document builds on past experiences with preparing assessments for the Aichi Biodiversity Targets and the preliminary analysis presented to SBI-5</w:t>
      </w:r>
      <w:r w:rsidRPr="00AD36D2">
        <w:rPr>
          <w:vertAlign w:val="superscript"/>
        </w:rPr>
        <w:footnoteReference w:id="85"/>
      </w:r>
      <w:r w:rsidRPr="00AD36D2">
        <w:t>. The methodology has three steps. The first step analysis general information across Parties. The second step analyses the extent to which the elements of the Framework targets are addressed by the national targets. The third analyses the extent to which the national targets cover the overall scope and ambition of the targets of the Framework and assesses the overall target alignment of the national targets to each target of the Framework</w:t>
      </w:r>
    </w:p>
    <w:p w14:paraId="19BC34AF" w14:textId="713CF59E" w:rsidR="00F82718" w:rsidRPr="00AD36D2" w:rsidRDefault="00F82718" w:rsidP="00F82718">
      <w:pPr>
        <w:pStyle w:val="CBDNormalNumber"/>
        <w:numPr>
          <w:ilvl w:val="0"/>
          <w:numId w:val="5"/>
        </w:numPr>
        <w:ind w:left="568"/>
      </w:pPr>
      <w:r w:rsidRPr="00AD36D2">
        <w:t xml:space="preserve">It is important to note that the methodology used in this analysis only considered the scope of national targets as measured against that of the goals and targets of the Framework. It has not considered national circumstances. Moreover, the range of approaches that Parties have taken in setting their national targets and the level of detail provided in the submission through the online reporting tool, as described below, have created challenges in analysing the information systematically. </w:t>
      </w:r>
    </w:p>
    <w:p w14:paraId="643DD432" w14:textId="77777777" w:rsidR="00F82718" w:rsidRPr="00AD36D2" w:rsidRDefault="00F82718" w:rsidP="00F82718">
      <w:pPr>
        <w:pStyle w:val="CBDNormalNumber"/>
        <w:numPr>
          <w:ilvl w:val="0"/>
          <w:numId w:val="0"/>
        </w:numPr>
        <w:rPr>
          <w:b/>
          <w:bCs/>
        </w:rPr>
      </w:pPr>
      <w:r w:rsidRPr="00AD36D2">
        <w:rPr>
          <w:b/>
          <w:bCs/>
        </w:rPr>
        <w:t>Step 1: General analysis</w:t>
      </w:r>
    </w:p>
    <w:p w14:paraId="33026BF7" w14:textId="77777777" w:rsidR="00F82718" w:rsidRPr="00AD36D2" w:rsidRDefault="00F82718" w:rsidP="00F82718">
      <w:pPr>
        <w:pStyle w:val="CBDNormalNumber"/>
        <w:numPr>
          <w:ilvl w:val="0"/>
          <w:numId w:val="5"/>
        </w:numPr>
        <w:ind w:left="568"/>
      </w:pPr>
      <w:r w:rsidRPr="00AD36D2">
        <w:t>All national target submissions were downloaded from the Online Reporting Tool (ORT) on 31 May 2025. Therefore, any changes made to already submitted national targets after that point are not reflected in the analysis. Similarly, any new national targets submitted after that date are not included in the analyses.</w:t>
      </w:r>
      <w:r w:rsidRPr="00AD36D2" w:rsidDel="00C605F7">
        <w:t xml:space="preserve"> </w:t>
      </w:r>
      <w:r w:rsidRPr="00AD36D2">
        <w:t xml:space="preserve">Upon download, all national targets not in English were translated using Google translate. However, where possible, national targets were reviewed in their original language. </w:t>
      </w:r>
    </w:p>
    <w:p w14:paraId="7EF4A87C" w14:textId="3DA393AF" w:rsidR="00F82718" w:rsidRPr="00AD36D2" w:rsidRDefault="00F82718" w:rsidP="00F82718">
      <w:pPr>
        <w:pStyle w:val="CBDNormalNumber"/>
        <w:numPr>
          <w:ilvl w:val="0"/>
          <w:numId w:val="5"/>
        </w:numPr>
        <w:ind w:left="568"/>
      </w:pPr>
      <w:r w:rsidRPr="00AD36D2">
        <w:t xml:space="preserve">National targets were organised by the targets of the Framework based on the mapping included by Parties in their submissions. If a national target was tagged with multiple Framework </w:t>
      </w:r>
      <w:r w:rsidR="00261BF9" w:rsidRPr="00AD36D2">
        <w:t>targets,</w:t>
      </w:r>
      <w:r w:rsidRPr="00AD36D2">
        <w:t xml:space="preserve"> then it was included in the analysis of each associated Framework target, resulting in some national targets contributing to multiple analyses of the Framework targets. </w:t>
      </w:r>
    </w:p>
    <w:p w14:paraId="0AF0A160" w14:textId="77777777" w:rsidR="00F82718" w:rsidRPr="00AD36D2" w:rsidRDefault="00F82718" w:rsidP="00F82718">
      <w:pPr>
        <w:pStyle w:val="CBDNormalNumber"/>
        <w:numPr>
          <w:ilvl w:val="0"/>
          <w:numId w:val="5"/>
        </w:numPr>
        <w:ind w:left="568"/>
      </w:pPr>
      <w:r w:rsidRPr="00AD36D2">
        <w:t>The national targets submitted by Parties contained varying levels of detail. The Secretariat reviewed each national target to assess its level of detail and classified each national target as a “detailed national target” or “a national target with limited detail”, based on the richness of information included in the submission fields. Some Parties also submitted draft national targets. Where this was explicitly noted in the submission, the national target was classified as “a draft national target”.</w:t>
      </w:r>
    </w:p>
    <w:p w14:paraId="4C6B8AF5" w14:textId="77777777" w:rsidR="00F82718" w:rsidRPr="00AD36D2" w:rsidRDefault="00F82718" w:rsidP="00F82718">
      <w:pPr>
        <w:pStyle w:val="CBDNormalNumber"/>
        <w:numPr>
          <w:ilvl w:val="0"/>
          <w:numId w:val="5"/>
        </w:numPr>
        <w:ind w:left="568"/>
      </w:pPr>
      <w:r w:rsidRPr="00AD36D2">
        <w:t>An analysis of the following elements of the national target submissions was undertaken:</w:t>
      </w:r>
    </w:p>
    <w:p w14:paraId="54BEC3DA" w14:textId="4AA7A024" w:rsidR="00F82718" w:rsidRPr="00AD36D2" w:rsidRDefault="00F82718" w:rsidP="004335DE">
      <w:pPr>
        <w:pStyle w:val="CBDNormalNumber"/>
        <w:numPr>
          <w:ilvl w:val="0"/>
          <w:numId w:val="17"/>
        </w:numPr>
      </w:pPr>
      <w:r w:rsidRPr="00AD36D2">
        <w:rPr>
          <w:i/>
          <w:iCs/>
        </w:rPr>
        <w:t>Degree of alignment</w:t>
      </w:r>
      <w:r w:rsidRPr="00AD36D2">
        <w:t xml:space="preserve"> – For each national target, Parties were requested to indicate the degree to which it was aligned with the associated target of the Framework. Parties were requested to do this using the categories “high”, “medium” or “low” alignment. This information was used to report on the number of Parties with at least one national target with high alignment to the associated target of the Framework. This information was further aggregated to report on the percentage of national targets with high, medium or low alignment to the Framework target and the number of Parties with at least one national target which has a high degree of alignment to the target of the Framework</w:t>
      </w:r>
      <w:r w:rsidR="008E1EA8" w:rsidRPr="00AD36D2">
        <w:t>;</w:t>
      </w:r>
      <w:r w:rsidRPr="00AD36D2">
        <w:t xml:space="preserve"> </w:t>
      </w:r>
    </w:p>
    <w:p w14:paraId="356C5CC9" w14:textId="1BB754BB" w:rsidR="00F82718" w:rsidRPr="00AD36D2" w:rsidRDefault="00F82718" w:rsidP="004335DE">
      <w:pPr>
        <w:pStyle w:val="CBDNormalNumber"/>
        <w:numPr>
          <w:ilvl w:val="0"/>
          <w:numId w:val="17"/>
        </w:numPr>
      </w:pPr>
      <w:r w:rsidRPr="00AD36D2">
        <w:rPr>
          <w:i/>
          <w:iCs/>
        </w:rPr>
        <w:t>Elements of section C of the Framework</w:t>
      </w:r>
      <w:r w:rsidRPr="00AD36D2">
        <w:t xml:space="preserve"> - For each national target, Parties were requested to indicate which of the eighteen considerations from section C of the Framework were taken into account in the development of the national target and/or </w:t>
      </w:r>
      <w:r w:rsidRPr="00AD36D2">
        <w:lastRenderedPageBreak/>
        <w:t>which elements will be considered in the implementation of the national target. This information was aggregated to determine the percentage of national targets which took each of the considerations into account</w:t>
      </w:r>
      <w:r w:rsidR="008E1EA8" w:rsidRPr="00AD36D2">
        <w:t>;</w:t>
      </w:r>
    </w:p>
    <w:p w14:paraId="193055A7" w14:textId="633A40A1" w:rsidR="00F82718" w:rsidRPr="00AD36D2" w:rsidRDefault="00F82718" w:rsidP="004335DE">
      <w:pPr>
        <w:pStyle w:val="CBDNormalNumber"/>
        <w:numPr>
          <w:ilvl w:val="0"/>
          <w:numId w:val="17"/>
        </w:numPr>
      </w:pPr>
      <w:r w:rsidRPr="00AD36D2">
        <w:rPr>
          <w:i/>
          <w:iCs/>
        </w:rPr>
        <w:t>Optional indicators</w:t>
      </w:r>
      <w:r w:rsidRPr="00AD36D2">
        <w:t xml:space="preserve"> – The use of component, complementary and national indicators, is optional in the national reporting process. Based on the information in the national target submission, the number of national targets with associated component, complementary and national indicators was calculated. Similarly, the number of Parties with at least one component, complimentary and national indicator for any national target associated with a given target of the Framework was calculated</w:t>
      </w:r>
      <w:r w:rsidR="008E1EA8" w:rsidRPr="00AD36D2">
        <w:t>;</w:t>
      </w:r>
      <w:r w:rsidRPr="00AD36D2">
        <w:t xml:space="preserve"> </w:t>
      </w:r>
    </w:p>
    <w:p w14:paraId="6E5297D8" w14:textId="4CCE5141" w:rsidR="00F82718" w:rsidRPr="00AD36D2" w:rsidRDefault="00F82718" w:rsidP="004335DE">
      <w:pPr>
        <w:pStyle w:val="CBDNormalNumber"/>
        <w:numPr>
          <w:ilvl w:val="0"/>
          <w:numId w:val="17"/>
        </w:numPr>
      </w:pPr>
      <w:r w:rsidRPr="00AD36D2">
        <w:rPr>
          <w:i/>
          <w:iCs/>
        </w:rPr>
        <w:t>Means of implementation</w:t>
      </w:r>
      <w:r w:rsidRPr="00AD36D2">
        <w:t xml:space="preserve"> - In the national target submissions Parties were requested to include information on the associated means of implementation. Specifically, Parties were asked to indicate if means of implementation were required or were available. This information was aggregated to calculate the number of national targets where Parties indicated they required additional means of implementation. This information was also aggregated to calculate the number of Parties which indicated they required additional means of implementation for at least one of their national targets for each associated Framework target</w:t>
      </w:r>
      <w:r w:rsidR="008E1EA8" w:rsidRPr="00AD36D2">
        <w:t>;</w:t>
      </w:r>
      <w:r w:rsidRPr="00AD36D2">
        <w:t xml:space="preserve"> </w:t>
      </w:r>
    </w:p>
    <w:p w14:paraId="719831CD" w14:textId="77777777" w:rsidR="00F82718" w:rsidRPr="00AD36D2" w:rsidRDefault="00F82718" w:rsidP="004335DE">
      <w:pPr>
        <w:pStyle w:val="CBDNormalNumber"/>
        <w:numPr>
          <w:ilvl w:val="0"/>
          <w:numId w:val="17"/>
        </w:numPr>
      </w:pPr>
      <w:r w:rsidRPr="00AD36D2">
        <w:rPr>
          <w:i/>
          <w:iCs/>
        </w:rPr>
        <w:t>Commitments of actors other than national governments</w:t>
      </w:r>
      <w:r w:rsidRPr="00AD36D2">
        <w:t xml:space="preserve"> - In the national target submissions, Parties were requested to indicate the non-state actors which have made commitments in relation to the national target. This information was aggregated to calculate the number of national targets which have identified a role for actors other than national governments. </w:t>
      </w:r>
    </w:p>
    <w:p w14:paraId="76BB7AE2" w14:textId="77777777" w:rsidR="00F82718" w:rsidRPr="00AD36D2" w:rsidRDefault="00F82718" w:rsidP="00EE46FC">
      <w:pPr>
        <w:tabs>
          <w:tab w:val="clear" w:pos="567"/>
          <w:tab w:val="clear" w:pos="1134"/>
          <w:tab w:val="clear" w:pos="1701"/>
          <w:tab w:val="clear" w:pos="2268"/>
        </w:tabs>
        <w:ind w:left="720"/>
        <w:jc w:val="left"/>
      </w:pPr>
      <w:r w:rsidRPr="00AD36D2">
        <w:t xml:space="preserve">Note that some of the information described above is directly accessible through the online reporting tool. The online reporting tool provides up to date information on the national target submissions, as it is updated in real time as submissions are entered or updated, it may differ from the results of this analysis. </w:t>
      </w:r>
    </w:p>
    <w:p w14:paraId="163B8A66" w14:textId="59450996" w:rsidR="00F82718" w:rsidRPr="00AD36D2" w:rsidRDefault="00F82718" w:rsidP="008E1EA8">
      <w:pPr>
        <w:spacing w:before="120"/>
        <w:rPr>
          <w:b/>
          <w:bCs/>
        </w:rPr>
      </w:pPr>
      <w:r w:rsidRPr="00AD36D2">
        <w:rPr>
          <w:b/>
          <w:bCs/>
        </w:rPr>
        <w:t xml:space="preserve">Step 2: Coverage of the elements of the Framework targets by national targets </w:t>
      </w:r>
    </w:p>
    <w:p w14:paraId="7D6EA0E4" w14:textId="77777777" w:rsidR="00F82718" w:rsidRPr="00AD36D2" w:rsidRDefault="00F82718" w:rsidP="00F82718">
      <w:pPr>
        <w:pStyle w:val="CBDNormalNumber"/>
        <w:numPr>
          <w:ilvl w:val="0"/>
          <w:numId w:val="5"/>
        </w:numPr>
        <w:ind w:left="568"/>
      </w:pPr>
      <w:r w:rsidRPr="00AD36D2">
        <w:t xml:space="preserve">In the national target submissions, Parties are requested to provide for each of their national targets: </w:t>
      </w:r>
    </w:p>
    <w:p w14:paraId="181F4736" w14:textId="77777777" w:rsidR="00F82718" w:rsidRPr="00AD36D2" w:rsidRDefault="00F82718" w:rsidP="00F82718">
      <w:pPr>
        <w:pStyle w:val="CBDNormalNumber"/>
        <w:numPr>
          <w:ilvl w:val="1"/>
          <w:numId w:val="5"/>
        </w:numPr>
      </w:pPr>
      <w:r w:rsidRPr="00AD36D2">
        <w:t>The title of the target</w:t>
      </w:r>
    </w:p>
    <w:p w14:paraId="02FBAA2E" w14:textId="77777777" w:rsidR="00F82718" w:rsidRPr="00AD36D2" w:rsidRDefault="00F82718" w:rsidP="00F82718">
      <w:pPr>
        <w:pStyle w:val="CBDNormalNumber"/>
        <w:numPr>
          <w:ilvl w:val="1"/>
          <w:numId w:val="5"/>
        </w:numPr>
      </w:pPr>
      <w:r w:rsidRPr="00AD36D2">
        <w:t>A description of the target</w:t>
      </w:r>
    </w:p>
    <w:p w14:paraId="0BBC45BC" w14:textId="77777777" w:rsidR="00F82718" w:rsidRPr="00AD36D2" w:rsidRDefault="00F82718" w:rsidP="00F82718">
      <w:pPr>
        <w:pStyle w:val="CBDNormalNumber"/>
        <w:numPr>
          <w:ilvl w:val="1"/>
          <w:numId w:val="5"/>
        </w:numPr>
      </w:pPr>
      <w:r w:rsidRPr="00AD36D2">
        <w:t>The main policy measures to implement the target</w:t>
      </w:r>
    </w:p>
    <w:p w14:paraId="50CBF86B" w14:textId="77777777" w:rsidR="00F82718" w:rsidRPr="00AD36D2" w:rsidRDefault="00F82718" w:rsidP="00F82718">
      <w:pPr>
        <w:pStyle w:val="CBDNormalNumber"/>
        <w:numPr>
          <w:ilvl w:val="1"/>
          <w:numId w:val="5"/>
        </w:numPr>
      </w:pPr>
      <w:r w:rsidRPr="00AD36D2">
        <w:t>The aspects of the associated Framework goal or target that it addresses</w:t>
      </w:r>
    </w:p>
    <w:p w14:paraId="3C05F768" w14:textId="77777777" w:rsidR="00F82718" w:rsidRPr="00AD36D2" w:rsidRDefault="00F82718" w:rsidP="00F82718">
      <w:pPr>
        <w:pStyle w:val="CBDNormalNumber"/>
        <w:numPr>
          <w:ilvl w:val="0"/>
          <w:numId w:val="5"/>
        </w:numPr>
        <w:ind w:left="568"/>
      </w:pPr>
      <w:r w:rsidRPr="00AD36D2">
        <w:t xml:space="preserve"> Based on this information, the Secretariat assessed how well each national target addressed the different elements of its associated Framework target. The analysis used the elements defined by the AHTEG on indicators in their gap analysis (CBD/COP/16/INF/3/Rev.1). </w:t>
      </w:r>
    </w:p>
    <w:p w14:paraId="4BF11378" w14:textId="77777777" w:rsidR="00F82718" w:rsidRPr="00AD36D2" w:rsidRDefault="00F82718" w:rsidP="00F82718">
      <w:pPr>
        <w:pStyle w:val="CBDNormalNumber"/>
        <w:numPr>
          <w:ilvl w:val="0"/>
          <w:numId w:val="5"/>
        </w:numPr>
        <w:ind w:left="568"/>
      </w:pPr>
      <w:r w:rsidRPr="00AD36D2">
        <w:t>For each national target submission, the Secretariat</w:t>
      </w:r>
      <w:r w:rsidRPr="00AD36D2">
        <w:rPr>
          <w:vertAlign w:val="superscript"/>
        </w:rPr>
        <w:footnoteReference w:id="86"/>
      </w:r>
      <w:r w:rsidRPr="00AD36D2">
        <w:t xml:space="preserve"> analysed the extent to which each element of the associated Framework target was addressed. This was done using five mutually exclusive categories: </w:t>
      </w:r>
    </w:p>
    <w:p w14:paraId="7A84AF64" w14:textId="77777777" w:rsidR="00F82718" w:rsidRPr="00AD36D2" w:rsidRDefault="00F82718" w:rsidP="00F82718">
      <w:pPr>
        <w:pStyle w:val="CBDNormalNumber"/>
        <w:numPr>
          <w:ilvl w:val="1"/>
          <w:numId w:val="5"/>
        </w:numPr>
      </w:pPr>
      <w:r w:rsidRPr="00AD36D2">
        <w:rPr>
          <w:i/>
          <w:iCs/>
        </w:rPr>
        <w:t>Not addressed</w:t>
      </w:r>
      <w:r w:rsidRPr="00AD36D2">
        <w:t xml:space="preserve">: The element was not mentioned in any of the national target fields. </w:t>
      </w:r>
    </w:p>
    <w:p w14:paraId="4F499680" w14:textId="77777777" w:rsidR="00F82718" w:rsidRPr="00AD36D2" w:rsidRDefault="00F82718" w:rsidP="00F82718">
      <w:pPr>
        <w:pStyle w:val="CBDNormalNumber"/>
        <w:numPr>
          <w:ilvl w:val="1"/>
          <w:numId w:val="5"/>
        </w:numPr>
      </w:pPr>
      <w:r w:rsidRPr="00AD36D2">
        <w:rPr>
          <w:i/>
          <w:iCs/>
        </w:rPr>
        <w:lastRenderedPageBreak/>
        <w:t>Addressed</w:t>
      </w:r>
      <w:r w:rsidRPr="00AD36D2">
        <w:t xml:space="preserve"> </w:t>
      </w:r>
      <w:r w:rsidRPr="00AD36D2">
        <w:rPr>
          <w:i/>
          <w:iCs/>
        </w:rPr>
        <w:t>to a limited extent</w:t>
      </w:r>
      <w:r w:rsidRPr="00AD36D2">
        <w:t>: The element is mentioned in the national target submission, but limited detail is provided. For example, target 1 of the Framework calls for all areas to be under spatial planning or other management process. A national target which indicates that indicates a spatial planning exercise will be undertaken in general terms, would be assessed as “addressed to a limited extent”, as it does not provide sufficient detail to address the element.</w:t>
      </w:r>
    </w:p>
    <w:p w14:paraId="551F7A0D" w14:textId="77777777" w:rsidR="00F82718" w:rsidRPr="00AD36D2" w:rsidRDefault="00F82718" w:rsidP="00F82718">
      <w:pPr>
        <w:pStyle w:val="CBDNormalNumber"/>
        <w:numPr>
          <w:ilvl w:val="1"/>
          <w:numId w:val="5"/>
        </w:numPr>
      </w:pPr>
      <w:r w:rsidRPr="00AD36D2">
        <w:rPr>
          <w:i/>
          <w:iCs/>
        </w:rPr>
        <w:t>Partially addressed</w:t>
      </w:r>
      <w:r w:rsidRPr="00AD36D2">
        <w:t xml:space="preserve">:  The element is mentioned in the national target submission; however, either the quantitative value, or the deadline, or the substantive scope of the element is lower than what is in the Framework target, or the national target does not address the full breadth of the element of the Framework target. For example, target 7 of the Framework has an element calling for excess nutrients lost to the environment to be reduced by at least half by 2030. A national target which aims to reduce excess nutrients lost to the environment by 25% or which calls for excess nutrients to be reduced by 50% by 2040 would be assessed as partially addressing this element.  If an element of a Framework target includes a quantitative value and the national target does not, then this is the maximum score possible for that that element of the target. </w:t>
      </w:r>
    </w:p>
    <w:p w14:paraId="339A1E7D" w14:textId="77777777" w:rsidR="00F82718" w:rsidRPr="00AD36D2" w:rsidRDefault="00F82718" w:rsidP="00F82718">
      <w:pPr>
        <w:pStyle w:val="CBDNormalNumber"/>
        <w:numPr>
          <w:ilvl w:val="1"/>
          <w:numId w:val="5"/>
        </w:numPr>
      </w:pPr>
      <w:r w:rsidRPr="00AD36D2">
        <w:rPr>
          <w:i/>
          <w:iCs/>
        </w:rPr>
        <w:t>Fully addressed</w:t>
      </w:r>
      <w:r w:rsidRPr="00AD36D2">
        <w:t xml:space="preserve">: The element is mentioned in the national target and matches the scope of the Framework target. This means that all parts of the element are fully addressed, any quantitative aspects match those in the Framework target and the deadline of the national target matches that of the Framework target.  Note that if a country copied exactly the text of the Framework target, then they would be considered as “fully addressed” – even if policy measures described do not include information on how all elements of the target will be addressed in practice. </w:t>
      </w:r>
    </w:p>
    <w:p w14:paraId="3A906C1D" w14:textId="77777777" w:rsidR="00F82718" w:rsidRPr="00AD36D2" w:rsidRDefault="00F82718" w:rsidP="00F82718">
      <w:pPr>
        <w:pStyle w:val="CBDNormalNumber"/>
        <w:numPr>
          <w:ilvl w:val="1"/>
          <w:numId w:val="5"/>
        </w:numPr>
      </w:pPr>
      <w:r w:rsidRPr="00AD36D2">
        <w:rPr>
          <w:i/>
          <w:iCs/>
        </w:rPr>
        <w:t>Exceeded</w:t>
      </w:r>
      <w:r w:rsidRPr="00AD36D2">
        <w:t>: The national target has a higher quantitative value, or its deadline is sooner than that of the associated element of the Framework target. For example, the Framework target element calls for 30% of marine areas to be protected and the national targets sets a value of 40%, or the national target aims to achieve its objective prior to 2030 (or 2025 for elements which have a 2025 deadline). This score is only achievable for elements containing a quantitative objective.</w:t>
      </w:r>
    </w:p>
    <w:p w14:paraId="5190720B" w14:textId="77777777" w:rsidR="00F82718" w:rsidRPr="00AD36D2" w:rsidRDefault="00F82718" w:rsidP="00F82718">
      <w:pPr>
        <w:rPr>
          <w:b/>
          <w:bCs/>
        </w:rPr>
      </w:pPr>
      <w:r w:rsidRPr="00AD36D2">
        <w:rPr>
          <w:b/>
          <w:bCs/>
        </w:rPr>
        <w:t>Step 3: Coverage of the overall scope of the Framework targets by national targets</w:t>
      </w:r>
    </w:p>
    <w:p w14:paraId="2D740436" w14:textId="77777777" w:rsidR="00F82718" w:rsidRPr="00AD36D2" w:rsidRDefault="00F82718" w:rsidP="00F82718">
      <w:pPr>
        <w:pStyle w:val="CBDNormalNumber"/>
        <w:numPr>
          <w:ilvl w:val="0"/>
          <w:numId w:val="5"/>
        </w:numPr>
        <w:ind w:left="568"/>
      </w:pPr>
      <w:r w:rsidRPr="00AD36D2">
        <w:t>Based on the information obtained for each element from step 2, an overall assessment of how closely each national target addresses the overall scope (</w:t>
      </w:r>
      <w:r w:rsidRPr="00AD36D2">
        <w:rPr>
          <w:i/>
          <w:iCs/>
        </w:rPr>
        <w:t xml:space="preserve">i.e. </w:t>
      </w:r>
      <w:r w:rsidRPr="00AD36D2">
        <w:t xml:space="preserve">all elements) of the associated Framework target was undertaken. Each national target was assessed and placed into one of the following categories:  </w:t>
      </w:r>
    </w:p>
    <w:p w14:paraId="56D25AE4" w14:textId="77777777" w:rsidR="00F82718" w:rsidRPr="00AD36D2" w:rsidRDefault="00F82718" w:rsidP="00F82718">
      <w:pPr>
        <w:pStyle w:val="CBDNormalNumber"/>
        <w:numPr>
          <w:ilvl w:val="1"/>
          <w:numId w:val="5"/>
        </w:numPr>
      </w:pPr>
      <w:r w:rsidRPr="00AD36D2">
        <w:rPr>
          <w:i/>
          <w:iCs/>
        </w:rPr>
        <w:t>Not addressed</w:t>
      </w:r>
      <w:r w:rsidRPr="00AD36D2">
        <w:t xml:space="preserve"> – None of the elements of Framework target were addressed by the national target.</w:t>
      </w:r>
    </w:p>
    <w:p w14:paraId="5EF5BD69" w14:textId="77777777" w:rsidR="00F82718" w:rsidRPr="00AD36D2" w:rsidRDefault="00F82718" w:rsidP="00F82718">
      <w:pPr>
        <w:pStyle w:val="CBDNormalNumber"/>
        <w:numPr>
          <w:ilvl w:val="1"/>
          <w:numId w:val="5"/>
        </w:numPr>
      </w:pPr>
      <w:r w:rsidRPr="00AD36D2">
        <w:rPr>
          <w:i/>
          <w:iCs/>
        </w:rPr>
        <w:t xml:space="preserve">Addressed to a limited extent </w:t>
      </w:r>
      <w:r w:rsidRPr="00AD36D2">
        <w:t>– At least one of the elements of the Framework target was addressed to a limited extent and no element was addressed to more than a limited extent by the national target.</w:t>
      </w:r>
    </w:p>
    <w:p w14:paraId="14704428" w14:textId="77777777" w:rsidR="00F82718" w:rsidRPr="00AD36D2" w:rsidRDefault="00F82718" w:rsidP="00F82718">
      <w:pPr>
        <w:pStyle w:val="CBDNormalNumber"/>
        <w:numPr>
          <w:ilvl w:val="1"/>
          <w:numId w:val="5"/>
        </w:numPr>
      </w:pPr>
      <w:r w:rsidRPr="00AD36D2">
        <w:rPr>
          <w:i/>
          <w:iCs/>
        </w:rPr>
        <w:t>Partially addressed</w:t>
      </w:r>
      <w:r w:rsidRPr="00AD36D2">
        <w:t xml:space="preserve"> - At least one element of the Framework target was partially addressed, and no element was addressed more than partially by the national target.</w:t>
      </w:r>
    </w:p>
    <w:p w14:paraId="31F3724C" w14:textId="77777777" w:rsidR="00F82718" w:rsidRPr="00AD36D2" w:rsidRDefault="00F82718" w:rsidP="00F82718">
      <w:pPr>
        <w:pStyle w:val="CBDNormalNumber"/>
        <w:numPr>
          <w:ilvl w:val="1"/>
          <w:numId w:val="5"/>
        </w:numPr>
      </w:pPr>
      <w:r w:rsidRPr="00AD36D2">
        <w:rPr>
          <w:i/>
          <w:iCs/>
        </w:rPr>
        <w:t xml:space="preserve">Substantially addressed </w:t>
      </w:r>
      <w:r w:rsidRPr="00AD36D2">
        <w:t xml:space="preserve">– At least half of the elements of the Framework were fully addressed by the national target, but other elements were not. </w:t>
      </w:r>
    </w:p>
    <w:p w14:paraId="63749730" w14:textId="77777777" w:rsidR="00F82718" w:rsidRPr="00AD36D2" w:rsidRDefault="00F82718" w:rsidP="00F82718">
      <w:pPr>
        <w:pStyle w:val="CBDNormalNumber"/>
        <w:numPr>
          <w:ilvl w:val="1"/>
          <w:numId w:val="5"/>
        </w:numPr>
      </w:pPr>
      <w:r w:rsidRPr="00AD36D2">
        <w:rPr>
          <w:i/>
          <w:iCs/>
        </w:rPr>
        <w:t xml:space="preserve">Fully addressed </w:t>
      </w:r>
      <w:r w:rsidRPr="00AD36D2">
        <w:t>– All elements of the Framework target were fully addressed or exceeded by the national target.</w:t>
      </w:r>
    </w:p>
    <w:p w14:paraId="0AD8F484" w14:textId="77777777" w:rsidR="00F82718" w:rsidRPr="00AD36D2" w:rsidRDefault="00F82718" w:rsidP="00F82718">
      <w:pPr>
        <w:pStyle w:val="CBDNormalNumber"/>
        <w:numPr>
          <w:ilvl w:val="0"/>
          <w:numId w:val="5"/>
        </w:numPr>
        <w:ind w:left="568"/>
      </w:pPr>
      <w:r w:rsidRPr="00AD36D2">
        <w:t>In many cases Parties have set multiple national targets related to a single Framework target. In such cases, it became necessary to aggregate each national target element assessed into a single assessment to accurately represent a Party’s coverage of the element across its relevant national targets. This aggregation was done using the same categories as above. For each element, the overall element assessment used the highest category for any individual national target. In cases where several elements were assessed as “partially addressed” the overall assessment considered if these “partially addressed” elements collectively add up to an assessment of “fully addressed” (</w:t>
      </w:r>
      <w:r w:rsidRPr="00AD36D2">
        <w:rPr>
          <w:i/>
          <w:iCs/>
        </w:rPr>
        <w:t>i.e.</w:t>
      </w:r>
      <w:r w:rsidRPr="00AD36D2">
        <w:t xml:space="preserve"> the </w:t>
      </w:r>
      <w:r w:rsidRPr="00AD36D2">
        <w:lastRenderedPageBreak/>
        <w:t>different parts of the element are addressed in separate national targets that together cover the element fully, addressing its entire scope).</w:t>
      </w:r>
    </w:p>
    <w:p w14:paraId="40292AE5" w14:textId="77777777" w:rsidR="00F82718" w:rsidRPr="00AD36D2" w:rsidRDefault="00F82718" w:rsidP="00F82718">
      <w:pPr>
        <w:pStyle w:val="CBDNormalNumber"/>
        <w:numPr>
          <w:ilvl w:val="0"/>
          <w:numId w:val="0"/>
        </w:numPr>
        <w:ind w:left="568"/>
      </w:pPr>
      <w:r w:rsidRPr="00AD36D2">
        <w:rPr>
          <w:b/>
          <w:bCs/>
        </w:rPr>
        <w:t xml:space="preserve">Table 1. </w:t>
      </w:r>
      <w:r w:rsidRPr="00AD36D2">
        <w:t>Example aggregation of element coverage for a Party with four national targets mapped onto a single Framework target with three elements. This information is illustrative only and does not represent any real Party or target.</w:t>
      </w:r>
    </w:p>
    <w:tbl>
      <w:tblPr>
        <w:tblStyle w:val="TableGrid"/>
        <w:tblW w:w="0" w:type="auto"/>
        <w:jc w:val="center"/>
        <w:tblLook w:val="04A0" w:firstRow="1" w:lastRow="0" w:firstColumn="1" w:lastColumn="0" w:noHBand="0" w:noVBand="1"/>
      </w:tblPr>
      <w:tblGrid>
        <w:gridCol w:w="2054"/>
        <w:gridCol w:w="2054"/>
        <w:gridCol w:w="2054"/>
        <w:gridCol w:w="2055"/>
      </w:tblGrid>
      <w:tr w:rsidR="00F82718" w:rsidRPr="00AD36D2" w14:paraId="0664D288" w14:textId="77777777" w:rsidTr="002E0CDE">
        <w:trPr>
          <w:trHeight w:val="746"/>
          <w:jc w:val="center"/>
        </w:trPr>
        <w:tc>
          <w:tcPr>
            <w:tcW w:w="2054" w:type="dxa"/>
          </w:tcPr>
          <w:p w14:paraId="065F5CDA" w14:textId="77777777" w:rsidR="00F82718" w:rsidRPr="00AD36D2" w:rsidRDefault="00F82718" w:rsidP="002E0CDE">
            <w:pPr>
              <w:pStyle w:val="CBDNormalNumber"/>
              <w:numPr>
                <w:ilvl w:val="0"/>
                <w:numId w:val="0"/>
              </w:numPr>
              <w:rPr>
                <w:i/>
                <w:iCs/>
              </w:rPr>
            </w:pPr>
            <w:r w:rsidRPr="00AD36D2">
              <w:rPr>
                <w:i/>
                <w:iCs/>
              </w:rPr>
              <w:t>Related National Targets</w:t>
            </w:r>
          </w:p>
        </w:tc>
        <w:tc>
          <w:tcPr>
            <w:tcW w:w="2054" w:type="dxa"/>
          </w:tcPr>
          <w:p w14:paraId="1379B984" w14:textId="77777777" w:rsidR="00F82718" w:rsidRPr="00AD36D2" w:rsidRDefault="00F82718" w:rsidP="002E0CDE">
            <w:pPr>
              <w:pStyle w:val="CBDNormalNumber"/>
              <w:numPr>
                <w:ilvl w:val="0"/>
                <w:numId w:val="0"/>
              </w:numPr>
              <w:rPr>
                <w:i/>
                <w:iCs/>
              </w:rPr>
            </w:pPr>
            <w:r w:rsidRPr="00AD36D2">
              <w:rPr>
                <w:i/>
                <w:iCs/>
              </w:rPr>
              <w:t>GBF element 1</w:t>
            </w:r>
          </w:p>
        </w:tc>
        <w:tc>
          <w:tcPr>
            <w:tcW w:w="2054" w:type="dxa"/>
          </w:tcPr>
          <w:p w14:paraId="3FCEB7C6" w14:textId="77777777" w:rsidR="00F82718" w:rsidRPr="00AD36D2" w:rsidRDefault="00F82718" w:rsidP="002E0CDE">
            <w:pPr>
              <w:pStyle w:val="CBDNormalNumber"/>
              <w:numPr>
                <w:ilvl w:val="0"/>
                <w:numId w:val="0"/>
              </w:numPr>
              <w:rPr>
                <w:i/>
                <w:iCs/>
              </w:rPr>
            </w:pPr>
            <w:r w:rsidRPr="00AD36D2">
              <w:rPr>
                <w:i/>
                <w:iCs/>
              </w:rPr>
              <w:t>GBF element 2</w:t>
            </w:r>
          </w:p>
        </w:tc>
        <w:tc>
          <w:tcPr>
            <w:tcW w:w="2055" w:type="dxa"/>
          </w:tcPr>
          <w:p w14:paraId="786CF0F5" w14:textId="77777777" w:rsidR="00F82718" w:rsidRPr="00AD36D2" w:rsidRDefault="00F82718" w:rsidP="002E0CDE">
            <w:pPr>
              <w:pStyle w:val="CBDNormalNumber"/>
              <w:numPr>
                <w:ilvl w:val="0"/>
                <w:numId w:val="0"/>
              </w:numPr>
              <w:rPr>
                <w:i/>
                <w:iCs/>
              </w:rPr>
            </w:pPr>
            <w:r w:rsidRPr="00AD36D2">
              <w:rPr>
                <w:i/>
                <w:iCs/>
              </w:rPr>
              <w:t>GBF element 3</w:t>
            </w:r>
          </w:p>
        </w:tc>
      </w:tr>
      <w:tr w:rsidR="00F82718" w:rsidRPr="00AD36D2" w14:paraId="75FA8221" w14:textId="77777777" w:rsidTr="002E0CDE">
        <w:trPr>
          <w:trHeight w:val="746"/>
          <w:jc w:val="center"/>
        </w:trPr>
        <w:tc>
          <w:tcPr>
            <w:tcW w:w="2054" w:type="dxa"/>
          </w:tcPr>
          <w:p w14:paraId="64ED51B1" w14:textId="77777777" w:rsidR="00F82718" w:rsidRPr="00AD36D2" w:rsidRDefault="00F82718" w:rsidP="002E0CDE">
            <w:pPr>
              <w:pStyle w:val="CBDNormalNumber"/>
              <w:numPr>
                <w:ilvl w:val="0"/>
                <w:numId w:val="0"/>
              </w:numPr>
            </w:pPr>
            <w:r w:rsidRPr="00AD36D2">
              <w:t>National Target A</w:t>
            </w:r>
          </w:p>
        </w:tc>
        <w:tc>
          <w:tcPr>
            <w:tcW w:w="2054" w:type="dxa"/>
          </w:tcPr>
          <w:p w14:paraId="7F63EC88" w14:textId="77777777" w:rsidR="00F82718" w:rsidRPr="00AD36D2" w:rsidRDefault="00F82718" w:rsidP="002E0CDE">
            <w:pPr>
              <w:pStyle w:val="CBDNormalNumber"/>
              <w:numPr>
                <w:ilvl w:val="0"/>
                <w:numId w:val="0"/>
              </w:numPr>
            </w:pPr>
            <w:r w:rsidRPr="00AD36D2">
              <w:t>Not addressed</w:t>
            </w:r>
          </w:p>
        </w:tc>
        <w:tc>
          <w:tcPr>
            <w:tcW w:w="2054" w:type="dxa"/>
          </w:tcPr>
          <w:p w14:paraId="37761990" w14:textId="77777777" w:rsidR="00F82718" w:rsidRPr="00AD36D2" w:rsidRDefault="00F82718" w:rsidP="002E0CDE">
            <w:pPr>
              <w:pStyle w:val="CBDNormalNumber"/>
              <w:numPr>
                <w:ilvl w:val="0"/>
                <w:numId w:val="0"/>
              </w:numPr>
            </w:pPr>
            <w:r w:rsidRPr="00AD36D2">
              <w:t>Partially addressed</w:t>
            </w:r>
          </w:p>
        </w:tc>
        <w:tc>
          <w:tcPr>
            <w:tcW w:w="2055" w:type="dxa"/>
          </w:tcPr>
          <w:p w14:paraId="48BF8267" w14:textId="77777777" w:rsidR="00F82718" w:rsidRPr="00AD36D2" w:rsidRDefault="00F82718" w:rsidP="002E0CDE">
            <w:pPr>
              <w:pStyle w:val="CBDNormalNumber"/>
              <w:numPr>
                <w:ilvl w:val="0"/>
                <w:numId w:val="0"/>
              </w:numPr>
            </w:pPr>
            <w:r w:rsidRPr="00AD36D2">
              <w:t>Fully addressed</w:t>
            </w:r>
          </w:p>
        </w:tc>
      </w:tr>
      <w:tr w:rsidR="00F82718" w:rsidRPr="00AD36D2" w14:paraId="4CD655C9" w14:textId="77777777" w:rsidTr="002E0CDE">
        <w:trPr>
          <w:trHeight w:val="746"/>
          <w:jc w:val="center"/>
        </w:trPr>
        <w:tc>
          <w:tcPr>
            <w:tcW w:w="2054" w:type="dxa"/>
          </w:tcPr>
          <w:p w14:paraId="265F2E97" w14:textId="77777777" w:rsidR="00F82718" w:rsidRPr="00AD36D2" w:rsidRDefault="00F82718" w:rsidP="002E0CDE">
            <w:pPr>
              <w:pStyle w:val="CBDNormalNumber"/>
              <w:numPr>
                <w:ilvl w:val="0"/>
                <w:numId w:val="0"/>
              </w:numPr>
            </w:pPr>
            <w:r w:rsidRPr="00AD36D2">
              <w:t>National Target B</w:t>
            </w:r>
          </w:p>
        </w:tc>
        <w:tc>
          <w:tcPr>
            <w:tcW w:w="2054" w:type="dxa"/>
          </w:tcPr>
          <w:p w14:paraId="2C8B2169" w14:textId="77777777" w:rsidR="00F82718" w:rsidRPr="00AD36D2" w:rsidRDefault="00F82718" w:rsidP="002E0CDE">
            <w:pPr>
              <w:pStyle w:val="CBDNormalNumber"/>
              <w:numPr>
                <w:ilvl w:val="0"/>
                <w:numId w:val="0"/>
              </w:numPr>
            </w:pPr>
            <w:r w:rsidRPr="00AD36D2">
              <w:t>Not addressed</w:t>
            </w:r>
          </w:p>
        </w:tc>
        <w:tc>
          <w:tcPr>
            <w:tcW w:w="2054" w:type="dxa"/>
          </w:tcPr>
          <w:p w14:paraId="708D88B7" w14:textId="77777777" w:rsidR="00F82718" w:rsidRPr="00AD36D2" w:rsidRDefault="00F82718" w:rsidP="002E0CDE">
            <w:pPr>
              <w:pStyle w:val="CBDNormalNumber"/>
              <w:numPr>
                <w:ilvl w:val="0"/>
                <w:numId w:val="0"/>
              </w:numPr>
            </w:pPr>
            <w:r w:rsidRPr="00AD36D2">
              <w:t>Fully addressed</w:t>
            </w:r>
          </w:p>
        </w:tc>
        <w:tc>
          <w:tcPr>
            <w:tcW w:w="2055" w:type="dxa"/>
          </w:tcPr>
          <w:p w14:paraId="00C2D0F1" w14:textId="77777777" w:rsidR="00F82718" w:rsidRPr="00AD36D2" w:rsidRDefault="00F82718" w:rsidP="002E0CDE">
            <w:pPr>
              <w:pStyle w:val="CBDNormalNumber"/>
              <w:numPr>
                <w:ilvl w:val="0"/>
                <w:numId w:val="0"/>
              </w:numPr>
            </w:pPr>
            <w:r w:rsidRPr="00AD36D2">
              <w:t>Exceeded</w:t>
            </w:r>
          </w:p>
        </w:tc>
      </w:tr>
      <w:tr w:rsidR="00F82718" w:rsidRPr="00AD36D2" w14:paraId="3587A78B" w14:textId="77777777" w:rsidTr="002E0CDE">
        <w:trPr>
          <w:trHeight w:val="746"/>
          <w:jc w:val="center"/>
        </w:trPr>
        <w:tc>
          <w:tcPr>
            <w:tcW w:w="2054" w:type="dxa"/>
          </w:tcPr>
          <w:p w14:paraId="55A5EE9D" w14:textId="77777777" w:rsidR="00F82718" w:rsidRPr="00AD36D2" w:rsidRDefault="00F82718" w:rsidP="002E0CDE">
            <w:pPr>
              <w:pStyle w:val="CBDNormalNumber"/>
              <w:numPr>
                <w:ilvl w:val="0"/>
                <w:numId w:val="0"/>
              </w:numPr>
            </w:pPr>
            <w:r w:rsidRPr="00AD36D2">
              <w:t>National Target C</w:t>
            </w:r>
          </w:p>
        </w:tc>
        <w:tc>
          <w:tcPr>
            <w:tcW w:w="2054" w:type="dxa"/>
          </w:tcPr>
          <w:p w14:paraId="59BFE63C" w14:textId="77777777" w:rsidR="00F82718" w:rsidRPr="00AD36D2" w:rsidRDefault="00F82718" w:rsidP="002E0CDE">
            <w:pPr>
              <w:pStyle w:val="CBDNormalNumber"/>
              <w:numPr>
                <w:ilvl w:val="0"/>
                <w:numId w:val="0"/>
              </w:numPr>
            </w:pPr>
            <w:r w:rsidRPr="00AD36D2">
              <w:t>Not addressed</w:t>
            </w:r>
          </w:p>
        </w:tc>
        <w:tc>
          <w:tcPr>
            <w:tcW w:w="2054" w:type="dxa"/>
          </w:tcPr>
          <w:p w14:paraId="31F06689" w14:textId="77777777" w:rsidR="00F82718" w:rsidRPr="00AD36D2" w:rsidRDefault="00F82718" w:rsidP="002E0CDE">
            <w:pPr>
              <w:pStyle w:val="CBDNormalNumber"/>
              <w:numPr>
                <w:ilvl w:val="0"/>
                <w:numId w:val="0"/>
              </w:numPr>
            </w:pPr>
            <w:r w:rsidRPr="00AD36D2">
              <w:t>Not addressed</w:t>
            </w:r>
          </w:p>
        </w:tc>
        <w:tc>
          <w:tcPr>
            <w:tcW w:w="2055" w:type="dxa"/>
          </w:tcPr>
          <w:p w14:paraId="6E9A6E55" w14:textId="77777777" w:rsidR="00F82718" w:rsidRPr="00AD36D2" w:rsidRDefault="00F82718" w:rsidP="002E0CDE">
            <w:pPr>
              <w:pStyle w:val="CBDNormalNumber"/>
              <w:numPr>
                <w:ilvl w:val="0"/>
                <w:numId w:val="0"/>
              </w:numPr>
            </w:pPr>
            <w:r w:rsidRPr="00AD36D2">
              <w:t>Addressed to a limited extent</w:t>
            </w:r>
          </w:p>
        </w:tc>
      </w:tr>
      <w:tr w:rsidR="00F82718" w:rsidRPr="00AD36D2" w14:paraId="19E2C360" w14:textId="77777777" w:rsidTr="002E0CDE">
        <w:trPr>
          <w:trHeight w:val="746"/>
          <w:jc w:val="center"/>
        </w:trPr>
        <w:tc>
          <w:tcPr>
            <w:tcW w:w="2054" w:type="dxa"/>
          </w:tcPr>
          <w:p w14:paraId="3033524B" w14:textId="77777777" w:rsidR="00F82718" w:rsidRPr="00AD36D2" w:rsidRDefault="00F82718" w:rsidP="002E0CDE">
            <w:pPr>
              <w:pStyle w:val="CBDNormalNumber"/>
              <w:numPr>
                <w:ilvl w:val="0"/>
                <w:numId w:val="0"/>
              </w:numPr>
            </w:pPr>
            <w:r w:rsidRPr="00AD36D2">
              <w:t>National Target D</w:t>
            </w:r>
          </w:p>
        </w:tc>
        <w:tc>
          <w:tcPr>
            <w:tcW w:w="2054" w:type="dxa"/>
          </w:tcPr>
          <w:p w14:paraId="3BE8D612" w14:textId="77777777" w:rsidR="00F82718" w:rsidRPr="00AD36D2" w:rsidRDefault="00F82718" w:rsidP="002E0CDE">
            <w:pPr>
              <w:pStyle w:val="CBDNormalNumber"/>
              <w:numPr>
                <w:ilvl w:val="0"/>
                <w:numId w:val="0"/>
              </w:numPr>
            </w:pPr>
            <w:r w:rsidRPr="00AD36D2">
              <w:t>Addressed to a limited extent</w:t>
            </w:r>
          </w:p>
        </w:tc>
        <w:tc>
          <w:tcPr>
            <w:tcW w:w="2054" w:type="dxa"/>
          </w:tcPr>
          <w:p w14:paraId="6E694DAC" w14:textId="77777777" w:rsidR="00F82718" w:rsidRPr="00AD36D2" w:rsidRDefault="00F82718" w:rsidP="002E0CDE">
            <w:pPr>
              <w:pStyle w:val="CBDNormalNumber"/>
              <w:numPr>
                <w:ilvl w:val="0"/>
                <w:numId w:val="0"/>
              </w:numPr>
            </w:pPr>
            <w:r w:rsidRPr="00AD36D2">
              <w:t>Not addressed</w:t>
            </w:r>
          </w:p>
        </w:tc>
        <w:tc>
          <w:tcPr>
            <w:tcW w:w="2055" w:type="dxa"/>
          </w:tcPr>
          <w:p w14:paraId="58D5B738" w14:textId="77777777" w:rsidR="00F82718" w:rsidRPr="00AD36D2" w:rsidRDefault="00F82718" w:rsidP="002E0CDE">
            <w:pPr>
              <w:pStyle w:val="CBDNormalNumber"/>
              <w:numPr>
                <w:ilvl w:val="0"/>
                <w:numId w:val="0"/>
              </w:numPr>
            </w:pPr>
            <w:r w:rsidRPr="00AD36D2">
              <w:t>Fully addressed</w:t>
            </w:r>
          </w:p>
        </w:tc>
      </w:tr>
      <w:tr w:rsidR="00F82718" w:rsidRPr="00AD36D2" w14:paraId="178574CC" w14:textId="77777777" w:rsidTr="002E0CDE">
        <w:trPr>
          <w:trHeight w:val="746"/>
          <w:jc w:val="center"/>
        </w:trPr>
        <w:tc>
          <w:tcPr>
            <w:tcW w:w="2054" w:type="dxa"/>
          </w:tcPr>
          <w:p w14:paraId="2B6E0029" w14:textId="77777777" w:rsidR="00F82718" w:rsidRPr="00AD36D2" w:rsidRDefault="00F82718" w:rsidP="002E0CDE">
            <w:pPr>
              <w:pStyle w:val="CBDNormalNumber"/>
              <w:numPr>
                <w:ilvl w:val="0"/>
                <w:numId w:val="0"/>
              </w:numPr>
            </w:pPr>
            <w:r w:rsidRPr="00AD36D2">
              <w:t>Overall</w:t>
            </w:r>
          </w:p>
        </w:tc>
        <w:tc>
          <w:tcPr>
            <w:tcW w:w="2054" w:type="dxa"/>
          </w:tcPr>
          <w:p w14:paraId="3608E6E8" w14:textId="77777777" w:rsidR="00F82718" w:rsidRPr="00AD36D2" w:rsidRDefault="00F82718" w:rsidP="002E0CDE">
            <w:pPr>
              <w:pStyle w:val="CBDNormalNumber"/>
              <w:numPr>
                <w:ilvl w:val="0"/>
                <w:numId w:val="0"/>
              </w:numPr>
            </w:pPr>
            <w:r w:rsidRPr="00AD36D2">
              <w:t>Addressed to a limited extent</w:t>
            </w:r>
          </w:p>
        </w:tc>
        <w:tc>
          <w:tcPr>
            <w:tcW w:w="2054" w:type="dxa"/>
          </w:tcPr>
          <w:p w14:paraId="0E8F2D19" w14:textId="77777777" w:rsidR="00F82718" w:rsidRPr="00AD36D2" w:rsidRDefault="00F82718" w:rsidP="002E0CDE">
            <w:pPr>
              <w:pStyle w:val="CBDNormalNumber"/>
              <w:numPr>
                <w:ilvl w:val="0"/>
                <w:numId w:val="0"/>
              </w:numPr>
            </w:pPr>
            <w:r w:rsidRPr="00AD36D2">
              <w:t>Fully addressed</w:t>
            </w:r>
          </w:p>
        </w:tc>
        <w:tc>
          <w:tcPr>
            <w:tcW w:w="2055" w:type="dxa"/>
          </w:tcPr>
          <w:p w14:paraId="25C1D141" w14:textId="77777777" w:rsidR="00F82718" w:rsidRPr="00AD36D2" w:rsidRDefault="00F82718" w:rsidP="002E0CDE">
            <w:pPr>
              <w:pStyle w:val="CBDNormalNumber"/>
              <w:numPr>
                <w:ilvl w:val="0"/>
                <w:numId w:val="0"/>
              </w:numPr>
              <w:rPr>
                <w:b/>
                <w:bCs/>
              </w:rPr>
            </w:pPr>
            <w:r w:rsidRPr="00AD36D2">
              <w:t>Exceeded</w:t>
            </w:r>
          </w:p>
        </w:tc>
      </w:tr>
    </w:tbl>
    <w:p w14:paraId="75DE62D7" w14:textId="77777777" w:rsidR="00F82718" w:rsidRPr="00AD36D2" w:rsidRDefault="00F82718" w:rsidP="00F82718">
      <w:pPr>
        <w:pStyle w:val="CBDNormalNumber"/>
        <w:numPr>
          <w:ilvl w:val="0"/>
          <w:numId w:val="5"/>
        </w:numPr>
        <w:ind w:left="568"/>
      </w:pPr>
      <w:r w:rsidRPr="00AD36D2">
        <w:t xml:space="preserve">The information collected through this process was aggregated to provide an assessment of extent to which the national targets set by Parties collectively match the overall scope of the targets of the Framework. </w:t>
      </w:r>
    </w:p>
    <w:p w14:paraId="25BD71D2" w14:textId="70A28431" w:rsidR="00161030" w:rsidRPr="00AD36D2" w:rsidRDefault="000A5FD4" w:rsidP="008E1EA8">
      <w:pPr>
        <w:pStyle w:val="CBDH2"/>
      </w:pPr>
      <w:bookmarkStart w:id="178" w:name="_Toc219112358"/>
      <w:r w:rsidRPr="00AD36D2">
        <w:t>C.</w:t>
      </w:r>
      <w:r w:rsidRPr="00AD36D2">
        <w:tab/>
      </w:r>
      <w:r w:rsidR="00161030" w:rsidRPr="00AD36D2">
        <w:t>Methodology for the analysis of capacity needs</w:t>
      </w:r>
      <w:bookmarkEnd w:id="178"/>
    </w:p>
    <w:p w14:paraId="0C59751F" w14:textId="603EE19E" w:rsidR="00337486" w:rsidRPr="00AD36D2" w:rsidRDefault="00161030" w:rsidP="003D54CA">
      <w:pPr>
        <w:pStyle w:val="CBDNormalNumber"/>
        <w:numPr>
          <w:ilvl w:val="0"/>
          <w:numId w:val="5"/>
        </w:numPr>
        <w:ind w:left="568"/>
      </w:pPr>
      <w:r w:rsidRPr="00AD36D2">
        <w:t xml:space="preserve">As part of the submission of national targets, Parties were requested to include information on </w:t>
      </w:r>
      <w:r w:rsidR="004960AC" w:rsidRPr="00AD36D2">
        <w:t xml:space="preserve">the associated </w:t>
      </w:r>
      <w:r w:rsidRPr="00AD36D2">
        <w:t xml:space="preserve">means of implementation. </w:t>
      </w:r>
      <w:r w:rsidR="004960AC" w:rsidRPr="00AD36D2">
        <w:t xml:space="preserve">Each national target was </w:t>
      </w:r>
      <w:r w:rsidR="00261BF9" w:rsidRPr="00AD36D2">
        <w:t>reviewed,</w:t>
      </w:r>
      <w:r w:rsidR="004960AC" w:rsidRPr="00AD36D2">
        <w:t xml:space="preserve"> </w:t>
      </w:r>
      <w:r w:rsidR="00130329" w:rsidRPr="00AD36D2">
        <w:t>and a</w:t>
      </w:r>
      <w:r w:rsidRPr="00AD36D2">
        <w:t xml:space="preserve">ny mention of needs, gaps or requirements was noted. </w:t>
      </w:r>
      <w:r w:rsidR="00695B70" w:rsidRPr="00AD36D2">
        <w:t>A similar review was done for national biodiversity strategies and action plans (NBSAP) where a key word search was used to identify technical, technological and institutional needs by searching for terms like “</w:t>
      </w:r>
      <w:r w:rsidR="00695B70" w:rsidRPr="00AD36D2">
        <w:rPr>
          <w:lang w:val="en-US"/>
        </w:rPr>
        <w:t xml:space="preserve">need”, “gap”, “lack of”, “require”, “technical”, “institution” and “capacity”. Once identified, </w:t>
      </w:r>
      <w:r w:rsidR="00695B70" w:rsidRPr="00AD36D2">
        <w:t>s</w:t>
      </w:r>
      <w:r w:rsidRPr="00AD36D2">
        <w:t>pecific needs were then categorized into three main groups, namely technological, technical or institutional</w:t>
      </w:r>
      <w:r w:rsidR="00130329" w:rsidRPr="00AD36D2">
        <w:t xml:space="preserve"> </w:t>
      </w:r>
      <w:r w:rsidR="003D54CA" w:rsidRPr="00AD36D2">
        <w:t>in line</w:t>
      </w:r>
      <w:r w:rsidR="00130329" w:rsidRPr="00AD36D2">
        <w:t xml:space="preserve"> with paragraph 6 of decision 16/3. </w:t>
      </w:r>
      <w:r w:rsidRPr="00AD36D2">
        <w:t xml:space="preserve"> </w:t>
      </w:r>
      <w:r w:rsidR="00695B70" w:rsidRPr="00AD36D2">
        <w:t xml:space="preserve">The needs were then further classified </w:t>
      </w:r>
      <w:r w:rsidR="003D54CA" w:rsidRPr="00AD36D2">
        <w:t>into one of the following subcategories:</w:t>
      </w:r>
    </w:p>
    <w:p w14:paraId="29435A3E" w14:textId="5787B5E2" w:rsidR="00161030" w:rsidRPr="00AD36D2" w:rsidRDefault="00161030" w:rsidP="003D54CA">
      <w:pPr>
        <w:pStyle w:val="CBDNormalNumber"/>
        <w:numPr>
          <w:ilvl w:val="1"/>
          <w:numId w:val="5"/>
        </w:numPr>
      </w:pPr>
      <w:r w:rsidRPr="00AD36D2">
        <w:t>Technology related: tools, equipment and technological systems  </w:t>
      </w:r>
    </w:p>
    <w:p w14:paraId="17E9C3EF" w14:textId="77777777" w:rsidR="00161030" w:rsidRPr="00AD36D2" w:rsidRDefault="00161030" w:rsidP="003D54CA">
      <w:pPr>
        <w:pStyle w:val="CBDNormalNumber"/>
        <w:numPr>
          <w:ilvl w:val="1"/>
          <w:numId w:val="5"/>
        </w:numPr>
      </w:pPr>
      <w:r w:rsidRPr="00AD36D2">
        <w:t>Information and data: baselines, datasets, platforms and information systems  </w:t>
      </w:r>
    </w:p>
    <w:p w14:paraId="7E0E5F45" w14:textId="77777777" w:rsidR="00161030" w:rsidRPr="00AD36D2" w:rsidRDefault="00161030" w:rsidP="003D54CA">
      <w:pPr>
        <w:pStyle w:val="CBDNormalNumber"/>
        <w:numPr>
          <w:ilvl w:val="1"/>
          <w:numId w:val="5"/>
        </w:numPr>
      </w:pPr>
      <w:r w:rsidRPr="00AD36D2">
        <w:t>Scientific research: generation of new scientific knowledge to address biodiversity challenges  </w:t>
      </w:r>
    </w:p>
    <w:p w14:paraId="0869C3CB" w14:textId="77777777" w:rsidR="00161030" w:rsidRPr="00AD36D2" w:rsidRDefault="00161030" w:rsidP="003D54CA">
      <w:pPr>
        <w:pStyle w:val="CBDNormalNumber"/>
        <w:numPr>
          <w:ilvl w:val="1"/>
          <w:numId w:val="5"/>
        </w:numPr>
      </w:pPr>
      <w:r w:rsidRPr="00AD36D2">
        <w:t>Monitoring and surveillance: systems and methods for tracking, enforcement and evaluation of biodiversity related actions and threats </w:t>
      </w:r>
    </w:p>
    <w:p w14:paraId="5C89019C" w14:textId="25B63740" w:rsidR="00161030" w:rsidRPr="00AD36D2" w:rsidRDefault="00161030" w:rsidP="003D54CA">
      <w:pPr>
        <w:pStyle w:val="CBDNormalNumber"/>
        <w:numPr>
          <w:ilvl w:val="1"/>
          <w:numId w:val="5"/>
        </w:numPr>
      </w:pPr>
      <w:r w:rsidRPr="00AD36D2">
        <w:t>Capacity</w:t>
      </w:r>
      <w:r w:rsidR="00094C98" w:rsidRPr="00AD36D2">
        <w:t>-</w:t>
      </w:r>
      <w:r w:rsidRPr="00AD36D2">
        <w:t>building: any mention of the phrase ‘capacity-building’ </w:t>
      </w:r>
    </w:p>
    <w:p w14:paraId="0F0FA6BA" w14:textId="4EDB5BBB" w:rsidR="00161030" w:rsidRPr="00AD36D2" w:rsidRDefault="00161030" w:rsidP="003D54CA">
      <w:pPr>
        <w:pStyle w:val="CBDNormalNumber"/>
        <w:numPr>
          <w:ilvl w:val="1"/>
          <w:numId w:val="5"/>
        </w:numPr>
      </w:pPr>
      <w:r w:rsidRPr="00AD36D2">
        <w:t>Human resources: skilled personal and retention of workforce to manage biodiversity threats and actions (</w:t>
      </w:r>
      <w:r w:rsidR="003D54CA" w:rsidRPr="00AD36D2">
        <w:t>e.g.</w:t>
      </w:r>
      <w:r w:rsidRPr="00AD36D2">
        <w:t xml:space="preserve"> To operate technologies or enforce regulations) </w:t>
      </w:r>
    </w:p>
    <w:p w14:paraId="667BD402" w14:textId="77777777" w:rsidR="00161030" w:rsidRPr="00AD36D2" w:rsidRDefault="00161030" w:rsidP="003D54CA">
      <w:pPr>
        <w:pStyle w:val="CBDNormalNumber"/>
        <w:numPr>
          <w:ilvl w:val="1"/>
          <w:numId w:val="5"/>
        </w:numPr>
      </w:pPr>
      <w:r w:rsidRPr="00AD36D2">
        <w:t>Communication and awareness: public involvement, engagement and education to improve understanding, support and behavioural change </w:t>
      </w:r>
    </w:p>
    <w:p w14:paraId="37813189" w14:textId="77777777" w:rsidR="00161030" w:rsidRPr="00AD36D2" w:rsidRDefault="00161030" w:rsidP="003D54CA">
      <w:pPr>
        <w:pStyle w:val="CBDNormalNumber"/>
        <w:numPr>
          <w:ilvl w:val="1"/>
          <w:numId w:val="5"/>
        </w:numPr>
      </w:pPr>
      <w:r w:rsidRPr="00AD36D2">
        <w:lastRenderedPageBreak/>
        <w:t>International cooperation and knowledge transfer: any mention of the need for international support, partnerships and knowledge sharing  </w:t>
      </w:r>
    </w:p>
    <w:p w14:paraId="72562251" w14:textId="77777777" w:rsidR="00161030" w:rsidRPr="00AD36D2" w:rsidRDefault="00161030" w:rsidP="003D54CA">
      <w:pPr>
        <w:pStyle w:val="CBDNormalNumber"/>
        <w:numPr>
          <w:ilvl w:val="1"/>
          <w:numId w:val="5"/>
        </w:numPr>
      </w:pPr>
      <w:r w:rsidRPr="00AD36D2">
        <w:t>National and local cooperation and knowledge transfer: any mention of the need for national, regional or local support, partnerships and knowledge transfer  </w:t>
      </w:r>
    </w:p>
    <w:p w14:paraId="6D6F7D8D" w14:textId="77777777" w:rsidR="00161030" w:rsidRPr="00AD36D2" w:rsidRDefault="00161030" w:rsidP="003D54CA">
      <w:pPr>
        <w:pStyle w:val="CBDNormalNumber"/>
        <w:numPr>
          <w:ilvl w:val="1"/>
          <w:numId w:val="5"/>
        </w:numPr>
      </w:pPr>
      <w:r w:rsidRPr="00AD36D2">
        <w:t>Regulatory and legal frameworks: implementation, compliance and enforcement of biodiversity actions </w:t>
      </w:r>
    </w:p>
    <w:p w14:paraId="69307B70" w14:textId="77777777" w:rsidR="00161030" w:rsidRPr="00AD36D2" w:rsidRDefault="00161030" w:rsidP="003D54CA">
      <w:pPr>
        <w:pStyle w:val="CBDNormalNumber"/>
        <w:numPr>
          <w:ilvl w:val="1"/>
          <w:numId w:val="5"/>
        </w:numPr>
      </w:pPr>
      <w:r w:rsidRPr="00AD36D2">
        <w:t>Environmental governance and policy: institutional arrangements, governance mechanisms and policy integration processes</w:t>
      </w:r>
    </w:p>
    <w:p w14:paraId="346B9534" w14:textId="5AB712C8" w:rsidR="001065E9" w:rsidRPr="00F70554" w:rsidRDefault="002C2886" w:rsidP="00CC0CE9">
      <w:pPr>
        <w:jc w:val="center"/>
      </w:pPr>
      <w:r w:rsidRPr="00AD36D2">
        <w:t>__________</w:t>
      </w:r>
    </w:p>
    <w:sectPr w:rsidR="001065E9" w:rsidRPr="00F70554" w:rsidSect="00B81D4F">
      <w:type w:val="continuous"/>
      <w:pgSz w:w="12240" w:h="15840"/>
      <w:pgMar w:top="1134"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81653E" w14:textId="77777777" w:rsidR="00DF08C6" w:rsidRPr="00F70554" w:rsidRDefault="00DF08C6" w:rsidP="00FA7135">
      <w:r w:rsidRPr="00F70554">
        <w:separator/>
      </w:r>
    </w:p>
  </w:endnote>
  <w:endnote w:type="continuationSeparator" w:id="0">
    <w:p w14:paraId="1B14890E" w14:textId="77777777" w:rsidR="00DF08C6" w:rsidRPr="00F70554" w:rsidRDefault="00DF08C6" w:rsidP="00FA7135">
      <w:r w:rsidRPr="00F70554">
        <w:continuationSeparator/>
      </w:r>
    </w:p>
  </w:endnote>
  <w:endnote w:type="continuationNotice" w:id="1">
    <w:p w14:paraId="47C0F3F2" w14:textId="77777777" w:rsidR="00DF08C6" w:rsidRPr="00F70554" w:rsidRDefault="00DF08C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Consolas">
    <w:panose1 w:val="020B0609020204030204"/>
    <w:charset w:val="00"/>
    <w:family w:val="modern"/>
    <w:pitch w:val="fixed"/>
    <w:sig w:usb0="E00006FF" w:usb1="0000FCFF" w:usb2="00000001" w:usb3="00000000" w:csb0="0000019F" w:csb1="00000000"/>
  </w:font>
  <w:font w:name="Montserrat">
    <w:charset w:val="00"/>
    <w:family w:val="auto"/>
    <w:pitch w:val="variable"/>
    <w:sig w:usb0="2000020F" w:usb1="00000003" w:usb2="00000000" w:usb3="00000000" w:csb0="00000197" w:csb1="00000000"/>
  </w:font>
  <w:font w:name="Montserrat-Regular">
    <w:altName w:val="Cambria"/>
    <w:panose1 w:val="00000000000000000000"/>
    <w:charset w:val="00"/>
    <w:family w:val="roman"/>
    <w:notTrueType/>
    <w:pitch w:val="default"/>
  </w:font>
  <w:font w:name="MS Mincho">
    <w:altName w:val="ＭＳ 明朝"/>
    <w:panose1 w:val="020206090402050803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rial Unicode MS">
    <w:panose1 w:val="020B0604020202020204"/>
    <w:charset w:val="80"/>
    <w:family w:val="swiss"/>
    <w:pitch w:val="variable"/>
    <w:sig w:usb0="F7FFAFFF" w:usb1="E9DFFFFF" w:usb2="0000003F" w:usb3="00000000" w:csb0="003F01FF" w:csb1="00000000"/>
  </w:font>
  <w:font w:name="Malgun Gothic">
    <w:panose1 w:val="020B0503020000020004"/>
    <w:charset w:val="81"/>
    <w:family w:val="swiss"/>
    <w:pitch w:val="variable"/>
    <w:sig w:usb0="9000002F" w:usb1="29D77CFB" w:usb2="00000012" w:usb3="00000000" w:csb0="00080001" w:csb1="00000000"/>
  </w:font>
  <w:font w:name="Angsana New">
    <w:panose1 w:val="02020603050405020304"/>
    <w:charset w:val="DE"/>
    <w:family w:val="roman"/>
    <w:pitch w:val="variable"/>
    <w:sig w:usb0="81000003" w:usb1="00000000" w:usb2="00000000" w:usb3="00000000" w:csb0="00010001" w:csb1="00000000"/>
  </w:font>
  <w:font w:name="Helvetica">
    <w:panose1 w:val="020B0604020202020204"/>
    <w:charset w:val="00"/>
    <w:family w:val="swiss"/>
    <w:pitch w:val="variable"/>
    <w:sig w:usb0="E0002EFF" w:usb1="C000785B"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Minion Pro">
    <w:altName w:val="Cambria"/>
    <w:panose1 w:val="00000000000000000000"/>
    <w:charset w:val="00"/>
    <w:family w:val="roman"/>
    <w:notTrueType/>
    <w:pitch w:val="variable"/>
    <w:sig w:usb0="E00002AF" w:usb1="5000E07B" w:usb2="00000000" w:usb3="00000000" w:csb0="0000019F" w:csb1="00000000"/>
  </w:font>
  <w:font w:name="Myriad Roman">
    <w:altName w:val="Myriad Roman"/>
    <w:panose1 w:val="00000000000000000000"/>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
    <w:altName w:val="MS Mincho"/>
    <w:panose1 w:val="00000000000000000000"/>
    <w:charset w:val="80"/>
    <w:family w:val="auto"/>
    <w:notTrueType/>
    <w:pitch w:val="variable"/>
    <w:sig w:usb0="00000000" w:usb1="08070000" w:usb2="00000010" w:usb3="00000000" w:csb0="00020000" w:csb1="00000000"/>
  </w:font>
  <w:font w:name="Calibri">
    <w:panose1 w:val="020F0502020204030204"/>
    <w:charset w:val="00"/>
    <w:family w:val="swiss"/>
    <w:pitch w:val="variable"/>
    <w:sig w:usb0="E4002EFF" w:usb1="C200247B" w:usb2="00000009" w:usb3="00000000" w:csb0="000001FF" w:csb1="00000000"/>
  </w:font>
  <w:font w:name="Times">
    <w:altName w:val="Sylfaen"/>
    <w:panose1 w:val="02020603050405020304"/>
    <w:charset w:val="00"/>
    <w:family w:val="roman"/>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16603556"/>
      <w:docPartObj>
        <w:docPartGallery w:val="Page Numbers (Bottom of Page)"/>
        <w:docPartUnique/>
      </w:docPartObj>
    </w:sdtPr>
    <w:sdtEndPr/>
    <w:sdtContent>
      <w:sdt>
        <w:sdtPr>
          <w:id w:val="-1705238520"/>
          <w:docPartObj>
            <w:docPartGallery w:val="Page Numbers (Top of Page)"/>
            <w:docPartUnique/>
          </w:docPartObj>
        </w:sdtPr>
        <w:sdtEndPr/>
        <w:sdtContent>
          <w:p w14:paraId="100BBEC4" w14:textId="063B09BD" w:rsidR="008C0428" w:rsidRPr="0017365A" w:rsidRDefault="008C0428">
            <w:pPr>
              <w:pStyle w:val="Footer"/>
            </w:pPr>
            <w:r w:rsidRPr="0017365A">
              <w:rPr>
                <w:szCs w:val="20"/>
              </w:rPr>
              <w:fldChar w:fldCharType="begin"/>
            </w:r>
            <w:r w:rsidRPr="0017365A">
              <w:rPr>
                <w:szCs w:val="20"/>
              </w:rPr>
              <w:instrText xml:space="preserve"> PAGE </w:instrText>
            </w:r>
            <w:r w:rsidRPr="0017365A">
              <w:rPr>
                <w:szCs w:val="20"/>
              </w:rPr>
              <w:fldChar w:fldCharType="separate"/>
            </w:r>
            <w:r w:rsidRPr="0017365A">
              <w:rPr>
                <w:noProof/>
                <w:szCs w:val="20"/>
              </w:rPr>
              <w:t>2</w:t>
            </w:r>
            <w:r w:rsidRPr="0017365A">
              <w:rPr>
                <w:szCs w:val="20"/>
              </w:rPr>
              <w:fldChar w:fldCharType="end"/>
            </w:r>
            <w:r w:rsidRPr="0017365A">
              <w:rPr>
                <w:szCs w:val="20"/>
              </w:rPr>
              <w:t>/</w:t>
            </w:r>
            <w:r w:rsidRPr="0017365A">
              <w:rPr>
                <w:szCs w:val="20"/>
              </w:rPr>
              <w:fldChar w:fldCharType="begin"/>
            </w:r>
            <w:r w:rsidRPr="0017365A">
              <w:rPr>
                <w:szCs w:val="20"/>
              </w:rPr>
              <w:instrText xml:space="preserve"> NUMPAGES  </w:instrText>
            </w:r>
            <w:r w:rsidRPr="0017365A">
              <w:rPr>
                <w:szCs w:val="20"/>
              </w:rPr>
              <w:fldChar w:fldCharType="separate"/>
            </w:r>
            <w:r w:rsidRPr="0017365A">
              <w:rPr>
                <w:noProof/>
                <w:szCs w:val="20"/>
              </w:rPr>
              <w:t>2</w:t>
            </w:r>
            <w:r w:rsidRPr="0017365A">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64511934"/>
      <w:docPartObj>
        <w:docPartGallery w:val="Page Numbers (Bottom of Page)"/>
        <w:docPartUnique/>
      </w:docPartObj>
    </w:sdtPr>
    <w:sdtEndPr/>
    <w:sdtContent>
      <w:sdt>
        <w:sdtPr>
          <w:id w:val="-1769616900"/>
          <w:docPartObj>
            <w:docPartGallery w:val="Page Numbers (Top of Page)"/>
            <w:docPartUnique/>
          </w:docPartObj>
        </w:sdtPr>
        <w:sdtEndPr/>
        <w:sdtContent>
          <w:p w14:paraId="404029DF" w14:textId="651746CF" w:rsidR="008C0428" w:rsidRPr="0017365A" w:rsidRDefault="008C0428" w:rsidP="00017740">
            <w:pPr>
              <w:pStyle w:val="Footer"/>
              <w:jc w:val="right"/>
            </w:pPr>
            <w:r w:rsidRPr="0017365A">
              <w:rPr>
                <w:szCs w:val="20"/>
              </w:rPr>
              <w:fldChar w:fldCharType="begin"/>
            </w:r>
            <w:r w:rsidRPr="0017365A">
              <w:rPr>
                <w:szCs w:val="20"/>
              </w:rPr>
              <w:instrText xml:space="preserve"> PAGE </w:instrText>
            </w:r>
            <w:r w:rsidRPr="0017365A">
              <w:rPr>
                <w:szCs w:val="20"/>
              </w:rPr>
              <w:fldChar w:fldCharType="separate"/>
            </w:r>
            <w:r w:rsidRPr="0017365A">
              <w:rPr>
                <w:noProof/>
                <w:szCs w:val="20"/>
              </w:rPr>
              <w:t>2</w:t>
            </w:r>
            <w:r w:rsidRPr="0017365A">
              <w:rPr>
                <w:szCs w:val="20"/>
              </w:rPr>
              <w:fldChar w:fldCharType="end"/>
            </w:r>
            <w:r w:rsidRPr="0017365A">
              <w:rPr>
                <w:szCs w:val="20"/>
              </w:rPr>
              <w:t>/</w:t>
            </w:r>
            <w:r w:rsidRPr="0017365A">
              <w:rPr>
                <w:szCs w:val="20"/>
              </w:rPr>
              <w:fldChar w:fldCharType="begin"/>
            </w:r>
            <w:r w:rsidRPr="0017365A">
              <w:rPr>
                <w:szCs w:val="20"/>
              </w:rPr>
              <w:instrText xml:space="preserve"> NUMPAGES  </w:instrText>
            </w:r>
            <w:r w:rsidRPr="0017365A">
              <w:rPr>
                <w:szCs w:val="20"/>
              </w:rPr>
              <w:fldChar w:fldCharType="separate"/>
            </w:r>
            <w:r w:rsidRPr="0017365A">
              <w:rPr>
                <w:noProof/>
                <w:szCs w:val="20"/>
              </w:rPr>
              <w:t>2</w:t>
            </w:r>
            <w:r w:rsidRPr="0017365A">
              <w:rPr>
                <w:szCs w:val="20"/>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92088224"/>
      <w:docPartObj>
        <w:docPartGallery w:val="Page Numbers (Top of Page)"/>
        <w:docPartUnique/>
      </w:docPartObj>
    </w:sdtPr>
    <w:sdtEndPr/>
    <w:sdtContent>
      <w:p w14:paraId="18A00FD3" w14:textId="1B906C8F" w:rsidR="00C81618" w:rsidRPr="00C65DE4" w:rsidRDefault="002A16DE" w:rsidP="002A16DE">
        <w:pPr>
          <w:pStyle w:val="Footer"/>
        </w:pPr>
        <w:r w:rsidRPr="00C65DE4">
          <w:rPr>
            <w:szCs w:val="20"/>
          </w:rPr>
          <w:fldChar w:fldCharType="begin"/>
        </w:r>
        <w:r w:rsidRPr="00C65DE4">
          <w:rPr>
            <w:szCs w:val="20"/>
          </w:rPr>
          <w:instrText xml:space="preserve"> PAGE </w:instrText>
        </w:r>
        <w:r w:rsidRPr="00C65DE4">
          <w:rPr>
            <w:szCs w:val="20"/>
          </w:rPr>
          <w:fldChar w:fldCharType="separate"/>
        </w:r>
        <w:r w:rsidRPr="00C65DE4">
          <w:rPr>
            <w:szCs w:val="20"/>
          </w:rPr>
          <w:t>2</w:t>
        </w:r>
        <w:r w:rsidRPr="00C65DE4">
          <w:rPr>
            <w:szCs w:val="20"/>
          </w:rPr>
          <w:fldChar w:fldCharType="end"/>
        </w:r>
        <w:r w:rsidRPr="00C65DE4">
          <w:rPr>
            <w:szCs w:val="20"/>
          </w:rPr>
          <w:t>/</w:t>
        </w:r>
        <w:r w:rsidRPr="00C65DE4">
          <w:rPr>
            <w:szCs w:val="20"/>
          </w:rPr>
          <w:fldChar w:fldCharType="begin"/>
        </w:r>
        <w:r w:rsidRPr="00C65DE4">
          <w:rPr>
            <w:szCs w:val="20"/>
          </w:rPr>
          <w:instrText xml:space="preserve"> NUMPAGES  </w:instrText>
        </w:r>
        <w:r w:rsidRPr="00C65DE4">
          <w:rPr>
            <w:szCs w:val="20"/>
          </w:rPr>
          <w:fldChar w:fldCharType="separate"/>
        </w:r>
        <w:r w:rsidRPr="00C65DE4">
          <w:rPr>
            <w:szCs w:val="20"/>
          </w:rPr>
          <w:t>11</w:t>
        </w:r>
        <w:r w:rsidRPr="00C65DE4">
          <w:rPr>
            <w:szCs w:val="20"/>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05708784"/>
      <w:docPartObj>
        <w:docPartGallery w:val="Page Numbers (Top of Page)"/>
        <w:docPartUnique/>
      </w:docPartObj>
    </w:sdtPr>
    <w:sdtEndPr/>
    <w:sdtContent>
      <w:p w14:paraId="4249BB50" w14:textId="3D6751CF" w:rsidR="00C81618" w:rsidRPr="00C65DE4" w:rsidRDefault="002A16DE" w:rsidP="005F3293">
        <w:pPr>
          <w:pStyle w:val="Footer"/>
          <w:jc w:val="right"/>
        </w:pPr>
        <w:r w:rsidRPr="00C65DE4">
          <w:rPr>
            <w:szCs w:val="20"/>
          </w:rPr>
          <w:fldChar w:fldCharType="begin"/>
        </w:r>
        <w:r w:rsidRPr="00C65DE4">
          <w:rPr>
            <w:szCs w:val="20"/>
          </w:rPr>
          <w:instrText xml:space="preserve"> PAGE </w:instrText>
        </w:r>
        <w:r w:rsidRPr="00C65DE4">
          <w:rPr>
            <w:szCs w:val="20"/>
          </w:rPr>
          <w:fldChar w:fldCharType="separate"/>
        </w:r>
        <w:r w:rsidRPr="00C65DE4">
          <w:rPr>
            <w:szCs w:val="20"/>
          </w:rPr>
          <w:t>2</w:t>
        </w:r>
        <w:r w:rsidRPr="00C65DE4">
          <w:rPr>
            <w:szCs w:val="20"/>
          </w:rPr>
          <w:fldChar w:fldCharType="end"/>
        </w:r>
        <w:r w:rsidRPr="00C65DE4">
          <w:rPr>
            <w:szCs w:val="20"/>
          </w:rPr>
          <w:t>/</w:t>
        </w:r>
        <w:r w:rsidRPr="00C65DE4">
          <w:rPr>
            <w:szCs w:val="20"/>
          </w:rPr>
          <w:fldChar w:fldCharType="begin"/>
        </w:r>
        <w:r w:rsidRPr="00C65DE4">
          <w:rPr>
            <w:szCs w:val="20"/>
          </w:rPr>
          <w:instrText xml:space="preserve"> NUMPAGES  </w:instrText>
        </w:r>
        <w:r w:rsidRPr="00C65DE4">
          <w:rPr>
            <w:szCs w:val="20"/>
          </w:rPr>
          <w:fldChar w:fldCharType="separate"/>
        </w:r>
        <w:r w:rsidRPr="00C65DE4">
          <w:rPr>
            <w:szCs w:val="20"/>
          </w:rPr>
          <w:t>11</w:t>
        </w:r>
        <w:r w:rsidRPr="00C65DE4">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F690A82" w14:textId="77777777" w:rsidR="00DF08C6" w:rsidRPr="00F70554" w:rsidRDefault="00DF08C6" w:rsidP="00FA7135">
      <w:r w:rsidRPr="00F70554">
        <w:separator/>
      </w:r>
    </w:p>
  </w:footnote>
  <w:footnote w:type="continuationSeparator" w:id="0">
    <w:p w14:paraId="7B7E38EB" w14:textId="77777777" w:rsidR="00DF08C6" w:rsidRPr="00F70554" w:rsidRDefault="00DF08C6" w:rsidP="00FA7135">
      <w:r w:rsidRPr="00F70554">
        <w:continuationSeparator/>
      </w:r>
    </w:p>
  </w:footnote>
  <w:footnote w:type="continuationNotice" w:id="1">
    <w:p w14:paraId="0F266477" w14:textId="77777777" w:rsidR="00DF08C6" w:rsidRPr="00F70554" w:rsidRDefault="00DF08C6"/>
  </w:footnote>
  <w:footnote w:id="2">
    <w:p w14:paraId="5899E7A7" w14:textId="639AC536" w:rsidR="00E72DE9" w:rsidRPr="00593980" w:rsidRDefault="00E72DE9" w:rsidP="00E72DE9">
      <w:pPr>
        <w:pStyle w:val="FootnoteText"/>
        <w:rPr>
          <w:lang w:val="en-US"/>
        </w:rPr>
      </w:pPr>
      <w:r w:rsidRPr="009C3E2A">
        <w:rPr>
          <w:vertAlign w:val="superscript"/>
          <w:lang w:val="en-US"/>
        </w:rPr>
        <w:t>*</w:t>
      </w:r>
      <w:r w:rsidRPr="00593980">
        <w:rPr>
          <w:lang w:val="en-US"/>
        </w:rPr>
        <w:t xml:space="preserve"> </w:t>
      </w:r>
      <w:hyperlink r:id="rId1" w:history="1">
        <w:r w:rsidRPr="008E1EA8">
          <w:rPr>
            <w:rStyle w:val="Hyperlink"/>
            <w:lang w:val="en-US"/>
          </w:rPr>
          <w:t>CBD</w:t>
        </w:r>
        <w:r w:rsidRPr="00D11423">
          <w:rPr>
            <w:rStyle w:val="Hyperlink"/>
            <w:lang w:val="en-US"/>
          </w:rPr>
          <w:t>/</w:t>
        </w:r>
        <w:r w:rsidR="00515425" w:rsidRPr="008E1EA8">
          <w:rPr>
            <w:rStyle w:val="Hyperlink"/>
            <w:lang w:val="en-US"/>
          </w:rPr>
          <w:t>SBI</w:t>
        </w:r>
        <w:r w:rsidRPr="00D11423">
          <w:rPr>
            <w:rStyle w:val="Hyperlink"/>
            <w:lang w:val="en-US"/>
          </w:rPr>
          <w:t>/</w:t>
        </w:r>
        <w:r w:rsidR="00515425" w:rsidRPr="00D11423">
          <w:rPr>
            <w:rStyle w:val="Hyperlink"/>
            <w:lang w:val="en-US"/>
          </w:rPr>
          <w:t>6</w:t>
        </w:r>
        <w:r w:rsidRPr="00D11423">
          <w:rPr>
            <w:rStyle w:val="Hyperlink"/>
            <w:lang w:val="en-US"/>
          </w:rPr>
          <w:t>/1</w:t>
        </w:r>
      </w:hyperlink>
      <w:r w:rsidRPr="00D11423">
        <w:rPr>
          <w:lang w:val="en-US"/>
        </w:rPr>
        <w:t>.</w:t>
      </w:r>
    </w:p>
  </w:footnote>
  <w:footnote w:id="3">
    <w:p w14:paraId="0B79EA2D" w14:textId="046C9CA3" w:rsidR="00894955" w:rsidRPr="009C3E2A" w:rsidRDefault="00894955">
      <w:pPr>
        <w:pStyle w:val="FootnoteText"/>
        <w:rPr>
          <w:lang w:val="en-US"/>
        </w:rPr>
      </w:pPr>
      <w:r>
        <w:rPr>
          <w:rStyle w:val="FootnoteReference"/>
        </w:rPr>
        <w:t>**</w:t>
      </w:r>
      <w:r>
        <w:t xml:space="preserve"> </w:t>
      </w:r>
      <w:r>
        <w:rPr>
          <w:lang w:val="en-US"/>
        </w:rPr>
        <w:t>The present document is being issued without formal editing.</w:t>
      </w:r>
    </w:p>
  </w:footnote>
  <w:footnote w:id="4">
    <w:p w14:paraId="15E72F10" w14:textId="2EDD6921" w:rsidR="008C0428" w:rsidRPr="00593980" w:rsidRDefault="008C0428" w:rsidP="008C0428">
      <w:pPr>
        <w:pStyle w:val="FootnoteText"/>
        <w:rPr>
          <w:rStyle w:val="FootnoteReference"/>
          <w:rFonts w:asciiTheme="majorBidi" w:hAnsiTheme="majorBidi" w:cstheme="majorBidi"/>
          <w:szCs w:val="18"/>
          <w:vertAlign w:val="baseline"/>
        </w:rPr>
      </w:pPr>
      <w:r w:rsidRPr="00593980">
        <w:rPr>
          <w:vertAlign w:val="superscript"/>
          <w:lang w:val="en-US"/>
        </w:rPr>
        <w:footnoteRef/>
      </w:r>
      <w:r w:rsidRPr="00593980">
        <w:rPr>
          <w:lang w:val="en-US"/>
        </w:rPr>
        <w:t xml:space="preserve"> All </w:t>
      </w:r>
      <w:r w:rsidR="00252E55" w:rsidRPr="00252E55">
        <w:rPr>
          <w:lang w:val="en-US"/>
        </w:rPr>
        <w:t xml:space="preserve">national biodiversity strategies and action </w:t>
      </w:r>
      <w:r w:rsidR="00252E55" w:rsidRPr="00D11423">
        <w:rPr>
          <w:lang w:val="en-US"/>
        </w:rPr>
        <w:t xml:space="preserve">plans </w:t>
      </w:r>
      <w:r w:rsidRPr="00D11423">
        <w:rPr>
          <w:lang w:val="en-US"/>
        </w:rPr>
        <w:t xml:space="preserve">aligned with the </w:t>
      </w:r>
      <w:r w:rsidRPr="008E1EA8">
        <w:rPr>
          <w:lang w:val="en-US"/>
        </w:rPr>
        <w:t>Kunming-Montreal Global Biodiversity Framework</w:t>
      </w:r>
      <w:r w:rsidRPr="00D11423">
        <w:rPr>
          <w:lang w:val="en-US"/>
        </w:rPr>
        <w:t xml:space="preserve"> and</w:t>
      </w:r>
      <w:r w:rsidRPr="00593980">
        <w:rPr>
          <w:lang w:val="en-US"/>
        </w:rPr>
        <w:t xml:space="preserve"> national targets are available in the Convention’s online reporting tool: </w:t>
      </w:r>
      <w:hyperlink r:id="rId2" w:history="1">
        <w:r w:rsidR="00766522" w:rsidRPr="00593980">
          <w:rPr>
            <w:rStyle w:val="Hyperlink"/>
          </w:rPr>
          <w:t>https://ort.cbd.int/</w:t>
        </w:r>
      </w:hyperlink>
      <w:r w:rsidRPr="00593980">
        <w:rPr>
          <w:lang w:val="en-US"/>
        </w:rPr>
        <w:t>.</w:t>
      </w:r>
      <w:r w:rsidR="00252E55">
        <w:rPr>
          <w:lang w:val="en-US"/>
        </w:rPr>
        <w:t xml:space="preserve"> </w:t>
      </w:r>
      <w:r w:rsidR="00876909" w:rsidRPr="00593980">
        <w:rPr>
          <w:lang w:val="en-US"/>
        </w:rPr>
        <w:t>However,</w:t>
      </w:r>
      <w:r w:rsidR="006615F6" w:rsidRPr="00593980">
        <w:rPr>
          <w:lang w:val="en-US"/>
        </w:rPr>
        <w:t xml:space="preserve"> note t</w:t>
      </w:r>
      <w:r w:rsidRPr="00593980">
        <w:rPr>
          <w:lang w:val="en-US"/>
        </w:rPr>
        <w:t xml:space="preserve">hat all Parties have developed at least one </w:t>
      </w:r>
      <w:r w:rsidR="00766522" w:rsidRPr="00766522">
        <w:rPr>
          <w:lang w:val="en-US"/>
        </w:rPr>
        <w:t>national biodiversity strateg</w:t>
      </w:r>
      <w:r w:rsidR="00766522">
        <w:rPr>
          <w:lang w:val="en-US"/>
        </w:rPr>
        <w:t>y</w:t>
      </w:r>
      <w:r w:rsidR="00766522" w:rsidRPr="00766522">
        <w:rPr>
          <w:lang w:val="en-US"/>
        </w:rPr>
        <w:t xml:space="preserve"> and action plan</w:t>
      </w:r>
      <w:r w:rsidR="00766522">
        <w:rPr>
          <w:lang w:val="en-US"/>
        </w:rPr>
        <w:t xml:space="preserve"> </w:t>
      </w:r>
      <w:r w:rsidRPr="00593980">
        <w:rPr>
          <w:lang w:val="en-US"/>
        </w:rPr>
        <w:t>since they became a Party. Currently, no Party has submitted a seventh national</w:t>
      </w:r>
      <w:r w:rsidRPr="00593980">
        <w:rPr>
          <w:rStyle w:val="FootnoteReference"/>
          <w:szCs w:val="18"/>
        </w:rPr>
        <w:t xml:space="preserve"> </w:t>
      </w:r>
      <w:r w:rsidRPr="00593980">
        <w:rPr>
          <w:lang w:val="en-US"/>
        </w:rPr>
        <w:t>report</w:t>
      </w:r>
      <w:r w:rsidRPr="00593980">
        <w:rPr>
          <w:rStyle w:val="FootnoteReference"/>
          <w:szCs w:val="18"/>
          <w:vertAlign w:val="baseline"/>
        </w:rPr>
        <w:t>.</w:t>
      </w:r>
    </w:p>
  </w:footnote>
  <w:footnote w:id="5">
    <w:p w14:paraId="61052AB7" w14:textId="77777777" w:rsidR="008C0428" w:rsidRPr="000A31E6" w:rsidRDefault="008C0428" w:rsidP="008C0428">
      <w:pPr>
        <w:pStyle w:val="FootnoteText"/>
        <w:rPr>
          <w:rStyle w:val="FootnoteReference"/>
          <w:rFonts w:asciiTheme="majorBidi" w:hAnsiTheme="majorBidi" w:cstheme="majorBidi"/>
          <w:szCs w:val="18"/>
          <w:vertAlign w:val="baseline"/>
        </w:rPr>
      </w:pPr>
      <w:r w:rsidRPr="000A31E6">
        <w:rPr>
          <w:rStyle w:val="FootnoteReference"/>
          <w:rFonts w:asciiTheme="majorBidi" w:hAnsiTheme="majorBidi" w:cstheme="majorBidi"/>
          <w:szCs w:val="18"/>
        </w:rPr>
        <w:footnoteRef/>
      </w:r>
      <w:r w:rsidRPr="000A31E6">
        <w:rPr>
          <w:rStyle w:val="FootnoteReference"/>
          <w:rFonts w:asciiTheme="majorBidi" w:hAnsiTheme="majorBidi" w:cstheme="majorBidi"/>
          <w:szCs w:val="18"/>
          <w:vertAlign w:val="baseline"/>
        </w:rPr>
        <w:t xml:space="preserve"> </w:t>
      </w:r>
      <w:r w:rsidRPr="008E1EA8">
        <w:rPr>
          <w:rStyle w:val="FootnoteReference"/>
          <w:rFonts w:asciiTheme="majorBidi" w:hAnsiTheme="majorBidi" w:cstheme="majorBidi"/>
          <w:szCs w:val="18"/>
          <w:vertAlign w:val="baseline"/>
        </w:rPr>
        <w:t>CBD</w:t>
      </w:r>
      <w:r w:rsidRPr="000A31E6">
        <w:rPr>
          <w:rStyle w:val="FootnoteReference"/>
          <w:rFonts w:asciiTheme="majorBidi" w:hAnsiTheme="majorBidi" w:cstheme="majorBidi"/>
          <w:szCs w:val="18"/>
          <w:vertAlign w:val="baseline"/>
        </w:rPr>
        <w:t>/</w:t>
      </w:r>
      <w:r w:rsidRPr="008E1EA8">
        <w:rPr>
          <w:rStyle w:val="FootnoteReference"/>
          <w:rFonts w:asciiTheme="majorBidi" w:hAnsiTheme="majorBidi" w:cstheme="majorBidi"/>
          <w:szCs w:val="18"/>
          <w:vertAlign w:val="baseline"/>
        </w:rPr>
        <w:t>COP</w:t>
      </w:r>
      <w:r w:rsidRPr="000A31E6">
        <w:rPr>
          <w:rStyle w:val="FootnoteReference"/>
          <w:rFonts w:asciiTheme="majorBidi" w:hAnsiTheme="majorBidi" w:cstheme="majorBidi"/>
          <w:szCs w:val="18"/>
          <w:vertAlign w:val="baseline"/>
        </w:rPr>
        <w:t>/15/9/Add.1.</w:t>
      </w:r>
    </w:p>
  </w:footnote>
  <w:footnote w:id="6">
    <w:p w14:paraId="46064545" w14:textId="2598FA39" w:rsidR="008C0428" w:rsidRPr="009F784E" w:rsidRDefault="008C0428" w:rsidP="008C0428">
      <w:pPr>
        <w:pStyle w:val="FootnoteText"/>
        <w:rPr>
          <w:rStyle w:val="FootnoteReference"/>
          <w:rFonts w:asciiTheme="majorBidi" w:hAnsiTheme="majorBidi" w:cstheme="majorBidi"/>
          <w:szCs w:val="18"/>
        </w:rPr>
      </w:pPr>
      <w:r w:rsidRPr="000A31E6">
        <w:rPr>
          <w:rStyle w:val="FootnoteReference"/>
          <w:rFonts w:asciiTheme="majorBidi" w:hAnsiTheme="majorBidi" w:cstheme="majorBidi"/>
          <w:szCs w:val="18"/>
        </w:rPr>
        <w:footnoteRef/>
      </w:r>
      <w:r w:rsidRPr="000A31E6">
        <w:rPr>
          <w:rStyle w:val="FootnoteReference"/>
          <w:rFonts w:asciiTheme="majorBidi" w:hAnsiTheme="majorBidi" w:cstheme="majorBidi"/>
          <w:szCs w:val="18"/>
          <w:vertAlign w:val="baseline"/>
        </w:rPr>
        <w:t xml:space="preserve"> </w:t>
      </w:r>
      <w:r w:rsidR="003B7D7B" w:rsidRPr="008E1EA8">
        <w:rPr>
          <w:rFonts w:asciiTheme="majorBidi" w:hAnsiTheme="majorBidi" w:cstheme="majorBidi"/>
          <w:szCs w:val="18"/>
        </w:rPr>
        <w:t>CBD</w:t>
      </w:r>
      <w:r w:rsidR="003B7D7B" w:rsidRPr="000A31E6">
        <w:rPr>
          <w:rFonts w:asciiTheme="majorBidi" w:hAnsiTheme="majorBidi" w:cstheme="majorBidi"/>
          <w:szCs w:val="18"/>
        </w:rPr>
        <w:t>/</w:t>
      </w:r>
      <w:r w:rsidRPr="008E1EA8">
        <w:rPr>
          <w:rStyle w:val="FootnoteReference"/>
          <w:rFonts w:asciiTheme="majorBidi" w:hAnsiTheme="majorBidi" w:cstheme="majorBidi"/>
          <w:szCs w:val="18"/>
          <w:vertAlign w:val="baseline"/>
        </w:rPr>
        <w:t>SBI</w:t>
      </w:r>
      <w:r w:rsidRPr="000A31E6">
        <w:rPr>
          <w:rStyle w:val="FootnoteReference"/>
          <w:rFonts w:asciiTheme="majorBidi" w:hAnsiTheme="majorBidi" w:cstheme="majorBidi"/>
          <w:szCs w:val="18"/>
          <w:vertAlign w:val="baseline"/>
        </w:rPr>
        <w:t>/5/2/Add.1/Rev.1</w:t>
      </w:r>
      <w:r w:rsidR="003B7D7B" w:rsidRPr="000A31E6">
        <w:rPr>
          <w:rFonts w:asciiTheme="majorBidi" w:hAnsiTheme="majorBidi" w:cstheme="majorBidi"/>
          <w:szCs w:val="18"/>
        </w:rPr>
        <w:t>.</w:t>
      </w:r>
    </w:p>
  </w:footnote>
  <w:footnote w:id="7">
    <w:p w14:paraId="799C54C9" w14:textId="1C662AF3" w:rsidR="008C0428" w:rsidRPr="00897167" w:rsidRDefault="008C0428" w:rsidP="008C0428">
      <w:pPr>
        <w:pStyle w:val="FootnoteText"/>
        <w:rPr>
          <w:rStyle w:val="FootnoteReference"/>
          <w:rFonts w:asciiTheme="majorBidi" w:hAnsiTheme="majorBidi" w:cstheme="majorBidi"/>
          <w:sz w:val="16"/>
          <w:szCs w:val="16"/>
        </w:rPr>
      </w:pPr>
      <w:r w:rsidRPr="00593980">
        <w:rPr>
          <w:rStyle w:val="FootnoteReference"/>
          <w:rFonts w:asciiTheme="majorBidi" w:hAnsiTheme="majorBidi" w:cstheme="majorBidi"/>
          <w:sz w:val="16"/>
          <w:szCs w:val="16"/>
        </w:rPr>
        <w:footnoteRef/>
      </w:r>
      <w:r w:rsidRPr="00593980">
        <w:rPr>
          <w:rStyle w:val="FootnoteReference"/>
          <w:rFonts w:asciiTheme="majorBidi" w:hAnsiTheme="majorBidi" w:cstheme="majorBidi"/>
          <w:sz w:val="16"/>
          <w:szCs w:val="16"/>
        </w:rPr>
        <w:t xml:space="preserve"> </w:t>
      </w:r>
      <w:r w:rsidRPr="00593980">
        <w:rPr>
          <w:rStyle w:val="FootnoteReference"/>
          <w:rFonts w:asciiTheme="majorBidi" w:hAnsiTheme="majorBidi" w:cstheme="majorBidi"/>
          <w:sz w:val="16"/>
          <w:szCs w:val="16"/>
          <w:vertAlign w:val="baseline"/>
        </w:rPr>
        <w:t xml:space="preserve">Of these, 5 </w:t>
      </w:r>
      <w:r w:rsidRPr="008E1EA8">
        <w:rPr>
          <w:rStyle w:val="FootnoteReference"/>
          <w:rFonts w:asciiTheme="majorBidi" w:hAnsiTheme="majorBidi" w:cstheme="majorBidi"/>
          <w:sz w:val="16"/>
          <w:szCs w:val="16"/>
          <w:vertAlign w:val="baseline"/>
        </w:rPr>
        <w:t>NBSAPs</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 Netherlands</w:t>
      </w:r>
      <w:r w:rsidR="000B694A" w:rsidRPr="008E1EA8">
        <w:rPr>
          <w:rFonts w:asciiTheme="majorBidi" w:hAnsiTheme="majorBidi" w:cstheme="majorBidi"/>
          <w:sz w:val="16"/>
          <w:szCs w:val="16"/>
        </w:rPr>
        <w:t xml:space="preserve"> (Kingdo</w:t>
      </w:r>
      <w:r w:rsidR="00D23359" w:rsidRPr="008E1EA8">
        <w:rPr>
          <w:rFonts w:asciiTheme="majorBidi" w:hAnsiTheme="majorBidi" w:cstheme="majorBidi"/>
          <w:sz w:val="16"/>
          <w:szCs w:val="16"/>
        </w:rPr>
        <w:t>m of</w:t>
      </w:r>
      <w:r w:rsidR="00861D04" w:rsidRPr="008E1EA8">
        <w:rPr>
          <w:rFonts w:asciiTheme="majorBidi" w:hAnsiTheme="majorBidi" w:cstheme="majorBidi"/>
          <w:sz w:val="16"/>
          <w:szCs w:val="16"/>
        </w:rPr>
        <w:t xml:space="preserve"> the</w:t>
      </w:r>
      <w:r w:rsidR="00D23359" w:rsidRPr="008E1EA8">
        <w:rPr>
          <w:rFonts w:asciiTheme="majorBidi" w:hAnsiTheme="majorBidi" w:cstheme="majorBidi"/>
          <w:sz w:val="16"/>
          <w:szCs w:val="16"/>
        </w:rPr>
        <w:t>)</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897167">
        <w:rPr>
          <w:rStyle w:val="FootnoteReference"/>
          <w:rFonts w:asciiTheme="majorBidi" w:hAnsiTheme="majorBidi" w:cstheme="majorBidi"/>
          <w:sz w:val="16"/>
          <w:szCs w:val="16"/>
          <w:vertAlign w:val="baseline"/>
        </w:rPr>
        <w:t>) were received in non-</w:t>
      </w:r>
      <w:r w:rsidRPr="008E1EA8">
        <w:rPr>
          <w:rStyle w:val="FootnoteReference"/>
          <w:rFonts w:asciiTheme="majorBidi" w:hAnsiTheme="majorBidi" w:cstheme="majorBidi"/>
          <w:sz w:val="16"/>
          <w:szCs w:val="16"/>
          <w:vertAlign w:val="baseline"/>
        </w:rPr>
        <w:t>UN</w:t>
      </w:r>
      <w:r w:rsidRPr="00897167">
        <w:rPr>
          <w:rStyle w:val="FootnoteReference"/>
          <w:rFonts w:asciiTheme="majorBidi" w:hAnsiTheme="majorBidi" w:cstheme="majorBidi"/>
          <w:sz w:val="16"/>
          <w:szCs w:val="16"/>
          <w:vertAlign w:val="baseline"/>
        </w:rPr>
        <w:t xml:space="preserve"> official languages and were analysed using an automated or a courtesy translation.</w:t>
      </w:r>
    </w:p>
  </w:footnote>
  <w:footnote w:id="8">
    <w:p w14:paraId="7D6D925C" w14:textId="7F9FB0D7" w:rsidR="008C0428" w:rsidRPr="00897167" w:rsidDel="00326698" w:rsidRDefault="008C0428" w:rsidP="008C0428">
      <w:pPr>
        <w:pStyle w:val="FootnoteText"/>
        <w:rPr>
          <w:del w:id="10" w:author="SCBD1" w:date="2025-09-26T17:39:00Z" w16du:dateUtc="2025-09-26T21:39:00Z"/>
          <w:rStyle w:val="FootnoteReference"/>
          <w:rFonts w:asciiTheme="majorBidi" w:hAnsiTheme="majorBidi" w:cstheme="majorBidi"/>
          <w:sz w:val="16"/>
          <w:szCs w:val="16"/>
          <w:vertAlign w:val="baseline"/>
          <w:rPrChange w:id="11" w:author="Veronique Lefebvre" w:date="2026-01-12T13:50:00Z" w16du:dateUtc="2026-01-12T18:50:00Z">
            <w:rPr>
              <w:del w:id="12" w:author="SCBD1" w:date="2025-09-26T17:39:00Z" w16du:dateUtc="2025-09-26T21:39:00Z"/>
              <w:rStyle w:val="FootnoteReference"/>
              <w:rFonts w:asciiTheme="majorBidi" w:hAnsiTheme="majorBidi" w:cstheme="majorBidi"/>
              <w:sz w:val="22"/>
              <w:szCs w:val="18"/>
            </w:rPr>
          </w:rPrChange>
        </w:rPr>
      </w:pPr>
      <w:r w:rsidRPr="00897167">
        <w:rPr>
          <w:rStyle w:val="FootnoteReference"/>
          <w:rFonts w:asciiTheme="majorBidi" w:hAnsiTheme="majorBidi" w:cstheme="majorBidi"/>
          <w:sz w:val="16"/>
          <w:szCs w:val="16"/>
        </w:rPr>
        <w:footnoteRef/>
      </w:r>
      <w:r w:rsidRPr="00897167">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Andorra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Australia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897167">
        <w:rPr>
          <w:rStyle w:val="FootnoteReference"/>
          <w:rFonts w:asciiTheme="majorBidi" w:hAnsiTheme="majorBidi" w:cstheme="majorBidi"/>
          <w:sz w:val="16"/>
          <w:szCs w:val="16"/>
          <w:vertAlign w:val="baseline"/>
        </w:rPr>
        <w:t xml:space="preserve">, European Union, </w:t>
      </w:r>
      <w:r w:rsidRPr="008E1EA8">
        <w:rPr>
          <w:rStyle w:val="FootnoteReference"/>
          <w:rFonts w:asciiTheme="majorBidi" w:hAnsiTheme="majorBidi" w:cstheme="majorBidi"/>
          <w:sz w:val="16"/>
          <w:szCs w:val="16"/>
          <w:vertAlign w:val="baseline"/>
        </w:rPr>
        <w:t>France</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Iran</w:t>
      </w:r>
      <w:r w:rsidR="00CA0903" w:rsidRPr="008E1EA8">
        <w:rPr>
          <w:rFonts w:asciiTheme="majorBidi" w:hAnsiTheme="majorBidi" w:cstheme="majorBidi"/>
          <w:sz w:val="16"/>
          <w:szCs w:val="16"/>
        </w:rPr>
        <w:t xml:space="preserve"> (Islamic Republic of)</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Norway, Republic of Korea, </w:t>
      </w:r>
      <w:r w:rsidR="00CF6FCA" w:rsidRPr="008E1EA8">
        <w:rPr>
          <w:rFonts w:asciiTheme="majorBidi" w:hAnsiTheme="majorBidi" w:cstheme="majorBidi"/>
          <w:sz w:val="16"/>
          <w:szCs w:val="16"/>
        </w:rPr>
        <w:t xml:space="preserve">Republic of </w:t>
      </w:r>
      <w:r w:rsidR="00CF6FCA" w:rsidRPr="008E1EA8">
        <w:rPr>
          <w:rStyle w:val="FootnoteReference"/>
          <w:rFonts w:asciiTheme="majorBidi" w:hAnsiTheme="majorBidi" w:cstheme="majorBidi"/>
          <w:sz w:val="16"/>
          <w:szCs w:val="16"/>
          <w:vertAlign w:val="baseline"/>
        </w:rPr>
        <w:t>Moldova</w:t>
      </w:r>
      <w:r w:rsidR="00CF6FCA"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Kingdom</w:t>
      </w:r>
      <w:r w:rsidR="00017740" w:rsidRPr="008E1EA8">
        <w:rPr>
          <w:rFonts w:asciiTheme="majorBidi" w:hAnsiTheme="majorBidi" w:cstheme="majorBidi"/>
          <w:sz w:val="16"/>
          <w:szCs w:val="16"/>
        </w:rPr>
        <w:t xml:space="preserve"> of Great Britain and Northern Ireland</w:t>
      </w:r>
      <w:r w:rsidRPr="008E1EA8">
        <w:rPr>
          <w:rStyle w:val="FootnoteReference"/>
          <w:rFonts w:asciiTheme="majorBidi" w:hAnsiTheme="majorBidi" w:cstheme="majorBidi"/>
          <w:sz w:val="16"/>
          <w:szCs w:val="16"/>
          <w:vertAlign w:val="baseline"/>
        </w:rPr>
        <w:t xml:space="preserve">, </w:t>
      </w:r>
      <w:r w:rsidR="0030169A" w:rsidRPr="008E1EA8">
        <w:rPr>
          <w:rFonts w:asciiTheme="majorBidi" w:hAnsiTheme="majorBidi" w:cstheme="majorBidi"/>
          <w:sz w:val="16"/>
          <w:szCs w:val="16"/>
        </w:rPr>
        <w:t xml:space="preserve">United Republic of </w:t>
      </w:r>
      <w:r w:rsidR="0030169A" w:rsidRPr="008E1EA8">
        <w:rPr>
          <w:rStyle w:val="FootnoteReference"/>
          <w:rFonts w:asciiTheme="majorBidi" w:hAnsiTheme="majorBidi" w:cstheme="majorBidi"/>
          <w:sz w:val="16"/>
          <w:szCs w:val="16"/>
          <w:vertAlign w:val="baseline"/>
        </w:rPr>
        <w:t>Tanzania</w:t>
      </w:r>
      <w:r w:rsidR="0030169A"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3C040E" w:rsidRPr="008E1EA8">
        <w:rPr>
          <w:rFonts w:asciiTheme="majorBidi" w:hAnsiTheme="majorBidi" w:cstheme="majorBidi"/>
          <w:sz w:val="16"/>
          <w:szCs w:val="16"/>
          <w:lang w:val="en-CA"/>
        </w:rPr>
        <w:t xml:space="preserve"> (Bolivarian Republic of)</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Viet</w:t>
      </w:r>
      <w:r w:rsidR="00C963A5" w:rsidRPr="008E1EA8">
        <w:rPr>
          <w:rFonts w:asciiTheme="majorBidi" w:hAnsiTheme="majorBidi" w:cstheme="majorBidi"/>
          <w:sz w:val="16"/>
          <w:szCs w:val="16"/>
        </w:rPr>
        <w:t xml:space="preserve"> N</w:t>
      </w:r>
      <w:r w:rsidRPr="008E1EA8">
        <w:rPr>
          <w:rStyle w:val="FootnoteReference"/>
          <w:rFonts w:asciiTheme="majorBidi" w:hAnsiTheme="majorBidi" w:cstheme="majorBidi"/>
          <w:sz w:val="16"/>
          <w:szCs w:val="16"/>
          <w:vertAlign w:val="baseline"/>
        </w:rPr>
        <w:t>am</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3C040E" w:rsidRPr="00897167">
        <w:rPr>
          <w:rFonts w:asciiTheme="majorBidi" w:hAnsiTheme="majorBidi" w:cstheme="majorBidi"/>
          <w:sz w:val="16"/>
          <w:szCs w:val="16"/>
        </w:rPr>
        <w:t>.</w:t>
      </w:r>
    </w:p>
  </w:footnote>
  <w:footnote w:id="9">
    <w:p w14:paraId="6F94D0A0" w14:textId="6153FD6E" w:rsidR="008C0428" w:rsidRPr="00897167" w:rsidRDefault="008C0428" w:rsidP="008C0428">
      <w:pPr>
        <w:pStyle w:val="FootnoteText"/>
        <w:rPr>
          <w:rStyle w:val="FootnoteReference"/>
          <w:rFonts w:asciiTheme="majorBidi" w:hAnsiTheme="majorBidi" w:cstheme="majorBidi"/>
          <w:sz w:val="16"/>
          <w:szCs w:val="16"/>
        </w:rPr>
      </w:pPr>
      <w:r w:rsidRPr="00897167">
        <w:rPr>
          <w:rStyle w:val="FootnoteReference"/>
          <w:rFonts w:asciiTheme="majorBidi" w:hAnsiTheme="majorBidi" w:cstheme="majorBidi"/>
          <w:sz w:val="16"/>
          <w:szCs w:val="16"/>
        </w:rPr>
        <w:footnoteRef/>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 United Arab Emirates</w:t>
      </w:r>
      <w:r w:rsidR="00F7735C" w:rsidRPr="00897167">
        <w:rPr>
          <w:rFonts w:asciiTheme="majorBidi" w:hAnsiTheme="majorBidi" w:cstheme="majorBidi"/>
          <w:sz w:val="16"/>
          <w:szCs w:val="16"/>
        </w:rPr>
        <w:t>.</w:t>
      </w:r>
    </w:p>
  </w:footnote>
  <w:footnote w:id="10">
    <w:p w14:paraId="3B14780C" w14:textId="15E51543" w:rsidR="008C0428" w:rsidRPr="00897167" w:rsidRDefault="008C0428" w:rsidP="008C0428">
      <w:pPr>
        <w:pStyle w:val="FootnoteText"/>
        <w:rPr>
          <w:rStyle w:val="FootnoteReference"/>
          <w:rFonts w:asciiTheme="majorBidi" w:hAnsiTheme="majorBidi" w:cstheme="majorBidi"/>
          <w:sz w:val="16"/>
          <w:szCs w:val="16"/>
          <w:vertAlign w:val="baseline"/>
          <w:lang w:val="en-CA"/>
        </w:rPr>
      </w:pPr>
      <w:r w:rsidRPr="00897167">
        <w:rPr>
          <w:rStyle w:val="FootnoteReference"/>
          <w:rFonts w:asciiTheme="majorBidi" w:hAnsiTheme="majorBidi" w:cstheme="majorBidi"/>
          <w:sz w:val="16"/>
          <w:szCs w:val="16"/>
        </w:rPr>
        <w:footnoteRef/>
      </w:r>
      <w:r w:rsidRPr="00897167">
        <w:rPr>
          <w:rStyle w:val="FootnoteReference"/>
          <w:rFonts w:asciiTheme="majorBidi" w:hAnsiTheme="majorBidi" w:cstheme="majorBidi"/>
          <w:sz w:val="16"/>
          <w:szCs w:val="16"/>
          <w:lang w:val="en-CA"/>
        </w:rPr>
        <w:t xml:space="preserve"> </w:t>
      </w:r>
      <w:r w:rsidRPr="008E1EA8">
        <w:rPr>
          <w:rStyle w:val="FootnoteReference"/>
          <w:rFonts w:asciiTheme="majorBidi" w:hAnsiTheme="majorBidi" w:cstheme="majorBidi"/>
          <w:sz w:val="16"/>
          <w:szCs w:val="16"/>
          <w:vertAlign w:val="baseline"/>
          <w:lang w:val="en-CA"/>
        </w:rPr>
        <w:t>Algeria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Angola, Bolivia</w:t>
      </w:r>
      <w:r w:rsidR="00690D9F" w:rsidRPr="008E1EA8">
        <w:rPr>
          <w:rFonts w:asciiTheme="majorBidi" w:hAnsiTheme="majorBidi" w:cstheme="majorBidi"/>
          <w:sz w:val="16"/>
          <w:szCs w:val="16"/>
          <w:lang w:val="en-CA"/>
        </w:rPr>
        <w:t xml:space="preserve"> (Plurinational State of)</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Botswana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Cabo Verde</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Chile, Congo</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Costa Rica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Croatia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Czechia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Ecuador</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Egypt</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Fiji</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Greece</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Guinea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Haiti</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Kyrgyzstan, Lao People’s Democratic Republic</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Lebanon</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Liberia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Madagascar</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Malawi</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Maldives</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Mauritius</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Micronesia (Federated States of)</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Mongolia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North Macedonia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Palau</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Papua New Guinea, Philippines</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Qatar</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Saint Lucia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San Marino</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Mexico</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Monaco</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Pakistan</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Senegal</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Sierra Leone</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Somalia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South Africa</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South Sudan</w:t>
      </w:r>
      <w:r w:rsidRPr="00897167">
        <w:rPr>
          <w:rStyle w:val="FootnoteReference"/>
          <w:rFonts w:asciiTheme="majorBidi" w:hAnsiTheme="majorBidi" w:cstheme="majorBidi"/>
          <w:sz w:val="16"/>
          <w:szCs w:val="16"/>
          <w:vertAlign w:val="baseline"/>
          <w:lang w:val="en-CA"/>
        </w:rPr>
        <w:t xml:space="preserve">, Türkiye, </w:t>
      </w:r>
      <w:r w:rsidRPr="008E1EA8">
        <w:rPr>
          <w:rStyle w:val="FootnoteReference"/>
          <w:rFonts w:asciiTheme="majorBidi" w:hAnsiTheme="majorBidi" w:cstheme="majorBidi"/>
          <w:sz w:val="16"/>
          <w:szCs w:val="16"/>
          <w:vertAlign w:val="baseline"/>
          <w:lang w:val="en-CA"/>
        </w:rPr>
        <w:t>Turkmenistan</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Vanuatu</w:t>
      </w:r>
      <w:r w:rsidRPr="00897167">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Zambia</w:t>
      </w:r>
      <w:r w:rsidR="003C040E" w:rsidRPr="00897167">
        <w:rPr>
          <w:rFonts w:asciiTheme="majorBidi" w:hAnsiTheme="majorBidi" w:cstheme="majorBidi"/>
          <w:sz w:val="16"/>
          <w:szCs w:val="16"/>
          <w:lang w:val="en-CA"/>
        </w:rPr>
        <w:t>.</w:t>
      </w:r>
    </w:p>
  </w:footnote>
  <w:footnote w:id="11">
    <w:p w14:paraId="1B4E29D2" w14:textId="3DC64B29" w:rsidR="008C0428" w:rsidRPr="00897167" w:rsidRDefault="008C0428" w:rsidP="008C0428">
      <w:pPr>
        <w:pStyle w:val="FootnoteText"/>
        <w:rPr>
          <w:rStyle w:val="FootnoteReference"/>
          <w:rFonts w:asciiTheme="majorBidi" w:hAnsiTheme="majorBidi" w:cstheme="majorBidi"/>
          <w:sz w:val="16"/>
          <w:szCs w:val="16"/>
          <w:vertAlign w:val="baseline"/>
        </w:rPr>
      </w:pPr>
      <w:r w:rsidRPr="00897167">
        <w:rPr>
          <w:rStyle w:val="FootnoteReference"/>
          <w:rFonts w:asciiTheme="majorBidi" w:hAnsiTheme="majorBidi" w:cstheme="majorBidi"/>
          <w:sz w:val="16"/>
          <w:szCs w:val="16"/>
        </w:rPr>
        <w:footnoteRef/>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Barbados</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New Zealand</w:t>
      </w:r>
      <w:r w:rsidR="003C040E" w:rsidRPr="00897167">
        <w:rPr>
          <w:rFonts w:asciiTheme="majorBidi" w:hAnsiTheme="majorBidi" w:cstheme="majorBidi"/>
          <w:sz w:val="16"/>
          <w:szCs w:val="16"/>
        </w:rPr>
        <w:t>.</w:t>
      </w:r>
    </w:p>
  </w:footnote>
  <w:footnote w:id="12">
    <w:p w14:paraId="20A71F61" w14:textId="5F0F144E" w:rsidR="008C0428" w:rsidRPr="009F784E" w:rsidRDefault="008C0428" w:rsidP="008C0428">
      <w:pPr>
        <w:pStyle w:val="FootnoteText"/>
        <w:rPr>
          <w:rStyle w:val="FootnoteReference"/>
          <w:rFonts w:asciiTheme="majorBidi" w:hAnsiTheme="majorBidi" w:cstheme="majorBidi"/>
          <w:szCs w:val="18"/>
        </w:rPr>
      </w:pPr>
      <w:r w:rsidRPr="00897167">
        <w:rPr>
          <w:rStyle w:val="FootnoteReference"/>
          <w:rFonts w:asciiTheme="majorBidi" w:hAnsiTheme="majorBidi" w:cstheme="majorBidi"/>
          <w:sz w:val="16"/>
          <w:szCs w:val="16"/>
        </w:rPr>
        <w:footnoteRef/>
      </w:r>
      <w:r w:rsidRPr="00897167">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Albania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Armenia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Bhutan</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Brazil</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Democratic People’s Republic of Korea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El Salvador</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Equatorial Guinea</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Myanmar</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Nauru</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Niue</w:t>
      </w:r>
      <w:r w:rsidRPr="00897167">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Rwanda</w:t>
      </w:r>
      <w:r w:rsidR="003C040E" w:rsidRPr="00897167">
        <w:rPr>
          <w:rFonts w:asciiTheme="majorBidi" w:hAnsiTheme="majorBidi" w:cstheme="majorBidi"/>
          <w:sz w:val="16"/>
          <w:szCs w:val="16"/>
        </w:rPr>
        <w:t>.</w:t>
      </w:r>
    </w:p>
  </w:footnote>
  <w:footnote w:id="13">
    <w:p w14:paraId="466B87A8" w14:textId="77777777" w:rsidR="008C0428" w:rsidRPr="0009619D" w:rsidRDefault="008C0428" w:rsidP="008C0428">
      <w:pPr>
        <w:pStyle w:val="FootnoteText"/>
        <w:rPr>
          <w:rStyle w:val="FootnoteReference"/>
          <w:rFonts w:asciiTheme="majorBidi" w:hAnsiTheme="majorBidi" w:cstheme="majorBidi"/>
          <w:sz w:val="16"/>
          <w:szCs w:val="16"/>
        </w:rPr>
      </w:pPr>
      <w:r w:rsidRPr="00593980">
        <w:rPr>
          <w:rStyle w:val="FootnoteReference"/>
          <w:rFonts w:asciiTheme="majorBidi" w:hAnsiTheme="majorBidi" w:cstheme="majorBidi"/>
          <w:sz w:val="16"/>
          <w:szCs w:val="16"/>
        </w:rPr>
        <w:footnoteRef/>
      </w:r>
      <w:r w:rsidRPr="00593980">
        <w:rPr>
          <w:rStyle w:val="FootnoteReference"/>
          <w:rFonts w:asciiTheme="majorBidi" w:hAnsiTheme="majorBidi" w:cstheme="majorBidi"/>
          <w:sz w:val="16"/>
          <w:szCs w:val="16"/>
        </w:rPr>
        <w:t xml:space="preserve"> </w:t>
      </w:r>
      <w:r w:rsidRPr="00593980">
        <w:rPr>
          <w:rStyle w:val="FootnoteReference"/>
          <w:rFonts w:asciiTheme="majorBidi" w:hAnsiTheme="majorBidi" w:cstheme="majorBidi"/>
          <w:sz w:val="16"/>
          <w:szCs w:val="16"/>
          <w:vertAlign w:val="baseline"/>
        </w:rPr>
        <w:t xml:space="preserve">The </w:t>
      </w:r>
      <w:r w:rsidRPr="008E1EA8">
        <w:rPr>
          <w:rStyle w:val="FootnoteReference"/>
          <w:rFonts w:asciiTheme="majorBidi" w:hAnsiTheme="majorBidi" w:cstheme="majorBidi"/>
          <w:sz w:val="16"/>
          <w:szCs w:val="16"/>
          <w:vertAlign w:val="baseline"/>
        </w:rPr>
        <w:t>NBSAPs</w:t>
      </w:r>
      <w:r w:rsidRPr="0009619D">
        <w:rPr>
          <w:rStyle w:val="FootnoteReference"/>
          <w:rFonts w:asciiTheme="majorBidi" w:hAnsiTheme="majorBidi" w:cstheme="majorBidi"/>
          <w:sz w:val="16"/>
          <w:szCs w:val="16"/>
          <w:vertAlign w:val="baseline"/>
        </w:rPr>
        <w:t xml:space="preserve"> that were submitted before</w:t>
      </w:r>
      <w:r w:rsidRPr="008E1EA8">
        <w:rPr>
          <w:rStyle w:val="FootnoteReference"/>
          <w:rFonts w:asciiTheme="majorBidi" w:hAnsiTheme="majorBidi" w:cstheme="majorBidi"/>
          <w:sz w:val="16"/>
          <w:szCs w:val="16"/>
          <w:vertAlign w:val="baseline"/>
        </w:rPr>
        <w:t xml:space="preserve"> May 31, 2025</w:t>
      </w:r>
      <w:r w:rsidRPr="0009619D">
        <w:rPr>
          <w:rStyle w:val="FootnoteReference"/>
          <w:rFonts w:asciiTheme="majorBidi" w:hAnsiTheme="majorBidi" w:cstheme="majorBidi"/>
          <w:sz w:val="16"/>
          <w:szCs w:val="16"/>
          <w:vertAlign w:val="baseline"/>
        </w:rPr>
        <w:t>, could resubmit information until</w:t>
      </w:r>
      <w:r w:rsidRPr="008E1EA8">
        <w:rPr>
          <w:rStyle w:val="FootnoteReference"/>
          <w:rFonts w:asciiTheme="majorBidi" w:hAnsiTheme="majorBidi" w:cstheme="majorBidi"/>
          <w:sz w:val="16"/>
          <w:szCs w:val="16"/>
          <w:vertAlign w:val="baseline"/>
        </w:rPr>
        <w:t xml:space="preserve"> July 25, 2025</w:t>
      </w:r>
      <w:r w:rsidRPr="0009619D">
        <w:rPr>
          <w:rStyle w:val="FootnoteReference"/>
          <w:rFonts w:asciiTheme="majorBidi" w:hAnsiTheme="majorBidi" w:cstheme="majorBidi"/>
          <w:sz w:val="16"/>
          <w:szCs w:val="16"/>
          <w:vertAlign w:val="baseline"/>
        </w:rPr>
        <w:t>, to add information to their submission on the Online Reporting Tool to clarify whether a Whole-of-Government Approach was used or not.</w:t>
      </w:r>
    </w:p>
  </w:footnote>
  <w:footnote w:id="14">
    <w:p w14:paraId="26401372" w14:textId="16FFF853" w:rsidR="008C0428" w:rsidRPr="009C3E2A" w:rsidRDefault="008C0428" w:rsidP="008C0428">
      <w:pPr>
        <w:pStyle w:val="FootnoteText"/>
        <w:rPr>
          <w:rStyle w:val="FootnoteReference"/>
          <w:rFonts w:asciiTheme="majorBidi" w:hAnsiTheme="majorBidi" w:cstheme="majorBidi"/>
          <w:szCs w:val="18"/>
          <w:lang w:val="en-CA"/>
        </w:rPr>
      </w:pPr>
      <w:r w:rsidRPr="0009619D">
        <w:rPr>
          <w:rStyle w:val="FootnoteReference"/>
          <w:rFonts w:asciiTheme="majorBidi" w:hAnsiTheme="majorBidi" w:cstheme="majorBidi"/>
          <w:sz w:val="16"/>
          <w:szCs w:val="16"/>
        </w:rPr>
        <w:footnoteRef/>
      </w:r>
      <w:r w:rsidRPr="0009619D">
        <w:rPr>
          <w:rStyle w:val="FootnoteReference"/>
          <w:rFonts w:asciiTheme="majorBidi" w:hAnsiTheme="majorBidi" w:cstheme="majorBidi"/>
          <w:sz w:val="16"/>
          <w:szCs w:val="16"/>
          <w:lang w:val="en-CA"/>
        </w:rPr>
        <w:t xml:space="preserve"> </w:t>
      </w:r>
      <w:r w:rsidRPr="008E1EA8">
        <w:rPr>
          <w:rStyle w:val="FootnoteReference"/>
          <w:rFonts w:asciiTheme="majorBidi" w:hAnsiTheme="majorBidi" w:cstheme="majorBidi"/>
          <w:sz w:val="16"/>
          <w:szCs w:val="16"/>
          <w:vertAlign w:val="baseline"/>
          <w:lang w:val="en-CA"/>
        </w:rPr>
        <w:t>Australia</w:t>
      </w:r>
      <w:r w:rsidRPr="0009619D">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Burkina Faso</w:t>
      </w:r>
      <w:r w:rsidRPr="0009619D">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India</w:t>
      </w:r>
      <w:r w:rsidRPr="0009619D">
        <w:rPr>
          <w:rStyle w:val="FootnoteReference"/>
          <w:rFonts w:asciiTheme="majorBidi" w:hAnsiTheme="majorBidi" w:cstheme="majorBidi"/>
          <w:sz w:val="16"/>
          <w:szCs w:val="16"/>
          <w:vertAlign w:val="baseline"/>
          <w:lang w:val="en-CA"/>
        </w:rPr>
        <w:t xml:space="preserve">, </w:t>
      </w:r>
      <w:r w:rsidRPr="008E1EA8">
        <w:rPr>
          <w:rStyle w:val="FootnoteReference"/>
          <w:rFonts w:asciiTheme="majorBidi" w:hAnsiTheme="majorBidi" w:cstheme="majorBidi"/>
          <w:sz w:val="16"/>
          <w:szCs w:val="16"/>
          <w:vertAlign w:val="baseline"/>
          <w:lang w:val="en-CA"/>
        </w:rPr>
        <w:t>Suriname, United</w:t>
      </w:r>
      <w:r w:rsidRPr="0009619D">
        <w:rPr>
          <w:rStyle w:val="FootnoteReference"/>
          <w:rFonts w:asciiTheme="majorBidi" w:hAnsiTheme="majorBidi" w:cstheme="majorBidi"/>
          <w:sz w:val="16"/>
          <w:szCs w:val="16"/>
          <w:vertAlign w:val="baseline"/>
          <w:lang w:val="en-CA"/>
        </w:rPr>
        <w:t xml:space="preserve"> Kingdom, </w:t>
      </w:r>
      <w:r w:rsidRPr="008E1EA8">
        <w:rPr>
          <w:rStyle w:val="FootnoteReference"/>
          <w:rFonts w:asciiTheme="majorBidi" w:hAnsiTheme="majorBidi" w:cstheme="majorBidi"/>
          <w:sz w:val="16"/>
          <w:szCs w:val="16"/>
          <w:vertAlign w:val="baseline"/>
          <w:lang w:val="en-CA"/>
        </w:rPr>
        <w:t>Venezuela</w:t>
      </w:r>
      <w:r w:rsidR="009469C5" w:rsidRPr="008E1EA8">
        <w:rPr>
          <w:rFonts w:asciiTheme="majorBidi" w:hAnsiTheme="majorBidi" w:cstheme="majorBidi"/>
          <w:sz w:val="16"/>
          <w:szCs w:val="16"/>
          <w:lang w:val="en-CA"/>
        </w:rPr>
        <w:t xml:space="preserve"> (B</w:t>
      </w:r>
      <w:r w:rsidR="007B4AA0" w:rsidRPr="008E1EA8">
        <w:rPr>
          <w:rFonts w:asciiTheme="majorBidi" w:hAnsiTheme="majorBidi" w:cstheme="majorBidi"/>
          <w:sz w:val="16"/>
          <w:szCs w:val="16"/>
          <w:lang w:val="en-CA"/>
        </w:rPr>
        <w:t>olivarian Republic of)</w:t>
      </w:r>
      <w:r w:rsidR="007B4AA0" w:rsidRPr="0009619D">
        <w:rPr>
          <w:rFonts w:asciiTheme="majorBidi" w:hAnsiTheme="majorBidi" w:cstheme="majorBidi"/>
          <w:sz w:val="16"/>
          <w:szCs w:val="16"/>
          <w:lang w:val="en-CA"/>
        </w:rPr>
        <w:t>.</w:t>
      </w:r>
    </w:p>
  </w:footnote>
  <w:footnote w:id="15">
    <w:p w14:paraId="0336C6F9" w14:textId="18C8803A" w:rsidR="008C0428" w:rsidRPr="0009619D" w:rsidRDefault="008C0428" w:rsidP="008C0428">
      <w:pPr>
        <w:pStyle w:val="FootnoteText"/>
        <w:rPr>
          <w:rStyle w:val="FootnoteReference"/>
          <w:sz w:val="16"/>
          <w:szCs w:val="16"/>
        </w:rPr>
      </w:pPr>
      <w:r w:rsidRPr="009C3E2A">
        <w:rPr>
          <w:rStyle w:val="FootnoteReference"/>
          <w:sz w:val="16"/>
          <w:szCs w:val="16"/>
        </w:rPr>
        <w:footnoteRef/>
      </w:r>
      <w:r w:rsidRPr="009C3E2A">
        <w:rPr>
          <w:rStyle w:val="FootnoteReference"/>
          <w:sz w:val="16"/>
          <w:szCs w:val="16"/>
        </w:rPr>
        <w:t xml:space="preserve"> </w:t>
      </w:r>
      <w:r w:rsidRPr="008E1EA8">
        <w:rPr>
          <w:rStyle w:val="FootnoteReference"/>
          <w:sz w:val="16"/>
          <w:szCs w:val="16"/>
          <w:vertAlign w:val="baseline"/>
        </w:rPr>
        <w:t>Australia</w:t>
      </w:r>
      <w:r w:rsidRPr="0009619D">
        <w:rPr>
          <w:rStyle w:val="FootnoteReference"/>
          <w:sz w:val="16"/>
          <w:szCs w:val="16"/>
          <w:vertAlign w:val="baseline"/>
        </w:rPr>
        <w:t xml:space="preserve">, </w:t>
      </w:r>
      <w:r w:rsidRPr="008E1EA8">
        <w:rPr>
          <w:rStyle w:val="FootnoteReference"/>
          <w:sz w:val="16"/>
          <w:szCs w:val="16"/>
          <w:vertAlign w:val="baseline"/>
        </w:rPr>
        <w:t>Canada</w:t>
      </w:r>
      <w:r w:rsidRPr="0009619D">
        <w:rPr>
          <w:rStyle w:val="FootnoteReference"/>
          <w:sz w:val="16"/>
          <w:szCs w:val="16"/>
          <w:vertAlign w:val="baseline"/>
        </w:rPr>
        <w:t xml:space="preserve">, </w:t>
      </w:r>
      <w:r w:rsidRPr="008E1EA8">
        <w:rPr>
          <w:rStyle w:val="FootnoteReference"/>
          <w:sz w:val="16"/>
          <w:szCs w:val="16"/>
          <w:vertAlign w:val="baseline"/>
        </w:rPr>
        <w:t>Burkina Faso</w:t>
      </w:r>
      <w:r w:rsidRPr="0009619D">
        <w:rPr>
          <w:rStyle w:val="FootnoteReference"/>
          <w:sz w:val="16"/>
          <w:szCs w:val="16"/>
          <w:vertAlign w:val="baseline"/>
        </w:rPr>
        <w:t xml:space="preserve">, </w:t>
      </w:r>
      <w:r w:rsidRPr="008E1EA8">
        <w:rPr>
          <w:rStyle w:val="FootnoteReference"/>
          <w:sz w:val="16"/>
          <w:szCs w:val="16"/>
          <w:vertAlign w:val="baseline"/>
        </w:rPr>
        <w:t>Cuba</w:t>
      </w:r>
      <w:r w:rsidRPr="0009619D">
        <w:rPr>
          <w:rStyle w:val="FootnoteReference"/>
          <w:sz w:val="16"/>
          <w:szCs w:val="16"/>
          <w:vertAlign w:val="baseline"/>
        </w:rPr>
        <w:t xml:space="preserve">, European Union, </w:t>
      </w:r>
      <w:r w:rsidRPr="008E1EA8">
        <w:rPr>
          <w:rStyle w:val="FootnoteReference"/>
          <w:sz w:val="16"/>
          <w:szCs w:val="16"/>
          <w:vertAlign w:val="baseline"/>
        </w:rPr>
        <w:t>France</w:t>
      </w:r>
      <w:r w:rsidRPr="0009619D">
        <w:rPr>
          <w:rStyle w:val="FootnoteReference"/>
          <w:sz w:val="16"/>
          <w:szCs w:val="16"/>
          <w:vertAlign w:val="baseline"/>
        </w:rPr>
        <w:t xml:space="preserve">, </w:t>
      </w:r>
      <w:r w:rsidRPr="008E1EA8">
        <w:rPr>
          <w:rStyle w:val="FootnoteReference"/>
          <w:sz w:val="16"/>
          <w:szCs w:val="16"/>
          <w:vertAlign w:val="baseline"/>
        </w:rPr>
        <w:t>Hungary</w:t>
      </w:r>
      <w:r w:rsidRPr="0009619D">
        <w:rPr>
          <w:rStyle w:val="FootnoteReference"/>
          <w:sz w:val="16"/>
          <w:szCs w:val="16"/>
          <w:vertAlign w:val="baseline"/>
        </w:rPr>
        <w:t xml:space="preserve">, </w:t>
      </w:r>
      <w:r w:rsidRPr="008E1EA8">
        <w:rPr>
          <w:rStyle w:val="FootnoteReference"/>
          <w:sz w:val="16"/>
          <w:szCs w:val="16"/>
          <w:vertAlign w:val="baseline"/>
        </w:rPr>
        <w:t>Ireland</w:t>
      </w:r>
      <w:r w:rsidRPr="0009619D">
        <w:rPr>
          <w:rStyle w:val="FootnoteReference"/>
          <w:sz w:val="16"/>
          <w:szCs w:val="16"/>
          <w:vertAlign w:val="baseline"/>
        </w:rPr>
        <w:t xml:space="preserve">, </w:t>
      </w:r>
      <w:r w:rsidRPr="008E1EA8">
        <w:rPr>
          <w:rStyle w:val="FootnoteReference"/>
          <w:sz w:val="16"/>
          <w:szCs w:val="16"/>
          <w:vertAlign w:val="baseline"/>
        </w:rPr>
        <w:t>Italy</w:t>
      </w:r>
      <w:r w:rsidRPr="0009619D">
        <w:rPr>
          <w:rStyle w:val="FootnoteReference"/>
          <w:sz w:val="16"/>
          <w:szCs w:val="16"/>
          <w:vertAlign w:val="baseline"/>
        </w:rPr>
        <w:t xml:space="preserve">, </w:t>
      </w:r>
      <w:r w:rsidRPr="008E1EA8">
        <w:rPr>
          <w:rStyle w:val="FootnoteReference"/>
          <w:sz w:val="16"/>
          <w:szCs w:val="16"/>
          <w:vertAlign w:val="baseline"/>
        </w:rPr>
        <w:t>Japan</w:t>
      </w:r>
      <w:r w:rsidRPr="0009619D">
        <w:rPr>
          <w:rStyle w:val="FootnoteReference"/>
          <w:sz w:val="16"/>
          <w:szCs w:val="16"/>
          <w:vertAlign w:val="baseline"/>
        </w:rPr>
        <w:t xml:space="preserve">, </w:t>
      </w:r>
      <w:r w:rsidRPr="008E1EA8">
        <w:rPr>
          <w:rStyle w:val="FootnoteReference"/>
          <w:sz w:val="16"/>
          <w:szCs w:val="16"/>
          <w:vertAlign w:val="baseline"/>
        </w:rPr>
        <w:t>Liechtenstein</w:t>
      </w:r>
      <w:r w:rsidRPr="0009619D">
        <w:rPr>
          <w:rStyle w:val="FootnoteReference"/>
          <w:sz w:val="16"/>
          <w:szCs w:val="16"/>
          <w:vertAlign w:val="baseline"/>
        </w:rPr>
        <w:t xml:space="preserve">, </w:t>
      </w:r>
      <w:r w:rsidRPr="008E1EA8">
        <w:rPr>
          <w:rStyle w:val="FootnoteReference"/>
          <w:sz w:val="16"/>
          <w:szCs w:val="16"/>
          <w:vertAlign w:val="baseline"/>
        </w:rPr>
        <w:t>Luxembourg</w:t>
      </w:r>
      <w:r w:rsidRPr="0009619D">
        <w:rPr>
          <w:rStyle w:val="FootnoteReference"/>
          <w:sz w:val="16"/>
          <w:szCs w:val="16"/>
          <w:vertAlign w:val="baseline"/>
        </w:rPr>
        <w:t xml:space="preserve">, </w:t>
      </w:r>
      <w:r w:rsidRPr="008E1EA8">
        <w:rPr>
          <w:rStyle w:val="FootnoteReference"/>
          <w:sz w:val="16"/>
          <w:szCs w:val="16"/>
          <w:vertAlign w:val="baseline"/>
        </w:rPr>
        <w:t>Malaysia</w:t>
      </w:r>
      <w:r w:rsidRPr="0009619D">
        <w:rPr>
          <w:rStyle w:val="FootnoteReference"/>
          <w:sz w:val="16"/>
          <w:szCs w:val="16"/>
          <w:vertAlign w:val="baseline"/>
        </w:rPr>
        <w:t xml:space="preserve">, </w:t>
      </w:r>
      <w:r w:rsidRPr="008E1EA8">
        <w:rPr>
          <w:rStyle w:val="FootnoteReference"/>
          <w:sz w:val="16"/>
          <w:szCs w:val="16"/>
          <w:vertAlign w:val="baseline"/>
        </w:rPr>
        <w:t>Peru</w:t>
      </w:r>
      <w:r w:rsidRPr="0009619D">
        <w:rPr>
          <w:rStyle w:val="FootnoteReference"/>
          <w:sz w:val="16"/>
          <w:szCs w:val="16"/>
          <w:vertAlign w:val="baseline"/>
        </w:rPr>
        <w:t xml:space="preserve">, </w:t>
      </w:r>
      <w:r w:rsidRPr="008E1EA8">
        <w:rPr>
          <w:rStyle w:val="FootnoteReference"/>
          <w:sz w:val="16"/>
          <w:szCs w:val="16"/>
          <w:vertAlign w:val="baseline"/>
        </w:rPr>
        <w:t>Spain</w:t>
      </w:r>
      <w:r w:rsidRPr="0009619D">
        <w:rPr>
          <w:rStyle w:val="FootnoteReference"/>
          <w:sz w:val="16"/>
          <w:szCs w:val="16"/>
          <w:vertAlign w:val="baseline"/>
        </w:rPr>
        <w:t xml:space="preserve">, </w:t>
      </w:r>
      <w:r w:rsidRPr="008E1EA8">
        <w:rPr>
          <w:rStyle w:val="FootnoteReference"/>
          <w:sz w:val="16"/>
          <w:szCs w:val="16"/>
          <w:vertAlign w:val="baseline"/>
        </w:rPr>
        <w:t>Suriname</w:t>
      </w:r>
      <w:r w:rsidRPr="0009619D">
        <w:rPr>
          <w:rStyle w:val="FootnoteReference"/>
          <w:sz w:val="16"/>
          <w:szCs w:val="16"/>
          <w:vertAlign w:val="baseline"/>
        </w:rPr>
        <w:t xml:space="preserve">, </w:t>
      </w:r>
      <w:r w:rsidRPr="008E1EA8">
        <w:rPr>
          <w:rStyle w:val="FootnoteReference"/>
          <w:sz w:val="16"/>
          <w:szCs w:val="16"/>
          <w:vertAlign w:val="baseline"/>
        </w:rPr>
        <w:t>Switzerland</w:t>
      </w:r>
      <w:r w:rsidRPr="0009619D">
        <w:rPr>
          <w:rStyle w:val="FootnoteReference"/>
          <w:sz w:val="16"/>
          <w:szCs w:val="16"/>
          <w:vertAlign w:val="baseline"/>
        </w:rPr>
        <w:t xml:space="preserve">, </w:t>
      </w:r>
      <w:r w:rsidRPr="008E1EA8">
        <w:rPr>
          <w:rStyle w:val="FootnoteReference"/>
          <w:sz w:val="16"/>
          <w:szCs w:val="16"/>
          <w:vertAlign w:val="baseline"/>
        </w:rPr>
        <w:t>Thailand</w:t>
      </w:r>
      <w:r w:rsidRPr="0009619D">
        <w:rPr>
          <w:rStyle w:val="FootnoteReference"/>
          <w:sz w:val="16"/>
          <w:szCs w:val="16"/>
          <w:vertAlign w:val="baseline"/>
        </w:rPr>
        <w:t xml:space="preserve">, </w:t>
      </w:r>
      <w:r w:rsidRPr="008E1EA8">
        <w:rPr>
          <w:rStyle w:val="FootnoteReference"/>
          <w:sz w:val="16"/>
          <w:szCs w:val="16"/>
          <w:vertAlign w:val="baseline"/>
        </w:rPr>
        <w:t>Togo, United Arab Emirates, United</w:t>
      </w:r>
      <w:r w:rsidRPr="0009619D">
        <w:rPr>
          <w:rStyle w:val="FootnoteReference"/>
          <w:sz w:val="16"/>
          <w:szCs w:val="16"/>
          <w:vertAlign w:val="baseline"/>
        </w:rPr>
        <w:t xml:space="preserve"> Kingdom, </w:t>
      </w:r>
      <w:r w:rsidR="00C963A5" w:rsidRPr="008E1EA8">
        <w:rPr>
          <w:rStyle w:val="FootnoteReference"/>
          <w:sz w:val="16"/>
          <w:szCs w:val="16"/>
          <w:vertAlign w:val="baseline"/>
        </w:rPr>
        <w:t>Viet Nam</w:t>
      </w:r>
      <w:r w:rsidRPr="0009619D">
        <w:rPr>
          <w:rStyle w:val="FootnoteReference"/>
          <w:sz w:val="16"/>
          <w:szCs w:val="16"/>
          <w:vertAlign w:val="baseline"/>
        </w:rPr>
        <w:t xml:space="preserve">, </w:t>
      </w:r>
      <w:r w:rsidRPr="008E1EA8">
        <w:rPr>
          <w:rStyle w:val="FootnoteReference"/>
          <w:sz w:val="16"/>
          <w:szCs w:val="16"/>
          <w:vertAlign w:val="baseline"/>
        </w:rPr>
        <w:t>Venezuela</w:t>
      </w:r>
      <w:r w:rsidR="007B4AA0" w:rsidRPr="008E1EA8">
        <w:rPr>
          <w:sz w:val="16"/>
          <w:szCs w:val="16"/>
        </w:rPr>
        <w:t xml:space="preserve"> </w:t>
      </w:r>
      <w:r w:rsidR="007B4AA0" w:rsidRPr="008E1EA8">
        <w:rPr>
          <w:sz w:val="16"/>
          <w:szCs w:val="16"/>
          <w:lang w:val="en-CA"/>
        </w:rPr>
        <w:t>(Bolivarian Republic of)</w:t>
      </w:r>
      <w:r w:rsidRPr="0009619D">
        <w:rPr>
          <w:rStyle w:val="FootnoteReference"/>
          <w:sz w:val="16"/>
          <w:szCs w:val="16"/>
          <w:vertAlign w:val="baseline"/>
        </w:rPr>
        <w:t xml:space="preserve"> and </w:t>
      </w:r>
      <w:r w:rsidRPr="008E1EA8">
        <w:rPr>
          <w:rStyle w:val="FootnoteReference"/>
          <w:sz w:val="16"/>
          <w:szCs w:val="16"/>
          <w:vertAlign w:val="baseline"/>
        </w:rPr>
        <w:t>Yemen</w:t>
      </w:r>
      <w:r w:rsidR="00F7735C" w:rsidRPr="0009619D">
        <w:rPr>
          <w:sz w:val="16"/>
          <w:szCs w:val="16"/>
        </w:rPr>
        <w:t>.</w:t>
      </w:r>
    </w:p>
  </w:footnote>
  <w:footnote w:id="16">
    <w:p w14:paraId="677BE7AA" w14:textId="12BFB6B6" w:rsidR="008C0428" w:rsidRPr="00BE5A64" w:rsidRDefault="008C0428" w:rsidP="008C0428">
      <w:pPr>
        <w:pStyle w:val="FootnoteText"/>
        <w:rPr>
          <w:rStyle w:val="FootnoteReference"/>
          <w:rFonts w:asciiTheme="majorBidi" w:hAnsiTheme="majorBidi" w:cstheme="majorBidi"/>
          <w:szCs w:val="18"/>
        </w:rPr>
      </w:pPr>
      <w:r w:rsidRPr="0009619D">
        <w:rPr>
          <w:rStyle w:val="FootnoteReference"/>
          <w:sz w:val="16"/>
          <w:szCs w:val="16"/>
        </w:rPr>
        <w:footnoteRef/>
      </w:r>
      <w:r w:rsidRPr="0009619D">
        <w:rPr>
          <w:rStyle w:val="FootnoteReference"/>
          <w:sz w:val="16"/>
          <w:szCs w:val="16"/>
        </w:rPr>
        <w:t xml:space="preserve"> </w:t>
      </w:r>
      <w:r w:rsidRPr="008E1EA8">
        <w:rPr>
          <w:rStyle w:val="FootnoteReference"/>
          <w:sz w:val="16"/>
          <w:szCs w:val="16"/>
          <w:vertAlign w:val="baseline"/>
        </w:rPr>
        <w:t>Argentina</w:t>
      </w:r>
      <w:r w:rsidRPr="0009619D">
        <w:rPr>
          <w:rStyle w:val="FootnoteReference"/>
          <w:sz w:val="16"/>
          <w:szCs w:val="16"/>
          <w:vertAlign w:val="baseline"/>
        </w:rPr>
        <w:t xml:space="preserve">, </w:t>
      </w:r>
      <w:r w:rsidRPr="008E1EA8">
        <w:rPr>
          <w:rStyle w:val="FootnoteReference"/>
          <w:sz w:val="16"/>
          <w:szCs w:val="16"/>
          <w:vertAlign w:val="baseline"/>
        </w:rPr>
        <w:t>Belgium</w:t>
      </w:r>
      <w:r w:rsidRPr="0009619D">
        <w:rPr>
          <w:rStyle w:val="FootnoteReference"/>
          <w:sz w:val="16"/>
          <w:szCs w:val="16"/>
          <w:vertAlign w:val="baseline"/>
        </w:rPr>
        <w:t xml:space="preserve">, </w:t>
      </w:r>
      <w:r w:rsidRPr="008E1EA8">
        <w:rPr>
          <w:rStyle w:val="FootnoteReference"/>
          <w:sz w:val="16"/>
          <w:szCs w:val="16"/>
          <w:vertAlign w:val="baseline"/>
        </w:rPr>
        <w:t>Burkina Faso</w:t>
      </w:r>
      <w:r w:rsidRPr="0009619D">
        <w:rPr>
          <w:rStyle w:val="FootnoteReference"/>
          <w:sz w:val="16"/>
          <w:szCs w:val="16"/>
          <w:vertAlign w:val="baseline"/>
        </w:rPr>
        <w:t xml:space="preserve">, </w:t>
      </w:r>
      <w:r w:rsidRPr="008E1EA8">
        <w:rPr>
          <w:rStyle w:val="FootnoteReference"/>
          <w:sz w:val="16"/>
          <w:szCs w:val="16"/>
          <w:vertAlign w:val="baseline"/>
        </w:rPr>
        <w:t>Burundi</w:t>
      </w:r>
      <w:r w:rsidRPr="0009619D">
        <w:rPr>
          <w:rStyle w:val="FootnoteReference"/>
          <w:sz w:val="16"/>
          <w:szCs w:val="16"/>
          <w:vertAlign w:val="baseline"/>
        </w:rPr>
        <w:t xml:space="preserve">, </w:t>
      </w:r>
      <w:r w:rsidRPr="008E1EA8">
        <w:rPr>
          <w:rStyle w:val="FootnoteReference"/>
          <w:sz w:val="16"/>
          <w:szCs w:val="16"/>
          <w:vertAlign w:val="baseline"/>
        </w:rPr>
        <w:t>Canada</w:t>
      </w:r>
      <w:r w:rsidRPr="0009619D">
        <w:rPr>
          <w:rStyle w:val="FootnoteReference"/>
          <w:sz w:val="16"/>
          <w:szCs w:val="16"/>
          <w:vertAlign w:val="baseline"/>
        </w:rPr>
        <w:t xml:space="preserve">, </w:t>
      </w:r>
      <w:r w:rsidRPr="008E1EA8">
        <w:rPr>
          <w:rStyle w:val="FootnoteReference"/>
          <w:sz w:val="16"/>
          <w:szCs w:val="16"/>
          <w:vertAlign w:val="baseline"/>
        </w:rPr>
        <w:t>China</w:t>
      </w:r>
      <w:r w:rsidRPr="0009619D">
        <w:rPr>
          <w:rStyle w:val="FootnoteReference"/>
          <w:sz w:val="16"/>
          <w:szCs w:val="16"/>
          <w:vertAlign w:val="baseline"/>
        </w:rPr>
        <w:t xml:space="preserve">, European Union, </w:t>
      </w:r>
      <w:r w:rsidRPr="008E1EA8">
        <w:rPr>
          <w:rStyle w:val="FootnoteReference"/>
          <w:sz w:val="16"/>
          <w:szCs w:val="16"/>
          <w:vertAlign w:val="baseline"/>
        </w:rPr>
        <w:t>France</w:t>
      </w:r>
      <w:r w:rsidRPr="0009619D">
        <w:rPr>
          <w:rStyle w:val="FootnoteReference"/>
          <w:sz w:val="16"/>
          <w:szCs w:val="16"/>
          <w:vertAlign w:val="baseline"/>
        </w:rPr>
        <w:t xml:space="preserve">, </w:t>
      </w:r>
      <w:r w:rsidRPr="008E1EA8">
        <w:rPr>
          <w:rStyle w:val="FootnoteReference"/>
          <w:sz w:val="16"/>
          <w:szCs w:val="16"/>
          <w:vertAlign w:val="baseline"/>
        </w:rPr>
        <w:t>Germany</w:t>
      </w:r>
      <w:r w:rsidRPr="0009619D">
        <w:rPr>
          <w:rStyle w:val="FootnoteReference"/>
          <w:sz w:val="16"/>
          <w:szCs w:val="16"/>
          <w:vertAlign w:val="baseline"/>
        </w:rPr>
        <w:t xml:space="preserve">, </w:t>
      </w:r>
      <w:r w:rsidRPr="008E1EA8">
        <w:rPr>
          <w:rStyle w:val="FootnoteReference"/>
          <w:sz w:val="16"/>
          <w:szCs w:val="16"/>
          <w:vertAlign w:val="baseline"/>
        </w:rPr>
        <w:t>Ireland</w:t>
      </w:r>
      <w:r w:rsidRPr="0009619D">
        <w:rPr>
          <w:rStyle w:val="FootnoteReference"/>
          <w:sz w:val="16"/>
          <w:szCs w:val="16"/>
          <w:vertAlign w:val="baseline"/>
        </w:rPr>
        <w:t xml:space="preserve">, </w:t>
      </w:r>
      <w:r w:rsidRPr="008E1EA8">
        <w:rPr>
          <w:rStyle w:val="FootnoteReference"/>
          <w:sz w:val="16"/>
          <w:szCs w:val="16"/>
          <w:vertAlign w:val="baseline"/>
        </w:rPr>
        <w:t>Italy</w:t>
      </w:r>
      <w:r w:rsidRPr="0009619D">
        <w:rPr>
          <w:rStyle w:val="FootnoteReference"/>
          <w:sz w:val="16"/>
          <w:szCs w:val="16"/>
          <w:vertAlign w:val="baseline"/>
        </w:rPr>
        <w:t xml:space="preserve">, </w:t>
      </w:r>
      <w:r w:rsidRPr="008E1EA8">
        <w:rPr>
          <w:rStyle w:val="FootnoteReference"/>
          <w:sz w:val="16"/>
          <w:szCs w:val="16"/>
          <w:vertAlign w:val="baseline"/>
        </w:rPr>
        <w:t>Malaysia</w:t>
      </w:r>
      <w:r w:rsidRPr="0009619D">
        <w:rPr>
          <w:rStyle w:val="FootnoteReference"/>
          <w:sz w:val="16"/>
          <w:szCs w:val="16"/>
          <w:vertAlign w:val="baseline"/>
        </w:rPr>
        <w:t xml:space="preserve">, </w:t>
      </w:r>
      <w:r w:rsidRPr="008E1EA8">
        <w:rPr>
          <w:rStyle w:val="FootnoteReference"/>
          <w:sz w:val="16"/>
          <w:szCs w:val="16"/>
          <w:vertAlign w:val="baseline"/>
        </w:rPr>
        <w:t>Malta</w:t>
      </w:r>
      <w:r w:rsidRPr="0009619D">
        <w:rPr>
          <w:rStyle w:val="FootnoteReference"/>
          <w:sz w:val="16"/>
          <w:szCs w:val="16"/>
          <w:vertAlign w:val="baseline"/>
        </w:rPr>
        <w:t xml:space="preserve">, </w:t>
      </w:r>
      <w:r w:rsidRPr="008E1EA8">
        <w:rPr>
          <w:rStyle w:val="FootnoteReference"/>
          <w:sz w:val="16"/>
          <w:szCs w:val="16"/>
          <w:vertAlign w:val="baseline"/>
        </w:rPr>
        <w:t>Mauritania, Netherlands</w:t>
      </w:r>
      <w:r w:rsidR="00F941F3" w:rsidRPr="008E1EA8">
        <w:rPr>
          <w:sz w:val="16"/>
          <w:szCs w:val="16"/>
        </w:rPr>
        <w:t xml:space="preserve"> (Kingdom of the)</w:t>
      </w:r>
      <w:r w:rsidRPr="0009619D">
        <w:rPr>
          <w:rStyle w:val="FootnoteReference"/>
          <w:sz w:val="16"/>
          <w:szCs w:val="16"/>
          <w:vertAlign w:val="baseline"/>
        </w:rPr>
        <w:t xml:space="preserve">, </w:t>
      </w:r>
      <w:r w:rsidRPr="008E1EA8">
        <w:rPr>
          <w:rStyle w:val="FootnoteReference"/>
          <w:sz w:val="16"/>
          <w:szCs w:val="16"/>
          <w:vertAlign w:val="baseline"/>
        </w:rPr>
        <w:t>Norway</w:t>
      </w:r>
      <w:r w:rsidRPr="0009619D">
        <w:rPr>
          <w:rStyle w:val="FootnoteReference"/>
          <w:sz w:val="16"/>
          <w:szCs w:val="16"/>
          <w:vertAlign w:val="baseline"/>
        </w:rPr>
        <w:t xml:space="preserve">, </w:t>
      </w:r>
      <w:r w:rsidRPr="008E1EA8">
        <w:rPr>
          <w:rStyle w:val="FootnoteReference"/>
          <w:sz w:val="16"/>
          <w:szCs w:val="16"/>
          <w:vertAlign w:val="baseline"/>
        </w:rPr>
        <w:t>Peru</w:t>
      </w:r>
      <w:r w:rsidRPr="0009619D">
        <w:rPr>
          <w:rStyle w:val="FootnoteReference"/>
          <w:sz w:val="16"/>
          <w:szCs w:val="16"/>
          <w:vertAlign w:val="baseline"/>
        </w:rPr>
        <w:t xml:space="preserve">, </w:t>
      </w:r>
      <w:r w:rsidRPr="008E1EA8">
        <w:rPr>
          <w:rStyle w:val="FootnoteReference"/>
          <w:sz w:val="16"/>
          <w:szCs w:val="16"/>
          <w:vertAlign w:val="baseline"/>
        </w:rPr>
        <w:t>Slovenia</w:t>
      </w:r>
      <w:r w:rsidRPr="0009619D">
        <w:rPr>
          <w:rStyle w:val="FootnoteReference"/>
          <w:sz w:val="16"/>
          <w:szCs w:val="16"/>
          <w:vertAlign w:val="baseline"/>
        </w:rPr>
        <w:t xml:space="preserve">, </w:t>
      </w:r>
      <w:r w:rsidR="00A36DB0" w:rsidRPr="008E1EA8">
        <w:rPr>
          <w:sz w:val="16"/>
          <w:szCs w:val="16"/>
        </w:rPr>
        <w:t>Spain</w:t>
      </w:r>
      <w:r w:rsidR="00A36DB0" w:rsidRPr="0009619D">
        <w:rPr>
          <w:sz w:val="16"/>
          <w:szCs w:val="16"/>
        </w:rPr>
        <w:t xml:space="preserve">, </w:t>
      </w:r>
      <w:r w:rsidRPr="008E1EA8">
        <w:rPr>
          <w:rStyle w:val="FootnoteReference"/>
          <w:sz w:val="16"/>
          <w:szCs w:val="16"/>
          <w:vertAlign w:val="baseline"/>
        </w:rPr>
        <w:t>State of Palestine</w:t>
      </w:r>
      <w:r w:rsidRPr="0009619D">
        <w:rPr>
          <w:rStyle w:val="FootnoteReference"/>
          <w:sz w:val="16"/>
          <w:szCs w:val="16"/>
          <w:vertAlign w:val="baseline"/>
        </w:rPr>
        <w:t xml:space="preserve">, </w:t>
      </w:r>
      <w:r w:rsidRPr="008E1EA8">
        <w:rPr>
          <w:rStyle w:val="FootnoteReference"/>
          <w:sz w:val="16"/>
          <w:szCs w:val="16"/>
          <w:vertAlign w:val="baseline"/>
        </w:rPr>
        <w:t>Suriname</w:t>
      </w:r>
      <w:r w:rsidRPr="0009619D">
        <w:rPr>
          <w:rStyle w:val="FootnoteReference"/>
          <w:sz w:val="16"/>
          <w:szCs w:val="16"/>
          <w:vertAlign w:val="baseline"/>
        </w:rPr>
        <w:t xml:space="preserve">, </w:t>
      </w:r>
      <w:r w:rsidRPr="008E1EA8">
        <w:rPr>
          <w:rStyle w:val="FootnoteReference"/>
          <w:sz w:val="16"/>
          <w:szCs w:val="16"/>
          <w:vertAlign w:val="baseline"/>
        </w:rPr>
        <w:t>Switzerland</w:t>
      </w:r>
      <w:r w:rsidRPr="0009619D">
        <w:rPr>
          <w:rStyle w:val="FootnoteReference"/>
          <w:sz w:val="16"/>
          <w:szCs w:val="16"/>
          <w:vertAlign w:val="baseline"/>
        </w:rPr>
        <w:t xml:space="preserve">, </w:t>
      </w:r>
      <w:r w:rsidRPr="008E1EA8">
        <w:rPr>
          <w:rStyle w:val="FootnoteReference"/>
          <w:sz w:val="16"/>
          <w:szCs w:val="16"/>
          <w:vertAlign w:val="baseline"/>
        </w:rPr>
        <w:t>Thailand</w:t>
      </w:r>
      <w:r w:rsidRPr="0009619D">
        <w:rPr>
          <w:rStyle w:val="FootnoteReference"/>
          <w:sz w:val="16"/>
          <w:szCs w:val="16"/>
          <w:vertAlign w:val="baseline"/>
        </w:rPr>
        <w:t xml:space="preserve">, </w:t>
      </w:r>
      <w:r w:rsidRPr="008E1EA8">
        <w:rPr>
          <w:rStyle w:val="FootnoteReference"/>
          <w:sz w:val="16"/>
          <w:szCs w:val="16"/>
          <w:vertAlign w:val="baseline"/>
        </w:rPr>
        <w:t>Togo</w:t>
      </w:r>
      <w:r w:rsidRPr="0009619D">
        <w:rPr>
          <w:rStyle w:val="FootnoteReference"/>
          <w:sz w:val="16"/>
          <w:szCs w:val="16"/>
          <w:vertAlign w:val="baseline"/>
        </w:rPr>
        <w:t xml:space="preserve">, </w:t>
      </w:r>
      <w:r w:rsidRPr="008E1EA8">
        <w:rPr>
          <w:rStyle w:val="FootnoteReference"/>
          <w:sz w:val="16"/>
          <w:szCs w:val="16"/>
          <w:vertAlign w:val="baseline"/>
        </w:rPr>
        <w:t>Tonga</w:t>
      </w:r>
      <w:r w:rsidRPr="0009619D">
        <w:rPr>
          <w:rStyle w:val="FootnoteReference"/>
          <w:sz w:val="16"/>
          <w:szCs w:val="16"/>
          <w:vertAlign w:val="baseline"/>
        </w:rPr>
        <w:t xml:space="preserve">, </w:t>
      </w:r>
      <w:r w:rsidRPr="008E1EA8">
        <w:rPr>
          <w:rStyle w:val="FootnoteReference"/>
          <w:sz w:val="16"/>
          <w:szCs w:val="16"/>
          <w:vertAlign w:val="baseline"/>
        </w:rPr>
        <w:t>Tunisia</w:t>
      </w:r>
      <w:r w:rsidRPr="0009619D">
        <w:rPr>
          <w:rStyle w:val="FootnoteReference"/>
          <w:sz w:val="16"/>
          <w:szCs w:val="16"/>
          <w:vertAlign w:val="baseline"/>
        </w:rPr>
        <w:t xml:space="preserve">, </w:t>
      </w:r>
      <w:r w:rsidRPr="008E1EA8">
        <w:rPr>
          <w:rStyle w:val="FootnoteReference"/>
          <w:sz w:val="16"/>
          <w:szCs w:val="16"/>
          <w:vertAlign w:val="baseline"/>
        </w:rPr>
        <w:t>Uganda</w:t>
      </w:r>
      <w:r w:rsidRPr="0009619D">
        <w:rPr>
          <w:rStyle w:val="FootnoteReference"/>
          <w:sz w:val="16"/>
          <w:szCs w:val="16"/>
          <w:vertAlign w:val="baseline"/>
        </w:rPr>
        <w:t xml:space="preserve">, </w:t>
      </w:r>
      <w:r w:rsidRPr="008E1EA8">
        <w:rPr>
          <w:rStyle w:val="FootnoteReference"/>
          <w:sz w:val="16"/>
          <w:szCs w:val="16"/>
          <w:vertAlign w:val="baseline"/>
        </w:rPr>
        <w:t>Venezuela</w:t>
      </w:r>
      <w:r w:rsidR="007B4AA0" w:rsidRPr="008E1EA8">
        <w:rPr>
          <w:sz w:val="16"/>
          <w:szCs w:val="16"/>
        </w:rPr>
        <w:t xml:space="preserve"> </w:t>
      </w:r>
      <w:r w:rsidR="007B4AA0" w:rsidRPr="008E1EA8">
        <w:rPr>
          <w:sz w:val="16"/>
          <w:szCs w:val="16"/>
          <w:lang w:val="en-CA"/>
        </w:rPr>
        <w:t>(Bolivarian Republic of)</w:t>
      </w:r>
      <w:r w:rsidRPr="0009619D">
        <w:rPr>
          <w:rStyle w:val="FootnoteReference"/>
          <w:sz w:val="16"/>
          <w:szCs w:val="16"/>
          <w:vertAlign w:val="baseline"/>
        </w:rPr>
        <w:t xml:space="preserve">, </w:t>
      </w:r>
      <w:r w:rsidRPr="008E1EA8">
        <w:rPr>
          <w:rStyle w:val="FootnoteReference"/>
          <w:sz w:val="16"/>
          <w:szCs w:val="16"/>
          <w:vertAlign w:val="baseline"/>
        </w:rPr>
        <w:t>Yemen</w:t>
      </w:r>
      <w:r w:rsidR="007B4AA0" w:rsidRPr="0009619D">
        <w:rPr>
          <w:rStyle w:val="FootnoteReference"/>
          <w:sz w:val="16"/>
          <w:szCs w:val="16"/>
          <w:vertAlign w:val="baseline"/>
        </w:rPr>
        <w:t>.</w:t>
      </w:r>
    </w:p>
  </w:footnote>
  <w:footnote w:id="17">
    <w:p w14:paraId="17736138" w14:textId="352A67FE" w:rsidR="008C0428" w:rsidRPr="0009619D" w:rsidRDefault="008C0428" w:rsidP="008C0428">
      <w:pPr>
        <w:pStyle w:val="FootnoteText"/>
        <w:rPr>
          <w:rStyle w:val="FootnoteReference"/>
          <w:rFonts w:asciiTheme="majorBidi" w:hAnsiTheme="majorBidi" w:cstheme="majorBidi"/>
          <w:sz w:val="16"/>
          <w:szCs w:val="16"/>
        </w:rPr>
      </w:pPr>
      <w:r w:rsidRPr="0009619D">
        <w:rPr>
          <w:rStyle w:val="FootnoteReference"/>
          <w:rFonts w:asciiTheme="majorBidi" w:hAnsiTheme="majorBidi" w:cstheme="majorBidi"/>
          <w:sz w:val="16"/>
          <w:szCs w:val="16"/>
        </w:rPr>
        <w:footnoteRef/>
      </w:r>
      <w:r w:rsidRPr="0009619D">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Burundi</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w:t>
      </w:r>
      <w:r w:rsidRPr="0009619D">
        <w:rPr>
          <w:rStyle w:val="FootnoteReference"/>
          <w:rFonts w:asciiTheme="majorBidi" w:hAnsiTheme="majorBidi" w:cstheme="majorBidi"/>
          <w:sz w:val="16"/>
          <w:szCs w:val="16"/>
          <w:vertAlign w:val="baseline"/>
        </w:rPr>
        <w:t>,</w:t>
      </w:r>
      <w:r w:rsidR="00017740"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Norway</w:t>
      </w:r>
      <w:r w:rsidRPr="0009619D">
        <w:rPr>
          <w:rStyle w:val="FootnoteReference"/>
          <w:rFonts w:asciiTheme="majorBidi" w:hAnsiTheme="majorBidi" w:cstheme="majorBidi"/>
          <w:sz w:val="16"/>
          <w:szCs w:val="16"/>
          <w:vertAlign w:val="baseline"/>
        </w:rPr>
        <w:t>,</w:t>
      </w:r>
      <w:r w:rsidR="00017740"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Peru</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09619D">
        <w:rPr>
          <w:rStyle w:val="FootnoteReference"/>
          <w:rFonts w:asciiTheme="majorBidi" w:hAnsiTheme="majorBidi" w:cstheme="majorBidi"/>
          <w:sz w:val="16"/>
          <w:szCs w:val="16"/>
          <w:vertAlign w:val="baseline"/>
        </w:rPr>
        <w:t>,</w:t>
      </w:r>
      <w:r w:rsidR="00E22514"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Thailand</w:t>
      </w:r>
      <w:r w:rsidRPr="0009619D">
        <w:rPr>
          <w:rStyle w:val="FootnoteReference"/>
          <w:rFonts w:asciiTheme="majorBidi" w:hAnsiTheme="majorBidi" w:cstheme="majorBidi"/>
          <w:sz w:val="16"/>
          <w:szCs w:val="16"/>
          <w:vertAlign w:val="baseline"/>
        </w:rPr>
        <w:t>,</w:t>
      </w:r>
      <w:r w:rsidR="00E22514"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Tonga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00E22514" w:rsidRPr="008E1EA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United Arab Emirates</w:t>
      </w:r>
      <w:r w:rsidRPr="0009619D">
        <w:rPr>
          <w:rStyle w:val="FootnoteReference"/>
          <w:rFonts w:asciiTheme="majorBidi" w:hAnsiTheme="majorBidi" w:cstheme="majorBidi"/>
          <w:sz w:val="16"/>
          <w:szCs w:val="16"/>
          <w:vertAlign w:val="baseline"/>
        </w:rPr>
        <w:t>,</w:t>
      </w:r>
      <w:r w:rsidR="00E22514"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Yemen</w:t>
      </w:r>
      <w:r w:rsidRPr="0009619D">
        <w:rPr>
          <w:rStyle w:val="FootnoteReference"/>
          <w:rFonts w:asciiTheme="majorBidi" w:hAnsiTheme="majorBidi" w:cstheme="majorBidi"/>
          <w:sz w:val="16"/>
          <w:szCs w:val="16"/>
          <w:vertAlign w:val="baseline"/>
        </w:rPr>
        <w:t xml:space="preserve">. There is overlap between </w:t>
      </w:r>
      <w:r w:rsidRPr="008E1EA8">
        <w:rPr>
          <w:rStyle w:val="FootnoteReference"/>
          <w:rFonts w:asciiTheme="majorBidi" w:hAnsiTheme="majorBidi" w:cstheme="majorBidi"/>
          <w:sz w:val="16"/>
          <w:szCs w:val="16"/>
          <w:vertAlign w:val="baseline"/>
        </w:rPr>
        <w:t>the NBSAPs</w:t>
      </w:r>
      <w:r w:rsidRPr="0009619D">
        <w:rPr>
          <w:rStyle w:val="FootnoteReference"/>
          <w:rFonts w:asciiTheme="majorBidi" w:hAnsiTheme="majorBidi" w:cstheme="majorBidi"/>
          <w:sz w:val="16"/>
          <w:szCs w:val="16"/>
          <w:vertAlign w:val="baseline"/>
        </w:rPr>
        <w:t xml:space="preserve"> which detail successes, lessons learned</w:t>
      </w:r>
      <w:r w:rsidRPr="008E1EA8">
        <w:rPr>
          <w:rStyle w:val="FootnoteReference"/>
          <w:rFonts w:asciiTheme="majorBidi" w:hAnsiTheme="majorBidi" w:cstheme="majorBidi"/>
          <w:sz w:val="16"/>
          <w:szCs w:val="16"/>
          <w:vertAlign w:val="baseline"/>
        </w:rPr>
        <w:t xml:space="preserve">, and </w:t>
      </w:r>
      <w:r w:rsidRPr="0009619D">
        <w:rPr>
          <w:rStyle w:val="FootnoteReference"/>
          <w:rFonts w:asciiTheme="majorBidi" w:hAnsiTheme="majorBidi" w:cstheme="majorBidi"/>
          <w:sz w:val="16"/>
          <w:szCs w:val="16"/>
          <w:vertAlign w:val="baseline"/>
        </w:rPr>
        <w:t>implementation challenges: these categories are not mutually exclusive.</w:t>
      </w:r>
    </w:p>
  </w:footnote>
  <w:footnote w:id="18">
    <w:p w14:paraId="40656082" w14:textId="7DE814EE" w:rsidR="008C0428" w:rsidRPr="0009619D" w:rsidRDefault="008C0428" w:rsidP="008C0428">
      <w:pPr>
        <w:pStyle w:val="FootnoteText"/>
        <w:rPr>
          <w:rStyle w:val="FootnoteReference"/>
          <w:rFonts w:asciiTheme="majorBidi" w:hAnsiTheme="majorBidi" w:cstheme="majorBidi"/>
          <w:sz w:val="16"/>
          <w:szCs w:val="16"/>
        </w:rPr>
      </w:pPr>
      <w:r w:rsidRPr="0009619D">
        <w:rPr>
          <w:rStyle w:val="FootnoteReference"/>
          <w:rFonts w:asciiTheme="majorBidi" w:hAnsiTheme="majorBidi" w:cstheme="majorBidi"/>
          <w:sz w:val="16"/>
          <w:szCs w:val="16"/>
        </w:rPr>
        <w:footnoteRef/>
      </w:r>
      <w:r w:rsidRPr="0009619D">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Canada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09619D">
        <w:rPr>
          <w:rStyle w:val="FootnoteReference"/>
          <w:rFonts w:asciiTheme="majorBidi" w:hAnsiTheme="majorBidi" w:cstheme="majorBidi"/>
          <w:sz w:val="16"/>
          <w:szCs w:val="16"/>
          <w:vertAlign w:val="baseline"/>
        </w:rPr>
        <w:t>,</w:t>
      </w:r>
      <w:r w:rsidR="00E22514"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Italy, Netherlands</w:t>
      </w:r>
      <w:r w:rsidR="00FF6E56" w:rsidRPr="008E1EA8">
        <w:rPr>
          <w:rFonts w:asciiTheme="majorBidi" w:hAnsiTheme="majorBidi" w:cstheme="majorBidi"/>
          <w:sz w:val="16"/>
          <w:szCs w:val="16"/>
        </w:rPr>
        <w:t xml:space="preserve"> (Kingdom of the)</w:t>
      </w:r>
      <w:r w:rsidRPr="0009619D">
        <w:rPr>
          <w:rStyle w:val="FootnoteReference"/>
          <w:rFonts w:asciiTheme="majorBidi" w:hAnsiTheme="majorBidi" w:cstheme="majorBidi"/>
          <w:sz w:val="16"/>
          <w:szCs w:val="16"/>
          <w:vertAlign w:val="baseline"/>
        </w:rPr>
        <w:t>,</w:t>
      </w:r>
      <w:r w:rsidR="00E22514"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Peru</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09619D">
        <w:rPr>
          <w:rStyle w:val="FootnoteReference"/>
          <w:rFonts w:asciiTheme="majorBidi" w:hAnsiTheme="majorBidi" w:cstheme="majorBidi"/>
          <w:sz w:val="16"/>
          <w:szCs w:val="16"/>
          <w:vertAlign w:val="baseline"/>
        </w:rPr>
        <w:t>,</w:t>
      </w:r>
      <w:r w:rsidR="00E22514"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Thailand</w:t>
      </w:r>
      <w:r w:rsidRPr="0009619D">
        <w:rPr>
          <w:rStyle w:val="FootnoteReference"/>
          <w:rFonts w:asciiTheme="majorBidi" w:hAnsiTheme="majorBidi" w:cstheme="majorBidi"/>
          <w:sz w:val="16"/>
          <w:szCs w:val="16"/>
          <w:vertAlign w:val="baseline"/>
        </w:rPr>
        <w:t>,</w:t>
      </w:r>
      <w:r w:rsidR="00E22514"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Togo</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w:t>
      </w:r>
      <w:r w:rsidRPr="0009619D">
        <w:rPr>
          <w:rStyle w:val="FootnoteReference"/>
          <w:rFonts w:asciiTheme="majorBidi" w:hAnsiTheme="majorBidi" w:cstheme="majorBidi"/>
          <w:sz w:val="16"/>
          <w:szCs w:val="16"/>
          <w:vertAlign w:val="baseline"/>
        </w:rPr>
        <w:t>,</w:t>
      </w:r>
      <w:r w:rsidR="00E22514"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Venezuela</w:t>
      </w:r>
      <w:r w:rsidR="000D2D00" w:rsidRPr="008E1EA8">
        <w:rPr>
          <w:rFonts w:asciiTheme="majorBidi" w:hAnsiTheme="majorBidi" w:cstheme="majorBidi"/>
          <w:sz w:val="16"/>
          <w:szCs w:val="16"/>
        </w:rPr>
        <w:t xml:space="preserve"> </w:t>
      </w:r>
      <w:r w:rsidR="000D2D00" w:rsidRPr="008E1EA8">
        <w:rPr>
          <w:rFonts w:asciiTheme="majorBidi" w:hAnsiTheme="majorBidi" w:cstheme="majorBidi"/>
          <w:sz w:val="16"/>
          <w:szCs w:val="16"/>
          <w:lang w:val="en-CA"/>
        </w:rPr>
        <w:t>(Bolivarian Republic of)</w:t>
      </w:r>
      <w:r w:rsidRPr="0009619D">
        <w:rPr>
          <w:rStyle w:val="FootnoteReference"/>
          <w:rFonts w:asciiTheme="majorBidi" w:hAnsiTheme="majorBidi" w:cstheme="majorBidi"/>
          <w:sz w:val="16"/>
          <w:szCs w:val="16"/>
          <w:vertAlign w:val="baseline"/>
        </w:rPr>
        <w:t>,</w:t>
      </w:r>
      <w:r w:rsidR="00E22514"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Yemen</w:t>
      </w:r>
      <w:r w:rsidR="00017740" w:rsidRPr="0009619D">
        <w:rPr>
          <w:rFonts w:asciiTheme="majorBidi" w:hAnsiTheme="majorBidi" w:cstheme="majorBidi"/>
          <w:sz w:val="16"/>
          <w:szCs w:val="16"/>
        </w:rPr>
        <w:t>.</w:t>
      </w:r>
    </w:p>
  </w:footnote>
  <w:footnote w:id="19">
    <w:p w14:paraId="0C3439CA" w14:textId="50DB3AA6" w:rsidR="008C0428" w:rsidRPr="009F784E" w:rsidRDefault="008C0428" w:rsidP="008C0428">
      <w:pPr>
        <w:pStyle w:val="FootnoteText"/>
        <w:rPr>
          <w:rStyle w:val="FootnoteReference"/>
          <w:rFonts w:asciiTheme="majorBidi" w:hAnsiTheme="majorBidi" w:cstheme="majorBidi"/>
          <w:szCs w:val="18"/>
        </w:rPr>
      </w:pPr>
      <w:r w:rsidRPr="0009619D">
        <w:rPr>
          <w:rStyle w:val="FootnoteReference"/>
          <w:rFonts w:asciiTheme="majorBidi" w:hAnsiTheme="majorBidi" w:cstheme="majorBidi"/>
          <w:sz w:val="16"/>
          <w:szCs w:val="16"/>
        </w:rPr>
        <w:footnoteRef/>
      </w:r>
      <w:r w:rsidRPr="0009619D">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Canada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09619D">
        <w:rPr>
          <w:rStyle w:val="FootnoteReference"/>
          <w:rFonts w:asciiTheme="majorBidi" w:hAnsiTheme="majorBidi" w:cstheme="majorBidi"/>
          <w:sz w:val="16"/>
          <w:szCs w:val="16"/>
          <w:vertAlign w:val="baseline"/>
        </w:rPr>
        <w:t>,</w:t>
      </w:r>
      <w:r w:rsidR="00E22514" w:rsidRPr="0009619D">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Tonga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494D91" w:rsidRPr="0009619D">
        <w:rPr>
          <w:rFonts w:asciiTheme="majorBidi" w:hAnsiTheme="majorBidi" w:cstheme="majorBidi"/>
          <w:szCs w:val="18"/>
        </w:rPr>
        <w:t>.</w:t>
      </w:r>
    </w:p>
  </w:footnote>
  <w:footnote w:id="20">
    <w:p w14:paraId="4A99B6B3" w14:textId="58A5A390" w:rsidR="008C0428" w:rsidRPr="0009619D" w:rsidRDefault="008C0428" w:rsidP="008C0428">
      <w:pPr>
        <w:pStyle w:val="FootnoteText"/>
        <w:rPr>
          <w:rStyle w:val="FootnoteReference"/>
          <w:rFonts w:asciiTheme="majorBidi" w:hAnsiTheme="majorBidi" w:cstheme="majorBidi"/>
          <w:sz w:val="16"/>
          <w:szCs w:val="16"/>
        </w:rPr>
      </w:pPr>
      <w:r w:rsidRPr="00F5289F">
        <w:rPr>
          <w:rStyle w:val="FootnoteReference"/>
          <w:rFonts w:asciiTheme="majorBidi" w:hAnsiTheme="majorBidi" w:cstheme="majorBidi"/>
          <w:sz w:val="16"/>
          <w:szCs w:val="16"/>
        </w:rPr>
        <w:footnoteRef/>
      </w:r>
      <w:r w:rsidRPr="00F5289F">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Andorra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 Republic of Korea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 United</w:t>
      </w:r>
      <w:r w:rsidRPr="0009619D">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0D2D00" w:rsidRPr="008E1EA8">
        <w:rPr>
          <w:rFonts w:asciiTheme="majorBidi" w:hAnsiTheme="majorBidi" w:cstheme="majorBidi"/>
          <w:sz w:val="16"/>
          <w:szCs w:val="16"/>
        </w:rPr>
        <w:t xml:space="preserve"> </w:t>
      </w:r>
      <w:r w:rsidR="000D2D00" w:rsidRPr="008E1EA8">
        <w:rPr>
          <w:rFonts w:asciiTheme="majorBidi" w:hAnsiTheme="majorBidi" w:cstheme="majorBidi"/>
          <w:sz w:val="16"/>
          <w:szCs w:val="16"/>
          <w:lang w:val="en-CA"/>
        </w:rPr>
        <w:t>(Bolivarian Republic of)</w:t>
      </w:r>
      <w:r w:rsidR="000D2D00" w:rsidRPr="0009619D">
        <w:rPr>
          <w:rFonts w:asciiTheme="majorBidi" w:hAnsiTheme="majorBidi" w:cstheme="majorBidi"/>
          <w:sz w:val="16"/>
          <w:szCs w:val="16"/>
          <w:lang w:val="en-CA"/>
        </w:rPr>
        <w:t>.</w:t>
      </w:r>
    </w:p>
  </w:footnote>
  <w:footnote w:id="21">
    <w:p w14:paraId="0602D356" w14:textId="750885B7" w:rsidR="008C0428" w:rsidRPr="0009619D" w:rsidRDefault="008C0428" w:rsidP="008C0428">
      <w:pPr>
        <w:pStyle w:val="FootnoteText"/>
        <w:rPr>
          <w:rStyle w:val="FootnoteReference"/>
          <w:rFonts w:asciiTheme="majorBidi" w:hAnsiTheme="majorBidi" w:cstheme="majorBidi"/>
          <w:sz w:val="16"/>
          <w:szCs w:val="16"/>
        </w:rPr>
      </w:pPr>
      <w:r w:rsidRPr="0009619D">
        <w:rPr>
          <w:rStyle w:val="FootnoteReference"/>
          <w:rFonts w:asciiTheme="majorBidi" w:hAnsiTheme="majorBidi" w:cstheme="majorBidi"/>
          <w:sz w:val="16"/>
          <w:szCs w:val="16"/>
        </w:rPr>
        <w:footnoteRef/>
      </w:r>
      <w:r w:rsidRPr="0009619D">
        <w:rPr>
          <w:rStyle w:val="FootnoteReference"/>
          <w:rFonts w:asciiTheme="majorBidi" w:hAnsiTheme="majorBidi" w:cstheme="majorBidi"/>
          <w:sz w:val="16"/>
          <w:szCs w:val="16"/>
        </w:rPr>
        <w:t xml:space="preserve"> </w:t>
      </w:r>
      <w:r w:rsidR="009C3656" w:rsidRPr="0009619D">
        <w:rPr>
          <w:rStyle w:val="FootnoteReference"/>
          <w:rFonts w:asciiTheme="majorBidi" w:hAnsiTheme="majorBidi" w:cstheme="majorBidi"/>
          <w:sz w:val="16"/>
          <w:szCs w:val="16"/>
          <w:vertAlign w:val="baseline"/>
        </w:rPr>
        <w:t xml:space="preserve">Aruba </w:t>
      </w:r>
      <w:r w:rsidR="009C3656" w:rsidRPr="0009619D">
        <w:rPr>
          <w:rFonts w:asciiTheme="majorBidi" w:hAnsiTheme="majorBidi" w:cstheme="majorBidi"/>
          <w:sz w:val="16"/>
          <w:szCs w:val="16"/>
        </w:rPr>
        <w:t>(</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09619D">
        <w:rPr>
          <w:rFonts w:asciiTheme="majorBidi" w:hAnsiTheme="majorBidi" w:cstheme="majorBidi"/>
          <w:sz w:val="16"/>
          <w:szCs w:val="16"/>
        </w:rPr>
        <w:t>)</w:t>
      </w:r>
      <w:r w:rsidR="009C3656" w:rsidRPr="0009619D">
        <w:rPr>
          <w:rStyle w:val="FootnoteReference"/>
          <w:rFonts w:asciiTheme="majorBidi" w:hAnsiTheme="majorBidi" w:cstheme="majorBidi"/>
          <w:sz w:val="16"/>
          <w:szCs w:val="16"/>
          <w:vertAlign w:val="baseline"/>
        </w:rPr>
        <w:t xml:space="preserve">, </w:t>
      </w:r>
      <w:r w:rsidR="001D064C" w:rsidRPr="0009619D">
        <w:rPr>
          <w:rStyle w:val="FootnoteReference"/>
          <w:rFonts w:asciiTheme="majorBidi" w:hAnsiTheme="majorBidi" w:cstheme="majorBidi"/>
          <w:sz w:val="16"/>
          <w:szCs w:val="16"/>
          <w:vertAlign w:val="baseline"/>
        </w:rPr>
        <w:t>Curaçao</w:t>
      </w:r>
      <w:r w:rsidR="001D064C" w:rsidRPr="0009619D">
        <w:rPr>
          <w:rFonts w:asciiTheme="majorBidi" w:hAnsiTheme="majorBidi" w:cstheme="majorBidi"/>
          <w:sz w:val="16"/>
          <w:szCs w:val="16"/>
        </w:rPr>
        <w:t xml:space="preserve"> (</w:t>
      </w:r>
      <w:r w:rsidR="001D064C" w:rsidRPr="008E1EA8">
        <w:rPr>
          <w:rFonts w:asciiTheme="majorBidi" w:hAnsiTheme="majorBidi" w:cstheme="majorBidi"/>
          <w:sz w:val="16"/>
          <w:szCs w:val="16"/>
        </w:rPr>
        <w:t xml:space="preserve">Kingdom of the </w:t>
      </w:r>
      <w:r w:rsidR="001D064C" w:rsidRPr="008E1EA8">
        <w:rPr>
          <w:rStyle w:val="FootnoteReference"/>
          <w:rFonts w:asciiTheme="majorBidi" w:hAnsiTheme="majorBidi" w:cstheme="majorBidi"/>
          <w:sz w:val="16"/>
          <w:szCs w:val="16"/>
          <w:vertAlign w:val="baseline"/>
        </w:rPr>
        <w:t>Netherlands</w:t>
      </w:r>
      <w:r w:rsidR="001D064C" w:rsidRPr="0009619D">
        <w:rPr>
          <w:rFonts w:asciiTheme="majorBidi" w:hAnsiTheme="majorBidi" w:cstheme="majorBidi"/>
          <w:sz w:val="16"/>
          <w:szCs w:val="16"/>
        </w:rPr>
        <w:t>)</w:t>
      </w:r>
      <w:r w:rsidR="001D064C"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w:t>
      </w:r>
      <w:r w:rsidR="000D2D00" w:rsidRPr="0009619D">
        <w:rPr>
          <w:rFonts w:asciiTheme="majorBidi" w:hAnsiTheme="majorBidi" w:cstheme="majorBidi"/>
          <w:sz w:val="16"/>
          <w:szCs w:val="16"/>
        </w:rPr>
        <w:t>.</w:t>
      </w:r>
    </w:p>
  </w:footnote>
  <w:footnote w:id="22">
    <w:p w14:paraId="357249B5" w14:textId="16FE04EB" w:rsidR="008C0428" w:rsidRPr="00BE5A64" w:rsidRDefault="008C0428" w:rsidP="008C0428">
      <w:pPr>
        <w:pStyle w:val="FootnoteText"/>
        <w:rPr>
          <w:rStyle w:val="FootnoteReference"/>
          <w:rFonts w:asciiTheme="majorBidi" w:hAnsiTheme="majorBidi" w:cstheme="majorBidi"/>
          <w:szCs w:val="18"/>
        </w:rPr>
      </w:pPr>
      <w:r w:rsidRPr="0009619D">
        <w:rPr>
          <w:rStyle w:val="FootnoteReference"/>
          <w:rFonts w:asciiTheme="majorBidi" w:hAnsiTheme="majorBidi" w:cstheme="majorBidi"/>
          <w:sz w:val="16"/>
          <w:szCs w:val="16"/>
        </w:rPr>
        <w:footnoteRef/>
      </w:r>
      <w:r w:rsidRPr="0009619D">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Canada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09619D">
        <w:rPr>
          <w:rStyle w:val="FootnoteReference"/>
          <w:rFonts w:asciiTheme="majorBidi" w:hAnsiTheme="majorBidi" w:cstheme="majorBidi"/>
          <w:sz w:val="16"/>
          <w:szCs w:val="16"/>
          <w:vertAlign w:val="baseline"/>
        </w:rPr>
        <w:t xml:space="preserve">, European Union, </w:t>
      </w:r>
      <w:r w:rsidRPr="008E1EA8">
        <w:rPr>
          <w:rStyle w:val="FootnoteReference"/>
          <w:rFonts w:asciiTheme="majorBidi" w:hAnsiTheme="majorBidi" w:cstheme="majorBidi"/>
          <w:sz w:val="16"/>
          <w:szCs w:val="16"/>
          <w:vertAlign w:val="baseline"/>
        </w:rPr>
        <w:t>Liechtenstein, Republic of Moldova</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09619D">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004A3936" w:rsidRPr="008E1EA8">
        <w:rPr>
          <w:rFonts w:asciiTheme="majorBidi" w:hAnsiTheme="majorBidi" w:cstheme="majorBidi"/>
          <w:sz w:val="16"/>
          <w:szCs w:val="16"/>
        </w:rPr>
        <w:t xml:space="preserve">, United Republic of </w:t>
      </w:r>
      <w:r w:rsidR="004A3936" w:rsidRPr="008E1EA8">
        <w:rPr>
          <w:rStyle w:val="FootnoteReference"/>
          <w:rFonts w:asciiTheme="majorBidi" w:hAnsiTheme="majorBidi" w:cstheme="majorBidi"/>
          <w:sz w:val="16"/>
          <w:szCs w:val="16"/>
          <w:vertAlign w:val="baseline"/>
        </w:rPr>
        <w:t>Tanzania</w:t>
      </w:r>
      <w:r w:rsidR="000D2D00" w:rsidRPr="0009619D">
        <w:rPr>
          <w:rFonts w:asciiTheme="majorBidi" w:hAnsiTheme="majorBidi" w:cstheme="majorBidi"/>
          <w:sz w:val="16"/>
          <w:szCs w:val="16"/>
        </w:rPr>
        <w:t>.</w:t>
      </w:r>
    </w:p>
  </w:footnote>
  <w:footnote w:id="23">
    <w:p w14:paraId="7C8278D2" w14:textId="0B1A9B17" w:rsidR="008C0428" w:rsidRPr="003A073C" w:rsidRDefault="008C0428" w:rsidP="008C0428">
      <w:pPr>
        <w:pStyle w:val="FootnoteText"/>
        <w:rPr>
          <w:rStyle w:val="FootnoteReference"/>
          <w:rFonts w:asciiTheme="majorBidi" w:hAnsiTheme="majorBidi" w:cstheme="majorBidi"/>
          <w:sz w:val="16"/>
          <w:szCs w:val="16"/>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Andorra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3A073C">
        <w:rPr>
          <w:rStyle w:val="FootnoteReference"/>
          <w:rFonts w:asciiTheme="majorBidi" w:hAnsiTheme="majorBidi" w:cstheme="majorBidi"/>
          <w:sz w:val="16"/>
          <w:szCs w:val="16"/>
          <w:vertAlign w:val="baseline"/>
        </w:rPr>
        <w:t xml:space="preserve">, </w:t>
      </w:r>
      <w:r w:rsidR="009C3656" w:rsidRPr="003A073C">
        <w:rPr>
          <w:rStyle w:val="FootnoteReference"/>
          <w:rFonts w:asciiTheme="majorBidi" w:hAnsiTheme="majorBidi" w:cstheme="majorBidi"/>
          <w:sz w:val="16"/>
          <w:szCs w:val="16"/>
          <w:vertAlign w:val="baseline"/>
        </w:rPr>
        <w:t>Aruba</w:t>
      </w:r>
      <w:r w:rsidR="009C3656" w:rsidRPr="003A073C">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3A073C">
        <w:rPr>
          <w:rFonts w:asciiTheme="majorBidi" w:hAnsiTheme="majorBidi" w:cstheme="majorBidi"/>
          <w:sz w:val="16"/>
          <w:szCs w:val="16"/>
        </w:rPr>
        <w:t>)</w:t>
      </w:r>
      <w:r w:rsidR="009C3656"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Australia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3A073C">
        <w:rPr>
          <w:rStyle w:val="FootnoteReference"/>
          <w:rFonts w:asciiTheme="majorBidi" w:hAnsiTheme="majorBidi" w:cstheme="majorBidi"/>
          <w:sz w:val="16"/>
          <w:szCs w:val="16"/>
          <w:vertAlign w:val="baseline"/>
        </w:rPr>
        <w:t xml:space="preserve">, </w:t>
      </w:r>
      <w:r w:rsidR="001D064C" w:rsidRPr="003A073C">
        <w:rPr>
          <w:rStyle w:val="FootnoteReference"/>
          <w:rFonts w:asciiTheme="majorBidi" w:hAnsiTheme="majorBidi" w:cstheme="majorBidi"/>
          <w:sz w:val="16"/>
          <w:szCs w:val="16"/>
          <w:vertAlign w:val="baseline"/>
        </w:rPr>
        <w:t>Curaçao</w:t>
      </w:r>
      <w:r w:rsidR="001D064C" w:rsidRPr="003A073C">
        <w:rPr>
          <w:rFonts w:asciiTheme="majorBidi" w:hAnsiTheme="majorBidi" w:cstheme="majorBidi"/>
          <w:sz w:val="16"/>
          <w:szCs w:val="16"/>
        </w:rPr>
        <w:t xml:space="preserve"> (</w:t>
      </w:r>
      <w:r w:rsidR="001D064C" w:rsidRPr="008E1EA8">
        <w:rPr>
          <w:rFonts w:asciiTheme="majorBidi" w:hAnsiTheme="majorBidi" w:cstheme="majorBidi"/>
          <w:sz w:val="16"/>
          <w:szCs w:val="16"/>
        </w:rPr>
        <w:t xml:space="preserve">Kingdom of the </w:t>
      </w:r>
      <w:r w:rsidR="001D064C" w:rsidRPr="008E1EA8">
        <w:rPr>
          <w:rStyle w:val="FootnoteReference"/>
          <w:rFonts w:asciiTheme="majorBidi" w:hAnsiTheme="majorBidi" w:cstheme="majorBidi"/>
          <w:sz w:val="16"/>
          <w:szCs w:val="16"/>
          <w:vertAlign w:val="baseline"/>
        </w:rPr>
        <w:t>Netherlands</w:t>
      </w:r>
      <w:r w:rsidR="001D064C" w:rsidRPr="003A073C">
        <w:rPr>
          <w:rFonts w:asciiTheme="majorBidi" w:hAnsiTheme="majorBidi" w:cstheme="majorBidi"/>
          <w:sz w:val="16"/>
          <w:szCs w:val="16"/>
        </w:rPr>
        <w:t>)</w:t>
      </w:r>
      <w:r w:rsidR="001D064C"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 Netherlands</w:t>
      </w:r>
      <w:r w:rsidR="00FF5107" w:rsidRPr="008E1EA8">
        <w:rPr>
          <w:rFonts w:asciiTheme="majorBidi" w:hAnsiTheme="majorBidi" w:cstheme="majorBidi"/>
          <w:sz w:val="16"/>
          <w:szCs w:val="16"/>
        </w:rPr>
        <w:t xml:space="preserve"> (Kingdom of the)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 Republic of Korea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3A073C">
        <w:rPr>
          <w:rStyle w:val="FootnoteReference"/>
          <w:rFonts w:asciiTheme="majorBidi" w:hAnsiTheme="majorBidi" w:cstheme="majorBidi"/>
          <w:sz w:val="16"/>
          <w:szCs w:val="16"/>
          <w:vertAlign w:val="baseline"/>
        </w:rPr>
        <w:t xml:space="preserve">, </w:t>
      </w:r>
      <w:r w:rsidR="00536624" w:rsidRPr="008E1EA8">
        <w:rPr>
          <w:rStyle w:val="FootnoteReference"/>
          <w:rFonts w:asciiTheme="majorBidi" w:hAnsiTheme="majorBidi" w:cstheme="majorBidi"/>
          <w:sz w:val="16"/>
          <w:szCs w:val="16"/>
          <w:vertAlign w:val="baseline"/>
        </w:rPr>
        <w:t>Spain</w:t>
      </w:r>
      <w:r w:rsidR="00536624"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3A073C">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FF5107" w:rsidRPr="008E1EA8">
        <w:rPr>
          <w:rFonts w:asciiTheme="majorBidi" w:hAnsiTheme="majorBidi" w:cstheme="majorBidi"/>
          <w:sz w:val="16"/>
          <w:szCs w:val="16"/>
        </w:rPr>
        <w:t xml:space="preserve"> </w:t>
      </w:r>
      <w:r w:rsidR="00FF5107" w:rsidRPr="008E1EA8">
        <w:rPr>
          <w:rFonts w:asciiTheme="majorBidi" w:hAnsiTheme="majorBidi" w:cstheme="majorBidi"/>
          <w:sz w:val="16"/>
          <w:szCs w:val="16"/>
          <w:lang w:val="en-CA"/>
        </w:rPr>
        <w:t>(Bolivarian Republic of)</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Pr="003A073C">
        <w:rPr>
          <w:rStyle w:val="FootnoteReference"/>
          <w:rFonts w:asciiTheme="majorBidi" w:hAnsiTheme="majorBidi" w:cstheme="majorBidi"/>
          <w:sz w:val="16"/>
          <w:szCs w:val="16"/>
          <w:vertAlign w:val="baseline"/>
        </w:rPr>
        <w:t>.</w:t>
      </w:r>
      <w:r w:rsidRPr="003A073C">
        <w:rPr>
          <w:rStyle w:val="FootnoteReference"/>
          <w:rFonts w:asciiTheme="majorBidi" w:hAnsiTheme="majorBidi" w:cstheme="majorBidi"/>
          <w:sz w:val="16"/>
          <w:szCs w:val="16"/>
        </w:rPr>
        <w:t xml:space="preserve"> </w:t>
      </w:r>
    </w:p>
  </w:footnote>
  <w:footnote w:id="24">
    <w:p w14:paraId="346208DA" w14:textId="7CD427D6" w:rsidR="008C0428" w:rsidRPr="003A073C" w:rsidRDefault="008C0428" w:rsidP="008C0428">
      <w:pPr>
        <w:pStyle w:val="FootnoteText"/>
        <w:rPr>
          <w:rStyle w:val="FootnoteReference"/>
          <w:rFonts w:asciiTheme="majorBidi" w:hAnsiTheme="majorBidi" w:cstheme="majorBidi"/>
          <w:sz w:val="16"/>
          <w:szCs w:val="16"/>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Andorra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3A073C">
        <w:rPr>
          <w:rStyle w:val="FootnoteReference"/>
          <w:rFonts w:asciiTheme="majorBidi" w:hAnsiTheme="majorBidi" w:cstheme="majorBidi"/>
          <w:sz w:val="16"/>
          <w:szCs w:val="16"/>
          <w:vertAlign w:val="baseline"/>
        </w:rPr>
        <w:t xml:space="preserve">, </w:t>
      </w:r>
      <w:r w:rsidR="009C3656" w:rsidRPr="003A073C">
        <w:rPr>
          <w:rStyle w:val="FootnoteReference"/>
          <w:rFonts w:asciiTheme="majorBidi" w:hAnsiTheme="majorBidi" w:cstheme="majorBidi"/>
          <w:sz w:val="16"/>
          <w:szCs w:val="16"/>
          <w:vertAlign w:val="baseline"/>
        </w:rPr>
        <w:t>Aruba</w:t>
      </w:r>
      <w:r w:rsidR="009C3656" w:rsidRPr="003A073C">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3A073C">
        <w:rPr>
          <w:rFonts w:asciiTheme="majorBidi" w:hAnsiTheme="majorBidi" w:cstheme="majorBidi"/>
          <w:sz w:val="16"/>
          <w:szCs w:val="16"/>
        </w:rPr>
        <w:t>)</w:t>
      </w:r>
      <w:r w:rsidR="009C3656"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3A073C">
        <w:rPr>
          <w:rStyle w:val="FootnoteReference"/>
          <w:rFonts w:asciiTheme="majorBidi" w:hAnsiTheme="majorBidi" w:cstheme="majorBidi"/>
          <w:sz w:val="16"/>
          <w:szCs w:val="16"/>
          <w:vertAlign w:val="baseline"/>
        </w:rPr>
        <w:t xml:space="preserve">, </w:t>
      </w:r>
      <w:r w:rsidR="00094661" w:rsidRPr="003A073C">
        <w:rPr>
          <w:rStyle w:val="FootnoteReference"/>
          <w:rFonts w:asciiTheme="majorBidi" w:hAnsiTheme="majorBidi" w:cstheme="majorBidi"/>
          <w:sz w:val="16"/>
          <w:szCs w:val="16"/>
          <w:vertAlign w:val="baseline"/>
        </w:rPr>
        <w:t>Curaçao</w:t>
      </w:r>
      <w:r w:rsidR="00094661" w:rsidRPr="003A073C">
        <w:rPr>
          <w:rFonts w:asciiTheme="majorBidi" w:hAnsiTheme="majorBidi" w:cstheme="majorBidi"/>
          <w:sz w:val="16"/>
          <w:szCs w:val="16"/>
        </w:rPr>
        <w:t xml:space="preserve"> (</w:t>
      </w:r>
      <w:r w:rsidR="00094661" w:rsidRPr="008E1EA8">
        <w:rPr>
          <w:rFonts w:asciiTheme="majorBidi" w:hAnsiTheme="majorBidi" w:cstheme="majorBidi"/>
          <w:sz w:val="16"/>
          <w:szCs w:val="16"/>
        </w:rPr>
        <w:t xml:space="preserve">Kingdom of the </w:t>
      </w:r>
      <w:r w:rsidR="00094661" w:rsidRPr="008E1EA8">
        <w:rPr>
          <w:rStyle w:val="FootnoteReference"/>
          <w:rFonts w:asciiTheme="majorBidi" w:hAnsiTheme="majorBidi" w:cstheme="majorBidi"/>
          <w:sz w:val="16"/>
          <w:szCs w:val="16"/>
          <w:vertAlign w:val="baseline"/>
        </w:rPr>
        <w:t>Netherlands</w:t>
      </w:r>
      <w:r w:rsidR="00094661" w:rsidRPr="003A073C">
        <w:rPr>
          <w:rFonts w:asciiTheme="majorBidi" w:hAnsiTheme="majorBidi" w:cstheme="majorBidi"/>
          <w:sz w:val="16"/>
          <w:szCs w:val="16"/>
        </w:rPr>
        <w:t>)</w:t>
      </w:r>
      <w:r w:rsidR="00094661" w:rsidRPr="003A073C">
        <w:rPr>
          <w:rStyle w:val="FootnoteReference"/>
          <w:rFonts w:asciiTheme="majorBidi" w:hAnsiTheme="majorBidi" w:cstheme="majorBidi"/>
          <w:sz w:val="16"/>
          <w:szCs w:val="16"/>
          <w:vertAlign w:val="baseline"/>
        </w:rPr>
        <w:t>,</w:t>
      </w:r>
      <w:r w:rsidR="00094661" w:rsidRPr="003A073C">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France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 Netherlands</w:t>
      </w:r>
      <w:r w:rsidR="00FA6405" w:rsidRPr="003A073C">
        <w:rPr>
          <w:rStyle w:val="FootnoteReference"/>
          <w:rFonts w:asciiTheme="majorBidi" w:hAnsiTheme="majorBidi" w:cstheme="majorBidi"/>
          <w:sz w:val="16"/>
          <w:szCs w:val="16"/>
          <w:vertAlign w:val="baseline"/>
        </w:rPr>
        <w:t xml:space="preserve"> </w:t>
      </w:r>
      <w:r w:rsidR="00FA6405" w:rsidRPr="003A073C">
        <w:rPr>
          <w:rFonts w:asciiTheme="majorBidi" w:hAnsiTheme="majorBidi" w:cstheme="majorBidi"/>
          <w:sz w:val="16"/>
          <w:szCs w:val="16"/>
        </w:rPr>
        <w:t>(Kingdon of the)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 Republic of Korea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3A073C">
        <w:rPr>
          <w:rStyle w:val="FootnoteReference"/>
          <w:rFonts w:asciiTheme="majorBidi" w:hAnsiTheme="majorBidi" w:cstheme="majorBidi"/>
          <w:sz w:val="16"/>
          <w:szCs w:val="16"/>
          <w:vertAlign w:val="baseline"/>
        </w:rPr>
        <w:t xml:space="preserve">, </w:t>
      </w:r>
      <w:r w:rsidR="00BA52FF" w:rsidRPr="008E1EA8">
        <w:rPr>
          <w:rFonts w:asciiTheme="majorBidi" w:hAnsiTheme="majorBidi" w:cstheme="majorBidi"/>
          <w:sz w:val="16"/>
          <w:szCs w:val="16"/>
        </w:rPr>
        <w:t>Spain</w:t>
      </w:r>
      <w:r w:rsidR="00BA52FF" w:rsidRPr="003A073C">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State of Palestine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3A073C">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FF5107" w:rsidRPr="008E1EA8">
        <w:rPr>
          <w:rFonts w:asciiTheme="majorBidi" w:hAnsiTheme="majorBidi" w:cstheme="majorBidi"/>
          <w:sz w:val="16"/>
          <w:szCs w:val="16"/>
        </w:rPr>
        <w:t xml:space="preserve"> </w:t>
      </w:r>
      <w:r w:rsidR="00FF5107" w:rsidRPr="008E1EA8">
        <w:rPr>
          <w:rFonts w:asciiTheme="majorBidi" w:hAnsiTheme="majorBidi" w:cstheme="majorBidi"/>
          <w:sz w:val="16"/>
          <w:szCs w:val="16"/>
          <w:lang w:val="en-CA"/>
        </w:rPr>
        <w:t>(Bolivarian Republic of)</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FF5107" w:rsidRPr="003A073C">
        <w:rPr>
          <w:rFonts w:asciiTheme="majorBidi" w:hAnsiTheme="majorBidi" w:cstheme="majorBidi"/>
          <w:sz w:val="16"/>
          <w:szCs w:val="16"/>
        </w:rPr>
        <w:t>.</w:t>
      </w:r>
    </w:p>
  </w:footnote>
  <w:footnote w:id="25">
    <w:p w14:paraId="2FFA50B6" w14:textId="56963CEF" w:rsidR="008C0428" w:rsidRPr="003A073C" w:rsidRDefault="008C0428" w:rsidP="008C0428">
      <w:pPr>
        <w:pStyle w:val="FootnoteText"/>
        <w:rPr>
          <w:rStyle w:val="FootnoteReference"/>
          <w:rFonts w:asciiTheme="majorBidi" w:hAnsiTheme="majorBidi" w:cstheme="majorBidi"/>
          <w:sz w:val="16"/>
          <w:szCs w:val="16"/>
          <w:vertAlign w:val="baseline"/>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3A073C">
        <w:rPr>
          <w:rStyle w:val="FootnoteReference"/>
          <w:rFonts w:asciiTheme="majorBidi" w:hAnsiTheme="majorBidi" w:cstheme="majorBidi"/>
          <w:sz w:val="16"/>
          <w:szCs w:val="16"/>
          <w:vertAlign w:val="baseline"/>
        </w:rPr>
        <w:t xml:space="preserve">, </w:t>
      </w:r>
      <w:r w:rsidR="009C3656" w:rsidRPr="003A073C">
        <w:rPr>
          <w:rStyle w:val="FootnoteReference"/>
          <w:rFonts w:asciiTheme="majorBidi" w:hAnsiTheme="majorBidi" w:cstheme="majorBidi"/>
          <w:sz w:val="16"/>
          <w:szCs w:val="16"/>
          <w:vertAlign w:val="baseline"/>
        </w:rPr>
        <w:t>Aruba</w:t>
      </w:r>
      <w:r w:rsidR="009C3656" w:rsidRPr="003A073C">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3A073C">
        <w:rPr>
          <w:rFonts w:asciiTheme="majorBidi" w:hAnsiTheme="majorBidi" w:cstheme="majorBidi"/>
          <w:sz w:val="16"/>
          <w:szCs w:val="16"/>
        </w:rPr>
        <w:t>)</w:t>
      </w:r>
      <w:r w:rsidR="009C3656"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3A073C">
        <w:rPr>
          <w:rStyle w:val="FootnoteReference"/>
          <w:rFonts w:asciiTheme="majorBidi" w:hAnsiTheme="majorBidi" w:cstheme="majorBidi"/>
          <w:sz w:val="16"/>
          <w:szCs w:val="16"/>
          <w:vertAlign w:val="baseline"/>
        </w:rPr>
        <w:t xml:space="preserve">, </w:t>
      </w:r>
      <w:r w:rsidR="00094661" w:rsidRPr="003A073C">
        <w:rPr>
          <w:rStyle w:val="FootnoteReference"/>
          <w:rFonts w:asciiTheme="majorBidi" w:hAnsiTheme="majorBidi" w:cstheme="majorBidi"/>
          <w:sz w:val="16"/>
          <w:szCs w:val="16"/>
          <w:vertAlign w:val="baseline"/>
        </w:rPr>
        <w:t>Curaçao</w:t>
      </w:r>
      <w:r w:rsidR="00094661" w:rsidRPr="003A073C">
        <w:rPr>
          <w:rFonts w:asciiTheme="majorBidi" w:hAnsiTheme="majorBidi" w:cstheme="majorBidi"/>
          <w:sz w:val="16"/>
          <w:szCs w:val="16"/>
        </w:rPr>
        <w:t xml:space="preserve"> (</w:t>
      </w:r>
      <w:r w:rsidR="00094661" w:rsidRPr="008E1EA8">
        <w:rPr>
          <w:rFonts w:asciiTheme="majorBidi" w:hAnsiTheme="majorBidi" w:cstheme="majorBidi"/>
          <w:sz w:val="16"/>
          <w:szCs w:val="16"/>
        </w:rPr>
        <w:t xml:space="preserve">Kingdom of the </w:t>
      </w:r>
      <w:r w:rsidR="00094661" w:rsidRPr="008E1EA8">
        <w:rPr>
          <w:rStyle w:val="FootnoteReference"/>
          <w:rFonts w:asciiTheme="majorBidi" w:hAnsiTheme="majorBidi" w:cstheme="majorBidi"/>
          <w:sz w:val="16"/>
          <w:szCs w:val="16"/>
          <w:vertAlign w:val="baseline"/>
        </w:rPr>
        <w:t>Netherlands</w:t>
      </w:r>
      <w:r w:rsidR="00094661" w:rsidRPr="003A073C">
        <w:rPr>
          <w:rFonts w:asciiTheme="majorBidi" w:hAnsiTheme="majorBidi" w:cstheme="majorBidi"/>
          <w:sz w:val="16"/>
          <w:szCs w:val="16"/>
        </w:rPr>
        <w:t>)</w:t>
      </w:r>
      <w:r w:rsidR="00094661"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Iran</w:t>
      </w:r>
      <w:r w:rsidR="009440DF" w:rsidRPr="008E1EA8">
        <w:rPr>
          <w:rFonts w:asciiTheme="majorBidi" w:hAnsiTheme="majorBidi" w:cstheme="majorBidi"/>
          <w:sz w:val="16"/>
          <w:szCs w:val="16"/>
        </w:rPr>
        <w:t xml:space="preserve"> (Islamic Republic of)</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 Republic of Korea</w:t>
      </w:r>
      <w:r w:rsidRPr="003A073C">
        <w:rPr>
          <w:rStyle w:val="FootnoteReference"/>
          <w:rFonts w:asciiTheme="majorBidi" w:hAnsiTheme="majorBidi" w:cstheme="majorBidi"/>
          <w:sz w:val="16"/>
          <w:szCs w:val="16"/>
          <w:vertAlign w:val="baseline"/>
        </w:rPr>
        <w:t xml:space="preserve">, </w:t>
      </w:r>
      <w:r w:rsidR="00E41055" w:rsidRPr="008E1EA8">
        <w:rPr>
          <w:rFonts w:asciiTheme="majorBidi" w:hAnsiTheme="majorBidi" w:cstheme="majorBidi"/>
          <w:sz w:val="16"/>
          <w:szCs w:val="16"/>
        </w:rPr>
        <w:t>Spain</w:t>
      </w:r>
      <w:r w:rsidR="00E41055" w:rsidRPr="003A073C">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State of Palestine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3A073C">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FF5107" w:rsidRPr="008E1EA8">
        <w:rPr>
          <w:rFonts w:asciiTheme="majorBidi" w:hAnsiTheme="majorBidi" w:cstheme="majorBidi"/>
          <w:sz w:val="16"/>
          <w:szCs w:val="16"/>
        </w:rPr>
        <w:t xml:space="preserve"> </w:t>
      </w:r>
      <w:r w:rsidR="00FF5107" w:rsidRPr="008E1EA8">
        <w:rPr>
          <w:rFonts w:asciiTheme="majorBidi" w:hAnsiTheme="majorBidi" w:cstheme="majorBidi"/>
          <w:sz w:val="16"/>
          <w:szCs w:val="16"/>
          <w:lang w:val="en-CA"/>
        </w:rPr>
        <w:t>(Bolivarian Republic of)</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8979B8" w:rsidRPr="003A073C">
        <w:rPr>
          <w:rFonts w:asciiTheme="majorBidi" w:hAnsiTheme="majorBidi" w:cstheme="majorBidi"/>
          <w:sz w:val="16"/>
          <w:szCs w:val="16"/>
        </w:rPr>
        <w:t>.</w:t>
      </w:r>
    </w:p>
  </w:footnote>
  <w:footnote w:id="26">
    <w:p w14:paraId="16B27346" w14:textId="70F66FF2" w:rsidR="008C0428" w:rsidRPr="003A073C" w:rsidRDefault="008C0428" w:rsidP="009F784E">
      <w:pPr>
        <w:tabs>
          <w:tab w:val="clear" w:pos="567"/>
          <w:tab w:val="clear" w:pos="1134"/>
          <w:tab w:val="clear" w:pos="1701"/>
          <w:tab w:val="clear" w:pos="2268"/>
        </w:tabs>
        <w:jc w:val="left"/>
        <w:rPr>
          <w:rStyle w:val="FootnoteReference"/>
          <w:rFonts w:asciiTheme="majorBidi" w:hAnsiTheme="majorBidi" w:cstheme="majorBidi"/>
          <w:sz w:val="16"/>
          <w:szCs w:val="16"/>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Andorra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 Netherlands</w:t>
      </w:r>
      <w:r w:rsidR="008979B8" w:rsidRPr="008E1EA8">
        <w:rPr>
          <w:rFonts w:asciiTheme="majorBidi" w:hAnsiTheme="majorBidi" w:cstheme="majorBidi"/>
          <w:sz w:val="16"/>
          <w:szCs w:val="16"/>
        </w:rPr>
        <w:t xml:space="preserve"> (Kingdom of the)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 Republic of Korea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3A073C">
        <w:rPr>
          <w:rStyle w:val="FootnoteReference"/>
          <w:rFonts w:asciiTheme="majorBidi" w:hAnsiTheme="majorBidi" w:cstheme="majorBidi"/>
          <w:sz w:val="16"/>
          <w:szCs w:val="16"/>
          <w:vertAlign w:val="baseline"/>
        </w:rPr>
        <w:t xml:space="preserve">, </w:t>
      </w:r>
      <w:r w:rsidR="00E41055" w:rsidRPr="008E1EA8">
        <w:rPr>
          <w:rFonts w:asciiTheme="majorBidi" w:hAnsiTheme="majorBidi" w:cstheme="majorBidi"/>
          <w:sz w:val="16"/>
          <w:szCs w:val="16"/>
        </w:rPr>
        <w:t>Spain</w:t>
      </w:r>
      <w:r w:rsidR="00E41055" w:rsidRPr="003A073C">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State of Palestine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3A073C">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8979B8" w:rsidRPr="008E1EA8">
        <w:rPr>
          <w:rFonts w:asciiTheme="majorBidi" w:hAnsiTheme="majorBidi" w:cstheme="majorBidi"/>
          <w:sz w:val="16"/>
          <w:szCs w:val="16"/>
        </w:rPr>
        <w:t xml:space="preserve"> </w:t>
      </w:r>
      <w:r w:rsidR="008979B8" w:rsidRPr="008E1EA8">
        <w:rPr>
          <w:rFonts w:asciiTheme="majorBidi" w:hAnsiTheme="majorBidi" w:cstheme="majorBidi"/>
          <w:sz w:val="16"/>
          <w:szCs w:val="16"/>
          <w:lang w:val="en-CA"/>
        </w:rPr>
        <w:t>(Bolivarian Republic of)</w:t>
      </w:r>
      <w:r w:rsidR="008979B8" w:rsidRPr="003A073C">
        <w:rPr>
          <w:rFonts w:asciiTheme="majorBidi" w:hAnsiTheme="majorBidi" w:cstheme="majorBidi"/>
          <w:sz w:val="16"/>
          <w:szCs w:val="16"/>
          <w:lang w:val="en-CA"/>
        </w:rPr>
        <w:t>.</w:t>
      </w:r>
    </w:p>
  </w:footnote>
  <w:footnote w:id="27">
    <w:p w14:paraId="41C7F091" w14:textId="5EAF4D8B" w:rsidR="008C0428" w:rsidRPr="003A073C" w:rsidRDefault="008C0428" w:rsidP="009F784E">
      <w:pPr>
        <w:tabs>
          <w:tab w:val="clear" w:pos="567"/>
          <w:tab w:val="clear" w:pos="1134"/>
          <w:tab w:val="clear" w:pos="1701"/>
          <w:tab w:val="clear" w:pos="2268"/>
        </w:tabs>
        <w:jc w:val="left"/>
        <w:rPr>
          <w:rStyle w:val="FootnoteReference"/>
          <w:rFonts w:asciiTheme="majorBidi" w:hAnsiTheme="majorBidi" w:cstheme="majorBidi"/>
          <w:sz w:val="16"/>
          <w:szCs w:val="16"/>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Andorra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Australia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 Netherlands</w:t>
      </w:r>
      <w:r w:rsidR="008979B8" w:rsidRPr="008E1EA8">
        <w:rPr>
          <w:rFonts w:asciiTheme="majorBidi" w:hAnsiTheme="majorBidi" w:cstheme="majorBidi"/>
          <w:sz w:val="16"/>
          <w:szCs w:val="16"/>
        </w:rPr>
        <w:t xml:space="preserve"> (Kingdom of the)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3A073C">
        <w:rPr>
          <w:rStyle w:val="FootnoteReference"/>
          <w:rFonts w:asciiTheme="majorBidi" w:hAnsiTheme="majorBidi" w:cstheme="majorBidi"/>
          <w:sz w:val="16"/>
          <w:szCs w:val="16"/>
          <w:vertAlign w:val="baseline"/>
        </w:rPr>
        <w:t xml:space="preserve">, </w:t>
      </w:r>
      <w:r w:rsidR="00E41055" w:rsidRPr="008E1EA8">
        <w:rPr>
          <w:rFonts w:asciiTheme="majorBidi" w:hAnsiTheme="majorBidi" w:cstheme="majorBidi"/>
          <w:sz w:val="16"/>
          <w:szCs w:val="16"/>
        </w:rPr>
        <w:t>Spain</w:t>
      </w:r>
      <w:r w:rsidR="00E41055" w:rsidRPr="003A073C">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Switzerland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3A073C">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8979B8" w:rsidRPr="008E1EA8">
        <w:rPr>
          <w:rFonts w:asciiTheme="majorBidi" w:hAnsiTheme="majorBidi" w:cstheme="majorBidi"/>
          <w:sz w:val="16"/>
          <w:szCs w:val="16"/>
        </w:rPr>
        <w:t xml:space="preserve"> </w:t>
      </w:r>
      <w:r w:rsidR="008979B8" w:rsidRPr="008E1EA8">
        <w:rPr>
          <w:rFonts w:asciiTheme="majorBidi" w:hAnsiTheme="majorBidi" w:cstheme="majorBidi"/>
          <w:sz w:val="16"/>
          <w:szCs w:val="16"/>
          <w:lang w:val="en-CA"/>
        </w:rPr>
        <w:t>(Bolivarian Republic of)</w:t>
      </w:r>
      <w:r w:rsidR="008979B8" w:rsidRPr="003A073C">
        <w:rPr>
          <w:rFonts w:asciiTheme="majorBidi" w:hAnsiTheme="majorBidi" w:cstheme="majorBidi"/>
          <w:sz w:val="16"/>
          <w:szCs w:val="16"/>
          <w:lang w:val="en-CA"/>
        </w:rPr>
        <w:t>.</w:t>
      </w:r>
    </w:p>
  </w:footnote>
  <w:footnote w:id="28">
    <w:p w14:paraId="68E843BD" w14:textId="183F2670" w:rsidR="008C0428" w:rsidRPr="003A073C" w:rsidRDefault="008C0428" w:rsidP="009F784E">
      <w:pPr>
        <w:tabs>
          <w:tab w:val="clear" w:pos="567"/>
          <w:tab w:val="clear" w:pos="1134"/>
          <w:tab w:val="clear" w:pos="1701"/>
          <w:tab w:val="clear" w:pos="2268"/>
        </w:tabs>
        <w:jc w:val="left"/>
        <w:rPr>
          <w:rStyle w:val="FootnoteReference"/>
          <w:rFonts w:asciiTheme="majorBidi" w:hAnsiTheme="majorBidi" w:cstheme="majorBidi"/>
          <w:sz w:val="16"/>
          <w:szCs w:val="16"/>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Andorra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 Netherlands</w:t>
      </w:r>
      <w:r w:rsidR="008979B8" w:rsidRPr="008E1EA8">
        <w:rPr>
          <w:rFonts w:asciiTheme="majorBidi" w:hAnsiTheme="majorBidi" w:cstheme="majorBidi"/>
          <w:sz w:val="16"/>
          <w:szCs w:val="16"/>
        </w:rPr>
        <w:t xml:space="preserve"> (Kingdom of the)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 Republic of Korea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3A073C">
        <w:rPr>
          <w:rStyle w:val="FootnoteReference"/>
          <w:rFonts w:asciiTheme="majorBidi" w:hAnsiTheme="majorBidi" w:cstheme="majorBidi"/>
          <w:sz w:val="16"/>
          <w:szCs w:val="16"/>
          <w:vertAlign w:val="baseline"/>
        </w:rPr>
        <w:t xml:space="preserve">, </w:t>
      </w:r>
      <w:r w:rsidR="00225A37" w:rsidRPr="008E1EA8">
        <w:rPr>
          <w:rFonts w:asciiTheme="majorBidi" w:hAnsiTheme="majorBidi" w:cstheme="majorBidi"/>
          <w:sz w:val="16"/>
          <w:szCs w:val="16"/>
        </w:rPr>
        <w:t>Spain</w:t>
      </w:r>
      <w:r w:rsidR="00225A37" w:rsidRPr="003A073C">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Suriname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w:t>
      </w:r>
      <w:r w:rsidRPr="003A073C">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8979B8" w:rsidRPr="008E1EA8">
        <w:rPr>
          <w:rFonts w:asciiTheme="majorBidi" w:hAnsiTheme="majorBidi" w:cstheme="majorBidi"/>
          <w:sz w:val="16"/>
          <w:szCs w:val="16"/>
        </w:rPr>
        <w:t xml:space="preserve"> </w:t>
      </w:r>
      <w:r w:rsidR="008979B8" w:rsidRPr="008E1EA8">
        <w:rPr>
          <w:rFonts w:asciiTheme="majorBidi" w:hAnsiTheme="majorBidi" w:cstheme="majorBidi"/>
          <w:sz w:val="16"/>
          <w:szCs w:val="16"/>
          <w:lang w:val="en-CA"/>
        </w:rPr>
        <w:t>(Bolivarian Republic of)</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8979B8" w:rsidRPr="003A073C">
        <w:rPr>
          <w:rFonts w:asciiTheme="majorBidi" w:hAnsiTheme="majorBidi" w:cstheme="majorBidi"/>
          <w:sz w:val="16"/>
          <w:szCs w:val="16"/>
        </w:rPr>
        <w:t>.</w:t>
      </w:r>
    </w:p>
  </w:footnote>
  <w:footnote w:id="29">
    <w:p w14:paraId="6C7E9F81" w14:textId="266C5EEF" w:rsidR="008C0428" w:rsidRPr="003A073C" w:rsidRDefault="008C0428" w:rsidP="009F784E">
      <w:pPr>
        <w:tabs>
          <w:tab w:val="clear" w:pos="567"/>
          <w:tab w:val="clear" w:pos="1134"/>
          <w:tab w:val="clear" w:pos="1701"/>
          <w:tab w:val="clear" w:pos="2268"/>
        </w:tabs>
        <w:jc w:val="left"/>
        <w:rPr>
          <w:rStyle w:val="FootnoteReference"/>
          <w:rFonts w:asciiTheme="majorBidi" w:hAnsiTheme="majorBidi" w:cstheme="majorBidi"/>
          <w:sz w:val="16"/>
          <w:szCs w:val="16"/>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Argentina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 Netherlands</w:t>
      </w:r>
      <w:r w:rsidR="00D17ECF" w:rsidRPr="008E1EA8">
        <w:rPr>
          <w:rFonts w:asciiTheme="majorBidi" w:hAnsiTheme="majorBidi" w:cstheme="majorBidi"/>
          <w:sz w:val="16"/>
          <w:szCs w:val="16"/>
        </w:rPr>
        <w:t xml:space="preserve"> (Kingdom of the)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3A073C">
        <w:rPr>
          <w:rStyle w:val="FootnoteReference"/>
          <w:rFonts w:asciiTheme="majorBidi" w:hAnsiTheme="majorBidi" w:cstheme="majorBidi"/>
          <w:sz w:val="16"/>
          <w:szCs w:val="16"/>
          <w:vertAlign w:val="baseline"/>
        </w:rPr>
        <w:t xml:space="preserve">, </w:t>
      </w:r>
      <w:r w:rsidR="00225A37" w:rsidRPr="008E1EA8">
        <w:rPr>
          <w:rFonts w:asciiTheme="majorBidi" w:hAnsiTheme="majorBidi" w:cstheme="majorBidi"/>
          <w:sz w:val="16"/>
          <w:szCs w:val="16"/>
        </w:rPr>
        <w:t>Spain</w:t>
      </w:r>
      <w:r w:rsidR="00225A37" w:rsidRPr="003A073C">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Suriname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3A073C">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9F784E" w:rsidRPr="008E1EA8">
        <w:rPr>
          <w:rStyle w:val="FootnoteReference"/>
          <w:rFonts w:asciiTheme="majorBidi" w:hAnsiTheme="majorBidi" w:cstheme="majorBidi"/>
          <w:sz w:val="16"/>
          <w:szCs w:val="16"/>
        </w:rPr>
        <w:t xml:space="preserve"> </w:t>
      </w:r>
      <w:r w:rsidR="008979B8" w:rsidRPr="008E1EA8">
        <w:rPr>
          <w:rFonts w:asciiTheme="majorBidi" w:hAnsiTheme="majorBidi" w:cstheme="majorBidi"/>
          <w:sz w:val="16"/>
          <w:szCs w:val="16"/>
          <w:lang w:val="en-CA"/>
        </w:rPr>
        <w:t>(Bolivarian Republic of)</w:t>
      </w:r>
      <w:r w:rsidR="008979B8" w:rsidRPr="003A073C">
        <w:rPr>
          <w:rFonts w:asciiTheme="majorBidi" w:hAnsiTheme="majorBidi" w:cstheme="majorBidi"/>
          <w:sz w:val="16"/>
          <w:szCs w:val="16"/>
          <w:lang w:val="en-CA"/>
        </w:rPr>
        <w:t>.</w:t>
      </w:r>
    </w:p>
  </w:footnote>
  <w:footnote w:id="30">
    <w:p w14:paraId="0A602236" w14:textId="1A4E425A" w:rsidR="008C0428" w:rsidRPr="003A073C" w:rsidRDefault="008C0428" w:rsidP="009F784E">
      <w:pPr>
        <w:tabs>
          <w:tab w:val="clear" w:pos="567"/>
          <w:tab w:val="clear" w:pos="1134"/>
          <w:tab w:val="clear" w:pos="1701"/>
          <w:tab w:val="clear" w:pos="2268"/>
        </w:tabs>
        <w:jc w:val="left"/>
        <w:rPr>
          <w:rStyle w:val="FootnoteReference"/>
          <w:rFonts w:asciiTheme="majorBidi" w:hAnsiTheme="majorBidi" w:cstheme="majorBidi"/>
          <w:sz w:val="16"/>
          <w:szCs w:val="16"/>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 Netherlands</w:t>
      </w:r>
      <w:r w:rsidR="00D17ECF" w:rsidRPr="008E1EA8">
        <w:rPr>
          <w:rFonts w:asciiTheme="majorBidi" w:hAnsiTheme="majorBidi" w:cstheme="majorBidi"/>
          <w:sz w:val="16"/>
          <w:szCs w:val="16"/>
        </w:rPr>
        <w:t xml:space="preserve"> (Kingdom of the)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3A073C">
        <w:rPr>
          <w:rStyle w:val="FootnoteReference"/>
          <w:rFonts w:asciiTheme="majorBidi" w:hAnsiTheme="majorBidi" w:cstheme="majorBidi"/>
          <w:sz w:val="16"/>
          <w:szCs w:val="16"/>
          <w:vertAlign w:val="baseline"/>
        </w:rPr>
        <w:t xml:space="preserve">, </w:t>
      </w:r>
      <w:r w:rsidR="00445F04" w:rsidRPr="008E1EA8">
        <w:rPr>
          <w:rFonts w:asciiTheme="majorBidi" w:hAnsiTheme="majorBidi" w:cstheme="majorBidi"/>
          <w:sz w:val="16"/>
          <w:szCs w:val="16"/>
        </w:rPr>
        <w:t>Spain</w:t>
      </w:r>
      <w:r w:rsidR="00445F04" w:rsidRPr="003A073C">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Switzerland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3A073C">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9F784E" w:rsidRPr="008E1EA8">
        <w:rPr>
          <w:rStyle w:val="FootnoteReference"/>
          <w:rFonts w:asciiTheme="majorBidi" w:hAnsiTheme="majorBidi" w:cstheme="majorBidi"/>
          <w:sz w:val="16"/>
          <w:szCs w:val="16"/>
        </w:rPr>
        <w:t xml:space="preserve"> </w:t>
      </w:r>
      <w:r w:rsidR="00D17ECF" w:rsidRPr="008E1EA8">
        <w:rPr>
          <w:rFonts w:asciiTheme="majorBidi" w:hAnsiTheme="majorBidi" w:cstheme="majorBidi"/>
          <w:sz w:val="16"/>
          <w:szCs w:val="16"/>
          <w:lang w:val="en-CA"/>
        </w:rPr>
        <w:t>(Bolivarian Republic of)</w:t>
      </w:r>
      <w:r w:rsidR="00D17ECF" w:rsidRPr="003A073C">
        <w:rPr>
          <w:rFonts w:asciiTheme="majorBidi" w:hAnsiTheme="majorBidi" w:cstheme="majorBidi"/>
          <w:sz w:val="16"/>
          <w:szCs w:val="16"/>
          <w:lang w:val="en-CA"/>
        </w:rPr>
        <w:t>.</w:t>
      </w:r>
    </w:p>
  </w:footnote>
  <w:footnote w:id="31">
    <w:p w14:paraId="03608663" w14:textId="66FC37AC" w:rsidR="008C0428" w:rsidRPr="003A073C" w:rsidRDefault="008C0428" w:rsidP="009F784E">
      <w:pPr>
        <w:tabs>
          <w:tab w:val="clear" w:pos="567"/>
          <w:tab w:val="clear" w:pos="1134"/>
          <w:tab w:val="clear" w:pos="1701"/>
          <w:tab w:val="clear" w:pos="2268"/>
        </w:tabs>
        <w:jc w:val="left"/>
        <w:rPr>
          <w:rStyle w:val="FootnoteReference"/>
          <w:rFonts w:asciiTheme="majorBidi" w:hAnsiTheme="majorBidi" w:cstheme="majorBidi"/>
          <w:sz w:val="16"/>
          <w:szCs w:val="16"/>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 Netherlands</w:t>
      </w:r>
      <w:r w:rsidR="00D17ECF" w:rsidRPr="008E1EA8">
        <w:rPr>
          <w:rFonts w:asciiTheme="majorBidi" w:hAnsiTheme="majorBidi" w:cstheme="majorBidi"/>
          <w:sz w:val="16"/>
          <w:szCs w:val="16"/>
        </w:rPr>
        <w:t xml:space="preserve"> (Kingdom of the)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 Republic of Korea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9F784E" w:rsidRPr="008E1EA8">
        <w:rPr>
          <w:rStyle w:val="FootnoteReference"/>
          <w:rFonts w:asciiTheme="majorBidi" w:hAnsiTheme="majorBidi" w:cstheme="majorBidi"/>
          <w:sz w:val="16"/>
          <w:szCs w:val="16"/>
        </w:rPr>
        <w:t xml:space="preserve"> </w:t>
      </w:r>
      <w:r w:rsidR="00D17ECF" w:rsidRPr="008E1EA8">
        <w:rPr>
          <w:rFonts w:asciiTheme="majorBidi" w:hAnsiTheme="majorBidi" w:cstheme="majorBidi"/>
          <w:sz w:val="16"/>
          <w:szCs w:val="16"/>
          <w:lang w:val="en-CA"/>
        </w:rPr>
        <w:t>(Bolivarian Republic of)</w:t>
      </w:r>
      <w:r w:rsidR="00D17ECF" w:rsidRPr="003A073C">
        <w:rPr>
          <w:rFonts w:asciiTheme="majorBidi" w:hAnsiTheme="majorBidi" w:cstheme="majorBidi"/>
          <w:sz w:val="16"/>
          <w:szCs w:val="16"/>
          <w:lang w:val="en-CA"/>
        </w:rPr>
        <w:t>.</w:t>
      </w:r>
    </w:p>
  </w:footnote>
  <w:footnote w:id="32">
    <w:p w14:paraId="29103C03" w14:textId="4DBFDFA7" w:rsidR="008C0428" w:rsidRPr="003A073C" w:rsidRDefault="008C0428" w:rsidP="008C0428">
      <w:pPr>
        <w:rPr>
          <w:rStyle w:val="FootnoteReference"/>
          <w:rFonts w:asciiTheme="majorBidi" w:hAnsiTheme="majorBidi" w:cstheme="majorBidi"/>
          <w:sz w:val="16"/>
          <w:szCs w:val="16"/>
          <w:vertAlign w:val="baseline"/>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Argentina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A432BA" w:rsidRPr="008E1EA8">
        <w:rPr>
          <w:rFonts w:asciiTheme="majorBidi" w:hAnsiTheme="majorBidi" w:cstheme="majorBidi"/>
          <w:sz w:val="16"/>
          <w:szCs w:val="16"/>
        </w:rPr>
        <w:t xml:space="preserve"> </w:t>
      </w:r>
      <w:r w:rsidR="00A432BA" w:rsidRPr="008E1EA8">
        <w:rPr>
          <w:rFonts w:asciiTheme="majorBidi" w:hAnsiTheme="majorBidi" w:cstheme="majorBidi"/>
          <w:sz w:val="16"/>
          <w:szCs w:val="16"/>
          <w:lang w:val="en-CA"/>
        </w:rPr>
        <w:t>(Bolivarian Republic of)</w:t>
      </w:r>
      <w:r w:rsidR="00A432BA" w:rsidRPr="003A073C">
        <w:rPr>
          <w:rFonts w:asciiTheme="majorBidi" w:hAnsiTheme="majorBidi" w:cstheme="majorBidi"/>
          <w:sz w:val="16"/>
          <w:szCs w:val="16"/>
          <w:lang w:val="en-CA"/>
        </w:rPr>
        <w:t>.</w:t>
      </w:r>
    </w:p>
  </w:footnote>
  <w:footnote w:id="33">
    <w:p w14:paraId="6EDB13D5" w14:textId="2FADF132" w:rsidR="008C0428" w:rsidRPr="009C3E2A" w:rsidRDefault="008C0428" w:rsidP="008C0428">
      <w:pPr>
        <w:rPr>
          <w:rStyle w:val="FootnoteReference"/>
          <w:rFonts w:asciiTheme="majorBidi" w:hAnsiTheme="majorBidi" w:cstheme="majorBidi"/>
          <w:sz w:val="18"/>
          <w:szCs w:val="18"/>
          <w:vertAlign w:val="baseline"/>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Austria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 Republic of Korea</w:t>
      </w:r>
      <w:r w:rsidRPr="003A073C">
        <w:rPr>
          <w:rStyle w:val="FootnoteReference"/>
          <w:rFonts w:asciiTheme="majorBidi" w:hAnsiTheme="majorBidi" w:cstheme="majorBidi"/>
          <w:sz w:val="16"/>
          <w:szCs w:val="16"/>
          <w:vertAlign w:val="baseline"/>
        </w:rPr>
        <w:t xml:space="preserve">, </w:t>
      </w:r>
      <w:r w:rsidR="00445F04" w:rsidRPr="008E1EA8">
        <w:rPr>
          <w:rFonts w:asciiTheme="majorBidi" w:hAnsiTheme="majorBidi" w:cstheme="majorBidi"/>
          <w:sz w:val="16"/>
          <w:szCs w:val="16"/>
        </w:rPr>
        <w:t>Spain</w:t>
      </w:r>
      <w:r w:rsidR="00445F04" w:rsidRPr="003A073C">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Tonga, United</w:t>
      </w:r>
      <w:r w:rsidRPr="003A073C">
        <w:rPr>
          <w:rStyle w:val="FootnoteReference"/>
          <w:rFonts w:asciiTheme="majorBidi" w:hAnsiTheme="majorBidi" w:cstheme="majorBidi"/>
          <w:sz w:val="16"/>
          <w:szCs w:val="16"/>
          <w:vertAlign w:val="baseline"/>
        </w:rPr>
        <w:t xml:space="preserve"> Kingdom</w:t>
      </w:r>
      <w:r w:rsidR="00A432BA" w:rsidRPr="003A073C">
        <w:rPr>
          <w:rFonts w:asciiTheme="majorBidi" w:hAnsiTheme="majorBidi" w:cstheme="majorBidi"/>
          <w:sz w:val="16"/>
          <w:szCs w:val="16"/>
        </w:rPr>
        <w:t>.</w:t>
      </w:r>
    </w:p>
  </w:footnote>
  <w:footnote w:id="34">
    <w:p w14:paraId="6594BCED" w14:textId="6C759033" w:rsidR="008C0428" w:rsidRPr="003A073C" w:rsidRDefault="008C0428" w:rsidP="001771A7">
      <w:pPr>
        <w:pStyle w:val="FootnoteText"/>
        <w:rPr>
          <w:rStyle w:val="FootnoteReference"/>
          <w:rFonts w:asciiTheme="majorBidi" w:hAnsiTheme="majorBidi" w:cstheme="majorBidi"/>
          <w:sz w:val="16"/>
          <w:szCs w:val="16"/>
          <w:vertAlign w:val="baseline"/>
        </w:rPr>
      </w:pPr>
      <w:r w:rsidRPr="00BE5A64">
        <w:rPr>
          <w:rStyle w:val="FootnoteReference"/>
          <w:rFonts w:asciiTheme="majorBidi" w:hAnsiTheme="majorBidi" w:cstheme="majorBidi"/>
          <w:sz w:val="16"/>
          <w:szCs w:val="16"/>
        </w:rPr>
        <w:footnoteRef/>
      </w:r>
      <w:r w:rsidRPr="00BE5A64">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Andorra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3A073C">
        <w:rPr>
          <w:rStyle w:val="FootnoteReference"/>
          <w:rFonts w:asciiTheme="majorBidi" w:hAnsiTheme="majorBidi" w:cstheme="majorBidi"/>
          <w:sz w:val="16"/>
          <w:szCs w:val="16"/>
          <w:vertAlign w:val="baseline"/>
        </w:rPr>
        <w:t xml:space="preserve">, </w:t>
      </w:r>
      <w:r w:rsidR="009C3656" w:rsidRPr="003A073C">
        <w:rPr>
          <w:rFonts w:asciiTheme="majorBidi" w:hAnsiTheme="majorBidi" w:cstheme="majorBidi"/>
          <w:sz w:val="16"/>
          <w:szCs w:val="16"/>
        </w:rPr>
        <w:t>Aruba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3A073C">
        <w:rPr>
          <w:rStyle w:val="FootnoteReference"/>
          <w:rFonts w:asciiTheme="majorBidi" w:hAnsiTheme="majorBidi" w:cstheme="majorBidi"/>
          <w:sz w:val="16"/>
          <w:szCs w:val="16"/>
          <w:vertAlign w:val="baseline"/>
        </w:rPr>
        <w:t>)</w:t>
      </w:r>
      <w:r w:rsidR="009C3656" w:rsidRPr="003A073C">
        <w:rPr>
          <w:rFonts w:asciiTheme="majorBidi" w:hAnsiTheme="majorBidi" w:cstheme="majorBidi"/>
          <w:sz w:val="16"/>
          <w:szCs w:val="16"/>
        </w:rPr>
        <w:t>,</w:t>
      </w:r>
      <w:r w:rsidR="009C3656"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Australia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3A073C">
        <w:rPr>
          <w:rStyle w:val="FootnoteReference"/>
          <w:rFonts w:asciiTheme="majorBidi" w:hAnsiTheme="majorBidi" w:cstheme="majorBidi"/>
          <w:sz w:val="16"/>
          <w:szCs w:val="16"/>
          <w:vertAlign w:val="baseline"/>
        </w:rPr>
        <w:t xml:space="preserve">, </w:t>
      </w:r>
      <w:r w:rsidR="00094661" w:rsidRPr="003A073C">
        <w:rPr>
          <w:rStyle w:val="FootnoteReference"/>
          <w:rFonts w:asciiTheme="majorBidi" w:hAnsiTheme="majorBidi" w:cstheme="majorBidi"/>
          <w:sz w:val="16"/>
          <w:szCs w:val="16"/>
          <w:vertAlign w:val="baseline"/>
        </w:rPr>
        <w:t>Curaçao</w:t>
      </w:r>
      <w:r w:rsidR="00094661" w:rsidRPr="003A073C">
        <w:rPr>
          <w:rFonts w:asciiTheme="majorBidi" w:hAnsiTheme="majorBidi" w:cstheme="majorBidi"/>
          <w:sz w:val="16"/>
          <w:szCs w:val="16"/>
        </w:rPr>
        <w:t xml:space="preserve"> (</w:t>
      </w:r>
      <w:r w:rsidR="00094661" w:rsidRPr="008E1EA8">
        <w:rPr>
          <w:rFonts w:asciiTheme="majorBidi" w:hAnsiTheme="majorBidi" w:cstheme="majorBidi"/>
          <w:sz w:val="16"/>
          <w:szCs w:val="16"/>
        </w:rPr>
        <w:t xml:space="preserve">Kingdom of the </w:t>
      </w:r>
      <w:r w:rsidR="00094661" w:rsidRPr="008E1EA8">
        <w:rPr>
          <w:rStyle w:val="FootnoteReference"/>
          <w:rFonts w:asciiTheme="majorBidi" w:hAnsiTheme="majorBidi" w:cstheme="majorBidi"/>
          <w:sz w:val="16"/>
          <w:szCs w:val="16"/>
          <w:vertAlign w:val="baseline"/>
        </w:rPr>
        <w:t>Netherlands</w:t>
      </w:r>
      <w:r w:rsidR="00094661" w:rsidRPr="003A073C">
        <w:rPr>
          <w:rStyle w:val="FootnoteReference"/>
          <w:rFonts w:asciiTheme="majorBidi" w:hAnsiTheme="majorBidi" w:cstheme="majorBidi"/>
          <w:sz w:val="16"/>
          <w:szCs w:val="16"/>
          <w:vertAlign w:val="baseline"/>
        </w:rPr>
        <w:t>)</w:t>
      </w:r>
      <w:r w:rsidR="00094661" w:rsidRPr="003A073C">
        <w:rPr>
          <w:rFonts w:asciiTheme="majorBidi" w:hAnsiTheme="majorBidi" w:cstheme="majorBidi"/>
          <w:sz w:val="16"/>
          <w:szCs w:val="16"/>
        </w:rPr>
        <w:t>,</w:t>
      </w:r>
      <w:r w:rsidR="00094661"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3A073C">
        <w:rPr>
          <w:rStyle w:val="FootnoteReference"/>
          <w:rFonts w:asciiTheme="majorBidi" w:hAnsiTheme="majorBidi" w:cstheme="majorBidi"/>
          <w:sz w:val="16"/>
          <w:szCs w:val="16"/>
          <w:vertAlign w:val="baseline"/>
        </w:rPr>
        <w:t xml:space="preserve">, European Union, </w:t>
      </w:r>
      <w:r w:rsidRPr="008E1EA8">
        <w:rPr>
          <w:rStyle w:val="FootnoteReference"/>
          <w:rFonts w:asciiTheme="majorBidi" w:hAnsiTheme="majorBidi" w:cstheme="majorBidi"/>
          <w:sz w:val="16"/>
          <w:szCs w:val="16"/>
          <w:vertAlign w:val="baseline"/>
        </w:rPr>
        <w:t>France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Iran</w:t>
      </w:r>
      <w:r w:rsidR="00C65F03" w:rsidRPr="008E1EA8">
        <w:rPr>
          <w:rFonts w:asciiTheme="majorBidi" w:hAnsiTheme="majorBidi" w:cstheme="majorBidi"/>
          <w:sz w:val="16"/>
          <w:szCs w:val="16"/>
        </w:rPr>
        <w:t xml:space="preserve"> (Islamic Republic of)</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 Netherlands</w:t>
      </w:r>
      <w:r w:rsidR="00A432BA" w:rsidRPr="008E1EA8">
        <w:rPr>
          <w:rFonts w:asciiTheme="majorBidi" w:hAnsiTheme="majorBidi" w:cstheme="majorBidi"/>
          <w:sz w:val="16"/>
          <w:szCs w:val="16"/>
        </w:rPr>
        <w:t xml:space="preserve"> (Kingdom of the)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w:t>
      </w:r>
      <w:r w:rsidR="00202158" w:rsidRPr="008E1EA8">
        <w:rPr>
          <w:rFonts w:asciiTheme="majorBidi" w:hAnsiTheme="majorBidi" w:cstheme="majorBidi"/>
          <w:sz w:val="16"/>
          <w:szCs w:val="16"/>
        </w:rPr>
        <w:t xml:space="preserve">Republic of </w:t>
      </w:r>
      <w:r w:rsidR="00202158" w:rsidRPr="008E1EA8">
        <w:rPr>
          <w:rStyle w:val="FootnoteReference"/>
          <w:rFonts w:asciiTheme="majorBidi" w:hAnsiTheme="majorBidi" w:cstheme="majorBidi"/>
          <w:sz w:val="16"/>
          <w:szCs w:val="16"/>
          <w:vertAlign w:val="baseline"/>
        </w:rPr>
        <w:t>Moldova</w:t>
      </w:r>
      <w:r w:rsidR="00202158"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3A073C">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A432BA" w:rsidRPr="008E1EA8">
        <w:rPr>
          <w:rFonts w:asciiTheme="majorBidi" w:hAnsiTheme="majorBidi" w:cstheme="majorBidi"/>
          <w:sz w:val="16"/>
          <w:szCs w:val="16"/>
        </w:rPr>
        <w:t xml:space="preserve"> </w:t>
      </w:r>
      <w:r w:rsidR="00A432BA" w:rsidRPr="008E1EA8">
        <w:rPr>
          <w:rFonts w:asciiTheme="majorBidi" w:hAnsiTheme="majorBidi" w:cstheme="majorBidi"/>
          <w:sz w:val="16"/>
          <w:szCs w:val="16"/>
          <w:lang w:val="en-CA"/>
        </w:rPr>
        <w:t>(Bolivarian Republic of)</w:t>
      </w:r>
      <w:r w:rsidRPr="003A073C">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A432BA" w:rsidRPr="003A073C">
        <w:rPr>
          <w:rFonts w:asciiTheme="majorBidi" w:hAnsiTheme="majorBidi" w:cstheme="majorBidi"/>
          <w:sz w:val="16"/>
          <w:szCs w:val="16"/>
        </w:rPr>
        <w:t>.</w:t>
      </w:r>
    </w:p>
  </w:footnote>
  <w:footnote w:id="35">
    <w:p w14:paraId="1620B554" w14:textId="76C09E56" w:rsidR="008C0428" w:rsidRPr="009C3E2A" w:rsidRDefault="008C0428" w:rsidP="008C0428">
      <w:pPr>
        <w:pStyle w:val="FootnoteText"/>
        <w:rPr>
          <w:rStyle w:val="FootnoteReference"/>
          <w:rFonts w:asciiTheme="majorBidi" w:hAnsiTheme="majorBidi" w:cstheme="majorBidi"/>
          <w:sz w:val="16"/>
          <w:szCs w:val="16"/>
          <w:vertAlign w:val="baseline"/>
        </w:rPr>
      </w:pPr>
      <w:r w:rsidRPr="003A073C">
        <w:rPr>
          <w:rStyle w:val="FootnoteReference"/>
          <w:rFonts w:asciiTheme="majorBidi" w:hAnsiTheme="majorBidi" w:cstheme="majorBidi"/>
          <w:sz w:val="16"/>
          <w:szCs w:val="16"/>
        </w:rPr>
        <w:footnoteRef/>
      </w:r>
      <w:r w:rsidRPr="003A073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3A073C">
        <w:rPr>
          <w:rStyle w:val="FootnoteReference"/>
          <w:rFonts w:asciiTheme="majorBidi" w:hAnsiTheme="majorBidi" w:cstheme="majorBidi"/>
          <w:sz w:val="16"/>
          <w:szCs w:val="16"/>
          <w:vertAlign w:val="baseline"/>
        </w:rPr>
        <w:t xml:space="preserve">, </w:t>
      </w:r>
      <w:r w:rsidR="009C3656" w:rsidRPr="003A073C">
        <w:rPr>
          <w:rStyle w:val="FootnoteReference"/>
          <w:rFonts w:asciiTheme="majorBidi" w:hAnsiTheme="majorBidi" w:cstheme="majorBidi"/>
          <w:sz w:val="16"/>
          <w:szCs w:val="16"/>
          <w:vertAlign w:val="baseline"/>
        </w:rPr>
        <w:t>Aruba</w:t>
      </w:r>
      <w:r w:rsidR="009C3656" w:rsidRPr="003A073C">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3A073C">
        <w:rPr>
          <w:rFonts w:asciiTheme="majorBidi" w:hAnsiTheme="majorBidi" w:cstheme="majorBidi"/>
          <w:sz w:val="16"/>
          <w:szCs w:val="16"/>
        </w:rPr>
        <w:t>)</w:t>
      </w:r>
      <w:r w:rsidR="009C3656"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3A073C">
        <w:rPr>
          <w:rStyle w:val="FootnoteReference"/>
          <w:rFonts w:asciiTheme="majorBidi" w:hAnsiTheme="majorBidi" w:cstheme="majorBidi"/>
          <w:sz w:val="16"/>
          <w:szCs w:val="16"/>
          <w:vertAlign w:val="baseline"/>
        </w:rPr>
        <w:t xml:space="preserve">, </w:t>
      </w:r>
      <w:r w:rsidR="00486790" w:rsidRPr="003A073C">
        <w:rPr>
          <w:rStyle w:val="FootnoteReference"/>
          <w:rFonts w:asciiTheme="majorBidi" w:hAnsiTheme="majorBidi" w:cstheme="majorBidi"/>
          <w:sz w:val="16"/>
          <w:szCs w:val="16"/>
          <w:vertAlign w:val="baseline"/>
        </w:rPr>
        <w:t>Curaçao</w:t>
      </w:r>
      <w:r w:rsidR="00486790" w:rsidRPr="003A073C">
        <w:rPr>
          <w:rFonts w:asciiTheme="majorBidi" w:hAnsiTheme="majorBidi" w:cstheme="majorBidi"/>
          <w:sz w:val="16"/>
          <w:szCs w:val="16"/>
        </w:rPr>
        <w:t xml:space="preserve"> (</w:t>
      </w:r>
      <w:r w:rsidR="00486790" w:rsidRPr="008E1EA8">
        <w:rPr>
          <w:rFonts w:asciiTheme="majorBidi" w:hAnsiTheme="majorBidi" w:cstheme="majorBidi"/>
          <w:sz w:val="16"/>
          <w:szCs w:val="16"/>
        </w:rPr>
        <w:t xml:space="preserve">Kingdom of the </w:t>
      </w:r>
      <w:r w:rsidR="00486790" w:rsidRPr="008E1EA8">
        <w:rPr>
          <w:rStyle w:val="FootnoteReference"/>
          <w:rFonts w:asciiTheme="majorBidi" w:hAnsiTheme="majorBidi" w:cstheme="majorBidi"/>
          <w:sz w:val="16"/>
          <w:szCs w:val="16"/>
          <w:vertAlign w:val="baseline"/>
        </w:rPr>
        <w:t>Netherlands</w:t>
      </w:r>
      <w:r w:rsidR="00486790" w:rsidRPr="003A073C">
        <w:rPr>
          <w:rFonts w:asciiTheme="majorBidi" w:hAnsiTheme="majorBidi" w:cstheme="majorBidi"/>
          <w:sz w:val="16"/>
          <w:szCs w:val="16"/>
        </w:rPr>
        <w:t>),</w:t>
      </w:r>
      <w:r w:rsidRPr="008E1EA8">
        <w:rPr>
          <w:rStyle w:val="FootnoteReference"/>
          <w:rFonts w:asciiTheme="majorBidi" w:hAnsiTheme="majorBidi" w:cstheme="majorBidi"/>
          <w:sz w:val="16"/>
          <w:szCs w:val="16"/>
          <w:vertAlign w:val="baseline"/>
        </w:rPr>
        <w:t>Denmark</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 Netherlands</w:t>
      </w:r>
      <w:r w:rsidR="00A432BA" w:rsidRPr="008E1EA8">
        <w:rPr>
          <w:rFonts w:asciiTheme="majorBidi" w:hAnsiTheme="majorBidi" w:cstheme="majorBidi"/>
          <w:sz w:val="16"/>
          <w:szCs w:val="16"/>
        </w:rPr>
        <w:t xml:space="preserve"> (Kingdom of the)</w:t>
      </w:r>
      <w:r w:rsidRPr="003A073C">
        <w:rPr>
          <w:rStyle w:val="FootnoteReference"/>
          <w:rFonts w:asciiTheme="majorBidi" w:hAnsiTheme="majorBidi" w:cstheme="majorBidi"/>
          <w:sz w:val="16"/>
          <w:szCs w:val="16"/>
          <w:vertAlign w:val="baseline"/>
        </w:rPr>
        <w:t>,</w:t>
      </w:r>
      <w:r w:rsidRPr="008E1EA8">
        <w:rPr>
          <w:rStyle w:val="FootnoteReference"/>
          <w:rFonts w:asciiTheme="majorBidi" w:hAnsiTheme="majorBidi" w:cstheme="majorBidi"/>
          <w:sz w:val="16"/>
          <w:szCs w:val="16"/>
          <w:vertAlign w:val="baseline"/>
        </w:rPr>
        <w:t xml:space="preserve">  Norway, Republic of Korea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w:t>
      </w:r>
      <w:r w:rsidRPr="003A073C">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Pr="003A073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AD3CCA" w:rsidRPr="003A073C">
        <w:rPr>
          <w:rFonts w:asciiTheme="majorBidi" w:hAnsiTheme="majorBidi" w:cstheme="majorBidi"/>
          <w:sz w:val="16"/>
          <w:szCs w:val="16"/>
        </w:rPr>
        <w:t>.</w:t>
      </w:r>
    </w:p>
  </w:footnote>
  <w:footnote w:id="36">
    <w:p w14:paraId="46CF09B1" w14:textId="64D104FB" w:rsidR="008C0428" w:rsidRPr="008135D3" w:rsidRDefault="008C0428" w:rsidP="009F784E">
      <w:pPr>
        <w:pStyle w:val="FootnoteText"/>
        <w:rPr>
          <w:rStyle w:val="FootnoteReference"/>
          <w:rFonts w:asciiTheme="majorBidi" w:hAnsiTheme="majorBidi" w:cstheme="majorBidi"/>
          <w:sz w:val="16"/>
          <w:szCs w:val="16"/>
        </w:rPr>
      </w:pPr>
      <w:r w:rsidRPr="008135D3">
        <w:rPr>
          <w:rStyle w:val="FootnoteReference"/>
          <w:rFonts w:asciiTheme="majorBidi" w:hAnsiTheme="majorBidi" w:cstheme="majorBidi"/>
          <w:sz w:val="16"/>
          <w:szCs w:val="16"/>
        </w:rPr>
        <w:footnoteRef/>
      </w:r>
      <w:r w:rsidRPr="008135D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Argentina</w:t>
      </w:r>
      <w:r w:rsidRPr="008135D3">
        <w:rPr>
          <w:rStyle w:val="FootnoteReference"/>
          <w:rFonts w:asciiTheme="majorBidi" w:hAnsiTheme="majorBidi" w:cstheme="majorBidi"/>
          <w:sz w:val="16"/>
          <w:szCs w:val="16"/>
          <w:vertAlign w:val="baseline"/>
        </w:rPr>
        <w:t xml:space="preserve">, </w:t>
      </w:r>
      <w:r w:rsidR="009C3656" w:rsidRPr="008135D3">
        <w:rPr>
          <w:rStyle w:val="FootnoteReference"/>
          <w:rFonts w:asciiTheme="majorBidi" w:hAnsiTheme="majorBidi" w:cstheme="majorBidi"/>
          <w:sz w:val="16"/>
          <w:szCs w:val="16"/>
          <w:vertAlign w:val="baseline"/>
        </w:rPr>
        <w:t>Aruba</w:t>
      </w:r>
      <w:r w:rsidR="009C3656" w:rsidRPr="008135D3">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8135D3">
        <w:rPr>
          <w:rFonts w:asciiTheme="majorBidi" w:hAnsiTheme="majorBidi" w:cstheme="majorBidi"/>
          <w:sz w:val="16"/>
          <w:szCs w:val="16"/>
        </w:rPr>
        <w:t>)</w:t>
      </w:r>
      <w:r w:rsidR="009C3656"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8135D3">
        <w:rPr>
          <w:rStyle w:val="FootnoteReference"/>
          <w:rFonts w:asciiTheme="majorBidi" w:hAnsiTheme="majorBidi" w:cstheme="majorBidi"/>
          <w:sz w:val="16"/>
          <w:szCs w:val="16"/>
          <w:vertAlign w:val="baseline"/>
        </w:rPr>
        <w:t xml:space="preserve">, </w:t>
      </w:r>
      <w:r w:rsidR="00486790" w:rsidRPr="008135D3">
        <w:rPr>
          <w:rStyle w:val="FootnoteReference"/>
          <w:rFonts w:asciiTheme="majorBidi" w:hAnsiTheme="majorBidi" w:cstheme="majorBidi"/>
          <w:sz w:val="16"/>
          <w:szCs w:val="16"/>
          <w:vertAlign w:val="baseline"/>
        </w:rPr>
        <w:t>Curaçao</w:t>
      </w:r>
      <w:r w:rsidR="00486790" w:rsidRPr="008135D3">
        <w:rPr>
          <w:rFonts w:asciiTheme="majorBidi" w:hAnsiTheme="majorBidi" w:cstheme="majorBidi"/>
          <w:sz w:val="16"/>
          <w:szCs w:val="16"/>
        </w:rPr>
        <w:t xml:space="preserve"> (</w:t>
      </w:r>
      <w:r w:rsidR="00486790" w:rsidRPr="008E1EA8">
        <w:rPr>
          <w:rFonts w:asciiTheme="majorBidi" w:hAnsiTheme="majorBidi" w:cstheme="majorBidi"/>
          <w:sz w:val="16"/>
          <w:szCs w:val="16"/>
        </w:rPr>
        <w:t xml:space="preserve">Kingdom of the </w:t>
      </w:r>
      <w:r w:rsidR="00486790" w:rsidRPr="008E1EA8">
        <w:rPr>
          <w:rStyle w:val="FootnoteReference"/>
          <w:rFonts w:asciiTheme="majorBidi" w:hAnsiTheme="majorBidi" w:cstheme="majorBidi"/>
          <w:sz w:val="16"/>
          <w:szCs w:val="16"/>
          <w:vertAlign w:val="baseline"/>
        </w:rPr>
        <w:t>Netherlands</w:t>
      </w:r>
      <w:r w:rsidR="00486790" w:rsidRPr="008135D3">
        <w:rPr>
          <w:rFonts w:asciiTheme="majorBidi" w:hAnsiTheme="majorBidi" w:cstheme="majorBidi"/>
          <w:sz w:val="16"/>
          <w:szCs w:val="16"/>
        </w:rPr>
        <w:t>)</w:t>
      </w:r>
      <w:r w:rsidR="00486790"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8135D3">
        <w:rPr>
          <w:rStyle w:val="FootnoteReference"/>
          <w:rFonts w:asciiTheme="majorBidi" w:hAnsiTheme="majorBidi" w:cstheme="majorBidi"/>
          <w:sz w:val="16"/>
          <w:szCs w:val="16"/>
          <w:vertAlign w:val="baseline"/>
        </w:rPr>
        <w:t xml:space="preserve">, European Union, </w:t>
      </w:r>
      <w:r w:rsidRPr="008E1EA8">
        <w:rPr>
          <w:rStyle w:val="FootnoteReference"/>
          <w:rFonts w:asciiTheme="majorBidi" w:hAnsiTheme="majorBidi" w:cstheme="majorBidi"/>
          <w:sz w:val="16"/>
          <w:szCs w:val="16"/>
          <w:vertAlign w:val="baseline"/>
        </w:rPr>
        <w:t>France</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 Netherlands</w:t>
      </w:r>
      <w:r w:rsidR="00AD3CCA" w:rsidRPr="008E1EA8">
        <w:rPr>
          <w:rFonts w:asciiTheme="majorBidi" w:hAnsiTheme="majorBidi" w:cstheme="majorBidi"/>
          <w:sz w:val="16"/>
          <w:szCs w:val="16"/>
        </w:rPr>
        <w:t xml:space="preserve"> (Kingdom of the)</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Republic of Korea, </w:t>
      </w:r>
      <w:r w:rsidR="00202158" w:rsidRPr="008E1EA8">
        <w:rPr>
          <w:rFonts w:asciiTheme="majorBidi" w:hAnsiTheme="majorBidi" w:cstheme="majorBidi"/>
          <w:sz w:val="16"/>
          <w:szCs w:val="16"/>
        </w:rPr>
        <w:t xml:space="preserve">Republic of </w:t>
      </w:r>
      <w:r w:rsidR="00202158" w:rsidRPr="008E1EA8">
        <w:rPr>
          <w:rStyle w:val="FootnoteReference"/>
          <w:rFonts w:asciiTheme="majorBidi" w:hAnsiTheme="majorBidi" w:cstheme="majorBidi"/>
          <w:sz w:val="16"/>
          <w:szCs w:val="16"/>
          <w:vertAlign w:val="baseline"/>
        </w:rPr>
        <w:t>Moldova</w:t>
      </w:r>
      <w:r w:rsidR="00202158"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AD3CCA" w:rsidRPr="008E1EA8">
        <w:rPr>
          <w:rFonts w:asciiTheme="majorBidi" w:hAnsiTheme="majorBidi" w:cstheme="majorBidi"/>
          <w:sz w:val="16"/>
          <w:szCs w:val="16"/>
        </w:rPr>
        <w:t xml:space="preserve"> </w:t>
      </w:r>
      <w:r w:rsidR="00AD3CCA" w:rsidRPr="008E1EA8">
        <w:rPr>
          <w:rFonts w:asciiTheme="majorBidi" w:hAnsiTheme="majorBidi" w:cstheme="majorBidi"/>
          <w:sz w:val="16"/>
          <w:szCs w:val="16"/>
          <w:lang w:val="en-CA"/>
        </w:rPr>
        <w:t>(Bolivarian Republic of)</w:t>
      </w:r>
      <w:r w:rsidRPr="008135D3">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AD3CCA" w:rsidRPr="008135D3">
        <w:rPr>
          <w:rFonts w:asciiTheme="majorBidi" w:hAnsiTheme="majorBidi" w:cstheme="majorBidi"/>
          <w:sz w:val="16"/>
          <w:szCs w:val="16"/>
        </w:rPr>
        <w:t>.</w:t>
      </w:r>
      <w:r w:rsidR="009F784E" w:rsidRPr="008135D3">
        <w:rPr>
          <w:rStyle w:val="FootnoteReference"/>
          <w:rFonts w:asciiTheme="majorBidi" w:hAnsiTheme="majorBidi" w:cstheme="majorBidi"/>
          <w:sz w:val="16"/>
          <w:szCs w:val="16"/>
        </w:rPr>
        <w:t xml:space="preserve"> </w:t>
      </w:r>
    </w:p>
  </w:footnote>
  <w:footnote w:id="37">
    <w:p w14:paraId="0FB3AC30" w14:textId="5F91D294" w:rsidR="008C0428" w:rsidRPr="008135D3" w:rsidRDefault="008C0428" w:rsidP="008C0428">
      <w:pPr>
        <w:pStyle w:val="FootnoteText"/>
        <w:rPr>
          <w:rStyle w:val="FootnoteReference"/>
          <w:rFonts w:asciiTheme="majorBidi" w:hAnsiTheme="majorBidi" w:cstheme="majorBidi"/>
          <w:sz w:val="16"/>
          <w:szCs w:val="16"/>
        </w:rPr>
      </w:pPr>
      <w:r w:rsidRPr="008135D3">
        <w:rPr>
          <w:rStyle w:val="FootnoteReference"/>
          <w:rFonts w:asciiTheme="majorBidi" w:hAnsiTheme="majorBidi" w:cstheme="majorBidi"/>
          <w:sz w:val="16"/>
          <w:szCs w:val="16"/>
        </w:rPr>
        <w:footnoteRef/>
      </w:r>
      <w:r w:rsidRPr="008135D3">
        <w:rPr>
          <w:rStyle w:val="FootnoteReference"/>
          <w:rFonts w:asciiTheme="majorBidi" w:hAnsiTheme="majorBidi" w:cstheme="majorBidi"/>
          <w:sz w:val="16"/>
          <w:szCs w:val="16"/>
        </w:rPr>
        <w:t xml:space="preserve"> </w:t>
      </w:r>
      <w:r w:rsidR="009C3656" w:rsidRPr="008135D3">
        <w:rPr>
          <w:rStyle w:val="FootnoteReference"/>
          <w:rFonts w:asciiTheme="majorBidi" w:hAnsiTheme="majorBidi" w:cstheme="majorBidi"/>
          <w:sz w:val="16"/>
          <w:szCs w:val="16"/>
          <w:vertAlign w:val="baseline"/>
        </w:rPr>
        <w:t>Aruba</w:t>
      </w:r>
      <w:r w:rsidR="009C3656" w:rsidRPr="008135D3">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8135D3">
        <w:rPr>
          <w:rFonts w:asciiTheme="majorBidi" w:hAnsiTheme="majorBidi" w:cstheme="majorBidi"/>
          <w:sz w:val="16"/>
          <w:szCs w:val="16"/>
        </w:rPr>
        <w:t>)</w:t>
      </w:r>
      <w:r w:rsidR="009C3656"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Pr="008135D3">
        <w:rPr>
          <w:rStyle w:val="FootnoteReference"/>
          <w:rFonts w:asciiTheme="majorBidi" w:hAnsiTheme="majorBidi" w:cstheme="majorBidi"/>
          <w:sz w:val="16"/>
          <w:szCs w:val="16"/>
          <w:vertAlign w:val="baseline"/>
        </w:rPr>
        <w:t>.</w:t>
      </w:r>
    </w:p>
  </w:footnote>
  <w:footnote w:id="38">
    <w:p w14:paraId="7AE15B97" w14:textId="153DCCC8" w:rsidR="008C0428" w:rsidRPr="008135D3" w:rsidRDefault="008C0428" w:rsidP="008C0428">
      <w:pPr>
        <w:pStyle w:val="FootnoteText"/>
        <w:rPr>
          <w:rStyle w:val="FootnoteReference"/>
          <w:rFonts w:asciiTheme="majorBidi" w:hAnsiTheme="majorBidi" w:cstheme="majorBidi"/>
          <w:sz w:val="16"/>
          <w:szCs w:val="16"/>
        </w:rPr>
      </w:pPr>
      <w:r w:rsidRPr="008135D3">
        <w:rPr>
          <w:rStyle w:val="FootnoteReference"/>
          <w:rFonts w:asciiTheme="majorBidi" w:hAnsiTheme="majorBidi" w:cstheme="majorBidi"/>
          <w:sz w:val="16"/>
          <w:szCs w:val="16"/>
        </w:rPr>
        <w:footnoteRef/>
      </w:r>
      <w:r w:rsidRPr="008135D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Argentina</w:t>
      </w:r>
      <w:r w:rsidRPr="008135D3">
        <w:rPr>
          <w:rStyle w:val="FootnoteReference"/>
          <w:rFonts w:asciiTheme="majorBidi" w:hAnsiTheme="majorBidi" w:cstheme="majorBidi"/>
          <w:sz w:val="16"/>
          <w:szCs w:val="16"/>
          <w:vertAlign w:val="baseline"/>
        </w:rPr>
        <w:t xml:space="preserve">, </w:t>
      </w:r>
      <w:r w:rsidR="009C3656" w:rsidRPr="008135D3">
        <w:rPr>
          <w:rStyle w:val="FootnoteReference"/>
          <w:rFonts w:asciiTheme="majorBidi" w:hAnsiTheme="majorBidi" w:cstheme="majorBidi"/>
          <w:sz w:val="16"/>
          <w:szCs w:val="16"/>
          <w:vertAlign w:val="baseline"/>
        </w:rPr>
        <w:t>Aruba</w:t>
      </w:r>
      <w:r w:rsidR="009C3656" w:rsidRPr="008135D3">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8135D3">
        <w:rPr>
          <w:rFonts w:asciiTheme="majorBidi" w:hAnsiTheme="majorBidi" w:cstheme="majorBidi"/>
          <w:sz w:val="16"/>
          <w:szCs w:val="16"/>
        </w:rPr>
        <w:t>)</w:t>
      </w:r>
      <w:r w:rsidR="009C3656"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Libya, Republic of Korea, </w:t>
      </w:r>
      <w:r w:rsidR="00202158" w:rsidRPr="008E1EA8">
        <w:rPr>
          <w:rFonts w:asciiTheme="majorBidi" w:hAnsiTheme="majorBidi" w:cstheme="majorBidi"/>
          <w:sz w:val="16"/>
          <w:szCs w:val="16"/>
        </w:rPr>
        <w:t xml:space="preserve">Republic of </w:t>
      </w:r>
      <w:r w:rsidR="00202158" w:rsidRPr="008E1EA8">
        <w:rPr>
          <w:rStyle w:val="FootnoteReference"/>
          <w:rFonts w:asciiTheme="majorBidi" w:hAnsiTheme="majorBidi" w:cstheme="majorBidi"/>
          <w:sz w:val="16"/>
          <w:szCs w:val="16"/>
          <w:vertAlign w:val="baseline"/>
        </w:rPr>
        <w:t>Moldova</w:t>
      </w:r>
      <w:r w:rsidR="00202158"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3A21AE" w:rsidRPr="008E1EA8">
        <w:rPr>
          <w:rFonts w:asciiTheme="majorBidi" w:hAnsiTheme="majorBidi" w:cstheme="majorBidi"/>
          <w:sz w:val="16"/>
          <w:szCs w:val="16"/>
        </w:rPr>
        <w:t xml:space="preserve"> </w:t>
      </w:r>
      <w:r w:rsidR="003A21AE" w:rsidRPr="008E1EA8">
        <w:rPr>
          <w:rFonts w:asciiTheme="majorBidi" w:hAnsiTheme="majorBidi" w:cstheme="majorBidi"/>
          <w:sz w:val="16"/>
          <w:szCs w:val="16"/>
          <w:lang w:val="en-CA"/>
        </w:rPr>
        <w:t>(Bolivarian Republic of)</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Pr="008135D3">
        <w:rPr>
          <w:rStyle w:val="FootnoteReference"/>
          <w:rFonts w:asciiTheme="majorBidi" w:hAnsiTheme="majorBidi" w:cstheme="majorBidi"/>
          <w:sz w:val="16"/>
          <w:szCs w:val="16"/>
          <w:vertAlign w:val="baseline"/>
        </w:rPr>
        <w:t>.</w:t>
      </w:r>
    </w:p>
  </w:footnote>
  <w:footnote w:id="39">
    <w:p w14:paraId="3283ABDD" w14:textId="57A1E39D" w:rsidR="008C0428" w:rsidRPr="009C3E2A" w:rsidRDefault="008C0428" w:rsidP="008C0428">
      <w:pPr>
        <w:pStyle w:val="FootnoteText"/>
        <w:rPr>
          <w:rStyle w:val="FootnoteReference"/>
          <w:rFonts w:asciiTheme="majorBidi" w:hAnsiTheme="majorBidi" w:cstheme="majorBidi"/>
          <w:szCs w:val="18"/>
          <w:vertAlign w:val="baseline"/>
        </w:rPr>
      </w:pPr>
      <w:r w:rsidRPr="008135D3">
        <w:rPr>
          <w:rStyle w:val="FootnoteReference"/>
          <w:rFonts w:asciiTheme="majorBidi" w:hAnsiTheme="majorBidi" w:cstheme="majorBidi"/>
          <w:sz w:val="16"/>
          <w:szCs w:val="16"/>
        </w:rPr>
        <w:footnoteRef/>
      </w:r>
      <w:r w:rsidRPr="008135D3">
        <w:rPr>
          <w:rStyle w:val="FootnoteReference"/>
          <w:rFonts w:asciiTheme="majorBidi" w:hAnsiTheme="majorBidi" w:cstheme="majorBidi"/>
          <w:sz w:val="16"/>
          <w:szCs w:val="16"/>
        </w:rPr>
        <w:t xml:space="preserve"> </w:t>
      </w:r>
      <w:r w:rsidRPr="008135D3">
        <w:rPr>
          <w:rStyle w:val="FootnoteReference"/>
          <w:rFonts w:asciiTheme="majorBidi" w:hAnsiTheme="majorBidi" w:cstheme="majorBidi"/>
          <w:sz w:val="16"/>
          <w:szCs w:val="16"/>
          <w:vertAlign w:val="baseline"/>
        </w:rPr>
        <w:t>For example, by</w:t>
      </w:r>
      <w:r w:rsidR="00221E6F" w:rsidRPr="008135D3">
        <w:rPr>
          <w:rFonts w:asciiTheme="majorBidi" w:hAnsiTheme="majorBidi" w:cstheme="majorBidi"/>
          <w:sz w:val="16"/>
          <w:szCs w:val="16"/>
        </w:rPr>
        <w:t xml:space="preserve"> </w:t>
      </w:r>
      <w:r w:rsidR="009C3656" w:rsidRPr="008135D3">
        <w:rPr>
          <w:rStyle w:val="FootnoteReference"/>
          <w:rFonts w:asciiTheme="majorBidi" w:hAnsiTheme="majorBidi" w:cstheme="majorBidi"/>
          <w:sz w:val="16"/>
          <w:szCs w:val="16"/>
          <w:vertAlign w:val="baseline"/>
        </w:rPr>
        <w:t>Aruba</w:t>
      </w:r>
      <w:r w:rsidR="009C3656" w:rsidRPr="008135D3">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8135D3">
        <w:rPr>
          <w:rFonts w:asciiTheme="majorBidi" w:hAnsiTheme="majorBidi" w:cstheme="majorBidi"/>
          <w:sz w:val="16"/>
          <w:szCs w:val="16"/>
        </w:rPr>
        <w:t>)</w:t>
      </w:r>
      <w:r w:rsidR="009C3656" w:rsidRPr="008135D3">
        <w:rPr>
          <w:rStyle w:val="FootnoteReference"/>
          <w:rFonts w:asciiTheme="majorBidi" w:hAnsiTheme="majorBidi" w:cstheme="majorBidi"/>
          <w:sz w:val="16"/>
          <w:szCs w:val="16"/>
          <w:vertAlign w:val="baseline"/>
        </w:rPr>
        <w:t>,</w:t>
      </w:r>
      <w:r w:rsidRPr="008E1EA8">
        <w:rPr>
          <w:rStyle w:val="FootnoteReference"/>
          <w:rFonts w:asciiTheme="majorBidi" w:hAnsiTheme="majorBidi" w:cstheme="majorBidi"/>
          <w:sz w:val="16"/>
          <w:szCs w:val="16"/>
          <w:vertAlign w:val="baseline"/>
        </w:rPr>
        <w:t>Austria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8135D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 Netherlands</w:t>
      </w:r>
      <w:r w:rsidR="003A21AE" w:rsidRPr="008E1EA8">
        <w:rPr>
          <w:rFonts w:asciiTheme="majorBidi" w:hAnsiTheme="majorBidi" w:cstheme="majorBidi"/>
          <w:sz w:val="16"/>
          <w:szCs w:val="16"/>
        </w:rPr>
        <w:t xml:space="preserve"> (Kingdom of the)</w:t>
      </w:r>
      <w:r w:rsidRPr="008E1EA8">
        <w:rPr>
          <w:rStyle w:val="FootnoteReference"/>
          <w:rFonts w:asciiTheme="majorBidi" w:hAnsiTheme="majorBidi" w:cstheme="majorBidi"/>
          <w:sz w:val="16"/>
          <w:szCs w:val="16"/>
          <w:vertAlign w:val="baseline"/>
        </w:rPr>
        <w:t>, Republic of Korea</w:t>
      </w:r>
      <w:r w:rsidRPr="008135D3">
        <w:rPr>
          <w:rStyle w:val="FootnoteReference"/>
          <w:rFonts w:asciiTheme="majorBidi" w:hAnsiTheme="majorBidi" w:cstheme="majorBidi"/>
          <w:sz w:val="16"/>
          <w:szCs w:val="16"/>
          <w:vertAlign w:val="baseline"/>
        </w:rPr>
        <w:t>.</w:t>
      </w:r>
      <w:r w:rsidR="009F784E" w:rsidRPr="00593980">
        <w:rPr>
          <w:rStyle w:val="FootnoteReference"/>
          <w:rFonts w:asciiTheme="majorBidi" w:hAnsiTheme="majorBidi" w:cstheme="majorBidi"/>
          <w:szCs w:val="18"/>
          <w:vertAlign w:val="baseline"/>
        </w:rPr>
        <w:t xml:space="preserve"> </w:t>
      </w:r>
    </w:p>
  </w:footnote>
  <w:footnote w:id="40">
    <w:p w14:paraId="00650871" w14:textId="4B17F908" w:rsidR="008C0428" w:rsidRPr="00CF61AE" w:rsidRDefault="008C0428" w:rsidP="00A95C03">
      <w:pPr>
        <w:pStyle w:val="FootnoteText"/>
        <w:rPr>
          <w:rStyle w:val="FootnoteReference"/>
          <w:sz w:val="16"/>
          <w:szCs w:val="16"/>
          <w:vertAlign w:val="baseline"/>
        </w:rPr>
      </w:pPr>
      <w:r w:rsidRPr="00CF61AE">
        <w:rPr>
          <w:rStyle w:val="FootnoteReference"/>
          <w:rFonts w:asciiTheme="majorBidi" w:hAnsiTheme="majorBidi" w:cstheme="majorBidi"/>
          <w:szCs w:val="18"/>
        </w:rPr>
        <w:footnoteRef/>
      </w:r>
      <w:r w:rsidRPr="00CF61AE">
        <w:rPr>
          <w:rStyle w:val="FootnoteReference"/>
          <w:rFonts w:asciiTheme="majorBidi" w:hAnsiTheme="majorBidi" w:cstheme="majorBidi"/>
          <w:szCs w:val="18"/>
        </w:rPr>
        <w:t xml:space="preserve"> </w:t>
      </w:r>
      <w:r w:rsidR="008007F3" w:rsidRPr="008E1EA8">
        <w:rPr>
          <w:rStyle w:val="FootnoteReference"/>
          <w:sz w:val="16"/>
          <w:szCs w:val="16"/>
          <w:vertAlign w:val="baseline"/>
        </w:rPr>
        <w:t>Austria</w:t>
      </w:r>
      <w:r w:rsidR="008007F3" w:rsidRPr="00CF61AE">
        <w:rPr>
          <w:rStyle w:val="FootnoteReference"/>
          <w:sz w:val="16"/>
          <w:szCs w:val="16"/>
          <w:vertAlign w:val="baseline"/>
        </w:rPr>
        <w:t xml:space="preserve">, </w:t>
      </w:r>
      <w:r w:rsidR="000C7B48" w:rsidRPr="008E1EA8">
        <w:rPr>
          <w:rStyle w:val="FootnoteReference"/>
          <w:sz w:val="16"/>
          <w:szCs w:val="16"/>
          <w:vertAlign w:val="baseline"/>
        </w:rPr>
        <w:t>Burkina Faso</w:t>
      </w:r>
      <w:r w:rsidR="000C7B48" w:rsidRPr="00CF61AE">
        <w:rPr>
          <w:rStyle w:val="FootnoteReference"/>
          <w:sz w:val="16"/>
          <w:szCs w:val="16"/>
          <w:vertAlign w:val="baseline"/>
        </w:rPr>
        <w:t xml:space="preserve">, </w:t>
      </w:r>
      <w:r w:rsidR="008007F3" w:rsidRPr="008E1EA8">
        <w:rPr>
          <w:rStyle w:val="FootnoteReference"/>
          <w:sz w:val="16"/>
          <w:szCs w:val="16"/>
          <w:vertAlign w:val="baseline"/>
        </w:rPr>
        <w:t>Burundi</w:t>
      </w:r>
      <w:r w:rsidR="008007F3" w:rsidRPr="00CF61AE">
        <w:rPr>
          <w:rStyle w:val="FootnoteReference"/>
          <w:sz w:val="16"/>
          <w:szCs w:val="16"/>
          <w:vertAlign w:val="baseline"/>
        </w:rPr>
        <w:t xml:space="preserve">, </w:t>
      </w:r>
      <w:r w:rsidR="008007F3" w:rsidRPr="008E1EA8">
        <w:rPr>
          <w:rStyle w:val="FootnoteReference"/>
          <w:sz w:val="16"/>
          <w:szCs w:val="16"/>
          <w:vertAlign w:val="baseline"/>
        </w:rPr>
        <w:t>China</w:t>
      </w:r>
      <w:r w:rsidR="008007F3" w:rsidRPr="00CF61AE">
        <w:rPr>
          <w:rStyle w:val="FootnoteReference"/>
          <w:sz w:val="16"/>
          <w:szCs w:val="16"/>
          <w:vertAlign w:val="baseline"/>
        </w:rPr>
        <w:t xml:space="preserve">, </w:t>
      </w:r>
      <w:r w:rsidR="008007F3" w:rsidRPr="008E1EA8">
        <w:rPr>
          <w:rStyle w:val="FootnoteReference"/>
          <w:sz w:val="16"/>
          <w:szCs w:val="16"/>
          <w:vertAlign w:val="baseline"/>
        </w:rPr>
        <w:t>Colombia</w:t>
      </w:r>
      <w:r w:rsidR="008007F3" w:rsidRPr="00CF61AE">
        <w:rPr>
          <w:rStyle w:val="FootnoteReference"/>
          <w:sz w:val="16"/>
          <w:szCs w:val="16"/>
          <w:vertAlign w:val="baseline"/>
        </w:rPr>
        <w:t>, Curaçao</w:t>
      </w:r>
      <w:r w:rsidR="008007F3" w:rsidRPr="00CF61AE">
        <w:rPr>
          <w:sz w:val="16"/>
          <w:szCs w:val="16"/>
        </w:rPr>
        <w:t xml:space="preserve"> </w:t>
      </w:r>
      <w:r w:rsidR="008007F3" w:rsidRPr="00CF61AE">
        <w:rPr>
          <w:rFonts w:asciiTheme="majorBidi" w:hAnsiTheme="majorBidi" w:cstheme="majorBidi"/>
          <w:sz w:val="16"/>
          <w:szCs w:val="16"/>
        </w:rPr>
        <w:t>(</w:t>
      </w:r>
      <w:r w:rsidR="008007F3" w:rsidRPr="008E1EA8">
        <w:rPr>
          <w:rFonts w:asciiTheme="majorBidi" w:hAnsiTheme="majorBidi" w:cstheme="majorBidi"/>
          <w:sz w:val="16"/>
          <w:szCs w:val="16"/>
        </w:rPr>
        <w:t xml:space="preserve">Kingdom of the </w:t>
      </w:r>
      <w:r w:rsidR="008007F3" w:rsidRPr="008E1EA8">
        <w:rPr>
          <w:rStyle w:val="FootnoteReference"/>
          <w:rFonts w:asciiTheme="majorBidi" w:hAnsiTheme="majorBidi" w:cstheme="majorBidi"/>
          <w:sz w:val="16"/>
          <w:szCs w:val="16"/>
          <w:vertAlign w:val="baseline"/>
        </w:rPr>
        <w:t>Netherlands</w:t>
      </w:r>
      <w:r w:rsidR="008007F3" w:rsidRPr="00CF61AE">
        <w:rPr>
          <w:rFonts w:asciiTheme="majorBidi" w:hAnsiTheme="majorBidi" w:cstheme="majorBidi"/>
          <w:sz w:val="16"/>
          <w:szCs w:val="16"/>
        </w:rPr>
        <w:t>)</w:t>
      </w:r>
      <w:r w:rsidR="008007F3" w:rsidRPr="00CF61AE">
        <w:rPr>
          <w:rStyle w:val="FootnoteReference"/>
          <w:sz w:val="16"/>
          <w:szCs w:val="16"/>
          <w:vertAlign w:val="baseline"/>
        </w:rPr>
        <w:t xml:space="preserve">, </w:t>
      </w:r>
      <w:r w:rsidR="000C7B48" w:rsidRPr="008E1EA8">
        <w:rPr>
          <w:rStyle w:val="FootnoteReference"/>
          <w:sz w:val="16"/>
          <w:szCs w:val="16"/>
          <w:vertAlign w:val="baseline"/>
        </w:rPr>
        <w:t>Denmark</w:t>
      </w:r>
      <w:r w:rsidR="000C7B48" w:rsidRPr="00CF61AE">
        <w:rPr>
          <w:rStyle w:val="FootnoteReference"/>
          <w:sz w:val="16"/>
          <w:szCs w:val="16"/>
          <w:vertAlign w:val="baseline"/>
        </w:rPr>
        <w:t xml:space="preserve">, </w:t>
      </w:r>
      <w:r w:rsidR="008007F3" w:rsidRPr="00CF61AE">
        <w:rPr>
          <w:rStyle w:val="FootnoteReference"/>
          <w:sz w:val="16"/>
          <w:szCs w:val="16"/>
          <w:vertAlign w:val="baseline"/>
        </w:rPr>
        <w:t xml:space="preserve">European Union, </w:t>
      </w:r>
      <w:r w:rsidR="000C7B48" w:rsidRPr="008E1EA8">
        <w:rPr>
          <w:rStyle w:val="FootnoteReference"/>
          <w:sz w:val="16"/>
          <w:szCs w:val="16"/>
          <w:vertAlign w:val="baseline"/>
        </w:rPr>
        <w:t>France</w:t>
      </w:r>
      <w:r w:rsidR="000C7B48" w:rsidRPr="00CF61AE">
        <w:rPr>
          <w:rStyle w:val="FootnoteReference"/>
          <w:sz w:val="16"/>
          <w:szCs w:val="16"/>
          <w:vertAlign w:val="baseline"/>
        </w:rPr>
        <w:t xml:space="preserve">, </w:t>
      </w:r>
      <w:r w:rsidRPr="008E1EA8">
        <w:rPr>
          <w:rStyle w:val="FootnoteReference"/>
          <w:sz w:val="16"/>
          <w:szCs w:val="16"/>
          <w:vertAlign w:val="baseline"/>
        </w:rPr>
        <w:t>Hungary</w:t>
      </w:r>
      <w:r w:rsidRPr="00CF61AE">
        <w:rPr>
          <w:rStyle w:val="FootnoteReference"/>
          <w:sz w:val="16"/>
          <w:szCs w:val="16"/>
          <w:vertAlign w:val="baseline"/>
        </w:rPr>
        <w:t xml:space="preserve">, </w:t>
      </w:r>
      <w:r w:rsidR="000C7B48" w:rsidRPr="008E1EA8">
        <w:rPr>
          <w:rStyle w:val="FootnoteReference"/>
          <w:sz w:val="16"/>
          <w:szCs w:val="16"/>
          <w:vertAlign w:val="baseline"/>
        </w:rPr>
        <w:t>India</w:t>
      </w:r>
      <w:r w:rsidR="000C7B48" w:rsidRPr="00CF61AE">
        <w:rPr>
          <w:rStyle w:val="FootnoteReference"/>
          <w:sz w:val="16"/>
          <w:szCs w:val="16"/>
          <w:vertAlign w:val="baseline"/>
        </w:rPr>
        <w:t xml:space="preserve">, </w:t>
      </w:r>
      <w:r w:rsidR="000C7B48" w:rsidRPr="008E1EA8">
        <w:rPr>
          <w:rStyle w:val="FootnoteReference"/>
          <w:sz w:val="16"/>
          <w:szCs w:val="16"/>
          <w:vertAlign w:val="baseline"/>
        </w:rPr>
        <w:t>Indonesia</w:t>
      </w:r>
      <w:r w:rsidR="000C7B48" w:rsidRPr="00CF61AE">
        <w:rPr>
          <w:rStyle w:val="FootnoteReference"/>
          <w:sz w:val="16"/>
          <w:szCs w:val="16"/>
          <w:vertAlign w:val="baseline"/>
        </w:rPr>
        <w:t xml:space="preserve">, </w:t>
      </w:r>
      <w:r w:rsidR="000C7B48" w:rsidRPr="008E1EA8">
        <w:rPr>
          <w:rStyle w:val="FootnoteReference"/>
          <w:sz w:val="16"/>
          <w:szCs w:val="16"/>
          <w:vertAlign w:val="baseline"/>
        </w:rPr>
        <w:t>Ireland</w:t>
      </w:r>
      <w:r w:rsidR="000C7B48" w:rsidRPr="00CF61AE">
        <w:rPr>
          <w:rStyle w:val="FootnoteReference"/>
          <w:sz w:val="16"/>
          <w:szCs w:val="16"/>
          <w:vertAlign w:val="baseline"/>
        </w:rPr>
        <w:t xml:space="preserve">, </w:t>
      </w:r>
      <w:r w:rsidR="00C2126C" w:rsidRPr="008E1EA8">
        <w:rPr>
          <w:rStyle w:val="FootnoteReference"/>
          <w:sz w:val="16"/>
          <w:szCs w:val="16"/>
          <w:vertAlign w:val="baseline"/>
        </w:rPr>
        <w:t>Italy</w:t>
      </w:r>
      <w:r w:rsidR="00C2126C" w:rsidRPr="00CF61AE">
        <w:rPr>
          <w:rStyle w:val="FootnoteReference"/>
          <w:sz w:val="16"/>
          <w:szCs w:val="16"/>
          <w:vertAlign w:val="baseline"/>
        </w:rPr>
        <w:t xml:space="preserve">, </w:t>
      </w:r>
      <w:r w:rsidR="00C2126C" w:rsidRPr="008E1EA8">
        <w:rPr>
          <w:rStyle w:val="FootnoteReference"/>
          <w:sz w:val="16"/>
          <w:szCs w:val="16"/>
          <w:vertAlign w:val="baseline"/>
        </w:rPr>
        <w:t>Norway</w:t>
      </w:r>
      <w:r w:rsidR="00C2126C" w:rsidRPr="00CF61AE">
        <w:rPr>
          <w:rStyle w:val="FootnoteReference"/>
          <w:sz w:val="16"/>
          <w:szCs w:val="16"/>
          <w:vertAlign w:val="baseline"/>
        </w:rPr>
        <w:t xml:space="preserve">, </w:t>
      </w:r>
      <w:r w:rsidR="000C7B48" w:rsidRPr="008E1EA8">
        <w:rPr>
          <w:rStyle w:val="FootnoteReference"/>
          <w:sz w:val="16"/>
          <w:szCs w:val="16"/>
          <w:vertAlign w:val="baseline"/>
        </w:rPr>
        <w:t xml:space="preserve">Malaysia, </w:t>
      </w:r>
      <w:r w:rsidR="008007F3" w:rsidRPr="008E1EA8">
        <w:rPr>
          <w:sz w:val="16"/>
          <w:szCs w:val="16"/>
        </w:rPr>
        <w:t xml:space="preserve">Republic of </w:t>
      </w:r>
      <w:r w:rsidR="008007F3" w:rsidRPr="008E1EA8">
        <w:rPr>
          <w:rStyle w:val="FootnoteReference"/>
          <w:sz w:val="16"/>
          <w:szCs w:val="16"/>
          <w:vertAlign w:val="baseline"/>
        </w:rPr>
        <w:t>Moldova</w:t>
      </w:r>
      <w:r w:rsidR="008007F3" w:rsidRPr="00CF61AE">
        <w:rPr>
          <w:rStyle w:val="FootnoteReference"/>
          <w:sz w:val="16"/>
          <w:szCs w:val="16"/>
          <w:vertAlign w:val="baseline"/>
        </w:rPr>
        <w:t xml:space="preserve">, </w:t>
      </w:r>
      <w:r w:rsidRPr="008E1EA8">
        <w:rPr>
          <w:rStyle w:val="FootnoteReference"/>
          <w:sz w:val="16"/>
          <w:szCs w:val="16"/>
          <w:vertAlign w:val="baseline"/>
        </w:rPr>
        <w:t>Slovenia</w:t>
      </w:r>
      <w:r w:rsidRPr="00CF61AE">
        <w:rPr>
          <w:rStyle w:val="FootnoteReference"/>
          <w:sz w:val="16"/>
          <w:szCs w:val="16"/>
          <w:vertAlign w:val="baseline"/>
        </w:rPr>
        <w:t xml:space="preserve">, </w:t>
      </w:r>
      <w:r w:rsidR="008007F3" w:rsidRPr="008E1EA8">
        <w:rPr>
          <w:rStyle w:val="FootnoteReference"/>
          <w:sz w:val="16"/>
          <w:szCs w:val="16"/>
          <w:vertAlign w:val="baseline"/>
        </w:rPr>
        <w:t>Suriname</w:t>
      </w:r>
      <w:r w:rsidR="008007F3" w:rsidRPr="00CF61AE">
        <w:rPr>
          <w:rStyle w:val="FootnoteReference"/>
          <w:sz w:val="16"/>
          <w:szCs w:val="16"/>
          <w:vertAlign w:val="baseline"/>
        </w:rPr>
        <w:t>,</w:t>
      </w:r>
      <w:r w:rsidR="008007F3" w:rsidRPr="008E1EA8">
        <w:rPr>
          <w:rStyle w:val="FootnoteReference"/>
          <w:sz w:val="16"/>
          <w:szCs w:val="16"/>
          <w:vertAlign w:val="baseline"/>
        </w:rPr>
        <w:t xml:space="preserve"> </w:t>
      </w:r>
      <w:r w:rsidR="000C7B48" w:rsidRPr="008E1EA8">
        <w:rPr>
          <w:rStyle w:val="FootnoteReference"/>
          <w:sz w:val="16"/>
          <w:szCs w:val="16"/>
          <w:vertAlign w:val="baseline"/>
        </w:rPr>
        <w:t xml:space="preserve"> </w:t>
      </w:r>
      <w:r w:rsidR="008007F3" w:rsidRPr="008E1EA8">
        <w:rPr>
          <w:rStyle w:val="FootnoteReference"/>
          <w:sz w:val="16"/>
          <w:szCs w:val="16"/>
          <w:vertAlign w:val="baseline"/>
        </w:rPr>
        <w:t>Thailand</w:t>
      </w:r>
      <w:r w:rsidR="008007F3" w:rsidRPr="00CF61AE">
        <w:rPr>
          <w:rStyle w:val="FootnoteReference"/>
          <w:sz w:val="16"/>
          <w:szCs w:val="16"/>
          <w:vertAlign w:val="baseline"/>
        </w:rPr>
        <w:t xml:space="preserve">, </w:t>
      </w:r>
      <w:r w:rsidR="000C7B48" w:rsidRPr="008E1EA8">
        <w:rPr>
          <w:rStyle w:val="FootnoteReference"/>
          <w:sz w:val="16"/>
          <w:szCs w:val="16"/>
          <w:vertAlign w:val="baseline"/>
        </w:rPr>
        <w:t>Togo</w:t>
      </w:r>
      <w:r w:rsidR="000C7B48" w:rsidRPr="00CF61AE">
        <w:rPr>
          <w:rStyle w:val="FootnoteReference"/>
          <w:sz w:val="16"/>
          <w:szCs w:val="16"/>
          <w:vertAlign w:val="baseline"/>
        </w:rPr>
        <w:t xml:space="preserve">, </w:t>
      </w:r>
      <w:r w:rsidR="008007F3" w:rsidRPr="008E1EA8">
        <w:rPr>
          <w:rStyle w:val="FootnoteReference"/>
          <w:sz w:val="16"/>
          <w:szCs w:val="16"/>
          <w:vertAlign w:val="baseline"/>
        </w:rPr>
        <w:t>Tonga</w:t>
      </w:r>
      <w:r w:rsidR="008007F3" w:rsidRPr="00CF61AE">
        <w:rPr>
          <w:rStyle w:val="FootnoteReference"/>
          <w:sz w:val="16"/>
          <w:szCs w:val="16"/>
          <w:vertAlign w:val="baseline"/>
        </w:rPr>
        <w:t xml:space="preserve">, </w:t>
      </w:r>
      <w:r w:rsidRPr="008E1EA8">
        <w:rPr>
          <w:rStyle w:val="FootnoteReference"/>
          <w:sz w:val="16"/>
          <w:szCs w:val="16"/>
          <w:vertAlign w:val="baseline"/>
        </w:rPr>
        <w:t>Tunisia</w:t>
      </w:r>
      <w:r w:rsidRPr="00CF61AE">
        <w:rPr>
          <w:rStyle w:val="FootnoteReference"/>
          <w:sz w:val="16"/>
          <w:szCs w:val="16"/>
          <w:vertAlign w:val="baseline"/>
        </w:rPr>
        <w:t xml:space="preserve">, </w:t>
      </w:r>
      <w:r w:rsidR="008007F3" w:rsidRPr="008E1EA8">
        <w:rPr>
          <w:rStyle w:val="FootnoteReference"/>
          <w:sz w:val="16"/>
          <w:szCs w:val="16"/>
          <w:vertAlign w:val="baseline"/>
        </w:rPr>
        <w:t xml:space="preserve">Uganda, </w:t>
      </w:r>
      <w:r w:rsidR="00C2126C" w:rsidRPr="008E1EA8">
        <w:rPr>
          <w:rStyle w:val="FootnoteReference"/>
          <w:sz w:val="16"/>
          <w:szCs w:val="16"/>
          <w:vertAlign w:val="baseline"/>
        </w:rPr>
        <w:t xml:space="preserve">United Arab Emirates, </w:t>
      </w:r>
      <w:r w:rsidR="008007F3" w:rsidRPr="008E1EA8">
        <w:rPr>
          <w:rStyle w:val="FootnoteReference"/>
          <w:sz w:val="16"/>
          <w:szCs w:val="16"/>
          <w:vertAlign w:val="baseline"/>
        </w:rPr>
        <w:t>United</w:t>
      </w:r>
      <w:r w:rsidR="008007F3" w:rsidRPr="00CF61AE">
        <w:rPr>
          <w:rStyle w:val="FootnoteReference"/>
          <w:sz w:val="16"/>
          <w:szCs w:val="16"/>
          <w:vertAlign w:val="baseline"/>
        </w:rPr>
        <w:t xml:space="preserve"> Kingdom, </w:t>
      </w:r>
      <w:r w:rsidRPr="008E1EA8">
        <w:rPr>
          <w:rStyle w:val="FootnoteReference"/>
          <w:sz w:val="16"/>
          <w:szCs w:val="16"/>
          <w:vertAlign w:val="baseline"/>
        </w:rPr>
        <w:t>Yemen</w:t>
      </w:r>
      <w:r w:rsidR="00C2126C" w:rsidRPr="00CF61AE">
        <w:rPr>
          <w:sz w:val="16"/>
          <w:szCs w:val="16"/>
        </w:rPr>
        <w:t>.</w:t>
      </w:r>
    </w:p>
  </w:footnote>
  <w:footnote w:id="41">
    <w:p w14:paraId="3F0191A5" w14:textId="721EB91A" w:rsidR="008C0428" w:rsidRPr="00CF61AE" w:rsidRDefault="008C0428" w:rsidP="00A95C03">
      <w:pPr>
        <w:pStyle w:val="FootnoteText"/>
        <w:rPr>
          <w:rStyle w:val="FootnoteReference"/>
          <w:sz w:val="16"/>
          <w:szCs w:val="16"/>
        </w:rPr>
      </w:pPr>
      <w:r w:rsidRPr="00CF61AE">
        <w:rPr>
          <w:rStyle w:val="FootnoteReference"/>
          <w:sz w:val="16"/>
          <w:szCs w:val="16"/>
        </w:rPr>
        <w:footnoteRef/>
      </w:r>
      <w:r w:rsidRPr="00CF61AE">
        <w:rPr>
          <w:rStyle w:val="FootnoteReference"/>
          <w:sz w:val="16"/>
          <w:szCs w:val="16"/>
        </w:rPr>
        <w:t xml:space="preserve"> </w:t>
      </w:r>
      <w:r w:rsidR="00C2126C" w:rsidRPr="008E1EA8">
        <w:rPr>
          <w:rStyle w:val="FootnoteReference"/>
          <w:sz w:val="16"/>
          <w:szCs w:val="16"/>
          <w:vertAlign w:val="baseline"/>
        </w:rPr>
        <w:t>Austria</w:t>
      </w:r>
      <w:r w:rsidR="00C2126C" w:rsidRPr="00CF61AE">
        <w:rPr>
          <w:rStyle w:val="FootnoteReference"/>
          <w:sz w:val="16"/>
          <w:szCs w:val="16"/>
          <w:vertAlign w:val="baseline"/>
        </w:rPr>
        <w:t xml:space="preserve">, </w:t>
      </w:r>
      <w:r w:rsidR="00C2126C" w:rsidRPr="008E1EA8">
        <w:rPr>
          <w:rStyle w:val="FootnoteReference"/>
          <w:sz w:val="16"/>
          <w:szCs w:val="16"/>
          <w:vertAlign w:val="baseline"/>
        </w:rPr>
        <w:t>Burkina Faso</w:t>
      </w:r>
      <w:r w:rsidR="00C2126C" w:rsidRPr="00CF61AE">
        <w:rPr>
          <w:rStyle w:val="FootnoteReference"/>
          <w:sz w:val="16"/>
          <w:szCs w:val="16"/>
          <w:vertAlign w:val="baseline"/>
        </w:rPr>
        <w:t xml:space="preserve">, </w:t>
      </w:r>
      <w:r w:rsidR="00C2126C" w:rsidRPr="008E1EA8">
        <w:rPr>
          <w:rStyle w:val="FootnoteReference"/>
          <w:sz w:val="16"/>
          <w:szCs w:val="16"/>
          <w:vertAlign w:val="baseline"/>
        </w:rPr>
        <w:t>Burundi</w:t>
      </w:r>
      <w:r w:rsidR="00C2126C" w:rsidRPr="00CF61AE">
        <w:rPr>
          <w:rStyle w:val="FootnoteReference"/>
          <w:sz w:val="16"/>
          <w:szCs w:val="16"/>
          <w:vertAlign w:val="baseline"/>
        </w:rPr>
        <w:t xml:space="preserve">, </w:t>
      </w:r>
      <w:r w:rsidR="00C2126C" w:rsidRPr="008E1EA8">
        <w:rPr>
          <w:rStyle w:val="FootnoteReference"/>
          <w:sz w:val="16"/>
          <w:szCs w:val="16"/>
          <w:vertAlign w:val="baseline"/>
        </w:rPr>
        <w:t>China</w:t>
      </w:r>
      <w:r w:rsidR="00C2126C" w:rsidRPr="00CF61AE">
        <w:rPr>
          <w:rStyle w:val="FootnoteReference"/>
          <w:sz w:val="16"/>
          <w:szCs w:val="16"/>
          <w:vertAlign w:val="baseline"/>
        </w:rPr>
        <w:t xml:space="preserve">, </w:t>
      </w:r>
      <w:r w:rsidR="00C2126C" w:rsidRPr="008E1EA8">
        <w:rPr>
          <w:rStyle w:val="FootnoteReference"/>
          <w:sz w:val="16"/>
          <w:szCs w:val="16"/>
          <w:vertAlign w:val="baseline"/>
        </w:rPr>
        <w:t>Colombia</w:t>
      </w:r>
      <w:r w:rsidR="00C2126C" w:rsidRPr="00CF61AE">
        <w:rPr>
          <w:rStyle w:val="FootnoteReference"/>
          <w:sz w:val="16"/>
          <w:szCs w:val="16"/>
          <w:vertAlign w:val="baseline"/>
        </w:rPr>
        <w:t xml:space="preserve">, </w:t>
      </w:r>
      <w:r w:rsidR="00C2126C" w:rsidRPr="008E1EA8">
        <w:rPr>
          <w:rStyle w:val="FootnoteReference"/>
          <w:sz w:val="16"/>
          <w:szCs w:val="16"/>
          <w:vertAlign w:val="baseline"/>
        </w:rPr>
        <w:t>India</w:t>
      </w:r>
      <w:r w:rsidR="00C2126C" w:rsidRPr="00CF61AE">
        <w:rPr>
          <w:rStyle w:val="FootnoteReference"/>
          <w:sz w:val="16"/>
          <w:szCs w:val="16"/>
          <w:vertAlign w:val="baseline"/>
        </w:rPr>
        <w:t xml:space="preserve">, </w:t>
      </w:r>
      <w:r w:rsidR="00C2126C" w:rsidRPr="008E1EA8">
        <w:rPr>
          <w:rStyle w:val="FootnoteReference"/>
          <w:sz w:val="16"/>
          <w:szCs w:val="16"/>
          <w:vertAlign w:val="baseline"/>
        </w:rPr>
        <w:t>Indonesia</w:t>
      </w:r>
      <w:r w:rsidR="00C2126C" w:rsidRPr="00CF61AE">
        <w:rPr>
          <w:rStyle w:val="FootnoteReference"/>
          <w:sz w:val="16"/>
          <w:szCs w:val="16"/>
          <w:vertAlign w:val="baseline"/>
        </w:rPr>
        <w:t xml:space="preserve">, </w:t>
      </w:r>
      <w:r w:rsidRPr="008E1EA8">
        <w:rPr>
          <w:rStyle w:val="FootnoteReference"/>
          <w:sz w:val="16"/>
          <w:szCs w:val="16"/>
          <w:vertAlign w:val="baseline"/>
        </w:rPr>
        <w:t>Ireland</w:t>
      </w:r>
      <w:r w:rsidRPr="00CF61AE">
        <w:rPr>
          <w:rStyle w:val="FootnoteReference"/>
          <w:sz w:val="16"/>
          <w:szCs w:val="16"/>
          <w:vertAlign w:val="baseline"/>
        </w:rPr>
        <w:t xml:space="preserve">, </w:t>
      </w:r>
      <w:r w:rsidR="00C2126C" w:rsidRPr="008E1EA8">
        <w:rPr>
          <w:rStyle w:val="FootnoteReference"/>
          <w:sz w:val="16"/>
          <w:szCs w:val="16"/>
          <w:vertAlign w:val="baseline"/>
        </w:rPr>
        <w:t>Malaysia, Netherlands</w:t>
      </w:r>
      <w:r w:rsidR="00C2126C" w:rsidRPr="008E1EA8">
        <w:rPr>
          <w:sz w:val="16"/>
          <w:szCs w:val="16"/>
        </w:rPr>
        <w:t xml:space="preserve"> (Kingdom of the)</w:t>
      </w:r>
      <w:r w:rsidR="00C2126C" w:rsidRPr="008E1EA8">
        <w:rPr>
          <w:rStyle w:val="FootnoteReference"/>
          <w:sz w:val="16"/>
          <w:szCs w:val="16"/>
          <w:vertAlign w:val="baseline"/>
        </w:rPr>
        <w:t xml:space="preserve">, </w:t>
      </w:r>
      <w:r w:rsidR="00C2126C" w:rsidRPr="008E1EA8">
        <w:rPr>
          <w:rFonts w:asciiTheme="majorBidi" w:hAnsiTheme="majorBidi" w:cstheme="majorBidi"/>
          <w:sz w:val="16"/>
          <w:szCs w:val="16"/>
        </w:rPr>
        <w:t xml:space="preserve">Republic of </w:t>
      </w:r>
      <w:r w:rsidR="00C2126C" w:rsidRPr="008E1EA8">
        <w:rPr>
          <w:rStyle w:val="FootnoteReference"/>
          <w:sz w:val="16"/>
          <w:szCs w:val="16"/>
          <w:vertAlign w:val="baseline"/>
        </w:rPr>
        <w:t>Moldova</w:t>
      </w:r>
      <w:r w:rsidR="00C2126C" w:rsidRPr="00CF61AE">
        <w:rPr>
          <w:rStyle w:val="FootnoteReference"/>
          <w:sz w:val="16"/>
          <w:szCs w:val="16"/>
          <w:vertAlign w:val="baseline"/>
        </w:rPr>
        <w:t xml:space="preserve">, </w:t>
      </w:r>
      <w:r w:rsidR="00C2126C" w:rsidRPr="008E1EA8">
        <w:rPr>
          <w:rStyle w:val="FootnoteReference"/>
          <w:sz w:val="16"/>
          <w:szCs w:val="16"/>
          <w:vertAlign w:val="baseline"/>
        </w:rPr>
        <w:t>Suriname</w:t>
      </w:r>
      <w:r w:rsidR="00C2126C" w:rsidRPr="00CF61AE">
        <w:rPr>
          <w:rStyle w:val="FootnoteReference"/>
          <w:sz w:val="16"/>
          <w:szCs w:val="16"/>
          <w:vertAlign w:val="baseline"/>
        </w:rPr>
        <w:t xml:space="preserve">, </w:t>
      </w:r>
      <w:r w:rsidR="00C2126C" w:rsidRPr="008E1EA8">
        <w:rPr>
          <w:rStyle w:val="FootnoteReference"/>
          <w:sz w:val="16"/>
          <w:szCs w:val="16"/>
          <w:vertAlign w:val="baseline"/>
        </w:rPr>
        <w:t>Thailand</w:t>
      </w:r>
      <w:r w:rsidR="00C2126C" w:rsidRPr="00CF61AE">
        <w:rPr>
          <w:rStyle w:val="FootnoteReference"/>
          <w:sz w:val="16"/>
          <w:szCs w:val="16"/>
          <w:vertAlign w:val="baseline"/>
        </w:rPr>
        <w:t xml:space="preserve">, </w:t>
      </w:r>
      <w:r w:rsidR="00C2126C" w:rsidRPr="008E1EA8">
        <w:rPr>
          <w:rStyle w:val="FootnoteReference"/>
          <w:sz w:val="16"/>
          <w:szCs w:val="16"/>
          <w:vertAlign w:val="baseline"/>
        </w:rPr>
        <w:t>Togo</w:t>
      </w:r>
      <w:r w:rsidR="00C2126C" w:rsidRPr="00CF61AE">
        <w:rPr>
          <w:rStyle w:val="FootnoteReference"/>
          <w:sz w:val="16"/>
          <w:szCs w:val="16"/>
          <w:vertAlign w:val="baseline"/>
        </w:rPr>
        <w:t xml:space="preserve">, </w:t>
      </w:r>
      <w:r w:rsidR="00C2126C" w:rsidRPr="008E1EA8">
        <w:rPr>
          <w:rStyle w:val="FootnoteReference"/>
          <w:sz w:val="16"/>
          <w:szCs w:val="16"/>
          <w:vertAlign w:val="baseline"/>
        </w:rPr>
        <w:t>Tonga</w:t>
      </w:r>
      <w:r w:rsidR="00C2126C" w:rsidRPr="00CF61AE">
        <w:rPr>
          <w:rStyle w:val="FootnoteReference"/>
          <w:sz w:val="16"/>
          <w:szCs w:val="16"/>
          <w:vertAlign w:val="baseline"/>
        </w:rPr>
        <w:t xml:space="preserve">, </w:t>
      </w:r>
      <w:r w:rsidRPr="008E1EA8">
        <w:rPr>
          <w:rStyle w:val="FootnoteReference"/>
          <w:sz w:val="16"/>
          <w:szCs w:val="16"/>
          <w:vertAlign w:val="baseline"/>
        </w:rPr>
        <w:t>Tunisia</w:t>
      </w:r>
      <w:r w:rsidRPr="00CF61AE">
        <w:rPr>
          <w:rStyle w:val="FootnoteReference"/>
          <w:sz w:val="16"/>
          <w:szCs w:val="16"/>
          <w:vertAlign w:val="baseline"/>
        </w:rPr>
        <w:t xml:space="preserve">, </w:t>
      </w:r>
      <w:r w:rsidR="00C2126C" w:rsidRPr="008E1EA8">
        <w:rPr>
          <w:rStyle w:val="FootnoteReference"/>
          <w:sz w:val="16"/>
          <w:szCs w:val="16"/>
          <w:vertAlign w:val="baseline"/>
        </w:rPr>
        <w:t>Uganda</w:t>
      </w:r>
      <w:r w:rsidR="00C2126C" w:rsidRPr="00CF61AE">
        <w:rPr>
          <w:rStyle w:val="FootnoteReference"/>
          <w:sz w:val="16"/>
          <w:szCs w:val="16"/>
          <w:vertAlign w:val="baseline"/>
        </w:rPr>
        <w:t xml:space="preserve">, </w:t>
      </w:r>
      <w:r w:rsidRPr="008E1EA8">
        <w:rPr>
          <w:rStyle w:val="FootnoteReference"/>
          <w:sz w:val="16"/>
          <w:szCs w:val="16"/>
          <w:vertAlign w:val="baseline"/>
        </w:rPr>
        <w:t>Yemen</w:t>
      </w:r>
      <w:r w:rsidR="00C2126C" w:rsidRPr="00CF61AE">
        <w:rPr>
          <w:sz w:val="16"/>
          <w:szCs w:val="16"/>
        </w:rPr>
        <w:t>.</w:t>
      </w:r>
      <w:r w:rsidRPr="00CF61AE">
        <w:rPr>
          <w:rStyle w:val="FootnoteReference"/>
          <w:sz w:val="16"/>
          <w:szCs w:val="16"/>
          <w:vertAlign w:val="baseline"/>
        </w:rPr>
        <w:t xml:space="preserve"> </w:t>
      </w:r>
    </w:p>
  </w:footnote>
  <w:footnote w:id="42">
    <w:p w14:paraId="3A3D426E" w14:textId="6905AC08" w:rsidR="008C0428" w:rsidRPr="00CF61AE" w:rsidRDefault="008C0428" w:rsidP="00A95C03">
      <w:pPr>
        <w:pStyle w:val="FootnoteText"/>
        <w:rPr>
          <w:rStyle w:val="FootnoteReference"/>
          <w:sz w:val="16"/>
          <w:szCs w:val="16"/>
        </w:rPr>
      </w:pPr>
      <w:r w:rsidRPr="00CF61AE">
        <w:rPr>
          <w:rStyle w:val="FootnoteReference"/>
          <w:sz w:val="16"/>
          <w:szCs w:val="16"/>
        </w:rPr>
        <w:footnoteRef/>
      </w:r>
      <w:r w:rsidRPr="00CF61AE">
        <w:rPr>
          <w:rStyle w:val="FootnoteReference"/>
          <w:sz w:val="16"/>
          <w:szCs w:val="16"/>
        </w:rPr>
        <w:t xml:space="preserve"> </w:t>
      </w:r>
      <w:r w:rsidR="0084437B" w:rsidRPr="008E1EA8">
        <w:rPr>
          <w:rStyle w:val="FootnoteReference"/>
          <w:sz w:val="16"/>
          <w:szCs w:val="16"/>
          <w:vertAlign w:val="baseline"/>
        </w:rPr>
        <w:t>Burkina Faso</w:t>
      </w:r>
      <w:r w:rsidR="0084437B" w:rsidRPr="00CF61AE">
        <w:rPr>
          <w:rStyle w:val="FootnoteReference"/>
          <w:sz w:val="16"/>
          <w:szCs w:val="16"/>
          <w:vertAlign w:val="baseline"/>
        </w:rPr>
        <w:t xml:space="preserve">, </w:t>
      </w:r>
      <w:r w:rsidR="0084437B" w:rsidRPr="008E1EA8">
        <w:rPr>
          <w:rStyle w:val="FootnoteReference"/>
          <w:sz w:val="16"/>
          <w:szCs w:val="16"/>
          <w:vertAlign w:val="baseline"/>
        </w:rPr>
        <w:t>Burundi</w:t>
      </w:r>
      <w:r w:rsidR="0084437B" w:rsidRPr="00CF61AE">
        <w:rPr>
          <w:rStyle w:val="FootnoteReference"/>
          <w:sz w:val="16"/>
          <w:szCs w:val="16"/>
          <w:vertAlign w:val="baseline"/>
        </w:rPr>
        <w:t xml:space="preserve">, </w:t>
      </w:r>
      <w:r w:rsidR="0084437B" w:rsidRPr="008E1EA8">
        <w:rPr>
          <w:rStyle w:val="FootnoteReference"/>
          <w:sz w:val="16"/>
          <w:szCs w:val="16"/>
          <w:vertAlign w:val="baseline"/>
        </w:rPr>
        <w:t>Colombia</w:t>
      </w:r>
      <w:r w:rsidR="0084437B" w:rsidRPr="00CF61AE">
        <w:rPr>
          <w:rStyle w:val="FootnoteReference"/>
          <w:sz w:val="16"/>
          <w:szCs w:val="16"/>
          <w:vertAlign w:val="baseline"/>
        </w:rPr>
        <w:t xml:space="preserve">, European Union, </w:t>
      </w:r>
      <w:r w:rsidR="0084437B" w:rsidRPr="008E1EA8">
        <w:rPr>
          <w:rStyle w:val="FootnoteReference"/>
          <w:sz w:val="16"/>
          <w:szCs w:val="16"/>
          <w:vertAlign w:val="baseline"/>
        </w:rPr>
        <w:t>France</w:t>
      </w:r>
      <w:r w:rsidR="0084437B" w:rsidRPr="00CF61AE">
        <w:rPr>
          <w:rStyle w:val="FootnoteReference"/>
          <w:sz w:val="16"/>
          <w:szCs w:val="16"/>
          <w:vertAlign w:val="baseline"/>
        </w:rPr>
        <w:t xml:space="preserve">, </w:t>
      </w:r>
      <w:r w:rsidR="0084437B" w:rsidRPr="008E1EA8">
        <w:rPr>
          <w:rStyle w:val="FootnoteReference"/>
          <w:sz w:val="16"/>
          <w:szCs w:val="16"/>
          <w:vertAlign w:val="baseline"/>
        </w:rPr>
        <w:t>India</w:t>
      </w:r>
      <w:r w:rsidR="0084437B" w:rsidRPr="00CF61AE">
        <w:rPr>
          <w:rStyle w:val="FootnoteReference"/>
          <w:sz w:val="16"/>
          <w:szCs w:val="16"/>
          <w:vertAlign w:val="baseline"/>
        </w:rPr>
        <w:t xml:space="preserve">, </w:t>
      </w:r>
      <w:r w:rsidR="0084437B" w:rsidRPr="008E1EA8">
        <w:rPr>
          <w:rStyle w:val="FootnoteReference"/>
          <w:sz w:val="16"/>
          <w:szCs w:val="16"/>
          <w:vertAlign w:val="baseline"/>
        </w:rPr>
        <w:t>Ireland</w:t>
      </w:r>
      <w:r w:rsidR="0084437B" w:rsidRPr="00CF61AE">
        <w:rPr>
          <w:rStyle w:val="FootnoteReference"/>
          <w:sz w:val="16"/>
          <w:szCs w:val="16"/>
          <w:vertAlign w:val="baseline"/>
        </w:rPr>
        <w:t xml:space="preserve">, </w:t>
      </w:r>
      <w:r w:rsidR="0084437B" w:rsidRPr="008E1EA8">
        <w:rPr>
          <w:rStyle w:val="FootnoteReference"/>
          <w:sz w:val="16"/>
          <w:szCs w:val="16"/>
          <w:vertAlign w:val="baseline"/>
        </w:rPr>
        <w:t>Libya</w:t>
      </w:r>
      <w:r w:rsidR="0084437B" w:rsidRPr="00CF61AE">
        <w:rPr>
          <w:rStyle w:val="FootnoteReference"/>
          <w:sz w:val="16"/>
          <w:szCs w:val="16"/>
          <w:vertAlign w:val="baseline"/>
        </w:rPr>
        <w:t xml:space="preserve">, </w:t>
      </w:r>
      <w:r w:rsidR="0084437B" w:rsidRPr="008E1EA8">
        <w:rPr>
          <w:rStyle w:val="FootnoteReference"/>
          <w:sz w:val="16"/>
          <w:szCs w:val="16"/>
          <w:vertAlign w:val="baseline"/>
        </w:rPr>
        <w:t>Norway</w:t>
      </w:r>
      <w:r w:rsidR="0084437B" w:rsidRPr="008E1EA8">
        <w:rPr>
          <w:sz w:val="16"/>
          <w:szCs w:val="16"/>
        </w:rPr>
        <w:t xml:space="preserve">, Republic of </w:t>
      </w:r>
      <w:r w:rsidR="0084437B" w:rsidRPr="008E1EA8">
        <w:rPr>
          <w:rStyle w:val="FootnoteReference"/>
          <w:sz w:val="16"/>
          <w:szCs w:val="16"/>
          <w:vertAlign w:val="baseline"/>
        </w:rPr>
        <w:t>Moldova</w:t>
      </w:r>
      <w:r w:rsidR="0084437B" w:rsidRPr="00CF61AE">
        <w:rPr>
          <w:rStyle w:val="FootnoteReference"/>
          <w:sz w:val="16"/>
          <w:szCs w:val="16"/>
          <w:vertAlign w:val="baseline"/>
        </w:rPr>
        <w:t xml:space="preserve">, </w:t>
      </w:r>
      <w:r w:rsidR="0084437B" w:rsidRPr="008E1EA8">
        <w:rPr>
          <w:rStyle w:val="FootnoteReference"/>
          <w:sz w:val="16"/>
          <w:szCs w:val="16"/>
          <w:vertAlign w:val="baseline"/>
        </w:rPr>
        <w:t>Suriname</w:t>
      </w:r>
      <w:r w:rsidR="0084437B" w:rsidRPr="00CF61AE">
        <w:rPr>
          <w:rStyle w:val="FootnoteReference"/>
          <w:sz w:val="16"/>
          <w:szCs w:val="16"/>
          <w:vertAlign w:val="baseline"/>
        </w:rPr>
        <w:t xml:space="preserve">, </w:t>
      </w:r>
      <w:r w:rsidRPr="008E1EA8">
        <w:rPr>
          <w:rStyle w:val="FootnoteReference"/>
          <w:sz w:val="16"/>
          <w:szCs w:val="16"/>
          <w:vertAlign w:val="baseline"/>
        </w:rPr>
        <w:t>Slovenia</w:t>
      </w:r>
      <w:r w:rsidRPr="00CF61AE">
        <w:rPr>
          <w:rStyle w:val="FootnoteReference"/>
          <w:sz w:val="16"/>
          <w:szCs w:val="16"/>
          <w:vertAlign w:val="baseline"/>
        </w:rPr>
        <w:t xml:space="preserve">, </w:t>
      </w:r>
      <w:r w:rsidR="0084437B" w:rsidRPr="008E1EA8">
        <w:rPr>
          <w:rStyle w:val="FootnoteReference"/>
          <w:sz w:val="16"/>
          <w:szCs w:val="16"/>
          <w:vertAlign w:val="baseline"/>
        </w:rPr>
        <w:t>Togo</w:t>
      </w:r>
      <w:r w:rsidR="0084437B" w:rsidRPr="00CF61AE">
        <w:rPr>
          <w:rStyle w:val="FootnoteReference"/>
          <w:sz w:val="16"/>
          <w:szCs w:val="16"/>
          <w:vertAlign w:val="baseline"/>
        </w:rPr>
        <w:t xml:space="preserve">, </w:t>
      </w:r>
      <w:r w:rsidRPr="008E1EA8">
        <w:rPr>
          <w:rStyle w:val="FootnoteReference"/>
          <w:sz w:val="16"/>
          <w:szCs w:val="16"/>
          <w:vertAlign w:val="baseline"/>
        </w:rPr>
        <w:t>Tunisia</w:t>
      </w:r>
      <w:r w:rsidRPr="00CF61AE">
        <w:rPr>
          <w:rStyle w:val="FootnoteReference"/>
          <w:sz w:val="16"/>
          <w:szCs w:val="16"/>
          <w:vertAlign w:val="baseline"/>
        </w:rPr>
        <w:t xml:space="preserve">, </w:t>
      </w:r>
      <w:r w:rsidR="0084437B" w:rsidRPr="008E1EA8">
        <w:rPr>
          <w:rStyle w:val="FootnoteReference"/>
          <w:sz w:val="16"/>
          <w:szCs w:val="16"/>
          <w:vertAlign w:val="baseline"/>
        </w:rPr>
        <w:t>Uganda</w:t>
      </w:r>
      <w:r w:rsidR="0084437B" w:rsidRPr="00CF61AE">
        <w:rPr>
          <w:rStyle w:val="FootnoteReference"/>
          <w:sz w:val="16"/>
          <w:szCs w:val="16"/>
          <w:vertAlign w:val="baseline"/>
        </w:rPr>
        <w:t xml:space="preserve">, </w:t>
      </w:r>
      <w:r w:rsidRPr="008E1EA8">
        <w:rPr>
          <w:rStyle w:val="FootnoteReference"/>
          <w:sz w:val="16"/>
          <w:szCs w:val="16"/>
          <w:vertAlign w:val="baseline"/>
        </w:rPr>
        <w:t>Yemen</w:t>
      </w:r>
      <w:r w:rsidR="0084437B" w:rsidRPr="00CF61AE">
        <w:rPr>
          <w:sz w:val="16"/>
          <w:szCs w:val="16"/>
        </w:rPr>
        <w:t>.</w:t>
      </w:r>
    </w:p>
  </w:footnote>
  <w:footnote w:id="43">
    <w:p w14:paraId="5B2A55DE" w14:textId="2CB90610" w:rsidR="008C0428" w:rsidRPr="00CF61AE" w:rsidRDefault="008C0428" w:rsidP="00A95C03">
      <w:pPr>
        <w:pStyle w:val="FootnoteText"/>
        <w:rPr>
          <w:rStyle w:val="FootnoteReference"/>
          <w:sz w:val="16"/>
          <w:szCs w:val="16"/>
          <w:vertAlign w:val="baseline"/>
          <w:lang w:val="es-ES"/>
        </w:rPr>
      </w:pPr>
      <w:r w:rsidRPr="00CF61AE">
        <w:rPr>
          <w:rStyle w:val="FootnoteReference"/>
          <w:sz w:val="16"/>
          <w:szCs w:val="16"/>
        </w:rPr>
        <w:footnoteRef/>
      </w:r>
      <w:r w:rsidRPr="00CF61AE">
        <w:rPr>
          <w:rStyle w:val="FootnoteReference"/>
          <w:sz w:val="16"/>
          <w:szCs w:val="16"/>
          <w:lang w:val="es-ES"/>
        </w:rPr>
        <w:t xml:space="preserve"> </w:t>
      </w:r>
      <w:r w:rsidR="0084437B" w:rsidRPr="008E1EA8">
        <w:rPr>
          <w:rStyle w:val="FootnoteReference"/>
          <w:sz w:val="16"/>
          <w:szCs w:val="16"/>
          <w:vertAlign w:val="baseline"/>
          <w:lang w:val="es-ES"/>
        </w:rPr>
        <w:t>Burkina Faso</w:t>
      </w:r>
      <w:r w:rsidR="0084437B" w:rsidRPr="00CF61AE">
        <w:rPr>
          <w:rStyle w:val="FootnoteReference"/>
          <w:sz w:val="16"/>
          <w:szCs w:val="16"/>
          <w:vertAlign w:val="baseline"/>
          <w:lang w:val="es-ES"/>
        </w:rPr>
        <w:t>, E</w:t>
      </w:r>
      <w:r w:rsidR="0084437B" w:rsidRPr="00CF61AE">
        <w:rPr>
          <w:sz w:val="16"/>
          <w:szCs w:val="16"/>
          <w:lang w:val="es-ES"/>
        </w:rPr>
        <w:t xml:space="preserve">uropean </w:t>
      </w:r>
      <w:r w:rsidR="0084437B" w:rsidRPr="00CF61AE">
        <w:rPr>
          <w:rStyle w:val="FootnoteReference"/>
          <w:sz w:val="16"/>
          <w:szCs w:val="16"/>
          <w:vertAlign w:val="baseline"/>
          <w:lang w:val="es-ES"/>
        </w:rPr>
        <w:t xml:space="preserve">Union, </w:t>
      </w:r>
      <w:r w:rsidR="0084437B" w:rsidRPr="008E1EA8">
        <w:rPr>
          <w:rStyle w:val="FootnoteReference"/>
          <w:sz w:val="16"/>
          <w:szCs w:val="16"/>
          <w:vertAlign w:val="baseline"/>
          <w:lang w:val="es-ES"/>
        </w:rPr>
        <w:t>India</w:t>
      </w:r>
      <w:r w:rsidR="0084437B" w:rsidRPr="00CF61AE">
        <w:rPr>
          <w:rStyle w:val="FootnoteReference"/>
          <w:sz w:val="16"/>
          <w:szCs w:val="16"/>
          <w:vertAlign w:val="baseline"/>
          <w:lang w:val="es-ES"/>
        </w:rPr>
        <w:t>,</w:t>
      </w:r>
      <w:r w:rsidR="0084437B" w:rsidRPr="00CF61AE">
        <w:rPr>
          <w:sz w:val="16"/>
          <w:szCs w:val="16"/>
          <w:lang w:val="es-ES"/>
        </w:rPr>
        <w:t xml:space="preserve"> </w:t>
      </w:r>
      <w:r w:rsidR="0084437B" w:rsidRPr="008E1EA8">
        <w:rPr>
          <w:rStyle w:val="FootnoteReference"/>
          <w:sz w:val="16"/>
          <w:szCs w:val="16"/>
          <w:vertAlign w:val="baseline"/>
          <w:lang w:val="es-ES"/>
        </w:rPr>
        <w:t>Ireland</w:t>
      </w:r>
      <w:r w:rsidR="0084437B" w:rsidRPr="00CF61AE">
        <w:rPr>
          <w:rStyle w:val="FootnoteReference"/>
          <w:sz w:val="16"/>
          <w:szCs w:val="16"/>
          <w:vertAlign w:val="baseline"/>
          <w:lang w:val="es-ES"/>
        </w:rPr>
        <w:t xml:space="preserve">, </w:t>
      </w:r>
      <w:r w:rsidR="0084437B" w:rsidRPr="008E1EA8">
        <w:rPr>
          <w:rStyle w:val="FootnoteReference"/>
          <w:sz w:val="16"/>
          <w:szCs w:val="16"/>
          <w:vertAlign w:val="baseline"/>
          <w:lang w:val="es-ES"/>
        </w:rPr>
        <w:t>Norway</w:t>
      </w:r>
      <w:r w:rsidR="0084437B" w:rsidRPr="00CF61AE">
        <w:rPr>
          <w:sz w:val="16"/>
          <w:szCs w:val="16"/>
          <w:lang w:val="es-ES"/>
        </w:rPr>
        <w:t>,</w:t>
      </w:r>
      <w:r w:rsidR="0084437B" w:rsidRPr="00CF61AE">
        <w:rPr>
          <w:rStyle w:val="FootnoteReference"/>
          <w:sz w:val="16"/>
          <w:szCs w:val="16"/>
          <w:vertAlign w:val="baseline"/>
          <w:lang w:val="es-ES"/>
        </w:rPr>
        <w:t xml:space="preserve"> </w:t>
      </w:r>
      <w:r w:rsidRPr="008E1EA8">
        <w:rPr>
          <w:rStyle w:val="FootnoteReference"/>
          <w:sz w:val="16"/>
          <w:szCs w:val="16"/>
          <w:vertAlign w:val="baseline"/>
          <w:lang w:val="es-ES"/>
        </w:rPr>
        <w:t>Togo</w:t>
      </w:r>
      <w:r w:rsidR="0084437B" w:rsidRPr="00CF61AE">
        <w:rPr>
          <w:rStyle w:val="FootnoteReference"/>
          <w:sz w:val="16"/>
          <w:szCs w:val="16"/>
          <w:vertAlign w:val="baseline"/>
          <w:lang w:val="es-ES"/>
        </w:rPr>
        <w:t>.</w:t>
      </w:r>
    </w:p>
  </w:footnote>
  <w:footnote w:id="44">
    <w:p w14:paraId="022D12AC" w14:textId="0996FC42" w:rsidR="008C0428" w:rsidRPr="00CF61AE" w:rsidRDefault="008C0428" w:rsidP="00A95C03">
      <w:pPr>
        <w:pStyle w:val="FootnoteText"/>
        <w:rPr>
          <w:rStyle w:val="FootnoteReference"/>
          <w:sz w:val="16"/>
          <w:szCs w:val="16"/>
          <w:vertAlign w:val="baseline"/>
          <w:lang w:val="en-CA"/>
        </w:rPr>
      </w:pPr>
      <w:r w:rsidRPr="00CF61AE">
        <w:rPr>
          <w:rStyle w:val="FootnoteReference"/>
          <w:sz w:val="16"/>
          <w:szCs w:val="16"/>
        </w:rPr>
        <w:footnoteRef/>
      </w:r>
      <w:r w:rsidRPr="00CF61AE">
        <w:rPr>
          <w:rStyle w:val="FootnoteReference"/>
          <w:sz w:val="16"/>
          <w:szCs w:val="16"/>
          <w:lang w:val="en-CA"/>
        </w:rPr>
        <w:t xml:space="preserve"> </w:t>
      </w:r>
      <w:r w:rsidR="0084437B" w:rsidRPr="008E1EA8">
        <w:rPr>
          <w:rStyle w:val="FootnoteReference"/>
          <w:sz w:val="16"/>
          <w:szCs w:val="16"/>
          <w:vertAlign w:val="baseline"/>
          <w:lang w:val="en-CA"/>
        </w:rPr>
        <w:t>Burkina Faso</w:t>
      </w:r>
      <w:r w:rsidR="0084437B" w:rsidRPr="00CF61AE">
        <w:rPr>
          <w:rStyle w:val="FootnoteReference"/>
          <w:sz w:val="16"/>
          <w:szCs w:val="16"/>
          <w:vertAlign w:val="baseline"/>
          <w:lang w:val="en-CA"/>
        </w:rPr>
        <w:t>, E</w:t>
      </w:r>
      <w:r w:rsidR="0084437B" w:rsidRPr="00CF61AE">
        <w:rPr>
          <w:sz w:val="16"/>
          <w:szCs w:val="16"/>
          <w:lang w:val="en-CA"/>
        </w:rPr>
        <w:t xml:space="preserve">uropean </w:t>
      </w:r>
      <w:r w:rsidR="0084437B" w:rsidRPr="00CF61AE">
        <w:rPr>
          <w:rStyle w:val="FootnoteReference"/>
          <w:sz w:val="16"/>
          <w:szCs w:val="16"/>
          <w:vertAlign w:val="baseline"/>
          <w:lang w:val="en-CA"/>
        </w:rPr>
        <w:t xml:space="preserve">Union, </w:t>
      </w:r>
      <w:r w:rsidR="0084437B" w:rsidRPr="008E1EA8">
        <w:rPr>
          <w:rStyle w:val="FootnoteReference"/>
          <w:sz w:val="16"/>
          <w:szCs w:val="16"/>
          <w:vertAlign w:val="baseline"/>
          <w:lang w:val="en-CA"/>
        </w:rPr>
        <w:t>India</w:t>
      </w:r>
      <w:r w:rsidR="0084437B" w:rsidRPr="00CF61AE">
        <w:rPr>
          <w:rStyle w:val="FootnoteReference"/>
          <w:sz w:val="16"/>
          <w:szCs w:val="16"/>
          <w:vertAlign w:val="baseline"/>
          <w:lang w:val="en-CA"/>
        </w:rPr>
        <w:t xml:space="preserve">, </w:t>
      </w:r>
      <w:r w:rsidR="0084437B" w:rsidRPr="008E1EA8">
        <w:rPr>
          <w:rStyle w:val="FootnoteReference"/>
          <w:sz w:val="16"/>
          <w:szCs w:val="16"/>
          <w:vertAlign w:val="baseline"/>
          <w:lang w:val="en-CA"/>
        </w:rPr>
        <w:t>Ireland</w:t>
      </w:r>
      <w:r w:rsidR="0084437B" w:rsidRPr="00CF61AE">
        <w:rPr>
          <w:rStyle w:val="FootnoteReference"/>
          <w:sz w:val="16"/>
          <w:szCs w:val="16"/>
          <w:vertAlign w:val="baseline"/>
          <w:lang w:val="en-CA"/>
        </w:rPr>
        <w:t xml:space="preserve">, </w:t>
      </w:r>
      <w:r w:rsidR="0084437B" w:rsidRPr="008E1EA8">
        <w:rPr>
          <w:rStyle w:val="FootnoteReference"/>
          <w:sz w:val="16"/>
          <w:szCs w:val="16"/>
          <w:vertAlign w:val="baseline"/>
          <w:lang w:val="en-CA"/>
        </w:rPr>
        <w:t>Norway</w:t>
      </w:r>
      <w:r w:rsidR="0084437B" w:rsidRPr="00CF61AE">
        <w:rPr>
          <w:sz w:val="16"/>
          <w:szCs w:val="16"/>
          <w:lang w:val="en-CA"/>
        </w:rPr>
        <w:t>,</w:t>
      </w:r>
      <w:r w:rsidR="0084437B" w:rsidRPr="00CF61AE">
        <w:rPr>
          <w:rStyle w:val="FootnoteReference"/>
          <w:sz w:val="16"/>
          <w:szCs w:val="16"/>
          <w:vertAlign w:val="baseline"/>
          <w:lang w:val="en-CA"/>
        </w:rPr>
        <w:t xml:space="preserve"> </w:t>
      </w:r>
      <w:r w:rsidR="005E452B" w:rsidRPr="008E1EA8">
        <w:rPr>
          <w:sz w:val="16"/>
          <w:szCs w:val="16"/>
          <w:lang w:val="en-CA"/>
        </w:rPr>
        <w:t>Spain</w:t>
      </w:r>
      <w:r w:rsidR="005E452B" w:rsidRPr="00CF61AE">
        <w:rPr>
          <w:sz w:val="16"/>
          <w:szCs w:val="16"/>
          <w:lang w:val="en-CA"/>
        </w:rPr>
        <w:t xml:space="preserve">, </w:t>
      </w:r>
      <w:r w:rsidRPr="008E1EA8">
        <w:rPr>
          <w:rStyle w:val="FootnoteReference"/>
          <w:sz w:val="16"/>
          <w:szCs w:val="16"/>
          <w:vertAlign w:val="baseline"/>
          <w:lang w:val="en-CA"/>
        </w:rPr>
        <w:t>Togo</w:t>
      </w:r>
      <w:r w:rsidR="0084437B" w:rsidRPr="00CF61AE">
        <w:rPr>
          <w:rStyle w:val="FootnoteReference"/>
          <w:sz w:val="16"/>
          <w:szCs w:val="16"/>
          <w:vertAlign w:val="baseline"/>
          <w:lang w:val="en-CA"/>
        </w:rPr>
        <w:t>.</w:t>
      </w:r>
    </w:p>
  </w:footnote>
  <w:footnote w:id="45">
    <w:p w14:paraId="16320EFA" w14:textId="429F3BEE" w:rsidR="008C0428" w:rsidRPr="009C3E2A" w:rsidRDefault="008C0428" w:rsidP="008C0428">
      <w:pPr>
        <w:pStyle w:val="FootnoteText"/>
        <w:rPr>
          <w:rStyle w:val="FootnoteReference"/>
          <w:sz w:val="16"/>
          <w:szCs w:val="16"/>
          <w:vertAlign w:val="baseline"/>
        </w:rPr>
      </w:pPr>
      <w:r w:rsidRPr="00CF61AE">
        <w:rPr>
          <w:rStyle w:val="FootnoteReference"/>
          <w:sz w:val="16"/>
          <w:szCs w:val="16"/>
        </w:rPr>
        <w:footnoteRef/>
      </w:r>
      <w:r w:rsidRPr="00CF61AE">
        <w:rPr>
          <w:rStyle w:val="FootnoteReference"/>
          <w:sz w:val="16"/>
          <w:szCs w:val="16"/>
        </w:rPr>
        <w:t xml:space="preserve"> </w:t>
      </w:r>
      <w:r w:rsidR="0084437B" w:rsidRPr="008E1EA8">
        <w:rPr>
          <w:rStyle w:val="FootnoteReference"/>
          <w:sz w:val="16"/>
          <w:szCs w:val="16"/>
          <w:vertAlign w:val="baseline"/>
        </w:rPr>
        <w:t>Burkina Faso</w:t>
      </w:r>
      <w:r w:rsidR="0084437B" w:rsidRPr="00CF61AE">
        <w:rPr>
          <w:rStyle w:val="FootnoteReference"/>
          <w:sz w:val="16"/>
          <w:szCs w:val="16"/>
          <w:vertAlign w:val="baseline"/>
        </w:rPr>
        <w:t xml:space="preserve">, </w:t>
      </w:r>
      <w:r w:rsidR="0084437B" w:rsidRPr="008E1EA8">
        <w:rPr>
          <w:rStyle w:val="FootnoteReference"/>
          <w:sz w:val="16"/>
          <w:szCs w:val="16"/>
          <w:vertAlign w:val="baseline"/>
        </w:rPr>
        <w:t>Colombia</w:t>
      </w:r>
      <w:r w:rsidR="0084437B" w:rsidRPr="00CF61AE">
        <w:rPr>
          <w:rStyle w:val="FootnoteReference"/>
          <w:sz w:val="16"/>
          <w:szCs w:val="16"/>
          <w:vertAlign w:val="baseline"/>
        </w:rPr>
        <w:t xml:space="preserve">, European Union, </w:t>
      </w:r>
      <w:r w:rsidR="0084437B" w:rsidRPr="008E1EA8">
        <w:rPr>
          <w:rStyle w:val="FootnoteReference"/>
          <w:sz w:val="16"/>
          <w:szCs w:val="16"/>
          <w:vertAlign w:val="baseline"/>
        </w:rPr>
        <w:t>France</w:t>
      </w:r>
      <w:r w:rsidR="0084437B" w:rsidRPr="00CF61AE">
        <w:rPr>
          <w:rStyle w:val="FootnoteReference"/>
          <w:sz w:val="16"/>
          <w:szCs w:val="16"/>
          <w:vertAlign w:val="baseline"/>
        </w:rPr>
        <w:t xml:space="preserve">, </w:t>
      </w:r>
      <w:r w:rsidR="0084437B" w:rsidRPr="008E1EA8">
        <w:rPr>
          <w:rStyle w:val="FootnoteReference"/>
          <w:sz w:val="16"/>
          <w:szCs w:val="16"/>
          <w:vertAlign w:val="baseline"/>
        </w:rPr>
        <w:t>India</w:t>
      </w:r>
      <w:r w:rsidR="0084437B" w:rsidRPr="00CF61AE">
        <w:rPr>
          <w:rStyle w:val="FootnoteReference"/>
          <w:sz w:val="16"/>
          <w:szCs w:val="16"/>
          <w:vertAlign w:val="baseline"/>
        </w:rPr>
        <w:t xml:space="preserve">, </w:t>
      </w:r>
      <w:r w:rsidRPr="008E1EA8">
        <w:rPr>
          <w:rStyle w:val="FootnoteReference"/>
          <w:sz w:val="16"/>
          <w:szCs w:val="16"/>
          <w:vertAlign w:val="baseline"/>
        </w:rPr>
        <w:t>Ireland</w:t>
      </w:r>
      <w:r w:rsidRPr="00CF61AE">
        <w:rPr>
          <w:rStyle w:val="FootnoteReference"/>
          <w:sz w:val="16"/>
          <w:szCs w:val="16"/>
          <w:vertAlign w:val="baseline"/>
        </w:rPr>
        <w:t xml:space="preserve">, </w:t>
      </w:r>
      <w:r w:rsidR="0084437B" w:rsidRPr="008E1EA8">
        <w:rPr>
          <w:rStyle w:val="FootnoteReference"/>
          <w:sz w:val="16"/>
          <w:szCs w:val="16"/>
          <w:vertAlign w:val="baseline"/>
        </w:rPr>
        <w:t>Norway,</w:t>
      </w:r>
      <w:r w:rsidR="0084437B" w:rsidRPr="008E1EA8">
        <w:rPr>
          <w:sz w:val="16"/>
          <w:szCs w:val="16"/>
        </w:rPr>
        <w:t xml:space="preserve"> Republic of </w:t>
      </w:r>
      <w:r w:rsidR="0084437B" w:rsidRPr="008E1EA8">
        <w:rPr>
          <w:rStyle w:val="FootnoteReference"/>
          <w:sz w:val="16"/>
          <w:szCs w:val="16"/>
          <w:vertAlign w:val="baseline"/>
        </w:rPr>
        <w:t>Moldova</w:t>
      </w:r>
      <w:r w:rsidR="0084437B" w:rsidRPr="00CF61AE">
        <w:rPr>
          <w:rStyle w:val="FootnoteReference"/>
          <w:sz w:val="16"/>
          <w:szCs w:val="16"/>
          <w:vertAlign w:val="baseline"/>
        </w:rPr>
        <w:t xml:space="preserve">, </w:t>
      </w:r>
      <w:r w:rsidRPr="008E1EA8">
        <w:rPr>
          <w:rStyle w:val="FootnoteReference"/>
          <w:sz w:val="16"/>
          <w:szCs w:val="16"/>
          <w:vertAlign w:val="baseline"/>
        </w:rPr>
        <w:t>Togo</w:t>
      </w:r>
      <w:r w:rsidRPr="00CF61AE">
        <w:rPr>
          <w:rStyle w:val="FootnoteReference"/>
          <w:sz w:val="16"/>
          <w:szCs w:val="16"/>
          <w:vertAlign w:val="baseline"/>
        </w:rPr>
        <w:t xml:space="preserve">, </w:t>
      </w:r>
      <w:r w:rsidRPr="008E1EA8">
        <w:rPr>
          <w:rStyle w:val="FootnoteReference"/>
          <w:sz w:val="16"/>
          <w:szCs w:val="16"/>
          <w:vertAlign w:val="baseline"/>
        </w:rPr>
        <w:t>Yemen</w:t>
      </w:r>
      <w:r w:rsidR="0084437B" w:rsidRPr="00CF61AE">
        <w:rPr>
          <w:sz w:val="16"/>
          <w:szCs w:val="16"/>
        </w:rPr>
        <w:t>.</w:t>
      </w:r>
    </w:p>
  </w:footnote>
  <w:footnote w:id="46">
    <w:p w14:paraId="7627CE68" w14:textId="37E51318" w:rsidR="00F5289F" w:rsidRPr="00CF61AE" w:rsidRDefault="00F5289F" w:rsidP="00F5289F">
      <w:pPr>
        <w:pStyle w:val="FootnoteText"/>
        <w:rPr>
          <w:rStyle w:val="FootnoteReference"/>
          <w:sz w:val="16"/>
          <w:szCs w:val="16"/>
          <w:vertAlign w:val="baseline"/>
        </w:rPr>
      </w:pPr>
      <w:r w:rsidRPr="00CF61AE">
        <w:rPr>
          <w:rStyle w:val="FootnoteReference"/>
          <w:sz w:val="16"/>
          <w:szCs w:val="16"/>
        </w:rPr>
        <w:footnoteRef/>
      </w:r>
      <w:r w:rsidRPr="00CF61AE">
        <w:rPr>
          <w:rStyle w:val="FootnoteReference"/>
          <w:sz w:val="16"/>
          <w:szCs w:val="16"/>
        </w:rPr>
        <w:t xml:space="preserve"> </w:t>
      </w:r>
      <w:r w:rsidRPr="008E1EA8">
        <w:rPr>
          <w:rStyle w:val="FootnoteReference"/>
          <w:sz w:val="16"/>
          <w:szCs w:val="16"/>
          <w:vertAlign w:val="baseline"/>
        </w:rPr>
        <w:t>Afghanistan</w:t>
      </w:r>
      <w:r w:rsidRPr="00CF61AE">
        <w:rPr>
          <w:rStyle w:val="FootnoteReference"/>
          <w:sz w:val="16"/>
          <w:szCs w:val="16"/>
          <w:vertAlign w:val="baseline"/>
        </w:rPr>
        <w:t xml:space="preserve">, </w:t>
      </w:r>
      <w:r w:rsidRPr="008E1EA8">
        <w:rPr>
          <w:rStyle w:val="FootnoteReference"/>
          <w:sz w:val="16"/>
          <w:szCs w:val="16"/>
          <w:vertAlign w:val="baseline"/>
        </w:rPr>
        <w:t>Andorra</w:t>
      </w:r>
      <w:r w:rsidRPr="00CF61AE">
        <w:rPr>
          <w:rStyle w:val="FootnoteReference"/>
          <w:sz w:val="16"/>
          <w:szCs w:val="16"/>
          <w:vertAlign w:val="baseline"/>
        </w:rPr>
        <w:t xml:space="preserve">, </w:t>
      </w:r>
      <w:r w:rsidRPr="008E1EA8">
        <w:rPr>
          <w:rStyle w:val="FootnoteReference"/>
          <w:sz w:val="16"/>
          <w:szCs w:val="16"/>
          <w:vertAlign w:val="baseline"/>
        </w:rPr>
        <w:t>Argentina</w:t>
      </w:r>
      <w:r w:rsidRPr="00CF61AE">
        <w:rPr>
          <w:rStyle w:val="FootnoteReference"/>
          <w:sz w:val="16"/>
          <w:szCs w:val="16"/>
          <w:vertAlign w:val="baseline"/>
        </w:rPr>
        <w:t xml:space="preserve">, </w:t>
      </w:r>
      <w:r w:rsidRPr="008E1EA8">
        <w:rPr>
          <w:rStyle w:val="FootnoteReference"/>
          <w:sz w:val="16"/>
          <w:szCs w:val="16"/>
          <w:vertAlign w:val="baseline"/>
        </w:rPr>
        <w:t>Belgium</w:t>
      </w:r>
      <w:r w:rsidRPr="00CF61AE">
        <w:rPr>
          <w:rStyle w:val="FootnoteReference"/>
          <w:sz w:val="16"/>
          <w:szCs w:val="16"/>
          <w:vertAlign w:val="baseline"/>
        </w:rPr>
        <w:t xml:space="preserve">, </w:t>
      </w:r>
      <w:r w:rsidRPr="008E1EA8">
        <w:rPr>
          <w:rStyle w:val="FootnoteReference"/>
          <w:sz w:val="16"/>
          <w:szCs w:val="16"/>
          <w:vertAlign w:val="baseline"/>
        </w:rPr>
        <w:t>Burkina Faso</w:t>
      </w:r>
      <w:r w:rsidRPr="00CF61AE">
        <w:rPr>
          <w:rStyle w:val="FootnoteReference"/>
          <w:sz w:val="16"/>
          <w:szCs w:val="16"/>
          <w:vertAlign w:val="baseline"/>
        </w:rPr>
        <w:t xml:space="preserve">, </w:t>
      </w:r>
      <w:r w:rsidRPr="008E1EA8">
        <w:rPr>
          <w:rStyle w:val="FootnoteReference"/>
          <w:sz w:val="16"/>
          <w:szCs w:val="16"/>
          <w:vertAlign w:val="baseline"/>
        </w:rPr>
        <w:t>Burundi</w:t>
      </w:r>
      <w:r w:rsidRPr="00CF61AE">
        <w:rPr>
          <w:rStyle w:val="FootnoteReference"/>
          <w:sz w:val="16"/>
          <w:szCs w:val="16"/>
          <w:vertAlign w:val="baseline"/>
        </w:rPr>
        <w:t xml:space="preserve">, </w:t>
      </w:r>
      <w:r w:rsidRPr="008E1EA8">
        <w:rPr>
          <w:rStyle w:val="FootnoteReference"/>
          <w:sz w:val="16"/>
          <w:szCs w:val="16"/>
          <w:vertAlign w:val="baseline"/>
        </w:rPr>
        <w:t>Canada</w:t>
      </w:r>
      <w:r w:rsidRPr="00CF61AE">
        <w:rPr>
          <w:rStyle w:val="FootnoteReference"/>
          <w:sz w:val="16"/>
          <w:szCs w:val="16"/>
          <w:vertAlign w:val="baseline"/>
        </w:rPr>
        <w:t xml:space="preserve">, </w:t>
      </w:r>
      <w:r w:rsidRPr="008E1EA8">
        <w:rPr>
          <w:rStyle w:val="FootnoteReference"/>
          <w:sz w:val="16"/>
          <w:szCs w:val="16"/>
          <w:vertAlign w:val="baseline"/>
        </w:rPr>
        <w:t>China</w:t>
      </w:r>
      <w:r w:rsidRPr="00CF61AE">
        <w:rPr>
          <w:rStyle w:val="FootnoteReference"/>
          <w:sz w:val="16"/>
          <w:szCs w:val="16"/>
          <w:vertAlign w:val="baseline"/>
        </w:rPr>
        <w:t xml:space="preserve">, </w:t>
      </w:r>
      <w:r w:rsidRPr="008E1EA8">
        <w:rPr>
          <w:rStyle w:val="FootnoteReference"/>
          <w:sz w:val="16"/>
          <w:szCs w:val="16"/>
          <w:vertAlign w:val="baseline"/>
        </w:rPr>
        <w:t>Cuba</w:t>
      </w:r>
      <w:r w:rsidRPr="00CF61AE">
        <w:rPr>
          <w:rStyle w:val="FootnoteReference"/>
          <w:sz w:val="16"/>
          <w:szCs w:val="16"/>
          <w:vertAlign w:val="baseline"/>
        </w:rPr>
        <w:t xml:space="preserve">, European Union, </w:t>
      </w:r>
      <w:r w:rsidRPr="008E1EA8">
        <w:rPr>
          <w:rStyle w:val="FootnoteReference"/>
          <w:sz w:val="16"/>
          <w:szCs w:val="16"/>
          <w:vertAlign w:val="baseline"/>
        </w:rPr>
        <w:t>France</w:t>
      </w:r>
      <w:r w:rsidRPr="00CF61AE">
        <w:rPr>
          <w:rStyle w:val="FootnoteReference"/>
          <w:sz w:val="16"/>
          <w:szCs w:val="16"/>
          <w:vertAlign w:val="baseline"/>
        </w:rPr>
        <w:t xml:space="preserve">, </w:t>
      </w:r>
      <w:r w:rsidRPr="008E1EA8">
        <w:rPr>
          <w:rStyle w:val="FootnoteReference"/>
          <w:sz w:val="16"/>
          <w:szCs w:val="16"/>
          <w:vertAlign w:val="baseline"/>
        </w:rPr>
        <w:t>Germany</w:t>
      </w:r>
      <w:r w:rsidRPr="00CF61AE">
        <w:rPr>
          <w:rStyle w:val="FootnoteReference"/>
          <w:sz w:val="16"/>
          <w:szCs w:val="16"/>
          <w:vertAlign w:val="baseline"/>
        </w:rPr>
        <w:t xml:space="preserve">, </w:t>
      </w:r>
      <w:r w:rsidRPr="008E1EA8">
        <w:rPr>
          <w:rStyle w:val="FootnoteReference"/>
          <w:sz w:val="16"/>
          <w:szCs w:val="16"/>
          <w:vertAlign w:val="baseline"/>
        </w:rPr>
        <w:t>Hungary</w:t>
      </w:r>
      <w:r w:rsidRPr="00CF61AE">
        <w:rPr>
          <w:rStyle w:val="FootnoteReference"/>
          <w:sz w:val="16"/>
          <w:szCs w:val="16"/>
          <w:vertAlign w:val="baseline"/>
        </w:rPr>
        <w:t xml:space="preserve">, </w:t>
      </w:r>
      <w:r w:rsidRPr="008E1EA8">
        <w:rPr>
          <w:rStyle w:val="FootnoteReference"/>
          <w:sz w:val="16"/>
          <w:szCs w:val="16"/>
          <w:vertAlign w:val="baseline"/>
        </w:rPr>
        <w:t>Indonesia</w:t>
      </w:r>
      <w:r w:rsidRPr="00CF61AE">
        <w:rPr>
          <w:rStyle w:val="FootnoteReference"/>
          <w:sz w:val="16"/>
          <w:szCs w:val="16"/>
          <w:vertAlign w:val="baseline"/>
        </w:rPr>
        <w:t xml:space="preserve">, </w:t>
      </w:r>
      <w:r w:rsidRPr="008E1EA8">
        <w:rPr>
          <w:rStyle w:val="FootnoteReference"/>
          <w:sz w:val="16"/>
          <w:szCs w:val="16"/>
          <w:vertAlign w:val="baseline"/>
        </w:rPr>
        <w:t>Ireland</w:t>
      </w:r>
      <w:r w:rsidRPr="00CF61AE">
        <w:rPr>
          <w:rStyle w:val="FootnoteReference"/>
          <w:sz w:val="16"/>
          <w:szCs w:val="16"/>
          <w:vertAlign w:val="baseline"/>
        </w:rPr>
        <w:t xml:space="preserve">, </w:t>
      </w:r>
      <w:r w:rsidRPr="008E1EA8">
        <w:rPr>
          <w:rStyle w:val="FootnoteReference"/>
          <w:sz w:val="16"/>
          <w:szCs w:val="16"/>
          <w:vertAlign w:val="baseline"/>
        </w:rPr>
        <w:t>Italy</w:t>
      </w:r>
      <w:r w:rsidRPr="00CF61AE">
        <w:rPr>
          <w:rStyle w:val="FootnoteReference"/>
          <w:sz w:val="16"/>
          <w:szCs w:val="16"/>
          <w:vertAlign w:val="baseline"/>
        </w:rPr>
        <w:t xml:space="preserve">, </w:t>
      </w:r>
      <w:r w:rsidRPr="008E1EA8">
        <w:rPr>
          <w:rStyle w:val="FootnoteReference"/>
          <w:sz w:val="16"/>
          <w:szCs w:val="16"/>
          <w:vertAlign w:val="baseline"/>
        </w:rPr>
        <w:t>Japan</w:t>
      </w:r>
      <w:r w:rsidRPr="00CF61AE">
        <w:rPr>
          <w:rStyle w:val="FootnoteReference"/>
          <w:sz w:val="16"/>
          <w:szCs w:val="16"/>
          <w:vertAlign w:val="baseline"/>
        </w:rPr>
        <w:t xml:space="preserve">, </w:t>
      </w:r>
      <w:r w:rsidRPr="008E1EA8">
        <w:rPr>
          <w:rStyle w:val="FootnoteReference"/>
          <w:sz w:val="16"/>
          <w:szCs w:val="16"/>
          <w:vertAlign w:val="baseline"/>
        </w:rPr>
        <w:t>Liechtenstein</w:t>
      </w:r>
      <w:r w:rsidRPr="00CF61AE">
        <w:rPr>
          <w:rStyle w:val="FootnoteReference"/>
          <w:sz w:val="16"/>
          <w:szCs w:val="16"/>
          <w:vertAlign w:val="baseline"/>
        </w:rPr>
        <w:t xml:space="preserve">, </w:t>
      </w:r>
      <w:r w:rsidRPr="008E1EA8">
        <w:rPr>
          <w:rStyle w:val="FootnoteReference"/>
          <w:sz w:val="16"/>
          <w:szCs w:val="16"/>
          <w:vertAlign w:val="baseline"/>
        </w:rPr>
        <w:t>Luxembourg</w:t>
      </w:r>
      <w:r w:rsidRPr="00CF61AE">
        <w:rPr>
          <w:rStyle w:val="FootnoteReference"/>
          <w:sz w:val="16"/>
          <w:szCs w:val="16"/>
          <w:vertAlign w:val="baseline"/>
        </w:rPr>
        <w:t xml:space="preserve">, </w:t>
      </w:r>
      <w:r w:rsidRPr="008E1EA8">
        <w:rPr>
          <w:rStyle w:val="FootnoteReference"/>
          <w:sz w:val="16"/>
          <w:szCs w:val="16"/>
          <w:vertAlign w:val="baseline"/>
        </w:rPr>
        <w:t xml:space="preserve">Malaysia, Republic of Korea, </w:t>
      </w:r>
      <w:r w:rsidR="00EF167E" w:rsidRPr="008E1EA8">
        <w:rPr>
          <w:sz w:val="16"/>
          <w:szCs w:val="16"/>
        </w:rPr>
        <w:t xml:space="preserve">Republic of </w:t>
      </w:r>
      <w:r w:rsidR="00EF167E" w:rsidRPr="008E1EA8">
        <w:rPr>
          <w:rStyle w:val="FootnoteReference"/>
          <w:sz w:val="16"/>
          <w:szCs w:val="16"/>
          <w:vertAlign w:val="baseline"/>
        </w:rPr>
        <w:t>Moldova</w:t>
      </w:r>
      <w:r w:rsidR="00EF167E" w:rsidRPr="00CF61AE">
        <w:rPr>
          <w:rStyle w:val="FootnoteReference"/>
          <w:sz w:val="16"/>
          <w:szCs w:val="16"/>
          <w:vertAlign w:val="baseline"/>
        </w:rPr>
        <w:t xml:space="preserve">, </w:t>
      </w:r>
      <w:r w:rsidRPr="008E1EA8">
        <w:rPr>
          <w:rStyle w:val="FootnoteReference"/>
          <w:sz w:val="16"/>
          <w:szCs w:val="16"/>
          <w:vertAlign w:val="baseline"/>
        </w:rPr>
        <w:t>Slovenia</w:t>
      </w:r>
      <w:r w:rsidRPr="00CF61AE">
        <w:rPr>
          <w:rStyle w:val="FootnoteReference"/>
          <w:sz w:val="16"/>
          <w:szCs w:val="16"/>
          <w:vertAlign w:val="baseline"/>
        </w:rPr>
        <w:t xml:space="preserve">, </w:t>
      </w:r>
      <w:r w:rsidR="00CB4D2D" w:rsidRPr="008E1EA8">
        <w:rPr>
          <w:sz w:val="16"/>
          <w:szCs w:val="16"/>
        </w:rPr>
        <w:t>Spain</w:t>
      </w:r>
      <w:r w:rsidR="00CB4D2D" w:rsidRPr="00CF61AE">
        <w:rPr>
          <w:sz w:val="16"/>
          <w:szCs w:val="16"/>
        </w:rPr>
        <w:t xml:space="preserve">, </w:t>
      </w:r>
      <w:r w:rsidRPr="008E1EA8">
        <w:rPr>
          <w:rStyle w:val="FootnoteReference"/>
          <w:sz w:val="16"/>
          <w:szCs w:val="16"/>
          <w:vertAlign w:val="baseline"/>
        </w:rPr>
        <w:t>Suriname</w:t>
      </w:r>
      <w:r w:rsidRPr="00CF61AE">
        <w:rPr>
          <w:rStyle w:val="FootnoteReference"/>
          <w:sz w:val="16"/>
          <w:szCs w:val="16"/>
          <w:vertAlign w:val="baseline"/>
        </w:rPr>
        <w:t xml:space="preserve">, </w:t>
      </w:r>
      <w:r w:rsidRPr="008E1EA8">
        <w:rPr>
          <w:rStyle w:val="FootnoteReference"/>
          <w:sz w:val="16"/>
          <w:szCs w:val="16"/>
          <w:vertAlign w:val="baseline"/>
        </w:rPr>
        <w:t>Switzerland</w:t>
      </w:r>
      <w:r w:rsidRPr="00CF61AE">
        <w:rPr>
          <w:rStyle w:val="FootnoteReference"/>
          <w:sz w:val="16"/>
          <w:szCs w:val="16"/>
          <w:vertAlign w:val="baseline"/>
        </w:rPr>
        <w:t xml:space="preserve">, </w:t>
      </w:r>
      <w:r w:rsidRPr="008E1EA8">
        <w:rPr>
          <w:rStyle w:val="FootnoteReference"/>
          <w:sz w:val="16"/>
          <w:szCs w:val="16"/>
          <w:vertAlign w:val="baseline"/>
        </w:rPr>
        <w:t>Thailand</w:t>
      </w:r>
      <w:r w:rsidRPr="00CF61AE">
        <w:rPr>
          <w:rStyle w:val="FootnoteReference"/>
          <w:sz w:val="16"/>
          <w:szCs w:val="16"/>
          <w:vertAlign w:val="baseline"/>
        </w:rPr>
        <w:t xml:space="preserve">, </w:t>
      </w:r>
      <w:r w:rsidRPr="008E1EA8">
        <w:rPr>
          <w:rStyle w:val="FootnoteReference"/>
          <w:sz w:val="16"/>
          <w:szCs w:val="16"/>
          <w:vertAlign w:val="baseline"/>
        </w:rPr>
        <w:t>Togo</w:t>
      </w:r>
      <w:r w:rsidRPr="00CF61AE">
        <w:rPr>
          <w:rStyle w:val="FootnoteReference"/>
          <w:sz w:val="16"/>
          <w:szCs w:val="16"/>
          <w:vertAlign w:val="baseline"/>
        </w:rPr>
        <w:t xml:space="preserve">, </w:t>
      </w:r>
      <w:r w:rsidRPr="008E1EA8">
        <w:rPr>
          <w:rStyle w:val="FootnoteReference"/>
          <w:sz w:val="16"/>
          <w:szCs w:val="16"/>
          <w:vertAlign w:val="baseline"/>
        </w:rPr>
        <w:t>Tonga</w:t>
      </w:r>
      <w:r w:rsidRPr="00CF61AE">
        <w:rPr>
          <w:rStyle w:val="FootnoteReference"/>
          <w:sz w:val="16"/>
          <w:szCs w:val="16"/>
          <w:vertAlign w:val="baseline"/>
        </w:rPr>
        <w:t xml:space="preserve">, </w:t>
      </w:r>
      <w:r w:rsidRPr="008E1EA8">
        <w:rPr>
          <w:rStyle w:val="FootnoteReference"/>
          <w:sz w:val="16"/>
          <w:szCs w:val="16"/>
          <w:vertAlign w:val="baseline"/>
        </w:rPr>
        <w:t>Tunisia</w:t>
      </w:r>
      <w:r w:rsidRPr="00CF61AE">
        <w:rPr>
          <w:rStyle w:val="FootnoteReference"/>
          <w:sz w:val="16"/>
          <w:szCs w:val="16"/>
          <w:vertAlign w:val="baseline"/>
        </w:rPr>
        <w:t xml:space="preserve">, </w:t>
      </w:r>
      <w:r w:rsidRPr="008E1EA8">
        <w:rPr>
          <w:rStyle w:val="FootnoteReference"/>
          <w:sz w:val="16"/>
          <w:szCs w:val="16"/>
          <w:vertAlign w:val="baseline"/>
        </w:rPr>
        <w:t>Uganda, United</w:t>
      </w:r>
      <w:r w:rsidRPr="00CF61AE">
        <w:rPr>
          <w:rStyle w:val="FootnoteReference"/>
          <w:sz w:val="16"/>
          <w:szCs w:val="16"/>
          <w:vertAlign w:val="baseline"/>
        </w:rPr>
        <w:t xml:space="preserve"> Kingdom, </w:t>
      </w:r>
      <w:r w:rsidRPr="008E1EA8">
        <w:rPr>
          <w:rStyle w:val="FootnoteReference"/>
          <w:sz w:val="16"/>
          <w:szCs w:val="16"/>
          <w:vertAlign w:val="baseline"/>
        </w:rPr>
        <w:t>Yemen</w:t>
      </w:r>
      <w:r w:rsidR="0035094A" w:rsidRPr="00CF61AE">
        <w:rPr>
          <w:sz w:val="16"/>
          <w:szCs w:val="16"/>
        </w:rPr>
        <w:t>.</w:t>
      </w:r>
    </w:p>
  </w:footnote>
  <w:footnote w:id="47">
    <w:p w14:paraId="3087E842" w14:textId="1D987D9C" w:rsidR="008C0428" w:rsidRPr="009C3E2A" w:rsidRDefault="008C0428" w:rsidP="00A95C03">
      <w:pPr>
        <w:rPr>
          <w:rStyle w:val="FootnoteReference"/>
          <w:rFonts w:asciiTheme="majorBidi" w:hAnsiTheme="majorBidi" w:cstheme="majorBidi"/>
          <w:sz w:val="16"/>
          <w:szCs w:val="16"/>
          <w:vertAlign w:val="baseline"/>
        </w:rPr>
      </w:pPr>
      <w:r w:rsidRPr="00CF61AE">
        <w:rPr>
          <w:rStyle w:val="FootnoteReference"/>
          <w:rFonts w:asciiTheme="majorBidi" w:hAnsiTheme="majorBidi" w:cstheme="majorBidi"/>
          <w:sz w:val="16"/>
          <w:szCs w:val="16"/>
        </w:rPr>
        <w:footnoteRef/>
      </w:r>
      <w:r w:rsidRPr="00CF61AE">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Andorra</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CF61AE">
        <w:rPr>
          <w:rStyle w:val="FootnoteReference"/>
          <w:rFonts w:asciiTheme="majorBidi" w:hAnsiTheme="majorBidi" w:cstheme="majorBidi"/>
          <w:sz w:val="16"/>
          <w:szCs w:val="16"/>
          <w:vertAlign w:val="baseline"/>
        </w:rPr>
        <w:t xml:space="preserve">, </w:t>
      </w:r>
      <w:r w:rsidR="009C3656" w:rsidRPr="00CF61AE">
        <w:rPr>
          <w:rStyle w:val="FootnoteReference"/>
          <w:rFonts w:asciiTheme="majorBidi" w:hAnsiTheme="majorBidi" w:cstheme="majorBidi"/>
          <w:sz w:val="16"/>
          <w:szCs w:val="16"/>
          <w:vertAlign w:val="baseline"/>
        </w:rPr>
        <w:t>Aruba</w:t>
      </w:r>
      <w:r w:rsidR="009C3656" w:rsidRPr="00CF61AE">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CF61AE">
        <w:rPr>
          <w:rFonts w:asciiTheme="majorBidi" w:hAnsiTheme="majorBidi" w:cstheme="majorBidi"/>
          <w:sz w:val="16"/>
          <w:szCs w:val="16"/>
        </w:rPr>
        <w:t>)</w:t>
      </w:r>
      <w:r w:rsidR="009C3656"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CF61AE">
        <w:rPr>
          <w:rStyle w:val="FootnoteReference"/>
          <w:rFonts w:asciiTheme="majorBidi" w:hAnsiTheme="majorBidi" w:cstheme="majorBidi"/>
          <w:sz w:val="16"/>
          <w:szCs w:val="16"/>
          <w:vertAlign w:val="baseline"/>
        </w:rPr>
        <w:t xml:space="preserve">, </w:t>
      </w:r>
      <w:r w:rsidR="00D62E26" w:rsidRPr="00CF61AE">
        <w:rPr>
          <w:rStyle w:val="FootnoteReference"/>
          <w:rFonts w:asciiTheme="majorBidi" w:hAnsiTheme="majorBidi" w:cstheme="majorBidi"/>
          <w:sz w:val="16"/>
          <w:szCs w:val="16"/>
          <w:vertAlign w:val="baseline"/>
        </w:rPr>
        <w:t>Curaçao</w:t>
      </w:r>
      <w:r w:rsidR="00D62E26" w:rsidRPr="00CF61AE">
        <w:rPr>
          <w:rFonts w:asciiTheme="majorBidi" w:hAnsiTheme="majorBidi" w:cstheme="majorBidi"/>
          <w:sz w:val="16"/>
          <w:szCs w:val="16"/>
        </w:rPr>
        <w:t xml:space="preserve"> (</w:t>
      </w:r>
      <w:r w:rsidR="00D62E26" w:rsidRPr="008E1EA8">
        <w:rPr>
          <w:rFonts w:asciiTheme="majorBidi" w:hAnsiTheme="majorBidi" w:cstheme="majorBidi"/>
          <w:sz w:val="16"/>
          <w:szCs w:val="16"/>
        </w:rPr>
        <w:t xml:space="preserve">Kingdom of the </w:t>
      </w:r>
      <w:r w:rsidR="00D62E26" w:rsidRPr="008E1EA8">
        <w:rPr>
          <w:rStyle w:val="FootnoteReference"/>
          <w:rFonts w:asciiTheme="majorBidi" w:hAnsiTheme="majorBidi" w:cstheme="majorBidi"/>
          <w:sz w:val="16"/>
          <w:szCs w:val="16"/>
          <w:vertAlign w:val="baseline"/>
        </w:rPr>
        <w:t>Netherlands</w:t>
      </w:r>
      <w:r w:rsidR="00D62E26" w:rsidRPr="00CF61AE">
        <w:rPr>
          <w:rFonts w:asciiTheme="majorBidi" w:hAnsiTheme="majorBidi" w:cstheme="majorBidi"/>
          <w:sz w:val="16"/>
          <w:szCs w:val="16"/>
        </w:rPr>
        <w:t>)</w:t>
      </w:r>
      <w:r w:rsidR="00D62E26"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Malaysia, Republic of Korea, </w:t>
      </w:r>
      <w:r w:rsidR="00EF167E" w:rsidRPr="008E1EA8">
        <w:rPr>
          <w:rFonts w:asciiTheme="majorBidi" w:hAnsiTheme="majorBidi" w:cstheme="majorBidi"/>
          <w:sz w:val="16"/>
          <w:szCs w:val="16"/>
        </w:rPr>
        <w:t xml:space="preserve">Republic of </w:t>
      </w:r>
      <w:r w:rsidR="00EF167E" w:rsidRPr="008E1EA8">
        <w:rPr>
          <w:rStyle w:val="FootnoteReference"/>
          <w:rFonts w:asciiTheme="majorBidi" w:hAnsiTheme="majorBidi" w:cstheme="majorBidi"/>
          <w:sz w:val="16"/>
          <w:szCs w:val="16"/>
          <w:vertAlign w:val="baseline"/>
        </w:rPr>
        <w:t>Moldova</w:t>
      </w:r>
      <w:r w:rsidR="00EF167E"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w:t>
      </w:r>
      <w:r w:rsidRPr="00CF61AE">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FC0E88" w:rsidRPr="008E1EA8">
        <w:rPr>
          <w:rFonts w:asciiTheme="majorBidi" w:hAnsiTheme="majorBidi" w:cstheme="majorBidi"/>
          <w:sz w:val="16"/>
          <w:szCs w:val="16"/>
        </w:rPr>
        <w:t xml:space="preserve"> </w:t>
      </w:r>
      <w:r w:rsidR="00FC0E88" w:rsidRPr="008E1EA8">
        <w:rPr>
          <w:rFonts w:asciiTheme="majorBidi" w:hAnsiTheme="majorBidi" w:cstheme="majorBidi"/>
          <w:sz w:val="16"/>
          <w:szCs w:val="16"/>
          <w:lang w:val="en-CA"/>
        </w:rPr>
        <w:t>(Bolivarian Republic of)</w:t>
      </w:r>
      <w:r w:rsidR="00FC0E88" w:rsidRPr="00CF61AE">
        <w:rPr>
          <w:rFonts w:asciiTheme="majorBidi" w:hAnsiTheme="majorBidi" w:cstheme="majorBidi"/>
          <w:sz w:val="16"/>
          <w:szCs w:val="16"/>
          <w:lang w:val="en-CA"/>
        </w:rPr>
        <w:t>.</w:t>
      </w:r>
    </w:p>
  </w:footnote>
  <w:footnote w:id="48">
    <w:p w14:paraId="68E5F28F" w14:textId="6BE10C7B" w:rsidR="008C0428" w:rsidRPr="0015085C" w:rsidRDefault="008C0428" w:rsidP="00A95C03">
      <w:pPr>
        <w:pStyle w:val="FootnoteText"/>
        <w:rPr>
          <w:rStyle w:val="FootnoteReference"/>
          <w:rFonts w:asciiTheme="majorBidi" w:hAnsiTheme="majorBidi" w:cstheme="majorBidi"/>
          <w:sz w:val="16"/>
          <w:szCs w:val="16"/>
          <w:vertAlign w:val="baseline"/>
        </w:rPr>
      </w:pPr>
      <w:r w:rsidRPr="00BE5A64">
        <w:rPr>
          <w:rStyle w:val="FootnoteReference"/>
          <w:rFonts w:asciiTheme="majorBidi" w:hAnsiTheme="majorBidi" w:cstheme="majorBidi"/>
          <w:sz w:val="16"/>
          <w:szCs w:val="16"/>
        </w:rPr>
        <w:footnoteRef/>
      </w:r>
      <w:r w:rsidRPr="00BE5A64">
        <w:rPr>
          <w:rStyle w:val="FootnoteReference"/>
          <w:rFonts w:asciiTheme="majorBidi" w:hAnsiTheme="majorBidi" w:cstheme="majorBidi"/>
          <w:sz w:val="16"/>
          <w:szCs w:val="16"/>
        </w:rPr>
        <w:t xml:space="preserve"> </w:t>
      </w:r>
      <w:r w:rsidR="009C3656" w:rsidRPr="0015085C">
        <w:rPr>
          <w:rStyle w:val="FootnoteReference"/>
          <w:rFonts w:asciiTheme="majorBidi" w:hAnsiTheme="majorBidi" w:cstheme="majorBidi"/>
          <w:sz w:val="16"/>
          <w:szCs w:val="16"/>
          <w:vertAlign w:val="baseline"/>
        </w:rPr>
        <w:t>Aruba</w:t>
      </w:r>
      <w:r w:rsidR="009C3656" w:rsidRPr="0015085C">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15085C">
        <w:rPr>
          <w:rFonts w:asciiTheme="majorBidi" w:hAnsiTheme="majorBidi" w:cstheme="majorBidi"/>
          <w:sz w:val="16"/>
          <w:szCs w:val="16"/>
        </w:rPr>
        <w:t>)</w:t>
      </w:r>
      <w:r w:rsidR="009C3656"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Australia</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15085C">
        <w:rPr>
          <w:rStyle w:val="FootnoteReference"/>
          <w:rFonts w:asciiTheme="majorBidi" w:hAnsiTheme="majorBidi" w:cstheme="majorBidi"/>
          <w:sz w:val="16"/>
          <w:szCs w:val="16"/>
          <w:vertAlign w:val="baseline"/>
        </w:rPr>
        <w:t xml:space="preserve">, </w:t>
      </w:r>
      <w:r w:rsidR="00D62E26" w:rsidRPr="0015085C">
        <w:rPr>
          <w:rStyle w:val="FootnoteReference"/>
          <w:rFonts w:asciiTheme="majorBidi" w:hAnsiTheme="majorBidi" w:cstheme="majorBidi"/>
          <w:sz w:val="16"/>
          <w:szCs w:val="16"/>
          <w:vertAlign w:val="baseline"/>
        </w:rPr>
        <w:t>Curaçao</w:t>
      </w:r>
      <w:r w:rsidR="00D62E26" w:rsidRPr="0015085C">
        <w:rPr>
          <w:rFonts w:asciiTheme="majorBidi" w:hAnsiTheme="majorBidi" w:cstheme="majorBidi"/>
          <w:sz w:val="16"/>
          <w:szCs w:val="16"/>
        </w:rPr>
        <w:t xml:space="preserve"> (</w:t>
      </w:r>
      <w:r w:rsidR="00D62E26" w:rsidRPr="008E1EA8">
        <w:rPr>
          <w:rFonts w:asciiTheme="majorBidi" w:hAnsiTheme="majorBidi" w:cstheme="majorBidi"/>
          <w:sz w:val="16"/>
          <w:szCs w:val="16"/>
        </w:rPr>
        <w:t xml:space="preserve">Kingdom of the </w:t>
      </w:r>
      <w:r w:rsidR="00D62E26" w:rsidRPr="008E1EA8">
        <w:rPr>
          <w:rStyle w:val="FootnoteReference"/>
          <w:rFonts w:asciiTheme="majorBidi" w:hAnsiTheme="majorBidi" w:cstheme="majorBidi"/>
          <w:sz w:val="16"/>
          <w:szCs w:val="16"/>
          <w:vertAlign w:val="baseline"/>
        </w:rPr>
        <w:t>Netherlands</w:t>
      </w:r>
      <w:r w:rsidR="00D62E26" w:rsidRPr="0015085C">
        <w:rPr>
          <w:rFonts w:asciiTheme="majorBidi" w:hAnsiTheme="majorBidi" w:cstheme="majorBidi"/>
          <w:sz w:val="16"/>
          <w:szCs w:val="16"/>
        </w:rPr>
        <w:t>)</w:t>
      </w:r>
      <w:r w:rsidR="00D62E26" w:rsidRPr="0015085C">
        <w:rPr>
          <w:rStyle w:val="FootnoteReference"/>
          <w:rFonts w:asciiTheme="majorBidi" w:hAnsiTheme="majorBidi" w:cstheme="majorBidi"/>
          <w:sz w:val="16"/>
          <w:szCs w:val="16"/>
          <w:vertAlign w:val="baseline"/>
        </w:rPr>
        <w:t xml:space="preserve">, </w:t>
      </w:r>
      <w:r w:rsidRPr="0015085C">
        <w:rPr>
          <w:rStyle w:val="FootnoteReference"/>
          <w:rFonts w:asciiTheme="majorBidi" w:hAnsiTheme="majorBidi" w:cstheme="majorBidi"/>
          <w:sz w:val="16"/>
          <w:szCs w:val="16"/>
          <w:vertAlign w:val="baseline"/>
        </w:rPr>
        <w:t xml:space="preserve">European Union, </w:t>
      </w:r>
      <w:r w:rsidRPr="008E1EA8">
        <w:rPr>
          <w:rStyle w:val="FootnoteReference"/>
          <w:rFonts w:asciiTheme="majorBidi" w:hAnsiTheme="majorBidi" w:cstheme="majorBidi"/>
          <w:sz w:val="16"/>
          <w:szCs w:val="16"/>
          <w:vertAlign w:val="baseline"/>
        </w:rPr>
        <w:t>France</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Iran</w:t>
      </w:r>
      <w:r w:rsidR="00090DF0" w:rsidRPr="008E1EA8">
        <w:rPr>
          <w:rFonts w:asciiTheme="majorBidi" w:hAnsiTheme="majorBidi" w:cstheme="majorBidi"/>
          <w:sz w:val="16"/>
          <w:szCs w:val="16"/>
        </w:rPr>
        <w:t xml:space="preserve"> (Islamic Republic of)</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 Netherlands</w:t>
      </w:r>
      <w:r w:rsidR="00FC0E88" w:rsidRPr="008E1EA8">
        <w:rPr>
          <w:rFonts w:asciiTheme="majorBidi" w:hAnsiTheme="majorBidi" w:cstheme="majorBidi"/>
          <w:sz w:val="16"/>
          <w:szCs w:val="16"/>
        </w:rPr>
        <w:t xml:space="preserve"> (Kingdom of the)</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 United</w:t>
      </w:r>
      <w:r w:rsidRPr="0015085C">
        <w:rPr>
          <w:rStyle w:val="FootnoteReference"/>
          <w:rFonts w:asciiTheme="majorBidi" w:hAnsiTheme="majorBidi" w:cstheme="majorBidi"/>
          <w:sz w:val="16"/>
          <w:szCs w:val="16"/>
          <w:vertAlign w:val="baseline"/>
        </w:rPr>
        <w:t xml:space="preserve"> Kingdom</w:t>
      </w:r>
      <w:r w:rsidRPr="008E1EA8">
        <w:rPr>
          <w:rStyle w:val="FootnoteReference"/>
          <w:rFonts w:asciiTheme="majorBidi" w:hAnsiTheme="majorBidi" w:cstheme="majorBidi"/>
          <w:sz w:val="16"/>
          <w:szCs w:val="16"/>
          <w:vertAlign w:val="baseline"/>
        </w:rPr>
        <w:t xml:space="preserve">, </w:t>
      </w:r>
      <w:r w:rsidR="0030169A" w:rsidRPr="008E1EA8">
        <w:rPr>
          <w:rFonts w:asciiTheme="majorBidi" w:hAnsiTheme="majorBidi" w:cstheme="majorBidi"/>
          <w:sz w:val="16"/>
          <w:szCs w:val="16"/>
        </w:rPr>
        <w:t xml:space="preserve">United Republic of </w:t>
      </w:r>
      <w:r w:rsidR="0030169A" w:rsidRPr="008E1EA8">
        <w:rPr>
          <w:rStyle w:val="FootnoteReference"/>
          <w:rFonts w:asciiTheme="majorBidi" w:hAnsiTheme="majorBidi" w:cstheme="majorBidi"/>
          <w:sz w:val="16"/>
          <w:szCs w:val="16"/>
          <w:vertAlign w:val="baseline"/>
        </w:rPr>
        <w:t>Tanzania</w:t>
      </w:r>
      <w:r w:rsidR="0030169A" w:rsidRPr="0015085C">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FC0E88" w:rsidRPr="0015085C">
        <w:rPr>
          <w:rFonts w:asciiTheme="majorBidi" w:hAnsiTheme="majorBidi" w:cstheme="majorBidi"/>
          <w:sz w:val="16"/>
          <w:szCs w:val="16"/>
        </w:rPr>
        <w:t>.</w:t>
      </w:r>
    </w:p>
  </w:footnote>
  <w:footnote w:id="49">
    <w:p w14:paraId="589735D5" w14:textId="1D98A6D7" w:rsidR="008C0428" w:rsidRPr="009C3E2A" w:rsidRDefault="008C0428" w:rsidP="00A95C03">
      <w:pPr>
        <w:pStyle w:val="FootnoteText"/>
        <w:rPr>
          <w:rStyle w:val="FootnoteReference"/>
          <w:rFonts w:asciiTheme="majorBidi" w:hAnsiTheme="majorBidi" w:cstheme="majorBidi"/>
          <w:szCs w:val="18"/>
          <w:vertAlign w:val="baseline"/>
        </w:rPr>
      </w:pPr>
      <w:r w:rsidRPr="0015085C">
        <w:rPr>
          <w:rStyle w:val="FootnoteReference"/>
          <w:rFonts w:asciiTheme="majorBidi" w:hAnsiTheme="majorBidi" w:cstheme="majorBidi"/>
          <w:sz w:val="16"/>
          <w:szCs w:val="16"/>
        </w:rPr>
        <w:footnoteRef/>
      </w:r>
      <w:r w:rsidRPr="0015085C">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Andorra</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15085C">
        <w:rPr>
          <w:rStyle w:val="FootnoteReference"/>
          <w:rFonts w:asciiTheme="majorBidi" w:hAnsiTheme="majorBidi" w:cstheme="majorBidi"/>
          <w:sz w:val="16"/>
          <w:szCs w:val="16"/>
          <w:vertAlign w:val="baseline"/>
        </w:rPr>
        <w:t xml:space="preserve">, </w:t>
      </w:r>
      <w:r w:rsidR="009C3656" w:rsidRPr="0015085C">
        <w:rPr>
          <w:rStyle w:val="FootnoteReference"/>
          <w:rFonts w:asciiTheme="majorBidi" w:hAnsiTheme="majorBidi" w:cstheme="majorBidi"/>
          <w:sz w:val="16"/>
          <w:szCs w:val="16"/>
          <w:vertAlign w:val="baseline"/>
        </w:rPr>
        <w:t>Aruba</w:t>
      </w:r>
      <w:r w:rsidR="009C3656" w:rsidRPr="0015085C">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15085C">
        <w:rPr>
          <w:rFonts w:asciiTheme="majorBidi" w:hAnsiTheme="majorBidi" w:cstheme="majorBidi"/>
          <w:sz w:val="16"/>
          <w:szCs w:val="16"/>
        </w:rPr>
        <w:t>)</w:t>
      </w:r>
      <w:r w:rsidR="009C3656"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 Netherlands</w:t>
      </w:r>
      <w:r w:rsidR="00FC0E88" w:rsidRPr="008E1EA8">
        <w:rPr>
          <w:rFonts w:asciiTheme="majorBidi" w:hAnsiTheme="majorBidi" w:cstheme="majorBidi"/>
          <w:sz w:val="16"/>
          <w:szCs w:val="16"/>
        </w:rPr>
        <w:t xml:space="preserve"> (Kingdom of the)</w:t>
      </w:r>
      <w:r w:rsidRPr="008E1EA8">
        <w:rPr>
          <w:rStyle w:val="FootnoteReference"/>
          <w:rFonts w:asciiTheme="majorBidi" w:hAnsiTheme="majorBidi" w:cstheme="majorBidi"/>
          <w:sz w:val="16"/>
          <w:szCs w:val="16"/>
          <w:vertAlign w:val="baseline"/>
        </w:rPr>
        <w:t xml:space="preserve">, Republic of Korea, </w:t>
      </w:r>
      <w:r w:rsidR="00EF167E" w:rsidRPr="008E1EA8">
        <w:rPr>
          <w:rFonts w:asciiTheme="majorBidi" w:hAnsiTheme="majorBidi" w:cstheme="majorBidi"/>
          <w:sz w:val="16"/>
          <w:szCs w:val="16"/>
        </w:rPr>
        <w:t xml:space="preserve">Republic of </w:t>
      </w:r>
      <w:r w:rsidR="00EF167E" w:rsidRPr="008E1EA8">
        <w:rPr>
          <w:rStyle w:val="FootnoteReference"/>
          <w:rFonts w:asciiTheme="majorBidi" w:hAnsiTheme="majorBidi" w:cstheme="majorBidi"/>
          <w:sz w:val="16"/>
          <w:szCs w:val="16"/>
          <w:vertAlign w:val="baseline"/>
        </w:rPr>
        <w:t>Moldova</w:t>
      </w:r>
      <w:r w:rsidR="00EF167E"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15085C">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15085C">
        <w:rPr>
          <w:rStyle w:val="FootnoteReference"/>
          <w:rFonts w:asciiTheme="majorBidi" w:hAnsiTheme="majorBidi" w:cstheme="majorBidi"/>
          <w:sz w:val="16"/>
          <w:szCs w:val="16"/>
          <w:vertAlign w:val="baseline"/>
        </w:rPr>
        <w:t xml:space="preserve"> Kingdom</w:t>
      </w:r>
      <w:r w:rsidR="00FC0E88" w:rsidRPr="0015085C">
        <w:rPr>
          <w:rFonts w:asciiTheme="majorBidi" w:hAnsiTheme="majorBidi" w:cstheme="majorBidi"/>
          <w:sz w:val="16"/>
          <w:szCs w:val="16"/>
        </w:rPr>
        <w:t>.</w:t>
      </w:r>
    </w:p>
  </w:footnote>
  <w:footnote w:id="50">
    <w:p w14:paraId="3BF91D12" w14:textId="7184DADB" w:rsidR="008C0428" w:rsidRPr="00BA05F3" w:rsidRDefault="008C0428" w:rsidP="008C0428">
      <w:pPr>
        <w:pStyle w:val="FootnoteText"/>
        <w:rPr>
          <w:rStyle w:val="FootnoteReference"/>
          <w:rFonts w:asciiTheme="majorBidi" w:hAnsiTheme="majorBidi" w:cstheme="majorBidi"/>
          <w:sz w:val="16"/>
          <w:szCs w:val="16"/>
        </w:rPr>
      </w:pPr>
      <w:r w:rsidRPr="006C64C6">
        <w:rPr>
          <w:rStyle w:val="FootnoteReference"/>
          <w:rFonts w:asciiTheme="majorBidi" w:hAnsiTheme="majorBidi" w:cstheme="majorBidi"/>
          <w:sz w:val="16"/>
          <w:szCs w:val="16"/>
        </w:rPr>
        <w:footnoteRef/>
      </w:r>
      <w:r w:rsidRPr="006C64C6">
        <w:rPr>
          <w:rStyle w:val="FootnoteReference"/>
          <w:rFonts w:asciiTheme="majorBidi" w:hAnsiTheme="majorBidi" w:cstheme="majorBidi"/>
          <w:sz w:val="16"/>
          <w:szCs w:val="16"/>
        </w:rPr>
        <w:t xml:space="preserve"> </w:t>
      </w:r>
      <w:r w:rsidR="00D135EB" w:rsidRPr="008E1EA8">
        <w:rPr>
          <w:rStyle w:val="FootnoteReference"/>
          <w:rFonts w:asciiTheme="majorBidi" w:hAnsiTheme="majorBidi" w:cstheme="majorBidi"/>
          <w:sz w:val="16"/>
          <w:szCs w:val="16"/>
          <w:vertAlign w:val="baseline"/>
        </w:rPr>
        <w:t>Colombia</w:t>
      </w:r>
      <w:r w:rsidR="00D135EB" w:rsidRPr="006C64C6">
        <w:rPr>
          <w:rStyle w:val="FootnoteReference"/>
          <w:rFonts w:asciiTheme="majorBidi" w:hAnsiTheme="majorBidi" w:cstheme="majorBidi"/>
          <w:sz w:val="16"/>
          <w:szCs w:val="16"/>
          <w:vertAlign w:val="baseline"/>
        </w:rPr>
        <w:t xml:space="preserve">, </w:t>
      </w:r>
      <w:r w:rsidR="00D135EB" w:rsidRPr="008E1EA8">
        <w:rPr>
          <w:rStyle w:val="FootnoteReference"/>
          <w:rFonts w:asciiTheme="majorBidi" w:hAnsiTheme="majorBidi" w:cstheme="majorBidi"/>
          <w:sz w:val="16"/>
          <w:szCs w:val="16"/>
          <w:vertAlign w:val="baseline"/>
        </w:rPr>
        <w:t>Indonesia</w:t>
      </w:r>
      <w:r w:rsidR="00D135EB"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Mauritania, </w:t>
      </w:r>
      <w:r w:rsidR="00690D9F" w:rsidRPr="008E1EA8">
        <w:rPr>
          <w:rFonts w:asciiTheme="majorBidi" w:hAnsiTheme="majorBidi" w:cstheme="majorBidi"/>
          <w:sz w:val="16"/>
          <w:szCs w:val="16"/>
        </w:rPr>
        <w:t xml:space="preserve">Republic of </w:t>
      </w:r>
      <w:r w:rsidRPr="008E1EA8">
        <w:rPr>
          <w:rStyle w:val="FootnoteReference"/>
          <w:rFonts w:asciiTheme="majorBidi" w:hAnsiTheme="majorBidi" w:cstheme="majorBidi"/>
          <w:sz w:val="16"/>
          <w:szCs w:val="16"/>
          <w:vertAlign w:val="baseline"/>
        </w:rPr>
        <w:t>Moldova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Pr="008E1EA8">
        <w:rPr>
          <w:rStyle w:val="FootnoteReference"/>
          <w:rFonts w:asciiTheme="majorBidi" w:hAnsiTheme="majorBidi" w:cstheme="majorBidi"/>
          <w:sz w:val="16"/>
          <w:szCs w:val="16"/>
        </w:rPr>
        <w:t xml:space="preserve"> </w:t>
      </w:r>
      <w:r w:rsidR="00FC0E88" w:rsidRPr="008E1EA8">
        <w:rPr>
          <w:rFonts w:asciiTheme="majorBidi" w:hAnsiTheme="majorBidi" w:cstheme="majorBidi"/>
          <w:sz w:val="16"/>
          <w:szCs w:val="16"/>
          <w:lang w:val="en-CA"/>
        </w:rPr>
        <w:t>(Bolivarian Republic of)</w:t>
      </w:r>
      <w:r w:rsidR="00FC0E88" w:rsidRPr="006C64C6">
        <w:rPr>
          <w:rFonts w:asciiTheme="majorBidi" w:hAnsiTheme="majorBidi" w:cstheme="majorBidi"/>
          <w:sz w:val="16"/>
          <w:szCs w:val="16"/>
          <w:lang w:val="en-CA"/>
        </w:rPr>
        <w:t>.</w:t>
      </w:r>
    </w:p>
  </w:footnote>
  <w:footnote w:id="51">
    <w:p w14:paraId="5EDD1C92" w14:textId="17986B33" w:rsidR="008C0428" w:rsidRPr="006C64C6" w:rsidRDefault="008C0428" w:rsidP="008C0428">
      <w:pPr>
        <w:pStyle w:val="FootnoteText"/>
        <w:rPr>
          <w:rStyle w:val="FootnoteReference"/>
          <w:rFonts w:asciiTheme="majorBidi" w:hAnsiTheme="majorBidi" w:cstheme="majorBidi"/>
          <w:sz w:val="16"/>
          <w:szCs w:val="16"/>
          <w:vertAlign w:val="baseline"/>
        </w:rPr>
      </w:pPr>
      <w:r w:rsidRPr="006C64C6">
        <w:rPr>
          <w:rStyle w:val="FootnoteReference"/>
          <w:rFonts w:asciiTheme="majorBidi" w:hAnsiTheme="majorBidi" w:cstheme="majorBidi"/>
          <w:sz w:val="16"/>
          <w:szCs w:val="16"/>
        </w:rPr>
        <w:footnoteRef/>
      </w:r>
      <w:r w:rsidRPr="006C64C6">
        <w:rPr>
          <w:rStyle w:val="FootnoteReference"/>
          <w:rFonts w:asciiTheme="majorBidi" w:hAnsiTheme="majorBidi" w:cstheme="majorBidi"/>
          <w:sz w:val="16"/>
          <w:szCs w:val="16"/>
        </w:rPr>
        <w:t xml:space="preserve"> </w:t>
      </w:r>
      <w:r w:rsidR="00D22C1C" w:rsidRPr="008E1EA8">
        <w:rPr>
          <w:rStyle w:val="FootnoteReference"/>
          <w:rFonts w:asciiTheme="majorBidi" w:hAnsiTheme="majorBidi" w:cstheme="majorBidi"/>
          <w:sz w:val="16"/>
          <w:szCs w:val="16"/>
          <w:vertAlign w:val="baseline"/>
        </w:rPr>
        <w:t>Andorra</w:t>
      </w:r>
      <w:r w:rsidR="00D22C1C" w:rsidRPr="006C64C6">
        <w:rPr>
          <w:rStyle w:val="FootnoteReference"/>
          <w:rFonts w:asciiTheme="majorBidi" w:hAnsiTheme="majorBidi" w:cstheme="majorBidi"/>
          <w:sz w:val="16"/>
          <w:szCs w:val="16"/>
          <w:vertAlign w:val="baseline"/>
        </w:rPr>
        <w:t xml:space="preserve">, </w:t>
      </w:r>
      <w:r w:rsidR="00D22C1C" w:rsidRPr="008E1EA8">
        <w:rPr>
          <w:rStyle w:val="FootnoteReference"/>
          <w:rFonts w:asciiTheme="majorBidi" w:hAnsiTheme="majorBidi" w:cstheme="majorBidi"/>
          <w:sz w:val="16"/>
          <w:szCs w:val="16"/>
          <w:vertAlign w:val="baseline"/>
        </w:rPr>
        <w:t>Burkina Faso</w:t>
      </w:r>
      <w:r w:rsidR="00D22C1C" w:rsidRPr="006C64C6">
        <w:rPr>
          <w:rStyle w:val="FootnoteReference"/>
          <w:rFonts w:asciiTheme="majorBidi" w:hAnsiTheme="majorBidi" w:cstheme="majorBidi"/>
          <w:sz w:val="16"/>
          <w:szCs w:val="16"/>
          <w:vertAlign w:val="baseline"/>
        </w:rPr>
        <w:t xml:space="preserve">, </w:t>
      </w:r>
      <w:r w:rsidR="00D22C1C" w:rsidRPr="008E1EA8">
        <w:rPr>
          <w:rStyle w:val="FootnoteReference"/>
          <w:rFonts w:asciiTheme="majorBidi" w:hAnsiTheme="majorBidi" w:cstheme="majorBidi"/>
          <w:sz w:val="16"/>
          <w:szCs w:val="16"/>
          <w:vertAlign w:val="baseline"/>
        </w:rPr>
        <w:t>Canada</w:t>
      </w:r>
      <w:r w:rsidR="00D22C1C" w:rsidRPr="006C64C6">
        <w:rPr>
          <w:rStyle w:val="FootnoteReference"/>
          <w:rFonts w:asciiTheme="majorBidi" w:hAnsiTheme="majorBidi" w:cstheme="majorBidi"/>
          <w:sz w:val="16"/>
          <w:szCs w:val="16"/>
          <w:vertAlign w:val="baseline"/>
        </w:rPr>
        <w:t xml:space="preserve">, </w:t>
      </w:r>
      <w:r w:rsidR="00D22C1C" w:rsidRPr="008E1EA8">
        <w:rPr>
          <w:rStyle w:val="FootnoteReference"/>
          <w:rFonts w:asciiTheme="majorBidi" w:hAnsiTheme="majorBidi" w:cstheme="majorBidi"/>
          <w:sz w:val="16"/>
          <w:szCs w:val="16"/>
          <w:vertAlign w:val="baseline"/>
        </w:rPr>
        <w:t>China</w:t>
      </w:r>
      <w:r w:rsidR="00D22C1C"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6C64C6">
        <w:rPr>
          <w:rStyle w:val="FootnoteReference"/>
          <w:rFonts w:asciiTheme="majorBidi" w:hAnsiTheme="majorBidi" w:cstheme="majorBidi"/>
          <w:sz w:val="16"/>
          <w:szCs w:val="16"/>
          <w:vertAlign w:val="baseline"/>
        </w:rPr>
        <w:t xml:space="preserve">, </w:t>
      </w:r>
      <w:r w:rsidR="00D22C1C" w:rsidRPr="008E1EA8">
        <w:rPr>
          <w:rStyle w:val="FootnoteReference"/>
          <w:rFonts w:asciiTheme="majorBidi" w:hAnsiTheme="majorBidi" w:cstheme="majorBidi"/>
          <w:sz w:val="16"/>
          <w:szCs w:val="16"/>
          <w:vertAlign w:val="baseline"/>
        </w:rPr>
        <w:t>Japan</w:t>
      </w:r>
      <w:r w:rsidR="00D22C1C" w:rsidRPr="006C64C6">
        <w:rPr>
          <w:rStyle w:val="FootnoteReference"/>
          <w:rFonts w:asciiTheme="majorBidi" w:hAnsiTheme="majorBidi" w:cstheme="majorBidi"/>
          <w:sz w:val="16"/>
          <w:szCs w:val="16"/>
          <w:vertAlign w:val="baseline"/>
        </w:rPr>
        <w:t xml:space="preserve">, </w:t>
      </w:r>
      <w:r w:rsidR="00D22C1C" w:rsidRPr="008E1EA8">
        <w:rPr>
          <w:rStyle w:val="FootnoteReference"/>
          <w:rFonts w:asciiTheme="majorBidi" w:hAnsiTheme="majorBidi" w:cstheme="majorBidi"/>
          <w:sz w:val="16"/>
          <w:szCs w:val="16"/>
          <w:vertAlign w:val="baseline"/>
        </w:rPr>
        <w:t>Malaysia, Netherlands</w:t>
      </w:r>
      <w:r w:rsidR="00D22C1C" w:rsidRPr="008E1EA8">
        <w:rPr>
          <w:rFonts w:asciiTheme="majorBidi" w:hAnsiTheme="majorBidi" w:cstheme="majorBidi"/>
          <w:sz w:val="16"/>
          <w:szCs w:val="16"/>
        </w:rPr>
        <w:t xml:space="preserve"> (Kingdom of the)</w:t>
      </w:r>
      <w:r w:rsidR="00D22C1C" w:rsidRPr="006C64C6">
        <w:rPr>
          <w:rStyle w:val="FootnoteReference"/>
          <w:rFonts w:asciiTheme="majorBidi" w:hAnsiTheme="majorBidi" w:cstheme="majorBidi"/>
          <w:sz w:val="16"/>
          <w:szCs w:val="16"/>
          <w:vertAlign w:val="baseline"/>
        </w:rPr>
        <w:t xml:space="preserve">, </w:t>
      </w:r>
      <w:r w:rsidR="00D22C1C" w:rsidRPr="008E1EA8">
        <w:rPr>
          <w:rStyle w:val="FootnoteReference"/>
          <w:rFonts w:asciiTheme="majorBidi" w:hAnsiTheme="majorBidi" w:cstheme="majorBidi"/>
          <w:sz w:val="16"/>
          <w:szCs w:val="16"/>
          <w:vertAlign w:val="baseline"/>
        </w:rPr>
        <w:t>Peru</w:t>
      </w:r>
      <w:r w:rsidR="00D22C1C" w:rsidRPr="006C64C6">
        <w:rPr>
          <w:rStyle w:val="FootnoteReference"/>
          <w:rFonts w:asciiTheme="majorBidi" w:hAnsiTheme="majorBidi" w:cstheme="majorBidi"/>
          <w:sz w:val="16"/>
          <w:szCs w:val="16"/>
          <w:vertAlign w:val="baseline"/>
        </w:rPr>
        <w:t xml:space="preserve">, </w:t>
      </w:r>
      <w:r w:rsidR="00D22C1C" w:rsidRPr="008E1EA8">
        <w:rPr>
          <w:rStyle w:val="FootnoteReference"/>
          <w:rFonts w:asciiTheme="majorBidi" w:hAnsiTheme="majorBidi" w:cstheme="majorBidi"/>
          <w:sz w:val="16"/>
          <w:szCs w:val="16"/>
          <w:vertAlign w:val="baseline"/>
        </w:rPr>
        <w:t>State of Palestine</w:t>
      </w:r>
      <w:r w:rsidR="00D22C1C" w:rsidRPr="006C64C6">
        <w:rPr>
          <w:rStyle w:val="FootnoteReference"/>
          <w:rFonts w:asciiTheme="majorBidi" w:hAnsiTheme="majorBidi" w:cstheme="majorBidi"/>
          <w:sz w:val="16"/>
          <w:szCs w:val="16"/>
          <w:vertAlign w:val="baseline"/>
        </w:rPr>
        <w:t xml:space="preserve">, </w:t>
      </w:r>
      <w:r w:rsidR="00D22C1C" w:rsidRPr="008E1EA8">
        <w:rPr>
          <w:rStyle w:val="FootnoteReference"/>
          <w:rFonts w:asciiTheme="majorBidi" w:hAnsiTheme="majorBidi" w:cstheme="majorBidi"/>
          <w:sz w:val="16"/>
          <w:szCs w:val="16"/>
          <w:vertAlign w:val="baseline"/>
        </w:rPr>
        <w:t>Suriname</w:t>
      </w:r>
      <w:r w:rsidR="00D22C1C" w:rsidRPr="006C64C6">
        <w:rPr>
          <w:rStyle w:val="FootnoteReference"/>
          <w:rFonts w:asciiTheme="majorBidi" w:hAnsiTheme="majorBidi" w:cstheme="majorBidi"/>
          <w:sz w:val="16"/>
          <w:szCs w:val="16"/>
          <w:vertAlign w:val="baseline"/>
        </w:rPr>
        <w:t xml:space="preserve">, </w:t>
      </w:r>
      <w:r w:rsidR="00D22C1C" w:rsidRPr="008E1EA8">
        <w:rPr>
          <w:rStyle w:val="FootnoteReference"/>
          <w:rFonts w:asciiTheme="majorBidi" w:hAnsiTheme="majorBidi" w:cstheme="majorBidi"/>
          <w:sz w:val="16"/>
          <w:szCs w:val="16"/>
          <w:vertAlign w:val="baseline"/>
        </w:rPr>
        <w:t>Tonga</w:t>
      </w:r>
      <w:r w:rsidR="00D22C1C"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w:t>
      </w:r>
      <w:r w:rsidR="008030ED" w:rsidRPr="008E1EA8">
        <w:rPr>
          <w:rFonts w:asciiTheme="majorBidi" w:hAnsiTheme="majorBidi" w:cstheme="majorBidi"/>
          <w:sz w:val="16"/>
          <w:szCs w:val="16"/>
        </w:rPr>
        <w:t xml:space="preserve">, United Republic of </w:t>
      </w:r>
      <w:r w:rsidR="008030ED" w:rsidRPr="008E1EA8">
        <w:rPr>
          <w:rStyle w:val="FootnoteReference"/>
          <w:rFonts w:asciiTheme="majorBidi" w:hAnsiTheme="majorBidi" w:cstheme="majorBidi"/>
          <w:sz w:val="16"/>
          <w:szCs w:val="16"/>
          <w:vertAlign w:val="baseline"/>
        </w:rPr>
        <w:t>Tanzania</w:t>
      </w:r>
      <w:r w:rsidR="00FC0E88" w:rsidRPr="006C64C6">
        <w:rPr>
          <w:rFonts w:asciiTheme="majorBidi" w:hAnsiTheme="majorBidi" w:cstheme="majorBidi"/>
          <w:sz w:val="16"/>
          <w:szCs w:val="16"/>
        </w:rPr>
        <w:t>.</w:t>
      </w:r>
    </w:p>
  </w:footnote>
  <w:footnote w:id="52">
    <w:p w14:paraId="639DEF7E" w14:textId="23C54370" w:rsidR="008C0428" w:rsidRPr="006C64C6" w:rsidRDefault="008C0428" w:rsidP="008C0428">
      <w:pPr>
        <w:pStyle w:val="FootnoteText"/>
        <w:rPr>
          <w:rStyle w:val="FootnoteReference"/>
          <w:rFonts w:asciiTheme="majorBidi" w:hAnsiTheme="majorBidi" w:cstheme="majorBidi"/>
          <w:szCs w:val="18"/>
        </w:rPr>
      </w:pPr>
      <w:r w:rsidRPr="006C64C6">
        <w:rPr>
          <w:rStyle w:val="FootnoteReference"/>
          <w:rFonts w:asciiTheme="majorBidi" w:hAnsiTheme="majorBidi" w:cstheme="majorBidi"/>
          <w:sz w:val="16"/>
          <w:szCs w:val="16"/>
        </w:rPr>
        <w:footnoteRef/>
      </w:r>
      <w:r w:rsidRPr="006C64C6">
        <w:rPr>
          <w:rStyle w:val="FootnoteReference"/>
          <w:rFonts w:asciiTheme="majorBidi" w:hAnsiTheme="majorBidi" w:cstheme="majorBidi"/>
          <w:sz w:val="16"/>
          <w:szCs w:val="16"/>
        </w:rPr>
        <w:t xml:space="preserve"> </w:t>
      </w:r>
      <w:r w:rsidR="009C3656" w:rsidRPr="006C64C6">
        <w:rPr>
          <w:rStyle w:val="FootnoteReference"/>
          <w:rFonts w:asciiTheme="majorBidi" w:hAnsiTheme="majorBidi" w:cstheme="majorBidi"/>
          <w:sz w:val="16"/>
          <w:szCs w:val="16"/>
          <w:vertAlign w:val="baseline"/>
        </w:rPr>
        <w:t>Aruba</w:t>
      </w:r>
      <w:r w:rsidR="009C3656" w:rsidRPr="006C64C6">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Australia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6C64C6">
        <w:rPr>
          <w:rStyle w:val="FootnoteReference"/>
          <w:rFonts w:asciiTheme="majorBidi" w:hAnsiTheme="majorBidi" w:cstheme="majorBidi"/>
          <w:sz w:val="16"/>
          <w:szCs w:val="16"/>
          <w:vertAlign w:val="baseline"/>
        </w:rPr>
        <w:t xml:space="preserve">, European Union, </w:t>
      </w:r>
      <w:r w:rsidRPr="008E1EA8">
        <w:rPr>
          <w:rStyle w:val="FootnoteReference"/>
          <w:rFonts w:asciiTheme="majorBidi" w:hAnsiTheme="majorBidi" w:cstheme="majorBidi"/>
          <w:sz w:val="16"/>
          <w:szCs w:val="16"/>
          <w:vertAlign w:val="baseline"/>
        </w:rPr>
        <w:t>Hungary</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Iran</w:t>
      </w:r>
      <w:r w:rsidR="00B976A9" w:rsidRPr="008E1EA8">
        <w:rPr>
          <w:rFonts w:asciiTheme="majorBidi" w:hAnsiTheme="majorBidi" w:cstheme="majorBidi"/>
          <w:sz w:val="16"/>
          <w:szCs w:val="16"/>
        </w:rPr>
        <w:t xml:space="preserve"> (Islamic Republic of)</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w:t>
      </w:r>
      <w:r w:rsidRPr="006C64C6">
        <w:rPr>
          <w:rStyle w:val="FootnoteReference"/>
          <w:rFonts w:asciiTheme="majorBidi" w:hAnsiTheme="majorBidi" w:cstheme="majorBidi"/>
          <w:sz w:val="16"/>
          <w:szCs w:val="16"/>
          <w:vertAlign w:val="baseline"/>
        </w:rPr>
        <w:t>, Cura</w:t>
      </w:r>
      <w:r w:rsidR="00FC0E88" w:rsidRPr="006C64C6">
        <w:rPr>
          <w:rStyle w:val="FootnoteReference"/>
          <w:rFonts w:asciiTheme="majorBidi" w:hAnsiTheme="majorBidi" w:cstheme="majorBidi"/>
          <w:sz w:val="16"/>
          <w:szCs w:val="16"/>
          <w:vertAlign w:val="baseline"/>
        </w:rPr>
        <w:t>ç</w:t>
      </w:r>
      <w:r w:rsidRPr="006C64C6">
        <w:rPr>
          <w:rStyle w:val="FootnoteReference"/>
          <w:rFonts w:asciiTheme="majorBidi" w:hAnsiTheme="majorBidi" w:cstheme="majorBidi"/>
          <w:sz w:val="16"/>
          <w:szCs w:val="16"/>
          <w:vertAlign w:val="baseline"/>
        </w:rPr>
        <w:t>a</w:t>
      </w:r>
      <w:r w:rsidRPr="008E1EA8">
        <w:rPr>
          <w:rStyle w:val="FootnoteReference"/>
          <w:rFonts w:asciiTheme="majorBidi" w:hAnsiTheme="majorBidi" w:cstheme="majorBidi"/>
          <w:sz w:val="16"/>
          <w:szCs w:val="16"/>
          <w:vertAlign w:val="baseline"/>
        </w:rPr>
        <w:t>o</w:t>
      </w:r>
      <w:r w:rsidR="006C64C6" w:rsidRPr="008E1EA8">
        <w:rPr>
          <w:rFonts w:asciiTheme="majorBidi" w:hAnsiTheme="majorBidi" w:cstheme="majorBidi"/>
          <w:sz w:val="16"/>
          <w:szCs w:val="16"/>
        </w:rPr>
        <w:t xml:space="preserve"> </w:t>
      </w:r>
      <w:r w:rsidR="00F43B98" w:rsidRPr="008E1EA8">
        <w:rPr>
          <w:rFonts w:asciiTheme="majorBidi" w:hAnsiTheme="majorBidi" w:cstheme="majorBidi"/>
          <w:sz w:val="16"/>
          <w:szCs w:val="16"/>
        </w:rPr>
        <w:t xml:space="preserve">(Kingdom of the </w:t>
      </w:r>
      <w:r w:rsidR="00F43B98" w:rsidRPr="008E1EA8">
        <w:rPr>
          <w:rStyle w:val="FootnoteReference"/>
          <w:rFonts w:asciiTheme="majorBidi" w:hAnsiTheme="majorBidi" w:cstheme="majorBidi"/>
          <w:sz w:val="16"/>
          <w:szCs w:val="16"/>
          <w:vertAlign w:val="baseline"/>
        </w:rPr>
        <w:t>Netherlands</w:t>
      </w:r>
      <w:r w:rsidR="00F43B98" w:rsidRPr="006C64C6">
        <w:rPr>
          <w:rFonts w:asciiTheme="majorBidi" w:hAnsiTheme="majorBidi" w:cstheme="majorBidi"/>
          <w:sz w:val="16"/>
          <w:szCs w:val="16"/>
        </w:rPr>
        <w:t>),</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Republic of Korea, </w:t>
      </w:r>
      <w:r w:rsidR="00EF167E" w:rsidRPr="008E1EA8">
        <w:rPr>
          <w:rFonts w:asciiTheme="majorBidi" w:hAnsiTheme="majorBidi" w:cstheme="majorBidi"/>
          <w:sz w:val="16"/>
          <w:szCs w:val="16"/>
        </w:rPr>
        <w:t xml:space="preserve">Republic of </w:t>
      </w:r>
      <w:r w:rsidR="00EF167E" w:rsidRPr="008E1EA8">
        <w:rPr>
          <w:rStyle w:val="FootnoteReference"/>
          <w:rFonts w:asciiTheme="majorBidi" w:hAnsiTheme="majorBidi" w:cstheme="majorBidi"/>
          <w:sz w:val="16"/>
          <w:szCs w:val="16"/>
          <w:vertAlign w:val="baseline"/>
        </w:rPr>
        <w:t>Moldova</w:t>
      </w:r>
      <w:r w:rsidR="00EF167E"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w:t>
      </w:r>
      <w:r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FC0E88" w:rsidRPr="008E1EA8">
        <w:rPr>
          <w:rFonts w:asciiTheme="majorBidi" w:hAnsiTheme="majorBidi" w:cstheme="majorBidi"/>
          <w:sz w:val="16"/>
          <w:szCs w:val="16"/>
        </w:rPr>
        <w:t xml:space="preserve"> </w:t>
      </w:r>
      <w:r w:rsidR="00FC0E88" w:rsidRPr="008E1EA8">
        <w:rPr>
          <w:rFonts w:asciiTheme="majorBidi" w:hAnsiTheme="majorBidi" w:cstheme="majorBidi"/>
          <w:sz w:val="16"/>
          <w:szCs w:val="16"/>
          <w:lang w:val="en-CA"/>
        </w:rPr>
        <w:t>(Bolivarian Republic of)</w:t>
      </w:r>
      <w:r w:rsidR="00FC0E88" w:rsidRPr="006C64C6">
        <w:rPr>
          <w:rFonts w:asciiTheme="majorBidi" w:hAnsiTheme="majorBidi" w:cstheme="majorBidi"/>
          <w:sz w:val="16"/>
          <w:szCs w:val="16"/>
          <w:lang w:val="en-CA"/>
        </w:rPr>
        <w:t>.</w:t>
      </w:r>
    </w:p>
  </w:footnote>
  <w:footnote w:id="53">
    <w:p w14:paraId="3CF9A88A" w14:textId="05414817" w:rsidR="008C0428" w:rsidRPr="009C3E2A" w:rsidRDefault="008C0428" w:rsidP="008C0428">
      <w:pPr>
        <w:pStyle w:val="FootnoteText"/>
        <w:rPr>
          <w:rStyle w:val="FootnoteReference"/>
          <w:rFonts w:asciiTheme="majorBidi" w:hAnsiTheme="majorBidi" w:cstheme="majorBidi"/>
          <w:sz w:val="16"/>
          <w:szCs w:val="16"/>
          <w:vertAlign w:val="baseline"/>
        </w:rPr>
      </w:pPr>
      <w:r w:rsidRPr="006C64C6">
        <w:rPr>
          <w:rStyle w:val="FootnoteReference"/>
          <w:rFonts w:asciiTheme="majorBidi" w:hAnsiTheme="majorBidi" w:cstheme="majorBidi"/>
          <w:sz w:val="16"/>
          <w:szCs w:val="16"/>
        </w:rPr>
        <w:footnoteRef/>
      </w:r>
      <w:r w:rsidRPr="006C64C6">
        <w:rPr>
          <w:rStyle w:val="FootnoteReference"/>
          <w:rFonts w:asciiTheme="majorBidi" w:hAnsiTheme="majorBidi" w:cstheme="majorBidi"/>
          <w:sz w:val="16"/>
          <w:szCs w:val="16"/>
        </w:rPr>
        <w:t xml:space="preserve"> </w:t>
      </w:r>
      <w:r w:rsidR="00D135EB" w:rsidRPr="008E1EA8">
        <w:rPr>
          <w:rStyle w:val="FootnoteReference"/>
          <w:rFonts w:asciiTheme="majorBidi" w:hAnsiTheme="majorBidi" w:cstheme="majorBidi"/>
          <w:sz w:val="16"/>
          <w:szCs w:val="16"/>
          <w:vertAlign w:val="baseline"/>
        </w:rPr>
        <w:t>Afghanistan</w:t>
      </w:r>
      <w:r w:rsidR="00D135EB"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6C64C6">
        <w:rPr>
          <w:rStyle w:val="FootnoteReference"/>
          <w:rFonts w:asciiTheme="majorBidi" w:hAnsiTheme="majorBidi" w:cstheme="majorBidi"/>
          <w:sz w:val="16"/>
          <w:szCs w:val="16"/>
          <w:vertAlign w:val="baseline"/>
        </w:rPr>
        <w:t xml:space="preserve">, </w:t>
      </w:r>
      <w:r w:rsidR="00D135EB" w:rsidRPr="008E1EA8">
        <w:rPr>
          <w:rStyle w:val="FootnoteReference"/>
          <w:rFonts w:asciiTheme="majorBidi" w:hAnsiTheme="majorBidi" w:cstheme="majorBidi"/>
          <w:sz w:val="16"/>
          <w:szCs w:val="16"/>
          <w:vertAlign w:val="baseline"/>
        </w:rPr>
        <w:t>Burundi</w:t>
      </w:r>
      <w:r w:rsidR="00D135EB" w:rsidRPr="006C64C6">
        <w:rPr>
          <w:rStyle w:val="FootnoteReference"/>
          <w:rFonts w:asciiTheme="majorBidi" w:hAnsiTheme="majorBidi" w:cstheme="majorBidi"/>
          <w:sz w:val="16"/>
          <w:szCs w:val="16"/>
          <w:vertAlign w:val="baseline"/>
        </w:rPr>
        <w:t xml:space="preserve">, </w:t>
      </w:r>
      <w:r w:rsidR="00D135EB" w:rsidRPr="008E1EA8">
        <w:rPr>
          <w:rStyle w:val="FootnoteReference"/>
          <w:rFonts w:asciiTheme="majorBidi" w:hAnsiTheme="majorBidi" w:cstheme="majorBidi"/>
          <w:sz w:val="16"/>
          <w:szCs w:val="16"/>
          <w:vertAlign w:val="baseline"/>
        </w:rPr>
        <w:t>China</w:t>
      </w:r>
      <w:r w:rsidR="00D135EB" w:rsidRPr="006C64C6">
        <w:rPr>
          <w:rStyle w:val="FootnoteReference"/>
          <w:rFonts w:asciiTheme="majorBidi" w:hAnsiTheme="majorBidi" w:cstheme="majorBidi"/>
          <w:sz w:val="16"/>
          <w:szCs w:val="16"/>
          <w:vertAlign w:val="baseline"/>
        </w:rPr>
        <w:t xml:space="preserve">, </w:t>
      </w:r>
      <w:r w:rsidR="00D135EB" w:rsidRPr="008E1EA8">
        <w:rPr>
          <w:rStyle w:val="FootnoteReference"/>
          <w:rFonts w:asciiTheme="majorBidi" w:hAnsiTheme="majorBidi" w:cstheme="majorBidi"/>
          <w:sz w:val="16"/>
          <w:szCs w:val="16"/>
          <w:vertAlign w:val="baseline"/>
        </w:rPr>
        <w:t>Indonesia</w:t>
      </w:r>
      <w:r w:rsidR="00D135EB" w:rsidRPr="006C64C6">
        <w:rPr>
          <w:rStyle w:val="FootnoteReference"/>
          <w:rFonts w:asciiTheme="majorBidi" w:hAnsiTheme="majorBidi" w:cstheme="majorBidi"/>
          <w:sz w:val="16"/>
          <w:szCs w:val="16"/>
          <w:vertAlign w:val="baseline"/>
        </w:rPr>
        <w:t xml:space="preserve">, </w:t>
      </w:r>
      <w:r w:rsidR="00D135EB" w:rsidRPr="008E1EA8">
        <w:rPr>
          <w:rStyle w:val="FootnoteReference"/>
          <w:rFonts w:asciiTheme="majorBidi" w:hAnsiTheme="majorBidi" w:cstheme="majorBidi"/>
          <w:sz w:val="16"/>
          <w:szCs w:val="16"/>
          <w:vertAlign w:val="baseline"/>
        </w:rPr>
        <w:t>Malaysia</w:t>
      </w:r>
      <w:r w:rsidR="00D135EB"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6C64C6">
        <w:rPr>
          <w:rStyle w:val="FootnoteReference"/>
          <w:rFonts w:asciiTheme="majorBidi" w:hAnsiTheme="majorBidi" w:cstheme="majorBidi"/>
          <w:sz w:val="16"/>
          <w:szCs w:val="16"/>
          <w:vertAlign w:val="baseline"/>
        </w:rPr>
        <w:t xml:space="preserve">, </w:t>
      </w:r>
      <w:r w:rsidR="00D135EB" w:rsidRPr="008E1EA8">
        <w:rPr>
          <w:rStyle w:val="FootnoteReference"/>
          <w:rFonts w:asciiTheme="majorBidi" w:hAnsiTheme="majorBidi" w:cstheme="majorBidi"/>
          <w:sz w:val="16"/>
          <w:szCs w:val="16"/>
          <w:vertAlign w:val="baseline"/>
        </w:rPr>
        <w:t>Tonga</w:t>
      </w:r>
      <w:r w:rsidR="00D135EB" w:rsidRPr="006C64C6">
        <w:rPr>
          <w:rFonts w:asciiTheme="majorBidi" w:hAnsiTheme="majorBidi" w:cstheme="majorBidi"/>
          <w:sz w:val="16"/>
          <w:szCs w:val="16"/>
        </w:rPr>
        <w:t>,</w:t>
      </w:r>
      <w:r w:rsidR="00D135EB" w:rsidRPr="006C64C6">
        <w:rPr>
          <w:rStyle w:val="FootnoteReference"/>
          <w:rFonts w:asciiTheme="majorBidi" w:hAnsiTheme="majorBidi" w:cstheme="majorBidi"/>
          <w:sz w:val="16"/>
          <w:szCs w:val="16"/>
          <w:vertAlign w:val="baseline"/>
        </w:rPr>
        <w:t xml:space="preserve"> </w:t>
      </w:r>
      <w:r w:rsidR="00D135EB" w:rsidRPr="008E1EA8">
        <w:rPr>
          <w:rStyle w:val="FootnoteReference"/>
          <w:rFonts w:asciiTheme="majorBidi" w:hAnsiTheme="majorBidi" w:cstheme="majorBidi"/>
          <w:sz w:val="16"/>
          <w:szCs w:val="16"/>
          <w:vertAlign w:val="baseline"/>
        </w:rPr>
        <w:t>Uganda</w:t>
      </w:r>
      <w:r w:rsidR="00D135EB" w:rsidRPr="006C64C6">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E034F3" w:rsidRPr="008E1EA8">
        <w:rPr>
          <w:rFonts w:asciiTheme="majorBidi" w:hAnsiTheme="majorBidi" w:cstheme="majorBidi"/>
          <w:sz w:val="16"/>
          <w:szCs w:val="16"/>
          <w:lang w:val="en-CA"/>
        </w:rPr>
        <w:t>.</w:t>
      </w:r>
    </w:p>
  </w:footnote>
  <w:footnote w:id="54">
    <w:p w14:paraId="50C381F6" w14:textId="57F4AB83" w:rsidR="008C0428" w:rsidRPr="00121FE3" w:rsidRDefault="008C0428" w:rsidP="008C0428">
      <w:pPr>
        <w:pStyle w:val="FootnoteText"/>
        <w:rPr>
          <w:rStyle w:val="FootnoteReference"/>
          <w:rFonts w:asciiTheme="majorBidi" w:hAnsiTheme="majorBidi" w:cstheme="majorBidi"/>
          <w:sz w:val="16"/>
          <w:szCs w:val="16"/>
          <w:vertAlign w:val="baseline"/>
        </w:rPr>
      </w:pPr>
      <w:r w:rsidRPr="00121FE3">
        <w:rPr>
          <w:rStyle w:val="FootnoteReference"/>
          <w:rFonts w:asciiTheme="majorBidi" w:hAnsiTheme="majorBidi" w:cstheme="majorBidi"/>
          <w:sz w:val="16"/>
          <w:szCs w:val="16"/>
        </w:rPr>
        <w:footnoteRef/>
      </w:r>
      <w:r w:rsidRPr="00121FE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Andorra</w:t>
      </w:r>
      <w:r w:rsidRPr="00121FE3">
        <w:rPr>
          <w:rStyle w:val="FootnoteReference"/>
          <w:rFonts w:asciiTheme="majorBidi" w:hAnsiTheme="majorBidi" w:cstheme="majorBidi"/>
          <w:sz w:val="16"/>
          <w:szCs w:val="16"/>
          <w:vertAlign w:val="baseline"/>
        </w:rPr>
        <w:t xml:space="preserve">, </w:t>
      </w:r>
      <w:r w:rsidR="009C3656" w:rsidRPr="00121FE3">
        <w:rPr>
          <w:rStyle w:val="FootnoteReference"/>
          <w:rFonts w:asciiTheme="majorBidi" w:hAnsiTheme="majorBidi" w:cstheme="majorBidi"/>
          <w:sz w:val="16"/>
          <w:szCs w:val="16"/>
          <w:vertAlign w:val="baseline"/>
        </w:rPr>
        <w:t>Aruba</w:t>
      </w:r>
      <w:r w:rsidR="009C3656" w:rsidRPr="00121FE3">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121FE3">
        <w:rPr>
          <w:rStyle w:val="FootnoteReference"/>
          <w:rFonts w:asciiTheme="majorBidi" w:hAnsiTheme="majorBidi" w:cstheme="majorBidi"/>
          <w:sz w:val="16"/>
          <w:szCs w:val="16"/>
          <w:vertAlign w:val="baseline"/>
        </w:rPr>
        <w:t xml:space="preserve">, </w:t>
      </w:r>
      <w:r w:rsidR="00D62E26" w:rsidRPr="00121FE3">
        <w:rPr>
          <w:rStyle w:val="FootnoteReference"/>
          <w:rFonts w:asciiTheme="majorBidi" w:hAnsiTheme="majorBidi" w:cstheme="majorBidi"/>
          <w:sz w:val="16"/>
          <w:szCs w:val="16"/>
          <w:vertAlign w:val="baseline"/>
        </w:rPr>
        <w:t>Curaçao</w:t>
      </w:r>
      <w:r w:rsidR="00D62E26" w:rsidRPr="00121FE3">
        <w:rPr>
          <w:rFonts w:asciiTheme="majorBidi" w:hAnsiTheme="majorBidi" w:cstheme="majorBidi"/>
          <w:sz w:val="16"/>
          <w:szCs w:val="16"/>
        </w:rPr>
        <w:t xml:space="preserve"> (</w:t>
      </w:r>
      <w:r w:rsidR="00D62E26" w:rsidRPr="008E1EA8">
        <w:rPr>
          <w:rFonts w:asciiTheme="majorBidi" w:hAnsiTheme="majorBidi" w:cstheme="majorBidi"/>
          <w:sz w:val="16"/>
          <w:szCs w:val="16"/>
        </w:rPr>
        <w:t xml:space="preserve">Kingdom of the </w:t>
      </w:r>
      <w:r w:rsidR="00D62E26" w:rsidRPr="008E1EA8">
        <w:rPr>
          <w:rStyle w:val="FootnoteReference"/>
          <w:rFonts w:asciiTheme="majorBidi" w:hAnsiTheme="majorBidi" w:cstheme="majorBidi"/>
          <w:sz w:val="16"/>
          <w:szCs w:val="16"/>
          <w:vertAlign w:val="baseline"/>
        </w:rPr>
        <w:t>Netherlands</w:t>
      </w:r>
      <w:r w:rsidR="00D62E26"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121FE3">
        <w:rPr>
          <w:rStyle w:val="FootnoteReference"/>
          <w:rFonts w:asciiTheme="majorBidi" w:hAnsiTheme="majorBidi" w:cstheme="majorBidi"/>
          <w:sz w:val="16"/>
          <w:szCs w:val="16"/>
          <w:vertAlign w:val="baseline"/>
        </w:rPr>
        <w:t xml:space="preserve">, European Union, </w:t>
      </w:r>
      <w:r w:rsidRPr="008E1EA8">
        <w:rPr>
          <w:rStyle w:val="FootnoteReference"/>
          <w:rFonts w:asciiTheme="majorBidi" w:hAnsiTheme="majorBidi" w:cstheme="majorBidi"/>
          <w:sz w:val="16"/>
          <w:szCs w:val="16"/>
          <w:vertAlign w:val="baseline"/>
        </w:rPr>
        <w:t>France</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 Republic of Korea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121FE3">
        <w:rPr>
          <w:rStyle w:val="FootnoteReference"/>
          <w:rFonts w:asciiTheme="majorBidi" w:hAnsiTheme="majorBidi" w:cstheme="majorBidi"/>
          <w:sz w:val="16"/>
          <w:szCs w:val="16"/>
          <w:vertAlign w:val="baseline"/>
        </w:rPr>
        <w:t xml:space="preserve">, </w:t>
      </w:r>
      <w:r w:rsidR="00E505A2" w:rsidRPr="008E1EA8">
        <w:rPr>
          <w:rFonts w:asciiTheme="majorBidi" w:hAnsiTheme="majorBidi" w:cstheme="majorBidi"/>
          <w:sz w:val="16"/>
          <w:szCs w:val="16"/>
        </w:rPr>
        <w:t>Spain</w:t>
      </w:r>
      <w:r w:rsidR="00E505A2" w:rsidRPr="00121FE3">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State of Palestine</w:t>
      </w:r>
      <w:r w:rsidRPr="00121FE3">
        <w:rPr>
          <w:rStyle w:val="FootnoteReference"/>
          <w:rFonts w:asciiTheme="majorBidi" w:hAnsiTheme="majorBidi" w:cstheme="majorBidi"/>
          <w:sz w:val="16"/>
          <w:szCs w:val="16"/>
          <w:vertAlign w:val="baseline"/>
        </w:rPr>
        <w:t>,</w:t>
      </w:r>
      <w:r w:rsidRPr="008E1EA8">
        <w:rPr>
          <w:rStyle w:val="FootnoteReference"/>
          <w:rFonts w:asciiTheme="majorBidi" w:hAnsiTheme="majorBidi" w:cstheme="majorBidi"/>
          <w:sz w:val="16"/>
          <w:szCs w:val="16"/>
          <w:vertAlign w:val="baseline"/>
        </w:rPr>
        <w:t xml:space="preserve">  Thailand, United Arab Emirates</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United</w:t>
      </w:r>
      <w:r w:rsidRPr="00121FE3">
        <w:rPr>
          <w:rStyle w:val="FootnoteReference"/>
          <w:rFonts w:asciiTheme="majorBidi" w:hAnsiTheme="majorBidi" w:cstheme="majorBidi"/>
          <w:sz w:val="16"/>
          <w:szCs w:val="16"/>
          <w:vertAlign w:val="baseline"/>
        </w:rPr>
        <w:t xml:space="preserve"> Kingdom</w:t>
      </w:r>
      <w:r w:rsidRPr="008E1EA8">
        <w:rPr>
          <w:rStyle w:val="FootnoteReference"/>
          <w:rFonts w:asciiTheme="majorBidi" w:hAnsiTheme="majorBidi" w:cstheme="majorBidi"/>
          <w:sz w:val="16"/>
          <w:szCs w:val="16"/>
          <w:vertAlign w:val="baseline"/>
        </w:rPr>
        <w:t xml:space="preserve">, </w:t>
      </w:r>
      <w:r w:rsidR="008030ED" w:rsidRPr="008E1EA8">
        <w:rPr>
          <w:rFonts w:asciiTheme="majorBidi" w:hAnsiTheme="majorBidi" w:cstheme="majorBidi"/>
          <w:sz w:val="16"/>
          <w:szCs w:val="16"/>
        </w:rPr>
        <w:t xml:space="preserve">United Republic of </w:t>
      </w:r>
      <w:r w:rsidR="008030ED" w:rsidRPr="008E1EA8">
        <w:rPr>
          <w:rStyle w:val="FootnoteReference"/>
          <w:rFonts w:asciiTheme="majorBidi" w:hAnsiTheme="majorBidi" w:cstheme="majorBidi"/>
          <w:sz w:val="16"/>
          <w:szCs w:val="16"/>
          <w:vertAlign w:val="baseline"/>
        </w:rPr>
        <w:t>Tanzania</w:t>
      </w:r>
      <w:r w:rsidR="008030ED"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846BFF" w:rsidRPr="008E1EA8">
        <w:rPr>
          <w:rFonts w:asciiTheme="majorBidi" w:hAnsiTheme="majorBidi" w:cstheme="majorBidi"/>
          <w:sz w:val="16"/>
          <w:szCs w:val="16"/>
        </w:rPr>
        <w:t xml:space="preserve"> </w:t>
      </w:r>
      <w:r w:rsidR="00846BFF" w:rsidRPr="008E1EA8">
        <w:rPr>
          <w:rFonts w:asciiTheme="majorBidi" w:hAnsiTheme="majorBidi" w:cstheme="majorBidi"/>
          <w:sz w:val="16"/>
          <w:szCs w:val="16"/>
          <w:lang w:val="en-CA"/>
        </w:rPr>
        <w:t>(Bolivarian Republic of)</w:t>
      </w:r>
      <w:r w:rsidR="00846BFF" w:rsidRPr="00121FE3">
        <w:rPr>
          <w:rFonts w:asciiTheme="majorBidi" w:hAnsiTheme="majorBidi" w:cstheme="majorBidi"/>
          <w:sz w:val="16"/>
          <w:szCs w:val="16"/>
          <w:lang w:val="en-CA"/>
        </w:rPr>
        <w:t>.</w:t>
      </w:r>
    </w:p>
  </w:footnote>
  <w:footnote w:id="55">
    <w:p w14:paraId="775D8D4F" w14:textId="0E0B1830" w:rsidR="008C0428" w:rsidRPr="00121FE3" w:rsidRDefault="008C0428" w:rsidP="008C0428">
      <w:pPr>
        <w:pStyle w:val="FootnoteText"/>
        <w:rPr>
          <w:rStyle w:val="FootnoteReference"/>
          <w:rFonts w:asciiTheme="majorBidi" w:hAnsiTheme="majorBidi" w:cstheme="majorBidi"/>
          <w:sz w:val="16"/>
          <w:szCs w:val="16"/>
          <w:vertAlign w:val="baseline"/>
        </w:rPr>
      </w:pPr>
      <w:r w:rsidRPr="00121FE3">
        <w:rPr>
          <w:rStyle w:val="FootnoteReference"/>
          <w:rFonts w:asciiTheme="majorBidi" w:hAnsiTheme="majorBidi" w:cstheme="majorBidi"/>
          <w:sz w:val="16"/>
          <w:szCs w:val="16"/>
        </w:rPr>
        <w:footnoteRef/>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121FE3">
        <w:rPr>
          <w:rStyle w:val="FootnoteReference"/>
          <w:rFonts w:asciiTheme="majorBidi" w:hAnsiTheme="majorBidi" w:cstheme="majorBidi"/>
          <w:sz w:val="16"/>
          <w:szCs w:val="16"/>
          <w:vertAlign w:val="baseline"/>
        </w:rPr>
        <w:t>,</w:t>
      </w:r>
      <w:r w:rsidR="00C35EDC" w:rsidRPr="00121FE3">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Germany</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121FE3">
        <w:rPr>
          <w:rStyle w:val="FootnoteReference"/>
          <w:rFonts w:asciiTheme="majorBidi" w:hAnsiTheme="majorBidi" w:cstheme="majorBidi"/>
          <w:sz w:val="16"/>
          <w:szCs w:val="16"/>
          <w:vertAlign w:val="baseline"/>
        </w:rPr>
        <w:t>,</w:t>
      </w:r>
      <w:r w:rsidR="00C35EDC" w:rsidRPr="00121FE3">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Malaysia,</w:t>
      </w:r>
      <w:r w:rsidR="00C35EDC" w:rsidRPr="008E1EA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Republic of Korea,</w:t>
      </w:r>
      <w:r w:rsidR="00C35EDC" w:rsidRPr="008E1EA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United</w:t>
      </w:r>
      <w:r w:rsidRPr="00121FE3">
        <w:rPr>
          <w:rStyle w:val="FootnoteReference"/>
          <w:rFonts w:asciiTheme="majorBidi" w:hAnsiTheme="majorBidi" w:cstheme="majorBidi"/>
          <w:sz w:val="16"/>
          <w:szCs w:val="16"/>
          <w:vertAlign w:val="baseline"/>
        </w:rPr>
        <w:t xml:space="preserve"> Kingdom</w:t>
      </w:r>
      <w:r w:rsidR="00846BFF" w:rsidRPr="00121FE3">
        <w:rPr>
          <w:rFonts w:asciiTheme="majorBidi" w:hAnsiTheme="majorBidi" w:cstheme="majorBidi"/>
          <w:sz w:val="16"/>
          <w:szCs w:val="16"/>
        </w:rPr>
        <w:t>.</w:t>
      </w:r>
    </w:p>
  </w:footnote>
  <w:footnote w:id="56">
    <w:p w14:paraId="5B0312D3" w14:textId="7012F789" w:rsidR="008C0428" w:rsidRPr="00121FE3" w:rsidRDefault="008C0428" w:rsidP="008C0428">
      <w:pPr>
        <w:pStyle w:val="FootnoteText"/>
        <w:rPr>
          <w:rStyle w:val="FootnoteReference"/>
          <w:rFonts w:asciiTheme="majorBidi" w:hAnsiTheme="majorBidi" w:cstheme="majorBidi"/>
          <w:sz w:val="16"/>
          <w:szCs w:val="16"/>
          <w:vertAlign w:val="baseline"/>
        </w:rPr>
      </w:pPr>
      <w:r w:rsidRPr="00121FE3">
        <w:rPr>
          <w:rStyle w:val="FootnoteReference"/>
          <w:rFonts w:asciiTheme="majorBidi" w:hAnsiTheme="majorBidi" w:cstheme="majorBidi"/>
          <w:sz w:val="16"/>
          <w:szCs w:val="16"/>
        </w:rPr>
        <w:footnoteRef/>
      </w:r>
      <w:r w:rsidRPr="00121FE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Andorra</w:t>
      </w:r>
      <w:r w:rsidRPr="00121FE3">
        <w:rPr>
          <w:rStyle w:val="FootnoteReference"/>
          <w:rFonts w:asciiTheme="majorBidi" w:hAnsiTheme="majorBidi" w:cstheme="majorBidi"/>
          <w:sz w:val="16"/>
          <w:szCs w:val="16"/>
          <w:vertAlign w:val="baseline"/>
        </w:rPr>
        <w:t xml:space="preserve">, </w:t>
      </w:r>
      <w:r w:rsidR="009C3656" w:rsidRPr="00121FE3">
        <w:rPr>
          <w:rStyle w:val="FootnoteReference"/>
          <w:rFonts w:asciiTheme="majorBidi" w:hAnsiTheme="majorBidi" w:cstheme="majorBidi"/>
          <w:sz w:val="16"/>
          <w:szCs w:val="16"/>
          <w:vertAlign w:val="baseline"/>
        </w:rPr>
        <w:t>Aruba</w:t>
      </w:r>
      <w:r w:rsidR="009C3656" w:rsidRPr="00121FE3">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121FE3">
        <w:rPr>
          <w:rStyle w:val="FootnoteReference"/>
          <w:rFonts w:asciiTheme="majorBidi" w:hAnsiTheme="majorBidi" w:cstheme="majorBidi"/>
          <w:sz w:val="16"/>
          <w:szCs w:val="16"/>
          <w:vertAlign w:val="baseline"/>
        </w:rPr>
        <w:t>),</w:t>
      </w:r>
      <w:r w:rsidR="009C3656" w:rsidRPr="00121FE3">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Austria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121FE3">
        <w:rPr>
          <w:rStyle w:val="FootnoteReference"/>
          <w:rFonts w:asciiTheme="majorBidi" w:hAnsiTheme="majorBidi" w:cstheme="majorBidi"/>
          <w:sz w:val="16"/>
          <w:szCs w:val="16"/>
          <w:vertAlign w:val="baseline"/>
        </w:rPr>
        <w:t xml:space="preserve">, </w:t>
      </w:r>
      <w:r w:rsidR="00D62E26" w:rsidRPr="00121FE3">
        <w:rPr>
          <w:rStyle w:val="FootnoteReference"/>
          <w:rFonts w:asciiTheme="majorBidi" w:hAnsiTheme="majorBidi" w:cstheme="majorBidi"/>
          <w:sz w:val="16"/>
          <w:szCs w:val="16"/>
          <w:vertAlign w:val="baseline"/>
        </w:rPr>
        <w:t>Curaçao</w:t>
      </w:r>
      <w:r w:rsidR="00D62E26" w:rsidRPr="00121FE3">
        <w:rPr>
          <w:rFonts w:asciiTheme="majorBidi" w:hAnsiTheme="majorBidi" w:cstheme="majorBidi"/>
          <w:sz w:val="16"/>
          <w:szCs w:val="16"/>
        </w:rPr>
        <w:t xml:space="preserve"> (</w:t>
      </w:r>
      <w:r w:rsidR="00D62E26" w:rsidRPr="008E1EA8">
        <w:rPr>
          <w:rFonts w:asciiTheme="majorBidi" w:hAnsiTheme="majorBidi" w:cstheme="majorBidi"/>
          <w:sz w:val="16"/>
          <w:szCs w:val="16"/>
        </w:rPr>
        <w:t xml:space="preserve">Kingdom of the </w:t>
      </w:r>
      <w:r w:rsidR="00D62E26" w:rsidRPr="008E1EA8">
        <w:rPr>
          <w:rStyle w:val="FootnoteReference"/>
          <w:rFonts w:asciiTheme="majorBidi" w:hAnsiTheme="majorBidi" w:cstheme="majorBidi"/>
          <w:sz w:val="16"/>
          <w:szCs w:val="16"/>
          <w:vertAlign w:val="baseline"/>
        </w:rPr>
        <w:t>Netherlands</w:t>
      </w:r>
      <w:r w:rsidR="00D62E26" w:rsidRPr="00121FE3">
        <w:rPr>
          <w:rStyle w:val="FootnoteReference"/>
          <w:rFonts w:asciiTheme="majorBidi" w:hAnsiTheme="majorBidi" w:cstheme="majorBidi"/>
          <w:sz w:val="16"/>
          <w:szCs w:val="16"/>
          <w:vertAlign w:val="baseline"/>
        </w:rPr>
        <w:t>),</w:t>
      </w:r>
      <w:r w:rsidR="00D62E26" w:rsidRPr="00121FE3">
        <w:rPr>
          <w:rFonts w:asciiTheme="majorBidi" w:hAnsiTheme="majorBidi" w:cstheme="majorBidi"/>
          <w:sz w:val="16"/>
          <w:szCs w:val="16"/>
        </w:rPr>
        <w:t xml:space="preserve"> </w:t>
      </w:r>
      <w:r w:rsidRPr="00121FE3">
        <w:rPr>
          <w:rStyle w:val="FootnoteReference"/>
          <w:rFonts w:asciiTheme="majorBidi" w:hAnsiTheme="majorBidi" w:cstheme="majorBidi"/>
          <w:sz w:val="16"/>
          <w:szCs w:val="16"/>
          <w:vertAlign w:val="baseline"/>
        </w:rPr>
        <w:t xml:space="preserve">European Union, </w:t>
      </w:r>
      <w:r w:rsidRPr="008E1EA8">
        <w:rPr>
          <w:rStyle w:val="FootnoteReference"/>
          <w:rFonts w:asciiTheme="majorBidi" w:hAnsiTheme="majorBidi" w:cstheme="majorBidi"/>
          <w:sz w:val="16"/>
          <w:szCs w:val="16"/>
          <w:vertAlign w:val="baseline"/>
        </w:rPr>
        <w:t>France</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121FE3">
        <w:rPr>
          <w:rStyle w:val="FootnoteReference"/>
          <w:rFonts w:asciiTheme="majorBidi" w:hAnsiTheme="majorBidi" w:cstheme="majorBidi"/>
          <w:sz w:val="16"/>
          <w:szCs w:val="16"/>
          <w:vertAlign w:val="baseline"/>
        </w:rPr>
        <w:t>,</w:t>
      </w:r>
      <w:r w:rsidR="00C35EDC" w:rsidRPr="00121FE3">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Italy</w:t>
      </w:r>
      <w:r w:rsidRPr="00121FE3">
        <w:rPr>
          <w:rStyle w:val="FootnoteReference"/>
          <w:rFonts w:asciiTheme="majorBidi" w:hAnsiTheme="majorBidi" w:cstheme="majorBidi"/>
          <w:sz w:val="16"/>
          <w:szCs w:val="16"/>
          <w:vertAlign w:val="baseline"/>
        </w:rPr>
        <w:t>,</w:t>
      </w:r>
      <w:r w:rsidR="00C35EDC" w:rsidRPr="00121FE3">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Japan</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121FE3">
        <w:rPr>
          <w:rStyle w:val="FootnoteReference"/>
          <w:rFonts w:asciiTheme="majorBidi" w:hAnsiTheme="majorBidi" w:cstheme="majorBidi"/>
          <w:sz w:val="16"/>
          <w:szCs w:val="16"/>
          <w:vertAlign w:val="baseline"/>
        </w:rPr>
        <w:t>,</w:t>
      </w:r>
      <w:r w:rsidR="00AA7B78" w:rsidRPr="00121FE3">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Peru, Republic of Korea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121FE3">
        <w:rPr>
          <w:rStyle w:val="FootnoteReference"/>
          <w:rFonts w:asciiTheme="majorBidi" w:hAnsiTheme="majorBidi" w:cstheme="majorBidi"/>
          <w:sz w:val="16"/>
          <w:szCs w:val="16"/>
          <w:vertAlign w:val="baseline"/>
        </w:rPr>
        <w:t>,</w:t>
      </w:r>
      <w:r w:rsidR="00AA7B78" w:rsidRPr="00121FE3">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Thailand, United Arab Emirates</w:t>
      </w:r>
      <w:r w:rsidR="00885968" w:rsidRPr="00121FE3">
        <w:rPr>
          <w:rFonts w:asciiTheme="majorBidi" w:hAnsiTheme="majorBidi" w:cstheme="majorBidi"/>
          <w:sz w:val="16"/>
          <w:szCs w:val="16"/>
        </w:rPr>
        <w:t>.</w:t>
      </w:r>
    </w:p>
  </w:footnote>
  <w:footnote w:id="57">
    <w:p w14:paraId="1FF5FDB3" w14:textId="28704008" w:rsidR="008C0428" w:rsidRPr="00121FE3" w:rsidRDefault="008C0428" w:rsidP="008C0428">
      <w:pPr>
        <w:pStyle w:val="FootnoteText"/>
        <w:rPr>
          <w:rStyle w:val="FootnoteReference"/>
          <w:rFonts w:asciiTheme="majorBidi" w:hAnsiTheme="majorBidi" w:cstheme="majorBidi"/>
          <w:sz w:val="16"/>
          <w:szCs w:val="16"/>
          <w:vertAlign w:val="baseline"/>
        </w:rPr>
      </w:pPr>
      <w:r w:rsidRPr="00121FE3">
        <w:rPr>
          <w:rStyle w:val="FootnoteReference"/>
          <w:rFonts w:asciiTheme="majorBidi" w:hAnsiTheme="majorBidi" w:cstheme="majorBidi"/>
          <w:sz w:val="16"/>
          <w:szCs w:val="16"/>
        </w:rPr>
        <w:footnoteRef/>
      </w:r>
      <w:r w:rsidRPr="00121FE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China</w:t>
      </w:r>
      <w:r w:rsidRPr="00121FE3">
        <w:rPr>
          <w:rStyle w:val="FootnoteReference"/>
          <w:rFonts w:asciiTheme="majorBidi" w:hAnsiTheme="majorBidi" w:cstheme="majorBidi"/>
          <w:sz w:val="16"/>
          <w:szCs w:val="16"/>
          <w:vertAlign w:val="baseline"/>
        </w:rPr>
        <w:t xml:space="preserve">, </w:t>
      </w:r>
      <w:r w:rsidR="00D62E26" w:rsidRPr="00121FE3">
        <w:rPr>
          <w:rStyle w:val="FootnoteReference"/>
          <w:rFonts w:asciiTheme="majorBidi" w:hAnsiTheme="majorBidi" w:cstheme="majorBidi"/>
          <w:sz w:val="16"/>
          <w:szCs w:val="16"/>
          <w:vertAlign w:val="baseline"/>
        </w:rPr>
        <w:t>Curaçao</w:t>
      </w:r>
      <w:r w:rsidR="00D62E26" w:rsidRPr="00121FE3">
        <w:rPr>
          <w:rFonts w:asciiTheme="majorBidi" w:hAnsiTheme="majorBidi" w:cstheme="majorBidi"/>
          <w:sz w:val="16"/>
          <w:szCs w:val="16"/>
        </w:rPr>
        <w:t xml:space="preserve"> (</w:t>
      </w:r>
      <w:r w:rsidR="00D62E26" w:rsidRPr="008E1EA8">
        <w:rPr>
          <w:rFonts w:asciiTheme="majorBidi" w:hAnsiTheme="majorBidi" w:cstheme="majorBidi"/>
          <w:sz w:val="16"/>
          <w:szCs w:val="16"/>
        </w:rPr>
        <w:t xml:space="preserve">Kingdom of the </w:t>
      </w:r>
      <w:r w:rsidR="00D62E26" w:rsidRPr="008E1EA8">
        <w:rPr>
          <w:rStyle w:val="FootnoteReference"/>
          <w:rFonts w:asciiTheme="majorBidi" w:hAnsiTheme="majorBidi" w:cstheme="majorBidi"/>
          <w:sz w:val="16"/>
          <w:szCs w:val="16"/>
          <w:vertAlign w:val="baseline"/>
        </w:rPr>
        <w:t>Netherlands</w:t>
      </w:r>
      <w:r w:rsidR="00D62E26" w:rsidRPr="00121FE3">
        <w:rPr>
          <w:rStyle w:val="FootnoteReference"/>
          <w:rFonts w:asciiTheme="majorBidi" w:hAnsiTheme="majorBidi" w:cstheme="majorBidi"/>
          <w:sz w:val="16"/>
          <w:szCs w:val="16"/>
          <w:vertAlign w:val="baseline"/>
        </w:rPr>
        <w:t>),</w:t>
      </w:r>
      <w:r w:rsidR="00D62E26" w:rsidRPr="00121FE3">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France</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Ireland, </w:t>
      </w:r>
      <w:r w:rsidR="008115F6" w:rsidRPr="008E1EA8">
        <w:rPr>
          <w:rFonts w:asciiTheme="majorBidi" w:hAnsiTheme="majorBidi" w:cstheme="majorBidi"/>
          <w:sz w:val="16"/>
          <w:szCs w:val="16"/>
        </w:rPr>
        <w:t>United Republic of</w:t>
      </w:r>
      <w:r w:rsidRPr="008E1EA8">
        <w:rPr>
          <w:rStyle w:val="FootnoteReference"/>
          <w:rFonts w:asciiTheme="majorBidi" w:hAnsiTheme="majorBidi" w:cstheme="majorBidi"/>
          <w:sz w:val="16"/>
          <w:szCs w:val="16"/>
          <w:vertAlign w:val="baseline"/>
        </w:rPr>
        <w:t xml:space="preserve"> Tanzania</w:t>
      </w:r>
      <w:r w:rsidR="00885968" w:rsidRPr="00121FE3">
        <w:rPr>
          <w:rFonts w:asciiTheme="majorBidi" w:hAnsiTheme="majorBidi" w:cstheme="majorBidi"/>
          <w:sz w:val="16"/>
          <w:szCs w:val="16"/>
        </w:rPr>
        <w:t>.</w:t>
      </w:r>
    </w:p>
  </w:footnote>
  <w:footnote w:id="58">
    <w:p w14:paraId="3B1275B9" w14:textId="03DD5E0A" w:rsidR="008C0428" w:rsidRPr="009C3E2A" w:rsidRDefault="008C0428" w:rsidP="008C0428">
      <w:pPr>
        <w:pStyle w:val="FootnoteText"/>
        <w:rPr>
          <w:rStyle w:val="FootnoteReference"/>
          <w:rFonts w:asciiTheme="majorBidi" w:hAnsiTheme="majorBidi" w:cstheme="majorBidi"/>
          <w:sz w:val="16"/>
          <w:szCs w:val="16"/>
          <w:vertAlign w:val="baseline"/>
        </w:rPr>
      </w:pPr>
      <w:r w:rsidRPr="00121FE3">
        <w:rPr>
          <w:rStyle w:val="FootnoteReference"/>
          <w:rFonts w:asciiTheme="majorBidi" w:hAnsiTheme="majorBidi" w:cstheme="majorBidi"/>
          <w:sz w:val="16"/>
          <w:szCs w:val="16"/>
        </w:rPr>
        <w:footnoteRef/>
      </w:r>
      <w:r w:rsidRPr="00121FE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Andorra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121FE3">
        <w:rPr>
          <w:rStyle w:val="FootnoteReference"/>
          <w:rFonts w:asciiTheme="majorBidi" w:hAnsiTheme="majorBidi" w:cstheme="majorBidi"/>
          <w:sz w:val="16"/>
          <w:szCs w:val="16"/>
          <w:vertAlign w:val="baseline"/>
        </w:rPr>
        <w:t xml:space="preserve">, </w:t>
      </w:r>
      <w:r w:rsidR="009C3656" w:rsidRPr="00121FE3">
        <w:rPr>
          <w:rStyle w:val="FootnoteReference"/>
          <w:rFonts w:asciiTheme="majorBidi" w:hAnsiTheme="majorBidi" w:cstheme="majorBidi"/>
          <w:sz w:val="16"/>
          <w:szCs w:val="16"/>
          <w:vertAlign w:val="baseline"/>
        </w:rPr>
        <w:t>Aruba</w:t>
      </w:r>
      <w:r w:rsidR="009C3656" w:rsidRPr="00121FE3">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121FE3">
        <w:rPr>
          <w:rFonts w:asciiTheme="majorBidi" w:hAnsiTheme="majorBidi" w:cstheme="majorBidi"/>
          <w:sz w:val="16"/>
          <w:szCs w:val="16"/>
        </w:rPr>
        <w:t>)</w:t>
      </w:r>
      <w:r w:rsidR="009C3656"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Australia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121FE3">
        <w:rPr>
          <w:rStyle w:val="FootnoteReference"/>
          <w:rFonts w:asciiTheme="majorBidi" w:hAnsiTheme="majorBidi" w:cstheme="majorBidi"/>
          <w:sz w:val="16"/>
          <w:szCs w:val="16"/>
          <w:vertAlign w:val="baseline"/>
        </w:rPr>
        <w:t xml:space="preserve">, </w:t>
      </w:r>
      <w:r w:rsidR="00D62E26" w:rsidRPr="00121FE3">
        <w:rPr>
          <w:rStyle w:val="FootnoteReference"/>
          <w:rFonts w:asciiTheme="majorBidi" w:hAnsiTheme="majorBidi" w:cstheme="majorBidi"/>
          <w:sz w:val="16"/>
          <w:szCs w:val="16"/>
          <w:vertAlign w:val="baseline"/>
        </w:rPr>
        <w:t>Curaçao</w:t>
      </w:r>
      <w:r w:rsidR="00D62E26" w:rsidRPr="00121FE3">
        <w:rPr>
          <w:rFonts w:asciiTheme="majorBidi" w:hAnsiTheme="majorBidi" w:cstheme="majorBidi"/>
          <w:sz w:val="16"/>
          <w:szCs w:val="16"/>
        </w:rPr>
        <w:t xml:space="preserve"> (</w:t>
      </w:r>
      <w:r w:rsidR="00D62E26" w:rsidRPr="008E1EA8">
        <w:rPr>
          <w:rFonts w:asciiTheme="majorBidi" w:hAnsiTheme="majorBidi" w:cstheme="majorBidi"/>
          <w:sz w:val="16"/>
          <w:szCs w:val="16"/>
        </w:rPr>
        <w:t xml:space="preserve">Kingdom of the </w:t>
      </w:r>
      <w:r w:rsidR="00D62E26" w:rsidRPr="008E1EA8">
        <w:rPr>
          <w:rStyle w:val="FootnoteReference"/>
          <w:rFonts w:asciiTheme="majorBidi" w:hAnsiTheme="majorBidi" w:cstheme="majorBidi"/>
          <w:sz w:val="16"/>
          <w:szCs w:val="16"/>
          <w:vertAlign w:val="baseline"/>
        </w:rPr>
        <w:t>Netherlands</w:t>
      </w:r>
      <w:r w:rsidR="00D62E26" w:rsidRPr="00121FE3">
        <w:rPr>
          <w:rFonts w:asciiTheme="majorBidi" w:hAnsiTheme="majorBidi" w:cstheme="majorBidi"/>
          <w:sz w:val="16"/>
          <w:szCs w:val="16"/>
        </w:rPr>
        <w:t>)</w:t>
      </w:r>
      <w:r w:rsidR="00D62E26" w:rsidRPr="00121FE3">
        <w:rPr>
          <w:rStyle w:val="FootnoteReference"/>
          <w:rFonts w:asciiTheme="majorBidi" w:hAnsiTheme="majorBidi" w:cstheme="majorBidi"/>
          <w:sz w:val="16"/>
          <w:szCs w:val="16"/>
          <w:vertAlign w:val="baseline"/>
        </w:rPr>
        <w:t xml:space="preserve">, </w:t>
      </w:r>
      <w:r w:rsidRPr="00121FE3">
        <w:rPr>
          <w:rStyle w:val="FootnoteReference"/>
          <w:rFonts w:asciiTheme="majorBidi" w:hAnsiTheme="majorBidi" w:cstheme="majorBidi"/>
          <w:sz w:val="16"/>
          <w:szCs w:val="16"/>
          <w:vertAlign w:val="baseline"/>
        </w:rPr>
        <w:t xml:space="preserve">European Union, </w:t>
      </w:r>
      <w:r w:rsidRPr="008E1EA8">
        <w:rPr>
          <w:rStyle w:val="FootnoteReference"/>
          <w:rFonts w:asciiTheme="majorBidi" w:hAnsiTheme="majorBidi" w:cstheme="majorBidi"/>
          <w:sz w:val="16"/>
          <w:szCs w:val="16"/>
          <w:vertAlign w:val="baseline"/>
        </w:rPr>
        <w:t>France</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 Netherlands (</w:t>
      </w:r>
      <w:r w:rsidR="00175E7C" w:rsidRPr="008E1EA8">
        <w:rPr>
          <w:rStyle w:val="FootnoteReference"/>
          <w:rFonts w:asciiTheme="majorBidi" w:hAnsiTheme="majorBidi" w:cstheme="majorBidi"/>
          <w:sz w:val="16"/>
          <w:szCs w:val="16"/>
          <w:vertAlign w:val="baseline"/>
        </w:rPr>
        <w:t>K</w:t>
      </w:r>
      <w:r w:rsidR="00175E7C"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Republic of Korea, </w:t>
      </w:r>
      <w:r w:rsidR="00EF167E" w:rsidRPr="008E1EA8">
        <w:rPr>
          <w:rFonts w:asciiTheme="majorBidi" w:hAnsiTheme="majorBidi" w:cstheme="majorBidi"/>
          <w:sz w:val="16"/>
          <w:szCs w:val="16"/>
        </w:rPr>
        <w:t xml:space="preserve">Republic of </w:t>
      </w:r>
      <w:r w:rsidR="00EF167E" w:rsidRPr="008E1EA8">
        <w:rPr>
          <w:rStyle w:val="FootnoteReference"/>
          <w:rFonts w:asciiTheme="majorBidi" w:hAnsiTheme="majorBidi" w:cstheme="majorBidi"/>
          <w:sz w:val="16"/>
          <w:szCs w:val="16"/>
          <w:vertAlign w:val="baseline"/>
        </w:rPr>
        <w:t>Moldova</w:t>
      </w:r>
      <w:r w:rsidR="00EF167E"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United</w:t>
      </w:r>
      <w:r w:rsidRPr="00121FE3">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885968" w:rsidRPr="008E1EA8">
        <w:rPr>
          <w:rFonts w:asciiTheme="majorBidi" w:hAnsiTheme="majorBidi" w:cstheme="majorBidi"/>
          <w:sz w:val="16"/>
          <w:szCs w:val="16"/>
        </w:rPr>
        <w:t xml:space="preserve"> </w:t>
      </w:r>
      <w:r w:rsidR="00885968" w:rsidRPr="008E1EA8">
        <w:rPr>
          <w:rFonts w:asciiTheme="majorBidi" w:hAnsiTheme="majorBidi" w:cstheme="majorBidi"/>
          <w:sz w:val="16"/>
          <w:szCs w:val="16"/>
          <w:lang w:val="en-CA"/>
        </w:rPr>
        <w:t>(Bolivarian Republic of)</w:t>
      </w:r>
      <w:r w:rsidRPr="00121FE3">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Pr="00121FE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CF39F7" w:rsidRPr="00121FE3">
        <w:rPr>
          <w:rFonts w:asciiTheme="majorBidi" w:hAnsiTheme="majorBidi" w:cstheme="majorBidi"/>
          <w:sz w:val="16"/>
          <w:szCs w:val="16"/>
        </w:rPr>
        <w:t>.</w:t>
      </w:r>
    </w:p>
  </w:footnote>
  <w:footnote w:id="59">
    <w:p w14:paraId="4E3B0ECD" w14:textId="229FDF79" w:rsidR="008C0428" w:rsidRPr="00FA4098" w:rsidRDefault="008C0428" w:rsidP="008C0428">
      <w:pPr>
        <w:pStyle w:val="FootnoteText"/>
        <w:rPr>
          <w:rStyle w:val="FootnoteReference"/>
          <w:rFonts w:asciiTheme="majorBidi" w:hAnsiTheme="majorBidi" w:cstheme="majorBidi"/>
          <w:sz w:val="16"/>
          <w:szCs w:val="16"/>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FA4098">
        <w:rPr>
          <w:rStyle w:val="FootnoteReference"/>
          <w:rFonts w:asciiTheme="majorBidi" w:hAnsiTheme="majorBidi" w:cstheme="majorBidi"/>
          <w:sz w:val="16"/>
          <w:szCs w:val="16"/>
          <w:vertAlign w:val="baseline"/>
        </w:rPr>
        <w:t xml:space="preserve">, </w:t>
      </w:r>
      <w:r w:rsidR="009C3656" w:rsidRPr="00FA4098">
        <w:rPr>
          <w:rStyle w:val="FootnoteReference"/>
          <w:rFonts w:asciiTheme="majorBidi" w:hAnsiTheme="majorBidi" w:cstheme="majorBidi"/>
          <w:sz w:val="16"/>
          <w:szCs w:val="16"/>
          <w:vertAlign w:val="baseline"/>
        </w:rPr>
        <w:t>Aruba</w:t>
      </w:r>
      <w:r w:rsidR="009C3656" w:rsidRPr="00FA4098">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FA4098">
        <w:rPr>
          <w:rFonts w:asciiTheme="majorBidi" w:hAnsiTheme="majorBidi" w:cstheme="majorBidi"/>
          <w:sz w:val="16"/>
          <w:szCs w:val="16"/>
        </w:rPr>
        <w:t>)</w:t>
      </w:r>
      <w:r w:rsidR="009C3656"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Australia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FA4098">
        <w:rPr>
          <w:rStyle w:val="FootnoteReference"/>
          <w:rFonts w:asciiTheme="majorBidi" w:hAnsiTheme="majorBidi" w:cstheme="majorBidi"/>
          <w:sz w:val="16"/>
          <w:szCs w:val="16"/>
          <w:vertAlign w:val="baseline"/>
        </w:rPr>
        <w:t xml:space="preserve">, </w:t>
      </w:r>
      <w:r w:rsidR="00D62E26" w:rsidRPr="00FA4098">
        <w:rPr>
          <w:rStyle w:val="FootnoteReference"/>
          <w:rFonts w:asciiTheme="majorBidi" w:hAnsiTheme="majorBidi" w:cstheme="majorBidi"/>
          <w:sz w:val="16"/>
          <w:szCs w:val="16"/>
          <w:vertAlign w:val="baseline"/>
        </w:rPr>
        <w:t>Curaçao</w:t>
      </w:r>
      <w:r w:rsidR="00D62E26" w:rsidRPr="00FA4098">
        <w:rPr>
          <w:rFonts w:asciiTheme="majorBidi" w:hAnsiTheme="majorBidi" w:cstheme="majorBidi"/>
          <w:sz w:val="16"/>
          <w:szCs w:val="16"/>
        </w:rPr>
        <w:t xml:space="preserve"> (</w:t>
      </w:r>
      <w:r w:rsidR="00D62E26" w:rsidRPr="008E1EA8">
        <w:rPr>
          <w:rFonts w:asciiTheme="majorBidi" w:hAnsiTheme="majorBidi" w:cstheme="majorBidi"/>
          <w:sz w:val="16"/>
          <w:szCs w:val="16"/>
        </w:rPr>
        <w:t xml:space="preserve">Kingdom of the </w:t>
      </w:r>
      <w:r w:rsidR="00D62E26" w:rsidRPr="008E1EA8">
        <w:rPr>
          <w:rStyle w:val="FootnoteReference"/>
          <w:rFonts w:asciiTheme="majorBidi" w:hAnsiTheme="majorBidi" w:cstheme="majorBidi"/>
          <w:sz w:val="16"/>
          <w:szCs w:val="16"/>
          <w:vertAlign w:val="baseline"/>
        </w:rPr>
        <w:t>Netherlands</w:t>
      </w:r>
      <w:r w:rsidR="00D62E26" w:rsidRPr="00FA4098">
        <w:rPr>
          <w:rFonts w:asciiTheme="majorBidi" w:hAnsiTheme="majorBidi" w:cstheme="majorBidi"/>
          <w:sz w:val="16"/>
          <w:szCs w:val="16"/>
        </w:rPr>
        <w:t>)</w:t>
      </w:r>
      <w:r w:rsidR="00D62E26"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 Netherlands (</w:t>
      </w:r>
      <w:r w:rsidR="007850C3" w:rsidRPr="008E1EA8">
        <w:rPr>
          <w:rFonts w:asciiTheme="majorBidi" w:hAnsiTheme="majorBidi" w:cstheme="majorBidi"/>
          <w:sz w:val="16"/>
          <w:szCs w:val="16"/>
        </w:rPr>
        <w:t>Kingdom of the</w:t>
      </w:r>
      <w:r w:rsidRPr="008E1EA8">
        <w:rPr>
          <w:rStyle w:val="FootnoteReference"/>
          <w:rFonts w:asciiTheme="majorBidi" w:hAnsiTheme="majorBidi" w:cstheme="majorBidi"/>
          <w:sz w:val="16"/>
          <w:szCs w:val="16"/>
          <w:vertAlign w:val="baseline"/>
        </w:rPr>
        <w:t>)</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Republic of Korea, </w:t>
      </w:r>
      <w:r w:rsidR="00EF167E" w:rsidRPr="008E1EA8">
        <w:rPr>
          <w:rFonts w:asciiTheme="majorBidi" w:hAnsiTheme="majorBidi" w:cstheme="majorBidi"/>
          <w:sz w:val="16"/>
          <w:szCs w:val="16"/>
        </w:rPr>
        <w:t xml:space="preserve">Republic of </w:t>
      </w:r>
      <w:r w:rsidR="00EF167E" w:rsidRPr="008E1EA8">
        <w:rPr>
          <w:rStyle w:val="FootnoteReference"/>
          <w:rFonts w:asciiTheme="majorBidi" w:hAnsiTheme="majorBidi" w:cstheme="majorBidi"/>
          <w:sz w:val="16"/>
          <w:szCs w:val="16"/>
          <w:vertAlign w:val="baseline"/>
        </w:rPr>
        <w:t>Moldova</w:t>
      </w:r>
      <w:r w:rsidR="00EF167E"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0E2832" w:rsidRPr="008E1EA8">
        <w:rPr>
          <w:rFonts w:asciiTheme="majorBidi" w:hAnsiTheme="majorBidi" w:cstheme="majorBidi"/>
          <w:sz w:val="16"/>
          <w:szCs w:val="16"/>
          <w:lang w:val="en-CA"/>
        </w:rPr>
        <w:t xml:space="preserve"> (Bolivarian Republic of)</w:t>
      </w:r>
      <w:r w:rsidRPr="00FA4098">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Pr="00FA4098">
        <w:rPr>
          <w:rStyle w:val="FootnoteReference"/>
          <w:rFonts w:asciiTheme="majorBidi" w:hAnsiTheme="majorBidi" w:cstheme="majorBidi"/>
          <w:sz w:val="16"/>
          <w:szCs w:val="16"/>
          <w:vertAlign w:val="baseline"/>
        </w:rPr>
        <w:t xml:space="preserve">. Biodiversity-related conventions strictly refers to </w:t>
      </w:r>
      <w:r w:rsidRPr="008E1EA8">
        <w:rPr>
          <w:rStyle w:val="FootnoteReference"/>
          <w:rFonts w:asciiTheme="majorBidi" w:hAnsiTheme="majorBidi" w:cstheme="majorBidi"/>
          <w:sz w:val="16"/>
          <w:szCs w:val="16"/>
          <w:vertAlign w:val="baseline"/>
        </w:rPr>
        <w:t>the MEAs</w:t>
      </w:r>
      <w:r w:rsidRPr="00FA4098">
        <w:rPr>
          <w:rStyle w:val="FootnoteReference"/>
          <w:rFonts w:asciiTheme="majorBidi" w:hAnsiTheme="majorBidi" w:cstheme="majorBidi"/>
          <w:sz w:val="16"/>
          <w:szCs w:val="16"/>
          <w:vertAlign w:val="baseline"/>
        </w:rPr>
        <w:t xml:space="preserve"> which are a part of </w:t>
      </w:r>
      <w:r w:rsidR="006939D2" w:rsidRPr="00FA4098">
        <w:rPr>
          <w:rFonts w:asciiTheme="majorBidi" w:hAnsiTheme="majorBidi" w:cstheme="majorBidi"/>
          <w:sz w:val="16"/>
          <w:szCs w:val="16"/>
        </w:rPr>
        <w:t>t</w:t>
      </w:r>
      <w:r w:rsidRPr="00FA4098">
        <w:rPr>
          <w:rStyle w:val="FootnoteReference"/>
          <w:rFonts w:asciiTheme="majorBidi" w:hAnsiTheme="majorBidi" w:cstheme="majorBidi"/>
          <w:sz w:val="16"/>
          <w:szCs w:val="16"/>
          <w:vertAlign w:val="baseline"/>
        </w:rPr>
        <w:t>he Liaison Group of Biodiversity-related Conventions.</w:t>
      </w:r>
    </w:p>
  </w:footnote>
  <w:footnote w:id="60">
    <w:p w14:paraId="4AB3AB15" w14:textId="0F6B4C1A" w:rsidR="008C0428" w:rsidRPr="00FA4098" w:rsidRDefault="008C0428" w:rsidP="008C0428">
      <w:pPr>
        <w:pStyle w:val="FootnoteText"/>
        <w:rPr>
          <w:rStyle w:val="FootnoteReference"/>
          <w:rFonts w:asciiTheme="majorBidi" w:hAnsiTheme="majorBidi" w:cstheme="majorBidi"/>
          <w:sz w:val="16"/>
          <w:szCs w:val="16"/>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Canada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FA4098">
        <w:rPr>
          <w:rStyle w:val="FootnoteReference"/>
          <w:rFonts w:asciiTheme="majorBidi" w:hAnsiTheme="majorBidi" w:cstheme="majorBidi"/>
          <w:sz w:val="16"/>
          <w:szCs w:val="16"/>
          <w:vertAlign w:val="baseline"/>
        </w:rPr>
        <w:t xml:space="preserve">. Chemicals-related conventions refers to </w:t>
      </w:r>
      <w:r w:rsidRPr="008E1EA8">
        <w:rPr>
          <w:rStyle w:val="FootnoteReference"/>
          <w:rFonts w:asciiTheme="majorBidi" w:hAnsiTheme="majorBidi" w:cstheme="majorBidi"/>
          <w:sz w:val="16"/>
          <w:szCs w:val="16"/>
          <w:vertAlign w:val="baseline"/>
        </w:rPr>
        <w:t>MEAs</w:t>
      </w:r>
      <w:r w:rsidRPr="00FA4098">
        <w:rPr>
          <w:rStyle w:val="FootnoteReference"/>
          <w:rFonts w:asciiTheme="majorBidi" w:hAnsiTheme="majorBidi" w:cstheme="majorBidi"/>
          <w:sz w:val="16"/>
          <w:szCs w:val="16"/>
          <w:vertAlign w:val="baseline"/>
        </w:rPr>
        <w:t xml:space="preserve"> and Conventions as described in the Global Framework on Chemicals Annex II, excluding </w:t>
      </w:r>
      <w:r w:rsidRPr="008E1EA8">
        <w:rPr>
          <w:rStyle w:val="FootnoteReference"/>
          <w:rFonts w:asciiTheme="majorBidi" w:hAnsiTheme="majorBidi" w:cstheme="majorBidi"/>
          <w:sz w:val="16"/>
          <w:szCs w:val="16"/>
          <w:vertAlign w:val="baseline"/>
        </w:rPr>
        <w:t>CEDAW</w:t>
      </w:r>
      <w:r w:rsidRPr="00FA4098">
        <w:rPr>
          <w:rStyle w:val="FootnoteReference"/>
          <w:rFonts w:asciiTheme="majorBidi" w:hAnsiTheme="majorBidi" w:cstheme="majorBidi"/>
          <w:sz w:val="16"/>
          <w:szCs w:val="16"/>
          <w:vertAlign w:val="baseline"/>
        </w:rPr>
        <w:t xml:space="preserve"> an</w:t>
      </w:r>
      <w:r w:rsidRPr="008E1EA8">
        <w:rPr>
          <w:rStyle w:val="FootnoteReference"/>
          <w:rFonts w:asciiTheme="majorBidi" w:hAnsiTheme="majorBidi" w:cstheme="majorBidi"/>
          <w:sz w:val="16"/>
          <w:szCs w:val="16"/>
          <w:vertAlign w:val="baseline"/>
        </w:rPr>
        <w:t>d including</w:t>
      </w:r>
      <w:r w:rsidRPr="00FA4098">
        <w:rPr>
          <w:rStyle w:val="FootnoteReference"/>
          <w:rFonts w:asciiTheme="majorBidi" w:hAnsiTheme="majorBidi" w:cstheme="majorBidi"/>
          <w:sz w:val="16"/>
          <w:szCs w:val="16"/>
          <w:vertAlign w:val="baseline"/>
        </w:rPr>
        <w:t xml:space="preserve"> the Vienna Protocol.</w:t>
      </w:r>
    </w:p>
  </w:footnote>
  <w:footnote w:id="61">
    <w:p w14:paraId="69B731F2" w14:textId="2FEB8DE7" w:rsidR="008C0428" w:rsidRPr="00FA4098" w:rsidRDefault="008C0428" w:rsidP="008C0428">
      <w:pPr>
        <w:pStyle w:val="FootnoteText"/>
        <w:rPr>
          <w:rStyle w:val="FootnoteReference"/>
          <w:rFonts w:asciiTheme="majorBidi" w:hAnsiTheme="majorBidi" w:cstheme="majorBidi"/>
          <w:sz w:val="16"/>
          <w:szCs w:val="16"/>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Andorra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Australia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 Netherlands (</w:t>
      </w:r>
      <w:r w:rsidR="00403550" w:rsidRPr="008E1EA8">
        <w:rPr>
          <w:rFonts w:asciiTheme="majorBidi" w:hAnsiTheme="majorBidi" w:cstheme="majorBidi"/>
          <w:sz w:val="16"/>
          <w:szCs w:val="16"/>
        </w:rPr>
        <w:t>Kingdom of the</w:t>
      </w:r>
      <w:r w:rsidRPr="008E1EA8">
        <w:rPr>
          <w:rStyle w:val="FootnoteReference"/>
          <w:rFonts w:asciiTheme="majorBidi" w:hAnsiTheme="majorBidi" w:cstheme="majorBidi"/>
          <w:sz w:val="16"/>
          <w:szCs w:val="16"/>
          <w:vertAlign w:val="baseline"/>
        </w:rPr>
        <w:t>)</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 Republic of Korea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FA4098">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Yemen</w:t>
      </w:r>
      <w:r w:rsidRPr="00FA4098">
        <w:rPr>
          <w:rStyle w:val="FootnoteReference"/>
          <w:rFonts w:asciiTheme="majorBidi" w:hAnsiTheme="majorBidi" w:cstheme="majorBidi"/>
          <w:sz w:val="16"/>
          <w:szCs w:val="16"/>
          <w:vertAlign w:val="baseline"/>
        </w:rPr>
        <w:t xml:space="preserve">. </w:t>
      </w:r>
      <w:r w:rsidR="00011BAC" w:rsidRPr="00FA4098">
        <w:rPr>
          <w:rFonts w:asciiTheme="majorBidi" w:hAnsiTheme="majorBidi" w:cstheme="majorBidi"/>
          <w:sz w:val="16"/>
          <w:szCs w:val="16"/>
        </w:rPr>
        <w:t xml:space="preserve">Apart from </w:t>
      </w:r>
      <w:r w:rsidR="00011BAC" w:rsidRPr="008E1EA8">
        <w:rPr>
          <w:rFonts w:asciiTheme="majorBidi" w:hAnsiTheme="majorBidi" w:cstheme="majorBidi"/>
          <w:sz w:val="16"/>
          <w:szCs w:val="16"/>
        </w:rPr>
        <w:t>CBD</w:t>
      </w:r>
      <w:r w:rsidR="00011BAC" w:rsidRPr="00FA4098">
        <w:rPr>
          <w:rFonts w:asciiTheme="majorBidi" w:hAnsiTheme="majorBidi" w:cstheme="majorBidi"/>
          <w:sz w:val="16"/>
          <w:szCs w:val="16"/>
        </w:rPr>
        <w:t xml:space="preserve">, </w:t>
      </w:r>
      <w:r w:rsidR="00011BAC" w:rsidRPr="00FA4098">
        <w:rPr>
          <w:rStyle w:val="FootnoteReference"/>
          <w:rFonts w:asciiTheme="majorBidi" w:hAnsiTheme="majorBidi" w:cstheme="majorBidi"/>
          <w:sz w:val="16"/>
          <w:szCs w:val="16"/>
          <w:vertAlign w:val="baseline"/>
        </w:rPr>
        <w:t>t</w:t>
      </w:r>
      <w:r w:rsidR="00011BAC" w:rsidRPr="00FA4098">
        <w:rPr>
          <w:rFonts w:asciiTheme="majorBidi" w:hAnsiTheme="majorBidi" w:cstheme="majorBidi"/>
          <w:sz w:val="16"/>
          <w:szCs w:val="16"/>
        </w:rPr>
        <w:t xml:space="preserve">he </w:t>
      </w:r>
      <w:r w:rsidRPr="00FA4098">
        <w:rPr>
          <w:rStyle w:val="FootnoteReference"/>
          <w:rFonts w:asciiTheme="majorBidi" w:hAnsiTheme="majorBidi" w:cstheme="majorBidi"/>
          <w:sz w:val="16"/>
          <w:szCs w:val="16"/>
          <w:vertAlign w:val="baseline"/>
        </w:rPr>
        <w:t xml:space="preserve">Rio </w:t>
      </w:r>
      <w:r w:rsidR="000D055F" w:rsidRPr="00FA4098">
        <w:rPr>
          <w:rFonts w:asciiTheme="majorBidi" w:hAnsiTheme="majorBidi" w:cstheme="majorBidi"/>
          <w:sz w:val="16"/>
          <w:szCs w:val="16"/>
        </w:rPr>
        <w:t>c</w:t>
      </w:r>
      <w:r w:rsidRPr="00FA4098">
        <w:rPr>
          <w:rStyle w:val="FootnoteReference"/>
          <w:rFonts w:asciiTheme="majorBidi" w:hAnsiTheme="majorBidi" w:cstheme="majorBidi"/>
          <w:sz w:val="16"/>
          <w:szCs w:val="16"/>
          <w:vertAlign w:val="baseline"/>
        </w:rPr>
        <w:t xml:space="preserve">onventions include </w:t>
      </w:r>
      <w:r w:rsidRPr="008E1EA8">
        <w:rPr>
          <w:rStyle w:val="FootnoteReference"/>
          <w:rFonts w:asciiTheme="majorBidi" w:hAnsiTheme="majorBidi" w:cstheme="majorBidi"/>
          <w:sz w:val="16"/>
          <w:szCs w:val="16"/>
          <w:vertAlign w:val="baseline"/>
        </w:rPr>
        <w:t>UNCCD</w:t>
      </w:r>
      <w:r w:rsidRPr="00FA4098">
        <w:rPr>
          <w:rStyle w:val="FootnoteReference"/>
          <w:rFonts w:asciiTheme="majorBidi" w:hAnsiTheme="majorBidi" w:cstheme="majorBidi"/>
          <w:sz w:val="16"/>
          <w:szCs w:val="16"/>
          <w:vertAlign w:val="baseline"/>
        </w:rPr>
        <w:t xml:space="preserve"> and </w:t>
      </w:r>
      <w:r w:rsidRPr="008E1EA8">
        <w:rPr>
          <w:rStyle w:val="FootnoteReference"/>
          <w:rFonts w:asciiTheme="majorBidi" w:hAnsiTheme="majorBidi" w:cstheme="majorBidi"/>
          <w:sz w:val="16"/>
          <w:szCs w:val="16"/>
          <w:vertAlign w:val="baseline"/>
        </w:rPr>
        <w:t>UNFCCC</w:t>
      </w:r>
      <w:r w:rsidRPr="00FA4098">
        <w:rPr>
          <w:rStyle w:val="FootnoteReference"/>
          <w:rFonts w:asciiTheme="majorBidi" w:hAnsiTheme="majorBidi" w:cstheme="majorBidi"/>
          <w:sz w:val="16"/>
          <w:szCs w:val="16"/>
          <w:vertAlign w:val="baseline"/>
        </w:rPr>
        <w:t>.</w:t>
      </w:r>
    </w:p>
  </w:footnote>
  <w:footnote w:id="62">
    <w:p w14:paraId="340411A4" w14:textId="045F417D" w:rsidR="008C0428" w:rsidRPr="00FA4098" w:rsidRDefault="008C0428" w:rsidP="008C0428">
      <w:pPr>
        <w:pStyle w:val="FootnoteText"/>
        <w:rPr>
          <w:rStyle w:val="FootnoteReference"/>
          <w:rFonts w:asciiTheme="majorBidi" w:hAnsiTheme="majorBidi" w:cstheme="majorBidi"/>
          <w:sz w:val="16"/>
          <w:szCs w:val="16"/>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009C3656" w:rsidRPr="00FA4098">
        <w:rPr>
          <w:rStyle w:val="FootnoteReference"/>
          <w:rFonts w:asciiTheme="majorBidi" w:hAnsiTheme="majorBidi" w:cstheme="majorBidi"/>
          <w:sz w:val="16"/>
          <w:szCs w:val="16"/>
          <w:vertAlign w:val="baseline"/>
        </w:rPr>
        <w:t>Aruba</w:t>
      </w:r>
      <w:r w:rsidR="009C3656" w:rsidRPr="00FA4098">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FA4098">
        <w:rPr>
          <w:rFonts w:asciiTheme="majorBidi" w:hAnsiTheme="majorBidi" w:cstheme="majorBidi"/>
          <w:sz w:val="16"/>
          <w:szCs w:val="16"/>
        </w:rPr>
        <w:t>)</w:t>
      </w:r>
      <w:r w:rsidR="009C3656"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FA4098">
        <w:rPr>
          <w:rStyle w:val="FootnoteReference"/>
          <w:rFonts w:asciiTheme="majorBidi" w:hAnsiTheme="majorBidi" w:cstheme="majorBidi"/>
          <w:sz w:val="16"/>
          <w:szCs w:val="16"/>
          <w:vertAlign w:val="baseline"/>
        </w:rPr>
        <w:t xml:space="preserve">, European Union, </w:t>
      </w:r>
      <w:r w:rsidRPr="008E1EA8">
        <w:rPr>
          <w:rStyle w:val="FootnoteReference"/>
          <w:rFonts w:asciiTheme="majorBidi" w:hAnsiTheme="majorBidi" w:cstheme="majorBidi"/>
          <w:sz w:val="16"/>
          <w:szCs w:val="16"/>
          <w:vertAlign w:val="baseline"/>
        </w:rPr>
        <w:t>France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 Republic of Korea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FA4098">
        <w:rPr>
          <w:rStyle w:val="FootnoteReference"/>
          <w:rFonts w:asciiTheme="majorBidi" w:hAnsiTheme="majorBidi" w:cstheme="majorBidi"/>
          <w:sz w:val="16"/>
          <w:szCs w:val="16"/>
          <w:vertAlign w:val="baseline"/>
        </w:rPr>
        <w:t>. Marine-related conventions refers to the following agreements</w:t>
      </w:r>
      <w:r w:rsidRPr="008E1EA8">
        <w:rPr>
          <w:rStyle w:val="FootnoteReference"/>
          <w:rFonts w:asciiTheme="majorBidi" w:hAnsiTheme="majorBidi" w:cstheme="majorBidi"/>
          <w:sz w:val="16"/>
          <w:szCs w:val="16"/>
          <w:vertAlign w:val="baseline"/>
        </w:rPr>
        <w:t>: ACCOBAMS</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ASCOBANS</w:t>
      </w:r>
      <w:r w:rsidRPr="00FA4098">
        <w:rPr>
          <w:rStyle w:val="FootnoteReference"/>
          <w:rFonts w:asciiTheme="majorBidi" w:hAnsiTheme="majorBidi" w:cstheme="majorBidi"/>
          <w:sz w:val="16"/>
          <w:szCs w:val="16"/>
          <w:vertAlign w:val="baseline"/>
        </w:rPr>
        <w:t xml:space="preserve">, Ballast Water, </w:t>
      </w:r>
      <w:r w:rsidRPr="008E1EA8">
        <w:rPr>
          <w:rStyle w:val="FootnoteReference"/>
          <w:rFonts w:asciiTheme="majorBidi" w:hAnsiTheme="majorBidi" w:cstheme="majorBidi"/>
          <w:sz w:val="16"/>
          <w:szCs w:val="16"/>
          <w:vertAlign w:val="baseline"/>
        </w:rPr>
        <w:t>HELCOM</w:t>
      </w:r>
      <w:r w:rsidRPr="00FA4098">
        <w:rPr>
          <w:rStyle w:val="FootnoteReference"/>
          <w:rFonts w:asciiTheme="majorBidi" w:hAnsiTheme="majorBidi" w:cstheme="majorBidi"/>
          <w:sz w:val="16"/>
          <w:szCs w:val="16"/>
          <w:vertAlign w:val="baseline"/>
        </w:rPr>
        <w:t xml:space="preserve">, Barcelona, Cartagena, </w:t>
      </w:r>
      <w:r w:rsidRPr="008E1EA8">
        <w:rPr>
          <w:rStyle w:val="FootnoteReference"/>
          <w:rFonts w:asciiTheme="majorBidi" w:hAnsiTheme="majorBidi" w:cstheme="majorBidi"/>
          <w:sz w:val="16"/>
          <w:szCs w:val="16"/>
          <w:vertAlign w:val="baseline"/>
        </w:rPr>
        <w:t>OSPAR</w:t>
      </w:r>
      <w:r w:rsidRPr="00FA4098">
        <w:rPr>
          <w:rStyle w:val="FootnoteReference"/>
          <w:rFonts w:asciiTheme="majorBidi" w:hAnsiTheme="majorBidi" w:cstheme="majorBidi"/>
          <w:sz w:val="16"/>
          <w:szCs w:val="16"/>
          <w:vertAlign w:val="baseline"/>
        </w:rPr>
        <w:t xml:space="preserve">, Fishing </w:t>
      </w:r>
      <w:r w:rsidRPr="008E1EA8">
        <w:rPr>
          <w:rStyle w:val="FootnoteReference"/>
          <w:rFonts w:asciiTheme="majorBidi" w:hAnsiTheme="majorBidi" w:cstheme="majorBidi"/>
          <w:sz w:val="16"/>
          <w:szCs w:val="16"/>
          <w:vertAlign w:val="baseline"/>
        </w:rPr>
        <w:t xml:space="preserve">&amp; </w:t>
      </w:r>
      <w:r w:rsidRPr="00FA4098">
        <w:rPr>
          <w:rStyle w:val="FootnoteReference"/>
          <w:rFonts w:asciiTheme="majorBidi" w:hAnsiTheme="majorBidi" w:cstheme="majorBidi"/>
          <w:sz w:val="16"/>
          <w:szCs w:val="16"/>
          <w:vertAlign w:val="baseline"/>
        </w:rPr>
        <w:t xml:space="preserve">Conservation on the High Seas, Bucharest, </w:t>
      </w:r>
      <w:r w:rsidRPr="008E1EA8">
        <w:rPr>
          <w:rStyle w:val="FootnoteReference"/>
          <w:rFonts w:asciiTheme="majorBidi" w:hAnsiTheme="majorBidi" w:cstheme="majorBidi"/>
          <w:sz w:val="16"/>
          <w:szCs w:val="16"/>
          <w:vertAlign w:val="baseline"/>
        </w:rPr>
        <w:t>BBNJ</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MARPOL</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CLC</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FUND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ISA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LC</w:t>
      </w:r>
      <w:r w:rsidRPr="00FA4098">
        <w:rPr>
          <w:rStyle w:val="FootnoteReference"/>
          <w:rFonts w:asciiTheme="majorBidi" w:hAnsiTheme="majorBidi" w:cstheme="majorBidi"/>
          <w:sz w:val="16"/>
          <w:szCs w:val="16"/>
          <w:vertAlign w:val="baseline"/>
        </w:rPr>
        <w:t>/</w:t>
      </w:r>
      <w:r w:rsidRPr="008E1EA8">
        <w:rPr>
          <w:rStyle w:val="FootnoteReference"/>
          <w:rFonts w:asciiTheme="majorBidi" w:hAnsiTheme="majorBidi" w:cstheme="majorBidi"/>
          <w:sz w:val="16"/>
          <w:szCs w:val="16"/>
          <w:vertAlign w:val="baseline"/>
        </w:rPr>
        <w:t>LP</w:t>
      </w:r>
      <w:r w:rsidRPr="00FA4098">
        <w:rPr>
          <w:rStyle w:val="FootnoteReference"/>
          <w:rFonts w:asciiTheme="majorBidi" w:hAnsiTheme="majorBidi" w:cstheme="majorBidi"/>
          <w:sz w:val="16"/>
          <w:szCs w:val="16"/>
          <w:vertAlign w:val="baseline"/>
        </w:rPr>
        <w:t xml:space="preserve">, Noumea, Oil Spills in Caribbean, Emergency Protocol, </w:t>
      </w:r>
      <w:r w:rsidRPr="008E1EA8">
        <w:rPr>
          <w:rStyle w:val="FootnoteReference"/>
          <w:rFonts w:asciiTheme="majorBidi" w:hAnsiTheme="majorBidi" w:cstheme="majorBidi"/>
          <w:sz w:val="16"/>
          <w:szCs w:val="16"/>
          <w:vertAlign w:val="baseline"/>
        </w:rPr>
        <w:t>SPAW</w:t>
      </w:r>
      <w:r w:rsidRPr="00FA4098">
        <w:rPr>
          <w:rStyle w:val="FootnoteReference"/>
          <w:rFonts w:asciiTheme="majorBidi" w:hAnsiTheme="majorBidi" w:cstheme="majorBidi"/>
          <w:sz w:val="16"/>
          <w:szCs w:val="16"/>
          <w:vertAlign w:val="baseline"/>
        </w:rPr>
        <w:t xml:space="preserve"> Protocol</w:t>
      </w:r>
      <w:r w:rsidRPr="008E1EA8">
        <w:rPr>
          <w:rStyle w:val="FootnoteReference"/>
          <w:rFonts w:asciiTheme="majorBidi" w:hAnsiTheme="majorBidi" w:cstheme="majorBidi"/>
          <w:sz w:val="16"/>
          <w:szCs w:val="16"/>
          <w:vertAlign w:val="baseline"/>
        </w:rPr>
        <w:t>, and UNCLOS</w:t>
      </w:r>
      <w:r w:rsidRPr="00FA4098">
        <w:rPr>
          <w:rStyle w:val="FootnoteReference"/>
          <w:rFonts w:asciiTheme="majorBidi" w:hAnsiTheme="majorBidi" w:cstheme="majorBidi"/>
          <w:sz w:val="16"/>
          <w:szCs w:val="16"/>
          <w:vertAlign w:val="baseline"/>
        </w:rPr>
        <w:t>.</w:t>
      </w:r>
    </w:p>
  </w:footnote>
  <w:footnote w:id="63">
    <w:p w14:paraId="1B259CAB" w14:textId="77777777" w:rsidR="008C0428" w:rsidRPr="00FA4098" w:rsidRDefault="008C0428" w:rsidP="008C0428">
      <w:pPr>
        <w:pStyle w:val="FootnoteText"/>
        <w:rPr>
          <w:rStyle w:val="FootnoteReference"/>
          <w:rFonts w:asciiTheme="majorBidi" w:hAnsiTheme="majorBidi" w:cstheme="majorBidi"/>
          <w:sz w:val="16"/>
          <w:szCs w:val="16"/>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Burkina Faso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 Netherlands</w:t>
      </w:r>
      <w:r w:rsidRPr="00FA4098">
        <w:rPr>
          <w:rStyle w:val="FootnoteReference"/>
          <w:rFonts w:asciiTheme="majorBidi" w:hAnsiTheme="majorBidi" w:cstheme="majorBidi"/>
          <w:sz w:val="16"/>
          <w:szCs w:val="16"/>
          <w:vertAlign w:val="baseline"/>
        </w:rPr>
        <w:t xml:space="preserve"> (Mainland), </w:t>
      </w:r>
      <w:r w:rsidRPr="008E1EA8">
        <w:rPr>
          <w:rStyle w:val="FootnoteReference"/>
          <w:rFonts w:asciiTheme="majorBidi" w:hAnsiTheme="majorBidi" w:cstheme="majorBidi"/>
          <w:sz w:val="16"/>
          <w:szCs w:val="16"/>
          <w:vertAlign w:val="baseline"/>
        </w:rPr>
        <w:t>Norway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Peru</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w:t>
      </w:r>
      <w:r w:rsidRPr="00FA4098">
        <w:rPr>
          <w:rStyle w:val="FootnoteReference"/>
          <w:rFonts w:asciiTheme="majorBidi" w:hAnsiTheme="majorBidi" w:cstheme="majorBidi"/>
          <w:sz w:val="16"/>
          <w:szCs w:val="16"/>
          <w:vertAlign w:val="baseline"/>
        </w:rPr>
        <w:t>. Human rights-related conventions refers to the following agreements</w:t>
      </w:r>
      <w:r w:rsidRPr="008E1EA8">
        <w:rPr>
          <w:rStyle w:val="FootnoteReference"/>
          <w:rFonts w:asciiTheme="majorBidi" w:hAnsiTheme="majorBidi" w:cstheme="majorBidi"/>
          <w:sz w:val="16"/>
          <w:szCs w:val="16"/>
          <w:vertAlign w:val="baseline"/>
        </w:rPr>
        <w:t>: CEDAW</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CRPD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UNDRIP</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ILO</w:t>
      </w:r>
      <w:r w:rsidRPr="00FA4098">
        <w:rPr>
          <w:rStyle w:val="FootnoteReference"/>
          <w:rFonts w:asciiTheme="majorBidi" w:hAnsiTheme="majorBidi" w:cstheme="majorBidi"/>
          <w:sz w:val="16"/>
          <w:szCs w:val="16"/>
          <w:vertAlign w:val="baseline"/>
        </w:rPr>
        <w:t xml:space="preserve"> 169, Maputo,</w:t>
      </w:r>
      <w:r w:rsidRPr="008E1EA8">
        <w:rPr>
          <w:rStyle w:val="FootnoteReference"/>
          <w:rFonts w:asciiTheme="majorBidi" w:hAnsiTheme="majorBidi" w:cstheme="majorBidi"/>
          <w:sz w:val="16"/>
          <w:szCs w:val="16"/>
          <w:vertAlign w:val="baseline"/>
        </w:rPr>
        <w:t xml:space="preserve"> UN </w:t>
      </w:r>
      <w:r w:rsidRPr="00FA4098">
        <w:rPr>
          <w:rStyle w:val="FootnoteReference"/>
          <w:rFonts w:asciiTheme="majorBidi" w:hAnsiTheme="majorBidi" w:cstheme="majorBidi"/>
          <w:sz w:val="16"/>
          <w:szCs w:val="16"/>
          <w:vertAlign w:val="baseline"/>
        </w:rPr>
        <w:t xml:space="preserve">Covenant on Civil and Political Rights, </w:t>
      </w:r>
      <w:r w:rsidRPr="008E1EA8">
        <w:rPr>
          <w:rStyle w:val="FootnoteReference"/>
          <w:rFonts w:asciiTheme="majorBidi" w:hAnsiTheme="majorBidi" w:cstheme="majorBidi"/>
          <w:sz w:val="16"/>
          <w:szCs w:val="16"/>
          <w:vertAlign w:val="baseline"/>
        </w:rPr>
        <w:t>UNESCO</w:t>
      </w:r>
      <w:r w:rsidRPr="00FA4098">
        <w:rPr>
          <w:rStyle w:val="FootnoteReference"/>
          <w:rFonts w:asciiTheme="majorBidi" w:hAnsiTheme="majorBidi" w:cstheme="majorBidi"/>
          <w:sz w:val="16"/>
          <w:szCs w:val="16"/>
          <w:vertAlign w:val="baseline"/>
        </w:rPr>
        <w:t>.</w:t>
      </w:r>
    </w:p>
  </w:footnote>
  <w:footnote w:id="64">
    <w:p w14:paraId="0CF808AB" w14:textId="1116E22B" w:rsidR="008C0428" w:rsidRPr="00FA4098" w:rsidRDefault="008C0428" w:rsidP="008C0428">
      <w:pPr>
        <w:pStyle w:val="FootnoteText"/>
        <w:rPr>
          <w:rStyle w:val="FootnoteReference"/>
          <w:rFonts w:asciiTheme="majorBidi" w:hAnsiTheme="majorBidi" w:cstheme="majorBidi"/>
          <w:sz w:val="16"/>
          <w:szCs w:val="16"/>
          <w:vertAlign w:val="baseline"/>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Andorra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FA4098">
        <w:rPr>
          <w:rStyle w:val="FootnoteReference"/>
          <w:rFonts w:asciiTheme="majorBidi" w:hAnsiTheme="majorBidi" w:cstheme="majorBidi"/>
          <w:sz w:val="16"/>
          <w:szCs w:val="16"/>
          <w:vertAlign w:val="baseline"/>
        </w:rPr>
        <w:t xml:space="preserve">, </w:t>
      </w:r>
      <w:r w:rsidR="00D62E26" w:rsidRPr="00FA4098">
        <w:rPr>
          <w:rStyle w:val="FootnoteReference"/>
          <w:rFonts w:asciiTheme="majorBidi" w:hAnsiTheme="majorBidi" w:cstheme="majorBidi"/>
          <w:sz w:val="16"/>
          <w:szCs w:val="16"/>
          <w:vertAlign w:val="baseline"/>
        </w:rPr>
        <w:t>Curaçao</w:t>
      </w:r>
      <w:r w:rsidR="00D62E26" w:rsidRPr="00FA4098">
        <w:rPr>
          <w:rFonts w:asciiTheme="majorBidi" w:hAnsiTheme="majorBidi" w:cstheme="majorBidi"/>
          <w:sz w:val="16"/>
          <w:szCs w:val="16"/>
        </w:rPr>
        <w:t xml:space="preserve"> (</w:t>
      </w:r>
      <w:r w:rsidR="00D62E26" w:rsidRPr="008E1EA8">
        <w:rPr>
          <w:rFonts w:asciiTheme="majorBidi" w:hAnsiTheme="majorBidi" w:cstheme="majorBidi"/>
          <w:sz w:val="16"/>
          <w:szCs w:val="16"/>
        </w:rPr>
        <w:t xml:space="preserve">Kingdom of the </w:t>
      </w:r>
      <w:r w:rsidR="00D62E26" w:rsidRPr="008E1EA8">
        <w:rPr>
          <w:rStyle w:val="FootnoteReference"/>
          <w:rFonts w:asciiTheme="majorBidi" w:hAnsiTheme="majorBidi" w:cstheme="majorBidi"/>
          <w:sz w:val="16"/>
          <w:szCs w:val="16"/>
          <w:vertAlign w:val="baseline"/>
        </w:rPr>
        <w:t>Netherlands</w:t>
      </w:r>
      <w:r w:rsidR="00D62E26" w:rsidRPr="00FA4098">
        <w:rPr>
          <w:rFonts w:asciiTheme="majorBidi" w:hAnsiTheme="majorBidi" w:cstheme="majorBidi"/>
          <w:sz w:val="16"/>
          <w:szCs w:val="16"/>
        </w:rPr>
        <w:t>)</w:t>
      </w:r>
      <w:r w:rsidR="00D62E26" w:rsidRPr="00FA4098">
        <w:rPr>
          <w:rStyle w:val="FootnoteReference"/>
          <w:rFonts w:asciiTheme="majorBidi" w:hAnsiTheme="majorBidi" w:cstheme="majorBidi"/>
          <w:sz w:val="16"/>
          <w:szCs w:val="16"/>
          <w:vertAlign w:val="baseline"/>
        </w:rPr>
        <w:t>,</w:t>
      </w:r>
      <w:r w:rsidR="00D62E26" w:rsidRPr="00FA4098">
        <w:rPr>
          <w:rFonts w:asciiTheme="majorBidi" w:hAnsiTheme="majorBidi" w:cstheme="majorBidi"/>
          <w:sz w:val="16"/>
          <w:szCs w:val="16"/>
        </w:rPr>
        <w:t xml:space="preserve"> </w:t>
      </w:r>
      <w:r w:rsidRPr="00FA4098">
        <w:rPr>
          <w:rStyle w:val="FootnoteReference"/>
          <w:rFonts w:asciiTheme="majorBidi" w:hAnsiTheme="majorBidi" w:cstheme="majorBidi"/>
          <w:sz w:val="16"/>
          <w:szCs w:val="16"/>
          <w:vertAlign w:val="baseline"/>
        </w:rPr>
        <w:t xml:space="preserve">European Union, </w:t>
      </w:r>
      <w:r w:rsidRPr="008E1EA8">
        <w:rPr>
          <w:rStyle w:val="FootnoteReference"/>
          <w:rFonts w:asciiTheme="majorBidi" w:hAnsiTheme="majorBidi" w:cstheme="majorBidi"/>
          <w:sz w:val="16"/>
          <w:szCs w:val="16"/>
          <w:vertAlign w:val="baseline"/>
        </w:rPr>
        <w:t>France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Italy</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Japan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Liechtenstein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 Netherlands (</w:t>
      </w:r>
      <w:r w:rsidR="00867EAA" w:rsidRPr="008E1EA8">
        <w:rPr>
          <w:rStyle w:val="FootnoteReference"/>
          <w:rFonts w:asciiTheme="majorBidi" w:hAnsiTheme="majorBidi" w:cstheme="majorBidi"/>
          <w:sz w:val="16"/>
          <w:szCs w:val="16"/>
          <w:vertAlign w:val="baseline"/>
        </w:rPr>
        <w:t>K</w:t>
      </w:r>
      <w:r w:rsidR="00867EAA"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Peru, Republic of Korea, Republic of Moldova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Thailand</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Togo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w:t>
      </w:r>
      <w:r w:rsidRPr="00FA4098">
        <w:rPr>
          <w:rStyle w:val="FootnoteReference"/>
          <w:rFonts w:asciiTheme="majorBidi" w:hAnsiTheme="majorBidi" w:cstheme="majorBidi"/>
          <w:sz w:val="16"/>
          <w:szCs w:val="16"/>
          <w:vertAlign w:val="baseline"/>
        </w:rPr>
        <w:t xml:space="preserve"> Kingdom,</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Venezuela</w:t>
      </w:r>
      <w:r w:rsidR="004A4109" w:rsidRPr="008E1EA8">
        <w:rPr>
          <w:rFonts w:asciiTheme="majorBidi" w:hAnsiTheme="majorBidi" w:cstheme="majorBidi"/>
          <w:sz w:val="16"/>
          <w:szCs w:val="16"/>
          <w:lang w:val="en-CA"/>
        </w:rPr>
        <w:t xml:space="preserve"> (Bolivarian Republic of)</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00C963A5" w:rsidRPr="008E1EA8">
        <w:rPr>
          <w:rStyle w:val="FootnoteReference"/>
          <w:rFonts w:asciiTheme="majorBidi" w:hAnsiTheme="majorBidi" w:cstheme="majorBidi"/>
          <w:sz w:val="16"/>
          <w:szCs w:val="16"/>
          <w:vertAlign w:val="baseline"/>
        </w:rPr>
        <w:t>Viet Nam</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A55C0E" w:rsidRPr="00FA4098">
        <w:rPr>
          <w:rFonts w:asciiTheme="majorBidi" w:hAnsiTheme="majorBidi" w:cstheme="majorBidi"/>
          <w:sz w:val="16"/>
          <w:szCs w:val="16"/>
        </w:rPr>
        <w:t>.</w:t>
      </w:r>
    </w:p>
  </w:footnote>
  <w:footnote w:id="65">
    <w:p w14:paraId="2271329C" w14:textId="040F5451" w:rsidR="008C0428" w:rsidRPr="009C3E2A" w:rsidRDefault="008C0428" w:rsidP="008C0428">
      <w:pPr>
        <w:pStyle w:val="FootnoteText"/>
        <w:rPr>
          <w:rStyle w:val="FootnoteReference"/>
          <w:rFonts w:asciiTheme="majorBidi" w:hAnsiTheme="majorBidi" w:cstheme="majorBidi"/>
          <w:sz w:val="16"/>
          <w:szCs w:val="16"/>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Argentina</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009C3656" w:rsidRPr="00FA4098">
        <w:rPr>
          <w:rStyle w:val="FootnoteReference"/>
          <w:rFonts w:asciiTheme="majorBidi" w:hAnsiTheme="majorBidi" w:cstheme="majorBidi"/>
          <w:sz w:val="16"/>
          <w:szCs w:val="16"/>
          <w:vertAlign w:val="baseline"/>
        </w:rPr>
        <w:t>Aruba</w:t>
      </w:r>
      <w:r w:rsidR="009C3656" w:rsidRPr="00FA4098">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FA4098">
        <w:rPr>
          <w:rFonts w:asciiTheme="majorBidi" w:hAnsiTheme="majorBidi" w:cstheme="majorBidi"/>
          <w:sz w:val="16"/>
          <w:szCs w:val="16"/>
        </w:rPr>
        <w:t>)</w:t>
      </w:r>
      <w:r w:rsidR="009C3656" w:rsidRPr="00FA4098">
        <w:rPr>
          <w:rStyle w:val="FootnoteReference"/>
          <w:rFonts w:asciiTheme="majorBidi" w:hAnsiTheme="majorBidi" w:cstheme="majorBidi"/>
          <w:sz w:val="16"/>
          <w:szCs w:val="16"/>
          <w:vertAlign w:val="baseline"/>
        </w:rPr>
        <w:t>,</w:t>
      </w:r>
      <w:r w:rsidR="009C3656"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Australia</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Belgium</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Burkina Faso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FA4098">
        <w:rPr>
          <w:rStyle w:val="FootnoteReference"/>
          <w:rFonts w:asciiTheme="majorBidi" w:hAnsiTheme="majorBidi" w:cstheme="majorBidi"/>
          <w:sz w:val="16"/>
          <w:szCs w:val="16"/>
          <w:vertAlign w:val="baseline"/>
        </w:rPr>
        <w:t xml:space="preserve">, European Union, </w:t>
      </w:r>
      <w:r w:rsidRPr="008E1EA8">
        <w:rPr>
          <w:rStyle w:val="FootnoteReference"/>
          <w:rFonts w:asciiTheme="majorBidi" w:hAnsiTheme="majorBidi" w:cstheme="majorBidi"/>
          <w:sz w:val="16"/>
          <w:szCs w:val="16"/>
          <w:vertAlign w:val="baseline"/>
        </w:rPr>
        <w:t>France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Italy</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Japan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 Netherlands (</w:t>
      </w:r>
      <w:r w:rsidR="00867EAA" w:rsidRPr="008E1EA8">
        <w:rPr>
          <w:rStyle w:val="FootnoteReference"/>
          <w:rFonts w:asciiTheme="majorBidi" w:hAnsiTheme="majorBidi" w:cstheme="majorBidi"/>
          <w:sz w:val="16"/>
          <w:szCs w:val="16"/>
          <w:vertAlign w:val="baseline"/>
        </w:rPr>
        <w:t>K</w:t>
      </w:r>
      <w:r w:rsidR="00867EAA"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Norway</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 xml:space="preserve">Peru, Republic of Korea, </w:t>
      </w:r>
      <w:r w:rsidR="00EF167E" w:rsidRPr="008E1EA8">
        <w:rPr>
          <w:rFonts w:asciiTheme="majorBidi" w:hAnsiTheme="majorBidi" w:cstheme="majorBidi"/>
          <w:sz w:val="16"/>
          <w:szCs w:val="16"/>
        </w:rPr>
        <w:t xml:space="preserve">Republic of </w:t>
      </w:r>
      <w:r w:rsidR="00EF167E" w:rsidRPr="008E1EA8">
        <w:rPr>
          <w:rStyle w:val="FootnoteReference"/>
          <w:rFonts w:asciiTheme="majorBidi" w:hAnsiTheme="majorBidi" w:cstheme="majorBidi"/>
          <w:sz w:val="16"/>
          <w:szCs w:val="16"/>
          <w:vertAlign w:val="baseline"/>
        </w:rPr>
        <w:t>Moldova</w:t>
      </w:r>
      <w:r w:rsidR="00EF167E"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FA4098">
        <w:rPr>
          <w:rStyle w:val="FootnoteReference"/>
          <w:rFonts w:asciiTheme="majorBidi" w:hAnsiTheme="majorBidi" w:cstheme="majorBidi"/>
          <w:sz w:val="16"/>
          <w:szCs w:val="16"/>
          <w:vertAlign w:val="baseline"/>
        </w:rPr>
        <w:t>,</w:t>
      </w:r>
      <w:r w:rsidR="004A4109"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Thailand</w:t>
      </w:r>
      <w:r w:rsidRPr="00FA4098">
        <w:rPr>
          <w:rStyle w:val="FootnoteReference"/>
          <w:rFonts w:asciiTheme="majorBidi" w:hAnsiTheme="majorBidi" w:cstheme="majorBidi"/>
          <w:sz w:val="16"/>
          <w:szCs w:val="16"/>
          <w:vertAlign w:val="baseline"/>
        </w:rPr>
        <w:t>,</w:t>
      </w:r>
      <w:r w:rsidR="004A4109" w:rsidRPr="00FA4098">
        <w:rPr>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Togo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w:t>
      </w:r>
      <w:r w:rsidRPr="00FA4098">
        <w:rPr>
          <w:rStyle w:val="FootnoteReference"/>
          <w:rFonts w:asciiTheme="majorBidi" w:hAnsiTheme="majorBidi" w:cstheme="majorBidi"/>
          <w:sz w:val="16"/>
          <w:szCs w:val="16"/>
          <w:vertAlign w:val="baseline"/>
        </w:rPr>
        <w:t>. Of these</w:t>
      </w:r>
      <w:r w:rsidR="00A55C0E" w:rsidRPr="00FA4098">
        <w:rPr>
          <w:rFonts w:asciiTheme="majorBidi" w:hAnsiTheme="majorBidi" w:cstheme="majorBidi"/>
          <w:sz w:val="16"/>
          <w:szCs w:val="16"/>
        </w:rPr>
        <w:t xml:space="preserve"> </w:t>
      </w:r>
      <w:r w:rsidRPr="00FA4098">
        <w:rPr>
          <w:rStyle w:val="FootnoteReference"/>
          <w:rFonts w:asciiTheme="majorBidi" w:hAnsiTheme="majorBidi" w:cstheme="majorBidi"/>
          <w:sz w:val="16"/>
          <w:szCs w:val="16"/>
          <w:vertAlign w:val="baseline"/>
        </w:rPr>
        <w:t>33 </w:t>
      </w:r>
      <w:r w:rsidRPr="008E1EA8">
        <w:rPr>
          <w:rStyle w:val="FootnoteReference"/>
          <w:rFonts w:asciiTheme="majorBidi" w:hAnsiTheme="majorBidi" w:cstheme="majorBidi"/>
          <w:sz w:val="16"/>
          <w:szCs w:val="16"/>
          <w:vertAlign w:val="baseline"/>
        </w:rPr>
        <w:t>NBSAPs</w:t>
      </w:r>
      <w:r w:rsidRPr="00FA4098">
        <w:rPr>
          <w:rStyle w:val="FootnoteReference"/>
          <w:rFonts w:asciiTheme="majorBidi" w:hAnsiTheme="majorBidi" w:cstheme="majorBidi"/>
          <w:sz w:val="16"/>
          <w:szCs w:val="16"/>
          <w:vertAlign w:val="baseline"/>
        </w:rPr>
        <w:t>,</w:t>
      </w:r>
      <w:r w:rsidR="00A55C0E" w:rsidRPr="00FA4098">
        <w:rPr>
          <w:rFonts w:asciiTheme="majorBidi" w:hAnsiTheme="majorBidi" w:cstheme="majorBidi"/>
          <w:sz w:val="16"/>
          <w:szCs w:val="16"/>
        </w:rPr>
        <w:t xml:space="preserve"> </w:t>
      </w:r>
      <w:r w:rsidRPr="00FA4098">
        <w:rPr>
          <w:rStyle w:val="FootnoteReference"/>
          <w:rFonts w:asciiTheme="majorBidi" w:hAnsiTheme="majorBidi" w:cstheme="majorBidi"/>
          <w:sz w:val="16"/>
          <w:szCs w:val="16"/>
          <w:vertAlign w:val="baseline"/>
        </w:rPr>
        <w:t xml:space="preserve">21 also integrated at least one </w:t>
      </w:r>
      <w:r w:rsidRPr="008E1EA8">
        <w:rPr>
          <w:rStyle w:val="FootnoteReference"/>
          <w:rFonts w:asciiTheme="majorBidi" w:hAnsiTheme="majorBidi" w:cstheme="majorBidi"/>
          <w:sz w:val="16"/>
          <w:szCs w:val="16"/>
          <w:vertAlign w:val="baseline"/>
        </w:rPr>
        <w:t>MEA</w:t>
      </w:r>
      <w:r w:rsidRPr="00FA4098">
        <w:rPr>
          <w:rStyle w:val="FootnoteReference"/>
          <w:rFonts w:asciiTheme="majorBidi" w:hAnsiTheme="majorBidi" w:cstheme="majorBidi"/>
          <w:sz w:val="16"/>
          <w:szCs w:val="16"/>
          <w:vertAlign w:val="baseline"/>
        </w:rPr>
        <w:t xml:space="preserve"> into at least one goal, target</w:t>
      </w:r>
      <w:r w:rsidRPr="008E1EA8">
        <w:rPr>
          <w:rStyle w:val="FootnoteReference"/>
          <w:rFonts w:asciiTheme="majorBidi" w:hAnsiTheme="majorBidi" w:cstheme="majorBidi"/>
          <w:sz w:val="16"/>
          <w:szCs w:val="16"/>
          <w:vertAlign w:val="baseline"/>
        </w:rPr>
        <w:t xml:space="preserve">, or </w:t>
      </w:r>
      <w:r w:rsidRPr="00FA4098">
        <w:rPr>
          <w:rStyle w:val="FootnoteReference"/>
          <w:rFonts w:asciiTheme="majorBidi" w:hAnsiTheme="majorBidi" w:cstheme="majorBidi"/>
          <w:sz w:val="16"/>
          <w:szCs w:val="16"/>
          <w:vertAlign w:val="baseline"/>
        </w:rPr>
        <w:t>action.</w:t>
      </w:r>
    </w:p>
  </w:footnote>
  <w:footnote w:id="66">
    <w:p w14:paraId="6BAF3DC5" w14:textId="562DBAFC" w:rsidR="008C0428" w:rsidRPr="00FA4098" w:rsidRDefault="008C0428" w:rsidP="008C0428">
      <w:pPr>
        <w:pStyle w:val="FootnoteText"/>
        <w:rPr>
          <w:rStyle w:val="FootnoteReference"/>
          <w:rFonts w:asciiTheme="majorBidi" w:hAnsiTheme="majorBidi" w:cstheme="majorBidi"/>
          <w:sz w:val="16"/>
          <w:szCs w:val="16"/>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FA4098">
        <w:rPr>
          <w:rStyle w:val="FootnoteReference"/>
          <w:rFonts w:asciiTheme="majorBidi" w:hAnsiTheme="majorBidi" w:cstheme="majorBidi"/>
          <w:sz w:val="16"/>
          <w:szCs w:val="16"/>
          <w:vertAlign w:val="baseline"/>
        </w:rPr>
        <w:t xml:space="preserve">, </w:t>
      </w:r>
      <w:r w:rsidR="009C3656" w:rsidRPr="00FA4098">
        <w:rPr>
          <w:rStyle w:val="FootnoteReference"/>
          <w:rFonts w:asciiTheme="majorBidi" w:hAnsiTheme="majorBidi" w:cstheme="majorBidi"/>
          <w:sz w:val="16"/>
          <w:szCs w:val="16"/>
          <w:vertAlign w:val="baseline"/>
        </w:rPr>
        <w:t>Aruba</w:t>
      </w:r>
      <w:r w:rsidR="009C3656" w:rsidRPr="00FA4098">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FA4098">
        <w:rPr>
          <w:rFonts w:asciiTheme="majorBidi" w:hAnsiTheme="majorBidi" w:cstheme="majorBidi"/>
          <w:sz w:val="16"/>
          <w:szCs w:val="16"/>
        </w:rPr>
        <w:t>)</w:t>
      </w:r>
      <w:r w:rsidR="009C3656"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FA4098">
        <w:rPr>
          <w:rStyle w:val="FootnoteReference"/>
          <w:rFonts w:asciiTheme="majorBidi" w:hAnsiTheme="majorBidi" w:cstheme="majorBidi"/>
          <w:sz w:val="16"/>
          <w:szCs w:val="16"/>
          <w:vertAlign w:val="baseline"/>
        </w:rPr>
        <w:t xml:space="preserve">, </w:t>
      </w:r>
      <w:r w:rsidR="00D62E26" w:rsidRPr="00FA4098">
        <w:rPr>
          <w:rStyle w:val="FootnoteReference"/>
          <w:rFonts w:asciiTheme="majorBidi" w:hAnsiTheme="majorBidi" w:cstheme="majorBidi"/>
          <w:sz w:val="16"/>
          <w:szCs w:val="16"/>
          <w:vertAlign w:val="baseline"/>
        </w:rPr>
        <w:t>Curaçao</w:t>
      </w:r>
      <w:r w:rsidR="00D62E26" w:rsidRPr="00FA4098">
        <w:rPr>
          <w:rFonts w:asciiTheme="majorBidi" w:hAnsiTheme="majorBidi" w:cstheme="majorBidi"/>
          <w:sz w:val="16"/>
          <w:szCs w:val="16"/>
        </w:rPr>
        <w:t xml:space="preserve"> (</w:t>
      </w:r>
      <w:r w:rsidR="00D62E26" w:rsidRPr="008E1EA8">
        <w:rPr>
          <w:rFonts w:asciiTheme="majorBidi" w:hAnsiTheme="majorBidi" w:cstheme="majorBidi"/>
          <w:sz w:val="16"/>
          <w:szCs w:val="16"/>
        </w:rPr>
        <w:t xml:space="preserve">Kingdom of the </w:t>
      </w:r>
      <w:r w:rsidR="00D62E26" w:rsidRPr="008E1EA8">
        <w:rPr>
          <w:rStyle w:val="FootnoteReference"/>
          <w:rFonts w:asciiTheme="majorBidi" w:hAnsiTheme="majorBidi" w:cstheme="majorBidi"/>
          <w:sz w:val="16"/>
          <w:szCs w:val="16"/>
          <w:vertAlign w:val="baseline"/>
        </w:rPr>
        <w:t>Netherlands</w:t>
      </w:r>
      <w:r w:rsidR="00D62E26" w:rsidRPr="00FA4098">
        <w:rPr>
          <w:rFonts w:asciiTheme="majorBidi" w:hAnsiTheme="majorBidi" w:cstheme="majorBidi"/>
          <w:sz w:val="16"/>
          <w:szCs w:val="16"/>
        </w:rPr>
        <w:t>)</w:t>
      </w:r>
      <w:r w:rsidR="00D62E26"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FA4098">
        <w:rPr>
          <w:rStyle w:val="FootnoteReference"/>
          <w:rFonts w:asciiTheme="majorBidi" w:hAnsiTheme="majorBidi" w:cstheme="majorBidi"/>
          <w:sz w:val="16"/>
          <w:szCs w:val="16"/>
          <w:vertAlign w:val="baseline"/>
        </w:rPr>
        <w:t xml:space="preserve">, European Union, </w:t>
      </w:r>
      <w:r w:rsidRPr="008E1EA8">
        <w:rPr>
          <w:rStyle w:val="FootnoteReference"/>
          <w:rFonts w:asciiTheme="majorBidi" w:hAnsiTheme="majorBidi" w:cstheme="majorBidi"/>
          <w:sz w:val="16"/>
          <w:szCs w:val="16"/>
          <w:vertAlign w:val="baseline"/>
        </w:rPr>
        <w:t>France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Iran</w:t>
      </w:r>
      <w:r w:rsidR="00F760D4" w:rsidRPr="008E1EA8">
        <w:rPr>
          <w:rFonts w:asciiTheme="majorBidi" w:hAnsiTheme="majorBidi" w:cstheme="majorBidi"/>
          <w:sz w:val="16"/>
          <w:szCs w:val="16"/>
        </w:rPr>
        <w:t xml:space="preserve"> (Islamic Republic of)</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 Netherlands (</w:t>
      </w:r>
      <w:r w:rsidR="00AB5118" w:rsidRPr="008E1EA8">
        <w:rPr>
          <w:rStyle w:val="FootnoteReference"/>
          <w:rFonts w:asciiTheme="majorBidi" w:hAnsiTheme="majorBidi" w:cstheme="majorBidi"/>
          <w:sz w:val="16"/>
          <w:szCs w:val="16"/>
          <w:vertAlign w:val="baseline"/>
        </w:rPr>
        <w:t>K</w:t>
      </w:r>
      <w:r w:rsidR="00AB5118"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Republic of Korea, </w:t>
      </w:r>
      <w:r w:rsidR="00EF167E" w:rsidRPr="008E1EA8">
        <w:rPr>
          <w:rFonts w:asciiTheme="majorBidi" w:hAnsiTheme="majorBidi" w:cstheme="majorBidi"/>
          <w:sz w:val="16"/>
          <w:szCs w:val="16"/>
        </w:rPr>
        <w:t xml:space="preserve">Republic of </w:t>
      </w:r>
      <w:r w:rsidR="00EF167E" w:rsidRPr="008E1EA8">
        <w:rPr>
          <w:rStyle w:val="FootnoteReference"/>
          <w:rFonts w:asciiTheme="majorBidi" w:hAnsiTheme="majorBidi" w:cstheme="majorBidi"/>
          <w:sz w:val="16"/>
          <w:szCs w:val="16"/>
          <w:vertAlign w:val="baseline"/>
        </w:rPr>
        <w:t>Moldova</w:t>
      </w:r>
      <w:r w:rsidR="00EF167E"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FA4098">
        <w:rPr>
          <w:rStyle w:val="FootnoteReference"/>
          <w:rFonts w:asciiTheme="majorBidi" w:hAnsiTheme="majorBidi" w:cstheme="majorBidi"/>
          <w:sz w:val="16"/>
          <w:szCs w:val="16"/>
          <w:vertAlign w:val="baseline"/>
        </w:rPr>
        <w:t xml:space="preserve"> Kingdom</w:t>
      </w:r>
      <w:r w:rsidRPr="008E1EA8">
        <w:rPr>
          <w:rStyle w:val="FootnoteReference"/>
          <w:rFonts w:asciiTheme="majorBidi" w:hAnsiTheme="majorBidi" w:cstheme="majorBidi"/>
          <w:sz w:val="16"/>
          <w:szCs w:val="16"/>
          <w:vertAlign w:val="baseline"/>
        </w:rPr>
        <w:t xml:space="preserve">, </w:t>
      </w:r>
      <w:r w:rsidR="008115F6" w:rsidRPr="008E1EA8">
        <w:rPr>
          <w:rFonts w:asciiTheme="majorBidi" w:hAnsiTheme="majorBidi" w:cstheme="majorBidi"/>
          <w:sz w:val="16"/>
          <w:szCs w:val="16"/>
        </w:rPr>
        <w:t xml:space="preserve">United Republic of </w:t>
      </w:r>
      <w:r w:rsidR="008115F6" w:rsidRPr="008E1EA8">
        <w:rPr>
          <w:rStyle w:val="FootnoteReference"/>
          <w:rFonts w:asciiTheme="majorBidi" w:hAnsiTheme="majorBidi" w:cstheme="majorBidi"/>
          <w:sz w:val="16"/>
          <w:szCs w:val="16"/>
          <w:vertAlign w:val="baseline"/>
        </w:rPr>
        <w:t>Tanzania</w:t>
      </w:r>
      <w:r w:rsidR="008115F6"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623A2D" w:rsidRPr="008E1EA8">
        <w:rPr>
          <w:rFonts w:asciiTheme="majorBidi" w:hAnsiTheme="majorBidi" w:cstheme="majorBidi"/>
          <w:sz w:val="16"/>
          <w:szCs w:val="16"/>
          <w:lang w:val="en-CA"/>
        </w:rPr>
        <w:t xml:space="preserve"> (Bolivarian Republic of)</w:t>
      </w:r>
      <w:r w:rsidRPr="00FA4098">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623A2D" w:rsidRPr="00FA4098">
        <w:rPr>
          <w:rFonts w:asciiTheme="majorBidi" w:hAnsiTheme="majorBidi" w:cstheme="majorBidi"/>
          <w:sz w:val="16"/>
          <w:szCs w:val="16"/>
        </w:rPr>
        <w:t>.</w:t>
      </w:r>
    </w:p>
  </w:footnote>
  <w:footnote w:id="67">
    <w:p w14:paraId="3CE1AA20" w14:textId="1CB73567" w:rsidR="008C0428" w:rsidRPr="00FA4098" w:rsidRDefault="008C0428" w:rsidP="008C0428">
      <w:pPr>
        <w:pStyle w:val="FootnoteText"/>
        <w:rPr>
          <w:rStyle w:val="FootnoteReference"/>
          <w:rFonts w:asciiTheme="majorBidi" w:hAnsiTheme="majorBidi" w:cstheme="majorBidi"/>
          <w:sz w:val="16"/>
          <w:szCs w:val="16"/>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009C3656" w:rsidRPr="00FA4098">
        <w:rPr>
          <w:rStyle w:val="FootnoteReference"/>
          <w:rFonts w:asciiTheme="majorBidi" w:hAnsiTheme="majorBidi" w:cstheme="majorBidi"/>
          <w:sz w:val="16"/>
          <w:szCs w:val="16"/>
          <w:vertAlign w:val="baseline"/>
        </w:rPr>
        <w:t>Aruba</w:t>
      </w:r>
      <w:r w:rsidR="009C3656" w:rsidRPr="00FA4098">
        <w:rPr>
          <w:rFonts w:asciiTheme="majorBidi" w:hAnsiTheme="majorBidi" w:cstheme="majorBidi"/>
          <w:sz w:val="16"/>
          <w:szCs w:val="16"/>
        </w:rPr>
        <w:t xml:space="preserve"> (</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FA4098">
        <w:rPr>
          <w:rFonts w:asciiTheme="majorBidi" w:hAnsiTheme="majorBidi" w:cstheme="majorBidi"/>
          <w:sz w:val="16"/>
          <w:szCs w:val="16"/>
        </w:rPr>
        <w:t>)</w:t>
      </w:r>
      <w:r w:rsidR="009C3656"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FA4098">
        <w:rPr>
          <w:rStyle w:val="FootnoteReference"/>
          <w:rFonts w:asciiTheme="majorBidi" w:hAnsiTheme="majorBidi" w:cstheme="majorBidi"/>
          <w:sz w:val="16"/>
          <w:szCs w:val="16"/>
          <w:vertAlign w:val="baseline"/>
        </w:rPr>
        <w:t xml:space="preserve">, </w:t>
      </w:r>
      <w:r w:rsidR="00D62E26" w:rsidRPr="00FA4098">
        <w:rPr>
          <w:rStyle w:val="FootnoteReference"/>
          <w:rFonts w:asciiTheme="majorBidi" w:hAnsiTheme="majorBidi" w:cstheme="majorBidi"/>
          <w:sz w:val="16"/>
          <w:szCs w:val="16"/>
          <w:vertAlign w:val="baseline"/>
        </w:rPr>
        <w:t>Curaçao</w:t>
      </w:r>
      <w:r w:rsidR="00D62E26" w:rsidRPr="00FA4098">
        <w:rPr>
          <w:rFonts w:asciiTheme="majorBidi" w:hAnsiTheme="majorBidi" w:cstheme="majorBidi"/>
          <w:sz w:val="16"/>
          <w:szCs w:val="16"/>
        </w:rPr>
        <w:t xml:space="preserve"> (</w:t>
      </w:r>
      <w:r w:rsidR="00D62E26" w:rsidRPr="008E1EA8">
        <w:rPr>
          <w:rFonts w:asciiTheme="majorBidi" w:hAnsiTheme="majorBidi" w:cstheme="majorBidi"/>
          <w:sz w:val="16"/>
          <w:szCs w:val="16"/>
        </w:rPr>
        <w:t xml:space="preserve">Kingdom of the </w:t>
      </w:r>
      <w:r w:rsidR="00D62E26" w:rsidRPr="008E1EA8">
        <w:rPr>
          <w:rStyle w:val="FootnoteReference"/>
          <w:rFonts w:asciiTheme="majorBidi" w:hAnsiTheme="majorBidi" w:cstheme="majorBidi"/>
          <w:sz w:val="16"/>
          <w:szCs w:val="16"/>
          <w:vertAlign w:val="baseline"/>
        </w:rPr>
        <w:t>Netherlands</w:t>
      </w:r>
      <w:r w:rsidR="00D62E26" w:rsidRPr="00FA4098">
        <w:rPr>
          <w:rFonts w:asciiTheme="majorBidi" w:hAnsiTheme="majorBidi" w:cstheme="majorBidi"/>
          <w:sz w:val="16"/>
          <w:szCs w:val="16"/>
        </w:rPr>
        <w:t>)</w:t>
      </w:r>
      <w:r w:rsidR="00D62E26"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FA4098">
        <w:rPr>
          <w:rStyle w:val="FootnoteReference"/>
          <w:rFonts w:asciiTheme="majorBidi" w:hAnsiTheme="majorBidi" w:cstheme="majorBidi"/>
          <w:sz w:val="16"/>
          <w:szCs w:val="16"/>
          <w:vertAlign w:val="baseline"/>
        </w:rPr>
        <w:t xml:space="preserve">, European Union, </w:t>
      </w:r>
      <w:r w:rsidRPr="008E1EA8">
        <w:rPr>
          <w:rStyle w:val="FootnoteReference"/>
          <w:rFonts w:asciiTheme="majorBidi" w:hAnsiTheme="majorBidi" w:cstheme="majorBidi"/>
          <w:sz w:val="16"/>
          <w:szCs w:val="16"/>
          <w:vertAlign w:val="baseline"/>
        </w:rPr>
        <w:t>France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Iran</w:t>
      </w:r>
      <w:r w:rsidR="00F760D4" w:rsidRPr="008E1EA8">
        <w:rPr>
          <w:rFonts w:asciiTheme="majorBidi" w:hAnsiTheme="majorBidi" w:cstheme="majorBidi"/>
          <w:sz w:val="16"/>
          <w:szCs w:val="16"/>
        </w:rPr>
        <w:t xml:space="preserve"> (Islamic Republic of)</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Italy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 Netherlands (</w:t>
      </w:r>
      <w:r w:rsidR="00AB5118" w:rsidRPr="008E1EA8">
        <w:rPr>
          <w:rStyle w:val="FootnoteReference"/>
          <w:rFonts w:asciiTheme="majorBidi" w:hAnsiTheme="majorBidi" w:cstheme="majorBidi"/>
          <w:sz w:val="16"/>
          <w:szCs w:val="16"/>
          <w:vertAlign w:val="baseline"/>
        </w:rPr>
        <w:t>K</w:t>
      </w:r>
      <w:r w:rsidR="00AB5118"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w:t>
      </w:r>
      <w:r w:rsidR="005C4620" w:rsidRPr="008E1EA8">
        <w:rPr>
          <w:rFonts w:asciiTheme="majorBidi" w:hAnsiTheme="majorBidi" w:cstheme="majorBidi"/>
          <w:sz w:val="16"/>
          <w:szCs w:val="16"/>
        </w:rPr>
        <w:t xml:space="preserve">Republic of </w:t>
      </w:r>
      <w:r w:rsidR="005C4620" w:rsidRPr="008E1EA8">
        <w:rPr>
          <w:rStyle w:val="FootnoteReference"/>
          <w:rFonts w:asciiTheme="majorBidi" w:hAnsiTheme="majorBidi" w:cstheme="majorBidi"/>
          <w:sz w:val="16"/>
          <w:szCs w:val="16"/>
          <w:vertAlign w:val="baseline"/>
        </w:rPr>
        <w:t>Moldova</w:t>
      </w:r>
      <w:r w:rsidR="005C4620"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FA4098">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Venezuela</w:t>
      </w:r>
      <w:r w:rsidR="00623A2D" w:rsidRPr="008E1EA8">
        <w:rPr>
          <w:rFonts w:asciiTheme="majorBidi" w:hAnsiTheme="majorBidi" w:cstheme="majorBidi"/>
          <w:sz w:val="16"/>
          <w:szCs w:val="16"/>
          <w:lang w:val="en-CA"/>
        </w:rPr>
        <w:t xml:space="preserve"> (Bolivarian Republic of)</w:t>
      </w:r>
      <w:r w:rsidRPr="00FA4098">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00623A2D" w:rsidRPr="00FA4098">
        <w:rPr>
          <w:rFonts w:asciiTheme="majorBidi" w:hAnsiTheme="majorBidi" w:cstheme="majorBidi"/>
          <w:sz w:val="16"/>
          <w:szCs w:val="16"/>
        </w:rPr>
        <w:t>.</w:t>
      </w:r>
    </w:p>
  </w:footnote>
  <w:footnote w:id="68">
    <w:p w14:paraId="38485555" w14:textId="320BB9AD" w:rsidR="008C0428" w:rsidRPr="00FA4098" w:rsidRDefault="008C0428" w:rsidP="008C0428">
      <w:pPr>
        <w:pStyle w:val="FootnoteText"/>
        <w:rPr>
          <w:rStyle w:val="FootnoteReference"/>
          <w:rFonts w:asciiTheme="majorBidi" w:hAnsiTheme="majorBidi" w:cstheme="majorBidi"/>
          <w:sz w:val="16"/>
          <w:szCs w:val="16"/>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Argentina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FA4098">
        <w:rPr>
          <w:rStyle w:val="FootnoteReference"/>
          <w:rFonts w:asciiTheme="majorBidi" w:hAnsiTheme="majorBidi" w:cstheme="majorBidi"/>
          <w:sz w:val="16"/>
          <w:szCs w:val="16"/>
          <w:vertAlign w:val="baseline"/>
        </w:rPr>
        <w:t xml:space="preserve">, </w:t>
      </w:r>
      <w:r w:rsidR="00D62E26" w:rsidRPr="00FA4098">
        <w:rPr>
          <w:rStyle w:val="FootnoteReference"/>
          <w:rFonts w:asciiTheme="majorBidi" w:hAnsiTheme="majorBidi" w:cstheme="majorBidi"/>
          <w:sz w:val="16"/>
          <w:szCs w:val="16"/>
          <w:vertAlign w:val="baseline"/>
        </w:rPr>
        <w:t>Curaçao</w:t>
      </w:r>
      <w:r w:rsidR="00D62E26" w:rsidRPr="00FA4098">
        <w:rPr>
          <w:rFonts w:asciiTheme="majorBidi" w:hAnsiTheme="majorBidi" w:cstheme="majorBidi"/>
          <w:sz w:val="16"/>
          <w:szCs w:val="16"/>
        </w:rPr>
        <w:t xml:space="preserve"> (</w:t>
      </w:r>
      <w:r w:rsidR="00D62E26" w:rsidRPr="008E1EA8">
        <w:rPr>
          <w:rFonts w:asciiTheme="majorBidi" w:hAnsiTheme="majorBidi" w:cstheme="majorBidi"/>
          <w:sz w:val="16"/>
          <w:szCs w:val="16"/>
        </w:rPr>
        <w:t xml:space="preserve">Kingdom of the </w:t>
      </w:r>
      <w:r w:rsidR="00D62E26" w:rsidRPr="008E1EA8">
        <w:rPr>
          <w:rStyle w:val="FootnoteReference"/>
          <w:rFonts w:asciiTheme="majorBidi" w:hAnsiTheme="majorBidi" w:cstheme="majorBidi"/>
          <w:sz w:val="16"/>
          <w:szCs w:val="16"/>
          <w:vertAlign w:val="baseline"/>
        </w:rPr>
        <w:t>Netherlands</w:t>
      </w:r>
      <w:r w:rsidR="00D62E26" w:rsidRPr="00FA4098">
        <w:rPr>
          <w:rFonts w:asciiTheme="majorBidi" w:hAnsiTheme="majorBidi" w:cstheme="majorBidi"/>
          <w:sz w:val="16"/>
          <w:szCs w:val="16"/>
        </w:rPr>
        <w:t>)</w:t>
      </w:r>
      <w:r w:rsidR="00D62E26"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Iran</w:t>
      </w:r>
      <w:r w:rsidR="00F760D4" w:rsidRPr="008E1EA8">
        <w:rPr>
          <w:rFonts w:asciiTheme="majorBidi" w:hAnsiTheme="majorBidi" w:cstheme="majorBidi"/>
          <w:sz w:val="16"/>
          <w:szCs w:val="16"/>
        </w:rPr>
        <w:t xml:space="preserve"> (Islamic Republic of)</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 Netherlands (</w:t>
      </w:r>
      <w:r w:rsidR="00AB5118" w:rsidRPr="008E1EA8">
        <w:rPr>
          <w:rStyle w:val="FootnoteReference"/>
          <w:rFonts w:asciiTheme="majorBidi" w:hAnsiTheme="majorBidi" w:cstheme="majorBidi"/>
          <w:sz w:val="16"/>
          <w:szCs w:val="16"/>
          <w:vertAlign w:val="baseline"/>
        </w:rPr>
        <w:t>K</w:t>
      </w:r>
      <w:r w:rsidR="00AB5118"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Republic of Korea, </w:t>
      </w:r>
      <w:r w:rsidR="005C4620" w:rsidRPr="008E1EA8">
        <w:rPr>
          <w:rFonts w:asciiTheme="majorBidi" w:hAnsiTheme="majorBidi" w:cstheme="majorBidi"/>
          <w:sz w:val="16"/>
          <w:szCs w:val="16"/>
        </w:rPr>
        <w:t xml:space="preserve">Republic of </w:t>
      </w:r>
      <w:r w:rsidR="005C4620" w:rsidRPr="008E1EA8">
        <w:rPr>
          <w:rStyle w:val="FootnoteReference"/>
          <w:rFonts w:asciiTheme="majorBidi" w:hAnsiTheme="majorBidi" w:cstheme="majorBidi"/>
          <w:sz w:val="16"/>
          <w:szCs w:val="16"/>
          <w:vertAlign w:val="baseline"/>
        </w:rPr>
        <w:t>Moldova</w:t>
      </w:r>
      <w:r w:rsidR="005C4620"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United</w:t>
      </w:r>
      <w:r w:rsidRPr="00FA4098">
        <w:rPr>
          <w:rStyle w:val="FootnoteReference"/>
          <w:rFonts w:asciiTheme="majorBidi" w:hAnsiTheme="majorBidi" w:cstheme="majorBidi"/>
          <w:sz w:val="16"/>
          <w:szCs w:val="16"/>
          <w:vertAlign w:val="baseline"/>
        </w:rPr>
        <w:t xml:space="preserve"> Kingdom</w:t>
      </w:r>
      <w:r w:rsidRPr="008E1EA8">
        <w:rPr>
          <w:rStyle w:val="FootnoteReference"/>
          <w:rFonts w:asciiTheme="majorBidi" w:hAnsiTheme="majorBidi" w:cstheme="majorBidi"/>
          <w:sz w:val="16"/>
          <w:szCs w:val="16"/>
          <w:vertAlign w:val="baseline"/>
        </w:rPr>
        <w:t xml:space="preserve">, </w:t>
      </w:r>
      <w:r w:rsidR="008115F6" w:rsidRPr="008E1EA8">
        <w:rPr>
          <w:rFonts w:asciiTheme="majorBidi" w:hAnsiTheme="majorBidi" w:cstheme="majorBidi"/>
          <w:sz w:val="16"/>
          <w:szCs w:val="16"/>
        </w:rPr>
        <w:t xml:space="preserve">United Republic of </w:t>
      </w:r>
      <w:r w:rsidR="008115F6" w:rsidRPr="008E1EA8">
        <w:rPr>
          <w:rStyle w:val="FootnoteReference"/>
          <w:rFonts w:asciiTheme="majorBidi" w:hAnsiTheme="majorBidi" w:cstheme="majorBidi"/>
          <w:sz w:val="16"/>
          <w:szCs w:val="16"/>
          <w:vertAlign w:val="baseline"/>
        </w:rPr>
        <w:t>Tanzania</w:t>
      </w:r>
      <w:r w:rsidR="008115F6"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AF7F3F" w:rsidRPr="008E1EA8">
        <w:rPr>
          <w:rFonts w:asciiTheme="majorBidi" w:hAnsiTheme="majorBidi" w:cstheme="majorBidi"/>
          <w:sz w:val="16"/>
          <w:szCs w:val="16"/>
          <w:lang w:val="en-CA"/>
        </w:rPr>
        <w:t xml:space="preserve"> (Bolivarian Republic of)</w:t>
      </w:r>
      <w:r w:rsidRPr="00FA4098">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AB001B" w:rsidRPr="00FA4098">
        <w:rPr>
          <w:rFonts w:asciiTheme="majorBidi" w:hAnsiTheme="majorBidi" w:cstheme="majorBidi"/>
          <w:sz w:val="16"/>
          <w:szCs w:val="16"/>
        </w:rPr>
        <w:t>.</w:t>
      </w:r>
    </w:p>
  </w:footnote>
  <w:footnote w:id="69">
    <w:p w14:paraId="49FE7133" w14:textId="3C9D60EB" w:rsidR="008C0428" w:rsidRPr="00FA4098" w:rsidRDefault="008C0428" w:rsidP="008C0428">
      <w:pPr>
        <w:pStyle w:val="FootnoteText"/>
        <w:rPr>
          <w:rStyle w:val="FootnoteReference"/>
          <w:rFonts w:asciiTheme="majorBidi" w:hAnsiTheme="majorBidi" w:cstheme="majorBidi"/>
          <w:sz w:val="16"/>
          <w:szCs w:val="16"/>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Denmark</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00623A2D" w:rsidRPr="00FA4098">
        <w:rPr>
          <w:rFonts w:asciiTheme="majorBidi" w:hAnsiTheme="majorBidi" w:cstheme="majorBidi"/>
          <w:sz w:val="16"/>
          <w:szCs w:val="16"/>
        </w:rPr>
        <w:t>.</w:t>
      </w:r>
    </w:p>
  </w:footnote>
  <w:footnote w:id="70">
    <w:p w14:paraId="41498AC4" w14:textId="1CD027F7" w:rsidR="008C0428" w:rsidRPr="00FA4098" w:rsidRDefault="008C0428" w:rsidP="008C0428">
      <w:pPr>
        <w:pStyle w:val="FootnoteText"/>
        <w:rPr>
          <w:rStyle w:val="FootnoteReference"/>
          <w:rFonts w:asciiTheme="majorBidi" w:hAnsiTheme="majorBidi" w:cstheme="majorBidi"/>
          <w:sz w:val="16"/>
          <w:szCs w:val="16"/>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Argentina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Iran</w:t>
      </w:r>
      <w:r w:rsidR="00352D91" w:rsidRPr="008E1EA8">
        <w:rPr>
          <w:rFonts w:asciiTheme="majorBidi" w:hAnsiTheme="majorBidi" w:cstheme="majorBidi"/>
          <w:sz w:val="16"/>
          <w:szCs w:val="16"/>
        </w:rPr>
        <w:t xml:space="preserve"> (Islamic Republic of)</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 Netherlands (</w:t>
      </w:r>
      <w:r w:rsidR="008A0BE4" w:rsidRPr="008E1EA8">
        <w:rPr>
          <w:rStyle w:val="FootnoteReference"/>
          <w:rFonts w:asciiTheme="majorBidi" w:hAnsiTheme="majorBidi" w:cstheme="majorBidi"/>
          <w:sz w:val="16"/>
          <w:szCs w:val="16"/>
          <w:vertAlign w:val="baseline"/>
        </w:rPr>
        <w:t>K</w:t>
      </w:r>
      <w:r w:rsidR="008A0BE4"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Republic of Korea, </w:t>
      </w:r>
      <w:r w:rsidR="005C4620" w:rsidRPr="008E1EA8">
        <w:rPr>
          <w:rFonts w:asciiTheme="majorBidi" w:hAnsiTheme="majorBidi" w:cstheme="majorBidi"/>
          <w:sz w:val="16"/>
          <w:szCs w:val="16"/>
        </w:rPr>
        <w:t xml:space="preserve">Republic of </w:t>
      </w:r>
      <w:r w:rsidR="005C4620" w:rsidRPr="008E1EA8">
        <w:rPr>
          <w:rStyle w:val="FootnoteReference"/>
          <w:rFonts w:asciiTheme="majorBidi" w:hAnsiTheme="majorBidi" w:cstheme="majorBidi"/>
          <w:sz w:val="16"/>
          <w:szCs w:val="16"/>
          <w:vertAlign w:val="baseline"/>
        </w:rPr>
        <w:t>Moldova</w:t>
      </w:r>
      <w:r w:rsidR="005C4620"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 Arab Emirates, United</w:t>
      </w:r>
      <w:r w:rsidRPr="00FA4098">
        <w:rPr>
          <w:rStyle w:val="FootnoteReference"/>
          <w:rFonts w:asciiTheme="majorBidi" w:hAnsiTheme="majorBidi" w:cstheme="majorBidi"/>
          <w:sz w:val="16"/>
          <w:szCs w:val="16"/>
          <w:vertAlign w:val="baseline"/>
        </w:rPr>
        <w:t xml:space="preserve"> Kingdom</w:t>
      </w:r>
      <w:r w:rsidRPr="008E1EA8">
        <w:rPr>
          <w:rStyle w:val="FootnoteReference"/>
          <w:rFonts w:asciiTheme="majorBidi" w:hAnsiTheme="majorBidi" w:cstheme="majorBidi"/>
          <w:sz w:val="16"/>
          <w:szCs w:val="16"/>
          <w:vertAlign w:val="baseline"/>
        </w:rPr>
        <w:t xml:space="preserve">, </w:t>
      </w:r>
      <w:r w:rsidR="008115F6" w:rsidRPr="008E1EA8">
        <w:rPr>
          <w:rFonts w:asciiTheme="majorBidi" w:hAnsiTheme="majorBidi" w:cstheme="majorBidi"/>
          <w:sz w:val="16"/>
          <w:szCs w:val="16"/>
        </w:rPr>
        <w:t xml:space="preserve">United Republic of </w:t>
      </w:r>
      <w:r w:rsidR="008115F6" w:rsidRPr="008E1EA8">
        <w:rPr>
          <w:rStyle w:val="FootnoteReference"/>
          <w:rFonts w:asciiTheme="majorBidi" w:hAnsiTheme="majorBidi" w:cstheme="majorBidi"/>
          <w:sz w:val="16"/>
          <w:szCs w:val="16"/>
          <w:vertAlign w:val="baseline"/>
        </w:rPr>
        <w:t>Tanzania</w:t>
      </w:r>
      <w:r w:rsidR="008115F6"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623A2D" w:rsidRPr="008E1EA8">
        <w:rPr>
          <w:rFonts w:asciiTheme="majorBidi" w:hAnsiTheme="majorBidi" w:cstheme="majorBidi"/>
          <w:sz w:val="16"/>
          <w:szCs w:val="16"/>
          <w:lang w:val="en-CA"/>
        </w:rPr>
        <w:t xml:space="preserve"> (Bolivarian Republic of)</w:t>
      </w:r>
      <w:r w:rsidRPr="00FA4098">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623A2D" w:rsidRPr="00FA4098">
        <w:rPr>
          <w:rFonts w:asciiTheme="majorBidi" w:hAnsiTheme="majorBidi" w:cstheme="majorBidi"/>
          <w:sz w:val="16"/>
          <w:szCs w:val="16"/>
        </w:rPr>
        <w:t>.</w:t>
      </w:r>
    </w:p>
  </w:footnote>
  <w:footnote w:id="71">
    <w:p w14:paraId="3D5D67DB" w14:textId="46E8EA7D" w:rsidR="008C0428" w:rsidRPr="009C3E2A" w:rsidRDefault="008C0428" w:rsidP="008C0428">
      <w:pPr>
        <w:pStyle w:val="FootnoteText"/>
        <w:rPr>
          <w:rStyle w:val="FootnoteReference"/>
          <w:rFonts w:asciiTheme="majorBidi" w:hAnsiTheme="majorBidi" w:cstheme="majorBidi"/>
          <w:sz w:val="16"/>
          <w:szCs w:val="16"/>
          <w:vertAlign w:val="baseline"/>
        </w:rPr>
      </w:pPr>
      <w:r w:rsidRPr="00FA4098">
        <w:rPr>
          <w:rStyle w:val="FootnoteReference"/>
          <w:rFonts w:asciiTheme="majorBidi" w:hAnsiTheme="majorBidi" w:cstheme="majorBidi"/>
          <w:sz w:val="16"/>
          <w:szCs w:val="16"/>
        </w:rPr>
        <w:footnoteRef/>
      </w:r>
      <w:r w:rsidRPr="00FA4098">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Austria</w:t>
      </w:r>
      <w:r w:rsidRPr="00FA4098">
        <w:rPr>
          <w:rStyle w:val="FootnoteReference"/>
          <w:rFonts w:asciiTheme="majorBidi" w:hAnsiTheme="majorBidi" w:cstheme="majorBidi"/>
          <w:sz w:val="16"/>
          <w:szCs w:val="16"/>
          <w:vertAlign w:val="baseline"/>
        </w:rPr>
        <w:t>, Curaçao</w:t>
      </w:r>
      <w:r w:rsidR="008A0BE4" w:rsidRPr="00FA4098">
        <w:rPr>
          <w:rFonts w:asciiTheme="majorBidi" w:hAnsiTheme="majorBidi" w:cstheme="majorBidi"/>
          <w:sz w:val="16"/>
          <w:szCs w:val="16"/>
        </w:rPr>
        <w:t xml:space="preserve"> (</w:t>
      </w:r>
      <w:r w:rsidR="008A0BE4" w:rsidRPr="008E1EA8">
        <w:rPr>
          <w:rFonts w:asciiTheme="majorBidi" w:hAnsiTheme="majorBidi" w:cstheme="majorBidi"/>
          <w:sz w:val="16"/>
          <w:szCs w:val="16"/>
        </w:rPr>
        <w:t xml:space="preserve">Kingdom of the </w:t>
      </w:r>
      <w:r w:rsidR="008A0BE4" w:rsidRPr="008E1EA8">
        <w:rPr>
          <w:rStyle w:val="FootnoteReference"/>
          <w:rFonts w:asciiTheme="majorBidi" w:hAnsiTheme="majorBidi" w:cstheme="majorBidi"/>
          <w:sz w:val="16"/>
          <w:szCs w:val="16"/>
          <w:vertAlign w:val="baseline"/>
        </w:rPr>
        <w:t>Netherlands</w:t>
      </w:r>
      <w:r w:rsidR="008A0BE4" w:rsidRPr="00FA4098">
        <w:rPr>
          <w:rFonts w:asciiTheme="majorBidi" w:hAnsiTheme="majorBidi" w:cstheme="majorBidi"/>
          <w:sz w:val="16"/>
          <w:szCs w:val="16"/>
        </w:rPr>
        <w:t>)</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FA4098">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00623A2D" w:rsidRPr="00FA4098">
        <w:rPr>
          <w:rFonts w:asciiTheme="majorBidi" w:hAnsiTheme="majorBidi" w:cstheme="majorBidi"/>
          <w:sz w:val="16"/>
          <w:szCs w:val="16"/>
        </w:rPr>
        <w:t>.</w:t>
      </w:r>
    </w:p>
  </w:footnote>
  <w:footnote w:id="72">
    <w:p w14:paraId="4366108E" w14:textId="42B06568" w:rsidR="008C0428" w:rsidRPr="00603A43" w:rsidRDefault="008C0428" w:rsidP="008C0428">
      <w:pPr>
        <w:pStyle w:val="FootnoteText"/>
        <w:rPr>
          <w:rStyle w:val="FootnoteReference"/>
          <w:rFonts w:asciiTheme="majorBidi" w:hAnsiTheme="majorBidi" w:cstheme="majorBidi"/>
          <w:sz w:val="16"/>
          <w:szCs w:val="16"/>
          <w:vertAlign w:val="baseline"/>
        </w:rPr>
      </w:pPr>
      <w:r w:rsidRPr="00BA05F3">
        <w:rPr>
          <w:rStyle w:val="FootnoteReference"/>
          <w:rFonts w:asciiTheme="majorBidi" w:hAnsiTheme="majorBidi" w:cstheme="majorBidi"/>
          <w:sz w:val="16"/>
          <w:szCs w:val="16"/>
        </w:rPr>
        <w:footnoteRef/>
      </w:r>
      <w:r w:rsidRPr="00BA05F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603A43">
        <w:rPr>
          <w:rStyle w:val="FootnoteReference"/>
          <w:rFonts w:asciiTheme="majorBidi" w:hAnsiTheme="majorBidi" w:cstheme="majorBidi"/>
          <w:sz w:val="16"/>
          <w:szCs w:val="16"/>
          <w:vertAlign w:val="baseline"/>
        </w:rPr>
        <w:t xml:space="preserve">, </w:t>
      </w:r>
      <w:r w:rsidR="009C3656" w:rsidRPr="00603A43">
        <w:rPr>
          <w:rStyle w:val="FootnoteReference"/>
          <w:rFonts w:asciiTheme="majorBidi" w:hAnsiTheme="majorBidi" w:cstheme="majorBidi"/>
          <w:sz w:val="16"/>
          <w:szCs w:val="16"/>
          <w:vertAlign w:val="baseline"/>
        </w:rPr>
        <w:t xml:space="preserve">Aruba </w:t>
      </w:r>
      <w:r w:rsidR="009C3656" w:rsidRPr="00603A43">
        <w:rPr>
          <w:rFonts w:asciiTheme="majorBidi" w:hAnsiTheme="majorBidi" w:cstheme="majorBidi"/>
          <w:sz w:val="16"/>
          <w:szCs w:val="16"/>
        </w:rPr>
        <w:t>(</w:t>
      </w:r>
      <w:r w:rsidR="009C3656" w:rsidRPr="008E1EA8">
        <w:rPr>
          <w:rFonts w:asciiTheme="majorBidi" w:hAnsiTheme="majorBidi" w:cstheme="majorBidi"/>
          <w:sz w:val="16"/>
          <w:szCs w:val="16"/>
        </w:rPr>
        <w:t xml:space="preserve">Kingdom of the </w:t>
      </w:r>
      <w:r w:rsidR="009C3656" w:rsidRPr="008E1EA8">
        <w:rPr>
          <w:rStyle w:val="FootnoteReference"/>
          <w:rFonts w:asciiTheme="majorBidi" w:hAnsiTheme="majorBidi" w:cstheme="majorBidi"/>
          <w:sz w:val="16"/>
          <w:szCs w:val="16"/>
          <w:vertAlign w:val="baseline"/>
        </w:rPr>
        <w:t>Netherlands</w:t>
      </w:r>
      <w:r w:rsidR="009C3656" w:rsidRPr="00603A43">
        <w:rPr>
          <w:rStyle w:val="FootnoteReference"/>
          <w:rFonts w:asciiTheme="majorBidi" w:hAnsiTheme="majorBidi" w:cstheme="majorBidi"/>
          <w:sz w:val="16"/>
          <w:szCs w:val="16"/>
          <w:vertAlign w:val="baseline"/>
        </w:rPr>
        <w:t>)</w:t>
      </w:r>
      <w:r w:rsidR="009C3656" w:rsidRPr="00603A43">
        <w:rPr>
          <w:rFonts w:asciiTheme="majorBidi" w:hAnsiTheme="majorBidi" w:cstheme="majorBidi"/>
          <w:sz w:val="16"/>
          <w:szCs w:val="16"/>
        </w:rPr>
        <w:t>,</w:t>
      </w:r>
      <w:r w:rsidR="009C3656"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603A43">
        <w:rPr>
          <w:rStyle w:val="FootnoteReference"/>
          <w:rFonts w:asciiTheme="majorBidi" w:hAnsiTheme="majorBidi" w:cstheme="majorBidi"/>
          <w:sz w:val="16"/>
          <w:szCs w:val="16"/>
          <w:vertAlign w:val="baseline"/>
        </w:rPr>
        <w:t xml:space="preserve">, </w:t>
      </w:r>
      <w:r w:rsidR="000C2FBD" w:rsidRPr="00603A43">
        <w:rPr>
          <w:rStyle w:val="FootnoteReference"/>
          <w:rFonts w:asciiTheme="majorBidi" w:hAnsiTheme="majorBidi" w:cstheme="majorBidi"/>
          <w:sz w:val="16"/>
          <w:szCs w:val="16"/>
          <w:vertAlign w:val="baseline"/>
        </w:rPr>
        <w:t xml:space="preserve">Curaçao </w:t>
      </w:r>
      <w:r w:rsidR="000C2FBD" w:rsidRPr="00603A43">
        <w:rPr>
          <w:rFonts w:asciiTheme="majorBidi" w:hAnsiTheme="majorBidi" w:cstheme="majorBidi"/>
          <w:sz w:val="16"/>
          <w:szCs w:val="16"/>
        </w:rPr>
        <w:t>(</w:t>
      </w:r>
      <w:r w:rsidR="000C2FBD" w:rsidRPr="008E1EA8">
        <w:rPr>
          <w:rFonts w:asciiTheme="majorBidi" w:hAnsiTheme="majorBidi" w:cstheme="majorBidi"/>
          <w:sz w:val="16"/>
          <w:szCs w:val="16"/>
        </w:rPr>
        <w:t xml:space="preserve">Kingdom of the </w:t>
      </w:r>
      <w:r w:rsidR="000C2FBD" w:rsidRPr="008E1EA8">
        <w:rPr>
          <w:rStyle w:val="FootnoteReference"/>
          <w:rFonts w:asciiTheme="majorBidi" w:hAnsiTheme="majorBidi" w:cstheme="majorBidi"/>
          <w:sz w:val="16"/>
          <w:szCs w:val="16"/>
          <w:vertAlign w:val="baseline"/>
        </w:rPr>
        <w:t>Netherlands</w:t>
      </w:r>
      <w:r w:rsidR="000C2FBD"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603A43">
        <w:rPr>
          <w:rStyle w:val="FootnoteReference"/>
          <w:rFonts w:asciiTheme="majorBidi" w:hAnsiTheme="majorBidi" w:cstheme="majorBidi"/>
          <w:sz w:val="16"/>
          <w:szCs w:val="16"/>
          <w:vertAlign w:val="baseline"/>
        </w:rPr>
        <w:t xml:space="preserve">, European Union, </w:t>
      </w:r>
      <w:r w:rsidRPr="008E1EA8">
        <w:rPr>
          <w:rStyle w:val="FootnoteReference"/>
          <w:rFonts w:asciiTheme="majorBidi" w:hAnsiTheme="majorBidi" w:cstheme="majorBidi"/>
          <w:sz w:val="16"/>
          <w:szCs w:val="16"/>
          <w:vertAlign w:val="baseline"/>
        </w:rPr>
        <w:t>France</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Luxembourg</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Mauritania, Netherlands (</w:t>
      </w:r>
      <w:r w:rsidR="00E77A0F" w:rsidRPr="008E1EA8">
        <w:rPr>
          <w:rStyle w:val="FootnoteReference"/>
          <w:rFonts w:asciiTheme="majorBidi" w:hAnsiTheme="majorBidi" w:cstheme="majorBidi"/>
          <w:sz w:val="16"/>
          <w:szCs w:val="16"/>
          <w:vertAlign w:val="baseline"/>
        </w:rPr>
        <w:t>K</w:t>
      </w:r>
      <w:r w:rsidR="00E77A0F"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Republic of Korea, </w:t>
      </w:r>
      <w:r w:rsidR="005C4620" w:rsidRPr="008E1EA8">
        <w:rPr>
          <w:rFonts w:asciiTheme="majorBidi" w:hAnsiTheme="majorBidi" w:cstheme="majorBidi"/>
          <w:sz w:val="16"/>
          <w:szCs w:val="16"/>
        </w:rPr>
        <w:t xml:space="preserve">Republic of </w:t>
      </w:r>
      <w:r w:rsidR="005C4620" w:rsidRPr="008E1EA8">
        <w:rPr>
          <w:rStyle w:val="FootnoteReference"/>
          <w:rFonts w:asciiTheme="majorBidi" w:hAnsiTheme="majorBidi" w:cstheme="majorBidi"/>
          <w:sz w:val="16"/>
          <w:szCs w:val="16"/>
          <w:vertAlign w:val="baseline"/>
        </w:rPr>
        <w:t>Moldova</w:t>
      </w:r>
      <w:r w:rsidR="005C4620"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w:t>
      </w:r>
      <w:r w:rsidRPr="00603A43">
        <w:rPr>
          <w:rStyle w:val="FootnoteReference"/>
          <w:rFonts w:asciiTheme="majorBidi" w:hAnsiTheme="majorBidi" w:cstheme="majorBidi"/>
          <w:sz w:val="16"/>
          <w:szCs w:val="16"/>
          <w:vertAlign w:val="baseline"/>
        </w:rPr>
        <w:t xml:space="preserve"> Kingdom</w:t>
      </w:r>
      <w:r w:rsidRPr="008E1EA8">
        <w:rPr>
          <w:rStyle w:val="FootnoteReference"/>
          <w:rFonts w:asciiTheme="majorBidi" w:hAnsiTheme="majorBidi" w:cstheme="majorBidi"/>
          <w:sz w:val="16"/>
          <w:szCs w:val="16"/>
          <w:vertAlign w:val="baseline"/>
        </w:rPr>
        <w:t xml:space="preserve">, </w:t>
      </w:r>
      <w:r w:rsidR="008115F6" w:rsidRPr="008E1EA8">
        <w:rPr>
          <w:rFonts w:asciiTheme="majorBidi" w:hAnsiTheme="majorBidi" w:cstheme="majorBidi"/>
          <w:sz w:val="16"/>
          <w:szCs w:val="16"/>
        </w:rPr>
        <w:t xml:space="preserve">United Republic of </w:t>
      </w:r>
      <w:r w:rsidR="008115F6" w:rsidRPr="008E1EA8">
        <w:rPr>
          <w:rStyle w:val="FootnoteReference"/>
          <w:rFonts w:asciiTheme="majorBidi" w:hAnsiTheme="majorBidi" w:cstheme="majorBidi"/>
          <w:sz w:val="16"/>
          <w:szCs w:val="16"/>
          <w:vertAlign w:val="baseline"/>
        </w:rPr>
        <w:t>Tanzania</w:t>
      </w:r>
      <w:r w:rsidR="008115F6"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2E4650" w:rsidRPr="008E1EA8">
        <w:rPr>
          <w:rFonts w:asciiTheme="majorBidi" w:hAnsiTheme="majorBidi" w:cstheme="majorBidi"/>
          <w:sz w:val="16"/>
          <w:szCs w:val="16"/>
          <w:lang w:val="en-CA"/>
        </w:rPr>
        <w:t xml:space="preserve"> (Bolivarian Republic of)</w:t>
      </w:r>
      <w:r w:rsidRPr="00603A43">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002E4650" w:rsidRPr="00603A43">
        <w:rPr>
          <w:rFonts w:asciiTheme="majorBidi" w:hAnsiTheme="majorBidi" w:cstheme="majorBidi"/>
          <w:sz w:val="16"/>
          <w:szCs w:val="16"/>
        </w:rPr>
        <w:t>.</w:t>
      </w:r>
    </w:p>
  </w:footnote>
  <w:footnote w:id="73">
    <w:p w14:paraId="3D95E2D0" w14:textId="44A5CA81" w:rsidR="008C0428" w:rsidRPr="00603A43" w:rsidRDefault="008C0428" w:rsidP="008C0428">
      <w:pPr>
        <w:pStyle w:val="FootnoteText"/>
        <w:rPr>
          <w:rStyle w:val="FootnoteReference"/>
          <w:rFonts w:asciiTheme="majorBidi" w:hAnsiTheme="majorBidi" w:cstheme="majorBidi"/>
          <w:sz w:val="16"/>
          <w:szCs w:val="16"/>
        </w:rPr>
      </w:pPr>
      <w:r w:rsidRPr="00603A43">
        <w:rPr>
          <w:rStyle w:val="FootnoteReference"/>
          <w:rFonts w:asciiTheme="majorBidi" w:hAnsiTheme="majorBidi" w:cstheme="majorBidi"/>
          <w:sz w:val="16"/>
          <w:szCs w:val="16"/>
        </w:rPr>
        <w:footnoteRef/>
      </w:r>
      <w:r w:rsidRPr="00603A4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 Netherlands (</w:t>
      </w:r>
      <w:r w:rsidR="00E77A0F" w:rsidRPr="008E1EA8">
        <w:rPr>
          <w:rStyle w:val="FootnoteReference"/>
          <w:rFonts w:asciiTheme="majorBidi" w:hAnsiTheme="majorBidi" w:cstheme="majorBidi"/>
          <w:sz w:val="16"/>
          <w:szCs w:val="16"/>
          <w:vertAlign w:val="baseline"/>
        </w:rPr>
        <w:t>K</w:t>
      </w:r>
      <w:r w:rsidR="00E77A0F"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Republic of Korea, </w:t>
      </w:r>
      <w:r w:rsidR="005C4620" w:rsidRPr="008E1EA8">
        <w:rPr>
          <w:rFonts w:asciiTheme="majorBidi" w:hAnsiTheme="majorBidi" w:cstheme="majorBidi"/>
          <w:sz w:val="16"/>
          <w:szCs w:val="16"/>
        </w:rPr>
        <w:t xml:space="preserve">Republic of </w:t>
      </w:r>
      <w:r w:rsidR="005C4620" w:rsidRPr="008E1EA8">
        <w:rPr>
          <w:rStyle w:val="FootnoteReference"/>
          <w:rFonts w:asciiTheme="majorBidi" w:hAnsiTheme="majorBidi" w:cstheme="majorBidi"/>
          <w:sz w:val="16"/>
          <w:szCs w:val="16"/>
          <w:vertAlign w:val="baseline"/>
        </w:rPr>
        <w:t>Moldova</w:t>
      </w:r>
      <w:r w:rsidR="005C4620"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2E4650" w:rsidRPr="008E1EA8">
        <w:rPr>
          <w:rFonts w:asciiTheme="majorBidi" w:hAnsiTheme="majorBidi" w:cstheme="majorBidi"/>
          <w:sz w:val="16"/>
          <w:szCs w:val="16"/>
          <w:lang w:val="en-CA"/>
        </w:rPr>
        <w:t xml:space="preserve"> (Bolivarian Republic of)</w:t>
      </w:r>
      <w:r w:rsidRPr="00603A43">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DA7A7B" w:rsidRPr="00603A43">
        <w:rPr>
          <w:rFonts w:asciiTheme="majorBidi" w:hAnsiTheme="majorBidi" w:cstheme="majorBidi"/>
          <w:sz w:val="16"/>
          <w:szCs w:val="16"/>
        </w:rPr>
        <w:t>.</w:t>
      </w:r>
    </w:p>
  </w:footnote>
  <w:footnote w:id="74">
    <w:p w14:paraId="3A2B2D7D" w14:textId="27568338" w:rsidR="008C0428" w:rsidRPr="00603A43" w:rsidRDefault="008C0428" w:rsidP="008C0428">
      <w:pPr>
        <w:pStyle w:val="FootnoteText"/>
        <w:rPr>
          <w:rStyle w:val="FootnoteReference"/>
          <w:rFonts w:asciiTheme="majorBidi" w:hAnsiTheme="majorBidi" w:cstheme="majorBidi"/>
          <w:sz w:val="16"/>
          <w:szCs w:val="16"/>
        </w:rPr>
      </w:pPr>
      <w:r w:rsidRPr="00603A43">
        <w:rPr>
          <w:rStyle w:val="FootnoteReference"/>
          <w:rFonts w:asciiTheme="majorBidi" w:hAnsiTheme="majorBidi" w:cstheme="majorBidi"/>
          <w:sz w:val="16"/>
          <w:szCs w:val="16"/>
        </w:rPr>
        <w:footnoteRef/>
      </w:r>
      <w:r w:rsidRPr="00603A4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Denmark</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 Netherlands (</w:t>
      </w:r>
      <w:r w:rsidR="00DA7A7B" w:rsidRPr="008E1EA8">
        <w:rPr>
          <w:rStyle w:val="FootnoteReference"/>
          <w:rFonts w:asciiTheme="majorBidi" w:hAnsiTheme="majorBidi" w:cstheme="majorBidi"/>
          <w:sz w:val="16"/>
          <w:szCs w:val="16"/>
          <w:vertAlign w:val="baseline"/>
        </w:rPr>
        <w:t>K</w:t>
      </w:r>
      <w:r w:rsidR="00DA7A7B"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002E4650" w:rsidRPr="00603A43">
        <w:rPr>
          <w:rFonts w:asciiTheme="majorBidi" w:hAnsiTheme="majorBidi" w:cstheme="majorBidi"/>
          <w:sz w:val="16"/>
          <w:szCs w:val="16"/>
        </w:rPr>
        <w:t>.</w:t>
      </w:r>
    </w:p>
  </w:footnote>
  <w:footnote w:id="75">
    <w:p w14:paraId="257CEBC7" w14:textId="1E9E4A9F" w:rsidR="008C0428" w:rsidRPr="00603A43" w:rsidRDefault="008C0428" w:rsidP="008C0428">
      <w:pPr>
        <w:pStyle w:val="FootnoteText"/>
        <w:rPr>
          <w:rStyle w:val="FootnoteReference"/>
          <w:rFonts w:asciiTheme="majorBidi" w:hAnsiTheme="majorBidi" w:cstheme="majorBidi"/>
          <w:sz w:val="16"/>
          <w:szCs w:val="16"/>
        </w:rPr>
      </w:pPr>
      <w:r w:rsidRPr="00603A43">
        <w:rPr>
          <w:rStyle w:val="FootnoteReference"/>
          <w:rFonts w:asciiTheme="majorBidi" w:hAnsiTheme="majorBidi" w:cstheme="majorBidi"/>
          <w:sz w:val="16"/>
          <w:szCs w:val="16"/>
        </w:rPr>
        <w:footnoteRef/>
      </w:r>
      <w:r w:rsidRPr="00603A4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Colombia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Cuba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Denmark</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France</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Hungary</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Ireland</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Libya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Malaysia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Malta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 xml:space="preserve">Peru, Republic of Korea, </w:t>
      </w:r>
      <w:r w:rsidR="005C4620" w:rsidRPr="008E1EA8">
        <w:rPr>
          <w:rFonts w:asciiTheme="majorBidi" w:hAnsiTheme="majorBidi" w:cstheme="majorBidi"/>
          <w:sz w:val="16"/>
          <w:szCs w:val="16"/>
        </w:rPr>
        <w:t xml:space="preserve">Republic of </w:t>
      </w:r>
      <w:r w:rsidR="005C4620" w:rsidRPr="008E1EA8">
        <w:rPr>
          <w:rStyle w:val="FootnoteReference"/>
          <w:rFonts w:asciiTheme="majorBidi" w:hAnsiTheme="majorBidi" w:cstheme="majorBidi"/>
          <w:sz w:val="16"/>
          <w:szCs w:val="16"/>
          <w:vertAlign w:val="baseline"/>
        </w:rPr>
        <w:t>Moldova</w:t>
      </w:r>
      <w:r w:rsidR="005C4620"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Spain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Suriname</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Tunisia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Venezuela</w:t>
      </w:r>
      <w:r w:rsidR="002E4650" w:rsidRPr="008E1EA8">
        <w:rPr>
          <w:rFonts w:asciiTheme="majorBidi" w:hAnsiTheme="majorBidi" w:cstheme="majorBidi"/>
          <w:sz w:val="16"/>
          <w:szCs w:val="16"/>
          <w:lang w:val="en-CA"/>
        </w:rPr>
        <w:t xml:space="preserve"> (Bolivarian Republic of)</w:t>
      </w:r>
      <w:r w:rsidRPr="00603A43">
        <w:rPr>
          <w:rStyle w:val="FootnoteReference"/>
          <w:rFonts w:asciiTheme="majorBidi" w:hAnsiTheme="majorBidi" w:cstheme="majorBidi"/>
          <w:sz w:val="16"/>
          <w:szCs w:val="16"/>
          <w:vertAlign w:val="baseline"/>
        </w:rPr>
        <w:t xml:space="preserve">, </w:t>
      </w:r>
      <w:r w:rsidR="00C963A5" w:rsidRPr="008E1EA8">
        <w:rPr>
          <w:rStyle w:val="FootnoteReference"/>
          <w:rFonts w:asciiTheme="majorBidi" w:hAnsiTheme="majorBidi" w:cstheme="majorBidi"/>
          <w:sz w:val="16"/>
          <w:szCs w:val="16"/>
          <w:vertAlign w:val="baseline"/>
        </w:rPr>
        <w:t>Viet Nam</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Yemen</w:t>
      </w:r>
      <w:r w:rsidR="002E4650" w:rsidRPr="00603A43">
        <w:rPr>
          <w:rFonts w:asciiTheme="majorBidi" w:hAnsiTheme="majorBidi" w:cstheme="majorBidi"/>
          <w:sz w:val="16"/>
          <w:szCs w:val="16"/>
        </w:rPr>
        <w:t>.</w:t>
      </w:r>
    </w:p>
  </w:footnote>
  <w:footnote w:id="76">
    <w:p w14:paraId="446E0331" w14:textId="0135107D" w:rsidR="008C0428" w:rsidRPr="00603A43" w:rsidRDefault="008C0428" w:rsidP="008C0428">
      <w:pPr>
        <w:pStyle w:val="FootnoteText"/>
        <w:rPr>
          <w:rStyle w:val="FootnoteReference"/>
          <w:rFonts w:asciiTheme="majorBidi" w:hAnsiTheme="majorBidi" w:cstheme="majorBidi"/>
          <w:sz w:val="16"/>
          <w:szCs w:val="16"/>
        </w:rPr>
      </w:pPr>
      <w:r w:rsidRPr="00603A43">
        <w:rPr>
          <w:rStyle w:val="FootnoteReference"/>
          <w:rFonts w:asciiTheme="majorBidi" w:hAnsiTheme="majorBidi" w:cstheme="majorBidi"/>
          <w:sz w:val="16"/>
          <w:szCs w:val="16"/>
        </w:rPr>
        <w:footnoteRef/>
      </w:r>
      <w:r w:rsidRPr="00603A4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Canada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Indonesia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Switzerland</w:t>
      </w:r>
      <w:r w:rsidR="002E4650" w:rsidRPr="00603A43">
        <w:rPr>
          <w:rFonts w:asciiTheme="majorBidi" w:hAnsiTheme="majorBidi" w:cstheme="majorBidi"/>
          <w:sz w:val="16"/>
          <w:szCs w:val="16"/>
        </w:rPr>
        <w:t>.</w:t>
      </w:r>
    </w:p>
  </w:footnote>
  <w:footnote w:id="77">
    <w:p w14:paraId="4B7D36BB" w14:textId="10B57927" w:rsidR="008C0428" w:rsidRPr="00BA05F3" w:rsidRDefault="008C0428" w:rsidP="008C0428">
      <w:pPr>
        <w:pStyle w:val="FootnoteText"/>
        <w:rPr>
          <w:rStyle w:val="FootnoteReference"/>
          <w:rFonts w:asciiTheme="majorBidi" w:hAnsiTheme="majorBidi" w:cstheme="majorBidi"/>
          <w:sz w:val="16"/>
          <w:szCs w:val="16"/>
        </w:rPr>
      </w:pPr>
      <w:r w:rsidRPr="00603A43">
        <w:rPr>
          <w:rStyle w:val="FootnoteReference"/>
          <w:rFonts w:asciiTheme="majorBidi" w:hAnsiTheme="majorBidi" w:cstheme="majorBidi"/>
          <w:sz w:val="16"/>
          <w:szCs w:val="16"/>
        </w:rPr>
        <w:footnoteRef/>
      </w:r>
      <w:r w:rsidRPr="00603A4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Colombia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Slovenia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Tonga</w:t>
      </w:r>
      <w:r w:rsidR="002E4650" w:rsidRPr="00603A43">
        <w:rPr>
          <w:rFonts w:asciiTheme="majorBidi" w:hAnsiTheme="majorBidi" w:cstheme="majorBidi"/>
          <w:sz w:val="16"/>
          <w:szCs w:val="16"/>
        </w:rPr>
        <w:t>.</w:t>
      </w:r>
    </w:p>
  </w:footnote>
  <w:footnote w:id="78">
    <w:p w14:paraId="1DA98C29" w14:textId="6BC64E05" w:rsidR="008C0428" w:rsidRPr="00603A43" w:rsidRDefault="008C0428" w:rsidP="008C0428">
      <w:pPr>
        <w:pStyle w:val="FootnoteText"/>
        <w:rPr>
          <w:rStyle w:val="FootnoteReference"/>
          <w:rFonts w:asciiTheme="majorBidi" w:hAnsiTheme="majorBidi" w:cstheme="majorBidi"/>
          <w:sz w:val="16"/>
          <w:szCs w:val="16"/>
        </w:rPr>
      </w:pPr>
      <w:r w:rsidRPr="00BA05F3">
        <w:rPr>
          <w:rStyle w:val="FootnoteReference"/>
          <w:rFonts w:asciiTheme="majorBidi" w:hAnsiTheme="majorBidi" w:cstheme="majorBidi"/>
          <w:sz w:val="16"/>
          <w:szCs w:val="16"/>
        </w:rPr>
        <w:footnoteRef/>
      </w:r>
      <w:r w:rsidRPr="00BA05F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Iran</w:t>
      </w:r>
      <w:r w:rsidR="00352D91" w:rsidRPr="008E1EA8">
        <w:rPr>
          <w:rFonts w:asciiTheme="majorBidi" w:hAnsiTheme="majorBidi" w:cstheme="majorBidi"/>
          <w:sz w:val="16"/>
          <w:szCs w:val="16"/>
        </w:rPr>
        <w:t xml:space="preserve"> (Islamic Republic of)</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 Netherlands (</w:t>
      </w:r>
      <w:r w:rsidR="0002394B" w:rsidRPr="008E1EA8">
        <w:rPr>
          <w:rStyle w:val="FootnoteReference"/>
          <w:rFonts w:asciiTheme="majorBidi" w:hAnsiTheme="majorBidi" w:cstheme="majorBidi"/>
          <w:sz w:val="16"/>
          <w:szCs w:val="16"/>
          <w:vertAlign w:val="baseline"/>
        </w:rPr>
        <w:t>K</w:t>
      </w:r>
      <w:r w:rsidR="0002394B"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 Republic of Korea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w:t>
      </w:r>
      <w:r w:rsidRPr="00603A43">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Yemen</w:t>
      </w:r>
      <w:r w:rsidR="00D06E10" w:rsidRPr="00603A43">
        <w:rPr>
          <w:rFonts w:asciiTheme="majorBidi" w:hAnsiTheme="majorBidi" w:cstheme="majorBidi"/>
          <w:sz w:val="16"/>
          <w:szCs w:val="16"/>
        </w:rPr>
        <w:t>.</w:t>
      </w:r>
    </w:p>
  </w:footnote>
  <w:footnote w:id="79">
    <w:p w14:paraId="0C72CDC6" w14:textId="31AC0204" w:rsidR="008C0428" w:rsidRPr="00603A43" w:rsidRDefault="008C0428" w:rsidP="008C0428">
      <w:pPr>
        <w:pStyle w:val="FootnoteText"/>
        <w:rPr>
          <w:rStyle w:val="FootnoteReference"/>
          <w:rFonts w:asciiTheme="majorBidi" w:hAnsiTheme="majorBidi" w:cstheme="majorBidi"/>
          <w:sz w:val="16"/>
          <w:szCs w:val="16"/>
        </w:rPr>
      </w:pPr>
      <w:r w:rsidRPr="00603A43">
        <w:rPr>
          <w:rStyle w:val="FootnoteReference"/>
          <w:rFonts w:asciiTheme="majorBidi" w:hAnsiTheme="majorBidi" w:cstheme="majorBidi"/>
          <w:sz w:val="16"/>
          <w:szCs w:val="16"/>
        </w:rPr>
        <w:footnoteRef/>
      </w:r>
      <w:r w:rsidRPr="00603A4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Belgium</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 Netherlands (</w:t>
      </w:r>
      <w:r w:rsidR="0002394B" w:rsidRPr="008E1EA8">
        <w:rPr>
          <w:rStyle w:val="FootnoteReference"/>
          <w:rFonts w:asciiTheme="majorBidi" w:hAnsiTheme="majorBidi" w:cstheme="majorBidi"/>
          <w:sz w:val="16"/>
          <w:szCs w:val="16"/>
          <w:vertAlign w:val="baseline"/>
        </w:rPr>
        <w:t>K</w:t>
      </w:r>
      <w:r w:rsidR="0002394B"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 Republic of Korea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Togo</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w:t>
      </w:r>
      <w:r w:rsidRPr="00603A43">
        <w:rPr>
          <w:rStyle w:val="FootnoteReference"/>
          <w:rFonts w:asciiTheme="majorBidi" w:hAnsiTheme="majorBidi" w:cstheme="majorBidi"/>
          <w:sz w:val="16"/>
          <w:szCs w:val="16"/>
          <w:vertAlign w:val="baseline"/>
        </w:rPr>
        <w:t xml:space="preserve"> Kingdom</w:t>
      </w:r>
      <w:r w:rsidR="00D06E10" w:rsidRPr="00603A43">
        <w:rPr>
          <w:rFonts w:asciiTheme="majorBidi" w:hAnsiTheme="majorBidi" w:cstheme="majorBidi"/>
          <w:sz w:val="16"/>
          <w:szCs w:val="16"/>
        </w:rPr>
        <w:t>.</w:t>
      </w:r>
    </w:p>
  </w:footnote>
  <w:footnote w:id="80">
    <w:p w14:paraId="2B4CE658" w14:textId="2ED61D8F" w:rsidR="008C0428" w:rsidRPr="009C3E2A" w:rsidRDefault="008C0428" w:rsidP="008C0428">
      <w:pPr>
        <w:pStyle w:val="FootnoteText"/>
        <w:rPr>
          <w:rStyle w:val="FootnoteReference"/>
          <w:rFonts w:asciiTheme="majorBidi" w:hAnsiTheme="majorBidi" w:cstheme="majorBidi"/>
          <w:sz w:val="16"/>
          <w:szCs w:val="16"/>
        </w:rPr>
      </w:pPr>
      <w:r w:rsidRPr="00603A43">
        <w:rPr>
          <w:rStyle w:val="FootnoteReference"/>
          <w:rFonts w:asciiTheme="majorBidi" w:hAnsiTheme="majorBidi" w:cstheme="majorBidi"/>
          <w:sz w:val="16"/>
          <w:szCs w:val="16"/>
        </w:rPr>
        <w:footnoteRef/>
      </w:r>
      <w:r w:rsidRPr="00603A43">
        <w:rPr>
          <w:rStyle w:val="FootnoteReference"/>
          <w:rFonts w:asciiTheme="majorBidi" w:hAnsiTheme="majorBidi" w:cstheme="majorBidi"/>
          <w:sz w:val="16"/>
          <w:szCs w:val="16"/>
        </w:rPr>
        <w:t xml:space="preserve"> </w:t>
      </w:r>
      <w:r w:rsidRPr="008E1EA8">
        <w:rPr>
          <w:rStyle w:val="FootnoteReference"/>
          <w:rFonts w:asciiTheme="majorBidi" w:hAnsiTheme="majorBidi" w:cstheme="majorBidi"/>
          <w:sz w:val="16"/>
          <w:szCs w:val="16"/>
          <w:vertAlign w:val="baseline"/>
        </w:rPr>
        <w:t>Afghanistan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Argentina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Austria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Belgium</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Burkina Faso</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Burundi</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Canada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China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Germany</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India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Iran</w:t>
      </w:r>
      <w:r w:rsidR="00352D91" w:rsidRPr="008E1EA8">
        <w:rPr>
          <w:rFonts w:asciiTheme="majorBidi" w:hAnsiTheme="majorBidi" w:cstheme="majorBidi"/>
          <w:sz w:val="16"/>
          <w:szCs w:val="16"/>
        </w:rPr>
        <w:t xml:space="preserve"> (Islamic Republic of)</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Japan</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Jordan, Netherlands (</w:t>
      </w:r>
      <w:r w:rsidR="0002394B" w:rsidRPr="008E1EA8">
        <w:rPr>
          <w:rStyle w:val="FootnoteReference"/>
          <w:rFonts w:asciiTheme="majorBidi" w:hAnsiTheme="majorBidi" w:cstheme="majorBidi"/>
          <w:sz w:val="16"/>
          <w:szCs w:val="16"/>
          <w:vertAlign w:val="baseline"/>
        </w:rPr>
        <w:t>K</w:t>
      </w:r>
      <w:r w:rsidR="0002394B" w:rsidRPr="008E1EA8">
        <w:rPr>
          <w:rFonts w:asciiTheme="majorBidi" w:hAnsiTheme="majorBidi" w:cstheme="majorBidi"/>
          <w:sz w:val="16"/>
          <w:szCs w:val="16"/>
        </w:rPr>
        <w:t>ingdom of the</w:t>
      </w:r>
      <w:r w:rsidRPr="008E1EA8">
        <w:rPr>
          <w:rStyle w:val="FootnoteReference"/>
          <w:rFonts w:asciiTheme="majorBidi" w:hAnsiTheme="majorBidi" w:cstheme="majorBidi"/>
          <w:sz w:val="16"/>
          <w:szCs w:val="16"/>
          <w:vertAlign w:val="baseline"/>
        </w:rPr>
        <w:t>)</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Norway, Republic of Korea</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State of Palestine</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Thailand</w:t>
      </w:r>
      <w:r w:rsidRPr="00603A43">
        <w:rPr>
          <w:rStyle w:val="FootnoteReference"/>
          <w:rFonts w:asciiTheme="majorBidi" w:hAnsiTheme="majorBidi" w:cstheme="majorBidi"/>
          <w:sz w:val="16"/>
          <w:szCs w:val="16"/>
          <w:vertAlign w:val="baseline"/>
        </w:rPr>
        <w:t xml:space="preserve">, </w:t>
      </w:r>
      <w:r w:rsidRPr="008E1EA8">
        <w:rPr>
          <w:rStyle w:val="FootnoteReference"/>
          <w:rFonts w:asciiTheme="majorBidi" w:hAnsiTheme="majorBidi" w:cstheme="majorBidi"/>
          <w:sz w:val="16"/>
          <w:szCs w:val="16"/>
          <w:vertAlign w:val="baseline"/>
        </w:rPr>
        <w:t>Uganda, United</w:t>
      </w:r>
      <w:r w:rsidRPr="00603A43">
        <w:rPr>
          <w:rStyle w:val="FootnoteReference"/>
          <w:rFonts w:asciiTheme="majorBidi" w:hAnsiTheme="majorBidi" w:cstheme="majorBidi"/>
          <w:sz w:val="16"/>
          <w:szCs w:val="16"/>
          <w:vertAlign w:val="baseline"/>
        </w:rPr>
        <w:t xml:space="preserve"> Kingdom, </w:t>
      </w:r>
      <w:r w:rsidRPr="008E1EA8">
        <w:rPr>
          <w:rStyle w:val="FootnoteReference"/>
          <w:rFonts w:asciiTheme="majorBidi" w:hAnsiTheme="majorBidi" w:cstheme="majorBidi"/>
          <w:sz w:val="16"/>
          <w:szCs w:val="16"/>
          <w:vertAlign w:val="baseline"/>
        </w:rPr>
        <w:t>Yemen</w:t>
      </w:r>
      <w:r w:rsidR="00D06E10" w:rsidRPr="00603A43">
        <w:rPr>
          <w:rFonts w:asciiTheme="majorBidi" w:hAnsiTheme="majorBidi" w:cstheme="majorBidi"/>
          <w:sz w:val="16"/>
          <w:szCs w:val="16"/>
        </w:rPr>
        <w:t>.</w:t>
      </w:r>
    </w:p>
  </w:footnote>
  <w:footnote w:id="81">
    <w:p w14:paraId="36FF4E3D" w14:textId="77777777" w:rsidR="008C0428" w:rsidRPr="009C3E2A" w:rsidRDefault="008C0428" w:rsidP="008C0428">
      <w:pPr>
        <w:pStyle w:val="FootnoteText"/>
        <w:rPr>
          <w:rStyle w:val="FootnoteReference"/>
          <w:rFonts w:asciiTheme="majorBidi" w:hAnsiTheme="majorBidi" w:cstheme="majorBidi"/>
          <w:sz w:val="16"/>
          <w:szCs w:val="16"/>
        </w:rPr>
      </w:pPr>
      <w:r w:rsidRPr="009C3E2A">
        <w:rPr>
          <w:rStyle w:val="FootnoteReference"/>
          <w:rFonts w:asciiTheme="majorBidi" w:hAnsiTheme="majorBidi" w:cstheme="majorBidi"/>
          <w:sz w:val="16"/>
          <w:szCs w:val="16"/>
        </w:rPr>
        <w:footnoteRef/>
      </w:r>
      <w:r w:rsidRPr="009C3E2A">
        <w:rPr>
          <w:rStyle w:val="FootnoteReference"/>
          <w:rFonts w:asciiTheme="majorBidi" w:hAnsiTheme="majorBidi" w:cstheme="majorBidi"/>
          <w:sz w:val="16"/>
          <w:szCs w:val="16"/>
        </w:rPr>
        <w:t xml:space="preserve"> </w:t>
      </w:r>
      <w:r w:rsidRPr="00BA05F3">
        <w:rPr>
          <w:rStyle w:val="FootnoteReference"/>
          <w:rFonts w:asciiTheme="majorBidi" w:hAnsiTheme="majorBidi" w:cstheme="majorBidi"/>
          <w:sz w:val="16"/>
          <w:szCs w:val="16"/>
          <w:vertAlign w:val="baseline"/>
        </w:rPr>
        <w:t xml:space="preserve">Where Parties have set general restoration targets which do not refer to specific ecosystem types this analysis assumes that the target applies to all ecosystems equally. For example, if a Party has set a target which refers to the restoration of </w:t>
      </w:r>
      <w:r w:rsidRPr="00603A43">
        <w:rPr>
          <w:rStyle w:val="FootnoteReference"/>
          <w:rFonts w:asciiTheme="majorBidi" w:hAnsiTheme="majorBidi" w:cstheme="majorBidi"/>
          <w:sz w:val="16"/>
          <w:szCs w:val="16"/>
          <w:vertAlign w:val="baseline"/>
        </w:rPr>
        <w:t>30</w:t>
      </w:r>
      <w:r w:rsidRPr="008E1EA8">
        <w:rPr>
          <w:rStyle w:val="FootnoteReference"/>
          <w:rFonts w:asciiTheme="majorBidi" w:hAnsiTheme="majorBidi" w:cstheme="majorBidi"/>
          <w:sz w:val="16"/>
          <w:szCs w:val="16"/>
          <w:vertAlign w:val="baseline"/>
        </w:rPr>
        <w:t>%</w:t>
      </w:r>
      <w:r w:rsidRPr="00603A43">
        <w:rPr>
          <w:rStyle w:val="FootnoteReference"/>
          <w:rFonts w:asciiTheme="majorBidi" w:hAnsiTheme="majorBidi" w:cstheme="majorBidi"/>
          <w:sz w:val="16"/>
          <w:szCs w:val="16"/>
          <w:vertAlign w:val="baseline"/>
        </w:rPr>
        <w:t xml:space="preserve"> of degraded ecosystems generally, it is assumed that it applies that the target applies to terrestrial, inland waters and marine and coastal areas and that 30</w:t>
      </w:r>
      <w:r w:rsidRPr="008E1EA8">
        <w:rPr>
          <w:rStyle w:val="FootnoteReference"/>
          <w:rFonts w:asciiTheme="majorBidi" w:hAnsiTheme="majorBidi" w:cstheme="majorBidi"/>
          <w:sz w:val="16"/>
          <w:szCs w:val="16"/>
          <w:vertAlign w:val="baseline"/>
        </w:rPr>
        <w:t>%</w:t>
      </w:r>
      <w:r w:rsidRPr="00603A43">
        <w:rPr>
          <w:rStyle w:val="FootnoteReference"/>
          <w:rFonts w:asciiTheme="majorBidi" w:hAnsiTheme="majorBidi" w:cstheme="majorBidi"/>
          <w:sz w:val="16"/>
          <w:szCs w:val="16"/>
          <w:vertAlign w:val="baseline"/>
        </w:rPr>
        <w:t xml:space="preserve"> of degraded</w:t>
      </w:r>
      <w:r w:rsidRPr="00BA05F3">
        <w:rPr>
          <w:rStyle w:val="FootnoteReference"/>
          <w:rFonts w:asciiTheme="majorBidi" w:hAnsiTheme="majorBidi" w:cstheme="majorBidi"/>
          <w:sz w:val="16"/>
          <w:szCs w:val="16"/>
          <w:vertAlign w:val="baseline"/>
        </w:rPr>
        <w:t xml:space="preserve"> terrestrial, inland waters and marine and coastal areas will be restored.</w:t>
      </w:r>
      <w:r w:rsidRPr="009C3E2A">
        <w:rPr>
          <w:rStyle w:val="FootnoteReference"/>
          <w:rFonts w:asciiTheme="majorBidi" w:hAnsiTheme="majorBidi" w:cstheme="majorBidi"/>
          <w:sz w:val="16"/>
          <w:szCs w:val="16"/>
        </w:rPr>
        <w:t xml:space="preserve"> </w:t>
      </w:r>
    </w:p>
  </w:footnote>
  <w:footnote w:id="82">
    <w:p w14:paraId="7B6949E1" w14:textId="77777777" w:rsidR="008C0428" w:rsidRPr="009C3E2A" w:rsidRDefault="008C0428" w:rsidP="008C0428">
      <w:pPr>
        <w:pStyle w:val="FootnoteText"/>
        <w:rPr>
          <w:rStyle w:val="FootnoteReference"/>
          <w:rFonts w:asciiTheme="majorBidi" w:hAnsiTheme="majorBidi" w:cstheme="majorBidi"/>
          <w:sz w:val="16"/>
          <w:szCs w:val="16"/>
        </w:rPr>
      </w:pPr>
      <w:r w:rsidRPr="009C3E2A">
        <w:rPr>
          <w:rStyle w:val="FootnoteReference"/>
          <w:rFonts w:asciiTheme="majorBidi" w:hAnsiTheme="majorBidi" w:cstheme="majorBidi"/>
          <w:sz w:val="16"/>
          <w:szCs w:val="16"/>
        </w:rPr>
        <w:footnoteRef/>
      </w:r>
      <w:r w:rsidRPr="009C3E2A">
        <w:rPr>
          <w:rStyle w:val="FootnoteReference"/>
          <w:rFonts w:asciiTheme="majorBidi" w:hAnsiTheme="majorBidi" w:cstheme="majorBidi"/>
          <w:sz w:val="16"/>
          <w:szCs w:val="16"/>
        </w:rPr>
        <w:t xml:space="preserve"> </w:t>
      </w:r>
      <w:r w:rsidRPr="009C3E2A">
        <w:rPr>
          <w:rStyle w:val="FootnoteReference"/>
          <w:rFonts w:asciiTheme="majorBidi" w:hAnsiTheme="majorBidi" w:cstheme="majorBidi"/>
          <w:sz w:val="16"/>
          <w:szCs w:val="16"/>
          <w:vertAlign w:val="baseline"/>
        </w:rPr>
        <w:t xml:space="preserve">Where Parties have set protected areas targets which do not refer to specific ecosystem types, this analysis assumes that the target, including any quantitative elements, applies to all ecosystems equally. For example if a Party has set a target which aims to increase protected area coverage </w:t>
      </w:r>
      <w:r w:rsidRPr="00603A43">
        <w:rPr>
          <w:rStyle w:val="FootnoteReference"/>
          <w:rFonts w:asciiTheme="majorBidi" w:hAnsiTheme="majorBidi" w:cstheme="majorBidi"/>
          <w:sz w:val="16"/>
          <w:szCs w:val="16"/>
          <w:vertAlign w:val="baseline"/>
        </w:rPr>
        <w:t>to 30</w:t>
      </w:r>
      <w:r w:rsidRPr="008E1EA8">
        <w:rPr>
          <w:rStyle w:val="FootnoteReference"/>
          <w:rFonts w:asciiTheme="majorBidi" w:hAnsiTheme="majorBidi" w:cstheme="majorBidi"/>
          <w:sz w:val="16"/>
          <w:szCs w:val="16"/>
          <w:vertAlign w:val="baseline"/>
        </w:rPr>
        <w:t>%</w:t>
      </w:r>
      <w:r w:rsidRPr="00603A43">
        <w:rPr>
          <w:rStyle w:val="FootnoteReference"/>
          <w:rFonts w:asciiTheme="majorBidi" w:hAnsiTheme="majorBidi" w:cstheme="majorBidi"/>
          <w:sz w:val="16"/>
          <w:szCs w:val="16"/>
          <w:vertAlign w:val="baseline"/>
        </w:rPr>
        <w:t xml:space="preserve"> generally, it</w:t>
      </w:r>
      <w:r w:rsidRPr="009C3E2A">
        <w:rPr>
          <w:rStyle w:val="FootnoteReference"/>
          <w:rFonts w:asciiTheme="majorBidi" w:hAnsiTheme="majorBidi" w:cstheme="majorBidi"/>
          <w:sz w:val="16"/>
          <w:szCs w:val="16"/>
          <w:vertAlign w:val="baseline"/>
        </w:rPr>
        <w:t xml:space="preserve"> is assumed that the target applies to terrestrial, inland waters and marine and coastal areas.</w:t>
      </w:r>
      <w:r w:rsidRPr="009C3E2A">
        <w:rPr>
          <w:rStyle w:val="FootnoteReference"/>
          <w:rFonts w:asciiTheme="majorBidi" w:hAnsiTheme="majorBidi" w:cstheme="majorBidi"/>
          <w:sz w:val="16"/>
          <w:szCs w:val="16"/>
        </w:rPr>
        <w:t xml:space="preserve"> </w:t>
      </w:r>
    </w:p>
  </w:footnote>
  <w:footnote w:id="83">
    <w:p w14:paraId="11444722" w14:textId="77777777" w:rsidR="008C0428" w:rsidRPr="009C3E2A" w:rsidRDefault="008C0428" w:rsidP="008C0428">
      <w:pPr>
        <w:pStyle w:val="FootnoteText"/>
        <w:rPr>
          <w:rStyle w:val="FootnoteReference"/>
          <w:rFonts w:asciiTheme="majorBidi" w:hAnsiTheme="majorBidi" w:cstheme="majorBidi"/>
          <w:sz w:val="16"/>
          <w:szCs w:val="16"/>
        </w:rPr>
      </w:pPr>
      <w:r w:rsidRPr="009C3E2A">
        <w:rPr>
          <w:rStyle w:val="FootnoteReference"/>
          <w:rFonts w:asciiTheme="majorBidi" w:hAnsiTheme="majorBidi" w:cstheme="majorBidi"/>
          <w:sz w:val="16"/>
          <w:szCs w:val="16"/>
        </w:rPr>
        <w:footnoteRef/>
      </w:r>
      <w:r w:rsidRPr="009C3E2A">
        <w:rPr>
          <w:rStyle w:val="FootnoteReference"/>
          <w:rFonts w:asciiTheme="majorBidi" w:hAnsiTheme="majorBidi" w:cstheme="majorBidi"/>
          <w:sz w:val="16"/>
          <w:szCs w:val="16"/>
        </w:rPr>
        <w:t xml:space="preserve"> </w:t>
      </w:r>
      <w:r w:rsidRPr="009C3E2A">
        <w:rPr>
          <w:rStyle w:val="FootnoteReference"/>
          <w:rFonts w:asciiTheme="majorBidi" w:hAnsiTheme="majorBidi" w:cstheme="majorBidi"/>
          <w:sz w:val="16"/>
          <w:szCs w:val="16"/>
          <w:vertAlign w:val="baseline"/>
        </w:rPr>
        <w:t>Many Parties’ national quantitative targets were in terms of percentage in</w:t>
      </w:r>
      <w:r w:rsidRPr="00FB0E29">
        <w:rPr>
          <w:rStyle w:val="FootnoteReference"/>
          <w:rFonts w:asciiTheme="majorBidi" w:hAnsiTheme="majorBidi" w:cstheme="majorBidi"/>
          <w:sz w:val="16"/>
          <w:szCs w:val="16"/>
          <w:vertAlign w:val="baseline"/>
        </w:rPr>
        <w:t xml:space="preserve">creases in positive subsidies or reductions in negative subsidies. There was insufficient information to compare their targets to the flat rate detailed in </w:t>
      </w:r>
      <w:r w:rsidRPr="008E1EA8">
        <w:rPr>
          <w:rStyle w:val="FootnoteReference"/>
          <w:rFonts w:asciiTheme="majorBidi" w:hAnsiTheme="majorBidi" w:cstheme="majorBidi"/>
          <w:sz w:val="16"/>
          <w:szCs w:val="16"/>
          <w:vertAlign w:val="baseline"/>
        </w:rPr>
        <w:t>the GBF</w:t>
      </w:r>
      <w:r w:rsidRPr="00FB0E29">
        <w:rPr>
          <w:rStyle w:val="FootnoteReference"/>
          <w:rFonts w:asciiTheme="majorBidi" w:hAnsiTheme="majorBidi" w:cstheme="majorBidi"/>
          <w:sz w:val="16"/>
          <w:szCs w:val="16"/>
          <w:vertAlign w:val="baseline"/>
        </w:rPr>
        <w:t xml:space="preserve"> Target 18.</w:t>
      </w:r>
    </w:p>
  </w:footnote>
  <w:footnote w:id="84">
    <w:p w14:paraId="1A3E2885" w14:textId="77777777" w:rsidR="001B68BE" w:rsidRDefault="001B68BE" w:rsidP="001B68BE">
      <w:r w:rsidRPr="008E1EA8">
        <w:rPr>
          <w:sz w:val="20"/>
          <w:szCs w:val="20"/>
          <w:vertAlign w:val="superscript"/>
        </w:rPr>
        <w:footnoteRef/>
      </w:r>
      <w:r w:rsidRPr="00612C08">
        <w:rPr>
          <w:sz w:val="20"/>
          <w:szCs w:val="20"/>
        </w:rPr>
        <w:t xml:space="preserve"> </w:t>
      </w:r>
      <w:r w:rsidRPr="008E1EA8">
        <w:rPr>
          <w:sz w:val="18"/>
          <w:szCs w:val="18"/>
        </w:rPr>
        <w:t>An * indicated that the NBSAP was submitted in alignment with the Kunming-Montreal Global Biodiversity Framework.</w:t>
      </w:r>
    </w:p>
  </w:footnote>
  <w:footnote w:id="85">
    <w:p w14:paraId="6F82BCCD" w14:textId="323FBD73" w:rsidR="00F82718" w:rsidRPr="009F784E" w:rsidRDefault="00F82718" w:rsidP="00F82718">
      <w:pPr>
        <w:tabs>
          <w:tab w:val="clear" w:pos="567"/>
          <w:tab w:val="clear" w:pos="1134"/>
          <w:tab w:val="clear" w:pos="1701"/>
          <w:tab w:val="clear" w:pos="2268"/>
        </w:tabs>
        <w:contextualSpacing/>
        <w:jc w:val="left"/>
        <w:rPr>
          <w:rStyle w:val="FootnoteReference"/>
          <w:rFonts w:asciiTheme="majorBidi" w:hAnsiTheme="majorBidi" w:cstheme="majorBidi"/>
          <w:szCs w:val="18"/>
        </w:rPr>
      </w:pPr>
      <w:r w:rsidRPr="00724BAF">
        <w:rPr>
          <w:rStyle w:val="FootnoteReference"/>
          <w:rFonts w:asciiTheme="majorBidi" w:hAnsiTheme="majorBidi" w:cstheme="majorBidi"/>
          <w:sz w:val="20"/>
          <w:szCs w:val="20"/>
        </w:rPr>
        <w:footnoteRef/>
      </w:r>
      <w:r w:rsidRPr="00724BAF">
        <w:rPr>
          <w:rStyle w:val="FootnoteReference"/>
          <w:rFonts w:asciiTheme="majorBidi" w:hAnsiTheme="majorBidi" w:cstheme="majorBidi"/>
          <w:sz w:val="20"/>
          <w:szCs w:val="20"/>
        </w:rPr>
        <w:t xml:space="preserve"> </w:t>
      </w:r>
      <w:r w:rsidRPr="008E1EA8">
        <w:rPr>
          <w:rStyle w:val="FootnoteReference"/>
          <w:sz w:val="18"/>
          <w:szCs w:val="18"/>
          <w:vertAlign w:val="baseline"/>
        </w:rPr>
        <w:t xml:space="preserve">See </w:t>
      </w:r>
      <w:hyperlink r:id="rId3" w:history="1">
        <w:r w:rsidR="007A6C74" w:rsidRPr="008E1EA8">
          <w:rPr>
            <w:rStyle w:val="Hyperlink"/>
            <w:sz w:val="18"/>
            <w:szCs w:val="18"/>
          </w:rPr>
          <w:t>www.cbd.int/doc/c/e24a/347c/a8b84521f326b90a198b1601/sbi-02-02-add2-en.pdf</w:t>
        </w:r>
      </w:hyperlink>
      <w:r w:rsidR="007A6C74" w:rsidRPr="008E1EA8">
        <w:rPr>
          <w:sz w:val="18"/>
          <w:szCs w:val="18"/>
        </w:rPr>
        <w:t xml:space="preserve"> </w:t>
      </w:r>
      <w:r w:rsidR="00724BAF" w:rsidRPr="008E1EA8">
        <w:rPr>
          <w:rStyle w:val="FootnoteReference"/>
          <w:sz w:val="18"/>
          <w:szCs w:val="18"/>
          <w:vertAlign w:val="baseline"/>
        </w:rPr>
        <w:t xml:space="preserve">and </w:t>
      </w:r>
      <w:hyperlink r:id="rId4" w:history="1">
        <w:r w:rsidR="007A6C74" w:rsidRPr="008E1EA8">
          <w:rPr>
            <w:rStyle w:val="Hyperlink"/>
            <w:sz w:val="18"/>
            <w:szCs w:val="18"/>
          </w:rPr>
          <w:t>www.cbd.int/doc/c/4aa3/ba07/3a75f18c4c1222245b118eb9/sbi-05-02-add2-rev1-en.pdf</w:t>
        </w:r>
      </w:hyperlink>
      <w:r w:rsidR="00491181" w:rsidRPr="008E1EA8">
        <w:rPr>
          <w:rStyle w:val="FootnoteReference"/>
          <w:sz w:val="18"/>
          <w:szCs w:val="18"/>
          <w:vertAlign w:val="baseline"/>
        </w:rPr>
        <w:t>.</w:t>
      </w:r>
      <w:r w:rsidR="00491181">
        <w:rPr>
          <w:rStyle w:val="FootnoteReference"/>
          <w:rFonts w:asciiTheme="majorBidi" w:hAnsiTheme="majorBidi" w:cstheme="majorBidi"/>
          <w:sz w:val="20"/>
          <w:szCs w:val="20"/>
        </w:rPr>
        <w:t xml:space="preserve"> </w:t>
      </w:r>
      <w:r w:rsidR="00724BAF" w:rsidRPr="008E1EA8">
        <w:rPr>
          <w:rStyle w:val="FootnoteReference"/>
          <w:rFonts w:asciiTheme="majorBidi" w:hAnsiTheme="majorBidi" w:cstheme="majorBidi"/>
          <w:sz w:val="20"/>
          <w:szCs w:val="20"/>
        </w:rPr>
        <w:t xml:space="preserve"> </w:t>
      </w:r>
    </w:p>
  </w:footnote>
  <w:footnote w:id="86">
    <w:p w14:paraId="0591F77E" w14:textId="77777777" w:rsidR="00F82718" w:rsidRPr="008B2BCE" w:rsidRDefault="00F82718" w:rsidP="00F82718">
      <w:pPr>
        <w:pStyle w:val="CBDNormalNumber"/>
        <w:numPr>
          <w:ilvl w:val="0"/>
          <w:numId w:val="0"/>
        </w:numPr>
      </w:pPr>
      <w:r>
        <w:rPr>
          <w:rStyle w:val="FootnoteReference"/>
        </w:rPr>
        <w:footnoteRef/>
      </w:r>
      <w:r>
        <w:t xml:space="preserve"> Note that the analysis was done by staff of the Secretariat, each target was assessed by a specific staff member to ensure consistency within the analysis of a given target. Once the analysis for each target was completed, the analysis was validated by one staff member.</w:t>
      </w:r>
      <w:r w:rsidRPr="00E034F3">
        <w:rPr>
          <w:highlight w:val="yellow"/>
        </w:rPr>
        <w:t xml:space="preserve">  </w:t>
      </w:r>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okmarkStart w:id="168" w:name="_Hlk137802784"/>
  <w:bookmarkStart w:id="169" w:name="_Hlk137802785"/>
  <w:p w14:paraId="0369A9B7" w14:textId="79EA8B3B" w:rsidR="008C0428" w:rsidRPr="00987263" w:rsidRDefault="00A60D12" w:rsidP="00017740">
    <w:pPr>
      <w:pStyle w:val="Header"/>
      <w:spacing w:after="240"/>
      <w:rPr>
        <w:szCs w:val="20"/>
      </w:rPr>
    </w:pPr>
    <w:sdt>
      <w:sdtPr>
        <w:rPr>
          <w:szCs w:val="20"/>
        </w:rPr>
        <w:alias w:val="Subject"/>
        <w:tag w:val=""/>
        <w:id w:val="967328729"/>
        <w:dataBinding w:prefixMappings="xmlns:ns0='http://purl.org/dc/elements/1.1/' xmlns:ns1='http://schemas.openxmlformats.org/package/2006/metadata/core-properties' " w:xpath="/ns1:coreProperties[1]/ns0:subject[1]" w:storeItemID="{6C3C8BC8-F283-45AE-878A-BAB7291924A1}"/>
        <w:text/>
      </w:sdtPr>
      <w:sdtEndPr/>
      <w:sdtContent>
        <w:r w:rsidR="0085235B">
          <w:rPr>
            <w:szCs w:val="20"/>
          </w:rPr>
          <w:t>CBD/SBI/6/INF/5</w:t>
        </w:r>
      </w:sdtContent>
    </w:sdt>
    <w:bookmarkEnd w:id="168"/>
    <w:bookmarkEnd w:id="169"/>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92B9C6" w14:textId="12882923" w:rsidR="008C0428" w:rsidRPr="00987263" w:rsidRDefault="00A60D12" w:rsidP="00017740">
    <w:pPr>
      <w:pStyle w:val="Header"/>
      <w:spacing w:after="240"/>
      <w:jc w:val="right"/>
      <w:rPr>
        <w:szCs w:val="20"/>
      </w:rPr>
    </w:pPr>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r w:rsidR="0085235B">
          <w:rPr>
            <w:szCs w:val="20"/>
          </w:rPr>
          <w:t>CBD/SBI/6/INF/5</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38BDD9" w14:textId="2966BFAD" w:rsidR="00C81618" w:rsidRPr="00C65DE4" w:rsidRDefault="00C81618" w:rsidP="005F3293">
    <w:pPr>
      <w:pStyle w:val="Header"/>
      <w:spacing w:after="240"/>
    </w:pPr>
    <w:r w:rsidRPr="00C65DE4">
      <w:t>CBD/</w:t>
    </w:r>
    <w:r w:rsidR="00115EF1">
      <w:t>SBI/6/INF/5</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FAF180" w14:textId="366691C7" w:rsidR="00C81618" w:rsidRPr="00C65DE4" w:rsidRDefault="00C81618" w:rsidP="005F3293">
    <w:pPr>
      <w:pStyle w:val="Header"/>
      <w:spacing w:after="240"/>
      <w:jc w:val="right"/>
    </w:pPr>
    <w:r w:rsidRPr="00C65DE4">
      <w:t>CBD/</w:t>
    </w:r>
    <w:r w:rsidR="00115EF1">
      <w:t>SBI/6/INF/5</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1E2F6B"/>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08112667"/>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 w15:restartNumberingAfterBreak="0">
    <w:nsid w:val="08914F3B"/>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0974464D"/>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B950AC6"/>
    <w:multiLevelType w:val="multilevel"/>
    <w:tmpl w:val="FF5C19E0"/>
    <w:lvl w:ilvl="0">
      <w:start w:val="1"/>
      <w:numFmt w:val="decimal"/>
      <w:pStyle w:val="Para1alternative"/>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2160"/>
        </w:tabs>
        <w:ind w:left="720" w:firstLine="720"/>
      </w:pPr>
      <w:rPr>
        <w:rFonts w:hint="default"/>
        <w:b w:val="0"/>
        <w:i w:val="0"/>
      </w:rPr>
    </w:lvl>
    <w:lvl w:ilvl="2">
      <w:start w:val="1"/>
      <w:numFmt w:val="lowerRoman"/>
      <w:lvlText w:val="(%3)"/>
      <w:lvlJc w:val="right"/>
      <w:pPr>
        <w:tabs>
          <w:tab w:val="num" w:pos="2160"/>
        </w:tabs>
        <w:ind w:left="2160" w:hanging="360"/>
      </w:pPr>
      <w:rPr>
        <w:rFonts w:hint="default"/>
      </w:rPr>
    </w:lvl>
    <w:lvl w:ilvl="3">
      <w:start w:val="1"/>
      <w:numFmt w:val="bullet"/>
      <w:lvlText w:val=""/>
      <w:lvlJc w:val="left"/>
      <w:pPr>
        <w:tabs>
          <w:tab w:val="num" w:pos="2880"/>
        </w:tabs>
        <w:ind w:left="2880" w:hanging="720"/>
      </w:pPr>
      <w:rPr>
        <w:rFonts w:ascii="Symbol" w:hAnsi="Symbol" w:hint="default"/>
        <w:color w:val="auto"/>
        <w:sz w:val="28"/>
      </w:rPr>
    </w:lvl>
    <w:lvl w:ilvl="4">
      <w:start w:val="1"/>
      <w:numFmt w:val="lowerLetter"/>
      <w:lvlText w:val="(%5)"/>
      <w:lvlJc w:val="left"/>
      <w:pPr>
        <w:tabs>
          <w:tab w:val="num" w:pos="2520"/>
        </w:tabs>
        <w:ind w:left="2520" w:hanging="360"/>
      </w:pPr>
      <w:rPr>
        <w:rFonts w:hint="default"/>
      </w:rPr>
    </w:lvl>
    <w:lvl w:ilvl="5">
      <w:start w:val="1"/>
      <w:numFmt w:val="lowerRoman"/>
      <w:lvlText w:val="(%6)"/>
      <w:lvlJc w:val="left"/>
      <w:pPr>
        <w:tabs>
          <w:tab w:val="num" w:pos="2880"/>
        </w:tabs>
        <w:ind w:left="2880" w:hanging="360"/>
      </w:pPr>
      <w:rPr>
        <w:rFonts w:hint="default"/>
      </w:rPr>
    </w:lvl>
    <w:lvl w:ilvl="6">
      <w:start w:val="1"/>
      <w:numFmt w:val="decimal"/>
      <w:lvlText w:val="%7."/>
      <w:lvlJc w:val="left"/>
      <w:pPr>
        <w:tabs>
          <w:tab w:val="num" w:pos="3240"/>
        </w:tabs>
        <w:ind w:left="3240" w:hanging="360"/>
      </w:pPr>
      <w:rPr>
        <w:rFonts w:hint="default"/>
      </w:rPr>
    </w:lvl>
    <w:lvl w:ilvl="7">
      <w:start w:val="1"/>
      <w:numFmt w:val="lowerLetter"/>
      <w:lvlText w:val="%8."/>
      <w:lvlJc w:val="left"/>
      <w:pPr>
        <w:tabs>
          <w:tab w:val="num" w:pos="3600"/>
        </w:tabs>
        <w:ind w:left="3600" w:hanging="360"/>
      </w:pPr>
      <w:rPr>
        <w:rFonts w:hint="default"/>
      </w:rPr>
    </w:lvl>
    <w:lvl w:ilvl="8">
      <w:start w:val="1"/>
      <w:numFmt w:val="lowerRoman"/>
      <w:lvlText w:val="%9."/>
      <w:lvlJc w:val="left"/>
      <w:pPr>
        <w:tabs>
          <w:tab w:val="num" w:pos="3960"/>
        </w:tabs>
        <w:ind w:left="3960" w:hanging="360"/>
      </w:pPr>
      <w:rPr>
        <w:rFonts w:hint="default"/>
      </w:rPr>
    </w:lvl>
  </w:abstractNum>
  <w:abstractNum w:abstractNumId="5" w15:restartNumberingAfterBreak="0">
    <w:nsid w:val="0DBE7605"/>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11A7648D"/>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16655293"/>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17BE0DF5"/>
    <w:multiLevelType w:val="hybridMultilevel"/>
    <w:tmpl w:val="2B829182"/>
    <w:lvl w:ilvl="0" w:tplc="FFFFFFFF">
      <w:start w:val="1"/>
      <w:numFmt w:val="decimal"/>
      <w:lvlText w:val="%1."/>
      <w:lvlJc w:val="left"/>
      <w:pPr>
        <w:tabs>
          <w:tab w:val="num" w:pos="1778"/>
        </w:tabs>
        <w:ind w:left="1778" w:hanging="360"/>
      </w:pPr>
    </w:lvl>
    <w:lvl w:ilvl="1" w:tplc="FFFFFFFF">
      <w:start w:val="1"/>
      <w:numFmt w:val="lowerLetter"/>
      <w:lvlText w:val="%2."/>
      <w:lvlJc w:val="left"/>
      <w:pPr>
        <w:tabs>
          <w:tab w:val="num" w:pos="720"/>
        </w:tabs>
        <w:ind w:left="720" w:hanging="360"/>
      </w:pPr>
    </w:lvl>
    <w:lvl w:ilvl="2" w:tplc="FFFFFFFF">
      <w:start w:val="1"/>
      <w:numFmt w:val="lowerRoman"/>
      <w:lvlText w:val="%3."/>
      <w:lvlJc w:val="right"/>
      <w:pPr>
        <w:tabs>
          <w:tab w:val="num" w:pos="1440"/>
        </w:tabs>
        <w:ind w:left="1440" w:hanging="180"/>
      </w:pPr>
    </w:lvl>
    <w:lvl w:ilvl="3" w:tplc="FFFFFFFF" w:tentative="1">
      <w:start w:val="1"/>
      <w:numFmt w:val="decimal"/>
      <w:lvlText w:val="%4."/>
      <w:lvlJc w:val="left"/>
      <w:pPr>
        <w:tabs>
          <w:tab w:val="num" w:pos="2160"/>
        </w:tabs>
        <w:ind w:left="2160" w:hanging="360"/>
      </w:pPr>
    </w:lvl>
    <w:lvl w:ilvl="4" w:tplc="FFFFFFFF" w:tentative="1">
      <w:start w:val="1"/>
      <w:numFmt w:val="lowerLetter"/>
      <w:lvlText w:val="%5."/>
      <w:lvlJc w:val="left"/>
      <w:pPr>
        <w:tabs>
          <w:tab w:val="num" w:pos="2880"/>
        </w:tabs>
        <w:ind w:left="2880" w:hanging="360"/>
      </w:pPr>
    </w:lvl>
    <w:lvl w:ilvl="5" w:tplc="FFFFFFFF" w:tentative="1">
      <w:start w:val="1"/>
      <w:numFmt w:val="lowerRoman"/>
      <w:lvlText w:val="%6."/>
      <w:lvlJc w:val="right"/>
      <w:pPr>
        <w:tabs>
          <w:tab w:val="num" w:pos="3600"/>
        </w:tabs>
        <w:ind w:left="3600" w:hanging="180"/>
      </w:pPr>
    </w:lvl>
    <w:lvl w:ilvl="6" w:tplc="FFFFFFFF" w:tentative="1">
      <w:start w:val="1"/>
      <w:numFmt w:val="decimal"/>
      <w:lvlText w:val="%7."/>
      <w:lvlJc w:val="left"/>
      <w:pPr>
        <w:tabs>
          <w:tab w:val="num" w:pos="4320"/>
        </w:tabs>
        <w:ind w:left="4320" w:hanging="360"/>
      </w:pPr>
    </w:lvl>
    <w:lvl w:ilvl="7" w:tplc="FFFFFFFF" w:tentative="1">
      <w:start w:val="1"/>
      <w:numFmt w:val="lowerLetter"/>
      <w:lvlText w:val="%8."/>
      <w:lvlJc w:val="left"/>
      <w:pPr>
        <w:tabs>
          <w:tab w:val="num" w:pos="5040"/>
        </w:tabs>
        <w:ind w:left="5040" w:hanging="360"/>
      </w:pPr>
    </w:lvl>
    <w:lvl w:ilvl="8" w:tplc="FFFFFFFF" w:tentative="1">
      <w:start w:val="1"/>
      <w:numFmt w:val="lowerRoman"/>
      <w:lvlText w:val="%9."/>
      <w:lvlJc w:val="right"/>
      <w:pPr>
        <w:tabs>
          <w:tab w:val="num" w:pos="5760"/>
        </w:tabs>
        <w:ind w:left="5760" w:hanging="180"/>
      </w:pPr>
    </w:lvl>
  </w:abstractNum>
  <w:abstractNum w:abstractNumId="9" w15:restartNumberingAfterBreak="0">
    <w:nsid w:val="17E43720"/>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21783BA7"/>
    <w:multiLevelType w:val="multilevel"/>
    <w:tmpl w:val="900A58B2"/>
    <w:styleLink w:val="CurrentList1"/>
    <w:lvl w:ilvl="0">
      <w:start w:val="1"/>
      <w:numFmt w:val="decimal"/>
      <w:lvlText w:val="%1."/>
      <w:lvlJc w:val="left"/>
      <w:pPr>
        <w:ind w:left="927" w:hanging="360"/>
      </w:pPr>
      <w:rPr>
        <w:rFonts w:hint="default"/>
      </w:rPr>
    </w:lvl>
    <w:lvl w:ilvl="1">
      <w:start w:val="1"/>
      <w:numFmt w:val="lowerLetter"/>
      <w:lvlText w:val="%2."/>
      <w:lvlJc w:val="left"/>
      <w:pPr>
        <w:ind w:left="1647" w:hanging="360"/>
      </w:pPr>
    </w:lvl>
    <w:lvl w:ilvl="2">
      <w:start w:val="1"/>
      <w:numFmt w:val="lowerRoman"/>
      <w:lvlText w:val="%3."/>
      <w:lvlJc w:val="right"/>
      <w:pPr>
        <w:ind w:left="2367" w:hanging="180"/>
      </w:pPr>
    </w:lvl>
    <w:lvl w:ilvl="3">
      <w:start w:val="1"/>
      <w:numFmt w:val="decimal"/>
      <w:lvlText w:val="%4."/>
      <w:lvlJc w:val="left"/>
      <w:pPr>
        <w:ind w:left="3087" w:hanging="360"/>
      </w:pPr>
    </w:lvl>
    <w:lvl w:ilvl="4">
      <w:start w:val="1"/>
      <w:numFmt w:val="lowerLetter"/>
      <w:lvlText w:val="%5."/>
      <w:lvlJc w:val="left"/>
      <w:pPr>
        <w:ind w:left="3807" w:hanging="360"/>
      </w:pPr>
    </w:lvl>
    <w:lvl w:ilvl="5">
      <w:start w:val="1"/>
      <w:numFmt w:val="lowerRoman"/>
      <w:lvlText w:val="%6."/>
      <w:lvlJc w:val="right"/>
      <w:pPr>
        <w:ind w:left="4527" w:hanging="180"/>
      </w:pPr>
    </w:lvl>
    <w:lvl w:ilvl="6">
      <w:start w:val="1"/>
      <w:numFmt w:val="decimal"/>
      <w:lvlText w:val="%7."/>
      <w:lvlJc w:val="left"/>
      <w:pPr>
        <w:ind w:left="5247" w:hanging="360"/>
      </w:pPr>
    </w:lvl>
    <w:lvl w:ilvl="7">
      <w:start w:val="1"/>
      <w:numFmt w:val="lowerLetter"/>
      <w:lvlText w:val="%8."/>
      <w:lvlJc w:val="left"/>
      <w:pPr>
        <w:ind w:left="5967" w:hanging="360"/>
      </w:pPr>
    </w:lvl>
    <w:lvl w:ilvl="8">
      <w:start w:val="1"/>
      <w:numFmt w:val="lowerRoman"/>
      <w:lvlText w:val="%9."/>
      <w:lvlJc w:val="right"/>
      <w:pPr>
        <w:ind w:left="6687" w:hanging="180"/>
      </w:pPr>
    </w:lvl>
  </w:abstractNum>
  <w:abstractNum w:abstractNumId="11" w15:restartNumberingAfterBreak="0">
    <w:nsid w:val="26F07B5B"/>
    <w:multiLevelType w:val="hybridMultilevel"/>
    <w:tmpl w:val="6602D2B2"/>
    <w:lvl w:ilvl="0" w:tplc="10090017">
      <w:start w:val="1"/>
      <w:numFmt w:val="lowerLetter"/>
      <w:lvlText w:val="%1)"/>
      <w:lvlJc w:val="left"/>
      <w:pPr>
        <w:ind w:left="1907" w:hanging="360"/>
      </w:pPr>
    </w:lvl>
    <w:lvl w:ilvl="1" w:tplc="10090019" w:tentative="1">
      <w:start w:val="1"/>
      <w:numFmt w:val="lowerLetter"/>
      <w:lvlText w:val="%2."/>
      <w:lvlJc w:val="left"/>
      <w:pPr>
        <w:ind w:left="2627" w:hanging="360"/>
      </w:pPr>
    </w:lvl>
    <w:lvl w:ilvl="2" w:tplc="1009001B" w:tentative="1">
      <w:start w:val="1"/>
      <w:numFmt w:val="lowerRoman"/>
      <w:lvlText w:val="%3."/>
      <w:lvlJc w:val="right"/>
      <w:pPr>
        <w:ind w:left="3347" w:hanging="180"/>
      </w:pPr>
    </w:lvl>
    <w:lvl w:ilvl="3" w:tplc="1009000F" w:tentative="1">
      <w:start w:val="1"/>
      <w:numFmt w:val="decimal"/>
      <w:lvlText w:val="%4."/>
      <w:lvlJc w:val="left"/>
      <w:pPr>
        <w:ind w:left="4067" w:hanging="360"/>
      </w:pPr>
    </w:lvl>
    <w:lvl w:ilvl="4" w:tplc="10090019" w:tentative="1">
      <w:start w:val="1"/>
      <w:numFmt w:val="lowerLetter"/>
      <w:lvlText w:val="%5."/>
      <w:lvlJc w:val="left"/>
      <w:pPr>
        <w:ind w:left="4787" w:hanging="360"/>
      </w:pPr>
    </w:lvl>
    <w:lvl w:ilvl="5" w:tplc="1009001B" w:tentative="1">
      <w:start w:val="1"/>
      <w:numFmt w:val="lowerRoman"/>
      <w:lvlText w:val="%6."/>
      <w:lvlJc w:val="right"/>
      <w:pPr>
        <w:ind w:left="5507" w:hanging="180"/>
      </w:pPr>
    </w:lvl>
    <w:lvl w:ilvl="6" w:tplc="1009000F" w:tentative="1">
      <w:start w:val="1"/>
      <w:numFmt w:val="decimal"/>
      <w:lvlText w:val="%7."/>
      <w:lvlJc w:val="left"/>
      <w:pPr>
        <w:ind w:left="6227" w:hanging="360"/>
      </w:pPr>
    </w:lvl>
    <w:lvl w:ilvl="7" w:tplc="10090019" w:tentative="1">
      <w:start w:val="1"/>
      <w:numFmt w:val="lowerLetter"/>
      <w:lvlText w:val="%8."/>
      <w:lvlJc w:val="left"/>
      <w:pPr>
        <w:ind w:left="6947" w:hanging="360"/>
      </w:pPr>
    </w:lvl>
    <w:lvl w:ilvl="8" w:tplc="1009001B" w:tentative="1">
      <w:start w:val="1"/>
      <w:numFmt w:val="lowerRoman"/>
      <w:lvlText w:val="%9."/>
      <w:lvlJc w:val="right"/>
      <w:pPr>
        <w:ind w:left="7667" w:hanging="180"/>
      </w:pPr>
    </w:lvl>
  </w:abstractNum>
  <w:abstractNum w:abstractNumId="12" w15:restartNumberingAfterBreak="0">
    <w:nsid w:val="291713F4"/>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2D171201"/>
    <w:multiLevelType w:val="multilevel"/>
    <w:tmpl w:val="DE7840AE"/>
    <w:lvl w:ilvl="0">
      <w:start w:val="1"/>
      <w:numFmt w:val="decimal"/>
      <w:pStyle w:val="Para"/>
      <w:lvlText w:val="%1."/>
      <w:lvlJc w:val="left"/>
      <w:pPr>
        <w:tabs>
          <w:tab w:val="num" w:pos="360"/>
        </w:tabs>
        <w:ind w:left="0" w:firstLine="0"/>
      </w:pPr>
    </w:lvl>
    <w:lvl w:ilvl="1">
      <w:start w:val="1"/>
      <w:numFmt w:val="lowerLetter"/>
      <w:lvlText w:val="(%2)"/>
      <w:lvlJc w:val="left"/>
      <w:pPr>
        <w:tabs>
          <w:tab w:val="num" w:pos="1080"/>
        </w:tabs>
        <w:ind w:left="720" w:firstLine="0"/>
      </w:pPr>
    </w:lvl>
    <w:lvl w:ilvl="2">
      <w:start w:val="1"/>
      <w:numFmt w:val="lowerRoman"/>
      <w:lvlText w:val="(%3)"/>
      <w:lvlJc w:val="left"/>
      <w:pPr>
        <w:tabs>
          <w:tab w:val="num" w:pos="2160"/>
        </w:tabs>
        <w:ind w:left="1440" w:firstLine="0"/>
      </w:pPr>
    </w:lvl>
    <w:lvl w:ilvl="3">
      <w:start w:val="1"/>
      <w:numFmt w:val="lowerLetter"/>
      <w:lvlText w:val="%4."/>
      <w:lvlJc w:val="left"/>
      <w:pPr>
        <w:tabs>
          <w:tab w:val="num" w:pos="2520"/>
        </w:tabs>
        <w:ind w:left="2160" w:firstLine="0"/>
      </w:pPr>
    </w:lvl>
    <w:lvl w:ilvl="4">
      <w:start w:val="1"/>
      <w:numFmt w:val="lowerRoman"/>
      <w:lvlText w:val="%5."/>
      <w:lvlJc w:val="left"/>
      <w:pPr>
        <w:tabs>
          <w:tab w:val="num" w:pos="3600"/>
        </w:tabs>
        <w:ind w:left="2880" w:firstLine="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4" w15:restartNumberingAfterBreak="0">
    <w:nsid w:val="36BA4954"/>
    <w:multiLevelType w:val="hybridMultilevel"/>
    <w:tmpl w:val="BA025E10"/>
    <w:lvl w:ilvl="0" w:tplc="10090017">
      <w:start w:val="1"/>
      <w:numFmt w:val="lowerLetter"/>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5" w15:restartNumberingAfterBreak="0">
    <w:nsid w:val="37C42058"/>
    <w:multiLevelType w:val="hybridMultilevel"/>
    <w:tmpl w:val="72348D7E"/>
    <w:lvl w:ilvl="0" w:tplc="10090015">
      <w:start w:val="1"/>
      <w:numFmt w:val="upp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6" w15:restartNumberingAfterBreak="0">
    <w:nsid w:val="3C252A53"/>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3C30389A"/>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8" w15:restartNumberingAfterBreak="0">
    <w:nsid w:val="44CC7FBB"/>
    <w:multiLevelType w:val="hybridMultilevel"/>
    <w:tmpl w:val="45E4BE68"/>
    <w:lvl w:ilvl="0" w:tplc="F89AE9DE">
      <w:start w:val="1"/>
      <w:numFmt w:val="lowerLetter"/>
      <w:pStyle w:val="Para2"/>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9"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4"/>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0" w15:restartNumberingAfterBreak="0">
    <w:nsid w:val="499D5F66"/>
    <w:multiLevelType w:val="multilevel"/>
    <w:tmpl w:val="401CE106"/>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1" w15:restartNumberingAfterBreak="0">
    <w:nsid w:val="49A205AB"/>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4A70676E"/>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4B2E5F32"/>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4E0442B4"/>
    <w:multiLevelType w:val="multilevel"/>
    <w:tmpl w:val="4FF01174"/>
    <w:styleLink w:val="Style2"/>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5" w15:restartNumberingAfterBreak="0">
    <w:nsid w:val="57005D4B"/>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6" w15:restartNumberingAfterBreak="0">
    <w:nsid w:val="590F6E7D"/>
    <w:multiLevelType w:val="multilevel"/>
    <w:tmpl w:val="10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224"/>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27" w15:restartNumberingAfterBreak="0">
    <w:nsid w:val="5D943BEE"/>
    <w:multiLevelType w:val="multilevel"/>
    <w:tmpl w:val="401CE106"/>
    <w:numStyleLink w:val="ListCBD"/>
  </w:abstractNum>
  <w:abstractNum w:abstractNumId="28" w15:restartNumberingAfterBreak="0">
    <w:nsid w:val="5EA8140C"/>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65357F78"/>
    <w:multiLevelType w:val="hybridMultilevel"/>
    <w:tmpl w:val="E59652FE"/>
    <w:lvl w:ilvl="0" w:tplc="FFFFFFFF">
      <w:start w:val="1"/>
      <w:numFmt w:val="decimal"/>
      <w:pStyle w:val="Paraofficial"/>
      <w:lvlText w:val="%1."/>
      <w:lvlJc w:val="left"/>
      <w:pPr>
        <w:tabs>
          <w:tab w:val="num" w:pos="1080"/>
        </w:tabs>
        <w:ind w:left="0" w:firstLine="720"/>
      </w:pPr>
      <w:rPr>
        <w:rFonts w:hint="default"/>
      </w:rPr>
    </w:lvl>
    <w:lvl w:ilvl="1" w:tplc="FFFFFFFF" w:tentative="1">
      <w:start w:val="1"/>
      <w:numFmt w:val="lowerLetter"/>
      <w:lvlText w:val="%2."/>
      <w:lvlJc w:val="left"/>
      <w:pPr>
        <w:tabs>
          <w:tab w:val="num" w:pos="2160"/>
        </w:tabs>
        <w:ind w:left="2160" w:hanging="360"/>
      </w:pPr>
    </w:lvl>
    <w:lvl w:ilvl="2" w:tplc="FFFFFFFF" w:tentative="1">
      <w:start w:val="1"/>
      <w:numFmt w:val="lowerRoman"/>
      <w:lvlText w:val="%3."/>
      <w:lvlJc w:val="right"/>
      <w:pPr>
        <w:tabs>
          <w:tab w:val="num" w:pos="2880"/>
        </w:tabs>
        <w:ind w:left="2880" w:hanging="180"/>
      </w:pPr>
    </w:lvl>
    <w:lvl w:ilvl="3" w:tplc="FFFFFFFF" w:tentative="1">
      <w:start w:val="1"/>
      <w:numFmt w:val="decimal"/>
      <w:lvlText w:val="%4."/>
      <w:lvlJc w:val="left"/>
      <w:pPr>
        <w:tabs>
          <w:tab w:val="num" w:pos="3600"/>
        </w:tabs>
        <w:ind w:left="3600" w:hanging="360"/>
      </w:pPr>
    </w:lvl>
    <w:lvl w:ilvl="4" w:tplc="FFFFFFFF" w:tentative="1">
      <w:start w:val="1"/>
      <w:numFmt w:val="lowerLetter"/>
      <w:lvlText w:val="%5."/>
      <w:lvlJc w:val="left"/>
      <w:pPr>
        <w:tabs>
          <w:tab w:val="num" w:pos="4320"/>
        </w:tabs>
        <w:ind w:left="4320" w:hanging="360"/>
      </w:pPr>
    </w:lvl>
    <w:lvl w:ilvl="5" w:tplc="FFFFFFFF" w:tentative="1">
      <w:start w:val="1"/>
      <w:numFmt w:val="lowerRoman"/>
      <w:lvlText w:val="%6."/>
      <w:lvlJc w:val="right"/>
      <w:pPr>
        <w:tabs>
          <w:tab w:val="num" w:pos="5040"/>
        </w:tabs>
        <w:ind w:left="5040" w:hanging="180"/>
      </w:pPr>
    </w:lvl>
    <w:lvl w:ilvl="6" w:tplc="FFFFFFFF" w:tentative="1">
      <w:start w:val="1"/>
      <w:numFmt w:val="decimal"/>
      <w:lvlText w:val="%7."/>
      <w:lvlJc w:val="left"/>
      <w:pPr>
        <w:tabs>
          <w:tab w:val="num" w:pos="5760"/>
        </w:tabs>
        <w:ind w:left="5760" w:hanging="360"/>
      </w:pPr>
    </w:lvl>
    <w:lvl w:ilvl="7" w:tplc="FFFFFFFF" w:tentative="1">
      <w:start w:val="1"/>
      <w:numFmt w:val="lowerLetter"/>
      <w:lvlText w:val="%8."/>
      <w:lvlJc w:val="left"/>
      <w:pPr>
        <w:tabs>
          <w:tab w:val="num" w:pos="6480"/>
        </w:tabs>
        <w:ind w:left="6480" w:hanging="360"/>
      </w:pPr>
    </w:lvl>
    <w:lvl w:ilvl="8" w:tplc="FFFFFFFF" w:tentative="1">
      <w:start w:val="1"/>
      <w:numFmt w:val="lowerRoman"/>
      <w:lvlText w:val="%9."/>
      <w:lvlJc w:val="right"/>
      <w:pPr>
        <w:tabs>
          <w:tab w:val="num" w:pos="7200"/>
        </w:tabs>
        <w:ind w:left="7200" w:hanging="180"/>
      </w:pPr>
    </w:lvl>
  </w:abstractNum>
  <w:abstractNum w:abstractNumId="30" w15:restartNumberingAfterBreak="0">
    <w:nsid w:val="65B514EC"/>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6A1B5BE7"/>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2" w15:restartNumberingAfterBreak="0">
    <w:nsid w:val="6C1478B9"/>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4"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35" w15:restartNumberingAfterBreak="0">
    <w:nsid w:val="756033CD"/>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7613146D"/>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7" w15:restartNumberingAfterBreak="0">
    <w:nsid w:val="7BFF494A"/>
    <w:multiLevelType w:val="hybridMultilevel"/>
    <w:tmpl w:val="B8C27F8A"/>
    <w:lvl w:ilvl="0" w:tplc="48DEED9E">
      <w:start w:val="1"/>
      <w:numFmt w:val="lowerRoman"/>
      <w:pStyle w:val="Para3"/>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8" w15:restartNumberingAfterBreak="0">
    <w:nsid w:val="7C0D47BB"/>
    <w:multiLevelType w:val="hybridMultilevel"/>
    <w:tmpl w:val="BA025E10"/>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1907521325">
    <w:abstractNumId w:val="34"/>
  </w:num>
  <w:num w:numId="2" w16cid:durableId="1888835227">
    <w:abstractNumId w:val="20"/>
  </w:num>
  <w:num w:numId="3" w16cid:durableId="1268004112">
    <w:abstractNumId w:val="33"/>
  </w:num>
  <w:num w:numId="4" w16cid:durableId="1662271734">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323945383">
    <w:abstractNumId w:val="2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6" w16cid:durableId="711423065">
    <w:abstractNumId w:val="27"/>
  </w:num>
  <w:num w:numId="7" w16cid:durableId="2141654738">
    <w:abstractNumId w:val="37"/>
  </w:num>
  <w:num w:numId="8" w16cid:durableId="542057110">
    <w:abstractNumId w:val="24"/>
  </w:num>
  <w:num w:numId="9" w16cid:durableId="786655277">
    <w:abstractNumId w:val="10"/>
  </w:num>
  <w:num w:numId="10" w16cid:durableId="1444618106">
    <w:abstractNumId w:val="18"/>
  </w:num>
  <w:num w:numId="11" w16cid:durableId="1231233699">
    <w:abstractNumId w:val="19"/>
  </w:num>
  <w:num w:numId="12" w16cid:durableId="301080598">
    <w:abstractNumId w:val="29"/>
  </w:num>
  <w:num w:numId="13" w16cid:durableId="688142531">
    <w:abstractNumId w:val="13"/>
  </w:num>
  <w:num w:numId="14" w16cid:durableId="1964576162">
    <w:abstractNumId w:val="4"/>
  </w:num>
  <w:num w:numId="15" w16cid:durableId="1469856046">
    <w:abstractNumId w:val="26"/>
  </w:num>
  <w:num w:numId="16" w16cid:durableId="515508049">
    <w:abstractNumId w:val="8"/>
  </w:num>
  <w:num w:numId="17" w16cid:durableId="861823927">
    <w:abstractNumId w:val="11"/>
  </w:num>
  <w:num w:numId="18" w16cid:durableId="1866822384">
    <w:abstractNumId w:val="15"/>
  </w:num>
  <w:num w:numId="19" w16cid:durableId="98526443">
    <w:abstractNumId w:val="2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0" w16cid:durableId="406342081">
    <w:abstractNumId w:val="14"/>
  </w:num>
  <w:num w:numId="21" w16cid:durableId="93014369">
    <w:abstractNumId w:val="35"/>
  </w:num>
  <w:num w:numId="22" w16cid:durableId="1590457276">
    <w:abstractNumId w:val="2"/>
  </w:num>
  <w:num w:numId="23" w16cid:durableId="620843573">
    <w:abstractNumId w:val="22"/>
  </w:num>
  <w:num w:numId="24" w16cid:durableId="1646743354">
    <w:abstractNumId w:val="25"/>
  </w:num>
  <w:num w:numId="25" w16cid:durableId="1442915278">
    <w:abstractNumId w:val="23"/>
  </w:num>
  <w:num w:numId="26" w16cid:durableId="1077941990">
    <w:abstractNumId w:val="36"/>
  </w:num>
  <w:num w:numId="27" w16cid:durableId="479932416">
    <w:abstractNumId w:val="38"/>
  </w:num>
  <w:num w:numId="28" w16cid:durableId="753624797">
    <w:abstractNumId w:val="32"/>
  </w:num>
  <w:num w:numId="29" w16cid:durableId="108278988">
    <w:abstractNumId w:val="7"/>
  </w:num>
  <w:num w:numId="30" w16cid:durableId="891309498">
    <w:abstractNumId w:val="6"/>
  </w:num>
  <w:num w:numId="31" w16cid:durableId="1009912854">
    <w:abstractNumId w:val="3"/>
  </w:num>
  <w:num w:numId="32" w16cid:durableId="2135174786">
    <w:abstractNumId w:val="1"/>
  </w:num>
  <w:num w:numId="33" w16cid:durableId="799500194">
    <w:abstractNumId w:val="21"/>
  </w:num>
  <w:num w:numId="34" w16cid:durableId="723673685">
    <w:abstractNumId w:val="12"/>
  </w:num>
  <w:num w:numId="35" w16cid:durableId="1400252308">
    <w:abstractNumId w:val="28"/>
  </w:num>
  <w:num w:numId="36" w16cid:durableId="2003661378">
    <w:abstractNumId w:val="9"/>
  </w:num>
  <w:num w:numId="37" w16cid:durableId="1600872520">
    <w:abstractNumId w:val="5"/>
  </w:num>
  <w:num w:numId="38" w16cid:durableId="540288369">
    <w:abstractNumId w:val="17"/>
  </w:num>
  <w:num w:numId="39" w16cid:durableId="1758012868">
    <w:abstractNumId w:val="31"/>
  </w:num>
  <w:num w:numId="40" w16cid:durableId="1452868853">
    <w:abstractNumId w:val="30"/>
  </w:num>
  <w:num w:numId="41" w16cid:durableId="1570573987">
    <w:abstractNumId w:val="0"/>
  </w:num>
  <w:num w:numId="42" w16cid:durableId="1514102655">
    <w:abstractNumId w:val="16"/>
  </w:num>
  <w:num w:numId="43" w16cid:durableId="1630937926">
    <w:abstractNumId w:val="27"/>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44" w16cid:durableId="995492418">
    <w:abstractNumId w:val="27"/>
  </w:num>
  <w:num w:numId="45" w16cid:durableId="935746948">
    <w:abstractNumId w:val="27"/>
  </w:num>
  <w:numIdMacAtCleanup w:val="4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CBD1">
    <w15:presenceInfo w15:providerId="None" w15:userId="SCBD1"/>
  </w15:person>
  <w15:person w15:author="Veronique Lefebvre">
    <w15:presenceInfo w15:providerId="AD" w15:userId="S::veronique.lefebvre@un.org::35d1461c-8e38-452f-9183-e5877f36e79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revisionView w:markup="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A7135"/>
    <w:rsid w:val="000004C6"/>
    <w:rsid w:val="00000EF2"/>
    <w:rsid w:val="00001C75"/>
    <w:rsid w:val="00001D68"/>
    <w:rsid w:val="000025C5"/>
    <w:rsid w:val="00002F3A"/>
    <w:rsid w:val="00004437"/>
    <w:rsid w:val="000044D5"/>
    <w:rsid w:val="0000577D"/>
    <w:rsid w:val="0000664E"/>
    <w:rsid w:val="0000707D"/>
    <w:rsid w:val="000102F8"/>
    <w:rsid w:val="0001052D"/>
    <w:rsid w:val="00010A5B"/>
    <w:rsid w:val="00011BAC"/>
    <w:rsid w:val="00012041"/>
    <w:rsid w:val="0001206E"/>
    <w:rsid w:val="00012146"/>
    <w:rsid w:val="00012697"/>
    <w:rsid w:val="0001271E"/>
    <w:rsid w:val="000129FC"/>
    <w:rsid w:val="000131B0"/>
    <w:rsid w:val="000131F5"/>
    <w:rsid w:val="00013218"/>
    <w:rsid w:val="00013933"/>
    <w:rsid w:val="00013B4C"/>
    <w:rsid w:val="00015778"/>
    <w:rsid w:val="0001715E"/>
    <w:rsid w:val="000172E0"/>
    <w:rsid w:val="00017740"/>
    <w:rsid w:val="00017E43"/>
    <w:rsid w:val="00020807"/>
    <w:rsid w:val="000208B7"/>
    <w:rsid w:val="000212FB"/>
    <w:rsid w:val="000213D2"/>
    <w:rsid w:val="000218AA"/>
    <w:rsid w:val="000224DC"/>
    <w:rsid w:val="00022BF3"/>
    <w:rsid w:val="00022EFF"/>
    <w:rsid w:val="00023163"/>
    <w:rsid w:val="00023391"/>
    <w:rsid w:val="00023746"/>
    <w:rsid w:val="000238C9"/>
    <w:rsid w:val="00023945"/>
    <w:rsid w:val="0002394B"/>
    <w:rsid w:val="0002409F"/>
    <w:rsid w:val="00024288"/>
    <w:rsid w:val="000248B3"/>
    <w:rsid w:val="00024B0F"/>
    <w:rsid w:val="00024F3B"/>
    <w:rsid w:val="00025121"/>
    <w:rsid w:val="00025454"/>
    <w:rsid w:val="00025782"/>
    <w:rsid w:val="000269FC"/>
    <w:rsid w:val="00026B75"/>
    <w:rsid w:val="00026BA6"/>
    <w:rsid w:val="00027061"/>
    <w:rsid w:val="0002727C"/>
    <w:rsid w:val="000276C9"/>
    <w:rsid w:val="00027AEE"/>
    <w:rsid w:val="00027ED8"/>
    <w:rsid w:val="0003083A"/>
    <w:rsid w:val="00030911"/>
    <w:rsid w:val="00030BB2"/>
    <w:rsid w:val="00031387"/>
    <w:rsid w:val="00031768"/>
    <w:rsid w:val="00032181"/>
    <w:rsid w:val="000332FE"/>
    <w:rsid w:val="00033E76"/>
    <w:rsid w:val="00034A23"/>
    <w:rsid w:val="00035976"/>
    <w:rsid w:val="000368C3"/>
    <w:rsid w:val="0003694C"/>
    <w:rsid w:val="00036BAB"/>
    <w:rsid w:val="000370D6"/>
    <w:rsid w:val="00037DDF"/>
    <w:rsid w:val="00037E2A"/>
    <w:rsid w:val="000403AB"/>
    <w:rsid w:val="000404BE"/>
    <w:rsid w:val="00040D15"/>
    <w:rsid w:val="00041006"/>
    <w:rsid w:val="00042869"/>
    <w:rsid w:val="00042F0B"/>
    <w:rsid w:val="000439DC"/>
    <w:rsid w:val="00044300"/>
    <w:rsid w:val="00044A0D"/>
    <w:rsid w:val="00046D64"/>
    <w:rsid w:val="00046F9D"/>
    <w:rsid w:val="000472BA"/>
    <w:rsid w:val="000474E4"/>
    <w:rsid w:val="000502B2"/>
    <w:rsid w:val="00050307"/>
    <w:rsid w:val="0005031B"/>
    <w:rsid w:val="0005075F"/>
    <w:rsid w:val="00050AA8"/>
    <w:rsid w:val="00050B44"/>
    <w:rsid w:val="00051015"/>
    <w:rsid w:val="00051A2C"/>
    <w:rsid w:val="00052C3B"/>
    <w:rsid w:val="00052CBF"/>
    <w:rsid w:val="00052DA6"/>
    <w:rsid w:val="00053365"/>
    <w:rsid w:val="00053431"/>
    <w:rsid w:val="000542A7"/>
    <w:rsid w:val="0005430C"/>
    <w:rsid w:val="000545E2"/>
    <w:rsid w:val="00054BC0"/>
    <w:rsid w:val="00054EF1"/>
    <w:rsid w:val="000556C3"/>
    <w:rsid w:val="000565FA"/>
    <w:rsid w:val="00056846"/>
    <w:rsid w:val="00056DBD"/>
    <w:rsid w:val="00057601"/>
    <w:rsid w:val="00057FC1"/>
    <w:rsid w:val="00060C2E"/>
    <w:rsid w:val="000611C8"/>
    <w:rsid w:val="000612E2"/>
    <w:rsid w:val="00061573"/>
    <w:rsid w:val="000619DA"/>
    <w:rsid w:val="00061C2E"/>
    <w:rsid w:val="00062196"/>
    <w:rsid w:val="00062317"/>
    <w:rsid w:val="0006265A"/>
    <w:rsid w:val="00062948"/>
    <w:rsid w:val="00062DB3"/>
    <w:rsid w:val="000637C9"/>
    <w:rsid w:val="00064470"/>
    <w:rsid w:val="000658C0"/>
    <w:rsid w:val="00065E5C"/>
    <w:rsid w:val="0006636E"/>
    <w:rsid w:val="000665E8"/>
    <w:rsid w:val="00066EBE"/>
    <w:rsid w:val="00067381"/>
    <w:rsid w:val="000673BE"/>
    <w:rsid w:val="000675FB"/>
    <w:rsid w:val="000678CB"/>
    <w:rsid w:val="00070A52"/>
    <w:rsid w:val="00071330"/>
    <w:rsid w:val="00071341"/>
    <w:rsid w:val="0007190C"/>
    <w:rsid w:val="00071B0B"/>
    <w:rsid w:val="00071F4F"/>
    <w:rsid w:val="000728CB"/>
    <w:rsid w:val="000736D6"/>
    <w:rsid w:val="00073751"/>
    <w:rsid w:val="000738EE"/>
    <w:rsid w:val="0007392F"/>
    <w:rsid w:val="000739C2"/>
    <w:rsid w:val="00073CA6"/>
    <w:rsid w:val="000745AA"/>
    <w:rsid w:val="000745CA"/>
    <w:rsid w:val="000752E2"/>
    <w:rsid w:val="00075883"/>
    <w:rsid w:val="00075B2D"/>
    <w:rsid w:val="000761C8"/>
    <w:rsid w:val="0007624D"/>
    <w:rsid w:val="00076266"/>
    <w:rsid w:val="0007651F"/>
    <w:rsid w:val="00076578"/>
    <w:rsid w:val="00076918"/>
    <w:rsid w:val="00077CCE"/>
    <w:rsid w:val="00077E23"/>
    <w:rsid w:val="00080F58"/>
    <w:rsid w:val="000811C8"/>
    <w:rsid w:val="000813DA"/>
    <w:rsid w:val="00081619"/>
    <w:rsid w:val="00082166"/>
    <w:rsid w:val="00082280"/>
    <w:rsid w:val="00082EED"/>
    <w:rsid w:val="00083120"/>
    <w:rsid w:val="000835F8"/>
    <w:rsid w:val="00083650"/>
    <w:rsid w:val="00084875"/>
    <w:rsid w:val="000864AE"/>
    <w:rsid w:val="000865A7"/>
    <w:rsid w:val="00086829"/>
    <w:rsid w:val="0008688F"/>
    <w:rsid w:val="0008707C"/>
    <w:rsid w:val="00087259"/>
    <w:rsid w:val="000877DE"/>
    <w:rsid w:val="0008796D"/>
    <w:rsid w:val="00087DA5"/>
    <w:rsid w:val="00087F1C"/>
    <w:rsid w:val="00090DF0"/>
    <w:rsid w:val="000917D7"/>
    <w:rsid w:val="00092A48"/>
    <w:rsid w:val="00092B0F"/>
    <w:rsid w:val="0009372C"/>
    <w:rsid w:val="000937DC"/>
    <w:rsid w:val="00093D7E"/>
    <w:rsid w:val="00094661"/>
    <w:rsid w:val="00094688"/>
    <w:rsid w:val="000946B2"/>
    <w:rsid w:val="000947A3"/>
    <w:rsid w:val="000947BD"/>
    <w:rsid w:val="000948FE"/>
    <w:rsid w:val="00094BC5"/>
    <w:rsid w:val="00094C98"/>
    <w:rsid w:val="00094D62"/>
    <w:rsid w:val="00095542"/>
    <w:rsid w:val="00095649"/>
    <w:rsid w:val="00095C31"/>
    <w:rsid w:val="00095C37"/>
    <w:rsid w:val="00096022"/>
    <w:rsid w:val="0009619D"/>
    <w:rsid w:val="000971E7"/>
    <w:rsid w:val="000974A3"/>
    <w:rsid w:val="000977F2"/>
    <w:rsid w:val="00097B42"/>
    <w:rsid w:val="00097FEC"/>
    <w:rsid w:val="000A10C7"/>
    <w:rsid w:val="000A11C1"/>
    <w:rsid w:val="000A1725"/>
    <w:rsid w:val="000A1F60"/>
    <w:rsid w:val="000A2417"/>
    <w:rsid w:val="000A2474"/>
    <w:rsid w:val="000A2911"/>
    <w:rsid w:val="000A3164"/>
    <w:rsid w:val="000A31E6"/>
    <w:rsid w:val="000A36EB"/>
    <w:rsid w:val="000A38FB"/>
    <w:rsid w:val="000A3E53"/>
    <w:rsid w:val="000A44E4"/>
    <w:rsid w:val="000A59CF"/>
    <w:rsid w:val="000A5CC8"/>
    <w:rsid w:val="000A5FD4"/>
    <w:rsid w:val="000A6C1E"/>
    <w:rsid w:val="000A6E20"/>
    <w:rsid w:val="000A7179"/>
    <w:rsid w:val="000A7C79"/>
    <w:rsid w:val="000B002C"/>
    <w:rsid w:val="000B0075"/>
    <w:rsid w:val="000B03CC"/>
    <w:rsid w:val="000B05CD"/>
    <w:rsid w:val="000B08F9"/>
    <w:rsid w:val="000B0DC9"/>
    <w:rsid w:val="000B1B31"/>
    <w:rsid w:val="000B2446"/>
    <w:rsid w:val="000B2FFF"/>
    <w:rsid w:val="000B35DD"/>
    <w:rsid w:val="000B3628"/>
    <w:rsid w:val="000B4020"/>
    <w:rsid w:val="000B4502"/>
    <w:rsid w:val="000B53AC"/>
    <w:rsid w:val="000B5D9F"/>
    <w:rsid w:val="000B694A"/>
    <w:rsid w:val="000B76A8"/>
    <w:rsid w:val="000B7785"/>
    <w:rsid w:val="000C01F4"/>
    <w:rsid w:val="000C034E"/>
    <w:rsid w:val="000C0B54"/>
    <w:rsid w:val="000C122C"/>
    <w:rsid w:val="000C1B35"/>
    <w:rsid w:val="000C1BCE"/>
    <w:rsid w:val="000C1C93"/>
    <w:rsid w:val="000C1D25"/>
    <w:rsid w:val="000C26D3"/>
    <w:rsid w:val="000C296C"/>
    <w:rsid w:val="000C2C58"/>
    <w:rsid w:val="000C2FBD"/>
    <w:rsid w:val="000C2FDC"/>
    <w:rsid w:val="000C37BD"/>
    <w:rsid w:val="000C385D"/>
    <w:rsid w:val="000C3E7A"/>
    <w:rsid w:val="000C4727"/>
    <w:rsid w:val="000C49D0"/>
    <w:rsid w:val="000C4D4B"/>
    <w:rsid w:val="000C51EC"/>
    <w:rsid w:val="000C6218"/>
    <w:rsid w:val="000C7577"/>
    <w:rsid w:val="000C7B48"/>
    <w:rsid w:val="000C7FC5"/>
    <w:rsid w:val="000D055F"/>
    <w:rsid w:val="000D08E8"/>
    <w:rsid w:val="000D0CA9"/>
    <w:rsid w:val="000D138F"/>
    <w:rsid w:val="000D1787"/>
    <w:rsid w:val="000D1AE6"/>
    <w:rsid w:val="000D1B0A"/>
    <w:rsid w:val="000D20CA"/>
    <w:rsid w:val="000D2B51"/>
    <w:rsid w:val="000D2D00"/>
    <w:rsid w:val="000D372B"/>
    <w:rsid w:val="000D3895"/>
    <w:rsid w:val="000D3D8B"/>
    <w:rsid w:val="000D4091"/>
    <w:rsid w:val="000D455C"/>
    <w:rsid w:val="000D4F5D"/>
    <w:rsid w:val="000D5989"/>
    <w:rsid w:val="000D59A2"/>
    <w:rsid w:val="000D5C27"/>
    <w:rsid w:val="000D6339"/>
    <w:rsid w:val="000D6F46"/>
    <w:rsid w:val="000D7B01"/>
    <w:rsid w:val="000E07EA"/>
    <w:rsid w:val="000E0DE9"/>
    <w:rsid w:val="000E0ED4"/>
    <w:rsid w:val="000E10FC"/>
    <w:rsid w:val="000E1A26"/>
    <w:rsid w:val="000E1EFB"/>
    <w:rsid w:val="000E2807"/>
    <w:rsid w:val="000E2832"/>
    <w:rsid w:val="000E2852"/>
    <w:rsid w:val="000E2F36"/>
    <w:rsid w:val="000E32A4"/>
    <w:rsid w:val="000E3565"/>
    <w:rsid w:val="000E39D5"/>
    <w:rsid w:val="000E3B13"/>
    <w:rsid w:val="000E4A27"/>
    <w:rsid w:val="000E6394"/>
    <w:rsid w:val="000E6AF5"/>
    <w:rsid w:val="000E7DB6"/>
    <w:rsid w:val="000F0395"/>
    <w:rsid w:val="000F0EF8"/>
    <w:rsid w:val="000F120C"/>
    <w:rsid w:val="000F1DDD"/>
    <w:rsid w:val="000F1FA1"/>
    <w:rsid w:val="000F226B"/>
    <w:rsid w:val="000F431D"/>
    <w:rsid w:val="000F44B2"/>
    <w:rsid w:val="000F4695"/>
    <w:rsid w:val="000F4806"/>
    <w:rsid w:val="000F4BF5"/>
    <w:rsid w:val="000F533F"/>
    <w:rsid w:val="000F585C"/>
    <w:rsid w:val="000F5A60"/>
    <w:rsid w:val="000F6863"/>
    <w:rsid w:val="000F6D4F"/>
    <w:rsid w:val="000F781F"/>
    <w:rsid w:val="000F790C"/>
    <w:rsid w:val="001000A6"/>
    <w:rsid w:val="00100D89"/>
    <w:rsid w:val="0010101B"/>
    <w:rsid w:val="001020A5"/>
    <w:rsid w:val="00102337"/>
    <w:rsid w:val="001023DE"/>
    <w:rsid w:val="001026E1"/>
    <w:rsid w:val="001028FE"/>
    <w:rsid w:val="00102B8E"/>
    <w:rsid w:val="00103039"/>
    <w:rsid w:val="001031DF"/>
    <w:rsid w:val="00103E5C"/>
    <w:rsid w:val="00105182"/>
    <w:rsid w:val="001057C5"/>
    <w:rsid w:val="00105D57"/>
    <w:rsid w:val="00105D80"/>
    <w:rsid w:val="001065E9"/>
    <w:rsid w:val="00106C1D"/>
    <w:rsid w:val="00106DCD"/>
    <w:rsid w:val="00107822"/>
    <w:rsid w:val="00107A77"/>
    <w:rsid w:val="00107C64"/>
    <w:rsid w:val="0011043B"/>
    <w:rsid w:val="00110DD8"/>
    <w:rsid w:val="001111A6"/>
    <w:rsid w:val="001112A2"/>
    <w:rsid w:val="0011161E"/>
    <w:rsid w:val="00111E71"/>
    <w:rsid w:val="0011255E"/>
    <w:rsid w:val="001129A4"/>
    <w:rsid w:val="00113B70"/>
    <w:rsid w:val="00113E5C"/>
    <w:rsid w:val="001140EF"/>
    <w:rsid w:val="00114189"/>
    <w:rsid w:val="0011424E"/>
    <w:rsid w:val="001148A1"/>
    <w:rsid w:val="00114B96"/>
    <w:rsid w:val="00114DE6"/>
    <w:rsid w:val="00114F47"/>
    <w:rsid w:val="00115144"/>
    <w:rsid w:val="00115834"/>
    <w:rsid w:val="0011588D"/>
    <w:rsid w:val="00115B2A"/>
    <w:rsid w:val="00115C99"/>
    <w:rsid w:val="00115EF1"/>
    <w:rsid w:val="001161B6"/>
    <w:rsid w:val="001168BE"/>
    <w:rsid w:val="00116C28"/>
    <w:rsid w:val="001173F6"/>
    <w:rsid w:val="001179A0"/>
    <w:rsid w:val="00117B74"/>
    <w:rsid w:val="00117DDC"/>
    <w:rsid w:val="00121071"/>
    <w:rsid w:val="00121186"/>
    <w:rsid w:val="00121FE3"/>
    <w:rsid w:val="00122D85"/>
    <w:rsid w:val="00123525"/>
    <w:rsid w:val="00124282"/>
    <w:rsid w:val="00124916"/>
    <w:rsid w:val="0012510E"/>
    <w:rsid w:val="00125789"/>
    <w:rsid w:val="0012633C"/>
    <w:rsid w:val="00130329"/>
    <w:rsid w:val="00130356"/>
    <w:rsid w:val="00130B4B"/>
    <w:rsid w:val="00130BEC"/>
    <w:rsid w:val="00130D66"/>
    <w:rsid w:val="00130F1D"/>
    <w:rsid w:val="0013176F"/>
    <w:rsid w:val="00132367"/>
    <w:rsid w:val="001330B6"/>
    <w:rsid w:val="00133716"/>
    <w:rsid w:val="001338A8"/>
    <w:rsid w:val="00133EA5"/>
    <w:rsid w:val="00133FCD"/>
    <w:rsid w:val="001343F9"/>
    <w:rsid w:val="001348AD"/>
    <w:rsid w:val="00134F31"/>
    <w:rsid w:val="001356E3"/>
    <w:rsid w:val="00135937"/>
    <w:rsid w:val="00135ACB"/>
    <w:rsid w:val="001366BA"/>
    <w:rsid w:val="00136D7F"/>
    <w:rsid w:val="00137391"/>
    <w:rsid w:val="00140F62"/>
    <w:rsid w:val="001411EA"/>
    <w:rsid w:val="0014134C"/>
    <w:rsid w:val="001414E7"/>
    <w:rsid w:val="00142623"/>
    <w:rsid w:val="00142905"/>
    <w:rsid w:val="00142982"/>
    <w:rsid w:val="00143250"/>
    <w:rsid w:val="00144549"/>
    <w:rsid w:val="001450BF"/>
    <w:rsid w:val="00145A09"/>
    <w:rsid w:val="00145ECC"/>
    <w:rsid w:val="001468B9"/>
    <w:rsid w:val="00146978"/>
    <w:rsid w:val="00146D99"/>
    <w:rsid w:val="00146E6E"/>
    <w:rsid w:val="001473D8"/>
    <w:rsid w:val="0015039B"/>
    <w:rsid w:val="0015085C"/>
    <w:rsid w:val="00150FFC"/>
    <w:rsid w:val="001513D5"/>
    <w:rsid w:val="00151A7C"/>
    <w:rsid w:val="00152A4E"/>
    <w:rsid w:val="00152DF9"/>
    <w:rsid w:val="00153BF2"/>
    <w:rsid w:val="001540D0"/>
    <w:rsid w:val="00154C64"/>
    <w:rsid w:val="00154D55"/>
    <w:rsid w:val="0015575E"/>
    <w:rsid w:val="00155BDD"/>
    <w:rsid w:val="00155C9E"/>
    <w:rsid w:val="00155DE1"/>
    <w:rsid w:val="00156411"/>
    <w:rsid w:val="00157ED8"/>
    <w:rsid w:val="00160158"/>
    <w:rsid w:val="001601FD"/>
    <w:rsid w:val="00160F82"/>
    <w:rsid w:val="00161030"/>
    <w:rsid w:val="0016103F"/>
    <w:rsid w:val="001615E4"/>
    <w:rsid w:val="00161706"/>
    <w:rsid w:val="001618C9"/>
    <w:rsid w:val="00162705"/>
    <w:rsid w:val="00162E2D"/>
    <w:rsid w:val="00162FF3"/>
    <w:rsid w:val="0016310D"/>
    <w:rsid w:val="00163A63"/>
    <w:rsid w:val="0016469D"/>
    <w:rsid w:val="00164DB0"/>
    <w:rsid w:val="0016553C"/>
    <w:rsid w:val="00165593"/>
    <w:rsid w:val="00166484"/>
    <w:rsid w:val="00166765"/>
    <w:rsid w:val="00167690"/>
    <w:rsid w:val="001676B2"/>
    <w:rsid w:val="00167ADB"/>
    <w:rsid w:val="0017012C"/>
    <w:rsid w:val="00170B31"/>
    <w:rsid w:val="00170BAD"/>
    <w:rsid w:val="00170EF6"/>
    <w:rsid w:val="001711E2"/>
    <w:rsid w:val="00171CFF"/>
    <w:rsid w:val="001720F2"/>
    <w:rsid w:val="001721B2"/>
    <w:rsid w:val="0017457C"/>
    <w:rsid w:val="00174600"/>
    <w:rsid w:val="0017504A"/>
    <w:rsid w:val="0017512D"/>
    <w:rsid w:val="001752CA"/>
    <w:rsid w:val="00175567"/>
    <w:rsid w:val="00175BA5"/>
    <w:rsid w:val="00175E7B"/>
    <w:rsid w:val="00175E7C"/>
    <w:rsid w:val="00175FD5"/>
    <w:rsid w:val="00176199"/>
    <w:rsid w:val="00176329"/>
    <w:rsid w:val="0017714A"/>
    <w:rsid w:val="001771A7"/>
    <w:rsid w:val="0017765A"/>
    <w:rsid w:val="00177968"/>
    <w:rsid w:val="00177C37"/>
    <w:rsid w:val="001815EE"/>
    <w:rsid w:val="00181692"/>
    <w:rsid w:val="00181782"/>
    <w:rsid w:val="00181EB5"/>
    <w:rsid w:val="0018242D"/>
    <w:rsid w:val="001825D6"/>
    <w:rsid w:val="001829DC"/>
    <w:rsid w:val="00182A8C"/>
    <w:rsid w:val="00182DBD"/>
    <w:rsid w:val="001831DA"/>
    <w:rsid w:val="0018329A"/>
    <w:rsid w:val="00183D56"/>
    <w:rsid w:val="0018486B"/>
    <w:rsid w:val="00184A61"/>
    <w:rsid w:val="0018580C"/>
    <w:rsid w:val="00185E74"/>
    <w:rsid w:val="00186F8C"/>
    <w:rsid w:val="00187162"/>
    <w:rsid w:val="00187B64"/>
    <w:rsid w:val="001908F7"/>
    <w:rsid w:val="00190F20"/>
    <w:rsid w:val="001910D9"/>
    <w:rsid w:val="00191151"/>
    <w:rsid w:val="00191632"/>
    <w:rsid w:val="001919DC"/>
    <w:rsid w:val="0019205E"/>
    <w:rsid w:val="0019267E"/>
    <w:rsid w:val="001926C5"/>
    <w:rsid w:val="00192747"/>
    <w:rsid w:val="001927AE"/>
    <w:rsid w:val="00192899"/>
    <w:rsid w:val="001928A7"/>
    <w:rsid w:val="0019376D"/>
    <w:rsid w:val="0019377B"/>
    <w:rsid w:val="00193958"/>
    <w:rsid w:val="001940B1"/>
    <w:rsid w:val="001945EE"/>
    <w:rsid w:val="00194B33"/>
    <w:rsid w:val="001957AB"/>
    <w:rsid w:val="00195A2C"/>
    <w:rsid w:val="00195DF7"/>
    <w:rsid w:val="00196988"/>
    <w:rsid w:val="00196D3A"/>
    <w:rsid w:val="001A032C"/>
    <w:rsid w:val="001A09DA"/>
    <w:rsid w:val="001A181A"/>
    <w:rsid w:val="001A24ED"/>
    <w:rsid w:val="001A2B5C"/>
    <w:rsid w:val="001A2CAA"/>
    <w:rsid w:val="001A2FA6"/>
    <w:rsid w:val="001A3086"/>
    <w:rsid w:val="001A3262"/>
    <w:rsid w:val="001A3280"/>
    <w:rsid w:val="001A394C"/>
    <w:rsid w:val="001A395C"/>
    <w:rsid w:val="001A3AD4"/>
    <w:rsid w:val="001A3DD3"/>
    <w:rsid w:val="001A40D0"/>
    <w:rsid w:val="001A4DEE"/>
    <w:rsid w:val="001A57A9"/>
    <w:rsid w:val="001A5A37"/>
    <w:rsid w:val="001A5E99"/>
    <w:rsid w:val="001A79C9"/>
    <w:rsid w:val="001A79E6"/>
    <w:rsid w:val="001B027E"/>
    <w:rsid w:val="001B057A"/>
    <w:rsid w:val="001B09B0"/>
    <w:rsid w:val="001B0B83"/>
    <w:rsid w:val="001B10D7"/>
    <w:rsid w:val="001B160D"/>
    <w:rsid w:val="001B1AE9"/>
    <w:rsid w:val="001B23ED"/>
    <w:rsid w:val="001B2CC2"/>
    <w:rsid w:val="001B2DB5"/>
    <w:rsid w:val="001B2DFC"/>
    <w:rsid w:val="001B3045"/>
    <w:rsid w:val="001B3BDD"/>
    <w:rsid w:val="001B3F9B"/>
    <w:rsid w:val="001B45FF"/>
    <w:rsid w:val="001B469A"/>
    <w:rsid w:val="001B4775"/>
    <w:rsid w:val="001B5F37"/>
    <w:rsid w:val="001B5F66"/>
    <w:rsid w:val="001B60B1"/>
    <w:rsid w:val="001B6106"/>
    <w:rsid w:val="001B63BA"/>
    <w:rsid w:val="001B68BE"/>
    <w:rsid w:val="001B7152"/>
    <w:rsid w:val="001B7775"/>
    <w:rsid w:val="001B7D4A"/>
    <w:rsid w:val="001C13F9"/>
    <w:rsid w:val="001C1CB4"/>
    <w:rsid w:val="001C1F2B"/>
    <w:rsid w:val="001C21C5"/>
    <w:rsid w:val="001C23C0"/>
    <w:rsid w:val="001C2B0B"/>
    <w:rsid w:val="001C374E"/>
    <w:rsid w:val="001C44BA"/>
    <w:rsid w:val="001C491B"/>
    <w:rsid w:val="001C7D8D"/>
    <w:rsid w:val="001C7DB8"/>
    <w:rsid w:val="001C7DF8"/>
    <w:rsid w:val="001D064C"/>
    <w:rsid w:val="001D1E1F"/>
    <w:rsid w:val="001D2296"/>
    <w:rsid w:val="001D2385"/>
    <w:rsid w:val="001D355A"/>
    <w:rsid w:val="001D368F"/>
    <w:rsid w:val="001D3EBB"/>
    <w:rsid w:val="001D40F8"/>
    <w:rsid w:val="001D4245"/>
    <w:rsid w:val="001D4257"/>
    <w:rsid w:val="001D49A9"/>
    <w:rsid w:val="001D5007"/>
    <w:rsid w:val="001D500B"/>
    <w:rsid w:val="001D630E"/>
    <w:rsid w:val="001D77F4"/>
    <w:rsid w:val="001D795A"/>
    <w:rsid w:val="001D7E82"/>
    <w:rsid w:val="001E0D32"/>
    <w:rsid w:val="001E1A85"/>
    <w:rsid w:val="001E251C"/>
    <w:rsid w:val="001E3CB2"/>
    <w:rsid w:val="001E3E26"/>
    <w:rsid w:val="001E3EF9"/>
    <w:rsid w:val="001E46F9"/>
    <w:rsid w:val="001E4A08"/>
    <w:rsid w:val="001E5367"/>
    <w:rsid w:val="001E60C5"/>
    <w:rsid w:val="001E60E9"/>
    <w:rsid w:val="001E6360"/>
    <w:rsid w:val="001E7785"/>
    <w:rsid w:val="001F06B3"/>
    <w:rsid w:val="001F093D"/>
    <w:rsid w:val="001F09BA"/>
    <w:rsid w:val="001F10F3"/>
    <w:rsid w:val="001F116F"/>
    <w:rsid w:val="001F124C"/>
    <w:rsid w:val="001F1B16"/>
    <w:rsid w:val="001F1CBA"/>
    <w:rsid w:val="001F2398"/>
    <w:rsid w:val="001F25B8"/>
    <w:rsid w:val="001F2928"/>
    <w:rsid w:val="001F3C77"/>
    <w:rsid w:val="001F40A6"/>
    <w:rsid w:val="001F4655"/>
    <w:rsid w:val="001F489C"/>
    <w:rsid w:val="001F4B48"/>
    <w:rsid w:val="001F4EB3"/>
    <w:rsid w:val="001F50DF"/>
    <w:rsid w:val="001F6496"/>
    <w:rsid w:val="001F66AB"/>
    <w:rsid w:val="001F6C40"/>
    <w:rsid w:val="001F74F9"/>
    <w:rsid w:val="001F7911"/>
    <w:rsid w:val="00200425"/>
    <w:rsid w:val="00200C37"/>
    <w:rsid w:val="0020136D"/>
    <w:rsid w:val="00201636"/>
    <w:rsid w:val="00201DFD"/>
    <w:rsid w:val="00202158"/>
    <w:rsid w:val="0020222D"/>
    <w:rsid w:val="0020237B"/>
    <w:rsid w:val="002028EF"/>
    <w:rsid w:val="00202986"/>
    <w:rsid w:val="00202BC2"/>
    <w:rsid w:val="00202CA8"/>
    <w:rsid w:val="002032DE"/>
    <w:rsid w:val="002035BF"/>
    <w:rsid w:val="00203DF0"/>
    <w:rsid w:val="00204412"/>
    <w:rsid w:val="00204ADA"/>
    <w:rsid w:val="00204C45"/>
    <w:rsid w:val="00204DD2"/>
    <w:rsid w:val="002059A5"/>
    <w:rsid w:val="00206D9F"/>
    <w:rsid w:val="00207237"/>
    <w:rsid w:val="002074F3"/>
    <w:rsid w:val="00210867"/>
    <w:rsid w:val="002121B2"/>
    <w:rsid w:val="002123F8"/>
    <w:rsid w:val="00212441"/>
    <w:rsid w:val="00213234"/>
    <w:rsid w:val="002132D8"/>
    <w:rsid w:val="002135F7"/>
    <w:rsid w:val="00213DD3"/>
    <w:rsid w:val="00213F3F"/>
    <w:rsid w:val="00214E3C"/>
    <w:rsid w:val="00214F3D"/>
    <w:rsid w:val="00215413"/>
    <w:rsid w:val="00215B97"/>
    <w:rsid w:val="00215DA2"/>
    <w:rsid w:val="0021664C"/>
    <w:rsid w:val="00216DF9"/>
    <w:rsid w:val="002179CC"/>
    <w:rsid w:val="00217B95"/>
    <w:rsid w:val="00217D3C"/>
    <w:rsid w:val="00217EB5"/>
    <w:rsid w:val="0022042B"/>
    <w:rsid w:val="002209B2"/>
    <w:rsid w:val="0022161C"/>
    <w:rsid w:val="00221E6F"/>
    <w:rsid w:val="00222A48"/>
    <w:rsid w:val="0022373A"/>
    <w:rsid w:val="0022374B"/>
    <w:rsid w:val="00223BE9"/>
    <w:rsid w:val="002248E1"/>
    <w:rsid w:val="00224E06"/>
    <w:rsid w:val="0022518B"/>
    <w:rsid w:val="0022524B"/>
    <w:rsid w:val="002254C8"/>
    <w:rsid w:val="002258E9"/>
    <w:rsid w:val="00225A37"/>
    <w:rsid w:val="00226578"/>
    <w:rsid w:val="0022683F"/>
    <w:rsid w:val="002301B4"/>
    <w:rsid w:val="002310D0"/>
    <w:rsid w:val="00231F06"/>
    <w:rsid w:val="002324A7"/>
    <w:rsid w:val="00232764"/>
    <w:rsid w:val="00232964"/>
    <w:rsid w:val="00233A80"/>
    <w:rsid w:val="002346AC"/>
    <w:rsid w:val="0023513E"/>
    <w:rsid w:val="002356EA"/>
    <w:rsid w:val="00235B7E"/>
    <w:rsid w:val="00236D2F"/>
    <w:rsid w:val="00236D53"/>
    <w:rsid w:val="002370BA"/>
    <w:rsid w:val="0024029F"/>
    <w:rsid w:val="00240C5C"/>
    <w:rsid w:val="0024112F"/>
    <w:rsid w:val="00241677"/>
    <w:rsid w:val="00241743"/>
    <w:rsid w:val="00242E1F"/>
    <w:rsid w:val="00243E31"/>
    <w:rsid w:val="0024487C"/>
    <w:rsid w:val="0024511F"/>
    <w:rsid w:val="00245129"/>
    <w:rsid w:val="002454CC"/>
    <w:rsid w:val="0024574C"/>
    <w:rsid w:val="0024578D"/>
    <w:rsid w:val="0024622F"/>
    <w:rsid w:val="0024631A"/>
    <w:rsid w:val="00246362"/>
    <w:rsid w:val="0024641C"/>
    <w:rsid w:val="00246B45"/>
    <w:rsid w:val="00246DA3"/>
    <w:rsid w:val="002470EE"/>
    <w:rsid w:val="00247344"/>
    <w:rsid w:val="00247FB9"/>
    <w:rsid w:val="00247FD0"/>
    <w:rsid w:val="0025005B"/>
    <w:rsid w:val="0025095B"/>
    <w:rsid w:val="00250A46"/>
    <w:rsid w:val="00251298"/>
    <w:rsid w:val="002514C3"/>
    <w:rsid w:val="00251E13"/>
    <w:rsid w:val="0025279A"/>
    <w:rsid w:val="00252B99"/>
    <w:rsid w:val="00252C2E"/>
    <w:rsid w:val="00252E55"/>
    <w:rsid w:val="00253B92"/>
    <w:rsid w:val="00253CF1"/>
    <w:rsid w:val="00253E31"/>
    <w:rsid w:val="00254270"/>
    <w:rsid w:val="0025430D"/>
    <w:rsid w:val="00254A73"/>
    <w:rsid w:val="00256452"/>
    <w:rsid w:val="00256A73"/>
    <w:rsid w:val="00257189"/>
    <w:rsid w:val="00257440"/>
    <w:rsid w:val="00257FB4"/>
    <w:rsid w:val="002609FE"/>
    <w:rsid w:val="002610F4"/>
    <w:rsid w:val="002614B2"/>
    <w:rsid w:val="00261BB2"/>
    <w:rsid w:val="00261BF9"/>
    <w:rsid w:val="00261C06"/>
    <w:rsid w:val="00261ECA"/>
    <w:rsid w:val="00261F00"/>
    <w:rsid w:val="00262EB0"/>
    <w:rsid w:val="00263CCD"/>
    <w:rsid w:val="00264E6E"/>
    <w:rsid w:val="00265D27"/>
    <w:rsid w:val="00265D79"/>
    <w:rsid w:val="00266530"/>
    <w:rsid w:val="00267037"/>
    <w:rsid w:val="00267D2B"/>
    <w:rsid w:val="00270435"/>
    <w:rsid w:val="0027058B"/>
    <w:rsid w:val="0027206A"/>
    <w:rsid w:val="002728AA"/>
    <w:rsid w:val="00272BF3"/>
    <w:rsid w:val="00272D96"/>
    <w:rsid w:val="002738B2"/>
    <w:rsid w:val="00274437"/>
    <w:rsid w:val="00274680"/>
    <w:rsid w:val="00274FDC"/>
    <w:rsid w:val="00275089"/>
    <w:rsid w:val="002751A4"/>
    <w:rsid w:val="002759A4"/>
    <w:rsid w:val="00275AD7"/>
    <w:rsid w:val="00275B18"/>
    <w:rsid w:val="00275C4D"/>
    <w:rsid w:val="00275DA3"/>
    <w:rsid w:val="00276086"/>
    <w:rsid w:val="0027627A"/>
    <w:rsid w:val="0027671A"/>
    <w:rsid w:val="00276C86"/>
    <w:rsid w:val="002772AF"/>
    <w:rsid w:val="00277A74"/>
    <w:rsid w:val="00277D8D"/>
    <w:rsid w:val="00277EAD"/>
    <w:rsid w:val="00280181"/>
    <w:rsid w:val="00280659"/>
    <w:rsid w:val="002815B9"/>
    <w:rsid w:val="00282808"/>
    <w:rsid w:val="002828DE"/>
    <w:rsid w:val="00282A7C"/>
    <w:rsid w:val="0028320C"/>
    <w:rsid w:val="00283468"/>
    <w:rsid w:val="002838E5"/>
    <w:rsid w:val="00283C0A"/>
    <w:rsid w:val="00284435"/>
    <w:rsid w:val="002847EC"/>
    <w:rsid w:val="00284986"/>
    <w:rsid w:val="00284E0D"/>
    <w:rsid w:val="002854EE"/>
    <w:rsid w:val="00285635"/>
    <w:rsid w:val="00285A4A"/>
    <w:rsid w:val="00286839"/>
    <w:rsid w:val="002877C7"/>
    <w:rsid w:val="00290308"/>
    <w:rsid w:val="0029073E"/>
    <w:rsid w:val="002910CD"/>
    <w:rsid w:val="0029190A"/>
    <w:rsid w:val="00292535"/>
    <w:rsid w:val="0029290B"/>
    <w:rsid w:val="002934C6"/>
    <w:rsid w:val="00293617"/>
    <w:rsid w:val="00293647"/>
    <w:rsid w:val="00293FAC"/>
    <w:rsid w:val="00295063"/>
    <w:rsid w:val="00295094"/>
    <w:rsid w:val="002953D5"/>
    <w:rsid w:val="002957B4"/>
    <w:rsid w:val="002958B7"/>
    <w:rsid w:val="00296167"/>
    <w:rsid w:val="002962E0"/>
    <w:rsid w:val="00296C5B"/>
    <w:rsid w:val="002971A8"/>
    <w:rsid w:val="00297BA7"/>
    <w:rsid w:val="002A0013"/>
    <w:rsid w:val="002A081C"/>
    <w:rsid w:val="002A0E40"/>
    <w:rsid w:val="002A0EA1"/>
    <w:rsid w:val="002A1305"/>
    <w:rsid w:val="002A15DD"/>
    <w:rsid w:val="002A16DE"/>
    <w:rsid w:val="002A1AF0"/>
    <w:rsid w:val="002A1B41"/>
    <w:rsid w:val="002A24E4"/>
    <w:rsid w:val="002A2DD9"/>
    <w:rsid w:val="002A300A"/>
    <w:rsid w:val="002A354C"/>
    <w:rsid w:val="002A3671"/>
    <w:rsid w:val="002A45D8"/>
    <w:rsid w:val="002A4C47"/>
    <w:rsid w:val="002A5270"/>
    <w:rsid w:val="002A53A7"/>
    <w:rsid w:val="002A5F1A"/>
    <w:rsid w:val="002A63CF"/>
    <w:rsid w:val="002A692E"/>
    <w:rsid w:val="002A77D5"/>
    <w:rsid w:val="002A792A"/>
    <w:rsid w:val="002B040C"/>
    <w:rsid w:val="002B173F"/>
    <w:rsid w:val="002B1C0D"/>
    <w:rsid w:val="002B22BD"/>
    <w:rsid w:val="002B27D7"/>
    <w:rsid w:val="002B32C1"/>
    <w:rsid w:val="002B34D1"/>
    <w:rsid w:val="002B34D2"/>
    <w:rsid w:val="002B3579"/>
    <w:rsid w:val="002B3ADD"/>
    <w:rsid w:val="002B3F77"/>
    <w:rsid w:val="002B4554"/>
    <w:rsid w:val="002B55A8"/>
    <w:rsid w:val="002B563F"/>
    <w:rsid w:val="002B5A4B"/>
    <w:rsid w:val="002B602B"/>
    <w:rsid w:val="002B62AC"/>
    <w:rsid w:val="002B677D"/>
    <w:rsid w:val="002B6864"/>
    <w:rsid w:val="002B6ADD"/>
    <w:rsid w:val="002B75F0"/>
    <w:rsid w:val="002B775B"/>
    <w:rsid w:val="002B7EB8"/>
    <w:rsid w:val="002C1130"/>
    <w:rsid w:val="002C13AE"/>
    <w:rsid w:val="002C1599"/>
    <w:rsid w:val="002C1D9F"/>
    <w:rsid w:val="002C222F"/>
    <w:rsid w:val="002C27D0"/>
    <w:rsid w:val="002C2886"/>
    <w:rsid w:val="002C29C0"/>
    <w:rsid w:val="002C2FDC"/>
    <w:rsid w:val="002C32B4"/>
    <w:rsid w:val="002C387F"/>
    <w:rsid w:val="002C3AEE"/>
    <w:rsid w:val="002C40D9"/>
    <w:rsid w:val="002C449B"/>
    <w:rsid w:val="002C44C1"/>
    <w:rsid w:val="002C5837"/>
    <w:rsid w:val="002C6EC5"/>
    <w:rsid w:val="002C7202"/>
    <w:rsid w:val="002C78C9"/>
    <w:rsid w:val="002C7DF1"/>
    <w:rsid w:val="002D06C5"/>
    <w:rsid w:val="002D111D"/>
    <w:rsid w:val="002D13A0"/>
    <w:rsid w:val="002D1497"/>
    <w:rsid w:val="002D1557"/>
    <w:rsid w:val="002D178B"/>
    <w:rsid w:val="002D18E6"/>
    <w:rsid w:val="002D1A9E"/>
    <w:rsid w:val="002D1FE4"/>
    <w:rsid w:val="002D2076"/>
    <w:rsid w:val="002D24D3"/>
    <w:rsid w:val="002D2A35"/>
    <w:rsid w:val="002D2A38"/>
    <w:rsid w:val="002D2E96"/>
    <w:rsid w:val="002D34F6"/>
    <w:rsid w:val="002D353F"/>
    <w:rsid w:val="002D4015"/>
    <w:rsid w:val="002D5E07"/>
    <w:rsid w:val="002D60A9"/>
    <w:rsid w:val="002D60F7"/>
    <w:rsid w:val="002D62DD"/>
    <w:rsid w:val="002D6660"/>
    <w:rsid w:val="002D6F32"/>
    <w:rsid w:val="002D70EC"/>
    <w:rsid w:val="002D7420"/>
    <w:rsid w:val="002D7849"/>
    <w:rsid w:val="002D7960"/>
    <w:rsid w:val="002E011C"/>
    <w:rsid w:val="002E05E6"/>
    <w:rsid w:val="002E0853"/>
    <w:rsid w:val="002E08EF"/>
    <w:rsid w:val="002E0D50"/>
    <w:rsid w:val="002E0E23"/>
    <w:rsid w:val="002E0EDB"/>
    <w:rsid w:val="002E0F58"/>
    <w:rsid w:val="002E10AF"/>
    <w:rsid w:val="002E348E"/>
    <w:rsid w:val="002E360F"/>
    <w:rsid w:val="002E39A4"/>
    <w:rsid w:val="002E428E"/>
    <w:rsid w:val="002E4650"/>
    <w:rsid w:val="002E4B8B"/>
    <w:rsid w:val="002E4CCD"/>
    <w:rsid w:val="002E4FDC"/>
    <w:rsid w:val="002E5203"/>
    <w:rsid w:val="002E531B"/>
    <w:rsid w:val="002E54C1"/>
    <w:rsid w:val="002E5882"/>
    <w:rsid w:val="002E5937"/>
    <w:rsid w:val="002E5E87"/>
    <w:rsid w:val="002E6225"/>
    <w:rsid w:val="002E76F2"/>
    <w:rsid w:val="002E79E3"/>
    <w:rsid w:val="002F0127"/>
    <w:rsid w:val="002F042C"/>
    <w:rsid w:val="002F0ABA"/>
    <w:rsid w:val="002F0FA5"/>
    <w:rsid w:val="002F1B23"/>
    <w:rsid w:val="002F1FEE"/>
    <w:rsid w:val="002F26A3"/>
    <w:rsid w:val="002F2B52"/>
    <w:rsid w:val="002F2C72"/>
    <w:rsid w:val="002F2D4A"/>
    <w:rsid w:val="002F3327"/>
    <w:rsid w:val="002F374E"/>
    <w:rsid w:val="002F3B51"/>
    <w:rsid w:val="002F3BE8"/>
    <w:rsid w:val="002F443E"/>
    <w:rsid w:val="002F4445"/>
    <w:rsid w:val="002F4842"/>
    <w:rsid w:val="002F4A5D"/>
    <w:rsid w:val="002F4CB6"/>
    <w:rsid w:val="002F4D44"/>
    <w:rsid w:val="002F4E80"/>
    <w:rsid w:val="002F531D"/>
    <w:rsid w:val="002F5366"/>
    <w:rsid w:val="002F5C46"/>
    <w:rsid w:val="002F5F2A"/>
    <w:rsid w:val="002F6F35"/>
    <w:rsid w:val="002F72CB"/>
    <w:rsid w:val="002F74A6"/>
    <w:rsid w:val="003015A5"/>
    <w:rsid w:val="0030169A"/>
    <w:rsid w:val="0030195E"/>
    <w:rsid w:val="00301F08"/>
    <w:rsid w:val="00302565"/>
    <w:rsid w:val="00302870"/>
    <w:rsid w:val="003032EA"/>
    <w:rsid w:val="003039B9"/>
    <w:rsid w:val="00303E62"/>
    <w:rsid w:val="00304B48"/>
    <w:rsid w:val="003055D0"/>
    <w:rsid w:val="00305C63"/>
    <w:rsid w:val="00306962"/>
    <w:rsid w:val="00306E03"/>
    <w:rsid w:val="00306F4D"/>
    <w:rsid w:val="0030715C"/>
    <w:rsid w:val="00307277"/>
    <w:rsid w:val="0030766C"/>
    <w:rsid w:val="00310331"/>
    <w:rsid w:val="00310A72"/>
    <w:rsid w:val="00310E00"/>
    <w:rsid w:val="0031194E"/>
    <w:rsid w:val="00311C6C"/>
    <w:rsid w:val="00312056"/>
    <w:rsid w:val="003126A2"/>
    <w:rsid w:val="00312DAB"/>
    <w:rsid w:val="0031463C"/>
    <w:rsid w:val="003147F0"/>
    <w:rsid w:val="00315124"/>
    <w:rsid w:val="00315612"/>
    <w:rsid w:val="003160FA"/>
    <w:rsid w:val="00316354"/>
    <w:rsid w:val="00316550"/>
    <w:rsid w:val="003165B5"/>
    <w:rsid w:val="0031682F"/>
    <w:rsid w:val="003174DF"/>
    <w:rsid w:val="003174F0"/>
    <w:rsid w:val="00317E8D"/>
    <w:rsid w:val="00320611"/>
    <w:rsid w:val="003219FE"/>
    <w:rsid w:val="00321A23"/>
    <w:rsid w:val="00321DB4"/>
    <w:rsid w:val="0032241D"/>
    <w:rsid w:val="00322760"/>
    <w:rsid w:val="00322C43"/>
    <w:rsid w:val="00322F31"/>
    <w:rsid w:val="00323A74"/>
    <w:rsid w:val="0032481D"/>
    <w:rsid w:val="00324E19"/>
    <w:rsid w:val="00325DB0"/>
    <w:rsid w:val="0032608F"/>
    <w:rsid w:val="00326140"/>
    <w:rsid w:val="00326B1F"/>
    <w:rsid w:val="00327309"/>
    <w:rsid w:val="00327529"/>
    <w:rsid w:val="003277D1"/>
    <w:rsid w:val="003325DD"/>
    <w:rsid w:val="00332F64"/>
    <w:rsid w:val="0033395F"/>
    <w:rsid w:val="00334BE9"/>
    <w:rsid w:val="00334ED9"/>
    <w:rsid w:val="00335F07"/>
    <w:rsid w:val="00336F23"/>
    <w:rsid w:val="00336FE9"/>
    <w:rsid w:val="00337486"/>
    <w:rsid w:val="00337F45"/>
    <w:rsid w:val="003402F6"/>
    <w:rsid w:val="00340650"/>
    <w:rsid w:val="0034098D"/>
    <w:rsid w:val="003409FD"/>
    <w:rsid w:val="00341286"/>
    <w:rsid w:val="00341E37"/>
    <w:rsid w:val="003421EC"/>
    <w:rsid w:val="003423D2"/>
    <w:rsid w:val="00342618"/>
    <w:rsid w:val="00342690"/>
    <w:rsid w:val="003426F3"/>
    <w:rsid w:val="0034296E"/>
    <w:rsid w:val="00342A81"/>
    <w:rsid w:val="00342F14"/>
    <w:rsid w:val="00343403"/>
    <w:rsid w:val="0034406D"/>
    <w:rsid w:val="003453A5"/>
    <w:rsid w:val="00345D75"/>
    <w:rsid w:val="0034657C"/>
    <w:rsid w:val="0034783F"/>
    <w:rsid w:val="003478A0"/>
    <w:rsid w:val="00347EFD"/>
    <w:rsid w:val="00347FE6"/>
    <w:rsid w:val="00350067"/>
    <w:rsid w:val="00350664"/>
    <w:rsid w:val="0035094A"/>
    <w:rsid w:val="00350AF5"/>
    <w:rsid w:val="00351230"/>
    <w:rsid w:val="0035148D"/>
    <w:rsid w:val="00351657"/>
    <w:rsid w:val="003518DD"/>
    <w:rsid w:val="00351CCF"/>
    <w:rsid w:val="0035203E"/>
    <w:rsid w:val="00352483"/>
    <w:rsid w:val="00352A9C"/>
    <w:rsid w:val="00352D91"/>
    <w:rsid w:val="00352DC5"/>
    <w:rsid w:val="00352FFD"/>
    <w:rsid w:val="00353676"/>
    <w:rsid w:val="00354211"/>
    <w:rsid w:val="00354362"/>
    <w:rsid w:val="00355514"/>
    <w:rsid w:val="00355B69"/>
    <w:rsid w:val="00355BA8"/>
    <w:rsid w:val="003568CE"/>
    <w:rsid w:val="00356E58"/>
    <w:rsid w:val="00357AD7"/>
    <w:rsid w:val="00360256"/>
    <w:rsid w:val="00360485"/>
    <w:rsid w:val="00361173"/>
    <w:rsid w:val="00361325"/>
    <w:rsid w:val="003614FA"/>
    <w:rsid w:val="00363DDF"/>
    <w:rsid w:val="00364913"/>
    <w:rsid w:val="00364B45"/>
    <w:rsid w:val="00364D47"/>
    <w:rsid w:val="003653C5"/>
    <w:rsid w:val="00367C6A"/>
    <w:rsid w:val="003704CE"/>
    <w:rsid w:val="003707E9"/>
    <w:rsid w:val="003715DD"/>
    <w:rsid w:val="0037179C"/>
    <w:rsid w:val="00371C07"/>
    <w:rsid w:val="003722B5"/>
    <w:rsid w:val="00372922"/>
    <w:rsid w:val="003732C2"/>
    <w:rsid w:val="003737A5"/>
    <w:rsid w:val="00374472"/>
    <w:rsid w:val="00374868"/>
    <w:rsid w:val="00374C5B"/>
    <w:rsid w:val="00374F44"/>
    <w:rsid w:val="00375071"/>
    <w:rsid w:val="00375573"/>
    <w:rsid w:val="00375575"/>
    <w:rsid w:val="00377071"/>
    <w:rsid w:val="00377488"/>
    <w:rsid w:val="00377680"/>
    <w:rsid w:val="00377E14"/>
    <w:rsid w:val="00377F3A"/>
    <w:rsid w:val="0038097F"/>
    <w:rsid w:val="00380B78"/>
    <w:rsid w:val="00380BBB"/>
    <w:rsid w:val="00380C7D"/>
    <w:rsid w:val="00380C9B"/>
    <w:rsid w:val="00380E31"/>
    <w:rsid w:val="003818C9"/>
    <w:rsid w:val="00381A83"/>
    <w:rsid w:val="00382517"/>
    <w:rsid w:val="00382676"/>
    <w:rsid w:val="003826B4"/>
    <w:rsid w:val="003829E1"/>
    <w:rsid w:val="00382DF9"/>
    <w:rsid w:val="00383B42"/>
    <w:rsid w:val="00384451"/>
    <w:rsid w:val="003850BE"/>
    <w:rsid w:val="003855AD"/>
    <w:rsid w:val="00385EB5"/>
    <w:rsid w:val="003862FF"/>
    <w:rsid w:val="00386428"/>
    <w:rsid w:val="00386721"/>
    <w:rsid w:val="00386A9A"/>
    <w:rsid w:val="003875CC"/>
    <w:rsid w:val="00387807"/>
    <w:rsid w:val="003879D7"/>
    <w:rsid w:val="0039189C"/>
    <w:rsid w:val="00391A2B"/>
    <w:rsid w:val="00391B30"/>
    <w:rsid w:val="00391F4A"/>
    <w:rsid w:val="00392CBC"/>
    <w:rsid w:val="00392F66"/>
    <w:rsid w:val="00393563"/>
    <w:rsid w:val="003938C6"/>
    <w:rsid w:val="00393FF7"/>
    <w:rsid w:val="00394DA2"/>
    <w:rsid w:val="00395533"/>
    <w:rsid w:val="003959C7"/>
    <w:rsid w:val="00396721"/>
    <w:rsid w:val="00396A14"/>
    <w:rsid w:val="0039758E"/>
    <w:rsid w:val="00397B91"/>
    <w:rsid w:val="00397C41"/>
    <w:rsid w:val="00397D36"/>
    <w:rsid w:val="003A02EC"/>
    <w:rsid w:val="003A03FE"/>
    <w:rsid w:val="003A073C"/>
    <w:rsid w:val="003A0ABD"/>
    <w:rsid w:val="003A0DA6"/>
    <w:rsid w:val="003A0F85"/>
    <w:rsid w:val="003A1006"/>
    <w:rsid w:val="003A13F9"/>
    <w:rsid w:val="003A21AE"/>
    <w:rsid w:val="003A2BA8"/>
    <w:rsid w:val="003A3529"/>
    <w:rsid w:val="003A3E1A"/>
    <w:rsid w:val="003A43A1"/>
    <w:rsid w:val="003A4E97"/>
    <w:rsid w:val="003A5878"/>
    <w:rsid w:val="003A646D"/>
    <w:rsid w:val="003A666F"/>
    <w:rsid w:val="003A66C5"/>
    <w:rsid w:val="003A692B"/>
    <w:rsid w:val="003A721E"/>
    <w:rsid w:val="003A7416"/>
    <w:rsid w:val="003A7E03"/>
    <w:rsid w:val="003B06E6"/>
    <w:rsid w:val="003B0A97"/>
    <w:rsid w:val="003B0D87"/>
    <w:rsid w:val="003B0F5A"/>
    <w:rsid w:val="003B142B"/>
    <w:rsid w:val="003B142D"/>
    <w:rsid w:val="003B1440"/>
    <w:rsid w:val="003B1707"/>
    <w:rsid w:val="003B2B91"/>
    <w:rsid w:val="003B33B4"/>
    <w:rsid w:val="003B3B5F"/>
    <w:rsid w:val="003B4204"/>
    <w:rsid w:val="003B43A4"/>
    <w:rsid w:val="003B4FEC"/>
    <w:rsid w:val="003B5528"/>
    <w:rsid w:val="003B5C33"/>
    <w:rsid w:val="003B5CF2"/>
    <w:rsid w:val="003B60DD"/>
    <w:rsid w:val="003B631B"/>
    <w:rsid w:val="003B6D02"/>
    <w:rsid w:val="003B7531"/>
    <w:rsid w:val="003B760D"/>
    <w:rsid w:val="003B7B04"/>
    <w:rsid w:val="003B7B4F"/>
    <w:rsid w:val="003B7D7B"/>
    <w:rsid w:val="003B7FDD"/>
    <w:rsid w:val="003C040E"/>
    <w:rsid w:val="003C0A34"/>
    <w:rsid w:val="003C1C52"/>
    <w:rsid w:val="003C1EA6"/>
    <w:rsid w:val="003C2426"/>
    <w:rsid w:val="003C2FE8"/>
    <w:rsid w:val="003C3F5D"/>
    <w:rsid w:val="003C4774"/>
    <w:rsid w:val="003C47A5"/>
    <w:rsid w:val="003C4C1B"/>
    <w:rsid w:val="003C52AC"/>
    <w:rsid w:val="003C5F7C"/>
    <w:rsid w:val="003C5FC0"/>
    <w:rsid w:val="003C6B69"/>
    <w:rsid w:val="003C6C01"/>
    <w:rsid w:val="003C7239"/>
    <w:rsid w:val="003C72EB"/>
    <w:rsid w:val="003C7846"/>
    <w:rsid w:val="003D0729"/>
    <w:rsid w:val="003D09DB"/>
    <w:rsid w:val="003D0A06"/>
    <w:rsid w:val="003D20D3"/>
    <w:rsid w:val="003D243B"/>
    <w:rsid w:val="003D2C6D"/>
    <w:rsid w:val="003D3E5B"/>
    <w:rsid w:val="003D3EDE"/>
    <w:rsid w:val="003D4829"/>
    <w:rsid w:val="003D4949"/>
    <w:rsid w:val="003D4F4B"/>
    <w:rsid w:val="003D4F7B"/>
    <w:rsid w:val="003D5382"/>
    <w:rsid w:val="003D54CA"/>
    <w:rsid w:val="003D57DF"/>
    <w:rsid w:val="003D5B0A"/>
    <w:rsid w:val="003D5D1F"/>
    <w:rsid w:val="003D5D46"/>
    <w:rsid w:val="003D5FFB"/>
    <w:rsid w:val="003D641E"/>
    <w:rsid w:val="003D65B2"/>
    <w:rsid w:val="003D6A84"/>
    <w:rsid w:val="003D6D0A"/>
    <w:rsid w:val="003D7361"/>
    <w:rsid w:val="003D7B18"/>
    <w:rsid w:val="003E0239"/>
    <w:rsid w:val="003E0AC4"/>
    <w:rsid w:val="003E1BC4"/>
    <w:rsid w:val="003E2600"/>
    <w:rsid w:val="003E3734"/>
    <w:rsid w:val="003E3BEA"/>
    <w:rsid w:val="003E3EC4"/>
    <w:rsid w:val="003E4096"/>
    <w:rsid w:val="003E4151"/>
    <w:rsid w:val="003E51FB"/>
    <w:rsid w:val="003E6B1A"/>
    <w:rsid w:val="003E75BC"/>
    <w:rsid w:val="003F06FB"/>
    <w:rsid w:val="003F2F73"/>
    <w:rsid w:val="003F34F4"/>
    <w:rsid w:val="003F37F0"/>
    <w:rsid w:val="003F4313"/>
    <w:rsid w:val="003F4540"/>
    <w:rsid w:val="003F48B8"/>
    <w:rsid w:val="003F4A54"/>
    <w:rsid w:val="003F4ADC"/>
    <w:rsid w:val="003F556A"/>
    <w:rsid w:val="003F572D"/>
    <w:rsid w:val="003F7050"/>
    <w:rsid w:val="003F71C0"/>
    <w:rsid w:val="003F7208"/>
    <w:rsid w:val="003F7DCE"/>
    <w:rsid w:val="004001F5"/>
    <w:rsid w:val="0040115F"/>
    <w:rsid w:val="004015A8"/>
    <w:rsid w:val="0040229C"/>
    <w:rsid w:val="004022BB"/>
    <w:rsid w:val="0040236C"/>
    <w:rsid w:val="00402BB6"/>
    <w:rsid w:val="00402C5E"/>
    <w:rsid w:val="00403550"/>
    <w:rsid w:val="0040529B"/>
    <w:rsid w:val="00405B74"/>
    <w:rsid w:val="00405E66"/>
    <w:rsid w:val="004063CD"/>
    <w:rsid w:val="0040642F"/>
    <w:rsid w:val="00406ACE"/>
    <w:rsid w:val="00406D03"/>
    <w:rsid w:val="00406DE4"/>
    <w:rsid w:val="00406E6E"/>
    <w:rsid w:val="00407C54"/>
    <w:rsid w:val="0041092A"/>
    <w:rsid w:val="00410DB7"/>
    <w:rsid w:val="00410F17"/>
    <w:rsid w:val="00411830"/>
    <w:rsid w:val="00411871"/>
    <w:rsid w:val="00411FA3"/>
    <w:rsid w:val="00412236"/>
    <w:rsid w:val="0041276F"/>
    <w:rsid w:val="004132F9"/>
    <w:rsid w:val="00413A4C"/>
    <w:rsid w:val="00413BC1"/>
    <w:rsid w:val="00414507"/>
    <w:rsid w:val="004147D5"/>
    <w:rsid w:val="0041483E"/>
    <w:rsid w:val="00414DE1"/>
    <w:rsid w:val="00415EA7"/>
    <w:rsid w:val="0041618B"/>
    <w:rsid w:val="004162F0"/>
    <w:rsid w:val="0041642E"/>
    <w:rsid w:val="0041674A"/>
    <w:rsid w:val="00416B28"/>
    <w:rsid w:val="00420570"/>
    <w:rsid w:val="00420A5E"/>
    <w:rsid w:val="00420AEE"/>
    <w:rsid w:val="00421A16"/>
    <w:rsid w:val="00422CBC"/>
    <w:rsid w:val="00422CCA"/>
    <w:rsid w:val="004232F3"/>
    <w:rsid w:val="00423426"/>
    <w:rsid w:val="00423560"/>
    <w:rsid w:val="0042373B"/>
    <w:rsid w:val="00423B03"/>
    <w:rsid w:val="004247C7"/>
    <w:rsid w:val="004249DC"/>
    <w:rsid w:val="00424A9B"/>
    <w:rsid w:val="00424D8D"/>
    <w:rsid w:val="00424FAE"/>
    <w:rsid w:val="00426051"/>
    <w:rsid w:val="00427481"/>
    <w:rsid w:val="004274EF"/>
    <w:rsid w:val="0042754F"/>
    <w:rsid w:val="00430AEE"/>
    <w:rsid w:val="0043111F"/>
    <w:rsid w:val="00431165"/>
    <w:rsid w:val="004312FA"/>
    <w:rsid w:val="00431381"/>
    <w:rsid w:val="004317E3"/>
    <w:rsid w:val="00431CBB"/>
    <w:rsid w:val="0043253C"/>
    <w:rsid w:val="004328BD"/>
    <w:rsid w:val="00432B72"/>
    <w:rsid w:val="004334FB"/>
    <w:rsid w:val="004335DE"/>
    <w:rsid w:val="00433644"/>
    <w:rsid w:val="00433B34"/>
    <w:rsid w:val="00433C92"/>
    <w:rsid w:val="0043444D"/>
    <w:rsid w:val="00436583"/>
    <w:rsid w:val="00436596"/>
    <w:rsid w:val="004365DD"/>
    <w:rsid w:val="0043662A"/>
    <w:rsid w:val="00436DF0"/>
    <w:rsid w:val="00440E03"/>
    <w:rsid w:val="00441170"/>
    <w:rsid w:val="00442148"/>
    <w:rsid w:val="004421CD"/>
    <w:rsid w:val="00442285"/>
    <w:rsid w:val="004429A5"/>
    <w:rsid w:val="00443356"/>
    <w:rsid w:val="004435DB"/>
    <w:rsid w:val="00443AD0"/>
    <w:rsid w:val="00443AF0"/>
    <w:rsid w:val="00443B18"/>
    <w:rsid w:val="00443DC5"/>
    <w:rsid w:val="00443F69"/>
    <w:rsid w:val="00444608"/>
    <w:rsid w:val="0044478A"/>
    <w:rsid w:val="00445875"/>
    <w:rsid w:val="0044597C"/>
    <w:rsid w:val="00445B86"/>
    <w:rsid w:val="00445D1C"/>
    <w:rsid w:val="00445EA1"/>
    <w:rsid w:val="00445F04"/>
    <w:rsid w:val="004467E2"/>
    <w:rsid w:val="00446A8F"/>
    <w:rsid w:val="00446E6E"/>
    <w:rsid w:val="004476F6"/>
    <w:rsid w:val="0045043B"/>
    <w:rsid w:val="00450DD4"/>
    <w:rsid w:val="004515FB"/>
    <w:rsid w:val="00451752"/>
    <w:rsid w:val="00451B51"/>
    <w:rsid w:val="00451E02"/>
    <w:rsid w:val="00451FC8"/>
    <w:rsid w:val="00452AC0"/>
    <w:rsid w:val="00452F50"/>
    <w:rsid w:val="004534C7"/>
    <w:rsid w:val="004539F7"/>
    <w:rsid w:val="00453C78"/>
    <w:rsid w:val="00453C7E"/>
    <w:rsid w:val="00453F30"/>
    <w:rsid w:val="004547B9"/>
    <w:rsid w:val="00455477"/>
    <w:rsid w:val="00455C90"/>
    <w:rsid w:val="00455CBC"/>
    <w:rsid w:val="004566EA"/>
    <w:rsid w:val="00456C7A"/>
    <w:rsid w:val="004576AD"/>
    <w:rsid w:val="00457C27"/>
    <w:rsid w:val="00460126"/>
    <w:rsid w:val="00460447"/>
    <w:rsid w:val="00460A67"/>
    <w:rsid w:val="00460E3F"/>
    <w:rsid w:val="004621AA"/>
    <w:rsid w:val="004622B9"/>
    <w:rsid w:val="00462DA2"/>
    <w:rsid w:val="004637D5"/>
    <w:rsid w:val="00463B93"/>
    <w:rsid w:val="00463C78"/>
    <w:rsid w:val="0046419D"/>
    <w:rsid w:val="00464587"/>
    <w:rsid w:val="004645C3"/>
    <w:rsid w:val="00464809"/>
    <w:rsid w:val="004648FF"/>
    <w:rsid w:val="00464C8C"/>
    <w:rsid w:val="00465516"/>
    <w:rsid w:val="00465C41"/>
    <w:rsid w:val="00465E43"/>
    <w:rsid w:val="00466185"/>
    <w:rsid w:val="004676BC"/>
    <w:rsid w:val="00467FD1"/>
    <w:rsid w:val="00470133"/>
    <w:rsid w:val="00470695"/>
    <w:rsid w:val="00471AA7"/>
    <w:rsid w:val="00471C0D"/>
    <w:rsid w:val="00471D6C"/>
    <w:rsid w:val="00472079"/>
    <w:rsid w:val="00472112"/>
    <w:rsid w:val="00472153"/>
    <w:rsid w:val="004729FF"/>
    <w:rsid w:val="004732D7"/>
    <w:rsid w:val="004733EE"/>
    <w:rsid w:val="00473A81"/>
    <w:rsid w:val="00473DA9"/>
    <w:rsid w:val="00475929"/>
    <w:rsid w:val="004759B7"/>
    <w:rsid w:val="00475AA2"/>
    <w:rsid w:val="00476737"/>
    <w:rsid w:val="004768EB"/>
    <w:rsid w:val="00476D02"/>
    <w:rsid w:val="00477258"/>
    <w:rsid w:val="004779A2"/>
    <w:rsid w:val="00477FE7"/>
    <w:rsid w:val="004808AB"/>
    <w:rsid w:val="00481376"/>
    <w:rsid w:val="00481DB0"/>
    <w:rsid w:val="0048238D"/>
    <w:rsid w:val="00482E81"/>
    <w:rsid w:val="004831E5"/>
    <w:rsid w:val="0048348E"/>
    <w:rsid w:val="0048369A"/>
    <w:rsid w:val="004838BC"/>
    <w:rsid w:val="00483B6D"/>
    <w:rsid w:val="00483E24"/>
    <w:rsid w:val="0048456B"/>
    <w:rsid w:val="0048556B"/>
    <w:rsid w:val="00485EB5"/>
    <w:rsid w:val="00486027"/>
    <w:rsid w:val="004865F2"/>
    <w:rsid w:val="00486790"/>
    <w:rsid w:val="0048714C"/>
    <w:rsid w:val="00487305"/>
    <w:rsid w:val="00487FD4"/>
    <w:rsid w:val="004908F7"/>
    <w:rsid w:val="00490A90"/>
    <w:rsid w:val="004910CF"/>
    <w:rsid w:val="00491181"/>
    <w:rsid w:val="00491229"/>
    <w:rsid w:val="0049160E"/>
    <w:rsid w:val="00491922"/>
    <w:rsid w:val="004926D3"/>
    <w:rsid w:val="00493031"/>
    <w:rsid w:val="00494D91"/>
    <w:rsid w:val="004955FE"/>
    <w:rsid w:val="0049590A"/>
    <w:rsid w:val="00495E73"/>
    <w:rsid w:val="004960AC"/>
    <w:rsid w:val="00497361"/>
    <w:rsid w:val="00497466"/>
    <w:rsid w:val="00497C46"/>
    <w:rsid w:val="00497D02"/>
    <w:rsid w:val="004A011F"/>
    <w:rsid w:val="004A0C93"/>
    <w:rsid w:val="004A1135"/>
    <w:rsid w:val="004A2954"/>
    <w:rsid w:val="004A31C2"/>
    <w:rsid w:val="004A3230"/>
    <w:rsid w:val="004A3936"/>
    <w:rsid w:val="004A4054"/>
    <w:rsid w:val="004A4109"/>
    <w:rsid w:val="004A4730"/>
    <w:rsid w:val="004A515D"/>
    <w:rsid w:val="004A578C"/>
    <w:rsid w:val="004A68B1"/>
    <w:rsid w:val="004A6B8F"/>
    <w:rsid w:val="004A6EE4"/>
    <w:rsid w:val="004A7337"/>
    <w:rsid w:val="004B052A"/>
    <w:rsid w:val="004B1118"/>
    <w:rsid w:val="004B17B1"/>
    <w:rsid w:val="004B326B"/>
    <w:rsid w:val="004B3396"/>
    <w:rsid w:val="004B39CF"/>
    <w:rsid w:val="004B3AB0"/>
    <w:rsid w:val="004B428B"/>
    <w:rsid w:val="004B4C7A"/>
    <w:rsid w:val="004B515E"/>
    <w:rsid w:val="004B5574"/>
    <w:rsid w:val="004B5DA9"/>
    <w:rsid w:val="004B60C0"/>
    <w:rsid w:val="004B68C6"/>
    <w:rsid w:val="004B6AE2"/>
    <w:rsid w:val="004B6B0A"/>
    <w:rsid w:val="004B707F"/>
    <w:rsid w:val="004B7459"/>
    <w:rsid w:val="004C0247"/>
    <w:rsid w:val="004C05DE"/>
    <w:rsid w:val="004C05EC"/>
    <w:rsid w:val="004C08BF"/>
    <w:rsid w:val="004C0CA6"/>
    <w:rsid w:val="004C19C2"/>
    <w:rsid w:val="004C2983"/>
    <w:rsid w:val="004C2F62"/>
    <w:rsid w:val="004C2FDD"/>
    <w:rsid w:val="004C36F0"/>
    <w:rsid w:val="004C3BD4"/>
    <w:rsid w:val="004C40AC"/>
    <w:rsid w:val="004C42BF"/>
    <w:rsid w:val="004C489E"/>
    <w:rsid w:val="004C514E"/>
    <w:rsid w:val="004C6FC5"/>
    <w:rsid w:val="004C719B"/>
    <w:rsid w:val="004C755E"/>
    <w:rsid w:val="004C79BB"/>
    <w:rsid w:val="004C7B67"/>
    <w:rsid w:val="004D08CA"/>
    <w:rsid w:val="004D1015"/>
    <w:rsid w:val="004D16A8"/>
    <w:rsid w:val="004D2070"/>
    <w:rsid w:val="004D2529"/>
    <w:rsid w:val="004D3911"/>
    <w:rsid w:val="004D4BE5"/>
    <w:rsid w:val="004D4CB1"/>
    <w:rsid w:val="004D6000"/>
    <w:rsid w:val="004D60ED"/>
    <w:rsid w:val="004D64FF"/>
    <w:rsid w:val="004D6D3C"/>
    <w:rsid w:val="004D7B36"/>
    <w:rsid w:val="004E014B"/>
    <w:rsid w:val="004E01FF"/>
    <w:rsid w:val="004E0A44"/>
    <w:rsid w:val="004E0AF3"/>
    <w:rsid w:val="004E0FE1"/>
    <w:rsid w:val="004E1272"/>
    <w:rsid w:val="004E2447"/>
    <w:rsid w:val="004E3629"/>
    <w:rsid w:val="004E462D"/>
    <w:rsid w:val="004E47E2"/>
    <w:rsid w:val="004E4891"/>
    <w:rsid w:val="004E5F1E"/>
    <w:rsid w:val="004E68A5"/>
    <w:rsid w:val="004E7178"/>
    <w:rsid w:val="004E7BEA"/>
    <w:rsid w:val="004E7DE9"/>
    <w:rsid w:val="004E7E3A"/>
    <w:rsid w:val="004F0091"/>
    <w:rsid w:val="004F01FD"/>
    <w:rsid w:val="004F02EA"/>
    <w:rsid w:val="004F045C"/>
    <w:rsid w:val="004F0D5D"/>
    <w:rsid w:val="004F11B4"/>
    <w:rsid w:val="004F11BB"/>
    <w:rsid w:val="004F28CA"/>
    <w:rsid w:val="004F2B9A"/>
    <w:rsid w:val="004F2BEB"/>
    <w:rsid w:val="004F2EA4"/>
    <w:rsid w:val="004F43C4"/>
    <w:rsid w:val="004F4CA9"/>
    <w:rsid w:val="004F50C5"/>
    <w:rsid w:val="004F5D66"/>
    <w:rsid w:val="004F5EBD"/>
    <w:rsid w:val="004F5FF9"/>
    <w:rsid w:val="004F6065"/>
    <w:rsid w:val="004F6455"/>
    <w:rsid w:val="004F657F"/>
    <w:rsid w:val="004F6BAD"/>
    <w:rsid w:val="004F7C0D"/>
    <w:rsid w:val="004F7E34"/>
    <w:rsid w:val="00500F9B"/>
    <w:rsid w:val="005012FC"/>
    <w:rsid w:val="00501E05"/>
    <w:rsid w:val="00503728"/>
    <w:rsid w:val="00504944"/>
    <w:rsid w:val="00504957"/>
    <w:rsid w:val="00504AFC"/>
    <w:rsid w:val="00506B87"/>
    <w:rsid w:val="005077C2"/>
    <w:rsid w:val="00507DF8"/>
    <w:rsid w:val="005122FC"/>
    <w:rsid w:val="005137D8"/>
    <w:rsid w:val="00513CE0"/>
    <w:rsid w:val="00514D5C"/>
    <w:rsid w:val="00515425"/>
    <w:rsid w:val="005155D7"/>
    <w:rsid w:val="0051650A"/>
    <w:rsid w:val="00516708"/>
    <w:rsid w:val="00516BA0"/>
    <w:rsid w:val="00516BB6"/>
    <w:rsid w:val="00517050"/>
    <w:rsid w:val="00517479"/>
    <w:rsid w:val="00517F16"/>
    <w:rsid w:val="0052049A"/>
    <w:rsid w:val="00520E1C"/>
    <w:rsid w:val="005216A7"/>
    <w:rsid w:val="00521B35"/>
    <w:rsid w:val="005221E2"/>
    <w:rsid w:val="00522819"/>
    <w:rsid w:val="00522BD2"/>
    <w:rsid w:val="00522E18"/>
    <w:rsid w:val="00522F59"/>
    <w:rsid w:val="00523150"/>
    <w:rsid w:val="0052343B"/>
    <w:rsid w:val="0052345A"/>
    <w:rsid w:val="0052363B"/>
    <w:rsid w:val="0052369C"/>
    <w:rsid w:val="0052468B"/>
    <w:rsid w:val="005251E2"/>
    <w:rsid w:val="00525297"/>
    <w:rsid w:val="005258C3"/>
    <w:rsid w:val="00525A45"/>
    <w:rsid w:val="00525BAD"/>
    <w:rsid w:val="00525E5E"/>
    <w:rsid w:val="00526548"/>
    <w:rsid w:val="00527045"/>
    <w:rsid w:val="00527464"/>
    <w:rsid w:val="00527764"/>
    <w:rsid w:val="00527A3C"/>
    <w:rsid w:val="00527A6C"/>
    <w:rsid w:val="00527D1E"/>
    <w:rsid w:val="00530B4B"/>
    <w:rsid w:val="00531C0A"/>
    <w:rsid w:val="00531EA0"/>
    <w:rsid w:val="00533A27"/>
    <w:rsid w:val="00533C4D"/>
    <w:rsid w:val="0053501A"/>
    <w:rsid w:val="0053526E"/>
    <w:rsid w:val="005354A5"/>
    <w:rsid w:val="00535D4E"/>
    <w:rsid w:val="00536624"/>
    <w:rsid w:val="00536727"/>
    <w:rsid w:val="00536A8F"/>
    <w:rsid w:val="00536ECD"/>
    <w:rsid w:val="00537D0D"/>
    <w:rsid w:val="00541214"/>
    <w:rsid w:val="0054171E"/>
    <w:rsid w:val="005418CB"/>
    <w:rsid w:val="00541B42"/>
    <w:rsid w:val="005421FB"/>
    <w:rsid w:val="00542F19"/>
    <w:rsid w:val="0054444A"/>
    <w:rsid w:val="0054469B"/>
    <w:rsid w:val="00544A24"/>
    <w:rsid w:val="00545A36"/>
    <w:rsid w:val="00546B02"/>
    <w:rsid w:val="00546BA1"/>
    <w:rsid w:val="00547E2D"/>
    <w:rsid w:val="00550828"/>
    <w:rsid w:val="00551381"/>
    <w:rsid w:val="005513C6"/>
    <w:rsid w:val="00551D38"/>
    <w:rsid w:val="00551EFC"/>
    <w:rsid w:val="00552A17"/>
    <w:rsid w:val="00552CCF"/>
    <w:rsid w:val="0055322D"/>
    <w:rsid w:val="00553A8A"/>
    <w:rsid w:val="00555CAE"/>
    <w:rsid w:val="00555E77"/>
    <w:rsid w:val="005560B1"/>
    <w:rsid w:val="00556214"/>
    <w:rsid w:val="0055716B"/>
    <w:rsid w:val="00557192"/>
    <w:rsid w:val="00557341"/>
    <w:rsid w:val="00560221"/>
    <w:rsid w:val="00560B0E"/>
    <w:rsid w:val="00560FA9"/>
    <w:rsid w:val="00561783"/>
    <w:rsid w:val="00561B08"/>
    <w:rsid w:val="00562016"/>
    <w:rsid w:val="00562460"/>
    <w:rsid w:val="00562919"/>
    <w:rsid w:val="00562A60"/>
    <w:rsid w:val="00562B29"/>
    <w:rsid w:val="00562B4D"/>
    <w:rsid w:val="00562D6E"/>
    <w:rsid w:val="00562D7C"/>
    <w:rsid w:val="00562E62"/>
    <w:rsid w:val="00563A4E"/>
    <w:rsid w:val="00564866"/>
    <w:rsid w:val="0056550F"/>
    <w:rsid w:val="005658C7"/>
    <w:rsid w:val="0056593E"/>
    <w:rsid w:val="00566889"/>
    <w:rsid w:val="005675D0"/>
    <w:rsid w:val="0056773A"/>
    <w:rsid w:val="0057054C"/>
    <w:rsid w:val="00571250"/>
    <w:rsid w:val="00571AD5"/>
    <w:rsid w:val="005721BB"/>
    <w:rsid w:val="005723B6"/>
    <w:rsid w:val="00572F9D"/>
    <w:rsid w:val="0057305C"/>
    <w:rsid w:val="00573342"/>
    <w:rsid w:val="00573702"/>
    <w:rsid w:val="00573E4D"/>
    <w:rsid w:val="0057438B"/>
    <w:rsid w:val="00574966"/>
    <w:rsid w:val="0057512C"/>
    <w:rsid w:val="005763D0"/>
    <w:rsid w:val="00576F09"/>
    <w:rsid w:val="00577D34"/>
    <w:rsid w:val="00580DF1"/>
    <w:rsid w:val="0058280F"/>
    <w:rsid w:val="005837F0"/>
    <w:rsid w:val="00584761"/>
    <w:rsid w:val="005851A8"/>
    <w:rsid w:val="0058547C"/>
    <w:rsid w:val="00585F4D"/>
    <w:rsid w:val="005867E9"/>
    <w:rsid w:val="00587967"/>
    <w:rsid w:val="00587A4C"/>
    <w:rsid w:val="00587BEB"/>
    <w:rsid w:val="00590B71"/>
    <w:rsid w:val="005913B9"/>
    <w:rsid w:val="005916FA"/>
    <w:rsid w:val="00592BF8"/>
    <w:rsid w:val="00592DC0"/>
    <w:rsid w:val="00593003"/>
    <w:rsid w:val="005933B7"/>
    <w:rsid w:val="0059362C"/>
    <w:rsid w:val="0059389D"/>
    <w:rsid w:val="00593980"/>
    <w:rsid w:val="00594434"/>
    <w:rsid w:val="00594A12"/>
    <w:rsid w:val="00594A32"/>
    <w:rsid w:val="00594ACD"/>
    <w:rsid w:val="00595737"/>
    <w:rsid w:val="00595EAA"/>
    <w:rsid w:val="005973C0"/>
    <w:rsid w:val="005975C6"/>
    <w:rsid w:val="005976C4"/>
    <w:rsid w:val="00597D26"/>
    <w:rsid w:val="005A1065"/>
    <w:rsid w:val="005A164D"/>
    <w:rsid w:val="005A1D95"/>
    <w:rsid w:val="005A22DD"/>
    <w:rsid w:val="005A235E"/>
    <w:rsid w:val="005A2BD2"/>
    <w:rsid w:val="005A3200"/>
    <w:rsid w:val="005A4301"/>
    <w:rsid w:val="005A4621"/>
    <w:rsid w:val="005A47DD"/>
    <w:rsid w:val="005A4ABE"/>
    <w:rsid w:val="005A4CB4"/>
    <w:rsid w:val="005A54BE"/>
    <w:rsid w:val="005A576E"/>
    <w:rsid w:val="005A5821"/>
    <w:rsid w:val="005A5FFB"/>
    <w:rsid w:val="005A6FA6"/>
    <w:rsid w:val="005A7080"/>
    <w:rsid w:val="005A777B"/>
    <w:rsid w:val="005A799A"/>
    <w:rsid w:val="005B070E"/>
    <w:rsid w:val="005B07E5"/>
    <w:rsid w:val="005B08FF"/>
    <w:rsid w:val="005B0F25"/>
    <w:rsid w:val="005B1458"/>
    <w:rsid w:val="005B18C7"/>
    <w:rsid w:val="005B1E0D"/>
    <w:rsid w:val="005B2B44"/>
    <w:rsid w:val="005B3DD8"/>
    <w:rsid w:val="005B3FF3"/>
    <w:rsid w:val="005B470D"/>
    <w:rsid w:val="005B49E5"/>
    <w:rsid w:val="005B4B57"/>
    <w:rsid w:val="005B554E"/>
    <w:rsid w:val="005B56A6"/>
    <w:rsid w:val="005B761F"/>
    <w:rsid w:val="005B7A83"/>
    <w:rsid w:val="005C07D8"/>
    <w:rsid w:val="005C11B0"/>
    <w:rsid w:val="005C1302"/>
    <w:rsid w:val="005C1B45"/>
    <w:rsid w:val="005C1F47"/>
    <w:rsid w:val="005C27C7"/>
    <w:rsid w:val="005C2C7F"/>
    <w:rsid w:val="005C2DC9"/>
    <w:rsid w:val="005C3026"/>
    <w:rsid w:val="005C309F"/>
    <w:rsid w:val="005C314F"/>
    <w:rsid w:val="005C3725"/>
    <w:rsid w:val="005C4620"/>
    <w:rsid w:val="005C4EF0"/>
    <w:rsid w:val="005C56E6"/>
    <w:rsid w:val="005C57B3"/>
    <w:rsid w:val="005C60CB"/>
    <w:rsid w:val="005C6605"/>
    <w:rsid w:val="005D00FC"/>
    <w:rsid w:val="005D027E"/>
    <w:rsid w:val="005D0464"/>
    <w:rsid w:val="005D09F1"/>
    <w:rsid w:val="005D0AD9"/>
    <w:rsid w:val="005D0B14"/>
    <w:rsid w:val="005D1400"/>
    <w:rsid w:val="005D18FF"/>
    <w:rsid w:val="005D1B04"/>
    <w:rsid w:val="005D25A4"/>
    <w:rsid w:val="005D2AF5"/>
    <w:rsid w:val="005D2E9F"/>
    <w:rsid w:val="005D349F"/>
    <w:rsid w:val="005D3C93"/>
    <w:rsid w:val="005D44F6"/>
    <w:rsid w:val="005D4739"/>
    <w:rsid w:val="005D497F"/>
    <w:rsid w:val="005D4A40"/>
    <w:rsid w:val="005D59EA"/>
    <w:rsid w:val="005D67E4"/>
    <w:rsid w:val="005D67E7"/>
    <w:rsid w:val="005D72C0"/>
    <w:rsid w:val="005D7370"/>
    <w:rsid w:val="005D7F8B"/>
    <w:rsid w:val="005E0162"/>
    <w:rsid w:val="005E0564"/>
    <w:rsid w:val="005E16F6"/>
    <w:rsid w:val="005E1845"/>
    <w:rsid w:val="005E1B76"/>
    <w:rsid w:val="005E23F1"/>
    <w:rsid w:val="005E2CB6"/>
    <w:rsid w:val="005E3033"/>
    <w:rsid w:val="005E394F"/>
    <w:rsid w:val="005E3D22"/>
    <w:rsid w:val="005E3D26"/>
    <w:rsid w:val="005E3D9C"/>
    <w:rsid w:val="005E402F"/>
    <w:rsid w:val="005E40D0"/>
    <w:rsid w:val="005E4157"/>
    <w:rsid w:val="005E452B"/>
    <w:rsid w:val="005E47F4"/>
    <w:rsid w:val="005E49B3"/>
    <w:rsid w:val="005E4ACF"/>
    <w:rsid w:val="005E5854"/>
    <w:rsid w:val="005E5A65"/>
    <w:rsid w:val="005E600B"/>
    <w:rsid w:val="005E64A4"/>
    <w:rsid w:val="005E6C28"/>
    <w:rsid w:val="005E6D01"/>
    <w:rsid w:val="005E7362"/>
    <w:rsid w:val="005E741B"/>
    <w:rsid w:val="005E7891"/>
    <w:rsid w:val="005E7BF6"/>
    <w:rsid w:val="005F05C1"/>
    <w:rsid w:val="005F0E07"/>
    <w:rsid w:val="005F10AA"/>
    <w:rsid w:val="005F1EE4"/>
    <w:rsid w:val="005F2362"/>
    <w:rsid w:val="005F25FF"/>
    <w:rsid w:val="005F3293"/>
    <w:rsid w:val="005F3390"/>
    <w:rsid w:val="005F3594"/>
    <w:rsid w:val="005F3D84"/>
    <w:rsid w:val="005F5203"/>
    <w:rsid w:val="005F5426"/>
    <w:rsid w:val="005F5DC2"/>
    <w:rsid w:val="005F5DE4"/>
    <w:rsid w:val="005F6E08"/>
    <w:rsid w:val="005F729C"/>
    <w:rsid w:val="005F73C1"/>
    <w:rsid w:val="005F7BDD"/>
    <w:rsid w:val="00600130"/>
    <w:rsid w:val="006001F7"/>
    <w:rsid w:val="0060022C"/>
    <w:rsid w:val="006002AB"/>
    <w:rsid w:val="00600496"/>
    <w:rsid w:val="0060080E"/>
    <w:rsid w:val="006012AF"/>
    <w:rsid w:val="006012C2"/>
    <w:rsid w:val="0060180F"/>
    <w:rsid w:val="006018DA"/>
    <w:rsid w:val="00601B5B"/>
    <w:rsid w:val="006027D2"/>
    <w:rsid w:val="00602E9C"/>
    <w:rsid w:val="00602ED3"/>
    <w:rsid w:val="006030FC"/>
    <w:rsid w:val="006037D1"/>
    <w:rsid w:val="006039C2"/>
    <w:rsid w:val="00603A43"/>
    <w:rsid w:val="00603FD6"/>
    <w:rsid w:val="00604550"/>
    <w:rsid w:val="006048D4"/>
    <w:rsid w:val="00605306"/>
    <w:rsid w:val="00605DB4"/>
    <w:rsid w:val="00605E5E"/>
    <w:rsid w:val="00606172"/>
    <w:rsid w:val="00606702"/>
    <w:rsid w:val="00606B72"/>
    <w:rsid w:val="00606DA1"/>
    <w:rsid w:val="006102D8"/>
    <w:rsid w:val="00610A64"/>
    <w:rsid w:val="006112D5"/>
    <w:rsid w:val="0061141D"/>
    <w:rsid w:val="00611DBD"/>
    <w:rsid w:val="0061264E"/>
    <w:rsid w:val="00612A4D"/>
    <w:rsid w:val="00612FE4"/>
    <w:rsid w:val="00613114"/>
    <w:rsid w:val="00613DF8"/>
    <w:rsid w:val="006157BC"/>
    <w:rsid w:val="006175B7"/>
    <w:rsid w:val="00617BCB"/>
    <w:rsid w:val="00617D1B"/>
    <w:rsid w:val="00617EC0"/>
    <w:rsid w:val="006201F0"/>
    <w:rsid w:val="006201F3"/>
    <w:rsid w:val="00620AF6"/>
    <w:rsid w:val="006215FE"/>
    <w:rsid w:val="0062250E"/>
    <w:rsid w:val="00623A2D"/>
    <w:rsid w:val="00624B12"/>
    <w:rsid w:val="00624B20"/>
    <w:rsid w:val="00624C84"/>
    <w:rsid w:val="0062503F"/>
    <w:rsid w:val="00625ADD"/>
    <w:rsid w:val="0062667E"/>
    <w:rsid w:val="00626ED8"/>
    <w:rsid w:val="00626F48"/>
    <w:rsid w:val="006275A8"/>
    <w:rsid w:val="00627DA0"/>
    <w:rsid w:val="00627EA0"/>
    <w:rsid w:val="0063196F"/>
    <w:rsid w:val="00631ABE"/>
    <w:rsid w:val="00631D4B"/>
    <w:rsid w:val="0063367A"/>
    <w:rsid w:val="00633909"/>
    <w:rsid w:val="00633CF2"/>
    <w:rsid w:val="00633DE7"/>
    <w:rsid w:val="0063439A"/>
    <w:rsid w:val="006343D8"/>
    <w:rsid w:val="00634DC6"/>
    <w:rsid w:val="0063506A"/>
    <w:rsid w:val="00635117"/>
    <w:rsid w:val="006355BD"/>
    <w:rsid w:val="0063617E"/>
    <w:rsid w:val="006365DC"/>
    <w:rsid w:val="006366F3"/>
    <w:rsid w:val="00636EC4"/>
    <w:rsid w:val="006372D0"/>
    <w:rsid w:val="006376DB"/>
    <w:rsid w:val="00637760"/>
    <w:rsid w:val="006402DC"/>
    <w:rsid w:val="00640565"/>
    <w:rsid w:val="00640E33"/>
    <w:rsid w:val="006417F3"/>
    <w:rsid w:val="00641821"/>
    <w:rsid w:val="006420AF"/>
    <w:rsid w:val="00642F0A"/>
    <w:rsid w:val="0064342E"/>
    <w:rsid w:val="00643C33"/>
    <w:rsid w:val="00644212"/>
    <w:rsid w:val="00644F73"/>
    <w:rsid w:val="006456EF"/>
    <w:rsid w:val="00645C59"/>
    <w:rsid w:val="00646725"/>
    <w:rsid w:val="0064678A"/>
    <w:rsid w:val="00647217"/>
    <w:rsid w:val="006476DB"/>
    <w:rsid w:val="00647738"/>
    <w:rsid w:val="0065011B"/>
    <w:rsid w:val="0065068A"/>
    <w:rsid w:val="006515C2"/>
    <w:rsid w:val="00652002"/>
    <w:rsid w:val="006522DF"/>
    <w:rsid w:val="00653313"/>
    <w:rsid w:val="00654BBA"/>
    <w:rsid w:val="00654E16"/>
    <w:rsid w:val="0065534B"/>
    <w:rsid w:val="00655EC4"/>
    <w:rsid w:val="00656E2D"/>
    <w:rsid w:val="00657668"/>
    <w:rsid w:val="00657A57"/>
    <w:rsid w:val="00657B12"/>
    <w:rsid w:val="00660536"/>
    <w:rsid w:val="0066081F"/>
    <w:rsid w:val="00660850"/>
    <w:rsid w:val="00660AAD"/>
    <w:rsid w:val="00660BF8"/>
    <w:rsid w:val="00661142"/>
    <w:rsid w:val="00661286"/>
    <w:rsid w:val="006615F6"/>
    <w:rsid w:val="00661AA3"/>
    <w:rsid w:val="00661C79"/>
    <w:rsid w:val="00661D6B"/>
    <w:rsid w:val="00661FEE"/>
    <w:rsid w:val="00662419"/>
    <w:rsid w:val="00662649"/>
    <w:rsid w:val="006639FF"/>
    <w:rsid w:val="00664459"/>
    <w:rsid w:val="006649B0"/>
    <w:rsid w:val="00664C69"/>
    <w:rsid w:val="006658BA"/>
    <w:rsid w:val="00665929"/>
    <w:rsid w:val="00665BA4"/>
    <w:rsid w:val="00665D12"/>
    <w:rsid w:val="00665F0B"/>
    <w:rsid w:val="00666B2B"/>
    <w:rsid w:val="00667282"/>
    <w:rsid w:val="00667B2E"/>
    <w:rsid w:val="00670643"/>
    <w:rsid w:val="00671A68"/>
    <w:rsid w:val="00671E91"/>
    <w:rsid w:val="00672086"/>
    <w:rsid w:val="00672C72"/>
    <w:rsid w:val="00672DC8"/>
    <w:rsid w:val="00673A69"/>
    <w:rsid w:val="00673AF3"/>
    <w:rsid w:val="00673C20"/>
    <w:rsid w:val="00673D17"/>
    <w:rsid w:val="0067475A"/>
    <w:rsid w:val="0067566A"/>
    <w:rsid w:val="00675830"/>
    <w:rsid w:val="00676943"/>
    <w:rsid w:val="00676DB8"/>
    <w:rsid w:val="00676FA9"/>
    <w:rsid w:val="00677039"/>
    <w:rsid w:val="0067724A"/>
    <w:rsid w:val="00677F68"/>
    <w:rsid w:val="00677F86"/>
    <w:rsid w:val="00680195"/>
    <w:rsid w:val="006806C9"/>
    <w:rsid w:val="00680A08"/>
    <w:rsid w:val="00680E55"/>
    <w:rsid w:val="0068157A"/>
    <w:rsid w:val="006817FC"/>
    <w:rsid w:val="00682563"/>
    <w:rsid w:val="00682D4B"/>
    <w:rsid w:val="00683B1F"/>
    <w:rsid w:val="00684DED"/>
    <w:rsid w:val="006853A1"/>
    <w:rsid w:val="00685524"/>
    <w:rsid w:val="006858EE"/>
    <w:rsid w:val="00686D12"/>
    <w:rsid w:val="00687EFC"/>
    <w:rsid w:val="006901DA"/>
    <w:rsid w:val="00690D9F"/>
    <w:rsid w:val="00690E86"/>
    <w:rsid w:val="006917D8"/>
    <w:rsid w:val="00691EB8"/>
    <w:rsid w:val="0069322F"/>
    <w:rsid w:val="006932A4"/>
    <w:rsid w:val="006939D2"/>
    <w:rsid w:val="006939F3"/>
    <w:rsid w:val="00694539"/>
    <w:rsid w:val="006946BD"/>
    <w:rsid w:val="00694BE6"/>
    <w:rsid w:val="00694D66"/>
    <w:rsid w:val="00695B70"/>
    <w:rsid w:val="00696318"/>
    <w:rsid w:val="00697C38"/>
    <w:rsid w:val="006A0E1D"/>
    <w:rsid w:val="006A1431"/>
    <w:rsid w:val="006A1C50"/>
    <w:rsid w:val="006A2706"/>
    <w:rsid w:val="006A2C88"/>
    <w:rsid w:val="006A3D97"/>
    <w:rsid w:val="006A4B07"/>
    <w:rsid w:val="006A548D"/>
    <w:rsid w:val="006A5B44"/>
    <w:rsid w:val="006A65AE"/>
    <w:rsid w:val="006A68F4"/>
    <w:rsid w:val="006A7CA4"/>
    <w:rsid w:val="006A7EB6"/>
    <w:rsid w:val="006B0015"/>
    <w:rsid w:val="006B0550"/>
    <w:rsid w:val="006B0BB2"/>
    <w:rsid w:val="006B0F08"/>
    <w:rsid w:val="006B0FAE"/>
    <w:rsid w:val="006B15D5"/>
    <w:rsid w:val="006B1AA0"/>
    <w:rsid w:val="006B1B79"/>
    <w:rsid w:val="006B1C8B"/>
    <w:rsid w:val="006B3BFE"/>
    <w:rsid w:val="006B4396"/>
    <w:rsid w:val="006B44CF"/>
    <w:rsid w:val="006B4553"/>
    <w:rsid w:val="006B46DC"/>
    <w:rsid w:val="006B515F"/>
    <w:rsid w:val="006B55C0"/>
    <w:rsid w:val="006B5904"/>
    <w:rsid w:val="006B5C26"/>
    <w:rsid w:val="006B5CA3"/>
    <w:rsid w:val="006B5FC5"/>
    <w:rsid w:val="006B6017"/>
    <w:rsid w:val="006B6721"/>
    <w:rsid w:val="006B6CD9"/>
    <w:rsid w:val="006B6D3E"/>
    <w:rsid w:val="006B7482"/>
    <w:rsid w:val="006B7FA5"/>
    <w:rsid w:val="006C10D5"/>
    <w:rsid w:val="006C1416"/>
    <w:rsid w:val="006C1687"/>
    <w:rsid w:val="006C1689"/>
    <w:rsid w:val="006C29CB"/>
    <w:rsid w:val="006C2C52"/>
    <w:rsid w:val="006C2D60"/>
    <w:rsid w:val="006C2EF1"/>
    <w:rsid w:val="006C4438"/>
    <w:rsid w:val="006C44E0"/>
    <w:rsid w:val="006C4C85"/>
    <w:rsid w:val="006C4EF7"/>
    <w:rsid w:val="006C56BF"/>
    <w:rsid w:val="006C57E8"/>
    <w:rsid w:val="006C607F"/>
    <w:rsid w:val="006C6411"/>
    <w:rsid w:val="006C64C6"/>
    <w:rsid w:val="006C6BD0"/>
    <w:rsid w:val="006C7248"/>
    <w:rsid w:val="006C7374"/>
    <w:rsid w:val="006C7E4E"/>
    <w:rsid w:val="006D0021"/>
    <w:rsid w:val="006D035B"/>
    <w:rsid w:val="006D09AF"/>
    <w:rsid w:val="006D0C89"/>
    <w:rsid w:val="006D0DB2"/>
    <w:rsid w:val="006D0F34"/>
    <w:rsid w:val="006D16DD"/>
    <w:rsid w:val="006D1C5B"/>
    <w:rsid w:val="006D25A4"/>
    <w:rsid w:val="006D2A0B"/>
    <w:rsid w:val="006D2CE5"/>
    <w:rsid w:val="006D359A"/>
    <w:rsid w:val="006D3726"/>
    <w:rsid w:val="006D41FD"/>
    <w:rsid w:val="006D4762"/>
    <w:rsid w:val="006D4F48"/>
    <w:rsid w:val="006D5090"/>
    <w:rsid w:val="006D55CE"/>
    <w:rsid w:val="006D57A3"/>
    <w:rsid w:val="006D5DD4"/>
    <w:rsid w:val="006D5F7C"/>
    <w:rsid w:val="006D7F2E"/>
    <w:rsid w:val="006E05F8"/>
    <w:rsid w:val="006E0745"/>
    <w:rsid w:val="006E118E"/>
    <w:rsid w:val="006E22DD"/>
    <w:rsid w:val="006E2305"/>
    <w:rsid w:val="006E32B4"/>
    <w:rsid w:val="006E4B79"/>
    <w:rsid w:val="006E5453"/>
    <w:rsid w:val="006E5CBE"/>
    <w:rsid w:val="006E6BFC"/>
    <w:rsid w:val="006E7119"/>
    <w:rsid w:val="006E7992"/>
    <w:rsid w:val="006F08FC"/>
    <w:rsid w:val="006F0A32"/>
    <w:rsid w:val="006F1054"/>
    <w:rsid w:val="006F171C"/>
    <w:rsid w:val="006F1C95"/>
    <w:rsid w:val="006F2017"/>
    <w:rsid w:val="006F242D"/>
    <w:rsid w:val="006F2915"/>
    <w:rsid w:val="006F410C"/>
    <w:rsid w:val="006F4402"/>
    <w:rsid w:val="006F4694"/>
    <w:rsid w:val="006F519C"/>
    <w:rsid w:val="006F57B4"/>
    <w:rsid w:val="006F5B77"/>
    <w:rsid w:val="006F5E66"/>
    <w:rsid w:val="006F6706"/>
    <w:rsid w:val="006F6C15"/>
    <w:rsid w:val="006F6D48"/>
    <w:rsid w:val="0070137D"/>
    <w:rsid w:val="007013BA"/>
    <w:rsid w:val="00701E0A"/>
    <w:rsid w:val="00702182"/>
    <w:rsid w:val="00702BE5"/>
    <w:rsid w:val="00702E6D"/>
    <w:rsid w:val="00704476"/>
    <w:rsid w:val="00704E3D"/>
    <w:rsid w:val="007055BF"/>
    <w:rsid w:val="007059E3"/>
    <w:rsid w:val="00705DAF"/>
    <w:rsid w:val="0070632A"/>
    <w:rsid w:val="007067D5"/>
    <w:rsid w:val="007067F6"/>
    <w:rsid w:val="0070680A"/>
    <w:rsid w:val="00707A23"/>
    <w:rsid w:val="00707C46"/>
    <w:rsid w:val="007101A0"/>
    <w:rsid w:val="00710418"/>
    <w:rsid w:val="007115F2"/>
    <w:rsid w:val="0071184F"/>
    <w:rsid w:val="00711A07"/>
    <w:rsid w:val="00711B34"/>
    <w:rsid w:val="00711B5E"/>
    <w:rsid w:val="00711BBD"/>
    <w:rsid w:val="007124CD"/>
    <w:rsid w:val="007140F9"/>
    <w:rsid w:val="00714732"/>
    <w:rsid w:val="00714A60"/>
    <w:rsid w:val="00714EA2"/>
    <w:rsid w:val="007161A1"/>
    <w:rsid w:val="007161E2"/>
    <w:rsid w:val="00716814"/>
    <w:rsid w:val="00716E6C"/>
    <w:rsid w:val="007173A1"/>
    <w:rsid w:val="007174B3"/>
    <w:rsid w:val="00717C1C"/>
    <w:rsid w:val="00720225"/>
    <w:rsid w:val="00720BC6"/>
    <w:rsid w:val="00721858"/>
    <w:rsid w:val="00721AC8"/>
    <w:rsid w:val="00721C83"/>
    <w:rsid w:val="00722480"/>
    <w:rsid w:val="00722BD4"/>
    <w:rsid w:val="0072305B"/>
    <w:rsid w:val="007234E1"/>
    <w:rsid w:val="00723E65"/>
    <w:rsid w:val="00724099"/>
    <w:rsid w:val="00724298"/>
    <w:rsid w:val="00724BAF"/>
    <w:rsid w:val="00724EA9"/>
    <w:rsid w:val="00725E90"/>
    <w:rsid w:val="00726519"/>
    <w:rsid w:val="0072686B"/>
    <w:rsid w:val="00727036"/>
    <w:rsid w:val="00727D56"/>
    <w:rsid w:val="00727D77"/>
    <w:rsid w:val="00727E73"/>
    <w:rsid w:val="0073086B"/>
    <w:rsid w:val="00731198"/>
    <w:rsid w:val="00731CA5"/>
    <w:rsid w:val="007328F6"/>
    <w:rsid w:val="00732D36"/>
    <w:rsid w:val="00733172"/>
    <w:rsid w:val="007331FB"/>
    <w:rsid w:val="00733F70"/>
    <w:rsid w:val="00734769"/>
    <w:rsid w:val="00736C99"/>
    <w:rsid w:val="00736E16"/>
    <w:rsid w:val="007376CF"/>
    <w:rsid w:val="00737A7B"/>
    <w:rsid w:val="00737C6E"/>
    <w:rsid w:val="00737C82"/>
    <w:rsid w:val="00740A1C"/>
    <w:rsid w:val="00741C6E"/>
    <w:rsid w:val="00741E3E"/>
    <w:rsid w:val="007428F4"/>
    <w:rsid w:val="0074299B"/>
    <w:rsid w:val="00742E35"/>
    <w:rsid w:val="007433CD"/>
    <w:rsid w:val="00743456"/>
    <w:rsid w:val="0074394E"/>
    <w:rsid w:val="00743D50"/>
    <w:rsid w:val="007441F8"/>
    <w:rsid w:val="00744F77"/>
    <w:rsid w:val="00745EB7"/>
    <w:rsid w:val="00746461"/>
    <w:rsid w:val="007467C1"/>
    <w:rsid w:val="00746D1B"/>
    <w:rsid w:val="007475F6"/>
    <w:rsid w:val="00747BDB"/>
    <w:rsid w:val="007500DA"/>
    <w:rsid w:val="00750BD7"/>
    <w:rsid w:val="00751534"/>
    <w:rsid w:val="00751841"/>
    <w:rsid w:val="0075225B"/>
    <w:rsid w:val="00752912"/>
    <w:rsid w:val="007532C0"/>
    <w:rsid w:val="00754260"/>
    <w:rsid w:val="0075476A"/>
    <w:rsid w:val="00754A28"/>
    <w:rsid w:val="00755963"/>
    <w:rsid w:val="00755D7E"/>
    <w:rsid w:val="0075657A"/>
    <w:rsid w:val="0075D0C8"/>
    <w:rsid w:val="0076033C"/>
    <w:rsid w:val="00760406"/>
    <w:rsid w:val="00760E53"/>
    <w:rsid w:val="0076146A"/>
    <w:rsid w:val="00761471"/>
    <w:rsid w:val="00762557"/>
    <w:rsid w:val="00763673"/>
    <w:rsid w:val="007636CE"/>
    <w:rsid w:val="00765029"/>
    <w:rsid w:val="00765C38"/>
    <w:rsid w:val="00766056"/>
    <w:rsid w:val="00766522"/>
    <w:rsid w:val="007669AB"/>
    <w:rsid w:val="007701ED"/>
    <w:rsid w:val="007704D7"/>
    <w:rsid w:val="00770AA6"/>
    <w:rsid w:val="0077135A"/>
    <w:rsid w:val="0077152F"/>
    <w:rsid w:val="0077156E"/>
    <w:rsid w:val="0077247E"/>
    <w:rsid w:val="00772D60"/>
    <w:rsid w:val="0077396B"/>
    <w:rsid w:val="0077403A"/>
    <w:rsid w:val="00774FF7"/>
    <w:rsid w:val="00775A27"/>
    <w:rsid w:val="00776B6F"/>
    <w:rsid w:val="00776C34"/>
    <w:rsid w:val="00777C32"/>
    <w:rsid w:val="00777D63"/>
    <w:rsid w:val="00780DBF"/>
    <w:rsid w:val="00780EF7"/>
    <w:rsid w:val="00782078"/>
    <w:rsid w:val="007827A4"/>
    <w:rsid w:val="00782CB1"/>
    <w:rsid w:val="00782D5B"/>
    <w:rsid w:val="00783973"/>
    <w:rsid w:val="00784727"/>
    <w:rsid w:val="00784D60"/>
    <w:rsid w:val="007850C3"/>
    <w:rsid w:val="00785A16"/>
    <w:rsid w:val="00785FBD"/>
    <w:rsid w:val="0078705B"/>
    <w:rsid w:val="00787219"/>
    <w:rsid w:val="007875BE"/>
    <w:rsid w:val="00787677"/>
    <w:rsid w:val="00787701"/>
    <w:rsid w:val="00787E47"/>
    <w:rsid w:val="007901F5"/>
    <w:rsid w:val="007907D2"/>
    <w:rsid w:val="007913B5"/>
    <w:rsid w:val="00792192"/>
    <w:rsid w:val="00793213"/>
    <w:rsid w:val="00793B14"/>
    <w:rsid w:val="00793F57"/>
    <w:rsid w:val="00794CCF"/>
    <w:rsid w:val="00796711"/>
    <w:rsid w:val="00796AF8"/>
    <w:rsid w:val="00796F04"/>
    <w:rsid w:val="0079772C"/>
    <w:rsid w:val="007A016A"/>
    <w:rsid w:val="007A0BEA"/>
    <w:rsid w:val="007A0EE0"/>
    <w:rsid w:val="007A1276"/>
    <w:rsid w:val="007A17A8"/>
    <w:rsid w:val="007A214B"/>
    <w:rsid w:val="007A2EE7"/>
    <w:rsid w:val="007A422B"/>
    <w:rsid w:val="007A4380"/>
    <w:rsid w:val="007A463D"/>
    <w:rsid w:val="007A4E83"/>
    <w:rsid w:val="007A5BE1"/>
    <w:rsid w:val="007A614B"/>
    <w:rsid w:val="007A61D2"/>
    <w:rsid w:val="007A64A6"/>
    <w:rsid w:val="007A6C74"/>
    <w:rsid w:val="007A6DA3"/>
    <w:rsid w:val="007A7E1C"/>
    <w:rsid w:val="007B0399"/>
    <w:rsid w:val="007B047E"/>
    <w:rsid w:val="007B067B"/>
    <w:rsid w:val="007B0CED"/>
    <w:rsid w:val="007B0D52"/>
    <w:rsid w:val="007B0F71"/>
    <w:rsid w:val="007B106E"/>
    <w:rsid w:val="007B10C3"/>
    <w:rsid w:val="007B13C9"/>
    <w:rsid w:val="007B13EA"/>
    <w:rsid w:val="007B17E3"/>
    <w:rsid w:val="007B1B55"/>
    <w:rsid w:val="007B1C35"/>
    <w:rsid w:val="007B1F3A"/>
    <w:rsid w:val="007B201E"/>
    <w:rsid w:val="007B2264"/>
    <w:rsid w:val="007B245F"/>
    <w:rsid w:val="007B331E"/>
    <w:rsid w:val="007B3DB6"/>
    <w:rsid w:val="007B4AA0"/>
    <w:rsid w:val="007B4B12"/>
    <w:rsid w:val="007B5221"/>
    <w:rsid w:val="007B534F"/>
    <w:rsid w:val="007B5359"/>
    <w:rsid w:val="007B5E10"/>
    <w:rsid w:val="007B5EB4"/>
    <w:rsid w:val="007B633F"/>
    <w:rsid w:val="007B6B21"/>
    <w:rsid w:val="007B6BA4"/>
    <w:rsid w:val="007B6C56"/>
    <w:rsid w:val="007B6CD2"/>
    <w:rsid w:val="007B79DF"/>
    <w:rsid w:val="007C05F6"/>
    <w:rsid w:val="007C0652"/>
    <w:rsid w:val="007C06A2"/>
    <w:rsid w:val="007C082B"/>
    <w:rsid w:val="007C13EC"/>
    <w:rsid w:val="007C1CF6"/>
    <w:rsid w:val="007C2F2D"/>
    <w:rsid w:val="007C30C7"/>
    <w:rsid w:val="007C34D1"/>
    <w:rsid w:val="007C4644"/>
    <w:rsid w:val="007C4707"/>
    <w:rsid w:val="007C485A"/>
    <w:rsid w:val="007C507F"/>
    <w:rsid w:val="007C555F"/>
    <w:rsid w:val="007C606F"/>
    <w:rsid w:val="007C6976"/>
    <w:rsid w:val="007C7022"/>
    <w:rsid w:val="007C71FF"/>
    <w:rsid w:val="007C7392"/>
    <w:rsid w:val="007C7F06"/>
    <w:rsid w:val="007D166D"/>
    <w:rsid w:val="007D1798"/>
    <w:rsid w:val="007D1A6C"/>
    <w:rsid w:val="007D1B30"/>
    <w:rsid w:val="007D1E4D"/>
    <w:rsid w:val="007D1EB8"/>
    <w:rsid w:val="007D2758"/>
    <w:rsid w:val="007D2796"/>
    <w:rsid w:val="007D2C5B"/>
    <w:rsid w:val="007D320A"/>
    <w:rsid w:val="007D33D1"/>
    <w:rsid w:val="007D407C"/>
    <w:rsid w:val="007D523F"/>
    <w:rsid w:val="007D5B19"/>
    <w:rsid w:val="007D62D2"/>
    <w:rsid w:val="007D649E"/>
    <w:rsid w:val="007D6A0C"/>
    <w:rsid w:val="007D71DC"/>
    <w:rsid w:val="007E040C"/>
    <w:rsid w:val="007E1709"/>
    <w:rsid w:val="007E1DAD"/>
    <w:rsid w:val="007E2FDF"/>
    <w:rsid w:val="007E33CF"/>
    <w:rsid w:val="007E390F"/>
    <w:rsid w:val="007E53D9"/>
    <w:rsid w:val="007E5551"/>
    <w:rsid w:val="007E5E23"/>
    <w:rsid w:val="007E60F8"/>
    <w:rsid w:val="007E62BB"/>
    <w:rsid w:val="007E7B45"/>
    <w:rsid w:val="007F04EB"/>
    <w:rsid w:val="007F15DE"/>
    <w:rsid w:val="007F318E"/>
    <w:rsid w:val="007F37F2"/>
    <w:rsid w:val="007F3B81"/>
    <w:rsid w:val="007F3B95"/>
    <w:rsid w:val="007F3E35"/>
    <w:rsid w:val="007F4629"/>
    <w:rsid w:val="007F487A"/>
    <w:rsid w:val="007F4A2F"/>
    <w:rsid w:val="007F4E65"/>
    <w:rsid w:val="007F57F4"/>
    <w:rsid w:val="007F5D55"/>
    <w:rsid w:val="007F60F3"/>
    <w:rsid w:val="007F7181"/>
    <w:rsid w:val="007F7724"/>
    <w:rsid w:val="008007F3"/>
    <w:rsid w:val="00800814"/>
    <w:rsid w:val="00800D4B"/>
    <w:rsid w:val="00802174"/>
    <w:rsid w:val="008027BA"/>
    <w:rsid w:val="008030ED"/>
    <w:rsid w:val="008057CB"/>
    <w:rsid w:val="00805B23"/>
    <w:rsid w:val="00805F6B"/>
    <w:rsid w:val="00806BDA"/>
    <w:rsid w:val="00806E83"/>
    <w:rsid w:val="00807159"/>
    <w:rsid w:val="00807FB3"/>
    <w:rsid w:val="008101A3"/>
    <w:rsid w:val="008102BF"/>
    <w:rsid w:val="00810464"/>
    <w:rsid w:val="0081049E"/>
    <w:rsid w:val="00810656"/>
    <w:rsid w:val="008106A0"/>
    <w:rsid w:val="00810B1C"/>
    <w:rsid w:val="00810D4C"/>
    <w:rsid w:val="00810DCA"/>
    <w:rsid w:val="008110E7"/>
    <w:rsid w:val="008115F6"/>
    <w:rsid w:val="008116F6"/>
    <w:rsid w:val="008117A6"/>
    <w:rsid w:val="00811B0C"/>
    <w:rsid w:val="00811E7E"/>
    <w:rsid w:val="0081257D"/>
    <w:rsid w:val="008132B2"/>
    <w:rsid w:val="008135D3"/>
    <w:rsid w:val="00813786"/>
    <w:rsid w:val="008147F3"/>
    <w:rsid w:val="008148EB"/>
    <w:rsid w:val="00814D71"/>
    <w:rsid w:val="008152F0"/>
    <w:rsid w:val="008155F4"/>
    <w:rsid w:val="00815DA7"/>
    <w:rsid w:val="00815EEC"/>
    <w:rsid w:val="00816252"/>
    <w:rsid w:val="00816A61"/>
    <w:rsid w:val="00817233"/>
    <w:rsid w:val="008173A6"/>
    <w:rsid w:val="00817DD3"/>
    <w:rsid w:val="00820857"/>
    <w:rsid w:val="00821220"/>
    <w:rsid w:val="0082125B"/>
    <w:rsid w:val="00821C1E"/>
    <w:rsid w:val="00821D19"/>
    <w:rsid w:val="008220F1"/>
    <w:rsid w:val="00822B36"/>
    <w:rsid w:val="00823B78"/>
    <w:rsid w:val="008243C4"/>
    <w:rsid w:val="00824749"/>
    <w:rsid w:val="00824C91"/>
    <w:rsid w:val="00824D6E"/>
    <w:rsid w:val="00824DCD"/>
    <w:rsid w:val="00824E68"/>
    <w:rsid w:val="00824FB2"/>
    <w:rsid w:val="00825C12"/>
    <w:rsid w:val="0082602C"/>
    <w:rsid w:val="00826AF7"/>
    <w:rsid w:val="00826B04"/>
    <w:rsid w:val="00826B3E"/>
    <w:rsid w:val="00826BA9"/>
    <w:rsid w:val="00827318"/>
    <w:rsid w:val="008273A4"/>
    <w:rsid w:val="008273E0"/>
    <w:rsid w:val="00827899"/>
    <w:rsid w:val="0083005D"/>
    <w:rsid w:val="0083035D"/>
    <w:rsid w:val="0083045A"/>
    <w:rsid w:val="00830953"/>
    <w:rsid w:val="008309CE"/>
    <w:rsid w:val="00830A24"/>
    <w:rsid w:val="00830AFA"/>
    <w:rsid w:val="00830D8A"/>
    <w:rsid w:val="00831638"/>
    <w:rsid w:val="00831A01"/>
    <w:rsid w:val="00832107"/>
    <w:rsid w:val="00832497"/>
    <w:rsid w:val="00832960"/>
    <w:rsid w:val="00833792"/>
    <w:rsid w:val="00833878"/>
    <w:rsid w:val="00834946"/>
    <w:rsid w:val="0083578F"/>
    <w:rsid w:val="00835C49"/>
    <w:rsid w:val="0083634C"/>
    <w:rsid w:val="0083679C"/>
    <w:rsid w:val="0083731D"/>
    <w:rsid w:val="00837860"/>
    <w:rsid w:val="00837B1E"/>
    <w:rsid w:val="00840297"/>
    <w:rsid w:val="008414EC"/>
    <w:rsid w:val="008423D3"/>
    <w:rsid w:val="008426D2"/>
    <w:rsid w:val="008428FA"/>
    <w:rsid w:val="00842CF2"/>
    <w:rsid w:val="0084308A"/>
    <w:rsid w:val="008434A5"/>
    <w:rsid w:val="00843C22"/>
    <w:rsid w:val="00844187"/>
    <w:rsid w:val="0084437B"/>
    <w:rsid w:val="008443E2"/>
    <w:rsid w:val="008458D0"/>
    <w:rsid w:val="00845FAE"/>
    <w:rsid w:val="00846BFF"/>
    <w:rsid w:val="0084751C"/>
    <w:rsid w:val="0085008A"/>
    <w:rsid w:val="0085235B"/>
    <w:rsid w:val="008524EB"/>
    <w:rsid w:val="00852B31"/>
    <w:rsid w:val="0085302B"/>
    <w:rsid w:val="0085327E"/>
    <w:rsid w:val="008532A9"/>
    <w:rsid w:val="008540A9"/>
    <w:rsid w:val="0085445C"/>
    <w:rsid w:val="00854733"/>
    <w:rsid w:val="008551B0"/>
    <w:rsid w:val="00855284"/>
    <w:rsid w:val="00856437"/>
    <w:rsid w:val="00856D49"/>
    <w:rsid w:val="00857781"/>
    <w:rsid w:val="00857D87"/>
    <w:rsid w:val="00860A38"/>
    <w:rsid w:val="00860A5D"/>
    <w:rsid w:val="00860FF2"/>
    <w:rsid w:val="00861882"/>
    <w:rsid w:val="00861D04"/>
    <w:rsid w:val="00862F8E"/>
    <w:rsid w:val="00863211"/>
    <w:rsid w:val="0086395C"/>
    <w:rsid w:val="00863971"/>
    <w:rsid w:val="00863D0D"/>
    <w:rsid w:val="00864181"/>
    <w:rsid w:val="00864730"/>
    <w:rsid w:val="008648D6"/>
    <w:rsid w:val="008649C0"/>
    <w:rsid w:val="00864DC7"/>
    <w:rsid w:val="008653A4"/>
    <w:rsid w:val="00867EAA"/>
    <w:rsid w:val="00870C3D"/>
    <w:rsid w:val="008717BF"/>
    <w:rsid w:val="0087193A"/>
    <w:rsid w:val="0087249A"/>
    <w:rsid w:val="008727D2"/>
    <w:rsid w:val="00872D6F"/>
    <w:rsid w:val="008732AC"/>
    <w:rsid w:val="00873DA8"/>
    <w:rsid w:val="00873FCC"/>
    <w:rsid w:val="00874476"/>
    <w:rsid w:val="008746E0"/>
    <w:rsid w:val="00874B5F"/>
    <w:rsid w:val="00874E79"/>
    <w:rsid w:val="00874EB3"/>
    <w:rsid w:val="00874F08"/>
    <w:rsid w:val="008753EF"/>
    <w:rsid w:val="008758DD"/>
    <w:rsid w:val="00875964"/>
    <w:rsid w:val="00876909"/>
    <w:rsid w:val="00876E1B"/>
    <w:rsid w:val="00877018"/>
    <w:rsid w:val="0087744F"/>
    <w:rsid w:val="00877512"/>
    <w:rsid w:val="00877839"/>
    <w:rsid w:val="00882021"/>
    <w:rsid w:val="00882B58"/>
    <w:rsid w:val="00882D0F"/>
    <w:rsid w:val="008831F0"/>
    <w:rsid w:val="00883248"/>
    <w:rsid w:val="00883331"/>
    <w:rsid w:val="008836AF"/>
    <w:rsid w:val="00883748"/>
    <w:rsid w:val="00883BF4"/>
    <w:rsid w:val="00883DB5"/>
    <w:rsid w:val="0088403E"/>
    <w:rsid w:val="00884C18"/>
    <w:rsid w:val="00884DEF"/>
    <w:rsid w:val="008852D1"/>
    <w:rsid w:val="00885968"/>
    <w:rsid w:val="00885A61"/>
    <w:rsid w:val="0088634D"/>
    <w:rsid w:val="008865E6"/>
    <w:rsid w:val="00887071"/>
    <w:rsid w:val="0088711A"/>
    <w:rsid w:val="0088739A"/>
    <w:rsid w:val="00887AAE"/>
    <w:rsid w:val="00890F5A"/>
    <w:rsid w:val="00890F5E"/>
    <w:rsid w:val="0089125B"/>
    <w:rsid w:val="00891609"/>
    <w:rsid w:val="00891951"/>
    <w:rsid w:val="00891AE8"/>
    <w:rsid w:val="0089248E"/>
    <w:rsid w:val="008927FA"/>
    <w:rsid w:val="00892C27"/>
    <w:rsid w:val="00892E25"/>
    <w:rsid w:val="008938CF"/>
    <w:rsid w:val="008943BE"/>
    <w:rsid w:val="00894955"/>
    <w:rsid w:val="00894D16"/>
    <w:rsid w:val="00895600"/>
    <w:rsid w:val="00895A1C"/>
    <w:rsid w:val="00895EE3"/>
    <w:rsid w:val="00896412"/>
    <w:rsid w:val="0089689A"/>
    <w:rsid w:val="00897167"/>
    <w:rsid w:val="008979B8"/>
    <w:rsid w:val="008A04A3"/>
    <w:rsid w:val="008A08EC"/>
    <w:rsid w:val="008A0B91"/>
    <w:rsid w:val="008A0BE4"/>
    <w:rsid w:val="008A1327"/>
    <w:rsid w:val="008A477D"/>
    <w:rsid w:val="008A5441"/>
    <w:rsid w:val="008A58CF"/>
    <w:rsid w:val="008A6AB5"/>
    <w:rsid w:val="008A6D57"/>
    <w:rsid w:val="008A6F1C"/>
    <w:rsid w:val="008A72B6"/>
    <w:rsid w:val="008A7398"/>
    <w:rsid w:val="008A73CB"/>
    <w:rsid w:val="008A789F"/>
    <w:rsid w:val="008A7DAF"/>
    <w:rsid w:val="008A7DF9"/>
    <w:rsid w:val="008B088D"/>
    <w:rsid w:val="008B0AA2"/>
    <w:rsid w:val="008B1014"/>
    <w:rsid w:val="008B233D"/>
    <w:rsid w:val="008B2381"/>
    <w:rsid w:val="008B26EB"/>
    <w:rsid w:val="008B2725"/>
    <w:rsid w:val="008B2823"/>
    <w:rsid w:val="008B295E"/>
    <w:rsid w:val="008B2F22"/>
    <w:rsid w:val="008B2F7C"/>
    <w:rsid w:val="008B3852"/>
    <w:rsid w:val="008B447B"/>
    <w:rsid w:val="008B5EBE"/>
    <w:rsid w:val="008B658F"/>
    <w:rsid w:val="008B69B5"/>
    <w:rsid w:val="008B765D"/>
    <w:rsid w:val="008B7A9F"/>
    <w:rsid w:val="008B7BEE"/>
    <w:rsid w:val="008C0428"/>
    <w:rsid w:val="008C0482"/>
    <w:rsid w:val="008C1044"/>
    <w:rsid w:val="008C18F9"/>
    <w:rsid w:val="008C1D9B"/>
    <w:rsid w:val="008C26D4"/>
    <w:rsid w:val="008C34C1"/>
    <w:rsid w:val="008C3863"/>
    <w:rsid w:val="008C39D5"/>
    <w:rsid w:val="008C3C64"/>
    <w:rsid w:val="008C3ED1"/>
    <w:rsid w:val="008C4E47"/>
    <w:rsid w:val="008C5725"/>
    <w:rsid w:val="008C5BA0"/>
    <w:rsid w:val="008C60F2"/>
    <w:rsid w:val="008C65E3"/>
    <w:rsid w:val="008C6FF0"/>
    <w:rsid w:val="008C7027"/>
    <w:rsid w:val="008C730E"/>
    <w:rsid w:val="008C7956"/>
    <w:rsid w:val="008D07EA"/>
    <w:rsid w:val="008D0AE6"/>
    <w:rsid w:val="008D0C36"/>
    <w:rsid w:val="008D0C83"/>
    <w:rsid w:val="008D0D08"/>
    <w:rsid w:val="008D0DD8"/>
    <w:rsid w:val="008D19C9"/>
    <w:rsid w:val="008D1BC3"/>
    <w:rsid w:val="008D1C0D"/>
    <w:rsid w:val="008D1ED7"/>
    <w:rsid w:val="008D218B"/>
    <w:rsid w:val="008D2895"/>
    <w:rsid w:val="008D34E3"/>
    <w:rsid w:val="008D3E9D"/>
    <w:rsid w:val="008D3EA1"/>
    <w:rsid w:val="008D4ED6"/>
    <w:rsid w:val="008D5CFD"/>
    <w:rsid w:val="008D5FAC"/>
    <w:rsid w:val="008D732A"/>
    <w:rsid w:val="008D7506"/>
    <w:rsid w:val="008D7941"/>
    <w:rsid w:val="008E0058"/>
    <w:rsid w:val="008E03A4"/>
    <w:rsid w:val="008E1782"/>
    <w:rsid w:val="008E1C5A"/>
    <w:rsid w:val="008E1EA8"/>
    <w:rsid w:val="008E2584"/>
    <w:rsid w:val="008E2BE7"/>
    <w:rsid w:val="008E30E1"/>
    <w:rsid w:val="008E31F5"/>
    <w:rsid w:val="008E38D1"/>
    <w:rsid w:val="008E3A06"/>
    <w:rsid w:val="008E3C4F"/>
    <w:rsid w:val="008E3D94"/>
    <w:rsid w:val="008E4493"/>
    <w:rsid w:val="008E44FB"/>
    <w:rsid w:val="008E45F6"/>
    <w:rsid w:val="008E4BEB"/>
    <w:rsid w:val="008E519E"/>
    <w:rsid w:val="008E6541"/>
    <w:rsid w:val="008E7561"/>
    <w:rsid w:val="008F0137"/>
    <w:rsid w:val="008F064B"/>
    <w:rsid w:val="008F1959"/>
    <w:rsid w:val="008F19CE"/>
    <w:rsid w:val="008F242E"/>
    <w:rsid w:val="008F2907"/>
    <w:rsid w:val="008F2A07"/>
    <w:rsid w:val="008F39AD"/>
    <w:rsid w:val="008F404A"/>
    <w:rsid w:val="008F49FE"/>
    <w:rsid w:val="008F4F8C"/>
    <w:rsid w:val="008F51A8"/>
    <w:rsid w:val="008F70DF"/>
    <w:rsid w:val="008F7B20"/>
    <w:rsid w:val="0090156F"/>
    <w:rsid w:val="00901D3F"/>
    <w:rsid w:val="0090288E"/>
    <w:rsid w:val="00902E46"/>
    <w:rsid w:val="009037AE"/>
    <w:rsid w:val="00903F94"/>
    <w:rsid w:val="0090473A"/>
    <w:rsid w:val="009049C6"/>
    <w:rsid w:val="00904C1E"/>
    <w:rsid w:val="00904E3C"/>
    <w:rsid w:val="00906080"/>
    <w:rsid w:val="009064FC"/>
    <w:rsid w:val="009068B5"/>
    <w:rsid w:val="00906ED3"/>
    <w:rsid w:val="009074E2"/>
    <w:rsid w:val="00907820"/>
    <w:rsid w:val="009079A3"/>
    <w:rsid w:val="00911052"/>
    <w:rsid w:val="0091129D"/>
    <w:rsid w:val="009115E0"/>
    <w:rsid w:val="009116A3"/>
    <w:rsid w:val="00911AD7"/>
    <w:rsid w:val="00911DAC"/>
    <w:rsid w:val="009125A0"/>
    <w:rsid w:val="00912710"/>
    <w:rsid w:val="0091310F"/>
    <w:rsid w:val="00913650"/>
    <w:rsid w:val="00914FC3"/>
    <w:rsid w:val="00915D6D"/>
    <w:rsid w:val="00915E9D"/>
    <w:rsid w:val="00915F85"/>
    <w:rsid w:val="009201BA"/>
    <w:rsid w:val="009205E5"/>
    <w:rsid w:val="0092062B"/>
    <w:rsid w:val="00920DBC"/>
    <w:rsid w:val="00921877"/>
    <w:rsid w:val="00922050"/>
    <w:rsid w:val="00922220"/>
    <w:rsid w:val="00922457"/>
    <w:rsid w:val="00922501"/>
    <w:rsid w:val="009225E8"/>
    <w:rsid w:val="00922894"/>
    <w:rsid w:val="00923896"/>
    <w:rsid w:val="0092389E"/>
    <w:rsid w:val="009241F1"/>
    <w:rsid w:val="00924378"/>
    <w:rsid w:val="00924958"/>
    <w:rsid w:val="0092555C"/>
    <w:rsid w:val="0092576E"/>
    <w:rsid w:val="0092599E"/>
    <w:rsid w:val="00925BB3"/>
    <w:rsid w:val="009260B0"/>
    <w:rsid w:val="009260F6"/>
    <w:rsid w:val="00927FD3"/>
    <w:rsid w:val="00930265"/>
    <w:rsid w:val="00930B27"/>
    <w:rsid w:val="0093163E"/>
    <w:rsid w:val="009318A3"/>
    <w:rsid w:val="00931C78"/>
    <w:rsid w:val="00933137"/>
    <w:rsid w:val="009332ED"/>
    <w:rsid w:val="0093365D"/>
    <w:rsid w:val="009337D3"/>
    <w:rsid w:val="009337DB"/>
    <w:rsid w:val="00933ABB"/>
    <w:rsid w:val="00933AEA"/>
    <w:rsid w:val="0093432F"/>
    <w:rsid w:val="0093449A"/>
    <w:rsid w:val="00934674"/>
    <w:rsid w:val="00934E9A"/>
    <w:rsid w:val="0093520A"/>
    <w:rsid w:val="00935284"/>
    <w:rsid w:val="00935511"/>
    <w:rsid w:val="00936D61"/>
    <w:rsid w:val="0093744B"/>
    <w:rsid w:val="00937A81"/>
    <w:rsid w:val="00940044"/>
    <w:rsid w:val="00940276"/>
    <w:rsid w:val="0094030D"/>
    <w:rsid w:val="009407D1"/>
    <w:rsid w:val="00940DC0"/>
    <w:rsid w:val="0094164F"/>
    <w:rsid w:val="00941ED7"/>
    <w:rsid w:val="009421BC"/>
    <w:rsid w:val="00942365"/>
    <w:rsid w:val="009423A7"/>
    <w:rsid w:val="00942F7A"/>
    <w:rsid w:val="009433AE"/>
    <w:rsid w:val="0094347A"/>
    <w:rsid w:val="009440DF"/>
    <w:rsid w:val="00944695"/>
    <w:rsid w:val="009454AB"/>
    <w:rsid w:val="009456DC"/>
    <w:rsid w:val="0094588C"/>
    <w:rsid w:val="00945D49"/>
    <w:rsid w:val="00946581"/>
    <w:rsid w:val="009467D9"/>
    <w:rsid w:val="009469C5"/>
    <w:rsid w:val="00947F40"/>
    <w:rsid w:val="00950FB7"/>
    <w:rsid w:val="00950FE1"/>
    <w:rsid w:val="00951223"/>
    <w:rsid w:val="00951493"/>
    <w:rsid w:val="0095296D"/>
    <w:rsid w:val="00952EE2"/>
    <w:rsid w:val="0095351C"/>
    <w:rsid w:val="00954435"/>
    <w:rsid w:val="00954968"/>
    <w:rsid w:val="00954AC6"/>
    <w:rsid w:val="00955019"/>
    <w:rsid w:val="00955638"/>
    <w:rsid w:val="00955A00"/>
    <w:rsid w:val="00955B4A"/>
    <w:rsid w:val="00956F3A"/>
    <w:rsid w:val="00957144"/>
    <w:rsid w:val="0095747F"/>
    <w:rsid w:val="009575DF"/>
    <w:rsid w:val="00957DB4"/>
    <w:rsid w:val="00957E90"/>
    <w:rsid w:val="00957FA1"/>
    <w:rsid w:val="009608ED"/>
    <w:rsid w:val="00961DD2"/>
    <w:rsid w:val="00961FE4"/>
    <w:rsid w:val="00962822"/>
    <w:rsid w:val="009628D0"/>
    <w:rsid w:val="00962978"/>
    <w:rsid w:val="00962BAC"/>
    <w:rsid w:val="00963A84"/>
    <w:rsid w:val="00963E51"/>
    <w:rsid w:val="0096474A"/>
    <w:rsid w:val="00964818"/>
    <w:rsid w:val="00964BC6"/>
    <w:rsid w:val="009657A4"/>
    <w:rsid w:val="009708CD"/>
    <w:rsid w:val="00971227"/>
    <w:rsid w:val="00972143"/>
    <w:rsid w:val="00972198"/>
    <w:rsid w:val="00972908"/>
    <w:rsid w:val="009739E1"/>
    <w:rsid w:val="00973A68"/>
    <w:rsid w:val="00973A8D"/>
    <w:rsid w:val="00973D15"/>
    <w:rsid w:val="00973D9A"/>
    <w:rsid w:val="0097491F"/>
    <w:rsid w:val="00974D34"/>
    <w:rsid w:val="00975097"/>
    <w:rsid w:val="00975927"/>
    <w:rsid w:val="00976077"/>
    <w:rsid w:val="0097653C"/>
    <w:rsid w:val="00977720"/>
    <w:rsid w:val="009779A3"/>
    <w:rsid w:val="009800B4"/>
    <w:rsid w:val="009804DF"/>
    <w:rsid w:val="00980D9C"/>
    <w:rsid w:val="00980EB1"/>
    <w:rsid w:val="0098239E"/>
    <w:rsid w:val="0098340E"/>
    <w:rsid w:val="009841B0"/>
    <w:rsid w:val="00984CB3"/>
    <w:rsid w:val="009862A9"/>
    <w:rsid w:val="00986B0B"/>
    <w:rsid w:val="00986F96"/>
    <w:rsid w:val="009874C9"/>
    <w:rsid w:val="00987AA8"/>
    <w:rsid w:val="00987DD6"/>
    <w:rsid w:val="009900A6"/>
    <w:rsid w:val="00990A34"/>
    <w:rsid w:val="00990E74"/>
    <w:rsid w:val="00991C71"/>
    <w:rsid w:val="00992022"/>
    <w:rsid w:val="00992B0C"/>
    <w:rsid w:val="00993B44"/>
    <w:rsid w:val="00994DC6"/>
    <w:rsid w:val="0099611C"/>
    <w:rsid w:val="009964B2"/>
    <w:rsid w:val="009967BC"/>
    <w:rsid w:val="00996C9D"/>
    <w:rsid w:val="00997427"/>
    <w:rsid w:val="00997627"/>
    <w:rsid w:val="009976E6"/>
    <w:rsid w:val="00997D48"/>
    <w:rsid w:val="009A0101"/>
    <w:rsid w:val="009A0AA7"/>
    <w:rsid w:val="009A0C45"/>
    <w:rsid w:val="009A1F8A"/>
    <w:rsid w:val="009A2061"/>
    <w:rsid w:val="009A391C"/>
    <w:rsid w:val="009A3E9F"/>
    <w:rsid w:val="009A3EB5"/>
    <w:rsid w:val="009A3F98"/>
    <w:rsid w:val="009A4901"/>
    <w:rsid w:val="009A4A6F"/>
    <w:rsid w:val="009A51ED"/>
    <w:rsid w:val="009A568E"/>
    <w:rsid w:val="009A639F"/>
    <w:rsid w:val="009A66A8"/>
    <w:rsid w:val="009A7EA9"/>
    <w:rsid w:val="009B09B4"/>
    <w:rsid w:val="009B0A6E"/>
    <w:rsid w:val="009B0AEA"/>
    <w:rsid w:val="009B18A5"/>
    <w:rsid w:val="009B2292"/>
    <w:rsid w:val="009B25CA"/>
    <w:rsid w:val="009B2BAE"/>
    <w:rsid w:val="009B2FAC"/>
    <w:rsid w:val="009B372B"/>
    <w:rsid w:val="009B39A9"/>
    <w:rsid w:val="009B3A93"/>
    <w:rsid w:val="009B42A8"/>
    <w:rsid w:val="009B4BAF"/>
    <w:rsid w:val="009B4DE5"/>
    <w:rsid w:val="009B4FFE"/>
    <w:rsid w:val="009B5023"/>
    <w:rsid w:val="009B56A6"/>
    <w:rsid w:val="009B5795"/>
    <w:rsid w:val="009B5D28"/>
    <w:rsid w:val="009B6148"/>
    <w:rsid w:val="009B6286"/>
    <w:rsid w:val="009B62DA"/>
    <w:rsid w:val="009B6EEA"/>
    <w:rsid w:val="009B7B89"/>
    <w:rsid w:val="009C0591"/>
    <w:rsid w:val="009C0BBB"/>
    <w:rsid w:val="009C0FDE"/>
    <w:rsid w:val="009C15C5"/>
    <w:rsid w:val="009C1962"/>
    <w:rsid w:val="009C21F0"/>
    <w:rsid w:val="009C27F2"/>
    <w:rsid w:val="009C3576"/>
    <w:rsid w:val="009C3656"/>
    <w:rsid w:val="009C3CED"/>
    <w:rsid w:val="009C3E2A"/>
    <w:rsid w:val="009C40B2"/>
    <w:rsid w:val="009C4674"/>
    <w:rsid w:val="009C4C7B"/>
    <w:rsid w:val="009C52C6"/>
    <w:rsid w:val="009C5662"/>
    <w:rsid w:val="009C5CB8"/>
    <w:rsid w:val="009C5E93"/>
    <w:rsid w:val="009C6444"/>
    <w:rsid w:val="009C6829"/>
    <w:rsid w:val="009C684B"/>
    <w:rsid w:val="009C6D37"/>
    <w:rsid w:val="009C738C"/>
    <w:rsid w:val="009C75D3"/>
    <w:rsid w:val="009C78AD"/>
    <w:rsid w:val="009C7CC1"/>
    <w:rsid w:val="009C7CF8"/>
    <w:rsid w:val="009D004D"/>
    <w:rsid w:val="009D071C"/>
    <w:rsid w:val="009D0ED7"/>
    <w:rsid w:val="009D154D"/>
    <w:rsid w:val="009D2CDE"/>
    <w:rsid w:val="009D3551"/>
    <w:rsid w:val="009D35D3"/>
    <w:rsid w:val="009D367B"/>
    <w:rsid w:val="009D372F"/>
    <w:rsid w:val="009D3922"/>
    <w:rsid w:val="009D3B00"/>
    <w:rsid w:val="009D4001"/>
    <w:rsid w:val="009D414D"/>
    <w:rsid w:val="009D4537"/>
    <w:rsid w:val="009D46C9"/>
    <w:rsid w:val="009D4746"/>
    <w:rsid w:val="009D4D8E"/>
    <w:rsid w:val="009D508A"/>
    <w:rsid w:val="009D5501"/>
    <w:rsid w:val="009D60BA"/>
    <w:rsid w:val="009D6640"/>
    <w:rsid w:val="009D67D1"/>
    <w:rsid w:val="009D6D0A"/>
    <w:rsid w:val="009D7CBB"/>
    <w:rsid w:val="009E043B"/>
    <w:rsid w:val="009E058C"/>
    <w:rsid w:val="009E1369"/>
    <w:rsid w:val="009E13EF"/>
    <w:rsid w:val="009E1A66"/>
    <w:rsid w:val="009E1B98"/>
    <w:rsid w:val="009E1EAA"/>
    <w:rsid w:val="009E1EB9"/>
    <w:rsid w:val="009E1EFE"/>
    <w:rsid w:val="009E2668"/>
    <w:rsid w:val="009E27E0"/>
    <w:rsid w:val="009E2A19"/>
    <w:rsid w:val="009E2EB8"/>
    <w:rsid w:val="009E2EF6"/>
    <w:rsid w:val="009E32BB"/>
    <w:rsid w:val="009E3B2D"/>
    <w:rsid w:val="009E4157"/>
    <w:rsid w:val="009E415B"/>
    <w:rsid w:val="009E4D19"/>
    <w:rsid w:val="009E50E3"/>
    <w:rsid w:val="009E5449"/>
    <w:rsid w:val="009E55EF"/>
    <w:rsid w:val="009E55FC"/>
    <w:rsid w:val="009E62FD"/>
    <w:rsid w:val="009E662E"/>
    <w:rsid w:val="009E6E70"/>
    <w:rsid w:val="009E6E7C"/>
    <w:rsid w:val="009E7287"/>
    <w:rsid w:val="009E75A4"/>
    <w:rsid w:val="009E7951"/>
    <w:rsid w:val="009F05AA"/>
    <w:rsid w:val="009F06AE"/>
    <w:rsid w:val="009F1F2B"/>
    <w:rsid w:val="009F394D"/>
    <w:rsid w:val="009F3AA5"/>
    <w:rsid w:val="009F44C6"/>
    <w:rsid w:val="009F4E6E"/>
    <w:rsid w:val="009F4ED5"/>
    <w:rsid w:val="009F5B51"/>
    <w:rsid w:val="009F6461"/>
    <w:rsid w:val="009F662F"/>
    <w:rsid w:val="009F667C"/>
    <w:rsid w:val="009F67EB"/>
    <w:rsid w:val="009F784E"/>
    <w:rsid w:val="009F7EEA"/>
    <w:rsid w:val="00A00269"/>
    <w:rsid w:val="00A0037B"/>
    <w:rsid w:val="00A0041E"/>
    <w:rsid w:val="00A00701"/>
    <w:rsid w:val="00A00EA5"/>
    <w:rsid w:val="00A023A6"/>
    <w:rsid w:val="00A02724"/>
    <w:rsid w:val="00A0317A"/>
    <w:rsid w:val="00A0559B"/>
    <w:rsid w:val="00A05C19"/>
    <w:rsid w:val="00A1030C"/>
    <w:rsid w:val="00A10F09"/>
    <w:rsid w:val="00A14477"/>
    <w:rsid w:val="00A14A1F"/>
    <w:rsid w:val="00A14E47"/>
    <w:rsid w:val="00A1531D"/>
    <w:rsid w:val="00A158B9"/>
    <w:rsid w:val="00A160C2"/>
    <w:rsid w:val="00A16C1A"/>
    <w:rsid w:val="00A16DBC"/>
    <w:rsid w:val="00A17958"/>
    <w:rsid w:val="00A17E46"/>
    <w:rsid w:val="00A20939"/>
    <w:rsid w:val="00A21109"/>
    <w:rsid w:val="00A219A3"/>
    <w:rsid w:val="00A22006"/>
    <w:rsid w:val="00A2272B"/>
    <w:rsid w:val="00A22CCC"/>
    <w:rsid w:val="00A22D2F"/>
    <w:rsid w:val="00A22ED8"/>
    <w:rsid w:val="00A234B1"/>
    <w:rsid w:val="00A2371B"/>
    <w:rsid w:val="00A246B1"/>
    <w:rsid w:val="00A25F0B"/>
    <w:rsid w:val="00A2608A"/>
    <w:rsid w:val="00A27A52"/>
    <w:rsid w:val="00A30B5D"/>
    <w:rsid w:val="00A31164"/>
    <w:rsid w:val="00A317C4"/>
    <w:rsid w:val="00A32194"/>
    <w:rsid w:val="00A32330"/>
    <w:rsid w:val="00A32E2A"/>
    <w:rsid w:val="00A32E5D"/>
    <w:rsid w:val="00A33976"/>
    <w:rsid w:val="00A33AB6"/>
    <w:rsid w:val="00A344DD"/>
    <w:rsid w:val="00A34949"/>
    <w:rsid w:val="00A34BC9"/>
    <w:rsid w:val="00A35C37"/>
    <w:rsid w:val="00A361F6"/>
    <w:rsid w:val="00A36DB0"/>
    <w:rsid w:val="00A37260"/>
    <w:rsid w:val="00A37541"/>
    <w:rsid w:val="00A37C2A"/>
    <w:rsid w:val="00A37FA0"/>
    <w:rsid w:val="00A40377"/>
    <w:rsid w:val="00A405E5"/>
    <w:rsid w:val="00A40DBC"/>
    <w:rsid w:val="00A40E85"/>
    <w:rsid w:val="00A40EF6"/>
    <w:rsid w:val="00A41D14"/>
    <w:rsid w:val="00A41F39"/>
    <w:rsid w:val="00A424C3"/>
    <w:rsid w:val="00A43184"/>
    <w:rsid w:val="00A431F0"/>
    <w:rsid w:val="00A432BA"/>
    <w:rsid w:val="00A436C7"/>
    <w:rsid w:val="00A439B1"/>
    <w:rsid w:val="00A44109"/>
    <w:rsid w:val="00A445E7"/>
    <w:rsid w:val="00A4526A"/>
    <w:rsid w:val="00A454AA"/>
    <w:rsid w:val="00A45901"/>
    <w:rsid w:val="00A45933"/>
    <w:rsid w:val="00A459F4"/>
    <w:rsid w:val="00A4688D"/>
    <w:rsid w:val="00A46C35"/>
    <w:rsid w:val="00A46CAA"/>
    <w:rsid w:val="00A473BA"/>
    <w:rsid w:val="00A4744A"/>
    <w:rsid w:val="00A47639"/>
    <w:rsid w:val="00A4790D"/>
    <w:rsid w:val="00A47AA0"/>
    <w:rsid w:val="00A47B57"/>
    <w:rsid w:val="00A5014F"/>
    <w:rsid w:val="00A50C89"/>
    <w:rsid w:val="00A50D11"/>
    <w:rsid w:val="00A5130F"/>
    <w:rsid w:val="00A52AD7"/>
    <w:rsid w:val="00A52F7D"/>
    <w:rsid w:val="00A533BF"/>
    <w:rsid w:val="00A54A68"/>
    <w:rsid w:val="00A54BF5"/>
    <w:rsid w:val="00A55345"/>
    <w:rsid w:val="00A55A2A"/>
    <w:rsid w:val="00A55C0E"/>
    <w:rsid w:val="00A55E94"/>
    <w:rsid w:val="00A560D7"/>
    <w:rsid w:val="00A56C09"/>
    <w:rsid w:val="00A56F4A"/>
    <w:rsid w:val="00A57BAF"/>
    <w:rsid w:val="00A57C58"/>
    <w:rsid w:val="00A57DF2"/>
    <w:rsid w:val="00A57F2F"/>
    <w:rsid w:val="00A60247"/>
    <w:rsid w:val="00A602DD"/>
    <w:rsid w:val="00A60BA6"/>
    <w:rsid w:val="00A60D12"/>
    <w:rsid w:val="00A60EDA"/>
    <w:rsid w:val="00A60F04"/>
    <w:rsid w:val="00A610B7"/>
    <w:rsid w:val="00A61FC6"/>
    <w:rsid w:val="00A620E9"/>
    <w:rsid w:val="00A62255"/>
    <w:rsid w:val="00A640B2"/>
    <w:rsid w:val="00A64223"/>
    <w:rsid w:val="00A647C3"/>
    <w:rsid w:val="00A64A2B"/>
    <w:rsid w:val="00A64EB2"/>
    <w:rsid w:val="00A64EDB"/>
    <w:rsid w:val="00A651FF"/>
    <w:rsid w:val="00A655C3"/>
    <w:rsid w:val="00A6596C"/>
    <w:rsid w:val="00A664A6"/>
    <w:rsid w:val="00A66D3C"/>
    <w:rsid w:val="00A67753"/>
    <w:rsid w:val="00A7008B"/>
    <w:rsid w:val="00A707F7"/>
    <w:rsid w:val="00A70E9D"/>
    <w:rsid w:val="00A71C09"/>
    <w:rsid w:val="00A71CAA"/>
    <w:rsid w:val="00A72ADD"/>
    <w:rsid w:val="00A7392B"/>
    <w:rsid w:val="00A7412B"/>
    <w:rsid w:val="00A748C0"/>
    <w:rsid w:val="00A7495A"/>
    <w:rsid w:val="00A755CF"/>
    <w:rsid w:val="00A7562E"/>
    <w:rsid w:val="00A7577A"/>
    <w:rsid w:val="00A75D1F"/>
    <w:rsid w:val="00A75D23"/>
    <w:rsid w:val="00A75FDD"/>
    <w:rsid w:val="00A766AD"/>
    <w:rsid w:val="00A770ED"/>
    <w:rsid w:val="00A7759F"/>
    <w:rsid w:val="00A779A2"/>
    <w:rsid w:val="00A77A47"/>
    <w:rsid w:val="00A77CC7"/>
    <w:rsid w:val="00A81170"/>
    <w:rsid w:val="00A8117C"/>
    <w:rsid w:val="00A81272"/>
    <w:rsid w:val="00A81525"/>
    <w:rsid w:val="00A8163D"/>
    <w:rsid w:val="00A81C5D"/>
    <w:rsid w:val="00A81CDC"/>
    <w:rsid w:val="00A820FE"/>
    <w:rsid w:val="00A82684"/>
    <w:rsid w:val="00A82966"/>
    <w:rsid w:val="00A82A04"/>
    <w:rsid w:val="00A82B5E"/>
    <w:rsid w:val="00A8336E"/>
    <w:rsid w:val="00A83481"/>
    <w:rsid w:val="00A83AB7"/>
    <w:rsid w:val="00A840C3"/>
    <w:rsid w:val="00A84468"/>
    <w:rsid w:val="00A84BDC"/>
    <w:rsid w:val="00A85236"/>
    <w:rsid w:val="00A855E2"/>
    <w:rsid w:val="00A85B98"/>
    <w:rsid w:val="00A86E5B"/>
    <w:rsid w:val="00A878F1"/>
    <w:rsid w:val="00A908CF"/>
    <w:rsid w:val="00A90E5C"/>
    <w:rsid w:val="00A919FB"/>
    <w:rsid w:val="00A9211B"/>
    <w:rsid w:val="00A921C1"/>
    <w:rsid w:val="00A921C6"/>
    <w:rsid w:val="00A92255"/>
    <w:rsid w:val="00A93018"/>
    <w:rsid w:val="00A93988"/>
    <w:rsid w:val="00A94065"/>
    <w:rsid w:val="00A946B2"/>
    <w:rsid w:val="00A94C66"/>
    <w:rsid w:val="00A95C03"/>
    <w:rsid w:val="00A96736"/>
    <w:rsid w:val="00A96D63"/>
    <w:rsid w:val="00A97077"/>
    <w:rsid w:val="00A97410"/>
    <w:rsid w:val="00A975D1"/>
    <w:rsid w:val="00A9761A"/>
    <w:rsid w:val="00A9763B"/>
    <w:rsid w:val="00A97AE7"/>
    <w:rsid w:val="00AA0154"/>
    <w:rsid w:val="00AA0812"/>
    <w:rsid w:val="00AA0B74"/>
    <w:rsid w:val="00AA0BEF"/>
    <w:rsid w:val="00AA1AC8"/>
    <w:rsid w:val="00AA2379"/>
    <w:rsid w:val="00AA283F"/>
    <w:rsid w:val="00AA35FF"/>
    <w:rsid w:val="00AA3746"/>
    <w:rsid w:val="00AA530E"/>
    <w:rsid w:val="00AA59E0"/>
    <w:rsid w:val="00AA5D8A"/>
    <w:rsid w:val="00AA5F70"/>
    <w:rsid w:val="00AA7911"/>
    <w:rsid w:val="00AA7B78"/>
    <w:rsid w:val="00AB001B"/>
    <w:rsid w:val="00AB0476"/>
    <w:rsid w:val="00AB084B"/>
    <w:rsid w:val="00AB0B82"/>
    <w:rsid w:val="00AB0CA3"/>
    <w:rsid w:val="00AB1385"/>
    <w:rsid w:val="00AB17A4"/>
    <w:rsid w:val="00AB17D3"/>
    <w:rsid w:val="00AB1DCE"/>
    <w:rsid w:val="00AB1F68"/>
    <w:rsid w:val="00AB2160"/>
    <w:rsid w:val="00AB2D5E"/>
    <w:rsid w:val="00AB2F7F"/>
    <w:rsid w:val="00AB3376"/>
    <w:rsid w:val="00AB393B"/>
    <w:rsid w:val="00AB3C4C"/>
    <w:rsid w:val="00AB4778"/>
    <w:rsid w:val="00AB4CC1"/>
    <w:rsid w:val="00AB5118"/>
    <w:rsid w:val="00AB5234"/>
    <w:rsid w:val="00AB5BA9"/>
    <w:rsid w:val="00AB6664"/>
    <w:rsid w:val="00AB71D8"/>
    <w:rsid w:val="00AB7568"/>
    <w:rsid w:val="00AB7E20"/>
    <w:rsid w:val="00AC21AC"/>
    <w:rsid w:val="00AC2391"/>
    <w:rsid w:val="00AC2C65"/>
    <w:rsid w:val="00AC3003"/>
    <w:rsid w:val="00AC3793"/>
    <w:rsid w:val="00AC38EC"/>
    <w:rsid w:val="00AC3D83"/>
    <w:rsid w:val="00AC3F8C"/>
    <w:rsid w:val="00AC4386"/>
    <w:rsid w:val="00AC46F9"/>
    <w:rsid w:val="00AC48C8"/>
    <w:rsid w:val="00AC4E3B"/>
    <w:rsid w:val="00AC54E8"/>
    <w:rsid w:val="00AC5A92"/>
    <w:rsid w:val="00AC6079"/>
    <w:rsid w:val="00AC64B7"/>
    <w:rsid w:val="00AC666E"/>
    <w:rsid w:val="00AC68E1"/>
    <w:rsid w:val="00AC68EE"/>
    <w:rsid w:val="00AC7443"/>
    <w:rsid w:val="00AC75A5"/>
    <w:rsid w:val="00AC760D"/>
    <w:rsid w:val="00AC7785"/>
    <w:rsid w:val="00AC7AFE"/>
    <w:rsid w:val="00AD12A3"/>
    <w:rsid w:val="00AD1D3F"/>
    <w:rsid w:val="00AD23CD"/>
    <w:rsid w:val="00AD2441"/>
    <w:rsid w:val="00AD2BC7"/>
    <w:rsid w:val="00AD36D2"/>
    <w:rsid w:val="00AD3BA0"/>
    <w:rsid w:val="00AD3CCA"/>
    <w:rsid w:val="00AD3E7B"/>
    <w:rsid w:val="00AD481D"/>
    <w:rsid w:val="00AD4DA0"/>
    <w:rsid w:val="00AD4F06"/>
    <w:rsid w:val="00AD53A2"/>
    <w:rsid w:val="00AD564F"/>
    <w:rsid w:val="00AD658C"/>
    <w:rsid w:val="00AD67B8"/>
    <w:rsid w:val="00AD709A"/>
    <w:rsid w:val="00AD7683"/>
    <w:rsid w:val="00AD76DC"/>
    <w:rsid w:val="00AD7F01"/>
    <w:rsid w:val="00AE0541"/>
    <w:rsid w:val="00AE0A3C"/>
    <w:rsid w:val="00AE12E0"/>
    <w:rsid w:val="00AE2C00"/>
    <w:rsid w:val="00AE2C53"/>
    <w:rsid w:val="00AE2E17"/>
    <w:rsid w:val="00AE39BD"/>
    <w:rsid w:val="00AE3B44"/>
    <w:rsid w:val="00AE3CBC"/>
    <w:rsid w:val="00AE4589"/>
    <w:rsid w:val="00AE47DF"/>
    <w:rsid w:val="00AE4A0E"/>
    <w:rsid w:val="00AE6000"/>
    <w:rsid w:val="00AE6158"/>
    <w:rsid w:val="00AE63CA"/>
    <w:rsid w:val="00AE6531"/>
    <w:rsid w:val="00AE678E"/>
    <w:rsid w:val="00AE6F3E"/>
    <w:rsid w:val="00AE713E"/>
    <w:rsid w:val="00AE7713"/>
    <w:rsid w:val="00AE7D8D"/>
    <w:rsid w:val="00AE7E79"/>
    <w:rsid w:val="00AF02AD"/>
    <w:rsid w:val="00AF0651"/>
    <w:rsid w:val="00AF0A8A"/>
    <w:rsid w:val="00AF11C0"/>
    <w:rsid w:val="00AF121A"/>
    <w:rsid w:val="00AF136E"/>
    <w:rsid w:val="00AF17C2"/>
    <w:rsid w:val="00AF1CA2"/>
    <w:rsid w:val="00AF1E7D"/>
    <w:rsid w:val="00AF1F99"/>
    <w:rsid w:val="00AF33B8"/>
    <w:rsid w:val="00AF3CEA"/>
    <w:rsid w:val="00AF3D33"/>
    <w:rsid w:val="00AF4710"/>
    <w:rsid w:val="00AF4BE6"/>
    <w:rsid w:val="00AF58A1"/>
    <w:rsid w:val="00AF5A3E"/>
    <w:rsid w:val="00AF5C54"/>
    <w:rsid w:val="00AF613E"/>
    <w:rsid w:val="00AF67DB"/>
    <w:rsid w:val="00AF7090"/>
    <w:rsid w:val="00AF7183"/>
    <w:rsid w:val="00AF7F3F"/>
    <w:rsid w:val="00B00698"/>
    <w:rsid w:val="00B007C3"/>
    <w:rsid w:val="00B02F9A"/>
    <w:rsid w:val="00B030B8"/>
    <w:rsid w:val="00B0380C"/>
    <w:rsid w:val="00B03F3B"/>
    <w:rsid w:val="00B0405F"/>
    <w:rsid w:val="00B04EA5"/>
    <w:rsid w:val="00B05741"/>
    <w:rsid w:val="00B061C9"/>
    <w:rsid w:val="00B063CC"/>
    <w:rsid w:val="00B06CA9"/>
    <w:rsid w:val="00B06CF7"/>
    <w:rsid w:val="00B070AB"/>
    <w:rsid w:val="00B07268"/>
    <w:rsid w:val="00B07367"/>
    <w:rsid w:val="00B07AD0"/>
    <w:rsid w:val="00B07B09"/>
    <w:rsid w:val="00B10120"/>
    <w:rsid w:val="00B10771"/>
    <w:rsid w:val="00B10B08"/>
    <w:rsid w:val="00B11DAA"/>
    <w:rsid w:val="00B12AAC"/>
    <w:rsid w:val="00B1300A"/>
    <w:rsid w:val="00B1358F"/>
    <w:rsid w:val="00B13AE8"/>
    <w:rsid w:val="00B1432F"/>
    <w:rsid w:val="00B14DB6"/>
    <w:rsid w:val="00B151E4"/>
    <w:rsid w:val="00B1538C"/>
    <w:rsid w:val="00B153F5"/>
    <w:rsid w:val="00B1621F"/>
    <w:rsid w:val="00B163F5"/>
    <w:rsid w:val="00B16DA3"/>
    <w:rsid w:val="00B1781E"/>
    <w:rsid w:val="00B21A6A"/>
    <w:rsid w:val="00B21E14"/>
    <w:rsid w:val="00B21FBF"/>
    <w:rsid w:val="00B223E9"/>
    <w:rsid w:val="00B22C19"/>
    <w:rsid w:val="00B22D8F"/>
    <w:rsid w:val="00B22E50"/>
    <w:rsid w:val="00B22E65"/>
    <w:rsid w:val="00B2317F"/>
    <w:rsid w:val="00B2322E"/>
    <w:rsid w:val="00B24E23"/>
    <w:rsid w:val="00B254E8"/>
    <w:rsid w:val="00B256D9"/>
    <w:rsid w:val="00B25943"/>
    <w:rsid w:val="00B25BC6"/>
    <w:rsid w:val="00B26655"/>
    <w:rsid w:val="00B26659"/>
    <w:rsid w:val="00B27461"/>
    <w:rsid w:val="00B300AA"/>
    <w:rsid w:val="00B30A7C"/>
    <w:rsid w:val="00B30DC9"/>
    <w:rsid w:val="00B30F70"/>
    <w:rsid w:val="00B314DB"/>
    <w:rsid w:val="00B325AF"/>
    <w:rsid w:val="00B326EC"/>
    <w:rsid w:val="00B32A40"/>
    <w:rsid w:val="00B33433"/>
    <w:rsid w:val="00B33C19"/>
    <w:rsid w:val="00B345AF"/>
    <w:rsid w:val="00B34C1E"/>
    <w:rsid w:val="00B358CB"/>
    <w:rsid w:val="00B36BE3"/>
    <w:rsid w:val="00B37BB3"/>
    <w:rsid w:val="00B37CCF"/>
    <w:rsid w:val="00B40850"/>
    <w:rsid w:val="00B40FEA"/>
    <w:rsid w:val="00B412AD"/>
    <w:rsid w:val="00B41FB6"/>
    <w:rsid w:val="00B42146"/>
    <w:rsid w:val="00B42DF0"/>
    <w:rsid w:val="00B42F6A"/>
    <w:rsid w:val="00B43360"/>
    <w:rsid w:val="00B43B9E"/>
    <w:rsid w:val="00B43FFB"/>
    <w:rsid w:val="00B44482"/>
    <w:rsid w:val="00B448C5"/>
    <w:rsid w:val="00B44F28"/>
    <w:rsid w:val="00B4683F"/>
    <w:rsid w:val="00B46FE9"/>
    <w:rsid w:val="00B4752D"/>
    <w:rsid w:val="00B47C9A"/>
    <w:rsid w:val="00B50499"/>
    <w:rsid w:val="00B5196A"/>
    <w:rsid w:val="00B51F57"/>
    <w:rsid w:val="00B535C3"/>
    <w:rsid w:val="00B53E75"/>
    <w:rsid w:val="00B5438B"/>
    <w:rsid w:val="00B545DB"/>
    <w:rsid w:val="00B54976"/>
    <w:rsid w:val="00B54A72"/>
    <w:rsid w:val="00B54E53"/>
    <w:rsid w:val="00B5653A"/>
    <w:rsid w:val="00B56E77"/>
    <w:rsid w:val="00B570FD"/>
    <w:rsid w:val="00B57702"/>
    <w:rsid w:val="00B579E3"/>
    <w:rsid w:val="00B579E7"/>
    <w:rsid w:val="00B60CFC"/>
    <w:rsid w:val="00B6170A"/>
    <w:rsid w:val="00B61B54"/>
    <w:rsid w:val="00B62344"/>
    <w:rsid w:val="00B63595"/>
    <w:rsid w:val="00B635FB"/>
    <w:rsid w:val="00B63AD7"/>
    <w:rsid w:val="00B63BFC"/>
    <w:rsid w:val="00B64846"/>
    <w:rsid w:val="00B648A1"/>
    <w:rsid w:val="00B64C97"/>
    <w:rsid w:val="00B64E53"/>
    <w:rsid w:val="00B65487"/>
    <w:rsid w:val="00B655F9"/>
    <w:rsid w:val="00B658AF"/>
    <w:rsid w:val="00B65E10"/>
    <w:rsid w:val="00B66F93"/>
    <w:rsid w:val="00B6703B"/>
    <w:rsid w:val="00B671D6"/>
    <w:rsid w:val="00B67572"/>
    <w:rsid w:val="00B700C3"/>
    <w:rsid w:val="00B7021F"/>
    <w:rsid w:val="00B70710"/>
    <w:rsid w:val="00B716AF"/>
    <w:rsid w:val="00B72FC7"/>
    <w:rsid w:val="00B738F1"/>
    <w:rsid w:val="00B73DBE"/>
    <w:rsid w:val="00B742FD"/>
    <w:rsid w:val="00B7471B"/>
    <w:rsid w:val="00B74785"/>
    <w:rsid w:val="00B7498B"/>
    <w:rsid w:val="00B7536F"/>
    <w:rsid w:val="00B7540F"/>
    <w:rsid w:val="00B75900"/>
    <w:rsid w:val="00B75CEC"/>
    <w:rsid w:val="00B75DDA"/>
    <w:rsid w:val="00B75F1B"/>
    <w:rsid w:val="00B7633C"/>
    <w:rsid w:val="00B7641E"/>
    <w:rsid w:val="00B76672"/>
    <w:rsid w:val="00B76E15"/>
    <w:rsid w:val="00B772BE"/>
    <w:rsid w:val="00B80096"/>
    <w:rsid w:val="00B80361"/>
    <w:rsid w:val="00B80B99"/>
    <w:rsid w:val="00B80F66"/>
    <w:rsid w:val="00B814A7"/>
    <w:rsid w:val="00B816C6"/>
    <w:rsid w:val="00B81BE7"/>
    <w:rsid w:val="00B81D4F"/>
    <w:rsid w:val="00B82318"/>
    <w:rsid w:val="00B82FC3"/>
    <w:rsid w:val="00B83059"/>
    <w:rsid w:val="00B840DB"/>
    <w:rsid w:val="00B84178"/>
    <w:rsid w:val="00B84349"/>
    <w:rsid w:val="00B84DCE"/>
    <w:rsid w:val="00B852BF"/>
    <w:rsid w:val="00B85B48"/>
    <w:rsid w:val="00B8663D"/>
    <w:rsid w:val="00B86CB5"/>
    <w:rsid w:val="00B87435"/>
    <w:rsid w:val="00B879C3"/>
    <w:rsid w:val="00B87D7E"/>
    <w:rsid w:val="00B908E5"/>
    <w:rsid w:val="00B90B8E"/>
    <w:rsid w:val="00B90C63"/>
    <w:rsid w:val="00B911F6"/>
    <w:rsid w:val="00B91214"/>
    <w:rsid w:val="00B91365"/>
    <w:rsid w:val="00B91BE3"/>
    <w:rsid w:val="00B921B9"/>
    <w:rsid w:val="00B9411F"/>
    <w:rsid w:val="00B946AF"/>
    <w:rsid w:val="00B94AD7"/>
    <w:rsid w:val="00B94BB1"/>
    <w:rsid w:val="00B957D6"/>
    <w:rsid w:val="00B95F26"/>
    <w:rsid w:val="00B96D1C"/>
    <w:rsid w:val="00B971D9"/>
    <w:rsid w:val="00B975F6"/>
    <w:rsid w:val="00B976A9"/>
    <w:rsid w:val="00BA05F3"/>
    <w:rsid w:val="00BA0706"/>
    <w:rsid w:val="00BA073C"/>
    <w:rsid w:val="00BA0774"/>
    <w:rsid w:val="00BA0993"/>
    <w:rsid w:val="00BA13B9"/>
    <w:rsid w:val="00BA19D9"/>
    <w:rsid w:val="00BA1A31"/>
    <w:rsid w:val="00BA1F33"/>
    <w:rsid w:val="00BA3DF6"/>
    <w:rsid w:val="00BA3E66"/>
    <w:rsid w:val="00BA45BC"/>
    <w:rsid w:val="00BA49B8"/>
    <w:rsid w:val="00BA4DFB"/>
    <w:rsid w:val="00BA5263"/>
    <w:rsid w:val="00BA52FF"/>
    <w:rsid w:val="00BA561C"/>
    <w:rsid w:val="00BA6FC4"/>
    <w:rsid w:val="00BA770E"/>
    <w:rsid w:val="00BA7801"/>
    <w:rsid w:val="00BA7986"/>
    <w:rsid w:val="00BA7BF1"/>
    <w:rsid w:val="00BB0095"/>
    <w:rsid w:val="00BB0A3A"/>
    <w:rsid w:val="00BB0ABF"/>
    <w:rsid w:val="00BB0DF0"/>
    <w:rsid w:val="00BB1141"/>
    <w:rsid w:val="00BB116C"/>
    <w:rsid w:val="00BB15AB"/>
    <w:rsid w:val="00BB1A05"/>
    <w:rsid w:val="00BB1E6E"/>
    <w:rsid w:val="00BB2048"/>
    <w:rsid w:val="00BB27F7"/>
    <w:rsid w:val="00BB2CAB"/>
    <w:rsid w:val="00BB3CD5"/>
    <w:rsid w:val="00BB432F"/>
    <w:rsid w:val="00BB49E2"/>
    <w:rsid w:val="00BB4B3C"/>
    <w:rsid w:val="00BB4D06"/>
    <w:rsid w:val="00BB4E5B"/>
    <w:rsid w:val="00BB4F54"/>
    <w:rsid w:val="00BB5886"/>
    <w:rsid w:val="00BB6B34"/>
    <w:rsid w:val="00BB6FF7"/>
    <w:rsid w:val="00BB7113"/>
    <w:rsid w:val="00BB780F"/>
    <w:rsid w:val="00BB7BAA"/>
    <w:rsid w:val="00BB7F10"/>
    <w:rsid w:val="00BC146C"/>
    <w:rsid w:val="00BC16CE"/>
    <w:rsid w:val="00BC1B1A"/>
    <w:rsid w:val="00BC2350"/>
    <w:rsid w:val="00BC2FA4"/>
    <w:rsid w:val="00BC488A"/>
    <w:rsid w:val="00BC5C60"/>
    <w:rsid w:val="00BC5E2B"/>
    <w:rsid w:val="00BC62D5"/>
    <w:rsid w:val="00BC6319"/>
    <w:rsid w:val="00BC6A86"/>
    <w:rsid w:val="00BC6C57"/>
    <w:rsid w:val="00BC7918"/>
    <w:rsid w:val="00BC7CF0"/>
    <w:rsid w:val="00BD04AF"/>
    <w:rsid w:val="00BD0C58"/>
    <w:rsid w:val="00BD1353"/>
    <w:rsid w:val="00BD1426"/>
    <w:rsid w:val="00BD19DC"/>
    <w:rsid w:val="00BD2397"/>
    <w:rsid w:val="00BD24C8"/>
    <w:rsid w:val="00BD304B"/>
    <w:rsid w:val="00BD3341"/>
    <w:rsid w:val="00BD33D2"/>
    <w:rsid w:val="00BD35E1"/>
    <w:rsid w:val="00BD36DA"/>
    <w:rsid w:val="00BD3D8B"/>
    <w:rsid w:val="00BD40B7"/>
    <w:rsid w:val="00BD4A51"/>
    <w:rsid w:val="00BD4A59"/>
    <w:rsid w:val="00BD50C9"/>
    <w:rsid w:val="00BD531F"/>
    <w:rsid w:val="00BD62CD"/>
    <w:rsid w:val="00BD6F94"/>
    <w:rsid w:val="00BD74E3"/>
    <w:rsid w:val="00BE00ED"/>
    <w:rsid w:val="00BE034D"/>
    <w:rsid w:val="00BE0683"/>
    <w:rsid w:val="00BE0943"/>
    <w:rsid w:val="00BE1268"/>
    <w:rsid w:val="00BE13FF"/>
    <w:rsid w:val="00BE348A"/>
    <w:rsid w:val="00BE4142"/>
    <w:rsid w:val="00BE4487"/>
    <w:rsid w:val="00BE4591"/>
    <w:rsid w:val="00BE460B"/>
    <w:rsid w:val="00BE58F4"/>
    <w:rsid w:val="00BE5A64"/>
    <w:rsid w:val="00BE65F9"/>
    <w:rsid w:val="00BE7160"/>
    <w:rsid w:val="00BE758F"/>
    <w:rsid w:val="00BE7A1C"/>
    <w:rsid w:val="00BF05B5"/>
    <w:rsid w:val="00BF09EB"/>
    <w:rsid w:val="00BF196D"/>
    <w:rsid w:val="00BF2B62"/>
    <w:rsid w:val="00BF312B"/>
    <w:rsid w:val="00BF3CE1"/>
    <w:rsid w:val="00BF436F"/>
    <w:rsid w:val="00BF522D"/>
    <w:rsid w:val="00BF668D"/>
    <w:rsid w:val="00BF6746"/>
    <w:rsid w:val="00BF6A92"/>
    <w:rsid w:val="00BF7243"/>
    <w:rsid w:val="00BF72CD"/>
    <w:rsid w:val="00BF7908"/>
    <w:rsid w:val="00BF7A73"/>
    <w:rsid w:val="00BF7D95"/>
    <w:rsid w:val="00C00935"/>
    <w:rsid w:val="00C01445"/>
    <w:rsid w:val="00C015CD"/>
    <w:rsid w:val="00C015DA"/>
    <w:rsid w:val="00C01A91"/>
    <w:rsid w:val="00C01EC3"/>
    <w:rsid w:val="00C0207D"/>
    <w:rsid w:val="00C030FB"/>
    <w:rsid w:val="00C031E3"/>
    <w:rsid w:val="00C03B22"/>
    <w:rsid w:val="00C0431E"/>
    <w:rsid w:val="00C045AE"/>
    <w:rsid w:val="00C04BE4"/>
    <w:rsid w:val="00C05153"/>
    <w:rsid w:val="00C052FB"/>
    <w:rsid w:val="00C063A3"/>
    <w:rsid w:val="00C06561"/>
    <w:rsid w:val="00C06AF9"/>
    <w:rsid w:val="00C072C6"/>
    <w:rsid w:val="00C077F1"/>
    <w:rsid w:val="00C07AFB"/>
    <w:rsid w:val="00C07B8C"/>
    <w:rsid w:val="00C10162"/>
    <w:rsid w:val="00C115F8"/>
    <w:rsid w:val="00C116C5"/>
    <w:rsid w:val="00C11701"/>
    <w:rsid w:val="00C11B49"/>
    <w:rsid w:val="00C120DA"/>
    <w:rsid w:val="00C12363"/>
    <w:rsid w:val="00C123E0"/>
    <w:rsid w:val="00C12774"/>
    <w:rsid w:val="00C128ED"/>
    <w:rsid w:val="00C13571"/>
    <w:rsid w:val="00C13599"/>
    <w:rsid w:val="00C13867"/>
    <w:rsid w:val="00C13974"/>
    <w:rsid w:val="00C13DE2"/>
    <w:rsid w:val="00C13EE9"/>
    <w:rsid w:val="00C14ACE"/>
    <w:rsid w:val="00C15412"/>
    <w:rsid w:val="00C154DD"/>
    <w:rsid w:val="00C159FE"/>
    <w:rsid w:val="00C15A26"/>
    <w:rsid w:val="00C16660"/>
    <w:rsid w:val="00C16E1E"/>
    <w:rsid w:val="00C17377"/>
    <w:rsid w:val="00C1784F"/>
    <w:rsid w:val="00C20422"/>
    <w:rsid w:val="00C20D64"/>
    <w:rsid w:val="00C2126C"/>
    <w:rsid w:val="00C21A85"/>
    <w:rsid w:val="00C21C15"/>
    <w:rsid w:val="00C21C58"/>
    <w:rsid w:val="00C22148"/>
    <w:rsid w:val="00C22238"/>
    <w:rsid w:val="00C22722"/>
    <w:rsid w:val="00C22EDE"/>
    <w:rsid w:val="00C230A9"/>
    <w:rsid w:val="00C23823"/>
    <w:rsid w:val="00C23F7E"/>
    <w:rsid w:val="00C24550"/>
    <w:rsid w:val="00C248FE"/>
    <w:rsid w:val="00C24F31"/>
    <w:rsid w:val="00C2530E"/>
    <w:rsid w:val="00C25CFB"/>
    <w:rsid w:val="00C25DF2"/>
    <w:rsid w:val="00C25EBE"/>
    <w:rsid w:val="00C25FA1"/>
    <w:rsid w:val="00C2607A"/>
    <w:rsid w:val="00C262BF"/>
    <w:rsid w:val="00C26440"/>
    <w:rsid w:val="00C26BFB"/>
    <w:rsid w:val="00C26C21"/>
    <w:rsid w:val="00C26D53"/>
    <w:rsid w:val="00C27545"/>
    <w:rsid w:val="00C27D5F"/>
    <w:rsid w:val="00C27D7B"/>
    <w:rsid w:val="00C305CA"/>
    <w:rsid w:val="00C3061A"/>
    <w:rsid w:val="00C306BE"/>
    <w:rsid w:val="00C32159"/>
    <w:rsid w:val="00C3219C"/>
    <w:rsid w:val="00C327F4"/>
    <w:rsid w:val="00C33C2E"/>
    <w:rsid w:val="00C33C6E"/>
    <w:rsid w:val="00C33E19"/>
    <w:rsid w:val="00C33F85"/>
    <w:rsid w:val="00C3445F"/>
    <w:rsid w:val="00C349BF"/>
    <w:rsid w:val="00C352DC"/>
    <w:rsid w:val="00C35EDC"/>
    <w:rsid w:val="00C36319"/>
    <w:rsid w:val="00C364FA"/>
    <w:rsid w:val="00C367FB"/>
    <w:rsid w:val="00C36AC3"/>
    <w:rsid w:val="00C370CD"/>
    <w:rsid w:val="00C373B2"/>
    <w:rsid w:val="00C37F1A"/>
    <w:rsid w:val="00C403EA"/>
    <w:rsid w:val="00C406B2"/>
    <w:rsid w:val="00C406B5"/>
    <w:rsid w:val="00C4084C"/>
    <w:rsid w:val="00C409C7"/>
    <w:rsid w:val="00C41BAE"/>
    <w:rsid w:val="00C41ED9"/>
    <w:rsid w:val="00C42954"/>
    <w:rsid w:val="00C42EFE"/>
    <w:rsid w:val="00C4332A"/>
    <w:rsid w:val="00C43D84"/>
    <w:rsid w:val="00C43DE0"/>
    <w:rsid w:val="00C45102"/>
    <w:rsid w:val="00C45B43"/>
    <w:rsid w:val="00C45E53"/>
    <w:rsid w:val="00C45FD3"/>
    <w:rsid w:val="00C460E8"/>
    <w:rsid w:val="00C46CA2"/>
    <w:rsid w:val="00C47118"/>
    <w:rsid w:val="00C47331"/>
    <w:rsid w:val="00C476EE"/>
    <w:rsid w:val="00C47ACA"/>
    <w:rsid w:val="00C47CAC"/>
    <w:rsid w:val="00C47F28"/>
    <w:rsid w:val="00C50863"/>
    <w:rsid w:val="00C5159D"/>
    <w:rsid w:val="00C51768"/>
    <w:rsid w:val="00C52378"/>
    <w:rsid w:val="00C52678"/>
    <w:rsid w:val="00C5290C"/>
    <w:rsid w:val="00C52D59"/>
    <w:rsid w:val="00C540F2"/>
    <w:rsid w:val="00C5541A"/>
    <w:rsid w:val="00C557AA"/>
    <w:rsid w:val="00C55B40"/>
    <w:rsid w:val="00C56355"/>
    <w:rsid w:val="00C563B6"/>
    <w:rsid w:val="00C56A2F"/>
    <w:rsid w:val="00C56ABF"/>
    <w:rsid w:val="00C56E1E"/>
    <w:rsid w:val="00C56E73"/>
    <w:rsid w:val="00C603C9"/>
    <w:rsid w:val="00C607CC"/>
    <w:rsid w:val="00C613EB"/>
    <w:rsid w:val="00C61439"/>
    <w:rsid w:val="00C61504"/>
    <w:rsid w:val="00C61AF8"/>
    <w:rsid w:val="00C6365B"/>
    <w:rsid w:val="00C638C8"/>
    <w:rsid w:val="00C64069"/>
    <w:rsid w:val="00C653DB"/>
    <w:rsid w:val="00C65CDE"/>
    <w:rsid w:val="00C65D85"/>
    <w:rsid w:val="00C65DE4"/>
    <w:rsid w:val="00C65F03"/>
    <w:rsid w:val="00C6623A"/>
    <w:rsid w:val="00C67430"/>
    <w:rsid w:val="00C67C60"/>
    <w:rsid w:val="00C67DD3"/>
    <w:rsid w:val="00C7011C"/>
    <w:rsid w:val="00C7059A"/>
    <w:rsid w:val="00C70C50"/>
    <w:rsid w:val="00C71268"/>
    <w:rsid w:val="00C71658"/>
    <w:rsid w:val="00C72163"/>
    <w:rsid w:val="00C722DB"/>
    <w:rsid w:val="00C72A37"/>
    <w:rsid w:val="00C72DAA"/>
    <w:rsid w:val="00C72F4E"/>
    <w:rsid w:val="00C73104"/>
    <w:rsid w:val="00C73838"/>
    <w:rsid w:val="00C73ADA"/>
    <w:rsid w:val="00C73E14"/>
    <w:rsid w:val="00C75250"/>
    <w:rsid w:val="00C7527C"/>
    <w:rsid w:val="00C75C2A"/>
    <w:rsid w:val="00C75D32"/>
    <w:rsid w:val="00C75FC5"/>
    <w:rsid w:val="00C76036"/>
    <w:rsid w:val="00C76CB4"/>
    <w:rsid w:val="00C76D83"/>
    <w:rsid w:val="00C77526"/>
    <w:rsid w:val="00C77944"/>
    <w:rsid w:val="00C80EA0"/>
    <w:rsid w:val="00C81618"/>
    <w:rsid w:val="00C8285A"/>
    <w:rsid w:val="00C82A26"/>
    <w:rsid w:val="00C82BEA"/>
    <w:rsid w:val="00C837F3"/>
    <w:rsid w:val="00C83954"/>
    <w:rsid w:val="00C83BBC"/>
    <w:rsid w:val="00C84136"/>
    <w:rsid w:val="00C84BD3"/>
    <w:rsid w:val="00C8576E"/>
    <w:rsid w:val="00C85D0B"/>
    <w:rsid w:val="00C87A1A"/>
    <w:rsid w:val="00C87AAE"/>
    <w:rsid w:val="00C87B06"/>
    <w:rsid w:val="00C87B99"/>
    <w:rsid w:val="00C90A7C"/>
    <w:rsid w:val="00C90AFD"/>
    <w:rsid w:val="00C91DB0"/>
    <w:rsid w:val="00C91DC5"/>
    <w:rsid w:val="00C92749"/>
    <w:rsid w:val="00C93814"/>
    <w:rsid w:val="00C93859"/>
    <w:rsid w:val="00C938B6"/>
    <w:rsid w:val="00C93AB2"/>
    <w:rsid w:val="00C941CB"/>
    <w:rsid w:val="00C9436F"/>
    <w:rsid w:val="00C94BD9"/>
    <w:rsid w:val="00C950B2"/>
    <w:rsid w:val="00C95589"/>
    <w:rsid w:val="00C9586D"/>
    <w:rsid w:val="00C9594E"/>
    <w:rsid w:val="00C95A4C"/>
    <w:rsid w:val="00C95BA8"/>
    <w:rsid w:val="00C963A5"/>
    <w:rsid w:val="00C9724E"/>
    <w:rsid w:val="00C9741D"/>
    <w:rsid w:val="00C978E9"/>
    <w:rsid w:val="00C978F8"/>
    <w:rsid w:val="00C97B05"/>
    <w:rsid w:val="00CA063A"/>
    <w:rsid w:val="00CA0903"/>
    <w:rsid w:val="00CA0BD2"/>
    <w:rsid w:val="00CA1272"/>
    <w:rsid w:val="00CA1623"/>
    <w:rsid w:val="00CA16B0"/>
    <w:rsid w:val="00CA25E2"/>
    <w:rsid w:val="00CA2FAE"/>
    <w:rsid w:val="00CA3B39"/>
    <w:rsid w:val="00CA4E2D"/>
    <w:rsid w:val="00CA53DC"/>
    <w:rsid w:val="00CA6137"/>
    <w:rsid w:val="00CA6A4D"/>
    <w:rsid w:val="00CA6EAC"/>
    <w:rsid w:val="00CA7057"/>
    <w:rsid w:val="00CA7AB5"/>
    <w:rsid w:val="00CB07DA"/>
    <w:rsid w:val="00CB0CB4"/>
    <w:rsid w:val="00CB14CC"/>
    <w:rsid w:val="00CB1D1A"/>
    <w:rsid w:val="00CB200B"/>
    <w:rsid w:val="00CB29B6"/>
    <w:rsid w:val="00CB3638"/>
    <w:rsid w:val="00CB41E2"/>
    <w:rsid w:val="00CB4325"/>
    <w:rsid w:val="00CB4D2D"/>
    <w:rsid w:val="00CB4FFB"/>
    <w:rsid w:val="00CB505B"/>
    <w:rsid w:val="00CB5268"/>
    <w:rsid w:val="00CB581C"/>
    <w:rsid w:val="00CB5EA7"/>
    <w:rsid w:val="00CB600A"/>
    <w:rsid w:val="00CB612A"/>
    <w:rsid w:val="00CB6457"/>
    <w:rsid w:val="00CB7C3A"/>
    <w:rsid w:val="00CC02F5"/>
    <w:rsid w:val="00CC0CE9"/>
    <w:rsid w:val="00CC0D8D"/>
    <w:rsid w:val="00CC0E66"/>
    <w:rsid w:val="00CC16F4"/>
    <w:rsid w:val="00CC285C"/>
    <w:rsid w:val="00CC2F58"/>
    <w:rsid w:val="00CC3501"/>
    <w:rsid w:val="00CC3A9E"/>
    <w:rsid w:val="00CC41AB"/>
    <w:rsid w:val="00CC440D"/>
    <w:rsid w:val="00CC4878"/>
    <w:rsid w:val="00CC4930"/>
    <w:rsid w:val="00CC4E45"/>
    <w:rsid w:val="00CC4FAE"/>
    <w:rsid w:val="00CC573E"/>
    <w:rsid w:val="00CC64E0"/>
    <w:rsid w:val="00CC7183"/>
    <w:rsid w:val="00CC74FE"/>
    <w:rsid w:val="00CC790A"/>
    <w:rsid w:val="00CC7F26"/>
    <w:rsid w:val="00CD1C47"/>
    <w:rsid w:val="00CD1E6E"/>
    <w:rsid w:val="00CD25F0"/>
    <w:rsid w:val="00CD25FC"/>
    <w:rsid w:val="00CD2D6D"/>
    <w:rsid w:val="00CD2E9C"/>
    <w:rsid w:val="00CD321F"/>
    <w:rsid w:val="00CD4750"/>
    <w:rsid w:val="00CD4941"/>
    <w:rsid w:val="00CD4AC4"/>
    <w:rsid w:val="00CD4C05"/>
    <w:rsid w:val="00CD4CA2"/>
    <w:rsid w:val="00CD58C9"/>
    <w:rsid w:val="00CD6921"/>
    <w:rsid w:val="00CD697C"/>
    <w:rsid w:val="00CD799B"/>
    <w:rsid w:val="00CD79EE"/>
    <w:rsid w:val="00CD7DF7"/>
    <w:rsid w:val="00CE0A28"/>
    <w:rsid w:val="00CE0B6F"/>
    <w:rsid w:val="00CE14DD"/>
    <w:rsid w:val="00CE17FC"/>
    <w:rsid w:val="00CE186B"/>
    <w:rsid w:val="00CE1FD6"/>
    <w:rsid w:val="00CE29DC"/>
    <w:rsid w:val="00CE3179"/>
    <w:rsid w:val="00CE449D"/>
    <w:rsid w:val="00CE4AE8"/>
    <w:rsid w:val="00CE5137"/>
    <w:rsid w:val="00CE56AA"/>
    <w:rsid w:val="00CE5E3C"/>
    <w:rsid w:val="00CE64EF"/>
    <w:rsid w:val="00CE6963"/>
    <w:rsid w:val="00CE6FB5"/>
    <w:rsid w:val="00CE7860"/>
    <w:rsid w:val="00CF0360"/>
    <w:rsid w:val="00CF099B"/>
    <w:rsid w:val="00CF1AD2"/>
    <w:rsid w:val="00CF2037"/>
    <w:rsid w:val="00CF23CF"/>
    <w:rsid w:val="00CF2E73"/>
    <w:rsid w:val="00CF2F7A"/>
    <w:rsid w:val="00CF2FA2"/>
    <w:rsid w:val="00CF317B"/>
    <w:rsid w:val="00CF39F7"/>
    <w:rsid w:val="00CF3C37"/>
    <w:rsid w:val="00CF41A8"/>
    <w:rsid w:val="00CF4B6D"/>
    <w:rsid w:val="00CF4DFC"/>
    <w:rsid w:val="00CF51D2"/>
    <w:rsid w:val="00CF5BC1"/>
    <w:rsid w:val="00CF5BDC"/>
    <w:rsid w:val="00CF5C16"/>
    <w:rsid w:val="00CF6050"/>
    <w:rsid w:val="00CF61AE"/>
    <w:rsid w:val="00CF688E"/>
    <w:rsid w:val="00CF6B17"/>
    <w:rsid w:val="00CF6FCA"/>
    <w:rsid w:val="00CF74A9"/>
    <w:rsid w:val="00CF79CF"/>
    <w:rsid w:val="00D00979"/>
    <w:rsid w:val="00D01137"/>
    <w:rsid w:val="00D0118B"/>
    <w:rsid w:val="00D01375"/>
    <w:rsid w:val="00D0159D"/>
    <w:rsid w:val="00D017A1"/>
    <w:rsid w:val="00D01F23"/>
    <w:rsid w:val="00D020A0"/>
    <w:rsid w:val="00D0224F"/>
    <w:rsid w:val="00D023BD"/>
    <w:rsid w:val="00D02A9C"/>
    <w:rsid w:val="00D03487"/>
    <w:rsid w:val="00D036E1"/>
    <w:rsid w:val="00D037CD"/>
    <w:rsid w:val="00D03BB7"/>
    <w:rsid w:val="00D03D62"/>
    <w:rsid w:val="00D04123"/>
    <w:rsid w:val="00D0439B"/>
    <w:rsid w:val="00D04478"/>
    <w:rsid w:val="00D053D3"/>
    <w:rsid w:val="00D05591"/>
    <w:rsid w:val="00D05952"/>
    <w:rsid w:val="00D05A5A"/>
    <w:rsid w:val="00D05D3C"/>
    <w:rsid w:val="00D05D6D"/>
    <w:rsid w:val="00D06443"/>
    <w:rsid w:val="00D06DD2"/>
    <w:rsid w:val="00D06E10"/>
    <w:rsid w:val="00D07172"/>
    <w:rsid w:val="00D0727F"/>
    <w:rsid w:val="00D07573"/>
    <w:rsid w:val="00D0782D"/>
    <w:rsid w:val="00D078D5"/>
    <w:rsid w:val="00D07B20"/>
    <w:rsid w:val="00D102F0"/>
    <w:rsid w:val="00D11423"/>
    <w:rsid w:val="00D11561"/>
    <w:rsid w:val="00D11CB4"/>
    <w:rsid w:val="00D11FE6"/>
    <w:rsid w:val="00D12327"/>
    <w:rsid w:val="00D12549"/>
    <w:rsid w:val="00D1261A"/>
    <w:rsid w:val="00D135EB"/>
    <w:rsid w:val="00D13B40"/>
    <w:rsid w:val="00D143E3"/>
    <w:rsid w:val="00D14EE4"/>
    <w:rsid w:val="00D158AD"/>
    <w:rsid w:val="00D16874"/>
    <w:rsid w:val="00D16C42"/>
    <w:rsid w:val="00D1719E"/>
    <w:rsid w:val="00D1799F"/>
    <w:rsid w:val="00D17DDE"/>
    <w:rsid w:val="00D17ECF"/>
    <w:rsid w:val="00D202AD"/>
    <w:rsid w:val="00D20504"/>
    <w:rsid w:val="00D218D4"/>
    <w:rsid w:val="00D22A99"/>
    <w:rsid w:val="00D22C1C"/>
    <w:rsid w:val="00D23359"/>
    <w:rsid w:val="00D2373D"/>
    <w:rsid w:val="00D23BB3"/>
    <w:rsid w:val="00D23DCE"/>
    <w:rsid w:val="00D23FD1"/>
    <w:rsid w:val="00D2421B"/>
    <w:rsid w:val="00D24638"/>
    <w:rsid w:val="00D248EE"/>
    <w:rsid w:val="00D25266"/>
    <w:rsid w:val="00D25E8E"/>
    <w:rsid w:val="00D2637E"/>
    <w:rsid w:val="00D26A2D"/>
    <w:rsid w:val="00D26C6F"/>
    <w:rsid w:val="00D27237"/>
    <w:rsid w:val="00D27987"/>
    <w:rsid w:val="00D3075E"/>
    <w:rsid w:val="00D31A26"/>
    <w:rsid w:val="00D31BF8"/>
    <w:rsid w:val="00D31E71"/>
    <w:rsid w:val="00D31ECB"/>
    <w:rsid w:val="00D31F83"/>
    <w:rsid w:val="00D31FB2"/>
    <w:rsid w:val="00D323D3"/>
    <w:rsid w:val="00D32F3F"/>
    <w:rsid w:val="00D33281"/>
    <w:rsid w:val="00D341F4"/>
    <w:rsid w:val="00D34327"/>
    <w:rsid w:val="00D343C0"/>
    <w:rsid w:val="00D3484F"/>
    <w:rsid w:val="00D34949"/>
    <w:rsid w:val="00D35220"/>
    <w:rsid w:val="00D353F2"/>
    <w:rsid w:val="00D35968"/>
    <w:rsid w:val="00D35D98"/>
    <w:rsid w:val="00D35DBD"/>
    <w:rsid w:val="00D36392"/>
    <w:rsid w:val="00D36532"/>
    <w:rsid w:val="00D36725"/>
    <w:rsid w:val="00D37A1F"/>
    <w:rsid w:val="00D37E87"/>
    <w:rsid w:val="00D41A7C"/>
    <w:rsid w:val="00D41EE1"/>
    <w:rsid w:val="00D422BB"/>
    <w:rsid w:val="00D42526"/>
    <w:rsid w:val="00D42D2E"/>
    <w:rsid w:val="00D43030"/>
    <w:rsid w:val="00D43673"/>
    <w:rsid w:val="00D43785"/>
    <w:rsid w:val="00D43B25"/>
    <w:rsid w:val="00D4455C"/>
    <w:rsid w:val="00D456A9"/>
    <w:rsid w:val="00D45D69"/>
    <w:rsid w:val="00D46143"/>
    <w:rsid w:val="00D46694"/>
    <w:rsid w:val="00D46C55"/>
    <w:rsid w:val="00D4759E"/>
    <w:rsid w:val="00D47C18"/>
    <w:rsid w:val="00D506B1"/>
    <w:rsid w:val="00D52701"/>
    <w:rsid w:val="00D52AAD"/>
    <w:rsid w:val="00D52B6C"/>
    <w:rsid w:val="00D53300"/>
    <w:rsid w:val="00D5414F"/>
    <w:rsid w:val="00D542BD"/>
    <w:rsid w:val="00D54BD9"/>
    <w:rsid w:val="00D55998"/>
    <w:rsid w:val="00D55DE5"/>
    <w:rsid w:val="00D565A1"/>
    <w:rsid w:val="00D56FC6"/>
    <w:rsid w:val="00D579F3"/>
    <w:rsid w:val="00D57EE4"/>
    <w:rsid w:val="00D601CD"/>
    <w:rsid w:val="00D60F38"/>
    <w:rsid w:val="00D61878"/>
    <w:rsid w:val="00D62C51"/>
    <w:rsid w:val="00D62C5F"/>
    <w:rsid w:val="00D62E26"/>
    <w:rsid w:val="00D62E85"/>
    <w:rsid w:val="00D6319F"/>
    <w:rsid w:val="00D63930"/>
    <w:rsid w:val="00D65856"/>
    <w:rsid w:val="00D65E50"/>
    <w:rsid w:val="00D6697E"/>
    <w:rsid w:val="00D669A6"/>
    <w:rsid w:val="00D66D72"/>
    <w:rsid w:val="00D67600"/>
    <w:rsid w:val="00D67A64"/>
    <w:rsid w:val="00D67C63"/>
    <w:rsid w:val="00D70954"/>
    <w:rsid w:val="00D70977"/>
    <w:rsid w:val="00D71668"/>
    <w:rsid w:val="00D71B9F"/>
    <w:rsid w:val="00D72117"/>
    <w:rsid w:val="00D72535"/>
    <w:rsid w:val="00D7272E"/>
    <w:rsid w:val="00D72A12"/>
    <w:rsid w:val="00D73E40"/>
    <w:rsid w:val="00D75517"/>
    <w:rsid w:val="00D75730"/>
    <w:rsid w:val="00D7580D"/>
    <w:rsid w:val="00D75FE7"/>
    <w:rsid w:val="00D76543"/>
    <w:rsid w:val="00D76820"/>
    <w:rsid w:val="00D7738B"/>
    <w:rsid w:val="00D773C4"/>
    <w:rsid w:val="00D77903"/>
    <w:rsid w:val="00D77B21"/>
    <w:rsid w:val="00D77FED"/>
    <w:rsid w:val="00D8029B"/>
    <w:rsid w:val="00D803C4"/>
    <w:rsid w:val="00D8071A"/>
    <w:rsid w:val="00D81041"/>
    <w:rsid w:val="00D81F3D"/>
    <w:rsid w:val="00D8263D"/>
    <w:rsid w:val="00D832AB"/>
    <w:rsid w:val="00D83F43"/>
    <w:rsid w:val="00D840C9"/>
    <w:rsid w:val="00D84427"/>
    <w:rsid w:val="00D844B4"/>
    <w:rsid w:val="00D8559F"/>
    <w:rsid w:val="00D85C9A"/>
    <w:rsid w:val="00D86183"/>
    <w:rsid w:val="00D8681A"/>
    <w:rsid w:val="00D86BEE"/>
    <w:rsid w:val="00D86D3E"/>
    <w:rsid w:val="00D8735C"/>
    <w:rsid w:val="00D87A0D"/>
    <w:rsid w:val="00D87E5C"/>
    <w:rsid w:val="00D900FF"/>
    <w:rsid w:val="00D91F58"/>
    <w:rsid w:val="00D92C56"/>
    <w:rsid w:val="00D94652"/>
    <w:rsid w:val="00D9525D"/>
    <w:rsid w:val="00D954B7"/>
    <w:rsid w:val="00D96180"/>
    <w:rsid w:val="00DA0683"/>
    <w:rsid w:val="00DA180E"/>
    <w:rsid w:val="00DA1892"/>
    <w:rsid w:val="00DA1AFE"/>
    <w:rsid w:val="00DA2164"/>
    <w:rsid w:val="00DA2294"/>
    <w:rsid w:val="00DA28FA"/>
    <w:rsid w:val="00DA3D37"/>
    <w:rsid w:val="00DA46AB"/>
    <w:rsid w:val="00DA50B1"/>
    <w:rsid w:val="00DA5EAD"/>
    <w:rsid w:val="00DA60D2"/>
    <w:rsid w:val="00DA6347"/>
    <w:rsid w:val="00DA79CF"/>
    <w:rsid w:val="00DA7A7B"/>
    <w:rsid w:val="00DA7EC0"/>
    <w:rsid w:val="00DB0A25"/>
    <w:rsid w:val="00DB0CBA"/>
    <w:rsid w:val="00DB1BCB"/>
    <w:rsid w:val="00DB2150"/>
    <w:rsid w:val="00DB23EB"/>
    <w:rsid w:val="00DB26B9"/>
    <w:rsid w:val="00DB2D88"/>
    <w:rsid w:val="00DB2E4F"/>
    <w:rsid w:val="00DB32EF"/>
    <w:rsid w:val="00DB410B"/>
    <w:rsid w:val="00DB46B3"/>
    <w:rsid w:val="00DB52DF"/>
    <w:rsid w:val="00DB5560"/>
    <w:rsid w:val="00DB63B3"/>
    <w:rsid w:val="00DB6B6F"/>
    <w:rsid w:val="00DB70D2"/>
    <w:rsid w:val="00DB71F8"/>
    <w:rsid w:val="00DB7765"/>
    <w:rsid w:val="00DC0161"/>
    <w:rsid w:val="00DC0368"/>
    <w:rsid w:val="00DC05A0"/>
    <w:rsid w:val="00DC05F1"/>
    <w:rsid w:val="00DC067B"/>
    <w:rsid w:val="00DC06CB"/>
    <w:rsid w:val="00DC0E68"/>
    <w:rsid w:val="00DC0F7A"/>
    <w:rsid w:val="00DC1F81"/>
    <w:rsid w:val="00DC2704"/>
    <w:rsid w:val="00DC408E"/>
    <w:rsid w:val="00DC4437"/>
    <w:rsid w:val="00DC4ADE"/>
    <w:rsid w:val="00DC4E1E"/>
    <w:rsid w:val="00DC5961"/>
    <w:rsid w:val="00DC5B65"/>
    <w:rsid w:val="00DC5F47"/>
    <w:rsid w:val="00DC6032"/>
    <w:rsid w:val="00DC61D7"/>
    <w:rsid w:val="00DC6939"/>
    <w:rsid w:val="00DC7CFA"/>
    <w:rsid w:val="00DC7F7F"/>
    <w:rsid w:val="00DD0350"/>
    <w:rsid w:val="00DD0C68"/>
    <w:rsid w:val="00DD1492"/>
    <w:rsid w:val="00DD1624"/>
    <w:rsid w:val="00DD1739"/>
    <w:rsid w:val="00DD20D7"/>
    <w:rsid w:val="00DD20EC"/>
    <w:rsid w:val="00DD250D"/>
    <w:rsid w:val="00DD279F"/>
    <w:rsid w:val="00DD3161"/>
    <w:rsid w:val="00DD48C5"/>
    <w:rsid w:val="00DD4D0B"/>
    <w:rsid w:val="00DD4E54"/>
    <w:rsid w:val="00DD623A"/>
    <w:rsid w:val="00DD66EC"/>
    <w:rsid w:val="00DD6A0B"/>
    <w:rsid w:val="00DD6AD4"/>
    <w:rsid w:val="00DD79A7"/>
    <w:rsid w:val="00DE00AC"/>
    <w:rsid w:val="00DE0322"/>
    <w:rsid w:val="00DE0A62"/>
    <w:rsid w:val="00DE0B77"/>
    <w:rsid w:val="00DE1039"/>
    <w:rsid w:val="00DE1CCA"/>
    <w:rsid w:val="00DE23D8"/>
    <w:rsid w:val="00DE2545"/>
    <w:rsid w:val="00DE2A0A"/>
    <w:rsid w:val="00DE355F"/>
    <w:rsid w:val="00DE37AE"/>
    <w:rsid w:val="00DE3C7A"/>
    <w:rsid w:val="00DE3D23"/>
    <w:rsid w:val="00DE43E6"/>
    <w:rsid w:val="00DE45FB"/>
    <w:rsid w:val="00DE5382"/>
    <w:rsid w:val="00DE6DDA"/>
    <w:rsid w:val="00DE6E77"/>
    <w:rsid w:val="00DE7297"/>
    <w:rsid w:val="00DE7C23"/>
    <w:rsid w:val="00DF078E"/>
    <w:rsid w:val="00DF08C6"/>
    <w:rsid w:val="00DF12ED"/>
    <w:rsid w:val="00DF16F6"/>
    <w:rsid w:val="00DF1739"/>
    <w:rsid w:val="00DF1D75"/>
    <w:rsid w:val="00DF247B"/>
    <w:rsid w:val="00DF261E"/>
    <w:rsid w:val="00DF2BF4"/>
    <w:rsid w:val="00DF2FED"/>
    <w:rsid w:val="00DF36B1"/>
    <w:rsid w:val="00DF3FE1"/>
    <w:rsid w:val="00DF4054"/>
    <w:rsid w:val="00DF4537"/>
    <w:rsid w:val="00DF4686"/>
    <w:rsid w:val="00DF4E53"/>
    <w:rsid w:val="00DF51EC"/>
    <w:rsid w:val="00DF5D22"/>
    <w:rsid w:val="00DF629B"/>
    <w:rsid w:val="00DF6DB2"/>
    <w:rsid w:val="00DF6F07"/>
    <w:rsid w:val="00DF72C3"/>
    <w:rsid w:val="00DF7E3C"/>
    <w:rsid w:val="00E00C22"/>
    <w:rsid w:val="00E00F96"/>
    <w:rsid w:val="00E01127"/>
    <w:rsid w:val="00E0162E"/>
    <w:rsid w:val="00E034F3"/>
    <w:rsid w:val="00E035E7"/>
    <w:rsid w:val="00E036D5"/>
    <w:rsid w:val="00E03B6E"/>
    <w:rsid w:val="00E03D9A"/>
    <w:rsid w:val="00E04524"/>
    <w:rsid w:val="00E045ED"/>
    <w:rsid w:val="00E053AC"/>
    <w:rsid w:val="00E0645F"/>
    <w:rsid w:val="00E0688B"/>
    <w:rsid w:val="00E06E04"/>
    <w:rsid w:val="00E07513"/>
    <w:rsid w:val="00E0772B"/>
    <w:rsid w:val="00E07B1E"/>
    <w:rsid w:val="00E101B6"/>
    <w:rsid w:val="00E10E00"/>
    <w:rsid w:val="00E10E30"/>
    <w:rsid w:val="00E1141D"/>
    <w:rsid w:val="00E114C3"/>
    <w:rsid w:val="00E11739"/>
    <w:rsid w:val="00E11AA3"/>
    <w:rsid w:val="00E11BE8"/>
    <w:rsid w:val="00E12995"/>
    <w:rsid w:val="00E12BD8"/>
    <w:rsid w:val="00E13141"/>
    <w:rsid w:val="00E1369B"/>
    <w:rsid w:val="00E13F15"/>
    <w:rsid w:val="00E13FBA"/>
    <w:rsid w:val="00E148CA"/>
    <w:rsid w:val="00E16FB8"/>
    <w:rsid w:val="00E17C12"/>
    <w:rsid w:val="00E20367"/>
    <w:rsid w:val="00E20BD6"/>
    <w:rsid w:val="00E210B6"/>
    <w:rsid w:val="00E2150C"/>
    <w:rsid w:val="00E21878"/>
    <w:rsid w:val="00E21C34"/>
    <w:rsid w:val="00E21E97"/>
    <w:rsid w:val="00E21ECD"/>
    <w:rsid w:val="00E221D9"/>
    <w:rsid w:val="00E22449"/>
    <w:rsid w:val="00E22514"/>
    <w:rsid w:val="00E235DD"/>
    <w:rsid w:val="00E23920"/>
    <w:rsid w:val="00E23E9A"/>
    <w:rsid w:val="00E24242"/>
    <w:rsid w:val="00E2494D"/>
    <w:rsid w:val="00E24C79"/>
    <w:rsid w:val="00E2658E"/>
    <w:rsid w:val="00E30C5A"/>
    <w:rsid w:val="00E31252"/>
    <w:rsid w:val="00E325DC"/>
    <w:rsid w:val="00E32E40"/>
    <w:rsid w:val="00E331A2"/>
    <w:rsid w:val="00E3527A"/>
    <w:rsid w:val="00E352F6"/>
    <w:rsid w:val="00E3568B"/>
    <w:rsid w:val="00E356F7"/>
    <w:rsid w:val="00E360E3"/>
    <w:rsid w:val="00E363B7"/>
    <w:rsid w:val="00E36464"/>
    <w:rsid w:val="00E368DA"/>
    <w:rsid w:val="00E37202"/>
    <w:rsid w:val="00E3750F"/>
    <w:rsid w:val="00E409A3"/>
    <w:rsid w:val="00E41055"/>
    <w:rsid w:val="00E41147"/>
    <w:rsid w:val="00E420B8"/>
    <w:rsid w:val="00E421B6"/>
    <w:rsid w:val="00E4222F"/>
    <w:rsid w:val="00E42258"/>
    <w:rsid w:val="00E42480"/>
    <w:rsid w:val="00E42A10"/>
    <w:rsid w:val="00E42D42"/>
    <w:rsid w:val="00E432BD"/>
    <w:rsid w:val="00E43B27"/>
    <w:rsid w:val="00E43D0E"/>
    <w:rsid w:val="00E43EF3"/>
    <w:rsid w:val="00E4419C"/>
    <w:rsid w:val="00E447C8"/>
    <w:rsid w:val="00E4487B"/>
    <w:rsid w:val="00E44B4B"/>
    <w:rsid w:val="00E44F64"/>
    <w:rsid w:val="00E45348"/>
    <w:rsid w:val="00E45C03"/>
    <w:rsid w:val="00E45C13"/>
    <w:rsid w:val="00E45CBA"/>
    <w:rsid w:val="00E45D32"/>
    <w:rsid w:val="00E45FB1"/>
    <w:rsid w:val="00E4625C"/>
    <w:rsid w:val="00E46D93"/>
    <w:rsid w:val="00E474DA"/>
    <w:rsid w:val="00E501EA"/>
    <w:rsid w:val="00E505A2"/>
    <w:rsid w:val="00E50F23"/>
    <w:rsid w:val="00E51D90"/>
    <w:rsid w:val="00E5225D"/>
    <w:rsid w:val="00E53E1B"/>
    <w:rsid w:val="00E5523A"/>
    <w:rsid w:val="00E5611D"/>
    <w:rsid w:val="00E562C4"/>
    <w:rsid w:val="00E56A3A"/>
    <w:rsid w:val="00E56AF9"/>
    <w:rsid w:val="00E5732A"/>
    <w:rsid w:val="00E5745E"/>
    <w:rsid w:val="00E57726"/>
    <w:rsid w:val="00E60335"/>
    <w:rsid w:val="00E60483"/>
    <w:rsid w:val="00E60558"/>
    <w:rsid w:val="00E61FB4"/>
    <w:rsid w:val="00E6262E"/>
    <w:rsid w:val="00E626F6"/>
    <w:rsid w:val="00E62857"/>
    <w:rsid w:val="00E6367D"/>
    <w:rsid w:val="00E64054"/>
    <w:rsid w:val="00E6472A"/>
    <w:rsid w:val="00E65CEC"/>
    <w:rsid w:val="00E65DC8"/>
    <w:rsid w:val="00E65FEB"/>
    <w:rsid w:val="00E66278"/>
    <w:rsid w:val="00E6639C"/>
    <w:rsid w:val="00E67229"/>
    <w:rsid w:val="00E672B9"/>
    <w:rsid w:val="00E6796C"/>
    <w:rsid w:val="00E702B2"/>
    <w:rsid w:val="00E70926"/>
    <w:rsid w:val="00E71277"/>
    <w:rsid w:val="00E712E3"/>
    <w:rsid w:val="00E7153F"/>
    <w:rsid w:val="00E71C2C"/>
    <w:rsid w:val="00E7200A"/>
    <w:rsid w:val="00E72DE9"/>
    <w:rsid w:val="00E732FE"/>
    <w:rsid w:val="00E73BF4"/>
    <w:rsid w:val="00E747CF"/>
    <w:rsid w:val="00E759E4"/>
    <w:rsid w:val="00E75C10"/>
    <w:rsid w:val="00E764E4"/>
    <w:rsid w:val="00E76EC1"/>
    <w:rsid w:val="00E76EF2"/>
    <w:rsid w:val="00E76F61"/>
    <w:rsid w:val="00E77246"/>
    <w:rsid w:val="00E77316"/>
    <w:rsid w:val="00E77A0F"/>
    <w:rsid w:val="00E8060F"/>
    <w:rsid w:val="00E80A80"/>
    <w:rsid w:val="00E81553"/>
    <w:rsid w:val="00E81586"/>
    <w:rsid w:val="00E81ACC"/>
    <w:rsid w:val="00E81CDD"/>
    <w:rsid w:val="00E824AA"/>
    <w:rsid w:val="00E8359F"/>
    <w:rsid w:val="00E835BA"/>
    <w:rsid w:val="00E83AD2"/>
    <w:rsid w:val="00E848F1"/>
    <w:rsid w:val="00E852CF"/>
    <w:rsid w:val="00E85EE3"/>
    <w:rsid w:val="00E85FF7"/>
    <w:rsid w:val="00E86336"/>
    <w:rsid w:val="00E86879"/>
    <w:rsid w:val="00E87348"/>
    <w:rsid w:val="00E877AF"/>
    <w:rsid w:val="00E8788E"/>
    <w:rsid w:val="00E879B6"/>
    <w:rsid w:val="00E9004A"/>
    <w:rsid w:val="00E904EA"/>
    <w:rsid w:val="00E908FD"/>
    <w:rsid w:val="00E926F6"/>
    <w:rsid w:val="00E92D46"/>
    <w:rsid w:val="00E93150"/>
    <w:rsid w:val="00E93A20"/>
    <w:rsid w:val="00E93AE2"/>
    <w:rsid w:val="00E93B23"/>
    <w:rsid w:val="00E93E38"/>
    <w:rsid w:val="00E94C85"/>
    <w:rsid w:val="00E94E3E"/>
    <w:rsid w:val="00E9587B"/>
    <w:rsid w:val="00E96C63"/>
    <w:rsid w:val="00E972C4"/>
    <w:rsid w:val="00EA0E10"/>
    <w:rsid w:val="00EA0E8E"/>
    <w:rsid w:val="00EA11A2"/>
    <w:rsid w:val="00EA1ADC"/>
    <w:rsid w:val="00EA22E8"/>
    <w:rsid w:val="00EA2521"/>
    <w:rsid w:val="00EA25B0"/>
    <w:rsid w:val="00EA38F9"/>
    <w:rsid w:val="00EA46DA"/>
    <w:rsid w:val="00EA4C26"/>
    <w:rsid w:val="00EA54C7"/>
    <w:rsid w:val="00EA6934"/>
    <w:rsid w:val="00EA7264"/>
    <w:rsid w:val="00EA7A70"/>
    <w:rsid w:val="00EA7EF1"/>
    <w:rsid w:val="00EB07A1"/>
    <w:rsid w:val="00EB09BE"/>
    <w:rsid w:val="00EB102A"/>
    <w:rsid w:val="00EB2047"/>
    <w:rsid w:val="00EB2571"/>
    <w:rsid w:val="00EB3598"/>
    <w:rsid w:val="00EB38FE"/>
    <w:rsid w:val="00EB3CF0"/>
    <w:rsid w:val="00EB415F"/>
    <w:rsid w:val="00EB42D7"/>
    <w:rsid w:val="00EB4350"/>
    <w:rsid w:val="00EB5BC7"/>
    <w:rsid w:val="00EB6D98"/>
    <w:rsid w:val="00EB76C7"/>
    <w:rsid w:val="00EC07F1"/>
    <w:rsid w:val="00EC0EEB"/>
    <w:rsid w:val="00EC1603"/>
    <w:rsid w:val="00EC16E1"/>
    <w:rsid w:val="00EC20F8"/>
    <w:rsid w:val="00EC2656"/>
    <w:rsid w:val="00EC3130"/>
    <w:rsid w:val="00EC3624"/>
    <w:rsid w:val="00EC38B9"/>
    <w:rsid w:val="00EC39BF"/>
    <w:rsid w:val="00EC4756"/>
    <w:rsid w:val="00EC4A3E"/>
    <w:rsid w:val="00EC4E02"/>
    <w:rsid w:val="00EC4E6B"/>
    <w:rsid w:val="00EC58A7"/>
    <w:rsid w:val="00EC61F2"/>
    <w:rsid w:val="00EC63CE"/>
    <w:rsid w:val="00EC76CC"/>
    <w:rsid w:val="00ED000A"/>
    <w:rsid w:val="00ED028F"/>
    <w:rsid w:val="00ED16CC"/>
    <w:rsid w:val="00ED1C59"/>
    <w:rsid w:val="00ED1CA3"/>
    <w:rsid w:val="00ED213C"/>
    <w:rsid w:val="00ED22F8"/>
    <w:rsid w:val="00ED2409"/>
    <w:rsid w:val="00ED2BE1"/>
    <w:rsid w:val="00ED3AE2"/>
    <w:rsid w:val="00ED4794"/>
    <w:rsid w:val="00ED4C1D"/>
    <w:rsid w:val="00ED5201"/>
    <w:rsid w:val="00ED5717"/>
    <w:rsid w:val="00ED5A5B"/>
    <w:rsid w:val="00ED5F94"/>
    <w:rsid w:val="00ED6499"/>
    <w:rsid w:val="00ED6C4B"/>
    <w:rsid w:val="00ED6CC6"/>
    <w:rsid w:val="00ED765D"/>
    <w:rsid w:val="00ED76DA"/>
    <w:rsid w:val="00ED7C99"/>
    <w:rsid w:val="00EE0312"/>
    <w:rsid w:val="00EE048D"/>
    <w:rsid w:val="00EE0611"/>
    <w:rsid w:val="00EE0917"/>
    <w:rsid w:val="00EE1070"/>
    <w:rsid w:val="00EE1117"/>
    <w:rsid w:val="00EE1BA2"/>
    <w:rsid w:val="00EE1C81"/>
    <w:rsid w:val="00EE23DB"/>
    <w:rsid w:val="00EE3ABB"/>
    <w:rsid w:val="00EE441A"/>
    <w:rsid w:val="00EE46FC"/>
    <w:rsid w:val="00EE4F44"/>
    <w:rsid w:val="00EE50A5"/>
    <w:rsid w:val="00EE5FFC"/>
    <w:rsid w:val="00EE65B0"/>
    <w:rsid w:val="00EE6A99"/>
    <w:rsid w:val="00EE6BD1"/>
    <w:rsid w:val="00EE6F81"/>
    <w:rsid w:val="00EE745E"/>
    <w:rsid w:val="00EE79C9"/>
    <w:rsid w:val="00EE7A88"/>
    <w:rsid w:val="00EE7CF1"/>
    <w:rsid w:val="00EE7DEE"/>
    <w:rsid w:val="00EF020D"/>
    <w:rsid w:val="00EF038B"/>
    <w:rsid w:val="00EF06D9"/>
    <w:rsid w:val="00EF0B6D"/>
    <w:rsid w:val="00EF0BAD"/>
    <w:rsid w:val="00EF0DC6"/>
    <w:rsid w:val="00EF13A2"/>
    <w:rsid w:val="00EF148D"/>
    <w:rsid w:val="00EF167E"/>
    <w:rsid w:val="00EF1C60"/>
    <w:rsid w:val="00EF2A55"/>
    <w:rsid w:val="00EF2FF6"/>
    <w:rsid w:val="00EF3601"/>
    <w:rsid w:val="00EF363E"/>
    <w:rsid w:val="00EF45B9"/>
    <w:rsid w:val="00EF45BD"/>
    <w:rsid w:val="00EF47B4"/>
    <w:rsid w:val="00EF5365"/>
    <w:rsid w:val="00EF6A0F"/>
    <w:rsid w:val="00F0059C"/>
    <w:rsid w:val="00F00BA9"/>
    <w:rsid w:val="00F0109D"/>
    <w:rsid w:val="00F0136A"/>
    <w:rsid w:val="00F01647"/>
    <w:rsid w:val="00F01AB8"/>
    <w:rsid w:val="00F02286"/>
    <w:rsid w:val="00F0298D"/>
    <w:rsid w:val="00F02A3C"/>
    <w:rsid w:val="00F02A99"/>
    <w:rsid w:val="00F03CF9"/>
    <w:rsid w:val="00F03F52"/>
    <w:rsid w:val="00F04BCD"/>
    <w:rsid w:val="00F055BB"/>
    <w:rsid w:val="00F060CD"/>
    <w:rsid w:val="00F06499"/>
    <w:rsid w:val="00F06658"/>
    <w:rsid w:val="00F066B2"/>
    <w:rsid w:val="00F06936"/>
    <w:rsid w:val="00F06B68"/>
    <w:rsid w:val="00F06DB5"/>
    <w:rsid w:val="00F06EA8"/>
    <w:rsid w:val="00F070A2"/>
    <w:rsid w:val="00F0721F"/>
    <w:rsid w:val="00F07561"/>
    <w:rsid w:val="00F07646"/>
    <w:rsid w:val="00F077AC"/>
    <w:rsid w:val="00F10382"/>
    <w:rsid w:val="00F103D1"/>
    <w:rsid w:val="00F10496"/>
    <w:rsid w:val="00F108A6"/>
    <w:rsid w:val="00F11004"/>
    <w:rsid w:val="00F117C7"/>
    <w:rsid w:val="00F1196A"/>
    <w:rsid w:val="00F11AAE"/>
    <w:rsid w:val="00F124C2"/>
    <w:rsid w:val="00F12718"/>
    <w:rsid w:val="00F12734"/>
    <w:rsid w:val="00F1285B"/>
    <w:rsid w:val="00F135F3"/>
    <w:rsid w:val="00F13669"/>
    <w:rsid w:val="00F13A54"/>
    <w:rsid w:val="00F14E5E"/>
    <w:rsid w:val="00F15118"/>
    <w:rsid w:val="00F15700"/>
    <w:rsid w:val="00F15958"/>
    <w:rsid w:val="00F15F29"/>
    <w:rsid w:val="00F16B1A"/>
    <w:rsid w:val="00F17372"/>
    <w:rsid w:val="00F17839"/>
    <w:rsid w:val="00F17B17"/>
    <w:rsid w:val="00F17E01"/>
    <w:rsid w:val="00F17E1F"/>
    <w:rsid w:val="00F17E37"/>
    <w:rsid w:val="00F204AD"/>
    <w:rsid w:val="00F2059A"/>
    <w:rsid w:val="00F206BD"/>
    <w:rsid w:val="00F20D02"/>
    <w:rsid w:val="00F216AC"/>
    <w:rsid w:val="00F22140"/>
    <w:rsid w:val="00F22382"/>
    <w:rsid w:val="00F2426B"/>
    <w:rsid w:val="00F249E3"/>
    <w:rsid w:val="00F249E4"/>
    <w:rsid w:val="00F24A38"/>
    <w:rsid w:val="00F2523A"/>
    <w:rsid w:val="00F25464"/>
    <w:rsid w:val="00F254AD"/>
    <w:rsid w:val="00F256A6"/>
    <w:rsid w:val="00F27381"/>
    <w:rsid w:val="00F27501"/>
    <w:rsid w:val="00F27E4F"/>
    <w:rsid w:val="00F27F0D"/>
    <w:rsid w:val="00F300E6"/>
    <w:rsid w:val="00F30440"/>
    <w:rsid w:val="00F305C1"/>
    <w:rsid w:val="00F3198D"/>
    <w:rsid w:val="00F32AD7"/>
    <w:rsid w:val="00F32C2E"/>
    <w:rsid w:val="00F32FFC"/>
    <w:rsid w:val="00F3302E"/>
    <w:rsid w:val="00F331BC"/>
    <w:rsid w:val="00F331F9"/>
    <w:rsid w:val="00F337D8"/>
    <w:rsid w:val="00F34221"/>
    <w:rsid w:val="00F34322"/>
    <w:rsid w:val="00F34550"/>
    <w:rsid w:val="00F35164"/>
    <w:rsid w:val="00F35B72"/>
    <w:rsid w:val="00F35FFA"/>
    <w:rsid w:val="00F365F1"/>
    <w:rsid w:val="00F366AE"/>
    <w:rsid w:val="00F3718B"/>
    <w:rsid w:val="00F3792B"/>
    <w:rsid w:val="00F37E02"/>
    <w:rsid w:val="00F40164"/>
    <w:rsid w:val="00F40357"/>
    <w:rsid w:val="00F40542"/>
    <w:rsid w:val="00F41164"/>
    <w:rsid w:val="00F412D5"/>
    <w:rsid w:val="00F41426"/>
    <w:rsid w:val="00F41521"/>
    <w:rsid w:val="00F41ADF"/>
    <w:rsid w:val="00F42DCD"/>
    <w:rsid w:val="00F43384"/>
    <w:rsid w:val="00F434AD"/>
    <w:rsid w:val="00F436AB"/>
    <w:rsid w:val="00F437F0"/>
    <w:rsid w:val="00F43B98"/>
    <w:rsid w:val="00F443BD"/>
    <w:rsid w:val="00F444C5"/>
    <w:rsid w:val="00F4469D"/>
    <w:rsid w:val="00F44924"/>
    <w:rsid w:val="00F45027"/>
    <w:rsid w:val="00F45771"/>
    <w:rsid w:val="00F45AB7"/>
    <w:rsid w:val="00F45B46"/>
    <w:rsid w:val="00F460B1"/>
    <w:rsid w:val="00F471A4"/>
    <w:rsid w:val="00F47633"/>
    <w:rsid w:val="00F4779A"/>
    <w:rsid w:val="00F47E77"/>
    <w:rsid w:val="00F47FC3"/>
    <w:rsid w:val="00F5088A"/>
    <w:rsid w:val="00F51104"/>
    <w:rsid w:val="00F515A7"/>
    <w:rsid w:val="00F51FA1"/>
    <w:rsid w:val="00F5289F"/>
    <w:rsid w:val="00F52E68"/>
    <w:rsid w:val="00F52EB0"/>
    <w:rsid w:val="00F5371E"/>
    <w:rsid w:val="00F53F4E"/>
    <w:rsid w:val="00F542AF"/>
    <w:rsid w:val="00F542D3"/>
    <w:rsid w:val="00F54A2B"/>
    <w:rsid w:val="00F54A54"/>
    <w:rsid w:val="00F558FD"/>
    <w:rsid w:val="00F55D0C"/>
    <w:rsid w:val="00F61330"/>
    <w:rsid w:val="00F61A73"/>
    <w:rsid w:val="00F623FB"/>
    <w:rsid w:val="00F626A6"/>
    <w:rsid w:val="00F62705"/>
    <w:rsid w:val="00F62B13"/>
    <w:rsid w:val="00F62E70"/>
    <w:rsid w:val="00F63E2A"/>
    <w:rsid w:val="00F63F8C"/>
    <w:rsid w:val="00F645FD"/>
    <w:rsid w:val="00F6629D"/>
    <w:rsid w:val="00F669A1"/>
    <w:rsid w:val="00F66AD6"/>
    <w:rsid w:val="00F67545"/>
    <w:rsid w:val="00F67EE4"/>
    <w:rsid w:val="00F704A5"/>
    <w:rsid w:val="00F70554"/>
    <w:rsid w:val="00F70564"/>
    <w:rsid w:val="00F7117E"/>
    <w:rsid w:val="00F71633"/>
    <w:rsid w:val="00F71695"/>
    <w:rsid w:val="00F722CE"/>
    <w:rsid w:val="00F73183"/>
    <w:rsid w:val="00F73752"/>
    <w:rsid w:val="00F73DAA"/>
    <w:rsid w:val="00F74840"/>
    <w:rsid w:val="00F752EA"/>
    <w:rsid w:val="00F75CF2"/>
    <w:rsid w:val="00F75D89"/>
    <w:rsid w:val="00F75F8A"/>
    <w:rsid w:val="00F760D4"/>
    <w:rsid w:val="00F76536"/>
    <w:rsid w:val="00F769F4"/>
    <w:rsid w:val="00F77090"/>
    <w:rsid w:val="00F7735C"/>
    <w:rsid w:val="00F7762D"/>
    <w:rsid w:val="00F801F7"/>
    <w:rsid w:val="00F802EA"/>
    <w:rsid w:val="00F805D8"/>
    <w:rsid w:val="00F8182C"/>
    <w:rsid w:val="00F81B05"/>
    <w:rsid w:val="00F8232E"/>
    <w:rsid w:val="00F82445"/>
    <w:rsid w:val="00F82718"/>
    <w:rsid w:val="00F84F4F"/>
    <w:rsid w:val="00F85A12"/>
    <w:rsid w:val="00F86FBC"/>
    <w:rsid w:val="00F879ED"/>
    <w:rsid w:val="00F90026"/>
    <w:rsid w:val="00F9052F"/>
    <w:rsid w:val="00F90B4E"/>
    <w:rsid w:val="00F90C28"/>
    <w:rsid w:val="00F90FC5"/>
    <w:rsid w:val="00F9191F"/>
    <w:rsid w:val="00F91A6B"/>
    <w:rsid w:val="00F91F94"/>
    <w:rsid w:val="00F921EC"/>
    <w:rsid w:val="00F92822"/>
    <w:rsid w:val="00F92EDB"/>
    <w:rsid w:val="00F930C0"/>
    <w:rsid w:val="00F9329B"/>
    <w:rsid w:val="00F935C7"/>
    <w:rsid w:val="00F93F50"/>
    <w:rsid w:val="00F941F3"/>
    <w:rsid w:val="00F944A7"/>
    <w:rsid w:val="00F949E5"/>
    <w:rsid w:val="00F94FBF"/>
    <w:rsid w:val="00F95BB2"/>
    <w:rsid w:val="00F96697"/>
    <w:rsid w:val="00F96BB9"/>
    <w:rsid w:val="00F96DC6"/>
    <w:rsid w:val="00F9762D"/>
    <w:rsid w:val="00F97EE6"/>
    <w:rsid w:val="00F97F59"/>
    <w:rsid w:val="00FA072C"/>
    <w:rsid w:val="00FA20D4"/>
    <w:rsid w:val="00FA28A3"/>
    <w:rsid w:val="00FA2CC1"/>
    <w:rsid w:val="00FA4098"/>
    <w:rsid w:val="00FA4723"/>
    <w:rsid w:val="00FA568B"/>
    <w:rsid w:val="00FA5ED7"/>
    <w:rsid w:val="00FA5EED"/>
    <w:rsid w:val="00FA6030"/>
    <w:rsid w:val="00FA6192"/>
    <w:rsid w:val="00FA6405"/>
    <w:rsid w:val="00FA6562"/>
    <w:rsid w:val="00FA6615"/>
    <w:rsid w:val="00FA678E"/>
    <w:rsid w:val="00FA6C4C"/>
    <w:rsid w:val="00FA7135"/>
    <w:rsid w:val="00FA7B3C"/>
    <w:rsid w:val="00FB0164"/>
    <w:rsid w:val="00FB09F1"/>
    <w:rsid w:val="00FB0E29"/>
    <w:rsid w:val="00FB1B9E"/>
    <w:rsid w:val="00FB2212"/>
    <w:rsid w:val="00FB235B"/>
    <w:rsid w:val="00FB23DC"/>
    <w:rsid w:val="00FB2C74"/>
    <w:rsid w:val="00FB41D2"/>
    <w:rsid w:val="00FB4892"/>
    <w:rsid w:val="00FB5542"/>
    <w:rsid w:val="00FB55C4"/>
    <w:rsid w:val="00FB5B1A"/>
    <w:rsid w:val="00FB68F2"/>
    <w:rsid w:val="00FB690C"/>
    <w:rsid w:val="00FB6F06"/>
    <w:rsid w:val="00FB727E"/>
    <w:rsid w:val="00FB7478"/>
    <w:rsid w:val="00FB7AD6"/>
    <w:rsid w:val="00FC05EC"/>
    <w:rsid w:val="00FC0686"/>
    <w:rsid w:val="00FC0E88"/>
    <w:rsid w:val="00FC1DC0"/>
    <w:rsid w:val="00FC2BE1"/>
    <w:rsid w:val="00FC383D"/>
    <w:rsid w:val="00FC4362"/>
    <w:rsid w:val="00FC44CC"/>
    <w:rsid w:val="00FC520E"/>
    <w:rsid w:val="00FC5355"/>
    <w:rsid w:val="00FC6AD5"/>
    <w:rsid w:val="00FC6DD7"/>
    <w:rsid w:val="00FC7847"/>
    <w:rsid w:val="00FD0287"/>
    <w:rsid w:val="00FD0420"/>
    <w:rsid w:val="00FD05F5"/>
    <w:rsid w:val="00FD1428"/>
    <w:rsid w:val="00FD2629"/>
    <w:rsid w:val="00FD3344"/>
    <w:rsid w:val="00FD388B"/>
    <w:rsid w:val="00FD6115"/>
    <w:rsid w:val="00FD799A"/>
    <w:rsid w:val="00FD7CFB"/>
    <w:rsid w:val="00FE07CE"/>
    <w:rsid w:val="00FE0E87"/>
    <w:rsid w:val="00FE0EA4"/>
    <w:rsid w:val="00FE0F80"/>
    <w:rsid w:val="00FE1010"/>
    <w:rsid w:val="00FE1958"/>
    <w:rsid w:val="00FE1B31"/>
    <w:rsid w:val="00FE1DF0"/>
    <w:rsid w:val="00FE2221"/>
    <w:rsid w:val="00FE2C94"/>
    <w:rsid w:val="00FE33DD"/>
    <w:rsid w:val="00FE36A9"/>
    <w:rsid w:val="00FE3904"/>
    <w:rsid w:val="00FE3A10"/>
    <w:rsid w:val="00FE3BF2"/>
    <w:rsid w:val="00FE3CF8"/>
    <w:rsid w:val="00FE3E15"/>
    <w:rsid w:val="00FE3E6D"/>
    <w:rsid w:val="00FE4110"/>
    <w:rsid w:val="00FE4D62"/>
    <w:rsid w:val="00FE528C"/>
    <w:rsid w:val="00FE5C32"/>
    <w:rsid w:val="00FE680D"/>
    <w:rsid w:val="00FE69FA"/>
    <w:rsid w:val="00FE6FC4"/>
    <w:rsid w:val="00FE73C3"/>
    <w:rsid w:val="00FE73F4"/>
    <w:rsid w:val="00FE7749"/>
    <w:rsid w:val="00FF15E0"/>
    <w:rsid w:val="00FF289D"/>
    <w:rsid w:val="00FF3916"/>
    <w:rsid w:val="00FF41B6"/>
    <w:rsid w:val="00FF43FE"/>
    <w:rsid w:val="00FF46F5"/>
    <w:rsid w:val="00FF5107"/>
    <w:rsid w:val="00FF5C2A"/>
    <w:rsid w:val="00FF60DC"/>
    <w:rsid w:val="00FF623F"/>
    <w:rsid w:val="00FF661A"/>
    <w:rsid w:val="00FF6BD0"/>
    <w:rsid w:val="00FF6D68"/>
    <w:rsid w:val="00FF6E56"/>
    <w:rsid w:val="00FF7184"/>
    <w:rsid w:val="00FF71CA"/>
    <w:rsid w:val="00FF77EA"/>
    <w:rsid w:val="00FF7BD7"/>
    <w:rsid w:val="00FF7D6A"/>
    <w:rsid w:val="00FF7F03"/>
    <w:rsid w:val="01838C56"/>
    <w:rsid w:val="02B0C209"/>
    <w:rsid w:val="02B68BCB"/>
    <w:rsid w:val="02F4CC86"/>
    <w:rsid w:val="03C9E4B7"/>
    <w:rsid w:val="03E60A48"/>
    <w:rsid w:val="041BE130"/>
    <w:rsid w:val="05E415B5"/>
    <w:rsid w:val="06BEF424"/>
    <w:rsid w:val="06E58ABB"/>
    <w:rsid w:val="08D4F349"/>
    <w:rsid w:val="09262D97"/>
    <w:rsid w:val="097CA72A"/>
    <w:rsid w:val="0A2567B5"/>
    <w:rsid w:val="0A7BA497"/>
    <w:rsid w:val="0AABB337"/>
    <w:rsid w:val="0BDBC4BE"/>
    <w:rsid w:val="0C674D02"/>
    <w:rsid w:val="0CF4C0CA"/>
    <w:rsid w:val="0F05BCCE"/>
    <w:rsid w:val="132883C4"/>
    <w:rsid w:val="14879844"/>
    <w:rsid w:val="1492FF07"/>
    <w:rsid w:val="183D9591"/>
    <w:rsid w:val="1AFE94F9"/>
    <w:rsid w:val="1B0FD047"/>
    <w:rsid w:val="1B892126"/>
    <w:rsid w:val="1BAE1991"/>
    <w:rsid w:val="1C1731A7"/>
    <w:rsid w:val="1CC32272"/>
    <w:rsid w:val="1D8EC26E"/>
    <w:rsid w:val="1F373F21"/>
    <w:rsid w:val="218E3573"/>
    <w:rsid w:val="23EC143A"/>
    <w:rsid w:val="248546C3"/>
    <w:rsid w:val="25E82504"/>
    <w:rsid w:val="27C105F0"/>
    <w:rsid w:val="27DE2A45"/>
    <w:rsid w:val="281EAB1E"/>
    <w:rsid w:val="28E8B7F1"/>
    <w:rsid w:val="28EFD253"/>
    <w:rsid w:val="2AC93209"/>
    <w:rsid w:val="2B6DBA9C"/>
    <w:rsid w:val="2D013758"/>
    <w:rsid w:val="2FB8692C"/>
    <w:rsid w:val="30D1E555"/>
    <w:rsid w:val="30DB82E8"/>
    <w:rsid w:val="32560262"/>
    <w:rsid w:val="341DFC69"/>
    <w:rsid w:val="34D53DCA"/>
    <w:rsid w:val="34F29023"/>
    <w:rsid w:val="35F0871E"/>
    <w:rsid w:val="36406EC9"/>
    <w:rsid w:val="37CA85E9"/>
    <w:rsid w:val="3839944E"/>
    <w:rsid w:val="388EF61D"/>
    <w:rsid w:val="389CD586"/>
    <w:rsid w:val="39D517F2"/>
    <w:rsid w:val="3B222BC8"/>
    <w:rsid w:val="3BD2D58A"/>
    <w:rsid w:val="3BD41572"/>
    <w:rsid w:val="3D193D3B"/>
    <w:rsid w:val="3DA22554"/>
    <w:rsid w:val="3DA2EC88"/>
    <w:rsid w:val="3DE34DEF"/>
    <w:rsid w:val="3E5AFAEF"/>
    <w:rsid w:val="3ECB62B7"/>
    <w:rsid w:val="3EF80010"/>
    <w:rsid w:val="3F2425CD"/>
    <w:rsid w:val="3F9300A7"/>
    <w:rsid w:val="41C50417"/>
    <w:rsid w:val="422EDC85"/>
    <w:rsid w:val="42AD31C4"/>
    <w:rsid w:val="42C0FC18"/>
    <w:rsid w:val="47121452"/>
    <w:rsid w:val="4735C695"/>
    <w:rsid w:val="47C7C9FB"/>
    <w:rsid w:val="48F8C9E3"/>
    <w:rsid w:val="4B01CD6C"/>
    <w:rsid w:val="4ECABAA0"/>
    <w:rsid w:val="4EF8159E"/>
    <w:rsid w:val="51E4F914"/>
    <w:rsid w:val="5290FB66"/>
    <w:rsid w:val="52CA7123"/>
    <w:rsid w:val="53310B22"/>
    <w:rsid w:val="5366A8A6"/>
    <w:rsid w:val="54293FB1"/>
    <w:rsid w:val="54CDCF71"/>
    <w:rsid w:val="55A42600"/>
    <w:rsid w:val="563F5B7D"/>
    <w:rsid w:val="568BA89F"/>
    <w:rsid w:val="56CD5529"/>
    <w:rsid w:val="572440C6"/>
    <w:rsid w:val="580A6321"/>
    <w:rsid w:val="59342EAC"/>
    <w:rsid w:val="599247C6"/>
    <w:rsid w:val="5BFEB89F"/>
    <w:rsid w:val="5C4D5FC3"/>
    <w:rsid w:val="5D67082A"/>
    <w:rsid w:val="5DACA6EE"/>
    <w:rsid w:val="5DB06620"/>
    <w:rsid w:val="5DCE9CAA"/>
    <w:rsid w:val="5F315A2D"/>
    <w:rsid w:val="6148D870"/>
    <w:rsid w:val="6274EEE6"/>
    <w:rsid w:val="63AEF613"/>
    <w:rsid w:val="642CD9F8"/>
    <w:rsid w:val="64B01C5D"/>
    <w:rsid w:val="67527708"/>
    <w:rsid w:val="67DFC386"/>
    <w:rsid w:val="68F0431F"/>
    <w:rsid w:val="6A62C92F"/>
    <w:rsid w:val="6B67E768"/>
    <w:rsid w:val="6DC2AA59"/>
    <w:rsid w:val="6F964EE7"/>
    <w:rsid w:val="7022C5C7"/>
    <w:rsid w:val="70F88548"/>
    <w:rsid w:val="7168D957"/>
    <w:rsid w:val="727FA2EB"/>
    <w:rsid w:val="73B36C5A"/>
    <w:rsid w:val="73F463A0"/>
    <w:rsid w:val="742BC9B0"/>
    <w:rsid w:val="74A0A4D2"/>
    <w:rsid w:val="7673E47C"/>
    <w:rsid w:val="767FB031"/>
    <w:rsid w:val="773DC2C2"/>
    <w:rsid w:val="778A52E0"/>
    <w:rsid w:val="778CD5BC"/>
    <w:rsid w:val="7985A428"/>
    <w:rsid w:val="79BF16BC"/>
    <w:rsid w:val="7AADD83E"/>
    <w:rsid w:val="7AAEC12A"/>
    <w:rsid w:val="7B390363"/>
    <w:rsid w:val="7C0F54D8"/>
    <w:rsid w:val="7D4ABABB"/>
    <w:rsid w:val="7FD1F117"/>
    <w:rsid w:val="7FE5F37C"/>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3D8D8F2"/>
  <w15:chartTrackingRefBased/>
  <w15:docId w15:val="{012B03BF-3077-4892-83D5-681BE7DA591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CA"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0" w:qFormat="1"/>
    <w:lsdException w:name="Emphasis" w:uiPriority="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iPriority="0"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70554"/>
    <w:pPr>
      <w:tabs>
        <w:tab w:val="left" w:pos="567"/>
        <w:tab w:val="left" w:pos="1134"/>
        <w:tab w:val="left" w:pos="1701"/>
        <w:tab w:val="left" w:pos="2268"/>
      </w:tabs>
      <w:spacing w:after="0" w:line="240" w:lineRule="auto"/>
      <w:jc w:val="both"/>
    </w:pPr>
    <w:rPr>
      <w:rFonts w:ascii="Times New Roman" w:eastAsia="SimSun" w:hAnsi="Times New Roman" w:cs="Times New Roman"/>
      <w:kern w:val="0"/>
      <w:sz w:val="22"/>
      <w:szCs w:val="22"/>
      <w:lang w:val="en-GB"/>
      <w14:ligatures w14:val="none"/>
    </w:rPr>
  </w:style>
  <w:style w:type="paragraph" w:styleId="Heading1">
    <w:name w:val="heading 1"/>
    <w:basedOn w:val="Normal"/>
    <w:next w:val="Heading2"/>
    <w:link w:val="Heading1Char"/>
    <w:uiPriority w:val="9"/>
    <w:qFormat/>
    <w:rsid w:val="00F70554"/>
    <w:pPr>
      <w:keepNext/>
      <w:keepLines/>
      <w:numPr>
        <w:numId w:val="4"/>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F70554"/>
    <w:pPr>
      <w:keepNext/>
      <w:keepLines/>
      <w:numPr>
        <w:ilvl w:val="1"/>
        <w:numId w:val="4"/>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F70554"/>
    <w:pPr>
      <w:keepNext/>
      <w:keepLines/>
      <w:numPr>
        <w:ilvl w:val="2"/>
        <w:numId w:val="4"/>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F70554"/>
    <w:pPr>
      <w:keepNext/>
      <w:numPr>
        <w:ilvl w:val="3"/>
        <w:numId w:val="4"/>
      </w:numPr>
      <w:spacing w:before="120" w:after="120"/>
      <w:jc w:val="left"/>
      <w:outlineLvl w:val="3"/>
    </w:pPr>
    <w:rPr>
      <w:rFonts w:eastAsiaTheme="majorEastAsia"/>
      <w:b/>
      <w:bCs/>
    </w:rPr>
  </w:style>
  <w:style w:type="paragraph" w:styleId="Heading5">
    <w:name w:val="heading 5"/>
    <w:aliases w:val="Heading 5 - GTI"/>
    <w:basedOn w:val="Normal"/>
    <w:next w:val="Normal"/>
    <w:link w:val="Heading5Char"/>
    <w:uiPriority w:val="9"/>
    <w:qFormat/>
    <w:rsid w:val="00F70554"/>
    <w:pPr>
      <w:keepNext/>
      <w:numPr>
        <w:ilvl w:val="4"/>
        <w:numId w:val="4"/>
      </w:numPr>
      <w:spacing w:before="120" w:after="120"/>
      <w:jc w:val="left"/>
      <w:outlineLvl w:val="4"/>
    </w:pPr>
    <w:rPr>
      <w:rFonts w:eastAsiaTheme="majorEastAsia"/>
      <w:i/>
      <w:iCs/>
    </w:rPr>
  </w:style>
  <w:style w:type="paragraph" w:styleId="Heading6">
    <w:name w:val="heading 6"/>
    <w:basedOn w:val="Normal"/>
    <w:next w:val="Normal"/>
    <w:link w:val="Heading6Char"/>
    <w:uiPriority w:val="9"/>
    <w:qFormat/>
    <w:rsid w:val="00F70554"/>
    <w:pPr>
      <w:keepNext/>
      <w:keepLines/>
      <w:numPr>
        <w:ilvl w:val="5"/>
        <w:numId w:val="1"/>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uiPriority w:val="9"/>
    <w:qFormat/>
    <w:rsid w:val="00F70554"/>
    <w:pPr>
      <w:keepNext/>
      <w:keepLines/>
      <w:widowControl w:val="0"/>
      <w:numPr>
        <w:ilvl w:val="6"/>
        <w:numId w:val="1"/>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uiPriority w:val="9"/>
    <w:qFormat/>
    <w:rsid w:val="00F70554"/>
    <w:pPr>
      <w:keepNext/>
      <w:keepLines/>
      <w:widowControl w:val="0"/>
      <w:numPr>
        <w:ilvl w:val="7"/>
        <w:numId w:val="1"/>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uiPriority w:val="9"/>
    <w:qFormat/>
    <w:rsid w:val="00F70554"/>
    <w:pPr>
      <w:keepNext/>
      <w:widowControl w:val="0"/>
      <w:numPr>
        <w:ilvl w:val="8"/>
        <w:numId w:val="1"/>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F70554"/>
    <w:rPr>
      <w:rFonts w:ascii="Times New Roman" w:eastAsiaTheme="majorEastAsia" w:hAnsi="Times New Roman" w:cstheme="majorBidi"/>
      <w:b/>
      <w:bCs/>
      <w:sz w:val="28"/>
      <w:szCs w:val="32"/>
      <w:lang w:val="en-GB"/>
    </w:rPr>
  </w:style>
  <w:style w:type="character" w:customStyle="1" w:styleId="Heading2Char">
    <w:name w:val="Heading 2 Char"/>
    <w:basedOn w:val="DefaultParagraphFont"/>
    <w:link w:val="Heading2"/>
    <w:uiPriority w:val="9"/>
    <w:rsid w:val="00F70554"/>
    <w:rPr>
      <w:rFonts w:ascii="Times New Roman Bold" w:eastAsiaTheme="majorEastAsia" w:hAnsi="Times New Roman Bold" w:cstheme="majorBidi"/>
      <w:b/>
      <w:kern w:val="0"/>
      <w:szCs w:val="26"/>
      <w:lang w:val="en-GB"/>
      <w14:ligatures w14:val="none"/>
    </w:rPr>
  </w:style>
  <w:style w:type="character" w:customStyle="1" w:styleId="Heading3Char">
    <w:name w:val="Heading 3 Char"/>
    <w:basedOn w:val="DefaultParagraphFont"/>
    <w:link w:val="Heading3"/>
    <w:uiPriority w:val="9"/>
    <w:rsid w:val="00F70554"/>
    <w:rPr>
      <w:rFonts w:ascii="Times New Roman" w:eastAsiaTheme="majorEastAsia" w:hAnsi="Times New Roman" w:cs="Times New Roman"/>
      <w:b/>
      <w:bCs/>
      <w:kern w:val="0"/>
      <w:sz w:val="22"/>
      <w:szCs w:val="22"/>
      <w:lang w:val="en-GB"/>
      <w14:ligatures w14:val="none"/>
    </w:rPr>
  </w:style>
  <w:style w:type="character" w:customStyle="1" w:styleId="Heading4Char">
    <w:name w:val="Heading 4 Char"/>
    <w:basedOn w:val="DefaultParagraphFont"/>
    <w:link w:val="Heading4"/>
    <w:uiPriority w:val="9"/>
    <w:rsid w:val="00F70554"/>
    <w:rPr>
      <w:rFonts w:ascii="Times New Roman" w:eastAsiaTheme="majorEastAsia" w:hAnsi="Times New Roman" w:cs="Times New Roman"/>
      <w:b/>
      <w:bCs/>
      <w:kern w:val="0"/>
      <w:sz w:val="22"/>
      <w:szCs w:val="22"/>
      <w:lang w:val="en-GB"/>
      <w14:ligatures w14:val="none"/>
    </w:rPr>
  </w:style>
  <w:style w:type="character" w:customStyle="1" w:styleId="Heading5Char">
    <w:name w:val="Heading 5 Char"/>
    <w:aliases w:val="Heading 5 - GTI Char"/>
    <w:basedOn w:val="DefaultParagraphFont"/>
    <w:link w:val="Heading5"/>
    <w:uiPriority w:val="9"/>
    <w:rsid w:val="00F70554"/>
    <w:rPr>
      <w:rFonts w:ascii="Times New Roman" w:eastAsiaTheme="majorEastAsia" w:hAnsi="Times New Roman" w:cs="Times New Roman"/>
      <w:i/>
      <w:iCs/>
      <w:kern w:val="0"/>
      <w:sz w:val="22"/>
      <w:szCs w:val="22"/>
      <w:lang w:val="en-GB"/>
      <w14:ligatures w14:val="none"/>
    </w:rPr>
  </w:style>
  <w:style w:type="character" w:customStyle="1" w:styleId="Heading6Char">
    <w:name w:val="Heading 6 Char"/>
    <w:basedOn w:val="DefaultParagraphFont"/>
    <w:link w:val="Heading6"/>
    <w:uiPriority w:val="9"/>
    <w:rsid w:val="00F70554"/>
    <w:rPr>
      <w:rFonts w:ascii="Times New Roman" w:eastAsia="SimSun" w:hAnsi="Times New Roman" w:cs="Times New Roman"/>
      <w:bCs/>
      <w:kern w:val="0"/>
      <w:szCs w:val="22"/>
      <w:lang w:val="en-GB"/>
      <w14:ligatures w14:val="none"/>
    </w:rPr>
  </w:style>
  <w:style w:type="character" w:customStyle="1" w:styleId="Heading7Char">
    <w:name w:val="Heading 7 Char"/>
    <w:basedOn w:val="DefaultParagraphFont"/>
    <w:link w:val="Heading7"/>
    <w:uiPriority w:val="9"/>
    <w:rsid w:val="00F70554"/>
    <w:rPr>
      <w:rFonts w:ascii="Times New Roman" w:eastAsia="SimSun" w:hAnsi="Times New Roman" w:cs="Times New Roman"/>
      <w:b/>
      <w:snapToGrid w:val="0"/>
      <w:kern w:val="0"/>
      <w:sz w:val="22"/>
      <w:szCs w:val="22"/>
      <w:u w:val="single"/>
      <w:lang w:val="en-GB"/>
      <w14:ligatures w14:val="none"/>
    </w:rPr>
  </w:style>
  <w:style w:type="character" w:customStyle="1" w:styleId="Heading8Char">
    <w:name w:val="Heading 8 Char"/>
    <w:basedOn w:val="DefaultParagraphFont"/>
    <w:link w:val="Heading8"/>
    <w:uiPriority w:val="9"/>
    <w:rsid w:val="00F70554"/>
    <w:rPr>
      <w:rFonts w:ascii="Times New Roman" w:eastAsia="SimSun" w:hAnsi="Times New Roman" w:cs="Times New Roman"/>
      <w:b/>
      <w:snapToGrid w:val="0"/>
      <w:kern w:val="0"/>
      <w:sz w:val="22"/>
      <w:szCs w:val="22"/>
      <w:u w:val="single"/>
      <w:lang w:val="en-GB"/>
      <w14:ligatures w14:val="none"/>
    </w:rPr>
  </w:style>
  <w:style w:type="character" w:customStyle="1" w:styleId="Heading9Char">
    <w:name w:val="Heading 9 Char"/>
    <w:basedOn w:val="DefaultParagraphFont"/>
    <w:link w:val="Heading9"/>
    <w:uiPriority w:val="9"/>
    <w:rsid w:val="00F70554"/>
    <w:rPr>
      <w:rFonts w:ascii="Times New Roman" w:eastAsia="SimSun" w:hAnsi="Times New Roman" w:cs="Times New Roman"/>
      <w:snapToGrid w:val="0"/>
      <w:kern w:val="0"/>
      <w:sz w:val="22"/>
      <w:szCs w:val="22"/>
      <w:u w:val="single"/>
      <w:lang w:val="en-GB"/>
      <w14:ligatures w14:val="none"/>
    </w:rPr>
  </w:style>
  <w:style w:type="paragraph" w:styleId="Title">
    <w:name w:val="Title"/>
    <w:basedOn w:val="Normal"/>
    <w:next w:val="Normal"/>
    <w:link w:val="TitleChar"/>
    <w:uiPriority w:val="10"/>
    <w:qFormat/>
    <w:rsid w:val="004C2983"/>
    <w:pPr>
      <w:spacing w:after="8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4C2983"/>
    <w:rPr>
      <w:rFonts w:asciiTheme="majorHAnsi" w:eastAsiaTheme="majorEastAsia" w:hAnsiTheme="majorHAnsi" w:cstheme="majorBidi"/>
      <w:spacing w:val="-10"/>
      <w:kern w:val="28"/>
      <w:sz w:val="56"/>
      <w:szCs w:val="56"/>
      <w:lang w:val="en-GB"/>
      <w14:ligatures w14:val="none"/>
    </w:rPr>
  </w:style>
  <w:style w:type="paragraph" w:styleId="Subtitle">
    <w:name w:val="Subtitle"/>
    <w:basedOn w:val="Normal"/>
    <w:next w:val="Normal"/>
    <w:link w:val="SubtitleChar"/>
    <w:uiPriority w:val="11"/>
    <w:qFormat/>
    <w:rsid w:val="004C2983"/>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4C2983"/>
    <w:rPr>
      <w:rFonts w:ascii="Times New Roman" w:eastAsiaTheme="majorEastAsia" w:hAnsi="Times New Roman" w:cstheme="majorBidi"/>
      <w:color w:val="595959" w:themeColor="text1" w:themeTint="A6"/>
      <w:spacing w:val="15"/>
      <w:kern w:val="0"/>
      <w:sz w:val="28"/>
      <w:szCs w:val="28"/>
      <w:lang w:val="en-GB"/>
      <w14:ligatures w14:val="none"/>
    </w:rPr>
  </w:style>
  <w:style w:type="paragraph" w:styleId="Quote">
    <w:name w:val="Quote"/>
    <w:basedOn w:val="Normal"/>
    <w:next w:val="Normal"/>
    <w:link w:val="QuoteChar"/>
    <w:uiPriority w:val="29"/>
    <w:qFormat/>
    <w:rsid w:val="004C2983"/>
    <w:pPr>
      <w:spacing w:before="160"/>
      <w:jc w:val="center"/>
    </w:pPr>
    <w:rPr>
      <w:i/>
      <w:iCs/>
      <w:color w:val="404040" w:themeColor="text1" w:themeTint="BF"/>
    </w:rPr>
  </w:style>
  <w:style w:type="character" w:customStyle="1" w:styleId="QuoteChar">
    <w:name w:val="Quote Char"/>
    <w:basedOn w:val="DefaultParagraphFont"/>
    <w:link w:val="Quote"/>
    <w:uiPriority w:val="29"/>
    <w:rsid w:val="004C2983"/>
    <w:rPr>
      <w:rFonts w:ascii="Times New Roman" w:eastAsia="SimSun" w:hAnsi="Times New Roman" w:cs="Times New Roman"/>
      <w:i/>
      <w:iCs/>
      <w:color w:val="404040" w:themeColor="text1" w:themeTint="BF"/>
      <w:kern w:val="0"/>
      <w:sz w:val="22"/>
      <w:szCs w:val="22"/>
      <w:lang w:val="en-GB"/>
      <w14:ligatures w14:val="none"/>
    </w:rPr>
  </w:style>
  <w:style w:type="paragraph" w:styleId="ListParagraph">
    <w:name w:val="List Paragraph"/>
    <w:basedOn w:val="Normal"/>
    <w:uiPriority w:val="34"/>
    <w:qFormat/>
    <w:rsid w:val="00F70554"/>
    <w:pPr>
      <w:ind w:left="720"/>
      <w:contextualSpacing/>
    </w:pPr>
  </w:style>
  <w:style w:type="character" w:styleId="IntenseEmphasis">
    <w:name w:val="Intense Emphasis"/>
    <w:basedOn w:val="DefaultParagraphFont"/>
    <w:uiPriority w:val="21"/>
    <w:qFormat/>
    <w:rsid w:val="004C2983"/>
    <w:rPr>
      <w:i/>
      <w:iCs/>
      <w:color w:val="0F4761" w:themeColor="accent1" w:themeShade="BF"/>
      <w:lang w:val="en-GB"/>
    </w:rPr>
  </w:style>
  <w:style w:type="paragraph" w:styleId="IntenseQuote">
    <w:name w:val="Intense Quote"/>
    <w:basedOn w:val="Normal"/>
    <w:next w:val="Normal"/>
    <w:link w:val="IntenseQuoteChar"/>
    <w:uiPriority w:val="30"/>
    <w:qFormat/>
    <w:rsid w:val="004C2983"/>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4C2983"/>
    <w:rPr>
      <w:rFonts w:ascii="Times New Roman" w:eastAsia="SimSun" w:hAnsi="Times New Roman" w:cs="Times New Roman"/>
      <w:i/>
      <w:iCs/>
      <w:color w:val="0F4761" w:themeColor="accent1" w:themeShade="BF"/>
      <w:kern w:val="0"/>
      <w:sz w:val="22"/>
      <w:szCs w:val="22"/>
      <w:lang w:val="en-GB"/>
      <w14:ligatures w14:val="none"/>
    </w:rPr>
  </w:style>
  <w:style w:type="character" w:styleId="IntenseReference">
    <w:name w:val="Intense Reference"/>
    <w:basedOn w:val="DefaultParagraphFont"/>
    <w:uiPriority w:val="32"/>
    <w:qFormat/>
    <w:rsid w:val="004C2983"/>
    <w:rPr>
      <w:b/>
      <w:bCs/>
      <w:smallCaps/>
      <w:color w:val="0F4761" w:themeColor="accent1" w:themeShade="BF"/>
      <w:spacing w:val="5"/>
      <w:lang w:val="en-GB"/>
    </w:rPr>
  </w:style>
  <w:style w:type="paragraph" w:styleId="Revision">
    <w:name w:val="Revision"/>
    <w:hidden/>
    <w:uiPriority w:val="99"/>
    <w:semiHidden/>
    <w:rsid w:val="00F70554"/>
    <w:pPr>
      <w:spacing w:after="0" w:line="240" w:lineRule="auto"/>
    </w:pPr>
    <w:rPr>
      <w:rFonts w:ascii="Simplified Arabic" w:eastAsia="Times New Roman" w:hAnsi="Simplified Arabic" w:cs="Simplified Arabic"/>
      <w:noProof/>
      <w:kern w:val="0"/>
      <w:lang w:val="en-US"/>
      <w14:ligatures w14:val="none"/>
    </w:rPr>
  </w:style>
  <w:style w:type="paragraph" w:customStyle="1" w:styleId="DarkList-Accent31">
    <w:name w:val="Dark List - Accent 31"/>
    <w:hidden/>
    <w:uiPriority w:val="99"/>
    <w:semiHidden/>
    <w:rsid w:val="00F70554"/>
    <w:pPr>
      <w:spacing w:after="0" w:line="240" w:lineRule="auto"/>
    </w:pPr>
    <w:rPr>
      <w:rFonts w:ascii="Times New Roman" w:eastAsia="SimSun" w:hAnsi="Times New Roman" w:cs="Times New Roman"/>
      <w:kern w:val="0"/>
      <w:sz w:val="22"/>
      <w:szCs w:val="22"/>
      <w:lang w:val="en-GB" w:eastAsia="en-GB"/>
      <w14:ligatures w14:val="none"/>
    </w:rPr>
  </w:style>
  <w:style w:type="paragraph" w:customStyle="1" w:styleId="CBDNormalNoNumber">
    <w:name w:val="CBD_Normal_NoNumber"/>
    <w:basedOn w:val="CBDNormal"/>
    <w:qFormat/>
    <w:rsid w:val="00F70554"/>
    <w:pPr>
      <w:spacing w:after="120"/>
      <w:ind w:left="567"/>
    </w:p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F70554"/>
    <w:rPr>
      <w:vertAlign w:val="superscript"/>
      <w:lang w:val="en-GB"/>
    </w:rPr>
  </w:style>
  <w:style w:type="paragraph" w:customStyle="1" w:styleId="Footnote">
    <w:name w:val="Footnote"/>
    <w:basedOn w:val="FootnoteText"/>
    <w:qFormat/>
    <w:rsid w:val="00F70554"/>
    <w:rPr>
      <w:szCs w:val="18"/>
    </w:rPr>
  </w:style>
  <w:style w:type="paragraph" w:styleId="Header">
    <w:name w:val="header"/>
    <w:basedOn w:val="Normal"/>
    <w:link w:val="HeaderChar"/>
    <w:uiPriority w:val="99"/>
    <w:rsid w:val="00F70554"/>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uiPriority w:val="99"/>
    <w:rsid w:val="00F70554"/>
    <w:rPr>
      <w:rFonts w:ascii="Times New Roman" w:eastAsia="SimSun" w:hAnsi="Times New Roman" w:cs="Times New Roman"/>
      <w:kern w:val="0"/>
      <w:sz w:val="20"/>
      <w:szCs w:val="22"/>
      <w:lang w:val="en-GB"/>
      <w14:ligatures w14:val="none"/>
    </w:rPr>
  </w:style>
  <w:style w:type="paragraph" w:styleId="Footer">
    <w:name w:val="footer"/>
    <w:basedOn w:val="Normal"/>
    <w:link w:val="FooterChar"/>
    <w:uiPriority w:val="99"/>
    <w:rsid w:val="00F70554"/>
    <w:pPr>
      <w:tabs>
        <w:tab w:val="center" w:pos="4680"/>
        <w:tab w:val="right" w:pos="9360"/>
      </w:tabs>
    </w:pPr>
    <w:rPr>
      <w:sz w:val="20"/>
    </w:rPr>
  </w:style>
  <w:style w:type="character" w:customStyle="1" w:styleId="FooterChar">
    <w:name w:val="Footer Char"/>
    <w:basedOn w:val="DefaultParagraphFont"/>
    <w:link w:val="Footer"/>
    <w:uiPriority w:val="99"/>
    <w:rsid w:val="00F70554"/>
    <w:rPr>
      <w:rFonts w:ascii="Times New Roman" w:eastAsia="SimSun" w:hAnsi="Times New Roman" w:cs="Times New Roman"/>
      <w:kern w:val="0"/>
      <w:sz w:val="20"/>
      <w:szCs w:val="22"/>
      <w:lang w:val="en-GB"/>
      <w14:ligatures w14:val="none"/>
    </w:rPr>
  </w:style>
  <w:style w:type="paragraph" w:customStyle="1" w:styleId="Annex">
    <w:name w:val="Annex"/>
    <w:basedOn w:val="Normal"/>
    <w:qFormat/>
    <w:rsid w:val="00F70554"/>
    <w:pPr>
      <w:spacing w:after="240"/>
    </w:pPr>
    <w:rPr>
      <w:b/>
      <w:sz w:val="28"/>
    </w:rPr>
  </w:style>
  <w:style w:type="paragraph" w:customStyle="1" w:styleId="ABSymbol">
    <w:name w:val="AB_Symbol"/>
    <w:basedOn w:val="Normal"/>
    <w:qFormat/>
    <w:rsid w:val="00F70554"/>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F70554"/>
    <w:pPr>
      <w:numPr>
        <w:numId w:val="6"/>
      </w:numPr>
      <w:tabs>
        <w:tab w:val="left" w:pos="3969"/>
      </w:tabs>
      <w:spacing w:before="120" w:after="120"/>
    </w:pPr>
  </w:style>
  <w:style w:type="paragraph" w:customStyle="1" w:styleId="AFCorNNormal">
    <w:name w:val="AF_CorNNormal"/>
    <w:basedOn w:val="Normal"/>
    <w:unhideWhenUsed/>
    <w:rsid w:val="00F70554"/>
    <w:pPr>
      <w:jc w:val="left"/>
    </w:pPr>
  </w:style>
  <w:style w:type="paragraph" w:customStyle="1" w:styleId="AEDistrNormal">
    <w:name w:val="AE_DistrNormal"/>
    <w:basedOn w:val="Normal"/>
    <w:unhideWhenUsed/>
    <w:rsid w:val="00F70554"/>
    <w:pPr>
      <w:jc w:val="left"/>
    </w:pPr>
  </w:style>
  <w:style w:type="paragraph" w:customStyle="1" w:styleId="AASmallLogo">
    <w:name w:val="AA_SmallLogo"/>
    <w:basedOn w:val="AEDistrNormal"/>
    <w:unhideWhenUsed/>
    <w:rsid w:val="00F70554"/>
    <w:pPr>
      <w:spacing w:before="40"/>
    </w:pPr>
    <w:rPr>
      <w:sz w:val="4"/>
    </w:rPr>
  </w:style>
  <w:style w:type="paragraph" w:customStyle="1" w:styleId="ACLargeLogo">
    <w:name w:val="AC_LargeLogo"/>
    <w:basedOn w:val="AFCorNNormal"/>
    <w:next w:val="AISpacer"/>
    <w:unhideWhenUsed/>
    <w:rsid w:val="00F70554"/>
    <w:pPr>
      <w:spacing w:before="120"/>
      <w:contextualSpacing/>
    </w:pPr>
    <w:rPr>
      <w:sz w:val="8"/>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rsid w:val="00F70554"/>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F70554"/>
    <w:rPr>
      <w:rFonts w:ascii="Times New Roman" w:eastAsia="SimSun" w:hAnsi="Times New Roman" w:cs="Times New Roman"/>
      <w:kern w:val="0"/>
      <w:sz w:val="18"/>
      <w:szCs w:val="20"/>
      <w:lang w:val="en-GB"/>
      <w14:ligatures w14:val="none"/>
    </w:rPr>
  </w:style>
  <w:style w:type="paragraph" w:styleId="BodyText">
    <w:name w:val="Body Text"/>
    <w:basedOn w:val="Normal"/>
    <w:link w:val="BodyTextChar"/>
    <w:uiPriority w:val="99"/>
    <w:unhideWhenUsed/>
    <w:rsid w:val="00F70554"/>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F70554"/>
    <w:rPr>
      <w:sz w:val="22"/>
      <w:szCs w:val="22"/>
      <w:lang w:val="en-GB"/>
    </w:rPr>
  </w:style>
  <w:style w:type="character" w:styleId="CommentReference">
    <w:name w:val="annotation reference"/>
    <w:basedOn w:val="DefaultParagraphFont"/>
    <w:uiPriority w:val="99"/>
    <w:unhideWhenUsed/>
    <w:rsid w:val="00F70554"/>
    <w:rPr>
      <w:sz w:val="16"/>
      <w:szCs w:val="16"/>
      <w:lang w:val="en-GB"/>
    </w:rPr>
  </w:style>
  <w:style w:type="paragraph" w:styleId="CommentText">
    <w:name w:val="annotation text"/>
    <w:basedOn w:val="Normal"/>
    <w:link w:val="CommentTextChar"/>
    <w:uiPriority w:val="99"/>
    <w:rsid w:val="00F70554"/>
    <w:rPr>
      <w:sz w:val="20"/>
      <w:szCs w:val="20"/>
    </w:rPr>
  </w:style>
  <w:style w:type="character" w:customStyle="1" w:styleId="CommentTextChar">
    <w:name w:val="Comment Text Char"/>
    <w:basedOn w:val="DefaultParagraphFont"/>
    <w:link w:val="CommentText"/>
    <w:uiPriority w:val="99"/>
    <w:rsid w:val="00F70554"/>
    <w:rPr>
      <w:rFonts w:ascii="Times New Roman" w:eastAsia="SimSun" w:hAnsi="Times New Roman" w:cs="Times New Roman"/>
      <w:kern w:val="0"/>
      <w:sz w:val="20"/>
      <w:szCs w:val="20"/>
      <w:lang w:val="en-GB"/>
      <w14:ligatures w14:val="none"/>
    </w:rPr>
  </w:style>
  <w:style w:type="paragraph" w:styleId="CommentSubject">
    <w:name w:val="annotation subject"/>
    <w:basedOn w:val="CommentText"/>
    <w:next w:val="CommentText"/>
    <w:link w:val="CommentSubjectChar"/>
    <w:uiPriority w:val="99"/>
    <w:unhideWhenUsed/>
    <w:rsid w:val="00F70554"/>
    <w:rPr>
      <w:b/>
      <w:bCs/>
    </w:rPr>
  </w:style>
  <w:style w:type="character" w:customStyle="1" w:styleId="CommentSubjectChar">
    <w:name w:val="Comment Subject Char"/>
    <w:basedOn w:val="CommentTextChar"/>
    <w:link w:val="CommentSubject"/>
    <w:uiPriority w:val="99"/>
    <w:rsid w:val="00F70554"/>
    <w:rPr>
      <w:rFonts w:ascii="Times New Roman" w:eastAsia="SimSun" w:hAnsi="Times New Roman" w:cs="Times New Roman"/>
      <w:b/>
      <w:bCs/>
      <w:kern w:val="0"/>
      <w:sz w:val="20"/>
      <w:szCs w:val="20"/>
      <w:lang w:val="en-GB"/>
      <w14:ligatures w14:val="none"/>
    </w:rPr>
  </w:style>
  <w:style w:type="paragraph" w:customStyle="1" w:styleId="Item">
    <w:name w:val="Item"/>
    <w:basedOn w:val="Normal"/>
    <w:qFormat/>
    <w:rsid w:val="00F70554"/>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F70554"/>
    <w:pPr>
      <w:tabs>
        <w:tab w:val="left" w:pos="567"/>
        <w:tab w:val="left" w:pos="1134"/>
        <w:tab w:val="left" w:pos="1701"/>
        <w:tab w:val="left" w:pos="2268"/>
        <w:tab w:val="left" w:pos="2835"/>
        <w:tab w:val="left" w:pos="3402"/>
      </w:tabs>
      <w:spacing w:after="0" w:line="240" w:lineRule="auto"/>
      <w:jc w:val="both"/>
    </w:pPr>
    <w:rPr>
      <w:rFonts w:ascii="Times New Roman" w:eastAsia="SimSun" w:hAnsi="Times New Roman" w:cs="Times New Roman"/>
      <w:kern w:val="0"/>
      <w:sz w:val="22"/>
      <w:szCs w:val="22"/>
      <w:lang w:val="en-GB"/>
      <w14:ligatures w14:val="none"/>
    </w:rPr>
  </w:style>
  <w:style w:type="paragraph" w:styleId="List">
    <w:name w:val="List"/>
    <w:basedOn w:val="Normal"/>
    <w:semiHidden/>
    <w:rsid w:val="00F70554"/>
    <w:pPr>
      <w:contextualSpacing/>
    </w:pPr>
  </w:style>
  <w:style w:type="numbering" w:customStyle="1" w:styleId="ListCBD">
    <w:name w:val="ListCBD"/>
    <w:basedOn w:val="NoList"/>
    <w:uiPriority w:val="99"/>
    <w:rsid w:val="00F70554"/>
    <w:pPr>
      <w:numPr>
        <w:numId w:val="2"/>
      </w:numPr>
    </w:pPr>
  </w:style>
  <w:style w:type="numbering" w:customStyle="1" w:styleId="CBDHeadings">
    <w:name w:val="CBD_Headings"/>
    <w:basedOn w:val="ListCBD"/>
    <w:uiPriority w:val="99"/>
    <w:rsid w:val="00F70554"/>
    <w:pPr>
      <w:numPr>
        <w:numId w:val="3"/>
      </w:numPr>
    </w:pPr>
  </w:style>
  <w:style w:type="paragraph" w:customStyle="1" w:styleId="AISpacer">
    <w:name w:val="AI_Spacer"/>
    <w:next w:val="Normal"/>
    <w:unhideWhenUsed/>
    <w:qFormat/>
    <w:rsid w:val="00F70554"/>
    <w:pPr>
      <w:spacing w:after="0" w:line="240" w:lineRule="auto"/>
    </w:pPr>
    <w:rPr>
      <w:rFonts w:ascii="Times New Roman" w:eastAsia="SimSun" w:hAnsi="Times New Roman" w:cs="Times New Roman"/>
      <w:kern w:val="0"/>
      <w:sz w:val="2"/>
      <w:szCs w:val="22"/>
      <w:lang w:val="en-GB"/>
      <w14:ligatures w14:val="none"/>
    </w:rPr>
  </w:style>
  <w:style w:type="paragraph" w:customStyle="1" w:styleId="AEDistrNormal6pt">
    <w:name w:val="AE_DistrNormal6pt"/>
    <w:basedOn w:val="AEDistrNormal"/>
    <w:next w:val="AFCorNNormal"/>
    <w:unhideWhenUsed/>
    <w:qFormat/>
    <w:rsid w:val="00F70554"/>
    <w:pPr>
      <w:spacing w:before="120"/>
    </w:pPr>
  </w:style>
  <w:style w:type="paragraph" w:customStyle="1" w:styleId="AFCorNBold">
    <w:name w:val="AF_CorNBold"/>
    <w:basedOn w:val="AFCorNNormal"/>
    <w:next w:val="AFCorNNormal"/>
    <w:unhideWhenUsed/>
    <w:qFormat/>
    <w:rsid w:val="00F70554"/>
    <w:rPr>
      <w:b/>
    </w:rPr>
  </w:style>
  <w:style w:type="paragraph" w:customStyle="1" w:styleId="AFCorN12Bold">
    <w:name w:val="AF_CorN12Bold"/>
    <w:basedOn w:val="AFCorNNormal"/>
    <w:next w:val="AFCorNNormal"/>
    <w:unhideWhenUsed/>
    <w:qFormat/>
    <w:rsid w:val="00F70554"/>
    <w:rPr>
      <w:b/>
      <w:sz w:val="24"/>
    </w:rPr>
  </w:style>
  <w:style w:type="paragraph" w:customStyle="1" w:styleId="CBDAgendaItem">
    <w:name w:val="CBD_AgendaItem"/>
    <w:basedOn w:val="Normal"/>
    <w:qFormat/>
    <w:rsid w:val="00F70554"/>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F70554"/>
    <w:pPr>
      <w:spacing w:after="120"/>
      <w:ind w:left="1134" w:firstLine="567"/>
    </w:pPr>
  </w:style>
  <w:style w:type="paragraph" w:customStyle="1" w:styleId="CBDDesicionAnnex">
    <w:name w:val="CBD_DesicionAnnex"/>
    <w:basedOn w:val="CBDNormal"/>
    <w:next w:val="CBDDesicionText"/>
    <w:qFormat/>
    <w:rsid w:val="00F70554"/>
    <w:pPr>
      <w:keepNext/>
      <w:keepLines/>
      <w:tabs>
        <w:tab w:val="clear" w:pos="567"/>
        <w:tab w:val="clear" w:pos="1134"/>
        <w:tab w:val="clear" w:pos="1701"/>
        <w:tab w:val="clear" w:pos="2268"/>
      </w:tabs>
      <w:spacing w:before="240" w:after="120"/>
      <w:ind w:left="567"/>
      <w:jc w:val="left"/>
    </w:pPr>
    <w:rPr>
      <w:rFonts w:cs="Times New Roman Bold"/>
      <w:b/>
      <w:bCs/>
      <w:sz w:val="24"/>
    </w:rPr>
  </w:style>
  <w:style w:type="character" w:styleId="Hyperlink">
    <w:name w:val="Hyperlink"/>
    <w:basedOn w:val="DefaultParagraphFont"/>
    <w:uiPriority w:val="99"/>
    <w:unhideWhenUsed/>
    <w:rsid w:val="00F70554"/>
    <w:rPr>
      <w:rFonts w:ascii="Times New Roman" w:hAnsi="Times New Roman"/>
      <w:color w:val="467886" w:themeColor="hyperlink"/>
      <w:u w:val="single"/>
      <w:lang w:val="en-GB"/>
    </w:rPr>
  </w:style>
  <w:style w:type="paragraph" w:customStyle="1" w:styleId="CBDAnnex">
    <w:name w:val="CBD_Annex"/>
    <w:basedOn w:val="CBDNormal"/>
    <w:next w:val="CBDTitle"/>
    <w:qFormat/>
    <w:rsid w:val="00F70554"/>
    <w:pPr>
      <w:keepNext/>
      <w:keepLines/>
      <w:spacing w:after="240"/>
      <w:jc w:val="left"/>
    </w:pPr>
    <w:rPr>
      <w:b/>
      <w:sz w:val="28"/>
      <w:lang w:bidi="ar-SY"/>
    </w:rPr>
  </w:style>
  <w:style w:type="paragraph" w:customStyle="1" w:styleId="CBDSubTitle">
    <w:name w:val="CBD_SubTitle"/>
    <w:basedOn w:val="CBDNormal"/>
    <w:qFormat/>
    <w:rsid w:val="00F70554"/>
    <w:pPr>
      <w:keepNext/>
      <w:keepLines/>
      <w:spacing w:before="240" w:after="240"/>
      <w:ind w:left="567"/>
      <w:jc w:val="left"/>
    </w:pPr>
    <w:rPr>
      <w:b/>
    </w:rPr>
  </w:style>
  <w:style w:type="paragraph" w:customStyle="1" w:styleId="CBDTitle">
    <w:name w:val="CBD_Title"/>
    <w:basedOn w:val="CBDNormal"/>
    <w:next w:val="CBDSubTitle"/>
    <w:qFormat/>
    <w:rsid w:val="00F70554"/>
    <w:pPr>
      <w:keepNext/>
      <w:keepLines/>
      <w:spacing w:before="240" w:after="240"/>
      <w:ind w:left="567"/>
      <w:jc w:val="left"/>
    </w:pPr>
    <w:rPr>
      <w:b/>
      <w:sz w:val="28"/>
    </w:rPr>
  </w:style>
  <w:style w:type="paragraph" w:customStyle="1" w:styleId="AENormal">
    <w:name w:val="AE_Normal"/>
    <w:basedOn w:val="Normal"/>
    <w:rsid w:val="00F70554"/>
  </w:style>
  <w:style w:type="paragraph" w:customStyle="1" w:styleId="CBDH1">
    <w:name w:val="CBD_H1"/>
    <w:basedOn w:val="CBDNormal"/>
    <w:qFormat/>
    <w:rsid w:val="00F70554"/>
    <w:pPr>
      <w:keepNext/>
      <w:keepLines/>
      <w:spacing w:before="240" w:after="120"/>
      <w:ind w:left="567" w:hanging="567"/>
      <w:jc w:val="left"/>
      <w:outlineLvl w:val="0"/>
    </w:pPr>
    <w:rPr>
      <w:b/>
      <w:sz w:val="28"/>
    </w:rPr>
  </w:style>
  <w:style w:type="paragraph" w:customStyle="1" w:styleId="CBDH2">
    <w:name w:val="CBD_H2"/>
    <w:basedOn w:val="CBDNormal"/>
    <w:qFormat/>
    <w:rsid w:val="00F70554"/>
    <w:pPr>
      <w:keepNext/>
      <w:keepLines/>
      <w:ind w:left="567" w:hanging="567"/>
    </w:pPr>
    <w:rPr>
      <w:b/>
      <w:sz w:val="24"/>
    </w:rPr>
  </w:style>
  <w:style w:type="paragraph" w:customStyle="1" w:styleId="CBDFootnoteText">
    <w:name w:val="CBD_Footnote_Text"/>
    <w:basedOn w:val="CBDNormal"/>
    <w:qFormat/>
    <w:rsid w:val="00F70554"/>
    <w:pPr>
      <w:jc w:val="left"/>
    </w:pPr>
    <w:rPr>
      <w:sz w:val="18"/>
    </w:rPr>
  </w:style>
  <w:style w:type="paragraph" w:customStyle="1" w:styleId="CBDFooter">
    <w:name w:val="CBD_Footer"/>
    <w:basedOn w:val="CBDNormal"/>
    <w:qFormat/>
    <w:rsid w:val="00F70554"/>
    <w:rPr>
      <w:sz w:val="20"/>
    </w:rPr>
  </w:style>
  <w:style w:type="paragraph" w:customStyle="1" w:styleId="CBDHeader">
    <w:name w:val="CBD_Header"/>
    <w:basedOn w:val="CBDNormal"/>
    <w:next w:val="CBDFooter"/>
    <w:qFormat/>
    <w:rsid w:val="00F70554"/>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F70554"/>
    <w:pPr>
      <w:keepNext/>
      <w:keepLines/>
      <w:spacing w:before="120" w:after="120"/>
      <w:ind w:left="567" w:hanging="567"/>
      <w:jc w:val="left"/>
    </w:pPr>
    <w:rPr>
      <w:b/>
    </w:rPr>
  </w:style>
  <w:style w:type="paragraph" w:customStyle="1" w:styleId="CBDH4">
    <w:name w:val="CBD_H4"/>
    <w:basedOn w:val="CBDNormal"/>
    <w:rsid w:val="00F70554"/>
    <w:pPr>
      <w:keepNext/>
      <w:keepLines/>
      <w:spacing w:before="120" w:after="120"/>
      <w:ind w:left="567" w:hanging="567"/>
      <w:jc w:val="left"/>
    </w:pPr>
    <w:rPr>
      <w:b/>
    </w:rPr>
  </w:style>
  <w:style w:type="paragraph" w:customStyle="1" w:styleId="CBDH5">
    <w:name w:val="CBD_H5"/>
    <w:basedOn w:val="CBDNormal"/>
    <w:qFormat/>
    <w:rsid w:val="00F70554"/>
    <w:pPr>
      <w:keepNext/>
      <w:keepLines/>
      <w:spacing w:before="120" w:after="120"/>
      <w:ind w:left="567" w:hanging="567"/>
      <w:jc w:val="left"/>
    </w:pPr>
    <w:rPr>
      <w:i/>
    </w:rPr>
  </w:style>
  <w:style w:type="paragraph" w:customStyle="1" w:styleId="CBDTableNormal">
    <w:name w:val="CBD_TableNormal"/>
    <w:basedOn w:val="CBDNormal"/>
    <w:qFormat/>
    <w:rsid w:val="00F70554"/>
    <w:pPr>
      <w:spacing w:before="40" w:after="80"/>
      <w:jc w:val="left"/>
    </w:pPr>
    <w:rPr>
      <w:sz w:val="20"/>
    </w:rPr>
  </w:style>
  <w:style w:type="paragraph" w:customStyle="1" w:styleId="CBDTableTitle">
    <w:name w:val="CBD_TableTitle"/>
    <w:basedOn w:val="CBDNormal"/>
    <w:qFormat/>
    <w:rsid w:val="00F70554"/>
    <w:pPr>
      <w:keepNext/>
      <w:keepLines/>
      <w:spacing w:before="120" w:after="60"/>
      <w:ind w:left="567"/>
      <w:jc w:val="left"/>
    </w:pPr>
    <w:rPr>
      <w:b/>
    </w:rPr>
  </w:style>
  <w:style w:type="paragraph" w:customStyle="1" w:styleId="CBDFigureTitle">
    <w:name w:val="CBD_FigureTitle"/>
    <w:basedOn w:val="CBDNormal"/>
    <w:next w:val="CBDNormalNoNumber"/>
    <w:qFormat/>
    <w:rsid w:val="00F70554"/>
    <w:pPr>
      <w:keepNext/>
      <w:keepLines/>
      <w:spacing w:before="120" w:after="60"/>
      <w:ind w:left="567"/>
      <w:jc w:val="left"/>
    </w:pPr>
    <w:rPr>
      <w:b/>
    </w:rPr>
  </w:style>
  <w:style w:type="paragraph" w:styleId="TOC1">
    <w:name w:val="toc 1"/>
    <w:basedOn w:val="CBDNormal"/>
    <w:next w:val="Normal"/>
    <w:autoRedefine/>
    <w:uiPriority w:val="39"/>
    <w:unhideWhenUsed/>
    <w:rsid w:val="0034657C"/>
    <w:pPr>
      <w:tabs>
        <w:tab w:val="clear" w:pos="567"/>
        <w:tab w:val="clear" w:pos="1701"/>
        <w:tab w:val="clear" w:pos="2268"/>
        <w:tab w:val="clear" w:pos="2835"/>
        <w:tab w:val="clear" w:pos="3402"/>
        <w:tab w:val="right" w:leader="dot" w:pos="9486"/>
      </w:tabs>
      <w:adjustRightInd w:val="0"/>
      <w:snapToGrid w:val="0"/>
      <w:spacing w:before="60" w:after="60"/>
      <w:ind w:left="1134" w:hanging="567"/>
      <w:jc w:val="left"/>
    </w:pPr>
    <w:rPr>
      <w:rFonts w:eastAsia="Times New Roman"/>
      <w:bCs/>
      <w:szCs w:val="20"/>
    </w:rPr>
  </w:style>
  <w:style w:type="paragraph" w:styleId="TOC2">
    <w:name w:val="toc 2"/>
    <w:basedOn w:val="CBDNormal"/>
    <w:next w:val="Normal"/>
    <w:uiPriority w:val="39"/>
    <w:unhideWhenUsed/>
    <w:rsid w:val="00F70554"/>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F70554"/>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nhideWhenUsed/>
    <w:rsid w:val="00F70554"/>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rsid w:val="00F70554"/>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F70554"/>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F70554"/>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F70554"/>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F70554"/>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paragraph" w:styleId="BalloonText">
    <w:name w:val="Balloon Text"/>
    <w:basedOn w:val="Normal"/>
    <w:link w:val="BalloonTextChar"/>
    <w:semiHidden/>
    <w:unhideWhenUsed/>
    <w:rsid w:val="006B6D3E"/>
    <w:rPr>
      <w:rFonts w:ascii="Segoe UI" w:hAnsi="Segoe UI" w:cs="Segoe UI"/>
      <w:sz w:val="18"/>
      <w:szCs w:val="18"/>
    </w:rPr>
  </w:style>
  <w:style w:type="character" w:customStyle="1" w:styleId="BalloonTextChar">
    <w:name w:val="Balloon Text Char"/>
    <w:basedOn w:val="DefaultParagraphFont"/>
    <w:link w:val="BalloonText"/>
    <w:semiHidden/>
    <w:rsid w:val="006B6D3E"/>
    <w:rPr>
      <w:rFonts w:ascii="Segoe UI" w:eastAsia="SimSun" w:hAnsi="Segoe UI" w:cs="Segoe UI"/>
      <w:kern w:val="0"/>
      <w:sz w:val="18"/>
      <w:szCs w:val="18"/>
      <w:lang w:val="en-GB"/>
      <w14:ligatures w14:val="none"/>
    </w:rPr>
  </w:style>
  <w:style w:type="paragraph" w:styleId="Bibliography">
    <w:name w:val="Bibliography"/>
    <w:basedOn w:val="Normal"/>
    <w:next w:val="Normal"/>
    <w:uiPriority w:val="37"/>
    <w:semiHidden/>
    <w:unhideWhenUsed/>
    <w:rsid w:val="006B6D3E"/>
  </w:style>
  <w:style w:type="paragraph" w:styleId="BlockText">
    <w:name w:val="Block Text"/>
    <w:basedOn w:val="Normal"/>
    <w:unhideWhenUsed/>
    <w:rsid w:val="006B6D3E"/>
    <w:pPr>
      <w:pBdr>
        <w:top w:val="single" w:sz="2" w:space="10" w:color="156082" w:themeColor="accent1"/>
        <w:left w:val="single" w:sz="2" w:space="10" w:color="156082" w:themeColor="accent1"/>
        <w:bottom w:val="single" w:sz="2" w:space="10" w:color="156082" w:themeColor="accent1"/>
        <w:right w:val="single" w:sz="2" w:space="10" w:color="156082" w:themeColor="accent1"/>
      </w:pBdr>
      <w:ind w:left="1152" w:right="1152"/>
    </w:pPr>
    <w:rPr>
      <w:rFonts w:asciiTheme="minorHAnsi" w:eastAsiaTheme="minorEastAsia" w:hAnsiTheme="minorHAnsi" w:cstheme="minorBidi"/>
      <w:i/>
      <w:iCs/>
      <w:color w:val="156082" w:themeColor="accent1"/>
    </w:rPr>
  </w:style>
  <w:style w:type="paragraph" w:styleId="BodyText2">
    <w:name w:val="Body Text 2"/>
    <w:basedOn w:val="Normal"/>
    <w:link w:val="BodyText2Char"/>
    <w:unhideWhenUsed/>
    <w:rsid w:val="006B6D3E"/>
    <w:pPr>
      <w:spacing w:after="120" w:line="480" w:lineRule="auto"/>
    </w:pPr>
  </w:style>
  <w:style w:type="character" w:customStyle="1" w:styleId="BodyText2Char">
    <w:name w:val="Body Text 2 Char"/>
    <w:basedOn w:val="DefaultParagraphFont"/>
    <w:link w:val="BodyText2"/>
    <w:rsid w:val="006B6D3E"/>
    <w:rPr>
      <w:rFonts w:ascii="Times New Roman" w:eastAsia="SimSun" w:hAnsi="Times New Roman" w:cs="Times New Roman"/>
      <w:kern w:val="0"/>
      <w:sz w:val="22"/>
      <w:szCs w:val="22"/>
      <w:lang w:val="en-GB"/>
      <w14:ligatures w14:val="none"/>
    </w:rPr>
  </w:style>
  <w:style w:type="paragraph" w:styleId="BodyText3">
    <w:name w:val="Body Text 3"/>
    <w:basedOn w:val="Normal"/>
    <w:link w:val="BodyText3Char"/>
    <w:unhideWhenUsed/>
    <w:rsid w:val="006B6D3E"/>
    <w:pPr>
      <w:spacing w:after="120"/>
    </w:pPr>
    <w:rPr>
      <w:sz w:val="16"/>
      <w:szCs w:val="16"/>
    </w:rPr>
  </w:style>
  <w:style w:type="character" w:customStyle="1" w:styleId="BodyText3Char">
    <w:name w:val="Body Text 3 Char"/>
    <w:basedOn w:val="DefaultParagraphFont"/>
    <w:link w:val="BodyText3"/>
    <w:rsid w:val="006B6D3E"/>
    <w:rPr>
      <w:rFonts w:ascii="Times New Roman" w:eastAsia="SimSun" w:hAnsi="Times New Roman" w:cs="Times New Roman"/>
      <w:kern w:val="0"/>
      <w:sz w:val="16"/>
      <w:szCs w:val="16"/>
      <w:lang w:val="en-GB"/>
      <w14:ligatures w14:val="none"/>
    </w:rPr>
  </w:style>
  <w:style w:type="paragraph" w:styleId="BodyTextFirstIndent">
    <w:name w:val="Body Text First Indent"/>
    <w:basedOn w:val="BodyText"/>
    <w:link w:val="BodyTextFirstIndentChar"/>
    <w:uiPriority w:val="99"/>
    <w:semiHidden/>
    <w:unhideWhenUsed/>
    <w:rsid w:val="006B6D3E"/>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6B6D3E"/>
    <w:rPr>
      <w:rFonts w:ascii="Times New Roman" w:eastAsia="SimSun" w:hAnsi="Times New Roman" w:cs="Times New Roman"/>
      <w:kern w:val="0"/>
      <w:sz w:val="22"/>
      <w:szCs w:val="22"/>
      <w:lang w:val="en-GB"/>
      <w14:ligatures w14:val="none"/>
    </w:rPr>
  </w:style>
  <w:style w:type="paragraph" w:styleId="BodyTextIndent">
    <w:name w:val="Body Text Indent"/>
    <w:basedOn w:val="Normal"/>
    <w:link w:val="BodyTextIndentChar"/>
    <w:unhideWhenUsed/>
    <w:rsid w:val="006B6D3E"/>
    <w:pPr>
      <w:spacing w:after="120"/>
      <w:ind w:left="283"/>
    </w:pPr>
  </w:style>
  <w:style w:type="character" w:customStyle="1" w:styleId="BodyTextIndentChar">
    <w:name w:val="Body Text Indent Char"/>
    <w:basedOn w:val="DefaultParagraphFont"/>
    <w:link w:val="BodyTextIndent"/>
    <w:rsid w:val="006B6D3E"/>
    <w:rPr>
      <w:rFonts w:ascii="Times New Roman" w:eastAsia="SimSun" w:hAnsi="Times New Roman" w:cs="Times New Roman"/>
      <w:kern w:val="0"/>
      <w:sz w:val="22"/>
      <w:szCs w:val="22"/>
      <w:lang w:val="en-GB"/>
      <w14:ligatures w14:val="none"/>
    </w:rPr>
  </w:style>
  <w:style w:type="paragraph" w:styleId="BodyTextFirstIndent2">
    <w:name w:val="Body Text First Indent 2"/>
    <w:basedOn w:val="BodyTextIndent"/>
    <w:link w:val="BodyTextFirstIndent2Char"/>
    <w:uiPriority w:val="99"/>
    <w:semiHidden/>
    <w:unhideWhenUsed/>
    <w:rsid w:val="006B6D3E"/>
    <w:pPr>
      <w:spacing w:after="0"/>
      <w:ind w:left="360" w:firstLine="360"/>
    </w:pPr>
  </w:style>
  <w:style w:type="character" w:customStyle="1" w:styleId="BodyTextFirstIndent2Char">
    <w:name w:val="Body Text First Indent 2 Char"/>
    <w:basedOn w:val="BodyTextIndentChar"/>
    <w:link w:val="BodyTextFirstIndent2"/>
    <w:uiPriority w:val="99"/>
    <w:semiHidden/>
    <w:rsid w:val="006B6D3E"/>
    <w:rPr>
      <w:rFonts w:ascii="Times New Roman" w:eastAsia="SimSun" w:hAnsi="Times New Roman" w:cs="Times New Roman"/>
      <w:kern w:val="0"/>
      <w:sz w:val="22"/>
      <w:szCs w:val="22"/>
      <w:lang w:val="en-GB"/>
      <w14:ligatures w14:val="none"/>
    </w:rPr>
  </w:style>
  <w:style w:type="paragraph" w:styleId="BodyTextIndent2">
    <w:name w:val="Body Text Indent 2"/>
    <w:basedOn w:val="Normal"/>
    <w:link w:val="BodyTextIndent2Char"/>
    <w:unhideWhenUsed/>
    <w:rsid w:val="006B6D3E"/>
    <w:pPr>
      <w:spacing w:after="120" w:line="480" w:lineRule="auto"/>
      <w:ind w:left="283"/>
    </w:pPr>
  </w:style>
  <w:style w:type="character" w:customStyle="1" w:styleId="BodyTextIndent2Char">
    <w:name w:val="Body Text Indent 2 Char"/>
    <w:basedOn w:val="DefaultParagraphFont"/>
    <w:link w:val="BodyTextIndent2"/>
    <w:rsid w:val="006B6D3E"/>
    <w:rPr>
      <w:rFonts w:ascii="Times New Roman" w:eastAsia="SimSun" w:hAnsi="Times New Roman" w:cs="Times New Roman"/>
      <w:kern w:val="0"/>
      <w:sz w:val="22"/>
      <w:szCs w:val="22"/>
      <w:lang w:val="en-GB"/>
      <w14:ligatures w14:val="none"/>
    </w:rPr>
  </w:style>
  <w:style w:type="paragraph" w:styleId="BodyTextIndent3">
    <w:name w:val="Body Text Indent 3"/>
    <w:basedOn w:val="Normal"/>
    <w:link w:val="BodyTextIndent3Char"/>
    <w:unhideWhenUsed/>
    <w:rsid w:val="006B6D3E"/>
    <w:pPr>
      <w:spacing w:after="120"/>
      <w:ind w:left="283"/>
    </w:pPr>
    <w:rPr>
      <w:sz w:val="16"/>
      <w:szCs w:val="16"/>
    </w:rPr>
  </w:style>
  <w:style w:type="character" w:customStyle="1" w:styleId="BodyTextIndent3Char">
    <w:name w:val="Body Text Indent 3 Char"/>
    <w:basedOn w:val="DefaultParagraphFont"/>
    <w:link w:val="BodyTextIndent3"/>
    <w:rsid w:val="006B6D3E"/>
    <w:rPr>
      <w:rFonts w:ascii="Times New Roman" w:eastAsia="SimSun" w:hAnsi="Times New Roman" w:cs="Times New Roman"/>
      <w:kern w:val="0"/>
      <w:sz w:val="16"/>
      <w:szCs w:val="16"/>
      <w:lang w:val="en-GB"/>
      <w14:ligatures w14:val="none"/>
    </w:rPr>
  </w:style>
  <w:style w:type="character" w:styleId="BookTitle">
    <w:name w:val="Book Title"/>
    <w:basedOn w:val="DefaultParagraphFont"/>
    <w:uiPriority w:val="33"/>
    <w:qFormat/>
    <w:rsid w:val="006B6D3E"/>
    <w:rPr>
      <w:b/>
      <w:bCs/>
      <w:i/>
      <w:iCs/>
      <w:spacing w:val="5"/>
      <w:lang w:val="en-GB"/>
    </w:rPr>
  </w:style>
  <w:style w:type="paragraph" w:styleId="Caption">
    <w:name w:val="caption"/>
    <w:basedOn w:val="Normal"/>
    <w:next w:val="Normal"/>
    <w:unhideWhenUsed/>
    <w:qFormat/>
    <w:rsid w:val="006B6D3E"/>
    <w:pPr>
      <w:spacing w:after="200"/>
    </w:pPr>
    <w:rPr>
      <w:i/>
      <w:iCs/>
      <w:color w:val="0E2841" w:themeColor="text2"/>
      <w:sz w:val="18"/>
      <w:szCs w:val="18"/>
    </w:rPr>
  </w:style>
  <w:style w:type="paragraph" w:styleId="Closing">
    <w:name w:val="Closing"/>
    <w:basedOn w:val="Normal"/>
    <w:link w:val="ClosingChar"/>
    <w:uiPriority w:val="99"/>
    <w:semiHidden/>
    <w:unhideWhenUsed/>
    <w:rsid w:val="006B6D3E"/>
    <w:pPr>
      <w:ind w:left="4252"/>
    </w:pPr>
  </w:style>
  <w:style w:type="character" w:customStyle="1" w:styleId="ClosingChar">
    <w:name w:val="Closing Char"/>
    <w:basedOn w:val="DefaultParagraphFont"/>
    <w:link w:val="Closing"/>
    <w:uiPriority w:val="99"/>
    <w:semiHidden/>
    <w:rsid w:val="006B6D3E"/>
    <w:rPr>
      <w:rFonts w:ascii="Times New Roman" w:eastAsia="SimSun" w:hAnsi="Times New Roman" w:cs="Times New Roman"/>
      <w:kern w:val="0"/>
      <w:sz w:val="22"/>
      <w:szCs w:val="22"/>
      <w:lang w:val="en-GB"/>
      <w14:ligatures w14:val="none"/>
    </w:rPr>
  </w:style>
  <w:style w:type="table" w:styleId="ColorfulGrid">
    <w:name w:val="Colorful Grid"/>
    <w:basedOn w:val="TableNormal"/>
    <w:uiPriority w:val="73"/>
    <w:semiHidden/>
    <w:unhideWhenUsed/>
    <w:rsid w:val="006B6D3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6B6D3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E4F5" w:themeFill="accent1" w:themeFillTint="33"/>
    </w:tcPr>
    <w:tblStylePr w:type="firstRow">
      <w:rPr>
        <w:b/>
        <w:bCs/>
      </w:rPr>
      <w:tblPr/>
      <w:tcPr>
        <w:shd w:val="clear" w:color="auto" w:fill="83CAEB" w:themeFill="accent1" w:themeFillTint="66"/>
      </w:tcPr>
    </w:tblStylePr>
    <w:tblStylePr w:type="lastRow">
      <w:rPr>
        <w:b/>
        <w:bCs/>
        <w:color w:val="000000" w:themeColor="text1"/>
      </w:rPr>
      <w:tblPr/>
      <w:tcPr>
        <w:shd w:val="clear" w:color="auto" w:fill="83CAEB" w:themeFill="accent1" w:themeFillTint="66"/>
      </w:tcPr>
    </w:tblStylePr>
    <w:tblStylePr w:type="firstCol">
      <w:rPr>
        <w:color w:val="FFFFFF" w:themeColor="background1"/>
      </w:rPr>
      <w:tblPr/>
      <w:tcPr>
        <w:shd w:val="clear" w:color="auto" w:fill="0F4761" w:themeFill="accent1" w:themeFillShade="BF"/>
      </w:tcPr>
    </w:tblStylePr>
    <w:tblStylePr w:type="lastCol">
      <w:rPr>
        <w:color w:val="FFFFFF" w:themeColor="background1"/>
      </w:rPr>
      <w:tblPr/>
      <w:tcPr>
        <w:shd w:val="clear" w:color="auto" w:fill="0F4761" w:themeFill="accent1" w:themeFillShade="BF"/>
      </w:tcPr>
    </w:tblStylePr>
    <w:tblStylePr w:type="band1Vert">
      <w:tblPr/>
      <w:tcPr>
        <w:shd w:val="clear" w:color="auto" w:fill="64BDE6" w:themeFill="accent1" w:themeFillTint="7F"/>
      </w:tcPr>
    </w:tblStylePr>
    <w:tblStylePr w:type="band1Horz">
      <w:tblPr/>
      <w:tcPr>
        <w:shd w:val="clear" w:color="auto" w:fill="64BDE6" w:themeFill="accent1" w:themeFillTint="7F"/>
      </w:tcPr>
    </w:tblStylePr>
  </w:style>
  <w:style w:type="table" w:styleId="ColorfulGrid-Accent2">
    <w:name w:val="Colorful Grid Accent 2"/>
    <w:basedOn w:val="TableNormal"/>
    <w:uiPriority w:val="73"/>
    <w:semiHidden/>
    <w:unhideWhenUsed/>
    <w:rsid w:val="006B6D3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AE2D5" w:themeFill="accent2" w:themeFillTint="33"/>
    </w:tcPr>
    <w:tblStylePr w:type="firstRow">
      <w:rPr>
        <w:b/>
        <w:bCs/>
      </w:rPr>
      <w:tblPr/>
      <w:tcPr>
        <w:shd w:val="clear" w:color="auto" w:fill="F6C5AC" w:themeFill="accent2" w:themeFillTint="66"/>
      </w:tcPr>
    </w:tblStylePr>
    <w:tblStylePr w:type="lastRow">
      <w:rPr>
        <w:b/>
        <w:bCs/>
        <w:color w:val="000000" w:themeColor="text1"/>
      </w:rPr>
      <w:tblPr/>
      <w:tcPr>
        <w:shd w:val="clear" w:color="auto" w:fill="F6C5AC" w:themeFill="accent2" w:themeFillTint="66"/>
      </w:tcPr>
    </w:tblStylePr>
    <w:tblStylePr w:type="firstCol">
      <w:rPr>
        <w:color w:val="FFFFFF" w:themeColor="background1"/>
      </w:rPr>
      <w:tblPr/>
      <w:tcPr>
        <w:shd w:val="clear" w:color="auto" w:fill="BF4E14" w:themeFill="accent2" w:themeFillShade="BF"/>
      </w:tcPr>
    </w:tblStylePr>
    <w:tblStylePr w:type="lastCol">
      <w:rPr>
        <w:color w:val="FFFFFF" w:themeColor="background1"/>
      </w:rPr>
      <w:tblPr/>
      <w:tcPr>
        <w:shd w:val="clear" w:color="auto" w:fill="BF4E14" w:themeFill="accent2" w:themeFillShade="BF"/>
      </w:tcPr>
    </w:tblStylePr>
    <w:tblStylePr w:type="band1Vert">
      <w:tblPr/>
      <w:tcPr>
        <w:shd w:val="clear" w:color="auto" w:fill="F4B798" w:themeFill="accent2" w:themeFillTint="7F"/>
      </w:tcPr>
    </w:tblStylePr>
    <w:tblStylePr w:type="band1Horz">
      <w:tblPr/>
      <w:tcPr>
        <w:shd w:val="clear" w:color="auto" w:fill="F4B798" w:themeFill="accent2" w:themeFillTint="7F"/>
      </w:tcPr>
    </w:tblStylePr>
  </w:style>
  <w:style w:type="table" w:styleId="ColorfulGrid-Accent3">
    <w:name w:val="Colorful Grid Accent 3"/>
    <w:basedOn w:val="TableNormal"/>
    <w:uiPriority w:val="73"/>
    <w:semiHidden/>
    <w:unhideWhenUsed/>
    <w:rsid w:val="006B6D3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F0C7" w:themeFill="accent3" w:themeFillTint="33"/>
    </w:tcPr>
    <w:tblStylePr w:type="firstRow">
      <w:rPr>
        <w:b/>
        <w:bCs/>
      </w:rPr>
      <w:tblPr/>
      <w:tcPr>
        <w:shd w:val="clear" w:color="auto" w:fill="84E290" w:themeFill="accent3" w:themeFillTint="66"/>
      </w:tcPr>
    </w:tblStylePr>
    <w:tblStylePr w:type="lastRow">
      <w:rPr>
        <w:b/>
        <w:bCs/>
        <w:color w:val="000000" w:themeColor="text1"/>
      </w:rPr>
      <w:tblPr/>
      <w:tcPr>
        <w:shd w:val="clear" w:color="auto" w:fill="84E290" w:themeFill="accent3" w:themeFillTint="66"/>
      </w:tcPr>
    </w:tblStylePr>
    <w:tblStylePr w:type="firstCol">
      <w:rPr>
        <w:color w:val="FFFFFF" w:themeColor="background1"/>
      </w:rPr>
      <w:tblPr/>
      <w:tcPr>
        <w:shd w:val="clear" w:color="auto" w:fill="124F1A" w:themeFill="accent3" w:themeFillShade="BF"/>
      </w:tcPr>
    </w:tblStylePr>
    <w:tblStylePr w:type="lastCol">
      <w:rPr>
        <w:color w:val="FFFFFF" w:themeColor="background1"/>
      </w:rPr>
      <w:tblPr/>
      <w:tcPr>
        <w:shd w:val="clear" w:color="auto" w:fill="124F1A" w:themeFill="accent3" w:themeFillShade="BF"/>
      </w:tcPr>
    </w:tblStylePr>
    <w:tblStylePr w:type="band1Vert">
      <w:tblPr/>
      <w:tcPr>
        <w:shd w:val="clear" w:color="auto" w:fill="66DB75" w:themeFill="accent3" w:themeFillTint="7F"/>
      </w:tcPr>
    </w:tblStylePr>
    <w:tblStylePr w:type="band1Horz">
      <w:tblPr/>
      <w:tcPr>
        <w:shd w:val="clear" w:color="auto" w:fill="66DB75" w:themeFill="accent3" w:themeFillTint="7F"/>
      </w:tcPr>
    </w:tblStylePr>
  </w:style>
  <w:style w:type="table" w:styleId="ColorfulGrid-Accent4">
    <w:name w:val="Colorful Grid Accent 4"/>
    <w:basedOn w:val="TableNormal"/>
    <w:uiPriority w:val="73"/>
    <w:semiHidden/>
    <w:unhideWhenUsed/>
    <w:rsid w:val="006B6D3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AEDFB" w:themeFill="accent4" w:themeFillTint="33"/>
    </w:tcPr>
    <w:tblStylePr w:type="firstRow">
      <w:rPr>
        <w:b/>
        <w:bCs/>
      </w:rPr>
      <w:tblPr/>
      <w:tcPr>
        <w:shd w:val="clear" w:color="auto" w:fill="95DCF7" w:themeFill="accent4" w:themeFillTint="66"/>
      </w:tcPr>
    </w:tblStylePr>
    <w:tblStylePr w:type="lastRow">
      <w:rPr>
        <w:b/>
        <w:bCs/>
        <w:color w:val="000000" w:themeColor="text1"/>
      </w:rPr>
      <w:tblPr/>
      <w:tcPr>
        <w:shd w:val="clear" w:color="auto" w:fill="95DCF7" w:themeFill="accent4" w:themeFillTint="66"/>
      </w:tcPr>
    </w:tblStylePr>
    <w:tblStylePr w:type="firstCol">
      <w:rPr>
        <w:color w:val="FFFFFF" w:themeColor="background1"/>
      </w:rPr>
      <w:tblPr/>
      <w:tcPr>
        <w:shd w:val="clear" w:color="auto" w:fill="0B769F" w:themeFill="accent4" w:themeFillShade="BF"/>
      </w:tcPr>
    </w:tblStylePr>
    <w:tblStylePr w:type="lastCol">
      <w:rPr>
        <w:color w:val="FFFFFF" w:themeColor="background1"/>
      </w:rPr>
      <w:tblPr/>
      <w:tcPr>
        <w:shd w:val="clear" w:color="auto" w:fill="0B769F" w:themeFill="accent4" w:themeFillShade="BF"/>
      </w:tcPr>
    </w:tblStylePr>
    <w:tblStylePr w:type="band1Vert">
      <w:tblPr/>
      <w:tcPr>
        <w:shd w:val="clear" w:color="auto" w:fill="7BD3F5" w:themeFill="accent4" w:themeFillTint="7F"/>
      </w:tcPr>
    </w:tblStylePr>
    <w:tblStylePr w:type="band1Horz">
      <w:tblPr/>
      <w:tcPr>
        <w:shd w:val="clear" w:color="auto" w:fill="7BD3F5" w:themeFill="accent4" w:themeFillTint="7F"/>
      </w:tcPr>
    </w:tblStylePr>
  </w:style>
  <w:style w:type="table" w:styleId="ColorfulGrid-Accent5">
    <w:name w:val="Colorful Grid Accent 5"/>
    <w:basedOn w:val="TableNormal"/>
    <w:uiPriority w:val="73"/>
    <w:semiHidden/>
    <w:unhideWhenUsed/>
    <w:rsid w:val="006B6D3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2CEED" w:themeFill="accent5" w:themeFillTint="33"/>
    </w:tcPr>
    <w:tblStylePr w:type="firstRow">
      <w:rPr>
        <w:b/>
        <w:bCs/>
      </w:rPr>
      <w:tblPr/>
      <w:tcPr>
        <w:shd w:val="clear" w:color="auto" w:fill="E59EDC" w:themeFill="accent5" w:themeFillTint="66"/>
      </w:tcPr>
    </w:tblStylePr>
    <w:tblStylePr w:type="lastRow">
      <w:rPr>
        <w:b/>
        <w:bCs/>
        <w:color w:val="000000" w:themeColor="text1"/>
      </w:rPr>
      <w:tblPr/>
      <w:tcPr>
        <w:shd w:val="clear" w:color="auto" w:fill="E59EDC" w:themeFill="accent5" w:themeFillTint="66"/>
      </w:tcPr>
    </w:tblStylePr>
    <w:tblStylePr w:type="firstCol">
      <w:rPr>
        <w:color w:val="FFFFFF" w:themeColor="background1"/>
      </w:rPr>
      <w:tblPr/>
      <w:tcPr>
        <w:shd w:val="clear" w:color="auto" w:fill="77206D" w:themeFill="accent5" w:themeFillShade="BF"/>
      </w:tcPr>
    </w:tblStylePr>
    <w:tblStylePr w:type="lastCol">
      <w:rPr>
        <w:color w:val="FFFFFF" w:themeColor="background1"/>
      </w:rPr>
      <w:tblPr/>
      <w:tcPr>
        <w:shd w:val="clear" w:color="auto" w:fill="77206D" w:themeFill="accent5" w:themeFillShade="BF"/>
      </w:tcPr>
    </w:tblStylePr>
    <w:tblStylePr w:type="band1Vert">
      <w:tblPr/>
      <w:tcPr>
        <w:shd w:val="clear" w:color="auto" w:fill="DE86D4" w:themeFill="accent5" w:themeFillTint="7F"/>
      </w:tcPr>
    </w:tblStylePr>
    <w:tblStylePr w:type="band1Horz">
      <w:tblPr/>
      <w:tcPr>
        <w:shd w:val="clear" w:color="auto" w:fill="DE86D4" w:themeFill="accent5" w:themeFillTint="7F"/>
      </w:tcPr>
    </w:tblStylePr>
  </w:style>
  <w:style w:type="table" w:styleId="ColorfulGrid-Accent6">
    <w:name w:val="Colorful Grid Accent 6"/>
    <w:basedOn w:val="TableNormal"/>
    <w:uiPriority w:val="73"/>
    <w:semiHidden/>
    <w:unhideWhenUsed/>
    <w:rsid w:val="006B6D3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9F2D0" w:themeFill="accent6" w:themeFillTint="33"/>
    </w:tcPr>
    <w:tblStylePr w:type="firstRow">
      <w:rPr>
        <w:b/>
        <w:bCs/>
      </w:rPr>
      <w:tblPr/>
      <w:tcPr>
        <w:shd w:val="clear" w:color="auto" w:fill="B3E5A1" w:themeFill="accent6" w:themeFillTint="66"/>
      </w:tcPr>
    </w:tblStylePr>
    <w:tblStylePr w:type="lastRow">
      <w:rPr>
        <w:b/>
        <w:bCs/>
        <w:color w:val="000000" w:themeColor="text1"/>
      </w:rPr>
      <w:tblPr/>
      <w:tcPr>
        <w:shd w:val="clear" w:color="auto" w:fill="B3E5A1" w:themeFill="accent6" w:themeFillTint="66"/>
      </w:tcPr>
    </w:tblStylePr>
    <w:tblStylePr w:type="firstCol">
      <w:rPr>
        <w:color w:val="FFFFFF" w:themeColor="background1"/>
      </w:rPr>
      <w:tblPr/>
      <w:tcPr>
        <w:shd w:val="clear" w:color="auto" w:fill="3A7C22" w:themeFill="accent6" w:themeFillShade="BF"/>
      </w:tcPr>
    </w:tblStylePr>
    <w:tblStylePr w:type="lastCol">
      <w:rPr>
        <w:color w:val="FFFFFF" w:themeColor="background1"/>
      </w:rPr>
      <w:tblPr/>
      <w:tcPr>
        <w:shd w:val="clear" w:color="auto" w:fill="3A7C22" w:themeFill="accent6" w:themeFillShade="BF"/>
      </w:tcPr>
    </w:tblStylePr>
    <w:tblStylePr w:type="band1Vert">
      <w:tblPr/>
      <w:tcPr>
        <w:shd w:val="clear" w:color="auto" w:fill="A0DF8A" w:themeFill="accent6" w:themeFillTint="7F"/>
      </w:tcPr>
    </w:tblStylePr>
    <w:tblStylePr w:type="band1Horz">
      <w:tblPr/>
      <w:tcPr>
        <w:shd w:val="clear" w:color="auto" w:fill="A0DF8A" w:themeFill="accent6" w:themeFillTint="7F"/>
      </w:tcPr>
    </w:tblStylePr>
  </w:style>
  <w:style w:type="table" w:styleId="ColorfulList">
    <w:name w:val="Colorful List"/>
    <w:basedOn w:val="TableNormal"/>
    <w:uiPriority w:val="72"/>
    <w:semiHidden/>
    <w:unhideWhenUsed/>
    <w:rsid w:val="006B6D3E"/>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CC5416" w:themeFill="accent2" w:themeFillShade="CC"/>
      </w:tcPr>
    </w:tblStylePr>
    <w:tblStylePr w:type="lastRow">
      <w:rPr>
        <w:b/>
        <w:bCs/>
        <w:color w:val="CC5416"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6B6D3E"/>
    <w:pPr>
      <w:spacing w:after="0" w:line="240" w:lineRule="auto"/>
    </w:pPr>
    <w:rPr>
      <w:color w:val="000000" w:themeColor="text1"/>
    </w:rPr>
    <w:tblPr>
      <w:tblStyleRowBandSize w:val="1"/>
      <w:tblStyleColBandSize w:val="1"/>
    </w:tblPr>
    <w:tcPr>
      <w:shd w:val="clear" w:color="auto" w:fill="E0F2FA" w:themeFill="accent1" w:themeFillTint="19"/>
    </w:tcPr>
    <w:tblStylePr w:type="firstRow">
      <w:rPr>
        <w:b/>
        <w:bCs/>
        <w:color w:val="FFFFFF" w:themeColor="background1"/>
      </w:rPr>
      <w:tblPr/>
      <w:tcPr>
        <w:tcBorders>
          <w:bottom w:val="single" w:sz="12" w:space="0" w:color="FFFFFF" w:themeColor="background1"/>
        </w:tcBorders>
        <w:shd w:val="clear" w:color="auto" w:fill="CC5416" w:themeFill="accent2" w:themeFillShade="CC"/>
      </w:tcPr>
    </w:tblStylePr>
    <w:tblStylePr w:type="lastRow">
      <w:rPr>
        <w:b/>
        <w:bCs/>
        <w:color w:val="CC5416"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hemeFill="accent1" w:themeFillTint="3F"/>
      </w:tcPr>
    </w:tblStylePr>
    <w:tblStylePr w:type="band1Horz">
      <w:tblPr/>
      <w:tcPr>
        <w:shd w:val="clear" w:color="auto" w:fill="C1E4F5" w:themeFill="accent1" w:themeFillTint="33"/>
      </w:tcPr>
    </w:tblStylePr>
  </w:style>
  <w:style w:type="table" w:styleId="ColorfulList-Accent2">
    <w:name w:val="Colorful List Accent 2"/>
    <w:basedOn w:val="TableNormal"/>
    <w:uiPriority w:val="72"/>
    <w:semiHidden/>
    <w:unhideWhenUsed/>
    <w:rsid w:val="006B6D3E"/>
    <w:pPr>
      <w:spacing w:after="0" w:line="240" w:lineRule="auto"/>
    </w:pPr>
    <w:rPr>
      <w:color w:val="000000" w:themeColor="text1"/>
    </w:rPr>
    <w:tblPr>
      <w:tblStyleRowBandSize w:val="1"/>
      <w:tblStyleColBandSize w:val="1"/>
    </w:tblPr>
    <w:tcPr>
      <w:shd w:val="clear" w:color="auto" w:fill="FCF0EA" w:themeFill="accent2" w:themeFillTint="19"/>
    </w:tcPr>
    <w:tblStylePr w:type="firstRow">
      <w:rPr>
        <w:b/>
        <w:bCs/>
        <w:color w:val="FFFFFF" w:themeColor="background1"/>
      </w:rPr>
      <w:tblPr/>
      <w:tcPr>
        <w:tcBorders>
          <w:bottom w:val="single" w:sz="12" w:space="0" w:color="FFFFFF" w:themeColor="background1"/>
        </w:tcBorders>
        <w:shd w:val="clear" w:color="auto" w:fill="CC5416" w:themeFill="accent2" w:themeFillShade="CC"/>
      </w:tcPr>
    </w:tblStylePr>
    <w:tblStylePr w:type="lastRow">
      <w:rPr>
        <w:b/>
        <w:bCs/>
        <w:color w:val="CC5416"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BCC" w:themeFill="accent2" w:themeFillTint="3F"/>
      </w:tcPr>
    </w:tblStylePr>
    <w:tblStylePr w:type="band1Horz">
      <w:tblPr/>
      <w:tcPr>
        <w:shd w:val="clear" w:color="auto" w:fill="FAE2D5" w:themeFill="accent2" w:themeFillTint="33"/>
      </w:tcPr>
    </w:tblStylePr>
  </w:style>
  <w:style w:type="table" w:styleId="ColorfulList-Accent3">
    <w:name w:val="Colorful List Accent 3"/>
    <w:basedOn w:val="TableNormal"/>
    <w:uiPriority w:val="72"/>
    <w:semiHidden/>
    <w:unhideWhenUsed/>
    <w:rsid w:val="006B6D3E"/>
    <w:pPr>
      <w:spacing w:after="0" w:line="240" w:lineRule="auto"/>
    </w:pPr>
    <w:rPr>
      <w:color w:val="000000" w:themeColor="text1"/>
    </w:rPr>
    <w:tblPr>
      <w:tblStyleRowBandSize w:val="1"/>
      <w:tblStyleColBandSize w:val="1"/>
    </w:tblPr>
    <w:tcPr>
      <w:shd w:val="clear" w:color="auto" w:fill="E0F8E3" w:themeFill="accent3" w:themeFillTint="19"/>
    </w:tcPr>
    <w:tblStylePr w:type="firstRow">
      <w:rPr>
        <w:b/>
        <w:bCs/>
        <w:color w:val="FFFFFF" w:themeColor="background1"/>
      </w:rPr>
      <w:tblPr/>
      <w:tcPr>
        <w:tcBorders>
          <w:bottom w:val="single" w:sz="12" w:space="0" w:color="FFFFFF" w:themeColor="background1"/>
        </w:tcBorders>
        <w:shd w:val="clear" w:color="auto" w:fill="0C7EAA" w:themeFill="accent4" w:themeFillShade="CC"/>
      </w:tcPr>
    </w:tblStylePr>
    <w:tblStylePr w:type="lastRow">
      <w:rPr>
        <w:b/>
        <w:bCs/>
        <w:color w:val="0C7EAA"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EDBA" w:themeFill="accent3" w:themeFillTint="3F"/>
      </w:tcPr>
    </w:tblStylePr>
    <w:tblStylePr w:type="band1Horz">
      <w:tblPr/>
      <w:tcPr>
        <w:shd w:val="clear" w:color="auto" w:fill="C1F0C7" w:themeFill="accent3" w:themeFillTint="33"/>
      </w:tcPr>
    </w:tblStylePr>
  </w:style>
  <w:style w:type="table" w:styleId="ColorfulList-Accent4">
    <w:name w:val="Colorful List Accent 4"/>
    <w:basedOn w:val="TableNormal"/>
    <w:uiPriority w:val="72"/>
    <w:semiHidden/>
    <w:unhideWhenUsed/>
    <w:rsid w:val="006B6D3E"/>
    <w:pPr>
      <w:spacing w:after="0" w:line="240" w:lineRule="auto"/>
    </w:pPr>
    <w:rPr>
      <w:color w:val="000000" w:themeColor="text1"/>
    </w:rPr>
    <w:tblPr>
      <w:tblStyleRowBandSize w:val="1"/>
      <w:tblStyleColBandSize w:val="1"/>
    </w:tblPr>
    <w:tcPr>
      <w:shd w:val="clear" w:color="auto" w:fill="E5F6FD" w:themeFill="accent4" w:themeFillTint="19"/>
    </w:tcPr>
    <w:tblStylePr w:type="firstRow">
      <w:rPr>
        <w:b/>
        <w:bCs/>
        <w:color w:val="FFFFFF" w:themeColor="background1"/>
      </w:rPr>
      <w:tblPr/>
      <w:tcPr>
        <w:tcBorders>
          <w:bottom w:val="single" w:sz="12" w:space="0" w:color="FFFFFF" w:themeColor="background1"/>
        </w:tcBorders>
        <w:shd w:val="clear" w:color="auto" w:fill="14551C" w:themeFill="accent3" w:themeFillShade="CC"/>
      </w:tcPr>
    </w:tblStylePr>
    <w:tblStylePr w:type="lastRow">
      <w:rPr>
        <w:b/>
        <w:bCs/>
        <w:color w:val="14551C"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DE9FA" w:themeFill="accent4" w:themeFillTint="3F"/>
      </w:tcPr>
    </w:tblStylePr>
    <w:tblStylePr w:type="band1Horz">
      <w:tblPr/>
      <w:tcPr>
        <w:shd w:val="clear" w:color="auto" w:fill="CAEDFB" w:themeFill="accent4" w:themeFillTint="33"/>
      </w:tcPr>
    </w:tblStylePr>
  </w:style>
  <w:style w:type="table" w:styleId="ColorfulList-Accent5">
    <w:name w:val="Colorful List Accent 5"/>
    <w:basedOn w:val="TableNormal"/>
    <w:uiPriority w:val="72"/>
    <w:semiHidden/>
    <w:unhideWhenUsed/>
    <w:rsid w:val="006B6D3E"/>
    <w:pPr>
      <w:spacing w:after="0" w:line="240" w:lineRule="auto"/>
    </w:pPr>
    <w:rPr>
      <w:color w:val="000000" w:themeColor="text1"/>
    </w:rPr>
    <w:tblPr>
      <w:tblStyleRowBandSize w:val="1"/>
      <w:tblStyleColBandSize w:val="1"/>
    </w:tblPr>
    <w:tcPr>
      <w:shd w:val="clear" w:color="auto" w:fill="F8E7F6" w:themeFill="accent5" w:themeFillTint="19"/>
    </w:tcPr>
    <w:tblStylePr w:type="firstRow">
      <w:rPr>
        <w:b/>
        <w:bCs/>
        <w:color w:val="FFFFFF" w:themeColor="background1"/>
      </w:rPr>
      <w:tblPr/>
      <w:tcPr>
        <w:tcBorders>
          <w:bottom w:val="single" w:sz="12" w:space="0" w:color="FFFFFF" w:themeColor="background1"/>
        </w:tcBorders>
        <w:shd w:val="clear" w:color="auto" w:fill="3E8524" w:themeFill="accent6" w:themeFillShade="CC"/>
      </w:tcPr>
    </w:tblStylePr>
    <w:tblStylePr w:type="lastRow">
      <w:rPr>
        <w:b/>
        <w:bCs/>
        <w:color w:val="3E8524"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C3E9" w:themeFill="accent5" w:themeFillTint="3F"/>
      </w:tcPr>
    </w:tblStylePr>
    <w:tblStylePr w:type="band1Horz">
      <w:tblPr/>
      <w:tcPr>
        <w:shd w:val="clear" w:color="auto" w:fill="F2CEED" w:themeFill="accent5" w:themeFillTint="33"/>
      </w:tcPr>
    </w:tblStylePr>
  </w:style>
  <w:style w:type="table" w:styleId="ColorfulList-Accent6">
    <w:name w:val="Colorful List Accent 6"/>
    <w:basedOn w:val="TableNormal"/>
    <w:uiPriority w:val="72"/>
    <w:semiHidden/>
    <w:unhideWhenUsed/>
    <w:rsid w:val="006B6D3E"/>
    <w:pPr>
      <w:spacing w:after="0" w:line="240" w:lineRule="auto"/>
    </w:pPr>
    <w:rPr>
      <w:color w:val="000000" w:themeColor="text1"/>
    </w:rPr>
    <w:tblPr>
      <w:tblStyleRowBandSize w:val="1"/>
      <w:tblStyleColBandSize w:val="1"/>
    </w:tblPr>
    <w:tcPr>
      <w:shd w:val="clear" w:color="auto" w:fill="ECF8E8" w:themeFill="accent6" w:themeFillTint="19"/>
    </w:tcPr>
    <w:tblStylePr w:type="firstRow">
      <w:rPr>
        <w:b/>
        <w:bCs/>
        <w:color w:val="FFFFFF" w:themeColor="background1"/>
      </w:rPr>
      <w:tblPr/>
      <w:tcPr>
        <w:tcBorders>
          <w:bottom w:val="single" w:sz="12" w:space="0" w:color="FFFFFF" w:themeColor="background1"/>
        </w:tcBorders>
        <w:shd w:val="clear" w:color="auto" w:fill="7F2275" w:themeFill="accent5" w:themeFillShade="CC"/>
      </w:tcPr>
    </w:tblStylePr>
    <w:tblStylePr w:type="lastRow">
      <w:rPr>
        <w:b/>
        <w:bCs/>
        <w:color w:val="7F227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FC5" w:themeFill="accent6" w:themeFillTint="3F"/>
      </w:tcPr>
    </w:tblStylePr>
    <w:tblStylePr w:type="band1Horz">
      <w:tblPr/>
      <w:tcPr>
        <w:shd w:val="clear" w:color="auto" w:fill="D9F2D0" w:themeFill="accent6" w:themeFillTint="33"/>
      </w:tcPr>
    </w:tblStylePr>
  </w:style>
  <w:style w:type="table" w:styleId="ColorfulShading">
    <w:name w:val="Colorful Shading"/>
    <w:basedOn w:val="TableNormal"/>
    <w:uiPriority w:val="71"/>
    <w:semiHidden/>
    <w:unhideWhenUsed/>
    <w:rsid w:val="006B6D3E"/>
    <w:pPr>
      <w:spacing w:after="0" w:line="240" w:lineRule="auto"/>
    </w:pPr>
    <w:rPr>
      <w:color w:val="000000" w:themeColor="text1"/>
    </w:rPr>
    <w:tblPr>
      <w:tblStyleRowBandSize w:val="1"/>
      <w:tblStyleColBandSize w:val="1"/>
      <w:tblBorders>
        <w:top w:val="single" w:sz="24" w:space="0" w:color="E97132"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97132"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6B6D3E"/>
    <w:pPr>
      <w:spacing w:after="0" w:line="240" w:lineRule="auto"/>
    </w:pPr>
    <w:rPr>
      <w:color w:val="000000" w:themeColor="text1"/>
    </w:rPr>
    <w:tblPr>
      <w:tblStyleRowBandSize w:val="1"/>
      <w:tblStyleColBandSize w:val="1"/>
      <w:tblBorders>
        <w:top w:val="single" w:sz="24" w:space="0" w:color="E97132" w:themeColor="accent2"/>
        <w:left w:val="single" w:sz="4" w:space="0" w:color="156082" w:themeColor="accent1"/>
        <w:bottom w:val="single" w:sz="4" w:space="0" w:color="156082" w:themeColor="accent1"/>
        <w:right w:val="single" w:sz="4" w:space="0" w:color="156082" w:themeColor="accent1"/>
        <w:insideH w:val="single" w:sz="4" w:space="0" w:color="FFFFFF" w:themeColor="background1"/>
        <w:insideV w:val="single" w:sz="4" w:space="0" w:color="FFFFFF" w:themeColor="background1"/>
      </w:tblBorders>
    </w:tblPr>
    <w:tcPr>
      <w:shd w:val="clear" w:color="auto" w:fill="E0F2FA" w:themeFill="accent1" w:themeFillTint="19"/>
    </w:tcPr>
    <w:tblStylePr w:type="firstRow">
      <w:rPr>
        <w:b/>
        <w:bCs/>
      </w:rPr>
      <w:tblPr/>
      <w:tcPr>
        <w:tcBorders>
          <w:top w:val="nil"/>
          <w:left w:val="nil"/>
          <w:bottom w:val="single" w:sz="24" w:space="0" w:color="E97132"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C394D" w:themeFill="accent1" w:themeFillShade="99"/>
      </w:tcPr>
    </w:tblStylePr>
    <w:tblStylePr w:type="firstCol">
      <w:rPr>
        <w:color w:val="FFFFFF" w:themeColor="background1"/>
      </w:rPr>
      <w:tblPr/>
      <w:tcPr>
        <w:tcBorders>
          <w:top w:val="nil"/>
          <w:left w:val="nil"/>
          <w:bottom w:val="nil"/>
          <w:right w:val="nil"/>
          <w:insideH w:val="single" w:sz="4" w:space="0" w:color="0C394D" w:themeColor="accent1" w:themeShade="99"/>
          <w:insideV w:val="nil"/>
        </w:tcBorders>
        <w:shd w:val="clear" w:color="auto" w:fill="0C394D"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C394D" w:themeFill="accent1" w:themeFillShade="99"/>
      </w:tcPr>
    </w:tblStylePr>
    <w:tblStylePr w:type="band1Vert">
      <w:tblPr/>
      <w:tcPr>
        <w:shd w:val="clear" w:color="auto" w:fill="83CAEB" w:themeFill="accent1" w:themeFillTint="66"/>
      </w:tcPr>
    </w:tblStylePr>
    <w:tblStylePr w:type="band1Horz">
      <w:tblPr/>
      <w:tcPr>
        <w:shd w:val="clear" w:color="auto" w:fill="64BDE6"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6B6D3E"/>
    <w:pPr>
      <w:spacing w:after="0" w:line="240" w:lineRule="auto"/>
    </w:pPr>
    <w:rPr>
      <w:color w:val="000000" w:themeColor="text1"/>
    </w:rPr>
    <w:tblPr>
      <w:tblStyleRowBandSize w:val="1"/>
      <w:tblStyleColBandSize w:val="1"/>
      <w:tblBorders>
        <w:top w:val="single" w:sz="24" w:space="0" w:color="E97132" w:themeColor="accent2"/>
        <w:left w:val="single" w:sz="4" w:space="0" w:color="E97132" w:themeColor="accent2"/>
        <w:bottom w:val="single" w:sz="4" w:space="0" w:color="E97132" w:themeColor="accent2"/>
        <w:right w:val="single" w:sz="4" w:space="0" w:color="E97132" w:themeColor="accent2"/>
        <w:insideH w:val="single" w:sz="4" w:space="0" w:color="FFFFFF" w:themeColor="background1"/>
        <w:insideV w:val="single" w:sz="4" w:space="0" w:color="FFFFFF" w:themeColor="background1"/>
      </w:tblBorders>
    </w:tblPr>
    <w:tcPr>
      <w:shd w:val="clear" w:color="auto" w:fill="FCF0EA" w:themeFill="accent2" w:themeFillTint="19"/>
    </w:tcPr>
    <w:tblStylePr w:type="firstRow">
      <w:rPr>
        <w:b/>
        <w:bCs/>
      </w:rPr>
      <w:tblPr/>
      <w:tcPr>
        <w:tcBorders>
          <w:top w:val="nil"/>
          <w:left w:val="nil"/>
          <w:bottom w:val="single" w:sz="24" w:space="0" w:color="E97132"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3F10" w:themeFill="accent2" w:themeFillShade="99"/>
      </w:tcPr>
    </w:tblStylePr>
    <w:tblStylePr w:type="firstCol">
      <w:rPr>
        <w:color w:val="FFFFFF" w:themeColor="background1"/>
      </w:rPr>
      <w:tblPr/>
      <w:tcPr>
        <w:tcBorders>
          <w:top w:val="nil"/>
          <w:left w:val="nil"/>
          <w:bottom w:val="nil"/>
          <w:right w:val="nil"/>
          <w:insideH w:val="single" w:sz="4" w:space="0" w:color="993F10" w:themeColor="accent2" w:themeShade="99"/>
          <w:insideV w:val="nil"/>
        </w:tcBorders>
        <w:shd w:val="clear" w:color="auto" w:fill="993F10"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993F10" w:themeFill="accent2" w:themeFillShade="99"/>
      </w:tcPr>
    </w:tblStylePr>
    <w:tblStylePr w:type="band1Vert">
      <w:tblPr/>
      <w:tcPr>
        <w:shd w:val="clear" w:color="auto" w:fill="F6C5AC" w:themeFill="accent2" w:themeFillTint="66"/>
      </w:tcPr>
    </w:tblStylePr>
    <w:tblStylePr w:type="band1Horz">
      <w:tblPr/>
      <w:tcPr>
        <w:shd w:val="clear" w:color="auto" w:fill="F4B798"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6B6D3E"/>
    <w:pPr>
      <w:spacing w:after="0" w:line="240" w:lineRule="auto"/>
    </w:pPr>
    <w:rPr>
      <w:color w:val="000000" w:themeColor="text1"/>
    </w:rPr>
    <w:tblPr>
      <w:tblStyleRowBandSize w:val="1"/>
      <w:tblStyleColBandSize w:val="1"/>
      <w:tblBorders>
        <w:top w:val="single" w:sz="24" w:space="0" w:color="0F9ED5" w:themeColor="accent4"/>
        <w:left w:val="single" w:sz="4" w:space="0" w:color="196B24" w:themeColor="accent3"/>
        <w:bottom w:val="single" w:sz="4" w:space="0" w:color="196B24" w:themeColor="accent3"/>
        <w:right w:val="single" w:sz="4" w:space="0" w:color="196B24" w:themeColor="accent3"/>
        <w:insideH w:val="single" w:sz="4" w:space="0" w:color="FFFFFF" w:themeColor="background1"/>
        <w:insideV w:val="single" w:sz="4" w:space="0" w:color="FFFFFF" w:themeColor="background1"/>
      </w:tblBorders>
    </w:tblPr>
    <w:tcPr>
      <w:shd w:val="clear" w:color="auto" w:fill="E0F8E3" w:themeFill="accent3" w:themeFillTint="19"/>
    </w:tcPr>
    <w:tblStylePr w:type="firstRow">
      <w:rPr>
        <w:b/>
        <w:bCs/>
      </w:rPr>
      <w:tblPr/>
      <w:tcPr>
        <w:tcBorders>
          <w:top w:val="nil"/>
          <w:left w:val="nil"/>
          <w:bottom w:val="single" w:sz="24" w:space="0" w:color="0F9ED5"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4015" w:themeFill="accent3" w:themeFillShade="99"/>
      </w:tcPr>
    </w:tblStylePr>
    <w:tblStylePr w:type="firstCol">
      <w:rPr>
        <w:color w:val="FFFFFF" w:themeColor="background1"/>
      </w:rPr>
      <w:tblPr/>
      <w:tcPr>
        <w:tcBorders>
          <w:top w:val="nil"/>
          <w:left w:val="nil"/>
          <w:bottom w:val="nil"/>
          <w:right w:val="nil"/>
          <w:insideH w:val="single" w:sz="4" w:space="0" w:color="0F4015" w:themeColor="accent3" w:themeShade="99"/>
          <w:insideV w:val="nil"/>
        </w:tcBorders>
        <w:shd w:val="clear" w:color="auto" w:fill="0F401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F4015" w:themeFill="accent3" w:themeFillShade="99"/>
      </w:tcPr>
    </w:tblStylePr>
    <w:tblStylePr w:type="band1Vert">
      <w:tblPr/>
      <w:tcPr>
        <w:shd w:val="clear" w:color="auto" w:fill="84E290" w:themeFill="accent3" w:themeFillTint="66"/>
      </w:tcPr>
    </w:tblStylePr>
    <w:tblStylePr w:type="band1Horz">
      <w:tblPr/>
      <w:tcPr>
        <w:shd w:val="clear" w:color="auto" w:fill="66DB75" w:themeFill="accent3" w:themeFillTint="7F"/>
      </w:tcPr>
    </w:tblStylePr>
  </w:style>
  <w:style w:type="table" w:styleId="ColorfulShading-Accent4">
    <w:name w:val="Colorful Shading Accent 4"/>
    <w:basedOn w:val="TableNormal"/>
    <w:uiPriority w:val="71"/>
    <w:semiHidden/>
    <w:unhideWhenUsed/>
    <w:rsid w:val="006B6D3E"/>
    <w:pPr>
      <w:spacing w:after="0" w:line="240" w:lineRule="auto"/>
    </w:pPr>
    <w:rPr>
      <w:color w:val="000000" w:themeColor="text1"/>
    </w:rPr>
    <w:tblPr>
      <w:tblStyleRowBandSize w:val="1"/>
      <w:tblStyleColBandSize w:val="1"/>
      <w:tblBorders>
        <w:top w:val="single" w:sz="24" w:space="0" w:color="196B24" w:themeColor="accent3"/>
        <w:left w:val="single" w:sz="4" w:space="0" w:color="0F9ED5" w:themeColor="accent4"/>
        <w:bottom w:val="single" w:sz="4" w:space="0" w:color="0F9ED5" w:themeColor="accent4"/>
        <w:right w:val="single" w:sz="4" w:space="0" w:color="0F9ED5" w:themeColor="accent4"/>
        <w:insideH w:val="single" w:sz="4" w:space="0" w:color="FFFFFF" w:themeColor="background1"/>
        <w:insideV w:val="single" w:sz="4" w:space="0" w:color="FFFFFF" w:themeColor="background1"/>
      </w:tblBorders>
    </w:tblPr>
    <w:tcPr>
      <w:shd w:val="clear" w:color="auto" w:fill="E5F6FD" w:themeFill="accent4" w:themeFillTint="19"/>
    </w:tcPr>
    <w:tblStylePr w:type="firstRow">
      <w:rPr>
        <w:b/>
        <w:bCs/>
      </w:rPr>
      <w:tblPr/>
      <w:tcPr>
        <w:tcBorders>
          <w:top w:val="nil"/>
          <w:left w:val="nil"/>
          <w:bottom w:val="single" w:sz="24" w:space="0" w:color="196B24"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95E7F" w:themeFill="accent4" w:themeFillShade="99"/>
      </w:tcPr>
    </w:tblStylePr>
    <w:tblStylePr w:type="firstCol">
      <w:rPr>
        <w:color w:val="FFFFFF" w:themeColor="background1"/>
      </w:rPr>
      <w:tblPr/>
      <w:tcPr>
        <w:tcBorders>
          <w:top w:val="nil"/>
          <w:left w:val="nil"/>
          <w:bottom w:val="nil"/>
          <w:right w:val="nil"/>
          <w:insideH w:val="single" w:sz="4" w:space="0" w:color="095E7F" w:themeColor="accent4" w:themeShade="99"/>
          <w:insideV w:val="nil"/>
        </w:tcBorders>
        <w:shd w:val="clear" w:color="auto" w:fill="095E7F"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095E7F" w:themeFill="accent4" w:themeFillShade="99"/>
      </w:tcPr>
    </w:tblStylePr>
    <w:tblStylePr w:type="band1Vert">
      <w:tblPr/>
      <w:tcPr>
        <w:shd w:val="clear" w:color="auto" w:fill="95DCF7" w:themeFill="accent4" w:themeFillTint="66"/>
      </w:tcPr>
    </w:tblStylePr>
    <w:tblStylePr w:type="band1Horz">
      <w:tblPr/>
      <w:tcPr>
        <w:shd w:val="clear" w:color="auto" w:fill="7BD3F5"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6B6D3E"/>
    <w:pPr>
      <w:spacing w:after="0" w:line="240" w:lineRule="auto"/>
    </w:pPr>
    <w:rPr>
      <w:color w:val="000000" w:themeColor="text1"/>
    </w:rPr>
    <w:tblPr>
      <w:tblStyleRowBandSize w:val="1"/>
      <w:tblStyleColBandSize w:val="1"/>
      <w:tblBorders>
        <w:top w:val="single" w:sz="24" w:space="0" w:color="4EA72E" w:themeColor="accent6"/>
        <w:left w:val="single" w:sz="4" w:space="0" w:color="A02B93" w:themeColor="accent5"/>
        <w:bottom w:val="single" w:sz="4" w:space="0" w:color="A02B93" w:themeColor="accent5"/>
        <w:right w:val="single" w:sz="4" w:space="0" w:color="A02B93" w:themeColor="accent5"/>
        <w:insideH w:val="single" w:sz="4" w:space="0" w:color="FFFFFF" w:themeColor="background1"/>
        <w:insideV w:val="single" w:sz="4" w:space="0" w:color="FFFFFF" w:themeColor="background1"/>
      </w:tblBorders>
    </w:tblPr>
    <w:tcPr>
      <w:shd w:val="clear" w:color="auto" w:fill="F8E7F6" w:themeFill="accent5" w:themeFillTint="19"/>
    </w:tcPr>
    <w:tblStylePr w:type="firstRow">
      <w:rPr>
        <w:b/>
        <w:bCs/>
      </w:rPr>
      <w:tblPr/>
      <w:tcPr>
        <w:tcBorders>
          <w:top w:val="nil"/>
          <w:left w:val="nil"/>
          <w:bottom w:val="single" w:sz="24" w:space="0" w:color="4EA72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F1957" w:themeFill="accent5" w:themeFillShade="99"/>
      </w:tcPr>
    </w:tblStylePr>
    <w:tblStylePr w:type="firstCol">
      <w:rPr>
        <w:color w:val="FFFFFF" w:themeColor="background1"/>
      </w:rPr>
      <w:tblPr/>
      <w:tcPr>
        <w:tcBorders>
          <w:top w:val="nil"/>
          <w:left w:val="nil"/>
          <w:bottom w:val="nil"/>
          <w:right w:val="nil"/>
          <w:insideH w:val="single" w:sz="4" w:space="0" w:color="5F1957" w:themeColor="accent5" w:themeShade="99"/>
          <w:insideV w:val="nil"/>
        </w:tcBorders>
        <w:shd w:val="clear" w:color="auto" w:fill="5F1957"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5F1957" w:themeFill="accent5" w:themeFillShade="99"/>
      </w:tcPr>
    </w:tblStylePr>
    <w:tblStylePr w:type="band1Vert">
      <w:tblPr/>
      <w:tcPr>
        <w:shd w:val="clear" w:color="auto" w:fill="E59EDC" w:themeFill="accent5" w:themeFillTint="66"/>
      </w:tcPr>
    </w:tblStylePr>
    <w:tblStylePr w:type="band1Horz">
      <w:tblPr/>
      <w:tcPr>
        <w:shd w:val="clear" w:color="auto" w:fill="DE86D4"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6B6D3E"/>
    <w:pPr>
      <w:spacing w:after="0" w:line="240" w:lineRule="auto"/>
    </w:pPr>
    <w:rPr>
      <w:color w:val="000000" w:themeColor="text1"/>
    </w:rPr>
    <w:tblPr>
      <w:tblStyleRowBandSize w:val="1"/>
      <w:tblStyleColBandSize w:val="1"/>
      <w:tblBorders>
        <w:top w:val="single" w:sz="24" w:space="0" w:color="A02B93" w:themeColor="accent5"/>
        <w:left w:val="single" w:sz="4" w:space="0" w:color="4EA72E" w:themeColor="accent6"/>
        <w:bottom w:val="single" w:sz="4" w:space="0" w:color="4EA72E" w:themeColor="accent6"/>
        <w:right w:val="single" w:sz="4" w:space="0" w:color="4EA72E" w:themeColor="accent6"/>
        <w:insideH w:val="single" w:sz="4" w:space="0" w:color="FFFFFF" w:themeColor="background1"/>
        <w:insideV w:val="single" w:sz="4" w:space="0" w:color="FFFFFF" w:themeColor="background1"/>
      </w:tblBorders>
    </w:tblPr>
    <w:tcPr>
      <w:shd w:val="clear" w:color="auto" w:fill="ECF8E8" w:themeFill="accent6" w:themeFillTint="19"/>
    </w:tcPr>
    <w:tblStylePr w:type="firstRow">
      <w:rPr>
        <w:b/>
        <w:bCs/>
      </w:rPr>
      <w:tblPr/>
      <w:tcPr>
        <w:tcBorders>
          <w:top w:val="nil"/>
          <w:left w:val="nil"/>
          <w:bottom w:val="single" w:sz="24" w:space="0" w:color="A02B93"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E641B" w:themeFill="accent6" w:themeFillShade="99"/>
      </w:tcPr>
    </w:tblStylePr>
    <w:tblStylePr w:type="firstCol">
      <w:rPr>
        <w:color w:val="FFFFFF" w:themeColor="background1"/>
      </w:rPr>
      <w:tblPr/>
      <w:tcPr>
        <w:tcBorders>
          <w:top w:val="nil"/>
          <w:left w:val="nil"/>
          <w:bottom w:val="nil"/>
          <w:right w:val="nil"/>
          <w:insideH w:val="single" w:sz="4" w:space="0" w:color="2E641B" w:themeColor="accent6" w:themeShade="99"/>
          <w:insideV w:val="nil"/>
        </w:tcBorders>
        <w:shd w:val="clear" w:color="auto" w:fill="2E641B"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2E641B" w:themeFill="accent6" w:themeFillShade="99"/>
      </w:tcPr>
    </w:tblStylePr>
    <w:tblStylePr w:type="band1Vert">
      <w:tblPr/>
      <w:tcPr>
        <w:shd w:val="clear" w:color="auto" w:fill="B3E5A1" w:themeFill="accent6" w:themeFillTint="66"/>
      </w:tcPr>
    </w:tblStylePr>
    <w:tblStylePr w:type="band1Horz">
      <w:tblPr/>
      <w:tcPr>
        <w:shd w:val="clear" w:color="auto" w:fill="A0DF8A"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6B6D3E"/>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6B6D3E"/>
    <w:pPr>
      <w:spacing w:after="0" w:line="240" w:lineRule="auto"/>
    </w:pPr>
    <w:rPr>
      <w:color w:val="FFFFFF" w:themeColor="background1"/>
    </w:rPr>
    <w:tblPr>
      <w:tblStyleRowBandSize w:val="1"/>
      <w:tblStyleColBandSize w:val="1"/>
    </w:tblPr>
    <w:tcPr>
      <w:shd w:val="clear" w:color="auto" w:fill="156082"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A2F4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F476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F4761" w:themeFill="accent1" w:themeFillShade="BF"/>
      </w:tcPr>
    </w:tblStylePr>
    <w:tblStylePr w:type="band1Vert">
      <w:tblPr/>
      <w:tcPr>
        <w:tcBorders>
          <w:top w:val="nil"/>
          <w:left w:val="nil"/>
          <w:bottom w:val="nil"/>
          <w:right w:val="nil"/>
          <w:insideH w:val="nil"/>
          <w:insideV w:val="nil"/>
        </w:tcBorders>
        <w:shd w:val="clear" w:color="auto" w:fill="0F4761" w:themeFill="accent1" w:themeFillShade="BF"/>
      </w:tcPr>
    </w:tblStylePr>
    <w:tblStylePr w:type="band1Horz">
      <w:tblPr/>
      <w:tcPr>
        <w:tcBorders>
          <w:top w:val="nil"/>
          <w:left w:val="nil"/>
          <w:bottom w:val="nil"/>
          <w:right w:val="nil"/>
          <w:insideH w:val="nil"/>
          <w:insideV w:val="nil"/>
        </w:tcBorders>
        <w:shd w:val="clear" w:color="auto" w:fill="0F4761" w:themeFill="accent1" w:themeFillShade="BF"/>
      </w:tcPr>
    </w:tblStylePr>
  </w:style>
  <w:style w:type="table" w:styleId="DarkList-Accent2">
    <w:name w:val="Dark List Accent 2"/>
    <w:basedOn w:val="TableNormal"/>
    <w:uiPriority w:val="70"/>
    <w:semiHidden/>
    <w:unhideWhenUsed/>
    <w:rsid w:val="006B6D3E"/>
    <w:pPr>
      <w:spacing w:after="0" w:line="240" w:lineRule="auto"/>
    </w:pPr>
    <w:rPr>
      <w:color w:val="FFFFFF" w:themeColor="background1"/>
    </w:rPr>
    <w:tblPr>
      <w:tblStyleRowBandSize w:val="1"/>
      <w:tblStyleColBandSize w:val="1"/>
    </w:tblPr>
    <w:tcPr>
      <w:shd w:val="clear" w:color="auto" w:fill="E97132"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340D"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BF4E1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BF4E14" w:themeFill="accent2" w:themeFillShade="BF"/>
      </w:tcPr>
    </w:tblStylePr>
    <w:tblStylePr w:type="band1Vert">
      <w:tblPr/>
      <w:tcPr>
        <w:tcBorders>
          <w:top w:val="nil"/>
          <w:left w:val="nil"/>
          <w:bottom w:val="nil"/>
          <w:right w:val="nil"/>
          <w:insideH w:val="nil"/>
          <w:insideV w:val="nil"/>
        </w:tcBorders>
        <w:shd w:val="clear" w:color="auto" w:fill="BF4E14" w:themeFill="accent2" w:themeFillShade="BF"/>
      </w:tcPr>
    </w:tblStylePr>
    <w:tblStylePr w:type="band1Horz">
      <w:tblPr/>
      <w:tcPr>
        <w:tcBorders>
          <w:top w:val="nil"/>
          <w:left w:val="nil"/>
          <w:bottom w:val="nil"/>
          <w:right w:val="nil"/>
          <w:insideH w:val="nil"/>
          <w:insideV w:val="nil"/>
        </w:tcBorders>
        <w:shd w:val="clear" w:color="auto" w:fill="BF4E14" w:themeFill="accent2" w:themeFillShade="BF"/>
      </w:tcPr>
    </w:tblStylePr>
  </w:style>
  <w:style w:type="table" w:styleId="DarkList-Accent3">
    <w:name w:val="Dark List Accent 3"/>
    <w:basedOn w:val="TableNormal"/>
    <w:uiPriority w:val="70"/>
    <w:semiHidden/>
    <w:unhideWhenUsed/>
    <w:rsid w:val="006B6D3E"/>
    <w:pPr>
      <w:spacing w:after="0" w:line="240" w:lineRule="auto"/>
    </w:pPr>
    <w:rPr>
      <w:color w:val="FFFFFF" w:themeColor="background1"/>
    </w:rPr>
    <w:tblPr>
      <w:tblStyleRowBandSize w:val="1"/>
      <w:tblStyleColBandSize w:val="1"/>
    </w:tblPr>
    <w:tcPr>
      <w:shd w:val="clear" w:color="auto" w:fill="196B24"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C3511"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124F1A"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124F1A" w:themeFill="accent3" w:themeFillShade="BF"/>
      </w:tcPr>
    </w:tblStylePr>
    <w:tblStylePr w:type="band1Vert">
      <w:tblPr/>
      <w:tcPr>
        <w:tcBorders>
          <w:top w:val="nil"/>
          <w:left w:val="nil"/>
          <w:bottom w:val="nil"/>
          <w:right w:val="nil"/>
          <w:insideH w:val="nil"/>
          <w:insideV w:val="nil"/>
        </w:tcBorders>
        <w:shd w:val="clear" w:color="auto" w:fill="124F1A" w:themeFill="accent3" w:themeFillShade="BF"/>
      </w:tcPr>
    </w:tblStylePr>
    <w:tblStylePr w:type="band1Horz">
      <w:tblPr/>
      <w:tcPr>
        <w:tcBorders>
          <w:top w:val="nil"/>
          <w:left w:val="nil"/>
          <w:bottom w:val="nil"/>
          <w:right w:val="nil"/>
          <w:insideH w:val="nil"/>
          <w:insideV w:val="nil"/>
        </w:tcBorders>
        <w:shd w:val="clear" w:color="auto" w:fill="124F1A" w:themeFill="accent3" w:themeFillShade="BF"/>
      </w:tcPr>
    </w:tblStylePr>
  </w:style>
  <w:style w:type="table" w:styleId="DarkList-Accent4">
    <w:name w:val="Dark List Accent 4"/>
    <w:basedOn w:val="TableNormal"/>
    <w:uiPriority w:val="70"/>
    <w:semiHidden/>
    <w:unhideWhenUsed/>
    <w:rsid w:val="006B6D3E"/>
    <w:pPr>
      <w:spacing w:after="0" w:line="240" w:lineRule="auto"/>
    </w:pPr>
    <w:rPr>
      <w:color w:val="FFFFFF" w:themeColor="background1"/>
    </w:rPr>
    <w:tblPr>
      <w:tblStyleRowBandSize w:val="1"/>
      <w:tblStyleColBandSize w:val="1"/>
    </w:tblPr>
    <w:tcPr>
      <w:shd w:val="clear" w:color="auto" w:fill="0F9ED5"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74E69"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0B769F"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0B769F" w:themeFill="accent4" w:themeFillShade="BF"/>
      </w:tcPr>
    </w:tblStylePr>
    <w:tblStylePr w:type="band1Vert">
      <w:tblPr/>
      <w:tcPr>
        <w:tcBorders>
          <w:top w:val="nil"/>
          <w:left w:val="nil"/>
          <w:bottom w:val="nil"/>
          <w:right w:val="nil"/>
          <w:insideH w:val="nil"/>
          <w:insideV w:val="nil"/>
        </w:tcBorders>
        <w:shd w:val="clear" w:color="auto" w:fill="0B769F" w:themeFill="accent4" w:themeFillShade="BF"/>
      </w:tcPr>
    </w:tblStylePr>
    <w:tblStylePr w:type="band1Horz">
      <w:tblPr/>
      <w:tcPr>
        <w:tcBorders>
          <w:top w:val="nil"/>
          <w:left w:val="nil"/>
          <w:bottom w:val="nil"/>
          <w:right w:val="nil"/>
          <w:insideH w:val="nil"/>
          <w:insideV w:val="nil"/>
        </w:tcBorders>
        <w:shd w:val="clear" w:color="auto" w:fill="0B769F" w:themeFill="accent4" w:themeFillShade="BF"/>
      </w:tcPr>
    </w:tblStylePr>
  </w:style>
  <w:style w:type="table" w:styleId="DarkList-Accent5">
    <w:name w:val="Dark List Accent 5"/>
    <w:basedOn w:val="TableNormal"/>
    <w:uiPriority w:val="70"/>
    <w:semiHidden/>
    <w:unhideWhenUsed/>
    <w:rsid w:val="006B6D3E"/>
    <w:pPr>
      <w:spacing w:after="0" w:line="240" w:lineRule="auto"/>
    </w:pPr>
    <w:rPr>
      <w:color w:val="FFFFFF" w:themeColor="background1"/>
    </w:rPr>
    <w:tblPr>
      <w:tblStyleRowBandSize w:val="1"/>
      <w:tblStyleColBandSize w:val="1"/>
    </w:tblPr>
    <w:tcPr>
      <w:shd w:val="clear" w:color="auto" w:fill="A02B93"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F154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77206D"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77206D" w:themeFill="accent5" w:themeFillShade="BF"/>
      </w:tcPr>
    </w:tblStylePr>
    <w:tblStylePr w:type="band1Vert">
      <w:tblPr/>
      <w:tcPr>
        <w:tcBorders>
          <w:top w:val="nil"/>
          <w:left w:val="nil"/>
          <w:bottom w:val="nil"/>
          <w:right w:val="nil"/>
          <w:insideH w:val="nil"/>
          <w:insideV w:val="nil"/>
        </w:tcBorders>
        <w:shd w:val="clear" w:color="auto" w:fill="77206D" w:themeFill="accent5" w:themeFillShade="BF"/>
      </w:tcPr>
    </w:tblStylePr>
    <w:tblStylePr w:type="band1Horz">
      <w:tblPr/>
      <w:tcPr>
        <w:tcBorders>
          <w:top w:val="nil"/>
          <w:left w:val="nil"/>
          <w:bottom w:val="nil"/>
          <w:right w:val="nil"/>
          <w:insideH w:val="nil"/>
          <w:insideV w:val="nil"/>
        </w:tcBorders>
        <w:shd w:val="clear" w:color="auto" w:fill="77206D" w:themeFill="accent5" w:themeFillShade="BF"/>
      </w:tcPr>
    </w:tblStylePr>
  </w:style>
  <w:style w:type="table" w:styleId="DarkList-Accent6">
    <w:name w:val="Dark List Accent 6"/>
    <w:basedOn w:val="TableNormal"/>
    <w:uiPriority w:val="70"/>
    <w:semiHidden/>
    <w:unhideWhenUsed/>
    <w:rsid w:val="006B6D3E"/>
    <w:pPr>
      <w:spacing w:after="0" w:line="240" w:lineRule="auto"/>
    </w:pPr>
    <w:rPr>
      <w:color w:val="FFFFFF" w:themeColor="background1"/>
    </w:rPr>
    <w:tblPr>
      <w:tblStyleRowBandSize w:val="1"/>
      <w:tblStyleColBandSize w:val="1"/>
    </w:tblPr>
    <w:tcPr>
      <w:shd w:val="clear" w:color="auto" w:fill="4EA72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65317"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3A7C22"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3A7C22" w:themeFill="accent6" w:themeFillShade="BF"/>
      </w:tcPr>
    </w:tblStylePr>
    <w:tblStylePr w:type="band1Vert">
      <w:tblPr/>
      <w:tcPr>
        <w:tcBorders>
          <w:top w:val="nil"/>
          <w:left w:val="nil"/>
          <w:bottom w:val="nil"/>
          <w:right w:val="nil"/>
          <w:insideH w:val="nil"/>
          <w:insideV w:val="nil"/>
        </w:tcBorders>
        <w:shd w:val="clear" w:color="auto" w:fill="3A7C22" w:themeFill="accent6" w:themeFillShade="BF"/>
      </w:tcPr>
    </w:tblStylePr>
    <w:tblStylePr w:type="band1Horz">
      <w:tblPr/>
      <w:tcPr>
        <w:tcBorders>
          <w:top w:val="nil"/>
          <w:left w:val="nil"/>
          <w:bottom w:val="nil"/>
          <w:right w:val="nil"/>
          <w:insideH w:val="nil"/>
          <w:insideV w:val="nil"/>
        </w:tcBorders>
        <w:shd w:val="clear" w:color="auto" w:fill="3A7C22" w:themeFill="accent6" w:themeFillShade="BF"/>
      </w:tcPr>
    </w:tblStylePr>
  </w:style>
  <w:style w:type="paragraph" w:styleId="Date">
    <w:name w:val="Date"/>
    <w:basedOn w:val="Normal"/>
    <w:next w:val="Normal"/>
    <w:link w:val="DateChar"/>
    <w:uiPriority w:val="99"/>
    <w:semiHidden/>
    <w:unhideWhenUsed/>
    <w:rsid w:val="006B6D3E"/>
  </w:style>
  <w:style w:type="character" w:customStyle="1" w:styleId="DateChar">
    <w:name w:val="Date Char"/>
    <w:basedOn w:val="DefaultParagraphFont"/>
    <w:link w:val="Date"/>
    <w:uiPriority w:val="99"/>
    <w:semiHidden/>
    <w:rsid w:val="006B6D3E"/>
    <w:rPr>
      <w:rFonts w:ascii="Times New Roman" w:eastAsia="SimSun" w:hAnsi="Times New Roman" w:cs="Times New Roman"/>
      <w:kern w:val="0"/>
      <w:sz w:val="22"/>
      <w:szCs w:val="22"/>
      <w:lang w:val="en-GB"/>
      <w14:ligatures w14:val="none"/>
    </w:rPr>
  </w:style>
  <w:style w:type="paragraph" w:styleId="DocumentMap">
    <w:name w:val="Document Map"/>
    <w:basedOn w:val="Normal"/>
    <w:link w:val="DocumentMapChar"/>
    <w:semiHidden/>
    <w:unhideWhenUsed/>
    <w:rsid w:val="006B6D3E"/>
    <w:rPr>
      <w:rFonts w:ascii="Segoe UI" w:hAnsi="Segoe UI" w:cs="Segoe UI"/>
      <w:sz w:val="16"/>
      <w:szCs w:val="16"/>
    </w:rPr>
  </w:style>
  <w:style w:type="character" w:customStyle="1" w:styleId="DocumentMapChar">
    <w:name w:val="Document Map Char"/>
    <w:basedOn w:val="DefaultParagraphFont"/>
    <w:link w:val="DocumentMap"/>
    <w:semiHidden/>
    <w:rsid w:val="006B6D3E"/>
    <w:rPr>
      <w:rFonts w:ascii="Segoe UI" w:eastAsia="SimSun" w:hAnsi="Segoe UI" w:cs="Segoe UI"/>
      <w:kern w:val="0"/>
      <w:sz w:val="16"/>
      <w:szCs w:val="16"/>
      <w:lang w:val="en-GB"/>
      <w14:ligatures w14:val="none"/>
    </w:rPr>
  </w:style>
  <w:style w:type="paragraph" w:styleId="E-mailSignature">
    <w:name w:val="E-mail Signature"/>
    <w:basedOn w:val="Normal"/>
    <w:link w:val="E-mailSignatureChar"/>
    <w:uiPriority w:val="99"/>
    <w:semiHidden/>
    <w:unhideWhenUsed/>
    <w:rsid w:val="006B6D3E"/>
  </w:style>
  <w:style w:type="character" w:customStyle="1" w:styleId="E-mailSignatureChar">
    <w:name w:val="E-mail Signature Char"/>
    <w:basedOn w:val="DefaultParagraphFont"/>
    <w:link w:val="E-mailSignature"/>
    <w:uiPriority w:val="99"/>
    <w:semiHidden/>
    <w:rsid w:val="006B6D3E"/>
    <w:rPr>
      <w:rFonts w:ascii="Times New Roman" w:eastAsia="SimSun" w:hAnsi="Times New Roman" w:cs="Times New Roman"/>
      <w:kern w:val="0"/>
      <w:sz w:val="22"/>
      <w:szCs w:val="22"/>
      <w:lang w:val="en-GB"/>
      <w14:ligatures w14:val="none"/>
    </w:rPr>
  </w:style>
  <w:style w:type="character" w:styleId="Emphasis">
    <w:name w:val="Emphasis"/>
    <w:basedOn w:val="DefaultParagraphFont"/>
    <w:qFormat/>
    <w:rsid w:val="006B6D3E"/>
    <w:rPr>
      <w:i/>
      <w:iCs/>
      <w:lang w:val="en-GB"/>
    </w:rPr>
  </w:style>
  <w:style w:type="character" w:styleId="EndnoteReference">
    <w:name w:val="endnote reference"/>
    <w:basedOn w:val="DefaultParagraphFont"/>
    <w:uiPriority w:val="99"/>
    <w:semiHidden/>
    <w:unhideWhenUsed/>
    <w:rsid w:val="006B6D3E"/>
    <w:rPr>
      <w:vertAlign w:val="superscript"/>
      <w:lang w:val="en-GB"/>
    </w:rPr>
  </w:style>
  <w:style w:type="paragraph" w:styleId="EndnoteText">
    <w:name w:val="endnote text"/>
    <w:basedOn w:val="Normal"/>
    <w:link w:val="EndnoteTextChar"/>
    <w:uiPriority w:val="99"/>
    <w:unhideWhenUsed/>
    <w:rsid w:val="006B6D3E"/>
    <w:rPr>
      <w:sz w:val="20"/>
      <w:szCs w:val="20"/>
    </w:rPr>
  </w:style>
  <w:style w:type="character" w:customStyle="1" w:styleId="EndnoteTextChar">
    <w:name w:val="Endnote Text Char"/>
    <w:basedOn w:val="DefaultParagraphFont"/>
    <w:link w:val="EndnoteText"/>
    <w:uiPriority w:val="99"/>
    <w:rsid w:val="006B6D3E"/>
    <w:rPr>
      <w:rFonts w:ascii="Times New Roman" w:eastAsia="SimSun" w:hAnsi="Times New Roman" w:cs="Times New Roman"/>
      <w:kern w:val="0"/>
      <w:sz w:val="20"/>
      <w:szCs w:val="20"/>
      <w:lang w:val="en-GB"/>
      <w14:ligatures w14:val="none"/>
    </w:rPr>
  </w:style>
  <w:style w:type="paragraph" w:styleId="EnvelopeAddress">
    <w:name w:val="envelope address"/>
    <w:basedOn w:val="Normal"/>
    <w:uiPriority w:val="99"/>
    <w:semiHidden/>
    <w:unhideWhenUsed/>
    <w:rsid w:val="006B6D3E"/>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6B6D3E"/>
    <w:rPr>
      <w:rFonts w:asciiTheme="majorHAnsi" w:eastAsiaTheme="majorEastAsia" w:hAnsiTheme="majorHAnsi" w:cstheme="majorBidi"/>
      <w:sz w:val="20"/>
      <w:szCs w:val="20"/>
    </w:rPr>
  </w:style>
  <w:style w:type="character" w:styleId="FollowedHyperlink">
    <w:name w:val="FollowedHyperlink"/>
    <w:basedOn w:val="DefaultParagraphFont"/>
    <w:unhideWhenUsed/>
    <w:rsid w:val="006B6D3E"/>
    <w:rPr>
      <w:color w:val="96607D" w:themeColor="followedHyperlink"/>
      <w:u w:val="single"/>
      <w:lang w:val="en-GB"/>
    </w:rPr>
  </w:style>
  <w:style w:type="table" w:styleId="GridTable1Light">
    <w:name w:val="Grid Table 1 Light"/>
    <w:basedOn w:val="TableNormal"/>
    <w:uiPriority w:val="46"/>
    <w:rsid w:val="006B6D3E"/>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6B6D3E"/>
    <w:pPr>
      <w:spacing w:after="0" w:line="240" w:lineRule="auto"/>
    </w:pPr>
    <w:tblPr>
      <w:tblStyleRowBandSize w:val="1"/>
      <w:tblStyleColBandSize w:val="1"/>
      <w:tblBorders>
        <w:top w:val="single" w:sz="4" w:space="0" w:color="83CAEB" w:themeColor="accent1" w:themeTint="66"/>
        <w:left w:val="single" w:sz="4" w:space="0" w:color="83CAEB" w:themeColor="accent1" w:themeTint="66"/>
        <w:bottom w:val="single" w:sz="4" w:space="0" w:color="83CAEB" w:themeColor="accent1" w:themeTint="66"/>
        <w:right w:val="single" w:sz="4" w:space="0" w:color="83CAEB" w:themeColor="accent1" w:themeTint="66"/>
        <w:insideH w:val="single" w:sz="4" w:space="0" w:color="83CAEB" w:themeColor="accent1" w:themeTint="66"/>
        <w:insideV w:val="single" w:sz="4" w:space="0" w:color="83CAEB" w:themeColor="accent1" w:themeTint="66"/>
      </w:tblBorders>
    </w:tblPr>
    <w:tblStylePr w:type="firstRow">
      <w:rPr>
        <w:b/>
        <w:bCs/>
      </w:rPr>
      <w:tblPr/>
      <w:tcPr>
        <w:tcBorders>
          <w:bottom w:val="single" w:sz="12" w:space="0" w:color="45B0E1" w:themeColor="accent1" w:themeTint="99"/>
        </w:tcBorders>
      </w:tcPr>
    </w:tblStylePr>
    <w:tblStylePr w:type="lastRow">
      <w:rPr>
        <w:b/>
        <w:bCs/>
      </w:rPr>
      <w:tblPr/>
      <w:tcPr>
        <w:tcBorders>
          <w:top w:val="double" w:sz="2" w:space="0" w:color="45B0E1"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6B6D3E"/>
    <w:pPr>
      <w:spacing w:after="0" w:line="240" w:lineRule="auto"/>
    </w:pPr>
    <w:tblPr>
      <w:tblStyleRowBandSize w:val="1"/>
      <w:tblStyleColBandSize w:val="1"/>
      <w:tblBorders>
        <w:top w:val="single" w:sz="4" w:space="0" w:color="F6C5AC" w:themeColor="accent2" w:themeTint="66"/>
        <w:left w:val="single" w:sz="4" w:space="0" w:color="F6C5AC" w:themeColor="accent2" w:themeTint="66"/>
        <w:bottom w:val="single" w:sz="4" w:space="0" w:color="F6C5AC" w:themeColor="accent2" w:themeTint="66"/>
        <w:right w:val="single" w:sz="4" w:space="0" w:color="F6C5AC" w:themeColor="accent2" w:themeTint="66"/>
        <w:insideH w:val="single" w:sz="4" w:space="0" w:color="F6C5AC" w:themeColor="accent2" w:themeTint="66"/>
        <w:insideV w:val="single" w:sz="4" w:space="0" w:color="F6C5AC" w:themeColor="accent2" w:themeTint="66"/>
      </w:tblBorders>
    </w:tblPr>
    <w:tblStylePr w:type="firstRow">
      <w:rPr>
        <w:b/>
        <w:bCs/>
      </w:rPr>
      <w:tblPr/>
      <w:tcPr>
        <w:tcBorders>
          <w:bottom w:val="single" w:sz="12" w:space="0" w:color="F1A983" w:themeColor="accent2" w:themeTint="99"/>
        </w:tcBorders>
      </w:tcPr>
    </w:tblStylePr>
    <w:tblStylePr w:type="lastRow">
      <w:rPr>
        <w:b/>
        <w:bCs/>
      </w:rPr>
      <w:tblPr/>
      <w:tcPr>
        <w:tcBorders>
          <w:top w:val="double" w:sz="2" w:space="0" w:color="F1A983"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6B6D3E"/>
    <w:pPr>
      <w:spacing w:after="0" w:line="240" w:lineRule="auto"/>
    </w:pPr>
    <w:tblPr>
      <w:tblStyleRowBandSize w:val="1"/>
      <w:tblStyleColBandSize w:val="1"/>
      <w:tblBorders>
        <w:top w:val="single" w:sz="4" w:space="0" w:color="84E290" w:themeColor="accent3" w:themeTint="66"/>
        <w:left w:val="single" w:sz="4" w:space="0" w:color="84E290" w:themeColor="accent3" w:themeTint="66"/>
        <w:bottom w:val="single" w:sz="4" w:space="0" w:color="84E290" w:themeColor="accent3" w:themeTint="66"/>
        <w:right w:val="single" w:sz="4" w:space="0" w:color="84E290" w:themeColor="accent3" w:themeTint="66"/>
        <w:insideH w:val="single" w:sz="4" w:space="0" w:color="84E290" w:themeColor="accent3" w:themeTint="66"/>
        <w:insideV w:val="single" w:sz="4" w:space="0" w:color="84E290" w:themeColor="accent3" w:themeTint="66"/>
      </w:tblBorders>
    </w:tblPr>
    <w:tblStylePr w:type="firstRow">
      <w:rPr>
        <w:b/>
        <w:bCs/>
      </w:rPr>
      <w:tblPr/>
      <w:tcPr>
        <w:tcBorders>
          <w:bottom w:val="single" w:sz="12" w:space="0" w:color="47D459" w:themeColor="accent3" w:themeTint="99"/>
        </w:tcBorders>
      </w:tcPr>
    </w:tblStylePr>
    <w:tblStylePr w:type="lastRow">
      <w:rPr>
        <w:b/>
        <w:bCs/>
      </w:rPr>
      <w:tblPr/>
      <w:tcPr>
        <w:tcBorders>
          <w:top w:val="double" w:sz="2" w:space="0" w:color="47D459"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6B6D3E"/>
    <w:pPr>
      <w:spacing w:after="0" w:line="240" w:lineRule="auto"/>
    </w:pPr>
    <w:tblPr>
      <w:tblStyleRowBandSize w:val="1"/>
      <w:tblStyleColBandSize w:val="1"/>
      <w:tblBorders>
        <w:top w:val="single" w:sz="4" w:space="0" w:color="95DCF7" w:themeColor="accent4" w:themeTint="66"/>
        <w:left w:val="single" w:sz="4" w:space="0" w:color="95DCF7" w:themeColor="accent4" w:themeTint="66"/>
        <w:bottom w:val="single" w:sz="4" w:space="0" w:color="95DCF7" w:themeColor="accent4" w:themeTint="66"/>
        <w:right w:val="single" w:sz="4" w:space="0" w:color="95DCF7" w:themeColor="accent4" w:themeTint="66"/>
        <w:insideH w:val="single" w:sz="4" w:space="0" w:color="95DCF7" w:themeColor="accent4" w:themeTint="66"/>
        <w:insideV w:val="single" w:sz="4" w:space="0" w:color="95DCF7" w:themeColor="accent4" w:themeTint="66"/>
      </w:tblBorders>
    </w:tblPr>
    <w:tblStylePr w:type="firstRow">
      <w:rPr>
        <w:b/>
        <w:bCs/>
      </w:rPr>
      <w:tblPr/>
      <w:tcPr>
        <w:tcBorders>
          <w:bottom w:val="single" w:sz="12" w:space="0" w:color="60CAF3" w:themeColor="accent4" w:themeTint="99"/>
        </w:tcBorders>
      </w:tcPr>
    </w:tblStylePr>
    <w:tblStylePr w:type="lastRow">
      <w:rPr>
        <w:b/>
        <w:bCs/>
      </w:rPr>
      <w:tblPr/>
      <w:tcPr>
        <w:tcBorders>
          <w:top w:val="double" w:sz="2" w:space="0" w:color="60CAF3"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6B6D3E"/>
    <w:pPr>
      <w:spacing w:after="0" w:line="240" w:lineRule="auto"/>
    </w:pPr>
    <w:tblPr>
      <w:tblStyleRowBandSize w:val="1"/>
      <w:tblStyleColBandSize w:val="1"/>
      <w:tblBorders>
        <w:top w:val="single" w:sz="4" w:space="0" w:color="E59EDC" w:themeColor="accent5" w:themeTint="66"/>
        <w:left w:val="single" w:sz="4" w:space="0" w:color="E59EDC" w:themeColor="accent5" w:themeTint="66"/>
        <w:bottom w:val="single" w:sz="4" w:space="0" w:color="E59EDC" w:themeColor="accent5" w:themeTint="66"/>
        <w:right w:val="single" w:sz="4" w:space="0" w:color="E59EDC" w:themeColor="accent5" w:themeTint="66"/>
        <w:insideH w:val="single" w:sz="4" w:space="0" w:color="E59EDC" w:themeColor="accent5" w:themeTint="66"/>
        <w:insideV w:val="single" w:sz="4" w:space="0" w:color="E59EDC" w:themeColor="accent5" w:themeTint="66"/>
      </w:tblBorders>
    </w:tblPr>
    <w:tblStylePr w:type="firstRow">
      <w:rPr>
        <w:b/>
        <w:bCs/>
      </w:rPr>
      <w:tblPr/>
      <w:tcPr>
        <w:tcBorders>
          <w:bottom w:val="single" w:sz="12" w:space="0" w:color="D86DCB" w:themeColor="accent5" w:themeTint="99"/>
        </w:tcBorders>
      </w:tcPr>
    </w:tblStylePr>
    <w:tblStylePr w:type="lastRow">
      <w:rPr>
        <w:b/>
        <w:bCs/>
      </w:rPr>
      <w:tblPr/>
      <w:tcPr>
        <w:tcBorders>
          <w:top w:val="double" w:sz="2" w:space="0" w:color="D86DCB"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6B6D3E"/>
    <w:pPr>
      <w:spacing w:after="0" w:line="240" w:lineRule="auto"/>
    </w:pPr>
    <w:tblPr>
      <w:tblStyleRowBandSize w:val="1"/>
      <w:tblStyleColBandSize w:val="1"/>
      <w:tblBorders>
        <w:top w:val="single" w:sz="4" w:space="0" w:color="B3E5A1" w:themeColor="accent6" w:themeTint="66"/>
        <w:left w:val="single" w:sz="4" w:space="0" w:color="B3E5A1" w:themeColor="accent6" w:themeTint="66"/>
        <w:bottom w:val="single" w:sz="4" w:space="0" w:color="B3E5A1" w:themeColor="accent6" w:themeTint="66"/>
        <w:right w:val="single" w:sz="4" w:space="0" w:color="B3E5A1" w:themeColor="accent6" w:themeTint="66"/>
        <w:insideH w:val="single" w:sz="4" w:space="0" w:color="B3E5A1" w:themeColor="accent6" w:themeTint="66"/>
        <w:insideV w:val="single" w:sz="4" w:space="0" w:color="B3E5A1" w:themeColor="accent6" w:themeTint="66"/>
      </w:tblBorders>
    </w:tblPr>
    <w:tblStylePr w:type="firstRow">
      <w:rPr>
        <w:b/>
        <w:bCs/>
      </w:rPr>
      <w:tblPr/>
      <w:tcPr>
        <w:tcBorders>
          <w:bottom w:val="single" w:sz="12" w:space="0" w:color="8DD873" w:themeColor="accent6" w:themeTint="99"/>
        </w:tcBorders>
      </w:tcPr>
    </w:tblStylePr>
    <w:tblStylePr w:type="lastRow">
      <w:rPr>
        <w:b/>
        <w:bCs/>
      </w:rPr>
      <w:tblPr/>
      <w:tcPr>
        <w:tcBorders>
          <w:top w:val="double" w:sz="2" w:space="0" w:color="8DD87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6B6D3E"/>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6B6D3E"/>
    <w:pPr>
      <w:spacing w:after="0" w:line="240" w:lineRule="auto"/>
    </w:pPr>
    <w:tblPr>
      <w:tblStyleRowBandSize w:val="1"/>
      <w:tblStyleColBandSize w:val="1"/>
      <w:tblBorders>
        <w:top w:val="single" w:sz="2" w:space="0" w:color="45B0E1" w:themeColor="accent1" w:themeTint="99"/>
        <w:bottom w:val="single" w:sz="2" w:space="0" w:color="45B0E1" w:themeColor="accent1" w:themeTint="99"/>
        <w:insideH w:val="single" w:sz="2" w:space="0" w:color="45B0E1" w:themeColor="accent1" w:themeTint="99"/>
        <w:insideV w:val="single" w:sz="2" w:space="0" w:color="45B0E1" w:themeColor="accent1" w:themeTint="99"/>
      </w:tblBorders>
    </w:tblPr>
    <w:tblStylePr w:type="firstRow">
      <w:rPr>
        <w:b/>
        <w:bCs/>
      </w:rPr>
      <w:tblPr/>
      <w:tcPr>
        <w:tcBorders>
          <w:top w:val="nil"/>
          <w:bottom w:val="single" w:sz="12" w:space="0" w:color="45B0E1" w:themeColor="accent1" w:themeTint="99"/>
          <w:insideH w:val="nil"/>
          <w:insideV w:val="nil"/>
        </w:tcBorders>
        <w:shd w:val="clear" w:color="auto" w:fill="FFFFFF" w:themeFill="background1"/>
      </w:tcPr>
    </w:tblStylePr>
    <w:tblStylePr w:type="lastRow">
      <w:rPr>
        <w:b/>
        <w:bCs/>
      </w:rPr>
      <w:tblPr/>
      <w:tcPr>
        <w:tcBorders>
          <w:top w:val="double" w:sz="2" w:space="0" w:color="45B0E1"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GridTable2-Accent2">
    <w:name w:val="Grid Table 2 Accent 2"/>
    <w:basedOn w:val="TableNormal"/>
    <w:uiPriority w:val="47"/>
    <w:rsid w:val="006B6D3E"/>
    <w:pPr>
      <w:spacing w:after="0" w:line="240" w:lineRule="auto"/>
    </w:pPr>
    <w:tblPr>
      <w:tblStyleRowBandSize w:val="1"/>
      <w:tblStyleColBandSize w:val="1"/>
      <w:tblBorders>
        <w:top w:val="single" w:sz="2" w:space="0" w:color="F1A983" w:themeColor="accent2" w:themeTint="99"/>
        <w:bottom w:val="single" w:sz="2" w:space="0" w:color="F1A983" w:themeColor="accent2" w:themeTint="99"/>
        <w:insideH w:val="single" w:sz="2" w:space="0" w:color="F1A983" w:themeColor="accent2" w:themeTint="99"/>
        <w:insideV w:val="single" w:sz="2" w:space="0" w:color="F1A983" w:themeColor="accent2" w:themeTint="99"/>
      </w:tblBorders>
    </w:tblPr>
    <w:tblStylePr w:type="firstRow">
      <w:rPr>
        <w:b/>
        <w:bCs/>
      </w:rPr>
      <w:tblPr/>
      <w:tcPr>
        <w:tcBorders>
          <w:top w:val="nil"/>
          <w:bottom w:val="single" w:sz="12" w:space="0" w:color="F1A983" w:themeColor="accent2" w:themeTint="99"/>
          <w:insideH w:val="nil"/>
          <w:insideV w:val="nil"/>
        </w:tcBorders>
        <w:shd w:val="clear" w:color="auto" w:fill="FFFFFF" w:themeFill="background1"/>
      </w:tcPr>
    </w:tblStylePr>
    <w:tblStylePr w:type="lastRow">
      <w:rPr>
        <w:b/>
        <w:bCs/>
      </w:rPr>
      <w:tblPr/>
      <w:tcPr>
        <w:tcBorders>
          <w:top w:val="double" w:sz="2" w:space="0" w:color="F1A98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E2D5" w:themeFill="accent2" w:themeFillTint="33"/>
      </w:tcPr>
    </w:tblStylePr>
    <w:tblStylePr w:type="band1Horz">
      <w:tblPr/>
      <w:tcPr>
        <w:shd w:val="clear" w:color="auto" w:fill="FAE2D5" w:themeFill="accent2" w:themeFillTint="33"/>
      </w:tcPr>
    </w:tblStylePr>
  </w:style>
  <w:style w:type="table" w:styleId="GridTable2-Accent3">
    <w:name w:val="Grid Table 2 Accent 3"/>
    <w:basedOn w:val="TableNormal"/>
    <w:uiPriority w:val="47"/>
    <w:rsid w:val="006B6D3E"/>
    <w:pPr>
      <w:spacing w:after="0" w:line="240" w:lineRule="auto"/>
    </w:pPr>
    <w:tblPr>
      <w:tblStyleRowBandSize w:val="1"/>
      <w:tblStyleColBandSize w:val="1"/>
      <w:tblBorders>
        <w:top w:val="single" w:sz="2" w:space="0" w:color="47D459" w:themeColor="accent3" w:themeTint="99"/>
        <w:bottom w:val="single" w:sz="2" w:space="0" w:color="47D459" w:themeColor="accent3" w:themeTint="99"/>
        <w:insideH w:val="single" w:sz="2" w:space="0" w:color="47D459" w:themeColor="accent3" w:themeTint="99"/>
        <w:insideV w:val="single" w:sz="2" w:space="0" w:color="47D459" w:themeColor="accent3" w:themeTint="99"/>
      </w:tblBorders>
    </w:tblPr>
    <w:tblStylePr w:type="firstRow">
      <w:rPr>
        <w:b/>
        <w:bCs/>
      </w:rPr>
      <w:tblPr/>
      <w:tcPr>
        <w:tcBorders>
          <w:top w:val="nil"/>
          <w:bottom w:val="single" w:sz="12" w:space="0" w:color="47D459" w:themeColor="accent3" w:themeTint="99"/>
          <w:insideH w:val="nil"/>
          <w:insideV w:val="nil"/>
        </w:tcBorders>
        <w:shd w:val="clear" w:color="auto" w:fill="FFFFFF" w:themeFill="background1"/>
      </w:tcPr>
    </w:tblStylePr>
    <w:tblStylePr w:type="lastRow">
      <w:rPr>
        <w:b/>
        <w:bCs/>
      </w:rPr>
      <w:tblPr/>
      <w:tcPr>
        <w:tcBorders>
          <w:top w:val="double" w:sz="2" w:space="0" w:color="47D45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F0C7" w:themeFill="accent3" w:themeFillTint="33"/>
      </w:tcPr>
    </w:tblStylePr>
    <w:tblStylePr w:type="band1Horz">
      <w:tblPr/>
      <w:tcPr>
        <w:shd w:val="clear" w:color="auto" w:fill="C1F0C7" w:themeFill="accent3" w:themeFillTint="33"/>
      </w:tcPr>
    </w:tblStylePr>
  </w:style>
  <w:style w:type="table" w:styleId="GridTable2-Accent4">
    <w:name w:val="Grid Table 2 Accent 4"/>
    <w:basedOn w:val="TableNormal"/>
    <w:uiPriority w:val="47"/>
    <w:rsid w:val="006B6D3E"/>
    <w:pPr>
      <w:spacing w:after="0" w:line="240" w:lineRule="auto"/>
    </w:pPr>
    <w:tblPr>
      <w:tblStyleRowBandSize w:val="1"/>
      <w:tblStyleColBandSize w:val="1"/>
      <w:tblBorders>
        <w:top w:val="single" w:sz="2" w:space="0" w:color="60CAF3" w:themeColor="accent4" w:themeTint="99"/>
        <w:bottom w:val="single" w:sz="2" w:space="0" w:color="60CAF3" w:themeColor="accent4" w:themeTint="99"/>
        <w:insideH w:val="single" w:sz="2" w:space="0" w:color="60CAF3" w:themeColor="accent4" w:themeTint="99"/>
        <w:insideV w:val="single" w:sz="2" w:space="0" w:color="60CAF3" w:themeColor="accent4" w:themeTint="99"/>
      </w:tblBorders>
    </w:tblPr>
    <w:tblStylePr w:type="firstRow">
      <w:rPr>
        <w:b/>
        <w:bCs/>
      </w:rPr>
      <w:tblPr/>
      <w:tcPr>
        <w:tcBorders>
          <w:top w:val="nil"/>
          <w:bottom w:val="single" w:sz="12" w:space="0" w:color="60CAF3" w:themeColor="accent4" w:themeTint="99"/>
          <w:insideH w:val="nil"/>
          <w:insideV w:val="nil"/>
        </w:tcBorders>
        <w:shd w:val="clear" w:color="auto" w:fill="FFFFFF" w:themeFill="background1"/>
      </w:tcPr>
    </w:tblStylePr>
    <w:tblStylePr w:type="lastRow">
      <w:rPr>
        <w:b/>
        <w:bCs/>
      </w:rPr>
      <w:tblPr/>
      <w:tcPr>
        <w:tcBorders>
          <w:top w:val="double" w:sz="2" w:space="0" w:color="60CAF3"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AEDFB" w:themeFill="accent4" w:themeFillTint="33"/>
      </w:tcPr>
    </w:tblStylePr>
    <w:tblStylePr w:type="band1Horz">
      <w:tblPr/>
      <w:tcPr>
        <w:shd w:val="clear" w:color="auto" w:fill="CAEDFB" w:themeFill="accent4" w:themeFillTint="33"/>
      </w:tcPr>
    </w:tblStylePr>
  </w:style>
  <w:style w:type="table" w:styleId="GridTable2-Accent5">
    <w:name w:val="Grid Table 2 Accent 5"/>
    <w:basedOn w:val="TableNormal"/>
    <w:uiPriority w:val="47"/>
    <w:rsid w:val="006B6D3E"/>
    <w:pPr>
      <w:spacing w:after="0" w:line="240" w:lineRule="auto"/>
    </w:pPr>
    <w:tblPr>
      <w:tblStyleRowBandSize w:val="1"/>
      <w:tblStyleColBandSize w:val="1"/>
      <w:tblBorders>
        <w:top w:val="single" w:sz="2" w:space="0" w:color="D86DCB" w:themeColor="accent5" w:themeTint="99"/>
        <w:bottom w:val="single" w:sz="2" w:space="0" w:color="D86DCB" w:themeColor="accent5" w:themeTint="99"/>
        <w:insideH w:val="single" w:sz="2" w:space="0" w:color="D86DCB" w:themeColor="accent5" w:themeTint="99"/>
        <w:insideV w:val="single" w:sz="2" w:space="0" w:color="D86DCB" w:themeColor="accent5" w:themeTint="99"/>
      </w:tblBorders>
    </w:tblPr>
    <w:tblStylePr w:type="firstRow">
      <w:rPr>
        <w:b/>
        <w:bCs/>
      </w:rPr>
      <w:tblPr/>
      <w:tcPr>
        <w:tcBorders>
          <w:top w:val="nil"/>
          <w:bottom w:val="single" w:sz="12" w:space="0" w:color="D86DCB" w:themeColor="accent5" w:themeTint="99"/>
          <w:insideH w:val="nil"/>
          <w:insideV w:val="nil"/>
        </w:tcBorders>
        <w:shd w:val="clear" w:color="auto" w:fill="FFFFFF" w:themeFill="background1"/>
      </w:tcPr>
    </w:tblStylePr>
    <w:tblStylePr w:type="lastRow">
      <w:rPr>
        <w:b/>
        <w:bCs/>
      </w:rPr>
      <w:tblPr/>
      <w:tcPr>
        <w:tcBorders>
          <w:top w:val="double" w:sz="2" w:space="0" w:color="D86DCB"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CEED" w:themeFill="accent5" w:themeFillTint="33"/>
      </w:tcPr>
    </w:tblStylePr>
    <w:tblStylePr w:type="band1Horz">
      <w:tblPr/>
      <w:tcPr>
        <w:shd w:val="clear" w:color="auto" w:fill="F2CEED" w:themeFill="accent5" w:themeFillTint="33"/>
      </w:tcPr>
    </w:tblStylePr>
  </w:style>
  <w:style w:type="table" w:styleId="GridTable2-Accent6">
    <w:name w:val="Grid Table 2 Accent 6"/>
    <w:basedOn w:val="TableNormal"/>
    <w:uiPriority w:val="47"/>
    <w:rsid w:val="006B6D3E"/>
    <w:pPr>
      <w:spacing w:after="0" w:line="240" w:lineRule="auto"/>
    </w:pPr>
    <w:tblPr>
      <w:tblStyleRowBandSize w:val="1"/>
      <w:tblStyleColBandSize w:val="1"/>
      <w:tblBorders>
        <w:top w:val="single" w:sz="2" w:space="0" w:color="8DD873" w:themeColor="accent6" w:themeTint="99"/>
        <w:bottom w:val="single" w:sz="2" w:space="0" w:color="8DD873" w:themeColor="accent6" w:themeTint="99"/>
        <w:insideH w:val="single" w:sz="2" w:space="0" w:color="8DD873" w:themeColor="accent6" w:themeTint="99"/>
        <w:insideV w:val="single" w:sz="2" w:space="0" w:color="8DD873" w:themeColor="accent6" w:themeTint="99"/>
      </w:tblBorders>
    </w:tblPr>
    <w:tblStylePr w:type="firstRow">
      <w:rPr>
        <w:b/>
        <w:bCs/>
      </w:rPr>
      <w:tblPr/>
      <w:tcPr>
        <w:tcBorders>
          <w:top w:val="nil"/>
          <w:bottom w:val="single" w:sz="12" w:space="0" w:color="8DD873" w:themeColor="accent6" w:themeTint="99"/>
          <w:insideH w:val="nil"/>
          <w:insideV w:val="nil"/>
        </w:tcBorders>
        <w:shd w:val="clear" w:color="auto" w:fill="FFFFFF" w:themeFill="background1"/>
      </w:tcPr>
    </w:tblStylePr>
    <w:tblStylePr w:type="lastRow">
      <w:rPr>
        <w:b/>
        <w:bCs/>
      </w:rPr>
      <w:tblPr/>
      <w:tcPr>
        <w:tcBorders>
          <w:top w:val="double" w:sz="2" w:space="0" w:color="8DD87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F2D0" w:themeFill="accent6" w:themeFillTint="33"/>
      </w:tcPr>
    </w:tblStylePr>
    <w:tblStylePr w:type="band1Horz">
      <w:tblPr/>
      <w:tcPr>
        <w:shd w:val="clear" w:color="auto" w:fill="D9F2D0" w:themeFill="accent6" w:themeFillTint="33"/>
      </w:tcPr>
    </w:tblStylePr>
  </w:style>
  <w:style w:type="table" w:styleId="GridTable3">
    <w:name w:val="Grid Table 3"/>
    <w:basedOn w:val="TableNormal"/>
    <w:uiPriority w:val="48"/>
    <w:rsid w:val="006B6D3E"/>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6B6D3E"/>
    <w:pPr>
      <w:spacing w:after="0" w:line="240" w:lineRule="auto"/>
    </w:p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4F5" w:themeFill="accent1" w:themeFillTint="33"/>
      </w:tcPr>
    </w:tblStylePr>
    <w:tblStylePr w:type="band1Horz">
      <w:tblPr/>
      <w:tcPr>
        <w:shd w:val="clear" w:color="auto" w:fill="C1E4F5" w:themeFill="accent1" w:themeFillTint="33"/>
      </w:tcPr>
    </w:tblStylePr>
    <w:tblStylePr w:type="neCell">
      <w:tblPr/>
      <w:tcPr>
        <w:tcBorders>
          <w:bottom w:val="single" w:sz="4" w:space="0" w:color="45B0E1" w:themeColor="accent1" w:themeTint="99"/>
        </w:tcBorders>
      </w:tcPr>
    </w:tblStylePr>
    <w:tblStylePr w:type="nwCell">
      <w:tblPr/>
      <w:tcPr>
        <w:tcBorders>
          <w:bottom w:val="single" w:sz="4" w:space="0" w:color="45B0E1" w:themeColor="accent1" w:themeTint="99"/>
        </w:tcBorders>
      </w:tcPr>
    </w:tblStylePr>
    <w:tblStylePr w:type="seCell">
      <w:tblPr/>
      <w:tcPr>
        <w:tcBorders>
          <w:top w:val="single" w:sz="4" w:space="0" w:color="45B0E1" w:themeColor="accent1" w:themeTint="99"/>
        </w:tcBorders>
      </w:tcPr>
    </w:tblStylePr>
    <w:tblStylePr w:type="swCell">
      <w:tblPr/>
      <w:tcPr>
        <w:tcBorders>
          <w:top w:val="single" w:sz="4" w:space="0" w:color="45B0E1" w:themeColor="accent1" w:themeTint="99"/>
        </w:tcBorders>
      </w:tcPr>
    </w:tblStylePr>
  </w:style>
  <w:style w:type="table" w:styleId="GridTable3-Accent2">
    <w:name w:val="Grid Table 3 Accent 2"/>
    <w:basedOn w:val="TableNormal"/>
    <w:uiPriority w:val="48"/>
    <w:rsid w:val="006B6D3E"/>
    <w:pPr>
      <w:spacing w:after="0" w:line="240" w:lineRule="auto"/>
    </w:pPr>
    <w:tblPr>
      <w:tblStyleRowBandSize w:val="1"/>
      <w:tblStyleColBandSize w:val="1"/>
      <w:tblBorders>
        <w:top w:val="single" w:sz="4" w:space="0" w:color="F1A983" w:themeColor="accent2" w:themeTint="99"/>
        <w:left w:val="single" w:sz="4" w:space="0" w:color="F1A983" w:themeColor="accent2" w:themeTint="99"/>
        <w:bottom w:val="single" w:sz="4" w:space="0" w:color="F1A983" w:themeColor="accent2" w:themeTint="99"/>
        <w:right w:val="single" w:sz="4" w:space="0" w:color="F1A983" w:themeColor="accent2" w:themeTint="99"/>
        <w:insideH w:val="single" w:sz="4" w:space="0" w:color="F1A983" w:themeColor="accent2" w:themeTint="99"/>
        <w:insideV w:val="single" w:sz="4" w:space="0" w:color="F1A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E2D5" w:themeFill="accent2" w:themeFillTint="33"/>
      </w:tcPr>
    </w:tblStylePr>
    <w:tblStylePr w:type="band1Horz">
      <w:tblPr/>
      <w:tcPr>
        <w:shd w:val="clear" w:color="auto" w:fill="FAE2D5" w:themeFill="accent2" w:themeFillTint="33"/>
      </w:tcPr>
    </w:tblStylePr>
    <w:tblStylePr w:type="neCell">
      <w:tblPr/>
      <w:tcPr>
        <w:tcBorders>
          <w:bottom w:val="single" w:sz="4" w:space="0" w:color="F1A983" w:themeColor="accent2" w:themeTint="99"/>
        </w:tcBorders>
      </w:tcPr>
    </w:tblStylePr>
    <w:tblStylePr w:type="nwCell">
      <w:tblPr/>
      <w:tcPr>
        <w:tcBorders>
          <w:bottom w:val="single" w:sz="4" w:space="0" w:color="F1A983" w:themeColor="accent2" w:themeTint="99"/>
        </w:tcBorders>
      </w:tcPr>
    </w:tblStylePr>
    <w:tblStylePr w:type="seCell">
      <w:tblPr/>
      <w:tcPr>
        <w:tcBorders>
          <w:top w:val="single" w:sz="4" w:space="0" w:color="F1A983" w:themeColor="accent2" w:themeTint="99"/>
        </w:tcBorders>
      </w:tcPr>
    </w:tblStylePr>
    <w:tblStylePr w:type="swCell">
      <w:tblPr/>
      <w:tcPr>
        <w:tcBorders>
          <w:top w:val="single" w:sz="4" w:space="0" w:color="F1A983" w:themeColor="accent2" w:themeTint="99"/>
        </w:tcBorders>
      </w:tcPr>
    </w:tblStylePr>
  </w:style>
  <w:style w:type="table" w:styleId="GridTable3-Accent3">
    <w:name w:val="Grid Table 3 Accent 3"/>
    <w:basedOn w:val="TableNormal"/>
    <w:uiPriority w:val="48"/>
    <w:rsid w:val="006B6D3E"/>
    <w:pPr>
      <w:spacing w:after="0" w:line="240" w:lineRule="auto"/>
    </w:pPr>
    <w:tblPr>
      <w:tblStyleRowBandSize w:val="1"/>
      <w:tblStyleColBandSize w:val="1"/>
      <w:tblBorders>
        <w:top w:val="single" w:sz="4" w:space="0" w:color="47D459" w:themeColor="accent3" w:themeTint="99"/>
        <w:left w:val="single" w:sz="4" w:space="0" w:color="47D459" w:themeColor="accent3" w:themeTint="99"/>
        <w:bottom w:val="single" w:sz="4" w:space="0" w:color="47D459" w:themeColor="accent3" w:themeTint="99"/>
        <w:right w:val="single" w:sz="4" w:space="0" w:color="47D459" w:themeColor="accent3" w:themeTint="99"/>
        <w:insideH w:val="single" w:sz="4" w:space="0" w:color="47D459" w:themeColor="accent3" w:themeTint="99"/>
        <w:insideV w:val="single" w:sz="4" w:space="0" w:color="47D45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F0C7" w:themeFill="accent3" w:themeFillTint="33"/>
      </w:tcPr>
    </w:tblStylePr>
    <w:tblStylePr w:type="band1Horz">
      <w:tblPr/>
      <w:tcPr>
        <w:shd w:val="clear" w:color="auto" w:fill="C1F0C7" w:themeFill="accent3" w:themeFillTint="33"/>
      </w:tcPr>
    </w:tblStylePr>
    <w:tblStylePr w:type="neCell">
      <w:tblPr/>
      <w:tcPr>
        <w:tcBorders>
          <w:bottom w:val="single" w:sz="4" w:space="0" w:color="47D459" w:themeColor="accent3" w:themeTint="99"/>
        </w:tcBorders>
      </w:tcPr>
    </w:tblStylePr>
    <w:tblStylePr w:type="nwCell">
      <w:tblPr/>
      <w:tcPr>
        <w:tcBorders>
          <w:bottom w:val="single" w:sz="4" w:space="0" w:color="47D459" w:themeColor="accent3" w:themeTint="99"/>
        </w:tcBorders>
      </w:tcPr>
    </w:tblStylePr>
    <w:tblStylePr w:type="seCell">
      <w:tblPr/>
      <w:tcPr>
        <w:tcBorders>
          <w:top w:val="single" w:sz="4" w:space="0" w:color="47D459" w:themeColor="accent3" w:themeTint="99"/>
        </w:tcBorders>
      </w:tcPr>
    </w:tblStylePr>
    <w:tblStylePr w:type="swCell">
      <w:tblPr/>
      <w:tcPr>
        <w:tcBorders>
          <w:top w:val="single" w:sz="4" w:space="0" w:color="47D459" w:themeColor="accent3" w:themeTint="99"/>
        </w:tcBorders>
      </w:tcPr>
    </w:tblStylePr>
  </w:style>
  <w:style w:type="table" w:styleId="GridTable3-Accent4">
    <w:name w:val="Grid Table 3 Accent 4"/>
    <w:basedOn w:val="TableNormal"/>
    <w:uiPriority w:val="48"/>
    <w:rsid w:val="006B6D3E"/>
    <w:pPr>
      <w:spacing w:after="0" w:line="240" w:lineRule="auto"/>
    </w:pPr>
    <w:tblPr>
      <w:tblStyleRowBandSize w:val="1"/>
      <w:tblStyleColBandSize w:val="1"/>
      <w:tblBorders>
        <w:top w:val="single" w:sz="4" w:space="0" w:color="60CAF3" w:themeColor="accent4" w:themeTint="99"/>
        <w:left w:val="single" w:sz="4" w:space="0" w:color="60CAF3" w:themeColor="accent4" w:themeTint="99"/>
        <w:bottom w:val="single" w:sz="4" w:space="0" w:color="60CAF3" w:themeColor="accent4" w:themeTint="99"/>
        <w:right w:val="single" w:sz="4" w:space="0" w:color="60CAF3" w:themeColor="accent4" w:themeTint="99"/>
        <w:insideH w:val="single" w:sz="4" w:space="0" w:color="60CAF3" w:themeColor="accent4" w:themeTint="99"/>
        <w:insideV w:val="single" w:sz="4" w:space="0" w:color="60CAF3"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AEDFB" w:themeFill="accent4" w:themeFillTint="33"/>
      </w:tcPr>
    </w:tblStylePr>
    <w:tblStylePr w:type="band1Horz">
      <w:tblPr/>
      <w:tcPr>
        <w:shd w:val="clear" w:color="auto" w:fill="CAEDFB" w:themeFill="accent4" w:themeFillTint="33"/>
      </w:tcPr>
    </w:tblStylePr>
    <w:tblStylePr w:type="neCell">
      <w:tblPr/>
      <w:tcPr>
        <w:tcBorders>
          <w:bottom w:val="single" w:sz="4" w:space="0" w:color="60CAF3" w:themeColor="accent4" w:themeTint="99"/>
        </w:tcBorders>
      </w:tcPr>
    </w:tblStylePr>
    <w:tblStylePr w:type="nwCell">
      <w:tblPr/>
      <w:tcPr>
        <w:tcBorders>
          <w:bottom w:val="single" w:sz="4" w:space="0" w:color="60CAF3" w:themeColor="accent4" w:themeTint="99"/>
        </w:tcBorders>
      </w:tcPr>
    </w:tblStylePr>
    <w:tblStylePr w:type="seCell">
      <w:tblPr/>
      <w:tcPr>
        <w:tcBorders>
          <w:top w:val="single" w:sz="4" w:space="0" w:color="60CAF3" w:themeColor="accent4" w:themeTint="99"/>
        </w:tcBorders>
      </w:tcPr>
    </w:tblStylePr>
    <w:tblStylePr w:type="swCell">
      <w:tblPr/>
      <w:tcPr>
        <w:tcBorders>
          <w:top w:val="single" w:sz="4" w:space="0" w:color="60CAF3" w:themeColor="accent4" w:themeTint="99"/>
        </w:tcBorders>
      </w:tcPr>
    </w:tblStylePr>
  </w:style>
  <w:style w:type="table" w:styleId="GridTable3-Accent5">
    <w:name w:val="Grid Table 3 Accent 5"/>
    <w:basedOn w:val="TableNormal"/>
    <w:uiPriority w:val="48"/>
    <w:rsid w:val="006B6D3E"/>
    <w:pPr>
      <w:spacing w:after="0" w:line="240" w:lineRule="auto"/>
    </w:pPr>
    <w:tblPr>
      <w:tblStyleRowBandSize w:val="1"/>
      <w:tblStyleColBandSize w:val="1"/>
      <w:tblBorders>
        <w:top w:val="single" w:sz="4" w:space="0" w:color="D86DCB" w:themeColor="accent5" w:themeTint="99"/>
        <w:left w:val="single" w:sz="4" w:space="0" w:color="D86DCB" w:themeColor="accent5" w:themeTint="99"/>
        <w:bottom w:val="single" w:sz="4" w:space="0" w:color="D86DCB" w:themeColor="accent5" w:themeTint="99"/>
        <w:right w:val="single" w:sz="4" w:space="0" w:color="D86DCB" w:themeColor="accent5" w:themeTint="99"/>
        <w:insideH w:val="single" w:sz="4" w:space="0" w:color="D86DCB" w:themeColor="accent5" w:themeTint="99"/>
        <w:insideV w:val="single" w:sz="4" w:space="0" w:color="D86DCB"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CEED" w:themeFill="accent5" w:themeFillTint="33"/>
      </w:tcPr>
    </w:tblStylePr>
    <w:tblStylePr w:type="band1Horz">
      <w:tblPr/>
      <w:tcPr>
        <w:shd w:val="clear" w:color="auto" w:fill="F2CEED" w:themeFill="accent5" w:themeFillTint="33"/>
      </w:tcPr>
    </w:tblStylePr>
    <w:tblStylePr w:type="neCell">
      <w:tblPr/>
      <w:tcPr>
        <w:tcBorders>
          <w:bottom w:val="single" w:sz="4" w:space="0" w:color="D86DCB" w:themeColor="accent5" w:themeTint="99"/>
        </w:tcBorders>
      </w:tcPr>
    </w:tblStylePr>
    <w:tblStylePr w:type="nwCell">
      <w:tblPr/>
      <w:tcPr>
        <w:tcBorders>
          <w:bottom w:val="single" w:sz="4" w:space="0" w:color="D86DCB" w:themeColor="accent5" w:themeTint="99"/>
        </w:tcBorders>
      </w:tcPr>
    </w:tblStylePr>
    <w:tblStylePr w:type="seCell">
      <w:tblPr/>
      <w:tcPr>
        <w:tcBorders>
          <w:top w:val="single" w:sz="4" w:space="0" w:color="D86DCB" w:themeColor="accent5" w:themeTint="99"/>
        </w:tcBorders>
      </w:tcPr>
    </w:tblStylePr>
    <w:tblStylePr w:type="swCell">
      <w:tblPr/>
      <w:tcPr>
        <w:tcBorders>
          <w:top w:val="single" w:sz="4" w:space="0" w:color="D86DCB" w:themeColor="accent5" w:themeTint="99"/>
        </w:tcBorders>
      </w:tcPr>
    </w:tblStylePr>
  </w:style>
  <w:style w:type="table" w:styleId="GridTable3-Accent6">
    <w:name w:val="Grid Table 3 Accent 6"/>
    <w:basedOn w:val="TableNormal"/>
    <w:uiPriority w:val="48"/>
    <w:rsid w:val="006B6D3E"/>
    <w:pPr>
      <w:spacing w:after="0" w:line="240" w:lineRule="auto"/>
    </w:pPr>
    <w:tblPr>
      <w:tblStyleRowBandSize w:val="1"/>
      <w:tblStyleColBandSize w:val="1"/>
      <w:tblBorders>
        <w:top w:val="single" w:sz="4" w:space="0" w:color="8DD873" w:themeColor="accent6" w:themeTint="99"/>
        <w:left w:val="single" w:sz="4" w:space="0" w:color="8DD873" w:themeColor="accent6" w:themeTint="99"/>
        <w:bottom w:val="single" w:sz="4" w:space="0" w:color="8DD873" w:themeColor="accent6" w:themeTint="99"/>
        <w:right w:val="single" w:sz="4" w:space="0" w:color="8DD873" w:themeColor="accent6" w:themeTint="99"/>
        <w:insideH w:val="single" w:sz="4" w:space="0" w:color="8DD873" w:themeColor="accent6" w:themeTint="99"/>
        <w:insideV w:val="single" w:sz="4" w:space="0" w:color="8DD87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F2D0" w:themeFill="accent6" w:themeFillTint="33"/>
      </w:tcPr>
    </w:tblStylePr>
    <w:tblStylePr w:type="band1Horz">
      <w:tblPr/>
      <w:tcPr>
        <w:shd w:val="clear" w:color="auto" w:fill="D9F2D0" w:themeFill="accent6" w:themeFillTint="33"/>
      </w:tcPr>
    </w:tblStylePr>
    <w:tblStylePr w:type="neCell">
      <w:tblPr/>
      <w:tcPr>
        <w:tcBorders>
          <w:bottom w:val="single" w:sz="4" w:space="0" w:color="8DD873" w:themeColor="accent6" w:themeTint="99"/>
        </w:tcBorders>
      </w:tcPr>
    </w:tblStylePr>
    <w:tblStylePr w:type="nwCell">
      <w:tblPr/>
      <w:tcPr>
        <w:tcBorders>
          <w:bottom w:val="single" w:sz="4" w:space="0" w:color="8DD873" w:themeColor="accent6" w:themeTint="99"/>
        </w:tcBorders>
      </w:tcPr>
    </w:tblStylePr>
    <w:tblStylePr w:type="seCell">
      <w:tblPr/>
      <w:tcPr>
        <w:tcBorders>
          <w:top w:val="single" w:sz="4" w:space="0" w:color="8DD873" w:themeColor="accent6" w:themeTint="99"/>
        </w:tcBorders>
      </w:tcPr>
    </w:tblStylePr>
    <w:tblStylePr w:type="swCell">
      <w:tblPr/>
      <w:tcPr>
        <w:tcBorders>
          <w:top w:val="single" w:sz="4" w:space="0" w:color="8DD873" w:themeColor="accent6" w:themeTint="99"/>
        </w:tcBorders>
      </w:tcPr>
    </w:tblStylePr>
  </w:style>
  <w:style w:type="table" w:styleId="GridTable4">
    <w:name w:val="Grid Table 4"/>
    <w:basedOn w:val="TableNormal"/>
    <w:uiPriority w:val="49"/>
    <w:rsid w:val="006B6D3E"/>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6B6D3E"/>
    <w:pPr>
      <w:spacing w:after="0" w:line="240" w:lineRule="auto"/>
    </w:p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color w:val="FFFFFF" w:themeColor="background1"/>
      </w:rPr>
      <w:tblPr/>
      <w:tcPr>
        <w:tcBorders>
          <w:top w:val="single" w:sz="4" w:space="0" w:color="156082" w:themeColor="accent1"/>
          <w:left w:val="single" w:sz="4" w:space="0" w:color="156082" w:themeColor="accent1"/>
          <w:bottom w:val="single" w:sz="4" w:space="0" w:color="156082" w:themeColor="accent1"/>
          <w:right w:val="single" w:sz="4" w:space="0" w:color="156082" w:themeColor="accent1"/>
          <w:insideH w:val="nil"/>
          <w:insideV w:val="nil"/>
        </w:tcBorders>
        <w:shd w:val="clear" w:color="auto" w:fill="156082" w:themeFill="accent1"/>
      </w:tcPr>
    </w:tblStylePr>
    <w:tblStylePr w:type="lastRow">
      <w:rPr>
        <w:b/>
        <w:bCs/>
      </w:rPr>
      <w:tblPr/>
      <w:tcPr>
        <w:tcBorders>
          <w:top w:val="double" w:sz="4" w:space="0" w:color="156082" w:themeColor="accent1"/>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GridTable4-Accent2">
    <w:name w:val="Grid Table 4 Accent 2"/>
    <w:basedOn w:val="TableNormal"/>
    <w:uiPriority w:val="49"/>
    <w:rsid w:val="006B6D3E"/>
    <w:pPr>
      <w:spacing w:after="0" w:line="240" w:lineRule="auto"/>
    </w:pPr>
    <w:tblPr>
      <w:tblStyleRowBandSize w:val="1"/>
      <w:tblStyleColBandSize w:val="1"/>
      <w:tblBorders>
        <w:top w:val="single" w:sz="4" w:space="0" w:color="F1A983" w:themeColor="accent2" w:themeTint="99"/>
        <w:left w:val="single" w:sz="4" w:space="0" w:color="F1A983" w:themeColor="accent2" w:themeTint="99"/>
        <w:bottom w:val="single" w:sz="4" w:space="0" w:color="F1A983" w:themeColor="accent2" w:themeTint="99"/>
        <w:right w:val="single" w:sz="4" w:space="0" w:color="F1A983" w:themeColor="accent2" w:themeTint="99"/>
        <w:insideH w:val="single" w:sz="4" w:space="0" w:color="F1A983" w:themeColor="accent2" w:themeTint="99"/>
        <w:insideV w:val="single" w:sz="4" w:space="0" w:color="F1A983" w:themeColor="accent2" w:themeTint="99"/>
      </w:tblBorders>
    </w:tblPr>
    <w:tblStylePr w:type="firstRow">
      <w:rPr>
        <w:b/>
        <w:bCs/>
        <w:color w:val="FFFFFF" w:themeColor="background1"/>
      </w:rPr>
      <w:tblPr/>
      <w:tcPr>
        <w:tcBorders>
          <w:top w:val="single" w:sz="4" w:space="0" w:color="E97132" w:themeColor="accent2"/>
          <w:left w:val="single" w:sz="4" w:space="0" w:color="E97132" w:themeColor="accent2"/>
          <w:bottom w:val="single" w:sz="4" w:space="0" w:color="E97132" w:themeColor="accent2"/>
          <w:right w:val="single" w:sz="4" w:space="0" w:color="E97132" w:themeColor="accent2"/>
          <w:insideH w:val="nil"/>
          <w:insideV w:val="nil"/>
        </w:tcBorders>
        <w:shd w:val="clear" w:color="auto" w:fill="E97132" w:themeFill="accent2"/>
      </w:tcPr>
    </w:tblStylePr>
    <w:tblStylePr w:type="lastRow">
      <w:rPr>
        <w:b/>
        <w:bCs/>
      </w:rPr>
      <w:tblPr/>
      <w:tcPr>
        <w:tcBorders>
          <w:top w:val="double" w:sz="4" w:space="0" w:color="E97132" w:themeColor="accent2"/>
        </w:tcBorders>
      </w:tcPr>
    </w:tblStylePr>
    <w:tblStylePr w:type="firstCol">
      <w:rPr>
        <w:b/>
        <w:bCs/>
      </w:rPr>
    </w:tblStylePr>
    <w:tblStylePr w:type="lastCol">
      <w:rPr>
        <w:b/>
        <w:bCs/>
      </w:rPr>
    </w:tblStylePr>
    <w:tblStylePr w:type="band1Vert">
      <w:tblPr/>
      <w:tcPr>
        <w:shd w:val="clear" w:color="auto" w:fill="FAE2D5" w:themeFill="accent2" w:themeFillTint="33"/>
      </w:tcPr>
    </w:tblStylePr>
    <w:tblStylePr w:type="band1Horz">
      <w:tblPr/>
      <w:tcPr>
        <w:shd w:val="clear" w:color="auto" w:fill="FAE2D5" w:themeFill="accent2" w:themeFillTint="33"/>
      </w:tcPr>
    </w:tblStylePr>
  </w:style>
  <w:style w:type="table" w:styleId="GridTable4-Accent3">
    <w:name w:val="Grid Table 4 Accent 3"/>
    <w:basedOn w:val="TableNormal"/>
    <w:uiPriority w:val="49"/>
    <w:rsid w:val="006B6D3E"/>
    <w:pPr>
      <w:spacing w:after="0" w:line="240" w:lineRule="auto"/>
    </w:pPr>
    <w:tblPr>
      <w:tblStyleRowBandSize w:val="1"/>
      <w:tblStyleColBandSize w:val="1"/>
      <w:tblBorders>
        <w:top w:val="single" w:sz="4" w:space="0" w:color="47D459" w:themeColor="accent3" w:themeTint="99"/>
        <w:left w:val="single" w:sz="4" w:space="0" w:color="47D459" w:themeColor="accent3" w:themeTint="99"/>
        <w:bottom w:val="single" w:sz="4" w:space="0" w:color="47D459" w:themeColor="accent3" w:themeTint="99"/>
        <w:right w:val="single" w:sz="4" w:space="0" w:color="47D459" w:themeColor="accent3" w:themeTint="99"/>
        <w:insideH w:val="single" w:sz="4" w:space="0" w:color="47D459" w:themeColor="accent3" w:themeTint="99"/>
        <w:insideV w:val="single" w:sz="4" w:space="0" w:color="47D459" w:themeColor="accent3" w:themeTint="99"/>
      </w:tblBorders>
    </w:tblPr>
    <w:tblStylePr w:type="firstRow">
      <w:rPr>
        <w:b/>
        <w:bCs/>
        <w:color w:val="FFFFFF" w:themeColor="background1"/>
      </w:rPr>
      <w:tblPr/>
      <w:tcPr>
        <w:tcBorders>
          <w:top w:val="single" w:sz="4" w:space="0" w:color="196B24" w:themeColor="accent3"/>
          <w:left w:val="single" w:sz="4" w:space="0" w:color="196B24" w:themeColor="accent3"/>
          <w:bottom w:val="single" w:sz="4" w:space="0" w:color="196B24" w:themeColor="accent3"/>
          <w:right w:val="single" w:sz="4" w:space="0" w:color="196B24" w:themeColor="accent3"/>
          <w:insideH w:val="nil"/>
          <w:insideV w:val="nil"/>
        </w:tcBorders>
        <w:shd w:val="clear" w:color="auto" w:fill="196B24" w:themeFill="accent3"/>
      </w:tcPr>
    </w:tblStylePr>
    <w:tblStylePr w:type="lastRow">
      <w:rPr>
        <w:b/>
        <w:bCs/>
      </w:rPr>
      <w:tblPr/>
      <w:tcPr>
        <w:tcBorders>
          <w:top w:val="double" w:sz="4" w:space="0" w:color="196B24" w:themeColor="accent3"/>
        </w:tcBorders>
      </w:tcPr>
    </w:tblStylePr>
    <w:tblStylePr w:type="firstCol">
      <w:rPr>
        <w:b/>
        <w:bCs/>
      </w:rPr>
    </w:tblStylePr>
    <w:tblStylePr w:type="lastCol">
      <w:rPr>
        <w:b/>
        <w:bCs/>
      </w:rPr>
    </w:tblStylePr>
    <w:tblStylePr w:type="band1Vert">
      <w:tblPr/>
      <w:tcPr>
        <w:shd w:val="clear" w:color="auto" w:fill="C1F0C7" w:themeFill="accent3" w:themeFillTint="33"/>
      </w:tcPr>
    </w:tblStylePr>
    <w:tblStylePr w:type="band1Horz">
      <w:tblPr/>
      <w:tcPr>
        <w:shd w:val="clear" w:color="auto" w:fill="C1F0C7" w:themeFill="accent3" w:themeFillTint="33"/>
      </w:tcPr>
    </w:tblStylePr>
  </w:style>
  <w:style w:type="table" w:styleId="GridTable4-Accent4">
    <w:name w:val="Grid Table 4 Accent 4"/>
    <w:basedOn w:val="TableNormal"/>
    <w:uiPriority w:val="49"/>
    <w:rsid w:val="006B6D3E"/>
    <w:pPr>
      <w:spacing w:after="0" w:line="240" w:lineRule="auto"/>
    </w:pPr>
    <w:tblPr>
      <w:tblStyleRowBandSize w:val="1"/>
      <w:tblStyleColBandSize w:val="1"/>
      <w:tblBorders>
        <w:top w:val="single" w:sz="4" w:space="0" w:color="60CAF3" w:themeColor="accent4" w:themeTint="99"/>
        <w:left w:val="single" w:sz="4" w:space="0" w:color="60CAF3" w:themeColor="accent4" w:themeTint="99"/>
        <w:bottom w:val="single" w:sz="4" w:space="0" w:color="60CAF3" w:themeColor="accent4" w:themeTint="99"/>
        <w:right w:val="single" w:sz="4" w:space="0" w:color="60CAF3" w:themeColor="accent4" w:themeTint="99"/>
        <w:insideH w:val="single" w:sz="4" w:space="0" w:color="60CAF3" w:themeColor="accent4" w:themeTint="99"/>
        <w:insideV w:val="single" w:sz="4" w:space="0" w:color="60CAF3" w:themeColor="accent4" w:themeTint="99"/>
      </w:tblBorders>
    </w:tblPr>
    <w:tblStylePr w:type="firstRow">
      <w:rPr>
        <w:b/>
        <w:bCs/>
        <w:color w:val="FFFFFF" w:themeColor="background1"/>
      </w:rPr>
      <w:tblPr/>
      <w:tcPr>
        <w:tcBorders>
          <w:top w:val="single" w:sz="4" w:space="0" w:color="0F9ED5" w:themeColor="accent4"/>
          <w:left w:val="single" w:sz="4" w:space="0" w:color="0F9ED5" w:themeColor="accent4"/>
          <w:bottom w:val="single" w:sz="4" w:space="0" w:color="0F9ED5" w:themeColor="accent4"/>
          <w:right w:val="single" w:sz="4" w:space="0" w:color="0F9ED5" w:themeColor="accent4"/>
          <w:insideH w:val="nil"/>
          <w:insideV w:val="nil"/>
        </w:tcBorders>
        <w:shd w:val="clear" w:color="auto" w:fill="0F9ED5" w:themeFill="accent4"/>
      </w:tcPr>
    </w:tblStylePr>
    <w:tblStylePr w:type="lastRow">
      <w:rPr>
        <w:b/>
        <w:bCs/>
      </w:rPr>
      <w:tblPr/>
      <w:tcPr>
        <w:tcBorders>
          <w:top w:val="double" w:sz="4" w:space="0" w:color="0F9ED5" w:themeColor="accent4"/>
        </w:tcBorders>
      </w:tcPr>
    </w:tblStylePr>
    <w:tblStylePr w:type="firstCol">
      <w:rPr>
        <w:b/>
        <w:bCs/>
      </w:rPr>
    </w:tblStylePr>
    <w:tblStylePr w:type="lastCol">
      <w:rPr>
        <w:b/>
        <w:bCs/>
      </w:rPr>
    </w:tblStylePr>
    <w:tblStylePr w:type="band1Vert">
      <w:tblPr/>
      <w:tcPr>
        <w:shd w:val="clear" w:color="auto" w:fill="CAEDFB" w:themeFill="accent4" w:themeFillTint="33"/>
      </w:tcPr>
    </w:tblStylePr>
    <w:tblStylePr w:type="band1Horz">
      <w:tblPr/>
      <w:tcPr>
        <w:shd w:val="clear" w:color="auto" w:fill="CAEDFB" w:themeFill="accent4" w:themeFillTint="33"/>
      </w:tcPr>
    </w:tblStylePr>
  </w:style>
  <w:style w:type="table" w:styleId="GridTable4-Accent5">
    <w:name w:val="Grid Table 4 Accent 5"/>
    <w:basedOn w:val="TableNormal"/>
    <w:uiPriority w:val="49"/>
    <w:rsid w:val="006B6D3E"/>
    <w:pPr>
      <w:spacing w:after="0" w:line="240" w:lineRule="auto"/>
    </w:pPr>
    <w:tblPr>
      <w:tblStyleRowBandSize w:val="1"/>
      <w:tblStyleColBandSize w:val="1"/>
      <w:tblBorders>
        <w:top w:val="single" w:sz="4" w:space="0" w:color="D86DCB" w:themeColor="accent5" w:themeTint="99"/>
        <w:left w:val="single" w:sz="4" w:space="0" w:color="D86DCB" w:themeColor="accent5" w:themeTint="99"/>
        <w:bottom w:val="single" w:sz="4" w:space="0" w:color="D86DCB" w:themeColor="accent5" w:themeTint="99"/>
        <w:right w:val="single" w:sz="4" w:space="0" w:color="D86DCB" w:themeColor="accent5" w:themeTint="99"/>
        <w:insideH w:val="single" w:sz="4" w:space="0" w:color="D86DCB" w:themeColor="accent5" w:themeTint="99"/>
        <w:insideV w:val="single" w:sz="4" w:space="0" w:color="D86DCB" w:themeColor="accent5" w:themeTint="99"/>
      </w:tblBorders>
    </w:tblPr>
    <w:tblStylePr w:type="firstRow">
      <w:rPr>
        <w:b/>
        <w:bCs/>
        <w:color w:val="FFFFFF" w:themeColor="background1"/>
      </w:rPr>
      <w:tblPr/>
      <w:tcPr>
        <w:tcBorders>
          <w:top w:val="single" w:sz="4" w:space="0" w:color="A02B93" w:themeColor="accent5"/>
          <w:left w:val="single" w:sz="4" w:space="0" w:color="A02B93" w:themeColor="accent5"/>
          <w:bottom w:val="single" w:sz="4" w:space="0" w:color="A02B93" w:themeColor="accent5"/>
          <w:right w:val="single" w:sz="4" w:space="0" w:color="A02B93" w:themeColor="accent5"/>
          <w:insideH w:val="nil"/>
          <w:insideV w:val="nil"/>
        </w:tcBorders>
        <w:shd w:val="clear" w:color="auto" w:fill="A02B93" w:themeFill="accent5"/>
      </w:tcPr>
    </w:tblStylePr>
    <w:tblStylePr w:type="lastRow">
      <w:rPr>
        <w:b/>
        <w:bCs/>
      </w:rPr>
      <w:tblPr/>
      <w:tcPr>
        <w:tcBorders>
          <w:top w:val="double" w:sz="4" w:space="0" w:color="A02B93" w:themeColor="accent5"/>
        </w:tcBorders>
      </w:tcPr>
    </w:tblStylePr>
    <w:tblStylePr w:type="firstCol">
      <w:rPr>
        <w:b/>
        <w:bCs/>
      </w:rPr>
    </w:tblStylePr>
    <w:tblStylePr w:type="lastCol">
      <w:rPr>
        <w:b/>
        <w:bCs/>
      </w:rPr>
    </w:tblStylePr>
    <w:tblStylePr w:type="band1Vert">
      <w:tblPr/>
      <w:tcPr>
        <w:shd w:val="clear" w:color="auto" w:fill="F2CEED" w:themeFill="accent5" w:themeFillTint="33"/>
      </w:tcPr>
    </w:tblStylePr>
    <w:tblStylePr w:type="band1Horz">
      <w:tblPr/>
      <w:tcPr>
        <w:shd w:val="clear" w:color="auto" w:fill="F2CEED" w:themeFill="accent5" w:themeFillTint="33"/>
      </w:tcPr>
    </w:tblStylePr>
  </w:style>
  <w:style w:type="table" w:styleId="GridTable4-Accent6">
    <w:name w:val="Grid Table 4 Accent 6"/>
    <w:basedOn w:val="TableNormal"/>
    <w:uiPriority w:val="49"/>
    <w:rsid w:val="006B6D3E"/>
    <w:pPr>
      <w:spacing w:after="0" w:line="240" w:lineRule="auto"/>
    </w:pPr>
    <w:tblPr>
      <w:tblStyleRowBandSize w:val="1"/>
      <w:tblStyleColBandSize w:val="1"/>
      <w:tblBorders>
        <w:top w:val="single" w:sz="4" w:space="0" w:color="8DD873" w:themeColor="accent6" w:themeTint="99"/>
        <w:left w:val="single" w:sz="4" w:space="0" w:color="8DD873" w:themeColor="accent6" w:themeTint="99"/>
        <w:bottom w:val="single" w:sz="4" w:space="0" w:color="8DD873" w:themeColor="accent6" w:themeTint="99"/>
        <w:right w:val="single" w:sz="4" w:space="0" w:color="8DD873" w:themeColor="accent6" w:themeTint="99"/>
        <w:insideH w:val="single" w:sz="4" w:space="0" w:color="8DD873" w:themeColor="accent6" w:themeTint="99"/>
        <w:insideV w:val="single" w:sz="4" w:space="0" w:color="8DD873" w:themeColor="accent6" w:themeTint="99"/>
      </w:tblBorders>
    </w:tblPr>
    <w:tblStylePr w:type="firstRow">
      <w:rPr>
        <w:b/>
        <w:bCs/>
        <w:color w:val="FFFFFF" w:themeColor="background1"/>
      </w:rPr>
      <w:tblPr/>
      <w:tcPr>
        <w:tcBorders>
          <w:top w:val="single" w:sz="4" w:space="0" w:color="4EA72E" w:themeColor="accent6"/>
          <w:left w:val="single" w:sz="4" w:space="0" w:color="4EA72E" w:themeColor="accent6"/>
          <w:bottom w:val="single" w:sz="4" w:space="0" w:color="4EA72E" w:themeColor="accent6"/>
          <w:right w:val="single" w:sz="4" w:space="0" w:color="4EA72E" w:themeColor="accent6"/>
          <w:insideH w:val="nil"/>
          <w:insideV w:val="nil"/>
        </w:tcBorders>
        <w:shd w:val="clear" w:color="auto" w:fill="4EA72E" w:themeFill="accent6"/>
      </w:tcPr>
    </w:tblStylePr>
    <w:tblStylePr w:type="lastRow">
      <w:rPr>
        <w:b/>
        <w:bCs/>
      </w:rPr>
      <w:tblPr/>
      <w:tcPr>
        <w:tcBorders>
          <w:top w:val="double" w:sz="4" w:space="0" w:color="4EA72E" w:themeColor="accent6"/>
        </w:tcBorders>
      </w:tcPr>
    </w:tblStylePr>
    <w:tblStylePr w:type="firstCol">
      <w:rPr>
        <w:b/>
        <w:bCs/>
      </w:rPr>
    </w:tblStylePr>
    <w:tblStylePr w:type="lastCol">
      <w:rPr>
        <w:b/>
        <w:bCs/>
      </w:rPr>
    </w:tblStylePr>
    <w:tblStylePr w:type="band1Vert">
      <w:tblPr/>
      <w:tcPr>
        <w:shd w:val="clear" w:color="auto" w:fill="D9F2D0" w:themeFill="accent6" w:themeFillTint="33"/>
      </w:tcPr>
    </w:tblStylePr>
    <w:tblStylePr w:type="band1Horz">
      <w:tblPr/>
      <w:tcPr>
        <w:shd w:val="clear" w:color="auto" w:fill="D9F2D0" w:themeFill="accent6" w:themeFillTint="33"/>
      </w:tcPr>
    </w:tblStylePr>
  </w:style>
  <w:style w:type="table" w:styleId="GridTable5Dark">
    <w:name w:val="Grid Table 5 Dark"/>
    <w:basedOn w:val="TableNormal"/>
    <w:uiPriority w:val="50"/>
    <w:rsid w:val="006B6D3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6B6D3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E4F5"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56082"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56082"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56082"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56082" w:themeFill="accent1"/>
      </w:tcPr>
    </w:tblStylePr>
    <w:tblStylePr w:type="band1Vert">
      <w:tblPr/>
      <w:tcPr>
        <w:shd w:val="clear" w:color="auto" w:fill="83CAEB" w:themeFill="accent1" w:themeFillTint="66"/>
      </w:tcPr>
    </w:tblStylePr>
    <w:tblStylePr w:type="band1Horz">
      <w:tblPr/>
      <w:tcPr>
        <w:shd w:val="clear" w:color="auto" w:fill="83CAEB" w:themeFill="accent1" w:themeFillTint="66"/>
      </w:tcPr>
    </w:tblStylePr>
  </w:style>
  <w:style w:type="table" w:styleId="GridTable5Dark-Accent2">
    <w:name w:val="Grid Table 5 Dark Accent 2"/>
    <w:basedOn w:val="TableNormal"/>
    <w:uiPriority w:val="50"/>
    <w:rsid w:val="006B6D3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E2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97132"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97132"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97132"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97132" w:themeFill="accent2"/>
      </w:tcPr>
    </w:tblStylePr>
    <w:tblStylePr w:type="band1Vert">
      <w:tblPr/>
      <w:tcPr>
        <w:shd w:val="clear" w:color="auto" w:fill="F6C5AC" w:themeFill="accent2" w:themeFillTint="66"/>
      </w:tcPr>
    </w:tblStylePr>
    <w:tblStylePr w:type="band1Horz">
      <w:tblPr/>
      <w:tcPr>
        <w:shd w:val="clear" w:color="auto" w:fill="F6C5AC" w:themeFill="accent2" w:themeFillTint="66"/>
      </w:tcPr>
    </w:tblStylePr>
  </w:style>
  <w:style w:type="table" w:styleId="GridTable5Dark-Accent3">
    <w:name w:val="Grid Table 5 Dark Accent 3"/>
    <w:basedOn w:val="TableNormal"/>
    <w:uiPriority w:val="50"/>
    <w:rsid w:val="006B6D3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F0C7"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96B24"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96B24"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96B24"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96B24" w:themeFill="accent3"/>
      </w:tcPr>
    </w:tblStylePr>
    <w:tblStylePr w:type="band1Vert">
      <w:tblPr/>
      <w:tcPr>
        <w:shd w:val="clear" w:color="auto" w:fill="84E290" w:themeFill="accent3" w:themeFillTint="66"/>
      </w:tcPr>
    </w:tblStylePr>
    <w:tblStylePr w:type="band1Horz">
      <w:tblPr/>
      <w:tcPr>
        <w:shd w:val="clear" w:color="auto" w:fill="84E290" w:themeFill="accent3" w:themeFillTint="66"/>
      </w:tcPr>
    </w:tblStylePr>
  </w:style>
  <w:style w:type="table" w:styleId="GridTable5Dark-Accent4">
    <w:name w:val="Grid Table 5 Dark Accent 4"/>
    <w:basedOn w:val="TableNormal"/>
    <w:uiPriority w:val="50"/>
    <w:rsid w:val="006B6D3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AEDFB"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F9ED5"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F9ED5"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F9ED5"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F9ED5" w:themeFill="accent4"/>
      </w:tcPr>
    </w:tblStylePr>
    <w:tblStylePr w:type="band1Vert">
      <w:tblPr/>
      <w:tcPr>
        <w:shd w:val="clear" w:color="auto" w:fill="95DCF7" w:themeFill="accent4" w:themeFillTint="66"/>
      </w:tcPr>
    </w:tblStylePr>
    <w:tblStylePr w:type="band1Horz">
      <w:tblPr/>
      <w:tcPr>
        <w:shd w:val="clear" w:color="auto" w:fill="95DCF7" w:themeFill="accent4" w:themeFillTint="66"/>
      </w:tcPr>
    </w:tblStylePr>
  </w:style>
  <w:style w:type="table" w:styleId="GridTable5Dark-Accent5">
    <w:name w:val="Grid Table 5 Dark Accent 5"/>
    <w:basedOn w:val="TableNormal"/>
    <w:uiPriority w:val="50"/>
    <w:rsid w:val="006B6D3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CEE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2B93"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2B93"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2B93"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2B93" w:themeFill="accent5"/>
      </w:tcPr>
    </w:tblStylePr>
    <w:tblStylePr w:type="band1Vert">
      <w:tblPr/>
      <w:tcPr>
        <w:shd w:val="clear" w:color="auto" w:fill="E59EDC" w:themeFill="accent5" w:themeFillTint="66"/>
      </w:tcPr>
    </w:tblStylePr>
    <w:tblStylePr w:type="band1Horz">
      <w:tblPr/>
      <w:tcPr>
        <w:shd w:val="clear" w:color="auto" w:fill="E59EDC" w:themeFill="accent5" w:themeFillTint="66"/>
      </w:tcPr>
    </w:tblStylePr>
  </w:style>
  <w:style w:type="table" w:styleId="GridTable5Dark-Accent6">
    <w:name w:val="Grid Table 5 Dark Accent 6"/>
    <w:basedOn w:val="TableNormal"/>
    <w:uiPriority w:val="50"/>
    <w:rsid w:val="006B6D3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F2D0"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EA72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EA72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EA72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EA72E" w:themeFill="accent6"/>
      </w:tcPr>
    </w:tblStylePr>
    <w:tblStylePr w:type="band1Vert">
      <w:tblPr/>
      <w:tcPr>
        <w:shd w:val="clear" w:color="auto" w:fill="B3E5A1" w:themeFill="accent6" w:themeFillTint="66"/>
      </w:tcPr>
    </w:tblStylePr>
    <w:tblStylePr w:type="band1Horz">
      <w:tblPr/>
      <w:tcPr>
        <w:shd w:val="clear" w:color="auto" w:fill="B3E5A1" w:themeFill="accent6" w:themeFillTint="66"/>
      </w:tcPr>
    </w:tblStylePr>
  </w:style>
  <w:style w:type="table" w:styleId="GridTable6Colorful">
    <w:name w:val="Grid Table 6 Colorful"/>
    <w:basedOn w:val="TableNormal"/>
    <w:uiPriority w:val="51"/>
    <w:rsid w:val="006B6D3E"/>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6B6D3E"/>
    <w:pPr>
      <w:spacing w:after="0" w:line="240" w:lineRule="auto"/>
    </w:pPr>
    <w:rPr>
      <w:color w:val="0F4761" w:themeColor="accent1" w:themeShade="BF"/>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rPr>
      <w:tblPr/>
      <w:tcPr>
        <w:tcBorders>
          <w:bottom w:val="single" w:sz="12" w:space="0" w:color="45B0E1" w:themeColor="accent1" w:themeTint="99"/>
        </w:tcBorders>
      </w:tcPr>
    </w:tblStylePr>
    <w:tblStylePr w:type="lastRow">
      <w:rPr>
        <w:b/>
        <w:bCs/>
      </w:rPr>
      <w:tblPr/>
      <w:tcPr>
        <w:tcBorders>
          <w:top w:val="doub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GridTable6Colorful-Accent2">
    <w:name w:val="Grid Table 6 Colorful Accent 2"/>
    <w:basedOn w:val="TableNormal"/>
    <w:uiPriority w:val="51"/>
    <w:rsid w:val="006B6D3E"/>
    <w:pPr>
      <w:spacing w:after="0" w:line="240" w:lineRule="auto"/>
    </w:pPr>
    <w:rPr>
      <w:color w:val="BF4E14" w:themeColor="accent2" w:themeShade="BF"/>
    </w:rPr>
    <w:tblPr>
      <w:tblStyleRowBandSize w:val="1"/>
      <w:tblStyleColBandSize w:val="1"/>
      <w:tblBorders>
        <w:top w:val="single" w:sz="4" w:space="0" w:color="F1A983" w:themeColor="accent2" w:themeTint="99"/>
        <w:left w:val="single" w:sz="4" w:space="0" w:color="F1A983" w:themeColor="accent2" w:themeTint="99"/>
        <w:bottom w:val="single" w:sz="4" w:space="0" w:color="F1A983" w:themeColor="accent2" w:themeTint="99"/>
        <w:right w:val="single" w:sz="4" w:space="0" w:color="F1A983" w:themeColor="accent2" w:themeTint="99"/>
        <w:insideH w:val="single" w:sz="4" w:space="0" w:color="F1A983" w:themeColor="accent2" w:themeTint="99"/>
        <w:insideV w:val="single" w:sz="4" w:space="0" w:color="F1A983" w:themeColor="accent2" w:themeTint="99"/>
      </w:tblBorders>
    </w:tblPr>
    <w:tblStylePr w:type="firstRow">
      <w:rPr>
        <w:b/>
        <w:bCs/>
      </w:rPr>
      <w:tblPr/>
      <w:tcPr>
        <w:tcBorders>
          <w:bottom w:val="single" w:sz="12" w:space="0" w:color="F1A983" w:themeColor="accent2" w:themeTint="99"/>
        </w:tcBorders>
      </w:tcPr>
    </w:tblStylePr>
    <w:tblStylePr w:type="lastRow">
      <w:rPr>
        <w:b/>
        <w:bCs/>
      </w:rPr>
      <w:tblPr/>
      <w:tcPr>
        <w:tcBorders>
          <w:top w:val="double" w:sz="4" w:space="0" w:color="F1A983" w:themeColor="accent2" w:themeTint="99"/>
        </w:tcBorders>
      </w:tcPr>
    </w:tblStylePr>
    <w:tblStylePr w:type="firstCol">
      <w:rPr>
        <w:b/>
        <w:bCs/>
      </w:rPr>
    </w:tblStylePr>
    <w:tblStylePr w:type="lastCol">
      <w:rPr>
        <w:b/>
        <w:bCs/>
      </w:rPr>
    </w:tblStylePr>
    <w:tblStylePr w:type="band1Vert">
      <w:tblPr/>
      <w:tcPr>
        <w:shd w:val="clear" w:color="auto" w:fill="FAE2D5" w:themeFill="accent2" w:themeFillTint="33"/>
      </w:tcPr>
    </w:tblStylePr>
    <w:tblStylePr w:type="band1Horz">
      <w:tblPr/>
      <w:tcPr>
        <w:shd w:val="clear" w:color="auto" w:fill="FAE2D5" w:themeFill="accent2" w:themeFillTint="33"/>
      </w:tcPr>
    </w:tblStylePr>
  </w:style>
  <w:style w:type="table" w:styleId="GridTable6Colorful-Accent3">
    <w:name w:val="Grid Table 6 Colorful Accent 3"/>
    <w:basedOn w:val="TableNormal"/>
    <w:uiPriority w:val="51"/>
    <w:rsid w:val="006B6D3E"/>
    <w:pPr>
      <w:spacing w:after="0" w:line="240" w:lineRule="auto"/>
    </w:pPr>
    <w:rPr>
      <w:color w:val="124F1A" w:themeColor="accent3" w:themeShade="BF"/>
    </w:rPr>
    <w:tblPr>
      <w:tblStyleRowBandSize w:val="1"/>
      <w:tblStyleColBandSize w:val="1"/>
      <w:tblBorders>
        <w:top w:val="single" w:sz="4" w:space="0" w:color="47D459" w:themeColor="accent3" w:themeTint="99"/>
        <w:left w:val="single" w:sz="4" w:space="0" w:color="47D459" w:themeColor="accent3" w:themeTint="99"/>
        <w:bottom w:val="single" w:sz="4" w:space="0" w:color="47D459" w:themeColor="accent3" w:themeTint="99"/>
        <w:right w:val="single" w:sz="4" w:space="0" w:color="47D459" w:themeColor="accent3" w:themeTint="99"/>
        <w:insideH w:val="single" w:sz="4" w:space="0" w:color="47D459" w:themeColor="accent3" w:themeTint="99"/>
        <w:insideV w:val="single" w:sz="4" w:space="0" w:color="47D459" w:themeColor="accent3" w:themeTint="99"/>
      </w:tblBorders>
    </w:tblPr>
    <w:tblStylePr w:type="firstRow">
      <w:rPr>
        <w:b/>
        <w:bCs/>
      </w:rPr>
      <w:tblPr/>
      <w:tcPr>
        <w:tcBorders>
          <w:bottom w:val="single" w:sz="12" w:space="0" w:color="47D459" w:themeColor="accent3" w:themeTint="99"/>
        </w:tcBorders>
      </w:tcPr>
    </w:tblStylePr>
    <w:tblStylePr w:type="lastRow">
      <w:rPr>
        <w:b/>
        <w:bCs/>
      </w:rPr>
      <w:tblPr/>
      <w:tcPr>
        <w:tcBorders>
          <w:top w:val="double" w:sz="4" w:space="0" w:color="47D459" w:themeColor="accent3" w:themeTint="99"/>
        </w:tcBorders>
      </w:tcPr>
    </w:tblStylePr>
    <w:tblStylePr w:type="firstCol">
      <w:rPr>
        <w:b/>
        <w:bCs/>
      </w:rPr>
    </w:tblStylePr>
    <w:tblStylePr w:type="lastCol">
      <w:rPr>
        <w:b/>
        <w:bCs/>
      </w:rPr>
    </w:tblStylePr>
    <w:tblStylePr w:type="band1Vert">
      <w:tblPr/>
      <w:tcPr>
        <w:shd w:val="clear" w:color="auto" w:fill="C1F0C7" w:themeFill="accent3" w:themeFillTint="33"/>
      </w:tcPr>
    </w:tblStylePr>
    <w:tblStylePr w:type="band1Horz">
      <w:tblPr/>
      <w:tcPr>
        <w:shd w:val="clear" w:color="auto" w:fill="C1F0C7" w:themeFill="accent3" w:themeFillTint="33"/>
      </w:tcPr>
    </w:tblStylePr>
  </w:style>
  <w:style w:type="table" w:styleId="GridTable6Colorful-Accent4">
    <w:name w:val="Grid Table 6 Colorful Accent 4"/>
    <w:basedOn w:val="TableNormal"/>
    <w:uiPriority w:val="51"/>
    <w:rsid w:val="006B6D3E"/>
    <w:pPr>
      <w:spacing w:after="0" w:line="240" w:lineRule="auto"/>
    </w:pPr>
    <w:rPr>
      <w:color w:val="0B769F" w:themeColor="accent4" w:themeShade="BF"/>
    </w:rPr>
    <w:tblPr>
      <w:tblStyleRowBandSize w:val="1"/>
      <w:tblStyleColBandSize w:val="1"/>
      <w:tblBorders>
        <w:top w:val="single" w:sz="4" w:space="0" w:color="60CAF3" w:themeColor="accent4" w:themeTint="99"/>
        <w:left w:val="single" w:sz="4" w:space="0" w:color="60CAF3" w:themeColor="accent4" w:themeTint="99"/>
        <w:bottom w:val="single" w:sz="4" w:space="0" w:color="60CAF3" w:themeColor="accent4" w:themeTint="99"/>
        <w:right w:val="single" w:sz="4" w:space="0" w:color="60CAF3" w:themeColor="accent4" w:themeTint="99"/>
        <w:insideH w:val="single" w:sz="4" w:space="0" w:color="60CAF3" w:themeColor="accent4" w:themeTint="99"/>
        <w:insideV w:val="single" w:sz="4" w:space="0" w:color="60CAF3" w:themeColor="accent4" w:themeTint="99"/>
      </w:tblBorders>
    </w:tblPr>
    <w:tblStylePr w:type="firstRow">
      <w:rPr>
        <w:b/>
        <w:bCs/>
      </w:rPr>
      <w:tblPr/>
      <w:tcPr>
        <w:tcBorders>
          <w:bottom w:val="single" w:sz="12" w:space="0" w:color="60CAF3" w:themeColor="accent4" w:themeTint="99"/>
        </w:tcBorders>
      </w:tcPr>
    </w:tblStylePr>
    <w:tblStylePr w:type="lastRow">
      <w:rPr>
        <w:b/>
        <w:bCs/>
      </w:rPr>
      <w:tblPr/>
      <w:tcPr>
        <w:tcBorders>
          <w:top w:val="double" w:sz="4" w:space="0" w:color="60CAF3" w:themeColor="accent4" w:themeTint="99"/>
        </w:tcBorders>
      </w:tcPr>
    </w:tblStylePr>
    <w:tblStylePr w:type="firstCol">
      <w:rPr>
        <w:b/>
        <w:bCs/>
      </w:rPr>
    </w:tblStylePr>
    <w:tblStylePr w:type="lastCol">
      <w:rPr>
        <w:b/>
        <w:bCs/>
      </w:rPr>
    </w:tblStylePr>
    <w:tblStylePr w:type="band1Vert">
      <w:tblPr/>
      <w:tcPr>
        <w:shd w:val="clear" w:color="auto" w:fill="CAEDFB" w:themeFill="accent4" w:themeFillTint="33"/>
      </w:tcPr>
    </w:tblStylePr>
    <w:tblStylePr w:type="band1Horz">
      <w:tblPr/>
      <w:tcPr>
        <w:shd w:val="clear" w:color="auto" w:fill="CAEDFB" w:themeFill="accent4" w:themeFillTint="33"/>
      </w:tcPr>
    </w:tblStylePr>
  </w:style>
  <w:style w:type="table" w:styleId="GridTable6Colorful-Accent5">
    <w:name w:val="Grid Table 6 Colorful Accent 5"/>
    <w:basedOn w:val="TableNormal"/>
    <w:uiPriority w:val="51"/>
    <w:rsid w:val="006B6D3E"/>
    <w:pPr>
      <w:spacing w:after="0" w:line="240" w:lineRule="auto"/>
    </w:pPr>
    <w:rPr>
      <w:color w:val="77206D" w:themeColor="accent5" w:themeShade="BF"/>
    </w:rPr>
    <w:tblPr>
      <w:tblStyleRowBandSize w:val="1"/>
      <w:tblStyleColBandSize w:val="1"/>
      <w:tblBorders>
        <w:top w:val="single" w:sz="4" w:space="0" w:color="D86DCB" w:themeColor="accent5" w:themeTint="99"/>
        <w:left w:val="single" w:sz="4" w:space="0" w:color="D86DCB" w:themeColor="accent5" w:themeTint="99"/>
        <w:bottom w:val="single" w:sz="4" w:space="0" w:color="D86DCB" w:themeColor="accent5" w:themeTint="99"/>
        <w:right w:val="single" w:sz="4" w:space="0" w:color="D86DCB" w:themeColor="accent5" w:themeTint="99"/>
        <w:insideH w:val="single" w:sz="4" w:space="0" w:color="D86DCB" w:themeColor="accent5" w:themeTint="99"/>
        <w:insideV w:val="single" w:sz="4" w:space="0" w:color="D86DCB" w:themeColor="accent5" w:themeTint="99"/>
      </w:tblBorders>
    </w:tblPr>
    <w:tblStylePr w:type="firstRow">
      <w:rPr>
        <w:b/>
        <w:bCs/>
      </w:rPr>
      <w:tblPr/>
      <w:tcPr>
        <w:tcBorders>
          <w:bottom w:val="single" w:sz="12" w:space="0" w:color="D86DCB" w:themeColor="accent5" w:themeTint="99"/>
        </w:tcBorders>
      </w:tcPr>
    </w:tblStylePr>
    <w:tblStylePr w:type="lastRow">
      <w:rPr>
        <w:b/>
        <w:bCs/>
      </w:rPr>
      <w:tblPr/>
      <w:tcPr>
        <w:tcBorders>
          <w:top w:val="double" w:sz="4" w:space="0" w:color="D86DCB" w:themeColor="accent5" w:themeTint="99"/>
        </w:tcBorders>
      </w:tcPr>
    </w:tblStylePr>
    <w:tblStylePr w:type="firstCol">
      <w:rPr>
        <w:b/>
        <w:bCs/>
      </w:rPr>
    </w:tblStylePr>
    <w:tblStylePr w:type="lastCol">
      <w:rPr>
        <w:b/>
        <w:bCs/>
      </w:rPr>
    </w:tblStylePr>
    <w:tblStylePr w:type="band1Vert">
      <w:tblPr/>
      <w:tcPr>
        <w:shd w:val="clear" w:color="auto" w:fill="F2CEED" w:themeFill="accent5" w:themeFillTint="33"/>
      </w:tcPr>
    </w:tblStylePr>
    <w:tblStylePr w:type="band1Horz">
      <w:tblPr/>
      <w:tcPr>
        <w:shd w:val="clear" w:color="auto" w:fill="F2CEED" w:themeFill="accent5" w:themeFillTint="33"/>
      </w:tcPr>
    </w:tblStylePr>
  </w:style>
  <w:style w:type="table" w:styleId="GridTable6Colorful-Accent6">
    <w:name w:val="Grid Table 6 Colorful Accent 6"/>
    <w:basedOn w:val="TableNormal"/>
    <w:uiPriority w:val="51"/>
    <w:rsid w:val="006B6D3E"/>
    <w:pPr>
      <w:spacing w:after="0" w:line="240" w:lineRule="auto"/>
    </w:pPr>
    <w:rPr>
      <w:color w:val="3A7C22" w:themeColor="accent6" w:themeShade="BF"/>
    </w:rPr>
    <w:tblPr>
      <w:tblStyleRowBandSize w:val="1"/>
      <w:tblStyleColBandSize w:val="1"/>
      <w:tblBorders>
        <w:top w:val="single" w:sz="4" w:space="0" w:color="8DD873" w:themeColor="accent6" w:themeTint="99"/>
        <w:left w:val="single" w:sz="4" w:space="0" w:color="8DD873" w:themeColor="accent6" w:themeTint="99"/>
        <w:bottom w:val="single" w:sz="4" w:space="0" w:color="8DD873" w:themeColor="accent6" w:themeTint="99"/>
        <w:right w:val="single" w:sz="4" w:space="0" w:color="8DD873" w:themeColor="accent6" w:themeTint="99"/>
        <w:insideH w:val="single" w:sz="4" w:space="0" w:color="8DD873" w:themeColor="accent6" w:themeTint="99"/>
        <w:insideV w:val="single" w:sz="4" w:space="0" w:color="8DD873" w:themeColor="accent6" w:themeTint="99"/>
      </w:tblBorders>
    </w:tblPr>
    <w:tblStylePr w:type="firstRow">
      <w:rPr>
        <w:b/>
        <w:bCs/>
      </w:rPr>
      <w:tblPr/>
      <w:tcPr>
        <w:tcBorders>
          <w:bottom w:val="single" w:sz="12" w:space="0" w:color="8DD873" w:themeColor="accent6" w:themeTint="99"/>
        </w:tcBorders>
      </w:tcPr>
    </w:tblStylePr>
    <w:tblStylePr w:type="lastRow">
      <w:rPr>
        <w:b/>
        <w:bCs/>
      </w:rPr>
      <w:tblPr/>
      <w:tcPr>
        <w:tcBorders>
          <w:top w:val="double" w:sz="4" w:space="0" w:color="8DD873" w:themeColor="accent6" w:themeTint="99"/>
        </w:tcBorders>
      </w:tcPr>
    </w:tblStylePr>
    <w:tblStylePr w:type="firstCol">
      <w:rPr>
        <w:b/>
        <w:bCs/>
      </w:rPr>
    </w:tblStylePr>
    <w:tblStylePr w:type="lastCol">
      <w:rPr>
        <w:b/>
        <w:bCs/>
      </w:rPr>
    </w:tblStylePr>
    <w:tblStylePr w:type="band1Vert">
      <w:tblPr/>
      <w:tcPr>
        <w:shd w:val="clear" w:color="auto" w:fill="D9F2D0" w:themeFill="accent6" w:themeFillTint="33"/>
      </w:tcPr>
    </w:tblStylePr>
    <w:tblStylePr w:type="band1Horz">
      <w:tblPr/>
      <w:tcPr>
        <w:shd w:val="clear" w:color="auto" w:fill="D9F2D0" w:themeFill="accent6" w:themeFillTint="33"/>
      </w:tcPr>
    </w:tblStylePr>
  </w:style>
  <w:style w:type="table" w:styleId="GridTable7Colorful">
    <w:name w:val="Grid Table 7 Colorful"/>
    <w:basedOn w:val="TableNormal"/>
    <w:uiPriority w:val="52"/>
    <w:rsid w:val="006B6D3E"/>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6B6D3E"/>
    <w:pPr>
      <w:spacing w:after="0" w:line="240" w:lineRule="auto"/>
    </w:pPr>
    <w:rPr>
      <w:color w:val="0F4761" w:themeColor="accent1" w:themeShade="BF"/>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4F5" w:themeFill="accent1" w:themeFillTint="33"/>
      </w:tcPr>
    </w:tblStylePr>
    <w:tblStylePr w:type="band1Horz">
      <w:tblPr/>
      <w:tcPr>
        <w:shd w:val="clear" w:color="auto" w:fill="C1E4F5" w:themeFill="accent1" w:themeFillTint="33"/>
      </w:tcPr>
    </w:tblStylePr>
    <w:tblStylePr w:type="neCell">
      <w:tblPr/>
      <w:tcPr>
        <w:tcBorders>
          <w:bottom w:val="single" w:sz="4" w:space="0" w:color="45B0E1" w:themeColor="accent1" w:themeTint="99"/>
        </w:tcBorders>
      </w:tcPr>
    </w:tblStylePr>
    <w:tblStylePr w:type="nwCell">
      <w:tblPr/>
      <w:tcPr>
        <w:tcBorders>
          <w:bottom w:val="single" w:sz="4" w:space="0" w:color="45B0E1" w:themeColor="accent1" w:themeTint="99"/>
        </w:tcBorders>
      </w:tcPr>
    </w:tblStylePr>
    <w:tblStylePr w:type="seCell">
      <w:tblPr/>
      <w:tcPr>
        <w:tcBorders>
          <w:top w:val="single" w:sz="4" w:space="0" w:color="45B0E1" w:themeColor="accent1" w:themeTint="99"/>
        </w:tcBorders>
      </w:tcPr>
    </w:tblStylePr>
    <w:tblStylePr w:type="swCell">
      <w:tblPr/>
      <w:tcPr>
        <w:tcBorders>
          <w:top w:val="single" w:sz="4" w:space="0" w:color="45B0E1" w:themeColor="accent1" w:themeTint="99"/>
        </w:tcBorders>
      </w:tcPr>
    </w:tblStylePr>
  </w:style>
  <w:style w:type="table" w:styleId="GridTable7Colorful-Accent2">
    <w:name w:val="Grid Table 7 Colorful Accent 2"/>
    <w:basedOn w:val="TableNormal"/>
    <w:uiPriority w:val="52"/>
    <w:rsid w:val="006B6D3E"/>
    <w:pPr>
      <w:spacing w:after="0" w:line="240" w:lineRule="auto"/>
    </w:pPr>
    <w:rPr>
      <w:color w:val="BF4E14" w:themeColor="accent2" w:themeShade="BF"/>
    </w:rPr>
    <w:tblPr>
      <w:tblStyleRowBandSize w:val="1"/>
      <w:tblStyleColBandSize w:val="1"/>
      <w:tblBorders>
        <w:top w:val="single" w:sz="4" w:space="0" w:color="F1A983" w:themeColor="accent2" w:themeTint="99"/>
        <w:left w:val="single" w:sz="4" w:space="0" w:color="F1A983" w:themeColor="accent2" w:themeTint="99"/>
        <w:bottom w:val="single" w:sz="4" w:space="0" w:color="F1A983" w:themeColor="accent2" w:themeTint="99"/>
        <w:right w:val="single" w:sz="4" w:space="0" w:color="F1A983" w:themeColor="accent2" w:themeTint="99"/>
        <w:insideH w:val="single" w:sz="4" w:space="0" w:color="F1A983" w:themeColor="accent2" w:themeTint="99"/>
        <w:insideV w:val="single" w:sz="4" w:space="0" w:color="F1A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E2D5" w:themeFill="accent2" w:themeFillTint="33"/>
      </w:tcPr>
    </w:tblStylePr>
    <w:tblStylePr w:type="band1Horz">
      <w:tblPr/>
      <w:tcPr>
        <w:shd w:val="clear" w:color="auto" w:fill="FAE2D5" w:themeFill="accent2" w:themeFillTint="33"/>
      </w:tcPr>
    </w:tblStylePr>
    <w:tblStylePr w:type="neCell">
      <w:tblPr/>
      <w:tcPr>
        <w:tcBorders>
          <w:bottom w:val="single" w:sz="4" w:space="0" w:color="F1A983" w:themeColor="accent2" w:themeTint="99"/>
        </w:tcBorders>
      </w:tcPr>
    </w:tblStylePr>
    <w:tblStylePr w:type="nwCell">
      <w:tblPr/>
      <w:tcPr>
        <w:tcBorders>
          <w:bottom w:val="single" w:sz="4" w:space="0" w:color="F1A983" w:themeColor="accent2" w:themeTint="99"/>
        </w:tcBorders>
      </w:tcPr>
    </w:tblStylePr>
    <w:tblStylePr w:type="seCell">
      <w:tblPr/>
      <w:tcPr>
        <w:tcBorders>
          <w:top w:val="single" w:sz="4" w:space="0" w:color="F1A983" w:themeColor="accent2" w:themeTint="99"/>
        </w:tcBorders>
      </w:tcPr>
    </w:tblStylePr>
    <w:tblStylePr w:type="swCell">
      <w:tblPr/>
      <w:tcPr>
        <w:tcBorders>
          <w:top w:val="single" w:sz="4" w:space="0" w:color="F1A983" w:themeColor="accent2" w:themeTint="99"/>
        </w:tcBorders>
      </w:tcPr>
    </w:tblStylePr>
  </w:style>
  <w:style w:type="table" w:styleId="GridTable7Colorful-Accent3">
    <w:name w:val="Grid Table 7 Colorful Accent 3"/>
    <w:basedOn w:val="TableNormal"/>
    <w:uiPriority w:val="52"/>
    <w:rsid w:val="006B6D3E"/>
    <w:pPr>
      <w:spacing w:after="0" w:line="240" w:lineRule="auto"/>
    </w:pPr>
    <w:rPr>
      <w:color w:val="124F1A" w:themeColor="accent3" w:themeShade="BF"/>
    </w:rPr>
    <w:tblPr>
      <w:tblStyleRowBandSize w:val="1"/>
      <w:tblStyleColBandSize w:val="1"/>
      <w:tblBorders>
        <w:top w:val="single" w:sz="4" w:space="0" w:color="47D459" w:themeColor="accent3" w:themeTint="99"/>
        <w:left w:val="single" w:sz="4" w:space="0" w:color="47D459" w:themeColor="accent3" w:themeTint="99"/>
        <w:bottom w:val="single" w:sz="4" w:space="0" w:color="47D459" w:themeColor="accent3" w:themeTint="99"/>
        <w:right w:val="single" w:sz="4" w:space="0" w:color="47D459" w:themeColor="accent3" w:themeTint="99"/>
        <w:insideH w:val="single" w:sz="4" w:space="0" w:color="47D459" w:themeColor="accent3" w:themeTint="99"/>
        <w:insideV w:val="single" w:sz="4" w:space="0" w:color="47D45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F0C7" w:themeFill="accent3" w:themeFillTint="33"/>
      </w:tcPr>
    </w:tblStylePr>
    <w:tblStylePr w:type="band1Horz">
      <w:tblPr/>
      <w:tcPr>
        <w:shd w:val="clear" w:color="auto" w:fill="C1F0C7" w:themeFill="accent3" w:themeFillTint="33"/>
      </w:tcPr>
    </w:tblStylePr>
    <w:tblStylePr w:type="neCell">
      <w:tblPr/>
      <w:tcPr>
        <w:tcBorders>
          <w:bottom w:val="single" w:sz="4" w:space="0" w:color="47D459" w:themeColor="accent3" w:themeTint="99"/>
        </w:tcBorders>
      </w:tcPr>
    </w:tblStylePr>
    <w:tblStylePr w:type="nwCell">
      <w:tblPr/>
      <w:tcPr>
        <w:tcBorders>
          <w:bottom w:val="single" w:sz="4" w:space="0" w:color="47D459" w:themeColor="accent3" w:themeTint="99"/>
        </w:tcBorders>
      </w:tcPr>
    </w:tblStylePr>
    <w:tblStylePr w:type="seCell">
      <w:tblPr/>
      <w:tcPr>
        <w:tcBorders>
          <w:top w:val="single" w:sz="4" w:space="0" w:color="47D459" w:themeColor="accent3" w:themeTint="99"/>
        </w:tcBorders>
      </w:tcPr>
    </w:tblStylePr>
    <w:tblStylePr w:type="swCell">
      <w:tblPr/>
      <w:tcPr>
        <w:tcBorders>
          <w:top w:val="single" w:sz="4" w:space="0" w:color="47D459" w:themeColor="accent3" w:themeTint="99"/>
        </w:tcBorders>
      </w:tcPr>
    </w:tblStylePr>
  </w:style>
  <w:style w:type="table" w:styleId="GridTable7Colorful-Accent4">
    <w:name w:val="Grid Table 7 Colorful Accent 4"/>
    <w:basedOn w:val="TableNormal"/>
    <w:uiPriority w:val="52"/>
    <w:rsid w:val="006B6D3E"/>
    <w:pPr>
      <w:spacing w:after="0" w:line="240" w:lineRule="auto"/>
    </w:pPr>
    <w:rPr>
      <w:color w:val="0B769F" w:themeColor="accent4" w:themeShade="BF"/>
    </w:rPr>
    <w:tblPr>
      <w:tblStyleRowBandSize w:val="1"/>
      <w:tblStyleColBandSize w:val="1"/>
      <w:tblBorders>
        <w:top w:val="single" w:sz="4" w:space="0" w:color="60CAF3" w:themeColor="accent4" w:themeTint="99"/>
        <w:left w:val="single" w:sz="4" w:space="0" w:color="60CAF3" w:themeColor="accent4" w:themeTint="99"/>
        <w:bottom w:val="single" w:sz="4" w:space="0" w:color="60CAF3" w:themeColor="accent4" w:themeTint="99"/>
        <w:right w:val="single" w:sz="4" w:space="0" w:color="60CAF3" w:themeColor="accent4" w:themeTint="99"/>
        <w:insideH w:val="single" w:sz="4" w:space="0" w:color="60CAF3" w:themeColor="accent4" w:themeTint="99"/>
        <w:insideV w:val="single" w:sz="4" w:space="0" w:color="60CAF3"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AEDFB" w:themeFill="accent4" w:themeFillTint="33"/>
      </w:tcPr>
    </w:tblStylePr>
    <w:tblStylePr w:type="band1Horz">
      <w:tblPr/>
      <w:tcPr>
        <w:shd w:val="clear" w:color="auto" w:fill="CAEDFB" w:themeFill="accent4" w:themeFillTint="33"/>
      </w:tcPr>
    </w:tblStylePr>
    <w:tblStylePr w:type="neCell">
      <w:tblPr/>
      <w:tcPr>
        <w:tcBorders>
          <w:bottom w:val="single" w:sz="4" w:space="0" w:color="60CAF3" w:themeColor="accent4" w:themeTint="99"/>
        </w:tcBorders>
      </w:tcPr>
    </w:tblStylePr>
    <w:tblStylePr w:type="nwCell">
      <w:tblPr/>
      <w:tcPr>
        <w:tcBorders>
          <w:bottom w:val="single" w:sz="4" w:space="0" w:color="60CAF3" w:themeColor="accent4" w:themeTint="99"/>
        </w:tcBorders>
      </w:tcPr>
    </w:tblStylePr>
    <w:tblStylePr w:type="seCell">
      <w:tblPr/>
      <w:tcPr>
        <w:tcBorders>
          <w:top w:val="single" w:sz="4" w:space="0" w:color="60CAF3" w:themeColor="accent4" w:themeTint="99"/>
        </w:tcBorders>
      </w:tcPr>
    </w:tblStylePr>
    <w:tblStylePr w:type="swCell">
      <w:tblPr/>
      <w:tcPr>
        <w:tcBorders>
          <w:top w:val="single" w:sz="4" w:space="0" w:color="60CAF3" w:themeColor="accent4" w:themeTint="99"/>
        </w:tcBorders>
      </w:tcPr>
    </w:tblStylePr>
  </w:style>
  <w:style w:type="table" w:styleId="GridTable7Colorful-Accent5">
    <w:name w:val="Grid Table 7 Colorful Accent 5"/>
    <w:basedOn w:val="TableNormal"/>
    <w:uiPriority w:val="52"/>
    <w:rsid w:val="006B6D3E"/>
    <w:pPr>
      <w:spacing w:after="0" w:line="240" w:lineRule="auto"/>
    </w:pPr>
    <w:rPr>
      <w:color w:val="77206D" w:themeColor="accent5" w:themeShade="BF"/>
    </w:rPr>
    <w:tblPr>
      <w:tblStyleRowBandSize w:val="1"/>
      <w:tblStyleColBandSize w:val="1"/>
      <w:tblBorders>
        <w:top w:val="single" w:sz="4" w:space="0" w:color="D86DCB" w:themeColor="accent5" w:themeTint="99"/>
        <w:left w:val="single" w:sz="4" w:space="0" w:color="D86DCB" w:themeColor="accent5" w:themeTint="99"/>
        <w:bottom w:val="single" w:sz="4" w:space="0" w:color="D86DCB" w:themeColor="accent5" w:themeTint="99"/>
        <w:right w:val="single" w:sz="4" w:space="0" w:color="D86DCB" w:themeColor="accent5" w:themeTint="99"/>
        <w:insideH w:val="single" w:sz="4" w:space="0" w:color="D86DCB" w:themeColor="accent5" w:themeTint="99"/>
        <w:insideV w:val="single" w:sz="4" w:space="0" w:color="D86DCB"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CEED" w:themeFill="accent5" w:themeFillTint="33"/>
      </w:tcPr>
    </w:tblStylePr>
    <w:tblStylePr w:type="band1Horz">
      <w:tblPr/>
      <w:tcPr>
        <w:shd w:val="clear" w:color="auto" w:fill="F2CEED" w:themeFill="accent5" w:themeFillTint="33"/>
      </w:tcPr>
    </w:tblStylePr>
    <w:tblStylePr w:type="neCell">
      <w:tblPr/>
      <w:tcPr>
        <w:tcBorders>
          <w:bottom w:val="single" w:sz="4" w:space="0" w:color="D86DCB" w:themeColor="accent5" w:themeTint="99"/>
        </w:tcBorders>
      </w:tcPr>
    </w:tblStylePr>
    <w:tblStylePr w:type="nwCell">
      <w:tblPr/>
      <w:tcPr>
        <w:tcBorders>
          <w:bottom w:val="single" w:sz="4" w:space="0" w:color="D86DCB" w:themeColor="accent5" w:themeTint="99"/>
        </w:tcBorders>
      </w:tcPr>
    </w:tblStylePr>
    <w:tblStylePr w:type="seCell">
      <w:tblPr/>
      <w:tcPr>
        <w:tcBorders>
          <w:top w:val="single" w:sz="4" w:space="0" w:color="D86DCB" w:themeColor="accent5" w:themeTint="99"/>
        </w:tcBorders>
      </w:tcPr>
    </w:tblStylePr>
    <w:tblStylePr w:type="swCell">
      <w:tblPr/>
      <w:tcPr>
        <w:tcBorders>
          <w:top w:val="single" w:sz="4" w:space="0" w:color="D86DCB" w:themeColor="accent5" w:themeTint="99"/>
        </w:tcBorders>
      </w:tcPr>
    </w:tblStylePr>
  </w:style>
  <w:style w:type="table" w:styleId="GridTable7Colorful-Accent6">
    <w:name w:val="Grid Table 7 Colorful Accent 6"/>
    <w:basedOn w:val="TableNormal"/>
    <w:uiPriority w:val="52"/>
    <w:rsid w:val="006B6D3E"/>
    <w:pPr>
      <w:spacing w:after="0" w:line="240" w:lineRule="auto"/>
    </w:pPr>
    <w:rPr>
      <w:color w:val="3A7C22" w:themeColor="accent6" w:themeShade="BF"/>
    </w:rPr>
    <w:tblPr>
      <w:tblStyleRowBandSize w:val="1"/>
      <w:tblStyleColBandSize w:val="1"/>
      <w:tblBorders>
        <w:top w:val="single" w:sz="4" w:space="0" w:color="8DD873" w:themeColor="accent6" w:themeTint="99"/>
        <w:left w:val="single" w:sz="4" w:space="0" w:color="8DD873" w:themeColor="accent6" w:themeTint="99"/>
        <w:bottom w:val="single" w:sz="4" w:space="0" w:color="8DD873" w:themeColor="accent6" w:themeTint="99"/>
        <w:right w:val="single" w:sz="4" w:space="0" w:color="8DD873" w:themeColor="accent6" w:themeTint="99"/>
        <w:insideH w:val="single" w:sz="4" w:space="0" w:color="8DD873" w:themeColor="accent6" w:themeTint="99"/>
        <w:insideV w:val="single" w:sz="4" w:space="0" w:color="8DD87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F2D0" w:themeFill="accent6" w:themeFillTint="33"/>
      </w:tcPr>
    </w:tblStylePr>
    <w:tblStylePr w:type="band1Horz">
      <w:tblPr/>
      <w:tcPr>
        <w:shd w:val="clear" w:color="auto" w:fill="D9F2D0" w:themeFill="accent6" w:themeFillTint="33"/>
      </w:tcPr>
    </w:tblStylePr>
    <w:tblStylePr w:type="neCell">
      <w:tblPr/>
      <w:tcPr>
        <w:tcBorders>
          <w:bottom w:val="single" w:sz="4" w:space="0" w:color="8DD873" w:themeColor="accent6" w:themeTint="99"/>
        </w:tcBorders>
      </w:tcPr>
    </w:tblStylePr>
    <w:tblStylePr w:type="nwCell">
      <w:tblPr/>
      <w:tcPr>
        <w:tcBorders>
          <w:bottom w:val="single" w:sz="4" w:space="0" w:color="8DD873" w:themeColor="accent6" w:themeTint="99"/>
        </w:tcBorders>
      </w:tcPr>
    </w:tblStylePr>
    <w:tblStylePr w:type="seCell">
      <w:tblPr/>
      <w:tcPr>
        <w:tcBorders>
          <w:top w:val="single" w:sz="4" w:space="0" w:color="8DD873" w:themeColor="accent6" w:themeTint="99"/>
        </w:tcBorders>
      </w:tcPr>
    </w:tblStylePr>
    <w:tblStylePr w:type="swCell">
      <w:tblPr/>
      <w:tcPr>
        <w:tcBorders>
          <w:top w:val="single" w:sz="4" w:space="0" w:color="8DD873" w:themeColor="accent6" w:themeTint="99"/>
        </w:tcBorders>
      </w:tcPr>
    </w:tblStylePr>
  </w:style>
  <w:style w:type="character" w:customStyle="1" w:styleId="Hashtag1">
    <w:name w:val="Hashtag1"/>
    <w:basedOn w:val="DefaultParagraphFont"/>
    <w:uiPriority w:val="99"/>
    <w:semiHidden/>
    <w:unhideWhenUsed/>
    <w:rsid w:val="006B6D3E"/>
    <w:rPr>
      <w:color w:val="2B579A"/>
      <w:shd w:val="clear" w:color="auto" w:fill="E1DFDD"/>
      <w:lang w:val="en-GB"/>
    </w:rPr>
  </w:style>
  <w:style w:type="character" w:styleId="HTMLAcronym">
    <w:name w:val="HTML Acronym"/>
    <w:basedOn w:val="DefaultParagraphFont"/>
    <w:uiPriority w:val="99"/>
    <w:semiHidden/>
    <w:unhideWhenUsed/>
    <w:rsid w:val="006B6D3E"/>
    <w:rPr>
      <w:lang w:val="en-GB"/>
    </w:rPr>
  </w:style>
  <w:style w:type="paragraph" w:styleId="HTMLAddress">
    <w:name w:val="HTML Address"/>
    <w:basedOn w:val="Normal"/>
    <w:link w:val="HTMLAddressChar"/>
    <w:uiPriority w:val="99"/>
    <w:semiHidden/>
    <w:unhideWhenUsed/>
    <w:rsid w:val="006B6D3E"/>
    <w:rPr>
      <w:i/>
      <w:iCs/>
    </w:rPr>
  </w:style>
  <w:style w:type="character" w:customStyle="1" w:styleId="HTMLAddressChar">
    <w:name w:val="HTML Address Char"/>
    <w:basedOn w:val="DefaultParagraphFont"/>
    <w:link w:val="HTMLAddress"/>
    <w:uiPriority w:val="99"/>
    <w:semiHidden/>
    <w:rsid w:val="006B6D3E"/>
    <w:rPr>
      <w:rFonts w:ascii="Times New Roman" w:eastAsia="SimSun" w:hAnsi="Times New Roman" w:cs="Times New Roman"/>
      <w:i/>
      <w:iCs/>
      <w:kern w:val="0"/>
      <w:sz w:val="22"/>
      <w:szCs w:val="22"/>
      <w:lang w:val="en-GB"/>
      <w14:ligatures w14:val="none"/>
    </w:rPr>
  </w:style>
  <w:style w:type="character" w:styleId="HTMLCite">
    <w:name w:val="HTML Cite"/>
    <w:basedOn w:val="DefaultParagraphFont"/>
    <w:uiPriority w:val="99"/>
    <w:semiHidden/>
    <w:unhideWhenUsed/>
    <w:rsid w:val="006B6D3E"/>
    <w:rPr>
      <w:i/>
      <w:iCs/>
      <w:lang w:val="en-GB"/>
    </w:rPr>
  </w:style>
  <w:style w:type="character" w:styleId="HTMLCode">
    <w:name w:val="HTML Code"/>
    <w:basedOn w:val="DefaultParagraphFont"/>
    <w:uiPriority w:val="99"/>
    <w:semiHidden/>
    <w:unhideWhenUsed/>
    <w:rsid w:val="006B6D3E"/>
    <w:rPr>
      <w:rFonts w:ascii="Consolas" w:hAnsi="Consolas"/>
      <w:sz w:val="20"/>
      <w:szCs w:val="20"/>
      <w:lang w:val="en-GB"/>
    </w:rPr>
  </w:style>
  <w:style w:type="character" w:styleId="HTMLDefinition">
    <w:name w:val="HTML Definition"/>
    <w:basedOn w:val="DefaultParagraphFont"/>
    <w:uiPriority w:val="99"/>
    <w:semiHidden/>
    <w:unhideWhenUsed/>
    <w:rsid w:val="006B6D3E"/>
    <w:rPr>
      <w:i/>
      <w:iCs/>
      <w:lang w:val="en-GB"/>
    </w:rPr>
  </w:style>
  <w:style w:type="character" w:styleId="HTMLKeyboard">
    <w:name w:val="HTML Keyboard"/>
    <w:basedOn w:val="DefaultParagraphFont"/>
    <w:uiPriority w:val="99"/>
    <w:semiHidden/>
    <w:unhideWhenUsed/>
    <w:rsid w:val="006B6D3E"/>
    <w:rPr>
      <w:rFonts w:ascii="Consolas" w:hAnsi="Consolas"/>
      <w:sz w:val="20"/>
      <w:szCs w:val="20"/>
      <w:lang w:val="en-GB"/>
    </w:rPr>
  </w:style>
  <w:style w:type="paragraph" w:styleId="HTMLPreformatted">
    <w:name w:val="HTML Preformatted"/>
    <w:basedOn w:val="Normal"/>
    <w:link w:val="HTMLPreformattedChar"/>
    <w:unhideWhenUsed/>
    <w:rsid w:val="006B6D3E"/>
    <w:rPr>
      <w:rFonts w:ascii="Consolas" w:hAnsi="Consolas"/>
      <w:sz w:val="20"/>
      <w:szCs w:val="20"/>
    </w:rPr>
  </w:style>
  <w:style w:type="character" w:customStyle="1" w:styleId="HTMLPreformattedChar">
    <w:name w:val="HTML Preformatted Char"/>
    <w:basedOn w:val="DefaultParagraphFont"/>
    <w:link w:val="HTMLPreformatted"/>
    <w:rsid w:val="006B6D3E"/>
    <w:rPr>
      <w:rFonts w:ascii="Consolas" w:eastAsia="SimSun" w:hAnsi="Consolas" w:cs="Times New Roman"/>
      <w:kern w:val="0"/>
      <w:sz w:val="20"/>
      <w:szCs w:val="20"/>
      <w:lang w:val="en-GB"/>
      <w14:ligatures w14:val="none"/>
    </w:rPr>
  </w:style>
  <w:style w:type="character" w:styleId="HTMLSample">
    <w:name w:val="HTML Sample"/>
    <w:basedOn w:val="DefaultParagraphFont"/>
    <w:uiPriority w:val="99"/>
    <w:semiHidden/>
    <w:unhideWhenUsed/>
    <w:rsid w:val="006B6D3E"/>
    <w:rPr>
      <w:rFonts w:ascii="Consolas" w:hAnsi="Consolas"/>
      <w:sz w:val="24"/>
      <w:szCs w:val="24"/>
      <w:lang w:val="en-GB"/>
    </w:rPr>
  </w:style>
  <w:style w:type="character" w:styleId="HTMLTypewriter">
    <w:name w:val="HTML Typewriter"/>
    <w:basedOn w:val="DefaultParagraphFont"/>
    <w:uiPriority w:val="99"/>
    <w:semiHidden/>
    <w:unhideWhenUsed/>
    <w:rsid w:val="006B6D3E"/>
    <w:rPr>
      <w:rFonts w:ascii="Consolas" w:hAnsi="Consolas"/>
      <w:sz w:val="20"/>
      <w:szCs w:val="20"/>
      <w:lang w:val="en-GB"/>
    </w:rPr>
  </w:style>
  <w:style w:type="character" w:styleId="HTMLVariable">
    <w:name w:val="HTML Variable"/>
    <w:basedOn w:val="DefaultParagraphFont"/>
    <w:uiPriority w:val="99"/>
    <w:semiHidden/>
    <w:unhideWhenUsed/>
    <w:rsid w:val="006B6D3E"/>
    <w:rPr>
      <w:i/>
      <w:iCs/>
      <w:lang w:val="en-GB"/>
    </w:rPr>
  </w:style>
  <w:style w:type="paragraph" w:styleId="Index1">
    <w:name w:val="index 1"/>
    <w:basedOn w:val="Normal"/>
    <w:next w:val="Normal"/>
    <w:autoRedefine/>
    <w:uiPriority w:val="99"/>
    <w:semiHidden/>
    <w:unhideWhenUsed/>
    <w:rsid w:val="006B6D3E"/>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6B6D3E"/>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6B6D3E"/>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6B6D3E"/>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6B6D3E"/>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6B6D3E"/>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6B6D3E"/>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6B6D3E"/>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6B6D3E"/>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6B6D3E"/>
    <w:rPr>
      <w:rFonts w:asciiTheme="majorHAnsi" w:eastAsiaTheme="majorEastAsia" w:hAnsiTheme="majorHAnsi" w:cstheme="majorBidi"/>
      <w:b/>
      <w:bCs/>
    </w:rPr>
  </w:style>
  <w:style w:type="table" w:styleId="LightGrid">
    <w:name w:val="Light Grid"/>
    <w:basedOn w:val="TableNormal"/>
    <w:uiPriority w:val="62"/>
    <w:semiHidden/>
    <w:unhideWhenUsed/>
    <w:rsid w:val="006B6D3E"/>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6B6D3E"/>
    <w:pPr>
      <w:spacing w:after="0" w:line="240" w:lineRule="auto"/>
    </w:pPr>
    <w:tblPr>
      <w:tblStyleRowBandSize w:val="1"/>
      <w:tblStyleColBandSize w:val="1"/>
      <w:tblBorders>
        <w:top w:val="single" w:sz="8" w:space="0" w:color="156082" w:themeColor="accent1"/>
        <w:left w:val="single" w:sz="8" w:space="0" w:color="156082" w:themeColor="accent1"/>
        <w:bottom w:val="single" w:sz="8" w:space="0" w:color="156082" w:themeColor="accent1"/>
        <w:right w:val="single" w:sz="8" w:space="0" w:color="156082" w:themeColor="accent1"/>
        <w:insideH w:val="single" w:sz="8" w:space="0" w:color="156082" w:themeColor="accent1"/>
        <w:insideV w:val="single" w:sz="8" w:space="0" w:color="156082"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56082" w:themeColor="accent1"/>
          <w:left w:val="single" w:sz="8" w:space="0" w:color="156082" w:themeColor="accent1"/>
          <w:bottom w:val="single" w:sz="18" w:space="0" w:color="156082" w:themeColor="accent1"/>
          <w:right w:val="single" w:sz="8" w:space="0" w:color="156082" w:themeColor="accent1"/>
          <w:insideH w:val="nil"/>
          <w:insideV w:val="single" w:sz="8" w:space="0" w:color="156082"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56082" w:themeColor="accent1"/>
          <w:left w:val="single" w:sz="8" w:space="0" w:color="156082" w:themeColor="accent1"/>
          <w:bottom w:val="single" w:sz="8" w:space="0" w:color="156082" w:themeColor="accent1"/>
          <w:right w:val="single" w:sz="8" w:space="0" w:color="156082" w:themeColor="accent1"/>
          <w:insideH w:val="nil"/>
          <w:insideV w:val="single" w:sz="8" w:space="0" w:color="156082"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56082" w:themeColor="accent1"/>
          <w:left w:val="single" w:sz="8" w:space="0" w:color="156082" w:themeColor="accent1"/>
          <w:bottom w:val="single" w:sz="8" w:space="0" w:color="156082" w:themeColor="accent1"/>
          <w:right w:val="single" w:sz="8" w:space="0" w:color="156082" w:themeColor="accent1"/>
        </w:tcBorders>
      </w:tcPr>
    </w:tblStylePr>
    <w:tblStylePr w:type="band1Vert">
      <w:tblPr/>
      <w:tcPr>
        <w:tcBorders>
          <w:top w:val="single" w:sz="8" w:space="0" w:color="156082" w:themeColor="accent1"/>
          <w:left w:val="single" w:sz="8" w:space="0" w:color="156082" w:themeColor="accent1"/>
          <w:bottom w:val="single" w:sz="8" w:space="0" w:color="156082" w:themeColor="accent1"/>
          <w:right w:val="single" w:sz="8" w:space="0" w:color="156082" w:themeColor="accent1"/>
        </w:tcBorders>
        <w:shd w:val="clear" w:color="auto" w:fill="B2DEF2" w:themeFill="accent1" w:themeFillTint="3F"/>
      </w:tcPr>
    </w:tblStylePr>
    <w:tblStylePr w:type="band1Horz">
      <w:tblPr/>
      <w:tcPr>
        <w:tcBorders>
          <w:top w:val="single" w:sz="8" w:space="0" w:color="156082" w:themeColor="accent1"/>
          <w:left w:val="single" w:sz="8" w:space="0" w:color="156082" w:themeColor="accent1"/>
          <w:bottom w:val="single" w:sz="8" w:space="0" w:color="156082" w:themeColor="accent1"/>
          <w:right w:val="single" w:sz="8" w:space="0" w:color="156082" w:themeColor="accent1"/>
          <w:insideV w:val="single" w:sz="8" w:space="0" w:color="156082" w:themeColor="accent1"/>
        </w:tcBorders>
        <w:shd w:val="clear" w:color="auto" w:fill="B2DEF2" w:themeFill="accent1" w:themeFillTint="3F"/>
      </w:tcPr>
    </w:tblStylePr>
    <w:tblStylePr w:type="band2Horz">
      <w:tblPr/>
      <w:tcPr>
        <w:tcBorders>
          <w:top w:val="single" w:sz="8" w:space="0" w:color="156082" w:themeColor="accent1"/>
          <w:left w:val="single" w:sz="8" w:space="0" w:color="156082" w:themeColor="accent1"/>
          <w:bottom w:val="single" w:sz="8" w:space="0" w:color="156082" w:themeColor="accent1"/>
          <w:right w:val="single" w:sz="8" w:space="0" w:color="156082" w:themeColor="accent1"/>
          <w:insideV w:val="single" w:sz="8" w:space="0" w:color="156082" w:themeColor="accent1"/>
        </w:tcBorders>
      </w:tcPr>
    </w:tblStylePr>
  </w:style>
  <w:style w:type="table" w:styleId="LightGrid-Accent2">
    <w:name w:val="Light Grid Accent 2"/>
    <w:basedOn w:val="TableNormal"/>
    <w:uiPriority w:val="62"/>
    <w:semiHidden/>
    <w:unhideWhenUsed/>
    <w:rsid w:val="006B6D3E"/>
    <w:pPr>
      <w:spacing w:after="0" w:line="240" w:lineRule="auto"/>
    </w:pPr>
    <w:tblPr>
      <w:tblStyleRowBandSize w:val="1"/>
      <w:tblStyleColBandSize w:val="1"/>
      <w:tblBorders>
        <w:top w:val="single" w:sz="8" w:space="0" w:color="E97132" w:themeColor="accent2"/>
        <w:left w:val="single" w:sz="8" w:space="0" w:color="E97132" w:themeColor="accent2"/>
        <w:bottom w:val="single" w:sz="8" w:space="0" w:color="E97132" w:themeColor="accent2"/>
        <w:right w:val="single" w:sz="8" w:space="0" w:color="E97132" w:themeColor="accent2"/>
        <w:insideH w:val="single" w:sz="8" w:space="0" w:color="E97132" w:themeColor="accent2"/>
        <w:insideV w:val="single" w:sz="8" w:space="0" w:color="E97132"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97132" w:themeColor="accent2"/>
          <w:left w:val="single" w:sz="8" w:space="0" w:color="E97132" w:themeColor="accent2"/>
          <w:bottom w:val="single" w:sz="18" w:space="0" w:color="E97132" w:themeColor="accent2"/>
          <w:right w:val="single" w:sz="8" w:space="0" w:color="E97132" w:themeColor="accent2"/>
          <w:insideH w:val="nil"/>
          <w:insideV w:val="single" w:sz="8" w:space="0" w:color="E97132"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97132" w:themeColor="accent2"/>
          <w:left w:val="single" w:sz="8" w:space="0" w:color="E97132" w:themeColor="accent2"/>
          <w:bottom w:val="single" w:sz="8" w:space="0" w:color="E97132" w:themeColor="accent2"/>
          <w:right w:val="single" w:sz="8" w:space="0" w:color="E97132" w:themeColor="accent2"/>
          <w:insideH w:val="nil"/>
          <w:insideV w:val="single" w:sz="8" w:space="0" w:color="E97132"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97132" w:themeColor="accent2"/>
          <w:left w:val="single" w:sz="8" w:space="0" w:color="E97132" w:themeColor="accent2"/>
          <w:bottom w:val="single" w:sz="8" w:space="0" w:color="E97132" w:themeColor="accent2"/>
          <w:right w:val="single" w:sz="8" w:space="0" w:color="E97132" w:themeColor="accent2"/>
        </w:tcBorders>
      </w:tcPr>
    </w:tblStylePr>
    <w:tblStylePr w:type="band1Vert">
      <w:tblPr/>
      <w:tcPr>
        <w:tcBorders>
          <w:top w:val="single" w:sz="8" w:space="0" w:color="E97132" w:themeColor="accent2"/>
          <w:left w:val="single" w:sz="8" w:space="0" w:color="E97132" w:themeColor="accent2"/>
          <w:bottom w:val="single" w:sz="8" w:space="0" w:color="E97132" w:themeColor="accent2"/>
          <w:right w:val="single" w:sz="8" w:space="0" w:color="E97132" w:themeColor="accent2"/>
        </w:tcBorders>
        <w:shd w:val="clear" w:color="auto" w:fill="F9DBCC" w:themeFill="accent2" w:themeFillTint="3F"/>
      </w:tcPr>
    </w:tblStylePr>
    <w:tblStylePr w:type="band1Horz">
      <w:tblPr/>
      <w:tcPr>
        <w:tcBorders>
          <w:top w:val="single" w:sz="8" w:space="0" w:color="E97132" w:themeColor="accent2"/>
          <w:left w:val="single" w:sz="8" w:space="0" w:color="E97132" w:themeColor="accent2"/>
          <w:bottom w:val="single" w:sz="8" w:space="0" w:color="E97132" w:themeColor="accent2"/>
          <w:right w:val="single" w:sz="8" w:space="0" w:color="E97132" w:themeColor="accent2"/>
          <w:insideV w:val="single" w:sz="8" w:space="0" w:color="E97132" w:themeColor="accent2"/>
        </w:tcBorders>
        <w:shd w:val="clear" w:color="auto" w:fill="F9DBCC" w:themeFill="accent2" w:themeFillTint="3F"/>
      </w:tcPr>
    </w:tblStylePr>
    <w:tblStylePr w:type="band2Horz">
      <w:tblPr/>
      <w:tcPr>
        <w:tcBorders>
          <w:top w:val="single" w:sz="8" w:space="0" w:color="E97132" w:themeColor="accent2"/>
          <w:left w:val="single" w:sz="8" w:space="0" w:color="E97132" w:themeColor="accent2"/>
          <w:bottom w:val="single" w:sz="8" w:space="0" w:color="E97132" w:themeColor="accent2"/>
          <w:right w:val="single" w:sz="8" w:space="0" w:color="E97132" w:themeColor="accent2"/>
          <w:insideV w:val="single" w:sz="8" w:space="0" w:color="E97132" w:themeColor="accent2"/>
        </w:tcBorders>
      </w:tcPr>
    </w:tblStylePr>
  </w:style>
  <w:style w:type="table" w:styleId="LightGrid-Accent3">
    <w:name w:val="Light Grid Accent 3"/>
    <w:basedOn w:val="TableNormal"/>
    <w:uiPriority w:val="62"/>
    <w:semiHidden/>
    <w:unhideWhenUsed/>
    <w:rsid w:val="006B6D3E"/>
    <w:pPr>
      <w:spacing w:after="0" w:line="240" w:lineRule="auto"/>
    </w:pPr>
    <w:tblPr>
      <w:tblStyleRowBandSize w:val="1"/>
      <w:tblStyleColBandSize w:val="1"/>
      <w:tblBorders>
        <w:top w:val="single" w:sz="8" w:space="0" w:color="196B24" w:themeColor="accent3"/>
        <w:left w:val="single" w:sz="8" w:space="0" w:color="196B24" w:themeColor="accent3"/>
        <w:bottom w:val="single" w:sz="8" w:space="0" w:color="196B24" w:themeColor="accent3"/>
        <w:right w:val="single" w:sz="8" w:space="0" w:color="196B24" w:themeColor="accent3"/>
        <w:insideH w:val="single" w:sz="8" w:space="0" w:color="196B24" w:themeColor="accent3"/>
        <w:insideV w:val="single" w:sz="8" w:space="0" w:color="196B24"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96B24" w:themeColor="accent3"/>
          <w:left w:val="single" w:sz="8" w:space="0" w:color="196B24" w:themeColor="accent3"/>
          <w:bottom w:val="single" w:sz="18" w:space="0" w:color="196B24" w:themeColor="accent3"/>
          <w:right w:val="single" w:sz="8" w:space="0" w:color="196B24" w:themeColor="accent3"/>
          <w:insideH w:val="nil"/>
          <w:insideV w:val="single" w:sz="8" w:space="0" w:color="196B24"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96B24" w:themeColor="accent3"/>
          <w:left w:val="single" w:sz="8" w:space="0" w:color="196B24" w:themeColor="accent3"/>
          <w:bottom w:val="single" w:sz="8" w:space="0" w:color="196B24" w:themeColor="accent3"/>
          <w:right w:val="single" w:sz="8" w:space="0" w:color="196B24" w:themeColor="accent3"/>
          <w:insideH w:val="nil"/>
          <w:insideV w:val="single" w:sz="8" w:space="0" w:color="196B24"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96B24" w:themeColor="accent3"/>
          <w:left w:val="single" w:sz="8" w:space="0" w:color="196B24" w:themeColor="accent3"/>
          <w:bottom w:val="single" w:sz="8" w:space="0" w:color="196B24" w:themeColor="accent3"/>
          <w:right w:val="single" w:sz="8" w:space="0" w:color="196B24" w:themeColor="accent3"/>
        </w:tcBorders>
      </w:tcPr>
    </w:tblStylePr>
    <w:tblStylePr w:type="band1Vert">
      <w:tblPr/>
      <w:tcPr>
        <w:tcBorders>
          <w:top w:val="single" w:sz="8" w:space="0" w:color="196B24" w:themeColor="accent3"/>
          <w:left w:val="single" w:sz="8" w:space="0" w:color="196B24" w:themeColor="accent3"/>
          <w:bottom w:val="single" w:sz="8" w:space="0" w:color="196B24" w:themeColor="accent3"/>
          <w:right w:val="single" w:sz="8" w:space="0" w:color="196B24" w:themeColor="accent3"/>
        </w:tcBorders>
        <w:shd w:val="clear" w:color="auto" w:fill="B3EDBA" w:themeFill="accent3" w:themeFillTint="3F"/>
      </w:tcPr>
    </w:tblStylePr>
    <w:tblStylePr w:type="band1Horz">
      <w:tblPr/>
      <w:tcPr>
        <w:tcBorders>
          <w:top w:val="single" w:sz="8" w:space="0" w:color="196B24" w:themeColor="accent3"/>
          <w:left w:val="single" w:sz="8" w:space="0" w:color="196B24" w:themeColor="accent3"/>
          <w:bottom w:val="single" w:sz="8" w:space="0" w:color="196B24" w:themeColor="accent3"/>
          <w:right w:val="single" w:sz="8" w:space="0" w:color="196B24" w:themeColor="accent3"/>
          <w:insideV w:val="single" w:sz="8" w:space="0" w:color="196B24" w:themeColor="accent3"/>
        </w:tcBorders>
        <w:shd w:val="clear" w:color="auto" w:fill="B3EDBA" w:themeFill="accent3" w:themeFillTint="3F"/>
      </w:tcPr>
    </w:tblStylePr>
    <w:tblStylePr w:type="band2Horz">
      <w:tblPr/>
      <w:tcPr>
        <w:tcBorders>
          <w:top w:val="single" w:sz="8" w:space="0" w:color="196B24" w:themeColor="accent3"/>
          <w:left w:val="single" w:sz="8" w:space="0" w:color="196B24" w:themeColor="accent3"/>
          <w:bottom w:val="single" w:sz="8" w:space="0" w:color="196B24" w:themeColor="accent3"/>
          <w:right w:val="single" w:sz="8" w:space="0" w:color="196B24" w:themeColor="accent3"/>
          <w:insideV w:val="single" w:sz="8" w:space="0" w:color="196B24" w:themeColor="accent3"/>
        </w:tcBorders>
      </w:tcPr>
    </w:tblStylePr>
  </w:style>
  <w:style w:type="table" w:styleId="LightGrid-Accent4">
    <w:name w:val="Light Grid Accent 4"/>
    <w:basedOn w:val="TableNormal"/>
    <w:uiPriority w:val="62"/>
    <w:semiHidden/>
    <w:unhideWhenUsed/>
    <w:rsid w:val="006B6D3E"/>
    <w:pPr>
      <w:spacing w:after="0" w:line="240" w:lineRule="auto"/>
    </w:pPr>
    <w:tblPr>
      <w:tblStyleRowBandSize w:val="1"/>
      <w:tblStyleColBandSize w:val="1"/>
      <w:tblBorders>
        <w:top w:val="single" w:sz="8" w:space="0" w:color="0F9ED5" w:themeColor="accent4"/>
        <w:left w:val="single" w:sz="8" w:space="0" w:color="0F9ED5" w:themeColor="accent4"/>
        <w:bottom w:val="single" w:sz="8" w:space="0" w:color="0F9ED5" w:themeColor="accent4"/>
        <w:right w:val="single" w:sz="8" w:space="0" w:color="0F9ED5" w:themeColor="accent4"/>
        <w:insideH w:val="single" w:sz="8" w:space="0" w:color="0F9ED5" w:themeColor="accent4"/>
        <w:insideV w:val="single" w:sz="8" w:space="0" w:color="0F9ED5"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F9ED5" w:themeColor="accent4"/>
          <w:left w:val="single" w:sz="8" w:space="0" w:color="0F9ED5" w:themeColor="accent4"/>
          <w:bottom w:val="single" w:sz="18" w:space="0" w:color="0F9ED5" w:themeColor="accent4"/>
          <w:right w:val="single" w:sz="8" w:space="0" w:color="0F9ED5" w:themeColor="accent4"/>
          <w:insideH w:val="nil"/>
          <w:insideV w:val="single" w:sz="8" w:space="0" w:color="0F9ED5"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F9ED5" w:themeColor="accent4"/>
          <w:left w:val="single" w:sz="8" w:space="0" w:color="0F9ED5" w:themeColor="accent4"/>
          <w:bottom w:val="single" w:sz="8" w:space="0" w:color="0F9ED5" w:themeColor="accent4"/>
          <w:right w:val="single" w:sz="8" w:space="0" w:color="0F9ED5" w:themeColor="accent4"/>
          <w:insideH w:val="nil"/>
          <w:insideV w:val="single" w:sz="8" w:space="0" w:color="0F9ED5"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F9ED5" w:themeColor="accent4"/>
          <w:left w:val="single" w:sz="8" w:space="0" w:color="0F9ED5" w:themeColor="accent4"/>
          <w:bottom w:val="single" w:sz="8" w:space="0" w:color="0F9ED5" w:themeColor="accent4"/>
          <w:right w:val="single" w:sz="8" w:space="0" w:color="0F9ED5" w:themeColor="accent4"/>
        </w:tcBorders>
      </w:tcPr>
    </w:tblStylePr>
    <w:tblStylePr w:type="band1Vert">
      <w:tblPr/>
      <w:tcPr>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BDE9FA" w:themeFill="accent4" w:themeFillTint="3F"/>
      </w:tcPr>
    </w:tblStylePr>
    <w:tblStylePr w:type="band1Horz">
      <w:tblPr/>
      <w:tcPr>
        <w:tcBorders>
          <w:top w:val="single" w:sz="8" w:space="0" w:color="0F9ED5" w:themeColor="accent4"/>
          <w:left w:val="single" w:sz="8" w:space="0" w:color="0F9ED5" w:themeColor="accent4"/>
          <w:bottom w:val="single" w:sz="8" w:space="0" w:color="0F9ED5" w:themeColor="accent4"/>
          <w:right w:val="single" w:sz="8" w:space="0" w:color="0F9ED5" w:themeColor="accent4"/>
          <w:insideV w:val="single" w:sz="8" w:space="0" w:color="0F9ED5" w:themeColor="accent4"/>
        </w:tcBorders>
        <w:shd w:val="clear" w:color="auto" w:fill="BDE9FA" w:themeFill="accent4" w:themeFillTint="3F"/>
      </w:tcPr>
    </w:tblStylePr>
    <w:tblStylePr w:type="band2Horz">
      <w:tblPr/>
      <w:tcPr>
        <w:tcBorders>
          <w:top w:val="single" w:sz="8" w:space="0" w:color="0F9ED5" w:themeColor="accent4"/>
          <w:left w:val="single" w:sz="8" w:space="0" w:color="0F9ED5" w:themeColor="accent4"/>
          <w:bottom w:val="single" w:sz="8" w:space="0" w:color="0F9ED5" w:themeColor="accent4"/>
          <w:right w:val="single" w:sz="8" w:space="0" w:color="0F9ED5" w:themeColor="accent4"/>
          <w:insideV w:val="single" w:sz="8" w:space="0" w:color="0F9ED5" w:themeColor="accent4"/>
        </w:tcBorders>
      </w:tcPr>
    </w:tblStylePr>
  </w:style>
  <w:style w:type="table" w:styleId="LightGrid-Accent5">
    <w:name w:val="Light Grid Accent 5"/>
    <w:basedOn w:val="TableNormal"/>
    <w:uiPriority w:val="62"/>
    <w:semiHidden/>
    <w:unhideWhenUsed/>
    <w:rsid w:val="006B6D3E"/>
    <w:pPr>
      <w:spacing w:after="0" w:line="240" w:lineRule="auto"/>
    </w:pPr>
    <w:tblPr>
      <w:tblStyleRowBandSize w:val="1"/>
      <w:tblStyleColBandSize w:val="1"/>
      <w:tblBorders>
        <w:top w:val="single" w:sz="8" w:space="0" w:color="A02B93" w:themeColor="accent5"/>
        <w:left w:val="single" w:sz="8" w:space="0" w:color="A02B93" w:themeColor="accent5"/>
        <w:bottom w:val="single" w:sz="8" w:space="0" w:color="A02B93" w:themeColor="accent5"/>
        <w:right w:val="single" w:sz="8" w:space="0" w:color="A02B93" w:themeColor="accent5"/>
        <w:insideH w:val="single" w:sz="8" w:space="0" w:color="A02B93" w:themeColor="accent5"/>
        <w:insideV w:val="single" w:sz="8" w:space="0" w:color="A02B93"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2B93" w:themeColor="accent5"/>
          <w:left w:val="single" w:sz="8" w:space="0" w:color="A02B93" w:themeColor="accent5"/>
          <w:bottom w:val="single" w:sz="18" w:space="0" w:color="A02B93" w:themeColor="accent5"/>
          <w:right w:val="single" w:sz="8" w:space="0" w:color="A02B93" w:themeColor="accent5"/>
          <w:insideH w:val="nil"/>
          <w:insideV w:val="single" w:sz="8" w:space="0" w:color="A02B93"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2B93" w:themeColor="accent5"/>
          <w:left w:val="single" w:sz="8" w:space="0" w:color="A02B93" w:themeColor="accent5"/>
          <w:bottom w:val="single" w:sz="8" w:space="0" w:color="A02B93" w:themeColor="accent5"/>
          <w:right w:val="single" w:sz="8" w:space="0" w:color="A02B93" w:themeColor="accent5"/>
          <w:insideH w:val="nil"/>
          <w:insideV w:val="single" w:sz="8" w:space="0" w:color="A02B93"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2B93" w:themeColor="accent5"/>
          <w:left w:val="single" w:sz="8" w:space="0" w:color="A02B93" w:themeColor="accent5"/>
          <w:bottom w:val="single" w:sz="8" w:space="0" w:color="A02B93" w:themeColor="accent5"/>
          <w:right w:val="single" w:sz="8" w:space="0" w:color="A02B93" w:themeColor="accent5"/>
        </w:tcBorders>
      </w:tcPr>
    </w:tblStylePr>
    <w:tblStylePr w:type="band1Vert">
      <w:tblPr/>
      <w:tcPr>
        <w:tcBorders>
          <w:top w:val="single" w:sz="8" w:space="0" w:color="A02B93" w:themeColor="accent5"/>
          <w:left w:val="single" w:sz="8" w:space="0" w:color="A02B93" w:themeColor="accent5"/>
          <w:bottom w:val="single" w:sz="8" w:space="0" w:color="A02B93" w:themeColor="accent5"/>
          <w:right w:val="single" w:sz="8" w:space="0" w:color="A02B93" w:themeColor="accent5"/>
        </w:tcBorders>
        <w:shd w:val="clear" w:color="auto" w:fill="EFC3E9" w:themeFill="accent5" w:themeFillTint="3F"/>
      </w:tcPr>
    </w:tblStylePr>
    <w:tblStylePr w:type="band1Horz">
      <w:tblPr/>
      <w:tcPr>
        <w:tcBorders>
          <w:top w:val="single" w:sz="8" w:space="0" w:color="A02B93" w:themeColor="accent5"/>
          <w:left w:val="single" w:sz="8" w:space="0" w:color="A02B93" w:themeColor="accent5"/>
          <w:bottom w:val="single" w:sz="8" w:space="0" w:color="A02B93" w:themeColor="accent5"/>
          <w:right w:val="single" w:sz="8" w:space="0" w:color="A02B93" w:themeColor="accent5"/>
          <w:insideV w:val="single" w:sz="8" w:space="0" w:color="A02B93" w:themeColor="accent5"/>
        </w:tcBorders>
        <w:shd w:val="clear" w:color="auto" w:fill="EFC3E9" w:themeFill="accent5" w:themeFillTint="3F"/>
      </w:tcPr>
    </w:tblStylePr>
    <w:tblStylePr w:type="band2Horz">
      <w:tblPr/>
      <w:tcPr>
        <w:tcBorders>
          <w:top w:val="single" w:sz="8" w:space="0" w:color="A02B93" w:themeColor="accent5"/>
          <w:left w:val="single" w:sz="8" w:space="0" w:color="A02B93" w:themeColor="accent5"/>
          <w:bottom w:val="single" w:sz="8" w:space="0" w:color="A02B93" w:themeColor="accent5"/>
          <w:right w:val="single" w:sz="8" w:space="0" w:color="A02B93" w:themeColor="accent5"/>
          <w:insideV w:val="single" w:sz="8" w:space="0" w:color="A02B93" w:themeColor="accent5"/>
        </w:tcBorders>
      </w:tcPr>
    </w:tblStylePr>
  </w:style>
  <w:style w:type="table" w:styleId="LightGrid-Accent6">
    <w:name w:val="Light Grid Accent 6"/>
    <w:basedOn w:val="TableNormal"/>
    <w:uiPriority w:val="62"/>
    <w:semiHidden/>
    <w:unhideWhenUsed/>
    <w:rsid w:val="006B6D3E"/>
    <w:pPr>
      <w:spacing w:after="0" w:line="240" w:lineRule="auto"/>
    </w:pPr>
    <w:tblPr>
      <w:tblStyleRowBandSize w:val="1"/>
      <w:tblStyleColBandSize w:val="1"/>
      <w:tblBorders>
        <w:top w:val="single" w:sz="8" w:space="0" w:color="4EA72E" w:themeColor="accent6"/>
        <w:left w:val="single" w:sz="8" w:space="0" w:color="4EA72E" w:themeColor="accent6"/>
        <w:bottom w:val="single" w:sz="8" w:space="0" w:color="4EA72E" w:themeColor="accent6"/>
        <w:right w:val="single" w:sz="8" w:space="0" w:color="4EA72E" w:themeColor="accent6"/>
        <w:insideH w:val="single" w:sz="8" w:space="0" w:color="4EA72E" w:themeColor="accent6"/>
        <w:insideV w:val="single" w:sz="8" w:space="0" w:color="4EA72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EA72E" w:themeColor="accent6"/>
          <w:left w:val="single" w:sz="8" w:space="0" w:color="4EA72E" w:themeColor="accent6"/>
          <w:bottom w:val="single" w:sz="18" w:space="0" w:color="4EA72E" w:themeColor="accent6"/>
          <w:right w:val="single" w:sz="8" w:space="0" w:color="4EA72E" w:themeColor="accent6"/>
          <w:insideH w:val="nil"/>
          <w:insideV w:val="single" w:sz="8" w:space="0" w:color="4EA72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EA72E" w:themeColor="accent6"/>
          <w:left w:val="single" w:sz="8" w:space="0" w:color="4EA72E" w:themeColor="accent6"/>
          <w:bottom w:val="single" w:sz="8" w:space="0" w:color="4EA72E" w:themeColor="accent6"/>
          <w:right w:val="single" w:sz="8" w:space="0" w:color="4EA72E" w:themeColor="accent6"/>
          <w:insideH w:val="nil"/>
          <w:insideV w:val="single" w:sz="8" w:space="0" w:color="4EA72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EA72E" w:themeColor="accent6"/>
          <w:left w:val="single" w:sz="8" w:space="0" w:color="4EA72E" w:themeColor="accent6"/>
          <w:bottom w:val="single" w:sz="8" w:space="0" w:color="4EA72E" w:themeColor="accent6"/>
          <w:right w:val="single" w:sz="8" w:space="0" w:color="4EA72E" w:themeColor="accent6"/>
        </w:tcBorders>
      </w:tcPr>
    </w:tblStylePr>
    <w:tblStylePr w:type="band1Vert">
      <w:tblPr/>
      <w:tcPr>
        <w:tcBorders>
          <w:top w:val="single" w:sz="8" w:space="0" w:color="4EA72E" w:themeColor="accent6"/>
          <w:left w:val="single" w:sz="8" w:space="0" w:color="4EA72E" w:themeColor="accent6"/>
          <w:bottom w:val="single" w:sz="8" w:space="0" w:color="4EA72E" w:themeColor="accent6"/>
          <w:right w:val="single" w:sz="8" w:space="0" w:color="4EA72E" w:themeColor="accent6"/>
        </w:tcBorders>
        <w:shd w:val="clear" w:color="auto" w:fill="D0EFC5" w:themeFill="accent6" w:themeFillTint="3F"/>
      </w:tcPr>
    </w:tblStylePr>
    <w:tblStylePr w:type="band1Horz">
      <w:tblPr/>
      <w:tcPr>
        <w:tcBorders>
          <w:top w:val="single" w:sz="8" w:space="0" w:color="4EA72E" w:themeColor="accent6"/>
          <w:left w:val="single" w:sz="8" w:space="0" w:color="4EA72E" w:themeColor="accent6"/>
          <w:bottom w:val="single" w:sz="8" w:space="0" w:color="4EA72E" w:themeColor="accent6"/>
          <w:right w:val="single" w:sz="8" w:space="0" w:color="4EA72E" w:themeColor="accent6"/>
          <w:insideV w:val="single" w:sz="8" w:space="0" w:color="4EA72E" w:themeColor="accent6"/>
        </w:tcBorders>
        <w:shd w:val="clear" w:color="auto" w:fill="D0EFC5" w:themeFill="accent6" w:themeFillTint="3F"/>
      </w:tcPr>
    </w:tblStylePr>
    <w:tblStylePr w:type="band2Horz">
      <w:tblPr/>
      <w:tcPr>
        <w:tcBorders>
          <w:top w:val="single" w:sz="8" w:space="0" w:color="4EA72E" w:themeColor="accent6"/>
          <w:left w:val="single" w:sz="8" w:space="0" w:color="4EA72E" w:themeColor="accent6"/>
          <w:bottom w:val="single" w:sz="8" w:space="0" w:color="4EA72E" w:themeColor="accent6"/>
          <w:right w:val="single" w:sz="8" w:space="0" w:color="4EA72E" w:themeColor="accent6"/>
          <w:insideV w:val="single" w:sz="8" w:space="0" w:color="4EA72E" w:themeColor="accent6"/>
        </w:tcBorders>
      </w:tcPr>
    </w:tblStylePr>
  </w:style>
  <w:style w:type="table" w:styleId="LightList">
    <w:name w:val="Light List"/>
    <w:basedOn w:val="TableNormal"/>
    <w:uiPriority w:val="61"/>
    <w:semiHidden/>
    <w:unhideWhenUsed/>
    <w:rsid w:val="006B6D3E"/>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6B6D3E"/>
    <w:pPr>
      <w:spacing w:after="0" w:line="240" w:lineRule="auto"/>
    </w:pPr>
    <w:tblPr>
      <w:tblStyleRowBandSize w:val="1"/>
      <w:tblStyleColBandSize w:val="1"/>
      <w:tblBorders>
        <w:top w:val="single" w:sz="8" w:space="0" w:color="156082" w:themeColor="accent1"/>
        <w:left w:val="single" w:sz="8" w:space="0" w:color="156082" w:themeColor="accent1"/>
        <w:bottom w:val="single" w:sz="8" w:space="0" w:color="156082" w:themeColor="accent1"/>
        <w:right w:val="single" w:sz="8" w:space="0" w:color="156082" w:themeColor="accent1"/>
      </w:tblBorders>
    </w:tblPr>
    <w:tblStylePr w:type="firstRow">
      <w:pPr>
        <w:spacing w:before="0" w:after="0" w:line="240" w:lineRule="auto"/>
      </w:pPr>
      <w:rPr>
        <w:b/>
        <w:bCs/>
        <w:color w:val="FFFFFF" w:themeColor="background1"/>
      </w:rPr>
      <w:tblPr/>
      <w:tcPr>
        <w:shd w:val="clear" w:color="auto" w:fill="156082" w:themeFill="accent1"/>
      </w:tcPr>
    </w:tblStylePr>
    <w:tblStylePr w:type="lastRow">
      <w:pPr>
        <w:spacing w:before="0" w:after="0" w:line="240" w:lineRule="auto"/>
      </w:pPr>
      <w:rPr>
        <w:b/>
        <w:bCs/>
      </w:rPr>
      <w:tblPr/>
      <w:tcPr>
        <w:tcBorders>
          <w:top w:val="double" w:sz="6" w:space="0" w:color="156082" w:themeColor="accent1"/>
          <w:left w:val="single" w:sz="8" w:space="0" w:color="156082" w:themeColor="accent1"/>
          <w:bottom w:val="single" w:sz="8" w:space="0" w:color="156082" w:themeColor="accent1"/>
          <w:right w:val="single" w:sz="8" w:space="0" w:color="156082" w:themeColor="accent1"/>
        </w:tcBorders>
      </w:tcPr>
    </w:tblStylePr>
    <w:tblStylePr w:type="firstCol">
      <w:rPr>
        <w:b/>
        <w:bCs/>
      </w:rPr>
    </w:tblStylePr>
    <w:tblStylePr w:type="lastCol">
      <w:rPr>
        <w:b/>
        <w:bCs/>
      </w:rPr>
    </w:tblStylePr>
    <w:tblStylePr w:type="band1Vert">
      <w:tblPr/>
      <w:tcPr>
        <w:tcBorders>
          <w:top w:val="single" w:sz="8" w:space="0" w:color="156082" w:themeColor="accent1"/>
          <w:left w:val="single" w:sz="8" w:space="0" w:color="156082" w:themeColor="accent1"/>
          <w:bottom w:val="single" w:sz="8" w:space="0" w:color="156082" w:themeColor="accent1"/>
          <w:right w:val="single" w:sz="8" w:space="0" w:color="156082" w:themeColor="accent1"/>
        </w:tcBorders>
      </w:tcPr>
    </w:tblStylePr>
    <w:tblStylePr w:type="band1Horz">
      <w:tblPr/>
      <w:tcPr>
        <w:tcBorders>
          <w:top w:val="single" w:sz="8" w:space="0" w:color="156082" w:themeColor="accent1"/>
          <w:left w:val="single" w:sz="8" w:space="0" w:color="156082" w:themeColor="accent1"/>
          <w:bottom w:val="single" w:sz="8" w:space="0" w:color="156082" w:themeColor="accent1"/>
          <w:right w:val="single" w:sz="8" w:space="0" w:color="156082" w:themeColor="accent1"/>
        </w:tcBorders>
      </w:tcPr>
    </w:tblStylePr>
  </w:style>
  <w:style w:type="table" w:styleId="LightList-Accent2">
    <w:name w:val="Light List Accent 2"/>
    <w:basedOn w:val="TableNormal"/>
    <w:uiPriority w:val="61"/>
    <w:semiHidden/>
    <w:unhideWhenUsed/>
    <w:rsid w:val="006B6D3E"/>
    <w:pPr>
      <w:spacing w:after="0" w:line="240" w:lineRule="auto"/>
    </w:pPr>
    <w:tblPr>
      <w:tblStyleRowBandSize w:val="1"/>
      <w:tblStyleColBandSize w:val="1"/>
      <w:tblBorders>
        <w:top w:val="single" w:sz="8" w:space="0" w:color="E97132" w:themeColor="accent2"/>
        <w:left w:val="single" w:sz="8" w:space="0" w:color="E97132" w:themeColor="accent2"/>
        <w:bottom w:val="single" w:sz="8" w:space="0" w:color="E97132" w:themeColor="accent2"/>
        <w:right w:val="single" w:sz="8" w:space="0" w:color="E97132" w:themeColor="accent2"/>
      </w:tblBorders>
    </w:tblPr>
    <w:tblStylePr w:type="firstRow">
      <w:pPr>
        <w:spacing w:before="0" w:after="0" w:line="240" w:lineRule="auto"/>
      </w:pPr>
      <w:rPr>
        <w:b/>
        <w:bCs/>
        <w:color w:val="FFFFFF" w:themeColor="background1"/>
      </w:rPr>
      <w:tblPr/>
      <w:tcPr>
        <w:shd w:val="clear" w:color="auto" w:fill="E97132" w:themeFill="accent2"/>
      </w:tcPr>
    </w:tblStylePr>
    <w:tblStylePr w:type="lastRow">
      <w:pPr>
        <w:spacing w:before="0" w:after="0" w:line="240" w:lineRule="auto"/>
      </w:pPr>
      <w:rPr>
        <w:b/>
        <w:bCs/>
      </w:rPr>
      <w:tblPr/>
      <w:tcPr>
        <w:tcBorders>
          <w:top w:val="double" w:sz="6" w:space="0" w:color="E97132" w:themeColor="accent2"/>
          <w:left w:val="single" w:sz="8" w:space="0" w:color="E97132" w:themeColor="accent2"/>
          <w:bottom w:val="single" w:sz="8" w:space="0" w:color="E97132" w:themeColor="accent2"/>
          <w:right w:val="single" w:sz="8" w:space="0" w:color="E97132" w:themeColor="accent2"/>
        </w:tcBorders>
      </w:tcPr>
    </w:tblStylePr>
    <w:tblStylePr w:type="firstCol">
      <w:rPr>
        <w:b/>
        <w:bCs/>
      </w:rPr>
    </w:tblStylePr>
    <w:tblStylePr w:type="lastCol">
      <w:rPr>
        <w:b/>
        <w:bCs/>
      </w:rPr>
    </w:tblStylePr>
    <w:tblStylePr w:type="band1Vert">
      <w:tblPr/>
      <w:tcPr>
        <w:tcBorders>
          <w:top w:val="single" w:sz="8" w:space="0" w:color="E97132" w:themeColor="accent2"/>
          <w:left w:val="single" w:sz="8" w:space="0" w:color="E97132" w:themeColor="accent2"/>
          <w:bottom w:val="single" w:sz="8" w:space="0" w:color="E97132" w:themeColor="accent2"/>
          <w:right w:val="single" w:sz="8" w:space="0" w:color="E97132" w:themeColor="accent2"/>
        </w:tcBorders>
      </w:tcPr>
    </w:tblStylePr>
    <w:tblStylePr w:type="band1Horz">
      <w:tblPr/>
      <w:tcPr>
        <w:tcBorders>
          <w:top w:val="single" w:sz="8" w:space="0" w:color="E97132" w:themeColor="accent2"/>
          <w:left w:val="single" w:sz="8" w:space="0" w:color="E97132" w:themeColor="accent2"/>
          <w:bottom w:val="single" w:sz="8" w:space="0" w:color="E97132" w:themeColor="accent2"/>
          <w:right w:val="single" w:sz="8" w:space="0" w:color="E97132" w:themeColor="accent2"/>
        </w:tcBorders>
      </w:tcPr>
    </w:tblStylePr>
  </w:style>
  <w:style w:type="table" w:styleId="LightList-Accent3">
    <w:name w:val="Light List Accent 3"/>
    <w:basedOn w:val="TableNormal"/>
    <w:uiPriority w:val="61"/>
    <w:semiHidden/>
    <w:unhideWhenUsed/>
    <w:rsid w:val="006B6D3E"/>
    <w:pPr>
      <w:spacing w:after="0" w:line="240" w:lineRule="auto"/>
    </w:pPr>
    <w:tblPr>
      <w:tblStyleRowBandSize w:val="1"/>
      <w:tblStyleColBandSize w:val="1"/>
      <w:tblBorders>
        <w:top w:val="single" w:sz="8" w:space="0" w:color="196B24" w:themeColor="accent3"/>
        <w:left w:val="single" w:sz="8" w:space="0" w:color="196B24" w:themeColor="accent3"/>
        <w:bottom w:val="single" w:sz="8" w:space="0" w:color="196B24" w:themeColor="accent3"/>
        <w:right w:val="single" w:sz="8" w:space="0" w:color="196B24" w:themeColor="accent3"/>
      </w:tblBorders>
    </w:tblPr>
    <w:tblStylePr w:type="firstRow">
      <w:pPr>
        <w:spacing w:before="0" w:after="0" w:line="240" w:lineRule="auto"/>
      </w:pPr>
      <w:rPr>
        <w:b/>
        <w:bCs/>
        <w:color w:val="FFFFFF" w:themeColor="background1"/>
      </w:rPr>
      <w:tblPr/>
      <w:tcPr>
        <w:shd w:val="clear" w:color="auto" w:fill="196B24" w:themeFill="accent3"/>
      </w:tcPr>
    </w:tblStylePr>
    <w:tblStylePr w:type="lastRow">
      <w:pPr>
        <w:spacing w:before="0" w:after="0" w:line="240" w:lineRule="auto"/>
      </w:pPr>
      <w:rPr>
        <w:b/>
        <w:bCs/>
      </w:rPr>
      <w:tblPr/>
      <w:tcPr>
        <w:tcBorders>
          <w:top w:val="double" w:sz="6" w:space="0" w:color="196B24" w:themeColor="accent3"/>
          <w:left w:val="single" w:sz="8" w:space="0" w:color="196B24" w:themeColor="accent3"/>
          <w:bottom w:val="single" w:sz="8" w:space="0" w:color="196B24" w:themeColor="accent3"/>
          <w:right w:val="single" w:sz="8" w:space="0" w:color="196B24" w:themeColor="accent3"/>
        </w:tcBorders>
      </w:tcPr>
    </w:tblStylePr>
    <w:tblStylePr w:type="firstCol">
      <w:rPr>
        <w:b/>
        <w:bCs/>
      </w:rPr>
    </w:tblStylePr>
    <w:tblStylePr w:type="lastCol">
      <w:rPr>
        <w:b/>
        <w:bCs/>
      </w:rPr>
    </w:tblStylePr>
    <w:tblStylePr w:type="band1Vert">
      <w:tblPr/>
      <w:tcPr>
        <w:tcBorders>
          <w:top w:val="single" w:sz="8" w:space="0" w:color="196B24" w:themeColor="accent3"/>
          <w:left w:val="single" w:sz="8" w:space="0" w:color="196B24" w:themeColor="accent3"/>
          <w:bottom w:val="single" w:sz="8" w:space="0" w:color="196B24" w:themeColor="accent3"/>
          <w:right w:val="single" w:sz="8" w:space="0" w:color="196B24" w:themeColor="accent3"/>
        </w:tcBorders>
      </w:tcPr>
    </w:tblStylePr>
    <w:tblStylePr w:type="band1Horz">
      <w:tblPr/>
      <w:tcPr>
        <w:tcBorders>
          <w:top w:val="single" w:sz="8" w:space="0" w:color="196B24" w:themeColor="accent3"/>
          <w:left w:val="single" w:sz="8" w:space="0" w:color="196B24" w:themeColor="accent3"/>
          <w:bottom w:val="single" w:sz="8" w:space="0" w:color="196B24" w:themeColor="accent3"/>
          <w:right w:val="single" w:sz="8" w:space="0" w:color="196B24" w:themeColor="accent3"/>
        </w:tcBorders>
      </w:tcPr>
    </w:tblStylePr>
  </w:style>
  <w:style w:type="table" w:styleId="LightList-Accent4">
    <w:name w:val="Light List Accent 4"/>
    <w:basedOn w:val="TableNormal"/>
    <w:uiPriority w:val="61"/>
    <w:semiHidden/>
    <w:unhideWhenUsed/>
    <w:rsid w:val="006B6D3E"/>
    <w:pPr>
      <w:spacing w:after="0" w:line="240" w:lineRule="auto"/>
    </w:pPr>
    <w:tblPr>
      <w:tblStyleRowBandSize w:val="1"/>
      <w:tblStyleColBandSize w:val="1"/>
      <w:tblBorders>
        <w:top w:val="single" w:sz="8" w:space="0" w:color="0F9ED5" w:themeColor="accent4"/>
        <w:left w:val="single" w:sz="8" w:space="0" w:color="0F9ED5" w:themeColor="accent4"/>
        <w:bottom w:val="single" w:sz="8" w:space="0" w:color="0F9ED5" w:themeColor="accent4"/>
        <w:right w:val="single" w:sz="8" w:space="0" w:color="0F9ED5" w:themeColor="accent4"/>
      </w:tblBorders>
    </w:tblPr>
    <w:tblStylePr w:type="firstRow">
      <w:pPr>
        <w:spacing w:before="0" w:after="0" w:line="240" w:lineRule="auto"/>
      </w:pPr>
      <w:rPr>
        <w:b/>
        <w:bCs/>
        <w:color w:val="FFFFFF" w:themeColor="background1"/>
      </w:rPr>
      <w:tblPr/>
      <w:tcPr>
        <w:shd w:val="clear" w:color="auto" w:fill="0F9ED5" w:themeFill="accent4"/>
      </w:tcPr>
    </w:tblStylePr>
    <w:tblStylePr w:type="lastRow">
      <w:pPr>
        <w:spacing w:before="0" w:after="0" w:line="240" w:lineRule="auto"/>
      </w:pPr>
      <w:rPr>
        <w:b/>
        <w:bCs/>
      </w:rPr>
      <w:tblPr/>
      <w:tcPr>
        <w:tcBorders>
          <w:top w:val="double" w:sz="6" w:space="0" w:color="0F9ED5" w:themeColor="accent4"/>
          <w:left w:val="single" w:sz="8" w:space="0" w:color="0F9ED5" w:themeColor="accent4"/>
          <w:bottom w:val="single" w:sz="8" w:space="0" w:color="0F9ED5" w:themeColor="accent4"/>
          <w:right w:val="single" w:sz="8" w:space="0" w:color="0F9ED5" w:themeColor="accent4"/>
        </w:tcBorders>
      </w:tcPr>
    </w:tblStylePr>
    <w:tblStylePr w:type="firstCol">
      <w:rPr>
        <w:b/>
        <w:bCs/>
      </w:rPr>
    </w:tblStylePr>
    <w:tblStylePr w:type="lastCol">
      <w:rPr>
        <w:b/>
        <w:bCs/>
      </w:rPr>
    </w:tblStylePr>
    <w:tblStylePr w:type="band1Vert">
      <w:tblPr/>
      <w:tcPr>
        <w:tcBorders>
          <w:top w:val="single" w:sz="8" w:space="0" w:color="0F9ED5" w:themeColor="accent4"/>
          <w:left w:val="single" w:sz="8" w:space="0" w:color="0F9ED5" w:themeColor="accent4"/>
          <w:bottom w:val="single" w:sz="8" w:space="0" w:color="0F9ED5" w:themeColor="accent4"/>
          <w:right w:val="single" w:sz="8" w:space="0" w:color="0F9ED5" w:themeColor="accent4"/>
        </w:tcBorders>
      </w:tcPr>
    </w:tblStylePr>
    <w:tblStylePr w:type="band1Horz">
      <w:tblPr/>
      <w:tcPr>
        <w:tcBorders>
          <w:top w:val="single" w:sz="8" w:space="0" w:color="0F9ED5" w:themeColor="accent4"/>
          <w:left w:val="single" w:sz="8" w:space="0" w:color="0F9ED5" w:themeColor="accent4"/>
          <w:bottom w:val="single" w:sz="8" w:space="0" w:color="0F9ED5" w:themeColor="accent4"/>
          <w:right w:val="single" w:sz="8" w:space="0" w:color="0F9ED5" w:themeColor="accent4"/>
        </w:tcBorders>
      </w:tcPr>
    </w:tblStylePr>
  </w:style>
  <w:style w:type="table" w:styleId="LightList-Accent5">
    <w:name w:val="Light List Accent 5"/>
    <w:basedOn w:val="TableNormal"/>
    <w:uiPriority w:val="61"/>
    <w:semiHidden/>
    <w:unhideWhenUsed/>
    <w:rsid w:val="006B6D3E"/>
    <w:pPr>
      <w:spacing w:after="0" w:line="240" w:lineRule="auto"/>
    </w:pPr>
    <w:tblPr>
      <w:tblStyleRowBandSize w:val="1"/>
      <w:tblStyleColBandSize w:val="1"/>
      <w:tblBorders>
        <w:top w:val="single" w:sz="8" w:space="0" w:color="A02B93" w:themeColor="accent5"/>
        <w:left w:val="single" w:sz="8" w:space="0" w:color="A02B93" w:themeColor="accent5"/>
        <w:bottom w:val="single" w:sz="8" w:space="0" w:color="A02B93" w:themeColor="accent5"/>
        <w:right w:val="single" w:sz="8" w:space="0" w:color="A02B93" w:themeColor="accent5"/>
      </w:tblBorders>
    </w:tblPr>
    <w:tblStylePr w:type="firstRow">
      <w:pPr>
        <w:spacing w:before="0" w:after="0" w:line="240" w:lineRule="auto"/>
      </w:pPr>
      <w:rPr>
        <w:b/>
        <w:bCs/>
        <w:color w:val="FFFFFF" w:themeColor="background1"/>
      </w:rPr>
      <w:tblPr/>
      <w:tcPr>
        <w:shd w:val="clear" w:color="auto" w:fill="A02B93" w:themeFill="accent5"/>
      </w:tcPr>
    </w:tblStylePr>
    <w:tblStylePr w:type="lastRow">
      <w:pPr>
        <w:spacing w:before="0" w:after="0" w:line="240" w:lineRule="auto"/>
      </w:pPr>
      <w:rPr>
        <w:b/>
        <w:bCs/>
      </w:rPr>
      <w:tblPr/>
      <w:tcPr>
        <w:tcBorders>
          <w:top w:val="double" w:sz="6" w:space="0" w:color="A02B93" w:themeColor="accent5"/>
          <w:left w:val="single" w:sz="8" w:space="0" w:color="A02B93" w:themeColor="accent5"/>
          <w:bottom w:val="single" w:sz="8" w:space="0" w:color="A02B93" w:themeColor="accent5"/>
          <w:right w:val="single" w:sz="8" w:space="0" w:color="A02B93" w:themeColor="accent5"/>
        </w:tcBorders>
      </w:tcPr>
    </w:tblStylePr>
    <w:tblStylePr w:type="firstCol">
      <w:rPr>
        <w:b/>
        <w:bCs/>
      </w:rPr>
    </w:tblStylePr>
    <w:tblStylePr w:type="lastCol">
      <w:rPr>
        <w:b/>
        <w:bCs/>
      </w:rPr>
    </w:tblStylePr>
    <w:tblStylePr w:type="band1Vert">
      <w:tblPr/>
      <w:tcPr>
        <w:tcBorders>
          <w:top w:val="single" w:sz="8" w:space="0" w:color="A02B93" w:themeColor="accent5"/>
          <w:left w:val="single" w:sz="8" w:space="0" w:color="A02B93" w:themeColor="accent5"/>
          <w:bottom w:val="single" w:sz="8" w:space="0" w:color="A02B93" w:themeColor="accent5"/>
          <w:right w:val="single" w:sz="8" w:space="0" w:color="A02B93" w:themeColor="accent5"/>
        </w:tcBorders>
      </w:tcPr>
    </w:tblStylePr>
    <w:tblStylePr w:type="band1Horz">
      <w:tblPr/>
      <w:tcPr>
        <w:tcBorders>
          <w:top w:val="single" w:sz="8" w:space="0" w:color="A02B93" w:themeColor="accent5"/>
          <w:left w:val="single" w:sz="8" w:space="0" w:color="A02B93" w:themeColor="accent5"/>
          <w:bottom w:val="single" w:sz="8" w:space="0" w:color="A02B93" w:themeColor="accent5"/>
          <w:right w:val="single" w:sz="8" w:space="0" w:color="A02B93" w:themeColor="accent5"/>
        </w:tcBorders>
      </w:tcPr>
    </w:tblStylePr>
  </w:style>
  <w:style w:type="table" w:styleId="LightList-Accent6">
    <w:name w:val="Light List Accent 6"/>
    <w:basedOn w:val="TableNormal"/>
    <w:uiPriority w:val="61"/>
    <w:semiHidden/>
    <w:unhideWhenUsed/>
    <w:rsid w:val="006B6D3E"/>
    <w:pPr>
      <w:spacing w:after="0" w:line="240" w:lineRule="auto"/>
    </w:pPr>
    <w:tblPr>
      <w:tblStyleRowBandSize w:val="1"/>
      <w:tblStyleColBandSize w:val="1"/>
      <w:tblBorders>
        <w:top w:val="single" w:sz="8" w:space="0" w:color="4EA72E" w:themeColor="accent6"/>
        <w:left w:val="single" w:sz="8" w:space="0" w:color="4EA72E" w:themeColor="accent6"/>
        <w:bottom w:val="single" w:sz="8" w:space="0" w:color="4EA72E" w:themeColor="accent6"/>
        <w:right w:val="single" w:sz="8" w:space="0" w:color="4EA72E" w:themeColor="accent6"/>
      </w:tblBorders>
    </w:tblPr>
    <w:tblStylePr w:type="firstRow">
      <w:pPr>
        <w:spacing w:before="0" w:after="0" w:line="240" w:lineRule="auto"/>
      </w:pPr>
      <w:rPr>
        <w:b/>
        <w:bCs/>
        <w:color w:val="FFFFFF" w:themeColor="background1"/>
      </w:rPr>
      <w:tblPr/>
      <w:tcPr>
        <w:shd w:val="clear" w:color="auto" w:fill="4EA72E" w:themeFill="accent6"/>
      </w:tcPr>
    </w:tblStylePr>
    <w:tblStylePr w:type="lastRow">
      <w:pPr>
        <w:spacing w:before="0" w:after="0" w:line="240" w:lineRule="auto"/>
      </w:pPr>
      <w:rPr>
        <w:b/>
        <w:bCs/>
      </w:rPr>
      <w:tblPr/>
      <w:tcPr>
        <w:tcBorders>
          <w:top w:val="double" w:sz="6" w:space="0" w:color="4EA72E" w:themeColor="accent6"/>
          <w:left w:val="single" w:sz="8" w:space="0" w:color="4EA72E" w:themeColor="accent6"/>
          <w:bottom w:val="single" w:sz="8" w:space="0" w:color="4EA72E" w:themeColor="accent6"/>
          <w:right w:val="single" w:sz="8" w:space="0" w:color="4EA72E" w:themeColor="accent6"/>
        </w:tcBorders>
      </w:tcPr>
    </w:tblStylePr>
    <w:tblStylePr w:type="firstCol">
      <w:rPr>
        <w:b/>
        <w:bCs/>
      </w:rPr>
    </w:tblStylePr>
    <w:tblStylePr w:type="lastCol">
      <w:rPr>
        <w:b/>
        <w:bCs/>
      </w:rPr>
    </w:tblStylePr>
    <w:tblStylePr w:type="band1Vert">
      <w:tblPr/>
      <w:tcPr>
        <w:tcBorders>
          <w:top w:val="single" w:sz="8" w:space="0" w:color="4EA72E" w:themeColor="accent6"/>
          <w:left w:val="single" w:sz="8" w:space="0" w:color="4EA72E" w:themeColor="accent6"/>
          <w:bottom w:val="single" w:sz="8" w:space="0" w:color="4EA72E" w:themeColor="accent6"/>
          <w:right w:val="single" w:sz="8" w:space="0" w:color="4EA72E" w:themeColor="accent6"/>
        </w:tcBorders>
      </w:tcPr>
    </w:tblStylePr>
    <w:tblStylePr w:type="band1Horz">
      <w:tblPr/>
      <w:tcPr>
        <w:tcBorders>
          <w:top w:val="single" w:sz="8" w:space="0" w:color="4EA72E" w:themeColor="accent6"/>
          <w:left w:val="single" w:sz="8" w:space="0" w:color="4EA72E" w:themeColor="accent6"/>
          <w:bottom w:val="single" w:sz="8" w:space="0" w:color="4EA72E" w:themeColor="accent6"/>
          <w:right w:val="single" w:sz="8" w:space="0" w:color="4EA72E" w:themeColor="accent6"/>
        </w:tcBorders>
      </w:tcPr>
    </w:tblStylePr>
  </w:style>
  <w:style w:type="table" w:styleId="LightShading">
    <w:name w:val="Light Shading"/>
    <w:basedOn w:val="TableNormal"/>
    <w:uiPriority w:val="60"/>
    <w:semiHidden/>
    <w:unhideWhenUsed/>
    <w:rsid w:val="006B6D3E"/>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6B6D3E"/>
    <w:pPr>
      <w:spacing w:after="0" w:line="240" w:lineRule="auto"/>
    </w:pPr>
    <w:rPr>
      <w:color w:val="0F4761" w:themeColor="accent1" w:themeShade="BF"/>
    </w:rPr>
    <w:tblPr>
      <w:tblStyleRowBandSize w:val="1"/>
      <w:tblStyleColBandSize w:val="1"/>
      <w:tblBorders>
        <w:top w:val="single" w:sz="8" w:space="0" w:color="156082" w:themeColor="accent1"/>
        <w:bottom w:val="single" w:sz="8" w:space="0" w:color="156082" w:themeColor="accent1"/>
      </w:tblBorders>
    </w:tblPr>
    <w:tblStylePr w:type="firstRow">
      <w:pPr>
        <w:spacing w:before="0" w:after="0" w:line="240" w:lineRule="auto"/>
      </w:pPr>
      <w:rPr>
        <w:b/>
        <w:bCs/>
      </w:rPr>
      <w:tblPr/>
      <w:tcPr>
        <w:tcBorders>
          <w:top w:val="single" w:sz="8" w:space="0" w:color="156082" w:themeColor="accent1"/>
          <w:left w:val="nil"/>
          <w:bottom w:val="single" w:sz="8" w:space="0" w:color="156082" w:themeColor="accent1"/>
          <w:right w:val="nil"/>
          <w:insideH w:val="nil"/>
          <w:insideV w:val="nil"/>
        </w:tcBorders>
      </w:tcPr>
    </w:tblStylePr>
    <w:tblStylePr w:type="lastRow">
      <w:pPr>
        <w:spacing w:before="0" w:after="0" w:line="240" w:lineRule="auto"/>
      </w:pPr>
      <w:rPr>
        <w:b/>
        <w:bCs/>
      </w:rPr>
      <w:tblPr/>
      <w:tcPr>
        <w:tcBorders>
          <w:top w:val="single" w:sz="8" w:space="0" w:color="156082" w:themeColor="accent1"/>
          <w:left w:val="nil"/>
          <w:bottom w:val="single" w:sz="8" w:space="0" w:color="156082"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hemeFill="accent1" w:themeFillTint="3F"/>
      </w:tcPr>
    </w:tblStylePr>
    <w:tblStylePr w:type="band1Horz">
      <w:tblPr/>
      <w:tcPr>
        <w:tcBorders>
          <w:left w:val="nil"/>
          <w:right w:val="nil"/>
          <w:insideH w:val="nil"/>
          <w:insideV w:val="nil"/>
        </w:tcBorders>
        <w:shd w:val="clear" w:color="auto" w:fill="B2DEF2" w:themeFill="accent1" w:themeFillTint="3F"/>
      </w:tcPr>
    </w:tblStylePr>
  </w:style>
  <w:style w:type="table" w:styleId="LightShading-Accent2">
    <w:name w:val="Light Shading Accent 2"/>
    <w:basedOn w:val="TableNormal"/>
    <w:uiPriority w:val="60"/>
    <w:semiHidden/>
    <w:unhideWhenUsed/>
    <w:rsid w:val="006B6D3E"/>
    <w:pPr>
      <w:spacing w:after="0" w:line="240" w:lineRule="auto"/>
    </w:pPr>
    <w:rPr>
      <w:color w:val="BF4E14" w:themeColor="accent2" w:themeShade="BF"/>
    </w:rPr>
    <w:tblPr>
      <w:tblStyleRowBandSize w:val="1"/>
      <w:tblStyleColBandSize w:val="1"/>
      <w:tblBorders>
        <w:top w:val="single" w:sz="8" w:space="0" w:color="E97132" w:themeColor="accent2"/>
        <w:bottom w:val="single" w:sz="8" w:space="0" w:color="E97132" w:themeColor="accent2"/>
      </w:tblBorders>
    </w:tblPr>
    <w:tblStylePr w:type="firstRow">
      <w:pPr>
        <w:spacing w:before="0" w:after="0" w:line="240" w:lineRule="auto"/>
      </w:pPr>
      <w:rPr>
        <w:b/>
        <w:bCs/>
      </w:rPr>
      <w:tblPr/>
      <w:tcPr>
        <w:tcBorders>
          <w:top w:val="single" w:sz="8" w:space="0" w:color="E97132" w:themeColor="accent2"/>
          <w:left w:val="nil"/>
          <w:bottom w:val="single" w:sz="8" w:space="0" w:color="E97132" w:themeColor="accent2"/>
          <w:right w:val="nil"/>
          <w:insideH w:val="nil"/>
          <w:insideV w:val="nil"/>
        </w:tcBorders>
      </w:tcPr>
    </w:tblStylePr>
    <w:tblStylePr w:type="lastRow">
      <w:pPr>
        <w:spacing w:before="0" w:after="0" w:line="240" w:lineRule="auto"/>
      </w:pPr>
      <w:rPr>
        <w:b/>
        <w:bCs/>
      </w:rPr>
      <w:tblPr/>
      <w:tcPr>
        <w:tcBorders>
          <w:top w:val="single" w:sz="8" w:space="0" w:color="E97132" w:themeColor="accent2"/>
          <w:left w:val="nil"/>
          <w:bottom w:val="single" w:sz="8" w:space="0" w:color="E97132"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BCC" w:themeFill="accent2" w:themeFillTint="3F"/>
      </w:tcPr>
    </w:tblStylePr>
    <w:tblStylePr w:type="band1Horz">
      <w:tblPr/>
      <w:tcPr>
        <w:tcBorders>
          <w:left w:val="nil"/>
          <w:right w:val="nil"/>
          <w:insideH w:val="nil"/>
          <w:insideV w:val="nil"/>
        </w:tcBorders>
        <w:shd w:val="clear" w:color="auto" w:fill="F9DBCC" w:themeFill="accent2" w:themeFillTint="3F"/>
      </w:tcPr>
    </w:tblStylePr>
  </w:style>
  <w:style w:type="table" w:styleId="LightShading-Accent3">
    <w:name w:val="Light Shading Accent 3"/>
    <w:basedOn w:val="TableNormal"/>
    <w:uiPriority w:val="60"/>
    <w:semiHidden/>
    <w:unhideWhenUsed/>
    <w:rsid w:val="006B6D3E"/>
    <w:pPr>
      <w:spacing w:after="0" w:line="240" w:lineRule="auto"/>
    </w:pPr>
    <w:rPr>
      <w:color w:val="124F1A" w:themeColor="accent3" w:themeShade="BF"/>
    </w:rPr>
    <w:tblPr>
      <w:tblStyleRowBandSize w:val="1"/>
      <w:tblStyleColBandSize w:val="1"/>
      <w:tblBorders>
        <w:top w:val="single" w:sz="8" w:space="0" w:color="196B24" w:themeColor="accent3"/>
        <w:bottom w:val="single" w:sz="8" w:space="0" w:color="196B24" w:themeColor="accent3"/>
      </w:tblBorders>
    </w:tblPr>
    <w:tblStylePr w:type="firstRow">
      <w:pPr>
        <w:spacing w:before="0" w:after="0" w:line="240" w:lineRule="auto"/>
      </w:pPr>
      <w:rPr>
        <w:b/>
        <w:bCs/>
      </w:rPr>
      <w:tblPr/>
      <w:tcPr>
        <w:tcBorders>
          <w:top w:val="single" w:sz="8" w:space="0" w:color="196B24" w:themeColor="accent3"/>
          <w:left w:val="nil"/>
          <w:bottom w:val="single" w:sz="8" w:space="0" w:color="196B24" w:themeColor="accent3"/>
          <w:right w:val="nil"/>
          <w:insideH w:val="nil"/>
          <w:insideV w:val="nil"/>
        </w:tcBorders>
      </w:tcPr>
    </w:tblStylePr>
    <w:tblStylePr w:type="lastRow">
      <w:pPr>
        <w:spacing w:before="0" w:after="0" w:line="240" w:lineRule="auto"/>
      </w:pPr>
      <w:rPr>
        <w:b/>
        <w:bCs/>
      </w:rPr>
      <w:tblPr/>
      <w:tcPr>
        <w:tcBorders>
          <w:top w:val="single" w:sz="8" w:space="0" w:color="196B24" w:themeColor="accent3"/>
          <w:left w:val="nil"/>
          <w:bottom w:val="single" w:sz="8" w:space="0" w:color="196B24"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EDBA" w:themeFill="accent3" w:themeFillTint="3F"/>
      </w:tcPr>
    </w:tblStylePr>
    <w:tblStylePr w:type="band1Horz">
      <w:tblPr/>
      <w:tcPr>
        <w:tcBorders>
          <w:left w:val="nil"/>
          <w:right w:val="nil"/>
          <w:insideH w:val="nil"/>
          <w:insideV w:val="nil"/>
        </w:tcBorders>
        <w:shd w:val="clear" w:color="auto" w:fill="B3EDBA" w:themeFill="accent3" w:themeFillTint="3F"/>
      </w:tcPr>
    </w:tblStylePr>
  </w:style>
  <w:style w:type="table" w:styleId="LightShading-Accent4">
    <w:name w:val="Light Shading Accent 4"/>
    <w:basedOn w:val="TableNormal"/>
    <w:uiPriority w:val="60"/>
    <w:semiHidden/>
    <w:unhideWhenUsed/>
    <w:rsid w:val="006B6D3E"/>
    <w:pPr>
      <w:spacing w:after="0" w:line="240" w:lineRule="auto"/>
    </w:pPr>
    <w:rPr>
      <w:color w:val="0B769F" w:themeColor="accent4" w:themeShade="BF"/>
    </w:rPr>
    <w:tblPr>
      <w:tblStyleRowBandSize w:val="1"/>
      <w:tblStyleColBandSize w:val="1"/>
      <w:tblBorders>
        <w:top w:val="single" w:sz="8" w:space="0" w:color="0F9ED5" w:themeColor="accent4"/>
        <w:bottom w:val="single" w:sz="8" w:space="0" w:color="0F9ED5" w:themeColor="accent4"/>
      </w:tblBorders>
    </w:tblPr>
    <w:tblStylePr w:type="firstRow">
      <w:pPr>
        <w:spacing w:before="0" w:after="0" w:line="240" w:lineRule="auto"/>
      </w:pPr>
      <w:rPr>
        <w:b/>
        <w:bCs/>
      </w:rPr>
      <w:tblPr/>
      <w:tcPr>
        <w:tcBorders>
          <w:top w:val="single" w:sz="8" w:space="0" w:color="0F9ED5" w:themeColor="accent4"/>
          <w:left w:val="nil"/>
          <w:bottom w:val="single" w:sz="8" w:space="0" w:color="0F9ED5" w:themeColor="accent4"/>
          <w:right w:val="nil"/>
          <w:insideH w:val="nil"/>
          <w:insideV w:val="nil"/>
        </w:tcBorders>
      </w:tcPr>
    </w:tblStylePr>
    <w:tblStylePr w:type="lastRow">
      <w:pPr>
        <w:spacing w:before="0" w:after="0" w:line="240" w:lineRule="auto"/>
      </w:pPr>
      <w:rPr>
        <w:b/>
        <w:bCs/>
      </w:rPr>
      <w:tblPr/>
      <w:tcPr>
        <w:tcBorders>
          <w:top w:val="single" w:sz="8" w:space="0" w:color="0F9ED5" w:themeColor="accent4"/>
          <w:left w:val="nil"/>
          <w:bottom w:val="single" w:sz="8" w:space="0" w:color="0F9ED5"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DE9FA" w:themeFill="accent4" w:themeFillTint="3F"/>
      </w:tcPr>
    </w:tblStylePr>
    <w:tblStylePr w:type="band1Horz">
      <w:tblPr/>
      <w:tcPr>
        <w:tcBorders>
          <w:left w:val="nil"/>
          <w:right w:val="nil"/>
          <w:insideH w:val="nil"/>
          <w:insideV w:val="nil"/>
        </w:tcBorders>
        <w:shd w:val="clear" w:color="auto" w:fill="BDE9FA" w:themeFill="accent4" w:themeFillTint="3F"/>
      </w:tcPr>
    </w:tblStylePr>
  </w:style>
  <w:style w:type="table" w:styleId="LightShading-Accent5">
    <w:name w:val="Light Shading Accent 5"/>
    <w:basedOn w:val="TableNormal"/>
    <w:uiPriority w:val="60"/>
    <w:semiHidden/>
    <w:unhideWhenUsed/>
    <w:rsid w:val="006B6D3E"/>
    <w:pPr>
      <w:spacing w:after="0" w:line="240" w:lineRule="auto"/>
    </w:pPr>
    <w:rPr>
      <w:color w:val="77206D" w:themeColor="accent5" w:themeShade="BF"/>
    </w:rPr>
    <w:tblPr>
      <w:tblStyleRowBandSize w:val="1"/>
      <w:tblStyleColBandSize w:val="1"/>
      <w:tblBorders>
        <w:top w:val="single" w:sz="8" w:space="0" w:color="A02B93" w:themeColor="accent5"/>
        <w:bottom w:val="single" w:sz="8" w:space="0" w:color="A02B93" w:themeColor="accent5"/>
      </w:tblBorders>
    </w:tblPr>
    <w:tblStylePr w:type="firstRow">
      <w:pPr>
        <w:spacing w:before="0" w:after="0" w:line="240" w:lineRule="auto"/>
      </w:pPr>
      <w:rPr>
        <w:b/>
        <w:bCs/>
      </w:rPr>
      <w:tblPr/>
      <w:tcPr>
        <w:tcBorders>
          <w:top w:val="single" w:sz="8" w:space="0" w:color="A02B93" w:themeColor="accent5"/>
          <w:left w:val="nil"/>
          <w:bottom w:val="single" w:sz="8" w:space="0" w:color="A02B93" w:themeColor="accent5"/>
          <w:right w:val="nil"/>
          <w:insideH w:val="nil"/>
          <w:insideV w:val="nil"/>
        </w:tcBorders>
      </w:tcPr>
    </w:tblStylePr>
    <w:tblStylePr w:type="lastRow">
      <w:pPr>
        <w:spacing w:before="0" w:after="0" w:line="240" w:lineRule="auto"/>
      </w:pPr>
      <w:rPr>
        <w:b/>
        <w:bCs/>
      </w:rPr>
      <w:tblPr/>
      <w:tcPr>
        <w:tcBorders>
          <w:top w:val="single" w:sz="8" w:space="0" w:color="A02B93" w:themeColor="accent5"/>
          <w:left w:val="nil"/>
          <w:bottom w:val="single" w:sz="8" w:space="0" w:color="A02B93"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C3E9" w:themeFill="accent5" w:themeFillTint="3F"/>
      </w:tcPr>
    </w:tblStylePr>
    <w:tblStylePr w:type="band1Horz">
      <w:tblPr/>
      <w:tcPr>
        <w:tcBorders>
          <w:left w:val="nil"/>
          <w:right w:val="nil"/>
          <w:insideH w:val="nil"/>
          <w:insideV w:val="nil"/>
        </w:tcBorders>
        <w:shd w:val="clear" w:color="auto" w:fill="EFC3E9" w:themeFill="accent5" w:themeFillTint="3F"/>
      </w:tcPr>
    </w:tblStylePr>
  </w:style>
  <w:style w:type="table" w:styleId="LightShading-Accent6">
    <w:name w:val="Light Shading Accent 6"/>
    <w:basedOn w:val="TableNormal"/>
    <w:uiPriority w:val="60"/>
    <w:semiHidden/>
    <w:unhideWhenUsed/>
    <w:rsid w:val="006B6D3E"/>
    <w:pPr>
      <w:spacing w:after="0" w:line="240" w:lineRule="auto"/>
    </w:pPr>
    <w:rPr>
      <w:color w:val="3A7C22" w:themeColor="accent6" w:themeShade="BF"/>
    </w:rPr>
    <w:tblPr>
      <w:tblStyleRowBandSize w:val="1"/>
      <w:tblStyleColBandSize w:val="1"/>
      <w:tblBorders>
        <w:top w:val="single" w:sz="8" w:space="0" w:color="4EA72E" w:themeColor="accent6"/>
        <w:bottom w:val="single" w:sz="8" w:space="0" w:color="4EA72E" w:themeColor="accent6"/>
      </w:tblBorders>
    </w:tblPr>
    <w:tblStylePr w:type="firstRow">
      <w:pPr>
        <w:spacing w:before="0" w:after="0" w:line="240" w:lineRule="auto"/>
      </w:pPr>
      <w:rPr>
        <w:b/>
        <w:bCs/>
      </w:rPr>
      <w:tblPr/>
      <w:tcPr>
        <w:tcBorders>
          <w:top w:val="single" w:sz="8" w:space="0" w:color="4EA72E" w:themeColor="accent6"/>
          <w:left w:val="nil"/>
          <w:bottom w:val="single" w:sz="8" w:space="0" w:color="4EA72E" w:themeColor="accent6"/>
          <w:right w:val="nil"/>
          <w:insideH w:val="nil"/>
          <w:insideV w:val="nil"/>
        </w:tcBorders>
      </w:tcPr>
    </w:tblStylePr>
    <w:tblStylePr w:type="lastRow">
      <w:pPr>
        <w:spacing w:before="0" w:after="0" w:line="240" w:lineRule="auto"/>
      </w:pPr>
      <w:rPr>
        <w:b/>
        <w:bCs/>
      </w:rPr>
      <w:tblPr/>
      <w:tcPr>
        <w:tcBorders>
          <w:top w:val="single" w:sz="8" w:space="0" w:color="4EA72E" w:themeColor="accent6"/>
          <w:left w:val="nil"/>
          <w:bottom w:val="single" w:sz="8" w:space="0" w:color="4EA72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FC5" w:themeFill="accent6" w:themeFillTint="3F"/>
      </w:tcPr>
    </w:tblStylePr>
    <w:tblStylePr w:type="band1Horz">
      <w:tblPr/>
      <w:tcPr>
        <w:tcBorders>
          <w:left w:val="nil"/>
          <w:right w:val="nil"/>
          <w:insideH w:val="nil"/>
          <w:insideV w:val="nil"/>
        </w:tcBorders>
        <w:shd w:val="clear" w:color="auto" w:fill="D0EFC5" w:themeFill="accent6" w:themeFillTint="3F"/>
      </w:tcPr>
    </w:tblStylePr>
  </w:style>
  <w:style w:type="character" w:styleId="LineNumber">
    <w:name w:val="line number"/>
    <w:basedOn w:val="DefaultParagraphFont"/>
    <w:uiPriority w:val="99"/>
    <w:semiHidden/>
    <w:unhideWhenUsed/>
    <w:rsid w:val="006B6D3E"/>
    <w:rPr>
      <w:lang w:val="en-GB"/>
    </w:rPr>
  </w:style>
  <w:style w:type="paragraph" w:styleId="List2">
    <w:name w:val="List 2"/>
    <w:basedOn w:val="Normal"/>
    <w:uiPriority w:val="99"/>
    <w:semiHidden/>
    <w:unhideWhenUsed/>
    <w:rsid w:val="006B6D3E"/>
    <w:pPr>
      <w:ind w:left="566" w:hanging="283"/>
      <w:contextualSpacing/>
    </w:pPr>
  </w:style>
  <w:style w:type="paragraph" w:styleId="List3">
    <w:name w:val="List 3"/>
    <w:basedOn w:val="Normal"/>
    <w:uiPriority w:val="99"/>
    <w:semiHidden/>
    <w:unhideWhenUsed/>
    <w:rsid w:val="006B6D3E"/>
    <w:pPr>
      <w:ind w:left="849" w:hanging="283"/>
      <w:contextualSpacing/>
    </w:pPr>
  </w:style>
  <w:style w:type="paragraph" w:styleId="List4">
    <w:name w:val="List 4"/>
    <w:basedOn w:val="Normal"/>
    <w:uiPriority w:val="99"/>
    <w:semiHidden/>
    <w:unhideWhenUsed/>
    <w:rsid w:val="006B6D3E"/>
    <w:pPr>
      <w:ind w:left="1132" w:hanging="283"/>
      <w:contextualSpacing/>
    </w:pPr>
  </w:style>
  <w:style w:type="paragraph" w:styleId="List5">
    <w:name w:val="List 5"/>
    <w:basedOn w:val="Normal"/>
    <w:uiPriority w:val="99"/>
    <w:semiHidden/>
    <w:unhideWhenUsed/>
    <w:rsid w:val="006B6D3E"/>
    <w:pPr>
      <w:ind w:left="1415" w:hanging="283"/>
      <w:contextualSpacing/>
    </w:pPr>
  </w:style>
  <w:style w:type="paragraph" w:styleId="ListBullet">
    <w:name w:val="List Bullet"/>
    <w:basedOn w:val="Normal"/>
    <w:uiPriority w:val="99"/>
    <w:semiHidden/>
    <w:unhideWhenUsed/>
    <w:rsid w:val="006B6D3E"/>
    <w:pPr>
      <w:tabs>
        <w:tab w:val="num" w:pos="360"/>
      </w:tabs>
      <w:ind w:left="360" w:hanging="360"/>
      <w:contextualSpacing/>
    </w:pPr>
  </w:style>
  <w:style w:type="paragraph" w:styleId="ListBullet2">
    <w:name w:val="List Bullet 2"/>
    <w:basedOn w:val="Normal"/>
    <w:uiPriority w:val="99"/>
    <w:semiHidden/>
    <w:unhideWhenUsed/>
    <w:rsid w:val="006B6D3E"/>
    <w:pPr>
      <w:tabs>
        <w:tab w:val="num" w:pos="643"/>
      </w:tabs>
      <w:ind w:left="643" w:hanging="360"/>
      <w:contextualSpacing/>
    </w:pPr>
  </w:style>
  <w:style w:type="paragraph" w:styleId="ListBullet3">
    <w:name w:val="List Bullet 3"/>
    <w:basedOn w:val="Normal"/>
    <w:uiPriority w:val="99"/>
    <w:semiHidden/>
    <w:unhideWhenUsed/>
    <w:rsid w:val="006B6D3E"/>
    <w:pPr>
      <w:tabs>
        <w:tab w:val="num" w:pos="926"/>
      </w:tabs>
      <w:ind w:left="926" w:hanging="360"/>
      <w:contextualSpacing/>
    </w:pPr>
  </w:style>
  <w:style w:type="paragraph" w:styleId="ListBullet4">
    <w:name w:val="List Bullet 4"/>
    <w:basedOn w:val="Normal"/>
    <w:uiPriority w:val="99"/>
    <w:semiHidden/>
    <w:unhideWhenUsed/>
    <w:rsid w:val="006B6D3E"/>
    <w:pPr>
      <w:tabs>
        <w:tab w:val="num" w:pos="1209"/>
      </w:tabs>
      <w:ind w:left="1209" w:hanging="360"/>
      <w:contextualSpacing/>
    </w:pPr>
  </w:style>
  <w:style w:type="paragraph" w:styleId="ListBullet5">
    <w:name w:val="List Bullet 5"/>
    <w:basedOn w:val="Normal"/>
    <w:uiPriority w:val="99"/>
    <w:semiHidden/>
    <w:unhideWhenUsed/>
    <w:rsid w:val="006B6D3E"/>
    <w:pPr>
      <w:tabs>
        <w:tab w:val="num" w:pos="1492"/>
      </w:tabs>
      <w:ind w:left="1492" w:hanging="360"/>
      <w:contextualSpacing/>
    </w:pPr>
  </w:style>
  <w:style w:type="paragraph" w:styleId="ListContinue">
    <w:name w:val="List Continue"/>
    <w:basedOn w:val="Normal"/>
    <w:uiPriority w:val="99"/>
    <w:semiHidden/>
    <w:unhideWhenUsed/>
    <w:rsid w:val="006B6D3E"/>
    <w:pPr>
      <w:spacing w:after="120"/>
      <w:ind w:left="283"/>
      <w:contextualSpacing/>
    </w:pPr>
  </w:style>
  <w:style w:type="paragraph" w:styleId="ListContinue2">
    <w:name w:val="List Continue 2"/>
    <w:basedOn w:val="Normal"/>
    <w:uiPriority w:val="99"/>
    <w:semiHidden/>
    <w:unhideWhenUsed/>
    <w:rsid w:val="006B6D3E"/>
    <w:pPr>
      <w:spacing w:after="120"/>
      <w:ind w:left="566"/>
      <w:contextualSpacing/>
    </w:pPr>
  </w:style>
  <w:style w:type="paragraph" w:styleId="ListContinue3">
    <w:name w:val="List Continue 3"/>
    <w:basedOn w:val="Normal"/>
    <w:uiPriority w:val="99"/>
    <w:semiHidden/>
    <w:unhideWhenUsed/>
    <w:rsid w:val="006B6D3E"/>
    <w:pPr>
      <w:spacing w:after="120"/>
      <w:ind w:left="849"/>
      <w:contextualSpacing/>
    </w:pPr>
  </w:style>
  <w:style w:type="paragraph" w:styleId="ListContinue4">
    <w:name w:val="List Continue 4"/>
    <w:basedOn w:val="Normal"/>
    <w:uiPriority w:val="99"/>
    <w:semiHidden/>
    <w:unhideWhenUsed/>
    <w:rsid w:val="006B6D3E"/>
    <w:pPr>
      <w:spacing w:after="120"/>
      <w:ind w:left="1132"/>
      <w:contextualSpacing/>
    </w:pPr>
  </w:style>
  <w:style w:type="paragraph" w:styleId="ListContinue5">
    <w:name w:val="List Continue 5"/>
    <w:basedOn w:val="Normal"/>
    <w:uiPriority w:val="99"/>
    <w:semiHidden/>
    <w:unhideWhenUsed/>
    <w:rsid w:val="006B6D3E"/>
    <w:pPr>
      <w:spacing w:after="120"/>
      <w:ind w:left="1415"/>
      <w:contextualSpacing/>
    </w:pPr>
  </w:style>
  <w:style w:type="paragraph" w:styleId="ListNumber">
    <w:name w:val="List Number"/>
    <w:basedOn w:val="Normal"/>
    <w:uiPriority w:val="99"/>
    <w:semiHidden/>
    <w:unhideWhenUsed/>
    <w:rsid w:val="006B6D3E"/>
    <w:pPr>
      <w:tabs>
        <w:tab w:val="num" w:pos="360"/>
      </w:tabs>
      <w:ind w:left="360" w:hanging="360"/>
      <w:contextualSpacing/>
    </w:pPr>
  </w:style>
  <w:style w:type="paragraph" w:styleId="ListNumber2">
    <w:name w:val="List Number 2"/>
    <w:basedOn w:val="Normal"/>
    <w:uiPriority w:val="99"/>
    <w:semiHidden/>
    <w:unhideWhenUsed/>
    <w:rsid w:val="006B6D3E"/>
    <w:pPr>
      <w:tabs>
        <w:tab w:val="num" w:pos="643"/>
      </w:tabs>
      <w:ind w:left="643" w:hanging="360"/>
      <w:contextualSpacing/>
    </w:pPr>
  </w:style>
  <w:style w:type="paragraph" w:styleId="ListNumber3">
    <w:name w:val="List Number 3"/>
    <w:basedOn w:val="Normal"/>
    <w:uiPriority w:val="99"/>
    <w:semiHidden/>
    <w:unhideWhenUsed/>
    <w:rsid w:val="006B6D3E"/>
    <w:pPr>
      <w:tabs>
        <w:tab w:val="num" w:pos="926"/>
      </w:tabs>
      <w:ind w:left="926" w:hanging="360"/>
      <w:contextualSpacing/>
    </w:pPr>
  </w:style>
  <w:style w:type="paragraph" w:styleId="ListNumber4">
    <w:name w:val="List Number 4"/>
    <w:basedOn w:val="Normal"/>
    <w:uiPriority w:val="99"/>
    <w:semiHidden/>
    <w:unhideWhenUsed/>
    <w:rsid w:val="006B6D3E"/>
    <w:pPr>
      <w:tabs>
        <w:tab w:val="num" w:pos="1209"/>
      </w:tabs>
      <w:ind w:left="1209" w:hanging="360"/>
      <w:contextualSpacing/>
    </w:pPr>
  </w:style>
  <w:style w:type="paragraph" w:styleId="ListNumber5">
    <w:name w:val="List Number 5"/>
    <w:basedOn w:val="Normal"/>
    <w:uiPriority w:val="99"/>
    <w:semiHidden/>
    <w:unhideWhenUsed/>
    <w:rsid w:val="006B6D3E"/>
    <w:pPr>
      <w:tabs>
        <w:tab w:val="num" w:pos="1800"/>
      </w:tabs>
      <w:ind w:left="1800" w:hanging="360"/>
      <w:contextualSpacing/>
    </w:pPr>
  </w:style>
  <w:style w:type="table" w:styleId="ListTable1Light">
    <w:name w:val="List Table 1 Light"/>
    <w:basedOn w:val="TableNormal"/>
    <w:uiPriority w:val="46"/>
    <w:rsid w:val="006B6D3E"/>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6B6D3E"/>
    <w:pPr>
      <w:spacing w:after="0" w:line="240" w:lineRule="auto"/>
    </w:pPr>
    <w:tblPr>
      <w:tblStyleRowBandSize w:val="1"/>
      <w:tblStyleColBandSize w:val="1"/>
    </w:tblPr>
    <w:tblStylePr w:type="firstRow">
      <w:rPr>
        <w:b/>
        <w:bCs/>
      </w:rPr>
      <w:tblPr/>
      <w:tcPr>
        <w:tcBorders>
          <w:bottom w:val="single" w:sz="4" w:space="0" w:color="45B0E1" w:themeColor="accent1" w:themeTint="99"/>
        </w:tcBorders>
      </w:tcPr>
    </w:tblStylePr>
    <w:tblStylePr w:type="lastRow">
      <w:rPr>
        <w:b/>
        <w:bCs/>
      </w:rPr>
      <w:tblPr/>
      <w:tcPr>
        <w:tcBorders>
          <w:top w:val="sing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ListTable1Light-Accent2">
    <w:name w:val="List Table 1 Light Accent 2"/>
    <w:basedOn w:val="TableNormal"/>
    <w:uiPriority w:val="46"/>
    <w:rsid w:val="006B6D3E"/>
    <w:pPr>
      <w:spacing w:after="0" w:line="240" w:lineRule="auto"/>
    </w:pPr>
    <w:tblPr>
      <w:tblStyleRowBandSize w:val="1"/>
      <w:tblStyleColBandSize w:val="1"/>
    </w:tblPr>
    <w:tblStylePr w:type="firstRow">
      <w:rPr>
        <w:b/>
        <w:bCs/>
      </w:rPr>
      <w:tblPr/>
      <w:tcPr>
        <w:tcBorders>
          <w:bottom w:val="single" w:sz="4" w:space="0" w:color="F1A983" w:themeColor="accent2" w:themeTint="99"/>
        </w:tcBorders>
      </w:tcPr>
    </w:tblStylePr>
    <w:tblStylePr w:type="lastRow">
      <w:rPr>
        <w:b/>
        <w:bCs/>
      </w:rPr>
      <w:tblPr/>
      <w:tcPr>
        <w:tcBorders>
          <w:top w:val="single" w:sz="4" w:space="0" w:color="F1A983" w:themeColor="accent2" w:themeTint="99"/>
        </w:tcBorders>
      </w:tcPr>
    </w:tblStylePr>
    <w:tblStylePr w:type="firstCol">
      <w:rPr>
        <w:b/>
        <w:bCs/>
      </w:rPr>
    </w:tblStylePr>
    <w:tblStylePr w:type="lastCol">
      <w:rPr>
        <w:b/>
        <w:bCs/>
      </w:rPr>
    </w:tblStylePr>
    <w:tblStylePr w:type="band1Vert">
      <w:tblPr/>
      <w:tcPr>
        <w:shd w:val="clear" w:color="auto" w:fill="FAE2D5" w:themeFill="accent2" w:themeFillTint="33"/>
      </w:tcPr>
    </w:tblStylePr>
    <w:tblStylePr w:type="band1Horz">
      <w:tblPr/>
      <w:tcPr>
        <w:shd w:val="clear" w:color="auto" w:fill="FAE2D5" w:themeFill="accent2" w:themeFillTint="33"/>
      </w:tcPr>
    </w:tblStylePr>
  </w:style>
  <w:style w:type="table" w:styleId="ListTable1Light-Accent3">
    <w:name w:val="List Table 1 Light Accent 3"/>
    <w:basedOn w:val="TableNormal"/>
    <w:uiPriority w:val="46"/>
    <w:rsid w:val="006B6D3E"/>
    <w:pPr>
      <w:spacing w:after="0" w:line="240" w:lineRule="auto"/>
    </w:pPr>
    <w:tblPr>
      <w:tblStyleRowBandSize w:val="1"/>
      <w:tblStyleColBandSize w:val="1"/>
    </w:tblPr>
    <w:tblStylePr w:type="firstRow">
      <w:rPr>
        <w:b/>
        <w:bCs/>
      </w:rPr>
      <w:tblPr/>
      <w:tcPr>
        <w:tcBorders>
          <w:bottom w:val="single" w:sz="4" w:space="0" w:color="47D459" w:themeColor="accent3" w:themeTint="99"/>
        </w:tcBorders>
      </w:tcPr>
    </w:tblStylePr>
    <w:tblStylePr w:type="lastRow">
      <w:rPr>
        <w:b/>
        <w:bCs/>
      </w:rPr>
      <w:tblPr/>
      <w:tcPr>
        <w:tcBorders>
          <w:top w:val="single" w:sz="4" w:space="0" w:color="47D459" w:themeColor="accent3" w:themeTint="99"/>
        </w:tcBorders>
      </w:tcPr>
    </w:tblStylePr>
    <w:tblStylePr w:type="firstCol">
      <w:rPr>
        <w:b/>
        <w:bCs/>
      </w:rPr>
    </w:tblStylePr>
    <w:tblStylePr w:type="lastCol">
      <w:rPr>
        <w:b/>
        <w:bCs/>
      </w:rPr>
    </w:tblStylePr>
    <w:tblStylePr w:type="band1Vert">
      <w:tblPr/>
      <w:tcPr>
        <w:shd w:val="clear" w:color="auto" w:fill="C1F0C7" w:themeFill="accent3" w:themeFillTint="33"/>
      </w:tcPr>
    </w:tblStylePr>
    <w:tblStylePr w:type="band1Horz">
      <w:tblPr/>
      <w:tcPr>
        <w:shd w:val="clear" w:color="auto" w:fill="C1F0C7" w:themeFill="accent3" w:themeFillTint="33"/>
      </w:tcPr>
    </w:tblStylePr>
  </w:style>
  <w:style w:type="table" w:styleId="ListTable1Light-Accent4">
    <w:name w:val="List Table 1 Light Accent 4"/>
    <w:basedOn w:val="TableNormal"/>
    <w:uiPriority w:val="46"/>
    <w:rsid w:val="006B6D3E"/>
    <w:pPr>
      <w:spacing w:after="0" w:line="240" w:lineRule="auto"/>
    </w:pPr>
    <w:tblPr>
      <w:tblStyleRowBandSize w:val="1"/>
      <w:tblStyleColBandSize w:val="1"/>
    </w:tblPr>
    <w:tblStylePr w:type="firstRow">
      <w:rPr>
        <w:b/>
        <w:bCs/>
      </w:rPr>
      <w:tblPr/>
      <w:tcPr>
        <w:tcBorders>
          <w:bottom w:val="single" w:sz="4" w:space="0" w:color="60CAF3" w:themeColor="accent4" w:themeTint="99"/>
        </w:tcBorders>
      </w:tcPr>
    </w:tblStylePr>
    <w:tblStylePr w:type="lastRow">
      <w:rPr>
        <w:b/>
        <w:bCs/>
      </w:rPr>
      <w:tblPr/>
      <w:tcPr>
        <w:tcBorders>
          <w:top w:val="single" w:sz="4" w:space="0" w:color="60CAF3" w:themeColor="accent4" w:themeTint="99"/>
        </w:tcBorders>
      </w:tcPr>
    </w:tblStylePr>
    <w:tblStylePr w:type="firstCol">
      <w:rPr>
        <w:b/>
        <w:bCs/>
      </w:rPr>
    </w:tblStylePr>
    <w:tblStylePr w:type="lastCol">
      <w:rPr>
        <w:b/>
        <w:bCs/>
      </w:rPr>
    </w:tblStylePr>
    <w:tblStylePr w:type="band1Vert">
      <w:tblPr/>
      <w:tcPr>
        <w:shd w:val="clear" w:color="auto" w:fill="CAEDFB" w:themeFill="accent4" w:themeFillTint="33"/>
      </w:tcPr>
    </w:tblStylePr>
    <w:tblStylePr w:type="band1Horz">
      <w:tblPr/>
      <w:tcPr>
        <w:shd w:val="clear" w:color="auto" w:fill="CAEDFB" w:themeFill="accent4" w:themeFillTint="33"/>
      </w:tcPr>
    </w:tblStylePr>
  </w:style>
  <w:style w:type="table" w:styleId="ListTable1Light-Accent5">
    <w:name w:val="List Table 1 Light Accent 5"/>
    <w:basedOn w:val="TableNormal"/>
    <w:uiPriority w:val="46"/>
    <w:rsid w:val="006B6D3E"/>
    <w:pPr>
      <w:spacing w:after="0" w:line="240" w:lineRule="auto"/>
    </w:pPr>
    <w:tblPr>
      <w:tblStyleRowBandSize w:val="1"/>
      <w:tblStyleColBandSize w:val="1"/>
    </w:tblPr>
    <w:tblStylePr w:type="firstRow">
      <w:rPr>
        <w:b/>
        <w:bCs/>
      </w:rPr>
      <w:tblPr/>
      <w:tcPr>
        <w:tcBorders>
          <w:bottom w:val="single" w:sz="4" w:space="0" w:color="D86DCB" w:themeColor="accent5" w:themeTint="99"/>
        </w:tcBorders>
      </w:tcPr>
    </w:tblStylePr>
    <w:tblStylePr w:type="lastRow">
      <w:rPr>
        <w:b/>
        <w:bCs/>
      </w:rPr>
      <w:tblPr/>
      <w:tcPr>
        <w:tcBorders>
          <w:top w:val="single" w:sz="4" w:space="0" w:color="D86DCB" w:themeColor="accent5" w:themeTint="99"/>
        </w:tcBorders>
      </w:tcPr>
    </w:tblStylePr>
    <w:tblStylePr w:type="firstCol">
      <w:rPr>
        <w:b/>
        <w:bCs/>
      </w:rPr>
    </w:tblStylePr>
    <w:tblStylePr w:type="lastCol">
      <w:rPr>
        <w:b/>
        <w:bCs/>
      </w:rPr>
    </w:tblStylePr>
    <w:tblStylePr w:type="band1Vert">
      <w:tblPr/>
      <w:tcPr>
        <w:shd w:val="clear" w:color="auto" w:fill="F2CEED" w:themeFill="accent5" w:themeFillTint="33"/>
      </w:tcPr>
    </w:tblStylePr>
    <w:tblStylePr w:type="band1Horz">
      <w:tblPr/>
      <w:tcPr>
        <w:shd w:val="clear" w:color="auto" w:fill="F2CEED" w:themeFill="accent5" w:themeFillTint="33"/>
      </w:tcPr>
    </w:tblStylePr>
  </w:style>
  <w:style w:type="table" w:styleId="ListTable1Light-Accent6">
    <w:name w:val="List Table 1 Light Accent 6"/>
    <w:basedOn w:val="TableNormal"/>
    <w:uiPriority w:val="46"/>
    <w:rsid w:val="006B6D3E"/>
    <w:pPr>
      <w:spacing w:after="0" w:line="240" w:lineRule="auto"/>
    </w:pPr>
    <w:tblPr>
      <w:tblStyleRowBandSize w:val="1"/>
      <w:tblStyleColBandSize w:val="1"/>
    </w:tblPr>
    <w:tblStylePr w:type="firstRow">
      <w:rPr>
        <w:b/>
        <w:bCs/>
      </w:rPr>
      <w:tblPr/>
      <w:tcPr>
        <w:tcBorders>
          <w:bottom w:val="single" w:sz="4" w:space="0" w:color="8DD873" w:themeColor="accent6" w:themeTint="99"/>
        </w:tcBorders>
      </w:tcPr>
    </w:tblStylePr>
    <w:tblStylePr w:type="lastRow">
      <w:rPr>
        <w:b/>
        <w:bCs/>
      </w:rPr>
      <w:tblPr/>
      <w:tcPr>
        <w:tcBorders>
          <w:top w:val="single" w:sz="4" w:space="0" w:color="8DD873" w:themeColor="accent6" w:themeTint="99"/>
        </w:tcBorders>
      </w:tcPr>
    </w:tblStylePr>
    <w:tblStylePr w:type="firstCol">
      <w:rPr>
        <w:b/>
        <w:bCs/>
      </w:rPr>
    </w:tblStylePr>
    <w:tblStylePr w:type="lastCol">
      <w:rPr>
        <w:b/>
        <w:bCs/>
      </w:rPr>
    </w:tblStylePr>
    <w:tblStylePr w:type="band1Vert">
      <w:tblPr/>
      <w:tcPr>
        <w:shd w:val="clear" w:color="auto" w:fill="D9F2D0" w:themeFill="accent6" w:themeFillTint="33"/>
      </w:tcPr>
    </w:tblStylePr>
    <w:tblStylePr w:type="band1Horz">
      <w:tblPr/>
      <w:tcPr>
        <w:shd w:val="clear" w:color="auto" w:fill="D9F2D0" w:themeFill="accent6" w:themeFillTint="33"/>
      </w:tcPr>
    </w:tblStylePr>
  </w:style>
  <w:style w:type="table" w:styleId="ListTable2">
    <w:name w:val="List Table 2"/>
    <w:basedOn w:val="TableNormal"/>
    <w:uiPriority w:val="47"/>
    <w:rsid w:val="006B6D3E"/>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6B6D3E"/>
    <w:pPr>
      <w:spacing w:after="0" w:line="240" w:lineRule="auto"/>
    </w:pPr>
    <w:tblPr>
      <w:tblStyleRowBandSize w:val="1"/>
      <w:tblStyleColBandSize w:val="1"/>
      <w:tblBorders>
        <w:top w:val="single" w:sz="4" w:space="0" w:color="45B0E1" w:themeColor="accent1" w:themeTint="99"/>
        <w:bottom w:val="single" w:sz="4" w:space="0" w:color="45B0E1" w:themeColor="accent1" w:themeTint="99"/>
        <w:insideH w:val="single" w:sz="4" w:space="0" w:color="45B0E1"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ListTable2-Accent2">
    <w:name w:val="List Table 2 Accent 2"/>
    <w:basedOn w:val="TableNormal"/>
    <w:uiPriority w:val="47"/>
    <w:rsid w:val="006B6D3E"/>
    <w:pPr>
      <w:spacing w:after="0" w:line="240" w:lineRule="auto"/>
    </w:pPr>
    <w:tblPr>
      <w:tblStyleRowBandSize w:val="1"/>
      <w:tblStyleColBandSize w:val="1"/>
      <w:tblBorders>
        <w:top w:val="single" w:sz="4" w:space="0" w:color="F1A983" w:themeColor="accent2" w:themeTint="99"/>
        <w:bottom w:val="single" w:sz="4" w:space="0" w:color="F1A983" w:themeColor="accent2" w:themeTint="99"/>
        <w:insideH w:val="single" w:sz="4" w:space="0" w:color="F1A9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hemeFill="accent2" w:themeFillTint="33"/>
      </w:tcPr>
    </w:tblStylePr>
    <w:tblStylePr w:type="band1Horz">
      <w:tblPr/>
      <w:tcPr>
        <w:shd w:val="clear" w:color="auto" w:fill="FAE2D5" w:themeFill="accent2" w:themeFillTint="33"/>
      </w:tcPr>
    </w:tblStylePr>
  </w:style>
  <w:style w:type="table" w:styleId="ListTable2-Accent3">
    <w:name w:val="List Table 2 Accent 3"/>
    <w:basedOn w:val="TableNormal"/>
    <w:uiPriority w:val="47"/>
    <w:rsid w:val="006B6D3E"/>
    <w:pPr>
      <w:spacing w:after="0" w:line="240" w:lineRule="auto"/>
    </w:pPr>
    <w:tblPr>
      <w:tblStyleRowBandSize w:val="1"/>
      <w:tblStyleColBandSize w:val="1"/>
      <w:tblBorders>
        <w:top w:val="single" w:sz="4" w:space="0" w:color="47D459" w:themeColor="accent3" w:themeTint="99"/>
        <w:bottom w:val="single" w:sz="4" w:space="0" w:color="47D459" w:themeColor="accent3" w:themeTint="99"/>
        <w:insideH w:val="single" w:sz="4" w:space="0" w:color="47D45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F0C7" w:themeFill="accent3" w:themeFillTint="33"/>
      </w:tcPr>
    </w:tblStylePr>
    <w:tblStylePr w:type="band1Horz">
      <w:tblPr/>
      <w:tcPr>
        <w:shd w:val="clear" w:color="auto" w:fill="C1F0C7" w:themeFill="accent3" w:themeFillTint="33"/>
      </w:tcPr>
    </w:tblStylePr>
  </w:style>
  <w:style w:type="table" w:styleId="ListTable2-Accent4">
    <w:name w:val="List Table 2 Accent 4"/>
    <w:basedOn w:val="TableNormal"/>
    <w:uiPriority w:val="47"/>
    <w:rsid w:val="006B6D3E"/>
    <w:pPr>
      <w:spacing w:after="0" w:line="240" w:lineRule="auto"/>
    </w:pPr>
    <w:tblPr>
      <w:tblStyleRowBandSize w:val="1"/>
      <w:tblStyleColBandSize w:val="1"/>
      <w:tblBorders>
        <w:top w:val="single" w:sz="4" w:space="0" w:color="60CAF3" w:themeColor="accent4" w:themeTint="99"/>
        <w:bottom w:val="single" w:sz="4" w:space="0" w:color="60CAF3" w:themeColor="accent4" w:themeTint="99"/>
        <w:insideH w:val="single" w:sz="4" w:space="0" w:color="60CAF3"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AEDFB" w:themeFill="accent4" w:themeFillTint="33"/>
      </w:tcPr>
    </w:tblStylePr>
    <w:tblStylePr w:type="band1Horz">
      <w:tblPr/>
      <w:tcPr>
        <w:shd w:val="clear" w:color="auto" w:fill="CAEDFB" w:themeFill="accent4" w:themeFillTint="33"/>
      </w:tcPr>
    </w:tblStylePr>
  </w:style>
  <w:style w:type="table" w:styleId="ListTable2-Accent5">
    <w:name w:val="List Table 2 Accent 5"/>
    <w:basedOn w:val="TableNormal"/>
    <w:uiPriority w:val="47"/>
    <w:rsid w:val="006B6D3E"/>
    <w:pPr>
      <w:spacing w:after="0" w:line="240" w:lineRule="auto"/>
    </w:pPr>
    <w:tblPr>
      <w:tblStyleRowBandSize w:val="1"/>
      <w:tblStyleColBandSize w:val="1"/>
      <w:tblBorders>
        <w:top w:val="single" w:sz="4" w:space="0" w:color="D86DCB" w:themeColor="accent5" w:themeTint="99"/>
        <w:bottom w:val="single" w:sz="4" w:space="0" w:color="D86DCB" w:themeColor="accent5" w:themeTint="99"/>
        <w:insideH w:val="single" w:sz="4" w:space="0" w:color="D86DCB"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CEED" w:themeFill="accent5" w:themeFillTint="33"/>
      </w:tcPr>
    </w:tblStylePr>
    <w:tblStylePr w:type="band1Horz">
      <w:tblPr/>
      <w:tcPr>
        <w:shd w:val="clear" w:color="auto" w:fill="F2CEED" w:themeFill="accent5" w:themeFillTint="33"/>
      </w:tcPr>
    </w:tblStylePr>
  </w:style>
  <w:style w:type="table" w:styleId="ListTable2-Accent6">
    <w:name w:val="List Table 2 Accent 6"/>
    <w:basedOn w:val="TableNormal"/>
    <w:uiPriority w:val="47"/>
    <w:rsid w:val="006B6D3E"/>
    <w:pPr>
      <w:spacing w:after="0" w:line="240" w:lineRule="auto"/>
    </w:pPr>
    <w:tblPr>
      <w:tblStyleRowBandSize w:val="1"/>
      <w:tblStyleColBandSize w:val="1"/>
      <w:tblBorders>
        <w:top w:val="single" w:sz="4" w:space="0" w:color="8DD873" w:themeColor="accent6" w:themeTint="99"/>
        <w:bottom w:val="single" w:sz="4" w:space="0" w:color="8DD873" w:themeColor="accent6" w:themeTint="99"/>
        <w:insideH w:val="single" w:sz="4" w:space="0" w:color="8DD87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F2D0" w:themeFill="accent6" w:themeFillTint="33"/>
      </w:tcPr>
    </w:tblStylePr>
    <w:tblStylePr w:type="band1Horz">
      <w:tblPr/>
      <w:tcPr>
        <w:shd w:val="clear" w:color="auto" w:fill="D9F2D0" w:themeFill="accent6" w:themeFillTint="33"/>
      </w:tcPr>
    </w:tblStylePr>
  </w:style>
  <w:style w:type="table" w:styleId="ListTable3">
    <w:name w:val="List Table 3"/>
    <w:basedOn w:val="TableNormal"/>
    <w:uiPriority w:val="48"/>
    <w:rsid w:val="006B6D3E"/>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6B6D3E"/>
    <w:pPr>
      <w:spacing w:after="0" w:line="240" w:lineRule="auto"/>
    </w:pPr>
    <w:tblPr>
      <w:tblStyleRowBandSize w:val="1"/>
      <w:tblStyleColBandSize w:val="1"/>
      <w:tblBorders>
        <w:top w:val="single" w:sz="4" w:space="0" w:color="156082" w:themeColor="accent1"/>
        <w:left w:val="single" w:sz="4" w:space="0" w:color="156082" w:themeColor="accent1"/>
        <w:bottom w:val="single" w:sz="4" w:space="0" w:color="156082" w:themeColor="accent1"/>
        <w:right w:val="single" w:sz="4" w:space="0" w:color="156082" w:themeColor="accent1"/>
      </w:tblBorders>
    </w:tblPr>
    <w:tblStylePr w:type="firstRow">
      <w:rPr>
        <w:b/>
        <w:bCs/>
        <w:color w:val="FFFFFF" w:themeColor="background1"/>
      </w:rPr>
      <w:tblPr/>
      <w:tcPr>
        <w:shd w:val="clear" w:color="auto" w:fill="156082" w:themeFill="accent1"/>
      </w:tcPr>
    </w:tblStylePr>
    <w:tblStylePr w:type="lastRow">
      <w:rPr>
        <w:b/>
        <w:bCs/>
      </w:rPr>
      <w:tblPr/>
      <w:tcPr>
        <w:tcBorders>
          <w:top w:val="double" w:sz="4" w:space="0" w:color="156082"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56082" w:themeColor="accent1"/>
          <w:right w:val="single" w:sz="4" w:space="0" w:color="156082" w:themeColor="accent1"/>
        </w:tcBorders>
      </w:tcPr>
    </w:tblStylePr>
    <w:tblStylePr w:type="band1Horz">
      <w:tblPr/>
      <w:tcPr>
        <w:tcBorders>
          <w:top w:val="single" w:sz="4" w:space="0" w:color="156082" w:themeColor="accent1"/>
          <w:bottom w:val="single" w:sz="4" w:space="0" w:color="156082"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themeColor="accent1"/>
          <w:left w:val="nil"/>
        </w:tcBorders>
      </w:tcPr>
    </w:tblStylePr>
    <w:tblStylePr w:type="swCell">
      <w:tblPr/>
      <w:tcPr>
        <w:tcBorders>
          <w:top w:val="double" w:sz="4" w:space="0" w:color="156082" w:themeColor="accent1"/>
          <w:right w:val="nil"/>
        </w:tcBorders>
      </w:tcPr>
    </w:tblStylePr>
  </w:style>
  <w:style w:type="table" w:styleId="ListTable3-Accent2">
    <w:name w:val="List Table 3 Accent 2"/>
    <w:basedOn w:val="TableNormal"/>
    <w:uiPriority w:val="48"/>
    <w:rsid w:val="006B6D3E"/>
    <w:pPr>
      <w:spacing w:after="0" w:line="240" w:lineRule="auto"/>
    </w:pPr>
    <w:tblPr>
      <w:tblStyleRowBandSize w:val="1"/>
      <w:tblStyleColBandSize w:val="1"/>
      <w:tblBorders>
        <w:top w:val="single" w:sz="4" w:space="0" w:color="E97132" w:themeColor="accent2"/>
        <w:left w:val="single" w:sz="4" w:space="0" w:color="E97132" w:themeColor="accent2"/>
        <w:bottom w:val="single" w:sz="4" w:space="0" w:color="E97132" w:themeColor="accent2"/>
        <w:right w:val="single" w:sz="4" w:space="0" w:color="E97132" w:themeColor="accent2"/>
      </w:tblBorders>
    </w:tblPr>
    <w:tblStylePr w:type="firstRow">
      <w:rPr>
        <w:b/>
        <w:bCs/>
        <w:color w:val="FFFFFF" w:themeColor="background1"/>
      </w:rPr>
      <w:tblPr/>
      <w:tcPr>
        <w:shd w:val="clear" w:color="auto" w:fill="E97132" w:themeFill="accent2"/>
      </w:tcPr>
    </w:tblStylePr>
    <w:tblStylePr w:type="lastRow">
      <w:rPr>
        <w:b/>
        <w:bCs/>
      </w:rPr>
      <w:tblPr/>
      <w:tcPr>
        <w:tcBorders>
          <w:top w:val="double" w:sz="4" w:space="0" w:color="E97132"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97132" w:themeColor="accent2"/>
          <w:right w:val="single" w:sz="4" w:space="0" w:color="E97132" w:themeColor="accent2"/>
        </w:tcBorders>
      </w:tcPr>
    </w:tblStylePr>
    <w:tblStylePr w:type="band1Horz">
      <w:tblPr/>
      <w:tcPr>
        <w:tcBorders>
          <w:top w:val="single" w:sz="4" w:space="0" w:color="E97132" w:themeColor="accent2"/>
          <w:bottom w:val="single" w:sz="4" w:space="0" w:color="E97132"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97132" w:themeColor="accent2"/>
          <w:left w:val="nil"/>
        </w:tcBorders>
      </w:tcPr>
    </w:tblStylePr>
    <w:tblStylePr w:type="swCell">
      <w:tblPr/>
      <w:tcPr>
        <w:tcBorders>
          <w:top w:val="double" w:sz="4" w:space="0" w:color="E97132" w:themeColor="accent2"/>
          <w:right w:val="nil"/>
        </w:tcBorders>
      </w:tcPr>
    </w:tblStylePr>
  </w:style>
  <w:style w:type="table" w:styleId="ListTable3-Accent3">
    <w:name w:val="List Table 3 Accent 3"/>
    <w:basedOn w:val="TableNormal"/>
    <w:uiPriority w:val="48"/>
    <w:rsid w:val="006B6D3E"/>
    <w:pPr>
      <w:spacing w:after="0" w:line="240" w:lineRule="auto"/>
    </w:pPr>
    <w:tblPr>
      <w:tblStyleRowBandSize w:val="1"/>
      <w:tblStyleColBandSize w:val="1"/>
      <w:tblBorders>
        <w:top w:val="single" w:sz="4" w:space="0" w:color="196B24" w:themeColor="accent3"/>
        <w:left w:val="single" w:sz="4" w:space="0" w:color="196B24" w:themeColor="accent3"/>
        <w:bottom w:val="single" w:sz="4" w:space="0" w:color="196B24" w:themeColor="accent3"/>
        <w:right w:val="single" w:sz="4" w:space="0" w:color="196B24" w:themeColor="accent3"/>
      </w:tblBorders>
    </w:tblPr>
    <w:tblStylePr w:type="firstRow">
      <w:rPr>
        <w:b/>
        <w:bCs/>
        <w:color w:val="FFFFFF" w:themeColor="background1"/>
      </w:rPr>
      <w:tblPr/>
      <w:tcPr>
        <w:shd w:val="clear" w:color="auto" w:fill="196B24" w:themeFill="accent3"/>
      </w:tcPr>
    </w:tblStylePr>
    <w:tblStylePr w:type="lastRow">
      <w:rPr>
        <w:b/>
        <w:bCs/>
      </w:rPr>
      <w:tblPr/>
      <w:tcPr>
        <w:tcBorders>
          <w:top w:val="double" w:sz="4" w:space="0" w:color="196B24"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96B24" w:themeColor="accent3"/>
          <w:right w:val="single" w:sz="4" w:space="0" w:color="196B24" w:themeColor="accent3"/>
        </w:tcBorders>
      </w:tcPr>
    </w:tblStylePr>
    <w:tblStylePr w:type="band1Horz">
      <w:tblPr/>
      <w:tcPr>
        <w:tcBorders>
          <w:top w:val="single" w:sz="4" w:space="0" w:color="196B24" w:themeColor="accent3"/>
          <w:bottom w:val="single" w:sz="4" w:space="0" w:color="196B24"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6B24" w:themeColor="accent3"/>
          <w:left w:val="nil"/>
        </w:tcBorders>
      </w:tcPr>
    </w:tblStylePr>
    <w:tblStylePr w:type="swCell">
      <w:tblPr/>
      <w:tcPr>
        <w:tcBorders>
          <w:top w:val="double" w:sz="4" w:space="0" w:color="196B24" w:themeColor="accent3"/>
          <w:right w:val="nil"/>
        </w:tcBorders>
      </w:tcPr>
    </w:tblStylePr>
  </w:style>
  <w:style w:type="table" w:styleId="ListTable3-Accent4">
    <w:name w:val="List Table 3 Accent 4"/>
    <w:basedOn w:val="TableNormal"/>
    <w:uiPriority w:val="48"/>
    <w:rsid w:val="006B6D3E"/>
    <w:pPr>
      <w:spacing w:after="0" w:line="240" w:lineRule="auto"/>
    </w:pPr>
    <w:tblPr>
      <w:tblStyleRowBandSize w:val="1"/>
      <w:tblStyleColBandSize w:val="1"/>
      <w:tblBorders>
        <w:top w:val="single" w:sz="4" w:space="0" w:color="0F9ED5" w:themeColor="accent4"/>
        <w:left w:val="single" w:sz="4" w:space="0" w:color="0F9ED5" w:themeColor="accent4"/>
        <w:bottom w:val="single" w:sz="4" w:space="0" w:color="0F9ED5" w:themeColor="accent4"/>
        <w:right w:val="single" w:sz="4" w:space="0" w:color="0F9ED5" w:themeColor="accent4"/>
      </w:tblBorders>
    </w:tblPr>
    <w:tblStylePr w:type="firstRow">
      <w:rPr>
        <w:b/>
        <w:bCs/>
        <w:color w:val="FFFFFF" w:themeColor="background1"/>
      </w:rPr>
      <w:tblPr/>
      <w:tcPr>
        <w:shd w:val="clear" w:color="auto" w:fill="0F9ED5" w:themeFill="accent4"/>
      </w:tcPr>
    </w:tblStylePr>
    <w:tblStylePr w:type="lastRow">
      <w:rPr>
        <w:b/>
        <w:bCs/>
      </w:rPr>
      <w:tblPr/>
      <w:tcPr>
        <w:tcBorders>
          <w:top w:val="double" w:sz="4" w:space="0" w:color="0F9ED5"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F9ED5" w:themeColor="accent4"/>
          <w:right w:val="single" w:sz="4" w:space="0" w:color="0F9ED5" w:themeColor="accent4"/>
        </w:tcBorders>
      </w:tcPr>
    </w:tblStylePr>
    <w:tblStylePr w:type="band1Horz">
      <w:tblPr/>
      <w:tcPr>
        <w:tcBorders>
          <w:top w:val="single" w:sz="4" w:space="0" w:color="0F9ED5" w:themeColor="accent4"/>
          <w:bottom w:val="single" w:sz="4" w:space="0" w:color="0F9ED5"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F9ED5" w:themeColor="accent4"/>
          <w:left w:val="nil"/>
        </w:tcBorders>
      </w:tcPr>
    </w:tblStylePr>
    <w:tblStylePr w:type="swCell">
      <w:tblPr/>
      <w:tcPr>
        <w:tcBorders>
          <w:top w:val="double" w:sz="4" w:space="0" w:color="0F9ED5" w:themeColor="accent4"/>
          <w:right w:val="nil"/>
        </w:tcBorders>
      </w:tcPr>
    </w:tblStylePr>
  </w:style>
  <w:style w:type="table" w:styleId="ListTable3-Accent5">
    <w:name w:val="List Table 3 Accent 5"/>
    <w:basedOn w:val="TableNormal"/>
    <w:uiPriority w:val="48"/>
    <w:rsid w:val="006B6D3E"/>
    <w:pPr>
      <w:spacing w:after="0" w:line="240" w:lineRule="auto"/>
    </w:pPr>
    <w:tblPr>
      <w:tblStyleRowBandSize w:val="1"/>
      <w:tblStyleColBandSize w:val="1"/>
      <w:tblBorders>
        <w:top w:val="single" w:sz="4" w:space="0" w:color="A02B93" w:themeColor="accent5"/>
        <w:left w:val="single" w:sz="4" w:space="0" w:color="A02B93" w:themeColor="accent5"/>
        <w:bottom w:val="single" w:sz="4" w:space="0" w:color="A02B93" w:themeColor="accent5"/>
        <w:right w:val="single" w:sz="4" w:space="0" w:color="A02B93" w:themeColor="accent5"/>
      </w:tblBorders>
    </w:tblPr>
    <w:tblStylePr w:type="firstRow">
      <w:rPr>
        <w:b/>
        <w:bCs/>
        <w:color w:val="FFFFFF" w:themeColor="background1"/>
      </w:rPr>
      <w:tblPr/>
      <w:tcPr>
        <w:shd w:val="clear" w:color="auto" w:fill="A02B93" w:themeFill="accent5"/>
      </w:tcPr>
    </w:tblStylePr>
    <w:tblStylePr w:type="lastRow">
      <w:rPr>
        <w:b/>
        <w:bCs/>
      </w:rPr>
      <w:tblPr/>
      <w:tcPr>
        <w:tcBorders>
          <w:top w:val="double" w:sz="4" w:space="0" w:color="A02B93"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2B93" w:themeColor="accent5"/>
          <w:right w:val="single" w:sz="4" w:space="0" w:color="A02B93" w:themeColor="accent5"/>
        </w:tcBorders>
      </w:tcPr>
    </w:tblStylePr>
    <w:tblStylePr w:type="band1Horz">
      <w:tblPr/>
      <w:tcPr>
        <w:tcBorders>
          <w:top w:val="single" w:sz="4" w:space="0" w:color="A02B93" w:themeColor="accent5"/>
          <w:bottom w:val="single" w:sz="4" w:space="0" w:color="A02B93"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2B93" w:themeColor="accent5"/>
          <w:left w:val="nil"/>
        </w:tcBorders>
      </w:tcPr>
    </w:tblStylePr>
    <w:tblStylePr w:type="swCell">
      <w:tblPr/>
      <w:tcPr>
        <w:tcBorders>
          <w:top w:val="double" w:sz="4" w:space="0" w:color="A02B93" w:themeColor="accent5"/>
          <w:right w:val="nil"/>
        </w:tcBorders>
      </w:tcPr>
    </w:tblStylePr>
  </w:style>
  <w:style w:type="table" w:styleId="ListTable3-Accent6">
    <w:name w:val="List Table 3 Accent 6"/>
    <w:basedOn w:val="TableNormal"/>
    <w:uiPriority w:val="48"/>
    <w:rsid w:val="006B6D3E"/>
    <w:pPr>
      <w:spacing w:after="0" w:line="240" w:lineRule="auto"/>
    </w:pPr>
    <w:tblPr>
      <w:tblStyleRowBandSize w:val="1"/>
      <w:tblStyleColBandSize w:val="1"/>
      <w:tblBorders>
        <w:top w:val="single" w:sz="4" w:space="0" w:color="4EA72E" w:themeColor="accent6"/>
        <w:left w:val="single" w:sz="4" w:space="0" w:color="4EA72E" w:themeColor="accent6"/>
        <w:bottom w:val="single" w:sz="4" w:space="0" w:color="4EA72E" w:themeColor="accent6"/>
        <w:right w:val="single" w:sz="4" w:space="0" w:color="4EA72E" w:themeColor="accent6"/>
      </w:tblBorders>
    </w:tblPr>
    <w:tblStylePr w:type="firstRow">
      <w:rPr>
        <w:b/>
        <w:bCs/>
        <w:color w:val="FFFFFF" w:themeColor="background1"/>
      </w:rPr>
      <w:tblPr/>
      <w:tcPr>
        <w:shd w:val="clear" w:color="auto" w:fill="4EA72E" w:themeFill="accent6"/>
      </w:tcPr>
    </w:tblStylePr>
    <w:tblStylePr w:type="lastRow">
      <w:rPr>
        <w:b/>
        <w:bCs/>
      </w:rPr>
      <w:tblPr/>
      <w:tcPr>
        <w:tcBorders>
          <w:top w:val="double" w:sz="4" w:space="0" w:color="4EA72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EA72E" w:themeColor="accent6"/>
          <w:right w:val="single" w:sz="4" w:space="0" w:color="4EA72E" w:themeColor="accent6"/>
        </w:tcBorders>
      </w:tcPr>
    </w:tblStylePr>
    <w:tblStylePr w:type="band1Horz">
      <w:tblPr/>
      <w:tcPr>
        <w:tcBorders>
          <w:top w:val="single" w:sz="4" w:space="0" w:color="4EA72E" w:themeColor="accent6"/>
          <w:bottom w:val="single" w:sz="4" w:space="0" w:color="4EA72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EA72E" w:themeColor="accent6"/>
          <w:left w:val="nil"/>
        </w:tcBorders>
      </w:tcPr>
    </w:tblStylePr>
    <w:tblStylePr w:type="swCell">
      <w:tblPr/>
      <w:tcPr>
        <w:tcBorders>
          <w:top w:val="double" w:sz="4" w:space="0" w:color="4EA72E" w:themeColor="accent6"/>
          <w:right w:val="nil"/>
        </w:tcBorders>
      </w:tcPr>
    </w:tblStylePr>
  </w:style>
  <w:style w:type="table" w:styleId="ListTable4">
    <w:name w:val="List Table 4"/>
    <w:basedOn w:val="TableNormal"/>
    <w:uiPriority w:val="49"/>
    <w:rsid w:val="006B6D3E"/>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6B6D3E"/>
    <w:pPr>
      <w:spacing w:after="0" w:line="240" w:lineRule="auto"/>
    </w:p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tblBorders>
    </w:tblPr>
    <w:tblStylePr w:type="firstRow">
      <w:rPr>
        <w:b/>
        <w:bCs/>
        <w:color w:val="FFFFFF" w:themeColor="background1"/>
      </w:rPr>
      <w:tblPr/>
      <w:tcPr>
        <w:tcBorders>
          <w:top w:val="single" w:sz="4" w:space="0" w:color="156082" w:themeColor="accent1"/>
          <w:left w:val="single" w:sz="4" w:space="0" w:color="156082" w:themeColor="accent1"/>
          <w:bottom w:val="single" w:sz="4" w:space="0" w:color="156082" w:themeColor="accent1"/>
          <w:right w:val="single" w:sz="4" w:space="0" w:color="156082" w:themeColor="accent1"/>
          <w:insideH w:val="nil"/>
        </w:tcBorders>
        <w:shd w:val="clear" w:color="auto" w:fill="156082" w:themeFill="accent1"/>
      </w:tcPr>
    </w:tblStylePr>
    <w:tblStylePr w:type="lastRow">
      <w:rPr>
        <w:b/>
        <w:bCs/>
      </w:rPr>
      <w:tblPr/>
      <w:tcPr>
        <w:tcBorders>
          <w:top w:val="doub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ListTable4-Accent2">
    <w:name w:val="List Table 4 Accent 2"/>
    <w:basedOn w:val="TableNormal"/>
    <w:uiPriority w:val="49"/>
    <w:rsid w:val="006B6D3E"/>
    <w:pPr>
      <w:spacing w:after="0" w:line="240" w:lineRule="auto"/>
    </w:pPr>
    <w:tblPr>
      <w:tblStyleRowBandSize w:val="1"/>
      <w:tblStyleColBandSize w:val="1"/>
      <w:tblBorders>
        <w:top w:val="single" w:sz="4" w:space="0" w:color="F1A983" w:themeColor="accent2" w:themeTint="99"/>
        <w:left w:val="single" w:sz="4" w:space="0" w:color="F1A983" w:themeColor="accent2" w:themeTint="99"/>
        <w:bottom w:val="single" w:sz="4" w:space="0" w:color="F1A983" w:themeColor="accent2" w:themeTint="99"/>
        <w:right w:val="single" w:sz="4" w:space="0" w:color="F1A983" w:themeColor="accent2" w:themeTint="99"/>
        <w:insideH w:val="single" w:sz="4" w:space="0" w:color="F1A983" w:themeColor="accent2" w:themeTint="99"/>
      </w:tblBorders>
    </w:tblPr>
    <w:tblStylePr w:type="firstRow">
      <w:rPr>
        <w:b/>
        <w:bCs/>
        <w:color w:val="FFFFFF" w:themeColor="background1"/>
      </w:rPr>
      <w:tblPr/>
      <w:tcPr>
        <w:tcBorders>
          <w:top w:val="single" w:sz="4" w:space="0" w:color="E97132" w:themeColor="accent2"/>
          <w:left w:val="single" w:sz="4" w:space="0" w:color="E97132" w:themeColor="accent2"/>
          <w:bottom w:val="single" w:sz="4" w:space="0" w:color="E97132" w:themeColor="accent2"/>
          <w:right w:val="single" w:sz="4" w:space="0" w:color="E97132" w:themeColor="accent2"/>
          <w:insideH w:val="nil"/>
        </w:tcBorders>
        <w:shd w:val="clear" w:color="auto" w:fill="E97132" w:themeFill="accent2"/>
      </w:tcPr>
    </w:tblStylePr>
    <w:tblStylePr w:type="lastRow">
      <w:rPr>
        <w:b/>
        <w:bCs/>
      </w:rPr>
      <w:tblPr/>
      <w:tcPr>
        <w:tcBorders>
          <w:top w:val="double" w:sz="4" w:space="0" w:color="F1A983" w:themeColor="accent2" w:themeTint="99"/>
        </w:tcBorders>
      </w:tcPr>
    </w:tblStylePr>
    <w:tblStylePr w:type="firstCol">
      <w:rPr>
        <w:b/>
        <w:bCs/>
      </w:rPr>
    </w:tblStylePr>
    <w:tblStylePr w:type="lastCol">
      <w:rPr>
        <w:b/>
        <w:bCs/>
      </w:rPr>
    </w:tblStylePr>
    <w:tblStylePr w:type="band1Vert">
      <w:tblPr/>
      <w:tcPr>
        <w:shd w:val="clear" w:color="auto" w:fill="FAE2D5" w:themeFill="accent2" w:themeFillTint="33"/>
      </w:tcPr>
    </w:tblStylePr>
    <w:tblStylePr w:type="band1Horz">
      <w:tblPr/>
      <w:tcPr>
        <w:shd w:val="clear" w:color="auto" w:fill="FAE2D5" w:themeFill="accent2" w:themeFillTint="33"/>
      </w:tcPr>
    </w:tblStylePr>
  </w:style>
  <w:style w:type="table" w:styleId="ListTable4-Accent3">
    <w:name w:val="List Table 4 Accent 3"/>
    <w:basedOn w:val="TableNormal"/>
    <w:uiPriority w:val="49"/>
    <w:rsid w:val="006B6D3E"/>
    <w:pPr>
      <w:spacing w:after="0" w:line="240" w:lineRule="auto"/>
    </w:pPr>
    <w:tblPr>
      <w:tblStyleRowBandSize w:val="1"/>
      <w:tblStyleColBandSize w:val="1"/>
      <w:tblBorders>
        <w:top w:val="single" w:sz="4" w:space="0" w:color="47D459" w:themeColor="accent3" w:themeTint="99"/>
        <w:left w:val="single" w:sz="4" w:space="0" w:color="47D459" w:themeColor="accent3" w:themeTint="99"/>
        <w:bottom w:val="single" w:sz="4" w:space="0" w:color="47D459" w:themeColor="accent3" w:themeTint="99"/>
        <w:right w:val="single" w:sz="4" w:space="0" w:color="47D459" w:themeColor="accent3" w:themeTint="99"/>
        <w:insideH w:val="single" w:sz="4" w:space="0" w:color="47D459" w:themeColor="accent3" w:themeTint="99"/>
      </w:tblBorders>
    </w:tblPr>
    <w:tblStylePr w:type="firstRow">
      <w:rPr>
        <w:b/>
        <w:bCs/>
        <w:color w:val="FFFFFF" w:themeColor="background1"/>
      </w:rPr>
      <w:tblPr/>
      <w:tcPr>
        <w:tcBorders>
          <w:top w:val="single" w:sz="4" w:space="0" w:color="196B24" w:themeColor="accent3"/>
          <w:left w:val="single" w:sz="4" w:space="0" w:color="196B24" w:themeColor="accent3"/>
          <w:bottom w:val="single" w:sz="4" w:space="0" w:color="196B24" w:themeColor="accent3"/>
          <w:right w:val="single" w:sz="4" w:space="0" w:color="196B24" w:themeColor="accent3"/>
          <w:insideH w:val="nil"/>
        </w:tcBorders>
        <w:shd w:val="clear" w:color="auto" w:fill="196B24" w:themeFill="accent3"/>
      </w:tcPr>
    </w:tblStylePr>
    <w:tblStylePr w:type="lastRow">
      <w:rPr>
        <w:b/>
        <w:bCs/>
      </w:rPr>
      <w:tblPr/>
      <w:tcPr>
        <w:tcBorders>
          <w:top w:val="double" w:sz="4" w:space="0" w:color="47D459" w:themeColor="accent3" w:themeTint="99"/>
        </w:tcBorders>
      </w:tcPr>
    </w:tblStylePr>
    <w:tblStylePr w:type="firstCol">
      <w:rPr>
        <w:b/>
        <w:bCs/>
      </w:rPr>
    </w:tblStylePr>
    <w:tblStylePr w:type="lastCol">
      <w:rPr>
        <w:b/>
        <w:bCs/>
      </w:rPr>
    </w:tblStylePr>
    <w:tblStylePr w:type="band1Vert">
      <w:tblPr/>
      <w:tcPr>
        <w:shd w:val="clear" w:color="auto" w:fill="C1F0C7" w:themeFill="accent3" w:themeFillTint="33"/>
      </w:tcPr>
    </w:tblStylePr>
    <w:tblStylePr w:type="band1Horz">
      <w:tblPr/>
      <w:tcPr>
        <w:shd w:val="clear" w:color="auto" w:fill="C1F0C7" w:themeFill="accent3" w:themeFillTint="33"/>
      </w:tcPr>
    </w:tblStylePr>
  </w:style>
  <w:style w:type="table" w:styleId="ListTable4-Accent4">
    <w:name w:val="List Table 4 Accent 4"/>
    <w:basedOn w:val="TableNormal"/>
    <w:uiPriority w:val="49"/>
    <w:rsid w:val="006B6D3E"/>
    <w:pPr>
      <w:spacing w:after="0" w:line="240" w:lineRule="auto"/>
    </w:pPr>
    <w:tblPr>
      <w:tblStyleRowBandSize w:val="1"/>
      <w:tblStyleColBandSize w:val="1"/>
      <w:tblBorders>
        <w:top w:val="single" w:sz="4" w:space="0" w:color="60CAF3" w:themeColor="accent4" w:themeTint="99"/>
        <w:left w:val="single" w:sz="4" w:space="0" w:color="60CAF3" w:themeColor="accent4" w:themeTint="99"/>
        <w:bottom w:val="single" w:sz="4" w:space="0" w:color="60CAF3" w:themeColor="accent4" w:themeTint="99"/>
        <w:right w:val="single" w:sz="4" w:space="0" w:color="60CAF3" w:themeColor="accent4" w:themeTint="99"/>
        <w:insideH w:val="single" w:sz="4" w:space="0" w:color="60CAF3" w:themeColor="accent4" w:themeTint="99"/>
      </w:tblBorders>
    </w:tblPr>
    <w:tblStylePr w:type="firstRow">
      <w:rPr>
        <w:b/>
        <w:bCs/>
        <w:color w:val="FFFFFF" w:themeColor="background1"/>
      </w:rPr>
      <w:tblPr/>
      <w:tcPr>
        <w:tcBorders>
          <w:top w:val="single" w:sz="4" w:space="0" w:color="0F9ED5" w:themeColor="accent4"/>
          <w:left w:val="single" w:sz="4" w:space="0" w:color="0F9ED5" w:themeColor="accent4"/>
          <w:bottom w:val="single" w:sz="4" w:space="0" w:color="0F9ED5" w:themeColor="accent4"/>
          <w:right w:val="single" w:sz="4" w:space="0" w:color="0F9ED5" w:themeColor="accent4"/>
          <w:insideH w:val="nil"/>
        </w:tcBorders>
        <w:shd w:val="clear" w:color="auto" w:fill="0F9ED5" w:themeFill="accent4"/>
      </w:tcPr>
    </w:tblStylePr>
    <w:tblStylePr w:type="lastRow">
      <w:rPr>
        <w:b/>
        <w:bCs/>
      </w:rPr>
      <w:tblPr/>
      <w:tcPr>
        <w:tcBorders>
          <w:top w:val="double" w:sz="4" w:space="0" w:color="60CAF3" w:themeColor="accent4" w:themeTint="99"/>
        </w:tcBorders>
      </w:tcPr>
    </w:tblStylePr>
    <w:tblStylePr w:type="firstCol">
      <w:rPr>
        <w:b/>
        <w:bCs/>
      </w:rPr>
    </w:tblStylePr>
    <w:tblStylePr w:type="lastCol">
      <w:rPr>
        <w:b/>
        <w:bCs/>
      </w:rPr>
    </w:tblStylePr>
    <w:tblStylePr w:type="band1Vert">
      <w:tblPr/>
      <w:tcPr>
        <w:shd w:val="clear" w:color="auto" w:fill="CAEDFB" w:themeFill="accent4" w:themeFillTint="33"/>
      </w:tcPr>
    </w:tblStylePr>
    <w:tblStylePr w:type="band1Horz">
      <w:tblPr/>
      <w:tcPr>
        <w:shd w:val="clear" w:color="auto" w:fill="CAEDFB" w:themeFill="accent4" w:themeFillTint="33"/>
      </w:tcPr>
    </w:tblStylePr>
  </w:style>
  <w:style w:type="table" w:styleId="ListTable4-Accent5">
    <w:name w:val="List Table 4 Accent 5"/>
    <w:basedOn w:val="TableNormal"/>
    <w:uiPriority w:val="49"/>
    <w:rsid w:val="006B6D3E"/>
    <w:pPr>
      <w:spacing w:after="0" w:line="240" w:lineRule="auto"/>
    </w:pPr>
    <w:tblPr>
      <w:tblStyleRowBandSize w:val="1"/>
      <w:tblStyleColBandSize w:val="1"/>
      <w:tblBorders>
        <w:top w:val="single" w:sz="4" w:space="0" w:color="D86DCB" w:themeColor="accent5" w:themeTint="99"/>
        <w:left w:val="single" w:sz="4" w:space="0" w:color="D86DCB" w:themeColor="accent5" w:themeTint="99"/>
        <w:bottom w:val="single" w:sz="4" w:space="0" w:color="D86DCB" w:themeColor="accent5" w:themeTint="99"/>
        <w:right w:val="single" w:sz="4" w:space="0" w:color="D86DCB" w:themeColor="accent5" w:themeTint="99"/>
        <w:insideH w:val="single" w:sz="4" w:space="0" w:color="D86DCB" w:themeColor="accent5" w:themeTint="99"/>
      </w:tblBorders>
    </w:tblPr>
    <w:tblStylePr w:type="firstRow">
      <w:rPr>
        <w:b/>
        <w:bCs/>
        <w:color w:val="FFFFFF" w:themeColor="background1"/>
      </w:rPr>
      <w:tblPr/>
      <w:tcPr>
        <w:tcBorders>
          <w:top w:val="single" w:sz="4" w:space="0" w:color="A02B93" w:themeColor="accent5"/>
          <w:left w:val="single" w:sz="4" w:space="0" w:color="A02B93" w:themeColor="accent5"/>
          <w:bottom w:val="single" w:sz="4" w:space="0" w:color="A02B93" w:themeColor="accent5"/>
          <w:right w:val="single" w:sz="4" w:space="0" w:color="A02B93" w:themeColor="accent5"/>
          <w:insideH w:val="nil"/>
        </w:tcBorders>
        <w:shd w:val="clear" w:color="auto" w:fill="A02B93" w:themeFill="accent5"/>
      </w:tcPr>
    </w:tblStylePr>
    <w:tblStylePr w:type="lastRow">
      <w:rPr>
        <w:b/>
        <w:bCs/>
      </w:rPr>
      <w:tblPr/>
      <w:tcPr>
        <w:tcBorders>
          <w:top w:val="double" w:sz="4" w:space="0" w:color="D86DCB" w:themeColor="accent5" w:themeTint="99"/>
        </w:tcBorders>
      </w:tcPr>
    </w:tblStylePr>
    <w:tblStylePr w:type="firstCol">
      <w:rPr>
        <w:b/>
        <w:bCs/>
      </w:rPr>
    </w:tblStylePr>
    <w:tblStylePr w:type="lastCol">
      <w:rPr>
        <w:b/>
        <w:bCs/>
      </w:rPr>
    </w:tblStylePr>
    <w:tblStylePr w:type="band1Vert">
      <w:tblPr/>
      <w:tcPr>
        <w:shd w:val="clear" w:color="auto" w:fill="F2CEED" w:themeFill="accent5" w:themeFillTint="33"/>
      </w:tcPr>
    </w:tblStylePr>
    <w:tblStylePr w:type="band1Horz">
      <w:tblPr/>
      <w:tcPr>
        <w:shd w:val="clear" w:color="auto" w:fill="F2CEED" w:themeFill="accent5" w:themeFillTint="33"/>
      </w:tcPr>
    </w:tblStylePr>
  </w:style>
  <w:style w:type="table" w:styleId="ListTable4-Accent6">
    <w:name w:val="List Table 4 Accent 6"/>
    <w:basedOn w:val="TableNormal"/>
    <w:uiPriority w:val="49"/>
    <w:rsid w:val="006B6D3E"/>
    <w:pPr>
      <w:spacing w:after="0" w:line="240" w:lineRule="auto"/>
    </w:pPr>
    <w:tblPr>
      <w:tblStyleRowBandSize w:val="1"/>
      <w:tblStyleColBandSize w:val="1"/>
      <w:tblBorders>
        <w:top w:val="single" w:sz="4" w:space="0" w:color="8DD873" w:themeColor="accent6" w:themeTint="99"/>
        <w:left w:val="single" w:sz="4" w:space="0" w:color="8DD873" w:themeColor="accent6" w:themeTint="99"/>
        <w:bottom w:val="single" w:sz="4" w:space="0" w:color="8DD873" w:themeColor="accent6" w:themeTint="99"/>
        <w:right w:val="single" w:sz="4" w:space="0" w:color="8DD873" w:themeColor="accent6" w:themeTint="99"/>
        <w:insideH w:val="single" w:sz="4" w:space="0" w:color="8DD873" w:themeColor="accent6" w:themeTint="99"/>
      </w:tblBorders>
    </w:tblPr>
    <w:tblStylePr w:type="firstRow">
      <w:rPr>
        <w:b/>
        <w:bCs/>
        <w:color w:val="FFFFFF" w:themeColor="background1"/>
      </w:rPr>
      <w:tblPr/>
      <w:tcPr>
        <w:tcBorders>
          <w:top w:val="single" w:sz="4" w:space="0" w:color="4EA72E" w:themeColor="accent6"/>
          <w:left w:val="single" w:sz="4" w:space="0" w:color="4EA72E" w:themeColor="accent6"/>
          <w:bottom w:val="single" w:sz="4" w:space="0" w:color="4EA72E" w:themeColor="accent6"/>
          <w:right w:val="single" w:sz="4" w:space="0" w:color="4EA72E" w:themeColor="accent6"/>
          <w:insideH w:val="nil"/>
        </w:tcBorders>
        <w:shd w:val="clear" w:color="auto" w:fill="4EA72E" w:themeFill="accent6"/>
      </w:tcPr>
    </w:tblStylePr>
    <w:tblStylePr w:type="lastRow">
      <w:rPr>
        <w:b/>
        <w:bCs/>
      </w:rPr>
      <w:tblPr/>
      <w:tcPr>
        <w:tcBorders>
          <w:top w:val="double" w:sz="4" w:space="0" w:color="8DD873" w:themeColor="accent6" w:themeTint="99"/>
        </w:tcBorders>
      </w:tcPr>
    </w:tblStylePr>
    <w:tblStylePr w:type="firstCol">
      <w:rPr>
        <w:b/>
        <w:bCs/>
      </w:rPr>
    </w:tblStylePr>
    <w:tblStylePr w:type="lastCol">
      <w:rPr>
        <w:b/>
        <w:bCs/>
      </w:rPr>
    </w:tblStylePr>
    <w:tblStylePr w:type="band1Vert">
      <w:tblPr/>
      <w:tcPr>
        <w:shd w:val="clear" w:color="auto" w:fill="D9F2D0" w:themeFill="accent6" w:themeFillTint="33"/>
      </w:tcPr>
    </w:tblStylePr>
    <w:tblStylePr w:type="band1Horz">
      <w:tblPr/>
      <w:tcPr>
        <w:shd w:val="clear" w:color="auto" w:fill="D9F2D0" w:themeFill="accent6" w:themeFillTint="33"/>
      </w:tcPr>
    </w:tblStylePr>
  </w:style>
  <w:style w:type="table" w:styleId="ListTable5Dark">
    <w:name w:val="List Table 5 Dark"/>
    <w:basedOn w:val="TableNormal"/>
    <w:uiPriority w:val="50"/>
    <w:rsid w:val="006B6D3E"/>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6B6D3E"/>
    <w:pPr>
      <w:spacing w:after="0" w:line="240" w:lineRule="auto"/>
    </w:pPr>
    <w:rPr>
      <w:color w:val="FFFFFF" w:themeColor="background1"/>
    </w:rPr>
    <w:tblPr>
      <w:tblStyleRowBandSize w:val="1"/>
      <w:tblStyleColBandSize w:val="1"/>
      <w:tblBorders>
        <w:top w:val="single" w:sz="24" w:space="0" w:color="156082" w:themeColor="accent1"/>
        <w:left w:val="single" w:sz="24" w:space="0" w:color="156082" w:themeColor="accent1"/>
        <w:bottom w:val="single" w:sz="24" w:space="0" w:color="156082" w:themeColor="accent1"/>
        <w:right w:val="single" w:sz="24" w:space="0" w:color="156082" w:themeColor="accent1"/>
      </w:tblBorders>
    </w:tblPr>
    <w:tcPr>
      <w:shd w:val="clear" w:color="auto" w:fill="156082"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6B6D3E"/>
    <w:pPr>
      <w:spacing w:after="0" w:line="240" w:lineRule="auto"/>
    </w:pPr>
    <w:rPr>
      <w:color w:val="FFFFFF" w:themeColor="background1"/>
    </w:rPr>
    <w:tblPr>
      <w:tblStyleRowBandSize w:val="1"/>
      <w:tblStyleColBandSize w:val="1"/>
      <w:tblBorders>
        <w:top w:val="single" w:sz="24" w:space="0" w:color="E97132" w:themeColor="accent2"/>
        <w:left w:val="single" w:sz="24" w:space="0" w:color="E97132" w:themeColor="accent2"/>
        <w:bottom w:val="single" w:sz="24" w:space="0" w:color="E97132" w:themeColor="accent2"/>
        <w:right w:val="single" w:sz="24" w:space="0" w:color="E97132" w:themeColor="accent2"/>
      </w:tblBorders>
    </w:tblPr>
    <w:tcPr>
      <w:shd w:val="clear" w:color="auto" w:fill="E97132"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6B6D3E"/>
    <w:pPr>
      <w:spacing w:after="0" w:line="240" w:lineRule="auto"/>
    </w:pPr>
    <w:rPr>
      <w:color w:val="FFFFFF" w:themeColor="background1"/>
    </w:rPr>
    <w:tblPr>
      <w:tblStyleRowBandSize w:val="1"/>
      <w:tblStyleColBandSize w:val="1"/>
      <w:tblBorders>
        <w:top w:val="single" w:sz="24" w:space="0" w:color="196B24" w:themeColor="accent3"/>
        <w:left w:val="single" w:sz="24" w:space="0" w:color="196B24" w:themeColor="accent3"/>
        <w:bottom w:val="single" w:sz="24" w:space="0" w:color="196B24" w:themeColor="accent3"/>
        <w:right w:val="single" w:sz="24" w:space="0" w:color="196B24" w:themeColor="accent3"/>
      </w:tblBorders>
    </w:tblPr>
    <w:tcPr>
      <w:shd w:val="clear" w:color="auto" w:fill="196B24"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6B6D3E"/>
    <w:pPr>
      <w:spacing w:after="0" w:line="240" w:lineRule="auto"/>
    </w:pPr>
    <w:rPr>
      <w:color w:val="FFFFFF" w:themeColor="background1"/>
    </w:rPr>
    <w:tblPr>
      <w:tblStyleRowBandSize w:val="1"/>
      <w:tblStyleColBandSize w:val="1"/>
      <w:tblBorders>
        <w:top w:val="single" w:sz="24" w:space="0" w:color="0F9ED5" w:themeColor="accent4"/>
        <w:left w:val="single" w:sz="24" w:space="0" w:color="0F9ED5" w:themeColor="accent4"/>
        <w:bottom w:val="single" w:sz="24" w:space="0" w:color="0F9ED5" w:themeColor="accent4"/>
        <w:right w:val="single" w:sz="24" w:space="0" w:color="0F9ED5" w:themeColor="accent4"/>
      </w:tblBorders>
    </w:tblPr>
    <w:tcPr>
      <w:shd w:val="clear" w:color="auto" w:fill="0F9ED5"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6B6D3E"/>
    <w:pPr>
      <w:spacing w:after="0" w:line="240" w:lineRule="auto"/>
    </w:pPr>
    <w:rPr>
      <w:color w:val="FFFFFF" w:themeColor="background1"/>
    </w:rPr>
    <w:tblPr>
      <w:tblStyleRowBandSize w:val="1"/>
      <w:tblStyleColBandSize w:val="1"/>
      <w:tblBorders>
        <w:top w:val="single" w:sz="24" w:space="0" w:color="A02B93" w:themeColor="accent5"/>
        <w:left w:val="single" w:sz="24" w:space="0" w:color="A02B93" w:themeColor="accent5"/>
        <w:bottom w:val="single" w:sz="24" w:space="0" w:color="A02B93" w:themeColor="accent5"/>
        <w:right w:val="single" w:sz="24" w:space="0" w:color="A02B93" w:themeColor="accent5"/>
      </w:tblBorders>
    </w:tblPr>
    <w:tcPr>
      <w:shd w:val="clear" w:color="auto" w:fill="A02B93"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6B6D3E"/>
    <w:pPr>
      <w:spacing w:after="0" w:line="240" w:lineRule="auto"/>
    </w:pPr>
    <w:rPr>
      <w:color w:val="FFFFFF" w:themeColor="background1"/>
    </w:rPr>
    <w:tblPr>
      <w:tblStyleRowBandSize w:val="1"/>
      <w:tblStyleColBandSize w:val="1"/>
      <w:tblBorders>
        <w:top w:val="single" w:sz="24" w:space="0" w:color="4EA72E" w:themeColor="accent6"/>
        <w:left w:val="single" w:sz="24" w:space="0" w:color="4EA72E" w:themeColor="accent6"/>
        <w:bottom w:val="single" w:sz="24" w:space="0" w:color="4EA72E" w:themeColor="accent6"/>
        <w:right w:val="single" w:sz="24" w:space="0" w:color="4EA72E" w:themeColor="accent6"/>
      </w:tblBorders>
    </w:tblPr>
    <w:tcPr>
      <w:shd w:val="clear" w:color="auto" w:fill="4EA72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6B6D3E"/>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6B6D3E"/>
    <w:pPr>
      <w:spacing w:after="0" w:line="240" w:lineRule="auto"/>
    </w:pPr>
    <w:rPr>
      <w:color w:val="0F4761" w:themeColor="accent1" w:themeShade="BF"/>
    </w:rPr>
    <w:tblPr>
      <w:tblStyleRowBandSize w:val="1"/>
      <w:tblStyleColBandSize w:val="1"/>
      <w:tblBorders>
        <w:top w:val="single" w:sz="4" w:space="0" w:color="156082" w:themeColor="accent1"/>
        <w:bottom w:val="single" w:sz="4" w:space="0" w:color="156082" w:themeColor="accent1"/>
      </w:tblBorders>
    </w:tblPr>
    <w:tblStylePr w:type="firstRow">
      <w:rPr>
        <w:b/>
        <w:bCs/>
      </w:rPr>
      <w:tblPr/>
      <w:tcPr>
        <w:tcBorders>
          <w:bottom w:val="single" w:sz="4" w:space="0" w:color="156082" w:themeColor="accent1"/>
        </w:tcBorders>
      </w:tcPr>
    </w:tblStylePr>
    <w:tblStylePr w:type="lastRow">
      <w:rPr>
        <w:b/>
        <w:bCs/>
      </w:rPr>
      <w:tblPr/>
      <w:tcPr>
        <w:tcBorders>
          <w:top w:val="double" w:sz="4" w:space="0" w:color="156082" w:themeColor="accent1"/>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ListTable6Colorful-Accent2">
    <w:name w:val="List Table 6 Colorful Accent 2"/>
    <w:basedOn w:val="TableNormal"/>
    <w:uiPriority w:val="51"/>
    <w:rsid w:val="006B6D3E"/>
    <w:pPr>
      <w:spacing w:after="0" w:line="240" w:lineRule="auto"/>
    </w:pPr>
    <w:rPr>
      <w:color w:val="BF4E14" w:themeColor="accent2" w:themeShade="BF"/>
    </w:rPr>
    <w:tblPr>
      <w:tblStyleRowBandSize w:val="1"/>
      <w:tblStyleColBandSize w:val="1"/>
      <w:tblBorders>
        <w:top w:val="single" w:sz="4" w:space="0" w:color="E97132" w:themeColor="accent2"/>
        <w:bottom w:val="single" w:sz="4" w:space="0" w:color="E97132" w:themeColor="accent2"/>
      </w:tblBorders>
    </w:tblPr>
    <w:tblStylePr w:type="firstRow">
      <w:rPr>
        <w:b/>
        <w:bCs/>
      </w:rPr>
      <w:tblPr/>
      <w:tcPr>
        <w:tcBorders>
          <w:bottom w:val="single" w:sz="4" w:space="0" w:color="E97132" w:themeColor="accent2"/>
        </w:tcBorders>
      </w:tcPr>
    </w:tblStylePr>
    <w:tblStylePr w:type="lastRow">
      <w:rPr>
        <w:b/>
        <w:bCs/>
      </w:rPr>
      <w:tblPr/>
      <w:tcPr>
        <w:tcBorders>
          <w:top w:val="double" w:sz="4" w:space="0" w:color="E97132" w:themeColor="accent2"/>
        </w:tcBorders>
      </w:tcPr>
    </w:tblStylePr>
    <w:tblStylePr w:type="firstCol">
      <w:rPr>
        <w:b/>
        <w:bCs/>
      </w:rPr>
    </w:tblStylePr>
    <w:tblStylePr w:type="lastCol">
      <w:rPr>
        <w:b/>
        <w:bCs/>
      </w:rPr>
    </w:tblStylePr>
    <w:tblStylePr w:type="band1Vert">
      <w:tblPr/>
      <w:tcPr>
        <w:shd w:val="clear" w:color="auto" w:fill="FAE2D5" w:themeFill="accent2" w:themeFillTint="33"/>
      </w:tcPr>
    </w:tblStylePr>
    <w:tblStylePr w:type="band1Horz">
      <w:tblPr/>
      <w:tcPr>
        <w:shd w:val="clear" w:color="auto" w:fill="FAE2D5" w:themeFill="accent2" w:themeFillTint="33"/>
      </w:tcPr>
    </w:tblStylePr>
  </w:style>
  <w:style w:type="table" w:styleId="ListTable6Colorful-Accent3">
    <w:name w:val="List Table 6 Colorful Accent 3"/>
    <w:basedOn w:val="TableNormal"/>
    <w:uiPriority w:val="51"/>
    <w:rsid w:val="006B6D3E"/>
    <w:pPr>
      <w:spacing w:after="0" w:line="240" w:lineRule="auto"/>
    </w:pPr>
    <w:rPr>
      <w:color w:val="124F1A" w:themeColor="accent3" w:themeShade="BF"/>
    </w:rPr>
    <w:tblPr>
      <w:tblStyleRowBandSize w:val="1"/>
      <w:tblStyleColBandSize w:val="1"/>
      <w:tblBorders>
        <w:top w:val="single" w:sz="4" w:space="0" w:color="196B24" w:themeColor="accent3"/>
        <w:bottom w:val="single" w:sz="4" w:space="0" w:color="196B24" w:themeColor="accent3"/>
      </w:tblBorders>
    </w:tblPr>
    <w:tblStylePr w:type="firstRow">
      <w:rPr>
        <w:b/>
        <w:bCs/>
      </w:rPr>
      <w:tblPr/>
      <w:tcPr>
        <w:tcBorders>
          <w:bottom w:val="single" w:sz="4" w:space="0" w:color="196B24" w:themeColor="accent3"/>
        </w:tcBorders>
      </w:tcPr>
    </w:tblStylePr>
    <w:tblStylePr w:type="lastRow">
      <w:rPr>
        <w:b/>
        <w:bCs/>
      </w:rPr>
      <w:tblPr/>
      <w:tcPr>
        <w:tcBorders>
          <w:top w:val="double" w:sz="4" w:space="0" w:color="196B24" w:themeColor="accent3"/>
        </w:tcBorders>
      </w:tcPr>
    </w:tblStylePr>
    <w:tblStylePr w:type="firstCol">
      <w:rPr>
        <w:b/>
        <w:bCs/>
      </w:rPr>
    </w:tblStylePr>
    <w:tblStylePr w:type="lastCol">
      <w:rPr>
        <w:b/>
        <w:bCs/>
      </w:rPr>
    </w:tblStylePr>
    <w:tblStylePr w:type="band1Vert">
      <w:tblPr/>
      <w:tcPr>
        <w:shd w:val="clear" w:color="auto" w:fill="C1F0C7" w:themeFill="accent3" w:themeFillTint="33"/>
      </w:tcPr>
    </w:tblStylePr>
    <w:tblStylePr w:type="band1Horz">
      <w:tblPr/>
      <w:tcPr>
        <w:shd w:val="clear" w:color="auto" w:fill="C1F0C7" w:themeFill="accent3" w:themeFillTint="33"/>
      </w:tcPr>
    </w:tblStylePr>
  </w:style>
  <w:style w:type="table" w:styleId="ListTable6Colorful-Accent4">
    <w:name w:val="List Table 6 Colorful Accent 4"/>
    <w:basedOn w:val="TableNormal"/>
    <w:uiPriority w:val="51"/>
    <w:rsid w:val="006B6D3E"/>
    <w:pPr>
      <w:spacing w:after="0" w:line="240" w:lineRule="auto"/>
    </w:pPr>
    <w:rPr>
      <w:color w:val="0B769F" w:themeColor="accent4" w:themeShade="BF"/>
    </w:rPr>
    <w:tblPr>
      <w:tblStyleRowBandSize w:val="1"/>
      <w:tblStyleColBandSize w:val="1"/>
      <w:tblBorders>
        <w:top w:val="single" w:sz="4" w:space="0" w:color="0F9ED5" w:themeColor="accent4"/>
        <w:bottom w:val="single" w:sz="4" w:space="0" w:color="0F9ED5" w:themeColor="accent4"/>
      </w:tblBorders>
    </w:tblPr>
    <w:tblStylePr w:type="firstRow">
      <w:rPr>
        <w:b/>
        <w:bCs/>
      </w:rPr>
      <w:tblPr/>
      <w:tcPr>
        <w:tcBorders>
          <w:bottom w:val="single" w:sz="4" w:space="0" w:color="0F9ED5" w:themeColor="accent4"/>
        </w:tcBorders>
      </w:tcPr>
    </w:tblStylePr>
    <w:tblStylePr w:type="lastRow">
      <w:rPr>
        <w:b/>
        <w:bCs/>
      </w:rPr>
      <w:tblPr/>
      <w:tcPr>
        <w:tcBorders>
          <w:top w:val="double" w:sz="4" w:space="0" w:color="0F9ED5" w:themeColor="accent4"/>
        </w:tcBorders>
      </w:tcPr>
    </w:tblStylePr>
    <w:tblStylePr w:type="firstCol">
      <w:rPr>
        <w:b/>
        <w:bCs/>
      </w:rPr>
    </w:tblStylePr>
    <w:tblStylePr w:type="lastCol">
      <w:rPr>
        <w:b/>
        <w:bCs/>
      </w:rPr>
    </w:tblStylePr>
    <w:tblStylePr w:type="band1Vert">
      <w:tblPr/>
      <w:tcPr>
        <w:shd w:val="clear" w:color="auto" w:fill="CAEDFB" w:themeFill="accent4" w:themeFillTint="33"/>
      </w:tcPr>
    </w:tblStylePr>
    <w:tblStylePr w:type="band1Horz">
      <w:tblPr/>
      <w:tcPr>
        <w:shd w:val="clear" w:color="auto" w:fill="CAEDFB" w:themeFill="accent4" w:themeFillTint="33"/>
      </w:tcPr>
    </w:tblStylePr>
  </w:style>
  <w:style w:type="table" w:styleId="ListTable6Colorful-Accent5">
    <w:name w:val="List Table 6 Colorful Accent 5"/>
    <w:basedOn w:val="TableNormal"/>
    <w:uiPriority w:val="51"/>
    <w:rsid w:val="006B6D3E"/>
    <w:pPr>
      <w:spacing w:after="0" w:line="240" w:lineRule="auto"/>
    </w:pPr>
    <w:rPr>
      <w:color w:val="77206D" w:themeColor="accent5" w:themeShade="BF"/>
    </w:rPr>
    <w:tblPr>
      <w:tblStyleRowBandSize w:val="1"/>
      <w:tblStyleColBandSize w:val="1"/>
      <w:tblBorders>
        <w:top w:val="single" w:sz="4" w:space="0" w:color="A02B93" w:themeColor="accent5"/>
        <w:bottom w:val="single" w:sz="4" w:space="0" w:color="A02B93" w:themeColor="accent5"/>
      </w:tblBorders>
    </w:tblPr>
    <w:tblStylePr w:type="firstRow">
      <w:rPr>
        <w:b/>
        <w:bCs/>
      </w:rPr>
      <w:tblPr/>
      <w:tcPr>
        <w:tcBorders>
          <w:bottom w:val="single" w:sz="4" w:space="0" w:color="A02B93" w:themeColor="accent5"/>
        </w:tcBorders>
      </w:tcPr>
    </w:tblStylePr>
    <w:tblStylePr w:type="lastRow">
      <w:rPr>
        <w:b/>
        <w:bCs/>
      </w:rPr>
      <w:tblPr/>
      <w:tcPr>
        <w:tcBorders>
          <w:top w:val="double" w:sz="4" w:space="0" w:color="A02B93" w:themeColor="accent5"/>
        </w:tcBorders>
      </w:tcPr>
    </w:tblStylePr>
    <w:tblStylePr w:type="firstCol">
      <w:rPr>
        <w:b/>
        <w:bCs/>
      </w:rPr>
    </w:tblStylePr>
    <w:tblStylePr w:type="lastCol">
      <w:rPr>
        <w:b/>
        <w:bCs/>
      </w:rPr>
    </w:tblStylePr>
    <w:tblStylePr w:type="band1Vert">
      <w:tblPr/>
      <w:tcPr>
        <w:shd w:val="clear" w:color="auto" w:fill="F2CEED" w:themeFill="accent5" w:themeFillTint="33"/>
      </w:tcPr>
    </w:tblStylePr>
    <w:tblStylePr w:type="band1Horz">
      <w:tblPr/>
      <w:tcPr>
        <w:shd w:val="clear" w:color="auto" w:fill="F2CEED" w:themeFill="accent5" w:themeFillTint="33"/>
      </w:tcPr>
    </w:tblStylePr>
  </w:style>
  <w:style w:type="table" w:styleId="ListTable6Colorful-Accent6">
    <w:name w:val="List Table 6 Colorful Accent 6"/>
    <w:basedOn w:val="TableNormal"/>
    <w:uiPriority w:val="51"/>
    <w:rsid w:val="006B6D3E"/>
    <w:pPr>
      <w:spacing w:after="0" w:line="240" w:lineRule="auto"/>
    </w:pPr>
    <w:rPr>
      <w:color w:val="3A7C22" w:themeColor="accent6" w:themeShade="BF"/>
    </w:rPr>
    <w:tblPr>
      <w:tblStyleRowBandSize w:val="1"/>
      <w:tblStyleColBandSize w:val="1"/>
      <w:tblBorders>
        <w:top w:val="single" w:sz="4" w:space="0" w:color="4EA72E" w:themeColor="accent6"/>
        <w:bottom w:val="single" w:sz="4" w:space="0" w:color="4EA72E" w:themeColor="accent6"/>
      </w:tblBorders>
    </w:tblPr>
    <w:tblStylePr w:type="firstRow">
      <w:rPr>
        <w:b/>
        <w:bCs/>
      </w:rPr>
      <w:tblPr/>
      <w:tcPr>
        <w:tcBorders>
          <w:bottom w:val="single" w:sz="4" w:space="0" w:color="4EA72E" w:themeColor="accent6"/>
        </w:tcBorders>
      </w:tcPr>
    </w:tblStylePr>
    <w:tblStylePr w:type="lastRow">
      <w:rPr>
        <w:b/>
        <w:bCs/>
      </w:rPr>
      <w:tblPr/>
      <w:tcPr>
        <w:tcBorders>
          <w:top w:val="double" w:sz="4" w:space="0" w:color="4EA72E" w:themeColor="accent6"/>
        </w:tcBorders>
      </w:tcPr>
    </w:tblStylePr>
    <w:tblStylePr w:type="firstCol">
      <w:rPr>
        <w:b/>
        <w:bCs/>
      </w:rPr>
    </w:tblStylePr>
    <w:tblStylePr w:type="lastCol">
      <w:rPr>
        <w:b/>
        <w:bCs/>
      </w:rPr>
    </w:tblStylePr>
    <w:tblStylePr w:type="band1Vert">
      <w:tblPr/>
      <w:tcPr>
        <w:shd w:val="clear" w:color="auto" w:fill="D9F2D0" w:themeFill="accent6" w:themeFillTint="33"/>
      </w:tcPr>
    </w:tblStylePr>
    <w:tblStylePr w:type="band1Horz">
      <w:tblPr/>
      <w:tcPr>
        <w:shd w:val="clear" w:color="auto" w:fill="D9F2D0" w:themeFill="accent6" w:themeFillTint="33"/>
      </w:tcPr>
    </w:tblStylePr>
  </w:style>
  <w:style w:type="table" w:styleId="ListTable7Colorful">
    <w:name w:val="List Table 7 Colorful"/>
    <w:basedOn w:val="TableNormal"/>
    <w:uiPriority w:val="52"/>
    <w:rsid w:val="006B6D3E"/>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6B6D3E"/>
    <w:pPr>
      <w:spacing w:after="0" w:line="240" w:lineRule="auto"/>
    </w:pPr>
    <w:rPr>
      <w:color w:val="0F476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56082"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56082"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56082"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56082" w:themeColor="accent1"/>
        </w:tcBorders>
        <w:shd w:val="clear" w:color="auto" w:fill="FFFFFF" w:themeFill="background1"/>
      </w:tcPr>
    </w:tblStylePr>
    <w:tblStylePr w:type="band1Vert">
      <w:tblPr/>
      <w:tcPr>
        <w:shd w:val="clear" w:color="auto" w:fill="C1E4F5" w:themeFill="accent1" w:themeFillTint="33"/>
      </w:tcPr>
    </w:tblStylePr>
    <w:tblStylePr w:type="band1Horz">
      <w:tblPr/>
      <w:tcPr>
        <w:shd w:val="clear" w:color="auto" w:fill="C1E4F5"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6B6D3E"/>
    <w:pPr>
      <w:spacing w:after="0" w:line="240" w:lineRule="auto"/>
    </w:pPr>
    <w:rPr>
      <w:color w:val="BF4E1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97132"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97132"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97132"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97132" w:themeColor="accent2"/>
        </w:tcBorders>
        <w:shd w:val="clear" w:color="auto" w:fill="FFFFFF" w:themeFill="background1"/>
      </w:tcPr>
    </w:tblStylePr>
    <w:tblStylePr w:type="band1Vert">
      <w:tblPr/>
      <w:tcPr>
        <w:shd w:val="clear" w:color="auto" w:fill="FAE2D5" w:themeFill="accent2" w:themeFillTint="33"/>
      </w:tcPr>
    </w:tblStylePr>
    <w:tblStylePr w:type="band1Horz">
      <w:tblPr/>
      <w:tcPr>
        <w:shd w:val="clear" w:color="auto" w:fill="FAE2D5"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6B6D3E"/>
    <w:pPr>
      <w:spacing w:after="0" w:line="240" w:lineRule="auto"/>
    </w:pPr>
    <w:rPr>
      <w:color w:val="124F1A"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96B24"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96B24"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96B24"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96B24" w:themeColor="accent3"/>
        </w:tcBorders>
        <w:shd w:val="clear" w:color="auto" w:fill="FFFFFF" w:themeFill="background1"/>
      </w:tcPr>
    </w:tblStylePr>
    <w:tblStylePr w:type="band1Vert">
      <w:tblPr/>
      <w:tcPr>
        <w:shd w:val="clear" w:color="auto" w:fill="C1F0C7" w:themeFill="accent3" w:themeFillTint="33"/>
      </w:tcPr>
    </w:tblStylePr>
    <w:tblStylePr w:type="band1Horz">
      <w:tblPr/>
      <w:tcPr>
        <w:shd w:val="clear" w:color="auto" w:fill="C1F0C7"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6B6D3E"/>
    <w:pPr>
      <w:spacing w:after="0" w:line="240" w:lineRule="auto"/>
    </w:pPr>
    <w:rPr>
      <w:color w:val="0B769F"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F9ED5"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F9ED5"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F9ED5"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F9ED5" w:themeColor="accent4"/>
        </w:tcBorders>
        <w:shd w:val="clear" w:color="auto" w:fill="FFFFFF" w:themeFill="background1"/>
      </w:tcPr>
    </w:tblStylePr>
    <w:tblStylePr w:type="band1Vert">
      <w:tblPr/>
      <w:tcPr>
        <w:shd w:val="clear" w:color="auto" w:fill="CAEDFB" w:themeFill="accent4" w:themeFillTint="33"/>
      </w:tcPr>
    </w:tblStylePr>
    <w:tblStylePr w:type="band1Horz">
      <w:tblPr/>
      <w:tcPr>
        <w:shd w:val="clear" w:color="auto" w:fill="CAEDFB"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6B6D3E"/>
    <w:pPr>
      <w:spacing w:after="0" w:line="240" w:lineRule="auto"/>
    </w:pPr>
    <w:rPr>
      <w:color w:val="77206D"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2B93"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2B93"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2B93"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2B93" w:themeColor="accent5"/>
        </w:tcBorders>
        <w:shd w:val="clear" w:color="auto" w:fill="FFFFFF" w:themeFill="background1"/>
      </w:tcPr>
    </w:tblStylePr>
    <w:tblStylePr w:type="band1Vert">
      <w:tblPr/>
      <w:tcPr>
        <w:shd w:val="clear" w:color="auto" w:fill="F2CEED" w:themeFill="accent5" w:themeFillTint="33"/>
      </w:tcPr>
    </w:tblStylePr>
    <w:tblStylePr w:type="band1Horz">
      <w:tblPr/>
      <w:tcPr>
        <w:shd w:val="clear" w:color="auto" w:fill="F2CEED"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6B6D3E"/>
    <w:pPr>
      <w:spacing w:after="0" w:line="240" w:lineRule="auto"/>
    </w:pPr>
    <w:rPr>
      <w:color w:val="3A7C22"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EA72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EA72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EA72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EA72E" w:themeColor="accent6"/>
        </w:tcBorders>
        <w:shd w:val="clear" w:color="auto" w:fill="FFFFFF" w:themeFill="background1"/>
      </w:tcPr>
    </w:tblStylePr>
    <w:tblStylePr w:type="band1Vert">
      <w:tblPr/>
      <w:tcPr>
        <w:shd w:val="clear" w:color="auto" w:fill="D9F2D0" w:themeFill="accent6" w:themeFillTint="33"/>
      </w:tcPr>
    </w:tblStylePr>
    <w:tblStylePr w:type="band1Horz">
      <w:tblPr/>
      <w:tcPr>
        <w:shd w:val="clear" w:color="auto" w:fill="D9F2D0"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6B6D3E"/>
    <w:pPr>
      <w:tabs>
        <w:tab w:val="left" w:pos="480"/>
        <w:tab w:val="left" w:pos="960"/>
        <w:tab w:val="left" w:pos="1440"/>
        <w:tab w:val="left" w:pos="1920"/>
        <w:tab w:val="left" w:pos="2400"/>
        <w:tab w:val="left" w:pos="2880"/>
        <w:tab w:val="left" w:pos="3360"/>
        <w:tab w:val="left" w:pos="3840"/>
        <w:tab w:val="left" w:pos="4320"/>
      </w:tabs>
      <w:spacing w:after="0" w:line="240" w:lineRule="auto"/>
      <w:jc w:val="both"/>
    </w:pPr>
    <w:rPr>
      <w:rFonts w:ascii="Consolas" w:eastAsia="SimSun" w:hAnsi="Consolas" w:cs="Times New Roman"/>
      <w:kern w:val="0"/>
      <w:sz w:val="20"/>
      <w:szCs w:val="20"/>
      <w:lang w:val="en-GB"/>
      <w14:ligatures w14:val="none"/>
    </w:rPr>
  </w:style>
  <w:style w:type="character" w:customStyle="1" w:styleId="MacroTextChar">
    <w:name w:val="Macro Text Char"/>
    <w:basedOn w:val="DefaultParagraphFont"/>
    <w:link w:val="MacroText"/>
    <w:uiPriority w:val="99"/>
    <w:semiHidden/>
    <w:rsid w:val="006B6D3E"/>
    <w:rPr>
      <w:rFonts w:ascii="Consolas" w:eastAsia="SimSun" w:hAnsi="Consolas" w:cs="Times New Roman"/>
      <w:kern w:val="0"/>
      <w:sz w:val="20"/>
      <w:szCs w:val="20"/>
      <w:lang w:val="en-GB"/>
      <w14:ligatures w14:val="none"/>
    </w:rPr>
  </w:style>
  <w:style w:type="table" w:styleId="MediumGrid1">
    <w:name w:val="Medium Grid 1"/>
    <w:basedOn w:val="TableNormal"/>
    <w:uiPriority w:val="67"/>
    <w:semiHidden/>
    <w:unhideWhenUsed/>
    <w:rsid w:val="006B6D3E"/>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6B6D3E"/>
    <w:pPr>
      <w:spacing w:after="0" w:line="240" w:lineRule="auto"/>
    </w:pPr>
    <w:tblPr>
      <w:tblStyleRowBandSize w:val="1"/>
      <w:tblStyleColBandSize w:val="1"/>
      <w:tblBorders>
        <w:top w:val="single" w:sz="8" w:space="0" w:color="2198CF" w:themeColor="accent1" w:themeTint="BF"/>
        <w:left w:val="single" w:sz="8" w:space="0" w:color="2198CF" w:themeColor="accent1" w:themeTint="BF"/>
        <w:bottom w:val="single" w:sz="8" w:space="0" w:color="2198CF" w:themeColor="accent1" w:themeTint="BF"/>
        <w:right w:val="single" w:sz="8" w:space="0" w:color="2198CF" w:themeColor="accent1" w:themeTint="BF"/>
        <w:insideH w:val="single" w:sz="8" w:space="0" w:color="2198CF" w:themeColor="accent1" w:themeTint="BF"/>
        <w:insideV w:val="single" w:sz="8" w:space="0" w:color="2198CF" w:themeColor="accent1" w:themeTint="BF"/>
      </w:tblBorders>
    </w:tblPr>
    <w:tcPr>
      <w:shd w:val="clear" w:color="auto" w:fill="B2DEF2" w:themeFill="accent1" w:themeFillTint="3F"/>
    </w:tcPr>
    <w:tblStylePr w:type="firstRow">
      <w:rPr>
        <w:b/>
        <w:bCs/>
      </w:rPr>
    </w:tblStylePr>
    <w:tblStylePr w:type="lastRow">
      <w:rPr>
        <w:b/>
        <w:bCs/>
      </w:rPr>
      <w:tblPr/>
      <w:tcPr>
        <w:tcBorders>
          <w:top w:val="single" w:sz="18" w:space="0" w:color="2198CF" w:themeColor="accent1" w:themeTint="BF"/>
        </w:tcBorders>
      </w:tcPr>
    </w:tblStylePr>
    <w:tblStylePr w:type="firstCol">
      <w:rPr>
        <w:b/>
        <w:bCs/>
      </w:rPr>
    </w:tblStylePr>
    <w:tblStylePr w:type="lastCol">
      <w:rPr>
        <w:b/>
        <w:bCs/>
      </w:rPr>
    </w:tblStylePr>
    <w:tblStylePr w:type="band1Vert">
      <w:tblPr/>
      <w:tcPr>
        <w:shd w:val="clear" w:color="auto" w:fill="64BDE6" w:themeFill="accent1" w:themeFillTint="7F"/>
      </w:tcPr>
    </w:tblStylePr>
    <w:tblStylePr w:type="band1Horz">
      <w:tblPr/>
      <w:tcPr>
        <w:shd w:val="clear" w:color="auto" w:fill="64BDE6" w:themeFill="accent1" w:themeFillTint="7F"/>
      </w:tcPr>
    </w:tblStylePr>
  </w:style>
  <w:style w:type="table" w:styleId="MediumGrid1-Accent2">
    <w:name w:val="Medium Grid 1 Accent 2"/>
    <w:basedOn w:val="TableNormal"/>
    <w:uiPriority w:val="67"/>
    <w:semiHidden/>
    <w:unhideWhenUsed/>
    <w:rsid w:val="006B6D3E"/>
    <w:pPr>
      <w:spacing w:after="0" w:line="240" w:lineRule="auto"/>
    </w:pPr>
    <w:tblPr>
      <w:tblStyleRowBandSize w:val="1"/>
      <w:tblStyleColBandSize w:val="1"/>
      <w:tblBorders>
        <w:top w:val="single" w:sz="8" w:space="0" w:color="EE9465" w:themeColor="accent2" w:themeTint="BF"/>
        <w:left w:val="single" w:sz="8" w:space="0" w:color="EE9465" w:themeColor="accent2" w:themeTint="BF"/>
        <w:bottom w:val="single" w:sz="8" w:space="0" w:color="EE9465" w:themeColor="accent2" w:themeTint="BF"/>
        <w:right w:val="single" w:sz="8" w:space="0" w:color="EE9465" w:themeColor="accent2" w:themeTint="BF"/>
        <w:insideH w:val="single" w:sz="8" w:space="0" w:color="EE9465" w:themeColor="accent2" w:themeTint="BF"/>
        <w:insideV w:val="single" w:sz="8" w:space="0" w:color="EE9465" w:themeColor="accent2" w:themeTint="BF"/>
      </w:tblBorders>
    </w:tblPr>
    <w:tcPr>
      <w:shd w:val="clear" w:color="auto" w:fill="F9DBCC" w:themeFill="accent2" w:themeFillTint="3F"/>
    </w:tcPr>
    <w:tblStylePr w:type="firstRow">
      <w:rPr>
        <w:b/>
        <w:bCs/>
      </w:rPr>
    </w:tblStylePr>
    <w:tblStylePr w:type="lastRow">
      <w:rPr>
        <w:b/>
        <w:bCs/>
      </w:rPr>
      <w:tblPr/>
      <w:tcPr>
        <w:tcBorders>
          <w:top w:val="single" w:sz="18" w:space="0" w:color="EE9465" w:themeColor="accent2" w:themeTint="BF"/>
        </w:tcBorders>
      </w:tcPr>
    </w:tblStylePr>
    <w:tblStylePr w:type="firstCol">
      <w:rPr>
        <w:b/>
        <w:bCs/>
      </w:rPr>
    </w:tblStylePr>
    <w:tblStylePr w:type="lastCol">
      <w:rPr>
        <w:b/>
        <w:bCs/>
      </w:rPr>
    </w:tblStylePr>
    <w:tblStylePr w:type="band1Vert">
      <w:tblPr/>
      <w:tcPr>
        <w:shd w:val="clear" w:color="auto" w:fill="F4B798" w:themeFill="accent2" w:themeFillTint="7F"/>
      </w:tcPr>
    </w:tblStylePr>
    <w:tblStylePr w:type="band1Horz">
      <w:tblPr/>
      <w:tcPr>
        <w:shd w:val="clear" w:color="auto" w:fill="F4B798" w:themeFill="accent2" w:themeFillTint="7F"/>
      </w:tcPr>
    </w:tblStylePr>
  </w:style>
  <w:style w:type="table" w:styleId="MediumGrid1-Accent3">
    <w:name w:val="Medium Grid 1 Accent 3"/>
    <w:basedOn w:val="TableNormal"/>
    <w:uiPriority w:val="67"/>
    <w:semiHidden/>
    <w:unhideWhenUsed/>
    <w:rsid w:val="006B6D3E"/>
    <w:pPr>
      <w:spacing w:after="0" w:line="240" w:lineRule="auto"/>
    </w:pPr>
    <w:tblPr>
      <w:tblStyleRowBandSize w:val="1"/>
      <w:tblStyleColBandSize w:val="1"/>
      <w:tblBorders>
        <w:top w:val="single" w:sz="8" w:space="0" w:color="2BB73D" w:themeColor="accent3" w:themeTint="BF"/>
        <w:left w:val="single" w:sz="8" w:space="0" w:color="2BB73D" w:themeColor="accent3" w:themeTint="BF"/>
        <w:bottom w:val="single" w:sz="8" w:space="0" w:color="2BB73D" w:themeColor="accent3" w:themeTint="BF"/>
        <w:right w:val="single" w:sz="8" w:space="0" w:color="2BB73D" w:themeColor="accent3" w:themeTint="BF"/>
        <w:insideH w:val="single" w:sz="8" w:space="0" w:color="2BB73D" w:themeColor="accent3" w:themeTint="BF"/>
        <w:insideV w:val="single" w:sz="8" w:space="0" w:color="2BB73D" w:themeColor="accent3" w:themeTint="BF"/>
      </w:tblBorders>
    </w:tblPr>
    <w:tcPr>
      <w:shd w:val="clear" w:color="auto" w:fill="B3EDBA" w:themeFill="accent3" w:themeFillTint="3F"/>
    </w:tcPr>
    <w:tblStylePr w:type="firstRow">
      <w:rPr>
        <w:b/>
        <w:bCs/>
      </w:rPr>
    </w:tblStylePr>
    <w:tblStylePr w:type="lastRow">
      <w:rPr>
        <w:b/>
        <w:bCs/>
      </w:rPr>
      <w:tblPr/>
      <w:tcPr>
        <w:tcBorders>
          <w:top w:val="single" w:sz="18" w:space="0" w:color="2BB73D" w:themeColor="accent3" w:themeTint="BF"/>
        </w:tcBorders>
      </w:tcPr>
    </w:tblStylePr>
    <w:tblStylePr w:type="firstCol">
      <w:rPr>
        <w:b/>
        <w:bCs/>
      </w:rPr>
    </w:tblStylePr>
    <w:tblStylePr w:type="lastCol">
      <w:rPr>
        <w:b/>
        <w:bCs/>
      </w:rPr>
    </w:tblStylePr>
    <w:tblStylePr w:type="band1Vert">
      <w:tblPr/>
      <w:tcPr>
        <w:shd w:val="clear" w:color="auto" w:fill="66DB75" w:themeFill="accent3" w:themeFillTint="7F"/>
      </w:tcPr>
    </w:tblStylePr>
    <w:tblStylePr w:type="band1Horz">
      <w:tblPr/>
      <w:tcPr>
        <w:shd w:val="clear" w:color="auto" w:fill="66DB75" w:themeFill="accent3" w:themeFillTint="7F"/>
      </w:tcPr>
    </w:tblStylePr>
  </w:style>
  <w:style w:type="table" w:styleId="MediumGrid1-Accent4">
    <w:name w:val="Medium Grid 1 Accent 4"/>
    <w:basedOn w:val="TableNormal"/>
    <w:uiPriority w:val="67"/>
    <w:semiHidden/>
    <w:unhideWhenUsed/>
    <w:rsid w:val="006B6D3E"/>
    <w:pPr>
      <w:spacing w:after="0" w:line="240" w:lineRule="auto"/>
    </w:pPr>
    <w:tblPr>
      <w:tblStyleRowBandSize w:val="1"/>
      <w:tblStyleColBandSize w:val="1"/>
      <w:tblBorders>
        <w:top w:val="single" w:sz="8" w:space="0" w:color="39BEF1" w:themeColor="accent4" w:themeTint="BF"/>
        <w:left w:val="single" w:sz="8" w:space="0" w:color="39BEF1" w:themeColor="accent4" w:themeTint="BF"/>
        <w:bottom w:val="single" w:sz="8" w:space="0" w:color="39BEF1" w:themeColor="accent4" w:themeTint="BF"/>
        <w:right w:val="single" w:sz="8" w:space="0" w:color="39BEF1" w:themeColor="accent4" w:themeTint="BF"/>
        <w:insideH w:val="single" w:sz="8" w:space="0" w:color="39BEF1" w:themeColor="accent4" w:themeTint="BF"/>
        <w:insideV w:val="single" w:sz="8" w:space="0" w:color="39BEF1" w:themeColor="accent4" w:themeTint="BF"/>
      </w:tblBorders>
    </w:tblPr>
    <w:tcPr>
      <w:shd w:val="clear" w:color="auto" w:fill="BDE9FA" w:themeFill="accent4" w:themeFillTint="3F"/>
    </w:tcPr>
    <w:tblStylePr w:type="firstRow">
      <w:rPr>
        <w:b/>
        <w:bCs/>
      </w:rPr>
    </w:tblStylePr>
    <w:tblStylePr w:type="lastRow">
      <w:rPr>
        <w:b/>
        <w:bCs/>
      </w:rPr>
      <w:tblPr/>
      <w:tcPr>
        <w:tcBorders>
          <w:top w:val="single" w:sz="18" w:space="0" w:color="39BEF1" w:themeColor="accent4" w:themeTint="BF"/>
        </w:tcBorders>
      </w:tcPr>
    </w:tblStylePr>
    <w:tblStylePr w:type="firstCol">
      <w:rPr>
        <w:b/>
        <w:bCs/>
      </w:rPr>
    </w:tblStylePr>
    <w:tblStylePr w:type="lastCol">
      <w:rPr>
        <w:b/>
        <w:bCs/>
      </w:rPr>
    </w:tblStylePr>
    <w:tblStylePr w:type="band1Vert">
      <w:tblPr/>
      <w:tcPr>
        <w:shd w:val="clear" w:color="auto" w:fill="7BD3F5" w:themeFill="accent4" w:themeFillTint="7F"/>
      </w:tcPr>
    </w:tblStylePr>
    <w:tblStylePr w:type="band1Horz">
      <w:tblPr/>
      <w:tcPr>
        <w:shd w:val="clear" w:color="auto" w:fill="7BD3F5" w:themeFill="accent4" w:themeFillTint="7F"/>
      </w:tcPr>
    </w:tblStylePr>
  </w:style>
  <w:style w:type="table" w:styleId="MediumGrid1-Accent5">
    <w:name w:val="Medium Grid 1 Accent 5"/>
    <w:basedOn w:val="TableNormal"/>
    <w:uiPriority w:val="67"/>
    <w:semiHidden/>
    <w:unhideWhenUsed/>
    <w:rsid w:val="006B6D3E"/>
    <w:pPr>
      <w:spacing w:after="0" w:line="240" w:lineRule="auto"/>
    </w:pPr>
    <w:tblPr>
      <w:tblStyleRowBandSize w:val="1"/>
      <w:tblStyleColBandSize w:val="1"/>
      <w:tblBorders>
        <w:top w:val="single" w:sz="8" w:space="0" w:color="CE49BF" w:themeColor="accent5" w:themeTint="BF"/>
        <w:left w:val="single" w:sz="8" w:space="0" w:color="CE49BF" w:themeColor="accent5" w:themeTint="BF"/>
        <w:bottom w:val="single" w:sz="8" w:space="0" w:color="CE49BF" w:themeColor="accent5" w:themeTint="BF"/>
        <w:right w:val="single" w:sz="8" w:space="0" w:color="CE49BF" w:themeColor="accent5" w:themeTint="BF"/>
        <w:insideH w:val="single" w:sz="8" w:space="0" w:color="CE49BF" w:themeColor="accent5" w:themeTint="BF"/>
        <w:insideV w:val="single" w:sz="8" w:space="0" w:color="CE49BF" w:themeColor="accent5" w:themeTint="BF"/>
      </w:tblBorders>
    </w:tblPr>
    <w:tcPr>
      <w:shd w:val="clear" w:color="auto" w:fill="EFC3E9" w:themeFill="accent5" w:themeFillTint="3F"/>
    </w:tcPr>
    <w:tblStylePr w:type="firstRow">
      <w:rPr>
        <w:b/>
        <w:bCs/>
      </w:rPr>
    </w:tblStylePr>
    <w:tblStylePr w:type="lastRow">
      <w:rPr>
        <w:b/>
        <w:bCs/>
      </w:rPr>
      <w:tblPr/>
      <w:tcPr>
        <w:tcBorders>
          <w:top w:val="single" w:sz="18" w:space="0" w:color="CE49BF" w:themeColor="accent5" w:themeTint="BF"/>
        </w:tcBorders>
      </w:tcPr>
    </w:tblStylePr>
    <w:tblStylePr w:type="firstCol">
      <w:rPr>
        <w:b/>
        <w:bCs/>
      </w:rPr>
    </w:tblStylePr>
    <w:tblStylePr w:type="lastCol">
      <w:rPr>
        <w:b/>
        <w:bCs/>
      </w:rPr>
    </w:tblStylePr>
    <w:tblStylePr w:type="band1Vert">
      <w:tblPr/>
      <w:tcPr>
        <w:shd w:val="clear" w:color="auto" w:fill="DE86D4" w:themeFill="accent5" w:themeFillTint="7F"/>
      </w:tcPr>
    </w:tblStylePr>
    <w:tblStylePr w:type="band1Horz">
      <w:tblPr/>
      <w:tcPr>
        <w:shd w:val="clear" w:color="auto" w:fill="DE86D4" w:themeFill="accent5" w:themeFillTint="7F"/>
      </w:tcPr>
    </w:tblStylePr>
  </w:style>
  <w:style w:type="table" w:styleId="MediumGrid1-Accent6">
    <w:name w:val="Medium Grid 1 Accent 6"/>
    <w:basedOn w:val="TableNormal"/>
    <w:uiPriority w:val="67"/>
    <w:semiHidden/>
    <w:unhideWhenUsed/>
    <w:rsid w:val="006B6D3E"/>
    <w:pPr>
      <w:spacing w:after="0" w:line="240" w:lineRule="auto"/>
    </w:pPr>
    <w:tblPr>
      <w:tblStyleRowBandSize w:val="1"/>
      <w:tblStyleColBandSize w:val="1"/>
      <w:tblBorders>
        <w:top w:val="single" w:sz="8" w:space="0" w:color="71CF50" w:themeColor="accent6" w:themeTint="BF"/>
        <w:left w:val="single" w:sz="8" w:space="0" w:color="71CF50" w:themeColor="accent6" w:themeTint="BF"/>
        <w:bottom w:val="single" w:sz="8" w:space="0" w:color="71CF50" w:themeColor="accent6" w:themeTint="BF"/>
        <w:right w:val="single" w:sz="8" w:space="0" w:color="71CF50" w:themeColor="accent6" w:themeTint="BF"/>
        <w:insideH w:val="single" w:sz="8" w:space="0" w:color="71CF50" w:themeColor="accent6" w:themeTint="BF"/>
        <w:insideV w:val="single" w:sz="8" w:space="0" w:color="71CF50" w:themeColor="accent6" w:themeTint="BF"/>
      </w:tblBorders>
    </w:tblPr>
    <w:tcPr>
      <w:shd w:val="clear" w:color="auto" w:fill="D0EFC5" w:themeFill="accent6" w:themeFillTint="3F"/>
    </w:tcPr>
    <w:tblStylePr w:type="firstRow">
      <w:rPr>
        <w:b/>
        <w:bCs/>
      </w:rPr>
    </w:tblStylePr>
    <w:tblStylePr w:type="lastRow">
      <w:rPr>
        <w:b/>
        <w:bCs/>
      </w:rPr>
      <w:tblPr/>
      <w:tcPr>
        <w:tcBorders>
          <w:top w:val="single" w:sz="18" w:space="0" w:color="71CF50" w:themeColor="accent6" w:themeTint="BF"/>
        </w:tcBorders>
      </w:tcPr>
    </w:tblStylePr>
    <w:tblStylePr w:type="firstCol">
      <w:rPr>
        <w:b/>
        <w:bCs/>
      </w:rPr>
    </w:tblStylePr>
    <w:tblStylePr w:type="lastCol">
      <w:rPr>
        <w:b/>
        <w:bCs/>
      </w:rPr>
    </w:tblStylePr>
    <w:tblStylePr w:type="band1Vert">
      <w:tblPr/>
      <w:tcPr>
        <w:shd w:val="clear" w:color="auto" w:fill="A0DF8A" w:themeFill="accent6" w:themeFillTint="7F"/>
      </w:tcPr>
    </w:tblStylePr>
    <w:tblStylePr w:type="band1Horz">
      <w:tblPr/>
      <w:tcPr>
        <w:shd w:val="clear" w:color="auto" w:fill="A0DF8A" w:themeFill="accent6" w:themeFillTint="7F"/>
      </w:tcPr>
    </w:tblStylePr>
  </w:style>
  <w:style w:type="table" w:styleId="MediumGrid2">
    <w:name w:val="Medium Grid 2"/>
    <w:basedOn w:val="TableNormal"/>
    <w:uiPriority w:val="68"/>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56082" w:themeColor="accent1"/>
        <w:left w:val="single" w:sz="8" w:space="0" w:color="156082" w:themeColor="accent1"/>
        <w:bottom w:val="single" w:sz="8" w:space="0" w:color="156082" w:themeColor="accent1"/>
        <w:right w:val="single" w:sz="8" w:space="0" w:color="156082" w:themeColor="accent1"/>
        <w:insideH w:val="single" w:sz="8" w:space="0" w:color="156082" w:themeColor="accent1"/>
        <w:insideV w:val="single" w:sz="8" w:space="0" w:color="156082" w:themeColor="accent1"/>
      </w:tblBorders>
    </w:tblPr>
    <w:tcPr>
      <w:shd w:val="clear" w:color="auto" w:fill="B2DEF2" w:themeFill="accent1" w:themeFillTint="3F"/>
    </w:tcPr>
    <w:tblStylePr w:type="firstRow">
      <w:rPr>
        <w:b/>
        <w:bCs/>
        <w:color w:val="000000" w:themeColor="text1"/>
      </w:rPr>
      <w:tblPr/>
      <w:tcPr>
        <w:shd w:val="clear" w:color="auto" w:fill="E0F2FA"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E4F5" w:themeFill="accent1" w:themeFillTint="33"/>
      </w:tcPr>
    </w:tblStylePr>
    <w:tblStylePr w:type="band1Vert">
      <w:tblPr/>
      <w:tcPr>
        <w:shd w:val="clear" w:color="auto" w:fill="64BDE6" w:themeFill="accent1" w:themeFillTint="7F"/>
      </w:tcPr>
    </w:tblStylePr>
    <w:tblStylePr w:type="band1Horz">
      <w:tblPr/>
      <w:tcPr>
        <w:tcBorders>
          <w:insideH w:val="single" w:sz="6" w:space="0" w:color="156082" w:themeColor="accent1"/>
          <w:insideV w:val="single" w:sz="6" w:space="0" w:color="156082" w:themeColor="accent1"/>
        </w:tcBorders>
        <w:shd w:val="clear" w:color="auto" w:fill="64BDE6"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97132" w:themeColor="accent2"/>
        <w:left w:val="single" w:sz="8" w:space="0" w:color="E97132" w:themeColor="accent2"/>
        <w:bottom w:val="single" w:sz="8" w:space="0" w:color="E97132" w:themeColor="accent2"/>
        <w:right w:val="single" w:sz="8" w:space="0" w:color="E97132" w:themeColor="accent2"/>
        <w:insideH w:val="single" w:sz="8" w:space="0" w:color="E97132" w:themeColor="accent2"/>
        <w:insideV w:val="single" w:sz="8" w:space="0" w:color="E97132" w:themeColor="accent2"/>
      </w:tblBorders>
    </w:tblPr>
    <w:tcPr>
      <w:shd w:val="clear" w:color="auto" w:fill="F9DBCC" w:themeFill="accent2" w:themeFillTint="3F"/>
    </w:tcPr>
    <w:tblStylePr w:type="firstRow">
      <w:rPr>
        <w:b/>
        <w:bCs/>
        <w:color w:val="000000" w:themeColor="text1"/>
      </w:rPr>
      <w:tblPr/>
      <w:tcPr>
        <w:shd w:val="clear" w:color="auto" w:fill="FCF0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E2D5" w:themeFill="accent2" w:themeFillTint="33"/>
      </w:tcPr>
    </w:tblStylePr>
    <w:tblStylePr w:type="band1Vert">
      <w:tblPr/>
      <w:tcPr>
        <w:shd w:val="clear" w:color="auto" w:fill="F4B798" w:themeFill="accent2" w:themeFillTint="7F"/>
      </w:tcPr>
    </w:tblStylePr>
    <w:tblStylePr w:type="band1Horz">
      <w:tblPr/>
      <w:tcPr>
        <w:tcBorders>
          <w:insideH w:val="single" w:sz="6" w:space="0" w:color="E97132" w:themeColor="accent2"/>
          <w:insideV w:val="single" w:sz="6" w:space="0" w:color="E97132" w:themeColor="accent2"/>
        </w:tcBorders>
        <w:shd w:val="clear" w:color="auto" w:fill="F4B798"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96B24" w:themeColor="accent3"/>
        <w:left w:val="single" w:sz="8" w:space="0" w:color="196B24" w:themeColor="accent3"/>
        <w:bottom w:val="single" w:sz="8" w:space="0" w:color="196B24" w:themeColor="accent3"/>
        <w:right w:val="single" w:sz="8" w:space="0" w:color="196B24" w:themeColor="accent3"/>
        <w:insideH w:val="single" w:sz="8" w:space="0" w:color="196B24" w:themeColor="accent3"/>
        <w:insideV w:val="single" w:sz="8" w:space="0" w:color="196B24" w:themeColor="accent3"/>
      </w:tblBorders>
    </w:tblPr>
    <w:tcPr>
      <w:shd w:val="clear" w:color="auto" w:fill="B3EDBA" w:themeFill="accent3" w:themeFillTint="3F"/>
    </w:tcPr>
    <w:tblStylePr w:type="firstRow">
      <w:rPr>
        <w:b/>
        <w:bCs/>
        <w:color w:val="000000" w:themeColor="text1"/>
      </w:rPr>
      <w:tblPr/>
      <w:tcPr>
        <w:shd w:val="clear" w:color="auto" w:fill="E0F8E3"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F0C7" w:themeFill="accent3" w:themeFillTint="33"/>
      </w:tcPr>
    </w:tblStylePr>
    <w:tblStylePr w:type="band1Vert">
      <w:tblPr/>
      <w:tcPr>
        <w:shd w:val="clear" w:color="auto" w:fill="66DB75" w:themeFill="accent3" w:themeFillTint="7F"/>
      </w:tcPr>
    </w:tblStylePr>
    <w:tblStylePr w:type="band1Horz">
      <w:tblPr/>
      <w:tcPr>
        <w:tcBorders>
          <w:insideH w:val="single" w:sz="6" w:space="0" w:color="196B24" w:themeColor="accent3"/>
          <w:insideV w:val="single" w:sz="6" w:space="0" w:color="196B24" w:themeColor="accent3"/>
        </w:tcBorders>
        <w:shd w:val="clear" w:color="auto" w:fill="66DB75"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F9ED5" w:themeColor="accent4"/>
        <w:left w:val="single" w:sz="8" w:space="0" w:color="0F9ED5" w:themeColor="accent4"/>
        <w:bottom w:val="single" w:sz="8" w:space="0" w:color="0F9ED5" w:themeColor="accent4"/>
        <w:right w:val="single" w:sz="8" w:space="0" w:color="0F9ED5" w:themeColor="accent4"/>
        <w:insideH w:val="single" w:sz="8" w:space="0" w:color="0F9ED5" w:themeColor="accent4"/>
        <w:insideV w:val="single" w:sz="8" w:space="0" w:color="0F9ED5" w:themeColor="accent4"/>
      </w:tblBorders>
    </w:tblPr>
    <w:tcPr>
      <w:shd w:val="clear" w:color="auto" w:fill="BDE9FA" w:themeFill="accent4" w:themeFillTint="3F"/>
    </w:tcPr>
    <w:tblStylePr w:type="firstRow">
      <w:rPr>
        <w:b/>
        <w:bCs/>
        <w:color w:val="000000" w:themeColor="text1"/>
      </w:rPr>
      <w:tblPr/>
      <w:tcPr>
        <w:shd w:val="clear" w:color="auto" w:fill="E5F6FD"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AEDFB" w:themeFill="accent4" w:themeFillTint="33"/>
      </w:tcPr>
    </w:tblStylePr>
    <w:tblStylePr w:type="band1Vert">
      <w:tblPr/>
      <w:tcPr>
        <w:shd w:val="clear" w:color="auto" w:fill="7BD3F5" w:themeFill="accent4" w:themeFillTint="7F"/>
      </w:tcPr>
    </w:tblStylePr>
    <w:tblStylePr w:type="band1Horz">
      <w:tblPr/>
      <w:tcPr>
        <w:tcBorders>
          <w:insideH w:val="single" w:sz="6" w:space="0" w:color="0F9ED5" w:themeColor="accent4"/>
          <w:insideV w:val="single" w:sz="6" w:space="0" w:color="0F9ED5" w:themeColor="accent4"/>
        </w:tcBorders>
        <w:shd w:val="clear" w:color="auto" w:fill="7BD3F5"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2B93" w:themeColor="accent5"/>
        <w:left w:val="single" w:sz="8" w:space="0" w:color="A02B93" w:themeColor="accent5"/>
        <w:bottom w:val="single" w:sz="8" w:space="0" w:color="A02B93" w:themeColor="accent5"/>
        <w:right w:val="single" w:sz="8" w:space="0" w:color="A02B93" w:themeColor="accent5"/>
        <w:insideH w:val="single" w:sz="8" w:space="0" w:color="A02B93" w:themeColor="accent5"/>
        <w:insideV w:val="single" w:sz="8" w:space="0" w:color="A02B93" w:themeColor="accent5"/>
      </w:tblBorders>
    </w:tblPr>
    <w:tcPr>
      <w:shd w:val="clear" w:color="auto" w:fill="EFC3E9" w:themeFill="accent5" w:themeFillTint="3F"/>
    </w:tcPr>
    <w:tblStylePr w:type="firstRow">
      <w:rPr>
        <w:b/>
        <w:bCs/>
        <w:color w:val="000000" w:themeColor="text1"/>
      </w:rPr>
      <w:tblPr/>
      <w:tcPr>
        <w:shd w:val="clear" w:color="auto" w:fill="F8E7F6"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CEED" w:themeFill="accent5" w:themeFillTint="33"/>
      </w:tcPr>
    </w:tblStylePr>
    <w:tblStylePr w:type="band1Vert">
      <w:tblPr/>
      <w:tcPr>
        <w:shd w:val="clear" w:color="auto" w:fill="DE86D4" w:themeFill="accent5" w:themeFillTint="7F"/>
      </w:tcPr>
    </w:tblStylePr>
    <w:tblStylePr w:type="band1Horz">
      <w:tblPr/>
      <w:tcPr>
        <w:tcBorders>
          <w:insideH w:val="single" w:sz="6" w:space="0" w:color="A02B93" w:themeColor="accent5"/>
          <w:insideV w:val="single" w:sz="6" w:space="0" w:color="A02B93" w:themeColor="accent5"/>
        </w:tcBorders>
        <w:shd w:val="clear" w:color="auto" w:fill="DE86D4"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EA72E" w:themeColor="accent6"/>
        <w:left w:val="single" w:sz="8" w:space="0" w:color="4EA72E" w:themeColor="accent6"/>
        <w:bottom w:val="single" w:sz="8" w:space="0" w:color="4EA72E" w:themeColor="accent6"/>
        <w:right w:val="single" w:sz="8" w:space="0" w:color="4EA72E" w:themeColor="accent6"/>
        <w:insideH w:val="single" w:sz="8" w:space="0" w:color="4EA72E" w:themeColor="accent6"/>
        <w:insideV w:val="single" w:sz="8" w:space="0" w:color="4EA72E" w:themeColor="accent6"/>
      </w:tblBorders>
    </w:tblPr>
    <w:tcPr>
      <w:shd w:val="clear" w:color="auto" w:fill="D0EFC5" w:themeFill="accent6" w:themeFillTint="3F"/>
    </w:tcPr>
    <w:tblStylePr w:type="firstRow">
      <w:rPr>
        <w:b/>
        <w:bCs/>
        <w:color w:val="000000" w:themeColor="text1"/>
      </w:rPr>
      <w:tblPr/>
      <w:tcPr>
        <w:shd w:val="clear" w:color="auto" w:fill="ECF8E8"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9F2D0" w:themeFill="accent6" w:themeFillTint="33"/>
      </w:tcPr>
    </w:tblStylePr>
    <w:tblStylePr w:type="band1Vert">
      <w:tblPr/>
      <w:tcPr>
        <w:shd w:val="clear" w:color="auto" w:fill="A0DF8A" w:themeFill="accent6" w:themeFillTint="7F"/>
      </w:tcPr>
    </w:tblStylePr>
    <w:tblStylePr w:type="band1Horz">
      <w:tblPr/>
      <w:tcPr>
        <w:tcBorders>
          <w:insideH w:val="single" w:sz="6" w:space="0" w:color="4EA72E" w:themeColor="accent6"/>
          <w:insideV w:val="single" w:sz="6" w:space="0" w:color="4EA72E" w:themeColor="accent6"/>
        </w:tcBorders>
        <w:shd w:val="clear" w:color="auto" w:fill="A0DF8A"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6B6D3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6B6D3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DEF2"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56082"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56082"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56082"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56082"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BDE6"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BDE6" w:themeFill="accent1" w:themeFillTint="7F"/>
      </w:tcPr>
    </w:tblStylePr>
  </w:style>
  <w:style w:type="table" w:styleId="MediumGrid3-Accent2">
    <w:name w:val="Medium Grid 3 Accent 2"/>
    <w:basedOn w:val="TableNormal"/>
    <w:uiPriority w:val="69"/>
    <w:semiHidden/>
    <w:unhideWhenUsed/>
    <w:rsid w:val="006B6D3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9DBCC"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97132"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97132"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97132"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97132"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4B79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4B798" w:themeFill="accent2" w:themeFillTint="7F"/>
      </w:tcPr>
    </w:tblStylePr>
  </w:style>
  <w:style w:type="table" w:styleId="MediumGrid3-Accent3">
    <w:name w:val="Medium Grid 3 Accent 3"/>
    <w:basedOn w:val="TableNormal"/>
    <w:uiPriority w:val="69"/>
    <w:semiHidden/>
    <w:unhideWhenUsed/>
    <w:rsid w:val="006B6D3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EDB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96B24"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96B24"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96B24"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96B24"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6DB75"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6DB75" w:themeFill="accent3" w:themeFillTint="7F"/>
      </w:tcPr>
    </w:tblStylePr>
  </w:style>
  <w:style w:type="table" w:styleId="MediumGrid3-Accent4">
    <w:name w:val="Medium Grid 3 Accent 4"/>
    <w:basedOn w:val="TableNormal"/>
    <w:uiPriority w:val="69"/>
    <w:semiHidden/>
    <w:unhideWhenUsed/>
    <w:rsid w:val="006B6D3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DE9FA"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F9ED5"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F9ED5"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F9ED5"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F9ED5"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BD3F5"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BD3F5" w:themeFill="accent4" w:themeFillTint="7F"/>
      </w:tcPr>
    </w:tblStylePr>
  </w:style>
  <w:style w:type="table" w:styleId="MediumGrid3-Accent5">
    <w:name w:val="Medium Grid 3 Accent 5"/>
    <w:basedOn w:val="TableNormal"/>
    <w:uiPriority w:val="69"/>
    <w:semiHidden/>
    <w:unhideWhenUsed/>
    <w:rsid w:val="006B6D3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C3E9"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2B93"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2B93"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2B93"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2B93"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E86D4"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E86D4" w:themeFill="accent5" w:themeFillTint="7F"/>
      </w:tcPr>
    </w:tblStylePr>
  </w:style>
  <w:style w:type="table" w:styleId="MediumGrid3-Accent6">
    <w:name w:val="Medium Grid 3 Accent 6"/>
    <w:basedOn w:val="TableNormal"/>
    <w:uiPriority w:val="69"/>
    <w:semiHidden/>
    <w:unhideWhenUsed/>
    <w:rsid w:val="006B6D3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EFC5"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EA72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EA72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EA72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EA72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0DF8A"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0DF8A" w:themeFill="accent6" w:themeFillTint="7F"/>
      </w:tcPr>
    </w:tblStylePr>
  </w:style>
  <w:style w:type="table" w:styleId="MediumList1">
    <w:name w:val="Medium List 1"/>
    <w:basedOn w:val="TableNormal"/>
    <w:uiPriority w:val="65"/>
    <w:semiHidden/>
    <w:unhideWhenUsed/>
    <w:rsid w:val="006B6D3E"/>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E2841"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6B6D3E"/>
    <w:pPr>
      <w:spacing w:after="0" w:line="240" w:lineRule="auto"/>
    </w:pPr>
    <w:rPr>
      <w:color w:val="000000" w:themeColor="text1"/>
    </w:rPr>
    <w:tblPr>
      <w:tblStyleRowBandSize w:val="1"/>
      <w:tblStyleColBandSize w:val="1"/>
      <w:tblBorders>
        <w:top w:val="single" w:sz="8" w:space="0" w:color="156082" w:themeColor="accent1"/>
        <w:bottom w:val="single" w:sz="8" w:space="0" w:color="156082" w:themeColor="accent1"/>
      </w:tblBorders>
    </w:tblPr>
    <w:tblStylePr w:type="firstRow">
      <w:rPr>
        <w:rFonts w:asciiTheme="majorHAnsi" w:eastAsiaTheme="majorEastAsia" w:hAnsiTheme="majorHAnsi" w:cstheme="majorBidi"/>
      </w:rPr>
      <w:tblPr/>
      <w:tcPr>
        <w:tcBorders>
          <w:top w:val="nil"/>
          <w:bottom w:val="single" w:sz="8" w:space="0" w:color="156082" w:themeColor="accent1"/>
        </w:tcBorders>
      </w:tcPr>
    </w:tblStylePr>
    <w:tblStylePr w:type="lastRow">
      <w:rPr>
        <w:b/>
        <w:bCs/>
        <w:color w:val="0E2841" w:themeColor="text2"/>
      </w:rPr>
      <w:tblPr/>
      <w:tcPr>
        <w:tcBorders>
          <w:top w:val="single" w:sz="8" w:space="0" w:color="156082" w:themeColor="accent1"/>
          <w:bottom w:val="single" w:sz="8" w:space="0" w:color="156082" w:themeColor="accent1"/>
        </w:tcBorders>
      </w:tcPr>
    </w:tblStylePr>
    <w:tblStylePr w:type="firstCol">
      <w:rPr>
        <w:b/>
        <w:bCs/>
      </w:rPr>
    </w:tblStylePr>
    <w:tblStylePr w:type="lastCol">
      <w:rPr>
        <w:b/>
        <w:bCs/>
      </w:rPr>
      <w:tblPr/>
      <w:tcPr>
        <w:tcBorders>
          <w:top w:val="single" w:sz="8" w:space="0" w:color="156082" w:themeColor="accent1"/>
          <w:bottom w:val="single" w:sz="8" w:space="0" w:color="156082" w:themeColor="accent1"/>
        </w:tcBorders>
      </w:tcPr>
    </w:tblStylePr>
    <w:tblStylePr w:type="band1Vert">
      <w:tblPr/>
      <w:tcPr>
        <w:shd w:val="clear" w:color="auto" w:fill="B2DEF2" w:themeFill="accent1" w:themeFillTint="3F"/>
      </w:tcPr>
    </w:tblStylePr>
    <w:tblStylePr w:type="band1Horz">
      <w:tblPr/>
      <w:tcPr>
        <w:shd w:val="clear" w:color="auto" w:fill="B2DEF2" w:themeFill="accent1" w:themeFillTint="3F"/>
      </w:tcPr>
    </w:tblStylePr>
  </w:style>
  <w:style w:type="table" w:styleId="MediumList1-Accent2">
    <w:name w:val="Medium List 1 Accent 2"/>
    <w:basedOn w:val="TableNormal"/>
    <w:uiPriority w:val="65"/>
    <w:semiHidden/>
    <w:unhideWhenUsed/>
    <w:rsid w:val="006B6D3E"/>
    <w:pPr>
      <w:spacing w:after="0" w:line="240" w:lineRule="auto"/>
    </w:pPr>
    <w:rPr>
      <w:color w:val="000000" w:themeColor="text1"/>
    </w:rPr>
    <w:tblPr>
      <w:tblStyleRowBandSize w:val="1"/>
      <w:tblStyleColBandSize w:val="1"/>
      <w:tblBorders>
        <w:top w:val="single" w:sz="8" w:space="0" w:color="E97132" w:themeColor="accent2"/>
        <w:bottom w:val="single" w:sz="8" w:space="0" w:color="E97132" w:themeColor="accent2"/>
      </w:tblBorders>
    </w:tblPr>
    <w:tblStylePr w:type="firstRow">
      <w:rPr>
        <w:rFonts w:asciiTheme="majorHAnsi" w:eastAsiaTheme="majorEastAsia" w:hAnsiTheme="majorHAnsi" w:cstheme="majorBidi"/>
      </w:rPr>
      <w:tblPr/>
      <w:tcPr>
        <w:tcBorders>
          <w:top w:val="nil"/>
          <w:bottom w:val="single" w:sz="8" w:space="0" w:color="E97132" w:themeColor="accent2"/>
        </w:tcBorders>
      </w:tcPr>
    </w:tblStylePr>
    <w:tblStylePr w:type="lastRow">
      <w:rPr>
        <w:b/>
        <w:bCs/>
        <w:color w:val="0E2841" w:themeColor="text2"/>
      </w:rPr>
      <w:tblPr/>
      <w:tcPr>
        <w:tcBorders>
          <w:top w:val="single" w:sz="8" w:space="0" w:color="E97132" w:themeColor="accent2"/>
          <w:bottom w:val="single" w:sz="8" w:space="0" w:color="E97132" w:themeColor="accent2"/>
        </w:tcBorders>
      </w:tcPr>
    </w:tblStylePr>
    <w:tblStylePr w:type="firstCol">
      <w:rPr>
        <w:b/>
        <w:bCs/>
      </w:rPr>
    </w:tblStylePr>
    <w:tblStylePr w:type="lastCol">
      <w:rPr>
        <w:b/>
        <w:bCs/>
      </w:rPr>
      <w:tblPr/>
      <w:tcPr>
        <w:tcBorders>
          <w:top w:val="single" w:sz="8" w:space="0" w:color="E97132" w:themeColor="accent2"/>
          <w:bottom w:val="single" w:sz="8" w:space="0" w:color="E97132" w:themeColor="accent2"/>
        </w:tcBorders>
      </w:tcPr>
    </w:tblStylePr>
    <w:tblStylePr w:type="band1Vert">
      <w:tblPr/>
      <w:tcPr>
        <w:shd w:val="clear" w:color="auto" w:fill="F9DBCC" w:themeFill="accent2" w:themeFillTint="3F"/>
      </w:tcPr>
    </w:tblStylePr>
    <w:tblStylePr w:type="band1Horz">
      <w:tblPr/>
      <w:tcPr>
        <w:shd w:val="clear" w:color="auto" w:fill="F9DBCC" w:themeFill="accent2" w:themeFillTint="3F"/>
      </w:tcPr>
    </w:tblStylePr>
  </w:style>
  <w:style w:type="table" w:styleId="MediumList1-Accent3">
    <w:name w:val="Medium List 1 Accent 3"/>
    <w:basedOn w:val="TableNormal"/>
    <w:uiPriority w:val="65"/>
    <w:semiHidden/>
    <w:unhideWhenUsed/>
    <w:rsid w:val="006B6D3E"/>
    <w:pPr>
      <w:spacing w:after="0" w:line="240" w:lineRule="auto"/>
    </w:pPr>
    <w:rPr>
      <w:color w:val="000000" w:themeColor="text1"/>
    </w:rPr>
    <w:tblPr>
      <w:tblStyleRowBandSize w:val="1"/>
      <w:tblStyleColBandSize w:val="1"/>
      <w:tblBorders>
        <w:top w:val="single" w:sz="8" w:space="0" w:color="196B24" w:themeColor="accent3"/>
        <w:bottom w:val="single" w:sz="8" w:space="0" w:color="196B24" w:themeColor="accent3"/>
      </w:tblBorders>
    </w:tblPr>
    <w:tblStylePr w:type="firstRow">
      <w:rPr>
        <w:rFonts w:asciiTheme="majorHAnsi" w:eastAsiaTheme="majorEastAsia" w:hAnsiTheme="majorHAnsi" w:cstheme="majorBidi"/>
      </w:rPr>
      <w:tblPr/>
      <w:tcPr>
        <w:tcBorders>
          <w:top w:val="nil"/>
          <w:bottom w:val="single" w:sz="8" w:space="0" w:color="196B24" w:themeColor="accent3"/>
        </w:tcBorders>
      </w:tcPr>
    </w:tblStylePr>
    <w:tblStylePr w:type="lastRow">
      <w:rPr>
        <w:b/>
        <w:bCs/>
        <w:color w:val="0E2841" w:themeColor="text2"/>
      </w:rPr>
      <w:tblPr/>
      <w:tcPr>
        <w:tcBorders>
          <w:top w:val="single" w:sz="8" w:space="0" w:color="196B24" w:themeColor="accent3"/>
          <w:bottom w:val="single" w:sz="8" w:space="0" w:color="196B24" w:themeColor="accent3"/>
        </w:tcBorders>
      </w:tcPr>
    </w:tblStylePr>
    <w:tblStylePr w:type="firstCol">
      <w:rPr>
        <w:b/>
        <w:bCs/>
      </w:rPr>
    </w:tblStylePr>
    <w:tblStylePr w:type="lastCol">
      <w:rPr>
        <w:b/>
        <w:bCs/>
      </w:rPr>
      <w:tblPr/>
      <w:tcPr>
        <w:tcBorders>
          <w:top w:val="single" w:sz="8" w:space="0" w:color="196B24" w:themeColor="accent3"/>
          <w:bottom w:val="single" w:sz="8" w:space="0" w:color="196B24" w:themeColor="accent3"/>
        </w:tcBorders>
      </w:tcPr>
    </w:tblStylePr>
    <w:tblStylePr w:type="band1Vert">
      <w:tblPr/>
      <w:tcPr>
        <w:shd w:val="clear" w:color="auto" w:fill="B3EDBA" w:themeFill="accent3" w:themeFillTint="3F"/>
      </w:tcPr>
    </w:tblStylePr>
    <w:tblStylePr w:type="band1Horz">
      <w:tblPr/>
      <w:tcPr>
        <w:shd w:val="clear" w:color="auto" w:fill="B3EDBA" w:themeFill="accent3" w:themeFillTint="3F"/>
      </w:tcPr>
    </w:tblStylePr>
  </w:style>
  <w:style w:type="table" w:styleId="MediumList1-Accent4">
    <w:name w:val="Medium List 1 Accent 4"/>
    <w:basedOn w:val="TableNormal"/>
    <w:uiPriority w:val="65"/>
    <w:semiHidden/>
    <w:unhideWhenUsed/>
    <w:rsid w:val="006B6D3E"/>
    <w:pPr>
      <w:spacing w:after="0" w:line="240" w:lineRule="auto"/>
    </w:pPr>
    <w:rPr>
      <w:color w:val="000000" w:themeColor="text1"/>
    </w:rPr>
    <w:tblPr>
      <w:tblStyleRowBandSize w:val="1"/>
      <w:tblStyleColBandSize w:val="1"/>
      <w:tblBorders>
        <w:top w:val="single" w:sz="8" w:space="0" w:color="0F9ED5" w:themeColor="accent4"/>
        <w:bottom w:val="single" w:sz="8" w:space="0" w:color="0F9ED5" w:themeColor="accent4"/>
      </w:tblBorders>
    </w:tblPr>
    <w:tblStylePr w:type="firstRow">
      <w:rPr>
        <w:rFonts w:asciiTheme="majorHAnsi" w:eastAsiaTheme="majorEastAsia" w:hAnsiTheme="majorHAnsi" w:cstheme="majorBidi"/>
      </w:rPr>
      <w:tblPr/>
      <w:tcPr>
        <w:tcBorders>
          <w:top w:val="nil"/>
          <w:bottom w:val="single" w:sz="8" w:space="0" w:color="0F9ED5" w:themeColor="accent4"/>
        </w:tcBorders>
      </w:tcPr>
    </w:tblStylePr>
    <w:tblStylePr w:type="lastRow">
      <w:rPr>
        <w:b/>
        <w:bCs/>
        <w:color w:val="0E2841" w:themeColor="text2"/>
      </w:rPr>
      <w:tblPr/>
      <w:tcPr>
        <w:tcBorders>
          <w:top w:val="single" w:sz="8" w:space="0" w:color="0F9ED5" w:themeColor="accent4"/>
          <w:bottom w:val="single" w:sz="8" w:space="0" w:color="0F9ED5" w:themeColor="accent4"/>
        </w:tcBorders>
      </w:tcPr>
    </w:tblStylePr>
    <w:tblStylePr w:type="firstCol">
      <w:rPr>
        <w:b/>
        <w:bCs/>
      </w:rPr>
    </w:tblStylePr>
    <w:tblStylePr w:type="lastCol">
      <w:rPr>
        <w:b/>
        <w:bCs/>
      </w:rPr>
      <w:tblPr/>
      <w:tcPr>
        <w:tcBorders>
          <w:top w:val="single" w:sz="8" w:space="0" w:color="0F9ED5" w:themeColor="accent4"/>
          <w:bottom w:val="single" w:sz="8" w:space="0" w:color="0F9ED5" w:themeColor="accent4"/>
        </w:tcBorders>
      </w:tcPr>
    </w:tblStylePr>
    <w:tblStylePr w:type="band1Vert">
      <w:tblPr/>
      <w:tcPr>
        <w:shd w:val="clear" w:color="auto" w:fill="BDE9FA" w:themeFill="accent4" w:themeFillTint="3F"/>
      </w:tcPr>
    </w:tblStylePr>
    <w:tblStylePr w:type="band1Horz">
      <w:tblPr/>
      <w:tcPr>
        <w:shd w:val="clear" w:color="auto" w:fill="BDE9FA" w:themeFill="accent4" w:themeFillTint="3F"/>
      </w:tcPr>
    </w:tblStylePr>
  </w:style>
  <w:style w:type="table" w:styleId="MediumList1-Accent5">
    <w:name w:val="Medium List 1 Accent 5"/>
    <w:basedOn w:val="TableNormal"/>
    <w:uiPriority w:val="65"/>
    <w:semiHidden/>
    <w:unhideWhenUsed/>
    <w:rsid w:val="006B6D3E"/>
    <w:pPr>
      <w:spacing w:after="0" w:line="240" w:lineRule="auto"/>
    </w:pPr>
    <w:rPr>
      <w:color w:val="000000" w:themeColor="text1"/>
    </w:rPr>
    <w:tblPr>
      <w:tblStyleRowBandSize w:val="1"/>
      <w:tblStyleColBandSize w:val="1"/>
      <w:tblBorders>
        <w:top w:val="single" w:sz="8" w:space="0" w:color="A02B93" w:themeColor="accent5"/>
        <w:bottom w:val="single" w:sz="8" w:space="0" w:color="A02B93" w:themeColor="accent5"/>
      </w:tblBorders>
    </w:tblPr>
    <w:tblStylePr w:type="firstRow">
      <w:rPr>
        <w:rFonts w:asciiTheme="majorHAnsi" w:eastAsiaTheme="majorEastAsia" w:hAnsiTheme="majorHAnsi" w:cstheme="majorBidi"/>
      </w:rPr>
      <w:tblPr/>
      <w:tcPr>
        <w:tcBorders>
          <w:top w:val="nil"/>
          <w:bottom w:val="single" w:sz="8" w:space="0" w:color="A02B93" w:themeColor="accent5"/>
        </w:tcBorders>
      </w:tcPr>
    </w:tblStylePr>
    <w:tblStylePr w:type="lastRow">
      <w:rPr>
        <w:b/>
        <w:bCs/>
        <w:color w:val="0E2841" w:themeColor="text2"/>
      </w:rPr>
      <w:tblPr/>
      <w:tcPr>
        <w:tcBorders>
          <w:top w:val="single" w:sz="8" w:space="0" w:color="A02B93" w:themeColor="accent5"/>
          <w:bottom w:val="single" w:sz="8" w:space="0" w:color="A02B93" w:themeColor="accent5"/>
        </w:tcBorders>
      </w:tcPr>
    </w:tblStylePr>
    <w:tblStylePr w:type="firstCol">
      <w:rPr>
        <w:b/>
        <w:bCs/>
      </w:rPr>
    </w:tblStylePr>
    <w:tblStylePr w:type="lastCol">
      <w:rPr>
        <w:b/>
        <w:bCs/>
      </w:rPr>
      <w:tblPr/>
      <w:tcPr>
        <w:tcBorders>
          <w:top w:val="single" w:sz="8" w:space="0" w:color="A02B93" w:themeColor="accent5"/>
          <w:bottom w:val="single" w:sz="8" w:space="0" w:color="A02B93" w:themeColor="accent5"/>
        </w:tcBorders>
      </w:tcPr>
    </w:tblStylePr>
    <w:tblStylePr w:type="band1Vert">
      <w:tblPr/>
      <w:tcPr>
        <w:shd w:val="clear" w:color="auto" w:fill="EFC3E9" w:themeFill="accent5" w:themeFillTint="3F"/>
      </w:tcPr>
    </w:tblStylePr>
    <w:tblStylePr w:type="band1Horz">
      <w:tblPr/>
      <w:tcPr>
        <w:shd w:val="clear" w:color="auto" w:fill="EFC3E9" w:themeFill="accent5" w:themeFillTint="3F"/>
      </w:tcPr>
    </w:tblStylePr>
  </w:style>
  <w:style w:type="table" w:styleId="MediumList1-Accent6">
    <w:name w:val="Medium List 1 Accent 6"/>
    <w:basedOn w:val="TableNormal"/>
    <w:uiPriority w:val="65"/>
    <w:semiHidden/>
    <w:unhideWhenUsed/>
    <w:rsid w:val="006B6D3E"/>
    <w:pPr>
      <w:spacing w:after="0" w:line="240" w:lineRule="auto"/>
    </w:pPr>
    <w:rPr>
      <w:color w:val="000000" w:themeColor="text1"/>
    </w:rPr>
    <w:tblPr>
      <w:tblStyleRowBandSize w:val="1"/>
      <w:tblStyleColBandSize w:val="1"/>
      <w:tblBorders>
        <w:top w:val="single" w:sz="8" w:space="0" w:color="4EA72E" w:themeColor="accent6"/>
        <w:bottom w:val="single" w:sz="8" w:space="0" w:color="4EA72E" w:themeColor="accent6"/>
      </w:tblBorders>
    </w:tblPr>
    <w:tblStylePr w:type="firstRow">
      <w:rPr>
        <w:rFonts w:asciiTheme="majorHAnsi" w:eastAsiaTheme="majorEastAsia" w:hAnsiTheme="majorHAnsi" w:cstheme="majorBidi"/>
      </w:rPr>
      <w:tblPr/>
      <w:tcPr>
        <w:tcBorders>
          <w:top w:val="nil"/>
          <w:bottom w:val="single" w:sz="8" w:space="0" w:color="4EA72E" w:themeColor="accent6"/>
        </w:tcBorders>
      </w:tcPr>
    </w:tblStylePr>
    <w:tblStylePr w:type="lastRow">
      <w:rPr>
        <w:b/>
        <w:bCs/>
        <w:color w:val="0E2841" w:themeColor="text2"/>
      </w:rPr>
      <w:tblPr/>
      <w:tcPr>
        <w:tcBorders>
          <w:top w:val="single" w:sz="8" w:space="0" w:color="4EA72E" w:themeColor="accent6"/>
          <w:bottom w:val="single" w:sz="8" w:space="0" w:color="4EA72E" w:themeColor="accent6"/>
        </w:tcBorders>
      </w:tcPr>
    </w:tblStylePr>
    <w:tblStylePr w:type="firstCol">
      <w:rPr>
        <w:b/>
        <w:bCs/>
      </w:rPr>
    </w:tblStylePr>
    <w:tblStylePr w:type="lastCol">
      <w:rPr>
        <w:b/>
        <w:bCs/>
      </w:rPr>
      <w:tblPr/>
      <w:tcPr>
        <w:tcBorders>
          <w:top w:val="single" w:sz="8" w:space="0" w:color="4EA72E" w:themeColor="accent6"/>
          <w:bottom w:val="single" w:sz="8" w:space="0" w:color="4EA72E" w:themeColor="accent6"/>
        </w:tcBorders>
      </w:tcPr>
    </w:tblStylePr>
    <w:tblStylePr w:type="band1Vert">
      <w:tblPr/>
      <w:tcPr>
        <w:shd w:val="clear" w:color="auto" w:fill="D0EFC5" w:themeFill="accent6" w:themeFillTint="3F"/>
      </w:tcPr>
    </w:tblStylePr>
    <w:tblStylePr w:type="band1Horz">
      <w:tblPr/>
      <w:tcPr>
        <w:shd w:val="clear" w:color="auto" w:fill="D0EFC5" w:themeFill="accent6" w:themeFillTint="3F"/>
      </w:tcPr>
    </w:tblStylePr>
  </w:style>
  <w:style w:type="table" w:styleId="MediumList2">
    <w:name w:val="Medium List 2"/>
    <w:basedOn w:val="TableNormal"/>
    <w:uiPriority w:val="66"/>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56082" w:themeColor="accent1"/>
        <w:left w:val="single" w:sz="8" w:space="0" w:color="156082" w:themeColor="accent1"/>
        <w:bottom w:val="single" w:sz="8" w:space="0" w:color="156082" w:themeColor="accent1"/>
        <w:right w:val="single" w:sz="8" w:space="0" w:color="156082" w:themeColor="accent1"/>
      </w:tblBorders>
    </w:tblPr>
    <w:tblStylePr w:type="firstRow">
      <w:rPr>
        <w:sz w:val="24"/>
        <w:szCs w:val="24"/>
      </w:rPr>
      <w:tblPr/>
      <w:tcPr>
        <w:tcBorders>
          <w:top w:val="nil"/>
          <w:left w:val="nil"/>
          <w:bottom w:val="single" w:sz="24" w:space="0" w:color="156082" w:themeColor="accent1"/>
          <w:right w:val="nil"/>
          <w:insideH w:val="nil"/>
          <w:insideV w:val="nil"/>
        </w:tcBorders>
        <w:shd w:val="clear" w:color="auto" w:fill="FFFFFF" w:themeFill="background1"/>
      </w:tcPr>
    </w:tblStylePr>
    <w:tblStylePr w:type="lastRow">
      <w:tblPr/>
      <w:tcPr>
        <w:tcBorders>
          <w:top w:val="single" w:sz="8" w:space="0" w:color="156082"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56082" w:themeColor="accent1"/>
          <w:insideH w:val="nil"/>
          <w:insideV w:val="nil"/>
        </w:tcBorders>
        <w:shd w:val="clear" w:color="auto" w:fill="FFFFFF" w:themeFill="background1"/>
      </w:tcPr>
    </w:tblStylePr>
    <w:tblStylePr w:type="lastCol">
      <w:tblPr/>
      <w:tcPr>
        <w:tcBorders>
          <w:top w:val="nil"/>
          <w:left w:val="single" w:sz="8" w:space="0" w:color="156082"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DEF2" w:themeFill="accent1" w:themeFillTint="3F"/>
      </w:tcPr>
    </w:tblStylePr>
    <w:tblStylePr w:type="band1Horz">
      <w:tblPr/>
      <w:tcPr>
        <w:tcBorders>
          <w:top w:val="nil"/>
          <w:bottom w:val="nil"/>
          <w:insideH w:val="nil"/>
          <w:insideV w:val="nil"/>
        </w:tcBorders>
        <w:shd w:val="clear" w:color="auto" w:fill="B2DEF2"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97132" w:themeColor="accent2"/>
        <w:left w:val="single" w:sz="8" w:space="0" w:color="E97132" w:themeColor="accent2"/>
        <w:bottom w:val="single" w:sz="8" w:space="0" w:color="E97132" w:themeColor="accent2"/>
        <w:right w:val="single" w:sz="8" w:space="0" w:color="E97132" w:themeColor="accent2"/>
      </w:tblBorders>
    </w:tblPr>
    <w:tblStylePr w:type="firstRow">
      <w:rPr>
        <w:sz w:val="24"/>
        <w:szCs w:val="24"/>
      </w:rPr>
      <w:tblPr/>
      <w:tcPr>
        <w:tcBorders>
          <w:top w:val="nil"/>
          <w:left w:val="nil"/>
          <w:bottom w:val="single" w:sz="24" w:space="0" w:color="E97132" w:themeColor="accent2"/>
          <w:right w:val="nil"/>
          <w:insideH w:val="nil"/>
          <w:insideV w:val="nil"/>
        </w:tcBorders>
        <w:shd w:val="clear" w:color="auto" w:fill="FFFFFF" w:themeFill="background1"/>
      </w:tcPr>
    </w:tblStylePr>
    <w:tblStylePr w:type="lastRow">
      <w:tblPr/>
      <w:tcPr>
        <w:tcBorders>
          <w:top w:val="single" w:sz="8" w:space="0" w:color="E97132"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E97132" w:themeColor="accent2"/>
          <w:insideH w:val="nil"/>
          <w:insideV w:val="nil"/>
        </w:tcBorders>
        <w:shd w:val="clear" w:color="auto" w:fill="FFFFFF" w:themeFill="background1"/>
      </w:tcPr>
    </w:tblStylePr>
    <w:tblStylePr w:type="lastCol">
      <w:tblPr/>
      <w:tcPr>
        <w:tcBorders>
          <w:top w:val="nil"/>
          <w:left w:val="single" w:sz="8" w:space="0" w:color="E97132"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DBCC" w:themeFill="accent2" w:themeFillTint="3F"/>
      </w:tcPr>
    </w:tblStylePr>
    <w:tblStylePr w:type="band1Horz">
      <w:tblPr/>
      <w:tcPr>
        <w:tcBorders>
          <w:top w:val="nil"/>
          <w:bottom w:val="nil"/>
          <w:insideH w:val="nil"/>
          <w:insideV w:val="nil"/>
        </w:tcBorders>
        <w:shd w:val="clear" w:color="auto" w:fill="F9DBCC"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96B24" w:themeColor="accent3"/>
        <w:left w:val="single" w:sz="8" w:space="0" w:color="196B24" w:themeColor="accent3"/>
        <w:bottom w:val="single" w:sz="8" w:space="0" w:color="196B24" w:themeColor="accent3"/>
        <w:right w:val="single" w:sz="8" w:space="0" w:color="196B24" w:themeColor="accent3"/>
      </w:tblBorders>
    </w:tblPr>
    <w:tblStylePr w:type="firstRow">
      <w:rPr>
        <w:sz w:val="24"/>
        <w:szCs w:val="24"/>
      </w:rPr>
      <w:tblPr/>
      <w:tcPr>
        <w:tcBorders>
          <w:top w:val="nil"/>
          <w:left w:val="nil"/>
          <w:bottom w:val="single" w:sz="24" w:space="0" w:color="196B24" w:themeColor="accent3"/>
          <w:right w:val="nil"/>
          <w:insideH w:val="nil"/>
          <w:insideV w:val="nil"/>
        </w:tcBorders>
        <w:shd w:val="clear" w:color="auto" w:fill="FFFFFF" w:themeFill="background1"/>
      </w:tcPr>
    </w:tblStylePr>
    <w:tblStylePr w:type="lastRow">
      <w:tblPr/>
      <w:tcPr>
        <w:tcBorders>
          <w:top w:val="single" w:sz="8" w:space="0" w:color="196B24"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96B24" w:themeColor="accent3"/>
          <w:insideH w:val="nil"/>
          <w:insideV w:val="nil"/>
        </w:tcBorders>
        <w:shd w:val="clear" w:color="auto" w:fill="FFFFFF" w:themeFill="background1"/>
      </w:tcPr>
    </w:tblStylePr>
    <w:tblStylePr w:type="lastCol">
      <w:tblPr/>
      <w:tcPr>
        <w:tcBorders>
          <w:top w:val="nil"/>
          <w:left w:val="single" w:sz="8" w:space="0" w:color="196B24"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EDBA" w:themeFill="accent3" w:themeFillTint="3F"/>
      </w:tcPr>
    </w:tblStylePr>
    <w:tblStylePr w:type="band1Horz">
      <w:tblPr/>
      <w:tcPr>
        <w:tcBorders>
          <w:top w:val="nil"/>
          <w:bottom w:val="nil"/>
          <w:insideH w:val="nil"/>
          <w:insideV w:val="nil"/>
        </w:tcBorders>
        <w:shd w:val="clear" w:color="auto" w:fill="B3EDB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F9ED5" w:themeColor="accent4"/>
        <w:left w:val="single" w:sz="8" w:space="0" w:color="0F9ED5" w:themeColor="accent4"/>
        <w:bottom w:val="single" w:sz="8" w:space="0" w:color="0F9ED5" w:themeColor="accent4"/>
        <w:right w:val="single" w:sz="8" w:space="0" w:color="0F9ED5" w:themeColor="accent4"/>
      </w:tblBorders>
    </w:tblPr>
    <w:tblStylePr w:type="firstRow">
      <w:rPr>
        <w:sz w:val="24"/>
        <w:szCs w:val="24"/>
      </w:rPr>
      <w:tblPr/>
      <w:tcPr>
        <w:tcBorders>
          <w:top w:val="nil"/>
          <w:left w:val="nil"/>
          <w:bottom w:val="single" w:sz="24" w:space="0" w:color="0F9ED5" w:themeColor="accent4"/>
          <w:right w:val="nil"/>
          <w:insideH w:val="nil"/>
          <w:insideV w:val="nil"/>
        </w:tcBorders>
        <w:shd w:val="clear" w:color="auto" w:fill="FFFFFF" w:themeFill="background1"/>
      </w:tcPr>
    </w:tblStylePr>
    <w:tblStylePr w:type="lastRow">
      <w:tblPr/>
      <w:tcPr>
        <w:tcBorders>
          <w:top w:val="single" w:sz="8" w:space="0" w:color="0F9ED5"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F9ED5" w:themeColor="accent4"/>
          <w:insideH w:val="nil"/>
          <w:insideV w:val="nil"/>
        </w:tcBorders>
        <w:shd w:val="clear" w:color="auto" w:fill="FFFFFF" w:themeFill="background1"/>
      </w:tcPr>
    </w:tblStylePr>
    <w:tblStylePr w:type="lastCol">
      <w:tblPr/>
      <w:tcPr>
        <w:tcBorders>
          <w:top w:val="nil"/>
          <w:left w:val="single" w:sz="8" w:space="0" w:color="0F9ED5"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DE9FA" w:themeFill="accent4" w:themeFillTint="3F"/>
      </w:tcPr>
    </w:tblStylePr>
    <w:tblStylePr w:type="band1Horz">
      <w:tblPr/>
      <w:tcPr>
        <w:tcBorders>
          <w:top w:val="nil"/>
          <w:bottom w:val="nil"/>
          <w:insideH w:val="nil"/>
          <w:insideV w:val="nil"/>
        </w:tcBorders>
        <w:shd w:val="clear" w:color="auto" w:fill="BDE9FA"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2B93" w:themeColor="accent5"/>
        <w:left w:val="single" w:sz="8" w:space="0" w:color="A02B93" w:themeColor="accent5"/>
        <w:bottom w:val="single" w:sz="8" w:space="0" w:color="A02B93" w:themeColor="accent5"/>
        <w:right w:val="single" w:sz="8" w:space="0" w:color="A02B93" w:themeColor="accent5"/>
      </w:tblBorders>
    </w:tblPr>
    <w:tblStylePr w:type="firstRow">
      <w:rPr>
        <w:sz w:val="24"/>
        <w:szCs w:val="24"/>
      </w:rPr>
      <w:tblPr/>
      <w:tcPr>
        <w:tcBorders>
          <w:top w:val="nil"/>
          <w:left w:val="nil"/>
          <w:bottom w:val="single" w:sz="24" w:space="0" w:color="A02B93" w:themeColor="accent5"/>
          <w:right w:val="nil"/>
          <w:insideH w:val="nil"/>
          <w:insideV w:val="nil"/>
        </w:tcBorders>
        <w:shd w:val="clear" w:color="auto" w:fill="FFFFFF" w:themeFill="background1"/>
      </w:tcPr>
    </w:tblStylePr>
    <w:tblStylePr w:type="lastRow">
      <w:tblPr/>
      <w:tcPr>
        <w:tcBorders>
          <w:top w:val="single" w:sz="8" w:space="0" w:color="A02B93"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2B93" w:themeColor="accent5"/>
          <w:insideH w:val="nil"/>
          <w:insideV w:val="nil"/>
        </w:tcBorders>
        <w:shd w:val="clear" w:color="auto" w:fill="FFFFFF" w:themeFill="background1"/>
      </w:tcPr>
    </w:tblStylePr>
    <w:tblStylePr w:type="lastCol">
      <w:tblPr/>
      <w:tcPr>
        <w:tcBorders>
          <w:top w:val="nil"/>
          <w:left w:val="single" w:sz="8" w:space="0" w:color="A02B93"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C3E9" w:themeFill="accent5" w:themeFillTint="3F"/>
      </w:tcPr>
    </w:tblStylePr>
    <w:tblStylePr w:type="band1Horz">
      <w:tblPr/>
      <w:tcPr>
        <w:tcBorders>
          <w:top w:val="nil"/>
          <w:bottom w:val="nil"/>
          <w:insideH w:val="nil"/>
          <w:insideV w:val="nil"/>
        </w:tcBorders>
        <w:shd w:val="clear" w:color="auto" w:fill="EFC3E9"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6B6D3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EA72E" w:themeColor="accent6"/>
        <w:left w:val="single" w:sz="8" w:space="0" w:color="4EA72E" w:themeColor="accent6"/>
        <w:bottom w:val="single" w:sz="8" w:space="0" w:color="4EA72E" w:themeColor="accent6"/>
        <w:right w:val="single" w:sz="8" w:space="0" w:color="4EA72E" w:themeColor="accent6"/>
      </w:tblBorders>
    </w:tblPr>
    <w:tblStylePr w:type="firstRow">
      <w:rPr>
        <w:sz w:val="24"/>
        <w:szCs w:val="24"/>
      </w:rPr>
      <w:tblPr/>
      <w:tcPr>
        <w:tcBorders>
          <w:top w:val="nil"/>
          <w:left w:val="nil"/>
          <w:bottom w:val="single" w:sz="24" w:space="0" w:color="4EA72E" w:themeColor="accent6"/>
          <w:right w:val="nil"/>
          <w:insideH w:val="nil"/>
          <w:insideV w:val="nil"/>
        </w:tcBorders>
        <w:shd w:val="clear" w:color="auto" w:fill="FFFFFF" w:themeFill="background1"/>
      </w:tcPr>
    </w:tblStylePr>
    <w:tblStylePr w:type="lastRow">
      <w:tblPr/>
      <w:tcPr>
        <w:tcBorders>
          <w:top w:val="single" w:sz="8" w:space="0" w:color="4EA72E"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EA72E" w:themeColor="accent6"/>
          <w:insideH w:val="nil"/>
          <w:insideV w:val="nil"/>
        </w:tcBorders>
        <w:shd w:val="clear" w:color="auto" w:fill="FFFFFF" w:themeFill="background1"/>
      </w:tcPr>
    </w:tblStylePr>
    <w:tblStylePr w:type="lastCol">
      <w:tblPr/>
      <w:tcPr>
        <w:tcBorders>
          <w:top w:val="nil"/>
          <w:left w:val="single" w:sz="8" w:space="0" w:color="4EA72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EFC5" w:themeFill="accent6" w:themeFillTint="3F"/>
      </w:tcPr>
    </w:tblStylePr>
    <w:tblStylePr w:type="band1Horz">
      <w:tblPr/>
      <w:tcPr>
        <w:tcBorders>
          <w:top w:val="nil"/>
          <w:bottom w:val="nil"/>
          <w:insideH w:val="nil"/>
          <w:insideV w:val="nil"/>
        </w:tcBorders>
        <w:shd w:val="clear" w:color="auto" w:fill="D0EFC5"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6B6D3E"/>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6B6D3E"/>
    <w:pPr>
      <w:spacing w:after="0" w:line="240" w:lineRule="auto"/>
    </w:pPr>
    <w:tblPr>
      <w:tblStyleRowBandSize w:val="1"/>
      <w:tblStyleColBandSize w:val="1"/>
      <w:tblBorders>
        <w:top w:val="single" w:sz="8" w:space="0" w:color="2198CF" w:themeColor="accent1" w:themeTint="BF"/>
        <w:left w:val="single" w:sz="8" w:space="0" w:color="2198CF" w:themeColor="accent1" w:themeTint="BF"/>
        <w:bottom w:val="single" w:sz="8" w:space="0" w:color="2198CF" w:themeColor="accent1" w:themeTint="BF"/>
        <w:right w:val="single" w:sz="8" w:space="0" w:color="2198CF" w:themeColor="accent1" w:themeTint="BF"/>
        <w:insideH w:val="single" w:sz="8" w:space="0" w:color="2198CF" w:themeColor="accent1" w:themeTint="BF"/>
      </w:tblBorders>
    </w:tblPr>
    <w:tblStylePr w:type="firstRow">
      <w:pPr>
        <w:spacing w:before="0" w:after="0" w:line="240" w:lineRule="auto"/>
      </w:pPr>
      <w:rPr>
        <w:b/>
        <w:bCs/>
        <w:color w:val="FFFFFF" w:themeColor="background1"/>
      </w:rPr>
      <w:tblPr/>
      <w:tcPr>
        <w:tcBorders>
          <w:top w:val="single" w:sz="8" w:space="0" w:color="2198CF" w:themeColor="accent1" w:themeTint="BF"/>
          <w:left w:val="single" w:sz="8" w:space="0" w:color="2198CF" w:themeColor="accent1" w:themeTint="BF"/>
          <w:bottom w:val="single" w:sz="8" w:space="0" w:color="2198CF" w:themeColor="accent1" w:themeTint="BF"/>
          <w:right w:val="single" w:sz="8" w:space="0" w:color="2198CF" w:themeColor="accent1" w:themeTint="BF"/>
          <w:insideH w:val="nil"/>
          <w:insideV w:val="nil"/>
        </w:tcBorders>
        <w:shd w:val="clear" w:color="auto" w:fill="156082" w:themeFill="accent1"/>
      </w:tcPr>
    </w:tblStylePr>
    <w:tblStylePr w:type="lastRow">
      <w:pPr>
        <w:spacing w:before="0" w:after="0" w:line="240" w:lineRule="auto"/>
      </w:pPr>
      <w:rPr>
        <w:b/>
        <w:bCs/>
      </w:rPr>
      <w:tblPr/>
      <w:tcPr>
        <w:tcBorders>
          <w:top w:val="double" w:sz="6" w:space="0" w:color="2198CF" w:themeColor="accent1" w:themeTint="BF"/>
          <w:left w:val="single" w:sz="8" w:space="0" w:color="2198CF" w:themeColor="accent1" w:themeTint="BF"/>
          <w:bottom w:val="single" w:sz="8" w:space="0" w:color="2198CF" w:themeColor="accent1" w:themeTint="BF"/>
          <w:right w:val="single" w:sz="8" w:space="0" w:color="2198CF" w:themeColor="accent1" w:themeTint="BF"/>
          <w:insideH w:val="nil"/>
          <w:insideV w:val="nil"/>
        </w:tcBorders>
      </w:tcPr>
    </w:tblStylePr>
    <w:tblStylePr w:type="firstCol">
      <w:rPr>
        <w:b/>
        <w:bCs/>
      </w:rPr>
    </w:tblStylePr>
    <w:tblStylePr w:type="lastCol">
      <w:rPr>
        <w:b/>
        <w:bCs/>
      </w:rPr>
    </w:tblStylePr>
    <w:tblStylePr w:type="band1Vert">
      <w:tblPr/>
      <w:tcPr>
        <w:shd w:val="clear" w:color="auto" w:fill="B2DEF2" w:themeFill="accent1" w:themeFillTint="3F"/>
      </w:tcPr>
    </w:tblStylePr>
    <w:tblStylePr w:type="band1Horz">
      <w:tblPr/>
      <w:tcPr>
        <w:tcBorders>
          <w:insideH w:val="nil"/>
          <w:insideV w:val="nil"/>
        </w:tcBorders>
        <w:shd w:val="clear" w:color="auto" w:fill="B2DEF2"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6B6D3E"/>
    <w:pPr>
      <w:spacing w:after="0" w:line="240" w:lineRule="auto"/>
    </w:pPr>
    <w:tblPr>
      <w:tblStyleRowBandSize w:val="1"/>
      <w:tblStyleColBandSize w:val="1"/>
      <w:tblBorders>
        <w:top w:val="single" w:sz="8" w:space="0" w:color="EE9465" w:themeColor="accent2" w:themeTint="BF"/>
        <w:left w:val="single" w:sz="8" w:space="0" w:color="EE9465" w:themeColor="accent2" w:themeTint="BF"/>
        <w:bottom w:val="single" w:sz="8" w:space="0" w:color="EE9465" w:themeColor="accent2" w:themeTint="BF"/>
        <w:right w:val="single" w:sz="8" w:space="0" w:color="EE9465" w:themeColor="accent2" w:themeTint="BF"/>
        <w:insideH w:val="single" w:sz="8" w:space="0" w:color="EE9465" w:themeColor="accent2" w:themeTint="BF"/>
      </w:tblBorders>
    </w:tblPr>
    <w:tblStylePr w:type="firstRow">
      <w:pPr>
        <w:spacing w:before="0" w:after="0" w:line="240" w:lineRule="auto"/>
      </w:pPr>
      <w:rPr>
        <w:b/>
        <w:bCs/>
        <w:color w:val="FFFFFF" w:themeColor="background1"/>
      </w:rPr>
      <w:tblPr/>
      <w:tcPr>
        <w:tcBorders>
          <w:top w:val="single" w:sz="8" w:space="0" w:color="EE9465" w:themeColor="accent2" w:themeTint="BF"/>
          <w:left w:val="single" w:sz="8" w:space="0" w:color="EE9465" w:themeColor="accent2" w:themeTint="BF"/>
          <w:bottom w:val="single" w:sz="8" w:space="0" w:color="EE9465" w:themeColor="accent2" w:themeTint="BF"/>
          <w:right w:val="single" w:sz="8" w:space="0" w:color="EE9465" w:themeColor="accent2" w:themeTint="BF"/>
          <w:insideH w:val="nil"/>
          <w:insideV w:val="nil"/>
        </w:tcBorders>
        <w:shd w:val="clear" w:color="auto" w:fill="E97132" w:themeFill="accent2"/>
      </w:tcPr>
    </w:tblStylePr>
    <w:tblStylePr w:type="lastRow">
      <w:pPr>
        <w:spacing w:before="0" w:after="0" w:line="240" w:lineRule="auto"/>
      </w:pPr>
      <w:rPr>
        <w:b/>
        <w:bCs/>
      </w:rPr>
      <w:tblPr/>
      <w:tcPr>
        <w:tcBorders>
          <w:top w:val="double" w:sz="6" w:space="0" w:color="EE9465" w:themeColor="accent2" w:themeTint="BF"/>
          <w:left w:val="single" w:sz="8" w:space="0" w:color="EE9465" w:themeColor="accent2" w:themeTint="BF"/>
          <w:bottom w:val="single" w:sz="8" w:space="0" w:color="EE9465" w:themeColor="accent2" w:themeTint="BF"/>
          <w:right w:val="single" w:sz="8" w:space="0" w:color="EE9465" w:themeColor="accent2" w:themeTint="BF"/>
          <w:insideH w:val="nil"/>
          <w:insideV w:val="nil"/>
        </w:tcBorders>
      </w:tcPr>
    </w:tblStylePr>
    <w:tblStylePr w:type="firstCol">
      <w:rPr>
        <w:b/>
        <w:bCs/>
      </w:rPr>
    </w:tblStylePr>
    <w:tblStylePr w:type="lastCol">
      <w:rPr>
        <w:b/>
        <w:bCs/>
      </w:rPr>
    </w:tblStylePr>
    <w:tblStylePr w:type="band1Vert">
      <w:tblPr/>
      <w:tcPr>
        <w:shd w:val="clear" w:color="auto" w:fill="F9DBCC" w:themeFill="accent2" w:themeFillTint="3F"/>
      </w:tcPr>
    </w:tblStylePr>
    <w:tblStylePr w:type="band1Horz">
      <w:tblPr/>
      <w:tcPr>
        <w:tcBorders>
          <w:insideH w:val="nil"/>
          <w:insideV w:val="nil"/>
        </w:tcBorders>
        <w:shd w:val="clear" w:color="auto" w:fill="F9DBCC"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6B6D3E"/>
    <w:pPr>
      <w:spacing w:after="0" w:line="240" w:lineRule="auto"/>
    </w:pPr>
    <w:tblPr>
      <w:tblStyleRowBandSize w:val="1"/>
      <w:tblStyleColBandSize w:val="1"/>
      <w:tblBorders>
        <w:top w:val="single" w:sz="8" w:space="0" w:color="2BB73D" w:themeColor="accent3" w:themeTint="BF"/>
        <w:left w:val="single" w:sz="8" w:space="0" w:color="2BB73D" w:themeColor="accent3" w:themeTint="BF"/>
        <w:bottom w:val="single" w:sz="8" w:space="0" w:color="2BB73D" w:themeColor="accent3" w:themeTint="BF"/>
        <w:right w:val="single" w:sz="8" w:space="0" w:color="2BB73D" w:themeColor="accent3" w:themeTint="BF"/>
        <w:insideH w:val="single" w:sz="8" w:space="0" w:color="2BB73D" w:themeColor="accent3" w:themeTint="BF"/>
      </w:tblBorders>
    </w:tblPr>
    <w:tblStylePr w:type="firstRow">
      <w:pPr>
        <w:spacing w:before="0" w:after="0" w:line="240" w:lineRule="auto"/>
      </w:pPr>
      <w:rPr>
        <w:b/>
        <w:bCs/>
        <w:color w:val="FFFFFF" w:themeColor="background1"/>
      </w:rPr>
      <w:tblPr/>
      <w:tcPr>
        <w:tcBorders>
          <w:top w:val="single" w:sz="8" w:space="0" w:color="2BB73D" w:themeColor="accent3" w:themeTint="BF"/>
          <w:left w:val="single" w:sz="8" w:space="0" w:color="2BB73D" w:themeColor="accent3" w:themeTint="BF"/>
          <w:bottom w:val="single" w:sz="8" w:space="0" w:color="2BB73D" w:themeColor="accent3" w:themeTint="BF"/>
          <w:right w:val="single" w:sz="8" w:space="0" w:color="2BB73D" w:themeColor="accent3" w:themeTint="BF"/>
          <w:insideH w:val="nil"/>
          <w:insideV w:val="nil"/>
        </w:tcBorders>
        <w:shd w:val="clear" w:color="auto" w:fill="196B24" w:themeFill="accent3"/>
      </w:tcPr>
    </w:tblStylePr>
    <w:tblStylePr w:type="lastRow">
      <w:pPr>
        <w:spacing w:before="0" w:after="0" w:line="240" w:lineRule="auto"/>
      </w:pPr>
      <w:rPr>
        <w:b/>
        <w:bCs/>
      </w:rPr>
      <w:tblPr/>
      <w:tcPr>
        <w:tcBorders>
          <w:top w:val="double" w:sz="6" w:space="0" w:color="2BB73D" w:themeColor="accent3" w:themeTint="BF"/>
          <w:left w:val="single" w:sz="8" w:space="0" w:color="2BB73D" w:themeColor="accent3" w:themeTint="BF"/>
          <w:bottom w:val="single" w:sz="8" w:space="0" w:color="2BB73D" w:themeColor="accent3" w:themeTint="BF"/>
          <w:right w:val="single" w:sz="8" w:space="0" w:color="2BB73D" w:themeColor="accent3" w:themeTint="BF"/>
          <w:insideH w:val="nil"/>
          <w:insideV w:val="nil"/>
        </w:tcBorders>
      </w:tcPr>
    </w:tblStylePr>
    <w:tblStylePr w:type="firstCol">
      <w:rPr>
        <w:b/>
        <w:bCs/>
      </w:rPr>
    </w:tblStylePr>
    <w:tblStylePr w:type="lastCol">
      <w:rPr>
        <w:b/>
        <w:bCs/>
      </w:rPr>
    </w:tblStylePr>
    <w:tblStylePr w:type="band1Vert">
      <w:tblPr/>
      <w:tcPr>
        <w:shd w:val="clear" w:color="auto" w:fill="B3EDBA" w:themeFill="accent3" w:themeFillTint="3F"/>
      </w:tcPr>
    </w:tblStylePr>
    <w:tblStylePr w:type="band1Horz">
      <w:tblPr/>
      <w:tcPr>
        <w:tcBorders>
          <w:insideH w:val="nil"/>
          <w:insideV w:val="nil"/>
        </w:tcBorders>
        <w:shd w:val="clear" w:color="auto" w:fill="B3EDB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6B6D3E"/>
    <w:pPr>
      <w:spacing w:after="0" w:line="240" w:lineRule="auto"/>
    </w:pPr>
    <w:tblPr>
      <w:tblStyleRowBandSize w:val="1"/>
      <w:tblStyleColBandSize w:val="1"/>
      <w:tblBorders>
        <w:top w:val="single" w:sz="8" w:space="0" w:color="39BEF1" w:themeColor="accent4" w:themeTint="BF"/>
        <w:left w:val="single" w:sz="8" w:space="0" w:color="39BEF1" w:themeColor="accent4" w:themeTint="BF"/>
        <w:bottom w:val="single" w:sz="8" w:space="0" w:color="39BEF1" w:themeColor="accent4" w:themeTint="BF"/>
        <w:right w:val="single" w:sz="8" w:space="0" w:color="39BEF1" w:themeColor="accent4" w:themeTint="BF"/>
        <w:insideH w:val="single" w:sz="8" w:space="0" w:color="39BEF1" w:themeColor="accent4" w:themeTint="BF"/>
      </w:tblBorders>
    </w:tblPr>
    <w:tblStylePr w:type="firstRow">
      <w:pPr>
        <w:spacing w:before="0" w:after="0" w:line="240" w:lineRule="auto"/>
      </w:pPr>
      <w:rPr>
        <w:b/>
        <w:bCs/>
        <w:color w:val="FFFFFF" w:themeColor="background1"/>
      </w:rPr>
      <w:tblPr/>
      <w:tcPr>
        <w:tcBorders>
          <w:top w:val="single" w:sz="8" w:space="0" w:color="39BEF1" w:themeColor="accent4" w:themeTint="BF"/>
          <w:left w:val="single" w:sz="8" w:space="0" w:color="39BEF1" w:themeColor="accent4" w:themeTint="BF"/>
          <w:bottom w:val="single" w:sz="8" w:space="0" w:color="39BEF1" w:themeColor="accent4" w:themeTint="BF"/>
          <w:right w:val="single" w:sz="8" w:space="0" w:color="39BEF1" w:themeColor="accent4" w:themeTint="BF"/>
          <w:insideH w:val="nil"/>
          <w:insideV w:val="nil"/>
        </w:tcBorders>
        <w:shd w:val="clear" w:color="auto" w:fill="0F9ED5" w:themeFill="accent4"/>
      </w:tcPr>
    </w:tblStylePr>
    <w:tblStylePr w:type="lastRow">
      <w:pPr>
        <w:spacing w:before="0" w:after="0" w:line="240" w:lineRule="auto"/>
      </w:pPr>
      <w:rPr>
        <w:b/>
        <w:bCs/>
      </w:rPr>
      <w:tblPr/>
      <w:tcPr>
        <w:tcBorders>
          <w:top w:val="double" w:sz="6" w:space="0" w:color="39BEF1" w:themeColor="accent4" w:themeTint="BF"/>
          <w:left w:val="single" w:sz="8" w:space="0" w:color="39BEF1" w:themeColor="accent4" w:themeTint="BF"/>
          <w:bottom w:val="single" w:sz="8" w:space="0" w:color="39BEF1" w:themeColor="accent4" w:themeTint="BF"/>
          <w:right w:val="single" w:sz="8" w:space="0" w:color="39BEF1" w:themeColor="accent4" w:themeTint="BF"/>
          <w:insideH w:val="nil"/>
          <w:insideV w:val="nil"/>
        </w:tcBorders>
      </w:tcPr>
    </w:tblStylePr>
    <w:tblStylePr w:type="firstCol">
      <w:rPr>
        <w:b/>
        <w:bCs/>
      </w:rPr>
    </w:tblStylePr>
    <w:tblStylePr w:type="lastCol">
      <w:rPr>
        <w:b/>
        <w:bCs/>
      </w:rPr>
    </w:tblStylePr>
    <w:tblStylePr w:type="band1Vert">
      <w:tblPr/>
      <w:tcPr>
        <w:shd w:val="clear" w:color="auto" w:fill="BDE9FA" w:themeFill="accent4" w:themeFillTint="3F"/>
      </w:tcPr>
    </w:tblStylePr>
    <w:tblStylePr w:type="band1Horz">
      <w:tblPr/>
      <w:tcPr>
        <w:tcBorders>
          <w:insideH w:val="nil"/>
          <w:insideV w:val="nil"/>
        </w:tcBorders>
        <w:shd w:val="clear" w:color="auto" w:fill="BDE9FA"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6B6D3E"/>
    <w:pPr>
      <w:spacing w:after="0" w:line="240" w:lineRule="auto"/>
    </w:pPr>
    <w:tblPr>
      <w:tblStyleRowBandSize w:val="1"/>
      <w:tblStyleColBandSize w:val="1"/>
      <w:tblBorders>
        <w:top w:val="single" w:sz="8" w:space="0" w:color="CE49BF" w:themeColor="accent5" w:themeTint="BF"/>
        <w:left w:val="single" w:sz="8" w:space="0" w:color="CE49BF" w:themeColor="accent5" w:themeTint="BF"/>
        <w:bottom w:val="single" w:sz="8" w:space="0" w:color="CE49BF" w:themeColor="accent5" w:themeTint="BF"/>
        <w:right w:val="single" w:sz="8" w:space="0" w:color="CE49BF" w:themeColor="accent5" w:themeTint="BF"/>
        <w:insideH w:val="single" w:sz="8" w:space="0" w:color="CE49BF" w:themeColor="accent5" w:themeTint="BF"/>
      </w:tblBorders>
    </w:tblPr>
    <w:tblStylePr w:type="firstRow">
      <w:pPr>
        <w:spacing w:before="0" w:after="0" w:line="240" w:lineRule="auto"/>
      </w:pPr>
      <w:rPr>
        <w:b/>
        <w:bCs/>
        <w:color w:val="FFFFFF" w:themeColor="background1"/>
      </w:rPr>
      <w:tblPr/>
      <w:tcPr>
        <w:tcBorders>
          <w:top w:val="single" w:sz="8" w:space="0" w:color="CE49BF" w:themeColor="accent5" w:themeTint="BF"/>
          <w:left w:val="single" w:sz="8" w:space="0" w:color="CE49BF" w:themeColor="accent5" w:themeTint="BF"/>
          <w:bottom w:val="single" w:sz="8" w:space="0" w:color="CE49BF" w:themeColor="accent5" w:themeTint="BF"/>
          <w:right w:val="single" w:sz="8" w:space="0" w:color="CE49BF" w:themeColor="accent5" w:themeTint="BF"/>
          <w:insideH w:val="nil"/>
          <w:insideV w:val="nil"/>
        </w:tcBorders>
        <w:shd w:val="clear" w:color="auto" w:fill="A02B93" w:themeFill="accent5"/>
      </w:tcPr>
    </w:tblStylePr>
    <w:tblStylePr w:type="lastRow">
      <w:pPr>
        <w:spacing w:before="0" w:after="0" w:line="240" w:lineRule="auto"/>
      </w:pPr>
      <w:rPr>
        <w:b/>
        <w:bCs/>
      </w:rPr>
      <w:tblPr/>
      <w:tcPr>
        <w:tcBorders>
          <w:top w:val="double" w:sz="6" w:space="0" w:color="CE49BF" w:themeColor="accent5" w:themeTint="BF"/>
          <w:left w:val="single" w:sz="8" w:space="0" w:color="CE49BF" w:themeColor="accent5" w:themeTint="BF"/>
          <w:bottom w:val="single" w:sz="8" w:space="0" w:color="CE49BF" w:themeColor="accent5" w:themeTint="BF"/>
          <w:right w:val="single" w:sz="8" w:space="0" w:color="CE49BF" w:themeColor="accent5" w:themeTint="BF"/>
          <w:insideH w:val="nil"/>
          <w:insideV w:val="nil"/>
        </w:tcBorders>
      </w:tcPr>
    </w:tblStylePr>
    <w:tblStylePr w:type="firstCol">
      <w:rPr>
        <w:b/>
        <w:bCs/>
      </w:rPr>
    </w:tblStylePr>
    <w:tblStylePr w:type="lastCol">
      <w:rPr>
        <w:b/>
        <w:bCs/>
      </w:rPr>
    </w:tblStylePr>
    <w:tblStylePr w:type="band1Vert">
      <w:tblPr/>
      <w:tcPr>
        <w:shd w:val="clear" w:color="auto" w:fill="EFC3E9" w:themeFill="accent5" w:themeFillTint="3F"/>
      </w:tcPr>
    </w:tblStylePr>
    <w:tblStylePr w:type="band1Horz">
      <w:tblPr/>
      <w:tcPr>
        <w:tcBorders>
          <w:insideH w:val="nil"/>
          <w:insideV w:val="nil"/>
        </w:tcBorders>
        <w:shd w:val="clear" w:color="auto" w:fill="EFC3E9"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6B6D3E"/>
    <w:pPr>
      <w:spacing w:after="0" w:line="240" w:lineRule="auto"/>
    </w:pPr>
    <w:tblPr>
      <w:tblStyleRowBandSize w:val="1"/>
      <w:tblStyleColBandSize w:val="1"/>
      <w:tblBorders>
        <w:top w:val="single" w:sz="8" w:space="0" w:color="71CF50" w:themeColor="accent6" w:themeTint="BF"/>
        <w:left w:val="single" w:sz="8" w:space="0" w:color="71CF50" w:themeColor="accent6" w:themeTint="BF"/>
        <w:bottom w:val="single" w:sz="8" w:space="0" w:color="71CF50" w:themeColor="accent6" w:themeTint="BF"/>
        <w:right w:val="single" w:sz="8" w:space="0" w:color="71CF50" w:themeColor="accent6" w:themeTint="BF"/>
        <w:insideH w:val="single" w:sz="8" w:space="0" w:color="71CF50" w:themeColor="accent6" w:themeTint="BF"/>
      </w:tblBorders>
    </w:tblPr>
    <w:tblStylePr w:type="firstRow">
      <w:pPr>
        <w:spacing w:before="0" w:after="0" w:line="240" w:lineRule="auto"/>
      </w:pPr>
      <w:rPr>
        <w:b/>
        <w:bCs/>
        <w:color w:val="FFFFFF" w:themeColor="background1"/>
      </w:rPr>
      <w:tblPr/>
      <w:tcPr>
        <w:tcBorders>
          <w:top w:val="single" w:sz="8" w:space="0" w:color="71CF50" w:themeColor="accent6" w:themeTint="BF"/>
          <w:left w:val="single" w:sz="8" w:space="0" w:color="71CF50" w:themeColor="accent6" w:themeTint="BF"/>
          <w:bottom w:val="single" w:sz="8" w:space="0" w:color="71CF50" w:themeColor="accent6" w:themeTint="BF"/>
          <w:right w:val="single" w:sz="8" w:space="0" w:color="71CF50" w:themeColor="accent6" w:themeTint="BF"/>
          <w:insideH w:val="nil"/>
          <w:insideV w:val="nil"/>
        </w:tcBorders>
        <w:shd w:val="clear" w:color="auto" w:fill="4EA72E" w:themeFill="accent6"/>
      </w:tcPr>
    </w:tblStylePr>
    <w:tblStylePr w:type="lastRow">
      <w:pPr>
        <w:spacing w:before="0" w:after="0" w:line="240" w:lineRule="auto"/>
      </w:pPr>
      <w:rPr>
        <w:b/>
        <w:bCs/>
      </w:rPr>
      <w:tblPr/>
      <w:tcPr>
        <w:tcBorders>
          <w:top w:val="double" w:sz="6" w:space="0" w:color="71CF50" w:themeColor="accent6" w:themeTint="BF"/>
          <w:left w:val="single" w:sz="8" w:space="0" w:color="71CF50" w:themeColor="accent6" w:themeTint="BF"/>
          <w:bottom w:val="single" w:sz="8" w:space="0" w:color="71CF50" w:themeColor="accent6" w:themeTint="BF"/>
          <w:right w:val="single" w:sz="8" w:space="0" w:color="71CF50" w:themeColor="accent6" w:themeTint="BF"/>
          <w:insideH w:val="nil"/>
          <w:insideV w:val="nil"/>
        </w:tcBorders>
      </w:tcPr>
    </w:tblStylePr>
    <w:tblStylePr w:type="firstCol">
      <w:rPr>
        <w:b/>
        <w:bCs/>
      </w:rPr>
    </w:tblStylePr>
    <w:tblStylePr w:type="lastCol">
      <w:rPr>
        <w:b/>
        <w:bCs/>
      </w:rPr>
    </w:tblStylePr>
    <w:tblStylePr w:type="band1Vert">
      <w:tblPr/>
      <w:tcPr>
        <w:shd w:val="clear" w:color="auto" w:fill="D0EFC5" w:themeFill="accent6" w:themeFillTint="3F"/>
      </w:tcPr>
    </w:tblStylePr>
    <w:tblStylePr w:type="band1Horz">
      <w:tblPr/>
      <w:tcPr>
        <w:tcBorders>
          <w:insideH w:val="nil"/>
          <w:insideV w:val="nil"/>
        </w:tcBorders>
        <w:shd w:val="clear" w:color="auto" w:fill="D0EFC5"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6B6D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6B6D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56082"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156082" w:themeFill="accent1"/>
      </w:tcPr>
    </w:tblStylePr>
    <w:tblStylePr w:type="lastCol">
      <w:rPr>
        <w:b/>
        <w:bCs/>
        <w:color w:val="FFFFFF" w:themeColor="background1"/>
      </w:rPr>
      <w:tblPr/>
      <w:tcPr>
        <w:tcBorders>
          <w:left w:val="nil"/>
          <w:right w:val="nil"/>
          <w:insideH w:val="nil"/>
          <w:insideV w:val="nil"/>
        </w:tcBorders>
        <w:shd w:val="clear" w:color="auto" w:fill="156082"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6B6D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97132"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97132" w:themeFill="accent2"/>
      </w:tcPr>
    </w:tblStylePr>
    <w:tblStylePr w:type="lastCol">
      <w:rPr>
        <w:b/>
        <w:bCs/>
        <w:color w:val="FFFFFF" w:themeColor="background1"/>
      </w:rPr>
      <w:tblPr/>
      <w:tcPr>
        <w:tcBorders>
          <w:left w:val="nil"/>
          <w:right w:val="nil"/>
          <w:insideH w:val="nil"/>
          <w:insideV w:val="nil"/>
        </w:tcBorders>
        <w:shd w:val="clear" w:color="auto" w:fill="E97132"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6B6D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96B24"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196B24" w:themeFill="accent3"/>
      </w:tcPr>
    </w:tblStylePr>
    <w:tblStylePr w:type="lastCol">
      <w:rPr>
        <w:b/>
        <w:bCs/>
        <w:color w:val="FFFFFF" w:themeColor="background1"/>
      </w:rPr>
      <w:tblPr/>
      <w:tcPr>
        <w:tcBorders>
          <w:left w:val="nil"/>
          <w:right w:val="nil"/>
          <w:insideH w:val="nil"/>
          <w:insideV w:val="nil"/>
        </w:tcBorders>
        <w:shd w:val="clear" w:color="auto" w:fill="196B24"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6B6D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F9ED5"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F9ED5" w:themeFill="accent4"/>
      </w:tcPr>
    </w:tblStylePr>
    <w:tblStylePr w:type="lastCol">
      <w:rPr>
        <w:b/>
        <w:bCs/>
        <w:color w:val="FFFFFF" w:themeColor="background1"/>
      </w:rPr>
      <w:tblPr/>
      <w:tcPr>
        <w:tcBorders>
          <w:left w:val="nil"/>
          <w:right w:val="nil"/>
          <w:insideH w:val="nil"/>
          <w:insideV w:val="nil"/>
        </w:tcBorders>
        <w:shd w:val="clear" w:color="auto" w:fill="0F9ED5"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6B6D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2B93"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02B93" w:themeFill="accent5"/>
      </w:tcPr>
    </w:tblStylePr>
    <w:tblStylePr w:type="lastCol">
      <w:rPr>
        <w:b/>
        <w:bCs/>
        <w:color w:val="FFFFFF" w:themeColor="background1"/>
      </w:rPr>
      <w:tblPr/>
      <w:tcPr>
        <w:tcBorders>
          <w:left w:val="nil"/>
          <w:right w:val="nil"/>
          <w:insideH w:val="nil"/>
          <w:insideV w:val="nil"/>
        </w:tcBorders>
        <w:shd w:val="clear" w:color="auto" w:fill="A02B93"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6B6D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EA72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EA72E" w:themeFill="accent6"/>
      </w:tcPr>
    </w:tblStylePr>
    <w:tblStylePr w:type="lastCol">
      <w:rPr>
        <w:b/>
        <w:bCs/>
        <w:color w:val="FFFFFF" w:themeColor="background1"/>
      </w:rPr>
      <w:tblPr/>
      <w:tcPr>
        <w:tcBorders>
          <w:left w:val="nil"/>
          <w:right w:val="nil"/>
          <w:insideH w:val="nil"/>
          <w:insideV w:val="nil"/>
        </w:tcBorders>
        <w:shd w:val="clear" w:color="auto" w:fill="4EA72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customStyle="1" w:styleId="Mention1">
    <w:name w:val="Mention1"/>
    <w:basedOn w:val="DefaultParagraphFont"/>
    <w:uiPriority w:val="99"/>
    <w:semiHidden/>
    <w:unhideWhenUsed/>
    <w:rsid w:val="006B6D3E"/>
    <w:rPr>
      <w:color w:val="2B579A"/>
      <w:shd w:val="clear" w:color="auto" w:fill="E1DFDD"/>
      <w:lang w:val="en-GB"/>
    </w:rPr>
  </w:style>
  <w:style w:type="paragraph" w:styleId="MessageHeader">
    <w:name w:val="Message Header"/>
    <w:basedOn w:val="Normal"/>
    <w:link w:val="MessageHeaderChar"/>
    <w:uiPriority w:val="99"/>
    <w:semiHidden/>
    <w:unhideWhenUsed/>
    <w:rsid w:val="006B6D3E"/>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6B6D3E"/>
    <w:rPr>
      <w:rFonts w:asciiTheme="majorHAnsi" w:eastAsiaTheme="majorEastAsia" w:hAnsiTheme="majorHAnsi" w:cstheme="majorBidi"/>
      <w:kern w:val="0"/>
      <w:shd w:val="pct20" w:color="auto" w:fill="auto"/>
      <w:lang w:val="en-GB"/>
      <w14:ligatures w14:val="none"/>
    </w:rPr>
  </w:style>
  <w:style w:type="paragraph" w:styleId="NoSpacing">
    <w:name w:val="No Spacing"/>
    <w:uiPriority w:val="1"/>
    <w:qFormat/>
    <w:rsid w:val="006B6D3E"/>
    <w:pPr>
      <w:tabs>
        <w:tab w:val="left" w:pos="567"/>
        <w:tab w:val="left" w:pos="1134"/>
        <w:tab w:val="left" w:pos="1701"/>
        <w:tab w:val="left" w:pos="2268"/>
      </w:tabs>
      <w:spacing w:after="0" w:line="240" w:lineRule="auto"/>
      <w:jc w:val="both"/>
    </w:pPr>
    <w:rPr>
      <w:rFonts w:ascii="Times New Roman" w:eastAsia="SimSun" w:hAnsi="Times New Roman" w:cs="Times New Roman"/>
      <w:kern w:val="0"/>
      <w:sz w:val="22"/>
      <w:szCs w:val="22"/>
      <w:lang w:val="en-GB"/>
      <w14:ligatures w14:val="none"/>
    </w:rPr>
  </w:style>
  <w:style w:type="paragraph" w:styleId="NormalWeb">
    <w:name w:val="Normal (Web)"/>
    <w:basedOn w:val="Normal"/>
    <w:uiPriority w:val="99"/>
    <w:unhideWhenUsed/>
    <w:rsid w:val="006B6D3E"/>
    <w:rPr>
      <w:sz w:val="24"/>
      <w:szCs w:val="24"/>
    </w:rPr>
  </w:style>
  <w:style w:type="paragraph" w:styleId="NormalIndent">
    <w:name w:val="Normal Indent"/>
    <w:basedOn w:val="Normal"/>
    <w:uiPriority w:val="99"/>
    <w:semiHidden/>
    <w:unhideWhenUsed/>
    <w:rsid w:val="006B6D3E"/>
    <w:pPr>
      <w:ind w:left="720"/>
    </w:pPr>
  </w:style>
  <w:style w:type="paragraph" w:styleId="NoteHeading">
    <w:name w:val="Note Heading"/>
    <w:basedOn w:val="Normal"/>
    <w:next w:val="Normal"/>
    <w:link w:val="NoteHeadingChar"/>
    <w:uiPriority w:val="99"/>
    <w:semiHidden/>
    <w:unhideWhenUsed/>
    <w:rsid w:val="006B6D3E"/>
  </w:style>
  <w:style w:type="character" w:customStyle="1" w:styleId="NoteHeadingChar">
    <w:name w:val="Note Heading Char"/>
    <w:basedOn w:val="DefaultParagraphFont"/>
    <w:link w:val="NoteHeading"/>
    <w:uiPriority w:val="99"/>
    <w:semiHidden/>
    <w:rsid w:val="006B6D3E"/>
    <w:rPr>
      <w:rFonts w:ascii="Times New Roman" w:eastAsia="SimSun" w:hAnsi="Times New Roman" w:cs="Times New Roman"/>
      <w:kern w:val="0"/>
      <w:sz w:val="22"/>
      <w:szCs w:val="22"/>
      <w:lang w:val="en-GB"/>
      <w14:ligatures w14:val="none"/>
    </w:rPr>
  </w:style>
  <w:style w:type="character" w:styleId="PageNumber">
    <w:name w:val="page number"/>
    <w:basedOn w:val="DefaultParagraphFont"/>
    <w:unhideWhenUsed/>
    <w:rsid w:val="006B6D3E"/>
    <w:rPr>
      <w:lang w:val="en-GB"/>
    </w:rPr>
  </w:style>
  <w:style w:type="character" w:styleId="PlaceholderText">
    <w:name w:val="Placeholder Text"/>
    <w:basedOn w:val="DefaultParagraphFont"/>
    <w:uiPriority w:val="99"/>
    <w:rsid w:val="006B6D3E"/>
    <w:rPr>
      <w:color w:val="666666"/>
      <w:lang w:val="en-GB"/>
    </w:rPr>
  </w:style>
  <w:style w:type="table" w:styleId="PlainTable1">
    <w:name w:val="Plain Table 1"/>
    <w:basedOn w:val="TableNormal"/>
    <w:uiPriority w:val="41"/>
    <w:rsid w:val="006B6D3E"/>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6B6D3E"/>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6B6D3E"/>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6B6D3E"/>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6B6D3E"/>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unhideWhenUsed/>
    <w:rsid w:val="006B6D3E"/>
    <w:rPr>
      <w:rFonts w:ascii="Consolas" w:hAnsi="Consolas"/>
      <w:sz w:val="21"/>
      <w:szCs w:val="21"/>
    </w:rPr>
  </w:style>
  <w:style w:type="character" w:customStyle="1" w:styleId="PlainTextChar">
    <w:name w:val="Plain Text Char"/>
    <w:basedOn w:val="DefaultParagraphFont"/>
    <w:link w:val="PlainText"/>
    <w:uiPriority w:val="99"/>
    <w:rsid w:val="006B6D3E"/>
    <w:rPr>
      <w:rFonts w:ascii="Consolas" w:eastAsia="SimSun" w:hAnsi="Consolas" w:cs="Times New Roman"/>
      <w:kern w:val="0"/>
      <w:sz w:val="21"/>
      <w:szCs w:val="21"/>
      <w:lang w:val="en-GB"/>
      <w14:ligatures w14:val="none"/>
    </w:rPr>
  </w:style>
  <w:style w:type="paragraph" w:styleId="Salutation">
    <w:name w:val="Salutation"/>
    <w:basedOn w:val="Normal"/>
    <w:next w:val="Normal"/>
    <w:link w:val="SalutationChar"/>
    <w:uiPriority w:val="99"/>
    <w:semiHidden/>
    <w:unhideWhenUsed/>
    <w:rsid w:val="006B6D3E"/>
  </w:style>
  <w:style w:type="character" w:customStyle="1" w:styleId="SalutationChar">
    <w:name w:val="Salutation Char"/>
    <w:basedOn w:val="DefaultParagraphFont"/>
    <w:link w:val="Salutation"/>
    <w:uiPriority w:val="99"/>
    <w:semiHidden/>
    <w:rsid w:val="006B6D3E"/>
    <w:rPr>
      <w:rFonts w:ascii="Times New Roman" w:eastAsia="SimSun" w:hAnsi="Times New Roman" w:cs="Times New Roman"/>
      <w:kern w:val="0"/>
      <w:sz w:val="22"/>
      <w:szCs w:val="22"/>
      <w:lang w:val="en-GB"/>
      <w14:ligatures w14:val="none"/>
    </w:rPr>
  </w:style>
  <w:style w:type="paragraph" w:styleId="Signature">
    <w:name w:val="Signature"/>
    <w:basedOn w:val="Normal"/>
    <w:link w:val="SignatureChar"/>
    <w:uiPriority w:val="99"/>
    <w:semiHidden/>
    <w:unhideWhenUsed/>
    <w:rsid w:val="006B6D3E"/>
    <w:pPr>
      <w:ind w:left="4252"/>
    </w:pPr>
  </w:style>
  <w:style w:type="character" w:customStyle="1" w:styleId="SignatureChar">
    <w:name w:val="Signature Char"/>
    <w:basedOn w:val="DefaultParagraphFont"/>
    <w:link w:val="Signature"/>
    <w:uiPriority w:val="99"/>
    <w:semiHidden/>
    <w:rsid w:val="006B6D3E"/>
    <w:rPr>
      <w:rFonts w:ascii="Times New Roman" w:eastAsia="SimSun" w:hAnsi="Times New Roman" w:cs="Times New Roman"/>
      <w:kern w:val="0"/>
      <w:sz w:val="22"/>
      <w:szCs w:val="22"/>
      <w:lang w:val="en-GB"/>
      <w14:ligatures w14:val="none"/>
    </w:rPr>
  </w:style>
  <w:style w:type="character" w:customStyle="1" w:styleId="SmartHyperlink1">
    <w:name w:val="Smart Hyperlink1"/>
    <w:basedOn w:val="DefaultParagraphFont"/>
    <w:uiPriority w:val="99"/>
    <w:semiHidden/>
    <w:unhideWhenUsed/>
    <w:rsid w:val="006B6D3E"/>
    <w:rPr>
      <w:u w:val="dotted"/>
      <w:lang w:val="en-GB"/>
    </w:rPr>
  </w:style>
  <w:style w:type="character" w:customStyle="1" w:styleId="SmartLink1">
    <w:name w:val="SmartLink1"/>
    <w:basedOn w:val="DefaultParagraphFont"/>
    <w:uiPriority w:val="99"/>
    <w:semiHidden/>
    <w:unhideWhenUsed/>
    <w:rsid w:val="006B6D3E"/>
    <w:rPr>
      <w:color w:val="0000FF"/>
      <w:u w:val="single"/>
      <w:shd w:val="clear" w:color="auto" w:fill="F3F2F1"/>
      <w:lang w:val="en-GB"/>
    </w:rPr>
  </w:style>
  <w:style w:type="character" w:styleId="Strong">
    <w:name w:val="Strong"/>
    <w:basedOn w:val="DefaultParagraphFont"/>
    <w:qFormat/>
    <w:rsid w:val="006B6D3E"/>
    <w:rPr>
      <w:b/>
      <w:bCs/>
      <w:lang w:val="en-GB"/>
    </w:rPr>
  </w:style>
  <w:style w:type="character" w:styleId="SubtleEmphasis">
    <w:name w:val="Subtle Emphasis"/>
    <w:basedOn w:val="DefaultParagraphFont"/>
    <w:uiPriority w:val="19"/>
    <w:qFormat/>
    <w:rsid w:val="006B6D3E"/>
    <w:rPr>
      <w:i/>
      <w:iCs/>
      <w:color w:val="404040" w:themeColor="text1" w:themeTint="BF"/>
      <w:lang w:val="en-GB"/>
    </w:rPr>
  </w:style>
  <w:style w:type="character" w:styleId="SubtleReference">
    <w:name w:val="Subtle Reference"/>
    <w:basedOn w:val="DefaultParagraphFont"/>
    <w:uiPriority w:val="31"/>
    <w:qFormat/>
    <w:rsid w:val="006B6D3E"/>
    <w:rPr>
      <w:smallCaps/>
      <w:color w:val="5A5A5A" w:themeColor="text1" w:themeTint="A5"/>
      <w:lang w:val="en-GB"/>
    </w:rPr>
  </w:style>
  <w:style w:type="table" w:styleId="Table3Deffects1">
    <w:name w:val="Table 3D effects 1"/>
    <w:basedOn w:val="TableNormal"/>
    <w:uiPriority w:val="99"/>
    <w:semiHidden/>
    <w:unhideWhenUsed/>
    <w:rsid w:val="006B6D3E"/>
    <w:pPr>
      <w:tabs>
        <w:tab w:val="left" w:pos="567"/>
        <w:tab w:val="left" w:pos="1134"/>
        <w:tab w:val="left" w:pos="1701"/>
        <w:tab w:val="left" w:pos="2268"/>
      </w:tabs>
      <w:spacing w:after="0" w:line="240" w:lineRule="auto"/>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6B6D3E"/>
    <w:pPr>
      <w:tabs>
        <w:tab w:val="left" w:pos="567"/>
        <w:tab w:val="left" w:pos="1134"/>
        <w:tab w:val="left" w:pos="1701"/>
        <w:tab w:val="left" w:pos="2268"/>
      </w:tabs>
      <w:spacing w:after="0" w:line="240" w:lineRule="auto"/>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6B6D3E"/>
    <w:pPr>
      <w:tabs>
        <w:tab w:val="left" w:pos="567"/>
        <w:tab w:val="left" w:pos="1134"/>
        <w:tab w:val="left" w:pos="1701"/>
        <w:tab w:val="left" w:pos="2268"/>
      </w:tabs>
      <w:spacing w:after="0" w:line="240" w:lineRule="auto"/>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6B6D3E"/>
    <w:pPr>
      <w:tabs>
        <w:tab w:val="left" w:pos="567"/>
        <w:tab w:val="left" w:pos="1134"/>
        <w:tab w:val="left" w:pos="1701"/>
        <w:tab w:val="left" w:pos="2268"/>
      </w:tabs>
      <w:spacing w:after="0" w:line="240" w:lineRule="auto"/>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6B6D3E"/>
    <w:pPr>
      <w:tabs>
        <w:tab w:val="left" w:pos="567"/>
        <w:tab w:val="left" w:pos="1134"/>
        <w:tab w:val="left" w:pos="1701"/>
        <w:tab w:val="left" w:pos="2268"/>
      </w:tabs>
      <w:spacing w:after="0" w:line="240" w:lineRule="auto"/>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6B6D3E"/>
    <w:pPr>
      <w:tabs>
        <w:tab w:val="left" w:pos="567"/>
        <w:tab w:val="left" w:pos="1134"/>
        <w:tab w:val="left" w:pos="1701"/>
        <w:tab w:val="left" w:pos="2268"/>
      </w:tabs>
      <w:spacing w:after="0" w:line="240" w:lineRule="auto"/>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6B6D3E"/>
    <w:pPr>
      <w:tabs>
        <w:tab w:val="left" w:pos="567"/>
        <w:tab w:val="left" w:pos="1134"/>
        <w:tab w:val="left" w:pos="1701"/>
        <w:tab w:val="left" w:pos="2268"/>
      </w:tabs>
      <w:spacing w:after="0" w:line="240" w:lineRule="auto"/>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6B6D3E"/>
    <w:pPr>
      <w:tabs>
        <w:tab w:val="left" w:pos="567"/>
        <w:tab w:val="left" w:pos="1134"/>
        <w:tab w:val="left" w:pos="1701"/>
        <w:tab w:val="left" w:pos="2268"/>
      </w:tabs>
      <w:spacing w:after="0" w:line="240" w:lineRule="auto"/>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6B6D3E"/>
    <w:pPr>
      <w:tabs>
        <w:tab w:val="left" w:pos="567"/>
        <w:tab w:val="left" w:pos="1134"/>
        <w:tab w:val="left" w:pos="1701"/>
        <w:tab w:val="left" w:pos="2268"/>
      </w:tabs>
      <w:spacing w:after="0" w:line="240" w:lineRule="auto"/>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6B6D3E"/>
    <w:pPr>
      <w:tabs>
        <w:tab w:val="left" w:pos="567"/>
        <w:tab w:val="left" w:pos="1134"/>
        <w:tab w:val="left" w:pos="1701"/>
        <w:tab w:val="left" w:pos="2268"/>
      </w:tabs>
      <w:spacing w:after="0" w:line="240" w:lineRule="auto"/>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6B6D3E"/>
    <w:pPr>
      <w:tabs>
        <w:tab w:val="left" w:pos="567"/>
        <w:tab w:val="left" w:pos="1134"/>
        <w:tab w:val="left" w:pos="1701"/>
        <w:tab w:val="left" w:pos="2268"/>
      </w:tabs>
      <w:spacing w:after="0" w:line="240" w:lineRule="auto"/>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6B6D3E"/>
    <w:pPr>
      <w:tabs>
        <w:tab w:val="left" w:pos="567"/>
        <w:tab w:val="left" w:pos="1134"/>
        <w:tab w:val="left" w:pos="1701"/>
        <w:tab w:val="left" w:pos="2268"/>
      </w:tabs>
      <w:spacing w:after="0" w:line="240" w:lineRule="auto"/>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39"/>
    <w:rsid w:val="006B6D3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6B6D3E"/>
    <w:pPr>
      <w:tabs>
        <w:tab w:val="left" w:pos="567"/>
        <w:tab w:val="left" w:pos="1134"/>
        <w:tab w:val="left" w:pos="1701"/>
        <w:tab w:val="left" w:pos="2268"/>
      </w:tabs>
      <w:spacing w:after="0" w:line="240" w:lineRule="auto"/>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6B6D3E"/>
    <w:pPr>
      <w:tabs>
        <w:tab w:val="left" w:pos="567"/>
        <w:tab w:val="left" w:pos="1134"/>
        <w:tab w:val="left" w:pos="1701"/>
        <w:tab w:val="left" w:pos="2268"/>
      </w:tabs>
      <w:spacing w:after="0" w:line="240" w:lineRule="auto"/>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6B6D3E"/>
    <w:pPr>
      <w:tabs>
        <w:tab w:val="left" w:pos="567"/>
        <w:tab w:val="left" w:pos="1134"/>
        <w:tab w:val="left" w:pos="1701"/>
        <w:tab w:val="left" w:pos="2268"/>
      </w:tabs>
      <w:spacing w:after="0" w:line="240" w:lineRule="auto"/>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6B6D3E"/>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6B6D3E"/>
    <w:pPr>
      <w:tabs>
        <w:tab w:val="left" w:pos="567"/>
        <w:tab w:val="left" w:pos="1134"/>
        <w:tab w:val="left" w:pos="1701"/>
        <w:tab w:val="left" w:pos="2268"/>
      </w:tabs>
      <w:spacing w:after="0" w:line="240" w:lineRule="auto"/>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6B6D3E"/>
    <w:pPr>
      <w:tabs>
        <w:tab w:val="left" w:pos="567"/>
        <w:tab w:val="left" w:pos="1134"/>
        <w:tab w:val="left" w:pos="1701"/>
        <w:tab w:val="left" w:pos="2268"/>
      </w:tabs>
      <w:spacing w:after="0" w:line="240" w:lineRule="auto"/>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6B6D3E"/>
    <w:pPr>
      <w:tabs>
        <w:tab w:val="left" w:pos="567"/>
        <w:tab w:val="left" w:pos="1134"/>
        <w:tab w:val="left" w:pos="1701"/>
        <w:tab w:val="left" w:pos="2268"/>
      </w:tabs>
      <w:spacing w:after="0" w:line="240" w:lineRule="auto"/>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6B6D3E"/>
    <w:pPr>
      <w:tabs>
        <w:tab w:val="left" w:pos="567"/>
        <w:tab w:val="left" w:pos="1134"/>
        <w:tab w:val="left" w:pos="1701"/>
        <w:tab w:val="left" w:pos="2268"/>
      </w:tabs>
      <w:spacing w:after="0" w:line="240" w:lineRule="auto"/>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6B6D3E"/>
    <w:pPr>
      <w:tabs>
        <w:tab w:val="left" w:pos="567"/>
        <w:tab w:val="left" w:pos="1134"/>
        <w:tab w:val="left" w:pos="1701"/>
        <w:tab w:val="left" w:pos="2268"/>
      </w:tabs>
      <w:spacing w:after="0" w:line="240" w:lineRule="auto"/>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6B6D3E"/>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6B6D3E"/>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6B6D3E"/>
    <w:pPr>
      <w:tabs>
        <w:tab w:val="left" w:pos="567"/>
        <w:tab w:val="left" w:pos="1134"/>
        <w:tab w:val="left" w:pos="1701"/>
        <w:tab w:val="left" w:pos="2268"/>
      </w:tabs>
      <w:spacing w:after="0" w:line="240" w:lineRule="auto"/>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6B6D3E"/>
    <w:pPr>
      <w:tabs>
        <w:tab w:val="left" w:pos="567"/>
        <w:tab w:val="left" w:pos="1134"/>
        <w:tab w:val="left" w:pos="1701"/>
        <w:tab w:val="left" w:pos="2268"/>
      </w:tabs>
      <w:spacing w:after="0" w:line="240" w:lineRule="auto"/>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6B6D3E"/>
    <w:pPr>
      <w:tabs>
        <w:tab w:val="left" w:pos="567"/>
        <w:tab w:val="left" w:pos="1134"/>
        <w:tab w:val="left" w:pos="1701"/>
        <w:tab w:val="left" w:pos="2268"/>
      </w:tabs>
      <w:spacing w:after="0" w:line="240" w:lineRule="auto"/>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6B6D3E"/>
    <w:pPr>
      <w:tabs>
        <w:tab w:val="left" w:pos="567"/>
        <w:tab w:val="left" w:pos="1134"/>
        <w:tab w:val="left" w:pos="1701"/>
        <w:tab w:val="left" w:pos="2268"/>
      </w:tabs>
      <w:spacing w:after="0" w:line="240" w:lineRule="auto"/>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6B6D3E"/>
    <w:pPr>
      <w:tabs>
        <w:tab w:val="left" w:pos="567"/>
        <w:tab w:val="left" w:pos="1134"/>
        <w:tab w:val="left" w:pos="1701"/>
        <w:tab w:val="left" w:pos="2268"/>
      </w:tabs>
      <w:spacing w:after="0" w:line="240" w:lineRule="auto"/>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6B6D3E"/>
    <w:pPr>
      <w:tabs>
        <w:tab w:val="left" w:pos="567"/>
        <w:tab w:val="left" w:pos="1134"/>
        <w:tab w:val="left" w:pos="1701"/>
        <w:tab w:val="left" w:pos="2268"/>
      </w:tabs>
      <w:spacing w:after="0" w:line="240" w:lineRule="auto"/>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6B6D3E"/>
    <w:pPr>
      <w:tabs>
        <w:tab w:val="left" w:pos="567"/>
        <w:tab w:val="left" w:pos="1134"/>
        <w:tab w:val="left" w:pos="1701"/>
        <w:tab w:val="left" w:pos="2268"/>
      </w:tabs>
      <w:spacing w:after="0" w:line="240" w:lineRule="auto"/>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AHeading">
    <w:name w:val="toa heading"/>
    <w:basedOn w:val="Normal"/>
    <w:next w:val="Normal"/>
    <w:semiHidden/>
    <w:unhideWhenUsed/>
    <w:rsid w:val="006B6D3E"/>
    <w:pPr>
      <w:spacing w:before="120"/>
    </w:pPr>
    <w:rPr>
      <w:rFonts w:asciiTheme="majorHAnsi" w:eastAsiaTheme="majorEastAsia" w:hAnsiTheme="majorHAnsi" w:cstheme="majorBidi"/>
      <w:b/>
      <w:bCs/>
      <w:sz w:val="24"/>
      <w:szCs w:val="24"/>
    </w:rPr>
  </w:style>
  <w:style w:type="paragraph" w:styleId="TOCHeading">
    <w:name w:val="TOC Heading"/>
    <w:basedOn w:val="Heading1"/>
    <w:next w:val="Normal"/>
    <w:uiPriority w:val="39"/>
    <w:unhideWhenUsed/>
    <w:qFormat/>
    <w:rsid w:val="006B6D3E"/>
    <w:pPr>
      <w:numPr>
        <w:numId w:val="0"/>
      </w:numPr>
      <w:tabs>
        <w:tab w:val="left" w:pos="567"/>
      </w:tabs>
      <w:spacing w:after="0"/>
      <w:jc w:val="both"/>
      <w:outlineLvl w:val="9"/>
    </w:pPr>
    <w:rPr>
      <w:rFonts w:asciiTheme="majorHAnsi" w:hAnsiTheme="majorHAnsi"/>
      <w:b w:val="0"/>
      <w:bCs w:val="0"/>
      <w:color w:val="0F4761" w:themeColor="accent1" w:themeShade="BF"/>
      <w:kern w:val="0"/>
      <w:sz w:val="32"/>
      <w14:ligatures w14:val="none"/>
    </w:rPr>
  </w:style>
  <w:style w:type="character" w:customStyle="1" w:styleId="UnresolvedMention1">
    <w:name w:val="Unresolved Mention1"/>
    <w:basedOn w:val="DefaultParagraphFont"/>
    <w:uiPriority w:val="99"/>
    <w:semiHidden/>
    <w:unhideWhenUsed/>
    <w:rsid w:val="006B6D3E"/>
    <w:rPr>
      <w:color w:val="605E5C"/>
      <w:shd w:val="clear" w:color="auto" w:fill="E1DFDD"/>
      <w:lang w:val="en-GB"/>
    </w:rPr>
  </w:style>
  <w:style w:type="character" w:styleId="UnresolvedMention">
    <w:name w:val="Unresolved Mention"/>
    <w:basedOn w:val="DefaultParagraphFont"/>
    <w:uiPriority w:val="99"/>
    <w:semiHidden/>
    <w:unhideWhenUsed/>
    <w:rsid w:val="00FA7135"/>
    <w:rPr>
      <w:color w:val="605E5C"/>
      <w:shd w:val="clear" w:color="auto" w:fill="E1DFDD"/>
      <w:lang w:val="en-GB"/>
    </w:rPr>
  </w:style>
  <w:style w:type="character" w:customStyle="1" w:styleId="hlite">
    <w:name w:val="hlite"/>
    <w:basedOn w:val="DefaultParagraphFont"/>
    <w:rsid w:val="00946581"/>
    <w:rPr>
      <w:lang w:val="en-GB"/>
    </w:rPr>
  </w:style>
  <w:style w:type="character" w:styleId="Mention">
    <w:name w:val="Mention"/>
    <w:basedOn w:val="DefaultParagraphFont"/>
    <w:uiPriority w:val="99"/>
    <w:unhideWhenUsed/>
    <w:rsid w:val="003A66C5"/>
    <w:rPr>
      <w:color w:val="2B579A"/>
      <w:shd w:val="clear" w:color="auto" w:fill="E1DFDD"/>
      <w:lang w:val="en-GB"/>
    </w:rPr>
  </w:style>
  <w:style w:type="character" w:customStyle="1" w:styleId="field">
    <w:name w:val="field"/>
    <w:basedOn w:val="DefaultParagraphFont"/>
    <w:rsid w:val="00312056"/>
    <w:rPr>
      <w:lang w:val="en-GB"/>
    </w:rPr>
  </w:style>
  <w:style w:type="paragraph" w:customStyle="1" w:styleId="CBDAgendaItemReport">
    <w:name w:val="CBD_AgendaItem_Report"/>
    <w:basedOn w:val="Normal"/>
    <w:qFormat/>
    <w:rsid w:val="00F70554"/>
    <w:pPr>
      <w:keepNext/>
      <w:keepLines/>
      <w:spacing w:before="240" w:after="120"/>
      <w:jc w:val="left"/>
    </w:pPr>
    <w:rPr>
      <w:b/>
      <w:sz w:val="24"/>
    </w:rPr>
  </w:style>
  <w:style w:type="paragraph" w:customStyle="1" w:styleId="CBDagendaItem0">
    <w:name w:val="CBD_agenda_Item"/>
    <w:basedOn w:val="CBDNormalNumber"/>
    <w:qFormat/>
    <w:rsid w:val="00F70554"/>
  </w:style>
  <w:style w:type="character" w:styleId="Hashtag">
    <w:name w:val="Hashtag"/>
    <w:basedOn w:val="DefaultParagraphFont"/>
    <w:uiPriority w:val="99"/>
    <w:semiHidden/>
    <w:unhideWhenUsed/>
    <w:rsid w:val="005354A5"/>
    <w:rPr>
      <w:color w:val="2B579A"/>
      <w:shd w:val="clear" w:color="auto" w:fill="E1DFDD"/>
      <w:lang w:val="en-GB"/>
    </w:rPr>
  </w:style>
  <w:style w:type="character" w:styleId="SmartHyperlink">
    <w:name w:val="Smart Hyperlink"/>
    <w:basedOn w:val="DefaultParagraphFont"/>
    <w:uiPriority w:val="99"/>
    <w:semiHidden/>
    <w:unhideWhenUsed/>
    <w:rsid w:val="005354A5"/>
    <w:rPr>
      <w:u w:val="dotted"/>
      <w:lang w:val="en-GB"/>
    </w:rPr>
  </w:style>
  <w:style w:type="character" w:styleId="SmartLink">
    <w:name w:val="Smart Link"/>
    <w:basedOn w:val="DefaultParagraphFont"/>
    <w:uiPriority w:val="99"/>
    <w:semiHidden/>
    <w:unhideWhenUsed/>
    <w:rsid w:val="005354A5"/>
    <w:rPr>
      <w:color w:val="0000FF"/>
      <w:u w:val="single"/>
      <w:shd w:val="clear" w:color="auto" w:fill="F3F2F1"/>
      <w:lang w:val="en-GB"/>
    </w:rPr>
  </w:style>
  <w:style w:type="paragraph" w:customStyle="1" w:styleId="Default">
    <w:name w:val="Default"/>
    <w:rsid w:val="00A1531D"/>
    <w:pPr>
      <w:autoSpaceDE w:val="0"/>
      <w:autoSpaceDN w:val="0"/>
      <w:adjustRightInd w:val="0"/>
      <w:spacing w:after="0" w:line="240" w:lineRule="auto"/>
    </w:pPr>
    <w:rPr>
      <w:rFonts w:ascii="Montserrat" w:hAnsi="Montserrat" w:cs="Montserrat"/>
      <w:color w:val="000000"/>
      <w:kern w:val="0"/>
      <w:lang w:val="en-GB"/>
      <w14:ligatures w14:val="none"/>
    </w:rPr>
  </w:style>
  <w:style w:type="paragraph" w:customStyle="1" w:styleId="Pa2">
    <w:name w:val="Pa2"/>
    <w:basedOn w:val="Default"/>
    <w:next w:val="Default"/>
    <w:uiPriority w:val="99"/>
    <w:rsid w:val="00A1531D"/>
    <w:pPr>
      <w:spacing w:line="181" w:lineRule="atLeast"/>
    </w:pPr>
    <w:rPr>
      <w:rFonts w:cstheme="minorBidi"/>
      <w:color w:val="auto"/>
    </w:rPr>
  </w:style>
  <w:style w:type="character" w:customStyle="1" w:styleId="A20">
    <w:name w:val="A20"/>
    <w:uiPriority w:val="99"/>
    <w:rsid w:val="00A1531D"/>
    <w:rPr>
      <w:rFonts w:cs="Montserrat"/>
      <w:color w:val="000000"/>
      <w:sz w:val="20"/>
      <w:szCs w:val="20"/>
      <w:lang w:val="en-GB"/>
    </w:rPr>
  </w:style>
  <w:style w:type="paragraph" w:customStyle="1" w:styleId="pf1">
    <w:name w:val="pf1"/>
    <w:basedOn w:val="Normal"/>
    <w:rsid w:val="00A1531D"/>
    <w:pPr>
      <w:tabs>
        <w:tab w:val="clear" w:pos="567"/>
        <w:tab w:val="clear" w:pos="1134"/>
        <w:tab w:val="clear" w:pos="1701"/>
        <w:tab w:val="clear" w:pos="2268"/>
      </w:tabs>
      <w:spacing w:before="100" w:beforeAutospacing="1" w:after="100" w:afterAutospacing="1"/>
      <w:ind w:left="300"/>
    </w:pPr>
    <w:rPr>
      <w:rFonts w:eastAsia="Times New Roman"/>
      <w:sz w:val="24"/>
      <w:szCs w:val="24"/>
      <w:lang w:eastAsia="en-GB"/>
    </w:rPr>
  </w:style>
  <w:style w:type="paragraph" w:customStyle="1" w:styleId="pf0">
    <w:name w:val="pf0"/>
    <w:basedOn w:val="Normal"/>
    <w:rsid w:val="00A1531D"/>
    <w:pPr>
      <w:tabs>
        <w:tab w:val="clear" w:pos="567"/>
        <w:tab w:val="clear" w:pos="1134"/>
        <w:tab w:val="clear" w:pos="1701"/>
        <w:tab w:val="clear" w:pos="2268"/>
      </w:tabs>
      <w:spacing w:before="100" w:beforeAutospacing="1" w:after="100" w:afterAutospacing="1"/>
    </w:pPr>
    <w:rPr>
      <w:rFonts w:eastAsia="Times New Roman"/>
      <w:sz w:val="24"/>
      <w:szCs w:val="24"/>
      <w:lang w:eastAsia="en-GB"/>
    </w:rPr>
  </w:style>
  <w:style w:type="character" w:customStyle="1" w:styleId="cf01">
    <w:name w:val="cf01"/>
    <w:basedOn w:val="DefaultParagraphFont"/>
    <w:rsid w:val="00A1531D"/>
    <w:rPr>
      <w:rFonts w:ascii="Segoe UI" w:hAnsi="Segoe UI" w:cs="Segoe UI" w:hint="default"/>
      <w:sz w:val="18"/>
      <w:szCs w:val="18"/>
      <w:lang w:val="en-GB"/>
    </w:rPr>
  </w:style>
  <w:style w:type="character" w:customStyle="1" w:styleId="fontstyle01">
    <w:name w:val="fontstyle01"/>
    <w:basedOn w:val="DefaultParagraphFont"/>
    <w:rsid w:val="00A1531D"/>
    <w:rPr>
      <w:rFonts w:ascii="Montserrat-Regular" w:hAnsi="Montserrat-Regular" w:hint="default"/>
      <w:b w:val="0"/>
      <w:bCs w:val="0"/>
      <w:i w:val="0"/>
      <w:iCs w:val="0"/>
      <w:color w:val="000000"/>
      <w:sz w:val="18"/>
      <w:szCs w:val="18"/>
      <w:lang w:val="en-GB"/>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856D49"/>
    <w:pPr>
      <w:tabs>
        <w:tab w:val="clear" w:pos="567"/>
        <w:tab w:val="clear" w:pos="1134"/>
        <w:tab w:val="clear" w:pos="1701"/>
        <w:tab w:val="clear" w:pos="2268"/>
      </w:tabs>
      <w:spacing w:after="160" w:line="240" w:lineRule="exact"/>
      <w:jc w:val="left"/>
    </w:pPr>
    <w:rPr>
      <w:rFonts w:asciiTheme="minorHAnsi" w:eastAsiaTheme="minorHAnsi" w:hAnsiTheme="minorHAnsi" w:cstheme="minorBidi"/>
      <w:kern w:val="2"/>
      <w:sz w:val="24"/>
      <w:szCs w:val="24"/>
      <w:vertAlign w:val="superscript"/>
      <w14:ligatures w14:val="standardContextual"/>
    </w:rPr>
  </w:style>
  <w:style w:type="paragraph" w:customStyle="1" w:styleId="CBDpara-item">
    <w:name w:val="CBD_para-item"/>
    <w:basedOn w:val="Normal"/>
    <w:qFormat/>
    <w:rsid w:val="00F70554"/>
    <w:pPr>
      <w:tabs>
        <w:tab w:val="clear" w:pos="567"/>
      </w:tabs>
      <w:spacing w:before="120" w:after="120"/>
      <w:ind w:left="1134" w:hanging="567"/>
      <w:jc w:val="left"/>
    </w:pPr>
  </w:style>
  <w:style w:type="paragraph" w:customStyle="1" w:styleId="CBDsubpara-item">
    <w:name w:val="CBD_subpara-item"/>
    <w:basedOn w:val="CBDpara-item"/>
    <w:qFormat/>
    <w:rsid w:val="00F70554"/>
    <w:pPr>
      <w:tabs>
        <w:tab w:val="clear" w:pos="1134"/>
      </w:tabs>
      <w:ind w:left="1701"/>
    </w:pPr>
  </w:style>
  <w:style w:type="paragraph" w:customStyle="1" w:styleId="CBDRecommendText">
    <w:name w:val="CBD_RecommendText"/>
    <w:basedOn w:val="Normal"/>
    <w:qFormat/>
    <w:rsid w:val="00F70554"/>
    <w:pPr>
      <w:spacing w:after="120"/>
      <w:ind w:left="567"/>
    </w:pPr>
  </w:style>
  <w:style w:type="paragraph" w:customStyle="1" w:styleId="Cornernotation">
    <w:name w:val="Corner notation"/>
    <w:basedOn w:val="Normal"/>
    <w:rsid w:val="008C0428"/>
    <w:pPr>
      <w:ind w:left="170" w:right="3119" w:hanging="170"/>
      <w:jc w:val="left"/>
    </w:pPr>
    <w:rPr>
      <w:b/>
      <w:sz w:val="24"/>
    </w:rPr>
  </w:style>
  <w:style w:type="table" w:customStyle="1" w:styleId="TableGrid10">
    <w:name w:val="Table Grid1"/>
    <w:basedOn w:val="TableNormal"/>
    <w:next w:val="TableGrid"/>
    <w:uiPriority w:val="59"/>
    <w:rsid w:val="008C0428"/>
    <w:pPr>
      <w:spacing w:after="0" w:line="240" w:lineRule="auto"/>
    </w:pPr>
    <w:rPr>
      <w:rFonts w:eastAsiaTheme="minorEastAsia"/>
      <w:kern w:val="0"/>
      <w:sz w:val="20"/>
      <w:szCs w:val="2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Venuedate">
    <w:name w:val="Venue&amp;date"/>
    <w:basedOn w:val="Cornernotation"/>
    <w:qFormat/>
    <w:rsid w:val="008C0428"/>
    <w:rPr>
      <w:b w:val="0"/>
      <w:bCs/>
      <w:sz w:val="22"/>
    </w:rPr>
  </w:style>
  <w:style w:type="paragraph" w:customStyle="1" w:styleId="Cornernotation-Item">
    <w:name w:val="Corner notation - Item"/>
    <w:basedOn w:val="Venuedate"/>
    <w:qFormat/>
    <w:rsid w:val="008C0428"/>
    <w:rPr>
      <w:b/>
    </w:rPr>
  </w:style>
  <w:style w:type="paragraph" w:customStyle="1" w:styleId="Para10">
    <w:name w:val="Para 1"/>
    <w:basedOn w:val="Normal"/>
    <w:qFormat/>
    <w:rsid w:val="008C0428"/>
    <w:pPr>
      <w:spacing w:before="120" w:after="120"/>
    </w:pPr>
  </w:style>
  <w:style w:type="paragraph" w:customStyle="1" w:styleId="Para20">
    <w:name w:val="Para 2"/>
    <w:qFormat/>
    <w:rsid w:val="008C0428"/>
    <w:pPr>
      <w:tabs>
        <w:tab w:val="left" w:pos="1701"/>
      </w:tabs>
      <w:spacing w:before="120" w:after="120" w:line="240" w:lineRule="auto"/>
      <w:ind w:left="567" w:firstLine="567"/>
      <w:jc w:val="both"/>
    </w:pPr>
    <w:rPr>
      <w:rFonts w:ascii="Times New Roman" w:eastAsia="Times New Roman" w:hAnsi="Times New Roman" w:cs="Times New Roman"/>
      <w:kern w:val="0"/>
      <w:sz w:val="22"/>
      <w:lang w:val="en-GB"/>
      <w14:ligatures w14:val="none"/>
    </w:rPr>
  </w:style>
  <w:style w:type="paragraph" w:customStyle="1" w:styleId="Para3">
    <w:name w:val="Para 3"/>
    <w:basedOn w:val="Normal"/>
    <w:qFormat/>
    <w:rsid w:val="008C0428"/>
    <w:pPr>
      <w:numPr>
        <w:numId w:val="7"/>
      </w:numPr>
      <w:spacing w:before="120" w:after="120"/>
      <w:ind w:left="0" w:firstLine="0"/>
    </w:pPr>
  </w:style>
  <w:style w:type="paragraph" w:customStyle="1" w:styleId="Para1">
    <w:name w:val="Para1"/>
    <w:basedOn w:val="Normal"/>
    <w:link w:val="Para1Char"/>
    <w:uiPriority w:val="1"/>
    <w:qFormat/>
    <w:rsid w:val="008C0428"/>
    <w:pPr>
      <w:numPr>
        <w:numId w:val="8"/>
      </w:numPr>
      <w:spacing w:before="120" w:after="120"/>
    </w:pPr>
    <w:rPr>
      <w:snapToGrid w:val="0"/>
      <w:szCs w:val="18"/>
    </w:rPr>
  </w:style>
  <w:style w:type="character" w:customStyle="1" w:styleId="Para1Char">
    <w:name w:val="Para1 Char"/>
    <w:link w:val="Para1"/>
    <w:uiPriority w:val="1"/>
    <w:qFormat/>
    <w:locked/>
    <w:rsid w:val="008C0428"/>
    <w:rPr>
      <w:rFonts w:ascii="Times New Roman" w:eastAsia="SimSun" w:hAnsi="Times New Roman" w:cs="Times New Roman"/>
      <w:snapToGrid w:val="0"/>
      <w:kern w:val="0"/>
      <w:sz w:val="22"/>
      <w:szCs w:val="18"/>
      <w:lang w:val="en-GB"/>
      <w14:ligatures w14:val="none"/>
    </w:rPr>
  </w:style>
  <w:style w:type="numbering" w:customStyle="1" w:styleId="Style2">
    <w:name w:val="Style2"/>
    <w:rsid w:val="008C0428"/>
    <w:pPr>
      <w:numPr>
        <w:numId w:val="8"/>
      </w:numPr>
    </w:pPr>
  </w:style>
  <w:style w:type="table" w:customStyle="1" w:styleId="TableGrid20">
    <w:name w:val="Table Grid2"/>
    <w:basedOn w:val="TableNormal"/>
    <w:next w:val="TableGrid"/>
    <w:uiPriority w:val="39"/>
    <w:rsid w:val="008C0428"/>
    <w:pPr>
      <w:spacing w:after="0" w:line="240" w:lineRule="auto"/>
    </w:pPr>
    <w:rPr>
      <w:rFonts w:eastAsia="MS Mincho"/>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0">
    <w:name w:val="Table Grid3"/>
    <w:basedOn w:val="TableNormal"/>
    <w:next w:val="TableGrid"/>
    <w:uiPriority w:val="39"/>
    <w:rsid w:val="008C0428"/>
    <w:pPr>
      <w:spacing w:after="0" w:line="240" w:lineRule="auto"/>
    </w:pPr>
    <w:rPr>
      <w:rFonts w:eastAsia="MS Mincho"/>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0">
    <w:name w:val="Table Grid4"/>
    <w:basedOn w:val="TableNormal"/>
    <w:next w:val="TableGrid"/>
    <w:uiPriority w:val="39"/>
    <w:rsid w:val="008C0428"/>
    <w:pPr>
      <w:spacing w:after="0" w:line="240" w:lineRule="auto"/>
    </w:pPr>
    <w:rPr>
      <w:rFonts w:eastAsia="MS Mincho"/>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CurrentList1">
    <w:name w:val="Current List1"/>
    <w:uiPriority w:val="99"/>
    <w:rsid w:val="008C0428"/>
    <w:pPr>
      <w:numPr>
        <w:numId w:val="9"/>
      </w:numPr>
    </w:pPr>
  </w:style>
  <w:style w:type="character" w:customStyle="1" w:styleId="StyleFootnoteReferenceNounderline">
    <w:name w:val="Style Footnote Reference + No underline"/>
    <w:rsid w:val="008C0428"/>
    <w:rPr>
      <w:sz w:val="18"/>
      <w:u w:val="none"/>
      <w:vertAlign w:val="baseline"/>
      <w:lang w:val="en-GB"/>
    </w:rPr>
  </w:style>
  <w:style w:type="paragraph" w:customStyle="1" w:styleId="Quotationtextindented">
    <w:name w:val="Quotation text (indented)"/>
    <w:basedOn w:val="Normal"/>
    <w:qFormat/>
    <w:rsid w:val="008C0428"/>
    <w:pPr>
      <w:spacing w:before="120" w:after="120"/>
      <w:ind w:left="720" w:right="720"/>
    </w:pPr>
    <w:rPr>
      <w:bCs/>
    </w:rPr>
  </w:style>
  <w:style w:type="paragraph" w:customStyle="1" w:styleId="recommendationheader">
    <w:name w:val="recommendation header"/>
    <w:basedOn w:val="Heading2"/>
    <w:qFormat/>
    <w:rsid w:val="008C0428"/>
    <w:pPr>
      <w:keepLines w:val="0"/>
      <w:numPr>
        <w:ilvl w:val="0"/>
        <w:numId w:val="0"/>
      </w:numPr>
      <w:tabs>
        <w:tab w:val="left" w:pos="720"/>
      </w:tabs>
      <w:jc w:val="center"/>
    </w:pPr>
    <w:rPr>
      <w:rFonts w:eastAsia="Times New Roman" w:cs="Times New Roman"/>
      <w:bCs/>
      <w:iCs/>
      <w:sz w:val="22"/>
      <w:szCs w:val="24"/>
    </w:rPr>
  </w:style>
  <w:style w:type="paragraph" w:customStyle="1" w:styleId="HEADING">
    <w:name w:val="HEADING"/>
    <w:basedOn w:val="Normal"/>
    <w:link w:val="HEADINGChar"/>
    <w:rsid w:val="008C0428"/>
    <w:pPr>
      <w:keepNext/>
      <w:spacing w:before="240" w:after="120"/>
      <w:jc w:val="center"/>
    </w:pPr>
    <w:rPr>
      <w:b/>
      <w:bCs/>
      <w:caps/>
    </w:rPr>
  </w:style>
  <w:style w:type="paragraph" w:customStyle="1" w:styleId="para4">
    <w:name w:val="para4"/>
    <w:basedOn w:val="Normal"/>
    <w:rsid w:val="008C0428"/>
    <w:pPr>
      <w:numPr>
        <w:ilvl w:val="3"/>
        <w:numId w:val="11"/>
      </w:numPr>
      <w:tabs>
        <w:tab w:val="clear" w:pos="2160"/>
      </w:tabs>
      <w:overflowPunct w:val="0"/>
      <w:autoSpaceDE w:val="0"/>
      <w:autoSpaceDN w:val="0"/>
      <w:adjustRightInd w:val="0"/>
      <w:spacing w:after="120" w:line="240" w:lineRule="atLeast"/>
      <w:ind w:left="0" w:firstLine="0"/>
      <w:textAlignment w:val="baseline"/>
    </w:pPr>
    <w:rPr>
      <w:rFonts w:ascii="Courier" w:hAnsi="Courier"/>
      <w:color w:val="000000"/>
      <w:sz w:val="20"/>
      <w:szCs w:val="20"/>
    </w:rPr>
  </w:style>
  <w:style w:type="paragraph" w:customStyle="1" w:styleId="Heading4indent">
    <w:name w:val="Heading 4 indent"/>
    <w:basedOn w:val="Heading4"/>
    <w:rsid w:val="008C0428"/>
    <w:pPr>
      <w:numPr>
        <w:ilvl w:val="0"/>
        <w:numId w:val="0"/>
      </w:numPr>
      <w:outlineLvl w:val="9"/>
    </w:pPr>
    <w:rPr>
      <w:rFonts w:eastAsia="Arial Unicode MS" w:cs="Arial"/>
      <w:i/>
    </w:rPr>
  </w:style>
  <w:style w:type="paragraph" w:customStyle="1" w:styleId="Para30">
    <w:name w:val="Para3"/>
    <w:basedOn w:val="Normal"/>
    <w:rsid w:val="008C0428"/>
    <w:pPr>
      <w:tabs>
        <w:tab w:val="num" w:pos="1440"/>
        <w:tab w:val="left" w:pos="1980"/>
      </w:tabs>
      <w:spacing w:before="80" w:after="80"/>
      <w:ind w:left="1440" w:hanging="360"/>
    </w:pPr>
    <w:rPr>
      <w:szCs w:val="20"/>
    </w:rPr>
  </w:style>
  <w:style w:type="paragraph" w:customStyle="1" w:styleId="recommendationheaderlong">
    <w:name w:val="recommendation header long"/>
    <w:basedOn w:val="Heading2longmultiline"/>
    <w:qFormat/>
    <w:rsid w:val="008C0428"/>
  </w:style>
  <w:style w:type="paragraph" w:customStyle="1" w:styleId="tabletitle">
    <w:name w:val="table title"/>
    <w:basedOn w:val="Heading2"/>
    <w:qFormat/>
    <w:rsid w:val="008C0428"/>
    <w:pPr>
      <w:keepLines w:val="0"/>
      <w:numPr>
        <w:ilvl w:val="0"/>
        <w:numId w:val="0"/>
      </w:numPr>
      <w:tabs>
        <w:tab w:val="left" w:pos="720"/>
      </w:tabs>
      <w:outlineLvl w:val="9"/>
    </w:pPr>
    <w:rPr>
      <w:rFonts w:eastAsia="Times New Roman" w:cs="Times New Roman"/>
      <w:bCs/>
      <w:iCs/>
      <w:sz w:val="22"/>
      <w:szCs w:val="24"/>
    </w:rPr>
  </w:style>
  <w:style w:type="paragraph" w:customStyle="1" w:styleId="reference">
    <w:name w:val="reference"/>
    <w:basedOn w:val="Heading9"/>
    <w:qFormat/>
    <w:rsid w:val="008C0428"/>
    <w:pPr>
      <w:numPr>
        <w:ilvl w:val="0"/>
        <w:numId w:val="0"/>
      </w:numPr>
    </w:pPr>
    <w:rPr>
      <w:i/>
      <w:sz w:val="18"/>
    </w:rPr>
  </w:style>
  <w:style w:type="paragraph" w:customStyle="1" w:styleId="Style1">
    <w:name w:val="Style1"/>
    <w:basedOn w:val="Heading2"/>
    <w:qFormat/>
    <w:rsid w:val="008C0428"/>
    <w:pPr>
      <w:keepLines w:val="0"/>
      <w:numPr>
        <w:ilvl w:val="0"/>
        <w:numId w:val="0"/>
      </w:numPr>
      <w:tabs>
        <w:tab w:val="left" w:pos="720"/>
      </w:tabs>
      <w:jc w:val="center"/>
    </w:pPr>
    <w:rPr>
      <w:rFonts w:eastAsia="Times New Roman" w:cs="Times New Roman"/>
      <w:bCs/>
      <w:i/>
      <w:iCs/>
      <w:sz w:val="22"/>
      <w:szCs w:val="24"/>
    </w:rPr>
  </w:style>
  <w:style w:type="paragraph" w:customStyle="1" w:styleId="Para2">
    <w:name w:val="Para2"/>
    <w:basedOn w:val="Para1"/>
    <w:rsid w:val="008C0428"/>
    <w:pPr>
      <w:numPr>
        <w:numId w:val="10"/>
      </w:numPr>
      <w:tabs>
        <w:tab w:val="clear" w:pos="1080"/>
      </w:tabs>
      <w:autoSpaceDE w:val="0"/>
      <w:autoSpaceDN w:val="0"/>
      <w:ind w:left="0" w:firstLine="0"/>
    </w:pPr>
  </w:style>
  <w:style w:type="paragraph" w:customStyle="1" w:styleId="Para-decision">
    <w:name w:val="Para-decision"/>
    <w:basedOn w:val="Normal"/>
    <w:rsid w:val="008C0428"/>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Heading1longmultiline">
    <w:name w:val="Heading 1 (long multiline)"/>
    <w:basedOn w:val="Heading1"/>
    <w:link w:val="Heading1longmultilineChar"/>
    <w:rsid w:val="008C0428"/>
    <w:pPr>
      <w:keepLines w:val="0"/>
      <w:numPr>
        <w:numId w:val="0"/>
      </w:numPr>
      <w:tabs>
        <w:tab w:val="left" w:pos="720"/>
      </w:tabs>
      <w:ind w:left="1843" w:hanging="1134"/>
    </w:pPr>
    <w:rPr>
      <w:rFonts w:eastAsia="Times New Roman" w:cs="Times New Roman"/>
      <w:bCs w:val="0"/>
      <w:caps/>
      <w:kern w:val="0"/>
      <w14:ligatures w14:val="none"/>
    </w:rPr>
  </w:style>
  <w:style w:type="paragraph" w:customStyle="1" w:styleId="Heading1multiline">
    <w:name w:val="Heading 1 (multiline)"/>
    <w:basedOn w:val="Heading1"/>
    <w:rsid w:val="008C0428"/>
    <w:pPr>
      <w:keepLines w:val="0"/>
      <w:numPr>
        <w:numId w:val="0"/>
      </w:numPr>
      <w:tabs>
        <w:tab w:val="left" w:pos="720"/>
      </w:tabs>
      <w:ind w:left="1843" w:right="996" w:hanging="567"/>
    </w:pPr>
    <w:rPr>
      <w:rFonts w:eastAsia="Times New Roman" w:cs="Times New Roman"/>
      <w:bCs w:val="0"/>
      <w:caps/>
      <w:kern w:val="0"/>
      <w:sz w:val="22"/>
      <w:szCs w:val="24"/>
      <w14:ligatures w14:val="none"/>
    </w:rPr>
  </w:style>
  <w:style w:type="paragraph" w:customStyle="1" w:styleId="Heading2multiline">
    <w:name w:val="Heading 2 (multiline)"/>
    <w:basedOn w:val="Heading1"/>
    <w:next w:val="Para1"/>
    <w:rsid w:val="008C0428"/>
    <w:pPr>
      <w:keepLines w:val="0"/>
      <w:numPr>
        <w:numId w:val="0"/>
      </w:numPr>
      <w:tabs>
        <w:tab w:val="left" w:pos="720"/>
      </w:tabs>
      <w:spacing w:before="120"/>
      <w:ind w:left="1843" w:right="998" w:hanging="567"/>
    </w:pPr>
    <w:rPr>
      <w:rFonts w:eastAsia="Times New Roman" w:cs="Times New Roman"/>
      <w:bCs w:val="0"/>
      <w:i/>
      <w:iCs/>
      <w:kern w:val="0"/>
      <w:sz w:val="22"/>
      <w:szCs w:val="24"/>
      <w14:ligatures w14:val="none"/>
    </w:rPr>
  </w:style>
  <w:style w:type="paragraph" w:customStyle="1" w:styleId="Heading2longmultiline">
    <w:name w:val="Heading 2 (long multiline)"/>
    <w:basedOn w:val="Heading2multiline"/>
    <w:rsid w:val="008C0428"/>
    <w:pPr>
      <w:ind w:left="2127" w:hanging="1276"/>
    </w:pPr>
    <w:rPr>
      <w:i w:val="0"/>
    </w:rPr>
  </w:style>
  <w:style w:type="paragraph" w:customStyle="1" w:styleId="Heading3multiline">
    <w:name w:val="Heading 3 (multiline)"/>
    <w:basedOn w:val="Heading3"/>
    <w:next w:val="Para1"/>
    <w:rsid w:val="008C0428"/>
    <w:pPr>
      <w:keepLines w:val="0"/>
      <w:numPr>
        <w:numId w:val="0"/>
      </w:numPr>
      <w:tabs>
        <w:tab w:val="left" w:pos="567"/>
      </w:tabs>
      <w:ind w:left="1418" w:hanging="425"/>
    </w:pPr>
    <w:rPr>
      <w:rFonts w:eastAsia="Times New Roman"/>
      <w:b w:val="0"/>
      <w:bCs w:val="0"/>
      <w:i/>
      <w:iCs/>
      <w:szCs w:val="24"/>
    </w:rPr>
  </w:style>
  <w:style w:type="paragraph" w:customStyle="1" w:styleId="heading2notforTOC">
    <w:name w:val="heading 2 not for TOC"/>
    <w:basedOn w:val="Heading3"/>
    <w:rsid w:val="008C0428"/>
    <w:pPr>
      <w:keepLines w:val="0"/>
      <w:numPr>
        <w:numId w:val="0"/>
      </w:numPr>
      <w:tabs>
        <w:tab w:val="left" w:pos="567"/>
      </w:tabs>
      <w:jc w:val="center"/>
    </w:pPr>
    <w:rPr>
      <w:rFonts w:eastAsia="Times New Roman"/>
      <w:b w:val="0"/>
      <w:bCs w:val="0"/>
      <w:i/>
      <w:iCs/>
      <w:szCs w:val="24"/>
    </w:rPr>
  </w:style>
  <w:style w:type="paragraph" w:customStyle="1" w:styleId="HEADINGNOTFORTOC">
    <w:name w:val="HEADING (NOT FOR TOC)"/>
    <w:basedOn w:val="Heading1"/>
    <w:next w:val="Heading2"/>
    <w:rsid w:val="008C0428"/>
    <w:pPr>
      <w:keepLines w:val="0"/>
      <w:numPr>
        <w:numId w:val="0"/>
      </w:numPr>
      <w:tabs>
        <w:tab w:val="left" w:pos="720"/>
      </w:tabs>
      <w:jc w:val="center"/>
    </w:pPr>
    <w:rPr>
      <w:rFonts w:eastAsia="Times New Roman" w:cs="Times New Roman"/>
      <w:bCs w:val="0"/>
      <w:caps/>
      <w:kern w:val="0"/>
      <w:sz w:val="22"/>
      <w:szCs w:val="24"/>
      <w14:ligatures w14:val="none"/>
    </w:rPr>
  </w:style>
  <w:style w:type="paragraph" w:customStyle="1" w:styleId="decision">
    <w:name w:val="decision"/>
    <w:basedOn w:val="Normal"/>
    <w:qFormat/>
    <w:rsid w:val="008C0428"/>
    <w:pPr>
      <w:keepNext/>
      <w:spacing w:before="240" w:after="120"/>
      <w:ind w:hanging="11"/>
      <w:jc w:val="center"/>
    </w:pPr>
    <w:rPr>
      <w:b/>
      <w:kern w:val="22"/>
    </w:rPr>
  </w:style>
  <w:style w:type="character" w:customStyle="1" w:styleId="apple-converted-space">
    <w:name w:val="apple-converted-space"/>
    <w:rsid w:val="008C0428"/>
    <w:rPr>
      <w:lang w:val="en-GB"/>
    </w:rPr>
  </w:style>
  <w:style w:type="paragraph" w:customStyle="1" w:styleId="meetingname">
    <w:name w:val="meeting name"/>
    <w:basedOn w:val="Cornernotation"/>
    <w:qFormat/>
    <w:rsid w:val="008C0428"/>
    <w:rPr>
      <w:rFonts w:eastAsia="Malgun Gothic"/>
      <w:b w:val="0"/>
      <w:caps/>
      <w:snapToGrid w:val="0"/>
      <w:sz w:val="22"/>
    </w:rPr>
  </w:style>
  <w:style w:type="character" w:customStyle="1" w:styleId="HEADINGChar">
    <w:name w:val="HEADING Char"/>
    <w:link w:val="HEADING"/>
    <w:rsid w:val="008C0428"/>
    <w:rPr>
      <w:rFonts w:ascii="Times New Roman" w:eastAsia="SimSun" w:hAnsi="Times New Roman" w:cs="Times New Roman"/>
      <w:b/>
      <w:bCs/>
      <w:caps/>
      <w:kern w:val="0"/>
      <w:sz w:val="22"/>
      <w:szCs w:val="22"/>
      <w:lang w:val="en-GB"/>
      <w14:ligatures w14:val="none"/>
    </w:rPr>
  </w:style>
  <w:style w:type="paragraph" w:customStyle="1" w:styleId="bodytextnoindent">
    <w:name w:val="body text (no indent)"/>
    <w:basedOn w:val="Normal"/>
    <w:rsid w:val="008C0428"/>
    <w:pPr>
      <w:widowControl w:val="0"/>
      <w:overflowPunct w:val="0"/>
      <w:autoSpaceDE w:val="0"/>
      <w:autoSpaceDN w:val="0"/>
      <w:adjustRightInd w:val="0"/>
      <w:spacing w:before="120" w:after="120"/>
      <w:textAlignment w:val="baseline"/>
    </w:pPr>
    <w:rPr>
      <w:rFonts w:cs="Angsana New"/>
      <w:szCs w:val="20"/>
      <w:lang w:eastAsia="de-DE"/>
    </w:rPr>
  </w:style>
  <w:style w:type="paragraph" w:customStyle="1" w:styleId="Bodytextitalic">
    <w:name w:val="Body text italic"/>
    <w:basedOn w:val="BodyText"/>
    <w:rsid w:val="008C0428"/>
    <w:pPr>
      <w:spacing w:before="120" w:line="240" w:lineRule="auto"/>
      <w:ind w:firstLine="720"/>
      <w:jc w:val="both"/>
    </w:pPr>
    <w:rPr>
      <w:rFonts w:ascii="Times New Roman" w:eastAsia="Times New Roman" w:hAnsi="Times New Roman" w:cs="Angsana New"/>
      <w:i/>
      <w:kern w:val="0"/>
      <w:szCs w:val="24"/>
      <w14:ligatures w14:val="none"/>
    </w:rPr>
  </w:style>
  <w:style w:type="paragraph" w:customStyle="1" w:styleId="boxbody">
    <w:name w:val="boxbody"/>
    <w:basedOn w:val="Normal"/>
    <w:rsid w:val="008C0428"/>
    <w:pPr>
      <w:spacing w:before="100" w:beforeAutospacing="1" w:after="100" w:afterAutospacing="1"/>
      <w:ind w:left="612" w:right="612"/>
    </w:pPr>
    <w:rPr>
      <w:rFonts w:ascii="Helvetica" w:eastAsia="Arial Unicode MS" w:hAnsi="Helvetica" w:cs="Arial Unicode MS"/>
      <w:sz w:val="18"/>
      <w:szCs w:val="18"/>
    </w:rPr>
  </w:style>
  <w:style w:type="paragraph" w:customStyle="1" w:styleId="Heading-plain">
    <w:name w:val="Heading - plain"/>
    <w:basedOn w:val="Heading2"/>
    <w:next w:val="BodyText"/>
    <w:rsid w:val="008C0428"/>
    <w:pPr>
      <w:keepLines w:val="0"/>
      <w:numPr>
        <w:ilvl w:val="0"/>
        <w:numId w:val="0"/>
      </w:numPr>
      <w:tabs>
        <w:tab w:val="left" w:pos="900"/>
      </w:tabs>
      <w:jc w:val="center"/>
    </w:pPr>
    <w:rPr>
      <w:rFonts w:eastAsia="Batang" w:cs="Times New Roman"/>
      <w:b w:val="0"/>
      <w:iCs/>
      <w:sz w:val="22"/>
      <w:szCs w:val="20"/>
    </w:rPr>
  </w:style>
  <w:style w:type="paragraph" w:customStyle="1" w:styleId="Heading2noletter">
    <w:name w:val="Heading 2 (no letter)"/>
    <w:basedOn w:val="Heading2"/>
    <w:rsid w:val="008C0428"/>
    <w:pPr>
      <w:keepLines w:val="0"/>
      <w:numPr>
        <w:ilvl w:val="0"/>
        <w:numId w:val="0"/>
      </w:numPr>
      <w:jc w:val="center"/>
    </w:pPr>
    <w:rPr>
      <w:rFonts w:eastAsia="Times New Roman" w:cs="Times New Roman"/>
      <w:bCs/>
      <w:iCs/>
      <w:sz w:val="22"/>
      <w:szCs w:val="24"/>
    </w:rPr>
  </w:style>
  <w:style w:type="character" w:customStyle="1" w:styleId="Heading2CharChar">
    <w:name w:val="Heading 2 Char Char"/>
    <w:rsid w:val="008C0428"/>
    <w:rPr>
      <w:rFonts w:ascii="Arial" w:hAnsi="Arial" w:cs="Arial"/>
      <w:b/>
      <w:bCs/>
      <w:i/>
      <w:iCs/>
      <w:noProof w:val="0"/>
      <w:sz w:val="28"/>
      <w:szCs w:val="28"/>
      <w:lang w:val="en-GB" w:eastAsia="en-US" w:bidi="ar-SA"/>
    </w:rPr>
  </w:style>
  <w:style w:type="paragraph" w:customStyle="1" w:styleId="Heading-plain0">
    <w:name w:val="Heading-plain"/>
    <w:basedOn w:val="Normal"/>
    <w:rsid w:val="008C0428"/>
    <w:pPr>
      <w:spacing w:before="120" w:after="120"/>
      <w:jc w:val="center"/>
      <w:outlineLvl w:val="0"/>
    </w:pPr>
    <w:rPr>
      <w:rFonts w:cs="Angsana New"/>
      <w:i/>
      <w:szCs w:val="20"/>
    </w:rPr>
  </w:style>
  <w:style w:type="paragraph" w:customStyle="1" w:styleId="Heading-plainbold">
    <w:name w:val="Heading-plain bold"/>
    <w:basedOn w:val="BodyText"/>
    <w:rsid w:val="008C0428"/>
    <w:pPr>
      <w:spacing w:before="120" w:line="240" w:lineRule="auto"/>
      <w:jc w:val="center"/>
    </w:pPr>
    <w:rPr>
      <w:rFonts w:ascii="Times New Roman" w:eastAsia="Times New Roman" w:hAnsi="Times New Roman" w:cs="Angsana New"/>
      <w:b/>
      <w:bCs/>
      <w:i/>
      <w:kern w:val="0"/>
      <w:szCs w:val="24"/>
      <w14:ligatures w14:val="none"/>
    </w:rPr>
  </w:style>
  <w:style w:type="paragraph" w:customStyle="1" w:styleId="Heading-plainitalic">
    <w:name w:val="Heading-plain italic"/>
    <w:basedOn w:val="Heading-plainbold"/>
    <w:rsid w:val="008C0428"/>
    <w:rPr>
      <w:b w:val="0"/>
      <w:bCs w:val="0"/>
    </w:rPr>
  </w:style>
  <w:style w:type="character" w:customStyle="1" w:styleId="Para1Char0">
    <w:name w:val="Para 1 Char"/>
    <w:rsid w:val="008C0428"/>
    <w:rPr>
      <w:rFonts w:eastAsia="MS Mincho"/>
      <w:bCs/>
      <w:iCs/>
      <w:sz w:val="22"/>
      <w:szCs w:val="22"/>
      <w:lang w:val="en-GB" w:eastAsia="en-US" w:bidi="ar-SA"/>
    </w:rPr>
  </w:style>
  <w:style w:type="character" w:customStyle="1" w:styleId="FootnoteCharacters">
    <w:name w:val="Footnote Characters"/>
    <w:rsid w:val="008C0428"/>
    <w:rPr>
      <w:position w:val="0"/>
      <w:sz w:val="18"/>
      <w:u w:val="single"/>
      <w:vertAlign w:val="baseline"/>
      <w:lang w:val="en-GB"/>
    </w:rPr>
  </w:style>
  <w:style w:type="paragraph" w:customStyle="1" w:styleId="Paraofficial">
    <w:name w:val="Para official"/>
    <w:basedOn w:val="Normal"/>
    <w:rsid w:val="008C0428"/>
    <w:pPr>
      <w:framePr w:hSpace="187" w:vSpace="187" w:wrap="notBeside" w:vAnchor="text" w:hAnchor="text" w:y="1"/>
      <w:numPr>
        <w:numId w:val="12"/>
      </w:numPr>
      <w:tabs>
        <w:tab w:val="clear" w:pos="1080"/>
      </w:tabs>
      <w:spacing w:before="240" w:after="240"/>
      <w:ind w:firstLine="0"/>
      <w:jc w:val="left"/>
    </w:pPr>
    <w:rPr>
      <w:rFonts w:cs="Angsana New"/>
      <w:szCs w:val="20"/>
    </w:rPr>
  </w:style>
  <w:style w:type="paragraph" w:customStyle="1" w:styleId="Para1-Annex">
    <w:name w:val="Para1-Annex"/>
    <w:basedOn w:val="Normal"/>
    <w:rsid w:val="008C0428"/>
    <w:pPr>
      <w:tabs>
        <w:tab w:val="num" w:pos="360"/>
      </w:tabs>
      <w:spacing w:after="120"/>
    </w:pPr>
  </w:style>
  <w:style w:type="paragraph" w:customStyle="1" w:styleId="para21">
    <w:name w:val="para2"/>
    <w:basedOn w:val="para2a"/>
    <w:rsid w:val="008C0428"/>
  </w:style>
  <w:style w:type="paragraph" w:customStyle="1" w:styleId="Para40">
    <w:name w:val="Para4"/>
    <w:basedOn w:val="Para30"/>
    <w:rsid w:val="008C0428"/>
    <w:pPr>
      <w:tabs>
        <w:tab w:val="clear" w:pos="1440"/>
        <w:tab w:val="clear" w:pos="1980"/>
        <w:tab w:val="left" w:pos="2552"/>
        <w:tab w:val="num" w:pos="3540"/>
      </w:tabs>
      <w:ind w:left="2552" w:hanging="567"/>
    </w:pPr>
    <w:rPr>
      <w:rFonts w:cs="Angsana New"/>
    </w:rPr>
  </w:style>
  <w:style w:type="paragraph" w:customStyle="1" w:styleId="Paranum">
    <w:name w:val="Paranum"/>
    <w:basedOn w:val="Normal"/>
    <w:rsid w:val="008C0428"/>
    <w:pPr>
      <w:tabs>
        <w:tab w:val="num" w:pos="360"/>
      </w:tabs>
      <w:spacing w:after="120" w:line="240" w:lineRule="exact"/>
    </w:pPr>
    <w:rPr>
      <w:rFonts w:cs="Angsana New"/>
      <w:szCs w:val="20"/>
    </w:rPr>
  </w:style>
  <w:style w:type="paragraph" w:customStyle="1" w:styleId="StyleBodyTextTimesNewRoman11ptCharChar">
    <w:name w:val="Style Body Text + Times New Roman 11 pt Char Char"/>
    <w:basedOn w:val="BodyText"/>
    <w:rsid w:val="008C0428"/>
    <w:pPr>
      <w:spacing w:before="120" w:line="240" w:lineRule="auto"/>
      <w:ind w:firstLine="720"/>
      <w:jc w:val="both"/>
    </w:pPr>
    <w:rPr>
      <w:rFonts w:ascii="Times New Roman" w:eastAsia="Times New Roman" w:hAnsi="Times New Roman" w:cs="Angsana New"/>
      <w:snapToGrid w:val="0"/>
      <w:color w:val="000000"/>
      <w:kern w:val="0"/>
      <w14:ligatures w14:val="none"/>
    </w:rPr>
  </w:style>
  <w:style w:type="character" w:customStyle="1" w:styleId="StyleBodyTextTimesNewRoman11ptCharCharChar">
    <w:name w:val="Style Body Text + Times New Roman 11 pt Char Char Char"/>
    <w:rsid w:val="008C0428"/>
    <w:rPr>
      <w:rFonts w:cs="Angsana New"/>
      <w:iCs/>
      <w:snapToGrid w:val="0"/>
      <w:color w:val="000000"/>
      <w:sz w:val="22"/>
      <w:szCs w:val="22"/>
      <w:lang w:val="en-GB" w:eastAsia="en-US" w:bidi="ar-SA"/>
    </w:rPr>
  </w:style>
  <w:style w:type="paragraph" w:customStyle="1" w:styleId="StylePara1Firstline127cm">
    <w:name w:val="Style Para1 + First line:  1.27 cm"/>
    <w:basedOn w:val="Normal"/>
    <w:rsid w:val="008C0428"/>
    <w:pPr>
      <w:tabs>
        <w:tab w:val="num" w:pos="360"/>
      </w:tabs>
      <w:spacing w:after="120"/>
    </w:pPr>
    <w:rPr>
      <w:rFonts w:cs="Angsana New"/>
      <w:snapToGrid w:val="0"/>
      <w:szCs w:val="20"/>
    </w:rPr>
  </w:style>
  <w:style w:type="paragraph" w:customStyle="1" w:styleId="StylePara1Italic">
    <w:name w:val="Style Para1 + Italic"/>
    <w:basedOn w:val="Normal"/>
    <w:rsid w:val="008C0428"/>
    <w:pPr>
      <w:spacing w:before="120" w:after="120"/>
    </w:pPr>
    <w:rPr>
      <w:i/>
      <w:iCs/>
      <w:snapToGrid w:val="0"/>
      <w:szCs w:val="18"/>
    </w:rPr>
  </w:style>
  <w:style w:type="paragraph" w:customStyle="1" w:styleId="para2a">
    <w:name w:val="para 2 (a)"/>
    <w:basedOn w:val="Normal"/>
    <w:qFormat/>
    <w:rsid w:val="008C0428"/>
    <w:pPr>
      <w:spacing w:after="120"/>
      <w:ind w:firstLine="763"/>
    </w:pPr>
    <w:rPr>
      <w:rFonts w:eastAsia="MS Mincho" w:cs="Angsana New"/>
      <w:snapToGrid w:val="0"/>
      <w:szCs w:val="18"/>
    </w:rPr>
  </w:style>
  <w:style w:type="paragraph" w:customStyle="1" w:styleId="Pa6">
    <w:name w:val="Pa6"/>
    <w:basedOn w:val="Default"/>
    <w:next w:val="Default"/>
    <w:uiPriority w:val="99"/>
    <w:rsid w:val="008C0428"/>
    <w:pPr>
      <w:spacing w:line="201" w:lineRule="atLeast"/>
    </w:pPr>
    <w:rPr>
      <w:rFonts w:ascii="Minion Pro" w:eastAsia="Times New Roman" w:hAnsi="Minion Pro" w:cs="Times New Roman"/>
      <w:color w:val="auto"/>
    </w:rPr>
  </w:style>
  <w:style w:type="character" w:customStyle="1" w:styleId="A6">
    <w:name w:val="A6"/>
    <w:uiPriority w:val="99"/>
    <w:rsid w:val="008C0428"/>
    <w:rPr>
      <w:rFonts w:cs="Minion Pro"/>
      <w:color w:val="000000"/>
      <w:sz w:val="12"/>
      <w:szCs w:val="12"/>
      <w:lang w:val="en-GB"/>
    </w:rPr>
  </w:style>
  <w:style w:type="paragraph" w:customStyle="1" w:styleId="Pa45">
    <w:name w:val="Pa45"/>
    <w:basedOn w:val="Default"/>
    <w:next w:val="Default"/>
    <w:uiPriority w:val="99"/>
    <w:rsid w:val="008C0428"/>
    <w:pPr>
      <w:spacing w:line="191" w:lineRule="atLeast"/>
    </w:pPr>
    <w:rPr>
      <w:rFonts w:ascii="Myriad Roman" w:eastAsia="Times New Roman" w:hAnsi="Myriad Roman" w:cs="Times New Roman"/>
      <w:color w:val="auto"/>
    </w:rPr>
  </w:style>
  <w:style w:type="character" w:customStyle="1" w:styleId="A13">
    <w:name w:val="A13"/>
    <w:uiPriority w:val="99"/>
    <w:rsid w:val="008C0428"/>
    <w:rPr>
      <w:rFonts w:cs="Myriad Roman"/>
      <w:color w:val="000000"/>
      <w:sz w:val="18"/>
      <w:szCs w:val="18"/>
      <w:lang w:val="en-GB"/>
    </w:rPr>
  </w:style>
  <w:style w:type="paragraph" w:customStyle="1" w:styleId="MediumGrid1-Accent21">
    <w:name w:val="Medium Grid 1 - Accent 21"/>
    <w:basedOn w:val="Normal"/>
    <w:rsid w:val="008C0428"/>
    <w:pPr>
      <w:ind w:left="720"/>
      <w:contextualSpacing/>
      <w:jc w:val="left"/>
    </w:pPr>
    <w:rPr>
      <w:rFonts w:ascii="Cambria" w:eastAsia="MS ??" w:hAnsi="Cambria"/>
      <w:sz w:val="24"/>
      <w:lang w:eastAsia="ja-JP"/>
    </w:rPr>
  </w:style>
  <w:style w:type="paragraph" w:customStyle="1" w:styleId="ta-response-item-content">
    <w:name w:val="ta-response-item-content"/>
    <w:basedOn w:val="Normal"/>
    <w:rsid w:val="008C0428"/>
    <w:pPr>
      <w:spacing w:before="100" w:beforeAutospacing="1" w:after="100" w:afterAutospacing="1"/>
      <w:jc w:val="left"/>
    </w:pPr>
    <w:rPr>
      <w:sz w:val="24"/>
    </w:rPr>
  </w:style>
  <w:style w:type="paragraph" w:customStyle="1" w:styleId="BodyText21">
    <w:name w:val="Body Text 21"/>
    <w:basedOn w:val="Normal"/>
    <w:rsid w:val="008C0428"/>
    <w:rPr>
      <w:rFonts w:eastAsia="MS Mincho" w:cs="Angsana New"/>
    </w:rPr>
  </w:style>
  <w:style w:type="paragraph" w:customStyle="1" w:styleId="Para">
    <w:name w:val="Para"/>
    <w:basedOn w:val="Normal"/>
    <w:rsid w:val="008C0428"/>
    <w:pPr>
      <w:numPr>
        <w:numId w:val="13"/>
      </w:numPr>
      <w:tabs>
        <w:tab w:val="clear" w:pos="36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s>
    </w:pPr>
    <w:rPr>
      <w:rFonts w:eastAsia="MS Mincho" w:cs="Angsana New"/>
    </w:rPr>
  </w:style>
  <w:style w:type="paragraph" w:customStyle="1" w:styleId="Heading2-center">
    <w:name w:val="Heading 2-center"/>
    <w:basedOn w:val="Heading2"/>
    <w:rsid w:val="008C0428"/>
    <w:pPr>
      <w:keepLines w:val="0"/>
      <w:numPr>
        <w:ilvl w:val="0"/>
        <w:numId w:val="0"/>
      </w:numPr>
      <w:tabs>
        <w:tab w:val="left" w:pos="720"/>
      </w:tabs>
      <w:jc w:val="center"/>
    </w:pPr>
    <w:rPr>
      <w:rFonts w:eastAsia="MS Mincho" w:cs="Angsana New"/>
      <w:bCs/>
      <w:i/>
      <w:iCs/>
      <w:sz w:val="22"/>
      <w:szCs w:val="24"/>
    </w:rPr>
  </w:style>
  <w:style w:type="paragraph" w:customStyle="1" w:styleId="xl24">
    <w:name w:val="xl24"/>
    <w:basedOn w:val="Normal"/>
    <w:rsid w:val="008C0428"/>
    <w:pPr>
      <w:spacing w:before="100" w:beforeAutospacing="1" w:after="100" w:afterAutospacing="1"/>
    </w:pPr>
    <w:rPr>
      <w:rFonts w:eastAsia="Arial Unicode MS" w:cs="Angsana New"/>
      <w:b/>
      <w:bCs/>
    </w:rPr>
  </w:style>
  <w:style w:type="paragraph" w:customStyle="1" w:styleId="xl25">
    <w:name w:val="xl25"/>
    <w:basedOn w:val="Normal"/>
    <w:rsid w:val="008C0428"/>
    <w:pPr>
      <w:spacing w:before="100" w:beforeAutospacing="1" w:after="100" w:afterAutospacing="1"/>
    </w:pPr>
    <w:rPr>
      <w:rFonts w:eastAsia="Arial Unicode MS" w:cs="Angsana New"/>
      <w:b/>
      <w:bCs/>
    </w:rPr>
  </w:style>
  <w:style w:type="paragraph" w:customStyle="1" w:styleId="xl26">
    <w:name w:val="xl26"/>
    <w:basedOn w:val="Normal"/>
    <w:rsid w:val="008C0428"/>
    <w:pPr>
      <w:spacing w:before="100" w:beforeAutospacing="1" w:after="100" w:afterAutospacing="1"/>
      <w:jc w:val="center"/>
    </w:pPr>
    <w:rPr>
      <w:rFonts w:eastAsia="Arial Unicode MS" w:cs="Angsana New"/>
      <w:b/>
      <w:bCs/>
    </w:rPr>
  </w:style>
  <w:style w:type="paragraph" w:customStyle="1" w:styleId="xl27">
    <w:name w:val="xl27"/>
    <w:basedOn w:val="Normal"/>
    <w:rsid w:val="008C0428"/>
    <w:pPr>
      <w:pBdr>
        <w:left w:val="single" w:sz="8" w:space="0" w:color="auto"/>
      </w:pBdr>
      <w:spacing w:before="100" w:beforeAutospacing="1" w:after="100" w:afterAutospacing="1"/>
    </w:pPr>
    <w:rPr>
      <w:rFonts w:eastAsia="Arial Unicode MS" w:cs="Angsana New"/>
      <w:b/>
      <w:bCs/>
    </w:rPr>
  </w:style>
  <w:style w:type="paragraph" w:customStyle="1" w:styleId="xl28">
    <w:name w:val="xl28"/>
    <w:basedOn w:val="Normal"/>
    <w:rsid w:val="008C0428"/>
    <w:pPr>
      <w:pBdr>
        <w:left w:val="single" w:sz="8" w:space="0" w:color="auto"/>
        <w:right w:val="single" w:sz="8" w:space="0" w:color="auto"/>
      </w:pBdr>
      <w:spacing w:before="100" w:beforeAutospacing="1" w:after="100" w:afterAutospacing="1"/>
      <w:jc w:val="center"/>
    </w:pPr>
    <w:rPr>
      <w:rFonts w:eastAsia="Arial Unicode MS" w:cs="Angsana New"/>
      <w:b/>
      <w:bCs/>
    </w:rPr>
  </w:style>
  <w:style w:type="paragraph" w:customStyle="1" w:styleId="xl29">
    <w:name w:val="xl29"/>
    <w:basedOn w:val="Normal"/>
    <w:rsid w:val="008C0428"/>
    <w:pPr>
      <w:pBdr>
        <w:left w:val="single" w:sz="8" w:space="0" w:color="auto"/>
      </w:pBdr>
      <w:spacing w:before="100" w:beforeAutospacing="1" w:after="100" w:afterAutospacing="1"/>
    </w:pPr>
    <w:rPr>
      <w:rFonts w:eastAsia="Arial Unicode MS" w:cs="Angsana New"/>
    </w:rPr>
  </w:style>
  <w:style w:type="paragraph" w:customStyle="1" w:styleId="xl30">
    <w:name w:val="xl30"/>
    <w:basedOn w:val="Normal"/>
    <w:rsid w:val="008C0428"/>
    <w:pPr>
      <w:pBdr>
        <w:left w:val="single" w:sz="4" w:space="0" w:color="auto"/>
        <w:right w:val="single" w:sz="4" w:space="0" w:color="auto"/>
      </w:pBdr>
      <w:spacing w:before="100" w:beforeAutospacing="1" w:after="100" w:afterAutospacing="1"/>
      <w:jc w:val="center"/>
    </w:pPr>
    <w:rPr>
      <w:rFonts w:eastAsia="Arial Unicode MS" w:cs="Angsana New"/>
    </w:rPr>
  </w:style>
  <w:style w:type="paragraph" w:customStyle="1" w:styleId="xl31">
    <w:name w:val="xl31"/>
    <w:basedOn w:val="Normal"/>
    <w:rsid w:val="008C0428"/>
    <w:pPr>
      <w:pBdr>
        <w:left w:val="single" w:sz="4" w:space="0" w:color="auto"/>
        <w:right w:val="single" w:sz="8" w:space="0" w:color="auto"/>
      </w:pBdr>
      <w:spacing w:before="100" w:beforeAutospacing="1" w:after="100" w:afterAutospacing="1"/>
    </w:pPr>
    <w:rPr>
      <w:rFonts w:eastAsia="Arial Unicode MS" w:cs="Angsana New"/>
    </w:rPr>
  </w:style>
  <w:style w:type="paragraph" w:customStyle="1" w:styleId="xl32">
    <w:name w:val="xl32"/>
    <w:basedOn w:val="Normal"/>
    <w:rsid w:val="008C0428"/>
    <w:pPr>
      <w:pBdr>
        <w:left w:val="single" w:sz="4" w:space="0" w:color="auto"/>
        <w:right w:val="single" w:sz="8" w:space="0" w:color="auto"/>
      </w:pBdr>
      <w:spacing w:before="100" w:beforeAutospacing="1" w:after="100" w:afterAutospacing="1"/>
    </w:pPr>
    <w:rPr>
      <w:rFonts w:eastAsia="Arial Unicode MS" w:cs="Angsana New"/>
    </w:rPr>
  </w:style>
  <w:style w:type="paragraph" w:customStyle="1" w:styleId="xl33">
    <w:name w:val="xl33"/>
    <w:basedOn w:val="Normal"/>
    <w:rsid w:val="008C0428"/>
    <w:pPr>
      <w:pBdr>
        <w:right w:val="single" w:sz="8" w:space="0" w:color="auto"/>
      </w:pBdr>
      <w:spacing w:before="100" w:beforeAutospacing="1" w:after="100" w:afterAutospacing="1"/>
    </w:pPr>
    <w:rPr>
      <w:rFonts w:eastAsia="Arial Unicode MS" w:cs="Angsana New"/>
    </w:rPr>
  </w:style>
  <w:style w:type="paragraph" w:customStyle="1" w:styleId="xl34">
    <w:name w:val="xl34"/>
    <w:basedOn w:val="Normal"/>
    <w:rsid w:val="008C0428"/>
    <w:pPr>
      <w:pBdr>
        <w:left w:val="single" w:sz="8" w:space="0" w:color="auto"/>
      </w:pBdr>
      <w:spacing w:before="100" w:beforeAutospacing="1" w:after="100" w:afterAutospacing="1"/>
      <w:textAlignment w:val="top"/>
    </w:pPr>
    <w:rPr>
      <w:rFonts w:eastAsia="Arial Unicode MS" w:cs="Angsana New"/>
    </w:rPr>
  </w:style>
  <w:style w:type="paragraph" w:customStyle="1" w:styleId="xl35">
    <w:name w:val="xl35"/>
    <w:basedOn w:val="Normal"/>
    <w:rsid w:val="008C0428"/>
    <w:pPr>
      <w:pBdr>
        <w:left w:val="single" w:sz="4" w:space="0" w:color="auto"/>
        <w:right w:val="single" w:sz="4" w:space="0" w:color="auto"/>
      </w:pBdr>
      <w:spacing w:before="100" w:beforeAutospacing="1" w:after="100" w:afterAutospacing="1"/>
      <w:jc w:val="center"/>
      <w:textAlignment w:val="top"/>
    </w:pPr>
    <w:rPr>
      <w:rFonts w:eastAsia="Arial Unicode MS" w:cs="Angsana New"/>
    </w:rPr>
  </w:style>
  <w:style w:type="paragraph" w:customStyle="1" w:styleId="xl36">
    <w:name w:val="xl36"/>
    <w:basedOn w:val="Normal"/>
    <w:rsid w:val="008C0428"/>
    <w:pPr>
      <w:pBdr>
        <w:left w:val="single" w:sz="4" w:space="0" w:color="auto"/>
        <w:right w:val="single" w:sz="8" w:space="0" w:color="auto"/>
      </w:pBdr>
      <w:spacing w:before="100" w:beforeAutospacing="1" w:after="100" w:afterAutospacing="1"/>
      <w:textAlignment w:val="top"/>
    </w:pPr>
    <w:rPr>
      <w:rFonts w:eastAsia="Arial Unicode MS" w:cs="Angsana New"/>
    </w:rPr>
  </w:style>
  <w:style w:type="paragraph" w:customStyle="1" w:styleId="xl37">
    <w:name w:val="xl37"/>
    <w:basedOn w:val="Normal"/>
    <w:rsid w:val="008C0428"/>
    <w:pPr>
      <w:pBdr>
        <w:left w:val="single" w:sz="8" w:space="0" w:color="auto"/>
        <w:bottom w:val="single" w:sz="4" w:space="0" w:color="auto"/>
      </w:pBdr>
      <w:spacing w:before="100" w:beforeAutospacing="1" w:after="100" w:afterAutospacing="1"/>
      <w:textAlignment w:val="top"/>
    </w:pPr>
    <w:rPr>
      <w:rFonts w:eastAsia="Arial Unicode MS" w:cs="Angsana New"/>
    </w:rPr>
  </w:style>
  <w:style w:type="paragraph" w:customStyle="1" w:styleId="xl38">
    <w:name w:val="xl38"/>
    <w:basedOn w:val="Normal"/>
    <w:rsid w:val="008C0428"/>
    <w:pPr>
      <w:pBdr>
        <w:left w:val="single" w:sz="4" w:space="0" w:color="auto"/>
        <w:bottom w:val="single" w:sz="4" w:space="0" w:color="auto"/>
        <w:right w:val="single" w:sz="4" w:space="0" w:color="auto"/>
      </w:pBdr>
      <w:spacing w:before="100" w:beforeAutospacing="1" w:after="100" w:afterAutospacing="1"/>
      <w:jc w:val="center"/>
      <w:textAlignment w:val="top"/>
    </w:pPr>
    <w:rPr>
      <w:rFonts w:eastAsia="Arial Unicode MS" w:cs="Angsana New"/>
    </w:rPr>
  </w:style>
  <w:style w:type="paragraph" w:customStyle="1" w:styleId="xl39">
    <w:name w:val="xl39"/>
    <w:basedOn w:val="Normal"/>
    <w:rsid w:val="008C0428"/>
    <w:pPr>
      <w:pBdr>
        <w:left w:val="single" w:sz="4" w:space="0" w:color="auto"/>
        <w:bottom w:val="single" w:sz="4" w:space="0" w:color="auto"/>
        <w:right w:val="single" w:sz="8" w:space="0" w:color="auto"/>
      </w:pBdr>
      <w:spacing w:before="100" w:beforeAutospacing="1" w:after="100" w:afterAutospacing="1"/>
      <w:textAlignment w:val="top"/>
    </w:pPr>
    <w:rPr>
      <w:rFonts w:eastAsia="Arial Unicode MS" w:cs="Angsana New"/>
    </w:rPr>
  </w:style>
  <w:style w:type="paragraph" w:customStyle="1" w:styleId="xl40">
    <w:name w:val="xl40"/>
    <w:basedOn w:val="Normal"/>
    <w:rsid w:val="008C0428"/>
    <w:pPr>
      <w:spacing w:before="100" w:beforeAutospacing="1" w:after="100" w:afterAutospacing="1"/>
      <w:jc w:val="center"/>
      <w:textAlignment w:val="top"/>
    </w:pPr>
    <w:rPr>
      <w:rFonts w:eastAsia="Arial Unicode MS" w:cs="Angsana New"/>
    </w:rPr>
  </w:style>
  <w:style w:type="paragraph" w:customStyle="1" w:styleId="xl41">
    <w:name w:val="xl41"/>
    <w:basedOn w:val="Normal"/>
    <w:rsid w:val="008C0428"/>
    <w:pPr>
      <w:spacing w:before="100" w:beforeAutospacing="1" w:after="100" w:afterAutospacing="1"/>
      <w:textAlignment w:val="top"/>
    </w:pPr>
    <w:rPr>
      <w:rFonts w:eastAsia="Arial Unicode MS" w:cs="Angsana New"/>
    </w:rPr>
  </w:style>
  <w:style w:type="paragraph" w:customStyle="1" w:styleId="xl42">
    <w:name w:val="xl42"/>
    <w:basedOn w:val="Normal"/>
    <w:rsid w:val="008C0428"/>
    <w:pPr>
      <w:spacing w:before="100" w:beforeAutospacing="1" w:after="100" w:afterAutospacing="1"/>
      <w:jc w:val="center"/>
    </w:pPr>
    <w:rPr>
      <w:rFonts w:eastAsia="Arial Unicode MS" w:cs="Angsana New"/>
    </w:rPr>
  </w:style>
  <w:style w:type="paragraph" w:customStyle="1" w:styleId="xl43">
    <w:name w:val="xl43"/>
    <w:basedOn w:val="Normal"/>
    <w:rsid w:val="008C0428"/>
    <w:pPr>
      <w:pBdr>
        <w:top w:val="single" w:sz="8" w:space="0" w:color="auto"/>
        <w:left w:val="single" w:sz="8" w:space="0" w:color="auto"/>
        <w:bottom w:val="single" w:sz="8" w:space="0" w:color="auto"/>
      </w:pBdr>
      <w:spacing w:before="100" w:beforeAutospacing="1" w:after="100" w:afterAutospacing="1"/>
    </w:pPr>
    <w:rPr>
      <w:rFonts w:eastAsia="Arial Unicode MS" w:cs="Angsana New"/>
      <w:b/>
      <w:bCs/>
    </w:rPr>
  </w:style>
  <w:style w:type="paragraph" w:customStyle="1" w:styleId="xl44">
    <w:name w:val="xl44"/>
    <w:basedOn w:val="Normal"/>
    <w:rsid w:val="008C0428"/>
    <w:pPr>
      <w:pBdr>
        <w:top w:val="single" w:sz="8" w:space="0" w:color="auto"/>
        <w:bottom w:val="single" w:sz="8" w:space="0" w:color="auto"/>
      </w:pBdr>
      <w:spacing w:before="100" w:beforeAutospacing="1" w:after="100" w:afterAutospacing="1"/>
      <w:jc w:val="center"/>
    </w:pPr>
    <w:rPr>
      <w:rFonts w:eastAsia="Arial Unicode MS" w:cs="Angsana New"/>
      <w:b/>
      <w:bCs/>
    </w:rPr>
  </w:style>
  <w:style w:type="paragraph" w:customStyle="1" w:styleId="xl45">
    <w:name w:val="xl45"/>
    <w:basedOn w:val="Normal"/>
    <w:rsid w:val="008C0428"/>
    <w:pPr>
      <w:pBdr>
        <w:top w:val="single" w:sz="8" w:space="0" w:color="auto"/>
        <w:left w:val="single" w:sz="4" w:space="0" w:color="auto"/>
        <w:bottom w:val="single" w:sz="8" w:space="0" w:color="auto"/>
        <w:right w:val="single" w:sz="8" w:space="0" w:color="auto"/>
      </w:pBdr>
      <w:spacing w:before="100" w:beforeAutospacing="1" w:after="100" w:afterAutospacing="1"/>
    </w:pPr>
    <w:rPr>
      <w:rFonts w:eastAsia="Arial Unicode MS" w:cs="Angsana New"/>
      <w:b/>
      <w:bCs/>
    </w:rPr>
  </w:style>
  <w:style w:type="paragraph" w:customStyle="1" w:styleId="xl46">
    <w:name w:val="xl46"/>
    <w:basedOn w:val="Normal"/>
    <w:rsid w:val="008C0428"/>
    <w:pPr>
      <w:pBdr>
        <w:left w:val="single" w:sz="4" w:space="0" w:color="auto"/>
      </w:pBdr>
      <w:spacing w:before="100" w:beforeAutospacing="1" w:after="100" w:afterAutospacing="1"/>
    </w:pPr>
    <w:rPr>
      <w:rFonts w:eastAsia="Arial Unicode MS" w:cs="Angsana New"/>
    </w:rPr>
  </w:style>
  <w:style w:type="paragraph" w:customStyle="1" w:styleId="xl47">
    <w:name w:val="xl47"/>
    <w:basedOn w:val="Normal"/>
    <w:rsid w:val="008C0428"/>
    <w:pPr>
      <w:pBdr>
        <w:left w:val="single" w:sz="8" w:space="0" w:color="auto"/>
        <w:bottom w:val="single" w:sz="8" w:space="0" w:color="auto"/>
      </w:pBdr>
      <w:spacing w:before="100" w:beforeAutospacing="1" w:after="100" w:afterAutospacing="1"/>
    </w:pPr>
    <w:rPr>
      <w:rFonts w:eastAsia="Arial Unicode MS" w:cs="Angsana New"/>
    </w:rPr>
  </w:style>
  <w:style w:type="paragraph" w:customStyle="1" w:styleId="xl48">
    <w:name w:val="xl48"/>
    <w:basedOn w:val="Normal"/>
    <w:rsid w:val="008C0428"/>
    <w:pPr>
      <w:pBdr>
        <w:bottom w:val="single" w:sz="8" w:space="0" w:color="auto"/>
      </w:pBdr>
      <w:spacing w:before="100" w:beforeAutospacing="1" w:after="100" w:afterAutospacing="1"/>
      <w:jc w:val="center"/>
    </w:pPr>
    <w:rPr>
      <w:rFonts w:eastAsia="Arial Unicode MS" w:cs="Angsana New"/>
    </w:rPr>
  </w:style>
  <w:style w:type="paragraph" w:customStyle="1" w:styleId="xl49">
    <w:name w:val="xl49"/>
    <w:basedOn w:val="Normal"/>
    <w:rsid w:val="008C0428"/>
    <w:pPr>
      <w:pBdr>
        <w:left w:val="single" w:sz="4" w:space="0" w:color="auto"/>
        <w:bottom w:val="single" w:sz="8" w:space="0" w:color="auto"/>
        <w:right w:val="single" w:sz="8" w:space="0" w:color="auto"/>
      </w:pBdr>
      <w:spacing w:before="100" w:beforeAutospacing="1" w:after="100" w:afterAutospacing="1"/>
    </w:pPr>
    <w:rPr>
      <w:rFonts w:eastAsia="Arial Unicode MS" w:cs="Angsana New"/>
    </w:rPr>
  </w:style>
  <w:style w:type="paragraph" w:customStyle="1" w:styleId="xl50">
    <w:name w:val="xl50"/>
    <w:basedOn w:val="Normal"/>
    <w:rsid w:val="008C0428"/>
    <w:pPr>
      <w:pBdr>
        <w:left w:val="single" w:sz="8" w:space="0" w:color="auto"/>
        <w:right w:val="single" w:sz="8" w:space="0" w:color="auto"/>
      </w:pBdr>
      <w:spacing w:before="100" w:beforeAutospacing="1" w:after="100" w:afterAutospacing="1"/>
    </w:pPr>
    <w:rPr>
      <w:rFonts w:eastAsia="Arial Unicode MS" w:cs="Angsana New"/>
      <w:b/>
      <w:bCs/>
    </w:rPr>
  </w:style>
  <w:style w:type="paragraph" w:customStyle="1" w:styleId="xl51">
    <w:name w:val="xl51"/>
    <w:basedOn w:val="Normal"/>
    <w:rsid w:val="008C0428"/>
    <w:pPr>
      <w:pBdr>
        <w:top w:val="single" w:sz="4" w:space="0" w:color="auto"/>
        <w:left w:val="single" w:sz="8" w:space="0" w:color="auto"/>
        <w:bottom w:val="single" w:sz="4" w:space="0" w:color="auto"/>
        <w:right w:val="single" w:sz="8" w:space="0" w:color="auto"/>
      </w:pBdr>
      <w:spacing w:before="100" w:beforeAutospacing="1" w:after="100" w:afterAutospacing="1"/>
    </w:pPr>
    <w:rPr>
      <w:rFonts w:eastAsia="Arial Unicode MS" w:cs="Angsana New"/>
    </w:rPr>
  </w:style>
  <w:style w:type="paragraph" w:customStyle="1" w:styleId="xl52">
    <w:name w:val="xl52"/>
    <w:basedOn w:val="Normal"/>
    <w:rsid w:val="008C0428"/>
    <w:pPr>
      <w:pBdr>
        <w:top w:val="single" w:sz="4" w:space="0" w:color="auto"/>
        <w:left w:val="single" w:sz="8" w:space="0" w:color="auto"/>
        <w:bottom w:val="single" w:sz="4" w:space="0" w:color="auto"/>
        <w:right w:val="single" w:sz="8" w:space="0" w:color="auto"/>
      </w:pBdr>
      <w:spacing w:before="100" w:beforeAutospacing="1" w:after="100" w:afterAutospacing="1"/>
    </w:pPr>
    <w:rPr>
      <w:rFonts w:eastAsia="Arial Unicode MS" w:cs="Angsana New"/>
    </w:rPr>
  </w:style>
  <w:style w:type="paragraph" w:customStyle="1" w:styleId="xl53">
    <w:name w:val="xl53"/>
    <w:basedOn w:val="Normal"/>
    <w:rsid w:val="008C0428"/>
    <w:pPr>
      <w:pBdr>
        <w:left w:val="single" w:sz="8" w:space="0" w:color="auto"/>
        <w:right w:val="single" w:sz="8" w:space="0" w:color="auto"/>
      </w:pBdr>
      <w:spacing w:before="100" w:beforeAutospacing="1" w:after="100" w:afterAutospacing="1"/>
    </w:pPr>
    <w:rPr>
      <w:rFonts w:eastAsia="Arial Unicode MS" w:cs="Angsana New"/>
    </w:rPr>
  </w:style>
  <w:style w:type="paragraph" w:customStyle="1" w:styleId="xl54">
    <w:name w:val="xl54"/>
    <w:basedOn w:val="Normal"/>
    <w:rsid w:val="008C0428"/>
    <w:pPr>
      <w:pBdr>
        <w:top w:val="single" w:sz="4" w:space="0" w:color="auto"/>
        <w:left w:val="single" w:sz="8" w:space="0" w:color="auto"/>
        <w:bottom w:val="single" w:sz="8" w:space="0" w:color="auto"/>
        <w:right w:val="single" w:sz="8" w:space="0" w:color="auto"/>
      </w:pBdr>
      <w:spacing w:before="100" w:beforeAutospacing="1" w:after="100" w:afterAutospacing="1"/>
    </w:pPr>
    <w:rPr>
      <w:rFonts w:eastAsia="Arial Unicode MS" w:cs="Angsana New"/>
    </w:rPr>
  </w:style>
  <w:style w:type="paragraph" w:customStyle="1" w:styleId="xl55">
    <w:name w:val="xl55"/>
    <w:basedOn w:val="Normal"/>
    <w:rsid w:val="008C0428"/>
    <w:pPr>
      <w:pBdr>
        <w:top w:val="single" w:sz="8" w:space="0" w:color="auto"/>
      </w:pBdr>
      <w:spacing w:before="100" w:beforeAutospacing="1" w:after="100" w:afterAutospacing="1"/>
    </w:pPr>
    <w:rPr>
      <w:rFonts w:eastAsia="Arial Unicode MS" w:cs="Angsana New"/>
    </w:rPr>
  </w:style>
  <w:style w:type="paragraph" w:customStyle="1" w:styleId="xl56">
    <w:name w:val="xl56"/>
    <w:basedOn w:val="Normal"/>
    <w:rsid w:val="008C0428"/>
    <w:pPr>
      <w:spacing w:before="100" w:beforeAutospacing="1" w:after="100" w:afterAutospacing="1"/>
    </w:pPr>
    <w:rPr>
      <w:rFonts w:eastAsia="Arial Unicode MS" w:cs="Angsana New"/>
    </w:rPr>
  </w:style>
  <w:style w:type="paragraph" w:customStyle="1" w:styleId="xl57">
    <w:name w:val="xl57"/>
    <w:basedOn w:val="Normal"/>
    <w:rsid w:val="008C0428"/>
    <w:pPr>
      <w:pBdr>
        <w:bottom w:val="single" w:sz="8" w:space="0" w:color="auto"/>
      </w:pBdr>
      <w:spacing w:before="100" w:beforeAutospacing="1" w:after="100" w:afterAutospacing="1"/>
    </w:pPr>
    <w:rPr>
      <w:rFonts w:eastAsia="Arial Unicode MS" w:cs="Angsana New"/>
    </w:rPr>
  </w:style>
  <w:style w:type="paragraph" w:customStyle="1" w:styleId="xl58">
    <w:name w:val="xl58"/>
    <w:basedOn w:val="Normal"/>
    <w:rsid w:val="008C0428"/>
    <w:pPr>
      <w:pBdr>
        <w:top w:val="single" w:sz="8" w:space="0" w:color="auto"/>
        <w:left w:val="single" w:sz="8" w:space="0" w:color="auto"/>
        <w:bottom w:val="single" w:sz="8" w:space="0" w:color="auto"/>
        <w:right w:val="single" w:sz="8" w:space="0" w:color="auto"/>
      </w:pBdr>
      <w:spacing w:before="100" w:beforeAutospacing="1" w:after="100" w:afterAutospacing="1"/>
    </w:pPr>
    <w:rPr>
      <w:rFonts w:eastAsia="Arial Unicode MS" w:cs="Angsana New"/>
      <w:b/>
      <w:bCs/>
    </w:rPr>
  </w:style>
  <w:style w:type="paragraph" w:customStyle="1" w:styleId="xl59">
    <w:name w:val="xl59"/>
    <w:basedOn w:val="Normal"/>
    <w:rsid w:val="008C0428"/>
    <w:pPr>
      <w:pBdr>
        <w:left w:val="single" w:sz="8" w:space="0" w:color="auto"/>
        <w:bottom w:val="single" w:sz="4" w:space="0" w:color="auto"/>
        <w:right w:val="single" w:sz="8" w:space="0" w:color="auto"/>
      </w:pBdr>
      <w:spacing w:before="100" w:beforeAutospacing="1" w:after="100" w:afterAutospacing="1"/>
    </w:pPr>
    <w:rPr>
      <w:rFonts w:eastAsia="Arial Unicode MS" w:cs="Angsana New"/>
    </w:rPr>
  </w:style>
  <w:style w:type="paragraph" w:customStyle="1" w:styleId="xl60">
    <w:name w:val="xl60"/>
    <w:basedOn w:val="Normal"/>
    <w:rsid w:val="008C0428"/>
    <w:pPr>
      <w:pBdr>
        <w:left w:val="single" w:sz="8" w:space="0" w:color="auto"/>
        <w:bottom w:val="single" w:sz="8" w:space="0" w:color="auto"/>
        <w:right w:val="single" w:sz="8" w:space="0" w:color="auto"/>
      </w:pBdr>
      <w:spacing w:before="100" w:beforeAutospacing="1" w:after="100" w:afterAutospacing="1"/>
    </w:pPr>
    <w:rPr>
      <w:rFonts w:eastAsia="Arial Unicode MS" w:cs="Angsana New"/>
    </w:rPr>
  </w:style>
  <w:style w:type="paragraph" w:customStyle="1" w:styleId="xl61">
    <w:name w:val="xl61"/>
    <w:basedOn w:val="Normal"/>
    <w:rsid w:val="008C0428"/>
    <w:pPr>
      <w:pBdr>
        <w:left w:val="single" w:sz="8" w:space="0" w:color="auto"/>
        <w:bottom w:val="single" w:sz="4" w:space="0" w:color="auto"/>
      </w:pBdr>
      <w:spacing w:before="100" w:beforeAutospacing="1" w:after="100" w:afterAutospacing="1"/>
    </w:pPr>
    <w:rPr>
      <w:rFonts w:eastAsia="Arial Unicode MS" w:cs="Angsana New"/>
    </w:rPr>
  </w:style>
  <w:style w:type="paragraph" w:customStyle="1" w:styleId="xl62">
    <w:name w:val="xl62"/>
    <w:basedOn w:val="Normal"/>
    <w:rsid w:val="008C0428"/>
    <w:pPr>
      <w:pBdr>
        <w:left w:val="single" w:sz="4" w:space="0" w:color="auto"/>
        <w:bottom w:val="single" w:sz="4" w:space="0" w:color="auto"/>
        <w:right w:val="single" w:sz="4" w:space="0" w:color="auto"/>
      </w:pBdr>
      <w:spacing w:before="100" w:beforeAutospacing="1" w:after="100" w:afterAutospacing="1"/>
      <w:jc w:val="center"/>
    </w:pPr>
    <w:rPr>
      <w:rFonts w:eastAsia="Arial Unicode MS" w:cs="Angsana New"/>
    </w:rPr>
  </w:style>
  <w:style w:type="paragraph" w:customStyle="1" w:styleId="xl63">
    <w:name w:val="xl63"/>
    <w:basedOn w:val="Normal"/>
    <w:rsid w:val="008C0428"/>
    <w:pPr>
      <w:pBdr>
        <w:left w:val="single" w:sz="4" w:space="0" w:color="auto"/>
        <w:bottom w:val="single" w:sz="4" w:space="0" w:color="auto"/>
        <w:right w:val="single" w:sz="8" w:space="0" w:color="auto"/>
      </w:pBdr>
      <w:spacing w:before="100" w:beforeAutospacing="1" w:after="100" w:afterAutospacing="1"/>
    </w:pPr>
    <w:rPr>
      <w:rFonts w:eastAsia="Arial Unicode MS" w:cs="Angsana New"/>
    </w:rPr>
  </w:style>
  <w:style w:type="paragraph" w:customStyle="1" w:styleId="xl64">
    <w:name w:val="xl64"/>
    <w:basedOn w:val="Normal"/>
    <w:rsid w:val="008C0428"/>
    <w:pPr>
      <w:pBdr>
        <w:left w:val="single" w:sz="4" w:space="0" w:color="auto"/>
      </w:pBdr>
      <w:spacing w:before="100" w:beforeAutospacing="1" w:after="100" w:afterAutospacing="1"/>
    </w:pPr>
    <w:rPr>
      <w:rFonts w:eastAsia="Arial Unicode MS" w:cs="Angsana New"/>
    </w:rPr>
  </w:style>
  <w:style w:type="paragraph" w:customStyle="1" w:styleId="xl65">
    <w:name w:val="xl65"/>
    <w:basedOn w:val="Normal"/>
    <w:rsid w:val="008C0428"/>
    <w:pPr>
      <w:pBdr>
        <w:top w:val="single" w:sz="4" w:space="0" w:color="auto"/>
        <w:left w:val="single" w:sz="8" w:space="0" w:color="auto"/>
        <w:right w:val="single" w:sz="8" w:space="0" w:color="auto"/>
      </w:pBdr>
      <w:spacing w:before="100" w:beforeAutospacing="1" w:after="100" w:afterAutospacing="1"/>
    </w:pPr>
    <w:rPr>
      <w:rFonts w:eastAsia="Arial Unicode MS" w:cs="Angsana New"/>
    </w:rPr>
  </w:style>
  <w:style w:type="paragraph" w:customStyle="1" w:styleId="xl66">
    <w:name w:val="xl66"/>
    <w:basedOn w:val="Normal"/>
    <w:rsid w:val="008C0428"/>
    <w:pPr>
      <w:pBdr>
        <w:left w:val="single" w:sz="4" w:space="0" w:color="auto"/>
        <w:bottom w:val="single" w:sz="8" w:space="0" w:color="auto"/>
        <w:right w:val="single" w:sz="4" w:space="0" w:color="auto"/>
      </w:pBdr>
      <w:spacing w:before="100" w:beforeAutospacing="1" w:after="100" w:afterAutospacing="1"/>
      <w:jc w:val="center"/>
    </w:pPr>
    <w:rPr>
      <w:rFonts w:eastAsia="Arial Unicode MS" w:cs="Angsana New"/>
    </w:rPr>
  </w:style>
  <w:style w:type="paragraph" w:customStyle="1" w:styleId="xl67">
    <w:name w:val="xl67"/>
    <w:basedOn w:val="Normal"/>
    <w:rsid w:val="008C0428"/>
    <w:pPr>
      <w:pBdr>
        <w:left w:val="single" w:sz="4" w:space="0" w:color="auto"/>
        <w:bottom w:val="single" w:sz="8" w:space="0" w:color="auto"/>
      </w:pBdr>
      <w:spacing w:before="100" w:beforeAutospacing="1" w:after="100" w:afterAutospacing="1"/>
    </w:pPr>
    <w:rPr>
      <w:rFonts w:eastAsia="Arial Unicode MS" w:cs="Angsana New"/>
    </w:rPr>
  </w:style>
  <w:style w:type="paragraph" w:customStyle="1" w:styleId="xl68">
    <w:name w:val="xl68"/>
    <w:basedOn w:val="Normal"/>
    <w:rsid w:val="008C0428"/>
    <w:pPr>
      <w:pBdr>
        <w:top w:val="single" w:sz="8" w:space="0" w:color="auto"/>
        <w:left w:val="single" w:sz="8" w:space="0" w:color="auto"/>
        <w:bottom w:val="single" w:sz="4" w:space="0" w:color="auto"/>
        <w:right w:val="single" w:sz="8" w:space="0" w:color="auto"/>
      </w:pBdr>
      <w:spacing w:before="100" w:beforeAutospacing="1" w:after="100" w:afterAutospacing="1"/>
      <w:jc w:val="center"/>
    </w:pPr>
    <w:rPr>
      <w:rFonts w:eastAsia="Arial Unicode MS" w:cs="Angsana New"/>
      <w:b/>
      <w:bCs/>
    </w:rPr>
  </w:style>
  <w:style w:type="paragraph" w:customStyle="1" w:styleId="Texte">
    <w:name w:val="Texte"/>
    <w:basedOn w:val="Normal"/>
    <w:rsid w:val="008C0428"/>
    <w:pPr>
      <w:widowControl w:val="0"/>
      <w:tabs>
        <w:tab w:val="left" w:pos="720"/>
      </w:tabs>
      <w:spacing w:before="120" w:after="120"/>
    </w:pPr>
    <w:rPr>
      <w:rFonts w:eastAsia="MS Mincho" w:cs="Angsana New"/>
    </w:rPr>
  </w:style>
  <w:style w:type="paragraph" w:customStyle="1" w:styleId="xl22">
    <w:name w:val="xl22"/>
    <w:basedOn w:val="Normal"/>
    <w:rsid w:val="008C0428"/>
    <w:pPr>
      <w:pBdr>
        <w:top w:val="single" w:sz="4" w:space="0" w:color="auto"/>
        <w:left w:val="single" w:sz="4" w:space="0" w:color="auto"/>
        <w:bottom w:val="single" w:sz="4" w:space="0" w:color="auto"/>
        <w:right w:val="single" w:sz="4" w:space="0" w:color="auto"/>
      </w:pBdr>
      <w:spacing w:before="100" w:beforeAutospacing="1" w:after="100" w:afterAutospacing="1"/>
      <w:textAlignment w:val="center"/>
    </w:pPr>
    <w:rPr>
      <w:rFonts w:ascii="Arial" w:eastAsia="Arial Unicode MS" w:hAnsi="Arial" w:cs="Arial"/>
    </w:rPr>
  </w:style>
  <w:style w:type="paragraph" w:customStyle="1" w:styleId="xl23">
    <w:name w:val="xl23"/>
    <w:basedOn w:val="Normal"/>
    <w:rsid w:val="008C0428"/>
    <w:pPr>
      <w:pBdr>
        <w:top w:val="single" w:sz="4" w:space="0" w:color="auto"/>
        <w:left w:val="single" w:sz="4" w:space="0" w:color="auto"/>
        <w:bottom w:val="single" w:sz="4" w:space="0" w:color="auto"/>
        <w:right w:val="single" w:sz="4" w:space="0" w:color="auto"/>
      </w:pBdr>
      <w:spacing w:before="100" w:beforeAutospacing="1" w:after="100" w:afterAutospacing="1"/>
    </w:pPr>
    <w:rPr>
      <w:rFonts w:ascii="Arial" w:eastAsia="Arial Unicode MS" w:hAnsi="Arial" w:cs="Arial"/>
      <w:color w:val="000000"/>
    </w:rPr>
  </w:style>
  <w:style w:type="paragraph" w:customStyle="1" w:styleId="content">
    <w:name w:val="content"/>
    <w:basedOn w:val="Normal"/>
    <w:rsid w:val="008C0428"/>
    <w:pPr>
      <w:spacing w:before="100" w:beforeAutospacing="1" w:after="100" w:afterAutospacing="1" w:line="260" w:lineRule="atLeast"/>
    </w:pPr>
    <w:rPr>
      <w:rFonts w:ascii="Arial Unicode MS" w:eastAsia="Arial Unicode MS" w:hAnsi="Arial Unicode MS" w:cs="Arial Unicode MS"/>
      <w:sz w:val="18"/>
      <w:szCs w:val="18"/>
    </w:rPr>
  </w:style>
  <w:style w:type="paragraph" w:customStyle="1" w:styleId="aident">
    <w:name w:val="(a) ident"/>
    <w:basedOn w:val="Normal"/>
    <w:rsid w:val="008C0428"/>
    <w:pPr>
      <w:tabs>
        <w:tab w:val="num" w:pos="1077"/>
      </w:tabs>
      <w:autoSpaceDE w:val="0"/>
      <w:autoSpaceDN w:val="0"/>
      <w:spacing w:before="120" w:after="120"/>
      <w:ind w:left="1077" w:hanging="357"/>
    </w:pPr>
    <w:rPr>
      <w:rFonts w:eastAsia="MS Mincho" w:cs="Angsana New"/>
      <w:snapToGrid w:val="0"/>
      <w:szCs w:val="18"/>
    </w:rPr>
  </w:style>
  <w:style w:type="paragraph" w:customStyle="1" w:styleId="Document1">
    <w:name w:val="Document 1"/>
    <w:basedOn w:val="Normal"/>
    <w:next w:val="Normal"/>
    <w:rsid w:val="008C0428"/>
    <w:pPr>
      <w:suppressAutoHyphens/>
      <w:overflowPunct w:val="0"/>
      <w:autoSpaceDE w:val="0"/>
      <w:autoSpaceDN w:val="0"/>
      <w:adjustRightInd w:val="0"/>
      <w:spacing w:after="120" w:line="240" w:lineRule="exact"/>
      <w:textAlignment w:val="baseline"/>
    </w:pPr>
    <w:rPr>
      <w:rFonts w:ascii="Courier" w:eastAsia="MS Mincho" w:hAnsi="Courier" w:cs="Angsana New"/>
      <w:sz w:val="20"/>
    </w:rPr>
  </w:style>
  <w:style w:type="paragraph" w:customStyle="1" w:styleId="Head2">
    <w:name w:val="Head2"/>
    <w:basedOn w:val="Normal"/>
    <w:rsid w:val="008C0428"/>
    <w:pPr>
      <w:keepNext/>
      <w:overflowPunct w:val="0"/>
      <w:autoSpaceDE w:val="0"/>
      <w:autoSpaceDN w:val="0"/>
      <w:adjustRightInd w:val="0"/>
      <w:spacing w:line="240" w:lineRule="exact"/>
      <w:jc w:val="center"/>
      <w:textAlignment w:val="baseline"/>
    </w:pPr>
    <w:rPr>
      <w:rFonts w:ascii="Courier" w:eastAsia="MS Mincho" w:hAnsi="Courier" w:cs="Angsana New"/>
      <w:sz w:val="20"/>
    </w:rPr>
  </w:style>
  <w:style w:type="paragraph" w:customStyle="1" w:styleId="Masthead">
    <w:name w:val="Masthead"/>
    <w:basedOn w:val="Normal"/>
    <w:next w:val="Normal"/>
    <w:rsid w:val="008C0428"/>
    <w:pPr>
      <w:overflowPunct w:val="0"/>
      <w:autoSpaceDE w:val="0"/>
      <w:autoSpaceDN w:val="0"/>
      <w:adjustRightInd w:val="0"/>
      <w:textAlignment w:val="baseline"/>
    </w:pPr>
    <w:rPr>
      <w:rFonts w:ascii="Courier" w:eastAsia="MS Mincho" w:hAnsi="Courier" w:cs="Angsana New"/>
      <w:sz w:val="20"/>
    </w:rPr>
  </w:style>
  <w:style w:type="paragraph" w:customStyle="1" w:styleId="para1indent">
    <w:name w:val="para1indent"/>
    <w:basedOn w:val="Para1"/>
    <w:rsid w:val="008C0428"/>
    <w:pPr>
      <w:numPr>
        <w:numId w:val="0"/>
      </w:numPr>
      <w:tabs>
        <w:tab w:val="left" w:pos="360"/>
        <w:tab w:val="num" w:pos="1800"/>
      </w:tabs>
      <w:overflowPunct w:val="0"/>
      <w:autoSpaceDE w:val="0"/>
      <w:autoSpaceDN w:val="0"/>
      <w:adjustRightInd w:val="0"/>
      <w:spacing w:before="0"/>
      <w:ind w:left="1800" w:hanging="360"/>
      <w:textAlignment w:val="baseline"/>
    </w:pPr>
    <w:rPr>
      <w:rFonts w:ascii="Courier" w:eastAsia="MS Mincho" w:hAnsi="Courier" w:cs="Angsana New"/>
      <w:sz w:val="20"/>
      <w:szCs w:val="20"/>
    </w:rPr>
  </w:style>
  <w:style w:type="paragraph" w:customStyle="1" w:styleId="Paranumbered">
    <w:name w:val="Paranumbered"/>
    <w:basedOn w:val="Normal"/>
    <w:rsid w:val="008C0428"/>
    <w:pPr>
      <w:tabs>
        <w:tab w:val="left" w:pos="720"/>
      </w:tabs>
      <w:overflowPunct w:val="0"/>
      <w:autoSpaceDE w:val="0"/>
      <w:autoSpaceDN w:val="0"/>
      <w:adjustRightInd w:val="0"/>
      <w:spacing w:before="120" w:after="120" w:line="240" w:lineRule="exact"/>
      <w:textAlignment w:val="baseline"/>
    </w:pPr>
    <w:rPr>
      <w:rFonts w:ascii="Courier" w:eastAsia="MS Mincho" w:hAnsi="Courier" w:cs="Angsana New"/>
      <w:sz w:val="20"/>
    </w:rPr>
  </w:style>
  <w:style w:type="paragraph" w:customStyle="1" w:styleId="p3">
    <w:name w:val="p3"/>
    <w:basedOn w:val="Normal"/>
    <w:rsid w:val="008C0428"/>
    <w:pPr>
      <w:widowControl w:val="0"/>
      <w:tabs>
        <w:tab w:val="left" w:pos="204"/>
      </w:tabs>
      <w:autoSpaceDE w:val="0"/>
      <w:autoSpaceDN w:val="0"/>
      <w:adjustRightInd w:val="0"/>
      <w:spacing w:line="260" w:lineRule="atLeast"/>
    </w:pPr>
    <w:rPr>
      <w:rFonts w:eastAsia="MS Mincho" w:cs="Angsana New"/>
      <w:sz w:val="20"/>
    </w:rPr>
  </w:style>
  <w:style w:type="paragraph" w:customStyle="1" w:styleId="Para1alternative">
    <w:name w:val="Para1 (alternative)"/>
    <w:basedOn w:val="Normal"/>
    <w:rsid w:val="008C0428"/>
    <w:pPr>
      <w:numPr>
        <w:numId w:val="14"/>
      </w:numPr>
      <w:tabs>
        <w:tab w:val="clear" w:pos="360"/>
      </w:tabs>
      <w:spacing w:before="120" w:after="120"/>
    </w:pPr>
    <w:rPr>
      <w:rFonts w:eastAsia="MS Mincho" w:cs="Angsana New"/>
      <w:snapToGrid w:val="0"/>
      <w:szCs w:val="18"/>
    </w:rPr>
  </w:style>
  <w:style w:type="paragraph" w:customStyle="1" w:styleId="MainParanoChapter">
    <w:name w:val="Main Para no Chapter #"/>
    <w:basedOn w:val="Normal"/>
    <w:rsid w:val="008C0428"/>
    <w:pPr>
      <w:tabs>
        <w:tab w:val="left" w:pos="810"/>
      </w:tabs>
      <w:overflowPunct w:val="0"/>
      <w:autoSpaceDE w:val="0"/>
      <w:autoSpaceDN w:val="0"/>
      <w:adjustRightInd w:val="0"/>
      <w:spacing w:after="240"/>
      <w:textAlignment w:val="baseline"/>
    </w:pPr>
    <w:rPr>
      <w:rFonts w:eastAsia="MS Mincho" w:cs="Angsana New"/>
    </w:rPr>
  </w:style>
  <w:style w:type="character" w:customStyle="1" w:styleId="content1">
    <w:name w:val="content1"/>
    <w:rsid w:val="008C0428"/>
    <w:rPr>
      <w:rFonts w:ascii="Arial" w:hAnsi="Arial" w:cs="Arial" w:hint="default"/>
      <w:b w:val="0"/>
      <w:bCs w:val="0"/>
      <w:color w:val="000000"/>
      <w:sz w:val="24"/>
      <w:szCs w:val="24"/>
      <w:lang w:val="en-GB"/>
    </w:rPr>
  </w:style>
  <w:style w:type="character" w:customStyle="1" w:styleId="BodyText2CharCharChar">
    <w:name w:val="Body Text 2 Char Char Char"/>
    <w:rsid w:val="008C0428"/>
    <w:rPr>
      <w:sz w:val="22"/>
      <w:lang w:val="en-GB" w:eastAsia="en-US" w:bidi="ar-SA"/>
    </w:rPr>
  </w:style>
  <w:style w:type="character" w:customStyle="1" w:styleId="BodyText2CharCharCharCharCharCharCharCharCharCharCharCharCharCharCharCharCharCharChar">
    <w:name w:val="Body Text 2 Char Char Char Char Char Char Char Char Char Char Char Char Char Char Char Char Char Char Char"/>
    <w:rsid w:val="008C0428"/>
    <w:rPr>
      <w:sz w:val="22"/>
      <w:lang w:val="en-GB" w:eastAsia="en-US" w:bidi="ar-SA"/>
    </w:rPr>
  </w:style>
  <w:style w:type="paragraph" w:customStyle="1" w:styleId="subhead">
    <w:name w:val="subhead"/>
    <w:basedOn w:val="Normal"/>
    <w:next w:val="Para1"/>
    <w:rsid w:val="008C0428"/>
    <w:pPr>
      <w:spacing w:before="120" w:after="120"/>
      <w:jc w:val="center"/>
    </w:pPr>
    <w:rPr>
      <w:rFonts w:eastAsia="MS Mincho" w:cs="Angsana New"/>
      <w:i/>
    </w:rPr>
  </w:style>
  <w:style w:type="character" w:customStyle="1" w:styleId="BlockTextChar">
    <w:name w:val="Block Text Char"/>
    <w:rsid w:val="008C0428"/>
    <w:rPr>
      <w:sz w:val="24"/>
      <w:szCs w:val="24"/>
      <w:lang w:val="en-GB" w:eastAsia="en-US" w:bidi="ar-SA"/>
    </w:rPr>
  </w:style>
  <w:style w:type="paragraph" w:customStyle="1" w:styleId="bodytext210">
    <w:name w:val="bodytext21"/>
    <w:basedOn w:val="Normal"/>
    <w:rsid w:val="008C0428"/>
    <w:pPr>
      <w:spacing w:before="100" w:beforeAutospacing="1" w:after="100" w:afterAutospacing="1"/>
    </w:pPr>
    <w:rPr>
      <w:rFonts w:ascii="Arial Unicode MS" w:eastAsia="Arial Unicode MS" w:hAnsi="Arial Unicode MS" w:cs="Arial Unicode MS"/>
    </w:rPr>
  </w:style>
  <w:style w:type="character" w:customStyle="1" w:styleId="BodyText2CharCharCharCharCharCharCharCharCharCharCharCharCharCharCharCharCharCharCharChar">
    <w:name w:val="Body Text 2 Char Char Char Char Char Char Char Char Char Char Char Char Char Char Char Char Char Char Char Char"/>
    <w:rsid w:val="008C0428"/>
    <w:rPr>
      <w:sz w:val="22"/>
      <w:lang w:val="en-GB" w:eastAsia="en-US" w:bidi="ar-SA"/>
    </w:rPr>
  </w:style>
  <w:style w:type="character" w:customStyle="1" w:styleId="MathieuRgnier">
    <w:name w:val="Mathieu Régnier"/>
    <w:semiHidden/>
    <w:rsid w:val="008C0428"/>
    <w:rPr>
      <w:rFonts w:ascii="Arial" w:hAnsi="Arial" w:cs="Arial"/>
      <w:color w:val="auto"/>
      <w:sz w:val="20"/>
      <w:szCs w:val="20"/>
      <w:lang w:val="en-GB"/>
    </w:rPr>
  </w:style>
  <w:style w:type="paragraph" w:customStyle="1" w:styleId="Para2rev">
    <w:name w:val="Para 2 (rev)"/>
    <w:basedOn w:val="Normal"/>
    <w:rsid w:val="008C0428"/>
    <w:pPr>
      <w:tabs>
        <w:tab w:val="num" w:pos="720"/>
      </w:tabs>
      <w:spacing w:after="120"/>
      <w:ind w:left="720" w:hanging="360"/>
    </w:pPr>
    <w:rPr>
      <w:rFonts w:eastAsia="MS Mincho" w:cs="Angsana New"/>
    </w:rPr>
  </w:style>
  <w:style w:type="numbering" w:styleId="111111">
    <w:name w:val="Outline List 2"/>
    <w:basedOn w:val="NoList"/>
    <w:rsid w:val="008C0428"/>
    <w:pPr>
      <w:numPr>
        <w:numId w:val="15"/>
      </w:numPr>
    </w:pPr>
  </w:style>
  <w:style w:type="character" w:customStyle="1" w:styleId="Heading1longmultilineChar">
    <w:name w:val="Heading 1 (long multiline) Char"/>
    <w:basedOn w:val="Heading1Char"/>
    <w:link w:val="Heading1longmultiline"/>
    <w:rsid w:val="008C0428"/>
    <w:rPr>
      <w:rFonts w:ascii="Times New Roman" w:eastAsia="Times New Roman" w:hAnsi="Times New Roman" w:cs="Times New Roman"/>
      <w:b/>
      <w:bCs w:val="0"/>
      <w:caps/>
      <w:kern w:val="0"/>
      <w:sz w:val="28"/>
      <w:szCs w:val="32"/>
      <w:lang w:val="en-GB"/>
      <w14:ligatures w14:val="none"/>
    </w:rPr>
  </w:style>
  <w:style w:type="paragraph" w:customStyle="1" w:styleId="ColorfulList-Accent11">
    <w:name w:val="Colorful List - Accent 11"/>
    <w:basedOn w:val="Normal"/>
    <w:uiPriority w:val="34"/>
    <w:qFormat/>
    <w:rsid w:val="008C0428"/>
    <w:pPr>
      <w:ind w:left="720"/>
    </w:pPr>
    <w:rPr>
      <w:rFonts w:eastAsia="MS Mincho" w:cs="Angsana New"/>
    </w:rPr>
  </w:style>
  <w:style w:type="character" w:customStyle="1" w:styleId="apple-style-span">
    <w:name w:val="apple-style-span"/>
    <w:rsid w:val="008C0428"/>
    <w:rPr>
      <w:lang w:val="en-GB"/>
    </w:rPr>
  </w:style>
  <w:style w:type="paragraph" w:customStyle="1" w:styleId="PlainTable31">
    <w:name w:val="Plain Table 31"/>
    <w:basedOn w:val="Normal"/>
    <w:uiPriority w:val="34"/>
    <w:qFormat/>
    <w:rsid w:val="008C0428"/>
    <w:pPr>
      <w:ind w:left="720"/>
    </w:pPr>
    <w:rPr>
      <w:rFonts w:eastAsia="MS Mincho" w:cs="Angsana New"/>
    </w:rPr>
  </w:style>
  <w:style w:type="paragraph" w:customStyle="1" w:styleId="StyleHeading3TimesNewRomanBoldBoldNotItalicAllcaps">
    <w:name w:val="Style Heading 3 + Times New Roman Bold Bold Not Italic All caps"/>
    <w:basedOn w:val="Heading3"/>
    <w:next w:val="Heading2"/>
    <w:rsid w:val="008C0428"/>
    <w:pPr>
      <w:keepLines w:val="0"/>
      <w:numPr>
        <w:numId w:val="0"/>
      </w:numPr>
      <w:tabs>
        <w:tab w:val="left" w:pos="567"/>
      </w:tabs>
      <w:jc w:val="center"/>
    </w:pPr>
    <w:rPr>
      <w:rFonts w:ascii="Times New Roman Bold" w:eastAsia="MS Mincho" w:hAnsi="Times New Roman Bold" w:cs="Angsana New"/>
      <w:caps/>
      <w:szCs w:val="24"/>
    </w:rPr>
  </w:style>
  <w:style w:type="paragraph" w:customStyle="1" w:styleId="Bibliography1">
    <w:name w:val="Bibliography1"/>
    <w:uiPriority w:val="1"/>
    <w:qFormat/>
    <w:rsid w:val="008C0428"/>
    <w:pPr>
      <w:spacing w:after="0" w:line="240" w:lineRule="auto"/>
    </w:pPr>
    <w:rPr>
      <w:rFonts w:ascii="Calibri" w:eastAsia="MS Mincho" w:hAnsi="Calibri" w:cs="Times New Roman"/>
      <w:kern w:val="0"/>
      <w:sz w:val="22"/>
      <w:szCs w:val="22"/>
      <w:lang w:val="en-GB"/>
      <w14:ligatures w14:val="none"/>
    </w:rPr>
  </w:style>
  <w:style w:type="paragraph" w:customStyle="1" w:styleId="Paraa">
    <w:name w:val="Para (a)"/>
    <w:basedOn w:val="Normal"/>
    <w:rsid w:val="008C0428"/>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s>
      <w:spacing w:after="240"/>
      <w:jc w:val="left"/>
      <w:outlineLvl w:val="1"/>
    </w:pPr>
    <w:rPr>
      <w:szCs w:val="20"/>
      <w:lang w:eastAsia="zh-CN"/>
    </w:rPr>
  </w:style>
  <w:style w:type="character" w:customStyle="1" w:styleId="StyleFootnoteReferenceNounderlineSuperscriptKernat10pt">
    <w:name w:val="Style Footnote Reference + No underline Superscript Kern at 10 pt"/>
    <w:rsid w:val="008C0428"/>
    <w:rPr>
      <w:kern w:val="20"/>
      <w:sz w:val="22"/>
      <w:u w:val="none"/>
      <w:vertAlign w:val="superscript"/>
      <w:lang w:val="en-GB"/>
    </w:rPr>
  </w:style>
  <w:style w:type="character" w:customStyle="1" w:styleId="s13">
    <w:name w:val="s13"/>
    <w:rsid w:val="008C0428"/>
    <w:rPr>
      <w:lang w:val="en-GB"/>
    </w:rPr>
  </w:style>
  <w:style w:type="paragraph" w:customStyle="1" w:styleId="PlainTable21">
    <w:name w:val="Plain Table 21"/>
    <w:hidden/>
    <w:uiPriority w:val="99"/>
    <w:semiHidden/>
    <w:rsid w:val="008C0428"/>
    <w:pPr>
      <w:spacing w:after="0" w:line="240" w:lineRule="auto"/>
    </w:pPr>
    <w:rPr>
      <w:rFonts w:ascii="Times New Roman" w:eastAsia="MS Mincho" w:hAnsi="Times New Roman" w:cs="Angsana New"/>
      <w:kern w:val="0"/>
      <w:sz w:val="22"/>
      <w:lang w:val="en-GB"/>
      <w14:ligatures w14:val="none"/>
    </w:rPr>
  </w:style>
  <w:style w:type="paragraph" w:customStyle="1" w:styleId="PlainTable22">
    <w:name w:val="Plain Table 22"/>
    <w:hidden/>
    <w:uiPriority w:val="99"/>
    <w:semiHidden/>
    <w:rsid w:val="008C0428"/>
    <w:pPr>
      <w:spacing w:after="0" w:line="240" w:lineRule="auto"/>
    </w:pPr>
    <w:rPr>
      <w:rFonts w:ascii="Times New Roman" w:eastAsia="MS Mincho" w:hAnsi="Times New Roman" w:cs="Angsana New"/>
      <w:kern w:val="0"/>
      <w:sz w:val="22"/>
      <w:lang w:val="en-GB"/>
      <w14:ligatures w14:val="none"/>
    </w:rPr>
  </w:style>
  <w:style w:type="paragraph" w:customStyle="1" w:styleId="PlainTable32">
    <w:name w:val="Plain Table 32"/>
    <w:basedOn w:val="Normal"/>
    <w:uiPriority w:val="34"/>
    <w:qFormat/>
    <w:rsid w:val="008C0428"/>
    <w:pPr>
      <w:ind w:left="720"/>
    </w:pPr>
    <w:rPr>
      <w:rFonts w:eastAsia="MS Mincho" w:cs="Angsana New"/>
    </w:rPr>
  </w:style>
  <w:style w:type="character" w:customStyle="1" w:styleId="UnresolvedMention2">
    <w:name w:val="Unresolved Mention2"/>
    <w:basedOn w:val="DefaultParagraphFont"/>
    <w:uiPriority w:val="99"/>
    <w:semiHidden/>
    <w:unhideWhenUsed/>
    <w:rsid w:val="008C0428"/>
    <w:rPr>
      <w:color w:val="808080"/>
      <w:shd w:val="clear" w:color="auto" w:fill="E6E6E6"/>
      <w:lang w:val="en-GB"/>
    </w:rPr>
  </w:style>
  <w:style w:type="character" w:customStyle="1" w:styleId="UnresolvedMention3">
    <w:name w:val="Unresolved Mention3"/>
    <w:basedOn w:val="DefaultParagraphFont"/>
    <w:uiPriority w:val="99"/>
    <w:semiHidden/>
    <w:unhideWhenUsed/>
    <w:rsid w:val="008C0428"/>
    <w:rPr>
      <w:color w:val="605E5C"/>
      <w:shd w:val="clear" w:color="auto" w:fill="E1DFDD"/>
      <w:lang w:val="en-GB"/>
    </w:rPr>
  </w:style>
  <w:style w:type="paragraph" w:customStyle="1" w:styleId="AFCorNotNormal">
    <w:name w:val="AF_CorNotNormal"/>
    <w:basedOn w:val="Normal"/>
    <w:unhideWhenUsed/>
    <w:rsid w:val="008C0428"/>
  </w:style>
  <w:style w:type="paragraph" w:customStyle="1" w:styleId="AFCorNotBold">
    <w:name w:val="AF_CorNotBold"/>
    <w:basedOn w:val="AFCorNotNormal"/>
    <w:next w:val="AFCorNotNormal"/>
    <w:unhideWhenUsed/>
    <w:qFormat/>
    <w:rsid w:val="008C0428"/>
    <w:rPr>
      <w:b/>
    </w:rPr>
  </w:style>
  <w:style w:type="paragraph" w:customStyle="1" w:styleId="AFCorNot12Bold">
    <w:name w:val="AF_CorNot12Bold"/>
    <w:basedOn w:val="AFCorNotNormal"/>
    <w:next w:val="AFCorNotNormal"/>
    <w:unhideWhenUsed/>
    <w:qFormat/>
    <w:rsid w:val="008C0428"/>
    <w:pPr>
      <w:jc w:val="left"/>
    </w:pPr>
    <w:rPr>
      <w:b/>
      <w:sz w:val="24"/>
    </w:rPr>
  </w:style>
  <w:style w:type="numbering" w:customStyle="1" w:styleId="ListCBD1">
    <w:name w:val="ListCBD1"/>
    <w:uiPriority w:val="99"/>
    <w:rsid w:val="008C0428"/>
  </w:style>
  <w:style w:type="paragraph" w:customStyle="1" w:styleId="paragraph">
    <w:name w:val="paragraph"/>
    <w:basedOn w:val="Normal"/>
    <w:rsid w:val="008C0428"/>
    <w:pPr>
      <w:tabs>
        <w:tab w:val="clear" w:pos="567"/>
        <w:tab w:val="clear" w:pos="1134"/>
        <w:tab w:val="clear" w:pos="1701"/>
        <w:tab w:val="clear" w:pos="2268"/>
      </w:tabs>
      <w:spacing w:before="100" w:beforeAutospacing="1" w:after="100" w:afterAutospacing="1"/>
      <w:jc w:val="left"/>
    </w:pPr>
    <w:rPr>
      <w:rFonts w:eastAsia="Times New Roman"/>
      <w:sz w:val="24"/>
      <w:szCs w:val="24"/>
      <w:lang w:val="en-US" w:eastAsia="zh-CN"/>
    </w:rPr>
  </w:style>
  <w:style w:type="character" w:customStyle="1" w:styleId="normaltextrun">
    <w:name w:val="normaltextrun"/>
    <w:basedOn w:val="DefaultParagraphFont"/>
    <w:rsid w:val="008C0428"/>
  </w:style>
  <w:style w:type="character" w:customStyle="1" w:styleId="eop">
    <w:name w:val="eop"/>
    <w:basedOn w:val="DefaultParagraphFont"/>
    <w:rsid w:val="008C0428"/>
  </w:style>
  <w:style w:type="character" w:customStyle="1" w:styleId="tabchar">
    <w:name w:val="tabchar"/>
    <w:basedOn w:val="DefaultParagraphFont"/>
    <w:rsid w:val="008C0428"/>
  </w:style>
  <w:style w:type="paragraph" w:customStyle="1" w:styleId="Body">
    <w:name w:val="Body"/>
    <w:rsid w:val="001B68BE"/>
    <w:pPr>
      <w:pBdr>
        <w:top w:val="none" w:sz="96" w:space="31" w:color="FFFFFF" w:shadow="1" w:frame="1"/>
        <w:left w:val="none" w:sz="96" w:space="31" w:color="FFFFFF" w:shadow="1" w:frame="1"/>
        <w:bottom w:val="none" w:sz="96" w:space="31" w:color="FFFFFF" w:shadow="1" w:frame="1"/>
        <w:right w:val="none" w:sz="96" w:space="31" w:color="FFFFFF" w:shadow="1" w:frame="1"/>
      </w:pBdr>
      <w:tabs>
        <w:tab w:val="left" w:pos="567"/>
        <w:tab w:val="left" w:pos="1134"/>
        <w:tab w:val="left" w:pos="1701"/>
        <w:tab w:val="left" w:pos="2268"/>
      </w:tabs>
      <w:spacing w:after="0" w:line="240" w:lineRule="auto"/>
      <w:jc w:val="both"/>
    </w:pPr>
    <w:rPr>
      <w:rFonts w:ascii="Times New Roman" w:eastAsia="Times New Roman" w:hAnsi="Times New Roman" w:cs="Times New Roman"/>
      <w:color w:val="000000"/>
      <w:kern w:val="0"/>
      <w:sz w:val="22"/>
      <w:szCs w:val="22"/>
      <w:u w:color="000000"/>
      <w:lang w:val="en-US" w:eastAsia="zh-CN"/>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98658402">
      <w:bodyDiv w:val="1"/>
      <w:marLeft w:val="0"/>
      <w:marRight w:val="0"/>
      <w:marTop w:val="0"/>
      <w:marBottom w:val="0"/>
      <w:divBdr>
        <w:top w:val="none" w:sz="0" w:space="0" w:color="auto"/>
        <w:left w:val="none" w:sz="0" w:space="0" w:color="auto"/>
        <w:bottom w:val="none" w:sz="0" w:space="0" w:color="auto"/>
        <w:right w:val="none" w:sz="0" w:space="0" w:color="auto"/>
      </w:divBdr>
    </w:div>
    <w:div w:id="399791053">
      <w:bodyDiv w:val="1"/>
      <w:marLeft w:val="0"/>
      <w:marRight w:val="0"/>
      <w:marTop w:val="0"/>
      <w:marBottom w:val="0"/>
      <w:divBdr>
        <w:top w:val="none" w:sz="0" w:space="0" w:color="auto"/>
        <w:left w:val="none" w:sz="0" w:space="0" w:color="auto"/>
        <w:bottom w:val="none" w:sz="0" w:space="0" w:color="auto"/>
        <w:right w:val="none" w:sz="0" w:space="0" w:color="auto"/>
      </w:divBdr>
    </w:div>
    <w:div w:id="475880207">
      <w:bodyDiv w:val="1"/>
      <w:marLeft w:val="0"/>
      <w:marRight w:val="0"/>
      <w:marTop w:val="0"/>
      <w:marBottom w:val="0"/>
      <w:divBdr>
        <w:top w:val="none" w:sz="0" w:space="0" w:color="auto"/>
        <w:left w:val="none" w:sz="0" w:space="0" w:color="auto"/>
        <w:bottom w:val="none" w:sz="0" w:space="0" w:color="auto"/>
        <w:right w:val="none" w:sz="0" w:space="0" w:color="auto"/>
      </w:divBdr>
    </w:div>
    <w:div w:id="484974725">
      <w:bodyDiv w:val="1"/>
      <w:marLeft w:val="0"/>
      <w:marRight w:val="0"/>
      <w:marTop w:val="0"/>
      <w:marBottom w:val="0"/>
      <w:divBdr>
        <w:top w:val="none" w:sz="0" w:space="0" w:color="auto"/>
        <w:left w:val="none" w:sz="0" w:space="0" w:color="auto"/>
        <w:bottom w:val="none" w:sz="0" w:space="0" w:color="auto"/>
        <w:right w:val="none" w:sz="0" w:space="0" w:color="auto"/>
      </w:divBdr>
    </w:div>
    <w:div w:id="536166591">
      <w:bodyDiv w:val="1"/>
      <w:marLeft w:val="0"/>
      <w:marRight w:val="0"/>
      <w:marTop w:val="0"/>
      <w:marBottom w:val="0"/>
      <w:divBdr>
        <w:top w:val="none" w:sz="0" w:space="0" w:color="auto"/>
        <w:left w:val="none" w:sz="0" w:space="0" w:color="auto"/>
        <w:bottom w:val="none" w:sz="0" w:space="0" w:color="auto"/>
        <w:right w:val="none" w:sz="0" w:space="0" w:color="auto"/>
      </w:divBdr>
    </w:div>
    <w:div w:id="639578373">
      <w:bodyDiv w:val="1"/>
      <w:marLeft w:val="0"/>
      <w:marRight w:val="0"/>
      <w:marTop w:val="0"/>
      <w:marBottom w:val="0"/>
      <w:divBdr>
        <w:top w:val="none" w:sz="0" w:space="0" w:color="auto"/>
        <w:left w:val="none" w:sz="0" w:space="0" w:color="auto"/>
        <w:bottom w:val="none" w:sz="0" w:space="0" w:color="auto"/>
        <w:right w:val="none" w:sz="0" w:space="0" w:color="auto"/>
      </w:divBdr>
    </w:div>
    <w:div w:id="871844771">
      <w:bodyDiv w:val="1"/>
      <w:marLeft w:val="0"/>
      <w:marRight w:val="0"/>
      <w:marTop w:val="0"/>
      <w:marBottom w:val="0"/>
      <w:divBdr>
        <w:top w:val="none" w:sz="0" w:space="0" w:color="auto"/>
        <w:left w:val="none" w:sz="0" w:space="0" w:color="auto"/>
        <w:bottom w:val="none" w:sz="0" w:space="0" w:color="auto"/>
        <w:right w:val="none" w:sz="0" w:space="0" w:color="auto"/>
      </w:divBdr>
    </w:div>
    <w:div w:id="1157264282">
      <w:bodyDiv w:val="1"/>
      <w:marLeft w:val="0"/>
      <w:marRight w:val="0"/>
      <w:marTop w:val="0"/>
      <w:marBottom w:val="0"/>
      <w:divBdr>
        <w:top w:val="none" w:sz="0" w:space="0" w:color="auto"/>
        <w:left w:val="none" w:sz="0" w:space="0" w:color="auto"/>
        <w:bottom w:val="none" w:sz="0" w:space="0" w:color="auto"/>
        <w:right w:val="none" w:sz="0" w:space="0" w:color="auto"/>
      </w:divBdr>
    </w:div>
    <w:div w:id="1237935104">
      <w:bodyDiv w:val="1"/>
      <w:marLeft w:val="0"/>
      <w:marRight w:val="0"/>
      <w:marTop w:val="0"/>
      <w:marBottom w:val="0"/>
      <w:divBdr>
        <w:top w:val="none" w:sz="0" w:space="0" w:color="auto"/>
        <w:left w:val="none" w:sz="0" w:space="0" w:color="auto"/>
        <w:bottom w:val="none" w:sz="0" w:space="0" w:color="auto"/>
        <w:right w:val="none" w:sz="0" w:space="0" w:color="auto"/>
      </w:divBdr>
    </w:div>
    <w:div w:id="1317493318">
      <w:bodyDiv w:val="1"/>
      <w:marLeft w:val="0"/>
      <w:marRight w:val="0"/>
      <w:marTop w:val="0"/>
      <w:marBottom w:val="0"/>
      <w:divBdr>
        <w:top w:val="none" w:sz="0" w:space="0" w:color="auto"/>
        <w:left w:val="none" w:sz="0" w:space="0" w:color="auto"/>
        <w:bottom w:val="none" w:sz="0" w:space="0" w:color="auto"/>
        <w:right w:val="none" w:sz="0" w:space="0" w:color="auto"/>
      </w:divBdr>
    </w:div>
    <w:div w:id="1361517600">
      <w:bodyDiv w:val="1"/>
      <w:marLeft w:val="0"/>
      <w:marRight w:val="0"/>
      <w:marTop w:val="0"/>
      <w:marBottom w:val="0"/>
      <w:divBdr>
        <w:top w:val="none" w:sz="0" w:space="0" w:color="auto"/>
        <w:left w:val="none" w:sz="0" w:space="0" w:color="auto"/>
        <w:bottom w:val="none" w:sz="0" w:space="0" w:color="auto"/>
        <w:right w:val="none" w:sz="0" w:space="0" w:color="auto"/>
      </w:divBdr>
    </w:div>
    <w:div w:id="1371808999">
      <w:bodyDiv w:val="1"/>
      <w:marLeft w:val="0"/>
      <w:marRight w:val="0"/>
      <w:marTop w:val="0"/>
      <w:marBottom w:val="0"/>
      <w:divBdr>
        <w:top w:val="none" w:sz="0" w:space="0" w:color="auto"/>
        <w:left w:val="none" w:sz="0" w:space="0" w:color="auto"/>
        <w:bottom w:val="none" w:sz="0" w:space="0" w:color="auto"/>
        <w:right w:val="none" w:sz="0" w:space="0" w:color="auto"/>
      </w:divBdr>
    </w:div>
    <w:div w:id="1441411971">
      <w:bodyDiv w:val="1"/>
      <w:marLeft w:val="0"/>
      <w:marRight w:val="0"/>
      <w:marTop w:val="0"/>
      <w:marBottom w:val="0"/>
      <w:divBdr>
        <w:top w:val="none" w:sz="0" w:space="0" w:color="auto"/>
        <w:left w:val="none" w:sz="0" w:space="0" w:color="auto"/>
        <w:bottom w:val="none" w:sz="0" w:space="0" w:color="auto"/>
        <w:right w:val="none" w:sz="0" w:space="0" w:color="auto"/>
      </w:divBdr>
    </w:div>
    <w:div w:id="1522553070">
      <w:bodyDiv w:val="1"/>
      <w:marLeft w:val="0"/>
      <w:marRight w:val="0"/>
      <w:marTop w:val="0"/>
      <w:marBottom w:val="0"/>
      <w:divBdr>
        <w:top w:val="none" w:sz="0" w:space="0" w:color="auto"/>
        <w:left w:val="none" w:sz="0" w:space="0" w:color="auto"/>
        <w:bottom w:val="none" w:sz="0" w:space="0" w:color="auto"/>
        <w:right w:val="none" w:sz="0" w:space="0" w:color="auto"/>
      </w:divBdr>
    </w:div>
    <w:div w:id="1526089576">
      <w:bodyDiv w:val="1"/>
      <w:marLeft w:val="0"/>
      <w:marRight w:val="0"/>
      <w:marTop w:val="0"/>
      <w:marBottom w:val="0"/>
      <w:divBdr>
        <w:top w:val="none" w:sz="0" w:space="0" w:color="auto"/>
        <w:left w:val="none" w:sz="0" w:space="0" w:color="auto"/>
        <w:bottom w:val="none" w:sz="0" w:space="0" w:color="auto"/>
        <w:right w:val="none" w:sz="0" w:space="0" w:color="auto"/>
      </w:divBdr>
    </w:div>
    <w:div w:id="1726949412">
      <w:bodyDiv w:val="1"/>
      <w:marLeft w:val="0"/>
      <w:marRight w:val="0"/>
      <w:marTop w:val="0"/>
      <w:marBottom w:val="0"/>
      <w:divBdr>
        <w:top w:val="none" w:sz="0" w:space="0" w:color="auto"/>
        <w:left w:val="none" w:sz="0" w:space="0" w:color="auto"/>
        <w:bottom w:val="none" w:sz="0" w:space="0" w:color="auto"/>
        <w:right w:val="none" w:sz="0" w:space="0" w:color="auto"/>
      </w:divBdr>
    </w:div>
    <w:div w:id="1752120794">
      <w:bodyDiv w:val="1"/>
      <w:marLeft w:val="0"/>
      <w:marRight w:val="0"/>
      <w:marTop w:val="0"/>
      <w:marBottom w:val="0"/>
      <w:divBdr>
        <w:top w:val="none" w:sz="0" w:space="0" w:color="auto"/>
        <w:left w:val="none" w:sz="0" w:space="0" w:color="auto"/>
        <w:bottom w:val="none" w:sz="0" w:space="0" w:color="auto"/>
        <w:right w:val="none" w:sz="0" w:space="0" w:color="auto"/>
      </w:divBdr>
    </w:div>
    <w:div w:id="1903132599">
      <w:bodyDiv w:val="1"/>
      <w:marLeft w:val="0"/>
      <w:marRight w:val="0"/>
      <w:marTop w:val="0"/>
      <w:marBottom w:val="0"/>
      <w:divBdr>
        <w:top w:val="none" w:sz="0" w:space="0" w:color="auto"/>
        <w:left w:val="none" w:sz="0" w:space="0" w:color="auto"/>
        <w:bottom w:val="none" w:sz="0" w:space="0" w:color="auto"/>
        <w:right w:val="none" w:sz="0" w:space="0" w:color="auto"/>
      </w:divBdr>
    </w:div>
    <w:div w:id="196307380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jpeg"/><Relationship Id="rId26" Type="http://schemas.openxmlformats.org/officeDocument/2006/relationships/image" Target="media/image13.jpeg"/><Relationship Id="rId39" Type="http://schemas.openxmlformats.org/officeDocument/2006/relationships/image" Target="media/image26.jpeg"/><Relationship Id="rId21" Type="http://schemas.openxmlformats.org/officeDocument/2006/relationships/hyperlink" Target="https://www.cbd.int/doc/decisions/cop-09/cop-09-dec-08-en.pdf" TargetMode="External"/><Relationship Id="rId34" Type="http://schemas.openxmlformats.org/officeDocument/2006/relationships/image" Target="media/image21.jpeg"/><Relationship Id="rId42" Type="http://schemas.openxmlformats.org/officeDocument/2006/relationships/image" Target="media/image29.jpeg"/><Relationship Id="rId47" Type="http://schemas.openxmlformats.org/officeDocument/2006/relationships/image" Target="media/image34.jpeg"/><Relationship Id="rId50" Type="http://schemas.openxmlformats.org/officeDocument/2006/relationships/footer" Target="footer1.xml"/><Relationship Id="rId55" Type="http://schemas.openxmlformats.org/officeDocument/2006/relationships/footer" Target="footer4.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jpeg"/><Relationship Id="rId29" Type="http://schemas.openxmlformats.org/officeDocument/2006/relationships/image" Target="media/image16.jpeg"/><Relationship Id="rId11" Type="http://schemas.openxmlformats.org/officeDocument/2006/relationships/image" Target="media/image1.png"/><Relationship Id="rId24" Type="http://schemas.openxmlformats.org/officeDocument/2006/relationships/image" Target="media/image11.jpeg"/><Relationship Id="rId32" Type="http://schemas.openxmlformats.org/officeDocument/2006/relationships/image" Target="media/image19.jpeg"/><Relationship Id="rId37" Type="http://schemas.openxmlformats.org/officeDocument/2006/relationships/image" Target="media/image24.jpeg"/><Relationship Id="rId40" Type="http://schemas.openxmlformats.org/officeDocument/2006/relationships/image" Target="media/image27.jpeg"/><Relationship Id="rId45" Type="http://schemas.openxmlformats.org/officeDocument/2006/relationships/image" Target="media/image32.jpeg"/><Relationship Id="rId53" Type="http://schemas.openxmlformats.org/officeDocument/2006/relationships/header" Target="header4.xml"/><Relationship Id="rId58" Type="http://schemas.openxmlformats.org/officeDocument/2006/relationships/glossaryDocument" Target="glossary/document.xml"/><Relationship Id="rId5" Type="http://schemas.openxmlformats.org/officeDocument/2006/relationships/numbering" Target="numbering.xml"/><Relationship Id="rId19" Type="http://schemas.openxmlformats.org/officeDocument/2006/relationships/hyperlink" Target="https://www.kbr.go.kr"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eg"/><Relationship Id="rId22" Type="http://schemas.openxmlformats.org/officeDocument/2006/relationships/image" Target="media/image9.jpeg"/><Relationship Id="rId27" Type="http://schemas.openxmlformats.org/officeDocument/2006/relationships/image" Target="media/image14.jpeg"/><Relationship Id="rId30" Type="http://schemas.openxmlformats.org/officeDocument/2006/relationships/image" Target="media/image17.jpeg"/><Relationship Id="rId35" Type="http://schemas.openxmlformats.org/officeDocument/2006/relationships/image" Target="media/image22.jpeg"/><Relationship Id="rId43" Type="http://schemas.openxmlformats.org/officeDocument/2006/relationships/image" Target="media/image30.jpeg"/><Relationship Id="rId48" Type="http://schemas.openxmlformats.org/officeDocument/2006/relationships/header" Target="header1.xml"/><Relationship Id="rId56" Type="http://schemas.openxmlformats.org/officeDocument/2006/relationships/fontTable" Target="fontTable.xml"/><Relationship Id="rId8" Type="http://schemas.openxmlformats.org/officeDocument/2006/relationships/webSettings" Target="webSettings.xml"/><Relationship Id="rId51" Type="http://schemas.openxmlformats.org/officeDocument/2006/relationships/footer" Target="footer2.xm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image" Target="media/image7.jpeg"/><Relationship Id="rId25" Type="http://schemas.openxmlformats.org/officeDocument/2006/relationships/image" Target="media/image12.jpeg"/><Relationship Id="rId33" Type="http://schemas.openxmlformats.org/officeDocument/2006/relationships/image" Target="media/image20.jpeg"/><Relationship Id="rId38" Type="http://schemas.openxmlformats.org/officeDocument/2006/relationships/image" Target="media/image25.jpeg"/><Relationship Id="rId46" Type="http://schemas.openxmlformats.org/officeDocument/2006/relationships/image" Target="media/image33.jpeg"/><Relationship Id="rId59" Type="http://schemas.openxmlformats.org/officeDocument/2006/relationships/theme" Target="theme/theme1.xml"/><Relationship Id="rId20" Type="http://schemas.openxmlformats.org/officeDocument/2006/relationships/hyperlink" Target="https://www.cbd.int/doc/decisions/cop-08/cop-08-dec-06-en.pdf" TargetMode="External"/><Relationship Id="rId41" Type="http://schemas.openxmlformats.org/officeDocument/2006/relationships/image" Target="media/image28.jpeg"/><Relationship Id="rId54"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5.jpeg"/><Relationship Id="rId23" Type="http://schemas.openxmlformats.org/officeDocument/2006/relationships/image" Target="media/image10.jpeg"/><Relationship Id="rId28" Type="http://schemas.openxmlformats.org/officeDocument/2006/relationships/image" Target="media/image15.jpeg"/><Relationship Id="rId36" Type="http://schemas.openxmlformats.org/officeDocument/2006/relationships/image" Target="media/image23.jpeg"/><Relationship Id="rId49" Type="http://schemas.openxmlformats.org/officeDocument/2006/relationships/header" Target="header2.xml"/><Relationship Id="rId57" Type="http://schemas.microsoft.com/office/2011/relationships/people" Target="people.xml"/><Relationship Id="rId10" Type="http://schemas.openxmlformats.org/officeDocument/2006/relationships/endnotes" Target="endnotes.xml"/><Relationship Id="rId31" Type="http://schemas.openxmlformats.org/officeDocument/2006/relationships/image" Target="media/image18.jpeg"/><Relationship Id="rId44" Type="http://schemas.openxmlformats.org/officeDocument/2006/relationships/image" Target="media/image31.jpeg"/><Relationship Id="rId52" Type="http://schemas.openxmlformats.org/officeDocument/2006/relationships/header" Target="header3.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oc/c/e24a/347c/a8b84521f326b90a198b1601/sbi-02-02-add2-en.pdf" TargetMode="External"/><Relationship Id="rId2" Type="http://schemas.openxmlformats.org/officeDocument/2006/relationships/hyperlink" Target="https://ort.cbd.int/" TargetMode="External"/><Relationship Id="rId1" Type="http://schemas.openxmlformats.org/officeDocument/2006/relationships/hyperlink" Target="https://www.cbd.int/documents/CBD/SBI/6/1" TargetMode="External"/><Relationship Id="rId4" Type="http://schemas.openxmlformats.org/officeDocument/2006/relationships/hyperlink" Target="https://www.cbd.int/doc/c/4aa3/ba07/3a75f18c4c1222245b118eb9/sbi-05-02-add2-rev1-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B3F60EB8BB34F0BBEB816603C9CCB5A"/>
        <w:category>
          <w:name w:val="General"/>
          <w:gallery w:val="placeholder"/>
        </w:category>
        <w:types>
          <w:type w:val="bbPlcHdr"/>
        </w:types>
        <w:behaviors>
          <w:behavior w:val="content"/>
        </w:behaviors>
        <w:guid w:val="{B5FB77A6-E889-4E38-92C6-16ECFE46A8C8}"/>
      </w:docPartPr>
      <w:docPartBody>
        <w:p w:rsidR="0092615E" w:rsidRDefault="0092615E">
          <w:r w:rsidRPr="002A08D3">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Consolas">
    <w:panose1 w:val="020B0609020204030204"/>
    <w:charset w:val="00"/>
    <w:family w:val="modern"/>
    <w:pitch w:val="fixed"/>
    <w:sig w:usb0="E00006FF" w:usb1="0000FCFF" w:usb2="00000001" w:usb3="00000000" w:csb0="0000019F" w:csb1="00000000"/>
  </w:font>
  <w:font w:name="Montserrat">
    <w:charset w:val="00"/>
    <w:family w:val="auto"/>
    <w:pitch w:val="variable"/>
    <w:sig w:usb0="2000020F" w:usb1="00000003" w:usb2="00000000" w:usb3="00000000" w:csb0="00000197" w:csb1="00000000"/>
  </w:font>
  <w:font w:name="Montserrat-Regular">
    <w:altName w:val="Cambria"/>
    <w:panose1 w:val="00000000000000000000"/>
    <w:charset w:val="00"/>
    <w:family w:val="roman"/>
    <w:notTrueType/>
    <w:pitch w:val="default"/>
  </w:font>
  <w:font w:name="MS Mincho">
    <w:altName w:val="ＭＳ 明朝"/>
    <w:panose1 w:val="020206090402050803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rial Unicode MS">
    <w:panose1 w:val="020B0604020202020204"/>
    <w:charset w:val="80"/>
    <w:family w:val="swiss"/>
    <w:pitch w:val="variable"/>
    <w:sig w:usb0="F7FFAFFF" w:usb1="E9DFFFFF" w:usb2="0000003F" w:usb3="00000000" w:csb0="003F01FF" w:csb1="00000000"/>
  </w:font>
  <w:font w:name="Malgun Gothic">
    <w:panose1 w:val="020B0503020000020004"/>
    <w:charset w:val="81"/>
    <w:family w:val="swiss"/>
    <w:pitch w:val="variable"/>
    <w:sig w:usb0="9000002F" w:usb1="29D77CFB" w:usb2="00000012" w:usb3="00000000" w:csb0="00080001" w:csb1="00000000"/>
  </w:font>
  <w:font w:name="Angsana New">
    <w:panose1 w:val="02020603050405020304"/>
    <w:charset w:val="DE"/>
    <w:family w:val="roman"/>
    <w:pitch w:val="variable"/>
    <w:sig w:usb0="81000003" w:usb1="00000000" w:usb2="00000000" w:usb3="00000000" w:csb0="00010001" w:csb1="00000000"/>
  </w:font>
  <w:font w:name="Helvetica">
    <w:panose1 w:val="020B0604020202020204"/>
    <w:charset w:val="00"/>
    <w:family w:val="swiss"/>
    <w:pitch w:val="variable"/>
    <w:sig w:usb0="E0002EFF" w:usb1="C000785B"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Minion Pro">
    <w:altName w:val="Cambria"/>
    <w:panose1 w:val="00000000000000000000"/>
    <w:charset w:val="00"/>
    <w:family w:val="roman"/>
    <w:notTrueType/>
    <w:pitch w:val="variable"/>
    <w:sig w:usb0="E00002AF" w:usb1="5000E07B" w:usb2="00000000" w:usb3="00000000" w:csb0="0000019F" w:csb1="00000000"/>
  </w:font>
  <w:font w:name="Myriad Roman">
    <w:altName w:val="Myriad Roman"/>
    <w:panose1 w:val="00000000000000000000"/>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
    <w:altName w:val="MS Mincho"/>
    <w:panose1 w:val="00000000000000000000"/>
    <w:charset w:val="80"/>
    <w:family w:val="auto"/>
    <w:notTrueType/>
    <w:pitch w:val="variable"/>
    <w:sig w:usb0="00000000" w:usb1="08070000" w:usb2="00000010" w:usb3="00000000" w:csb0="00020000" w:csb1="00000000"/>
  </w:font>
  <w:font w:name="Calibri">
    <w:panose1 w:val="020F0502020204030204"/>
    <w:charset w:val="00"/>
    <w:family w:val="swiss"/>
    <w:pitch w:val="variable"/>
    <w:sig w:usb0="E4002EFF" w:usb1="C200247B" w:usb2="00000009" w:usb3="00000000" w:csb0="000001FF" w:csb1="00000000"/>
  </w:font>
  <w:font w:name="Times">
    <w:altName w:val="Sylfaen"/>
    <w:panose1 w:val="02020603050405020304"/>
    <w:charset w:val="00"/>
    <w:family w:val="roman"/>
    <w:pitch w:val="variable"/>
    <w:sig w:usb0="E0002EFF" w:usb1="C000785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E7503"/>
    <w:rsid w:val="0001715E"/>
    <w:rsid w:val="0002409F"/>
    <w:rsid w:val="00057FC1"/>
    <w:rsid w:val="000727B6"/>
    <w:rsid w:val="001031DF"/>
    <w:rsid w:val="001112A2"/>
    <w:rsid w:val="001535E0"/>
    <w:rsid w:val="00181692"/>
    <w:rsid w:val="001A09B4"/>
    <w:rsid w:val="001B09B0"/>
    <w:rsid w:val="001B34AE"/>
    <w:rsid w:val="001D368F"/>
    <w:rsid w:val="001E22A2"/>
    <w:rsid w:val="002123F8"/>
    <w:rsid w:val="002152AB"/>
    <w:rsid w:val="00241677"/>
    <w:rsid w:val="002738B2"/>
    <w:rsid w:val="002A1A5C"/>
    <w:rsid w:val="002D1FE4"/>
    <w:rsid w:val="002E428E"/>
    <w:rsid w:val="0031682F"/>
    <w:rsid w:val="00322C43"/>
    <w:rsid w:val="00344BEE"/>
    <w:rsid w:val="003879D7"/>
    <w:rsid w:val="00393CC3"/>
    <w:rsid w:val="003A13F9"/>
    <w:rsid w:val="003E3734"/>
    <w:rsid w:val="00423BA7"/>
    <w:rsid w:val="00450DD4"/>
    <w:rsid w:val="004E07B6"/>
    <w:rsid w:val="004E7178"/>
    <w:rsid w:val="004F6455"/>
    <w:rsid w:val="00512434"/>
    <w:rsid w:val="00525297"/>
    <w:rsid w:val="00536727"/>
    <w:rsid w:val="00577977"/>
    <w:rsid w:val="005A777B"/>
    <w:rsid w:val="005F3FC1"/>
    <w:rsid w:val="006027D2"/>
    <w:rsid w:val="006039C2"/>
    <w:rsid w:val="0062503F"/>
    <w:rsid w:val="00652C80"/>
    <w:rsid w:val="00663712"/>
    <w:rsid w:val="006658BA"/>
    <w:rsid w:val="006D2CE5"/>
    <w:rsid w:val="006E7503"/>
    <w:rsid w:val="006F7608"/>
    <w:rsid w:val="00711BBD"/>
    <w:rsid w:val="00730838"/>
    <w:rsid w:val="0077635F"/>
    <w:rsid w:val="00785A16"/>
    <w:rsid w:val="00794FBB"/>
    <w:rsid w:val="007A6DA3"/>
    <w:rsid w:val="007B5359"/>
    <w:rsid w:val="007C082B"/>
    <w:rsid w:val="007C6CFC"/>
    <w:rsid w:val="007E62BB"/>
    <w:rsid w:val="007F37CA"/>
    <w:rsid w:val="007F3E35"/>
    <w:rsid w:val="00816252"/>
    <w:rsid w:val="0083005D"/>
    <w:rsid w:val="00832960"/>
    <w:rsid w:val="008434A5"/>
    <w:rsid w:val="008727D2"/>
    <w:rsid w:val="00874EB3"/>
    <w:rsid w:val="00883248"/>
    <w:rsid w:val="008958A9"/>
    <w:rsid w:val="008A58CF"/>
    <w:rsid w:val="008D0C83"/>
    <w:rsid w:val="008D43CC"/>
    <w:rsid w:val="008D4ED6"/>
    <w:rsid w:val="008F4F96"/>
    <w:rsid w:val="00906080"/>
    <w:rsid w:val="0092615E"/>
    <w:rsid w:val="009504F3"/>
    <w:rsid w:val="0096771E"/>
    <w:rsid w:val="009A4A71"/>
    <w:rsid w:val="009C7661"/>
    <w:rsid w:val="009E6982"/>
    <w:rsid w:val="00A25F0B"/>
    <w:rsid w:val="00A34E87"/>
    <w:rsid w:val="00A64A2B"/>
    <w:rsid w:val="00A766AD"/>
    <w:rsid w:val="00AB1F68"/>
    <w:rsid w:val="00AE39BD"/>
    <w:rsid w:val="00AE3CBC"/>
    <w:rsid w:val="00B40EC2"/>
    <w:rsid w:val="00B42F6A"/>
    <w:rsid w:val="00B95598"/>
    <w:rsid w:val="00BA5BE2"/>
    <w:rsid w:val="00BC20C7"/>
    <w:rsid w:val="00BF2B62"/>
    <w:rsid w:val="00C06AF9"/>
    <w:rsid w:val="00CA4D4D"/>
    <w:rsid w:val="00CA6058"/>
    <w:rsid w:val="00CC0FFF"/>
    <w:rsid w:val="00D5189A"/>
    <w:rsid w:val="00D900FF"/>
    <w:rsid w:val="00D954B7"/>
    <w:rsid w:val="00DF1739"/>
    <w:rsid w:val="00DF1D75"/>
    <w:rsid w:val="00E0136D"/>
    <w:rsid w:val="00E036D5"/>
    <w:rsid w:val="00E0523C"/>
    <w:rsid w:val="00E2150C"/>
    <w:rsid w:val="00E238B2"/>
    <w:rsid w:val="00E359BB"/>
    <w:rsid w:val="00E56AF9"/>
    <w:rsid w:val="00E95F19"/>
    <w:rsid w:val="00E969F0"/>
    <w:rsid w:val="00EC1603"/>
    <w:rsid w:val="00EC2A62"/>
    <w:rsid w:val="00ED213C"/>
    <w:rsid w:val="00ED5053"/>
    <w:rsid w:val="00F35FFA"/>
    <w:rsid w:val="00F6539E"/>
    <w:rsid w:val="00F7367D"/>
    <w:rsid w:val="00F944A7"/>
    <w:rsid w:val="00FA05DA"/>
    <w:rsid w:val="00FB6F06"/>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92615E"/>
    <w:rPr>
      <w:color w:val="666666"/>
      <w:lang w:val="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2536E0-8A8A-46A2-BAC5-5D6BF8A2F526}">
  <ds:schemaRefs>
    <ds:schemaRef ds:uri="http://schemas.openxmlformats.org/officeDocument/2006/bibliography"/>
  </ds:schemaRefs>
</ds:datastoreItem>
</file>

<file path=customXml/itemProps2.xml><?xml version="1.0" encoding="utf-8"?>
<ds:datastoreItem xmlns:ds="http://schemas.openxmlformats.org/officeDocument/2006/customXml" ds:itemID="{B1F8B302-F8B8-4520-A236-340607BA65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86E82D-1297-41F9-82B5-613666E5D8EF}">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4008823B-A5F6-49A1-A79A-619A93B7CA8B}">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4</TotalTime>
  <Pages>127</Pages>
  <Words>50105</Words>
  <Characters>293618</Characters>
  <Application>Microsoft Office Word</Application>
  <DocSecurity>0</DocSecurity>
  <Lines>6383</Lines>
  <Paragraphs>2963</Paragraphs>
  <ScaleCrop>false</ScaleCrop>
  <HeadingPairs>
    <vt:vector size="2" baseType="variant">
      <vt:variant>
        <vt:lpstr>Title</vt:lpstr>
      </vt:variant>
      <vt:variant>
        <vt:i4>1</vt:i4>
      </vt:variant>
    </vt:vector>
  </HeadingPairs>
  <TitlesOfParts>
    <vt:vector size="1" baseType="lpstr">
      <vt:lpstr>Analysis of national biodiversity strategies and action plans and national targets established by Parties aligned with the Kunming-Montreal Global Biodiversity Framework</vt:lpstr>
    </vt:vector>
  </TitlesOfParts>
  <Company/>
  <LinksUpToDate>false</LinksUpToDate>
  <CharactersWithSpaces>340760</CharactersWithSpaces>
  <SharedDoc>false</SharedDoc>
  <HLinks>
    <vt:vector size="384" baseType="variant">
      <vt:variant>
        <vt:i4>720966</vt:i4>
      </vt:variant>
      <vt:variant>
        <vt:i4>351</vt:i4>
      </vt:variant>
      <vt:variant>
        <vt:i4>0</vt:i4>
      </vt:variant>
      <vt:variant>
        <vt:i4>5</vt:i4>
      </vt:variant>
      <vt:variant>
        <vt:lpwstr>https://www.cbd.int/doc/decisions/cop-09/cop-09-dec-08-en.pdf</vt:lpwstr>
      </vt:variant>
      <vt:variant>
        <vt:lpwstr/>
      </vt:variant>
      <vt:variant>
        <vt:i4>262215</vt:i4>
      </vt:variant>
      <vt:variant>
        <vt:i4>348</vt:i4>
      </vt:variant>
      <vt:variant>
        <vt:i4>0</vt:i4>
      </vt:variant>
      <vt:variant>
        <vt:i4>5</vt:i4>
      </vt:variant>
      <vt:variant>
        <vt:lpwstr>https://www.cbd.int/doc/decisions/cop-08/cop-08-dec-06-en.pdf</vt:lpwstr>
      </vt:variant>
      <vt:variant>
        <vt:lpwstr/>
      </vt:variant>
      <vt:variant>
        <vt:i4>3080290</vt:i4>
      </vt:variant>
      <vt:variant>
        <vt:i4>345</vt:i4>
      </vt:variant>
      <vt:variant>
        <vt:i4>0</vt:i4>
      </vt:variant>
      <vt:variant>
        <vt:i4>5</vt:i4>
      </vt:variant>
      <vt:variant>
        <vt:lpwstr>https://www.kbr.go.kr/</vt:lpwstr>
      </vt:variant>
      <vt:variant>
        <vt:lpwstr/>
      </vt:variant>
      <vt:variant>
        <vt:i4>1048633</vt:i4>
      </vt:variant>
      <vt:variant>
        <vt:i4>338</vt:i4>
      </vt:variant>
      <vt:variant>
        <vt:i4>0</vt:i4>
      </vt:variant>
      <vt:variant>
        <vt:i4>5</vt:i4>
      </vt:variant>
      <vt:variant>
        <vt:lpwstr/>
      </vt:variant>
      <vt:variant>
        <vt:lpwstr>_Toc219112358</vt:lpwstr>
      </vt:variant>
      <vt:variant>
        <vt:i4>1048633</vt:i4>
      </vt:variant>
      <vt:variant>
        <vt:i4>332</vt:i4>
      </vt:variant>
      <vt:variant>
        <vt:i4>0</vt:i4>
      </vt:variant>
      <vt:variant>
        <vt:i4>5</vt:i4>
      </vt:variant>
      <vt:variant>
        <vt:lpwstr/>
      </vt:variant>
      <vt:variant>
        <vt:lpwstr>_Toc219112357</vt:lpwstr>
      </vt:variant>
      <vt:variant>
        <vt:i4>1048633</vt:i4>
      </vt:variant>
      <vt:variant>
        <vt:i4>326</vt:i4>
      </vt:variant>
      <vt:variant>
        <vt:i4>0</vt:i4>
      </vt:variant>
      <vt:variant>
        <vt:i4>5</vt:i4>
      </vt:variant>
      <vt:variant>
        <vt:lpwstr/>
      </vt:variant>
      <vt:variant>
        <vt:lpwstr>_Toc219112356</vt:lpwstr>
      </vt:variant>
      <vt:variant>
        <vt:i4>1048633</vt:i4>
      </vt:variant>
      <vt:variant>
        <vt:i4>320</vt:i4>
      </vt:variant>
      <vt:variant>
        <vt:i4>0</vt:i4>
      </vt:variant>
      <vt:variant>
        <vt:i4>5</vt:i4>
      </vt:variant>
      <vt:variant>
        <vt:lpwstr/>
      </vt:variant>
      <vt:variant>
        <vt:lpwstr>_Toc219112355</vt:lpwstr>
      </vt:variant>
      <vt:variant>
        <vt:i4>1048633</vt:i4>
      </vt:variant>
      <vt:variant>
        <vt:i4>314</vt:i4>
      </vt:variant>
      <vt:variant>
        <vt:i4>0</vt:i4>
      </vt:variant>
      <vt:variant>
        <vt:i4>5</vt:i4>
      </vt:variant>
      <vt:variant>
        <vt:lpwstr/>
      </vt:variant>
      <vt:variant>
        <vt:lpwstr>_Toc219112353</vt:lpwstr>
      </vt:variant>
      <vt:variant>
        <vt:i4>1048633</vt:i4>
      </vt:variant>
      <vt:variant>
        <vt:i4>308</vt:i4>
      </vt:variant>
      <vt:variant>
        <vt:i4>0</vt:i4>
      </vt:variant>
      <vt:variant>
        <vt:i4>5</vt:i4>
      </vt:variant>
      <vt:variant>
        <vt:lpwstr/>
      </vt:variant>
      <vt:variant>
        <vt:lpwstr>_Toc219112351</vt:lpwstr>
      </vt:variant>
      <vt:variant>
        <vt:i4>1114169</vt:i4>
      </vt:variant>
      <vt:variant>
        <vt:i4>302</vt:i4>
      </vt:variant>
      <vt:variant>
        <vt:i4>0</vt:i4>
      </vt:variant>
      <vt:variant>
        <vt:i4>5</vt:i4>
      </vt:variant>
      <vt:variant>
        <vt:lpwstr/>
      </vt:variant>
      <vt:variant>
        <vt:lpwstr>_Toc219112349</vt:lpwstr>
      </vt:variant>
      <vt:variant>
        <vt:i4>1114169</vt:i4>
      </vt:variant>
      <vt:variant>
        <vt:i4>296</vt:i4>
      </vt:variant>
      <vt:variant>
        <vt:i4>0</vt:i4>
      </vt:variant>
      <vt:variant>
        <vt:i4>5</vt:i4>
      </vt:variant>
      <vt:variant>
        <vt:lpwstr/>
      </vt:variant>
      <vt:variant>
        <vt:lpwstr>_Toc219112347</vt:lpwstr>
      </vt:variant>
      <vt:variant>
        <vt:i4>1114169</vt:i4>
      </vt:variant>
      <vt:variant>
        <vt:i4>290</vt:i4>
      </vt:variant>
      <vt:variant>
        <vt:i4>0</vt:i4>
      </vt:variant>
      <vt:variant>
        <vt:i4>5</vt:i4>
      </vt:variant>
      <vt:variant>
        <vt:lpwstr/>
      </vt:variant>
      <vt:variant>
        <vt:lpwstr>_Toc219112346</vt:lpwstr>
      </vt:variant>
      <vt:variant>
        <vt:i4>1114169</vt:i4>
      </vt:variant>
      <vt:variant>
        <vt:i4>284</vt:i4>
      </vt:variant>
      <vt:variant>
        <vt:i4>0</vt:i4>
      </vt:variant>
      <vt:variant>
        <vt:i4>5</vt:i4>
      </vt:variant>
      <vt:variant>
        <vt:lpwstr/>
      </vt:variant>
      <vt:variant>
        <vt:lpwstr>_Toc219112345</vt:lpwstr>
      </vt:variant>
      <vt:variant>
        <vt:i4>1114169</vt:i4>
      </vt:variant>
      <vt:variant>
        <vt:i4>278</vt:i4>
      </vt:variant>
      <vt:variant>
        <vt:i4>0</vt:i4>
      </vt:variant>
      <vt:variant>
        <vt:i4>5</vt:i4>
      </vt:variant>
      <vt:variant>
        <vt:lpwstr/>
      </vt:variant>
      <vt:variant>
        <vt:lpwstr>_Toc219112344</vt:lpwstr>
      </vt:variant>
      <vt:variant>
        <vt:i4>1114169</vt:i4>
      </vt:variant>
      <vt:variant>
        <vt:i4>272</vt:i4>
      </vt:variant>
      <vt:variant>
        <vt:i4>0</vt:i4>
      </vt:variant>
      <vt:variant>
        <vt:i4>5</vt:i4>
      </vt:variant>
      <vt:variant>
        <vt:lpwstr/>
      </vt:variant>
      <vt:variant>
        <vt:lpwstr>_Toc219112343</vt:lpwstr>
      </vt:variant>
      <vt:variant>
        <vt:i4>1114169</vt:i4>
      </vt:variant>
      <vt:variant>
        <vt:i4>266</vt:i4>
      </vt:variant>
      <vt:variant>
        <vt:i4>0</vt:i4>
      </vt:variant>
      <vt:variant>
        <vt:i4>5</vt:i4>
      </vt:variant>
      <vt:variant>
        <vt:lpwstr/>
      </vt:variant>
      <vt:variant>
        <vt:lpwstr>_Toc219112342</vt:lpwstr>
      </vt:variant>
      <vt:variant>
        <vt:i4>1114169</vt:i4>
      </vt:variant>
      <vt:variant>
        <vt:i4>260</vt:i4>
      </vt:variant>
      <vt:variant>
        <vt:i4>0</vt:i4>
      </vt:variant>
      <vt:variant>
        <vt:i4>5</vt:i4>
      </vt:variant>
      <vt:variant>
        <vt:lpwstr/>
      </vt:variant>
      <vt:variant>
        <vt:lpwstr>_Toc219112341</vt:lpwstr>
      </vt:variant>
      <vt:variant>
        <vt:i4>1114169</vt:i4>
      </vt:variant>
      <vt:variant>
        <vt:i4>254</vt:i4>
      </vt:variant>
      <vt:variant>
        <vt:i4>0</vt:i4>
      </vt:variant>
      <vt:variant>
        <vt:i4>5</vt:i4>
      </vt:variant>
      <vt:variant>
        <vt:lpwstr/>
      </vt:variant>
      <vt:variant>
        <vt:lpwstr>_Toc219112340</vt:lpwstr>
      </vt:variant>
      <vt:variant>
        <vt:i4>1441849</vt:i4>
      </vt:variant>
      <vt:variant>
        <vt:i4>248</vt:i4>
      </vt:variant>
      <vt:variant>
        <vt:i4>0</vt:i4>
      </vt:variant>
      <vt:variant>
        <vt:i4>5</vt:i4>
      </vt:variant>
      <vt:variant>
        <vt:lpwstr/>
      </vt:variant>
      <vt:variant>
        <vt:lpwstr>_Toc219112339</vt:lpwstr>
      </vt:variant>
      <vt:variant>
        <vt:i4>1441849</vt:i4>
      </vt:variant>
      <vt:variant>
        <vt:i4>242</vt:i4>
      </vt:variant>
      <vt:variant>
        <vt:i4>0</vt:i4>
      </vt:variant>
      <vt:variant>
        <vt:i4>5</vt:i4>
      </vt:variant>
      <vt:variant>
        <vt:lpwstr/>
      </vt:variant>
      <vt:variant>
        <vt:lpwstr>_Toc219112338</vt:lpwstr>
      </vt:variant>
      <vt:variant>
        <vt:i4>1441849</vt:i4>
      </vt:variant>
      <vt:variant>
        <vt:i4>236</vt:i4>
      </vt:variant>
      <vt:variant>
        <vt:i4>0</vt:i4>
      </vt:variant>
      <vt:variant>
        <vt:i4>5</vt:i4>
      </vt:variant>
      <vt:variant>
        <vt:lpwstr/>
      </vt:variant>
      <vt:variant>
        <vt:lpwstr>_Toc219112337</vt:lpwstr>
      </vt:variant>
      <vt:variant>
        <vt:i4>1441849</vt:i4>
      </vt:variant>
      <vt:variant>
        <vt:i4>230</vt:i4>
      </vt:variant>
      <vt:variant>
        <vt:i4>0</vt:i4>
      </vt:variant>
      <vt:variant>
        <vt:i4>5</vt:i4>
      </vt:variant>
      <vt:variant>
        <vt:lpwstr/>
      </vt:variant>
      <vt:variant>
        <vt:lpwstr>_Toc219112336</vt:lpwstr>
      </vt:variant>
      <vt:variant>
        <vt:i4>1441849</vt:i4>
      </vt:variant>
      <vt:variant>
        <vt:i4>224</vt:i4>
      </vt:variant>
      <vt:variant>
        <vt:i4>0</vt:i4>
      </vt:variant>
      <vt:variant>
        <vt:i4>5</vt:i4>
      </vt:variant>
      <vt:variant>
        <vt:lpwstr/>
      </vt:variant>
      <vt:variant>
        <vt:lpwstr>_Toc219112335</vt:lpwstr>
      </vt:variant>
      <vt:variant>
        <vt:i4>1441849</vt:i4>
      </vt:variant>
      <vt:variant>
        <vt:i4>218</vt:i4>
      </vt:variant>
      <vt:variant>
        <vt:i4>0</vt:i4>
      </vt:variant>
      <vt:variant>
        <vt:i4>5</vt:i4>
      </vt:variant>
      <vt:variant>
        <vt:lpwstr/>
      </vt:variant>
      <vt:variant>
        <vt:lpwstr>_Toc219112334</vt:lpwstr>
      </vt:variant>
      <vt:variant>
        <vt:i4>1441849</vt:i4>
      </vt:variant>
      <vt:variant>
        <vt:i4>212</vt:i4>
      </vt:variant>
      <vt:variant>
        <vt:i4>0</vt:i4>
      </vt:variant>
      <vt:variant>
        <vt:i4>5</vt:i4>
      </vt:variant>
      <vt:variant>
        <vt:lpwstr/>
      </vt:variant>
      <vt:variant>
        <vt:lpwstr>_Toc219112333</vt:lpwstr>
      </vt:variant>
      <vt:variant>
        <vt:i4>1441849</vt:i4>
      </vt:variant>
      <vt:variant>
        <vt:i4>206</vt:i4>
      </vt:variant>
      <vt:variant>
        <vt:i4>0</vt:i4>
      </vt:variant>
      <vt:variant>
        <vt:i4>5</vt:i4>
      </vt:variant>
      <vt:variant>
        <vt:lpwstr/>
      </vt:variant>
      <vt:variant>
        <vt:lpwstr>_Toc219112332</vt:lpwstr>
      </vt:variant>
      <vt:variant>
        <vt:i4>1441849</vt:i4>
      </vt:variant>
      <vt:variant>
        <vt:i4>200</vt:i4>
      </vt:variant>
      <vt:variant>
        <vt:i4>0</vt:i4>
      </vt:variant>
      <vt:variant>
        <vt:i4>5</vt:i4>
      </vt:variant>
      <vt:variant>
        <vt:lpwstr/>
      </vt:variant>
      <vt:variant>
        <vt:lpwstr>_Toc219112331</vt:lpwstr>
      </vt:variant>
      <vt:variant>
        <vt:i4>1441849</vt:i4>
      </vt:variant>
      <vt:variant>
        <vt:i4>194</vt:i4>
      </vt:variant>
      <vt:variant>
        <vt:i4>0</vt:i4>
      </vt:variant>
      <vt:variant>
        <vt:i4>5</vt:i4>
      </vt:variant>
      <vt:variant>
        <vt:lpwstr/>
      </vt:variant>
      <vt:variant>
        <vt:lpwstr>_Toc219112330</vt:lpwstr>
      </vt:variant>
      <vt:variant>
        <vt:i4>1507385</vt:i4>
      </vt:variant>
      <vt:variant>
        <vt:i4>188</vt:i4>
      </vt:variant>
      <vt:variant>
        <vt:i4>0</vt:i4>
      </vt:variant>
      <vt:variant>
        <vt:i4>5</vt:i4>
      </vt:variant>
      <vt:variant>
        <vt:lpwstr/>
      </vt:variant>
      <vt:variant>
        <vt:lpwstr>_Toc219112329</vt:lpwstr>
      </vt:variant>
      <vt:variant>
        <vt:i4>1507385</vt:i4>
      </vt:variant>
      <vt:variant>
        <vt:i4>182</vt:i4>
      </vt:variant>
      <vt:variant>
        <vt:i4>0</vt:i4>
      </vt:variant>
      <vt:variant>
        <vt:i4>5</vt:i4>
      </vt:variant>
      <vt:variant>
        <vt:lpwstr/>
      </vt:variant>
      <vt:variant>
        <vt:lpwstr>_Toc219112328</vt:lpwstr>
      </vt:variant>
      <vt:variant>
        <vt:i4>1507385</vt:i4>
      </vt:variant>
      <vt:variant>
        <vt:i4>176</vt:i4>
      </vt:variant>
      <vt:variant>
        <vt:i4>0</vt:i4>
      </vt:variant>
      <vt:variant>
        <vt:i4>5</vt:i4>
      </vt:variant>
      <vt:variant>
        <vt:lpwstr/>
      </vt:variant>
      <vt:variant>
        <vt:lpwstr>_Toc219112327</vt:lpwstr>
      </vt:variant>
      <vt:variant>
        <vt:i4>1507385</vt:i4>
      </vt:variant>
      <vt:variant>
        <vt:i4>170</vt:i4>
      </vt:variant>
      <vt:variant>
        <vt:i4>0</vt:i4>
      </vt:variant>
      <vt:variant>
        <vt:i4>5</vt:i4>
      </vt:variant>
      <vt:variant>
        <vt:lpwstr/>
      </vt:variant>
      <vt:variant>
        <vt:lpwstr>_Toc219112326</vt:lpwstr>
      </vt:variant>
      <vt:variant>
        <vt:i4>1507385</vt:i4>
      </vt:variant>
      <vt:variant>
        <vt:i4>164</vt:i4>
      </vt:variant>
      <vt:variant>
        <vt:i4>0</vt:i4>
      </vt:variant>
      <vt:variant>
        <vt:i4>5</vt:i4>
      </vt:variant>
      <vt:variant>
        <vt:lpwstr/>
      </vt:variant>
      <vt:variant>
        <vt:lpwstr>_Toc219112325</vt:lpwstr>
      </vt:variant>
      <vt:variant>
        <vt:i4>1507385</vt:i4>
      </vt:variant>
      <vt:variant>
        <vt:i4>158</vt:i4>
      </vt:variant>
      <vt:variant>
        <vt:i4>0</vt:i4>
      </vt:variant>
      <vt:variant>
        <vt:i4>5</vt:i4>
      </vt:variant>
      <vt:variant>
        <vt:lpwstr/>
      </vt:variant>
      <vt:variant>
        <vt:lpwstr>_Toc219112324</vt:lpwstr>
      </vt:variant>
      <vt:variant>
        <vt:i4>1507385</vt:i4>
      </vt:variant>
      <vt:variant>
        <vt:i4>152</vt:i4>
      </vt:variant>
      <vt:variant>
        <vt:i4>0</vt:i4>
      </vt:variant>
      <vt:variant>
        <vt:i4>5</vt:i4>
      </vt:variant>
      <vt:variant>
        <vt:lpwstr/>
      </vt:variant>
      <vt:variant>
        <vt:lpwstr>_Toc219112323</vt:lpwstr>
      </vt:variant>
      <vt:variant>
        <vt:i4>1507385</vt:i4>
      </vt:variant>
      <vt:variant>
        <vt:i4>146</vt:i4>
      </vt:variant>
      <vt:variant>
        <vt:i4>0</vt:i4>
      </vt:variant>
      <vt:variant>
        <vt:i4>5</vt:i4>
      </vt:variant>
      <vt:variant>
        <vt:lpwstr/>
      </vt:variant>
      <vt:variant>
        <vt:lpwstr>_Toc219112322</vt:lpwstr>
      </vt:variant>
      <vt:variant>
        <vt:i4>1507385</vt:i4>
      </vt:variant>
      <vt:variant>
        <vt:i4>140</vt:i4>
      </vt:variant>
      <vt:variant>
        <vt:i4>0</vt:i4>
      </vt:variant>
      <vt:variant>
        <vt:i4>5</vt:i4>
      </vt:variant>
      <vt:variant>
        <vt:lpwstr/>
      </vt:variant>
      <vt:variant>
        <vt:lpwstr>_Toc219112321</vt:lpwstr>
      </vt:variant>
      <vt:variant>
        <vt:i4>1507385</vt:i4>
      </vt:variant>
      <vt:variant>
        <vt:i4>134</vt:i4>
      </vt:variant>
      <vt:variant>
        <vt:i4>0</vt:i4>
      </vt:variant>
      <vt:variant>
        <vt:i4>5</vt:i4>
      </vt:variant>
      <vt:variant>
        <vt:lpwstr/>
      </vt:variant>
      <vt:variant>
        <vt:lpwstr>_Toc219112320</vt:lpwstr>
      </vt:variant>
      <vt:variant>
        <vt:i4>1310777</vt:i4>
      </vt:variant>
      <vt:variant>
        <vt:i4>128</vt:i4>
      </vt:variant>
      <vt:variant>
        <vt:i4>0</vt:i4>
      </vt:variant>
      <vt:variant>
        <vt:i4>5</vt:i4>
      </vt:variant>
      <vt:variant>
        <vt:lpwstr/>
      </vt:variant>
      <vt:variant>
        <vt:lpwstr>_Toc219112319</vt:lpwstr>
      </vt:variant>
      <vt:variant>
        <vt:i4>1310777</vt:i4>
      </vt:variant>
      <vt:variant>
        <vt:i4>122</vt:i4>
      </vt:variant>
      <vt:variant>
        <vt:i4>0</vt:i4>
      </vt:variant>
      <vt:variant>
        <vt:i4>5</vt:i4>
      </vt:variant>
      <vt:variant>
        <vt:lpwstr/>
      </vt:variant>
      <vt:variant>
        <vt:lpwstr>_Toc219112318</vt:lpwstr>
      </vt:variant>
      <vt:variant>
        <vt:i4>1310777</vt:i4>
      </vt:variant>
      <vt:variant>
        <vt:i4>116</vt:i4>
      </vt:variant>
      <vt:variant>
        <vt:i4>0</vt:i4>
      </vt:variant>
      <vt:variant>
        <vt:i4>5</vt:i4>
      </vt:variant>
      <vt:variant>
        <vt:lpwstr/>
      </vt:variant>
      <vt:variant>
        <vt:lpwstr>_Toc219112317</vt:lpwstr>
      </vt:variant>
      <vt:variant>
        <vt:i4>1310777</vt:i4>
      </vt:variant>
      <vt:variant>
        <vt:i4>110</vt:i4>
      </vt:variant>
      <vt:variant>
        <vt:i4>0</vt:i4>
      </vt:variant>
      <vt:variant>
        <vt:i4>5</vt:i4>
      </vt:variant>
      <vt:variant>
        <vt:lpwstr/>
      </vt:variant>
      <vt:variant>
        <vt:lpwstr>_Toc219112316</vt:lpwstr>
      </vt:variant>
      <vt:variant>
        <vt:i4>1310777</vt:i4>
      </vt:variant>
      <vt:variant>
        <vt:i4>104</vt:i4>
      </vt:variant>
      <vt:variant>
        <vt:i4>0</vt:i4>
      </vt:variant>
      <vt:variant>
        <vt:i4>5</vt:i4>
      </vt:variant>
      <vt:variant>
        <vt:lpwstr/>
      </vt:variant>
      <vt:variant>
        <vt:lpwstr>_Toc219112315</vt:lpwstr>
      </vt:variant>
      <vt:variant>
        <vt:i4>1310777</vt:i4>
      </vt:variant>
      <vt:variant>
        <vt:i4>98</vt:i4>
      </vt:variant>
      <vt:variant>
        <vt:i4>0</vt:i4>
      </vt:variant>
      <vt:variant>
        <vt:i4>5</vt:i4>
      </vt:variant>
      <vt:variant>
        <vt:lpwstr/>
      </vt:variant>
      <vt:variant>
        <vt:lpwstr>_Toc219112314</vt:lpwstr>
      </vt:variant>
      <vt:variant>
        <vt:i4>1310777</vt:i4>
      </vt:variant>
      <vt:variant>
        <vt:i4>92</vt:i4>
      </vt:variant>
      <vt:variant>
        <vt:i4>0</vt:i4>
      </vt:variant>
      <vt:variant>
        <vt:i4>5</vt:i4>
      </vt:variant>
      <vt:variant>
        <vt:lpwstr/>
      </vt:variant>
      <vt:variant>
        <vt:lpwstr>_Toc219112313</vt:lpwstr>
      </vt:variant>
      <vt:variant>
        <vt:i4>1310777</vt:i4>
      </vt:variant>
      <vt:variant>
        <vt:i4>86</vt:i4>
      </vt:variant>
      <vt:variant>
        <vt:i4>0</vt:i4>
      </vt:variant>
      <vt:variant>
        <vt:i4>5</vt:i4>
      </vt:variant>
      <vt:variant>
        <vt:lpwstr/>
      </vt:variant>
      <vt:variant>
        <vt:lpwstr>_Toc219112312</vt:lpwstr>
      </vt:variant>
      <vt:variant>
        <vt:i4>1310777</vt:i4>
      </vt:variant>
      <vt:variant>
        <vt:i4>80</vt:i4>
      </vt:variant>
      <vt:variant>
        <vt:i4>0</vt:i4>
      </vt:variant>
      <vt:variant>
        <vt:i4>5</vt:i4>
      </vt:variant>
      <vt:variant>
        <vt:lpwstr/>
      </vt:variant>
      <vt:variant>
        <vt:lpwstr>_Toc219112311</vt:lpwstr>
      </vt:variant>
      <vt:variant>
        <vt:i4>1310777</vt:i4>
      </vt:variant>
      <vt:variant>
        <vt:i4>74</vt:i4>
      </vt:variant>
      <vt:variant>
        <vt:i4>0</vt:i4>
      </vt:variant>
      <vt:variant>
        <vt:i4>5</vt:i4>
      </vt:variant>
      <vt:variant>
        <vt:lpwstr/>
      </vt:variant>
      <vt:variant>
        <vt:lpwstr>_Toc219112310</vt:lpwstr>
      </vt:variant>
      <vt:variant>
        <vt:i4>1376313</vt:i4>
      </vt:variant>
      <vt:variant>
        <vt:i4>68</vt:i4>
      </vt:variant>
      <vt:variant>
        <vt:i4>0</vt:i4>
      </vt:variant>
      <vt:variant>
        <vt:i4>5</vt:i4>
      </vt:variant>
      <vt:variant>
        <vt:lpwstr/>
      </vt:variant>
      <vt:variant>
        <vt:lpwstr>_Toc219112309</vt:lpwstr>
      </vt:variant>
      <vt:variant>
        <vt:i4>1376313</vt:i4>
      </vt:variant>
      <vt:variant>
        <vt:i4>62</vt:i4>
      </vt:variant>
      <vt:variant>
        <vt:i4>0</vt:i4>
      </vt:variant>
      <vt:variant>
        <vt:i4>5</vt:i4>
      </vt:variant>
      <vt:variant>
        <vt:lpwstr/>
      </vt:variant>
      <vt:variant>
        <vt:lpwstr>_Toc219112308</vt:lpwstr>
      </vt:variant>
      <vt:variant>
        <vt:i4>1376313</vt:i4>
      </vt:variant>
      <vt:variant>
        <vt:i4>56</vt:i4>
      </vt:variant>
      <vt:variant>
        <vt:i4>0</vt:i4>
      </vt:variant>
      <vt:variant>
        <vt:i4>5</vt:i4>
      </vt:variant>
      <vt:variant>
        <vt:lpwstr/>
      </vt:variant>
      <vt:variant>
        <vt:lpwstr>_Toc219112307</vt:lpwstr>
      </vt:variant>
      <vt:variant>
        <vt:i4>1376313</vt:i4>
      </vt:variant>
      <vt:variant>
        <vt:i4>50</vt:i4>
      </vt:variant>
      <vt:variant>
        <vt:i4>0</vt:i4>
      </vt:variant>
      <vt:variant>
        <vt:i4>5</vt:i4>
      </vt:variant>
      <vt:variant>
        <vt:lpwstr/>
      </vt:variant>
      <vt:variant>
        <vt:lpwstr>_Toc219112306</vt:lpwstr>
      </vt:variant>
      <vt:variant>
        <vt:i4>1376313</vt:i4>
      </vt:variant>
      <vt:variant>
        <vt:i4>44</vt:i4>
      </vt:variant>
      <vt:variant>
        <vt:i4>0</vt:i4>
      </vt:variant>
      <vt:variant>
        <vt:i4>5</vt:i4>
      </vt:variant>
      <vt:variant>
        <vt:lpwstr/>
      </vt:variant>
      <vt:variant>
        <vt:lpwstr>_Toc219112305</vt:lpwstr>
      </vt:variant>
      <vt:variant>
        <vt:i4>1376313</vt:i4>
      </vt:variant>
      <vt:variant>
        <vt:i4>38</vt:i4>
      </vt:variant>
      <vt:variant>
        <vt:i4>0</vt:i4>
      </vt:variant>
      <vt:variant>
        <vt:i4>5</vt:i4>
      </vt:variant>
      <vt:variant>
        <vt:lpwstr/>
      </vt:variant>
      <vt:variant>
        <vt:lpwstr>_Toc219112304</vt:lpwstr>
      </vt:variant>
      <vt:variant>
        <vt:i4>1376313</vt:i4>
      </vt:variant>
      <vt:variant>
        <vt:i4>32</vt:i4>
      </vt:variant>
      <vt:variant>
        <vt:i4>0</vt:i4>
      </vt:variant>
      <vt:variant>
        <vt:i4>5</vt:i4>
      </vt:variant>
      <vt:variant>
        <vt:lpwstr/>
      </vt:variant>
      <vt:variant>
        <vt:lpwstr>_Toc219112303</vt:lpwstr>
      </vt:variant>
      <vt:variant>
        <vt:i4>1376313</vt:i4>
      </vt:variant>
      <vt:variant>
        <vt:i4>26</vt:i4>
      </vt:variant>
      <vt:variant>
        <vt:i4>0</vt:i4>
      </vt:variant>
      <vt:variant>
        <vt:i4>5</vt:i4>
      </vt:variant>
      <vt:variant>
        <vt:lpwstr/>
      </vt:variant>
      <vt:variant>
        <vt:lpwstr>_Toc219112302</vt:lpwstr>
      </vt:variant>
      <vt:variant>
        <vt:i4>1376313</vt:i4>
      </vt:variant>
      <vt:variant>
        <vt:i4>20</vt:i4>
      </vt:variant>
      <vt:variant>
        <vt:i4>0</vt:i4>
      </vt:variant>
      <vt:variant>
        <vt:i4>5</vt:i4>
      </vt:variant>
      <vt:variant>
        <vt:lpwstr/>
      </vt:variant>
      <vt:variant>
        <vt:lpwstr>_Toc219112301</vt:lpwstr>
      </vt:variant>
      <vt:variant>
        <vt:i4>1376313</vt:i4>
      </vt:variant>
      <vt:variant>
        <vt:i4>14</vt:i4>
      </vt:variant>
      <vt:variant>
        <vt:i4>0</vt:i4>
      </vt:variant>
      <vt:variant>
        <vt:i4>5</vt:i4>
      </vt:variant>
      <vt:variant>
        <vt:lpwstr/>
      </vt:variant>
      <vt:variant>
        <vt:lpwstr>_Toc219112300</vt:lpwstr>
      </vt:variant>
      <vt:variant>
        <vt:i4>1835064</vt:i4>
      </vt:variant>
      <vt:variant>
        <vt:i4>8</vt:i4>
      </vt:variant>
      <vt:variant>
        <vt:i4>0</vt:i4>
      </vt:variant>
      <vt:variant>
        <vt:i4>5</vt:i4>
      </vt:variant>
      <vt:variant>
        <vt:lpwstr/>
      </vt:variant>
      <vt:variant>
        <vt:lpwstr>_Toc219112299</vt:lpwstr>
      </vt:variant>
      <vt:variant>
        <vt:i4>1835064</vt:i4>
      </vt:variant>
      <vt:variant>
        <vt:i4>2</vt:i4>
      </vt:variant>
      <vt:variant>
        <vt:i4>0</vt:i4>
      </vt:variant>
      <vt:variant>
        <vt:i4>5</vt:i4>
      </vt:variant>
      <vt:variant>
        <vt:lpwstr/>
      </vt:variant>
      <vt:variant>
        <vt:lpwstr>_Toc219112298</vt:lpwstr>
      </vt:variant>
      <vt:variant>
        <vt:i4>3997754</vt:i4>
      </vt:variant>
      <vt:variant>
        <vt:i4>9</vt:i4>
      </vt:variant>
      <vt:variant>
        <vt:i4>0</vt:i4>
      </vt:variant>
      <vt:variant>
        <vt:i4>5</vt:i4>
      </vt:variant>
      <vt:variant>
        <vt:lpwstr>https://www.cbd.int/doc/c/4aa3/ba07/3a75f18c4c1222245b118eb9/sbi-05-02-add2-rev1-en.pdf</vt:lpwstr>
      </vt:variant>
      <vt:variant>
        <vt:lpwstr/>
      </vt:variant>
      <vt:variant>
        <vt:i4>3276842</vt:i4>
      </vt:variant>
      <vt:variant>
        <vt:i4>6</vt:i4>
      </vt:variant>
      <vt:variant>
        <vt:i4>0</vt:i4>
      </vt:variant>
      <vt:variant>
        <vt:i4>5</vt:i4>
      </vt:variant>
      <vt:variant>
        <vt:lpwstr>https://www.cbd.int/doc/c/e24a/347c/a8b84521f326b90a198b1601/sbi-02-02-add2-en.pdf</vt:lpwstr>
      </vt:variant>
      <vt:variant>
        <vt:lpwstr/>
      </vt:variant>
      <vt:variant>
        <vt:i4>4194369</vt:i4>
      </vt:variant>
      <vt:variant>
        <vt:i4>3</vt:i4>
      </vt:variant>
      <vt:variant>
        <vt:i4>0</vt:i4>
      </vt:variant>
      <vt:variant>
        <vt:i4>5</vt:i4>
      </vt:variant>
      <vt:variant>
        <vt:lpwstr>https://ort.cbd.int/</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national biodiversity strategies and action plans and national targets established by Parties aligned with the Kunming-Montreal Global Biodiversity Framework</dc:title>
  <dc:subject>CBD/SBI/6/INF/5</dc:subject>
  <dc:creator>Secretariat of the Convention on Biological Diversity</dc:creator>
  <cp:keywords>Subsidiary Body on Scientific, Technical and Technological Advice, twenty-seventh meeting</cp:keywords>
  <dc:description/>
  <cp:lastModifiedBy>Veronique Lefebvre</cp:lastModifiedBy>
  <cp:revision>6</cp:revision>
  <dcterms:created xsi:type="dcterms:W3CDTF">2026-01-13T21:09:00Z</dcterms:created>
  <dcterms:modified xsi:type="dcterms:W3CDTF">2026-01-13T21:12:00Z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ContentTypeId">
    <vt:lpwstr>0x01010069BFACF6D92CD24AA50050CE23F68F74</vt:lpwstr>
  </property>
  <property fmtid="{D5CDD505-2E9C-101B-9397-08002B2CF9AE}" pid="9" name="MediaServiceImageTags">
    <vt:lpwstr/>
  </property>
  <property fmtid="{D5CDD505-2E9C-101B-9397-08002B2CF9AE}" pid="10" name="GrammarlyDocumentId">
    <vt:lpwstr>cd57b8da-9d73-4fe7-af17-3ba5f8b017eb</vt:lpwstr>
  </property>
</Properties>
</file>