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5C4BF9" w14:paraId="2EEA0756" w14:textId="77777777">
        <w:trPr>
          <w:trHeight w:val="850"/>
        </w:trPr>
        <w:tc>
          <w:tcPr>
            <w:tcW w:w="975" w:type="dxa"/>
            <w:vAlign w:val="bottom"/>
          </w:tcPr>
          <w:p w14:paraId="47496712" w14:textId="0EC07BF6" w:rsidR="00FD2482" w:rsidRPr="005C4BF9" w:rsidRDefault="00FD2482">
            <w:pPr>
              <w:pStyle w:val="AASmallLogo"/>
            </w:pPr>
            <w:r w:rsidRPr="005C4BF9">
              <w:rPr>
                <w:noProof/>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5C4BF9">
              <w:t xml:space="preserve"> </w:t>
            </w:r>
          </w:p>
          <w:p w14:paraId="6604016B" w14:textId="77777777" w:rsidR="00FD2482" w:rsidRPr="005C4BF9" w:rsidRDefault="00FD2482">
            <w:pPr>
              <w:pStyle w:val="AASmallLogo"/>
            </w:pPr>
          </w:p>
        </w:tc>
        <w:tc>
          <w:tcPr>
            <w:tcW w:w="1434" w:type="dxa"/>
            <w:noWrap/>
            <w:vAlign w:val="bottom"/>
          </w:tcPr>
          <w:p w14:paraId="42B74495" w14:textId="77777777" w:rsidR="00FD2482" w:rsidRPr="005C4BF9" w:rsidRDefault="00FD2482">
            <w:pPr>
              <w:pStyle w:val="AASmallLogo"/>
            </w:pPr>
            <w:r w:rsidRPr="005C4BF9">
              <w:rPr>
                <w:noProof/>
              </w:rPr>
              <w:drawing>
                <wp:inline distT="0" distB="0" distL="0" distR="0" wp14:anchorId="381309E0" wp14:editId="1F94D361">
                  <wp:extent cx="498788" cy="357465"/>
                  <wp:effectExtent l="0" t="0" r="0" b="5080"/>
                  <wp:docPr id="548237922" name="Picture 2"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548237922" name="Picture 2" descr="A black background with a black square&#10;&#10;AI-generated content may be incorrect."/>
                          <pic:cNvPicPr/>
                        </pic:nvPicPr>
                        <pic:blipFill>
                          <a:blip r:embed="rId13"/>
                          <a:stretch>
                            <a:fillRect/>
                          </a:stretch>
                        </pic:blipFill>
                        <pic:spPr>
                          <a:xfrm>
                            <a:off x="0" y="0"/>
                            <a:ext cx="498788" cy="357465"/>
                          </a:xfrm>
                          <a:prstGeom prst="rect">
                            <a:avLst/>
                          </a:prstGeom>
                        </pic:spPr>
                      </pic:pic>
                    </a:graphicData>
                  </a:graphic>
                </wp:inline>
              </w:drawing>
            </w:r>
            <w:r w:rsidRPr="005C4BF9">
              <w:t xml:space="preserve"> </w:t>
            </w:r>
          </w:p>
          <w:p w14:paraId="0BCED263" w14:textId="77777777" w:rsidR="00FD2482" w:rsidRPr="005C4BF9" w:rsidRDefault="00FD2482">
            <w:pPr>
              <w:pStyle w:val="AASmallLogo"/>
            </w:pPr>
          </w:p>
        </w:tc>
        <w:tc>
          <w:tcPr>
            <w:tcW w:w="8073" w:type="dxa"/>
            <w:vAlign w:val="bottom"/>
          </w:tcPr>
          <w:p w14:paraId="1869D3AB" w14:textId="7E20EA71" w:rsidR="00FD2482" w:rsidRPr="005C4BF9" w:rsidRDefault="00FD2482" w:rsidP="00090BD3">
            <w:pPr>
              <w:pStyle w:val="ABSymbol"/>
            </w:pPr>
            <w:r w:rsidRPr="005C4BF9">
              <w:rPr>
                <w:sz w:val="40"/>
              </w:rPr>
              <w:t>CBD</w:t>
            </w:r>
            <w:r w:rsidRPr="005C4BF9">
              <w:t>/SBI/6/3</w:t>
            </w:r>
            <w:r w:rsidR="0013041B">
              <w:t>/Rev.1</w:t>
            </w:r>
          </w:p>
        </w:tc>
      </w:tr>
    </w:tbl>
    <w:p w14:paraId="63283B44" w14:textId="77777777" w:rsidR="00FD2482" w:rsidRPr="005C4BF9" w:rsidRDefault="00FD2482" w:rsidP="00FD2482">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5C4BF9" w14:paraId="2016CA60" w14:textId="77777777">
        <w:trPr>
          <w:trHeight w:val="1814"/>
        </w:trPr>
        <w:tc>
          <w:tcPr>
            <w:tcW w:w="7370" w:type="dxa"/>
          </w:tcPr>
          <w:p w14:paraId="1976956B" w14:textId="77777777" w:rsidR="00FD2482" w:rsidRPr="005C4BF9" w:rsidRDefault="00FD2482">
            <w:pPr>
              <w:pStyle w:val="ACLargeLogo"/>
            </w:pPr>
            <w:r w:rsidRPr="005C4BF9">
              <w:rPr>
                <w:noProof/>
              </w:rPr>
              <w:drawing>
                <wp:inline distT="0" distB="0" distL="0" distR="0" wp14:anchorId="2817FA6D" wp14:editId="2B7DE66A">
                  <wp:extent cx="2755631" cy="1030313"/>
                  <wp:effectExtent l="0" t="0" r="0" b="0"/>
                  <wp:docPr id="773982783" name="Picture 3"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773982783" name="Picture 3" descr="A black background with a black square&#10;&#10;AI-generated content may be incorrect."/>
                          <pic:cNvPicPr/>
                        </pic:nvPicPr>
                        <pic:blipFill>
                          <a:blip r:embed="rId14"/>
                          <a:stretch>
                            <a:fillRect/>
                          </a:stretch>
                        </pic:blipFill>
                        <pic:spPr>
                          <a:xfrm>
                            <a:off x="0" y="0"/>
                            <a:ext cx="2755631" cy="1030313"/>
                          </a:xfrm>
                          <a:prstGeom prst="rect">
                            <a:avLst/>
                          </a:prstGeom>
                        </pic:spPr>
                      </pic:pic>
                    </a:graphicData>
                  </a:graphic>
                </wp:inline>
              </w:drawing>
            </w:r>
            <w:r w:rsidRPr="005C4BF9">
              <w:t xml:space="preserve"> </w:t>
            </w:r>
          </w:p>
          <w:p w14:paraId="754EEB0E" w14:textId="77777777" w:rsidR="00FD2482" w:rsidRPr="005C4BF9" w:rsidRDefault="00FD2482">
            <w:pPr>
              <w:pStyle w:val="ACLargeLogo"/>
            </w:pPr>
          </w:p>
        </w:tc>
        <w:tc>
          <w:tcPr>
            <w:tcW w:w="3112" w:type="dxa"/>
          </w:tcPr>
          <w:p w14:paraId="6F9C7956" w14:textId="77777777" w:rsidR="00FD2482" w:rsidRPr="005C4BF9" w:rsidRDefault="00FD2482">
            <w:pPr>
              <w:pStyle w:val="AEDistrNormal"/>
            </w:pPr>
            <w:r w:rsidRPr="005C4BF9">
              <w:t xml:space="preserve">Distr.: General </w:t>
            </w:r>
          </w:p>
          <w:p w14:paraId="60E7BED1" w14:textId="7F8BAB1B" w:rsidR="00FD2482" w:rsidRPr="005C4BF9" w:rsidRDefault="0013041B">
            <w:pPr>
              <w:pStyle w:val="AEDistrNormal"/>
            </w:pPr>
            <w:r>
              <w:t>13</w:t>
            </w:r>
            <w:r w:rsidR="00E7303A">
              <w:t xml:space="preserve"> January 2026</w:t>
            </w:r>
          </w:p>
          <w:p w14:paraId="35904B64" w14:textId="77777777" w:rsidR="00FD2482" w:rsidRPr="005C4BF9" w:rsidRDefault="00FD2482">
            <w:pPr>
              <w:pStyle w:val="AEDistrNormal6pt"/>
            </w:pPr>
            <w:r w:rsidRPr="005C4BF9">
              <w:t xml:space="preserve">Original: English </w:t>
            </w:r>
          </w:p>
          <w:p w14:paraId="7BA911A4" w14:textId="77777777" w:rsidR="00FD2482" w:rsidRPr="005C4BF9" w:rsidRDefault="00FD2482">
            <w:pPr>
              <w:pStyle w:val="AEDistrNormal6pt"/>
            </w:pPr>
          </w:p>
        </w:tc>
      </w:tr>
    </w:tbl>
    <w:p w14:paraId="255E79DA" w14:textId="77777777" w:rsidR="00FD2482" w:rsidRPr="005C4BF9" w:rsidRDefault="00FD2482" w:rsidP="00FD2482">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5C4BF9" w14:paraId="060D5541" w14:textId="77777777">
        <w:trPr>
          <w:trHeight w:val="57"/>
        </w:trPr>
        <w:tc>
          <w:tcPr>
            <w:tcW w:w="6094" w:type="dxa"/>
          </w:tcPr>
          <w:p w14:paraId="347563C8" w14:textId="77777777" w:rsidR="00FD2482" w:rsidRPr="005C4BF9" w:rsidRDefault="00FD2482">
            <w:pPr>
              <w:pStyle w:val="AFCorN12Bold"/>
            </w:pPr>
            <w:r w:rsidRPr="005C4BF9">
              <w:t xml:space="preserve">Subsidiary Body on Implementation </w:t>
            </w:r>
          </w:p>
          <w:p w14:paraId="1681C35B" w14:textId="77777777" w:rsidR="00FD2482" w:rsidRPr="005C4BF9" w:rsidRDefault="00FD2482">
            <w:pPr>
              <w:pStyle w:val="AFCorNBold"/>
            </w:pPr>
            <w:r w:rsidRPr="005C4BF9">
              <w:t xml:space="preserve">Sixth meeting </w:t>
            </w:r>
          </w:p>
          <w:p w14:paraId="0B30296B" w14:textId="77777777" w:rsidR="00FD2482" w:rsidRPr="005C4BF9" w:rsidRDefault="00FD2482">
            <w:pPr>
              <w:pStyle w:val="AFCorNNormal"/>
            </w:pPr>
            <w:r w:rsidRPr="005C4BF9">
              <w:t xml:space="preserve">Rome, </w:t>
            </w:r>
            <w:r w:rsidRPr="005C4BF9">
              <w:rPr>
                <w:snapToGrid w:val="0"/>
                <w:kern w:val="22"/>
              </w:rPr>
              <w:t>16–19 February 2026</w:t>
            </w:r>
          </w:p>
          <w:p w14:paraId="51B1998E" w14:textId="410B931B" w:rsidR="00FD2482" w:rsidRPr="005C4BF9" w:rsidRDefault="00FD2482">
            <w:pPr>
              <w:pStyle w:val="AFCorNNormal"/>
            </w:pPr>
            <w:r w:rsidRPr="005C4BF9">
              <w:t>Item 3 (b) of the provisional agenda</w:t>
            </w:r>
            <w:r w:rsidRPr="005C4BF9">
              <w:rPr>
                <w:rStyle w:val="FootnoteReference"/>
              </w:rPr>
              <w:footnoteReference w:customMarkFollows="1" w:id="1"/>
              <w:t>*</w:t>
            </w:r>
            <w:r w:rsidRPr="005C4BF9">
              <w:t xml:space="preserve"> </w:t>
            </w:r>
          </w:p>
          <w:p w14:paraId="255CB275" w14:textId="5A54CBDF" w:rsidR="00FD2482" w:rsidRPr="005C4BF9" w:rsidRDefault="00FD2482">
            <w:pPr>
              <w:pStyle w:val="AFCorNBold"/>
            </w:pPr>
            <w:r w:rsidRPr="005C4BF9">
              <w:t>Financial mechanism</w:t>
            </w:r>
          </w:p>
        </w:tc>
        <w:tc>
          <w:tcPr>
            <w:tcW w:w="4388" w:type="dxa"/>
          </w:tcPr>
          <w:p w14:paraId="7036EC1F" w14:textId="77777777" w:rsidR="00FD2482" w:rsidRPr="005C4BF9" w:rsidRDefault="00FD2482">
            <w:pPr>
              <w:pStyle w:val="CBDNormal"/>
              <w:jc w:val="left"/>
            </w:pPr>
          </w:p>
        </w:tc>
      </w:tr>
    </w:tbl>
    <w:sdt>
      <w:sdt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Content>
        <w:p w14:paraId="3E89CB4F" w14:textId="58082F28" w:rsidR="00FD2482" w:rsidRPr="005C4BF9" w:rsidRDefault="00A26520" w:rsidP="00090BD3">
          <w:pPr>
            <w:pStyle w:val="CBDTitle"/>
          </w:pPr>
          <w:r w:rsidRPr="005C4BF9">
            <w:t>Financial mechanism</w:t>
          </w:r>
        </w:p>
      </w:sdtContent>
    </w:sdt>
    <w:p w14:paraId="34616F55" w14:textId="68D7EC1C" w:rsidR="00F6586C" w:rsidRPr="005C4BF9" w:rsidRDefault="0030169D" w:rsidP="00A111D1">
      <w:pPr>
        <w:pStyle w:val="CBDSubTitle"/>
      </w:pPr>
      <w:r w:rsidRPr="005C4BF9">
        <w:t xml:space="preserve">Note by the </w:t>
      </w:r>
      <w:r w:rsidR="007E0F8A" w:rsidRPr="005C4BF9">
        <w:t>Secretariat</w:t>
      </w:r>
    </w:p>
    <w:p w14:paraId="28EA5C48" w14:textId="1B958047" w:rsidR="003631E8" w:rsidRPr="005C4BF9" w:rsidRDefault="003631E8" w:rsidP="00A24279">
      <w:pPr>
        <w:pStyle w:val="CBDH1"/>
      </w:pPr>
      <w:r w:rsidRPr="005C4BF9">
        <w:t>I.</w:t>
      </w:r>
      <w:r w:rsidRPr="005C4BF9">
        <w:tab/>
      </w:r>
      <w:r w:rsidRPr="00090BD3">
        <w:t>Introduction</w:t>
      </w:r>
    </w:p>
    <w:p w14:paraId="5EF858CA" w14:textId="3F8F7B40" w:rsidR="00B93EB8" w:rsidRPr="005C4BF9" w:rsidRDefault="001E786B" w:rsidP="00D26ABD">
      <w:pPr>
        <w:pStyle w:val="CBDNormalNumber"/>
      </w:pPr>
      <w:bookmarkStart w:id="0" w:name="_Hlk211857939"/>
      <w:r>
        <w:t>In</w:t>
      </w:r>
      <w:r w:rsidR="00781873" w:rsidRPr="005C4BF9">
        <w:t xml:space="preserve"> </w:t>
      </w:r>
      <w:r w:rsidRPr="005C4BF9">
        <w:t>paragraph 24</w:t>
      </w:r>
      <w:r>
        <w:t xml:space="preserve"> of </w:t>
      </w:r>
      <w:r w:rsidR="00974472">
        <w:t xml:space="preserve">its </w:t>
      </w:r>
      <w:r w:rsidR="00781873" w:rsidRPr="005C4BF9">
        <w:t xml:space="preserve">decision </w:t>
      </w:r>
      <w:hyperlink r:id="rId15" w:history="1">
        <w:r w:rsidR="00781873" w:rsidRPr="00974472">
          <w:rPr>
            <w:rStyle w:val="Hyperlink"/>
          </w:rPr>
          <w:t>16/33</w:t>
        </w:r>
      </w:hyperlink>
      <w:r w:rsidR="00781873" w:rsidRPr="005C4BF9">
        <w:t xml:space="preserve">, </w:t>
      </w:r>
      <w:r w:rsidR="00DC7046" w:rsidRPr="005C4BF9">
        <w:t xml:space="preserve">the Conference of the Parties </w:t>
      </w:r>
      <w:r w:rsidR="00DD62E7">
        <w:t>to the Convention on Biologic</w:t>
      </w:r>
      <w:r w:rsidR="00803C62">
        <w:t xml:space="preserve">al Diversity </w:t>
      </w:r>
      <w:r w:rsidR="00DC7046" w:rsidRPr="005C4BF9">
        <w:t xml:space="preserve">requested the Executive Secretary </w:t>
      </w:r>
      <w:r w:rsidR="007E3DC3">
        <w:t xml:space="preserve">of the Convention </w:t>
      </w:r>
      <w:r w:rsidR="00DC7046" w:rsidRPr="005C4BF9">
        <w:t>to compile and transmit, as soon as practical, the information on funding needs received from all eligible developing country Parties, in particular the least developed countries and small island developing States, and Parties with economies in transition</w:t>
      </w:r>
      <w:r w:rsidR="00F36C56" w:rsidRPr="005C4BF9">
        <w:t>,</w:t>
      </w:r>
      <w:r w:rsidR="00DC7046" w:rsidRPr="005C4BF9">
        <w:t xml:space="preserve"> to the Secretariat of the Global Environment Facility </w:t>
      </w:r>
      <w:r w:rsidR="008963A1" w:rsidRPr="005C4BF9">
        <w:t xml:space="preserve">(GEF) </w:t>
      </w:r>
      <w:r w:rsidR="00DC7046" w:rsidRPr="005C4BF9">
        <w:t xml:space="preserve">and the participants in the negotiations </w:t>
      </w:r>
      <w:r w:rsidR="007D49A9">
        <w:t>for</w:t>
      </w:r>
      <w:r w:rsidR="00DC7046" w:rsidRPr="005C4BF9">
        <w:t xml:space="preserve"> the ninth replenishment of the </w:t>
      </w:r>
      <w:r w:rsidR="00633948" w:rsidRPr="005C4BF9">
        <w:t>GEF</w:t>
      </w:r>
      <w:r w:rsidR="00DC7046" w:rsidRPr="005C4BF9">
        <w:t xml:space="preserve"> Trust Fund</w:t>
      </w:r>
      <w:r w:rsidR="00F54BA6">
        <w:t xml:space="preserve"> </w:t>
      </w:r>
      <w:r w:rsidR="00F54BA6" w:rsidRPr="005C4BF9">
        <w:t>(July 2026</w:t>
      </w:r>
      <w:r w:rsidR="00F54BA6">
        <w:t>–</w:t>
      </w:r>
      <w:r w:rsidR="00F54BA6" w:rsidRPr="005C4BF9">
        <w:t>June</w:t>
      </w:r>
      <w:r w:rsidR="00F54BA6">
        <w:t> </w:t>
      </w:r>
      <w:r w:rsidR="00F54BA6" w:rsidRPr="005C4BF9">
        <w:t>2030)</w:t>
      </w:r>
      <w:r w:rsidR="00DC7046" w:rsidRPr="005C4BF9">
        <w:t xml:space="preserve">. A summary of the funding needs assessment is presented in </w:t>
      </w:r>
      <w:r w:rsidR="001D7D1C">
        <w:t>s</w:t>
      </w:r>
      <w:r w:rsidR="00DC7046" w:rsidRPr="005C4BF9">
        <w:t>ection II of th</w:t>
      </w:r>
      <w:r w:rsidR="001D7D1C">
        <w:t>e</w:t>
      </w:r>
      <w:r w:rsidR="00DC7046" w:rsidRPr="005C4BF9">
        <w:t xml:space="preserve"> </w:t>
      </w:r>
      <w:r w:rsidR="001D7D1C">
        <w:t>present</w:t>
      </w:r>
      <w:r w:rsidR="007831BE">
        <w:t xml:space="preserve"> </w:t>
      </w:r>
      <w:r w:rsidR="00DC7046" w:rsidRPr="005C4BF9">
        <w:t>document.</w:t>
      </w:r>
    </w:p>
    <w:p w14:paraId="13B864B7" w14:textId="59F9A926" w:rsidR="00781873" w:rsidRPr="005C4BF9" w:rsidRDefault="00086B04" w:rsidP="00781873">
      <w:pPr>
        <w:pStyle w:val="CBDNormalNumber"/>
      </w:pPr>
      <w:r w:rsidRPr="005C4BF9">
        <w:t xml:space="preserve">In paragraph 23 of the same decision, </w:t>
      </w:r>
      <w:r w:rsidR="008A3484" w:rsidRPr="005C4BF9">
        <w:t xml:space="preserve">the </w:t>
      </w:r>
      <w:r w:rsidRPr="005C4BF9">
        <w:t xml:space="preserve">Conference of </w:t>
      </w:r>
      <w:r w:rsidR="008A3484" w:rsidRPr="005C4BF9">
        <w:t>the</w:t>
      </w:r>
      <w:r w:rsidR="00801F1A" w:rsidRPr="005C4BF9">
        <w:t xml:space="preserve"> </w:t>
      </w:r>
      <w:r w:rsidRPr="005C4BF9">
        <w:t xml:space="preserve">Parties invited the secretariats of biodiversity-related conventions to participate in and provide input </w:t>
      </w:r>
      <w:r w:rsidR="002B608E">
        <w:t>to</w:t>
      </w:r>
      <w:r w:rsidRPr="005C4BF9">
        <w:t xml:space="preserve"> </w:t>
      </w:r>
      <w:r w:rsidR="00C80D31">
        <w:t xml:space="preserve">the </w:t>
      </w:r>
      <w:r w:rsidRPr="005C4BF9">
        <w:t xml:space="preserve">inter-secretariat consultations to be convened by the Executive Secretary of the Convention when developing the inputs of the Secretariat to draft programming directions and policy recommendations for the negotiations for the ninth replenishment of the </w:t>
      </w:r>
      <w:r w:rsidR="00633948" w:rsidRPr="005C4BF9">
        <w:t>GEF</w:t>
      </w:r>
      <w:r w:rsidRPr="005C4BF9">
        <w:t xml:space="preserve"> Trust Fund, in which </w:t>
      </w:r>
      <w:r w:rsidR="00345041">
        <w:t xml:space="preserve">GEF </w:t>
      </w:r>
      <w:r w:rsidRPr="005C4BF9">
        <w:t>w</w:t>
      </w:r>
      <w:r w:rsidR="00863031">
        <w:t>ould</w:t>
      </w:r>
      <w:r w:rsidRPr="005C4BF9">
        <w:t xml:space="preserve"> participate, in line with paragraph 7 of the memorandum of understanding between the Conference of the Parties and the </w:t>
      </w:r>
      <w:r w:rsidR="00345041">
        <w:t xml:space="preserve">GEF </w:t>
      </w:r>
      <w:r w:rsidRPr="005C4BF9">
        <w:t>Council</w:t>
      </w:r>
      <w:r w:rsidR="004F6F4F" w:rsidRPr="005C4BF9">
        <w:t xml:space="preserve">. </w:t>
      </w:r>
    </w:p>
    <w:bookmarkEnd w:id="0"/>
    <w:p w14:paraId="7FEF6E9F" w14:textId="439B381D" w:rsidR="00244878" w:rsidRPr="005C4BF9" w:rsidRDefault="000E71F2" w:rsidP="00781873">
      <w:pPr>
        <w:pStyle w:val="CBDNormalNumber"/>
      </w:pPr>
      <w:r w:rsidRPr="005C4BF9">
        <w:t>In paragraph 25 of the same decision, t</w:t>
      </w:r>
      <w:r w:rsidR="00244878" w:rsidRPr="005C4BF9">
        <w:t xml:space="preserve">he Conference of the Parties requested the Executive Secretary to prepare draft terms of reference for conducting the fifth determination of funding needs for the tenth replenishment period of the </w:t>
      </w:r>
      <w:r w:rsidR="00633948" w:rsidRPr="005C4BF9">
        <w:t>GEF</w:t>
      </w:r>
      <w:r w:rsidR="00244878" w:rsidRPr="005C4BF9">
        <w:t xml:space="preserve"> Trust Fund (July 2030–June 2034), for consideration by the Subsidiary Body on Implementation at a meeting </w:t>
      </w:r>
      <w:r w:rsidR="00D610FF">
        <w:t xml:space="preserve">to be </w:t>
      </w:r>
      <w:r w:rsidR="00244878" w:rsidRPr="005C4BF9">
        <w:t xml:space="preserve">held before the seventeenth meeting of the Conference of the Parties and by the Conference of the Parties at its seventeenth meeting. </w:t>
      </w:r>
      <w:r w:rsidR="003E0709">
        <w:t>The d</w:t>
      </w:r>
      <w:r w:rsidR="00244878" w:rsidRPr="005C4BF9">
        <w:t xml:space="preserve">raft </w:t>
      </w:r>
      <w:r w:rsidR="00B43192">
        <w:t>terms of reference</w:t>
      </w:r>
      <w:r w:rsidR="00B43192" w:rsidRPr="005C4BF9">
        <w:t xml:space="preserve"> </w:t>
      </w:r>
      <w:r w:rsidR="0040416A">
        <w:t xml:space="preserve">are set out </w:t>
      </w:r>
      <w:r w:rsidR="00244878" w:rsidRPr="005C4BF9">
        <w:t xml:space="preserve">in </w:t>
      </w:r>
      <w:r w:rsidR="0039782B">
        <w:t>a</w:t>
      </w:r>
      <w:r w:rsidR="00244878" w:rsidRPr="005C4BF9">
        <w:t>nnex</w:t>
      </w:r>
      <w:r w:rsidR="00C01D80">
        <w:t> </w:t>
      </w:r>
      <w:r w:rsidR="00244878" w:rsidRPr="005C4BF9">
        <w:t xml:space="preserve">I </w:t>
      </w:r>
      <w:r w:rsidR="0039782B">
        <w:t>to</w:t>
      </w:r>
      <w:r w:rsidR="0039782B" w:rsidRPr="005C4BF9">
        <w:t xml:space="preserve"> </w:t>
      </w:r>
      <w:r w:rsidR="00244878" w:rsidRPr="005C4BF9">
        <w:t>th</w:t>
      </w:r>
      <w:r w:rsidR="0039782B">
        <w:t>e</w:t>
      </w:r>
      <w:r w:rsidR="00244878" w:rsidRPr="005C4BF9">
        <w:t xml:space="preserve"> </w:t>
      </w:r>
      <w:r w:rsidR="00BE31B4">
        <w:t>draft recommendation</w:t>
      </w:r>
      <w:r w:rsidR="000409C3">
        <w:t xml:space="preserve"> </w:t>
      </w:r>
      <w:r w:rsidR="00733DA1">
        <w:t xml:space="preserve">contained in </w:t>
      </w:r>
      <w:r w:rsidR="00194AA9">
        <w:t>sect</w:t>
      </w:r>
      <w:r w:rsidR="000409C3">
        <w:t>ion</w:t>
      </w:r>
      <w:r w:rsidR="00680758">
        <w:t> </w:t>
      </w:r>
      <w:r w:rsidR="002563D8">
        <w:t>I</w:t>
      </w:r>
      <w:r w:rsidR="00AF358E">
        <w:t>V</w:t>
      </w:r>
      <w:r w:rsidR="0007424B">
        <w:t xml:space="preserve"> of </w:t>
      </w:r>
      <w:r w:rsidR="00680758">
        <w:t>the present</w:t>
      </w:r>
      <w:r w:rsidR="0007424B">
        <w:t xml:space="preserve"> document</w:t>
      </w:r>
      <w:r w:rsidR="00244878" w:rsidRPr="005C4BF9">
        <w:t>.</w:t>
      </w:r>
    </w:p>
    <w:p w14:paraId="73E65E53" w14:textId="646A0750" w:rsidR="009B6839" w:rsidRPr="005C4BF9" w:rsidRDefault="00FF375A" w:rsidP="009B6839">
      <w:pPr>
        <w:pStyle w:val="CBDNormalNumber"/>
      </w:pPr>
      <w:r>
        <w:t>I</w:t>
      </w:r>
      <w:r w:rsidR="00725247">
        <w:t>n</w:t>
      </w:r>
      <w:r w:rsidR="009B6839" w:rsidRPr="005C4BF9">
        <w:t xml:space="preserve"> its decision </w:t>
      </w:r>
      <w:hyperlink r:id="rId16" w:history="1">
        <w:r w:rsidR="009B6839" w:rsidRPr="00A81CD4">
          <w:rPr>
            <w:rStyle w:val="Hyperlink"/>
          </w:rPr>
          <w:t>15/15</w:t>
        </w:r>
      </w:hyperlink>
      <w:r w:rsidR="009B6839" w:rsidRPr="005C4BF9">
        <w:t xml:space="preserve">, the Conference of the Parties adopted the terms of reference for a full assessment of the amount of funds needed for the implementation of the </w:t>
      </w:r>
      <w:r w:rsidR="00F56509" w:rsidRPr="005C4BF9">
        <w:t>C</w:t>
      </w:r>
      <w:r w:rsidR="009B6839" w:rsidRPr="005C4BF9">
        <w:t xml:space="preserve">onvention and its </w:t>
      </w:r>
      <w:r w:rsidR="00F56509" w:rsidRPr="005C4BF9">
        <w:t>P</w:t>
      </w:r>
      <w:r w:rsidR="009B6839" w:rsidRPr="005C4BF9">
        <w:t xml:space="preserve">rotocols for the ninth replenishment period of the </w:t>
      </w:r>
      <w:r w:rsidR="00633948" w:rsidRPr="005C4BF9">
        <w:t>GEF</w:t>
      </w:r>
      <w:r w:rsidR="009B6839" w:rsidRPr="005C4BF9">
        <w:t xml:space="preserve"> </w:t>
      </w:r>
      <w:r w:rsidR="008E2E88" w:rsidRPr="005C4BF9">
        <w:t>T</w:t>
      </w:r>
      <w:r w:rsidR="009B6839" w:rsidRPr="005C4BF9">
        <w:t xml:space="preserve">rust </w:t>
      </w:r>
      <w:r w:rsidR="008E2E88" w:rsidRPr="005C4BF9">
        <w:t>F</w:t>
      </w:r>
      <w:r w:rsidR="009B6839" w:rsidRPr="005C4BF9">
        <w:t xml:space="preserve">und. </w:t>
      </w:r>
      <w:r w:rsidR="00D45B19">
        <w:t>In</w:t>
      </w:r>
      <w:r w:rsidR="006747F5">
        <w:t xml:space="preserve"> t</w:t>
      </w:r>
      <w:r w:rsidR="009B6839" w:rsidRPr="005C4BF9">
        <w:t>he terms of reference</w:t>
      </w:r>
      <w:r w:rsidR="006747F5">
        <w:t xml:space="preserve">, it </w:t>
      </w:r>
      <w:r w:rsidR="00656D3A">
        <w:t>wa</w:t>
      </w:r>
      <w:r w:rsidR="006747F5">
        <w:t>s</w:t>
      </w:r>
      <w:r w:rsidR="009B6839" w:rsidRPr="005C4BF9">
        <w:t xml:space="preserve"> state</w:t>
      </w:r>
      <w:r w:rsidR="006747F5">
        <w:t>d</w:t>
      </w:r>
      <w:r w:rsidR="009B6839" w:rsidRPr="005C4BF9">
        <w:t xml:space="preserve"> that </w:t>
      </w:r>
      <w:r w:rsidR="00D86E24">
        <w:t>an</w:t>
      </w:r>
      <w:r w:rsidR="009B6839" w:rsidRPr="005C4BF9">
        <w:t xml:space="preserve"> expert team w</w:t>
      </w:r>
      <w:r w:rsidR="00E97FC0">
        <w:t>ould</w:t>
      </w:r>
      <w:r w:rsidR="009B6839" w:rsidRPr="005C4BF9">
        <w:t xml:space="preserve"> make recommendations to the Executive Secretary for the elements and modalities of an online system to facilitate submissions by relevant Parties for future needs assessments. </w:t>
      </w:r>
    </w:p>
    <w:p w14:paraId="106C39BE" w14:textId="0204C5CE" w:rsidR="00BA09C5" w:rsidRPr="00CB486E" w:rsidRDefault="00BA603D" w:rsidP="00BA09C5">
      <w:pPr>
        <w:pStyle w:val="CBDNormalNumber"/>
      </w:pPr>
      <w:r>
        <w:lastRenderedPageBreak/>
        <w:t>In</w:t>
      </w:r>
      <w:r w:rsidRPr="005C4BF9">
        <w:t xml:space="preserve"> paragraph 40</w:t>
      </w:r>
      <w:r>
        <w:t xml:space="preserve"> of </w:t>
      </w:r>
      <w:r w:rsidR="005A2C3F" w:rsidRPr="005C4BF9">
        <w:t xml:space="preserve">its decision </w:t>
      </w:r>
      <w:hyperlink r:id="rId17" w:history="1">
        <w:r w:rsidR="005A2C3F" w:rsidRPr="00BA603D">
          <w:rPr>
            <w:rStyle w:val="Hyperlink"/>
          </w:rPr>
          <w:t>16/33</w:t>
        </w:r>
      </w:hyperlink>
      <w:r w:rsidR="005A2C3F" w:rsidRPr="005C4BF9">
        <w:t>, t</w:t>
      </w:r>
      <w:r w:rsidR="00BA09C5" w:rsidRPr="005C4BF9">
        <w:t xml:space="preserve">he Conference of the Parties requested </w:t>
      </w:r>
      <w:r w:rsidR="008C6C60">
        <w:t xml:space="preserve">the Executive Secretary </w:t>
      </w:r>
      <w:r w:rsidR="00BA09C5" w:rsidRPr="005C4BF9">
        <w:t xml:space="preserve">to prepare draft terms of reference for the seventh quadrennial review of the effectiveness of the financial mechanism, for consideration by the Subsidiary Body </w:t>
      </w:r>
      <w:r w:rsidR="000912D9">
        <w:t xml:space="preserve">on Implementation </w:t>
      </w:r>
      <w:r w:rsidR="00BA09C5" w:rsidRPr="005C4BF9">
        <w:t>and by the Conference of the Parties at its seventeenth meeting.</w:t>
      </w:r>
      <w:r w:rsidR="00FA64D4" w:rsidRPr="005C4BF9">
        <w:t xml:space="preserve"> </w:t>
      </w:r>
      <w:r w:rsidR="00FA64D4" w:rsidRPr="00130800">
        <w:t xml:space="preserve">The draft terms of reference are presented </w:t>
      </w:r>
      <w:r w:rsidR="00B358B0" w:rsidRPr="00130800">
        <w:t>in a</w:t>
      </w:r>
      <w:r w:rsidR="00FA64D4" w:rsidRPr="00130800">
        <w:t xml:space="preserve">nnex II </w:t>
      </w:r>
      <w:r w:rsidR="00B358B0" w:rsidRPr="00130800">
        <w:t>to</w:t>
      </w:r>
      <w:r w:rsidR="00FA64D4" w:rsidRPr="00130800">
        <w:t xml:space="preserve"> th</w:t>
      </w:r>
      <w:r w:rsidR="00B358B0" w:rsidRPr="00130800">
        <w:t>e</w:t>
      </w:r>
      <w:r w:rsidR="00FA64D4" w:rsidRPr="00130800">
        <w:t xml:space="preserve"> </w:t>
      </w:r>
      <w:r w:rsidR="00BE31B4" w:rsidRPr="00130800">
        <w:t>draft recommendation below</w:t>
      </w:r>
      <w:r w:rsidR="00FA64D4" w:rsidRPr="00130800">
        <w:t>.</w:t>
      </w:r>
    </w:p>
    <w:p w14:paraId="28DF76F6" w14:textId="45DA95C7" w:rsidR="00606853" w:rsidRPr="005C4BF9" w:rsidRDefault="00B358B0" w:rsidP="00606853">
      <w:pPr>
        <w:pStyle w:val="CBDNormalNumber"/>
      </w:pPr>
      <w:r>
        <w:t>In</w:t>
      </w:r>
      <w:r w:rsidRPr="005C4BF9">
        <w:t xml:space="preserve"> </w:t>
      </w:r>
      <w:r w:rsidR="00B45780" w:rsidRPr="005C4BF9">
        <w:t xml:space="preserve">paragraph </w:t>
      </w:r>
      <w:r w:rsidR="004901BE" w:rsidRPr="005C4BF9">
        <w:t>28</w:t>
      </w:r>
      <w:r w:rsidR="00037372" w:rsidRPr="005C4BF9">
        <w:t xml:space="preserve"> of the same decision</w:t>
      </w:r>
      <w:r w:rsidR="004901BE" w:rsidRPr="005C4BF9">
        <w:t xml:space="preserve">, </w:t>
      </w:r>
      <w:r w:rsidR="00606853" w:rsidRPr="005C4BF9">
        <w:t xml:space="preserve">the Conference of the Parties requested the Subsidiary Body </w:t>
      </w:r>
      <w:r w:rsidR="00CA0560" w:rsidRPr="005C4BF9">
        <w:t xml:space="preserve">to consider </w:t>
      </w:r>
      <w:r w:rsidR="00606853" w:rsidRPr="005C4BF9">
        <w:t xml:space="preserve">draft elements for further guidance </w:t>
      </w:r>
      <w:r w:rsidR="00F87159">
        <w:t xml:space="preserve">to GEF </w:t>
      </w:r>
      <w:r w:rsidR="00606853" w:rsidRPr="005C4BF9">
        <w:t xml:space="preserve">developed in response to its recommendation </w:t>
      </w:r>
      <w:hyperlink r:id="rId18" w:history="1">
        <w:r w:rsidR="00606853" w:rsidRPr="006A21FB">
          <w:rPr>
            <w:rStyle w:val="Hyperlink"/>
          </w:rPr>
          <w:t>4/4</w:t>
        </w:r>
      </w:hyperlink>
      <w:r w:rsidR="00606853" w:rsidRPr="005C4BF9">
        <w:t xml:space="preserve">, as contained in the annex to document </w:t>
      </w:r>
      <w:hyperlink r:id="rId19" w:history="1">
        <w:r w:rsidR="00606853" w:rsidRPr="00AC1BB4">
          <w:rPr>
            <w:rStyle w:val="Hyperlink"/>
          </w:rPr>
          <w:t>CBD/COP/16/6/Rev.1</w:t>
        </w:r>
      </w:hyperlink>
      <w:r w:rsidR="003E1ECE" w:rsidRPr="003E1ECE">
        <w:t>,</w:t>
      </w:r>
      <w:r w:rsidR="00606853" w:rsidRPr="005C4BF9">
        <w:t xml:space="preserve"> as well as additional text proposals</w:t>
      </w:r>
      <w:r w:rsidR="00606853" w:rsidRPr="005C4BF9">
        <w:rPr>
          <w:rStyle w:val="FootnoteReference"/>
        </w:rPr>
        <w:footnoteReference w:id="2"/>
      </w:r>
      <w:r w:rsidR="00606853" w:rsidRPr="005C4BF9">
        <w:t xml:space="preserve"> submitted at the sixteenth meeting of the Conference of the Parties. </w:t>
      </w:r>
      <w:r w:rsidR="00151E2E">
        <w:t xml:space="preserve">The </w:t>
      </w:r>
      <w:r w:rsidR="00205DD6" w:rsidRPr="005C4BF9">
        <w:t xml:space="preserve">draft additional guidance is </w:t>
      </w:r>
      <w:r w:rsidR="004A05AB">
        <w:t>provided</w:t>
      </w:r>
      <w:r w:rsidR="004A05AB" w:rsidRPr="005C4BF9">
        <w:t xml:space="preserve"> </w:t>
      </w:r>
      <w:r w:rsidR="00205DD6" w:rsidRPr="005C4BF9">
        <w:t xml:space="preserve">in </w:t>
      </w:r>
      <w:r w:rsidR="00EE7CD4">
        <w:t>a</w:t>
      </w:r>
      <w:r w:rsidR="00205DD6" w:rsidRPr="005C4BF9">
        <w:t xml:space="preserve">nnex III </w:t>
      </w:r>
      <w:r w:rsidR="00EE7CD4">
        <w:t>to</w:t>
      </w:r>
      <w:r w:rsidR="00205DD6" w:rsidRPr="005C4BF9">
        <w:t xml:space="preserve"> th</w:t>
      </w:r>
      <w:r w:rsidR="00EE7CD4">
        <w:t>e</w:t>
      </w:r>
      <w:r w:rsidR="00205DD6" w:rsidRPr="005C4BF9">
        <w:t xml:space="preserve"> </w:t>
      </w:r>
      <w:r w:rsidR="006D611B">
        <w:t xml:space="preserve">draft </w:t>
      </w:r>
      <w:r w:rsidR="00507CC8">
        <w:t>recommendation below.</w:t>
      </w:r>
      <w:r w:rsidR="00205DD6" w:rsidRPr="005C4BF9">
        <w:t xml:space="preserve"> </w:t>
      </w:r>
    </w:p>
    <w:p w14:paraId="08F49EF5" w14:textId="50D0DD05" w:rsidR="00BA09C5" w:rsidRPr="005C4BF9" w:rsidRDefault="00BA09C5">
      <w:pPr>
        <w:pStyle w:val="CBDNormalNumber"/>
      </w:pPr>
      <w:r w:rsidRPr="005C4BF9">
        <w:t>The present note has been prepared to assist the Subsidiary Body on Implementation in its consideration of these and related matters.</w:t>
      </w:r>
    </w:p>
    <w:p w14:paraId="0D543C0B" w14:textId="3CA70999" w:rsidR="00B27D8A" w:rsidRPr="00EE7CD4" w:rsidRDefault="00B27D8A" w:rsidP="00D26ABD">
      <w:pPr>
        <w:pStyle w:val="CBDH1"/>
      </w:pPr>
      <w:r w:rsidRPr="00AF2E06">
        <w:t>II.</w:t>
      </w:r>
      <w:r w:rsidR="00EE7CD4">
        <w:tab/>
      </w:r>
      <w:r w:rsidR="000F3F4D" w:rsidRPr="00EE7CD4">
        <w:t>F</w:t>
      </w:r>
      <w:r w:rsidR="00AE775F" w:rsidRPr="00EE7CD4">
        <w:t xml:space="preserve">unding needs assessment for </w:t>
      </w:r>
      <w:r w:rsidR="002448C8">
        <w:t>the ninth</w:t>
      </w:r>
      <w:r w:rsidR="00AE775F" w:rsidRPr="00EE7CD4">
        <w:t xml:space="preserve"> </w:t>
      </w:r>
      <w:r w:rsidR="00244878" w:rsidRPr="00EE7CD4">
        <w:t xml:space="preserve">replenishment </w:t>
      </w:r>
      <w:r w:rsidR="002448C8">
        <w:t xml:space="preserve">of the </w:t>
      </w:r>
      <w:r w:rsidR="00862AA2">
        <w:br/>
      </w:r>
      <w:r w:rsidR="002448C8">
        <w:t xml:space="preserve">Global Environment Facility </w:t>
      </w:r>
      <w:r w:rsidR="00345041">
        <w:t>T</w:t>
      </w:r>
      <w:r w:rsidR="00F816CD">
        <w:t xml:space="preserve">rust </w:t>
      </w:r>
      <w:r w:rsidR="00345041">
        <w:t>F</w:t>
      </w:r>
      <w:r w:rsidR="00F816CD">
        <w:t xml:space="preserve">und </w:t>
      </w:r>
      <w:r w:rsidR="00A6685A" w:rsidRPr="005C4BF9">
        <w:t>(July 2026</w:t>
      </w:r>
      <w:r w:rsidR="00A6685A">
        <w:t>–</w:t>
      </w:r>
      <w:r w:rsidR="00A6685A" w:rsidRPr="005C4BF9">
        <w:t>June 2030)</w:t>
      </w:r>
    </w:p>
    <w:p w14:paraId="74482BBA" w14:textId="02A4C8B7" w:rsidR="009637C2" w:rsidRPr="001C2669" w:rsidRDefault="004936AF">
      <w:pPr>
        <w:pStyle w:val="CBDNormalNumber"/>
      </w:pPr>
      <w:r w:rsidRPr="005C4BF9">
        <w:t xml:space="preserve">In </w:t>
      </w:r>
      <w:r w:rsidR="0088228F" w:rsidRPr="005C4BF9">
        <w:t xml:space="preserve">response to </w:t>
      </w:r>
      <w:r w:rsidR="009E6BF0">
        <w:t xml:space="preserve">the request contained in </w:t>
      </w:r>
      <w:r w:rsidR="009F1A22" w:rsidRPr="005C4BF9">
        <w:t>paragraph 24</w:t>
      </w:r>
      <w:r w:rsidR="0091421E" w:rsidRPr="005C4BF9">
        <w:t xml:space="preserve"> of decision </w:t>
      </w:r>
      <w:hyperlink r:id="rId20" w:history="1">
        <w:r w:rsidR="0091421E" w:rsidRPr="00C03134">
          <w:rPr>
            <w:rStyle w:val="Hyperlink"/>
          </w:rPr>
          <w:t>16/33</w:t>
        </w:r>
      </w:hyperlink>
      <w:r w:rsidR="009F1A22" w:rsidRPr="005C4BF9">
        <w:t xml:space="preserve">, </w:t>
      </w:r>
      <w:r w:rsidRPr="005C4BF9">
        <w:t xml:space="preserve">the </w:t>
      </w:r>
      <w:r w:rsidR="00EE7EDB" w:rsidRPr="005C4BF9">
        <w:t>Secretariat</w:t>
      </w:r>
      <w:r w:rsidR="00FD20C8" w:rsidRPr="005C4BF9">
        <w:t xml:space="preserve"> issued notifications </w:t>
      </w:r>
      <w:hyperlink r:id="rId21" w:history="1">
        <w:r w:rsidR="00FD20C8" w:rsidRPr="00A06F54">
          <w:rPr>
            <w:rStyle w:val="Hyperlink"/>
          </w:rPr>
          <w:t>2025-066</w:t>
        </w:r>
      </w:hyperlink>
      <w:r w:rsidR="00553386" w:rsidRPr="005C4BF9">
        <w:t xml:space="preserve">, </w:t>
      </w:r>
      <w:hyperlink r:id="rId22" w:history="1">
        <w:r w:rsidR="00FD20C8" w:rsidRPr="003B0E4A">
          <w:rPr>
            <w:rStyle w:val="Hyperlink"/>
          </w:rPr>
          <w:t>2025-086</w:t>
        </w:r>
      </w:hyperlink>
      <w:r w:rsidR="00FD20C8" w:rsidRPr="005C4BF9">
        <w:t xml:space="preserve"> and </w:t>
      </w:r>
      <w:hyperlink r:id="rId23" w:history="1">
        <w:r w:rsidR="00F06DA6" w:rsidRPr="000C71EC">
          <w:rPr>
            <w:rStyle w:val="Hyperlink"/>
          </w:rPr>
          <w:t>2025-110</w:t>
        </w:r>
      </w:hyperlink>
      <w:r w:rsidR="00A8488C" w:rsidRPr="005C4BF9">
        <w:t xml:space="preserve">, </w:t>
      </w:r>
      <w:r w:rsidRPr="005C4BF9">
        <w:t xml:space="preserve">compiled </w:t>
      </w:r>
      <w:r w:rsidR="005416E0" w:rsidRPr="005C4BF9">
        <w:t xml:space="preserve">information on </w:t>
      </w:r>
      <w:r w:rsidRPr="005C4BF9">
        <w:t>the funding needs from all eligible Parties through an online survey</w:t>
      </w:r>
      <w:r w:rsidR="00EE7EDB" w:rsidRPr="005C4BF9">
        <w:t xml:space="preserve"> based on the terms of reference provided in decision </w:t>
      </w:r>
      <w:hyperlink r:id="rId24" w:history="1">
        <w:r w:rsidR="00EE7EDB" w:rsidRPr="000C71EC">
          <w:rPr>
            <w:rStyle w:val="Hyperlink"/>
          </w:rPr>
          <w:t>15/15</w:t>
        </w:r>
      </w:hyperlink>
      <w:r w:rsidRPr="005C4BF9">
        <w:t xml:space="preserve"> and transmitted the results to the </w:t>
      </w:r>
      <w:r w:rsidR="000907EA" w:rsidRPr="005C4BF9">
        <w:t xml:space="preserve">GEF </w:t>
      </w:r>
      <w:r w:rsidRPr="005C4BF9">
        <w:t xml:space="preserve">Secretariat and the participants in the negotiations </w:t>
      </w:r>
      <w:r w:rsidR="00114A65">
        <w:t>for</w:t>
      </w:r>
      <w:r w:rsidRPr="005C4BF9">
        <w:t xml:space="preserve"> the ninth replenishment</w:t>
      </w:r>
      <w:r w:rsidR="00961CF2" w:rsidRPr="005C4BF9">
        <w:t xml:space="preserve"> cycle of </w:t>
      </w:r>
      <w:r w:rsidR="00105C5A">
        <w:t xml:space="preserve">the </w:t>
      </w:r>
      <w:r w:rsidR="00961CF2" w:rsidRPr="005C4BF9">
        <w:t xml:space="preserve">GEF </w:t>
      </w:r>
      <w:r w:rsidR="00104DE1">
        <w:t>T</w:t>
      </w:r>
      <w:r w:rsidR="00105C5A">
        <w:t xml:space="preserve">rust </w:t>
      </w:r>
      <w:r w:rsidR="00104DE1">
        <w:t>F</w:t>
      </w:r>
      <w:r w:rsidR="00105C5A">
        <w:t>und</w:t>
      </w:r>
      <w:r w:rsidR="001931D5">
        <w:t>.</w:t>
      </w:r>
      <w:r w:rsidR="000529E5" w:rsidRPr="001C2669">
        <w:t xml:space="preserve"> </w:t>
      </w:r>
    </w:p>
    <w:p w14:paraId="32F614E3" w14:textId="33A5554B" w:rsidR="00D97515" w:rsidRPr="005C4BF9" w:rsidRDefault="00B90F94" w:rsidP="00272636">
      <w:pPr>
        <w:pStyle w:val="CBDNormalNumber"/>
      </w:pPr>
      <w:r>
        <w:t>Through t</w:t>
      </w:r>
      <w:r w:rsidR="00D97515" w:rsidRPr="005C4BF9">
        <w:t xml:space="preserve">he compilation </w:t>
      </w:r>
      <w:r w:rsidR="008D6D97" w:rsidRPr="005C4BF9">
        <w:t xml:space="preserve">and analysis </w:t>
      </w:r>
      <w:r w:rsidR="00D97515" w:rsidRPr="005C4BF9">
        <w:t xml:space="preserve">of </w:t>
      </w:r>
      <w:r w:rsidR="006A477F">
        <w:t xml:space="preserve">the </w:t>
      </w:r>
      <w:r w:rsidR="00D97515" w:rsidRPr="005C4BF9">
        <w:t>information</w:t>
      </w:r>
      <w:r w:rsidR="007E1607">
        <w:t xml:space="preserve"> submitted</w:t>
      </w:r>
      <w:r>
        <w:t xml:space="preserve">, it </w:t>
      </w:r>
      <w:r w:rsidR="002B5E46">
        <w:t>wa</w:t>
      </w:r>
      <w:r>
        <w:t>s</w:t>
      </w:r>
      <w:r w:rsidR="00D97515" w:rsidRPr="005C4BF9">
        <w:t xml:space="preserve"> estimate</w:t>
      </w:r>
      <w:r>
        <w:t>d</w:t>
      </w:r>
      <w:r w:rsidR="00D97515" w:rsidRPr="005C4BF9">
        <w:t xml:space="preserve"> </w:t>
      </w:r>
      <w:r w:rsidR="00807607" w:rsidRPr="005C4BF9">
        <w:t xml:space="preserve">that </w:t>
      </w:r>
      <w:r w:rsidR="0013041B" w:rsidRPr="00B80D40">
        <w:t>about</w:t>
      </w:r>
      <w:r w:rsidR="001B2D5D" w:rsidRPr="00B80D40">
        <w:t xml:space="preserve"> 5</w:t>
      </w:r>
      <w:r w:rsidR="001E2B51" w:rsidRPr="00B80D40">
        <w:t> </w:t>
      </w:r>
      <w:r w:rsidR="00D92E97" w:rsidRPr="003B7BDE">
        <w:t xml:space="preserve">billion </w:t>
      </w:r>
      <w:r w:rsidR="004F7AF6" w:rsidRPr="003B7BDE">
        <w:t xml:space="preserve">United States dollars </w:t>
      </w:r>
      <w:r w:rsidR="006D74E7" w:rsidRPr="003B7BDE">
        <w:t>would</w:t>
      </w:r>
      <w:r w:rsidR="006D74E7">
        <w:t xml:space="preserve"> be </w:t>
      </w:r>
      <w:r w:rsidR="00D97515" w:rsidRPr="005C4BF9">
        <w:t xml:space="preserve">needed for the implementation of the Convention and its Protocols for the ninth replenishment period of the </w:t>
      </w:r>
      <w:r w:rsidR="00633948" w:rsidRPr="005C4BF9">
        <w:t>GEF</w:t>
      </w:r>
      <w:r w:rsidR="00D97515" w:rsidRPr="005C4BF9">
        <w:t xml:space="preserve"> Trust Fund. The estimate </w:t>
      </w:r>
      <w:r w:rsidR="006D74E7">
        <w:t>wa</w:t>
      </w:r>
      <w:r w:rsidR="00D97515" w:rsidRPr="005C4BF9">
        <w:t>s based on submissions received from 45 eligible Partie</w:t>
      </w:r>
      <w:r w:rsidR="007931BE" w:rsidRPr="005C4BF9">
        <w:t>s</w:t>
      </w:r>
      <w:r w:rsidR="00BA7E80" w:rsidRPr="005C4BF9">
        <w:t xml:space="preserve"> </w:t>
      </w:r>
      <w:r w:rsidR="00254B54">
        <w:t xml:space="preserve">related </w:t>
      </w:r>
      <w:r w:rsidR="00CB2700">
        <w:t>to</w:t>
      </w:r>
      <w:r w:rsidR="00BA7E80" w:rsidRPr="005C4BF9">
        <w:t xml:space="preserve"> their funding </w:t>
      </w:r>
      <w:r w:rsidR="00613FF9" w:rsidRPr="005C4BF9">
        <w:t>needs</w:t>
      </w:r>
      <w:r w:rsidR="00AE775F" w:rsidRPr="005C4BF9">
        <w:rPr>
          <w:rStyle w:val="FootnoteReference"/>
        </w:rPr>
        <w:footnoteReference w:id="3"/>
      </w:r>
      <w:r w:rsidR="00443C20" w:rsidRPr="005C4BF9">
        <w:t xml:space="preserve"> </w:t>
      </w:r>
      <w:r w:rsidR="004866E4" w:rsidRPr="005C4BF9">
        <w:t xml:space="preserve">and the </w:t>
      </w:r>
      <w:r w:rsidR="00BA7E80" w:rsidRPr="005C4BF9">
        <w:t xml:space="preserve">use of </w:t>
      </w:r>
      <w:r w:rsidR="00443C20" w:rsidRPr="005C4BF9">
        <w:t xml:space="preserve">a </w:t>
      </w:r>
      <w:r w:rsidR="004866E4" w:rsidRPr="005C4BF9">
        <w:t>regression model</w:t>
      </w:r>
      <w:r w:rsidR="00D97515" w:rsidRPr="005C4BF9">
        <w:t>. The assessment methodology combine</w:t>
      </w:r>
      <w:r w:rsidR="00CB2700">
        <w:t>d</w:t>
      </w:r>
      <w:r w:rsidR="00D97515" w:rsidRPr="005C4BF9">
        <w:t xml:space="preserve"> two approaches: a regression model trained on submitted data and an alternative ratio estimator based on </w:t>
      </w:r>
      <w:r w:rsidR="00EF3E42">
        <w:t>past</w:t>
      </w:r>
      <w:r w:rsidR="00331831">
        <w:t xml:space="preserve"> </w:t>
      </w:r>
      <w:r w:rsidR="00CA21B5">
        <w:t>System for Transparent Allocation of Resources</w:t>
      </w:r>
      <w:r w:rsidR="008A5465">
        <w:t xml:space="preserve"> </w:t>
      </w:r>
      <w:r w:rsidR="00D97515" w:rsidRPr="005C4BF9">
        <w:t>allocations.</w:t>
      </w:r>
    </w:p>
    <w:p w14:paraId="22928445" w14:textId="48320DA3" w:rsidR="009637C2" w:rsidRPr="005C4BF9" w:rsidRDefault="009637C2" w:rsidP="003E5A2B">
      <w:pPr>
        <w:pStyle w:val="CBDNormalNumber"/>
      </w:pPr>
      <w:proofErr w:type="gramStart"/>
      <w:r w:rsidRPr="005C4BF9">
        <w:t>A number of</w:t>
      </w:r>
      <w:proofErr w:type="gramEnd"/>
      <w:r w:rsidRPr="005C4BF9">
        <w:t xml:space="preserve"> Parties to the Cartagena Protocol on Biosafety identified their national funding priorities for biosafety that could be considered eligible for support under the financial mechanism for the period </w:t>
      </w:r>
      <w:r w:rsidR="00B250DF">
        <w:t xml:space="preserve">from </w:t>
      </w:r>
      <w:r w:rsidRPr="005C4BF9">
        <w:t>July 2026 to June 2030. Th</w:t>
      </w:r>
      <w:r w:rsidR="00D132D8">
        <w:t>at</w:t>
      </w:r>
      <w:r w:rsidRPr="005C4BF9">
        <w:t xml:space="preserve"> input is particularly important in </w:t>
      </w:r>
      <w:r w:rsidR="00AA22FC" w:rsidRPr="005C4BF9">
        <w:t xml:space="preserve">the </w:t>
      </w:r>
      <w:r w:rsidR="002D663D">
        <w:t>context</w:t>
      </w:r>
      <w:r w:rsidRPr="005C4BF9">
        <w:t xml:space="preserve"> of previous decisions of the </w:t>
      </w:r>
      <w:r w:rsidR="00B01FA0">
        <w:t>Conference of the Parties serving as the meeting of the Parties to the Protocol</w:t>
      </w:r>
      <w:r w:rsidR="00F2692D">
        <w:t>,</w:t>
      </w:r>
      <w:r w:rsidR="00B01FA0">
        <w:t xml:space="preserve"> </w:t>
      </w:r>
      <w:r w:rsidR="002C7994">
        <w:t>in</w:t>
      </w:r>
      <w:r w:rsidR="00130800">
        <w:t xml:space="preserve"> </w:t>
      </w:r>
      <w:r w:rsidRPr="005C4BF9">
        <w:t xml:space="preserve">which </w:t>
      </w:r>
      <w:r w:rsidR="008500A6" w:rsidRPr="005C4BF9">
        <w:t xml:space="preserve">concern </w:t>
      </w:r>
      <w:r w:rsidR="008500A6">
        <w:t xml:space="preserve">was </w:t>
      </w:r>
      <w:r w:rsidR="008500A6" w:rsidRPr="005C4BF9">
        <w:t xml:space="preserve">expressed </w:t>
      </w:r>
      <w:r w:rsidRPr="005C4BF9">
        <w:t>about the low uptake of biosafety projects during the sixth, seventh and eighth replenishment periods</w:t>
      </w:r>
      <w:r w:rsidR="001D37A7" w:rsidRPr="005C4BF9">
        <w:t xml:space="preserve"> of </w:t>
      </w:r>
      <w:r w:rsidR="00CE3C25">
        <w:t xml:space="preserve">the </w:t>
      </w:r>
      <w:r w:rsidR="001D37A7" w:rsidRPr="005C4BF9">
        <w:t>GEF</w:t>
      </w:r>
      <w:r w:rsidR="001731B7">
        <w:t xml:space="preserve"> </w:t>
      </w:r>
      <w:r w:rsidR="00104DE1">
        <w:t>T</w:t>
      </w:r>
      <w:r w:rsidR="001731B7">
        <w:t xml:space="preserve">rust </w:t>
      </w:r>
      <w:r w:rsidR="00104DE1">
        <w:t>F</w:t>
      </w:r>
      <w:r w:rsidR="001731B7">
        <w:t>und</w:t>
      </w:r>
      <w:r w:rsidRPr="005C4BF9">
        <w:t xml:space="preserve">. The inclusion of specific elements related to the Protocol in the forthcoming global assessment of funding needs </w:t>
      </w:r>
      <w:r w:rsidR="002A05DC">
        <w:t xml:space="preserve">will </w:t>
      </w:r>
      <w:r w:rsidRPr="005C4BF9">
        <w:t xml:space="preserve">therefore </w:t>
      </w:r>
      <w:r w:rsidR="002A05DC">
        <w:t xml:space="preserve">be </w:t>
      </w:r>
      <w:r w:rsidRPr="005C4BF9">
        <w:t>a significant development</w:t>
      </w:r>
      <w:r w:rsidR="002A05DC">
        <w:t>.</w:t>
      </w:r>
    </w:p>
    <w:p w14:paraId="7A562929" w14:textId="4DF6307A" w:rsidR="004936AF" w:rsidRPr="005C4BF9" w:rsidRDefault="00567D22" w:rsidP="004936AF">
      <w:pPr>
        <w:pStyle w:val="CBDNormalNumber"/>
      </w:pPr>
      <w:r w:rsidRPr="005C4BF9">
        <w:t xml:space="preserve">The compilation </w:t>
      </w:r>
      <w:r w:rsidR="00587C67" w:rsidRPr="005C4BF9">
        <w:t xml:space="preserve">of information on funding needs </w:t>
      </w:r>
      <w:r w:rsidR="00967520">
        <w:t>will</w:t>
      </w:r>
      <w:r w:rsidR="007470B4">
        <w:t xml:space="preserve"> be made</w:t>
      </w:r>
      <w:r w:rsidR="007470B4" w:rsidRPr="005C4BF9">
        <w:t xml:space="preserve"> </w:t>
      </w:r>
      <w:r w:rsidRPr="005C4BF9">
        <w:t xml:space="preserve">available </w:t>
      </w:r>
      <w:r w:rsidR="00A14300" w:rsidRPr="005C4BF9">
        <w:t>i</w:t>
      </w:r>
      <w:r w:rsidRPr="005C4BF9">
        <w:t xml:space="preserve">n </w:t>
      </w:r>
      <w:r w:rsidR="000A0B93">
        <w:t xml:space="preserve">document </w:t>
      </w:r>
      <w:hyperlink r:id="rId25" w:history="1">
        <w:r w:rsidR="000A0B93" w:rsidRPr="00CA7F8D">
          <w:rPr>
            <w:rStyle w:val="Hyperlink"/>
          </w:rPr>
          <w:t>CBD/</w:t>
        </w:r>
        <w:r w:rsidR="00587C67" w:rsidRPr="00AF2E06">
          <w:rPr>
            <w:rStyle w:val="Hyperlink"/>
          </w:rPr>
          <w:t>SBI/6/INF</w:t>
        </w:r>
        <w:r w:rsidR="00A100CF" w:rsidRPr="00AF2E06">
          <w:rPr>
            <w:rStyle w:val="Hyperlink"/>
          </w:rPr>
          <w:t>/</w:t>
        </w:r>
        <w:r w:rsidR="00C619D6" w:rsidRPr="00AF2E06">
          <w:rPr>
            <w:rStyle w:val="Hyperlink"/>
          </w:rPr>
          <w:t>13</w:t>
        </w:r>
      </w:hyperlink>
      <w:r w:rsidRPr="00C619D6">
        <w:t>.</w:t>
      </w:r>
    </w:p>
    <w:p w14:paraId="26F374C8" w14:textId="420ECD7E" w:rsidR="00722DAE" w:rsidRPr="005C4BF9" w:rsidRDefault="00D719A8" w:rsidP="006C672F">
      <w:pPr>
        <w:pStyle w:val="CBDH1"/>
      </w:pPr>
      <w:r>
        <w:t>II</w:t>
      </w:r>
      <w:r w:rsidR="002B1ADB" w:rsidRPr="005C4BF9">
        <w:t>I.</w:t>
      </w:r>
      <w:r w:rsidR="006C672F">
        <w:tab/>
      </w:r>
      <w:r w:rsidR="00722DAE" w:rsidRPr="005C4BF9">
        <w:t xml:space="preserve">Draft </w:t>
      </w:r>
      <w:r w:rsidR="00722DAE" w:rsidRPr="00623ED1">
        <w:t>element</w:t>
      </w:r>
      <w:r w:rsidR="002E3287" w:rsidRPr="00623ED1">
        <w:t>s</w:t>
      </w:r>
      <w:r w:rsidR="002B1ADB" w:rsidRPr="005C4BF9">
        <w:t xml:space="preserve"> for further guidance</w:t>
      </w:r>
      <w:r w:rsidR="00F87159">
        <w:t xml:space="preserve"> to </w:t>
      </w:r>
      <w:r w:rsidR="00345041">
        <w:t>the</w:t>
      </w:r>
      <w:r w:rsidR="00345041" w:rsidRPr="00345041">
        <w:t xml:space="preserve"> </w:t>
      </w:r>
      <w:r w:rsidR="00345041">
        <w:t>Global Environment Facility</w:t>
      </w:r>
      <w:r w:rsidR="00E002F5" w:rsidRPr="005C4BF9">
        <w:t xml:space="preserve"> developed in response to recommendation </w:t>
      </w:r>
      <w:hyperlink r:id="rId26" w:history="1">
        <w:r w:rsidR="00E002F5" w:rsidRPr="00662D5B">
          <w:rPr>
            <w:rStyle w:val="Hyperlink"/>
          </w:rPr>
          <w:t>4/4</w:t>
        </w:r>
      </w:hyperlink>
      <w:r w:rsidR="00E002F5" w:rsidRPr="005C4BF9">
        <w:t xml:space="preserve"> </w:t>
      </w:r>
      <w:r w:rsidR="005750DE">
        <w:t>of the Subsidiary Body on Implementation</w:t>
      </w:r>
    </w:p>
    <w:p w14:paraId="02A7C8EA" w14:textId="291BAB62" w:rsidR="002317C3" w:rsidRPr="005C4BF9" w:rsidRDefault="004E26BD">
      <w:pPr>
        <w:pStyle w:val="CBDNormalNumber"/>
      </w:pPr>
      <w:r>
        <w:t xml:space="preserve">Pursuant to </w:t>
      </w:r>
      <w:r w:rsidR="00141D75">
        <w:t xml:space="preserve">the request contained in paragraph </w:t>
      </w:r>
      <w:r w:rsidR="00FB5CB8">
        <w:t>28 of</w:t>
      </w:r>
      <w:r w:rsidR="00C50209" w:rsidRPr="005C4BF9">
        <w:t xml:space="preserve"> decision</w:t>
      </w:r>
      <w:r w:rsidR="00FB5CB8">
        <w:t xml:space="preserve"> 16/33</w:t>
      </w:r>
      <w:r w:rsidR="00C50209" w:rsidRPr="005C4BF9">
        <w:t xml:space="preserve">, draft elements for further guidance </w:t>
      </w:r>
      <w:r w:rsidR="00F87159">
        <w:t xml:space="preserve">to GEF </w:t>
      </w:r>
      <w:r w:rsidR="006627A0">
        <w:t xml:space="preserve">were </w:t>
      </w:r>
      <w:r w:rsidR="00C50209" w:rsidRPr="005C4BF9">
        <w:t xml:space="preserve">developed in response to recommendation </w:t>
      </w:r>
      <w:hyperlink r:id="rId27" w:history="1">
        <w:r w:rsidR="00C50209" w:rsidRPr="00123DAE">
          <w:rPr>
            <w:rStyle w:val="Hyperlink"/>
          </w:rPr>
          <w:t>4/4</w:t>
        </w:r>
      </w:hyperlink>
      <w:r w:rsidR="00E90860" w:rsidRPr="005C4BF9">
        <w:t xml:space="preserve"> of </w:t>
      </w:r>
      <w:r w:rsidR="0032160D" w:rsidRPr="005C4BF9">
        <w:t xml:space="preserve">the Subsidiary Body on </w:t>
      </w:r>
      <w:r w:rsidR="0032160D" w:rsidRPr="005C4BF9">
        <w:lastRenderedPageBreak/>
        <w:t>Implementation</w:t>
      </w:r>
      <w:r w:rsidR="000E3773">
        <w:t xml:space="preserve">. </w:t>
      </w:r>
      <w:r w:rsidR="0065705F">
        <w:t>As noted above, th</w:t>
      </w:r>
      <w:r w:rsidR="00593921">
        <w:t>e</w:t>
      </w:r>
      <w:r w:rsidR="007A1C24">
        <w:t xml:space="preserve"> </w:t>
      </w:r>
      <w:r w:rsidR="0026546C">
        <w:t>draft elements</w:t>
      </w:r>
      <w:r w:rsidR="0065705F">
        <w:t xml:space="preserve"> are </w:t>
      </w:r>
      <w:r w:rsidR="002F2DFE">
        <w:t xml:space="preserve">contained </w:t>
      </w:r>
      <w:r w:rsidR="00E632C9" w:rsidRPr="005C4BF9">
        <w:t xml:space="preserve">in </w:t>
      </w:r>
      <w:r w:rsidR="002E5B46">
        <w:t>a</w:t>
      </w:r>
      <w:r w:rsidR="00E632C9" w:rsidRPr="005C4BF9">
        <w:t xml:space="preserve">nnex </w:t>
      </w:r>
      <w:r w:rsidR="00073401" w:rsidRPr="005C4BF9">
        <w:t>II</w:t>
      </w:r>
      <w:r w:rsidR="00E632C9" w:rsidRPr="005C4BF9">
        <w:t xml:space="preserve">I </w:t>
      </w:r>
      <w:r w:rsidR="002E5B46">
        <w:t>to</w:t>
      </w:r>
      <w:r w:rsidR="002E5B46" w:rsidRPr="005C4BF9">
        <w:t xml:space="preserve"> </w:t>
      </w:r>
      <w:r w:rsidR="00E632C9" w:rsidRPr="005C4BF9">
        <w:t xml:space="preserve">the </w:t>
      </w:r>
      <w:r w:rsidR="00AF76E9" w:rsidRPr="001B25AF">
        <w:t>draft recommendation</w:t>
      </w:r>
      <w:r w:rsidR="00AF76E9">
        <w:t xml:space="preserve"> set out</w:t>
      </w:r>
      <w:r w:rsidR="00AF76E9" w:rsidRPr="001B25AF">
        <w:t xml:space="preserve"> below</w:t>
      </w:r>
      <w:r w:rsidR="00AF76E9">
        <w:t>.</w:t>
      </w:r>
    </w:p>
    <w:p w14:paraId="195F2B22" w14:textId="6AAD5F30" w:rsidR="00354E72" w:rsidRPr="005C4BF9" w:rsidRDefault="00354E72" w:rsidP="00AC698E">
      <w:pPr>
        <w:pStyle w:val="CBDNormalNumber"/>
      </w:pPr>
      <w:r w:rsidRPr="005C4BF9">
        <w:t xml:space="preserve">Further to relevant paragraphs of decisions </w:t>
      </w:r>
      <w:hyperlink r:id="rId28" w:history="1">
        <w:r w:rsidRPr="0049115A">
          <w:rPr>
            <w:rStyle w:val="Hyperlink"/>
          </w:rPr>
          <w:t>14/23</w:t>
        </w:r>
      </w:hyperlink>
      <w:r w:rsidR="00A4035D" w:rsidRPr="005C4BF9">
        <w:t xml:space="preserve"> and</w:t>
      </w:r>
      <w:r w:rsidRPr="005C4BF9">
        <w:t xml:space="preserve"> </w:t>
      </w:r>
      <w:hyperlink r:id="rId29" w:history="1">
        <w:r w:rsidRPr="00A17AC5">
          <w:rPr>
            <w:rStyle w:val="Hyperlink"/>
          </w:rPr>
          <w:t>15/15</w:t>
        </w:r>
      </w:hyperlink>
      <w:r w:rsidRPr="005C4BF9">
        <w:t xml:space="preserve">, the </w:t>
      </w:r>
      <w:r w:rsidR="00DD1C75" w:rsidRPr="005C4BF9">
        <w:t xml:space="preserve">Secretariat </w:t>
      </w:r>
      <w:r w:rsidRPr="005C4BF9">
        <w:t xml:space="preserve">has engaged with the multilateral development banks that are </w:t>
      </w:r>
      <w:r w:rsidR="008E6D27" w:rsidRPr="005C4BF9">
        <w:t xml:space="preserve">accredited </w:t>
      </w:r>
      <w:r w:rsidR="00236C68" w:rsidRPr="005C4BF9">
        <w:t xml:space="preserve">to </w:t>
      </w:r>
      <w:r w:rsidRPr="005C4BF9">
        <w:t xml:space="preserve">the </w:t>
      </w:r>
      <w:r w:rsidR="000907EA" w:rsidRPr="005C4BF9">
        <w:t>GEF</w:t>
      </w:r>
      <w:r w:rsidRPr="005C4BF9">
        <w:t xml:space="preserve"> </w:t>
      </w:r>
      <w:r w:rsidR="008E6D27" w:rsidRPr="005C4BF9">
        <w:t xml:space="preserve">Council </w:t>
      </w:r>
      <w:r w:rsidRPr="005C4BF9">
        <w:t xml:space="preserve">on the margins of the Assembly and Council meetings of </w:t>
      </w:r>
      <w:r w:rsidR="00780458" w:rsidRPr="005C4BF9">
        <w:t>GEF</w:t>
      </w:r>
      <w:r w:rsidRPr="005C4BF9">
        <w:t xml:space="preserve"> </w:t>
      </w:r>
      <w:r w:rsidR="00944EC3" w:rsidRPr="005C4BF9">
        <w:t>to</w:t>
      </w:r>
      <w:r w:rsidRPr="005C4BF9">
        <w:t xml:space="preserve"> address issues of common interest aligned with decisions of the Conference of the Parties</w:t>
      </w:r>
      <w:r w:rsidR="0020136B">
        <w:t xml:space="preserve"> to the Convention</w:t>
      </w:r>
      <w:r w:rsidRPr="005C4BF9">
        <w:t xml:space="preserve">. The Secretariat has interacted with other multilateral development banks and other international financial institutions that are not </w:t>
      </w:r>
      <w:r w:rsidR="00F75782" w:rsidRPr="005C4BF9">
        <w:t xml:space="preserve">accredited </w:t>
      </w:r>
      <w:r w:rsidR="00AD18CE" w:rsidRPr="005C4BF9">
        <w:t xml:space="preserve">to </w:t>
      </w:r>
      <w:r w:rsidRPr="005C4BF9">
        <w:t xml:space="preserve">the </w:t>
      </w:r>
      <w:r w:rsidR="00596A35" w:rsidRPr="005C4BF9">
        <w:t>GEF</w:t>
      </w:r>
      <w:r w:rsidR="00F75782" w:rsidRPr="005C4BF9">
        <w:t xml:space="preserve"> Council</w:t>
      </w:r>
      <w:r w:rsidR="005172ED">
        <w:t xml:space="preserve"> such as</w:t>
      </w:r>
      <w:r w:rsidRPr="005C4BF9">
        <w:t xml:space="preserve"> the Green Climate Fund, the United Nations Capital Development Fund, the International Monetary Fund</w:t>
      </w:r>
      <w:r w:rsidR="00F9401F" w:rsidRPr="005C4BF9">
        <w:t xml:space="preserve"> and other </w:t>
      </w:r>
      <w:r w:rsidRPr="005C4BF9">
        <w:t xml:space="preserve">financial institutions in the list of </w:t>
      </w:r>
      <w:r w:rsidR="00E67710">
        <w:t>official development assistance</w:t>
      </w:r>
      <w:r w:rsidRPr="005C4BF9">
        <w:t>-eligible international organi</w:t>
      </w:r>
      <w:r w:rsidR="00976048">
        <w:t>z</w:t>
      </w:r>
      <w:r w:rsidRPr="005C4BF9">
        <w:t>ations of the Organi</w:t>
      </w:r>
      <w:r w:rsidR="00976048">
        <w:t>s</w:t>
      </w:r>
      <w:r w:rsidRPr="005C4BF9">
        <w:t>ation for Economic Co</w:t>
      </w:r>
      <w:r w:rsidR="00976048">
        <w:t>-</w:t>
      </w:r>
      <w:r w:rsidRPr="005C4BF9">
        <w:t>operation and Development.</w:t>
      </w:r>
      <w:r w:rsidR="0035791C" w:rsidRPr="005C4BF9">
        <w:t xml:space="preserve"> The Secretariat has been monitoring </w:t>
      </w:r>
      <w:r w:rsidR="00C63E3A">
        <w:t xml:space="preserve">further </w:t>
      </w:r>
      <w:r w:rsidR="0035791C" w:rsidRPr="005C4BF9">
        <w:t xml:space="preserve">the list of other public and private financial institutions accredited </w:t>
      </w:r>
      <w:r w:rsidR="00003C16" w:rsidRPr="005C4BF9">
        <w:t xml:space="preserve">to </w:t>
      </w:r>
      <w:r w:rsidR="0035791C" w:rsidRPr="005C4BF9">
        <w:t xml:space="preserve">the Green Climate Fund </w:t>
      </w:r>
      <w:r w:rsidR="000C0F7A">
        <w:t xml:space="preserve">with respect to </w:t>
      </w:r>
      <w:r w:rsidR="0035791C" w:rsidRPr="005C4BF9">
        <w:t xml:space="preserve">their potential to contribute to the Convention, </w:t>
      </w:r>
      <w:r w:rsidR="000C0F7A">
        <w:t xml:space="preserve">the </w:t>
      </w:r>
      <w:r w:rsidR="0035791C" w:rsidRPr="005C4BF9">
        <w:t>Protocols and the Kunming-Montreal Global Biodiversity Framework.</w:t>
      </w:r>
    </w:p>
    <w:p w14:paraId="5DF8AD0F" w14:textId="6269EFDD" w:rsidR="00936CC7" w:rsidRPr="005C4BF9" w:rsidRDefault="002563D8" w:rsidP="0020136B">
      <w:pPr>
        <w:pStyle w:val="CBDH1"/>
      </w:pPr>
      <w:r>
        <w:t>I</w:t>
      </w:r>
      <w:r w:rsidR="00DF0360">
        <w:t>V</w:t>
      </w:r>
      <w:r w:rsidR="00936CC7" w:rsidRPr="005C4BF9">
        <w:t>.</w:t>
      </w:r>
      <w:r w:rsidR="00936CC7" w:rsidRPr="005C4BF9">
        <w:tab/>
      </w:r>
      <w:r w:rsidR="0046219F" w:rsidRPr="00623ED1">
        <w:t>Recommendation</w:t>
      </w:r>
    </w:p>
    <w:p w14:paraId="697E0041" w14:textId="212886AD" w:rsidR="000073D4" w:rsidRPr="005C4BF9" w:rsidRDefault="000073D4" w:rsidP="000073D4">
      <w:pPr>
        <w:pStyle w:val="CBDNormalNumber"/>
      </w:pPr>
      <w:r w:rsidRPr="005C4BF9">
        <w:t>The Subsidiary Body may wish to adopt a recommendation</w:t>
      </w:r>
      <w:r w:rsidR="00CC7A1E">
        <w:rPr>
          <w:rStyle w:val="FootnoteReference"/>
        </w:rPr>
        <w:footnoteReference w:id="4"/>
      </w:r>
      <w:r w:rsidRPr="005C4BF9">
        <w:t xml:space="preserve"> along the following lines:</w:t>
      </w:r>
    </w:p>
    <w:p w14:paraId="21DCAEC2" w14:textId="12420AEA" w:rsidR="000073D4" w:rsidRPr="005C4BF9" w:rsidRDefault="000073D4" w:rsidP="000073D4">
      <w:pPr>
        <w:pStyle w:val="CBDNormalNumber"/>
        <w:numPr>
          <w:ilvl w:val="0"/>
          <w:numId w:val="0"/>
        </w:numPr>
        <w:ind w:left="567"/>
        <w:rPr>
          <w:i/>
          <w:iCs/>
        </w:rPr>
      </w:pPr>
      <w:r w:rsidRPr="005C4BF9">
        <w:tab/>
      </w:r>
      <w:r w:rsidRPr="005C4BF9">
        <w:rPr>
          <w:i/>
          <w:iCs/>
        </w:rPr>
        <w:t xml:space="preserve">The Subsidiary Body on </w:t>
      </w:r>
      <w:r w:rsidR="00FD3888" w:rsidRPr="005C4BF9">
        <w:rPr>
          <w:i/>
          <w:iCs/>
        </w:rPr>
        <w:t xml:space="preserve">Implementation </w:t>
      </w:r>
    </w:p>
    <w:p w14:paraId="468708B3" w14:textId="1523ED4B" w:rsidR="002D6968" w:rsidRPr="005C4BF9" w:rsidRDefault="00A54F4D" w:rsidP="005B37FF">
      <w:pPr>
        <w:pStyle w:val="CBDNormalNumber"/>
        <w:numPr>
          <w:ilvl w:val="0"/>
          <w:numId w:val="0"/>
        </w:numPr>
        <w:ind w:left="567"/>
      </w:pPr>
      <w:r w:rsidRPr="005C4BF9">
        <w:rPr>
          <w:i/>
          <w:iCs/>
        </w:rPr>
        <w:tab/>
      </w:r>
      <w:r w:rsidR="002D6968" w:rsidRPr="005C4BF9">
        <w:rPr>
          <w:i/>
          <w:iCs/>
        </w:rPr>
        <w:t xml:space="preserve">Recommends </w:t>
      </w:r>
      <w:r w:rsidR="002D6968" w:rsidRPr="005C4BF9">
        <w:t>that</w:t>
      </w:r>
      <w:r w:rsidR="00B962BF">
        <w:t>,</w:t>
      </w:r>
      <w:r w:rsidR="002D6968" w:rsidRPr="005C4BF9">
        <w:t xml:space="preserve"> </w:t>
      </w:r>
      <w:r w:rsidR="00B962BF" w:rsidRPr="005C4BF9">
        <w:t>at its seventeenth meeting</w:t>
      </w:r>
      <w:r w:rsidR="00B962BF">
        <w:t>,</w:t>
      </w:r>
      <w:r w:rsidR="00B962BF" w:rsidRPr="005C4BF9">
        <w:t xml:space="preserve"> </w:t>
      </w:r>
      <w:r w:rsidR="002D6968" w:rsidRPr="005C4BF9">
        <w:t>the Conference of the Parties adopt</w:t>
      </w:r>
      <w:r w:rsidR="00E0502C">
        <w:t>s</w:t>
      </w:r>
      <w:r w:rsidR="002D6968" w:rsidRPr="005C4BF9">
        <w:t xml:space="preserve"> a decision along the following lines</w:t>
      </w:r>
      <w:r w:rsidR="00E85509" w:rsidRPr="005C4BF9">
        <w:t>:</w:t>
      </w:r>
    </w:p>
    <w:p w14:paraId="65905F9F" w14:textId="0BC6A417" w:rsidR="001A613B" w:rsidRPr="005C4BF9" w:rsidRDefault="002D6968" w:rsidP="00623ED1">
      <w:pPr>
        <w:pStyle w:val="CBDDesicionText"/>
      </w:pPr>
      <w:r w:rsidRPr="00623ED1">
        <w:rPr>
          <w:i/>
          <w:iCs/>
        </w:rPr>
        <w:t>The Conference of the Parties</w:t>
      </w:r>
      <w:r w:rsidRPr="005C4BF9">
        <w:t>,</w:t>
      </w:r>
    </w:p>
    <w:p w14:paraId="3A37B5C0" w14:textId="0130F29C" w:rsidR="00F81491" w:rsidRPr="005C4BF9" w:rsidRDefault="00F81491" w:rsidP="00623ED1">
      <w:pPr>
        <w:pStyle w:val="CBDDesicionText"/>
      </w:pPr>
      <w:r w:rsidRPr="005C4BF9">
        <w:rPr>
          <w:i/>
          <w:iCs/>
        </w:rPr>
        <w:t>Recalling</w:t>
      </w:r>
      <w:r w:rsidRPr="005C4BF9">
        <w:t xml:space="preserve"> </w:t>
      </w:r>
      <w:r w:rsidR="00810831">
        <w:t xml:space="preserve">its </w:t>
      </w:r>
      <w:r w:rsidRPr="005C4BF9">
        <w:t xml:space="preserve">decisions </w:t>
      </w:r>
      <w:hyperlink r:id="rId30" w:history="1">
        <w:r w:rsidRPr="00973C20">
          <w:rPr>
            <w:rStyle w:val="Hyperlink"/>
          </w:rPr>
          <w:t>15/15</w:t>
        </w:r>
      </w:hyperlink>
      <w:r w:rsidRPr="005C4BF9">
        <w:t xml:space="preserve"> </w:t>
      </w:r>
      <w:r w:rsidR="00810831">
        <w:t xml:space="preserve">of 19 December 2022 </w:t>
      </w:r>
      <w:r w:rsidRPr="005C4BF9">
        <w:t xml:space="preserve">and </w:t>
      </w:r>
      <w:hyperlink r:id="rId31" w:history="1">
        <w:r w:rsidRPr="00990465">
          <w:rPr>
            <w:rStyle w:val="Hyperlink"/>
          </w:rPr>
          <w:t>16/33</w:t>
        </w:r>
      </w:hyperlink>
      <w:r w:rsidRPr="005C4BF9">
        <w:t xml:space="preserve"> </w:t>
      </w:r>
      <w:r w:rsidR="00810831">
        <w:t>of 27 February 202</w:t>
      </w:r>
      <w:r w:rsidR="00E55645">
        <w:t>5</w:t>
      </w:r>
      <w:r w:rsidR="00810831">
        <w:t xml:space="preserve"> </w:t>
      </w:r>
      <w:r w:rsidRPr="005C4BF9">
        <w:t xml:space="preserve">pertaining to the assessment of funding needed by eligible Parties for the implementation of the Convention </w:t>
      </w:r>
      <w:r w:rsidR="00785854">
        <w:t>on Biological Diversity</w:t>
      </w:r>
      <w:r w:rsidR="00DE70CD">
        <w:rPr>
          <w:rStyle w:val="FootnoteReference"/>
        </w:rPr>
        <w:footnoteReference w:id="5"/>
      </w:r>
      <w:r w:rsidR="00785854">
        <w:t xml:space="preserve"> </w:t>
      </w:r>
      <w:r w:rsidRPr="005C4BF9">
        <w:t>and its Protocols for the ninth replenishment period of the Global Environment Facility Trust Fund (July 2026</w:t>
      </w:r>
      <w:r w:rsidR="00990465">
        <w:t>–</w:t>
      </w:r>
      <w:r w:rsidRPr="005C4BF9">
        <w:t>June 2030),</w:t>
      </w:r>
    </w:p>
    <w:p w14:paraId="04AB1B87" w14:textId="095D5EC1" w:rsidR="00F81491" w:rsidRPr="005C4BF9" w:rsidRDefault="00935886" w:rsidP="00623ED1">
      <w:pPr>
        <w:pStyle w:val="CBDDesicionText"/>
      </w:pPr>
      <w:r>
        <w:rPr>
          <w:i/>
        </w:rPr>
        <w:t>R</w:t>
      </w:r>
      <w:r w:rsidR="00F81491" w:rsidRPr="005C4BF9">
        <w:rPr>
          <w:i/>
        </w:rPr>
        <w:t>ecalling</w:t>
      </w:r>
      <w:r>
        <w:rPr>
          <w:i/>
        </w:rPr>
        <w:t xml:space="preserve"> also</w:t>
      </w:r>
      <w:r w:rsidR="00F81491" w:rsidRPr="005C4BF9">
        <w:t xml:space="preserve"> the four-year outcome-oriented framework of biodiversity programme priorities of the Convention and its Protocols for the ninth replenishment period of the </w:t>
      </w:r>
      <w:r w:rsidR="0055510E" w:rsidRPr="005C4BF9">
        <w:t xml:space="preserve">Global Environment Facility </w:t>
      </w:r>
      <w:r w:rsidR="00F81491" w:rsidRPr="005C4BF9">
        <w:t xml:space="preserve">Trust Fund contained in annex I to decision </w:t>
      </w:r>
      <w:hyperlink r:id="rId32" w:history="1">
        <w:r w:rsidR="00F81491" w:rsidRPr="002D477E">
          <w:rPr>
            <w:rStyle w:val="Hyperlink"/>
          </w:rPr>
          <w:t>16/33</w:t>
        </w:r>
      </w:hyperlink>
      <w:r w:rsidR="00F81491" w:rsidRPr="005C4BF9">
        <w:t>,</w:t>
      </w:r>
    </w:p>
    <w:p w14:paraId="334BBF18" w14:textId="0ABD9E96" w:rsidR="00F81491" w:rsidRPr="005C4BF9" w:rsidRDefault="00F81491" w:rsidP="00623ED1">
      <w:pPr>
        <w:pStyle w:val="CBDDesicionText"/>
      </w:pPr>
      <w:r w:rsidRPr="005C4BF9">
        <w:rPr>
          <w:i/>
        </w:rPr>
        <w:t>Recognizing</w:t>
      </w:r>
      <w:r w:rsidRPr="005C4BF9">
        <w:t xml:space="preserve"> that the </w:t>
      </w:r>
      <w:r w:rsidR="00C23C12">
        <w:t xml:space="preserve">Kunming-Montreal Global Biodiversity </w:t>
      </w:r>
      <w:r w:rsidRPr="005C4BF9">
        <w:t>Framework</w:t>
      </w:r>
      <w:r w:rsidR="00C23C12">
        <w:rPr>
          <w:rStyle w:val="FootnoteReference"/>
        </w:rPr>
        <w:footnoteReference w:id="6"/>
      </w:r>
      <w:r w:rsidRPr="005C4BF9">
        <w:t xml:space="preserve"> is relevant to all biodiversity</w:t>
      </w:r>
      <w:r w:rsidR="0053049B">
        <w:t>-</w:t>
      </w:r>
      <w:r w:rsidRPr="005C4BF9">
        <w:t xml:space="preserve">related conventions and other multilateral environmental agreements and the mandate of the </w:t>
      </w:r>
      <w:r w:rsidR="0055510E" w:rsidRPr="005C4BF9">
        <w:t>Global Environment Facility</w:t>
      </w:r>
      <w:r w:rsidRPr="005C4BF9">
        <w:t>,</w:t>
      </w:r>
    </w:p>
    <w:p w14:paraId="7BEEC645" w14:textId="09EB8249" w:rsidR="00F81491" w:rsidRPr="0078471C" w:rsidRDefault="00534579" w:rsidP="00091919">
      <w:pPr>
        <w:pStyle w:val="CBDDesicionText"/>
      </w:pPr>
      <w:r w:rsidRPr="00623ED1">
        <w:t>1.</w:t>
      </w:r>
      <w:r>
        <w:rPr>
          <w:i/>
          <w:iCs/>
        </w:rPr>
        <w:tab/>
      </w:r>
      <w:r w:rsidR="00F81491" w:rsidRPr="006D11B7">
        <w:rPr>
          <w:i/>
          <w:iCs/>
        </w:rPr>
        <w:t>Notes</w:t>
      </w:r>
      <w:r w:rsidR="00F81491" w:rsidRPr="006D11B7">
        <w:t xml:space="preserve"> </w:t>
      </w:r>
      <w:r w:rsidR="00F81491" w:rsidRPr="006D11B7">
        <w:rPr>
          <w:i/>
          <w:iCs/>
        </w:rPr>
        <w:t>with appreciation</w:t>
      </w:r>
      <w:r w:rsidR="00F81491" w:rsidRPr="006D11B7">
        <w:t xml:space="preserve"> the information on funding needs received from eligible developing country Parties and the</w:t>
      </w:r>
      <w:r w:rsidR="00AD1C70" w:rsidRPr="006D11B7">
        <w:t xml:space="preserve"> tr</w:t>
      </w:r>
      <w:r w:rsidR="0069259C" w:rsidRPr="006D11B7">
        <w:t>ansmission of the</w:t>
      </w:r>
      <w:r w:rsidR="00F81491" w:rsidRPr="006D11B7">
        <w:t xml:space="preserve"> </w:t>
      </w:r>
      <w:r w:rsidR="004F5FEB" w:rsidRPr="0078471C">
        <w:t xml:space="preserve">compilation and </w:t>
      </w:r>
      <w:r w:rsidR="00F81491" w:rsidRPr="0078471C">
        <w:t xml:space="preserve">analysis </w:t>
      </w:r>
      <w:r w:rsidR="00FF0C91" w:rsidRPr="0078471C">
        <w:t xml:space="preserve">of that information </w:t>
      </w:r>
      <w:r w:rsidR="00F81491" w:rsidRPr="0078471C">
        <w:t xml:space="preserve">by the Secretariat </w:t>
      </w:r>
      <w:r w:rsidR="008E1C50" w:rsidRPr="0078471C">
        <w:t>of the Convention on Biological Diversity</w:t>
      </w:r>
      <w:r w:rsidR="006D11B7" w:rsidRPr="0078471C">
        <w:t>, which informed</w:t>
      </w:r>
      <w:r w:rsidR="008E1C50" w:rsidRPr="0078471C">
        <w:t xml:space="preserve"> </w:t>
      </w:r>
      <w:r w:rsidR="00F81491" w:rsidRPr="0078471C">
        <w:t xml:space="preserve">the negotiations </w:t>
      </w:r>
      <w:r w:rsidR="007D49A9" w:rsidRPr="0078471C">
        <w:t>for</w:t>
      </w:r>
      <w:r w:rsidR="00F81491" w:rsidRPr="0078471C">
        <w:t xml:space="preserve"> the ninth replenishment of the </w:t>
      </w:r>
      <w:r w:rsidR="00010565" w:rsidRPr="0078471C">
        <w:t xml:space="preserve">Global Environment Facility </w:t>
      </w:r>
      <w:r w:rsidR="00F81491" w:rsidRPr="0078471C">
        <w:t>Trust Fund</w:t>
      </w:r>
      <w:r w:rsidR="00862AA2" w:rsidRPr="0078471C">
        <w:t xml:space="preserve"> (July 2026–June 2030)</w:t>
      </w:r>
      <w:r w:rsidR="00F81491" w:rsidRPr="0078471C">
        <w:t xml:space="preserve">; </w:t>
      </w:r>
    </w:p>
    <w:p w14:paraId="12393B02" w14:textId="1467D366" w:rsidR="00F81491" w:rsidRPr="0078471C" w:rsidRDefault="00534579" w:rsidP="00091919">
      <w:pPr>
        <w:pStyle w:val="CBDDesicionText"/>
      </w:pPr>
      <w:r w:rsidRPr="0078471C">
        <w:rPr>
          <w:iCs/>
        </w:rPr>
        <w:t>2.</w:t>
      </w:r>
      <w:r w:rsidRPr="0078471C">
        <w:rPr>
          <w:i/>
        </w:rPr>
        <w:tab/>
      </w:r>
      <w:r w:rsidR="003B7BDE" w:rsidRPr="0078471C">
        <w:rPr>
          <w:i/>
        </w:rPr>
        <w:t>Notes</w:t>
      </w:r>
      <w:r w:rsidR="00F81491" w:rsidRPr="0078471C">
        <w:rPr>
          <w:i/>
        </w:rPr>
        <w:t xml:space="preserve"> </w:t>
      </w:r>
      <w:r w:rsidR="007C383B" w:rsidRPr="0078471C">
        <w:rPr>
          <w:iCs/>
        </w:rPr>
        <w:t xml:space="preserve">that </w:t>
      </w:r>
      <w:r w:rsidR="00F81491" w:rsidRPr="0078471C">
        <w:t xml:space="preserve">the funding needed by eligible Parties to fulfil their obligations under the Convention and its Protocols, </w:t>
      </w:r>
      <w:r w:rsidR="00DE33EC" w:rsidRPr="0078471C">
        <w:t xml:space="preserve">and </w:t>
      </w:r>
      <w:r w:rsidR="00F81491" w:rsidRPr="0078471C">
        <w:t xml:space="preserve">in particular to implement the </w:t>
      </w:r>
      <w:r w:rsidR="00E32AE7" w:rsidRPr="0078471C">
        <w:t xml:space="preserve">Kunming-Montreal Global Biodiversity </w:t>
      </w:r>
      <w:r w:rsidR="00F81491" w:rsidRPr="0078471C">
        <w:t xml:space="preserve">Framework, for the period </w:t>
      </w:r>
      <w:r w:rsidR="00814D1C" w:rsidRPr="0078471C">
        <w:t xml:space="preserve">from </w:t>
      </w:r>
      <w:r w:rsidR="00F81491" w:rsidRPr="0078471C">
        <w:t>July 2026 to June 2030</w:t>
      </w:r>
      <w:r w:rsidR="00C77A49" w:rsidRPr="0078471C">
        <w:t xml:space="preserve"> is </w:t>
      </w:r>
      <w:r w:rsidR="001B2D5D" w:rsidRPr="00B80D40">
        <w:t xml:space="preserve">estimated </w:t>
      </w:r>
      <w:r w:rsidR="0013041B" w:rsidRPr="00B80D40">
        <w:t>at about</w:t>
      </w:r>
      <w:r w:rsidR="001B2D5D" w:rsidRPr="00B80D40">
        <w:t xml:space="preserve"> 5</w:t>
      </w:r>
      <w:r w:rsidR="004A05AB" w:rsidRPr="0078471C">
        <w:t> </w:t>
      </w:r>
      <w:r w:rsidR="00C77A49" w:rsidRPr="0078471C">
        <w:t>billion United States dollars</w:t>
      </w:r>
      <w:r w:rsidR="00F81491" w:rsidRPr="0078471C">
        <w:t>;</w:t>
      </w:r>
    </w:p>
    <w:p w14:paraId="38996B9B" w14:textId="5ABD1150" w:rsidR="00F81491" w:rsidRPr="005C4BF9" w:rsidRDefault="00534579" w:rsidP="00091919">
      <w:pPr>
        <w:pStyle w:val="CBDDesicionText"/>
      </w:pPr>
      <w:r w:rsidRPr="0078471C">
        <w:rPr>
          <w:iCs/>
        </w:rPr>
        <w:t>3.</w:t>
      </w:r>
      <w:r w:rsidRPr="0078471C">
        <w:rPr>
          <w:i/>
        </w:rPr>
        <w:tab/>
      </w:r>
      <w:r w:rsidR="00F81491" w:rsidRPr="0078471C">
        <w:rPr>
          <w:i/>
        </w:rPr>
        <w:t>Reiterate</w:t>
      </w:r>
      <w:r w:rsidR="000F3359" w:rsidRPr="0078471C">
        <w:rPr>
          <w:i/>
        </w:rPr>
        <w:t>s</w:t>
      </w:r>
      <w:r w:rsidR="00F81491" w:rsidRPr="0078471C">
        <w:rPr>
          <w:i/>
        </w:rPr>
        <w:t xml:space="preserve"> </w:t>
      </w:r>
      <w:r w:rsidR="006D11B7" w:rsidRPr="00B80D40">
        <w:rPr>
          <w:iCs/>
        </w:rPr>
        <w:t>its</w:t>
      </w:r>
      <w:r w:rsidR="00F81491" w:rsidRPr="0078471C">
        <w:rPr>
          <w:iCs/>
        </w:rPr>
        <w:t xml:space="preserve"> </w:t>
      </w:r>
      <w:r w:rsidR="006D11B7" w:rsidRPr="0078471C">
        <w:rPr>
          <w:iCs/>
        </w:rPr>
        <w:t>appreciation</w:t>
      </w:r>
      <w:r w:rsidR="00F81491" w:rsidRPr="0078471C">
        <w:rPr>
          <w:iCs/>
        </w:rPr>
        <w:t xml:space="preserve"> </w:t>
      </w:r>
      <w:r w:rsidR="006C6E6D" w:rsidRPr="0078471C">
        <w:rPr>
          <w:iCs/>
        </w:rPr>
        <w:t>to</w:t>
      </w:r>
      <w:r w:rsidR="00F81491" w:rsidRPr="0078471C">
        <w:rPr>
          <w:i/>
        </w:rPr>
        <w:t xml:space="preserve"> </w:t>
      </w:r>
      <w:r w:rsidR="00F81491" w:rsidRPr="0078471C">
        <w:rPr>
          <w:iCs/>
        </w:rPr>
        <w:t>d</w:t>
      </w:r>
      <w:r w:rsidR="00F81491" w:rsidRPr="0078471C">
        <w:t xml:space="preserve">eveloped country Parties, other Parties that voluntarily assume the obligations of developed country Parties and other </w:t>
      </w:r>
      <w:r w:rsidR="00A62E40" w:rsidRPr="0078471C">
        <w:t xml:space="preserve">countries </w:t>
      </w:r>
      <w:r w:rsidR="00F81491" w:rsidRPr="0078471C">
        <w:t>t</w:t>
      </w:r>
      <w:r w:rsidR="006D11B7" w:rsidRPr="0078471C">
        <w:t>hat</w:t>
      </w:r>
      <w:r w:rsidR="00F81491" w:rsidRPr="0078471C">
        <w:t xml:space="preserve"> </w:t>
      </w:r>
      <w:r w:rsidR="006D11B7" w:rsidRPr="0078471C">
        <w:t>contributed</w:t>
      </w:r>
      <w:r w:rsidR="001C0654" w:rsidRPr="0078471C">
        <w:t xml:space="preserve"> </w:t>
      </w:r>
      <w:r w:rsidR="00244962" w:rsidRPr="0078471C">
        <w:t>actively</w:t>
      </w:r>
      <w:r w:rsidR="00534F1E" w:rsidRPr="0078471C">
        <w:t xml:space="preserve"> </w:t>
      </w:r>
      <w:r w:rsidR="006D11B7" w:rsidRPr="0078471C">
        <w:t>to</w:t>
      </w:r>
      <w:r w:rsidR="001C0654" w:rsidRPr="0078471C">
        <w:t xml:space="preserve"> the</w:t>
      </w:r>
      <w:r w:rsidR="00F81491" w:rsidRPr="0078471C">
        <w:t xml:space="preserve"> </w:t>
      </w:r>
      <w:r w:rsidR="00B74648" w:rsidRPr="0078471C">
        <w:t xml:space="preserve">ninth replenishment of the </w:t>
      </w:r>
      <w:bookmarkStart w:id="1" w:name="_Hlk217985619"/>
      <w:r w:rsidR="00587121" w:rsidRPr="0078471C">
        <w:t xml:space="preserve">Global Environment Facility </w:t>
      </w:r>
      <w:bookmarkEnd w:id="1"/>
      <w:r w:rsidR="00B74648" w:rsidRPr="0078471C">
        <w:t xml:space="preserve">Trust Fund </w:t>
      </w:r>
      <w:r w:rsidR="008E1C50" w:rsidRPr="0078471C">
        <w:lastRenderedPageBreak/>
        <w:t>in</w:t>
      </w:r>
      <w:r w:rsidR="00B74648" w:rsidRPr="0078471C">
        <w:t xml:space="preserve"> support </w:t>
      </w:r>
      <w:r w:rsidR="00E33062" w:rsidRPr="0078471C">
        <w:t xml:space="preserve">of </w:t>
      </w:r>
      <w:r w:rsidR="00B74648" w:rsidRPr="0078471C">
        <w:t>eligible developing country Parties</w:t>
      </w:r>
      <w:r w:rsidR="00B74648" w:rsidRPr="005C4BF9">
        <w:t>, in particular the least developed countries and small island developing States</w:t>
      </w:r>
      <w:r w:rsidR="00643AD9">
        <w:t xml:space="preserve"> among them</w:t>
      </w:r>
      <w:r w:rsidR="00B74648" w:rsidRPr="005C4BF9">
        <w:t>, and Parties with economies in transition</w:t>
      </w:r>
      <w:r w:rsidR="00F81491" w:rsidRPr="005C4BF9">
        <w:t>;</w:t>
      </w:r>
    </w:p>
    <w:p w14:paraId="70C1F5C4" w14:textId="1DBB9C6D" w:rsidR="00F81491" w:rsidRPr="005C4BF9" w:rsidRDefault="00534579" w:rsidP="00091919">
      <w:pPr>
        <w:pStyle w:val="CBDDesicionText"/>
      </w:pPr>
      <w:r w:rsidRPr="00091919">
        <w:rPr>
          <w:iCs/>
        </w:rPr>
        <w:t>4.</w:t>
      </w:r>
      <w:r>
        <w:rPr>
          <w:i/>
        </w:rPr>
        <w:tab/>
      </w:r>
      <w:bookmarkStart w:id="2" w:name="_Hlk217985548"/>
      <w:r w:rsidR="00E22C4F">
        <w:rPr>
          <w:i/>
        </w:rPr>
        <w:t>C</w:t>
      </w:r>
      <w:r w:rsidR="00F81491" w:rsidRPr="005C4BF9">
        <w:rPr>
          <w:i/>
        </w:rPr>
        <w:t>alls upon</w:t>
      </w:r>
      <w:r w:rsidR="00F81491" w:rsidRPr="005C4BF9">
        <w:t xml:space="preserve"> developed country Parties and Parties that voluntarily assume the obligations of developed country Parties, and invites other Governments </w:t>
      </w:r>
      <w:bookmarkStart w:id="3" w:name="_Hlk217985701"/>
      <w:r w:rsidR="00F81491" w:rsidRPr="005C4BF9">
        <w:t xml:space="preserve">and </w:t>
      </w:r>
      <w:bookmarkEnd w:id="2"/>
      <w:r w:rsidR="00F81491" w:rsidRPr="005C4BF9">
        <w:t>non-sovereign contributors</w:t>
      </w:r>
      <w:bookmarkEnd w:id="3"/>
      <w:r w:rsidR="00F81491" w:rsidRPr="005C4BF9">
        <w:t xml:space="preserve">, such as the private sector and philanthropic organizations, </w:t>
      </w:r>
      <w:bookmarkStart w:id="4" w:name="_Hlk217985735"/>
      <w:r w:rsidR="00F81491" w:rsidRPr="005C4BF9">
        <w:t xml:space="preserve">to make or increase their contributions </w:t>
      </w:r>
      <w:bookmarkEnd w:id="4"/>
      <w:r w:rsidR="00F81491" w:rsidRPr="005C4BF9">
        <w:t>to the Global Biodiversity Framework Fund;</w:t>
      </w:r>
    </w:p>
    <w:p w14:paraId="3E90BCEB" w14:textId="7957A6E8" w:rsidR="0050290F" w:rsidRPr="005C4BF9" w:rsidRDefault="00534579" w:rsidP="00091919">
      <w:pPr>
        <w:pStyle w:val="CBDDesicionText"/>
      </w:pPr>
      <w:r w:rsidRPr="00091919">
        <w:t>5.</w:t>
      </w:r>
      <w:r>
        <w:rPr>
          <w:i/>
          <w:iCs/>
        </w:rPr>
        <w:tab/>
      </w:r>
      <w:r w:rsidR="00964DA4" w:rsidRPr="005C4BF9">
        <w:rPr>
          <w:i/>
          <w:iCs/>
        </w:rPr>
        <w:t>Adopt</w:t>
      </w:r>
      <w:r w:rsidR="005323E3" w:rsidRPr="005C4BF9">
        <w:rPr>
          <w:i/>
          <w:iCs/>
        </w:rPr>
        <w:t>s</w:t>
      </w:r>
      <w:r w:rsidR="00964DA4" w:rsidRPr="005C4BF9">
        <w:rPr>
          <w:i/>
          <w:iCs/>
        </w:rPr>
        <w:t xml:space="preserve"> </w:t>
      </w:r>
      <w:r w:rsidR="0050290F" w:rsidRPr="005C4BF9">
        <w:t>the terms of reference for a full assessment of the amount of funds that are necessary</w:t>
      </w:r>
      <w:r w:rsidR="00170A48" w:rsidRPr="005C4BF9">
        <w:t xml:space="preserve"> </w:t>
      </w:r>
      <w:r w:rsidR="0050290F" w:rsidRPr="005C4BF9">
        <w:t>to assist developing countries and countries with economies in transition, in accordance with the guidance</w:t>
      </w:r>
      <w:r w:rsidR="00170A48" w:rsidRPr="005C4BF9">
        <w:t xml:space="preserve"> </w:t>
      </w:r>
      <w:r w:rsidR="0050290F" w:rsidRPr="005C4BF9">
        <w:t xml:space="preserve">provided by the Conference of the Parties, in fulfilling their commitments under the Convention for the </w:t>
      </w:r>
      <w:r w:rsidR="00CD0BF8" w:rsidRPr="005C4BF9">
        <w:t>ten</w:t>
      </w:r>
      <w:r w:rsidR="0050290F" w:rsidRPr="005C4BF9">
        <w:t xml:space="preserve">th replenishment period of the </w:t>
      </w:r>
      <w:r w:rsidR="006C13BF" w:rsidRPr="005C4BF9">
        <w:t xml:space="preserve">Global Environment Facility </w:t>
      </w:r>
      <w:r w:rsidR="0050290F" w:rsidRPr="005C4BF9">
        <w:t>Trust Fund</w:t>
      </w:r>
      <w:r w:rsidR="00E32AE7">
        <w:t xml:space="preserve"> </w:t>
      </w:r>
      <w:r w:rsidR="00E32AE7" w:rsidRPr="0052364E">
        <w:t>(July 2030–June 2034)</w:t>
      </w:r>
      <w:r w:rsidR="0050290F" w:rsidRPr="005C4BF9">
        <w:t xml:space="preserve">, as contained in </w:t>
      </w:r>
      <w:r w:rsidR="006C13BF">
        <w:t>a</w:t>
      </w:r>
      <w:r w:rsidR="0050290F" w:rsidRPr="005C4BF9">
        <w:t xml:space="preserve">nnex </w:t>
      </w:r>
      <w:r w:rsidR="00693DB5" w:rsidRPr="005C4BF9">
        <w:t>I</w:t>
      </w:r>
      <w:r w:rsidR="0050290F" w:rsidRPr="005C4BF9">
        <w:t xml:space="preserve"> to the present </w:t>
      </w:r>
      <w:r w:rsidR="002872C7">
        <w:t>decision</w:t>
      </w:r>
      <w:r w:rsidR="00E85509" w:rsidRPr="005C4BF9">
        <w:t>;</w:t>
      </w:r>
    </w:p>
    <w:p w14:paraId="38C8C79D" w14:textId="03D2364B" w:rsidR="001D3F26" w:rsidRPr="005C4BF9" w:rsidRDefault="00534579" w:rsidP="00091919">
      <w:pPr>
        <w:pStyle w:val="CBDDesicionText"/>
      </w:pPr>
      <w:r w:rsidRPr="00091919">
        <w:t>6.</w:t>
      </w:r>
      <w:r>
        <w:rPr>
          <w:i/>
          <w:iCs/>
        </w:rPr>
        <w:tab/>
      </w:r>
      <w:r w:rsidR="00951FB5">
        <w:rPr>
          <w:i/>
          <w:iCs/>
        </w:rPr>
        <w:t>Also a</w:t>
      </w:r>
      <w:r w:rsidR="00B949F3" w:rsidRPr="005C4BF9">
        <w:rPr>
          <w:i/>
          <w:iCs/>
        </w:rPr>
        <w:t>dopt</w:t>
      </w:r>
      <w:r w:rsidR="00FD6563" w:rsidRPr="005C4BF9">
        <w:rPr>
          <w:i/>
          <w:iCs/>
        </w:rPr>
        <w:t>s</w:t>
      </w:r>
      <w:r w:rsidR="00B949F3" w:rsidRPr="005C4BF9">
        <w:t xml:space="preserve"> the terms of reference for the seventh quadrennial review of the effectiveness of the financial mechanism</w:t>
      </w:r>
      <w:r w:rsidR="00E32AE7">
        <w:t>, as</w:t>
      </w:r>
      <w:r w:rsidR="00B949F3" w:rsidRPr="005C4BF9">
        <w:t xml:space="preserve"> contained in </w:t>
      </w:r>
      <w:r w:rsidR="006C13BF">
        <w:t>a</w:t>
      </w:r>
      <w:r w:rsidR="00B949F3" w:rsidRPr="005C4BF9">
        <w:t xml:space="preserve">nnex II to the present </w:t>
      </w:r>
      <w:r w:rsidR="002872C7">
        <w:t>decision</w:t>
      </w:r>
      <w:r w:rsidR="00E85509" w:rsidRPr="005C4BF9">
        <w:t>;</w:t>
      </w:r>
    </w:p>
    <w:p w14:paraId="04524B3A" w14:textId="32BFD640" w:rsidR="00FB5CC0" w:rsidRPr="005C4BF9" w:rsidRDefault="00534579" w:rsidP="00091919">
      <w:pPr>
        <w:pStyle w:val="CBDDesicionText"/>
      </w:pPr>
      <w:r w:rsidRPr="00091919">
        <w:t>7.</w:t>
      </w:r>
      <w:r>
        <w:rPr>
          <w:i/>
          <w:iCs/>
        </w:rPr>
        <w:tab/>
      </w:r>
      <w:r w:rsidR="00FB5CC0" w:rsidRPr="005C4BF9">
        <w:rPr>
          <w:i/>
          <w:iCs/>
        </w:rPr>
        <w:t>Invites</w:t>
      </w:r>
      <w:r w:rsidR="00FB5CC0" w:rsidRPr="005C4BF9">
        <w:t xml:space="preserve"> Parties</w:t>
      </w:r>
      <w:r w:rsidR="00E32AE7">
        <w:t>,</w:t>
      </w:r>
      <w:r w:rsidR="00FB5CC0" w:rsidRPr="005C4BF9">
        <w:t xml:space="preserve"> </w:t>
      </w:r>
      <w:r w:rsidR="00E32AE7">
        <w:t xml:space="preserve">other </w:t>
      </w:r>
      <w:r w:rsidR="00FB5CC0" w:rsidRPr="005C4BF9">
        <w:t>Governments</w:t>
      </w:r>
      <w:r w:rsidR="002458A8">
        <w:t xml:space="preserve"> and</w:t>
      </w:r>
      <w:r w:rsidR="00FB5CC0" w:rsidRPr="005C4BF9">
        <w:t xml:space="preserve"> relevant organizations, as well as </w:t>
      </w:r>
      <w:r w:rsidR="00EA0CC6" w:rsidRPr="005C4BF9">
        <w:t>i</w:t>
      </w:r>
      <w:r w:rsidR="00FB5CC0" w:rsidRPr="005C4BF9">
        <w:t xml:space="preserve">ndigenous </w:t>
      </w:r>
      <w:r w:rsidR="00EA0CC6" w:rsidRPr="005C4BF9">
        <w:t>p</w:t>
      </w:r>
      <w:r w:rsidR="00FB5CC0" w:rsidRPr="005C4BF9">
        <w:t xml:space="preserve">eoples and local communities, women and youth, </w:t>
      </w:r>
      <w:r w:rsidR="00750C1B" w:rsidRPr="005C4BF9">
        <w:t xml:space="preserve">to </w:t>
      </w:r>
      <w:r w:rsidR="00FB5CC0" w:rsidRPr="005C4BF9">
        <w:t xml:space="preserve">contribute to </w:t>
      </w:r>
      <w:r w:rsidR="00E32AE7">
        <w:t xml:space="preserve">and participate in </w:t>
      </w:r>
      <w:r w:rsidR="00FB5CC0" w:rsidRPr="005C4BF9">
        <w:t>the implementation of the terms of reference for the seventh quadrennial review of the effectiveness of the financial mechanism</w:t>
      </w:r>
      <w:r w:rsidR="00E85509" w:rsidRPr="005C4BF9">
        <w:t>;</w:t>
      </w:r>
    </w:p>
    <w:p w14:paraId="1F52EA09" w14:textId="111F6ADD" w:rsidR="001E4236" w:rsidRPr="005C4BF9" w:rsidRDefault="00534579" w:rsidP="00091919">
      <w:pPr>
        <w:pStyle w:val="CBDDesicionText"/>
      </w:pPr>
      <w:r w:rsidRPr="00091919">
        <w:t>8.</w:t>
      </w:r>
      <w:r>
        <w:rPr>
          <w:i/>
          <w:iCs/>
        </w:rPr>
        <w:tab/>
      </w:r>
      <w:r w:rsidR="00E9096F" w:rsidRPr="005C4BF9">
        <w:rPr>
          <w:i/>
          <w:iCs/>
        </w:rPr>
        <w:t>Requests</w:t>
      </w:r>
      <w:r w:rsidR="00E9096F" w:rsidRPr="005C4BF9">
        <w:t xml:space="preserve"> the Executive Secretary</w:t>
      </w:r>
      <w:r w:rsidR="001E4236" w:rsidRPr="005C4BF9">
        <w:t>, subject to avail</w:t>
      </w:r>
      <w:r w:rsidR="00F555C6" w:rsidRPr="005C4BF9">
        <w:t>a</w:t>
      </w:r>
      <w:r w:rsidR="001E4236" w:rsidRPr="005C4BF9">
        <w:t>bi</w:t>
      </w:r>
      <w:r w:rsidR="00F555C6" w:rsidRPr="005C4BF9">
        <w:t>lity</w:t>
      </w:r>
      <w:r w:rsidR="001E4236" w:rsidRPr="005C4BF9">
        <w:t xml:space="preserve"> of resources: </w:t>
      </w:r>
    </w:p>
    <w:p w14:paraId="2F341272" w14:textId="117137B8" w:rsidR="000073D4" w:rsidRPr="005C4BF9" w:rsidRDefault="00534579" w:rsidP="00091919">
      <w:pPr>
        <w:pStyle w:val="CBDDesicionText"/>
      </w:pPr>
      <w:r w:rsidRPr="005C4BF9">
        <w:t>(a)</w:t>
      </w:r>
      <w:r w:rsidRPr="005C4BF9">
        <w:tab/>
      </w:r>
      <w:r w:rsidR="00986AA5" w:rsidRPr="005C4BF9">
        <w:t>T</w:t>
      </w:r>
      <w:r w:rsidR="00E9096F" w:rsidRPr="005C4BF9">
        <w:t xml:space="preserve">o </w:t>
      </w:r>
      <w:r w:rsidR="00986AA5" w:rsidRPr="005C4BF9">
        <w:t xml:space="preserve">prepare </w:t>
      </w:r>
      <w:r w:rsidR="00AE15CE" w:rsidRPr="005C4BF9">
        <w:t xml:space="preserve">a </w:t>
      </w:r>
      <w:r w:rsidR="00986AA5" w:rsidRPr="005C4BF9">
        <w:t>report o</w:t>
      </w:r>
      <w:r w:rsidR="007D5769">
        <w:t>n</w:t>
      </w:r>
      <w:r w:rsidR="00986AA5" w:rsidRPr="005C4BF9">
        <w:t xml:space="preserve"> the seventh quadrennial review of the effectiveness of the financial mechanism and </w:t>
      </w:r>
      <w:r w:rsidR="009C2A0B" w:rsidRPr="005C4BF9">
        <w:t xml:space="preserve">make </w:t>
      </w:r>
      <w:r w:rsidR="00986AA5" w:rsidRPr="005C4BF9">
        <w:t xml:space="preserve">it </w:t>
      </w:r>
      <w:r w:rsidR="00EA0CC6" w:rsidRPr="005C4BF9">
        <w:t>available</w:t>
      </w:r>
      <w:r w:rsidR="00E9096F" w:rsidRPr="005C4BF9">
        <w:t xml:space="preserve"> for consideration by the Conference of the Parties at its </w:t>
      </w:r>
      <w:r w:rsidR="007242CC" w:rsidRPr="005C4BF9">
        <w:t>eigh</w:t>
      </w:r>
      <w:r w:rsidR="00E9096F" w:rsidRPr="005C4BF9">
        <w:t>teenth meeting</w:t>
      </w:r>
      <w:r w:rsidR="00E85509" w:rsidRPr="005C4BF9">
        <w:t>;</w:t>
      </w:r>
    </w:p>
    <w:p w14:paraId="2F02DE15" w14:textId="098C2EFB" w:rsidR="002C682D" w:rsidRPr="00AC1BB4" w:rsidRDefault="00534579" w:rsidP="00091919">
      <w:pPr>
        <w:pStyle w:val="CBDDesicionText"/>
      </w:pPr>
      <w:r w:rsidRPr="00534579">
        <w:t>(b)</w:t>
      </w:r>
      <w:r w:rsidRPr="00534579">
        <w:tab/>
      </w:r>
      <w:r w:rsidR="002C682D" w:rsidRPr="00091919">
        <w:t>To prepare a report on the full assessment of the amo</w:t>
      </w:r>
      <w:r w:rsidR="008C1155">
        <w:t>u</w:t>
      </w:r>
      <w:r w:rsidR="002C682D" w:rsidRPr="00091919">
        <w:t>n</w:t>
      </w:r>
      <w:r w:rsidR="008C1155">
        <w:t>t</w:t>
      </w:r>
      <w:r w:rsidR="002C682D" w:rsidRPr="00091919">
        <w:t xml:space="preserve"> of funds needed for the implementation of the Convention and its Protocols for the tenth replenishment period of the </w:t>
      </w:r>
      <w:r w:rsidR="00A32016" w:rsidRPr="005C4BF9">
        <w:t xml:space="preserve">Global Environment Facility </w:t>
      </w:r>
      <w:r w:rsidR="002C682D" w:rsidRPr="00AC1BB4">
        <w:t>Trust Fund</w:t>
      </w:r>
      <w:r w:rsidR="00E32AE7">
        <w:t>,</w:t>
      </w:r>
      <w:r w:rsidR="002C682D" w:rsidRPr="00AC1BB4">
        <w:t xml:space="preserve"> for consideration by the Subsidiary Body on Implementation </w:t>
      </w:r>
      <w:r w:rsidR="00E32AE7">
        <w:t xml:space="preserve">before the </w:t>
      </w:r>
      <w:r w:rsidR="00E32AE7" w:rsidRPr="0052364E">
        <w:t>eighteenth meeting</w:t>
      </w:r>
      <w:r w:rsidR="00E32AE7" w:rsidRPr="00E32AE7">
        <w:t xml:space="preserve"> </w:t>
      </w:r>
      <w:r w:rsidR="00E32AE7">
        <w:t xml:space="preserve">of </w:t>
      </w:r>
      <w:r w:rsidR="00E32AE7" w:rsidRPr="0052364E">
        <w:t xml:space="preserve">the Conference of the Parties </w:t>
      </w:r>
      <w:r w:rsidR="002C682D" w:rsidRPr="00AC1BB4">
        <w:t>and by the Conference of the Parties at its eighteenth meeting</w:t>
      </w:r>
      <w:r w:rsidR="00A32016">
        <w:t>;</w:t>
      </w:r>
      <w:r w:rsidR="002C682D" w:rsidRPr="00AC1BB4">
        <w:t xml:space="preserve"> </w:t>
      </w:r>
    </w:p>
    <w:p w14:paraId="7EB5C62D" w14:textId="123E4708" w:rsidR="000073D4" w:rsidRPr="005C4BF9" w:rsidRDefault="00534579" w:rsidP="00091919">
      <w:pPr>
        <w:pStyle w:val="CBDDesicionText"/>
      </w:pPr>
      <w:r w:rsidRPr="005C4BF9">
        <w:t>(c)</w:t>
      </w:r>
      <w:r w:rsidRPr="005C4BF9">
        <w:tab/>
      </w:r>
      <w:r w:rsidR="00D044AA" w:rsidRPr="005C4BF9">
        <w:t>T</w:t>
      </w:r>
      <w:r w:rsidR="000073D4" w:rsidRPr="005C4BF9">
        <w:t xml:space="preserve">o </w:t>
      </w:r>
      <w:r w:rsidR="005B782D" w:rsidRPr="005C4BF9">
        <w:t>further</w:t>
      </w:r>
      <w:r w:rsidR="00E72E48" w:rsidRPr="005C4BF9">
        <w:t xml:space="preserve"> </w:t>
      </w:r>
      <w:r w:rsidR="000073D4" w:rsidRPr="005C4BF9">
        <w:t xml:space="preserve">strengthen collaboration and </w:t>
      </w:r>
      <w:r w:rsidR="008C0FFD" w:rsidRPr="005C4BF9">
        <w:t xml:space="preserve">engagement </w:t>
      </w:r>
      <w:r w:rsidR="000073D4" w:rsidRPr="005C4BF9">
        <w:t>with financial institutions</w:t>
      </w:r>
      <w:r w:rsidR="00321E0D" w:rsidRPr="005C4BF9">
        <w:t xml:space="preserve"> and stakeholders</w:t>
      </w:r>
      <w:r w:rsidR="000073D4" w:rsidRPr="005C4BF9">
        <w:t xml:space="preserve">, especially those recognized by the </w:t>
      </w:r>
      <w:r w:rsidR="00A32016" w:rsidRPr="005C4BF9">
        <w:t>Global Environment Facility</w:t>
      </w:r>
      <w:r w:rsidR="000073D4" w:rsidRPr="005C4BF9">
        <w:t>, the Green Climate Fund and the Organi</w:t>
      </w:r>
      <w:r w:rsidR="00F13FB1">
        <w:t>s</w:t>
      </w:r>
      <w:r w:rsidR="000073D4" w:rsidRPr="005C4BF9">
        <w:t>ation for Economic Co</w:t>
      </w:r>
      <w:r w:rsidR="00F13FB1">
        <w:t>-</w:t>
      </w:r>
      <w:r w:rsidR="000073D4" w:rsidRPr="005C4BF9">
        <w:t>operation and Development</w:t>
      </w:r>
      <w:r w:rsidR="00AE124F">
        <w:t>,</w:t>
      </w:r>
      <w:r w:rsidR="00BF6B1D" w:rsidRPr="005C4BF9">
        <w:t xml:space="preserve"> </w:t>
      </w:r>
      <w:proofErr w:type="gramStart"/>
      <w:r w:rsidR="00485748">
        <w:t xml:space="preserve">in order </w:t>
      </w:r>
      <w:r w:rsidR="00BF6B1D" w:rsidRPr="005C4BF9">
        <w:t>to</w:t>
      </w:r>
      <w:proofErr w:type="gramEnd"/>
      <w:r w:rsidR="00BF6B1D" w:rsidRPr="005C4BF9">
        <w:t xml:space="preserve"> </w:t>
      </w:r>
      <w:r w:rsidR="00F766FE" w:rsidRPr="005C4BF9">
        <w:t xml:space="preserve">accelerate </w:t>
      </w:r>
      <w:r w:rsidR="00A002CF" w:rsidRPr="005C4BF9">
        <w:t xml:space="preserve">the </w:t>
      </w:r>
      <w:r w:rsidR="00F766FE" w:rsidRPr="005C4BF9">
        <w:t xml:space="preserve">implementation of </w:t>
      </w:r>
      <w:r w:rsidR="000375F6">
        <w:t xml:space="preserve">the </w:t>
      </w:r>
      <w:r w:rsidR="00AE124F">
        <w:t>Framework</w:t>
      </w:r>
      <w:r w:rsidR="00E85509" w:rsidRPr="005C4BF9">
        <w:t>;</w:t>
      </w:r>
    </w:p>
    <w:p w14:paraId="1E80A895" w14:textId="72A15156" w:rsidR="000073D4" w:rsidRPr="005C4BF9" w:rsidRDefault="00534579" w:rsidP="00091919">
      <w:pPr>
        <w:pStyle w:val="CBDDesicionText"/>
      </w:pPr>
      <w:r w:rsidRPr="005C4BF9">
        <w:t>(d)</w:t>
      </w:r>
      <w:r w:rsidRPr="005C4BF9">
        <w:tab/>
      </w:r>
      <w:r w:rsidR="00485748">
        <w:t xml:space="preserve">To </w:t>
      </w:r>
      <w:r w:rsidR="00485748" w:rsidRPr="005C4BF9">
        <w:t>develop</w:t>
      </w:r>
      <w:r w:rsidR="00497881">
        <w:t>,</w:t>
      </w:r>
      <w:r w:rsidR="00485748" w:rsidRPr="005C4BF9">
        <w:t xml:space="preserve"> </w:t>
      </w:r>
      <w:r w:rsidR="00497881">
        <w:t>i</w:t>
      </w:r>
      <w:r w:rsidR="000073D4" w:rsidRPr="005C4BF9">
        <w:t>n consultation with relevant financial institutions, strategic options to strengthen existing financial institutions</w:t>
      </w:r>
      <w:r w:rsidR="00A86E0A">
        <w:t>,</w:t>
      </w:r>
      <w:r w:rsidR="0001074D" w:rsidRPr="005C4BF9">
        <w:t xml:space="preserve"> in accordance with </w:t>
      </w:r>
      <w:r w:rsidR="00933F54" w:rsidRPr="005C4BF9">
        <w:t>paragraph 4</w:t>
      </w:r>
      <w:r w:rsidR="00933F54">
        <w:t xml:space="preserve"> of </w:t>
      </w:r>
      <w:r w:rsidR="0001074D" w:rsidRPr="005C4BF9">
        <w:t>Article</w:t>
      </w:r>
      <w:r w:rsidR="00A04CC1">
        <w:t> </w:t>
      </w:r>
      <w:r w:rsidR="0001074D" w:rsidRPr="005C4BF9">
        <w:t>21</w:t>
      </w:r>
      <w:r w:rsidR="008D3041">
        <w:t xml:space="preserve"> of the Convention</w:t>
      </w:r>
      <w:r w:rsidR="000073D4" w:rsidRPr="005C4BF9">
        <w:t>,</w:t>
      </w:r>
      <w:r w:rsidR="00AC6D48" w:rsidRPr="005C4BF9">
        <w:t xml:space="preserve"> </w:t>
      </w:r>
      <w:r w:rsidR="000073D4" w:rsidRPr="005C4BF9">
        <w:t xml:space="preserve">including potential platforms of action, in providing financial resources for </w:t>
      </w:r>
      <w:r w:rsidR="003B4D90">
        <w:t xml:space="preserve">the conservation and sustainable use of </w:t>
      </w:r>
      <w:r w:rsidR="000073D4" w:rsidRPr="005C4BF9">
        <w:t xml:space="preserve">biological diversity, for consideration by the Subsidiary Body </w:t>
      </w:r>
      <w:r w:rsidR="00A5641B">
        <w:t xml:space="preserve">on Implementation </w:t>
      </w:r>
      <w:r w:rsidR="008B28AD" w:rsidRPr="005C4BF9">
        <w:rPr>
          <w:snapToGrid w:val="0"/>
          <w:kern w:val="22"/>
        </w:rPr>
        <w:t xml:space="preserve">before </w:t>
      </w:r>
      <w:r w:rsidR="00C102F5" w:rsidRPr="005C4BF9">
        <w:rPr>
          <w:snapToGrid w:val="0"/>
          <w:kern w:val="22"/>
        </w:rPr>
        <w:t xml:space="preserve">the eighteenth meeting of the Conference of the Parties and </w:t>
      </w:r>
      <w:r w:rsidR="00704E60">
        <w:rPr>
          <w:snapToGrid w:val="0"/>
          <w:kern w:val="22"/>
        </w:rPr>
        <w:t>by</w:t>
      </w:r>
      <w:r w:rsidR="00953CF8" w:rsidRPr="005C4BF9">
        <w:rPr>
          <w:snapToGrid w:val="0"/>
          <w:kern w:val="22"/>
        </w:rPr>
        <w:t xml:space="preserve"> the Conference of the Parties at its eighteenth meeting</w:t>
      </w:r>
      <w:r w:rsidR="008362EC" w:rsidRPr="005C4BF9">
        <w:rPr>
          <w:snapToGrid w:val="0"/>
          <w:kern w:val="22"/>
        </w:rPr>
        <w:t>.</w:t>
      </w:r>
      <w:r w:rsidR="000073D4" w:rsidRPr="005C4BF9">
        <w:t xml:space="preserve"> </w:t>
      </w:r>
    </w:p>
    <w:p w14:paraId="56B7A486" w14:textId="030AAF72" w:rsidR="0093737F" w:rsidRPr="005C4BF9" w:rsidRDefault="0093737F" w:rsidP="00091919">
      <w:pPr>
        <w:pStyle w:val="CBDDesicionAnnex"/>
        <w:spacing w:before="120"/>
        <w:ind w:left="1134"/>
      </w:pPr>
      <w:r w:rsidRPr="005C4BF9">
        <w:lastRenderedPageBreak/>
        <w:t xml:space="preserve">Annex </w:t>
      </w:r>
      <w:r w:rsidR="00423953" w:rsidRPr="005C4BF9">
        <w:t>I</w:t>
      </w:r>
    </w:p>
    <w:p w14:paraId="5E2F86CA" w14:textId="29643509" w:rsidR="0093737F" w:rsidRPr="005C4BF9" w:rsidRDefault="0093737F" w:rsidP="00091919">
      <w:pPr>
        <w:pStyle w:val="CBDDesicionAnnex"/>
        <w:spacing w:before="120"/>
        <w:ind w:left="1134"/>
      </w:pPr>
      <w:r w:rsidRPr="005C4BF9">
        <w:t xml:space="preserve">Terms of </w:t>
      </w:r>
      <w:r w:rsidR="00E54075">
        <w:t>r</w:t>
      </w:r>
      <w:r w:rsidRPr="005C4BF9">
        <w:t xml:space="preserve">eference for a </w:t>
      </w:r>
      <w:r w:rsidR="00E54075">
        <w:t>f</w:t>
      </w:r>
      <w:r w:rsidRPr="005C4BF9">
        <w:t xml:space="preserve">ull </w:t>
      </w:r>
      <w:r w:rsidR="00E54075">
        <w:t>a</w:t>
      </w:r>
      <w:r w:rsidRPr="005C4BF9">
        <w:t xml:space="preserve">ssessment of </w:t>
      </w:r>
      <w:bookmarkStart w:id="5" w:name="_Hlk212448104"/>
      <w:r w:rsidRPr="005C4BF9">
        <w:t xml:space="preserve">the </w:t>
      </w:r>
      <w:r w:rsidR="00E54075">
        <w:t>a</w:t>
      </w:r>
      <w:r w:rsidRPr="005C4BF9">
        <w:t xml:space="preserve">mount of </w:t>
      </w:r>
      <w:r w:rsidR="00E54075">
        <w:t>f</w:t>
      </w:r>
      <w:r w:rsidRPr="005C4BF9">
        <w:t xml:space="preserve">unds </w:t>
      </w:r>
      <w:r w:rsidR="00E54075">
        <w:t>n</w:t>
      </w:r>
      <w:r w:rsidRPr="005C4BF9">
        <w:t xml:space="preserve">eeded for the </w:t>
      </w:r>
      <w:r w:rsidR="00E54075">
        <w:t>i</w:t>
      </w:r>
      <w:r w:rsidRPr="005C4BF9">
        <w:t xml:space="preserve">mplementation of the Convention </w:t>
      </w:r>
      <w:r w:rsidR="00BE5361">
        <w:t xml:space="preserve">on Biological Diversity </w:t>
      </w:r>
      <w:r w:rsidRPr="005C4BF9">
        <w:t xml:space="preserve">and its Protocols for the </w:t>
      </w:r>
      <w:r w:rsidR="002D2B28" w:rsidRPr="005C4BF9">
        <w:t>te</w:t>
      </w:r>
      <w:r w:rsidRPr="005C4BF9">
        <w:t xml:space="preserve">nth replenishment period of the </w:t>
      </w:r>
      <w:r w:rsidR="0017099F">
        <w:t>Global Environment Facility</w:t>
      </w:r>
      <w:r w:rsidR="0017099F" w:rsidRPr="005C4BF9">
        <w:t xml:space="preserve"> </w:t>
      </w:r>
      <w:r w:rsidRPr="005C4BF9">
        <w:t>Trust Fund</w:t>
      </w:r>
      <w:r w:rsidR="00A01B01" w:rsidRPr="005C4BF9">
        <w:t xml:space="preserve"> (July 2030</w:t>
      </w:r>
      <w:r w:rsidR="00F142C6" w:rsidRPr="00434539">
        <w:t>–</w:t>
      </w:r>
      <w:r w:rsidR="00A01B01" w:rsidRPr="005C4BF9">
        <w:t>June 2034)</w:t>
      </w:r>
      <w:bookmarkEnd w:id="5"/>
    </w:p>
    <w:p w14:paraId="6052D29D" w14:textId="77777777" w:rsidR="0093737F" w:rsidRPr="005C4BF9" w:rsidRDefault="0093737F" w:rsidP="00091919">
      <w:pPr>
        <w:pStyle w:val="CBDH3"/>
        <w:tabs>
          <w:tab w:val="clear" w:pos="567"/>
        </w:tabs>
        <w:ind w:left="1134"/>
        <w:rPr>
          <w:snapToGrid w:val="0"/>
        </w:rPr>
      </w:pPr>
      <w:r w:rsidRPr="005C4BF9">
        <w:rPr>
          <w:snapToGrid w:val="0"/>
        </w:rPr>
        <w:t>A.</w:t>
      </w:r>
      <w:r w:rsidRPr="005C4BF9">
        <w:rPr>
          <w:snapToGrid w:val="0"/>
        </w:rPr>
        <w:tab/>
        <w:t>Objective</w:t>
      </w:r>
    </w:p>
    <w:p w14:paraId="6466CC11" w14:textId="6D2FDA26" w:rsidR="0093737F" w:rsidRPr="00A5641B" w:rsidRDefault="00534579" w:rsidP="00464DFD">
      <w:pPr>
        <w:pStyle w:val="CBDNormalNoNumber"/>
        <w:tabs>
          <w:tab w:val="clear" w:pos="567"/>
        </w:tabs>
        <w:spacing w:before="120"/>
        <w:ind w:left="1134"/>
      </w:pPr>
      <w:r w:rsidRPr="005C4BF9">
        <w:t>1.</w:t>
      </w:r>
      <w:r w:rsidRPr="005C4BF9">
        <w:tab/>
      </w:r>
      <w:r w:rsidR="0093737F" w:rsidRPr="00A5641B">
        <w:t xml:space="preserve">The objective of the work to be carried out under the present terms of reference is to enable the Conference of the Parties to </w:t>
      </w:r>
      <w:r w:rsidR="00D55F8E">
        <w:t xml:space="preserve">the Convention on Biological </w:t>
      </w:r>
      <w:r w:rsidR="000E310C">
        <w:t>Diversity</w:t>
      </w:r>
      <w:r w:rsidR="00101A02">
        <w:rPr>
          <w:rStyle w:val="FootnoteReference"/>
        </w:rPr>
        <w:footnoteReference w:id="7"/>
      </w:r>
      <w:r w:rsidR="000E310C">
        <w:t xml:space="preserve"> to </w:t>
      </w:r>
      <w:r w:rsidR="0093737F" w:rsidRPr="00A5641B">
        <w:t xml:space="preserve">make an assessment of the amount of funds that are necessary to assist developing countries and countries with economies in transition, in accordance with the guidance provided by the Conference of the Parties, in fulfilling their commitments under the Convention and its Protocols, in particular </w:t>
      </w:r>
      <w:r w:rsidR="0077179D">
        <w:t xml:space="preserve">the </w:t>
      </w:r>
      <w:r w:rsidR="00AF7F28">
        <w:t xml:space="preserve">commitment </w:t>
      </w:r>
      <w:r w:rsidR="0093737F" w:rsidRPr="00A5641B">
        <w:t>to implement</w:t>
      </w:r>
      <w:r w:rsidR="00A04CC1">
        <w:t>ing</w:t>
      </w:r>
      <w:r w:rsidR="0093737F" w:rsidRPr="00A5641B">
        <w:t xml:space="preserve"> </w:t>
      </w:r>
      <w:r w:rsidR="00856876" w:rsidRPr="00A5641B">
        <w:t xml:space="preserve">any </w:t>
      </w:r>
      <w:r w:rsidR="00C62A3A" w:rsidRPr="00A5641B">
        <w:t xml:space="preserve">successor to </w:t>
      </w:r>
      <w:r w:rsidR="0093737F" w:rsidRPr="00A5641B">
        <w:t>the Kunming-Montreal Global Biodiversity Framework</w:t>
      </w:r>
      <w:r w:rsidR="00704E3D">
        <w:rPr>
          <w:rStyle w:val="FootnoteReference"/>
        </w:rPr>
        <w:footnoteReference w:id="8"/>
      </w:r>
      <w:r w:rsidR="0093737F" w:rsidRPr="00A5641B">
        <w:t xml:space="preserve"> over the </w:t>
      </w:r>
      <w:r w:rsidR="003425D0" w:rsidRPr="00A5641B">
        <w:t>te</w:t>
      </w:r>
      <w:r w:rsidR="0093737F" w:rsidRPr="00A5641B">
        <w:t xml:space="preserve">nth replenishment period of the </w:t>
      </w:r>
      <w:r w:rsidR="0017099F">
        <w:t xml:space="preserve">Global Environment Facility </w:t>
      </w:r>
      <w:r w:rsidR="00104DE1">
        <w:t>T</w:t>
      </w:r>
      <w:r w:rsidR="006415B8">
        <w:t xml:space="preserve">rust </w:t>
      </w:r>
      <w:r w:rsidR="00104DE1">
        <w:t>F</w:t>
      </w:r>
      <w:r w:rsidR="006415B8">
        <w:t>und</w:t>
      </w:r>
      <w:r w:rsidR="00A04CC1" w:rsidRPr="005C4BF9">
        <w:t xml:space="preserve"> (July 2030–June 2034)</w:t>
      </w:r>
      <w:r w:rsidR="0093737F" w:rsidRPr="00A5641B">
        <w:t xml:space="preserve">, and determine the amount of resources needed, in accordance with </w:t>
      </w:r>
      <w:r w:rsidR="00D2447E" w:rsidRPr="00A5641B">
        <w:t xml:space="preserve">paragraph 1 </w:t>
      </w:r>
      <w:r w:rsidR="00D2447E">
        <w:t xml:space="preserve">of </w:t>
      </w:r>
      <w:r w:rsidR="0093737F" w:rsidRPr="00A5641B">
        <w:t>Article 21</w:t>
      </w:r>
      <w:r w:rsidR="00D2447E">
        <w:t xml:space="preserve"> of the Convention</w:t>
      </w:r>
      <w:r w:rsidR="0093737F" w:rsidRPr="00A5641B">
        <w:t xml:space="preserve"> and </w:t>
      </w:r>
      <w:hyperlink r:id="rId33" w:history="1">
        <w:r w:rsidR="0093737F" w:rsidRPr="00A5641B">
          <w:t>decision</w:t>
        </w:r>
        <w:r w:rsidR="001F3DF8">
          <w:t> </w:t>
        </w:r>
        <w:r w:rsidR="0093737F" w:rsidRPr="00464DFD">
          <w:rPr>
            <w:rStyle w:val="Hyperlink"/>
          </w:rPr>
          <w:t>III/8</w:t>
        </w:r>
      </w:hyperlink>
      <w:r w:rsidR="00AC11EE">
        <w:t xml:space="preserve"> of the Co</w:t>
      </w:r>
      <w:r w:rsidR="00CD0598">
        <w:t>n</w:t>
      </w:r>
      <w:r w:rsidR="00AC11EE">
        <w:t xml:space="preserve">ference of </w:t>
      </w:r>
      <w:r w:rsidR="00CD0598">
        <w:t>t</w:t>
      </w:r>
      <w:r w:rsidR="00AC11EE">
        <w:t>he Parties</w:t>
      </w:r>
      <w:r w:rsidR="0093737F" w:rsidRPr="00A5641B">
        <w:t>.</w:t>
      </w:r>
    </w:p>
    <w:p w14:paraId="56AF8BC1" w14:textId="77777777" w:rsidR="0093737F" w:rsidRPr="005C4BF9" w:rsidRDefault="0093737F" w:rsidP="00464DFD">
      <w:pPr>
        <w:pStyle w:val="CBDH3"/>
        <w:tabs>
          <w:tab w:val="clear" w:pos="567"/>
        </w:tabs>
        <w:ind w:left="1134"/>
        <w:rPr>
          <w:b w:val="0"/>
          <w:iCs/>
          <w:snapToGrid w:val="0"/>
        </w:rPr>
      </w:pPr>
      <w:r w:rsidRPr="005C4BF9">
        <w:rPr>
          <w:iCs/>
          <w:snapToGrid w:val="0"/>
        </w:rPr>
        <w:t>B.</w:t>
      </w:r>
      <w:r w:rsidRPr="005C4BF9">
        <w:rPr>
          <w:iCs/>
          <w:snapToGrid w:val="0"/>
        </w:rPr>
        <w:tab/>
      </w:r>
      <w:r w:rsidRPr="000E56BA">
        <w:rPr>
          <w:snapToGrid w:val="0"/>
        </w:rPr>
        <w:t>Scope</w:t>
      </w:r>
    </w:p>
    <w:p w14:paraId="27915450" w14:textId="245121E7" w:rsidR="0093737F"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2.</w:t>
      </w:r>
      <w:r w:rsidRPr="005C4BF9">
        <w:rPr>
          <w:rFonts w:eastAsia="Malgun Gothic"/>
          <w:kern w:val="22"/>
        </w:rPr>
        <w:tab/>
      </w:r>
      <w:r w:rsidR="0093737F" w:rsidRPr="00464DFD">
        <w:rPr>
          <w:rFonts w:eastAsia="Malgun Gothic"/>
          <w:kern w:val="22"/>
        </w:rPr>
        <w:t xml:space="preserve">The assessment of funding needs for the implementation of the Convention </w:t>
      </w:r>
      <w:r w:rsidR="0093737F" w:rsidRPr="00464DFD">
        <w:rPr>
          <w:rFonts w:eastAsia="Malgun Gothic"/>
          <w:kern w:val="22"/>
          <w:lang w:eastAsia="ko-KR"/>
        </w:rPr>
        <w:t xml:space="preserve">and its Protocols </w:t>
      </w:r>
      <w:r w:rsidR="0093737F" w:rsidRPr="00464DFD">
        <w:rPr>
          <w:rFonts w:eastAsia="Malgun Gothic"/>
          <w:kern w:val="22"/>
        </w:rPr>
        <w:t xml:space="preserve">should be comprehensive and </w:t>
      </w:r>
      <w:r w:rsidR="0093737F" w:rsidRPr="00A5641B">
        <w:t>directed</w:t>
      </w:r>
      <w:r w:rsidR="0093737F" w:rsidRPr="00464DFD">
        <w:rPr>
          <w:rFonts w:eastAsia="Malgun Gothic"/>
          <w:kern w:val="22"/>
        </w:rPr>
        <w:t xml:space="preserve"> </w:t>
      </w:r>
      <w:r w:rsidR="00CD0598" w:rsidRPr="00464DFD">
        <w:rPr>
          <w:rFonts w:eastAsia="Malgun Gothic"/>
          <w:kern w:val="22"/>
        </w:rPr>
        <w:t>primaril</w:t>
      </w:r>
      <w:r w:rsidR="00CD0598">
        <w:rPr>
          <w:rFonts w:eastAsia="Malgun Gothic"/>
          <w:kern w:val="22"/>
        </w:rPr>
        <w:t>y</w:t>
      </w:r>
      <w:r w:rsidR="00CD0598" w:rsidRPr="00464DFD">
        <w:rPr>
          <w:rFonts w:eastAsia="Malgun Gothic"/>
          <w:kern w:val="22"/>
        </w:rPr>
        <w:t xml:space="preserve"> </w:t>
      </w:r>
      <w:r w:rsidR="0093737F" w:rsidRPr="00464DFD">
        <w:rPr>
          <w:rFonts w:eastAsia="Malgun Gothic"/>
          <w:kern w:val="22"/>
        </w:rPr>
        <w:t xml:space="preserve">towards assessing total funding needs required to meet the agreed full </w:t>
      </w:r>
      <w:r w:rsidR="0093737F" w:rsidRPr="000E56BA">
        <w:t>incremental</w:t>
      </w:r>
      <w:r w:rsidR="0093737F" w:rsidRPr="00464DFD">
        <w:rPr>
          <w:rFonts w:eastAsia="Malgun Gothic"/>
          <w:kern w:val="22"/>
        </w:rPr>
        <w:t xml:space="preserve"> costs of measures that developing country Parties and Parties with economies in transition that are eligible for support </w:t>
      </w:r>
      <w:r w:rsidR="00104DE1">
        <w:rPr>
          <w:rFonts w:eastAsia="Malgun Gothic"/>
          <w:kern w:val="22"/>
        </w:rPr>
        <w:t xml:space="preserve">from the </w:t>
      </w:r>
      <w:r w:rsidR="00104DE1" w:rsidRPr="005C4BF9">
        <w:t xml:space="preserve">Global Environment Facility </w:t>
      </w:r>
      <w:r w:rsidR="0093737F" w:rsidRPr="00464DFD">
        <w:rPr>
          <w:rFonts w:eastAsia="Malgun Gothic"/>
          <w:kern w:val="22"/>
        </w:rPr>
        <w:t xml:space="preserve">may implement, in accordance with the guidance provided by the Conference of the Parties, in order to fulfil their obligations under the Convention and its Protocols, in particular </w:t>
      </w:r>
      <w:r w:rsidR="00E82F5B">
        <w:rPr>
          <w:rFonts w:eastAsia="Malgun Gothic"/>
          <w:kern w:val="22"/>
        </w:rPr>
        <w:t xml:space="preserve">the obligation </w:t>
      </w:r>
      <w:r w:rsidR="0093737F" w:rsidRPr="00464DFD">
        <w:rPr>
          <w:rFonts w:eastAsia="Malgun Gothic"/>
          <w:kern w:val="22"/>
        </w:rPr>
        <w:t xml:space="preserve">to implement </w:t>
      </w:r>
      <w:r w:rsidR="00054A7E" w:rsidRPr="00464DFD">
        <w:rPr>
          <w:rFonts w:eastAsia="Malgun Gothic"/>
          <w:kern w:val="22"/>
        </w:rPr>
        <w:t>a</w:t>
      </w:r>
      <w:r w:rsidR="006631B2" w:rsidRPr="00464DFD">
        <w:rPr>
          <w:rFonts w:eastAsia="Malgun Gothic"/>
          <w:kern w:val="22"/>
        </w:rPr>
        <w:t>ny</w:t>
      </w:r>
      <w:r w:rsidR="00054A7E" w:rsidRPr="00464DFD">
        <w:rPr>
          <w:rFonts w:eastAsia="Malgun Gothic"/>
          <w:kern w:val="22"/>
        </w:rPr>
        <w:t xml:space="preserve"> </w:t>
      </w:r>
      <w:r w:rsidR="00004D6B" w:rsidRPr="00464DFD">
        <w:rPr>
          <w:rFonts w:eastAsia="Malgun Gothic"/>
          <w:kern w:val="22"/>
        </w:rPr>
        <w:t xml:space="preserve">successor to </w:t>
      </w:r>
      <w:r w:rsidR="0093737F" w:rsidRPr="00464DFD">
        <w:rPr>
          <w:rFonts w:eastAsia="Malgun Gothic"/>
          <w:kern w:val="22"/>
        </w:rPr>
        <w:t xml:space="preserve">the Framework, for the period </w:t>
      </w:r>
      <w:r w:rsidR="00282F87">
        <w:rPr>
          <w:rFonts w:eastAsia="Malgun Gothic"/>
          <w:kern w:val="22"/>
        </w:rPr>
        <w:t xml:space="preserve">from </w:t>
      </w:r>
      <w:r w:rsidR="0093737F" w:rsidRPr="00464DFD">
        <w:rPr>
          <w:rFonts w:eastAsia="Malgun Gothic"/>
          <w:kern w:val="22"/>
        </w:rPr>
        <w:t>July 20</w:t>
      </w:r>
      <w:r w:rsidR="00004D6B" w:rsidRPr="00464DFD">
        <w:rPr>
          <w:rFonts w:eastAsia="Malgun Gothic"/>
          <w:kern w:val="22"/>
        </w:rPr>
        <w:t>30</w:t>
      </w:r>
      <w:r w:rsidR="0093737F" w:rsidRPr="00464DFD">
        <w:rPr>
          <w:rFonts w:eastAsia="Malgun Gothic"/>
          <w:kern w:val="22"/>
        </w:rPr>
        <w:t xml:space="preserve"> to June 203</w:t>
      </w:r>
      <w:r w:rsidR="00004D6B" w:rsidRPr="00464DFD">
        <w:rPr>
          <w:rFonts w:eastAsia="Malgun Gothic"/>
          <w:kern w:val="22"/>
        </w:rPr>
        <w:t>4</w:t>
      </w:r>
      <w:r w:rsidR="0093737F" w:rsidRPr="00464DFD">
        <w:rPr>
          <w:rFonts w:eastAsia="Malgun Gothic"/>
          <w:kern w:val="22"/>
        </w:rPr>
        <w:t>.</w:t>
      </w:r>
    </w:p>
    <w:p w14:paraId="0D5C5BCE" w14:textId="77777777" w:rsidR="0093737F" w:rsidRPr="005C4BF9" w:rsidRDefault="0093737F" w:rsidP="00464DFD">
      <w:pPr>
        <w:pStyle w:val="CBDH3"/>
        <w:tabs>
          <w:tab w:val="clear" w:pos="567"/>
        </w:tabs>
        <w:ind w:left="1134"/>
        <w:rPr>
          <w:b w:val="0"/>
          <w:iCs/>
          <w:snapToGrid w:val="0"/>
        </w:rPr>
      </w:pPr>
      <w:r w:rsidRPr="005C4BF9">
        <w:rPr>
          <w:iCs/>
          <w:snapToGrid w:val="0"/>
        </w:rPr>
        <w:t>C.</w:t>
      </w:r>
      <w:r w:rsidRPr="005C4BF9">
        <w:rPr>
          <w:iCs/>
          <w:snapToGrid w:val="0"/>
        </w:rPr>
        <w:tab/>
      </w:r>
      <w:r w:rsidRPr="000E56BA">
        <w:rPr>
          <w:snapToGrid w:val="0"/>
        </w:rPr>
        <w:t>Methodology</w:t>
      </w:r>
    </w:p>
    <w:p w14:paraId="2B3AA00A" w14:textId="742FF2B6" w:rsidR="0093737F"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3.</w:t>
      </w:r>
      <w:r w:rsidRPr="005C4BF9">
        <w:rPr>
          <w:rFonts w:eastAsia="Malgun Gothic"/>
          <w:kern w:val="22"/>
        </w:rPr>
        <w:tab/>
      </w:r>
      <w:r w:rsidR="0093737F" w:rsidRPr="00464DFD">
        <w:rPr>
          <w:rFonts w:eastAsia="Malgun Gothic"/>
          <w:kern w:val="22"/>
        </w:rPr>
        <w:t xml:space="preserve">The funding needs </w:t>
      </w:r>
      <w:r w:rsidR="0093737F" w:rsidRPr="00A5641B">
        <w:t>assessment</w:t>
      </w:r>
      <w:r w:rsidR="0093737F" w:rsidRPr="00464DFD">
        <w:rPr>
          <w:rFonts w:eastAsia="Malgun Gothic"/>
          <w:kern w:val="22"/>
        </w:rPr>
        <w:t xml:space="preserve"> should </w:t>
      </w:r>
      <w:proofErr w:type="gramStart"/>
      <w:r w:rsidR="0093737F" w:rsidRPr="00464DFD">
        <w:rPr>
          <w:rFonts w:eastAsia="Malgun Gothic"/>
          <w:kern w:val="22"/>
        </w:rPr>
        <w:t>take into account</w:t>
      </w:r>
      <w:proofErr w:type="gramEnd"/>
      <w:r w:rsidR="0093737F" w:rsidRPr="00464DFD">
        <w:rPr>
          <w:rFonts w:eastAsia="Malgun Gothic"/>
          <w:kern w:val="22"/>
        </w:rPr>
        <w:t>:</w:t>
      </w:r>
    </w:p>
    <w:p w14:paraId="031A6DF0" w14:textId="5E302FB7"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(a)</w:t>
      </w:r>
      <w:r w:rsidRPr="005C4BF9">
        <w:rPr>
          <w:rFonts w:eastAsia="Malgun Gothic"/>
          <w:kern w:val="22"/>
        </w:rPr>
        <w:tab/>
      </w:r>
      <w:r w:rsidR="00033F23">
        <w:t>P</w:t>
      </w:r>
      <w:r w:rsidR="00033F23" w:rsidRPr="00464DFD">
        <w:t>aragraph</w:t>
      </w:r>
      <w:r w:rsidR="00033F23" w:rsidRPr="005C4BF9">
        <w:rPr>
          <w:rFonts w:eastAsia="Malgun Gothic"/>
          <w:kern w:val="22"/>
        </w:rPr>
        <w:t xml:space="preserve"> 2 </w:t>
      </w:r>
      <w:r w:rsidR="00033F23">
        <w:rPr>
          <w:rFonts w:eastAsia="Malgun Gothic"/>
          <w:kern w:val="22"/>
        </w:rPr>
        <w:t xml:space="preserve">of </w:t>
      </w:r>
      <w:r w:rsidR="0093737F" w:rsidRPr="005C4BF9">
        <w:rPr>
          <w:rFonts w:eastAsia="Malgun Gothic"/>
          <w:kern w:val="22"/>
        </w:rPr>
        <w:t xml:space="preserve">Article 20 and </w:t>
      </w:r>
      <w:r w:rsidR="00033F23" w:rsidRPr="005C4BF9">
        <w:rPr>
          <w:rFonts w:eastAsia="Malgun Gothic"/>
          <w:kern w:val="22"/>
        </w:rPr>
        <w:t>paragraph 1</w:t>
      </w:r>
      <w:r w:rsidR="00033F23">
        <w:rPr>
          <w:rFonts w:eastAsia="Malgun Gothic"/>
          <w:kern w:val="22"/>
        </w:rPr>
        <w:t xml:space="preserve"> of </w:t>
      </w:r>
      <w:r w:rsidR="0093737F" w:rsidRPr="005C4BF9">
        <w:rPr>
          <w:rFonts w:eastAsia="Malgun Gothic"/>
          <w:kern w:val="22"/>
        </w:rPr>
        <w:t xml:space="preserve">Article 21 of the Convention, as well as </w:t>
      </w:r>
      <w:r w:rsidR="006631B2" w:rsidRPr="005C4BF9">
        <w:rPr>
          <w:rFonts w:eastAsia="Malgun Gothic"/>
          <w:kern w:val="22"/>
        </w:rPr>
        <w:t xml:space="preserve">any </w:t>
      </w:r>
      <w:r w:rsidR="00004D6B" w:rsidRPr="005C4BF9">
        <w:rPr>
          <w:rFonts w:eastAsia="Malgun Gothic"/>
          <w:kern w:val="22"/>
        </w:rPr>
        <w:t xml:space="preserve">successor to </w:t>
      </w:r>
      <w:r w:rsidR="0093737F" w:rsidRPr="005C4BF9">
        <w:rPr>
          <w:rFonts w:eastAsia="Malgun Gothic"/>
          <w:kern w:val="22"/>
        </w:rPr>
        <w:t>the Framework;</w:t>
      </w:r>
    </w:p>
    <w:p w14:paraId="27F83C8C" w14:textId="656B3246"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(b)</w:t>
      </w:r>
      <w:r w:rsidRPr="005C4BF9">
        <w:rPr>
          <w:rFonts w:eastAsia="Malgun Gothic"/>
          <w:kern w:val="22"/>
        </w:rPr>
        <w:tab/>
      </w:r>
      <w:r w:rsidR="0093737F" w:rsidRPr="005C4BF9">
        <w:rPr>
          <w:rFonts w:eastAsia="Malgun Gothic"/>
          <w:kern w:val="22"/>
        </w:rPr>
        <w:t xml:space="preserve">Guidance </w:t>
      </w:r>
      <w:r w:rsidR="008809B1">
        <w:rPr>
          <w:rFonts w:eastAsia="Malgun Gothic"/>
          <w:kern w:val="22"/>
        </w:rPr>
        <w:t xml:space="preserve">provided </w:t>
      </w:r>
      <w:r w:rsidR="00AF5409" w:rsidRPr="005C4BF9">
        <w:rPr>
          <w:rFonts w:eastAsia="Malgun Gothic"/>
          <w:kern w:val="22"/>
        </w:rPr>
        <w:t xml:space="preserve">to the </w:t>
      </w:r>
      <w:r w:rsidR="00AF5409" w:rsidRPr="00464DFD">
        <w:t>financial</w:t>
      </w:r>
      <w:r w:rsidR="00AF5409" w:rsidRPr="005C4BF9">
        <w:rPr>
          <w:rFonts w:eastAsia="Malgun Gothic"/>
          <w:kern w:val="22"/>
        </w:rPr>
        <w:t xml:space="preserve"> mechanism </w:t>
      </w:r>
      <w:r w:rsidR="00D655C8">
        <w:rPr>
          <w:rFonts w:eastAsia="Malgun Gothic"/>
          <w:kern w:val="22"/>
        </w:rPr>
        <w:t xml:space="preserve">by </w:t>
      </w:r>
      <w:r w:rsidR="0093737F" w:rsidRPr="005C4BF9">
        <w:rPr>
          <w:rFonts w:eastAsia="Malgun Gothic"/>
          <w:kern w:val="22"/>
        </w:rPr>
        <w:t>the Conference of the Parties</w:t>
      </w:r>
      <w:r w:rsidR="00A04CC1">
        <w:rPr>
          <w:rFonts w:eastAsia="Malgun Gothic"/>
          <w:kern w:val="22"/>
        </w:rPr>
        <w:t>,</w:t>
      </w:r>
      <w:r w:rsidR="0093737F" w:rsidRPr="005C4BF9">
        <w:rPr>
          <w:rFonts w:eastAsia="Malgun Gothic"/>
          <w:kern w:val="22"/>
        </w:rPr>
        <w:t xml:space="preserve"> which calls for future financial resources;</w:t>
      </w:r>
    </w:p>
    <w:p w14:paraId="79378EB7" w14:textId="002CE65A"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(c)</w:t>
      </w:r>
      <w:r w:rsidRPr="005C4BF9">
        <w:rPr>
          <w:rFonts w:eastAsia="Malgun Gothic"/>
          <w:kern w:val="22"/>
        </w:rPr>
        <w:tab/>
      </w:r>
      <w:r w:rsidR="0093737F" w:rsidRPr="005C4BF9">
        <w:rPr>
          <w:rFonts w:eastAsia="Malgun Gothic"/>
          <w:kern w:val="22"/>
        </w:rPr>
        <w:t xml:space="preserve">All obligations under </w:t>
      </w:r>
      <w:r w:rsidR="0093737F" w:rsidRPr="00464DFD">
        <w:t>the</w:t>
      </w:r>
      <w:r w:rsidR="0093737F" w:rsidRPr="005C4BF9">
        <w:rPr>
          <w:rFonts w:eastAsia="Malgun Gothic"/>
          <w:kern w:val="22"/>
        </w:rPr>
        <w:t xml:space="preserve"> Convention and its Protocols and relevant decisions adopted by the Conference of the Parties;</w:t>
      </w:r>
    </w:p>
    <w:p w14:paraId="636AFABD" w14:textId="2FD6BBD0"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(d)</w:t>
      </w:r>
      <w:r w:rsidRPr="005C4BF9">
        <w:rPr>
          <w:rFonts w:eastAsia="Malgun Gothic"/>
          <w:kern w:val="22"/>
        </w:rPr>
        <w:tab/>
      </w:r>
      <w:r w:rsidR="00A53B79">
        <w:rPr>
          <w:rFonts w:eastAsia="Malgun Gothic"/>
          <w:kern w:val="22"/>
        </w:rPr>
        <w:t>I</w:t>
      </w:r>
      <w:r w:rsidR="0093737F" w:rsidRPr="005C4BF9">
        <w:rPr>
          <w:rFonts w:eastAsia="Malgun Gothic"/>
          <w:kern w:val="22"/>
        </w:rPr>
        <w:t>nformation communicated to the Conference of the Parties in national reports</w:t>
      </w:r>
      <w:r w:rsidR="007A150F">
        <w:rPr>
          <w:rFonts w:eastAsia="Malgun Gothic"/>
          <w:kern w:val="22"/>
          <w:lang w:eastAsia="ko-KR"/>
        </w:rPr>
        <w:t xml:space="preserve"> and</w:t>
      </w:r>
      <w:r w:rsidR="0093737F" w:rsidRPr="005C4BF9">
        <w:rPr>
          <w:rFonts w:eastAsia="Malgun Gothic"/>
          <w:kern w:val="22"/>
          <w:lang w:eastAsia="ko-KR"/>
        </w:rPr>
        <w:t xml:space="preserve"> information provided by the Parties </w:t>
      </w:r>
      <w:r w:rsidR="0093737F" w:rsidRPr="00464DFD">
        <w:t>through</w:t>
      </w:r>
      <w:r w:rsidR="0093737F" w:rsidRPr="005C4BF9">
        <w:rPr>
          <w:rFonts w:eastAsia="Malgun Gothic"/>
          <w:kern w:val="22"/>
          <w:lang w:eastAsia="ko-KR"/>
        </w:rPr>
        <w:t xml:space="preserve"> the financial reporting framework;</w:t>
      </w:r>
    </w:p>
    <w:p w14:paraId="1A221308" w14:textId="5BEFE7AA"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(e)</w:t>
      </w:r>
      <w:r w:rsidRPr="005C4BF9">
        <w:rPr>
          <w:rFonts w:eastAsia="Malgun Gothic"/>
          <w:kern w:val="22"/>
        </w:rPr>
        <w:tab/>
      </w:r>
      <w:r w:rsidR="0093737F" w:rsidRPr="005C4BF9">
        <w:rPr>
          <w:rFonts w:eastAsia="Malgun Gothic"/>
          <w:kern w:val="22"/>
        </w:rPr>
        <w:t xml:space="preserve">Rules and guidelines </w:t>
      </w:r>
      <w:r w:rsidR="0093737F" w:rsidRPr="00464DFD">
        <w:t>agreed</w:t>
      </w:r>
      <w:r w:rsidR="0093737F" w:rsidRPr="005C4BF9">
        <w:rPr>
          <w:rFonts w:eastAsia="Malgun Gothic"/>
          <w:kern w:val="22"/>
        </w:rPr>
        <w:t xml:space="preserve"> by the Council of the </w:t>
      </w:r>
      <w:r w:rsidR="00104DE1" w:rsidRPr="005C4BF9">
        <w:t xml:space="preserve">Global Environment Facility </w:t>
      </w:r>
      <w:r w:rsidR="0093737F" w:rsidRPr="005C4BF9">
        <w:rPr>
          <w:rFonts w:eastAsia="Malgun Gothic"/>
          <w:kern w:val="22"/>
        </w:rPr>
        <w:t>for determining eligibility for funding of projects;</w:t>
      </w:r>
    </w:p>
    <w:p w14:paraId="2840E2BD" w14:textId="4DC22B55"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(f)</w:t>
      </w:r>
      <w:r w:rsidRPr="005C4BF9">
        <w:rPr>
          <w:rFonts w:eastAsia="Malgun Gothic"/>
          <w:kern w:val="22"/>
        </w:rPr>
        <w:tab/>
      </w:r>
      <w:r w:rsidR="0093737F" w:rsidRPr="005C4BF9">
        <w:rPr>
          <w:rFonts w:eastAsia="Malgun Gothic"/>
          <w:kern w:val="22"/>
        </w:rPr>
        <w:t>National strategies, plans or programmes developed in accordance with Article</w:t>
      </w:r>
      <w:r w:rsidR="00782F10">
        <w:rPr>
          <w:rFonts w:eastAsia="Malgun Gothic"/>
          <w:kern w:val="22"/>
        </w:rPr>
        <w:t> </w:t>
      </w:r>
      <w:r w:rsidR="0093737F" w:rsidRPr="005C4BF9">
        <w:rPr>
          <w:rFonts w:eastAsia="Malgun Gothic"/>
          <w:kern w:val="22"/>
        </w:rPr>
        <w:t>6 of the Convention</w:t>
      </w:r>
      <w:r w:rsidR="00D34FE1" w:rsidRPr="005C4BF9">
        <w:rPr>
          <w:rFonts w:eastAsia="Malgun Gothic"/>
          <w:kern w:val="22"/>
        </w:rPr>
        <w:t xml:space="preserve"> </w:t>
      </w:r>
      <w:r w:rsidR="00BA12BD" w:rsidRPr="005C4BF9">
        <w:rPr>
          <w:rFonts w:eastAsia="Malgun Gothic"/>
          <w:kern w:val="22"/>
          <w:lang w:eastAsia="ko-KR"/>
        </w:rPr>
        <w:t>and national biodiversity finance plans or similar instruments, where available</w:t>
      </w:r>
      <w:r w:rsidR="00753E01" w:rsidRPr="005C4BF9">
        <w:rPr>
          <w:rFonts w:eastAsia="Malgun Gothic"/>
          <w:kern w:val="22"/>
          <w:lang w:eastAsia="ko-KR"/>
        </w:rPr>
        <w:t>;</w:t>
      </w:r>
    </w:p>
    <w:p w14:paraId="32D90BA9" w14:textId="3C21430F"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(g)</w:t>
      </w:r>
      <w:r w:rsidRPr="005C4BF9">
        <w:rPr>
          <w:rFonts w:eastAsia="Malgun Gothic"/>
          <w:kern w:val="22"/>
        </w:rPr>
        <w:tab/>
      </w:r>
      <w:r w:rsidR="0093737F" w:rsidRPr="005C4BF9">
        <w:rPr>
          <w:rFonts w:eastAsia="Malgun Gothic"/>
          <w:kern w:val="22"/>
        </w:rPr>
        <w:t xml:space="preserve">Synergies with other </w:t>
      </w:r>
      <w:r w:rsidR="0093737F" w:rsidRPr="00464DFD">
        <w:t>biodiversity</w:t>
      </w:r>
      <w:r w:rsidR="0093737F" w:rsidRPr="005C4BF9">
        <w:rPr>
          <w:rFonts w:eastAsia="Malgun Gothic"/>
          <w:kern w:val="22"/>
        </w:rPr>
        <w:t xml:space="preserve">-related conventions and other </w:t>
      </w:r>
      <w:r w:rsidR="00A04CC1">
        <w:rPr>
          <w:rFonts w:eastAsia="Malgun Gothic"/>
          <w:kern w:val="22"/>
        </w:rPr>
        <w:t>c</w:t>
      </w:r>
      <w:r w:rsidR="0093737F" w:rsidRPr="005C4BF9">
        <w:rPr>
          <w:rFonts w:eastAsia="Malgun Gothic"/>
          <w:kern w:val="22"/>
        </w:rPr>
        <w:t>onventions</w:t>
      </w:r>
      <w:r w:rsidR="00104DE1">
        <w:rPr>
          <w:rFonts w:eastAsia="Malgun Gothic"/>
          <w:kern w:val="22"/>
        </w:rPr>
        <w:t xml:space="preserve"> funded by the </w:t>
      </w:r>
      <w:r w:rsidR="00104DE1" w:rsidRPr="005C4BF9">
        <w:t>Global Environment Facility</w:t>
      </w:r>
      <w:r w:rsidR="0093737F" w:rsidRPr="005C4BF9">
        <w:rPr>
          <w:rFonts w:eastAsia="Malgun Gothic"/>
          <w:kern w:val="22"/>
        </w:rPr>
        <w:t>, including those with respect to operations and impacts;</w:t>
      </w:r>
    </w:p>
    <w:p w14:paraId="1E98324B" w14:textId="740900DC" w:rsidR="00E9722C"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lastRenderedPageBreak/>
        <w:t>(h)</w:t>
      </w:r>
      <w:r w:rsidRPr="005C4BF9">
        <w:rPr>
          <w:rFonts w:eastAsia="Malgun Gothic"/>
          <w:kern w:val="22"/>
        </w:rPr>
        <w:tab/>
      </w:r>
      <w:r w:rsidR="00E9722C" w:rsidRPr="00464DFD">
        <w:t>Policy</w:t>
      </w:r>
      <w:r w:rsidR="00E9722C" w:rsidRPr="005C4BF9">
        <w:rPr>
          <w:rFonts w:eastAsia="Malgun Gothic"/>
          <w:kern w:val="22"/>
        </w:rPr>
        <w:t xml:space="preserve"> coherence;</w:t>
      </w:r>
    </w:p>
    <w:p w14:paraId="7E2E2DDE" w14:textId="5A57C40D"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proofErr w:type="spellStart"/>
      <w:r w:rsidRPr="005C4BF9">
        <w:rPr>
          <w:rFonts w:eastAsia="Malgun Gothic"/>
          <w:kern w:val="22"/>
        </w:rPr>
        <w:t>i</w:t>
      </w:r>
      <w:proofErr w:type="spellEnd"/>
      <w:r w:rsidRPr="005C4BF9">
        <w:rPr>
          <w:rFonts w:eastAsia="Malgun Gothic"/>
          <w:kern w:val="22"/>
        </w:rPr>
        <w:t>)</w:t>
      </w:r>
      <w:r w:rsidRPr="005C4BF9">
        <w:rPr>
          <w:rFonts w:eastAsia="Malgun Gothic"/>
          <w:kern w:val="22"/>
        </w:rPr>
        <w:tab/>
      </w:r>
      <w:r w:rsidR="004C1E71" w:rsidRPr="005C4BF9">
        <w:rPr>
          <w:rFonts w:eastAsia="Malgun Gothic"/>
          <w:kern w:val="22"/>
          <w:lang w:eastAsia="ko-KR"/>
        </w:rPr>
        <w:t>O</w:t>
      </w:r>
      <w:r w:rsidR="0093737F" w:rsidRPr="005C4BF9">
        <w:rPr>
          <w:rFonts w:eastAsia="Malgun Gothic"/>
          <w:kern w:val="22"/>
          <w:lang w:eastAsia="ko-KR"/>
        </w:rPr>
        <w:t>ther relevant estimations</w:t>
      </w:r>
      <w:r w:rsidR="001F384D" w:rsidRPr="005C4BF9">
        <w:rPr>
          <w:rFonts w:eastAsia="Malgun Gothic"/>
          <w:kern w:val="22"/>
          <w:lang w:eastAsia="ko-KR"/>
        </w:rPr>
        <w:t>.</w:t>
      </w:r>
    </w:p>
    <w:p w14:paraId="4CD6573E" w14:textId="7948C7B8" w:rsidR="00FD4C80"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4.</w:t>
      </w:r>
      <w:r w:rsidRPr="005C4BF9">
        <w:rPr>
          <w:rFonts w:eastAsia="Malgun Gothic"/>
          <w:kern w:val="22"/>
        </w:rPr>
        <w:tab/>
      </w:r>
      <w:r w:rsidR="00CF18CD">
        <w:rPr>
          <w:rFonts w:eastAsia="Malgun Gothic"/>
          <w:kern w:val="22"/>
        </w:rPr>
        <w:t xml:space="preserve">In the context of </w:t>
      </w:r>
      <w:r w:rsidR="00FD4C80" w:rsidRPr="00464DFD">
        <w:rPr>
          <w:rFonts w:eastAsia="Malgun Gothic"/>
          <w:kern w:val="22"/>
        </w:rPr>
        <w:t xml:space="preserve">the </w:t>
      </w:r>
      <w:r w:rsidR="002479A1" w:rsidRPr="00464DFD">
        <w:rPr>
          <w:rFonts w:eastAsia="Malgun Gothic"/>
          <w:kern w:val="22"/>
        </w:rPr>
        <w:t>assessment</w:t>
      </w:r>
      <w:r w:rsidR="00CF18CD">
        <w:rPr>
          <w:rFonts w:eastAsia="Malgun Gothic"/>
          <w:kern w:val="22"/>
        </w:rPr>
        <w:t>,</w:t>
      </w:r>
      <w:r w:rsidR="00FD4C80" w:rsidRPr="00464DFD">
        <w:rPr>
          <w:rFonts w:eastAsia="Malgun Gothic"/>
          <w:kern w:val="22"/>
        </w:rPr>
        <w:t xml:space="preserve"> such interviews, surveys, quantitative and qualitative analyses, and </w:t>
      </w:r>
      <w:r w:rsidR="00FD4C80" w:rsidRPr="00A5641B">
        <w:t>consultation</w:t>
      </w:r>
      <w:r w:rsidR="00C34B2C">
        <w:t>s</w:t>
      </w:r>
      <w:r w:rsidR="00FD4C80" w:rsidRPr="00464DFD">
        <w:rPr>
          <w:rFonts w:eastAsia="Malgun Gothic"/>
          <w:kern w:val="22"/>
        </w:rPr>
        <w:t xml:space="preserve"> </w:t>
      </w:r>
      <w:r w:rsidR="005F1A3E" w:rsidRPr="00464DFD">
        <w:rPr>
          <w:rFonts w:eastAsia="Malgun Gothic"/>
          <w:kern w:val="22"/>
        </w:rPr>
        <w:t xml:space="preserve">should </w:t>
      </w:r>
      <w:r w:rsidR="005F1A3E">
        <w:rPr>
          <w:rFonts w:eastAsia="Malgun Gothic"/>
          <w:kern w:val="22"/>
        </w:rPr>
        <w:t xml:space="preserve">be </w:t>
      </w:r>
      <w:r w:rsidR="005F1A3E" w:rsidRPr="00464DFD">
        <w:rPr>
          <w:rFonts w:eastAsia="Malgun Gothic"/>
          <w:kern w:val="22"/>
        </w:rPr>
        <w:t>undertake</w:t>
      </w:r>
      <w:r w:rsidR="005F1A3E">
        <w:rPr>
          <w:rFonts w:eastAsia="Malgun Gothic"/>
          <w:kern w:val="22"/>
        </w:rPr>
        <w:t>n</w:t>
      </w:r>
      <w:r w:rsidR="005F1A3E" w:rsidRPr="00464DFD">
        <w:rPr>
          <w:rFonts w:eastAsia="Malgun Gothic"/>
          <w:kern w:val="22"/>
        </w:rPr>
        <w:t xml:space="preserve"> </w:t>
      </w:r>
      <w:r w:rsidR="00FD4C80" w:rsidRPr="00464DFD">
        <w:rPr>
          <w:rFonts w:eastAsia="Malgun Gothic"/>
          <w:kern w:val="22"/>
        </w:rPr>
        <w:t>as may be required</w:t>
      </w:r>
      <w:r w:rsidR="005F1A3E" w:rsidRPr="005F1A3E">
        <w:rPr>
          <w:rFonts w:eastAsia="Malgun Gothic"/>
          <w:kern w:val="22"/>
        </w:rPr>
        <w:t xml:space="preserve"> </w:t>
      </w:r>
      <w:r w:rsidR="003A015F">
        <w:rPr>
          <w:rFonts w:eastAsia="Malgun Gothic"/>
          <w:kern w:val="22"/>
        </w:rPr>
        <w:t xml:space="preserve">for the </w:t>
      </w:r>
      <w:r w:rsidR="005F1A3E" w:rsidRPr="00464DFD">
        <w:rPr>
          <w:rFonts w:eastAsia="Malgun Gothic"/>
          <w:kern w:val="22"/>
        </w:rPr>
        <w:t>prepar</w:t>
      </w:r>
      <w:r w:rsidR="003A015F">
        <w:rPr>
          <w:rFonts w:eastAsia="Malgun Gothic"/>
          <w:kern w:val="22"/>
        </w:rPr>
        <w:t>at</w:t>
      </w:r>
      <w:r w:rsidR="005F1A3E" w:rsidRPr="00464DFD">
        <w:rPr>
          <w:rFonts w:eastAsia="Malgun Gothic"/>
          <w:kern w:val="22"/>
        </w:rPr>
        <w:t>i</w:t>
      </w:r>
      <w:r w:rsidR="003A015F">
        <w:rPr>
          <w:rFonts w:eastAsia="Malgun Gothic"/>
          <w:kern w:val="22"/>
        </w:rPr>
        <w:t>on of</w:t>
      </w:r>
      <w:r w:rsidR="005F1A3E" w:rsidRPr="00464DFD">
        <w:rPr>
          <w:rFonts w:eastAsia="Malgun Gothic"/>
          <w:kern w:val="22"/>
        </w:rPr>
        <w:t xml:space="preserve"> the report</w:t>
      </w:r>
      <w:r w:rsidR="00FD4C80" w:rsidRPr="00464DFD">
        <w:rPr>
          <w:rFonts w:eastAsia="Malgun Gothic"/>
          <w:kern w:val="22"/>
        </w:rPr>
        <w:t>, including:</w:t>
      </w:r>
    </w:p>
    <w:p w14:paraId="55DDB3F9" w14:textId="7822C9E3"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(a)</w:t>
      </w:r>
      <w:r w:rsidRPr="005C4BF9">
        <w:rPr>
          <w:rFonts w:eastAsia="Malgun Gothic"/>
          <w:kern w:val="22"/>
        </w:rPr>
        <w:tab/>
      </w:r>
      <w:r w:rsidR="00FD4C80" w:rsidRPr="005C4BF9">
        <w:rPr>
          <w:rFonts w:eastAsia="Malgun Gothic"/>
          <w:kern w:val="22"/>
        </w:rPr>
        <w:t xml:space="preserve">Compilation and analysis of the needs identified in national biodiversity strategies and action plans and national </w:t>
      </w:r>
      <w:r w:rsidR="00FD4C80" w:rsidRPr="00464DFD">
        <w:t>biodiversity</w:t>
      </w:r>
      <w:r w:rsidR="00FD4C80" w:rsidRPr="005C4BF9">
        <w:rPr>
          <w:rFonts w:eastAsia="Malgun Gothic"/>
          <w:kern w:val="22"/>
        </w:rPr>
        <w:t xml:space="preserve"> finance plans, including country-specific resource mobilization strategies, prepared by </w:t>
      </w:r>
      <w:r w:rsidR="00345041" w:rsidRPr="005C4BF9">
        <w:t>Global Environment Facility</w:t>
      </w:r>
      <w:r w:rsidR="00FD4C80" w:rsidRPr="005C4BF9">
        <w:rPr>
          <w:rFonts w:eastAsia="Malgun Gothic"/>
          <w:kern w:val="22"/>
        </w:rPr>
        <w:t>-eligible and other relevant Parties pursuant to Article 6 of the Convention;</w:t>
      </w:r>
    </w:p>
    <w:p w14:paraId="354E381E" w14:textId="69A806F8"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(b)</w:t>
      </w:r>
      <w:r w:rsidRPr="005C4BF9">
        <w:rPr>
          <w:rFonts w:eastAsia="Malgun Gothic"/>
          <w:kern w:val="22"/>
        </w:rPr>
        <w:tab/>
      </w:r>
      <w:r w:rsidR="00FD4C80" w:rsidRPr="005C4BF9">
        <w:rPr>
          <w:rFonts w:eastAsia="Malgun Gothic"/>
          <w:kern w:val="22"/>
        </w:rPr>
        <w:t xml:space="preserve">Review of reports submitted by Parties pursuant to Articles 6 and 26 of the Convention to identify funding needs </w:t>
      </w:r>
      <w:r w:rsidR="008834B3">
        <w:rPr>
          <w:rFonts w:eastAsia="Malgun Gothic"/>
          <w:kern w:val="22"/>
        </w:rPr>
        <w:t>related to</w:t>
      </w:r>
      <w:r w:rsidR="00FD4C80" w:rsidRPr="005C4BF9">
        <w:rPr>
          <w:rFonts w:eastAsia="Malgun Gothic"/>
          <w:kern w:val="22"/>
        </w:rPr>
        <w:t xml:space="preserve"> </w:t>
      </w:r>
      <w:r w:rsidR="00A04CC1">
        <w:rPr>
          <w:rFonts w:eastAsia="Malgun Gothic"/>
          <w:kern w:val="22"/>
        </w:rPr>
        <w:t xml:space="preserve">the </w:t>
      </w:r>
      <w:r w:rsidR="00FD4C80" w:rsidRPr="00464DFD">
        <w:t>fulfilment</w:t>
      </w:r>
      <w:r w:rsidR="00FD4C80" w:rsidRPr="005C4BF9">
        <w:rPr>
          <w:rFonts w:eastAsia="Malgun Gothic"/>
          <w:kern w:val="22"/>
        </w:rPr>
        <w:t xml:space="preserve"> of their obligations under the Convention and its Protocols;</w:t>
      </w:r>
    </w:p>
    <w:p w14:paraId="14CB9684" w14:textId="6E203B85"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(c)</w:t>
      </w:r>
      <w:r w:rsidRPr="005C4BF9">
        <w:rPr>
          <w:rFonts w:eastAsia="Malgun Gothic"/>
          <w:kern w:val="22"/>
        </w:rPr>
        <w:tab/>
      </w:r>
      <w:r w:rsidR="00FD4C80" w:rsidRPr="005C4BF9">
        <w:rPr>
          <w:rFonts w:eastAsia="Malgun Gothic"/>
          <w:kern w:val="22"/>
        </w:rPr>
        <w:t xml:space="preserve">Estimated financial implications of guidance </w:t>
      </w:r>
      <w:r w:rsidR="003A5D41">
        <w:rPr>
          <w:rFonts w:eastAsia="Malgun Gothic"/>
          <w:kern w:val="22"/>
        </w:rPr>
        <w:t xml:space="preserve">provided </w:t>
      </w:r>
      <w:r w:rsidR="00FD4C80" w:rsidRPr="005C4BF9">
        <w:rPr>
          <w:rFonts w:eastAsia="Malgun Gothic"/>
          <w:kern w:val="22"/>
        </w:rPr>
        <w:t xml:space="preserve">to the financial mechanism </w:t>
      </w:r>
      <w:r w:rsidR="003A5D41">
        <w:rPr>
          <w:rFonts w:eastAsia="Malgun Gothic"/>
          <w:kern w:val="22"/>
        </w:rPr>
        <w:t xml:space="preserve">by </w:t>
      </w:r>
      <w:r w:rsidR="00FD4C80" w:rsidRPr="005C4BF9">
        <w:rPr>
          <w:rFonts w:eastAsia="Malgun Gothic"/>
          <w:kern w:val="22"/>
        </w:rPr>
        <w:t>the Conference of the Parties</w:t>
      </w:r>
      <w:r w:rsidR="00A04CC1">
        <w:rPr>
          <w:rFonts w:eastAsia="Malgun Gothic"/>
          <w:kern w:val="22"/>
        </w:rPr>
        <w:t>,</w:t>
      </w:r>
      <w:r w:rsidR="00FD4C80" w:rsidRPr="005C4BF9">
        <w:rPr>
          <w:rFonts w:eastAsia="Malgun Gothic"/>
          <w:kern w:val="22"/>
        </w:rPr>
        <w:t xml:space="preserve"> </w:t>
      </w:r>
      <w:r w:rsidR="00FD4C80" w:rsidRPr="00464DFD">
        <w:t>including</w:t>
      </w:r>
      <w:r w:rsidR="00FD4C80" w:rsidRPr="005C4BF9">
        <w:rPr>
          <w:rFonts w:eastAsia="Malgun Gothic"/>
          <w:kern w:val="22"/>
        </w:rPr>
        <w:t xml:space="preserve"> support </w:t>
      </w:r>
      <w:r w:rsidR="00314BB4">
        <w:rPr>
          <w:rFonts w:eastAsia="Malgun Gothic"/>
          <w:kern w:val="22"/>
        </w:rPr>
        <w:t>prov</w:t>
      </w:r>
      <w:r w:rsidR="00F331FF">
        <w:rPr>
          <w:rFonts w:eastAsia="Malgun Gothic"/>
          <w:kern w:val="22"/>
        </w:rPr>
        <w:t xml:space="preserve">ided </w:t>
      </w:r>
      <w:r w:rsidR="00FD4C80" w:rsidRPr="005C4BF9">
        <w:rPr>
          <w:rFonts w:eastAsia="Malgun Gothic"/>
          <w:kern w:val="22"/>
        </w:rPr>
        <w:t>to the Global Biodiversity Framework Fund;</w:t>
      </w:r>
    </w:p>
    <w:p w14:paraId="54FC1489" w14:textId="65985EF1"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(d)</w:t>
      </w:r>
      <w:r w:rsidRPr="005C4BF9">
        <w:rPr>
          <w:rFonts w:eastAsia="Malgun Gothic"/>
          <w:kern w:val="22"/>
        </w:rPr>
        <w:tab/>
      </w:r>
      <w:r w:rsidR="00FD4C80" w:rsidRPr="005C4BF9">
        <w:rPr>
          <w:rFonts w:eastAsia="Malgun Gothic"/>
          <w:kern w:val="22"/>
        </w:rPr>
        <w:t xml:space="preserve">Compilation and analysis of any supplementary information provided by </w:t>
      </w:r>
      <w:r w:rsidR="00345041" w:rsidRPr="005C4BF9">
        <w:t>Global Environment Facility</w:t>
      </w:r>
      <w:r w:rsidR="00FD4C80" w:rsidRPr="005C4BF9">
        <w:rPr>
          <w:rFonts w:eastAsia="Malgun Gothic"/>
          <w:kern w:val="22"/>
        </w:rPr>
        <w:t>-eligible and other relevant Parties on their funding needs for the implementation of their obligations under the Convention and its Protocols.</w:t>
      </w:r>
    </w:p>
    <w:p w14:paraId="1A18A767" w14:textId="1F6784C6" w:rsidR="0093737F" w:rsidRPr="005C4BF9" w:rsidRDefault="0093737F" w:rsidP="00464DFD">
      <w:pPr>
        <w:pStyle w:val="CBDH3"/>
        <w:tabs>
          <w:tab w:val="clear" w:pos="567"/>
        </w:tabs>
        <w:ind w:left="1134"/>
        <w:rPr>
          <w:b w:val="0"/>
          <w:iCs/>
          <w:snapToGrid w:val="0"/>
        </w:rPr>
      </w:pPr>
      <w:r w:rsidRPr="005C4BF9">
        <w:rPr>
          <w:iCs/>
          <w:snapToGrid w:val="0"/>
        </w:rPr>
        <w:t>D.</w:t>
      </w:r>
      <w:r w:rsidRPr="005C4BF9">
        <w:rPr>
          <w:iCs/>
          <w:snapToGrid w:val="0"/>
        </w:rPr>
        <w:tab/>
      </w:r>
      <w:r w:rsidR="007844D7" w:rsidRPr="000E56BA">
        <w:rPr>
          <w:snapToGrid w:val="0"/>
        </w:rPr>
        <w:t>I</w:t>
      </w:r>
      <w:r w:rsidRPr="000E56BA">
        <w:rPr>
          <w:snapToGrid w:val="0"/>
        </w:rPr>
        <w:t>mplementation</w:t>
      </w:r>
    </w:p>
    <w:p w14:paraId="6E1A29F1" w14:textId="25FBC6F7" w:rsidR="000A47F9"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5.</w:t>
      </w:r>
      <w:r w:rsidRPr="005C4BF9">
        <w:rPr>
          <w:rFonts w:eastAsia="Malgun Gothic"/>
          <w:kern w:val="22"/>
        </w:rPr>
        <w:tab/>
      </w:r>
      <w:r w:rsidR="00532DDE" w:rsidRPr="007D1063">
        <w:rPr>
          <w:rFonts w:eastAsia="Malgun Gothic"/>
          <w:kern w:val="22"/>
        </w:rPr>
        <w:t xml:space="preserve">The </w:t>
      </w:r>
      <w:r w:rsidR="004055A9" w:rsidRPr="007D1063">
        <w:rPr>
          <w:rFonts w:eastAsia="Malgun Gothic"/>
          <w:kern w:val="22"/>
        </w:rPr>
        <w:t>n</w:t>
      </w:r>
      <w:r w:rsidR="00532DDE" w:rsidRPr="007D1063">
        <w:rPr>
          <w:rFonts w:eastAsia="Malgun Gothic"/>
          <w:kern w:val="22"/>
        </w:rPr>
        <w:t xml:space="preserve">ational </w:t>
      </w:r>
      <w:r w:rsidR="004055A9" w:rsidRPr="007D1063">
        <w:rPr>
          <w:rFonts w:eastAsia="Malgun Gothic"/>
          <w:kern w:val="22"/>
        </w:rPr>
        <w:t>f</w:t>
      </w:r>
      <w:r w:rsidR="00532DDE" w:rsidRPr="007D1063">
        <w:rPr>
          <w:rFonts w:eastAsia="Malgun Gothic"/>
          <w:kern w:val="22"/>
        </w:rPr>
        <w:t xml:space="preserve">ocal </w:t>
      </w:r>
      <w:r w:rsidR="004055A9" w:rsidRPr="007D1063">
        <w:rPr>
          <w:rFonts w:eastAsia="Malgun Gothic"/>
          <w:kern w:val="22"/>
        </w:rPr>
        <w:t>p</w:t>
      </w:r>
      <w:r w:rsidR="00532DDE" w:rsidRPr="007D1063">
        <w:rPr>
          <w:rFonts w:eastAsia="Malgun Gothic"/>
          <w:kern w:val="22"/>
        </w:rPr>
        <w:t xml:space="preserve">oints of the Convention </w:t>
      </w:r>
      <w:r w:rsidR="00C13EEC" w:rsidRPr="007D1063">
        <w:rPr>
          <w:rFonts w:eastAsia="Malgun Gothic"/>
          <w:kern w:val="22"/>
        </w:rPr>
        <w:t xml:space="preserve">and the focal points of the financial mechanism </w:t>
      </w:r>
      <w:r w:rsidR="009221AB" w:rsidRPr="007D1063">
        <w:rPr>
          <w:rFonts w:eastAsia="Malgun Gothic"/>
          <w:kern w:val="22"/>
        </w:rPr>
        <w:t xml:space="preserve">should </w:t>
      </w:r>
      <w:r w:rsidR="00532DDE" w:rsidRPr="007D1063">
        <w:rPr>
          <w:rFonts w:eastAsia="Malgun Gothic"/>
          <w:kern w:val="22"/>
        </w:rPr>
        <w:t xml:space="preserve">bear primary </w:t>
      </w:r>
      <w:r w:rsidR="00DD5503" w:rsidRPr="007D1063">
        <w:rPr>
          <w:rFonts w:eastAsia="Malgun Gothic"/>
          <w:kern w:val="22"/>
        </w:rPr>
        <w:t xml:space="preserve">joint </w:t>
      </w:r>
      <w:r w:rsidR="00532DDE" w:rsidRPr="007D1063">
        <w:rPr>
          <w:rFonts w:eastAsia="Malgun Gothic"/>
          <w:kern w:val="22"/>
        </w:rPr>
        <w:t>responsibility for coordinating national-level funding needs assessments</w:t>
      </w:r>
      <w:r w:rsidR="00395902" w:rsidRPr="007D1063">
        <w:rPr>
          <w:rFonts w:eastAsia="Malgun Gothic"/>
          <w:kern w:val="22"/>
        </w:rPr>
        <w:t xml:space="preserve">, </w:t>
      </w:r>
      <w:r w:rsidR="00532DDE" w:rsidRPr="007D1063">
        <w:rPr>
          <w:rFonts w:eastAsia="Malgun Gothic"/>
          <w:kern w:val="22"/>
        </w:rPr>
        <w:t xml:space="preserve">in close collaboration with </w:t>
      </w:r>
      <w:r w:rsidR="00532DDE" w:rsidRPr="000E56BA">
        <w:t>relevant</w:t>
      </w:r>
      <w:r w:rsidR="00532DDE" w:rsidRPr="007D1063">
        <w:rPr>
          <w:rFonts w:eastAsia="Malgun Gothic"/>
          <w:kern w:val="22"/>
        </w:rPr>
        <w:t xml:space="preserve"> funding providers and in consultation with other focal points under the Convention and related conventions</w:t>
      </w:r>
      <w:r w:rsidR="00D66DC5" w:rsidRPr="007D1063">
        <w:rPr>
          <w:rFonts w:eastAsia="Malgun Gothic"/>
          <w:kern w:val="22"/>
        </w:rPr>
        <w:t xml:space="preserve">, </w:t>
      </w:r>
      <w:r w:rsidR="00532DDE" w:rsidRPr="007D1063">
        <w:rPr>
          <w:rFonts w:eastAsia="Malgun Gothic"/>
          <w:kern w:val="22"/>
        </w:rPr>
        <w:t>preferably through an interministerial coherence arrangement to ensure a whole-of-government approach.</w:t>
      </w:r>
    </w:p>
    <w:p w14:paraId="10F7CD2B" w14:textId="1256DB19" w:rsidR="006F0291" w:rsidRPr="00534579" w:rsidRDefault="00534579" w:rsidP="007D1063">
      <w:pPr>
        <w:pStyle w:val="CBDNormalNoNumber"/>
        <w:tabs>
          <w:tab w:val="clear" w:pos="567"/>
        </w:tabs>
        <w:spacing w:before="120"/>
        <w:ind w:left="1134"/>
        <w:rPr>
          <w:rFonts w:eastAsia="Malgun Gothic"/>
          <w:kern w:val="22"/>
        </w:rPr>
      </w:pPr>
      <w:r w:rsidRPr="005C4BF9">
        <w:rPr>
          <w:rFonts w:eastAsia="Malgun Gothic"/>
          <w:kern w:val="22"/>
        </w:rPr>
        <w:t>6.</w:t>
      </w:r>
      <w:r w:rsidRPr="005C4BF9">
        <w:rPr>
          <w:rFonts w:eastAsia="Malgun Gothic"/>
          <w:kern w:val="22"/>
        </w:rPr>
        <w:tab/>
      </w:r>
      <w:r w:rsidR="00780AE6" w:rsidRPr="00534579">
        <w:rPr>
          <w:rFonts w:eastAsia="Malgun Gothic"/>
          <w:kern w:val="22"/>
        </w:rPr>
        <w:t xml:space="preserve">The national focal points may </w:t>
      </w:r>
      <w:r w:rsidR="004B2C49" w:rsidRPr="00534579">
        <w:rPr>
          <w:rFonts w:eastAsia="Malgun Gothic"/>
          <w:kern w:val="22"/>
        </w:rPr>
        <w:t>establish</w:t>
      </w:r>
      <w:r w:rsidR="00780AE6" w:rsidRPr="00534579">
        <w:rPr>
          <w:rFonts w:eastAsia="Malgun Gothic"/>
          <w:kern w:val="22"/>
        </w:rPr>
        <w:t xml:space="preserve"> a n</w:t>
      </w:r>
      <w:r w:rsidR="002A3167" w:rsidRPr="00534579">
        <w:rPr>
          <w:rFonts w:eastAsia="Malgun Gothic"/>
          <w:kern w:val="22"/>
        </w:rPr>
        <w:t>ational platform</w:t>
      </w:r>
      <w:r w:rsidR="00DD6F49" w:rsidRPr="00534579">
        <w:rPr>
          <w:rFonts w:eastAsia="Malgun Gothic"/>
          <w:kern w:val="22"/>
        </w:rPr>
        <w:t xml:space="preserve"> for </w:t>
      </w:r>
      <w:r w:rsidR="00E75E31" w:rsidRPr="00534579">
        <w:rPr>
          <w:rFonts w:eastAsia="Malgun Gothic"/>
          <w:kern w:val="22"/>
        </w:rPr>
        <w:t xml:space="preserve">ongoing </w:t>
      </w:r>
      <w:r w:rsidR="00D12374" w:rsidRPr="005C4BF9">
        <w:t>b</w:t>
      </w:r>
      <w:r w:rsidR="00BD481B" w:rsidRPr="005C4BF9">
        <w:t xml:space="preserve">iodiversity </w:t>
      </w:r>
      <w:r w:rsidR="00D12374" w:rsidRPr="005C4BF9">
        <w:t>p</w:t>
      </w:r>
      <w:r w:rsidR="00BD481B" w:rsidRPr="005C4BF9">
        <w:t xml:space="preserve">roject </w:t>
      </w:r>
      <w:r w:rsidR="00D12374" w:rsidRPr="005C4BF9">
        <w:t>p</w:t>
      </w:r>
      <w:r w:rsidR="00BD481B" w:rsidRPr="005C4BF9">
        <w:t>lanning</w:t>
      </w:r>
      <w:r w:rsidR="00756D1E" w:rsidRPr="005C4BF9">
        <w:t xml:space="preserve"> </w:t>
      </w:r>
      <w:r w:rsidR="001962C4" w:rsidRPr="005C4BF9">
        <w:t xml:space="preserve">as a one-stop </w:t>
      </w:r>
      <w:r w:rsidR="00D71E3E" w:rsidRPr="005C4BF9">
        <w:t xml:space="preserve">management </w:t>
      </w:r>
      <w:r w:rsidR="008C6BE7" w:rsidRPr="005C4BF9">
        <w:t>centre</w:t>
      </w:r>
      <w:r w:rsidR="008E21E4" w:rsidRPr="005C4BF9">
        <w:t xml:space="preserve"> for </w:t>
      </w:r>
      <w:r w:rsidR="003928CE" w:rsidRPr="005C4BF9">
        <w:t xml:space="preserve">biodiversity </w:t>
      </w:r>
      <w:r w:rsidR="00D71E3E" w:rsidRPr="005C4BF9">
        <w:t xml:space="preserve">funding </w:t>
      </w:r>
      <w:r w:rsidR="003928CE" w:rsidRPr="005C4BF9">
        <w:t>needs, gaps and priorities</w:t>
      </w:r>
      <w:r w:rsidR="00096E8E" w:rsidRPr="005C4BF9">
        <w:t xml:space="preserve">. </w:t>
      </w:r>
      <w:r w:rsidR="001C162A" w:rsidRPr="005C4BF9">
        <w:t>Close link</w:t>
      </w:r>
      <w:r w:rsidR="00593D00" w:rsidRPr="005C4BF9">
        <w:t xml:space="preserve">s should be established between the national platform and national support initiatives of </w:t>
      </w:r>
      <w:r w:rsidR="009E0CC9" w:rsidRPr="005C4BF9">
        <w:t xml:space="preserve">relevant funding providers, </w:t>
      </w:r>
      <w:r w:rsidR="006341B1" w:rsidRPr="005C4BF9">
        <w:t>particular</w:t>
      </w:r>
      <w:r w:rsidR="00784B0F" w:rsidRPr="005C4BF9">
        <w:t>ly</w:t>
      </w:r>
      <w:r w:rsidR="009E0CC9" w:rsidRPr="005C4BF9">
        <w:t xml:space="preserve"> the </w:t>
      </w:r>
      <w:r w:rsidR="006341B1" w:rsidRPr="005C4BF9">
        <w:t>country engagement strategy</w:t>
      </w:r>
      <w:r w:rsidR="00B66441" w:rsidRPr="005C4BF9">
        <w:t xml:space="preserve"> of the</w:t>
      </w:r>
      <w:r w:rsidR="00345041">
        <w:t xml:space="preserve"> </w:t>
      </w:r>
      <w:r w:rsidR="00345041" w:rsidRPr="005C4BF9">
        <w:t>Global Environment Facility</w:t>
      </w:r>
      <w:r w:rsidR="00B66441" w:rsidRPr="005C4BF9">
        <w:t>.</w:t>
      </w:r>
    </w:p>
    <w:p w14:paraId="6C7507D1" w14:textId="292002FC" w:rsidR="00F1628F" w:rsidRPr="00534579" w:rsidRDefault="00534579" w:rsidP="007D1063">
      <w:pPr>
        <w:pStyle w:val="CBDNormalNoNumber"/>
        <w:tabs>
          <w:tab w:val="clear" w:pos="567"/>
        </w:tabs>
        <w:spacing w:before="120"/>
        <w:ind w:left="1134"/>
        <w:rPr>
          <w:rFonts w:eastAsia="Malgun Gothic"/>
          <w:kern w:val="22"/>
        </w:rPr>
      </w:pPr>
      <w:r w:rsidRPr="005C4BF9">
        <w:rPr>
          <w:rFonts w:eastAsia="Malgun Gothic"/>
          <w:kern w:val="22"/>
        </w:rPr>
        <w:t>7.</w:t>
      </w:r>
      <w:r w:rsidRPr="005C4BF9">
        <w:rPr>
          <w:rFonts w:eastAsia="Malgun Gothic"/>
          <w:kern w:val="22"/>
        </w:rPr>
        <w:tab/>
      </w:r>
      <w:r w:rsidR="00CA25F2" w:rsidRPr="005C4BF9">
        <w:t xml:space="preserve">The national platform should be </w:t>
      </w:r>
      <w:r w:rsidR="00891FC2" w:rsidRPr="005C4BF9">
        <w:t>developed, monitored, reviewed and updated regularly, at least twice a year</w:t>
      </w:r>
      <w:r w:rsidR="00013A82" w:rsidRPr="005C4BF9">
        <w:t xml:space="preserve">, with clear marks for the status </w:t>
      </w:r>
      <w:r w:rsidR="00912E94" w:rsidRPr="005C4BF9">
        <w:t xml:space="preserve">and updates </w:t>
      </w:r>
      <w:r w:rsidR="00013A82" w:rsidRPr="005C4BF9">
        <w:t xml:space="preserve">of </w:t>
      </w:r>
      <w:r w:rsidR="00912E94" w:rsidRPr="005C4BF9">
        <w:t>each biodiversity project concept</w:t>
      </w:r>
      <w:r w:rsidR="004E1245" w:rsidRPr="005C4BF9">
        <w:t>,</w:t>
      </w:r>
      <w:r w:rsidR="00A21757" w:rsidRPr="005C4BF9">
        <w:t xml:space="preserve"> </w:t>
      </w:r>
      <w:r w:rsidR="004F1455" w:rsidRPr="005C4BF9">
        <w:t xml:space="preserve">intended targeted </w:t>
      </w:r>
      <w:r w:rsidR="00DE0704" w:rsidRPr="005C4BF9">
        <w:t xml:space="preserve">funding providers and amounts </w:t>
      </w:r>
      <w:r w:rsidR="00A21757" w:rsidRPr="005C4BF9">
        <w:t xml:space="preserve">of funding </w:t>
      </w:r>
      <w:r w:rsidR="00DE0704" w:rsidRPr="005C4BF9">
        <w:t>neede</w:t>
      </w:r>
      <w:r w:rsidR="00784B0F" w:rsidRPr="005C4BF9">
        <w:t>d.</w:t>
      </w:r>
    </w:p>
    <w:p w14:paraId="3751F74A" w14:textId="65073512" w:rsidR="00F1628F"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8.</w:t>
      </w:r>
      <w:r w:rsidRPr="005C4BF9">
        <w:rPr>
          <w:rFonts w:eastAsia="Malgun Gothic"/>
          <w:kern w:val="22"/>
        </w:rPr>
        <w:tab/>
      </w:r>
      <w:r w:rsidR="00DA37B5" w:rsidRPr="007D1063">
        <w:rPr>
          <w:rFonts w:eastAsia="Malgun Gothic"/>
          <w:kern w:val="22"/>
        </w:rPr>
        <w:t xml:space="preserve">The national platform </w:t>
      </w:r>
      <w:r w:rsidR="00D72336" w:rsidRPr="007D1063">
        <w:rPr>
          <w:rFonts w:eastAsia="Malgun Gothic"/>
          <w:kern w:val="22"/>
        </w:rPr>
        <w:t xml:space="preserve">should </w:t>
      </w:r>
      <w:r w:rsidR="006C601D" w:rsidRPr="005C4BF9">
        <w:t xml:space="preserve">build upon </w:t>
      </w:r>
      <w:r w:rsidR="00435246">
        <w:t xml:space="preserve">the </w:t>
      </w:r>
      <w:r w:rsidR="006C601D" w:rsidRPr="007D1063">
        <w:rPr>
          <w:rFonts w:eastAsia="Malgun Gothic"/>
          <w:kern w:val="22"/>
        </w:rPr>
        <w:t xml:space="preserve">action and cooperation </w:t>
      </w:r>
      <w:r w:rsidR="00435246">
        <w:rPr>
          <w:rFonts w:eastAsia="Malgun Gothic"/>
          <w:kern w:val="22"/>
        </w:rPr>
        <w:t>of</w:t>
      </w:r>
      <w:r w:rsidR="006C601D" w:rsidRPr="007D1063">
        <w:rPr>
          <w:rFonts w:eastAsia="Malgun Gothic"/>
          <w:kern w:val="22"/>
        </w:rPr>
        <w:t xml:space="preserve"> all levels of government and all actors of society</w:t>
      </w:r>
      <w:r w:rsidR="00D72336" w:rsidRPr="007D1063">
        <w:rPr>
          <w:rFonts w:eastAsia="Malgun Gothic"/>
          <w:kern w:val="22"/>
        </w:rPr>
        <w:t xml:space="preserve">, </w:t>
      </w:r>
      <w:r w:rsidR="005738E4" w:rsidRPr="007D1063">
        <w:rPr>
          <w:rFonts w:eastAsia="Malgun Gothic"/>
          <w:kern w:val="22"/>
        </w:rPr>
        <w:t xml:space="preserve">guided by </w:t>
      </w:r>
      <w:r w:rsidR="000D67DE" w:rsidRPr="007D1063">
        <w:rPr>
          <w:rFonts w:eastAsia="Malgun Gothic"/>
          <w:kern w:val="22"/>
        </w:rPr>
        <w:t xml:space="preserve">the whole-of-government and whole-of-society </w:t>
      </w:r>
      <w:r w:rsidR="000D67DE" w:rsidRPr="005C4BF9">
        <w:t>approach</w:t>
      </w:r>
      <w:r w:rsidR="00274906" w:rsidRPr="007D1063">
        <w:rPr>
          <w:rFonts w:eastAsia="Malgun Gothic"/>
          <w:kern w:val="22"/>
        </w:rPr>
        <w:t>.</w:t>
      </w:r>
      <w:r w:rsidR="00887AC2" w:rsidRPr="007D1063">
        <w:rPr>
          <w:rFonts w:eastAsia="Malgun Gothic"/>
          <w:kern w:val="22"/>
        </w:rPr>
        <w:t xml:space="preserve"> </w:t>
      </w:r>
    </w:p>
    <w:p w14:paraId="3903F1DD" w14:textId="435FF132" w:rsidR="00AC14DA" w:rsidRPr="00534579" w:rsidRDefault="00534579" w:rsidP="007D1063">
      <w:pPr>
        <w:pStyle w:val="CBDNormalNoNumber"/>
        <w:tabs>
          <w:tab w:val="clear" w:pos="567"/>
        </w:tabs>
        <w:spacing w:before="120"/>
        <w:ind w:left="1134"/>
        <w:rPr>
          <w:rFonts w:eastAsia="Malgun Gothic"/>
          <w:kern w:val="22"/>
        </w:rPr>
      </w:pPr>
      <w:r w:rsidRPr="005C4BF9">
        <w:rPr>
          <w:rFonts w:eastAsia="Malgun Gothic"/>
          <w:kern w:val="22"/>
        </w:rPr>
        <w:t>9.</w:t>
      </w:r>
      <w:r w:rsidRPr="005C4BF9">
        <w:rPr>
          <w:rFonts w:eastAsia="Malgun Gothic"/>
          <w:kern w:val="22"/>
        </w:rPr>
        <w:tab/>
      </w:r>
      <w:r w:rsidR="00986858" w:rsidRPr="005C4BF9">
        <w:t>T</w:t>
      </w:r>
      <w:r w:rsidR="0098695B" w:rsidRPr="005C4BF9">
        <w:t xml:space="preserve">he Executive Secretary </w:t>
      </w:r>
      <w:r w:rsidR="00EE2FFF" w:rsidRPr="005C4BF9">
        <w:t>should</w:t>
      </w:r>
      <w:r w:rsidR="0098695B" w:rsidRPr="005C4BF9">
        <w:t xml:space="preserve"> </w:t>
      </w:r>
      <w:r w:rsidR="00986858" w:rsidRPr="005C4BF9">
        <w:t xml:space="preserve">present the information </w:t>
      </w:r>
      <w:r w:rsidR="004E3D4B" w:rsidRPr="005C4BF9">
        <w:t xml:space="preserve">received </w:t>
      </w:r>
      <w:r w:rsidR="00A534C1" w:rsidRPr="005C4BF9">
        <w:t xml:space="preserve">on funding needs </w:t>
      </w:r>
      <w:r w:rsidR="004E3D4B" w:rsidRPr="005C4BF9">
        <w:t>through</w:t>
      </w:r>
      <w:r w:rsidR="003E7E0E" w:rsidRPr="005C4BF9">
        <w:t xml:space="preserve"> </w:t>
      </w:r>
      <w:bookmarkStart w:id="6" w:name="_Hlk215956688"/>
      <w:r w:rsidR="003E7E0E" w:rsidRPr="005C4BF9">
        <w:t>a</w:t>
      </w:r>
      <w:r w:rsidR="00E809C7" w:rsidRPr="005C4BF9">
        <w:t>n online</w:t>
      </w:r>
      <w:r w:rsidR="0044257F">
        <w:t xml:space="preserve"> </w:t>
      </w:r>
      <w:r w:rsidR="00E809C7" w:rsidRPr="005C4BF9">
        <w:t>platform</w:t>
      </w:r>
      <w:r w:rsidR="00402E4C" w:rsidRPr="005C4BF9">
        <w:t>, subject to the availability of resources,</w:t>
      </w:r>
      <w:r w:rsidR="00E809C7" w:rsidRPr="005C4BF9">
        <w:t xml:space="preserve"> </w:t>
      </w:r>
      <w:r w:rsidR="00C9317D" w:rsidRPr="005C4BF9">
        <w:t xml:space="preserve">to facilitate the </w:t>
      </w:r>
      <w:r w:rsidR="00D76F7B" w:rsidRPr="005C4BF9">
        <w:t>visuali</w:t>
      </w:r>
      <w:r w:rsidR="00082D72">
        <w:t>z</w:t>
      </w:r>
      <w:r w:rsidR="00D76F7B" w:rsidRPr="005C4BF9">
        <w:t>ation</w:t>
      </w:r>
      <w:r w:rsidR="00C9317D" w:rsidRPr="005C4BF9">
        <w:t xml:space="preserve"> of </w:t>
      </w:r>
      <w:r w:rsidR="008741A5" w:rsidRPr="005C4BF9">
        <w:t>b</w:t>
      </w:r>
      <w:r w:rsidR="001854BB" w:rsidRPr="005C4BF9">
        <w:t>iodiversity funding needs, gaps and priorities</w:t>
      </w:r>
      <w:r w:rsidR="00D76F7B" w:rsidRPr="005C4BF9">
        <w:t xml:space="preserve"> on an ongoing basis</w:t>
      </w:r>
      <w:bookmarkEnd w:id="6"/>
      <w:r w:rsidR="00242761" w:rsidRPr="005C4BF9">
        <w:t>.</w:t>
      </w:r>
    </w:p>
    <w:p w14:paraId="346A1098" w14:textId="1D584561" w:rsidR="0093737F"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10.</w:t>
      </w:r>
      <w:r w:rsidRPr="005C4BF9">
        <w:rPr>
          <w:rFonts w:eastAsia="Malgun Gothic"/>
          <w:kern w:val="22"/>
        </w:rPr>
        <w:tab/>
      </w:r>
      <w:r w:rsidR="00246BD7" w:rsidRPr="007D1063">
        <w:rPr>
          <w:rFonts w:eastAsia="Malgun Gothic"/>
          <w:kern w:val="22"/>
        </w:rPr>
        <w:t>T</w:t>
      </w:r>
      <w:r w:rsidR="00263A61" w:rsidRPr="007D1063">
        <w:rPr>
          <w:rFonts w:eastAsia="Malgun Gothic"/>
          <w:kern w:val="22"/>
        </w:rPr>
        <w:t xml:space="preserve">he Executive Secretary should </w:t>
      </w:r>
      <w:r w:rsidR="0093737F" w:rsidRPr="007D1063">
        <w:rPr>
          <w:rFonts w:eastAsia="Malgun Gothic"/>
          <w:kern w:val="22"/>
        </w:rPr>
        <w:t>prepare a report on the full assessment of funding necessary and available for the implementation of the Convention</w:t>
      </w:r>
      <w:r w:rsidR="00FC757A" w:rsidRPr="007D1063">
        <w:rPr>
          <w:rFonts w:eastAsia="Malgun Gothic"/>
          <w:kern w:val="22"/>
        </w:rPr>
        <w:t xml:space="preserve"> and its Protocols</w:t>
      </w:r>
      <w:r w:rsidR="0093737F" w:rsidRPr="007D1063">
        <w:rPr>
          <w:rFonts w:eastAsia="Malgun Gothic"/>
          <w:kern w:val="22"/>
        </w:rPr>
        <w:t xml:space="preserve"> for the period </w:t>
      </w:r>
      <w:r w:rsidR="009412DF">
        <w:rPr>
          <w:rFonts w:eastAsia="Malgun Gothic"/>
          <w:kern w:val="22"/>
        </w:rPr>
        <w:t xml:space="preserve">from </w:t>
      </w:r>
      <w:r w:rsidR="0093737F" w:rsidRPr="007D1063">
        <w:rPr>
          <w:rFonts w:eastAsia="Malgun Gothic"/>
          <w:kern w:val="22"/>
        </w:rPr>
        <w:t>July 20</w:t>
      </w:r>
      <w:r w:rsidR="00C1770A" w:rsidRPr="007D1063">
        <w:rPr>
          <w:rFonts w:eastAsia="Malgun Gothic"/>
          <w:kern w:val="22"/>
        </w:rPr>
        <w:t>30</w:t>
      </w:r>
      <w:r w:rsidR="0093737F" w:rsidRPr="007D1063">
        <w:rPr>
          <w:rFonts w:eastAsia="Malgun Gothic"/>
          <w:kern w:val="22"/>
        </w:rPr>
        <w:t xml:space="preserve"> to June 203</w:t>
      </w:r>
      <w:r w:rsidR="00C1770A" w:rsidRPr="007D1063">
        <w:rPr>
          <w:rFonts w:eastAsia="Malgun Gothic"/>
          <w:kern w:val="22"/>
        </w:rPr>
        <w:t>4</w:t>
      </w:r>
      <w:r w:rsidR="0093737F" w:rsidRPr="007D1063">
        <w:rPr>
          <w:rFonts w:eastAsia="Malgun Gothic"/>
          <w:kern w:val="22"/>
        </w:rPr>
        <w:t>.</w:t>
      </w:r>
      <w:r w:rsidR="005A5E63" w:rsidRPr="007D1063">
        <w:rPr>
          <w:rFonts w:eastAsia="Malgun Gothic"/>
          <w:kern w:val="22"/>
        </w:rPr>
        <w:t xml:space="preserve"> T</w:t>
      </w:r>
      <w:r w:rsidR="0093737F" w:rsidRPr="007D1063">
        <w:rPr>
          <w:rFonts w:eastAsia="Malgun Gothic"/>
          <w:kern w:val="22"/>
        </w:rPr>
        <w:t xml:space="preserve">he </w:t>
      </w:r>
      <w:r w:rsidR="0093737F" w:rsidRPr="000E56BA">
        <w:t>assessment</w:t>
      </w:r>
      <w:r w:rsidR="0093737F" w:rsidRPr="007D1063">
        <w:rPr>
          <w:rFonts w:eastAsia="Malgun Gothic"/>
          <w:kern w:val="22"/>
        </w:rPr>
        <w:t xml:space="preserve"> report </w:t>
      </w:r>
      <w:r w:rsidR="00DB1F08" w:rsidRPr="007D1063">
        <w:rPr>
          <w:rFonts w:eastAsia="Malgun Gothic"/>
          <w:kern w:val="22"/>
        </w:rPr>
        <w:t xml:space="preserve">should </w:t>
      </w:r>
      <w:r w:rsidR="0093737F" w:rsidRPr="007D1063">
        <w:rPr>
          <w:rFonts w:eastAsia="Malgun Gothic"/>
          <w:kern w:val="22"/>
        </w:rPr>
        <w:t xml:space="preserve">be distributed to all Parties </w:t>
      </w:r>
      <w:r w:rsidR="008A4D82" w:rsidRPr="007D1063">
        <w:rPr>
          <w:rFonts w:eastAsia="Malgun Gothic"/>
          <w:kern w:val="22"/>
        </w:rPr>
        <w:t>for consideration by</w:t>
      </w:r>
      <w:r w:rsidR="0093737F" w:rsidRPr="007D1063">
        <w:rPr>
          <w:rFonts w:eastAsia="Malgun Gothic"/>
          <w:kern w:val="22"/>
        </w:rPr>
        <w:t xml:space="preserve"> the Subsidiary Body on Implementation </w:t>
      </w:r>
      <w:r w:rsidR="001416B4" w:rsidRPr="007D1063">
        <w:rPr>
          <w:rFonts w:eastAsia="Malgun Gothic"/>
          <w:kern w:val="22"/>
        </w:rPr>
        <w:t xml:space="preserve">at a meeting </w:t>
      </w:r>
      <w:r w:rsidR="00A04CC1">
        <w:rPr>
          <w:rFonts w:eastAsia="Malgun Gothic"/>
          <w:kern w:val="22"/>
        </w:rPr>
        <w:t xml:space="preserve">held before </w:t>
      </w:r>
      <w:r w:rsidR="00C77051" w:rsidRPr="007D1063">
        <w:rPr>
          <w:rFonts w:eastAsia="Malgun Gothic"/>
          <w:kern w:val="22"/>
        </w:rPr>
        <w:t xml:space="preserve">the </w:t>
      </w:r>
      <w:r w:rsidR="00841BDF">
        <w:rPr>
          <w:rFonts w:eastAsia="Malgun Gothic"/>
          <w:kern w:val="22"/>
        </w:rPr>
        <w:t>eighteenth</w:t>
      </w:r>
      <w:r w:rsidR="00C77051" w:rsidRPr="00AC1BB4">
        <w:rPr>
          <w:rFonts w:eastAsia="Malgun Gothic"/>
          <w:kern w:val="22"/>
        </w:rPr>
        <w:t xml:space="preserve"> meeting of the </w:t>
      </w:r>
      <w:r w:rsidR="001416B4" w:rsidRPr="00AC1BB4">
        <w:rPr>
          <w:rFonts w:eastAsia="Malgun Gothic"/>
          <w:kern w:val="22"/>
        </w:rPr>
        <w:t>C</w:t>
      </w:r>
      <w:r w:rsidR="00954C5F" w:rsidRPr="00AC1BB4">
        <w:rPr>
          <w:rFonts w:eastAsia="Malgun Gothic"/>
          <w:kern w:val="22"/>
        </w:rPr>
        <w:t>onference of the</w:t>
      </w:r>
      <w:r w:rsidR="00841BDF">
        <w:rPr>
          <w:rFonts w:eastAsia="Malgun Gothic"/>
          <w:kern w:val="22"/>
        </w:rPr>
        <w:t xml:space="preserve"> </w:t>
      </w:r>
      <w:r w:rsidR="001416B4" w:rsidRPr="007D1063">
        <w:rPr>
          <w:rFonts w:eastAsia="Malgun Gothic"/>
          <w:kern w:val="22"/>
        </w:rPr>
        <w:t>P</w:t>
      </w:r>
      <w:r w:rsidR="00954C5F" w:rsidRPr="007D1063">
        <w:rPr>
          <w:rFonts w:eastAsia="Malgun Gothic"/>
          <w:kern w:val="22"/>
        </w:rPr>
        <w:t>arties</w:t>
      </w:r>
      <w:r w:rsidR="00A04CC1">
        <w:rPr>
          <w:rFonts w:eastAsia="Malgun Gothic"/>
          <w:kern w:val="22"/>
        </w:rPr>
        <w:t>,</w:t>
      </w:r>
      <w:r w:rsidR="00203158" w:rsidRPr="007D1063">
        <w:rPr>
          <w:rFonts w:eastAsia="Malgun Gothic"/>
          <w:kern w:val="22"/>
        </w:rPr>
        <w:t xml:space="preserve"> </w:t>
      </w:r>
      <w:r w:rsidR="00C7034F">
        <w:rPr>
          <w:rFonts w:eastAsia="Malgun Gothic"/>
          <w:kern w:val="22"/>
        </w:rPr>
        <w:t xml:space="preserve">with a view </w:t>
      </w:r>
      <w:r w:rsidR="00903368" w:rsidRPr="007D1063">
        <w:rPr>
          <w:rFonts w:eastAsia="Malgun Gothic"/>
          <w:kern w:val="22"/>
        </w:rPr>
        <w:t>to provid</w:t>
      </w:r>
      <w:r w:rsidR="00C7034F">
        <w:rPr>
          <w:rFonts w:eastAsia="Malgun Gothic"/>
          <w:kern w:val="22"/>
        </w:rPr>
        <w:t>ing</w:t>
      </w:r>
      <w:r w:rsidR="00903368" w:rsidRPr="007D1063">
        <w:rPr>
          <w:rFonts w:eastAsia="Malgun Gothic"/>
          <w:kern w:val="22"/>
        </w:rPr>
        <w:t xml:space="preserve"> recommendations for consideration by </w:t>
      </w:r>
      <w:r w:rsidR="0093737F" w:rsidRPr="007D1063">
        <w:rPr>
          <w:rFonts w:eastAsia="Malgun Gothic"/>
          <w:kern w:val="22"/>
        </w:rPr>
        <w:t>the Conference of the Parties</w:t>
      </w:r>
      <w:r w:rsidR="00A05257" w:rsidRPr="007D1063">
        <w:rPr>
          <w:rFonts w:eastAsia="Malgun Gothic"/>
          <w:kern w:val="22"/>
        </w:rPr>
        <w:t xml:space="preserve"> at </w:t>
      </w:r>
      <w:r w:rsidR="00203158" w:rsidRPr="007D1063">
        <w:rPr>
          <w:rFonts w:eastAsia="Malgun Gothic"/>
          <w:kern w:val="22"/>
        </w:rPr>
        <w:t>that</w:t>
      </w:r>
      <w:r w:rsidR="00A05257" w:rsidRPr="007D1063">
        <w:rPr>
          <w:rFonts w:eastAsia="Malgun Gothic"/>
          <w:kern w:val="22"/>
        </w:rPr>
        <w:t xml:space="preserve"> meeting</w:t>
      </w:r>
      <w:r w:rsidR="0093737F" w:rsidRPr="007D1063">
        <w:rPr>
          <w:rFonts w:eastAsia="Malgun Gothic"/>
          <w:kern w:val="22"/>
        </w:rPr>
        <w:t>.</w:t>
      </w:r>
    </w:p>
    <w:p w14:paraId="6F21DCEA" w14:textId="2A0182D4" w:rsidR="0093737F"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11.</w:t>
      </w:r>
      <w:r w:rsidRPr="005C4BF9">
        <w:rPr>
          <w:rFonts w:eastAsia="Malgun Gothic"/>
          <w:kern w:val="22"/>
        </w:rPr>
        <w:tab/>
      </w:r>
      <w:r w:rsidR="0093737F" w:rsidRPr="007D1063">
        <w:rPr>
          <w:rFonts w:eastAsia="Malgun Gothic"/>
          <w:kern w:val="22"/>
        </w:rPr>
        <w:t xml:space="preserve">The Conference of the Parties at its </w:t>
      </w:r>
      <w:r w:rsidR="00D05CAF" w:rsidRPr="007D1063">
        <w:rPr>
          <w:rFonts w:eastAsia="Malgun Gothic"/>
          <w:kern w:val="22"/>
        </w:rPr>
        <w:t>eigh</w:t>
      </w:r>
      <w:r w:rsidR="0093737F" w:rsidRPr="007D1063">
        <w:rPr>
          <w:rFonts w:eastAsia="Malgun Gothic"/>
          <w:kern w:val="22"/>
        </w:rPr>
        <w:t>teenth meeting will take a decision on th</w:t>
      </w:r>
      <w:r w:rsidR="000C3794">
        <w:rPr>
          <w:rFonts w:eastAsia="Malgun Gothic"/>
          <w:kern w:val="22"/>
        </w:rPr>
        <w:t>at</w:t>
      </w:r>
      <w:r w:rsidR="0093737F" w:rsidRPr="007D1063">
        <w:rPr>
          <w:rFonts w:eastAsia="Malgun Gothic"/>
          <w:kern w:val="22"/>
        </w:rPr>
        <w:t xml:space="preserve"> assessment of the amount of funds that are necessary for the implementation of the Convention </w:t>
      </w:r>
      <w:r w:rsidR="0093737F" w:rsidRPr="007D1063">
        <w:rPr>
          <w:rFonts w:eastAsia="Malgun Gothic"/>
          <w:kern w:val="22"/>
        </w:rPr>
        <w:lastRenderedPageBreak/>
        <w:t xml:space="preserve">and its Protocols for the </w:t>
      </w:r>
      <w:r w:rsidR="00D05CAF" w:rsidRPr="007D1063">
        <w:rPr>
          <w:rFonts w:eastAsia="Malgun Gothic"/>
          <w:kern w:val="22"/>
        </w:rPr>
        <w:t>te</w:t>
      </w:r>
      <w:r w:rsidR="0093737F" w:rsidRPr="007D1063">
        <w:rPr>
          <w:rFonts w:eastAsia="Malgun Gothic"/>
          <w:kern w:val="22"/>
        </w:rPr>
        <w:t xml:space="preserve">nth replenishment period of the </w:t>
      </w:r>
      <w:r w:rsidR="00345041" w:rsidRPr="005C4BF9">
        <w:t xml:space="preserve">Global Environment Facility </w:t>
      </w:r>
      <w:r w:rsidR="0093737F" w:rsidRPr="007D1063">
        <w:rPr>
          <w:rFonts w:eastAsia="Malgun Gothic"/>
          <w:kern w:val="22"/>
        </w:rPr>
        <w:t>Trust Fund.</w:t>
      </w:r>
    </w:p>
    <w:p w14:paraId="032CC835" w14:textId="110BA26C" w:rsidR="0093737F" w:rsidRPr="005C4BF9" w:rsidRDefault="0093737F" w:rsidP="007D1063">
      <w:pPr>
        <w:pStyle w:val="CBDDesicionAnnex"/>
        <w:ind w:left="1134"/>
        <w:rPr>
          <w:snapToGrid w:val="0"/>
        </w:rPr>
      </w:pPr>
      <w:r w:rsidRPr="005C4BF9">
        <w:rPr>
          <w:snapToGrid w:val="0"/>
        </w:rPr>
        <w:t>Annex I</w:t>
      </w:r>
      <w:r w:rsidR="003C69D9" w:rsidRPr="005C4BF9">
        <w:rPr>
          <w:snapToGrid w:val="0"/>
        </w:rPr>
        <w:t>I</w:t>
      </w:r>
    </w:p>
    <w:p w14:paraId="68094B74" w14:textId="7942BDCC" w:rsidR="0093737F" w:rsidRPr="005C4BF9" w:rsidRDefault="0093737F" w:rsidP="00AC1BB4">
      <w:pPr>
        <w:pStyle w:val="CBDDesicionAnnex"/>
        <w:spacing w:before="120"/>
        <w:ind w:left="1134"/>
        <w:rPr>
          <w:lang w:eastAsia="zh-CN"/>
        </w:rPr>
      </w:pPr>
      <w:bookmarkStart w:id="7" w:name="_Toc118355001"/>
      <w:r w:rsidRPr="005C4BF9">
        <w:rPr>
          <w:lang w:eastAsia="zh-CN"/>
        </w:rPr>
        <w:t>Terms of reference for the s</w:t>
      </w:r>
      <w:r w:rsidR="009C41A9" w:rsidRPr="005C4BF9">
        <w:rPr>
          <w:lang w:eastAsia="zh-CN"/>
        </w:rPr>
        <w:t>even</w:t>
      </w:r>
      <w:r w:rsidRPr="005C4BF9">
        <w:rPr>
          <w:lang w:eastAsia="zh-CN"/>
        </w:rPr>
        <w:t xml:space="preserve">th </w:t>
      </w:r>
      <w:r w:rsidR="009C41A9" w:rsidRPr="005C4BF9">
        <w:rPr>
          <w:lang w:eastAsia="zh-CN"/>
        </w:rPr>
        <w:t xml:space="preserve">quadrennial </w:t>
      </w:r>
      <w:r w:rsidRPr="005C4BF9">
        <w:rPr>
          <w:lang w:eastAsia="zh-CN"/>
        </w:rPr>
        <w:t xml:space="preserve">review </w:t>
      </w:r>
      <w:r w:rsidR="00BE5361">
        <w:rPr>
          <w:lang w:eastAsia="zh-CN"/>
        </w:rPr>
        <w:br/>
      </w:r>
      <w:r w:rsidRPr="005C4BF9">
        <w:rPr>
          <w:lang w:eastAsia="zh-CN"/>
        </w:rPr>
        <w:t>of the effectiveness of the financial mechanism</w:t>
      </w:r>
      <w:bookmarkEnd w:id="7"/>
    </w:p>
    <w:p w14:paraId="47A0A14E" w14:textId="77777777" w:rsidR="0093737F" w:rsidRPr="005C4BF9" w:rsidRDefault="0093737F" w:rsidP="007D1063">
      <w:pPr>
        <w:pStyle w:val="CBDH3"/>
        <w:tabs>
          <w:tab w:val="clear" w:pos="567"/>
        </w:tabs>
        <w:ind w:left="1134"/>
        <w:rPr>
          <w:snapToGrid w:val="0"/>
        </w:rPr>
      </w:pPr>
      <w:r w:rsidRPr="005C4BF9">
        <w:rPr>
          <w:snapToGrid w:val="0"/>
        </w:rPr>
        <w:t>A.</w:t>
      </w:r>
      <w:r w:rsidRPr="005C4BF9">
        <w:rPr>
          <w:snapToGrid w:val="0"/>
        </w:rPr>
        <w:tab/>
        <w:t>Objectives</w:t>
      </w:r>
    </w:p>
    <w:p w14:paraId="7858F7BD" w14:textId="7C5B4B59" w:rsidR="0093737F" w:rsidRPr="005C4BF9" w:rsidRDefault="0093737F" w:rsidP="00BC7850">
      <w:pPr>
        <w:pStyle w:val="CBDNormalNoNumber"/>
        <w:tabs>
          <w:tab w:val="clear" w:pos="567"/>
        </w:tabs>
        <w:ind w:left="1134"/>
        <w:rPr>
          <w:snapToGrid w:val="0"/>
        </w:rPr>
      </w:pPr>
      <w:r w:rsidRPr="005C4BF9">
        <w:rPr>
          <w:snapToGrid w:val="0"/>
        </w:rPr>
        <w:t>1.</w:t>
      </w:r>
      <w:r w:rsidRPr="005C4BF9">
        <w:rPr>
          <w:snapToGrid w:val="0"/>
        </w:rPr>
        <w:tab/>
        <w:t xml:space="preserve">In accordance with </w:t>
      </w:r>
      <w:r w:rsidR="00712140" w:rsidRPr="005C4BF9">
        <w:rPr>
          <w:snapToGrid w:val="0"/>
        </w:rPr>
        <w:t>paragraph 3</w:t>
      </w:r>
      <w:r w:rsidR="00712140">
        <w:rPr>
          <w:snapToGrid w:val="0"/>
        </w:rPr>
        <w:t xml:space="preserve"> of </w:t>
      </w:r>
      <w:r w:rsidRPr="005C4BF9">
        <w:rPr>
          <w:snapToGrid w:val="0"/>
        </w:rPr>
        <w:t xml:space="preserve">Article 21 </w:t>
      </w:r>
      <w:r w:rsidR="00A809A7">
        <w:rPr>
          <w:snapToGrid w:val="0"/>
        </w:rPr>
        <w:t xml:space="preserve">of the </w:t>
      </w:r>
      <w:r w:rsidR="004D4050">
        <w:rPr>
          <w:snapToGrid w:val="0"/>
        </w:rPr>
        <w:t>Convention on Biological Diversity</w:t>
      </w:r>
      <w:r w:rsidR="00BC7850">
        <w:rPr>
          <w:rStyle w:val="FootnoteReference"/>
        </w:rPr>
        <w:footnoteReference w:id="9"/>
      </w:r>
      <w:r w:rsidR="004D4050">
        <w:rPr>
          <w:snapToGrid w:val="0"/>
        </w:rPr>
        <w:t xml:space="preserve"> </w:t>
      </w:r>
      <w:r w:rsidRPr="005C4BF9">
        <w:rPr>
          <w:snapToGrid w:val="0"/>
        </w:rPr>
        <w:t xml:space="preserve">and building upon the experience of the past </w:t>
      </w:r>
      <w:r w:rsidR="009C41A9" w:rsidRPr="005C4BF9">
        <w:rPr>
          <w:snapToGrid w:val="0"/>
        </w:rPr>
        <w:t>six</w:t>
      </w:r>
      <w:r w:rsidRPr="005C4BF9">
        <w:rPr>
          <w:snapToGrid w:val="0"/>
        </w:rPr>
        <w:t xml:space="preserve"> reviews</w:t>
      </w:r>
      <w:r w:rsidR="00F07B4C" w:rsidRPr="00F07B4C">
        <w:rPr>
          <w:snapToGrid w:val="0"/>
        </w:rPr>
        <w:t xml:space="preserve"> </w:t>
      </w:r>
      <w:r w:rsidR="00F07B4C" w:rsidRPr="005C4BF9">
        <w:rPr>
          <w:snapToGrid w:val="0"/>
        </w:rPr>
        <w:t>of the effectiveness of the financial mechanis</w:t>
      </w:r>
      <w:r w:rsidR="00F07B4C">
        <w:rPr>
          <w:snapToGrid w:val="0"/>
        </w:rPr>
        <w:t>m</w:t>
      </w:r>
      <w:r w:rsidRPr="005C4BF9">
        <w:rPr>
          <w:snapToGrid w:val="0"/>
        </w:rPr>
        <w:t xml:space="preserve">, the Conference of the Parties </w:t>
      </w:r>
      <w:r w:rsidR="0058460A">
        <w:rPr>
          <w:snapToGrid w:val="0"/>
        </w:rPr>
        <w:t xml:space="preserve">to the Convention </w:t>
      </w:r>
      <w:r w:rsidRPr="005C4BF9">
        <w:rPr>
          <w:snapToGrid w:val="0"/>
        </w:rPr>
        <w:t>will undertake its s</w:t>
      </w:r>
      <w:r w:rsidR="009C41A9" w:rsidRPr="005C4BF9">
        <w:rPr>
          <w:snapToGrid w:val="0"/>
        </w:rPr>
        <w:t>even</w:t>
      </w:r>
      <w:r w:rsidRPr="005C4BF9">
        <w:rPr>
          <w:snapToGrid w:val="0"/>
        </w:rPr>
        <w:t xml:space="preserve">th review at its </w:t>
      </w:r>
      <w:r w:rsidR="009C41A9" w:rsidRPr="005C4BF9">
        <w:rPr>
          <w:snapToGrid w:val="0"/>
        </w:rPr>
        <w:t>eigh</w:t>
      </w:r>
      <w:r w:rsidRPr="005C4BF9">
        <w:rPr>
          <w:snapToGrid w:val="0"/>
        </w:rPr>
        <w:t>teenth meeting and take appropriate action to improve the effectiveness of the mechanism as necessary. For th</w:t>
      </w:r>
      <w:r w:rsidR="00FB28DC">
        <w:rPr>
          <w:snapToGrid w:val="0"/>
        </w:rPr>
        <w:t>at</w:t>
      </w:r>
      <w:r w:rsidRPr="005C4BF9">
        <w:rPr>
          <w:snapToGrid w:val="0"/>
        </w:rPr>
        <w:t xml:space="preserve"> purpose, effectiveness will include:</w:t>
      </w:r>
    </w:p>
    <w:p w14:paraId="0824F5AA" w14:textId="55669FA6" w:rsidR="0093737F" w:rsidRPr="005C4BF9" w:rsidRDefault="0093737F" w:rsidP="007D1063">
      <w:pPr>
        <w:pStyle w:val="CBDNormalNoNumber"/>
        <w:tabs>
          <w:tab w:val="clear" w:pos="567"/>
        </w:tabs>
        <w:ind w:left="1134" w:firstLine="567"/>
        <w:rPr>
          <w:snapToGrid w:val="0"/>
        </w:rPr>
      </w:pPr>
      <w:r w:rsidRPr="005C4BF9">
        <w:rPr>
          <w:snapToGrid w:val="0"/>
        </w:rPr>
        <w:t>(a)</w:t>
      </w:r>
      <w:r w:rsidRPr="005C4BF9">
        <w:rPr>
          <w:snapToGrid w:val="0"/>
        </w:rPr>
        <w:tab/>
        <w:t xml:space="preserve">The conformity of the activities of the </w:t>
      </w:r>
      <w:r w:rsidR="00076003">
        <w:rPr>
          <w:snapToGrid w:val="0"/>
        </w:rPr>
        <w:t>Global Environment Facility</w:t>
      </w:r>
      <w:r w:rsidRPr="005C4BF9">
        <w:rPr>
          <w:snapToGrid w:val="0"/>
        </w:rPr>
        <w:t>, as the institutional structure operating the financial mechanism, with the guidance of the Conference of the Parties;</w:t>
      </w:r>
    </w:p>
    <w:p w14:paraId="0CF132BC" w14:textId="3141CD5D" w:rsidR="0093737F" w:rsidRPr="005C4BF9" w:rsidRDefault="0093737F" w:rsidP="007D1063">
      <w:pPr>
        <w:pStyle w:val="CBDNormalNoNumber"/>
        <w:tabs>
          <w:tab w:val="clear" w:pos="567"/>
        </w:tabs>
        <w:ind w:left="1134" w:firstLine="567"/>
        <w:rPr>
          <w:snapToGrid w:val="0"/>
        </w:rPr>
      </w:pPr>
      <w:r w:rsidRPr="005C4BF9">
        <w:rPr>
          <w:snapToGrid w:val="0"/>
        </w:rPr>
        <w:t>(b)</w:t>
      </w:r>
      <w:r w:rsidRPr="005C4BF9">
        <w:rPr>
          <w:snapToGrid w:val="0"/>
        </w:rPr>
        <w:tab/>
        <w:t xml:space="preserve">The effectiveness of the financial mechanism in providing financial resources to enable all recipient country Parties to meet the agreed full incremental costs </w:t>
      </w:r>
      <w:r w:rsidR="006F6970">
        <w:rPr>
          <w:snapToGrid w:val="0"/>
        </w:rPr>
        <w:t>to</w:t>
      </w:r>
      <w:r w:rsidRPr="005C4BF9">
        <w:rPr>
          <w:snapToGrid w:val="0"/>
        </w:rPr>
        <w:t xml:space="preserve"> them</w:t>
      </w:r>
      <w:r w:rsidRPr="005C4BF9">
        <w:rPr>
          <w:b/>
          <w:snapToGrid w:val="0"/>
        </w:rPr>
        <w:t xml:space="preserve"> </w:t>
      </w:r>
      <w:r w:rsidRPr="005C4BF9">
        <w:rPr>
          <w:snapToGrid w:val="0"/>
        </w:rPr>
        <w:t xml:space="preserve">of implementing measures </w:t>
      </w:r>
      <w:r w:rsidR="0020741B">
        <w:rPr>
          <w:snapToGrid w:val="0"/>
        </w:rPr>
        <w:t xml:space="preserve">that </w:t>
      </w:r>
      <w:r w:rsidR="00FF4612">
        <w:rPr>
          <w:snapToGrid w:val="0"/>
        </w:rPr>
        <w:t>enable them to</w:t>
      </w:r>
      <w:r w:rsidRPr="005C4BF9">
        <w:rPr>
          <w:snapToGrid w:val="0"/>
        </w:rPr>
        <w:t xml:space="preserve"> fulfil the</w:t>
      </w:r>
      <w:r w:rsidR="00CD3490">
        <w:rPr>
          <w:snapToGrid w:val="0"/>
        </w:rPr>
        <w:t>ir</w:t>
      </w:r>
      <w:r w:rsidRPr="005C4BF9">
        <w:rPr>
          <w:snapToGrid w:val="0"/>
        </w:rPr>
        <w:t xml:space="preserve"> obligations </w:t>
      </w:r>
      <w:r w:rsidR="00CD3490">
        <w:rPr>
          <w:snapToGrid w:val="0"/>
        </w:rPr>
        <w:t>under</w:t>
      </w:r>
      <w:r w:rsidRPr="005C4BF9">
        <w:rPr>
          <w:snapToGrid w:val="0"/>
        </w:rPr>
        <w:t xml:space="preserve"> the Convention and its Protocols and benefit from </w:t>
      </w:r>
      <w:r w:rsidR="004D6ECE">
        <w:rPr>
          <w:snapToGrid w:val="0"/>
        </w:rPr>
        <w:t>their</w:t>
      </w:r>
      <w:r w:rsidRPr="005C4BF9">
        <w:rPr>
          <w:snapToGrid w:val="0"/>
        </w:rPr>
        <w:t xml:space="preserve"> provisions, </w:t>
      </w:r>
      <w:proofErr w:type="gramStart"/>
      <w:r w:rsidRPr="005C4BF9">
        <w:rPr>
          <w:snapToGrid w:val="0"/>
        </w:rPr>
        <w:t>taking into account</w:t>
      </w:r>
      <w:proofErr w:type="gramEnd"/>
      <w:r w:rsidRPr="005C4BF9">
        <w:rPr>
          <w:snapToGrid w:val="0"/>
        </w:rPr>
        <w:t xml:space="preserve"> the need for predictability, adequacy and timely flow of funds;</w:t>
      </w:r>
    </w:p>
    <w:p w14:paraId="1C33FDB6" w14:textId="44704971" w:rsidR="0093737F" w:rsidRPr="005C4BF9" w:rsidRDefault="0093737F" w:rsidP="007D1063">
      <w:pPr>
        <w:pStyle w:val="CBDNormalNoNumber"/>
        <w:tabs>
          <w:tab w:val="clear" w:pos="567"/>
        </w:tabs>
        <w:ind w:left="1134" w:firstLine="567"/>
        <w:rPr>
          <w:snapToGrid w:val="0"/>
        </w:rPr>
      </w:pPr>
      <w:r w:rsidRPr="005C4BF9">
        <w:rPr>
          <w:snapToGrid w:val="0"/>
        </w:rPr>
        <w:t>(c)</w:t>
      </w:r>
      <w:r w:rsidRPr="005C4BF9">
        <w:rPr>
          <w:snapToGrid w:val="0"/>
        </w:rPr>
        <w:tab/>
        <w:t>The efficiency of the financial mechanism in providing financial resources as well as, in accordance with the guidance of the Conference of the Parties, overseeing, monitoring and evaluating the activities financed by its resources, as appropriate;</w:t>
      </w:r>
    </w:p>
    <w:p w14:paraId="1198F76D" w14:textId="77777777" w:rsidR="0093737F" w:rsidRPr="005C4BF9" w:rsidRDefault="0093737F" w:rsidP="007D1063">
      <w:pPr>
        <w:pStyle w:val="CBDNormalNoNumber"/>
        <w:tabs>
          <w:tab w:val="clear" w:pos="567"/>
        </w:tabs>
        <w:ind w:left="1134" w:firstLine="567"/>
        <w:rPr>
          <w:snapToGrid w:val="0"/>
        </w:rPr>
      </w:pPr>
      <w:r w:rsidRPr="005C4BF9">
        <w:rPr>
          <w:snapToGrid w:val="0"/>
        </w:rPr>
        <w:t>(d)</w:t>
      </w:r>
      <w:r w:rsidRPr="005C4BF9">
        <w:rPr>
          <w:snapToGrid w:val="0"/>
        </w:rPr>
        <w:tab/>
        <w:t>The effectiveness of catalysing and enhancing national implementation measures for achieving global biodiversity goals and targets, including those that relate to the Protocols;</w:t>
      </w:r>
    </w:p>
    <w:p w14:paraId="3458CEF0" w14:textId="7B90A08C" w:rsidR="0093737F" w:rsidRPr="005C4BF9" w:rsidRDefault="0093737F" w:rsidP="007D1063">
      <w:pPr>
        <w:pStyle w:val="CBDNormalNoNumber"/>
        <w:tabs>
          <w:tab w:val="clear" w:pos="567"/>
        </w:tabs>
        <w:ind w:left="1134" w:firstLine="567"/>
        <w:rPr>
          <w:snapToGrid w:val="0"/>
        </w:rPr>
      </w:pPr>
      <w:r w:rsidRPr="005C4BF9">
        <w:rPr>
          <w:snapToGrid w:val="0"/>
        </w:rPr>
        <w:t>(e)</w:t>
      </w:r>
      <w:r w:rsidRPr="005C4BF9">
        <w:rPr>
          <w:snapToGrid w:val="0"/>
        </w:rPr>
        <w:tab/>
        <w:t xml:space="preserve">The efficiency and effectiveness of the activities funded by the </w:t>
      </w:r>
      <w:r w:rsidR="00345041" w:rsidRPr="005C4BF9">
        <w:t xml:space="preserve">Global Environment Facility </w:t>
      </w:r>
      <w:r w:rsidR="00053A49" w:rsidRPr="005C4BF9">
        <w:rPr>
          <w:snapToGrid w:val="0"/>
        </w:rPr>
        <w:t xml:space="preserve">for </w:t>
      </w:r>
      <w:r w:rsidRPr="005C4BF9">
        <w:rPr>
          <w:snapToGrid w:val="0"/>
        </w:rPr>
        <w:t xml:space="preserve">the implementation of the Convention and the achievement of its three objectives, as well as, as applicable, </w:t>
      </w:r>
      <w:r w:rsidR="00920013">
        <w:rPr>
          <w:snapToGrid w:val="0"/>
        </w:rPr>
        <w:t xml:space="preserve">the implementation </w:t>
      </w:r>
      <w:r w:rsidRPr="005C4BF9">
        <w:rPr>
          <w:snapToGrid w:val="0"/>
        </w:rPr>
        <w:t xml:space="preserve">of its Protocols, </w:t>
      </w:r>
      <w:proofErr w:type="gramStart"/>
      <w:r w:rsidRPr="005C4BF9">
        <w:rPr>
          <w:snapToGrid w:val="0"/>
        </w:rPr>
        <w:t>taking into account</w:t>
      </w:r>
      <w:proofErr w:type="gramEnd"/>
      <w:r w:rsidRPr="005C4BF9">
        <w:rPr>
          <w:snapToGrid w:val="0"/>
        </w:rPr>
        <w:t xml:space="preserve"> the guidance provided by the Conference of the Parties;</w:t>
      </w:r>
    </w:p>
    <w:p w14:paraId="175780F1" w14:textId="05A31F9B" w:rsidR="0093737F" w:rsidRPr="005C4BF9" w:rsidRDefault="0093737F" w:rsidP="007D1063">
      <w:pPr>
        <w:pStyle w:val="CBDNormalNoNumber"/>
        <w:tabs>
          <w:tab w:val="clear" w:pos="567"/>
        </w:tabs>
        <w:ind w:left="1134" w:firstLine="567"/>
        <w:rPr>
          <w:snapToGrid w:val="0"/>
        </w:rPr>
      </w:pPr>
      <w:r w:rsidRPr="005C4BF9">
        <w:rPr>
          <w:snapToGrid w:val="0"/>
        </w:rPr>
        <w:t>(</w:t>
      </w:r>
      <w:r w:rsidR="00A94E72" w:rsidRPr="005C4BF9">
        <w:rPr>
          <w:snapToGrid w:val="0"/>
        </w:rPr>
        <w:t>f</w:t>
      </w:r>
      <w:r w:rsidRPr="005C4BF9">
        <w:rPr>
          <w:snapToGrid w:val="0"/>
        </w:rPr>
        <w:t>)</w:t>
      </w:r>
      <w:r w:rsidRPr="005C4BF9">
        <w:rPr>
          <w:snapToGrid w:val="0"/>
        </w:rPr>
        <w:tab/>
        <w:t>The efficiency and</w:t>
      </w:r>
      <w:r w:rsidRPr="005C4BF9">
        <w:rPr>
          <w:b/>
          <w:snapToGrid w:val="0"/>
        </w:rPr>
        <w:t xml:space="preserve"> </w:t>
      </w:r>
      <w:r w:rsidRPr="005C4BF9">
        <w:rPr>
          <w:snapToGrid w:val="0"/>
        </w:rPr>
        <w:t>effectiveness of processes and procedures</w:t>
      </w:r>
      <w:r w:rsidRPr="005C4BF9">
        <w:rPr>
          <w:b/>
          <w:snapToGrid w:val="0"/>
        </w:rPr>
        <w:t xml:space="preserve"> </w:t>
      </w:r>
      <w:r w:rsidRPr="005C4BF9">
        <w:rPr>
          <w:snapToGrid w:val="0"/>
        </w:rPr>
        <w:t>for the deployment of resources for programmes;</w:t>
      </w:r>
    </w:p>
    <w:p w14:paraId="12FA5560" w14:textId="4F53CB90" w:rsidR="0093737F" w:rsidRPr="005C4BF9" w:rsidRDefault="0093737F" w:rsidP="007D1063">
      <w:pPr>
        <w:pStyle w:val="CBDNormalNoNumber"/>
        <w:tabs>
          <w:tab w:val="clear" w:pos="567"/>
        </w:tabs>
        <w:ind w:left="1134" w:firstLine="567"/>
        <w:rPr>
          <w:b/>
          <w:snapToGrid w:val="0"/>
        </w:rPr>
      </w:pPr>
      <w:r w:rsidRPr="005C4BF9">
        <w:rPr>
          <w:snapToGrid w:val="0"/>
        </w:rPr>
        <w:t>(</w:t>
      </w:r>
      <w:r w:rsidR="00A94E72" w:rsidRPr="005C4BF9">
        <w:rPr>
          <w:snapToGrid w:val="0"/>
        </w:rPr>
        <w:t>g</w:t>
      </w:r>
      <w:r w:rsidRPr="005C4BF9">
        <w:rPr>
          <w:snapToGrid w:val="0"/>
        </w:rPr>
        <w:t>)</w:t>
      </w:r>
      <w:r w:rsidRPr="005C4BF9">
        <w:rPr>
          <w:snapToGrid w:val="0"/>
        </w:rPr>
        <w:tab/>
        <w:t xml:space="preserve">The effectiveness and efficiency </w:t>
      </w:r>
      <w:r w:rsidR="009E10BD">
        <w:rPr>
          <w:snapToGrid w:val="0"/>
        </w:rPr>
        <w:t>of</w:t>
      </w:r>
      <w:r w:rsidRPr="005C4BF9">
        <w:rPr>
          <w:snapToGrid w:val="0"/>
        </w:rPr>
        <w:t xml:space="preserve"> </w:t>
      </w:r>
      <w:r w:rsidR="00FB39DF">
        <w:rPr>
          <w:snapToGrid w:val="0"/>
        </w:rPr>
        <w:t xml:space="preserve">the </w:t>
      </w:r>
      <w:r w:rsidRPr="005C4BF9">
        <w:rPr>
          <w:snapToGrid w:val="0"/>
        </w:rPr>
        <w:t>support</w:t>
      </w:r>
      <w:r w:rsidR="00210F06">
        <w:rPr>
          <w:snapToGrid w:val="0"/>
        </w:rPr>
        <w:t xml:space="preserve"> </w:t>
      </w:r>
      <w:r w:rsidR="00FB39DF">
        <w:rPr>
          <w:snapToGrid w:val="0"/>
        </w:rPr>
        <w:t xml:space="preserve">provided </w:t>
      </w:r>
      <w:r w:rsidR="00210F06">
        <w:rPr>
          <w:snapToGrid w:val="0"/>
        </w:rPr>
        <w:t>for</w:t>
      </w:r>
      <w:r w:rsidRPr="005C4BF9">
        <w:rPr>
          <w:snapToGrid w:val="0"/>
        </w:rPr>
        <w:t xml:space="preserve"> the objectives of the Convention and its Protocols in synergy with implementation of other pertinent multilateral environmental agreements, in a manner that is consistent with the mandates of </w:t>
      </w:r>
      <w:r w:rsidR="00210F06">
        <w:rPr>
          <w:snapToGrid w:val="0"/>
        </w:rPr>
        <w:t xml:space="preserve">the </w:t>
      </w:r>
      <w:r w:rsidRPr="005C4BF9">
        <w:rPr>
          <w:snapToGrid w:val="0"/>
        </w:rPr>
        <w:t>respective multilateral environmental agreements.</w:t>
      </w:r>
    </w:p>
    <w:p w14:paraId="28AA03B7" w14:textId="77777777" w:rsidR="0093737F" w:rsidRPr="005C4BF9" w:rsidRDefault="0093737F" w:rsidP="007D1063">
      <w:pPr>
        <w:pStyle w:val="CBDH3"/>
        <w:tabs>
          <w:tab w:val="clear" w:pos="567"/>
        </w:tabs>
        <w:ind w:left="1134"/>
        <w:rPr>
          <w:b w:val="0"/>
          <w:snapToGrid w:val="0"/>
          <w:kern w:val="22"/>
        </w:rPr>
      </w:pPr>
      <w:r w:rsidRPr="005C4BF9">
        <w:rPr>
          <w:snapToGrid w:val="0"/>
          <w:kern w:val="22"/>
        </w:rPr>
        <w:t>B.</w:t>
      </w:r>
      <w:r w:rsidRPr="005C4BF9">
        <w:rPr>
          <w:snapToGrid w:val="0"/>
          <w:kern w:val="22"/>
        </w:rPr>
        <w:tab/>
      </w:r>
      <w:r w:rsidRPr="007D1063">
        <w:rPr>
          <w:snapToGrid w:val="0"/>
        </w:rPr>
        <w:t>Methodology</w:t>
      </w:r>
    </w:p>
    <w:p w14:paraId="1D5D5408" w14:textId="5EC401E7" w:rsidR="0093737F" w:rsidRPr="005C4BF9" w:rsidRDefault="0093737F" w:rsidP="007D1063">
      <w:pPr>
        <w:pStyle w:val="CBDNormalNoNumber"/>
        <w:tabs>
          <w:tab w:val="clear" w:pos="567"/>
        </w:tabs>
        <w:ind w:left="1134"/>
        <w:rPr>
          <w:snapToGrid w:val="0"/>
          <w:kern w:val="22"/>
        </w:rPr>
      </w:pPr>
      <w:r w:rsidRPr="005C4BF9">
        <w:rPr>
          <w:snapToGrid w:val="0"/>
          <w:kern w:val="22"/>
        </w:rPr>
        <w:t>2.</w:t>
      </w:r>
      <w:r w:rsidRPr="005C4BF9">
        <w:rPr>
          <w:snapToGrid w:val="0"/>
          <w:kern w:val="22"/>
        </w:rPr>
        <w:tab/>
        <w:t xml:space="preserve">The review will cover all the activities of the institutional structure operating the financial mechanism, </w:t>
      </w:r>
      <w:proofErr w:type="gramStart"/>
      <w:r w:rsidRPr="005C4BF9">
        <w:rPr>
          <w:snapToGrid w:val="0"/>
          <w:kern w:val="22"/>
        </w:rPr>
        <w:t>in particular for</w:t>
      </w:r>
      <w:proofErr w:type="gramEnd"/>
      <w:r w:rsidRPr="005C4BF9">
        <w:rPr>
          <w:snapToGrid w:val="0"/>
          <w:kern w:val="22"/>
        </w:rPr>
        <w:t xml:space="preserve"> the period from 1 July 20</w:t>
      </w:r>
      <w:r w:rsidR="009C41A9" w:rsidRPr="005C4BF9">
        <w:rPr>
          <w:snapToGrid w:val="0"/>
          <w:kern w:val="22"/>
        </w:rPr>
        <w:t>22</w:t>
      </w:r>
      <w:r w:rsidRPr="005C4BF9">
        <w:rPr>
          <w:snapToGrid w:val="0"/>
          <w:kern w:val="22"/>
        </w:rPr>
        <w:t xml:space="preserve"> to 30 June 202</w:t>
      </w:r>
      <w:r w:rsidR="009C41A9" w:rsidRPr="005C4BF9">
        <w:rPr>
          <w:snapToGrid w:val="0"/>
          <w:kern w:val="22"/>
        </w:rPr>
        <w:t>6</w:t>
      </w:r>
      <w:r w:rsidRPr="005C4BF9">
        <w:rPr>
          <w:snapToGrid w:val="0"/>
          <w:kern w:val="22"/>
        </w:rPr>
        <w:t>.</w:t>
      </w:r>
    </w:p>
    <w:p w14:paraId="206D7480" w14:textId="77777777" w:rsidR="0093737F" w:rsidRPr="005C4BF9" w:rsidRDefault="0093737F" w:rsidP="007D1063">
      <w:pPr>
        <w:pStyle w:val="CBDNormalNoNumber"/>
        <w:tabs>
          <w:tab w:val="clear" w:pos="567"/>
        </w:tabs>
        <w:ind w:left="1134"/>
        <w:rPr>
          <w:snapToGrid w:val="0"/>
          <w:kern w:val="22"/>
        </w:rPr>
      </w:pPr>
      <w:r w:rsidRPr="005C4BF9">
        <w:rPr>
          <w:snapToGrid w:val="0"/>
          <w:kern w:val="22"/>
        </w:rPr>
        <w:t>3.</w:t>
      </w:r>
      <w:r w:rsidRPr="005C4BF9">
        <w:rPr>
          <w:snapToGrid w:val="0"/>
          <w:kern w:val="22"/>
        </w:rPr>
        <w:tab/>
        <w:t xml:space="preserve">The review shall draw upon, </w:t>
      </w:r>
      <w:r w:rsidRPr="007D1063">
        <w:rPr>
          <w:snapToGrid w:val="0"/>
        </w:rPr>
        <w:t>inter</w:t>
      </w:r>
      <w:r w:rsidRPr="005C4BF9">
        <w:rPr>
          <w:snapToGrid w:val="0"/>
          <w:kern w:val="22"/>
        </w:rPr>
        <w:t xml:space="preserve"> alia, the following sources of information: </w:t>
      </w:r>
    </w:p>
    <w:p w14:paraId="76E39485" w14:textId="2BDA36A1"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(a)</w:t>
      </w:r>
      <w:r w:rsidRPr="005C4BF9">
        <w:rPr>
          <w:snapToGrid w:val="0"/>
          <w:kern w:val="22"/>
        </w:rPr>
        <w:tab/>
        <w:t>The reviews of effectiveness of the financial mechanism in implementing the Convention undertaken pursuant to the memorandum of understanding between the Conference of the Parties to the Convention and the Council of the</w:t>
      </w:r>
      <w:r w:rsidR="00345041" w:rsidRPr="00345041">
        <w:t xml:space="preserve"> </w:t>
      </w:r>
      <w:r w:rsidR="00345041" w:rsidRPr="005C4BF9">
        <w:t>Global Environment Facility</w:t>
      </w:r>
      <w:r w:rsidRPr="005C4BF9">
        <w:rPr>
          <w:snapToGrid w:val="0"/>
          <w:kern w:val="22"/>
        </w:rPr>
        <w:t xml:space="preserve">, contained in the annex to decision </w:t>
      </w:r>
      <w:hyperlink r:id="rId34" w:history="1">
        <w:r w:rsidRPr="008B5519">
          <w:rPr>
            <w:rStyle w:val="Hyperlink"/>
            <w:snapToGrid w:val="0"/>
            <w:kern w:val="22"/>
          </w:rPr>
          <w:t>III/8</w:t>
        </w:r>
      </w:hyperlink>
      <w:r w:rsidRPr="005C4BF9">
        <w:rPr>
          <w:snapToGrid w:val="0"/>
          <w:kern w:val="22"/>
        </w:rPr>
        <w:t xml:space="preserve"> of 15 November 1996;</w:t>
      </w:r>
    </w:p>
    <w:p w14:paraId="13C5AA81" w14:textId="4386A657"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lastRenderedPageBreak/>
        <w:t>(b)</w:t>
      </w:r>
      <w:r w:rsidRPr="005C4BF9">
        <w:rPr>
          <w:snapToGrid w:val="0"/>
          <w:kern w:val="22"/>
        </w:rPr>
        <w:tab/>
        <w:t>Reports prepared by the</w:t>
      </w:r>
      <w:r w:rsidR="00345041" w:rsidRPr="00345041">
        <w:t xml:space="preserve"> </w:t>
      </w:r>
      <w:r w:rsidR="00345041" w:rsidRPr="005C4BF9">
        <w:t>Global Environment Facility</w:t>
      </w:r>
      <w:r w:rsidRPr="005C4BF9">
        <w:rPr>
          <w:snapToGrid w:val="0"/>
          <w:kern w:val="22"/>
        </w:rPr>
        <w:t>, including its reports submitted at meetings of the Conference of the Parties;</w:t>
      </w:r>
    </w:p>
    <w:p w14:paraId="03874510" w14:textId="5729E192" w:rsidR="0093737F" w:rsidRPr="005C4BF9" w:rsidRDefault="0093737F"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B65E95" w:rsidRPr="005C4BF9">
        <w:rPr>
          <w:snapToGrid w:val="0"/>
          <w:kern w:val="22"/>
        </w:rPr>
        <w:t>c</w:t>
      </w:r>
      <w:r w:rsidRPr="005C4BF9">
        <w:rPr>
          <w:snapToGrid w:val="0"/>
          <w:kern w:val="22"/>
        </w:rPr>
        <w:t>)</w:t>
      </w:r>
      <w:r w:rsidRPr="005C4BF9">
        <w:rPr>
          <w:snapToGrid w:val="0"/>
          <w:kern w:val="22"/>
        </w:rPr>
        <w:tab/>
        <w:t xml:space="preserve">Reports of the Independent Evaluation Office </w:t>
      </w:r>
      <w:r w:rsidR="00345041">
        <w:rPr>
          <w:snapToGrid w:val="0"/>
          <w:kern w:val="22"/>
        </w:rPr>
        <w:t xml:space="preserve">of the </w:t>
      </w:r>
      <w:r w:rsidR="00345041" w:rsidRPr="005C4BF9">
        <w:t xml:space="preserve">Global Environment Facility </w:t>
      </w:r>
      <w:r w:rsidRPr="005C4BF9">
        <w:rPr>
          <w:snapToGrid w:val="0"/>
          <w:kern w:val="22"/>
        </w:rPr>
        <w:t>that relate to biodiversity</w:t>
      </w:r>
      <w:r w:rsidR="004B0601">
        <w:rPr>
          <w:snapToGrid w:val="0"/>
          <w:kern w:val="22"/>
        </w:rPr>
        <w:t>-related</w:t>
      </w:r>
      <w:r w:rsidRPr="005C4BF9">
        <w:rPr>
          <w:snapToGrid w:val="0"/>
          <w:kern w:val="22"/>
        </w:rPr>
        <w:t xml:space="preserve"> activities</w:t>
      </w:r>
      <w:r w:rsidR="00553328" w:rsidRPr="00553328">
        <w:rPr>
          <w:snapToGrid w:val="0"/>
          <w:kern w:val="22"/>
        </w:rPr>
        <w:t xml:space="preserve"> </w:t>
      </w:r>
      <w:r w:rsidR="00553328">
        <w:rPr>
          <w:snapToGrid w:val="0"/>
          <w:kern w:val="22"/>
        </w:rPr>
        <w:t xml:space="preserve">of </w:t>
      </w:r>
      <w:r w:rsidR="00345041">
        <w:rPr>
          <w:snapToGrid w:val="0"/>
          <w:kern w:val="22"/>
        </w:rPr>
        <w:t>the Facility</w:t>
      </w:r>
      <w:r w:rsidRPr="005C4BF9">
        <w:rPr>
          <w:snapToGrid w:val="0"/>
          <w:kern w:val="22"/>
        </w:rPr>
        <w:t xml:space="preserve">, including its </w:t>
      </w:r>
      <w:r w:rsidR="00B65E95" w:rsidRPr="005C4BF9">
        <w:rPr>
          <w:snapToGrid w:val="0"/>
          <w:kern w:val="22"/>
        </w:rPr>
        <w:t>eigh</w:t>
      </w:r>
      <w:r w:rsidRPr="005C4BF9">
        <w:rPr>
          <w:snapToGrid w:val="0"/>
          <w:kern w:val="22"/>
        </w:rPr>
        <w:t xml:space="preserve">th comprehensive study, as well as relevant assessments by the agencies </w:t>
      </w:r>
      <w:r w:rsidR="00345041">
        <w:rPr>
          <w:snapToGrid w:val="0"/>
          <w:kern w:val="22"/>
        </w:rPr>
        <w:t xml:space="preserve">accredited by the Council of the Facility </w:t>
      </w:r>
      <w:r w:rsidRPr="005C4BF9">
        <w:rPr>
          <w:snapToGrid w:val="0"/>
          <w:kern w:val="22"/>
        </w:rPr>
        <w:t>and other partners;</w:t>
      </w:r>
    </w:p>
    <w:p w14:paraId="77712AE2" w14:textId="7CBF9240" w:rsidR="0093737F" w:rsidRPr="005C4BF9" w:rsidRDefault="0093737F" w:rsidP="007D1063">
      <w:pPr>
        <w:suppressLineNumbers/>
        <w:suppressAutoHyphens/>
        <w:adjustRightInd w:val="0"/>
        <w:snapToGrid w:val="0"/>
        <w:spacing w:before="120" w:after="120"/>
        <w:ind w:left="1134" w:firstLine="567"/>
        <w:rPr>
          <w:b/>
          <w:snapToGrid w:val="0"/>
          <w:kern w:val="22"/>
        </w:rPr>
      </w:pPr>
      <w:r w:rsidRPr="005C4BF9">
        <w:rPr>
          <w:snapToGrid w:val="0"/>
          <w:kern w:val="22"/>
        </w:rPr>
        <w:t>(</w:t>
      </w:r>
      <w:r w:rsidR="00B65E95" w:rsidRPr="005C4BF9">
        <w:rPr>
          <w:snapToGrid w:val="0"/>
          <w:kern w:val="22"/>
        </w:rPr>
        <w:t>d</w:t>
      </w:r>
      <w:r w:rsidRPr="005C4BF9">
        <w:rPr>
          <w:snapToGrid w:val="0"/>
          <w:kern w:val="22"/>
        </w:rPr>
        <w:t>)</w:t>
      </w:r>
      <w:r w:rsidRPr="005C4BF9">
        <w:rPr>
          <w:snapToGrid w:val="0"/>
          <w:kern w:val="22"/>
        </w:rPr>
        <w:tab/>
        <w:t xml:space="preserve">Information </w:t>
      </w:r>
      <w:r w:rsidR="008D48BB" w:rsidRPr="005C4BF9">
        <w:rPr>
          <w:snapToGrid w:val="0"/>
          <w:kern w:val="22"/>
        </w:rPr>
        <w:t xml:space="preserve">regarding the financial mechanism </w:t>
      </w:r>
      <w:r w:rsidRPr="005C4BF9">
        <w:rPr>
          <w:snapToGrid w:val="0"/>
          <w:kern w:val="22"/>
        </w:rPr>
        <w:t>provided by Parties</w:t>
      </w:r>
      <w:r w:rsidR="008D48BB">
        <w:rPr>
          <w:snapToGrid w:val="0"/>
          <w:kern w:val="22"/>
        </w:rPr>
        <w:t xml:space="preserve"> </w:t>
      </w:r>
      <w:r w:rsidRPr="005C4BF9">
        <w:rPr>
          <w:snapToGrid w:val="0"/>
          <w:kern w:val="22"/>
        </w:rPr>
        <w:t>through national reports and other submissions, responses to surveys and interviews;</w:t>
      </w:r>
    </w:p>
    <w:p w14:paraId="4B872985" w14:textId="3EF9621C" w:rsidR="0093737F" w:rsidRPr="005C4BF9" w:rsidRDefault="0093737F"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B65E95" w:rsidRPr="005C4BF9">
        <w:rPr>
          <w:snapToGrid w:val="0"/>
          <w:kern w:val="22"/>
        </w:rPr>
        <w:t>e</w:t>
      </w:r>
      <w:r w:rsidRPr="005C4BF9">
        <w:rPr>
          <w:snapToGrid w:val="0"/>
          <w:kern w:val="22"/>
        </w:rPr>
        <w:t>)</w:t>
      </w:r>
      <w:r w:rsidRPr="005C4BF9">
        <w:rPr>
          <w:snapToGrid w:val="0"/>
          <w:kern w:val="22"/>
        </w:rPr>
        <w:tab/>
        <w:t>Information provided by indigenous peoples and local communities, women and youth</w:t>
      </w:r>
      <w:r w:rsidRPr="005C4BF9">
        <w:rPr>
          <w:b/>
          <w:snapToGrid w:val="0"/>
          <w:kern w:val="22"/>
        </w:rPr>
        <w:t xml:space="preserve"> </w:t>
      </w:r>
      <w:r w:rsidRPr="005C4BF9">
        <w:rPr>
          <w:snapToGrid w:val="0"/>
          <w:kern w:val="22"/>
        </w:rPr>
        <w:t>and</w:t>
      </w:r>
      <w:r w:rsidRPr="005C4BF9">
        <w:rPr>
          <w:b/>
          <w:snapToGrid w:val="0"/>
          <w:kern w:val="22"/>
        </w:rPr>
        <w:t xml:space="preserve"> </w:t>
      </w:r>
      <w:r w:rsidRPr="005C4BF9">
        <w:rPr>
          <w:snapToGrid w:val="0"/>
          <w:kern w:val="22"/>
        </w:rPr>
        <w:t>relevant stakeholders related to projects</w:t>
      </w:r>
      <w:r w:rsidR="00345041">
        <w:rPr>
          <w:snapToGrid w:val="0"/>
          <w:kern w:val="22"/>
        </w:rPr>
        <w:t xml:space="preserve"> funded by the </w:t>
      </w:r>
      <w:r w:rsidR="00345041" w:rsidRPr="005C4BF9">
        <w:t>Global Environment Facility</w:t>
      </w:r>
      <w:r w:rsidR="006F11AE" w:rsidRPr="005C4BF9">
        <w:rPr>
          <w:snapToGrid w:val="0"/>
          <w:kern w:val="22"/>
        </w:rPr>
        <w:t xml:space="preserve">, </w:t>
      </w:r>
      <w:r w:rsidR="00754A5A" w:rsidRPr="005C4BF9">
        <w:t xml:space="preserve">as well as </w:t>
      </w:r>
      <w:r w:rsidR="006F11AE" w:rsidRPr="005C4BF9">
        <w:rPr>
          <w:snapToGrid w:val="0"/>
          <w:kern w:val="22"/>
        </w:rPr>
        <w:t xml:space="preserve">their </w:t>
      </w:r>
      <w:r w:rsidR="006F11AE" w:rsidRPr="005C4BF9">
        <w:t xml:space="preserve">views </w:t>
      </w:r>
      <w:r w:rsidR="00A40EDE">
        <w:t xml:space="preserve">on </w:t>
      </w:r>
      <w:r w:rsidR="006F11AE" w:rsidRPr="005C4BF9">
        <w:t>possible impacts on their rights;</w:t>
      </w:r>
    </w:p>
    <w:p w14:paraId="0A730EB8" w14:textId="7A40FDB8"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(f)</w:t>
      </w:r>
      <w:r w:rsidRPr="005C4BF9">
        <w:rPr>
          <w:snapToGrid w:val="0"/>
          <w:kern w:val="22"/>
        </w:rPr>
        <w:tab/>
        <w:t>Experience with, and lessons learned from, relevant international financial mechanisms.</w:t>
      </w:r>
    </w:p>
    <w:p w14:paraId="1B50B241" w14:textId="77777777" w:rsidR="0093737F" w:rsidRPr="005C4BF9" w:rsidRDefault="0093737F" w:rsidP="007D1063">
      <w:pPr>
        <w:pStyle w:val="CBDH3"/>
        <w:tabs>
          <w:tab w:val="clear" w:pos="567"/>
        </w:tabs>
        <w:ind w:left="1134"/>
        <w:rPr>
          <w:b w:val="0"/>
          <w:snapToGrid w:val="0"/>
          <w:kern w:val="22"/>
        </w:rPr>
      </w:pPr>
      <w:r w:rsidRPr="005C4BF9">
        <w:rPr>
          <w:snapToGrid w:val="0"/>
          <w:kern w:val="22"/>
        </w:rPr>
        <w:t>C.</w:t>
      </w:r>
      <w:r w:rsidRPr="005C4BF9">
        <w:rPr>
          <w:snapToGrid w:val="0"/>
          <w:kern w:val="22"/>
        </w:rPr>
        <w:tab/>
      </w:r>
      <w:r w:rsidRPr="007D1063">
        <w:rPr>
          <w:snapToGrid w:val="0"/>
        </w:rPr>
        <w:t>Criteria</w:t>
      </w:r>
    </w:p>
    <w:p w14:paraId="01D3206A" w14:textId="52BE03A5" w:rsidR="0093737F" w:rsidRPr="005C4BF9" w:rsidRDefault="0093737F" w:rsidP="007D1063">
      <w:pPr>
        <w:pStyle w:val="CBDNormalNoNumber"/>
        <w:tabs>
          <w:tab w:val="clear" w:pos="567"/>
        </w:tabs>
        <w:ind w:left="1134"/>
        <w:rPr>
          <w:snapToGrid w:val="0"/>
          <w:kern w:val="22"/>
        </w:rPr>
      </w:pPr>
      <w:r w:rsidRPr="005C4BF9">
        <w:rPr>
          <w:snapToGrid w:val="0"/>
          <w:kern w:val="22"/>
        </w:rPr>
        <w:t>4.</w:t>
      </w:r>
      <w:r w:rsidRPr="005C4BF9">
        <w:rPr>
          <w:snapToGrid w:val="0"/>
          <w:kern w:val="22"/>
        </w:rPr>
        <w:tab/>
        <w:t xml:space="preserve">The effectiveness and </w:t>
      </w:r>
      <w:r w:rsidRPr="007D1063">
        <w:rPr>
          <w:snapToGrid w:val="0"/>
        </w:rPr>
        <w:t>efficiency</w:t>
      </w:r>
      <w:r w:rsidRPr="005C4BF9">
        <w:rPr>
          <w:snapToGrid w:val="0"/>
          <w:kern w:val="22"/>
        </w:rPr>
        <w:t xml:space="preserve"> of the financial mechanism </w:t>
      </w:r>
      <w:r w:rsidR="004F101D" w:rsidRPr="005C4BF9">
        <w:rPr>
          <w:snapToGrid w:val="0"/>
          <w:kern w:val="22"/>
        </w:rPr>
        <w:t xml:space="preserve">should </w:t>
      </w:r>
      <w:r w:rsidRPr="005C4BF9">
        <w:rPr>
          <w:snapToGrid w:val="0"/>
          <w:kern w:val="22"/>
        </w:rPr>
        <w:t xml:space="preserve">be assessed </w:t>
      </w:r>
      <w:proofErr w:type="gramStart"/>
      <w:r w:rsidRPr="005C4BF9">
        <w:rPr>
          <w:snapToGrid w:val="0"/>
          <w:kern w:val="22"/>
        </w:rPr>
        <w:t>taking into account</w:t>
      </w:r>
      <w:proofErr w:type="gramEnd"/>
      <w:r w:rsidRPr="005C4BF9">
        <w:rPr>
          <w:snapToGrid w:val="0"/>
          <w:kern w:val="22"/>
        </w:rPr>
        <w:t xml:space="preserve">, </w:t>
      </w:r>
      <w:r w:rsidRPr="007D1063">
        <w:rPr>
          <w:snapToGrid w:val="0"/>
          <w:kern w:val="22"/>
        </w:rPr>
        <w:t>inter alia</w:t>
      </w:r>
      <w:r w:rsidRPr="005C4BF9">
        <w:rPr>
          <w:snapToGrid w:val="0"/>
          <w:kern w:val="22"/>
        </w:rPr>
        <w:t>:</w:t>
      </w:r>
    </w:p>
    <w:p w14:paraId="1B8F29D9" w14:textId="0035AA10"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(a)</w:t>
      </w:r>
      <w:r w:rsidRPr="005C4BF9">
        <w:rPr>
          <w:snapToGrid w:val="0"/>
          <w:kern w:val="22"/>
        </w:rPr>
        <w:tab/>
        <w:t xml:space="preserve">The actions taken by </w:t>
      </w:r>
      <w:r w:rsidR="00345041">
        <w:rPr>
          <w:snapToGrid w:val="0"/>
          <w:kern w:val="22"/>
        </w:rPr>
        <w:t xml:space="preserve">the </w:t>
      </w:r>
      <w:r w:rsidR="00345041" w:rsidRPr="005C4BF9">
        <w:t xml:space="preserve">Global Environment Facility </w:t>
      </w:r>
      <w:r w:rsidRPr="005C4BF9">
        <w:rPr>
          <w:snapToGrid w:val="0"/>
          <w:kern w:val="22"/>
        </w:rPr>
        <w:t>in response to the guidance of the Conference of the Parties;</w:t>
      </w:r>
    </w:p>
    <w:p w14:paraId="5E452B2C" w14:textId="6B7DCAFE"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(b)</w:t>
      </w:r>
      <w:r w:rsidRPr="005C4BF9">
        <w:rPr>
          <w:snapToGrid w:val="0"/>
          <w:kern w:val="22"/>
        </w:rPr>
        <w:tab/>
        <w:t>The extent to which eligible countries receive timely, adequate and predictable fund</w:t>
      </w:r>
      <w:r w:rsidR="00706F30">
        <w:rPr>
          <w:snapToGrid w:val="0"/>
          <w:kern w:val="22"/>
        </w:rPr>
        <w:t>ing</w:t>
      </w:r>
      <w:r w:rsidRPr="005C4BF9">
        <w:rPr>
          <w:snapToGrid w:val="0"/>
          <w:kern w:val="22"/>
        </w:rPr>
        <w:t xml:space="preserve"> to enable </w:t>
      </w:r>
      <w:r w:rsidR="00757466">
        <w:rPr>
          <w:snapToGrid w:val="0"/>
          <w:kern w:val="22"/>
        </w:rPr>
        <w:t xml:space="preserve">those </w:t>
      </w:r>
      <w:r w:rsidRPr="005C4BF9">
        <w:rPr>
          <w:snapToGrid w:val="0"/>
          <w:kern w:val="22"/>
        </w:rPr>
        <w:t xml:space="preserve">countries to meet the agreed full incremental cost to them of implementing measures </w:t>
      </w:r>
      <w:r w:rsidR="00931285">
        <w:rPr>
          <w:snapToGrid w:val="0"/>
          <w:kern w:val="22"/>
        </w:rPr>
        <w:t>through which they</w:t>
      </w:r>
      <w:r w:rsidRPr="005C4BF9">
        <w:rPr>
          <w:snapToGrid w:val="0"/>
          <w:kern w:val="22"/>
        </w:rPr>
        <w:t xml:space="preserve"> fulfil the</w:t>
      </w:r>
      <w:r w:rsidR="0098550E">
        <w:rPr>
          <w:snapToGrid w:val="0"/>
          <w:kern w:val="22"/>
        </w:rPr>
        <w:t>ir</w:t>
      </w:r>
      <w:r w:rsidRPr="005C4BF9">
        <w:rPr>
          <w:snapToGrid w:val="0"/>
          <w:kern w:val="22"/>
        </w:rPr>
        <w:t xml:space="preserve"> obligations under the Convention and its Protocols</w:t>
      </w:r>
      <w:r w:rsidR="000A1116">
        <w:rPr>
          <w:snapToGrid w:val="0"/>
          <w:kern w:val="22"/>
        </w:rPr>
        <w:t xml:space="preserve"> and</w:t>
      </w:r>
      <w:r w:rsidRPr="005C4BF9">
        <w:rPr>
          <w:snapToGrid w:val="0"/>
          <w:kern w:val="22"/>
        </w:rPr>
        <w:t xml:space="preserve"> that generate global environmental benefits;</w:t>
      </w:r>
    </w:p>
    <w:p w14:paraId="1E961073" w14:textId="085C61D1"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(c)</w:t>
      </w:r>
      <w:r w:rsidRPr="005C4BF9">
        <w:rPr>
          <w:snapToGrid w:val="0"/>
          <w:kern w:val="22"/>
        </w:rPr>
        <w:tab/>
        <w:t xml:space="preserve">Information provided by Parties related to </w:t>
      </w:r>
      <w:r w:rsidR="007048C9">
        <w:rPr>
          <w:snapToGrid w:val="0"/>
          <w:kern w:val="22"/>
        </w:rPr>
        <w:t xml:space="preserve">their </w:t>
      </w:r>
      <w:r w:rsidRPr="005C4BF9">
        <w:rPr>
          <w:snapToGrid w:val="0"/>
          <w:kern w:val="22"/>
        </w:rPr>
        <w:t xml:space="preserve">performance in delivering </w:t>
      </w:r>
      <w:r w:rsidR="00345041" w:rsidRPr="005C4BF9">
        <w:t xml:space="preserve">Global Environment Facility </w:t>
      </w:r>
      <w:r w:rsidRPr="005C4BF9">
        <w:rPr>
          <w:snapToGrid w:val="0"/>
          <w:kern w:val="22"/>
        </w:rPr>
        <w:t xml:space="preserve">projects, including </w:t>
      </w:r>
      <w:r w:rsidR="00E45E66">
        <w:rPr>
          <w:snapToGrid w:val="0"/>
          <w:kern w:val="22"/>
        </w:rPr>
        <w:t xml:space="preserve">information on the </w:t>
      </w:r>
      <w:r w:rsidRPr="005C4BF9">
        <w:rPr>
          <w:snapToGrid w:val="0"/>
          <w:kern w:val="22"/>
        </w:rPr>
        <w:t xml:space="preserve">effectiveness and efficiency of access modalities and </w:t>
      </w:r>
      <w:r w:rsidR="00E45E66">
        <w:rPr>
          <w:snapToGrid w:val="0"/>
          <w:kern w:val="22"/>
        </w:rPr>
        <w:t xml:space="preserve">the </w:t>
      </w:r>
      <w:r w:rsidRPr="005C4BF9">
        <w:rPr>
          <w:snapToGrid w:val="0"/>
          <w:kern w:val="22"/>
        </w:rPr>
        <w:t>competence and capacity required to use th</w:t>
      </w:r>
      <w:r w:rsidR="006B71D8">
        <w:rPr>
          <w:snapToGrid w:val="0"/>
          <w:kern w:val="22"/>
        </w:rPr>
        <w:t>o</w:t>
      </w:r>
      <w:r w:rsidRPr="005C4BF9">
        <w:rPr>
          <w:snapToGrid w:val="0"/>
          <w:kern w:val="22"/>
        </w:rPr>
        <w:t>se modalities;</w:t>
      </w:r>
    </w:p>
    <w:p w14:paraId="7E01E0F8" w14:textId="5B213DAE"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(d)</w:t>
      </w:r>
      <w:r w:rsidRPr="005C4BF9">
        <w:rPr>
          <w:snapToGrid w:val="0"/>
          <w:kern w:val="22"/>
        </w:rPr>
        <w:tab/>
        <w:t xml:space="preserve">Percentage of recipient countries that have received financial support from the financial mechanism </w:t>
      </w:r>
      <w:r w:rsidR="00383517">
        <w:rPr>
          <w:snapToGrid w:val="0"/>
          <w:kern w:val="22"/>
        </w:rPr>
        <w:t>for</w:t>
      </w:r>
      <w:r w:rsidRPr="005C4BF9">
        <w:rPr>
          <w:snapToGrid w:val="0"/>
          <w:kern w:val="22"/>
        </w:rPr>
        <w:t xml:space="preserve"> implement</w:t>
      </w:r>
      <w:r w:rsidR="00383517">
        <w:rPr>
          <w:snapToGrid w:val="0"/>
          <w:kern w:val="22"/>
        </w:rPr>
        <w:t>ing</w:t>
      </w:r>
      <w:r w:rsidRPr="005C4BF9">
        <w:rPr>
          <w:snapToGrid w:val="0"/>
          <w:kern w:val="22"/>
        </w:rPr>
        <w:t xml:space="preserve"> global biodiversity goals and targets, including those related to the Protocols;</w:t>
      </w:r>
    </w:p>
    <w:p w14:paraId="29207817" w14:textId="5B7CABA2"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(e)</w:t>
      </w:r>
      <w:r w:rsidRPr="005C4BF9">
        <w:rPr>
          <w:snapToGrid w:val="0"/>
          <w:kern w:val="22"/>
        </w:rPr>
        <w:tab/>
        <w:t xml:space="preserve">Percentage of biodiversity funding through the financial mechanism </w:t>
      </w:r>
      <w:r w:rsidR="00FC63E7">
        <w:rPr>
          <w:snapToGrid w:val="0"/>
          <w:kern w:val="22"/>
        </w:rPr>
        <w:t>in</w:t>
      </w:r>
      <w:r w:rsidRPr="005C4BF9">
        <w:rPr>
          <w:snapToGrid w:val="0"/>
          <w:kern w:val="22"/>
        </w:rPr>
        <w:t xml:space="preserve"> support </w:t>
      </w:r>
      <w:r w:rsidR="00FC63E7">
        <w:rPr>
          <w:snapToGrid w:val="0"/>
          <w:kern w:val="22"/>
        </w:rPr>
        <w:t xml:space="preserve">of </w:t>
      </w:r>
      <w:r w:rsidRPr="005C4BF9">
        <w:rPr>
          <w:snapToGrid w:val="0"/>
          <w:kern w:val="22"/>
        </w:rPr>
        <w:t>the achievement of global goals and targets;</w:t>
      </w:r>
    </w:p>
    <w:p w14:paraId="5DABD6B5" w14:textId="5E86E8FB"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 xml:space="preserve">(f) </w:t>
      </w:r>
      <w:r w:rsidRPr="005C4BF9">
        <w:rPr>
          <w:snapToGrid w:val="0"/>
          <w:kern w:val="22"/>
        </w:rPr>
        <w:tab/>
        <w:t>Trend in co-financing and non-grant financing in the biodiversity area enabled by the financial mechanism;</w:t>
      </w:r>
    </w:p>
    <w:p w14:paraId="2458BB1E" w14:textId="77777777"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(g)</w:t>
      </w:r>
      <w:r w:rsidRPr="005C4BF9">
        <w:rPr>
          <w:snapToGrid w:val="0"/>
          <w:kern w:val="22"/>
        </w:rPr>
        <w:tab/>
        <w:t>Trend in financing global, regional and subregional biodiversity projects under the financial mechanism;</w:t>
      </w:r>
    </w:p>
    <w:p w14:paraId="7B0F2DCF" w14:textId="6EFDF58A"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(h)</w:t>
      </w:r>
      <w:r w:rsidRPr="005C4BF9">
        <w:rPr>
          <w:snapToGrid w:val="0"/>
          <w:kern w:val="22"/>
        </w:rPr>
        <w:tab/>
        <w:t>Trend in project and programme financing taking into consideration synergies among convention</w:t>
      </w:r>
      <w:r w:rsidR="00966824">
        <w:rPr>
          <w:snapToGrid w:val="0"/>
          <w:kern w:val="22"/>
        </w:rPr>
        <w:t xml:space="preserve"> </w:t>
      </w:r>
      <w:r w:rsidRPr="005C4BF9">
        <w:rPr>
          <w:snapToGrid w:val="0"/>
          <w:kern w:val="22"/>
        </w:rPr>
        <w:t>s</w:t>
      </w:r>
      <w:r w:rsidR="00966824">
        <w:rPr>
          <w:snapToGrid w:val="0"/>
          <w:kern w:val="22"/>
        </w:rPr>
        <w:t xml:space="preserve">ecretariats </w:t>
      </w:r>
      <w:r w:rsidRPr="005C4BF9">
        <w:rPr>
          <w:snapToGrid w:val="0"/>
          <w:kern w:val="22"/>
        </w:rPr>
        <w:t xml:space="preserve">that have designated </w:t>
      </w:r>
      <w:r w:rsidR="00345041">
        <w:rPr>
          <w:snapToGrid w:val="0"/>
          <w:kern w:val="22"/>
        </w:rPr>
        <w:t xml:space="preserve">the </w:t>
      </w:r>
      <w:r w:rsidR="00345041" w:rsidRPr="005C4BF9">
        <w:t xml:space="preserve">Global Environment Facility </w:t>
      </w:r>
      <w:r w:rsidRPr="005C4BF9">
        <w:rPr>
          <w:snapToGrid w:val="0"/>
          <w:kern w:val="22"/>
        </w:rPr>
        <w:t>to operate their financial mechanism;</w:t>
      </w:r>
    </w:p>
    <w:p w14:paraId="105D5C15" w14:textId="1FC19B42"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w:t>
      </w:r>
      <w:proofErr w:type="spellStart"/>
      <w:r w:rsidRPr="005C4BF9">
        <w:rPr>
          <w:snapToGrid w:val="0"/>
          <w:kern w:val="22"/>
        </w:rPr>
        <w:t>i</w:t>
      </w:r>
      <w:proofErr w:type="spellEnd"/>
      <w:r w:rsidRPr="005C4BF9">
        <w:rPr>
          <w:snapToGrid w:val="0"/>
          <w:kern w:val="22"/>
        </w:rPr>
        <w:t>)</w:t>
      </w:r>
      <w:r w:rsidRPr="005C4BF9">
        <w:rPr>
          <w:snapToGrid w:val="0"/>
          <w:kern w:val="22"/>
        </w:rPr>
        <w:tab/>
        <w:t xml:space="preserve">Trend in project financing targeted at biodiversity-related conventions and agreements taking into consideration synergies </w:t>
      </w:r>
      <w:r w:rsidR="00BF0064">
        <w:rPr>
          <w:snapToGrid w:val="0"/>
          <w:kern w:val="22"/>
        </w:rPr>
        <w:t>among</w:t>
      </w:r>
      <w:r w:rsidRPr="005C4BF9">
        <w:rPr>
          <w:snapToGrid w:val="0"/>
          <w:kern w:val="22"/>
        </w:rPr>
        <w:t xml:space="preserve"> them;</w:t>
      </w:r>
    </w:p>
    <w:p w14:paraId="68A24B19" w14:textId="50CFBA92"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(j)</w:t>
      </w:r>
      <w:r w:rsidRPr="005C4BF9">
        <w:rPr>
          <w:snapToGrid w:val="0"/>
          <w:kern w:val="22"/>
        </w:rPr>
        <w:tab/>
        <w:t>Trend in time</w:t>
      </w:r>
      <w:r w:rsidR="000E4E8E">
        <w:rPr>
          <w:snapToGrid w:val="0"/>
          <w:kern w:val="22"/>
        </w:rPr>
        <w:t xml:space="preserve"> </w:t>
      </w:r>
      <w:r w:rsidRPr="005C4BF9">
        <w:rPr>
          <w:snapToGrid w:val="0"/>
          <w:kern w:val="22"/>
        </w:rPr>
        <w:t xml:space="preserve">frames for project development and resource disbursement, including </w:t>
      </w:r>
      <w:r w:rsidR="0080093D">
        <w:rPr>
          <w:snapToGrid w:val="0"/>
          <w:kern w:val="22"/>
        </w:rPr>
        <w:t xml:space="preserve">the </w:t>
      </w:r>
      <w:r w:rsidRPr="005C4BF9">
        <w:rPr>
          <w:snapToGrid w:val="0"/>
          <w:kern w:val="22"/>
        </w:rPr>
        <w:t>time between the approval of the concept note (</w:t>
      </w:r>
      <w:r w:rsidR="006A2B52">
        <w:rPr>
          <w:snapToGrid w:val="0"/>
          <w:kern w:val="22"/>
        </w:rPr>
        <w:t xml:space="preserve">or the </w:t>
      </w:r>
      <w:r w:rsidR="009D6E58">
        <w:rPr>
          <w:snapToGrid w:val="0"/>
          <w:kern w:val="22"/>
        </w:rPr>
        <w:t>project identification form</w:t>
      </w:r>
      <w:r w:rsidRPr="005C4BF9">
        <w:rPr>
          <w:snapToGrid w:val="0"/>
          <w:kern w:val="22"/>
        </w:rPr>
        <w:t>) and the first disbursement;</w:t>
      </w:r>
    </w:p>
    <w:p w14:paraId="3527E423" w14:textId="33AAE739"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(k)</w:t>
      </w:r>
      <w:r w:rsidRPr="005C4BF9">
        <w:rPr>
          <w:snapToGrid w:val="0"/>
          <w:kern w:val="22"/>
        </w:rPr>
        <w:tab/>
        <w:t>Trend in project financing targeted at</w:t>
      </w:r>
      <w:r w:rsidR="0020741B">
        <w:rPr>
          <w:snapToGrid w:val="0"/>
          <w:kern w:val="22"/>
        </w:rPr>
        <w:t xml:space="preserve"> </w:t>
      </w:r>
      <w:r w:rsidRPr="005C4BF9">
        <w:rPr>
          <w:snapToGrid w:val="0"/>
          <w:kern w:val="22"/>
        </w:rPr>
        <w:t>or led by indigenous peoples and local communities, women and youth;</w:t>
      </w:r>
    </w:p>
    <w:p w14:paraId="5667D553" w14:textId="119AD23A"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lastRenderedPageBreak/>
        <w:t>(l)</w:t>
      </w:r>
      <w:r w:rsidRPr="005C4BF9">
        <w:rPr>
          <w:snapToGrid w:val="0"/>
          <w:kern w:val="22"/>
        </w:rPr>
        <w:tab/>
        <w:t xml:space="preserve">Trend in the number of capacity-building activities that enable Parties and stakeholders to </w:t>
      </w:r>
      <w:r w:rsidR="001B3983">
        <w:rPr>
          <w:snapToGrid w:val="0"/>
          <w:kern w:val="22"/>
        </w:rPr>
        <w:t xml:space="preserve">secure </w:t>
      </w:r>
      <w:r w:rsidRPr="005C4BF9">
        <w:rPr>
          <w:snapToGrid w:val="0"/>
          <w:kern w:val="22"/>
        </w:rPr>
        <w:t>access to financing</w:t>
      </w:r>
      <w:r w:rsidR="00345041">
        <w:rPr>
          <w:snapToGrid w:val="0"/>
          <w:kern w:val="22"/>
        </w:rPr>
        <w:t xml:space="preserve"> from the </w:t>
      </w:r>
      <w:r w:rsidR="00345041" w:rsidRPr="005C4BF9">
        <w:t>Global Environment Facility</w:t>
      </w:r>
      <w:r w:rsidRPr="005C4BF9">
        <w:rPr>
          <w:snapToGrid w:val="0"/>
          <w:kern w:val="22"/>
        </w:rPr>
        <w:t xml:space="preserve">, including information events </w:t>
      </w:r>
      <w:r w:rsidR="00D4012E">
        <w:rPr>
          <w:snapToGrid w:val="0"/>
          <w:kern w:val="22"/>
        </w:rPr>
        <w:t>related to</w:t>
      </w:r>
      <w:r w:rsidRPr="005C4BF9">
        <w:rPr>
          <w:snapToGrid w:val="0"/>
          <w:kern w:val="22"/>
        </w:rPr>
        <w:t xml:space="preserve"> the financial mechanism organized for the Parties </w:t>
      </w:r>
      <w:r w:rsidR="00421E28">
        <w:rPr>
          <w:snapToGrid w:val="0"/>
          <w:kern w:val="22"/>
        </w:rPr>
        <w:t xml:space="preserve">to </w:t>
      </w:r>
      <w:r w:rsidRPr="005C4BF9">
        <w:rPr>
          <w:snapToGrid w:val="0"/>
          <w:kern w:val="22"/>
        </w:rPr>
        <w:t xml:space="preserve">and stakeholders </w:t>
      </w:r>
      <w:r w:rsidR="00421E28">
        <w:rPr>
          <w:snapToGrid w:val="0"/>
          <w:kern w:val="22"/>
        </w:rPr>
        <w:t xml:space="preserve">associated with </w:t>
      </w:r>
      <w:r w:rsidRPr="005C4BF9">
        <w:rPr>
          <w:snapToGrid w:val="0"/>
          <w:kern w:val="22"/>
        </w:rPr>
        <w:t>the Convention and its Protocols;</w:t>
      </w:r>
    </w:p>
    <w:p w14:paraId="686FBD59" w14:textId="789544B3"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(m)</w:t>
      </w:r>
      <w:r w:rsidRPr="005C4BF9">
        <w:rPr>
          <w:snapToGrid w:val="0"/>
          <w:kern w:val="22"/>
        </w:rPr>
        <w:tab/>
        <w:t xml:space="preserve">Trend in project financing leading to high sustainability or durability ratings and results achieved </w:t>
      </w:r>
      <w:r w:rsidR="007E44DB">
        <w:rPr>
          <w:snapToGrid w:val="0"/>
          <w:kern w:val="22"/>
        </w:rPr>
        <w:t>through</w:t>
      </w:r>
      <w:r w:rsidRPr="005C4BF9">
        <w:rPr>
          <w:snapToGrid w:val="0"/>
          <w:kern w:val="22"/>
        </w:rPr>
        <w:t xml:space="preserve"> biodiversity programming </w:t>
      </w:r>
      <w:r w:rsidR="00345041">
        <w:rPr>
          <w:snapToGrid w:val="0"/>
          <w:kern w:val="22"/>
        </w:rPr>
        <w:t xml:space="preserve">supported by the </w:t>
      </w:r>
      <w:r w:rsidR="00345041" w:rsidRPr="005C4BF9">
        <w:t xml:space="preserve">Global Environment Facility </w:t>
      </w:r>
      <w:r w:rsidRPr="005C4BF9">
        <w:rPr>
          <w:snapToGrid w:val="0"/>
          <w:kern w:val="22"/>
        </w:rPr>
        <w:t xml:space="preserve">in relation to expected results planned by </w:t>
      </w:r>
      <w:r w:rsidR="00345041">
        <w:rPr>
          <w:snapToGrid w:val="0"/>
          <w:kern w:val="22"/>
        </w:rPr>
        <w:t xml:space="preserve">the Facility </w:t>
      </w:r>
      <w:r w:rsidRPr="005C4BF9">
        <w:rPr>
          <w:snapToGrid w:val="0"/>
          <w:kern w:val="22"/>
        </w:rPr>
        <w:t>through th</w:t>
      </w:r>
      <w:r w:rsidR="00C6441B">
        <w:rPr>
          <w:snapToGrid w:val="0"/>
          <w:kern w:val="22"/>
        </w:rPr>
        <w:t>at</w:t>
      </w:r>
      <w:r w:rsidRPr="005C4BF9">
        <w:rPr>
          <w:snapToGrid w:val="0"/>
          <w:kern w:val="22"/>
        </w:rPr>
        <w:t xml:space="preserve"> programming</w:t>
      </w:r>
      <w:r w:rsidR="00413126" w:rsidRPr="005C4BF9">
        <w:rPr>
          <w:snapToGrid w:val="0"/>
          <w:kern w:val="22"/>
        </w:rPr>
        <w:t>.</w:t>
      </w:r>
    </w:p>
    <w:p w14:paraId="1E0495AF" w14:textId="02902606" w:rsidR="00A27F92" w:rsidRPr="005C4BF9" w:rsidRDefault="00A27F92" w:rsidP="007D1063">
      <w:pPr>
        <w:pStyle w:val="CBDNormalNoNumber"/>
        <w:tabs>
          <w:tab w:val="clear" w:pos="567"/>
        </w:tabs>
        <w:ind w:left="1134"/>
        <w:rPr>
          <w:color w:val="000000" w:themeColor="text1"/>
        </w:rPr>
      </w:pPr>
      <w:r w:rsidRPr="005C4BF9">
        <w:rPr>
          <w:snapToGrid w:val="0"/>
          <w:kern w:val="22"/>
        </w:rPr>
        <w:t>5.</w:t>
      </w:r>
      <w:r w:rsidRPr="005C4BF9">
        <w:rPr>
          <w:snapToGrid w:val="0"/>
          <w:kern w:val="22"/>
        </w:rPr>
        <w:tab/>
      </w:r>
      <w:r w:rsidRPr="005C4BF9">
        <w:rPr>
          <w:color w:val="000000" w:themeColor="text1"/>
        </w:rPr>
        <w:t xml:space="preserve">The </w:t>
      </w:r>
      <w:r w:rsidRPr="005C4BF9">
        <w:rPr>
          <w:snapToGrid w:val="0"/>
          <w:kern w:val="22"/>
        </w:rPr>
        <w:t>assessment</w:t>
      </w:r>
      <w:r w:rsidRPr="005C4BF9">
        <w:rPr>
          <w:color w:val="000000" w:themeColor="text1"/>
        </w:rPr>
        <w:t xml:space="preserve"> </w:t>
      </w:r>
      <w:r w:rsidR="00FA03CF" w:rsidRPr="005C4BF9">
        <w:rPr>
          <w:color w:val="000000" w:themeColor="text1"/>
        </w:rPr>
        <w:t xml:space="preserve">should </w:t>
      </w:r>
      <w:r w:rsidRPr="005C4BF9">
        <w:rPr>
          <w:color w:val="000000" w:themeColor="text1"/>
        </w:rPr>
        <w:t xml:space="preserve">include a comparison of the </w:t>
      </w:r>
      <w:r w:rsidR="00345041" w:rsidRPr="005C4BF9">
        <w:t xml:space="preserve">Global Environment Facility </w:t>
      </w:r>
      <w:r w:rsidRPr="005C4BF9">
        <w:rPr>
          <w:color w:val="000000" w:themeColor="text1"/>
        </w:rPr>
        <w:t>with the financial mechanisms of other relevant multilateral environmental agreements, including the</w:t>
      </w:r>
      <w:r w:rsidRPr="005C4BF9">
        <w:rPr>
          <w:rFonts w:ascii="Helvetica" w:hAnsi="Helvetica"/>
          <w:color w:val="333333"/>
          <w:shd w:val="clear" w:color="auto" w:fill="F5F5F5"/>
        </w:rPr>
        <w:t xml:space="preserve"> </w:t>
      </w:r>
      <w:r w:rsidRPr="005C4BF9">
        <w:rPr>
          <w:color w:val="000000" w:themeColor="text1"/>
        </w:rPr>
        <w:t>Green Climate Fund, the Adaptation Fund and the Fund for Responding to Loss and Damage</w:t>
      </w:r>
      <w:r w:rsidR="00A17628" w:rsidRPr="005C4BF9">
        <w:rPr>
          <w:color w:val="000000" w:themeColor="text1"/>
        </w:rPr>
        <w:t xml:space="preserve">. </w:t>
      </w:r>
      <w:r w:rsidRPr="005C4BF9">
        <w:rPr>
          <w:color w:val="000000" w:themeColor="text1"/>
        </w:rPr>
        <w:t xml:space="preserve">Elements for consideration </w:t>
      </w:r>
      <w:r w:rsidR="0087060D">
        <w:rPr>
          <w:color w:val="000000" w:themeColor="text1"/>
        </w:rPr>
        <w:t xml:space="preserve">should </w:t>
      </w:r>
      <w:r w:rsidR="001B62CD" w:rsidRPr="005C4BF9">
        <w:rPr>
          <w:color w:val="000000" w:themeColor="text1"/>
        </w:rPr>
        <w:t>include</w:t>
      </w:r>
      <w:r w:rsidR="00D83480" w:rsidRPr="005C4BF9">
        <w:rPr>
          <w:color w:val="000000" w:themeColor="text1"/>
        </w:rPr>
        <w:t xml:space="preserve">: </w:t>
      </w:r>
      <w:r w:rsidR="00361381" w:rsidRPr="005C4BF9">
        <w:rPr>
          <w:color w:val="000000" w:themeColor="text1"/>
        </w:rPr>
        <w:t>c</w:t>
      </w:r>
      <w:r w:rsidR="00D83480" w:rsidRPr="005C4BF9">
        <w:rPr>
          <w:color w:val="000000" w:themeColor="text1"/>
        </w:rPr>
        <w:t xml:space="preserve">ontributor base; </w:t>
      </w:r>
      <w:r w:rsidR="00361381" w:rsidRPr="005C4BF9">
        <w:rPr>
          <w:color w:val="000000" w:themeColor="text1"/>
        </w:rPr>
        <w:t>l</w:t>
      </w:r>
      <w:r w:rsidR="00D83480" w:rsidRPr="005C4BF9">
        <w:rPr>
          <w:color w:val="000000" w:themeColor="text1"/>
        </w:rPr>
        <w:t>egal nature;</w:t>
      </w:r>
      <w:r w:rsidR="00361381" w:rsidRPr="005C4BF9">
        <w:rPr>
          <w:color w:val="000000" w:themeColor="text1"/>
        </w:rPr>
        <w:t xml:space="preserve"> f</w:t>
      </w:r>
      <w:r w:rsidR="00D83480" w:rsidRPr="005C4BF9">
        <w:rPr>
          <w:color w:val="000000" w:themeColor="text1"/>
        </w:rPr>
        <w:t>unding modalities and financial performance;</w:t>
      </w:r>
      <w:r w:rsidR="00361381" w:rsidRPr="005C4BF9">
        <w:rPr>
          <w:color w:val="000000" w:themeColor="text1"/>
        </w:rPr>
        <w:t xml:space="preserve"> c</w:t>
      </w:r>
      <w:r w:rsidR="00D83480" w:rsidRPr="005C4BF9">
        <w:rPr>
          <w:color w:val="000000" w:themeColor="text1"/>
        </w:rPr>
        <w:t>riteria and process for funding, including project cycle considerations;</w:t>
      </w:r>
      <w:r w:rsidR="00361381" w:rsidRPr="005C4BF9">
        <w:rPr>
          <w:color w:val="000000" w:themeColor="text1"/>
        </w:rPr>
        <w:t xml:space="preserve"> </w:t>
      </w:r>
      <w:r w:rsidR="00361381" w:rsidRPr="007D1063">
        <w:rPr>
          <w:snapToGrid w:val="0"/>
        </w:rPr>
        <w:t>a</w:t>
      </w:r>
      <w:r w:rsidR="00D83480" w:rsidRPr="007D1063">
        <w:rPr>
          <w:snapToGrid w:val="0"/>
        </w:rPr>
        <w:t>ccess</w:t>
      </w:r>
      <w:r w:rsidR="00D83480" w:rsidRPr="005C4BF9">
        <w:rPr>
          <w:color w:val="000000" w:themeColor="text1"/>
        </w:rPr>
        <w:t xml:space="preserve"> and disbursement modalities (e.g. direct allocation or project-based disbursement), including for indigenous peoples and local communities, women and youth;</w:t>
      </w:r>
      <w:r w:rsidR="00361381" w:rsidRPr="005C4BF9">
        <w:rPr>
          <w:color w:val="000000" w:themeColor="text1"/>
        </w:rPr>
        <w:t xml:space="preserve"> g</w:t>
      </w:r>
      <w:r w:rsidR="00D83480" w:rsidRPr="005C4BF9">
        <w:rPr>
          <w:color w:val="000000" w:themeColor="text1"/>
        </w:rPr>
        <w:t>overnance, including board composition and trustee arrangements;</w:t>
      </w:r>
      <w:r w:rsidR="00361381" w:rsidRPr="005C4BF9">
        <w:rPr>
          <w:color w:val="000000" w:themeColor="text1"/>
        </w:rPr>
        <w:t xml:space="preserve"> r</w:t>
      </w:r>
      <w:r w:rsidR="00D83480" w:rsidRPr="005C4BF9">
        <w:rPr>
          <w:color w:val="000000" w:themeColor="text1"/>
        </w:rPr>
        <w:t xml:space="preserve">elationship between the governing body of the fund and the </w:t>
      </w:r>
      <w:r w:rsidR="00A82CE8">
        <w:rPr>
          <w:color w:val="000000" w:themeColor="text1"/>
        </w:rPr>
        <w:t>c</w:t>
      </w:r>
      <w:r w:rsidR="00D83480" w:rsidRPr="005C4BF9">
        <w:rPr>
          <w:color w:val="000000" w:themeColor="text1"/>
        </w:rPr>
        <w:t>onference of the</w:t>
      </w:r>
      <w:r w:rsidR="00741E89">
        <w:rPr>
          <w:color w:val="000000" w:themeColor="text1"/>
        </w:rPr>
        <w:t xml:space="preserve"> p</w:t>
      </w:r>
      <w:r w:rsidR="00D83480" w:rsidRPr="005C4BF9">
        <w:rPr>
          <w:color w:val="000000" w:themeColor="text1"/>
        </w:rPr>
        <w:t xml:space="preserve">arties </w:t>
      </w:r>
      <w:r w:rsidR="00985932">
        <w:rPr>
          <w:color w:val="000000" w:themeColor="text1"/>
        </w:rPr>
        <w:t>to</w:t>
      </w:r>
      <w:r w:rsidR="00D83480" w:rsidRPr="005C4BF9">
        <w:rPr>
          <w:color w:val="000000" w:themeColor="text1"/>
        </w:rPr>
        <w:t xml:space="preserve"> the respective multilateral environmental agreement;</w:t>
      </w:r>
      <w:r w:rsidR="00361381" w:rsidRPr="005C4BF9">
        <w:rPr>
          <w:color w:val="000000" w:themeColor="text1"/>
        </w:rPr>
        <w:t xml:space="preserve"> t</w:t>
      </w:r>
      <w:r w:rsidR="00D83480" w:rsidRPr="005C4BF9">
        <w:rPr>
          <w:color w:val="000000" w:themeColor="text1"/>
        </w:rPr>
        <w:t>ransparency, monitoring, reporting and evaluation;</w:t>
      </w:r>
      <w:r w:rsidR="00361381" w:rsidRPr="005C4BF9">
        <w:rPr>
          <w:color w:val="000000" w:themeColor="text1"/>
        </w:rPr>
        <w:t xml:space="preserve"> a</w:t>
      </w:r>
      <w:r w:rsidR="00D83480" w:rsidRPr="005C4BF9">
        <w:rPr>
          <w:color w:val="000000" w:themeColor="text1"/>
        </w:rPr>
        <w:t xml:space="preserve">ccreditation process and role of implementing agencies; cost-effectiveness of operations; </w:t>
      </w:r>
      <w:r w:rsidR="00383EF0">
        <w:rPr>
          <w:color w:val="000000" w:themeColor="text1"/>
        </w:rPr>
        <w:t xml:space="preserve">and </w:t>
      </w:r>
      <w:r w:rsidR="00D83480" w:rsidRPr="005C4BF9">
        <w:rPr>
          <w:color w:val="000000" w:themeColor="text1"/>
        </w:rPr>
        <w:t>cost of setting up and running the financial instrument</w:t>
      </w:r>
      <w:r w:rsidR="00AB546A" w:rsidRPr="005C4BF9">
        <w:rPr>
          <w:color w:val="000000" w:themeColor="text1"/>
        </w:rPr>
        <w:t>.</w:t>
      </w:r>
    </w:p>
    <w:p w14:paraId="21BFE443" w14:textId="77777777" w:rsidR="0093737F" w:rsidRPr="005C4BF9" w:rsidRDefault="0093737F" w:rsidP="007D1063">
      <w:pPr>
        <w:pStyle w:val="CBDH3"/>
        <w:tabs>
          <w:tab w:val="clear" w:pos="567"/>
        </w:tabs>
        <w:ind w:left="1134"/>
        <w:rPr>
          <w:b w:val="0"/>
          <w:snapToGrid w:val="0"/>
          <w:kern w:val="22"/>
        </w:rPr>
      </w:pPr>
      <w:r w:rsidRPr="005C4BF9">
        <w:rPr>
          <w:snapToGrid w:val="0"/>
          <w:kern w:val="22"/>
        </w:rPr>
        <w:t>D.</w:t>
      </w:r>
      <w:r w:rsidRPr="005C4BF9">
        <w:rPr>
          <w:snapToGrid w:val="0"/>
          <w:kern w:val="22"/>
        </w:rPr>
        <w:tab/>
        <w:t>Procedures for implementation</w:t>
      </w:r>
    </w:p>
    <w:p w14:paraId="59A4AB84" w14:textId="224E09D3" w:rsidR="0093737F" w:rsidRPr="005C4BF9" w:rsidRDefault="00DE0D32" w:rsidP="007D1063">
      <w:pPr>
        <w:pStyle w:val="CBDNormalNoNumber"/>
        <w:tabs>
          <w:tab w:val="clear" w:pos="567"/>
        </w:tabs>
        <w:ind w:left="1134"/>
        <w:rPr>
          <w:snapToGrid w:val="0"/>
          <w:kern w:val="22"/>
        </w:rPr>
      </w:pPr>
      <w:r w:rsidRPr="005C4BF9">
        <w:rPr>
          <w:snapToGrid w:val="0"/>
          <w:kern w:val="22"/>
        </w:rPr>
        <w:t>6</w:t>
      </w:r>
      <w:r w:rsidR="0093737F" w:rsidRPr="005C4BF9">
        <w:rPr>
          <w:snapToGrid w:val="0"/>
          <w:kern w:val="22"/>
        </w:rPr>
        <w:t>.</w:t>
      </w:r>
      <w:r w:rsidR="0093737F" w:rsidRPr="005C4BF9">
        <w:rPr>
          <w:snapToGrid w:val="0"/>
          <w:kern w:val="22"/>
        </w:rPr>
        <w:tab/>
      </w:r>
      <w:r w:rsidR="0093737F" w:rsidRPr="005C4BF9">
        <w:rPr>
          <w:rFonts w:eastAsiaTheme="minorEastAsia"/>
          <w:snapToGrid w:val="0"/>
          <w:color w:val="000000"/>
          <w:kern w:val="22"/>
        </w:rPr>
        <w:t>Under the authority of the Conference of the Parties and i</w:t>
      </w:r>
      <w:r w:rsidR="0093737F" w:rsidRPr="005C4BF9">
        <w:rPr>
          <w:snapToGrid w:val="0"/>
          <w:kern w:val="22"/>
        </w:rPr>
        <w:t xml:space="preserve">n consultation with </w:t>
      </w:r>
      <w:r w:rsidR="00881DFA" w:rsidRPr="005C4BF9">
        <w:rPr>
          <w:snapToGrid w:val="0"/>
          <w:kern w:val="22"/>
        </w:rPr>
        <w:t xml:space="preserve">its </w:t>
      </w:r>
      <w:r w:rsidR="0093737F" w:rsidRPr="005C4BF9">
        <w:rPr>
          <w:snapToGrid w:val="0"/>
          <w:kern w:val="22"/>
        </w:rPr>
        <w:t xml:space="preserve">Bureau, the Executive Secretary will, </w:t>
      </w:r>
      <w:r w:rsidR="0093737F" w:rsidRPr="005C4BF9">
        <w:rPr>
          <w:rFonts w:eastAsiaTheme="minorEastAsia"/>
          <w:snapToGrid w:val="0"/>
          <w:color w:val="000000"/>
          <w:kern w:val="22"/>
        </w:rPr>
        <w:t>subject to the availability of resources,</w:t>
      </w:r>
      <w:r w:rsidR="0093737F" w:rsidRPr="005C4BF9">
        <w:rPr>
          <w:snapToGrid w:val="0"/>
          <w:kern w:val="22"/>
        </w:rPr>
        <w:t xml:space="preserve"> contract an experienced independent evaluator to undertake the review, in </w:t>
      </w:r>
      <w:r w:rsidR="0093737F" w:rsidRPr="007D1063">
        <w:rPr>
          <w:snapToGrid w:val="0"/>
        </w:rPr>
        <w:t>accordance</w:t>
      </w:r>
      <w:r w:rsidR="0093737F" w:rsidRPr="005C4BF9">
        <w:rPr>
          <w:snapToGrid w:val="0"/>
          <w:kern w:val="22"/>
        </w:rPr>
        <w:t xml:space="preserve"> with the </w:t>
      </w:r>
      <w:proofErr w:type="gramStart"/>
      <w:r w:rsidR="0013041B">
        <w:rPr>
          <w:snapToGrid w:val="0"/>
          <w:kern w:val="22"/>
        </w:rPr>
        <w:t>aforementioned</w:t>
      </w:r>
      <w:r w:rsidR="0013041B" w:rsidRPr="005C4BF9">
        <w:rPr>
          <w:snapToGrid w:val="0"/>
          <w:kern w:val="22"/>
        </w:rPr>
        <w:t xml:space="preserve"> </w:t>
      </w:r>
      <w:r w:rsidR="0093737F" w:rsidRPr="005C4BF9">
        <w:rPr>
          <w:snapToGrid w:val="0"/>
          <w:kern w:val="22"/>
        </w:rPr>
        <w:t>objectives</w:t>
      </w:r>
      <w:proofErr w:type="gramEnd"/>
      <w:r w:rsidR="0093737F" w:rsidRPr="005C4BF9">
        <w:rPr>
          <w:snapToGrid w:val="0"/>
          <w:kern w:val="22"/>
        </w:rPr>
        <w:t>, methodology and criteria.</w:t>
      </w:r>
    </w:p>
    <w:p w14:paraId="1D54C43E" w14:textId="6FF1B188" w:rsidR="0093737F" w:rsidRPr="005C4BF9" w:rsidRDefault="00DE0D32" w:rsidP="007D1063">
      <w:pPr>
        <w:pStyle w:val="CBDNormalNoNumber"/>
        <w:tabs>
          <w:tab w:val="clear" w:pos="567"/>
        </w:tabs>
        <w:ind w:left="1134"/>
        <w:rPr>
          <w:snapToGrid w:val="0"/>
          <w:kern w:val="22"/>
        </w:rPr>
      </w:pPr>
      <w:r w:rsidRPr="005C4BF9">
        <w:rPr>
          <w:snapToGrid w:val="0"/>
          <w:kern w:val="22"/>
        </w:rPr>
        <w:t>7</w:t>
      </w:r>
      <w:r w:rsidR="0093737F" w:rsidRPr="005C4BF9">
        <w:rPr>
          <w:snapToGrid w:val="0"/>
          <w:kern w:val="22"/>
        </w:rPr>
        <w:t>.</w:t>
      </w:r>
      <w:r w:rsidR="0093737F" w:rsidRPr="005C4BF9">
        <w:rPr>
          <w:snapToGrid w:val="0"/>
          <w:kern w:val="22"/>
        </w:rPr>
        <w:tab/>
        <w:t xml:space="preserve">The evaluator will </w:t>
      </w:r>
      <w:r w:rsidR="0093737F" w:rsidRPr="007D1063">
        <w:rPr>
          <w:snapToGrid w:val="0"/>
        </w:rPr>
        <w:t>undertake</w:t>
      </w:r>
      <w:r w:rsidR="0093737F" w:rsidRPr="005C4BF9">
        <w:rPr>
          <w:snapToGrid w:val="0"/>
          <w:kern w:val="22"/>
        </w:rPr>
        <w:t xml:space="preserve"> such desk studies, questionnaire survey</w:t>
      </w:r>
      <w:r w:rsidR="001C25EF">
        <w:rPr>
          <w:snapToGrid w:val="0"/>
          <w:kern w:val="22"/>
        </w:rPr>
        <w:t>s</w:t>
      </w:r>
      <w:r w:rsidR="0093737F" w:rsidRPr="005C4BF9">
        <w:rPr>
          <w:snapToGrid w:val="0"/>
          <w:kern w:val="22"/>
        </w:rPr>
        <w:t xml:space="preserve">, interviews and field visits as may be required </w:t>
      </w:r>
      <w:r w:rsidR="002A0AFE" w:rsidRPr="005C4BF9">
        <w:rPr>
          <w:snapToGrid w:val="0"/>
          <w:kern w:val="22"/>
        </w:rPr>
        <w:t>for the implementation of the review</w:t>
      </w:r>
      <w:r w:rsidR="002A0AFE" w:rsidRPr="005C4BF9">
        <w:rPr>
          <w:rFonts w:eastAsiaTheme="minorEastAsia"/>
          <w:snapToGrid w:val="0"/>
          <w:color w:val="000000"/>
          <w:kern w:val="22"/>
        </w:rPr>
        <w:t xml:space="preserve"> </w:t>
      </w:r>
      <w:r w:rsidR="0093737F" w:rsidRPr="005C4BF9">
        <w:rPr>
          <w:rFonts w:eastAsiaTheme="minorEastAsia"/>
          <w:snapToGrid w:val="0"/>
          <w:color w:val="000000"/>
          <w:kern w:val="22"/>
        </w:rPr>
        <w:t xml:space="preserve">and collaborate with </w:t>
      </w:r>
      <w:r w:rsidR="00345041">
        <w:rPr>
          <w:rFonts w:eastAsiaTheme="minorEastAsia"/>
          <w:snapToGrid w:val="0"/>
          <w:color w:val="000000"/>
          <w:kern w:val="22"/>
        </w:rPr>
        <w:t xml:space="preserve">the </w:t>
      </w:r>
      <w:r w:rsidR="00345041" w:rsidRPr="005C4BF9">
        <w:t xml:space="preserve">Global Environment Facility </w:t>
      </w:r>
      <w:r w:rsidR="0093737F" w:rsidRPr="005C4BF9">
        <w:rPr>
          <w:rFonts w:eastAsiaTheme="minorEastAsia"/>
          <w:snapToGrid w:val="0"/>
          <w:color w:val="000000"/>
          <w:kern w:val="22"/>
        </w:rPr>
        <w:t xml:space="preserve">and its Independent Evaluation Office, if necessary, </w:t>
      </w:r>
      <w:r w:rsidR="00281728">
        <w:rPr>
          <w:rFonts w:eastAsiaTheme="minorEastAsia"/>
          <w:snapToGrid w:val="0"/>
          <w:color w:val="000000"/>
          <w:kern w:val="22"/>
        </w:rPr>
        <w:t xml:space="preserve">for that purpose </w:t>
      </w:r>
      <w:r w:rsidR="0093737F" w:rsidRPr="005C4BF9">
        <w:rPr>
          <w:snapToGrid w:val="0"/>
          <w:kern w:val="22"/>
        </w:rPr>
        <w:t>and prepare a compilation and synthesis of the information received.</w:t>
      </w:r>
    </w:p>
    <w:p w14:paraId="757D494A" w14:textId="3824321A" w:rsidR="00DE0D32" w:rsidRPr="005C4BF9" w:rsidRDefault="00DE0D32" w:rsidP="007D1063">
      <w:pPr>
        <w:pStyle w:val="CBDNormalNoNumber"/>
        <w:tabs>
          <w:tab w:val="clear" w:pos="567"/>
        </w:tabs>
        <w:ind w:left="1134"/>
        <w:rPr>
          <w:snapToGrid w:val="0"/>
          <w:kern w:val="22"/>
        </w:rPr>
      </w:pPr>
      <w:r w:rsidRPr="005C4BF9">
        <w:rPr>
          <w:snapToGrid w:val="0"/>
        </w:rPr>
        <w:t>8.</w:t>
      </w:r>
      <w:r w:rsidRPr="005C4BF9">
        <w:rPr>
          <w:snapToGrid w:val="0"/>
        </w:rPr>
        <w:tab/>
        <w:t xml:space="preserve">Special efforts should be made to collect </w:t>
      </w:r>
      <w:r w:rsidRPr="005C4BF9">
        <w:t xml:space="preserve">the views of indigenous peoples and local communities, women and youth, as well as </w:t>
      </w:r>
      <w:r w:rsidR="00145ACE">
        <w:t xml:space="preserve">information on </w:t>
      </w:r>
      <w:r w:rsidRPr="005C4BF9">
        <w:t>possible impacts on their rights.</w:t>
      </w:r>
    </w:p>
    <w:p w14:paraId="57F93778" w14:textId="2634924A" w:rsidR="0093737F" w:rsidRDefault="00DE0D32" w:rsidP="007D1063">
      <w:pPr>
        <w:pStyle w:val="CBDNormalNoNumber"/>
        <w:tabs>
          <w:tab w:val="clear" w:pos="567"/>
        </w:tabs>
        <w:ind w:left="1134"/>
        <w:rPr>
          <w:snapToGrid w:val="0"/>
          <w:kern w:val="22"/>
        </w:rPr>
      </w:pPr>
      <w:r w:rsidRPr="005C4BF9">
        <w:rPr>
          <w:snapToGrid w:val="0"/>
          <w:kern w:val="22"/>
        </w:rPr>
        <w:t>9</w:t>
      </w:r>
      <w:r w:rsidR="0093737F" w:rsidRPr="005C4BF9">
        <w:rPr>
          <w:snapToGrid w:val="0"/>
          <w:kern w:val="22"/>
        </w:rPr>
        <w:t>.</w:t>
      </w:r>
      <w:r w:rsidR="0093737F" w:rsidRPr="005C4BF9">
        <w:rPr>
          <w:snapToGrid w:val="0"/>
          <w:kern w:val="22"/>
        </w:rPr>
        <w:tab/>
        <w:t xml:space="preserve">The draft synthesis report and recommendations of the evaluator will be made available to </w:t>
      </w:r>
      <w:r w:rsidR="00345041">
        <w:rPr>
          <w:snapToGrid w:val="0"/>
          <w:kern w:val="22"/>
        </w:rPr>
        <w:t xml:space="preserve">the </w:t>
      </w:r>
      <w:r w:rsidR="00345041" w:rsidRPr="005C4BF9">
        <w:t xml:space="preserve">Global Environment Facility </w:t>
      </w:r>
      <w:r w:rsidR="0093737F" w:rsidRPr="005C4BF9">
        <w:rPr>
          <w:snapToGrid w:val="0"/>
          <w:kern w:val="22"/>
        </w:rPr>
        <w:t>for its review and comments. Such comments will be included in the documentation and identified by source.</w:t>
      </w:r>
    </w:p>
    <w:p w14:paraId="62D79196" w14:textId="04B18722" w:rsidR="00555608" w:rsidRPr="005C4BF9" w:rsidRDefault="00555608" w:rsidP="00555608">
      <w:pPr>
        <w:pStyle w:val="CBDNormalNoNumber"/>
        <w:tabs>
          <w:tab w:val="clear" w:pos="567"/>
        </w:tabs>
        <w:ind w:left="1134"/>
        <w:rPr>
          <w:snapToGrid w:val="0"/>
          <w:kern w:val="22"/>
        </w:rPr>
      </w:pPr>
      <w:r w:rsidRPr="00B80D40">
        <w:rPr>
          <w:snapToGrid w:val="0"/>
          <w:kern w:val="22"/>
        </w:rPr>
        <w:t>10.</w:t>
      </w:r>
      <w:r w:rsidRPr="00B80D40">
        <w:rPr>
          <w:snapToGrid w:val="0"/>
          <w:kern w:val="22"/>
        </w:rPr>
        <w:tab/>
        <w:t>Th</w:t>
      </w:r>
      <w:r w:rsidR="0013041B" w:rsidRPr="00B80D40">
        <w:rPr>
          <w:snapToGrid w:val="0"/>
          <w:kern w:val="22"/>
        </w:rPr>
        <w:t>e</w:t>
      </w:r>
      <w:r w:rsidRPr="00B80D40">
        <w:rPr>
          <w:snapToGrid w:val="0"/>
          <w:kern w:val="22"/>
        </w:rPr>
        <w:t xml:space="preserve"> report should include a study benchmarking the </w:t>
      </w:r>
      <w:r w:rsidR="0013041B" w:rsidRPr="0013041B">
        <w:t xml:space="preserve">Global Environment Facility </w:t>
      </w:r>
      <w:r w:rsidRPr="00B80D40">
        <w:rPr>
          <w:snapToGrid w:val="0"/>
          <w:kern w:val="22"/>
        </w:rPr>
        <w:t xml:space="preserve">against the financial mechanisms or similar instruments of other relevant multilateral environmental agreements, including </w:t>
      </w:r>
      <w:proofErr w:type="gramStart"/>
      <w:r w:rsidRPr="00B80D40">
        <w:rPr>
          <w:snapToGrid w:val="0"/>
          <w:kern w:val="22"/>
        </w:rPr>
        <w:t>with regard to</w:t>
      </w:r>
      <w:proofErr w:type="gramEnd"/>
      <w:r w:rsidRPr="00B80D40">
        <w:rPr>
          <w:snapToGrid w:val="0"/>
          <w:kern w:val="22"/>
        </w:rPr>
        <w:t xml:space="preserve"> funding modalities and financial performance, criteria and process for funding, access and disbursement modalities, monitoring and evaluation, governance, </w:t>
      </w:r>
      <w:r w:rsidR="001E2B51">
        <w:rPr>
          <w:snapToGrid w:val="0"/>
          <w:kern w:val="22"/>
        </w:rPr>
        <w:t xml:space="preserve">the </w:t>
      </w:r>
      <w:r w:rsidRPr="00B80D40">
        <w:rPr>
          <w:snapToGrid w:val="0"/>
          <w:kern w:val="22"/>
        </w:rPr>
        <w:t xml:space="preserve">cost-effectiveness of operations, and </w:t>
      </w:r>
      <w:r w:rsidR="001E2B51">
        <w:rPr>
          <w:snapToGrid w:val="0"/>
          <w:kern w:val="22"/>
        </w:rPr>
        <w:t xml:space="preserve">their </w:t>
      </w:r>
      <w:r w:rsidRPr="00B80D40">
        <w:rPr>
          <w:snapToGrid w:val="0"/>
          <w:kern w:val="22"/>
        </w:rPr>
        <w:t>legal nature.</w:t>
      </w:r>
    </w:p>
    <w:p w14:paraId="396E4772" w14:textId="3889568F" w:rsidR="0093737F" w:rsidRPr="005C4BF9" w:rsidRDefault="00DE0D32" w:rsidP="007D1063">
      <w:pPr>
        <w:pStyle w:val="CBDNormalNoNumber"/>
        <w:tabs>
          <w:tab w:val="clear" w:pos="567"/>
        </w:tabs>
        <w:ind w:left="1134"/>
        <w:rPr>
          <w:snapToGrid w:val="0"/>
          <w:kern w:val="22"/>
        </w:rPr>
      </w:pPr>
      <w:r w:rsidRPr="005C4BF9">
        <w:rPr>
          <w:snapToGrid w:val="0"/>
          <w:kern w:val="22"/>
        </w:rPr>
        <w:t>1</w:t>
      </w:r>
      <w:r w:rsidR="00E24DC0" w:rsidRPr="005C4BF9">
        <w:rPr>
          <w:snapToGrid w:val="0"/>
          <w:kern w:val="22"/>
        </w:rPr>
        <w:t>1</w:t>
      </w:r>
      <w:r w:rsidR="0093737F" w:rsidRPr="005C4BF9">
        <w:rPr>
          <w:snapToGrid w:val="0"/>
          <w:kern w:val="22"/>
        </w:rPr>
        <w:t>.</w:t>
      </w:r>
      <w:r w:rsidR="0093737F" w:rsidRPr="005C4BF9">
        <w:rPr>
          <w:snapToGrid w:val="0"/>
          <w:kern w:val="22"/>
        </w:rPr>
        <w:tab/>
        <w:t>Based on the synthesis report and recommendations of the independent evaluator, the Executive Secretary will prepare, in consultation with</w:t>
      </w:r>
      <w:r w:rsidR="00345041">
        <w:rPr>
          <w:snapToGrid w:val="0"/>
          <w:kern w:val="22"/>
        </w:rPr>
        <w:t xml:space="preserve"> the </w:t>
      </w:r>
      <w:r w:rsidR="00345041" w:rsidRPr="005C4BF9">
        <w:t>Global Environment Facility</w:t>
      </w:r>
      <w:r w:rsidR="0093737F" w:rsidRPr="005C4BF9">
        <w:rPr>
          <w:snapToGrid w:val="0"/>
          <w:kern w:val="22"/>
        </w:rPr>
        <w:t xml:space="preserve">, a draft decision on the </w:t>
      </w:r>
      <w:r w:rsidR="00AB5986" w:rsidRPr="005C4BF9">
        <w:rPr>
          <w:snapToGrid w:val="0"/>
          <w:kern w:val="22"/>
        </w:rPr>
        <w:t>seven</w:t>
      </w:r>
      <w:r w:rsidR="0093737F" w:rsidRPr="005C4BF9">
        <w:rPr>
          <w:snapToGrid w:val="0"/>
          <w:kern w:val="22"/>
        </w:rPr>
        <w:t xml:space="preserve">th </w:t>
      </w:r>
      <w:r w:rsidR="00AB5986" w:rsidRPr="005C4BF9">
        <w:rPr>
          <w:snapToGrid w:val="0"/>
          <w:kern w:val="22"/>
        </w:rPr>
        <w:t xml:space="preserve">quadrennial </w:t>
      </w:r>
      <w:r w:rsidR="0093737F" w:rsidRPr="005C4BF9">
        <w:rPr>
          <w:snapToGrid w:val="0"/>
          <w:kern w:val="22"/>
        </w:rPr>
        <w:t>review of the financial mechanism, including specific suggestions for action to improve the effectiveness of the mechanism, if necessary, for consideration by the Subsidiary Body on Implementation</w:t>
      </w:r>
      <w:r w:rsidR="00732748">
        <w:rPr>
          <w:snapToGrid w:val="0"/>
          <w:kern w:val="22"/>
        </w:rPr>
        <w:t>, with</w:t>
      </w:r>
      <w:r w:rsidR="0093737F" w:rsidRPr="005C4BF9">
        <w:rPr>
          <w:snapToGrid w:val="0"/>
          <w:kern w:val="22"/>
        </w:rPr>
        <w:t xml:space="preserve"> </w:t>
      </w:r>
      <w:r w:rsidR="00312E73" w:rsidRPr="005C4BF9">
        <w:rPr>
          <w:snapToGrid w:val="0"/>
          <w:kern w:val="22"/>
        </w:rPr>
        <w:t xml:space="preserve">its recommendations </w:t>
      </w:r>
      <w:r w:rsidR="0093737F" w:rsidRPr="005C4BF9">
        <w:rPr>
          <w:snapToGrid w:val="0"/>
          <w:kern w:val="22"/>
        </w:rPr>
        <w:t xml:space="preserve">to </w:t>
      </w:r>
      <w:r w:rsidR="00312E73">
        <w:rPr>
          <w:snapToGrid w:val="0"/>
          <w:kern w:val="22"/>
        </w:rPr>
        <w:t xml:space="preserve">be </w:t>
      </w:r>
      <w:r w:rsidR="0093737F" w:rsidRPr="005C4BF9">
        <w:rPr>
          <w:snapToGrid w:val="0"/>
          <w:kern w:val="22"/>
        </w:rPr>
        <w:t>provide</w:t>
      </w:r>
      <w:r w:rsidR="00312E73">
        <w:rPr>
          <w:snapToGrid w:val="0"/>
          <w:kern w:val="22"/>
        </w:rPr>
        <w:t>d</w:t>
      </w:r>
      <w:r w:rsidR="0093737F" w:rsidRPr="005C4BF9">
        <w:rPr>
          <w:snapToGrid w:val="0"/>
          <w:kern w:val="22"/>
        </w:rPr>
        <w:t xml:space="preserve"> to the Conference of the Parties at its </w:t>
      </w:r>
      <w:r w:rsidR="00AB5986" w:rsidRPr="005C4BF9">
        <w:rPr>
          <w:snapToGrid w:val="0"/>
          <w:kern w:val="22"/>
        </w:rPr>
        <w:t>eigh</w:t>
      </w:r>
      <w:r w:rsidR="0093737F" w:rsidRPr="005C4BF9">
        <w:rPr>
          <w:snapToGrid w:val="0"/>
          <w:kern w:val="22"/>
        </w:rPr>
        <w:t>teenth meeting.</w:t>
      </w:r>
    </w:p>
    <w:p w14:paraId="06EF9A81" w14:textId="707B365C" w:rsidR="006B4009" w:rsidRPr="005C4BF9" w:rsidRDefault="006B4009" w:rsidP="007D1063">
      <w:pPr>
        <w:pStyle w:val="CBDDesicionAnnex"/>
        <w:ind w:left="1134"/>
        <w:rPr>
          <w:snapToGrid w:val="0"/>
        </w:rPr>
      </w:pPr>
      <w:r w:rsidRPr="005C4BF9">
        <w:rPr>
          <w:snapToGrid w:val="0"/>
        </w:rPr>
        <w:lastRenderedPageBreak/>
        <w:t>Annex III</w:t>
      </w:r>
    </w:p>
    <w:p w14:paraId="3106F133" w14:textId="7EE5EEC7" w:rsidR="006B4009" w:rsidRPr="005C4BF9" w:rsidRDefault="006B4009" w:rsidP="007D1063">
      <w:pPr>
        <w:pStyle w:val="CBDDesicionAnnex"/>
        <w:spacing w:before="120"/>
        <w:ind w:left="1134"/>
        <w:rPr>
          <w:snapToGrid w:val="0"/>
        </w:rPr>
      </w:pPr>
      <w:r w:rsidRPr="005C4BF9">
        <w:rPr>
          <w:snapToGrid w:val="0"/>
        </w:rPr>
        <w:t xml:space="preserve">Additional guidance to </w:t>
      </w:r>
      <w:r w:rsidR="004B509B" w:rsidRPr="005C4BF9">
        <w:rPr>
          <w:snapToGrid w:val="0"/>
        </w:rPr>
        <w:t xml:space="preserve">the </w:t>
      </w:r>
      <w:r w:rsidR="004B509B">
        <w:rPr>
          <w:snapToGrid w:val="0"/>
        </w:rPr>
        <w:t>Global Environment Facility</w:t>
      </w:r>
      <w:r w:rsidR="004B509B" w:rsidRPr="005C4BF9">
        <w:rPr>
          <w:snapToGrid w:val="0"/>
        </w:rPr>
        <w:t xml:space="preserve"> </w:t>
      </w:r>
      <w:r w:rsidR="00B52ABC">
        <w:rPr>
          <w:snapToGrid w:val="0"/>
        </w:rPr>
        <w:t xml:space="preserve">to </w:t>
      </w:r>
      <w:r w:rsidRPr="005C4BF9">
        <w:rPr>
          <w:snapToGrid w:val="0"/>
        </w:rPr>
        <w:t xml:space="preserve">support the implementation of section C and targets of the Kunming-Montreal Global Biodiversity Framework that have not been covered specifically or comprehensively in any previous guidance to </w:t>
      </w:r>
      <w:r w:rsidR="00EB321E">
        <w:rPr>
          <w:snapToGrid w:val="0"/>
        </w:rPr>
        <w:t>the Facility</w:t>
      </w:r>
    </w:p>
    <w:p w14:paraId="725FFD0D" w14:textId="35C3B7C0" w:rsidR="006B4009" w:rsidRPr="005C4BF9" w:rsidRDefault="006B4009" w:rsidP="007D1063">
      <w:pPr>
        <w:pStyle w:val="CBDNormalNoNumber"/>
        <w:tabs>
          <w:tab w:val="clear" w:pos="567"/>
        </w:tabs>
        <w:ind w:left="1134"/>
        <w:rPr>
          <w:snapToGrid w:val="0"/>
        </w:rPr>
      </w:pPr>
      <w:r w:rsidRPr="005C4BF9">
        <w:rPr>
          <w:snapToGrid w:val="0"/>
        </w:rPr>
        <w:t>1.</w:t>
      </w:r>
      <w:r w:rsidRPr="005C4BF9">
        <w:rPr>
          <w:snapToGrid w:val="0"/>
        </w:rPr>
        <w:tab/>
      </w:r>
      <w:r w:rsidR="0099280B">
        <w:rPr>
          <w:snapToGrid w:val="0"/>
        </w:rPr>
        <w:t>It is</w:t>
      </w:r>
      <w:r w:rsidR="00CB1120">
        <w:rPr>
          <w:snapToGrid w:val="0"/>
        </w:rPr>
        <w:t xml:space="preserve"> </w:t>
      </w:r>
      <w:r w:rsidR="00F84035">
        <w:rPr>
          <w:snapToGrid w:val="0"/>
        </w:rPr>
        <w:t>r</w:t>
      </w:r>
      <w:r w:rsidRPr="005C4BF9">
        <w:rPr>
          <w:snapToGrid w:val="0"/>
        </w:rPr>
        <w:t>ecogniz</w:t>
      </w:r>
      <w:r w:rsidR="0099280B">
        <w:rPr>
          <w:snapToGrid w:val="0"/>
        </w:rPr>
        <w:t>ed</w:t>
      </w:r>
      <w:r w:rsidRPr="005C4BF9">
        <w:rPr>
          <w:snapToGrid w:val="0"/>
        </w:rPr>
        <w:t xml:space="preserve"> that, subject to national circumstances, needs and priorities, the implementation of all elements of the Kunming-Montreal Global Biodiversity Framework</w:t>
      </w:r>
      <w:r w:rsidR="0020741B">
        <w:rPr>
          <w:rStyle w:val="FootnoteReference"/>
          <w:snapToGrid w:val="0"/>
        </w:rPr>
        <w:footnoteReference w:id="10"/>
      </w:r>
      <w:r w:rsidRPr="005C4BF9">
        <w:rPr>
          <w:snapToGrid w:val="0"/>
        </w:rPr>
        <w:t xml:space="preserve"> reflected in national biodiversity strategies and action plans should be considered eligible for support</w:t>
      </w:r>
      <w:r w:rsidR="0099280B">
        <w:rPr>
          <w:snapToGrid w:val="0"/>
        </w:rPr>
        <w:t xml:space="preserve">. </w:t>
      </w:r>
      <w:r w:rsidR="001E4763">
        <w:rPr>
          <w:snapToGrid w:val="0"/>
        </w:rPr>
        <w:t>Pursuant thereto</w:t>
      </w:r>
      <w:r w:rsidR="007F07B0">
        <w:rPr>
          <w:snapToGrid w:val="0"/>
        </w:rPr>
        <w:t>,</w:t>
      </w:r>
      <w:r w:rsidRPr="005C4BF9">
        <w:rPr>
          <w:snapToGrid w:val="0"/>
        </w:rPr>
        <w:t xml:space="preserve"> elements of guidance are provided </w:t>
      </w:r>
      <w:r w:rsidR="00301D3E" w:rsidRPr="005C4BF9">
        <w:rPr>
          <w:snapToGrid w:val="0"/>
        </w:rPr>
        <w:t xml:space="preserve">below </w:t>
      </w:r>
      <w:r w:rsidRPr="005C4BF9">
        <w:rPr>
          <w:snapToGrid w:val="0"/>
        </w:rPr>
        <w:t xml:space="preserve">to support the implementation of those sections and targets of the Framework that have not been covered specifically or comprehensively in any previous guidance </w:t>
      </w:r>
      <w:r w:rsidR="00AD0583">
        <w:rPr>
          <w:snapToGrid w:val="0"/>
        </w:rPr>
        <w:t xml:space="preserve">provided </w:t>
      </w:r>
      <w:r w:rsidRPr="005C4BF9">
        <w:rPr>
          <w:snapToGrid w:val="0"/>
        </w:rPr>
        <w:t xml:space="preserve">to the </w:t>
      </w:r>
      <w:r w:rsidR="00F8409C" w:rsidRPr="00F8409C">
        <w:rPr>
          <w:snapToGrid w:val="0"/>
        </w:rPr>
        <w:t>Global Environment Facility</w:t>
      </w:r>
      <w:r w:rsidRPr="005C4BF9">
        <w:rPr>
          <w:snapToGrid w:val="0"/>
        </w:rPr>
        <w:t>, namely, section C and Targets 1, 2, 7, 9, 11, 16, 22 and 23. In th</w:t>
      </w:r>
      <w:r w:rsidR="004E56E3">
        <w:rPr>
          <w:snapToGrid w:val="0"/>
        </w:rPr>
        <w:t>at</w:t>
      </w:r>
      <w:r w:rsidRPr="005C4BF9">
        <w:rPr>
          <w:snapToGrid w:val="0"/>
        </w:rPr>
        <w:t xml:space="preserve"> regard, the </w:t>
      </w:r>
      <w:r w:rsidR="00345041">
        <w:rPr>
          <w:snapToGrid w:val="0"/>
        </w:rPr>
        <w:t xml:space="preserve">Facility </w:t>
      </w:r>
      <w:r w:rsidRPr="005C4BF9">
        <w:rPr>
          <w:snapToGrid w:val="0"/>
        </w:rPr>
        <w:t xml:space="preserve">is requested to provide support </w:t>
      </w:r>
      <w:r w:rsidR="00F53773">
        <w:rPr>
          <w:snapToGrid w:val="0"/>
        </w:rPr>
        <w:t>for</w:t>
      </w:r>
      <w:r w:rsidRPr="005C4BF9">
        <w:rPr>
          <w:snapToGrid w:val="0"/>
        </w:rPr>
        <w:t xml:space="preserve"> the following elements of the Framework in accordance with its established procedures and on the basis of country-driven proposals for such support.</w:t>
      </w:r>
    </w:p>
    <w:p w14:paraId="73EC1471" w14:textId="128B8F78" w:rsidR="00066752" w:rsidRPr="005C4BF9" w:rsidRDefault="006B4009" w:rsidP="00066752">
      <w:pPr>
        <w:pStyle w:val="CBDH4"/>
        <w:tabs>
          <w:tab w:val="clear" w:pos="567"/>
        </w:tabs>
        <w:ind w:left="1134" w:firstLine="0"/>
        <w:rPr>
          <w:snapToGrid w:val="0"/>
        </w:rPr>
      </w:pPr>
      <w:r w:rsidRPr="005C4BF9">
        <w:rPr>
          <w:snapToGrid w:val="0"/>
        </w:rPr>
        <w:t>Section C</w:t>
      </w:r>
      <w:r w:rsidR="00DC059E">
        <w:rPr>
          <w:snapToGrid w:val="0"/>
        </w:rPr>
        <w:t xml:space="preserve"> </w:t>
      </w:r>
      <w:r w:rsidR="008D4206">
        <w:rPr>
          <w:snapToGrid w:val="0"/>
        </w:rPr>
        <w:t>on c</w:t>
      </w:r>
      <w:r w:rsidR="00066752" w:rsidRPr="005C4BF9">
        <w:rPr>
          <w:snapToGrid w:val="0"/>
        </w:rPr>
        <w:t xml:space="preserve">onsiderations for the implementation </w:t>
      </w:r>
      <w:r w:rsidR="008D4206">
        <w:rPr>
          <w:snapToGrid w:val="0"/>
        </w:rPr>
        <w:br/>
      </w:r>
      <w:r w:rsidR="00066752" w:rsidRPr="005C4BF9">
        <w:rPr>
          <w:snapToGrid w:val="0"/>
        </w:rPr>
        <w:t>of the Kunming-Montreal Global Biodiversity Framework</w:t>
      </w:r>
    </w:p>
    <w:p w14:paraId="6B7BED93" w14:textId="2F2344A7" w:rsidR="006B4009" w:rsidRPr="005C4BF9" w:rsidRDefault="006B4009" w:rsidP="007D1063">
      <w:pPr>
        <w:pStyle w:val="CBDNormalNoNumber"/>
        <w:tabs>
          <w:tab w:val="clear" w:pos="567"/>
        </w:tabs>
        <w:ind w:left="1134"/>
        <w:rPr>
          <w:snapToGrid w:val="0"/>
          <w:kern w:val="22"/>
        </w:rPr>
      </w:pPr>
      <w:r w:rsidRPr="005C4BF9">
        <w:rPr>
          <w:snapToGrid w:val="0"/>
          <w:kern w:val="22"/>
        </w:rPr>
        <w:t>2.</w:t>
      </w:r>
      <w:r w:rsidRPr="005C4BF9">
        <w:rPr>
          <w:snapToGrid w:val="0"/>
          <w:kern w:val="22"/>
        </w:rPr>
        <w:tab/>
        <w:t xml:space="preserve">The </w:t>
      </w:r>
      <w:r w:rsidR="00345041" w:rsidRPr="005C4BF9">
        <w:t xml:space="preserve">Global Environment Facility </w:t>
      </w:r>
      <w:r w:rsidRPr="005C4BF9">
        <w:rPr>
          <w:snapToGrid w:val="0"/>
          <w:kern w:val="22"/>
        </w:rPr>
        <w:t xml:space="preserve">should provide </w:t>
      </w:r>
      <w:r w:rsidRPr="007D1063">
        <w:rPr>
          <w:snapToGrid w:val="0"/>
        </w:rPr>
        <w:t>support</w:t>
      </w:r>
      <w:r w:rsidRPr="005C4BF9">
        <w:rPr>
          <w:snapToGrid w:val="0"/>
          <w:kern w:val="22"/>
        </w:rPr>
        <w:t xml:space="preserve"> to eligible Parties to enable them to implement the Framework and achieve its goals and targets in a manner that:</w:t>
      </w:r>
    </w:p>
    <w:p w14:paraId="0C5622DB" w14:textId="5C0A734C" w:rsidR="006B4009" w:rsidRPr="005C4BF9" w:rsidRDefault="006B4009" w:rsidP="007D1063">
      <w:pPr>
        <w:pStyle w:val="CBDNormalNoNumber"/>
        <w:tabs>
          <w:tab w:val="clear" w:pos="567"/>
        </w:tabs>
        <w:ind w:left="1134" w:firstLine="567"/>
        <w:rPr>
          <w:snapToGrid w:val="0"/>
          <w:kern w:val="22"/>
        </w:rPr>
      </w:pPr>
      <w:r w:rsidRPr="005C4BF9">
        <w:rPr>
          <w:snapToGrid w:val="0"/>
          <w:kern w:val="22"/>
        </w:rPr>
        <w:t>(a)</w:t>
      </w:r>
      <w:r w:rsidRPr="005C4BF9">
        <w:rPr>
          <w:snapToGrid w:val="0"/>
          <w:kern w:val="22"/>
        </w:rPr>
        <w:tab/>
        <w:t xml:space="preserve">Ensures that the rights, knowledge, including traditional knowledge associated with biodiversity, innovations, world views, values and practices of indigenous peoples and local communities are respected, documented and preserved, with </w:t>
      </w:r>
      <w:r w:rsidRPr="007D1063">
        <w:rPr>
          <w:snapToGrid w:val="0"/>
        </w:rPr>
        <w:t>their</w:t>
      </w:r>
      <w:r w:rsidRPr="005C4BF9">
        <w:rPr>
          <w:snapToGrid w:val="0"/>
          <w:kern w:val="22"/>
        </w:rPr>
        <w:t xml:space="preserve"> free, prior and informed consent, including through their full and effective participation in decision-making, in accordance with relevant national legislation, international instruments, including the United Nations Declaration on the Rights of Indigenous Peoples,</w:t>
      </w:r>
      <w:r w:rsidR="00C06C69">
        <w:rPr>
          <w:rStyle w:val="FootnoteReference"/>
          <w:snapToGrid w:val="0"/>
          <w:kern w:val="22"/>
        </w:rPr>
        <w:footnoteReference w:id="11"/>
      </w:r>
      <w:r w:rsidRPr="005C4BF9">
        <w:rPr>
          <w:snapToGrid w:val="0"/>
          <w:kern w:val="22"/>
        </w:rPr>
        <w:t xml:space="preserve"> and human rights law;</w:t>
      </w:r>
    </w:p>
    <w:p w14:paraId="5F83E82D" w14:textId="77777777" w:rsidR="006B4009" w:rsidRPr="005C4BF9" w:rsidRDefault="006B4009" w:rsidP="007D1063">
      <w:pPr>
        <w:pStyle w:val="CBDNormalNoNumber"/>
        <w:tabs>
          <w:tab w:val="clear" w:pos="567"/>
        </w:tabs>
        <w:ind w:left="1134" w:firstLine="567"/>
        <w:rPr>
          <w:snapToGrid w:val="0"/>
          <w:kern w:val="22"/>
        </w:rPr>
      </w:pPr>
      <w:r w:rsidRPr="005C4BF9">
        <w:rPr>
          <w:snapToGrid w:val="0"/>
          <w:kern w:val="22"/>
        </w:rPr>
        <w:t>(b)</w:t>
      </w:r>
      <w:r w:rsidRPr="005C4BF9">
        <w:rPr>
          <w:snapToGrid w:val="0"/>
          <w:kern w:val="22"/>
        </w:rPr>
        <w:tab/>
        <w:t xml:space="preserve">Recognizes and considers diverse value systems and concepts, including, for those countries that recognize them, the rights of </w:t>
      </w:r>
      <w:r w:rsidRPr="007D1063">
        <w:rPr>
          <w:snapToGrid w:val="0"/>
        </w:rPr>
        <w:t>nature</w:t>
      </w:r>
      <w:r w:rsidRPr="005C4BF9">
        <w:rPr>
          <w:snapToGrid w:val="0"/>
          <w:kern w:val="22"/>
        </w:rPr>
        <w:t xml:space="preserve"> and rights of Mother Earth;</w:t>
      </w:r>
    </w:p>
    <w:p w14:paraId="626EDE29" w14:textId="77777777" w:rsidR="006B4009" w:rsidRPr="005C4BF9" w:rsidRDefault="006B4009" w:rsidP="007D1063">
      <w:pPr>
        <w:pStyle w:val="CBDNormalNoNumber"/>
        <w:tabs>
          <w:tab w:val="clear" w:pos="567"/>
        </w:tabs>
        <w:ind w:left="1134" w:firstLine="567"/>
        <w:rPr>
          <w:snapToGrid w:val="0"/>
          <w:kern w:val="22"/>
        </w:rPr>
      </w:pPr>
      <w:r w:rsidRPr="005C4BF9">
        <w:rPr>
          <w:snapToGrid w:val="0"/>
          <w:kern w:val="22"/>
        </w:rPr>
        <w:t>(c)</w:t>
      </w:r>
      <w:r w:rsidRPr="005C4BF9">
        <w:rPr>
          <w:snapToGrid w:val="0"/>
          <w:kern w:val="22"/>
        </w:rPr>
        <w:tab/>
        <w:t xml:space="preserve">Engages the whole of </w:t>
      </w:r>
      <w:r w:rsidRPr="007D1063">
        <w:rPr>
          <w:snapToGrid w:val="0"/>
        </w:rPr>
        <w:t>government</w:t>
      </w:r>
      <w:r w:rsidRPr="005C4BF9">
        <w:rPr>
          <w:snapToGrid w:val="0"/>
          <w:kern w:val="22"/>
        </w:rPr>
        <w:t xml:space="preserve"> at all levels and the whole of society, including all actors, and mobilizes broad public support;</w:t>
      </w:r>
    </w:p>
    <w:p w14:paraId="524DC69A" w14:textId="77777777" w:rsidR="006B4009" w:rsidRPr="005C4BF9" w:rsidRDefault="006B4009" w:rsidP="007D1063">
      <w:pPr>
        <w:pStyle w:val="CBDNormalNoNumber"/>
        <w:tabs>
          <w:tab w:val="clear" w:pos="567"/>
        </w:tabs>
        <w:ind w:left="1134" w:firstLine="567"/>
        <w:rPr>
          <w:snapToGrid w:val="0"/>
          <w:kern w:val="22"/>
        </w:rPr>
      </w:pPr>
      <w:r w:rsidRPr="005C4BF9">
        <w:rPr>
          <w:snapToGrid w:val="0"/>
          <w:kern w:val="22"/>
        </w:rPr>
        <w:t>(d)</w:t>
      </w:r>
      <w:r w:rsidRPr="005C4BF9">
        <w:rPr>
          <w:snapToGrid w:val="0"/>
          <w:kern w:val="22"/>
        </w:rPr>
        <w:tab/>
        <w:t xml:space="preserve">Is in accordance with national circumstances, priorities and capabilities and enables responsible and sustainable socioeconomic </w:t>
      </w:r>
      <w:r w:rsidRPr="007D1063">
        <w:rPr>
          <w:snapToGrid w:val="0"/>
        </w:rPr>
        <w:t>development</w:t>
      </w:r>
      <w:r w:rsidRPr="005C4BF9">
        <w:rPr>
          <w:snapToGrid w:val="0"/>
          <w:kern w:val="22"/>
        </w:rPr>
        <w:t xml:space="preserve"> that, at the same time, contributes to the conservation and sustainable use of biodiversity;</w:t>
      </w:r>
    </w:p>
    <w:p w14:paraId="0CC8D784" w14:textId="77777777" w:rsidR="006B4009" w:rsidRPr="005C4BF9" w:rsidRDefault="006B4009" w:rsidP="007D1063">
      <w:pPr>
        <w:pStyle w:val="CBDNormalNoNumber"/>
        <w:tabs>
          <w:tab w:val="clear" w:pos="567"/>
        </w:tabs>
        <w:ind w:left="1134" w:firstLine="567"/>
        <w:rPr>
          <w:snapToGrid w:val="0"/>
          <w:kern w:val="22"/>
        </w:rPr>
      </w:pPr>
      <w:r w:rsidRPr="005C4BF9">
        <w:rPr>
          <w:snapToGrid w:val="0"/>
          <w:kern w:val="22"/>
        </w:rPr>
        <w:t>(e)</w:t>
      </w:r>
      <w:r w:rsidRPr="005C4BF9">
        <w:rPr>
          <w:snapToGrid w:val="0"/>
          <w:kern w:val="22"/>
        </w:rPr>
        <w:tab/>
        <w:t xml:space="preserve">Follows a human rights-based approach, respecting, protecting, promoting and fulfilling human rights, including the human right to a </w:t>
      </w:r>
      <w:r w:rsidRPr="007D1063">
        <w:rPr>
          <w:snapToGrid w:val="0"/>
        </w:rPr>
        <w:t>clean</w:t>
      </w:r>
      <w:r w:rsidRPr="005C4BF9">
        <w:rPr>
          <w:snapToGrid w:val="0"/>
          <w:kern w:val="22"/>
        </w:rPr>
        <w:t>, healthy and sustainable environment;</w:t>
      </w:r>
    </w:p>
    <w:p w14:paraId="1000A711" w14:textId="77777777" w:rsidR="006B4009" w:rsidRPr="005C4BF9" w:rsidRDefault="006B4009" w:rsidP="007D1063">
      <w:pPr>
        <w:pStyle w:val="CBDNormalNoNumber"/>
        <w:tabs>
          <w:tab w:val="clear" w:pos="567"/>
        </w:tabs>
        <w:ind w:left="1134" w:firstLine="567"/>
        <w:rPr>
          <w:snapToGrid w:val="0"/>
          <w:kern w:val="22"/>
        </w:rPr>
      </w:pPr>
      <w:r w:rsidRPr="005C4BF9">
        <w:rPr>
          <w:snapToGrid w:val="0"/>
          <w:kern w:val="22"/>
        </w:rPr>
        <w:t>(f)</w:t>
      </w:r>
      <w:r w:rsidRPr="005C4BF9">
        <w:rPr>
          <w:snapToGrid w:val="0"/>
          <w:kern w:val="22"/>
        </w:rPr>
        <w:tab/>
        <w:t xml:space="preserve">Ensures gender equality, the </w:t>
      </w:r>
      <w:r w:rsidRPr="007D1063">
        <w:rPr>
          <w:snapToGrid w:val="0"/>
        </w:rPr>
        <w:t>empowerment</w:t>
      </w:r>
      <w:r w:rsidRPr="005C4BF9">
        <w:rPr>
          <w:snapToGrid w:val="0"/>
          <w:kern w:val="22"/>
        </w:rPr>
        <w:t xml:space="preserve"> of women and girls and the reduction of inequalities;</w:t>
      </w:r>
    </w:p>
    <w:p w14:paraId="0415EEED" w14:textId="08D5A783" w:rsidR="006B4009" w:rsidRPr="005C4BF9" w:rsidRDefault="006B4009" w:rsidP="007D1063">
      <w:pPr>
        <w:pStyle w:val="CBDNormalNoNumber"/>
        <w:tabs>
          <w:tab w:val="clear" w:pos="567"/>
        </w:tabs>
        <w:ind w:left="1134" w:firstLine="567"/>
        <w:rPr>
          <w:snapToGrid w:val="0"/>
          <w:kern w:val="22"/>
        </w:rPr>
      </w:pPr>
      <w:r w:rsidRPr="005C4BF9">
        <w:rPr>
          <w:snapToGrid w:val="0"/>
          <w:kern w:val="22"/>
        </w:rPr>
        <w:t>(g)</w:t>
      </w:r>
      <w:r w:rsidRPr="005C4BF9">
        <w:rPr>
          <w:snapToGrid w:val="0"/>
          <w:kern w:val="22"/>
        </w:rPr>
        <w:tab/>
        <w:t xml:space="preserve">Is in accordance with those objectives and the provisions of the Convention </w:t>
      </w:r>
      <w:r w:rsidR="00BC7850" w:rsidRPr="005C4BF9">
        <w:rPr>
          <w:snapToGrid w:val="0"/>
          <w:kern w:val="22"/>
        </w:rPr>
        <w:t>on Biological Diversity</w:t>
      </w:r>
      <w:r w:rsidR="00061101">
        <w:rPr>
          <w:rStyle w:val="FootnoteReference"/>
          <w:snapToGrid w:val="0"/>
          <w:kern w:val="22"/>
        </w:rPr>
        <w:footnoteReference w:id="12"/>
      </w:r>
      <w:r w:rsidR="00BC7850" w:rsidRPr="005C4BF9">
        <w:rPr>
          <w:snapToGrid w:val="0"/>
          <w:kern w:val="22"/>
        </w:rPr>
        <w:t xml:space="preserve"> </w:t>
      </w:r>
      <w:r w:rsidRPr="005C4BF9">
        <w:rPr>
          <w:snapToGrid w:val="0"/>
          <w:kern w:val="22"/>
        </w:rPr>
        <w:t>and its Protocols, as applicable, in accordance with relevant international obligations, and is guided by the principles of the Rio Declaration on Environment and Development;</w:t>
      </w:r>
      <w:r w:rsidR="00662E3E">
        <w:rPr>
          <w:rStyle w:val="FootnoteReference"/>
          <w:snapToGrid w:val="0"/>
          <w:kern w:val="22"/>
        </w:rPr>
        <w:footnoteReference w:id="13"/>
      </w:r>
      <w:r w:rsidRPr="005C4BF9">
        <w:rPr>
          <w:snapToGrid w:val="0"/>
          <w:kern w:val="22"/>
        </w:rPr>
        <w:t xml:space="preserve"> </w:t>
      </w:r>
    </w:p>
    <w:p w14:paraId="587BB2F8" w14:textId="77777777" w:rsidR="006B4009" w:rsidRPr="005C4BF9" w:rsidRDefault="006B4009" w:rsidP="007D1063">
      <w:pPr>
        <w:pStyle w:val="CBDNormalNoNumber"/>
        <w:tabs>
          <w:tab w:val="clear" w:pos="567"/>
        </w:tabs>
        <w:ind w:left="1134" w:firstLine="567"/>
        <w:rPr>
          <w:snapToGrid w:val="0"/>
          <w:kern w:val="22"/>
        </w:rPr>
      </w:pPr>
      <w:r w:rsidRPr="005C4BF9">
        <w:rPr>
          <w:snapToGrid w:val="0"/>
          <w:kern w:val="22"/>
        </w:rPr>
        <w:lastRenderedPageBreak/>
        <w:t>(h)</w:t>
      </w:r>
      <w:r w:rsidRPr="005C4BF9">
        <w:rPr>
          <w:snapToGrid w:val="0"/>
          <w:kern w:val="22"/>
        </w:rPr>
        <w:tab/>
        <w:t xml:space="preserve">Is based on scientific evidence and traditional </w:t>
      </w:r>
      <w:r w:rsidRPr="007D1063">
        <w:rPr>
          <w:snapToGrid w:val="0"/>
        </w:rPr>
        <w:t>knowledge</w:t>
      </w:r>
      <w:r w:rsidRPr="005C4BF9">
        <w:rPr>
          <w:snapToGrid w:val="0"/>
          <w:kern w:val="22"/>
        </w:rPr>
        <w:t xml:space="preserve"> and practices, recognizing the role of science, technology and innovation;</w:t>
      </w:r>
    </w:p>
    <w:p w14:paraId="1C8DA8C4" w14:textId="17F61A08" w:rsidR="006B4009" w:rsidRPr="005C4BF9" w:rsidRDefault="006B4009" w:rsidP="007D1063">
      <w:pPr>
        <w:pStyle w:val="CBDNormalNoNumber"/>
        <w:tabs>
          <w:tab w:val="clear" w:pos="567"/>
        </w:tabs>
        <w:ind w:left="1134" w:firstLine="567"/>
        <w:rPr>
          <w:snapToGrid w:val="0"/>
          <w:kern w:val="22"/>
        </w:rPr>
      </w:pPr>
      <w:r w:rsidRPr="005C4BF9">
        <w:rPr>
          <w:snapToGrid w:val="0"/>
          <w:kern w:val="22"/>
        </w:rPr>
        <w:t>(</w:t>
      </w:r>
      <w:proofErr w:type="spellStart"/>
      <w:r w:rsidRPr="005C4BF9">
        <w:rPr>
          <w:snapToGrid w:val="0"/>
          <w:kern w:val="22"/>
        </w:rPr>
        <w:t>i</w:t>
      </w:r>
      <w:proofErr w:type="spellEnd"/>
      <w:r w:rsidRPr="005C4BF9">
        <w:rPr>
          <w:snapToGrid w:val="0"/>
          <w:kern w:val="22"/>
        </w:rPr>
        <w:t>)</w:t>
      </w:r>
      <w:r w:rsidRPr="005C4BF9">
        <w:rPr>
          <w:snapToGrid w:val="0"/>
          <w:kern w:val="22"/>
        </w:rPr>
        <w:tab/>
        <w:t xml:space="preserve">Is </w:t>
      </w:r>
      <w:r w:rsidRPr="007D1063">
        <w:rPr>
          <w:snapToGrid w:val="0"/>
        </w:rPr>
        <w:t>based</w:t>
      </w:r>
      <w:r w:rsidRPr="005C4BF9">
        <w:rPr>
          <w:snapToGrid w:val="0"/>
          <w:kern w:val="22"/>
        </w:rPr>
        <w:t xml:space="preserve"> on the ecosystem approach </w:t>
      </w:r>
      <w:r w:rsidR="00A22ECF">
        <w:rPr>
          <w:snapToGrid w:val="0"/>
          <w:kern w:val="22"/>
        </w:rPr>
        <w:t>under</w:t>
      </w:r>
      <w:r w:rsidRPr="005C4BF9">
        <w:rPr>
          <w:snapToGrid w:val="0"/>
          <w:kern w:val="22"/>
        </w:rPr>
        <w:t xml:space="preserve"> the Convention;</w:t>
      </w:r>
    </w:p>
    <w:p w14:paraId="0190246C" w14:textId="4618643E" w:rsidR="006B4009" w:rsidRPr="005C4BF9" w:rsidRDefault="006B4009" w:rsidP="007D1063">
      <w:pPr>
        <w:pStyle w:val="CBDNormalNoNumber"/>
        <w:tabs>
          <w:tab w:val="clear" w:pos="567"/>
        </w:tabs>
        <w:ind w:left="1134" w:firstLine="567"/>
        <w:rPr>
          <w:snapToGrid w:val="0"/>
          <w:kern w:val="22"/>
        </w:rPr>
      </w:pPr>
      <w:r w:rsidRPr="005C4BF9">
        <w:rPr>
          <w:snapToGrid w:val="0"/>
          <w:kern w:val="22"/>
        </w:rPr>
        <w:t>(j)</w:t>
      </w:r>
      <w:r w:rsidRPr="005C4BF9">
        <w:rPr>
          <w:snapToGrid w:val="0"/>
          <w:kern w:val="22"/>
        </w:rPr>
        <w:tab/>
        <w:t xml:space="preserve">Is guided by the principle of intergenerational equity, which </w:t>
      </w:r>
      <w:r w:rsidR="001D7D0B">
        <w:rPr>
          <w:snapToGrid w:val="0"/>
          <w:kern w:val="22"/>
        </w:rPr>
        <w:t xml:space="preserve">sets forth </w:t>
      </w:r>
      <w:r w:rsidR="00DF324D">
        <w:rPr>
          <w:snapToGrid w:val="0"/>
          <w:kern w:val="22"/>
        </w:rPr>
        <w:t xml:space="preserve">the </w:t>
      </w:r>
      <w:r w:rsidRPr="005C4BF9">
        <w:rPr>
          <w:snapToGrid w:val="0"/>
          <w:kern w:val="22"/>
        </w:rPr>
        <w:t xml:space="preserve">aims </w:t>
      </w:r>
      <w:r w:rsidR="00DF324D">
        <w:rPr>
          <w:snapToGrid w:val="0"/>
          <w:kern w:val="22"/>
        </w:rPr>
        <w:t>of</w:t>
      </w:r>
      <w:r w:rsidRPr="005C4BF9">
        <w:rPr>
          <w:snapToGrid w:val="0"/>
          <w:kern w:val="22"/>
        </w:rPr>
        <w:t xml:space="preserve"> meet</w:t>
      </w:r>
      <w:r w:rsidR="00DF324D">
        <w:rPr>
          <w:snapToGrid w:val="0"/>
          <w:kern w:val="22"/>
        </w:rPr>
        <w:t>ing</w:t>
      </w:r>
      <w:r w:rsidRPr="005C4BF9">
        <w:rPr>
          <w:snapToGrid w:val="0"/>
          <w:kern w:val="22"/>
        </w:rPr>
        <w:t xml:space="preserve"> the needs of the present without </w:t>
      </w:r>
      <w:r w:rsidRPr="007D1063">
        <w:rPr>
          <w:snapToGrid w:val="0"/>
        </w:rPr>
        <w:t>compromising</w:t>
      </w:r>
      <w:r w:rsidRPr="005C4BF9">
        <w:rPr>
          <w:snapToGrid w:val="0"/>
          <w:kern w:val="22"/>
        </w:rPr>
        <w:t xml:space="preserve"> the ability of future generations to meet their own needs and ensur</w:t>
      </w:r>
      <w:r w:rsidR="00DF324D">
        <w:rPr>
          <w:snapToGrid w:val="0"/>
          <w:kern w:val="22"/>
        </w:rPr>
        <w:t>ing</w:t>
      </w:r>
      <w:r w:rsidRPr="005C4BF9">
        <w:rPr>
          <w:snapToGrid w:val="0"/>
          <w:kern w:val="22"/>
        </w:rPr>
        <w:t xml:space="preserve"> meaningful participation of younger generations in decision-making processes at all levels;</w:t>
      </w:r>
    </w:p>
    <w:p w14:paraId="11D20613" w14:textId="193B1485" w:rsidR="006B4009" w:rsidRPr="005C4BF9" w:rsidRDefault="006B4009" w:rsidP="007D1063">
      <w:pPr>
        <w:pStyle w:val="CBDNormalNoNumber"/>
        <w:tabs>
          <w:tab w:val="clear" w:pos="567"/>
        </w:tabs>
        <w:ind w:left="1134" w:firstLine="567"/>
        <w:rPr>
          <w:snapToGrid w:val="0"/>
          <w:kern w:val="22"/>
        </w:rPr>
      </w:pPr>
      <w:r w:rsidRPr="005C4BF9">
        <w:rPr>
          <w:snapToGrid w:val="0"/>
          <w:kern w:val="22"/>
        </w:rPr>
        <w:t>(k)</w:t>
      </w:r>
      <w:r w:rsidRPr="005C4BF9">
        <w:rPr>
          <w:snapToGrid w:val="0"/>
          <w:kern w:val="22"/>
        </w:rPr>
        <w:tab/>
        <w:t xml:space="preserve">Involves transformative, innovative and transdisciplinary education, formal and informal, at all levels, including </w:t>
      </w:r>
      <w:r w:rsidRPr="007D1063">
        <w:rPr>
          <w:snapToGrid w:val="0"/>
        </w:rPr>
        <w:t>science</w:t>
      </w:r>
      <w:r w:rsidRPr="005C4BF9">
        <w:rPr>
          <w:snapToGrid w:val="0"/>
          <w:kern w:val="22"/>
        </w:rPr>
        <w:t xml:space="preserve">-policy interface studies and lifelong learning processes, </w:t>
      </w:r>
      <w:r w:rsidR="002A7B49">
        <w:rPr>
          <w:snapToGrid w:val="0"/>
          <w:kern w:val="22"/>
        </w:rPr>
        <w:t xml:space="preserve">while </w:t>
      </w:r>
      <w:r w:rsidRPr="005C4BF9">
        <w:rPr>
          <w:snapToGrid w:val="0"/>
          <w:kern w:val="22"/>
        </w:rPr>
        <w:t>recognizing diverse world views, values and knowledge systems of indigenous peoples and local communities;</w:t>
      </w:r>
    </w:p>
    <w:p w14:paraId="413FBB47" w14:textId="77777777" w:rsidR="006B4009" w:rsidRPr="005C4BF9" w:rsidRDefault="006B4009" w:rsidP="007D1063">
      <w:pPr>
        <w:pStyle w:val="CBDNormalNoNumber"/>
        <w:tabs>
          <w:tab w:val="clear" w:pos="567"/>
        </w:tabs>
        <w:ind w:left="1134" w:firstLine="567"/>
        <w:rPr>
          <w:snapToGrid w:val="0"/>
          <w:kern w:val="22"/>
        </w:rPr>
      </w:pPr>
      <w:r w:rsidRPr="005C4BF9">
        <w:rPr>
          <w:snapToGrid w:val="0"/>
          <w:kern w:val="22"/>
        </w:rPr>
        <w:t>(l)</w:t>
      </w:r>
      <w:r w:rsidRPr="005C4BF9">
        <w:rPr>
          <w:snapToGrid w:val="0"/>
          <w:kern w:val="22"/>
        </w:rPr>
        <w:tab/>
        <w:t xml:space="preserve">Facilitates the </w:t>
      </w:r>
      <w:r w:rsidRPr="007D1063">
        <w:rPr>
          <w:snapToGrid w:val="0"/>
        </w:rPr>
        <w:t>provision</w:t>
      </w:r>
      <w:r w:rsidRPr="005C4BF9">
        <w:rPr>
          <w:snapToGrid w:val="0"/>
          <w:kern w:val="22"/>
        </w:rPr>
        <w:t xml:space="preserve"> of adequate, predictable and easily accessible financial resources;</w:t>
      </w:r>
    </w:p>
    <w:p w14:paraId="450076DC" w14:textId="52A091B1" w:rsidR="006B4009" w:rsidRPr="005C4BF9" w:rsidRDefault="006B4009" w:rsidP="007D1063">
      <w:pPr>
        <w:pStyle w:val="CBDNormalNoNumber"/>
        <w:tabs>
          <w:tab w:val="clear" w:pos="567"/>
        </w:tabs>
        <w:ind w:left="1134" w:firstLine="567"/>
        <w:rPr>
          <w:snapToGrid w:val="0"/>
          <w:kern w:val="22"/>
        </w:rPr>
      </w:pPr>
      <w:r w:rsidRPr="005C4BF9">
        <w:rPr>
          <w:snapToGrid w:val="0"/>
          <w:kern w:val="22"/>
        </w:rPr>
        <w:t>(m)</w:t>
      </w:r>
      <w:r w:rsidRPr="005C4BF9">
        <w:rPr>
          <w:snapToGrid w:val="0"/>
          <w:kern w:val="22"/>
        </w:rPr>
        <w:tab/>
        <w:t xml:space="preserve">Enhances collaboration, cooperation and synergies among the </w:t>
      </w:r>
      <w:r w:rsidR="00A97A03">
        <w:rPr>
          <w:snapToGrid w:val="0"/>
          <w:kern w:val="22"/>
        </w:rPr>
        <w:t xml:space="preserve">secretariats </w:t>
      </w:r>
      <w:r w:rsidR="00501912">
        <w:rPr>
          <w:snapToGrid w:val="0"/>
          <w:kern w:val="22"/>
        </w:rPr>
        <w:t xml:space="preserve">of </w:t>
      </w:r>
      <w:r w:rsidR="00F4357C">
        <w:rPr>
          <w:snapToGrid w:val="0"/>
          <w:kern w:val="22"/>
        </w:rPr>
        <w:t xml:space="preserve">the </w:t>
      </w:r>
      <w:r w:rsidRPr="005C4BF9">
        <w:rPr>
          <w:snapToGrid w:val="0"/>
          <w:kern w:val="22"/>
        </w:rPr>
        <w:t>Convention and its Protocols</w:t>
      </w:r>
      <w:r w:rsidR="00BB68DC">
        <w:rPr>
          <w:snapToGrid w:val="0"/>
          <w:kern w:val="22"/>
        </w:rPr>
        <w:t xml:space="preserve"> and </w:t>
      </w:r>
      <w:r w:rsidRPr="005C4BF9">
        <w:rPr>
          <w:snapToGrid w:val="0"/>
          <w:kern w:val="22"/>
        </w:rPr>
        <w:t xml:space="preserve">other </w:t>
      </w:r>
      <w:r w:rsidRPr="007D1063">
        <w:rPr>
          <w:snapToGrid w:val="0"/>
        </w:rPr>
        <w:t>biodiversity</w:t>
      </w:r>
      <w:r w:rsidRPr="005C4BF9">
        <w:rPr>
          <w:snapToGrid w:val="0"/>
          <w:kern w:val="22"/>
        </w:rPr>
        <w:t>-related conventions</w:t>
      </w:r>
      <w:r w:rsidR="00051503">
        <w:rPr>
          <w:snapToGrid w:val="0"/>
          <w:kern w:val="22"/>
        </w:rPr>
        <w:t xml:space="preserve"> and </w:t>
      </w:r>
      <w:r w:rsidRPr="005C4BF9">
        <w:rPr>
          <w:snapToGrid w:val="0"/>
          <w:kern w:val="22"/>
        </w:rPr>
        <w:t xml:space="preserve">relevant multilateral agreements and </w:t>
      </w:r>
      <w:r w:rsidR="00C72A26">
        <w:rPr>
          <w:snapToGrid w:val="0"/>
          <w:kern w:val="22"/>
        </w:rPr>
        <w:t xml:space="preserve">of </w:t>
      </w:r>
      <w:r w:rsidRPr="005C4BF9">
        <w:rPr>
          <w:snapToGrid w:val="0"/>
          <w:kern w:val="22"/>
        </w:rPr>
        <w:t>international organizations and processes, in line with their respective mandates, including at the global, regional, subregional and national levels;</w:t>
      </w:r>
    </w:p>
    <w:p w14:paraId="3DDCB2D5" w14:textId="77777777" w:rsidR="006B4009" w:rsidRPr="005C4BF9" w:rsidRDefault="006B4009" w:rsidP="007D1063">
      <w:pPr>
        <w:pStyle w:val="CBDNormalNoNumber"/>
        <w:tabs>
          <w:tab w:val="clear" w:pos="567"/>
        </w:tabs>
        <w:ind w:left="1134" w:firstLine="567"/>
        <w:rPr>
          <w:snapToGrid w:val="0"/>
          <w:kern w:val="22"/>
        </w:rPr>
      </w:pPr>
      <w:r w:rsidRPr="005C4BF9">
        <w:rPr>
          <w:snapToGrid w:val="0"/>
          <w:kern w:val="22"/>
        </w:rPr>
        <w:t>(n)</w:t>
      </w:r>
      <w:r w:rsidRPr="005C4BF9">
        <w:rPr>
          <w:snapToGrid w:val="0"/>
          <w:kern w:val="22"/>
        </w:rPr>
        <w:tab/>
        <w:t xml:space="preserve">Includes consideration of the One Health approach, among other holistic approaches that are based on science, mobilize multiple sectors, disciplines and communities to work together and are aimed at sustainably balance and </w:t>
      </w:r>
      <w:r w:rsidRPr="007D1063">
        <w:rPr>
          <w:snapToGrid w:val="0"/>
        </w:rPr>
        <w:t>optimizing</w:t>
      </w:r>
      <w:r w:rsidRPr="005C4BF9">
        <w:rPr>
          <w:snapToGrid w:val="0"/>
          <w:kern w:val="22"/>
        </w:rPr>
        <w:t xml:space="preserve"> the health of people, animals, plants and ecosystems.</w:t>
      </w:r>
    </w:p>
    <w:p w14:paraId="56C57835" w14:textId="77777777" w:rsidR="006B4009" w:rsidRPr="005C4BF9" w:rsidRDefault="006B4009" w:rsidP="00AC1BB4">
      <w:pPr>
        <w:pStyle w:val="CBDH4"/>
        <w:tabs>
          <w:tab w:val="clear" w:pos="567"/>
        </w:tabs>
        <w:ind w:left="1134" w:firstLine="0"/>
        <w:rPr>
          <w:snapToGrid w:val="0"/>
        </w:rPr>
      </w:pPr>
      <w:r w:rsidRPr="005C4BF9">
        <w:rPr>
          <w:snapToGrid w:val="0"/>
        </w:rPr>
        <w:t>Target 1</w:t>
      </w:r>
    </w:p>
    <w:p w14:paraId="70A1797E" w14:textId="62C3B39C" w:rsidR="006B4009" w:rsidRPr="005C4BF9" w:rsidRDefault="006B4009" w:rsidP="007D1063">
      <w:pPr>
        <w:pStyle w:val="CBDNormalNoNumber"/>
        <w:tabs>
          <w:tab w:val="clear" w:pos="567"/>
        </w:tabs>
        <w:ind w:left="1134"/>
        <w:rPr>
          <w:snapToGrid w:val="0"/>
          <w:kern w:val="22"/>
        </w:rPr>
      </w:pPr>
      <w:r w:rsidRPr="005C4BF9">
        <w:rPr>
          <w:snapToGrid w:val="0"/>
          <w:kern w:val="22"/>
        </w:rPr>
        <w:t>3.</w:t>
      </w:r>
      <w:r w:rsidRPr="005C4BF9">
        <w:rPr>
          <w:snapToGrid w:val="0"/>
          <w:kern w:val="22"/>
        </w:rPr>
        <w:tab/>
        <w:t xml:space="preserve">The </w:t>
      </w:r>
      <w:r w:rsidR="00345041" w:rsidRPr="005C4BF9">
        <w:t xml:space="preserve">Global Environment Facility </w:t>
      </w:r>
      <w:r w:rsidRPr="005C4BF9">
        <w:rPr>
          <w:snapToGrid w:val="0"/>
          <w:kern w:val="22"/>
        </w:rPr>
        <w:t xml:space="preserve">should provide support to eligible Parties to enable them to undertake comprehensive participatory, integrated and </w:t>
      </w:r>
      <w:r w:rsidRPr="007D1063">
        <w:rPr>
          <w:snapToGrid w:val="0"/>
        </w:rPr>
        <w:t>biodiversity</w:t>
      </w:r>
      <w:r w:rsidRPr="005C4BF9">
        <w:rPr>
          <w:snapToGrid w:val="0"/>
          <w:kern w:val="22"/>
        </w:rPr>
        <w:t xml:space="preserve"> inclusive spatial planning and effective management processes addressing land-</w:t>
      </w:r>
      <w:r w:rsidR="001905A3">
        <w:rPr>
          <w:snapToGrid w:val="0"/>
          <w:kern w:val="22"/>
        </w:rPr>
        <w:t>use</w:t>
      </w:r>
      <w:r w:rsidRPr="005C4BF9">
        <w:rPr>
          <w:snapToGrid w:val="0"/>
          <w:kern w:val="22"/>
        </w:rPr>
        <w:t xml:space="preserve"> and sea</w:t>
      </w:r>
      <w:r w:rsidR="004431F7">
        <w:rPr>
          <w:snapToGrid w:val="0"/>
          <w:kern w:val="22"/>
        </w:rPr>
        <w:t xml:space="preserve"> </w:t>
      </w:r>
      <w:r w:rsidRPr="005C4BF9">
        <w:rPr>
          <w:snapToGrid w:val="0"/>
          <w:kern w:val="22"/>
        </w:rPr>
        <w:t>use change</w:t>
      </w:r>
      <w:r w:rsidR="00554883">
        <w:rPr>
          <w:snapToGrid w:val="0"/>
          <w:kern w:val="22"/>
        </w:rPr>
        <w:t xml:space="preserve"> so as</w:t>
      </w:r>
      <w:r w:rsidRPr="005C4BF9">
        <w:rPr>
          <w:snapToGrid w:val="0"/>
          <w:kern w:val="22"/>
        </w:rPr>
        <w:t xml:space="preserve"> to bring the loss of areas of high </w:t>
      </w:r>
      <w:r w:rsidR="001905A3" w:rsidRPr="005C4BF9">
        <w:rPr>
          <w:snapToGrid w:val="0"/>
          <w:kern w:val="22"/>
        </w:rPr>
        <w:t>importance</w:t>
      </w:r>
      <w:r w:rsidR="00B3597E">
        <w:rPr>
          <w:snapToGrid w:val="0"/>
          <w:kern w:val="22"/>
        </w:rPr>
        <w:t xml:space="preserve"> for </w:t>
      </w:r>
      <w:r w:rsidRPr="005C4BF9">
        <w:rPr>
          <w:snapToGrid w:val="0"/>
          <w:kern w:val="22"/>
        </w:rPr>
        <w:t>biodiversity, including ecosystems of high ecological integrity, close to zero by 2030, while respecting the rights of indigenous peoples and local communities.</w:t>
      </w:r>
    </w:p>
    <w:p w14:paraId="7DBEDAB8" w14:textId="77777777" w:rsidR="006B4009" w:rsidRPr="005C4BF9" w:rsidRDefault="006B4009" w:rsidP="00AC1BB4">
      <w:pPr>
        <w:pStyle w:val="CBDH4"/>
        <w:tabs>
          <w:tab w:val="clear" w:pos="567"/>
        </w:tabs>
        <w:ind w:left="1134" w:firstLine="0"/>
        <w:rPr>
          <w:snapToGrid w:val="0"/>
          <w:kern w:val="22"/>
        </w:rPr>
      </w:pPr>
      <w:r w:rsidRPr="007D1063">
        <w:rPr>
          <w:snapToGrid w:val="0"/>
        </w:rPr>
        <w:t>Target</w:t>
      </w:r>
      <w:r w:rsidRPr="005C4BF9">
        <w:rPr>
          <w:snapToGrid w:val="0"/>
          <w:kern w:val="22"/>
        </w:rPr>
        <w:t xml:space="preserve"> 2</w:t>
      </w:r>
    </w:p>
    <w:p w14:paraId="1DD9C01A" w14:textId="6DF5D644" w:rsidR="006B4009" w:rsidRPr="005C4BF9" w:rsidRDefault="006B4009" w:rsidP="007D1063">
      <w:pPr>
        <w:pStyle w:val="CBDNormalNoNumber"/>
        <w:tabs>
          <w:tab w:val="clear" w:pos="567"/>
        </w:tabs>
        <w:ind w:left="1134"/>
        <w:rPr>
          <w:snapToGrid w:val="0"/>
          <w:kern w:val="22"/>
        </w:rPr>
      </w:pPr>
      <w:r w:rsidRPr="005C4BF9">
        <w:rPr>
          <w:snapToGrid w:val="0"/>
          <w:kern w:val="22"/>
        </w:rPr>
        <w:t>4.</w:t>
      </w:r>
      <w:r w:rsidRPr="005C4BF9">
        <w:rPr>
          <w:snapToGrid w:val="0"/>
          <w:kern w:val="22"/>
        </w:rPr>
        <w:tab/>
        <w:t xml:space="preserve">The </w:t>
      </w:r>
      <w:r w:rsidR="00345041" w:rsidRPr="005C4BF9">
        <w:t xml:space="preserve">Global Environment Facility </w:t>
      </w:r>
      <w:r w:rsidRPr="005C4BF9">
        <w:rPr>
          <w:snapToGrid w:val="0"/>
          <w:kern w:val="22"/>
        </w:rPr>
        <w:t xml:space="preserve">should provide support to eligible Parties to enable them to restore degraded terrestrial, inland water and marine and coastal </w:t>
      </w:r>
      <w:r w:rsidRPr="007D1063">
        <w:rPr>
          <w:snapToGrid w:val="0"/>
        </w:rPr>
        <w:t>ecosystems</w:t>
      </w:r>
      <w:r w:rsidRPr="005C4BF9">
        <w:rPr>
          <w:snapToGrid w:val="0"/>
          <w:kern w:val="22"/>
        </w:rPr>
        <w:t xml:space="preserve">, </w:t>
      </w:r>
      <w:proofErr w:type="gramStart"/>
      <w:r w:rsidRPr="005C4BF9">
        <w:rPr>
          <w:snapToGrid w:val="0"/>
          <w:kern w:val="22"/>
        </w:rPr>
        <w:t>in order to</w:t>
      </w:r>
      <w:proofErr w:type="gramEnd"/>
      <w:r w:rsidRPr="005C4BF9">
        <w:rPr>
          <w:snapToGrid w:val="0"/>
          <w:kern w:val="22"/>
        </w:rPr>
        <w:t xml:space="preserve"> enhance biodiversity and ecosystem functions and services, ecological integrity and connectivity.</w:t>
      </w:r>
    </w:p>
    <w:p w14:paraId="45AB77A4" w14:textId="77777777" w:rsidR="006B4009" w:rsidRPr="005C4BF9" w:rsidRDefault="006B4009" w:rsidP="00AC1BB4">
      <w:pPr>
        <w:pStyle w:val="CBDH4"/>
        <w:tabs>
          <w:tab w:val="clear" w:pos="567"/>
        </w:tabs>
        <w:ind w:left="1134" w:firstLine="0"/>
        <w:rPr>
          <w:snapToGrid w:val="0"/>
          <w:kern w:val="22"/>
        </w:rPr>
      </w:pPr>
      <w:r w:rsidRPr="007D1063">
        <w:rPr>
          <w:snapToGrid w:val="0"/>
        </w:rPr>
        <w:t>Target</w:t>
      </w:r>
      <w:r w:rsidRPr="005C4BF9">
        <w:rPr>
          <w:snapToGrid w:val="0"/>
          <w:kern w:val="22"/>
        </w:rPr>
        <w:t xml:space="preserve"> 7</w:t>
      </w:r>
    </w:p>
    <w:p w14:paraId="5E19B262" w14:textId="3B42588F" w:rsidR="006B4009" w:rsidRPr="005C4BF9" w:rsidRDefault="006B4009" w:rsidP="007D1063">
      <w:pPr>
        <w:pStyle w:val="CBDNormalNoNumber"/>
        <w:tabs>
          <w:tab w:val="clear" w:pos="567"/>
        </w:tabs>
        <w:ind w:left="1134"/>
        <w:rPr>
          <w:snapToGrid w:val="0"/>
          <w:kern w:val="22"/>
        </w:rPr>
      </w:pPr>
      <w:r w:rsidRPr="005C4BF9">
        <w:rPr>
          <w:snapToGrid w:val="0"/>
          <w:kern w:val="22"/>
        </w:rPr>
        <w:t>5.</w:t>
      </w:r>
      <w:r w:rsidRPr="005C4BF9">
        <w:rPr>
          <w:snapToGrid w:val="0"/>
          <w:kern w:val="22"/>
        </w:rPr>
        <w:tab/>
        <w:t xml:space="preserve">The </w:t>
      </w:r>
      <w:r w:rsidR="00345041" w:rsidRPr="005C4BF9">
        <w:t xml:space="preserve">Global Environment Facility </w:t>
      </w:r>
      <w:r w:rsidRPr="005C4BF9">
        <w:rPr>
          <w:snapToGrid w:val="0"/>
          <w:kern w:val="22"/>
        </w:rPr>
        <w:t xml:space="preserve">should provide support to eligible Parties to enable them to reduce pollution risks and the negative impact of pollution from all sources to levels that are not harmful to biodiversity and ecosystem functions and services, considering cumulative effects, including: (a) by reducing excess nutrients lost to the environment by at least half, </w:t>
      </w:r>
      <w:r w:rsidRPr="007D1063">
        <w:rPr>
          <w:snapToGrid w:val="0"/>
        </w:rPr>
        <w:t>including</w:t>
      </w:r>
      <w:r w:rsidRPr="005C4BF9">
        <w:rPr>
          <w:snapToGrid w:val="0"/>
          <w:kern w:val="22"/>
        </w:rPr>
        <w:t xml:space="preserve"> through more efficient nutrient cycling and use; (b) by reducing the overall risk from pesticides and highly hazardous chemicals by at least half, including through integrated pest management, based on science, taking into account food security and livelihoods; and (c) by preventing, reducing and working towards eliminating plastic pollution.</w:t>
      </w:r>
    </w:p>
    <w:p w14:paraId="1ADD3158" w14:textId="77777777" w:rsidR="006B4009" w:rsidRPr="005C4BF9" w:rsidRDefault="006B4009" w:rsidP="00AC1BB4">
      <w:pPr>
        <w:pStyle w:val="CBDH4"/>
        <w:tabs>
          <w:tab w:val="clear" w:pos="567"/>
        </w:tabs>
        <w:ind w:left="1134" w:firstLine="0"/>
        <w:rPr>
          <w:snapToGrid w:val="0"/>
          <w:kern w:val="22"/>
        </w:rPr>
      </w:pPr>
      <w:r w:rsidRPr="007D1063">
        <w:rPr>
          <w:snapToGrid w:val="0"/>
        </w:rPr>
        <w:t>Target</w:t>
      </w:r>
      <w:r w:rsidRPr="005C4BF9">
        <w:rPr>
          <w:snapToGrid w:val="0"/>
          <w:kern w:val="22"/>
        </w:rPr>
        <w:t xml:space="preserve"> 9</w:t>
      </w:r>
    </w:p>
    <w:p w14:paraId="32BACB58" w14:textId="34245D7E" w:rsidR="006B4009" w:rsidRPr="005C4BF9" w:rsidRDefault="006B4009" w:rsidP="007D1063">
      <w:pPr>
        <w:pStyle w:val="CBDNormalNoNumber"/>
        <w:tabs>
          <w:tab w:val="clear" w:pos="567"/>
        </w:tabs>
        <w:ind w:left="1134"/>
        <w:rPr>
          <w:snapToGrid w:val="0"/>
          <w:kern w:val="22"/>
        </w:rPr>
      </w:pPr>
      <w:r w:rsidRPr="005C4BF9">
        <w:rPr>
          <w:snapToGrid w:val="0"/>
          <w:kern w:val="22"/>
        </w:rPr>
        <w:t>6.</w:t>
      </w:r>
      <w:r w:rsidRPr="005C4BF9">
        <w:rPr>
          <w:snapToGrid w:val="0"/>
          <w:kern w:val="22"/>
        </w:rPr>
        <w:tab/>
        <w:t xml:space="preserve">The </w:t>
      </w:r>
      <w:r w:rsidR="00345041" w:rsidRPr="005C4BF9">
        <w:t xml:space="preserve">Global Environment Facility </w:t>
      </w:r>
      <w:r w:rsidRPr="005C4BF9">
        <w:rPr>
          <w:snapToGrid w:val="0"/>
          <w:kern w:val="22"/>
        </w:rPr>
        <w:t xml:space="preserve">should provide support to eligible Parties to enable them to manage and use wild species sustainably, thereby providing social, economic and environmental benefits for people, especially those in vulnerable situations and those most </w:t>
      </w:r>
      <w:r w:rsidRPr="007D1063">
        <w:rPr>
          <w:snapToGrid w:val="0"/>
        </w:rPr>
        <w:lastRenderedPageBreak/>
        <w:t>dependent</w:t>
      </w:r>
      <w:r w:rsidRPr="005C4BF9">
        <w:rPr>
          <w:snapToGrid w:val="0"/>
          <w:kern w:val="22"/>
        </w:rPr>
        <w:t xml:space="preserve"> on biodiversity, including through sustainable biodiversity-based activities, products and services that enhance biodiversity, and protecting and encouraging customary sustainable use by indigenous peoples and local communities.</w:t>
      </w:r>
    </w:p>
    <w:p w14:paraId="4317C8A8" w14:textId="77777777" w:rsidR="006B4009" w:rsidRPr="005C4BF9" w:rsidRDefault="006B4009" w:rsidP="00AC1BB4">
      <w:pPr>
        <w:pStyle w:val="CBDH4"/>
        <w:tabs>
          <w:tab w:val="clear" w:pos="567"/>
        </w:tabs>
        <w:ind w:left="1134" w:firstLine="0"/>
        <w:rPr>
          <w:snapToGrid w:val="0"/>
          <w:kern w:val="22"/>
        </w:rPr>
      </w:pPr>
      <w:r w:rsidRPr="00AC1BB4">
        <w:rPr>
          <w:snapToGrid w:val="0"/>
        </w:rPr>
        <w:t>Target</w:t>
      </w:r>
      <w:r w:rsidRPr="005C4BF9">
        <w:rPr>
          <w:snapToGrid w:val="0"/>
          <w:kern w:val="22"/>
        </w:rPr>
        <w:t xml:space="preserve"> 11</w:t>
      </w:r>
    </w:p>
    <w:p w14:paraId="0279BF22" w14:textId="545072FD" w:rsidR="006B4009" w:rsidRPr="005C4BF9" w:rsidRDefault="006B4009" w:rsidP="007D1063">
      <w:pPr>
        <w:pStyle w:val="CBDNormalNoNumber"/>
        <w:tabs>
          <w:tab w:val="clear" w:pos="567"/>
        </w:tabs>
        <w:ind w:left="1134"/>
        <w:rPr>
          <w:snapToGrid w:val="0"/>
          <w:kern w:val="22"/>
        </w:rPr>
      </w:pPr>
      <w:r w:rsidRPr="005C4BF9">
        <w:rPr>
          <w:snapToGrid w:val="0"/>
          <w:kern w:val="22"/>
        </w:rPr>
        <w:t>7.</w:t>
      </w:r>
      <w:r w:rsidRPr="005C4BF9">
        <w:rPr>
          <w:snapToGrid w:val="0"/>
          <w:kern w:val="22"/>
        </w:rPr>
        <w:tab/>
        <w:t xml:space="preserve">The </w:t>
      </w:r>
      <w:r w:rsidR="00345041" w:rsidRPr="005C4BF9">
        <w:t xml:space="preserve">Global Environment Facility </w:t>
      </w:r>
      <w:r w:rsidRPr="005C4BF9">
        <w:rPr>
          <w:snapToGrid w:val="0"/>
          <w:kern w:val="22"/>
        </w:rPr>
        <w:t xml:space="preserve">should provide support to eligible Parties to enable them to implement nature-based solutions and/or ecosystem-based approaches to restore, maintain and enhance nature’s contributions to people, including ecosystem </w:t>
      </w:r>
      <w:r w:rsidRPr="007D1063">
        <w:rPr>
          <w:snapToGrid w:val="0"/>
        </w:rPr>
        <w:t>functions</w:t>
      </w:r>
      <w:r w:rsidRPr="005C4BF9">
        <w:rPr>
          <w:snapToGrid w:val="0"/>
          <w:kern w:val="22"/>
        </w:rPr>
        <w:t xml:space="preserve"> and services, such as the regulation of air, water and climate, soil health, pollination and reduction of disease risk, as well as protection from natural hazards and disasters, for the benefit of all people and nature. </w:t>
      </w:r>
    </w:p>
    <w:p w14:paraId="13A6369F" w14:textId="77777777" w:rsidR="006B4009" w:rsidRPr="005C4BF9" w:rsidRDefault="006B4009" w:rsidP="00AC1BB4">
      <w:pPr>
        <w:pStyle w:val="CBDH4"/>
        <w:tabs>
          <w:tab w:val="clear" w:pos="567"/>
        </w:tabs>
        <w:ind w:left="1134" w:firstLine="0"/>
        <w:rPr>
          <w:snapToGrid w:val="0"/>
          <w:kern w:val="22"/>
        </w:rPr>
      </w:pPr>
      <w:r w:rsidRPr="007D1063">
        <w:rPr>
          <w:snapToGrid w:val="0"/>
        </w:rPr>
        <w:t>Target</w:t>
      </w:r>
      <w:r w:rsidRPr="005C4BF9">
        <w:rPr>
          <w:snapToGrid w:val="0"/>
          <w:kern w:val="22"/>
        </w:rPr>
        <w:t xml:space="preserve"> 16</w:t>
      </w:r>
    </w:p>
    <w:p w14:paraId="6A8A3F3D" w14:textId="29A97E64" w:rsidR="006B4009" w:rsidRPr="005C4BF9" w:rsidRDefault="006B4009" w:rsidP="007D1063">
      <w:pPr>
        <w:pStyle w:val="CBDNormalNoNumber"/>
        <w:tabs>
          <w:tab w:val="clear" w:pos="567"/>
        </w:tabs>
        <w:ind w:left="1134"/>
        <w:rPr>
          <w:snapToGrid w:val="0"/>
          <w:kern w:val="22"/>
        </w:rPr>
      </w:pPr>
      <w:r w:rsidRPr="005C4BF9">
        <w:rPr>
          <w:snapToGrid w:val="0"/>
          <w:kern w:val="22"/>
        </w:rPr>
        <w:t>8.</w:t>
      </w:r>
      <w:r w:rsidRPr="005C4BF9">
        <w:rPr>
          <w:snapToGrid w:val="0"/>
          <w:kern w:val="22"/>
        </w:rPr>
        <w:tab/>
        <w:t xml:space="preserve">The </w:t>
      </w:r>
      <w:r w:rsidR="00345041" w:rsidRPr="005C4BF9">
        <w:t xml:space="preserve">Global Environment Facility </w:t>
      </w:r>
      <w:r w:rsidRPr="005C4BF9">
        <w:rPr>
          <w:snapToGrid w:val="0"/>
          <w:kern w:val="22"/>
        </w:rPr>
        <w:t>should provide support to eligible Parties to enable them to establish supportive policy, legislative or regulatory frameworks, improve education and access to relevant and accurate information and alternatives, and encourage and enable people to make sustainable consumption choices and reduce the global footprint of consumption in an equitable manner, including through halving global food waste, significantly reducing overconsumption and substantially reducing waste generation, in order for all people to live well in harmony with Mother Earth.</w:t>
      </w:r>
    </w:p>
    <w:p w14:paraId="54A8F0F5" w14:textId="77777777" w:rsidR="006B4009" w:rsidRPr="005C4BF9" w:rsidRDefault="006B4009" w:rsidP="00AC1BB4">
      <w:pPr>
        <w:pStyle w:val="CBDH4"/>
        <w:tabs>
          <w:tab w:val="clear" w:pos="567"/>
        </w:tabs>
        <w:ind w:left="1134" w:firstLine="0"/>
        <w:rPr>
          <w:snapToGrid w:val="0"/>
          <w:kern w:val="22"/>
        </w:rPr>
      </w:pPr>
      <w:r w:rsidRPr="00AC1BB4">
        <w:rPr>
          <w:snapToGrid w:val="0"/>
        </w:rPr>
        <w:t>Target</w:t>
      </w:r>
      <w:r w:rsidRPr="005C4BF9">
        <w:rPr>
          <w:snapToGrid w:val="0"/>
          <w:kern w:val="22"/>
        </w:rPr>
        <w:t xml:space="preserve"> 22</w:t>
      </w:r>
    </w:p>
    <w:p w14:paraId="7030D31F" w14:textId="66F315EF" w:rsidR="006B4009" w:rsidRPr="005C4BF9" w:rsidRDefault="006B4009" w:rsidP="007D1063">
      <w:pPr>
        <w:pStyle w:val="CBDNormalNoNumber"/>
        <w:tabs>
          <w:tab w:val="clear" w:pos="567"/>
        </w:tabs>
        <w:ind w:left="1134"/>
        <w:rPr>
          <w:snapToGrid w:val="0"/>
          <w:kern w:val="22"/>
        </w:rPr>
      </w:pPr>
      <w:r w:rsidRPr="005C4BF9">
        <w:rPr>
          <w:snapToGrid w:val="0"/>
          <w:kern w:val="22"/>
        </w:rPr>
        <w:t>9.</w:t>
      </w:r>
      <w:r w:rsidRPr="005C4BF9">
        <w:rPr>
          <w:snapToGrid w:val="0"/>
          <w:kern w:val="22"/>
        </w:rPr>
        <w:tab/>
        <w:t xml:space="preserve">The </w:t>
      </w:r>
      <w:r w:rsidR="00345041" w:rsidRPr="005C4BF9">
        <w:t xml:space="preserve">Global Environment Facility </w:t>
      </w:r>
      <w:r w:rsidRPr="005C4BF9">
        <w:rPr>
          <w:snapToGrid w:val="0"/>
          <w:kern w:val="22"/>
        </w:rPr>
        <w:t>should provide support to eligible Parties to enable them to ensure the full, equitable, inclusive, effective and gender-responsive representation and participation in decision-making and access to justice and information related to biodiversity by indigenous peoples and local communities, respecting their cultures and their rights over lands, territories, resources and traditional knowledge, as well as by women and girls, children and youth, and persons with disabilities</w:t>
      </w:r>
      <w:r w:rsidR="00533D41">
        <w:rPr>
          <w:snapToGrid w:val="0"/>
          <w:kern w:val="22"/>
        </w:rPr>
        <w:t>,</w:t>
      </w:r>
      <w:r w:rsidRPr="005C4BF9">
        <w:rPr>
          <w:snapToGrid w:val="0"/>
          <w:kern w:val="22"/>
        </w:rPr>
        <w:t xml:space="preserve"> and ensure the full protection of environmental human rights defenders.</w:t>
      </w:r>
    </w:p>
    <w:p w14:paraId="1C205096" w14:textId="77777777" w:rsidR="006B4009" w:rsidRPr="005C4BF9" w:rsidRDefault="006B4009" w:rsidP="00AC1BB4">
      <w:pPr>
        <w:pStyle w:val="CBDH4"/>
        <w:tabs>
          <w:tab w:val="clear" w:pos="567"/>
        </w:tabs>
        <w:ind w:left="1134" w:firstLine="0"/>
        <w:rPr>
          <w:snapToGrid w:val="0"/>
          <w:kern w:val="22"/>
        </w:rPr>
      </w:pPr>
      <w:r w:rsidRPr="007D1063">
        <w:rPr>
          <w:snapToGrid w:val="0"/>
        </w:rPr>
        <w:t>Target</w:t>
      </w:r>
      <w:r w:rsidRPr="005C4BF9">
        <w:rPr>
          <w:snapToGrid w:val="0"/>
          <w:kern w:val="22"/>
        </w:rPr>
        <w:t xml:space="preserve"> 23</w:t>
      </w:r>
    </w:p>
    <w:p w14:paraId="719D3D7C" w14:textId="2BF68439" w:rsidR="008A1499" w:rsidRPr="005C4BF9" w:rsidRDefault="006B4009" w:rsidP="007D1063">
      <w:pPr>
        <w:pStyle w:val="CBDNormalNoNumber"/>
        <w:tabs>
          <w:tab w:val="clear" w:pos="567"/>
        </w:tabs>
        <w:ind w:left="1134"/>
      </w:pPr>
      <w:r w:rsidRPr="005C4BF9">
        <w:rPr>
          <w:snapToGrid w:val="0"/>
          <w:kern w:val="22"/>
        </w:rPr>
        <w:t>10.</w:t>
      </w:r>
      <w:r w:rsidRPr="005C4BF9">
        <w:rPr>
          <w:snapToGrid w:val="0"/>
          <w:kern w:val="22"/>
        </w:rPr>
        <w:tab/>
        <w:t xml:space="preserve">The </w:t>
      </w:r>
      <w:r w:rsidR="00345041" w:rsidRPr="005C4BF9">
        <w:t xml:space="preserve">Global Environment Facility </w:t>
      </w:r>
      <w:r w:rsidRPr="005C4BF9">
        <w:rPr>
          <w:snapToGrid w:val="0"/>
          <w:kern w:val="22"/>
        </w:rPr>
        <w:t>should provide support to eligible Parties to enable them to implement the Framework through a gender-responsive approach, where</w:t>
      </w:r>
      <w:r w:rsidR="001A3AA3">
        <w:rPr>
          <w:snapToGrid w:val="0"/>
          <w:kern w:val="22"/>
        </w:rPr>
        <w:t>by</w:t>
      </w:r>
      <w:r w:rsidRPr="005C4BF9">
        <w:rPr>
          <w:snapToGrid w:val="0"/>
          <w:kern w:val="22"/>
        </w:rPr>
        <w:t xml:space="preserve"> all women and girls have equal opportunity and capacity to contribute to the three objectives of the Convention, including by recognizing their equal rights and access to land and natural resources and </w:t>
      </w:r>
      <w:r w:rsidRPr="007D1063">
        <w:rPr>
          <w:snapToGrid w:val="0"/>
        </w:rPr>
        <w:t>their</w:t>
      </w:r>
      <w:r w:rsidRPr="005C4BF9">
        <w:rPr>
          <w:snapToGrid w:val="0"/>
          <w:kern w:val="22"/>
        </w:rPr>
        <w:t xml:space="preserve"> full, equitable, meaningful and informed participation and leadership at all levels of action, engagement, policy and decision-making related to biodiversity.</w:t>
      </w:r>
      <w:r w:rsidR="008C0FA8" w:rsidRPr="005C4BF9">
        <w:t xml:space="preserve"> </w:t>
      </w:r>
    </w:p>
    <w:p w14:paraId="4C3CEEA1" w14:textId="77777777" w:rsidR="00D029D2" w:rsidRPr="005C4BF9" w:rsidRDefault="00D029D2" w:rsidP="00A111D1">
      <w:pPr>
        <w:pStyle w:val="Para1"/>
        <w:numPr>
          <w:ilvl w:val="0"/>
          <w:numId w:val="0"/>
        </w:numPr>
        <w:ind w:left="567"/>
        <w:jc w:val="center"/>
        <w:rPr>
          <w:szCs w:val="22"/>
        </w:rPr>
        <w:sectPr w:rsidR="00D029D2" w:rsidRPr="005C4BF9" w:rsidSect="00447F4A">
          <w:headerReference w:type="even" r:id="rId35"/>
          <w:headerReference w:type="default" r:id="rId36"/>
          <w:footerReference w:type="even" r:id="rId37"/>
          <w:footerReference w:type="default" r:id="rId38"/>
          <w:pgSz w:w="12240" w:h="15840"/>
          <w:pgMar w:top="567" w:right="1440" w:bottom="1134" w:left="1440" w:header="709" w:footer="709" w:gutter="0"/>
          <w:cols w:space="708"/>
          <w:titlePg/>
          <w:docGrid w:linePitch="360"/>
        </w:sectPr>
      </w:pPr>
    </w:p>
    <w:p w14:paraId="589B8741" w14:textId="77777777" w:rsidR="00D029D2" w:rsidRPr="005C4BF9" w:rsidRDefault="00D029D2" w:rsidP="00D029D2">
      <w:pPr>
        <w:pStyle w:val="CBDAnnex"/>
      </w:pPr>
      <w:r w:rsidRPr="005C4BF9">
        <w:lastRenderedPageBreak/>
        <w:t>Annex</w:t>
      </w:r>
    </w:p>
    <w:p w14:paraId="61A0B09D" w14:textId="77777777" w:rsidR="00D029D2" w:rsidRPr="005C4BF9" w:rsidRDefault="00D029D2" w:rsidP="00D029D2">
      <w:pPr>
        <w:pStyle w:val="CBDTitle"/>
        <w:rPr>
          <w:lang w:bidi="ar-SY"/>
        </w:rPr>
      </w:pPr>
      <w:r w:rsidRPr="005C4BF9">
        <w:rPr>
          <w:lang w:bidi="ar-SY"/>
        </w:rPr>
        <w:t>Estimated extrabudgetary resource requirements</w:t>
      </w:r>
    </w:p>
    <w:p w14:paraId="6CA4555E" w14:textId="5D8A20A4" w:rsidR="00D029D2" w:rsidRPr="005C4BF9" w:rsidRDefault="00D029D2" w:rsidP="00D029D2">
      <w:pPr>
        <w:pStyle w:val="CBDNormalNoNumber"/>
        <w:rPr>
          <w:lang w:bidi="ar-SY"/>
        </w:rPr>
      </w:pPr>
      <w:r w:rsidRPr="005C4BF9">
        <w:rPr>
          <w:lang w:bidi="ar-SY"/>
        </w:rPr>
        <w:t xml:space="preserve">The table below has been prepared to show the estimated extrabudgetary resource requirements for the activities requested of the Secretariat, as outlined in the draft </w:t>
      </w:r>
      <w:r w:rsidRPr="005C4BF9">
        <w:t>recommendation, in support of its consideration</w:t>
      </w:r>
      <w:r w:rsidRPr="005C4BF9">
        <w:rPr>
          <w:lang w:bidi="ar-SY"/>
        </w:rPr>
        <w:t>.</w:t>
      </w:r>
      <w:bookmarkStart w:id="8" w:name="_Hlk216086750"/>
      <w:r w:rsidRPr="005C4BF9">
        <w:rPr>
          <w:lang w:bidi="ar-SY"/>
        </w:rPr>
        <w:t xml:space="preserve"> The present </w:t>
      </w:r>
      <w:r w:rsidRPr="00AC1BB4">
        <w:t>annex is not part of the draft recommendation submitted for consideration by the Subsidiary Body</w:t>
      </w:r>
      <w:r w:rsidR="00B766C6">
        <w:t xml:space="preserve"> on </w:t>
      </w:r>
      <w:r w:rsidR="00F97A11">
        <w:t>Implementation</w:t>
      </w:r>
      <w:r w:rsidRPr="00AC1BB4">
        <w:t>.</w:t>
      </w:r>
    </w:p>
    <w:p w14:paraId="776BEB49" w14:textId="21A47F05" w:rsidR="00D029D2" w:rsidRPr="005C4BF9" w:rsidRDefault="00B9312E" w:rsidP="00AC1BB4">
      <w:pPr>
        <w:pStyle w:val="CBDTableTitle"/>
        <w:ind w:left="0"/>
      </w:pPr>
      <w:r>
        <w:tab/>
      </w:r>
      <w:r w:rsidR="00D029D2" w:rsidRPr="005C4BF9">
        <w:t>Extrabudgetary resource requirements</w:t>
      </w:r>
    </w:p>
    <w:p w14:paraId="022E3E58" w14:textId="5EE421B9" w:rsidR="00D029D2" w:rsidRPr="005C4BF9" w:rsidRDefault="00B9312E" w:rsidP="00D029D2">
      <w:pPr>
        <w:spacing w:before="120" w:after="120"/>
        <w:rPr>
          <w:iCs/>
        </w:rPr>
      </w:pPr>
      <w:r>
        <w:rPr>
          <w:iCs/>
          <w:sz w:val="18"/>
          <w:szCs w:val="18"/>
        </w:rPr>
        <w:tab/>
      </w:r>
      <w:r w:rsidR="00D029D2" w:rsidRPr="005C4BF9">
        <w:rPr>
          <w:iCs/>
          <w:sz w:val="18"/>
          <w:szCs w:val="18"/>
        </w:rPr>
        <w:t>(United States dollars)</w:t>
      </w:r>
    </w:p>
    <w:tbl>
      <w:tblPr>
        <w:tblW w:w="9923" w:type="dxa"/>
        <w:tblLayout w:type="fixed"/>
        <w:tblCellMar>
          <w:left w:w="0" w:type="dxa"/>
          <w:right w:w="0" w:type="dxa"/>
        </w:tblCellMar>
        <w:tblLook w:val="04A0" w:firstRow="1" w:lastRow="0" w:firstColumn="1" w:lastColumn="0" w:noHBand="0" w:noVBand="1"/>
      </w:tblPr>
      <w:tblGrid>
        <w:gridCol w:w="431"/>
        <w:gridCol w:w="3398"/>
        <w:gridCol w:w="1010"/>
        <w:gridCol w:w="887"/>
        <w:gridCol w:w="889"/>
        <w:gridCol w:w="895"/>
        <w:gridCol w:w="1282"/>
        <w:gridCol w:w="1131"/>
      </w:tblGrid>
      <w:tr w:rsidR="00D029D2" w:rsidRPr="005C4BF9" w14:paraId="59D220ED" w14:textId="77777777" w:rsidTr="0074572D">
        <w:trPr>
          <w:trHeight w:val="290"/>
        </w:trPr>
        <w:tc>
          <w:tcPr>
            <w:tcW w:w="217" w:type="pct"/>
            <w:tcBorders>
              <w:top w:val="single" w:sz="4" w:space="0" w:color="auto"/>
              <w:bottom w:val="single" w:sz="8" w:space="0" w:color="auto"/>
            </w:tcBorders>
            <w:vAlign w:val="bottom"/>
          </w:tcPr>
          <w:p w14:paraId="431A5BF5" w14:textId="77777777" w:rsidR="00D029D2" w:rsidRPr="00AC1BB4" w:rsidRDefault="00D029D2" w:rsidP="00AC1BB4">
            <w:pPr>
              <w:jc w:val="center"/>
              <w:rPr>
                <w:sz w:val="20"/>
                <w:szCs w:val="20"/>
              </w:rPr>
            </w:pPr>
            <w:r w:rsidRPr="00AC1BB4">
              <w:rPr>
                <w:i/>
                <w:iCs/>
                <w:sz w:val="20"/>
                <w:szCs w:val="20"/>
              </w:rPr>
              <w:t>OP</w:t>
            </w:r>
          </w:p>
        </w:tc>
        <w:tc>
          <w:tcPr>
            <w:tcW w:w="1712" w:type="pct"/>
            <w:tcBorders>
              <w:top w:val="single" w:sz="4" w:space="0" w:color="auto"/>
              <w:bottom w:val="single" w:sz="8" w:space="0" w:color="auto"/>
            </w:tcBorders>
            <w:noWrap/>
            <w:tcMar>
              <w:top w:w="0" w:type="dxa"/>
              <w:left w:w="108" w:type="dxa"/>
              <w:bottom w:w="0" w:type="dxa"/>
              <w:right w:w="108" w:type="dxa"/>
            </w:tcMar>
            <w:vAlign w:val="bottom"/>
          </w:tcPr>
          <w:p w14:paraId="6546A35D" w14:textId="77777777" w:rsidR="00D029D2" w:rsidRPr="00AC1BB4" w:rsidRDefault="00D029D2">
            <w:pPr>
              <w:jc w:val="left"/>
              <w:rPr>
                <w:sz w:val="20"/>
                <w:szCs w:val="20"/>
              </w:rPr>
            </w:pPr>
            <w:r w:rsidRPr="00AC1BB4">
              <w:rPr>
                <w:i/>
                <w:iCs/>
                <w:sz w:val="20"/>
                <w:szCs w:val="20"/>
              </w:rPr>
              <w:t>Activity</w:t>
            </w:r>
          </w:p>
        </w:tc>
        <w:tc>
          <w:tcPr>
            <w:tcW w:w="509" w:type="pct"/>
            <w:tcBorders>
              <w:top w:val="single" w:sz="4" w:space="0" w:color="auto"/>
              <w:bottom w:val="single" w:sz="8" w:space="0" w:color="auto"/>
            </w:tcBorders>
            <w:noWrap/>
            <w:tcMar>
              <w:top w:w="0" w:type="dxa"/>
              <w:left w:w="108" w:type="dxa"/>
              <w:bottom w:w="0" w:type="dxa"/>
              <w:right w:w="108" w:type="dxa"/>
            </w:tcMar>
            <w:vAlign w:val="bottom"/>
          </w:tcPr>
          <w:p w14:paraId="61F62410" w14:textId="2B3B521B" w:rsidR="00D029D2" w:rsidRPr="00AC1BB4" w:rsidRDefault="00D029D2">
            <w:pPr>
              <w:jc w:val="center"/>
              <w:rPr>
                <w:sz w:val="20"/>
                <w:szCs w:val="20"/>
              </w:rPr>
            </w:pPr>
            <w:r w:rsidRPr="00AC1BB4">
              <w:rPr>
                <w:i/>
                <w:iCs/>
                <w:sz w:val="20"/>
                <w:szCs w:val="20"/>
              </w:rPr>
              <w:t>Meeting costs</w:t>
            </w:r>
          </w:p>
        </w:tc>
        <w:tc>
          <w:tcPr>
            <w:tcW w:w="447" w:type="pct"/>
            <w:tcBorders>
              <w:top w:val="single" w:sz="4" w:space="0" w:color="auto"/>
              <w:bottom w:val="single" w:sz="8" w:space="0" w:color="auto"/>
            </w:tcBorders>
            <w:noWrap/>
            <w:tcMar>
              <w:top w:w="0" w:type="dxa"/>
              <w:left w:w="108" w:type="dxa"/>
              <w:bottom w:w="0" w:type="dxa"/>
              <w:right w:w="108" w:type="dxa"/>
            </w:tcMar>
            <w:vAlign w:val="bottom"/>
          </w:tcPr>
          <w:p w14:paraId="3AD26EA0" w14:textId="77777777" w:rsidR="00D029D2" w:rsidRPr="00AC1BB4" w:rsidRDefault="00D029D2">
            <w:pPr>
              <w:jc w:val="center"/>
              <w:rPr>
                <w:sz w:val="20"/>
                <w:szCs w:val="20"/>
              </w:rPr>
            </w:pPr>
            <w:r w:rsidRPr="00AC1BB4">
              <w:rPr>
                <w:i/>
                <w:iCs/>
                <w:sz w:val="20"/>
                <w:szCs w:val="20"/>
              </w:rPr>
              <w:t>Staff travel</w:t>
            </w:r>
          </w:p>
        </w:tc>
        <w:tc>
          <w:tcPr>
            <w:tcW w:w="448" w:type="pct"/>
            <w:tcBorders>
              <w:top w:val="single" w:sz="4" w:space="0" w:color="auto"/>
              <w:bottom w:val="single" w:sz="8" w:space="0" w:color="auto"/>
            </w:tcBorders>
            <w:noWrap/>
            <w:tcMar>
              <w:top w:w="0" w:type="dxa"/>
              <w:left w:w="108" w:type="dxa"/>
              <w:bottom w:w="0" w:type="dxa"/>
              <w:right w:w="108" w:type="dxa"/>
            </w:tcMar>
            <w:vAlign w:val="bottom"/>
          </w:tcPr>
          <w:p w14:paraId="35EAD0C9" w14:textId="1DC98FA8" w:rsidR="00D029D2" w:rsidRPr="00AC1BB4" w:rsidRDefault="00D029D2">
            <w:pPr>
              <w:jc w:val="center"/>
              <w:rPr>
                <w:sz w:val="20"/>
                <w:szCs w:val="20"/>
              </w:rPr>
            </w:pPr>
            <w:r w:rsidRPr="00AC1BB4">
              <w:rPr>
                <w:i/>
                <w:iCs/>
                <w:sz w:val="20"/>
                <w:szCs w:val="20"/>
              </w:rPr>
              <w:t xml:space="preserve">Staff </w:t>
            </w:r>
            <w:proofErr w:type="spellStart"/>
            <w:r w:rsidRPr="00AC1BB4">
              <w:rPr>
                <w:i/>
                <w:iCs/>
                <w:sz w:val="20"/>
                <w:szCs w:val="20"/>
              </w:rPr>
              <w:t>costs</w:t>
            </w:r>
            <w:r w:rsidR="0020741B" w:rsidRPr="00AC1BB4">
              <w:rPr>
                <w:i/>
                <w:iCs/>
                <w:sz w:val="20"/>
                <w:szCs w:val="20"/>
                <w:vertAlign w:val="superscript"/>
              </w:rPr>
              <w:t>a</w:t>
            </w:r>
            <w:proofErr w:type="spellEnd"/>
          </w:p>
        </w:tc>
        <w:tc>
          <w:tcPr>
            <w:tcW w:w="451" w:type="pct"/>
            <w:tcBorders>
              <w:top w:val="single" w:sz="4" w:space="0" w:color="auto"/>
              <w:bottom w:val="single" w:sz="8" w:space="0" w:color="auto"/>
            </w:tcBorders>
            <w:noWrap/>
            <w:tcMar>
              <w:top w:w="0" w:type="dxa"/>
              <w:left w:w="108" w:type="dxa"/>
              <w:bottom w:w="0" w:type="dxa"/>
              <w:right w:w="108" w:type="dxa"/>
            </w:tcMar>
            <w:vAlign w:val="bottom"/>
          </w:tcPr>
          <w:p w14:paraId="0C586EA3" w14:textId="77777777" w:rsidR="00D029D2" w:rsidRPr="00AC1BB4" w:rsidRDefault="00D029D2">
            <w:pPr>
              <w:jc w:val="center"/>
              <w:rPr>
                <w:sz w:val="20"/>
                <w:szCs w:val="20"/>
              </w:rPr>
            </w:pPr>
            <w:r w:rsidRPr="00AC1BB4">
              <w:rPr>
                <w:i/>
                <w:iCs/>
                <w:sz w:val="20"/>
                <w:szCs w:val="20"/>
              </w:rPr>
              <w:t>Subtotal</w:t>
            </w:r>
          </w:p>
        </w:tc>
        <w:tc>
          <w:tcPr>
            <w:tcW w:w="646" w:type="pct"/>
            <w:tcBorders>
              <w:top w:val="single" w:sz="4" w:space="0" w:color="auto"/>
              <w:bottom w:val="single" w:sz="8" w:space="0" w:color="auto"/>
            </w:tcBorders>
            <w:noWrap/>
            <w:tcMar>
              <w:top w:w="0" w:type="dxa"/>
              <w:left w:w="108" w:type="dxa"/>
              <w:bottom w:w="0" w:type="dxa"/>
              <w:right w:w="108" w:type="dxa"/>
            </w:tcMar>
          </w:tcPr>
          <w:p w14:paraId="37991EDC" w14:textId="77777777" w:rsidR="00D029D2" w:rsidRPr="00AC1BB4" w:rsidRDefault="00D029D2">
            <w:pPr>
              <w:jc w:val="center"/>
              <w:rPr>
                <w:sz w:val="20"/>
                <w:szCs w:val="20"/>
              </w:rPr>
            </w:pPr>
            <w:r w:rsidRPr="00AC1BB4">
              <w:rPr>
                <w:i/>
                <w:iCs/>
                <w:sz w:val="20"/>
                <w:szCs w:val="20"/>
              </w:rPr>
              <w:t xml:space="preserve">PSC </w:t>
            </w:r>
            <w:r w:rsidRPr="00AC1BB4">
              <w:rPr>
                <w:i/>
                <w:iCs/>
                <w:sz w:val="20"/>
                <w:szCs w:val="20"/>
              </w:rPr>
              <w:br/>
              <w:t>(13 per cent)</w:t>
            </w:r>
          </w:p>
        </w:tc>
        <w:tc>
          <w:tcPr>
            <w:tcW w:w="570" w:type="pct"/>
            <w:tcBorders>
              <w:top w:val="single" w:sz="4" w:space="0" w:color="auto"/>
              <w:bottom w:val="single" w:sz="8" w:space="0" w:color="auto"/>
            </w:tcBorders>
            <w:noWrap/>
            <w:tcMar>
              <w:top w:w="0" w:type="dxa"/>
              <w:left w:w="108" w:type="dxa"/>
              <w:bottom w:w="0" w:type="dxa"/>
              <w:right w:w="108" w:type="dxa"/>
            </w:tcMar>
            <w:vAlign w:val="bottom"/>
          </w:tcPr>
          <w:p w14:paraId="0841A7E1" w14:textId="77777777" w:rsidR="00D029D2" w:rsidRPr="00AC1BB4" w:rsidRDefault="00D029D2">
            <w:pPr>
              <w:jc w:val="right"/>
              <w:rPr>
                <w:i/>
                <w:iCs/>
                <w:sz w:val="20"/>
                <w:szCs w:val="20"/>
              </w:rPr>
            </w:pPr>
            <w:r w:rsidRPr="00AC1BB4">
              <w:rPr>
                <w:i/>
                <w:iCs/>
                <w:sz w:val="20"/>
                <w:szCs w:val="20"/>
              </w:rPr>
              <w:t>Total</w:t>
            </w:r>
          </w:p>
        </w:tc>
      </w:tr>
      <w:tr w:rsidR="0074572D" w:rsidRPr="005C4BF9" w14:paraId="3889BC41" w14:textId="77777777" w:rsidTr="0074572D">
        <w:trPr>
          <w:trHeight w:val="290"/>
        </w:trPr>
        <w:tc>
          <w:tcPr>
            <w:tcW w:w="217" w:type="pct"/>
            <w:tcBorders>
              <w:top w:val="single" w:sz="8" w:space="0" w:color="auto"/>
            </w:tcBorders>
          </w:tcPr>
          <w:p w14:paraId="6D461B28" w14:textId="5444733F" w:rsidR="0074572D" w:rsidRPr="00AC1BB4" w:rsidRDefault="0074572D" w:rsidP="00AC1BB4">
            <w:pPr>
              <w:jc w:val="right"/>
              <w:rPr>
                <w:sz w:val="20"/>
                <w:szCs w:val="20"/>
              </w:rPr>
            </w:pPr>
            <w:r>
              <w:rPr>
                <w:sz w:val="20"/>
                <w:szCs w:val="20"/>
              </w:rPr>
              <w:t>8 (b)</w:t>
            </w:r>
          </w:p>
        </w:tc>
        <w:tc>
          <w:tcPr>
            <w:tcW w:w="1712" w:type="pct"/>
            <w:tcBorders>
              <w:top w:val="single" w:sz="8" w:space="0" w:color="auto"/>
            </w:tcBorders>
            <w:noWrap/>
            <w:tcMar>
              <w:top w:w="0" w:type="dxa"/>
              <w:left w:w="108" w:type="dxa"/>
              <w:bottom w:w="0" w:type="dxa"/>
              <w:right w:w="108" w:type="dxa"/>
            </w:tcMar>
            <w:vAlign w:val="center"/>
          </w:tcPr>
          <w:p w14:paraId="358CBF6C" w14:textId="5E5DDA2A" w:rsidR="0074572D" w:rsidRPr="00AC1BB4" w:rsidRDefault="0074572D" w:rsidP="0074572D">
            <w:pPr>
              <w:jc w:val="left"/>
              <w:rPr>
                <w:sz w:val="20"/>
                <w:szCs w:val="20"/>
                <w:highlight w:val="yellow"/>
              </w:rPr>
            </w:pPr>
            <w:r w:rsidRPr="001912A6">
              <w:rPr>
                <w:sz w:val="20"/>
                <w:szCs w:val="20"/>
              </w:rPr>
              <w:t>Preparation of a report on the full assessment of the amount of funds needed for the implementation of the Convention and its Protocols for the tenth replenishment period of the Global Environment Facility Trust Fund</w:t>
            </w:r>
          </w:p>
        </w:tc>
        <w:tc>
          <w:tcPr>
            <w:tcW w:w="509" w:type="pct"/>
            <w:tcBorders>
              <w:top w:val="single" w:sz="8" w:space="0" w:color="auto"/>
            </w:tcBorders>
            <w:noWrap/>
            <w:tcMar>
              <w:top w:w="0" w:type="dxa"/>
              <w:left w:w="108" w:type="dxa"/>
              <w:bottom w:w="0" w:type="dxa"/>
              <w:right w:w="108" w:type="dxa"/>
            </w:tcMar>
            <w:vAlign w:val="bottom"/>
          </w:tcPr>
          <w:p w14:paraId="73986FAB" w14:textId="156037DE" w:rsidR="0074572D" w:rsidRPr="00AC1BB4" w:rsidRDefault="008F187B" w:rsidP="0074572D">
            <w:pPr>
              <w:jc w:val="right"/>
              <w:rPr>
                <w:sz w:val="20"/>
                <w:szCs w:val="20"/>
              </w:rPr>
            </w:pPr>
            <w:r>
              <w:rPr>
                <w:sz w:val="20"/>
                <w:szCs w:val="20"/>
              </w:rPr>
              <w:t>–</w:t>
            </w:r>
          </w:p>
        </w:tc>
        <w:tc>
          <w:tcPr>
            <w:tcW w:w="447" w:type="pct"/>
            <w:tcBorders>
              <w:top w:val="single" w:sz="8" w:space="0" w:color="auto"/>
            </w:tcBorders>
            <w:noWrap/>
            <w:tcMar>
              <w:top w:w="0" w:type="dxa"/>
              <w:left w:w="108" w:type="dxa"/>
              <w:bottom w:w="0" w:type="dxa"/>
              <w:right w:w="108" w:type="dxa"/>
            </w:tcMar>
            <w:vAlign w:val="bottom"/>
          </w:tcPr>
          <w:p w14:paraId="3A00E05E" w14:textId="7C565F70" w:rsidR="0074572D" w:rsidRPr="00AC1BB4" w:rsidRDefault="008F187B" w:rsidP="0074572D">
            <w:pPr>
              <w:jc w:val="right"/>
              <w:rPr>
                <w:sz w:val="20"/>
                <w:szCs w:val="20"/>
              </w:rPr>
            </w:pPr>
            <w:r>
              <w:rPr>
                <w:sz w:val="20"/>
                <w:szCs w:val="20"/>
              </w:rPr>
              <w:t>20 000</w:t>
            </w:r>
          </w:p>
        </w:tc>
        <w:tc>
          <w:tcPr>
            <w:tcW w:w="448" w:type="pct"/>
            <w:tcBorders>
              <w:top w:val="single" w:sz="8" w:space="0" w:color="auto"/>
            </w:tcBorders>
            <w:noWrap/>
            <w:tcMar>
              <w:top w:w="0" w:type="dxa"/>
              <w:left w:w="108" w:type="dxa"/>
              <w:bottom w:w="0" w:type="dxa"/>
              <w:right w:w="108" w:type="dxa"/>
            </w:tcMar>
            <w:vAlign w:val="bottom"/>
          </w:tcPr>
          <w:p w14:paraId="4EAC49B1" w14:textId="52E94BD8" w:rsidR="0074572D" w:rsidRPr="00AC1BB4" w:rsidRDefault="00F25F1C" w:rsidP="0074572D">
            <w:pPr>
              <w:jc w:val="right"/>
              <w:rPr>
                <w:sz w:val="20"/>
                <w:szCs w:val="20"/>
              </w:rPr>
            </w:pPr>
            <w:r>
              <w:rPr>
                <w:sz w:val="20"/>
                <w:szCs w:val="20"/>
              </w:rPr>
              <w:t>100 000</w:t>
            </w:r>
          </w:p>
        </w:tc>
        <w:tc>
          <w:tcPr>
            <w:tcW w:w="451" w:type="pct"/>
            <w:tcBorders>
              <w:top w:val="single" w:sz="8" w:space="0" w:color="auto"/>
            </w:tcBorders>
            <w:noWrap/>
            <w:tcMar>
              <w:top w:w="0" w:type="dxa"/>
              <w:left w:w="108" w:type="dxa"/>
              <w:bottom w:w="0" w:type="dxa"/>
              <w:right w:w="108" w:type="dxa"/>
            </w:tcMar>
            <w:vAlign w:val="bottom"/>
          </w:tcPr>
          <w:p w14:paraId="4293F972" w14:textId="510B19A1" w:rsidR="0074572D" w:rsidRPr="00AC1BB4" w:rsidRDefault="00381855" w:rsidP="0074572D">
            <w:pPr>
              <w:jc w:val="right"/>
              <w:rPr>
                <w:sz w:val="20"/>
                <w:szCs w:val="20"/>
              </w:rPr>
            </w:pPr>
            <w:r>
              <w:rPr>
                <w:sz w:val="20"/>
                <w:szCs w:val="20"/>
              </w:rPr>
              <w:t>120 000</w:t>
            </w:r>
          </w:p>
        </w:tc>
        <w:tc>
          <w:tcPr>
            <w:tcW w:w="646" w:type="pct"/>
            <w:tcBorders>
              <w:top w:val="single" w:sz="8" w:space="0" w:color="auto"/>
            </w:tcBorders>
            <w:noWrap/>
            <w:tcMar>
              <w:top w:w="0" w:type="dxa"/>
              <w:left w:w="108" w:type="dxa"/>
              <w:bottom w:w="0" w:type="dxa"/>
              <w:right w:w="108" w:type="dxa"/>
            </w:tcMar>
            <w:vAlign w:val="bottom"/>
          </w:tcPr>
          <w:p w14:paraId="41D564B4" w14:textId="24503D71" w:rsidR="0074572D" w:rsidRPr="00AC1BB4" w:rsidRDefault="00381855" w:rsidP="0074572D">
            <w:pPr>
              <w:jc w:val="right"/>
              <w:rPr>
                <w:sz w:val="20"/>
                <w:szCs w:val="20"/>
              </w:rPr>
            </w:pPr>
            <w:r>
              <w:rPr>
                <w:sz w:val="20"/>
                <w:szCs w:val="20"/>
              </w:rPr>
              <w:t>15 600</w:t>
            </w:r>
          </w:p>
        </w:tc>
        <w:tc>
          <w:tcPr>
            <w:tcW w:w="570" w:type="pct"/>
            <w:tcBorders>
              <w:top w:val="single" w:sz="8" w:space="0" w:color="auto"/>
            </w:tcBorders>
            <w:noWrap/>
            <w:tcMar>
              <w:top w:w="0" w:type="dxa"/>
              <w:left w:w="108" w:type="dxa"/>
              <w:bottom w:w="0" w:type="dxa"/>
              <w:right w:w="108" w:type="dxa"/>
            </w:tcMar>
            <w:vAlign w:val="bottom"/>
          </w:tcPr>
          <w:p w14:paraId="32852283" w14:textId="31E7711B" w:rsidR="0074572D" w:rsidRPr="00AC1BB4" w:rsidRDefault="00381855" w:rsidP="0074572D">
            <w:pPr>
              <w:jc w:val="right"/>
              <w:rPr>
                <w:sz w:val="20"/>
                <w:szCs w:val="20"/>
              </w:rPr>
            </w:pPr>
            <w:r>
              <w:rPr>
                <w:sz w:val="20"/>
                <w:szCs w:val="20"/>
              </w:rPr>
              <w:t>135 600</w:t>
            </w:r>
          </w:p>
        </w:tc>
      </w:tr>
      <w:tr w:rsidR="008F187B" w:rsidRPr="005C4BF9" w14:paraId="4BE27BA6" w14:textId="77777777" w:rsidTr="0074572D">
        <w:trPr>
          <w:trHeight w:val="290"/>
        </w:trPr>
        <w:tc>
          <w:tcPr>
            <w:tcW w:w="217" w:type="pct"/>
            <w:tcBorders>
              <w:bottom w:val="single" w:sz="4" w:space="0" w:color="auto"/>
            </w:tcBorders>
          </w:tcPr>
          <w:p w14:paraId="1707DA17" w14:textId="05CA535C" w:rsidR="008F187B" w:rsidRPr="00AC1BB4" w:rsidRDefault="008F187B" w:rsidP="00AC1BB4">
            <w:pPr>
              <w:jc w:val="right"/>
              <w:rPr>
                <w:sz w:val="20"/>
                <w:szCs w:val="20"/>
              </w:rPr>
            </w:pPr>
            <w:r>
              <w:rPr>
                <w:sz w:val="20"/>
                <w:szCs w:val="20"/>
              </w:rPr>
              <w:t>8 (d)</w:t>
            </w:r>
          </w:p>
        </w:tc>
        <w:tc>
          <w:tcPr>
            <w:tcW w:w="1712" w:type="pct"/>
            <w:tcBorders>
              <w:bottom w:val="single" w:sz="4" w:space="0" w:color="auto"/>
            </w:tcBorders>
            <w:noWrap/>
            <w:tcMar>
              <w:top w:w="0" w:type="dxa"/>
              <w:left w:w="108" w:type="dxa"/>
              <w:bottom w:w="0" w:type="dxa"/>
              <w:right w:w="108" w:type="dxa"/>
            </w:tcMar>
            <w:vAlign w:val="bottom"/>
          </w:tcPr>
          <w:p w14:paraId="23465AFB" w14:textId="490A971F" w:rsidR="008F187B" w:rsidRPr="00AC1BB4" w:rsidRDefault="008F187B" w:rsidP="008F187B">
            <w:pPr>
              <w:jc w:val="left"/>
              <w:rPr>
                <w:sz w:val="20"/>
                <w:szCs w:val="20"/>
                <w:highlight w:val="yellow"/>
              </w:rPr>
            </w:pPr>
            <w:r w:rsidRPr="001912A6">
              <w:rPr>
                <w:sz w:val="20"/>
                <w:szCs w:val="20"/>
              </w:rPr>
              <w:t>Development of, in consultation with relevant financial institutions, strategic options to strengthen existing financial institutions</w:t>
            </w:r>
          </w:p>
        </w:tc>
        <w:tc>
          <w:tcPr>
            <w:tcW w:w="509" w:type="pct"/>
            <w:tcBorders>
              <w:bottom w:val="single" w:sz="4" w:space="0" w:color="auto"/>
            </w:tcBorders>
            <w:noWrap/>
            <w:tcMar>
              <w:top w:w="0" w:type="dxa"/>
              <w:left w:w="108" w:type="dxa"/>
              <w:bottom w:w="0" w:type="dxa"/>
              <w:right w:w="108" w:type="dxa"/>
            </w:tcMar>
            <w:vAlign w:val="bottom"/>
          </w:tcPr>
          <w:p w14:paraId="5D1D129E" w14:textId="54851558" w:rsidR="008F187B" w:rsidRPr="00AC1BB4" w:rsidRDefault="008F187B" w:rsidP="008F187B">
            <w:pPr>
              <w:jc w:val="right"/>
              <w:rPr>
                <w:sz w:val="20"/>
                <w:szCs w:val="20"/>
              </w:rPr>
            </w:pPr>
            <w:r>
              <w:rPr>
                <w:sz w:val="20"/>
                <w:szCs w:val="20"/>
              </w:rPr>
              <w:t>–</w:t>
            </w:r>
          </w:p>
        </w:tc>
        <w:tc>
          <w:tcPr>
            <w:tcW w:w="447" w:type="pct"/>
            <w:tcBorders>
              <w:bottom w:val="single" w:sz="4" w:space="0" w:color="auto"/>
            </w:tcBorders>
            <w:noWrap/>
            <w:tcMar>
              <w:top w:w="0" w:type="dxa"/>
              <w:left w:w="108" w:type="dxa"/>
              <w:bottom w:w="0" w:type="dxa"/>
              <w:right w:w="108" w:type="dxa"/>
            </w:tcMar>
            <w:vAlign w:val="bottom"/>
          </w:tcPr>
          <w:p w14:paraId="3F602385" w14:textId="31CEB60F" w:rsidR="008F187B" w:rsidRPr="00AC1BB4" w:rsidRDefault="008F187B" w:rsidP="008F187B">
            <w:pPr>
              <w:jc w:val="right"/>
              <w:rPr>
                <w:sz w:val="20"/>
                <w:szCs w:val="20"/>
              </w:rPr>
            </w:pPr>
            <w:r>
              <w:rPr>
                <w:sz w:val="20"/>
                <w:szCs w:val="20"/>
              </w:rPr>
              <w:t>20 000</w:t>
            </w:r>
          </w:p>
        </w:tc>
        <w:tc>
          <w:tcPr>
            <w:tcW w:w="448" w:type="pct"/>
            <w:tcBorders>
              <w:bottom w:val="single" w:sz="4" w:space="0" w:color="auto"/>
            </w:tcBorders>
            <w:noWrap/>
            <w:tcMar>
              <w:top w:w="0" w:type="dxa"/>
              <w:left w:w="108" w:type="dxa"/>
              <w:bottom w:w="0" w:type="dxa"/>
              <w:right w:w="108" w:type="dxa"/>
            </w:tcMar>
            <w:vAlign w:val="bottom"/>
          </w:tcPr>
          <w:p w14:paraId="663F8346" w14:textId="3AA7E9ED" w:rsidR="008F187B" w:rsidRPr="00AC1BB4" w:rsidRDefault="00F25F1C" w:rsidP="008F187B">
            <w:pPr>
              <w:jc w:val="right"/>
              <w:rPr>
                <w:sz w:val="20"/>
                <w:szCs w:val="20"/>
              </w:rPr>
            </w:pPr>
            <w:r>
              <w:rPr>
                <w:sz w:val="20"/>
                <w:szCs w:val="20"/>
              </w:rPr>
              <w:t>50 000</w:t>
            </w:r>
          </w:p>
        </w:tc>
        <w:tc>
          <w:tcPr>
            <w:tcW w:w="451" w:type="pct"/>
            <w:tcBorders>
              <w:bottom w:val="single" w:sz="4" w:space="0" w:color="auto"/>
            </w:tcBorders>
            <w:noWrap/>
            <w:tcMar>
              <w:top w:w="0" w:type="dxa"/>
              <w:left w:w="108" w:type="dxa"/>
              <w:bottom w:w="0" w:type="dxa"/>
              <w:right w:w="108" w:type="dxa"/>
            </w:tcMar>
            <w:vAlign w:val="bottom"/>
          </w:tcPr>
          <w:p w14:paraId="2D9C0C17" w14:textId="50EEBDD1" w:rsidR="008F187B" w:rsidRPr="00AC1BB4" w:rsidRDefault="00381855" w:rsidP="008F187B">
            <w:pPr>
              <w:jc w:val="right"/>
              <w:rPr>
                <w:sz w:val="20"/>
                <w:szCs w:val="20"/>
              </w:rPr>
            </w:pPr>
            <w:r>
              <w:rPr>
                <w:sz w:val="20"/>
                <w:szCs w:val="20"/>
              </w:rPr>
              <w:t>70 000</w:t>
            </w:r>
          </w:p>
        </w:tc>
        <w:tc>
          <w:tcPr>
            <w:tcW w:w="646" w:type="pct"/>
            <w:tcBorders>
              <w:bottom w:val="single" w:sz="4" w:space="0" w:color="auto"/>
            </w:tcBorders>
            <w:noWrap/>
            <w:tcMar>
              <w:top w:w="0" w:type="dxa"/>
              <w:left w:w="108" w:type="dxa"/>
              <w:bottom w:w="0" w:type="dxa"/>
              <w:right w:w="108" w:type="dxa"/>
            </w:tcMar>
            <w:vAlign w:val="bottom"/>
          </w:tcPr>
          <w:p w14:paraId="5688AB44" w14:textId="12C3D859" w:rsidR="008F187B" w:rsidRPr="00AC1BB4" w:rsidRDefault="00381855" w:rsidP="008F187B">
            <w:pPr>
              <w:jc w:val="right"/>
              <w:rPr>
                <w:sz w:val="20"/>
                <w:szCs w:val="20"/>
              </w:rPr>
            </w:pPr>
            <w:r>
              <w:rPr>
                <w:sz w:val="20"/>
                <w:szCs w:val="20"/>
              </w:rPr>
              <w:t>9 100</w:t>
            </w:r>
          </w:p>
        </w:tc>
        <w:tc>
          <w:tcPr>
            <w:tcW w:w="570" w:type="pct"/>
            <w:tcBorders>
              <w:bottom w:val="single" w:sz="4" w:space="0" w:color="auto"/>
            </w:tcBorders>
            <w:noWrap/>
            <w:tcMar>
              <w:top w:w="0" w:type="dxa"/>
              <w:left w:w="108" w:type="dxa"/>
              <w:bottom w:w="0" w:type="dxa"/>
              <w:right w:w="108" w:type="dxa"/>
            </w:tcMar>
            <w:vAlign w:val="bottom"/>
          </w:tcPr>
          <w:p w14:paraId="541F3288" w14:textId="57E80D51" w:rsidR="008F187B" w:rsidRPr="00AC1BB4" w:rsidRDefault="00381855" w:rsidP="008F187B">
            <w:pPr>
              <w:jc w:val="right"/>
              <w:rPr>
                <w:sz w:val="20"/>
                <w:szCs w:val="20"/>
              </w:rPr>
            </w:pPr>
            <w:r>
              <w:rPr>
                <w:sz w:val="20"/>
                <w:szCs w:val="20"/>
              </w:rPr>
              <w:t>79 100</w:t>
            </w:r>
          </w:p>
        </w:tc>
      </w:tr>
      <w:tr w:rsidR="008F187B" w:rsidRPr="005C4BF9" w14:paraId="2F1CB85D" w14:textId="77777777" w:rsidTr="0074572D">
        <w:trPr>
          <w:trHeight w:val="290"/>
        </w:trPr>
        <w:tc>
          <w:tcPr>
            <w:tcW w:w="217" w:type="pct"/>
            <w:tcBorders>
              <w:top w:val="single" w:sz="4" w:space="0" w:color="auto"/>
              <w:bottom w:val="single" w:sz="8" w:space="0" w:color="auto"/>
            </w:tcBorders>
          </w:tcPr>
          <w:p w14:paraId="4AAE6CE4" w14:textId="77777777" w:rsidR="008F187B" w:rsidRPr="00AC1BB4" w:rsidRDefault="008F187B" w:rsidP="00AC1BB4">
            <w:pPr>
              <w:jc w:val="right"/>
              <w:rPr>
                <w:sz w:val="20"/>
                <w:szCs w:val="20"/>
              </w:rPr>
            </w:pPr>
          </w:p>
        </w:tc>
        <w:tc>
          <w:tcPr>
            <w:tcW w:w="1712" w:type="pct"/>
            <w:tcBorders>
              <w:top w:val="single" w:sz="4" w:space="0" w:color="auto"/>
              <w:bottom w:val="single" w:sz="8" w:space="0" w:color="auto"/>
            </w:tcBorders>
            <w:noWrap/>
            <w:tcMar>
              <w:top w:w="0" w:type="dxa"/>
              <w:left w:w="108" w:type="dxa"/>
              <w:bottom w:w="0" w:type="dxa"/>
              <w:right w:w="108" w:type="dxa"/>
            </w:tcMar>
            <w:vAlign w:val="bottom"/>
          </w:tcPr>
          <w:p w14:paraId="20943BA6" w14:textId="77777777" w:rsidR="008F187B" w:rsidRPr="005C4BF9" w:rsidRDefault="008F187B" w:rsidP="008F187B">
            <w:pPr>
              <w:tabs>
                <w:tab w:val="clear" w:pos="567"/>
                <w:tab w:val="left" w:pos="230"/>
              </w:tabs>
              <w:jc w:val="left"/>
              <w:rPr>
                <w:sz w:val="20"/>
                <w:szCs w:val="20"/>
              </w:rPr>
            </w:pPr>
            <w:r w:rsidRPr="00AC1BB4">
              <w:rPr>
                <w:b/>
                <w:bCs/>
                <w:sz w:val="20"/>
                <w:szCs w:val="20"/>
              </w:rPr>
              <w:tab/>
              <w:t>Total</w:t>
            </w:r>
          </w:p>
        </w:tc>
        <w:tc>
          <w:tcPr>
            <w:tcW w:w="1404" w:type="pct"/>
            <w:gridSpan w:val="3"/>
            <w:tcBorders>
              <w:top w:val="single" w:sz="4" w:space="0" w:color="auto"/>
              <w:bottom w:val="single" w:sz="8" w:space="0" w:color="auto"/>
            </w:tcBorders>
            <w:vAlign w:val="bottom"/>
          </w:tcPr>
          <w:p w14:paraId="71C11A74" w14:textId="77777777" w:rsidR="008F187B" w:rsidRPr="00AC1BB4" w:rsidRDefault="008F187B" w:rsidP="008F187B">
            <w:pPr>
              <w:tabs>
                <w:tab w:val="clear" w:pos="1134"/>
              </w:tabs>
              <w:ind w:right="143"/>
              <w:jc w:val="right"/>
              <w:rPr>
                <w:b/>
                <w:bCs/>
                <w:sz w:val="20"/>
                <w:szCs w:val="20"/>
              </w:rPr>
            </w:pPr>
          </w:p>
        </w:tc>
        <w:tc>
          <w:tcPr>
            <w:tcW w:w="451" w:type="pct"/>
            <w:tcBorders>
              <w:top w:val="single" w:sz="4" w:space="0" w:color="auto"/>
              <w:bottom w:val="single" w:sz="8" w:space="0" w:color="auto"/>
            </w:tcBorders>
            <w:noWrap/>
            <w:tcMar>
              <w:top w:w="0" w:type="dxa"/>
              <w:left w:w="108" w:type="dxa"/>
              <w:bottom w:w="0" w:type="dxa"/>
              <w:right w:w="108" w:type="dxa"/>
            </w:tcMar>
            <w:vAlign w:val="bottom"/>
          </w:tcPr>
          <w:p w14:paraId="1820DB77" w14:textId="1E01BF8E" w:rsidR="008F187B" w:rsidRPr="00AC1BB4" w:rsidRDefault="00381855" w:rsidP="008F187B">
            <w:pPr>
              <w:jc w:val="right"/>
              <w:rPr>
                <w:b/>
                <w:bCs/>
                <w:sz w:val="20"/>
                <w:szCs w:val="20"/>
              </w:rPr>
            </w:pPr>
            <w:r w:rsidRPr="00AC1BB4">
              <w:rPr>
                <w:b/>
                <w:bCs/>
                <w:sz w:val="20"/>
                <w:szCs w:val="20"/>
              </w:rPr>
              <w:t>190 000</w:t>
            </w:r>
          </w:p>
        </w:tc>
        <w:tc>
          <w:tcPr>
            <w:tcW w:w="646" w:type="pct"/>
            <w:tcBorders>
              <w:top w:val="single" w:sz="4" w:space="0" w:color="auto"/>
              <w:bottom w:val="single" w:sz="8" w:space="0" w:color="auto"/>
            </w:tcBorders>
            <w:noWrap/>
            <w:tcMar>
              <w:top w:w="0" w:type="dxa"/>
              <w:left w:w="108" w:type="dxa"/>
              <w:bottom w:w="0" w:type="dxa"/>
              <w:right w:w="108" w:type="dxa"/>
            </w:tcMar>
            <w:vAlign w:val="bottom"/>
          </w:tcPr>
          <w:p w14:paraId="3F901981" w14:textId="22D1EDBC" w:rsidR="008F187B" w:rsidRPr="005C4BF9" w:rsidRDefault="00381855" w:rsidP="008F187B">
            <w:pPr>
              <w:jc w:val="right"/>
              <w:rPr>
                <w:b/>
                <w:bCs/>
                <w:sz w:val="20"/>
                <w:szCs w:val="20"/>
              </w:rPr>
            </w:pPr>
            <w:r>
              <w:rPr>
                <w:b/>
                <w:bCs/>
                <w:sz w:val="20"/>
                <w:szCs w:val="20"/>
              </w:rPr>
              <w:t>24 700</w:t>
            </w:r>
          </w:p>
        </w:tc>
        <w:tc>
          <w:tcPr>
            <w:tcW w:w="570" w:type="pct"/>
            <w:tcBorders>
              <w:top w:val="single" w:sz="4" w:space="0" w:color="auto"/>
              <w:bottom w:val="single" w:sz="8" w:space="0" w:color="auto"/>
            </w:tcBorders>
            <w:noWrap/>
            <w:tcMar>
              <w:top w:w="0" w:type="dxa"/>
              <w:left w:w="108" w:type="dxa"/>
              <w:bottom w:w="0" w:type="dxa"/>
              <w:right w:w="108" w:type="dxa"/>
            </w:tcMar>
            <w:vAlign w:val="bottom"/>
          </w:tcPr>
          <w:p w14:paraId="162F4953" w14:textId="75B0D074" w:rsidR="008F187B" w:rsidRPr="005C4BF9" w:rsidRDefault="00381855" w:rsidP="008F187B">
            <w:pPr>
              <w:ind w:right="-22"/>
              <w:jc w:val="right"/>
              <w:rPr>
                <w:b/>
                <w:bCs/>
                <w:sz w:val="20"/>
                <w:szCs w:val="20"/>
              </w:rPr>
            </w:pPr>
            <w:r>
              <w:rPr>
                <w:b/>
                <w:bCs/>
                <w:sz w:val="20"/>
                <w:szCs w:val="20"/>
              </w:rPr>
              <w:t>214 700</w:t>
            </w:r>
          </w:p>
        </w:tc>
      </w:tr>
    </w:tbl>
    <w:p w14:paraId="7BD99F00" w14:textId="77777777" w:rsidR="00D029D2" w:rsidRPr="005C4BF9" w:rsidRDefault="00D029D2" w:rsidP="00D029D2">
      <w:pPr>
        <w:spacing w:before="120"/>
        <w:ind w:firstLine="567"/>
        <w:rPr>
          <w:sz w:val="18"/>
          <w:szCs w:val="18"/>
        </w:rPr>
      </w:pPr>
      <w:r w:rsidRPr="005C4BF9">
        <w:rPr>
          <w:i/>
          <w:iCs/>
          <w:sz w:val="18"/>
          <w:szCs w:val="18"/>
        </w:rPr>
        <w:t>Abbreviations</w:t>
      </w:r>
      <w:r w:rsidRPr="005C4BF9">
        <w:rPr>
          <w:sz w:val="18"/>
          <w:szCs w:val="18"/>
        </w:rPr>
        <w:t>: PSC, programme support costs; OP, operative paragraph of the draft decision.</w:t>
      </w:r>
    </w:p>
    <w:p w14:paraId="62C71966" w14:textId="6479D784" w:rsidR="00D029D2" w:rsidRPr="005C4BF9" w:rsidRDefault="0020741B" w:rsidP="00AC1BB4">
      <w:pPr>
        <w:tabs>
          <w:tab w:val="left" w:pos="851"/>
        </w:tabs>
        <w:ind w:firstLine="567"/>
      </w:pPr>
      <w:r>
        <w:rPr>
          <w:i/>
          <w:iCs/>
          <w:sz w:val="18"/>
          <w:szCs w:val="18"/>
          <w:vertAlign w:val="superscript"/>
        </w:rPr>
        <w:t>a</w:t>
      </w:r>
      <w:r w:rsidR="00D029D2" w:rsidRPr="00AC1BB4">
        <w:rPr>
          <w:sz w:val="18"/>
          <w:szCs w:val="18"/>
        </w:rPr>
        <w:tab/>
        <w:t>Consultants, partners and additional staff.</w:t>
      </w:r>
    </w:p>
    <w:bookmarkEnd w:id="8"/>
    <w:p w14:paraId="34B24C7C" w14:textId="39507E13" w:rsidR="00233301" w:rsidRPr="005C4BF9" w:rsidRDefault="00054726" w:rsidP="00AC1BB4">
      <w:pPr>
        <w:pStyle w:val="Para10"/>
        <w:tabs>
          <w:tab w:val="clear" w:pos="643"/>
        </w:tabs>
        <w:ind w:left="567" w:firstLine="0"/>
        <w:jc w:val="center"/>
      </w:pPr>
      <w:r w:rsidRPr="009E7199">
        <w:t>__________</w:t>
      </w:r>
    </w:p>
    <w:sectPr w:rsidR="00233301" w:rsidRPr="005C4BF9" w:rsidSect="00AC1BB4">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012F7E8" w14:textId="77777777" w:rsidR="004D5403" w:rsidRPr="005C4BF9" w:rsidRDefault="004D5403" w:rsidP="00CF1848">
      <w:r w:rsidRPr="005C4BF9">
        <w:separator/>
      </w:r>
    </w:p>
  </w:endnote>
  <w:endnote w:type="continuationSeparator" w:id="0">
    <w:p w14:paraId="498BB855" w14:textId="77777777" w:rsidR="004D5403" w:rsidRPr="005C4BF9" w:rsidRDefault="004D5403"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0F2AEFC" w14:textId="77777777" w:rsidR="004D5403" w:rsidRPr="005C4BF9" w:rsidRDefault="004D5403" w:rsidP="00CF1848">
      <w:r w:rsidRPr="005C4BF9">
        <w:separator/>
      </w:r>
    </w:p>
  </w:footnote>
  <w:footnote w:type="continuationSeparator" w:id="0">
    <w:p w14:paraId="7A1836C8" w14:textId="77777777" w:rsidR="004D5403" w:rsidRPr="005C4BF9" w:rsidRDefault="004D5403" w:rsidP="00CF1848">
      <w:r w:rsidRPr="005C4BF9">
        <w:continuationSeparator/>
      </w:r>
    </w:p>
  </w:footnote>
  <w:footnote w:id="1">
    <w:p w14:paraId="79A1CAB3" w14:textId="63E24A9F" w:rsidR="00FD2482" w:rsidRPr="005C4BF9" w:rsidRDefault="00FD2482" w:rsidP="00FD2482">
      <w:pPr>
        <w:pStyle w:val="FootnoteText"/>
      </w:pPr>
      <w:r w:rsidRPr="005C4BF9">
        <w:rPr>
          <w:rStyle w:val="FootnoteReference"/>
        </w:rPr>
        <w:t>*</w:t>
      </w:r>
      <w:r w:rsidRPr="005C4BF9">
        <w:t xml:space="preserve"> </w:t>
      </w:r>
      <w:hyperlink r:id="rId1" w:history="1">
        <w:r w:rsidRPr="00BA603D">
          <w:rPr>
            <w:rStyle w:val="Hyperlink"/>
          </w:rPr>
          <w:t>CBD/SBI/6/1</w:t>
        </w:r>
      </w:hyperlink>
      <w:r w:rsidRPr="005C4BF9">
        <w:t>.</w:t>
      </w:r>
    </w:p>
  </w:footnote>
  <w:footnote w:id="2">
    <w:p w14:paraId="78F9C2C2" w14:textId="2255B6EE" w:rsidR="00606853" w:rsidRPr="005C4BF9" w:rsidRDefault="00606853" w:rsidP="00606853">
      <w:pPr>
        <w:pStyle w:val="FootnoteText"/>
      </w:pPr>
      <w:r w:rsidRPr="005C4BF9">
        <w:rPr>
          <w:rStyle w:val="FootnoteReference"/>
        </w:rPr>
        <w:footnoteRef/>
      </w:r>
      <w:r w:rsidRPr="005C4BF9">
        <w:t xml:space="preserve"> See the submission from the Plurinational State of Bolivia at </w:t>
      </w:r>
      <w:hyperlink r:id="rId2" w:history="1">
        <w:r w:rsidR="00471D83" w:rsidRPr="00D42D34">
          <w:rPr>
            <w:rStyle w:val="Hyperlink"/>
          </w:rPr>
          <w:t>www.cbd.int/doc/interventions/6717c9819a0ecc27c502d552/GEF%20Financial%20Mechanism.docx</w:t>
        </w:r>
      </w:hyperlink>
      <w:r w:rsidRPr="005C4BF9">
        <w:t>.</w:t>
      </w:r>
      <w:r w:rsidR="00471D83">
        <w:t xml:space="preserve"> </w:t>
      </w:r>
    </w:p>
  </w:footnote>
  <w:footnote w:id="3">
    <w:p w14:paraId="3C371F6A" w14:textId="5283D1B7" w:rsidR="00AE775F" w:rsidRPr="00AF2E06" w:rsidRDefault="00AE775F">
      <w:pPr>
        <w:pStyle w:val="FootnoteText"/>
      </w:pPr>
      <w:r w:rsidRPr="005C4BF9">
        <w:rPr>
          <w:rStyle w:val="FootnoteReference"/>
        </w:rPr>
        <w:footnoteRef/>
      </w:r>
      <w:r w:rsidR="00E83D10">
        <w:t xml:space="preserve"> </w:t>
      </w:r>
      <w:r w:rsidRPr="006D0982">
        <w:t>Almost 44</w:t>
      </w:r>
      <w:r w:rsidR="00026592">
        <w:t xml:space="preserve"> per cent</w:t>
      </w:r>
      <w:r w:rsidRPr="006D0982">
        <w:t xml:space="preserve"> of eligible Parties from the </w:t>
      </w:r>
      <w:r w:rsidRPr="00AC1BB4">
        <w:t>Africa</w:t>
      </w:r>
      <w:r w:rsidR="00FC1741">
        <w:t>n</w:t>
      </w:r>
      <w:r w:rsidRPr="00AC1BB4">
        <w:t xml:space="preserve"> </w:t>
      </w:r>
      <w:r w:rsidR="003B58D4">
        <w:t>r</w:t>
      </w:r>
      <w:r w:rsidRPr="00AC1BB4">
        <w:t xml:space="preserve">egional </w:t>
      </w:r>
      <w:r w:rsidR="003B58D4">
        <w:t>g</w:t>
      </w:r>
      <w:r w:rsidRPr="00AC1BB4">
        <w:t>roup</w:t>
      </w:r>
      <w:r w:rsidRPr="006D0982">
        <w:t>, 12</w:t>
      </w:r>
      <w:r w:rsidR="00026592">
        <w:t xml:space="preserve"> per cent</w:t>
      </w:r>
      <w:r w:rsidRPr="006D0982">
        <w:t xml:space="preserve"> from the </w:t>
      </w:r>
      <w:r w:rsidRPr="00AC1BB4">
        <w:t>Asia</w:t>
      </w:r>
      <w:r w:rsidR="00687F5B">
        <w:t>-</w:t>
      </w:r>
      <w:r w:rsidRPr="00AC1BB4">
        <w:t xml:space="preserve">Pacific </w:t>
      </w:r>
      <w:r w:rsidR="00687F5B">
        <w:t>r</w:t>
      </w:r>
      <w:r w:rsidRPr="00AC1BB4">
        <w:t xml:space="preserve">egional </w:t>
      </w:r>
      <w:r w:rsidR="00687F5B">
        <w:t>g</w:t>
      </w:r>
      <w:r w:rsidRPr="00AC1BB4">
        <w:t>roup</w:t>
      </w:r>
      <w:r w:rsidRPr="006D0982">
        <w:t>, 18</w:t>
      </w:r>
      <w:r w:rsidR="00026592">
        <w:t xml:space="preserve"> per cent</w:t>
      </w:r>
      <w:r w:rsidRPr="006D0982">
        <w:t xml:space="preserve"> from the Eastern Europe</w:t>
      </w:r>
      <w:r w:rsidR="00687F5B">
        <w:t>an</w:t>
      </w:r>
      <w:r w:rsidRPr="006D0982">
        <w:t xml:space="preserve"> </w:t>
      </w:r>
      <w:r w:rsidR="00BF3F8C">
        <w:t>r</w:t>
      </w:r>
      <w:r w:rsidRPr="006D0982">
        <w:t xml:space="preserve">egional </w:t>
      </w:r>
      <w:r w:rsidR="00BF3F8C">
        <w:t>g</w:t>
      </w:r>
      <w:r w:rsidRPr="006D0982">
        <w:t>roup and 39</w:t>
      </w:r>
      <w:r w:rsidR="00026592">
        <w:t xml:space="preserve"> per cent</w:t>
      </w:r>
      <w:r w:rsidR="00010019">
        <w:t xml:space="preserve"> from</w:t>
      </w:r>
      <w:r w:rsidRPr="006D0982">
        <w:t xml:space="preserve"> the Latin America</w:t>
      </w:r>
      <w:r w:rsidR="00BF3F8C">
        <w:t>n</w:t>
      </w:r>
      <w:r w:rsidRPr="006D0982">
        <w:t xml:space="preserve"> and Caribbean </w:t>
      </w:r>
      <w:r w:rsidR="00BF3F8C">
        <w:t>r</w:t>
      </w:r>
      <w:r w:rsidRPr="006D0982">
        <w:t xml:space="preserve">egional </w:t>
      </w:r>
      <w:r w:rsidR="001777F7">
        <w:t>g</w:t>
      </w:r>
      <w:r w:rsidRPr="006D0982">
        <w:t xml:space="preserve">roup submitted </w:t>
      </w:r>
      <w:r w:rsidR="007470F5">
        <w:t xml:space="preserve">information on </w:t>
      </w:r>
      <w:r w:rsidRPr="006D0982">
        <w:t>their needs.</w:t>
      </w:r>
    </w:p>
  </w:footnote>
  <w:footnote w:id="4">
    <w:p w14:paraId="2AC36C4C" w14:textId="58902B79" w:rsidR="00CC7A1E" w:rsidRPr="00AC1BB4" w:rsidRDefault="00CC7A1E">
      <w:pPr>
        <w:pStyle w:val="FootnoteText"/>
        <w:rPr>
          <w:lang w:val="en-US"/>
        </w:rPr>
      </w:pPr>
      <w:r>
        <w:rPr>
          <w:rStyle w:val="FootnoteReference"/>
        </w:rPr>
        <w:footnoteRef/>
      </w:r>
      <w:r>
        <w:t xml:space="preserve"> </w:t>
      </w:r>
      <w:r w:rsidR="00E96EAC">
        <w:rPr>
          <w:lang w:val="en-US"/>
        </w:rPr>
        <w:t>The estimated extrabudgetary resource requirements for the activities outlined in the draft recommendation are shown in the annex to the present document.</w:t>
      </w:r>
    </w:p>
  </w:footnote>
  <w:footnote w:id="5">
    <w:p w14:paraId="34A7C06B" w14:textId="6AF9BE24" w:rsidR="00DE70CD" w:rsidRPr="00091919" w:rsidRDefault="00DE70CD">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6">
    <w:p w14:paraId="0346EF38" w14:textId="73CDF912" w:rsidR="00C23C12" w:rsidRPr="00091919" w:rsidRDefault="00C23C12">
      <w:pPr>
        <w:pStyle w:val="FootnoteText"/>
        <w:rPr>
          <w:lang w:val="en-CA"/>
        </w:rPr>
      </w:pPr>
      <w:r>
        <w:rPr>
          <w:rStyle w:val="FootnoteReference"/>
        </w:rPr>
        <w:footnoteRef/>
      </w:r>
      <w:r>
        <w:t xml:space="preserve"> </w:t>
      </w:r>
      <w:r>
        <w:rPr>
          <w:lang w:val="en-CA"/>
        </w:rPr>
        <w:t xml:space="preserve">Decision </w:t>
      </w:r>
      <w:hyperlink r:id="rId3" w:history="1">
        <w:r w:rsidRPr="007547D1">
          <w:rPr>
            <w:rStyle w:val="Hyperlink"/>
            <w:lang w:val="en-CA"/>
          </w:rPr>
          <w:t>15/4</w:t>
        </w:r>
      </w:hyperlink>
      <w:r>
        <w:rPr>
          <w:lang w:val="en-CA"/>
        </w:rPr>
        <w:t>, annex.</w:t>
      </w:r>
    </w:p>
  </w:footnote>
  <w:footnote w:id="7">
    <w:p w14:paraId="74FE2121" w14:textId="77777777" w:rsidR="00101A02" w:rsidRPr="00091919" w:rsidRDefault="00101A02" w:rsidP="00101A02">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8">
    <w:p w14:paraId="2706C3F5" w14:textId="72E49D68" w:rsidR="00704E3D" w:rsidRPr="00704E3D" w:rsidRDefault="00704E3D">
      <w:pPr>
        <w:pStyle w:val="FootnoteText"/>
      </w:pPr>
      <w:r>
        <w:rPr>
          <w:rStyle w:val="FootnoteReference"/>
        </w:rPr>
        <w:footnoteRef/>
      </w:r>
      <w:r>
        <w:t xml:space="preserve"> </w:t>
      </w:r>
      <w:r>
        <w:rPr>
          <w:lang w:val="en-CA"/>
        </w:rPr>
        <w:t xml:space="preserve">Decision </w:t>
      </w:r>
      <w:hyperlink r:id="rId4" w:history="1">
        <w:r w:rsidRPr="007547D1">
          <w:rPr>
            <w:rStyle w:val="Hyperlink"/>
            <w:lang w:val="en-CA"/>
          </w:rPr>
          <w:t>15/4</w:t>
        </w:r>
      </w:hyperlink>
      <w:r>
        <w:rPr>
          <w:lang w:val="en-CA"/>
        </w:rPr>
        <w:t>, annex.</w:t>
      </w:r>
    </w:p>
  </w:footnote>
  <w:footnote w:id="9">
    <w:p w14:paraId="47FF0288" w14:textId="77777777" w:rsidR="00BC7850" w:rsidRPr="00091919" w:rsidRDefault="00BC7850" w:rsidP="00BC7850">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10">
    <w:p w14:paraId="3FC47382" w14:textId="55B522A0" w:rsidR="0020741B" w:rsidRPr="00AC1BB4" w:rsidRDefault="0020741B">
      <w:pPr>
        <w:pStyle w:val="FootnoteText"/>
        <w:rPr>
          <w:lang w:val="en-CA"/>
        </w:rPr>
      </w:pPr>
      <w:r>
        <w:rPr>
          <w:rStyle w:val="FootnoteReference"/>
        </w:rPr>
        <w:footnoteRef/>
      </w:r>
      <w:r>
        <w:t xml:space="preserve"> </w:t>
      </w:r>
      <w:r>
        <w:rPr>
          <w:lang w:val="en-CA"/>
        </w:rPr>
        <w:t xml:space="preserve">Decision </w:t>
      </w:r>
      <w:hyperlink r:id="rId5" w:history="1">
        <w:r w:rsidRPr="0020741B">
          <w:rPr>
            <w:rStyle w:val="Hyperlink"/>
            <w:lang w:val="en-CA"/>
          </w:rPr>
          <w:t>15/4</w:t>
        </w:r>
      </w:hyperlink>
      <w:r>
        <w:rPr>
          <w:lang w:val="en-CA"/>
        </w:rPr>
        <w:t>, annex.</w:t>
      </w:r>
    </w:p>
  </w:footnote>
  <w:footnote w:id="11">
    <w:p w14:paraId="23AFC482" w14:textId="3332981E" w:rsidR="00C06C69" w:rsidRPr="00AC1BB4" w:rsidRDefault="00C06C69">
      <w:pPr>
        <w:pStyle w:val="FootnoteText"/>
        <w:rPr>
          <w:lang w:val="en-US"/>
        </w:rPr>
      </w:pPr>
      <w:r>
        <w:rPr>
          <w:rStyle w:val="FootnoteReference"/>
        </w:rPr>
        <w:footnoteRef/>
      </w:r>
      <w:r>
        <w:t xml:space="preserve"> </w:t>
      </w:r>
      <w:r w:rsidR="00106622">
        <w:rPr>
          <w:lang w:val="en-US"/>
        </w:rPr>
        <w:t>General Assembly resolution 61/295, annex.</w:t>
      </w:r>
    </w:p>
  </w:footnote>
  <w:footnote w:id="12">
    <w:p w14:paraId="0787F3C8" w14:textId="41AE2968" w:rsidR="00061101" w:rsidRPr="00061101" w:rsidRDefault="00061101" w:rsidP="00061101">
      <w:pPr>
        <w:pStyle w:val="FootnoteText"/>
      </w:pPr>
      <w:r>
        <w:rPr>
          <w:rStyle w:val="FootnoteReference"/>
        </w:rPr>
        <w:footnoteRef/>
      </w:r>
      <w:r>
        <w:t xml:space="preserve"> </w:t>
      </w:r>
      <w:r w:rsidRPr="00061101">
        <w:t xml:space="preserve">United Nations, </w:t>
      </w:r>
      <w:r w:rsidRPr="00AC1BB4">
        <w:rPr>
          <w:i/>
          <w:iCs/>
        </w:rPr>
        <w:t>Treaty Series</w:t>
      </w:r>
      <w:r w:rsidRPr="00061101">
        <w:t>, vol. 1760, No. 30619</w:t>
      </w:r>
      <w:r>
        <w:t>.</w:t>
      </w:r>
    </w:p>
  </w:footnote>
  <w:footnote w:id="13">
    <w:p w14:paraId="56DE55BA" w14:textId="74A27975" w:rsidR="00662E3E" w:rsidRPr="00AC1BB4" w:rsidRDefault="00662E3E">
      <w:pPr>
        <w:pStyle w:val="FootnoteText"/>
        <w:rPr>
          <w:lang w:val="en-US"/>
        </w:rPr>
      </w:pPr>
      <w:r>
        <w:rPr>
          <w:rStyle w:val="FootnoteReference"/>
        </w:rPr>
        <w:footnoteRef/>
      </w:r>
      <w:r>
        <w:t xml:space="preserve"> </w:t>
      </w:r>
      <w:r w:rsidR="00AD00AC" w:rsidRPr="00AC1BB4">
        <w:rPr>
          <w:i/>
          <w:iCs/>
        </w:rPr>
        <w:t>Report of the United Nations Conference on Environment and Development, Rio de Janeiro, 3– 14 June 1992</w:t>
      </w:r>
      <w:r w:rsidR="00AD00AC" w:rsidRPr="00AD00AC">
        <w:t xml:space="preserve">, vol. I, </w:t>
      </w:r>
      <w:r w:rsidR="00AD00AC" w:rsidRPr="00AC1BB4">
        <w:rPr>
          <w:i/>
          <w:iCs/>
        </w:rPr>
        <w:t>Resolutions Adopted by the Conference</w:t>
      </w:r>
      <w:r w:rsidR="00AD00AC" w:rsidRPr="00AD00AC">
        <w:t xml:space="preserve"> (United Nations publication, Sales No. E.93.I.8 and corrigendum), resolution 1, annex 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3BD5CCDD" w:rsidR="00534681" w:rsidRPr="005C4BF9" w:rsidRDefault="005D5EF2" w:rsidP="007C4951">
    <w:pPr>
      <w:pStyle w:val="Header"/>
      <w:spacing w:after="240"/>
      <w:rPr>
        <w:szCs w:val="20"/>
      </w:rPr>
    </w:pPr>
    <w:r w:rsidRPr="005C4BF9">
      <w:rPr>
        <w:szCs w:val="20"/>
      </w:rPr>
      <w:t>CBD/SBI/6/3</w:t>
    </w:r>
    <w:r w:rsidR="0013041B">
      <w:rPr>
        <w:szCs w:val="20"/>
      </w:rPr>
      <w:t>/Rev.1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11186C67" w:rsidR="009505C9" w:rsidRPr="005C4BF9" w:rsidRDefault="00163EA8" w:rsidP="007C4951">
    <w:pPr>
      <w:pStyle w:val="Header"/>
      <w:spacing w:after="240"/>
      <w:jc w:val="right"/>
    </w:pPr>
    <w:r w:rsidRPr="005C4BF9">
      <w:t>CBD/SBI/6/</w:t>
    </w:r>
    <w:r w:rsidR="005D5EF2" w:rsidRPr="005C4BF9">
      <w:t>3</w:t>
    </w:r>
    <w:r w:rsidR="0013041B">
      <w:t>/Rev.1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4"/>
  </w:num>
  <w:num w:numId="2" w16cid:durableId="1858829">
    <w:abstractNumId w:val="2"/>
  </w:num>
  <w:num w:numId="3" w16cid:durableId="1333221471">
    <w:abstractNumId w:val="8"/>
  </w:num>
  <w:num w:numId="4" w16cid:durableId="1072390599">
    <w:abstractNumId w:val="9"/>
  </w:num>
  <w:num w:numId="5" w16cid:durableId="893932166">
    <w:abstractNumId w:val="7"/>
  </w:num>
  <w:num w:numId="6" w16cid:durableId="1157601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5"/>
  </w:num>
  <w:num w:numId="8" w16cid:durableId="2019427268">
    <w:abstractNumId w:val="1"/>
  </w:num>
  <w:num w:numId="9" w16cid:durableId="73011245">
    <w:abstractNumId w:val="0"/>
  </w:num>
  <w:num w:numId="10" w16cid:durableId="554585200">
    <w:abstractNumId w:val="6"/>
  </w:num>
  <w:num w:numId="11" w16cid:durableId="7032136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3"/>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2028"/>
    <w:rsid w:val="0000202D"/>
    <w:rsid w:val="00002069"/>
    <w:rsid w:val="0000360C"/>
    <w:rsid w:val="00003613"/>
    <w:rsid w:val="00003C16"/>
    <w:rsid w:val="0000422B"/>
    <w:rsid w:val="00004D6B"/>
    <w:rsid w:val="00004F2A"/>
    <w:rsid w:val="0000535B"/>
    <w:rsid w:val="00005457"/>
    <w:rsid w:val="00005548"/>
    <w:rsid w:val="00005CE1"/>
    <w:rsid w:val="00005F52"/>
    <w:rsid w:val="000066A9"/>
    <w:rsid w:val="00006F2C"/>
    <w:rsid w:val="000073D4"/>
    <w:rsid w:val="00010019"/>
    <w:rsid w:val="00010565"/>
    <w:rsid w:val="00010687"/>
    <w:rsid w:val="0001074D"/>
    <w:rsid w:val="00010DFA"/>
    <w:rsid w:val="00011760"/>
    <w:rsid w:val="00011C57"/>
    <w:rsid w:val="00012D91"/>
    <w:rsid w:val="00013A82"/>
    <w:rsid w:val="0001539B"/>
    <w:rsid w:val="000164CC"/>
    <w:rsid w:val="00016C36"/>
    <w:rsid w:val="00020398"/>
    <w:rsid w:val="000210A2"/>
    <w:rsid w:val="00022546"/>
    <w:rsid w:val="00022AF8"/>
    <w:rsid w:val="00023165"/>
    <w:rsid w:val="00023C18"/>
    <w:rsid w:val="00023E8F"/>
    <w:rsid w:val="0002457E"/>
    <w:rsid w:val="00025E9F"/>
    <w:rsid w:val="000261A7"/>
    <w:rsid w:val="00026592"/>
    <w:rsid w:val="0002692A"/>
    <w:rsid w:val="00026A95"/>
    <w:rsid w:val="00027A37"/>
    <w:rsid w:val="00031D96"/>
    <w:rsid w:val="00031FAC"/>
    <w:rsid w:val="00032110"/>
    <w:rsid w:val="0003237A"/>
    <w:rsid w:val="000330C1"/>
    <w:rsid w:val="000335D9"/>
    <w:rsid w:val="00033F23"/>
    <w:rsid w:val="0003517F"/>
    <w:rsid w:val="00036280"/>
    <w:rsid w:val="00036CB4"/>
    <w:rsid w:val="00036FBE"/>
    <w:rsid w:val="00037372"/>
    <w:rsid w:val="000375F6"/>
    <w:rsid w:val="000376BC"/>
    <w:rsid w:val="0004054A"/>
    <w:rsid w:val="000407DC"/>
    <w:rsid w:val="000409C3"/>
    <w:rsid w:val="00040D92"/>
    <w:rsid w:val="0004105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70D4"/>
    <w:rsid w:val="00050567"/>
    <w:rsid w:val="00050BD3"/>
    <w:rsid w:val="00050C47"/>
    <w:rsid w:val="00051503"/>
    <w:rsid w:val="00051B1B"/>
    <w:rsid w:val="000529E5"/>
    <w:rsid w:val="00052D0B"/>
    <w:rsid w:val="00053091"/>
    <w:rsid w:val="00053295"/>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3001"/>
    <w:rsid w:val="0007336A"/>
    <w:rsid w:val="00073401"/>
    <w:rsid w:val="0007424B"/>
    <w:rsid w:val="000744BD"/>
    <w:rsid w:val="000744DA"/>
    <w:rsid w:val="00074502"/>
    <w:rsid w:val="000749C0"/>
    <w:rsid w:val="00075980"/>
    <w:rsid w:val="00075EC5"/>
    <w:rsid w:val="00076003"/>
    <w:rsid w:val="00076D14"/>
    <w:rsid w:val="00076DF2"/>
    <w:rsid w:val="00076E10"/>
    <w:rsid w:val="00076F68"/>
    <w:rsid w:val="000770F8"/>
    <w:rsid w:val="0008002B"/>
    <w:rsid w:val="00080632"/>
    <w:rsid w:val="00080B40"/>
    <w:rsid w:val="00081B5E"/>
    <w:rsid w:val="00081FD0"/>
    <w:rsid w:val="00082D72"/>
    <w:rsid w:val="0008304A"/>
    <w:rsid w:val="00083CDF"/>
    <w:rsid w:val="00084A51"/>
    <w:rsid w:val="00085911"/>
    <w:rsid w:val="00085C8D"/>
    <w:rsid w:val="00086570"/>
    <w:rsid w:val="000867BB"/>
    <w:rsid w:val="0008681E"/>
    <w:rsid w:val="00086A50"/>
    <w:rsid w:val="00086B04"/>
    <w:rsid w:val="00086D1B"/>
    <w:rsid w:val="00086F57"/>
    <w:rsid w:val="00087579"/>
    <w:rsid w:val="000879E7"/>
    <w:rsid w:val="00087CBA"/>
    <w:rsid w:val="000901B2"/>
    <w:rsid w:val="000907EA"/>
    <w:rsid w:val="00090BD3"/>
    <w:rsid w:val="000912D9"/>
    <w:rsid w:val="000913FC"/>
    <w:rsid w:val="00091919"/>
    <w:rsid w:val="00091B02"/>
    <w:rsid w:val="00091B93"/>
    <w:rsid w:val="00091F0D"/>
    <w:rsid w:val="00091F8F"/>
    <w:rsid w:val="00092055"/>
    <w:rsid w:val="00092BC1"/>
    <w:rsid w:val="00093908"/>
    <w:rsid w:val="0009445C"/>
    <w:rsid w:val="00094F1F"/>
    <w:rsid w:val="000951E8"/>
    <w:rsid w:val="00095F83"/>
    <w:rsid w:val="00096E8E"/>
    <w:rsid w:val="00097429"/>
    <w:rsid w:val="000A0B93"/>
    <w:rsid w:val="000A0E43"/>
    <w:rsid w:val="000A1116"/>
    <w:rsid w:val="000A1145"/>
    <w:rsid w:val="000A1511"/>
    <w:rsid w:val="000A1949"/>
    <w:rsid w:val="000A28CF"/>
    <w:rsid w:val="000A34C3"/>
    <w:rsid w:val="000A43D3"/>
    <w:rsid w:val="000A47F9"/>
    <w:rsid w:val="000A51FD"/>
    <w:rsid w:val="000A632E"/>
    <w:rsid w:val="000A6D53"/>
    <w:rsid w:val="000A6F96"/>
    <w:rsid w:val="000B0F1F"/>
    <w:rsid w:val="000B0FF9"/>
    <w:rsid w:val="000B1067"/>
    <w:rsid w:val="000B1E34"/>
    <w:rsid w:val="000B1FCA"/>
    <w:rsid w:val="000B31A0"/>
    <w:rsid w:val="000B327E"/>
    <w:rsid w:val="000B41E6"/>
    <w:rsid w:val="000B4F9F"/>
    <w:rsid w:val="000B5BFC"/>
    <w:rsid w:val="000B693E"/>
    <w:rsid w:val="000B6F8F"/>
    <w:rsid w:val="000B72C0"/>
    <w:rsid w:val="000B749B"/>
    <w:rsid w:val="000B7850"/>
    <w:rsid w:val="000C0F7A"/>
    <w:rsid w:val="000C1DA4"/>
    <w:rsid w:val="000C3130"/>
    <w:rsid w:val="000C3794"/>
    <w:rsid w:val="000C44D3"/>
    <w:rsid w:val="000C48F8"/>
    <w:rsid w:val="000C4C04"/>
    <w:rsid w:val="000C4CFD"/>
    <w:rsid w:val="000C5161"/>
    <w:rsid w:val="000C53BA"/>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F2"/>
    <w:rsid w:val="000E7C19"/>
    <w:rsid w:val="000E7DD0"/>
    <w:rsid w:val="000F05B0"/>
    <w:rsid w:val="000F0C74"/>
    <w:rsid w:val="000F14E5"/>
    <w:rsid w:val="000F1DD8"/>
    <w:rsid w:val="000F2D0D"/>
    <w:rsid w:val="000F2E5D"/>
    <w:rsid w:val="000F327B"/>
    <w:rsid w:val="000F329B"/>
    <w:rsid w:val="000F3359"/>
    <w:rsid w:val="000F3BD7"/>
    <w:rsid w:val="000F3F4D"/>
    <w:rsid w:val="000F65DA"/>
    <w:rsid w:val="000F6945"/>
    <w:rsid w:val="000F74F5"/>
    <w:rsid w:val="000F78FC"/>
    <w:rsid w:val="00100188"/>
    <w:rsid w:val="00100560"/>
    <w:rsid w:val="00100E85"/>
    <w:rsid w:val="001012A6"/>
    <w:rsid w:val="00101A02"/>
    <w:rsid w:val="00102ECC"/>
    <w:rsid w:val="00102FB9"/>
    <w:rsid w:val="001033C5"/>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8A1"/>
    <w:rsid w:val="00107CA4"/>
    <w:rsid w:val="00110414"/>
    <w:rsid w:val="00110B14"/>
    <w:rsid w:val="001112E9"/>
    <w:rsid w:val="00112302"/>
    <w:rsid w:val="00112755"/>
    <w:rsid w:val="00112942"/>
    <w:rsid w:val="001139FC"/>
    <w:rsid w:val="00113E5E"/>
    <w:rsid w:val="001141C2"/>
    <w:rsid w:val="00114A3B"/>
    <w:rsid w:val="00114A65"/>
    <w:rsid w:val="00116333"/>
    <w:rsid w:val="00120AB2"/>
    <w:rsid w:val="00121940"/>
    <w:rsid w:val="00121F7B"/>
    <w:rsid w:val="0012315A"/>
    <w:rsid w:val="00123380"/>
    <w:rsid w:val="00123D1E"/>
    <w:rsid w:val="00123DAE"/>
    <w:rsid w:val="00124298"/>
    <w:rsid w:val="00124867"/>
    <w:rsid w:val="00124DCB"/>
    <w:rsid w:val="00124DD9"/>
    <w:rsid w:val="00125CED"/>
    <w:rsid w:val="001260DF"/>
    <w:rsid w:val="001263A3"/>
    <w:rsid w:val="001275EA"/>
    <w:rsid w:val="00127A03"/>
    <w:rsid w:val="00127A34"/>
    <w:rsid w:val="0013041B"/>
    <w:rsid w:val="00130800"/>
    <w:rsid w:val="00130CE4"/>
    <w:rsid w:val="001312AD"/>
    <w:rsid w:val="00131DAB"/>
    <w:rsid w:val="00131E7A"/>
    <w:rsid w:val="0013211A"/>
    <w:rsid w:val="00132451"/>
    <w:rsid w:val="00132F5E"/>
    <w:rsid w:val="00133018"/>
    <w:rsid w:val="00134832"/>
    <w:rsid w:val="00134846"/>
    <w:rsid w:val="0013550A"/>
    <w:rsid w:val="001365BE"/>
    <w:rsid w:val="0013667F"/>
    <w:rsid w:val="00137B68"/>
    <w:rsid w:val="00137F48"/>
    <w:rsid w:val="00140AB4"/>
    <w:rsid w:val="00141357"/>
    <w:rsid w:val="00141612"/>
    <w:rsid w:val="001416B4"/>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50696"/>
    <w:rsid w:val="00150836"/>
    <w:rsid w:val="001508D2"/>
    <w:rsid w:val="00150EEF"/>
    <w:rsid w:val="0015111D"/>
    <w:rsid w:val="0015126D"/>
    <w:rsid w:val="00151E2E"/>
    <w:rsid w:val="00152AA3"/>
    <w:rsid w:val="00152C8C"/>
    <w:rsid w:val="001536C4"/>
    <w:rsid w:val="001548C8"/>
    <w:rsid w:val="00155233"/>
    <w:rsid w:val="001555EA"/>
    <w:rsid w:val="00156618"/>
    <w:rsid w:val="00156832"/>
    <w:rsid w:val="00161FA9"/>
    <w:rsid w:val="0016211B"/>
    <w:rsid w:val="001624DC"/>
    <w:rsid w:val="0016255C"/>
    <w:rsid w:val="001629D2"/>
    <w:rsid w:val="00162F63"/>
    <w:rsid w:val="00163EA8"/>
    <w:rsid w:val="00163F95"/>
    <w:rsid w:val="0016497D"/>
    <w:rsid w:val="00165F70"/>
    <w:rsid w:val="00166AF1"/>
    <w:rsid w:val="0016742B"/>
    <w:rsid w:val="001702EC"/>
    <w:rsid w:val="0017099F"/>
    <w:rsid w:val="00170A48"/>
    <w:rsid w:val="00170E6D"/>
    <w:rsid w:val="00170FBC"/>
    <w:rsid w:val="00171ABE"/>
    <w:rsid w:val="00172AF6"/>
    <w:rsid w:val="00172F44"/>
    <w:rsid w:val="001731B7"/>
    <w:rsid w:val="00173DC2"/>
    <w:rsid w:val="0017421D"/>
    <w:rsid w:val="00174C3E"/>
    <w:rsid w:val="00175E77"/>
    <w:rsid w:val="00176CEE"/>
    <w:rsid w:val="00176E9E"/>
    <w:rsid w:val="001777F7"/>
    <w:rsid w:val="00177865"/>
    <w:rsid w:val="00177FD3"/>
    <w:rsid w:val="00180049"/>
    <w:rsid w:val="0018004B"/>
    <w:rsid w:val="001800AA"/>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2FB4"/>
    <w:rsid w:val="001930EF"/>
    <w:rsid w:val="001931D5"/>
    <w:rsid w:val="00193533"/>
    <w:rsid w:val="00193F98"/>
    <w:rsid w:val="00194AA9"/>
    <w:rsid w:val="00194C56"/>
    <w:rsid w:val="00194EED"/>
    <w:rsid w:val="00195AE2"/>
    <w:rsid w:val="00195F0E"/>
    <w:rsid w:val="001962C4"/>
    <w:rsid w:val="00196995"/>
    <w:rsid w:val="00196B3B"/>
    <w:rsid w:val="0019712C"/>
    <w:rsid w:val="001A008A"/>
    <w:rsid w:val="001A0BE5"/>
    <w:rsid w:val="001A1E30"/>
    <w:rsid w:val="001A35EC"/>
    <w:rsid w:val="001A3AA3"/>
    <w:rsid w:val="001A4726"/>
    <w:rsid w:val="001A490A"/>
    <w:rsid w:val="001A5709"/>
    <w:rsid w:val="001A613B"/>
    <w:rsid w:val="001A66F9"/>
    <w:rsid w:val="001A6C85"/>
    <w:rsid w:val="001B0747"/>
    <w:rsid w:val="001B13FE"/>
    <w:rsid w:val="001B15B6"/>
    <w:rsid w:val="001B1C37"/>
    <w:rsid w:val="001B25AF"/>
    <w:rsid w:val="001B2662"/>
    <w:rsid w:val="001B27BC"/>
    <w:rsid w:val="001B2D5D"/>
    <w:rsid w:val="001B3983"/>
    <w:rsid w:val="001B3EFD"/>
    <w:rsid w:val="001B4311"/>
    <w:rsid w:val="001B44AD"/>
    <w:rsid w:val="001B473D"/>
    <w:rsid w:val="001B4C37"/>
    <w:rsid w:val="001B53D2"/>
    <w:rsid w:val="001B5ADD"/>
    <w:rsid w:val="001B62CD"/>
    <w:rsid w:val="001B6E69"/>
    <w:rsid w:val="001B733B"/>
    <w:rsid w:val="001B75CE"/>
    <w:rsid w:val="001B7F34"/>
    <w:rsid w:val="001C00C4"/>
    <w:rsid w:val="001C019D"/>
    <w:rsid w:val="001C035D"/>
    <w:rsid w:val="001C0584"/>
    <w:rsid w:val="001C0654"/>
    <w:rsid w:val="001C0B4D"/>
    <w:rsid w:val="001C0F18"/>
    <w:rsid w:val="001C1613"/>
    <w:rsid w:val="001C162A"/>
    <w:rsid w:val="001C18F7"/>
    <w:rsid w:val="001C23D8"/>
    <w:rsid w:val="001C25EF"/>
    <w:rsid w:val="001C2669"/>
    <w:rsid w:val="001C26D7"/>
    <w:rsid w:val="001C2962"/>
    <w:rsid w:val="001C2965"/>
    <w:rsid w:val="001C29E5"/>
    <w:rsid w:val="001C2F81"/>
    <w:rsid w:val="001C306A"/>
    <w:rsid w:val="001C40C2"/>
    <w:rsid w:val="001C52D6"/>
    <w:rsid w:val="001C55E9"/>
    <w:rsid w:val="001C5B0F"/>
    <w:rsid w:val="001C5C44"/>
    <w:rsid w:val="001C5D73"/>
    <w:rsid w:val="001C660F"/>
    <w:rsid w:val="001C6770"/>
    <w:rsid w:val="001C6900"/>
    <w:rsid w:val="001D0A61"/>
    <w:rsid w:val="001D0CAF"/>
    <w:rsid w:val="001D0E1B"/>
    <w:rsid w:val="001D296D"/>
    <w:rsid w:val="001D3615"/>
    <w:rsid w:val="001D37A7"/>
    <w:rsid w:val="001D3ABD"/>
    <w:rsid w:val="001D3D8E"/>
    <w:rsid w:val="001D3F26"/>
    <w:rsid w:val="001D4084"/>
    <w:rsid w:val="001D5BF5"/>
    <w:rsid w:val="001D6814"/>
    <w:rsid w:val="001D6B5E"/>
    <w:rsid w:val="001D7D0B"/>
    <w:rsid w:val="001D7D1C"/>
    <w:rsid w:val="001E0A03"/>
    <w:rsid w:val="001E0C82"/>
    <w:rsid w:val="001E1153"/>
    <w:rsid w:val="001E2B51"/>
    <w:rsid w:val="001E2B73"/>
    <w:rsid w:val="001E2FAD"/>
    <w:rsid w:val="001E37FA"/>
    <w:rsid w:val="001E4236"/>
    <w:rsid w:val="001E4763"/>
    <w:rsid w:val="001E575F"/>
    <w:rsid w:val="001E6154"/>
    <w:rsid w:val="001E784C"/>
    <w:rsid w:val="001E786B"/>
    <w:rsid w:val="001E7B36"/>
    <w:rsid w:val="001E7DFF"/>
    <w:rsid w:val="001F0B25"/>
    <w:rsid w:val="001F0F44"/>
    <w:rsid w:val="001F2779"/>
    <w:rsid w:val="001F2D33"/>
    <w:rsid w:val="001F3101"/>
    <w:rsid w:val="001F34B1"/>
    <w:rsid w:val="001F384D"/>
    <w:rsid w:val="001F3DF8"/>
    <w:rsid w:val="001F455B"/>
    <w:rsid w:val="001F4E6B"/>
    <w:rsid w:val="001F50FA"/>
    <w:rsid w:val="001F548F"/>
    <w:rsid w:val="001F609E"/>
    <w:rsid w:val="001F61CA"/>
    <w:rsid w:val="002000CC"/>
    <w:rsid w:val="00200274"/>
    <w:rsid w:val="00200354"/>
    <w:rsid w:val="002012F2"/>
    <w:rsid w:val="0020136B"/>
    <w:rsid w:val="00201380"/>
    <w:rsid w:val="00202518"/>
    <w:rsid w:val="00202E10"/>
    <w:rsid w:val="00203158"/>
    <w:rsid w:val="00203359"/>
    <w:rsid w:val="002038C1"/>
    <w:rsid w:val="0020450A"/>
    <w:rsid w:val="002049DA"/>
    <w:rsid w:val="00204F51"/>
    <w:rsid w:val="00205331"/>
    <w:rsid w:val="00205DD6"/>
    <w:rsid w:val="00205E2D"/>
    <w:rsid w:val="00205FCA"/>
    <w:rsid w:val="00205FE0"/>
    <w:rsid w:val="00206C94"/>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522D"/>
    <w:rsid w:val="00215F62"/>
    <w:rsid w:val="00216015"/>
    <w:rsid w:val="00216102"/>
    <w:rsid w:val="002167E4"/>
    <w:rsid w:val="0021743B"/>
    <w:rsid w:val="00217CB2"/>
    <w:rsid w:val="00217F54"/>
    <w:rsid w:val="00220B8A"/>
    <w:rsid w:val="00220BC5"/>
    <w:rsid w:val="002219D2"/>
    <w:rsid w:val="00221D7E"/>
    <w:rsid w:val="00221E88"/>
    <w:rsid w:val="00223066"/>
    <w:rsid w:val="00223805"/>
    <w:rsid w:val="00223BB4"/>
    <w:rsid w:val="002247C8"/>
    <w:rsid w:val="00225337"/>
    <w:rsid w:val="002253D9"/>
    <w:rsid w:val="002257F6"/>
    <w:rsid w:val="00225ED2"/>
    <w:rsid w:val="0022674E"/>
    <w:rsid w:val="00226C6F"/>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3C4D"/>
    <w:rsid w:val="00244671"/>
    <w:rsid w:val="00244878"/>
    <w:rsid w:val="002448C8"/>
    <w:rsid w:val="00244962"/>
    <w:rsid w:val="00244D09"/>
    <w:rsid w:val="00244F04"/>
    <w:rsid w:val="002458A8"/>
    <w:rsid w:val="002460A4"/>
    <w:rsid w:val="00246A89"/>
    <w:rsid w:val="00246B4D"/>
    <w:rsid w:val="00246BD7"/>
    <w:rsid w:val="00247521"/>
    <w:rsid w:val="002479A1"/>
    <w:rsid w:val="00247EC6"/>
    <w:rsid w:val="00250231"/>
    <w:rsid w:val="002509A0"/>
    <w:rsid w:val="00250FFC"/>
    <w:rsid w:val="00251BE7"/>
    <w:rsid w:val="00252BA5"/>
    <w:rsid w:val="0025391D"/>
    <w:rsid w:val="00253EC2"/>
    <w:rsid w:val="00253F2D"/>
    <w:rsid w:val="00254409"/>
    <w:rsid w:val="00254B54"/>
    <w:rsid w:val="00255CAF"/>
    <w:rsid w:val="002563D8"/>
    <w:rsid w:val="00256860"/>
    <w:rsid w:val="00257502"/>
    <w:rsid w:val="00257963"/>
    <w:rsid w:val="00257B4B"/>
    <w:rsid w:val="002602EB"/>
    <w:rsid w:val="00260AAF"/>
    <w:rsid w:val="002625ED"/>
    <w:rsid w:val="00262DFF"/>
    <w:rsid w:val="0026307C"/>
    <w:rsid w:val="00263A61"/>
    <w:rsid w:val="00263C1F"/>
    <w:rsid w:val="00263F31"/>
    <w:rsid w:val="0026409E"/>
    <w:rsid w:val="002643AF"/>
    <w:rsid w:val="0026546C"/>
    <w:rsid w:val="00265A33"/>
    <w:rsid w:val="00265F1B"/>
    <w:rsid w:val="002679DC"/>
    <w:rsid w:val="002704E0"/>
    <w:rsid w:val="00270C60"/>
    <w:rsid w:val="00271998"/>
    <w:rsid w:val="00271EB3"/>
    <w:rsid w:val="002721C4"/>
    <w:rsid w:val="00272636"/>
    <w:rsid w:val="00272DF0"/>
    <w:rsid w:val="00273140"/>
    <w:rsid w:val="002732AF"/>
    <w:rsid w:val="00273398"/>
    <w:rsid w:val="00273CDE"/>
    <w:rsid w:val="002748BE"/>
    <w:rsid w:val="00274906"/>
    <w:rsid w:val="00274A6F"/>
    <w:rsid w:val="00274AA0"/>
    <w:rsid w:val="00274C37"/>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B8"/>
    <w:rsid w:val="002871A4"/>
    <w:rsid w:val="002872C7"/>
    <w:rsid w:val="00287C0B"/>
    <w:rsid w:val="00287D38"/>
    <w:rsid w:val="002906F3"/>
    <w:rsid w:val="002912F7"/>
    <w:rsid w:val="002926DD"/>
    <w:rsid w:val="00292E63"/>
    <w:rsid w:val="00293376"/>
    <w:rsid w:val="002934A1"/>
    <w:rsid w:val="00293C53"/>
    <w:rsid w:val="00293DA2"/>
    <w:rsid w:val="00293EB4"/>
    <w:rsid w:val="00295A87"/>
    <w:rsid w:val="00295C66"/>
    <w:rsid w:val="00295C8C"/>
    <w:rsid w:val="00295E70"/>
    <w:rsid w:val="00295E81"/>
    <w:rsid w:val="00295F79"/>
    <w:rsid w:val="00296EC2"/>
    <w:rsid w:val="00297D43"/>
    <w:rsid w:val="002A0023"/>
    <w:rsid w:val="002A05DC"/>
    <w:rsid w:val="002A083D"/>
    <w:rsid w:val="002A0AFE"/>
    <w:rsid w:val="002A1376"/>
    <w:rsid w:val="002A15EF"/>
    <w:rsid w:val="002A202B"/>
    <w:rsid w:val="002A2A3D"/>
    <w:rsid w:val="002A2C27"/>
    <w:rsid w:val="002A3167"/>
    <w:rsid w:val="002A3BA8"/>
    <w:rsid w:val="002A3C97"/>
    <w:rsid w:val="002A3CB0"/>
    <w:rsid w:val="002A4121"/>
    <w:rsid w:val="002A4655"/>
    <w:rsid w:val="002A6195"/>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B4"/>
    <w:rsid w:val="002B6BBB"/>
    <w:rsid w:val="002C0C5F"/>
    <w:rsid w:val="002C0F22"/>
    <w:rsid w:val="002C2082"/>
    <w:rsid w:val="002C2875"/>
    <w:rsid w:val="002C2A11"/>
    <w:rsid w:val="002C2B64"/>
    <w:rsid w:val="002C3A91"/>
    <w:rsid w:val="002C4F1D"/>
    <w:rsid w:val="002C6654"/>
    <w:rsid w:val="002C679A"/>
    <w:rsid w:val="002C682D"/>
    <w:rsid w:val="002C7994"/>
    <w:rsid w:val="002D1504"/>
    <w:rsid w:val="002D22EA"/>
    <w:rsid w:val="002D2B28"/>
    <w:rsid w:val="002D314E"/>
    <w:rsid w:val="002D3C36"/>
    <w:rsid w:val="002D3DD7"/>
    <w:rsid w:val="002D477E"/>
    <w:rsid w:val="002D48FF"/>
    <w:rsid w:val="002D5236"/>
    <w:rsid w:val="002D55C4"/>
    <w:rsid w:val="002D6091"/>
    <w:rsid w:val="002D663D"/>
    <w:rsid w:val="002D6968"/>
    <w:rsid w:val="002D6E27"/>
    <w:rsid w:val="002D6FB2"/>
    <w:rsid w:val="002D7DD2"/>
    <w:rsid w:val="002E10CF"/>
    <w:rsid w:val="002E14A0"/>
    <w:rsid w:val="002E1E04"/>
    <w:rsid w:val="002E2147"/>
    <w:rsid w:val="002E21F2"/>
    <w:rsid w:val="002E2A3A"/>
    <w:rsid w:val="002E2E14"/>
    <w:rsid w:val="002E3287"/>
    <w:rsid w:val="002E34E7"/>
    <w:rsid w:val="002E3C28"/>
    <w:rsid w:val="002E4C31"/>
    <w:rsid w:val="002E4F53"/>
    <w:rsid w:val="002E5B46"/>
    <w:rsid w:val="002E617A"/>
    <w:rsid w:val="002E652A"/>
    <w:rsid w:val="002E726D"/>
    <w:rsid w:val="002E7335"/>
    <w:rsid w:val="002E7D7C"/>
    <w:rsid w:val="002F055B"/>
    <w:rsid w:val="002F0CF1"/>
    <w:rsid w:val="002F255A"/>
    <w:rsid w:val="002F2DFE"/>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D3E"/>
    <w:rsid w:val="00301EDD"/>
    <w:rsid w:val="0030309D"/>
    <w:rsid w:val="0030381C"/>
    <w:rsid w:val="003045BD"/>
    <w:rsid w:val="00304A9A"/>
    <w:rsid w:val="00304E04"/>
    <w:rsid w:val="00304F8F"/>
    <w:rsid w:val="00305A07"/>
    <w:rsid w:val="00305C1F"/>
    <w:rsid w:val="003060AA"/>
    <w:rsid w:val="003060EB"/>
    <w:rsid w:val="0030641D"/>
    <w:rsid w:val="003066D9"/>
    <w:rsid w:val="003068E0"/>
    <w:rsid w:val="00306D40"/>
    <w:rsid w:val="00310AF8"/>
    <w:rsid w:val="00311755"/>
    <w:rsid w:val="0031182A"/>
    <w:rsid w:val="00311B5E"/>
    <w:rsid w:val="0031260C"/>
    <w:rsid w:val="00312E73"/>
    <w:rsid w:val="00313326"/>
    <w:rsid w:val="00313A15"/>
    <w:rsid w:val="00314236"/>
    <w:rsid w:val="003144C4"/>
    <w:rsid w:val="00314BB4"/>
    <w:rsid w:val="003153EB"/>
    <w:rsid w:val="003176EC"/>
    <w:rsid w:val="003204C8"/>
    <w:rsid w:val="00321339"/>
    <w:rsid w:val="0032160D"/>
    <w:rsid w:val="003216E0"/>
    <w:rsid w:val="00321985"/>
    <w:rsid w:val="00321E0D"/>
    <w:rsid w:val="003228F2"/>
    <w:rsid w:val="00322AB0"/>
    <w:rsid w:val="00322C85"/>
    <w:rsid w:val="00322E22"/>
    <w:rsid w:val="00323062"/>
    <w:rsid w:val="0032369E"/>
    <w:rsid w:val="003237FA"/>
    <w:rsid w:val="003255FD"/>
    <w:rsid w:val="00325ABC"/>
    <w:rsid w:val="003264D4"/>
    <w:rsid w:val="003268EE"/>
    <w:rsid w:val="00326F14"/>
    <w:rsid w:val="0032739F"/>
    <w:rsid w:val="00327838"/>
    <w:rsid w:val="003278B3"/>
    <w:rsid w:val="0033007F"/>
    <w:rsid w:val="00331831"/>
    <w:rsid w:val="00331B55"/>
    <w:rsid w:val="00331C51"/>
    <w:rsid w:val="00332553"/>
    <w:rsid w:val="00333C21"/>
    <w:rsid w:val="00334339"/>
    <w:rsid w:val="0033442F"/>
    <w:rsid w:val="00334B1C"/>
    <w:rsid w:val="00335162"/>
    <w:rsid w:val="00335B4A"/>
    <w:rsid w:val="00336C96"/>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720F"/>
    <w:rsid w:val="0034748E"/>
    <w:rsid w:val="00347C7D"/>
    <w:rsid w:val="00347C8C"/>
    <w:rsid w:val="00347EB0"/>
    <w:rsid w:val="003506A7"/>
    <w:rsid w:val="003509DC"/>
    <w:rsid w:val="00351205"/>
    <w:rsid w:val="0035299E"/>
    <w:rsid w:val="00352A8D"/>
    <w:rsid w:val="003535A7"/>
    <w:rsid w:val="00353B01"/>
    <w:rsid w:val="00354E72"/>
    <w:rsid w:val="0035551B"/>
    <w:rsid w:val="00355689"/>
    <w:rsid w:val="00355D84"/>
    <w:rsid w:val="00355FEE"/>
    <w:rsid w:val="0035687A"/>
    <w:rsid w:val="00356A6E"/>
    <w:rsid w:val="00357807"/>
    <w:rsid w:val="0035791C"/>
    <w:rsid w:val="00360139"/>
    <w:rsid w:val="00360A0C"/>
    <w:rsid w:val="00360BB9"/>
    <w:rsid w:val="00361381"/>
    <w:rsid w:val="00361446"/>
    <w:rsid w:val="003620E6"/>
    <w:rsid w:val="00362B67"/>
    <w:rsid w:val="003631E8"/>
    <w:rsid w:val="0036389F"/>
    <w:rsid w:val="00363A2F"/>
    <w:rsid w:val="00364033"/>
    <w:rsid w:val="00364446"/>
    <w:rsid w:val="003648B2"/>
    <w:rsid w:val="00365249"/>
    <w:rsid w:val="003661C6"/>
    <w:rsid w:val="00366453"/>
    <w:rsid w:val="00366816"/>
    <w:rsid w:val="00366869"/>
    <w:rsid w:val="00370758"/>
    <w:rsid w:val="00371D0A"/>
    <w:rsid w:val="00371DB6"/>
    <w:rsid w:val="00371E45"/>
    <w:rsid w:val="00372D11"/>
    <w:rsid w:val="00372F74"/>
    <w:rsid w:val="00372F86"/>
    <w:rsid w:val="00374000"/>
    <w:rsid w:val="00374462"/>
    <w:rsid w:val="00374E84"/>
    <w:rsid w:val="003759D9"/>
    <w:rsid w:val="00375B80"/>
    <w:rsid w:val="0037714E"/>
    <w:rsid w:val="00377D13"/>
    <w:rsid w:val="0038024D"/>
    <w:rsid w:val="003806B6"/>
    <w:rsid w:val="00381267"/>
    <w:rsid w:val="00381433"/>
    <w:rsid w:val="00381855"/>
    <w:rsid w:val="00381E72"/>
    <w:rsid w:val="00382155"/>
    <w:rsid w:val="00383517"/>
    <w:rsid w:val="00383B04"/>
    <w:rsid w:val="00383EF0"/>
    <w:rsid w:val="0038468C"/>
    <w:rsid w:val="00385E90"/>
    <w:rsid w:val="00387CD3"/>
    <w:rsid w:val="0039034F"/>
    <w:rsid w:val="003904CF"/>
    <w:rsid w:val="00390845"/>
    <w:rsid w:val="003919CD"/>
    <w:rsid w:val="003920D2"/>
    <w:rsid w:val="003928CE"/>
    <w:rsid w:val="003929DC"/>
    <w:rsid w:val="00393752"/>
    <w:rsid w:val="00393B06"/>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6AED"/>
    <w:rsid w:val="003A70F0"/>
    <w:rsid w:val="003A7331"/>
    <w:rsid w:val="003B020E"/>
    <w:rsid w:val="003B03F3"/>
    <w:rsid w:val="003B0E4A"/>
    <w:rsid w:val="003B0F84"/>
    <w:rsid w:val="003B15DD"/>
    <w:rsid w:val="003B18E7"/>
    <w:rsid w:val="003B1E3F"/>
    <w:rsid w:val="003B2D71"/>
    <w:rsid w:val="003B39A2"/>
    <w:rsid w:val="003B4027"/>
    <w:rsid w:val="003B47DA"/>
    <w:rsid w:val="003B4979"/>
    <w:rsid w:val="003B4D90"/>
    <w:rsid w:val="003B58D4"/>
    <w:rsid w:val="003B5E74"/>
    <w:rsid w:val="003B6003"/>
    <w:rsid w:val="003B6CB5"/>
    <w:rsid w:val="003B7BDE"/>
    <w:rsid w:val="003C0909"/>
    <w:rsid w:val="003C10AC"/>
    <w:rsid w:val="003C15A9"/>
    <w:rsid w:val="003C16BB"/>
    <w:rsid w:val="003C1B26"/>
    <w:rsid w:val="003C25D7"/>
    <w:rsid w:val="003C348F"/>
    <w:rsid w:val="003C4181"/>
    <w:rsid w:val="003C4E0B"/>
    <w:rsid w:val="003C5655"/>
    <w:rsid w:val="003C59BD"/>
    <w:rsid w:val="003C5D99"/>
    <w:rsid w:val="003C6284"/>
    <w:rsid w:val="003C69D9"/>
    <w:rsid w:val="003C6FA0"/>
    <w:rsid w:val="003C76C5"/>
    <w:rsid w:val="003C7A59"/>
    <w:rsid w:val="003D0866"/>
    <w:rsid w:val="003D1362"/>
    <w:rsid w:val="003D209A"/>
    <w:rsid w:val="003D2D71"/>
    <w:rsid w:val="003D2DAC"/>
    <w:rsid w:val="003D3590"/>
    <w:rsid w:val="003D3595"/>
    <w:rsid w:val="003D3B66"/>
    <w:rsid w:val="003D56AF"/>
    <w:rsid w:val="003D5C5D"/>
    <w:rsid w:val="003D60B2"/>
    <w:rsid w:val="003D700C"/>
    <w:rsid w:val="003E047F"/>
    <w:rsid w:val="003E065F"/>
    <w:rsid w:val="003E0709"/>
    <w:rsid w:val="003E0868"/>
    <w:rsid w:val="003E1509"/>
    <w:rsid w:val="003E15BD"/>
    <w:rsid w:val="003E18C6"/>
    <w:rsid w:val="003E1ECE"/>
    <w:rsid w:val="003E251D"/>
    <w:rsid w:val="003E25E5"/>
    <w:rsid w:val="003E2826"/>
    <w:rsid w:val="003E2A48"/>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C30"/>
    <w:rsid w:val="00403CBA"/>
    <w:rsid w:val="0040416A"/>
    <w:rsid w:val="004055A9"/>
    <w:rsid w:val="00405818"/>
    <w:rsid w:val="004063F7"/>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3D2"/>
    <w:rsid w:val="00426D51"/>
    <w:rsid w:val="0042715C"/>
    <w:rsid w:val="0042758C"/>
    <w:rsid w:val="00427D21"/>
    <w:rsid w:val="004309F3"/>
    <w:rsid w:val="0043108E"/>
    <w:rsid w:val="0043165D"/>
    <w:rsid w:val="0043274D"/>
    <w:rsid w:val="004330FE"/>
    <w:rsid w:val="00433182"/>
    <w:rsid w:val="00434481"/>
    <w:rsid w:val="004349C7"/>
    <w:rsid w:val="00435246"/>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5B1"/>
    <w:rsid w:val="00447F4A"/>
    <w:rsid w:val="0045174F"/>
    <w:rsid w:val="004519A3"/>
    <w:rsid w:val="00451C1F"/>
    <w:rsid w:val="0045259D"/>
    <w:rsid w:val="00452758"/>
    <w:rsid w:val="00452802"/>
    <w:rsid w:val="004535B6"/>
    <w:rsid w:val="00453D95"/>
    <w:rsid w:val="00454341"/>
    <w:rsid w:val="00455AF2"/>
    <w:rsid w:val="00456109"/>
    <w:rsid w:val="00456466"/>
    <w:rsid w:val="00456F67"/>
    <w:rsid w:val="0045785D"/>
    <w:rsid w:val="00457DDC"/>
    <w:rsid w:val="00460190"/>
    <w:rsid w:val="0046219F"/>
    <w:rsid w:val="00462F6A"/>
    <w:rsid w:val="004632C8"/>
    <w:rsid w:val="00463417"/>
    <w:rsid w:val="00463AF6"/>
    <w:rsid w:val="00463C40"/>
    <w:rsid w:val="004644C2"/>
    <w:rsid w:val="00464DFD"/>
    <w:rsid w:val="00466018"/>
    <w:rsid w:val="00466642"/>
    <w:rsid w:val="00466B53"/>
    <w:rsid w:val="0046714B"/>
    <w:rsid w:val="00467201"/>
    <w:rsid w:val="00467970"/>
    <w:rsid w:val="00467F9C"/>
    <w:rsid w:val="0047055C"/>
    <w:rsid w:val="004713FA"/>
    <w:rsid w:val="004717B6"/>
    <w:rsid w:val="004719A9"/>
    <w:rsid w:val="00471D0A"/>
    <w:rsid w:val="00471D83"/>
    <w:rsid w:val="00472A18"/>
    <w:rsid w:val="00473538"/>
    <w:rsid w:val="004735E2"/>
    <w:rsid w:val="0047375A"/>
    <w:rsid w:val="00473F16"/>
    <w:rsid w:val="0047504E"/>
    <w:rsid w:val="00475C41"/>
    <w:rsid w:val="0047666D"/>
    <w:rsid w:val="0047714A"/>
    <w:rsid w:val="004776F5"/>
    <w:rsid w:val="00477875"/>
    <w:rsid w:val="0048146C"/>
    <w:rsid w:val="0048147B"/>
    <w:rsid w:val="004816EA"/>
    <w:rsid w:val="004817A6"/>
    <w:rsid w:val="00481CF3"/>
    <w:rsid w:val="00482FBB"/>
    <w:rsid w:val="00483963"/>
    <w:rsid w:val="0048397A"/>
    <w:rsid w:val="00483A51"/>
    <w:rsid w:val="004845D9"/>
    <w:rsid w:val="00484DA5"/>
    <w:rsid w:val="00484E5F"/>
    <w:rsid w:val="00485532"/>
    <w:rsid w:val="004856A8"/>
    <w:rsid w:val="00485748"/>
    <w:rsid w:val="0048662F"/>
    <w:rsid w:val="004866E4"/>
    <w:rsid w:val="004869F3"/>
    <w:rsid w:val="00486D21"/>
    <w:rsid w:val="00486FEF"/>
    <w:rsid w:val="00487E2E"/>
    <w:rsid w:val="0049003B"/>
    <w:rsid w:val="004901BE"/>
    <w:rsid w:val="004903C7"/>
    <w:rsid w:val="0049077B"/>
    <w:rsid w:val="0049115A"/>
    <w:rsid w:val="0049125D"/>
    <w:rsid w:val="00491980"/>
    <w:rsid w:val="00491C32"/>
    <w:rsid w:val="004927DD"/>
    <w:rsid w:val="00492847"/>
    <w:rsid w:val="004936AF"/>
    <w:rsid w:val="00493B6A"/>
    <w:rsid w:val="004941B6"/>
    <w:rsid w:val="00494520"/>
    <w:rsid w:val="00494BB8"/>
    <w:rsid w:val="00494C69"/>
    <w:rsid w:val="00495138"/>
    <w:rsid w:val="004966BA"/>
    <w:rsid w:val="00496CEB"/>
    <w:rsid w:val="00496D23"/>
    <w:rsid w:val="00497881"/>
    <w:rsid w:val="004A05AB"/>
    <w:rsid w:val="004A0B2E"/>
    <w:rsid w:val="004A0B71"/>
    <w:rsid w:val="004A0BBC"/>
    <w:rsid w:val="004A121A"/>
    <w:rsid w:val="004A2D43"/>
    <w:rsid w:val="004A31D5"/>
    <w:rsid w:val="004A3DA3"/>
    <w:rsid w:val="004A3E69"/>
    <w:rsid w:val="004A408E"/>
    <w:rsid w:val="004A4DBD"/>
    <w:rsid w:val="004A4F5D"/>
    <w:rsid w:val="004A5314"/>
    <w:rsid w:val="004A5E63"/>
    <w:rsid w:val="004A6454"/>
    <w:rsid w:val="004B0601"/>
    <w:rsid w:val="004B10DE"/>
    <w:rsid w:val="004B1167"/>
    <w:rsid w:val="004B156F"/>
    <w:rsid w:val="004B22B2"/>
    <w:rsid w:val="004B251C"/>
    <w:rsid w:val="004B2C49"/>
    <w:rsid w:val="004B3028"/>
    <w:rsid w:val="004B31CB"/>
    <w:rsid w:val="004B3A4F"/>
    <w:rsid w:val="004B3CC8"/>
    <w:rsid w:val="004B414A"/>
    <w:rsid w:val="004B4440"/>
    <w:rsid w:val="004B4A04"/>
    <w:rsid w:val="004B4BD2"/>
    <w:rsid w:val="004B509B"/>
    <w:rsid w:val="004B55CA"/>
    <w:rsid w:val="004B59CA"/>
    <w:rsid w:val="004B7164"/>
    <w:rsid w:val="004B7561"/>
    <w:rsid w:val="004B757D"/>
    <w:rsid w:val="004C0316"/>
    <w:rsid w:val="004C05A2"/>
    <w:rsid w:val="004C1198"/>
    <w:rsid w:val="004C152A"/>
    <w:rsid w:val="004C1E71"/>
    <w:rsid w:val="004C23FB"/>
    <w:rsid w:val="004C3224"/>
    <w:rsid w:val="004C32B8"/>
    <w:rsid w:val="004C33D4"/>
    <w:rsid w:val="004C3962"/>
    <w:rsid w:val="004C49D1"/>
    <w:rsid w:val="004C4EB2"/>
    <w:rsid w:val="004C5084"/>
    <w:rsid w:val="004C5808"/>
    <w:rsid w:val="004C5826"/>
    <w:rsid w:val="004C667F"/>
    <w:rsid w:val="004C67D1"/>
    <w:rsid w:val="004C7B2D"/>
    <w:rsid w:val="004C7D2C"/>
    <w:rsid w:val="004D0198"/>
    <w:rsid w:val="004D02B1"/>
    <w:rsid w:val="004D0B24"/>
    <w:rsid w:val="004D0E64"/>
    <w:rsid w:val="004D0FD9"/>
    <w:rsid w:val="004D150C"/>
    <w:rsid w:val="004D3489"/>
    <w:rsid w:val="004D3682"/>
    <w:rsid w:val="004D4050"/>
    <w:rsid w:val="004D442C"/>
    <w:rsid w:val="004D4B04"/>
    <w:rsid w:val="004D5403"/>
    <w:rsid w:val="004D556D"/>
    <w:rsid w:val="004D598B"/>
    <w:rsid w:val="004D5C75"/>
    <w:rsid w:val="004D6363"/>
    <w:rsid w:val="004D65F2"/>
    <w:rsid w:val="004D6ECE"/>
    <w:rsid w:val="004D6FD7"/>
    <w:rsid w:val="004D766C"/>
    <w:rsid w:val="004E0BB8"/>
    <w:rsid w:val="004E1076"/>
    <w:rsid w:val="004E1245"/>
    <w:rsid w:val="004E1A79"/>
    <w:rsid w:val="004E1CA4"/>
    <w:rsid w:val="004E26BD"/>
    <w:rsid w:val="004E332C"/>
    <w:rsid w:val="004E39EC"/>
    <w:rsid w:val="004E3BF6"/>
    <w:rsid w:val="004E3D4B"/>
    <w:rsid w:val="004E4152"/>
    <w:rsid w:val="004E56E3"/>
    <w:rsid w:val="004E5DAB"/>
    <w:rsid w:val="004E5E61"/>
    <w:rsid w:val="004E63BA"/>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9B"/>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5170"/>
    <w:rsid w:val="00505283"/>
    <w:rsid w:val="005058F1"/>
    <w:rsid w:val="00506797"/>
    <w:rsid w:val="00506BD7"/>
    <w:rsid w:val="00507048"/>
    <w:rsid w:val="0050790B"/>
    <w:rsid w:val="00507CC8"/>
    <w:rsid w:val="0051006C"/>
    <w:rsid w:val="0051130C"/>
    <w:rsid w:val="0051141F"/>
    <w:rsid w:val="005118F1"/>
    <w:rsid w:val="00511A41"/>
    <w:rsid w:val="00512E86"/>
    <w:rsid w:val="0051353F"/>
    <w:rsid w:val="00513890"/>
    <w:rsid w:val="00513F40"/>
    <w:rsid w:val="005141B0"/>
    <w:rsid w:val="00514770"/>
    <w:rsid w:val="00514EC3"/>
    <w:rsid w:val="00515270"/>
    <w:rsid w:val="00515D31"/>
    <w:rsid w:val="00516A52"/>
    <w:rsid w:val="00516BB6"/>
    <w:rsid w:val="00516C6A"/>
    <w:rsid w:val="005172ED"/>
    <w:rsid w:val="00517501"/>
    <w:rsid w:val="005203B0"/>
    <w:rsid w:val="0052064D"/>
    <w:rsid w:val="0052162B"/>
    <w:rsid w:val="00521BDF"/>
    <w:rsid w:val="005229EF"/>
    <w:rsid w:val="005230D8"/>
    <w:rsid w:val="005230FF"/>
    <w:rsid w:val="00523158"/>
    <w:rsid w:val="00523C01"/>
    <w:rsid w:val="00523D1B"/>
    <w:rsid w:val="00524153"/>
    <w:rsid w:val="00524627"/>
    <w:rsid w:val="00524996"/>
    <w:rsid w:val="00524E17"/>
    <w:rsid w:val="00524E5A"/>
    <w:rsid w:val="005253CD"/>
    <w:rsid w:val="005256DA"/>
    <w:rsid w:val="0052578E"/>
    <w:rsid w:val="005258DD"/>
    <w:rsid w:val="005263A6"/>
    <w:rsid w:val="00526CD6"/>
    <w:rsid w:val="0052781A"/>
    <w:rsid w:val="00527CFB"/>
    <w:rsid w:val="00527E06"/>
    <w:rsid w:val="0053049B"/>
    <w:rsid w:val="005307B2"/>
    <w:rsid w:val="00530949"/>
    <w:rsid w:val="00531046"/>
    <w:rsid w:val="00531097"/>
    <w:rsid w:val="0053117A"/>
    <w:rsid w:val="005315BE"/>
    <w:rsid w:val="00531B24"/>
    <w:rsid w:val="00531C9D"/>
    <w:rsid w:val="005323E3"/>
    <w:rsid w:val="00532DDE"/>
    <w:rsid w:val="00533780"/>
    <w:rsid w:val="00533CB6"/>
    <w:rsid w:val="00533D41"/>
    <w:rsid w:val="00534579"/>
    <w:rsid w:val="005345FD"/>
    <w:rsid w:val="00534681"/>
    <w:rsid w:val="0053483E"/>
    <w:rsid w:val="00534AC9"/>
    <w:rsid w:val="00534F1E"/>
    <w:rsid w:val="005375CA"/>
    <w:rsid w:val="00540129"/>
    <w:rsid w:val="005403CC"/>
    <w:rsid w:val="00540B44"/>
    <w:rsid w:val="00540C41"/>
    <w:rsid w:val="00540F11"/>
    <w:rsid w:val="005411CE"/>
    <w:rsid w:val="005416E0"/>
    <w:rsid w:val="00541916"/>
    <w:rsid w:val="00542127"/>
    <w:rsid w:val="0054213F"/>
    <w:rsid w:val="005432E7"/>
    <w:rsid w:val="00543350"/>
    <w:rsid w:val="005436A6"/>
    <w:rsid w:val="005438F4"/>
    <w:rsid w:val="005440F6"/>
    <w:rsid w:val="00544577"/>
    <w:rsid w:val="005447A8"/>
    <w:rsid w:val="00544AE2"/>
    <w:rsid w:val="00544B71"/>
    <w:rsid w:val="0054587F"/>
    <w:rsid w:val="00545958"/>
    <w:rsid w:val="00545972"/>
    <w:rsid w:val="0054598A"/>
    <w:rsid w:val="00546B40"/>
    <w:rsid w:val="00547671"/>
    <w:rsid w:val="0055123D"/>
    <w:rsid w:val="005515C6"/>
    <w:rsid w:val="00552397"/>
    <w:rsid w:val="005523C2"/>
    <w:rsid w:val="00552692"/>
    <w:rsid w:val="00552801"/>
    <w:rsid w:val="00553328"/>
    <w:rsid w:val="00553386"/>
    <w:rsid w:val="00553508"/>
    <w:rsid w:val="00553EDE"/>
    <w:rsid w:val="00554434"/>
    <w:rsid w:val="00554883"/>
    <w:rsid w:val="00554FE9"/>
    <w:rsid w:val="0055510E"/>
    <w:rsid w:val="00555608"/>
    <w:rsid w:val="005602C5"/>
    <w:rsid w:val="0056068E"/>
    <w:rsid w:val="00560925"/>
    <w:rsid w:val="00560C78"/>
    <w:rsid w:val="00562D47"/>
    <w:rsid w:val="00563442"/>
    <w:rsid w:val="0056348E"/>
    <w:rsid w:val="005637E5"/>
    <w:rsid w:val="00564FBF"/>
    <w:rsid w:val="005653B9"/>
    <w:rsid w:val="0056565A"/>
    <w:rsid w:val="005656B8"/>
    <w:rsid w:val="00565B42"/>
    <w:rsid w:val="00566111"/>
    <w:rsid w:val="00566210"/>
    <w:rsid w:val="0056799E"/>
    <w:rsid w:val="00567D22"/>
    <w:rsid w:val="00567FFC"/>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45E"/>
    <w:rsid w:val="0058660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C74"/>
    <w:rsid w:val="0059508B"/>
    <w:rsid w:val="00595827"/>
    <w:rsid w:val="00595C6E"/>
    <w:rsid w:val="00596A35"/>
    <w:rsid w:val="005A0206"/>
    <w:rsid w:val="005A0F02"/>
    <w:rsid w:val="005A2364"/>
    <w:rsid w:val="005A2A38"/>
    <w:rsid w:val="005A2C3F"/>
    <w:rsid w:val="005A3B7A"/>
    <w:rsid w:val="005A4530"/>
    <w:rsid w:val="005A49B3"/>
    <w:rsid w:val="005A5823"/>
    <w:rsid w:val="005A5E63"/>
    <w:rsid w:val="005A6785"/>
    <w:rsid w:val="005A6AE9"/>
    <w:rsid w:val="005A777B"/>
    <w:rsid w:val="005A7BBC"/>
    <w:rsid w:val="005A7C8B"/>
    <w:rsid w:val="005B04E7"/>
    <w:rsid w:val="005B0E74"/>
    <w:rsid w:val="005B10F2"/>
    <w:rsid w:val="005B2854"/>
    <w:rsid w:val="005B29B4"/>
    <w:rsid w:val="005B3139"/>
    <w:rsid w:val="005B35E2"/>
    <w:rsid w:val="005B37FF"/>
    <w:rsid w:val="005B47B0"/>
    <w:rsid w:val="005B5027"/>
    <w:rsid w:val="005B6D29"/>
    <w:rsid w:val="005B6E92"/>
    <w:rsid w:val="005B74C3"/>
    <w:rsid w:val="005B74FC"/>
    <w:rsid w:val="005B77D2"/>
    <w:rsid w:val="005B782D"/>
    <w:rsid w:val="005B79AD"/>
    <w:rsid w:val="005B7BB2"/>
    <w:rsid w:val="005B7E0A"/>
    <w:rsid w:val="005C1986"/>
    <w:rsid w:val="005C2686"/>
    <w:rsid w:val="005C3617"/>
    <w:rsid w:val="005C40FD"/>
    <w:rsid w:val="005C4297"/>
    <w:rsid w:val="005C4555"/>
    <w:rsid w:val="005C45BC"/>
    <w:rsid w:val="005C4B16"/>
    <w:rsid w:val="005C4BA2"/>
    <w:rsid w:val="005C4BF9"/>
    <w:rsid w:val="005C4CE6"/>
    <w:rsid w:val="005C5A0C"/>
    <w:rsid w:val="005C5EF3"/>
    <w:rsid w:val="005C6644"/>
    <w:rsid w:val="005C6D00"/>
    <w:rsid w:val="005D0052"/>
    <w:rsid w:val="005D0353"/>
    <w:rsid w:val="005D05BC"/>
    <w:rsid w:val="005D0703"/>
    <w:rsid w:val="005D088F"/>
    <w:rsid w:val="005D0B13"/>
    <w:rsid w:val="005D1022"/>
    <w:rsid w:val="005D12BB"/>
    <w:rsid w:val="005D14DA"/>
    <w:rsid w:val="005D31C9"/>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D03"/>
    <w:rsid w:val="005E5295"/>
    <w:rsid w:val="005E559B"/>
    <w:rsid w:val="005E5601"/>
    <w:rsid w:val="005E6D69"/>
    <w:rsid w:val="005E6EDA"/>
    <w:rsid w:val="005E70C9"/>
    <w:rsid w:val="005E75F3"/>
    <w:rsid w:val="005E78DF"/>
    <w:rsid w:val="005F035C"/>
    <w:rsid w:val="005F04F9"/>
    <w:rsid w:val="005F11D5"/>
    <w:rsid w:val="005F1A3E"/>
    <w:rsid w:val="005F1DED"/>
    <w:rsid w:val="005F20CF"/>
    <w:rsid w:val="005F2DFB"/>
    <w:rsid w:val="005F2E95"/>
    <w:rsid w:val="005F3270"/>
    <w:rsid w:val="005F3A94"/>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2696"/>
    <w:rsid w:val="006037A7"/>
    <w:rsid w:val="00604318"/>
    <w:rsid w:val="00605D4C"/>
    <w:rsid w:val="00606853"/>
    <w:rsid w:val="00607620"/>
    <w:rsid w:val="006103C7"/>
    <w:rsid w:val="0061048A"/>
    <w:rsid w:val="00612240"/>
    <w:rsid w:val="006122BA"/>
    <w:rsid w:val="006127E0"/>
    <w:rsid w:val="00613571"/>
    <w:rsid w:val="00613C7F"/>
    <w:rsid w:val="00613FF9"/>
    <w:rsid w:val="00614761"/>
    <w:rsid w:val="00616642"/>
    <w:rsid w:val="0062054F"/>
    <w:rsid w:val="00620D89"/>
    <w:rsid w:val="00622413"/>
    <w:rsid w:val="00622E11"/>
    <w:rsid w:val="00623ED1"/>
    <w:rsid w:val="006241F2"/>
    <w:rsid w:val="0062430B"/>
    <w:rsid w:val="0062440D"/>
    <w:rsid w:val="00626EAE"/>
    <w:rsid w:val="00630B95"/>
    <w:rsid w:val="00631002"/>
    <w:rsid w:val="00631FF2"/>
    <w:rsid w:val="00632771"/>
    <w:rsid w:val="00633480"/>
    <w:rsid w:val="0063393F"/>
    <w:rsid w:val="00633948"/>
    <w:rsid w:val="00634094"/>
    <w:rsid w:val="006341B1"/>
    <w:rsid w:val="006345F6"/>
    <w:rsid w:val="0063465F"/>
    <w:rsid w:val="00634A8E"/>
    <w:rsid w:val="006355C3"/>
    <w:rsid w:val="0063641F"/>
    <w:rsid w:val="00636C6B"/>
    <w:rsid w:val="00636FA3"/>
    <w:rsid w:val="00637A52"/>
    <w:rsid w:val="00637D6B"/>
    <w:rsid w:val="006415B8"/>
    <w:rsid w:val="00641A74"/>
    <w:rsid w:val="00641FBE"/>
    <w:rsid w:val="0064231A"/>
    <w:rsid w:val="006423F6"/>
    <w:rsid w:val="0064251F"/>
    <w:rsid w:val="00643AD9"/>
    <w:rsid w:val="00643B0C"/>
    <w:rsid w:val="00643E62"/>
    <w:rsid w:val="00643F4A"/>
    <w:rsid w:val="0064464A"/>
    <w:rsid w:val="006451FC"/>
    <w:rsid w:val="00645390"/>
    <w:rsid w:val="00645AE4"/>
    <w:rsid w:val="006478BF"/>
    <w:rsid w:val="006502E2"/>
    <w:rsid w:val="0065143A"/>
    <w:rsid w:val="00651C8F"/>
    <w:rsid w:val="00651E96"/>
    <w:rsid w:val="0065255D"/>
    <w:rsid w:val="00652784"/>
    <w:rsid w:val="00652C20"/>
    <w:rsid w:val="00653030"/>
    <w:rsid w:val="00653651"/>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25C5"/>
    <w:rsid w:val="006626B2"/>
    <w:rsid w:val="006627A0"/>
    <w:rsid w:val="00662ADA"/>
    <w:rsid w:val="00662D5B"/>
    <w:rsid w:val="00662E3E"/>
    <w:rsid w:val="006631B2"/>
    <w:rsid w:val="00663572"/>
    <w:rsid w:val="00663E73"/>
    <w:rsid w:val="00665314"/>
    <w:rsid w:val="00665545"/>
    <w:rsid w:val="00665A0A"/>
    <w:rsid w:val="0066678E"/>
    <w:rsid w:val="006671F1"/>
    <w:rsid w:val="00667D54"/>
    <w:rsid w:val="0067020E"/>
    <w:rsid w:val="00670BB3"/>
    <w:rsid w:val="00671615"/>
    <w:rsid w:val="00672291"/>
    <w:rsid w:val="00672874"/>
    <w:rsid w:val="006735CF"/>
    <w:rsid w:val="006739DD"/>
    <w:rsid w:val="00673B87"/>
    <w:rsid w:val="006747F5"/>
    <w:rsid w:val="00675C1D"/>
    <w:rsid w:val="00676ABB"/>
    <w:rsid w:val="006775F3"/>
    <w:rsid w:val="00677C5E"/>
    <w:rsid w:val="006801FC"/>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719D"/>
    <w:rsid w:val="0069721C"/>
    <w:rsid w:val="00697D20"/>
    <w:rsid w:val="006A0511"/>
    <w:rsid w:val="006A0F7B"/>
    <w:rsid w:val="006A1544"/>
    <w:rsid w:val="006A21FB"/>
    <w:rsid w:val="006A299C"/>
    <w:rsid w:val="006A2ADC"/>
    <w:rsid w:val="006A2B52"/>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2290"/>
    <w:rsid w:val="006B24CA"/>
    <w:rsid w:val="006B2625"/>
    <w:rsid w:val="006B280F"/>
    <w:rsid w:val="006B37EA"/>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C03A1"/>
    <w:rsid w:val="006C067F"/>
    <w:rsid w:val="006C075E"/>
    <w:rsid w:val="006C13BF"/>
    <w:rsid w:val="006C14F7"/>
    <w:rsid w:val="006C25F5"/>
    <w:rsid w:val="006C32BD"/>
    <w:rsid w:val="006C35A4"/>
    <w:rsid w:val="006C39E8"/>
    <w:rsid w:val="006C3E47"/>
    <w:rsid w:val="006C4854"/>
    <w:rsid w:val="006C4863"/>
    <w:rsid w:val="006C4C4C"/>
    <w:rsid w:val="006C57DD"/>
    <w:rsid w:val="006C601D"/>
    <w:rsid w:val="006C62B2"/>
    <w:rsid w:val="006C672F"/>
    <w:rsid w:val="006C6A4C"/>
    <w:rsid w:val="006C6D19"/>
    <w:rsid w:val="006C6E6D"/>
    <w:rsid w:val="006C726A"/>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1005"/>
    <w:rsid w:val="006F11AE"/>
    <w:rsid w:val="006F1302"/>
    <w:rsid w:val="006F1328"/>
    <w:rsid w:val="006F240B"/>
    <w:rsid w:val="006F2888"/>
    <w:rsid w:val="006F2ACF"/>
    <w:rsid w:val="006F3487"/>
    <w:rsid w:val="006F3783"/>
    <w:rsid w:val="006F38C1"/>
    <w:rsid w:val="006F3EB0"/>
    <w:rsid w:val="006F3F2C"/>
    <w:rsid w:val="006F45F3"/>
    <w:rsid w:val="006F4CCC"/>
    <w:rsid w:val="006F536F"/>
    <w:rsid w:val="006F5D44"/>
    <w:rsid w:val="006F6970"/>
    <w:rsid w:val="006F7BD4"/>
    <w:rsid w:val="007002F6"/>
    <w:rsid w:val="00700504"/>
    <w:rsid w:val="00700929"/>
    <w:rsid w:val="00700D5E"/>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DC0"/>
    <w:rsid w:val="00707E42"/>
    <w:rsid w:val="00710B0C"/>
    <w:rsid w:val="00710D92"/>
    <w:rsid w:val="00711945"/>
    <w:rsid w:val="00711BF0"/>
    <w:rsid w:val="00711BF2"/>
    <w:rsid w:val="00712140"/>
    <w:rsid w:val="00712309"/>
    <w:rsid w:val="0071390F"/>
    <w:rsid w:val="00714043"/>
    <w:rsid w:val="0071526D"/>
    <w:rsid w:val="00715AE4"/>
    <w:rsid w:val="0071617F"/>
    <w:rsid w:val="00716754"/>
    <w:rsid w:val="00717C39"/>
    <w:rsid w:val="00717D88"/>
    <w:rsid w:val="00720382"/>
    <w:rsid w:val="00720E81"/>
    <w:rsid w:val="00721694"/>
    <w:rsid w:val="00721781"/>
    <w:rsid w:val="00722DAE"/>
    <w:rsid w:val="0072380E"/>
    <w:rsid w:val="00723EC9"/>
    <w:rsid w:val="007242CC"/>
    <w:rsid w:val="00724F3D"/>
    <w:rsid w:val="00725247"/>
    <w:rsid w:val="0072528C"/>
    <w:rsid w:val="007263C8"/>
    <w:rsid w:val="00726A43"/>
    <w:rsid w:val="00726C99"/>
    <w:rsid w:val="007272AE"/>
    <w:rsid w:val="00727342"/>
    <w:rsid w:val="0073000C"/>
    <w:rsid w:val="0073042D"/>
    <w:rsid w:val="007319B5"/>
    <w:rsid w:val="00732748"/>
    <w:rsid w:val="0073378D"/>
    <w:rsid w:val="00733AD4"/>
    <w:rsid w:val="00733D1E"/>
    <w:rsid w:val="00733DA1"/>
    <w:rsid w:val="00733F3F"/>
    <w:rsid w:val="00734A97"/>
    <w:rsid w:val="00735419"/>
    <w:rsid w:val="0073568E"/>
    <w:rsid w:val="00735B19"/>
    <w:rsid w:val="00736D56"/>
    <w:rsid w:val="00736ECD"/>
    <w:rsid w:val="007370E3"/>
    <w:rsid w:val="0073724A"/>
    <w:rsid w:val="00740483"/>
    <w:rsid w:val="0074066E"/>
    <w:rsid w:val="007411CB"/>
    <w:rsid w:val="00741333"/>
    <w:rsid w:val="0074172F"/>
    <w:rsid w:val="00741E89"/>
    <w:rsid w:val="007430D5"/>
    <w:rsid w:val="00743483"/>
    <w:rsid w:val="0074349B"/>
    <w:rsid w:val="00743C35"/>
    <w:rsid w:val="007444CD"/>
    <w:rsid w:val="0074534C"/>
    <w:rsid w:val="0074572D"/>
    <w:rsid w:val="007457B0"/>
    <w:rsid w:val="0074610E"/>
    <w:rsid w:val="007470B4"/>
    <w:rsid w:val="007470F5"/>
    <w:rsid w:val="007474F8"/>
    <w:rsid w:val="007477AA"/>
    <w:rsid w:val="00747E15"/>
    <w:rsid w:val="00750379"/>
    <w:rsid w:val="007509BA"/>
    <w:rsid w:val="007509DC"/>
    <w:rsid w:val="00750C1B"/>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723F"/>
    <w:rsid w:val="00767470"/>
    <w:rsid w:val="007674C8"/>
    <w:rsid w:val="007701D8"/>
    <w:rsid w:val="007711D0"/>
    <w:rsid w:val="0077159C"/>
    <w:rsid w:val="0077179D"/>
    <w:rsid w:val="007721DE"/>
    <w:rsid w:val="0077274B"/>
    <w:rsid w:val="007733E0"/>
    <w:rsid w:val="00773727"/>
    <w:rsid w:val="00773D11"/>
    <w:rsid w:val="00774BB0"/>
    <w:rsid w:val="00774CFA"/>
    <w:rsid w:val="007767A0"/>
    <w:rsid w:val="00776957"/>
    <w:rsid w:val="00776A1B"/>
    <w:rsid w:val="00776C0D"/>
    <w:rsid w:val="007771E5"/>
    <w:rsid w:val="007774ED"/>
    <w:rsid w:val="00780228"/>
    <w:rsid w:val="00780458"/>
    <w:rsid w:val="007808B9"/>
    <w:rsid w:val="00780AE6"/>
    <w:rsid w:val="00781873"/>
    <w:rsid w:val="007821CE"/>
    <w:rsid w:val="00782604"/>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42D3"/>
    <w:rsid w:val="007946D6"/>
    <w:rsid w:val="00794B04"/>
    <w:rsid w:val="007952F2"/>
    <w:rsid w:val="007A0F68"/>
    <w:rsid w:val="007A11A9"/>
    <w:rsid w:val="007A150F"/>
    <w:rsid w:val="007A17FD"/>
    <w:rsid w:val="007A1C24"/>
    <w:rsid w:val="007A1CF3"/>
    <w:rsid w:val="007A1FE8"/>
    <w:rsid w:val="007A2CCD"/>
    <w:rsid w:val="007A2FC4"/>
    <w:rsid w:val="007A34F1"/>
    <w:rsid w:val="007A3DE1"/>
    <w:rsid w:val="007A42B4"/>
    <w:rsid w:val="007A533E"/>
    <w:rsid w:val="007A68A6"/>
    <w:rsid w:val="007A6A0A"/>
    <w:rsid w:val="007A7877"/>
    <w:rsid w:val="007B03E1"/>
    <w:rsid w:val="007B08E8"/>
    <w:rsid w:val="007B0A3C"/>
    <w:rsid w:val="007B0F45"/>
    <w:rsid w:val="007B17D8"/>
    <w:rsid w:val="007B1D77"/>
    <w:rsid w:val="007B2099"/>
    <w:rsid w:val="007B25C8"/>
    <w:rsid w:val="007B25CF"/>
    <w:rsid w:val="007B2913"/>
    <w:rsid w:val="007B2DF2"/>
    <w:rsid w:val="007B3BCD"/>
    <w:rsid w:val="007B410E"/>
    <w:rsid w:val="007B48F1"/>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F58"/>
    <w:rsid w:val="007C383B"/>
    <w:rsid w:val="007C4875"/>
    <w:rsid w:val="007C4951"/>
    <w:rsid w:val="007C547A"/>
    <w:rsid w:val="007C62CA"/>
    <w:rsid w:val="007C65C0"/>
    <w:rsid w:val="007C66C8"/>
    <w:rsid w:val="007C6734"/>
    <w:rsid w:val="007C6842"/>
    <w:rsid w:val="007C7858"/>
    <w:rsid w:val="007D0744"/>
    <w:rsid w:val="007D1063"/>
    <w:rsid w:val="007D1446"/>
    <w:rsid w:val="007D27C6"/>
    <w:rsid w:val="007D2861"/>
    <w:rsid w:val="007D2BC8"/>
    <w:rsid w:val="007D2D96"/>
    <w:rsid w:val="007D31ED"/>
    <w:rsid w:val="007D49A9"/>
    <w:rsid w:val="007D5769"/>
    <w:rsid w:val="007D59C8"/>
    <w:rsid w:val="007D6D73"/>
    <w:rsid w:val="007D6E85"/>
    <w:rsid w:val="007E09DA"/>
    <w:rsid w:val="007E0CF5"/>
    <w:rsid w:val="007E0F8A"/>
    <w:rsid w:val="007E1607"/>
    <w:rsid w:val="007E16CD"/>
    <w:rsid w:val="007E1BD4"/>
    <w:rsid w:val="007E1FF1"/>
    <w:rsid w:val="007E39F5"/>
    <w:rsid w:val="007E3DC3"/>
    <w:rsid w:val="007E44DB"/>
    <w:rsid w:val="007E4B42"/>
    <w:rsid w:val="007E57AF"/>
    <w:rsid w:val="007E5CD5"/>
    <w:rsid w:val="007E5E14"/>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3F4"/>
    <w:rsid w:val="007F4837"/>
    <w:rsid w:val="007F5593"/>
    <w:rsid w:val="007F56D8"/>
    <w:rsid w:val="007F5B19"/>
    <w:rsid w:val="007F64B5"/>
    <w:rsid w:val="007F718D"/>
    <w:rsid w:val="007F7953"/>
    <w:rsid w:val="007F7A7C"/>
    <w:rsid w:val="008002B3"/>
    <w:rsid w:val="008004FB"/>
    <w:rsid w:val="0080093D"/>
    <w:rsid w:val="00801869"/>
    <w:rsid w:val="00801F1A"/>
    <w:rsid w:val="00801FAD"/>
    <w:rsid w:val="00801FF8"/>
    <w:rsid w:val="008020D3"/>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5EA"/>
    <w:rsid w:val="00834731"/>
    <w:rsid w:val="008349C5"/>
    <w:rsid w:val="00834FD7"/>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5F15"/>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B23"/>
    <w:rsid w:val="00864C19"/>
    <w:rsid w:val="00865B74"/>
    <w:rsid w:val="00866063"/>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7AC2"/>
    <w:rsid w:val="00887D01"/>
    <w:rsid w:val="00890072"/>
    <w:rsid w:val="00890203"/>
    <w:rsid w:val="00890219"/>
    <w:rsid w:val="008902F9"/>
    <w:rsid w:val="00890371"/>
    <w:rsid w:val="00890537"/>
    <w:rsid w:val="008906E4"/>
    <w:rsid w:val="00891F41"/>
    <w:rsid w:val="00891FC2"/>
    <w:rsid w:val="00892088"/>
    <w:rsid w:val="008925AC"/>
    <w:rsid w:val="008936AA"/>
    <w:rsid w:val="0089397A"/>
    <w:rsid w:val="008939CA"/>
    <w:rsid w:val="0089400C"/>
    <w:rsid w:val="00894707"/>
    <w:rsid w:val="00896206"/>
    <w:rsid w:val="008963A1"/>
    <w:rsid w:val="00896AA6"/>
    <w:rsid w:val="00896CFA"/>
    <w:rsid w:val="00896EB3"/>
    <w:rsid w:val="008970AE"/>
    <w:rsid w:val="008974F0"/>
    <w:rsid w:val="0089793D"/>
    <w:rsid w:val="008979C9"/>
    <w:rsid w:val="008A08CD"/>
    <w:rsid w:val="008A1499"/>
    <w:rsid w:val="008A1C9C"/>
    <w:rsid w:val="008A341A"/>
    <w:rsid w:val="008A3484"/>
    <w:rsid w:val="008A3690"/>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9D4"/>
    <w:rsid w:val="008B0D23"/>
    <w:rsid w:val="008B1843"/>
    <w:rsid w:val="008B1DFC"/>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D064C"/>
    <w:rsid w:val="008D29F3"/>
    <w:rsid w:val="008D3041"/>
    <w:rsid w:val="008D396E"/>
    <w:rsid w:val="008D4184"/>
    <w:rsid w:val="008D4206"/>
    <w:rsid w:val="008D48BB"/>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6D1"/>
    <w:rsid w:val="008E3779"/>
    <w:rsid w:val="008E400F"/>
    <w:rsid w:val="008E414E"/>
    <w:rsid w:val="008E41D3"/>
    <w:rsid w:val="008E43C9"/>
    <w:rsid w:val="008E466E"/>
    <w:rsid w:val="008E4749"/>
    <w:rsid w:val="008E4D0E"/>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6A51"/>
    <w:rsid w:val="008F6AA2"/>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688F"/>
    <w:rsid w:val="00916B80"/>
    <w:rsid w:val="00917E77"/>
    <w:rsid w:val="00920013"/>
    <w:rsid w:val="00920870"/>
    <w:rsid w:val="00920B21"/>
    <w:rsid w:val="00921165"/>
    <w:rsid w:val="009221AB"/>
    <w:rsid w:val="0092221A"/>
    <w:rsid w:val="00922A43"/>
    <w:rsid w:val="009230ED"/>
    <w:rsid w:val="009231A6"/>
    <w:rsid w:val="00923459"/>
    <w:rsid w:val="00923B24"/>
    <w:rsid w:val="00923DFD"/>
    <w:rsid w:val="00923E05"/>
    <w:rsid w:val="009243AE"/>
    <w:rsid w:val="009246EB"/>
    <w:rsid w:val="00925446"/>
    <w:rsid w:val="0092562E"/>
    <w:rsid w:val="00926167"/>
    <w:rsid w:val="00927387"/>
    <w:rsid w:val="009273C6"/>
    <w:rsid w:val="00927ECD"/>
    <w:rsid w:val="00930400"/>
    <w:rsid w:val="0093090B"/>
    <w:rsid w:val="00930BA1"/>
    <w:rsid w:val="00931285"/>
    <w:rsid w:val="0093169E"/>
    <w:rsid w:val="0093200A"/>
    <w:rsid w:val="00932793"/>
    <w:rsid w:val="00932C20"/>
    <w:rsid w:val="009332BE"/>
    <w:rsid w:val="0093348A"/>
    <w:rsid w:val="009334D1"/>
    <w:rsid w:val="00933F54"/>
    <w:rsid w:val="009352E6"/>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C03"/>
    <w:rsid w:val="009441AC"/>
    <w:rsid w:val="00944EC3"/>
    <w:rsid w:val="009455ED"/>
    <w:rsid w:val="00946983"/>
    <w:rsid w:val="00946B47"/>
    <w:rsid w:val="00947F35"/>
    <w:rsid w:val="009500B4"/>
    <w:rsid w:val="009505C9"/>
    <w:rsid w:val="00950752"/>
    <w:rsid w:val="00951FB5"/>
    <w:rsid w:val="00952A15"/>
    <w:rsid w:val="00952C99"/>
    <w:rsid w:val="0095350D"/>
    <w:rsid w:val="00953CF8"/>
    <w:rsid w:val="0095473B"/>
    <w:rsid w:val="00954A75"/>
    <w:rsid w:val="00954C5F"/>
    <w:rsid w:val="00954CBC"/>
    <w:rsid w:val="009552E5"/>
    <w:rsid w:val="00955451"/>
    <w:rsid w:val="0095550F"/>
    <w:rsid w:val="00955949"/>
    <w:rsid w:val="0095634A"/>
    <w:rsid w:val="009568CE"/>
    <w:rsid w:val="00956AC5"/>
    <w:rsid w:val="009575AA"/>
    <w:rsid w:val="00957ED1"/>
    <w:rsid w:val="00957F95"/>
    <w:rsid w:val="009607A6"/>
    <w:rsid w:val="0096162C"/>
    <w:rsid w:val="00961CF2"/>
    <w:rsid w:val="009626EA"/>
    <w:rsid w:val="009627E3"/>
    <w:rsid w:val="00962844"/>
    <w:rsid w:val="009633E8"/>
    <w:rsid w:val="009637C2"/>
    <w:rsid w:val="00963AE5"/>
    <w:rsid w:val="00964444"/>
    <w:rsid w:val="00964B36"/>
    <w:rsid w:val="00964CC0"/>
    <w:rsid w:val="00964DA4"/>
    <w:rsid w:val="00964F31"/>
    <w:rsid w:val="00964F49"/>
    <w:rsid w:val="00965176"/>
    <w:rsid w:val="00966424"/>
    <w:rsid w:val="00966824"/>
    <w:rsid w:val="00966A75"/>
    <w:rsid w:val="00966FD9"/>
    <w:rsid w:val="00967041"/>
    <w:rsid w:val="00967520"/>
    <w:rsid w:val="00970482"/>
    <w:rsid w:val="00970A3A"/>
    <w:rsid w:val="00970DD7"/>
    <w:rsid w:val="009713F6"/>
    <w:rsid w:val="00971AEE"/>
    <w:rsid w:val="00971DFB"/>
    <w:rsid w:val="0097243F"/>
    <w:rsid w:val="0097290E"/>
    <w:rsid w:val="00973863"/>
    <w:rsid w:val="00973C20"/>
    <w:rsid w:val="00973D75"/>
    <w:rsid w:val="00973F69"/>
    <w:rsid w:val="00974472"/>
    <w:rsid w:val="00974E49"/>
    <w:rsid w:val="00974FB7"/>
    <w:rsid w:val="00975AA8"/>
    <w:rsid w:val="00976048"/>
    <w:rsid w:val="009762E1"/>
    <w:rsid w:val="00976C57"/>
    <w:rsid w:val="00976D0B"/>
    <w:rsid w:val="00977574"/>
    <w:rsid w:val="00977CD2"/>
    <w:rsid w:val="00980EA2"/>
    <w:rsid w:val="00981A72"/>
    <w:rsid w:val="0098398A"/>
    <w:rsid w:val="00983C3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80B"/>
    <w:rsid w:val="00993A9F"/>
    <w:rsid w:val="0099403E"/>
    <w:rsid w:val="009944F5"/>
    <w:rsid w:val="009955B9"/>
    <w:rsid w:val="009967C2"/>
    <w:rsid w:val="009967E7"/>
    <w:rsid w:val="00997242"/>
    <w:rsid w:val="0099754F"/>
    <w:rsid w:val="00997B1A"/>
    <w:rsid w:val="009A03DF"/>
    <w:rsid w:val="009A042C"/>
    <w:rsid w:val="009A0B87"/>
    <w:rsid w:val="009A0CAB"/>
    <w:rsid w:val="009A0EF8"/>
    <w:rsid w:val="009A1819"/>
    <w:rsid w:val="009A4637"/>
    <w:rsid w:val="009A4FE1"/>
    <w:rsid w:val="009A537A"/>
    <w:rsid w:val="009A5C7A"/>
    <w:rsid w:val="009A611F"/>
    <w:rsid w:val="009A74FF"/>
    <w:rsid w:val="009A75B8"/>
    <w:rsid w:val="009A7853"/>
    <w:rsid w:val="009A7D9D"/>
    <w:rsid w:val="009B0515"/>
    <w:rsid w:val="009B05E9"/>
    <w:rsid w:val="009B064D"/>
    <w:rsid w:val="009B2D5A"/>
    <w:rsid w:val="009B43DC"/>
    <w:rsid w:val="009B54BD"/>
    <w:rsid w:val="009B5990"/>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53C"/>
    <w:rsid w:val="009D162E"/>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FC2"/>
    <w:rsid w:val="009E22FF"/>
    <w:rsid w:val="009E2B77"/>
    <w:rsid w:val="009E2C3C"/>
    <w:rsid w:val="009E400C"/>
    <w:rsid w:val="009E547C"/>
    <w:rsid w:val="009E59BB"/>
    <w:rsid w:val="009E5BFC"/>
    <w:rsid w:val="009E5C45"/>
    <w:rsid w:val="009E62A6"/>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E14"/>
    <w:rsid w:val="009F6161"/>
    <w:rsid w:val="009F61E4"/>
    <w:rsid w:val="009F7539"/>
    <w:rsid w:val="009F7B19"/>
    <w:rsid w:val="00A0012B"/>
    <w:rsid w:val="00A002CF"/>
    <w:rsid w:val="00A007D7"/>
    <w:rsid w:val="00A00A63"/>
    <w:rsid w:val="00A00AFD"/>
    <w:rsid w:val="00A00B36"/>
    <w:rsid w:val="00A01A16"/>
    <w:rsid w:val="00A01B01"/>
    <w:rsid w:val="00A025B9"/>
    <w:rsid w:val="00A03BD8"/>
    <w:rsid w:val="00A03F34"/>
    <w:rsid w:val="00A04655"/>
    <w:rsid w:val="00A04724"/>
    <w:rsid w:val="00A04726"/>
    <w:rsid w:val="00A04CC1"/>
    <w:rsid w:val="00A04D11"/>
    <w:rsid w:val="00A05257"/>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4300"/>
    <w:rsid w:val="00A14EAE"/>
    <w:rsid w:val="00A15981"/>
    <w:rsid w:val="00A15A78"/>
    <w:rsid w:val="00A17628"/>
    <w:rsid w:val="00A1790D"/>
    <w:rsid w:val="00A17AC5"/>
    <w:rsid w:val="00A20510"/>
    <w:rsid w:val="00A215DB"/>
    <w:rsid w:val="00A21651"/>
    <w:rsid w:val="00A21757"/>
    <w:rsid w:val="00A21FDE"/>
    <w:rsid w:val="00A22ECF"/>
    <w:rsid w:val="00A23089"/>
    <w:rsid w:val="00A23194"/>
    <w:rsid w:val="00A23F72"/>
    <w:rsid w:val="00A24279"/>
    <w:rsid w:val="00A25429"/>
    <w:rsid w:val="00A258D9"/>
    <w:rsid w:val="00A25BC4"/>
    <w:rsid w:val="00A26520"/>
    <w:rsid w:val="00A27F92"/>
    <w:rsid w:val="00A3182D"/>
    <w:rsid w:val="00A31EE6"/>
    <w:rsid w:val="00A31FD1"/>
    <w:rsid w:val="00A32016"/>
    <w:rsid w:val="00A3294B"/>
    <w:rsid w:val="00A33ECC"/>
    <w:rsid w:val="00A34B94"/>
    <w:rsid w:val="00A34FA0"/>
    <w:rsid w:val="00A37F58"/>
    <w:rsid w:val="00A40324"/>
    <w:rsid w:val="00A4035D"/>
    <w:rsid w:val="00A406C9"/>
    <w:rsid w:val="00A40797"/>
    <w:rsid w:val="00A40EDE"/>
    <w:rsid w:val="00A40F3C"/>
    <w:rsid w:val="00A41F08"/>
    <w:rsid w:val="00A42289"/>
    <w:rsid w:val="00A422B7"/>
    <w:rsid w:val="00A42ADB"/>
    <w:rsid w:val="00A436DA"/>
    <w:rsid w:val="00A43E43"/>
    <w:rsid w:val="00A443B5"/>
    <w:rsid w:val="00A4464B"/>
    <w:rsid w:val="00A44C98"/>
    <w:rsid w:val="00A44FF6"/>
    <w:rsid w:val="00A450B6"/>
    <w:rsid w:val="00A45796"/>
    <w:rsid w:val="00A463F0"/>
    <w:rsid w:val="00A46E9F"/>
    <w:rsid w:val="00A47264"/>
    <w:rsid w:val="00A47510"/>
    <w:rsid w:val="00A4793D"/>
    <w:rsid w:val="00A47EA6"/>
    <w:rsid w:val="00A50074"/>
    <w:rsid w:val="00A50A0C"/>
    <w:rsid w:val="00A5191A"/>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E40"/>
    <w:rsid w:val="00A63C71"/>
    <w:rsid w:val="00A643D9"/>
    <w:rsid w:val="00A65012"/>
    <w:rsid w:val="00A6685A"/>
    <w:rsid w:val="00A66A7D"/>
    <w:rsid w:val="00A66FF9"/>
    <w:rsid w:val="00A67B46"/>
    <w:rsid w:val="00A71286"/>
    <w:rsid w:val="00A7173A"/>
    <w:rsid w:val="00A71C77"/>
    <w:rsid w:val="00A73B1F"/>
    <w:rsid w:val="00A73F36"/>
    <w:rsid w:val="00A73FD0"/>
    <w:rsid w:val="00A7411C"/>
    <w:rsid w:val="00A74226"/>
    <w:rsid w:val="00A74ADE"/>
    <w:rsid w:val="00A74D1E"/>
    <w:rsid w:val="00A75582"/>
    <w:rsid w:val="00A755FF"/>
    <w:rsid w:val="00A773E7"/>
    <w:rsid w:val="00A77BD4"/>
    <w:rsid w:val="00A77BDF"/>
    <w:rsid w:val="00A77F12"/>
    <w:rsid w:val="00A80015"/>
    <w:rsid w:val="00A809A7"/>
    <w:rsid w:val="00A80ADB"/>
    <w:rsid w:val="00A8155A"/>
    <w:rsid w:val="00A81648"/>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1307"/>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B8D"/>
    <w:rsid w:val="00AA3D6E"/>
    <w:rsid w:val="00AA5AB7"/>
    <w:rsid w:val="00AA6DCF"/>
    <w:rsid w:val="00AA6F92"/>
    <w:rsid w:val="00AA712E"/>
    <w:rsid w:val="00AA7CBD"/>
    <w:rsid w:val="00AB01DF"/>
    <w:rsid w:val="00AB04B2"/>
    <w:rsid w:val="00AB0694"/>
    <w:rsid w:val="00AB1819"/>
    <w:rsid w:val="00AB1A4E"/>
    <w:rsid w:val="00AB1B45"/>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A26"/>
    <w:rsid w:val="00AC698E"/>
    <w:rsid w:val="00AC6B31"/>
    <w:rsid w:val="00AC6CB6"/>
    <w:rsid w:val="00AC6D48"/>
    <w:rsid w:val="00AC7BCA"/>
    <w:rsid w:val="00AD00AC"/>
    <w:rsid w:val="00AD0540"/>
    <w:rsid w:val="00AD0583"/>
    <w:rsid w:val="00AD18CE"/>
    <w:rsid w:val="00AD19B1"/>
    <w:rsid w:val="00AD1C70"/>
    <w:rsid w:val="00AD27A8"/>
    <w:rsid w:val="00AD3296"/>
    <w:rsid w:val="00AD60D4"/>
    <w:rsid w:val="00AD614D"/>
    <w:rsid w:val="00AD6A71"/>
    <w:rsid w:val="00AD6AE1"/>
    <w:rsid w:val="00AD6D52"/>
    <w:rsid w:val="00AD7859"/>
    <w:rsid w:val="00AE047F"/>
    <w:rsid w:val="00AE051A"/>
    <w:rsid w:val="00AE086A"/>
    <w:rsid w:val="00AE0982"/>
    <w:rsid w:val="00AE0D99"/>
    <w:rsid w:val="00AE124F"/>
    <w:rsid w:val="00AE12D4"/>
    <w:rsid w:val="00AE15CE"/>
    <w:rsid w:val="00AE2514"/>
    <w:rsid w:val="00AE38B9"/>
    <w:rsid w:val="00AE3E3E"/>
    <w:rsid w:val="00AE437F"/>
    <w:rsid w:val="00AE44EC"/>
    <w:rsid w:val="00AE4B2E"/>
    <w:rsid w:val="00AE4BD9"/>
    <w:rsid w:val="00AE54DD"/>
    <w:rsid w:val="00AE5EE1"/>
    <w:rsid w:val="00AE6AD4"/>
    <w:rsid w:val="00AE7014"/>
    <w:rsid w:val="00AE772F"/>
    <w:rsid w:val="00AE775F"/>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577"/>
    <w:rsid w:val="00B049E4"/>
    <w:rsid w:val="00B055E2"/>
    <w:rsid w:val="00B058DB"/>
    <w:rsid w:val="00B06D5D"/>
    <w:rsid w:val="00B06E01"/>
    <w:rsid w:val="00B07333"/>
    <w:rsid w:val="00B10CBA"/>
    <w:rsid w:val="00B116C2"/>
    <w:rsid w:val="00B116D3"/>
    <w:rsid w:val="00B1194B"/>
    <w:rsid w:val="00B1194F"/>
    <w:rsid w:val="00B11CCC"/>
    <w:rsid w:val="00B121FB"/>
    <w:rsid w:val="00B1249D"/>
    <w:rsid w:val="00B129E5"/>
    <w:rsid w:val="00B12C4A"/>
    <w:rsid w:val="00B12F43"/>
    <w:rsid w:val="00B1329F"/>
    <w:rsid w:val="00B13BA3"/>
    <w:rsid w:val="00B156D8"/>
    <w:rsid w:val="00B15894"/>
    <w:rsid w:val="00B15B10"/>
    <w:rsid w:val="00B162B2"/>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C5E"/>
    <w:rsid w:val="00B36389"/>
    <w:rsid w:val="00B36B25"/>
    <w:rsid w:val="00B36B2F"/>
    <w:rsid w:val="00B36CEE"/>
    <w:rsid w:val="00B37293"/>
    <w:rsid w:val="00B373B7"/>
    <w:rsid w:val="00B37500"/>
    <w:rsid w:val="00B37548"/>
    <w:rsid w:val="00B4018D"/>
    <w:rsid w:val="00B40B6A"/>
    <w:rsid w:val="00B40CE8"/>
    <w:rsid w:val="00B4120B"/>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ABC"/>
    <w:rsid w:val="00B5337C"/>
    <w:rsid w:val="00B5390A"/>
    <w:rsid w:val="00B54067"/>
    <w:rsid w:val="00B54740"/>
    <w:rsid w:val="00B547A4"/>
    <w:rsid w:val="00B55093"/>
    <w:rsid w:val="00B55DA4"/>
    <w:rsid w:val="00B56015"/>
    <w:rsid w:val="00B5768A"/>
    <w:rsid w:val="00B57D70"/>
    <w:rsid w:val="00B6250E"/>
    <w:rsid w:val="00B65E95"/>
    <w:rsid w:val="00B66441"/>
    <w:rsid w:val="00B66883"/>
    <w:rsid w:val="00B668B6"/>
    <w:rsid w:val="00B70917"/>
    <w:rsid w:val="00B70F40"/>
    <w:rsid w:val="00B713C0"/>
    <w:rsid w:val="00B71954"/>
    <w:rsid w:val="00B71B4E"/>
    <w:rsid w:val="00B722B2"/>
    <w:rsid w:val="00B7296D"/>
    <w:rsid w:val="00B72FCA"/>
    <w:rsid w:val="00B7390D"/>
    <w:rsid w:val="00B740FC"/>
    <w:rsid w:val="00B74648"/>
    <w:rsid w:val="00B74E67"/>
    <w:rsid w:val="00B74F30"/>
    <w:rsid w:val="00B75565"/>
    <w:rsid w:val="00B75FCB"/>
    <w:rsid w:val="00B766C6"/>
    <w:rsid w:val="00B77283"/>
    <w:rsid w:val="00B77A08"/>
    <w:rsid w:val="00B77FD0"/>
    <w:rsid w:val="00B80D40"/>
    <w:rsid w:val="00B81018"/>
    <w:rsid w:val="00B818A0"/>
    <w:rsid w:val="00B81B4A"/>
    <w:rsid w:val="00B81C8F"/>
    <w:rsid w:val="00B81E1C"/>
    <w:rsid w:val="00B81F78"/>
    <w:rsid w:val="00B82A9A"/>
    <w:rsid w:val="00B83634"/>
    <w:rsid w:val="00B8382E"/>
    <w:rsid w:val="00B8501D"/>
    <w:rsid w:val="00B85DC8"/>
    <w:rsid w:val="00B86085"/>
    <w:rsid w:val="00B86115"/>
    <w:rsid w:val="00B8692F"/>
    <w:rsid w:val="00B8762E"/>
    <w:rsid w:val="00B87760"/>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95A"/>
    <w:rsid w:val="00B9796C"/>
    <w:rsid w:val="00BA0289"/>
    <w:rsid w:val="00BA094C"/>
    <w:rsid w:val="00BA09C5"/>
    <w:rsid w:val="00BA12BD"/>
    <w:rsid w:val="00BA14D5"/>
    <w:rsid w:val="00BA26AA"/>
    <w:rsid w:val="00BA2A24"/>
    <w:rsid w:val="00BA3902"/>
    <w:rsid w:val="00BA3D23"/>
    <w:rsid w:val="00BA40BB"/>
    <w:rsid w:val="00BA443D"/>
    <w:rsid w:val="00BA451D"/>
    <w:rsid w:val="00BA4648"/>
    <w:rsid w:val="00BA603D"/>
    <w:rsid w:val="00BA6129"/>
    <w:rsid w:val="00BA6156"/>
    <w:rsid w:val="00BA7097"/>
    <w:rsid w:val="00BA726F"/>
    <w:rsid w:val="00BA75D2"/>
    <w:rsid w:val="00BA784F"/>
    <w:rsid w:val="00BA7B46"/>
    <w:rsid w:val="00BA7E80"/>
    <w:rsid w:val="00BB0AC8"/>
    <w:rsid w:val="00BB146D"/>
    <w:rsid w:val="00BB1992"/>
    <w:rsid w:val="00BB33F3"/>
    <w:rsid w:val="00BB4606"/>
    <w:rsid w:val="00BB46DE"/>
    <w:rsid w:val="00BB4CB5"/>
    <w:rsid w:val="00BB51A1"/>
    <w:rsid w:val="00BB55F5"/>
    <w:rsid w:val="00BB68DC"/>
    <w:rsid w:val="00BB6E62"/>
    <w:rsid w:val="00BB77EE"/>
    <w:rsid w:val="00BC0A86"/>
    <w:rsid w:val="00BC1024"/>
    <w:rsid w:val="00BC1A1B"/>
    <w:rsid w:val="00BC38BC"/>
    <w:rsid w:val="00BC484D"/>
    <w:rsid w:val="00BC5584"/>
    <w:rsid w:val="00BC6341"/>
    <w:rsid w:val="00BC7850"/>
    <w:rsid w:val="00BD09DE"/>
    <w:rsid w:val="00BD1E36"/>
    <w:rsid w:val="00BD1F53"/>
    <w:rsid w:val="00BD2B03"/>
    <w:rsid w:val="00BD391F"/>
    <w:rsid w:val="00BD3C71"/>
    <w:rsid w:val="00BD4479"/>
    <w:rsid w:val="00BD4699"/>
    <w:rsid w:val="00BD481B"/>
    <w:rsid w:val="00BD4C29"/>
    <w:rsid w:val="00BD55AF"/>
    <w:rsid w:val="00BD5A0C"/>
    <w:rsid w:val="00BD64B2"/>
    <w:rsid w:val="00BD6B12"/>
    <w:rsid w:val="00BD6F28"/>
    <w:rsid w:val="00BD73CB"/>
    <w:rsid w:val="00BE0D0A"/>
    <w:rsid w:val="00BE1352"/>
    <w:rsid w:val="00BE15EB"/>
    <w:rsid w:val="00BE1603"/>
    <w:rsid w:val="00BE187C"/>
    <w:rsid w:val="00BE195F"/>
    <w:rsid w:val="00BE1D29"/>
    <w:rsid w:val="00BE260B"/>
    <w:rsid w:val="00BE31B4"/>
    <w:rsid w:val="00BE3226"/>
    <w:rsid w:val="00BE3D27"/>
    <w:rsid w:val="00BE3E08"/>
    <w:rsid w:val="00BE4970"/>
    <w:rsid w:val="00BE4B53"/>
    <w:rsid w:val="00BE4CE9"/>
    <w:rsid w:val="00BE50E4"/>
    <w:rsid w:val="00BE5361"/>
    <w:rsid w:val="00BE631F"/>
    <w:rsid w:val="00BE75A7"/>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3C9B"/>
    <w:rsid w:val="00BF3F8C"/>
    <w:rsid w:val="00BF5A6F"/>
    <w:rsid w:val="00BF657C"/>
    <w:rsid w:val="00BF698F"/>
    <w:rsid w:val="00BF6A6C"/>
    <w:rsid w:val="00BF6B1D"/>
    <w:rsid w:val="00BF7080"/>
    <w:rsid w:val="00BF7778"/>
    <w:rsid w:val="00BF79E2"/>
    <w:rsid w:val="00BF7F15"/>
    <w:rsid w:val="00C00058"/>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25A6"/>
    <w:rsid w:val="00C127F1"/>
    <w:rsid w:val="00C13868"/>
    <w:rsid w:val="00C13937"/>
    <w:rsid w:val="00C13EEC"/>
    <w:rsid w:val="00C14A1F"/>
    <w:rsid w:val="00C14A51"/>
    <w:rsid w:val="00C1581D"/>
    <w:rsid w:val="00C15CAE"/>
    <w:rsid w:val="00C16495"/>
    <w:rsid w:val="00C1658F"/>
    <w:rsid w:val="00C165FF"/>
    <w:rsid w:val="00C16AE6"/>
    <w:rsid w:val="00C170F5"/>
    <w:rsid w:val="00C173E4"/>
    <w:rsid w:val="00C17667"/>
    <w:rsid w:val="00C1770A"/>
    <w:rsid w:val="00C204E5"/>
    <w:rsid w:val="00C2136B"/>
    <w:rsid w:val="00C21424"/>
    <w:rsid w:val="00C21B99"/>
    <w:rsid w:val="00C22CCC"/>
    <w:rsid w:val="00C234D8"/>
    <w:rsid w:val="00C23C12"/>
    <w:rsid w:val="00C23D1F"/>
    <w:rsid w:val="00C23D2F"/>
    <w:rsid w:val="00C23F81"/>
    <w:rsid w:val="00C2456F"/>
    <w:rsid w:val="00C25330"/>
    <w:rsid w:val="00C2537F"/>
    <w:rsid w:val="00C25CDC"/>
    <w:rsid w:val="00C26236"/>
    <w:rsid w:val="00C262C5"/>
    <w:rsid w:val="00C26F6A"/>
    <w:rsid w:val="00C27D14"/>
    <w:rsid w:val="00C30466"/>
    <w:rsid w:val="00C310A4"/>
    <w:rsid w:val="00C310E1"/>
    <w:rsid w:val="00C31D35"/>
    <w:rsid w:val="00C3219E"/>
    <w:rsid w:val="00C33B4F"/>
    <w:rsid w:val="00C33F5F"/>
    <w:rsid w:val="00C34125"/>
    <w:rsid w:val="00C34143"/>
    <w:rsid w:val="00C34B2C"/>
    <w:rsid w:val="00C35357"/>
    <w:rsid w:val="00C35EA6"/>
    <w:rsid w:val="00C35FD7"/>
    <w:rsid w:val="00C36642"/>
    <w:rsid w:val="00C36F01"/>
    <w:rsid w:val="00C37FC7"/>
    <w:rsid w:val="00C40014"/>
    <w:rsid w:val="00C41000"/>
    <w:rsid w:val="00C423E3"/>
    <w:rsid w:val="00C4348A"/>
    <w:rsid w:val="00C441D9"/>
    <w:rsid w:val="00C443BD"/>
    <w:rsid w:val="00C44E4B"/>
    <w:rsid w:val="00C44E87"/>
    <w:rsid w:val="00C451C5"/>
    <w:rsid w:val="00C45594"/>
    <w:rsid w:val="00C476C4"/>
    <w:rsid w:val="00C50209"/>
    <w:rsid w:val="00C5094F"/>
    <w:rsid w:val="00C50C8A"/>
    <w:rsid w:val="00C50F57"/>
    <w:rsid w:val="00C5160E"/>
    <w:rsid w:val="00C5255E"/>
    <w:rsid w:val="00C5420C"/>
    <w:rsid w:val="00C54296"/>
    <w:rsid w:val="00C54FC8"/>
    <w:rsid w:val="00C554AF"/>
    <w:rsid w:val="00C56462"/>
    <w:rsid w:val="00C56A32"/>
    <w:rsid w:val="00C56B63"/>
    <w:rsid w:val="00C573F0"/>
    <w:rsid w:val="00C60DBB"/>
    <w:rsid w:val="00C615E1"/>
    <w:rsid w:val="00C619D6"/>
    <w:rsid w:val="00C61D89"/>
    <w:rsid w:val="00C62A3A"/>
    <w:rsid w:val="00C62BD2"/>
    <w:rsid w:val="00C630F2"/>
    <w:rsid w:val="00C63589"/>
    <w:rsid w:val="00C6391D"/>
    <w:rsid w:val="00C63E3A"/>
    <w:rsid w:val="00C63F3C"/>
    <w:rsid w:val="00C6441B"/>
    <w:rsid w:val="00C6444F"/>
    <w:rsid w:val="00C65EC0"/>
    <w:rsid w:val="00C66D01"/>
    <w:rsid w:val="00C678B0"/>
    <w:rsid w:val="00C67BA7"/>
    <w:rsid w:val="00C67E85"/>
    <w:rsid w:val="00C67F0B"/>
    <w:rsid w:val="00C67F0E"/>
    <w:rsid w:val="00C7034F"/>
    <w:rsid w:val="00C70DD4"/>
    <w:rsid w:val="00C710BF"/>
    <w:rsid w:val="00C72A26"/>
    <w:rsid w:val="00C72F21"/>
    <w:rsid w:val="00C73108"/>
    <w:rsid w:val="00C73522"/>
    <w:rsid w:val="00C73C68"/>
    <w:rsid w:val="00C74C9D"/>
    <w:rsid w:val="00C750EA"/>
    <w:rsid w:val="00C75709"/>
    <w:rsid w:val="00C75F40"/>
    <w:rsid w:val="00C760E9"/>
    <w:rsid w:val="00C765F2"/>
    <w:rsid w:val="00C77051"/>
    <w:rsid w:val="00C77A49"/>
    <w:rsid w:val="00C77A88"/>
    <w:rsid w:val="00C77AE3"/>
    <w:rsid w:val="00C77F4E"/>
    <w:rsid w:val="00C80BA0"/>
    <w:rsid w:val="00C80D31"/>
    <w:rsid w:val="00C81950"/>
    <w:rsid w:val="00C81E0D"/>
    <w:rsid w:val="00C82671"/>
    <w:rsid w:val="00C82F54"/>
    <w:rsid w:val="00C83795"/>
    <w:rsid w:val="00C83E9D"/>
    <w:rsid w:val="00C84F2B"/>
    <w:rsid w:val="00C84FA8"/>
    <w:rsid w:val="00C86435"/>
    <w:rsid w:val="00C864D0"/>
    <w:rsid w:val="00C871CD"/>
    <w:rsid w:val="00C875A7"/>
    <w:rsid w:val="00C877EB"/>
    <w:rsid w:val="00C903C0"/>
    <w:rsid w:val="00C904D1"/>
    <w:rsid w:val="00C9129B"/>
    <w:rsid w:val="00C914E9"/>
    <w:rsid w:val="00C9161D"/>
    <w:rsid w:val="00C91697"/>
    <w:rsid w:val="00C91B47"/>
    <w:rsid w:val="00C9263F"/>
    <w:rsid w:val="00C9313C"/>
    <w:rsid w:val="00C9314A"/>
    <w:rsid w:val="00C9317D"/>
    <w:rsid w:val="00C941DB"/>
    <w:rsid w:val="00C942E1"/>
    <w:rsid w:val="00C94EAA"/>
    <w:rsid w:val="00C94FF3"/>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5DF6"/>
    <w:rsid w:val="00CA6157"/>
    <w:rsid w:val="00CA67CD"/>
    <w:rsid w:val="00CA6CF0"/>
    <w:rsid w:val="00CA7A20"/>
    <w:rsid w:val="00CA7F8D"/>
    <w:rsid w:val="00CB01DB"/>
    <w:rsid w:val="00CB0A56"/>
    <w:rsid w:val="00CB0D3E"/>
    <w:rsid w:val="00CB0E87"/>
    <w:rsid w:val="00CB0FCC"/>
    <w:rsid w:val="00CB1120"/>
    <w:rsid w:val="00CB14FE"/>
    <w:rsid w:val="00CB180B"/>
    <w:rsid w:val="00CB2700"/>
    <w:rsid w:val="00CB3780"/>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B2E"/>
    <w:rsid w:val="00CC2D08"/>
    <w:rsid w:val="00CC2FB3"/>
    <w:rsid w:val="00CC32F0"/>
    <w:rsid w:val="00CC3E31"/>
    <w:rsid w:val="00CC430F"/>
    <w:rsid w:val="00CC479E"/>
    <w:rsid w:val="00CC5B28"/>
    <w:rsid w:val="00CC5E00"/>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5707"/>
    <w:rsid w:val="00CD66B7"/>
    <w:rsid w:val="00CD7686"/>
    <w:rsid w:val="00CD78EE"/>
    <w:rsid w:val="00CE0447"/>
    <w:rsid w:val="00CE0ABC"/>
    <w:rsid w:val="00CE0ACD"/>
    <w:rsid w:val="00CE0BBB"/>
    <w:rsid w:val="00CE1060"/>
    <w:rsid w:val="00CE16CA"/>
    <w:rsid w:val="00CE1A7C"/>
    <w:rsid w:val="00CE23A6"/>
    <w:rsid w:val="00CE2806"/>
    <w:rsid w:val="00CE3C25"/>
    <w:rsid w:val="00CE3E63"/>
    <w:rsid w:val="00CE51DE"/>
    <w:rsid w:val="00CE5286"/>
    <w:rsid w:val="00CE5D6E"/>
    <w:rsid w:val="00CE6AD6"/>
    <w:rsid w:val="00CE7A7B"/>
    <w:rsid w:val="00CF16C6"/>
    <w:rsid w:val="00CF1848"/>
    <w:rsid w:val="00CF18CD"/>
    <w:rsid w:val="00CF3099"/>
    <w:rsid w:val="00CF37B2"/>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100B"/>
    <w:rsid w:val="00D11016"/>
    <w:rsid w:val="00D11C9F"/>
    <w:rsid w:val="00D12044"/>
    <w:rsid w:val="00D12374"/>
    <w:rsid w:val="00D12B5F"/>
    <w:rsid w:val="00D132D8"/>
    <w:rsid w:val="00D13879"/>
    <w:rsid w:val="00D13C9B"/>
    <w:rsid w:val="00D13FD2"/>
    <w:rsid w:val="00D14236"/>
    <w:rsid w:val="00D1522A"/>
    <w:rsid w:val="00D1654D"/>
    <w:rsid w:val="00D16CD4"/>
    <w:rsid w:val="00D170D9"/>
    <w:rsid w:val="00D1799C"/>
    <w:rsid w:val="00D17D77"/>
    <w:rsid w:val="00D20223"/>
    <w:rsid w:val="00D205A5"/>
    <w:rsid w:val="00D20C7B"/>
    <w:rsid w:val="00D21FAB"/>
    <w:rsid w:val="00D222C3"/>
    <w:rsid w:val="00D22B3C"/>
    <w:rsid w:val="00D242FF"/>
    <w:rsid w:val="00D2447E"/>
    <w:rsid w:val="00D24C44"/>
    <w:rsid w:val="00D24E85"/>
    <w:rsid w:val="00D25AFC"/>
    <w:rsid w:val="00D26239"/>
    <w:rsid w:val="00D268F7"/>
    <w:rsid w:val="00D26ABD"/>
    <w:rsid w:val="00D27FCD"/>
    <w:rsid w:val="00D305D5"/>
    <w:rsid w:val="00D3098B"/>
    <w:rsid w:val="00D31152"/>
    <w:rsid w:val="00D31266"/>
    <w:rsid w:val="00D31724"/>
    <w:rsid w:val="00D31B6E"/>
    <w:rsid w:val="00D321A7"/>
    <w:rsid w:val="00D3258C"/>
    <w:rsid w:val="00D33EFC"/>
    <w:rsid w:val="00D34319"/>
    <w:rsid w:val="00D34346"/>
    <w:rsid w:val="00D34FE1"/>
    <w:rsid w:val="00D35485"/>
    <w:rsid w:val="00D35C1E"/>
    <w:rsid w:val="00D4012E"/>
    <w:rsid w:val="00D40B15"/>
    <w:rsid w:val="00D40DBC"/>
    <w:rsid w:val="00D418F3"/>
    <w:rsid w:val="00D42781"/>
    <w:rsid w:val="00D42C54"/>
    <w:rsid w:val="00D43883"/>
    <w:rsid w:val="00D44462"/>
    <w:rsid w:val="00D447BD"/>
    <w:rsid w:val="00D44F09"/>
    <w:rsid w:val="00D457A5"/>
    <w:rsid w:val="00D45B19"/>
    <w:rsid w:val="00D45B65"/>
    <w:rsid w:val="00D45B8C"/>
    <w:rsid w:val="00D463F2"/>
    <w:rsid w:val="00D46530"/>
    <w:rsid w:val="00D471E2"/>
    <w:rsid w:val="00D4734F"/>
    <w:rsid w:val="00D47BE5"/>
    <w:rsid w:val="00D526F5"/>
    <w:rsid w:val="00D53394"/>
    <w:rsid w:val="00D5376B"/>
    <w:rsid w:val="00D542C2"/>
    <w:rsid w:val="00D55D79"/>
    <w:rsid w:val="00D55F8E"/>
    <w:rsid w:val="00D56B14"/>
    <w:rsid w:val="00D56B9A"/>
    <w:rsid w:val="00D56E10"/>
    <w:rsid w:val="00D5781B"/>
    <w:rsid w:val="00D57F31"/>
    <w:rsid w:val="00D606A4"/>
    <w:rsid w:val="00D60975"/>
    <w:rsid w:val="00D610FF"/>
    <w:rsid w:val="00D6132C"/>
    <w:rsid w:val="00D61333"/>
    <w:rsid w:val="00D6172A"/>
    <w:rsid w:val="00D618EA"/>
    <w:rsid w:val="00D61BFA"/>
    <w:rsid w:val="00D61C85"/>
    <w:rsid w:val="00D63461"/>
    <w:rsid w:val="00D63D2D"/>
    <w:rsid w:val="00D63F1C"/>
    <w:rsid w:val="00D64241"/>
    <w:rsid w:val="00D650E7"/>
    <w:rsid w:val="00D655C8"/>
    <w:rsid w:val="00D65A31"/>
    <w:rsid w:val="00D66BB9"/>
    <w:rsid w:val="00D66DC5"/>
    <w:rsid w:val="00D67EDB"/>
    <w:rsid w:val="00D71054"/>
    <w:rsid w:val="00D719A8"/>
    <w:rsid w:val="00D71E3E"/>
    <w:rsid w:val="00D71E99"/>
    <w:rsid w:val="00D72336"/>
    <w:rsid w:val="00D73526"/>
    <w:rsid w:val="00D73AF9"/>
    <w:rsid w:val="00D74772"/>
    <w:rsid w:val="00D7502A"/>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F"/>
    <w:rsid w:val="00D82F85"/>
    <w:rsid w:val="00D83276"/>
    <w:rsid w:val="00D83480"/>
    <w:rsid w:val="00D83EB7"/>
    <w:rsid w:val="00D846AB"/>
    <w:rsid w:val="00D851E1"/>
    <w:rsid w:val="00D859DA"/>
    <w:rsid w:val="00D864E7"/>
    <w:rsid w:val="00D86E24"/>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CBA"/>
    <w:rsid w:val="00D96F6A"/>
    <w:rsid w:val="00D97515"/>
    <w:rsid w:val="00D97836"/>
    <w:rsid w:val="00D97BF7"/>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733"/>
    <w:rsid w:val="00DA4924"/>
    <w:rsid w:val="00DA59C3"/>
    <w:rsid w:val="00DA68BA"/>
    <w:rsid w:val="00DA70A5"/>
    <w:rsid w:val="00DA7A99"/>
    <w:rsid w:val="00DB0453"/>
    <w:rsid w:val="00DB07F7"/>
    <w:rsid w:val="00DB08AD"/>
    <w:rsid w:val="00DB0BDD"/>
    <w:rsid w:val="00DB0C64"/>
    <w:rsid w:val="00DB11F6"/>
    <w:rsid w:val="00DB1686"/>
    <w:rsid w:val="00DB1723"/>
    <w:rsid w:val="00DB1E52"/>
    <w:rsid w:val="00DB1F08"/>
    <w:rsid w:val="00DB2C1A"/>
    <w:rsid w:val="00DB3A46"/>
    <w:rsid w:val="00DB3FF2"/>
    <w:rsid w:val="00DB455A"/>
    <w:rsid w:val="00DB5E0F"/>
    <w:rsid w:val="00DB62D4"/>
    <w:rsid w:val="00DB69B9"/>
    <w:rsid w:val="00DC03BC"/>
    <w:rsid w:val="00DC059E"/>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42AF"/>
    <w:rsid w:val="00DD4C58"/>
    <w:rsid w:val="00DD4DD2"/>
    <w:rsid w:val="00DD5460"/>
    <w:rsid w:val="00DD5503"/>
    <w:rsid w:val="00DD616F"/>
    <w:rsid w:val="00DD62E7"/>
    <w:rsid w:val="00DD64E8"/>
    <w:rsid w:val="00DD6994"/>
    <w:rsid w:val="00DD6F49"/>
    <w:rsid w:val="00DE0286"/>
    <w:rsid w:val="00DE0704"/>
    <w:rsid w:val="00DE0ADC"/>
    <w:rsid w:val="00DE0D32"/>
    <w:rsid w:val="00DE2430"/>
    <w:rsid w:val="00DE267D"/>
    <w:rsid w:val="00DE33EC"/>
    <w:rsid w:val="00DE3668"/>
    <w:rsid w:val="00DE6300"/>
    <w:rsid w:val="00DE70CD"/>
    <w:rsid w:val="00DE765C"/>
    <w:rsid w:val="00DF0017"/>
    <w:rsid w:val="00DF0360"/>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DA0"/>
    <w:rsid w:val="00E002CF"/>
    <w:rsid w:val="00E002F5"/>
    <w:rsid w:val="00E00E5F"/>
    <w:rsid w:val="00E01228"/>
    <w:rsid w:val="00E0132E"/>
    <w:rsid w:val="00E0148A"/>
    <w:rsid w:val="00E01959"/>
    <w:rsid w:val="00E01C33"/>
    <w:rsid w:val="00E024DC"/>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692C"/>
    <w:rsid w:val="00E1720A"/>
    <w:rsid w:val="00E20C33"/>
    <w:rsid w:val="00E21BAC"/>
    <w:rsid w:val="00E221C5"/>
    <w:rsid w:val="00E222BC"/>
    <w:rsid w:val="00E22AC6"/>
    <w:rsid w:val="00E22C4F"/>
    <w:rsid w:val="00E23DC7"/>
    <w:rsid w:val="00E23F9B"/>
    <w:rsid w:val="00E244ED"/>
    <w:rsid w:val="00E24DC0"/>
    <w:rsid w:val="00E2554D"/>
    <w:rsid w:val="00E2581C"/>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DD7"/>
    <w:rsid w:val="00E44F58"/>
    <w:rsid w:val="00E45E2C"/>
    <w:rsid w:val="00E45E66"/>
    <w:rsid w:val="00E45FF1"/>
    <w:rsid w:val="00E462F1"/>
    <w:rsid w:val="00E46B1F"/>
    <w:rsid w:val="00E46D3F"/>
    <w:rsid w:val="00E47C22"/>
    <w:rsid w:val="00E47D7B"/>
    <w:rsid w:val="00E51821"/>
    <w:rsid w:val="00E52C6E"/>
    <w:rsid w:val="00E5340D"/>
    <w:rsid w:val="00E54075"/>
    <w:rsid w:val="00E54C49"/>
    <w:rsid w:val="00E55206"/>
    <w:rsid w:val="00E55645"/>
    <w:rsid w:val="00E565E0"/>
    <w:rsid w:val="00E57816"/>
    <w:rsid w:val="00E61F57"/>
    <w:rsid w:val="00E628BB"/>
    <w:rsid w:val="00E631E1"/>
    <w:rsid w:val="00E632C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44DD"/>
    <w:rsid w:val="00E74D06"/>
    <w:rsid w:val="00E74E7D"/>
    <w:rsid w:val="00E75170"/>
    <w:rsid w:val="00E75E31"/>
    <w:rsid w:val="00E76C9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2F1"/>
    <w:rsid w:val="00E87307"/>
    <w:rsid w:val="00E87700"/>
    <w:rsid w:val="00E87DC9"/>
    <w:rsid w:val="00E87F6B"/>
    <w:rsid w:val="00E9031A"/>
    <w:rsid w:val="00E906E8"/>
    <w:rsid w:val="00E90747"/>
    <w:rsid w:val="00E90860"/>
    <w:rsid w:val="00E9096F"/>
    <w:rsid w:val="00E90E64"/>
    <w:rsid w:val="00E922B1"/>
    <w:rsid w:val="00E92B23"/>
    <w:rsid w:val="00E92C34"/>
    <w:rsid w:val="00E93021"/>
    <w:rsid w:val="00E9318D"/>
    <w:rsid w:val="00E93F3E"/>
    <w:rsid w:val="00E95662"/>
    <w:rsid w:val="00E958AF"/>
    <w:rsid w:val="00E96035"/>
    <w:rsid w:val="00E967F5"/>
    <w:rsid w:val="00E96EAC"/>
    <w:rsid w:val="00E9722C"/>
    <w:rsid w:val="00E97C9A"/>
    <w:rsid w:val="00E97FC0"/>
    <w:rsid w:val="00EA0185"/>
    <w:rsid w:val="00EA0CC6"/>
    <w:rsid w:val="00EA21C1"/>
    <w:rsid w:val="00EA2538"/>
    <w:rsid w:val="00EA2940"/>
    <w:rsid w:val="00EA2FBF"/>
    <w:rsid w:val="00EA30E4"/>
    <w:rsid w:val="00EA340D"/>
    <w:rsid w:val="00EA3EE5"/>
    <w:rsid w:val="00EA5C9B"/>
    <w:rsid w:val="00EA5F71"/>
    <w:rsid w:val="00EA678D"/>
    <w:rsid w:val="00EA69A0"/>
    <w:rsid w:val="00EA6AB7"/>
    <w:rsid w:val="00EA6E0B"/>
    <w:rsid w:val="00EA7A49"/>
    <w:rsid w:val="00EA7B39"/>
    <w:rsid w:val="00EB065F"/>
    <w:rsid w:val="00EB1173"/>
    <w:rsid w:val="00EB13C3"/>
    <w:rsid w:val="00EB148C"/>
    <w:rsid w:val="00EB1CDB"/>
    <w:rsid w:val="00EB2985"/>
    <w:rsid w:val="00EB321E"/>
    <w:rsid w:val="00EB339F"/>
    <w:rsid w:val="00EB40DB"/>
    <w:rsid w:val="00EB5187"/>
    <w:rsid w:val="00EB5228"/>
    <w:rsid w:val="00EB52B4"/>
    <w:rsid w:val="00EB58B9"/>
    <w:rsid w:val="00EB6521"/>
    <w:rsid w:val="00EB67ED"/>
    <w:rsid w:val="00EB6976"/>
    <w:rsid w:val="00EC0B68"/>
    <w:rsid w:val="00EC1300"/>
    <w:rsid w:val="00EC19F2"/>
    <w:rsid w:val="00EC222B"/>
    <w:rsid w:val="00EC26D4"/>
    <w:rsid w:val="00EC2CBE"/>
    <w:rsid w:val="00EC3B83"/>
    <w:rsid w:val="00EC4EC3"/>
    <w:rsid w:val="00EC56AE"/>
    <w:rsid w:val="00EC5792"/>
    <w:rsid w:val="00EC79C5"/>
    <w:rsid w:val="00EC7B63"/>
    <w:rsid w:val="00ED0169"/>
    <w:rsid w:val="00ED0FF6"/>
    <w:rsid w:val="00ED190C"/>
    <w:rsid w:val="00ED1B64"/>
    <w:rsid w:val="00ED3AED"/>
    <w:rsid w:val="00ED42E9"/>
    <w:rsid w:val="00ED43B3"/>
    <w:rsid w:val="00ED612F"/>
    <w:rsid w:val="00ED6247"/>
    <w:rsid w:val="00ED709F"/>
    <w:rsid w:val="00EE06CF"/>
    <w:rsid w:val="00EE0C0D"/>
    <w:rsid w:val="00EE0CF8"/>
    <w:rsid w:val="00EE12D0"/>
    <w:rsid w:val="00EE1A55"/>
    <w:rsid w:val="00EE296D"/>
    <w:rsid w:val="00EE29EE"/>
    <w:rsid w:val="00EE2E7B"/>
    <w:rsid w:val="00EE2FFF"/>
    <w:rsid w:val="00EE3713"/>
    <w:rsid w:val="00EE3FEC"/>
    <w:rsid w:val="00EE42CA"/>
    <w:rsid w:val="00EE4B58"/>
    <w:rsid w:val="00EE4E42"/>
    <w:rsid w:val="00EE6146"/>
    <w:rsid w:val="00EE68B1"/>
    <w:rsid w:val="00EE7248"/>
    <w:rsid w:val="00EE7596"/>
    <w:rsid w:val="00EE7C0E"/>
    <w:rsid w:val="00EE7CD4"/>
    <w:rsid w:val="00EE7EDB"/>
    <w:rsid w:val="00EF07F3"/>
    <w:rsid w:val="00EF0D4E"/>
    <w:rsid w:val="00EF1311"/>
    <w:rsid w:val="00EF1BA8"/>
    <w:rsid w:val="00EF1DDB"/>
    <w:rsid w:val="00EF384D"/>
    <w:rsid w:val="00EF3E42"/>
    <w:rsid w:val="00EF40AD"/>
    <w:rsid w:val="00EF4FEE"/>
    <w:rsid w:val="00EF66B4"/>
    <w:rsid w:val="00EF6A9B"/>
    <w:rsid w:val="00EF6F4B"/>
    <w:rsid w:val="00EF74E6"/>
    <w:rsid w:val="00EF7AAF"/>
    <w:rsid w:val="00F0005F"/>
    <w:rsid w:val="00F00094"/>
    <w:rsid w:val="00F015E1"/>
    <w:rsid w:val="00F01766"/>
    <w:rsid w:val="00F01CE6"/>
    <w:rsid w:val="00F01DA7"/>
    <w:rsid w:val="00F02904"/>
    <w:rsid w:val="00F03110"/>
    <w:rsid w:val="00F031CD"/>
    <w:rsid w:val="00F03B2F"/>
    <w:rsid w:val="00F05529"/>
    <w:rsid w:val="00F05C5A"/>
    <w:rsid w:val="00F05CFB"/>
    <w:rsid w:val="00F063C2"/>
    <w:rsid w:val="00F064CE"/>
    <w:rsid w:val="00F06DA6"/>
    <w:rsid w:val="00F06F5F"/>
    <w:rsid w:val="00F07B4C"/>
    <w:rsid w:val="00F07CE2"/>
    <w:rsid w:val="00F106BA"/>
    <w:rsid w:val="00F10CE6"/>
    <w:rsid w:val="00F119DE"/>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20239"/>
    <w:rsid w:val="00F205C2"/>
    <w:rsid w:val="00F20DF5"/>
    <w:rsid w:val="00F218AA"/>
    <w:rsid w:val="00F21AFD"/>
    <w:rsid w:val="00F22894"/>
    <w:rsid w:val="00F22AAE"/>
    <w:rsid w:val="00F22BD9"/>
    <w:rsid w:val="00F23F4E"/>
    <w:rsid w:val="00F2462A"/>
    <w:rsid w:val="00F249F9"/>
    <w:rsid w:val="00F25F1C"/>
    <w:rsid w:val="00F26098"/>
    <w:rsid w:val="00F260CC"/>
    <w:rsid w:val="00F2692D"/>
    <w:rsid w:val="00F26AE5"/>
    <w:rsid w:val="00F26D6F"/>
    <w:rsid w:val="00F27165"/>
    <w:rsid w:val="00F27747"/>
    <w:rsid w:val="00F27CA7"/>
    <w:rsid w:val="00F27D9D"/>
    <w:rsid w:val="00F30100"/>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77CF"/>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CF0"/>
    <w:rsid w:val="00F51BCE"/>
    <w:rsid w:val="00F529BC"/>
    <w:rsid w:val="00F53193"/>
    <w:rsid w:val="00F5357E"/>
    <w:rsid w:val="00F53773"/>
    <w:rsid w:val="00F53A85"/>
    <w:rsid w:val="00F5481E"/>
    <w:rsid w:val="00F54BA6"/>
    <w:rsid w:val="00F54FDA"/>
    <w:rsid w:val="00F555C6"/>
    <w:rsid w:val="00F56509"/>
    <w:rsid w:val="00F579E0"/>
    <w:rsid w:val="00F57B89"/>
    <w:rsid w:val="00F57F08"/>
    <w:rsid w:val="00F60576"/>
    <w:rsid w:val="00F60838"/>
    <w:rsid w:val="00F60851"/>
    <w:rsid w:val="00F60AB2"/>
    <w:rsid w:val="00F627FB"/>
    <w:rsid w:val="00F62BF8"/>
    <w:rsid w:val="00F62F10"/>
    <w:rsid w:val="00F63F44"/>
    <w:rsid w:val="00F65271"/>
    <w:rsid w:val="00F654B4"/>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D3F"/>
    <w:rsid w:val="00F766FE"/>
    <w:rsid w:val="00F76A2F"/>
    <w:rsid w:val="00F76B0A"/>
    <w:rsid w:val="00F76BDD"/>
    <w:rsid w:val="00F76E8F"/>
    <w:rsid w:val="00F80F69"/>
    <w:rsid w:val="00F81491"/>
    <w:rsid w:val="00F816CD"/>
    <w:rsid w:val="00F81A28"/>
    <w:rsid w:val="00F8250B"/>
    <w:rsid w:val="00F828B0"/>
    <w:rsid w:val="00F82A7C"/>
    <w:rsid w:val="00F83064"/>
    <w:rsid w:val="00F83D27"/>
    <w:rsid w:val="00F83D5A"/>
    <w:rsid w:val="00F84035"/>
    <w:rsid w:val="00F8409C"/>
    <w:rsid w:val="00F842CF"/>
    <w:rsid w:val="00F862E9"/>
    <w:rsid w:val="00F86736"/>
    <w:rsid w:val="00F87159"/>
    <w:rsid w:val="00F876C5"/>
    <w:rsid w:val="00F87BCF"/>
    <w:rsid w:val="00F902EA"/>
    <w:rsid w:val="00F9038B"/>
    <w:rsid w:val="00F9066B"/>
    <w:rsid w:val="00F911A7"/>
    <w:rsid w:val="00F91A8D"/>
    <w:rsid w:val="00F91FA7"/>
    <w:rsid w:val="00F9237B"/>
    <w:rsid w:val="00F92543"/>
    <w:rsid w:val="00F92692"/>
    <w:rsid w:val="00F926F8"/>
    <w:rsid w:val="00F93A58"/>
    <w:rsid w:val="00F9401F"/>
    <w:rsid w:val="00F946E1"/>
    <w:rsid w:val="00F94774"/>
    <w:rsid w:val="00F9490F"/>
    <w:rsid w:val="00F94B76"/>
    <w:rsid w:val="00F94B7B"/>
    <w:rsid w:val="00F9559F"/>
    <w:rsid w:val="00F96542"/>
    <w:rsid w:val="00F96544"/>
    <w:rsid w:val="00F969A7"/>
    <w:rsid w:val="00F977C7"/>
    <w:rsid w:val="00F97A11"/>
    <w:rsid w:val="00FA016B"/>
    <w:rsid w:val="00FA034F"/>
    <w:rsid w:val="00FA03CF"/>
    <w:rsid w:val="00FA0DBC"/>
    <w:rsid w:val="00FA20D4"/>
    <w:rsid w:val="00FA2100"/>
    <w:rsid w:val="00FA2453"/>
    <w:rsid w:val="00FA2BC9"/>
    <w:rsid w:val="00FA2C4E"/>
    <w:rsid w:val="00FA3067"/>
    <w:rsid w:val="00FA3969"/>
    <w:rsid w:val="00FA39AF"/>
    <w:rsid w:val="00FA4C76"/>
    <w:rsid w:val="00FA59E7"/>
    <w:rsid w:val="00FA6011"/>
    <w:rsid w:val="00FA603C"/>
    <w:rsid w:val="00FA64D4"/>
    <w:rsid w:val="00FA663B"/>
    <w:rsid w:val="00FB028F"/>
    <w:rsid w:val="00FB0807"/>
    <w:rsid w:val="00FB2191"/>
    <w:rsid w:val="00FB28DC"/>
    <w:rsid w:val="00FB2CCF"/>
    <w:rsid w:val="00FB3037"/>
    <w:rsid w:val="00FB38AC"/>
    <w:rsid w:val="00FB39DF"/>
    <w:rsid w:val="00FB3E12"/>
    <w:rsid w:val="00FB4396"/>
    <w:rsid w:val="00FB4C8A"/>
    <w:rsid w:val="00FB5134"/>
    <w:rsid w:val="00FB5CB8"/>
    <w:rsid w:val="00FB5CC0"/>
    <w:rsid w:val="00FB662F"/>
    <w:rsid w:val="00FB6AFF"/>
    <w:rsid w:val="00FB7CE0"/>
    <w:rsid w:val="00FC0766"/>
    <w:rsid w:val="00FC1741"/>
    <w:rsid w:val="00FC1BEE"/>
    <w:rsid w:val="00FC217B"/>
    <w:rsid w:val="00FC23D0"/>
    <w:rsid w:val="00FC2B60"/>
    <w:rsid w:val="00FC3D4F"/>
    <w:rsid w:val="00FC5359"/>
    <w:rsid w:val="00FC53DB"/>
    <w:rsid w:val="00FC54D0"/>
    <w:rsid w:val="00FC5996"/>
    <w:rsid w:val="00FC5A6D"/>
    <w:rsid w:val="00FC63E7"/>
    <w:rsid w:val="00FC6463"/>
    <w:rsid w:val="00FC7161"/>
    <w:rsid w:val="00FC757A"/>
    <w:rsid w:val="00FC7B50"/>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F51"/>
    <w:rsid w:val="00FE1354"/>
    <w:rsid w:val="00FE1CB2"/>
    <w:rsid w:val="00FE1E64"/>
    <w:rsid w:val="00FE1FF2"/>
    <w:rsid w:val="00FE2341"/>
    <w:rsid w:val="00FE2708"/>
    <w:rsid w:val="00FE2869"/>
    <w:rsid w:val="00FE2D9C"/>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55413AD6-23DE-4353-841F-1E28D52033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n-GB"/>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5C4BF9"/>
    <w:rPr>
      <w:sz w:val="16"/>
      <w:szCs w:val="16"/>
      <w:lang w:val="en-GB"/>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rsid w:val="005C4BF9"/>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recommendations/sbi/?m=sbi-04" TargetMode="External"/><Relationship Id="rId26" Type="http://schemas.openxmlformats.org/officeDocument/2006/relationships/hyperlink" Target="https://www.cbd.int/recommendations/sbi/?m=sbi-04" TargetMode="External"/><Relationship Id="rId39" Type="http://schemas.openxmlformats.org/officeDocument/2006/relationships/fontTable" Target="fontTable.xml"/><Relationship Id="rId21" Type="http://schemas.openxmlformats.org/officeDocument/2006/relationships/hyperlink" Target="https://www.cbd.int/doc/notifications/2025/ntf-2025-066-fm-en.pdf" TargetMode="External"/><Relationship Id="rId34" Type="http://schemas.openxmlformats.org/officeDocument/2006/relationships/hyperlink" Target="https://www.cbd.int/decisions/?id=7104"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hyperlink" Target="https://www.cbd.int/decisions/cop/?m=cop-16" TargetMode="External"/><Relationship Id="rId29" Type="http://schemas.openxmlformats.org/officeDocument/2006/relationships/hyperlink" Target="https://www.cbd.int/decisions/cop/?m=cop-15" TargetMode="Externa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15" TargetMode="External"/><Relationship Id="rId32" Type="http://schemas.openxmlformats.org/officeDocument/2006/relationships/hyperlink" Target="https://www.cbd.int/decisions/cop/?m=cop-16" TargetMode="External"/><Relationship Id="rId37" Type="http://schemas.openxmlformats.org/officeDocument/2006/relationships/footer" Target="footer1.xm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oc/notifications/2025/ntf-2025-110-fm-en.pdf" TargetMode="External"/><Relationship Id="rId28" Type="http://schemas.openxmlformats.org/officeDocument/2006/relationships/hyperlink" Target="https://www.cbd.int/decisions/?id=13659" TargetMode="External"/><Relationship Id="rId36"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hyperlink" Target="https://www.cbd.int/documents/CBD/COP/16/6/REV1" TargetMode="External"/><Relationship Id="rId31"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oc/notifications/2025/ntf-2025-086-fm-en.pdf" TargetMode="External"/><Relationship Id="rId27" Type="http://schemas.openxmlformats.org/officeDocument/2006/relationships/hyperlink" Target="https://www.cbd.int/recommendations/sbi/?m=sbi-04" TargetMode="External"/><Relationship Id="rId30" Type="http://schemas.openxmlformats.org/officeDocument/2006/relationships/hyperlink" Target="https://www.cbd.int/decisions/cop/?m=cop-15" TargetMode="External"/><Relationship Id="rId35" Type="http://schemas.openxmlformats.org/officeDocument/2006/relationships/header" Target="header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hyperlink" Target="https://www.cbd.int/documents/CBD/SBI/6/INF/13" TargetMode="External"/><Relationship Id="rId33" Type="http://schemas.openxmlformats.org/officeDocument/2006/relationships/hyperlink" Target="http://www.cbd.int/decisions/?m=cop-03&amp;n=08" TargetMode="External"/><Relationship Id="rId38" Type="http://schemas.openxmlformats.org/officeDocument/2006/relationships/footer" Target="footer2.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www.cbd.int/doc/interventions/6717c9819a0ecc27c502d552/GEF%20Financial%20Mechanism.docx" TargetMode="External"/><Relationship Id="rId1" Type="http://schemas.openxmlformats.org/officeDocument/2006/relationships/hyperlink" Target="https://www.cbd.int/documents/CBD/SBI/6/1" TargetMode="External"/><Relationship Id="rId5" Type="http://schemas.openxmlformats.org/officeDocument/2006/relationships/hyperlink" Target="https://www.cbd.int/decisions/cop/?m=cop-15"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183C7F"/>
    <w:rsid w:val="002012F2"/>
    <w:rsid w:val="00290BF7"/>
    <w:rsid w:val="002C57DD"/>
    <w:rsid w:val="00317273"/>
    <w:rsid w:val="00390FA0"/>
    <w:rsid w:val="005A777B"/>
    <w:rsid w:val="005F3270"/>
    <w:rsid w:val="005F68DD"/>
    <w:rsid w:val="0062440D"/>
    <w:rsid w:val="00636C6B"/>
    <w:rsid w:val="00636E59"/>
    <w:rsid w:val="0074349B"/>
    <w:rsid w:val="007D540B"/>
    <w:rsid w:val="00804EFB"/>
    <w:rsid w:val="0082020F"/>
    <w:rsid w:val="00855BE1"/>
    <w:rsid w:val="008B6132"/>
    <w:rsid w:val="00911FA0"/>
    <w:rsid w:val="009455ED"/>
    <w:rsid w:val="00974E49"/>
    <w:rsid w:val="00986D50"/>
    <w:rsid w:val="009A042C"/>
    <w:rsid w:val="00A67FF3"/>
    <w:rsid w:val="00A71656"/>
    <w:rsid w:val="00A91917"/>
    <w:rsid w:val="00AC4394"/>
    <w:rsid w:val="00B249DE"/>
    <w:rsid w:val="00BA7097"/>
    <w:rsid w:val="00C43AF3"/>
    <w:rsid w:val="00C75E12"/>
    <w:rsid w:val="00D11016"/>
    <w:rsid w:val="00DB0951"/>
    <w:rsid w:val="00E61933"/>
    <w:rsid w:val="00EA64F9"/>
    <w:rsid w:val="00F10AC6"/>
    <w:rsid w:val="00F80E13"/>
    <w:rsid w:val="00FB6AFF"/>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634B0AE4-2192-4A33-878C-892789A66A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CE96366-1A12-4C0D-9E65-84880EFE360D}">
  <ds:schemaRefs>
    <ds:schemaRef ds:uri="http://schemas.microsoft.com/sharepoint/v3/contenttype/forms"/>
  </ds:schemaRefs>
</ds:datastoreItem>
</file>

<file path=customXml/itemProps5.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10</TotalTime>
  <Pages>13</Pages>
  <Words>5764</Words>
  <Characters>33782</Characters>
  <Application>Microsoft Office Word</Application>
  <DocSecurity>0</DocSecurity>
  <Lines>734</Lines>
  <Paragraphs>340</Paragraphs>
  <ScaleCrop>false</ScaleCrop>
  <HeadingPairs>
    <vt:vector size="2" baseType="variant">
      <vt:variant>
        <vt:lpstr>Title</vt:lpstr>
      </vt:variant>
      <vt:variant>
        <vt:i4>1</vt:i4>
      </vt:variant>
    </vt:vector>
  </HeadingPairs>
  <TitlesOfParts>
    <vt:vector size="1" baseType="lpstr">
      <vt:lpstr>Financial mechanism</vt:lpstr>
    </vt:vector>
  </TitlesOfParts>
  <Company/>
  <LinksUpToDate>false</LinksUpToDate>
  <CharactersWithSpaces>39206</CharactersWithSpaces>
  <SharedDoc>false</SharedDoc>
  <HLinks>
    <vt:vector size="156" baseType="variant">
      <vt:variant>
        <vt:i4>3145838</vt:i4>
      </vt:variant>
      <vt:variant>
        <vt:i4>66</vt:i4>
      </vt:variant>
      <vt:variant>
        <vt:i4>0</vt:i4>
      </vt:variant>
      <vt:variant>
        <vt:i4>5</vt:i4>
      </vt:variant>
      <vt:variant>
        <vt:lpwstr>https://www.cbd.int/decisions/?id=7104</vt:lpwstr>
      </vt:variant>
      <vt:variant>
        <vt:lpwstr/>
      </vt:variant>
      <vt:variant>
        <vt:i4>7602220</vt:i4>
      </vt:variant>
      <vt:variant>
        <vt:i4>63</vt:i4>
      </vt:variant>
      <vt:variant>
        <vt:i4>0</vt:i4>
      </vt:variant>
      <vt:variant>
        <vt:i4>5</vt:i4>
      </vt:variant>
      <vt:variant>
        <vt:lpwstr>http://www.cbd.int/decisions/?m=cop-03&amp;n=08</vt:lpwstr>
      </vt:variant>
      <vt:variant>
        <vt:lpwstr/>
      </vt:variant>
      <vt:variant>
        <vt:i4>7209057</vt:i4>
      </vt:variant>
      <vt:variant>
        <vt:i4>60</vt:i4>
      </vt:variant>
      <vt:variant>
        <vt:i4>0</vt:i4>
      </vt:variant>
      <vt:variant>
        <vt:i4>5</vt:i4>
      </vt:variant>
      <vt:variant>
        <vt:lpwstr>https://www.cbd.int/decisions/cop/?m=cop-16</vt:lpwstr>
      </vt:variant>
      <vt:variant>
        <vt:lpwstr/>
      </vt:variant>
      <vt:variant>
        <vt:i4>7209057</vt:i4>
      </vt:variant>
      <vt:variant>
        <vt:i4>57</vt:i4>
      </vt:variant>
      <vt:variant>
        <vt:i4>0</vt:i4>
      </vt:variant>
      <vt:variant>
        <vt:i4>5</vt:i4>
      </vt:variant>
      <vt:variant>
        <vt:lpwstr>https://www.cbd.int/decisions/cop/?m=cop-16</vt:lpwstr>
      </vt:variant>
      <vt:variant>
        <vt:lpwstr/>
      </vt:variant>
      <vt:variant>
        <vt:i4>7209057</vt:i4>
      </vt:variant>
      <vt:variant>
        <vt:i4>54</vt:i4>
      </vt:variant>
      <vt:variant>
        <vt:i4>0</vt:i4>
      </vt:variant>
      <vt:variant>
        <vt:i4>5</vt:i4>
      </vt:variant>
      <vt:variant>
        <vt:lpwstr>https://www.cbd.int/decisions/cop/?m=cop-15</vt:lpwstr>
      </vt:variant>
      <vt:variant>
        <vt:lpwstr/>
      </vt:variant>
      <vt:variant>
        <vt:i4>7209057</vt:i4>
      </vt:variant>
      <vt:variant>
        <vt:i4>51</vt:i4>
      </vt:variant>
      <vt:variant>
        <vt:i4>0</vt:i4>
      </vt:variant>
      <vt:variant>
        <vt:i4>5</vt:i4>
      </vt:variant>
      <vt:variant>
        <vt:lpwstr>https://www.cbd.int/decisions/cop/?m=cop-15</vt:lpwstr>
      </vt:variant>
      <vt:variant>
        <vt:lpwstr/>
      </vt:variant>
      <vt:variant>
        <vt:i4>3342446</vt:i4>
      </vt:variant>
      <vt:variant>
        <vt:i4>48</vt:i4>
      </vt:variant>
      <vt:variant>
        <vt:i4>0</vt:i4>
      </vt:variant>
      <vt:variant>
        <vt:i4>5</vt:i4>
      </vt:variant>
      <vt:variant>
        <vt:lpwstr>https://www.cbd.int/decisions/?id=13659</vt:lpwstr>
      </vt:variant>
      <vt:variant>
        <vt:lpwstr/>
      </vt:variant>
      <vt:variant>
        <vt:i4>983064</vt:i4>
      </vt:variant>
      <vt:variant>
        <vt:i4>45</vt:i4>
      </vt:variant>
      <vt:variant>
        <vt:i4>0</vt:i4>
      </vt:variant>
      <vt:variant>
        <vt:i4>5</vt:i4>
      </vt:variant>
      <vt:variant>
        <vt:lpwstr>https://www.cbd.int/recommendations/sbi/?m=sbi-04</vt:lpwstr>
      </vt:variant>
      <vt:variant>
        <vt:lpwstr/>
      </vt:variant>
      <vt:variant>
        <vt:i4>7209057</vt:i4>
      </vt:variant>
      <vt:variant>
        <vt:i4>42</vt:i4>
      </vt:variant>
      <vt:variant>
        <vt:i4>0</vt:i4>
      </vt:variant>
      <vt:variant>
        <vt:i4>5</vt:i4>
      </vt:variant>
      <vt:variant>
        <vt:lpwstr>https://www.cbd.int/decisions/cop/?m=cop-16</vt:lpwstr>
      </vt:variant>
      <vt:variant>
        <vt:lpwstr/>
      </vt:variant>
      <vt:variant>
        <vt:i4>7209057</vt:i4>
      </vt:variant>
      <vt:variant>
        <vt:i4>39</vt:i4>
      </vt:variant>
      <vt:variant>
        <vt:i4>0</vt:i4>
      </vt:variant>
      <vt:variant>
        <vt:i4>5</vt:i4>
      </vt:variant>
      <vt:variant>
        <vt:lpwstr>https://www.cbd.int/decisions/cop/?m=cop-16</vt:lpwstr>
      </vt:variant>
      <vt:variant>
        <vt:lpwstr/>
      </vt:variant>
      <vt:variant>
        <vt:i4>7209057</vt:i4>
      </vt:variant>
      <vt:variant>
        <vt:i4>36</vt:i4>
      </vt:variant>
      <vt:variant>
        <vt:i4>0</vt:i4>
      </vt:variant>
      <vt:variant>
        <vt:i4>5</vt:i4>
      </vt:variant>
      <vt:variant>
        <vt:lpwstr>https://www.cbd.int/decisions/cop/?m=cop-15</vt:lpwstr>
      </vt:variant>
      <vt:variant>
        <vt:lpwstr/>
      </vt:variant>
      <vt:variant>
        <vt:i4>7209057</vt:i4>
      </vt:variant>
      <vt:variant>
        <vt:i4>33</vt:i4>
      </vt:variant>
      <vt:variant>
        <vt:i4>0</vt:i4>
      </vt:variant>
      <vt:variant>
        <vt:i4>5</vt:i4>
      </vt:variant>
      <vt:variant>
        <vt:lpwstr>https://www.cbd.int/decisions/cop/?m=cop-16</vt:lpwstr>
      </vt:variant>
      <vt:variant>
        <vt:lpwstr/>
      </vt:variant>
      <vt:variant>
        <vt:i4>3932216</vt:i4>
      </vt:variant>
      <vt:variant>
        <vt:i4>30</vt:i4>
      </vt:variant>
      <vt:variant>
        <vt:i4>0</vt:i4>
      </vt:variant>
      <vt:variant>
        <vt:i4>5</vt:i4>
      </vt:variant>
      <vt:variant>
        <vt:lpwstr>https://www.cbd.int/documents/CBD/SBI/6/INF/13</vt:lpwstr>
      </vt:variant>
      <vt:variant>
        <vt:lpwstr/>
      </vt:variant>
      <vt:variant>
        <vt:i4>7209057</vt:i4>
      </vt:variant>
      <vt:variant>
        <vt:i4>27</vt:i4>
      </vt:variant>
      <vt:variant>
        <vt:i4>0</vt:i4>
      </vt:variant>
      <vt:variant>
        <vt:i4>5</vt:i4>
      </vt:variant>
      <vt:variant>
        <vt:lpwstr>https://www.cbd.int/decisions/cop/?m=cop-15</vt:lpwstr>
      </vt:variant>
      <vt:variant>
        <vt:lpwstr/>
      </vt:variant>
      <vt:variant>
        <vt:i4>6094861</vt:i4>
      </vt:variant>
      <vt:variant>
        <vt:i4>24</vt:i4>
      </vt:variant>
      <vt:variant>
        <vt:i4>0</vt:i4>
      </vt:variant>
      <vt:variant>
        <vt:i4>5</vt:i4>
      </vt:variant>
      <vt:variant>
        <vt:lpwstr>https://www.cbd.int/doc/notifications/2025/ntf-2025-110-fm-en.pdf</vt:lpwstr>
      </vt:variant>
      <vt:variant>
        <vt:lpwstr/>
      </vt:variant>
      <vt:variant>
        <vt:i4>5505034</vt:i4>
      </vt:variant>
      <vt:variant>
        <vt:i4>21</vt:i4>
      </vt:variant>
      <vt:variant>
        <vt:i4>0</vt:i4>
      </vt:variant>
      <vt:variant>
        <vt:i4>5</vt:i4>
      </vt:variant>
      <vt:variant>
        <vt:lpwstr>https://www.cbd.int/doc/notifications/2025/ntf-2025-086-fm-en.pdf</vt:lpwstr>
      </vt:variant>
      <vt:variant>
        <vt:lpwstr/>
      </vt:variant>
      <vt:variant>
        <vt:i4>5898250</vt:i4>
      </vt:variant>
      <vt:variant>
        <vt:i4>18</vt:i4>
      </vt:variant>
      <vt:variant>
        <vt:i4>0</vt:i4>
      </vt:variant>
      <vt:variant>
        <vt:i4>5</vt:i4>
      </vt:variant>
      <vt:variant>
        <vt:lpwstr>https://www.cbd.int/doc/notifications/2025/ntf-2025-066-fm-en.pdf</vt:lpwstr>
      </vt:variant>
      <vt:variant>
        <vt:lpwstr/>
      </vt:variant>
      <vt:variant>
        <vt:i4>7209057</vt:i4>
      </vt:variant>
      <vt:variant>
        <vt:i4>15</vt:i4>
      </vt:variant>
      <vt:variant>
        <vt:i4>0</vt:i4>
      </vt:variant>
      <vt:variant>
        <vt:i4>5</vt:i4>
      </vt:variant>
      <vt:variant>
        <vt:lpwstr>https://www.cbd.int/decisions/cop/?m=cop-16</vt:lpwstr>
      </vt:variant>
      <vt:variant>
        <vt:lpwstr/>
      </vt:variant>
      <vt:variant>
        <vt:i4>6815853</vt:i4>
      </vt:variant>
      <vt:variant>
        <vt:i4>12</vt:i4>
      </vt:variant>
      <vt:variant>
        <vt:i4>0</vt:i4>
      </vt:variant>
      <vt:variant>
        <vt:i4>5</vt:i4>
      </vt:variant>
      <vt:variant>
        <vt:lpwstr>https://www.cbd.int/documents/CBD/COP/16/6/REV1</vt:lpwstr>
      </vt:variant>
      <vt:variant>
        <vt:lpwstr/>
      </vt:variant>
      <vt:variant>
        <vt:i4>983064</vt:i4>
      </vt:variant>
      <vt:variant>
        <vt:i4>9</vt:i4>
      </vt:variant>
      <vt:variant>
        <vt:i4>0</vt:i4>
      </vt:variant>
      <vt:variant>
        <vt:i4>5</vt:i4>
      </vt:variant>
      <vt:variant>
        <vt:lpwstr>https://www.cbd.int/recommendations/sbi/?m=sbi-04</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3866736</vt:i4>
      </vt:variant>
      <vt:variant>
        <vt:i4>3</vt:i4>
      </vt:variant>
      <vt:variant>
        <vt:i4>0</vt:i4>
      </vt:variant>
      <vt:variant>
        <vt:i4>5</vt:i4>
      </vt:variant>
      <vt:variant>
        <vt:lpwstr>http://www.cbd.int/doc/interventions/6717c9819a0ecc27c502d552/GEF Financial Mechanism.docx</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mechanism</dc:title>
  <dc:subject/>
  <dc:creator>Jihyun Lee</dc:creator>
  <cp:keywords/>
  <cp:lastModifiedBy>Veronique Lefebvre</cp:lastModifiedBy>
  <cp:revision>6</cp:revision>
  <cp:lastPrinted>2026-01-13T18:52:00Z</cp:lastPrinted>
  <dcterms:created xsi:type="dcterms:W3CDTF">2026-01-13T21:41:00Z</dcterms:created>
  <dcterms:modified xsi:type="dcterms:W3CDTF">2026-01-13T21:54:00Z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