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6"/>
  </p:notesMasterIdLst>
  <p:handoutMasterIdLst>
    <p:handoutMasterId r:id="rId27"/>
  </p:handoutMasterIdLst>
  <p:sldIdLst>
    <p:sldId id="300" r:id="rId5"/>
    <p:sldId id="299" r:id="rId6"/>
    <p:sldId id="304" r:id="rId7"/>
    <p:sldId id="301" r:id="rId8"/>
    <p:sldId id="256" r:id="rId9"/>
    <p:sldId id="306" r:id="rId10"/>
    <p:sldId id="307" r:id="rId11"/>
    <p:sldId id="308" r:id="rId12"/>
    <p:sldId id="309" r:id="rId13"/>
    <p:sldId id="310" r:id="rId14"/>
    <p:sldId id="312" r:id="rId15"/>
    <p:sldId id="313" r:id="rId16"/>
    <p:sldId id="314" r:id="rId17"/>
    <p:sldId id="315" r:id="rId18"/>
    <p:sldId id="316" r:id="rId19"/>
    <p:sldId id="317" r:id="rId20"/>
    <p:sldId id="318" r:id="rId21"/>
    <p:sldId id="319" r:id="rId22"/>
    <p:sldId id="320" r:id="rId23"/>
    <p:sldId id="321" r:id="rId24"/>
    <p:sldId id="322"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934F"/>
    <a:srgbClr val="F2B800"/>
    <a:srgbClr val="009B4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B59A39A-D5AD-CF58-9F19-064880FB6262}" v="2" dt="2026-06-30T20:14:22.01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91"/>
    <p:restoredTop sz="94756"/>
  </p:normalViewPr>
  <p:slideViewPr>
    <p:cSldViewPr snapToGrid="0">
      <p:cViewPr varScale="1">
        <p:scale>
          <a:sx n="100" d="100"/>
          <a:sy n="100" d="100"/>
        </p:scale>
        <p:origin x="71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951755A-CD4D-FD32-BBD5-F696192863F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58C52C6-5A58-34A3-9BBF-957B63B5B3A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B4D8E6-3200-7E4D-AD15-A4C2FF4A5E6F}" type="datetimeFigureOut">
              <a:rPr lang="en-US" smtClean="0"/>
              <a:t>7/6/2026</a:t>
            </a:fld>
            <a:endParaRPr lang="en-US"/>
          </a:p>
        </p:txBody>
      </p:sp>
      <p:sp>
        <p:nvSpPr>
          <p:cNvPr id="4" name="Footer Placeholder 3">
            <a:extLst>
              <a:ext uri="{FF2B5EF4-FFF2-40B4-BE49-F238E27FC236}">
                <a16:creationId xmlns:a16="http://schemas.microsoft.com/office/drawing/2014/main" id="{595E5854-BEC3-A289-6031-6E2FF98154A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C389D4E-FA5A-39C5-E63B-E4E0DA98F76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DEC735D-7A5D-4644-A2D7-ADB78A3129E6}" type="slidenum">
              <a:rPr lang="en-US" smtClean="0"/>
              <a:t>‹#›</a:t>
            </a:fld>
            <a:endParaRPr lang="en-US"/>
          </a:p>
        </p:txBody>
      </p:sp>
    </p:spTree>
    <p:extLst>
      <p:ext uri="{BB962C8B-B14F-4D97-AF65-F5344CB8AC3E}">
        <p14:creationId xmlns:p14="http://schemas.microsoft.com/office/powerpoint/2010/main" val="28576070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328534-1FB8-C943-8FF7-65E2A9AE7217}" type="datetimeFigureOut">
              <a:rPr lang="en-US" smtClean="0"/>
              <a:t>7/6/2026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CDF61F-42FA-B044-A276-5A9E58442BF6}" type="slidenum">
              <a:rPr lang="en-US" smtClean="0"/>
              <a:t>‹#›</a:t>
            </a:fld>
            <a:endParaRPr lang="en-US"/>
          </a:p>
        </p:txBody>
      </p:sp>
    </p:spTree>
    <p:extLst>
      <p:ext uri="{BB962C8B-B14F-4D97-AF65-F5344CB8AC3E}">
        <p14:creationId xmlns:p14="http://schemas.microsoft.com/office/powerpoint/2010/main" val="6986415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DB3F13-4D53-7EF1-99A7-377E440A7F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FB2625-CD5B-92E5-9B8A-374E766C2E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CBCDC4-E9FB-D067-ECA6-A5A6C1DD8CC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E081FC1-94B5-0F5F-9F1E-6CD41A257698}"/>
              </a:ext>
            </a:extLst>
          </p:cNvPr>
          <p:cNvSpPr>
            <a:spLocks noGrp="1"/>
          </p:cNvSpPr>
          <p:nvPr>
            <p:ph type="sldNum" sz="quarter" idx="5"/>
          </p:nvPr>
        </p:nvSpPr>
        <p:spPr/>
        <p:txBody>
          <a:bodyPr/>
          <a:lstStyle/>
          <a:p>
            <a:fld id="{55CDF61F-42FA-B044-A276-5A9E58442BF6}" type="slidenum">
              <a:rPr lang="en-US" smtClean="0"/>
              <a:t>1</a:t>
            </a:fld>
            <a:endParaRPr lang="en-US"/>
          </a:p>
        </p:txBody>
      </p:sp>
    </p:spTree>
    <p:extLst>
      <p:ext uri="{BB962C8B-B14F-4D97-AF65-F5344CB8AC3E}">
        <p14:creationId xmlns:p14="http://schemas.microsoft.com/office/powerpoint/2010/main" val="21169264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5CDF61F-42FA-B044-A276-5A9E58442BF6}" type="slidenum">
              <a:rPr lang="en-US" smtClean="0"/>
              <a:t>5</a:t>
            </a:fld>
            <a:endParaRPr lang="en-US"/>
          </a:p>
        </p:txBody>
      </p:sp>
    </p:spTree>
    <p:extLst>
      <p:ext uri="{BB962C8B-B14F-4D97-AF65-F5344CB8AC3E}">
        <p14:creationId xmlns:p14="http://schemas.microsoft.com/office/powerpoint/2010/main" val="11730976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8D8B53-8069-71C8-CCBA-FC1532BBA0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41B738-3716-99C3-D3CC-123B58FF8A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3D0910-AD83-5012-F4D9-4970C49769F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DF6926E-62D8-4C87-F1BB-3C55A47217A9}"/>
              </a:ext>
            </a:extLst>
          </p:cNvPr>
          <p:cNvSpPr>
            <a:spLocks noGrp="1"/>
          </p:cNvSpPr>
          <p:nvPr>
            <p:ph type="sldNum" sz="quarter" idx="5"/>
          </p:nvPr>
        </p:nvSpPr>
        <p:spPr/>
        <p:txBody>
          <a:bodyPr/>
          <a:lstStyle/>
          <a:p>
            <a:fld id="{55CDF61F-42FA-B044-A276-5A9E58442BF6}" type="slidenum">
              <a:rPr lang="en-US" smtClean="0"/>
              <a:t>14</a:t>
            </a:fld>
            <a:endParaRPr lang="en-US"/>
          </a:p>
        </p:txBody>
      </p:sp>
    </p:spTree>
    <p:extLst>
      <p:ext uri="{BB962C8B-B14F-4D97-AF65-F5344CB8AC3E}">
        <p14:creationId xmlns:p14="http://schemas.microsoft.com/office/powerpoint/2010/main" val="24948284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A04BD9-D7E5-898C-0662-0339F8AD08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6B373A-D0BD-18B9-0588-8C5270A20A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4B4B97-C913-8476-BECA-5AD570A87F7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97F4B7D-91B9-A138-42AD-2CED06D1F6C1}"/>
              </a:ext>
            </a:extLst>
          </p:cNvPr>
          <p:cNvSpPr>
            <a:spLocks noGrp="1"/>
          </p:cNvSpPr>
          <p:nvPr>
            <p:ph type="sldNum" sz="quarter" idx="5"/>
          </p:nvPr>
        </p:nvSpPr>
        <p:spPr/>
        <p:txBody>
          <a:bodyPr/>
          <a:lstStyle/>
          <a:p>
            <a:fld id="{55CDF61F-42FA-B044-A276-5A9E58442BF6}" type="slidenum">
              <a:rPr lang="en-US" smtClean="0"/>
              <a:t>19</a:t>
            </a:fld>
            <a:endParaRPr lang="en-US"/>
          </a:p>
        </p:txBody>
      </p:sp>
    </p:spTree>
    <p:extLst>
      <p:ext uri="{BB962C8B-B14F-4D97-AF65-F5344CB8AC3E}">
        <p14:creationId xmlns:p14="http://schemas.microsoft.com/office/powerpoint/2010/main" val="40784551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2159F53-FA85-B0C0-6C2C-9B91D18D85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3" name="TextBox 22">
            <a:extLst>
              <a:ext uri="{FF2B5EF4-FFF2-40B4-BE49-F238E27FC236}">
                <a16:creationId xmlns:a16="http://schemas.microsoft.com/office/drawing/2014/main" id="{F0617314-30AD-CA55-780C-BFEDE71DAE41}"/>
              </a:ext>
            </a:extLst>
          </p:cNvPr>
          <p:cNvSpPr txBox="1"/>
          <p:nvPr userDrawn="1"/>
        </p:nvSpPr>
        <p:spPr>
          <a:xfrm>
            <a:off x="6096000" y="324515"/>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5817595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57A16-BA04-5C13-9402-487B4F89EF43}"/>
              </a:ext>
            </a:extLst>
          </p:cNvPr>
          <p:cNvSpPr>
            <a:spLocks noGrp="1"/>
          </p:cNvSpPr>
          <p:nvPr>
            <p:ph type="title"/>
          </p:nvPr>
        </p:nvSpPr>
        <p:spPr>
          <a:xfrm>
            <a:off x="177019" y="827314"/>
            <a:ext cx="10505495" cy="1215066"/>
          </a:xfrm>
        </p:spPr>
        <p:txBody>
          <a:bodyPr>
            <a:normAutofit/>
          </a:bodyPr>
          <a:lstStyle>
            <a:lvl1pPr>
              <a:defRPr sz="4400" b="1">
                <a:latin typeface="Open Sans" panose="020B0606030504020204" pitchFamily="34" charset="0"/>
                <a:ea typeface="Open Sans" panose="020B0606030504020204" pitchFamily="34" charset="0"/>
                <a:cs typeface="Open Sans" panose="020B0606030504020204" pitchFamily="34" charset="0"/>
              </a:defRPr>
            </a:lvl1pPr>
          </a:lstStyle>
          <a:p>
            <a:endParaRPr lang="en-US"/>
          </a:p>
        </p:txBody>
      </p:sp>
    </p:spTree>
    <p:extLst>
      <p:ext uri="{BB962C8B-B14F-4D97-AF65-F5344CB8AC3E}">
        <p14:creationId xmlns:p14="http://schemas.microsoft.com/office/powerpoint/2010/main" val="22516070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A5A11-20CF-066B-7C54-10C783A1F84E}"/>
              </a:ext>
            </a:extLst>
          </p:cNvPr>
          <p:cNvSpPr>
            <a:spLocks noGrp="1"/>
          </p:cNvSpPr>
          <p:nvPr>
            <p:ph type="title"/>
          </p:nvPr>
        </p:nvSpPr>
        <p:spPr>
          <a:xfrm>
            <a:off x="487326" y="875488"/>
            <a:ext cx="10515600" cy="1325563"/>
          </a:xfrm>
        </p:spPr>
        <p:txBody>
          <a:bodyPr/>
          <a:lstStyle>
            <a:lvl1pPr>
              <a:defRPr b="1">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CC926444-CA06-1DB3-2EA2-638139EC0C9D}"/>
              </a:ext>
            </a:extLst>
          </p:cNvPr>
          <p:cNvSpPr>
            <a:spLocks noGrp="1"/>
          </p:cNvSpPr>
          <p:nvPr>
            <p:ph idx="1"/>
          </p:nvPr>
        </p:nvSpPr>
        <p:spPr>
          <a:xfrm>
            <a:off x="487326" y="2201051"/>
            <a:ext cx="10515600" cy="3781461"/>
          </a:xfrm>
        </p:spPr>
        <p:txBody>
          <a:bodyPr/>
          <a:lstStyle>
            <a:lvl1pPr>
              <a:defRPr>
                <a:latin typeface="Open Sans" panose="020B0606030504020204" pitchFamily="34" charset="0"/>
                <a:ea typeface="Open Sans" panose="020B0606030504020204" pitchFamily="34" charset="0"/>
                <a:cs typeface="Open Sans" panose="020B0606030504020204" pitchFamily="34" charset="0"/>
              </a:defRPr>
            </a:lvl1pPr>
            <a:lvl2pPr>
              <a:defRPr>
                <a:latin typeface="Open Sans" panose="020B0606030504020204" pitchFamily="34" charset="0"/>
                <a:ea typeface="Open Sans" panose="020B0606030504020204" pitchFamily="34" charset="0"/>
                <a:cs typeface="Open Sans" panose="020B0606030504020204" pitchFamily="34" charset="0"/>
              </a:defRPr>
            </a:lvl2pPr>
            <a:lvl3pPr>
              <a:defRPr>
                <a:latin typeface="Open Sans" panose="020B0606030504020204" pitchFamily="34" charset="0"/>
                <a:ea typeface="Open Sans" panose="020B0606030504020204" pitchFamily="34" charset="0"/>
                <a:cs typeface="Open Sans" panose="020B0606030504020204" pitchFamily="34" charset="0"/>
              </a:defRPr>
            </a:lvl3pPr>
            <a:lvl4pPr>
              <a:defRPr>
                <a:latin typeface="Open Sans" panose="020B0606030504020204" pitchFamily="34" charset="0"/>
                <a:ea typeface="Open Sans" panose="020B0606030504020204" pitchFamily="34" charset="0"/>
                <a:cs typeface="Open Sans" panose="020B0606030504020204" pitchFamily="34" charset="0"/>
              </a:defRPr>
            </a:lvl4pPr>
            <a:lvl5pPr>
              <a:defRPr>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502738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63831-1EF0-7B29-83F6-90D78820596D}"/>
              </a:ext>
            </a:extLst>
          </p:cNvPr>
          <p:cNvSpPr>
            <a:spLocks noGrp="1"/>
          </p:cNvSpPr>
          <p:nvPr>
            <p:ph type="title"/>
          </p:nvPr>
        </p:nvSpPr>
        <p:spPr>
          <a:xfrm>
            <a:off x="831850" y="1709738"/>
            <a:ext cx="10515600" cy="2852737"/>
          </a:xfrm>
        </p:spPr>
        <p:txBody>
          <a:bodyPr anchor="b">
            <a:normAutofit/>
          </a:bodyPr>
          <a:lstStyle>
            <a:lvl1pPr>
              <a:defRPr sz="4400" b="1">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D6082060-DE01-1704-611F-FE3D4EC1137B}"/>
              </a:ext>
            </a:extLst>
          </p:cNvPr>
          <p:cNvSpPr>
            <a:spLocks noGrp="1"/>
          </p:cNvSpPr>
          <p:nvPr>
            <p:ph type="body" idx="1"/>
          </p:nvPr>
        </p:nvSpPr>
        <p:spPr>
          <a:xfrm>
            <a:off x="831850" y="4589463"/>
            <a:ext cx="10515600" cy="1390423"/>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37749759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182F8-C393-410C-2BB2-521DB220AF3E}"/>
              </a:ext>
            </a:extLst>
          </p:cNvPr>
          <p:cNvSpPr>
            <a:spLocks noGrp="1"/>
          </p:cNvSpPr>
          <p:nvPr>
            <p:ph type="title"/>
          </p:nvPr>
        </p:nvSpPr>
        <p:spPr>
          <a:xfrm>
            <a:off x="762000" y="875488"/>
            <a:ext cx="10515600" cy="1325563"/>
          </a:xfrm>
        </p:spPr>
        <p:txBody>
          <a:bodyPr/>
          <a:lstStyle>
            <a:lvl1pPr>
              <a:defRPr b="1">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763A157B-D381-A29C-3AA8-5529E72CD732}"/>
              </a:ext>
            </a:extLst>
          </p:cNvPr>
          <p:cNvSpPr>
            <a:spLocks noGrp="1"/>
          </p:cNvSpPr>
          <p:nvPr>
            <p:ph sz="half" idx="1"/>
          </p:nvPr>
        </p:nvSpPr>
        <p:spPr>
          <a:xfrm>
            <a:off x="760228" y="2370137"/>
            <a:ext cx="5181600" cy="3612375"/>
          </a:xfrm>
        </p:spPr>
        <p:txBody>
          <a:bodyPr/>
          <a:lstStyle>
            <a:lvl1pPr>
              <a:defRPr>
                <a:latin typeface="Open Sans" panose="020B0606030504020204" pitchFamily="34" charset="0"/>
                <a:ea typeface="Open Sans" panose="020B0606030504020204" pitchFamily="34" charset="0"/>
                <a:cs typeface="Open Sans" panose="020B0606030504020204" pitchFamily="34" charset="0"/>
              </a:defRPr>
            </a:lvl1pPr>
            <a:lvl2pPr>
              <a:defRPr>
                <a:latin typeface="Open Sans" panose="020B0606030504020204" pitchFamily="34" charset="0"/>
                <a:ea typeface="Open Sans" panose="020B0606030504020204" pitchFamily="34" charset="0"/>
                <a:cs typeface="Open Sans" panose="020B0606030504020204" pitchFamily="34" charset="0"/>
              </a:defRPr>
            </a:lvl2pPr>
            <a:lvl3pPr>
              <a:defRPr>
                <a:latin typeface="Open Sans" panose="020B0606030504020204" pitchFamily="34" charset="0"/>
                <a:ea typeface="Open Sans" panose="020B0606030504020204" pitchFamily="34" charset="0"/>
                <a:cs typeface="Open Sans" panose="020B0606030504020204" pitchFamily="34" charset="0"/>
              </a:defRPr>
            </a:lvl3pPr>
            <a:lvl4pPr>
              <a:defRPr>
                <a:latin typeface="Open Sans" panose="020B0606030504020204" pitchFamily="34" charset="0"/>
                <a:ea typeface="Open Sans" panose="020B0606030504020204" pitchFamily="34" charset="0"/>
                <a:cs typeface="Open Sans" panose="020B0606030504020204" pitchFamily="34" charset="0"/>
              </a:defRPr>
            </a:lvl4pPr>
            <a:lvl5pPr>
              <a:defRPr>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9856AB0-3F1D-CB45-28AC-FEEE22DBF2A9}"/>
              </a:ext>
            </a:extLst>
          </p:cNvPr>
          <p:cNvSpPr>
            <a:spLocks noGrp="1"/>
          </p:cNvSpPr>
          <p:nvPr>
            <p:ph sz="half" idx="2"/>
          </p:nvPr>
        </p:nvSpPr>
        <p:spPr>
          <a:xfrm>
            <a:off x="6172200" y="2370137"/>
            <a:ext cx="5181600" cy="3612375"/>
          </a:xfrm>
        </p:spPr>
        <p:txBody>
          <a:bodyPr/>
          <a:lstStyle>
            <a:lvl1pPr>
              <a:defRPr>
                <a:latin typeface="Open Sans" panose="020B0606030504020204" pitchFamily="34" charset="0"/>
                <a:ea typeface="Open Sans" panose="020B0606030504020204" pitchFamily="34" charset="0"/>
                <a:cs typeface="Open Sans" panose="020B0606030504020204" pitchFamily="34" charset="0"/>
              </a:defRPr>
            </a:lvl1pPr>
            <a:lvl2pPr>
              <a:defRPr>
                <a:latin typeface="Open Sans" panose="020B0606030504020204" pitchFamily="34" charset="0"/>
                <a:ea typeface="Open Sans" panose="020B0606030504020204" pitchFamily="34" charset="0"/>
                <a:cs typeface="Open Sans" panose="020B0606030504020204" pitchFamily="34" charset="0"/>
              </a:defRPr>
            </a:lvl2pPr>
            <a:lvl3pPr>
              <a:defRPr>
                <a:latin typeface="Open Sans" panose="020B0606030504020204" pitchFamily="34" charset="0"/>
                <a:ea typeface="Open Sans" panose="020B0606030504020204" pitchFamily="34" charset="0"/>
                <a:cs typeface="Open Sans" panose="020B0606030504020204" pitchFamily="34" charset="0"/>
              </a:defRPr>
            </a:lvl3pPr>
            <a:lvl4pPr>
              <a:defRPr>
                <a:latin typeface="Open Sans" panose="020B0606030504020204" pitchFamily="34" charset="0"/>
                <a:ea typeface="Open Sans" panose="020B0606030504020204" pitchFamily="34" charset="0"/>
                <a:cs typeface="Open Sans" panose="020B0606030504020204" pitchFamily="34" charset="0"/>
              </a:defRPr>
            </a:lvl4pPr>
            <a:lvl5pPr>
              <a:defRPr>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094719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B7FAC-9EEB-4D38-0603-39C246F7FF7C}"/>
              </a:ext>
            </a:extLst>
          </p:cNvPr>
          <p:cNvSpPr>
            <a:spLocks noGrp="1"/>
          </p:cNvSpPr>
          <p:nvPr>
            <p:ph type="title"/>
          </p:nvPr>
        </p:nvSpPr>
        <p:spPr>
          <a:xfrm>
            <a:off x="157716" y="577776"/>
            <a:ext cx="10515600" cy="1325563"/>
          </a:xfrm>
        </p:spPr>
        <p:txBody>
          <a:bodyPr/>
          <a:lstStyle>
            <a:lvl1pPr>
              <a:defRPr b="1">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Tree>
    <p:extLst>
      <p:ext uri="{BB962C8B-B14F-4D97-AF65-F5344CB8AC3E}">
        <p14:creationId xmlns:p14="http://schemas.microsoft.com/office/powerpoint/2010/main" val="28020177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03126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E4016-9586-E964-C702-374E167303C9}"/>
              </a:ext>
            </a:extLst>
          </p:cNvPr>
          <p:cNvSpPr>
            <a:spLocks noGrp="1"/>
          </p:cNvSpPr>
          <p:nvPr>
            <p:ph type="title"/>
          </p:nvPr>
        </p:nvSpPr>
        <p:spPr>
          <a:xfrm>
            <a:off x="839788" y="987424"/>
            <a:ext cx="3932237" cy="1069975"/>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AB7FBCC-B5B4-5C37-1F90-9038BDB216A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BFDB850-F0B4-1D26-2E70-B8FAC9E1ED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6788590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3AF08C-94FC-DD93-185D-F3A263780A2E}"/>
              </a:ext>
            </a:extLst>
          </p:cNvPr>
          <p:cNvSpPr>
            <a:spLocks noGrp="1"/>
          </p:cNvSpPr>
          <p:nvPr>
            <p:ph type="title"/>
          </p:nvPr>
        </p:nvSpPr>
        <p:spPr>
          <a:xfrm>
            <a:off x="834571" y="933223"/>
            <a:ext cx="10515600" cy="8924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936AEEC-CA3D-E63E-0960-B272DEB71CE7}"/>
              </a:ext>
            </a:extLst>
          </p:cNvPr>
          <p:cNvSpPr>
            <a:spLocks noGrp="1"/>
          </p:cNvSpPr>
          <p:nvPr>
            <p:ph type="body" idx="1"/>
          </p:nvPr>
        </p:nvSpPr>
        <p:spPr>
          <a:xfrm>
            <a:off x="838200" y="1825625"/>
            <a:ext cx="10515600" cy="422683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Box 12">
            <a:extLst>
              <a:ext uri="{FF2B5EF4-FFF2-40B4-BE49-F238E27FC236}">
                <a16:creationId xmlns:a16="http://schemas.microsoft.com/office/drawing/2014/main" id="{6D103571-8EE2-B2B8-F350-0896AAE8A28E}"/>
              </a:ext>
            </a:extLst>
          </p:cNvPr>
          <p:cNvSpPr txBox="1"/>
          <p:nvPr userDrawn="1"/>
        </p:nvSpPr>
        <p:spPr>
          <a:xfrm>
            <a:off x="4079216" y="0"/>
            <a:ext cx="4026310" cy="400110"/>
          </a:xfrm>
          <a:prstGeom prst="rect">
            <a:avLst/>
          </a:prstGeom>
          <a:noFill/>
        </p:spPr>
        <p:txBody>
          <a:bodyPr wrap="square" rtlCol="0" anchor="ctr" anchorCtr="0">
            <a:spAutoFit/>
          </a:bodyPr>
          <a:lstStyle/>
          <a:p>
            <a:pPr algn="ctr"/>
            <a:r>
              <a:rPr lang="en-US" sz="2000" b="1">
                <a:solidFill>
                  <a:schemeClr val="bg1"/>
                </a:solidFill>
                <a:latin typeface="Open Sans" panose="020B0606030504020204" pitchFamily="34" charset="0"/>
                <a:ea typeface="Open Sans" panose="020B0606030504020204" pitchFamily="34" charset="0"/>
                <a:cs typeface="Open Sans" panose="020B0606030504020204" pitchFamily="34" charset="0"/>
              </a:rPr>
              <a:t>SBSTTA 28</a:t>
            </a:r>
          </a:p>
        </p:txBody>
      </p:sp>
    </p:spTree>
    <p:extLst>
      <p:ext uri="{BB962C8B-B14F-4D97-AF65-F5344CB8AC3E}">
        <p14:creationId xmlns:p14="http://schemas.microsoft.com/office/powerpoint/2010/main" val="4203747395"/>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51" r:id="rId4"/>
    <p:sldLayoutId id="2147483652" r:id="rId5"/>
    <p:sldLayoutId id="2147483654" r:id="rId6"/>
    <p:sldLayoutId id="2147483655" r:id="rId7"/>
    <p:sldLayoutId id="2147483656" r:id="rId8"/>
  </p:sldLayoutIdLst>
  <p:hf sldNum="0" hdr="0" ftr="0" dt="0"/>
  <p:txStyles>
    <p:title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6FC46C9-FFD2-6BDB-0B38-1C533F0415A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3295D5F-C5E0-6303-E524-EDA9CF224583}"/>
              </a:ext>
            </a:extLst>
          </p:cNvPr>
          <p:cNvSpPr/>
          <p:nvPr/>
        </p:nvSpPr>
        <p:spPr>
          <a:xfrm>
            <a:off x="3016" y="1312079"/>
            <a:ext cx="12185597" cy="5534069"/>
          </a:xfrm>
          <a:prstGeom prst="rect">
            <a:avLst/>
          </a:prstGeom>
          <a:solidFill>
            <a:srgbClr val="1893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14D10E70-F873-D5E6-B20B-64545674324F}"/>
              </a:ext>
            </a:extLst>
          </p:cNvPr>
          <p:cNvSpPr txBox="1">
            <a:spLocks/>
          </p:cNvSpPr>
          <p:nvPr/>
        </p:nvSpPr>
        <p:spPr>
          <a:xfrm>
            <a:off x="1486916" y="2869457"/>
            <a:ext cx="9780050" cy="1120710"/>
          </a:xfrm>
          <a:prstGeom prst="rect">
            <a:avLst/>
          </a:prstGeom>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lnSpc>
                <a:spcPct val="150000"/>
              </a:lnSpc>
            </a:pPr>
            <a:r>
              <a:rPr lang="en-CA" sz="3100">
                <a:solidFill>
                  <a:srgbClr val="FFFFFF"/>
                </a:solidFill>
                <a:latin typeface="Century Gothic"/>
                <a:ea typeface="Open Sans"/>
                <a:cs typeface="Open Sans"/>
              </a:rPr>
              <a:t>28th meeting of the Subsidiary Body on Scientific, Technical and Technological Advice (SBSTTA 28)</a:t>
            </a:r>
            <a:endParaRPr lang="en-US" sz="3100">
              <a:solidFill>
                <a:srgbClr val="FFFFFF"/>
              </a:solidFill>
              <a:latin typeface="Century Gothic"/>
              <a:ea typeface="Open Sans"/>
              <a:cs typeface="Open Sans"/>
            </a:endParaRPr>
          </a:p>
        </p:txBody>
      </p:sp>
      <p:sp>
        <p:nvSpPr>
          <p:cNvPr id="5" name="Title 1">
            <a:extLst>
              <a:ext uri="{FF2B5EF4-FFF2-40B4-BE49-F238E27FC236}">
                <a16:creationId xmlns:a16="http://schemas.microsoft.com/office/drawing/2014/main" id="{683F6262-DDAD-0CFA-C22B-B02DB4226933}"/>
              </a:ext>
            </a:extLst>
          </p:cNvPr>
          <p:cNvSpPr txBox="1">
            <a:spLocks/>
          </p:cNvSpPr>
          <p:nvPr/>
        </p:nvSpPr>
        <p:spPr>
          <a:xfrm>
            <a:off x="1205161" y="5035795"/>
            <a:ext cx="9780050" cy="1120710"/>
          </a:xfrm>
          <a:prstGeom prst="rect">
            <a:avLst/>
          </a:prstGeom>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lnSpc>
                <a:spcPct val="150000"/>
              </a:lnSpc>
            </a:pPr>
            <a:r>
              <a:rPr lang="en-CA" sz="3100" b="0">
                <a:solidFill>
                  <a:srgbClr val="FFFFFF"/>
                </a:solidFill>
                <a:latin typeface="Century Gothic"/>
                <a:ea typeface="Open Sans"/>
                <a:cs typeface="Open Sans"/>
              </a:rPr>
              <a:t>27 July – 1 August 2026</a:t>
            </a:r>
          </a:p>
          <a:p>
            <a:pPr algn="ctr">
              <a:lnSpc>
                <a:spcPct val="150000"/>
              </a:lnSpc>
            </a:pPr>
            <a:r>
              <a:rPr lang="en-CA" sz="3100" b="0">
                <a:solidFill>
                  <a:srgbClr val="FFFFFF"/>
                </a:solidFill>
                <a:latin typeface="Century Gothic"/>
                <a:ea typeface="Open Sans"/>
                <a:cs typeface="Open Sans"/>
              </a:rPr>
              <a:t>Nairobi, Kenya</a:t>
            </a:r>
          </a:p>
        </p:txBody>
      </p:sp>
      <p:sp>
        <p:nvSpPr>
          <p:cNvPr id="3" name="Title 1">
            <a:extLst>
              <a:ext uri="{FF2B5EF4-FFF2-40B4-BE49-F238E27FC236}">
                <a16:creationId xmlns:a16="http://schemas.microsoft.com/office/drawing/2014/main" id="{64BD4FE7-D4FD-10DE-5C59-EE854B7BD7AB}"/>
              </a:ext>
            </a:extLst>
          </p:cNvPr>
          <p:cNvSpPr txBox="1">
            <a:spLocks/>
          </p:cNvSpPr>
          <p:nvPr/>
        </p:nvSpPr>
        <p:spPr>
          <a:xfrm>
            <a:off x="441741" y="1700713"/>
            <a:ext cx="11273157" cy="1079522"/>
          </a:xfrm>
          <a:prstGeom prst="rect">
            <a:avLst/>
          </a:prstGeom>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lnSpc>
                <a:spcPct val="150000"/>
              </a:lnSpc>
            </a:pPr>
            <a:r>
              <a:rPr lang="en-CA" sz="3100">
                <a:solidFill>
                  <a:srgbClr val="FFFFFF"/>
                </a:solidFill>
                <a:latin typeface="Century Gothic"/>
                <a:ea typeface="Open Sans"/>
                <a:cs typeface="Open Sans"/>
              </a:rPr>
              <a:t>Information Webinar in preparation for the upcoming </a:t>
            </a:r>
          </a:p>
        </p:txBody>
      </p:sp>
    </p:spTree>
    <p:extLst>
      <p:ext uri="{BB962C8B-B14F-4D97-AF65-F5344CB8AC3E}">
        <p14:creationId xmlns:p14="http://schemas.microsoft.com/office/powerpoint/2010/main" val="33749178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9575A0DC-6E1A-8609-FC4B-D18D5FCE8A9C}"/>
              </a:ext>
            </a:extLst>
          </p:cNvPr>
          <p:cNvGraphicFramePr>
            <a:graphicFrameLocks noGrp="1"/>
          </p:cNvGraphicFramePr>
          <p:nvPr>
            <p:extLst>
              <p:ext uri="{D42A27DB-BD31-4B8C-83A1-F6EECF244321}">
                <p14:modId xmlns:p14="http://schemas.microsoft.com/office/powerpoint/2010/main" val="583996585"/>
              </p:ext>
            </p:extLst>
          </p:nvPr>
        </p:nvGraphicFramePr>
        <p:xfrm>
          <a:off x="931333" y="1982821"/>
          <a:ext cx="10329333" cy="4015663"/>
        </p:xfrm>
        <a:graphic>
          <a:graphicData uri="http://schemas.openxmlformats.org/drawingml/2006/table">
            <a:tbl>
              <a:tblPr bandRow="1">
                <a:tableStyleId>{5C22544A-7EE6-4342-B048-85BDC9FD1C3A}</a:tableStyleId>
              </a:tblPr>
              <a:tblGrid>
                <a:gridCol w="2295570">
                  <a:extLst>
                    <a:ext uri="{9D8B030D-6E8A-4147-A177-3AD203B41FA5}">
                      <a16:colId xmlns:a16="http://schemas.microsoft.com/office/drawing/2014/main" val="537479438"/>
                    </a:ext>
                  </a:extLst>
                </a:gridCol>
                <a:gridCol w="2961381">
                  <a:extLst>
                    <a:ext uri="{9D8B030D-6E8A-4147-A177-3AD203B41FA5}">
                      <a16:colId xmlns:a16="http://schemas.microsoft.com/office/drawing/2014/main" val="251566051"/>
                    </a:ext>
                  </a:extLst>
                </a:gridCol>
                <a:gridCol w="5072382">
                  <a:extLst>
                    <a:ext uri="{9D8B030D-6E8A-4147-A177-3AD203B41FA5}">
                      <a16:colId xmlns:a16="http://schemas.microsoft.com/office/drawing/2014/main" val="3931990897"/>
                    </a:ext>
                  </a:extLst>
                </a:gridCol>
              </a:tblGrid>
              <a:tr h="341099">
                <a:tc>
                  <a:txBody>
                    <a:bodyPr/>
                    <a:lstStyle/>
                    <a:p>
                      <a:pPr>
                        <a:buNone/>
                      </a:pPr>
                      <a:r>
                        <a:rPr lang="en-US" sz="1600" b="1">
                          <a:solidFill>
                            <a:srgbClr val="18934F"/>
                          </a:solidFill>
                          <a:latin typeface="Century Gothic" panose="020B0502020202020204" pitchFamily="34" charset="0"/>
                        </a:rPr>
                        <a:t>Date</a:t>
                      </a:r>
                    </a:p>
                  </a:txBody>
                  <a:tcPr marL="60839" marR="60839" marT="30420" marB="30420" anchor="ctr">
                    <a:lnL>
                      <a:noFill/>
                    </a:lnL>
                    <a:lnR>
                      <a:noFill/>
                    </a:lnR>
                    <a:lnT>
                      <a:noFill/>
                    </a:lnT>
                    <a:lnB>
                      <a:noFill/>
                    </a:lnB>
                    <a:noFill/>
                  </a:tcPr>
                </a:tc>
                <a:tc>
                  <a:txBody>
                    <a:bodyPr/>
                    <a:lstStyle/>
                    <a:p>
                      <a:pPr>
                        <a:buNone/>
                      </a:pPr>
                      <a:r>
                        <a:rPr lang="en-US" sz="1600" b="1">
                          <a:solidFill>
                            <a:srgbClr val="18934F"/>
                          </a:solidFill>
                          <a:latin typeface="Century Gothic" panose="020B0502020202020204" pitchFamily="34" charset="0"/>
                        </a:rPr>
                        <a:t>Webinar Theme</a:t>
                      </a:r>
                    </a:p>
                  </a:txBody>
                  <a:tcPr marL="60839" marR="60839" marT="30420" marB="30420" anchor="ctr">
                    <a:lnL>
                      <a:noFill/>
                    </a:lnL>
                    <a:lnR>
                      <a:noFill/>
                    </a:lnR>
                    <a:lnT>
                      <a:noFill/>
                    </a:lnT>
                    <a:lnB>
                      <a:noFill/>
                    </a:lnB>
                    <a:noFill/>
                  </a:tcPr>
                </a:tc>
                <a:tc>
                  <a:txBody>
                    <a:bodyPr/>
                    <a:lstStyle/>
                    <a:p>
                      <a:pPr>
                        <a:buNone/>
                      </a:pPr>
                      <a:r>
                        <a:rPr lang="en-US" sz="1600" b="1">
                          <a:solidFill>
                            <a:srgbClr val="18934F"/>
                          </a:solidFill>
                          <a:latin typeface="Century Gothic" panose="020B0502020202020204" pitchFamily="34" charset="0"/>
                        </a:rPr>
                        <a:t>Main Topics</a:t>
                      </a:r>
                    </a:p>
                  </a:txBody>
                  <a:tcPr marL="60839" marR="60839" marT="30420" marB="30420" anchor="ctr">
                    <a:lnL>
                      <a:noFill/>
                    </a:lnL>
                    <a:lnR>
                      <a:noFill/>
                    </a:lnR>
                    <a:lnT>
                      <a:noFill/>
                    </a:lnT>
                    <a:lnB>
                      <a:noFill/>
                    </a:lnB>
                    <a:noFill/>
                  </a:tcPr>
                </a:tc>
                <a:extLst>
                  <a:ext uri="{0D108BD9-81ED-4DB2-BD59-A6C34878D82A}">
                    <a16:rowId xmlns:a16="http://schemas.microsoft.com/office/drawing/2014/main" val="3689153633"/>
                  </a:ext>
                </a:extLst>
              </a:tr>
              <a:tr h="806234">
                <a:tc>
                  <a:txBody>
                    <a:bodyPr/>
                    <a:lstStyle/>
                    <a:p>
                      <a:pPr>
                        <a:buNone/>
                      </a:pPr>
                      <a:r>
                        <a:rPr lang="en-US" sz="1050" dirty="0">
                          <a:latin typeface="Century Gothic" panose="020B0502020202020204" pitchFamily="34" charset="0"/>
                        </a:rPr>
                        <a:t>25 June 2026</a:t>
                      </a:r>
                    </a:p>
                  </a:txBody>
                  <a:tcPr marL="60839" marR="60839" marT="30420" marB="30420" anchor="ctr">
                    <a:lnL>
                      <a:noFill/>
                    </a:lnL>
                    <a:lnR>
                      <a:noFill/>
                    </a:lnR>
                    <a:lnT>
                      <a:noFill/>
                    </a:lnT>
                    <a:lnB>
                      <a:noFill/>
                    </a:lnB>
                    <a:noFill/>
                  </a:tcPr>
                </a:tc>
                <a:tc>
                  <a:txBody>
                    <a:bodyPr/>
                    <a:lstStyle/>
                    <a:p>
                      <a:pPr>
                        <a:buNone/>
                      </a:pPr>
                      <a:r>
                        <a:rPr lang="en-US" sz="1050" dirty="0">
                          <a:latin typeface="Century Gothic" panose="020B0502020202020204" pitchFamily="34" charset="0"/>
                        </a:rPr>
                        <a:t>SBSTTA-28 Information Webinar</a:t>
                      </a:r>
                    </a:p>
                  </a:txBody>
                  <a:tcPr marL="60839" marR="60839" marT="30420" marB="30420" anchor="ctr">
                    <a:lnL>
                      <a:noFill/>
                    </a:lnL>
                    <a:lnR>
                      <a:noFill/>
                    </a:lnR>
                    <a:lnT>
                      <a:noFill/>
                    </a:lnT>
                    <a:lnB>
                      <a:noFill/>
                    </a:lnB>
                    <a:noFill/>
                  </a:tcPr>
                </a:tc>
                <a:tc>
                  <a:txBody>
                    <a:bodyPr/>
                    <a:lstStyle/>
                    <a:p>
                      <a:pPr>
                        <a:buNone/>
                      </a:pPr>
                      <a:r>
                        <a:rPr lang="en-US" sz="1050" dirty="0">
                          <a:latin typeface="Century Gothic" panose="020B0502020202020204" pitchFamily="34" charset="0"/>
                        </a:rPr>
                        <a:t>Synthetic biology, sustainable wildlife management, strategic review of the </a:t>
                      </a:r>
                      <a:r>
                        <a:rPr lang="en-US" sz="1050" dirty="0" err="1">
                          <a:latin typeface="Century Gothic" panose="020B0502020202020204" pitchFamily="34" charset="0"/>
                        </a:rPr>
                        <a:t>PoWPA</a:t>
                      </a:r>
                      <a:r>
                        <a:rPr lang="en-US" sz="1050" dirty="0">
                          <a:latin typeface="Century Gothic" panose="020B0502020202020204" pitchFamily="34" charset="0"/>
                        </a:rPr>
                        <a:t> , and marine and coastal biodiversity.</a:t>
                      </a:r>
                    </a:p>
                  </a:txBody>
                  <a:tcPr marL="60839" marR="60839" marT="30420" marB="30420" anchor="ctr">
                    <a:lnL>
                      <a:noFill/>
                    </a:lnL>
                    <a:lnR>
                      <a:noFill/>
                    </a:lnR>
                    <a:lnT>
                      <a:noFill/>
                    </a:lnT>
                    <a:lnB>
                      <a:noFill/>
                    </a:lnB>
                    <a:noFill/>
                  </a:tcPr>
                </a:tc>
                <a:extLst>
                  <a:ext uri="{0D108BD9-81ED-4DB2-BD59-A6C34878D82A}">
                    <a16:rowId xmlns:a16="http://schemas.microsoft.com/office/drawing/2014/main" val="1265241440"/>
                  </a:ext>
                </a:extLst>
              </a:tr>
              <a:tr h="573666">
                <a:tc>
                  <a:txBody>
                    <a:bodyPr/>
                    <a:lstStyle/>
                    <a:p>
                      <a:pPr>
                        <a:buNone/>
                      </a:pPr>
                      <a:r>
                        <a:rPr lang="en-US" sz="1050">
                          <a:latin typeface="Century Gothic" panose="020B0502020202020204" pitchFamily="34" charset="0"/>
                        </a:rPr>
                        <a:t>2 July 2026</a:t>
                      </a:r>
                    </a:p>
                  </a:txBody>
                  <a:tcPr marL="60839" marR="60839" marT="30420" marB="30420" anchor="ctr">
                    <a:lnL>
                      <a:noFill/>
                    </a:lnL>
                    <a:lnR>
                      <a:noFill/>
                    </a:lnR>
                    <a:lnT>
                      <a:noFill/>
                    </a:lnT>
                    <a:lnB>
                      <a:noFill/>
                    </a:lnB>
                    <a:noFill/>
                  </a:tcPr>
                </a:tc>
                <a:tc>
                  <a:txBody>
                    <a:bodyPr/>
                    <a:lstStyle/>
                    <a:p>
                      <a:pPr>
                        <a:buNone/>
                      </a:pPr>
                      <a:r>
                        <a:rPr lang="en-US" sz="1050">
                          <a:latin typeface="Century Gothic" panose="020B0502020202020204" pitchFamily="34" charset="0"/>
                        </a:rPr>
                        <a:t>Early Submission of Statements</a:t>
                      </a:r>
                    </a:p>
                  </a:txBody>
                  <a:tcPr marL="60839" marR="60839" marT="30420" marB="30420" anchor="ctr">
                    <a:lnL>
                      <a:noFill/>
                    </a:lnL>
                    <a:lnR>
                      <a:noFill/>
                    </a:lnR>
                    <a:lnT>
                      <a:noFill/>
                    </a:lnT>
                    <a:lnB>
                      <a:noFill/>
                    </a:lnB>
                    <a:noFill/>
                  </a:tcPr>
                </a:tc>
                <a:tc>
                  <a:txBody>
                    <a:bodyPr/>
                    <a:lstStyle/>
                    <a:p>
                      <a:pPr>
                        <a:buNone/>
                      </a:pPr>
                      <a:r>
                        <a:rPr lang="en-US" sz="1050">
                          <a:latin typeface="Century Gothic" panose="020B0502020202020204" pitchFamily="34" charset="0"/>
                        </a:rPr>
                        <a:t>Modalities and practical arrangements for the early submission of statements.</a:t>
                      </a:r>
                    </a:p>
                  </a:txBody>
                  <a:tcPr marL="60839" marR="60839" marT="30420" marB="30420" anchor="ctr">
                    <a:lnL>
                      <a:noFill/>
                    </a:lnL>
                    <a:lnR>
                      <a:noFill/>
                    </a:lnR>
                    <a:lnT>
                      <a:noFill/>
                    </a:lnT>
                    <a:lnB>
                      <a:noFill/>
                    </a:lnB>
                    <a:noFill/>
                  </a:tcPr>
                </a:tc>
                <a:extLst>
                  <a:ext uri="{0D108BD9-81ED-4DB2-BD59-A6C34878D82A}">
                    <a16:rowId xmlns:a16="http://schemas.microsoft.com/office/drawing/2014/main" val="116218725"/>
                  </a:ext>
                </a:extLst>
              </a:tr>
              <a:tr h="573666">
                <a:tc>
                  <a:txBody>
                    <a:bodyPr/>
                    <a:lstStyle/>
                    <a:p>
                      <a:pPr>
                        <a:buNone/>
                      </a:pPr>
                      <a:r>
                        <a:rPr lang="en-US" sz="1050" dirty="0">
                          <a:latin typeface="Century Gothic" panose="020B0502020202020204" pitchFamily="34" charset="0"/>
                        </a:rPr>
                        <a:t>3 July 2026</a:t>
                      </a:r>
                    </a:p>
                  </a:txBody>
                  <a:tcPr marL="60839" marR="60839" marT="30420" marB="30420" anchor="ctr">
                    <a:lnL>
                      <a:noFill/>
                    </a:lnL>
                    <a:lnR>
                      <a:noFill/>
                    </a:lnR>
                    <a:lnT>
                      <a:noFill/>
                    </a:lnT>
                    <a:lnB>
                      <a:noFill/>
                    </a:lnB>
                    <a:solidFill>
                      <a:schemeClr val="bg1">
                        <a:lumMod val="75000"/>
                      </a:schemeClr>
                    </a:solidFill>
                  </a:tcPr>
                </a:tc>
                <a:tc>
                  <a:txBody>
                    <a:bodyPr/>
                    <a:lstStyle/>
                    <a:p>
                      <a:pPr>
                        <a:buNone/>
                      </a:pPr>
                      <a:r>
                        <a:rPr lang="en-US" sz="1050" dirty="0">
                          <a:latin typeface="Century Gothic" panose="020B0502020202020204" pitchFamily="34" charset="0"/>
                        </a:rPr>
                        <a:t>SBSTTA-28 Information Webinar</a:t>
                      </a:r>
                    </a:p>
                  </a:txBody>
                  <a:tcPr marL="60839" marR="60839" marT="30420" marB="30420" anchor="ctr">
                    <a:lnL>
                      <a:noFill/>
                    </a:lnL>
                    <a:lnR>
                      <a:noFill/>
                    </a:lnR>
                    <a:lnT>
                      <a:noFill/>
                    </a:lnT>
                    <a:lnB>
                      <a:noFill/>
                    </a:lnB>
                    <a:solidFill>
                      <a:schemeClr val="bg1">
                        <a:lumMod val="75000"/>
                      </a:schemeClr>
                    </a:solidFill>
                  </a:tcPr>
                </a:tc>
                <a:tc>
                  <a:txBody>
                    <a:bodyPr/>
                    <a:lstStyle/>
                    <a:p>
                      <a:pPr>
                        <a:buNone/>
                      </a:pPr>
                      <a:r>
                        <a:rPr lang="en-US" sz="1050" dirty="0">
                          <a:latin typeface="Century Gothic" panose="020B0502020202020204" pitchFamily="34" charset="0"/>
                        </a:rPr>
                        <a:t>Global report on collective progress, monitoring framework for the KMGBF, and collaboration with IPBES.</a:t>
                      </a:r>
                    </a:p>
                  </a:txBody>
                  <a:tcPr marL="60839" marR="60839" marT="30420" marB="30420" anchor="ctr">
                    <a:lnL>
                      <a:noFill/>
                    </a:lnL>
                    <a:lnR>
                      <a:noFill/>
                    </a:lnR>
                    <a:lnT>
                      <a:noFill/>
                    </a:lnT>
                    <a:lnB>
                      <a:noFill/>
                    </a:lnB>
                    <a:solidFill>
                      <a:schemeClr val="bg1">
                        <a:lumMod val="75000"/>
                      </a:schemeClr>
                    </a:solidFill>
                  </a:tcPr>
                </a:tc>
                <a:extLst>
                  <a:ext uri="{0D108BD9-81ED-4DB2-BD59-A6C34878D82A}">
                    <a16:rowId xmlns:a16="http://schemas.microsoft.com/office/drawing/2014/main" val="293171173"/>
                  </a:ext>
                </a:extLst>
              </a:tr>
              <a:tr h="573666">
                <a:tc>
                  <a:txBody>
                    <a:bodyPr/>
                    <a:lstStyle/>
                    <a:p>
                      <a:pPr>
                        <a:buNone/>
                      </a:pPr>
                      <a:r>
                        <a:rPr lang="en-US" sz="1050">
                          <a:latin typeface="Century Gothic" panose="020B0502020202020204" pitchFamily="34" charset="0"/>
                        </a:rPr>
                        <a:t>7 July 2026</a:t>
                      </a:r>
                    </a:p>
                  </a:txBody>
                  <a:tcPr marL="60839" marR="60839" marT="30420" marB="30420" anchor="ctr">
                    <a:lnL>
                      <a:noFill/>
                    </a:lnL>
                    <a:lnR>
                      <a:noFill/>
                    </a:lnR>
                    <a:lnT>
                      <a:noFill/>
                    </a:lnT>
                    <a:lnB>
                      <a:noFill/>
                    </a:lnB>
                    <a:noFill/>
                  </a:tcPr>
                </a:tc>
                <a:tc>
                  <a:txBody>
                    <a:bodyPr/>
                    <a:lstStyle/>
                    <a:p>
                      <a:pPr>
                        <a:buNone/>
                      </a:pPr>
                      <a:r>
                        <a:rPr lang="en-US" sz="1050">
                          <a:latin typeface="Century Gothic" panose="020B0502020202020204" pitchFamily="34" charset="0"/>
                        </a:rPr>
                        <a:t>SBI-7 Preparation Webinar</a:t>
                      </a:r>
                    </a:p>
                  </a:txBody>
                  <a:tcPr marL="60839" marR="60839" marT="30420" marB="30420" anchor="ctr">
                    <a:lnL>
                      <a:noFill/>
                    </a:lnL>
                    <a:lnR>
                      <a:noFill/>
                    </a:lnR>
                    <a:lnT>
                      <a:noFill/>
                    </a:lnT>
                    <a:lnB>
                      <a:noFill/>
                    </a:lnB>
                    <a:noFill/>
                  </a:tcPr>
                </a:tc>
                <a:tc>
                  <a:txBody>
                    <a:bodyPr/>
                    <a:lstStyle/>
                    <a:p>
                      <a:pPr>
                        <a:buNone/>
                      </a:pPr>
                      <a:r>
                        <a:rPr lang="en-US" sz="1050">
                          <a:latin typeface="Century Gothic" panose="020B0502020202020204" pitchFamily="34" charset="0"/>
                        </a:rPr>
                        <a:t>Resource mobilization, financial mechanism, digital sequence information, and planning, monitoring, reporting and review.</a:t>
                      </a:r>
                    </a:p>
                  </a:txBody>
                  <a:tcPr marL="60839" marR="60839" marT="30420" marB="30420" anchor="ctr">
                    <a:lnL>
                      <a:noFill/>
                    </a:lnL>
                    <a:lnR>
                      <a:noFill/>
                    </a:lnR>
                    <a:lnT>
                      <a:noFill/>
                    </a:lnT>
                    <a:lnB>
                      <a:noFill/>
                    </a:lnB>
                    <a:noFill/>
                  </a:tcPr>
                </a:tc>
                <a:extLst>
                  <a:ext uri="{0D108BD9-81ED-4DB2-BD59-A6C34878D82A}">
                    <a16:rowId xmlns:a16="http://schemas.microsoft.com/office/drawing/2014/main" val="162326879"/>
                  </a:ext>
                </a:extLst>
              </a:tr>
              <a:tr h="573666">
                <a:tc>
                  <a:txBody>
                    <a:bodyPr/>
                    <a:lstStyle/>
                    <a:p>
                      <a:pPr>
                        <a:buNone/>
                      </a:pPr>
                      <a:r>
                        <a:rPr lang="en-US" sz="1050">
                          <a:latin typeface="Century Gothic" panose="020B0502020202020204" pitchFamily="34" charset="0"/>
                        </a:rPr>
                        <a:t>8 July 2026</a:t>
                      </a:r>
                    </a:p>
                  </a:txBody>
                  <a:tcPr marL="60839" marR="60839" marT="30420" marB="30420" anchor="ctr">
                    <a:lnL>
                      <a:noFill/>
                    </a:lnL>
                    <a:lnR>
                      <a:noFill/>
                    </a:lnR>
                    <a:lnT>
                      <a:noFill/>
                    </a:lnT>
                    <a:lnB>
                      <a:noFill/>
                    </a:lnB>
                    <a:noFill/>
                  </a:tcPr>
                </a:tc>
                <a:tc>
                  <a:txBody>
                    <a:bodyPr/>
                    <a:lstStyle/>
                    <a:p>
                      <a:pPr>
                        <a:buNone/>
                      </a:pPr>
                      <a:r>
                        <a:rPr lang="en-US" sz="1050">
                          <a:latin typeface="Century Gothic" panose="020B0502020202020204" pitchFamily="34" charset="0"/>
                        </a:rPr>
                        <a:t>SBI-7 Preparation Webinar</a:t>
                      </a:r>
                    </a:p>
                  </a:txBody>
                  <a:tcPr marL="60839" marR="60839" marT="30420" marB="30420" anchor="ctr">
                    <a:lnL>
                      <a:noFill/>
                    </a:lnL>
                    <a:lnR>
                      <a:noFill/>
                    </a:lnR>
                    <a:lnT>
                      <a:noFill/>
                    </a:lnT>
                    <a:lnB>
                      <a:noFill/>
                    </a:lnB>
                    <a:noFill/>
                  </a:tcPr>
                </a:tc>
                <a:tc>
                  <a:txBody>
                    <a:bodyPr/>
                    <a:lstStyle/>
                    <a:p>
                      <a:pPr>
                        <a:buNone/>
                      </a:pPr>
                      <a:r>
                        <a:rPr lang="en-US" sz="1050">
                          <a:latin typeface="Century Gothic" panose="020B0502020202020204" pitchFamily="34" charset="0"/>
                        </a:rPr>
                        <a:t>Cartagena Protocol, Nagoya Protocol, capacity-building, and mainstreaming.</a:t>
                      </a:r>
                    </a:p>
                  </a:txBody>
                  <a:tcPr marL="60839" marR="60839" marT="30420" marB="30420" anchor="ctr">
                    <a:lnL>
                      <a:noFill/>
                    </a:lnL>
                    <a:lnR>
                      <a:noFill/>
                    </a:lnR>
                    <a:lnT>
                      <a:noFill/>
                    </a:lnT>
                    <a:lnB>
                      <a:noFill/>
                    </a:lnB>
                    <a:noFill/>
                  </a:tcPr>
                </a:tc>
                <a:extLst>
                  <a:ext uri="{0D108BD9-81ED-4DB2-BD59-A6C34878D82A}">
                    <a16:rowId xmlns:a16="http://schemas.microsoft.com/office/drawing/2014/main" val="2701485759"/>
                  </a:ext>
                </a:extLst>
              </a:tr>
              <a:tr h="573666">
                <a:tc>
                  <a:txBody>
                    <a:bodyPr/>
                    <a:lstStyle/>
                    <a:p>
                      <a:pPr>
                        <a:buNone/>
                      </a:pPr>
                      <a:r>
                        <a:rPr lang="en-US" sz="1050">
                          <a:latin typeface="Century Gothic" panose="020B0502020202020204" pitchFamily="34" charset="0"/>
                        </a:rPr>
                        <a:t>21 July 2026</a:t>
                      </a:r>
                    </a:p>
                  </a:txBody>
                  <a:tcPr marL="60839" marR="60839" marT="30420" marB="30420" anchor="ctr">
                    <a:lnL>
                      <a:noFill/>
                    </a:lnL>
                    <a:lnR>
                      <a:noFill/>
                    </a:lnR>
                    <a:lnT>
                      <a:noFill/>
                    </a:lnT>
                    <a:lnB>
                      <a:noFill/>
                    </a:lnB>
                    <a:noFill/>
                  </a:tcPr>
                </a:tc>
                <a:tc>
                  <a:txBody>
                    <a:bodyPr/>
                    <a:lstStyle/>
                    <a:p>
                      <a:pPr>
                        <a:buNone/>
                      </a:pPr>
                      <a:r>
                        <a:rPr lang="en-US" sz="1050">
                          <a:latin typeface="Century Gothic" panose="020B0502020202020204" pitchFamily="34" charset="0"/>
                        </a:rPr>
                        <a:t>Functional Review and Budget Webinar</a:t>
                      </a:r>
                    </a:p>
                  </a:txBody>
                  <a:tcPr marL="60839" marR="60839" marT="30420" marB="30420" anchor="ctr">
                    <a:lnL>
                      <a:noFill/>
                    </a:lnL>
                    <a:lnR>
                      <a:noFill/>
                    </a:lnR>
                    <a:lnT>
                      <a:noFill/>
                    </a:lnT>
                    <a:lnB>
                      <a:noFill/>
                    </a:lnB>
                    <a:noFill/>
                  </a:tcPr>
                </a:tc>
                <a:tc>
                  <a:txBody>
                    <a:bodyPr/>
                    <a:lstStyle/>
                    <a:p>
                      <a:pPr>
                        <a:buNone/>
                      </a:pPr>
                      <a:r>
                        <a:rPr lang="en-US" sz="1050" dirty="0">
                          <a:latin typeface="Century Gothic" panose="020B0502020202020204" pitchFamily="34" charset="0"/>
                        </a:rPr>
                        <a:t>Progress on the Functional Review of the Secretariat and the draft budget for 2027–2028.</a:t>
                      </a:r>
                    </a:p>
                  </a:txBody>
                  <a:tcPr marL="60839" marR="60839" marT="30420" marB="30420" anchor="ctr">
                    <a:lnL>
                      <a:noFill/>
                    </a:lnL>
                    <a:lnR>
                      <a:noFill/>
                    </a:lnR>
                    <a:lnT>
                      <a:noFill/>
                    </a:lnT>
                    <a:lnB>
                      <a:noFill/>
                    </a:lnB>
                    <a:noFill/>
                  </a:tcPr>
                </a:tc>
                <a:extLst>
                  <a:ext uri="{0D108BD9-81ED-4DB2-BD59-A6C34878D82A}">
                    <a16:rowId xmlns:a16="http://schemas.microsoft.com/office/drawing/2014/main" val="4239953065"/>
                  </a:ext>
                </a:extLst>
              </a:tr>
            </a:tbl>
          </a:graphicData>
        </a:graphic>
      </p:graphicFrame>
      <p:sp>
        <p:nvSpPr>
          <p:cNvPr id="3" name="Title 1">
            <a:extLst>
              <a:ext uri="{FF2B5EF4-FFF2-40B4-BE49-F238E27FC236}">
                <a16:creationId xmlns:a16="http://schemas.microsoft.com/office/drawing/2014/main" id="{FE530CF6-CE2D-155E-D42D-80D7CCB0A44B}"/>
              </a:ext>
            </a:extLst>
          </p:cNvPr>
          <p:cNvSpPr>
            <a:spLocks noGrp="1"/>
          </p:cNvSpPr>
          <p:nvPr/>
        </p:nvSpPr>
        <p:spPr>
          <a:xfrm>
            <a:off x="414267" y="862111"/>
            <a:ext cx="9780050" cy="1120710"/>
          </a:xfrm>
          <a:prstGeom prst="rect">
            <a:avLst/>
          </a:prstGeom>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CA" sz="2800" dirty="0">
                <a:solidFill>
                  <a:srgbClr val="18934F"/>
                </a:solidFill>
              </a:rPr>
              <a:t>SBSTTA-28 and SBI-7 Preparatory Webinar Series</a:t>
            </a:r>
            <a:endParaRPr lang="en-US" sz="2700" b="0" dirty="0">
              <a:solidFill>
                <a:srgbClr val="18934F"/>
              </a:solidFill>
              <a:latin typeface="Century Gothic"/>
              <a:ea typeface="Open Sans"/>
              <a:cs typeface="Open Sans"/>
            </a:endParaRPr>
          </a:p>
        </p:txBody>
      </p:sp>
      <p:pic>
        <p:nvPicPr>
          <p:cNvPr id="4" name="Graphic 3" descr="Arrow Right with solid fill">
            <a:extLst>
              <a:ext uri="{FF2B5EF4-FFF2-40B4-BE49-F238E27FC236}">
                <a16:creationId xmlns:a16="http://schemas.microsoft.com/office/drawing/2014/main" id="{1D727974-E0FD-491B-E778-C711829D1F4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15600" y="3637481"/>
            <a:ext cx="669820" cy="669820"/>
          </a:xfrm>
          <a:prstGeom prst="rect">
            <a:avLst/>
          </a:prstGeom>
        </p:spPr>
      </p:pic>
    </p:spTree>
    <p:extLst>
      <p:ext uri="{BB962C8B-B14F-4D97-AF65-F5344CB8AC3E}">
        <p14:creationId xmlns:p14="http://schemas.microsoft.com/office/powerpoint/2010/main" val="30526454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2118603-61AE-E39D-3B60-01149FB006F1}"/>
              </a:ext>
            </a:extLst>
          </p:cNvPr>
          <p:cNvSpPr>
            <a:spLocks noGrp="1"/>
          </p:cNvSpPr>
          <p:nvPr/>
        </p:nvSpPr>
        <p:spPr>
          <a:xfrm>
            <a:off x="487326" y="1080341"/>
            <a:ext cx="9780050" cy="1120710"/>
          </a:xfrm>
          <a:prstGeom prst="rect">
            <a:avLst/>
          </a:prstGeom>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CA" sz="2800" dirty="0">
                <a:solidFill>
                  <a:srgbClr val="18934F"/>
                </a:solidFill>
              </a:rPr>
              <a:t>Agenda</a:t>
            </a:r>
            <a:endParaRPr lang="en-US" sz="2700" b="0" dirty="0">
              <a:solidFill>
                <a:srgbClr val="18934F"/>
              </a:solidFill>
              <a:latin typeface="Century Gothic"/>
              <a:ea typeface="Open Sans"/>
              <a:cs typeface="Open Sans"/>
            </a:endParaRPr>
          </a:p>
        </p:txBody>
      </p:sp>
      <p:sp>
        <p:nvSpPr>
          <p:cNvPr id="4" name="Content Placeholder 5">
            <a:extLst>
              <a:ext uri="{FF2B5EF4-FFF2-40B4-BE49-F238E27FC236}">
                <a16:creationId xmlns:a16="http://schemas.microsoft.com/office/drawing/2014/main" id="{732A2ACD-1E5D-E753-8B53-778BD1741FFD}"/>
              </a:ext>
            </a:extLst>
          </p:cNvPr>
          <p:cNvSpPr>
            <a:spLocks noGrp="1"/>
          </p:cNvSpPr>
          <p:nvPr>
            <p:ph idx="1"/>
          </p:nvPr>
        </p:nvSpPr>
        <p:spPr>
          <a:xfrm>
            <a:off x="487326" y="2201051"/>
            <a:ext cx="10515600" cy="3781461"/>
          </a:xfrm>
        </p:spPr>
        <p:txBody>
          <a:bodyPr>
            <a:normAutofit/>
          </a:bodyPr>
          <a:lstStyle/>
          <a:p>
            <a:r>
              <a:rPr lang="en-CA" sz="1900" dirty="0">
                <a:latin typeface="Century Gothic" panose="020B0502020202020204" pitchFamily="34" charset="0"/>
              </a:rPr>
              <a:t>Welcome and introduction (5 minutes)</a:t>
            </a:r>
          </a:p>
          <a:p>
            <a:r>
              <a:rPr lang="en-CA" sz="1900" dirty="0">
                <a:latin typeface="Century Gothic" panose="020B0502020202020204" pitchFamily="34" charset="0"/>
              </a:rPr>
              <a:t>Agenda Item 3a: </a:t>
            </a:r>
            <a:r>
              <a:rPr lang="en-US" sz="1900" dirty="0">
                <a:latin typeface="Century Gothic" panose="020B0502020202020204" pitchFamily="34" charset="0"/>
              </a:rPr>
              <a:t> Global review of collective progress in the implementation of the  Kunming-Montreal Global Biodiversity Framework</a:t>
            </a:r>
            <a:r>
              <a:rPr lang="en-CA" sz="1900" dirty="0">
                <a:latin typeface="Century Gothic" panose="020B0502020202020204" pitchFamily="34" charset="0"/>
              </a:rPr>
              <a:t> (15 minutes)</a:t>
            </a:r>
          </a:p>
          <a:p>
            <a:r>
              <a:rPr lang="en-CA" sz="1900" dirty="0">
                <a:latin typeface="Century Gothic" panose="020B0502020202020204" pitchFamily="34" charset="0"/>
              </a:rPr>
              <a:t>Agenda Item 3b: </a:t>
            </a:r>
            <a:r>
              <a:rPr lang="en-US" sz="1900" dirty="0">
                <a:latin typeface="Century Gothic" panose="020B0502020202020204" pitchFamily="34" charset="0"/>
              </a:rPr>
              <a:t>Monitoring framework for the Kunming-Montreal Global Biodiversity Framework</a:t>
            </a:r>
            <a:r>
              <a:rPr lang="en-CA" sz="1900" dirty="0">
                <a:latin typeface="Century Gothic" panose="020B0502020202020204" pitchFamily="34" charset="0"/>
              </a:rPr>
              <a:t> (15 minutes)</a:t>
            </a:r>
          </a:p>
          <a:p>
            <a:r>
              <a:rPr lang="en-CA" sz="1900" dirty="0">
                <a:latin typeface="Century Gothic" panose="020B0502020202020204" pitchFamily="34" charset="0"/>
              </a:rPr>
              <a:t>Agenda Item 4: </a:t>
            </a:r>
            <a:r>
              <a:rPr lang="en-US" sz="1900" dirty="0">
                <a:latin typeface="Century Gothic"/>
                <a:ea typeface="Open Sans"/>
                <a:cs typeface="Open Sans"/>
              </a:rPr>
              <a:t>Matters related to the work </a:t>
            </a:r>
            <a:r>
              <a:rPr lang="en-US" sz="1900" dirty="0" err="1">
                <a:latin typeface="Century Gothic"/>
                <a:ea typeface="Open Sans"/>
                <a:cs typeface="Open Sans"/>
              </a:rPr>
              <a:t>programme</a:t>
            </a:r>
            <a:r>
              <a:rPr lang="en-US" sz="1900" dirty="0">
                <a:latin typeface="Century Gothic"/>
                <a:ea typeface="Open Sans"/>
                <a:cs typeface="Open Sans"/>
              </a:rPr>
              <a:t> of the Intergovernmental Science-Policy Platform on Biodiversity and Ecosystem Services</a:t>
            </a:r>
            <a:r>
              <a:rPr lang="en-US" sz="1900" b="1" dirty="0">
                <a:latin typeface="Century Gothic"/>
                <a:ea typeface="Open Sans"/>
                <a:cs typeface="Open Sans"/>
              </a:rPr>
              <a:t> </a:t>
            </a:r>
            <a:r>
              <a:rPr lang="en-CA" sz="1900" dirty="0">
                <a:latin typeface="Century Gothic" panose="020B0502020202020204" pitchFamily="34" charset="0"/>
              </a:rPr>
              <a:t>(15 minutes)</a:t>
            </a:r>
          </a:p>
          <a:p>
            <a:r>
              <a:rPr lang="en-CA" sz="1900" dirty="0">
                <a:latin typeface="Century Gothic" panose="020B0502020202020204" pitchFamily="34" charset="0"/>
              </a:rPr>
              <a:t>Questions and answers (20 minutes)</a:t>
            </a:r>
          </a:p>
          <a:p>
            <a:r>
              <a:rPr lang="en-CA" sz="1900" dirty="0">
                <a:latin typeface="Century Gothic" panose="020B0502020202020204" pitchFamily="34" charset="0"/>
              </a:rPr>
              <a:t>Closing remarks and next steps (5 minutes)</a:t>
            </a:r>
          </a:p>
          <a:p>
            <a:endParaRPr lang="fr-CA" dirty="0"/>
          </a:p>
        </p:txBody>
      </p:sp>
    </p:spTree>
    <p:extLst>
      <p:ext uri="{BB962C8B-B14F-4D97-AF65-F5344CB8AC3E}">
        <p14:creationId xmlns:p14="http://schemas.microsoft.com/office/powerpoint/2010/main" val="36236585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2F68AF4-509A-BFC8-1F3F-31DC273F2549}"/>
              </a:ext>
            </a:extLst>
          </p:cNvPr>
          <p:cNvSpPr>
            <a:spLocks noGrp="1"/>
          </p:cNvSpPr>
          <p:nvPr/>
        </p:nvSpPr>
        <p:spPr>
          <a:xfrm>
            <a:off x="414267" y="862111"/>
            <a:ext cx="9780050" cy="1120710"/>
          </a:xfrm>
          <a:prstGeom prst="rect">
            <a:avLst/>
          </a:prstGeom>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CA" sz="2800">
                <a:solidFill>
                  <a:srgbClr val="18934F"/>
                </a:solidFill>
              </a:rPr>
              <a:t>Webinar structure</a:t>
            </a:r>
            <a:endParaRPr lang="en-US" sz="2700" b="0">
              <a:solidFill>
                <a:srgbClr val="18934F"/>
              </a:solidFill>
              <a:latin typeface="Century Gothic"/>
              <a:ea typeface="Open Sans"/>
              <a:cs typeface="Open Sans"/>
            </a:endParaRPr>
          </a:p>
        </p:txBody>
      </p:sp>
      <p:sp>
        <p:nvSpPr>
          <p:cNvPr id="4" name="Content Placeholder 5">
            <a:extLst>
              <a:ext uri="{FF2B5EF4-FFF2-40B4-BE49-F238E27FC236}">
                <a16:creationId xmlns:a16="http://schemas.microsoft.com/office/drawing/2014/main" id="{BA5992B6-E37A-2936-CCF4-91D94B5D91EE}"/>
              </a:ext>
            </a:extLst>
          </p:cNvPr>
          <p:cNvSpPr txBox="1">
            <a:spLocks/>
          </p:cNvSpPr>
          <p:nvPr/>
        </p:nvSpPr>
        <p:spPr>
          <a:xfrm>
            <a:off x="414267" y="1842866"/>
            <a:ext cx="11572876" cy="426073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5000"/>
              </a:lnSpc>
              <a:spcAft>
                <a:spcPts val="800"/>
              </a:spcAft>
              <a:buClr>
                <a:srgbClr val="18934F"/>
              </a:buClr>
            </a:pPr>
            <a:r>
              <a:rPr lang="en-US" sz="2000" b="1" kern="100">
                <a:latin typeface="Century Gothic" panose="020B0502020202020204" pitchFamily="34" charset="0"/>
                <a:ea typeface="DengXian" panose="02010600030101010101" pitchFamily="2" charset="-122"/>
              </a:rPr>
              <a:t>Aim: provide technical information, including an overview of the documentation.</a:t>
            </a:r>
          </a:p>
          <a:p>
            <a:pPr>
              <a:lnSpc>
                <a:spcPct val="115000"/>
              </a:lnSpc>
              <a:spcAft>
                <a:spcPts val="800"/>
              </a:spcAft>
              <a:buClr>
                <a:srgbClr val="18934F"/>
              </a:buClr>
            </a:pPr>
            <a:r>
              <a:rPr lang="en-US" sz="2000" kern="100">
                <a:latin typeface="Century Gothic" panose="020B0502020202020204" pitchFamily="34" charset="0"/>
                <a:ea typeface="DengXian" panose="02010600030101010101" pitchFamily="2" charset="-122"/>
              </a:rPr>
              <a:t>The webinar is NOT a negotiation session</a:t>
            </a:r>
          </a:p>
          <a:p>
            <a:pPr>
              <a:lnSpc>
                <a:spcPct val="115000"/>
              </a:lnSpc>
              <a:spcAft>
                <a:spcPts val="800"/>
              </a:spcAft>
              <a:buClr>
                <a:srgbClr val="18934F"/>
              </a:buClr>
            </a:pPr>
            <a:r>
              <a:rPr lang="en-US" sz="2000" kern="100">
                <a:latin typeface="Century Gothic" panose="020B0502020202020204" pitchFamily="34" charset="0"/>
                <a:ea typeface="DengXian" panose="02010600030101010101" pitchFamily="2" charset="-122"/>
              </a:rPr>
              <a:t>Each agenda item will be presented and then there will be a Q&amp;A </a:t>
            </a:r>
          </a:p>
          <a:p>
            <a:pPr lvl="1">
              <a:lnSpc>
                <a:spcPct val="115000"/>
              </a:lnSpc>
              <a:spcAft>
                <a:spcPts val="800"/>
              </a:spcAft>
              <a:buClr>
                <a:srgbClr val="18934F"/>
              </a:buClr>
            </a:pPr>
            <a:r>
              <a:rPr lang="en-US" sz="2000" kern="100">
                <a:latin typeface="Century Gothic" panose="020B0502020202020204" pitchFamily="34" charset="0"/>
                <a:ea typeface="DengXian" panose="02010600030101010101" pitchFamily="2" charset="-122"/>
              </a:rPr>
              <a:t>Please use the Q&amp;A function on Teams to raise your questions</a:t>
            </a:r>
          </a:p>
          <a:p>
            <a:pPr lvl="1">
              <a:lnSpc>
                <a:spcPct val="115000"/>
              </a:lnSpc>
              <a:spcAft>
                <a:spcPts val="800"/>
              </a:spcAft>
              <a:buClr>
                <a:srgbClr val="18934F"/>
              </a:buClr>
            </a:pPr>
            <a:r>
              <a:rPr lang="en-US" sz="2000" kern="100">
                <a:latin typeface="Century Gothic" panose="020B0502020202020204" pitchFamily="34" charset="0"/>
                <a:ea typeface="DengXian" panose="02010600030101010101" pitchFamily="2" charset="-122"/>
              </a:rPr>
              <a:t>Technical questions or points of clarification will be addressed </a:t>
            </a:r>
          </a:p>
          <a:p>
            <a:pPr marL="0" indent="0">
              <a:lnSpc>
                <a:spcPct val="115000"/>
              </a:lnSpc>
              <a:spcAft>
                <a:spcPts val="800"/>
              </a:spcAft>
              <a:buClr>
                <a:srgbClr val="18934F"/>
              </a:buClr>
              <a:buFont typeface="Arial" panose="020B0604020202020204" pitchFamily="34" charset="0"/>
              <a:buNone/>
            </a:pPr>
            <a:r>
              <a:rPr lang="en-US" sz="2000" b="1" kern="100">
                <a:latin typeface="Century Gothic" panose="020B0502020202020204" pitchFamily="34" charset="0"/>
                <a:ea typeface="DengXian" panose="02010600030101010101" pitchFamily="2" charset="-122"/>
              </a:rPr>
              <a:t> </a:t>
            </a:r>
          </a:p>
        </p:txBody>
      </p:sp>
    </p:spTree>
    <p:extLst>
      <p:ext uri="{BB962C8B-B14F-4D97-AF65-F5344CB8AC3E}">
        <p14:creationId xmlns:p14="http://schemas.microsoft.com/office/powerpoint/2010/main" val="22787102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4DF0A8B-4030-BA50-94D3-8E4839B72B2B}"/>
              </a:ext>
            </a:extLst>
          </p:cNvPr>
          <p:cNvSpPr/>
          <p:nvPr/>
        </p:nvSpPr>
        <p:spPr>
          <a:xfrm>
            <a:off x="3016" y="1312079"/>
            <a:ext cx="12185597" cy="5534069"/>
          </a:xfrm>
          <a:prstGeom prst="rect">
            <a:avLst/>
          </a:prstGeom>
          <a:solidFill>
            <a:srgbClr val="1893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99A4815C-B240-63E7-C07F-6E941217F3E4}"/>
              </a:ext>
            </a:extLst>
          </p:cNvPr>
          <p:cNvSpPr txBox="1">
            <a:spLocks/>
          </p:cNvSpPr>
          <p:nvPr/>
        </p:nvSpPr>
        <p:spPr>
          <a:xfrm>
            <a:off x="1389092" y="2313403"/>
            <a:ext cx="9780050" cy="1120710"/>
          </a:xfrm>
          <a:prstGeom prst="rect">
            <a:avLst/>
          </a:prstGeom>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lnSpc>
                <a:spcPct val="150000"/>
              </a:lnSpc>
            </a:pPr>
            <a:r>
              <a:rPr lang="en-CA" sz="3100" dirty="0">
                <a:solidFill>
                  <a:srgbClr val="FFFFFF"/>
                </a:solidFill>
                <a:latin typeface="Century Gothic"/>
                <a:ea typeface="Open Sans"/>
                <a:cs typeface="Open Sans"/>
              </a:rPr>
              <a:t>28th meeting of the Subsidiary Body on Scientific, Technical and Technological Advice</a:t>
            </a:r>
            <a:endParaRPr lang="en-US" sz="3100" dirty="0">
              <a:solidFill>
                <a:srgbClr val="FFFFFF"/>
              </a:solidFill>
              <a:latin typeface="Century Gothic"/>
              <a:ea typeface="Open Sans"/>
              <a:cs typeface="Open Sans"/>
            </a:endParaRPr>
          </a:p>
        </p:txBody>
      </p:sp>
      <p:sp>
        <p:nvSpPr>
          <p:cNvPr id="5" name="Title 1">
            <a:extLst>
              <a:ext uri="{FF2B5EF4-FFF2-40B4-BE49-F238E27FC236}">
                <a16:creationId xmlns:a16="http://schemas.microsoft.com/office/drawing/2014/main" id="{46F27867-F62B-87EA-1225-B3BD01B7C5E4}"/>
              </a:ext>
            </a:extLst>
          </p:cNvPr>
          <p:cNvSpPr txBox="1">
            <a:spLocks/>
          </p:cNvSpPr>
          <p:nvPr/>
        </p:nvSpPr>
        <p:spPr>
          <a:xfrm>
            <a:off x="1205161" y="3903092"/>
            <a:ext cx="9780050" cy="1120710"/>
          </a:xfrm>
          <a:prstGeom prst="rect">
            <a:avLst/>
          </a:prstGeom>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lnSpc>
                <a:spcPct val="150000"/>
              </a:lnSpc>
            </a:pPr>
            <a:r>
              <a:rPr lang="en-CA" sz="3100" b="0" dirty="0">
                <a:solidFill>
                  <a:srgbClr val="FFFFFF"/>
                </a:solidFill>
                <a:latin typeface="Century Gothic"/>
                <a:ea typeface="Open Sans"/>
                <a:cs typeface="Open Sans"/>
              </a:rPr>
              <a:t>27 July – 1 August 2026</a:t>
            </a:r>
          </a:p>
          <a:p>
            <a:pPr algn="ctr">
              <a:lnSpc>
                <a:spcPct val="150000"/>
              </a:lnSpc>
            </a:pPr>
            <a:r>
              <a:rPr lang="en-CA" sz="3100" b="0" dirty="0">
                <a:solidFill>
                  <a:srgbClr val="FFFFFF"/>
                </a:solidFill>
                <a:latin typeface="Century Gothic"/>
                <a:ea typeface="Open Sans"/>
                <a:cs typeface="Open Sans"/>
              </a:rPr>
              <a:t>Nairobi, Kenya</a:t>
            </a:r>
          </a:p>
        </p:txBody>
      </p:sp>
    </p:spTree>
    <p:extLst>
      <p:ext uri="{BB962C8B-B14F-4D97-AF65-F5344CB8AC3E}">
        <p14:creationId xmlns:p14="http://schemas.microsoft.com/office/powerpoint/2010/main" val="29369096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F6A72E-6029-FA7E-2288-B0DFD9D43B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7A83C4-3BF6-43B9-B4AB-F2F9C475860E}"/>
              </a:ext>
            </a:extLst>
          </p:cNvPr>
          <p:cNvSpPr>
            <a:spLocks noGrp="1"/>
          </p:cNvSpPr>
          <p:nvPr>
            <p:ph type="ctrTitle" idx="4294967295"/>
          </p:nvPr>
        </p:nvSpPr>
        <p:spPr>
          <a:xfrm>
            <a:off x="302208" y="895729"/>
            <a:ext cx="9780050" cy="1120710"/>
          </a:xfrm>
          <a:ln>
            <a:noFill/>
          </a:ln>
        </p:spPr>
        <p:txBody>
          <a:bodyPr anchor="ctr">
            <a:normAutofit/>
          </a:bodyPr>
          <a:lstStyle/>
          <a:p>
            <a:r>
              <a:rPr lang="en-CA" sz="2700" b="0" dirty="0">
                <a:solidFill>
                  <a:srgbClr val="009B47"/>
                </a:solidFill>
                <a:latin typeface="Century Gothic"/>
                <a:ea typeface="Open Sans"/>
                <a:cs typeface="Open Sans"/>
              </a:rPr>
              <a:t>28th meeting of the Subsidiary Body on Scientific, Technical and Technological Advice</a:t>
            </a:r>
            <a:endParaRPr lang="en-US" sz="2700" b="0" dirty="0">
              <a:solidFill>
                <a:srgbClr val="009B47"/>
              </a:solidFill>
              <a:latin typeface="Century Gothic"/>
              <a:ea typeface="Open Sans"/>
              <a:cs typeface="Open Sans"/>
            </a:endParaRPr>
          </a:p>
        </p:txBody>
      </p:sp>
      <p:sp>
        <p:nvSpPr>
          <p:cNvPr id="5" name="Rectangle 4">
            <a:extLst>
              <a:ext uri="{FF2B5EF4-FFF2-40B4-BE49-F238E27FC236}">
                <a16:creationId xmlns:a16="http://schemas.microsoft.com/office/drawing/2014/main" id="{2644CE8A-9D45-F73F-F4C4-5BF181857B04}"/>
              </a:ext>
            </a:extLst>
          </p:cNvPr>
          <p:cNvSpPr/>
          <p:nvPr/>
        </p:nvSpPr>
        <p:spPr>
          <a:xfrm>
            <a:off x="553" y="2602"/>
            <a:ext cx="12188765" cy="706625"/>
          </a:xfrm>
          <a:prstGeom prst="rect">
            <a:avLst/>
          </a:prstGeom>
          <a:solidFill>
            <a:srgbClr val="1893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4EA9295F-D9D8-3DFD-4854-3C1206F1A284}"/>
              </a:ext>
            </a:extLst>
          </p:cNvPr>
          <p:cNvSpPr txBox="1">
            <a:spLocks/>
          </p:cNvSpPr>
          <p:nvPr/>
        </p:nvSpPr>
        <p:spPr>
          <a:xfrm>
            <a:off x="178288" y="1328"/>
            <a:ext cx="2651409" cy="877891"/>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CA" sz="4400" dirty="0">
                <a:solidFill>
                  <a:schemeClr val="bg1"/>
                </a:solidFill>
                <a:latin typeface="Open Sans"/>
                <a:ea typeface="Open Sans"/>
                <a:cs typeface="Open Sans"/>
              </a:rPr>
              <a:t>SBSTTA 28</a:t>
            </a:r>
          </a:p>
        </p:txBody>
      </p:sp>
      <p:sp>
        <p:nvSpPr>
          <p:cNvPr id="9" name="Subtitle 2">
            <a:extLst>
              <a:ext uri="{FF2B5EF4-FFF2-40B4-BE49-F238E27FC236}">
                <a16:creationId xmlns:a16="http://schemas.microsoft.com/office/drawing/2014/main" id="{DC10E19C-F87C-F970-BF84-A83E64C221AB}"/>
              </a:ext>
            </a:extLst>
          </p:cNvPr>
          <p:cNvSpPr>
            <a:spLocks noGrp="1"/>
          </p:cNvSpPr>
          <p:nvPr>
            <p:ph type="subTitle" idx="1"/>
          </p:nvPr>
        </p:nvSpPr>
        <p:spPr>
          <a:xfrm>
            <a:off x="303850" y="2014163"/>
            <a:ext cx="11697650" cy="664880"/>
          </a:xfrm>
        </p:spPr>
        <p:txBody>
          <a:bodyPr vert="horz" lIns="90000" tIns="45720" rIns="91440" bIns="45720" rtlCol="0" anchor="t">
            <a:noAutofit/>
          </a:bodyPr>
          <a:lstStyle/>
          <a:p>
            <a:pPr algn="l"/>
            <a:r>
              <a:rPr lang="en-CA" sz="1900" b="1" dirty="0">
                <a:solidFill>
                  <a:srgbClr val="18934F"/>
                </a:solidFill>
                <a:latin typeface="Century Gothic"/>
                <a:ea typeface="Open Sans"/>
                <a:cs typeface="Open Sans"/>
              </a:rPr>
              <a:t>Item 3 - </a:t>
            </a:r>
            <a:r>
              <a:rPr lang="en-US" sz="1900" b="1" dirty="0">
                <a:solidFill>
                  <a:srgbClr val="18934F"/>
                </a:solidFill>
                <a:latin typeface="Century Gothic"/>
                <a:ea typeface="Open Sans"/>
                <a:cs typeface="Open Sans"/>
              </a:rPr>
              <a:t>Planning, monitoring, reporting and review:</a:t>
            </a:r>
          </a:p>
          <a:p>
            <a:pPr algn="l"/>
            <a:r>
              <a:rPr lang="en-US" sz="1900" b="1" dirty="0">
                <a:solidFill>
                  <a:srgbClr val="18934F"/>
                </a:solidFill>
                <a:latin typeface="Century Gothic"/>
                <a:ea typeface="Open Sans"/>
                <a:cs typeface="Open Sans"/>
              </a:rPr>
              <a:t>(a) Global review of collective progress in the implementation of the  Kunming-Montreal Global Biodiversity Framework;</a:t>
            </a:r>
            <a:endParaRPr lang="en-CA" sz="1900" dirty="0">
              <a:solidFill>
                <a:srgbClr val="000000"/>
              </a:solidFill>
              <a:latin typeface="Century Gothic"/>
              <a:ea typeface="Open Sans"/>
              <a:cs typeface="Open Sans"/>
            </a:endParaRPr>
          </a:p>
          <a:p>
            <a:pPr algn="l"/>
            <a:endParaRPr lang="en-CA" sz="1900" b="1" dirty="0">
              <a:solidFill>
                <a:srgbClr val="18934F"/>
              </a:solidFill>
              <a:latin typeface="Century Gothic"/>
              <a:ea typeface="Open Sans"/>
              <a:cs typeface="Open Sans"/>
            </a:endParaRPr>
          </a:p>
        </p:txBody>
      </p:sp>
      <p:sp>
        <p:nvSpPr>
          <p:cNvPr id="6" name="TextBox 5">
            <a:extLst>
              <a:ext uri="{FF2B5EF4-FFF2-40B4-BE49-F238E27FC236}">
                <a16:creationId xmlns:a16="http://schemas.microsoft.com/office/drawing/2014/main" id="{7A1BBA44-B144-4559-230E-7F7E8976253B}"/>
              </a:ext>
            </a:extLst>
          </p:cNvPr>
          <p:cNvSpPr txBox="1"/>
          <p:nvPr/>
        </p:nvSpPr>
        <p:spPr>
          <a:xfrm>
            <a:off x="302208" y="3031468"/>
            <a:ext cx="11412279"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solidFill>
                  <a:srgbClr val="18934F"/>
                </a:solidFill>
                <a:latin typeface="Century Gothic"/>
              </a:rPr>
              <a:t>Background :</a:t>
            </a:r>
          </a:p>
          <a:p>
            <a:pPr marL="285750" indent="-285750">
              <a:buFont typeface="Arial" panose="020B0604020202020204" pitchFamily="34" charset="0"/>
              <a:buChar char="•"/>
            </a:pPr>
            <a:r>
              <a:rPr lang="en-US" dirty="0">
                <a:solidFill>
                  <a:srgbClr val="18934F"/>
                </a:solidFill>
                <a:latin typeface="Century Gothic"/>
              </a:rPr>
              <a:t>Through Decision 15/6, the COP adopted an enhanced multidimensional approach to planning, monitoring, reporting and review which included a decision to conduct a global review of </a:t>
            </a:r>
            <a:r>
              <a:rPr lang="en-US">
                <a:solidFill>
                  <a:srgbClr val="18934F"/>
                </a:solidFill>
                <a:latin typeface="Century Gothic"/>
              </a:rPr>
              <a:t>collective progress in the implementation of the KMGBF at COP-17 and 19.</a:t>
            </a:r>
          </a:p>
          <a:p>
            <a:pPr marL="285750" indent="-285750">
              <a:buFont typeface="Arial" panose="020B0604020202020204" pitchFamily="34" charset="0"/>
              <a:buChar char="•"/>
            </a:pPr>
            <a:endParaRPr lang="en-US" dirty="0">
              <a:solidFill>
                <a:srgbClr val="18934F"/>
              </a:solidFill>
              <a:latin typeface="Century Gothic"/>
            </a:endParaRPr>
          </a:p>
          <a:p>
            <a:pPr marL="285750" indent="-285750">
              <a:buFont typeface="Arial" panose="020B0604020202020204" pitchFamily="34" charset="0"/>
              <a:buChar char="•"/>
            </a:pPr>
            <a:r>
              <a:rPr lang="en-US" dirty="0">
                <a:solidFill>
                  <a:srgbClr val="18934F"/>
                </a:solidFill>
                <a:latin typeface="Century Gothic"/>
              </a:rPr>
              <a:t>In decision 16/32, the Conference of the Parties adopted the concrete procedures for the global review and provided guidance related to the drafting of a global report on collective progress in the implementation of the Framework to serve as an input for the global review.</a:t>
            </a:r>
          </a:p>
        </p:txBody>
      </p:sp>
    </p:spTree>
    <p:extLst>
      <p:ext uri="{BB962C8B-B14F-4D97-AF65-F5344CB8AC3E}">
        <p14:creationId xmlns:p14="http://schemas.microsoft.com/office/powerpoint/2010/main" val="4441783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D46A57-6BAE-FAC8-F382-9D8567F147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372F5B-22D0-08F9-86D9-002DB5B06BDE}"/>
              </a:ext>
            </a:extLst>
          </p:cNvPr>
          <p:cNvSpPr>
            <a:spLocks noGrp="1"/>
          </p:cNvSpPr>
          <p:nvPr>
            <p:ph type="ctrTitle" idx="4294967295"/>
          </p:nvPr>
        </p:nvSpPr>
        <p:spPr>
          <a:xfrm>
            <a:off x="302208" y="895729"/>
            <a:ext cx="9780050" cy="1120710"/>
          </a:xfrm>
          <a:ln>
            <a:noFill/>
          </a:ln>
        </p:spPr>
        <p:txBody>
          <a:bodyPr anchor="ctr">
            <a:normAutofit/>
          </a:bodyPr>
          <a:lstStyle/>
          <a:p>
            <a:r>
              <a:rPr lang="en-CA" sz="2700" b="0" dirty="0">
                <a:solidFill>
                  <a:srgbClr val="009B47"/>
                </a:solidFill>
                <a:latin typeface="Century Gothic"/>
                <a:ea typeface="Open Sans"/>
                <a:cs typeface="Open Sans"/>
              </a:rPr>
              <a:t>28th meeting of the Subsidiary Body on Scientific, Technical and Technological Advice</a:t>
            </a:r>
            <a:endParaRPr lang="en-US" sz="2700" b="0" dirty="0">
              <a:solidFill>
                <a:srgbClr val="009B47"/>
              </a:solidFill>
              <a:latin typeface="Century Gothic"/>
              <a:ea typeface="Open Sans"/>
              <a:cs typeface="Open Sans"/>
            </a:endParaRPr>
          </a:p>
        </p:txBody>
      </p:sp>
      <p:sp>
        <p:nvSpPr>
          <p:cNvPr id="5" name="Rectangle 4">
            <a:extLst>
              <a:ext uri="{FF2B5EF4-FFF2-40B4-BE49-F238E27FC236}">
                <a16:creationId xmlns:a16="http://schemas.microsoft.com/office/drawing/2014/main" id="{7BC1FCCD-B97F-B205-306A-37F182B87151}"/>
              </a:ext>
            </a:extLst>
          </p:cNvPr>
          <p:cNvSpPr/>
          <p:nvPr/>
        </p:nvSpPr>
        <p:spPr>
          <a:xfrm>
            <a:off x="553" y="2602"/>
            <a:ext cx="12188765" cy="706625"/>
          </a:xfrm>
          <a:prstGeom prst="rect">
            <a:avLst/>
          </a:prstGeom>
          <a:solidFill>
            <a:srgbClr val="1893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7015DF9F-50E0-CBE3-5A94-F7932A6C4DD7}"/>
              </a:ext>
            </a:extLst>
          </p:cNvPr>
          <p:cNvSpPr txBox="1">
            <a:spLocks/>
          </p:cNvSpPr>
          <p:nvPr/>
        </p:nvSpPr>
        <p:spPr>
          <a:xfrm>
            <a:off x="178288" y="1328"/>
            <a:ext cx="2651409" cy="877891"/>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CA" sz="4400" dirty="0">
                <a:solidFill>
                  <a:schemeClr val="bg1"/>
                </a:solidFill>
                <a:latin typeface="Open Sans"/>
                <a:ea typeface="Open Sans"/>
                <a:cs typeface="Open Sans"/>
              </a:rPr>
              <a:t>SBSTTA 28</a:t>
            </a:r>
          </a:p>
        </p:txBody>
      </p:sp>
      <p:sp>
        <p:nvSpPr>
          <p:cNvPr id="9" name="Subtitle 2">
            <a:extLst>
              <a:ext uri="{FF2B5EF4-FFF2-40B4-BE49-F238E27FC236}">
                <a16:creationId xmlns:a16="http://schemas.microsoft.com/office/drawing/2014/main" id="{140937BA-C423-582D-3FC2-E95E6D82145F}"/>
              </a:ext>
            </a:extLst>
          </p:cNvPr>
          <p:cNvSpPr>
            <a:spLocks noGrp="1"/>
          </p:cNvSpPr>
          <p:nvPr>
            <p:ph type="subTitle" idx="1"/>
          </p:nvPr>
        </p:nvSpPr>
        <p:spPr>
          <a:xfrm>
            <a:off x="303850" y="2014163"/>
            <a:ext cx="11697650" cy="664880"/>
          </a:xfrm>
        </p:spPr>
        <p:txBody>
          <a:bodyPr vert="horz" lIns="90000" tIns="45720" rIns="91440" bIns="45720" rtlCol="0" anchor="t">
            <a:noAutofit/>
          </a:bodyPr>
          <a:lstStyle/>
          <a:p>
            <a:pPr algn="l"/>
            <a:r>
              <a:rPr lang="en-CA" sz="1900" b="1" dirty="0">
                <a:solidFill>
                  <a:srgbClr val="18934F"/>
                </a:solidFill>
                <a:latin typeface="Century Gothic"/>
                <a:ea typeface="Open Sans"/>
                <a:cs typeface="Open Sans"/>
              </a:rPr>
              <a:t>Item 3 - </a:t>
            </a:r>
            <a:r>
              <a:rPr lang="en-US" sz="1900" b="1" dirty="0">
                <a:solidFill>
                  <a:srgbClr val="18934F"/>
                </a:solidFill>
                <a:latin typeface="Century Gothic"/>
                <a:ea typeface="Open Sans"/>
                <a:cs typeface="Open Sans"/>
              </a:rPr>
              <a:t>Planning, monitoring, reporting and review:</a:t>
            </a:r>
          </a:p>
          <a:p>
            <a:pPr algn="l"/>
            <a:r>
              <a:rPr lang="en-US" sz="1900" b="1" dirty="0">
                <a:solidFill>
                  <a:srgbClr val="18934F"/>
                </a:solidFill>
                <a:latin typeface="Century Gothic"/>
                <a:ea typeface="Open Sans"/>
                <a:cs typeface="Open Sans"/>
              </a:rPr>
              <a:t>(a) Global review of collective progress in the implementation of the  Kunming-Montreal Global Biodiversity Framework;</a:t>
            </a:r>
            <a:endParaRPr lang="en-CA" sz="1900" dirty="0">
              <a:solidFill>
                <a:srgbClr val="000000"/>
              </a:solidFill>
              <a:latin typeface="Century Gothic"/>
              <a:ea typeface="Open Sans"/>
              <a:cs typeface="Open Sans"/>
            </a:endParaRPr>
          </a:p>
          <a:p>
            <a:pPr algn="l"/>
            <a:endParaRPr lang="en-CA" sz="1900" b="1" dirty="0">
              <a:solidFill>
                <a:srgbClr val="18934F"/>
              </a:solidFill>
              <a:latin typeface="Century Gothic"/>
              <a:ea typeface="Open Sans"/>
              <a:cs typeface="Open Sans"/>
            </a:endParaRPr>
          </a:p>
        </p:txBody>
      </p:sp>
      <p:sp>
        <p:nvSpPr>
          <p:cNvPr id="6" name="TextBox 5">
            <a:extLst>
              <a:ext uri="{FF2B5EF4-FFF2-40B4-BE49-F238E27FC236}">
                <a16:creationId xmlns:a16="http://schemas.microsoft.com/office/drawing/2014/main" id="{5829C251-701E-5FAB-8A30-E485B72FA902}"/>
              </a:ext>
            </a:extLst>
          </p:cNvPr>
          <p:cNvSpPr txBox="1"/>
          <p:nvPr/>
        </p:nvSpPr>
        <p:spPr>
          <a:xfrm>
            <a:off x="302208" y="3031468"/>
            <a:ext cx="11412279"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solidFill>
                  <a:srgbClr val="18934F"/>
                </a:solidFill>
                <a:latin typeface="Century Gothic"/>
              </a:rPr>
              <a:t>The presession document contains:</a:t>
            </a:r>
          </a:p>
          <a:p>
            <a:endParaRPr lang="en-US" b="1" dirty="0">
              <a:solidFill>
                <a:srgbClr val="18934F"/>
              </a:solidFill>
              <a:latin typeface="Century Gothic"/>
            </a:endParaRPr>
          </a:p>
          <a:p>
            <a:pPr marL="285750" indent="-285750">
              <a:buFont typeface="Arial" panose="020B0604020202020204" pitchFamily="34" charset="0"/>
              <a:buChar char="•"/>
            </a:pPr>
            <a:r>
              <a:rPr lang="en-US" dirty="0">
                <a:solidFill>
                  <a:srgbClr val="18934F"/>
                </a:solidFill>
                <a:latin typeface="Century Gothic"/>
              </a:rPr>
              <a:t>Scientific and technical aspects of the global report with the concise summary of the conclusions and key messages of the global report included as an Annex</a:t>
            </a:r>
          </a:p>
          <a:p>
            <a:pPr marL="285750" indent="-285750">
              <a:buFont typeface="Arial" panose="020B0604020202020204" pitchFamily="34" charset="0"/>
              <a:buChar char="•"/>
            </a:pPr>
            <a:endParaRPr lang="en-GB" dirty="0">
              <a:solidFill>
                <a:srgbClr val="18934F"/>
              </a:solidFill>
              <a:latin typeface="Century Gothic"/>
            </a:endParaRPr>
          </a:p>
          <a:p>
            <a:pPr marL="285750" indent="-285750">
              <a:buFont typeface="Arial" panose="020B0604020202020204" pitchFamily="34" charset="0"/>
              <a:buChar char="•"/>
            </a:pPr>
            <a:r>
              <a:rPr lang="en-GB" dirty="0">
                <a:solidFill>
                  <a:srgbClr val="18934F"/>
                </a:solidFill>
                <a:latin typeface="Century Gothic"/>
              </a:rPr>
              <a:t>An update on planning, monitoring, review and reporting, including the global review process</a:t>
            </a:r>
            <a:endParaRPr lang="en-CA" dirty="0">
              <a:solidFill>
                <a:srgbClr val="18934F"/>
              </a:solidFill>
              <a:latin typeface="Century Gothic"/>
            </a:endParaRPr>
          </a:p>
          <a:p>
            <a:pPr marL="285750" indent="-285750">
              <a:buFont typeface="Arial" panose="020B0604020202020204" pitchFamily="34" charset="0"/>
              <a:buChar char="•"/>
            </a:pPr>
            <a:endParaRPr lang="en-US" dirty="0">
              <a:solidFill>
                <a:srgbClr val="18934F"/>
              </a:solidFill>
              <a:latin typeface="Century Gothic"/>
            </a:endParaRPr>
          </a:p>
          <a:p>
            <a:pPr marL="285750" indent="-285750">
              <a:buFont typeface="Arial" panose="020B0604020202020204" pitchFamily="34" charset="0"/>
              <a:buChar char="•"/>
            </a:pPr>
            <a:r>
              <a:rPr lang="en-US" dirty="0">
                <a:solidFill>
                  <a:srgbClr val="18934F"/>
                </a:solidFill>
                <a:latin typeface="Century Gothic"/>
              </a:rPr>
              <a:t>A draft recommendation for SBSTTA </a:t>
            </a:r>
          </a:p>
          <a:p>
            <a:pPr marL="285750" indent="-285750">
              <a:buFont typeface="Arial" panose="020B0604020202020204" pitchFamily="34" charset="0"/>
              <a:buChar char="•"/>
            </a:pPr>
            <a:endParaRPr lang="en-US" dirty="0">
              <a:solidFill>
                <a:srgbClr val="18934F"/>
              </a:solidFill>
              <a:latin typeface="Century Gothic"/>
            </a:endParaRPr>
          </a:p>
          <a:p>
            <a:pPr marL="285750" indent="-285750">
              <a:buFont typeface="Arial" panose="020B0604020202020204" pitchFamily="34" charset="0"/>
              <a:buChar char="•"/>
            </a:pPr>
            <a:r>
              <a:rPr lang="en-US" dirty="0">
                <a:solidFill>
                  <a:srgbClr val="18934F"/>
                </a:solidFill>
                <a:latin typeface="Century Gothic"/>
              </a:rPr>
              <a:t>A draft recommendation for SBI</a:t>
            </a:r>
          </a:p>
        </p:txBody>
      </p:sp>
    </p:spTree>
    <p:extLst>
      <p:ext uri="{BB962C8B-B14F-4D97-AF65-F5344CB8AC3E}">
        <p14:creationId xmlns:p14="http://schemas.microsoft.com/office/powerpoint/2010/main" val="33953203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9F80B1-6616-C763-5229-A7955DAD59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06444A-0C5E-D101-9C86-AA24959C044D}"/>
              </a:ext>
            </a:extLst>
          </p:cNvPr>
          <p:cNvSpPr>
            <a:spLocks noGrp="1"/>
          </p:cNvSpPr>
          <p:nvPr>
            <p:ph type="ctrTitle" idx="4294967295"/>
          </p:nvPr>
        </p:nvSpPr>
        <p:spPr>
          <a:xfrm>
            <a:off x="302208" y="895729"/>
            <a:ext cx="9780050" cy="1120710"/>
          </a:xfrm>
          <a:ln>
            <a:noFill/>
          </a:ln>
        </p:spPr>
        <p:txBody>
          <a:bodyPr anchor="ctr">
            <a:normAutofit/>
          </a:bodyPr>
          <a:lstStyle/>
          <a:p>
            <a:r>
              <a:rPr lang="en-CA" sz="2700" b="0" dirty="0">
                <a:solidFill>
                  <a:srgbClr val="009B47"/>
                </a:solidFill>
                <a:latin typeface="Century Gothic"/>
                <a:ea typeface="Open Sans"/>
                <a:cs typeface="Open Sans"/>
              </a:rPr>
              <a:t>28th meeting of the Subsidiary Body on Scientific, Technical and Technological Advice</a:t>
            </a:r>
            <a:endParaRPr lang="en-US" sz="2700" b="0" dirty="0">
              <a:solidFill>
                <a:srgbClr val="009B47"/>
              </a:solidFill>
              <a:latin typeface="Century Gothic"/>
              <a:ea typeface="Open Sans"/>
              <a:cs typeface="Open Sans"/>
            </a:endParaRPr>
          </a:p>
        </p:txBody>
      </p:sp>
      <p:sp>
        <p:nvSpPr>
          <p:cNvPr id="5" name="Rectangle 4">
            <a:extLst>
              <a:ext uri="{FF2B5EF4-FFF2-40B4-BE49-F238E27FC236}">
                <a16:creationId xmlns:a16="http://schemas.microsoft.com/office/drawing/2014/main" id="{92F0C28C-AA74-F475-F016-503610ABC1B8}"/>
              </a:ext>
            </a:extLst>
          </p:cNvPr>
          <p:cNvSpPr/>
          <p:nvPr/>
        </p:nvSpPr>
        <p:spPr>
          <a:xfrm>
            <a:off x="553" y="2602"/>
            <a:ext cx="12188765" cy="706625"/>
          </a:xfrm>
          <a:prstGeom prst="rect">
            <a:avLst/>
          </a:prstGeom>
          <a:solidFill>
            <a:srgbClr val="1893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9BC688C7-E389-F00C-0476-0AE3482153D2}"/>
              </a:ext>
            </a:extLst>
          </p:cNvPr>
          <p:cNvSpPr txBox="1">
            <a:spLocks/>
          </p:cNvSpPr>
          <p:nvPr/>
        </p:nvSpPr>
        <p:spPr>
          <a:xfrm>
            <a:off x="178288" y="1328"/>
            <a:ext cx="2651409" cy="877891"/>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CA" sz="4400" dirty="0">
                <a:solidFill>
                  <a:schemeClr val="bg1"/>
                </a:solidFill>
                <a:latin typeface="Open Sans"/>
                <a:ea typeface="Open Sans"/>
                <a:cs typeface="Open Sans"/>
              </a:rPr>
              <a:t>SBSTTA 28</a:t>
            </a:r>
          </a:p>
        </p:txBody>
      </p:sp>
      <p:sp>
        <p:nvSpPr>
          <p:cNvPr id="9" name="Subtitle 2">
            <a:extLst>
              <a:ext uri="{FF2B5EF4-FFF2-40B4-BE49-F238E27FC236}">
                <a16:creationId xmlns:a16="http://schemas.microsoft.com/office/drawing/2014/main" id="{70E2327D-E52D-5374-0B70-8A3989490836}"/>
              </a:ext>
            </a:extLst>
          </p:cNvPr>
          <p:cNvSpPr>
            <a:spLocks noGrp="1"/>
          </p:cNvSpPr>
          <p:nvPr>
            <p:ph type="subTitle" idx="1"/>
          </p:nvPr>
        </p:nvSpPr>
        <p:spPr>
          <a:xfrm>
            <a:off x="303850" y="2014163"/>
            <a:ext cx="11697650" cy="664880"/>
          </a:xfrm>
        </p:spPr>
        <p:txBody>
          <a:bodyPr vert="horz" lIns="90000" tIns="45720" rIns="91440" bIns="45720" rtlCol="0" anchor="t">
            <a:noAutofit/>
          </a:bodyPr>
          <a:lstStyle/>
          <a:p>
            <a:pPr algn="l"/>
            <a:r>
              <a:rPr lang="en-CA" sz="1900" b="1" dirty="0">
                <a:solidFill>
                  <a:srgbClr val="18934F"/>
                </a:solidFill>
                <a:latin typeface="Century Gothic"/>
                <a:ea typeface="Open Sans"/>
                <a:cs typeface="Open Sans"/>
              </a:rPr>
              <a:t>Item 3 - </a:t>
            </a:r>
            <a:r>
              <a:rPr lang="en-US" sz="1900" b="1" dirty="0">
                <a:solidFill>
                  <a:srgbClr val="18934F"/>
                </a:solidFill>
                <a:latin typeface="Century Gothic"/>
                <a:ea typeface="Open Sans"/>
                <a:cs typeface="Open Sans"/>
              </a:rPr>
              <a:t>Planning, monitoring, reporting and review:</a:t>
            </a:r>
          </a:p>
          <a:p>
            <a:pPr algn="l"/>
            <a:r>
              <a:rPr lang="en-US" sz="1900" b="1" dirty="0">
                <a:solidFill>
                  <a:srgbClr val="18934F"/>
                </a:solidFill>
                <a:latin typeface="Century Gothic"/>
                <a:ea typeface="Open Sans"/>
                <a:cs typeface="Open Sans"/>
              </a:rPr>
              <a:t>(a) Global review of collective progress in the implementation of the  Kunming-Montreal Global Biodiversity Framework;</a:t>
            </a:r>
            <a:endParaRPr lang="en-CA" sz="1900" dirty="0">
              <a:solidFill>
                <a:srgbClr val="000000"/>
              </a:solidFill>
              <a:latin typeface="Century Gothic"/>
              <a:ea typeface="Open Sans"/>
              <a:cs typeface="Open Sans"/>
            </a:endParaRPr>
          </a:p>
          <a:p>
            <a:pPr algn="l"/>
            <a:endParaRPr lang="en-CA" sz="1900" b="1" dirty="0">
              <a:solidFill>
                <a:srgbClr val="18934F"/>
              </a:solidFill>
              <a:latin typeface="Century Gothic"/>
              <a:ea typeface="Open Sans"/>
              <a:cs typeface="Open Sans"/>
            </a:endParaRPr>
          </a:p>
        </p:txBody>
      </p:sp>
      <p:sp>
        <p:nvSpPr>
          <p:cNvPr id="6" name="TextBox 5">
            <a:extLst>
              <a:ext uri="{FF2B5EF4-FFF2-40B4-BE49-F238E27FC236}">
                <a16:creationId xmlns:a16="http://schemas.microsoft.com/office/drawing/2014/main" id="{0683079C-C51C-ADD1-F041-979542C44ACB}"/>
              </a:ext>
            </a:extLst>
          </p:cNvPr>
          <p:cNvSpPr txBox="1"/>
          <p:nvPr/>
        </p:nvSpPr>
        <p:spPr>
          <a:xfrm>
            <a:off x="302208" y="2998809"/>
            <a:ext cx="11412279"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solidFill>
                  <a:srgbClr val="18934F"/>
                </a:solidFill>
                <a:latin typeface="Century Gothic"/>
              </a:rPr>
              <a:t>The presession document includes two addendum</a:t>
            </a:r>
          </a:p>
          <a:p>
            <a:endParaRPr lang="en-US" b="1" dirty="0">
              <a:solidFill>
                <a:srgbClr val="18934F"/>
              </a:solidFill>
              <a:latin typeface="Century Gothic"/>
            </a:endParaRPr>
          </a:p>
          <a:p>
            <a:pPr marL="285750" indent="-285750">
              <a:buFont typeface="Arial" panose="020B0604020202020204" pitchFamily="34" charset="0"/>
              <a:buChar char="•"/>
            </a:pPr>
            <a:r>
              <a:rPr lang="en-US" dirty="0">
                <a:solidFill>
                  <a:srgbClr val="18934F"/>
                </a:solidFill>
                <a:latin typeface="Century Gothic"/>
              </a:rPr>
              <a:t>The global report (add1)</a:t>
            </a:r>
          </a:p>
          <a:p>
            <a:pPr marL="742950" lvl="1" indent="-285750">
              <a:buFont typeface="Arial" panose="020B0604020202020204" pitchFamily="34" charset="0"/>
              <a:buChar char="•"/>
            </a:pPr>
            <a:r>
              <a:rPr lang="en-US" dirty="0">
                <a:solidFill>
                  <a:srgbClr val="18934F"/>
                </a:solidFill>
                <a:latin typeface="Century Gothic"/>
              </a:rPr>
              <a:t>Has recently undergone a peer review which ended 29 June (notification 2026-047)</a:t>
            </a:r>
          </a:p>
          <a:p>
            <a:pPr marL="742950" lvl="1" indent="-285750">
              <a:buFont typeface="Arial" panose="020B0604020202020204" pitchFamily="34" charset="0"/>
              <a:buChar char="•"/>
            </a:pPr>
            <a:r>
              <a:rPr lang="en-US" dirty="0">
                <a:solidFill>
                  <a:srgbClr val="18934F"/>
                </a:solidFill>
                <a:latin typeface="Century Gothic"/>
              </a:rPr>
              <a:t>A revised global report will be issued as add1.rev1 based on  the peer review </a:t>
            </a:r>
          </a:p>
          <a:p>
            <a:pPr marL="742950" lvl="1" indent="-285750">
              <a:buFont typeface="Arial" panose="020B0604020202020204" pitchFamily="34" charset="0"/>
              <a:buChar char="•"/>
            </a:pPr>
            <a:r>
              <a:rPr lang="en-US" dirty="0">
                <a:solidFill>
                  <a:srgbClr val="18934F"/>
                </a:solidFill>
                <a:latin typeface="Century Gothic"/>
              </a:rPr>
              <a:t>The Secretariat will issue an information document to explain the changes</a:t>
            </a:r>
          </a:p>
          <a:p>
            <a:pPr marL="285750" indent="-285750">
              <a:buFont typeface="Arial" panose="020B0604020202020204" pitchFamily="34" charset="0"/>
              <a:buChar char="•"/>
            </a:pPr>
            <a:endParaRPr lang="en-US" dirty="0">
              <a:solidFill>
                <a:srgbClr val="18934F"/>
              </a:solidFill>
              <a:latin typeface="Century Gothic"/>
            </a:endParaRPr>
          </a:p>
          <a:p>
            <a:pPr marL="285750" indent="-285750">
              <a:buFont typeface="Arial" panose="020B0604020202020204" pitchFamily="34" charset="0"/>
              <a:buChar char="•"/>
            </a:pPr>
            <a:r>
              <a:rPr lang="en-US" dirty="0">
                <a:solidFill>
                  <a:srgbClr val="18934F"/>
                </a:solidFill>
                <a:latin typeface="Century Gothic"/>
              </a:rPr>
              <a:t>Monitoring framework (add2 and item 3b): There is one recommendation for 3a and 3b, not a separate recommendation related to the monitoring framework</a:t>
            </a:r>
          </a:p>
          <a:p>
            <a:pPr marL="285750" indent="-285750">
              <a:buFont typeface="Arial" panose="020B0604020202020204" pitchFamily="34" charset="0"/>
              <a:buChar char="•"/>
            </a:pPr>
            <a:endParaRPr lang="en-US" dirty="0">
              <a:solidFill>
                <a:srgbClr val="18934F"/>
              </a:solidFill>
              <a:latin typeface="Century Gothic"/>
            </a:endParaRPr>
          </a:p>
          <a:p>
            <a:r>
              <a:rPr lang="en-US" b="1" dirty="0">
                <a:solidFill>
                  <a:srgbClr val="18934F"/>
                </a:solidFill>
                <a:latin typeface="Century Gothic"/>
              </a:rPr>
              <a:t>The presession document includes a number of information documents</a:t>
            </a:r>
          </a:p>
          <a:p>
            <a:pPr marL="285750" indent="-285750">
              <a:buFont typeface="Arial" panose="020B0604020202020204" pitchFamily="34" charset="0"/>
              <a:buChar char="•"/>
            </a:pPr>
            <a:endParaRPr lang="en-US" dirty="0">
              <a:solidFill>
                <a:srgbClr val="18934F"/>
              </a:solidFill>
              <a:latin typeface="Century Gothic"/>
            </a:endParaRPr>
          </a:p>
        </p:txBody>
      </p:sp>
    </p:spTree>
    <p:extLst>
      <p:ext uri="{BB962C8B-B14F-4D97-AF65-F5344CB8AC3E}">
        <p14:creationId xmlns:p14="http://schemas.microsoft.com/office/powerpoint/2010/main" val="1848894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FAFF3C-FBB8-23F3-C9E4-5895073AFC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BB16DE-7F7A-CFD1-7931-4FF063799E02}"/>
              </a:ext>
            </a:extLst>
          </p:cNvPr>
          <p:cNvSpPr>
            <a:spLocks noGrp="1"/>
          </p:cNvSpPr>
          <p:nvPr>
            <p:ph type="ctrTitle" idx="4294967295"/>
          </p:nvPr>
        </p:nvSpPr>
        <p:spPr>
          <a:xfrm>
            <a:off x="302208" y="895729"/>
            <a:ext cx="9780050" cy="1120710"/>
          </a:xfrm>
          <a:ln>
            <a:noFill/>
          </a:ln>
        </p:spPr>
        <p:txBody>
          <a:bodyPr anchor="ctr">
            <a:normAutofit/>
          </a:bodyPr>
          <a:lstStyle/>
          <a:p>
            <a:r>
              <a:rPr lang="en-CA" sz="2700" b="0" dirty="0">
                <a:solidFill>
                  <a:srgbClr val="009B47"/>
                </a:solidFill>
                <a:latin typeface="Century Gothic"/>
                <a:ea typeface="Open Sans"/>
                <a:cs typeface="Open Sans"/>
              </a:rPr>
              <a:t>28th meeting of the Subsidiary Body on Scientific, Technical and Technological Advice</a:t>
            </a:r>
            <a:endParaRPr lang="en-US" sz="2700" b="0" dirty="0">
              <a:solidFill>
                <a:srgbClr val="009B47"/>
              </a:solidFill>
              <a:latin typeface="Century Gothic"/>
              <a:ea typeface="Open Sans"/>
              <a:cs typeface="Open Sans"/>
            </a:endParaRPr>
          </a:p>
        </p:txBody>
      </p:sp>
      <p:sp>
        <p:nvSpPr>
          <p:cNvPr id="5" name="Rectangle 4">
            <a:extLst>
              <a:ext uri="{FF2B5EF4-FFF2-40B4-BE49-F238E27FC236}">
                <a16:creationId xmlns:a16="http://schemas.microsoft.com/office/drawing/2014/main" id="{26BE18CE-91C3-47E2-51EB-EE8B4562CDFD}"/>
              </a:ext>
            </a:extLst>
          </p:cNvPr>
          <p:cNvSpPr/>
          <p:nvPr/>
        </p:nvSpPr>
        <p:spPr>
          <a:xfrm>
            <a:off x="553" y="2602"/>
            <a:ext cx="12188765" cy="706625"/>
          </a:xfrm>
          <a:prstGeom prst="rect">
            <a:avLst/>
          </a:prstGeom>
          <a:solidFill>
            <a:srgbClr val="1893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17E1A613-8D75-621D-86A2-C95A96D70310}"/>
              </a:ext>
            </a:extLst>
          </p:cNvPr>
          <p:cNvSpPr txBox="1">
            <a:spLocks/>
          </p:cNvSpPr>
          <p:nvPr/>
        </p:nvSpPr>
        <p:spPr>
          <a:xfrm>
            <a:off x="178288" y="1328"/>
            <a:ext cx="2651409" cy="877891"/>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CA" sz="4400" dirty="0">
                <a:solidFill>
                  <a:schemeClr val="bg1"/>
                </a:solidFill>
                <a:latin typeface="Open Sans"/>
                <a:ea typeface="Open Sans"/>
                <a:cs typeface="Open Sans"/>
              </a:rPr>
              <a:t>SBSTTA 28</a:t>
            </a:r>
          </a:p>
        </p:txBody>
      </p:sp>
      <p:sp>
        <p:nvSpPr>
          <p:cNvPr id="9" name="Subtitle 2">
            <a:extLst>
              <a:ext uri="{FF2B5EF4-FFF2-40B4-BE49-F238E27FC236}">
                <a16:creationId xmlns:a16="http://schemas.microsoft.com/office/drawing/2014/main" id="{C63E8267-0249-3B41-32C9-0C4028B8547C}"/>
              </a:ext>
            </a:extLst>
          </p:cNvPr>
          <p:cNvSpPr>
            <a:spLocks noGrp="1"/>
          </p:cNvSpPr>
          <p:nvPr>
            <p:ph type="subTitle" idx="1"/>
          </p:nvPr>
        </p:nvSpPr>
        <p:spPr>
          <a:xfrm>
            <a:off x="303850" y="2014163"/>
            <a:ext cx="11697650" cy="664880"/>
          </a:xfrm>
        </p:spPr>
        <p:txBody>
          <a:bodyPr vert="horz" lIns="90000" tIns="45720" rIns="91440" bIns="45720" rtlCol="0" anchor="t">
            <a:noAutofit/>
          </a:bodyPr>
          <a:lstStyle/>
          <a:p>
            <a:pPr algn="l"/>
            <a:r>
              <a:rPr lang="en-CA" sz="1900" b="1" dirty="0">
                <a:solidFill>
                  <a:srgbClr val="18934F"/>
                </a:solidFill>
                <a:latin typeface="Century Gothic"/>
                <a:ea typeface="Open Sans"/>
                <a:cs typeface="Open Sans"/>
              </a:rPr>
              <a:t>Item 3 - </a:t>
            </a:r>
            <a:r>
              <a:rPr lang="en-US" sz="1900" b="1" dirty="0">
                <a:solidFill>
                  <a:srgbClr val="18934F"/>
                </a:solidFill>
                <a:latin typeface="Century Gothic"/>
                <a:ea typeface="Open Sans"/>
                <a:cs typeface="Open Sans"/>
              </a:rPr>
              <a:t>Planning, monitoring, reporting and review:</a:t>
            </a:r>
          </a:p>
          <a:p>
            <a:pPr algn="l"/>
            <a:r>
              <a:rPr lang="en-US" sz="1900" b="1" dirty="0">
                <a:solidFill>
                  <a:srgbClr val="18934F"/>
                </a:solidFill>
                <a:latin typeface="Century Gothic"/>
                <a:ea typeface="Open Sans"/>
                <a:cs typeface="Open Sans"/>
              </a:rPr>
              <a:t>(a) Global review of collective progress in the implementation of the  Kunming-Montreal Global Biodiversity Framework;</a:t>
            </a:r>
            <a:endParaRPr lang="en-CA" sz="1900" dirty="0">
              <a:solidFill>
                <a:srgbClr val="000000"/>
              </a:solidFill>
              <a:latin typeface="Century Gothic"/>
              <a:ea typeface="Open Sans"/>
              <a:cs typeface="Open Sans"/>
            </a:endParaRPr>
          </a:p>
          <a:p>
            <a:pPr algn="l"/>
            <a:endParaRPr lang="en-CA" sz="1900" b="1" dirty="0">
              <a:solidFill>
                <a:srgbClr val="18934F"/>
              </a:solidFill>
              <a:latin typeface="Century Gothic"/>
              <a:ea typeface="Open Sans"/>
              <a:cs typeface="Open Sans"/>
            </a:endParaRPr>
          </a:p>
        </p:txBody>
      </p:sp>
      <p:sp>
        <p:nvSpPr>
          <p:cNvPr id="6" name="TextBox 5">
            <a:extLst>
              <a:ext uri="{FF2B5EF4-FFF2-40B4-BE49-F238E27FC236}">
                <a16:creationId xmlns:a16="http://schemas.microsoft.com/office/drawing/2014/main" id="{B1573DC8-8721-D1BD-BECB-9B3FEBC202EF}"/>
              </a:ext>
            </a:extLst>
          </p:cNvPr>
          <p:cNvSpPr txBox="1"/>
          <p:nvPr/>
        </p:nvSpPr>
        <p:spPr>
          <a:xfrm>
            <a:off x="302208" y="3231493"/>
            <a:ext cx="11412279"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solidFill>
                  <a:srgbClr val="18934F"/>
                </a:solidFill>
                <a:latin typeface="Century Gothic"/>
              </a:rPr>
              <a:t>Summary of the draft recommendations:</a:t>
            </a:r>
          </a:p>
          <a:p>
            <a:endParaRPr lang="en-US" b="1" dirty="0">
              <a:solidFill>
                <a:srgbClr val="18934F"/>
              </a:solidFill>
              <a:latin typeface="Century Gothic"/>
            </a:endParaRPr>
          </a:p>
          <a:p>
            <a:pPr marL="285750" indent="-285750">
              <a:buFont typeface="Arial" panose="020B0604020202020204" pitchFamily="34" charset="0"/>
              <a:buChar char="•"/>
            </a:pPr>
            <a:r>
              <a:rPr lang="en-US" dirty="0">
                <a:solidFill>
                  <a:srgbClr val="18934F"/>
                </a:solidFill>
                <a:latin typeface="Century Gothic"/>
              </a:rPr>
              <a:t>Endorsement of the global report</a:t>
            </a:r>
          </a:p>
          <a:p>
            <a:pPr marL="285750" indent="-285750">
              <a:buFont typeface="Arial" panose="020B0604020202020204" pitchFamily="34" charset="0"/>
              <a:buChar char="•"/>
            </a:pPr>
            <a:r>
              <a:rPr lang="en-US" dirty="0">
                <a:solidFill>
                  <a:srgbClr val="18934F"/>
                </a:solidFill>
                <a:latin typeface="Century Gothic"/>
              </a:rPr>
              <a:t>Notes the collective progress that has been made and the challenges that exist</a:t>
            </a:r>
          </a:p>
          <a:p>
            <a:pPr marL="285750" indent="-285750">
              <a:buFont typeface="Arial" panose="020B0604020202020204" pitchFamily="34" charset="0"/>
              <a:buChar char="•"/>
            </a:pPr>
            <a:r>
              <a:rPr lang="en-US" dirty="0">
                <a:solidFill>
                  <a:srgbClr val="18934F"/>
                </a:solidFill>
                <a:latin typeface="Century Gothic"/>
              </a:rPr>
              <a:t>Invites Partes and relevant organizations to take the findings of the report into account in their work</a:t>
            </a:r>
          </a:p>
          <a:p>
            <a:pPr marL="285750" indent="-285750">
              <a:buFont typeface="Arial" panose="020B0604020202020204" pitchFamily="34" charset="0"/>
              <a:buChar char="•"/>
            </a:pPr>
            <a:r>
              <a:rPr lang="en-US" dirty="0">
                <a:solidFill>
                  <a:srgbClr val="18934F"/>
                </a:solidFill>
                <a:latin typeface="Century Gothic"/>
              </a:rPr>
              <a:t>Recommendations related to addressing scientific, technical and technological gaps noted in the global report – including related to the monitoring framework</a:t>
            </a:r>
          </a:p>
          <a:p>
            <a:pPr marL="285750" indent="-285750">
              <a:buFont typeface="Arial" panose="020B0604020202020204" pitchFamily="34" charset="0"/>
              <a:buChar char="•"/>
            </a:pPr>
            <a:r>
              <a:rPr lang="en-US" dirty="0">
                <a:solidFill>
                  <a:srgbClr val="18934F"/>
                </a:solidFill>
                <a:latin typeface="Century Gothic"/>
              </a:rPr>
              <a:t>Requests the Executive Secretary to make the findings of the global report easily accessible</a:t>
            </a:r>
          </a:p>
        </p:txBody>
      </p:sp>
    </p:spTree>
    <p:extLst>
      <p:ext uri="{BB962C8B-B14F-4D97-AF65-F5344CB8AC3E}">
        <p14:creationId xmlns:p14="http://schemas.microsoft.com/office/powerpoint/2010/main" val="6273109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254126-5533-BC1C-6143-39C45FC744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4FC325-26BC-A6FB-E80B-61C391A896E6}"/>
              </a:ext>
            </a:extLst>
          </p:cNvPr>
          <p:cNvSpPr>
            <a:spLocks noGrp="1"/>
          </p:cNvSpPr>
          <p:nvPr>
            <p:ph type="ctrTitle" idx="4294967295"/>
          </p:nvPr>
        </p:nvSpPr>
        <p:spPr>
          <a:xfrm>
            <a:off x="302208" y="895729"/>
            <a:ext cx="9780050" cy="1120710"/>
          </a:xfrm>
          <a:ln>
            <a:noFill/>
          </a:ln>
        </p:spPr>
        <p:txBody>
          <a:bodyPr anchor="ctr">
            <a:normAutofit/>
          </a:bodyPr>
          <a:lstStyle/>
          <a:p>
            <a:r>
              <a:rPr lang="en-CA" sz="2700" b="0" dirty="0">
                <a:solidFill>
                  <a:srgbClr val="009B47"/>
                </a:solidFill>
                <a:latin typeface="Century Gothic"/>
                <a:ea typeface="Open Sans"/>
                <a:cs typeface="Open Sans"/>
              </a:rPr>
              <a:t>28th meeting of the Subsidiary Body on Scientific, Technical and Technological Advice</a:t>
            </a:r>
            <a:endParaRPr lang="en-US" sz="2700" b="0" dirty="0">
              <a:solidFill>
                <a:srgbClr val="009B47"/>
              </a:solidFill>
              <a:latin typeface="Century Gothic"/>
              <a:ea typeface="Open Sans"/>
              <a:cs typeface="Open Sans"/>
            </a:endParaRPr>
          </a:p>
        </p:txBody>
      </p:sp>
      <p:sp>
        <p:nvSpPr>
          <p:cNvPr id="5" name="Rectangle 4">
            <a:extLst>
              <a:ext uri="{FF2B5EF4-FFF2-40B4-BE49-F238E27FC236}">
                <a16:creationId xmlns:a16="http://schemas.microsoft.com/office/drawing/2014/main" id="{D469F6CF-FA3F-009A-DE04-7C7FDDCE8A19}"/>
              </a:ext>
            </a:extLst>
          </p:cNvPr>
          <p:cNvSpPr/>
          <p:nvPr/>
        </p:nvSpPr>
        <p:spPr>
          <a:xfrm>
            <a:off x="553" y="2602"/>
            <a:ext cx="12188765" cy="706625"/>
          </a:xfrm>
          <a:prstGeom prst="rect">
            <a:avLst/>
          </a:prstGeom>
          <a:solidFill>
            <a:srgbClr val="1893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AC18DC0B-0E4E-1DB7-323A-27C90C9E8EB9}"/>
              </a:ext>
            </a:extLst>
          </p:cNvPr>
          <p:cNvSpPr txBox="1">
            <a:spLocks/>
          </p:cNvSpPr>
          <p:nvPr/>
        </p:nvSpPr>
        <p:spPr>
          <a:xfrm>
            <a:off x="178288" y="1328"/>
            <a:ext cx="2651409" cy="877891"/>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CA" sz="4400" dirty="0">
                <a:solidFill>
                  <a:schemeClr val="bg1"/>
                </a:solidFill>
                <a:latin typeface="Open Sans"/>
                <a:ea typeface="Open Sans"/>
                <a:cs typeface="Open Sans"/>
              </a:rPr>
              <a:t>SBSTTA 28</a:t>
            </a:r>
          </a:p>
        </p:txBody>
      </p:sp>
      <p:sp>
        <p:nvSpPr>
          <p:cNvPr id="9" name="Subtitle 2">
            <a:extLst>
              <a:ext uri="{FF2B5EF4-FFF2-40B4-BE49-F238E27FC236}">
                <a16:creationId xmlns:a16="http://schemas.microsoft.com/office/drawing/2014/main" id="{2E7C1E22-8873-27B1-575C-48C42BA91B3D}"/>
              </a:ext>
            </a:extLst>
          </p:cNvPr>
          <p:cNvSpPr>
            <a:spLocks noGrp="1"/>
          </p:cNvSpPr>
          <p:nvPr>
            <p:ph type="subTitle" idx="1"/>
          </p:nvPr>
        </p:nvSpPr>
        <p:spPr>
          <a:xfrm>
            <a:off x="303850" y="2014163"/>
            <a:ext cx="11697650" cy="664880"/>
          </a:xfrm>
        </p:spPr>
        <p:txBody>
          <a:bodyPr vert="horz" lIns="90000" tIns="45720" rIns="91440" bIns="45720" rtlCol="0" anchor="t">
            <a:noAutofit/>
          </a:bodyPr>
          <a:lstStyle/>
          <a:p>
            <a:pPr algn="l"/>
            <a:r>
              <a:rPr lang="en-CA" sz="1900" b="1" dirty="0">
                <a:solidFill>
                  <a:srgbClr val="18934F"/>
                </a:solidFill>
                <a:latin typeface="Century Gothic"/>
                <a:ea typeface="Open Sans"/>
                <a:cs typeface="Open Sans"/>
              </a:rPr>
              <a:t>Item 3 - </a:t>
            </a:r>
            <a:r>
              <a:rPr lang="en-US" sz="1900" b="1" dirty="0">
                <a:solidFill>
                  <a:srgbClr val="18934F"/>
                </a:solidFill>
                <a:latin typeface="Century Gothic"/>
                <a:ea typeface="Open Sans"/>
                <a:cs typeface="Open Sans"/>
              </a:rPr>
              <a:t>Planning, monitoring, reporting and review:</a:t>
            </a:r>
          </a:p>
          <a:p>
            <a:pPr algn="l"/>
            <a:r>
              <a:rPr lang="en-US" sz="1900" b="1" dirty="0">
                <a:solidFill>
                  <a:srgbClr val="18934F"/>
                </a:solidFill>
                <a:latin typeface="Century Gothic"/>
                <a:ea typeface="Open Sans"/>
                <a:cs typeface="Open Sans"/>
              </a:rPr>
              <a:t>(a) Global review of collective progress in the implementation of the  Kunming-Montreal Global Biodiversity Framework;</a:t>
            </a:r>
            <a:endParaRPr lang="en-CA" sz="1900" dirty="0">
              <a:solidFill>
                <a:srgbClr val="000000"/>
              </a:solidFill>
              <a:latin typeface="Century Gothic"/>
              <a:ea typeface="Open Sans"/>
              <a:cs typeface="Open Sans"/>
            </a:endParaRPr>
          </a:p>
          <a:p>
            <a:pPr algn="l"/>
            <a:endParaRPr lang="en-CA" sz="1900" b="1" dirty="0">
              <a:solidFill>
                <a:srgbClr val="18934F"/>
              </a:solidFill>
              <a:latin typeface="Century Gothic"/>
              <a:ea typeface="Open Sans"/>
              <a:cs typeface="Open Sans"/>
            </a:endParaRPr>
          </a:p>
        </p:txBody>
      </p:sp>
      <p:sp>
        <p:nvSpPr>
          <p:cNvPr id="6" name="TextBox 5">
            <a:extLst>
              <a:ext uri="{FF2B5EF4-FFF2-40B4-BE49-F238E27FC236}">
                <a16:creationId xmlns:a16="http://schemas.microsoft.com/office/drawing/2014/main" id="{F9822297-2268-CA8A-7489-F7D09FE6A711}"/>
              </a:ext>
            </a:extLst>
          </p:cNvPr>
          <p:cNvSpPr txBox="1"/>
          <p:nvPr/>
        </p:nvSpPr>
        <p:spPr>
          <a:xfrm>
            <a:off x="302208" y="3231493"/>
            <a:ext cx="11412279"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solidFill>
                  <a:srgbClr val="18934F"/>
                </a:solidFill>
                <a:latin typeface="Century Gothic"/>
              </a:rPr>
              <a:t>Relationship with SBI</a:t>
            </a:r>
          </a:p>
          <a:p>
            <a:endParaRPr lang="en-US" b="1" dirty="0">
              <a:solidFill>
                <a:srgbClr val="18934F"/>
              </a:solidFill>
              <a:latin typeface="Century Gothic"/>
            </a:endParaRPr>
          </a:p>
          <a:p>
            <a:pPr marL="285750" indent="-285750">
              <a:buFont typeface="Arial" panose="020B0604020202020204" pitchFamily="34" charset="0"/>
              <a:buChar char="•"/>
            </a:pPr>
            <a:r>
              <a:rPr lang="en-US" dirty="0">
                <a:solidFill>
                  <a:srgbClr val="18934F"/>
                </a:solidFill>
                <a:latin typeface="Century Gothic"/>
              </a:rPr>
              <a:t>SBI has the overall mandate for guiding the global review while SBSTTA has a mandate related to the governance for the global report and providing scientific, technical and technological advice to the SBI</a:t>
            </a:r>
          </a:p>
          <a:p>
            <a:pPr marL="285750" indent="-285750">
              <a:buFont typeface="Arial" panose="020B0604020202020204" pitchFamily="34" charset="0"/>
              <a:buChar char="•"/>
            </a:pPr>
            <a:r>
              <a:rPr lang="en-US" dirty="0">
                <a:solidFill>
                  <a:srgbClr val="18934F"/>
                </a:solidFill>
                <a:latin typeface="Century Gothic"/>
              </a:rPr>
              <a:t>The elements of the draft decision included in the SBSTTA recommendation will be incorporated into the SBI recommendation on a draft decision for COP-17 </a:t>
            </a:r>
          </a:p>
        </p:txBody>
      </p:sp>
    </p:spTree>
    <p:extLst>
      <p:ext uri="{BB962C8B-B14F-4D97-AF65-F5344CB8AC3E}">
        <p14:creationId xmlns:p14="http://schemas.microsoft.com/office/powerpoint/2010/main" val="35506077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CD9711-1F3C-0F14-2121-633FFD88F9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3D3F09-3E09-27DF-D3B9-FB42E3B21430}"/>
              </a:ext>
            </a:extLst>
          </p:cNvPr>
          <p:cNvSpPr>
            <a:spLocks noGrp="1"/>
          </p:cNvSpPr>
          <p:nvPr>
            <p:ph type="ctrTitle" idx="4294967295"/>
          </p:nvPr>
        </p:nvSpPr>
        <p:spPr>
          <a:xfrm>
            <a:off x="302208" y="895729"/>
            <a:ext cx="9780050" cy="1120710"/>
          </a:xfrm>
          <a:ln>
            <a:noFill/>
          </a:ln>
        </p:spPr>
        <p:txBody>
          <a:bodyPr anchor="ctr">
            <a:normAutofit/>
          </a:bodyPr>
          <a:lstStyle/>
          <a:p>
            <a:r>
              <a:rPr lang="en-CA" sz="2700" b="0" dirty="0">
                <a:solidFill>
                  <a:srgbClr val="009B47"/>
                </a:solidFill>
                <a:latin typeface="Century Gothic"/>
                <a:ea typeface="Open Sans"/>
                <a:cs typeface="Open Sans"/>
              </a:rPr>
              <a:t>28th meeting of the Subsidiary Body on Scientific, Technical and Technological Advice</a:t>
            </a:r>
            <a:endParaRPr lang="en-US" sz="2700" b="0" dirty="0">
              <a:solidFill>
                <a:srgbClr val="009B47"/>
              </a:solidFill>
              <a:latin typeface="Century Gothic"/>
              <a:ea typeface="Open Sans"/>
              <a:cs typeface="Open Sans"/>
            </a:endParaRPr>
          </a:p>
        </p:txBody>
      </p:sp>
      <p:sp>
        <p:nvSpPr>
          <p:cNvPr id="5" name="Rectangle 4">
            <a:extLst>
              <a:ext uri="{FF2B5EF4-FFF2-40B4-BE49-F238E27FC236}">
                <a16:creationId xmlns:a16="http://schemas.microsoft.com/office/drawing/2014/main" id="{EC1FA944-08CE-7682-F7FF-B21397F9894E}"/>
              </a:ext>
            </a:extLst>
          </p:cNvPr>
          <p:cNvSpPr/>
          <p:nvPr/>
        </p:nvSpPr>
        <p:spPr>
          <a:xfrm>
            <a:off x="553" y="2602"/>
            <a:ext cx="12188765" cy="706625"/>
          </a:xfrm>
          <a:prstGeom prst="rect">
            <a:avLst/>
          </a:prstGeom>
          <a:solidFill>
            <a:srgbClr val="1893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E505D67A-6CBC-4E57-8366-6CE4770E7A4D}"/>
              </a:ext>
            </a:extLst>
          </p:cNvPr>
          <p:cNvSpPr txBox="1">
            <a:spLocks/>
          </p:cNvSpPr>
          <p:nvPr/>
        </p:nvSpPr>
        <p:spPr>
          <a:xfrm>
            <a:off x="178288" y="1328"/>
            <a:ext cx="2651409" cy="877891"/>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CA" sz="4400" dirty="0">
                <a:solidFill>
                  <a:schemeClr val="bg1"/>
                </a:solidFill>
                <a:latin typeface="Open Sans"/>
                <a:ea typeface="Open Sans"/>
                <a:cs typeface="Open Sans"/>
              </a:rPr>
              <a:t>SBSTTA 28</a:t>
            </a:r>
          </a:p>
        </p:txBody>
      </p:sp>
      <p:sp>
        <p:nvSpPr>
          <p:cNvPr id="9" name="Subtitle 2">
            <a:extLst>
              <a:ext uri="{FF2B5EF4-FFF2-40B4-BE49-F238E27FC236}">
                <a16:creationId xmlns:a16="http://schemas.microsoft.com/office/drawing/2014/main" id="{62461288-D0AF-ECF9-E007-032A7D0F1A0B}"/>
              </a:ext>
            </a:extLst>
          </p:cNvPr>
          <p:cNvSpPr>
            <a:spLocks noGrp="1"/>
          </p:cNvSpPr>
          <p:nvPr>
            <p:ph type="subTitle" idx="1"/>
          </p:nvPr>
        </p:nvSpPr>
        <p:spPr>
          <a:xfrm>
            <a:off x="303850" y="2014163"/>
            <a:ext cx="9032487" cy="664880"/>
          </a:xfrm>
        </p:spPr>
        <p:txBody>
          <a:bodyPr vert="horz" lIns="90000" tIns="45720" rIns="91440" bIns="45720" rtlCol="0" anchor="t">
            <a:noAutofit/>
          </a:bodyPr>
          <a:lstStyle/>
          <a:p>
            <a:pPr algn="l"/>
            <a:r>
              <a:rPr lang="en-CA" sz="1900" b="1" dirty="0">
                <a:solidFill>
                  <a:srgbClr val="18934F"/>
                </a:solidFill>
                <a:latin typeface="Century Gothic"/>
                <a:ea typeface="Open Sans"/>
                <a:cs typeface="Open Sans"/>
              </a:rPr>
              <a:t>Item 3 - </a:t>
            </a:r>
            <a:r>
              <a:rPr lang="en-US" sz="1900" b="1" dirty="0">
                <a:solidFill>
                  <a:srgbClr val="18934F"/>
                </a:solidFill>
                <a:latin typeface="Century Gothic"/>
                <a:ea typeface="Open Sans"/>
                <a:cs typeface="Open Sans"/>
              </a:rPr>
              <a:t>Planning, monitoring, reporting and review:</a:t>
            </a:r>
          </a:p>
          <a:p>
            <a:pPr algn="l"/>
            <a:r>
              <a:rPr lang="en-US" sz="1900" b="1" dirty="0">
                <a:solidFill>
                  <a:srgbClr val="18934F"/>
                </a:solidFill>
                <a:latin typeface="Century Gothic"/>
                <a:ea typeface="Open Sans"/>
                <a:cs typeface="Open Sans"/>
              </a:rPr>
              <a:t>(b) Monitoring framework for the Kunming-Montreal Global Biodiversity Framework.</a:t>
            </a:r>
          </a:p>
          <a:p>
            <a:pPr algn="l"/>
            <a:endParaRPr lang="en-CA" sz="1900" dirty="0">
              <a:solidFill>
                <a:srgbClr val="000000"/>
              </a:solidFill>
              <a:latin typeface="Century Gothic"/>
              <a:ea typeface="Open Sans"/>
              <a:cs typeface="Open Sans"/>
            </a:endParaRPr>
          </a:p>
          <a:p>
            <a:pPr algn="l"/>
            <a:endParaRPr lang="en-CA" sz="1900" b="1" dirty="0">
              <a:solidFill>
                <a:srgbClr val="18934F"/>
              </a:solidFill>
              <a:latin typeface="Century Gothic"/>
              <a:ea typeface="Open Sans"/>
              <a:cs typeface="Open Sans"/>
            </a:endParaRPr>
          </a:p>
        </p:txBody>
      </p:sp>
      <p:sp>
        <p:nvSpPr>
          <p:cNvPr id="12" name="TextBox 11">
            <a:extLst>
              <a:ext uri="{FF2B5EF4-FFF2-40B4-BE49-F238E27FC236}">
                <a16:creationId xmlns:a16="http://schemas.microsoft.com/office/drawing/2014/main" id="{2B3E1381-CF14-8C14-6892-ADDB6EC65192}"/>
              </a:ext>
            </a:extLst>
          </p:cNvPr>
          <p:cNvSpPr txBox="1"/>
          <p:nvPr/>
        </p:nvSpPr>
        <p:spPr>
          <a:xfrm>
            <a:off x="302208" y="3134873"/>
            <a:ext cx="11412279" cy="31393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dirty="0">
                <a:solidFill>
                  <a:srgbClr val="18934F"/>
                </a:solidFill>
                <a:latin typeface="Century Gothic"/>
              </a:rPr>
              <a:t>Background</a:t>
            </a:r>
          </a:p>
          <a:p>
            <a:pPr marL="285750" indent="-285750" algn="l">
              <a:buFont typeface="Arial" panose="020B0604020202020204" pitchFamily="34" charset="0"/>
              <a:buChar char="•"/>
            </a:pPr>
            <a:r>
              <a:rPr lang="en-US" dirty="0">
                <a:solidFill>
                  <a:srgbClr val="18934F"/>
                </a:solidFill>
                <a:latin typeface="Century Gothic"/>
              </a:rPr>
              <a:t>Decision COP 16/31 and 16/31 set out three broad types of work related to the monitoring framework:</a:t>
            </a:r>
          </a:p>
          <a:p>
            <a:pPr marL="285750" indent="-285750" algn="l">
              <a:buFont typeface="Arial" panose="020B0604020202020204" pitchFamily="34" charset="0"/>
              <a:buChar char="•"/>
            </a:pPr>
            <a:endParaRPr lang="en-US" dirty="0">
              <a:solidFill>
                <a:srgbClr val="18934F"/>
              </a:solidFill>
              <a:latin typeface="Century Gothic"/>
            </a:endParaRPr>
          </a:p>
          <a:p>
            <a:pPr marL="742950" lvl="1" indent="-285750">
              <a:buFont typeface="Arial" panose="020B0604020202020204" pitchFamily="34" charset="0"/>
              <a:buChar char="•"/>
            </a:pPr>
            <a:r>
              <a:rPr lang="en-CA" dirty="0">
                <a:solidFill>
                  <a:srgbClr val="18934F"/>
                </a:solidFill>
                <a:latin typeface="Century Gothic"/>
              </a:rPr>
              <a:t>Analysis of the use of indicators in national reports and the needs of Parties; </a:t>
            </a:r>
          </a:p>
          <a:p>
            <a:pPr marL="742950" lvl="1" indent="-285750">
              <a:buFont typeface="Arial" panose="020B0604020202020204" pitchFamily="34" charset="0"/>
              <a:buChar char="•"/>
            </a:pPr>
            <a:endParaRPr lang="en-CA" dirty="0">
              <a:solidFill>
                <a:srgbClr val="18934F"/>
              </a:solidFill>
              <a:latin typeface="Century Gothic"/>
            </a:endParaRPr>
          </a:p>
          <a:p>
            <a:pPr marL="742950" lvl="1" indent="-285750">
              <a:buFont typeface="Arial" panose="020B0604020202020204" pitchFamily="34" charset="0"/>
              <a:buChar char="•"/>
            </a:pPr>
            <a:r>
              <a:rPr lang="en-CA" dirty="0">
                <a:solidFill>
                  <a:srgbClr val="18934F"/>
                </a:solidFill>
                <a:latin typeface="Century Gothic"/>
              </a:rPr>
              <a:t>Further development, review and update of the monitoring framework and the metadata of the headline indicators</a:t>
            </a:r>
          </a:p>
          <a:p>
            <a:pPr marL="742950" lvl="1" indent="-285750">
              <a:buFont typeface="Arial" panose="020B0604020202020204" pitchFamily="34" charset="0"/>
              <a:buChar char="•"/>
            </a:pPr>
            <a:endParaRPr lang="en-CA" dirty="0">
              <a:solidFill>
                <a:srgbClr val="18934F"/>
              </a:solidFill>
              <a:latin typeface="Century Gothic"/>
            </a:endParaRPr>
          </a:p>
          <a:p>
            <a:pPr marL="742950" lvl="1" indent="-285750">
              <a:buFont typeface="Arial" panose="020B0604020202020204" pitchFamily="34" charset="0"/>
              <a:buChar char="•"/>
            </a:pPr>
            <a:r>
              <a:rPr lang="en-CA" dirty="0">
                <a:solidFill>
                  <a:srgbClr val="18934F"/>
                </a:solidFill>
                <a:latin typeface="Century Gothic"/>
              </a:rPr>
              <a:t>Sharing information on the monitoring framework and providing support for its use. </a:t>
            </a:r>
            <a:endParaRPr lang="en-US" dirty="0">
              <a:solidFill>
                <a:srgbClr val="18934F"/>
              </a:solidFill>
              <a:latin typeface="Century Gothic"/>
            </a:endParaRPr>
          </a:p>
          <a:p>
            <a:pPr marL="285750" indent="-285750" algn="l">
              <a:buFont typeface="Arial" panose="020B0604020202020204" pitchFamily="34" charset="0"/>
              <a:buChar char="•"/>
            </a:pPr>
            <a:endParaRPr lang="en-US" dirty="0">
              <a:solidFill>
                <a:srgbClr val="18934F"/>
              </a:solidFill>
              <a:latin typeface="Century Gothic"/>
            </a:endParaRPr>
          </a:p>
        </p:txBody>
      </p:sp>
    </p:spTree>
    <p:extLst>
      <p:ext uri="{BB962C8B-B14F-4D97-AF65-F5344CB8AC3E}">
        <p14:creationId xmlns:p14="http://schemas.microsoft.com/office/powerpoint/2010/main" val="10724745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059448-12F2-6A77-A11D-389D183369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92A9AF-5406-2B6B-C831-596352325C60}"/>
              </a:ext>
            </a:extLst>
          </p:cNvPr>
          <p:cNvSpPr>
            <a:spLocks noGrp="1"/>
          </p:cNvSpPr>
          <p:nvPr>
            <p:ph type="ctrTitle" idx="4294967295"/>
          </p:nvPr>
        </p:nvSpPr>
        <p:spPr>
          <a:xfrm>
            <a:off x="302208" y="895729"/>
            <a:ext cx="9780050" cy="1120710"/>
          </a:xfrm>
          <a:ln>
            <a:noFill/>
          </a:ln>
        </p:spPr>
        <p:txBody>
          <a:bodyPr anchor="ctr">
            <a:normAutofit/>
          </a:bodyPr>
          <a:lstStyle/>
          <a:p>
            <a:r>
              <a:rPr lang="en-CA" sz="2700" b="0" dirty="0">
                <a:solidFill>
                  <a:srgbClr val="009B47"/>
                </a:solidFill>
                <a:latin typeface="Century Gothic"/>
                <a:ea typeface="Open Sans"/>
                <a:cs typeface="Open Sans"/>
              </a:rPr>
              <a:t>28th meeting of the Subsidiary Body on Scientific, Technical and Technological Advice</a:t>
            </a:r>
            <a:endParaRPr lang="en-US" sz="2700" b="0" dirty="0">
              <a:solidFill>
                <a:srgbClr val="009B47"/>
              </a:solidFill>
              <a:latin typeface="Century Gothic"/>
              <a:ea typeface="Open Sans"/>
              <a:cs typeface="Open Sans"/>
            </a:endParaRPr>
          </a:p>
        </p:txBody>
      </p:sp>
      <p:sp>
        <p:nvSpPr>
          <p:cNvPr id="5" name="Rectangle 4">
            <a:extLst>
              <a:ext uri="{FF2B5EF4-FFF2-40B4-BE49-F238E27FC236}">
                <a16:creationId xmlns:a16="http://schemas.microsoft.com/office/drawing/2014/main" id="{43C4978A-2C88-D4E3-002B-33183C19B819}"/>
              </a:ext>
            </a:extLst>
          </p:cNvPr>
          <p:cNvSpPr/>
          <p:nvPr/>
        </p:nvSpPr>
        <p:spPr>
          <a:xfrm>
            <a:off x="553" y="2602"/>
            <a:ext cx="12188765" cy="706625"/>
          </a:xfrm>
          <a:prstGeom prst="rect">
            <a:avLst/>
          </a:prstGeom>
          <a:solidFill>
            <a:srgbClr val="1893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836499C4-C4BA-707E-C997-6C7063832C1C}"/>
              </a:ext>
            </a:extLst>
          </p:cNvPr>
          <p:cNvSpPr txBox="1">
            <a:spLocks/>
          </p:cNvSpPr>
          <p:nvPr/>
        </p:nvSpPr>
        <p:spPr>
          <a:xfrm>
            <a:off x="178288" y="1328"/>
            <a:ext cx="2651409" cy="877891"/>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CA" sz="4400" dirty="0">
                <a:solidFill>
                  <a:schemeClr val="bg1"/>
                </a:solidFill>
                <a:latin typeface="Open Sans"/>
                <a:ea typeface="Open Sans"/>
                <a:cs typeface="Open Sans"/>
              </a:rPr>
              <a:t>SBSTTA 28</a:t>
            </a:r>
          </a:p>
        </p:txBody>
      </p:sp>
      <p:sp>
        <p:nvSpPr>
          <p:cNvPr id="9" name="Subtitle 2">
            <a:extLst>
              <a:ext uri="{FF2B5EF4-FFF2-40B4-BE49-F238E27FC236}">
                <a16:creationId xmlns:a16="http://schemas.microsoft.com/office/drawing/2014/main" id="{8FA2EE25-4D83-FCCA-3736-EB8B1E1BC5F7}"/>
              </a:ext>
            </a:extLst>
          </p:cNvPr>
          <p:cNvSpPr>
            <a:spLocks noGrp="1"/>
          </p:cNvSpPr>
          <p:nvPr>
            <p:ph type="subTitle" idx="1"/>
          </p:nvPr>
        </p:nvSpPr>
        <p:spPr>
          <a:xfrm>
            <a:off x="303850" y="2014163"/>
            <a:ext cx="9032487" cy="664880"/>
          </a:xfrm>
        </p:spPr>
        <p:txBody>
          <a:bodyPr vert="horz" lIns="90000" tIns="45720" rIns="91440" bIns="45720" rtlCol="0" anchor="t">
            <a:noAutofit/>
          </a:bodyPr>
          <a:lstStyle/>
          <a:p>
            <a:pPr algn="l"/>
            <a:r>
              <a:rPr lang="en-CA" sz="1900" b="1" dirty="0">
                <a:solidFill>
                  <a:srgbClr val="18934F"/>
                </a:solidFill>
                <a:latin typeface="Century Gothic"/>
                <a:ea typeface="Open Sans"/>
                <a:cs typeface="Open Sans"/>
              </a:rPr>
              <a:t>Item 3 - </a:t>
            </a:r>
            <a:r>
              <a:rPr lang="en-US" sz="1900" b="1" dirty="0">
                <a:solidFill>
                  <a:srgbClr val="18934F"/>
                </a:solidFill>
                <a:latin typeface="Century Gothic"/>
                <a:ea typeface="Open Sans"/>
                <a:cs typeface="Open Sans"/>
              </a:rPr>
              <a:t>Planning, monitoring, reporting and review:</a:t>
            </a:r>
          </a:p>
          <a:p>
            <a:pPr algn="l"/>
            <a:r>
              <a:rPr lang="en-US" sz="1900" b="1" dirty="0">
                <a:solidFill>
                  <a:srgbClr val="18934F"/>
                </a:solidFill>
                <a:latin typeface="Century Gothic"/>
                <a:ea typeface="Open Sans"/>
                <a:cs typeface="Open Sans"/>
              </a:rPr>
              <a:t>(b) Monitoring framework for the Kunming-Montreal Global Biodiversity Framework.</a:t>
            </a:r>
          </a:p>
          <a:p>
            <a:pPr algn="l"/>
            <a:endParaRPr lang="en-CA" sz="1900" dirty="0">
              <a:solidFill>
                <a:srgbClr val="000000"/>
              </a:solidFill>
              <a:latin typeface="Century Gothic"/>
              <a:ea typeface="Open Sans"/>
              <a:cs typeface="Open Sans"/>
            </a:endParaRPr>
          </a:p>
          <a:p>
            <a:pPr algn="l"/>
            <a:endParaRPr lang="en-CA" sz="1900" b="1" dirty="0">
              <a:solidFill>
                <a:srgbClr val="18934F"/>
              </a:solidFill>
              <a:latin typeface="Century Gothic"/>
              <a:ea typeface="Open Sans"/>
              <a:cs typeface="Open Sans"/>
            </a:endParaRPr>
          </a:p>
        </p:txBody>
      </p:sp>
      <p:sp>
        <p:nvSpPr>
          <p:cNvPr id="4" name="TextBox 3">
            <a:extLst>
              <a:ext uri="{FF2B5EF4-FFF2-40B4-BE49-F238E27FC236}">
                <a16:creationId xmlns:a16="http://schemas.microsoft.com/office/drawing/2014/main" id="{E0110C33-47AB-35E5-F800-F90058975B10}"/>
              </a:ext>
            </a:extLst>
          </p:cNvPr>
          <p:cNvSpPr txBox="1"/>
          <p:nvPr/>
        </p:nvSpPr>
        <p:spPr>
          <a:xfrm>
            <a:off x="178288" y="2974181"/>
            <a:ext cx="11861312" cy="3416320"/>
          </a:xfrm>
          <a:prstGeom prst="rect">
            <a:avLst/>
          </a:prstGeom>
          <a:noFill/>
        </p:spPr>
        <p:txBody>
          <a:bodyPr wrap="square">
            <a:spAutoFit/>
          </a:bodyPr>
          <a:lstStyle/>
          <a:p>
            <a:pPr algn="l"/>
            <a:r>
              <a:rPr lang="en-US" b="1" dirty="0">
                <a:solidFill>
                  <a:srgbClr val="18934F"/>
                </a:solidFill>
                <a:latin typeface="Century Gothic"/>
              </a:rPr>
              <a:t>The presession document contains:</a:t>
            </a:r>
          </a:p>
          <a:p>
            <a:pPr algn="l"/>
            <a:endParaRPr lang="en-US" dirty="0">
              <a:solidFill>
                <a:srgbClr val="18934F"/>
              </a:solidFill>
              <a:latin typeface="Century Gothic"/>
            </a:endParaRPr>
          </a:p>
          <a:p>
            <a:pPr marL="285750" indent="-285750" algn="l">
              <a:buFont typeface="Arial" panose="020B0604020202020204" pitchFamily="34" charset="0"/>
              <a:buChar char="•"/>
            </a:pPr>
            <a:r>
              <a:rPr lang="en-US" dirty="0">
                <a:solidFill>
                  <a:srgbClr val="18934F"/>
                </a:solidFill>
                <a:latin typeface="Century Gothic"/>
              </a:rPr>
              <a:t>Possible updates to the indicators in the monitoring framework based on submissions in response to the processes set out in decision 16/31</a:t>
            </a:r>
          </a:p>
          <a:p>
            <a:pPr marL="285750" indent="-285750" algn="l">
              <a:buFont typeface="Arial" panose="020B0604020202020204" pitchFamily="34" charset="0"/>
              <a:buChar char="•"/>
            </a:pPr>
            <a:r>
              <a:rPr lang="en-US" dirty="0">
                <a:solidFill>
                  <a:srgbClr val="18934F"/>
                </a:solidFill>
                <a:latin typeface="Century Gothic"/>
              </a:rPr>
              <a:t>Information on the updates to the metadata for the headline indicators prepared in collaboration with relevant partners and taking into account submissions provided (the metadata is presented in an information document)</a:t>
            </a:r>
          </a:p>
          <a:p>
            <a:pPr marL="285750" indent="-285750" algn="l">
              <a:buFont typeface="Arial" panose="020B0604020202020204" pitchFamily="34" charset="0"/>
              <a:buChar char="•"/>
            </a:pPr>
            <a:r>
              <a:rPr lang="en-US" dirty="0">
                <a:solidFill>
                  <a:srgbClr val="18934F"/>
                </a:solidFill>
                <a:latin typeface="Century Gothic"/>
              </a:rPr>
              <a:t>An update on the work undertaken by the Secretariat and its partners to support the use of the monitoring framework</a:t>
            </a:r>
          </a:p>
          <a:p>
            <a:pPr marL="285750" indent="-285750">
              <a:buFont typeface="Arial" panose="020B0604020202020204" pitchFamily="34" charset="0"/>
              <a:buChar char="•"/>
            </a:pPr>
            <a:r>
              <a:rPr lang="en-US" dirty="0">
                <a:solidFill>
                  <a:srgbClr val="18934F"/>
                </a:solidFill>
                <a:latin typeface="Century Gothic"/>
              </a:rPr>
              <a:t>Considerations that the Subsidiary Body may wish to take into account when discussing possible updates to the monitoring framework</a:t>
            </a:r>
          </a:p>
          <a:p>
            <a:pPr marL="285750" indent="-285750" algn="l">
              <a:buFont typeface="Arial" panose="020B0604020202020204" pitchFamily="34" charset="0"/>
              <a:buChar char="•"/>
            </a:pPr>
            <a:endParaRPr lang="en-US" dirty="0">
              <a:solidFill>
                <a:srgbClr val="18934F"/>
              </a:solidFill>
              <a:latin typeface="Century Gothic"/>
            </a:endParaRPr>
          </a:p>
        </p:txBody>
      </p:sp>
    </p:spTree>
    <p:extLst>
      <p:ext uri="{BB962C8B-B14F-4D97-AF65-F5344CB8AC3E}">
        <p14:creationId xmlns:p14="http://schemas.microsoft.com/office/powerpoint/2010/main" val="4827912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BE2FD4-A168-266A-E9CD-96CF7ADC61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5512C3-67F1-9F43-3556-432EBDB7D905}"/>
              </a:ext>
            </a:extLst>
          </p:cNvPr>
          <p:cNvSpPr>
            <a:spLocks noGrp="1"/>
          </p:cNvSpPr>
          <p:nvPr>
            <p:ph type="ctrTitle" idx="4294967295"/>
          </p:nvPr>
        </p:nvSpPr>
        <p:spPr>
          <a:xfrm>
            <a:off x="302208" y="895729"/>
            <a:ext cx="9780050" cy="1120710"/>
          </a:xfrm>
          <a:ln>
            <a:noFill/>
          </a:ln>
        </p:spPr>
        <p:txBody>
          <a:bodyPr anchor="ctr">
            <a:normAutofit/>
          </a:bodyPr>
          <a:lstStyle/>
          <a:p>
            <a:r>
              <a:rPr lang="en-CA" sz="2700" b="0" dirty="0">
                <a:solidFill>
                  <a:srgbClr val="009B47"/>
                </a:solidFill>
                <a:latin typeface="Century Gothic"/>
                <a:ea typeface="Open Sans"/>
                <a:cs typeface="Open Sans"/>
              </a:rPr>
              <a:t>28th meeting of the Subsidiary Body on Scientific, Technical and Technological Advice</a:t>
            </a:r>
            <a:endParaRPr lang="en-US" sz="2700" b="0" dirty="0">
              <a:solidFill>
                <a:srgbClr val="009B47"/>
              </a:solidFill>
              <a:latin typeface="Century Gothic"/>
              <a:ea typeface="Open Sans"/>
              <a:cs typeface="Open Sans"/>
            </a:endParaRPr>
          </a:p>
        </p:txBody>
      </p:sp>
      <p:sp>
        <p:nvSpPr>
          <p:cNvPr id="5" name="Rectangle 4">
            <a:extLst>
              <a:ext uri="{FF2B5EF4-FFF2-40B4-BE49-F238E27FC236}">
                <a16:creationId xmlns:a16="http://schemas.microsoft.com/office/drawing/2014/main" id="{70CD6D01-89AC-55F1-8261-C4195FE5F87D}"/>
              </a:ext>
            </a:extLst>
          </p:cNvPr>
          <p:cNvSpPr/>
          <p:nvPr/>
        </p:nvSpPr>
        <p:spPr>
          <a:xfrm>
            <a:off x="553" y="2602"/>
            <a:ext cx="12188765" cy="706625"/>
          </a:xfrm>
          <a:prstGeom prst="rect">
            <a:avLst/>
          </a:prstGeom>
          <a:solidFill>
            <a:srgbClr val="1893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BD3547E0-2047-4E70-9501-A8EDC244AA2E}"/>
              </a:ext>
            </a:extLst>
          </p:cNvPr>
          <p:cNvSpPr txBox="1">
            <a:spLocks/>
          </p:cNvSpPr>
          <p:nvPr/>
        </p:nvSpPr>
        <p:spPr>
          <a:xfrm>
            <a:off x="178288" y="1328"/>
            <a:ext cx="2651409" cy="877891"/>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CA" sz="4400" dirty="0">
                <a:solidFill>
                  <a:schemeClr val="bg1"/>
                </a:solidFill>
                <a:latin typeface="Open Sans"/>
                <a:ea typeface="Open Sans"/>
                <a:cs typeface="Open Sans"/>
              </a:rPr>
              <a:t>SBSTTA 28</a:t>
            </a:r>
          </a:p>
        </p:txBody>
      </p:sp>
      <p:sp>
        <p:nvSpPr>
          <p:cNvPr id="9" name="Subtitle 2">
            <a:extLst>
              <a:ext uri="{FF2B5EF4-FFF2-40B4-BE49-F238E27FC236}">
                <a16:creationId xmlns:a16="http://schemas.microsoft.com/office/drawing/2014/main" id="{EC0987B4-81D6-CDED-F56B-6EF974AD0EEA}"/>
              </a:ext>
            </a:extLst>
          </p:cNvPr>
          <p:cNvSpPr>
            <a:spLocks noGrp="1"/>
          </p:cNvSpPr>
          <p:nvPr>
            <p:ph type="subTitle" idx="1"/>
          </p:nvPr>
        </p:nvSpPr>
        <p:spPr>
          <a:xfrm>
            <a:off x="303850" y="2014163"/>
            <a:ext cx="9032487" cy="664880"/>
          </a:xfrm>
        </p:spPr>
        <p:txBody>
          <a:bodyPr vert="horz" lIns="90000" tIns="45720" rIns="91440" bIns="45720" rtlCol="0" anchor="t">
            <a:noAutofit/>
          </a:bodyPr>
          <a:lstStyle/>
          <a:p>
            <a:pPr algn="l"/>
            <a:r>
              <a:rPr lang="en-CA" sz="1900" b="1" dirty="0">
                <a:solidFill>
                  <a:srgbClr val="18934F"/>
                </a:solidFill>
                <a:latin typeface="Century Gothic"/>
                <a:ea typeface="Open Sans"/>
                <a:cs typeface="Open Sans"/>
              </a:rPr>
              <a:t>Item 3 - </a:t>
            </a:r>
            <a:r>
              <a:rPr lang="en-US" sz="1900" b="1" dirty="0">
                <a:solidFill>
                  <a:srgbClr val="18934F"/>
                </a:solidFill>
                <a:latin typeface="Century Gothic"/>
                <a:ea typeface="Open Sans"/>
                <a:cs typeface="Open Sans"/>
              </a:rPr>
              <a:t>Planning, monitoring, reporting and review:</a:t>
            </a:r>
          </a:p>
          <a:p>
            <a:pPr algn="l"/>
            <a:r>
              <a:rPr lang="en-US" sz="1900" b="1" dirty="0">
                <a:solidFill>
                  <a:srgbClr val="18934F"/>
                </a:solidFill>
                <a:latin typeface="Century Gothic"/>
                <a:ea typeface="Open Sans"/>
                <a:cs typeface="Open Sans"/>
              </a:rPr>
              <a:t>(b) Monitoring framework for the Kunming-Montreal Global Biodiversity Framework.</a:t>
            </a:r>
          </a:p>
          <a:p>
            <a:pPr algn="l"/>
            <a:endParaRPr lang="en-CA" sz="1900" dirty="0">
              <a:solidFill>
                <a:srgbClr val="000000"/>
              </a:solidFill>
              <a:latin typeface="Century Gothic"/>
              <a:ea typeface="Open Sans"/>
              <a:cs typeface="Open Sans"/>
            </a:endParaRPr>
          </a:p>
          <a:p>
            <a:pPr algn="l"/>
            <a:endParaRPr lang="en-CA" sz="1900" b="1" dirty="0">
              <a:solidFill>
                <a:srgbClr val="18934F"/>
              </a:solidFill>
              <a:latin typeface="Century Gothic"/>
              <a:ea typeface="Open Sans"/>
              <a:cs typeface="Open Sans"/>
            </a:endParaRPr>
          </a:p>
        </p:txBody>
      </p:sp>
      <p:sp>
        <p:nvSpPr>
          <p:cNvPr id="6" name="TextBox 5">
            <a:extLst>
              <a:ext uri="{FF2B5EF4-FFF2-40B4-BE49-F238E27FC236}">
                <a16:creationId xmlns:a16="http://schemas.microsoft.com/office/drawing/2014/main" id="{01041056-609B-8E60-3612-28D953B6BC1D}"/>
              </a:ext>
            </a:extLst>
          </p:cNvPr>
          <p:cNvSpPr txBox="1"/>
          <p:nvPr/>
        </p:nvSpPr>
        <p:spPr>
          <a:xfrm>
            <a:off x="302208" y="2917168"/>
            <a:ext cx="11412279"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dirty="0">
                <a:solidFill>
                  <a:srgbClr val="18934F"/>
                </a:solidFill>
                <a:latin typeface="Century Gothic"/>
              </a:rPr>
              <a:t>Summary of the draft recommendations:</a:t>
            </a:r>
          </a:p>
          <a:p>
            <a:pPr marL="285750" indent="-285750">
              <a:buFont typeface="Arial" panose="020B0604020202020204" pitchFamily="34" charset="0"/>
              <a:buChar char="•"/>
            </a:pPr>
            <a:r>
              <a:rPr lang="en-US" dirty="0">
                <a:solidFill>
                  <a:srgbClr val="18934F"/>
                </a:solidFill>
                <a:latin typeface="Century Gothic"/>
              </a:rPr>
              <a:t>Contained in document </a:t>
            </a:r>
            <a:r>
              <a:rPr lang="en-CA" dirty="0">
                <a:solidFill>
                  <a:srgbClr val="18934F"/>
                </a:solidFill>
                <a:latin typeface="Century Gothic"/>
              </a:rPr>
              <a:t>CBD/SBSTTA/28/2</a:t>
            </a:r>
          </a:p>
          <a:p>
            <a:pPr marL="285750" indent="-285750" algn="l">
              <a:buFont typeface="Arial" panose="020B0604020202020204" pitchFamily="34" charset="0"/>
              <a:buChar char="•"/>
            </a:pPr>
            <a:endParaRPr lang="en-US" dirty="0">
              <a:solidFill>
                <a:srgbClr val="18934F"/>
              </a:solidFill>
              <a:latin typeface="Century Gothic"/>
            </a:endParaRPr>
          </a:p>
          <a:p>
            <a:pPr marL="285750" indent="-285750">
              <a:buFont typeface="Arial" panose="020B0604020202020204" pitchFamily="34" charset="0"/>
              <a:buChar char="•"/>
            </a:pPr>
            <a:r>
              <a:rPr lang="en-US" dirty="0">
                <a:solidFill>
                  <a:srgbClr val="18934F"/>
                </a:solidFill>
                <a:latin typeface="Century Gothic"/>
              </a:rPr>
              <a:t>Encourages support for the development and strengthening of national monitoring. This is directly related to addressing the data gaps noted in the global report</a:t>
            </a:r>
          </a:p>
          <a:p>
            <a:pPr marL="285750" indent="-285750" algn="l">
              <a:buFont typeface="Arial" panose="020B0604020202020204" pitchFamily="34" charset="0"/>
              <a:buChar char="•"/>
            </a:pPr>
            <a:endParaRPr lang="en-US" dirty="0">
              <a:solidFill>
                <a:srgbClr val="18934F"/>
              </a:solidFill>
              <a:latin typeface="Century Gothic"/>
            </a:endParaRPr>
          </a:p>
          <a:p>
            <a:pPr marL="285750" indent="-285750" algn="l">
              <a:buFont typeface="Arial" panose="020B0604020202020204" pitchFamily="34" charset="0"/>
              <a:buChar char="•"/>
            </a:pPr>
            <a:r>
              <a:rPr lang="en-US" dirty="0">
                <a:solidFill>
                  <a:srgbClr val="18934F"/>
                </a:solidFill>
                <a:latin typeface="Century Gothic"/>
              </a:rPr>
              <a:t>Notes the technical updates to the metadata. </a:t>
            </a:r>
          </a:p>
          <a:p>
            <a:pPr marL="285750" indent="-285750" algn="l">
              <a:buFont typeface="Arial" panose="020B0604020202020204" pitchFamily="34" charset="0"/>
              <a:buChar char="•"/>
            </a:pPr>
            <a:endParaRPr lang="en-US" dirty="0">
              <a:solidFill>
                <a:srgbClr val="18934F"/>
              </a:solidFill>
              <a:latin typeface="Century Gothic"/>
            </a:endParaRPr>
          </a:p>
          <a:p>
            <a:pPr marL="285750" indent="-285750">
              <a:buFont typeface="Arial" panose="020B0604020202020204" pitchFamily="34" charset="0"/>
              <a:buChar char="•"/>
            </a:pPr>
            <a:r>
              <a:rPr lang="en-US" dirty="0">
                <a:solidFill>
                  <a:srgbClr val="18934F"/>
                </a:solidFill>
                <a:latin typeface="Century Gothic"/>
              </a:rPr>
              <a:t>Proposal for an AHTEG to support </a:t>
            </a:r>
            <a:r>
              <a:rPr lang="en-GB" dirty="0">
                <a:solidFill>
                  <a:srgbClr val="18934F"/>
                </a:solidFill>
                <a:latin typeface="Century Gothic"/>
              </a:rPr>
              <a:t>further work on the monitoring framework. Requests the Subsidiary Body on Article 8(j) provide guidance on the integration of traditional knowledge into the monitoring framework</a:t>
            </a:r>
          </a:p>
          <a:p>
            <a:pPr marL="285750" indent="-285750">
              <a:buFont typeface="Arial" panose="020B0604020202020204" pitchFamily="34" charset="0"/>
              <a:buChar char="•"/>
            </a:pPr>
            <a:endParaRPr lang="en-GB" dirty="0">
              <a:solidFill>
                <a:srgbClr val="18934F"/>
              </a:solidFill>
              <a:latin typeface="Century Gothic"/>
            </a:endParaRPr>
          </a:p>
        </p:txBody>
      </p:sp>
    </p:spTree>
    <p:extLst>
      <p:ext uri="{BB962C8B-B14F-4D97-AF65-F5344CB8AC3E}">
        <p14:creationId xmlns:p14="http://schemas.microsoft.com/office/powerpoint/2010/main" val="18989585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2DCC4E-C51D-0544-A6B3-78C45D88C87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A6D31EB-C515-9111-62F4-673F9441097D}"/>
              </a:ext>
            </a:extLst>
          </p:cNvPr>
          <p:cNvSpPr/>
          <p:nvPr/>
        </p:nvSpPr>
        <p:spPr>
          <a:xfrm>
            <a:off x="3016" y="1312079"/>
            <a:ext cx="12185597" cy="5534069"/>
          </a:xfrm>
          <a:prstGeom prst="rect">
            <a:avLst/>
          </a:prstGeom>
          <a:solidFill>
            <a:srgbClr val="1893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4EC16C2E-DEF5-83D4-E3D6-F0D672110FDE}"/>
              </a:ext>
            </a:extLst>
          </p:cNvPr>
          <p:cNvSpPr txBox="1">
            <a:spLocks/>
          </p:cNvSpPr>
          <p:nvPr/>
        </p:nvSpPr>
        <p:spPr>
          <a:xfrm>
            <a:off x="1389092" y="2313403"/>
            <a:ext cx="9780050" cy="1120710"/>
          </a:xfrm>
          <a:prstGeom prst="rect">
            <a:avLst/>
          </a:prstGeom>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lnSpc>
                <a:spcPct val="150000"/>
              </a:lnSpc>
            </a:pPr>
            <a:r>
              <a:rPr lang="en-CA" sz="3100" dirty="0">
                <a:solidFill>
                  <a:srgbClr val="FFFFFF"/>
                </a:solidFill>
                <a:latin typeface="Century Gothic"/>
                <a:ea typeface="Open Sans"/>
                <a:cs typeface="Open Sans"/>
              </a:rPr>
              <a:t>28th meeting of the Subsidiary Body on Scientific, Technical and Technological Advice</a:t>
            </a:r>
            <a:endParaRPr lang="en-US" sz="3100" dirty="0">
              <a:solidFill>
                <a:srgbClr val="FFFFFF"/>
              </a:solidFill>
              <a:latin typeface="Century Gothic"/>
              <a:ea typeface="Open Sans"/>
              <a:cs typeface="Open Sans"/>
            </a:endParaRPr>
          </a:p>
        </p:txBody>
      </p:sp>
      <p:sp>
        <p:nvSpPr>
          <p:cNvPr id="5" name="Title 1">
            <a:extLst>
              <a:ext uri="{FF2B5EF4-FFF2-40B4-BE49-F238E27FC236}">
                <a16:creationId xmlns:a16="http://schemas.microsoft.com/office/drawing/2014/main" id="{ECD13F58-AC3C-1395-95AA-6F02FF19B723}"/>
              </a:ext>
            </a:extLst>
          </p:cNvPr>
          <p:cNvSpPr txBox="1">
            <a:spLocks/>
          </p:cNvSpPr>
          <p:nvPr/>
        </p:nvSpPr>
        <p:spPr>
          <a:xfrm>
            <a:off x="1205161" y="3903092"/>
            <a:ext cx="9780050" cy="1120710"/>
          </a:xfrm>
          <a:prstGeom prst="rect">
            <a:avLst/>
          </a:prstGeom>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lnSpc>
                <a:spcPct val="150000"/>
              </a:lnSpc>
            </a:pPr>
            <a:r>
              <a:rPr lang="en-CA" sz="3100" b="0" dirty="0">
                <a:solidFill>
                  <a:srgbClr val="FFFFFF"/>
                </a:solidFill>
                <a:latin typeface="Century Gothic"/>
                <a:ea typeface="Open Sans"/>
                <a:cs typeface="Open Sans"/>
              </a:rPr>
              <a:t>27 July – 1 August 2026</a:t>
            </a:r>
          </a:p>
          <a:p>
            <a:pPr algn="ctr">
              <a:lnSpc>
                <a:spcPct val="150000"/>
              </a:lnSpc>
            </a:pPr>
            <a:r>
              <a:rPr lang="en-CA" sz="3100" b="0" dirty="0">
                <a:solidFill>
                  <a:srgbClr val="FFFFFF"/>
                </a:solidFill>
                <a:latin typeface="Century Gothic"/>
                <a:ea typeface="Open Sans"/>
                <a:cs typeface="Open Sans"/>
              </a:rPr>
              <a:t>Nairobi, Kenya</a:t>
            </a:r>
          </a:p>
        </p:txBody>
      </p:sp>
    </p:spTree>
    <p:extLst>
      <p:ext uri="{BB962C8B-B14F-4D97-AF65-F5344CB8AC3E}">
        <p14:creationId xmlns:p14="http://schemas.microsoft.com/office/powerpoint/2010/main" val="31090877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CD9711-1F3C-0F14-2121-633FFD88F9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3D3F09-3E09-27DF-D3B9-FB42E3B21430}"/>
              </a:ext>
            </a:extLst>
          </p:cNvPr>
          <p:cNvSpPr>
            <a:spLocks noGrp="1"/>
          </p:cNvSpPr>
          <p:nvPr>
            <p:ph type="ctrTitle" idx="4294967295"/>
          </p:nvPr>
        </p:nvSpPr>
        <p:spPr>
          <a:xfrm>
            <a:off x="302208" y="895729"/>
            <a:ext cx="9780050" cy="1120710"/>
          </a:xfrm>
          <a:ln>
            <a:noFill/>
          </a:ln>
        </p:spPr>
        <p:txBody>
          <a:bodyPr anchor="ctr">
            <a:normAutofit/>
          </a:bodyPr>
          <a:lstStyle/>
          <a:p>
            <a:r>
              <a:rPr lang="en-CA" sz="2700" b="0" dirty="0">
                <a:solidFill>
                  <a:srgbClr val="009B47"/>
                </a:solidFill>
                <a:latin typeface="Century Gothic"/>
                <a:ea typeface="Open Sans"/>
                <a:cs typeface="Open Sans"/>
              </a:rPr>
              <a:t>28th meeting of the Subsidiary Body on Scientific, Technical and Technological Advice</a:t>
            </a:r>
            <a:endParaRPr lang="en-US" sz="2700" b="0" dirty="0">
              <a:solidFill>
                <a:srgbClr val="009B47"/>
              </a:solidFill>
              <a:latin typeface="Century Gothic"/>
              <a:ea typeface="Open Sans"/>
              <a:cs typeface="Open Sans"/>
            </a:endParaRPr>
          </a:p>
        </p:txBody>
      </p:sp>
      <p:sp>
        <p:nvSpPr>
          <p:cNvPr id="5" name="Rectangle 4">
            <a:extLst>
              <a:ext uri="{FF2B5EF4-FFF2-40B4-BE49-F238E27FC236}">
                <a16:creationId xmlns:a16="http://schemas.microsoft.com/office/drawing/2014/main" id="{EC1FA944-08CE-7682-F7FF-B21397F9894E}"/>
              </a:ext>
            </a:extLst>
          </p:cNvPr>
          <p:cNvSpPr/>
          <p:nvPr/>
        </p:nvSpPr>
        <p:spPr>
          <a:xfrm>
            <a:off x="553" y="2602"/>
            <a:ext cx="12188765" cy="706625"/>
          </a:xfrm>
          <a:prstGeom prst="rect">
            <a:avLst/>
          </a:prstGeom>
          <a:solidFill>
            <a:srgbClr val="1893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E505D67A-6CBC-4E57-8366-6CE4770E7A4D}"/>
              </a:ext>
            </a:extLst>
          </p:cNvPr>
          <p:cNvSpPr txBox="1">
            <a:spLocks/>
          </p:cNvSpPr>
          <p:nvPr/>
        </p:nvSpPr>
        <p:spPr>
          <a:xfrm>
            <a:off x="178288" y="1328"/>
            <a:ext cx="2651409" cy="877891"/>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CA" sz="4400" dirty="0">
                <a:solidFill>
                  <a:schemeClr val="bg1"/>
                </a:solidFill>
                <a:latin typeface="Open Sans"/>
                <a:ea typeface="Open Sans"/>
                <a:cs typeface="Open Sans"/>
              </a:rPr>
              <a:t>SBSTTA 28</a:t>
            </a:r>
          </a:p>
        </p:txBody>
      </p:sp>
      <p:sp>
        <p:nvSpPr>
          <p:cNvPr id="9" name="Subtitle 2">
            <a:extLst>
              <a:ext uri="{FF2B5EF4-FFF2-40B4-BE49-F238E27FC236}">
                <a16:creationId xmlns:a16="http://schemas.microsoft.com/office/drawing/2014/main" id="{62461288-D0AF-ECF9-E007-032A7D0F1A0B}"/>
              </a:ext>
            </a:extLst>
          </p:cNvPr>
          <p:cNvSpPr>
            <a:spLocks noGrp="1"/>
          </p:cNvSpPr>
          <p:nvPr>
            <p:ph type="subTitle" idx="1"/>
          </p:nvPr>
        </p:nvSpPr>
        <p:spPr>
          <a:xfrm>
            <a:off x="303850" y="2014163"/>
            <a:ext cx="9032487" cy="664880"/>
          </a:xfrm>
        </p:spPr>
        <p:txBody>
          <a:bodyPr vert="horz" lIns="90000" tIns="45720" rIns="91440" bIns="45720" rtlCol="0" anchor="t">
            <a:noAutofit/>
          </a:bodyPr>
          <a:lstStyle/>
          <a:p>
            <a:pPr algn="l"/>
            <a:r>
              <a:rPr lang="en-CA" sz="1900" b="1" dirty="0">
                <a:solidFill>
                  <a:srgbClr val="18934F"/>
                </a:solidFill>
                <a:latin typeface="Century Gothic"/>
                <a:ea typeface="Open Sans"/>
                <a:cs typeface="Open Sans"/>
              </a:rPr>
              <a:t>Item 4 - </a:t>
            </a:r>
            <a:r>
              <a:rPr lang="en-US" sz="1900" b="1" dirty="0">
                <a:solidFill>
                  <a:srgbClr val="18934F"/>
                </a:solidFill>
                <a:latin typeface="Century Gothic"/>
                <a:ea typeface="Open Sans"/>
                <a:cs typeface="Open Sans"/>
              </a:rPr>
              <a:t>Matters related to the work </a:t>
            </a:r>
            <a:r>
              <a:rPr lang="en-US" sz="1900" b="1" dirty="0" err="1">
                <a:solidFill>
                  <a:srgbClr val="18934F"/>
                </a:solidFill>
                <a:latin typeface="Century Gothic"/>
                <a:ea typeface="Open Sans"/>
                <a:cs typeface="Open Sans"/>
              </a:rPr>
              <a:t>programme</a:t>
            </a:r>
            <a:r>
              <a:rPr lang="en-US" sz="1900" b="1" dirty="0">
                <a:solidFill>
                  <a:srgbClr val="18934F"/>
                </a:solidFill>
                <a:latin typeface="Century Gothic"/>
                <a:ea typeface="Open Sans"/>
                <a:cs typeface="Open Sans"/>
              </a:rPr>
              <a:t> of the Intergovernmental Science-Policy Platform on Biodiversity and Ecosystem Services</a:t>
            </a:r>
          </a:p>
          <a:p>
            <a:pPr algn="l"/>
            <a:endParaRPr lang="en-CA" sz="1900" dirty="0">
              <a:solidFill>
                <a:srgbClr val="000000"/>
              </a:solidFill>
              <a:latin typeface="Century Gothic"/>
              <a:ea typeface="Open Sans"/>
              <a:cs typeface="Open Sans"/>
            </a:endParaRPr>
          </a:p>
          <a:p>
            <a:pPr algn="l"/>
            <a:endParaRPr lang="en-CA" sz="1900" b="1" dirty="0">
              <a:solidFill>
                <a:srgbClr val="18934F"/>
              </a:solidFill>
              <a:latin typeface="Century Gothic"/>
              <a:ea typeface="Open Sans"/>
              <a:cs typeface="Open Sans"/>
            </a:endParaRPr>
          </a:p>
        </p:txBody>
      </p:sp>
      <p:sp>
        <p:nvSpPr>
          <p:cNvPr id="12" name="TextBox 11">
            <a:extLst>
              <a:ext uri="{FF2B5EF4-FFF2-40B4-BE49-F238E27FC236}">
                <a16:creationId xmlns:a16="http://schemas.microsoft.com/office/drawing/2014/main" id="{2B3E1381-CF14-8C14-6892-ADDB6EC65192}"/>
              </a:ext>
            </a:extLst>
          </p:cNvPr>
          <p:cNvSpPr txBox="1"/>
          <p:nvPr/>
        </p:nvSpPr>
        <p:spPr>
          <a:xfrm>
            <a:off x="302208" y="2679043"/>
            <a:ext cx="11412279"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dirty="0">
                <a:solidFill>
                  <a:srgbClr val="18934F"/>
                </a:solidFill>
                <a:latin typeface="Century Gothic"/>
              </a:rPr>
              <a:t>Background</a:t>
            </a:r>
          </a:p>
          <a:p>
            <a:pPr algn="l"/>
            <a:endParaRPr lang="en-US" dirty="0">
              <a:solidFill>
                <a:srgbClr val="18934F"/>
              </a:solidFill>
              <a:latin typeface="Century Gothic"/>
            </a:endParaRPr>
          </a:p>
          <a:p>
            <a:pPr marL="285750" indent="-285750" algn="l">
              <a:buFont typeface="Arial" panose="020B0604020202020204" pitchFamily="34" charset="0"/>
              <a:buChar char="•"/>
            </a:pPr>
            <a:r>
              <a:rPr lang="en-US" dirty="0">
                <a:solidFill>
                  <a:srgbClr val="18934F"/>
                </a:solidFill>
                <a:latin typeface="Century Gothic"/>
              </a:rPr>
              <a:t>Decision COP 16/11: COP requests SBSTTA to consider the outputs of IPBES when adopted by its Plenary</a:t>
            </a:r>
          </a:p>
          <a:p>
            <a:pPr marL="285750" indent="-285750" algn="l">
              <a:buFont typeface="Arial" panose="020B0604020202020204" pitchFamily="34" charset="0"/>
              <a:buChar char="•"/>
            </a:pPr>
            <a:endParaRPr lang="en-US" dirty="0">
              <a:solidFill>
                <a:srgbClr val="18934F"/>
              </a:solidFill>
              <a:latin typeface="Century Gothic"/>
            </a:endParaRPr>
          </a:p>
          <a:p>
            <a:pPr marL="285750" indent="-285750" algn="l">
              <a:buFont typeface="Arial" panose="020B0604020202020204" pitchFamily="34" charset="0"/>
              <a:buChar char="•"/>
            </a:pPr>
            <a:r>
              <a:rPr lang="en-US" dirty="0">
                <a:solidFill>
                  <a:srgbClr val="18934F"/>
                </a:solidFill>
                <a:latin typeface="Century Gothic"/>
              </a:rPr>
              <a:t>SBSTTA-27 considered findings from the ‘</a:t>
            </a:r>
            <a:r>
              <a:rPr lang="en-US" i="1" dirty="0">
                <a:solidFill>
                  <a:srgbClr val="18934F"/>
                </a:solidFill>
                <a:latin typeface="Century Gothic"/>
              </a:rPr>
              <a:t>nexus</a:t>
            </a:r>
            <a:r>
              <a:rPr lang="en-US" dirty="0">
                <a:solidFill>
                  <a:srgbClr val="18934F"/>
                </a:solidFill>
                <a:latin typeface="Century Gothic"/>
              </a:rPr>
              <a:t>’ and the ‘</a:t>
            </a:r>
            <a:r>
              <a:rPr lang="en-US" i="1" dirty="0">
                <a:solidFill>
                  <a:srgbClr val="18934F"/>
                </a:solidFill>
                <a:latin typeface="Century Gothic"/>
              </a:rPr>
              <a:t>transformative change</a:t>
            </a:r>
            <a:r>
              <a:rPr lang="en-US" dirty="0">
                <a:solidFill>
                  <a:srgbClr val="18934F"/>
                </a:solidFill>
                <a:latin typeface="Century Gothic"/>
              </a:rPr>
              <a:t>’ assessments (adopted at IPBES-11)</a:t>
            </a:r>
          </a:p>
          <a:p>
            <a:pPr marL="285750" indent="-285750" algn="l">
              <a:buFont typeface="Arial" panose="020B0604020202020204" pitchFamily="34" charset="0"/>
              <a:buChar char="•"/>
            </a:pPr>
            <a:endParaRPr lang="en-US" dirty="0">
              <a:solidFill>
                <a:srgbClr val="18934F"/>
              </a:solidFill>
              <a:latin typeface="Century Gothic"/>
            </a:endParaRPr>
          </a:p>
          <a:p>
            <a:pPr marL="285750" indent="-285750" algn="l">
              <a:buFont typeface="Arial" panose="020B0604020202020204" pitchFamily="34" charset="0"/>
              <a:buChar char="•"/>
            </a:pPr>
            <a:r>
              <a:rPr lang="en-US" dirty="0">
                <a:solidFill>
                  <a:srgbClr val="18934F"/>
                </a:solidFill>
                <a:latin typeface="Century Gothic"/>
              </a:rPr>
              <a:t>IPBES-12 adopted the summary for policymakers of the </a:t>
            </a:r>
            <a:r>
              <a:rPr lang="en-US" i="1" dirty="0">
                <a:solidFill>
                  <a:srgbClr val="18934F"/>
                </a:solidFill>
                <a:latin typeface="Century Gothic"/>
              </a:rPr>
              <a:t>methodological assessment of the impact and dependence of business on biodiversity and nature’s contribution to people</a:t>
            </a:r>
          </a:p>
        </p:txBody>
      </p:sp>
    </p:spTree>
    <p:extLst>
      <p:ext uri="{BB962C8B-B14F-4D97-AF65-F5344CB8AC3E}">
        <p14:creationId xmlns:p14="http://schemas.microsoft.com/office/powerpoint/2010/main" val="7503051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FD0FEB-EB93-A526-A9ED-049C006431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B562E9-0062-60C1-8E6F-50F2AD7B5B4E}"/>
              </a:ext>
            </a:extLst>
          </p:cNvPr>
          <p:cNvSpPr>
            <a:spLocks noGrp="1"/>
          </p:cNvSpPr>
          <p:nvPr>
            <p:ph type="ctrTitle" idx="4294967295"/>
          </p:nvPr>
        </p:nvSpPr>
        <p:spPr>
          <a:xfrm>
            <a:off x="302208" y="895729"/>
            <a:ext cx="9780050" cy="1120710"/>
          </a:xfrm>
          <a:ln>
            <a:noFill/>
          </a:ln>
        </p:spPr>
        <p:txBody>
          <a:bodyPr anchor="ctr">
            <a:normAutofit/>
          </a:bodyPr>
          <a:lstStyle/>
          <a:p>
            <a:r>
              <a:rPr lang="en-CA" sz="2700" b="0" dirty="0">
                <a:solidFill>
                  <a:srgbClr val="009B47"/>
                </a:solidFill>
                <a:latin typeface="Century Gothic"/>
                <a:ea typeface="Open Sans"/>
                <a:cs typeface="Open Sans"/>
              </a:rPr>
              <a:t>28th meeting of the Subsidiary Body on Scientific, Technical and Technological Advice</a:t>
            </a:r>
            <a:endParaRPr lang="en-US" sz="2700" b="0" dirty="0">
              <a:solidFill>
                <a:srgbClr val="009B47"/>
              </a:solidFill>
              <a:latin typeface="Century Gothic"/>
              <a:ea typeface="Open Sans"/>
              <a:cs typeface="Open Sans"/>
            </a:endParaRPr>
          </a:p>
        </p:txBody>
      </p:sp>
      <p:sp>
        <p:nvSpPr>
          <p:cNvPr id="5" name="Rectangle 4">
            <a:extLst>
              <a:ext uri="{FF2B5EF4-FFF2-40B4-BE49-F238E27FC236}">
                <a16:creationId xmlns:a16="http://schemas.microsoft.com/office/drawing/2014/main" id="{5E420FD0-033B-FF58-1DF3-4EFCA7CB8307}"/>
              </a:ext>
            </a:extLst>
          </p:cNvPr>
          <p:cNvSpPr/>
          <p:nvPr/>
        </p:nvSpPr>
        <p:spPr>
          <a:xfrm>
            <a:off x="553" y="2602"/>
            <a:ext cx="12188765" cy="706625"/>
          </a:xfrm>
          <a:prstGeom prst="rect">
            <a:avLst/>
          </a:prstGeom>
          <a:solidFill>
            <a:srgbClr val="1893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946B787D-9B03-FFF4-C294-4768B2A4B21A}"/>
              </a:ext>
            </a:extLst>
          </p:cNvPr>
          <p:cNvSpPr txBox="1">
            <a:spLocks/>
          </p:cNvSpPr>
          <p:nvPr/>
        </p:nvSpPr>
        <p:spPr>
          <a:xfrm>
            <a:off x="178288" y="1328"/>
            <a:ext cx="2651409" cy="877891"/>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CA" sz="4400" dirty="0">
                <a:solidFill>
                  <a:schemeClr val="bg1"/>
                </a:solidFill>
                <a:latin typeface="Open Sans"/>
                <a:ea typeface="Open Sans"/>
                <a:cs typeface="Open Sans"/>
              </a:rPr>
              <a:t>SBSTTA 28</a:t>
            </a:r>
          </a:p>
        </p:txBody>
      </p:sp>
      <p:sp>
        <p:nvSpPr>
          <p:cNvPr id="9" name="Subtitle 2">
            <a:extLst>
              <a:ext uri="{FF2B5EF4-FFF2-40B4-BE49-F238E27FC236}">
                <a16:creationId xmlns:a16="http://schemas.microsoft.com/office/drawing/2014/main" id="{D9FC7F91-9674-7CDF-18BE-D2B71E1CAEB1}"/>
              </a:ext>
            </a:extLst>
          </p:cNvPr>
          <p:cNvSpPr>
            <a:spLocks noGrp="1"/>
          </p:cNvSpPr>
          <p:nvPr>
            <p:ph type="subTitle" idx="1"/>
          </p:nvPr>
        </p:nvSpPr>
        <p:spPr>
          <a:xfrm>
            <a:off x="303850" y="2014163"/>
            <a:ext cx="9032487" cy="664880"/>
          </a:xfrm>
        </p:spPr>
        <p:txBody>
          <a:bodyPr vert="horz" lIns="90000" tIns="45720" rIns="91440" bIns="45720" rtlCol="0" anchor="t">
            <a:noAutofit/>
          </a:bodyPr>
          <a:lstStyle/>
          <a:p>
            <a:pPr algn="l"/>
            <a:r>
              <a:rPr lang="en-CA" sz="1900" b="1" dirty="0">
                <a:solidFill>
                  <a:srgbClr val="18934F"/>
                </a:solidFill>
                <a:latin typeface="Century Gothic"/>
                <a:ea typeface="Open Sans"/>
                <a:cs typeface="Open Sans"/>
              </a:rPr>
              <a:t>Item 4 - </a:t>
            </a:r>
            <a:r>
              <a:rPr lang="en-US" sz="1900" b="1" dirty="0">
                <a:solidFill>
                  <a:srgbClr val="18934F"/>
                </a:solidFill>
                <a:latin typeface="Century Gothic"/>
                <a:ea typeface="Open Sans"/>
                <a:cs typeface="Open Sans"/>
              </a:rPr>
              <a:t>Matters related to the work </a:t>
            </a:r>
            <a:r>
              <a:rPr lang="en-US" sz="1900" b="1" dirty="0" err="1">
                <a:solidFill>
                  <a:srgbClr val="18934F"/>
                </a:solidFill>
                <a:latin typeface="Century Gothic"/>
                <a:ea typeface="Open Sans"/>
                <a:cs typeface="Open Sans"/>
              </a:rPr>
              <a:t>programme</a:t>
            </a:r>
            <a:r>
              <a:rPr lang="en-US" sz="1900" b="1" dirty="0">
                <a:solidFill>
                  <a:srgbClr val="18934F"/>
                </a:solidFill>
                <a:latin typeface="Century Gothic"/>
                <a:ea typeface="Open Sans"/>
                <a:cs typeface="Open Sans"/>
              </a:rPr>
              <a:t> of the Intergovernmental Science-Policy Platform on Biodiversity and Ecosystem Services</a:t>
            </a:r>
          </a:p>
          <a:p>
            <a:pPr algn="l"/>
            <a:endParaRPr lang="en-CA" sz="1900" dirty="0">
              <a:solidFill>
                <a:srgbClr val="000000"/>
              </a:solidFill>
              <a:latin typeface="Century Gothic"/>
              <a:ea typeface="Open Sans"/>
              <a:cs typeface="Open Sans"/>
            </a:endParaRPr>
          </a:p>
          <a:p>
            <a:pPr algn="l"/>
            <a:endParaRPr lang="en-CA" sz="1900" b="1" dirty="0">
              <a:solidFill>
                <a:srgbClr val="18934F"/>
              </a:solidFill>
              <a:latin typeface="Century Gothic"/>
              <a:ea typeface="Open Sans"/>
              <a:cs typeface="Open Sans"/>
            </a:endParaRPr>
          </a:p>
        </p:txBody>
      </p:sp>
      <p:sp>
        <p:nvSpPr>
          <p:cNvPr id="12" name="TextBox 11">
            <a:extLst>
              <a:ext uri="{FF2B5EF4-FFF2-40B4-BE49-F238E27FC236}">
                <a16:creationId xmlns:a16="http://schemas.microsoft.com/office/drawing/2014/main" id="{B12C60FB-2B2D-6CD5-2C30-2AE9C2F6B18E}"/>
              </a:ext>
            </a:extLst>
          </p:cNvPr>
          <p:cNvSpPr txBox="1"/>
          <p:nvPr/>
        </p:nvSpPr>
        <p:spPr>
          <a:xfrm>
            <a:off x="302208" y="2679043"/>
            <a:ext cx="11412279"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dirty="0">
                <a:solidFill>
                  <a:srgbClr val="18934F"/>
                </a:solidFill>
                <a:latin typeface="Century Gothic"/>
              </a:rPr>
              <a:t>The presession document contains:</a:t>
            </a:r>
          </a:p>
          <a:p>
            <a:pPr algn="l"/>
            <a:endParaRPr lang="en-US" dirty="0">
              <a:solidFill>
                <a:srgbClr val="18934F"/>
              </a:solidFill>
              <a:latin typeface="Century Gothic"/>
            </a:endParaRPr>
          </a:p>
          <a:p>
            <a:pPr marL="285750" indent="-285750" algn="l">
              <a:buFont typeface="Arial" panose="020B0604020202020204" pitchFamily="34" charset="0"/>
              <a:buChar char="•"/>
            </a:pPr>
            <a:r>
              <a:rPr lang="en-US" dirty="0">
                <a:solidFill>
                  <a:srgbClr val="18934F"/>
                </a:solidFill>
                <a:latin typeface="Century Gothic"/>
              </a:rPr>
              <a:t>An overview of the recently adopted deliverables of IPBES</a:t>
            </a:r>
          </a:p>
          <a:p>
            <a:pPr marL="285750" indent="-285750" algn="l">
              <a:buFont typeface="Arial" panose="020B0604020202020204" pitchFamily="34" charset="0"/>
              <a:buChar char="•"/>
            </a:pPr>
            <a:endParaRPr lang="en-US" dirty="0">
              <a:solidFill>
                <a:srgbClr val="18934F"/>
              </a:solidFill>
              <a:latin typeface="Century Gothic"/>
            </a:endParaRPr>
          </a:p>
          <a:p>
            <a:pPr marL="285750" indent="-285750" algn="l">
              <a:buFont typeface="Arial" panose="020B0604020202020204" pitchFamily="34" charset="0"/>
              <a:buChar char="•"/>
            </a:pPr>
            <a:r>
              <a:rPr lang="en-US" dirty="0">
                <a:solidFill>
                  <a:srgbClr val="18934F"/>
                </a:solidFill>
                <a:latin typeface="Century Gothic"/>
              </a:rPr>
              <a:t>A review of the summary for policymakers of the ‘</a:t>
            </a:r>
            <a:r>
              <a:rPr lang="en-US" i="1" dirty="0">
                <a:solidFill>
                  <a:srgbClr val="18934F"/>
                </a:solidFill>
                <a:latin typeface="Century Gothic"/>
              </a:rPr>
              <a:t>business and biodiversity</a:t>
            </a:r>
            <a:r>
              <a:rPr lang="en-US" dirty="0">
                <a:solidFill>
                  <a:srgbClr val="18934F"/>
                </a:solidFill>
                <a:latin typeface="Century Gothic"/>
              </a:rPr>
              <a:t>’ assessment and their implications for the work under the Convention</a:t>
            </a:r>
          </a:p>
          <a:p>
            <a:pPr marL="285750" indent="-285750" algn="l">
              <a:buFont typeface="Arial" panose="020B0604020202020204" pitchFamily="34" charset="0"/>
              <a:buChar char="•"/>
            </a:pPr>
            <a:endParaRPr lang="en-US" dirty="0">
              <a:solidFill>
                <a:srgbClr val="18934F"/>
              </a:solidFill>
              <a:latin typeface="Century Gothic"/>
            </a:endParaRPr>
          </a:p>
          <a:p>
            <a:pPr marL="285750" indent="-285750" algn="l">
              <a:buFont typeface="Arial" panose="020B0604020202020204" pitchFamily="34" charset="0"/>
              <a:buChar char="•"/>
            </a:pPr>
            <a:r>
              <a:rPr lang="en-US" dirty="0">
                <a:solidFill>
                  <a:srgbClr val="18934F"/>
                </a:solidFill>
                <a:latin typeface="Century Gothic"/>
              </a:rPr>
              <a:t>A summary of collaboration between IPBES and the Secretariat</a:t>
            </a:r>
          </a:p>
          <a:p>
            <a:pPr marL="285750" indent="-285750" algn="l">
              <a:buFont typeface="Arial" panose="020B0604020202020204" pitchFamily="34" charset="0"/>
              <a:buChar char="•"/>
            </a:pPr>
            <a:endParaRPr lang="en-US" dirty="0">
              <a:solidFill>
                <a:srgbClr val="18934F"/>
              </a:solidFill>
              <a:latin typeface="Century Gothic"/>
            </a:endParaRPr>
          </a:p>
          <a:p>
            <a:pPr marL="285750" indent="-285750" algn="l">
              <a:buFont typeface="Arial" panose="020B0604020202020204" pitchFamily="34" charset="0"/>
              <a:buChar char="•"/>
            </a:pPr>
            <a:r>
              <a:rPr lang="en-US" dirty="0">
                <a:solidFill>
                  <a:srgbClr val="18934F"/>
                </a:solidFill>
                <a:latin typeface="Century Gothic"/>
              </a:rPr>
              <a:t>Draft recommendations</a:t>
            </a:r>
          </a:p>
        </p:txBody>
      </p:sp>
    </p:spTree>
    <p:extLst>
      <p:ext uri="{BB962C8B-B14F-4D97-AF65-F5344CB8AC3E}">
        <p14:creationId xmlns:p14="http://schemas.microsoft.com/office/powerpoint/2010/main" val="11754640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1531A3-92A0-0E0E-138D-0D5BE9D95A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BBD807-8547-5610-6B5D-4E487EAD9090}"/>
              </a:ext>
            </a:extLst>
          </p:cNvPr>
          <p:cNvSpPr>
            <a:spLocks noGrp="1"/>
          </p:cNvSpPr>
          <p:nvPr>
            <p:ph type="ctrTitle" idx="4294967295"/>
          </p:nvPr>
        </p:nvSpPr>
        <p:spPr>
          <a:xfrm>
            <a:off x="302208" y="895729"/>
            <a:ext cx="9780050" cy="1120710"/>
          </a:xfrm>
          <a:ln>
            <a:noFill/>
          </a:ln>
        </p:spPr>
        <p:txBody>
          <a:bodyPr anchor="ctr">
            <a:normAutofit/>
          </a:bodyPr>
          <a:lstStyle/>
          <a:p>
            <a:r>
              <a:rPr lang="en-CA" sz="2700" b="0" dirty="0">
                <a:solidFill>
                  <a:srgbClr val="009B47"/>
                </a:solidFill>
                <a:latin typeface="Century Gothic"/>
                <a:ea typeface="Open Sans"/>
                <a:cs typeface="Open Sans"/>
              </a:rPr>
              <a:t>28th meeting of the Subsidiary Body on Scientific, Technical and Technological Advice</a:t>
            </a:r>
            <a:endParaRPr lang="en-US" sz="2700" b="0" dirty="0">
              <a:solidFill>
                <a:srgbClr val="009B47"/>
              </a:solidFill>
              <a:latin typeface="Century Gothic"/>
              <a:ea typeface="Open Sans"/>
              <a:cs typeface="Open Sans"/>
            </a:endParaRPr>
          </a:p>
        </p:txBody>
      </p:sp>
      <p:sp>
        <p:nvSpPr>
          <p:cNvPr id="5" name="Rectangle 4">
            <a:extLst>
              <a:ext uri="{FF2B5EF4-FFF2-40B4-BE49-F238E27FC236}">
                <a16:creationId xmlns:a16="http://schemas.microsoft.com/office/drawing/2014/main" id="{F55ABB6C-346A-6585-B27C-60FB0FD1B5A9}"/>
              </a:ext>
            </a:extLst>
          </p:cNvPr>
          <p:cNvSpPr/>
          <p:nvPr/>
        </p:nvSpPr>
        <p:spPr>
          <a:xfrm>
            <a:off x="553" y="2602"/>
            <a:ext cx="12188765" cy="706625"/>
          </a:xfrm>
          <a:prstGeom prst="rect">
            <a:avLst/>
          </a:prstGeom>
          <a:solidFill>
            <a:srgbClr val="1893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FCAF4BCF-9B0E-7424-DC96-88070329D231}"/>
              </a:ext>
            </a:extLst>
          </p:cNvPr>
          <p:cNvSpPr txBox="1">
            <a:spLocks/>
          </p:cNvSpPr>
          <p:nvPr/>
        </p:nvSpPr>
        <p:spPr>
          <a:xfrm>
            <a:off x="178288" y="1328"/>
            <a:ext cx="2651409" cy="877891"/>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CA" sz="4400" dirty="0">
                <a:solidFill>
                  <a:schemeClr val="bg1"/>
                </a:solidFill>
                <a:latin typeface="Open Sans"/>
                <a:ea typeface="Open Sans"/>
                <a:cs typeface="Open Sans"/>
              </a:rPr>
              <a:t>SBSTTA 28</a:t>
            </a:r>
          </a:p>
        </p:txBody>
      </p:sp>
      <p:sp>
        <p:nvSpPr>
          <p:cNvPr id="9" name="Subtitle 2">
            <a:extLst>
              <a:ext uri="{FF2B5EF4-FFF2-40B4-BE49-F238E27FC236}">
                <a16:creationId xmlns:a16="http://schemas.microsoft.com/office/drawing/2014/main" id="{0434AE6F-614E-3EC4-8BFA-3F146C941699}"/>
              </a:ext>
            </a:extLst>
          </p:cNvPr>
          <p:cNvSpPr>
            <a:spLocks noGrp="1"/>
          </p:cNvSpPr>
          <p:nvPr>
            <p:ph type="subTitle" idx="1"/>
          </p:nvPr>
        </p:nvSpPr>
        <p:spPr>
          <a:xfrm>
            <a:off x="303850" y="2014163"/>
            <a:ext cx="9032487" cy="664880"/>
          </a:xfrm>
        </p:spPr>
        <p:txBody>
          <a:bodyPr vert="horz" lIns="90000" tIns="45720" rIns="91440" bIns="45720" rtlCol="0" anchor="t">
            <a:noAutofit/>
          </a:bodyPr>
          <a:lstStyle/>
          <a:p>
            <a:pPr algn="l"/>
            <a:r>
              <a:rPr lang="en-CA" sz="1900" b="1" dirty="0">
                <a:solidFill>
                  <a:srgbClr val="18934F"/>
                </a:solidFill>
                <a:latin typeface="Century Gothic"/>
                <a:ea typeface="Open Sans"/>
                <a:cs typeface="Open Sans"/>
              </a:rPr>
              <a:t>Item 4 - </a:t>
            </a:r>
            <a:r>
              <a:rPr lang="en-US" sz="1900" b="1" dirty="0">
                <a:solidFill>
                  <a:srgbClr val="18934F"/>
                </a:solidFill>
                <a:latin typeface="Century Gothic"/>
                <a:ea typeface="Open Sans"/>
                <a:cs typeface="Open Sans"/>
              </a:rPr>
              <a:t>Matters related to the work </a:t>
            </a:r>
            <a:r>
              <a:rPr lang="en-US" sz="1900" b="1" dirty="0" err="1">
                <a:solidFill>
                  <a:srgbClr val="18934F"/>
                </a:solidFill>
                <a:latin typeface="Century Gothic"/>
                <a:ea typeface="Open Sans"/>
                <a:cs typeface="Open Sans"/>
              </a:rPr>
              <a:t>programme</a:t>
            </a:r>
            <a:r>
              <a:rPr lang="en-US" sz="1900" b="1" dirty="0">
                <a:solidFill>
                  <a:srgbClr val="18934F"/>
                </a:solidFill>
                <a:latin typeface="Century Gothic"/>
                <a:ea typeface="Open Sans"/>
                <a:cs typeface="Open Sans"/>
              </a:rPr>
              <a:t> of the Intergovernmental Science-Policy Platform on Biodiversity and Ecosystem Services</a:t>
            </a:r>
          </a:p>
          <a:p>
            <a:pPr algn="l"/>
            <a:endParaRPr lang="en-CA" sz="1900" dirty="0">
              <a:solidFill>
                <a:srgbClr val="000000"/>
              </a:solidFill>
              <a:latin typeface="Century Gothic"/>
              <a:ea typeface="Open Sans"/>
              <a:cs typeface="Open Sans"/>
            </a:endParaRPr>
          </a:p>
          <a:p>
            <a:pPr algn="l"/>
            <a:endParaRPr lang="en-CA" sz="1900" b="1" dirty="0">
              <a:solidFill>
                <a:srgbClr val="18934F"/>
              </a:solidFill>
              <a:latin typeface="Century Gothic"/>
              <a:ea typeface="Open Sans"/>
              <a:cs typeface="Open Sans"/>
            </a:endParaRPr>
          </a:p>
        </p:txBody>
      </p:sp>
      <p:sp>
        <p:nvSpPr>
          <p:cNvPr id="12" name="TextBox 11">
            <a:extLst>
              <a:ext uri="{FF2B5EF4-FFF2-40B4-BE49-F238E27FC236}">
                <a16:creationId xmlns:a16="http://schemas.microsoft.com/office/drawing/2014/main" id="{6FBE008E-15D3-A012-B15F-3EAE54537E40}"/>
              </a:ext>
            </a:extLst>
          </p:cNvPr>
          <p:cNvSpPr txBox="1"/>
          <p:nvPr/>
        </p:nvSpPr>
        <p:spPr>
          <a:xfrm>
            <a:off x="302208" y="2679043"/>
            <a:ext cx="11412279"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dirty="0">
                <a:solidFill>
                  <a:srgbClr val="18934F"/>
                </a:solidFill>
                <a:latin typeface="Century Gothic"/>
              </a:rPr>
              <a:t>Summary of key findings:</a:t>
            </a:r>
          </a:p>
          <a:p>
            <a:pPr algn="l"/>
            <a:endParaRPr lang="en-US" dirty="0">
              <a:solidFill>
                <a:srgbClr val="18934F"/>
              </a:solidFill>
              <a:latin typeface="Century Gothic"/>
            </a:endParaRPr>
          </a:p>
          <a:p>
            <a:pPr algn="l"/>
            <a:r>
              <a:rPr lang="en-US" dirty="0">
                <a:solidFill>
                  <a:srgbClr val="18934F"/>
                </a:solidFill>
                <a:latin typeface="Century Gothic"/>
              </a:rPr>
              <a:t>The IPBES assessment is particularly relevant to GBF target 15 but it also addresses:</a:t>
            </a:r>
          </a:p>
          <a:p>
            <a:pPr marL="285750" indent="-285750" algn="l">
              <a:buFont typeface="Arial" panose="020B0604020202020204" pitchFamily="34" charset="0"/>
              <a:buChar char="•"/>
            </a:pPr>
            <a:r>
              <a:rPr lang="en-US" dirty="0">
                <a:solidFill>
                  <a:srgbClr val="18934F"/>
                </a:solidFill>
                <a:latin typeface="Century Gothic"/>
              </a:rPr>
              <a:t>The role of businesses in safeguarding biodiversity and in driving its loss,</a:t>
            </a:r>
          </a:p>
          <a:p>
            <a:pPr marL="285750" indent="-285750" algn="l">
              <a:buFont typeface="Arial" panose="020B0604020202020204" pitchFamily="34" charset="0"/>
              <a:buChar char="•"/>
            </a:pPr>
            <a:r>
              <a:rPr lang="en-US" dirty="0">
                <a:solidFill>
                  <a:srgbClr val="18934F"/>
                </a:solidFill>
                <a:latin typeface="Century Gothic"/>
              </a:rPr>
              <a:t>The role of business disclosure, transparency and accountability in supporting implementation and monitoring,</a:t>
            </a:r>
          </a:p>
          <a:p>
            <a:pPr marL="285750" indent="-285750" algn="l">
              <a:buFont typeface="Arial" panose="020B0604020202020204" pitchFamily="34" charset="0"/>
              <a:buChar char="•"/>
            </a:pPr>
            <a:r>
              <a:rPr lang="en-US" dirty="0">
                <a:solidFill>
                  <a:srgbClr val="18934F"/>
                </a:solidFill>
                <a:latin typeface="Century Gothic"/>
              </a:rPr>
              <a:t>Potential actions, including actions that businesses can take to assess their impacts and dependencies on biodiversity,</a:t>
            </a:r>
          </a:p>
          <a:p>
            <a:pPr marL="285750" indent="-285750" algn="l">
              <a:buFont typeface="Arial" panose="020B0604020202020204" pitchFamily="34" charset="0"/>
              <a:buChar char="•"/>
            </a:pPr>
            <a:r>
              <a:rPr lang="en-US" dirty="0">
                <a:solidFill>
                  <a:srgbClr val="18934F"/>
                </a:solidFill>
                <a:latin typeface="Century Gothic"/>
              </a:rPr>
              <a:t>Ways for businesses to assess risks and impacts on biodiversity,</a:t>
            </a:r>
          </a:p>
          <a:p>
            <a:pPr marL="285750" indent="-285750" algn="l">
              <a:buFont typeface="Arial" panose="020B0604020202020204" pitchFamily="34" charset="0"/>
              <a:buChar char="•"/>
            </a:pPr>
            <a:r>
              <a:rPr lang="en-US" dirty="0">
                <a:solidFill>
                  <a:srgbClr val="18934F"/>
                </a:solidFill>
                <a:latin typeface="Century Gothic"/>
              </a:rPr>
              <a:t>Knowledge gaps</a:t>
            </a:r>
          </a:p>
        </p:txBody>
      </p:sp>
    </p:spTree>
    <p:extLst>
      <p:ext uri="{BB962C8B-B14F-4D97-AF65-F5344CB8AC3E}">
        <p14:creationId xmlns:p14="http://schemas.microsoft.com/office/powerpoint/2010/main" val="42315032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C66D0B-F438-B240-0F52-A651508910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F975C8-8005-2E64-D05B-AEC6E8969C4E}"/>
              </a:ext>
            </a:extLst>
          </p:cNvPr>
          <p:cNvSpPr>
            <a:spLocks noGrp="1"/>
          </p:cNvSpPr>
          <p:nvPr>
            <p:ph type="ctrTitle" idx="4294967295"/>
          </p:nvPr>
        </p:nvSpPr>
        <p:spPr>
          <a:xfrm>
            <a:off x="302208" y="895729"/>
            <a:ext cx="9780050" cy="1120710"/>
          </a:xfrm>
          <a:ln>
            <a:noFill/>
          </a:ln>
        </p:spPr>
        <p:txBody>
          <a:bodyPr anchor="ctr">
            <a:normAutofit/>
          </a:bodyPr>
          <a:lstStyle/>
          <a:p>
            <a:r>
              <a:rPr lang="en-CA" sz="2700" b="0" dirty="0">
                <a:solidFill>
                  <a:srgbClr val="009B47"/>
                </a:solidFill>
                <a:latin typeface="Century Gothic"/>
                <a:ea typeface="Open Sans"/>
                <a:cs typeface="Open Sans"/>
              </a:rPr>
              <a:t>28th meeting of the Subsidiary Body on Scientific, Technical and Technological Advice</a:t>
            </a:r>
            <a:endParaRPr lang="en-US" sz="2700" b="0" dirty="0">
              <a:solidFill>
                <a:srgbClr val="009B47"/>
              </a:solidFill>
              <a:latin typeface="Century Gothic"/>
              <a:ea typeface="Open Sans"/>
              <a:cs typeface="Open Sans"/>
            </a:endParaRPr>
          </a:p>
        </p:txBody>
      </p:sp>
      <p:sp>
        <p:nvSpPr>
          <p:cNvPr id="5" name="Rectangle 4">
            <a:extLst>
              <a:ext uri="{FF2B5EF4-FFF2-40B4-BE49-F238E27FC236}">
                <a16:creationId xmlns:a16="http://schemas.microsoft.com/office/drawing/2014/main" id="{F728760D-73E1-E78D-CC0D-A7C1B86EAC04}"/>
              </a:ext>
            </a:extLst>
          </p:cNvPr>
          <p:cNvSpPr/>
          <p:nvPr/>
        </p:nvSpPr>
        <p:spPr>
          <a:xfrm>
            <a:off x="553" y="2602"/>
            <a:ext cx="12188765" cy="706625"/>
          </a:xfrm>
          <a:prstGeom prst="rect">
            <a:avLst/>
          </a:prstGeom>
          <a:solidFill>
            <a:srgbClr val="1893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8044A0F3-02EC-A954-AF93-1F8AD8720F93}"/>
              </a:ext>
            </a:extLst>
          </p:cNvPr>
          <p:cNvSpPr txBox="1">
            <a:spLocks/>
          </p:cNvSpPr>
          <p:nvPr/>
        </p:nvSpPr>
        <p:spPr>
          <a:xfrm>
            <a:off x="178288" y="1328"/>
            <a:ext cx="2651409" cy="877891"/>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CA" sz="4400" dirty="0">
                <a:solidFill>
                  <a:schemeClr val="bg1"/>
                </a:solidFill>
                <a:latin typeface="Open Sans"/>
                <a:ea typeface="Open Sans"/>
                <a:cs typeface="Open Sans"/>
              </a:rPr>
              <a:t>SBSTTA 28</a:t>
            </a:r>
          </a:p>
        </p:txBody>
      </p:sp>
      <p:sp>
        <p:nvSpPr>
          <p:cNvPr id="9" name="Subtitle 2">
            <a:extLst>
              <a:ext uri="{FF2B5EF4-FFF2-40B4-BE49-F238E27FC236}">
                <a16:creationId xmlns:a16="http://schemas.microsoft.com/office/drawing/2014/main" id="{0450824A-8287-67FE-6249-B1A916B554F0}"/>
              </a:ext>
            </a:extLst>
          </p:cNvPr>
          <p:cNvSpPr>
            <a:spLocks noGrp="1"/>
          </p:cNvSpPr>
          <p:nvPr>
            <p:ph type="subTitle" idx="1"/>
          </p:nvPr>
        </p:nvSpPr>
        <p:spPr>
          <a:xfrm>
            <a:off x="303850" y="2014163"/>
            <a:ext cx="9032487" cy="664880"/>
          </a:xfrm>
        </p:spPr>
        <p:txBody>
          <a:bodyPr vert="horz" lIns="90000" tIns="45720" rIns="91440" bIns="45720" rtlCol="0" anchor="t">
            <a:noAutofit/>
          </a:bodyPr>
          <a:lstStyle/>
          <a:p>
            <a:pPr algn="l"/>
            <a:r>
              <a:rPr lang="en-CA" sz="1900" b="1" dirty="0">
                <a:solidFill>
                  <a:srgbClr val="18934F"/>
                </a:solidFill>
                <a:latin typeface="Century Gothic"/>
                <a:ea typeface="Open Sans"/>
                <a:cs typeface="Open Sans"/>
              </a:rPr>
              <a:t>Item 4 - </a:t>
            </a:r>
            <a:r>
              <a:rPr lang="en-US" sz="1900" b="1" dirty="0">
                <a:solidFill>
                  <a:srgbClr val="18934F"/>
                </a:solidFill>
                <a:latin typeface="Century Gothic"/>
                <a:ea typeface="Open Sans"/>
                <a:cs typeface="Open Sans"/>
              </a:rPr>
              <a:t>Matters related to the work </a:t>
            </a:r>
            <a:r>
              <a:rPr lang="en-US" sz="1900" b="1" dirty="0" err="1">
                <a:solidFill>
                  <a:srgbClr val="18934F"/>
                </a:solidFill>
                <a:latin typeface="Century Gothic"/>
                <a:ea typeface="Open Sans"/>
                <a:cs typeface="Open Sans"/>
              </a:rPr>
              <a:t>programme</a:t>
            </a:r>
            <a:r>
              <a:rPr lang="en-US" sz="1900" b="1" dirty="0">
                <a:solidFill>
                  <a:srgbClr val="18934F"/>
                </a:solidFill>
                <a:latin typeface="Century Gothic"/>
                <a:ea typeface="Open Sans"/>
                <a:cs typeface="Open Sans"/>
              </a:rPr>
              <a:t> of the Intergovernmental Science-Policy Platform on Biodiversity and Ecosystem Services</a:t>
            </a:r>
          </a:p>
          <a:p>
            <a:pPr algn="l"/>
            <a:endParaRPr lang="en-CA" sz="1900" dirty="0">
              <a:solidFill>
                <a:srgbClr val="000000"/>
              </a:solidFill>
              <a:latin typeface="Century Gothic"/>
              <a:ea typeface="Open Sans"/>
              <a:cs typeface="Open Sans"/>
            </a:endParaRPr>
          </a:p>
          <a:p>
            <a:pPr algn="l"/>
            <a:endParaRPr lang="en-CA" sz="1900" b="1" dirty="0">
              <a:solidFill>
                <a:srgbClr val="18934F"/>
              </a:solidFill>
              <a:latin typeface="Century Gothic"/>
              <a:ea typeface="Open Sans"/>
              <a:cs typeface="Open Sans"/>
            </a:endParaRPr>
          </a:p>
        </p:txBody>
      </p:sp>
      <p:sp>
        <p:nvSpPr>
          <p:cNvPr id="12" name="TextBox 11">
            <a:extLst>
              <a:ext uri="{FF2B5EF4-FFF2-40B4-BE49-F238E27FC236}">
                <a16:creationId xmlns:a16="http://schemas.microsoft.com/office/drawing/2014/main" id="{0182CBF8-9F99-5C82-86B0-A83FBCBD9404}"/>
              </a:ext>
            </a:extLst>
          </p:cNvPr>
          <p:cNvSpPr txBox="1"/>
          <p:nvPr/>
        </p:nvSpPr>
        <p:spPr>
          <a:xfrm>
            <a:off x="302208" y="2679043"/>
            <a:ext cx="11412279"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dirty="0">
                <a:solidFill>
                  <a:srgbClr val="18934F"/>
                </a:solidFill>
                <a:latin typeface="Century Gothic"/>
              </a:rPr>
              <a:t>Summary of the draft recommendations:</a:t>
            </a:r>
          </a:p>
          <a:p>
            <a:pPr algn="l"/>
            <a:endParaRPr lang="en-US" dirty="0">
              <a:solidFill>
                <a:srgbClr val="18934F"/>
              </a:solidFill>
              <a:latin typeface="Century Gothic"/>
            </a:endParaRPr>
          </a:p>
          <a:p>
            <a:pPr marL="285750" indent="-285750" algn="l">
              <a:buFont typeface="Arial" panose="020B0604020202020204" pitchFamily="34" charset="0"/>
              <a:buChar char="•"/>
            </a:pPr>
            <a:r>
              <a:rPr lang="en-US" dirty="0">
                <a:solidFill>
                  <a:srgbClr val="18934F"/>
                </a:solidFill>
                <a:latin typeface="Century Gothic"/>
              </a:rPr>
              <a:t>Encourage Parties to use the findings of the assessment, provide or enhance enabling environments for sustainable business practices, identify and address knowledge gaps and strengthen engagement and collaboration with business and financial sectors,</a:t>
            </a:r>
          </a:p>
          <a:p>
            <a:pPr marL="285750" indent="-285750" algn="l">
              <a:buFont typeface="Arial" panose="020B0604020202020204" pitchFamily="34" charset="0"/>
              <a:buChar char="•"/>
            </a:pPr>
            <a:endParaRPr lang="en-US" dirty="0">
              <a:solidFill>
                <a:srgbClr val="18934F"/>
              </a:solidFill>
              <a:latin typeface="Century Gothic"/>
            </a:endParaRPr>
          </a:p>
          <a:p>
            <a:pPr marL="285750" indent="-285750" algn="l">
              <a:buFont typeface="Arial" panose="020B0604020202020204" pitchFamily="34" charset="0"/>
              <a:buChar char="•"/>
            </a:pPr>
            <a:r>
              <a:rPr lang="en-US" dirty="0">
                <a:solidFill>
                  <a:srgbClr val="18934F"/>
                </a:solidFill>
                <a:latin typeface="Century Gothic"/>
              </a:rPr>
              <a:t>Encourage business and financial actors to measure and manage their impacts and dependencies on biodiversity</a:t>
            </a:r>
          </a:p>
          <a:p>
            <a:pPr marL="285750" indent="-285750" algn="l">
              <a:buFont typeface="Arial" panose="020B0604020202020204" pitchFamily="34" charset="0"/>
              <a:buChar char="•"/>
            </a:pPr>
            <a:endParaRPr lang="en-US" dirty="0">
              <a:solidFill>
                <a:srgbClr val="18934F"/>
              </a:solidFill>
              <a:latin typeface="Century Gothic"/>
            </a:endParaRPr>
          </a:p>
          <a:p>
            <a:pPr marL="285750" indent="-285750" algn="l">
              <a:buFont typeface="Arial" panose="020B0604020202020204" pitchFamily="34" charset="0"/>
              <a:buChar char="•"/>
            </a:pPr>
            <a:r>
              <a:rPr lang="en-US" dirty="0">
                <a:solidFill>
                  <a:srgbClr val="18934F"/>
                </a:solidFill>
                <a:latin typeface="Century Gothic"/>
              </a:rPr>
              <a:t>Invite IPBES to implement the recommendations from the midterm review of the Platform, in particular recommendations to increase the policy relevance of assessments and to strengthen collaboration between IPBES and CBD</a:t>
            </a:r>
          </a:p>
        </p:txBody>
      </p:sp>
    </p:spTree>
    <p:extLst>
      <p:ext uri="{BB962C8B-B14F-4D97-AF65-F5344CB8AC3E}">
        <p14:creationId xmlns:p14="http://schemas.microsoft.com/office/powerpoint/2010/main" val="41773257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A43232-5E12-4066-0A56-B203284FC41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E5936D2-691E-ACE2-9752-651329B0A4E6}"/>
              </a:ext>
            </a:extLst>
          </p:cNvPr>
          <p:cNvSpPr/>
          <p:nvPr/>
        </p:nvSpPr>
        <p:spPr>
          <a:xfrm>
            <a:off x="3016" y="1312079"/>
            <a:ext cx="12185597" cy="5534069"/>
          </a:xfrm>
          <a:prstGeom prst="rect">
            <a:avLst/>
          </a:prstGeom>
          <a:solidFill>
            <a:srgbClr val="1893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C107FCAB-BF27-6D60-E8C4-615620895568}"/>
              </a:ext>
            </a:extLst>
          </p:cNvPr>
          <p:cNvSpPr txBox="1">
            <a:spLocks/>
          </p:cNvSpPr>
          <p:nvPr/>
        </p:nvSpPr>
        <p:spPr>
          <a:xfrm>
            <a:off x="1389092" y="2313403"/>
            <a:ext cx="9780050" cy="1120710"/>
          </a:xfrm>
          <a:prstGeom prst="rect">
            <a:avLst/>
          </a:prstGeom>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lnSpc>
                <a:spcPct val="150000"/>
              </a:lnSpc>
            </a:pPr>
            <a:r>
              <a:rPr lang="en-CA" sz="3100" dirty="0">
                <a:solidFill>
                  <a:srgbClr val="FFFFFF"/>
                </a:solidFill>
                <a:latin typeface="Century Gothic"/>
                <a:ea typeface="Open Sans"/>
                <a:cs typeface="Open Sans"/>
              </a:rPr>
              <a:t>28th meeting of the Subsidiary Body on Scientific, Technical and Technological Advice</a:t>
            </a:r>
            <a:endParaRPr lang="en-US" sz="3100" dirty="0">
              <a:solidFill>
                <a:srgbClr val="FFFFFF"/>
              </a:solidFill>
              <a:latin typeface="Century Gothic"/>
              <a:ea typeface="Open Sans"/>
              <a:cs typeface="Open Sans"/>
            </a:endParaRPr>
          </a:p>
        </p:txBody>
      </p:sp>
      <p:sp>
        <p:nvSpPr>
          <p:cNvPr id="5" name="Title 1">
            <a:extLst>
              <a:ext uri="{FF2B5EF4-FFF2-40B4-BE49-F238E27FC236}">
                <a16:creationId xmlns:a16="http://schemas.microsoft.com/office/drawing/2014/main" id="{49360062-B76F-E3CA-4E32-32CBF4FF5457}"/>
              </a:ext>
            </a:extLst>
          </p:cNvPr>
          <p:cNvSpPr txBox="1">
            <a:spLocks/>
          </p:cNvSpPr>
          <p:nvPr/>
        </p:nvSpPr>
        <p:spPr>
          <a:xfrm>
            <a:off x="1205161" y="3903092"/>
            <a:ext cx="9780050" cy="1120710"/>
          </a:xfrm>
          <a:prstGeom prst="rect">
            <a:avLst/>
          </a:prstGeom>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lnSpc>
                <a:spcPct val="150000"/>
              </a:lnSpc>
            </a:pPr>
            <a:r>
              <a:rPr lang="en-CA" sz="3100" b="0" dirty="0">
                <a:solidFill>
                  <a:srgbClr val="FFFFFF"/>
                </a:solidFill>
                <a:latin typeface="Century Gothic"/>
                <a:ea typeface="Open Sans"/>
                <a:cs typeface="Open Sans"/>
              </a:rPr>
              <a:t>27 July – 1 August 2026</a:t>
            </a:r>
          </a:p>
          <a:p>
            <a:pPr algn="ctr">
              <a:lnSpc>
                <a:spcPct val="150000"/>
              </a:lnSpc>
            </a:pPr>
            <a:r>
              <a:rPr lang="en-CA" sz="3100" b="0" dirty="0">
                <a:solidFill>
                  <a:srgbClr val="FFFFFF"/>
                </a:solidFill>
                <a:latin typeface="Century Gothic"/>
                <a:ea typeface="Open Sans"/>
                <a:cs typeface="Open Sans"/>
              </a:rPr>
              <a:t>Nairobi, Kenya</a:t>
            </a:r>
          </a:p>
        </p:txBody>
      </p:sp>
    </p:spTree>
    <p:extLst>
      <p:ext uri="{BB962C8B-B14F-4D97-AF65-F5344CB8AC3E}">
        <p14:creationId xmlns:p14="http://schemas.microsoft.com/office/powerpoint/2010/main" val="25471712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71FAA-2E45-FB22-34AE-DF3EF212ECA0}"/>
              </a:ext>
            </a:extLst>
          </p:cNvPr>
          <p:cNvSpPr>
            <a:spLocks noGrp="1"/>
          </p:cNvSpPr>
          <p:nvPr>
            <p:ph type="title"/>
          </p:nvPr>
        </p:nvSpPr>
        <p:spPr>
          <a:xfrm>
            <a:off x="4608342" y="2821467"/>
            <a:ext cx="10505495" cy="1215066"/>
          </a:xfrm>
        </p:spPr>
        <p:txBody>
          <a:bodyPr>
            <a:normAutofit/>
          </a:bodyPr>
          <a:lstStyle/>
          <a:p>
            <a:r>
              <a:rPr lang="fr-CA" sz="6000">
                <a:solidFill>
                  <a:srgbClr val="18934F"/>
                </a:solidFill>
              </a:rPr>
              <a:t>Q &amp; A</a:t>
            </a:r>
          </a:p>
        </p:txBody>
      </p:sp>
    </p:spTree>
    <p:extLst>
      <p:ext uri="{BB962C8B-B14F-4D97-AF65-F5344CB8AC3E}">
        <p14:creationId xmlns:p14="http://schemas.microsoft.com/office/powerpoint/2010/main" val="16158000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BC90F-5CAC-244F-7CBA-70F09F8228AF}"/>
              </a:ext>
            </a:extLst>
          </p:cNvPr>
          <p:cNvSpPr>
            <a:spLocks noGrp="1"/>
          </p:cNvSpPr>
          <p:nvPr>
            <p:ph type="title"/>
          </p:nvPr>
        </p:nvSpPr>
        <p:spPr>
          <a:xfrm>
            <a:off x="4098166" y="2821467"/>
            <a:ext cx="10505495" cy="1215066"/>
          </a:xfrm>
        </p:spPr>
        <p:txBody>
          <a:bodyPr>
            <a:normAutofit/>
          </a:bodyPr>
          <a:lstStyle/>
          <a:p>
            <a:r>
              <a:rPr lang="fr-CA" err="1">
                <a:solidFill>
                  <a:srgbClr val="18934F"/>
                </a:solidFill>
                <a:latin typeface="Century Gothic" panose="020B0502020202020204" pitchFamily="34" charset="0"/>
              </a:rPr>
              <a:t>Thank</a:t>
            </a:r>
            <a:r>
              <a:rPr lang="fr-CA">
                <a:solidFill>
                  <a:srgbClr val="18934F"/>
                </a:solidFill>
                <a:latin typeface="Century Gothic" panose="020B0502020202020204" pitchFamily="34" charset="0"/>
              </a:rPr>
              <a:t> </a:t>
            </a:r>
            <a:r>
              <a:rPr lang="fr-CA" err="1">
                <a:solidFill>
                  <a:srgbClr val="18934F"/>
                </a:solidFill>
                <a:latin typeface="Century Gothic" panose="020B0502020202020204" pitchFamily="34" charset="0"/>
              </a:rPr>
              <a:t>you</a:t>
            </a:r>
            <a:endParaRPr lang="fr-CA">
              <a:solidFill>
                <a:srgbClr val="18934F"/>
              </a:solidFill>
              <a:latin typeface="Century Gothic" panose="020B0502020202020204" pitchFamily="34" charset="0"/>
            </a:endParaRPr>
          </a:p>
        </p:txBody>
      </p:sp>
      <p:sp>
        <p:nvSpPr>
          <p:cNvPr id="3" name="Title 1">
            <a:extLst>
              <a:ext uri="{FF2B5EF4-FFF2-40B4-BE49-F238E27FC236}">
                <a16:creationId xmlns:a16="http://schemas.microsoft.com/office/drawing/2014/main" id="{50D5E71B-938D-F716-EFF9-ADB9EA56B0D6}"/>
              </a:ext>
            </a:extLst>
          </p:cNvPr>
          <p:cNvSpPr txBox="1">
            <a:spLocks/>
          </p:cNvSpPr>
          <p:nvPr/>
        </p:nvSpPr>
        <p:spPr>
          <a:xfrm>
            <a:off x="2949474" y="4187149"/>
            <a:ext cx="6293051" cy="12150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fr-CA" sz="2400">
                <a:solidFill>
                  <a:srgbClr val="18934F"/>
                </a:solidFill>
                <a:latin typeface="Century Gothic" panose="020B0502020202020204" pitchFamily="34" charset="0"/>
              </a:rPr>
              <a:t>https://</a:t>
            </a:r>
            <a:r>
              <a:rPr lang="fr-CA" sz="2400" err="1">
                <a:solidFill>
                  <a:srgbClr val="18934F"/>
                </a:solidFill>
                <a:latin typeface="Century Gothic" panose="020B0502020202020204" pitchFamily="34" charset="0"/>
              </a:rPr>
              <a:t>www.cbd.int</a:t>
            </a:r>
            <a:r>
              <a:rPr lang="fr-CA" sz="2400">
                <a:solidFill>
                  <a:srgbClr val="18934F"/>
                </a:solidFill>
                <a:latin typeface="Century Gothic" panose="020B0502020202020204" pitchFamily="34" charset="0"/>
              </a:rPr>
              <a:t>/meetings/SBSTTA-28</a:t>
            </a:r>
          </a:p>
        </p:txBody>
      </p:sp>
    </p:spTree>
    <p:extLst>
      <p:ext uri="{BB962C8B-B14F-4D97-AF65-F5344CB8AC3E}">
        <p14:creationId xmlns:p14="http://schemas.microsoft.com/office/powerpoint/2010/main" val="39467194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985ec44e-1bab-4c0b-9df0-6ba128686fc9" xsi:nil="true"/>
    <lcf76f155ced4ddcb4097134ff3c332f xmlns="358298e0-1b7e-4ebe-8695-94439b74f0d1">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9BFACF6D92CD24AA50050CE23F68F74" ma:contentTypeVersion="18" ma:contentTypeDescription="Create a new document." ma:contentTypeScope="" ma:versionID="02df9ec3d1724fd38fbdb31ffb36738f">
  <xsd:schema xmlns:xsd="http://www.w3.org/2001/XMLSchema" xmlns:xs="http://www.w3.org/2001/XMLSchema" xmlns:p="http://schemas.microsoft.com/office/2006/metadata/properties" xmlns:ns2="358298e0-1b7e-4ebe-8695-94439b74f0d1" xmlns:ns3="13ad741f-c0db-4e29-b5a6-03b4a1bc18ba" xmlns:ns4="985ec44e-1bab-4c0b-9df0-6ba128686fc9" targetNamespace="http://schemas.microsoft.com/office/2006/metadata/properties" ma:root="true" ma:fieldsID="e4a1d0b9a3a4cf739a6dfd7525babeaa" ns2:_="" ns3:_="" ns4:_="">
    <xsd:import namespace="358298e0-1b7e-4ebe-8695-94439b74f0d1"/>
    <xsd:import namespace="13ad741f-c0db-4e29-b5a6-03b4a1bc18ba"/>
    <xsd:import namespace="985ec44e-1bab-4c0b-9df0-6ba128686fc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DateTaken" minOccurs="0"/>
                <xsd:element ref="ns2:MediaServiceGenerationTime" minOccurs="0"/>
                <xsd:element ref="ns2:MediaServiceEventHashCode" minOccurs="0"/>
                <xsd:element ref="ns2:MediaServiceAutoKeyPoints" minOccurs="0"/>
                <xsd:element ref="ns2:MediaServiceKeyPoints" minOccurs="0"/>
                <xsd:element ref="ns2:MediaServiceLocation"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58298e0-1b7e-4ebe-8695-94439b74f0d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78175662-8596-484a-92c7-351d01561e2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3ad741f-c0db-4e29-b5a6-03b4a1bc18ba"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85ec44e-1bab-4c0b-9df0-6ba128686fc9"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ba081904-bce8-4032-99c9-02153865886d}" ma:internalName="TaxCatchAll" ma:showField="CatchAllData" ma:web="13ad741f-c0db-4e29-b5a6-03b4a1bc18b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7753FFF-B90D-4EA9-872D-2FC7082FEE35}">
  <ds:schemaRefs>
    <ds:schemaRef ds:uri="985ec44e-1bab-4c0b-9df0-6ba128686fc9"/>
    <ds:schemaRef ds:uri="9ab5e01d-22f1-442b-9c00-f7642eadf620"/>
    <ds:schemaRef ds:uri="http://purl.org/dc/elements/1.1/"/>
    <ds:schemaRef ds:uri="http://purl.org/dc/dcmitype/"/>
    <ds:schemaRef ds:uri="http://schemas.microsoft.com/office/infopath/2007/PartnerControls"/>
    <ds:schemaRef ds:uri="http://purl.org/dc/terms/"/>
    <ds:schemaRef ds:uri="2b17de70-292b-4cdd-ad12-91d4f3f90ca7"/>
    <ds:schemaRef ds:uri="http://schemas.microsoft.com/office/2006/documentManagement/types"/>
    <ds:schemaRef ds:uri="http://schemas.openxmlformats.org/package/2006/metadata/core-properties"/>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1907FB2F-FF03-4952-8562-7E4346586A47}">
  <ds:schemaRefs>
    <ds:schemaRef ds:uri="http://schemas.microsoft.com/sharepoint/v3/contenttype/forms"/>
  </ds:schemaRefs>
</ds:datastoreItem>
</file>

<file path=customXml/itemProps3.xml><?xml version="1.0" encoding="utf-8"?>
<ds:datastoreItem xmlns:ds="http://schemas.openxmlformats.org/officeDocument/2006/customXml" ds:itemID="{EACD4BB2-4585-477A-AE49-16518F9B177C}"/>
</file>

<file path=docMetadata/LabelInfo.xml><?xml version="1.0" encoding="utf-8"?>
<clbl:labelList xmlns:clbl="http://schemas.microsoft.com/office/2020/mipLabelMetadata">
  <clbl:label id="{7eb58d0f-f804-411f-a20e-09ebfae62b4c}" enabled="1" method="Privileged" siteId="{0f9e35db-544f-4f60-bdcc-5ea416e6dc70}" removed="0"/>
</clbl:labelList>
</file>

<file path=docProps/app.xml><?xml version="1.0" encoding="utf-8"?>
<Properties xmlns="http://schemas.openxmlformats.org/officeDocument/2006/extended-properties" xmlns:vt="http://schemas.openxmlformats.org/officeDocument/2006/docPropsVTypes">
  <TotalTime>123</TotalTime>
  <Words>1776</Words>
  <Application>Microsoft Office PowerPoint</Application>
  <PresentationFormat>Widescreen</PresentationFormat>
  <Paragraphs>187</Paragraphs>
  <Slides>21</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Aptos</vt:lpstr>
      <vt:lpstr>Arial</vt:lpstr>
      <vt:lpstr>Century Gothic</vt:lpstr>
      <vt:lpstr>Open Sans</vt:lpstr>
      <vt:lpstr>Office Theme</vt:lpstr>
      <vt:lpstr>PowerPoint Presentation</vt:lpstr>
      <vt:lpstr>PowerPoint Presentation</vt:lpstr>
      <vt:lpstr>PowerPoint Presentation</vt:lpstr>
      <vt:lpstr>PowerPoint Presentation</vt:lpstr>
      <vt:lpstr>PowerPoint Presentation</vt:lpstr>
      <vt:lpstr>28th meeting of the Subsidiary Body on Scientific, Technical and Technological Advice</vt:lpstr>
      <vt:lpstr>28th meeting of the Subsidiary Body on Scientific, Technical and Technological Advice</vt:lpstr>
      <vt:lpstr>28th meeting of the Subsidiary Body on Scientific, Technical and Technological Advice</vt:lpstr>
      <vt:lpstr>28th meeting of the Subsidiary Body on Scientific, Technical and Technological Advice</vt:lpstr>
      <vt:lpstr>28th meeting of the Subsidiary Body on Scientific, Technical and Technological Advice</vt:lpstr>
      <vt:lpstr>28th meeting of the Subsidiary Body on Scientific, Technical and Technological Advice</vt:lpstr>
      <vt:lpstr>28th meeting of the Subsidiary Body on Scientific, Technical and Technological Advice</vt:lpstr>
      <vt:lpstr>28th meeting of the Subsidiary Body on Scientific, Technical and Technological Advice</vt:lpstr>
      <vt:lpstr>PowerPoint Presentation</vt:lpstr>
      <vt:lpstr>28th meeting of the Subsidiary Body on Scientific, Technical and Technological Advice</vt:lpstr>
      <vt:lpstr>28th meeting of the Subsidiary Body on Scientific, Technical and Technological Advice</vt:lpstr>
      <vt:lpstr>28th meeting of the Subsidiary Body on Scientific, Technical and Technological Advice</vt:lpstr>
      <vt:lpstr>28th meeting of the Subsidiary Body on Scientific, Technical and Technological Advice</vt:lpstr>
      <vt:lpstr>PowerPoint Presentation</vt:lpstr>
      <vt:lpstr>Q &amp; A</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Julia De Oliveira Lima Gaspar</dc:creator>
  <cp:lastModifiedBy>Veronique Lefebvre</cp:lastModifiedBy>
  <cp:revision>5</cp:revision>
  <dcterms:created xsi:type="dcterms:W3CDTF">2025-09-08T20:30:27Z</dcterms:created>
  <dcterms:modified xsi:type="dcterms:W3CDTF">2026-07-06T21:09:40Z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0x01010069BFACF6D92CD24AA50050CE23F68F74</vt:lpwstr>
  </property>
  <property fmtid="{D5CDD505-2E9C-101B-9397-08002B2CF9AE}" pid="3" name="MediaServiceImageTags">
    <vt:lpwstr/>
  </property>
</Properties>
</file>