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032150" w14:paraId="7988BCCF" w14:textId="77777777" w:rsidTr="008A1499">
        <w:trPr>
          <w:trHeight w:val="850"/>
        </w:trPr>
        <w:tc>
          <w:tcPr>
            <w:tcW w:w="975" w:type="dxa"/>
            <w:shd w:val="clear" w:color="auto" w:fill="auto"/>
            <w:vAlign w:val="bottom"/>
          </w:tcPr>
          <w:p w14:paraId="6DD1B789" w14:textId="24B32DBC" w:rsidR="008A1499" w:rsidRPr="00866063" w:rsidRDefault="008A1499" w:rsidP="008A1499">
            <w:pPr>
              <w:pStyle w:val="AASmallLogo"/>
            </w:pPr>
            <w:r w:rsidRPr="00866063">
              <w:t xml:space="preserve"> </w:t>
            </w:r>
          </w:p>
          <w:p w14:paraId="217AFB2E" w14:textId="77777777" w:rsidR="008A1499" w:rsidRPr="00866063" w:rsidRDefault="008A1499" w:rsidP="008A1499">
            <w:pPr>
              <w:pStyle w:val="AASmallLogo"/>
            </w:pPr>
          </w:p>
        </w:tc>
        <w:tc>
          <w:tcPr>
            <w:tcW w:w="1434" w:type="dxa"/>
            <w:shd w:val="clear" w:color="auto" w:fill="auto"/>
            <w:noWrap/>
            <w:vAlign w:val="bottom"/>
          </w:tcPr>
          <w:p w14:paraId="0602E9A8" w14:textId="1FDE0D5B" w:rsidR="008A1499" w:rsidRPr="00866063" w:rsidRDefault="008A1499" w:rsidP="008A1499">
            <w:pPr>
              <w:pStyle w:val="AASmallLogo"/>
            </w:pPr>
            <w:r w:rsidRPr="00866063">
              <w:t xml:space="preserve"> </w:t>
            </w:r>
          </w:p>
          <w:p w14:paraId="38CA929F" w14:textId="77777777" w:rsidR="008A1499" w:rsidRPr="00866063" w:rsidRDefault="008A1499" w:rsidP="008A1499">
            <w:pPr>
              <w:pStyle w:val="AASmallLogo"/>
            </w:pPr>
          </w:p>
        </w:tc>
        <w:tc>
          <w:tcPr>
            <w:tcW w:w="8073" w:type="dxa"/>
            <w:shd w:val="clear" w:color="auto" w:fill="auto"/>
            <w:vAlign w:val="bottom"/>
          </w:tcPr>
          <w:p w14:paraId="4E67A744" w14:textId="7E2FA0D7" w:rsidR="008A1499" w:rsidRPr="00032150" w:rsidRDefault="00F65BC5" w:rsidP="008A1499">
            <w:pPr>
              <w:pStyle w:val="CBDNormal"/>
              <w:jc w:val="right"/>
            </w:pPr>
            <w:r w:rsidRPr="00B44788">
              <w:rPr>
                <w:sz w:val="40"/>
                <w:szCs w:val="40"/>
              </w:rPr>
              <w:t>MM</w:t>
            </w:r>
            <w:r w:rsidR="00010F13" w:rsidRPr="00B44788">
              <w:rPr>
                <w:sz w:val="40"/>
                <w:szCs w:val="40"/>
              </w:rPr>
              <w:t>DSI</w:t>
            </w:r>
            <w:r w:rsidR="008A1499" w:rsidRPr="00032150">
              <w:t>/</w:t>
            </w:r>
            <w:r w:rsidR="00807913" w:rsidRPr="00032150">
              <w:t>SC/</w:t>
            </w:r>
            <w:r w:rsidR="00010F13" w:rsidRPr="00032150">
              <w:t>2025</w:t>
            </w:r>
            <w:r w:rsidR="00010F13" w:rsidRPr="00C55330">
              <w:t>/</w:t>
            </w:r>
            <w:r w:rsidR="001F5175" w:rsidRPr="00C55330">
              <w:t>1</w:t>
            </w:r>
            <w:r w:rsidR="001918A2" w:rsidRPr="00C55330">
              <w:t>/4</w:t>
            </w:r>
          </w:p>
        </w:tc>
      </w:tr>
    </w:tbl>
    <w:p w14:paraId="0DC03AA0" w14:textId="77777777" w:rsidR="008A1499" w:rsidRPr="00032150"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866063" w14:paraId="5ECD0B62" w14:textId="77777777" w:rsidTr="00285E09">
        <w:trPr>
          <w:trHeight w:val="948"/>
        </w:trPr>
        <w:tc>
          <w:tcPr>
            <w:tcW w:w="7370" w:type="dxa"/>
            <w:shd w:val="clear" w:color="auto" w:fill="auto"/>
          </w:tcPr>
          <w:p w14:paraId="2295D57B" w14:textId="113AC9F2" w:rsidR="008A1499" w:rsidRPr="00032150" w:rsidRDefault="008A1499" w:rsidP="008A1499">
            <w:pPr>
              <w:pStyle w:val="ACLargeLogo"/>
            </w:pPr>
            <w:r w:rsidRPr="00032150">
              <w:t xml:space="preserve"> </w:t>
            </w:r>
          </w:p>
          <w:p w14:paraId="692BA2DA" w14:textId="70EF8650" w:rsidR="008A1499" w:rsidRPr="00032150" w:rsidRDefault="000B047F" w:rsidP="00297A96">
            <w:pPr>
              <w:pStyle w:val="ACLargeLogo"/>
              <w:spacing w:after="120"/>
              <w:ind w:left="176"/>
              <w:rPr>
                <w:b/>
                <w:bCs/>
                <w:sz w:val="24"/>
                <w:szCs w:val="24"/>
              </w:rPr>
            </w:pPr>
            <w:r w:rsidRPr="00032150">
              <w:rPr>
                <w:b/>
                <w:bCs/>
                <w:sz w:val="24"/>
                <w:szCs w:val="24"/>
              </w:rPr>
              <w:t xml:space="preserve">Multilateral Mechanism for the Fair and Equitable Sharing </w:t>
            </w:r>
            <w:r w:rsidRPr="00032150">
              <w:rPr>
                <w:b/>
                <w:bCs/>
                <w:sz w:val="24"/>
                <w:szCs w:val="24"/>
              </w:rPr>
              <w:br/>
              <w:t xml:space="preserve">of Benefits from the Use of Digital Sequence Information </w:t>
            </w:r>
            <w:r w:rsidRPr="00032150">
              <w:rPr>
                <w:b/>
                <w:bCs/>
                <w:sz w:val="24"/>
                <w:szCs w:val="24"/>
              </w:rPr>
              <w:br/>
              <w:t>on Genetic Resources, Including the Cali Fund</w:t>
            </w:r>
          </w:p>
        </w:tc>
        <w:tc>
          <w:tcPr>
            <w:tcW w:w="3112" w:type="dxa"/>
            <w:shd w:val="clear" w:color="auto" w:fill="auto"/>
          </w:tcPr>
          <w:p w14:paraId="4A1376DC" w14:textId="241FB842" w:rsidR="008A1499" w:rsidRPr="00032150" w:rsidRDefault="008A1499" w:rsidP="008A1499">
            <w:pPr>
              <w:pStyle w:val="AEDistrNormal"/>
            </w:pPr>
            <w:r w:rsidRPr="00B44788">
              <w:t xml:space="preserve">Distr.: </w:t>
            </w:r>
            <w:r w:rsidR="001F3426" w:rsidRPr="00B44788">
              <w:t>General</w:t>
            </w:r>
            <w:r w:rsidRPr="00B44788">
              <w:t xml:space="preserve"> </w:t>
            </w:r>
          </w:p>
          <w:p w14:paraId="67C3C4D0" w14:textId="4A9D4000" w:rsidR="008A1499" w:rsidRPr="00032150" w:rsidRDefault="00032150" w:rsidP="008A1499">
            <w:pPr>
              <w:pStyle w:val="AEDistrNormal"/>
            </w:pPr>
            <w:r w:rsidRPr="00032150">
              <w:t>21 May 2025</w:t>
            </w:r>
          </w:p>
          <w:p w14:paraId="4403BF41" w14:textId="312DBD86" w:rsidR="008A1499" w:rsidRPr="00866063" w:rsidRDefault="008A1499" w:rsidP="00285E09">
            <w:pPr>
              <w:pStyle w:val="AEDistrNormal6pt"/>
            </w:pPr>
            <w:r w:rsidRPr="00032150">
              <w:t>English</w:t>
            </w:r>
            <w:r w:rsidR="00E3343D" w:rsidRPr="00032150">
              <w:t xml:space="preserve"> only</w:t>
            </w:r>
          </w:p>
        </w:tc>
      </w:tr>
    </w:tbl>
    <w:p w14:paraId="7B3AA895"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866063" w14:paraId="69034897" w14:textId="77777777" w:rsidTr="008A1499">
        <w:trPr>
          <w:trHeight w:val="57"/>
        </w:trPr>
        <w:tc>
          <w:tcPr>
            <w:tcW w:w="6094" w:type="dxa"/>
            <w:shd w:val="clear" w:color="auto" w:fill="auto"/>
          </w:tcPr>
          <w:p w14:paraId="1462513F" w14:textId="59AE4250" w:rsidR="008A1499" w:rsidRPr="00866063" w:rsidRDefault="00ED71EC" w:rsidP="008A1499">
            <w:pPr>
              <w:pStyle w:val="AFCorN12Bold"/>
            </w:pPr>
            <w:r w:rsidRPr="00ED71EC">
              <w:t>Steering Committee</w:t>
            </w:r>
          </w:p>
          <w:p w14:paraId="1AD38DC5" w14:textId="1CF38863" w:rsidR="008A1499" w:rsidRPr="00866063" w:rsidRDefault="00ED71EC" w:rsidP="008A1499">
            <w:pPr>
              <w:pStyle w:val="AFCorNBold"/>
            </w:pPr>
            <w:r>
              <w:t>First</w:t>
            </w:r>
            <w:r w:rsidR="008A1499" w:rsidRPr="00866063">
              <w:t xml:space="preserve"> meeting </w:t>
            </w:r>
          </w:p>
          <w:p w14:paraId="677460CD" w14:textId="77777777" w:rsidR="008A1499" w:rsidRPr="00B44788" w:rsidRDefault="00ED71EC" w:rsidP="00B44788">
            <w:pPr>
              <w:pStyle w:val="AFCorNNormal"/>
            </w:pPr>
            <w:r w:rsidRPr="00E34215">
              <w:t>Online</w:t>
            </w:r>
            <w:r w:rsidR="008A1499" w:rsidRPr="00E34215">
              <w:t xml:space="preserve">, </w:t>
            </w:r>
            <w:r w:rsidRPr="00B44788">
              <w:t>16</w:t>
            </w:r>
            <w:r w:rsidR="008A1499" w:rsidRPr="00B44788">
              <w:t>–</w:t>
            </w:r>
            <w:r w:rsidR="00D8766D" w:rsidRPr="00B44788">
              <w:t>18</w:t>
            </w:r>
            <w:r w:rsidR="008A1499" w:rsidRPr="00B44788">
              <w:t xml:space="preserve"> </w:t>
            </w:r>
            <w:r w:rsidR="00D8766D" w:rsidRPr="00B44788">
              <w:t>June</w:t>
            </w:r>
            <w:r w:rsidR="008A1499" w:rsidRPr="00B44788">
              <w:t xml:space="preserve"> </w:t>
            </w:r>
            <w:r w:rsidR="00D8766D" w:rsidRPr="00B44788">
              <w:t>2025</w:t>
            </w:r>
          </w:p>
          <w:p w14:paraId="19751034" w14:textId="10BC28DA" w:rsidR="00513BE3" w:rsidRPr="00B44788" w:rsidRDefault="00513BE3" w:rsidP="00B44788">
            <w:pPr>
              <w:pStyle w:val="AFCorNNormal"/>
            </w:pPr>
            <w:r w:rsidRPr="00B44788">
              <w:t xml:space="preserve">Item 6 of </w:t>
            </w:r>
            <w:r w:rsidR="00E34215">
              <w:t>t</w:t>
            </w:r>
            <w:r w:rsidRPr="00B44788">
              <w:t>he provisional agenda</w:t>
            </w:r>
            <w:r w:rsidR="00544DF9">
              <w:rPr>
                <w:rStyle w:val="FootnoteReference"/>
              </w:rPr>
              <w:footnoteReference w:customMarkFollows="1" w:id="1"/>
              <w:t>*</w:t>
            </w:r>
          </w:p>
          <w:p w14:paraId="3337B0AF" w14:textId="66FD9DFC" w:rsidR="00513BE3" w:rsidRPr="00866063" w:rsidRDefault="00513BE3" w:rsidP="00B44788">
            <w:pPr>
              <w:pStyle w:val="AFCorNBold"/>
            </w:pPr>
            <w:r w:rsidRPr="00513BE3">
              <w:t>Adoption of the operations manual outline</w:t>
            </w:r>
          </w:p>
        </w:tc>
        <w:tc>
          <w:tcPr>
            <w:tcW w:w="4388" w:type="dxa"/>
            <w:shd w:val="clear" w:color="auto" w:fill="auto"/>
          </w:tcPr>
          <w:p w14:paraId="7A8204E9" w14:textId="77777777" w:rsidR="008A1499" w:rsidRPr="00866063" w:rsidRDefault="008A1499" w:rsidP="008A1499">
            <w:pPr>
              <w:pStyle w:val="CBDNormal"/>
              <w:jc w:val="left"/>
            </w:pPr>
          </w:p>
        </w:tc>
      </w:tr>
    </w:tbl>
    <w:p w14:paraId="3E04C310" w14:textId="078936C3" w:rsidR="00C9161D" w:rsidRPr="00866063" w:rsidRDefault="00C5338D" w:rsidP="00A111D1">
      <w:pPr>
        <w:pStyle w:val="CBDTitle"/>
        <w:rPr>
          <w:caps/>
        </w:rPr>
      </w:pPr>
      <w:sdt>
        <w:sdtPr>
          <w:alias w:val="Title"/>
          <w:tag w:val=""/>
          <w:id w:val="772832786"/>
          <w:placeholder>
            <w:docPart w:val="C6F4DCC6264E4F4AB60D5BB8CACC6324"/>
          </w:placeholder>
          <w:dataBinding w:prefixMappings="xmlns:ns0='http://purl.org/dc/elements/1.1/' xmlns:ns1='http://schemas.openxmlformats.org/package/2006/metadata/core-properties' " w:xpath="/ns1:coreProperties[1]/ns0:title[1]" w:storeItemID="{6C3C8BC8-F283-45AE-878A-BAB7291924A1}"/>
          <w:text/>
        </w:sdtPr>
        <w:sdtEndPr/>
        <w:sdtContent>
          <w:r w:rsidR="002B44D0">
            <w:t>O</w:t>
          </w:r>
          <w:r w:rsidR="00673C62" w:rsidRPr="00673C62">
            <w:t>utline of the operations manual of the Cali Fund for the Fair and Equitable Sharing of Benefits from the Use of Digital Sequence Information on Genetic Resources</w:t>
          </w:r>
        </w:sdtContent>
      </w:sdt>
    </w:p>
    <w:p w14:paraId="58FA9270" w14:textId="143B3664" w:rsidR="002B44D0" w:rsidRPr="002B44D0" w:rsidRDefault="006B5AF0" w:rsidP="002B44D0">
      <w:pPr>
        <w:pStyle w:val="CBDSubTitle"/>
        <w:rPr>
          <w:lang w:val="en-CA"/>
        </w:rPr>
      </w:pPr>
      <w:r w:rsidRPr="00CA0570">
        <w:t>Note by the Secretariat of the Convention on Biological Diversity</w:t>
      </w:r>
      <w:r w:rsidR="002B44D0">
        <w:t xml:space="preserve"> </w:t>
      </w:r>
      <w:r w:rsidR="002B44D0" w:rsidRPr="002B44D0">
        <w:rPr>
          <w:lang w:val="en-CA"/>
        </w:rPr>
        <w:t>acting as the interim Secretariat of the Multilateral Mechanism for the Fair and Equitable Sharing of Benefits from the Use of Digital Sequence Information on Genetic Resources, including the Cali Fund</w:t>
      </w:r>
    </w:p>
    <w:p w14:paraId="57832759" w14:textId="6D98EA85" w:rsidR="006042E2" w:rsidRPr="006042E2" w:rsidRDefault="0040120E" w:rsidP="00D308AC">
      <w:pPr>
        <w:pStyle w:val="CBDNormalNumber"/>
      </w:pPr>
      <w:r>
        <w:t>In t</w:t>
      </w:r>
      <w:r w:rsidR="006042E2" w:rsidRPr="006042E2">
        <w:t>he terms of reference of the Cali Fund for the Fair and Equitable Sharing of Benefits from the Use of Digital Sequence Information on Genetic Resources</w:t>
      </w:r>
      <w:r w:rsidR="003A4D99">
        <w:t>,</w:t>
      </w:r>
      <w:r w:rsidR="006042E2" w:rsidRPr="006042E2">
        <w:t xml:space="preserve"> the Secretariat </w:t>
      </w:r>
      <w:r w:rsidR="00FA4B46">
        <w:t xml:space="preserve">of the </w:t>
      </w:r>
      <w:r w:rsidR="00D308AC">
        <w:t xml:space="preserve">Multilateral Mechanism for the Fair and Equitable Sharing of Benefits from the </w:t>
      </w:r>
      <w:r w:rsidR="0064687E">
        <w:t>U</w:t>
      </w:r>
      <w:r w:rsidR="00D308AC">
        <w:t xml:space="preserve">se of </w:t>
      </w:r>
      <w:r w:rsidR="0064687E">
        <w:t>D</w:t>
      </w:r>
      <w:r w:rsidR="00D308AC">
        <w:t xml:space="preserve">igital </w:t>
      </w:r>
      <w:r w:rsidR="0064687E">
        <w:t>S</w:t>
      </w:r>
      <w:r w:rsidR="00D308AC">
        <w:t xml:space="preserve">equence </w:t>
      </w:r>
      <w:r w:rsidR="0064687E">
        <w:t>I</w:t>
      </w:r>
      <w:r w:rsidR="00D308AC">
        <w:t xml:space="preserve">nformation on </w:t>
      </w:r>
      <w:r w:rsidR="0064687E">
        <w:t>G</w:t>
      </w:r>
      <w:r w:rsidR="00D308AC">
        <w:t xml:space="preserve">enetic </w:t>
      </w:r>
      <w:r w:rsidR="0064687E">
        <w:t>R</w:t>
      </w:r>
      <w:r w:rsidR="00D308AC">
        <w:t xml:space="preserve">esources, including the </w:t>
      </w:r>
      <w:r w:rsidR="0064687E">
        <w:t>Cali F</w:t>
      </w:r>
      <w:r w:rsidR="00D308AC">
        <w:t>und</w:t>
      </w:r>
      <w:r w:rsidR="0064687E">
        <w:t>,</w:t>
      </w:r>
      <w:r w:rsidR="00D308AC" w:rsidRPr="006042E2">
        <w:t xml:space="preserve"> </w:t>
      </w:r>
      <w:r w:rsidR="0064687E">
        <w:t xml:space="preserve">is tasked with </w:t>
      </w:r>
      <w:r w:rsidR="006042E2" w:rsidRPr="006042E2">
        <w:t>develop</w:t>
      </w:r>
      <w:r w:rsidR="0064687E">
        <w:t>ing</w:t>
      </w:r>
      <w:r w:rsidR="006042E2" w:rsidRPr="006042E2">
        <w:t xml:space="preserve"> </w:t>
      </w:r>
      <w:r w:rsidR="0064687E">
        <w:t>an o</w:t>
      </w:r>
      <w:r w:rsidR="006042E2" w:rsidRPr="006042E2">
        <w:t xml:space="preserve">perations </w:t>
      </w:r>
      <w:r w:rsidR="0064687E">
        <w:t>m</w:t>
      </w:r>
      <w:r w:rsidR="006042E2" w:rsidRPr="006042E2">
        <w:t xml:space="preserve">anual within six months of the </w:t>
      </w:r>
      <w:r w:rsidR="004C2455">
        <w:t>establishment of the Fund</w:t>
      </w:r>
      <w:r w:rsidR="006042E2" w:rsidRPr="006042E2">
        <w:t xml:space="preserve">, for review and approval </w:t>
      </w:r>
      <w:r w:rsidR="004C2455">
        <w:t>by</w:t>
      </w:r>
      <w:r w:rsidR="004C2455" w:rsidRPr="006042E2">
        <w:t xml:space="preserve"> </w:t>
      </w:r>
      <w:r w:rsidR="006042E2" w:rsidRPr="006042E2">
        <w:t xml:space="preserve">the Steering Committee. </w:t>
      </w:r>
      <w:r w:rsidR="0072778D">
        <w:t>T</w:t>
      </w:r>
      <w:r w:rsidR="0072778D" w:rsidRPr="006042E2">
        <w:t xml:space="preserve">he </w:t>
      </w:r>
      <w:r w:rsidR="0072778D">
        <w:t>t</w:t>
      </w:r>
      <w:r w:rsidR="0072778D" w:rsidRPr="006042E2">
        <w:t xml:space="preserve">erms of </w:t>
      </w:r>
      <w:r w:rsidR="003A5717">
        <w:t>r</w:t>
      </w:r>
      <w:r w:rsidR="0072778D" w:rsidRPr="006042E2">
        <w:t xml:space="preserve">eference </w:t>
      </w:r>
      <w:r w:rsidR="0072778D">
        <w:t xml:space="preserve">also contain </w:t>
      </w:r>
      <w:r w:rsidR="00E97317">
        <w:t xml:space="preserve">a list of </w:t>
      </w:r>
      <w:r w:rsidR="003A5717">
        <w:t xml:space="preserve">suggested elements for inclusion in </w:t>
      </w:r>
      <w:r w:rsidR="006042E2" w:rsidRPr="006042E2">
        <w:t xml:space="preserve">the </w:t>
      </w:r>
      <w:r w:rsidR="004D7405">
        <w:t>o</w:t>
      </w:r>
      <w:r w:rsidR="006042E2" w:rsidRPr="006042E2">
        <w:t xml:space="preserve">perations </w:t>
      </w:r>
      <w:r w:rsidR="004D7405">
        <w:t>m</w:t>
      </w:r>
      <w:r w:rsidR="006042E2" w:rsidRPr="006042E2">
        <w:t>anual</w:t>
      </w:r>
      <w:r w:rsidR="003A5717">
        <w:t>.</w:t>
      </w:r>
    </w:p>
    <w:p w14:paraId="0DDF9244" w14:textId="586E8101" w:rsidR="006042E2" w:rsidRDefault="006042E2" w:rsidP="006042E2">
      <w:pPr>
        <w:pStyle w:val="CBDNormalNumber"/>
      </w:pPr>
      <w:r>
        <w:t xml:space="preserve">The annex to </w:t>
      </w:r>
      <w:r w:rsidR="004D7405">
        <w:t xml:space="preserve">the present </w:t>
      </w:r>
      <w:r>
        <w:t xml:space="preserve">document contains a draft </w:t>
      </w:r>
      <w:r w:rsidR="00673C62">
        <w:t>outline</w:t>
      </w:r>
      <w:r w:rsidR="00937505">
        <w:t xml:space="preserve"> </w:t>
      </w:r>
      <w:r>
        <w:t xml:space="preserve">of the </w:t>
      </w:r>
      <w:r w:rsidR="004D7405">
        <w:t>o</w:t>
      </w:r>
      <w:r>
        <w:t xml:space="preserve">perations </w:t>
      </w:r>
      <w:r w:rsidR="004D7405">
        <w:t>m</w:t>
      </w:r>
      <w:r>
        <w:t>anual</w:t>
      </w:r>
      <w:r w:rsidR="00937505">
        <w:t>,</w:t>
      </w:r>
      <w:r>
        <w:t xml:space="preserve"> for consideration </w:t>
      </w:r>
      <w:r w:rsidR="00937505">
        <w:t xml:space="preserve">by </w:t>
      </w:r>
      <w:r>
        <w:t>the Steering Committee</w:t>
      </w:r>
      <w:r w:rsidR="004D7405">
        <w:t>.</w:t>
      </w:r>
    </w:p>
    <w:p w14:paraId="61CE81A8" w14:textId="4A510271" w:rsidR="006042E2" w:rsidRDefault="0062160E" w:rsidP="0062160E">
      <w:pPr>
        <w:tabs>
          <w:tab w:val="clear" w:pos="567"/>
          <w:tab w:val="clear" w:pos="1134"/>
          <w:tab w:val="clear" w:pos="1701"/>
          <w:tab w:val="clear" w:pos="2268"/>
        </w:tabs>
        <w:jc w:val="left"/>
      </w:pPr>
      <w:r>
        <w:br w:type="page"/>
      </w:r>
    </w:p>
    <w:p w14:paraId="3C1B79C6" w14:textId="77777777" w:rsidR="00D02D9E" w:rsidRPr="00D02D9E" w:rsidRDefault="00D02D9E" w:rsidP="00B44788">
      <w:pPr>
        <w:pStyle w:val="CBDAnnex"/>
        <w:rPr>
          <w:lang w:val="en-US"/>
        </w:rPr>
      </w:pPr>
      <w:r w:rsidRPr="00D02D9E">
        <w:rPr>
          <w:lang w:val="en-US"/>
        </w:rPr>
        <w:lastRenderedPageBreak/>
        <w:t>Annex</w:t>
      </w:r>
    </w:p>
    <w:p w14:paraId="051B6A10" w14:textId="6F3EF93A" w:rsidR="00D02D9E" w:rsidRPr="00D02D9E" w:rsidRDefault="00FA350B" w:rsidP="00B44788">
      <w:pPr>
        <w:pStyle w:val="CBDAnnex"/>
        <w:rPr>
          <w:lang w:val="en-US"/>
        </w:rPr>
      </w:pPr>
      <w:r>
        <w:rPr>
          <w:lang w:val="en-US"/>
        </w:rPr>
        <w:t xml:space="preserve">Draft </w:t>
      </w:r>
      <w:r w:rsidR="00E945E1">
        <w:rPr>
          <w:lang w:val="en-US"/>
        </w:rPr>
        <w:t>outline</w:t>
      </w:r>
      <w:r>
        <w:rPr>
          <w:lang w:val="en-US"/>
        </w:rPr>
        <w:t xml:space="preserve"> of the </w:t>
      </w:r>
      <w:r w:rsidR="00E945E1">
        <w:rPr>
          <w:lang w:val="en-US"/>
        </w:rPr>
        <w:t>o</w:t>
      </w:r>
      <w:r w:rsidRPr="00D02D9E">
        <w:rPr>
          <w:lang w:val="en-US"/>
        </w:rPr>
        <w:t xml:space="preserve">perations </w:t>
      </w:r>
      <w:r w:rsidR="00E945E1">
        <w:rPr>
          <w:lang w:val="en-US"/>
        </w:rPr>
        <w:t>m</w:t>
      </w:r>
      <w:r w:rsidRPr="00D02D9E">
        <w:rPr>
          <w:lang w:val="en-US"/>
        </w:rPr>
        <w:t xml:space="preserve">anual </w:t>
      </w:r>
      <w:r>
        <w:rPr>
          <w:lang w:val="en-US"/>
        </w:rPr>
        <w:t xml:space="preserve">for the </w:t>
      </w:r>
      <w:r w:rsidR="00A354AB" w:rsidRPr="00D02D9E">
        <w:rPr>
          <w:lang w:val="en-US"/>
        </w:rPr>
        <w:t xml:space="preserve">Cali Fund </w:t>
      </w:r>
      <w:r w:rsidR="00A354AB">
        <w:rPr>
          <w:lang w:val="en-US"/>
        </w:rPr>
        <w:t>f</w:t>
      </w:r>
      <w:r w:rsidR="00A354AB" w:rsidRPr="00D02D9E">
        <w:rPr>
          <w:lang w:val="en-US"/>
        </w:rPr>
        <w:t xml:space="preserve">or </w:t>
      </w:r>
      <w:r w:rsidR="0088673F">
        <w:rPr>
          <w:lang w:val="en-US"/>
        </w:rPr>
        <w:t>t</w:t>
      </w:r>
      <w:r w:rsidR="00A354AB" w:rsidRPr="00D02D9E">
        <w:rPr>
          <w:lang w:val="en-US"/>
        </w:rPr>
        <w:t xml:space="preserve">he Fair </w:t>
      </w:r>
      <w:r w:rsidR="0088673F">
        <w:rPr>
          <w:lang w:val="en-US"/>
        </w:rPr>
        <w:t>a</w:t>
      </w:r>
      <w:r w:rsidR="00A354AB" w:rsidRPr="00D02D9E">
        <w:rPr>
          <w:lang w:val="en-US"/>
        </w:rPr>
        <w:t xml:space="preserve">nd Equitable Sharing </w:t>
      </w:r>
      <w:r w:rsidR="0088673F">
        <w:rPr>
          <w:lang w:val="en-US"/>
        </w:rPr>
        <w:t>o</w:t>
      </w:r>
      <w:r w:rsidR="00A354AB" w:rsidRPr="00D02D9E">
        <w:rPr>
          <w:lang w:val="en-US"/>
        </w:rPr>
        <w:t xml:space="preserve">f Benefits </w:t>
      </w:r>
      <w:proofErr w:type="gramStart"/>
      <w:r w:rsidR="00A354AB" w:rsidRPr="00D02D9E">
        <w:rPr>
          <w:lang w:val="en-US"/>
        </w:rPr>
        <w:t>From</w:t>
      </w:r>
      <w:proofErr w:type="gramEnd"/>
      <w:r w:rsidR="00A354AB" w:rsidRPr="00D02D9E">
        <w:rPr>
          <w:lang w:val="en-US"/>
        </w:rPr>
        <w:t xml:space="preserve"> </w:t>
      </w:r>
      <w:r w:rsidR="0088673F">
        <w:rPr>
          <w:lang w:val="en-US"/>
        </w:rPr>
        <w:t>t</w:t>
      </w:r>
      <w:r w:rsidR="00A354AB" w:rsidRPr="00D02D9E">
        <w:rPr>
          <w:lang w:val="en-US"/>
        </w:rPr>
        <w:t xml:space="preserve">he Use </w:t>
      </w:r>
      <w:r w:rsidR="0088673F">
        <w:rPr>
          <w:lang w:val="en-US"/>
        </w:rPr>
        <w:t>o</w:t>
      </w:r>
      <w:r w:rsidR="00A354AB" w:rsidRPr="00D02D9E">
        <w:rPr>
          <w:lang w:val="en-US"/>
        </w:rPr>
        <w:t xml:space="preserve">f Digital Sequence Information </w:t>
      </w:r>
      <w:r w:rsidR="0088673F">
        <w:rPr>
          <w:lang w:val="en-US"/>
        </w:rPr>
        <w:t>o</w:t>
      </w:r>
      <w:r w:rsidR="00A354AB" w:rsidRPr="00D02D9E">
        <w:rPr>
          <w:lang w:val="en-US"/>
        </w:rPr>
        <w:t>n Genetic Resources</w:t>
      </w:r>
    </w:p>
    <w:p w14:paraId="4B75B8A3" w14:textId="60F29C7A" w:rsidR="002B44D0" w:rsidRPr="002B44D0" w:rsidRDefault="002B44D0" w:rsidP="00B44788">
      <w:pPr>
        <w:pStyle w:val="CBDNormalNoNumber"/>
        <w:rPr>
          <w:noProof/>
          <w:lang w:val="en-US"/>
        </w:rPr>
      </w:pPr>
      <w:r w:rsidRPr="002B44D0">
        <w:rPr>
          <w:noProof/>
          <w:lang w:val="en-US"/>
        </w:rPr>
        <w:t>Abbreviations</w:t>
      </w:r>
    </w:p>
    <w:p w14:paraId="7E391576" w14:textId="71DBB229" w:rsidR="002B44D0" w:rsidRPr="002B44D0" w:rsidRDefault="002B44D0" w:rsidP="00B44788">
      <w:pPr>
        <w:pStyle w:val="CBDNormalNoNumber"/>
        <w:rPr>
          <w:noProof/>
          <w:lang w:val="en-US"/>
        </w:rPr>
      </w:pPr>
      <w:r w:rsidRPr="002B44D0">
        <w:rPr>
          <w:noProof/>
          <w:lang w:val="en-US"/>
        </w:rPr>
        <w:t>Chapter 1. Introduction</w:t>
      </w:r>
    </w:p>
    <w:p w14:paraId="6EF93E4F" w14:textId="6B272502" w:rsidR="002B44D0" w:rsidRPr="002B44D0" w:rsidRDefault="002B44D0" w:rsidP="00B44788">
      <w:pPr>
        <w:pStyle w:val="CBDNormalNoNumber"/>
        <w:rPr>
          <w:noProof/>
          <w:lang w:val="en-US"/>
        </w:rPr>
      </w:pPr>
      <w:r w:rsidRPr="002B44D0">
        <w:rPr>
          <w:noProof/>
          <w:lang w:val="en-US"/>
        </w:rPr>
        <w:t>Chapter 2. Governance arrangements</w:t>
      </w:r>
    </w:p>
    <w:p w14:paraId="6AD85302" w14:textId="212D7AF7" w:rsidR="002B44D0" w:rsidRPr="002B44D0" w:rsidRDefault="002B44D0" w:rsidP="00B44788">
      <w:pPr>
        <w:pStyle w:val="CBDNormalNoNumber"/>
        <w:rPr>
          <w:noProof/>
          <w:lang w:val="en-US"/>
        </w:rPr>
      </w:pPr>
      <w:r w:rsidRPr="002B44D0">
        <w:rPr>
          <w:noProof/>
          <w:lang w:val="en-US"/>
        </w:rPr>
        <w:t>Chapter 3. Fund administration</w:t>
      </w:r>
    </w:p>
    <w:p w14:paraId="07F56CBD" w14:textId="0F7813C9" w:rsidR="002B44D0" w:rsidRPr="002B44D0" w:rsidRDefault="002B44D0" w:rsidP="00B44788">
      <w:pPr>
        <w:pStyle w:val="CBDNormalNoNumber"/>
        <w:rPr>
          <w:noProof/>
          <w:lang w:val="en-US"/>
        </w:rPr>
      </w:pPr>
      <w:r w:rsidRPr="002B44D0">
        <w:rPr>
          <w:noProof/>
          <w:lang w:val="en-US"/>
        </w:rPr>
        <w:t xml:space="preserve">Chapter 4. Programme cycle </w:t>
      </w:r>
    </w:p>
    <w:p w14:paraId="6D594F9F" w14:textId="2794C9D4" w:rsidR="002B44D0" w:rsidRPr="002B44D0" w:rsidRDefault="002B44D0" w:rsidP="00B44788">
      <w:pPr>
        <w:pStyle w:val="CBDNormalNoNumber"/>
        <w:rPr>
          <w:noProof/>
          <w:lang w:val="en-US"/>
        </w:rPr>
      </w:pPr>
      <w:r w:rsidRPr="002B44D0">
        <w:rPr>
          <w:noProof/>
          <w:lang w:val="en-US"/>
        </w:rPr>
        <w:t>Chapter 5. Monitoring, evaluation, reporting, audit and learning</w:t>
      </w:r>
    </w:p>
    <w:p w14:paraId="1650731C" w14:textId="17BBE3EB" w:rsidR="002B44D0" w:rsidRPr="002B44D0" w:rsidRDefault="002B44D0" w:rsidP="00B44788">
      <w:pPr>
        <w:pStyle w:val="CBDNormalNoNumber"/>
        <w:rPr>
          <w:noProof/>
          <w:lang w:val="en-US"/>
        </w:rPr>
      </w:pPr>
      <w:r w:rsidRPr="002B44D0">
        <w:rPr>
          <w:noProof/>
          <w:lang w:val="en-US"/>
        </w:rPr>
        <w:t>Chapter 6. Risk management</w:t>
      </w:r>
    </w:p>
    <w:p w14:paraId="275CC5D3" w14:textId="22C02503" w:rsidR="002B44D0" w:rsidRPr="002B44D0" w:rsidRDefault="002B44D0" w:rsidP="00B44788">
      <w:pPr>
        <w:pStyle w:val="CBDNormalNoNumber"/>
        <w:rPr>
          <w:noProof/>
          <w:lang w:val="en-US"/>
        </w:rPr>
      </w:pPr>
      <w:r w:rsidRPr="002B44D0">
        <w:rPr>
          <w:noProof/>
          <w:lang w:val="en-US"/>
        </w:rPr>
        <w:t xml:space="preserve">Chapter 7. Fund closure </w:t>
      </w:r>
    </w:p>
    <w:p w14:paraId="2D1E0286" w14:textId="648972AF" w:rsidR="002B44D0" w:rsidRPr="002B44D0" w:rsidRDefault="002B44D0" w:rsidP="00B44788">
      <w:pPr>
        <w:pStyle w:val="CBDNormalNoNumber"/>
        <w:rPr>
          <w:noProof/>
          <w:lang w:val="en-US"/>
        </w:rPr>
      </w:pPr>
      <w:r w:rsidRPr="002B44D0">
        <w:rPr>
          <w:noProof/>
          <w:lang w:val="en-US"/>
        </w:rPr>
        <w:t>Chapter 8. Communication and public disclosure</w:t>
      </w:r>
    </w:p>
    <w:p w14:paraId="7353A478" w14:textId="5C5095D0" w:rsidR="002B44D0" w:rsidRPr="002B44D0" w:rsidRDefault="002B44D0" w:rsidP="00B44788">
      <w:pPr>
        <w:pStyle w:val="CBDNormalNoNumber"/>
        <w:rPr>
          <w:noProof/>
          <w:lang w:val="en-US"/>
        </w:rPr>
      </w:pPr>
      <w:r w:rsidRPr="002B44D0">
        <w:rPr>
          <w:noProof/>
          <w:lang w:val="en-US"/>
        </w:rPr>
        <w:t>Chapter 9. Amendment of the Operations Manual</w:t>
      </w:r>
    </w:p>
    <w:p w14:paraId="7D513E28" w14:textId="6AD98EF8" w:rsidR="002B44D0" w:rsidRDefault="002B44D0" w:rsidP="00B44788">
      <w:pPr>
        <w:pStyle w:val="CBDNormalNoNumber"/>
        <w:rPr>
          <w:noProof/>
          <w:lang w:val="en-US"/>
        </w:rPr>
      </w:pPr>
      <w:r w:rsidRPr="002B44D0">
        <w:rPr>
          <w:noProof/>
          <w:lang w:val="en-US"/>
        </w:rPr>
        <w:t>Annexes</w:t>
      </w:r>
    </w:p>
    <w:p w14:paraId="316FDCDA" w14:textId="7486542D" w:rsidR="00A111D1" w:rsidRPr="00866063" w:rsidRDefault="0029721D" w:rsidP="00B44788">
      <w:pPr>
        <w:pStyle w:val="CBDNormalNoNumber"/>
        <w:jc w:val="center"/>
      </w:pPr>
      <w:r w:rsidRPr="00CA0570">
        <w:t>__________</w:t>
      </w:r>
      <w:bookmarkStart w:id="0" w:name="_Toc194595570"/>
      <w:bookmarkStart w:id="1" w:name="_i6tuyzro4dn5"/>
      <w:bookmarkStart w:id="2" w:name="_cgo2xa553g"/>
      <w:bookmarkStart w:id="3" w:name="_ttu5hcaoovqi"/>
      <w:bookmarkStart w:id="4" w:name="_4zbpd45ugp4x"/>
      <w:bookmarkStart w:id="5" w:name="_t0jqdccgu2ab"/>
      <w:bookmarkStart w:id="6" w:name="_p9dje9op6lfp"/>
      <w:bookmarkStart w:id="7" w:name="_43om33lcbyzb"/>
      <w:bookmarkStart w:id="8" w:name="_nkg7rryiuikw"/>
      <w:bookmarkStart w:id="9" w:name="_ayxx1j6ibmgx"/>
      <w:bookmarkStart w:id="10" w:name="_egn6484nj19i"/>
      <w:bookmarkStart w:id="11" w:name="_jfyljsdt1uec"/>
      <w:bookmarkStart w:id="12" w:name="_6399rzjp6a1g"/>
      <w:bookmarkStart w:id="13" w:name="_96t8jk4lu1ck"/>
      <w:bookmarkStart w:id="14" w:name="_jrc334tdfnv0"/>
      <w:bookmarkStart w:id="15" w:name="_ifbcgmpi9cg"/>
      <w:bookmarkStart w:id="16" w:name="_owz0z7wquzkc"/>
      <w:bookmarkStart w:id="17" w:name="_5l0vjdpe41nq"/>
      <w:bookmarkStart w:id="18" w:name="_88omo8en8keq"/>
      <w:bookmarkStart w:id="19" w:name="_vwrsuskhetqm"/>
      <w:bookmarkStart w:id="20" w:name="_9g1trswf6cuj"/>
      <w:bookmarkStart w:id="21" w:name="_Toc194595575"/>
      <w:bookmarkStart w:id="22" w:name="_Toc193868088"/>
      <w:bookmarkStart w:id="23" w:name="_Toc194069020"/>
      <w:bookmarkStart w:id="24" w:name="_Toc194513723"/>
      <w:bookmarkStart w:id="25" w:name="_Toc194595588"/>
      <w:bookmarkEnd w:id="0"/>
      <w:bookmarkEnd w:id="1"/>
      <w:bookmarkEnd w:id="2"/>
      <w:bookmarkEnd w:id="3"/>
      <w:bookmarkEnd w:id="4"/>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p>
    <w:sectPr w:rsidR="00A111D1" w:rsidRPr="00866063" w:rsidSect="00447F4A">
      <w:headerReference w:type="even" r:id="rId12"/>
      <w:headerReference w:type="default" r:id="rId13"/>
      <w:footerReference w:type="even" r:id="rId14"/>
      <w:footerReference w:type="default" r:id="rId15"/>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9EDD8A3" w14:textId="77777777" w:rsidR="001928E4" w:rsidRPr="00866063" w:rsidRDefault="001928E4" w:rsidP="00CF1848">
      <w:r w:rsidRPr="00866063">
        <w:separator/>
      </w:r>
    </w:p>
  </w:endnote>
  <w:endnote w:type="continuationSeparator" w:id="0">
    <w:p w14:paraId="0918B344" w14:textId="77777777" w:rsidR="001928E4" w:rsidRPr="00866063" w:rsidRDefault="001928E4"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5A0D3672" w14:textId="77777777" w:rsidR="00D75CA6" w:rsidRPr="00866063" w:rsidRDefault="00D75CA6" w:rsidP="00D75CA6">
            <w:pPr>
              <w:pStyle w:val="Footer"/>
              <w:jc w:val="lef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noProof/>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noProof/>
                <w:szCs w:val="20"/>
              </w:rPr>
              <w:t>2</w:t>
            </w:r>
            <w:r w:rsidRPr="00866063">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814EC9C" w14:textId="77777777" w:rsidR="00D75CA6" w:rsidRPr="00866063" w:rsidRDefault="00D75CA6" w:rsidP="00D75CA6">
        <w:pPr>
          <w:pStyle w:val="Footer"/>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szCs w:val="20"/>
          </w:rPr>
          <w:t>3</w:t>
        </w:r>
        <w:r w:rsidRPr="00866063">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92316BD" w14:textId="77777777" w:rsidR="001928E4" w:rsidRPr="00866063" w:rsidRDefault="001928E4" w:rsidP="00CF1848">
      <w:r w:rsidRPr="00866063">
        <w:separator/>
      </w:r>
    </w:p>
  </w:footnote>
  <w:footnote w:type="continuationSeparator" w:id="0">
    <w:p w14:paraId="75418CD5" w14:textId="77777777" w:rsidR="001928E4" w:rsidRPr="00866063" w:rsidRDefault="001928E4" w:rsidP="00CF1848">
      <w:r w:rsidRPr="00866063">
        <w:continuationSeparator/>
      </w:r>
    </w:p>
  </w:footnote>
  <w:footnote w:id="1">
    <w:p w14:paraId="1D77DCA2" w14:textId="08B0167B" w:rsidR="00544DF9" w:rsidRPr="00B44788" w:rsidRDefault="00544DF9" w:rsidP="00544DF9">
      <w:pPr>
        <w:pStyle w:val="FootnoteText"/>
        <w:rPr>
          <w:lang w:val="en-US"/>
        </w:rPr>
      </w:pPr>
      <w:r>
        <w:rPr>
          <w:rStyle w:val="FootnoteReference"/>
        </w:rPr>
        <w:t>*</w:t>
      </w:r>
      <w:r>
        <w:t xml:space="preserve"> </w:t>
      </w:r>
      <w:r w:rsidRPr="00544DF9">
        <w:t>MMDSI/SC/2025/1/1</w:t>
      </w:r>
      <w: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203EE055" w14:textId="60583AD5" w:rsidR="00534681" w:rsidRPr="00866063" w:rsidRDefault="00C55330" w:rsidP="007C4951">
        <w:pPr>
          <w:pStyle w:val="Header"/>
          <w:spacing w:after="240"/>
          <w:rPr>
            <w:szCs w:val="20"/>
          </w:rPr>
        </w:pPr>
        <w:r w:rsidRPr="00C55330">
          <w:rPr>
            <w:szCs w:val="20"/>
          </w:rPr>
          <w:t>MMDSI/SC/2025/1/4</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196DA570" w14:textId="33D5DA37" w:rsidR="009505C9" w:rsidRPr="00866063" w:rsidRDefault="00C55330" w:rsidP="007C4951">
        <w:pPr>
          <w:pStyle w:val="Header"/>
          <w:spacing w:after="240"/>
          <w:jc w:val="right"/>
        </w:pPr>
        <w:r>
          <w:t>MMDSI/SC/2025/1/4</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num>
  <w:num w:numId="8" w16cid:durableId="119299223">
    <w:abstractNumId w:val="3"/>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04058"/>
    <w:rsid w:val="000068A5"/>
    <w:rsid w:val="00010F13"/>
    <w:rsid w:val="0001715E"/>
    <w:rsid w:val="00023A28"/>
    <w:rsid w:val="00032150"/>
    <w:rsid w:val="00067B0A"/>
    <w:rsid w:val="0007171B"/>
    <w:rsid w:val="000B047F"/>
    <w:rsid w:val="000D0F68"/>
    <w:rsid w:val="000E673A"/>
    <w:rsid w:val="000F1341"/>
    <w:rsid w:val="000F6945"/>
    <w:rsid w:val="000F74F5"/>
    <w:rsid w:val="000F78FC"/>
    <w:rsid w:val="00105372"/>
    <w:rsid w:val="001054A6"/>
    <w:rsid w:val="001078A1"/>
    <w:rsid w:val="0012301E"/>
    <w:rsid w:val="001312AD"/>
    <w:rsid w:val="00131E7A"/>
    <w:rsid w:val="00134846"/>
    <w:rsid w:val="00165FD1"/>
    <w:rsid w:val="00172AF6"/>
    <w:rsid w:val="00176CEE"/>
    <w:rsid w:val="00186DD8"/>
    <w:rsid w:val="001918A2"/>
    <w:rsid w:val="001928E4"/>
    <w:rsid w:val="00192B8C"/>
    <w:rsid w:val="001A35EC"/>
    <w:rsid w:val="001A459A"/>
    <w:rsid w:val="001B13FE"/>
    <w:rsid w:val="001B4449"/>
    <w:rsid w:val="001F3426"/>
    <w:rsid w:val="001F5175"/>
    <w:rsid w:val="00223012"/>
    <w:rsid w:val="00285E09"/>
    <w:rsid w:val="0029721D"/>
    <w:rsid w:val="00297A96"/>
    <w:rsid w:val="002B44D0"/>
    <w:rsid w:val="002F3355"/>
    <w:rsid w:val="003008FE"/>
    <w:rsid w:val="0030169D"/>
    <w:rsid w:val="003060EB"/>
    <w:rsid w:val="00307710"/>
    <w:rsid w:val="00307AE5"/>
    <w:rsid w:val="003153EB"/>
    <w:rsid w:val="00321985"/>
    <w:rsid w:val="00336AD5"/>
    <w:rsid w:val="00351205"/>
    <w:rsid w:val="00372F74"/>
    <w:rsid w:val="003A4D99"/>
    <w:rsid w:val="003A5717"/>
    <w:rsid w:val="003E37C2"/>
    <w:rsid w:val="003F7224"/>
    <w:rsid w:val="0040120E"/>
    <w:rsid w:val="00427D21"/>
    <w:rsid w:val="00447F4A"/>
    <w:rsid w:val="00456F67"/>
    <w:rsid w:val="0046023E"/>
    <w:rsid w:val="004644C2"/>
    <w:rsid w:val="00467F9C"/>
    <w:rsid w:val="004A2438"/>
    <w:rsid w:val="004B6037"/>
    <w:rsid w:val="004C2455"/>
    <w:rsid w:val="004C6B40"/>
    <w:rsid w:val="004D7405"/>
    <w:rsid w:val="004F48B2"/>
    <w:rsid w:val="0051006C"/>
    <w:rsid w:val="00513BE3"/>
    <w:rsid w:val="005142DA"/>
    <w:rsid w:val="00515A59"/>
    <w:rsid w:val="00534681"/>
    <w:rsid w:val="00544DF9"/>
    <w:rsid w:val="0056068E"/>
    <w:rsid w:val="00563442"/>
    <w:rsid w:val="0056348E"/>
    <w:rsid w:val="00565B42"/>
    <w:rsid w:val="00587CFB"/>
    <w:rsid w:val="005A2F33"/>
    <w:rsid w:val="005B35E2"/>
    <w:rsid w:val="005C4CE6"/>
    <w:rsid w:val="005D2EBD"/>
    <w:rsid w:val="005D7D39"/>
    <w:rsid w:val="005F4668"/>
    <w:rsid w:val="006042E2"/>
    <w:rsid w:val="006122BA"/>
    <w:rsid w:val="0062160E"/>
    <w:rsid w:val="00640E01"/>
    <w:rsid w:val="00645793"/>
    <w:rsid w:val="0064687E"/>
    <w:rsid w:val="006478BF"/>
    <w:rsid w:val="00673C62"/>
    <w:rsid w:val="00681701"/>
    <w:rsid w:val="006A73C1"/>
    <w:rsid w:val="006B2290"/>
    <w:rsid w:val="006B5AF0"/>
    <w:rsid w:val="00717D88"/>
    <w:rsid w:val="00724BCD"/>
    <w:rsid w:val="00726A43"/>
    <w:rsid w:val="0072778D"/>
    <w:rsid w:val="00780C94"/>
    <w:rsid w:val="00782119"/>
    <w:rsid w:val="00786056"/>
    <w:rsid w:val="007942D3"/>
    <w:rsid w:val="007B2099"/>
    <w:rsid w:val="007B6C09"/>
    <w:rsid w:val="007B7741"/>
    <w:rsid w:val="007C4951"/>
    <w:rsid w:val="007D3DAC"/>
    <w:rsid w:val="007E09DA"/>
    <w:rsid w:val="007E0F8A"/>
    <w:rsid w:val="007F718D"/>
    <w:rsid w:val="00801FAD"/>
    <w:rsid w:val="00807913"/>
    <w:rsid w:val="00807AA5"/>
    <w:rsid w:val="008178B6"/>
    <w:rsid w:val="00836BB0"/>
    <w:rsid w:val="0086097B"/>
    <w:rsid w:val="00865B74"/>
    <w:rsid w:val="00866063"/>
    <w:rsid w:val="0088673F"/>
    <w:rsid w:val="008906E6"/>
    <w:rsid w:val="008974F0"/>
    <w:rsid w:val="008A1499"/>
    <w:rsid w:val="008B012A"/>
    <w:rsid w:val="008B779F"/>
    <w:rsid w:val="008E5ED0"/>
    <w:rsid w:val="008F5459"/>
    <w:rsid w:val="008F5AFF"/>
    <w:rsid w:val="008F7A66"/>
    <w:rsid w:val="00903D6C"/>
    <w:rsid w:val="00906E17"/>
    <w:rsid w:val="009301E4"/>
    <w:rsid w:val="00930BA1"/>
    <w:rsid w:val="0093169E"/>
    <w:rsid w:val="00937505"/>
    <w:rsid w:val="009505C9"/>
    <w:rsid w:val="00950752"/>
    <w:rsid w:val="00966424"/>
    <w:rsid w:val="00967B90"/>
    <w:rsid w:val="0097335D"/>
    <w:rsid w:val="00977281"/>
    <w:rsid w:val="009C2DE6"/>
    <w:rsid w:val="00A111D1"/>
    <w:rsid w:val="00A14CBD"/>
    <w:rsid w:val="00A203FA"/>
    <w:rsid w:val="00A354AB"/>
    <w:rsid w:val="00A50FDB"/>
    <w:rsid w:val="00A56C50"/>
    <w:rsid w:val="00A8570B"/>
    <w:rsid w:val="00A945F7"/>
    <w:rsid w:val="00AA6F92"/>
    <w:rsid w:val="00AB6934"/>
    <w:rsid w:val="00AE388C"/>
    <w:rsid w:val="00AF3D2C"/>
    <w:rsid w:val="00AF42DE"/>
    <w:rsid w:val="00B3369F"/>
    <w:rsid w:val="00B42F3B"/>
    <w:rsid w:val="00B44788"/>
    <w:rsid w:val="00B94E6C"/>
    <w:rsid w:val="00BB4606"/>
    <w:rsid w:val="00BD5804"/>
    <w:rsid w:val="00C11101"/>
    <w:rsid w:val="00C174C5"/>
    <w:rsid w:val="00C23D2F"/>
    <w:rsid w:val="00C443BD"/>
    <w:rsid w:val="00C44540"/>
    <w:rsid w:val="00C451C5"/>
    <w:rsid w:val="00C52233"/>
    <w:rsid w:val="00C5338D"/>
    <w:rsid w:val="00C55330"/>
    <w:rsid w:val="00C82044"/>
    <w:rsid w:val="00C9161D"/>
    <w:rsid w:val="00CA0C1D"/>
    <w:rsid w:val="00CB0B14"/>
    <w:rsid w:val="00CD25EA"/>
    <w:rsid w:val="00CF1848"/>
    <w:rsid w:val="00D02D9E"/>
    <w:rsid w:val="00D04058"/>
    <w:rsid w:val="00D04A54"/>
    <w:rsid w:val="00D11B2C"/>
    <w:rsid w:val="00D12044"/>
    <w:rsid w:val="00D170D9"/>
    <w:rsid w:val="00D308AC"/>
    <w:rsid w:val="00D33EFC"/>
    <w:rsid w:val="00D40DBC"/>
    <w:rsid w:val="00D61C85"/>
    <w:rsid w:val="00D65578"/>
    <w:rsid w:val="00D75CA6"/>
    <w:rsid w:val="00D76A18"/>
    <w:rsid w:val="00D80849"/>
    <w:rsid w:val="00D82E8F"/>
    <w:rsid w:val="00D8766D"/>
    <w:rsid w:val="00DB52C0"/>
    <w:rsid w:val="00DB5E0F"/>
    <w:rsid w:val="00DD118C"/>
    <w:rsid w:val="00DE6ECB"/>
    <w:rsid w:val="00DE765C"/>
    <w:rsid w:val="00E3343D"/>
    <w:rsid w:val="00E34215"/>
    <w:rsid w:val="00E41330"/>
    <w:rsid w:val="00E51895"/>
    <w:rsid w:val="00E61D80"/>
    <w:rsid w:val="00E66235"/>
    <w:rsid w:val="00E83C24"/>
    <w:rsid w:val="00E9318D"/>
    <w:rsid w:val="00E93F3E"/>
    <w:rsid w:val="00E945E1"/>
    <w:rsid w:val="00E97317"/>
    <w:rsid w:val="00EB57F3"/>
    <w:rsid w:val="00ED71EC"/>
    <w:rsid w:val="00F03698"/>
    <w:rsid w:val="00F063C2"/>
    <w:rsid w:val="00F07D0D"/>
    <w:rsid w:val="00F53193"/>
    <w:rsid w:val="00F5357E"/>
    <w:rsid w:val="00F6586C"/>
    <w:rsid w:val="00F65BC5"/>
    <w:rsid w:val="00F9038B"/>
    <w:rsid w:val="00F90972"/>
    <w:rsid w:val="00F93AF9"/>
    <w:rsid w:val="00F94774"/>
    <w:rsid w:val="00F968BD"/>
    <w:rsid w:val="00FA350B"/>
    <w:rsid w:val="00FA4B46"/>
    <w:rsid w:val="00FA663B"/>
    <w:rsid w:val="00FB1C11"/>
    <w:rsid w:val="00FC2258"/>
    <w:rsid w:val="00FC53DB"/>
    <w:rsid w:val="00FE1990"/>
    <w:rsid w:val="00FE1F17"/>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66BFD326"/>
  <w15:docId w15:val="{2848E22E-9DD4-4283-99CE-214B441D35A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866063"/>
    <w:rPr>
      <w:vertAlign w:val="superscript"/>
      <w:lang w:val="en-GB"/>
    </w:rPr>
  </w:style>
  <w:style w:type="paragraph" w:styleId="FootnoteText">
    <w:name w:val="footnote text"/>
    <w:basedOn w:val="Normal"/>
    <w:link w:val="FootnoteTextChar"/>
    <w:uiPriority w:val="99"/>
    <w:semiHidden/>
    <w:unhideWhenUsed/>
    <w:rsid w:val="00866063"/>
    <w:pPr>
      <w:jc w:val="left"/>
    </w:pPr>
    <w:rPr>
      <w:sz w:val="18"/>
      <w:szCs w:val="20"/>
    </w:rPr>
  </w:style>
  <w:style w:type="character" w:customStyle="1" w:styleId="FootnoteTextChar">
    <w:name w:val="Footnote Text Char"/>
    <w:basedOn w:val="DefaultParagraphFont"/>
    <w:link w:val="FootnoteText"/>
    <w:uiPriority w:val="99"/>
    <w:semiHidden/>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75077441">
      <w:bodyDiv w:val="1"/>
      <w:marLeft w:val="0"/>
      <w:marRight w:val="0"/>
      <w:marTop w:val="0"/>
      <w:marBottom w:val="0"/>
      <w:divBdr>
        <w:top w:val="none" w:sz="0" w:space="0" w:color="auto"/>
        <w:left w:val="none" w:sz="0" w:space="0" w:color="auto"/>
        <w:bottom w:val="none" w:sz="0" w:space="0" w:color="auto"/>
        <w:right w:val="none" w:sz="0" w:space="0" w:color="auto"/>
      </w:divBdr>
    </w:div>
    <w:div w:id="1686978346">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NFARAH8\Downloads\cbd-template.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C6F4DCC6264E4F4AB60D5BB8CACC6324"/>
        <w:category>
          <w:name w:val="General"/>
          <w:gallery w:val="placeholder"/>
        </w:category>
        <w:types>
          <w:type w:val="bbPlcHdr"/>
        </w:types>
        <w:behaviors>
          <w:behavior w:val="content"/>
        </w:behaviors>
        <w:guid w:val="{5270BCF7-A135-4812-BEDF-50F030505B06}"/>
      </w:docPartPr>
      <w:docPartBody>
        <w:p w:rsidR="00BF19AB" w:rsidRDefault="001A0D73">
          <w:pPr>
            <w:pStyle w:val="C6F4DCC6264E4F4AB60D5BB8CACC6324"/>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516BD"/>
    <w:rsid w:val="0001715E"/>
    <w:rsid w:val="00067B0A"/>
    <w:rsid w:val="00152B5F"/>
    <w:rsid w:val="001A0D73"/>
    <w:rsid w:val="00307AE5"/>
    <w:rsid w:val="004B6037"/>
    <w:rsid w:val="005D2EBD"/>
    <w:rsid w:val="00780C94"/>
    <w:rsid w:val="007D3DAC"/>
    <w:rsid w:val="008906E6"/>
    <w:rsid w:val="008B779F"/>
    <w:rsid w:val="009D2750"/>
    <w:rsid w:val="00A52616"/>
    <w:rsid w:val="00A7717C"/>
    <w:rsid w:val="00B62473"/>
    <w:rsid w:val="00BF19AB"/>
    <w:rsid w:val="00C516BD"/>
    <w:rsid w:val="00D11B2C"/>
    <w:rsid w:val="00E23281"/>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A7717C"/>
    <w:rPr>
      <w:color w:val="808080"/>
    </w:rPr>
  </w:style>
  <w:style w:type="paragraph" w:customStyle="1" w:styleId="C6F4DCC6264E4F4AB60D5BB8CACC6324">
    <w:name w:val="C6F4DCC6264E4F4AB60D5BB8CACC632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56574a3974fe322614c82150facde942">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9d58c0d7a53d6fd8413434503c3e2c13"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2BAD42C-1DC6-49A0-8A77-BC87126E0AAE}">
  <ds:schemaRefs>
    <ds:schemaRef ds:uri="http://schemas.microsoft.com/office/infopath/2007/PartnerControls"/>
    <ds:schemaRef ds:uri="http://schemas.microsoft.com/office/2006/metadata/properties"/>
    <ds:schemaRef ds:uri="http://purl.org/dc/dcmitype/"/>
    <ds:schemaRef ds:uri="358298e0-1b7e-4ebe-8695-94439b74f0d1"/>
    <ds:schemaRef ds:uri="http://purl.org/dc/terms/"/>
    <ds:schemaRef ds:uri="http://schemas.microsoft.com/office/2006/documentManagement/types"/>
    <ds:schemaRef ds:uri="http://schemas.openxmlformats.org/package/2006/metadata/core-properties"/>
    <ds:schemaRef ds:uri="985ec44e-1bab-4c0b-9df0-6ba128686fc9"/>
    <ds:schemaRef ds:uri="13ad741f-c0db-4e29-b5a6-03b4a1bc18ba"/>
    <ds:schemaRef ds:uri="http://www.w3.org/XML/1998/namespace"/>
    <ds:schemaRef ds:uri="http://purl.org/dc/elements/1.1/"/>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B01CA806-3119-4886-BAA6-1642F800DE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57C228B-262D-4418-9EAD-4DA8699E5020}">
  <ds:schemaRefs>
    <ds:schemaRef ds:uri="http://schemas.microsoft.com/sharepoint/v3/contenttype/forms"/>
  </ds:schemaRefs>
</ds:datastoreItem>
</file>

<file path=docMetadata/LabelInfo.xml><?xml version="1.0" encoding="utf-8"?>
<clbl:labelList xmlns:clbl="http://schemas.microsoft.com/office/2020/mipLabelMetadata">
  <clbl:label id="{0f9e35db-544f-4f60-bdcc-5ea416e6dc70}" enabled="0" method="" siteId="{0f9e35db-544f-4f60-bdcc-5ea416e6dc70}" removed="1"/>
</clbl:labelList>
</file>

<file path=docProps/app.xml><?xml version="1.0" encoding="utf-8"?>
<Properties xmlns="http://schemas.openxmlformats.org/officeDocument/2006/extended-properties" xmlns:vt="http://schemas.openxmlformats.org/officeDocument/2006/docPropsVTypes">
  <Template>cbd-template.dotm</Template>
  <TotalTime>3</TotalTime>
  <Pages>2</Pages>
  <Words>308</Words>
  <Characters>1762</Characters>
  <Application>Microsoft Office Word</Application>
  <DocSecurity>0</DocSecurity>
  <Lines>14</Lines>
  <Paragraphs>4</Paragraphs>
  <ScaleCrop>false</ScaleCrop>
  <HeadingPairs>
    <vt:vector size="2" baseType="variant">
      <vt:variant>
        <vt:lpstr>Title</vt:lpstr>
      </vt:variant>
      <vt:variant>
        <vt:i4>1</vt:i4>
      </vt:variant>
    </vt:vector>
  </HeadingPairs>
  <TitlesOfParts>
    <vt:vector size="1" baseType="lpstr">
      <vt:lpstr>Outline of the operations manual of the Cali Fund for the Fair and Equitable Sharing of Benefits from the Use of Digital Sequence Information on Genetic Resources</vt:lpstr>
    </vt:vector>
  </TitlesOfParts>
  <Company>SCBD</Company>
  <LinksUpToDate>false</LinksUpToDate>
  <CharactersWithSpaces>2066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Outline of the operations manual of the Cali Fund for the Fair and Equitable Sharing of Benefits from the Use of Digital Sequence Information on Genetic Resources</dc:title>
  <dc:subject>MMDSI/SC/2025/1/4</dc:subject>
  <dc:creator>Secretariat of the Convention on Biological Diversity</dc:creator>
  <cp:keywords>Convention on Biological Diversity</cp:keywords>
  <dc:description>Multilateral Mechanism for the Fair and Equitable Sharing 
of Benefits from the Use of Digital Sequence Information 
on Genetic Resources, Including the Cali Fund</dc:description>
  <cp:lastModifiedBy>Veronique Lefebvre</cp:lastModifiedBy>
  <cp:revision>7</cp:revision>
  <cp:lastPrinted>2020-01-21T22:56:00Z</cp:lastPrinted>
  <dcterms:created xsi:type="dcterms:W3CDTF">2025-06-02T20:16:00Z</dcterms:created>
  <dcterms:modified xsi:type="dcterms:W3CDTF">2025-06-02T20:18:00Z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